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57" r:id="rId2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85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14BA1-00D7-4CA5-9D19-EE7C7A8A3CD7}" type="datetimeFigureOut">
              <a:rPr lang="en-US" smtClean="0"/>
              <a:t>6/12/2019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5B2D8-0CE8-466A-BE6D-DA9A1000D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334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14BA1-00D7-4CA5-9D19-EE7C7A8A3CD7}" type="datetimeFigureOut">
              <a:rPr lang="en-US" smtClean="0"/>
              <a:t>6/12/2019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5B2D8-0CE8-466A-BE6D-DA9A1000D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373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14BA1-00D7-4CA5-9D19-EE7C7A8A3CD7}" type="datetimeFigureOut">
              <a:rPr lang="en-US" smtClean="0"/>
              <a:t>6/12/2019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5B2D8-0CE8-466A-BE6D-DA9A1000D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883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942749"/>
            <a:ext cx="8229600" cy="2320627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ctr" defTabSz="514278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1" spc="56" baseline="0">
                <a:solidFill>
                  <a:schemeClr val="tx1"/>
                </a:solidFill>
              </a:defRPr>
            </a:lvl1pPr>
            <a:lvl2pPr marL="257138" indent="0" algn="ctr">
              <a:buNone/>
              <a:defRPr sz="1125"/>
            </a:lvl2pPr>
            <a:lvl3pPr marL="514278" indent="0" algn="ctr">
              <a:buNone/>
              <a:defRPr sz="1013"/>
            </a:lvl3pPr>
            <a:lvl4pPr marL="771407" indent="0" algn="ctr">
              <a:buNone/>
              <a:defRPr sz="900"/>
            </a:lvl4pPr>
            <a:lvl5pPr marL="1028548" indent="0" algn="ctr">
              <a:buNone/>
              <a:defRPr sz="900"/>
            </a:lvl5pPr>
            <a:lvl6pPr marL="1285683" indent="0" algn="ctr">
              <a:buNone/>
              <a:defRPr sz="900"/>
            </a:lvl6pPr>
            <a:lvl7pPr marL="1542819" indent="0" algn="ctr">
              <a:buNone/>
              <a:defRPr sz="900"/>
            </a:lvl7pPr>
            <a:lvl8pPr marL="1799958" indent="0" algn="ctr">
              <a:buNone/>
              <a:defRPr sz="900"/>
            </a:lvl8pPr>
            <a:lvl9pPr marL="2057091" indent="0" algn="ctr">
              <a:buNone/>
              <a:defRPr sz="900"/>
            </a:lvl9pPr>
          </a:lstStyle>
          <a:p>
            <a:r>
              <a:rPr lang="en-US" dirty="0" smtClean="0"/>
              <a:t>Subtitle…</a:t>
            </a:r>
            <a:endParaRPr lang="en-US" dirty="0"/>
          </a:p>
        </p:txBody>
      </p:sp>
      <p:sp>
        <p:nvSpPr>
          <p:cNvPr id="5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457200" y="457218"/>
            <a:ext cx="8229600" cy="2267893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Title…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51B3F-B4E5-4AA7-A6F6-8B0E6F438C48}" type="datetimeFigureOut">
              <a:rPr lang="en-US" smtClean="0"/>
              <a:pPr/>
              <a:t>6/12/2019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0B26D62-EBDC-4CB4-84B4-338D23F7DACE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Minnesota Department of Health logo" title="logo Minnesota Department of Health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218" y="5943600"/>
            <a:ext cx="3086106" cy="457200"/>
          </a:xfrm>
          <a:prstGeom prst="rect">
            <a:avLst/>
          </a:prstGeom>
        </p:spPr>
      </p:pic>
      <p:sp>
        <p:nvSpPr>
          <p:cNvPr id="9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389475" y="6400818"/>
            <a:ext cx="8314414" cy="254977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1051"/>
              </a:lnSpc>
              <a:spcBef>
                <a:spcPts val="0"/>
              </a:spcBef>
              <a:buFontTx/>
              <a:buNone/>
              <a:defRPr sz="1051" b="1" baseline="0">
                <a:solidFill>
                  <a:srgbClr val="000000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CLICK TO EDIT PROGRAM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5340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14BA1-00D7-4CA5-9D19-EE7C7A8A3CD7}" type="datetimeFigureOut">
              <a:rPr lang="en-US" smtClean="0"/>
              <a:t>6/12/2019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5B2D8-0CE8-466A-BE6D-DA9A1000D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940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14BA1-00D7-4CA5-9D19-EE7C7A8A3CD7}" type="datetimeFigureOut">
              <a:rPr lang="en-US" smtClean="0"/>
              <a:t>6/12/2019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5B2D8-0CE8-466A-BE6D-DA9A1000D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573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14BA1-00D7-4CA5-9D19-EE7C7A8A3CD7}" type="datetimeFigureOut">
              <a:rPr lang="en-US" smtClean="0"/>
              <a:t>6/12/2019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5B2D8-0CE8-466A-BE6D-DA9A1000D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04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14BA1-00D7-4CA5-9D19-EE7C7A8A3CD7}" type="datetimeFigureOut">
              <a:rPr lang="en-US" smtClean="0"/>
              <a:t>6/12/2019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5B2D8-0CE8-466A-BE6D-DA9A1000D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106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14BA1-00D7-4CA5-9D19-EE7C7A8A3CD7}" type="datetimeFigureOut">
              <a:rPr lang="en-US" smtClean="0"/>
              <a:t>6/12/2019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5B2D8-0CE8-466A-BE6D-DA9A1000D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498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14BA1-00D7-4CA5-9D19-EE7C7A8A3CD7}" type="datetimeFigureOut">
              <a:rPr lang="en-US" smtClean="0"/>
              <a:t>6/12/2019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5B2D8-0CE8-466A-BE6D-DA9A1000D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214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14BA1-00D7-4CA5-9D19-EE7C7A8A3CD7}" type="datetimeFigureOut">
              <a:rPr lang="en-US" smtClean="0"/>
              <a:t>6/12/2019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5B2D8-0CE8-466A-BE6D-DA9A1000D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229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14BA1-00D7-4CA5-9D19-EE7C7A8A3CD7}" type="datetimeFigureOut">
              <a:rPr lang="en-US" smtClean="0"/>
              <a:t>6/12/2019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5B2D8-0CE8-466A-BE6D-DA9A1000D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461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D14BA1-00D7-4CA5-9D19-EE7C7A8A3CD7}" type="datetimeFigureOut">
              <a:rPr lang="en-US" smtClean="0"/>
              <a:t>6/12/2019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85B2D8-0CE8-466A-BE6D-DA9A1000D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106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health.state.mn.us/diseases/antibioticresistance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0" y="332057"/>
            <a:ext cx="12192000" cy="110754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>
                <a:latin typeface="+mn-lt"/>
              </a:rPr>
              <a:t>What You Can Do to Help </a:t>
            </a:r>
            <a:r>
              <a:rPr lang="en-US" sz="3600" b="1" dirty="0" smtClean="0">
                <a:latin typeface="+mn-lt"/>
              </a:rPr>
              <a:t>Prevent </a:t>
            </a:r>
            <a:br>
              <a:rPr lang="en-US" sz="3600" b="1" dirty="0" smtClean="0">
                <a:latin typeface="+mn-lt"/>
              </a:rPr>
            </a:br>
            <a:r>
              <a:rPr lang="en-US" sz="3600" b="1" dirty="0" smtClean="0">
                <a:latin typeface="+mn-lt"/>
              </a:rPr>
              <a:t>Antibiotic </a:t>
            </a:r>
            <a:r>
              <a:rPr lang="en-US" sz="3600" b="1" dirty="0">
                <a:latin typeface="+mn-lt"/>
              </a:rPr>
              <a:t>Resistance</a:t>
            </a:r>
            <a:endParaRPr lang="en-US" sz="3600" b="1" dirty="0">
              <a:latin typeface="+mn-lt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055077" y="1661746"/>
            <a:ext cx="7033846" cy="435347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747713" indent="-280988">
              <a:lnSpc>
                <a:spcPct val="107000"/>
              </a:lnSpc>
              <a:spcAft>
                <a:spcPts val="300"/>
              </a:spcAft>
              <a:buFont typeface="Symbol" panose="05050102010706020507" pitchFamily="18" charset="2"/>
              <a:buChar char=""/>
              <a:defRPr/>
            </a:pPr>
            <a:endParaRPr lang="en-US" sz="900" dirty="0" smtClean="0">
              <a:solidFill>
                <a:prstClr val="black"/>
              </a:solidFill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9113" indent="-280988">
              <a:lnSpc>
                <a:spcPct val="107000"/>
              </a:lnSpc>
              <a:spcAft>
                <a:spcPts val="300"/>
              </a:spcAft>
              <a:buFont typeface="Symbol" panose="05050102010706020507" pitchFamily="18" charset="2"/>
              <a:buChar char=""/>
              <a:defRPr/>
            </a:pPr>
            <a:r>
              <a:rPr lang="en-US" sz="1500" dirty="0" smtClean="0">
                <a:solidFill>
                  <a:prstClr val="black"/>
                </a:solidFill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Prevent </a:t>
            </a:r>
            <a:r>
              <a:rPr lang="en-US" sz="1500" dirty="0">
                <a:solidFill>
                  <a:prstClr val="black"/>
                </a:solidFill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infections through handwashing, vaccination, and food safety.</a:t>
            </a:r>
          </a:p>
          <a:p>
            <a:pPr marL="519113" indent="-280988">
              <a:lnSpc>
                <a:spcPct val="107000"/>
              </a:lnSpc>
              <a:spcAft>
                <a:spcPts val="300"/>
              </a:spcAft>
              <a:buFont typeface="Symbol" panose="05050102010706020507" pitchFamily="18" charset="2"/>
              <a:buChar char=""/>
              <a:defRPr/>
            </a:pPr>
            <a:r>
              <a:rPr lang="en-US" sz="1500" dirty="0" smtClean="0">
                <a:solidFill>
                  <a:prstClr val="black"/>
                </a:solidFill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Tell </a:t>
            </a:r>
            <a:r>
              <a:rPr lang="en-US" sz="1500" dirty="0">
                <a:solidFill>
                  <a:prstClr val="black"/>
                </a:solidFill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your health care provider you are concerned about resistance.</a:t>
            </a:r>
          </a:p>
          <a:p>
            <a:pPr marL="519113" indent="-280988">
              <a:lnSpc>
                <a:spcPct val="107000"/>
              </a:lnSpc>
              <a:spcAft>
                <a:spcPts val="300"/>
              </a:spcAft>
              <a:buFont typeface="Symbol" panose="05050102010706020507" pitchFamily="18" charset="2"/>
              <a:buChar char=""/>
              <a:defRPr/>
            </a:pPr>
            <a:r>
              <a:rPr lang="en-US" sz="1500" dirty="0">
                <a:solidFill>
                  <a:prstClr val="black"/>
                </a:solidFill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Ask your provider how you can get symptom relief without antibiotics.</a:t>
            </a:r>
          </a:p>
          <a:p>
            <a:pPr marL="519113" indent="-280988">
              <a:lnSpc>
                <a:spcPct val="107000"/>
              </a:lnSpc>
              <a:spcAft>
                <a:spcPts val="300"/>
              </a:spcAft>
              <a:buFont typeface="Symbol" panose="05050102010706020507" pitchFamily="18" charset="2"/>
              <a:buChar char=""/>
              <a:defRPr/>
            </a:pPr>
            <a:r>
              <a:rPr lang="en-US" sz="1500" dirty="0">
                <a:solidFill>
                  <a:prstClr val="black"/>
                </a:solidFill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Take antibiotics exactly as prescribed.</a:t>
            </a:r>
          </a:p>
          <a:p>
            <a:pPr marL="519113" indent="-280988">
              <a:lnSpc>
                <a:spcPct val="107000"/>
              </a:lnSpc>
              <a:spcAft>
                <a:spcPts val="300"/>
              </a:spcAft>
              <a:buFont typeface="Symbol" panose="05050102010706020507" pitchFamily="18" charset="2"/>
              <a:buChar char=""/>
              <a:defRPr/>
            </a:pPr>
            <a:r>
              <a:rPr lang="en-US" sz="1500" dirty="0">
                <a:solidFill>
                  <a:prstClr val="black"/>
                </a:solidFill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Discard any leftover medication as directed.</a:t>
            </a:r>
          </a:p>
          <a:p>
            <a:pPr marL="519113" indent="-280988">
              <a:lnSpc>
                <a:spcPct val="107000"/>
              </a:lnSpc>
              <a:spcAft>
                <a:spcPts val="300"/>
              </a:spcAft>
              <a:buFont typeface="Symbol" panose="05050102010706020507" pitchFamily="18" charset="2"/>
              <a:buChar char=""/>
              <a:defRPr/>
            </a:pPr>
            <a:r>
              <a:rPr lang="en-US" sz="1500" dirty="0">
                <a:solidFill>
                  <a:prstClr val="black"/>
                </a:solidFill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Never skip doses or stop taking an antibiotic early.</a:t>
            </a:r>
          </a:p>
          <a:p>
            <a:pPr marL="519113" indent="-280988">
              <a:lnSpc>
                <a:spcPct val="107000"/>
              </a:lnSpc>
              <a:spcAft>
                <a:spcPts val="300"/>
              </a:spcAft>
              <a:buFont typeface="Symbol" panose="05050102010706020507" pitchFamily="18" charset="2"/>
              <a:buChar char=""/>
              <a:defRPr/>
            </a:pPr>
            <a:r>
              <a:rPr lang="en-US" sz="1500" dirty="0">
                <a:solidFill>
                  <a:prstClr val="black"/>
                </a:solidFill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Recognize that antibiotics are not needed for viral infections </a:t>
            </a:r>
            <a:r>
              <a:rPr lang="en-US" sz="1500" dirty="0" smtClean="0">
                <a:solidFill>
                  <a:prstClr val="black"/>
                </a:solidFill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like cold </a:t>
            </a:r>
            <a:r>
              <a:rPr lang="en-US" sz="1500" dirty="0">
                <a:solidFill>
                  <a:prstClr val="black"/>
                </a:solidFill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or flu.</a:t>
            </a:r>
          </a:p>
          <a:p>
            <a:pPr marL="519113" indent="-280988">
              <a:lnSpc>
                <a:spcPct val="107000"/>
              </a:lnSpc>
              <a:spcAft>
                <a:spcPts val="300"/>
              </a:spcAft>
              <a:buFont typeface="Symbol" panose="05050102010706020507" pitchFamily="18" charset="2"/>
              <a:buChar char=""/>
              <a:defRPr/>
            </a:pPr>
            <a:r>
              <a:rPr lang="en-US" sz="1500" dirty="0">
                <a:solidFill>
                  <a:prstClr val="black"/>
                </a:solidFill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Never pressure your health care provider to prescribe an antibiotic.</a:t>
            </a:r>
          </a:p>
          <a:p>
            <a:pPr marL="519113" indent="-280988">
              <a:lnSpc>
                <a:spcPct val="107000"/>
              </a:lnSpc>
              <a:spcAft>
                <a:spcPts val="300"/>
              </a:spcAft>
              <a:buFont typeface="Symbol" panose="05050102010706020507" pitchFamily="18" charset="2"/>
              <a:buChar char=""/>
              <a:defRPr/>
            </a:pPr>
            <a:r>
              <a:rPr lang="en-US" sz="1500" dirty="0">
                <a:solidFill>
                  <a:prstClr val="black"/>
                </a:solidFill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Never save antibiotics for the next time you get sick.</a:t>
            </a:r>
          </a:p>
          <a:p>
            <a:pPr marL="519113" indent="-280988">
              <a:lnSpc>
                <a:spcPct val="107000"/>
              </a:lnSpc>
              <a:spcAft>
                <a:spcPts val="300"/>
              </a:spcAft>
              <a:buFont typeface="Symbol" panose="05050102010706020507" pitchFamily="18" charset="2"/>
              <a:buChar char=""/>
              <a:defRPr/>
            </a:pPr>
            <a:r>
              <a:rPr lang="en-US" sz="1500" dirty="0">
                <a:solidFill>
                  <a:prstClr val="black"/>
                </a:solidFill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Never take antibiotics prescribed for someone else.</a:t>
            </a:r>
          </a:p>
          <a:p>
            <a:pPr marL="519113" indent="-280988">
              <a:lnSpc>
                <a:spcPct val="107000"/>
              </a:lnSpc>
              <a:spcAft>
                <a:spcPts val="300"/>
              </a:spcAft>
              <a:buFont typeface="Symbol" panose="05050102010706020507" pitchFamily="18" charset="2"/>
              <a:buChar char=""/>
              <a:defRPr/>
            </a:pPr>
            <a:r>
              <a:rPr lang="en-US" sz="1500" dirty="0">
                <a:solidFill>
                  <a:prstClr val="black"/>
                </a:solidFill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Ask about vaccines to prevent infections treated with antibiotics.</a:t>
            </a:r>
          </a:p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1800"/>
              </a:spcAft>
              <a:defRPr/>
            </a:pPr>
            <a:r>
              <a:rPr lang="en-US" sz="1200" dirty="0">
                <a:solidFill>
                  <a:prstClr val="black"/>
                </a:solidFill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Learn more: </a:t>
            </a:r>
            <a:r>
              <a:rPr lang="en-US" sz="1200" dirty="0">
                <a:solidFill>
                  <a:prstClr val="black"/>
                </a:solidFill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www.health.state.mn.us/diseases/antibioticresistance</a:t>
            </a:r>
            <a:r>
              <a:rPr lang="en-US" sz="1200" dirty="0">
                <a:solidFill>
                  <a:prstClr val="black"/>
                </a:solidFill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7" name="Picture 6" descr="Minnesota Department of Health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9112" y="6083915"/>
            <a:ext cx="822960" cy="566000"/>
          </a:xfrm>
          <a:prstGeom prst="rect">
            <a:avLst/>
          </a:prstGeom>
        </p:spPr>
      </p:pic>
      <p:pic>
        <p:nvPicPr>
          <p:cNvPr id="8" name="Picture 4" descr="We are antibiotics aware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59" b="4894"/>
          <a:stretch/>
        </p:blipFill>
        <p:spPr bwMode="auto">
          <a:xfrm>
            <a:off x="148120" y="5347007"/>
            <a:ext cx="1813913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4902" y="998806"/>
            <a:ext cx="1508042" cy="1325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6829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</TotalTime>
  <Words>122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Symbol</vt:lpstr>
      <vt:lpstr>Times New Roman</vt:lpstr>
      <vt:lpstr>1_Office Theme</vt:lpstr>
      <vt:lpstr>What You Can Do to Help Prevent  Antibiotic Resistance</vt:lpstr>
    </vt:vector>
  </TitlesOfParts>
  <Company>State of Minnesota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You Can Do to Help Prevent Antibiotic Resistance</dc:title>
  <dc:creator>MN Dept of Health</dc:creator>
  <cp:lastModifiedBy>Hill, Katie (MDH)</cp:lastModifiedBy>
  <cp:revision>6</cp:revision>
  <dcterms:created xsi:type="dcterms:W3CDTF">2019-06-12T13:06:22Z</dcterms:created>
  <dcterms:modified xsi:type="dcterms:W3CDTF">2019-06-12T13:44:18Z</dcterms:modified>
</cp:coreProperties>
</file>