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5"/>
  </p:sldMasterIdLst>
  <p:notesMasterIdLst>
    <p:notesMasterId r:id="rId25"/>
  </p:notesMasterIdLst>
  <p:handoutMasterIdLst>
    <p:handoutMasterId r:id="rId26"/>
  </p:handoutMasterIdLst>
  <p:sldIdLst>
    <p:sldId id="482" r:id="rId6"/>
    <p:sldId id="485" r:id="rId7"/>
    <p:sldId id="502" r:id="rId8"/>
    <p:sldId id="513" r:id="rId9"/>
    <p:sldId id="487" r:id="rId10"/>
    <p:sldId id="484" r:id="rId11"/>
    <p:sldId id="488" r:id="rId12"/>
    <p:sldId id="509" r:id="rId13"/>
    <p:sldId id="287" r:id="rId14"/>
    <p:sldId id="515" r:id="rId15"/>
    <p:sldId id="518" r:id="rId16"/>
    <p:sldId id="517" r:id="rId17"/>
    <p:sldId id="507" r:id="rId18"/>
    <p:sldId id="512" r:id="rId19"/>
    <p:sldId id="508" r:id="rId20"/>
    <p:sldId id="514" r:id="rId21"/>
    <p:sldId id="516" r:id="rId22"/>
    <p:sldId id="498" r:id="rId23"/>
    <p:sldId id="50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y Ansari, Michelle (MDH)" initials="GAM(" lastIdx="2" clrIdx="0">
    <p:extLst>
      <p:ext uri="{19B8F6BF-5375-455C-9EA6-DF929625EA0E}">
        <p15:presenceInfo xmlns:p15="http://schemas.microsoft.com/office/powerpoint/2012/main" userId="S-1-5-21-1314793539-288207475-437156019-28972" providerId="AD"/>
      </p:ext>
    </p:extLst>
  </p:cmAuthor>
  <p:cmAuthor id="2" name="Anderson, Nicky (MDH)" initials="AN(" lastIdx="4" clrIdx="1">
    <p:extLst>
      <p:ext uri="{19B8F6BF-5375-455C-9EA6-DF929625EA0E}">
        <p15:presenceInfo xmlns:p15="http://schemas.microsoft.com/office/powerpoint/2012/main" userId="S-1-5-21-1314793539-288207475-437156019-427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865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89889" autoAdjust="0"/>
  </p:normalViewPr>
  <p:slideViewPr>
    <p:cSldViewPr snapToGrid="0">
      <p:cViewPr varScale="1">
        <p:scale>
          <a:sx n="104" d="100"/>
          <a:sy n="104" d="100"/>
        </p:scale>
        <p:origin x="126" y="246"/>
      </p:cViewPr>
      <p:guideLst/>
    </p:cSldViewPr>
  </p:slideViewPr>
  <p:outlineViewPr>
    <p:cViewPr>
      <p:scale>
        <a:sx n="33" d="100"/>
        <a:sy n="33" d="100"/>
      </p:scale>
      <p:origin x="0" y="-202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8/1/2023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MN.IT Services Logo" descr="Minnesota Department of Health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377" y="1776213"/>
            <a:ext cx="5447246" cy="77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4D564EB3-B268-4748-86E7-9F55DF9078D1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564EB3-B268-4748-86E7-9F55DF9078D1}" type="datetime1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06B78D62-7A3F-4136-9CF2-CB03510DA06A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pic>
        <p:nvPicPr>
          <p:cNvPr id="4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53" y="5964408"/>
            <a:ext cx="2968836" cy="424119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822F9B27-DC73-4098-8FAC-5370DAFF133B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hf sldNum="0" hdr="0" ftr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0366E0EA-2D80-452F-9963-33FA7A36BC09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chemeClr val="tx1">
              <a:alpha val="88000"/>
            </a:scheme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chemeClr val="tx2"/>
                </a:solidFill>
              </a:rPr>
              <a:t>Optional Tagline Goes Here</a:t>
            </a:r>
            <a:r>
              <a:rPr lang="en-US"/>
              <a:t>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</a:t>
            </a:r>
            <a:r>
              <a:rPr lang="en-US">
                <a:solidFill>
                  <a:schemeClr val="tx2"/>
                </a:solidFill>
              </a:rPr>
              <a:t>mn.gov/websiteurl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8CA1A9B-139F-4606-AD0A-F3253110DAE5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hf sldNum="0"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3BE6EB-A411-07A8-1C10-C865A5AC7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63D4159B-1717-4BB4-9B2D-469C4AAA956E}" type="datetimeFigureOut">
              <a:rPr lang="en-US"/>
              <a:pPr>
                <a:defRPr/>
              </a:pPr>
              <a:t>8/1/2023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BEFBB7-083A-5E3D-1F53-53F8ED97C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dirty="0">
                <a:latin typeface="Times New Roman" pitchFamily="18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31D7D-2EB1-C096-6F0D-926E79A98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imes New Roman" panose="02020603050405020304" pitchFamily="18" charset="0"/>
              </a:defRPr>
            </a:lvl1pPr>
          </a:lstStyle>
          <a:p>
            <a:fld id="{DC716B5E-B595-4C3E-9E86-A295055266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51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  <p:sldLayoutId id="2147483820" r:id="rId5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ealth.stroke@state.mn.us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healthequity/whatis/index.html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stroke.web.health.state.mn.us/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stroke.web.health.state.mn.us/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Acute Stroke Ready Hospital Designation 4.0 Site Visit</a:t>
            </a:r>
            <a:br>
              <a:rPr lang="en-US" dirty="0"/>
            </a:br>
            <a:r>
              <a:rPr lang="en-US" dirty="0"/>
              <a:t>Opening Presentation Template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Use this template to build your presentation for the opening session of your ASRH designation site visit.</a:t>
            </a:r>
          </a:p>
          <a:p>
            <a:r>
              <a:rPr lang="en-US" i="1" dirty="0"/>
              <a:t>Share a big picture look at your program! </a:t>
            </a:r>
          </a:p>
          <a:p>
            <a:r>
              <a:rPr lang="en-US" i="1" dirty="0"/>
              <a:t>Please send the completed </a:t>
            </a:r>
            <a:r>
              <a:rPr lang="en-US" i="1" dirty="0" err="1"/>
              <a:t>powerpoint</a:t>
            </a:r>
            <a:r>
              <a:rPr lang="en-US" i="1" dirty="0"/>
              <a:t> presentation (opening and data/PI) to MDH at </a:t>
            </a:r>
            <a:r>
              <a:rPr lang="en-US" i="1" dirty="0">
                <a:hlinkClick r:id="rId2"/>
              </a:rPr>
              <a:t>health.stroke@state.mn.us</a:t>
            </a:r>
            <a:r>
              <a:rPr lang="en-US" i="1" dirty="0"/>
              <a:t> in advance of your site visit and please print copies for the site visit reviewers on site. </a:t>
            </a:r>
          </a:p>
          <a:p>
            <a:r>
              <a:rPr lang="en-US" i="1" dirty="0"/>
              <a:t>Contact the stroke system designation coordinator with questions about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889351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Typical Stroke Patient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509204"/>
            <a:ext cx="10629958" cy="5196396"/>
          </a:xfrm>
        </p:spPr>
        <p:txBody>
          <a:bodyPr>
            <a:normAutofit fontScale="70000" lnSpcReduction="20000"/>
          </a:bodyPr>
          <a:lstStyle/>
          <a:p>
            <a:r>
              <a:rPr lang="en-US" sz="2800" dirty="0"/>
              <a:t>Please describe your stroke patient population – your ‘typical stroke patient’</a:t>
            </a:r>
          </a:p>
          <a:p>
            <a:pPr lvl="1"/>
            <a:r>
              <a:rPr lang="en-US" sz="2400" dirty="0"/>
              <a:t>Age</a:t>
            </a:r>
          </a:p>
          <a:p>
            <a:pPr lvl="1"/>
            <a:r>
              <a:rPr lang="en-US" sz="2400" dirty="0"/>
              <a:t>Gender</a:t>
            </a:r>
          </a:p>
          <a:p>
            <a:pPr lvl="1"/>
            <a:r>
              <a:rPr lang="en-US" sz="2400" dirty="0"/>
              <a:t>Common risk factors (i.e., lifestyle, medical)</a:t>
            </a:r>
          </a:p>
          <a:p>
            <a:pPr lvl="1"/>
            <a:r>
              <a:rPr lang="en-US" sz="2300" i="1" dirty="0"/>
              <a:t>OPTIONAL: Other </a:t>
            </a:r>
            <a:r>
              <a:rPr lang="en-US" sz="23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typical patient characteristics (i.e., social determinants of health):</a:t>
            </a:r>
          </a:p>
          <a:p>
            <a:pPr lvl="2"/>
            <a:r>
              <a:rPr lang="en-US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Race and ethnicity</a:t>
            </a:r>
          </a:p>
          <a:p>
            <a:pPr lvl="2"/>
            <a:r>
              <a:rPr lang="en-US" sz="2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Insurance status</a:t>
            </a:r>
          </a:p>
          <a:p>
            <a:pPr lvl="2"/>
            <a:r>
              <a:rPr lang="en-US" sz="2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Preferred language</a:t>
            </a:r>
          </a:p>
          <a:p>
            <a:pPr lvl="2"/>
            <a:r>
              <a:rPr lang="en-US" sz="2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Housing status</a:t>
            </a:r>
          </a:p>
          <a:p>
            <a:pPr lvl="2"/>
            <a:r>
              <a:rPr lang="en-US" sz="2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Poverty rate</a:t>
            </a:r>
          </a:p>
          <a:p>
            <a:pPr lvl="2"/>
            <a:r>
              <a:rPr lang="en-US" sz="2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Employers or industry in your service area (e.g., agriculture, factories, or plants)</a:t>
            </a:r>
            <a:endParaRPr lang="en-US" sz="2900" i="1" dirty="0"/>
          </a:p>
          <a:p>
            <a:r>
              <a:rPr lang="en-US" sz="2800" dirty="0"/>
              <a:t>Does your (could your) program utilize this data for targeted stroke awareness and/or prevention purposes?</a:t>
            </a:r>
          </a:p>
        </p:txBody>
      </p:sp>
    </p:spTree>
    <p:extLst>
      <p:ext uri="{BB962C8B-B14F-4D97-AF65-F5344CB8AC3E}">
        <p14:creationId xmlns:p14="http://schemas.microsoft.com/office/powerpoint/2010/main" val="1401656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8297E-397A-5BF9-FD5A-2260ABD63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OPTIONAL SLIDE: Health Equity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EF99F-5124-1E4A-5E84-CA626C615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The Minnesota Stroke Program is committed to continuous quality improvement. </a:t>
            </a:r>
            <a:r>
              <a:rPr lang="en-US" i="1" dirty="0">
                <a:hlinkClick r:id="rId2"/>
              </a:rPr>
              <a:t>Health equity </a:t>
            </a:r>
            <a:r>
              <a:rPr lang="en-US" i="1" dirty="0"/>
              <a:t>is an important part of this commitment to ensure all Minnesotans are receiving the best stroke care possible. </a:t>
            </a:r>
          </a:p>
          <a:p>
            <a:r>
              <a:rPr lang="en-US" i="1" dirty="0"/>
              <a:t>Please showcase any health equity efforts to address social determinants of health in your community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F04A3-B432-0E4F-CDC0-5B721A6BB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/>
              <a:t>8/1/2023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532CD-AD5E-900B-7337-31A61EB4E0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Optional Tagline Goes Here 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 mn.gov/websiteurl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2D242-5A9E-F6B0-DD7B-C8611E1DF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753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Stroke Code Activation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70811" y="1825624"/>
            <a:ext cx="10282989" cy="4527049"/>
          </a:xfrm>
        </p:spPr>
        <p:txBody>
          <a:bodyPr>
            <a:normAutofit/>
          </a:bodyPr>
          <a:lstStyle/>
          <a:p>
            <a:r>
              <a:rPr lang="en-US" sz="2800" dirty="0"/>
              <a:t>Stroke Code activation criteria</a:t>
            </a:r>
            <a:endParaRPr lang="en-US" sz="2400" dirty="0"/>
          </a:p>
          <a:p>
            <a:r>
              <a:rPr lang="en-US" sz="2800" dirty="0"/>
              <a:t>Stroke code activation process</a:t>
            </a:r>
          </a:p>
          <a:p>
            <a:pPr lvl="1"/>
            <a:r>
              <a:rPr lang="en-US" sz="2400" b="1" dirty="0"/>
              <a:t>Showcase stroke code activation log</a:t>
            </a:r>
          </a:p>
          <a:p>
            <a:pPr lvl="1"/>
            <a:r>
              <a:rPr lang="en-US" sz="2400" dirty="0"/>
              <a:t>How are codes tracked in real time</a:t>
            </a:r>
          </a:p>
          <a:p>
            <a:pPr lvl="1"/>
            <a:r>
              <a:rPr lang="en-US" sz="2400" dirty="0"/>
              <a:t>Who/How/When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45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Telestroke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70811" y="1825624"/>
            <a:ext cx="10282989" cy="4527049"/>
          </a:xfrm>
        </p:spPr>
        <p:txBody>
          <a:bodyPr/>
          <a:lstStyle/>
          <a:p>
            <a:r>
              <a:rPr lang="en-US" dirty="0"/>
              <a:t>Who do you have a contract with</a:t>
            </a:r>
          </a:p>
          <a:p>
            <a:r>
              <a:rPr lang="en-US" dirty="0"/>
              <a:t>Describe the support/services you receive from this partnership</a:t>
            </a:r>
          </a:p>
          <a:p>
            <a:r>
              <a:rPr lang="en-US" dirty="0"/>
              <a:t>Telestroke activation process – who/how/when</a:t>
            </a:r>
          </a:p>
          <a:p>
            <a:r>
              <a:rPr lang="en-US" dirty="0"/>
              <a:t>Number of </a:t>
            </a:r>
            <a:r>
              <a:rPr lang="en-US" u="sng" dirty="0"/>
              <a:t>Acute Stroke Team </a:t>
            </a:r>
            <a:r>
              <a:rPr lang="en-US" dirty="0"/>
              <a:t>activations (stroke code activations) </a:t>
            </a:r>
            <a:r>
              <a:rPr lang="en-US" b="1" dirty="0"/>
              <a:t>VERSUS</a:t>
            </a:r>
            <a:r>
              <a:rPr lang="en-US" dirty="0"/>
              <a:t> Number of </a:t>
            </a:r>
            <a:r>
              <a:rPr lang="en-US" u="sng" dirty="0"/>
              <a:t>Telestroke</a:t>
            </a:r>
            <a:r>
              <a:rPr lang="en-US" dirty="0"/>
              <a:t> activations</a:t>
            </a:r>
          </a:p>
        </p:txBody>
      </p:sp>
    </p:spTree>
    <p:extLst>
      <p:ext uri="{BB962C8B-B14F-4D97-AF65-F5344CB8AC3E}">
        <p14:creationId xmlns:p14="http://schemas.microsoft.com/office/powerpoint/2010/main" val="4250127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Stroke Data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013" y="1612561"/>
            <a:ext cx="10515600" cy="48895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Stroke Volumes by year</a:t>
            </a:r>
          </a:p>
          <a:p>
            <a:pPr lvl="1"/>
            <a:r>
              <a:rPr lang="en-US" dirty="0"/>
              <a:t>By type (</a:t>
            </a:r>
            <a:r>
              <a:rPr lang="en-US" dirty="0">
                <a:solidFill>
                  <a:srgbClr val="FF0000"/>
                </a:solidFill>
              </a:rPr>
              <a:t>ischemic, </a:t>
            </a:r>
            <a:r>
              <a:rPr lang="en-US" dirty="0"/>
              <a:t>hemorrhagic, TIA)</a:t>
            </a:r>
          </a:p>
          <a:p>
            <a:pPr lvl="1"/>
            <a:r>
              <a:rPr lang="en-US" dirty="0"/>
              <a:t>By treatment (</a:t>
            </a:r>
            <a:r>
              <a:rPr lang="en-US" dirty="0">
                <a:solidFill>
                  <a:srgbClr val="FF0000"/>
                </a:solidFill>
              </a:rPr>
              <a:t>thrombolytics</a:t>
            </a:r>
            <a:r>
              <a:rPr lang="en-US" dirty="0"/>
              <a:t>, endovascular)</a:t>
            </a:r>
          </a:p>
          <a:p>
            <a:r>
              <a:rPr lang="en-US" dirty="0"/>
              <a:t>Number of strokes admitted </a:t>
            </a:r>
          </a:p>
          <a:p>
            <a:pPr lvl="1"/>
            <a:r>
              <a:rPr lang="en-US" dirty="0"/>
              <a:t>By type (ischemic, hemorrhagic, TIA)</a:t>
            </a:r>
          </a:p>
          <a:p>
            <a:pPr lvl="1"/>
            <a:r>
              <a:rPr lang="en-US" dirty="0"/>
              <a:t>By treatment (if you admit thrombolytic patient)</a:t>
            </a:r>
          </a:p>
          <a:p>
            <a:pPr lvl="1"/>
            <a:r>
              <a:rPr lang="en-US" dirty="0"/>
              <a:t>Discharge disposition</a:t>
            </a:r>
          </a:p>
          <a:p>
            <a:r>
              <a:rPr lang="en-US" dirty="0"/>
              <a:t>Number transferred</a:t>
            </a:r>
          </a:p>
          <a:p>
            <a:pPr lvl="1"/>
            <a:r>
              <a:rPr lang="en-US" dirty="0"/>
              <a:t>Where transferred to</a:t>
            </a:r>
          </a:p>
          <a:p>
            <a:pPr lvl="1"/>
            <a:r>
              <a:rPr lang="en-US" dirty="0"/>
              <a:t>By type (ischemic, hemorrhagic, TIA)</a:t>
            </a:r>
          </a:p>
          <a:p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May utilize the Reports feature in the 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  <a:hlinkClick r:id="rId2"/>
              </a:rPr>
              <a:t>MN Stroke Porta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l or other format that provides big picture look at your stroke volume, admits and transfers</a:t>
            </a:r>
            <a:endParaRPr lang="en-US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 descr="Showcase your program’s ‘treatment rate’ = &#10;&#10;Total # ischemic strokes treated w thrombolytics / &#10;Total # ischemic strokes&#10;">
            <a:extLst>
              <a:ext uri="{FF2B5EF4-FFF2-40B4-BE49-F238E27FC236}">
                <a16:creationId xmlns:a16="http://schemas.microsoft.com/office/drawing/2014/main" id="{415140B7-1AEB-3989-6270-531354A72ED6}"/>
              </a:ext>
            </a:extLst>
          </p:cNvPr>
          <p:cNvSpPr txBox="1"/>
          <p:nvPr/>
        </p:nvSpPr>
        <p:spPr>
          <a:xfrm>
            <a:off x="6799554" y="2086338"/>
            <a:ext cx="4323426" cy="23083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0000"/>
                </a:solidFill>
              </a:rPr>
              <a:t>Showcase your program’s </a:t>
            </a:r>
            <a:r>
              <a:rPr lang="en-US" sz="2400" b="1" i="1" dirty="0">
                <a:solidFill>
                  <a:srgbClr val="FF0000"/>
                </a:solidFill>
              </a:rPr>
              <a:t>‘treatment rate’ </a:t>
            </a:r>
            <a:r>
              <a:rPr lang="en-US" sz="2400" i="1" dirty="0">
                <a:solidFill>
                  <a:srgbClr val="FF0000"/>
                </a:solidFill>
              </a:rPr>
              <a:t>= </a:t>
            </a:r>
          </a:p>
          <a:p>
            <a:pPr algn="ctr"/>
            <a:endParaRPr lang="en-US" sz="2400" i="1" dirty="0">
              <a:solidFill>
                <a:srgbClr val="FF0000"/>
              </a:solidFill>
            </a:endParaRPr>
          </a:p>
          <a:p>
            <a:pPr algn="ctr"/>
            <a:r>
              <a:rPr lang="en-US" sz="2400" i="1" dirty="0">
                <a:solidFill>
                  <a:srgbClr val="FF0000"/>
                </a:solidFill>
              </a:rPr>
              <a:t>Total # ischemic strokes treated w thrombolytics / </a:t>
            </a:r>
          </a:p>
          <a:p>
            <a:pPr algn="ctr"/>
            <a:r>
              <a:rPr lang="en-US" sz="2400" i="1" dirty="0">
                <a:solidFill>
                  <a:srgbClr val="FF0000"/>
                </a:solidFill>
              </a:rPr>
              <a:t>Total # ischemic strokes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C6F6B3D-C4B3-84E3-2E54-2548F07F5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502761" y="2259367"/>
            <a:ext cx="4270161" cy="4660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D3948D-CDFE-C140-A76D-4A1B793D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3249227" y="2627790"/>
            <a:ext cx="3576960" cy="9765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240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Stroke Data 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4715" y="1528011"/>
            <a:ext cx="10385759" cy="5025189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Showcase a snapshot on your performance (current Door To metrics): 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Stroke Team Activation (stroke code activation) </a:t>
            </a:r>
            <a:r>
              <a:rPr lang="en-US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15 minutes of arrival)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Telestroke Activation </a:t>
            </a:r>
            <a:r>
              <a:rPr lang="en-US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15 minutes of arrival)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CT/Image initiated </a:t>
            </a:r>
            <a:r>
              <a:rPr lang="en-US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25 minutes of arrival)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CT Read/Image read </a:t>
            </a:r>
            <a:r>
              <a:rPr lang="en-US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45 minutes of arrival)</a:t>
            </a:r>
            <a:endParaRPr lang="en-US" b="1" i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Needle </a:t>
            </a:r>
            <a:r>
              <a:rPr lang="en-US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60 minutes of arrival) 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Door </a:t>
            </a:r>
            <a:r>
              <a:rPr lang="en-US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120 minutes of arrival)</a:t>
            </a:r>
          </a:p>
          <a:p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May utilize the Reports feature in the 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  <a:hlinkClick r:id="rId2"/>
              </a:rPr>
              <a:t>MN Stroke Porta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l or other format that provides big picture look at key ‘door to’ metrics. Data and PI will be further discussed in Data/PI Session.</a:t>
            </a:r>
          </a:p>
        </p:txBody>
      </p:sp>
    </p:spTree>
    <p:extLst>
      <p:ext uri="{BB962C8B-B14F-4D97-AF65-F5344CB8AC3E}">
        <p14:creationId xmlns:p14="http://schemas.microsoft.com/office/powerpoint/2010/main" val="1622789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the process of reviewing/revising stroke program documents (protocol, policy, algorithm, order sets, supporting resources) </a:t>
            </a:r>
          </a:p>
          <a:p>
            <a:r>
              <a:rPr lang="en-US" dirty="0"/>
              <a:t>Review is to occur annually per designation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890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identified any safety issues:</a:t>
            </a:r>
          </a:p>
          <a:p>
            <a:pPr lvl="1"/>
            <a:r>
              <a:rPr lang="en-US" dirty="0"/>
              <a:t>What have you identified</a:t>
            </a:r>
          </a:p>
          <a:p>
            <a:pPr lvl="1"/>
            <a:r>
              <a:rPr lang="en-US" dirty="0"/>
              <a:t>How have you addressed them, and worked to remedy the process, so it won’t happen again</a:t>
            </a:r>
          </a:p>
          <a:p>
            <a:pPr lvl="1"/>
            <a:r>
              <a:rPr lang="en-US" dirty="0"/>
              <a:t>Example: order sets do not match protocol for Acute Stroke in the 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35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52400"/>
            <a:ext cx="11972925" cy="914400"/>
          </a:xfrm>
        </p:spPr>
        <p:txBody>
          <a:bodyPr>
            <a:normAutofit/>
          </a:bodyPr>
          <a:lstStyle/>
          <a:p>
            <a:r>
              <a:rPr lang="en-US" dirty="0"/>
              <a:t>Previous ASRH Designation Recommendations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192" y="1825625"/>
            <a:ext cx="11416683" cy="4351338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Please describe status of follow up on previous ASRH Designation Findings:</a:t>
            </a:r>
          </a:p>
          <a:p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Immediate Actions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Actions taken to address/monitor Immediate Action(s)</a:t>
            </a:r>
          </a:p>
          <a:p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Recommendations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Actions taken to address/monitor Recommendation(s) </a:t>
            </a:r>
          </a:p>
          <a:p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Opportunities </a:t>
            </a:r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not required of designation)</a:t>
            </a:r>
          </a:p>
          <a:p>
            <a:pPr lvl="1"/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Did you implement Performance Improvement Suggestion</a:t>
            </a:r>
          </a:p>
        </p:txBody>
      </p:sp>
    </p:spTree>
    <p:extLst>
      <p:ext uri="{BB962C8B-B14F-4D97-AF65-F5344CB8AC3E}">
        <p14:creationId xmlns:p14="http://schemas.microsoft.com/office/powerpoint/2010/main" val="4226864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Successes and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Share your program’s </a:t>
            </a:r>
            <a:r>
              <a:rPr lang="en-US" sz="2800" b="1" dirty="0"/>
              <a:t>greatest success </a:t>
            </a:r>
            <a:r>
              <a:rPr lang="en-US" sz="2800" dirty="0"/>
              <a:t>since the last designation cycle</a:t>
            </a:r>
            <a:r>
              <a:rPr lang="en-US" sz="2800" i="1" dirty="0"/>
              <a:t>. What are you proud of!</a:t>
            </a:r>
          </a:p>
          <a:p>
            <a:r>
              <a:rPr lang="en-US" sz="2800" dirty="0"/>
              <a:t>Share your program’s </a:t>
            </a:r>
            <a:r>
              <a:rPr lang="en-US" sz="2800" b="1" dirty="0"/>
              <a:t>greatest challenge </a:t>
            </a:r>
            <a:r>
              <a:rPr lang="en-US" sz="2800" dirty="0"/>
              <a:t>since the last designation cycle. </a:t>
            </a:r>
          </a:p>
          <a:p>
            <a:r>
              <a:rPr lang="en-US" sz="2800" dirty="0"/>
              <a:t>Anything else you would like MDH review team to know?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87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[HOSPITAL]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Approximate population served, catchment area</a:t>
            </a:r>
          </a:p>
          <a:p>
            <a:r>
              <a:rPr lang="en-US" dirty="0"/>
              <a:t>Cities and towns within the catchment area</a:t>
            </a:r>
          </a:p>
        </p:txBody>
      </p:sp>
    </p:spTree>
    <p:extLst>
      <p:ext uri="{BB962C8B-B14F-4D97-AF65-F5344CB8AC3E}">
        <p14:creationId xmlns:p14="http://schemas.microsoft.com/office/powerpoint/2010/main" val="142784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[HOSPITAL]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map of catchment area</a:t>
            </a:r>
          </a:p>
        </p:txBody>
      </p:sp>
    </p:spTree>
    <p:extLst>
      <p:ext uri="{BB962C8B-B14F-4D97-AF65-F5344CB8AC3E}">
        <p14:creationId xmlns:p14="http://schemas.microsoft.com/office/powerpoint/2010/main" val="2048441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[HOSPITAL]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Provide detail on services and relationship with EMS agencies within your catchment area:</a:t>
            </a:r>
          </a:p>
          <a:p>
            <a:pPr lvl="1"/>
            <a:r>
              <a:rPr lang="en-US" dirty="0"/>
              <a:t>ALS</a:t>
            </a:r>
          </a:p>
          <a:p>
            <a:pPr lvl="1"/>
            <a:r>
              <a:rPr lang="en-US" dirty="0"/>
              <a:t>BLS</a:t>
            </a:r>
          </a:p>
          <a:p>
            <a:pPr lvl="1"/>
            <a:r>
              <a:rPr lang="en-US" dirty="0"/>
              <a:t>Pre-hospital transport</a:t>
            </a:r>
          </a:p>
          <a:p>
            <a:pPr lvl="1"/>
            <a:r>
              <a:rPr lang="en-US" dirty="0"/>
              <a:t>Inter-facility transfer</a:t>
            </a:r>
          </a:p>
          <a:p>
            <a:pPr lvl="1"/>
            <a:r>
              <a:rPr lang="en-US" dirty="0"/>
              <a:t>Does EMS provide pre-hospital notification of stroke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Do you provide feedback on stroke cases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Is EMS involved in stroke committee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Do you provide or partner on stroke education (Community education, EMS education, Hospital education)</a:t>
            </a:r>
          </a:p>
        </p:txBody>
      </p:sp>
    </p:spTree>
    <p:extLst>
      <p:ext uri="{BB962C8B-B14F-4D97-AF65-F5344CB8AC3E}">
        <p14:creationId xmlns:p14="http://schemas.microsoft.com/office/powerpoint/2010/main" val="2313897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[HOSPITAL]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specialties/services available at your hospital</a:t>
            </a:r>
          </a:p>
          <a:p>
            <a:pPr lvl="1"/>
            <a:r>
              <a:rPr lang="en-US" dirty="0"/>
              <a:t>I.E. Critical Care, Surgery, Radiology, Rehabilitation Services, Neurology</a:t>
            </a:r>
          </a:p>
          <a:p>
            <a:r>
              <a:rPr lang="en-US" dirty="0"/>
              <a:t>List # and composition of physician/provider staff in the ED (and Inpatient if stroke patients are admitted)</a:t>
            </a:r>
          </a:p>
          <a:p>
            <a:pPr lvl="1"/>
            <a:r>
              <a:rPr lang="en-US" dirty="0"/>
              <a:t>I.E. MD, NP, Emergency Medicine, Family Practice, hospital based or locum</a:t>
            </a:r>
          </a:p>
          <a:p>
            <a:r>
              <a:rPr lang="en-US" dirty="0"/>
              <a:t>List # and composition (RN, LPN) of nursing staff in the ED (and Inpatient of stroke patients are admitted)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317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Stroke Program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49248"/>
          </a:xfrm>
        </p:spPr>
        <p:txBody>
          <a:bodyPr>
            <a:normAutofit/>
          </a:bodyPr>
          <a:lstStyle/>
          <a:p>
            <a:r>
              <a:rPr lang="en-US" dirty="0"/>
              <a:t>Stroke Coordinator</a:t>
            </a:r>
          </a:p>
          <a:p>
            <a:pPr lvl="1"/>
            <a:r>
              <a:rPr lang="en-US" dirty="0"/>
              <a:t>Please share FTE allocation and roles/responsibilities (position description if available)</a:t>
            </a:r>
          </a:p>
          <a:p>
            <a:r>
              <a:rPr lang="en-US" dirty="0"/>
              <a:t>Stroke Medical Director</a:t>
            </a:r>
          </a:p>
          <a:p>
            <a:pPr lvl="1"/>
            <a:r>
              <a:rPr lang="en-US" dirty="0"/>
              <a:t>Please share roles/responsibilities</a:t>
            </a:r>
          </a:p>
          <a:p>
            <a:r>
              <a:rPr lang="en-US" dirty="0"/>
              <a:t>Outline Stroke Program Leadership’ Participation In:</a:t>
            </a:r>
          </a:p>
          <a:p>
            <a:pPr lvl="1"/>
            <a:r>
              <a:rPr lang="en-US" dirty="0"/>
              <a:t>MDH stroke program opportunities (webinars, workshops, other)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Other hospital, community, regional or statewide stroke networking or partnerships (I.E. Time Critical Response Initiative)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638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Stroke Program 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136" y="1612560"/>
            <a:ext cx="10515600" cy="509303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List multidisciplinary team members that support the stroke program and how: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Radiology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Lab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Pharmacy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Quality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Abstraction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Administration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EMS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Telestroke 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Primary or Comprehensive Stroke Center</a:t>
            </a:r>
          </a:p>
        </p:txBody>
      </p:sp>
    </p:spTree>
    <p:extLst>
      <p:ext uri="{BB962C8B-B14F-4D97-AF65-F5344CB8AC3E}">
        <p14:creationId xmlns:p14="http://schemas.microsoft.com/office/powerpoint/2010/main" val="1846210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Stroke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048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Departments/partners represented on committee</a:t>
            </a:r>
          </a:p>
          <a:p>
            <a:r>
              <a:rPr lang="en-US" dirty="0">
                <a:solidFill>
                  <a:srgbClr val="002060"/>
                </a:solidFill>
              </a:rPr>
              <a:t>Frequency/structure of this meeting </a:t>
            </a:r>
          </a:p>
          <a:p>
            <a:r>
              <a:rPr lang="en-US" dirty="0">
                <a:solidFill>
                  <a:srgbClr val="002060"/>
                </a:solidFill>
              </a:rPr>
              <a:t>How do you utilize this committee</a:t>
            </a:r>
          </a:p>
          <a:p>
            <a:pPr lvl="1"/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899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38EBD21F-5889-157D-8725-F101219D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6365875"/>
            <a:ext cx="12192000" cy="492126"/>
          </a:xfrm>
        </p:spPr>
        <p:txBody>
          <a:bodyPr>
            <a:normAutofit fontScale="90000"/>
          </a:bodyPr>
          <a:lstStyle/>
          <a:p>
            <a:r>
              <a:rPr lang="en-US" dirty="0"/>
              <a:t>Showcase Stroke Program Operational Structure</a:t>
            </a:r>
          </a:p>
        </p:txBody>
      </p:sp>
      <p:grpSp>
        <p:nvGrpSpPr>
          <p:cNvPr id="2" name="Group 1" descr="Example of a flow chart. ">
            <a:extLst>
              <a:ext uri="{FF2B5EF4-FFF2-40B4-BE49-F238E27FC236}">
                <a16:creationId xmlns:a16="http://schemas.microsoft.com/office/drawing/2014/main" id="{7C15F4FB-9779-8DE6-FE93-43B2BDF358DB}"/>
              </a:ext>
            </a:extLst>
          </p:cNvPr>
          <p:cNvGrpSpPr/>
          <p:nvPr/>
        </p:nvGrpSpPr>
        <p:grpSpPr>
          <a:xfrm>
            <a:off x="1574799" y="304800"/>
            <a:ext cx="9023352" cy="5828421"/>
            <a:chOff x="1574799" y="304800"/>
            <a:chExt cx="9023352" cy="582842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E22B115-5EAB-D7C9-9426-7EB56FF8D28A}"/>
                </a:ext>
              </a:extLst>
            </p:cNvPr>
            <p:cNvSpPr/>
            <p:nvPr/>
          </p:nvSpPr>
          <p:spPr>
            <a:xfrm>
              <a:off x="2157414" y="2330682"/>
              <a:ext cx="4343400" cy="1143000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Neuroscience Clinical Council 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18FA072-DFA1-1C72-48F1-92BFC0336DC8}"/>
                </a:ext>
              </a:extLst>
            </p:cNvPr>
            <p:cNvSpPr/>
            <p:nvPr/>
          </p:nvSpPr>
          <p:spPr>
            <a:xfrm>
              <a:off x="3124200" y="304800"/>
              <a:ext cx="5334000" cy="457200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Quality Committee – Board of Directors 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0F05E0E-F7FE-1D1D-0D9D-72E703A81BF2}"/>
                </a:ext>
              </a:extLst>
            </p:cNvPr>
            <p:cNvSpPr/>
            <p:nvPr/>
          </p:nvSpPr>
          <p:spPr>
            <a:xfrm>
              <a:off x="2209800" y="1225550"/>
              <a:ext cx="4648200" cy="508000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Medical Executive Committee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46AE819-EAA0-F864-796D-4B36D52BB160}"/>
                </a:ext>
              </a:extLst>
            </p:cNvPr>
            <p:cNvSpPr/>
            <p:nvPr/>
          </p:nvSpPr>
          <p:spPr>
            <a:xfrm>
              <a:off x="6843714" y="2393950"/>
              <a:ext cx="3754437" cy="762000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Stroke Committee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69BEE93-2A6B-DD17-CC03-67E0F9268FE8}"/>
                </a:ext>
              </a:extLst>
            </p:cNvPr>
            <p:cNvSpPr/>
            <p:nvPr/>
          </p:nvSpPr>
          <p:spPr>
            <a:xfrm>
              <a:off x="6324600" y="4160838"/>
              <a:ext cx="3543300" cy="914400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Stroke Code Review Team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4F744BDE-15CA-4589-090D-98507C952743}"/>
                </a:ext>
              </a:extLst>
            </p:cNvPr>
            <p:cNvCxnSpPr>
              <a:cxnSpLocks/>
              <a:stCxn id="10" idx="0"/>
              <a:endCxn id="4" idx="2"/>
            </p:cNvCxnSpPr>
            <p:nvPr/>
          </p:nvCxnSpPr>
          <p:spPr>
            <a:xfrm flipH="1" flipV="1">
              <a:off x="4329114" y="3473682"/>
              <a:ext cx="3767136" cy="687156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2FFAE090-0884-DF03-3617-A3C94B70020D}"/>
                </a:ext>
              </a:extLst>
            </p:cNvPr>
            <p:cNvCxnSpPr>
              <a:stCxn id="10" idx="0"/>
              <a:endCxn id="9" idx="2"/>
            </p:cNvCxnSpPr>
            <p:nvPr/>
          </p:nvCxnSpPr>
          <p:spPr>
            <a:xfrm flipV="1">
              <a:off x="8096251" y="3155950"/>
              <a:ext cx="625475" cy="1004888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EB2106F-8E70-DF29-B168-C542CA841615}"/>
                </a:ext>
              </a:extLst>
            </p:cNvPr>
            <p:cNvCxnSpPr/>
            <p:nvPr/>
          </p:nvCxnSpPr>
          <p:spPr>
            <a:xfrm>
              <a:off x="6324600" y="2684463"/>
              <a:ext cx="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5767F6AD-D418-E71E-A329-ACD357E6F59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6000" y="2902182"/>
              <a:ext cx="747713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9E5C4EB1-8112-ABA7-B38E-AFDDD301CD49}"/>
                </a:ext>
              </a:extLst>
            </p:cNvPr>
            <p:cNvCxnSpPr>
              <a:stCxn id="4" idx="0"/>
            </p:cNvCxnSpPr>
            <p:nvPr/>
          </p:nvCxnSpPr>
          <p:spPr>
            <a:xfrm flipV="1">
              <a:off x="4329114" y="1795694"/>
              <a:ext cx="609600" cy="534988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2532F63D-37AB-90E0-2477-915D50B07185}"/>
                </a:ext>
              </a:extLst>
            </p:cNvPr>
            <p:cNvCxnSpPr/>
            <p:nvPr/>
          </p:nvCxnSpPr>
          <p:spPr>
            <a:xfrm flipV="1">
              <a:off x="4953000" y="762000"/>
              <a:ext cx="609600" cy="46355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88392CF-3C0F-13A6-5918-59DCF66B2356}"/>
                </a:ext>
              </a:extLst>
            </p:cNvPr>
            <p:cNvSpPr/>
            <p:nvPr/>
          </p:nvSpPr>
          <p:spPr>
            <a:xfrm>
              <a:off x="4144963" y="5307722"/>
              <a:ext cx="3435350" cy="803275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Acute Care</a:t>
              </a:r>
            </a:p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Nursing – Critical Care/Telemetry, Emergency Department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1564490-03BE-3E59-C2C8-221175BAD24B}"/>
                </a:ext>
              </a:extLst>
            </p:cNvPr>
            <p:cNvSpPr/>
            <p:nvPr/>
          </p:nvSpPr>
          <p:spPr>
            <a:xfrm>
              <a:off x="1574799" y="5307721"/>
              <a:ext cx="1752600" cy="825500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Ambulatory</a:t>
              </a:r>
            </a:p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Brain and Spine</a:t>
              </a:r>
            </a:p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Neuro/Stroke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6711710C-6870-A610-A64F-809C2D0E5BD0}"/>
                </a:ext>
              </a:extLst>
            </p:cNvPr>
            <p:cNvSpPr/>
            <p:nvPr/>
          </p:nvSpPr>
          <p:spPr>
            <a:xfrm>
              <a:off x="7543800" y="923016"/>
              <a:ext cx="2438400" cy="1255944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1F497D"/>
                  </a:solidFill>
                </a:rPr>
                <a:t>Stroke Program Leadership Team (Coordinator and Medical Director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7848535-C11A-F051-BD03-7915DE3EA66C}"/>
                </a:ext>
              </a:extLst>
            </p:cNvPr>
            <p:cNvCxnSpPr>
              <a:cxnSpLocks/>
              <a:stCxn id="4" idx="2"/>
              <a:endCxn id="35" idx="0"/>
            </p:cNvCxnSpPr>
            <p:nvPr/>
          </p:nvCxnSpPr>
          <p:spPr>
            <a:xfrm flipH="1">
              <a:off x="2451099" y="3473682"/>
              <a:ext cx="1878015" cy="1834039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8126FD8A-C0A8-D24A-A092-094DFE6D48B1}"/>
                </a:ext>
              </a:extLst>
            </p:cNvPr>
            <p:cNvCxnSpPr>
              <a:cxnSpLocks/>
              <a:stCxn id="4" idx="2"/>
              <a:endCxn id="34" idx="0"/>
            </p:cNvCxnSpPr>
            <p:nvPr/>
          </p:nvCxnSpPr>
          <p:spPr>
            <a:xfrm>
              <a:off x="4329114" y="3473682"/>
              <a:ext cx="1533524" cy="183404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B80FC5A-A4D2-F6BD-A17C-872C810FBA01}"/>
                </a:ext>
              </a:extLst>
            </p:cNvPr>
            <p:cNvSpPr txBox="1"/>
            <p:nvPr/>
          </p:nvSpPr>
          <p:spPr>
            <a:xfrm rot="20785126">
              <a:off x="2440834" y="2344441"/>
              <a:ext cx="5954925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7200" dirty="0">
                  <a:solidFill>
                    <a:srgbClr val="FF0000"/>
                  </a:solidFill>
                </a:rPr>
                <a:t>E X A M P L E !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6F5552E-7FA5-401C-A5C1-DF343DC4B3F7}" vid="{00869514-4466-4273-82D4-87EB9D6873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340cd5a-8d85-4c94-8b3b-dcb04460a05d">3EUZQJVPJPKD-1734757124-28</_dlc_DocId>
    <_dlc_DocIdUrl xmlns="a340cd5a-8d85-4c94-8b3b-dcb04460a05d">
      <Url>https://inside.mn.gov/sites/MDH/permanent/comm_proj/_layouts/15/DocIdRedir.aspx?ID=3EUZQJVPJPKD-1734757124-28</Url>
      <Description>3EUZQJVPJPKD-1734757124-28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0AF960DE3C4A92E1BEB231BBDACE" ma:contentTypeVersion="0" ma:contentTypeDescription="Create a new document." ma:contentTypeScope="" ma:versionID="82899579051dc9e5f49494bf955404b0">
  <xsd:schema xmlns:xsd="http://www.w3.org/2001/XMLSchema" xmlns:xs="http://www.w3.org/2001/XMLSchema" xmlns:p="http://schemas.microsoft.com/office/2006/metadata/properties" xmlns:ns2="a340cd5a-8d85-4c94-8b3b-dcb04460a05d" targetNamespace="http://schemas.microsoft.com/office/2006/metadata/properties" ma:root="true" ma:fieldsID="db02e23880311bbb15d0b1434d17a118" ns2:_="">
    <xsd:import namespace="a340cd5a-8d85-4c94-8b3b-dcb04460a05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40cd5a-8d85-4c94-8b3b-dcb04460a05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617A5B-38EC-4037-96F9-B81D9FB1B3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6A1386-9537-4EA6-B9A3-FB7D154FAC2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a340cd5a-8d85-4c94-8b3b-dcb04460a05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697F3D0-D31E-40E5-80D0-AD0B09EC31F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62FC8F2-806C-4782-9382-CDEEF98BFA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40cd5a-8d85-4c94-8b3b-dcb04460a0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MDH PowerPoint</Template>
  <TotalTime>580</TotalTime>
  <Words>1114</Words>
  <Application>Microsoft Office PowerPoint</Application>
  <PresentationFormat>Widescreen</PresentationFormat>
  <Paragraphs>143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NeueHaasGroteskText Std</vt:lpstr>
      <vt:lpstr>Times New Roman</vt:lpstr>
      <vt:lpstr>MN.IT</vt:lpstr>
      <vt:lpstr>Acute Stroke Ready Hospital Designation 4.0 Site Visit Opening Presentation Template</vt:lpstr>
      <vt:lpstr>About [HOSPITAL] (1)</vt:lpstr>
      <vt:lpstr>About [HOSPITAL] (2)</vt:lpstr>
      <vt:lpstr>About [HOSPITAL] (3)</vt:lpstr>
      <vt:lpstr>About [HOSPITAL] (4)</vt:lpstr>
      <vt:lpstr>Stroke Program Leadership</vt:lpstr>
      <vt:lpstr>Stroke Program Team Members</vt:lpstr>
      <vt:lpstr>Stroke Committee</vt:lpstr>
      <vt:lpstr>Showcase Stroke Program Operational Structure</vt:lpstr>
      <vt:lpstr>Typical Stroke Patient</vt:lpstr>
      <vt:lpstr>OPTIONAL SLIDE: Health Equity</vt:lpstr>
      <vt:lpstr>Stroke Code Activation</vt:lpstr>
      <vt:lpstr>Telestroke</vt:lpstr>
      <vt:lpstr>Stroke Data Overview</vt:lpstr>
      <vt:lpstr>Stroke Data Overview </vt:lpstr>
      <vt:lpstr>Document Review</vt:lpstr>
      <vt:lpstr>Safety Issues</vt:lpstr>
      <vt:lpstr>Previous ASRH Designation Recommendations </vt:lpstr>
      <vt:lpstr>Successes and Challenges</vt:lpstr>
    </vt:vector>
  </TitlesOfParts>
  <Company>Minnesota Department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ASRH Site Visit Opening Presentation Template</dc:title>
  <dc:subject>ASRH Site Visit Opening Presentation Template</dc:subject>
  <dc:creator>MDH HPCD</dc:creator>
  <cp:keywords>PowerPoint, Template</cp:keywords>
  <dc:description>Version 1.1, Released 8-2016</dc:description>
  <cp:lastModifiedBy>Thorstenson, Karli (She/Her/Hers) (MDH)</cp:lastModifiedBy>
  <cp:revision>49</cp:revision>
  <dcterms:created xsi:type="dcterms:W3CDTF">2017-09-21T19:57:49Z</dcterms:created>
  <dcterms:modified xsi:type="dcterms:W3CDTF">2023-08-01T18:51:00Z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0x0101006B0F0AF960DE3C4A92E1BEB231BBDACE</vt:lpwstr>
  </property>
  <property fmtid="{D5CDD505-2E9C-101B-9397-08002B2CF9AE}" pid="3" name="_dlc_DocIdItemGuid">
    <vt:lpwstr>51612d0f-3fe8-4978-a8d9-f384c5e0293e</vt:lpwstr>
  </property>
</Properties>
</file>