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handoutMasterIdLst>
    <p:handoutMasterId r:id="rId3"/>
  </p:handoutMasterIdLst>
  <p:sldIdLst>
    <p:sldId id="257" r:id="rId2"/>
  </p:sldIdLst>
  <p:sldSz cx="9144000" cy="6858000" type="letter"/>
  <p:notesSz cx="9144000" cy="6858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162C"/>
    <a:srgbClr val="C0EB8D"/>
    <a:srgbClr val="78BE21"/>
    <a:srgbClr val="F2771C"/>
    <a:srgbClr val="F99E5D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6395" autoAdjust="0"/>
  </p:normalViewPr>
  <p:slideViewPr>
    <p:cSldViewPr snapToGrid="0">
      <p:cViewPr varScale="1">
        <p:scale>
          <a:sx n="107" d="100"/>
          <a:sy n="107" d="100"/>
        </p:scale>
        <p:origin x="19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1" d="100"/>
          <a:sy n="161" d="100"/>
        </p:scale>
        <p:origin x="2928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1E6B-3925-4274-BA59-089FD937E0F3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4282E-5F2D-4905-8FEC-1977F80E3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82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vel One Poster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Background image"/>
          <p:cNvSpPr/>
          <p:nvPr userDrawn="1"/>
        </p:nvSpPr>
        <p:spPr>
          <a:xfrm>
            <a:off x="0" y="2412218"/>
            <a:ext cx="9144000" cy="3400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 descr="background blue"/>
          <p:cNvSpPr/>
          <p:nvPr userDrawn="1"/>
        </p:nvSpPr>
        <p:spPr>
          <a:xfrm>
            <a:off x="0" y="2391901"/>
            <a:ext cx="9144000" cy="693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5866410"/>
            <a:ext cx="9144000" cy="991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60269" y="6537432"/>
            <a:ext cx="1525236" cy="261258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9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</a:t>
            </a:r>
            <a:endParaRPr lang="en-US" sz="9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67195" y="3137883"/>
            <a:ext cx="59176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Fluid</a:t>
            </a:r>
            <a:r>
              <a:rPr lang="en-US" sz="2000" baseline="0" dirty="0" smtClean="0"/>
              <a:t>-resistant gown or coverall </a:t>
            </a:r>
            <a:r>
              <a:rPr lang="en-US" sz="1600" dirty="0" smtClean="0"/>
              <a:t>(ANSI/AAMI level 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Gloves that extend past gown cuffs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2 pairs</a:t>
            </a:r>
            <a:r>
              <a:rPr lang="en-US" sz="1600" baseline="0" dirty="0" smtClean="0"/>
              <a:t> for suspected viral hemorrhagic fever (VHF)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aseline="0" dirty="0" smtClean="0"/>
              <a:t>1 pair for viral respiratory pathogens</a:t>
            </a:r>
            <a:r>
              <a:rPr lang="en-US" sz="1600" dirty="0" smtClean="0"/>
              <a:t>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Fit-tested</a:t>
            </a:r>
            <a:r>
              <a:rPr lang="en-US" sz="2000" baseline="0" dirty="0" smtClean="0"/>
              <a:t> N</a:t>
            </a:r>
            <a:r>
              <a:rPr lang="en-US" sz="2000" dirty="0" smtClean="0"/>
              <a:t>95</a:t>
            </a:r>
            <a:r>
              <a:rPr lang="en-US" sz="2000" baseline="0" dirty="0" smtClean="0"/>
              <a:t> respirator or PAPR</a:t>
            </a:r>
            <a:r>
              <a:rPr lang="en-US" sz="2000" dirty="0" smtClean="0"/>
              <a:t> </a:t>
            </a:r>
            <a:r>
              <a:rPr lang="en-US" sz="1600" dirty="0" smtClean="0"/>
              <a:t>(CDC states regular face mask can be used for clinically</a:t>
            </a:r>
            <a:r>
              <a:rPr lang="en-US" sz="1600" baseline="0" dirty="0" smtClean="0"/>
              <a:t> stable PUIs with </a:t>
            </a:r>
            <a:r>
              <a:rPr lang="en-US" sz="1600" dirty="0" smtClean="0"/>
              <a:t>suspected VHF)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Full face shield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Hair cover </a:t>
            </a:r>
            <a:r>
              <a:rPr lang="en-US" sz="1600" dirty="0" smtClean="0"/>
              <a:t>(optional)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Booties</a:t>
            </a:r>
            <a:r>
              <a:rPr lang="en-US" sz="1800" dirty="0" smtClean="0"/>
              <a:t> </a:t>
            </a:r>
            <a:r>
              <a:rPr lang="en-US" sz="1600" dirty="0" smtClean="0"/>
              <a:t>(optional)</a:t>
            </a:r>
            <a:endParaRPr lang="en-US" sz="1600" dirty="0"/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90" y="5955933"/>
            <a:ext cx="776794" cy="56078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34413"/>
            <a:ext cx="9144000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3449907" algn="l"/>
              </a:tabLst>
            </a:pPr>
            <a:r>
              <a:rPr lang="en-US" sz="40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AC162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 Barrier Isolation</a:t>
            </a:r>
            <a:endParaRPr lang="en-US" sz="1400" b="1" cap="none" spc="0" dirty="0">
              <a:ln w="12700">
                <a:solidFill>
                  <a:schemeClr val="tx2"/>
                </a:solidFill>
                <a:prstDash val="solid"/>
              </a:ln>
              <a:solidFill>
                <a:srgbClr val="AC162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 descr="Level One"/>
          <p:cNvSpPr/>
          <p:nvPr userDrawn="1"/>
        </p:nvSpPr>
        <p:spPr>
          <a:xfrm>
            <a:off x="685800" y="295832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AC162C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One</a:t>
            </a:r>
            <a:endParaRPr lang="en-US" sz="8800" b="1" cap="none" spc="0" dirty="0">
              <a:ln w="12700">
                <a:solidFill>
                  <a:schemeClr val="tx2"/>
                </a:solidFill>
                <a:prstDash val="solid"/>
              </a:ln>
              <a:solidFill>
                <a:srgbClr val="AC162C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929511" y="6178154"/>
            <a:ext cx="1670697" cy="5607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7646988" y="6178550"/>
            <a:ext cx="1325562" cy="5603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en-US" dirty="0" smtClean="0"/>
              <a:t>Edit Master text styles</a:t>
            </a:r>
          </a:p>
        </p:txBody>
      </p:sp>
      <p:pic>
        <p:nvPicPr>
          <p:cNvPr id="18" name="Picture 17" descr="Stop sign - Wikimedia Commons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60" y="191734"/>
            <a:ext cx="2096069" cy="2096069"/>
          </a:xfrm>
          <a:prstGeom prst="rect">
            <a:avLst/>
          </a:prstGeom>
        </p:spPr>
      </p:pic>
      <p:pic>
        <p:nvPicPr>
          <p:cNvPr id="19" name="Picture 18" descr="Stop sign - Wikimedia Commons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481" y="191734"/>
            <a:ext cx="2096069" cy="209606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403673"/>
            <a:ext cx="9144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ESSENTIAL PERSONNEL ONLY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bg1"/>
                </a:solidFill>
              </a:rPr>
              <a:t>Negative Pressure Room (AIIR) Preferred</a:t>
            </a:r>
          </a:p>
        </p:txBody>
      </p:sp>
      <p:pic>
        <p:nvPicPr>
          <p:cNvPr id="22" name="Picture 21" descr="Wearing: Respirator (fit-tested N95 or PAPR) &#10;Hair cover&#10;Face shield (or comparable eye protection) &#10;ANSI/AAMI level 3 gown&#10;Gloves - extend over the gown cuff &#10;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81246" y="3143977"/>
            <a:ext cx="1959011" cy="2927753"/>
          </a:xfrm>
          <a:prstGeom prst="rect">
            <a:avLst/>
          </a:prstGeom>
          <a:ln>
            <a:solidFill>
              <a:schemeClr val="accent2"/>
            </a:solidFill>
          </a:ln>
        </p:spPr>
      </p:pic>
      <p:pic>
        <p:nvPicPr>
          <p:cNvPr id="21" name="Picture 20" descr="wearing: Booties (optional)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45873" y="5264056"/>
            <a:ext cx="627789" cy="70164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4855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906296" y="6315027"/>
            <a:ext cx="650851" cy="290489"/>
          </a:xfrm>
        </p:spPr>
        <p:txBody>
          <a:bodyPr/>
          <a:lstStyle/>
          <a:p>
            <a:r>
              <a:rPr lang="en-US" sz="1050" dirty="0" smtClean="0"/>
              <a:t>09/2019</a:t>
            </a:r>
            <a:endParaRPr lang="en-US" sz="1050" dirty="0"/>
          </a:p>
        </p:txBody>
      </p:sp>
      <p:sp>
        <p:nvSpPr>
          <p:cNvPr id="2" name="Title 1" hidden="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Level One Full</a:t>
            </a:r>
            <a:r>
              <a:rPr lang="en-US" baseline="0" dirty="0" smtClean="0"/>
              <a:t> Barrier Isolation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252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MN Standard Slideset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6</Words>
  <Application>Microsoft Office PowerPoint</Application>
  <PresentationFormat>Letter Paper (8.5x11 in)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Office Theme</vt:lpstr>
      <vt:lpstr>Level One Full Barrier Isolation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Level One Full Barrier Isolation</dc:title>
  <dc:creator>MN Dept of Health</dc:creator>
  <cp:lastModifiedBy>Hill, Katie (MDH)</cp:lastModifiedBy>
  <cp:revision>26</cp:revision>
  <dcterms:created xsi:type="dcterms:W3CDTF">2016-11-08T20:32:22Z</dcterms:created>
  <dcterms:modified xsi:type="dcterms:W3CDTF">2019-09-17T14:56:03Z</dcterms:modified>
</cp:coreProperties>
</file>