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5"/>
  </p:sldMasterIdLst>
  <p:notesMasterIdLst>
    <p:notesMasterId r:id="rId39"/>
  </p:notesMasterIdLst>
  <p:handoutMasterIdLst>
    <p:handoutMasterId r:id="rId40"/>
  </p:handoutMasterIdLst>
  <p:sldIdLst>
    <p:sldId id="259" r:id="rId6"/>
    <p:sldId id="260" r:id="rId7"/>
    <p:sldId id="261" r:id="rId8"/>
    <p:sldId id="262" r:id="rId9"/>
    <p:sldId id="263" r:id="rId10"/>
    <p:sldId id="471" r:id="rId11"/>
    <p:sldId id="480" r:id="rId12"/>
    <p:sldId id="508" r:id="rId13"/>
    <p:sldId id="509" r:id="rId14"/>
    <p:sldId id="364" r:id="rId15"/>
    <p:sldId id="511" r:id="rId16"/>
    <p:sldId id="512" r:id="rId17"/>
    <p:sldId id="513" r:id="rId18"/>
    <p:sldId id="514" r:id="rId19"/>
    <p:sldId id="515" r:id="rId20"/>
    <p:sldId id="516" r:id="rId21"/>
    <p:sldId id="517" r:id="rId22"/>
    <p:sldId id="518" r:id="rId23"/>
    <p:sldId id="519" r:id="rId24"/>
    <p:sldId id="520" r:id="rId25"/>
    <p:sldId id="521" r:id="rId26"/>
    <p:sldId id="522" r:id="rId27"/>
    <p:sldId id="523" r:id="rId28"/>
    <p:sldId id="524" r:id="rId29"/>
    <p:sldId id="525" r:id="rId30"/>
    <p:sldId id="526" r:id="rId31"/>
    <p:sldId id="527" r:id="rId32"/>
    <p:sldId id="528" r:id="rId33"/>
    <p:sldId id="529" r:id="rId34"/>
    <p:sldId id="530" r:id="rId35"/>
    <p:sldId id="531" r:id="rId36"/>
    <p:sldId id="532" r:id="rId37"/>
    <p:sldId id="533"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003865"/>
    <a:srgbClr val="78BE21"/>
    <a:srgbClr val="000000"/>
    <a:srgbClr val="E8E8E8"/>
    <a:srgbClr val="0D0D0D"/>
    <a:srgbClr val="B20738"/>
    <a:srgbClr val="00A3E2"/>
    <a:srgbClr val="2C2C2C"/>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3572" autoAdjust="0"/>
  </p:normalViewPr>
  <p:slideViewPr>
    <p:cSldViewPr snapToGrid="0">
      <p:cViewPr varScale="1">
        <p:scale>
          <a:sx n="72" d="100"/>
          <a:sy n="72" d="100"/>
        </p:scale>
        <p:origin x="2016"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Calibri" panose="020F050202020403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Calibri" panose="020F0502020204030204" pitchFamily="34" charset="0"/>
              </a:rPr>
              <a:t>6/29/2022</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A50CD39D-89B0-4C68-805A-35C75A7C20C8}" type="datetimeFigureOut">
              <a:rPr lang="en-US" smtClean="0"/>
              <a:pPr/>
              <a:t>6/29/2022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4141817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Seventy-five percent (75%) of prevalent HIV/AIDS cases were</a:t>
            </a:r>
            <a:r>
              <a:rPr lang="en-US" baseline="0" dirty="0">
                <a:latin typeface="Times New Roman" pitchFamily="18" charset="0"/>
              </a:rPr>
              <a:t> assigned the sex of male at birth</a:t>
            </a:r>
            <a:r>
              <a:rPr lang="en-US" dirty="0">
                <a:latin typeface="Times New Roman" pitchFamily="18" charset="0"/>
              </a:rPr>
              <a:t>, while twenty-five</a:t>
            </a:r>
            <a:r>
              <a:rPr lang="en-US" baseline="0" dirty="0">
                <a:latin typeface="Times New Roman" pitchFamily="18" charset="0"/>
              </a:rPr>
              <a:t> percent (</a:t>
            </a:r>
            <a:r>
              <a:rPr lang="en-US" dirty="0">
                <a:latin typeface="Times New Roman" pitchFamily="18" charset="0"/>
              </a:rPr>
              <a:t>25%) were</a:t>
            </a:r>
            <a:r>
              <a:rPr lang="en-US" baseline="0" dirty="0">
                <a:latin typeface="Times New Roman" pitchFamily="18" charset="0"/>
              </a:rPr>
              <a:t> assigned the sex of female at birth</a:t>
            </a:r>
            <a:r>
              <a:rPr lang="en-US" dirty="0">
                <a:latin typeface="Times New Roman" pitchFamily="18" charset="0"/>
              </a:rPr>
              <a:t>.</a:t>
            </a: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18</a:t>
            </a:fld>
            <a:endParaRPr lang="en-US" dirty="0"/>
          </a:p>
        </p:txBody>
      </p:sp>
    </p:spTree>
    <p:extLst>
      <p:ext uri="{BB962C8B-B14F-4D97-AF65-F5344CB8AC3E}">
        <p14:creationId xmlns:p14="http://schemas.microsoft.com/office/powerpoint/2010/main" val="2496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r>
              <a:rPr lang="en-US" dirty="0">
                <a:latin typeface="Times New Roman" pitchFamily="18" charset="0"/>
              </a:rPr>
              <a:t>Seventy-five percent (75%) of prevalent HIV/AIDS cases are were</a:t>
            </a:r>
            <a:r>
              <a:rPr lang="en-US" baseline="0" dirty="0">
                <a:latin typeface="Times New Roman" pitchFamily="18" charset="0"/>
              </a:rPr>
              <a:t> assigned the sex of male at birth</a:t>
            </a:r>
            <a:r>
              <a:rPr lang="en-US" dirty="0">
                <a:latin typeface="Times New Roman" pitchFamily="18" charset="0"/>
              </a:rPr>
              <a:t>. Broken down by race/ethnicity, 50% of male cases are white, 20% Black</a:t>
            </a:r>
            <a:r>
              <a:rPr lang="en-US" baseline="0" dirty="0">
                <a:latin typeface="Times New Roman" pitchFamily="18" charset="0"/>
              </a:rPr>
              <a:t> not African-born</a:t>
            </a:r>
            <a:r>
              <a:rPr lang="en-US" dirty="0">
                <a:latin typeface="Times New Roman" pitchFamily="18" charset="0"/>
              </a:rPr>
              <a:t>, 13% are Hispanic, 9% are African-born, 1% are American Indian, 2% are Asian/Pacific Islander, and 5% are people of multiple or unknown race.  In total, 50% of males living with HIV/AIDS are among men of color; whereas only 17% of the general male population are people of color.  Among cases</a:t>
            </a:r>
            <a:r>
              <a:rPr lang="en-US" baseline="0" dirty="0">
                <a:latin typeface="Times New Roman" pitchFamily="18" charset="0"/>
              </a:rPr>
              <a:t> who were assigned the sex of female at birth</a:t>
            </a:r>
            <a:r>
              <a:rPr lang="en-US" dirty="0">
                <a:latin typeface="Times New Roman" pitchFamily="18" charset="0"/>
              </a:rPr>
              <a:t>, the distribution is even more skewed toward women of color: 40% are African-born, 23% are Black</a:t>
            </a:r>
            <a:r>
              <a:rPr lang="en-US" baseline="0" dirty="0">
                <a:latin typeface="Times New Roman" pitchFamily="18" charset="0"/>
              </a:rPr>
              <a:t> not African-born</a:t>
            </a:r>
            <a:r>
              <a:rPr lang="en-US" dirty="0">
                <a:latin typeface="Times New Roman" pitchFamily="18" charset="0"/>
              </a:rPr>
              <a:t>, 21% are white, 6% are Hispanic, 2% are American Indian, 3% are Asian/Pacific Islander, and 5% are people of multiple or unknown race.  Thus, 79% of prevalent female HIV/AIDS cases are among women or color whereas only 17% of the general female population in Minnesota is comprised of women of color. </a:t>
            </a:r>
          </a:p>
          <a:p>
            <a:pPr fontAlgn="auto"/>
            <a:endParaRPr lang="en-US" dirty="0">
              <a:latin typeface="Times New Roman" pitchFamily="18" charset="0"/>
            </a:endParaRPr>
          </a:p>
          <a:p>
            <a:pPr fontAlgn="auto"/>
            <a:r>
              <a:rPr lang="en-US" dirty="0">
                <a:latin typeface="Times New Roman" pitchFamily="18" charset="0"/>
              </a:rPr>
              <a:t>Please note that race is not considered a biological reason for disparities related to HIV/AIDS experienced by people of color.  Race is a social construct, and while there are health disparities between racial and ethnic groups, these are driven by underlying factors relating to historical traumas and current systematic impacts of those traumas.</a:t>
            </a:r>
          </a:p>
        </p:txBody>
      </p:sp>
      <p:sp>
        <p:nvSpPr>
          <p:cNvPr id="4" name="Slide Number Placeholder 3"/>
          <p:cNvSpPr>
            <a:spLocks noGrp="1"/>
          </p:cNvSpPr>
          <p:nvPr>
            <p:ph type="sldNum" sz="quarter" idx="5"/>
          </p:nvPr>
        </p:nvSpPr>
        <p:spPr/>
        <p:txBody>
          <a:bodyPr/>
          <a:lstStyle/>
          <a:p>
            <a:fld id="{F9F08466-AEA7-4FC0-9459-6A32F61DA297}" type="slidenum">
              <a:rPr lang="en-US" smtClean="0"/>
              <a:pPr/>
              <a:t>19</a:t>
            </a:fld>
            <a:endParaRPr lang="en-US" dirty="0"/>
          </a:p>
        </p:txBody>
      </p:sp>
    </p:spTree>
    <p:extLst>
      <p:ext uri="{BB962C8B-B14F-4D97-AF65-F5344CB8AC3E}">
        <p14:creationId xmlns:p14="http://schemas.microsoft.com/office/powerpoint/2010/main" val="3314050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r>
              <a:rPr lang="en-US" dirty="0">
                <a:latin typeface="Times New Roman" pitchFamily="18" charset="0"/>
              </a:rPr>
              <a:t>Ninety-nine (98%) of prevalent HIV/AIDS cases are</a:t>
            </a:r>
            <a:r>
              <a:rPr lang="en-US" baseline="0" dirty="0">
                <a:latin typeface="Times New Roman" pitchFamily="18" charset="0"/>
              </a:rPr>
              <a:t> cisgender</a:t>
            </a:r>
            <a:r>
              <a:rPr lang="en-US" dirty="0">
                <a:latin typeface="Times New Roman" pitchFamily="18" charset="0"/>
              </a:rPr>
              <a:t>. Broken down by race/ethnicity, 43% of</a:t>
            </a:r>
            <a:r>
              <a:rPr lang="en-US" baseline="0" dirty="0">
                <a:latin typeface="Times New Roman" pitchFamily="18" charset="0"/>
              </a:rPr>
              <a:t> cisgender cases</a:t>
            </a:r>
            <a:r>
              <a:rPr lang="en-US" dirty="0">
                <a:latin typeface="Times New Roman" pitchFamily="18" charset="0"/>
              </a:rPr>
              <a:t> are white, 21% Black</a:t>
            </a:r>
            <a:r>
              <a:rPr lang="en-US" baseline="0" dirty="0">
                <a:latin typeface="Times New Roman" pitchFamily="18" charset="0"/>
              </a:rPr>
              <a:t> non African-born</a:t>
            </a:r>
            <a:r>
              <a:rPr lang="en-US" dirty="0">
                <a:latin typeface="Times New Roman" pitchFamily="18" charset="0"/>
              </a:rPr>
              <a:t>, 17% are African-born, 11% are Hispanic,1% are American Indian, 2% are Asian/Pacific Islander, and 5% are people of multiple or unknown race.  In total, 57% of cisgender</a:t>
            </a:r>
            <a:r>
              <a:rPr lang="en-US" baseline="0" dirty="0">
                <a:latin typeface="Times New Roman" pitchFamily="18" charset="0"/>
              </a:rPr>
              <a:t> Minnesotans</a:t>
            </a:r>
            <a:r>
              <a:rPr lang="en-US" dirty="0">
                <a:latin typeface="Times New Roman" pitchFamily="18" charset="0"/>
              </a:rPr>
              <a:t> living with HIV/AIDS are among people of color; whereas only 17% of the general</a:t>
            </a:r>
            <a:r>
              <a:rPr lang="en-US" baseline="0" dirty="0">
                <a:latin typeface="Times New Roman" pitchFamily="18" charset="0"/>
              </a:rPr>
              <a:t> </a:t>
            </a:r>
            <a:r>
              <a:rPr lang="en-US" dirty="0">
                <a:latin typeface="Times New Roman" pitchFamily="18" charset="0"/>
              </a:rPr>
              <a:t>population are people of color.  Among transgender</a:t>
            </a:r>
            <a:r>
              <a:rPr lang="en-US" baseline="0" dirty="0">
                <a:latin typeface="Times New Roman" pitchFamily="18" charset="0"/>
              </a:rPr>
              <a:t> Minnesotans living with HIV</a:t>
            </a:r>
            <a:r>
              <a:rPr lang="en-US" dirty="0">
                <a:latin typeface="Times New Roman" pitchFamily="18" charset="0"/>
              </a:rPr>
              <a:t>, the distribution is even more skewed toward people of color: 36% are Black</a:t>
            </a:r>
            <a:r>
              <a:rPr lang="en-US" baseline="0" dirty="0">
                <a:latin typeface="Times New Roman" pitchFamily="18" charset="0"/>
              </a:rPr>
              <a:t> not African-born, </a:t>
            </a:r>
            <a:r>
              <a:rPr lang="en-US" dirty="0">
                <a:latin typeface="Times New Roman" pitchFamily="18" charset="0"/>
              </a:rPr>
              <a:t>26% are white, 24% are Hispanic, 3% are African-born, 1% are American Indian, 3% are Asian/Pacific Islander, and 7% are people of multiple or unknown race.  Thus, 74% of prevalent transgender HIV/AIDS cases are among people of color whereas only 17% of the general population in Minnesota is comprised of</a:t>
            </a:r>
            <a:r>
              <a:rPr lang="en-US" baseline="0" dirty="0">
                <a:latin typeface="Times New Roman" pitchFamily="18" charset="0"/>
              </a:rPr>
              <a:t> people </a:t>
            </a:r>
            <a:r>
              <a:rPr lang="en-US" dirty="0">
                <a:latin typeface="Times New Roman" pitchFamily="18" charset="0"/>
              </a:rPr>
              <a:t>of color. </a:t>
            </a:r>
          </a:p>
          <a:p>
            <a:pPr fontAlgn="auto"/>
            <a:endParaRPr lang="en-US" dirty="0">
              <a:latin typeface="Times New Roman" pitchFamily="18" charset="0"/>
            </a:endParaRPr>
          </a:p>
          <a:p>
            <a:pPr fontAlgn="auto"/>
            <a:r>
              <a:rPr lang="en-US" dirty="0">
                <a:latin typeface="Times New Roman" pitchFamily="18" charset="0"/>
              </a:rPr>
              <a:t>Please note that race is not considered a biological reason for disparities related to HIV/AIDS experienced by people of color.  Race is a social construct, and while there are health disparities between racial and ethnic groups, these are driven by underlying factors relating to historical traumas and current systematic impacts of those traumas.</a:t>
            </a:r>
          </a:p>
        </p:txBody>
      </p:sp>
      <p:sp>
        <p:nvSpPr>
          <p:cNvPr id="4" name="Slide Number Placeholder 3"/>
          <p:cNvSpPr>
            <a:spLocks noGrp="1"/>
          </p:cNvSpPr>
          <p:nvPr>
            <p:ph type="sldNum" sz="quarter" idx="5"/>
          </p:nvPr>
        </p:nvSpPr>
        <p:spPr/>
        <p:txBody>
          <a:bodyPr/>
          <a:lstStyle/>
          <a:p>
            <a:fld id="{F9F08466-AEA7-4FC0-9459-6A32F61DA297}" type="slidenum">
              <a:rPr lang="en-US" smtClean="0"/>
              <a:pPr/>
              <a:t>20</a:t>
            </a:fld>
            <a:endParaRPr lang="en-US" dirty="0"/>
          </a:p>
        </p:txBody>
      </p:sp>
    </p:spTree>
    <p:extLst>
      <p:ext uri="{BB962C8B-B14F-4D97-AF65-F5344CB8AC3E}">
        <p14:creationId xmlns:p14="http://schemas.microsoft.com/office/powerpoint/2010/main" val="960502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white</a:t>
            </a:r>
            <a:r>
              <a:rPr lang="en-US" baseline="0" dirty="0"/>
              <a:t> people account for the greatest number of people living with HIV/AIDS in Minnesota (</a:t>
            </a:r>
            <a:r>
              <a:rPr lang="en-US" dirty="0"/>
              <a:t>4,165</a:t>
            </a:r>
            <a:r>
              <a:rPr lang="en-US" baseline="0" dirty="0"/>
              <a:t> cases), they have one of the lowest rates of people living with HIV/AIDS (94.4 per 100,000 people). Black, African-born people account for 1,636 cases living with HIV/AIDS in Minnesota, however since this population makes up a small proportion of the overall population in Minnesota, the rate of people living with HIV/AIDS in this community is higher than other races and ethnicities. The rate of African-born people living with HIV/AIDS is 1,301.7 per 100.000 people; this is a rate nearly 14 times greater than white, non-Hispanic people. Black, non African-born people also have higher rates of people living with HIV/AIDS at 1386.8 per 100,000 people; this is more than 14 times higher than the rate among white people. Hispanic people have the next highest rate of people living with HIV/AIDS in Minnesota at 437.9 per 100,000; this is a rate of more than 4 times higher than white, non-Hispanic people. American Indians have a rate of people living with HIV/AIDS of 212.2 per 100,000 people; this is a rate more than two times higher than white non-Hispanic people. Finally, Asian/Pacific Islanders have a rate of people living with HIV/AIDS of 101.8 per 100,000; this accounts for an HIV/AIDS rate similar to the rate among white non-Hispanic people. The overall rate of HIV/AIDS in Minnesota is 182.8 per 100,000.</a:t>
            </a: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21</a:t>
            </a:fld>
            <a:endParaRPr lang="en-US" dirty="0"/>
          </a:p>
        </p:txBody>
      </p:sp>
    </p:spTree>
    <p:extLst>
      <p:ext uri="{BB962C8B-B14F-4D97-AF65-F5344CB8AC3E}">
        <p14:creationId xmlns:p14="http://schemas.microsoft.com/office/powerpoint/2010/main" val="3946612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Beginning in 2012, MDH began estimating the number of MSM living in Minnesota. This number was updated in 2017 with more recent data from Emory University. Men who have sex with Men have the highest rate of people living with HIV/AIDS than any other sub-group. In 2021, the estimated rate of people living with HIV/AIDS among MSM was 5,694.4 per 100,000 population. This is 69 times higher than the rate among non-MSM men (82.4 per 100,000 population). It’s important to note that MSM contains cases from all racial/ethnic categories and therefore cannot be directly compared to the rates by race/ethnicity. For more information on how this was estimated, see the</a:t>
            </a:r>
            <a:r>
              <a:rPr lang="en-US" b="1" dirty="0">
                <a:latin typeface="Times New Roman" pitchFamily="18" charset="0"/>
              </a:rPr>
              <a:t> </a:t>
            </a:r>
            <a:r>
              <a:rPr lang="en-US" i="1" dirty="0">
                <a:latin typeface="Times New Roman" pitchFamily="18" charset="0"/>
              </a:rPr>
              <a:t>HIV</a:t>
            </a:r>
            <a:r>
              <a:rPr lang="en-US" i="1" baseline="0" dirty="0">
                <a:latin typeface="Times New Roman" pitchFamily="18" charset="0"/>
              </a:rPr>
              <a:t> Surveillance </a:t>
            </a:r>
            <a:r>
              <a:rPr lang="en-US" i="1" dirty="0">
                <a:latin typeface="Times New Roman" pitchFamily="18" charset="0"/>
              </a:rPr>
              <a:t>Technical Notes</a:t>
            </a:r>
            <a:r>
              <a:rPr lang="en-US" dirty="0">
                <a:latin typeface="Times New Roman" pitchFamily="18" charset="0"/>
              </a:rPr>
              <a:t>.</a:t>
            </a:r>
          </a:p>
        </p:txBody>
      </p:sp>
      <p:sp>
        <p:nvSpPr>
          <p:cNvPr id="4" name="Slide Number Placeholder 3"/>
          <p:cNvSpPr>
            <a:spLocks noGrp="1"/>
          </p:cNvSpPr>
          <p:nvPr>
            <p:ph type="sldNum" sz="quarter" idx="5"/>
          </p:nvPr>
        </p:nvSpPr>
        <p:spPr/>
        <p:txBody>
          <a:bodyPr/>
          <a:lstStyle/>
          <a:p>
            <a:fld id="{F9F08466-AEA7-4FC0-9459-6A32F61DA297}" type="slidenum">
              <a:rPr lang="en-US" smtClean="0"/>
              <a:pPr/>
              <a:t>22</a:t>
            </a:fld>
            <a:endParaRPr lang="en-US" dirty="0"/>
          </a:p>
        </p:txBody>
      </p:sp>
    </p:spTree>
    <p:extLst>
      <p:ext uri="{BB962C8B-B14F-4D97-AF65-F5344CB8AC3E}">
        <p14:creationId xmlns:p14="http://schemas.microsoft.com/office/powerpoint/2010/main" val="2182937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charset="0"/>
              </a:rPr>
              <a:t>This slide shows the number of</a:t>
            </a:r>
            <a:r>
              <a:rPr lang="en-US" dirty="0"/>
              <a:t> people living with HIV/AIDS</a:t>
            </a:r>
            <a:r>
              <a:rPr lang="en-US" dirty="0">
                <a:latin typeface="Times New Roman" charset="0"/>
              </a:rPr>
              <a:t> by gender identity (male, female, or transgender).</a:t>
            </a:r>
          </a:p>
          <a:p>
            <a:endParaRPr lang="en-US" dirty="0">
              <a:latin typeface="Times New Roman" charset="0"/>
            </a:endParaRPr>
          </a:p>
          <a:p>
            <a:r>
              <a:rPr lang="en-US" dirty="0">
                <a:latin typeface="Times New Roman" charset="0"/>
              </a:rPr>
              <a:t>As of 2021, there are 152 transgender people living with HIV/AIDS in Minnesota, of which the majority are trans</a:t>
            </a:r>
            <a:r>
              <a:rPr lang="en-US" baseline="0" dirty="0">
                <a:latin typeface="Times New Roman" charset="0"/>
              </a:rPr>
              <a:t> women</a:t>
            </a:r>
            <a:r>
              <a:rPr lang="en-US" dirty="0">
                <a:latin typeface="Times New Roman" charset="0"/>
              </a:rPr>
              <a:t> (86%). This represents about 2% of people living with HIV/AIDS in the state.</a:t>
            </a:r>
          </a:p>
        </p:txBody>
      </p:sp>
      <p:sp>
        <p:nvSpPr>
          <p:cNvPr id="4" name="Slide Number Placeholder 3"/>
          <p:cNvSpPr>
            <a:spLocks noGrp="1"/>
          </p:cNvSpPr>
          <p:nvPr>
            <p:ph type="sldNum" sz="quarter" idx="5"/>
          </p:nvPr>
        </p:nvSpPr>
        <p:spPr/>
        <p:txBody>
          <a:bodyPr/>
          <a:lstStyle/>
          <a:p>
            <a:fld id="{F9F08466-AEA7-4FC0-9459-6A32F61DA297}" type="slidenum">
              <a:rPr lang="en-US" smtClean="0"/>
              <a:pPr/>
              <a:t>23</a:t>
            </a:fld>
            <a:endParaRPr lang="en-US" dirty="0"/>
          </a:p>
        </p:txBody>
      </p:sp>
    </p:spTree>
    <p:extLst>
      <p:ext uri="{BB962C8B-B14F-4D97-AF65-F5344CB8AC3E}">
        <p14:creationId xmlns:p14="http://schemas.microsoft.com/office/powerpoint/2010/main" val="1346682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Over</a:t>
            </a:r>
            <a:r>
              <a:rPr lang="en-US" baseline="0" dirty="0">
                <a:latin typeface="Times New Roman" pitchFamily="18" charset="0"/>
              </a:rPr>
              <a:t> 72%</a:t>
            </a:r>
            <a:r>
              <a:rPr lang="en-US" dirty="0">
                <a:latin typeface="Times New Roman" pitchFamily="18" charset="0"/>
              </a:rPr>
              <a:t> of people living with HIV/AIDS as</a:t>
            </a:r>
            <a:r>
              <a:rPr lang="en-US" baseline="0" dirty="0">
                <a:latin typeface="Times New Roman" pitchFamily="18" charset="0"/>
              </a:rPr>
              <a:t> of</a:t>
            </a:r>
            <a:r>
              <a:rPr lang="en-US" dirty="0">
                <a:latin typeface="Times New Roman" pitchFamily="18" charset="0"/>
              </a:rPr>
              <a:t> 2021 are currently 40 years of age or older. As with new cases, there are differences by sex assigned at birth in the age of living cases.</a:t>
            </a: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25</a:t>
            </a:fld>
            <a:endParaRPr lang="en-US" dirty="0"/>
          </a:p>
        </p:txBody>
      </p:sp>
    </p:spTree>
    <p:extLst>
      <p:ext uri="{BB962C8B-B14F-4D97-AF65-F5344CB8AC3E}">
        <p14:creationId xmlns:p14="http://schemas.microsoft.com/office/powerpoint/2010/main" val="736754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26</a:t>
            </a:fld>
            <a:endParaRPr lang="en-US" dirty="0"/>
          </a:p>
        </p:txBody>
      </p:sp>
    </p:spTree>
    <p:extLst>
      <p:ext uri="{BB962C8B-B14F-4D97-AF65-F5344CB8AC3E}">
        <p14:creationId xmlns:p14="http://schemas.microsoft.com/office/powerpoint/2010/main" val="171771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One particular population of interest in Minnesota that sets us apart from other states is our larger</a:t>
            </a:r>
            <a:r>
              <a:rPr lang="en-US" baseline="0" dirty="0">
                <a:latin typeface="Times New Roman" pitchFamily="18" charset="0"/>
              </a:rPr>
              <a:t> foreign-born HIV-positive population. </a:t>
            </a:r>
            <a:r>
              <a:rPr lang="en-US" dirty="0">
                <a:latin typeface="Times New Roman" pitchFamily="18" charset="0"/>
              </a:rPr>
              <a:t>Between 1990 and 2021, the number of foreign-born people living with HIV/AIDS in Minnesota increased substantially, especially among the African-born population.  In 1990, 50 foreign-born people were reported to be living with HIV/AIDS in Minnesota, and by 2007 this number had increased to 1,126 people.  In 2021, the total number of foreign-born people living with HIV/AIDS in Minnesota was 2,553, a 5% increase from 2020.  The majority of these people immigrated to the United States from Africa and Latin America.</a:t>
            </a:r>
            <a:r>
              <a:rPr lang="en-US" baseline="0" dirty="0">
                <a:latin typeface="Times New Roman" pitchFamily="18" charset="0"/>
              </a:rPr>
              <a:t> </a:t>
            </a:r>
            <a:r>
              <a:rPr lang="en-US" dirty="0">
                <a:latin typeface="Times New Roman" pitchFamily="18" charset="0"/>
              </a:rPr>
              <a:t>This trend illustrates the growing diversity of the HIV-positive population in Minnesota and the need for culturally appropriate HIV care and prevention efforts.</a:t>
            </a:r>
          </a:p>
        </p:txBody>
      </p:sp>
      <p:sp>
        <p:nvSpPr>
          <p:cNvPr id="4" name="Slide Number Placeholder 3"/>
          <p:cNvSpPr>
            <a:spLocks noGrp="1"/>
          </p:cNvSpPr>
          <p:nvPr>
            <p:ph type="sldNum" sz="quarter" idx="5"/>
          </p:nvPr>
        </p:nvSpPr>
        <p:spPr/>
        <p:txBody>
          <a:bodyPr/>
          <a:lstStyle/>
          <a:p>
            <a:fld id="{F9F08466-AEA7-4FC0-9459-6A32F61DA297}" type="slidenum">
              <a:rPr lang="en-US" smtClean="0"/>
              <a:pPr/>
              <a:t>28</a:t>
            </a:fld>
            <a:endParaRPr lang="en-US" dirty="0"/>
          </a:p>
        </p:txBody>
      </p:sp>
    </p:spTree>
    <p:extLst>
      <p:ext uri="{BB962C8B-B14F-4D97-AF65-F5344CB8AC3E}">
        <p14:creationId xmlns:p14="http://schemas.microsoft.com/office/powerpoint/2010/main" val="4065955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The characteristics of foreign-born people living with HIV/AIDS in Minnesota differ from U.S.-born, especially in sex</a:t>
            </a:r>
            <a:r>
              <a:rPr lang="en-US" baseline="0" dirty="0">
                <a:latin typeface="Times New Roman" pitchFamily="18" charset="0"/>
              </a:rPr>
              <a:t> assigned at birth</a:t>
            </a:r>
            <a:r>
              <a:rPr lang="en-US" dirty="0">
                <a:latin typeface="Times New Roman" pitchFamily="18" charset="0"/>
              </a:rPr>
              <a:t>. While females account for 18% of cases among U.S.-born people, they account for 46% of foreign-born cases. This is especially noticeable among African-born cases, where women account for 59% of those living with HIV/AIDS in Minnesota.</a:t>
            </a: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29</a:t>
            </a:fld>
            <a:endParaRPr lang="en-US" dirty="0"/>
          </a:p>
        </p:txBody>
      </p:sp>
    </p:spTree>
    <p:extLst>
      <p:ext uri="{BB962C8B-B14F-4D97-AF65-F5344CB8AC3E}">
        <p14:creationId xmlns:p14="http://schemas.microsoft.com/office/powerpoint/2010/main" val="3296559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At the end of 2018, the rate of adults and adolescents living with diagnosed HIV infection in the United States and 6 dependent areas was 374.6 per 100,000 population.  The rates of adults and adolescents living with diagnosed HIV infection ranged from 7.9 per 100,000 in American Samoa to 2,360.8 per 100,000 in the District of Columbia. </a:t>
            </a:r>
          </a:p>
          <a:p>
            <a:endParaRPr lang="en-US" b="0" dirty="0"/>
          </a:p>
          <a:p>
            <a:r>
              <a:rPr lang="en-US" b="0" dirty="0"/>
              <a:t>The District of Columbia (i.e., Washington, DC) is a city; use caution when comparing the rate of people living with diagnosed HIV infection in DC with the rates in states.</a:t>
            </a:r>
          </a:p>
          <a:p>
            <a:pPr defTabSz="891491">
              <a:defRPr/>
            </a:pPr>
            <a:r>
              <a:rPr lang="en-US" b="0" dirty="0"/>
              <a:t>  </a:t>
            </a:r>
          </a:p>
          <a:p>
            <a:pPr defTabSz="891491">
              <a:defRPr/>
            </a:pPr>
            <a:r>
              <a:rPr lang="en-US" dirty="0"/>
              <a:t>Data are based on address of residence as of December 31, 2018 (i.e., most recent known address). </a:t>
            </a:r>
          </a:p>
          <a:p>
            <a:endParaRPr lang="en-US" b="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6</a:t>
            </a:fld>
            <a:endParaRPr lang="en-US" dirty="0"/>
          </a:p>
        </p:txBody>
      </p:sp>
    </p:spTree>
    <p:extLst>
      <p:ext uri="{BB962C8B-B14F-4D97-AF65-F5344CB8AC3E}">
        <p14:creationId xmlns:p14="http://schemas.microsoft.com/office/powerpoint/2010/main" val="314383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The sex</a:t>
            </a:r>
            <a:r>
              <a:rPr lang="en-US" baseline="0" dirty="0">
                <a:latin typeface="Times New Roman" pitchFamily="18" charset="0"/>
              </a:rPr>
              <a:t> assigned at birth</a:t>
            </a:r>
            <a:r>
              <a:rPr lang="en-US" dirty="0">
                <a:latin typeface="Times New Roman" pitchFamily="18" charset="0"/>
              </a:rPr>
              <a:t> distribution among cases born in Latin America/the Caribbean is similar to that of U.S.-born cases, where 16% of prevalent cases are among women.</a:t>
            </a:r>
          </a:p>
        </p:txBody>
      </p:sp>
      <p:sp>
        <p:nvSpPr>
          <p:cNvPr id="4" name="Slide Number Placeholder 3"/>
          <p:cNvSpPr>
            <a:spLocks noGrp="1"/>
          </p:cNvSpPr>
          <p:nvPr>
            <p:ph type="sldNum" sz="quarter" idx="5"/>
          </p:nvPr>
        </p:nvSpPr>
        <p:spPr/>
        <p:txBody>
          <a:bodyPr/>
          <a:lstStyle/>
          <a:p>
            <a:fld id="{F9F08466-AEA7-4FC0-9459-6A32F61DA297}" type="slidenum">
              <a:rPr lang="en-US" smtClean="0"/>
              <a:pPr/>
              <a:t>30</a:t>
            </a:fld>
            <a:endParaRPr lang="en-US" dirty="0"/>
          </a:p>
        </p:txBody>
      </p:sp>
    </p:spTree>
    <p:extLst>
      <p:ext uri="{BB962C8B-B14F-4D97-AF65-F5344CB8AC3E}">
        <p14:creationId xmlns:p14="http://schemas.microsoft.com/office/powerpoint/2010/main" val="28908227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31</a:t>
            </a:fld>
            <a:endParaRPr lang="en-US" dirty="0"/>
          </a:p>
        </p:txBody>
      </p:sp>
    </p:spTree>
    <p:extLst>
      <p:ext uri="{BB962C8B-B14F-4D97-AF65-F5344CB8AC3E}">
        <p14:creationId xmlns:p14="http://schemas.microsoft.com/office/powerpoint/2010/main" val="4210316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The number of deaths among all people living with HIV infection in Minnesota decreased dramatically between 1995 and 1997 and has remained relatively constant over the past decade. In 2021, a total of 106 deaths were reported among people living with HIV infection in Minnesota.  The total number of deaths reported in Minnesota for those living with AIDS was 68</a:t>
            </a:r>
            <a:r>
              <a:rPr lang="en-US" baseline="0" dirty="0">
                <a:latin typeface="Times New Roman" pitchFamily="18" charset="0"/>
              </a:rPr>
              <a:t> </a:t>
            </a:r>
            <a:r>
              <a:rPr lang="en-US" dirty="0">
                <a:latin typeface="Times New Roman" pitchFamily="18" charset="0"/>
              </a:rPr>
              <a:t>(64% of all deaths) in 2021.  Overall deaths among people living with HIV/AIDS in Minnesota increased almost 13% from 2020 to 2021.  28% of all deaths were from underlying HIV disease (30 out of 106 deaths).  ********It’s quite possible there was undercounting from 2020 that makes this look like an increase.  **************</a:t>
            </a:r>
          </a:p>
        </p:txBody>
      </p:sp>
      <p:sp>
        <p:nvSpPr>
          <p:cNvPr id="4" name="Slide Number Placeholder 3"/>
          <p:cNvSpPr>
            <a:spLocks noGrp="1"/>
          </p:cNvSpPr>
          <p:nvPr>
            <p:ph type="sldNum" sz="quarter" idx="10"/>
          </p:nvPr>
        </p:nvSpPr>
        <p:spPr/>
        <p:txBody>
          <a:bodyPr/>
          <a:lstStyle/>
          <a:p>
            <a:fld id="{F9F08466-AEA7-4FC0-9459-6A32F61DA297}" type="slidenum">
              <a:rPr lang="en-US" smtClean="0"/>
              <a:pPr/>
              <a:t>33</a:t>
            </a:fld>
            <a:endParaRPr lang="en-US" dirty="0"/>
          </a:p>
        </p:txBody>
      </p:sp>
    </p:spTree>
    <p:extLst>
      <p:ext uri="{BB962C8B-B14F-4D97-AF65-F5344CB8AC3E}">
        <p14:creationId xmlns:p14="http://schemas.microsoft.com/office/powerpoint/2010/main" val="2726037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1491">
              <a:defRPr/>
            </a:pPr>
            <a:r>
              <a:rPr lang="en-US" b="0" dirty="0"/>
              <a:t>At the end of 2017, the rate of adults and adolescents in the United States living with diagnosed HIV infection ever classified as stage 3 (AIDS) was 193.6 per 100,000. The rates of adults and adolescents living with diagnosed HIV infection ever classified as stage 3 (AIDS) ranged from 5.2 per 100,000 in American Samoa</a:t>
            </a:r>
            <a:r>
              <a:rPr lang="en-US" b="0" baseline="0" dirty="0"/>
              <a:t> </a:t>
            </a:r>
            <a:r>
              <a:rPr lang="en-US" b="0" dirty="0"/>
              <a:t>to 1,267.6 per 100,000 in the District of Columbia. </a:t>
            </a:r>
          </a:p>
          <a:p>
            <a:pPr defTabSz="891491">
              <a:defRPr/>
            </a:pPr>
            <a:endParaRPr lang="en-US" b="0" dirty="0"/>
          </a:p>
          <a:p>
            <a:pPr defTabSz="891491">
              <a:defRPr/>
            </a:pPr>
            <a:r>
              <a:rPr lang="en-US" b="0" dirty="0"/>
              <a:t>The District of Columbia (i.e., Washington, DC) is a city; use caution when comparing the rate of people living with diagnosed HIV infection in DC with the rates in states.</a:t>
            </a:r>
          </a:p>
          <a:p>
            <a:pPr defTabSz="891491">
              <a:defRPr/>
            </a:pPr>
            <a:endParaRPr lang="en-US" b="0" dirty="0"/>
          </a:p>
          <a:p>
            <a:pPr defTabSz="891491">
              <a:defRPr/>
            </a:pPr>
            <a:r>
              <a:rPr lang="en-US" dirty="0"/>
              <a:t>Data are based on address of residence as of December 31, 2017 (i.e., most recent known address).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7</a:t>
            </a:fld>
            <a:endParaRPr lang="en-US" dirty="0"/>
          </a:p>
        </p:txBody>
      </p:sp>
    </p:spTree>
    <p:extLst>
      <p:ext uri="{BB962C8B-B14F-4D97-AF65-F5344CB8AC3E}">
        <p14:creationId xmlns:p14="http://schemas.microsoft.com/office/powerpoint/2010/main" val="3754172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**********TO BE UPDATED FOR 2021 ---- this data isn’t there for 2019, should we just keep it as is????***************</a:t>
            </a:r>
          </a:p>
          <a:p>
            <a:r>
              <a:rPr lang="en-US" dirty="0">
                <a:latin typeface="+mn-lt"/>
              </a:rPr>
              <a:t>The annual number of deaths of people </a:t>
            </a:r>
            <a:r>
              <a:rPr lang="en-US" u="sng" dirty="0">
                <a:latin typeface="+mn-lt"/>
              </a:rPr>
              <a:t>with</a:t>
            </a:r>
            <a:r>
              <a:rPr lang="en-US" dirty="0">
                <a:latin typeface="+mn-lt"/>
              </a:rPr>
              <a:t> HIV Infection ever classified as stage 3 (AIDS) (some of which were not </a:t>
            </a:r>
            <a:r>
              <a:rPr lang="en-US" u="none" dirty="0">
                <a:latin typeface="+mn-lt"/>
              </a:rPr>
              <a:t>caused by </a:t>
            </a:r>
            <a:r>
              <a:rPr lang="en-US" dirty="0">
                <a:latin typeface="+mn-lt"/>
              </a:rPr>
              <a:t>HIV stage 3), as reported to the National HIV Surveillance System through December 31, 2019, was 10% to 46% (depending on the year) greater than the number of deaths attributed to HIV infection in death certificate data (by </a:t>
            </a:r>
            <a:r>
              <a:rPr lang="en-US" i="1" dirty="0">
                <a:latin typeface="+mn-lt"/>
              </a:rPr>
              <a:t>ICD-10</a:t>
            </a:r>
            <a:r>
              <a:rPr lang="en-US" dirty="0">
                <a:latin typeface="+mn-lt"/>
              </a:rPr>
              <a:t> rules for selecting the underlying cause of death). The greater number of deaths of people with stage 3 is partly because some people with HIV infection classified as stage 3 die of causes not attributable to HIV infection, such as motor vehicle accidents, and partly because some deaths due to HIV infection are not reported as such on death certificates. </a:t>
            </a:r>
          </a:p>
          <a:p>
            <a:endParaRPr lang="en-US" dirty="0">
              <a:latin typeface="+mn-lt"/>
            </a:endParaRPr>
          </a:p>
          <a:p>
            <a:r>
              <a:rPr lang="en-US" dirty="0">
                <a:latin typeface="+mn-lt"/>
              </a:rPr>
              <a:t>The blue line represents data from the National HIV Surveillance System.</a:t>
            </a:r>
          </a:p>
          <a:p>
            <a:r>
              <a:rPr lang="en-US" dirty="0">
                <a:latin typeface="+mn-lt"/>
              </a:rPr>
              <a:t>The green line represents death certificate data compiled by the National Center for Health Statistics.</a:t>
            </a:r>
          </a:p>
        </p:txBody>
      </p:sp>
      <p:sp>
        <p:nvSpPr>
          <p:cNvPr id="4" name="Slide Number Placeholder 3"/>
          <p:cNvSpPr>
            <a:spLocks noGrp="1"/>
          </p:cNvSpPr>
          <p:nvPr>
            <p:ph type="sldNum" sz="quarter" idx="10"/>
          </p:nvPr>
        </p:nvSpPr>
        <p:spPr/>
        <p:txBody>
          <a:bodyPr/>
          <a:lstStyle/>
          <a:p>
            <a:fld id="{7E82054C-5FFB-4925-88B8-34BFE44764D6}" type="slidenum">
              <a:rPr lang="en-US" smtClean="0"/>
              <a:pPr/>
              <a:t>8</a:t>
            </a:fld>
            <a:endParaRPr lang="en-US" dirty="0"/>
          </a:p>
        </p:txBody>
      </p:sp>
    </p:spTree>
    <p:extLst>
      <p:ext uri="{BB962C8B-B14F-4D97-AF65-F5344CB8AC3E}">
        <p14:creationId xmlns:p14="http://schemas.microsoft.com/office/powerpoint/2010/main" val="3092523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past decade, the number of HIV/AIDS cases diagnosed has remained stable with an average of 290 cases diagnosed each year. </a:t>
            </a:r>
            <a:r>
              <a:rPr lang="en-US" sz="1200" dirty="0">
                <a:effectLst/>
                <a:latin typeface="Calibri" panose="020F0502020204030204" pitchFamily="34" charset="0"/>
                <a:ea typeface="Calibri" panose="020F0502020204030204" pitchFamily="34" charset="0"/>
                <a:cs typeface="Times New Roman" panose="02020603050405020304" pitchFamily="18" charset="0"/>
              </a:rPr>
              <a:t>In 2020, however, there was a decrease in new HIV diagnoses. 2021 saw an increase to slightly above average, possibly attributable to a rebound effect in diagnostics. Of the 298 diagnoses in 2021, 245 were new HIV diagnoses, while 53 were simultaneous HIV and AIDS diagnoses.</a:t>
            </a:r>
            <a:endParaRPr lang="en-US" dirty="0"/>
          </a:p>
          <a:p>
            <a:endParaRPr lang="en-US" dirty="0"/>
          </a:p>
          <a:p>
            <a:r>
              <a:rPr lang="en-US" dirty="0"/>
              <a:t>By the end of 2021, an estimated 9,697 people with HIV/AIDS were assumed to be living in Minnesota. </a:t>
            </a:r>
          </a:p>
          <a:p>
            <a:r>
              <a:rPr lang="en-US" dirty="0"/>
              <a:t>This number includes people whose most recently reported state of residence was Minnesota, regardless of residence at time of diagnosis. This estimate does not include people with undiagnosed HIV infection. </a:t>
            </a:r>
          </a:p>
        </p:txBody>
      </p:sp>
      <p:sp>
        <p:nvSpPr>
          <p:cNvPr id="4" name="Slide Number Placeholder 3"/>
          <p:cNvSpPr>
            <a:spLocks noGrp="1"/>
          </p:cNvSpPr>
          <p:nvPr>
            <p:ph type="sldNum" sz="quarter" idx="5"/>
          </p:nvPr>
        </p:nvSpPr>
        <p:spPr/>
        <p:txBody>
          <a:bodyPr/>
          <a:lstStyle/>
          <a:p>
            <a:fld id="{F9F08466-AEA7-4FC0-9459-6A32F61DA297}" type="slidenum">
              <a:rPr lang="en-US" smtClean="0"/>
              <a:pPr/>
              <a:t>10</a:t>
            </a:fld>
            <a:endParaRPr lang="en-US" dirty="0"/>
          </a:p>
        </p:txBody>
      </p:sp>
    </p:spTree>
    <p:extLst>
      <p:ext uri="{BB962C8B-B14F-4D97-AF65-F5344CB8AC3E}">
        <p14:creationId xmlns:p14="http://schemas.microsoft.com/office/powerpoint/2010/main" val="2294286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December 31, 2021, there were estimated to be 9,697 people alive and living with HIV/AIDS in Minnesota. This number included 5,476 (56%) living with an HIV infection that had not progressed to an AIDS diagnosis and 4,221 (44%) living with AIDS. This number also included 2,644 people who were first reported with HIV or AIDS elsewhere and now live in Minnesota and excluded 1,662 people first reported with HIV or AIDS in Minnesota who now live out of state.</a:t>
            </a:r>
          </a:p>
        </p:txBody>
      </p:sp>
      <p:sp>
        <p:nvSpPr>
          <p:cNvPr id="4" name="Slide Number Placeholder 3"/>
          <p:cNvSpPr>
            <a:spLocks noGrp="1"/>
          </p:cNvSpPr>
          <p:nvPr>
            <p:ph type="sldNum" sz="quarter" idx="5"/>
          </p:nvPr>
        </p:nvSpPr>
        <p:spPr/>
        <p:txBody>
          <a:bodyPr/>
          <a:lstStyle/>
          <a:p>
            <a:fld id="{F9F08466-AEA7-4FC0-9459-6A32F61DA297}" type="slidenum">
              <a:rPr lang="en-US" smtClean="0"/>
              <a:pPr/>
              <a:t>12</a:t>
            </a:fld>
            <a:endParaRPr lang="en-US" dirty="0"/>
          </a:p>
        </p:txBody>
      </p:sp>
    </p:spTree>
    <p:extLst>
      <p:ext uri="{BB962C8B-B14F-4D97-AF65-F5344CB8AC3E}">
        <p14:creationId xmlns:p14="http://schemas.microsoft.com/office/powerpoint/2010/main" val="1455528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2021, among prevalent HIV cases in Minnesota, the majority clustered in the twin cities metro area with the highest rates of infection in the cities of Minneapolis and</a:t>
            </a:r>
            <a:r>
              <a:rPr lang="en-US" baseline="0" dirty="0"/>
              <a:t> Saint Paul, followed by the suburban areas and then Greater </a:t>
            </a:r>
            <a:r>
              <a:rPr lang="en-US" baseline="0"/>
              <a:t>Minnesota.</a:t>
            </a:r>
            <a:endParaRPr lang="en-US" baseline="0"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14</a:t>
            </a:fld>
            <a:endParaRPr lang="en-US" dirty="0"/>
          </a:p>
        </p:txBody>
      </p:sp>
    </p:spTree>
    <p:extLst>
      <p:ext uri="{BB962C8B-B14F-4D97-AF65-F5344CB8AC3E}">
        <p14:creationId xmlns:p14="http://schemas.microsoft.com/office/powerpoint/2010/main" val="2068555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2021,</a:t>
            </a:r>
            <a:r>
              <a:rPr lang="en-US" baseline="0" dirty="0"/>
              <a:t> within the </a:t>
            </a:r>
            <a:r>
              <a:rPr lang="en-US" dirty="0"/>
              <a:t>twin cities metro area, the highest rates of prevalent HIV infection were in the cities of Minneapolis and</a:t>
            </a:r>
            <a:r>
              <a:rPr lang="en-US" baseline="0" dirty="0"/>
              <a:t> Saint Paul.</a:t>
            </a: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15</a:t>
            </a:fld>
            <a:endParaRPr lang="en-US" dirty="0"/>
          </a:p>
        </p:txBody>
      </p:sp>
    </p:spTree>
    <p:extLst>
      <p:ext uri="{BB962C8B-B14F-4D97-AF65-F5344CB8AC3E}">
        <p14:creationId xmlns:p14="http://schemas.microsoft.com/office/powerpoint/2010/main" val="773925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of the 9,679 people living with HIV/AIDS for whom complete residence information is available, 34% of all people living with HIV/AIDS in Minnesota live in the city of Minneapolis, along</a:t>
            </a:r>
            <a:r>
              <a:rPr lang="en-US" baseline="0" dirty="0"/>
              <a:t> with</a:t>
            </a:r>
            <a:r>
              <a:rPr lang="en-US" dirty="0"/>
              <a:t> 36% living in the surrounding suburban area. People living with HIV/AIDS in Greater Minnesota account for 18% of all people living with HIV/AIDS. Finally, people living with HIV/AIDS in Saint Paul account for 12% of all people living with HIV/AIDS.</a:t>
            </a:r>
          </a:p>
        </p:txBody>
      </p:sp>
      <p:sp>
        <p:nvSpPr>
          <p:cNvPr id="4" name="Slide Number Placeholder 3"/>
          <p:cNvSpPr>
            <a:spLocks noGrp="1"/>
          </p:cNvSpPr>
          <p:nvPr>
            <p:ph type="sldNum" sz="quarter" idx="5"/>
          </p:nvPr>
        </p:nvSpPr>
        <p:spPr/>
        <p:txBody>
          <a:bodyPr/>
          <a:lstStyle/>
          <a:p>
            <a:fld id="{F9F08466-AEA7-4FC0-9459-6A32F61DA297}" type="slidenum">
              <a:rPr lang="en-US" smtClean="0"/>
              <a:pPr/>
              <a:t>16</a:t>
            </a:fld>
            <a:endParaRPr lang="en-US" dirty="0"/>
          </a:p>
        </p:txBody>
      </p:sp>
    </p:spTree>
    <p:extLst>
      <p:ext uri="{BB962C8B-B14F-4D97-AF65-F5344CB8AC3E}">
        <p14:creationId xmlns:p14="http://schemas.microsoft.com/office/powerpoint/2010/main" val="1116685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1" name="Text Placeholder 4"/>
          <p:cNvSpPr>
            <a:spLocks noGrp="1"/>
          </p:cNvSpPr>
          <p:nvPr>
            <p:ph type="body" sz="quarter" idx="18" hasCustomPrompt="1"/>
          </p:nvPr>
        </p:nvSpPr>
        <p:spPr bwMode="black">
          <a:xfrm>
            <a:off x="304800" y="5505450"/>
            <a:ext cx="11582400" cy="819150"/>
          </a:xfrm>
        </p:spPr>
        <p:txBody>
          <a:bodyPr anchor="ctr">
            <a:normAutofit/>
          </a:bodyPr>
          <a:lstStyle>
            <a:lvl1pPr marL="0" indent="0" algn="ctr">
              <a:buNone/>
              <a:defRPr sz="1800"/>
            </a:lvl1pPr>
          </a:lstStyle>
          <a:p>
            <a:pPr lvl="0"/>
            <a:r>
              <a:rPr lang="en-US" dirty="0" err="1"/>
              <a:t>Firstname</a:t>
            </a:r>
            <a:r>
              <a:rPr lang="en-US" dirty="0"/>
              <a:t> </a:t>
            </a:r>
            <a:r>
              <a:rPr lang="en-US" dirty="0" err="1"/>
              <a:t>Lastname</a:t>
            </a:r>
            <a:r>
              <a:rPr lang="en-US" dirty="0"/>
              <a:t> | Job Title</a:t>
            </a:r>
            <a:br>
              <a:rPr lang="en-US" dirty="0"/>
            </a:br>
            <a:r>
              <a:rPr lang="en-US" dirty="0"/>
              <a:t>Date</a:t>
            </a:r>
          </a:p>
        </p:txBody>
      </p:sp>
      <p:sp>
        <p:nvSpPr>
          <p:cNvPr id="7" name="Footer"/>
          <p:cNvSpPr txBox="1">
            <a:spLocks/>
          </p:cNvSpPr>
          <p:nvPr userDrawn="1"/>
        </p:nvSpPr>
        <p:spPr>
          <a:xfrm>
            <a:off x="2027074" y="6367781"/>
            <a:ext cx="8247819" cy="365125"/>
          </a:xfrm>
          <a:prstGeom prst="rect">
            <a:avLst/>
          </a:prstGeom>
        </p:spPr>
        <p:txBody>
          <a:bodyPr vert="horz" lIns="91440" tIns="45720" rIns="91440" bIns="45720" rtlCol="0" anchor="ctr"/>
          <a:lstStyle>
            <a:defPPr>
              <a:defRPr lang="en-US"/>
            </a:defPPr>
            <a:lvl1pPr marL="0" algn="ctr" defTabSz="914400" rtl="0" eaLnBrk="1" latinLnBrk="0" hangingPunct="1">
              <a:defRPr sz="1000" b="1" i="0" kern="1200" cap="all" spc="100" baseline="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Protecting, maintaining and improving the health of all </a:t>
            </a:r>
            <a:r>
              <a:rPr lang="en-US" sz="1000" dirty="0" err="1"/>
              <a:t>minnesotans</a:t>
            </a:r>
            <a:endParaRPr lang="en-US" sz="1000" dirty="0"/>
          </a:p>
        </p:txBody>
      </p:sp>
      <p:sp>
        <p:nvSpPr>
          <p:cNvPr id="9" name="Rectangle 1" descr="&quot;&quot;"/>
          <p:cNvSpPr/>
          <p:nvPr userDrawn="1"/>
        </p:nvSpPr>
        <p:spPr bwMode="black">
          <a:xfrm rot="10800000">
            <a:off x="3048" y="4235956"/>
            <a:ext cx="12188952" cy="1216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 name="Title 2" descr="&quot;&quot;"/>
          <p:cNvSpPr>
            <a:spLocks noGrp="1"/>
          </p:cNvSpPr>
          <p:nvPr userDrawn="1">
            <p:ph type="ctrTitle" hasCustomPrompt="1"/>
          </p:nvPr>
        </p:nvSpPr>
        <p:spPr bwMode="auto">
          <a:xfrm>
            <a:off x="304800" y="4235955"/>
            <a:ext cx="11582400" cy="1216153"/>
          </a:xfrm>
          <a:noFill/>
          <a:ln>
            <a:noFill/>
          </a:ln>
        </p:spPr>
        <p:txBody>
          <a:bodyPr wrap="square" lIns="182880" tIns="91440" rIns="182880" bIns="91440" anchor="ctr">
            <a:normAutofit/>
          </a:bodyPr>
          <a:lstStyle>
            <a:lvl1pPr algn="ctr">
              <a:defRPr sz="4400" b="1">
                <a:solidFill>
                  <a:schemeClr val="accent1"/>
                </a:solidFill>
              </a:defRPr>
            </a:lvl1pPr>
          </a:lstStyle>
          <a:p>
            <a:r>
              <a:rPr lang="en-US" dirty="0"/>
              <a:t>Presentation Title</a:t>
            </a:r>
          </a:p>
        </p:txBody>
      </p:sp>
      <p:pic>
        <p:nvPicPr>
          <p:cNvPr id="10" name="Picture 9" descr="M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1" cy="4235956"/>
          </a:xfrm>
          <a:prstGeom prst="rect">
            <a:avLst/>
          </a:prstGeom>
        </p:spPr>
      </p:pic>
    </p:spTree>
    <p:extLst>
      <p:ext uri="{BB962C8B-B14F-4D97-AF65-F5344CB8AC3E}">
        <p14:creationId xmlns:p14="http://schemas.microsoft.com/office/powerpoint/2010/main" val="1788824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bg bwMode="auto">
      <p:bgPr>
        <a:solidFill>
          <a:schemeClr val="bg1"/>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13" hasCustomPrompt="1"/>
          </p:nvPr>
        </p:nvSpPr>
        <p:spPr bwMode="black">
          <a:xfrm>
            <a:off x="304799" y="4309353"/>
            <a:ext cx="11582399" cy="1527243"/>
          </a:xfrm>
        </p:spPr>
        <p:txBody>
          <a:bodyPr anchor="ctr">
            <a:normAutofit/>
          </a:bodyPr>
          <a:lstStyle>
            <a:lvl1pPr marL="0" indent="0" algn="ctr">
              <a:lnSpc>
                <a:spcPct val="100000"/>
              </a:lnSpc>
              <a:spcBef>
                <a:spcPts val="0"/>
              </a:spcBef>
              <a:buNone/>
              <a:defRPr sz="2400" baseline="0">
                <a:solidFill>
                  <a:schemeClr val="tx2"/>
                </a:solidFill>
              </a:defRPr>
            </a:lvl1pPr>
          </a:lstStyle>
          <a:p>
            <a:pPr lvl="0"/>
            <a:r>
              <a:rPr lang="en-US" dirty="0"/>
              <a:t>Add contact information</a:t>
            </a:r>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17" y="-189954"/>
            <a:ext cx="12213217" cy="1570469"/>
          </a:xfrm>
          <a:prstGeom prst="rect">
            <a:avLst/>
          </a:prstGeom>
        </p:spPr>
      </p:pic>
      <p:sp>
        <p:nvSpPr>
          <p:cNvPr id="14" name="Footer"/>
          <p:cNvSpPr txBox="1">
            <a:spLocks/>
          </p:cNvSpPr>
          <p:nvPr userDrawn="1"/>
        </p:nvSpPr>
        <p:spPr>
          <a:xfrm>
            <a:off x="2027074" y="6367781"/>
            <a:ext cx="8247819" cy="365125"/>
          </a:xfrm>
          <a:prstGeom prst="rect">
            <a:avLst/>
          </a:prstGeom>
        </p:spPr>
        <p:txBody>
          <a:bodyPr vert="horz" lIns="91440" tIns="45720" rIns="91440" bIns="45720" rtlCol="0" anchor="ctr"/>
          <a:lstStyle>
            <a:defPPr>
              <a:defRPr lang="en-US"/>
            </a:defPPr>
            <a:lvl1pPr marL="0" algn="ctr" defTabSz="914400" rtl="0" eaLnBrk="1" latinLnBrk="0" hangingPunct="1">
              <a:defRPr sz="1000" b="1" i="0" kern="1200" cap="all" spc="100" baseline="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WWW.</a:t>
            </a:r>
            <a:r>
              <a:rPr lang="en-US" sz="1000" baseline="0" dirty="0"/>
              <a:t>HEALTH.MN.GOV</a:t>
            </a:r>
            <a:endParaRPr lang="en-US" sz="1000" dirty="0"/>
          </a:p>
        </p:txBody>
      </p:sp>
      <p:sp>
        <p:nvSpPr>
          <p:cNvPr id="15" name="Title 2"/>
          <p:cNvSpPr>
            <a:spLocks noGrp="1"/>
          </p:cNvSpPr>
          <p:nvPr>
            <p:ph type="title" hasCustomPrompt="1"/>
          </p:nvPr>
        </p:nvSpPr>
        <p:spPr bwMode="black">
          <a:xfrm>
            <a:off x="304800" y="3093328"/>
            <a:ext cx="11582400" cy="1216025"/>
          </a:xfrm>
          <a:noFill/>
        </p:spPr>
        <p:txBody>
          <a:bodyPr lIns="0" rIns="0">
            <a:normAutofit/>
          </a:bodyPr>
          <a:lstStyle>
            <a:lvl1pPr algn="ctr">
              <a:defRPr sz="4400">
                <a:solidFill>
                  <a:schemeClr val="tx1"/>
                </a:solidFill>
              </a:defRPr>
            </a:lvl1pPr>
          </a:lstStyle>
          <a:p>
            <a:r>
              <a:rPr lang="en-US" dirty="0"/>
              <a:t>Add thank you text.</a:t>
            </a:r>
          </a:p>
        </p:txBody>
      </p:sp>
      <p:pic>
        <p:nvPicPr>
          <p:cNvPr id="7" name="MDH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1 col / 1 row">
    <p:bg bwMode="gray">
      <p:bgRef idx="1001">
        <a:schemeClr val="bg1"/>
      </p:bgRef>
    </p:bg>
    <p:spTree>
      <p:nvGrpSpPr>
        <p:cNvPr id="1" name=""/>
        <p:cNvGrpSpPr/>
        <p:nvPr/>
      </p:nvGrpSpPr>
      <p:grpSpPr>
        <a:xfrm>
          <a:off x="0" y="0"/>
          <a:ext cx="0" cy="0"/>
          <a:chOff x="0" y="0"/>
          <a:chExt cx="0" cy="0"/>
        </a:xfrm>
      </p:grpSpPr>
      <p:grpSp>
        <p:nvGrpSpPr>
          <p:cNvPr id="4" name="Group 3"/>
          <p:cNvGrpSpPr/>
          <p:nvPr userDrawn="1"/>
        </p:nvGrpSpPr>
        <p:grpSpPr>
          <a:xfrm>
            <a:off x="-3430" y="-8887"/>
            <a:ext cx="12195430" cy="1344168"/>
            <a:chOff x="-3430" y="-8887"/>
            <a:chExt cx="12195430" cy="1344168"/>
          </a:xfrm>
        </p:grpSpPr>
        <p:sp>
          <p:nvSpPr>
            <p:cNvPr id="9" name="Rectangle 1" descr="&quot;&quot;"/>
            <p:cNvSpPr/>
            <p:nvPr userDrawn="1"/>
          </p:nvSpPr>
          <p:spPr bwMode="black">
            <a:xfrm>
              <a:off x="1337308" y="-128"/>
              <a:ext cx="10851978"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Rectangle 16" descr="&quot;&quot;"/>
            <p:cNvSpPr/>
            <p:nvPr userDrawn="1"/>
          </p:nvSpPr>
          <p:spPr bwMode="auto">
            <a:xfrm>
              <a:off x="1337308" y="1216025"/>
              <a:ext cx="10854692"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ight Triangle 10" descr="&quot;&quot;"/>
            <p:cNvSpPr/>
            <p:nvPr userDrawn="1"/>
          </p:nvSpPr>
          <p:spPr>
            <a:xfrm rot="16200000">
              <a:off x="-3430" y="-8887"/>
              <a:ext cx="1344168" cy="1344168"/>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2"/>
          <p:cNvSpPr>
            <a:spLocks noGrp="1"/>
          </p:cNvSpPr>
          <p:nvPr userDrawn="1">
            <p:ph type="title" hasCustomPrompt="1"/>
          </p:nvPr>
        </p:nvSpPr>
        <p:spPr bwMode="white">
          <a:xfrm>
            <a:off x="1334594" y="-1"/>
            <a:ext cx="10552606" cy="1216025"/>
          </a:xfrm>
          <a:noFill/>
        </p:spPr>
        <p:txBody>
          <a:bodyPr lIns="0" rIns="0">
            <a:normAutofit/>
          </a:bodyPr>
          <a:lstStyle>
            <a:lvl1pPr marL="457200" algn="r">
              <a:spcBef>
                <a:spcPts val="0"/>
              </a:spcBef>
              <a:spcAft>
                <a:spcPts val="0"/>
              </a:spcAft>
              <a:defRPr sz="3600" b="1">
                <a:solidFill>
                  <a:schemeClr val="bg1"/>
                </a:solidFill>
              </a:defRPr>
            </a:lvl1pPr>
          </a:lstStyle>
          <a:p>
            <a:r>
              <a:rPr lang="en-US" dirty="0"/>
              <a:t>Slide title – 1 col / 1 row w corner fold</a:t>
            </a:r>
          </a:p>
        </p:txBody>
      </p:sp>
      <p:sp>
        <p:nvSpPr>
          <p:cNvPr id="3" name="Content Placeholder 3"/>
          <p:cNvSpPr>
            <a:spLocks noGrp="1"/>
          </p:cNvSpPr>
          <p:nvPr userDrawn="1">
            <p:ph idx="1" hasCustomPrompt="1"/>
          </p:nvPr>
        </p:nvSpPr>
        <p:spPr bwMode="gray">
          <a:xfrm>
            <a:off x="1529542" y="1594624"/>
            <a:ext cx="10357658" cy="4582339"/>
          </a:xfrm>
          <a:noFill/>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Add text or click icon to add object</a:t>
            </a:r>
          </a:p>
          <a:p>
            <a:pPr lvl="1"/>
            <a:r>
              <a:rPr lang="en-US" dirty="0" err="1"/>
              <a:t>Lsjkdflksd</a:t>
            </a:r>
            <a:endParaRPr lang="en-US" dirty="0"/>
          </a:p>
          <a:p>
            <a:pPr lvl="2"/>
            <a:r>
              <a:rPr lang="en-US" dirty="0" err="1"/>
              <a:t>Lkjsdlksd</a:t>
            </a:r>
            <a:endParaRPr lang="en-US" dirty="0"/>
          </a:p>
          <a:p>
            <a:pPr lvl="3"/>
            <a:r>
              <a:rPr lang="en-US" dirty="0"/>
              <a:t>;</a:t>
            </a:r>
            <a:r>
              <a:rPr lang="en-US" dirty="0" err="1"/>
              <a:t>kfs;lsd</a:t>
            </a:r>
            <a:endParaRPr lang="en-US" dirty="0"/>
          </a:p>
          <a:p>
            <a:pPr lvl="4"/>
            <a:r>
              <a:rPr lang="en-US" dirty="0" err="1"/>
              <a:t>L;ksdlksd</a:t>
            </a:r>
            <a:endParaRPr lang="en-US" dirty="0"/>
          </a:p>
        </p:txBody>
      </p:sp>
      <p:sp>
        <p:nvSpPr>
          <p:cNvPr id="6" name="Slide Number Placeholder 6"/>
          <p:cNvSpPr>
            <a:spLocks noGrp="1"/>
          </p:cNvSpPr>
          <p:nvPr userDrawn="1">
            <p:ph type="sldNum" sz="quarter" idx="12"/>
          </p:nvPr>
        </p:nvSpPr>
        <p:spPr bwMode="black">
          <a:xfrm>
            <a:off x="10425426" y="6324600"/>
            <a:ext cx="1462668" cy="365125"/>
          </a:xfrm>
        </p:spPr>
        <p:txBody>
          <a:bodyPr/>
          <a:lstStyle/>
          <a:p>
            <a:fld id="{48F63A3B-78C7-47BE-AE5E-E10140E04643}" type="slidenum">
              <a:rPr lang="en-US" smtClean="0"/>
              <a:t>‹#›</a:t>
            </a:fld>
            <a:endParaRPr lang="en-US" dirty="0"/>
          </a:p>
        </p:txBody>
      </p:sp>
      <p:pic>
        <p:nvPicPr>
          <p:cNvPr id="8"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1114275980"/>
      </p:ext>
    </p:extLst>
  </p:cSld>
  <p:clrMapOvr>
    <a:masterClrMapping/>
  </p:clrMapOvr>
  <p:extLst>
    <p:ext uri="{DCECCB84-F9BA-43D5-87BE-67443E8EF086}">
      <p15:sldGuideLst xmlns:p15="http://schemas.microsoft.com/office/powerpoint/2012/main">
        <p15:guide id="1" pos="9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187" y="6023492"/>
            <a:ext cx="1187116" cy="689872"/>
          </a:xfrm>
          <a:prstGeom prst="rect">
            <a:avLst/>
          </a:prstGeom>
        </p:spPr>
      </p:pic>
    </p:spTree>
    <p:extLst>
      <p:ext uri="{BB962C8B-B14F-4D97-AF65-F5344CB8AC3E}">
        <p14:creationId xmlns:p14="http://schemas.microsoft.com/office/powerpoint/2010/main" val="197285652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A63B74-C0CB-4ECB-9D1A-23776F8005C6}" type="datetime1">
              <a:rPr lang="en-US" smtClean="0"/>
              <a:t>6/29/2022</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14520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1" name="Picture Placeholder 8"/>
          <p:cNvSpPr>
            <a:spLocks noGrp="1"/>
          </p:cNvSpPr>
          <p:nvPr>
            <p:ph type="pic" sz="quarter" idx="13" hasCustomPrompt="1"/>
          </p:nvPr>
        </p:nvSpPr>
        <p:spPr bwMode="gray">
          <a:xfrm>
            <a:off x="0" y="0"/>
            <a:ext cx="12192000" cy="4833197"/>
          </a:xfrm>
          <a:noFill/>
        </p:spPr>
        <p:txBody>
          <a:bodyPr>
            <a:normAutofit/>
          </a:bodyPr>
          <a:lstStyle>
            <a:lvl1pPr marL="0" indent="0" algn="ctr">
              <a:buNone/>
              <a:defRPr sz="2400"/>
            </a:lvl1pPr>
          </a:lstStyle>
          <a:p>
            <a:r>
              <a:rPr lang="en-US" dirty="0"/>
              <a:t>Click Icon to add picture</a:t>
            </a:r>
          </a:p>
        </p:txBody>
      </p:sp>
      <p:sp>
        <p:nvSpPr>
          <p:cNvPr id="7" name="Rectangle 1" descr="&quot;&quot;"/>
          <p:cNvSpPr/>
          <p:nvPr userDrawn="1"/>
        </p:nvSpPr>
        <p:spPr bwMode="black">
          <a:xfrm rot="10800000">
            <a:off x="3048" y="4952455"/>
            <a:ext cx="12188952" cy="1216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8" name="Rectangle 16" descr="&quot;&quot;"/>
          <p:cNvSpPr/>
          <p:nvPr userDrawn="1"/>
        </p:nvSpPr>
        <p:spPr bwMode="auto">
          <a:xfrm rot="10800000">
            <a:off x="0" y="4833198"/>
            <a:ext cx="12192000" cy="119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Slide Number Placeholder 7"/>
          <p:cNvSpPr>
            <a:spLocks noGrp="1"/>
          </p:cNvSpPr>
          <p:nvPr userDrawn="1">
            <p:ph type="sldNum" sz="quarter" idx="16"/>
          </p:nvPr>
        </p:nvSpPr>
        <p:spPr bwMode="black">
          <a:xfrm>
            <a:off x="10425426" y="6324600"/>
            <a:ext cx="1462668" cy="365125"/>
          </a:xfrm>
        </p:spPr>
        <p:txBody>
          <a:bodyPr/>
          <a:lstStyle/>
          <a:p>
            <a:fld id="{48F63A3B-78C7-47BE-AE5E-E10140E04643}" type="slidenum">
              <a:rPr lang="en-US" smtClean="0"/>
              <a:pPr/>
              <a:t>‹#›</a:t>
            </a:fld>
            <a:endParaRPr lang="en-US" dirty="0"/>
          </a:p>
        </p:txBody>
      </p:sp>
      <p:sp>
        <p:nvSpPr>
          <p:cNvPr id="2" name="Title 2"/>
          <p:cNvSpPr>
            <a:spLocks noGrp="1"/>
          </p:cNvSpPr>
          <p:nvPr userDrawn="1">
            <p:ph type="ctrTitle" hasCustomPrompt="1"/>
          </p:nvPr>
        </p:nvSpPr>
        <p:spPr bwMode="white">
          <a:xfrm>
            <a:off x="312420" y="4952456"/>
            <a:ext cx="11574780" cy="1216152"/>
          </a:xfrm>
          <a:noFill/>
          <a:ln>
            <a:noFill/>
          </a:ln>
        </p:spPr>
        <p:txBody>
          <a:bodyPr anchor="ctr">
            <a:normAutofit/>
          </a:bodyPr>
          <a:lstStyle>
            <a:lvl1pPr algn="ctr">
              <a:defRPr sz="4000" b="1" baseline="0">
                <a:solidFill>
                  <a:schemeClr val="tx1"/>
                </a:solidFill>
              </a:defRPr>
            </a:lvl1pPr>
          </a:lstStyle>
          <a:p>
            <a:r>
              <a:rPr lang="en-US" dirty="0"/>
              <a:t>Section title</a:t>
            </a:r>
          </a:p>
        </p:txBody>
      </p:sp>
      <p:pic>
        <p:nvPicPr>
          <p:cNvPr id="10"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208225022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 / 1 row">
    <p:bg bwMode="gray">
      <p:bgRef idx="1001">
        <a:schemeClr val="bg1"/>
      </p:bgRef>
    </p:bg>
    <p:spTree>
      <p:nvGrpSpPr>
        <p:cNvPr id="1" name=""/>
        <p:cNvGrpSpPr/>
        <p:nvPr/>
      </p:nvGrpSpPr>
      <p:grpSpPr>
        <a:xfrm>
          <a:off x="0" y="0"/>
          <a:ext cx="0" cy="0"/>
          <a:chOff x="0" y="0"/>
          <a:chExt cx="0" cy="0"/>
        </a:xfrm>
      </p:grpSpPr>
      <p:grpSp>
        <p:nvGrpSpPr>
          <p:cNvPr id="7" name="Group 6" descr="&quot;&quot;"/>
          <p:cNvGrpSpPr/>
          <p:nvPr userDrawn="1"/>
        </p:nvGrpSpPr>
        <p:grpSpPr>
          <a:xfrm>
            <a:off x="0" y="-128"/>
            <a:ext cx="12192000" cy="1335409"/>
            <a:chOff x="0" y="-128"/>
            <a:chExt cx="12192000" cy="1335409"/>
          </a:xfrm>
        </p:grpSpPr>
        <p:sp>
          <p:nvSpPr>
            <p:cNvPr id="9"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0" y="-1"/>
            <a:ext cx="11887200" cy="1216025"/>
          </a:xfrm>
          <a:noFill/>
        </p:spPr>
        <p:txBody>
          <a:bodyPr lIns="0" rIns="0">
            <a:normAutofit/>
          </a:bodyPr>
          <a:lstStyle>
            <a:lvl1pPr marL="457200" algn="r">
              <a:spcBef>
                <a:spcPts val="0"/>
              </a:spcBef>
              <a:spcAft>
                <a:spcPts val="0"/>
              </a:spcAft>
              <a:defRPr sz="3600" b="1">
                <a:solidFill>
                  <a:schemeClr val="bg1"/>
                </a:solidFill>
              </a:defRPr>
            </a:lvl1pPr>
          </a:lstStyle>
          <a:p>
            <a:r>
              <a:rPr lang="en-US" dirty="0"/>
              <a:t>Slide title – 1 col / 1 row</a:t>
            </a:r>
          </a:p>
        </p:txBody>
      </p:sp>
      <p:sp>
        <p:nvSpPr>
          <p:cNvPr id="3" name="Content Placeholder 3"/>
          <p:cNvSpPr>
            <a:spLocks noGrp="1"/>
          </p:cNvSpPr>
          <p:nvPr>
            <p:ph idx="1" hasCustomPrompt="1"/>
          </p:nvPr>
        </p:nvSpPr>
        <p:spPr bwMode="gray">
          <a:xfrm>
            <a:off x="1529542" y="1594624"/>
            <a:ext cx="10357658" cy="4582339"/>
          </a:xfrm>
          <a:noFill/>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Add text or click icon to add object</a:t>
            </a:r>
          </a:p>
          <a:p>
            <a:pPr lvl="1"/>
            <a:r>
              <a:rPr lang="en-US" dirty="0" err="1"/>
              <a:t>Lsjkdflksd</a:t>
            </a:r>
            <a:endParaRPr lang="en-US" dirty="0"/>
          </a:p>
          <a:p>
            <a:pPr lvl="2"/>
            <a:r>
              <a:rPr lang="en-US" dirty="0" err="1"/>
              <a:t>Lkjsdlksd</a:t>
            </a:r>
            <a:endParaRPr lang="en-US" dirty="0"/>
          </a:p>
          <a:p>
            <a:pPr lvl="3"/>
            <a:r>
              <a:rPr lang="en-US" dirty="0"/>
              <a:t>;</a:t>
            </a:r>
            <a:r>
              <a:rPr lang="en-US" dirty="0" err="1"/>
              <a:t>kfs;lsd</a:t>
            </a:r>
            <a:endParaRPr lang="en-US" dirty="0"/>
          </a:p>
          <a:p>
            <a:pPr lvl="4"/>
            <a:r>
              <a:rPr lang="en-US" dirty="0" err="1"/>
              <a:t>L;ksdlksd</a:t>
            </a:r>
            <a:endParaRPr lang="en-US" dirty="0"/>
          </a:p>
        </p:txBody>
      </p:sp>
      <p:sp>
        <p:nvSpPr>
          <p:cNvPr id="6" name="Slide Number Placeholder 6"/>
          <p:cNvSpPr>
            <a:spLocks noGrp="1"/>
          </p:cNvSpPr>
          <p:nvPr>
            <p:ph type="sldNum" sz="quarter" idx="12"/>
          </p:nvPr>
        </p:nvSpPr>
        <p:spPr bwMode="black">
          <a:xfrm>
            <a:off x="10425426" y="6324600"/>
            <a:ext cx="1462668" cy="365125"/>
          </a:xfrm>
        </p:spPr>
        <p:txBody>
          <a:bodyPr/>
          <a:lstStyle/>
          <a:p>
            <a:fld id="{48F63A3B-78C7-47BE-AE5E-E10140E04643}" type="slidenum">
              <a:rPr lang="en-US" smtClean="0"/>
              <a:t>‹#›</a:t>
            </a:fld>
            <a:endParaRPr lang="en-US" dirty="0"/>
          </a:p>
        </p:txBody>
      </p:sp>
      <p:pic>
        <p:nvPicPr>
          <p:cNvPr id="8"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3532499751"/>
      </p:ext>
    </p:extLst>
  </p:cSld>
  <p:clrMapOvr>
    <a:masterClrMapping/>
  </p:clrMapOvr>
  <p:extLst>
    <p:ext uri="{DCECCB84-F9BA-43D5-87BE-67443E8EF086}">
      <p15:sldGuideLst xmlns:p15="http://schemas.microsoft.com/office/powerpoint/2012/main">
        <p15:guide id="1" pos="9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 / 2 row">
    <p:bg bwMode="auto">
      <p:bgPr>
        <a:solidFill>
          <a:schemeClr val="bg1"/>
        </a:solidFill>
        <a:effectLst/>
      </p:bgPr>
    </p:bg>
    <p:spTree>
      <p:nvGrpSpPr>
        <p:cNvPr id="1" name=""/>
        <p:cNvGrpSpPr/>
        <p:nvPr/>
      </p:nvGrpSpPr>
      <p:grpSpPr>
        <a:xfrm>
          <a:off x="0" y="0"/>
          <a:ext cx="0" cy="0"/>
          <a:chOff x="0" y="0"/>
          <a:chExt cx="0" cy="0"/>
        </a:xfrm>
      </p:grpSpPr>
      <p:grpSp>
        <p:nvGrpSpPr>
          <p:cNvPr id="11" name="Group 10" descr="&quot;&quot;"/>
          <p:cNvGrpSpPr/>
          <p:nvPr userDrawn="1"/>
        </p:nvGrpSpPr>
        <p:grpSpPr>
          <a:xfrm>
            <a:off x="0" y="-128"/>
            <a:ext cx="12192000" cy="1335409"/>
            <a:chOff x="0" y="-128"/>
            <a:chExt cx="12192000" cy="1335409"/>
          </a:xfrm>
        </p:grpSpPr>
        <p:sp>
          <p:nvSpPr>
            <p:cNvPr id="12"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0" y="-1"/>
            <a:ext cx="11868150" cy="1216025"/>
          </a:xfrm>
          <a:noFill/>
        </p:spPr>
        <p:txBody>
          <a:bodyPr lIns="0" rIns="0">
            <a:normAutofit/>
          </a:bodyPr>
          <a:lstStyle>
            <a:lvl1pPr algn="r">
              <a:defRPr sz="3600" b="1" baseline="0">
                <a:solidFill>
                  <a:schemeClr val="bg1"/>
                </a:solidFill>
              </a:defRPr>
            </a:lvl1pPr>
          </a:lstStyle>
          <a:p>
            <a:r>
              <a:rPr lang="en-US" dirty="0"/>
              <a:t>Slide title – 1 col / 2 row</a:t>
            </a:r>
          </a:p>
        </p:txBody>
      </p:sp>
      <p:sp>
        <p:nvSpPr>
          <p:cNvPr id="6" name="Slide Number Placeholder 7"/>
          <p:cNvSpPr>
            <a:spLocks noGrp="1"/>
          </p:cNvSpPr>
          <p:nvPr>
            <p:ph type="sldNum" sz="quarter" idx="12"/>
          </p:nvPr>
        </p:nvSpPr>
        <p:spPr bwMode="black">
          <a:xfrm>
            <a:off x="10414028" y="6356350"/>
            <a:ext cx="1462668" cy="365125"/>
          </a:xfrm>
        </p:spPr>
        <p:txBody>
          <a:bodyPr/>
          <a:lstStyle/>
          <a:p>
            <a:fld id="{48F63A3B-78C7-47BE-AE5E-E10140E04643}" type="slidenum">
              <a:rPr lang="en-US" smtClean="0"/>
              <a:t>‹#›</a:t>
            </a:fld>
            <a:endParaRPr lang="en-US" dirty="0"/>
          </a:p>
        </p:txBody>
      </p:sp>
      <p:sp>
        <p:nvSpPr>
          <p:cNvPr id="10" name="Content Placeholder 4"/>
          <p:cNvSpPr>
            <a:spLocks noGrp="1"/>
          </p:cNvSpPr>
          <p:nvPr>
            <p:ph idx="13" hasCustomPrompt="1"/>
          </p:nvPr>
        </p:nvSpPr>
        <p:spPr bwMode="gray">
          <a:xfrm>
            <a:off x="304800" y="4000500"/>
            <a:ext cx="11582400" cy="2171700"/>
          </a:xfrm>
          <a:noFill/>
        </p:spPr>
        <p:txBody>
          <a:bodyPr lIns="182880" tIns="301752" rIns="182880"/>
          <a:lstStyle>
            <a:lvl1pPr marL="571500" indent="-571500">
              <a:buClr>
                <a:schemeClr val="accent3"/>
              </a:buClr>
              <a:buFont typeface="Calibri" panose="020F0502020204030204" pitchFamily="34" charset="0"/>
              <a:buChar char="▪"/>
              <a:defRPr sz="360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Add text</a:t>
            </a:r>
          </a:p>
        </p:txBody>
      </p:sp>
      <p:sp>
        <p:nvSpPr>
          <p:cNvPr id="8" name="Content Placeholder 4"/>
          <p:cNvSpPr>
            <a:spLocks noGrp="1"/>
          </p:cNvSpPr>
          <p:nvPr>
            <p:ph idx="14" hasCustomPrompt="1"/>
          </p:nvPr>
        </p:nvSpPr>
        <p:spPr bwMode="gray">
          <a:xfrm>
            <a:off x="304800" y="1610466"/>
            <a:ext cx="11582400"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9"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348584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 / 1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4"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 name="Title 1"/>
          <p:cNvSpPr>
            <a:spLocks noGrp="1"/>
          </p:cNvSpPr>
          <p:nvPr>
            <p:ph type="title" hasCustomPrompt="1"/>
          </p:nvPr>
        </p:nvSpPr>
        <p:spPr bwMode="white">
          <a:xfrm>
            <a:off x="0" y="1587"/>
            <a:ext cx="11887200" cy="1216025"/>
          </a:xfrm>
          <a:noFill/>
        </p:spPr>
        <p:txBody>
          <a:bodyPr lIns="0" rIns="0">
            <a:normAutofit/>
          </a:bodyPr>
          <a:lstStyle>
            <a:lvl1pPr algn="r">
              <a:defRPr sz="3600" b="1">
                <a:solidFill>
                  <a:schemeClr val="bg1"/>
                </a:solidFill>
              </a:defRPr>
            </a:lvl1pPr>
          </a:lstStyle>
          <a:p>
            <a:r>
              <a:rPr lang="en-US" dirty="0"/>
              <a:t>Slide title – 2 col / 1 row</a:t>
            </a:r>
          </a:p>
        </p:txBody>
      </p:sp>
      <p:sp>
        <p:nvSpPr>
          <p:cNvPr id="9" name="Slide Number Placeholder 6"/>
          <p:cNvSpPr>
            <a:spLocks noGrp="1"/>
          </p:cNvSpPr>
          <p:nvPr>
            <p:ph type="sldNum" sz="quarter" idx="12"/>
          </p:nvPr>
        </p:nvSpPr>
        <p:spPr bwMode="white">
          <a:xfrm>
            <a:off x="10435036"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
        <p:nvSpPr>
          <p:cNvPr id="8" name="Content Placeholder 6"/>
          <p:cNvSpPr>
            <a:spLocks noGrp="1"/>
          </p:cNvSpPr>
          <p:nvPr>
            <p:ph sz="half" idx="2" hasCustomPrompt="1"/>
          </p:nvPr>
        </p:nvSpPr>
        <p:spPr bwMode="gray">
          <a:xfrm>
            <a:off x="6248400" y="1601013"/>
            <a:ext cx="5638800" cy="4571187"/>
          </a:xfrm>
          <a:noFill/>
        </p:spPr>
        <p:txBody>
          <a:bodyPr lIns="182880" tIns="182880" rIns="182880">
            <a:normAutofit/>
          </a:bodyPr>
          <a:lstStyle>
            <a:lvl1pPr>
              <a:defRPr sz="4000"/>
            </a:lvl1pPr>
            <a:lvl2pPr>
              <a:defRPr/>
            </a:lvl2pPr>
          </a:lstStyle>
          <a:p>
            <a:pPr lvl="0"/>
            <a:r>
              <a:rPr lang="en-US" dirty="0"/>
              <a:t>Add text</a:t>
            </a:r>
          </a:p>
        </p:txBody>
      </p:sp>
      <p:pic>
        <p:nvPicPr>
          <p:cNvPr id="11"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
        <p:nvSpPr>
          <p:cNvPr id="12" name="Content Placeholder 4"/>
          <p:cNvSpPr>
            <a:spLocks noGrp="1"/>
          </p:cNvSpPr>
          <p:nvPr>
            <p:ph idx="14" hasCustomPrompt="1"/>
          </p:nvPr>
        </p:nvSpPr>
        <p:spPr bwMode="gray">
          <a:xfrm>
            <a:off x="304800" y="1610466"/>
            <a:ext cx="5638800" cy="4561734"/>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Tree>
    <p:extLst>
      <p:ext uri="{BB962C8B-B14F-4D97-AF65-F5344CB8AC3E}">
        <p14:creationId xmlns:p14="http://schemas.microsoft.com/office/powerpoint/2010/main" val="253926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 / 2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6"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14" name="Title 2"/>
          <p:cNvSpPr>
            <a:spLocks noGrp="1"/>
          </p:cNvSpPr>
          <p:nvPr>
            <p:ph type="title" hasCustomPrompt="1"/>
          </p:nvPr>
        </p:nvSpPr>
        <p:spPr bwMode="white">
          <a:xfrm>
            <a:off x="0" y="5575"/>
            <a:ext cx="11876308" cy="1216025"/>
          </a:xfrm>
          <a:noFill/>
        </p:spPr>
        <p:txBody>
          <a:bodyPr lIns="0" rIns="0">
            <a:normAutofit/>
          </a:bodyPr>
          <a:lstStyle>
            <a:lvl1pPr algn="r">
              <a:defRPr sz="3600" b="1">
                <a:solidFill>
                  <a:schemeClr val="bg1"/>
                </a:solidFill>
              </a:defRPr>
            </a:lvl1pPr>
          </a:lstStyle>
          <a:p>
            <a:r>
              <a:rPr lang="en-US" dirty="0"/>
              <a:t>Slide title – 2 col / 2 row</a:t>
            </a:r>
          </a:p>
        </p:txBody>
      </p:sp>
      <p:sp>
        <p:nvSpPr>
          <p:cNvPr id="18" name="Content Placeholder 6"/>
          <p:cNvSpPr>
            <a:spLocks noGrp="1"/>
          </p:cNvSpPr>
          <p:nvPr>
            <p:ph sz="half" idx="2" hasCustomPrompt="1"/>
          </p:nvPr>
        </p:nvSpPr>
        <p:spPr bwMode="gray">
          <a:xfrm>
            <a:off x="304800" y="4000500"/>
            <a:ext cx="5638800" cy="2176464"/>
          </a:xfrm>
          <a:noFill/>
        </p:spPr>
        <p:txBody>
          <a:bodyPr lIns="182880" tIns="182880" rIns="182880">
            <a:normAutofit/>
          </a:bodyPr>
          <a:lstStyle>
            <a:lvl1pPr marL="365760" indent="-365760">
              <a:buClr>
                <a:schemeClr val="accent3"/>
              </a:buClr>
              <a:buFont typeface="Calibri" panose="020F0502020204030204" pitchFamily="34" charset="0"/>
              <a:buChar char="▪"/>
              <a:defRPr sz="3200"/>
            </a:lvl1pPr>
            <a:lvl2pPr marL="731520" indent="-365760">
              <a:buClr>
                <a:schemeClr val="accent3"/>
              </a:buClr>
              <a:buFont typeface="Calibri" panose="020F0502020204030204" pitchFamily="34" charset="0"/>
              <a:buChar char="▪"/>
              <a:defRPr sz="3200"/>
            </a:lvl2pPr>
            <a:lvl3pPr>
              <a:defRPr sz="2800"/>
            </a:lvl3pPr>
            <a:lvl4pPr>
              <a:defRPr sz="2400"/>
            </a:lvl4pPr>
            <a:lvl5pPr>
              <a:defRPr sz="1800"/>
            </a:lvl5pPr>
          </a:lstStyle>
          <a:p>
            <a:pPr lvl="0"/>
            <a:r>
              <a:rPr lang="en-US" dirty="0"/>
              <a:t>Add text</a:t>
            </a:r>
          </a:p>
        </p:txBody>
      </p:sp>
      <p:sp>
        <p:nvSpPr>
          <p:cNvPr id="21" name="Slide Number Placeholder 9"/>
          <p:cNvSpPr>
            <a:spLocks noGrp="1"/>
          </p:cNvSpPr>
          <p:nvPr>
            <p:ph type="sldNum" sz="quarter" idx="12"/>
          </p:nvPr>
        </p:nvSpPr>
        <p:spPr bwMode="black">
          <a:xfrm>
            <a:off x="10413640" y="6356350"/>
            <a:ext cx="1462668" cy="365125"/>
          </a:xfrm>
        </p:spPr>
        <p:txBody>
          <a:bodyPr/>
          <a:lstStyle/>
          <a:p>
            <a:fld id="{48F63A3B-78C7-47BE-AE5E-E10140E04643}" type="slidenum">
              <a:rPr lang="en-US" smtClean="0"/>
              <a:t>‹#›</a:t>
            </a:fld>
            <a:endParaRPr lang="en-US" dirty="0"/>
          </a:p>
        </p:txBody>
      </p:sp>
      <p:sp>
        <p:nvSpPr>
          <p:cNvPr id="12" name="Content Placeholder 6"/>
          <p:cNvSpPr>
            <a:spLocks noGrp="1"/>
          </p:cNvSpPr>
          <p:nvPr>
            <p:ph sz="half" idx="14" hasCustomPrompt="1"/>
          </p:nvPr>
        </p:nvSpPr>
        <p:spPr bwMode="gray">
          <a:xfrm>
            <a:off x="6248400" y="4000500"/>
            <a:ext cx="5638800" cy="2176464"/>
          </a:xfrm>
          <a:noFill/>
        </p:spPr>
        <p:txBody>
          <a:bodyPr lIns="182880" tIns="182880" rIns="182880">
            <a:normAutofit/>
          </a:bodyPr>
          <a:lstStyle>
            <a:lvl1pPr marL="365760" indent="-365760">
              <a:buClr>
                <a:schemeClr val="accent3"/>
              </a:buClr>
              <a:buFont typeface="Calibri" panose="020F0502020204030204" pitchFamily="34" charset="0"/>
              <a:buChar char="▪"/>
              <a:defRPr sz="3200"/>
            </a:lvl1pPr>
            <a:lvl2pPr marL="731520" indent="-365760">
              <a:buClr>
                <a:schemeClr val="accent3"/>
              </a:buClr>
              <a:buFont typeface="Calibri" panose="020F0502020204030204" pitchFamily="34" charset="0"/>
              <a:buChar char="▪"/>
              <a:defRPr sz="3200"/>
            </a:lvl2pPr>
            <a:lvl3pPr>
              <a:defRPr sz="2800"/>
            </a:lvl3pPr>
            <a:lvl4pPr>
              <a:defRPr sz="2400"/>
            </a:lvl4pPr>
            <a:lvl5pPr>
              <a:defRPr sz="1800"/>
            </a:lvl5pPr>
          </a:lstStyle>
          <a:p>
            <a:pPr lvl="0"/>
            <a:r>
              <a:rPr lang="en-US" dirty="0"/>
              <a:t>Add text</a:t>
            </a:r>
          </a:p>
        </p:txBody>
      </p:sp>
      <p:pic>
        <p:nvPicPr>
          <p:cNvPr id="17"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
        <p:nvSpPr>
          <p:cNvPr id="20" name="Content Placeholder 4"/>
          <p:cNvSpPr>
            <a:spLocks noGrp="1"/>
          </p:cNvSpPr>
          <p:nvPr>
            <p:ph idx="15" hasCustomPrompt="1"/>
          </p:nvPr>
        </p:nvSpPr>
        <p:spPr bwMode="gray">
          <a:xfrm>
            <a:off x="304800" y="1610466"/>
            <a:ext cx="5638800"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16" hasCustomPrompt="1"/>
          </p:nvPr>
        </p:nvSpPr>
        <p:spPr bwMode="gray">
          <a:xfrm>
            <a:off x="6248400" y="1610466"/>
            <a:ext cx="5638800"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Tree>
    <p:extLst>
      <p:ext uri="{BB962C8B-B14F-4D97-AF65-F5344CB8AC3E}">
        <p14:creationId xmlns:p14="http://schemas.microsoft.com/office/powerpoint/2010/main" val="1538987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 / 2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2"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8" name="Title 2"/>
          <p:cNvSpPr>
            <a:spLocks noGrp="1"/>
          </p:cNvSpPr>
          <p:nvPr>
            <p:ph type="title" hasCustomPrompt="1"/>
          </p:nvPr>
        </p:nvSpPr>
        <p:spPr bwMode="white">
          <a:xfrm>
            <a:off x="838200" y="-1"/>
            <a:ext cx="11049000" cy="1216025"/>
          </a:xfrm>
          <a:noFill/>
        </p:spPr>
        <p:txBody>
          <a:bodyPr lIns="0" rIns="0">
            <a:normAutofit/>
          </a:bodyPr>
          <a:lstStyle>
            <a:lvl1pPr algn="r">
              <a:defRPr sz="3600">
                <a:solidFill>
                  <a:schemeClr val="bg1"/>
                </a:solidFill>
              </a:defRPr>
            </a:lvl1pPr>
          </a:lstStyle>
          <a:p>
            <a:r>
              <a:rPr lang="en-US" dirty="0"/>
              <a:t>Slide title – 3 col / 2 row</a:t>
            </a:r>
          </a:p>
        </p:txBody>
      </p:sp>
      <p:sp>
        <p:nvSpPr>
          <p:cNvPr id="20" name="Slide Number Placeholder 11"/>
          <p:cNvSpPr>
            <a:spLocks noGrp="1"/>
          </p:cNvSpPr>
          <p:nvPr>
            <p:ph type="sldNum" sz="quarter" idx="12"/>
          </p:nvPr>
        </p:nvSpPr>
        <p:spPr bwMode="black">
          <a:xfrm>
            <a:off x="10420975" y="6356350"/>
            <a:ext cx="1462668" cy="365125"/>
          </a:xfrm>
        </p:spPr>
        <p:txBody>
          <a:bodyPr/>
          <a:lstStyle/>
          <a:p>
            <a:fld id="{48F63A3B-78C7-47BE-AE5E-E10140E04643}" type="slidenum">
              <a:rPr lang="en-US" smtClean="0"/>
              <a:t>‹#›</a:t>
            </a:fld>
            <a:endParaRPr lang="en-US" dirty="0"/>
          </a:p>
        </p:txBody>
      </p:sp>
      <p:sp>
        <p:nvSpPr>
          <p:cNvPr id="15" name="Content Placeholder 6"/>
          <p:cNvSpPr>
            <a:spLocks noGrp="1"/>
          </p:cNvSpPr>
          <p:nvPr>
            <p:ph sz="half" idx="2" hasCustomPrompt="1"/>
          </p:nvPr>
        </p:nvSpPr>
        <p:spPr bwMode="gray">
          <a:xfrm>
            <a:off x="304800" y="4000500"/>
            <a:ext cx="3619498"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6" name="Content Placeholder 6"/>
          <p:cNvSpPr>
            <a:spLocks noGrp="1"/>
          </p:cNvSpPr>
          <p:nvPr>
            <p:ph sz="half" idx="19" hasCustomPrompt="1"/>
          </p:nvPr>
        </p:nvSpPr>
        <p:spPr bwMode="gray">
          <a:xfrm>
            <a:off x="4267200" y="4000500"/>
            <a:ext cx="3653682"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8" name="Content Placeholder 6"/>
          <p:cNvSpPr>
            <a:spLocks noGrp="1"/>
          </p:cNvSpPr>
          <p:nvPr>
            <p:ph sz="half" idx="20" hasCustomPrompt="1"/>
          </p:nvPr>
        </p:nvSpPr>
        <p:spPr bwMode="gray">
          <a:xfrm>
            <a:off x="8272691" y="4011183"/>
            <a:ext cx="3619498"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9" name="Content Placeholder 4"/>
          <p:cNvSpPr>
            <a:spLocks noGrp="1"/>
          </p:cNvSpPr>
          <p:nvPr>
            <p:ph idx="14" hasCustomPrompt="1"/>
          </p:nvPr>
        </p:nvSpPr>
        <p:spPr bwMode="gray">
          <a:xfrm>
            <a:off x="304800" y="1610466"/>
            <a:ext cx="3619498"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1" name="Content Placeholder 4"/>
          <p:cNvSpPr>
            <a:spLocks noGrp="1"/>
          </p:cNvSpPr>
          <p:nvPr>
            <p:ph idx="21" hasCustomPrompt="1"/>
          </p:nvPr>
        </p:nvSpPr>
        <p:spPr bwMode="gray">
          <a:xfrm>
            <a:off x="4292239" y="1616997"/>
            <a:ext cx="3619498"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22" hasCustomPrompt="1"/>
          </p:nvPr>
        </p:nvSpPr>
        <p:spPr bwMode="gray">
          <a:xfrm>
            <a:off x="8272691" y="1610466"/>
            <a:ext cx="3619498"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23"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403402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col / 2 row">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9"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5" name="Title 2"/>
          <p:cNvSpPr>
            <a:spLocks noGrp="1"/>
          </p:cNvSpPr>
          <p:nvPr>
            <p:ph type="title" hasCustomPrompt="1"/>
          </p:nvPr>
        </p:nvSpPr>
        <p:spPr bwMode="white">
          <a:xfrm>
            <a:off x="-3048" y="-1"/>
            <a:ext cx="11890248" cy="1216025"/>
          </a:xfrm>
          <a:noFill/>
          <a:ln>
            <a:noFill/>
          </a:ln>
        </p:spPr>
        <p:txBody>
          <a:bodyPr lIns="0" rIns="0">
            <a:normAutofit/>
          </a:bodyPr>
          <a:lstStyle>
            <a:lvl1pPr algn="r">
              <a:defRPr sz="3600">
                <a:solidFill>
                  <a:schemeClr val="bg1"/>
                </a:solidFill>
              </a:defRPr>
            </a:lvl1pPr>
          </a:lstStyle>
          <a:p>
            <a:r>
              <a:rPr lang="en-US" dirty="0"/>
              <a:t>Slide title – 4 col / 2 row</a:t>
            </a:r>
          </a:p>
        </p:txBody>
      </p:sp>
      <p:sp>
        <p:nvSpPr>
          <p:cNvPr id="17" name="Text Placeholder 4"/>
          <p:cNvSpPr>
            <a:spLocks noGrp="1"/>
          </p:cNvSpPr>
          <p:nvPr>
            <p:ph type="body" sz="quarter" idx="15" hasCustomPrompt="1"/>
          </p:nvPr>
        </p:nvSpPr>
        <p:spPr bwMode="black">
          <a:xfrm>
            <a:off x="304801" y="4000500"/>
            <a:ext cx="2705099"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6" name="Slide Number Placeholder 13"/>
          <p:cNvSpPr>
            <a:spLocks noGrp="1"/>
          </p:cNvSpPr>
          <p:nvPr>
            <p:ph type="sldNum" sz="quarter" idx="12"/>
          </p:nvPr>
        </p:nvSpPr>
        <p:spPr bwMode="black">
          <a:xfrm>
            <a:off x="10423697" y="6356350"/>
            <a:ext cx="1462668" cy="365125"/>
          </a:xfrm>
        </p:spPr>
        <p:txBody>
          <a:bodyPr/>
          <a:lstStyle/>
          <a:p>
            <a:fld id="{48F63A3B-78C7-47BE-AE5E-E10140E04643}" type="slidenum">
              <a:rPr lang="en-US" smtClean="0"/>
              <a:t>‹#›</a:t>
            </a:fld>
            <a:endParaRPr lang="en-US" dirty="0"/>
          </a:p>
        </p:txBody>
      </p:sp>
      <p:sp>
        <p:nvSpPr>
          <p:cNvPr id="24" name="Text Placeholder 4"/>
          <p:cNvSpPr>
            <a:spLocks noGrp="1"/>
          </p:cNvSpPr>
          <p:nvPr>
            <p:ph type="body" sz="quarter" idx="21" hasCustomPrompt="1"/>
          </p:nvPr>
        </p:nvSpPr>
        <p:spPr bwMode="black">
          <a:xfrm>
            <a:off x="3281232" y="4011183"/>
            <a:ext cx="2662370"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5" name="Text Placeholder 4"/>
          <p:cNvSpPr>
            <a:spLocks noGrp="1"/>
          </p:cNvSpPr>
          <p:nvPr>
            <p:ph type="body" sz="quarter" idx="22" hasCustomPrompt="1"/>
          </p:nvPr>
        </p:nvSpPr>
        <p:spPr bwMode="black">
          <a:xfrm>
            <a:off x="6248400" y="4000500"/>
            <a:ext cx="2667000"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8" name="Text Placeholder 4"/>
          <p:cNvSpPr>
            <a:spLocks noGrp="1"/>
          </p:cNvSpPr>
          <p:nvPr>
            <p:ph type="body" sz="quarter" idx="23" hasCustomPrompt="1"/>
          </p:nvPr>
        </p:nvSpPr>
        <p:spPr bwMode="black">
          <a:xfrm>
            <a:off x="9195107" y="4011183"/>
            <a:ext cx="269209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7" name="Content Placeholder 4"/>
          <p:cNvSpPr>
            <a:spLocks noGrp="1"/>
          </p:cNvSpPr>
          <p:nvPr>
            <p:ph idx="14" hasCustomPrompt="1"/>
          </p:nvPr>
        </p:nvSpPr>
        <p:spPr bwMode="gray">
          <a:xfrm>
            <a:off x="304800" y="1610466"/>
            <a:ext cx="2705100"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9" name="Content Placeholder 4"/>
          <p:cNvSpPr>
            <a:spLocks noGrp="1"/>
          </p:cNvSpPr>
          <p:nvPr>
            <p:ph idx="24" hasCustomPrompt="1"/>
          </p:nvPr>
        </p:nvSpPr>
        <p:spPr bwMode="gray">
          <a:xfrm>
            <a:off x="3281232" y="1610466"/>
            <a:ext cx="2662370"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30" name="Content Placeholder 4"/>
          <p:cNvSpPr>
            <a:spLocks noGrp="1"/>
          </p:cNvSpPr>
          <p:nvPr>
            <p:ph idx="25" hasCustomPrompt="1"/>
          </p:nvPr>
        </p:nvSpPr>
        <p:spPr bwMode="gray">
          <a:xfrm>
            <a:off x="6248400" y="1610466"/>
            <a:ext cx="2667000"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31" name="Content Placeholder 4"/>
          <p:cNvSpPr>
            <a:spLocks noGrp="1"/>
          </p:cNvSpPr>
          <p:nvPr>
            <p:ph idx="26" hasCustomPrompt="1"/>
          </p:nvPr>
        </p:nvSpPr>
        <p:spPr bwMode="gray">
          <a:xfrm>
            <a:off x="9182099" y="1610466"/>
            <a:ext cx="2705101"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32"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124948801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 col / 2 row">
    <p:bg bwMode="auto">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3"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8"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1" y="-1"/>
            <a:ext cx="11879080" cy="1216025"/>
          </a:xfrm>
          <a:noFill/>
        </p:spPr>
        <p:txBody>
          <a:bodyPr lIns="0" rIns="0">
            <a:normAutofit/>
          </a:bodyPr>
          <a:lstStyle>
            <a:lvl1pPr algn="r">
              <a:defRPr sz="3600">
                <a:solidFill>
                  <a:schemeClr val="bg1"/>
                </a:solidFill>
              </a:defRPr>
            </a:lvl1pPr>
          </a:lstStyle>
          <a:p>
            <a:r>
              <a:rPr lang="en-US" dirty="0"/>
              <a:t>Slide title – 5 col / 2 row</a:t>
            </a:r>
          </a:p>
        </p:txBody>
      </p:sp>
      <p:sp>
        <p:nvSpPr>
          <p:cNvPr id="27" name="Slide Number Placeholder 15"/>
          <p:cNvSpPr>
            <a:spLocks noGrp="1"/>
          </p:cNvSpPr>
          <p:nvPr>
            <p:ph type="sldNum" sz="quarter" idx="12"/>
          </p:nvPr>
        </p:nvSpPr>
        <p:spPr bwMode="black">
          <a:xfrm>
            <a:off x="10420972" y="6356350"/>
            <a:ext cx="1462668" cy="365125"/>
          </a:xfrm>
        </p:spPr>
        <p:txBody>
          <a:bodyPr/>
          <a:lstStyle/>
          <a:p>
            <a:fld id="{48F63A3B-78C7-47BE-AE5E-E10140E04643}" type="slidenum">
              <a:rPr lang="en-US" smtClean="0"/>
              <a:t>‹#›</a:t>
            </a:fld>
            <a:endParaRPr lang="en-US" dirty="0"/>
          </a:p>
        </p:txBody>
      </p:sp>
      <p:sp>
        <p:nvSpPr>
          <p:cNvPr id="29" name="Text Placeholder 4"/>
          <p:cNvSpPr>
            <a:spLocks noGrp="1"/>
          </p:cNvSpPr>
          <p:nvPr>
            <p:ph type="body" sz="quarter" idx="36" hasCustomPrompt="1"/>
          </p:nvPr>
        </p:nvSpPr>
        <p:spPr bwMode="black">
          <a:xfrm>
            <a:off x="304801" y="4000500"/>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marL="365760" indent="0">
              <a:buNone/>
              <a:defRPr sz="2000"/>
            </a:lvl2pPr>
            <a:lvl3pPr>
              <a:defRPr sz="1800"/>
            </a:lvl3pPr>
            <a:lvl4pPr>
              <a:defRPr sz="1800"/>
            </a:lvl4pPr>
          </a:lstStyle>
          <a:p>
            <a:pPr lvl="0"/>
            <a:r>
              <a:rPr lang="en-US" dirty="0"/>
              <a:t>Add text</a:t>
            </a:r>
          </a:p>
        </p:txBody>
      </p:sp>
      <p:sp>
        <p:nvSpPr>
          <p:cNvPr id="30" name="Text Placeholder 4"/>
          <p:cNvSpPr>
            <a:spLocks noGrp="1"/>
          </p:cNvSpPr>
          <p:nvPr>
            <p:ph type="body" sz="quarter" idx="37" hasCustomPrompt="1"/>
          </p:nvPr>
        </p:nvSpPr>
        <p:spPr bwMode="black">
          <a:xfrm>
            <a:off x="2676908" y="4000500"/>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1" name="Text Placeholder 4"/>
          <p:cNvSpPr>
            <a:spLocks noGrp="1"/>
          </p:cNvSpPr>
          <p:nvPr>
            <p:ph type="body" sz="quarter" idx="38" hasCustomPrompt="1"/>
          </p:nvPr>
        </p:nvSpPr>
        <p:spPr bwMode="black">
          <a:xfrm>
            <a:off x="5058204" y="4011184"/>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2" name="Text Placeholder 4"/>
          <p:cNvSpPr>
            <a:spLocks noGrp="1"/>
          </p:cNvSpPr>
          <p:nvPr>
            <p:ph type="body" sz="quarter" idx="39" hasCustomPrompt="1"/>
          </p:nvPr>
        </p:nvSpPr>
        <p:spPr bwMode="black">
          <a:xfrm>
            <a:off x="7434432" y="4011184"/>
            <a:ext cx="2088778"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3" name="Text Placeholder 4"/>
          <p:cNvSpPr>
            <a:spLocks noGrp="1"/>
          </p:cNvSpPr>
          <p:nvPr>
            <p:ph type="body" sz="quarter" idx="40" hasCustomPrompt="1"/>
          </p:nvPr>
        </p:nvSpPr>
        <p:spPr bwMode="black">
          <a:xfrm>
            <a:off x="9806538" y="4011178"/>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1" name="Content Placeholder 4"/>
          <p:cNvSpPr>
            <a:spLocks noGrp="1"/>
          </p:cNvSpPr>
          <p:nvPr>
            <p:ph idx="14" hasCustomPrompt="1"/>
          </p:nvPr>
        </p:nvSpPr>
        <p:spPr bwMode="gray">
          <a:xfrm>
            <a:off x="315210" y="1600200"/>
            <a:ext cx="2072543"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41" hasCustomPrompt="1"/>
          </p:nvPr>
        </p:nvSpPr>
        <p:spPr bwMode="gray">
          <a:xfrm>
            <a:off x="2681976" y="1603072"/>
            <a:ext cx="2072543"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3" name="Content Placeholder 4"/>
          <p:cNvSpPr>
            <a:spLocks noGrp="1"/>
          </p:cNvSpPr>
          <p:nvPr>
            <p:ph idx="42" hasCustomPrompt="1"/>
          </p:nvPr>
        </p:nvSpPr>
        <p:spPr bwMode="gray">
          <a:xfrm>
            <a:off x="5059151" y="1603072"/>
            <a:ext cx="2072543"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4" name="Content Placeholder 4"/>
          <p:cNvSpPr>
            <a:spLocks noGrp="1"/>
          </p:cNvSpPr>
          <p:nvPr>
            <p:ph idx="43" hasCustomPrompt="1"/>
          </p:nvPr>
        </p:nvSpPr>
        <p:spPr bwMode="gray">
          <a:xfrm>
            <a:off x="7449209" y="1600200"/>
            <a:ext cx="2072543"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5" name="Content Placeholder 4"/>
          <p:cNvSpPr>
            <a:spLocks noGrp="1"/>
          </p:cNvSpPr>
          <p:nvPr>
            <p:ph idx="44" hasCustomPrompt="1"/>
          </p:nvPr>
        </p:nvSpPr>
        <p:spPr bwMode="gray">
          <a:xfrm>
            <a:off x="9806537" y="1600200"/>
            <a:ext cx="2072543"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26"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2986490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04800" y="365125"/>
            <a:ext cx="115824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black">
          <a:xfrm>
            <a:off x="304800" y="1825625"/>
            <a:ext cx="11582400" cy="4351338"/>
          </a:xfrm>
          <a:prstGeom prst="rect">
            <a:avLst/>
          </a:prstGeom>
        </p:spPr>
        <p:txBody>
          <a:bodyPr vert="horz" lIns="91440" tIns="45720" rIns="91440" bIns="45720" rtlCol="0">
            <a:normAutofit/>
          </a:bodyPr>
          <a:lstStyle/>
          <a:p>
            <a:pPr lvl="0"/>
            <a:r>
              <a:rPr lang="en-US" dirty="0"/>
              <a:t>Bullet 40</a:t>
            </a:r>
          </a:p>
          <a:p>
            <a:pPr lvl="1"/>
            <a:r>
              <a:rPr lang="en-US" dirty="0"/>
              <a:t>Bullet 36</a:t>
            </a:r>
          </a:p>
          <a:p>
            <a:pPr lvl="2"/>
            <a:r>
              <a:rPr lang="en-US" dirty="0"/>
              <a:t>Bullet 32</a:t>
            </a:r>
          </a:p>
          <a:p>
            <a:pPr lvl="3"/>
            <a:r>
              <a:rPr lang="en-US" dirty="0"/>
              <a:t>Bullet 28</a:t>
            </a:r>
          </a:p>
          <a:p>
            <a:pPr lvl="4"/>
            <a:r>
              <a:rPr lang="en-US" dirty="0"/>
              <a:t>Bullet 24</a:t>
            </a:r>
          </a:p>
        </p:txBody>
      </p:sp>
      <p:sp>
        <p:nvSpPr>
          <p:cNvPr id="6" name="Slide Number Placeholder 5"/>
          <p:cNvSpPr>
            <a:spLocks noGrp="1"/>
          </p:cNvSpPr>
          <p:nvPr>
            <p:ph type="sldNum" sz="quarter" idx="4"/>
          </p:nvPr>
        </p:nvSpPr>
        <p:spPr bwMode="black">
          <a:xfrm>
            <a:off x="10100682" y="632460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7" r:id="rId1"/>
    <p:sldLayoutId id="2147483711" r:id="rId2"/>
    <p:sldLayoutId id="2147483712" r:id="rId3"/>
    <p:sldLayoutId id="2147483789" r:id="rId4"/>
    <p:sldLayoutId id="2147483826" r:id="rId5"/>
    <p:sldLayoutId id="2147483801" r:id="rId6"/>
    <p:sldLayoutId id="2147483808" r:id="rId7"/>
    <p:sldLayoutId id="2147483739" r:id="rId8"/>
    <p:sldLayoutId id="2147483803" r:id="rId9"/>
    <p:sldLayoutId id="2147483797" r:id="rId10"/>
    <p:sldLayoutId id="2147483827" r:id="rId11"/>
    <p:sldLayoutId id="2147483828" r:id="rId12"/>
    <p:sldLayoutId id="2147483829" r:id="rId13"/>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365760" indent="-365760" algn="l" defTabSz="914400" rtl="0" eaLnBrk="1" latinLnBrk="0" hangingPunct="1">
        <a:lnSpc>
          <a:spcPct val="100000"/>
        </a:lnSpc>
        <a:spcBef>
          <a:spcPts val="1000"/>
        </a:spcBef>
        <a:spcAft>
          <a:spcPts val="1000"/>
        </a:spcAft>
        <a:buClr>
          <a:schemeClr val="accent3"/>
        </a:buClr>
        <a:buFont typeface="Calibri" panose="020F0502020204030204" pitchFamily="34" charset="0"/>
        <a:buChar char="▪"/>
        <a:defRPr sz="4000" kern="1200">
          <a:solidFill>
            <a:schemeClr val="tx2"/>
          </a:solidFill>
          <a:latin typeface="+mn-lt"/>
          <a:ea typeface="+mn-ea"/>
          <a:cs typeface="+mn-cs"/>
        </a:defRPr>
      </a:lvl1pPr>
      <a:lvl2pPr marL="73152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600" kern="1200">
          <a:solidFill>
            <a:schemeClr val="tx2"/>
          </a:solidFill>
          <a:latin typeface="+mn-lt"/>
          <a:ea typeface="+mn-ea"/>
          <a:cs typeface="+mn-cs"/>
        </a:defRPr>
      </a:lvl2pPr>
      <a:lvl3pPr marL="109728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200" kern="1200">
          <a:solidFill>
            <a:schemeClr val="tx2"/>
          </a:solidFill>
          <a:latin typeface="+mn-lt"/>
          <a:ea typeface="+mn-ea"/>
          <a:cs typeface="+mn-cs"/>
        </a:defRPr>
      </a:lvl3pPr>
      <a:lvl4pPr marL="146304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800" kern="1200">
          <a:solidFill>
            <a:schemeClr val="tx2"/>
          </a:solidFill>
          <a:latin typeface="+mn-lt"/>
          <a:ea typeface="+mn-ea"/>
          <a:cs typeface="+mn-cs"/>
        </a:defRPr>
      </a:lvl4pPr>
      <a:lvl5pPr marL="182880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userDrawn="1">
          <p15:clr>
            <a:srgbClr val="F26B43"/>
          </p15:clr>
        </p15:guide>
        <p15:guide id="2" orient="horz" pos="2376" userDrawn="1">
          <p15:clr>
            <a:srgbClr val="F26B43"/>
          </p15:clr>
        </p15:guide>
        <p15:guide id="3" orient="horz" pos="2520" userDrawn="1">
          <p15:clr>
            <a:srgbClr val="F26B43"/>
          </p15:clr>
        </p15:guide>
        <p15:guide id="4" orient="horz" pos="3888" userDrawn="1">
          <p15:clr>
            <a:srgbClr val="F26B43"/>
          </p15:clr>
        </p15:guide>
        <p15:guide id="5" pos="192" userDrawn="1">
          <p15:clr>
            <a:srgbClr val="F26B43"/>
          </p15:clr>
        </p15:guide>
        <p15:guide id="6" pos="1896" userDrawn="1">
          <p15:clr>
            <a:srgbClr val="F26B43"/>
          </p15:clr>
        </p15:guide>
        <p15:guide id="7" pos="2064" userDrawn="1">
          <p15:clr>
            <a:srgbClr val="F26B43"/>
          </p15:clr>
        </p15:guide>
        <p15:guide id="8" pos="3744" userDrawn="1">
          <p15:clr>
            <a:srgbClr val="F26B43"/>
          </p15:clr>
        </p15:guide>
        <p15:guide id="9" pos="3936" userDrawn="1">
          <p15:clr>
            <a:srgbClr val="F26B43"/>
          </p15:clr>
        </p15:guide>
        <p15:guide id="10" pos="5616" userDrawn="1">
          <p15:clr>
            <a:srgbClr val="F26B43"/>
          </p15:clr>
        </p15:guide>
        <p15:guide id="11" pos="5784" userDrawn="1">
          <p15:clr>
            <a:srgbClr val="F26B43"/>
          </p15:clr>
        </p15:guide>
        <p15:guide id="12" pos="7488" userDrawn="1">
          <p15:clr>
            <a:srgbClr val="F26B43"/>
          </p15:clr>
        </p15:guide>
        <p15:guide id="13" pos="2472" userDrawn="1">
          <p15:clr>
            <a:srgbClr val="9FCC3B"/>
          </p15:clr>
        </p15:guide>
        <p15:guide id="14" pos="2688" userDrawn="1">
          <p15:clr>
            <a:srgbClr val="9FCC3B"/>
          </p15:clr>
        </p15:guide>
        <p15:guide id="15" pos="4992" userDrawn="1">
          <p15:clr>
            <a:srgbClr val="9FCC3B"/>
          </p15:clr>
        </p15:guide>
        <p15:guide id="16" pos="5208"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emorycamp.org/item.php?i=92"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a:xfrm>
            <a:off x="304800" y="5738191"/>
            <a:ext cx="11582400" cy="771939"/>
          </a:xfrm>
        </p:spPr>
        <p:txBody>
          <a:bodyPr>
            <a:normAutofit fontScale="32500" lnSpcReduction="20000"/>
          </a:bodyPr>
          <a:lstStyle/>
          <a:p>
            <a:r>
              <a:rPr lang="en-US" sz="5600" dirty="0"/>
              <a:t>HIV/AIDS Surveillance System</a:t>
            </a:r>
          </a:p>
          <a:p>
            <a:pPr>
              <a:lnSpc>
                <a:spcPct val="120000"/>
              </a:lnSpc>
              <a:spcBef>
                <a:spcPts val="0"/>
              </a:spcBef>
              <a:spcAft>
                <a:spcPts val="0"/>
              </a:spcAft>
            </a:pPr>
            <a:r>
              <a:rPr lang="en-US" sz="5600" dirty="0"/>
              <a:t>http://www.health.state.mn.us/diseases/hiv/stats/index.html</a:t>
            </a:r>
          </a:p>
          <a:p>
            <a:endParaRPr lang="en-US" dirty="0"/>
          </a:p>
        </p:txBody>
      </p:sp>
      <p:sp>
        <p:nvSpPr>
          <p:cNvPr id="2" name="Title 1" descr="&quot;&quot;"/>
          <p:cNvSpPr>
            <a:spLocks noGrp="1"/>
          </p:cNvSpPr>
          <p:nvPr>
            <p:ph type="ctrTitle"/>
          </p:nvPr>
        </p:nvSpPr>
        <p:spPr/>
        <p:txBody>
          <a:bodyPr/>
          <a:lstStyle/>
          <a:p>
            <a:r>
              <a:rPr lang="en-US" dirty="0"/>
              <a:t>HIV/AIDS Prevalence and Mortality Report, 2021</a:t>
            </a:r>
          </a:p>
        </p:txBody>
      </p:sp>
    </p:spTree>
    <p:extLst>
      <p:ext uri="{BB962C8B-B14F-4D97-AF65-F5344CB8AC3E}">
        <p14:creationId xmlns:p14="http://schemas.microsoft.com/office/powerpoint/2010/main" val="2036177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en-US" sz="3600" dirty="0"/>
              <a:t>New HIV Diagnoses, HIV (non-AIDS) and AIDS Cases by Year of HIV Diagnosis, 2011-2021</a:t>
            </a:r>
            <a:endParaRPr lang="en-US" dirty="0"/>
          </a:p>
        </p:txBody>
      </p:sp>
      <p:sp>
        <p:nvSpPr>
          <p:cNvPr id="3" name="Slide Number Placeholder 2"/>
          <p:cNvSpPr>
            <a:spLocks noGrp="1"/>
          </p:cNvSpPr>
          <p:nvPr>
            <p:ph type="sldNum" sz="quarter" idx="12"/>
          </p:nvPr>
        </p:nvSpPr>
        <p:spPr/>
        <p:txBody>
          <a:bodyPr/>
          <a:lstStyle/>
          <a:p>
            <a:fld id="{48F63A3B-78C7-47BE-AE5E-E10140E04643}" type="slidenum">
              <a:rPr lang="en-US" smtClean="0"/>
              <a:pPr/>
              <a:t>10</a:t>
            </a:fld>
            <a:endParaRPr lang="en-US" dirty="0"/>
          </a:p>
        </p:txBody>
      </p:sp>
      <p:sp>
        <p:nvSpPr>
          <p:cNvPr id="5" name="Content Placeholder 4"/>
          <p:cNvSpPr>
            <a:spLocks noGrp="1"/>
          </p:cNvSpPr>
          <p:nvPr>
            <p:ph idx="13"/>
          </p:nvPr>
        </p:nvSpPr>
        <p:spPr>
          <a:xfrm>
            <a:off x="1858297" y="5544625"/>
            <a:ext cx="9724103" cy="994287"/>
          </a:xfrm>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400" b="0" i="0" u="none" strike="noStrike" kern="1200" cap="none" spc="0" normalizeH="0" baseline="0" noProof="0" dirty="0">
                <a:ln>
                  <a:noFill/>
                </a:ln>
                <a:solidFill>
                  <a:srgbClr val="003865"/>
                </a:solidFill>
                <a:effectLst/>
                <a:uLnTx/>
                <a:uFillTx/>
                <a:latin typeface="Calibri"/>
                <a:ea typeface="+mn-ea"/>
                <a:cs typeface="+mn-cs"/>
              </a:rPr>
              <a:t>*Includes all new cases of HIV infection (both HIV (non-AIDS) and AIDS at first diagnosis diagnosed within a given calendar year.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400" b="0" i="0" u="none" strike="noStrike" kern="1200" cap="none" spc="0" normalizeH="0" baseline="0" noProof="0" dirty="0">
                <a:ln>
                  <a:noFill/>
                </a:ln>
                <a:solidFill>
                  <a:srgbClr val="003865"/>
                </a:solidFill>
                <a:effectLst/>
                <a:uLnTx/>
                <a:uFillTx/>
                <a:latin typeface="Calibri"/>
                <a:ea typeface="+mn-ea"/>
                <a:cs typeface="+mn-cs"/>
              </a:rPr>
              <a:t>^Includes all cases diagnosed</a:t>
            </a:r>
            <a:r>
              <a:rPr kumimoji="0" lang="en-US" altLang="en-US" sz="4400" b="0" i="0" u="none" strike="noStrike" kern="1200" cap="none" spc="0" normalizeH="0" noProof="0" dirty="0">
                <a:ln>
                  <a:noFill/>
                </a:ln>
                <a:solidFill>
                  <a:srgbClr val="003865"/>
                </a:solidFill>
                <a:effectLst/>
                <a:uLnTx/>
                <a:uFillTx/>
                <a:latin typeface="Calibri"/>
                <a:ea typeface="+mn-ea"/>
                <a:cs typeface="+mn-cs"/>
              </a:rPr>
              <a:t> with HIV in that year who subsequently progressed to AIDS diagnosis status, including those diagnosed with AIDS when they were first diagnosed with HIV^^ and those who were diagnosed with AIDS in subsequent years^^^</a:t>
            </a:r>
            <a:endParaRPr kumimoji="0" lang="en-US" altLang="en-US" sz="44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400" b="0" i="0" u="none" strike="noStrike" kern="1200" cap="none" spc="0" normalizeH="0" baseline="0" noProof="0" dirty="0">
                <a:ln>
                  <a:noFill/>
                </a:ln>
                <a:solidFill>
                  <a:srgbClr val="003865"/>
                </a:solidFill>
                <a:effectLst/>
                <a:uLnTx/>
                <a:uFillTx/>
                <a:latin typeface="Calibri"/>
                <a:ea typeface="+mn-ea"/>
                <a:cs typeface="+mn-cs"/>
              </a:rPr>
              <a:t>This includes refugees in the HIV+ Resettlement Program, as well as, other refugee/immigrants  diagnosed with AIDS subsequent to their arrival in the United States.</a:t>
            </a:r>
            <a:endParaRPr kumimoji="0" lang="en-US" sz="44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Calibri"/>
              <a:ea typeface="+mn-ea"/>
              <a:cs typeface="+mn-cs"/>
            </a:endParaRPr>
          </a:p>
          <a:p>
            <a:endParaRPr lang="en-US" dirty="0"/>
          </a:p>
        </p:txBody>
      </p:sp>
      <p:pic>
        <p:nvPicPr>
          <p:cNvPr id="9" name="Content Placeholder 8" descr="Graph showing New HIV Diagnoses, HIV (non-AIDS) and AIDS Cases by Year of HIV Diagnosis, 2011-2021">
            <a:extLst>
              <a:ext uri="{FF2B5EF4-FFF2-40B4-BE49-F238E27FC236}">
                <a16:creationId xmlns:a16="http://schemas.microsoft.com/office/drawing/2014/main" id="{4778A45E-141B-4FEC-9DB0-A7174D526A27}"/>
              </a:ext>
            </a:extLst>
          </p:cNvPr>
          <p:cNvPicPr>
            <a:picLocks noGrp="1" noChangeAspect="1"/>
          </p:cNvPicPr>
          <p:nvPr>
            <p:ph idx="14"/>
          </p:nvPr>
        </p:nvPicPr>
        <p:blipFill>
          <a:blip r:embed="rId3"/>
          <a:stretch>
            <a:fillRect/>
          </a:stretch>
        </p:blipFill>
        <p:spPr>
          <a:xfrm>
            <a:off x="1020680" y="1706767"/>
            <a:ext cx="10317586" cy="3837857"/>
          </a:xfrm>
        </p:spPr>
      </p:pic>
    </p:spTree>
    <p:extLst>
      <p:ext uri="{BB962C8B-B14F-4D97-AF65-F5344CB8AC3E}">
        <p14:creationId xmlns:p14="http://schemas.microsoft.com/office/powerpoint/2010/main" val="1274021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4E326B-03FB-4BF6-9CF3-B294249489F2}"/>
              </a:ext>
            </a:extLst>
          </p:cNvPr>
          <p:cNvSpPr>
            <a:spLocks noGrp="1"/>
          </p:cNvSpPr>
          <p:nvPr>
            <p:ph type="ctrTitle"/>
          </p:nvPr>
        </p:nvSpPr>
        <p:spPr/>
        <p:txBody>
          <a:bodyPr/>
          <a:lstStyle/>
          <a:p>
            <a:r>
              <a:rPr lang="en-US" dirty="0"/>
              <a:t>People Living with HIV/AIDS in Minnesota</a:t>
            </a:r>
          </a:p>
        </p:txBody>
      </p:sp>
    </p:spTree>
    <p:extLst>
      <p:ext uri="{BB962C8B-B14F-4D97-AF65-F5344CB8AC3E}">
        <p14:creationId xmlns:p14="http://schemas.microsoft.com/office/powerpoint/2010/main" val="3745345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D8D4C9C-CDC1-4ED0-A465-B576DFCA23D9}"/>
              </a:ext>
            </a:extLst>
          </p:cNvPr>
          <p:cNvSpPr>
            <a:spLocks noGrp="1"/>
          </p:cNvSpPr>
          <p:nvPr>
            <p:ph idx="14"/>
          </p:nvPr>
        </p:nvSpPr>
        <p:spPr>
          <a:xfrm>
            <a:off x="2012976" y="5756751"/>
            <a:ext cx="9583615" cy="861042"/>
          </a:xfrm>
          <a:solidFill>
            <a:schemeClr val="bg1"/>
          </a:solidFill>
        </p:spPr>
        <p:txBody>
          <a:bodyPr>
            <a:noAutofit/>
          </a:bodyPr>
          <a:lstStyle/>
          <a:p>
            <a:pPr algn="l"/>
            <a:r>
              <a:rPr lang="en-US" sz="1400" dirty="0"/>
              <a:t>*This number includes people with Minnesota reported as their current state of residence, regardless of residence at time of diagnosis. It also includes state prisoners and refugees arriving through the HIV+ Refugee Resettlement Program, as well as HIV+ refugees/immigrants arriving through other programs.</a:t>
            </a:r>
          </a:p>
        </p:txBody>
      </p:sp>
      <p:sp>
        <p:nvSpPr>
          <p:cNvPr id="2" name="Title 1">
            <a:extLst>
              <a:ext uri="{FF2B5EF4-FFF2-40B4-BE49-F238E27FC236}">
                <a16:creationId xmlns:a16="http://schemas.microsoft.com/office/drawing/2014/main" id="{9F3712C4-A720-4CCF-8C21-9952A9F5AD47}"/>
              </a:ext>
            </a:extLst>
          </p:cNvPr>
          <p:cNvSpPr>
            <a:spLocks noGrp="1"/>
          </p:cNvSpPr>
          <p:nvPr>
            <p:ph type="title"/>
          </p:nvPr>
        </p:nvSpPr>
        <p:spPr/>
        <p:txBody>
          <a:bodyPr>
            <a:normAutofit/>
          </a:bodyPr>
          <a:lstStyle/>
          <a:p>
            <a:r>
              <a:rPr lang="en-US" sz="3200" b="0" dirty="0"/>
              <a:t>Estimated Number of People Living with HIV/AIDS in Minnesota</a:t>
            </a:r>
          </a:p>
        </p:txBody>
      </p:sp>
      <p:sp>
        <p:nvSpPr>
          <p:cNvPr id="4" name="Slide Number Placeholder 3">
            <a:extLst>
              <a:ext uri="{FF2B5EF4-FFF2-40B4-BE49-F238E27FC236}">
                <a16:creationId xmlns:a16="http://schemas.microsoft.com/office/drawing/2014/main" id="{DC8BAFA2-2F45-4D89-84BD-A6E21E90A203}"/>
              </a:ext>
            </a:extLst>
          </p:cNvPr>
          <p:cNvSpPr>
            <a:spLocks noGrp="1"/>
          </p:cNvSpPr>
          <p:nvPr>
            <p:ph type="sldNum" sz="quarter" idx="12"/>
          </p:nvPr>
        </p:nvSpPr>
        <p:spPr/>
        <p:txBody>
          <a:bodyPr/>
          <a:lstStyle/>
          <a:p>
            <a:fld id="{48F63A3B-78C7-47BE-AE5E-E10140E04643}" type="slidenum">
              <a:rPr lang="en-US" smtClean="0"/>
              <a:t>12</a:t>
            </a:fld>
            <a:endParaRPr lang="en-US" dirty="0"/>
          </a:p>
        </p:txBody>
      </p:sp>
      <p:sp>
        <p:nvSpPr>
          <p:cNvPr id="3" name="Content Placeholder 2">
            <a:extLst>
              <a:ext uri="{FF2B5EF4-FFF2-40B4-BE49-F238E27FC236}">
                <a16:creationId xmlns:a16="http://schemas.microsoft.com/office/drawing/2014/main" id="{6A2F9C0A-2F7D-43A2-80C5-D9F0693C94D2}"/>
              </a:ext>
            </a:extLst>
          </p:cNvPr>
          <p:cNvSpPr>
            <a:spLocks noGrp="1"/>
          </p:cNvSpPr>
          <p:nvPr>
            <p:ph idx="13"/>
          </p:nvPr>
        </p:nvSpPr>
        <p:spPr>
          <a:xfrm>
            <a:off x="285750" y="1134849"/>
            <a:ext cx="11582400" cy="4844845"/>
          </a:xfrm>
        </p:spPr>
        <p:txBody>
          <a:bodyPr>
            <a:normAutofit fontScale="85000" lnSpcReduction="10000"/>
          </a:bodyPr>
          <a:lstStyle/>
          <a:p>
            <a:r>
              <a:rPr lang="en-US" dirty="0"/>
              <a:t>As of December 31, 2021 </a:t>
            </a:r>
            <a:r>
              <a:rPr lang="en-US" b="1" dirty="0"/>
              <a:t>9,697*</a:t>
            </a:r>
            <a:r>
              <a:rPr lang="en-US" dirty="0"/>
              <a:t> people are assumed alive and living in Minnesota with HIV/AIDS. This includes:</a:t>
            </a:r>
          </a:p>
          <a:p>
            <a:pPr marL="1028700" lvl="1" indent="-571500">
              <a:buFont typeface="Arial" panose="020B0604020202020204" pitchFamily="34" charset="0"/>
              <a:buChar char="•"/>
            </a:pPr>
            <a:r>
              <a:rPr lang="en-US" dirty="0"/>
              <a:t>5,476 (56%) living with HIV infection (non-AIDS)</a:t>
            </a:r>
          </a:p>
          <a:p>
            <a:pPr marL="1028700" lvl="1" indent="-571500">
              <a:buFont typeface="Arial" panose="020B0604020202020204" pitchFamily="34" charset="0"/>
              <a:buChar char="•"/>
            </a:pPr>
            <a:r>
              <a:rPr lang="en-US" dirty="0"/>
              <a:t>4,221 (44%) living with AIDS</a:t>
            </a:r>
          </a:p>
          <a:p>
            <a:r>
              <a:rPr lang="en-US" dirty="0"/>
              <a:t>This number includes </a:t>
            </a:r>
            <a:r>
              <a:rPr lang="en-US" b="1" dirty="0"/>
              <a:t>2,644</a:t>
            </a:r>
            <a:r>
              <a:rPr lang="en-US" dirty="0"/>
              <a:t> people who were first reported with HIV or AIDS elsewhere and subsequently moved to Minnesota</a:t>
            </a:r>
          </a:p>
          <a:p>
            <a:r>
              <a:rPr lang="en-US" dirty="0"/>
              <a:t>This number excludes </a:t>
            </a:r>
            <a:r>
              <a:rPr lang="en-US" b="1" dirty="0"/>
              <a:t>1,662</a:t>
            </a:r>
            <a:r>
              <a:rPr lang="en-US" dirty="0"/>
              <a:t> people who were first reported with HIV or AIDS in Minnesota and subsequently moved out of state</a:t>
            </a:r>
          </a:p>
        </p:txBody>
      </p:sp>
    </p:spTree>
    <p:extLst>
      <p:ext uri="{BB962C8B-B14F-4D97-AF65-F5344CB8AC3E}">
        <p14:creationId xmlns:p14="http://schemas.microsoft.com/office/powerpoint/2010/main" val="909305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C1E18A-2EC3-4160-8B24-AC4889400CA5}"/>
              </a:ext>
            </a:extLst>
          </p:cNvPr>
          <p:cNvSpPr>
            <a:spLocks noGrp="1"/>
          </p:cNvSpPr>
          <p:nvPr>
            <p:ph type="ctrTitle"/>
          </p:nvPr>
        </p:nvSpPr>
        <p:spPr/>
        <p:txBody>
          <a:bodyPr/>
          <a:lstStyle/>
          <a:p>
            <a:r>
              <a:rPr lang="en-US" dirty="0"/>
              <a:t>Place</a:t>
            </a:r>
          </a:p>
        </p:txBody>
      </p:sp>
    </p:spTree>
    <p:extLst>
      <p:ext uri="{BB962C8B-B14F-4D97-AF65-F5344CB8AC3E}">
        <p14:creationId xmlns:p14="http://schemas.microsoft.com/office/powerpoint/2010/main" val="3313819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p of Minnesota showing Minnesotans Living with HIV by County of Current Residence, 2021">
            <a:extLst>
              <a:ext uri="{FF2B5EF4-FFF2-40B4-BE49-F238E27FC236}">
                <a16:creationId xmlns:a16="http://schemas.microsoft.com/office/drawing/2014/main" id="{D0290164-FC72-4EAF-9378-FF25F93790A5}"/>
              </a:ext>
            </a:extLst>
          </p:cNvPr>
          <p:cNvPicPr>
            <a:picLocks noChangeAspect="1"/>
          </p:cNvPicPr>
          <p:nvPr/>
        </p:nvPicPr>
        <p:blipFill rotWithShape="1">
          <a:blip r:embed="rId3">
            <a:extLst>
              <a:ext uri="{28A0092B-C50C-407E-A947-70E740481C1C}">
                <a14:useLocalDpi xmlns:a14="http://schemas.microsoft.com/office/drawing/2010/main" val="0"/>
              </a:ext>
            </a:extLst>
          </a:blip>
          <a:srcRect t="1505" b="10553"/>
          <a:stretch/>
        </p:blipFill>
        <p:spPr>
          <a:xfrm>
            <a:off x="1445342" y="1437010"/>
            <a:ext cx="4335914" cy="4934583"/>
          </a:xfrm>
          <a:prstGeom prst="rect">
            <a:avLst/>
          </a:prstGeom>
        </p:spPr>
      </p:pic>
      <p:sp>
        <p:nvSpPr>
          <p:cNvPr id="2" name="Title 1">
            <a:extLst>
              <a:ext uri="{FF2B5EF4-FFF2-40B4-BE49-F238E27FC236}">
                <a16:creationId xmlns:a16="http://schemas.microsoft.com/office/drawing/2014/main" id="{1876EB2E-7A02-4F87-B034-186415213438}"/>
              </a:ext>
            </a:extLst>
          </p:cNvPr>
          <p:cNvSpPr>
            <a:spLocks noGrp="1"/>
          </p:cNvSpPr>
          <p:nvPr>
            <p:ph type="title"/>
          </p:nvPr>
        </p:nvSpPr>
        <p:spPr/>
        <p:txBody>
          <a:bodyPr>
            <a:normAutofit/>
          </a:bodyPr>
          <a:lstStyle/>
          <a:p>
            <a:r>
              <a:rPr lang="en-US" sz="3200" b="0" dirty="0"/>
              <a:t>Minnesotans Living with HIV</a:t>
            </a:r>
            <a:r>
              <a:rPr lang="en-US" sz="3200" b="0" baseline="30000" dirty="0"/>
              <a:t>#</a:t>
            </a:r>
            <a:r>
              <a:rPr lang="en-US" sz="3200" b="0" dirty="0"/>
              <a:t> by County of Current Residence, 2021</a:t>
            </a:r>
          </a:p>
        </p:txBody>
      </p:sp>
      <p:sp>
        <p:nvSpPr>
          <p:cNvPr id="3" name="Content Placeholder 2">
            <a:extLst>
              <a:ext uri="{FF2B5EF4-FFF2-40B4-BE49-F238E27FC236}">
                <a16:creationId xmlns:a16="http://schemas.microsoft.com/office/drawing/2014/main" id="{7AD0C2BD-51BD-45AA-BEEE-509AD111E7B9}"/>
              </a:ext>
            </a:extLst>
          </p:cNvPr>
          <p:cNvSpPr>
            <a:spLocks noGrp="1"/>
          </p:cNvSpPr>
          <p:nvPr>
            <p:ph sz="half" idx="2"/>
          </p:nvPr>
        </p:nvSpPr>
        <p:spPr>
          <a:xfrm>
            <a:off x="6091084" y="3036886"/>
            <a:ext cx="5796116" cy="2176464"/>
          </a:xfrm>
        </p:spPr>
        <p:txBody>
          <a:bodyPr>
            <a:normAutofit/>
          </a:bodyPr>
          <a:lstStyle/>
          <a:p>
            <a:pPr marL="0" indent="0">
              <a:spcBef>
                <a:spcPts val="0"/>
              </a:spcBef>
              <a:spcAft>
                <a:spcPts val="0"/>
              </a:spcAft>
              <a:buNone/>
            </a:pPr>
            <a:r>
              <a:rPr lang="en-US" sz="1800" dirty="0"/>
              <a:t>City of Minneapolis		3,243 (847.7 per 100,000)</a:t>
            </a:r>
          </a:p>
          <a:p>
            <a:pPr marL="0" indent="0">
              <a:spcBef>
                <a:spcPts val="0"/>
              </a:spcBef>
              <a:spcAft>
                <a:spcPts val="0"/>
              </a:spcAft>
              <a:buNone/>
            </a:pPr>
            <a:r>
              <a:rPr lang="en-US" sz="1800" dirty="0"/>
              <a:t>City of St. Paul		1,188 (416.7 per 100,000)</a:t>
            </a:r>
          </a:p>
          <a:p>
            <a:pPr marL="0" indent="0">
              <a:spcBef>
                <a:spcPts val="0"/>
              </a:spcBef>
              <a:spcAft>
                <a:spcPts val="0"/>
              </a:spcAft>
              <a:buNone/>
            </a:pPr>
            <a:r>
              <a:rPr lang="en-US" sz="1800" dirty="0"/>
              <a:t>Suburban*		3,476 (159.3 per 100,000)</a:t>
            </a:r>
          </a:p>
          <a:p>
            <a:pPr marL="0" indent="0">
              <a:spcBef>
                <a:spcPts val="0"/>
              </a:spcBef>
              <a:spcAft>
                <a:spcPts val="0"/>
              </a:spcAft>
              <a:buNone/>
            </a:pPr>
            <a:r>
              <a:rPr lang="en-US" sz="1800" dirty="0"/>
              <a:t>Greater Minnesota		1,772 (72.2 per 100,000)</a:t>
            </a:r>
          </a:p>
          <a:p>
            <a:pPr marL="0" indent="0">
              <a:spcBef>
                <a:spcPts val="0"/>
              </a:spcBef>
              <a:spcAft>
                <a:spcPts val="0"/>
              </a:spcAft>
              <a:buNone/>
            </a:pPr>
            <a:r>
              <a:rPr lang="en-US" sz="1800" dirty="0"/>
              <a:t>Total			9,679 (182.5 per 100,000)</a:t>
            </a:r>
          </a:p>
        </p:txBody>
      </p:sp>
      <p:sp>
        <p:nvSpPr>
          <p:cNvPr id="4" name="Slide Number Placeholder 3">
            <a:extLst>
              <a:ext uri="{FF2B5EF4-FFF2-40B4-BE49-F238E27FC236}">
                <a16:creationId xmlns:a16="http://schemas.microsoft.com/office/drawing/2014/main" id="{2559DDDA-7153-4B7A-9976-5AF06F77E424}"/>
              </a:ext>
            </a:extLst>
          </p:cNvPr>
          <p:cNvSpPr>
            <a:spLocks noGrp="1"/>
          </p:cNvSpPr>
          <p:nvPr>
            <p:ph type="sldNum" sz="quarter" idx="12"/>
          </p:nvPr>
        </p:nvSpPr>
        <p:spPr/>
        <p:txBody>
          <a:bodyPr/>
          <a:lstStyle/>
          <a:p>
            <a:fld id="{48F63A3B-78C7-47BE-AE5E-E10140E04643}" type="slidenum">
              <a:rPr lang="en-US" smtClean="0"/>
              <a:t>14</a:t>
            </a:fld>
            <a:endParaRPr lang="en-US" dirty="0"/>
          </a:p>
        </p:txBody>
      </p:sp>
      <p:sp>
        <p:nvSpPr>
          <p:cNvPr id="5" name="Content Placeholder 4">
            <a:extLst>
              <a:ext uri="{FF2B5EF4-FFF2-40B4-BE49-F238E27FC236}">
                <a16:creationId xmlns:a16="http://schemas.microsoft.com/office/drawing/2014/main" id="{EAB85C51-236A-490E-9DA2-63EA061E5268}"/>
              </a:ext>
            </a:extLst>
          </p:cNvPr>
          <p:cNvSpPr>
            <a:spLocks noGrp="1"/>
          </p:cNvSpPr>
          <p:nvPr>
            <p:ph sz="half" idx="14"/>
          </p:nvPr>
        </p:nvSpPr>
        <p:spPr>
          <a:xfrm>
            <a:off x="6096000" y="5213350"/>
            <a:ext cx="5791200" cy="963614"/>
          </a:xfrm>
        </p:spPr>
        <p:txBody>
          <a:bodyPr>
            <a:normAutofit/>
          </a:bodyPr>
          <a:lstStyle/>
          <a:p>
            <a:pPr marL="0" indent="0">
              <a:spcBef>
                <a:spcPts val="0"/>
              </a:spcBef>
              <a:spcAft>
                <a:spcPts val="0"/>
              </a:spcAft>
              <a:buNone/>
            </a:pPr>
            <a:r>
              <a:rPr lang="en-US" sz="1600" dirty="0"/>
              <a:t>#HIV or AIDS at last medical appointment</a:t>
            </a:r>
          </a:p>
          <a:p>
            <a:pPr marL="0" indent="0">
              <a:spcBef>
                <a:spcPts val="0"/>
              </a:spcBef>
              <a:spcAft>
                <a:spcPts val="0"/>
              </a:spcAft>
              <a:buNone/>
            </a:pPr>
            <a:r>
              <a:rPr lang="en-US" sz="1600" dirty="0"/>
              <a:t>*7-county metro area, excluding the cities of Minneapolis and St. Paul</a:t>
            </a:r>
          </a:p>
        </p:txBody>
      </p:sp>
    </p:spTree>
    <p:extLst>
      <p:ext uri="{BB962C8B-B14F-4D97-AF65-F5344CB8AC3E}">
        <p14:creationId xmlns:p14="http://schemas.microsoft.com/office/powerpoint/2010/main" val="1930301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7573-836C-40A9-99B3-0BC5A7F79AAF}"/>
              </a:ext>
            </a:extLst>
          </p:cNvPr>
          <p:cNvSpPr>
            <a:spLocks noGrp="1"/>
          </p:cNvSpPr>
          <p:nvPr>
            <p:ph type="title"/>
          </p:nvPr>
        </p:nvSpPr>
        <p:spPr/>
        <p:txBody>
          <a:bodyPr/>
          <a:lstStyle/>
          <a:p>
            <a:r>
              <a:rPr lang="en-US" b="0" dirty="0"/>
              <a:t>Minnesotans Living with HIV by Metro* County, 2021</a:t>
            </a:r>
          </a:p>
        </p:txBody>
      </p:sp>
      <p:sp>
        <p:nvSpPr>
          <p:cNvPr id="3" name="Slide Number Placeholder 2">
            <a:extLst>
              <a:ext uri="{FF2B5EF4-FFF2-40B4-BE49-F238E27FC236}">
                <a16:creationId xmlns:a16="http://schemas.microsoft.com/office/drawing/2014/main" id="{E0689F47-E4A3-4F3C-987C-1C9B64EFE68F}"/>
              </a:ext>
            </a:extLst>
          </p:cNvPr>
          <p:cNvSpPr>
            <a:spLocks noGrp="1"/>
          </p:cNvSpPr>
          <p:nvPr>
            <p:ph type="sldNum" sz="quarter" idx="12"/>
          </p:nvPr>
        </p:nvSpPr>
        <p:spPr/>
        <p:txBody>
          <a:bodyPr/>
          <a:lstStyle/>
          <a:p>
            <a:fld id="{48F63A3B-78C7-47BE-AE5E-E10140E04643}" type="slidenum">
              <a:rPr lang="en-US" smtClean="0"/>
              <a:t>15</a:t>
            </a:fld>
            <a:endParaRPr lang="en-US" dirty="0"/>
          </a:p>
        </p:txBody>
      </p:sp>
      <p:sp>
        <p:nvSpPr>
          <p:cNvPr id="4" name="Content Placeholder 3">
            <a:extLst>
              <a:ext uri="{FF2B5EF4-FFF2-40B4-BE49-F238E27FC236}">
                <a16:creationId xmlns:a16="http://schemas.microsoft.com/office/drawing/2014/main" id="{5FEA461A-DD00-4FDF-BC34-AA850F8B6F0D}"/>
              </a:ext>
            </a:extLst>
          </p:cNvPr>
          <p:cNvSpPr>
            <a:spLocks noGrp="1"/>
          </p:cNvSpPr>
          <p:nvPr>
            <p:ph idx="13"/>
          </p:nvPr>
        </p:nvSpPr>
        <p:spPr>
          <a:xfrm>
            <a:off x="6095998" y="5247534"/>
            <a:ext cx="5791201" cy="924666"/>
          </a:xfrm>
        </p:spPr>
        <p:txBody>
          <a:bodyPr>
            <a:normAutofit/>
          </a:bodyPr>
          <a:lstStyle/>
          <a:p>
            <a:pPr marL="0" indent="0">
              <a:spcBef>
                <a:spcPts val="0"/>
              </a:spcBef>
              <a:spcAft>
                <a:spcPts val="0"/>
              </a:spcAft>
              <a:buNone/>
            </a:pPr>
            <a:r>
              <a:rPr lang="en-US" sz="1600" dirty="0"/>
              <a:t>*7-county metro area, excluding the cities of Minneapolis and St. Paul</a:t>
            </a:r>
          </a:p>
        </p:txBody>
      </p:sp>
      <p:sp>
        <p:nvSpPr>
          <p:cNvPr id="5" name="Content Placeholder 4">
            <a:extLst>
              <a:ext uri="{FF2B5EF4-FFF2-40B4-BE49-F238E27FC236}">
                <a16:creationId xmlns:a16="http://schemas.microsoft.com/office/drawing/2014/main" id="{E7DCB653-F49A-41CB-95BA-3705C942D95A}"/>
              </a:ext>
            </a:extLst>
          </p:cNvPr>
          <p:cNvSpPr>
            <a:spLocks noGrp="1"/>
          </p:cNvSpPr>
          <p:nvPr>
            <p:ph idx="14"/>
          </p:nvPr>
        </p:nvSpPr>
        <p:spPr>
          <a:xfrm>
            <a:off x="6095998" y="2891684"/>
            <a:ext cx="5791201" cy="2171700"/>
          </a:xfrm>
          <a:solidFill>
            <a:schemeClr val="bg1"/>
          </a:solidFill>
        </p:spPr>
        <p:txBody>
          <a:bodyPr/>
          <a:lstStyle/>
          <a:p>
            <a:pPr marL="0" indent="0" algn="l">
              <a:spcBef>
                <a:spcPts val="0"/>
              </a:spcBef>
              <a:spcAft>
                <a:spcPts val="0"/>
              </a:spcAft>
              <a:buNone/>
            </a:pPr>
            <a:r>
              <a:rPr lang="en-US" sz="1800" dirty="0"/>
              <a:t>City of Minneapolis		3,243 (847.7 per 100,000)</a:t>
            </a:r>
          </a:p>
          <a:p>
            <a:pPr marL="0" indent="0" algn="l">
              <a:spcBef>
                <a:spcPts val="0"/>
              </a:spcBef>
              <a:spcAft>
                <a:spcPts val="0"/>
              </a:spcAft>
              <a:buNone/>
            </a:pPr>
            <a:r>
              <a:rPr lang="en-US" sz="1800" dirty="0"/>
              <a:t>City of St. Paul		1,188 (</a:t>
            </a:r>
            <a:r>
              <a:rPr lang="en-US" dirty="0"/>
              <a:t>416.7</a:t>
            </a:r>
            <a:r>
              <a:rPr lang="en-US" sz="1800" dirty="0"/>
              <a:t> per 100,000)</a:t>
            </a:r>
          </a:p>
          <a:p>
            <a:pPr marL="0" indent="0" algn="l">
              <a:spcBef>
                <a:spcPts val="0"/>
              </a:spcBef>
              <a:spcAft>
                <a:spcPts val="0"/>
              </a:spcAft>
              <a:buNone/>
            </a:pPr>
            <a:r>
              <a:rPr lang="en-US" sz="1800" dirty="0"/>
              <a:t>Suburban*		3,476 (159.3 per 100,000)</a:t>
            </a:r>
          </a:p>
          <a:p>
            <a:pPr marL="0" indent="0" algn="l">
              <a:spcBef>
                <a:spcPts val="0"/>
              </a:spcBef>
              <a:spcAft>
                <a:spcPts val="0"/>
              </a:spcAft>
              <a:buNone/>
            </a:pPr>
            <a:r>
              <a:rPr lang="en-US" sz="1800" dirty="0"/>
              <a:t>Greater Minnesota		1772 (</a:t>
            </a:r>
            <a:r>
              <a:rPr lang="en-US" dirty="0"/>
              <a:t>72.2</a:t>
            </a:r>
            <a:r>
              <a:rPr lang="en-US" sz="1800" dirty="0"/>
              <a:t> per 100,000)</a:t>
            </a:r>
          </a:p>
          <a:p>
            <a:pPr marL="0" indent="0" algn="l">
              <a:spcBef>
                <a:spcPts val="0"/>
              </a:spcBef>
              <a:spcAft>
                <a:spcPts val="0"/>
              </a:spcAft>
              <a:buNone/>
            </a:pPr>
            <a:r>
              <a:rPr lang="en-US" sz="1800" dirty="0"/>
              <a:t>Total			9,679 (182.5 per 100,000)</a:t>
            </a:r>
          </a:p>
        </p:txBody>
      </p:sp>
      <p:pic>
        <p:nvPicPr>
          <p:cNvPr id="7" name="Picture 6" descr="Map of the 7 county area showing Minnesotans Living with HIV by Metro* County, 2021">
            <a:extLst>
              <a:ext uri="{FF2B5EF4-FFF2-40B4-BE49-F238E27FC236}">
                <a16:creationId xmlns:a16="http://schemas.microsoft.com/office/drawing/2014/main" id="{D445A3C5-80E4-4482-900C-2F61B386FB0E}"/>
              </a:ext>
            </a:extLst>
          </p:cNvPr>
          <p:cNvPicPr>
            <a:picLocks noChangeAspect="1"/>
          </p:cNvPicPr>
          <p:nvPr/>
        </p:nvPicPr>
        <p:blipFill rotWithShape="1">
          <a:blip r:embed="rId3">
            <a:extLst>
              <a:ext uri="{28A0092B-C50C-407E-A947-70E740481C1C}">
                <a14:useLocalDpi xmlns:a14="http://schemas.microsoft.com/office/drawing/2010/main" val="0"/>
              </a:ext>
            </a:extLst>
          </a:blip>
          <a:srcRect l="12615" t="15914" r="7790" b="27741"/>
          <a:stretch/>
        </p:blipFill>
        <p:spPr>
          <a:xfrm>
            <a:off x="1084429" y="2020529"/>
            <a:ext cx="4608450" cy="4221727"/>
          </a:xfrm>
          <a:prstGeom prst="rect">
            <a:avLst/>
          </a:prstGeom>
        </p:spPr>
      </p:pic>
      <p:pic>
        <p:nvPicPr>
          <p:cNvPr id="10" name="Picture 9" descr="Legend showing the lighter blue representing smaller rates and the darker blue representing larger rates">
            <a:extLst>
              <a:ext uri="{FF2B5EF4-FFF2-40B4-BE49-F238E27FC236}">
                <a16:creationId xmlns:a16="http://schemas.microsoft.com/office/drawing/2014/main" id="{970611FE-62DF-4D84-8E3E-06B021FE18AB}"/>
              </a:ext>
            </a:extLst>
          </p:cNvPr>
          <p:cNvPicPr>
            <a:picLocks noChangeAspect="1"/>
          </p:cNvPicPr>
          <p:nvPr/>
        </p:nvPicPr>
        <p:blipFill rotWithShape="1">
          <a:blip r:embed="rId3">
            <a:extLst>
              <a:ext uri="{28A0092B-C50C-407E-A947-70E740481C1C}">
                <a14:useLocalDpi xmlns:a14="http://schemas.microsoft.com/office/drawing/2010/main" val="0"/>
              </a:ext>
            </a:extLst>
          </a:blip>
          <a:srcRect l="20129" t="77001" r="55380" b="9050"/>
          <a:stretch/>
        </p:blipFill>
        <p:spPr>
          <a:xfrm>
            <a:off x="1084429" y="2061882"/>
            <a:ext cx="1297859" cy="956676"/>
          </a:xfrm>
          <a:prstGeom prst="rect">
            <a:avLst/>
          </a:prstGeom>
        </p:spPr>
      </p:pic>
      <p:pic>
        <p:nvPicPr>
          <p:cNvPr id="12" name="Picture 11" descr="People Living with HIV, Seven County Metro Region, 2021">
            <a:extLst>
              <a:ext uri="{FF2B5EF4-FFF2-40B4-BE49-F238E27FC236}">
                <a16:creationId xmlns:a16="http://schemas.microsoft.com/office/drawing/2014/main" id="{FA389D81-246A-4B85-A145-26082DE58A65}"/>
              </a:ext>
            </a:extLst>
          </p:cNvPr>
          <p:cNvPicPr>
            <a:picLocks noChangeAspect="1"/>
          </p:cNvPicPr>
          <p:nvPr/>
        </p:nvPicPr>
        <p:blipFill rotWithShape="1">
          <a:blip r:embed="rId3">
            <a:extLst>
              <a:ext uri="{28A0092B-C50C-407E-A947-70E740481C1C}">
                <a14:useLocalDpi xmlns:a14="http://schemas.microsoft.com/office/drawing/2010/main" val="0"/>
              </a:ext>
            </a:extLst>
          </a:blip>
          <a:srcRect l="19663" t="74016" r="4640" b="22758"/>
          <a:stretch/>
        </p:blipFill>
        <p:spPr>
          <a:xfrm>
            <a:off x="1084428" y="1668014"/>
            <a:ext cx="4520075" cy="249276"/>
          </a:xfrm>
          <a:prstGeom prst="rect">
            <a:avLst/>
          </a:prstGeom>
        </p:spPr>
      </p:pic>
    </p:spTree>
    <p:extLst>
      <p:ext uri="{BB962C8B-B14F-4D97-AF65-F5344CB8AC3E}">
        <p14:creationId xmlns:p14="http://schemas.microsoft.com/office/powerpoint/2010/main" val="2199359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85179AD-BCE0-4691-AA8D-B3A0D690B8CB}"/>
              </a:ext>
            </a:extLst>
          </p:cNvPr>
          <p:cNvSpPr>
            <a:spLocks noGrp="1"/>
          </p:cNvSpPr>
          <p:nvPr>
            <p:ph idx="13"/>
          </p:nvPr>
        </p:nvSpPr>
        <p:spPr>
          <a:xfrm>
            <a:off x="1749286" y="5464277"/>
            <a:ext cx="9952383" cy="1393723"/>
          </a:xfrm>
        </p:spPr>
        <p:txBody>
          <a:bodyPr>
            <a:normAutofit/>
          </a:bodyPr>
          <a:lstStyle/>
          <a:p>
            <a:pPr marL="0" indent="0">
              <a:spcBef>
                <a:spcPts val="0"/>
              </a:spcBef>
              <a:spcAft>
                <a:spcPts val="0"/>
              </a:spcAft>
              <a:buNone/>
            </a:pPr>
            <a:r>
              <a:rPr lang="en-US" sz="1600" dirty="0"/>
              <a:t>*18 people missing county-level residence information</a:t>
            </a:r>
          </a:p>
          <a:p>
            <a:pPr marL="0" indent="0">
              <a:spcBef>
                <a:spcPts val="0"/>
              </a:spcBef>
              <a:spcAft>
                <a:spcPts val="0"/>
              </a:spcAft>
              <a:buNone/>
            </a:pPr>
            <a:r>
              <a:rPr lang="en-US" sz="1600" dirty="0"/>
              <a:t>Suburban includes the 7-county metro area of Anoka, Carver, Dakota, Hennepin (except Minneapolis), Ramsey (except St. Paul), Scott, and Washington counties. Greater Minnesota includes all other counties outside of the 7-county metro area.</a:t>
            </a:r>
          </a:p>
        </p:txBody>
      </p:sp>
      <p:sp>
        <p:nvSpPr>
          <p:cNvPr id="2" name="Title 1">
            <a:extLst>
              <a:ext uri="{FF2B5EF4-FFF2-40B4-BE49-F238E27FC236}">
                <a16:creationId xmlns:a16="http://schemas.microsoft.com/office/drawing/2014/main" id="{4FA19936-B3F5-4462-BA9D-91385824FD72}"/>
              </a:ext>
            </a:extLst>
          </p:cNvPr>
          <p:cNvSpPr>
            <a:spLocks noGrp="1"/>
          </p:cNvSpPr>
          <p:nvPr>
            <p:ph type="title"/>
          </p:nvPr>
        </p:nvSpPr>
        <p:spPr/>
        <p:txBody>
          <a:bodyPr/>
          <a:lstStyle/>
          <a:p>
            <a:r>
              <a:rPr lang="en-US" b="0" dirty="0"/>
              <a:t>People Living with HIV/AIDS in Minnesota by Current Residence, 2021</a:t>
            </a:r>
          </a:p>
        </p:txBody>
      </p:sp>
      <p:sp>
        <p:nvSpPr>
          <p:cNvPr id="3" name="Slide Number Placeholder 2">
            <a:extLst>
              <a:ext uri="{FF2B5EF4-FFF2-40B4-BE49-F238E27FC236}">
                <a16:creationId xmlns:a16="http://schemas.microsoft.com/office/drawing/2014/main" id="{41DE5496-63A2-4F0B-8EE9-40FA8581196E}"/>
              </a:ext>
            </a:extLst>
          </p:cNvPr>
          <p:cNvSpPr>
            <a:spLocks noGrp="1"/>
          </p:cNvSpPr>
          <p:nvPr>
            <p:ph type="sldNum" sz="quarter" idx="12"/>
          </p:nvPr>
        </p:nvSpPr>
        <p:spPr/>
        <p:txBody>
          <a:bodyPr/>
          <a:lstStyle/>
          <a:p>
            <a:fld id="{48F63A3B-78C7-47BE-AE5E-E10140E04643}" type="slidenum">
              <a:rPr lang="en-US" smtClean="0"/>
              <a:t>16</a:t>
            </a:fld>
            <a:endParaRPr lang="en-US" dirty="0"/>
          </a:p>
        </p:txBody>
      </p:sp>
      <p:pic>
        <p:nvPicPr>
          <p:cNvPr id="9" name="Content Placeholder 8" descr="Pie chart showing people Living with HIV/AIDS in Minnesota by Current Residence, 2021">
            <a:extLst>
              <a:ext uri="{FF2B5EF4-FFF2-40B4-BE49-F238E27FC236}">
                <a16:creationId xmlns:a16="http://schemas.microsoft.com/office/drawing/2014/main" id="{E3D389B5-961E-45AF-B819-443A04A9F592}"/>
              </a:ext>
            </a:extLst>
          </p:cNvPr>
          <p:cNvPicPr>
            <a:picLocks noGrp="1" noChangeAspect="1"/>
          </p:cNvPicPr>
          <p:nvPr>
            <p:ph idx="14"/>
          </p:nvPr>
        </p:nvPicPr>
        <p:blipFill>
          <a:blip r:embed="rId3"/>
          <a:stretch>
            <a:fillRect/>
          </a:stretch>
        </p:blipFill>
        <p:spPr>
          <a:xfrm>
            <a:off x="3064676" y="1789733"/>
            <a:ext cx="5738798" cy="3674544"/>
          </a:xfrm>
        </p:spPr>
      </p:pic>
    </p:spTree>
    <p:extLst>
      <p:ext uri="{BB962C8B-B14F-4D97-AF65-F5344CB8AC3E}">
        <p14:creationId xmlns:p14="http://schemas.microsoft.com/office/powerpoint/2010/main" val="3015754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6795E3-CAF7-46FD-A478-9B135A701897}"/>
              </a:ext>
            </a:extLst>
          </p:cNvPr>
          <p:cNvSpPr>
            <a:spLocks noGrp="1"/>
          </p:cNvSpPr>
          <p:nvPr>
            <p:ph type="ctrTitle"/>
          </p:nvPr>
        </p:nvSpPr>
        <p:spPr/>
        <p:txBody>
          <a:bodyPr/>
          <a:lstStyle/>
          <a:p>
            <a:r>
              <a:rPr lang="en-US" dirty="0"/>
              <a:t>Sex Assigned at Birth, Gender Identity, and Race/Ethnicity</a:t>
            </a:r>
          </a:p>
        </p:txBody>
      </p:sp>
    </p:spTree>
    <p:extLst>
      <p:ext uri="{BB962C8B-B14F-4D97-AF65-F5344CB8AC3E}">
        <p14:creationId xmlns:p14="http://schemas.microsoft.com/office/powerpoint/2010/main" val="813641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2E9C6-949D-47AA-897A-19739B52854E}"/>
              </a:ext>
            </a:extLst>
          </p:cNvPr>
          <p:cNvSpPr>
            <a:spLocks noGrp="1"/>
          </p:cNvSpPr>
          <p:nvPr>
            <p:ph type="title"/>
          </p:nvPr>
        </p:nvSpPr>
        <p:spPr/>
        <p:txBody>
          <a:bodyPr/>
          <a:lstStyle/>
          <a:p>
            <a:r>
              <a:rPr lang="en-US" b="0" dirty="0"/>
              <a:t>People Living with HIV/AIDS in Minnesota by Sex Assigned at Birth, 2021</a:t>
            </a:r>
          </a:p>
        </p:txBody>
      </p:sp>
      <p:sp>
        <p:nvSpPr>
          <p:cNvPr id="3" name="Slide Number Placeholder 2">
            <a:extLst>
              <a:ext uri="{FF2B5EF4-FFF2-40B4-BE49-F238E27FC236}">
                <a16:creationId xmlns:a16="http://schemas.microsoft.com/office/drawing/2014/main" id="{2F855215-169F-4DFE-9248-BFB3E790FCA5}"/>
              </a:ext>
            </a:extLst>
          </p:cNvPr>
          <p:cNvSpPr>
            <a:spLocks noGrp="1"/>
          </p:cNvSpPr>
          <p:nvPr>
            <p:ph type="sldNum" sz="quarter" idx="12"/>
          </p:nvPr>
        </p:nvSpPr>
        <p:spPr/>
        <p:txBody>
          <a:bodyPr/>
          <a:lstStyle/>
          <a:p>
            <a:fld id="{48F63A3B-78C7-47BE-AE5E-E10140E04643}" type="slidenum">
              <a:rPr lang="en-US" smtClean="0"/>
              <a:t>18</a:t>
            </a:fld>
            <a:endParaRPr lang="en-US" dirty="0"/>
          </a:p>
        </p:txBody>
      </p:sp>
      <p:pic>
        <p:nvPicPr>
          <p:cNvPr id="7" name="Content Placeholder 6" descr="Chart showing people Living with HIV/AIDS in Minnesota by Sex Assigned at Birth, 2021">
            <a:extLst>
              <a:ext uri="{FF2B5EF4-FFF2-40B4-BE49-F238E27FC236}">
                <a16:creationId xmlns:a16="http://schemas.microsoft.com/office/drawing/2014/main" id="{C290FBF6-D133-4B6B-8F68-7EC512BFE4C4}"/>
              </a:ext>
            </a:extLst>
          </p:cNvPr>
          <p:cNvPicPr>
            <a:picLocks noGrp="1" noChangeAspect="1"/>
          </p:cNvPicPr>
          <p:nvPr>
            <p:ph idx="14"/>
          </p:nvPr>
        </p:nvPicPr>
        <p:blipFill>
          <a:blip r:embed="rId3"/>
          <a:stretch>
            <a:fillRect/>
          </a:stretch>
        </p:blipFill>
        <p:spPr>
          <a:xfrm>
            <a:off x="1042864" y="1727711"/>
            <a:ext cx="10275935" cy="4083153"/>
          </a:xfrm>
        </p:spPr>
      </p:pic>
    </p:spTree>
    <p:extLst>
      <p:ext uri="{BB962C8B-B14F-4D97-AF65-F5344CB8AC3E}">
        <p14:creationId xmlns:p14="http://schemas.microsoft.com/office/powerpoint/2010/main" val="1513099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BACDD-D0A9-4254-B6E5-46CA9964BD60}"/>
              </a:ext>
            </a:extLst>
          </p:cNvPr>
          <p:cNvSpPr>
            <a:spLocks noGrp="1"/>
          </p:cNvSpPr>
          <p:nvPr>
            <p:ph type="title"/>
          </p:nvPr>
        </p:nvSpPr>
        <p:spPr/>
        <p:txBody>
          <a:bodyPr/>
          <a:lstStyle/>
          <a:p>
            <a:r>
              <a:rPr lang="en-US" b="0" dirty="0"/>
              <a:t>People Living with HIV/AIDS in Minnesota by Sex Assigned at Birth and Race/Ethnicity^, 2021</a:t>
            </a:r>
          </a:p>
        </p:txBody>
      </p:sp>
      <p:sp>
        <p:nvSpPr>
          <p:cNvPr id="4" name="Content Placeholder 3">
            <a:extLst>
              <a:ext uri="{FF2B5EF4-FFF2-40B4-BE49-F238E27FC236}">
                <a16:creationId xmlns:a16="http://schemas.microsoft.com/office/drawing/2014/main" id="{67330BFD-63F3-494D-A122-97A7CB832268}"/>
              </a:ext>
            </a:extLst>
          </p:cNvPr>
          <p:cNvSpPr>
            <a:spLocks noGrp="1"/>
          </p:cNvSpPr>
          <p:nvPr>
            <p:ph sz="half" idx="2"/>
          </p:nvPr>
        </p:nvSpPr>
        <p:spPr>
          <a:xfrm>
            <a:off x="1736035" y="5857462"/>
            <a:ext cx="10005391" cy="1000538"/>
          </a:xfrm>
        </p:spPr>
        <p:txBody>
          <a:bodyPr>
            <a:normAutofit/>
          </a:bodyPr>
          <a:lstStyle/>
          <a:p>
            <a:pPr marL="0" indent="0">
              <a:spcBef>
                <a:spcPts val="0"/>
              </a:spcBef>
              <a:spcAft>
                <a:spcPts val="0"/>
              </a:spcAft>
              <a:buNone/>
            </a:pPr>
            <a:r>
              <a:rPr lang="en-US" sz="1400" dirty="0"/>
              <a:t>*Other includes multi-racial people and people with unknown race</a:t>
            </a:r>
          </a:p>
          <a:p>
            <a:pPr marL="0" indent="0">
              <a:spcBef>
                <a:spcPts val="0"/>
              </a:spcBef>
              <a:spcAft>
                <a:spcPts val="0"/>
              </a:spcAft>
              <a:buNone/>
            </a:pPr>
            <a:r>
              <a:rPr lang="en-US" sz="1400" dirty="0"/>
              <a:t>^Race/ethnicity information missing for 2 PWH. Race is a social construct. While there are health disparities between racial and ethnic groups, these are driven by underlying factors relating to historical traumas and current systematic impacts of those traumas.</a:t>
            </a:r>
          </a:p>
        </p:txBody>
      </p:sp>
      <p:sp>
        <p:nvSpPr>
          <p:cNvPr id="3" name="Slide Number Placeholder 2">
            <a:extLst>
              <a:ext uri="{FF2B5EF4-FFF2-40B4-BE49-F238E27FC236}">
                <a16:creationId xmlns:a16="http://schemas.microsoft.com/office/drawing/2014/main" id="{35DCC666-4D25-43BB-8E08-53C2CE9F6FF6}"/>
              </a:ext>
            </a:extLst>
          </p:cNvPr>
          <p:cNvSpPr>
            <a:spLocks noGrp="1"/>
          </p:cNvSpPr>
          <p:nvPr>
            <p:ph type="sldNum" sz="quarter" idx="12"/>
          </p:nvPr>
        </p:nvSpPr>
        <p:spPr/>
        <p:txBody>
          <a:bodyPr/>
          <a:lstStyle/>
          <a:p>
            <a:fld id="{48F63A3B-78C7-47BE-AE5E-E10140E04643}" type="slidenum">
              <a:rPr lang="en-US" smtClean="0"/>
              <a:t>19</a:t>
            </a:fld>
            <a:endParaRPr lang="en-US" dirty="0"/>
          </a:p>
        </p:txBody>
      </p:sp>
      <p:pic>
        <p:nvPicPr>
          <p:cNvPr id="10" name="Content Placeholder 9" descr="Side by side pie charts showing People Living with HIV/AIDS in Minnesota by Sex Assigned at Birth and Race/Ethnicity^, 2021">
            <a:extLst>
              <a:ext uri="{FF2B5EF4-FFF2-40B4-BE49-F238E27FC236}">
                <a16:creationId xmlns:a16="http://schemas.microsoft.com/office/drawing/2014/main" id="{8CEA7956-7E32-4DB3-AB60-3593DFD9A389}"/>
              </a:ext>
            </a:extLst>
          </p:cNvPr>
          <p:cNvPicPr>
            <a:picLocks noGrp="1" noChangeAspect="1"/>
          </p:cNvPicPr>
          <p:nvPr>
            <p:ph idx="15"/>
          </p:nvPr>
        </p:nvPicPr>
        <p:blipFill>
          <a:blip r:embed="rId3"/>
          <a:stretch>
            <a:fillRect/>
          </a:stretch>
        </p:blipFill>
        <p:spPr>
          <a:xfrm>
            <a:off x="1096780" y="1712851"/>
            <a:ext cx="9682747" cy="4144611"/>
          </a:xfrm>
        </p:spPr>
      </p:pic>
    </p:spTree>
    <p:extLst>
      <p:ext uri="{BB962C8B-B14F-4D97-AF65-F5344CB8AC3E}">
        <p14:creationId xmlns:p14="http://schemas.microsoft.com/office/powerpoint/2010/main" val="2663991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4CE6A-1748-42FA-A82D-99F5E799A46C}"/>
              </a:ext>
            </a:extLst>
          </p:cNvPr>
          <p:cNvSpPr>
            <a:spLocks noGrp="1"/>
          </p:cNvSpPr>
          <p:nvPr>
            <p:ph type="title"/>
          </p:nvPr>
        </p:nvSpPr>
        <p:spPr/>
        <p:txBody>
          <a:bodyPr/>
          <a:lstStyle/>
          <a:p>
            <a:r>
              <a:rPr lang="en-US" b="0" dirty="0"/>
              <a:t>Introduction (I)</a:t>
            </a:r>
          </a:p>
        </p:txBody>
      </p:sp>
      <p:sp>
        <p:nvSpPr>
          <p:cNvPr id="3" name="Content Placeholder 2">
            <a:extLst>
              <a:ext uri="{FF2B5EF4-FFF2-40B4-BE49-F238E27FC236}">
                <a16:creationId xmlns:a16="http://schemas.microsoft.com/office/drawing/2014/main" id="{AD52A44A-CBEA-43FC-91D7-713874480012}"/>
              </a:ext>
            </a:extLst>
          </p:cNvPr>
          <p:cNvSpPr>
            <a:spLocks noGrp="1"/>
          </p:cNvSpPr>
          <p:nvPr>
            <p:ph idx="1"/>
          </p:nvPr>
        </p:nvSpPr>
        <p:spPr>
          <a:xfrm>
            <a:off x="265043" y="1594624"/>
            <a:ext cx="11622157" cy="4582339"/>
          </a:xfrm>
        </p:spPr>
        <p:txBody>
          <a:bodyPr>
            <a:normAutofit fontScale="77500" lnSpcReduction="20000"/>
          </a:bodyPr>
          <a:lstStyle/>
          <a:p>
            <a:r>
              <a:rPr lang="en-US" dirty="0"/>
              <a:t>These three introduction slides provide a general context for the data used to create this slide set. If you have questions about any of the slides, please refer to the </a:t>
            </a:r>
            <a:r>
              <a:rPr lang="en-US" i="1" dirty="0"/>
              <a:t>Surveillance Technical Notes</a:t>
            </a:r>
            <a:r>
              <a:rPr lang="en-US" dirty="0"/>
              <a:t>.</a:t>
            </a:r>
          </a:p>
          <a:p>
            <a:r>
              <a:rPr lang="en-US" dirty="0"/>
              <a:t>This slide set displays estimates of the number of people living with HIV/AIDS (prevalence) and mortality in Minnesota by person, place, and time.</a:t>
            </a:r>
          </a:p>
          <a:p>
            <a:r>
              <a:rPr lang="en-US" dirty="0"/>
              <a:t>The slides rely on data from HIV/AIDS cases diagnosed through 2021 and reported to the Minnesota Department of Health (MDH) HIV/AIDS Surveillance System, which is part of the National HIV/AIDS Surveillance System (NHSS).</a:t>
            </a:r>
          </a:p>
        </p:txBody>
      </p:sp>
      <p:sp>
        <p:nvSpPr>
          <p:cNvPr id="4" name="Slide Number Placeholder 3">
            <a:extLst>
              <a:ext uri="{FF2B5EF4-FFF2-40B4-BE49-F238E27FC236}">
                <a16:creationId xmlns:a16="http://schemas.microsoft.com/office/drawing/2014/main" id="{802E6FA7-A5B4-424C-9706-0779C72C09E1}"/>
              </a:ext>
            </a:extLst>
          </p:cNvPr>
          <p:cNvSpPr>
            <a:spLocks noGrp="1"/>
          </p:cNvSpPr>
          <p:nvPr>
            <p:ph type="sldNum" sz="quarter" idx="12"/>
          </p:nvPr>
        </p:nvSpPr>
        <p:spPr/>
        <p:txBody>
          <a:bodyPr/>
          <a:lstStyle/>
          <a:p>
            <a:fld id="{48F63A3B-78C7-47BE-AE5E-E10140E04643}" type="slidenum">
              <a:rPr lang="en-US" smtClean="0"/>
              <a:t>2</a:t>
            </a:fld>
            <a:endParaRPr lang="en-US" dirty="0"/>
          </a:p>
        </p:txBody>
      </p:sp>
    </p:spTree>
    <p:extLst>
      <p:ext uri="{BB962C8B-B14F-4D97-AF65-F5344CB8AC3E}">
        <p14:creationId xmlns:p14="http://schemas.microsoft.com/office/powerpoint/2010/main" val="3021172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32D39-2A11-4FC1-8382-E99310FF9851}"/>
              </a:ext>
            </a:extLst>
          </p:cNvPr>
          <p:cNvSpPr>
            <a:spLocks noGrp="1"/>
          </p:cNvSpPr>
          <p:nvPr>
            <p:ph type="title"/>
          </p:nvPr>
        </p:nvSpPr>
        <p:spPr/>
        <p:txBody>
          <a:bodyPr>
            <a:normAutofit/>
          </a:bodyPr>
          <a:lstStyle/>
          <a:p>
            <a:r>
              <a:rPr lang="en-US" sz="3200" b="0" dirty="0"/>
              <a:t>People Living with HIV/AIDS in Minnesota by Gender Identity** and Race/Ethnicity^, 2021</a:t>
            </a:r>
          </a:p>
        </p:txBody>
      </p:sp>
      <p:sp>
        <p:nvSpPr>
          <p:cNvPr id="3" name="Content Placeholder 2">
            <a:extLst>
              <a:ext uri="{FF2B5EF4-FFF2-40B4-BE49-F238E27FC236}">
                <a16:creationId xmlns:a16="http://schemas.microsoft.com/office/drawing/2014/main" id="{FF841272-3C88-4A1E-B307-89F054209D80}"/>
              </a:ext>
            </a:extLst>
          </p:cNvPr>
          <p:cNvSpPr>
            <a:spLocks noGrp="1"/>
          </p:cNvSpPr>
          <p:nvPr>
            <p:ph sz="half" idx="2"/>
          </p:nvPr>
        </p:nvSpPr>
        <p:spPr>
          <a:xfrm>
            <a:off x="1736035" y="5515769"/>
            <a:ext cx="9952382" cy="1216025"/>
          </a:xfrm>
        </p:spPr>
        <p:txBody>
          <a:bodyPr>
            <a:noAutofit/>
          </a:bodyPr>
          <a:lstStyle/>
          <a:p>
            <a:pPr marL="0" indent="0">
              <a:spcBef>
                <a:spcPts val="0"/>
              </a:spcBef>
              <a:spcAft>
                <a:spcPts val="0"/>
              </a:spcAft>
              <a:buNone/>
            </a:pPr>
            <a:r>
              <a:rPr lang="en-US" sz="1400" dirty="0"/>
              <a:t>*Other includes multi-racial people and people with unknown race</a:t>
            </a:r>
          </a:p>
          <a:p>
            <a:pPr marL="0" indent="0">
              <a:spcBef>
                <a:spcPts val="0"/>
              </a:spcBef>
              <a:spcAft>
                <a:spcPts val="0"/>
              </a:spcAft>
              <a:buNone/>
            </a:pPr>
            <a:r>
              <a:rPr lang="en-US" sz="1400" dirty="0"/>
              <a:t>^Race/ethnicity information missing for 2 PWH. Race is a social construct. While there are health disparities between racial and ethnic groups, these are driven by underlying factors relating to historical traumas and current systematic impacts of those traumas.</a:t>
            </a:r>
          </a:p>
          <a:p>
            <a:pPr marL="0" indent="0">
              <a:spcBef>
                <a:spcPts val="0"/>
              </a:spcBef>
              <a:spcAft>
                <a:spcPts val="0"/>
              </a:spcAft>
              <a:buNone/>
            </a:pPr>
            <a:r>
              <a:rPr lang="en-US" sz="1400" dirty="0"/>
              <a:t>**Current gender was not reportable until 2009, so may be incomplete for HIV infections reported before that time. Because current gender is incomplete for a large number of cases, there may be misclassification of transgender Minnesotans in the cisgender group.</a:t>
            </a:r>
          </a:p>
        </p:txBody>
      </p:sp>
      <p:sp>
        <p:nvSpPr>
          <p:cNvPr id="4" name="Slide Number Placeholder 3">
            <a:extLst>
              <a:ext uri="{FF2B5EF4-FFF2-40B4-BE49-F238E27FC236}">
                <a16:creationId xmlns:a16="http://schemas.microsoft.com/office/drawing/2014/main" id="{90FAB617-8440-4EC4-84E6-6D6459478293}"/>
              </a:ext>
            </a:extLst>
          </p:cNvPr>
          <p:cNvSpPr>
            <a:spLocks noGrp="1"/>
          </p:cNvSpPr>
          <p:nvPr>
            <p:ph type="sldNum" sz="quarter" idx="12"/>
          </p:nvPr>
        </p:nvSpPr>
        <p:spPr/>
        <p:txBody>
          <a:bodyPr/>
          <a:lstStyle/>
          <a:p>
            <a:fld id="{48F63A3B-78C7-47BE-AE5E-E10140E04643}" type="slidenum">
              <a:rPr lang="en-US" smtClean="0"/>
              <a:t>20</a:t>
            </a:fld>
            <a:endParaRPr lang="en-US" dirty="0"/>
          </a:p>
        </p:txBody>
      </p:sp>
      <p:pic>
        <p:nvPicPr>
          <p:cNvPr id="11" name="Content Placeholder 10" descr="Side by Side Pie chart showing People Living with HIV/AIDS in Minnesota by Gender Identity** and Race/Ethnicity^, 2021">
            <a:extLst>
              <a:ext uri="{FF2B5EF4-FFF2-40B4-BE49-F238E27FC236}">
                <a16:creationId xmlns:a16="http://schemas.microsoft.com/office/drawing/2014/main" id="{31F7EAA0-5E2F-4484-A9F8-61B5174B3939}"/>
              </a:ext>
            </a:extLst>
          </p:cNvPr>
          <p:cNvPicPr>
            <a:picLocks noGrp="1" noChangeAspect="1"/>
          </p:cNvPicPr>
          <p:nvPr>
            <p:ph idx="15"/>
          </p:nvPr>
        </p:nvPicPr>
        <p:blipFill>
          <a:blip r:embed="rId3"/>
          <a:stretch>
            <a:fillRect/>
          </a:stretch>
        </p:blipFill>
        <p:spPr>
          <a:xfrm>
            <a:off x="742848" y="1661129"/>
            <a:ext cx="10402126" cy="3854640"/>
          </a:xfrm>
        </p:spPr>
      </p:pic>
    </p:spTree>
    <p:extLst>
      <p:ext uri="{BB962C8B-B14F-4D97-AF65-F5344CB8AC3E}">
        <p14:creationId xmlns:p14="http://schemas.microsoft.com/office/powerpoint/2010/main" val="402294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13401-C803-4F8B-ACDD-010FCA9DB849}"/>
              </a:ext>
            </a:extLst>
          </p:cNvPr>
          <p:cNvSpPr>
            <a:spLocks noGrp="1"/>
          </p:cNvSpPr>
          <p:nvPr>
            <p:ph type="title"/>
          </p:nvPr>
        </p:nvSpPr>
        <p:spPr/>
        <p:txBody>
          <a:bodyPr/>
          <a:lstStyle/>
          <a:p>
            <a:r>
              <a:rPr lang="en-US" b="0" dirty="0"/>
              <a:t>Number of Cases and Rates (per 100,000 people) of People Living with HIV/AIDS by Race/Ethnicity** in Minnesota, 2021</a:t>
            </a:r>
          </a:p>
        </p:txBody>
      </p:sp>
      <p:sp>
        <p:nvSpPr>
          <p:cNvPr id="3" name="Slide Number Placeholder 2">
            <a:extLst>
              <a:ext uri="{FF2B5EF4-FFF2-40B4-BE49-F238E27FC236}">
                <a16:creationId xmlns:a16="http://schemas.microsoft.com/office/drawing/2014/main" id="{4EF69CF3-65BA-4329-B64B-6F109BA1457D}"/>
              </a:ext>
            </a:extLst>
          </p:cNvPr>
          <p:cNvSpPr>
            <a:spLocks noGrp="1"/>
          </p:cNvSpPr>
          <p:nvPr>
            <p:ph type="sldNum" sz="quarter" idx="12"/>
          </p:nvPr>
        </p:nvSpPr>
        <p:spPr/>
        <p:txBody>
          <a:bodyPr/>
          <a:lstStyle/>
          <a:p>
            <a:fld id="{48F63A3B-78C7-47BE-AE5E-E10140E04643}" type="slidenum">
              <a:rPr lang="en-US" smtClean="0"/>
              <a:t>21</a:t>
            </a:fld>
            <a:endParaRPr lang="en-US" dirty="0"/>
          </a:p>
        </p:txBody>
      </p:sp>
      <p:sp>
        <p:nvSpPr>
          <p:cNvPr id="4" name="Content Placeholder 3">
            <a:extLst>
              <a:ext uri="{FF2B5EF4-FFF2-40B4-BE49-F238E27FC236}">
                <a16:creationId xmlns:a16="http://schemas.microsoft.com/office/drawing/2014/main" id="{1C569775-9D4D-4E3D-B8D4-9E1D15725B70}"/>
              </a:ext>
            </a:extLst>
          </p:cNvPr>
          <p:cNvSpPr>
            <a:spLocks noGrp="1"/>
          </p:cNvSpPr>
          <p:nvPr>
            <p:ph idx="13"/>
          </p:nvPr>
        </p:nvSpPr>
        <p:spPr>
          <a:xfrm>
            <a:off x="1858296" y="5157007"/>
            <a:ext cx="9645445" cy="1700993"/>
          </a:xfrm>
        </p:spPr>
        <p:txBody>
          <a:bodyPr>
            <a:normAutofit fontScale="70000" lnSpcReduction="20000"/>
          </a:bodyPr>
          <a:lstStyle/>
          <a:p>
            <a:pPr marL="0" indent="0" algn="l">
              <a:lnSpc>
                <a:spcPct val="120000"/>
              </a:lnSpc>
              <a:spcBef>
                <a:spcPts val="0"/>
              </a:spcBef>
              <a:spcAft>
                <a:spcPts val="0"/>
              </a:spcAft>
              <a:buNone/>
            </a:pPr>
            <a:r>
              <a:rPr lang="en-US" sz="1700" dirty="0"/>
              <a:t>^2010 United States Census Data used for rate calculations, except where otherwise specified.</a:t>
            </a:r>
          </a:p>
          <a:p>
            <a:pPr marL="0" indent="0">
              <a:lnSpc>
                <a:spcPct val="120000"/>
              </a:lnSpc>
              <a:spcBef>
                <a:spcPts val="0"/>
              </a:spcBef>
              <a:spcAft>
                <a:spcPts val="0"/>
              </a:spcAft>
              <a:buNone/>
            </a:pPr>
            <a:r>
              <a:rPr lang="en-US" sz="1700" dirty="0"/>
              <a:t>**Race/ethnicity information missing for 2 PWH. Race is a social construct. While there are health disparities between racial and ethnic groups, these are driven by underlying factors relating to historical traumas and current systematic impacts of those traumas.</a:t>
            </a:r>
          </a:p>
          <a:p>
            <a:pPr marL="0" indent="0" algn="l">
              <a:lnSpc>
                <a:spcPct val="120000"/>
              </a:lnSpc>
              <a:spcBef>
                <a:spcPts val="0"/>
              </a:spcBef>
              <a:spcAft>
                <a:spcPts val="0"/>
              </a:spcAft>
              <a:buNone/>
            </a:pPr>
            <a:r>
              <a:rPr lang="en-US" sz="1700" dirty="0"/>
              <a:t>*African-born refers to Black people who reported an African country of birth. Non African-born refers to all other Black people. Rates for black, non African-born and black, African-born are not comparable to previous years due to an increase in the estimate for black, African-born population. </a:t>
            </a:r>
          </a:p>
          <a:p>
            <a:pPr marL="0" indent="0" algn="l">
              <a:lnSpc>
                <a:spcPct val="120000"/>
              </a:lnSpc>
              <a:spcBef>
                <a:spcPts val="0"/>
              </a:spcBef>
              <a:spcAft>
                <a:spcPts val="0"/>
              </a:spcAft>
              <a:buNone/>
            </a:pPr>
            <a:r>
              <a:rPr lang="en-US" sz="1700" baseline="30000" dirty="0"/>
              <a:t>†</a:t>
            </a:r>
            <a:r>
              <a:rPr lang="en-US" sz="1700" dirty="0"/>
              <a:t> Other includes multi-racial people and people with unknown race </a:t>
            </a:r>
          </a:p>
          <a:p>
            <a:pPr marL="0" indent="0" algn="l">
              <a:lnSpc>
                <a:spcPct val="120000"/>
              </a:lnSpc>
              <a:spcBef>
                <a:spcPts val="0"/>
              </a:spcBef>
              <a:spcAft>
                <a:spcPts val="0"/>
              </a:spcAft>
              <a:buNone/>
            </a:pPr>
            <a:r>
              <a:rPr lang="en-US" sz="1700" baseline="30000" dirty="0"/>
              <a:t>††</a:t>
            </a:r>
            <a:r>
              <a:rPr lang="en-US" sz="1700" dirty="0"/>
              <a:t>Estimate of 145,078 Source: 2019 American Community Survey.</a:t>
            </a:r>
            <a:endParaRPr lang="en-US" sz="1700" baseline="30000" dirty="0"/>
          </a:p>
          <a:p>
            <a:pPr marL="0" indent="0">
              <a:spcBef>
                <a:spcPts val="0"/>
              </a:spcBef>
              <a:spcAft>
                <a:spcPts val="0"/>
              </a:spcAft>
              <a:buNone/>
            </a:pPr>
            <a:endParaRPr lang="en-US" sz="1200" dirty="0"/>
          </a:p>
        </p:txBody>
      </p:sp>
      <p:pic>
        <p:nvPicPr>
          <p:cNvPr id="9" name="Content Placeholder 8" descr="Table showing Number of Cases and Rates (per 100,000 people) of People Living with HIV/AIDS by Race/Ethnicity** in Minnesota, 2021">
            <a:extLst>
              <a:ext uri="{FF2B5EF4-FFF2-40B4-BE49-F238E27FC236}">
                <a16:creationId xmlns:a16="http://schemas.microsoft.com/office/drawing/2014/main" id="{35E5490E-8C79-49EB-8AD6-85AACC8C7A0A}"/>
              </a:ext>
            </a:extLst>
          </p:cNvPr>
          <p:cNvPicPr>
            <a:picLocks noGrp="1" noChangeAspect="1"/>
          </p:cNvPicPr>
          <p:nvPr>
            <p:ph idx="14"/>
          </p:nvPr>
        </p:nvPicPr>
        <p:blipFill>
          <a:blip r:embed="rId3"/>
          <a:stretch>
            <a:fillRect/>
          </a:stretch>
        </p:blipFill>
        <p:spPr>
          <a:xfrm>
            <a:off x="557965" y="1673602"/>
            <a:ext cx="11465749" cy="3410757"/>
          </a:xfrm>
        </p:spPr>
      </p:pic>
    </p:spTree>
    <p:extLst>
      <p:ext uri="{BB962C8B-B14F-4D97-AF65-F5344CB8AC3E}">
        <p14:creationId xmlns:p14="http://schemas.microsoft.com/office/powerpoint/2010/main" val="1993587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1F332-EB1D-40DE-8386-23529BD4B51E}"/>
              </a:ext>
            </a:extLst>
          </p:cNvPr>
          <p:cNvSpPr>
            <a:spLocks noGrp="1"/>
          </p:cNvSpPr>
          <p:nvPr>
            <p:ph type="title"/>
          </p:nvPr>
        </p:nvSpPr>
        <p:spPr/>
        <p:txBody>
          <a:bodyPr>
            <a:noAutofit/>
          </a:bodyPr>
          <a:lstStyle/>
          <a:p>
            <a:r>
              <a:rPr lang="en-US" sz="2800" b="0" dirty="0"/>
              <a:t>Number of Cases and Rates (per 100,000 people) of Adults and Adolescents* Living with HIV/AIDS by Sex Assigned at Birth and Risk† in Minnesota, 2021</a:t>
            </a:r>
          </a:p>
        </p:txBody>
      </p:sp>
      <p:sp>
        <p:nvSpPr>
          <p:cNvPr id="3" name="Slide Number Placeholder 2">
            <a:extLst>
              <a:ext uri="{FF2B5EF4-FFF2-40B4-BE49-F238E27FC236}">
                <a16:creationId xmlns:a16="http://schemas.microsoft.com/office/drawing/2014/main" id="{40F1A956-D238-429A-B67F-FA1F19A33919}"/>
              </a:ext>
            </a:extLst>
          </p:cNvPr>
          <p:cNvSpPr>
            <a:spLocks noGrp="1"/>
          </p:cNvSpPr>
          <p:nvPr>
            <p:ph type="sldNum" sz="quarter" idx="12"/>
          </p:nvPr>
        </p:nvSpPr>
        <p:spPr/>
        <p:txBody>
          <a:bodyPr/>
          <a:lstStyle/>
          <a:p>
            <a:fld id="{48F63A3B-78C7-47BE-AE5E-E10140E04643}" type="slidenum">
              <a:rPr lang="en-US" smtClean="0"/>
              <a:t>22</a:t>
            </a:fld>
            <a:endParaRPr lang="en-US" dirty="0"/>
          </a:p>
        </p:txBody>
      </p:sp>
      <p:sp>
        <p:nvSpPr>
          <p:cNvPr id="4" name="Content Placeholder 3">
            <a:extLst>
              <a:ext uri="{FF2B5EF4-FFF2-40B4-BE49-F238E27FC236}">
                <a16:creationId xmlns:a16="http://schemas.microsoft.com/office/drawing/2014/main" id="{946A4B3E-2DFC-4EE1-AAF7-355048558D8C}"/>
              </a:ext>
            </a:extLst>
          </p:cNvPr>
          <p:cNvSpPr>
            <a:spLocks noGrp="1"/>
          </p:cNvSpPr>
          <p:nvPr>
            <p:ph idx="13"/>
          </p:nvPr>
        </p:nvSpPr>
        <p:spPr>
          <a:xfrm>
            <a:off x="1744581" y="4925756"/>
            <a:ext cx="10132115" cy="1430594"/>
          </a:xfrm>
        </p:spPr>
        <p:txBody>
          <a:bodyPr>
            <a:normAutofit fontScale="70000" lnSpcReduction="20000"/>
          </a:bodyPr>
          <a:lstStyle/>
          <a:p>
            <a:pPr marL="0" indent="0" algn="l">
              <a:lnSpc>
                <a:spcPct val="120000"/>
              </a:lnSpc>
              <a:spcBef>
                <a:spcPts val="0"/>
              </a:spcBef>
              <a:spcAft>
                <a:spcPts val="0"/>
              </a:spcAft>
              <a:buNone/>
            </a:pPr>
            <a:r>
              <a:rPr lang="en-US" sz="1800" dirty="0"/>
              <a:t>*HIV or AIDS at first diagnosis ages 13 and older.</a:t>
            </a:r>
          </a:p>
          <a:p>
            <a:pPr marL="0" indent="0" algn="l">
              <a:lnSpc>
                <a:spcPct val="120000"/>
              </a:lnSpc>
              <a:spcBef>
                <a:spcPts val="0"/>
              </a:spcBef>
              <a:spcAft>
                <a:spcPts val="0"/>
              </a:spcAft>
              <a:buNone/>
            </a:pPr>
            <a:r>
              <a:rPr lang="en-US" sz="1800" dirty="0"/>
              <a:t>^2010 United States Census Data used for rate calculations, except where otherwise specified.</a:t>
            </a:r>
          </a:p>
          <a:p>
            <a:pPr marL="0" indent="0" algn="l">
              <a:lnSpc>
                <a:spcPct val="120000"/>
              </a:lnSpc>
              <a:spcBef>
                <a:spcPts val="0"/>
              </a:spcBef>
              <a:spcAft>
                <a:spcPts val="0"/>
              </a:spcAft>
              <a:buNone/>
            </a:pPr>
            <a:r>
              <a:rPr lang="en-US" sz="1800" baseline="30000" dirty="0"/>
              <a:t>†</a:t>
            </a:r>
            <a:r>
              <a:rPr lang="en-US" sz="1800" dirty="0"/>
              <a:t>MSM refers to both MSM and MSM/IDU risk identified at time of reported HIV diagnosis. It includes all PLWH assigned the sex of male at birth who report a male sexual partner. Therefore, some Trans Women are included in both the total number of cases and the population estimate. </a:t>
            </a:r>
          </a:p>
          <a:p>
            <a:pPr marL="0" indent="0" algn="l">
              <a:lnSpc>
                <a:spcPct val="120000"/>
              </a:lnSpc>
              <a:spcBef>
                <a:spcPts val="0"/>
              </a:spcBef>
              <a:spcAft>
                <a:spcPts val="0"/>
              </a:spcAft>
              <a:buNone/>
            </a:pPr>
            <a:r>
              <a:rPr lang="en-US" sz="1800" baseline="30000" dirty="0"/>
              <a:t>††</a:t>
            </a:r>
            <a:r>
              <a:rPr lang="en-US" sz="1800" dirty="0"/>
              <a:t>Estimate of 90,633 Source: </a:t>
            </a:r>
            <a:r>
              <a:rPr lang="en-US" sz="1800" dirty="0">
                <a:hlinkClick r:id="rId3"/>
              </a:rPr>
              <a:t>http://www.emorycamp.org/item.php?i=92</a:t>
            </a:r>
            <a:endParaRPr lang="en-US" sz="1800" dirty="0"/>
          </a:p>
          <a:p>
            <a:pPr marL="0" indent="0">
              <a:spcBef>
                <a:spcPts val="0"/>
              </a:spcBef>
              <a:spcAft>
                <a:spcPts val="0"/>
              </a:spcAft>
              <a:buNone/>
            </a:pPr>
            <a:endParaRPr lang="en-US" sz="1200" dirty="0"/>
          </a:p>
        </p:txBody>
      </p:sp>
      <p:pic>
        <p:nvPicPr>
          <p:cNvPr id="9" name="Content Placeholder 8" descr="Table showing Number of Cases and Rates (per 100,000 people) of Adults and Adolescents* Living with HIV/AIDS by Sex Assigned at Birth and Risk† in Minnesota, 2021">
            <a:extLst>
              <a:ext uri="{FF2B5EF4-FFF2-40B4-BE49-F238E27FC236}">
                <a16:creationId xmlns:a16="http://schemas.microsoft.com/office/drawing/2014/main" id="{55858C14-A44B-4AAB-A9B5-F016F47BF722}"/>
              </a:ext>
            </a:extLst>
          </p:cNvPr>
          <p:cNvPicPr>
            <a:picLocks noGrp="1" noChangeAspect="1"/>
          </p:cNvPicPr>
          <p:nvPr>
            <p:ph idx="14"/>
          </p:nvPr>
        </p:nvPicPr>
        <p:blipFill>
          <a:blip r:embed="rId4"/>
          <a:stretch>
            <a:fillRect/>
          </a:stretch>
        </p:blipFill>
        <p:spPr>
          <a:xfrm>
            <a:off x="157652" y="1783397"/>
            <a:ext cx="11876696" cy="2410472"/>
          </a:xfrm>
        </p:spPr>
      </p:pic>
    </p:spTree>
    <p:extLst>
      <p:ext uri="{BB962C8B-B14F-4D97-AF65-F5344CB8AC3E}">
        <p14:creationId xmlns:p14="http://schemas.microsoft.com/office/powerpoint/2010/main" val="1731045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2E13C-DF3E-4E28-8C11-E54C71EA6D76}"/>
              </a:ext>
            </a:extLst>
          </p:cNvPr>
          <p:cNvSpPr>
            <a:spLocks noGrp="1"/>
          </p:cNvSpPr>
          <p:nvPr>
            <p:ph type="title"/>
          </p:nvPr>
        </p:nvSpPr>
        <p:spPr/>
        <p:txBody>
          <a:bodyPr/>
          <a:lstStyle/>
          <a:p>
            <a:r>
              <a:rPr lang="en-US" b="0" dirty="0"/>
              <a:t>Number of Cases Living with HIV/AIDS by Gender Identity in Minnesota, 2021</a:t>
            </a:r>
          </a:p>
        </p:txBody>
      </p:sp>
      <p:sp>
        <p:nvSpPr>
          <p:cNvPr id="3" name="Slide Number Placeholder 2">
            <a:extLst>
              <a:ext uri="{FF2B5EF4-FFF2-40B4-BE49-F238E27FC236}">
                <a16:creationId xmlns:a16="http://schemas.microsoft.com/office/drawing/2014/main" id="{83C8FD56-F535-4BBE-82A7-FEF471EAF051}"/>
              </a:ext>
            </a:extLst>
          </p:cNvPr>
          <p:cNvSpPr>
            <a:spLocks noGrp="1"/>
          </p:cNvSpPr>
          <p:nvPr>
            <p:ph type="sldNum" sz="quarter" idx="12"/>
          </p:nvPr>
        </p:nvSpPr>
        <p:spPr/>
        <p:txBody>
          <a:bodyPr/>
          <a:lstStyle/>
          <a:p>
            <a:fld id="{48F63A3B-78C7-47BE-AE5E-E10140E04643}" type="slidenum">
              <a:rPr lang="en-US" smtClean="0"/>
              <a:t>23</a:t>
            </a:fld>
            <a:endParaRPr lang="en-US" dirty="0"/>
          </a:p>
        </p:txBody>
      </p:sp>
      <p:sp>
        <p:nvSpPr>
          <p:cNvPr id="4" name="Content Placeholder 3">
            <a:extLst>
              <a:ext uri="{FF2B5EF4-FFF2-40B4-BE49-F238E27FC236}">
                <a16:creationId xmlns:a16="http://schemas.microsoft.com/office/drawing/2014/main" id="{5B8BD508-FA0C-49CF-9DCE-780822270883}"/>
              </a:ext>
            </a:extLst>
          </p:cNvPr>
          <p:cNvSpPr>
            <a:spLocks noGrp="1"/>
          </p:cNvSpPr>
          <p:nvPr>
            <p:ph idx="13"/>
          </p:nvPr>
        </p:nvSpPr>
        <p:spPr>
          <a:xfrm>
            <a:off x="1736035" y="5950226"/>
            <a:ext cx="10140661" cy="907774"/>
          </a:xfrm>
        </p:spPr>
        <p:txBody>
          <a:bodyPr>
            <a:normAutofit/>
          </a:bodyPr>
          <a:lstStyle/>
          <a:p>
            <a:pPr marL="0" indent="0">
              <a:spcBef>
                <a:spcPts val="0"/>
              </a:spcBef>
              <a:spcAft>
                <a:spcPts val="0"/>
              </a:spcAft>
              <a:buNone/>
            </a:pPr>
            <a:r>
              <a:rPr lang="en-US" sz="1400" dirty="0"/>
              <a:t>††Current gender was not reportable until 2009, so may be incomplete for HIV infections reported before that time. Because current gender is incomplete for many cases, there may be misclassification of transgender Minnesotans in either of the cisgender groups.</a:t>
            </a:r>
          </a:p>
        </p:txBody>
      </p:sp>
      <p:pic>
        <p:nvPicPr>
          <p:cNvPr id="9" name="Content Placeholder 8" descr="Table showing Number of Cases Living with HIV/AIDS by Gender Identity in Minnesota, 2021">
            <a:extLst>
              <a:ext uri="{FF2B5EF4-FFF2-40B4-BE49-F238E27FC236}">
                <a16:creationId xmlns:a16="http://schemas.microsoft.com/office/drawing/2014/main" id="{BC77B79C-617F-4F43-A06E-6D4DA5742345}"/>
              </a:ext>
            </a:extLst>
          </p:cNvPr>
          <p:cNvPicPr>
            <a:picLocks noGrp="1" noChangeAspect="1"/>
          </p:cNvPicPr>
          <p:nvPr>
            <p:ph idx="14"/>
          </p:nvPr>
        </p:nvPicPr>
        <p:blipFill>
          <a:blip r:embed="rId3"/>
          <a:stretch>
            <a:fillRect/>
          </a:stretch>
        </p:blipFill>
        <p:spPr>
          <a:xfrm>
            <a:off x="482242" y="1826711"/>
            <a:ext cx="11025774" cy="2995546"/>
          </a:xfrm>
        </p:spPr>
      </p:pic>
    </p:spTree>
    <p:extLst>
      <p:ext uri="{BB962C8B-B14F-4D97-AF65-F5344CB8AC3E}">
        <p14:creationId xmlns:p14="http://schemas.microsoft.com/office/powerpoint/2010/main" val="1388954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6E6DC1-832B-4355-AC83-1AF1AE28444B}"/>
              </a:ext>
            </a:extLst>
          </p:cNvPr>
          <p:cNvSpPr>
            <a:spLocks noGrp="1"/>
          </p:cNvSpPr>
          <p:nvPr>
            <p:ph type="ctrTitle"/>
          </p:nvPr>
        </p:nvSpPr>
        <p:spPr/>
        <p:txBody>
          <a:bodyPr/>
          <a:lstStyle/>
          <a:p>
            <a:r>
              <a:rPr lang="en-US" dirty="0"/>
              <a:t>Age</a:t>
            </a:r>
          </a:p>
        </p:txBody>
      </p:sp>
    </p:spTree>
    <p:extLst>
      <p:ext uri="{BB962C8B-B14F-4D97-AF65-F5344CB8AC3E}">
        <p14:creationId xmlns:p14="http://schemas.microsoft.com/office/powerpoint/2010/main" val="1550507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C18A7-0ADC-44BE-8B6A-2F0FCB9EAF4C}"/>
              </a:ext>
            </a:extLst>
          </p:cNvPr>
          <p:cNvSpPr>
            <a:spLocks noGrp="1"/>
          </p:cNvSpPr>
          <p:nvPr>
            <p:ph type="title"/>
          </p:nvPr>
        </p:nvSpPr>
        <p:spPr/>
        <p:txBody>
          <a:bodyPr>
            <a:normAutofit/>
          </a:bodyPr>
          <a:lstStyle/>
          <a:p>
            <a:r>
              <a:rPr lang="en-US" sz="3200" b="0" dirty="0"/>
              <a:t>People Living with HIV/AIDS in Minnesota by Age Group*, 2021</a:t>
            </a:r>
          </a:p>
        </p:txBody>
      </p:sp>
      <p:sp>
        <p:nvSpPr>
          <p:cNvPr id="3" name="Slide Number Placeholder 2">
            <a:extLst>
              <a:ext uri="{FF2B5EF4-FFF2-40B4-BE49-F238E27FC236}">
                <a16:creationId xmlns:a16="http://schemas.microsoft.com/office/drawing/2014/main" id="{84E663CD-1313-4923-8071-32A7FB4A8E84}"/>
              </a:ext>
            </a:extLst>
          </p:cNvPr>
          <p:cNvSpPr>
            <a:spLocks noGrp="1"/>
          </p:cNvSpPr>
          <p:nvPr>
            <p:ph type="sldNum" sz="quarter" idx="12"/>
          </p:nvPr>
        </p:nvSpPr>
        <p:spPr/>
        <p:txBody>
          <a:bodyPr/>
          <a:lstStyle/>
          <a:p>
            <a:fld id="{48F63A3B-78C7-47BE-AE5E-E10140E04643}" type="slidenum">
              <a:rPr lang="en-US" smtClean="0"/>
              <a:t>25</a:t>
            </a:fld>
            <a:endParaRPr lang="en-US" dirty="0"/>
          </a:p>
        </p:txBody>
      </p:sp>
      <p:sp>
        <p:nvSpPr>
          <p:cNvPr id="4" name="Content Placeholder 3">
            <a:extLst>
              <a:ext uri="{FF2B5EF4-FFF2-40B4-BE49-F238E27FC236}">
                <a16:creationId xmlns:a16="http://schemas.microsoft.com/office/drawing/2014/main" id="{404D467C-5D87-4DF4-8C7B-DD5005575607}"/>
              </a:ext>
            </a:extLst>
          </p:cNvPr>
          <p:cNvSpPr>
            <a:spLocks noGrp="1"/>
          </p:cNvSpPr>
          <p:nvPr>
            <p:ph idx="13"/>
          </p:nvPr>
        </p:nvSpPr>
        <p:spPr>
          <a:xfrm>
            <a:off x="1917289" y="6086475"/>
            <a:ext cx="9615949" cy="732207"/>
          </a:xfrm>
        </p:spPr>
        <p:txBody>
          <a:bodyPr>
            <a:normAutofit/>
          </a:bodyPr>
          <a:lstStyle/>
          <a:p>
            <a:pPr marL="0" indent="0">
              <a:spcBef>
                <a:spcPts val="0"/>
              </a:spcBef>
              <a:spcAft>
                <a:spcPts val="0"/>
              </a:spcAft>
              <a:buNone/>
            </a:pPr>
            <a:r>
              <a:rPr lang="en-US" sz="1400" dirty="0"/>
              <a:t>*Age missing for 8 people living with HIV/AIDS</a:t>
            </a:r>
          </a:p>
        </p:txBody>
      </p:sp>
      <p:pic>
        <p:nvPicPr>
          <p:cNvPr id="9" name="Content Placeholder 8" descr="Chart showing People Living with HIV/AIDS in Minnesota by Age Group*, 2021">
            <a:extLst>
              <a:ext uri="{FF2B5EF4-FFF2-40B4-BE49-F238E27FC236}">
                <a16:creationId xmlns:a16="http://schemas.microsoft.com/office/drawing/2014/main" id="{AD9A767C-19C0-4EF2-8259-4111E95290AA}"/>
              </a:ext>
            </a:extLst>
          </p:cNvPr>
          <p:cNvPicPr>
            <a:picLocks noGrp="1" noChangeAspect="1"/>
          </p:cNvPicPr>
          <p:nvPr>
            <p:ph idx="14"/>
          </p:nvPr>
        </p:nvPicPr>
        <p:blipFill>
          <a:blip r:embed="rId3"/>
          <a:stretch>
            <a:fillRect/>
          </a:stretch>
        </p:blipFill>
        <p:spPr>
          <a:xfrm>
            <a:off x="843269" y="1712043"/>
            <a:ext cx="10505461" cy="3755106"/>
          </a:xfrm>
        </p:spPr>
      </p:pic>
    </p:spTree>
    <p:extLst>
      <p:ext uri="{BB962C8B-B14F-4D97-AF65-F5344CB8AC3E}">
        <p14:creationId xmlns:p14="http://schemas.microsoft.com/office/powerpoint/2010/main" val="1597700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7CBC-2A88-4743-A541-A5A31EE78722}"/>
              </a:ext>
            </a:extLst>
          </p:cNvPr>
          <p:cNvSpPr>
            <a:spLocks noGrp="1"/>
          </p:cNvSpPr>
          <p:nvPr>
            <p:ph type="title"/>
          </p:nvPr>
        </p:nvSpPr>
        <p:spPr/>
        <p:txBody>
          <a:bodyPr/>
          <a:lstStyle/>
          <a:p>
            <a:r>
              <a:rPr lang="en-US" b="0" dirty="0"/>
              <a:t>People Living with HIV/AIDS in Minnesota by Age Group* and Sex Assigned at Birth, 2021</a:t>
            </a:r>
          </a:p>
        </p:txBody>
      </p:sp>
      <p:sp>
        <p:nvSpPr>
          <p:cNvPr id="4" name="Slide Number Placeholder 3">
            <a:extLst>
              <a:ext uri="{FF2B5EF4-FFF2-40B4-BE49-F238E27FC236}">
                <a16:creationId xmlns:a16="http://schemas.microsoft.com/office/drawing/2014/main" id="{B207E147-1CA9-45E1-9C91-9848B4CE6E03}"/>
              </a:ext>
            </a:extLst>
          </p:cNvPr>
          <p:cNvSpPr>
            <a:spLocks noGrp="1"/>
          </p:cNvSpPr>
          <p:nvPr>
            <p:ph type="sldNum" sz="quarter" idx="12"/>
          </p:nvPr>
        </p:nvSpPr>
        <p:spPr/>
        <p:txBody>
          <a:bodyPr/>
          <a:lstStyle/>
          <a:p>
            <a:fld id="{48F63A3B-78C7-47BE-AE5E-E10140E04643}" type="slidenum">
              <a:rPr lang="en-US" smtClean="0"/>
              <a:t>26</a:t>
            </a:fld>
            <a:endParaRPr lang="en-US" dirty="0"/>
          </a:p>
        </p:txBody>
      </p:sp>
      <p:sp>
        <p:nvSpPr>
          <p:cNvPr id="5" name="Content Placeholder 4">
            <a:extLst>
              <a:ext uri="{FF2B5EF4-FFF2-40B4-BE49-F238E27FC236}">
                <a16:creationId xmlns:a16="http://schemas.microsoft.com/office/drawing/2014/main" id="{69C2A9B0-214D-462C-98A1-46D16262D05B}"/>
              </a:ext>
            </a:extLst>
          </p:cNvPr>
          <p:cNvSpPr>
            <a:spLocks noGrp="1"/>
          </p:cNvSpPr>
          <p:nvPr>
            <p:ph sz="half" idx="14"/>
          </p:nvPr>
        </p:nvSpPr>
        <p:spPr>
          <a:xfrm>
            <a:off x="1946787" y="6179573"/>
            <a:ext cx="9571703" cy="672851"/>
          </a:xfrm>
        </p:spPr>
        <p:txBody>
          <a:bodyPr>
            <a:normAutofit/>
          </a:bodyPr>
          <a:lstStyle/>
          <a:p>
            <a:pPr marL="0" indent="0">
              <a:spcBef>
                <a:spcPts val="0"/>
              </a:spcBef>
              <a:spcAft>
                <a:spcPts val="0"/>
              </a:spcAft>
              <a:buNone/>
            </a:pPr>
            <a:r>
              <a:rPr lang="en-US" sz="1400" dirty="0"/>
              <a:t>*Age missing for 8 people living with HIV/AIDS</a:t>
            </a:r>
          </a:p>
        </p:txBody>
      </p:sp>
      <p:pic>
        <p:nvPicPr>
          <p:cNvPr id="11" name="Content Placeholder 10" descr="Side by side pie charts showing People Living with HIV/AIDS in Minnesota by Age Group* and Sex Assigned at Birth, 2021">
            <a:extLst>
              <a:ext uri="{FF2B5EF4-FFF2-40B4-BE49-F238E27FC236}">
                <a16:creationId xmlns:a16="http://schemas.microsoft.com/office/drawing/2014/main" id="{5990D145-73F9-4CAD-80C9-BFC8028D8D3A}"/>
              </a:ext>
            </a:extLst>
          </p:cNvPr>
          <p:cNvPicPr>
            <a:picLocks noGrp="1" noChangeAspect="1"/>
          </p:cNvPicPr>
          <p:nvPr>
            <p:ph idx="15"/>
          </p:nvPr>
        </p:nvPicPr>
        <p:blipFill>
          <a:blip r:embed="rId3"/>
          <a:stretch>
            <a:fillRect/>
          </a:stretch>
        </p:blipFill>
        <p:spPr>
          <a:xfrm>
            <a:off x="1210434" y="1721987"/>
            <a:ext cx="9455440" cy="3780422"/>
          </a:xfrm>
        </p:spPr>
      </p:pic>
    </p:spTree>
    <p:extLst>
      <p:ext uri="{BB962C8B-B14F-4D97-AF65-F5344CB8AC3E}">
        <p14:creationId xmlns:p14="http://schemas.microsoft.com/office/powerpoint/2010/main" val="1715962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07E4DF-E6F5-4EEA-8641-C52AD02C1561}"/>
              </a:ext>
            </a:extLst>
          </p:cNvPr>
          <p:cNvSpPr>
            <a:spLocks noGrp="1"/>
          </p:cNvSpPr>
          <p:nvPr>
            <p:ph type="ctrTitle"/>
          </p:nvPr>
        </p:nvSpPr>
        <p:spPr/>
        <p:txBody>
          <a:bodyPr/>
          <a:lstStyle/>
          <a:p>
            <a:r>
              <a:rPr lang="en-US" dirty="0"/>
              <a:t>Foreign Born Populations</a:t>
            </a:r>
          </a:p>
        </p:txBody>
      </p:sp>
    </p:spTree>
    <p:extLst>
      <p:ext uri="{BB962C8B-B14F-4D97-AF65-F5344CB8AC3E}">
        <p14:creationId xmlns:p14="http://schemas.microsoft.com/office/powerpoint/2010/main" val="1195178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9BD7C-FF91-4B02-85ED-AEFADEF64251}"/>
              </a:ext>
            </a:extLst>
          </p:cNvPr>
          <p:cNvSpPr>
            <a:spLocks noGrp="1"/>
          </p:cNvSpPr>
          <p:nvPr>
            <p:ph type="title"/>
          </p:nvPr>
        </p:nvSpPr>
        <p:spPr/>
        <p:txBody>
          <a:bodyPr/>
          <a:lstStyle/>
          <a:p>
            <a:r>
              <a:rPr lang="en-US" b="0" dirty="0"/>
              <a:t>Foreign-Born People Living with HIV/AIDS in Minnesota* by Region of Birth, 2012-2021</a:t>
            </a:r>
          </a:p>
        </p:txBody>
      </p:sp>
      <p:sp>
        <p:nvSpPr>
          <p:cNvPr id="3" name="Slide Number Placeholder 2">
            <a:extLst>
              <a:ext uri="{FF2B5EF4-FFF2-40B4-BE49-F238E27FC236}">
                <a16:creationId xmlns:a16="http://schemas.microsoft.com/office/drawing/2014/main" id="{036922F4-7BF8-4B87-93F0-BB497ADC347F}"/>
              </a:ext>
            </a:extLst>
          </p:cNvPr>
          <p:cNvSpPr>
            <a:spLocks noGrp="1"/>
          </p:cNvSpPr>
          <p:nvPr>
            <p:ph type="sldNum" sz="quarter" idx="12"/>
          </p:nvPr>
        </p:nvSpPr>
        <p:spPr/>
        <p:txBody>
          <a:bodyPr/>
          <a:lstStyle/>
          <a:p>
            <a:fld id="{48F63A3B-78C7-47BE-AE5E-E10140E04643}" type="slidenum">
              <a:rPr lang="en-US" smtClean="0"/>
              <a:t>28</a:t>
            </a:fld>
            <a:endParaRPr lang="en-US" dirty="0"/>
          </a:p>
        </p:txBody>
      </p:sp>
      <p:sp>
        <p:nvSpPr>
          <p:cNvPr id="4" name="Content Placeholder 3">
            <a:extLst>
              <a:ext uri="{FF2B5EF4-FFF2-40B4-BE49-F238E27FC236}">
                <a16:creationId xmlns:a16="http://schemas.microsoft.com/office/drawing/2014/main" id="{E1AFCD67-8E9D-44F7-93B6-F599F82E794A}"/>
              </a:ext>
            </a:extLst>
          </p:cNvPr>
          <p:cNvSpPr>
            <a:spLocks noGrp="1"/>
          </p:cNvSpPr>
          <p:nvPr>
            <p:ph idx="13"/>
          </p:nvPr>
        </p:nvSpPr>
        <p:spPr>
          <a:xfrm>
            <a:off x="1736035" y="5933334"/>
            <a:ext cx="10132115" cy="924666"/>
          </a:xfrm>
        </p:spPr>
        <p:txBody>
          <a:bodyPr>
            <a:normAutofit lnSpcReduction="10000"/>
          </a:bodyPr>
          <a:lstStyle/>
          <a:p>
            <a:pPr marL="0" indent="0">
              <a:spcBef>
                <a:spcPts val="0"/>
              </a:spcBef>
              <a:spcAft>
                <a:spcPts val="0"/>
              </a:spcAft>
              <a:buNone/>
            </a:pPr>
            <a:r>
              <a:rPr lang="en-US" sz="1400" dirty="0"/>
              <a:t>*This number includes people who reported Minnesota as their current state of residence, regardless of residence at time of diagnosis. It also includes state prisoners and refugees arriving through the HIV+ Refugee Resettlement Program, as well as HIV+ refugees/immigrants arriving through other programs.</a:t>
            </a:r>
          </a:p>
        </p:txBody>
      </p:sp>
      <p:pic>
        <p:nvPicPr>
          <p:cNvPr id="9" name="Content Placeholder 8" descr="Chart showing Foreign-Born People Living with HIV/AIDS in Minnesota* by Region of Birth, 2012-2021">
            <a:extLst>
              <a:ext uri="{FF2B5EF4-FFF2-40B4-BE49-F238E27FC236}">
                <a16:creationId xmlns:a16="http://schemas.microsoft.com/office/drawing/2014/main" id="{0D679647-1AC0-4554-A0CC-B9C82AC50A1E}"/>
              </a:ext>
            </a:extLst>
          </p:cNvPr>
          <p:cNvPicPr>
            <a:picLocks noGrp="1" noChangeAspect="1"/>
          </p:cNvPicPr>
          <p:nvPr>
            <p:ph idx="14"/>
          </p:nvPr>
        </p:nvPicPr>
        <p:blipFill>
          <a:blip r:embed="rId3"/>
          <a:stretch>
            <a:fillRect/>
          </a:stretch>
        </p:blipFill>
        <p:spPr>
          <a:xfrm>
            <a:off x="1030620" y="1702418"/>
            <a:ext cx="10816202" cy="3774357"/>
          </a:xfrm>
        </p:spPr>
      </p:pic>
    </p:spTree>
    <p:extLst>
      <p:ext uri="{BB962C8B-B14F-4D97-AF65-F5344CB8AC3E}">
        <p14:creationId xmlns:p14="http://schemas.microsoft.com/office/powerpoint/2010/main" val="1630200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8370D-1D27-4C00-A7C5-B57E267E6984}"/>
              </a:ext>
            </a:extLst>
          </p:cNvPr>
          <p:cNvSpPr>
            <a:spLocks noGrp="1"/>
          </p:cNvSpPr>
          <p:nvPr>
            <p:ph type="title"/>
          </p:nvPr>
        </p:nvSpPr>
        <p:spPr/>
        <p:txBody>
          <a:bodyPr/>
          <a:lstStyle/>
          <a:p>
            <a:r>
              <a:rPr lang="en-US" b="0" dirty="0"/>
              <a:t>African-Born* People Living with HIV/AIDS Compared to Other Minnesota Cases by Sex Assigned at Birth, 2021</a:t>
            </a:r>
          </a:p>
        </p:txBody>
      </p:sp>
      <p:sp>
        <p:nvSpPr>
          <p:cNvPr id="4" name="Slide Number Placeholder 3">
            <a:extLst>
              <a:ext uri="{FF2B5EF4-FFF2-40B4-BE49-F238E27FC236}">
                <a16:creationId xmlns:a16="http://schemas.microsoft.com/office/drawing/2014/main" id="{9421FAF2-08F8-4970-8B88-609A84683911}"/>
              </a:ext>
            </a:extLst>
          </p:cNvPr>
          <p:cNvSpPr>
            <a:spLocks noGrp="1"/>
          </p:cNvSpPr>
          <p:nvPr>
            <p:ph type="sldNum" sz="quarter" idx="12"/>
          </p:nvPr>
        </p:nvSpPr>
        <p:spPr/>
        <p:txBody>
          <a:bodyPr/>
          <a:lstStyle/>
          <a:p>
            <a:fld id="{48F63A3B-78C7-47BE-AE5E-E10140E04643}" type="slidenum">
              <a:rPr lang="en-US" smtClean="0"/>
              <a:t>29</a:t>
            </a:fld>
            <a:endParaRPr lang="en-US" dirty="0"/>
          </a:p>
        </p:txBody>
      </p:sp>
      <p:sp>
        <p:nvSpPr>
          <p:cNvPr id="5" name="Content Placeholder 4">
            <a:extLst>
              <a:ext uri="{FF2B5EF4-FFF2-40B4-BE49-F238E27FC236}">
                <a16:creationId xmlns:a16="http://schemas.microsoft.com/office/drawing/2014/main" id="{24A53E97-753F-4FD2-BCA1-C7FF612C3FC2}"/>
              </a:ext>
            </a:extLst>
          </p:cNvPr>
          <p:cNvSpPr>
            <a:spLocks noGrp="1"/>
          </p:cNvSpPr>
          <p:nvPr>
            <p:ph sz="half" idx="14"/>
          </p:nvPr>
        </p:nvSpPr>
        <p:spPr>
          <a:xfrm>
            <a:off x="1932039" y="6025263"/>
            <a:ext cx="9556955" cy="827162"/>
          </a:xfrm>
        </p:spPr>
        <p:txBody>
          <a:bodyPr>
            <a:normAutofit/>
          </a:bodyPr>
          <a:lstStyle/>
          <a:p>
            <a:pPr marL="0" indent="0">
              <a:spcBef>
                <a:spcPts val="0"/>
              </a:spcBef>
              <a:spcAft>
                <a:spcPts val="0"/>
              </a:spcAft>
              <a:buNone/>
            </a:pPr>
            <a:r>
              <a:rPr lang="en-US" sz="1400" dirty="0"/>
              <a:t>*Includes people arriving to Minnesota through the HIV+ Refugee Resettlement Program and other refugee/immigrant programs. Also includes 10 Hispanic, 5 White, 25 Multi-Race, and 1 unknown identifying African-born people. </a:t>
            </a:r>
          </a:p>
        </p:txBody>
      </p:sp>
      <p:pic>
        <p:nvPicPr>
          <p:cNvPr id="11" name="Content Placeholder 10" descr="Side by side pie charts showing African-Born* People Living with HIV/AIDS Compared to Other Minnesota Cases by Sex Assigned at Birth, 2021">
            <a:extLst>
              <a:ext uri="{FF2B5EF4-FFF2-40B4-BE49-F238E27FC236}">
                <a16:creationId xmlns:a16="http://schemas.microsoft.com/office/drawing/2014/main" id="{C9A2C403-BF6E-4905-8889-81A3503F11E3}"/>
              </a:ext>
            </a:extLst>
          </p:cNvPr>
          <p:cNvPicPr>
            <a:picLocks noGrp="1" noChangeAspect="1"/>
          </p:cNvPicPr>
          <p:nvPr>
            <p:ph idx="15"/>
          </p:nvPr>
        </p:nvPicPr>
        <p:blipFill>
          <a:blip r:embed="rId3"/>
          <a:stretch>
            <a:fillRect/>
          </a:stretch>
        </p:blipFill>
        <p:spPr>
          <a:xfrm>
            <a:off x="1240093" y="1696352"/>
            <a:ext cx="9556954" cy="4041836"/>
          </a:xfrm>
        </p:spPr>
      </p:pic>
    </p:spTree>
    <p:extLst>
      <p:ext uri="{BB962C8B-B14F-4D97-AF65-F5344CB8AC3E}">
        <p14:creationId xmlns:p14="http://schemas.microsoft.com/office/powerpoint/2010/main" val="497302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BF5D-ED41-4310-A39A-4D919962F6C6}"/>
              </a:ext>
            </a:extLst>
          </p:cNvPr>
          <p:cNvSpPr>
            <a:spLocks noGrp="1"/>
          </p:cNvSpPr>
          <p:nvPr>
            <p:ph type="title"/>
          </p:nvPr>
        </p:nvSpPr>
        <p:spPr/>
        <p:txBody>
          <a:bodyPr/>
          <a:lstStyle/>
          <a:p>
            <a:r>
              <a:rPr lang="en-US" b="0" dirty="0"/>
              <a:t>Introduction (II)</a:t>
            </a:r>
          </a:p>
        </p:txBody>
      </p:sp>
      <p:sp>
        <p:nvSpPr>
          <p:cNvPr id="3" name="Content Placeholder 2">
            <a:extLst>
              <a:ext uri="{FF2B5EF4-FFF2-40B4-BE49-F238E27FC236}">
                <a16:creationId xmlns:a16="http://schemas.microsoft.com/office/drawing/2014/main" id="{4657D96A-1F05-4E5C-BC71-433B95CC338D}"/>
              </a:ext>
            </a:extLst>
          </p:cNvPr>
          <p:cNvSpPr>
            <a:spLocks noGrp="1"/>
          </p:cNvSpPr>
          <p:nvPr>
            <p:ph idx="1"/>
          </p:nvPr>
        </p:nvSpPr>
        <p:spPr>
          <a:xfrm>
            <a:off x="318052" y="1594624"/>
            <a:ext cx="11569148" cy="4582339"/>
          </a:xfrm>
        </p:spPr>
        <p:txBody>
          <a:bodyPr>
            <a:normAutofit fontScale="47500" lnSpcReduction="20000"/>
          </a:bodyPr>
          <a:lstStyle/>
          <a:p>
            <a:r>
              <a:rPr lang="en-US" dirty="0"/>
              <a:t>Data analyses exclude people diagnosed in federal or private correctional facilities, but include state prisoners (number of state prisoners believed to be living with HIV/AIDS as of 2021 = 20)</a:t>
            </a:r>
          </a:p>
          <a:p>
            <a:r>
              <a:rPr lang="en-US" dirty="0"/>
              <a:t>Data analyses for new infections exclude people arriving in Minnesota through the HIV+ Refugee Resettlement Program (number of primary HIV+ refugees in this program living in Minnesota as of December 31, 2021 = 163), as well as other refugees/immigrants reporting a positive test prior to their arrival in Minnesota (n = 166).</a:t>
            </a:r>
          </a:p>
          <a:p>
            <a:r>
              <a:rPr lang="en-US" dirty="0"/>
              <a:t>Some limitations of surveillance data:</a:t>
            </a:r>
          </a:p>
          <a:p>
            <a:pPr lvl="1"/>
            <a:r>
              <a:rPr lang="en-US" dirty="0"/>
              <a:t>Do not include people living with HIV who have not been tested for HIV</a:t>
            </a:r>
          </a:p>
          <a:p>
            <a:pPr lvl="1"/>
            <a:r>
              <a:rPr lang="en-US" dirty="0"/>
              <a:t>Do not include people whose positive test results have not been reported to MDH</a:t>
            </a:r>
          </a:p>
          <a:p>
            <a:pPr lvl="1"/>
            <a:r>
              <a:rPr lang="en-US" dirty="0"/>
              <a:t>Do not include people living with HIV who have </a:t>
            </a:r>
            <a:r>
              <a:rPr lang="en-US" b="1" i="1" dirty="0"/>
              <a:t>only</a:t>
            </a:r>
            <a:r>
              <a:rPr lang="en-US" dirty="0"/>
              <a:t> tested anonymously</a:t>
            </a:r>
          </a:p>
          <a:p>
            <a:pPr lvl="1"/>
            <a:r>
              <a:rPr lang="en-US" dirty="0"/>
              <a:t>Case numbers for the most recent years may be undercounted due to delays in reporting</a:t>
            </a:r>
          </a:p>
          <a:p>
            <a:pPr lvl="1"/>
            <a:r>
              <a:rPr lang="en-US" dirty="0"/>
              <a:t>Reporting of living cases that were not initially diagnosed in Minnesota is known to be incomplete, as well as transfer of living cases that have moved to other states from Minnesota. However, since 2018, every jurisdiction funded for HIV surveillance by CDC has been part of a deduplication project in the National HIV Surveillance System.</a:t>
            </a:r>
          </a:p>
        </p:txBody>
      </p:sp>
      <p:sp>
        <p:nvSpPr>
          <p:cNvPr id="4" name="Slide Number Placeholder 3">
            <a:extLst>
              <a:ext uri="{FF2B5EF4-FFF2-40B4-BE49-F238E27FC236}">
                <a16:creationId xmlns:a16="http://schemas.microsoft.com/office/drawing/2014/main" id="{325F20E1-F9B5-4609-8C72-4D094EA1D79C}"/>
              </a:ext>
            </a:extLst>
          </p:cNvPr>
          <p:cNvSpPr>
            <a:spLocks noGrp="1"/>
          </p:cNvSpPr>
          <p:nvPr>
            <p:ph type="sldNum" sz="quarter" idx="12"/>
          </p:nvPr>
        </p:nvSpPr>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2113474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43CC9-F0F2-4308-9A27-D73D08502DD2}"/>
              </a:ext>
            </a:extLst>
          </p:cNvPr>
          <p:cNvSpPr>
            <a:spLocks noGrp="1"/>
          </p:cNvSpPr>
          <p:nvPr>
            <p:ph type="title"/>
          </p:nvPr>
        </p:nvSpPr>
        <p:spPr/>
        <p:txBody>
          <a:bodyPr>
            <a:normAutofit fontScale="90000"/>
          </a:bodyPr>
          <a:lstStyle/>
          <a:p>
            <a:r>
              <a:rPr lang="en-US" b="0" dirty="0"/>
              <a:t>Latin American/Caribbean* People Living with HIV/AIDS Compared to Other Minnesota Cases by Sex Assigned at Birth, 2021</a:t>
            </a:r>
          </a:p>
        </p:txBody>
      </p:sp>
      <p:sp>
        <p:nvSpPr>
          <p:cNvPr id="4" name="Slide Number Placeholder 3">
            <a:extLst>
              <a:ext uri="{FF2B5EF4-FFF2-40B4-BE49-F238E27FC236}">
                <a16:creationId xmlns:a16="http://schemas.microsoft.com/office/drawing/2014/main" id="{CBB809E5-DF24-4F67-B782-F648CBFB86E2}"/>
              </a:ext>
            </a:extLst>
          </p:cNvPr>
          <p:cNvSpPr>
            <a:spLocks noGrp="1"/>
          </p:cNvSpPr>
          <p:nvPr>
            <p:ph type="sldNum" sz="quarter" idx="12"/>
          </p:nvPr>
        </p:nvSpPr>
        <p:spPr/>
        <p:txBody>
          <a:bodyPr/>
          <a:lstStyle/>
          <a:p>
            <a:fld id="{48F63A3B-78C7-47BE-AE5E-E10140E04643}" type="slidenum">
              <a:rPr lang="en-US" smtClean="0"/>
              <a:t>30</a:t>
            </a:fld>
            <a:endParaRPr lang="en-US" dirty="0"/>
          </a:p>
        </p:txBody>
      </p:sp>
      <p:sp>
        <p:nvSpPr>
          <p:cNvPr id="5" name="Content Placeholder 4">
            <a:extLst>
              <a:ext uri="{FF2B5EF4-FFF2-40B4-BE49-F238E27FC236}">
                <a16:creationId xmlns:a16="http://schemas.microsoft.com/office/drawing/2014/main" id="{91BAE4B1-21CE-44C1-98F1-2362E5E51CFB}"/>
              </a:ext>
            </a:extLst>
          </p:cNvPr>
          <p:cNvSpPr>
            <a:spLocks noGrp="1"/>
          </p:cNvSpPr>
          <p:nvPr>
            <p:ph sz="half" idx="14"/>
          </p:nvPr>
        </p:nvSpPr>
        <p:spPr>
          <a:xfrm>
            <a:off x="1991033" y="6030836"/>
            <a:ext cx="9527458" cy="827163"/>
          </a:xfrm>
        </p:spPr>
        <p:txBody>
          <a:bodyPr>
            <a:normAutofit/>
          </a:bodyPr>
          <a:lstStyle/>
          <a:p>
            <a:pPr marL="0" indent="0">
              <a:spcBef>
                <a:spcPts val="0"/>
              </a:spcBef>
              <a:spcAft>
                <a:spcPts val="0"/>
              </a:spcAft>
              <a:buNone/>
            </a:pPr>
            <a:r>
              <a:rPr lang="en-US" sz="1400" dirty="0"/>
              <a:t>*Includes Mexico and all Central/South American and Caribbean countries.</a:t>
            </a:r>
          </a:p>
        </p:txBody>
      </p:sp>
      <p:pic>
        <p:nvPicPr>
          <p:cNvPr id="8" name="Content Placeholder 7" descr="Side by side pie charts showing Latin American/Caribbean* People Living with HIV/AIDS Compared to Other Minnesota Cases by Sex Assigned at Birth, 2021">
            <a:extLst>
              <a:ext uri="{FF2B5EF4-FFF2-40B4-BE49-F238E27FC236}">
                <a16:creationId xmlns:a16="http://schemas.microsoft.com/office/drawing/2014/main" id="{19C2D887-0B9C-47CE-B6F9-6EA5C76F2338}"/>
              </a:ext>
            </a:extLst>
          </p:cNvPr>
          <p:cNvPicPr>
            <a:picLocks noGrp="1" noChangeAspect="1"/>
          </p:cNvPicPr>
          <p:nvPr>
            <p:ph idx="15"/>
          </p:nvPr>
        </p:nvPicPr>
        <p:blipFill>
          <a:blip r:embed="rId3"/>
          <a:stretch>
            <a:fillRect/>
          </a:stretch>
        </p:blipFill>
        <p:spPr>
          <a:xfrm>
            <a:off x="858987" y="1648225"/>
            <a:ext cx="10474026" cy="4117307"/>
          </a:xfrm>
        </p:spPr>
      </p:pic>
    </p:spTree>
    <p:extLst>
      <p:ext uri="{BB962C8B-B14F-4D97-AF65-F5344CB8AC3E}">
        <p14:creationId xmlns:p14="http://schemas.microsoft.com/office/powerpoint/2010/main" val="49735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E9444-2E87-4020-8F86-B3071C80F582}"/>
              </a:ext>
            </a:extLst>
          </p:cNvPr>
          <p:cNvSpPr>
            <a:spLocks noGrp="1"/>
          </p:cNvSpPr>
          <p:nvPr>
            <p:ph type="title"/>
          </p:nvPr>
        </p:nvSpPr>
        <p:spPr/>
        <p:txBody>
          <a:bodyPr/>
          <a:lstStyle/>
          <a:p>
            <a:r>
              <a:rPr lang="en-US" b="0" dirty="0"/>
              <a:t>Countries of Birth Among Foreign Born People* Living with HIV/AIDS in Minnesota, 2021</a:t>
            </a:r>
          </a:p>
        </p:txBody>
      </p:sp>
      <p:sp>
        <p:nvSpPr>
          <p:cNvPr id="3" name="Slide Number Placeholder 2">
            <a:extLst>
              <a:ext uri="{FF2B5EF4-FFF2-40B4-BE49-F238E27FC236}">
                <a16:creationId xmlns:a16="http://schemas.microsoft.com/office/drawing/2014/main" id="{DE8EE024-AE02-4597-81B6-0FFD496DDBB5}"/>
              </a:ext>
            </a:extLst>
          </p:cNvPr>
          <p:cNvSpPr>
            <a:spLocks noGrp="1"/>
          </p:cNvSpPr>
          <p:nvPr>
            <p:ph type="sldNum" sz="quarter" idx="12"/>
          </p:nvPr>
        </p:nvSpPr>
        <p:spPr/>
        <p:txBody>
          <a:bodyPr/>
          <a:lstStyle/>
          <a:p>
            <a:fld id="{48F63A3B-78C7-47BE-AE5E-E10140E04643}" type="slidenum">
              <a:rPr lang="en-US" smtClean="0"/>
              <a:t>31</a:t>
            </a:fld>
            <a:endParaRPr lang="en-US" dirty="0"/>
          </a:p>
        </p:txBody>
      </p:sp>
      <p:sp>
        <p:nvSpPr>
          <p:cNvPr id="4" name="Content Placeholder 3">
            <a:extLst>
              <a:ext uri="{FF2B5EF4-FFF2-40B4-BE49-F238E27FC236}">
                <a16:creationId xmlns:a16="http://schemas.microsoft.com/office/drawing/2014/main" id="{13CA8BEF-E44C-442D-B451-911AB9F15D9A}"/>
              </a:ext>
            </a:extLst>
          </p:cNvPr>
          <p:cNvSpPr>
            <a:spLocks noGrp="1"/>
          </p:cNvSpPr>
          <p:nvPr>
            <p:ph idx="13"/>
          </p:nvPr>
        </p:nvSpPr>
        <p:spPr>
          <a:xfrm>
            <a:off x="1932039" y="6059804"/>
            <a:ext cx="9542206" cy="798195"/>
          </a:xfrm>
        </p:spPr>
        <p:txBody>
          <a:bodyPr>
            <a:normAutofit/>
          </a:bodyPr>
          <a:lstStyle/>
          <a:p>
            <a:pPr marL="0" indent="0">
              <a:spcBef>
                <a:spcPts val="0"/>
              </a:spcBef>
              <a:spcAft>
                <a:spcPts val="0"/>
              </a:spcAft>
              <a:buNone/>
            </a:pPr>
            <a:r>
              <a:rPr lang="en-US" sz="1400" dirty="0"/>
              <a:t>*Includes over 100 additional countries</a:t>
            </a:r>
          </a:p>
        </p:txBody>
      </p:sp>
      <p:pic>
        <p:nvPicPr>
          <p:cNvPr id="9" name="Content Placeholder 8" descr="Table showing Countries of Birth Among Foreign Born People* Living with HIV/AIDS in Minnesota, 2021">
            <a:extLst>
              <a:ext uri="{FF2B5EF4-FFF2-40B4-BE49-F238E27FC236}">
                <a16:creationId xmlns:a16="http://schemas.microsoft.com/office/drawing/2014/main" id="{A4B813EF-C6F3-485F-AD5C-107DAA0DDBEE}"/>
              </a:ext>
            </a:extLst>
          </p:cNvPr>
          <p:cNvPicPr>
            <a:picLocks noGrp="1" noChangeAspect="1"/>
          </p:cNvPicPr>
          <p:nvPr>
            <p:ph idx="14"/>
          </p:nvPr>
        </p:nvPicPr>
        <p:blipFill>
          <a:blip r:embed="rId3"/>
          <a:stretch>
            <a:fillRect/>
          </a:stretch>
        </p:blipFill>
        <p:spPr>
          <a:xfrm>
            <a:off x="933758" y="1619350"/>
            <a:ext cx="10324483" cy="4107682"/>
          </a:xfrm>
        </p:spPr>
      </p:pic>
    </p:spTree>
    <p:extLst>
      <p:ext uri="{BB962C8B-B14F-4D97-AF65-F5344CB8AC3E}">
        <p14:creationId xmlns:p14="http://schemas.microsoft.com/office/powerpoint/2010/main" val="32960224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B239AE-1D8E-41FE-AAD3-AE6177C7A1DB}"/>
              </a:ext>
            </a:extLst>
          </p:cNvPr>
          <p:cNvSpPr>
            <a:spLocks noGrp="1"/>
          </p:cNvSpPr>
          <p:nvPr>
            <p:ph type="ctrTitle"/>
          </p:nvPr>
        </p:nvSpPr>
        <p:spPr/>
        <p:txBody>
          <a:bodyPr/>
          <a:lstStyle/>
          <a:p>
            <a:r>
              <a:rPr lang="en-US" dirty="0"/>
              <a:t>Mortality</a:t>
            </a:r>
          </a:p>
        </p:txBody>
      </p:sp>
    </p:spTree>
    <p:extLst>
      <p:ext uri="{BB962C8B-B14F-4D97-AF65-F5344CB8AC3E}">
        <p14:creationId xmlns:p14="http://schemas.microsoft.com/office/powerpoint/2010/main" val="3563394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0754710" cy="914400"/>
          </a:xfrm>
        </p:spPr>
        <p:txBody>
          <a:bodyPr>
            <a:normAutofit fontScale="90000"/>
          </a:bodyPr>
          <a:lstStyle/>
          <a:p>
            <a:r>
              <a:rPr lang="en-US" b="0" dirty="0"/>
              <a:t>Reported Deaths Among People living with HIV/AIDS in Minnesota, 1984-2021</a:t>
            </a:r>
          </a:p>
        </p:txBody>
      </p:sp>
      <p:sp>
        <p:nvSpPr>
          <p:cNvPr id="5" name="Slide Number Placeholder 4"/>
          <p:cNvSpPr>
            <a:spLocks noGrp="1"/>
          </p:cNvSpPr>
          <p:nvPr>
            <p:ph type="sldNum" sz="quarter" idx="12"/>
          </p:nvPr>
        </p:nvSpPr>
        <p:spPr/>
        <p:txBody>
          <a:bodyPr/>
          <a:lstStyle/>
          <a:p>
            <a:fld id="{48F63A3B-78C7-47BE-AE5E-E10140E04643}" type="slidenum">
              <a:rPr lang="en-US" smtClean="0"/>
              <a:t>33</a:t>
            </a:fld>
            <a:endParaRPr lang="en-US" dirty="0"/>
          </a:p>
        </p:txBody>
      </p:sp>
      <p:sp>
        <p:nvSpPr>
          <p:cNvPr id="6" name="Footer Placeholder 3"/>
          <p:cNvSpPr>
            <a:spLocks noGrp="1"/>
          </p:cNvSpPr>
          <p:nvPr>
            <p:ph type="ftr" sz="quarter" idx="3"/>
          </p:nvPr>
        </p:nvSpPr>
        <p:spPr>
          <a:xfrm>
            <a:off x="239110" y="5714343"/>
            <a:ext cx="11353800" cy="939800"/>
          </a:xfrm>
        </p:spPr>
        <p:txBody>
          <a:bodyPr/>
          <a:lstStyle/>
          <a:p>
            <a:pPr algn="l"/>
            <a:r>
              <a:rPr lang="en-US" dirty="0"/>
              <a:t>*Number of deaths known to have occurred among all people living with HIV infection in Minnesota, regardless of location of diagnosis or cause of death</a:t>
            </a:r>
          </a:p>
          <a:p>
            <a:pPr algn="l"/>
            <a:r>
              <a:rPr lang="en-US" dirty="0"/>
              <a:t>^Number of deaths known to have occurred among people living with AIDS in Minnesota in a given calendar year, regardless of location of diagnosis or cause of death</a:t>
            </a:r>
          </a:p>
          <a:p>
            <a:pPr algn="l"/>
            <a:r>
              <a:rPr lang="en-US" dirty="0"/>
              <a:t>**Number of deaths known to have occurred among people living with HIV (non-AIDS) in Minnesota in a given calendar year, regardless of location of diagnosis or cause of death</a:t>
            </a:r>
          </a:p>
          <a:p>
            <a:pPr algn="l"/>
            <a:r>
              <a:rPr lang="en-US" dirty="0"/>
              <a:t>***Number of deaths known to have occurred among people living with HIV (non-AIDS) and AIDS in Minnesota in a given calendar year, attributable to underlying HIV infection. Because of delays in reporting and incomplete information from some death record matches, numbers may be artificially low.</a:t>
            </a:r>
          </a:p>
        </p:txBody>
      </p:sp>
      <p:pic>
        <p:nvPicPr>
          <p:cNvPr id="8" name="Content Placeholder 7" descr="Graph showing Reported Deaths Among People living with HIV/AIDS in Minnesota, 1984-2021">
            <a:extLst>
              <a:ext uri="{FF2B5EF4-FFF2-40B4-BE49-F238E27FC236}">
                <a16:creationId xmlns:a16="http://schemas.microsoft.com/office/drawing/2014/main" id="{9C084677-5732-4C21-8B11-0A67DB785A79}"/>
              </a:ext>
            </a:extLst>
          </p:cNvPr>
          <p:cNvPicPr>
            <a:picLocks noGrp="1" noChangeAspect="1"/>
          </p:cNvPicPr>
          <p:nvPr>
            <p:ph idx="1"/>
          </p:nvPr>
        </p:nvPicPr>
        <p:blipFill>
          <a:blip r:embed="rId3"/>
          <a:stretch>
            <a:fillRect/>
          </a:stretch>
        </p:blipFill>
        <p:spPr>
          <a:xfrm>
            <a:off x="624872" y="1677057"/>
            <a:ext cx="10582275" cy="3990975"/>
          </a:xfrm>
        </p:spPr>
      </p:pic>
    </p:spTree>
    <p:extLst>
      <p:ext uri="{BB962C8B-B14F-4D97-AF65-F5344CB8AC3E}">
        <p14:creationId xmlns:p14="http://schemas.microsoft.com/office/powerpoint/2010/main" val="205231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D196C-11AB-45EA-803F-D78C7FDE21F3}"/>
              </a:ext>
            </a:extLst>
          </p:cNvPr>
          <p:cNvSpPr>
            <a:spLocks noGrp="1"/>
          </p:cNvSpPr>
          <p:nvPr>
            <p:ph type="title"/>
          </p:nvPr>
        </p:nvSpPr>
        <p:spPr/>
        <p:txBody>
          <a:bodyPr/>
          <a:lstStyle/>
          <a:p>
            <a:r>
              <a:rPr lang="en-US" b="0" dirty="0"/>
              <a:t>Introduction (III)</a:t>
            </a:r>
          </a:p>
        </p:txBody>
      </p:sp>
      <p:sp>
        <p:nvSpPr>
          <p:cNvPr id="3" name="Content Placeholder 2">
            <a:extLst>
              <a:ext uri="{FF2B5EF4-FFF2-40B4-BE49-F238E27FC236}">
                <a16:creationId xmlns:a16="http://schemas.microsoft.com/office/drawing/2014/main" id="{FF1F0A62-708F-4618-A7BB-4C5ABF6AC654}"/>
              </a:ext>
            </a:extLst>
          </p:cNvPr>
          <p:cNvSpPr>
            <a:spLocks noGrp="1"/>
          </p:cNvSpPr>
          <p:nvPr>
            <p:ph idx="1"/>
          </p:nvPr>
        </p:nvSpPr>
        <p:spPr>
          <a:xfrm>
            <a:off x="291548" y="1594624"/>
            <a:ext cx="11595652" cy="4582339"/>
          </a:xfrm>
        </p:spPr>
        <p:txBody>
          <a:bodyPr>
            <a:normAutofit fontScale="55000" lnSpcReduction="20000"/>
          </a:bodyPr>
          <a:lstStyle/>
          <a:p>
            <a:r>
              <a:rPr lang="en-US" dirty="0"/>
              <a:t>People are assumed to be alive unless MDH has knowledge of their death.</a:t>
            </a:r>
          </a:p>
          <a:p>
            <a:r>
              <a:rPr lang="en-US" dirty="0"/>
              <a:t>People whose most recently reported state of residence was Minnesota are assumed to be currently residing in Minnesota unless MDH has knowledge of their relocation. Our ability to track changes of residence, including within the state, is limited and subject to reporting delays and incomplete case and lab reporting.</a:t>
            </a:r>
          </a:p>
          <a:p>
            <a:r>
              <a:rPr lang="en-US" dirty="0"/>
              <a:t>Vital status and current residence are updated through one or more of the following methods:</a:t>
            </a:r>
          </a:p>
          <a:p>
            <a:pPr lvl="1"/>
            <a:r>
              <a:rPr lang="en-US" dirty="0"/>
              <a:t>Standard case and lab reporting</a:t>
            </a:r>
          </a:p>
          <a:p>
            <a:pPr lvl="1"/>
            <a:r>
              <a:rPr lang="en-US" dirty="0"/>
              <a:t>Correspondence with other health departments</a:t>
            </a:r>
          </a:p>
          <a:p>
            <a:pPr lvl="1"/>
            <a:r>
              <a:rPr lang="en-US" dirty="0"/>
              <a:t>Active surveillance</a:t>
            </a:r>
          </a:p>
          <a:p>
            <a:pPr lvl="1"/>
            <a:r>
              <a:rPr lang="en-US" dirty="0"/>
              <a:t>Death certificate reviews (at least annually)</a:t>
            </a:r>
          </a:p>
          <a:p>
            <a:pPr lvl="1"/>
            <a:r>
              <a:rPr lang="en-US" dirty="0"/>
              <a:t>Birth certificate reviews (at least annually, pregnant people only)</a:t>
            </a:r>
          </a:p>
        </p:txBody>
      </p:sp>
      <p:sp>
        <p:nvSpPr>
          <p:cNvPr id="4" name="Slide Number Placeholder 3">
            <a:extLst>
              <a:ext uri="{FF2B5EF4-FFF2-40B4-BE49-F238E27FC236}">
                <a16:creationId xmlns:a16="http://schemas.microsoft.com/office/drawing/2014/main" id="{722575F6-14B2-426F-9937-006B05AEE0E8}"/>
              </a:ext>
            </a:extLst>
          </p:cNvPr>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2358001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6044ED-7E98-4907-A1BD-050EEDC829E8}"/>
              </a:ext>
            </a:extLst>
          </p:cNvPr>
          <p:cNvSpPr>
            <a:spLocks noGrp="1"/>
          </p:cNvSpPr>
          <p:nvPr>
            <p:ph type="ctrTitle"/>
          </p:nvPr>
        </p:nvSpPr>
        <p:spPr/>
        <p:txBody>
          <a:bodyPr/>
          <a:lstStyle/>
          <a:p>
            <a:r>
              <a:rPr lang="en-US" dirty="0"/>
              <a:t>National Context</a:t>
            </a:r>
          </a:p>
        </p:txBody>
      </p:sp>
    </p:spTree>
    <p:extLst>
      <p:ext uri="{BB962C8B-B14F-4D97-AF65-F5344CB8AC3E}">
        <p14:creationId xmlns:p14="http://schemas.microsoft.com/office/powerpoint/2010/main" val="922478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 of Rates of Adults and Adolescents Living with Diagnosed HIV Infection, by Area of Residence, Year-end 2020—United States and 6 Dependent Areas">
            <a:extLst>
              <a:ext uri="{FF2B5EF4-FFF2-40B4-BE49-F238E27FC236}">
                <a16:creationId xmlns:a16="http://schemas.microsoft.com/office/drawing/2014/main" id="{C492C17C-D7F6-4053-AF17-D60055C40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435" y="811354"/>
            <a:ext cx="10381129" cy="5235291"/>
          </a:xfrm>
          <a:prstGeom prst="rect">
            <a:avLst/>
          </a:prstGeom>
        </p:spPr>
      </p:pic>
      <p:sp>
        <p:nvSpPr>
          <p:cNvPr id="6" name="Title 5"/>
          <p:cNvSpPr>
            <a:spLocks noGrp="1"/>
          </p:cNvSpPr>
          <p:nvPr>
            <p:ph type="title"/>
          </p:nvPr>
        </p:nvSpPr>
        <p:spPr>
          <a:xfrm>
            <a:off x="0" y="221121"/>
            <a:ext cx="12192000" cy="1221984"/>
          </a:xfrm>
        </p:spPr>
        <p:txBody>
          <a:bodyPr>
            <a:normAutofit fontScale="90000"/>
          </a:bodyPr>
          <a:lstStyle/>
          <a:p>
            <a:pPr algn="ctr">
              <a:lnSpc>
                <a:spcPts val="3467"/>
              </a:lnSpc>
            </a:pPr>
            <a:r>
              <a:rPr lang="en-US" sz="2667" dirty="0"/>
              <a:t>Rates of Adults and Adolescents Living with Diagnosed HIV Infection, by Area of Residence, Year-end 2020—United States and 6 Dependent Areas</a:t>
            </a:r>
            <a:br>
              <a:rPr lang="en-US" sz="2667" dirty="0"/>
            </a:br>
            <a:endParaRPr lang="en-US" sz="2400" dirty="0">
              <a:solidFill>
                <a:srgbClr val="5F5F5F"/>
              </a:solidFill>
            </a:endParaRPr>
          </a:p>
        </p:txBody>
      </p:sp>
      <p:sp>
        <p:nvSpPr>
          <p:cNvPr id="14" name="Text Placeholder 3"/>
          <p:cNvSpPr txBox="1">
            <a:spLocks/>
          </p:cNvSpPr>
          <p:nvPr/>
        </p:nvSpPr>
        <p:spPr>
          <a:xfrm>
            <a:off x="1178140" y="6335545"/>
            <a:ext cx="6914983" cy="301334"/>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80990" indent="-380990">
              <a:lnSpc>
                <a:spcPts val="1200"/>
              </a:lnSpc>
              <a:spcBef>
                <a:spcPts val="0"/>
              </a:spcBef>
            </a:pPr>
            <a:r>
              <a:rPr lang="en-US" sz="1200" i="1" dirty="0">
                <a:solidFill>
                  <a:srgbClr val="5F5F5F"/>
                </a:solidFill>
                <a:latin typeface="Calibri" panose="020F0502020204030204" pitchFamily="34" charset="0"/>
              </a:rPr>
              <a:t>Note.</a:t>
            </a:r>
            <a:r>
              <a:rPr lang="en-US" sz="1200" dirty="0">
                <a:solidFill>
                  <a:srgbClr val="5F5F5F"/>
                </a:solidFill>
                <a:latin typeface="Calibri" panose="020F0502020204030204" pitchFamily="34" charset="0"/>
              </a:rPr>
              <a:t>  Data are based on address of residence as of December 31, 2019 (i.e., most recent known address). </a:t>
            </a:r>
            <a:endParaRPr lang="en-US" sz="1200" baseline="30000" dirty="0">
              <a:solidFill>
                <a:srgbClr val="5F5F5F"/>
              </a:solidFill>
              <a:latin typeface="Calibri" panose="020F0502020204030204" pitchFamily="34" charset="0"/>
            </a:endParaRPr>
          </a:p>
        </p:txBody>
      </p:sp>
    </p:spTree>
    <p:extLst>
      <p:ext uri="{BB962C8B-B14F-4D97-AF65-F5344CB8AC3E}">
        <p14:creationId xmlns:p14="http://schemas.microsoft.com/office/powerpoint/2010/main" val="156284375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711805"/>
            <a:ext cx="12192000" cy="1143000"/>
          </a:xfrm>
        </p:spPr>
        <p:txBody>
          <a:bodyPr>
            <a:normAutofit fontScale="90000"/>
          </a:bodyPr>
          <a:lstStyle/>
          <a:p>
            <a:pPr algn="ctr">
              <a:lnSpc>
                <a:spcPts val="3467"/>
              </a:lnSpc>
            </a:pPr>
            <a:r>
              <a:rPr lang="en-US" sz="2667" dirty="0"/>
              <a:t>Rates of Adults and Adolescents Living with Diagnosed HIV Infection Ever Classified as Stage 3 (AIDS), by Area of Residence, Year-end 2017—United States and 6 Dependent Areas</a:t>
            </a:r>
            <a:br>
              <a:rPr lang="en-US" sz="2667" dirty="0"/>
            </a:br>
            <a:r>
              <a:rPr lang="en-US" sz="2400" dirty="0">
                <a:solidFill>
                  <a:srgbClr val="5F5F5F"/>
                </a:solidFill>
              </a:rPr>
              <a:t>N = 533,556	Total Rate: 193.6</a:t>
            </a:r>
          </a:p>
        </p:txBody>
      </p:sp>
      <p:pic>
        <p:nvPicPr>
          <p:cNvPr id="2" name="Picture 1" descr="At the end of 2017, the rate of adults and adolescents in the United States living with diagnosed HIV infection ever classified as stage 3 (AIDS) was 193.6 per 100,000. The rates of adults and adolescents living with diagnosed HIV infection ever classified as stage 3 (AIDS) ranged from 5.2 per 100,000 in American Samoa to 1,267.6 per 100,000 in the District of Columbia. &#10;&#10;The District of Columbia (i.e., Washington, DC) is a city; use caution when comparing the rate of persons living with diagnosed HIV infection in DC with the rates in states.&#10;&#10;Data are based on address of residence as of December 31, 2017 (i.e., most recent known address). &#10;">
            <a:extLst>
              <a:ext uri="{FF2B5EF4-FFF2-40B4-BE49-F238E27FC236}">
                <a16:creationId xmlns:a16="http://schemas.microsoft.com/office/drawing/2014/main" id="{F3D9EBE9-2AAF-406B-B98E-E1DB47DCB798}"/>
              </a:ext>
            </a:extLst>
          </p:cNvPr>
          <p:cNvPicPr>
            <a:picLocks noChangeAspect="1"/>
          </p:cNvPicPr>
          <p:nvPr/>
        </p:nvPicPr>
        <p:blipFill>
          <a:blip r:embed="rId3"/>
          <a:stretch>
            <a:fillRect/>
          </a:stretch>
        </p:blipFill>
        <p:spPr>
          <a:xfrm>
            <a:off x="105145" y="586055"/>
            <a:ext cx="11981711" cy="6584251"/>
          </a:xfrm>
          <a:prstGeom prst="rect">
            <a:avLst/>
          </a:prstGeom>
        </p:spPr>
      </p:pic>
      <p:sp>
        <p:nvSpPr>
          <p:cNvPr id="10" name="Text Placeholder 3"/>
          <p:cNvSpPr txBox="1">
            <a:spLocks/>
          </p:cNvSpPr>
          <p:nvPr/>
        </p:nvSpPr>
        <p:spPr>
          <a:xfrm>
            <a:off x="1378921" y="6277993"/>
            <a:ext cx="10463136" cy="443515"/>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i="1" dirty="0">
                <a:solidFill>
                  <a:srgbClr val="5F5F5F"/>
                </a:solidFill>
                <a:latin typeface="Calibri" panose="020F0502020204030204" pitchFamily="34" charset="0"/>
              </a:rPr>
              <a:t>Note. </a:t>
            </a:r>
            <a:r>
              <a:rPr lang="en-US" sz="1200" dirty="0">
                <a:solidFill>
                  <a:srgbClr val="5F5F5F"/>
                </a:solidFill>
                <a:latin typeface="Calibri" panose="020F0502020204030204" pitchFamily="34" charset="0"/>
              </a:rPr>
              <a:t>Data are based on address of residence as of December 31, 2017 (i.e., most recent known address). </a:t>
            </a:r>
          </a:p>
        </p:txBody>
      </p:sp>
    </p:spTree>
    <p:extLst>
      <p:ext uri="{BB962C8B-B14F-4D97-AF65-F5344CB8AC3E}">
        <p14:creationId xmlns:p14="http://schemas.microsoft.com/office/powerpoint/2010/main" val="274736975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30495"/>
            <a:ext cx="12192000" cy="1143000"/>
          </a:xfrm>
        </p:spPr>
        <p:txBody>
          <a:bodyPr>
            <a:normAutofit fontScale="90000"/>
          </a:bodyPr>
          <a:lstStyle/>
          <a:p>
            <a:pPr algn="ctr">
              <a:lnSpc>
                <a:spcPts val="3467"/>
              </a:lnSpc>
            </a:pPr>
            <a:r>
              <a:rPr lang="en-US" sz="2667" dirty="0"/>
              <a:t>Comparison of Deaths among people with HIV Ever Classified as Stage 3 (AIDS) in National HIV Surveillance System and Deaths Reported in Death Certificates in which HIV was the Underlying Cause of Death, 1987−2018—United States</a:t>
            </a:r>
          </a:p>
        </p:txBody>
      </p:sp>
      <p:pic>
        <p:nvPicPr>
          <p:cNvPr id="4" name="Picture 3" descr="The annual number of deaths of persons with HIV Infection ever classified as stage 3 (AIDS) (some of which were not caused by HIV stage 3), as reported to the National HIV Surveillance System through December 31, 2019, was 10% to 46% (depending on the year) greater than the number of deaths attributed to HIV infection in death certificate data (by ICD-10 rules for selecting the underlying cause of death). The greater number of deaths of persons with stage 3 is partly because some persons with HIV infection classified as stage 3 die of causes not attributable to HIV infection, such as motor vehicle accidents, and partly because some deaths due to HIV infection are not reported as such on death certificates. &#10;&#10;The blue line represents data from the National HIV Surveillance System.&#10;The green line represents death certificate data compiled by the National Center for Health Statistics.&#10;">
            <a:extLst>
              <a:ext uri="{FF2B5EF4-FFF2-40B4-BE49-F238E27FC236}">
                <a16:creationId xmlns:a16="http://schemas.microsoft.com/office/drawing/2014/main" id="{0CCEE2CD-8FA3-4934-B3E8-15E060043694}"/>
              </a:ext>
            </a:extLst>
          </p:cNvPr>
          <p:cNvPicPr>
            <a:picLocks noChangeAspect="1"/>
          </p:cNvPicPr>
          <p:nvPr/>
        </p:nvPicPr>
        <p:blipFill>
          <a:blip r:embed="rId3"/>
          <a:stretch>
            <a:fillRect/>
          </a:stretch>
        </p:blipFill>
        <p:spPr>
          <a:xfrm>
            <a:off x="584739" y="1647947"/>
            <a:ext cx="11022523" cy="4430144"/>
          </a:xfrm>
          <a:prstGeom prst="rect">
            <a:avLst/>
          </a:prstGeom>
        </p:spPr>
      </p:pic>
      <p:sp>
        <p:nvSpPr>
          <p:cNvPr id="8" name="Text Placeholder 3"/>
          <p:cNvSpPr txBox="1">
            <a:spLocks/>
          </p:cNvSpPr>
          <p:nvPr/>
        </p:nvSpPr>
        <p:spPr>
          <a:xfrm>
            <a:off x="1424899" y="6023492"/>
            <a:ext cx="9042400" cy="452744"/>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1200" i="1" dirty="0">
                <a:solidFill>
                  <a:srgbClr val="5F5F5F"/>
                </a:solidFill>
                <a:latin typeface="Calibri" panose="020F0502020204030204" pitchFamily="34" charset="0"/>
              </a:rPr>
              <a:t>*</a:t>
            </a:r>
            <a:r>
              <a:rPr lang="en-US" sz="1200" dirty="0">
                <a:solidFill>
                  <a:srgbClr val="5F5F5F"/>
                </a:solidFill>
                <a:latin typeface="Calibri" panose="020F0502020204030204" pitchFamily="34" charset="0"/>
              </a:rPr>
              <a:t>For comparison with data for 1999 and later years, data for 1987−1998 were modified to account  for </a:t>
            </a:r>
            <a:r>
              <a:rPr lang="en-US" sz="1200" i="1" dirty="0">
                <a:solidFill>
                  <a:srgbClr val="5F5F5F"/>
                </a:solidFill>
                <a:latin typeface="Calibri" panose="020F0502020204030204" pitchFamily="34" charset="0"/>
              </a:rPr>
              <a:t>ICD-10</a:t>
            </a:r>
            <a:r>
              <a:rPr lang="en-US" sz="1200" dirty="0">
                <a:solidFill>
                  <a:srgbClr val="5F5F5F"/>
                </a:solidFill>
                <a:latin typeface="Calibri" panose="020F0502020204030204" pitchFamily="34" charset="0"/>
              </a:rPr>
              <a:t> rules instead of </a:t>
            </a:r>
            <a:r>
              <a:rPr lang="en-US" sz="1200" i="1" dirty="0">
                <a:solidFill>
                  <a:srgbClr val="5F5F5F"/>
                </a:solidFill>
                <a:latin typeface="Calibri" panose="020F0502020204030204" pitchFamily="34" charset="0"/>
              </a:rPr>
              <a:t>ICD-9</a:t>
            </a:r>
            <a:r>
              <a:rPr lang="en-US" sz="1200" dirty="0">
                <a:solidFill>
                  <a:srgbClr val="5F5F5F"/>
                </a:solidFill>
                <a:latin typeface="Calibri" panose="020F0502020204030204" pitchFamily="34" charset="0"/>
              </a:rPr>
              <a:t> rules.</a:t>
            </a:r>
          </a:p>
        </p:txBody>
      </p:sp>
    </p:spTree>
    <p:extLst>
      <p:ext uri="{BB962C8B-B14F-4D97-AF65-F5344CB8AC3E}">
        <p14:creationId xmlns:p14="http://schemas.microsoft.com/office/powerpoint/2010/main" val="405673856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5001B2-7672-4BD6-B9E0-C5595D9D8717}"/>
              </a:ext>
            </a:extLst>
          </p:cNvPr>
          <p:cNvSpPr>
            <a:spLocks noGrp="1"/>
          </p:cNvSpPr>
          <p:nvPr>
            <p:ph type="ctrTitle"/>
          </p:nvPr>
        </p:nvSpPr>
        <p:spPr/>
        <p:txBody>
          <a:bodyPr/>
          <a:lstStyle/>
          <a:p>
            <a:r>
              <a:rPr lang="en-US" dirty="0"/>
              <a:t>Overview of HIV/AIDS in Minnesota</a:t>
            </a:r>
          </a:p>
        </p:txBody>
      </p:sp>
    </p:spTree>
    <p:extLst>
      <p:ext uri="{BB962C8B-B14F-4D97-AF65-F5344CB8AC3E}">
        <p14:creationId xmlns:p14="http://schemas.microsoft.com/office/powerpoint/2010/main" val="113066063"/>
      </p:ext>
    </p:extLst>
  </p:cSld>
  <p:clrMapOvr>
    <a:masterClrMapping/>
  </p:clrMapOvr>
</p:sld>
</file>

<file path=ppt/theme/theme1.xml><?xml version="1.0" encoding="utf-8"?>
<a:theme xmlns:a="http://schemas.openxmlformats.org/drawingml/2006/main" name="Minnesota">
  <a:themeElements>
    <a:clrScheme name="Custom 1">
      <a:dk1>
        <a:srgbClr val="003865"/>
      </a:dk1>
      <a:lt1>
        <a:srgbClr val="FFFFFF"/>
      </a:lt1>
      <a:dk2>
        <a:srgbClr val="000000"/>
      </a:dk2>
      <a:lt2>
        <a:srgbClr val="DDDDDA"/>
      </a:lt2>
      <a:accent1>
        <a:srgbClr val="003865"/>
      </a:accent1>
      <a:accent2>
        <a:srgbClr val="78BE21"/>
      </a:accent2>
      <a:accent3>
        <a:srgbClr val="007FAF"/>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classic option.potx" id="{97C24E70-379D-480C-9420-F379471FC0D6}" vid="{857587AC-A919-493F-9418-7BF7C0A5DB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xmlns="">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98f01fe9-c3f2-4582-9148-d87bd0c242e7">PP6VNZTUNPYT-222210944-39</_dlc_DocId>
    <_dlc_DocIdUrl xmlns="98f01fe9-c3f2-4582-9148-d87bd0c242e7">
      <Url>https://mn365.sharepoint.com/teams/MDH/permanent/comm_proj/_layouts/15/DocIdRedir.aspx?ID=PP6VNZTUNPYT-222210944-39</Url>
      <Description>PP6VNZTUNPYT-222210944-39</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882B80E85798B498881C0CB36871F5B" ma:contentTypeVersion="77" ma:contentTypeDescription="Create a new document." ma:contentTypeScope="" ma:versionID="81fd33ee760e55ba4dc21f19d71c9ed2">
  <xsd:schema xmlns:xsd="http://www.w3.org/2001/XMLSchema" xmlns:xs="http://www.w3.org/2001/XMLSchema" xmlns:p="http://schemas.microsoft.com/office/2006/metadata/properties" xmlns:ns2="98f01fe9-c3f2-4582-9148-d87bd0c242e7" xmlns:ns3="fc253db8-c1a2-4032-adc2-d3fbd160fc76" xmlns:ns4="8837c207-459e-4c9e-ae67-73e2034e87a2" targetNamespace="http://schemas.microsoft.com/office/2006/metadata/properties" ma:root="true" ma:fieldsID="6f597a13533ab51e3170be8e423a5b5a" ns2:_="" ns3:_="" ns4:_="">
    <xsd:import namespace="98f01fe9-c3f2-4582-9148-d87bd0c242e7"/>
    <xsd:import namespace="fc253db8-c1a2-4032-adc2-d3fbd160fc76"/>
    <xsd:import namespace="8837c207-459e-4c9e-ae67-73e2034e87a2"/>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f01fe9-c3f2-4582-9148-d87bd0c242e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c253db8-c1a2-4032-adc2-d3fbd160fc7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37c207-459e-4c9e-ae67-73e2034e87a2"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B99B13-BF67-4A71-8070-99100289F3A8}">
  <ds:schemaRefs>
    <ds:schemaRef ds:uri="http://schemas.microsoft.com/sharepoint/events"/>
    <ds:schemaRef ds:uri=""/>
  </ds:schemaRefs>
</ds:datastoreItem>
</file>

<file path=customXml/itemProps2.xml><?xml version="1.0" encoding="utf-8"?>
<ds:datastoreItem xmlns:ds="http://schemas.openxmlformats.org/officeDocument/2006/customXml" ds:itemID="{9678B604-9059-4F1C-B8E2-C96A71A964D2}">
  <ds:schemaRefs>
    <ds:schemaRef ds:uri="http://purl.org/dc/terms/"/>
    <ds:schemaRef ds:uri="98f01fe9-c3f2-4582-9148-d87bd0c242e7"/>
    <ds:schemaRef ds:uri="http://purl.org/dc/dcmitype/"/>
    <ds:schemaRef ds:uri="http://schemas.microsoft.com/office/2006/documentManagement/types"/>
    <ds:schemaRef ds:uri="http://purl.org/dc/elements/1.1/"/>
    <ds:schemaRef ds:uri="fc253db8-c1a2-4032-adc2-d3fbd160fc76"/>
    <ds:schemaRef ds:uri="http://schemas.microsoft.com/office/infopath/2007/PartnerControls"/>
    <ds:schemaRef ds:uri="8837c207-459e-4c9e-ae67-73e2034e87a2"/>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A9ED9FB-88D9-4193-9DD9-DFFAC07CE0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f01fe9-c3f2-4582-9148-d87bd0c242e7"/>
    <ds:schemaRef ds:uri="fc253db8-c1a2-4032-adc2-d3fbd160fc76"/>
    <ds:schemaRef ds:uri="8837c207-459e-4c9e-ae67-73e2034e87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7F4349A-22F7-4A2D-8CA5-43DDCD6795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classic option</Template>
  <TotalTime>1550</TotalTime>
  <Words>4505</Words>
  <Application>Microsoft Office PowerPoint</Application>
  <PresentationFormat>Widescreen</PresentationFormat>
  <Paragraphs>189</Paragraphs>
  <Slides>33</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Times New Roman</vt:lpstr>
      <vt:lpstr>Wingdings</vt:lpstr>
      <vt:lpstr>Minnesota</vt:lpstr>
      <vt:lpstr>HIV/AIDS Prevalence and Mortality Report, 2021</vt:lpstr>
      <vt:lpstr>Introduction (I)</vt:lpstr>
      <vt:lpstr>Introduction (II)</vt:lpstr>
      <vt:lpstr>Introduction (III)</vt:lpstr>
      <vt:lpstr>National Context</vt:lpstr>
      <vt:lpstr>Rates of Adults and Adolescents Living with Diagnosed HIV Infection, by Area of Residence, Year-end 2020—United States and 6 Dependent Areas </vt:lpstr>
      <vt:lpstr>Rates of Adults and Adolescents Living with Diagnosed HIV Infection Ever Classified as Stage 3 (AIDS), by Area of Residence, Year-end 2017—United States and 6 Dependent Areas N = 533,556 Total Rate: 193.6</vt:lpstr>
      <vt:lpstr>Comparison of Deaths among people with HIV Ever Classified as Stage 3 (AIDS) in National HIV Surveillance System and Deaths Reported in Death Certificates in which HIV was the Underlying Cause of Death, 1987−2018—United States</vt:lpstr>
      <vt:lpstr>Overview of HIV/AIDS in Minnesota</vt:lpstr>
      <vt:lpstr>New HIV Diagnoses, HIV (non-AIDS) and AIDS Cases by Year of HIV Diagnosis, 2011-2021</vt:lpstr>
      <vt:lpstr>People Living with HIV/AIDS in Minnesota</vt:lpstr>
      <vt:lpstr>Estimated Number of People Living with HIV/AIDS in Minnesota</vt:lpstr>
      <vt:lpstr>Place</vt:lpstr>
      <vt:lpstr>Minnesotans Living with HIV# by County of Current Residence, 2021</vt:lpstr>
      <vt:lpstr>Minnesotans Living with HIV by Metro* County, 2021</vt:lpstr>
      <vt:lpstr>People Living with HIV/AIDS in Minnesota by Current Residence, 2021</vt:lpstr>
      <vt:lpstr>Sex Assigned at Birth, Gender Identity, and Race/Ethnicity</vt:lpstr>
      <vt:lpstr>People Living with HIV/AIDS in Minnesota by Sex Assigned at Birth, 2021</vt:lpstr>
      <vt:lpstr>People Living with HIV/AIDS in Minnesota by Sex Assigned at Birth and Race/Ethnicity^, 2021</vt:lpstr>
      <vt:lpstr>People Living with HIV/AIDS in Minnesota by Gender Identity** and Race/Ethnicity^, 2021</vt:lpstr>
      <vt:lpstr>Number of Cases and Rates (per 100,000 people) of People Living with HIV/AIDS by Race/Ethnicity** in Minnesota, 2021</vt:lpstr>
      <vt:lpstr>Number of Cases and Rates (per 100,000 people) of Adults and Adolescents* Living with HIV/AIDS by Sex Assigned at Birth and Risk† in Minnesota, 2021</vt:lpstr>
      <vt:lpstr>Number of Cases Living with HIV/AIDS by Gender Identity in Minnesota, 2021</vt:lpstr>
      <vt:lpstr>Age</vt:lpstr>
      <vt:lpstr>People Living with HIV/AIDS in Minnesota by Age Group*, 2021</vt:lpstr>
      <vt:lpstr>People Living with HIV/AIDS in Minnesota by Age Group* and Sex Assigned at Birth, 2021</vt:lpstr>
      <vt:lpstr>Foreign Born Populations</vt:lpstr>
      <vt:lpstr>Foreign-Born People Living with HIV/AIDS in Minnesota* by Region of Birth, 2012-2021</vt:lpstr>
      <vt:lpstr>African-Born* People Living with HIV/AIDS Compared to Other Minnesota Cases by Sex Assigned at Birth, 2021</vt:lpstr>
      <vt:lpstr>Latin American/Caribbean* People Living with HIV/AIDS Compared to Other Minnesota Cases by Sex Assigned at Birth, 2021</vt:lpstr>
      <vt:lpstr>Countries of Birth Among Foreign Born People* Living with HIV/AIDS in Minnesota, 2021</vt:lpstr>
      <vt:lpstr>Mortality</vt:lpstr>
      <vt:lpstr>Reported Deaths Among People living with HIV/AIDS in Minnesota, 1984-2021</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Minnesota HIV/AIDS Prevalence, 2021</dc:title>
  <dc:subject/>
  <dc:creator>Mn Dept of Health</dc:creator>
  <cp:keywords/>
  <dc:description/>
  <cp:lastModifiedBy>Emily Regan</cp:lastModifiedBy>
  <cp:revision>115</cp:revision>
  <cp:lastPrinted>2017-03-14T16:27:36Z</cp:lastPrinted>
  <dcterms:created xsi:type="dcterms:W3CDTF">2021-05-14T17:50:54Z</dcterms:created>
  <dcterms:modified xsi:type="dcterms:W3CDTF">2022-06-29T13:35:39Z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lpwstr>1.3</vt:lpwstr>
  </property>
  <property fmtid="{D5CDD505-2E9C-101B-9397-08002B2CF9AE}" pid="3" name="ContentTypeId">
    <vt:lpwstr>0x010100A882B80E85798B498881C0CB36871F5B</vt:lpwstr>
  </property>
  <property fmtid="{D5CDD505-2E9C-101B-9397-08002B2CF9AE}" pid="4" name="_dlc_DocIdItemGuid">
    <vt:lpwstr>2a3daca8-56a8-4dd4-93e8-4f7aa36add79</vt:lpwstr>
  </property>
</Properties>
</file>