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30"/>
  </p:notesMasterIdLst>
  <p:handoutMasterIdLst>
    <p:handoutMasterId r:id="rId31"/>
  </p:handoutMasterIdLst>
  <p:sldIdLst>
    <p:sldId id="259" r:id="rId6"/>
    <p:sldId id="277" r:id="rId7"/>
    <p:sldId id="595" r:id="rId8"/>
    <p:sldId id="278" r:id="rId9"/>
    <p:sldId id="579" r:id="rId10"/>
    <p:sldId id="523" r:id="rId11"/>
    <p:sldId id="571" r:id="rId12"/>
    <p:sldId id="553" r:id="rId13"/>
    <p:sldId id="524" r:id="rId14"/>
    <p:sldId id="543" r:id="rId15"/>
    <p:sldId id="525" r:id="rId16"/>
    <p:sldId id="527" r:id="rId17"/>
    <p:sldId id="528" r:id="rId18"/>
    <p:sldId id="580" r:id="rId19"/>
    <p:sldId id="584" r:id="rId20"/>
    <p:sldId id="572" r:id="rId21"/>
    <p:sldId id="511" r:id="rId22"/>
    <p:sldId id="512" r:id="rId23"/>
    <p:sldId id="596" r:id="rId24"/>
    <p:sldId id="281" r:id="rId25"/>
    <p:sldId id="593" r:id="rId26"/>
    <p:sldId id="592" r:id="rId27"/>
    <p:sldId id="537" r:id="rId28"/>
    <p:sldId id="352"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Jennifer (MDH)" initials="MJ(" lastIdx="6" clrIdx="0">
    <p:extLst>
      <p:ext uri="{19B8F6BF-5375-455C-9EA6-DF929625EA0E}">
        <p15:presenceInfo xmlns:p15="http://schemas.microsoft.com/office/powerpoint/2012/main" userId="S::Jennifer.Mark@state.mn.us::e08bc1df-4882-415f-87c2-978dada3a5f2" providerId="AD"/>
      </p:ext>
    </p:extLst>
  </p:cmAuthor>
  <p:cmAuthor id="2" name="Barber, Cheryl (MDH)" initials="BC(" lastIdx="12" clrIdx="1">
    <p:extLst>
      <p:ext uri="{19B8F6BF-5375-455C-9EA6-DF929625EA0E}">
        <p15:presenceInfo xmlns:p15="http://schemas.microsoft.com/office/powerpoint/2012/main" userId="S::Cheryl.Barber@state.mn.us::78d208c6-ab76-41b0-942b-3c0c65530fec" providerId="AD"/>
      </p:ext>
    </p:extLst>
  </p:cmAuthor>
  <p:cmAuthor id="3" name="Kass-Aten, Hannah (MDH)" initials="KAH(" lastIdx="1" clrIdx="2">
    <p:extLst>
      <p:ext uri="{19B8F6BF-5375-455C-9EA6-DF929625EA0E}">
        <p15:presenceInfo xmlns:p15="http://schemas.microsoft.com/office/powerpoint/2012/main" userId="S::Hannah.Kass-Aten@state.mn.us::eed3f0cb-6eaf-4512-9a75-fb6133e7aa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78BE21"/>
    <a:srgbClr val="E6E6E6"/>
    <a:srgbClr val="000000"/>
    <a:srgbClr val="E8E8E8"/>
    <a:srgbClr val="0D0D0D"/>
    <a:srgbClr val="B20738"/>
    <a:srgbClr val="00A3E2"/>
    <a:srgbClr val="2C2C2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70132" autoAdjust="0"/>
  </p:normalViewPr>
  <p:slideViewPr>
    <p:cSldViewPr snapToGrid="0">
      <p:cViewPr varScale="1">
        <p:scale>
          <a:sx n="80" d="100"/>
          <a:sy n="80" d="100"/>
        </p:scale>
        <p:origin x="1128" y="84"/>
      </p:cViewPr>
      <p:guideLst/>
    </p:cSldViewPr>
  </p:slideViewPr>
  <p:outlineViewPr>
    <p:cViewPr>
      <p:scale>
        <a:sx n="33" d="100"/>
        <a:sy n="33" d="100"/>
      </p:scale>
      <p:origin x="0" y="-5030"/>
    </p:cViewPr>
  </p:outlineViewPr>
  <p:notesTextViewPr>
    <p:cViewPr>
      <p:scale>
        <a:sx n="1" d="1"/>
        <a:sy n="1" d="1"/>
      </p:scale>
      <p:origin x="0" y="0"/>
    </p:cViewPr>
  </p:notesTextViewPr>
  <p:sorterViewPr>
    <p:cViewPr>
      <p:scale>
        <a:sx n="100" d="100"/>
        <a:sy n="100" d="100"/>
      </p:scale>
      <p:origin x="0" y="-2976"/>
    </p:cViewPr>
  </p:sorterViewPr>
  <p:notesViewPr>
    <p:cSldViewPr snapToGrid="0">
      <p:cViewPr varScale="1">
        <p:scale>
          <a:sx n="67" d="100"/>
          <a:sy n="67" d="100"/>
        </p:scale>
        <p:origin x="653"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6/29/2022</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6/29/2022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73850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we look at cases and rates of the 298 new HIV infections by sex assigned at birth and reported sexual behavior.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By sex assigned at birth….</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number of cases among people assigned male at birth have remained stable, accounting for 234 of 298 new HIV cases. The 64 cases among people assigned female at birth, while an increase from the 37 diagnosed in 2020, still represents a decrease from the 76 diagnoses in 2019. The reason for this decrease is currently unknown.</a:t>
            </a:r>
          </a:p>
          <a:p>
            <a:pPr marL="0" marR="0" lvl="0" indent="0" algn="l" defTabSz="914400" rtl="0" eaLnBrk="1" fontAlgn="auto" latinLnBrk="0" hangingPunct="1">
              <a:lnSpc>
                <a:spcPct val="107000"/>
              </a:lnSpc>
              <a:spcBef>
                <a:spcPts val="0"/>
              </a:spcBef>
              <a:spcAft>
                <a:spcPts val="0"/>
              </a:spcAft>
              <a:buClrTx/>
              <a:buSzTx/>
              <a:buFont typeface="+mj-lt"/>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 result, people assigned male at birth represent 79% of all new HIV diagnoses- which is an increase from previous years.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further at data by risk behavior….</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Men who have Sex with Men, or MSM, have the highest rate of HIV diagnosis. In 2021, the estimated rate of HIV diagnosis among MSM was 137.9 per 100,000 population. This is nearly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38</a:t>
            </a:r>
            <a:r>
              <a:rPr lang="en-US" sz="1800" dirty="0">
                <a:effectLst/>
                <a:latin typeface="Calibri" panose="020F0502020204030204" pitchFamily="34" charset="0"/>
                <a:ea typeface="Calibri" panose="020F0502020204030204" pitchFamily="34" charset="0"/>
                <a:cs typeface="Times New Roman" panose="02020603050405020304" pitchFamily="18" charset="0"/>
              </a:rPr>
              <a:t> times higher than the rate among non-MSM men.</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to note that MSM contains cases from all racial/ethnic categories and therefore, cannot be directly compared to the rates on the previous slide. For more information on how this rate was estimated, see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HIV Surveillance Technical Notes </a:t>
            </a:r>
            <a:r>
              <a:rPr lang="en-US" sz="1800" dirty="0">
                <a:effectLst/>
                <a:latin typeface="Calibri" panose="020F0502020204030204" pitchFamily="34" charset="0"/>
                <a:ea typeface="Calibri" panose="020F0502020204030204" pitchFamily="34" charset="0"/>
                <a:cs typeface="Times New Roman" panose="02020603050405020304" pitchFamily="18" charset="0"/>
              </a:rPr>
              <a:t>which are available on our website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2276673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shows the number of people living with HIV/AIDS by gender identity. In 2021, there were 12 transgender HIV cases diagnosed in Minnesota (11 Trans women, and 1 other Transgender identity). This represents 4% of new cases reported in the state.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1228636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2021, there were 100 cases diagnosed under the age of 30, accounting for 34% of all cases. 87 (85%) of these were in people assigned to the male sex at birth. Age groups 20-24 and 30-34 had the largest number of new cases in 2021.</a:t>
            </a:r>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603453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risk for all people diagnosed with HIV in Minnesota during the past decade. In 2021, mode of exposure was unknown or undisclosed in a plurality (48%) of cases. Of cases where mode of transmission was reported, men having sex with men was the most common, accounting for 42% of all diagnoses but over 80% of diagnoses with known modes of transmission.</a:t>
            </a:r>
          </a:p>
          <a:p>
            <a:endParaRPr lang="en-US" dirty="0"/>
          </a:p>
          <a:p>
            <a:r>
              <a:rPr lang="en-US" dirty="0"/>
              <a:t>The number of cases among people</a:t>
            </a:r>
            <a:r>
              <a:rPr lang="en-US" baseline="0" dirty="0"/>
              <a:t> who inject drugs (IDU only) was</a:t>
            </a:r>
            <a:r>
              <a:rPr lang="en-US" dirty="0"/>
              <a:t> 20 cases in 2021, down from 2019 (n=22) yet an increase from 2018 (n=11) and 2020 (n=12).</a:t>
            </a:r>
            <a:r>
              <a:rPr lang="en-US" baseline="0" dirty="0"/>
              <a:t> However, Minnesota has declared an ongoing outbreak among people who inject drugs in St. Louis County, with cases dating back to 2019. Hennepin-Ramsey counties are also experiencing an ongoing outbreak among people who inject drugs, with some cases dating back to 2018. More details on these outbreaks later in this slide presentation.</a:t>
            </a:r>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574888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describes HIV diagnoses by global region of birth among foreign-born people. In general, the number of new HIV infections diagnosed among foreign-born people in Minnesota has steadily increased from 20 cases in 1990 to an average of 83 cases over the last decade. This increase has been largely driven by the increase of cases among African-born people, as well as people from Mexico, Central and South America and the Caribbean. </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2021, there were 71 cases of newly reported HIV among foreign-born people. This is about one out of four of all new cases (24%) The majority of foreign-born cases in 2021 were from Africa, followed by Latin America and the Caribbean.</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25202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lvl="0" indent="0" algn="l" defTabSz="914400" rtl="0" eaLnBrk="1" fontAlgn="auto" latinLnBrk="0" hangingPunct="1">
              <a:lnSpc>
                <a:spcPct val="107000"/>
              </a:lnSpc>
              <a:spcBef>
                <a:spcPts val="0"/>
              </a:spcBef>
              <a:spcAft>
                <a:spcPts val="800"/>
              </a:spcAft>
              <a:buClrTx/>
              <a:buSzTx/>
              <a:buFontTx/>
              <a:buNone/>
              <a:tabLst/>
              <a:defRPr/>
            </a:pPr>
            <a:r>
              <a:rPr lang="en-US" sz="1100" dirty="0"/>
              <a:t>Late testers are defined as anyone with an AIDS diagnosis within one year of their initial HIV diagnosis. They represent missed opportunities for early intervention.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lvl="0" indent="0" algn="l" defTabSz="914400" rtl="0" eaLnBrk="1" fontAlgn="auto" latinLnBrk="0" hangingPunct="1">
              <a:lnSpc>
                <a:spcPct val="107000"/>
              </a:lnSpc>
              <a:spcBef>
                <a:spcPts val="0"/>
              </a:spcBef>
              <a:spcAft>
                <a:spcPts val="800"/>
              </a:spcAft>
              <a:buClrTx/>
              <a:buSzTx/>
              <a:buFontTx/>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2020, 21.7% of new cases were late testers. </a:t>
            </a:r>
            <a:r>
              <a:rPr lang="en-US" sz="1100" dirty="0"/>
              <a:t>This proportion of cases has remained relatively similar over the past 10 years, ranging between 22-34%. Most late testers, about 85%, are diagnosed with AIDS at the same time they are initially diagnosed with HIV infection. As with other characteristics of the HIV epidemic in Minnesota, the proportion of late testers varies by demographic characteristics.</a:t>
            </a:r>
          </a:p>
          <a:p>
            <a:pPr marL="400050" marR="0" lvl="0" indent="0" algn="l" defTabSz="914400" rtl="0" eaLnBrk="1" fontAlgn="auto" latinLnBrk="0" hangingPunct="1">
              <a:lnSpc>
                <a:spcPct val="107000"/>
              </a:lnSpc>
              <a:spcBef>
                <a:spcPts val="0"/>
              </a:spcBef>
              <a:spcAft>
                <a:spcPts val="800"/>
              </a:spcAft>
              <a:buClrTx/>
              <a:buSzTx/>
              <a:buFontTx/>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lvl="0" indent="0" algn="l" defTabSz="914400" rtl="0" eaLnBrk="1" fontAlgn="auto" latinLnBrk="0" hangingPunct="1">
              <a:lnSpc>
                <a:spcPct val="107000"/>
              </a:lnSpc>
              <a:spcBef>
                <a:spcPts val="0"/>
              </a:spcBef>
              <a:spcAft>
                <a:spcPts val="800"/>
              </a:spcAft>
              <a:buClrTx/>
              <a:buSzTx/>
              <a:buFontTx/>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2021, 21.1% (63) of new HIV cases were “late testers” to date, which represents only a partial follow-up year through April 2022. </a:t>
            </a:r>
            <a:r>
              <a:rPr lang="en-US" sz="1100" dirty="0"/>
              <a:t>Please note that cases diagnosed in 2021 may not encompass all cases diagnosed – since a full year of observation is required to capture progress to AIDS within a year (which would end later this year in December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75804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ability to interrupt the transmission of HIV from mother to child via antiretroviral therapy and appropriate perinatal care is an important accomplishment in the history of the HIV/AIDS epidemic. Without antiretroviral therapy, newborn HIV infection rates range from 25-30%, but decrease to 1-2% with appropriate medical intervention. The rate of transmission has decreased from 15% between 1994 and 1996 to 0.0% in the past three years (2019-2021). The last transmission was in 2017.</a:t>
            </a:r>
          </a:p>
          <a:p>
            <a:pPr marL="40005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past decade, the number of births to pregnant parents living with HIV has ranged between 42-69 births (2011-2021). </a:t>
            </a:r>
          </a:p>
          <a:p>
            <a:pPr marL="40005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2021, there was an increase to 60 births to pregnant parents living with HIV with no perinatal HIV cases baby born to a HIV-positive pregnant person in Minnesota in 2021.</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1395567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December 31, 2021, there were estimated to be 9,697 people alive and living with HIV/AIDS in Minnesota. This number included 5,476 (56%) living with an HIV infection that had not progressed to an AIDS diagnosis and 4,221 (44%) living with AIDS. This number also included 2,644 people who were first reported with HIV or AIDS elsewhere and now live in Minnesota and excluded 1,662 persons first reported with HIV or AIDS in Minnesota who now live out of state.</a:t>
            </a:r>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1455528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One particular population of interest in Minnesota that sets us apart from other states is our larger</a:t>
            </a:r>
            <a:r>
              <a:rPr lang="en-US" baseline="0" dirty="0">
                <a:latin typeface="Times New Roman" pitchFamily="18" charset="0"/>
              </a:rPr>
              <a:t> foreign-born HIV-positive population. </a:t>
            </a:r>
            <a:r>
              <a:rPr lang="en-US" dirty="0">
                <a:latin typeface="Times New Roman" pitchFamily="18" charset="0"/>
              </a:rPr>
              <a:t>Between 1990 and 2021, the number of foreign-born people living with HIV/AIDS in Minnesota increased substantially, especially among the African-born population.  In 1990, 50 foreign-born people were reported to be living with HIV/AIDS in Minnesota, and by 2007 this number had increased to 1,126 people.  In 2021, the total number of foreign-born people living with HIV/AIDS in Minnesota was 2,553, a 5% increase from 2020.  The majority of these people immigrated to the United States from Africa and Latin America.</a:t>
            </a:r>
            <a:r>
              <a:rPr lang="en-US" baseline="0" dirty="0">
                <a:latin typeface="Times New Roman" pitchFamily="18" charset="0"/>
              </a:rPr>
              <a:t> </a:t>
            </a:r>
            <a:r>
              <a:rPr lang="en-US" dirty="0">
                <a:latin typeface="Times New Roman" pitchFamily="18" charset="0"/>
              </a:rPr>
              <a:t>This trend illustrates the growing diversity of the HIV-positive population in Minnesota and the need for culturally appropriate HIV care and prevention efforts.</a:t>
            </a:r>
          </a:p>
        </p:txBody>
      </p:sp>
      <p:sp>
        <p:nvSpPr>
          <p:cNvPr id="4" name="Slide Number Placeholder 3"/>
          <p:cNvSpPr>
            <a:spLocks noGrp="1"/>
          </p:cNvSpPr>
          <p:nvPr>
            <p:ph type="sldNum" sz="quarter" idx="5"/>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4065955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Minnesota has seen an increase of HIV among certain populations in Hennepin and Ramsey Counties. An outbreak was declared in Hennepin and Ramsey counties among people who inject drugs (PWID) in 2020 with cases dating back to December 2018. </a:t>
            </a:r>
          </a:p>
          <a:p>
            <a:pPr algn="l"/>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Minnesota's outbreak-associated cases have risk factors consistent with the national outbreaks.</a:t>
            </a:r>
          </a:p>
          <a:p>
            <a:pPr algn="l"/>
            <a:r>
              <a:rPr lang="en-US" b="0" i="0" dirty="0">
                <a:solidFill>
                  <a:srgbClr val="000000"/>
                </a:solidFill>
                <a:effectLst/>
                <a:latin typeface="Open Sans" panose="020B0606030504020204" pitchFamily="34" charset="0"/>
              </a:rPr>
              <a:t>People at high risk in the current outbreaks include:</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use injection drugs or share needles/works.</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experiencing homelessness or unstable housing.</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exchange sex for income and other items they need.</a:t>
            </a: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r>
              <a:rPr lang="en-US" b="0" i="0" dirty="0">
                <a:solidFill>
                  <a:srgbClr val="000000"/>
                </a:solidFill>
                <a:effectLst/>
                <a:latin typeface="Open Sans" panose="020B0606030504020204" pitchFamily="34" charset="0"/>
              </a:rPr>
              <a:t>For more information, please see our updated HIV statistics website, described at the end of the presentation.</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2309026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our webinar, we take a moment to acknowledge that Minnesota stands on ancestral land of tribal nations… including the Dakota, Ojibwe, Ho Chunk, and other nations. Please take a moment to consider the treaties made by the Tribal nations that entitle non-native people to live and work on traditional Native lands.</a:t>
            </a:r>
          </a:p>
        </p:txBody>
      </p:sp>
      <p:sp>
        <p:nvSpPr>
          <p:cNvPr id="4" name="Slide Number Placeholder 3"/>
          <p:cNvSpPr>
            <a:spLocks noGrp="1"/>
          </p:cNvSpPr>
          <p:nvPr>
            <p:ph type="sldNum" sz="quarter" idx="5"/>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195832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Minnesota has seen an increase of HIV in the Duluth area (30-mile radius) . Duluth area declared an outbreak in 2021 with cases dating back to 2019. The Duluth area outbreak includes all newly diagnosed HIV cases and linked cases within the region. Typically, there are 1-5 cases of HIV per year in St. Louis County, beginning in the fall of 2019 there was a significant increase of newly diagnosed HIV cases in the area.</a:t>
            </a:r>
          </a:p>
          <a:p>
            <a:pPr algn="l"/>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People at high risk in the current outbreaks include:</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use injection drugs or share needles/works.</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experiencing homelessness or unstable housing.</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exchange sex for income and other items they need.</a:t>
            </a:r>
          </a:p>
          <a:p>
            <a:pPr algn="l">
              <a:buFont typeface="Arial" panose="020B0604020202020204" pitchFamily="34" charset="0"/>
              <a:buChar char="•"/>
            </a:pPr>
            <a:r>
              <a:rPr lang="en-US" b="0" i="0" dirty="0">
                <a:solidFill>
                  <a:srgbClr val="000000"/>
                </a:solidFill>
                <a:effectLst/>
                <a:latin typeface="Open Sans" panose="020B0606030504020204" pitchFamily="34" charset="0"/>
              </a:rPr>
              <a:t>Men who have sex with men.</a:t>
            </a: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r>
              <a:rPr lang="en-US" b="0" i="0" dirty="0">
                <a:solidFill>
                  <a:srgbClr val="000000"/>
                </a:solidFill>
                <a:effectLst/>
                <a:latin typeface="Open Sans" panose="020B0606030504020204" pitchFamily="34" charset="0"/>
              </a:rPr>
              <a:t>For more information, please see our updated HIV statistics website, described at the end of the presentation.</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404560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newly diagnosed HIV case counts by county, we update our statistics web page to include information on outbreak data.</a:t>
            </a:r>
          </a:p>
          <a:p>
            <a:endParaRPr lang="en-US" dirty="0"/>
          </a:p>
          <a:p>
            <a:r>
              <a:rPr lang="en-US" dirty="0"/>
              <a:t>Please visit the Minnesota Department of Health HIV pages at www.health.state.mn for additional details. </a:t>
            </a:r>
          </a:p>
          <a:p>
            <a:endParaRPr lang="en-US" dirty="0"/>
          </a:p>
          <a:p>
            <a:r>
              <a:rPr lang="en-US" dirty="0"/>
              <a:t>While you’re here, you can subscribe to our listserv to receive HIV/STD prevention updates to your email.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156731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COVID-19 pandemic in the United States led to disruptions in HIV testing services and access to clinical services throughout 2020. This disruption resulted in a steep single-year decline in HIV diagnoses. The number of HIV diagnosis in the United States in 2020 (30,403) was 17% lower than in 2019. This decrease is predominantly attributed to declines in testing caused by less frequent visits to health centers, reduced outreach services, and shifting of public health staff to COVID-19 response activities. Strategies implemented by state and local health departments for HIV-related testing and care services, such as self-testing and telehealth, did not make up for declines in laboratory-based HIV testing. Given these disruptions, HIV was likely underdiagnosed in 2020, and data for 2020 should be interpreted with caution.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Underreporting of laboratory test results to state and local HIV surveillance programs was not a major contributor to declines in diagnoses, as all jurisdictions reported to CDC all laboratory results received.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Since the COVID-19 pandemic is still ongoing, more time and data are needed to accurately assess COVID-19’s affect on HIV in the United States. Assessments of trends in HIV diagnoses that include the year 2020 are discouraged.</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1909946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4240759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report, the term “new HIV diagnoses” refers to Minnesota residents living with HIV who were diagnosed in a particular calendar year and reported to MDH. This includes people whose first diagnosis of HIV infection is AIDS (AIDS at first diagnosis). HIV diagnosis data are displayed by earliest known date of HIV diagnosis.</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2021 there were 298 newly diagnosed cases, compared to 230 cases in 2020. 2020 was an outlier year, however, with a 16% decrease in HIV diagnoses from the previous year, likely attributable to the same factors driving the national decrease in diagnoses in 2020 due to the impact of COVID-19 pandemic. 298 diagnoses in 2021, while a 30% increase over 2020, is an 8% increase from 2019, and is average compared to the number of diagnoses per year in the prior decade, excluding 2020. More time and data will be required to determine whether this is a true increase in HIV infection rates or if part of the increase is due to a rebound in diagnoses after disruptions in 2020.</a:t>
            </a:r>
          </a:p>
          <a:p>
            <a:pPr marL="45720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1954434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Historically, about 80% of new HIV infections diagnosed in Minnesota have occurred in Minneapolis, St. Paul and the surrounding seven-county metropolitan area.</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2021, of 298 total HIV diagnoses, 74% of the cases were in the seven-county Twin Cities metro region with 31% in Minneapolis, 11% in St. Paul, and 32% in the remaining suburban area (excluding Minneapolis/St. Paul). In greater Minnesota, there were 76 newly diagnosed HIV cases across 39 counties. </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33116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Comparing the racial/ethnic distribution of new HIV diagnoses [LEFT] to the general population of Minnesota [RIGHT], it is apparent that disparities continue to exist. Non-Hispanic African-American and Black African-born Minnesotans jointly make up about 5% of the population in Minnesota, yet accounted for 42% of the newly diagnosed cases of HIV in 2021. Similarly, Hispanics of any race account for approximately 5% of the population, but account for 14% of the newly diagnosed cases.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4011315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year we calculate the rate of diagnosis for each racial/ethnic group represented in the surveillance system to assess the impact of HIV within each community. The rate takes into account the size of the population of each group.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Non-Hispanic Black communities had the highest rate of diagnoses in 2021 with 36.5 HIV diagnoses per 100,000 population among Black African-born people and 53.8 HIV diagnoses per 100,000 population among Black, not African-born people. For African-Americans who are not African-born, this represents a rate that is 22 times the rate in the white non-Hispanic population in Minnesota. The rate among the African-born population is 15 times that of the white non-Hispanic population.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Hispanic people of any race have the next highest rate of newly diagnosed HIV cases in Minnesota at 17.2 per 100,000 people; this is a rate 7 times that of white, non-Hispanic people.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American Indians have a rate of people newly diagnosed with HIV of 18 per 100,000 people, 7.5 times the rate of white, non-Hispanic people.</a:t>
            </a:r>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3529833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differences in the racial/ethnic distribution by sex assigned at birth. Left to right are data for people assigned Male and Female at birth.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LEFT, among 234 people assigned the sex of male at birth, 37% of the 2021 cases diagnosed in Minnesota are Non-Hispanic white [seen in dark BLUE]. Non-Hispanic Black non-African born [In light GREEN] and Black, African-born males [light BLUE] made up 38% of cases and Hispanic males of any race accounted for 18% of cases.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RIGHT, among the 64 people assigned the sex of female at birth, the disparities of new HIV diagnoses are even more </a:t>
            </a:r>
            <a:r>
              <a:rPr lang="en-US" sz="1800" dirty="0">
                <a:effectLst/>
                <a:latin typeface="Calibri" panose="020F0502020204030204" pitchFamily="34" charset="0"/>
                <a:ea typeface="Times New Roman" panose="02020603050405020304" pitchFamily="18" charset="0"/>
              </a:rPr>
              <a:t>apparent among people of color. They represent 74% of new HIV cases assigned female at birth vs 63% of new HIV cases assigned male at birth.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Greater than half of female infections, or 55% combined, are </a:t>
            </a:r>
            <a:r>
              <a:rPr lang="en-US" sz="1800" dirty="0">
                <a:effectLst/>
                <a:latin typeface="Calibri" panose="020F0502020204030204" pitchFamily="34" charset="0"/>
                <a:ea typeface="Calibri" panose="020F0502020204030204" pitchFamily="34" charset="0"/>
                <a:cs typeface="Times New Roman" panose="02020603050405020304" pitchFamily="18" charset="0"/>
              </a:rPr>
              <a:t>Black, African-born and non-African born.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2971528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304800" y="5505450"/>
            <a:ext cx="11582400" cy="819150"/>
          </a:xfrm>
        </p:spPr>
        <p:txBody>
          <a:bodyPr anchor="ctr">
            <a:normAutofit/>
          </a:bodyPr>
          <a:lstStyle>
            <a:lvl1pPr marL="0" indent="0" algn="ctr">
              <a:buNone/>
              <a:defRPr sz="1800"/>
            </a:lvl1pPr>
          </a:lstStyle>
          <a:p>
            <a:pPr lvl="0"/>
            <a:r>
              <a:rPr lang="en-US" dirty="0" err="1"/>
              <a:t>Firstname</a:t>
            </a:r>
            <a:r>
              <a:rPr lang="en-US" dirty="0"/>
              <a:t> </a:t>
            </a:r>
            <a:r>
              <a:rPr lang="en-US" dirty="0" err="1"/>
              <a:t>Lastname</a:t>
            </a:r>
            <a:r>
              <a:rPr lang="en-US" dirty="0"/>
              <a:t> | Job Title</a:t>
            </a:r>
            <a:br>
              <a:rPr lang="en-US" dirty="0"/>
            </a:br>
            <a:r>
              <a:rPr lang="en-US" dirty="0"/>
              <a:t>Date</a:t>
            </a:r>
          </a:p>
        </p:txBody>
      </p:sp>
      <p:sp>
        <p:nvSpPr>
          <p:cNvPr id="7"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Protecting, maintaining and improving the health of all </a:t>
            </a:r>
            <a:r>
              <a:rPr lang="en-US" sz="1000" dirty="0" err="1"/>
              <a:t>minnesotans</a:t>
            </a:r>
            <a:endParaRPr lang="en-US" sz="1000" dirty="0"/>
          </a:p>
        </p:txBody>
      </p:sp>
      <p:sp>
        <p:nvSpPr>
          <p:cNvPr id="9" name="Rectangle 1" descr="&quot;&quot;"/>
          <p:cNvSpPr/>
          <p:nvPr userDrawn="1"/>
        </p:nvSpPr>
        <p:spPr bwMode="black">
          <a:xfrm rot="10800000">
            <a:off x="3048" y="4235956"/>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2" descr="&quot;&quot;"/>
          <p:cNvSpPr>
            <a:spLocks noGrp="1"/>
          </p:cNvSpPr>
          <p:nvPr userDrawn="1">
            <p:ph type="ctrTitle" hasCustomPrompt="1"/>
          </p:nvPr>
        </p:nvSpPr>
        <p:spPr bwMode="auto">
          <a:xfrm>
            <a:off x="304800" y="4235955"/>
            <a:ext cx="11582400" cy="1216153"/>
          </a:xfrm>
          <a:noFill/>
          <a:ln>
            <a:noFill/>
          </a:ln>
        </p:spPr>
        <p:txBody>
          <a:bodyPr wrap="square" lIns="182880" tIns="91440" rIns="182880" bIns="91440" anchor="ctr">
            <a:normAutofit/>
          </a:bodyPr>
          <a:lstStyle>
            <a:lvl1pPr algn="ctr">
              <a:defRPr sz="4400" b="1">
                <a:solidFill>
                  <a:schemeClr val="accent1"/>
                </a:solidFill>
              </a:defRPr>
            </a:lvl1pPr>
          </a:lstStyle>
          <a:p>
            <a:r>
              <a:rPr lang="en-US" dirty="0"/>
              <a:t>Presentation Title</a:t>
            </a:r>
          </a:p>
        </p:txBody>
      </p:sp>
      <p:pic>
        <p:nvPicPr>
          <p:cNvPr id="10" name="Picture 9" descr="M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4235956"/>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bwMode="auto">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bwMode="black">
          <a:xfrm>
            <a:off x="304799" y="4309353"/>
            <a:ext cx="11582399" cy="1527243"/>
          </a:xfrm>
        </p:spPr>
        <p:txBody>
          <a:bodyPr anchor="ctr">
            <a:normAutofit/>
          </a:bodyPr>
          <a:lstStyle>
            <a:lvl1pPr marL="0" indent="0" algn="ctr">
              <a:lnSpc>
                <a:spcPct val="100000"/>
              </a:lnSpc>
              <a:spcBef>
                <a:spcPts val="0"/>
              </a:spcBef>
              <a:buNone/>
              <a:defRPr sz="2400" baseline="0">
                <a:solidFill>
                  <a:schemeClr val="tx2"/>
                </a:solidFill>
              </a:defRPr>
            </a:lvl1pPr>
          </a:lstStyle>
          <a:p>
            <a:pPr lvl="0"/>
            <a:r>
              <a:rPr lang="en-US" dirty="0"/>
              <a:t>Add contact information</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7" y="-189954"/>
            <a:ext cx="12213217" cy="1570469"/>
          </a:xfrm>
          <a:prstGeom prst="rect">
            <a:avLst/>
          </a:prstGeom>
        </p:spPr>
      </p:pic>
      <p:sp>
        <p:nvSpPr>
          <p:cNvPr id="14"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WWW.</a:t>
            </a:r>
            <a:r>
              <a:rPr lang="en-US" sz="1000" baseline="0" dirty="0"/>
              <a:t>HEALTH.MN.GOV</a:t>
            </a:r>
            <a:endParaRPr lang="en-US" sz="1000" dirty="0"/>
          </a:p>
        </p:txBody>
      </p:sp>
      <p:sp>
        <p:nvSpPr>
          <p:cNvPr id="15" name="Title 2"/>
          <p:cNvSpPr>
            <a:spLocks noGrp="1"/>
          </p:cNvSpPr>
          <p:nvPr>
            <p:ph type="title" hasCustomPrompt="1"/>
          </p:nvPr>
        </p:nvSpPr>
        <p:spPr bwMode="black">
          <a:xfrm>
            <a:off x="304800" y="3093328"/>
            <a:ext cx="11582400" cy="1216025"/>
          </a:xfrm>
          <a:noFill/>
        </p:spPr>
        <p:txBody>
          <a:bodyPr lIns="0" rIns="0">
            <a:normAutofit/>
          </a:bodyPr>
          <a:lstStyle>
            <a:lvl1pPr algn="ctr">
              <a:defRPr sz="4400">
                <a:solidFill>
                  <a:schemeClr val="tx1"/>
                </a:solidFill>
              </a:defRPr>
            </a:lvl1pPr>
          </a:lstStyle>
          <a:p>
            <a:r>
              <a:rPr lang="en-US" dirty="0"/>
              <a:t>Add thank you text.</a:t>
            </a:r>
          </a:p>
        </p:txBody>
      </p:sp>
      <p:pic>
        <p:nvPicPr>
          <p:cNvPr id="7" name="MDH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 col / 1 row">
    <p:bg bwMode="gray">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3430" y="-8887"/>
            <a:ext cx="12195430" cy="1344168"/>
            <a:chOff x="-3430" y="-8887"/>
            <a:chExt cx="12195430" cy="1344168"/>
          </a:xfrm>
        </p:grpSpPr>
        <p:sp>
          <p:nvSpPr>
            <p:cNvPr id="9" name="Rectangle 1" descr="&quot;&quot;"/>
            <p:cNvSpPr/>
            <p:nvPr userDrawn="1"/>
          </p:nvSpPr>
          <p:spPr bwMode="black">
            <a:xfrm>
              <a:off x="1337308" y="-128"/>
              <a:ext cx="10851978"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1337308" y="1216025"/>
              <a:ext cx="10854692"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descr="&quot;&quot;"/>
            <p:cNvSpPr/>
            <p:nvPr userDrawn="1"/>
          </p:nvSpPr>
          <p:spPr>
            <a:xfrm rot="16200000">
              <a:off x="-3430" y="-8887"/>
              <a:ext cx="1344168" cy="134416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2"/>
          <p:cNvSpPr>
            <a:spLocks noGrp="1"/>
          </p:cNvSpPr>
          <p:nvPr userDrawn="1">
            <p:ph type="title" hasCustomPrompt="1"/>
          </p:nvPr>
        </p:nvSpPr>
        <p:spPr bwMode="white">
          <a:xfrm>
            <a:off x="1334594" y="-1"/>
            <a:ext cx="10552606"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 w corner fold</a:t>
            </a:r>
          </a:p>
        </p:txBody>
      </p:sp>
      <p:sp>
        <p:nvSpPr>
          <p:cNvPr id="3" name="Content Placeholder 3"/>
          <p:cNvSpPr>
            <a:spLocks noGrp="1"/>
          </p:cNvSpPr>
          <p:nvPr userDrawn="1">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userDrawn="1">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114275980"/>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12192000" cy="4833197"/>
          </a:xfrm>
          <a:noFill/>
        </p:spPr>
        <p:txBody>
          <a:bodyPr>
            <a:normAutofit/>
          </a:bodyPr>
          <a:lstStyle>
            <a:lvl1pPr marL="0" indent="0" algn="ctr">
              <a:buNone/>
              <a:defRPr sz="2400"/>
            </a:lvl1pPr>
          </a:lstStyle>
          <a:p>
            <a:r>
              <a:rPr lang="en-US" dirty="0"/>
              <a:t>Click Icon to add picture</a:t>
            </a:r>
          </a:p>
        </p:txBody>
      </p:sp>
      <p:sp>
        <p:nvSpPr>
          <p:cNvPr id="7" name="Rectangle 1" descr="&quot;&quot;"/>
          <p:cNvSpPr/>
          <p:nvPr userDrawn="1"/>
        </p:nvSpPr>
        <p:spPr bwMode="black">
          <a:xfrm rot="10800000">
            <a:off x="3048" y="4952455"/>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userDrawn="1"/>
        </p:nvSpPr>
        <p:spPr bwMode="auto">
          <a:xfrm rot="10800000">
            <a:off x="0" y="4833198"/>
            <a:ext cx="12192000" cy="11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7"/>
          <p:cNvSpPr>
            <a:spLocks noGrp="1"/>
          </p:cNvSpPr>
          <p:nvPr userDrawn="1">
            <p:ph type="sldNum" sz="quarter" idx="16"/>
          </p:nvPr>
        </p:nvSpPr>
        <p:spPr bwMode="black">
          <a:xfrm>
            <a:off x="10425426" y="6324600"/>
            <a:ext cx="1462668" cy="365125"/>
          </a:xfrm>
        </p:spPr>
        <p:txBody>
          <a:bodyPr/>
          <a:lstStyle/>
          <a:p>
            <a:fld id="{48F63A3B-78C7-47BE-AE5E-E10140E04643}" type="slidenum">
              <a:rPr lang="en-US" smtClean="0"/>
              <a:pPr/>
              <a:t>‹#›</a:t>
            </a:fld>
            <a:endParaRPr lang="en-US" dirty="0"/>
          </a:p>
        </p:txBody>
      </p:sp>
      <p:sp>
        <p:nvSpPr>
          <p:cNvPr id="2" name="Title 2"/>
          <p:cNvSpPr>
            <a:spLocks noGrp="1"/>
          </p:cNvSpPr>
          <p:nvPr userDrawn="1">
            <p:ph type="ctrTitle" hasCustomPrompt="1"/>
          </p:nvPr>
        </p:nvSpPr>
        <p:spPr bwMode="white">
          <a:xfrm>
            <a:off x="312420" y="4952456"/>
            <a:ext cx="11574780" cy="1216152"/>
          </a:xfrm>
          <a:noFill/>
          <a:ln>
            <a:noFill/>
          </a:ln>
        </p:spPr>
        <p:txBody>
          <a:bodyPr anchor="ctr">
            <a:normAutofit/>
          </a:bodyPr>
          <a:lstStyle>
            <a:lvl1pPr algn="ctr">
              <a:defRPr sz="4000" b="1" baseline="0">
                <a:solidFill>
                  <a:schemeClr val="tx1"/>
                </a:solidFill>
              </a:defRPr>
            </a:lvl1pPr>
          </a:lstStyle>
          <a:p>
            <a:r>
              <a:rPr lang="en-US" dirty="0"/>
              <a:t>Section title</a:t>
            </a:r>
          </a:p>
        </p:txBody>
      </p:sp>
      <p:pic>
        <p:nvPicPr>
          <p:cNvPr id="10"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532499751"/>
      </p:ext>
    </p:extLst>
  </p:cSld>
  <p:clrMapOvr>
    <a:masterClrMapping/>
  </p:clrMapOvr>
  <p:extLst>
    <p:ext uri="{DCECCB84-F9BA-43D5-87BE-67443E8EF086}">
      <p15:sldGuideLst xmlns:p15="http://schemas.microsoft.com/office/powerpoint/2012/main">
        <p15:guide id="1" pos="9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 / 2 row">
    <p:bg bwMode="auto">
      <p:bgPr>
        <a:solidFill>
          <a:schemeClr val="bg1"/>
        </a:solidFill>
        <a:effectLst/>
      </p:bgPr>
    </p:bg>
    <p:spTree>
      <p:nvGrpSpPr>
        <p:cNvPr id="1" name=""/>
        <p:cNvGrpSpPr/>
        <p:nvPr/>
      </p:nvGrpSpPr>
      <p:grpSpPr>
        <a:xfrm>
          <a:off x="0" y="0"/>
          <a:ext cx="0" cy="0"/>
          <a:chOff x="0" y="0"/>
          <a:chExt cx="0" cy="0"/>
        </a:xfrm>
      </p:grpSpPr>
      <p:grpSp>
        <p:nvGrpSpPr>
          <p:cNvPr id="11" name="Group 10"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68150" cy="1216025"/>
          </a:xfrm>
          <a:noFill/>
        </p:spPr>
        <p:txBody>
          <a:bodyPr lIns="0" rIns="0">
            <a:normAutofit/>
          </a:bodyPr>
          <a:lstStyle>
            <a:lvl1pPr algn="r">
              <a:defRPr sz="3600" b="1" baseline="0">
                <a:solidFill>
                  <a:schemeClr val="bg1"/>
                </a:solidFill>
              </a:defRPr>
            </a:lvl1pPr>
          </a:lstStyle>
          <a:p>
            <a:r>
              <a:rPr lang="en-US" dirty="0"/>
              <a:t>Slide title – 1 col / 2 row</a:t>
            </a:r>
          </a:p>
        </p:txBody>
      </p:sp>
      <p:sp>
        <p:nvSpPr>
          <p:cNvPr id="6" name="Slide Number Placeholder 7"/>
          <p:cNvSpPr>
            <a:spLocks noGrp="1"/>
          </p:cNvSpPr>
          <p:nvPr>
            <p:ph type="sldNum" sz="quarter" idx="12"/>
          </p:nvPr>
        </p:nvSpPr>
        <p:spPr bwMode="black">
          <a:xfrm>
            <a:off x="10414028" y="6356350"/>
            <a:ext cx="1462668" cy="365125"/>
          </a:xfrm>
        </p:spPr>
        <p:txBody>
          <a:bodyPr/>
          <a:lstStyle/>
          <a:p>
            <a:fld id="{48F63A3B-78C7-47BE-AE5E-E10140E04643}" type="slidenum">
              <a:rPr lang="en-US" smtClean="0"/>
              <a:t>‹#›</a:t>
            </a:fld>
            <a:endParaRPr lang="en-US" dirty="0"/>
          </a:p>
        </p:txBody>
      </p:sp>
      <p:sp>
        <p:nvSpPr>
          <p:cNvPr id="10" name="Content Placeholder 4"/>
          <p:cNvSpPr>
            <a:spLocks noGrp="1"/>
          </p:cNvSpPr>
          <p:nvPr>
            <p:ph idx="13" hasCustomPrompt="1"/>
          </p:nvPr>
        </p:nvSpPr>
        <p:spPr bwMode="gray">
          <a:xfrm>
            <a:off x="304800" y="4000500"/>
            <a:ext cx="11582400" cy="2171700"/>
          </a:xfrm>
          <a:noFill/>
        </p:spPr>
        <p:txBody>
          <a:bodyPr lIns="182880" tIns="301752" rIns="182880"/>
          <a:lstStyle>
            <a:lvl1pPr marL="571500" indent="-571500">
              <a:buClr>
                <a:schemeClr val="accent3"/>
              </a:buClr>
              <a:buFont typeface="Calibri" panose="020F0502020204030204" pitchFamily="34" charset="0"/>
              <a:buChar char="▪"/>
              <a:defRPr sz="360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Add text</a:t>
            </a:r>
          </a:p>
        </p:txBody>
      </p:sp>
      <p:sp>
        <p:nvSpPr>
          <p:cNvPr id="8" name="Content Placeholder 4"/>
          <p:cNvSpPr>
            <a:spLocks noGrp="1"/>
          </p:cNvSpPr>
          <p:nvPr>
            <p:ph idx="14" hasCustomPrompt="1"/>
          </p:nvPr>
        </p:nvSpPr>
        <p:spPr bwMode="gray">
          <a:xfrm>
            <a:off x="304800" y="1610466"/>
            <a:ext cx="115824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9"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4858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 / 1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4"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p:cNvSpPr>
            <a:spLocks noGrp="1"/>
          </p:cNvSpPr>
          <p:nvPr>
            <p:ph type="title" hasCustomPrompt="1"/>
          </p:nvPr>
        </p:nvSpPr>
        <p:spPr bwMode="white">
          <a:xfrm>
            <a:off x="0" y="1587"/>
            <a:ext cx="11887200" cy="1216025"/>
          </a:xfrm>
          <a:noFill/>
        </p:spPr>
        <p:txBody>
          <a:bodyPr lIns="0" rIns="0">
            <a:normAutofit/>
          </a:bodyPr>
          <a:lstStyle>
            <a:lvl1pPr algn="r">
              <a:defRPr sz="3600" b="1">
                <a:solidFill>
                  <a:schemeClr val="bg1"/>
                </a:solidFill>
              </a:defRPr>
            </a:lvl1pPr>
          </a:lstStyle>
          <a:p>
            <a:r>
              <a:rPr lang="en-US" dirty="0"/>
              <a:t>Slide title – 2 col / 1 row</a:t>
            </a:r>
          </a:p>
        </p:txBody>
      </p:sp>
      <p:sp>
        <p:nvSpPr>
          <p:cNvPr id="9" name="Slide Number Placeholder 6"/>
          <p:cNvSpPr>
            <a:spLocks noGrp="1"/>
          </p:cNvSpPr>
          <p:nvPr>
            <p:ph type="sldNum" sz="quarter" idx="12"/>
          </p:nvPr>
        </p:nvSpPr>
        <p:spPr bwMode="white">
          <a:xfrm>
            <a:off x="10435036"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
        <p:nvSpPr>
          <p:cNvPr id="8" name="Content Placeholder 6"/>
          <p:cNvSpPr>
            <a:spLocks noGrp="1"/>
          </p:cNvSpPr>
          <p:nvPr>
            <p:ph sz="half" idx="2" hasCustomPrompt="1"/>
          </p:nvPr>
        </p:nvSpPr>
        <p:spPr bwMode="gray">
          <a:xfrm>
            <a:off x="6248400" y="1601013"/>
            <a:ext cx="5638800" cy="4571187"/>
          </a:xfrm>
          <a:noFill/>
        </p:spPr>
        <p:txBody>
          <a:bodyPr lIns="182880" tIns="182880" rIns="182880">
            <a:normAutofit/>
          </a:bodyPr>
          <a:lstStyle>
            <a:lvl1pPr>
              <a:defRPr sz="4000"/>
            </a:lvl1pPr>
            <a:lvl2pPr>
              <a:defRPr/>
            </a:lvl2pPr>
          </a:lstStyle>
          <a:p>
            <a:pPr lvl="0"/>
            <a:r>
              <a:rPr lang="en-US" dirty="0"/>
              <a:t>Add text</a:t>
            </a:r>
          </a:p>
        </p:txBody>
      </p:sp>
      <p:pic>
        <p:nvPicPr>
          <p:cNvPr id="11"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12" name="Content Placeholder 4"/>
          <p:cNvSpPr>
            <a:spLocks noGrp="1"/>
          </p:cNvSpPr>
          <p:nvPr>
            <p:ph idx="14" hasCustomPrompt="1"/>
          </p:nvPr>
        </p:nvSpPr>
        <p:spPr bwMode="gray">
          <a:xfrm>
            <a:off x="304800" y="1610466"/>
            <a:ext cx="5638800" cy="4561734"/>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25392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a:t>Slide title – 2 col / 2 row</a:t>
            </a:r>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sp>
        <p:nvSpPr>
          <p:cNvPr id="21" name="Slide Number Placeholder 9"/>
          <p:cNvSpPr>
            <a:spLocks noGrp="1"/>
          </p:cNvSpPr>
          <p:nvPr>
            <p:ph type="sldNum" sz="quarter" idx="12"/>
          </p:nvPr>
        </p:nvSpPr>
        <p:spPr bwMode="black">
          <a:xfrm>
            <a:off x="10413640" y="6356350"/>
            <a:ext cx="1462668" cy="365125"/>
          </a:xfrm>
        </p:spPr>
        <p:txBody>
          <a:bodyPr/>
          <a:lstStyle/>
          <a:p>
            <a:fld id="{48F63A3B-78C7-47BE-AE5E-E10140E04643}" type="slidenum">
              <a:rPr lang="en-US" smtClean="0"/>
              <a:t>‹#›</a:t>
            </a:fld>
            <a:endParaRPr lang="en-US" dirty="0"/>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pic>
        <p:nvPicPr>
          <p:cNvPr id="17"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20" name="Content Placeholder 4"/>
          <p:cNvSpPr>
            <a:spLocks noGrp="1"/>
          </p:cNvSpPr>
          <p:nvPr>
            <p:ph idx="15" hasCustomPrompt="1"/>
          </p:nvPr>
        </p:nvSpPr>
        <p:spPr bwMode="gray">
          <a:xfrm>
            <a:off x="3048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16" hasCustomPrompt="1"/>
          </p:nvPr>
        </p:nvSpPr>
        <p:spPr bwMode="gray">
          <a:xfrm>
            <a:off x="62484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153898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itle 2"/>
          <p:cNvSpPr>
            <a:spLocks noGrp="1"/>
          </p:cNvSpPr>
          <p:nvPr>
            <p:ph type="title" hasCustomPrompt="1"/>
          </p:nvPr>
        </p:nvSpPr>
        <p:spPr bwMode="white">
          <a:xfrm>
            <a:off x="838200" y="-1"/>
            <a:ext cx="11049000" cy="1216025"/>
          </a:xfrm>
          <a:noFill/>
        </p:spPr>
        <p:txBody>
          <a:bodyPr lIns="0" rIns="0">
            <a:normAutofit/>
          </a:bodyPr>
          <a:lstStyle>
            <a:lvl1pPr algn="r">
              <a:defRPr sz="3600">
                <a:solidFill>
                  <a:schemeClr val="bg1"/>
                </a:solidFill>
              </a:defRPr>
            </a:lvl1pPr>
          </a:lstStyle>
          <a:p>
            <a:r>
              <a:rPr lang="en-US" dirty="0"/>
              <a:t>Slide title – 3 col / 2 row</a:t>
            </a:r>
          </a:p>
        </p:txBody>
      </p:sp>
      <p:sp>
        <p:nvSpPr>
          <p:cNvPr id="20" name="Slide Number Placeholder 11"/>
          <p:cNvSpPr>
            <a:spLocks noGrp="1"/>
          </p:cNvSpPr>
          <p:nvPr>
            <p:ph type="sldNum" sz="quarter" idx="12"/>
          </p:nvPr>
        </p:nvSpPr>
        <p:spPr bwMode="black">
          <a:xfrm>
            <a:off x="10420975" y="6356350"/>
            <a:ext cx="1462668" cy="365125"/>
          </a:xfrm>
        </p:spPr>
        <p:txBody>
          <a:bodyPr/>
          <a:lstStyle/>
          <a:p>
            <a:fld id="{48F63A3B-78C7-47BE-AE5E-E10140E04643}" type="slidenum">
              <a:rPr lang="en-US" smtClean="0"/>
              <a:t>‹#›</a:t>
            </a:fld>
            <a:endParaRPr lang="en-US" dirty="0"/>
          </a:p>
        </p:txBody>
      </p:sp>
      <p:sp>
        <p:nvSpPr>
          <p:cNvPr id="15" name="Content Placeholder 6"/>
          <p:cNvSpPr>
            <a:spLocks noGrp="1"/>
          </p:cNvSpPr>
          <p:nvPr>
            <p:ph sz="half" idx="2" hasCustomPrompt="1"/>
          </p:nvPr>
        </p:nvSpPr>
        <p:spPr bwMode="gray">
          <a:xfrm>
            <a:off x="304800" y="4000500"/>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6" name="Content Placeholder 6"/>
          <p:cNvSpPr>
            <a:spLocks noGrp="1"/>
          </p:cNvSpPr>
          <p:nvPr>
            <p:ph sz="half" idx="19" hasCustomPrompt="1"/>
          </p:nvPr>
        </p:nvSpPr>
        <p:spPr bwMode="gray">
          <a:xfrm>
            <a:off x="4267200" y="4000500"/>
            <a:ext cx="3653682"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8" name="Content Placeholder 6"/>
          <p:cNvSpPr>
            <a:spLocks noGrp="1"/>
          </p:cNvSpPr>
          <p:nvPr>
            <p:ph sz="half" idx="20" hasCustomPrompt="1"/>
          </p:nvPr>
        </p:nvSpPr>
        <p:spPr bwMode="gray">
          <a:xfrm>
            <a:off x="8272691" y="4011183"/>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9" name="Content Placeholder 4"/>
          <p:cNvSpPr>
            <a:spLocks noGrp="1"/>
          </p:cNvSpPr>
          <p:nvPr>
            <p:ph idx="14" hasCustomPrompt="1"/>
          </p:nvPr>
        </p:nvSpPr>
        <p:spPr bwMode="gray">
          <a:xfrm>
            <a:off x="304800"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1" name="Content Placeholder 4"/>
          <p:cNvSpPr>
            <a:spLocks noGrp="1"/>
          </p:cNvSpPr>
          <p:nvPr>
            <p:ph idx="21" hasCustomPrompt="1"/>
          </p:nvPr>
        </p:nvSpPr>
        <p:spPr bwMode="gray">
          <a:xfrm>
            <a:off x="4292239" y="1616997"/>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22" hasCustomPrompt="1"/>
          </p:nvPr>
        </p:nvSpPr>
        <p:spPr bwMode="gray">
          <a:xfrm>
            <a:off x="8272691"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3"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403402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 / 2 row">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itle 2"/>
          <p:cNvSpPr>
            <a:spLocks noGrp="1"/>
          </p:cNvSpPr>
          <p:nvPr>
            <p:ph type="title" hasCustomPrompt="1"/>
          </p:nvPr>
        </p:nvSpPr>
        <p:spPr bwMode="white">
          <a:xfrm>
            <a:off x="-3048" y="-1"/>
            <a:ext cx="11890248" cy="1216025"/>
          </a:xfrm>
          <a:noFill/>
          <a:ln>
            <a:noFill/>
          </a:ln>
        </p:spPr>
        <p:txBody>
          <a:bodyPr lIns="0" rIns="0">
            <a:normAutofit/>
          </a:bodyPr>
          <a:lstStyle>
            <a:lvl1pPr algn="r">
              <a:defRPr sz="3600">
                <a:solidFill>
                  <a:schemeClr val="bg1"/>
                </a:solidFill>
              </a:defRPr>
            </a:lvl1pPr>
          </a:lstStyle>
          <a:p>
            <a:r>
              <a:rPr lang="en-US" dirty="0"/>
              <a:t>Slide title – 4 col / 2 row</a:t>
            </a:r>
          </a:p>
        </p:txBody>
      </p:sp>
      <p:sp>
        <p:nvSpPr>
          <p:cNvPr id="17" name="Text Placeholder 4"/>
          <p:cNvSpPr>
            <a:spLocks noGrp="1"/>
          </p:cNvSpPr>
          <p:nvPr>
            <p:ph type="body" sz="quarter" idx="15" hasCustomPrompt="1"/>
          </p:nvPr>
        </p:nvSpPr>
        <p:spPr bwMode="black">
          <a:xfrm>
            <a:off x="304801" y="4000500"/>
            <a:ext cx="2705099"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6" name="Slide Number Placeholder 13"/>
          <p:cNvSpPr>
            <a:spLocks noGrp="1"/>
          </p:cNvSpPr>
          <p:nvPr>
            <p:ph type="sldNum" sz="quarter" idx="12"/>
          </p:nvPr>
        </p:nvSpPr>
        <p:spPr bwMode="black">
          <a:xfrm>
            <a:off x="10423697" y="6356350"/>
            <a:ext cx="1462668" cy="365125"/>
          </a:xfrm>
        </p:spPr>
        <p:txBody>
          <a:bodyPr/>
          <a:lstStyle/>
          <a:p>
            <a:fld id="{48F63A3B-78C7-47BE-AE5E-E10140E04643}" type="slidenum">
              <a:rPr lang="en-US" smtClean="0"/>
              <a:t>‹#›</a:t>
            </a:fld>
            <a:endParaRPr lang="en-US" dirty="0"/>
          </a:p>
        </p:txBody>
      </p:sp>
      <p:sp>
        <p:nvSpPr>
          <p:cNvPr id="24" name="Text Placeholder 4"/>
          <p:cNvSpPr>
            <a:spLocks noGrp="1"/>
          </p:cNvSpPr>
          <p:nvPr>
            <p:ph type="body" sz="quarter" idx="21" hasCustomPrompt="1"/>
          </p:nvPr>
        </p:nvSpPr>
        <p:spPr bwMode="black">
          <a:xfrm>
            <a:off x="3281232" y="4011183"/>
            <a:ext cx="266237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5" name="Text Placeholder 4"/>
          <p:cNvSpPr>
            <a:spLocks noGrp="1"/>
          </p:cNvSpPr>
          <p:nvPr>
            <p:ph type="body" sz="quarter" idx="22" hasCustomPrompt="1"/>
          </p:nvPr>
        </p:nvSpPr>
        <p:spPr bwMode="black">
          <a:xfrm>
            <a:off x="6248400" y="4000500"/>
            <a:ext cx="266700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8" name="Text Placeholder 4"/>
          <p:cNvSpPr>
            <a:spLocks noGrp="1"/>
          </p:cNvSpPr>
          <p:nvPr>
            <p:ph type="body" sz="quarter" idx="23" hasCustomPrompt="1"/>
          </p:nvPr>
        </p:nvSpPr>
        <p:spPr bwMode="black">
          <a:xfrm>
            <a:off x="9195107" y="4011183"/>
            <a:ext cx="269209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7" name="Content Placeholder 4"/>
          <p:cNvSpPr>
            <a:spLocks noGrp="1"/>
          </p:cNvSpPr>
          <p:nvPr>
            <p:ph idx="14" hasCustomPrompt="1"/>
          </p:nvPr>
        </p:nvSpPr>
        <p:spPr bwMode="gray">
          <a:xfrm>
            <a:off x="304800" y="1610466"/>
            <a:ext cx="27051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9" name="Content Placeholder 4"/>
          <p:cNvSpPr>
            <a:spLocks noGrp="1"/>
          </p:cNvSpPr>
          <p:nvPr>
            <p:ph idx="24" hasCustomPrompt="1"/>
          </p:nvPr>
        </p:nvSpPr>
        <p:spPr bwMode="gray">
          <a:xfrm>
            <a:off x="3281232" y="1610466"/>
            <a:ext cx="266237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0" name="Content Placeholder 4"/>
          <p:cNvSpPr>
            <a:spLocks noGrp="1"/>
          </p:cNvSpPr>
          <p:nvPr>
            <p:ph idx="25" hasCustomPrompt="1"/>
          </p:nvPr>
        </p:nvSpPr>
        <p:spPr bwMode="gray">
          <a:xfrm>
            <a:off x="6248400" y="1610466"/>
            <a:ext cx="26670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1" name="Content Placeholder 4"/>
          <p:cNvSpPr>
            <a:spLocks noGrp="1"/>
          </p:cNvSpPr>
          <p:nvPr>
            <p:ph idx="26" hasCustomPrompt="1"/>
          </p:nvPr>
        </p:nvSpPr>
        <p:spPr bwMode="gray">
          <a:xfrm>
            <a:off x="9182099" y="1610466"/>
            <a:ext cx="2705101"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32"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2494880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col / 2 row">
    <p:bg bwMode="auto">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3"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1" y="-1"/>
            <a:ext cx="11879080" cy="1216025"/>
          </a:xfrm>
          <a:noFill/>
        </p:spPr>
        <p:txBody>
          <a:bodyPr lIns="0" rIns="0">
            <a:normAutofit/>
          </a:bodyPr>
          <a:lstStyle>
            <a:lvl1pPr algn="r">
              <a:defRPr sz="3600">
                <a:solidFill>
                  <a:schemeClr val="bg1"/>
                </a:solidFill>
              </a:defRPr>
            </a:lvl1pPr>
          </a:lstStyle>
          <a:p>
            <a:r>
              <a:rPr lang="en-US" dirty="0"/>
              <a:t>Slide title – 5 col / 2 row</a:t>
            </a:r>
          </a:p>
        </p:txBody>
      </p:sp>
      <p:sp>
        <p:nvSpPr>
          <p:cNvPr id="27" name="Slide Number Placeholder 15"/>
          <p:cNvSpPr>
            <a:spLocks noGrp="1"/>
          </p:cNvSpPr>
          <p:nvPr>
            <p:ph type="sldNum" sz="quarter" idx="12"/>
          </p:nvPr>
        </p:nvSpPr>
        <p:spPr bwMode="black">
          <a:xfrm>
            <a:off x="10420972" y="6356350"/>
            <a:ext cx="1462668" cy="365125"/>
          </a:xfrm>
        </p:spPr>
        <p:txBody>
          <a:bodyPr/>
          <a:lstStyle/>
          <a:p>
            <a:fld id="{48F63A3B-78C7-47BE-AE5E-E10140E04643}" type="slidenum">
              <a:rPr lang="en-US" smtClean="0"/>
              <a:t>‹#›</a:t>
            </a:fld>
            <a:endParaRPr lang="en-US" dirty="0"/>
          </a:p>
        </p:txBody>
      </p:sp>
      <p:sp>
        <p:nvSpPr>
          <p:cNvPr id="29" name="Text Placeholder 4"/>
          <p:cNvSpPr>
            <a:spLocks noGrp="1"/>
          </p:cNvSpPr>
          <p:nvPr>
            <p:ph type="body" sz="quarter" idx="36" hasCustomPrompt="1"/>
          </p:nvPr>
        </p:nvSpPr>
        <p:spPr bwMode="black">
          <a:xfrm>
            <a:off x="304801"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marL="365760" indent="0">
              <a:buNone/>
              <a:defRPr sz="2000"/>
            </a:lvl2pPr>
            <a:lvl3pPr>
              <a:defRPr sz="1800"/>
            </a:lvl3pPr>
            <a:lvl4pPr>
              <a:defRPr sz="1800"/>
            </a:lvl4pPr>
          </a:lstStyle>
          <a:p>
            <a:pPr lvl="0"/>
            <a:r>
              <a:rPr lang="en-US" dirty="0"/>
              <a:t>Add text</a:t>
            </a:r>
          </a:p>
        </p:txBody>
      </p:sp>
      <p:sp>
        <p:nvSpPr>
          <p:cNvPr id="30" name="Text Placeholder 4"/>
          <p:cNvSpPr>
            <a:spLocks noGrp="1"/>
          </p:cNvSpPr>
          <p:nvPr>
            <p:ph type="body" sz="quarter" idx="37" hasCustomPrompt="1"/>
          </p:nvPr>
        </p:nvSpPr>
        <p:spPr bwMode="black">
          <a:xfrm>
            <a:off x="2676908"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1" name="Text Placeholder 4"/>
          <p:cNvSpPr>
            <a:spLocks noGrp="1"/>
          </p:cNvSpPr>
          <p:nvPr>
            <p:ph type="body" sz="quarter" idx="38" hasCustomPrompt="1"/>
          </p:nvPr>
        </p:nvSpPr>
        <p:spPr bwMode="black">
          <a:xfrm>
            <a:off x="5058204" y="4011184"/>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2" name="Text Placeholder 4"/>
          <p:cNvSpPr>
            <a:spLocks noGrp="1"/>
          </p:cNvSpPr>
          <p:nvPr>
            <p:ph type="body" sz="quarter" idx="39" hasCustomPrompt="1"/>
          </p:nvPr>
        </p:nvSpPr>
        <p:spPr bwMode="black">
          <a:xfrm>
            <a:off x="7434432" y="4011184"/>
            <a:ext cx="2088778"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3" name="Text Placeholder 4"/>
          <p:cNvSpPr>
            <a:spLocks noGrp="1"/>
          </p:cNvSpPr>
          <p:nvPr>
            <p:ph type="body" sz="quarter" idx="40" hasCustomPrompt="1"/>
          </p:nvPr>
        </p:nvSpPr>
        <p:spPr bwMode="black">
          <a:xfrm>
            <a:off x="9806538" y="4011178"/>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1" name="Content Placeholder 4"/>
          <p:cNvSpPr>
            <a:spLocks noGrp="1"/>
          </p:cNvSpPr>
          <p:nvPr>
            <p:ph idx="14" hasCustomPrompt="1"/>
          </p:nvPr>
        </p:nvSpPr>
        <p:spPr bwMode="gray">
          <a:xfrm>
            <a:off x="315210"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41" hasCustomPrompt="1"/>
          </p:nvPr>
        </p:nvSpPr>
        <p:spPr bwMode="gray">
          <a:xfrm>
            <a:off x="2681976" y="1603072"/>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3" name="Content Placeholder 4"/>
          <p:cNvSpPr>
            <a:spLocks noGrp="1"/>
          </p:cNvSpPr>
          <p:nvPr>
            <p:ph idx="42" hasCustomPrompt="1"/>
          </p:nvPr>
        </p:nvSpPr>
        <p:spPr bwMode="gray">
          <a:xfrm>
            <a:off x="5059151" y="1603072"/>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4" name="Content Placeholder 4"/>
          <p:cNvSpPr>
            <a:spLocks noGrp="1"/>
          </p:cNvSpPr>
          <p:nvPr>
            <p:ph idx="43" hasCustomPrompt="1"/>
          </p:nvPr>
        </p:nvSpPr>
        <p:spPr bwMode="gray">
          <a:xfrm>
            <a:off x="7449209"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5" name="Content Placeholder 4"/>
          <p:cNvSpPr>
            <a:spLocks noGrp="1"/>
          </p:cNvSpPr>
          <p:nvPr>
            <p:ph idx="44" hasCustomPrompt="1"/>
          </p:nvPr>
        </p:nvSpPr>
        <p:spPr bwMode="gray">
          <a:xfrm>
            <a:off x="9806537"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6"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98649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04800" y="365125"/>
            <a:ext cx="115824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304800" y="1825625"/>
            <a:ext cx="11582400" cy="4351338"/>
          </a:xfrm>
          <a:prstGeom prst="rect">
            <a:avLst/>
          </a:prstGeom>
        </p:spPr>
        <p:txBody>
          <a:bodyPr vert="horz" lIns="91440" tIns="45720" rIns="91440" bIns="45720" rtlCol="0">
            <a:normAutofit/>
          </a:bodyPr>
          <a:lstStyle/>
          <a:p>
            <a:pPr lvl="0"/>
            <a:r>
              <a:rPr lang="en-US" dirty="0"/>
              <a:t>Bullet 40</a:t>
            </a:r>
          </a:p>
          <a:p>
            <a:pPr lvl="1"/>
            <a:r>
              <a:rPr lang="en-US" dirty="0"/>
              <a:t>Bullet 36</a:t>
            </a:r>
          </a:p>
          <a:p>
            <a:pPr lvl="2"/>
            <a:r>
              <a:rPr lang="en-US" dirty="0"/>
              <a:t>Bullet 32</a:t>
            </a:r>
          </a:p>
          <a:p>
            <a:pPr lvl="3"/>
            <a:r>
              <a:rPr lang="en-US" dirty="0"/>
              <a:t>Bullet 28</a:t>
            </a:r>
          </a:p>
          <a:p>
            <a:pPr lvl="4"/>
            <a:r>
              <a:rPr lang="en-US" dirty="0"/>
              <a:t>Bullet 24</a:t>
            </a:r>
          </a:p>
        </p:txBody>
      </p:sp>
      <p:sp>
        <p:nvSpPr>
          <p:cNvPr id="6" name="Slide Number Placeholder 5"/>
          <p:cNvSpPr>
            <a:spLocks noGrp="1"/>
          </p:cNvSpPr>
          <p:nvPr>
            <p:ph type="sldNum" sz="quarter" idx="4"/>
          </p:nvPr>
        </p:nvSpPr>
        <p:spPr bwMode="black">
          <a:xfrm>
            <a:off x="10100682" y="632460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7" r:id="rId1"/>
    <p:sldLayoutId id="2147483711" r:id="rId2"/>
    <p:sldLayoutId id="2147483712" r:id="rId3"/>
    <p:sldLayoutId id="2147483789" r:id="rId4"/>
    <p:sldLayoutId id="2147483826" r:id="rId5"/>
    <p:sldLayoutId id="2147483801" r:id="rId6"/>
    <p:sldLayoutId id="2147483808" r:id="rId7"/>
    <p:sldLayoutId id="2147483739" r:id="rId8"/>
    <p:sldLayoutId id="2147483803" r:id="rId9"/>
    <p:sldLayoutId id="2147483797" r:id="rId10"/>
    <p:sldLayoutId id="2147483827" r:id="rId11"/>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orient="horz" pos="2376" userDrawn="1">
          <p15:clr>
            <a:srgbClr val="F26B43"/>
          </p15:clr>
        </p15:guide>
        <p15:guide id="3" orient="horz" pos="2520" userDrawn="1">
          <p15:clr>
            <a:srgbClr val="F26B43"/>
          </p15:clr>
        </p15:guide>
        <p15:guide id="4" orient="horz" pos="3888" userDrawn="1">
          <p15:clr>
            <a:srgbClr val="F26B43"/>
          </p15:clr>
        </p15:guide>
        <p15:guide id="5" pos="192" userDrawn="1">
          <p15:clr>
            <a:srgbClr val="F26B43"/>
          </p15:clr>
        </p15:guide>
        <p15:guide id="6" pos="1896" userDrawn="1">
          <p15:clr>
            <a:srgbClr val="F26B43"/>
          </p15:clr>
        </p15:guide>
        <p15:guide id="7" pos="2064" userDrawn="1">
          <p15:clr>
            <a:srgbClr val="F26B43"/>
          </p15:clr>
        </p15:guide>
        <p15:guide id="8" pos="3744" userDrawn="1">
          <p15:clr>
            <a:srgbClr val="F26B43"/>
          </p15:clr>
        </p15:guide>
        <p15:guide id="9" pos="3936" userDrawn="1">
          <p15:clr>
            <a:srgbClr val="F26B43"/>
          </p15:clr>
        </p15:guide>
        <p15:guide id="10" pos="5616" userDrawn="1">
          <p15:clr>
            <a:srgbClr val="F26B43"/>
          </p15:clr>
        </p15:guide>
        <p15:guide id="11" pos="5784" userDrawn="1">
          <p15:clr>
            <a:srgbClr val="F26B43"/>
          </p15:clr>
        </p15:guide>
        <p15:guide id="12" pos="7488" userDrawn="1">
          <p15:clr>
            <a:srgbClr val="F26B43"/>
          </p15:clr>
        </p15:guide>
        <p15:guide id="13" pos="2472" userDrawn="1">
          <p15:clr>
            <a:srgbClr val="9FCC3B"/>
          </p15:clr>
        </p15:guide>
        <p15:guide id="14" pos="2688" userDrawn="1">
          <p15:clr>
            <a:srgbClr val="9FCC3B"/>
          </p15:clr>
        </p15:guide>
        <p15:guide id="15" pos="4992" userDrawn="1">
          <p15:clr>
            <a:srgbClr val="9FCC3B"/>
          </p15:clr>
        </p15:guide>
        <p15:guide id="16" pos="5208"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morycamp.org/item.php?i=92"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health.state.mn.us/diseases%20/hiv/stats/hiv.html"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304800" y="5528308"/>
            <a:ext cx="11582400" cy="872492"/>
          </a:xfrm>
        </p:spPr>
        <p:txBody>
          <a:bodyPr>
            <a:normAutofit lnSpcReduction="10000"/>
          </a:bodyPr>
          <a:lstStyle/>
          <a:p>
            <a:r>
              <a:rPr lang="en-US" dirty="0"/>
              <a:t>HIV/AIDS Surveillance System</a:t>
            </a:r>
          </a:p>
          <a:p>
            <a:r>
              <a:rPr lang="en-US" dirty="0"/>
              <a:t>June 2022</a:t>
            </a:r>
          </a:p>
        </p:txBody>
      </p:sp>
      <p:sp>
        <p:nvSpPr>
          <p:cNvPr id="2" name="Title 1" descr="&quot;&quot;"/>
          <p:cNvSpPr>
            <a:spLocks noGrp="1"/>
          </p:cNvSpPr>
          <p:nvPr>
            <p:ph type="ctrTitle"/>
          </p:nvPr>
        </p:nvSpPr>
        <p:spPr/>
        <p:txBody>
          <a:bodyPr>
            <a:normAutofit fontScale="90000"/>
          </a:bodyPr>
          <a:lstStyle/>
          <a:p>
            <a:r>
              <a:rPr lang="en-US" dirty="0"/>
              <a:t>Highlights from Minnesota HIV Surveillance Report, 2021</a:t>
            </a:r>
          </a:p>
        </p:txBody>
      </p:sp>
    </p:spTree>
    <p:extLst>
      <p:ext uri="{BB962C8B-B14F-4D97-AF65-F5344CB8AC3E}">
        <p14:creationId xmlns:p14="http://schemas.microsoft.com/office/powerpoint/2010/main" val="2036177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9D89-4D33-465B-98FD-BA55F090A3AC}"/>
              </a:ext>
            </a:extLst>
          </p:cNvPr>
          <p:cNvSpPr>
            <a:spLocks noGrp="1"/>
          </p:cNvSpPr>
          <p:nvPr>
            <p:ph type="title"/>
          </p:nvPr>
        </p:nvSpPr>
        <p:spPr/>
        <p:txBody>
          <a:bodyPr>
            <a:normAutofit fontScale="90000"/>
          </a:bodyPr>
          <a:lstStyle/>
          <a:p>
            <a:r>
              <a:rPr lang="en-US" sz="3600" dirty="0"/>
              <a:t>Number of Cases and Rates (per 100,000 people) of Adults and Adolescents* Diagnosed with HIV/AIDS by Sex Assigned at Birth and Risk</a:t>
            </a:r>
            <a:r>
              <a:rPr lang="en-US" sz="3600" baseline="30000" dirty="0"/>
              <a:t>†</a:t>
            </a:r>
            <a:r>
              <a:rPr lang="en-US" sz="3600" dirty="0"/>
              <a:t> in Minnesota, 2021</a:t>
            </a:r>
            <a:endParaRPr lang="en-US" dirty="0"/>
          </a:p>
        </p:txBody>
      </p:sp>
      <p:sp>
        <p:nvSpPr>
          <p:cNvPr id="3" name="Slide Number Placeholder 2">
            <a:extLst>
              <a:ext uri="{FF2B5EF4-FFF2-40B4-BE49-F238E27FC236}">
                <a16:creationId xmlns:a16="http://schemas.microsoft.com/office/drawing/2014/main" id="{7DB5A786-5BE3-448F-A05D-474A65A4B7E6}"/>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4" name="Content Placeholder 3">
            <a:extLst>
              <a:ext uri="{FF2B5EF4-FFF2-40B4-BE49-F238E27FC236}">
                <a16:creationId xmlns:a16="http://schemas.microsoft.com/office/drawing/2014/main" id="{4F4531B8-AD7D-4612-90FD-429B428DE8DE}"/>
              </a:ext>
            </a:extLst>
          </p:cNvPr>
          <p:cNvSpPr>
            <a:spLocks noGrp="1"/>
          </p:cNvSpPr>
          <p:nvPr>
            <p:ph idx="13"/>
          </p:nvPr>
        </p:nvSpPr>
        <p:spPr>
          <a:xfrm>
            <a:off x="419100" y="4633595"/>
            <a:ext cx="11582400" cy="129925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*HIV or AIDS at first diagnosis ages 13 and older.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^2010 United States Census Data used for rate calculations, except where otherwise specified.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000000"/>
                </a:solidFill>
                <a:effectLst/>
                <a:uLnTx/>
                <a:uFillTx/>
                <a:latin typeface="Calibri"/>
                <a:ea typeface="+mn-ea"/>
                <a:cs typeface="+mn-cs"/>
              </a:rPr>
              <a:t>†</a:t>
            </a:r>
            <a:r>
              <a:rPr kumimoji="0" lang="en-US" sz="1100" b="0" i="0" u="none" strike="noStrike" kern="1200" cap="none" spc="0" normalizeH="0" baseline="0" noProof="0" dirty="0">
                <a:ln>
                  <a:noFill/>
                </a:ln>
                <a:solidFill>
                  <a:srgbClr val="000000"/>
                </a:solidFill>
                <a:effectLst/>
                <a:uLnTx/>
                <a:uFillTx/>
                <a:latin typeface="Calibri"/>
                <a:ea typeface="+mn-ea"/>
                <a:cs typeface="+mn-cs"/>
              </a:rPr>
              <a:t>MSM refers to both MSM and MSM/IDU risk identified at time of reported HIV diagnosis. It includes all PLWH assigned the sex of male at birth who report a male sexual partner. Therefore, some Trans Women are included in both the total number of cases and the population estimate.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000000"/>
                </a:solidFill>
                <a:effectLst/>
                <a:uLnTx/>
                <a:uFillTx/>
                <a:latin typeface="Calibri"/>
                <a:ea typeface="+mn-ea"/>
                <a:cs typeface="+mn-cs"/>
              </a:rPr>
              <a:t>††</a:t>
            </a:r>
            <a:r>
              <a:rPr kumimoji="0" lang="en-US" sz="1100" b="0" i="0" u="none" strike="noStrike" kern="1200" cap="none" spc="0" normalizeH="0" baseline="0" noProof="0" dirty="0">
                <a:ln>
                  <a:noFill/>
                </a:ln>
                <a:solidFill>
                  <a:srgbClr val="000000"/>
                </a:solidFill>
                <a:effectLst/>
                <a:uLnTx/>
                <a:uFillTx/>
                <a:latin typeface="Calibri"/>
                <a:ea typeface="+mn-ea"/>
                <a:cs typeface="+mn-cs"/>
              </a:rPr>
              <a:t>Estimate of 90,663 Source: </a:t>
            </a:r>
            <a:r>
              <a:rPr kumimoji="0" lang="en-US" sz="1100" b="0" i="0" u="none" strike="noStrike" kern="1200" cap="none" spc="0" normalizeH="0" baseline="0" noProof="0" dirty="0">
                <a:ln>
                  <a:noFill/>
                </a:ln>
                <a:solidFill>
                  <a:srgbClr val="000000"/>
                </a:solidFill>
                <a:effectLst/>
                <a:uLnTx/>
                <a:uFillTx/>
                <a:latin typeface="Calibri"/>
                <a:ea typeface="+mn-ea"/>
                <a:cs typeface="+mn-cs"/>
                <a:hlinkClick r:id="rId3"/>
              </a:rPr>
              <a:t>http://www.emorycamp.org/item.php?i=92</a:t>
            </a:r>
            <a:endParaRPr kumimoji="0" lang="en-US" sz="11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Content Placeholder 8" descr="Table showing Number of Cases and Rates (per 100,000 people) of Adults and Adolescents* Diagnosed with HIV/AIDS by Sex Assigned at Birth and Risk† in Minnesota, 2021">
            <a:extLst>
              <a:ext uri="{FF2B5EF4-FFF2-40B4-BE49-F238E27FC236}">
                <a16:creationId xmlns:a16="http://schemas.microsoft.com/office/drawing/2014/main" id="{F9B190EF-671D-4075-8257-8EC64279CA60}"/>
              </a:ext>
            </a:extLst>
          </p:cNvPr>
          <p:cNvPicPr>
            <a:picLocks noGrp="1" noChangeAspect="1"/>
          </p:cNvPicPr>
          <p:nvPr>
            <p:ph idx="14"/>
          </p:nvPr>
        </p:nvPicPr>
        <p:blipFill>
          <a:blip r:embed="rId4"/>
          <a:stretch>
            <a:fillRect/>
          </a:stretch>
        </p:blipFill>
        <p:spPr>
          <a:xfrm>
            <a:off x="400237" y="1747614"/>
            <a:ext cx="11601263" cy="2617120"/>
          </a:xfrm>
        </p:spPr>
      </p:pic>
    </p:spTree>
    <p:extLst>
      <p:ext uri="{BB962C8B-B14F-4D97-AF65-F5344CB8AC3E}">
        <p14:creationId xmlns:p14="http://schemas.microsoft.com/office/powerpoint/2010/main" val="1726795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03E9-9C46-4713-8F3E-64782883EE2E}"/>
              </a:ext>
            </a:extLst>
          </p:cNvPr>
          <p:cNvSpPr>
            <a:spLocks noGrp="1"/>
          </p:cNvSpPr>
          <p:nvPr>
            <p:ph type="title"/>
          </p:nvPr>
        </p:nvSpPr>
        <p:spPr/>
        <p:txBody>
          <a:bodyPr/>
          <a:lstStyle/>
          <a:p>
            <a:r>
              <a:rPr lang="en-US" sz="3600" dirty="0"/>
              <a:t>Number of Cases of Adults and Adolescents* Diagnosed with HIV/AIDS by Gender Identity in Minnesota, 2021</a:t>
            </a:r>
            <a:endParaRPr lang="en-US" dirty="0"/>
          </a:p>
        </p:txBody>
      </p:sp>
      <p:sp>
        <p:nvSpPr>
          <p:cNvPr id="3" name="Slide Number Placeholder 2">
            <a:extLst>
              <a:ext uri="{FF2B5EF4-FFF2-40B4-BE49-F238E27FC236}">
                <a16:creationId xmlns:a16="http://schemas.microsoft.com/office/drawing/2014/main" id="{C46E2C7F-24AB-4EAE-BB75-5DA28ADBAF71}"/>
              </a:ext>
            </a:extLst>
          </p:cNvPr>
          <p:cNvSpPr>
            <a:spLocks noGrp="1"/>
          </p:cNvSpPr>
          <p:nvPr>
            <p:ph type="sldNum" sz="quarter" idx="12"/>
          </p:nvPr>
        </p:nvSpPr>
        <p:spPr/>
        <p:txBody>
          <a:bodyPr/>
          <a:lstStyle/>
          <a:p>
            <a:fld id="{48F63A3B-78C7-47BE-AE5E-E10140E04643}" type="slidenum">
              <a:rPr lang="en-US" smtClean="0"/>
              <a:t>11</a:t>
            </a:fld>
            <a:endParaRPr lang="en-US" dirty="0"/>
          </a:p>
        </p:txBody>
      </p:sp>
      <p:sp>
        <p:nvSpPr>
          <p:cNvPr id="4" name="Content Placeholder 3">
            <a:extLst>
              <a:ext uri="{FF2B5EF4-FFF2-40B4-BE49-F238E27FC236}">
                <a16:creationId xmlns:a16="http://schemas.microsoft.com/office/drawing/2014/main" id="{9B357F4B-574A-4858-BF6E-04CF8D118324}"/>
              </a:ext>
            </a:extLst>
          </p:cNvPr>
          <p:cNvSpPr>
            <a:spLocks noGrp="1"/>
          </p:cNvSpPr>
          <p:nvPr>
            <p:ph idx="13"/>
          </p:nvPr>
        </p:nvSpPr>
        <p:spPr>
          <a:xfrm>
            <a:off x="304800" y="4780344"/>
            <a:ext cx="11582400" cy="139185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a:ea typeface="+mn-ea"/>
                <a:cs typeface="+mn-cs"/>
              </a:rPr>
              <a:t>*HIV or AIDS at first diagnosis ages 13 and older.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30000" noProof="0" dirty="0">
                <a:ln>
                  <a:noFill/>
                </a:ln>
                <a:solidFill>
                  <a:srgbClr val="000000"/>
                </a:solidFill>
                <a:effectLst/>
                <a:uLnTx/>
                <a:uFillTx/>
                <a:latin typeface="Calibri"/>
                <a:ea typeface="+mn-ea"/>
                <a:cs typeface="+mn-cs"/>
              </a:rPr>
              <a:t>††</a:t>
            </a:r>
            <a:r>
              <a:rPr kumimoji="0" lang="en-US" sz="1300" b="0" i="0" u="none" strike="noStrike" kern="1200" cap="none" spc="0" normalizeH="0" baseline="0" noProof="0" dirty="0">
                <a:ln>
                  <a:noFill/>
                </a:ln>
                <a:solidFill>
                  <a:srgbClr val="000000"/>
                </a:solidFill>
                <a:effectLst/>
                <a:uLnTx/>
                <a:uFillTx/>
                <a:latin typeface="Calibri"/>
                <a:ea typeface="+mn-ea"/>
                <a:cs typeface="+mn-cs"/>
              </a:rPr>
              <a:t>Current gender was not reportable until 2009, so may be incomplete for HIV infections reported before that time. Because current gender is incomplete for a large number of cases, there may be misclassification of transgender Minnesotans in either of the cisgender groups.</a:t>
            </a:r>
            <a:endParaRPr kumimoji="0" lang="en-US" sz="1300" b="0" i="0" u="none" strike="noStrike" kern="1200" cap="none" spc="0" normalizeH="0" baseline="30000" noProof="0" dirty="0">
              <a:ln>
                <a:noFill/>
              </a:ln>
              <a:solidFill>
                <a:srgbClr val="000000"/>
              </a:solidFill>
              <a:effectLst/>
              <a:uLnTx/>
              <a:uFillTx/>
              <a:latin typeface="Calibri"/>
              <a:ea typeface="+mn-ea"/>
              <a:cs typeface="+mn-cs"/>
            </a:endParaRPr>
          </a:p>
          <a:p>
            <a:endParaRPr lang="en-US" dirty="0"/>
          </a:p>
        </p:txBody>
      </p:sp>
      <p:pic>
        <p:nvPicPr>
          <p:cNvPr id="9" name="Content Placeholder 8" descr="Table showing Number of Cases of Adults and Adolescents* Diagnosed with HIV/AIDS by Gender Identity in Minnesota, 2021">
            <a:extLst>
              <a:ext uri="{FF2B5EF4-FFF2-40B4-BE49-F238E27FC236}">
                <a16:creationId xmlns:a16="http://schemas.microsoft.com/office/drawing/2014/main" id="{733BEB5A-0050-4678-B0AC-8DC7CBDD03E0}"/>
              </a:ext>
            </a:extLst>
          </p:cNvPr>
          <p:cNvPicPr>
            <a:picLocks noGrp="1" noChangeAspect="1"/>
          </p:cNvPicPr>
          <p:nvPr>
            <p:ph idx="14"/>
          </p:nvPr>
        </p:nvPicPr>
        <p:blipFill>
          <a:blip r:embed="rId3"/>
          <a:stretch>
            <a:fillRect/>
          </a:stretch>
        </p:blipFill>
        <p:spPr>
          <a:xfrm>
            <a:off x="974845" y="1629370"/>
            <a:ext cx="10632300" cy="3170619"/>
          </a:xfrm>
        </p:spPr>
      </p:pic>
    </p:spTree>
    <p:extLst>
      <p:ext uri="{BB962C8B-B14F-4D97-AF65-F5344CB8AC3E}">
        <p14:creationId xmlns:p14="http://schemas.microsoft.com/office/powerpoint/2010/main" val="3193126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E533-1CA1-4D2E-87C8-8D5EC3B83868}"/>
              </a:ext>
            </a:extLst>
          </p:cNvPr>
          <p:cNvSpPr>
            <a:spLocks noGrp="1"/>
          </p:cNvSpPr>
          <p:nvPr>
            <p:ph type="title"/>
          </p:nvPr>
        </p:nvSpPr>
        <p:spPr/>
        <p:txBody>
          <a:bodyPr/>
          <a:lstStyle/>
          <a:p>
            <a:r>
              <a:rPr lang="en-US" altLang="en-US" sz="3600" dirty="0"/>
              <a:t>Age at HIV Diagnosis* by Sex Assigned at Birth, Minnesota, 2021</a:t>
            </a:r>
            <a:endParaRPr lang="en-US" dirty="0"/>
          </a:p>
        </p:txBody>
      </p:sp>
      <p:sp>
        <p:nvSpPr>
          <p:cNvPr id="3" name="Slide Number Placeholder 2">
            <a:extLst>
              <a:ext uri="{FF2B5EF4-FFF2-40B4-BE49-F238E27FC236}">
                <a16:creationId xmlns:a16="http://schemas.microsoft.com/office/drawing/2014/main" id="{02D0A0B5-4BCD-4D59-8B63-AE94B4588477}"/>
              </a:ext>
            </a:extLst>
          </p:cNvPr>
          <p:cNvSpPr>
            <a:spLocks noGrp="1"/>
          </p:cNvSpPr>
          <p:nvPr>
            <p:ph type="sldNum" sz="quarter" idx="12"/>
          </p:nvPr>
        </p:nvSpPr>
        <p:spPr/>
        <p:txBody>
          <a:bodyPr/>
          <a:lstStyle/>
          <a:p>
            <a:fld id="{48F63A3B-78C7-47BE-AE5E-E10140E04643}" type="slidenum">
              <a:rPr lang="en-US" smtClean="0"/>
              <a:t>12</a:t>
            </a:fld>
            <a:endParaRPr lang="en-US" dirty="0"/>
          </a:p>
        </p:txBody>
      </p:sp>
      <p:sp>
        <p:nvSpPr>
          <p:cNvPr id="4" name="Content Placeholder 3">
            <a:extLst>
              <a:ext uri="{FF2B5EF4-FFF2-40B4-BE49-F238E27FC236}">
                <a16:creationId xmlns:a16="http://schemas.microsoft.com/office/drawing/2014/main" id="{DE7D194A-B8BD-4FB3-B2A9-A986A4D2D931}"/>
              </a:ext>
            </a:extLst>
          </p:cNvPr>
          <p:cNvSpPr>
            <a:spLocks noGrp="1"/>
          </p:cNvSpPr>
          <p:nvPr>
            <p:ph idx="13"/>
          </p:nvPr>
        </p:nvSpPr>
        <p:spPr>
          <a:xfrm>
            <a:off x="2660072" y="5991657"/>
            <a:ext cx="9237631" cy="54725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endParaRPr lang="en-US" dirty="0"/>
          </a:p>
        </p:txBody>
      </p:sp>
      <p:pic>
        <p:nvPicPr>
          <p:cNvPr id="9" name="Content Placeholder 8" descr="Chart showing Age at HIV Diagnosis* by Sex Assigned at Birth, Minnesota, 2021">
            <a:extLst>
              <a:ext uri="{FF2B5EF4-FFF2-40B4-BE49-F238E27FC236}">
                <a16:creationId xmlns:a16="http://schemas.microsoft.com/office/drawing/2014/main" id="{B5B252C0-FFDD-4885-B0FC-0ECC037EBA35}"/>
              </a:ext>
            </a:extLst>
          </p:cNvPr>
          <p:cNvPicPr>
            <a:picLocks noGrp="1" noChangeAspect="1"/>
          </p:cNvPicPr>
          <p:nvPr>
            <p:ph idx="14"/>
          </p:nvPr>
        </p:nvPicPr>
        <p:blipFill>
          <a:blip r:embed="rId3"/>
          <a:stretch>
            <a:fillRect/>
          </a:stretch>
        </p:blipFill>
        <p:spPr>
          <a:xfrm>
            <a:off x="566550" y="1790198"/>
            <a:ext cx="10793518" cy="3826391"/>
          </a:xfrm>
        </p:spPr>
      </p:pic>
    </p:spTree>
    <p:extLst>
      <p:ext uri="{BB962C8B-B14F-4D97-AF65-F5344CB8AC3E}">
        <p14:creationId xmlns:p14="http://schemas.microsoft.com/office/powerpoint/2010/main" val="389433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5128-1DD7-40D8-A534-210717D5550A}"/>
              </a:ext>
            </a:extLst>
          </p:cNvPr>
          <p:cNvSpPr>
            <a:spLocks noGrp="1"/>
          </p:cNvSpPr>
          <p:nvPr>
            <p:ph type="title"/>
          </p:nvPr>
        </p:nvSpPr>
        <p:spPr/>
        <p:txBody>
          <a:bodyPr/>
          <a:lstStyle/>
          <a:p>
            <a:r>
              <a:rPr lang="en-US" altLang="en-US" sz="3600" dirty="0"/>
              <a:t>HIV Diagnoses* by Mode of Exposure and Year, 2011 – 2021</a:t>
            </a:r>
            <a:endParaRPr lang="en-US" dirty="0"/>
          </a:p>
        </p:txBody>
      </p:sp>
      <p:sp>
        <p:nvSpPr>
          <p:cNvPr id="3" name="Slide Number Placeholder 2">
            <a:extLst>
              <a:ext uri="{FF2B5EF4-FFF2-40B4-BE49-F238E27FC236}">
                <a16:creationId xmlns:a16="http://schemas.microsoft.com/office/drawing/2014/main" id="{9DFEA4AD-D5B4-41AE-AFBD-39C702554E7C}"/>
              </a:ext>
            </a:extLst>
          </p:cNvPr>
          <p:cNvSpPr>
            <a:spLocks noGrp="1"/>
          </p:cNvSpPr>
          <p:nvPr>
            <p:ph type="sldNum" sz="quarter" idx="12"/>
          </p:nvPr>
        </p:nvSpPr>
        <p:spPr/>
        <p:txBody>
          <a:bodyPr/>
          <a:lstStyle/>
          <a:p>
            <a:fld id="{48F63A3B-78C7-47BE-AE5E-E10140E04643}" type="slidenum">
              <a:rPr lang="en-US" smtClean="0"/>
              <a:t>13</a:t>
            </a:fld>
            <a:endParaRPr lang="en-US" dirty="0"/>
          </a:p>
        </p:txBody>
      </p:sp>
      <p:sp>
        <p:nvSpPr>
          <p:cNvPr id="7" name="Footer Placeholder 3">
            <a:extLst>
              <a:ext uri="{FF2B5EF4-FFF2-40B4-BE49-F238E27FC236}">
                <a16:creationId xmlns:a16="http://schemas.microsoft.com/office/drawing/2014/main" id="{2F37B62A-3C85-422B-B50E-D6F54149D211}"/>
              </a:ext>
            </a:extLst>
          </p:cNvPr>
          <p:cNvSpPr>
            <a:spLocks noGrp="1"/>
          </p:cNvSpPr>
          <p:nvPr>
            <p:ph idx="13"/>
          </p:nvPr>
        </p:nvSpPr>
        <p:spPr>
          <a:xfrm>
            <a:off x="2120900" y="5878512"/>
            <a:ext cx="9296400" cy="660400"/>
          </a:xfrm>
        </p:spPr>
        <p:txBody>
          <a:bodyPr anchor="ct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MSM = Men who have sex with men       IDU = Injection drug use       Heterosexual = Heterosexual contact      Unspecified = No mode of exposure ascertained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9" name="Content Placeholder 8" descr="Chart showing HIV Diagnoses* by Mode of Exposure and Year, 2011 – 2021">
            <a:extLst>
              <a:ext uri="{FF2B5EF4-FFF2-40B4-BE49-F238E27FC236}">
                <a16:creationId xmlns:a16="http://schemas.microsoft.com/office/drawing/2014/main" id="{8B6509EF-61AD-43EA-A44F-D01ADEF8C1CB}"/>
              </a:ext>
            </a:extLst>
          </p:cNvPr>
          <p:cNvPicPr>
            <a:picLocks noGrp="1" noChangeAspect="1"/>
          </p:cNvPicPr>
          <p:nvPr>
            <p:ph idx="14"/>
          </p:nvPr>
        </p:nvPicPr>
        <p:blipFill>
          <a:blip r:embed="rId3"/>
          <a:stretch>
            <a:fillRect/>
          </a:stretch>
        </p:blipFill>
        <p:spPr>
          <a:xfrm>
            <a:off x="690364" y="1693862"/>
            <a:ext cx="10811271" cy="4184650"/>
          </a:xfrm>
        </p:spPr>
      </p:pic>
    </p:spTree>
    <p:extLst>
      <p:ext uri="{BB962C8B-B14F-4D97-AF65-F5344CB8AC3E}">
        <p14:creationId xmlns:p14="http://schemas.microsoft.com/office/powerpoint/2010/main" val="371224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74AC62-E3D8-4CC5-A42B-8D9C2EE314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Content Placeholder 7" descr="*HIV/AIDS at first diagnosis &#10;Other notes about graph">
            <a:extLst>
              <a:ext uri="{FF2B5EF4-FFF2-40B4-BE49-F238E27FC236}">
                <a16:creationId xmlns:a16="http://schemas.microsoft.com/office/drawing/2014/main" id="{0E118913-736C-442A-9EA5-1EFDB2B8BAD2}"/>
              </a:ext>
            </a:extLst>
          </p:cNvPr>
          <p:cNvPicPr>
            <a:picLocks noGrp="1" noChangeAspect="1"/>
          </p:cNvPicPr>
          <p:nvPr>
            <p:ph idx="13"/>
          </p:nvPr>
        </p:nvPicPr>
        <p:blipFill>
          <a:blip r:embed="rId3"/>
          <a:stretch>
            <a:fillRect/>
          </a:stretch>
        </p:blipFill>
        <p:spPr>
          <a:xfrm>
            <a:off x="2191216" y="5837709"/>
            <a:ext cx="9162584" cy="921892"/>
          </a:xfrm>
          <a:prstGeom prst="rect">
            <a:avLst/>
          </a:prstGeom>
        </p:spPr>
      </p:pic>
      <p:sp>
        <p:nvSpPr>
          <p:cNvPr id="6" name="Title 5">
            <a:extLst>
              <a:ext uri="{FF2B5EF4-FFF2-40B4-BE49-F238E27FC236}">
                <a16:creationId xmlns:a16="http://schemas.microsoft.com/office/drawing/2014/main" id="{1A6BB598-1C4D-4A5D-BC00-DCC16899321B}"/>
              </a:ext>
            </a:extLst>
          </p:cNvPr>
          <p:cNvSpPr>
            <a:spLocks noGrp="1"/>
          </p:cNvSpPr>
          <p:nvPr>
            <p:ph type="title"/>
          </p:nvPr>
        </p:nvSpPr>
        <p:spPr>
          <a:xfrm>
            <a:off x="0" y="0"/>
            <a:ext cx="11868150" cy="1216025"/>
          </a:xfrm>
        </p:spPr>
        <p:txBody>
          <a:bodyPr>
            <a:noAutofit/>
          </a:bodyPr>
          <a:lstStyle/>
          <a:p>
            <a:pPr>
              <a:lnSpc>
                <a:spcPct val="105000"/>
              </a:lnSpc>
            </a:pPr>
            <a:r>
              <a:rPr lang="en-US" altLang="en-US" sz="2400" dirty="0"/>
              <a:t>HIV Diagnoses* among Foreign-Born People</a:t>
            </a:r>
            <a:r>
              <a:rPr lang="en-US" altLang="en-US" sz="2400" baseline="30000" dirty="0"/>
              <a:t>†</a:t>
            </a:r>
            <a:r>
              <a:rPr lang="en-US" altLang="en-US" sz="2400" dirty="0"/>
              <a:t> in Minnesota by Year and Region of Birth</a:t>
            </a:r>
            <a:br>
              <a:rPr lang="en-US" altLang="en-US" sz="2400" dirty="0"/>
            </a:br>
            <a:r>
              <a:rPr lang="en-US" altLang="en-US" sz="2400" dirty="0"/>
              <a:t>2011 - 2021</a:t>
            </a:r>
          </a:p>
        </p:txBody>
      </p:sp>
      <p:pic>
        <p:nvPicPr>
          <p:cNvPr id="4" name="Picture 3" descr="Chart showing HIV Diagnoses* among Foreign-Born People† in Minnesota by Year and Region of Birth&#10;2011 - 2021">
            <a:extLst>
              <a:ext uri="{FF2B5EF4-FFF2-40B4-BE49-F238E27FC236}">
                <a16:creationId xmlns:a16="http://schemas.microsoft.com/office/drawing/2014/main" id="{50CD56D1-E768-425D-9A5B-D251F251CA1F}"/>
              </a:ext>
            </a:extLst>
          </p:cNvPr>
          <p:cNvPicPr>
            <a:picLocks noChangeAspect="1"/>
          </p:cNvPicPr>
          <p:nvPr/>
        </p:nvPicPr>
        <p:blipFill>
          <a:blip r:embed="rId4"/>
          <a:stretch>
            <a:fillRect/>
          </a:stretch>
        </p:blipFill>
        <p:spPr>
          <a:xfrm>
            <a:off x="908726" y="1623986"/>
            <a:ext cx="10292673" cy="4276127"/>
          </a:xfrm>
          <a:prstGeom prst="rect">
            <a:avLst/>
          </a:prstGeom>
        </p:spPr>
      </p:pic>
    </p:spTree>
    <p:extLst>
      <p:ext uri="{BB962C8B-B14F-4D97-AF65-F5344CB8AC3E}">
        <p14:creationId xmlns:p14="http://schemas.microsoft.com/office/powerpoint/2010/main" val="3889571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2D147-191D-42F1-9D8B-A19E9EEC519E}"/>
              </a:ext>
            </a:extLst>
          </p:cNvPr>
          <p:cNvSpPr>
            <a:spLocks noGrp="1"/>
          </p:cNvSpPr>
          <p:nvPr>
            <p:ph type="title"/>
          </p:nvPr>
        </p:nvSpPr>
        <p:spPr>
          <a:xfrm>
            <a:off x="1059963" y="0"/>
            <a:ext cx="9354065" cy="1216025"/>
          </a:xfrm>
        </p:spPr>
        <p:txBody>
          <a:bodyPr/>
          <a:lstStyle/>
          <a:p>
            <a:pPr algn="l"/>
            <a:r>
              <a:rPr kumimoji="0" lang="en-US" altLang="en-US" sz="2800" b="1" i="0" u="none" strike="noStrike" kern="1200" cap="none" spc="0" normalizeH="0" baseline="0" noProof="0" dirty="0">
                <a:ln>
                  <a:noFill/>
                </a:ln>
                <a:effectLst/>
                <a:uLnTx/>
                <a:uFillTx/>
                <a:latin typeface="Calibri"/>
                <a:ea typeface="+mj-ea"/>
                <a:cs typeface="+mj-cs"/>
              </a:rPr>
              <a:t>Time of Progression to AIDS for HIV Diagnoses in Minnesota*</a:t>
            </a:r>
            <a:br>
              <a:rPr kumimoji="0" lang="en-US" altLang="en-US" sz="2800" b="1" i="0" u="none" strike="noStrike" kern="1200" cap="none" spc="0" normalizeH="0" baseline="0" noProof="0" dirty="0">
                <a:ln>
                  <a:noFill/>
                </a:ln>
                <a:effectLst/>
                <a:uLnTx/>
                <a:uFillTx/>
                <a:latin typeface="Calibri"/>
                <a:ea typeface="+mj-ea"/>
                <a:cs typeface="+mj-cs"/>
              </a:rPr>
            </a:br>
            <a:r>
              <a:rPr kumimoji="0" lang="en-US" altLang="en-US" sz="2800" b="1" i="0" u="none" strike="noStrike" kern="1200" cap="none" spc="0" normalizeH="0" baseline="0" noProof="0" dirty="0">
                <a:ln>
                  <a:noFill/>
                </a:ln>
                <a:effectLst/>
                <a:uLnTx/>
                <a:uFillTx/>
                <a:latin typeface="Calibri"/>
                <a:ea typeface="+mj-ea"/>
                <a:cs typeface="+mj-cs"/>
              </a:rPr>
              <a:t>2011 - 2021</a:t>
            </a:r>
            <a:r>
              <a:rPr kumimoji="0" lang="en-US" altLang="en-US" sz="2800" b="1" i="0" u="none" strike="noStrike" kern="1200" cap="none" spc="0" normalizeH="0" baseline="30000" noProof="0" dirty="0">
                <a:ln>
                  <a:noFill/>
                </a:ln>
                <a:effectLst/>
                <a:uLnTx/>
                <a:uFillTx/>
                <a:latin typeface="Calibri"/>
                <a:ea typeface="+mj-ea"/>
                <a:cs typeface="+mj-cs"/>
              </a:rPr>
              <a:t>† </a:t>
            </a:r>
            <a:endParaRPr lang="en-US" dirty="0"/>
          </a:p>
        </p:txBody>
      </p:sp>
      <p:sp>
        <p:nvSpPr>
          <p:cNvPr id="3" name="Slide Number Placeholder 2">
            <a:extLst>
              <a:ext uri="{FF2B5EF4-FFF2-40B4-BE49-F238E27FC236}">
                <a16:creationId xmlns:a16="http://schemas.microsoft.com/office/drawing/2014/main" id="{75BD5DB4-0CC7-4C5A-AB8B-9377D655B7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0466D233-37AD-4AF2-B822-3926F30A4B86}"/>
              </a:ext>
            </a:extLst>
          </p:cNvPr>
          <p:cNvSpPr>
            <a:spLocks noGrp="1"/>
          </p:cNvSpPr>
          <p:nvPr>
            <p:ph idx="13"/>
          </p:nvPr>
        </p:nvSpPr>
        <p:spPr>
          <a:xfrm>
            <a:off x="1943100" y="5605460"/>
            <a:ext cx="10395727" cy="982437"/>
          </a:xfrm>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Percent of cases progressing to AIDS within one year of initial diagnosis with HIV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Numbers/Percent for cases diagnosed in 2021 only represents cases progressing to AIDS through </a:t>
            </a:r>
            <a:r>
              <a:rPr lang="en-US" altLang="en-US" sz="1200" dirty="0">
                <a:solidFill>
                  <a:srgbClr val="003865"/>
                </a:solidFill>
                <a:latin typeface="Calibri"/>
              </a:rPr>
              <a:t>April</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2022</a:t>
            </a: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a:p>
            <a:endParaRPr lang="en-US" dirty="0"/>
          </a:p>
        </p:txBody>
      </p:sp>
      <p:pic>
        <p:nvPicPr>
          <p:cNvPr id="7" name="Picture 6" descr="Chart showing Time of Progression to AIDS for HIV Diagnoses in Minnesota*&#10;2011 - 2021† ">
            <a:extLst>
              <a:ext uri="{FF2B5EF4-FFF2-40B4-BE49-F238E27FC236}">
                <a16:creationId xmlns:a16="http://schemas.microsoft.com/office/drawing/2014/main" id="{4A86E104-F49A-4083-88DB-F0C81FD5E502}"/>
              </a:ext>
            </a:extLst>
          </p:cNvPr>
          <p:cNvPicPr>
            <a:picLocks noChangeAspect="1"/>
          </p:cNvPicPr>
          <p:nvPr/>
        </p:nvPicPr>
        <p:blipFill>
          <a:blip r:embed="rId3"/>
          <a:stretch>
            <a:fillRect/>
          </a:stretch>
        </p:blipFill>
        <p:spPr>
          <a:xfrm>
            <a:off x="1059963" y="1680660"/>
            <a:ext cx="10163057" cy="4058402"/>
          </a:xfrm>
          <a:prstGeom prst="rect">
            <a:avLst/>
          </a:prstGeom>
        </p:spPr>
      </p:pic>
    </p:spTree>
    <p:extLst>
      <p:ext uri="{BB962C8B-B14F-4D97-AF65-F5344CB8AC3E}">
        <p14:creationId xmlns:p14="http://schemas.microsoft.com/office/powerpoint/2010/main" val="3618844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5BC6-4F29-414D-A4F8-60B00EFC1938}"/>
              </a:ext>
            </a:extLst>
          </p:cNvPr>
          <p:cNvSpPr>
            <a:spLocks noGrp="1"/>
          </p:cNvSpPr>
          <p:nvPr>
            <p:ph type="title"/>
          </p:nvPr>
        </p:nvSpPr>
        <p:spPr/>
        <p:txBody>
          <a:bodyPr/>
          <a:lstStyle/>
          <a:p>
            <a:r>
              <a:rPr lang="en-US" altLang="en-US" sz="3600" dirty="0"/>
              <a:t>Births to Pregnant </a:t>
            </a:r>
            <a:r>
              <a:rPr lang="en-US" altLang="en-US" dirty="0"/>
              <a:t>P</a:t>
            </a:r>
            <a:r>
              <a:rPr lang="en-US" altLang="en-US" sz="3600" dirty="0"/>
              <a:t>eople Living with HIV and Number of Perinatal Acquired HIV Infections* by Year of Birth, 2011- 2021</a:t>
            </a:r>
            <a:endParaRPr lang="en-US" dirty="0"/>
          </a:p>
        </p:txBody>
      </p:sp>
      <p:sp>
        <p:nvSpPr>
          <p:cNvPr id="3" name="Slide Number Placeholder 2">
            <a:extLst>
              <a:ext uri="{FF2B5EF4-FFF2-40B4-BE49-F238E27FC236}">
                <a16:creationId xmlns:a16="http://schemas.microsoft.com/office/drawing/2014/main" id="{3C519420-A619-44D7-8A53-CD2D7043A9D3}"/>
              </a:ext>
            </a:extLst>
          </p:cNvPr>
          <p:cNvSpPr>
            <a:spLocks noGrp="1"/>
          </p:cNvSpPr>
          <p:nvPr>
            <p:ph type="sldNum" sz="quarter" idx="12"/>
          </p:nvPr>
        </p:nvSpPr>
        <p:spPr/>
        <p:txBody>
          <a:bodyPr/>
          <a:lstStyle/>
          <a:p>
            <a:fld id="{48F63A3B-78C7-47BE-AE5E-E10140E04643}" type="slidenum">
              <a:rPr lang="en-US" smtClean="0"/>
              <a:t>16</a:t>
            </a:fld>
            <a:endParaRPr lang="en-US" dirty="0"/>
          </a:p>
        </p:txBody>
      </p:sp>
      <p:sp>
        <p:nvSpPr>
          <p:cNvPr id="4" name="Content Placeholder 3">
            <a:extLst>
              <a:ext uri="{FF2B5EF4-FFF2-40B4-BE49-F238E27FC236}">
                <a16:creationId xmlns:a16="http://schemas.microsoft.com/office/drawing/2014/main" id="{2B02FB78-BCAE-4A1F-B8E5-55EC7E9E123B}"/>
              </a:ext>
            </a:extLst>
          </p:cNvPr>
          <p:cNvSpPr>
            <a:spLocks noGrp="1"/>
          </p:cNvSpPr>
          <p:nvPr>
            <p:ph idx="13"/>
          </p:nvPr>
        </p:nvSpPr>
        <p:spPr>
          <a:xfrm>
            <a:off x="304800" y="5445760"/>
            <a:ext cx="11582400" cy="726440"/>
          </a:xfrm>
        </p:spPr>
        <p:txBody>
          <a:bodyPr>
            <a:normAutofit fontScale="40000" lnSpcReduction="20000"/>
          </a:bodyPr>
          <a:lstStyle/>
          <a:p>
            <a:pPr marL="0" indent="0">
              <a:buNone/>
            </a:pPr>
            <a:r>
              <a:rPr kumimoji="0" lang="en-US" altLang="en-US" sz="3600" b="0" i="0" u="none" strike="noStrike" kern="1200" cap="none" spc="0" normalizeH="0" baseline="0" noProof="0" dirty="0">
                <a:ln>
                  <a:noFill/>
                </a:ln>
                <a:solidFill>
                  <a:srgbClr val="003865"/>
                </a:solidFill>
                <a:effectLst/>
                <a:uLnTx/>
                <a:uFillTx/>
                <a:latin typeface="Calibri"/>
                <a:ea typeface="+mn-ea"/>
                <a:cs typeface="+mn-cs"/>
              </a:rPr>
              <a:t>* HIV or AIDS at first diagnosis for a child exposed to HIV during pregnant person’s pregnancy, at birth, and/or during breastfeeding.</a:t>
            </a:r>
            <a:endParaRPr kumimoji="0" lang="en-US" sz="3600" b="0" i="0" u="none" strike="noStrike" kern="1200" cap="none" spc="0" normalizeH="0" baseline="0" noProof="0" dirty="0">
              <a:ln>
                <a:noFill/>
              </a:ln>
              <a:solidFill>
                <a:srgbClr val="003865"/>
              </a:solidFill>
              <a:effectLst/>
              <a:uLnTx/>
              <a:uFillTx/>
              <a:latin typeface="Calibri"/>
              <a:ea typeface="+mn-ea"/>
              <a:cs typeface="+mn-cs"/>
            </a:endParaRPr>
          </a:p>
          <a:p>
            <a:endParaRPr lang="en-US" dirty="0"/>
          </a:p>
        </p:txBody>
      </p:sp>
      <p:pic>
        <p:nvPicPr>
          <p:cNvPr id="9" name="Content Placeholder 8" descr="Graph showing Births to Pregnant People Living with HIV and Number of Perinatal Acquired HIV Infections* by Year of Birth, 2011- 2021">
            <a:extLst>
              <a:ext uri="{FF2B5EF4-FFF2-40B4-BE49-F238E27FC236}">
                <a16:creationId xmlns:a16="http://schemas.microsoft.com/office/drawing/2014/main" id="{BC535CC6-510E-4D42-802A-DCF84CB5C430}"/>
              </a:ext>
            </a:extLst>
          </p:cNvPr>
          <p:cNvPicPr>
            <a:picLocks noGrp="1" noChangeAspect="1"/>
          </p:cNvPicPr>
          <p:nvPr>
            <p:ph idx="14"/>
          </p:nvPr>
        </p:nvPicPr>
        <p:blipFill>
          <a:blip r:embed="rId3"/>
          <a:stretch>
            <a:fillRect/>
          </a:stretch>
        </p:blipFill>
        <p:spPr>
          <a:xfrm>
            <a:off x="428904" y="1766135"/>
            <a:ext cx="10762945" cy="3900739"/>
          </a:xfrm>
        </p:spPr>
      </p:pic>
    </p:spTree>
    <p:extLst>
      <p:ext uri="{BB962C8B-B14F-4D97-AF65-F5344CB8AC3E}">
        <p14:creationId xmlns:p14="http://schemas.microsoft.com/office/powerpoint/2010/main" val="634950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E326B-03FB-4BF6-9CF3-B294249489F2}"/>
              </a:ext>
            </a:extLst>
          </p:cNvPr>
          <p:cNvSpPr>
            <a:spLocks noGrp="1"/>
          </p:cNvSpPr>
          <p:nvPr>
            <p:ph type="ctrTitle"/>
          </p:nvPr>
        </p:nvSpPr>
        <p:spPr/>
        <p:txBody>
          <a:bodyPr/>
          <a:lstStyle/>
          <a:p>
            <a:r>
              <a:rPr lang="en-US" dirty="0"/>
              <a:t>People Living with HIV/AIDS in Minnesota</a:t>
            </a:r>
          </a:p>
        </p:txBody>
      </p:sp>
    </p:spTree>
    <p:extLst>
      <p:ext uri="{BB962C8B-B14F-4D97-AF65-F5344CB8AC3E}">
        <p14:creationId xmlns:p14="http://schemas.microsoft.com/office/powerpoint/2010/main" val="3745345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D8D4C9C-CDC1-4ED0-A465-B576DFCA23D9}"/>
              </a:ext>
            </a:extLst>
          </p:cNvPr>
          <p:cNvSpPr>
            <a:spLocks noGrp="1"/>
          </p:cNvSpPr>
          <p:nvPr>
            <p:ph idx="14"/>
          </p:nvPr>
        </p:nvSpPr>
        <p:spPr>
          <a:xfrm>
            <a:off x="1916724" y="5741679"/>
            <a:ext cx="9583615" cy="861042"/>
          </a:xfrm>
          <a:solidFill>
            <a:schemeClr val="bg1"/>
          </a:solidFill>
        </p:spPr>
        <p:txBody>
          <a:bodyPr>
            <a:noAutofit/>
          </a:bodyPr>
          <a:lstStyle/>
          <a:p>
            <a:pPr algn="l"/>
            <a:r>
              <a:rPr lang="en-US" sz="1400" dirty="0"/>
              <a:t>*This number includes persons with Minnesota reported as their current state of residence, regardless of residence at time of diagnosis. It also includes state prisoners and refugees arriving through the HIV+ Refugee Resettlement Program, as well as HIV+ refugees/immigrants arriving through other programs.</a:t>
            </a:r>
          </a:p>
        </p:txBody>
      </p:sp>
      <p:sp>
        <p:nvSpPr>
          <p:cNvPr id="2" name="Title 1">
            <a:extLst>
              <a:ext uri="{FF2B5EF4-FFF2-40B4-BE49-F238E27FC236}">
                <a16:creationId xmlns:a16="http://schemas.microsoft.com/office/drawing/2014/main" id="{9F3712C4-A720-4CCF-8C21-9952A9F5AD47}"/>
              </a:ext>
            </a:extLst>
          </p:cNvPr>
          <p:cNvSpPr>
            <a:spLocks noGrp="1"/>
          </p:cNvSpPr>
          <p:nvPr>
            <p:ph type="title"/>
          </p:nvPr>
        </p:nvSpPr>
        <p:spPr/>
        <p:txBody>
          <a:bodyPr>
            <a:normAutofit/>
          </a:bodyPr>
          <a:lstStyle/>
          <a:p>
            <a:r>
              <a:rPr lang="en-US" sz="3200" b="0" dirty="0"/>
              <a:t>Estimated Number of People Living with HIV/AIDS in Minnesota</a:t>
            </a:r>
          </a:p>
        </p:txBody>
      </p:sp>
      <p:sp>
        <p:nvSpPr>
          <p:cNvPr id="4" name="Slide Number Placeholder 3">
            <a:extLst>
              <a:ext uri="{FF2B5EF4-FFF2-40B4-BE49-F238E27FC236}">
                <a16:creationId xmlns:a16="http://schemas.microsoft.com/office/drawing/2014/main" id="{DC8BAFA2-2F45-4D89-84BD-A6E21E90A203}"/>
              </a:ext>
            </a:extLst>
          </p:cNvPr>
          <p:cNvSpPr>
            <a:spLocks noGrp="1"/>
          </p:cNvSpPr>
          <p:nvPr>
            <p:ph type="sldNum" sz="quarter" idx="12"/>
          </p:nvPr>
        </p:nvSpPr>
        <p:spPr/>
        <p:txBody>
          <a:bodyPr/>
          <a:lstStyle/>
          <a:p>
            <a:fld id="{48F63A3B-78C7-47BE-AE5E-E10140E04643}" type="slidenum">
              <a:rPr lang="en-US" smtClean="0"/>
              <a:t>18</a:t>
            </a:fld>
            <a:endParaRPr lang="en-US" dirty="0"/>
          </a:p>
        </p:txBody>
      </p:sp>
      <p:sp>
        <p:nvSpPr>
          <p:cNvPr id="3" name="Content Placeholder 2">
            <a:extLst>
              <a:ext uri="{FF2B5EF4-FFF2-40B4-BE49-F238E27FC236}">
                <a16:creationId xmlns:a16="http://schemas.microsoft.com/office/drawing/2014/main" id="{6A2F9C0A-2F7D-43A2-80C5-D9F0693C94D2}"/>
              </a:ext>
            </a:extLst>
          </p:cNvPr>
          <p:cNvSpPr>
            <a:spLocks noGrp="1"/>
          </p:cNvSpPr>
          <p:nvPr>
            <p:ph idx="13"/>
          </p:nvPr>
        </p:nvSpPr>
        <p:spPr>
          <a:xfrm>
            <a:off x="304800" y="1327355"/>
            <a:ext cx="11582400" cy="4844845"/>
          </a:xfrm>
        </p:spPr>
        <p:txBody>
          <a:bodyPr>
            <a:normAutofit fontScale="85000" lnSpcReduction="10000"/>
          </a:bodyPr>
          <a:lstStyle/>
          <a:p>
            <a:r>
              <a:rPr lang="en-US" dirty="0"/>
              <a:t>As of December 31, 2021 </a:t>
            </a:r>
            <a:r>
              <a:rPr lang="en-US" b="1" dirty="0"/>
              <a:t>9,697*</a:t>
            </a:r>
            <a:r>
              <a:rPr lang="en-US" dirty="0"/>
              <a:t> people are assumed alive and living in Minnesota with HIV/AIDS. This includes:</a:t>
            </a:r>
          </a:p>
          <a:p>
            <a:pPr marL="1028700" lvl="1" indent="-571500">
              <a:buFont typeface="Arial" panose="020B0604020202020204" pitchFamily="34" charset="0"/>
              <a:buChar char="•"/>
            </a:pPr>
            <a:r>
              <a:rPr lang="en-US" dirty="0"/>
              <a:t>5,476 (56%) living with HIV infection (non-AIDS)</a:t>
            </a:r>
          </a:p>
          <a:p>
            <a:pPr marL="1028700" lvl="1" indent="-571500">
              <a:buFont typeface="Arial" panose="020B0604020202020204" pitchFamily="34" charset="0"/>
              <a:buChar char="•"/>
            </a:pPr>
            <a:r>
              <a:rPr lang="en-US" dirty="0"/>
              <a:t>4,221 (44%) living with AIDS</a:t>
            </a:r>
          </a:p>
          <a:p>
            <a:r>
              <a:rPr lang="en-US" dirty="0"/>
              <a:t>This number includes </a:t>
            </a:r>
            <a:r>
              <a:rPr lang="en-US" b="1" dirty="0"/>
              <a:t>2,644</a:t>
            </a:r>
            <a:r>
              <a:rPr lang="en-US" dirty="0"/>
              <a:t> people who were first reported with HIV or AIDS elsewhere and subsequently moved to Minnesota</a:t>
            </a:r>
          </a:p>
          <a:p>
            <a:r>
              <a:rPr lang="en-US" dirty="0"/>
              <a:t>This number excludes </a:t>
            </a:r>
            <a:r>
              <a:rPr lang="en-US" b="1" dirty="0"/>
              <a:t>1,662</a:t>
            </a:r>
            <a:r>
              <a:rPr lang="en-US" dirty="0"/>
              <a:t> people who were first reported with HIV or AIDS in Minnesota and subsequently moved out of state</a:t>
            </a:r>
          </a:p>
          <a:p>
            <a:pPr indent="0">
              <a:buNone/>
            </a:pPr>
            <a:endParaRPr lang="en-US" dirty="0"/>
          </a:p>
          <a:p>
            <a:pPr lvl="1"/>
            <a:endParaRPr lang="en-US" dirty="0"/>
          </a:p>
        </p:txBody>
      </p:sp>
    </p:spTree>
    <p:extLst>
      <p:ext uri="{BB962C8B-B14F-4D97-AF65-F5344CB8AC3E}">
        <p14:creationId xmlns:p14="http://schemas.microsoft.com/office/powerpoint/2010/main" val="909305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BD7C-FF91-4B02-85ED-AEFADEF64251}"/>
              </a:ext>
            </a:extLst>
          </p:cNvPr>
          <p:cNvSpPr>
            <a:spLocks noGrp="1"/>
          </p:cNvSpPr>
          <p:nvPr>
            <p:ph type="title"/>
          </p:nvPr>
        </p:nvSpPr>
        <p:spPr/>
        <p:txBody>
          <a:bodyPr/>
          <a:lstStyle/>
          <a:p>
            <a:r>
              <a:rPr lang="en-US" b="0" dirty="0"/>
              <a:t>Foreign Born People Living with HIV/AIDS in Minnesota* by Region of Birth, 2012-2021</a:t>
            </a:r>
          </a:p>
        </p:txBody>
      </p:sp>
      <p:sp>
        <p:nvSpPr>
          <p:cNvPr id="3" name="Slide Number Placeholder 2">
            <a:extLst>
              <a:ext uri="{FF2B5EF4-FFF2-40B4-BE49-F238E27FC236}">
                <a16:creationId xmlns:a16="http://schemas.microsoft.com/office/drawing/2014/main" id="{036922F4-7BF8-4B87-93F0-BB497ADC347F}"/>
              </a:ext>
            </a:extLst>
          </p:cNvPr>
          <p:cNvSpPr>
            <a:spLocks noGrp="1"/>
          </p:cNvSpPr>
          <p:nvPr>
            <p:ph type="sldNum" sz="quarter" idx="12"/>
          </p:nvPr>
        </p:nvSpPr>
        <p:spPr/>
        <p:txBody>
          <a:bodyPr/>
          <a:lstStyle/>
          <a:p>
            <a:fld id="{48F63A3B-78C7-47BE-AE5E-E10140E04643}" type="slidenum">
              <a:rPr lang="en-US" smtClean="0"/>
              <a:t>19</a:t>
            </a:fld>
            <a:endParaRPr lang="en-US" dirty="0"/>
          </a:p>
        </p:txBody>
      </p:sp>
      <p:sp>
        <p:nvSpPr>
          <p:cNvPr id="4" name="Content Placeholder 3">
            <a:extLst>
              <a:ext uri="{FF2B5EF4-FFF2-40B4-BE49-F238E27FC236}">
                <a16:creationId xmlns:a16="http://schemas.microsoft.com/office/drawing/2014/main" id="{E1AFCD67-8E9D-44F7-93B6-F599F82E794A}"/>
              </a:ext>
            </a:extLst>
          </p:cNvPr>
          <p:cNvSpPr>
            <a:spLocks noGrp="1"/>
          </p:cNvSpPr>
          <p:nvPr>
            <p:ph idx="13"/>
          </p:nvPr>
        </p:nvSpPr>
        <p:spPr>
          <a:xfrm>
            <a:off x="1736035" y="5933334"/>
            <a:ext cx="10132115" cy="924666"/>
          </a:xfrm>
        </p:spPr>
        <p:txBody>
          <a:bodyPr>
            <a:normAutofit lnSpcReduction="10000"/>
          </a:bodyPr>
          <a:lstStyle/>
          <a:p>
            <a:pPr marL="0" indent="0">
              <a:spcBef>
                <a:spcPts val="0"/>
              </a:spcBef>
              <a:spcAft>
                <a:spcPts val="0"/>
              </a:spcAft>
              <a:buNone/>
            </a:pPr>
            <a:r>
              <a:rPr lang="en-US" sz="1400" dirty="0"/>
              <a:t>*This number includes persons who reported Minnesota as their current state of residence, regardless of residence at time of diagnosis. It also includes state prisoners and refugees arriving through the HIV+ Refugee Resettlement Program, as well as HIV+ refugees/immigrants arriving through other programs.</a:t>
            </a:r>
          </a:p>
        </p:txBody>
      </p:sp>
      <p:pic>
        <p:nvPicPr>
          <p:cNvPr id="9" name="Content Placeholder 8" descr="Chart showing Foreign Born People Living with HIV/AIDS in Minnesota* by Region of Birth, 2012-2021">
            <a:extLst>
              <a:ext uri="{FF2B5EF4-FFF2-40B4-BE49-F238E27FC236}">
                <a16:creationId xmlns:a16="http://schemas.microsoft.com/office/drawing/2014/main" id="{434DE536-E406-4FE4-9613-CA41A69243E6}"/>
              </a:ext>
            </a:extLst>
          </p:cNvPr>
          <p:cNvPicPr>
            <a:picLocks noGrp="1" noChangeAspect="1"/>
          </p:cNvPicPr>
          <p:nvPr>
            <p:ph idx="14"/>
          </p:nvPr>
        </p:nvPicPr>
        <p:blipFill>
          <a:blip r:embed="rId3"/>
          <a:stretch>
            <a:fillRect/>
          </a:stretch>
        </p:blipFill>
        <p:spPr>
          <a:xfrm>
            <a:off x="647505" y="1759356"/>
            <a:ext cx="11229191" cy="3847360"/>
          </a:xfrm>
        </p:spPr>
      </p:pic>
    </p:spTree>
    <p:extLst>
      <p:ext uri="{BB962C8B-B14F-4D97-AF65-F5344CB8AC3E}">
        <p14:creationId xmlns:p14="http://schemas.microsoft.com/office/powerpoint/2010/main" val="1630200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Land Acknowledgement </a:t>
            </a:r>
          </a:p>
        </p:txBody>
      </p:sp>
      <p:sp>
        <p:nvSpPr>
          <p:cNvPr id="7" name="Content Placeholder 6"/>
          <p:cNvSpPr>
            <a:spLocks noGrp="1"/>
          </p:cNvSpPr>
          <p:nvPr>
            <p:ph idx="1"/>
          </p:nvPr>
        </p:nvSpPr>
        <p:spPr>
          <a:xfrm>
            <a:off x="595424" y="1594624"/>
            <a:ext cx="11089758" cy="4582339"/>
          </a:xfrm>
        </p:spPr>
        <p:txBody>
          <a:bodyPr>
            <a:normAutofit fontScale="55000" lnSpcReduction="20000"/>
          </a:bodyPr>
          <a:lstStyle/>
          <a:p>
            <a:pPr marL="0" indent="0">
              <a:buNone/>
            </a:pPr>
            <a:r>
              <a:rPr lang="en-US" dirty="0"/>
              <a:t>Every community owes its existence and vitality to generations from around the world who contributed their hopes, dreams, and energy to making the history that led to this moment. Some were brought here against their will, some were drawn to leave their distant homes in hope of a better life, and some have lived on this land for more generations than can be counted. Truth and acknowledgment are critical to building mutual respect and connection across all barriers of heritage and difference. </a:t>
            </a:r>
          </a:p>
          <a:p>
            <a:pPr marL="0" indent="0">
              <a:buNone/>
            </a:pPr>
            <a:r>
              <a:rPr lang="en-US" dirty="0"/>
              <a:t>We begin this effort to acknowledge what has been buried by honoring the truth. We are standing on the ancestral lands of the Dakota people. We want to acknowledge the Dakota, the Ojibwe, the Ho Chunk, and the other nations of people who also called this place home. We pay respects to their elders past and present. Please take a moment to consider the treaties made by the Tribal nations that entitle non-Native people to live and work on traditional Native lands. Consider the many legacies of violence, displacement, migration, and settlement that bring us together here today. Please join us in uncovering such truths at any and all public events.</a:t>
            </a:r>
            <a:r>
              <a:rPr lang="en-US" sz="3300" dirty="0"/>
              <a:t>*</a:t>
            </a:r>
            <a:r>
              <a:rPr lang="en-US" dirty="0"/>
              <a:t> </a:t>
            </a:r>
          </a:p>
          <a:p>
            <a:pPr marL="0" indent="0">
              <a:buNone/>
            </a:pPr>
            <a:r>
              <a:rPr lang="en-US" sz="2500" dirty="0"/>
              <a:t>*This is the acknowledgment given in the USDAC Honor Native Land Guide – edited to reflect this space by Shannon </a:t>
            </a:r>
            <a:r>
              <a:rPr lang="en-US" sz="2500" dirty="0" err="1"/>
              <a:t>Geshick</a:t>
            </a:r>
            <a:r>
              <a:rPr lang="en-US" sz="2500" dirty="0"/>
              <a:t>, MTAG, Executive Director Minnesota Indian Affairs Council</a:t>
            </a:r>
          </a:p>
        </p:txBody>
      </p:sp>
      <p:sp>
        <p:nvSpPr>
          <p:cNvPr id="4" name="Slide Number Placeholder 3"/>
          <p:cNvSpPr>
            <a:spLocks noGrp="1"/>
          </p:cNvSpPr>
          <p:nvPr>
            <p:ph type="sldNum" sz="quarter" idx="12"/>
          </p:nvPr>
        </p:nvSpPr>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4201528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Additional Topics</a:t>
            </a:r>
          </a:p>
        </p:txBody>
      </p:sp>
    </p:spTree>
    <p:extLst>
      <p:ext uri="{BB962C8B-B14F-4D97-AF65-F5344CB8AC3E}">
        <p14:creationId xmlns:p14="http://schemas.microsoft.com/office/powerpoint/2010/main" val="3962940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E9961E1B-BF64-48DF-B1FA-6C43AD8BDFEE}"/>
              </a:ext>
            </a:extLst>
          </p:cNvPr>
          <p:cNvSpPr>
            <a:spLocks noGrp="1"/>
          </p:cNvSpPr>
          <p:nvPr>
            <p:ph type="title"/>
          </p:nvPr>
        </p:nvSpPr>
        <p:spPr/>
        <p:txBody>
          <a:bodyPr/>
          <a:lstStyle/>
          <a:p>
            <a:r>
              <a:rPr lang="en-US" dirty="0"/>
              <a:t>HIV Outbreak in Hennepin/Ramsey Counties </a:t>
            </a:r>
          </a:p>
        </p:txBody>
      </p:sp>
      <p:sp>
        <p:nvSpPr>
          <p:cNvPr id="3" name="Slide Number Placeholder 2">
            <a:extLst>
              <a:ext uri="{FF2B5EF4-FFF2-40B4-BE49-F238E27FC236}">
                <a16:creationId xmlns:a16="http://schemas.microsoft.com/office/drawing/2014/main" id="{425D3444-D1B5-444D-920C-0E561F818A1B}"/>
              </a:ext>
            </a:extLst>
          </p:cNvPr>
          <p:cNvSpPr>
            <a:spLocks noGrp="1"/>
          </p:cNvSpPr>
          <p:nvPr>
            <p:ph type="sldNum" sz="quarter" idx="12"/>
          </p:nvPr>
        </p:nvSpPr>
        <p:spPr/>
        <p:txBody>
          <a:bodyPr/>
          <a:lstStyle/>
          <a:p>
            <a:fld id="{48F63A3B-78C7-47BE-AE5E-E10140E04643}" type="slidenum">
              <a:rPr lang="en-US" smtClean="0"/>
              <a:pPr/>
              <a:t>21</a:t>
            </a:fld>
            <a:endParaRPr lang="en-US" dirty="0"/>
          </a:p>
        </p:txBody>
      </p:sp>
      <p:sp>
        <p:nvSpPr>
          <p:cNvPr id="23" name="Content Placeholder 22">
            <a:extLst>
              <a:ext uri="{FF2B5EF4-FFF2-40B4-BE49-F238E27FC236}">
                <a16:creationId xmlns:a16="http://schemas.microsoft.com/office/drawing/2014/main" id="{9DAEC92C-D8F6-4606-9C80-6F8A30C0F34E}"/>
              </a:ext>
            </a:extLst>
          </p:cNvPr>
          <p:cNvSpPr>
            <a:spLocks noGrp="1"/>
          </p:cNvSpPr>
          <p:nvPr>
            <p:ph sz="half" idx="19"/>
          </p:nvPr>
        </p:nvSpPr>
        <p:spPr>
          <a:xfrm>
            <a:off x="4267200" y="1609726"/>
            <a:ext cx="3424518" cy="4567238"/>
          </a:xfrm>
        </p:spPr>
        <p:txBody>
          <a:bodyPr>
            <a:normAutofit fontScale="25000" lnSpcReduction="20000"/>
          </a:bodyPr>
          <a:lstStyle/>
          <a:p>
            <a:pPr marL="0" indent="0" algn="l">
              <a:buNone/>
            </a:pPr>
            <a:r>
              <a:rPr lang="en-US" sz="9600" b="1" i="0" dirty="0">
                <a:solidFill>
                  <a:srgbClr val="000000"/>
                </a:solidFill>
                <a:effectLst/>
              </a:rPr>
              <a:t>Hennepin/Ramsey Counties </a:t>
            </a:r>
            <a:r>
              <a:rPr lang="en-US" sz="9600" b="1" dirty="0">
                <a:solidFill>
                  <a:srgbClr val="000000"/>
                </a:solidFill>
              </a:rPr>
              <a:t>HIV Outbreak</a:t>
            </a:r>
          </a:p>
          <a:p>
            <a:pPr marL="285750" indent="-285750" algn="l">
              <a:buFont typeface="Arial" panose="020B0604020202020204" pitchFamily="34" charset="0"/>
              <a:buChar char="•"/>
            </a:pPr>
            <a:r>
              <a:rPr lang="en-US" sz="6400" b="0" i="0" dirty="0">
                <a:solidFill>
                  <a:srgbClr val="000000"/>
                </a:solidFill>
                <a:effectLst/>
              </a:rPr>
              <a:t>In February 2020, MDH Health Alert Network declared an outbreak among people who inject drugs (PWID)</a:t>
            </a:r>
          </a:p>
          <a:p>
            <a:pPr marL="285750" indent="-285750" algn="l">
              <a:buFont typeface="Arial" panose="020B0604020202020204" pitchFamily="34" charset="0"/>
              <a:buChar char="•"/>
            </a:pPr>
            <a:r>
              <a:rPr lang="en-US" sz="6400" b="0" i="0" dirty="0">
                <a:solidFill>
                  <a:srgbClr val="000000"/>
                </a:solidFill>
                <a:effectLst/>
              </a:rPr>
              <a:t>Current Case Count: </a:t>
            </a:r>
            <a:r>
              <a:rPr lang="en-US" sz="6400" dirty="0">
                <a:solidFill>
                  <a:srgbClr val="000000"/>
                </a:solidFill>
              </a:rPr>
              <a:t>101 cases</a:t>
            </a:r>
          </a:p>
          <a:p>
            <a:pPr marL="285750" indent="-285750">
              <a:spcAft>
                <a:spcPts val="600"/>
              </a:spcAft>
              <a:buFont typeface="Arial" panose="020B0604020202020204" pitchFamily="34" charset="0"/>
              <a:buChar char="•"/>
            </a:pPr>
            <a:r>
              <a:rPr lang="en-US" sz="6400" dirty="0">
                <a:solidFill>
                  <a:srgbClr val="000000"/>
                </a:solidFill>
              </a:rPr>
              <a:t>Inclusion Criteria:</a:t>
            </a:r>
          </a:p>
          <a:p>
            <a:pPr marL="1028700" indent="-457200">
              <a:spcAft>
                <a:spcPts val="600"/>
              </a:spcAft>
              <a:buFont typeface="Arial" panose="020B0604020202020204" pitchFamily="34" charset="0"/>
              <a:buChar char="•"/>
            </a:pPr>
            <a:r>
              <a:rPr lang="en-US" sz="6400" dirty="0">
                <a:solidFill>
                  <a:srgbClr val="000000"/>
                </a:solidFill>
              </a:rPr>
              <a:t>51 encampment-related</a:t>
            </a:r>
          </a:p>
          <a:p>
            <a:pPr marL="1028700" indent="-457200">
              <a:spcAft>
                <a:spcPts val="600"/>
              </a:spcAft>
              <a:buFont typeface="Arial" panose="020B0604020202020204" pitchFamily="34" charset="0"/>
              <a:buChar char="•"/>
            </a:pPr>
            <a:r>
              <a:rPr lang="en-US" sz="6400" dirty="0">
                <a:solidFill>
                  <a:srgbClr val="000000"/>
                </a:solidFill>
              </a:rPr>
              <a:t>40 MSM/IDU</a:t>
            </a:r>
          </a:p>
          <a:p>
            <a:pPr marL="1028700" indent="-457200">
              <a:spcAft>
                <a:spcPts val="600"/>
              </a:spcAft>
              <a:buFont typeface="Arial" panose="020B0604020202020204" pitchFamily="34" charset="0"/>
              <a:buChar char="•"/>
            </a:pPr>
            <a:r>
              <a:rPr lang="en-US" sz="6400" dirty="0">
                <a:solidFill>
                  <a:srgbClr val="000000"/>
                </a:solidFill>
              </a:rPr>
              <a:t>10 IDU</a:t>
            </a:r>
          </a:p>
          <a:p>
            <a:endParaRPr lang="en-US" dirty="0"/>
          </a:p>
        </p:txBody>
      </p:sp>
      <p:sp>
        <p:nvSpPr>
          <p:cNvPr id="24" name="Content Placeholder 23">
            <a:extLst>
              <a:ext uri="{FF2B5EF4-FFF2-40B4-BE49-F238E27FC236}">
                <a16:creationId xmlns:a16="http://schemas.microsoft.com/office/drawing/2014/main" id="{C32922F9-72B5-4898-88A0-101B3202260F}"/>
              </a:ext>
            </a:extLst>
          </p:cNvPr>
          <p:cNvSpPr>
            <a:spLocks noGrp="1"/>
          </p:cNvSpPr>
          <p:nvPr>
            <p:ph sz="half" idx="20"/>
          </p:nvPr>
        </p:nvSpPr>
        <p:spPr>
          <a:xfrm>
            <a:off x="8272691" y="1609725"/>
            <a:ext cx="3619498" cy="4577921"/>
          </a:xfrm>
        </p:spPr>
        <p:txBody>
          <a:bodyPr>
            <a:normAutofit fontScale="77500" lnSpcReduction="20000"/>
          </a:bodyPr>
          <a:lstStyle/>
          <a:p>
            <a:pPr marL="0" indent="0">
              <a:lnSpc>
                <a:spcPct val="120000"/>
              </a:lnSpc>
              <a:spcAft>
                <a:spcPts val="600"/>
              </a:spcAft>
              <a:buNone/>
            </a:pPr>
            <a:r>
              <a:rPr lang="en-US" b="1" dirty="0"/>
              <a:t>People at high-risk in the current outbreak:</a:t>
            </a:r>
          </a:p>
          <a:p>
            <a:r>
              <a:rPr lang="en-US" dirty="0"/>
              <a:t>People who use injection drugs (PWID) or share needles/works</a:t>
            </a:r>
          </a:p>
          <a:p>
            <a:r>
              <a:rPr lang="en-US" dirty="0"/>
              <a:t>People experiencing homelessness or unstable housing</a:t>
            </a:r>
          </a:p>
          <a:p>
            <a:r>
              <a:rPr lang="en-US" dirty="0"/>
              <a:t>People who exchange sex for income or other items they need</a:t>
            </a:r>
          </a:p>
        </p:txBody>
      </p:sp>
      <p:pic>
        <p:nvPicPr>
          <p:cNvPr id="6" name="Picture 5" descr="Map of 7 county area with Hennepin and Ramsey counties circled">
            <a:extLst>
              <a:ext uri="{FF2B5EF4-FFF2-40B4-BE49-F238E27FC236}">
                <a16:creationId xmlns:a16="http://schemas.microsoft.com/office/drawing/2014/main" id="{7F1C7110-6877-44A6-9F7D-EF90C54E36DA}"/>
              </a:ext>
            </a:extLst>
          </p:cNvPr>
          <p:cNvPicPr>
            <a:picLocks noChangeAspect="1"/>
          </p:cNvPicPr>
          <p:nvPr/>
        </p:nvPicPr>
        <p:blipFill>
          <a:blip r:embed="rId3"/>
          <a:stretch>
            <a:fillRect/>
          </a:stretch>
        </p:blipFill>
        <p:spPr>
          <a:xfrm>
            <a:off x="600771" y="1609725"/>
            <a:ext cx="3318539" cy="4334418"/>
          </a:xfrm>
          <a:prstGeom prst="rect">
            <a:avLst/>
          </a:prstGeom>
        </p:spPr>
      </p:pic>
    </p:spTree>
    <p:extLst>
      <p:ext uri="{BB962C8B-B14F-4D97-AF65-F5344CB8AC3E}">
        <p14:creationId xmlns:p14="http://schemas.microsoft.com/office/powerpoint/2010/main" val="1233808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168D043-B0B3-4282-92AE-B7BBD8FE7211}"/>
              </a:ext>
            </a:extLst>
          </p:cNvPr>
          <p:cNvSpPr>
            <a:spLocks noGrp="1"/>
          </p:cNvSpPr>
          <p:nvPr>
            <p:ph type="title"/>
          </p:nvPr>
        </p:nvSpPr>
        <p:spPr/>
        <p:txBody>
          <a:bodyPr/>
          <a:lstStyle/>
          <a:p>
            <a:r>
              <a:rPr lang="en-US" dirty="0"/>
              <a:t>HIV Outbreak in Duluth Region</a:t>
            </a:r>
          </a:p>
        </p:txBody>
      </p:sp>
      <p:sp>
        <p:nvSpPr>
          <p:cNvPr id="11" name="Content Placeholder 10">
            <a:extLst>
              <a:ext uri="{FF2B5EF4-FFF2-40B4-BE49-F238E27FC236}">
                <a16:creationId xmlns:a16="http://schemas.microsoft.com/office/drawing/2014/main" id="{6BA28193-5589-498A-A8A9-3AB63817C342}"/>
              </a:ext>
            </a:extLst>
          </p:cNvPr>
          <p:cNvSpPr>
            <a:spLocks noGrp="1"/>
          </p:cNvSpPr>
          <p:nvPr>
            <p:ph sz="half" idx="2"/>
          </p:nvPr>
        </p:nvSpPr>
        <p:spPr/>
        <p:txBody>
          <a:bodyPr>
            <a:normAutofit fontScale="62500" lnSpcReduction="20000"/>
          </a:bodyPr>
          <a:lstStyle/>
          <a:p>
            <a:pPr marL="0" indent="0">
              <a:buNone/>
            </a:pPr>
            <a:r>
              <a:rPr lang="en-US" b="1" dirty="0"/>
              <a:t>Duluth Region HIV Outbreak</a:t>
            </a:r>
          </a:p>
          <a:p>
            <a:pPr marL="285750" indent="-285750" algn="l">
              <a:buFont typeface="Arial" panose="020B0604020202020204" pitchFamily="34" charset="0"/>
              <a:buChar char="•"/>
            </a:pPr>
            <a:r>
              <a:rPr lang="en-US" sz="3200" b="0" i="0" dirty="0">
                <a:solidFill>
                  <a:srgbClr val="000000"/>
                </a:solidFill>
                <a:effectLst/>
                <a:latin typeface="+mj-lt"/>
              </a:rPr>
              <a:t>In March 2021, MDH Health Alert Network declared an outbreak in the Duluth Region (30-mile area) among newly diagnosed HIV cases</a:t>
            </a:r>
          </a:p>
          <a:p>
            <a:pPr marL="285750" indent="-285750" algn="l">
              <a:buFont typeface="Arial" panose="020B0604020202020204" pitchFamily="34" charset="0"/>
              <a:buChar char="•"/>
            </a:pPr>
            <a:r>
              <a:rPr lang="en-US" b="0" i="0" dirty="0">
                <a:solidFill>
                  <a:srgbClr val="000000"/>
                </a:solidFill>
                <a:effectLst/>
                <a:latin typeface="+mj-lt"/>
              </a:rPr>
              <a:t>Current Case Count: 23</a:t>
            </a:r>
            <a:r>
              <a:rPr lang="en-US" dirty="0">
                <a:solidFill>
                  <a:srgbClr val="000000"/>
                </a:solidFill>
                <a:latin typeface="+mj-lt"/>
              </a:rPr>
              <a:t> cases</a:t>
            </a:r>
          </a:p>
          <a:p>
            <a:endParaRPr lang="en-US" dirty="0"/>
          </a:p>
        </p:txBody>
      </p:sp>
      <p:sp>
        <p:nvSpPr>
          <p:cNvPr id="3" name="Slide Number Placeholder 2">
            <a:extLst>
              <a:ext uri="{FF2B5EF4-FFF2-40B4-BE49-F238E27FC236}">
                <a16:creationId xmlns:a16="http://schemas.microsoft.com/office/drawing/2014/main" id="{F10F76CC-6B58-44C9-97EA-22AB4AE0A89D}"/>
              </a:ext>
            </a:extLst>
          </p:cNvPr>
          <p:cNvSpPr>
            <a:spLocks noGrp="1"/>
          </p:cNvSpPr>
          <p:nvPr>
            <p:ph type="sldNum" sz="quarter" idx="12"/>
          </p:nvPr>
        </p:nvSpPr>
        <p:spPr/>
        <p:txBody>
          <a:bodyPr/>
          <a:lstStyle/>
          <a:p>
            <a:fld id="{48F63A3B-78C7-47BE-AE5E-E10140E04643}" type="slidenum">
              <a:rPr lang="en-US" smtClean="0"/>
              <a:t>22</a:t>
            </a:fld>
            <a:endParaRPr lang="en-US" dirty="0"/>
          </a:p>
        </p:txBody>
      </p:sp>
      <p:sp>
        <p:nvSpPr>
          <p:cNvPr id="12" name="Content Placeholder 11">
            <a:extLst>
              <a:ext uri="{FF2B5EF4-FFF2-40B4-BE49-F238E27FC236}">
                <a16:creationId xmlns:a16="http://schemas.microsoft.com/office/drawing/2014/main" id="{DA7DEE27-EF3D-4F1E-B233-1D0DAA51EB7E}"/>
              </a:ext>
            </a:extLst>
          </p:cNvPr>
          <p:cNvSpPr>
            <a:spLocks noGrp="1"/>
          </p:cNvSpPr>
          <p:nvPr>
            <p:ph sz="half" idx="14"/>
          </p:nvPr>
        </p:nvSpPr>
        <p:spPr>
          <a:xfrm>
            <a:off x="6096000" y="1382233"/>
            <a:ext cx="5791200" cy="4794731"/>
          </a:xfrm>
        </p:spPr>
        <p:txBody>
          <a:bodyPr>
            <a:normAutofit fontScale="85000" lnSpcReduction="20000"/>
          </a:bodyPr>
          <a:lstStyle/>
          <a:p>
            <a:pPr marL="0" indent="0">
              <a:lnSpc>
                <a:spcPct val="120000"/>
              </a:lnSpc>
              <a:spcAft>
                <a:spcPts val="600"/>
              </a:spcAft>
              <a:buNone/>
            </a:pPr>
            <a:r>
              <a:rPr lang="en-US" b="1" dirty="0"/>
              <a:t>People at high-risk in the current outbreak:</a:t>
            </a:r>
          </a:p>
          <a:p>
            <a:pPr lvl="1"/>
            <a:r>
              <a:rPr lang="en-US" dirty="0"/>
              <a:t>People who use injection drugs (PWID) or share needles/works</a:t>
            </a:r>
          </a:p>
          <a:p>
            <a:pPr lvl="1"/>
            <a:r>
              <a:rPr lang="en-US" dirty="0"/>
              <a:t>People experiencing homelessness or unstable housing</a:t>
            </a:r>
          </a:p>
          <a:p>
            <a:pPr lvl="1"/>
            <a:r>
              <a:rPr lang="en-US" dirty="0"/>
              <a:t>People who exchange sex for income or other items they need</a:t>
            </a:r>
          </a:p>
          <a:p>
            <a:pPr lvl="1"/>
            <a:r>
              <a:rPr lang="en-US" dirty="0"/>
              <a:t>Men who have sex with men</a:t>
            </a:r>
          </a:p>
          <a:p>
            <a:endParaRPr lang="en-US" dirty="0"/>
          </a:p>
        </p:txBody>
      </p:sp>
      <p:pic>
        <p:nvPicPr>
          <p:cNvPr id="15" name="Content Placeholder 14" descr="Screenshot of a map of the Duluth area">
            <a:extLst>
              <a:ext uri="{FF2B5EF4-FFF2-40B4-BE49-F238E27FC236}">
                <a16:creationId xmlns:a16="http://schemas.microsoft.com/office/drawing/2014/main" id="{E23A3FFB-63AE-4C84-8F6E-FF55E384B7B1}"/>
              </a:ext>
            </a:extLst>
          </p:cNvPr>
          <p:cNvPicPr>
            <a:picLocks noGrp="1" noChangeAspect="1"/>
          </p:cNvPicPr>
          <p:nvPr>
            <p:ph idx="15"/>
          </p:nvPr>
        </p:nvPicPr>
        <p:blipFill>
          <a:blip r:embed="rId3"/>
          <a:stretch>
            <a:fillRect/>
          </a:stretch>
        </p:blipFill>
        <p:spPr>
          <a:xfrm>
            <a:off x="1368108" y="1609725"/>
            <a:ext cx="3512183" cy="2171700"/>
          </a:xfrm>
          <a:prstGeom prst="rect">
            <a:avLst/>
          </a:prstGeom>
        </p:spPr>
      </p:pic>
    </p:spTree>
    <p:extLst>
      <p:ext uri="{BB962C8B-B14F-4D97-AF65-F5344CB8AC3E}">
        <p14:creationId xmlns:p14="http://schemas.microsoft.com/office/powerpoint/2010/main" val="3094835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B64A-8750-4FD4-ACDF-CD1913095DB6}"/>
              </a:ext>
            </a:extLst>
          </p:cNvPr>
          <p:cNvSpPr>
            <a:spLocks noGrp="1"/>
          </p:cNvSpPr>
          <p:nvPr>
            <p:ph type="title"/>
          </p:nvPr>
        </p:nvSpPr>
        <p:spPr/>
        <p:txBody>
          <a:bodyPr/>
          <a:lstStyle/>
          <a:p>
            <a:r>
              <a:rPr lang="en-US" dirty="0"/>
              <a:t>Updated webpage: Outbreak Data e-Resources </a:t>
            </a:r>
          </a:p>
        </p:txBody>
      </p:sp>
      <p:sp>
        <p:nvSpPr>
          <p:cNvPr id="3" name="Content Placeholder 2">
            <a:extLst>
              <a:ext uri="{FF2B5EF4-FFF2-40B4-BE49-F238E27FC236}">
                <a16:creationId xmlns:a16="http://schemas.microsoft.com/office/drawing/2014/main" id="{B54210CA-5C66-4A92-ABAF-3DF9A35B1D3E}"/>
              </a:ext>
            </a:extLst>
          </p:cNvPr>
          <p:cNvSpPr>
            <a:spLocks noGrp="1"/>
          </p:cNvSpPr>
          <p:nvPr>
            <p:ph sz="half" idx="2"/>
          </p:nvPr>
        </p:nvSpPr>
        <p:spPr>
          <a:xfrm>
            <a:off x="6096000" y="1550141"/>
            <a:ext cx="5780182" cy="2871209"/>
          </a:xfrm>
          <a:ln>
            <a:noFill/>
          </a:ln>
        </p:spPr>
        <p:txBody>
          <a:bodyPr>
            <a:normAutofit/>
          </a:bodyPr>
          <a:lstStyle/>
          <a:p>
            <a:pPr marL="0" indent="0">
              <a:buNone/>
            </a:pPr>
            <a:r>
              <a:rPr lang="en-US" sz="2800" dirty="0"/>
              <a:t>HIV Outbreak Response and Case Counts</a:t>
            </a:r>
          </a:p>
          <a:p>
            <a:pPr marL="0" indent="0">
              <a:buNone/>
            </a:pPr>
            <a:r>
              <a:rPr lang="en-US" sz="2400" dirty="0">
                <a:hlinkClick r:id="rId3"/>
              </a:rPr>
              <a:t>https://www.health.state.mn.us/diseases </a:t>
            </a:r>
            <a:r>
              <a:rPr lang="en-US" sz="2400" dirty="0">
                <a:solidFill>
                  <a:schemeClr val="tx1"/>
                </a:solidFill>
                <a:hlinkClick r:id="rId3"/>
              </a:rPr>
              <a:t>/hiv/stats/hiv.html</a:t>
            </a:r>
            <a:endParaRPr lang="en-US" sz="2400" dirty="0">
              <a:solidFill>
                <a:schemeClr val="tx1"/>
              </a:solidFill>
            </a:endParaRPr>
          </a:p>
        </p:txBody>
      </p:sp>
      <p:sp>
        <p:nvSpPr>
          <p:cNvPr id="4" name="Slide Number Placeholder 3">
            <a:extLst>
              <a:ext uri="{FF2B5EF4-FFF2-40B4-BE49-F238E27FC236}">
                <a16:creationId xmlns:a16="http://schemas.microsoft.com/office/drawing/2014/main" id="{A9E2151A-CC18-4091-B02A-7A971F960AD9}"/>
              </a:ext>
            </a:extLst>
          </p:cNvPr>
          <p:cNvSpPr>
            <a:spLocks noGrp="1"/>
          </p:cNvSpPr>
          <p:nvPr>
            <p:ph type="sldNum" sz="quarter" idx="12"/>
          </p:nvPr>
        </p:nvSpPr>
        <p:spPr/>
        <p:txBody>
          <a:bodyPr/>
          <a:lstStyle/>
          <a:p>
            <a:fld id="{48F63A3B-78C7-47BE-AE5E-E10140E04643}" type="slidenum">
              <a:rPr lang="en-US" smtClean="0"/>
              <a:t>23</a:t>
            </a:fld>
            <a:endParaRPr lang="en-US" dirty="0"/>
          </a:p>
        </p:txBody>
      </p:sp>
      <p:sp>
        <p:nvSpPr>
          <p:cNvPr id="5" name="Content Placeholder 4">
            <a:extLst>
              <a:ext uri="{FF2B5EF4-FFF2-40B4-BE49-F238E27FC236}">
                <a16:creationId xmlns:a16="http://schemas.microsoft.com/office/drawing/2014/main" id="{11C5ED80-6F40-4F14-9FED-C6D9606F1801}"/>
              </a:ext>
            </a:extLst>
          </p:cNvPr>
          <p:cNvSpPr>
            <a:spLocks noGrp="1"/>
          </p:cNvSpPr>
          <p:nvPr>
            <p:ph sz="half" idx="14"/>
          </p:nvPr>
        </p:nvSpPr>
        <p:spPr>
          <a:xfrm>
            <a:off x="6408830" y="4473616"/>
            <a:ext cx="5638800" cy="1216025"/>
          </a:xfrm>
          <a:solidFill>
            <a:schemeClr val="bg1">
              <a:lumMod val="85000"/>
            </a:schemeClr>
          </a:solidFill>
        </p:spPr>
        <p:txBody>
          <a:bodyPr>
            <a:normAutofit/>
          </a:bodyPr>
          <a:lstStyle/>
          <a:p>
            <a:pPr marL="0" indent="0">
              <a:buNone/>
            </a:pPr>
            <a:r>
              <a:rPr lang="en-US" sz="2800" b="1" dirty="0"/>
              <a:t>Subscribe</a:t>
            </a:r>
            <a:r>
              <a:rPr lang="en-US" sz="2800" dirty="0"/>
              <a:t> to receive our HIV/STD prevention and data e-mail updates.</a:t>
            </a:r>
          </a:p>
        </p:txBody>
      </p:sp>
      <p:pic>
        <p:nvPicPr>
          <p:cNvPr id="12" name="Content Placeholder 11" descr="Screen shot of HIV Outbreak Response &amp; Case Counts web page">
            <a:extLst>
              <a:ext uri="{FF2B5EF4-FFF2-40B4-BE49-F238E27FC236}">
                <a16:creationId xmlns:a16="http://schemas.microsoft.com/office/drawing/2014/main" id="{A71CD4D4-2C65-4130-9839-7E30304D2677}"/>
              </a:ext>
            </a:extLst>
          </p:cNvPr>
          <p:cNvPicPr>
            <a:picLocks noGrp="1" noChangeAspect="1"/>
          </p:cNvPicPr>
          <p:nvPr>
            <p:ph idx="15"/>
          </p:nvPr>
        </p:nvPicPr>
        <p:blipFill>
          <a:blip r:embed="rId4"/>
          <a:stretch>
            <a:fillRect/>
          </a:stretch>
        </p:blipFill>
        <p:spPr>
          <a:xfrm>
            <a:off x="1063511" y="3494493"/>
            <a:ext cx="4956289" cy="2734504"/>
          </a:xfrm>
        </p:spPr>
      </p:pic>
      <p:pic>
        <p:nvPicPr>
          <p:cNvPr id="9" name="Content Placeholder 8" descr="Screenshot of dropdown list on HIV Outbreak web page containing Background, Newly Diagnosed HIV Case Counts by County, Hennepin and Ramsey County HIV Outbreak Data, and Duluth Area HIV Outbreak Data">
            <a:extLst>
              <a:ext uri="{FF2B5EF4-FFF2-40B4-BE49-F238E27FC236}">
                <a16:creationId xmlns:a16="http://schemas.microsoft.com/office/drawing/2014/main" id="{4D7DD1D4-EFA8-4EB4-BEF2-8CADD60A8F2A}"/>
              </a:ext>
            </a:extLst>
          </p:cNvPr>
          <p:cNvPicPr>
            <a:picLocks noGrp="1" noChangeAspect="1"/>
          </p:cNvPicPr>
          <p:nvPr>
            <p:ph idx="16"/>
          </p:nvPr>
        </p:nvPicPr>
        <p:blipFill>
          <a:blip r:embed="rId5"/>
          <a:stretch>
            <a:fillRect/>
          </a:stretch>
        </p:blipFill>
        <p:spPr>
          <a:xfrm>
            <a:off x="300786" y="1550141"/>
            <a:ext cx="5638800" cy="1652368"/>
          </a:xfrm>
          <a:solidFill>
            <a:schemeClr val="bg1">
              <a:lumMod val="75000"/>
            </a:schemeClr>
          </a:solidFill>
          <a:ln>
            <a:solidFill>
              <a:schemeClr val="accent1"/>
            </a:solidFill>
          </a:ln>
        </p:spPr>
      </p:pic>
      <p:cxnSp>
        <p:nvCxnSpPr>
          <p:cNvPr id="7" name="Straight Arrow Connector 6" descr="arrow pointing to instructions for how to sign up for HIV/STD Prevention and Data updates">
            <a:extLst>
              <a:ext uri="{FF2B5EF4-FFF2-40B4-BE49-F238E27FC236}">
                <a16:creationId xmlns:a16="http://schemas.microsoft.com/office/drawing/2014/main" id="{B559CD67-3D2B-40BD-833B-97B43BA8A258}"/>
              </a:ext>
            </a:extLst>
          </p:cNvPr>
          <p:cNvCxnSpPr>
            <a:cxnSpLocks/>
          </p:cNvCxnSpPr>
          <p:nvPr/>
        </p:nvCxnSpPr>
        <p:spPr>
          <a:xfrm flipH="1">
            <a:off x="4828675" y="5307859"/>
            <a:ext cx="1580155" cy="5475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577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lnSpcReduction="10000"/>
          </a:bodyPr>
          <a:lstStyle/>
          <a:p>
            <a:r>
              <a:rPr lang="en-US" sz="2800" b="1" dirty="0"/>
              <a:t>HIV Surveillance Team</a:t>
            </a:r>
          </a:p>
          <a:p>
            <a:r>
              <a:rPr lang="en-US" sz="2400" i="1" dirty="0"/>
              <a:t>Health.HIV.Surveillance@state.mn.us</a:t>
            </a:r>
          </a:p>
          <a:p>
            <a:r>
              <a:rPr lang="en-US" sz="2400" dirty="0"/>
              <a:t>651-201-4040</a:t>
            </a:r>
          </a:p>
          <a:p>
            <a:endParaRPr lang="en-US" dirty="0"/>
          </a:p>
        </p:txBody>
      </p:sp>
      <p:sp>
        <p:nvSpPr>
          <p:cNvPr id="4" name="Title 3"/>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947576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449393C-51D5-436E-BFDF-401B8CD7D6E5}"/>
              </a:ext>
            </a:extLst>
          </p:cNvPr>
          <p:cNvSpPr>
            <a:spLocks noGrp="1"/>
          </p:cNvSpPr>
          <p:nvPr>
            <p:ph type="title"/>
          </p:nvPr>
        </p:nvSpPr>
        <p:spPr/>
        <p:txBody>
          <a:bodyPr/>
          <a:lstStyle/>
          <a:p>
            <a:r>
              <a:rPr lang="en-US" dirty="0"/>
              <a:t>COVID-19 Pandemic Impact on HIV Diagnoses in United States, 2020</a:t>
            </a:r>
          </a:p>
        </p:txBody>
      </p:sp>
      <p:pic>
        <p:nvPicPr>
          <p:cNvPr id="11" name="Content Placeholder 10" descr="Chart, timeline showing HIV diagnoses in the US over time">
            <a:extLst>
              <a:ext uri="{FF2B5EF4-FFF2-40B4-BE49-F238E27FC236}">
                <a16:creationId xmlns:a16="http://schemas.microsoft.com/office/drawing/2014/main" id="{844765F7-78C3-4B37-BEE0-A0FC13064B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5460" y="1431780"/>
            <a:ext cx="8930415" cy="5023359"/>
          </a:xfrm>
        </p:spPr>
      </p:pic>
      <p:sp>
        <p:nvSpPr>
          <p:cNvPr id="4" name="Slide Number Placeholder 3">
            <a:extLst>
              <a:ext uri="{FF2B5EF4-FFF2-40B4-BE49-F238E27FC236}">
                <a16:creationId xmlns:a16="http://schemas.microsoft.com/office/drawing/2014/main" id="{A04AD7EF-5965-48BB-A164-6C9D2E986ABB}"/>
              </a:ext>
            </a:extLst>
          </p:cNvPr>
          <p:cNvSpPr>
            <a:spLocks noGrp="1"/>
          </p:cNvSpPr>
          <p:nvPr>
            <p:ph type="sldNum" sz="quarter" idx="12"/>
          </p:nvPr>
        </p:nvSpPr>
        <p:spPr/>
        <p:txBody>
          <a:bodyPr/>
          <a:lstStyle/>
          <a:p>
            <a:fld id="{48F63A3B-78C7-47BE-AE5E-E10140E04643}" type="slidenum">
              <a:rPr lang="en-US" smtClean="0"/>
              <a:t>3</a:t>
            </a:fld>
            <a:endParaRPr lang="en-US" dirty="0"/>
          </a:p>
        </p:txBody>
      </p:sp>
      <p:pic>
        <p:nvPicPr>
          <p:cNvPr id="9" name="Content Placeholder 8" descr="Data for the year 2020 should be interpreted with caution due to the impact of the COVID-19 pandemic on access to HIV testing, care-related services, and case  surveillance activities in state and local jurisdictions">
            <a:extLst>
              <a:ext uri="{FF2B5EF4-FFF2-40B4-BE49-F238E27FC236}">
                <a16:creationId xmlns:a16="http://schemas.microsoft.com/office/drawing/2014/main" id="{4C3FC8E9-C9FA-4AC7-9E16-69AC4E2E0DEB}"/>
              </a:ext>
            </a:extLst>
          </p:cNvPr>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132452" y="3238148"/>
            <a:ext cx="4832953" cy="1220484"/>
          </a:xfrm>
        </p:spPr>
      </p:pic>
    </p:spTree>
    <p:extLst>
      <p:ext uri="{BB962C8B-B14F-4D97-AF65-F5344CB8AC3E}">
        <p14:creationId xmlns:p14="http://schemas.microsoft.com/office/powerpoint/2010/main" val="2914813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HIV Diagnoses in Minnesota, 2021</a:t>
            </a:r>
          </a:p>
        </p:txBody>
      </p:sp>
    </p:spTree>
    <p:extLst>
      <p:ext uri="{BB962C8B-B14F-4D97-AF65-F5344CB8AC3E}">
        <p14:creationId xmlns:p14="http://schemas.microsoft.com/office/powerpoint/2010/main" val="183365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New HIV Disease Diagnoses* </a:t>
            </a:r>
            <a:br>
              <a:rPr lang="en-US" altLang="en-US" sz="3600" dirty="0"/>
            </a:br>
            <a:r>
              <a:rPr lang="en-US" altLang="en-US" sz="3600" dirty="0"/>
              <a:t>HIV/AIDS Cases by Year, 2011-2021</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pPr/>
              <a:t>5</a:t>
            </a:fld>
            <a:endParaRPr lang="en-US" dirty="0"/>
          </a:p>
        </p:txBody>
      </p:sp>
      <p:sp>
        <p:nvSpPr>
          <p:cNvPr id="5" name="Content Placeholder 4"/>
          <p:cNvSpPr>
            <a:spLocks noGrp="1"/>
          </p:cNvSpPr>
          <p:nvPr>
            <p:ph idx="13"/>
          </p:nvPr>
        </p:nvSpPr>
        <p:spPr>
          <a:xfrm>
            <a:off x="1423737" y="6137755"/>
            <a:ext cx="11582400" cy="720245"/>
          </a:xfrm>
        </p:spPr>
        <p:txBody>
          <a:bodyPr>
            <a:normAutofit fontScale="55000" lnSpcReduction="20000"/>
          </a:bodyPr>
          <a:lstStyle/>
          <a:p>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p>
          <a:p>
            <a:endParaRPr lang="en-US" dirty="0"/>
          </a:p>
        </p:txBody>
      </p:sp>
      <p:pic>
        <p:nvPicPr>
          <p:cNvPr id="9" name="Content Placeholder 8" descr="Graph showing New HIV Disease Diagnoses&#10;HIV/AIDS Cases by Year, 2011-2021">
            <a:extLst>
              <a:ext uri="{FF2B5EF4-FFF2-40B4-BE49-F238E27FC236}">
                <a16:creationId xmlns:a16="http://schemas.microsoft.com/office/drawing/2014/main" id="{960C03E1-5274-4A0C-94E7-5ED31BBE81D7}"/>
              </a:ext>
            </a:extLst>
          </p:cNvPr>
          <p:cNvPicPr>
            <a:picLocks noGrp="1" noChangeAspect="1"/>
          </p:cNvPicPr>
          <p:nvPr>
            <p:ph idx="14"/>
          </p:nvPr>
        </p:nvPicPr>
        <p:blipFill>
          <a:blip r:embed="rId3"/>
          <a:stretch>
            <a:fillRect/>
          </a:stretch>
        </p:blipFill>
        <p:spPr>
          <a:xfrm>
            <a:off x="780804" y="1802229"/>
            <a:ext cx="10690370" cy="4199001"/>
          </a:xfrm>
        </p:spPr>
      </p:pic>
    </p:spTree>
    <p:extLst>
      <p:ext uri="{BB962C8B-B14F-4D97-AF65-F5344CB8AC3E}">
        <p14:creationId xmlns:p14="http://schemas.microsoft.com/office/powerpoint/2010/main" val="409773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map of HIV Diagnoses by County of Residence at Diagnosis, 2021">
            <a:extLst>
              <a:ext uri="{FF2B5EF4-FFF2-40B4-BE49-F238E27FC236}">
                <a16:creationId xmlns:a16="http://schemas.microsoft.com/office/drawing/2014/main" id="{42B51B17-06AF-4217-B3C5-06807566615D}"/>
              </a:ext>
            </a:extLst>
          </p:cNvPr>
          <p:cNvPicPr>
            <a:picLocks noChangeAspect="1"/>
          </p:cNvPicPr>
          <p:nvPr/>
        </p:nvPicPr>
        <p:blipFill rotWithShape="1">
          <a:blip r:embed="rId3">
            <a:extLst>
              <a:ext uri="{28A0092B-C50C-407E-A947-70E740481C1C}">
                <a14:useLocalDpi xmlns:a14="http://schemas.microsoft.com/office/drawing/2010/main" val="0"/>
              </a:ext>
            </a:extLst>
          </a:blip>
          <a:srcRect b="10792"/>
          <a:stretch/>
        </p:blipFill>
        <p:spPr>
          <a:xfrm>
            <a:off x="1217851" y="1334825"/>
            <a:ext cx="4349716" cy="5021525"/>
          </a:xfrm>
          <a:prstGeom prst="rect">
            <a:avLst/>
          </a:prstGeom>
        </p:spPr>
      </p:pic>
      <p:sp>
        <p:nvSpPr>
          <p:cNvPr id="3" name="Title 2"/>
          <p:cNvSpPr>
            <a:spLocks noGrp="1"/>
          </p:cNvSpPr>
          <p:nvPr>
            <p:ph type="title"/>
          </p:nvPr>
        </p:nvSpPr>
        <p:spPr/>
        <p:txBody>
          <a:bodyPr/>
          <a:lstStyle/>
          <a:p>
            <a:r>
              <a:rPr lang="en-US" sz="3600" dirty="0"/>
              <a:t>HIV Diagnoses</a:t>
            </a:r>
            <a:r>
              <a:rPr lang="en-US" sz="3600" baseline="30000" dirty="0"/>
              <a:t>#</a:t>
            </a:r>
            <a:r>
              <a:rPr lang="en-US" sz="3600" dirty="0"/>
              <a:t> by County of Residence at Diagnosis, 2021</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6</a:t>
            </a:fld>
            <a:endParaRPr lang="en-US" dirty="0"/>
          </a:p>
        </p:txBody>
      </p:sp>
      <p:sp>
        <p:nvSpPr>
          <p:cNvPr id="4" name="Content Placeholder 3"/>
          <p:cNvSpPr>
            <a:spLocks noGrp="1"/>
          </p:cNvSpPr>
          <p:nvPr>
            <p:ph sz="half" idx="2"/>
          </p:nvPr>
        </p:nvSpPr>
        <p:spPr>
          <a:xfrm>
            <a:off x="6062911" y="5452292"/>
            <a:ext cx="5089398" cy="698627"/>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003865"/>
                </a:solidFill>
                <a:effectLst/>
                <a:uLnTx/>
                <a:uFillTx/>
                <a:latin typeface="Calibri"/>
                <a:ea typeface="+mn-ea"/>
                <a:cs typeface="+mn-cs"/>
              </a:rPr>
              <a:t>#</a:t>
            </a:r>
            <a:r>
              <a:rPr kumimoji="0" 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865"/>
                </a:solidFill>
                <a:effectLst/>
                <a:uLnTx/>
                <a:uFillTx/>
                <a:latin typeface="Calibri"/>
                <a:ea typeface="+mn-ea"/>
                <a:cs typeface="+mn-cs"/>
              </a:rPr>
              <a:t>*7-county metro area, excluding the cities of Minneapolis and St. Paul</a:t>
            </a:r>
          </a:p>
          <a:p>
            <a:pPr marL="0" indent="0">
              <a:buNone/>
            </a:pPr>
            <a:endParaRPr lang="en-US" dirty="0"/>
          </a:p>
        </p:txBody>
      </p:sp>
      <p:sp>
        <p:nvSpPr>
          <p:cNvPr id="12" name="TextBox 11">
            <a:extLst>
              <a:ext uri="{FF2B5EF4-FFF2-40B4-BE49-F238E27FC236}">
                <a16:creationId xmlns:a16="http://schemas.microsoft.com/office/drawing/2014/main" id="{95210E58-413B-4588-B1A3-FC73F78F79F8}"/>
              </a:ext>
            </a:extLst>
          </p:cNvPr>
          <p:cNvSpPr txBox="1"/>
          <p:nvPr/>
        </p:nvSpPr>
        <p:spPr>
          <a:xfrm>
            <a:off x="6096000" y="3771490"/>
            <a:ext cx="2015071" cy="1459089"/>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a:t>Total</a:t>
            </a:r>
          </a:p>
        </p:txBody>
      </p:sp>
      <p:sp>
        <p:nvSpPr>
          <p:cNvPr id="14" name="TextBox 13">
            <a:extLst>
              <a:ext uri="{FF2B5EF4-FFF2-40B4-BE49-F238E27FC236}">
                <a16:creationId xmlns:a16="http://schemas.microsoft.com/office/drawing/2014/main" id="{0924BAA2-8DC7-4220-B83E-4B37EE32CF7B}"/>
              </a:ext>
            </a:extLst>
          </p:cNvPr>
          <p:cNvSpPr txBox="1"/>
          <p:nvPr/>
        </p:nvSpPr>
        <p:spPr>
          <a:xfrm>
            <a:off x="8307327" y="3786526"/>
            <a:ext cx="3336617" cy="14603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93 cases (31%)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34 cases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95 cases (32%)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778" dirty="0">
                <a:solidFill>
                  <a:srgbClr val="003865"/>
                </a:solidFill>
                <a:latin typeface="Calibri"/>
              </a:rPr>
              <a:t>76</a:t>
            </a:r>
            <a:r>
              <a:rPr kumimoji="0" lang="en-US" sz="1778" b="0" i="0" u="none" strike="noStrike" kern="1200" cap="none" spc="0" normalizeH="0" baseline="0" noProof="0" dirty="0">
                <a:ln>
                  <a:noFill/>
                </a:ln>
                <a:solidFill>
                  <a:srgbClr val="003865"/>
                </a:solidFill>
                <a:effectLst/>
                <a:uLnTx/>
                <a:uFillTx/>
                <a:latin typeface="Calibri"/>
                <a:ea typeface="+mn-ea"/>
                <a:cs typeface="+mn-cs"/>
              </a:rPr>
              <a:t> cases (26%)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298 cases</a:t>
            </a:r>
          </a:p>
        </p:txBody>
      </p:sp>
    </p:spTree>
    <p:extLst>
      <p:ext uri="{BB962C8B-B14F-4D97-AF65-F5344CB8AC3E}">
        <p14:creationId xmlns:p14="http://schemas.microsoft.com/office/powerpoint/2010/main" val="674343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5C12-BA14-40BF-BAE0-ED38586DD2EE}"/>
              </a:ext>
            </a:extLst>
          </p:cNvPr>
          <p:cNvSpPr>
            <a:spLocks noGrp="1"/>
          </p:cNvSpPr>
          <p:nvPr>
            <p:ph type="title"/>
          </p:nvPr>
        </p:nvSpPr>
        <p:spPr/>
        <p:txBody>
          <a:bodyPr>
            <a:normAutofit fontScale="90000"/>
          </a:bodyPr>
          <a:lstStyle/>
          <a:p>
            <a:r>
              <a:rPr lang="en-US" altLang="en-US" sz="3600" dirty="0"/>
              <a:t>HIV Diagnoses* in Year 2021 and General Population in Minnesota </a:t>
            </a:r>
            <a:br>
              <a:rPr lang="en-US" altLang="en-US" sz="3600" dirty="0"/>
            </a:br>
            <a:r>
              <a:rPr lang="en-US" altLang="en-US" sz="3600" dirty="0"/>
              <a:t>by Race/Ethnicity</a:t>
            </a:r>
            <a:endParaRPr lang="en-US" dirty="0"/>
          </a:p>
        </p:txBody>
      </p:sp>
      <p:sp>
        <p:nvSpPr>
          <p:cNvPr id="3" name="Content Placeholder 2">
            <a:extLst>
              <a:ext uri="{FF2B5EF4-FFF2-40B4-BE49-F238E27FC236}">
                <a16:creationId xmlns:a16="http://schemas.microsoft.com/office/drawing/2014/main" id="{276733A4-6625-4011-9BC9-70FAA015B9D6}"/>
              </a:ext>
            </a:extLst>
          </p:cNvPr>
          <p:cNvSpPr>
            <a:spLocks noGrp="1"/>
          </p:cNvSpPr>
          <p:nvPr>
            <p:ph sz="half" idx="2"/>
          </p:nvPr>
        </p:nvSpPr>
        <p:spPr>
          <a:xfrm>
            <a:off x="2332382" y="5882308"/>
            <a:ext cx="9554817" cy="839167"/>
          </a:xfrm>
        </p:spPr>
        <p:txBody>
          <a:bodyPr/>
          <a:lstStyle/>
          <a:p>
            <a:pPr marL="0" indent="0">
              <a:buNone/>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Population estimates based on 2010 U.S. Census data. (n = Number of people</a:t>
            </a:r>
            <a:endParaRPr lang="en-US" dirty="0"/>
          </a:p>
        </p:txBody>
      </p:sp>
      <p:sp>
        <p:nvSpPr>
          <p:cNvPr id="4" name="Slide Number Placeholder 3">
            <a:extLst>
              <a:ext uri="{FF2B5EF4-FFF2-40B4-BE49-F238E27FC236}">
                <a16:creationId xmlns:a16="http://schemas.microsoft.com/office/drawing/2014/main" id="{E7F2A3EA-28BA-456A-8FF7-2AE717FC20E5}"/>
              </a:ext>
            </a:extLst>
          </p:cNvPr>
          <p:cNvSpPr>
            <a:spLocks noGrp="1"/>
          </p:cNvSpPr>
          <p:nvPr>
            <p:ph type="sldNum" sz="quarter" idx="12"/>
          </p:nvPr>
        </p:nvSpPr>
        <p:spPr/>
        <p:txBody>
          <a:bodyPr/>
          <a:lstStyle/>
          <a:p>
            <a:fld id="{48F63A3B-78C7-47BE-AE5E-E10140E04643}" type="slidenum">
              <a:rPr lang="en-US" smtClean="0"/>
              <a:t>7</a:t>
            </a:fld>
            <a:endParaRPr lang="en-US" dirty="0"/>
          </a:p>
        </p:txBody>
      </p:sp>
      <p:pic>
        <p:nvPicPr>
          <p:cNvPr id="12" name="Content Placeholder 11" descr="Side by side pie charts showing HIV Diagnoses* in Year 2021 and General Population in Minnesota &#10;by Race/Ethnicity">
            <a:extLst>
              <a:ext uri="{FF2B5EF4-FFF2-40B4-BE49-F238E27FC236}">
                <a16:creationId xmlns:a16="http://schemas.microsoft.com/office/drawing/2014/main" id="{823472A3-1547-460D-8AE3-9CAF1439B9C6}"/>
              </a:ext>
            </a:extLst>
          </p:cNvPr>
          <p:cNvPicPr>
            <a:picLocks noGrp="1" noChangeAspect="1"/>
          </p:cNvPicPr>
          <p:nvPr>
            <p:ph idx="15"/>
          </p:nvPr>
        </p:nvPicPr>
        <p:blipFill>
          <a:blip r:embed="rId3"/>
          <a:stretch>
            <a:fillRect/>
          </a:stretch>
        </p:blipFill>
        <p:spPr>
          <a:xfrm>
            <a:off x="701841" y="1835071"/>
            <a:ext cx="10968789" cy="4143507"/>
          </a:xfrm>
        </p:spPr>
      </p:pic>
    </p:spTree>
    <p:extLst>
      <p:ext uri="{BB962C8B-B14F-4D97-AF65-F5344CB8AC3E}">
        <p14:creationId xmlns:p14="http://schemas.microsoft.com/office/powerpoint/2010/main" val="1701415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45E9-0766-4F10-AA4D-1A4C8D5E8B1C}"/>
              </a:ext>
            </a:extLst>
          </p:cNvPr>
          <p:cNvSpPr>
            <a:spLocks noGrp="1"/>
          </p:cNvSpPr>
          <p:nvPr>
            <p:ph type="title"/>
          </p:nvPr>
        </p:nvSpPr>
        <p:spPr/>
        <p:txBody>
          <a:bodyPr>
            <a:normAutofit/>
          </a:bodyPr>
          <a:lstStyle/>
          <a:p>
            <a:r>
              <a:rPr lang="en-US" sz="3600" dirty="0"/>
              <a:t>Number of Cases and Rates (per 100,000 people) of HIV Diagnoses* by Race/Ethnicity</a:t>
            </a:r>
            <a:r>
              <a:rPr lang="en-US" altLang="en-US" sz="3600" baseline="30000" dirty="0"/>
              <a:t>† </a:t>
            </a:r>
            <a:r>
              <a:rPr lang="en-US" sz="3600" dirty="0"/>
              <a:t>Minnesota, 2021</a:t>
            </a:r>
            <a:endParaRPr lang="en-US" dirty="0"/>
          </a:p>
        </p:txBody>
      </p:sp>
      <p:sp>
        <p:nvSpPr>
          <p:cNvPr id="3" name="Slide Number Placeholder 2">
            <a:extLst>
              <a:ext uri="{FF2B5EF4-FFF2-40B4-BE49-F238E27FC236}">
                <a16:creationId xmlns:a16="http://schemas.microsoft.com/office/drawing/2014/main" id="{0AA60C9E-E700-4940-90A3-D882E86D8CE5}"/>
              </a:ext>
            </a:extLst>
          </p:cNvPr>
          <p:cNvSpPr>
            <a:spLocks noGrp="1"/>
          </p:cNvSpPr>
          <p:nvPr>
            <p:ph type="sldNum" sz="quarter" idx="12"/>
          </p:nvPr>
        </p:nvSpPr>
        <p:spPr/>
        <p:txBody>
          <a:bodyPr/>
          <a:lstStyle/>
          <a:p>
            <a:fld id="{48F63A3B-78C7-47BE-AE5E-E10140E04643}" type="slidenum">
              <a:rPr lang="en-US" smtClean="0"/>
              <a:t>8</a:t>
            </a:fld>
            <a:endParaRPr lang="en-US" dirty="0"/>
          </a:p>
        </p:txBody>
      </p:sp>
      <p:sp>
        <p:nvSpPr>
          <p:cNvPr id="4" name="Content Placeholder 3">
            <a:extLst>
              <a:ext uri="{FF2B5EF4-FFF2-40B4-BE49-F238E27FC236}">
                <a16:creationId xmlns:a16="http://schemas.microsoft.com/office/drawing/2014/main" id="{E1C628C7-BC29-4252-89AA-20483F9F5591}"/>
              </a:ext>
            </a:extLst>
          </p:cNvPr>
          <p:cNvSpPr>
            <a:spLocks noGrp="1"/>
          </p:cNvSpPr>
          <p:nvPr>
            <p:ph idx="13"/>
          </p:nvPr>
        </p:nvSpPr>
        <p:spPr>
          <a:xfrm>
            <a:off x="2006279" y="5409248"/>
            <a:ext cx="9358137" cy="1335429"/>
          </a:xfrm>
        </p:spPr>
        <p:txBody>
          <a:bodyPr>
            <a:normAutofit fontScale="92500" lnSpcReduction="20000"/>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chemeClr val="tx1"/>
                </a:solidFill>
                <a:effectLst/>
                <a:uLnTx/>
                <a:uFillTx/>
                <a:latin typeface="Calibri"/>
                <a:ea typeface="+mn-ea"/>
                <a:cs typeface="+mn-cs"/>
              </a:rPr>
              <a:t>* HIV or AIDS at first diagnosis; 2010 U.S. Census Data used for rate calculations.    </a:t>
            </a:r>
          </a:p>
          <a:p>
            <a:pPr marL="0" lvl="0" indent="0">
              <a:spcBef>
                <a:spcPts val="0"/>
              </a:spcBef>
              <a:spcAft>
                <a:spcPts val="0"/>
              </a:spcAft>
              <a:buClrTx/>
              <a:buNone/>
              <a:defRPr/>
            </a:pPr>
            <a:r>
              <a:rPr kumimoji="0" lang="en-US" altLang="en-US" sz="1200" b="0" i="0" u="none" strike="noStrike" kern="1200" cap="none" spc="0" normalizeH="0" baseline="30000" noProof="0" dirty="0">
                <a:ln>
                  <a:noFill/>
                </a:ln>
                <a:solidFill>
                  <a:schemeClr val="tx1"/>
                </a:solidFill>
                <a:effectLst/>
                <a:uLnTx/>
                <a:uFillTx/>
                <a:latin typeface="Calibri"/>
                <a:ea typeface="+mn-ea"/>
                <a:cs typeface="+mn-cs"/>
              </a:rPr>
              <a:t>†</a:t>
            </a:r>
            <a:r>
              <a:rPr kumimoji="0" lang="en-US" altLang="en-US" sz="1200" b="0" i="0" u="none" strike="noStrike" kern="1200" cap="none" spc="0" normalizeH="0" baseline="0" noProof="0" dirty="0">
                <a:ln>
                  <a:noFill/>
                </a:ln>
                <a:solidFill>
                  <a:schemeClr val="tx1"/>
                </a:solidFill>
                <a:effectLst/>
                <a:uLnTx/>
                <a:uFillTx/>
                <a:latin typeface="Calibri"/>
                <a:ea typeface="+mn-ea"/>
                <a:cs typeface="+mn-cs"/>
              </a:rPr>
              <a:t> “Black African-born” refers to </a:t>
            </a:r>
            <a:r>
              <a:rPr lang="en-US" altLang="en-US" sz="1200" dirty="0">
                <a:solidFill>
                  <a:schemeClr val="tx1"/>
                </a:solidFill>
              </a:rPr>
              <a:t>Black people who </a:t>
            </a:r>
            <a:r>
              <a:rPr kumimoji="0" lang="en-US" altLang="en-US" sz="1200" b="0" i="0" u="none" strike="noStrike" kern="1200" cap="none" spc="0" normalizeH="0" baseline="0" noProof="0" dirty="0">
                <a:ln>
                  <a:noFill/>
                </a:ln>
                <a:solidFill>
                  <a:schemeClr val="tx1"/>
                </a:solidFill>
                <a:effectLst/>
                <a:uLnTx/>
                <a:uFillTx/>
                <a:latin typeface="Calibri"/>
                <a:ea typeface="+mn-ea"/>
                <a:cs typeface="+mn-cs"/>
              </a:rPr>
              <a:t>reported an African country of birth; “Black not African-born” refers to all other Black people. </a:t>
            </a:r>
            <a:endParaRPr kumimoji="0" lang="en-US" altLang="en-US" sz="1200" b="0" i="1" u="none" strike="noStrike" kern="1200" cap="none" spc="0" normalizeH="0" baseline="0" noProof="0" dirty="0">
              <a:ln>
                <a:noFill/>
              </a:ln>
              <a:solidFill>
                <a:schemeClr val="tx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chemeClr val="tx1"/>
                </a:solidFill>
                <a:effectLst/>
                <a:uLnTx/>
                <a:uFillTx/>
                <a:latin typeface="Calibri"/>
                <a:ea typeface="+mn-ea"/>
                <a:cs typeface="+mn-cs"/>
              </a:rPr>
              <a:t>††</a:t>
            </a:r>
            <a:r>
              <a:rPr kumimoji="0" lang="en-US" sz="1200" b="0" i="0" u="none" strike="noStrike" kern="1200" cap="none" spc="0" normalizeH="0" baseline="0" noProof="0" dirty="0">
                <a:ln>
                  <a:noFill/>
                </a:ln>
                <a:solidFill>
                  <a:schemeClr val="tx1"/>
                </a:solidFill>
                <a:effectLst/>
                <a:uLnTx/>
                <a:uFillTx/>
                <a:latin typeface="Calibri"/>
                <a:ea typeface="+mn-ea"/>
                <a:cs typeface="+mn-cs"/>
              </a:rPr>
              <a:t> Estimate of </a:t>
            </a:r>
            <a:r>
              <a:rPr lang="en-US" sz="1200" dirty="0">
                <a:solidFill>
                  <a:schemeClr val="tx1"/>
                </a:solidFill>
                <a:latin typeface="Calibri"/>
              </a:rPr>
              <a:t>125,939</a:t>
            </a:r>
            <a:r>
              <a:rPr kumimoji="0" lang="en-US" sz="1200" b="0" i="0" u="none" strike="noStrike" kern="1200" cap="none" spc="0" normalizeH="0" baseline="0" noProof="0" dirty="0">
                <a:ln>
                  <a:noFill/>
                </a:ln>
                <a:solidFill>
                  <a:schemeClr val="tx1"/>
                </a:solidFill>
                <a:effectLst/>
                <a:uLnTx/>
                <a:uFillTx/>
                <a:latin typeface="Calibri"/>
                <a:ea typeface="+mn-ea"/>
                <a:cs typeface="+mn-cs"/>
              </a:rPr>
              <a:t> Source: 2019 American Community Survey.</a:t>
            </a:r>
            <a:endParaRPr kumimoji="0" lang="en-US" sz="1200" b="0" i="0" u="none" strike="noStrike" kern="1200" cap="none" spc="0" normalizeH="0" baseline="30000" noProof="0" dirty="0">
              <a:ln>
                <a:noFill/>
              </a:ln>
              <a:solidFill>
                <a:schemeClr val="tx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chemeClr val="tx1"/>
                </a:solidFill>
                <a:effectLst/>
                <a:uLnTx/>
                <a:uFillTx/>
                <a:latin typeface="Calibri"/>
                <a:ea typeface="+mn-ea"/>
                <a:cs typeface="+mn-cs"/>
              </a:rPr>
              <a:t>^ Other = Multi-racial people or people with unknown or missing race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a:ea typeface="+mn-ea"/>
                <a:cs typeface="+mn-cs"/>
              </a:rPr>
              <a:t># Unable to calculate rate, unknown denominator</a:t>
            </a:r>
          </a:p>
          <a:p>
            <a:pPr marL="0" indent="0">
              <a:buNone/>
            </a:pPr>
            <a:endParaRPr lang="en-US" dirty="0"/>
          </a:p>
        </p:txBody>
      </p:sp>
      <p:pic>
        <p:nvPicPr>
          <p:cNvPr id="9" name="Content Placeholder 8" descr="Table showing Number of Cases and Rates (per 100,000 people) of HIV Diagnoses* by Race/Ethnicity† Minnesota, 2021">
            <a:extLst>
              <a:ext uri="{FF2B5EF4-FFF2-40B4-BE49-F238E27FC236}">
                <a16:creationId xmlns:a16="http://schemas.microsoft.com/office/drawing/2014/main" id="{CCEA65E2-2770-42E0-B234-6D7733E7577A}"/>
              </a:ext>
            </a:extLst>
          </p:cNvPr>
          <p:cNvPicPr>
            <a:picLocks noGrp="1" noChangeAspect="1"/>
          </p:cNvPicPr>
          <p:nvPr>
            <p:ph idx="14"/>
          </p:nvPr>
        </p:nvPicPr>
        <p:blipFill>
          <a:blip r:embed="rId3"/>
          <a:stretch>
            <a:fillRect/>
          </a:stretch>
        </p:blipFill>
        <p:spPr>
          <a:xfrm>
            <a:off x="1246213" y="1561598"/>
            <a:ext cx="9699574" cy="3972928"/>
          </a:xfrm>
        </p:spPr>
      </p:pic>
    </p:spTree>
    <p:extLst>
      <p:ext uri="{BB962C8B-B14F-4D97-AF65-F5344CB8AC3E}">
        <p14:creationId xmlns:p14="http://schemas.microsoft.com/office/powerpoint/2010/main" val="1323781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CF9C8-F5EE-41B9-9255-18DAC08C9AE1}"/>
              </a:ext>
            </a:extLst>
          </p:cNvPr>
          <p:cNvSpPr>
            <a:spLocks noGrp="1"/>
          </p:cNvSpPr>
          <p:nvPr>
            <p:ph type="title"/>
          </p:nvPr>
        </p:nvSpPr>
        <p:spPr/>
        <p:txBody>
          <a:bodyPr/>
          <a:lstStyle/>
          <a:p>
            <a:r>
              <a:rPr lang="en-US" altLang="en-US" sz="3600" dirty="0"/>
              <a:t>HIV Diagnoses* Diagnosed in Year 2021 by Sex Assigned at Birth and Race/Ethnicity</a:t>
            </a:r>
            <a:r>
              <a:rPr lang="en-US" altLang="en-US" sz="3600" dirty="0">
                <a:latin typeface="Calibri" panose="020F0502020204030204" pitchFamily="34" charset="0"/>
                <a:cs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3BDD6005-3939-40DF-8016-76A2E2378C4C}"/>
              </a:ext>
            </a:extLst>
          </p:cNvPr>
          <p:cNvSpPr>
            <a:spLocks noGrp="1"/>
          </p:cNvSpPr>
          <p:nvPr>
            <p:ph sz="half" idx="2"/>
          </p:nvPr>
        </p:nvSpPr>
        <p:spPr>
          <a:xfrm>
            <a:off x="1147482" y="5659275"/>
            <a:ext cx="11044518" cy="726423"/>
          </a:xfrm>
        </p:spPr>
        <p:txBody>
          <a:bodyPr/>
          <a:lstStyle/>
          <a:p>
            <a:pPr marL="0" marR="0" lvl="0" indent="0" algn="l" defTabSz="914400" rtl="0" eaLnBrk="1" fontAlgn="auto" latinLnBrk="0" hangingPunct="1">
              <a:lnSpc>
                <a:spcPct val="40000"/>
              </a:lnSpc>
              <a:spcBef>
                <a:spcPts val="6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  (n = Number of people)      </a:t>
            </a:r>
          </a:p>
          <a:p>
            <a:pPr marL="0" lvl="0" indent="0">
              <a:lnSpc>
                <a:spcPct val="80000"/>
              </a:lnSpc>
              <a:spcBef>
                <a:spcPct val="50000"/>
              </a:spcBef>
              <a:spcAft>
                <a:spcPts val="0"/>
              </a:spcAft>
              <a:buClrTx/>
              <a:buNone/>
              <a:defRPr/>
            </a:pPr>
            <a:r>
              <a:rPr kumimoji="0" lang="en-US" altLang="en-US" sz="1200" b="0" i="0" u="none" strike="noStrike" kern="1200" cap="none" spc="0" normalizeH="0" baseline="0" noProof="0" dirty="0">
                <a:ln>
                  <a:noFill/>
                </a:ln>
                <a:solidFill>
                  <a:srgbClr val="003865"/>
                </a:solidFill>
                <a:effectLst/>
                <a:uLnTx/>
                <a:uFillTx/>
                <a:latin typeface="Calibri" panose="020F0502020204030204" pitchFamily="34" charset="0"/>
                <a:ea typeface="+mn-ea"/>
                <a:cs typeface="Calibri" panose="020F0502020204030204" pitchFamily="34" charset="0"/>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“Black African-born” refers to </a:t>
            </a:r>
            <a:r>
              <a:rPr lang="en-US" altLang="en-US" sz="1200" dirty="0">
                <a:solidFill>
                  <a:srgbClr val="003865"/>
                </a:solidFill>
              </a:rPr>
              <a:t>Black people who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reported an African country of birth; “Black not African-born” refers to all other Black people.  Cases with unknown race are excluded.</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CDFF93EE-4A28-4ADA-9EC5-4CBD2D78DFDB}"/>
              </a:ext>
            </a:extLst>
          </p:cNvPr>
          <p:cNvSpPr>
            <a:spLocks noGrp="1"/>
          </p:cNvSpPr>
          <p:nvPr>
            <p:ph type="sldNum" sz="quarter" idx="12"/>
          </p:nvPr>
        </p:nvSpPr>
        <p:spPr/>
        <p:txBody>
          <a:bodyPr/>
          <a:lstStyle/>
          <a:p>
            <a:fld id="{48F63A3B-78C7-47BE-AE5E-E10140E04643}" type="slidenum">
              <a:rPr lang="en-US" smtClean="0"/>
              <a:t>9</a:t>
            </a:fld>
            <a:endParaRPr lang="en-US" dirty="0"/>
          </a:p>
        </p:txBody>
      </p:sp>
      <p:pic>
        <p:nvPicPr>
          <p:cNvPr id="12" name="Content Placeholder 11" descr="Side by side pie charts showing HIV Diagnoses Diagnosed in Year 2021 by Sex Assigned at Birth and Race/Ethnicity†">
            <a:extLst>
              <a:ext uri="{FF2B5EF4-FFF2-40B4-BE49-F238E27FC236}">
                <a16:creationId xmlns:a16="http://schemas.microsoft.com/office/drawing/2014/main" id="{4C4F1DDC-767F-4970-AF12-BFF827512940}"/>
              </a:ext>
            </a:extLst>
          </p:cNvPr>
          <p:cNvPicPr>
            <a:picLocks noGrp="1" noChangeAspect="1"/>
          </p:cNvPicPr>
          <p:nvPr>
            <p:ph idx="15"/>
          </p:nvPr>
        </p:nvPicPr>
        <p:blipFill>
          <a:blip r:embed="rId3"/>
          <a:stretch>
            <a:fillRect/>
          </a:stretch>
        </p:blipFill>
        <p:spPr>
          <a:xfrm>
            <a:off x="407069" y="1348353"/>
            <a:ext cx="11251532" cy="4310650"/>
          </a:xfrm>
        </p:spPr>
      </p:pic>
    </p:spTree>
    <p:extLst>
      <p:ext uri="{BB962C8B-B14F-4D97-AF65-F5344CB8AC3E}">
        <p14:creationId xmlns:p14="http://schemas.microsoft.com/office/powerpoint/2010/main" val="2976871981"/>
      </p:ext>
    </p:extLst>
  </p:cSld>
  <p:clrMapOvr>
    <a:masterClrMapping/>
  </p:clrMapOvr>
</p:sld>
</file>

<file path=ppt/theme/theme1.xml><?xml version="1.0" encoding="utf-8"?>
<a:theme xmlns:a="http://schemas.openxmlformats.org/drawingml/2006/main" name="Minnesota">
  <a:themeElements>
    <a:clrScheme name="Custom 1">
      <a:dk1>
        <a:srgbClr val="003865"/>
      </a:dk1>
      <a:lt1>
        <a:srgbClr val="FFFFFF"/>
      </a:lt1>
      <a:dk2>
        <a:srgbClr val="000000"/>
      </a:dk2>
      <a:lt2>
        <a:srgbClr val="DDDDDA"/>
      </a:lt2>
      <a:accent1>
        <a:srgbClr val="003865"/>
      </a:accent1>
      <a:accent2>
        <a:srgbClr val="78BE21"/>
      </a:accent2>
      <a:accent3>
        <a:srgbClr val="007FAF"/>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 Prez CLASSIC.potx" id="{28FA2110-1DB3-455B-9E3D-3C690276DE0B}" vid="{001921F9-48ED-487B-9BCA-F5376820A9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8f01fe9-c3f2-4582-9148-d87bd0c242e7">PP6VNZTUNPYT-222210944-93</_dlc_DocId>
    <_dlc_DocIdUrl xmlns="98f01fe9-c3f2-4582-9148-d87bd0c242e7">
      <Url>https://mn365.sharepoint.com/teams/MDH/permanent/comm_proj/_layouts/15/DocIdRedir.aspx?ID=PP6VNZTUNPYT-222210944-93</Url>
      <Description>PP6VNZTUNPYT-222210944-93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82B80E85798B498881C0CB36871F5B" ma:contentTypeVersion="77" ma:contentTypeDescription="Create a new document." ma:contentTypeScope="" ma:versionID="81fd33ee760e55ba4dc21f19d71c9ed2">
  <xsd:schema xmlns:xsd="http://www.w3.org/2001/XMLSchema" xmlns:xs="http://www.w3.org/2001/XMLSchema" xmlns:p="http://schemas.microsoft.com/office/2006/metadata/properties" xmlns:ns2="98f01fe9-c3f2-4582-9148-d87bd0c242e7" xmlns:ns3="fc253db8-c1a2-4032-adc2-d3fbd160fc76" xmlns:ns4="8837c207-459e-4c9e-ae67-73e2034e87a2" targetNamespace="http://schemas.microsoft.com/office/2006/metadata/properties" ma:root="true" ma:fieldsID="6f597a13533ab51e3170be8e423a5b5a" ns2:_="" ns3:_="" ns4:_="">
    <xsd:import namespace="98f01fe9-c3f2-4582-9148-d87bd0c242e7"/>
    <xsd:import namespace="fc253db8-c1a2-4032-adc2-d3fbd160fc76"/>
    <xsd:import namespace="8837c207-459e-4c9e-ae67-73e2034e87a2"/>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c253db8-c1a2-4032-adc2-d3fbd160fc7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37c207-459e-4c9e-ae67-73e2034e87a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678B604-9059-4F1C-B8E2-C96A71A964D2}">
  <ds:schemaRefs>
    <ds:schemaRef ds:uri="http://purl.org/dc/elements/1.1/"/>
    <ds:schemaRef ds:uri="fc253db8-c1a2-4032-adc2-d3fbd160fc76"/>
    <ds:schemaRef ds:uri="http://schemas.microsoft.com/office/2006/documentManagement/types"/>
    <ds:schemaRef ds:uri="http://purl.org/dc/dcmitype/"/>
    <ds:schemaRef ds:uri="98f01fe9-c3f2-4582-9148-d87bd0c242e7"/>
    <ds:schemaRef ds:uri="8837c207-459e-4c9e-ae67-73e2034e87a2"/>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A9ED9FB-88D9-4193-9DD9-DFFAC07CE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01fe9-c3f2-4582-9148-d87bd0c242e7"/>
    <ds:schemaRef ds:uri="fc253db8-c1a2-4032-adc2-d3fbd160fc76"/>
    <ds:schemaRef ds:uri="8837c207-459e-4c9e-ae67-73e2034e8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4.xml><?xml version="1.0" encoding="utf-8"?>
<ds:datastoreItem xmlns:ds="http://schemas.openxmlformats.org/officeDocument/2006/customXml" ds:itemID="{B9B99B13-BF67-4A71-8070-99100289F3A8}">
  <ds:schemaRefs>
    <ds:schemaRef ds:uri="http://schemas.microsoft.com/sharepoint/events"/>
    <ds:schemaRef ds:uri=""/>
  </ds:schemaRefs>
</ds:datastoreItem>
</file>

<file path=docProps/app.xml><?xml version="1.0" encoding="utf-8"?>
<Properties xmlns="http://schemas.openxmlformats.org/officeDocument/2006/extended-properties" xmlns:vt="http://schemas.openxmlformats.org/officeDocument/2006/docPropsVTypes">
  <Template>Template PowerPoint Prez CLASSIC_use 2020</Template>
  <TotalTime>14345</TotalTime>
  <Words>4060</Words>
  <Application>Microsoft Office PowerPoint</Application>
  <PresentationFormat>Widescreen</PresentationFormat>
  <Paragraphs>221</Paragraphs>
  <Slides>24</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Open Sans</vt:lpstr>
      <vt:lpstr>Times New Roman</vt:lpstr>
      <vt:lpstr>Minnesota</vt:lpstr>
      <vt:lpstr>Highlights from Minnesota HIV Surveillance Report, 2021</vt:lpstr>
      <vt:lpstr>Land Acknowledgement </vt:lpstr>
      <vt:lpstr>COVID-19 Pandemic Impact on HIV Diagnoses in United States, 2020</vt:lpstr>
      <vt:lpstr>New HIV Diagnoses in Minnesota, 2021</vt:lpstr>
      <vt:lpstr>New HIV Disease Diagnoses*  HIV/AIDS Cases by Year, 2011-2021</vt:lpstr>
      <vt:lpstr>HIV Diagnoses# by County of Residence at Diagnosis, 2021</vt:lpstr>
      <vt:lpstr>HIV Diagnoses* in Year 2021 and General Population in Minnesota  by Race/Ethnicity</vt:lpstr>
      <vt:lpstr>Number of Cases and Rates (per 100,000 people) of HIV Diagnoses* by Race/Ethnicity† Minnesota, 2021</vt:lpstr>
      <vt:lpstr>HIV Diagnoses* Diagnosed in Year 2021 by Sex Assigned at Birth and Race/Ethnicity†</vt:lpstr>
      <vt:lpstr>Number of Cases and Rates (per 100,000 people) of Adults and Adolescents* Diagnosed with HIV/AIDS by Sex Assigned at Birth and Risk† in Minnesota, 2021</vt:lpstr>
      <vt:lpstr>Number of Cases of Adults and Adolescents* Diagnosed with HIV/AIDS by Gender Identity in Minnesota, 2021</vt:lpstr>
      <vt:lpstr>Age at HIV Diagnosis* by Sex Assigned at Birth, Minnesota, 2021</vt:lpstr>
      <vt:lpstr>HIV Diagnoses* by Mode of Exposure and Year, 2011 – 2021</vt:lpstr>
      <vt:lpstr>HIV Diagnoses* among Foreign-Born People† in Minnesota by Year and Region of Birth 2011 - 2021</vt:lpstr>
      <vt:lpstr>Time of Progression to AIDS for HIV Diagnoses in Minnesota* 2011 - 2021† </vt:lpstr>
      <vt:lpstr>Births to Pregnant People Living with HIV and Number of Perinatal Acquired HIV Infections* by Year of Birth, 2011- 2021</vt:lpstr>
      <vt:lpstr>People Living with HIV/AIDS in Minnesota</vt:lpstr>
      <vt:lpstr>Estimated Number of People Living with HIV/AIDS in Minnesota</vt:lpstr>
      <vt:lpstr>Foreign Born People Living with HIV/AIDS in Minnesota* by Region of Birth, 2012-2021</vt:lpstr>
      <vt:lpstr>Additional Topics</vt:lpstr>
      <vt:lpstr>HIV Outbreak in Hennepin/Ramsey Counties </vt:lpstr>
      <vt:lpstr>HIV Outbreak in Duluth Region</vt:lpstr>
      <vt:lpstr>Updated webpage: Outbreak Data e-Resources </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from the Minnesota  HIV Surveillance Report, 2021</dc:title>
  <dc:subject/>
  <dc:creator>Mn Dept of Health</dc:creator>
  <cp:keywords/>
  <dc:description>version 2.3 _x000d_
03/16/2021_x000d_
added land management slide</dc:description>
  <cp:lastModifiedBy>Emily Regan</cp:lastModifiedBy>
  <cp:revision>353</cp:revision>
  <cp:lastPrinted>2017-03-14T16:27:36Z</cp:lastPrinted>
  <dcterms:created xsi:type="dcterms:W3CDTF">2021-05-14T14:24:44Z</dcterms:created>
  <dcterms:modified xsi:type="dcterms:W3CDTF">2022-06-29T14:09:07Z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vt:lpwstr>
  </property>
  <property fmtid="{D5CDD505-2E9C-101B-9397-08002B2CF9AE}" pid="3" name="ContentTypeId">
    <vt:lpwstr>0x010100A882B80E85798B498881C0CB36871F5B</vt:lpwstr>
  </property>
  <property fmtid="{D5CDD505-2E9C-101B-9397-08002B2CF9AE}" pid="4" name="_dlc_DocIdItemGuid">
    <vt:lpwstr>cbf8f2fd-e28c-4afa-91a9-23cfe54aec52</vt:lpwstr>
  </property>
</Properties>
</file>