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omments/comment1.xml" ContentType="application/vnd.openxmlformats-officedocument.presentationml.comment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omments/comment2.xml" ContentType="application/vnd.openxmlformats-officedocument.presentationml.comment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5"/>
  </p:sldMasterIdLst>
  <p:notesMasterIdLst>
    <p:notesMasterId r:id="rId65"/>
  </p:notesMasterIdLst>
  <p:handoutMasterIdLst>
    <p:handoutMasterId r:id="rId66"/>
  </p:handoutMasterIdLst>
  <p:sldIdLst>
    <p:sldId id="256" r:id="rId6"/>
    <p:sldId id="695" r:id="rId7"/>
    <p:sldId id="696" r:id="rId8"/>
    <p:sldId id="483" r:id="rId9"/>
    <p:sldId id="697" r:id="rId10"/>
    <p:sldId id="645" r:id="rId11"/>
    <p:sldId id="648" r:id="rId12"/>
    <p:sldId id="646" r:id="rId13"/>
    <p:sldId id="686" r:id="rId14"/>
    <p:sldId id="649" r:id="rId15"/>
    <p:sldId id="623" r:id="rId16"/>
    <p:sldId id="624" r:id="rId17"/>
    <p:sldId id="635" r:id="rId18"/>
    <p:sldId id="636" r:id="rId19"/>
    <p:sldId id="638" r:id="rId20"/>
    <p:sldId id="637" r:id="rId21"/>
    <p:sldId id="631" r:id="rId22"/>
    <p:sldId id="632" r:id="rId23"/>
    <p:sldId id="633" r:id="rId24"/>
    <p:sldId id="650" r:id="rId25"/>
    <p:sldId id="651" r:id="rId26"/>
    <p:sldId id="701" r:id="rId27"/>
    <p:sldId id="653" r:id="rId28"/>
    <p:sldId id="654" r:id="rId29"/>
    <p:sldId id="656" r:id="rId30"/>
    <p:sldId id="655" r:id="rId31"/>
    <p:sldId id="700" r:id="rId32"/>
    <p:sldId id="688" r:id="rId33"/>
    <p:sldId id="658" r:id="rId34"/>
    <p:sldId id="659" r:id="rId35"/>
    <p:sldId id="660" r:id="rId36"/>
    <p:sldId id="661" r:id="rId37"/>
    <p:sldId id="702" r:id="rId38"/>
    <p:sldId id="662" r:id="rId39"/>
    <p:sldId id="663" r:id="rId40"/>
    <p:sldId id="689" r:id="rId41"/>
    <p:sldId id="690" r:id="rId42"/>
    <p:sldId id="691" r:id="rId43"/>
    <p:sldId id="692" r:id="rId44"/>
    <p:sldId id="693" r:id="rId45"/>
    <p:sldId id="703" r:id="rId46"/>
    <p:sldId id="670" r:id="rId47"/>
    <p:sldId id="671" r:id="rId48"/>
    <p:sldId id="666" r:id="rId49"/>
    <p:sldId id="672" r:id="rId50"/>
    <p:sldId id="673" r:id="rId51"/>
    <p:sldId id="674" r:id="rId52"/>
    <p:sldId id="675" r:id="rId53"/>
    <p:sldId id="676" r:id="rId54"/>
    <p:sldId id="677" r:id="rId55"/>
    <p:sldId id="678" r:id="rId56"/>
    <p:sldId id="680" r:id="rId57"/>
    <p:sldId id="681" r:id="rId58"/>
    <p:sldId id="682" r:id="rId59"/>
    <p:sldId id="683" r:id="rId60"/>
    <p:sldId id="679" r:id="rId61"/>
    <p:sldId id="698" r:id="rId62"/>
    <p:sldId id="548" r:id="rId63"/>
    <p:sldId id="480" r:id="rId6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sh, Micaela (MDH)" initials="RM(" lastIdx="11" clrIdx="0">
    <p:extLst>
      <p:ext uri="{19B8F6BF-5375-455C-9EA6-DF929625EA0E}">
        <p15:presenceInfo xmlns:p15="http://schemas.microsoft.com/office/powerpoint/2012/main" userId="S-1-5-21-1314793539-288207475-437156019-31512" providerId="AD"/>
      </p:ext>
    </p:extLst>
  </p:cmAuthor>
  <p:cmAuthor id="2" name="Peterson, Molly (MDH)" initials="PM(" lastIdx="6" clrIdx="1">
    <p:extLst>
      <p:ext uri="{19B8F6BF-5375-455C-9EA6-DF929625EA0E}">
        <p15:presenceInfo xmlns:p15="http://schemas.microsoft.com/office/powerpoint/2012/main" userId="S-1-5-21-1314793539-288207475-437156019-339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8E8E8"/>
    <a:srgbClr val="97999B"/>
    <a:srgbClr val="F5F5F5"/>
    <a:srgbClr val="003865"/>
    <a:srgbClr val="000000"/>
    <a:srgbClr val="78BE21"/>
    <a:srgbClr val="0D0D0D"/>
    <a:srgbClr val="B20738"/>
    <a:srgbClr val="00A3E2"/>
    <a:srgbClr val="2C2C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83" autoAdjust="0"/>
    <p:restoredTop sz="65933" autoAdjust="0"/>
  </p:normalViewPr>
  <p:slideViewPr>
    <p:cSldViewPr snapToGrid="0">
      <p:cViewPr varScale="1">
        <p:scale>
          <a:sx n="61" d="100"/>
          <a:sy n="61" d="100"/>
        </p:scale>
        <p:origin x="902" y="53"/>
      </p:cViewPr>
      <p:guideLst/>
    </p:cSldViewPr>
  </p:slideViewPr>
  <p:outlineViewPr>
    <p:cViewPr>
      <p:scale>
        <a:sx n="33" d="100"/>
        <a:sy n="33" d="100"/>
      </p:scale>
      <p:origin x="0" y="-20280"/>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spPr>
            <a:ln w="34925" cap="rnd">
              <a:solidFill>
                <a:schemeClr val="accent2"/>
              </a:solidFill>
              <a:round/>
            </a:ln>
            <a:effectLst>
              <a:outerShdw blurRad="44450" dist="13970" dir="5400000" algn="ctr" rotWithShape="0">
                <a:srgbClr val="000000">
                  <a:alpha val="45000"/>
                </a:srgbClr>
              </a:outerShdw>
            </a:effectLst>
          </c:spPr>
          <c:marker>
            <c:symbol val="none"/>
          </c:marker>
          <c:trendline>
            <c:spPr>
              <a:ln w="19050" cap="rnd">
                <a:solidFill>
                  <a:schemeClr val="accent2"/>
                </a:solidFill>
              </a:ln>
              <a:effectLst/>
            </c:spPr>
            <c:trendlineType val="linear"/>
            <c:dispRSqr val="0"/>
            <c:dispEq val="0"/>
          </c:trendline>
          <c:cat>
            <c:numRef>
              <c:f>'Sheet1 (2)'!$A$1:$A$65</c:f>
              <c:numCache>
                <c:formatCode>General</c:formatCode>
                <c:ptCount val="65"/>
                <c:pt idx="0">
                  <c:v>1895</c:v>
                </c:pt>
                <c:pt idx="1">
                  <c:v>1896</c:v>
                </c:pt>
                <c:pt idx="2">
                  <c:v>1897</c:v>
                </c:pt>
                <c:pt idx="3">
                  <c:v>1898</c:v>
                </c:pt>
                <c:pt idx="4">
                  <c:v>1899</c:v>
                </c:pt>
                <c:pt idx="5">
                  <c:v>1900</c:v>
                </c:pt>
                <c:pt idx="6">
                  <c:v>1901</c:v>
                </c:pt>
                <c:pt idx="7">
                  <c:v>1902</c:v>
                </c:pt>
                <c:pt idx="8">
                  <c:v>1903</c:v>
                </c:pt>
                <c:pt idx="9">
                  <c:v>1904</c:v>
                </c:pt>
                <c:pt idx="10">
                  <c:v>1905</c:v>
                </c:pt>
                <c:pt idx="11">
                  <c:v>1906</c:v>
                </c:pt>
                <c:pt idx="12">
                  <c:v>1907</c:v>
                </c:pt>
                <c:pt idx="13">
                  <c:v>1908</c:v>
                </c:pt>
                <c:pt idx="14">
                  <c:v>1909</c:v>
                </c:pt>
                <c:pt idx="15">
                  <c:v>1910</c:v>
                </c:pt>
                <c:pt idx="16">
                  <c:v>1911</c:v>
                </c:pt>
                <c:pt idx="17">
                  <c:v>1912</c:v>
                </c:pt>
                <c:pt idx="18">
                  <c:v>1913</c:v>
                </c:pt>
                <c:pt idx="19">
                  <c:v>1914</c:v>
                </c:pt>
                <c:pt idx="20">
                  <c:v>1915</c:v>
                </c:pt>
                <c:pt idx="21">
                  <c:v>1916</c:v>
                </c:pt>
                <c:pt idx="22">
                  <c:v>1917</c:v>
                </c:pt>
                <c:pt idx="23">
                  <c:v>1918</c:v>
                </c:pt>
                <c:pt idx="24">
                  <c:v>1919</c:v>
                </c:pt>
                <c:pt idx="25">
                  <c:v>1920</c:v>
                </c:pt>
                <c:pt idx="26">
                  <c:v>1921</c:v>
                </c:pt>
                <c:pt idx="27">
                  <c:v>1922</c:v>
                </c:pt>
                <c:pt idx="28">
                  <c:v>1923</c:v>
                </c:pt>
                <c:pt idx="29">
                  <c:v>1924</c:v>
                </c:pt>
                <c:pt idx="30">
                  <c:v>1925</c:v>
                </c:pt>
                <c:pt idx="31">
                  <c:v>1926</c:v>
                </c:pt>
                <c:pt idx="32">
                  <c:v>1927</c:v>
                </c:pt>
                <c:pt idx="33">
                  <c:v>1928</c:v>
                </c:pt>
                <c:pt idx="34">
                  <c:v>1929</c:v>
                </c:pt>
                <c:pt idx="35">
                  <c:v>1930</c:v>
                </c:pt>
                <c:pt idx="36">
                  <c:v>1931</c:v>
                </c:pt>
                <c:pt idx="37">
                  <c:v>1932</c:v>
                </c:pt>
                <c:pt idx="38">
                  <c:v>1933</c:v>
                </c:pt>
                <c:pt idx="39">
                  <c:v>1934</c:v>
                </c:pt>
                <c:pt idx="40">
                  <c:v>1935</c:v>
                </c:pt>
                <c:pt idx="41">
                  <c:v>1936</c:v>
                </c:pt>
                <c:pt idx="42">
                  <c:v>1937</c:v>
                </c:pt>
                <c:pt idx="43">
                  <c:v>1938</c:v>
                </c:pt>
                <c:pt idx="44">
                  <c:v>1939</c:v>
                </c:pt>
                <c:pt idx="45">
                  <c:v>1940</c:v>
                </c:pt>
                <c:pt idx="46">
                  <c:v>1941</c:v>
                </c:pt>
                <c:pt idx="47">
                  <c:v>1942</c:v>
                </c:pt>
                <c:pt idx="48">
                  <c:v>1943</c:v>
                </c:pt>
                <c:pt idx="49">
                  <c:v>1944</c:v>
                </c:pt>
                <c:pt idx="50">
                  <c:v>1945</c:v>
                </c:pt>
                <c:pt idx="51">
                  <c:v>1946</c:v>
                </c:pt>
                <c:pt idx="52">
                  <c:v>1947</c:v>
                </c:pt>
                <c:pt idx="53">
                  <c:v>1948</c:v>
                </c:pt>
                <c:pt idx="54">
                  <c:v>1949</c:v>
                </c:pt>
                <c:pt idx="55">
                  <c:v>1950</c:v>
                </c:pt>
                <c:pt idx="56">
                  <c:v>1951</c:v>
                </c:pt>
                <c:pt idx="57">
                  <c:v>1952</c:v>
                </c:pt>
                <c:pt idx="58">
                  <c:v>1953</c:v>
                </c:pt>
                <c:pt idx="59">
                  <c:v>1954</c:v>
                </c:pt>
                <c:pt idx="60">
                  <c:v>1955</c:v>
                </c:pt>
                <c:pt idx="61">
                  <c:v>1956</c:v>
                </c:pt>
                <c:pt idx="62">
                  <c:v>1957</c:v>
                </c:pt>
                <c:pt idx="63">
                  <c:v>1958</c:v>
                </c:pt>
                <c:pt idx="64">
                  <c:v>1959</c:v>
                </c:pt>
              </c:numCache>
            </c:numRef>
          </c:cat>
          <c:val>
            <c:numRef>
              <c:f>'Sheet1 (2)'!$B$1:$B$65</c:f>
              <c:numCache>
                <c:formatCode>General</c:formatCode>
                <c:ptCount val="65"/>
                <c:pt idx="0">
                  <c:v>22.67</c:v>
                </c:pt>
                <c:pt idx="1">
                  <c:v>30.84</c:v>
                </c:pt>
                <c:pt idx="2">
                  <c:v>27.3</c:v>
                </c:pt>
                <c:pt idx="3">
                  <c:v>23.91</c:v>
                </c:pt>
                <c:pt idx="4">
                  <c:v>29.48</c:v>
                </c:pt>
                <c:pt idx="5">
                  <c:v>27.65</c:v>
                </c:pt>
                <c:pt idx="6">
                  <c:v>24.49</c:v>
                </c:pt>
                <c:pt idx="7">
                  <c:v>27.17</c:v>
                </c:pt>
                <c:pt idx="8">
                  <c:v>31.14</c:v>
                </c:pt>
                <c:pt idx="9">
                  <c:v>24.92</c:v>
                </c:pt>
                <c:pt idx="10">
                  <c:v>32.32</c:v>
                </c:pt>
                <c:pt idx="11">
                  <c:v>29.54</c:v>
                </c:pt>
                <c:pt idx="12">
                  <c:v>22.73</c:v>
                </c:pt>
                <c:pt idx="13">
                  <c:v>27.95</c:v>
                </c:pt>
                <c:pt idx="14">
                  <c:v>28.67</c:v>
                </c:pt>
                <c:pt idx="15">
                  <c:v>15.08</c:v>
                </c:pt>
                <c:pt idx="16">
                  <c:v>27.56</c:v>
                </c:pt>
                <c:pt idx="17">
                  <c:v>22.25</c:v>
                </c:pt>
                <c:pt idx="18">
                  <c:v>25.81</c:v>
                </c:pt>
                <c:pt idx="19">
                  <c:v>27.48</c:v>
                </c:pt>
                <c:pt idx="20">
                  <c:v>27.98</c:v>
                </c:pt>
                <c:pt idx="21">
                  <c:v>28.23</c:v>
                </c:pt>
                <c:pt idx="22">
                  <c:v>19.98</c:v>
                </c:pt>
                <c:pt idx="23">
                  <c:v>24.1</c:v>
                </c:pt>
                <c:pt idx="24">
                  <c:v>27.31</c:v>
                </c:pt>
                <c:pt idx="25">
                  <c:v>25.45</c:v>
                </c:pt>
                <c:pt idx="26">
                  <c:v>23.01</c:v>
                </c:pt>
                <c:pt idx="27">
                  <c:v>23.12</c:v>
                </c:pt>
                <c:pt idx="28">
                  <c:v>20.21</c:v>
                </c:pt>
                <c:pt idx="29">
                  <c:v>24.54</c:v>
                </c:pt>
                <c:pt idx="30">
                  <c:v>23.58</c:v>
                </c:pt>
                <c:pt idx="31">
                  <c:v>24.88</c:v>
                </c:pt>
                <c:pt idx="32">
                  <c:v>24.36</c:v>
                </c:pt>
                <c:pt idx="33">
                  <c:v>25.94</c:v>
                </c:pt>
                <c:pt idx="34">
                  <c:v>20.52</c:v>
                </c:pt>
                <c:pt idx="35">
                  <c:v>22.32</c:v>
                </c:pt>
                <c:pt idx="36">
                  <c:v>22.95</c:v>
                </c:pt>
                <c:pt idx="37">
                  <c:v>22.06</c:v>
                </c:pt>
                <c:pt idx="38">
                  <c:v>20.94</c:v>
                </c:pt>
                <c:pt idx="39">
                  <c:v>20.46</c:v>
                </c:pt>
                <c:pt idx="40">
                  <c:v>25.93</c:v>
                </c:pt>
                <c:pt idx="41">
                  <c:v>18.63</c:v>
                </c:pt>
                <c:pt idx="42">
                  <c:v>26.12</c:v>
                </c:pt>
                <c:pt idx="43">
                  <c:v>27.27</c:v>
                </c:pt>
                <c:pt idx="44">
                  <c:v>21.75</c:v>
                </c:pt>
                <c:pt idx="45">
                  <c:v>25.1</c:v>
                </c:pt>
                <c:pt idx="46">
                  <c:v>29.17</c:v>
                </c:pt>
                <c:pt idx="47">
                  <c:v>28.2</c:v>
                </c:pt>
                <c:pt idx="48">
                  <c:v>26.88</c:v>
                </c:pt>
                <c:pt idx="49">
                  <c:v>30.02</c:v>
                </c:pt>
                <c:pt idx="50">
                  <c:v>26.95</c:v>
                </c:pt>
                <c:pt idx="51">
                  <c:v>28.13</c:v>
                </c:pt>
                <c:pt idx="52">
                  <c:v>25.38</c:v>
                </c:pt>
                <c:pt idx="53">
                  <c:v>22.85</c:v>
                </c:pt>
                <c:pt idx="54">
                  <c:v>26.58</c:v>
                </c:pt>
                <c:pt idx="55">
                  <c:v>26.05</c:v>
                </c:pt>
                <c:pt idx="56">
                  <c:v>30.52</c:v>
                </c:pt>
                <c:pt idx="57">
                  <c:v>22.46</c:v>
                </c:pt>
                <c:pt idx="58">
                  <c:v>30.08</c:v>
                </c:pt>
                <c:pt idx="59">
                  <c:v>24.72</c:v>
                </c:pt>
                <c:pt idx="60">
                  <c:v>24.96</c:v>
                </c:pt>
                <c:pt idx="61">
                  <c:v>24.03</c:v>
                </c:pt>
                <c:pt idx="62">
                  <c:v>29.32</c:v>
                </c:pt>
                <c:pt idx="63">
                  <c:v>20.55</c:v>
                </c:pt>
                <c:pt idx="64">
                  <c:v>26.07</c:v>
                </c:pt>
              </c:numCache>
            </c:numRef>
          </c:val>
          <c:smooth val="0"/>
          <c:extLst>
            <c:ext xmlns:c16="http://schemas.microsoft.com/office/drawing/2014/chart" uri="{C3380CC4-5D6E-409C-BE32-E72D297353CC}">
              <c16:uniqueId val="{00000000-12E1-4395-BBC9-30F21A1B9E1C}"/>
            </c:ext>
          </c:extLst>
        </c:ser>
        <c:dLbls>
          <c:showLegendKey val="0"/>
          <c:showVal val="0"/>
          <c:showCatName val="0"/>
          <c:showSerName val="0"/>
          <c:showPercent val="0"/>
          <c:showBubbleSize val="0"/>
        </c:dLbls>
        <c:smooth val="0"/>
        <c:axId val="252217912"/>
        <c:axId val="252218696"/>
      </c:lineChart>
      <c:dateAx>
        <c:axId val="252217912"/>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2218696"/>
        <c:crosses val="autoZero"/>
        <c:auto val="0"/>
        <c:lblOffset val="100"/>
        <c:baseTimeUnit val="days"/>
        <c:majorUnit val="4"/>
        <c:majorTimeUnit val="days"/>
      </c:dateAx>
      <c:valAx>
        <c:axId val="252218696"/>
        <c:scaling>
          <c:orientation val="minMax"/>
          <c:min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a:t>Precipitation (inches)</a:t>
                </a:r>
              </a:p>
            </c:rich>
          </c:tx>
          <c:layout>
            <c:manualLayout>
              <c:xMode val="edge"/>
              <c:yMode val="edge"/>
              <c:x val="2.2222222222222223E-2"/>
              <c:y val="0.26456401283172937"/>
            </c:manualLayout>
          </c:layout>
          <c:overlay val="0"/>
          <c:spPr>
            <a:noFill/>
            <a:ln>
              <a:noFill/>
            </a:ln>
            <a:effectLst/>
          </c:spPr>
          <c:txPr>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22179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spPr>
            <a:ln w="34925" cap="rnd">
              <a:solidFill>
                <a:schemeClr val="accent2"/>
              </a:solidFill>
              <a:round/>
            </a:ln>
            <a:effectLst>
              <a:outerShdw blurRad="44450" dist="13970" dir="5400000" algn="ctr" rotWithShape="0">
                <a:srgbClr val="000000">
                  <a:alpha val="45000"/>
                </a:srgbClr>
              </a:outerShdw>
            </a:effectLst>
          </c:spPr>
          <c:marker>
            <c:symbol val="none"/>
          </c:marker>
          <c:trendline>
            <c:spPr>
              <a:ln w="19050" cap="rnd">
                <a:solidFill>
                  <a:schemeClr val="accent2"/>
                </a:solidFill>
              </a:ln>
              <a:effectLst/>
            </c:spPr>
            <c:trendlineType val="linear"/>
            <c:dispRSqr val="0"/>
            <c:dispEq val="0"/>
          </c:trendline>
          <c:cat>
            <c:numRef>
              <c:f>Sheet1!$A$1:$A$57</c:f>
              <c:numCache>
                <c:formatCode>General</c:formatCode>
                <c:ptCount val="57"/>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numCache>
            </c:numRef>
          </c:cat>
          <c:val>
            <c:numRef>
              <c:f>Sheet1!$B$1:$B$57</c:f>
              <c:numCache>
                <c:formatCode>General</c:formatCode>
                <c:ptCount val="57"/>
                <c:pt idx="0">
                  <c:v>24.1</c:v>
                </c:pt>
                <c:pt idx="1">
                  <c:v>23.04</c:v>
                </c:pt>
                <c:pt idx="2">
                  <c:v>28.21</c:v>
                </c:pt>
                <c:pt idx="3">
                  <c:v>24.08</c:v>
                </c:pt>
                <c:pt idx="4">
                  <c:v>26.65</c:v>
                </c:pt>
                <c:pt idx="5">
                  <c:v>33.24</c:v>
                </c:pt>
                <c:pt idx="6">
                  <c:v>24.67</c:v>
                </c:pt>
                <c:pt idx="7">
                  <c:v>21.48</c:v>
                </c:pt>
                <c:pt idx="8">
                  <c:v>33.450000000000003</c:v>
                </c:pt>
                <c:pt idx="9">
                  <c:v>25.69</c:v>
                </c:pt>
                <c:pt idx="10">
                  <c:v>27.43</c:v>
                </c:pt>
                <c:pt idx="11">
                  <c:v>29.07</c:v>
                </c:pt>
                <c:pt idx="12">
                  <c:v>27.72</c:v>
                </c:pt>
                <c:pt idx="13">
                  <c:v>28.14</c:v>
                </c:pt>
                <c:pt idx="14">
                  <c:v>23.53</c:v>
                </c:pt>
                <c:pt idx="15">
                  <c:v>27.99</c:v>
                </c:pt>
                <c:pt idx="16">
                  <c:v>15.87</c:v>
                </c:pt>
                <c:pt idx="17">
                  <c:v>33.93</c:v>
                </c:pt>
                <c:pt idx="18">
                  <c:v>25.93</c:v>
                </c:pt>
                <c:pt idx="19">
                  <c:v>28.39</c:v>
                </c:pt>
                <c:pt idx="20">
                  <c:v>22.07</c:v>
                </c:pt>
                <c:pt idx="21">
                  <c:v>28.05</c:v>
                </c:pt>
                <c:pt idx="22">
                  <c:v>29.82</c:v>
                </c:pt>
                <c:pt idx="23">
                  <c:v>29.13</c:v>
                </c:pt>
                <c:pt idx="24">
                  <c:v>28.01</c:v>
                </c:pt>
                <c:pt idx="25">
                  <c:v>30.69</c:v>
                </c:pt>
                <c:pt idx="26">
                  <c:v>31.44</c:v>
                </c:pt>
                <c:pt idx="27">
                  <c:v>22.09</c:v>
                </c:pt>
                <c:pt idx="28">
                  <c:v>22.41</c:v>
                </c:pt>
                <c:pt idx="29">
                  <c:v>22.47</c:v>
                </c:pt>
                <c:pt idx="30">
                  <c:v>26.36</c:v>
                </c:pt>
                <c:pt idx="31">
                  <c:v>32.200000000000003</c:v>
                </c:pt>
                <c:pt idx="32">
                  <c:v>25.47</c:v>
                </c:pt>
                <c:pt idx="33">
                  <c:v>31.44</c:v>
                </c:pt>
                <c:pt idx="34">
                  <c:v>28.23</c:v>
                </c:pt>
                <c:pt idx="35">
                  <c:v>29.51</c:v>
                </c:pt>
                <c:pt idx="36">
                  <c:v>27.77</c:v>
                </c:pt>
                <c:pt idx="37">
                  <c:v>25.2</c:v>
                </c:pt>
                <c:pt idx="38">
                  <c:v>28.84</c:v>
                </c:pt>
                <c:pt idx="39">
                  <c:v>29.67</c:v>
                </c:pt>
                <c:pt idx="40">
                  <c:v>27.98</c:v>
                </c:pt>
                <c:pt idx="41">
                  <c:v>29.28</c:v>
                </c:pt>
                <c:pt idx="42">
                  <c:v>28.59</c:v>
                </c:pt>
                <c:pt idx="43">
                  <c:v>22.2</c:v>
                </c:pt>
                <c:pt idx="44">
                  <c:v>29.87</c:v>
                </c:pt>
                <c:pt idx="45">
                  <c:v>31.6</c:v>
                </c:pt>
                <c:pt idx="46">
                  <c:v>22.78</c:v>
                </c:pt>
                <c:pt idx="47">
                  <c:v>29.21</c:v>
                </c:pt>
                <c:pt idx="48">
                  <c:v>27.34</c:v>
                </c:pt>
                <c:pt idx="49">
                  <c:v>26.38</c:v>
                </c:pt>
                <c:pt idx="50">
                  <c:v>33.44</c:v>
                </c:pt>
                <c:pt idx="51">
                  <c:v>24.35</c:v>
                </c:pt>
                <c:pt idx="52">
                  <c:v>26.17</c:v>
                </c:pt>
                <c:pt idx="53">
                  <c:v>29.01</c:v>
                </c:pt>
                <c:pt idx="54">
                  <c:v>29.12</c:v>
                </c:pt>
                <c:pt idx="55">
                  <c:v>29.46</c:v>
                </c:pt>
                <c:pt idx="56">
                  <c:v>33.799999999999997</c:v>
                </c:pt>
              </c:numCache>
            </c:numRef>
          </c:val>
          <c:smooth val="0"/>
          <c:extLst>
            <c:ext xmlns:c16="http://schemas.microsoft.com/office/drawing/2014/chart" uri="{C3380CC4-5D6E-409C-BE32-E72D297353CC}">
              <c16:uniqueId val="{00000000-46F6-4BB1-A74F-E1288E4D01DC}"/>
            </c:ext>
          </c:extLst>
        </c:ser>
        <c:dLbls>
          <c:showLegendKey val="0"/>
          <c:showVal val="0"/>
          <c:showCatName val="0"/>
          <c:showSerName val="0"/>
          <c:showPercent val="0"/>
          <c:showBubbleSize val="0"/>
        </c:dLbls>
        <c:smooth val="0"/>
        <c:axId val="252215952"/>
        <c:axId val="252219088"/>
      </c:lineChart>
      <c:dateAx>
        <c:axId val="252215952"/>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2219088"/>
        <c:crosses val="autoZero"/>
        <c:auto val="0"/>
        <c:lblOffset val="100"/>
        <c:baseTimeUnit val="days"/>
        <c:majorUnit val="4"/>
        <c:majorTimeUnit val="days"/>
      </c:dateAx>
      <c:valAx>
        <c:axId val="252219088"/>
        <c:scaling>
          <c:orientation val="minMax"/>
          <c:max val="35"/>
          <c:min val="1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22159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TBD!$B$1</c:f>
              <c:strCache>
                <c:ptCount val="1"/>
                <c:pt idx="0">
                  <c:v>Lyme disease</c:v>
                </c:pt>
              </c:strCache>
            </c:strRef>
          </c:tx>
          <c:spPr>
            <a:ln w="22225" cap="rnd" cmpd="sng" algn="ctr">
              <a:solidFill>
                <a:schemeClr val="accent1"/>
              </a:solidFill>
              <a:round/>
            </a:ln>
            <a:effectLst/>
          </c:spPr>
          <c:marker>
            <c:symbol val="none"/>
          </c:marker>
          <c:cat>
            <c:numRef>
              <c:f>TBD!$A$2:$A$22</c:f>
              <c:numCache>
                <c:formatCode>General</c:formatCode>
                <c:ptCount val="21"/>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numCache>
            </c:numRef>
          </c:cat>
          <c:val>
            <c:numRef>
              <c:f>TBD!$B$2:$B$22</c:f>
              <c:numCache>
                <c:formatCode>General</c:formatCode>
                <c:ptCount val="21"/>
                <c:pt idx="0">
                  <c:v>252</c:v>
                </c:pt>
                <c:pt idx="1">
                  <c:v>256</c:v>
                </c:pt>
                <c:pt idx="2">
                  <c:v>261</c:v>
                </c:pt>
                <c:pt idx="3">
                  <c:v>283</c:v>
                </c:pt>
                <c:pt idx="4">
                  <c:v>465</c:v>
                </c:pt>
                <c:pt idx="5">
                  <c:v>463</c:v>
                </c:pt>
                <c:pt idx="6">
                  <c:v>866</c:v>
                </c:pt>
                <c:pt idx="7">
                  <c:v>475</c:v>
                </c:pt>
                <c:pt idx="8">
                  <c:v>1023</c:v>
                </c:pt>
                <c:pt idx="9">
                  <c:v>917</c:v>
                </c:pt>
                <c:pt idx="10">
                  <c:v>913</c:v>
                </c:pt>
                <c:pt idx="11">
                  <c:v>1239</c:v>
                </c:pt>
                <c:pt idx="12">
                  <c:v>1050</c:v>
                </c:pt>
                <c:pt idx="13">
                  <c:v>1065</c:v>
                </c:pt>
                <c:pt idx="14">
                  <c:v>1293</c:v>
                </c:pt>
                <c:pt idx="15">
                  <c:v>1203</c:v>
                </c:pt>
                <c:pt idx="16">
                  <c:v>912</c:v>
                </c:pt>
                <c:pt idx="17">
                  <c:v>1431</c:v>
                </c:pt>
                <c:pt idx="18">
                  <c:v>896</c:v>
                </c:pt>
                <c:pt idx="19">
                  <c:v>1176</c:v>
                </c:pt>
                <c:pt idx="20">
                  <c:v>1305</c:v>
                </c:pt>
              </c:numCache>
            </c:numRef>
          </c:val>
          <c:smooth val="0"/>
          <c:extLst>
            <c:ext xmlns:c16="http://schemas.microsoft.com/office/drawing/2014/chart" uri="{C3380CC4-5D6E-409C-BE32-E72D297353CC}">
              <c16:uniqueId val="{00000000-C25D-4600-9A3C-93A40CAAD52D}"/>
            </c:ext>
          </c:extLst>
        </c:ser>
        <c:ser>
          <c:idx val="1"/>
          <c:order val="1"/>
          <c:tx>
            <c:strRef>
              <c:f>TBD!$C$1</c:f>
              <c:strCache>
                <c:ptCount val="1"/>
                <c:pt idx="0">
                  <c:v>Anaplasmosis</c:v>
                </c:pt>
              </c:strCache>
            </c:strRef>
          </c:tx>
          <c:spPr>
            <a:ln w="22225" cap="rnd" cmpd="sng" algn="ctr">
              <a:solidFill>
                <a:schemeClr val="accent2"/>
              </a:solidFill>
              <a:round/>
            </a:ln>
            <a:effectLst/>
          </c:spPr>
          <c:marker>
            <c:symbol val="none"/>
          </c:marker>
          <c:cat>
            <c:numRef>
              <c:f>TBD!$A$2:$A$22</c:f>
              <c:numCache>
                <c:formatCode>General</c:formatCode>
                <c:ptCount val="21"/>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numCache>
            </c:numRef>
          </c:cat>
          <c:val>
            <c:numRef>
              <c:f>TBD!$C$2:$C$22</c:f>
              <c:numCache>
                <c:formatCode>General</c:formatCode>
                <c:ptCount val="21"/>
                <c:pt idx="0">
                  <c:v>18</c:v>
                </c:pt>
                <c:pt idx="1">
                  <c:v>14</c:v>
                </c:pt>
                <c:pt idx="2">
                  <c:v>30</c:v>
                </c:pt>
                <c:pt idx="3">
                  <c:v>36</c:v>
                </c:pt>
                <c:pt idx="4">
                  <c:v>79</c:v>
                </c:pt>
                <c:pt idx="5">
                  <c:v>93</c:v>
                </c:pt>
                <c:pt idx="6">
                  <c:v>149</c:v>
                </c:pt>
                <c:pt idx="7">
                  <c:v>76</c:v>
                </c:pt>
                <c:pt idx="8">
                  <c:v>139</c:v>
                </c:pt>
                <c:pt idx="9">
                  <c:v>186</c:v>
                </c:pt>
                <c:pt idx="10">
                  <c:v>176</c:v>
                </c:pt>
                <c:pt idx="11">
                  <c:v>322</c:v>
                </c:pt>
                <c:pt idx="12">
                  <c:v>278</c:v>
                </c:pt>
                <c:pt idx="13">
                  <c:v>317</c:v>
                </c:pt>
                <c:pt idx="14">
                  <c:v>720</c:v>
                </c:pt>
                <c:pt idx="15">
                  <c:v>788</c:v>
                </c:pt>
                <c:pt idx="16">
                  <c:v>507</c:v>
                </c:pt>
                <c:pt idx="17">
                  <c:v>627</c:v>
                </c:pt>
                <c:pt idx="18">
                  <c:v>448</c:v>
                </c:pt>
                <c:pt idx="19">
                  <c:v>613</c:v>
                </c:pt>
                <c:pt idx="20">
                  <c:v>733</c:v>
                </c:pt>
              </c:numCache>
            </c:numRef>
          </c:val>
          <c:smooth val="0"/>
          <c:extLst>
            <c:ext xmlns:c16="http://schemas.microsoft.com/office/drawing/2014/chart" uri="{C3380CC4-5D6E-409C-BE32-E72D297353CC}">
              <c16:uniqueId val="{00000001-C25D-4600-9A3C-93A40CAAD52D}"/>
            </c:ext>
          </c:extLst>
        </c:ser>
        <c:ser>
          <c:idx val="2"/>
          <c:order val="2"/>
          <c:tx>
            <c:strRef>
              <c:f>TBD!$D$1</c:f>
              <c:strCache>
                <c:ptCount val="1"/>
                <c:pt idx="0">
                  <c:v>Babesiosis</c:v>
                </c:pt>
              </c:strCache>
            </c:strRef>
          </c:tx>
          <c:spPr>
            <a:ln w="22225" cap="rnd" cmpd="sng" algn="ctr">
              <a:solidFill>
                <a:schemeClr val="accent3"/>
              </a:solidFill>
              <a:round/>
            </a:ln>
            <a:effectLst/>
          </c:spPr>
          <c:marker>
            <c:symbol val="none"/>
          </c:marker>
          <c:cat>
            <c:numRef>
              <c:f>TBD!$A$2:$A$22</c:f>
              <c:numCache>
                <c:formatCode>General</c:formatCode>
                <c:ptCount val="21"/>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numCache>
            </c:numRef>
          </c:cat>
          <c:val>
            <c:numRef>
              <c:f>TBD!$D$2:$D$22</c:f>
              <c:numCache>
                <c:formatCode>General</c:formatCode>
                <c:ptCount val="21"/>
                <c:pt idx="0">
                  <c:v>3</c:v>
                </c:pt>
                <c:pt idx="1">
                  <c:v>0</c:v>
                </c:pt>
                <c:pt idx="2">
                  <c:v>0</c:v>
                </c:pt>
                <c:pt idx="3">
                  <c:v>2</c:v>
                </c:pt>
                <c:pt idx="4">
                  <c:v>2</c:v>
                </c:pt>
                <c:pt idx="5">
                  <c:v>5</c:v>
                </c:pt>
                <c:pt idx="6">
                  <c:v>7</c:v>
                </c:pt>
                <c:pt idx="7">
                  <c:v>1</c:v>
                </c:pt>
                <c:pt idx="8">
                  <c:v>9</c:v>
                </c:pt>
                <c:pt idx="9">
                  <c:v>10</c:v>
                </c:pt>
                <c:pt idx="10">
                  <c:v>18</c:v>
                </c:pt>
                <c:pt idx="11">
                  <c:v>24</c:v>
                </c:pt>
                <c:pt idx="12">
                  <c:v>29</c:v>
                </c:pt>
                <c:pt idx="13">
                  <c:v>31</c:v>
                </c:pt>
                <c:pt idx="14">
                  <c:v>56</c:v>
                </c:pt>
                <c:pt idx="15">
                  <c:v>72</c:v>
                </c:pt>
                <c:pt idx="16">
                  <c:v>41</c:v>
                </c:pt>
                <c:pt idx="17">
                  <c:v>64</c:v>
                </c:pt>
                <c:pt idx="18">
                  <c:v>49</c:v>
                </c:pt>
                <c:pt idx="19">
                  <c:v>45</c:v>
                </c:pt>
                <c:pt idx="20">
                  <c:v>50</c:v>
                </c:pt>
              </c:numCache>
            </c:numRef>
          </c:val>
          <c:smooth val="0"/>
          <c:extLst>
            <c:ext xmlns:c16="http://schemas.microsoft.com/office/drawing/2014/chart" uri="{C3380CC4-5D6E-409C-BE32-E72D297353CC}">
              <c16:uniqueId val="{00000002-C25D-4600-9A3C-93A40CAAD52D}"/>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481530320"/>
        <c:axId val="481532288"/>
      </c:lineChart>
      <c:catAx>
        <c:axId val="481530320"/>
        <c:scaling>
          <c:orientation val="minMax"/>
        </c:scaling>
        <c:delete val="0"/>
        <c:axPos val="b"/>
        <c:title>
          <c:tx>
            <c:rich>
              <a:bodyPr rot="0" spcFirstLastPara="1" vertOverflow="ellipsis" vert="horz" wrap="square" anchor="ctr" anchorCtr="1"/>
              <a:lstStyle/>
              <a:p>
                <a:pPr>
                  <a:defRPr sz="2000" b="0" i="0" u="none" strike="noStrike" kern="1200" cap="all" baseline="0">
                    <a:solidFill>
                      <a:schemeClr val="tx1"/>
                    </a:solidFill>
                    <a:latin typeface="+mn-lt"/>
                    <a:ea typeface="+mn-ea"/>
                    <a:cs typeface="+mn-cs"/>
                  </a:defRPr>
                </a:pPr>
                <a:r>
                  <a:rPr lang="en-US" sz="2000" dirty="0"/>
                  <a:t>Year of Diagnosis</a:t>
                </a:r>
              </a:p>
            </c:rich>
          </c:tx>
          <c:layout>
            <c:manualLayout>
              <c:xMode val="edge"/>
              <c:yMode val="edge"/>
              <c:x val="0.41438110996994942"/>
              <c:y val="0.82607991506067802"/>
            </c:manualLayout>
          </c:layout>
          <c:overlay val="0"/>
          <c:spPr>
            <a:noFill/>
            <a:ln>
              <a:noFill/>
            </a:ln>
            <a:effectLst/>
          </c:spPr>
          <c:txPr>
            <a:bodyPr rot="0" spcFirstLastPara="1" vertOverflow="ellipsis" vert="horz" wrap="square" anchor="ctr" anchorCtr="1"/>
            <a:lstStyle/>
            <a:p>
              <a:pPr>
                <a:defRPr sz="2000" b="0" i="0" u="none" strike="noStrike" kern="1200" cap="all"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400" b="0" i="0" u="none" strike="noStrike" kern="1200" spc="20" baseline="0">
                <a:solidFill>
                  <a:schemeClr val="tx1"/>
                </a:solidFill>
                <a:latin typeface="+mn-lt"/>
                <a:ea typeface="+mn-ea"/>
                <a:cs typeface="+mn-cs"/>
              </a:defRPr>
            </a:pPr>
            <a:endParaRPr lang="en-US"/>
          </a:p>
        </c:txPr>
        <c:crossAx val="481532288"/>
        <c:crosses val="autoZero"/>
        <c:auto val="1"/>
        <c:lblAlgn val="ctr"/>
        <c:lblOffset val="100"/>
        <c:noMultiLvlLbl val="0"/>
      </c:catAx>
      <c:valAx>
        <c:axId val="481532288"/>
        <c:scaling>
          <c:orientation val="minMax"/>
        </c:scaling>
        <c:delete val="0"/>
        <c:axPos val="l"/>
        <c:title>
          <c:tx>
            <c:rich>
              <a:bodyPr rot="-5400000" spcFirstLastPara="1" vertOverflow="ellipsis" vert="horz" wrap="square" anchor="ctr" anchorCtr="1"/>
              <a:lstStyle/>
              <a:p>
                <a:pPr>
                  <a:defRPr sz="2000" b="0" i="0" u="none" strike="noStrike" kern="1200" cap="all" baseline="0">
                    <a:solidFill>
                      <a:schemeClr val="tx1"/>
                    </a:solidFill>
                    <a:latin typeface="+mn-lt"/>
                    <a:ea typeface="+mn-ea"/>
                    <a:cs typeface="+mn-cs"/>
                  </a:defRPr>
                </a:pPr>
                <a:r>
                  <a:rPr lang="en-US" sz="2000" dirty="0"/>
                  <a:t>Number of Cases</a:t>
                </a:r>
              </a:p>
            </c:rich>
          </c:tx>
          <c:layout>
            <c:manualLayout>
              <c:xMode val="edge"/>
              <c:yMode val="edge"/>
              <c:x val="1.2003689756171783E-2"/>
              <c:y val="0.21611598673213589"/>
            </c:manualLayout>
          </c:layout>
          <c:overlay val="0"/>
          <c:spPr>
            <a:noFill/>
            <a:ln>
              <a:noFill/>
            </a:ln>
            <a:effectLst/>
          </c:spPr>
          <c:txPr>
            <a:bodyPr rot="-5400000" spcFirstLastPara="1" vertOverflow="ellipsis" vert="horz" wrap="square" anchor="ctr" anchorCtr="1"/>
            <a:lstStyle/>
            <a:p>
              <a:pPr>
                <a:defRPr sz="2000" b="0" i="0" u="none" strike="noStrike" kern="1200" cap="all"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spc="20" baseline="0">
                <a:solidFill>
                  <a:schemeClr val="tx1"/>
                </a:solidFill>
                <a:latin typeface="+mn-lt"/>
                <a:ea typeface="+mn-ea"/>
                <a:cs typeface="+mn-cs"/>
              </a:defRPr>
            </a:pPr>
            <a:endParaRPr lang="en-US"/>
          </a:p>
        </c:txPr>
        <c:crossAx val="481530320"/>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layout>
        <c:manualLayout>
          <c:xMode val="edge"/>
          <c:yMode val="edge"/>
          <c:x val="0.25013370611282287"/>
          <c:y val="0.90646292159935837"/>
          <c:w val="0.49973249267754571"/>
          <c:h val="9.3537078400641654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lt1"/>
    </a:solidFill>
    <a:ln>
      <a:noFill/>
    </a:ln>
    <a:effectLst/>
  </c:spPr>
  <c:txPr>
    <a:bodyPr/>
    <a:lstStyle/>
    <a:p>
      <a:pPr>
        <a:defRPr>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WNV!$B$1</c:f>
              <c:strCache>
                <c:ptCount val="1"/>
                <c:pt idx="0">
                  <c:v>West Nile Virus</c:v>
                </c:pt>
              </c:strCache>
            </c:strRef>
          </c:tx>
          <c:spPr>
            <a:ln w="22225" cap="rnd" cmpd="sng" algn="ctr">
              <a:solidFill>
                <a:schemeClr val="accent1"/>
              </a:solidFill>
              <a:round/>
            </a:ln>
            <a:effectLst/>
          </c:spPr>
          <c:marker>
            <c:symbol val="none"/>
          </c:marker>
          <c:cat>
            <c:numRef>
              <c:f>WNV!$A$2:$A$16</c:f>
              <c:numCache>
                <c:formatCode>General</c:formatCode>
                <c:ptCount val="15"/>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numCache>
            </c:numRef>
          </c:cat>
          <c:val>
            <c:numRef>
              <c:f>WNV!$B$2:$B$16</c:f>
              <c:numCache>
                <c:formatCode>General</c:formatCode>
                <c:ptCount val="15"/>
                <c:pt idx="0">
                  <c:v>48</c:v>
                </c:pt>
                <c:pt idx="1">
                  <c:v>148</c:v>
                </c:pt>
                <c:pt idx="2">
                  <c:v>34</c:v>
                </c:pt>
                <c:pt idx="3">
                  <c:v>45</c:v>
                </c:pt>
                <c:pt idx="4">
                  <c:v>65</c:v>
                </c:pt>
                <c:pt idx="5">
                  <c:v>101</c:v>
                </c:pt>
                <c:pt idx="6">
                  <c:v>10</c:v>
                </c:pt>
                <c:pt idx="7">
                  <c:v>4</c:v>
                </c:pt>
                <c:pt idx="8">
                  <c:v>8</c:v>
                </c:pt>
                <c:pt idx="9">
                  <c:v>2</c:v>
                </c:pt>
                <c:pt idx="10">
                  <c:v>70</c:v>
                </c:pt>
                <c:pt idx="11">
                  <c:v>80</c:v>
                </c:pt>
                <c:pt idx="12">
                  <c:v>21</c:v>
                </c:pt>
                <c:pt idx="13">
                  <c:v>9</c:v>
                </c:pt>
                <c:pt idx="14">
                  <c:v>83</c:v>
                </c:pt>
              </c:numCache>
            </c:numRef>
          </c:val>
          <c:smooth val="0"/>
          <c:extLst>
            <c:ext xmlns:c16="http://schemas.microsoft.com/office/drawing/2014/chart" uri="{C3380CC4-5D6E-409C-BE32-E72D297353CC}">
              <c16:uniqueId val="{00000000-5CB7-4694-ABE3-C7BCBA126BC4}"/>
            </c:ext>
          </c:extLst>
        </c:ser>
        <c:ser>
          <c:idx val="1"/>
          <c:order val="1"/>
          <c:tx>
            <c:strRef>
              <c:f>WNV!$C$1</c:f>
              <c:strCache>
                <c:ptCount val="1"/>
                <c:pt idx="0">
                  <c:v>La Crosse Virus</c:v>
                </c:pt>
              </c:strCache>
            </c:strRef>
          </c:tx>
          <c:spPr>
            <a:ln w="22225" cap="rnd" cmpd="sng" algn="ctr">
              <a:solidFill>
                <a:schemeClr val="accent2"/>
              </a:solidFill>
              <a:round/>
            </a:ln>
            <a:effectLst/>
          </c:spPr>
          <c:marker>
            <c:symbol val="none"/>
          </c:marker>
          <c:cat>
            <c:numRef>
              <c:f>WNV!$A$2:$A$16</c:f>
              <c:numCache>
                <c:formatCode>General</c:formatCode>
                <c:ptCount val="15"/>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numCache>
            </c:numRef>
          </c:cat>
          <c:val>
            <c:numRef>
              <c:f>WNV!$C$2:$C$16</c:f>
              <c:numCache>
                <c:formatCode>General</c:formatCode>
                <c:ptCount val="15"/>
                <c:pt idx="0">
                  <c:v>13</c:v>
                </c:pt>
                <c:pt idx="1">
                  <c:v>3</c:v>
                </c:pt>
                <c:pt idx="2">
                  <c:v>2</c:v>
                </c:pt>
                <c:pt idx="3">
                  <c:v>2</c:v>
                </c:pt>
                <c:pt idx="4">
                  <c:v>1</c:v>
                </c:pt>
                <c:pt idx="5">
                  <c:v>1</c:v>
                </c:pt>
                <c:pt idx="6">
                  <c:v>1</c:v>
                </c:pt>
                <c:pt idx="7">
                  <c:v>0</c:v>
                </c:pt>
                <c:pt idx="8">
                  <c:v>1</c:v>
                </c:pt>
                <c:pt idx="9">
                  <c:v>1</c:v>
                </c:pt>
                <c:pt idx="10">
                  <c:v>4</c:v>
                </c:pt>
                <c:pt idx="11">
                  <c:v>5</c:v>
                </c:pt>
                <c:pt idx="12">
                  <c:v>4</c:v>
                </c:pt>
                <c:pt idx="13">
                  <c:v>1</c:v>
                </c:pt>
                <c:pt idx="14">
                  <c:v>3</c:v>
                </c:pt>
              </c:numCache>
            </c:numRef>
          </c:val>
          <c:smooth val="0"/>
          <c:extLst>
            <c:ext xmlns:c16="http://schemas.microsoft.com/office/drawing/2014/chart" uri="{C3380CC4-5D6E-409C-BE32-E72D297353CC}">
              <c16:uniqueId val="{00000001-5CB7-4694-ABE3-C7BCBA126BC4}"/>
            </c:ext>
          </c:extLst>
        </c:ser>
        <c:ser>
          <c:idx val="2"/>
          <c:order val="2"/>
          <c:tx>
            <c:strRef>
              <c:f>WNV!$D$1</c:f>
              <c:strCache>
                <c:ptCount val="1"/>
                <c:pt idx="0">
                  <c:v>Jamestown Canyon Virus</c:v>
                </c:pt>
              </c:strCache>
            </c:strRef>
          </c:tx>
          <c:spPr>
            <a:ln w="22225" cap="rnd" cmpd="sng" algn="ctr">
              <a:solidFill>
                <a:schemeClr val="accent3"/>
              </a:solidFill>
              <a:round/>
            </a:ln>
            <a:effectLst/>
          </c:spPr>
          <c:marker>
            <c:symbol val="none"/>
          </c:marker>
          <c:cat>
            <c:numRef>
              <c:f>WNV!$A$2:$A$16</c:f>
              <c:numCache>
                <c:formatCode>General</c:formatCode>
                <c:ptCount val="15"/>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numCache>
            </c:numRef>
          </c:cat>
          <c:val>
            <c:numRef>
              <c:f>WNV!$D$2:$D$16</c:f>
              <c:numCache>
                <c:formatCode>General</c:formatCode>
                <c:ptCount val="15"/>
                <c:pt idx="0">
                  <c:v>1</c:v>
                </c:pt>
                <c:pt idx="1">
                  <c:v>0</c:v>
                </c:pt>
                <c:pt idx="2">
                  <c:v>0</c:v>
                </c:pt>
                <c:pt idx="3">
                  <c:v>0</c:v>
                </c:pt>
                <c:pt idx="4">
                  <c:v>0</c:v>
                </c:pt>
                <c:pt idx="5">
                  <c:v>0</c:v>
                </c:pt>
                <c:pt idx="6">
                  <c:v>0</c:v>
                </c:pt>
                <c:pt idx="7">
                  <c:v>0</c:v>
                </c:pt>
                <c:pt idx="8">
                  <c:v>0</c:v>
                </c:pt>
                <c:pt idx="9">
                  <c:v>0</c:v>
                </c:pt>
                <c:pt idx="10">
                  <c:v>0</c:v>
                </c:pt>
                <c:pt idx="11">
                  <c:v>1</c:v>
                </c:pt>
                <c:pt idx="12">
                  <c:v>4</c:v>
                </c:pt>
                <c:pt idx="13">
                  <c:v>2</c:v>
                </c:pt>
                <c:pt idx="14">
                  <c:v>6</c:v>
                </c:pt>
              </c:numCache>
            </c:numRef>
          </c:val>
          <c:smooth val="0"/>
          <c:extLst>
            <c:ext xmlns:c16="http://schemas.microsoft.com/office/drawing/2014/chart" uri="{C3380CC4-5D6E-409C-BE32-E72D297353CC}">
              <c16:uniqueId val="{00000002-5CB7-4694-ABE3-C7BCBA126BC4}"/>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479598752"/>
        <c:axId val="479599408"/>
      </c:lineChart>
      <c:catAx>
        <c:axId val="479598752"/>
        <c:scaling>
          <c:orientation val="minMax"/>
        </c:scaling>
        <c:delete val="0"/>
        <c:axPos val="b"/>
        <c:title>
          <c:tx>
            <c:rich>
              <a:bodyPr rot="0" spcFirstLastPara="1" vertOverflow="ellipsis" vert="horz" wrap="square" anchor="ctr" anchorCtr="1"/>
              <a:lstStyle/>
              <a:p>
                <a:pPr>
                  <a:defRPr sz="2000" b="0" i="0" u="none" strike="noStrike" kern="1200" cap="all" baseline="0">
                    <a:solidFill>
                      <a:schemeClr val="tx1"/>
                    </a:solidFill>
                    <a:latin typeface="+mn-lt"/>
                    <a:ea typeface="+mn-ea"/>
                    <a:cs typeface="+mn-cs"/>
                  </a:defRPr>
                </a:pPr>
                <a:r>
                  <a:rPr lang="en-US" sz="2000"/>
                  <a:t>Year of diagnosis</a:t>
                </a:r>
              </a:p>
            </c:rich>
          </c:tx>
          <c:overlay val="0"/>
          <c:spPr>
            <a:noFill/>
            <a:ln>
              <a:noFill/>
            </a:ln>
            <a:effectLst/>
          </c:spPr>
          <c:txPr>
            <a:bodyPr rot="0" spcFirstLastPara="1" vertOverflow="ellipsis" vert="horz" wrap="square" anchor="ctr" anchorCtr="1"/>
            <a:lstStyle/>
            <a:p>
              <a:pPr>
                <a:defRPr sz="2000" b="0" i="0" u="none" strike="noStrike" kern="1200" cap="all"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800" b="0" i="0" u="none" strike="noStrike" kern="1200" spc="20" baseline="0">
                <a:solidFill>
                  <a:schemeClr val="tx1"/>
                </a:solidFill>
                <a:latin typeface="+mn-lt"/>
                <a:ea typeface="+mn-ea"/>
                <a:cs typeface="+mn-cs"/>
              </a:defRPr>
            </a:pPr>
            <a:endParaRPr lang="en-US"/>
          </a:p>
        </c:txPr>
        <c:crossAx val="479599408"/>
        <c:crosses val="autoZero"/>
        <c:auto val="1"/>
        <c:lblAlgn val="ctr"/>
        <c:lblOffset val="100"/>
        <c:noMultiLvlLbl val="0"/>
      </c:catAx>
      <c:valAx>
        <c:axId val="479599408"/>
        <c:scaling>
          <c:orientation val="minMax"/>
          <c:max val="160"/>
          <c:min val="0"/>
        </c:scaling>
        <c:delete val="0"/>
        <c:axPos val="l"/>
        <c:title>
          <c:tx>
            <c:rich>
              <a:bodyPr rot="-5400000" spcFirstLastPara="1" vertOverflow="ellipsis" vert="horz" wrap="square" anchor="ctr" anchorCtr="1"/>
              <a:lstStyle/>
              <a:p>
                <a:pPr>
                  <a:defRPr sz="2000" b="0" i="0" u="none" strike="noStrike" kern="1200" cap="all" baseline="0">
                    <a:solidFill>
                      <a:schemeClr val="tx1"/>
                    </a:solidFill>
                    <a:latin typeface="+mn-lt"/>
                    <a:ea typeface="+mn-ea"/>
                    <a:cs typeface="+mn-cs"/>
                  </a:defRPr>
                </a:pPr>
                <a:r>
                  <a:rPr lang="en-US" sz="2000"/>
                  <a:t>Number of Cases</a:t>
                </a:r>
              </a:p>
            </c:rich>
          </c:tx>
          <c:overlay val="0"/>
          <c:spPr>
            <a:noFill/>
            <a:ln>
              <a:noFill/>
            </a:ln>
            <a:effectLst/>
          </c:spPr>
          <c:txPr>
            <a:bodyPr rot="-5400000" spcFirstLastPara="1" vertOverflow="ellipsis" vert="horz" wrap="square" anchor="ctr" anchorCtr="1"/>
            <a:lstStyle/>
            <a:p>
              <a:pPr>
                <a:defRPr sz="2000" b="0" i="0" u="none" strike="noStrike" kern="1200" cap="all"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spc="20" baseline="0">
                <a:solidFill>
                  <a:schemeClr val="tx1"/>
                </a:solidFill>
                <a:latin typeface="+mn-lt"/>
                <a:ea typeface="+mn-ea"/>
                <a:cs typeface="+mn-cs"/>
              </a:defRPr>
            </a:pPr>
            <a:endParaRPr lang="en-US"/>
          </a:p>
        </c:txPr>
        <c:crossAx val="479598752"/>
        <c:crosses val="autoZero"/>
        <c:crossBetween val="between"/>
        <c:majorUnit val="20"/>
        <c:minorUnit val="10"/>
      </c:valAx>
      <c:spPr>
        <a:gradFill>
          <a:gsLst>
            <a:gs pos="100000">
              <a:schemeClr val="lt1">
                <a:lumMod val="95000"/>
              </a:schemeClr>
            </a:gs>
            <a:gs pos="0">
              <a:schemeClr val="lt1"/>
            </a:gs>
          </a:gsLst>
          <a:lin ang="5400000" scaled="0"/>
        </a:gradFill>
        <a:ln>
          <a:noFill/>
        </a:ln>
        <a:effectLst/>
      </c:spPr>
    </c:plotArea>
    <c:legend>
      <c:legendPos val="b"/>
      <c:layout>
        <c:manualLayout>
          <c:xMode val="edge"/>
          <c:yMode val="edge"/>
          <c:x val="8.9484955684887221E-2"/>
          <c:y val="0.89764865598696719"/>
          <c:w val="0.82103008863022553"/>
          <c:h val="0.10235134401303285"/>
        </c:manualLayout>
      </c:layout>
      <c:overlay val="0"/>
      <c:spPr>
        <a:noFill/>
        <a:ln>
          <a:noFill/>
        </a:ln>
        <a:effectLst/>
      </c:spPr>
      <c:txPr>
        <a:bodyPr rot="0" spcFirstLastPara="1" vertOverflow="ellipsis" vert="horz" wrap="square" anchor="ctr" anchorCtr="1"/>
        <a:lstStyle/>
        <a:p>
          <a:pPr>
            <a:defRPr sz="22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lt1"/>
    </a:solid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8-02-27T16:34:35.162" idx="7">
    <p:pos x="10" y="10"/>
    <p:text>Look for updated maps or create high resolution map</p:text>
    <p:extLst>
      <p:ext uri="{C676402C-5697-4E1C-873F-D02D1690AC5C}">
        <p15:threadingInfo xmlns:p15="http://schemas.microsoft.com/office/powerpoint/2012/main" timeZoneBias="360"/>
      </p:ext>
    </p:extLst>
  </p:cm>
  <p:cm authorId="2" dt="2018-03-02T12:06:30.227" idx="5">
    <p:pos x="10" y="106"/>
    <p:text>Here's the link to the paper, which has the original image: https://www.ncbi.nlm.nih.gov/pmc/articles/PMC4844559/</p:text>
    <p:extLst>
      <p:ext uri="{C676402C-5697-4E1C-873F-D02D1690AC5C}">
        <p15:threadingInfo xmlns:p15="http://schemas.microsoft.com/office/powerpoint/2012/main" timeZoneBias="360">
          <p15:parentCm authorId="1" idx="7"/>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2-27T16:55:08.415" idx="8">
    <p:pos x="10" y="10"/>
    <p:text>Molly - Do you have an image like this from your unit?</p:text>
    <p:extLst>
      <p:ext uri="{C676402C-5697-4E1C-873F-D02D1690AC5C}">
        <p15:threadingInfo xmlns:p15="http://schemas.microsoft.com/office/powerpoint/2012/main" timeZoneBias="36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BF6BA1-AB70-4851-AE1F-92B20CC78B1B}"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09A41EFB-1E52-465C-B8B4-1B6E103B7F27}">
      <dgm:prSet phldrT="[Text]" custT="1"/>
      <dgm:spPr>
        <a:solidFill>
          <a:schemeClr val="accent2">
            <a:lumMod val="40000"/>
            <a:lumOff val="60000"/>
          </a:schemeClr>
        </a:solidFill>
        <a:ln w="34925">
          <a:solidFill>
            <a:schemeClr val="accent2"/>
          </a:solidFill>
        </a:ln>
      </dgm:spPr>
      <dgm:t>
        <a:bodyPr tIns="91440" anchor="t" anchorCtr="1"/>
        <a:lstStyle/>
        <a:p>
          <a:r>
            <a:rPr lang="en-US" sz="2400" b="1" dirty="0" smtClean="0">
              <a:solidFill>
                <a:schemeClr val="tx1"/>
              </a:solidFill>
            </a:rPr>
            <a:t>1</a:t>
          </a:r>
          <a:endParaRPr lang="en-US" sz="2400" b="1" dirty="0">
            <a:solidFill>
              <a:schemeClr val="tx1"/>
            </a:solidFill>
          </a:endParaRPr>
        </a:p>
      </dgm:t>
    </dgm:pt>
    <dgm:pt modelId="{CE8104B9-7D4F-4397-B0D9-80C28B954FCA}" type="parTrans" cxnId="{9F346123-C2AB-44B1-AA8F-B951CF1FB303}">
      <dgm:prSet/>
      <dgm:spPr/>
      <dgm:t>
        <a:bodyPr/>
        <a:lstStyle/>
        <a:p>
          <a:endParaRPr lang="en-US"/>
        </a:p>
      </dgm:t>
    </dgm:pt>
    <dgm:pt modelId="{11BF1541-23A6-43C9-B2EC-EECBC82EA819}" type="sibTrans" cxnId="{9F346123-C2AB-44B1-AA8F-B951CF1FB303}">
      <dgm:prSet/>
      <dgm:spPr/>
      <dgm:t>
        <a:bodyPr/>
        <a:lstStyle/>
        <a:p>
          <a:endParaRPr lang="en-US"/>
        </a:p>
      </dgm:t>
    </dgm:pt>
    <dgm:pt modelId="{53308B9B-F6A1-4B7D-A9BD-7146034FE4C4}">
      <dgm:prSet phldrT="[Text]" custT="1"/>
      <dgm:spPr>
        <a:solidFill>
          <a:schemeClr val="accent2">
            <a:lumMod val="40000"/>
            <a:lumOff val="60000"/>
          </a:schemeClr>
        </a:solidFill>
        <a:ln w="34925">
          <a:solidFill>
            <a:schemeClr val="accent2"/>
          </a:solidFill>
        </a:ln>
      </dgm:spPr>
      <dgm:t>
        <a:bodyPr tIns="91440" anchor="t" anchorCtr="1"/>
        <a:lstStyle/>
        <a:p>
          <a:r>
            <a:rPr lang="en-US" sz="2400" b="1" dirty="0" smtClean="0">
              <a:solidFill>
                <a:schemeClr val="tx1"/>
              </a:solidFill>
            </a:rPr>
            <a:t>2</a:t>
          </a:r>
          <a:endParaRPr lang="en-US" sz="2400" b="1" dirty="0">
            <a:solidFill>
              <a:schemeClr val="tx1"/>
            </a:solidFill>
          </a:endParaRPr>
        </a:p>
      </dgm:t>
    </dgm:pt>
    <dgm:pt modelId="{BFD9329C-0500-41C7-9443-A1D6AB60E161}" type="parTrans" cxnId="{37F4CF9E-E844-41AC-82C2-13B4F1AE4AE2}">
      <dgm:prSet/>
      <dgm:spPr/>
      <dgm:t>
        <a:bodyPr/>
        <a:lstStyle/>
        <a:p>
          <a:endParaRPr lang="en-US"/>
        </a:p>
      </dgm:t>
    </dgm:pt>
    <dgm:pt modelId="{9B93DE1F-64CF-445A-9B98-D60A4D6546F4}" type="sibTrans" cxnId="{37F4CF9E-E844-41AC-82C2-13B4F1AE4AE2}">
      <dgm:prSet/>
      <dgm:spPr/>
      <dgm:t>
        <a:bodyPr/>
        <a:lstStyle/>
        <a:p>
          <a:endParaRPr lang="en-US"/>
        </a:p>
      </dgm:t>
    </dgm:pt>
    <dgm:pt modelId="{E489F2F0-4B33-4065-9A5F-CFA48697F31D}">
      <dgm:prSet phldrT="[Text]"/>
      <dgm:spPr>
        <a:solidFill>
          <a:schemeClr val="tx1"/>
        </a:solidFill>
        <a:ln cap="sq">
          <a:noFill/>
          <a:miter lim="800000"/>
        </a:ln>
      </dgm:spPr>
      <dgm:t>
        <a:bodyPr/>
        <a:lstStyle/>
        <a:p>
          <a:r>
            <a:rPr lang="en-US" dirty="0" smtClean="0">
              <a:solidFill>
                <a:schemeClr val="bg1"/>
              </a:solidFill>
            </a:rPr>
            <a:t>Research &amp; improve data for research</a:t>
          </a:r>
          <a:endParaRPr lang="en-US" dirty="0">
            <a:solidFill>
              <a:schemeClr val="bg1"/>
            </a:solidFill>
          </a:endParaRPr>
        </a:p>
      </dgm:t>
    </dgm:pt>
    <dgm:pt modelId="{30037A92-DB6F-4A21-A5BA-AB56D8685BE5}" type="parTrans" cxnId="{E33B6FB0-2D58-498C-9D88-1E282A16B624}">
      <dgm:prSet/>
      <dgm:spPr/>
      <dgm:t>
        <a:bodyPr/>
        <a:lstStyle/>
        <a:p>
          <a:endParaRPr lang="en-US"/>
        </a:p>
      </dgm:t>
    </dgm:pt>
    <dgm:pt modelId="{26C34132-5F49-49F2-83A5-233A5167039E}" type="sibTrans" cxnId="{E33B6FB0-2D58-498C-9D88-1E282A16B624}">
      <dgm:prSet/>
      <dgm:spPr/>
      <dgm:t>
        <a:bodyPr/>
        <a:lstStyle/>
        <a:p>
          <a:endParaRPr lang="en-US"/>
        </a:p>
      </dgm:t>
    </dgm:pt>
    <dgm:pt modelId="{B85C1B69-504B-40D7-9CFE-F39829AE1E29}">
      <dgm:prSet phldrT="[Text]" custT="1"/>
      <dgm:spPr>
        <a:solidFill>
          <a:schemeClr val="accent2">
            <a:lumMod val="40000"/>
            <a:lumOff val="60000"/>
          </a:schemeClr>
        </a:solidFill>
        <a:ln w="34925">
          <a:solidFill>
            <a:schemeClr val="accent2"/>
          </a:solidFill>
        </a:ln>
      </dgm:spPr>
      <dgm:t>
        <a:bodyPr tIns="91440" anchor="t" anchorCtr="1"/>
        <a:lstStyle/>
        <a:p>
          <a:r>
            <a:rPr lang="en-US" sz="2400" b="1" dirty="0" smtClean="0">
              <a:solidFill>
                <a:schemeClr val="tx1"/>
              </a:solidFill>
            </a:rPr>
            <a:t>3</a:t>
          </a:r>
          <a:endParaRPr lang="en-US" sz="2400" b="1" dirty="0">
            <a:solidFill>
              <a:schemeClr val="tx1"/>
            </a:solidFill>
          </a:endParaRPr>
        </a:p>
      </dgm:t>
    </dgm:pt>
    <dgm:pt modelId="{847AD1BE-BAA0-42EA-87F0-C3FAA115361F}" type="parTrans" cxnId="{E95BD4EE-D2A8-4CCA-B876-2FA2BC4BEF22}">
      <dgm:prSet/>
      <dgm:spPr/>
      <dgm:t>
        <a:bodyPr/>
        <a:lstStyle/>
        <a:p>
          <a:endParaRPr lang="en-US"/>
        </a:p>
      </dgm:t>
    </dgm:pt>
    <dgm:pt modelId="{AF48AD33-F9E6-4EB7-9FC1-F667ABA08FEB}" type="sibTrans" cxnId="{E95BD4EE-D2A8-4CCA-B876-2FA2BC4BEF22}">
      <dgm:prSet/>
      <dgm:spPr/>
      <dgm:t>
        <a:bodyPr/>
        <a:lstStyle/>
        <a:p>
          <a:endParaRPr lang="en-US"/>
        </a:p>
      </dgm:t>
    </dgm:pt>
    <dgm:pt modelId="{CA2F20B6-BF08-49D2-AE7E-D1889C377769}">
      <dgm:prSet phldrT="[Text]"/>
      <dgm:spPr>
        <a:solidFill>
          <a:schemeClr val="tx1"/>
        </a:solidFill>
        <a:ln cap="sq">
          <a:noFill/>
          <a:miter lim="800000"/>
        </a:ln>
      </dgm:spPr>
      <dgm:t>
        <a:bodyPr/>
        <a:lstStyle/>
        <a:p>
          <a:r>
            <a:rPr lang="en-US" dirty="0" smtClean="0">
              <a:solidFill>
                <a:schemeClr val="bg1"/>
              </a:solidFill>
            </a:rPr>
            <a:t>Design &amp; evaluate adaptation interventions</a:t>
          </a:r>
          <a:endParaRPr lang="en-US" dirty="0">
            <a:solidFill>
              <a:schemeClr val="bg1"/>
            </a:solidFill>
          </a:endParaRPr>
        </a:p>
      </dgm:t>
    </dgm:pt>
    <dgm:pt modelId="{3E3E3C7B-933F-4EC2-A062-7D983F847092}" type="parTrans" cxnId="{795CFEC5-850C-4505-9ADC-A8F2D1CE8478}">
      <dgm:prSet/>
      <dgm:spPr/>
      <dgm:t>
        <a:bodyPr/>
        <a:lstStyle/>
        <a:p>
          <a:endParaRPr lang="en-US"/>
        </a:p>
      </dgm:t>
    </dgm:pt>
    <dgm:pt modelId="{DDBFE31B-4A4A-4D85-AB9E-FD9068A34C97}" type="sibTrans" cxnId="{795CFEC5-850C-4505-9ADC-A8F2D1CE8478}">
      <dgm:prSet/>
      <dgm:spPr/>
      <dgm:t>
        <a:bodyPr/>
        <a:lstStyle/>
        <a:p>
          <a:endParaRPr lang="en-US"/>
        </a:p>
      </dgm:t>
    </dgm:pt>
    <dgm:pt modelId="{6DF5FE93-A439-40DA-895C-6122701F2A51}">
      <dgm:prSet phldrT="[Text]" custT="1"/>
      <dgm:spPr>
        <a:solidFill>
          <a:schemeClr val="accent2">
            <a:lumMod val="40000"/>
            <a:lumOff val="60000"/>
          </a:schemeClr>
        </a:solidFill>
        <a:ln w="34925">
          <a:solidFill>
            <a:schemeClr val="accent2"/>
          </a:solidFill>
        </a:ln>
      </dgm:spPr>
      <dgm:t>
        <a:bodyPr tIns="91440" anchor="t" anchorCtr="1"/>
        <a:lstStyle/>
        <a:p>
          <a:r>
            <a:rPr lang="en-US" sz="2400" b="1" dirty="0" smtClean="0">
              <a:solidFill>
                <a:schemeClr val="tx1"/>
              </a:solidFill>
            </a:rPr>
            <a:t>4</a:t>
          </a:r>
          <a:endParaRPr lang="en-US" sz="2400" b="1" dirty="0">
            <a:solidFill>
              <a:schemeClr val="tx1"/>
            </a:solidFill>
          </a:endParaRPr>
        </a:p>
      </dgm:t>
    </dgm:pt>
    <dgm:pt modelId="{6F7824D2-A1C2-4840-A610-FF17C539DE6D}" type="parTrans" cxnId="{ECA0AC27-4D9C-4447-A06A-161A7270DDBC}">
      <dgm:prSet/>
      <dgm:spPr/>
      <dgm:t>
        <a:bodyPr/>
        <a:lstStyle/>
        <a:p>
          <a:endParaRPr lang="en-US"/>
        </a:p>
      </dgm:t>
    </dgm:pt>
    <dgm:pt modelId="{24EE0532-EB5F-4EE9-8A72-CF2035BE3476}" type="sibTrans" cxnId="{ECA0AC27-4D9C-4447-A06A-161A7270DDBC}">
      <dgm:prSet/>
      <dgm:spPr/>
      <dgm:t>
        <a:bodyPr/>
        <a:lstStyle/>
        <a:p>
          <a:endParaRPr lang="en-US"/>
        </a:p>
      </dgm:t>
    </dgm:pt>
    <dgm:pt modelId="{ADFDB22D-256B-4178-BCA3-BCDE5D0536D3}">
      <dgm:prSet phldrT="[Text]" custT="1"/>
      <dgm:spPr>
        <a:solidFill>
          <a:schemeClr val="accent2">
            <a:lumMod val="40000"/>
            <a:lumOff val="60000"/>
          </a:schemeClr>
        </a:solidFill>
        <a:ln w="34925">
          <a:solidFill>
            <a:schemeClr val="accent2"/>
          </a:solidFill>
        </a:ln>
      </dgm:spPr>
      <dgm:t>
        <a:bodyPr tIns="91440" anchor="t" anchorCtr="1"/>
        <a:lstStyle/>
        <a:p>
          <a:r>
            <a:rPr lang="en-US" sz="2400" b="1" dirty="0" smtClean="0">
              <a:solidFill>
                <a:schemeClr val="tx1"/>
              </a:solidFill>
            </a:rPr>
            <a:t>5</a:t>
          </a:r>
          <a:endParaRPr lang="en-US" sz="2400" b="1" dirty="0">
            <a:solidFill>
              <a:schemeClr val="tx1"/>
            </a:solidFill>
          </a:endParaRPr>
        </a:p>
      </dgm:t>
    </dgm:pt>
    <dgm:pt modelId="{70C7C870-8E21-44C6-9271-7B15D8F47946}" type="parTrans" cxnId="{8C024B01-C089-4325-9089-D5BCE5929F79}">
      <dgm:prSet/>
      <dgm:spPr/>
      <dgm:t>
        <a:bodyPr/>
        <a:lstStyle/>
        <a:p>
          <a:endParaRPr lang="en-US"/>
        </a:p>
      </dgm:t>
    </dgm:pt>
    <dgm:pt modelId="{49C9F7B0-204E-4DCF-A828-5E88E54E5BA6}" type="sibTrans" cxnId="{8C024B01-C089-4325-9089-D5BCE5929F79}">
      <dgm:prSet/>
      <dgm:spPr/>
      <dgm:t>
        <a:bodyPr/>
        <a:lstStyle/>
        <a:p>
          <a:endParaRPr lang="en-US"/>
        </a:p>
      </dgm:t>
    </dgm:pt>
    <dgm:pt modelId="{A6ABD6D0-73D4-4497-B6B6-E604E0131052}">
      <dgm:prSet phldrT="[Text]"/>
      <dgm:spPr>
        <a:solidFill>
          <a:schemeClr val="tx1"/>
        </a:solidFill>
        <a:ln cap="sq">
          <a:noFill/>
          <a:miter lim="800000"/>
        </a:ln>
      </dgm:spPr>
      <dgm:t>
        <a:bodyPr/>
        <a:lstStyle/>
        <a:p>
          <a:r>
            <a:rPr lang="en-US" dirty="0" smtClean="0">
              <a:solidFill>
                <a:schemeClr val="bg1"/>
              </a:solidFill>
            </a:rPr>
            <a:t>Develop tools &amp; products</a:t>
          </a:r>
          <a:endParaRPr lang="en-US" dirty="0">
            <a:solidFill>
              <a:schemeClr val="bg1"/>
            </a:solidFill>
          </a:endParaRPr>
        </a:p>
      </dgm:t>
    </dgm:pt>
    <dgm:pt modelId="{078B9A1F-CA7C-4614-958F-0371744145E1}" type="parTrans" cxnId="{DBC55C51-4782-46E0-AB40-11C966C3CA4F}">
      <dgm:prSet/>
      <dgm:spPr/>
      <dgm:t>
        <a:bodyPr/>
        <a:lstStyle/>
        <a:p>
          <a:endParaRPr lang="en-US"/>
        </a:p>
      </dgm:t>
    </dgm:pt>
    <dgm:pt modelId="{C1BB7B39-FC90-48D0-A3BF-01CFE2F9A586}" type="sibTrans" cxnId="{DBC55C51-4782-46E0-AB40-11C966C3CA4F}">
      <dgm:prSet/>
      <dgm:spPr/>
      <dgm:t>
        <a:bodyPr/>
        <a:lstStyle/>
        <a:p>
          <a:endParaRPr lang="en-US"/>
        </a:p>
      </dgm:t>
    </dgm:pt>
    <dgm:pt modelId="{C8D6BC0F-0352-4752-81BE-E5F5AB5FEC34}">
      <dgm:prSet phldrT="[Text]"/>
      <dgm:spPr>
        <a:solidFill>
          <a:schemeClr val="tx1"/>
        </a:solidFill>
        <a:ln cap="sq">
          <a:noFill/>
          <a:miter lim="800000"/>
        </a:ln>
      </dgm:spPr>
      <dgm:t>
        <a:bodyPr/>
        <a:lstStyle/>
        <a:p>
          <a:r>
            <a:rPr lang="en-US" dirty="0" smtClean="0">
              <a:solidFill>
                <a:schemeClr val="bg1"/>
              </a:solidFill>
            </a:rPr>
            <a:t>Provide technical assistance</a:t>
          </a:r>
          <a:endParaRPr lang="en-US" dirty="0">
            <a:solidFill>
              <a:schemeClr val="bg1"/>
            </a:solidFill>
          </a:endParaRPr>
        </a:p>
      </dgm:t>
    </dgm:pt>
    <dgm:pt modelId="{CF237D4D-9FCC-476C-AB7A-777BF56B091A}" type="parTrans" cxnId="{5BBBD0F8-86D4-4F8C-8B09-42F7A6AD080D}">
      <dgm:prSet/>
      <dgm:spPr/>
      <dgm:t>
        <a:bodyPr/>
        <a:lstStyle/>
        <a:p>
          <a:endParaRPr lang="en-US"/>
        </a:p>
      </dgm:t>
    </dgm:pt>
    <dgm:pt modelId="{2628914B-7711-49C6-B705-2D4B18F5E061}" type="sibTrans" cxnId="{5BBBD0F8-86D4-4F8C-8B09-42F7A6AD080D}">
      <dgm:prSet/>
      <dgm:spPr/>
      <dgm:t>
        <a:bodyPr/>
        <a:lstStyle/>
        <a:p>
          <a:endParaRPr lang="en-US"/>
        </a:p>
      </dgm:t>
    </dgm:pt>
    <dgm:pt modelId="{CB1B6945-56AE-43F9-A869-B47631250C48}">
      <dgm:prSet phldrT="[Text]"/>
      <dgm:spPr>
        <a:solidFill>
          <a:schemeClr val="tx1"/>
        </a:solidFill>
        <a:ln cap="sq">
          <a:noFill/>
          <a:miter lim="800000"/>
        </a:ln>
      </dgm:spPr>
      <dgm:t>
        <a:bodyPr/>
        <a:lstStyle/>
        <a:p>
          <a:r>
            <a:rPr lang="en-US" dirty="0" smtClean="0">
              <a:solidFill>
                <a:schemeClr val="bg1"/>
              </a:solidFill>
            </a:rPr>
            <a:t>Educating &amp; increase awareness</a:t>
          </a:r>
          <a:endParaRPr lang="en-US" dirty="0">
            <a:solidFill>
              <a:schemeClr val="bg1"/>
            </a:solidFill>
          </a:endParaRPr>
        </a:p>
      </dgm:t>
    </dgm:pt>
    <dgm:pt modelId="{A94C400B-D8FC-4031-B4FE-1D3CA9556E14}" type="sibTrans" cxnId="{75AC4E21-598C-4728-8F69-F9D46CBACF50}">
      <dgm:prSet/>
      <dgm:spPr/>
      <dgm:t>
        <a:bodyPr/>
        <a:lstStyle/>
        <a:p>
          <a:endParaRPr lang="en-US"/>
        </a:p>
      </dgm:t>
    </dgm:pt>
    <dgm:pt modelId="{7E6882F1-4791-4A08-8387-AD1020E754A5}" type="parTrans" cxnId="{75AC4E21-598C-4728-8F69-F9D46CBACF50}">
      <dgm:prSet/>
      <dgm:spPr/>
      <dgm:t>
        <a:bodyPr/>
        <a:lstStyle/>
        <a:p>
          <a:endParaRPr lang="en-US"/>
        </a:p>
      </dgm:t>
    </dgm:pt>
    <dgm:pt modelId="{0BE77AD9-220A-42E5-9B2B-5B04AAD0EA82}" type="pres">
      <dgm:prSet presAssocID="{D2BF6BA1-AB70-4851-AE1F-92B20CC78B1B}" presName="linearFlow" presStyleCnt="0">
        <dgm:presLayoutVars>
          <dgm:dir/>
          <dgm:animLvl val="lvl"/>
          <dgm:resizeHandles val="exact"/>
        </dgm:presLayoutVars>
      </dgm:prSet>
      <dgm:spPr/>
      <dgm:t>
        <a:bodyPr/>
        <a:lstStyle/>
        <a:p>
          <a:endParaRPr lang="en-US"/>
        </a:p>
      </dgm:t>
    </dgm:pt>
    <dgm:pt modelId="{8891D8D4-41E8-452E-8DA4-4B950B00E020}" type="pres">
      <dgm:prSet presAssocID="{09A41EFB-1E52-465C-B8B4-1B6E103B7F27}" presName="composite" presStyleCnt="0"/>
      <dgm:spPr/>
    </dgm:pt>
    <dgm:pt modelId="{02AD8C58-80A9-4295-926E-D1F675E0B040}" type="pres">
      <dgm:prSet presAssocID="{09A41EFB-1E52-465C-B8B4-1B6E103B7F27}" presName="parentText" presStyleLbl="alignNode1" presStyleIdx="0" presStyleCnt="5">
        <dgm:presLayoutVars>
          <dgm:chMax val="1"/>
          <dgm:bulletEnabled val="1"/>
        </dgm:presLayoutVars>
      </dgm:prSet>
      <dgm:spPr/>
      <dgm:t>
        <a:bodyPr/>
        <a:lstStyle/>
        <a:p>
          <a:endParaRPr lang="en-US"/>
        </a:p>
      </dgm:t>
    </dgm:pt>
    <dgm:pt modelId="{78D1E347-CD5B-4184-9901-2177B3008AB1}" type="pres">
      <dgm:prSet presAssocID="{09A41EFB-1E52-465C-B8B4-1B6E103B7F27}" presName="descendantText" presStyleLbl="alignAcc1" presStyleIdx="0" presStyleCnt="5">
        <dgm:presLayoutVars>
          <dgm:bulletEnabled val="1"/>
        </dgm:presLayoutVars>
      </dgm:prSet>
      <dgm:spPr/>
      <dgm:t>
        <a:bodyPr/>
        <a:lstStyle/>
        <a:p>
          <a:endParaRPr lang="en-US"/>
        </a:p>
      </dgm:t>
    </dgm:pt>
    <dgm:pt modelId="{54E394ED-3995-42C0-AF7A-F75E4F2A6568}" type="pres">
      <dgm:prSet presAssocID="{11BF1541-23A6-43C9-B2EC-EECBC82EA819}" presName="sp" presStyleCnt="0"/>
      <dgm:spPr/>
    </dgm:pt>
    <dgm:pt modelId="{EFB322AE-6D0D-4899-A978-335A546BE6F6}" type="pres">
      <dgm:prSet presAssocID="{53308B9B-F6A1-4B7D-A9BD-7146034FE4C4}" presName="composite" presStyleCnt="0"/>
      <dgm:spPr/>
    </dgm:pt>
    <dgm:pt modelId="{92D47FC0-9645-4286-A235-AA52F41F65AA}" type="pres">
      <dgm:prSet presAssocID="{53308B9B-F6A1-4B7D-A9BD-7146034FE4C4}" presName="parentText" presStyleLbl="alignNode1" presStyleIdx="1" presStyleCnt="5">
        <dgm:presLayoutVars>
          <dgm:chMax val="1"/>
          <dgm:bulletEnabled val="1"/>
        </dgm:presLayoutVars>
      </dgm:prSet>
      <dgm:spPr/>
      <dgm:t>
        <a:bodyPr/>
        <a:lstStyle/>
        <a:p>
          <a:endParaRPr lang="en-US"/>
        </a:p>
      </dgm:t>
    </dgm:pt>
    <dgm:pt modelId="{AF52FBDF-9865-41FC-B20A-C036AE6A25A6}" type="pres">
      <dgm:prSet presAssocID="{53308B9B-F6A1-4B7D-A9BD-7146034FE4C4}" presName="descendantText" presStyleLbl="alignAcc1" presStyleIdx="1" presStyleCnt="5">
        <dgm:presLayoutVars>
          <dgm:bulletEnabled val="1"/>
        </dgm:presLayoutVars>
      </dgm:prSet>
      <dgm:spPr/>
      <dgm:t>
        <a:bodyPr/>
        <a:lstStyle/>
        <a:p>
          <a:endParaRPr lang="en-US"/>
        </a:p>
      </dgm:t>
    </dgm:pt>
    <dgm:pt modelId="{CB99A3A8-1E97-4D72-A6FE-0B6815B44BA9}" type="pres">
      <dgm:prSet presAssocID="{9B93DE1F-64CF-445A-9B98-D60A4D6546F4}" presName="sp" presStyleCnt="0"/>
      <dgm:spPr/>
    </dgm:pt>
    <dgm:pt modelId="{D97EE869-D67F-4765-BF24-BB43D92150C1}" type="pres">
      <dgm:prSet presAssocID="{B85C1B69-504B-40D7-9CFE-F39829AE1E29}" presName="composite" presStyleCnt="0"/>
      <dgm:spPr/>
    </dgm:pt>
    <dgm:pt modelId="{93AEA894-EDC5-4DD8-8800-4F858915B6EF}" type="pres">
      <dgm:prSet presAssocID="{B85C1B69-504B-40D7-9CFE-F39829AE1E29}" presName="parentText" presStyleLbl="alignNode1" presStyleIdx="2" presStyleCnt="5">
        <dgm:presLayoutVars>
          <dgm:chMax val="1"/>
          <dgm:bulletEnabled val="1"/>
        </dgm:presLayoutVars>
      </dgm:prSet>
      <dgm:spPr/>
      <dgm:t>
        <a:bodyPr/>
        <a:lstStyle/>
        <a:p>
          <a:endParaRPr lang="en-US"/>
        </a:p>
      </dgm:t>
    </dgm:pt>
    <dgm:pt modelId="{EC918C37-DB80-4D2B-A686-C63AE328980E}" type="pres">
      <dgm:prSet presAssocID="{B85C1B69-504B-40D7-9CFE-F39829AE1E29}" presName="descendantText" presStyleLbl="alignAcc1" presStyleIdx="2" presStyleCnt="5">
        <dgm:presLayoutVars>
          <dgm:bulletEnabled val="1"/>
        </dgm:presLayoutVars>
      </dgm:prSet>
      <dgm:spPr/>
      <dgm:t>
        <a:bodyPr/>
        <a:lstStyle/>
        <a:p>
          <a:endParaRPr lang="en-US"/>
        </a:p>
      </dgm:t>
    </dgm:pt>
    <dgm:pt modelId="{FF36939D-BDDD-4B9D-BE15-242796412023}" type="pres">
      <dgm:prSet presAssocID="{AF48AD33-F9E6-4EB7-9FC1-F667ABA08FEB}" presName="sp" presStyleCnt="0"/>
      <dgm:spPr/>
    </dgm:pt>
    <dgm:pt modelId="{6F3BD686-AD92-4302-866D-6755DCE6E38A}" type="pres">
      <dgm:prSet presAssocID="{6DF5FE93-A439-40DA-895C-6122701F2A51}" presName="composite" presStyleCnt="0"/>
      <dgm:spPr/>
    </dgm:pt>
    <dgm:pt modelId="{DDFA056B-8B45-4911-B79B-A58D3AD3E9EA}" type="pres">
      <dgm:prSet presAssocID="{6DF5FE93-A439-40DA-895C-6122701F2A51}" presName="parentText" presStyleLbl="alignNode1" presStyleIdx="3" presStyleCnt="5">
        <dgm:presLayoutVars>
          <dgm:chMax val="1"/>
          <dgm:bulletEnabled val="1"/>
        </dgm:presLayoutVars>
      </dgm:prSet>
      <dgm:spPr/>
      <dgm:t>
        <a:bodyPr/>
        <a:lstStyle/>
        <a:p>
          <a:endParaRPr lang="en-US"/>
        </a:p>
      </dgm:t>
    </dgm:pt>
    <dgm:pt modelId="{063D3A32-7024-41D7-A85F-C34E2A0050B3}" type="pres">
      <dgm:prSet presAssocID="{6DF5FE93-A439-40DA-895C-6122701F2A51}" presName="descendantText" presStyleLbl="alignAcc1" presStyleIdx="3" presStyleCnt="5">
        <dgm:presLayoutVars>
          <dgm:bulletEnabled val="1"/>
        </dgm:presLayoutVars>
      </dgm:prSet>
      <dgm:spPr/>
      <dgm:t>
        <a:bodyPr/>
        <a:lstStyle/>
        <a:p>
          <a:endParaRPr lang="en-US"/>
        </a:p>
      </dgm:t>
    </dgm:pt>
    <dgm:pt modelId="{462BC6A8-BFC1-49CF-85F0-263A34A9E161}" type="pres">
      <dgm:prSet presAssocID="{24EE0532-EB5F-4EE9-8A72-CF2035BE3476}" presName="sp" presStyleCnt="0"/>
      <dgm:spPr/>
    </dgm:pt>
    <dgm:pt modelId="{02D14527-30FD-446D-A0C5-B4104FC52F9B}" type="pres">
      <dgm:prSet presAssocID="{ADFDB22D-256B-4178-BCA3-BCDE5D0536D3}" presName="composite" presStyleCnt="0"/>
      <dgm:spPr/>
    </dgm:pt>
    <dgm:pt modelId="{E4FA02C6-95BD-4226-88D6-83D4E7357C25}" type="pres">
      <dgm:prSet presAssocID="{ADFDB22D-256B-4178-BCA3-BCDE5D0536D3}" presName="parentText" presStyleLbl="alignNode1" presStyleIdx="4" presStyleCnt="5">
        <dgm:presLayoutVars>
          <dgm:chMax val="1"/>
          <dgm:bulletEnabled val="1"/>
        </dgm:presLayoutVars>
      </dgm:prSet>
      <dgm:spPr/>
      <dgm:t>
        <a:bodyPr/>
        <a:lstStyle/>
        <a:p>
          <a:endParaRPr lang="en-US"/>
        </a:p>
      </dgm:t>
    </dgm:pt>
    <dgm:pt modelId="{69667781-FF5A-4EE4-B773-B16C928D8B88}" type="pres">
      <dgm:prSet presAssocID="{ADFDB22D-256B-4178-BCA3-BCDE5D0536D3}" presName="descendantText" presStyleLbl="alignAcc1" presStyleIdx="4" presStyleCnt="5">
        <dgm:presLayoutVars>
          <dgm:bulletEnabled val="1"/>
        </dgm:presLayoutVars>
      </dgm:prSet>
      <dgm:spPr/>
      <dgm:t>
        <a:bodyPr/>
        <a:lstStyle/>
        <a:p>
          <a:endParaRPr lang="en-US"/>
        </a:p>
      </dgm:t>
    </dgm:pt>
  </dgm:ptLst>
  <dgm:cxnLst>
    <dgm:cxn modelId="{37F4CF9E-E844-41AC-82C2-13B4F1AE4AE2}" srcId="{D2BF6BA1-AB70-4851-AE1F-92B20CC78B1B}" destId="{53308B9B-F6A1-4B7D-A9BD-7146034FE4C4}" srcOrd="1" destOrd="0" parTransId="{BFD9329C-0500-41C7-9443-A1D6AB60E161}" sibTransId="{9B93DE1F-64CF-445A-9B98-D60A4D6546F4}"/>
    <dgm:cxn modelId="{ECA0AC27-4D9C-4447-A06A-161A7270DDBC}" srcId="{D2BF6BA1-AB70-4851-AE1F-92B20CC78B1B}" destId="{6DF5FE93-A439-40DA-895C-6122701F2A51}" srcOrd="3" destOrd="0" parTransId="{6F7824D2-A1C2-4840-A610-FF17C539DE6D}" sibTransId="{24EE0532-EB5F-4EE9-8A72-CF2035BE3476}"/>
    <dgm:cxn modelId="{0E55A930-995F-43EB-90AF-846E333EA7EF}" type="presOf" srcId="{B85C1B69-504B-40D7-9CFE-F39829AE1E29}" destId="{93AEA894-EDC5-4DD8-8800-4F858915B6EF}" srcOrd="0" destOrd="0" presId="urn:microsoft.com/office/officeart/2005/8/layout/chevron2"/>
    <dgm:cxn modelId="{9F346123-C2AB-44B1-AA8F-B951CF1FB303}" srcId="{D2BF6BA1-AB70-4851-AE1F-92B20CC78B1B}" destId="{09A41EFB-1E52-465C-B8B4-1B6E103B7F27}" srcOrd="0" destOrd="0" parTransId="{CE8104B9-7D4F-4397-B0D9-80C28B954FCA}" sibTransId="{11BF1541-23A6-43C9-B2EC-EECBC82EA819}"/>
    <dgm:cxn modelId="{AC13DF17-59E0-4F02-8D12-3437570D513F}" type="presOf" srcId="{C8D6BC0F-0352-4752-81BE-E5F5AB5FEC34}" destId="{69667781-FF5A-4EE4-B773-B16C928D8B88}" srcOrd="0" destOrd="0" presId="urn:microsoft.com/office/officeart/2005/8/layout/chevron2"/>
    <dgm:cxn modelId="{854F3B34-41EC-4366-AEB0-AED59EBCE90F}" type="presOf" srcId="{6DF5FE93-A439-40DA-895C-6122701F2A51}" destId="{DDFA056B-8B45-4911-B79B-A58D3AD3E9EA}" srcOrd="0" destOrd="0" presId="urn:microsoft.com/office/officeart/2005/8/layout/chevron2"/>
    <dgm:cxn modelId="{E33B6FB0-2D58-498C-9D88-1E282A16B624}" srcId="{53308B9B-F6A1-4B7D-A9BD-7146034FE4C4}" destId="{E489F2F0-4B33-4065-9A5F-CFA48697F31D}" srcOrd="0" destOrd="0" parTransId="{30037A92-DB6F-4A21-A5BA-AB56D8685BE5}" sibTransId="{26C34132-5F49-49F2-83A5-233A5167039E}"/>
    <dgm:cxn modelId="{8C024B01-C089-4325-9089-D5BCE5929F79}" srcId="{D2BF6BA1-AB70-4851-AE1F-92B20CC78B1B}" destId="{ADFDB22D-256B-4178-BCA3-BCDE5D0536D3}" srcOrd="4" destOrd="0" parTransId="{70C7C870-8E21-44C6-9271-7B15D8F47946}" sibTransId="{49C9F7B0-204E-4DCF-A828-5E88E54E5BA6}"/>
    <dgm:cxn modelId="{43407D3C-A1D2-40B0-A9E0-5938E32A232B}" type="presOf" srcId="{09A41EFB-1E52-465C-B8B4-1B6E103B7F27}" destId="{02AD8C58-80A9-4295-926E-D1F675E0B040}" srcOrd="0" destOrd="0" presId="urn:microsoft.com/office/officeart/2005/8/layout/chevron2"/>
    <dgm:cxn modelId="{7C6B0DB6-1EEA-4FF6-ABCC-453D21F13F32}" type="presOf" srcId="{A6ABD6D0-73D4-4497-B6B6-E604E0131052}" destId="{063D3A32-7024-41D7-A85F-C34E2A0050B3}" srcOrd="0" destOrd="0" presId="urn:microsoft.com/office/officeart/2005/8/layout/chevron2"/>
    <dgm:cxn modelId="{75AC4E21-598C-4728-8F69-F9D46CBACF50}" srcId="{09A41EFB-1E52-465C-B8B4-1B6E103B7F27}" destId="{CB1B6945-56AE-43F9-A869-B47631250C48}" srcOrd="0" destOrd="0" parTransId="{7E6882F1-4791-4A08-8387-AD1020E754A5}" sibTransId="{A94C400B-D8FC-4031-B4FE-1D3CA9556E14}"/>
    <dgm:cxn modelId="{E95BD4EE-D2A8-4CCA-B876-2FA2BC4BEF22}" srcId="{D2BF6BA1-AB70-4851-AE1F-92B20CC78B1B}" destId="{B85C1B69-504B-40D7-9CFE-F39829AE1E29}" srcOrd="2" destOrd="0" parTransId="{847AD1BE-BAA0-42EA-87F0-C3FAA115361F}" sibTransId="{AF48AD33-F9E6-4EB7-9FC1-F667ABA08FEB}"/>
    <dgm:cxn modelId="{795CFEC5-850C-4505-9ADC-A8F2D1CE8478}" srcId="{B85C1B69-504B-40D7-9CFE-F39829AE1E29}" destId="{CA2F20B6-BF08-49D2-AE7E-D1889C377769}" srcOrd="0" destOrd="0" parTransId="{3E3E3C7B-933F-4EC2-A062-7D983F847092}" sibTransId="{DDBFE31B-4A4A-4D85-AB9E-FD9068A34C97}"/>
    <dgm:cxn modelId="{DBC55C51-4782-46E0-AB40-11C966C3CA4F}" srcId="{6DF5FE93-A439-40DA-895C-6122701F2A51}" destId="{A6ABD6D0-73D4-4497-B6B6-E604E0131052}" srcOrd="0" destOrd="0" parTransId="{078B9A1F-CA7C-4614-958F-0371744145E1}" sibTransId="{C1BB7B39-FC90-48D0-A3BF-01CFE2F9A586}"/>
    <dgm:cxn modelId="{5BBBD0F8-86D4-4F8C-8B09-42F7A6AD080D}" srcId="{ADFDB22D-256B-4178-BCA3-BCDE5D0536D3}" destId="{C8D6BC0F-0352-4752-81BE-E5F5AB5FEC34}" srcOrd="0" destOrd="0" parTransId="{CF237D4D-9FCC-476C-AB7A-777BF56B091A}" sibTransId="{2628914B-7711-49C6-B705-2D4B18F5E061}"/>
    <dgm:cxn modelId="{4685242F-76D2-49E5-B6D4-57781D75F6B3}" type="presOf" srcId="{ADFDB22D-256B-4178-BCA3-BCDE5D0536D3}" destId="{E4FA02C6-95BD-4226-88D6-83D4E7357C25}" srcOrd="0" destOrd="0" presId="urn:microsoft.com/office/officeart/2005/8/layout/chevron2"/>
    <dgm:cxn modelId="{E831DB5A-BDAF-4C42-B936-FD8A57867500}" type="presOf" srcId="{53308B9B-F6A1-4B7D-A9BD-7146034FE4C4}" destId="{92D47FC0-9645-4286-A235-AA52F41F65AA}" srcOrd="0" destOrd="0" presId="urn:microsoft.com/office/officeart/2005/8/layout/chevron2"/>
    <dgm:cxn modelId="{364EA735-2006-4225-BAB0-0EE774B51F5B}" type="presOf" srcId="{D2BF6BA1-AB70-4851-AE1F-92B20CC78B1B}" destId="{0BE77AD9-220A-42E5-9B2B-5B04AAD0EA82}" srcOrd="0" destOrd="0" presId="urn:microsoft.com/office/officeart/2005/8/layout/chevron2"/>
    <dgm:cxn modelId="{B6E494D3-24B0-43C1-BE65-CA36029AB29F}" type="presOf" srcId="{CA2F20B6-BF08-49D2-AE7E-D1889C377769}" destId="{EC918C37-DB80-4D2B-A686-C63AE328980E}" srcOrd="0" destOrd="0" presId="urn:microsoft.com/office/officeart/2005/8/layout/chevron2"/>
    <dgm:cxn modelId="{EE0E7236-1D5A-445F-92AF-3AE4DAE5FC9B}" type="presOf" srcId="{E489F2F0-4B33-4065-9A5F-CFA48697F31D}" destId="{AF52FBDF-9865-41FC-B20A-C036AE6A25A6}" srcOrd="0" destOrd="0" presId="urn:microsoft.com/office/officeart/2005/8/layout/chevron2"/>
    <dgm:cxn modelId="{87A91B58-C6EB-4D1A-AEE3-91C562A239AF}" type="presOf" srcId="{CB1B6945-56AE-43F9-A869-B47631250C48}" destId="{78D1E347-CD5B-4184-9901-2177B3008AB1}" srcOrd="0" destOrd="0" presId="urn:microsoft.com/office/officeart/2005/8/layout/chevron2"/>
    <dgm:cxn modelId="{3496D23B-C503-4B92-AA38-14C27B97E548}" type="presParOf" srcId="{0BE77AD9-220A-42E5-9B2B-5B04AAD0EA82}" destId="{8891D8D4-41E8-452E-8DA4-4B950B00E020}" srcOrd="0" destOrd="0" presId="urn:microsoft.com/office/officeart/2005/8/layout/chevron2"/>
    <dgm:cxn modelId="{DA857D1D-E372-4C46-A220-3D01DA8B1880}" type="presParOf" srcId="{8891D8D4-41E8-452E-8DA4-4B950B00E020}" destId="{02AD8C58-80A9-4295-926E-D1F675E0B040}" srcOrd="0" destOrd="0" presId="urn:microsoft.com/office/officeart/2005/8/layout/chevron2"/>
    <dgm:cxn modelId="{BF4FBAB4-C4AD-4737-B475-076269F49B15}" type="presParOf" srcId="{8891D8D4-41E8-452E-8DA4-4B950B00E020}" destId="{78D1E347-CD5B-4184-9901-2177B3008AB1}" srcOrd="1" destOrd="0" presId="urn:microsoft.com/office/officeart/2005/8/layout/chevron2"/>
    <dgm:cxn modelId="{C3CB3C50-2BA5-4D5D-BDF7-E4609A2C4EF8}" type="presParOf" srcId="{0BE77AD9-220A-42E5-9B2B-5B04AAD0EA82}" destId="{54E394ED-3995-42C0-AF7A-F75E4F2A6568}" srcOrd="1" destOrd="0" presId="urn:microsoft.com/office/officeart/2005/8/layout/chevron2"/>
    <dgm:cxn modelId="{62E7A870-768A-4A49-9136-5BB96C6A71B0}" type="presParOf" srcId="{0BE77AD9-220A-42E5-9B2B-5B04AAD0EA82}" destId="{EFB322AE-6D0D-4899-A978-335A546BE6F6}" srcOrd="2" destOrd="0" presId="urn:microsoft.com/office/officeart/2005/8/layout/chevron2"/>
    <dgm:cxn modelId="{6B7C3F90-55EA-4408-B0B4-206D90B6FE9F}" type="presParOf" srcId="{EFB322AE-6D0D-4899-A978-335A546BE6F6}" destId="{92D47FC0-9645-4286-A235-AA52F41F65AA}" srcOrd="0" destOrd="0" presId="urn:microsoft.com/office/officeart/2005/8/layout/chevron2"/>
    <dgm:cxn modelId="{F588B1E8-D447-47A1-A469-F4CD83A70225}" type="presParOf" srcId="{EFB322AE-6D0D-4899-A978-335A546BE6F6}" destId="{AF52FBDF-9865-41FC-B20A-C036AE6A25A6}" srcOrd="1" destOrd="0" presId="urn:microsoft.com/office/officeart/2005/8/layout/chevron2"/>
    <dgm:cxn modelId="{31FB569E-0184-4209-B8AD-A252C5BA2DEC}" type="presParOf" srcId="{0BE77AD9-220A-42E5-9B2B-5B04AAD0EA82}" destId="{CB99A3A8-1E97-4D72-A6FE-0B6815B44BA9}" srcOrd="3" destOrd="0" presId="urn:microsoft.com/office/officeart/2005/8/layout/chevron2"/>
    <dgm:cxn modelId="{78B212B8-4B66-4436-B021-64D90942F64B}" type="presParOf" srcId="{0BE77AD9-220A-42E5-9B2B-5B04AAD0EA82}" destId="{D97EE869-D67F-4765-BF24-BB43D92150C1}" srcOrd="4" destOrd="0" presId="urn:microsoft.com/office/officeart/2005/8/layout/chevron2"/>
    <dgm:cxn modelId="{A208E4B7-1B32-43BA-8C37-AC1167318587}" type="presParOf" srcId="{D97EE869-D67F-4765-BF24-BB43D92150C1}" destId="{93AEA894-EDC5-4DD8-8800-4F858915B6EF}" srcOrd="0" destOrd="0" presId="urn:microsoft.com/office/officeart/2005/8/layout/chevron2"/>
    <dgm:cxn modelId="{B940E6A9-AABF-4276-945A-7DD6F7508672}" type="presParOf" srcId="{D97EE869-D67F-4765-BF24-BB43D92150C1}" destId="{EC918C37-DB80-4D2B-A686-C63AE328980E}" srcOrd="1" destOrd="0" presId="urn:microsoft.com/office/officeart/2005/8/layout/chevron2"/>
    <dgm:cxn modelId="{A94CC38B-B3F9-4C1C-91EC-3C9C74E60D2F}" type="presParOf" srcId="{0BE77AD9-220A-42E5-9B2B-5B04AAD0EA82}" destId="{FF36939D-BDDD-4B9D-BE15-242796412023}" srcOrd="5" destOrd="0" presId="urn:microsoft.com/office/officeart/2005/8/layout/chevron2"/>
    <dgm:cxn modelId="{E400C4CF-0F7A-42DB-94A8-099EB310A2FE}" type="presParOf" srcId="{0BE77AD9-220A-42E5-9B2B-5B04AAD0EA82}" destId="{6F3BD686-AD92-4302-866D-6755DCE6E38A}" srcOrd="6" destOrd="0" presId="urn:microsoft.com/office/officeart/2005/8/layout/chevron2"/>
    <dgm:cxn modelId="{15DDEED3-AD5D-4579-8CD2-FF2CB0F53FB9}" type="presParOf" srcId="{6F3BD686-AD92-4302-866D-6755DCE6E38A}" destId="{DDFA056B-8B45-4911-B79B-A58D3AD3E9EA}" srcOrd="0" destOrd="0" presId="urn:microsoft.com/office/officeart/2005/8/layout/chevron2"/>
    <dgm:cxn modelId="{B4230244-BA55-4050-B46D-C1E9AC0DA253}" type="presParOf" srcId="{6F3BD686-AD92-4302-866D-6755DCE6E38A}" destId="{063D3A32-7024-41D7-A85F-C34E2A0050B3}" srcOrd="1" destOrd="0" presId="urn:microsoft.com/office/officeart/2005/8/layout/chevron2"/>
    <dgm:cxn modelId="{E9D747BB-C905-43AD-B9C7-3601312BAEE1}" type="presParOf" srcId="{0BE77AD9-220A-42E5-9B2B-5B04AAD0EA82}" destId="{462BC6A8-BFC1-49CF-85F0-263A34A9E161}" srcOrd="7" destOrd="0" presId="urn:microsoft.com/office/officeart/2005/8/layout/chevron2"/>
    <dgm:cxn modelId="{065B5441-FF1A-4098-B18E-8156A08596FC}" type="presParOf" srcId="{0BE77AD9-220A-42E5-9B2B-5B04AAD0EA82}" destId="{02D14527-30FD-446D-A0C5-B4104FC52F9B}" srcOrd="8" destOrd="0" presId="urn:microsoft.com/office/officeart/2005/8/layout/chevron2"/>
    <dgm:cxn modelId="{254F8D67-68F2-4BDD-B204-47DD3BBCA01F}" type="presParOf" srcId="{02D14527-30FD-446D-A0C5-B4104FC52F9B}" destId="{E4FA02C6-95BD-4226-88D6-83D4E7357C25}" srcOrd="0" destOrd="0" presId="urn:microsoft.com/office/officeart/2005/8/layout/chevron2"/>
    <dgm:cxn modelId="{B85501E9-74F2-4368-A609-DC57CE986106}" type="presParOf" srcId="{02D14527-30FD-446D-A0C5-B4104FC52F9B}" destId="{69667781-FF5A-4EE4-B773-B16C928D8B8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F05A92-275B-4140-94C2-996D8EE4304B}" type="doc">
      <dgm:prSet loTypeId="urn:microsoft.com/office/officeart/2005/8/layout/venn1" loCatId="relationship" qsTypeId="urn:microsoft.com/office/officeart/2005/8/quickstyle/simple1" qsCatId="simple" csTypeId="urn:microsoft.com/office/officeart/2005/8/colors/accent3_3" csCatId="accent3" phldr="1"/>
      <dgm:spPr/>
    </dgm:pt>
    <dgm:pt modelId="{7505B5B5-591A-4B58-9AA3-D42777EEC3C9}">
      <dgm:prSet phldrT="[Text]"/>
      <dgm:spPr/>
      <dgm:t>
        <a:bodyPr/>
        <a:lstStyle/>
        <a:p>
          <a:r>
            <a:rPr lang="en-US" dirty="0" smtClean="0">
              <a:solidFill>
                <a:schemeClr val="bg1"/>
              </a:solidFill>
            </a:rPr>
            <a:t>Host</a:t>
          </a:r>
          <a:endParaRPr lang="en-US" dirty="0">
            <a:solidFill>
              <a:schemeClr val="bg1"/>
            </a:solidFill>
          </a:endParaRPr>
        </a:p>
      </dgm:t>
    </dgm:pt>
    <dgm:pt modelId="{5FD4F421-8AB1-41E5-B18C-C1A5E220178D}" type="parTrans" cxnId="{FA3682E9-A138-440F-8B30-1D1FD537E8CF}">
      <dgm:prSet/>
      <dgm:spPr/>
      <dgm:t>
        <a:bodyPr/>
        <a:lstStyle/>
        <a:p>
          <a:endParaRPr lang="en-US"/>
        </a:p>
      </dgm:t>
    </dgm:pt>
    <dgm:pt modelId="{8F0E6E3F-FC55-476D-AA16-9B9DC79AA684}" type="sibTrans" cxnId="{FA3682E9-A138-440F-8B30-1D1FD537E8CF}">
      <dgm:prSet/>
      <dgm:spPr/>
      <dgm:t>
        <a:bodyPr/>
        <a:lstStyle/>
        <a:p>
          <a:endParaRPr lang="en-US"/>
        </a:p>
      </dgm:t>
    </dgm:pt>
    <dgm:pt modelId="{BF0647D5-1F3F-4940-BE69-9296108CAD6E}">
      <dgm:prSet phldrT="[Text]"/>
      <dgm:spPr/>
      <dgm:t>
        <a:bodyPr/>
        <a:lstStyle/>
        <a:p>
          <a:r>
            <a:rPr lang="en-US" dirty="0" smtClean="0">
              <a:solidFill>
                <a:schemeClr val="bg1"/>
              </a:solidFill>
            </a:rPr>
            <a:t>Vector</a:t>
          </a:r>
          <a:endParaRPr lang="en-US" dirty="0">
            <a:solidFill>
              <a:schemeClr val="bg1"/>
            </a:solidFill>
          </a:endParaRPr>
        </a:p>
      </dgm:t>
    </dgm:pt>
    <dgm:pt modelId="{D3167E61-5D6D-43B5-AAA2-8FEA549F93D1}" type="parTrans" cxnId="{1E34CAFF-47A4-4539-96E0-52397B71BC28}">
      <dgm:prSet/>
      <dgm:spPr/>
      <dgm:t>
        <a:bodyPr/>
        <a:lstStyle/>
        <a:p>
          <a:endParaRPr lang="en-US"/>
        </a:p>
      </dgm:t>
    </dgm:pt>
    <dgm:pt modelId="{593DF396-5077-4D39-BF00-F0CD978E2A87}" type="sibTrans" cxnId="{1E34CAFF-47A4-4539-96E0-52397B71BC28}">
      <dgm:prSet/>
      <dgm:spPr/>
      <dgm:t>
        <a:bodyPr/>
        <a:lstStyle/>
        <a:p>
          <a:endParaRPr lang="en-US"/>
        </a:p>
      </dgm:t>
    </dgm:pt>
    <dgm:pt modelId="{6AB99BAD-48A6-4BAD-BC51-2E20E882377F}">
      <dgm:prSet phldrT="[Text]"/>
      <dgm:spPr/>
      <dgm:t>
        <a:bodyPr/>
        <a:lstStyle/>
        <a:p>
          <a:r>
            <a:rPr lang="en-US" dirty="0" smtClean="0">
              <a:solidFill>
                <a:schemeClr val="bg1"/>
              </a:solidFill>
            </a:rPr>
            <a:t>Pathogen</a:t>
          </a:r>
          <a:endParaRPr lang="en-US" dirty="0">
            <a:solidFill>
              <a:schemeClr val="bg1"/>
            </a:solidFill>
          </a:endParaRPr>
        </a:p>
      </dgm:t>
    </dgm:pt>
    <dgm:pt modelId="{61095E24-8385-41C8-8AAD-4C19926D8673}" type="parTrans" cxnId="{5FB3D803-FAA0-4FFF-A3AF-733BE0ADFF51}">
      <dgm:prSet/>
      <dgm:spPr/>
      <dgm:t>
        <a:bodyPr/>
        <a:lstStyle/>
        <a:p>
          <a:endParaRPr lang="en-US"/>
        </a:p>
      </dgm:t>
    </dgm:pt>
    <dgm:pt modelId="{79915C20-19D9-4C5F-AE37-0EA01FFF98D1}" type="sibTrans" cxnId="{5FB3D803-FAA0-4FFF-A3AF-733BE0ADFF51}">
      <dgm:prSet/>
      <dgm:spPr/>
      <dgm:t>
        <a:bodyPr/>
        <a:lstStyle/>
        <a:p>
          <a:endParaRPr lang="en-US"/>
        </a:p>
      </dgm:t>
    </dgm:pt>
    <dgm:pt modelId="{275F8A67-9AF4-4480-BCE0-E778CCE708A1}" type="pres">
      <dgm:prSet presAssocID="{4FF05A92-275B-4140-94C2-996D8EE4304B}" presName="compositeShape" presStyleCnt="0">
        <dgm:presLayoutVars>
          <dgm:chMax val="7"/>
          <dgm:dir/>
          <dgm:resizeHandles val="exact"/>
        </dgm:presLayoutVars>
      </dgm:prSet>
      <dgm:spPr/>
    </dgm:pt>
    <dgm:pt modelId="{832D1F92-05F5-4F0E-BA16-451DFE721047}" type="pres">
      <dgm:prSet presAssocID="{7505B5B5-591A-4B58-9AA3-D42777EEC3C9}" presName="circ1" presStyleLbl="vennNode1" presStyleIdx="0" presStyleCnt="3"/>
      <dgm:spPr/>
      <dgm:t>
        <a:bodyPr/>
        <a:lstStyle/>
        <a:p>
          <a:endParaRPr lang="en-US"/>
        </a:p>
      </dgm:t>
    </dgm:pt>
    <dgm:pt modelId="{F7D8A26E-164F-442F-AD58-5D12F09419AD}" type="pres">
      <dgm:prSet presAssocID="{7505B5B5-591A-4B58-9AA3-D42777EEC3C9}" presName="circ1Tx" presStyleLbl="revTx" presStyleIdx="0" presStyleCnt="0">
        <dgm:presLayoutVars>
          <dgm:chMax val="0"/>
          <dgm:chPref val="0"/>
          <dgm:bulletEnabled val="1"/>
        </dgm:presLayoutVars>
      </dgm:prSet>
      <dgm:spPr/>
      <dgm:t>
        <a:bodyPr/>
        <a:lstStyle/>
        <a:p>
          <a:endParaRPr lang="en-US"/>
        </a:p>
      </dgm:t>
    </dgm:pt>
    <dgm:pt modelId="{A2B80B24-05DF-4296-B736-93D4465496C1}" type="pres">
      <dgm:prSet presAssocID="{BF0647D5-1F3F-4940-BE69-9296108CAD6E}" presName="circ2" presStyleLbl="vennNode1" presStyleIdx="1" presStyleCnt="3"/>
      <dgm:spPr/>
      <dgm:t>
        <a:bodyPr/>
        <a:lstStyle/>
        <a:p>
          <a:endParaRPr lang="en-US"/>
        </a:p>
      </dgm:t>
    </dgm:pt>
    <dgm:pt modelId="{7A4182CC-1A88-4334-892C-2EA09192CCD3}" type="pres">
      <dgm:prSet presAssocID="{BF0647D5-1F3F-4940-BE69-9296108CAD6E}" presName="circ2Tx" presStyleLbl="revTx" presStyleIdx="0" presStyleCnt="0">
        <dgm:presLayoutVars>
          <dgm:chMax val="0"/>
          <dgm:chPref val="0"/>
          <dgm:bulletEnabled val="1"/>
        </dgm:presLayoutVars>
      </dgm:prSet>
      <dgm:spPr/>
      <dgm:t>
        <a:bodyPr/>
        <a:lstStyle/>
        <a:p>
          <a:endParaRPr lang="en-US"/>
        </a:p>
      </dgm:t>
    </dgm:pt>
    <dgm:pt modelId="{33506C05-C4CA-4B5E-8FCE-DDB7269940D9}" type="pres">
      <dgm:prSet presAssocID="{6AB99BAD-48A6-4BAD-BC51-2E20E882377F}" presName="circ3" presStyleLbl="vennNode1" presStyleIdx="2" presStyleCnt="3"/>
      <dgm:spPr/>
      <dgm:t>
        <a:bodyPr/>
        <a:lstStyle/>
        <a:p>
          <a:endParaRPr lang="en-US"/>
        </a:p>
      </dgm:t>
    </dgm:pt>
    <dgm:pt modelId="{E3E1B4AE-0786-4CA6-B4B0-345A61AB766E}" type="pres">
      <dgm:prSet presAssocID="{6AB99BAD-48A6-4BAD-BC51-2E20E882377F}" presName="circ3Tx" presStyleLbl="revTx" presStyleIdx="0" presStyleCnt="0">
        <dgm:presLayoutVars>
          <dgm:chMax val="0"/>
          <dgm:chPref val="0"/>
          <dgm:bulletEnabled val="1"/>
        </dgm:presLayoutVars>
      </dgm:prSet>
      <dgm:spPr/>
      <dgm:t>
        <a:bodyPr/>
        <a:lstStyle/>
        <a:p>
          <a:endParaRPr lang="en-US"/>
        </a:p>
      </dgm:t>
    </dgm:pt>
  </dgm:ptLst>
  <dgm:cxnLst>
    <dgm:cxn modelId="{5FB3D803-FAA0-4FFF-A3AF-733BE0ADFF51}" srcId="{4FF05A92-275B-4140-94C2-996D8EE4304B}" destId="{6AB99BAD-48A6-4BAD-BC51-2E20E882377F}" srcOrd="2" destOrd="0" parTransId="{61095E24-8385-41C8-8AAD-4C19926D8673}" sibTransId="{79915C20-19D9-4C5F-AE37-0EA01FFF98D1}"/>
    <dgm:cxn modelId="{8D779560-EDE6-4D7B-907B-3EE2CD399892}" type="presOf" srcId="{7505B5B5-591A-4B58-9AA3-D42777EEC3C9}" destId="{F7D8A26E-164F-442F-AD58-5D12F09419AD}" srcOrd="0" destOrd="0" presId="urn:microsoft.com/office/officeart/2005/8/layout/venn1"/>
    <dgm:cxn modelId="{BCD74F78-0EA8-4D09-AF7D-04D3F8F04EC5}" type="presOf" srcId="{BF0647D5-1F3F-4940-BE69-9296108CAD6E}" destId="{7A4182CC-1A88-4334-892C-2EA09192CCD3}" srcOrd="0" destOrd="0" presId="urn:microsoft.com/office/officeart/2005/8/layout/venn1"/>
    <dgm:cxn modelId="{1F5AC043-E630-4850-AF7F-C83FBAB749D3}" type="presOf" srcId="{4FF05A92-275B-4140-94C2-996D8EE4304B}" destId="{275F8A67-9AF4-4480-BCE0-E778CCE708A1}" srcOrd="0" destOrd="0" presId="urn:microsoft.com/office/officeart/2005/8/layout/venn1"/>
    <dgm:cxn modelId="{D8CAFC9D-F64B-46BB-A798-FD64E8D09474}" type="presOf" srcId="{7505B5B5-591A-4B58-9AA3-D42777EEC3C9}" destId="{832D1F92-05F5-4F0E-BA16-451DFE721047}" srcOrd="1" destOrd="0" presId="urn:microsoft.com/office/officeart/2005/8/layout/venn1"/>
    <dgm:cxn modelId="{1E34CAFF-47A4-4539-96E0-52397B71BC28}" srcId="{4FF05A92-275B-4140-94C2-996D8EE4304B}" destId="{BF0647D5-1F3F-4940-BE69-9296108CAD6E}" srcOrd="1" destOrd="0" parTransId="{D3167E61-5D6D-43B5-AAA2-8FEA549F93D1}" sibTransId="{593DF396-5077-4D39-BF00-F0CD978E2A87}"/>
    <dgm:cxn modelId="{EF38190B-45E3-4AE9-92B3-30183F567E6D}" type="presOf" srcId="{6AB99BAD-48A6-4BAD-BC51-2E20E882377F}" destId="{33506C05-C4CA-4B5E-8FCE-DDB7269940D9}" srcOrd="1" destOrd="0" presId="urn:microsoft.com/office/officeart/2005/8/layout/venn1"/>
    <dgm:cxn modelId="{002A7D4D-B640-4FCA-924D-3467A128C0DD}" type="presOf" srcId="{6AB99BAD-48A6-4BAD-BC51-2E20E882377F}" destId="{E3E1B4AE-0786-4CA6-B4B0-345A61AB766E}" srcOrd="0" destOrd="0" presId="urn:microsoft.com/office/officeart/2005/8/layout/venn1"/>
    <dgm:cxn modelId="{FA3682E9-A138-440F-8B30-1D1FD537E8CF}" srcId="{4FF05A92-275B-4140-94C2-996D8EE4304B}" destId="{7505B5B5-591A-4B58-9AA3-D42777EEC3C9}" srcOrd="0" destOrd="0" parTransId="{5FD4F421-8AB1-41E5-B18C-C1A5E220178D}" sibTransId="{8F0E6E3F-FC55-476D-AA16-9B9DC79AA684}"/>
    <dgm:cxn modelId="{519F31EB-E6E8-4AED-BE2B-162C41715362}" type="presOf" srcId="{BF0647D5-1F3F-4940-BE69-9296108CAD6E}" destId="{A2B80B24-05DF-4296-B736-93D4465496C1}" srcOrd="1" destOrd="0" presId="urn:microsoft.com/office/officeart/2005/8/layout/venn1"/>
    <dgm:cxn modelId="{B8D44532-45BA-4704-85BD-3B125D413757}" type="presParOf" srcId="{275F8A67-9AF4-4480-BCE0-E778CCE708A1}" destId="{832D1F92-05F5-4F0E-BA16-451DFE721047}" srcOrd="0" destOrd="0" presId="urn:microsoft.com/office/officeart/2005/8/layout/venn1"/>
    <dgm:cxn modelId="{D475EC99-057E-4A3D-8A45-D3671B2ED6CF}" type="presParOf" srcId="{275F8A67-9AF4-4480-BCE0-E778CCE708A1}" destId="{F7D8A26E-164F-442F-AD58-5D12F09419AD}" srcOrd="1" destOrd="0" presId="urn:microsoft.com/office/officeart/2005/8/layout/venn1"/>
    <dgm:cxn modelId="{A78A1612-2FF3-4F04-9FB1-BA0A29C7C13F}" type="presParOf" srcId="{275F8A67-9AF4-4480-BCE0-E778CCE708A1}" destId="{A2B80B24-05DF-4296-B736-93D4465496C1}" srcOrd="2" destOrd="0" presId="urn:microsoft.com/office/officeart/2005/8/layout/venn1"/>
    <dgm:cxn modelId="{7D5515C1-B167-4A05-A7CD-51F7C720D54C}" type="presParOf" srcId="{275F8A67-9AF4-4480-BCE0-E778CCE708A1}" destId="{7A4182CC-1A88-4334-892C-2EA09192CCD3}" srcOrd="3" destOrd="0" presId="urn:microsoft.com/office/officeart/2005/8/layout/venn1"/>
    <dgm:cxn modelId="{635207C3-D9E6-4DFE-A811-B8DD54869DAF}" type="presParOf" srcId="{275F8A67-9AF4-4480-BCE0-E778CCE708A1}" destId="{33506C05-C4CA-4B5E-8FCE-DDB7269940D9}" srcOrd="4" destOrd="0" presId="urn:microsoft.com/office/officeart/2005/8/layout/venn1"/>
    <dgm:cxn modelId="{13D4388C-0957-43EA-8B8A-E38E4F03C333}" type="presParOf" srcId="{275F8A67-9AF4-4480-BCE0-E778CCE708A1}" destId="{E3E1B4AE-0786-4CA6-B4B0-345A61AB766E}"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2DF559-F7AC-45DD-BE7C-FAAF027A5498}" type="doc">
      <dgm:prSet loTypeId="urn:microsoft.com/office/officeart/2005/8/layout/chevron1" loCatId="process" qsTypeId="urn:microsoft.com/office/officeart/2005/8/quickstyle/simple1" qsCatId="simple" csTypeId="urn:microsoft.com/office/officeart/2005/8/colors/accent1_2" csCatId="accent1" phldr="1"/>
      <dgm:spPr/>
    </dgm:pt>
    <dgm:pt modelId="{E262B30B-4B64-446F-84EC-6E3BCBE112CA}">
      <dgm:prSet phldrT="[Text]"/>
      <dgm:spPr>
        <a:solidFill>
          <a:schemeClr val="accent1"/>
        </a:solidFill>
      </dgm:spPr>
      <dgm:t>
        <a:bodyPr/>
        <a:lstStyle/>
        <a:p>
          <a:r>
            <a:rPr lang="en-US" dirty="0" smtClean="0"/>
            <a:t>1860s</a:t>
          </a:r>
          <a:endParaRPr lang="en-US" dirty="0"/>
        </a:p>
      </dgm:t>
    </dgm:pt>
    <dgm:pt modelId="{DC2C7255-EC8A-47A6-8872-0D9EF554E13D}" type="parTrans" cxnId="{92E6F1E3-5261-469E-906F-C34D1D8457A2}">
      <dgm:prSet/>
      <dgm:spPr/>
      <dgm:t>
        <a:bodyPr/>
        <a:lstStyle/>
        <a:p>
          <a:endParaRPr lang="en-US"/>
        </a:p>
      </dgm:t>
    </dgm:pt>
    <dgm:pt modelId="{5C68DC27-32DC-4BC2-99F7-5A5153FD3AC7}" type="sibTrans" cxnId="{92E6F1E3-5261-469E-906F-C34D1D8457A2}">
      <dgm:prSet/>
      <dgm:spPr/>
      <dgm:t>
        <a:bodyPr/>
        <a:lstStyle/>
        <a:p>
          <a:endParaRPr lang="en-US"/>
        </a:p>
      </dgm:t>
    </dgm:pt>
    <dgm:pt modelId="{1D35A5D8-83EF-44A6-AC7F-BF453A45A1B3}">
      <dgm:prSet phldrT="[Text]"/>
      <dgm:spPr>
        <a:solidFill>
          <a:schemeClr val="accent2"/>
        </a:solidFill>
      </dgm:spPr>
      <dgm:t>
        <a:bodyPr/>
        <a:lstStyle/>
        <a:p>
          <a:r>
            <a:rPr lang="en-US" dirty="0" smtClean="0"/>
            <a:t>1870s</a:t>
          </a:r>
          <a:endParaRPr lang="en-US" dirty="0"/>
        </a:p>
      </dgm:t>
    </dgm:pt>
    <dgm:pt modelId="{1EA12EDA-2223-4785-9AE3-8743CA723796}" type="parTrans" cxnId="{30CA70FA-8089-427C-9F32-89199E9CA513}">
      <dgm:prSet/>
      <dgm:spPr/>
      <dgm:t>
        <a:bodyPr/>
        <a:lstStyle/>
        <a:p>
          <a:endParaRPr lang="en-US"/>
        </a:p>
      </dgm:t>
    </dgm:pt>
    <dgm:pt modelId="{0CD9C6ED-D6C9-49C6-B00D-D30E06B349CA}" type="sibTrans" cxnId="{30CA70FA-8089-427C-9F32-89199E9CA513}">
      <dgm:prSet/>
      <dgm:spPr/>
      <dgm:t>
        <a:bodyPr/>
        <a:lstStyle/>
        <a:p>
          <a:endParaRPr lang="en-US"/>
        </a:p>
      </dgm:t>
    </dgm:pt>
    <dgm:pt modelId="{A4D34091-CD7E-4A9C-89CD-42490C13A12A}">
      <dgm:prSet phldrT="[Text]"/>
      <dgm:spPr>
        <a:solidFill>
          <a:schemeClr val="accent2"/>
        </a:solidFill>
      </dgm:spPr>
      <dgm:t>
        <a:bodyPr/>
        <a:lstStyle/>
        <a:p>
          <a:r>
            <a:rPr lang="en-US" dirty="0" smtClean="0"/>
            <a:t>1880s</a:t>
          </a:r>
          <a:endParaRPr lang="en-US" dirty="0"/>
        </a:p>
      </dgm:t>
    </dgm:pt>
    <dgm:pt modelId="{32E7021A-3D3B-4D81-9EED-FD93C36F2B0E}" type="parTrans" cxnId="{8F12CAE1-5615-4948-84AD-F79A701AA814}">
      <dgm:prSet/>
      <dgm:spPr/>
      <dgm:t>
        <a:bodyPr/>
        <a:lstStyle/>
        <a:p>
          <a:endParaRPr lang="en-US"/>
        </a:p>
      </dgm:t>
    </dgm:pt>
    <dgm:pt modelId="{8BF6A22F-BED6-460B-A5CF-C80A8C034072}" type="sibTrans" cxnId="{8F12CAE1-5615-4948-84AD-F79A701AA814}">
      <dgm:prSet/>
      <dgm:spPr/>
      <dgm:t>
        <a:bodyPr/>
        <a:lstStyle/>
        <a:p>
          <a:endParaRPr lang="en-US"/>
        </a:p>
      </dgm:t>
    </dgm:pt>
    <dgm:pt modelId="{126932CB-BDB2-4D58-955D-2BD71F6441AE}">
      <dgm:prSet phldrT="[Text]"/>
      <dgm:spPr>
        <a:solidFill>
          <a:schemeClr val="accent2"/>
        </a:solidFill>
      </dgm:spPr>
      <dgm:t>
        <a:bodyPr/>
        <a:lstStyle/>
        <a:p>
          <a:r>
            <a:rPr lang="en-US" dirty="0" smtClean="0"/>
            <a:t>1900s</a:t>
          </a:r>
          <a:endParaRPr lang="en-US" dirty="0"/>
        </a:p>
      </dgm:t>
    </dgm:pt>
    <dgm:pt modelId="{DA0148E6-CBCA-42A7-8793-76A4486B8EBF}" type="parTrans" cxnId="{EA234F0B-DC74-4D52-A748-6D8DD2D3314C}">
      <dgm:prSet/>
      <dgm:spPr/>
      <dgm:t>
        <a:bodyPr/>
        <a:lstStyle/>
        <a:p>
          <a:endParaRPr lang="en-US"/>
        </a:p>
      </dgm:t>
    </dgm:pt>
    <dgm:pt modelId="{C7EEF631-2A11-4641-92C4-3505B1A25CFC}" type="sibTrans" cxnId="{EA234F0B-DC74-4D52-A748-6D8DD2D3314C}">
      <dgm:prSet/>
      <dgm:spPr/>
      <dgm:t>
        <a:bodyPr/>
        <a:lstStyle/>
        <a:p>
          <a:endParaRPr lang="en-US"/>
        </a:p>
      </dgm:t>
    </dgm:pt>
    <dgm:pt modelId="{C1D43EEF-326D-4D5F-8D33-0FA0C4BE26C8}">
      <dgm:prSet phldrT="[Text]"/>
      <dgm:spPr>
        <a:solidFill>
          <a:schemeClr val="accent1"/>
        </a:solidFill>
      </dgm:spPr>
      <dgm:t>
        <a:bodyPr/>
        <a:lstStyle/>
        <a:p>
          <a:r>
            <a:rPr lang="en-US" dirty="0" smtClean="0"/>
            <a:t>1910s</a:t>
          </a:r>
          <a:endParaRPr lang="en-US" dirty="0"/>
        </a:p>
      </dgm:t>
    </dgm:pt>
    <dgm:pt modelId="{09417045-AE0D-4670-8F35-C8A52FE0CAF8}" type="parTrans" cxnId="{93CBF696-B1CE-4321-A1C8-4156EA4ADB8B}">
      <dgm:prSet/>
      <dgm:spPr/>
      <dgm:t>
        <a:bodyPr/>
        <a:lstStyle/>
        <a:p>
          <a:endParaRPr lang="en-US"/>
        </a:p>
      </dgm:t>
    </dgm:pt>
    <dgm:pt modelId="{9BDEFDAA-1ACE-42B8-8727-F28CB3241BDE}" type="sibTrans" cxnId="{93CBF696-B1CE-4321-A1C8-4156EA4ADB8B}">
      <dgm:prSet/>
      <dgm:spPr/>
      <dgm:t>
        <a:bodyPr/>
        <a:lstStyle/>
        <a:p>
          <a:endParaRPr lang="en-US"/>
        </a:p>
      </dgm:t>
    </dgm:pt>
    <dgm:pt modelId="{7AF7CF7C-114D-47CC-BE01-B62FE1E770D9}">
      <dgm:prSet phldrT="[Text]"/>
      <dgm:spPr>
        <a:solidFill>
          <a:schemeClr val="accent2"/>
        </a:solidFill>
      </dgm:spPr>
      <dgm:t>
        <a:bodyPr/>
        <a:lstStyle/>
        <a:p>
          <a:r>
            <a:rPr lang="en-US" dirty="0" smtClean="0"/>
            <a:t>1920s</a:t>
          </a:r>
          <a:endParaRPr lang="en-US" dirty="0"/>
        </a:p>
      </dgm:t>
    </dgm:pt>
    <dgm:pt modelId="{E1F266F5-8437-456C-90E3-131B81225A9A}" type="parTrans" cxnId="{411874AF-8045-423D-812A-21D23ABE8DAC}">
      <dgm:prSet/>
      <dgm:spPr/>
      <dgm:t>
        <a:bodyPr/>
        <a:lstStyle/>
        <a:p>
          <a:endParaRPr lang="en-US"/>
        </a:p>
      </dgm:t>
    </dgm:pt>
    <dgm:pt modelId="{F30981C5-509E-437F-B890-37C75EB18D99}" type="sibTrans" cxnId="{411874AF-8045-423D-812A-21D23ABE8DAC}">
      <dgm:prSet/>
      <dgm:spPr/>
      <dgm:t>
        <a:bodyPr/>
        <a:lstStyle/>
        <a:p>
          <a:endParaRPr lang="en-US"/>
        </a:p>
      </dgm:t>
    </dgm:pt>
    <dgm:pt modelId="{60DF42AE-489D-4EA8-8D56-5D19D10C7E65}">
      <dgm:prSet phldrT="[Text]"/>
      <dgm:spPr>
        <a:solidFill>
          <a:schemeClr val="accent2"/>
        </a:solidFill>
      </dgm:spPr>
      <dgm:t>
        <a:bodyPr/>
        <a:lstStyle/>
        <a:p>
          <a:r>
            <a:rPr lang="en-US" dirty="0" smtClean="0"/>
            <a:t>1930s</a:t>
          </a:r>
          <a:endParaRPr lang="en-US" dirty="0"/>
        </a:p>
      </dgm:t>
    </dgm:pt>
    <dgm:pt modelId="{CB81EF40-506C-4553-A56A-3ACCBF81A478}" type="parTrans" cxnId="{27C53FFE-A17C-4893-B7DF-A17278B31870}">
      <dgm:prSet/>
      <dgm:spPr/>
      <dgm:t>
        <a:bodyPr/>
        <a:lstStyle/>
        <a:p>
          <a:endParaRPr lang="en-US"/>
        </a:p>
      </dgm:t>
    </dgm:pt>
    <dgm:pt modelId="{9CE388AC-6295-4219-B6DD-92E112AF05AC}" type="sibTrans" cxnId="{27C53FFE-A17C-4893-B7DF-A17278B31870}">
      <dgm:prSet/>
      <dgm:spPr/>
      <dgm:t>
        <a:bodyPr/>
        <a:lstStyle/>
        <a:p>
          <a:endParaRPr lang="en-US"/>
        </a:p>
      </dgm:t>
    </dgm:pt>
    <dgm:pt modelId="{9D7215EC-E5FF-4401-9A2E-5FBED846A16F}">
      <dgm:prSet phldrT="[Text]"/>
      <dgm:spPr>
        <a:solidFill>
          <a:schemeClr val="accent1"/>
        </a:solidFill>
      </dgm:spPr>
      <dgm:t>
        <a:bodyPr/>
        <a:lstStyle/>
        <a:p>
          <a:r>
            <a:rPr lang="en-US" dirty="0" smtClean="0"/>
            <a:t>1940s</a:t>
          </a:r>
          <a:endParaRPr lang="en-US" dirty="0"/>
        </a:p>
      </dgm:t>
    </dgm:pt>
    <dgm:pt modelId="{E49C1417-4FDA-41FA-BC55-2F98416C6C36}" type="parTrans" cxnId="{07431698-434B-40FF-A2FE-EF05FA956F36}">
      <dgm:prSet/>
      <dgm:spPr/>
      <dgm:t>
        <a:bodyPr/>
        <a:lstStyle/>
        <a:p>
          <a:endParaRPr lang="en-US"/>
        </a:p>
      </dgm:t>
    </dgm:pt>
    <dgm:pt modelId="{8F21690A-5266-42EE-979F-350F618C99F3}" type="sibTrans" cxnId="{07431698-434B-40FF-A2FE-EF05FA956F36}">
      <dgm:prSet/>
      <dgm:spPr/>
      <dgm:t>
        <a:bodyPr/>
        <a:lstStyle/>
        <a:p>
          <a:endParaRPr lang="en-US"/>
        </a:p>
      </dgm:t>
    </dgm:pt>
    <dgm:pt modelId="{4019E862-0951-49E3-A065-6A5A81542997}">
      <dgm:prSet phldrT="[Text]"/>
      <dgm:spPr>
        <a:solidFill>
          <a:schemeClr val="accent2"/>
        </a:solidFill>
      </dgm:spPr>
      <dgm:t>
        <a:bodyPr/>
        <a:lstStyle/>
        <a:p>
          <a:r>
            <a:rPr lang="en-US" dirty="0" smtClean="0"/>
            <a:t>1950s</a:t>
          </a:r>
          <a:endParaRPr lang="en-US" dirty="0"/>
        </a:p>
      </dgm:t>
    </dgm:pt>
    <dgm:pt modelId="{AE11FE5B-A8BA-4B71-8ED6-43FC7A650A22}" type="parTrans" cxnId="{112C6CA9-A000-4B6C-B42F-FB4D757C1957}">
      <dgm:prSet/>
      <dgm:spPr/>
      <dgm:t>
        <a:bodyPr/>
        <a:lstStyle/>
        <a:p>
          <a:endParaRPr lang="en-US"/>
        </a:p>
      </dgm:t>
    </dgm:pt>
    <dgm:pt modelId="{5ACFCDA1-C620-449D-A985-11256B5174EE}" type="sibTrans" cxnId="{112C6CA9-A000-4B6C-B42F-FB4D757C1957}">
      <dgm:prSet/>
      <dgm:spPr/>
      <dgm:t>
        <a:bodyPr/>
        <a:lstStyle/>
        <a:p>
          <a:endParaRPr lang="en-US"/>
        </a:p>
      </dgm:t>
    </dgm:pt>
    <dgm:pt modelId="{C7FF0A48-97EF-4899-9A7E-9D319EC5C555}">
      <dgm:prSet phldrT="[Text]"/>
      <dgm:spPr>
        <a:solidFill>
          <a:schemeClr val="accent2"/>
        </a:solidFill>
      </dgm:spPr>
      <dgm:t>
        <a:bodyPr/>
        <a:lstStyle/>
        <a:p>
          <a:r>
            <a:rPr lang="en-US" dirty="0" smtClean="0"/>
            <a:t>1960s</a:t>
          </a:r>
          <a:endParaRPr lang="en-US" dirty="0"/>
        </a:p>
      </dgm:t>
    </dgm:pt>
    <dgm:pt modelId="{71000ABA-243B-45F9-BB53-DAEF1AA2DD62}" type="parTrans" cxnId="{143CC367-D480-49C4-BD6C-67CE39DB3158}">
      <dgm:prSet/>
      <dgm:spPr/>
      <dgm:t>
        <a:bodyPr/>
        <a:lstStyle/>
        <a:p>
          <a:endParaRPr lang="en-US"/>
        </a:p>
      </dgm:t>
    </dgm:pt>
    <dgm:pt modelId="{1478DCB0-7891-45E5-B6A8-D086B76A03C1}" type="sibTrans" cxnId="{143CC367-D480-49C4-BD6C-67CE39DB3158}">
      <dgm:prSet/>
      <dgm:spPr/>
      <dgm:t>
        <a:bodyPr/>
        <a:lstStyle/>
        <a:p>
          <a:endParaRPr lang="en-US"/>
        </a:p>
      </dgm:t>
    </dgm:pt>
    <dgm:pt modelId="{D6A9870B-0A51-4EA0-A62B-EC155BEC091D}">
      <dgm:prSet phldrT="[Text]"/>
      <dgm:spPr>
        <a:solidFill>
          <a:schemeClr val="accent1"/>
        </a:solidFill>
      </dgm:spPr>
      <dgm:t>
        <a:bodyPr/>
        <a:lstStyle/>
        <a:p>
          <a:r>
            <a:rPr lang="en-US" dirty="0" smtClean="0"/>
            <a:t>1970s</a:t>
          </a:r>
          <a:endParaRPr lang="en-US" dirty="0"/>
        </a:p>
      </dgm:t>
    </dgm:pt>
    <dgm:pt modelId="{07E31F13-BFC1-41BF-AEB7-1B02CF699DD5}" type="parTrans" cxnId="{36469C25-A2AD-48D2-9787-C4D94E2C145D}">
      <dgm:prSet/>
      <dgm:spPr/>
      <dgm:t>
        <a:bodyPr/>
        <a:lstStyle/>
        <a:p>
          <a:endParaRPr lang="en-US"/>
        </a:p>
      </dgm:t>
    </dgm:pt>
    <dgm:pt modelId="{5A6AF3D5-394A-4122-B0B7-739A6B8FEC17}" type="sibTrans" cxnId="{36469C25-A2AD-48D2-9787-C4D94E2C145D}">
      <dgm:prSet/>
      <dgm:spPr/>
      <dgm:t>
        <a:bodyPr/>
        <a:lstStyle/>
        <a:p>
          <a:endParaRPr lang="en-US"/>
        </a:p>
      </dgm:t>
    </dgm:pt>
    <dgm:pt modelId="{3F6E8958-297A-49C8-8180-36D4317B38DA}">
      <dgm:prSet phldrT="[Text]"/>
      <dgm:spPr>
        <a:solidFill>
          <a:schemeClr val="accent1"/>
        </a:solidFill>
      </dgm:spPr>
      <dgm:t>
        <a:bodyPr/>
        <a:lstStyle/>
        <a:p>
          <a:r>
            <a:rPr lang="en-US" dirty="0" smtClean="0"/>
            <a:t>1980s</a:t>
          </a:r>
          <a:endParaRPr lang="en-US" dirty="0"/>
        </a:p>
      </dgm:t>
    </dgm:pt>
    <dgm:pt modelId="{45490BBC-D845-4486-8229-9A5ABC9AAB3F}" type="parTrans" cxnId="{A2DB190F-26F7-4D77-8336-2210EBE1D678}">
      <dgm:prSet/>
      <dgm:spPr/>
      <dgm:t>
        <a:bodyPr/>
        <a:lstStyle/>
        <a:p>
          <a:endParaRPr lang="en-US"/>
        </a:p>
      </dgm:t>
    </dgm:pt>
    <dgm:pt modelId="{FD6113AC-DEEF-487D-9B24-99300EE9F502}" type="sibTrans" cxnId="{A2DB190F-26F7-4D77-8336-2210EBE1D678}">
      <dgm:prSet/>
      <dgm:spPr/>
      <dgm:t>
        <a:bodyPr/>
        <a:lstStyle/>
        <a:p>
          <a:endParaRPr lang="en-US"/>
        </a:p>
      </dgm:t>
    </dgm:pt>
    <dgm:pt modelId="{CC162C2D-872F-4BC4-9727-CFF2ABD88E36}">
      <dgm:prSet phldrT="[Text]"/>
      <dgm:spPr>
        <a:solidFill>
          <a:schemeClr val="accent2"/>
        </a:solidFill>
      </dgm:spPr>
      <dgm:t>
        <a:bodyPr/>
        <a:lstStyle/>
        <a:p>
          <a:r>
            <a:rPr lang="en-US" dirty="0" smtClean="0"/>
            <a:t>1990s</a:t>
          </a:r>
          <a:endParaRPr lang="en-US" dirty="0"/>
        </a:p>
      </dgm:t>
    </dgm:pt>
    <dgm:pt modelId="{F6CB0528-41E7-4463-B20B-58DC0EE147C1}" type="parTrans" cxnId="{C08AD554-C6B5-457D-AC76-4B4144D679EB}">
      <dgm:prSet/>
      <dgm:spPr/>
      <dgm:t>
        <a:bodyPr/>
        <a:lstStyle/>
        <a:p>
          <a:endParaRPr lang="en-US"/>
        </a:p>
      </dgm:t>
    </dgm:pt>
    <dgm:pt modelId="{40138959-3B0C-4F3C-9CC4-6C97CC89A9CE}" type="sibTrans" cxnId="{C08AD554-C6B5-457D-AC76-4B4144D679EB}">
      <dgm:prSet/>
      <dgm:spPr/>
      <dgm:t>
        <a:bodyPr/>
        <a:lstStyle/>
        <a:p>
          <a:endParaRPr lang="en-US"/>
        </a:p>
      </dgm:t>
    </dgm:pt>
    <dgm:pt modelId="{454726BE-A267-4D6A-8AA8-F5CE92A09567}">
      <dgm:prSet phldrT="[Text]"/>
      <dgm:spPr>
        <a:solidFill>
          <a:schemeClr val="accent1"/>
        </a:solidFill>
      </dgm:spPr>
      <dgm:t>
        <a:bodyPr/>
        <a:lstStyle/>
        <a:p>
          <a:r>
            <a:rPr lang="en-US" dirty="0" smtClean="0"/>
            <a:t>2000s</a:t>
          </a:r>
          <a:endParaRPr lang="en-US" dirty="0"/>
        </a:p>
      </dgm:t>
    </dgm:pt>
    <dgm:pt modelId="{47005D30-4AEE-4ADC-B046-BC6C79371796}" type="parTrans" cxnId="{4547A46A-DD3B-4234-AFAE-D3C5D0EED517}">
      <dgm:prSet/>
      <dgm:spPr/>
      <dgm:t>
        <a:bodyPr/>
        <a:lstStyle/>
        <a:p>
          <a:endParaRPr lang="en-US"/>
        </a:p>
      </dgm:t>
    </dgm:pt>
    <dgm:pt modelId="{179E75BE-D59C-4286-938E-EF0C730955EF}" type="sibTrans" cxnId="{4547A46A-DD3B-4234-AFAE-D3C5D0EED517}">
      <dgm:prSet/>
      <dgm:spPr/>
      <dgm:t>
        <a:bodyPr/>
        <a:lstStyle/>
        <a:p>
          <a:endParaRPr lang="en-US"/>
        </a:p>
      </dgm:t>
    </dgm:pt>
    <dgm:pt modelId="{B93F83A7-B3AE-458E-B478-E2A2A335DADE}">
      <dgm:prSet phldrT="[Text]"/>
      <dgm:spPr>
        <a:solidFill>
          <a:schemeClr val="accent1"/>
        </a:solidFill>
      </dgm:spPr>
      <dgm:t>
        <a:bodyPr/>
        <a:lstStyle/>
        <a:p>
          <a:r>
            <a:rPr lang="en-US" dirty="0" smtClean="0"/>
            <a:t>2010s</a:t>
          </a:r>
          <a:endParaRPr lang="en-US" dirty="0"/>
        </a:p>
      </dgm:t>
    </dgm:pt>
    <dgm:pt modelId="{0AEDDD8A-B5C6-4E06-B122-FC4488C0990F}" type="parTrans" cxnId="{84886A6F-FB3A-481B-897D-8925172A0540}">
      <dgm:prSet/>
      <dgm:spPr/>
      <dgm:t>
        <a:bodyPr/>
        <a:lstStyle/>
        <a:p>
          <a:endParaRPr lang="en-US"/>
        </a:p>
      </dgm:t>
    </dgm:pt>
    <dgm:pt modelId="{77C11D7B-7C02-4C1C-8053-D2BCB57BF844}" type="sibTrans" cxnId="{84886A6F-FB3A-481B-897D-8925172A0540}">
      <dgm:prSet/>
      <dgm:spPr/>
      <dgm:t>
        <a:bodyPr/>
        <a:lstStyle/>
        <a:p>
          <a:endParaRPr lang="en-US"/>
        </a:p>
      </dgm:t>
    </dgm:pt>
    <dgm:pt modelId="{9F5F0D82-F98E-4181-81E7-34053C7F1666}">
      <dgm:prSet phldrT="[Text]"/>
      <dgm:spPr>
        <a:solidFill>
          <a:schemeClr val="accent2"/>
        </a:solidFill>
      </dgm:spPr>
      <dgm:t>
        <a:bodyPr/>
        <a:lstStyle/>
        <a:p>
          <a:r>
            <a:rPr lang="en-US" dirty="0" smtClean="0"/>
            <a:t>2020s</a:t>
          </a:r>
          <a:endParaRPr lang="en-US" dirty="0"/>
        </a:p>
      </dgm:t>
    </dgm:pt>
    <dgm:pt modelId="{053E52A9-7E20-451B-8381-8981E4B43374}" type="parTrans" cxnId="{E23DC875-27FB-4E67-B3BF-3916613C4E99}">
      <dgm:prSet/>
      <dgm:spPr/>
      <dgm:t>
        <a:bodyPr/>
        <a:lstStyle/>
        <a:p>
          <a:endParaRPr lang="en-US"/>
        </a:p>
      </dgm:t>
    </dgm:pt>
    <dgm:pt modelId="{FBFA8691-0222-4AE3-AE9F-CB99FD91E82A}" type="sibTrans" cxnId="{E23DC875-27FB-4E67-B3BF-3916613C4E99}">
      <dgm:prSet/>
      <dgm:spPr/>
      <dgm:t>
        <a:bodyPr/>
        <a:lstStyle/>
        <a:p>
          <a:endParaRPr lang="en-US"/>
        </a:p>
      </dgm:t>
    </dgm:pt>
    <dgm:pt modelId="{519ED0C6-3489-49A9-B0CC-FEFC0798E5A7}">
      <dgm:prSet phldrT="[Text]"/>
      <dgm:spPr>
        <a:solidFill>
          <a:schemeClr val="accent2"/>
        </a:solidFill>
      </dgm:spPr>
      <dgm:t>
        <a:bodyPr/>
        <a:lstStyle/>
        <a:p>
          <a:r>
            <a:rPr lang="en-US" dirty="0" smtClean="0"/>
            <a:t>1890s</a:t>
          </a:r>
          <a:endParaRPr lang="en-US" dirty="0"/>
        </a:p>
      </dgm:t>
    </dgm:pt>
    <dgm:pt modelId="{B309E7CF-8F63-496A-B168-EBCAEF2122E9}" type="parTrans" cxnId="{5C7CF1ED-75B2-4710-8592-B0CB88ACFE08}">
      <dgm:prSet/>
      <dgm:spPr/>
      <dgm:t>
        <a:bodyPr/>
        <a:lstStyle/>
        <a:p>
          <a:endParaRPr lang="en-US"/>
        </a:p>
      </dgm:t>
    </dgm:pt>
    <dgm:pt modelId="{3AEC84A7-ED26-4EC9-ABD5-4AF74A4E820C}" type="sibTrans" cxnId="{5C7CF1ED-75B2-4710-8592-B0CB88ACFE08}">
      <dgm:prSet/>
      <dgm:spPr/>
      <dgm:t>
        <a:bodyPr/>
        <a:lstStyle/>
        <a:p>
          <a:endParaRPr lang="en-US"/>
        </a:p>
      </dgm:t>
    </dgm:pt>
    <dgm:pt modelId="{6EBA607F-91CA-4C15-BB6D-968EAF728820}" type="pres">
      <dgm:prSet presAssocID="{0E2DF559-F7AC-45DD-BE7C-FAAF027A5498}" presName="Name0" presStyleCnt="0">
        <dgm:presLayoutVars>
          <dgm:dir/>
          <dgm:animLvl val="lvl"/>
          <dgm:resizeHandles val="exact"/>
        </dgm:presLayoutVars>
      </dgm:prSet>
      <dgm:spPr/>
    </dgm:pt>
    <dgm:pt modelId="{941C956F-9446-4A01-A908-04667CE92DE2}" type="pres">
      <dgm:prSet presAssocID="{E262B30B-4B64-446F-84EC-6E3BCBE112CA}" presName="parTxOnly" presStyleLbl="node1" presStyleIdx="0" presStyleCnt="17">
        <dgm:presLayoutVars>
          <dgm:chMax val="0"/>
          <dgm:chPref val="0"/>
          <dgm:bulletEnabled val="1"/>
        </dgm:presLayoutVars>
      </dgm:prSet>
      <dgm:spPr/>
      <dgm:t>
        <a:bodyPr/>
        <a:lstStyle/>
        <a:p>
          <a:endParaRPr lang="en-US"/>
        </a:p>
      </dgm:t>
    </dgm:pt>
    <dgm:pt modelId="{7DD5D39B-3AF0-4825-84D3-315F7416B565}" type="pres">
      <dgm:prSet presAssocID="{5C68DC27-32DC-4BC2-99F7-5A5153FD3AC7}" presName="parTxOnlySpace" presStyleCnt="0"/>
      <dgm:spPr/>
    </dgm:pt>
    <dgm:pt modelId="{7CB27C75-2E40-4F4B-8FBB-37D1F0AD0371}" type="pres">
      <dgm:prSet presAssocID="{1D35A5D8-83EF-44A6-AC7F-BF453A45A1B3}" presName="parTxOnly" presStyleLbl="node1" presStyleIdx="1" presStyleCnt="17">
        <dgm:presLayoutVars>
          <dgm:chMax val="0"/>
          <dgm:chPref val="0"/>
          <dgm:bulletEnabled val="1"/>
        </dgm:presLayoutVars>
      </dgm:prSet>
      <dgm:spPr/>
      <dgm:t>
        <a:bodyPr/>
        <a:lstStyle/>
        <a:p>
          <a:endParaRPr lang="en-US"/>
        </a:p>
      </dgm:t>
    </dgm:pt>
    <dgm:pt modelId="{77FDB121-AF04-4A01-BB54-6EDDB43CDD9A}" type="pres">
      <dgm:prSet presAssocID="{0CD9C6ED-D6C9-49C6-B00D-D30E06B349CA}" presName="parTxOnlySpace" presStyleCnt="0"/>
      <dgm:spPr/>
    </dgm:pt>
    <dgm:pt modelId="{47F935AF-9970-4000-A196-1B424DCC8311}" type="pres">
      <dgm:prSet presAssocID="{A4D34091-CD7E-4A9C-89CD-42490C13A12A}" presName="parTxOnly" presStyleLbl="node1" presStyleIdx="2" presStyleCnt="17">
        <dgm:presLayoutVars>
          <dgm:chMax val="0"/>
          <dgm:chPref val="0"/>
          <dgm:bulletEnabled val="1"/>
        </dgm:presLayoutVars>
      </dgm:prSet>
      <dgm:spPr/>
      <dgm:t>
        <a:bodyPr/>
        <a:lstStyle/>
        <a:p>
          <a:endParaRPr lang="en-US"/>
        </a:p>
      </dgm:t>
    </dgm:pt>
    <dgm:pt modelId="{889B3CE6-7540-43F1-A7F5-9C79AFBF0CF4}" type="pres">
      <dgm:prSet presAssocID="{8BF6A22F-BED6-460B-A5CF-C80A8C034072}" presName="parTxOnlySpace" presStyleCnt="0"/>
      <dgm:spPr/>
    </dgm:pt>
    <dgm:pt modelId="{5CAE095B-DDF8-4596-97C4-EB11880559FF}" type="pres">
      <dgm:prSet presAssocID="{519ED0C6-3489-49A9-B0CC-FEFC0798E5A7}" presName="parTxOnly" presStyleLbl="node1" presStyleIdx="3" presStyleCnt="17">
        <dgm:presLayoutVars>
          <dgm:chMax val="0"/>
          <dgm:chPref val="0"/>
          <dgm:bulletEnabled val="1"/>
        </dgm:presLayoutVars>
      </dgm:prSet>
      <dgm:spPr/>
      <dgm:t>
        <a:bodyPr/>
        <a:lstStyle/>
        <a:p>
          <a:endParaRPr lang="en-US"/>
        </a:p>
      </dgm:t>
    </dgm:pt>
    <dgm:pt modelId="{B42AD1CE-71E8-43EF-87BA-7F3E925B09FE}" type="pres">
      <dgm:prSet presAssocID="{3AEC84A7-ED26-4EC9-ABD5-4AF74A4E820C}" presName="parTxOnlySpace" presStyleCnt="0"/>
      <dgm:spPr/>
    </dgm:pt>
    <dgm:pt modelId="{0E5BCECB-18A3-4A20-B182-AD6A6EE48FE8}" type="pres">
      <dgm:prSet presAssocID="{126932CB-BDB2-4D58-955D-2BD71F6441AE}" presName="parTxOnly" presStyleLbl="node1" presStyleIdx="4" presStyleCnt="17">
        <dgm:presLayoutVars>
          <dgm:chMax val="0"/>
          <dgm:chPref val="0"/>
          <dgm:bulletEnabled val="1"/>
        </dgm:presLayoutVars>
      </dgm:prSet>
      <dgm:spPr/>
      <dgm:t>
        <a:bodyPr/>
        <a:lstStyle/>
        <a:p>
          <a:endParaRPr lang="en-US"/>
        </a:p>
      </dgm:t>
    </dgm:pt>
    <dgm:pt modelId="{4291AB70-DBC6-4CD4-A9E4-235065D6901B}" type="pres">
      <dgm:prSet presAssocID="{C7EEF631-2A11-4641-92C4-3505B1A25CFC}" presName="parTxOnlySpace" presStyleCnt="0"/>
      <dgm:spPr/>
    </dgm:pt>
    <dgm:pt modelId="{1DE41919-3DA8-4DED-9C0D-F611BC906884}" type="pres">
      <dgm:prSet presAssocID="{C1D43EEF-326D-4D5F-8D33-0FA0C4BE26C8}" presName="parTxOnly" presStyleLbl="node1" presStyleIdx="5" presStyleCnt="17">
        <dgm:presLayoutVars>
          <dgm:chMax val="0"/>
          <dgm:chPref val="0"/>
          <dgm:bulletEnabled val="1"/>
        </dgm:presLayoutVars>
      </dgm:prSet>
      <dgm:spPr/>
      <dgm:t>
        <a:bodyPr/>
        <a:lstStyle/>
        <a:p>
          <a:endParaRPr lang="en-US"/>
        </a:p>
      </dgm:t>
    </dgm:pt>
    <dgm:pt modelId="{B8484F83-3DCD-440E-AA73-91C784120B18}" type="pres">
      <dgm:prSet presAssocID="{9BDEFDAA-1ACE-42B8-8727-F28CB3241BDE}" presName="parTxOnlySpace" presStyleCnt="0"/>
      <dgm:spPr/>
    </dgm:pt>
    <dgm:pt modelId="{7753317E-8E6B-4422-9BC9-9D6F12DC4FCE}" type="pres">
      <dgm:prSet presAssocID="{7AF7CF7C-114D-47CC-BE01-B62FE1E770D9}" presName="parTxOnly" presStyleLbl="node1" presStyleIdx="6" presStyleCnt="17">
        <dgm:presLayoutVars>
          <dgm:chMax val="0"/>
          <dgm:chPref val="0"/>
          <dgm:bulletEnabled val="1"/>
        </dgm:presLayoutVars>
      </dgm:prSet>
      <dgm:spPr/>
      <dgm:t>
        <a:bodyPr/>
        <a:lstStyle/>
        <a:p>
          <a:endParaRPr lang="en-US"/>
        </a:p>
      </dgm:t>
    </dgm:pt>
    <dgm:pt modelId="{73C54F8D-8EA6-4283-80E7-7B2278BC0057}" type="pres">
      <dgm:prSet presAssocID="{F30981C5-509E-437F-B890-37C75EB18D99}" presName="parTxOnlySpace" presStyleCnt="0"/>
      <dgm:spPr/>
    </dgm:pt>
    <dgm:pt modelId="{C4B1BFE3-69B9-4761-8A3C-F0FBFFADF3CE}" type="pres">
      <dgm:prSet presAssocID="{60DF42AE-489D-4EA8-8D56-5D19D10C7E65}" presName="parTxOnly" presStyleLbl="node1" presStyleIdx="7" presStyleCnt="17">
        <dgm:presLayoutVars>
          <dgm:chMax val="0"/>
          <dgm:chPref val="0"/>
          <dgm:bulletEnabled val="1"/>
        </dgm:presLayoutVars>
      </dgm:prSet>
      <dgm:spPr/>
      <dgm:t>
        <a:bodyPr/>
        <a:lstStyle/>
        <a:p>
          <a:endParaRPr lang="en-US"/>
        </a:p>
      </dgm:t>
    </dgm:pt>
    <dgm:pt modelId="{93F771DE-0841-4B1E-901E-084290D254E7}" type="pres">
      <dgm:prSet presAssocID="{9CE388AC-6295-4219-B6DD-92E112AF05AC}" presName="parTxOnlySpace" presStyleCnt="0"/>
      <dgm:spPr/>
    </dgm:pt>
    <dgm:pt modelId="{83417ABB-E9ED-4F0D-9767-E4B254230135}" type="pres">
      <dgm:prSet presAssocID="{9D7215EC-E5FF-4401-9A2E-5FBED846A16F}" presName="parTxOnly" presStyleLbl="node1" presStyleIdx="8" presStyleCnt="17">
        <dgm:presLayoutVars>
          <dgm:chMax val="0"/>
          <dgm:chPref val="0"/>
          <dgm:bulletEnabled val="1"/>
        </dgm:presLayoutVars>
      </dgm:prSet>
      <dgm:spPr/>
      <dgm:t>
        <a:bodyPr/>
        <a:lstStyle/>
        <a:p>
          <a:endParaRPr lang="en-US"/>
        </a:p>
      </dgm:t>
    </dgm:pt>
    <dgm:pt modelId="{9C98B9C1-EFDF-4D3F-B837-FD2E93BFD09D}" type="pres">
      <dgm:prSet presAssocID="{8F21690A-5266-42EE-979F-350F618C99F3}" presName="parTxOnlySpace" presStyleCnt="0"/>
      <dgm:spPr/>
    </dgm:pt>
    <dgm:pt modelId="{21CB3BD9-B6C5-4E9A-B003-02A089AE9EFB}" type="pres">
      <dgm:prSet presAssocID="{4019E862-0951-49E3-A065-6A5A81542997}" presName="parTxOnly" presStyleLbl="node1" presStyleIdx="9" presStyleCnt="17">
        <dgm:presLayoutVars>
          <dgm:chMax val="0"/>
          <dgm:chPref val="0"/>
          <dgm:bulletEnabled val="1"/>
        </dgm:presLayoutVars>
      </dgm:prSet>
      <dgm:spPr/>
      <dgm:t>
        <a:bodyPr/>
        <a:lstStyle/>
        <a:p>
          <a:endParaRPr lang="en-US"/>
        </a:p>
      </dgm:t>
    </dgm:pt>
    <dgm:pt modelId="{3C3E9B5B-9203-44EC-879E-07AA8F7A4027}" type="pres">
      <dgm:prSet presAssocID="{5ACFCDA1-C620-449D-A985-11256B5174EE}" presName="parTxOnlySpace" presStyleCnt="0"/>
      <dgm:spPr/>
    </dgm:pt>
    <dgm:pt modelId="{F9A82878-F801-43E9-8A58-87E88A4D3402}" type="pres">
      <dgm:prSet presAssocID="{C7FF0A48-97EF-4899-9A7E-9D319EC5C555}" presName="parTxOnly" presStyleLbl="node1" presStyleIdx="10" presStyleCnt="17">
        <dgm:presLayoutVars>
          <dgm:chMax val="0"/>
          <dgm:chPref val="0"/>
          <dgm:bulletEnabled val="1"/>
        </dgm:presLayoutVars>
      </dgm:prSet>
      <dgm:spPr/>
      <dgm:t>
        <a:bodyPr/>
        <a:lstStyle/>
        <a:p>
          <a:endParaRPr lang="en-US"/>
        </a:p>
      </dgm:t>
    </dgm:pt>
    <dgm:pt modelId="{7C9F3719-CCB5-4A60-B04D-1292EF731B3C}" type="pres">
      <dgm:prSet presAssocID="{1478DCB0-7891-45E5-B6A8-D086B76A03C1}" presName="parTxOnlySpace" presStyleCnt="0"/>
      <dgm:spPr/>
    </dgm:pt>
    <dgm:pt modelId="{A3048975-D567-4CC1-9F71-B6283BA54ECA}" type="pres">
      <dgm:prSet presAssocID="{D6A9870B-0A51-4EA0-A62B-EC155BEC091D}" presName="parTxOnly" presStyleLbl="node1" presStyleIdx="11" presStyleCnt="17">
        <dgm:presLayoutVars>
          <dgm:chMax val="0"/>
          <dgm:chPref val="0"/>
          <dgm:bulletEnabled val="1"/>
        </dgm:presLayoutVars>
      </dgm:prSet>
      <dgm:spPr/>
      <dgm:t>
        <a:bodyPr/>
        <a:lstStyle/>
        <a:p>
          <a:endParaRPr lang="en-US"/>
        </a:p>
      </dgm:t>
    </dgm:pt>
    <dgm:pt modelId="{4FE28798-5FC5-4C82-A27C-E3149085234B}" type="pres">
      <dgm:prSet presAssocID="{5A6AF3D5-394A-4122-B0B7-739A6B8FEC17}" presName="parTxOnlySpace" presStyleCnt="0"/>
      <dgm:spPr/>
    </dgm:pt>
    <dgm:pt modelId="{94961205-C117-4488-A957-88D4DDDA0814}" type="pres">
      <dgm:prSet presAssocID="{3F6E8958-297A-49C8-8180-36D4317B38DA}" presName="parTxOnly" presStyleLbl="node1" presStyleIdx="12" presStyleCnt="17">
        <dgm:presLayoutVars>
          <dgm:chMax val="0"/>
          <dgm:chPref val="0"/>
          <dgm:bulletEnabled val="1"/>
        </dgm:presLayoutVars>
      </dgm:prSet>
      <dgm:spPr/>
      <dgm:t>
        <a:bodyPr/>
        <a:lstStyle/>
        <a:p>
          <a:endParaRPr lang="en-US"/>
        </a:p>
      </dgm:t>
    </dgm:pt>
    <dgm:pt modelId="{F13C5A8D-F5D9-4909-9260-29F081076C03}" type="pres">
      <dgm:prSet presAssocID="{FD6113AC-DEEF-487D-9B24-99300EE9F502}" presName="parTxOnlySpace" presStyleCnt="0"/>
      <dgm:spPr/>
    </dgm:pt>
    <dgm:pt modelId="{27E6628E-457E-4DB3-ABF0-5DC82EFA73AC}" type="pres">
      <dgm:prSet presAssocID="{CC162C2D-872F-4BC4-9727-CFF2ABD88E36}" presName="parTxOnly" presStyleLbl="node1" presStyleIdx="13" presStyleCnt="17">
        <dgm:presLayoutVars>
          <dgm:chMax val="0"/>
          <dgm:chPref val="0"/>
          <dgm:bulletEnabled val="1"/>
        </dgm:presLayoutVars>
      </dgm:prSet>
      <dgm:spPr/>
      <dgm:t>
        <a:bodyPr/>
        <a:lstStyle/>
        <a:p>
          <a:endParaRPr lang="en-US"/>
        </a:p>
      </dgm:t>
    </dgm:pt>
    <dgm:pt modelId="{DAE460D3-164A-4F45-8CFD-D3967C040BBA}" type="pres">
      <dgm:prSet presAssocID="{40138959-3B0C-4F3C-9CC4-6C97CC89A9CE}" presName="parTxOnlySpace" presStyleCnt="0"/>
      <dgm:spPr/>
    </dgm:pt>
    <dgm:pt modelId="{9656DC1F-F708-4F36-81A8-BABB315BC12A}" type="pres">
      <dgm:prSet presAssocID="{454726BE-A267-4D6A-8AA8-F5CE92A09567}" presName="parTxOnly" presStyleLbl="node1" presStyleIdx="14" presStyleCnt="17">
        <dgm:presLayoutVars>
          <dgm:chMax val="0"/>
          <dgm:chPref val="0"/>
          <dgm:bulletEnabled val="1"/>
        </dgm:presLayoutVars>
      </dgm:prSet>
      <dgm:spPr/>
      <dgm:t>
        <a:bodyPr/>
        <a:lstStyle/>
        <a:p>
          <a:endParaRPr lang="en-US"/>
        </a:p>
      </dgm:t>
    </dgm:pt>
    <dgm:pt modelId="{08640D2A-C041-456D-824E-D44425653A4D}" type="pres">
      <dgm:prSet presAssocID="{179E75BE-D59C-4286-938E-EF0C730955EF}" presName="parTxOnlySpace" presStyleCnt="0"/>
      <dgm:spPr/>
    </dgm:pt>
    <dgm:pt modelId="{8F3D9C8B-D79B-456B-9165-EC72668B892E}" type="pres">
      <dgm:prSet presAssocID="{B93F83A7-B3AE-458E-B478-E2A2A335DADE}" presName="parTxOnly" presStyleLbl="node1" presStyleIdx="15" presStyleCnt="17">
        <dgm:presLayoutVars>
          <dgm:chMax val="0"/>
          <dgm:chPref val="0"/>
          <dgm:bulletEnabled val="1"/>
        </dgm:presLayoutVars>
      </dgm:prSet>
      <dgm:spPr/>
      <dgm:t>
        <a:bodyPr/>
        <a:lstStyle/>
        <a:p>
          <a:endParaRPr lang="en-US"/>
        </a:p>
      </dgm:t>
    </dgm:pt>
    <dgm:pt modelId="{20D2A48D-15D2-41CD-A614-01CB6D8AE59B}" type="pres">
      <dgm:prSet presAssocID="{77C11D7B-7C02-4C1C-8053-D2BCB57BF844}" presName="parTxOnlySpace" presStyleCnt="0"/>
      <dgm:spPr/>
    </dgm:pt>
    <dgm:pt modelId="{BF935BA8-898F-4201-9EA0-A7D2A8836A29}" type="pres">
      <dgm:prSet presAssocID="{9F5F0D82-F98E-4181-81E7-34053C7F1666}" presName="parTxOnly" presStyleLbl="node1" presStyleIdx="16" presStyleCnt="17">
        <dgm:presLayoutVars>
          <dgm:chMax val="0"/>
          <dgm:chPref val="0"/>
          <dgm:bulletEnabled val="1"/>
        </dgm:presLayoutVars>
      </dgm:prSet>
      <dgm:spPr/>
      <dgm:t>
        <a:bodyPr/>
        <a:lstStyle/>
        <a:p>
          <a:endParaRPr lang="en-US"/>
        </a:p>
      </dgm:t>
    </dgm:pt>
  </dgm:ptLst>
  <dgm:cxnLst>
    <dgm:cxn modelId="{FAD95B23-451E-43F0-A822-0698DB80DE4D}" type="presOf" srcId="{1D35A5D8-83EF-44A6-AC7F-BF453A45A1B3}" destId="{7CB27C75-2E40-4F4B-8FBB-37D1F0AD0371}" srcOrd="0" destOrd="0" presId="urn:microsoft.com/office/officeart/2005/8/layout/chevron1"/>
    <dgm:cxn modelId="{07431698-434B-40FF-A2FE-EF05FA956F36}" srcId="{0E2DF559-F7AC-45DD-BE7C-FAAF027A5498}" destId="{9D7215EC-E5FF-4401-9A2E-5FBED846A16F}" srcOrd="8" destOrd="0" parTransId="{E49C1417-4FDA-41FA-BC55-2F98416C6C36}" sibTransId="{8F21690A-5266-42EE-979F-350F618C99F3}"/>
    <dgm:cxn modelId="{C9E897FF-EC67-4A13-8C4E-047215DAFBEF}" type="presOf" srcId="{4019E862-0951-49E3-A065-6A5A81542997}" destId="{21CB3BD9-B6C5-4E9A-B003-02A089AE9EFB}" srcOrd="0" destOrd="0" presId="urn:microsoft.com/office/officeart/2005/8/layout/chevron1"/>
    <dgm:cxn modelId="{36469C25-A2AD-48D2-9787-C4D94E2C145D}" srcId="{0E2DF559-F7AC-45DD-BE7C-FAAF027A5498}" destId="{D6A9870B-0A51-4EA0-A62B-EC155BEC091D}" srcOrd="11" destOrd="0" parTransId="{07E31F13-BFC1-41BF-AEB7-1B02CF699DD5}" sibTransId="{5A6AF3D5-394A-4122-B0B7-739A6B8FEC17}"/>
    <dgm:cxn modelId="{78B23B39-95CF-41CE-A3EE-9524F4D0A5FD}" type="presOf" srcId="{3F6E8958-297A-49C8-8180-36D4317B38DA}" destId="{94961205-C117-4488-A957-88D4DDDA0814}" srcOrd="0" destOrd="0" presId="urn:microsoft.com/office/officeart/2005/8/layout/chevron1"/>
    <dgm:cxn modelId="{8F12CAE1-5615-4948-84AD-F79A701AA814}" srcId="{0E2DF559-F7AC-45DD-BE7C-FAAF027A5498}" destId="{A4D34091-CD7E-4A9C-89CD-42490C13A12A}" srcOrd="2" destOrd="0" parTransId="{32E7021A-3D3B-4D81-9EED-FD93C36F2B0E}" sibTransId="{8BF6A22F-BED6-460B-A5CF-C80A8C034072}"/>
    <dgm:cxn modelId="{30CA70FA-8089-427C-9F32-89199E9CA513}" srcId="{0E2DF559-F7AC-45DD-BE7C-FAAF027A5498}" destId="{1D35A5D8-83EF-44A6-AC7F-BF453A45A1B3}" srcOrd="1" destOrd="0" parTransId="{1EA12EDA-2223-4785-9AE3-8743CA723796}" sibTransId="{0CD9C6ED-D6C9-49C6-B00D-D30E06B349CA}"/>
    <dgm:cxn modelId="{E6D8FD3F-25A5-48B8-B2A6-1142D0F3A1F9}" type="presOf" srcId="{A4D34091-CD7E-4A9C-89CD-42490C13A12A}" destId="{47F935AF-9970-4000-A196-1B424DCC8311}" srcOrd="0" destOrd="0" presId="urn:microsoft.com/office/officeart/2005/8/layout/chevron1"/>
    <dgm:cxn modelId="{92E6F1E3-5261-469E-906F-C34D1D8457A2}" srcId="{0E2DF559-F7AC-45DD-BE7C-FAAF027A5498}" destId="{E262B30B-4B64-446F-84EC-6E3BCBE112CA}" srcOrd="0" destOrd="0" parTransId="{DC2C7255-EC8A-47A6-8872-0D9EF554E13D}" sibTransId="{5C68DC27-32DC-4BC2-99F7-5A5153FD3AC7}"/>
    <dgm:cxn modelId="{BBFB3F2E-9447-4349-838C-0E3FAA2FB94F}" type="presOf" srcId="{519ED0C6-3489-49A9-B0CC-FEFC0798E5A7}" destId="{5CAE095B-DDF8-4596-97C4-EB11880559FF}" srcOrd="0" destOrd="0" presId="urn:microsoft.com/office/officeart/2005/8/layout/chevron1"/>
    <dgm:cxn modelId="{4547A46A-DD3B-4234-AFAE-D3C5D0EED517}" srcId="{0E2DF559-F7AC-45DD-BE7C-FAAF027A5498}" destId="{454726BE-A267-4D6A-8AA8-F5CE92A09567}" srcOrd="14" destOrd="0" parTransId="{47005D30-4AEE-4ADC-B046-BC6C79371796}" sibTransId="{179E75BE-D59C-4286-938E-EF0C730955EF}"/>
    <dgm:cxn modelId="{F1F262C4-C94C-48A9-B6BB-3755B4B5C077}" type="presOf" srcId="{454726BE-A267-4D6A-8AA8-F5CE92A09567}" destId="{9656DC1F-F708-4F36-81A8-BABB315BC12A}" srcOrd="0" destOrd="0" presId="urn:microsoft.com/office/officeart/2005/8/layout/chevron1"/>
    <dgm:cxn modelId="{84886A6F-FB3A-481B-897D-8925172A0540}" srcId="{0E2DF559-F7AC-45DD-BE7C-FAAF027A5498}" destId="{B93F83A7-B3AE-458E-B478-E2A2A335DADE}" srcOrd="15" destOrd="0" parTransId="{0AEDDD8A-B5C6-4E06-B122-FC4488C0990F}" sibTransId="{77C11D7B-7C02-4C1C-8053-D2BCB57BF844}"/>
    <dgm:cxn modelId="{E45D4637-668A-4CD3-B998-D6D0B5B783B4}" type="presOf" srcId="{60DF42AE-489D-4EA8-8D56-5D19D10C7E65}" destId="{C4B1BFE3-69B9-4761-8A3C-F0FBFFADF3CE}" srcOrd="0" destOrd="0" presId="urn:microsoft.com/office/officeart/2005/8/layout/chevron1"/>
    <dgm:cxn modelId="{143CC367-D480-49C4-BD6C-67CE39DB3158}" srcId="{0E2DF559-F7AC-45DD-BE7C-FAAF027A5498}" destId="{C7FF0A48-97EF-4899-9A7E-9D319EC5C555}" srcOrd="10" destOrd="0" parTransId="{71000ABA-243B-45F9-BB53-DAEF1AA2DD62}" sibTransId="{1478DCB0-7891-45E5-B6A8-D086B76A03C1}"/>
    <dgm:cxn modelId="{D315EBCA-F53B-471A-9AB4-CBA44E28A8D2}" type="presOf" srcId="{0E2DF559-F7AC-45DD-BE7C-FAAF027A5498}" destId="{6EBA607F-91CA-4C15-BB6D-968EAF728820}" srcOrd="0" destOrd="0" presId="urn:microsoft.com/office/officeart/2005/8/layout/chevron1"/>
    <dgm:cxn modelId="{D29AB6E2-E496-4F6A-921B-9E8F0C9D5839}" type="presOf" srcId="{126932CB-BDB2-4D58-955D-2BD71F6441AE}" destId="{0E5BCECB-18A3-4A20-B182-AD6A6EE48FE8}" srcOrd="0" destOrd="0" presId="urn:microsoft.com/office/officeart/2005/8/layout/chevron1"/>
    <dgm:cxn modelId="{A4637331-C1B6-45F2-86E5-283186DD3DB0}" type="presOf" srcId="{9F5F0D82-F98E-4181-81E7-34053C7F1666}" destId="{BF935BA8-898F-4201-9EA0-A7D2A8836A29}" srcOrd="0" destOrd="0" presId="urn:microsoft.com/office/officeart/2005/8/layout/chevron1"/>
    <dgm:cxn modelId="{7F3DA177-8DB4-4F87-9794-D2AA8334F45C}" type="presOf" srcId="{C1D43EEF-326D-4D5F-8D33-0FA0C4BE26C8}" destId="{1DE41919-3DA8-4DED-9C0D-F611BC906884}" srcOrd="0" destOrd="0" presId="urn:microsoft.com/office/officeart/2005/8/layout/chevron1"/>
    <dgm:cxn modelId="{112C6CA9-A000-4B6C-B42F-FB4D757C1957}" srcId="{0E2DF559-F7AC-45DD-BE7C-FAAF027A5498}" destId="{4019E862-0951-49E3-A065-6A5A81542997}" srcOrd="9" destOrd="0" parTransId="{AE11FE5B-A8BA-4B71-8ED6-43FC7A650A22}" sibTransId="{5ACFCDA1-C620-449D-A985-11256B5174EE}"/>
    <dgm:cxn modelId="{3D0B8EE7-03FF-4734-9708-8DF044E6B32D}" type="presOf" srcId="{CC162C2D-872F-4BC4-9727-CFF2ABD88E36}" destId="{27E6628E-457E-4DB3-ABF0-5DC82EFA73AC}" srcOrd="0" destOrd="0" presId="urn:microsoft.com/office/officeart/2005/8/layout/chevron1"/>
    <dgm:cxn modelId="{8AFEF10D-279B-40E6-AAE6-30F57377C4A3}" type="presOf" srcId="{C7FF0A48-97EF-4899-9A7E-9D319EC5C555}" destId="{F9A82878-F801-43E9-8A58-87E88A4D3402}" srcOrd="0" destOrd="0" presId="urn:microsoft.com/office/officeart/2005/8/layout/chevron1"/>
    <dgm:cxn modelId="{EA234F0B-DC74-4D52-A748-6D8DD2D3314C}" srcId="{0E2DF559-F7AC-45DD-BE7C-FAAF027A5498}" destId="{126932CB-BDB2-4D58-955D-2BD71F6441AE}" srcOrd="4" destOrd="0" parTransId="{DA0148E6-CBCA-42A7-8793-76A4486B8EBF}" sibTransId="{C7EEF631-2A11-4641-92C4-3505B1A25CFC}"/>
    <dgm:cxn modelId="{5C7CF1ED-75B2-4710-8592-B0CB88ACFE08}" srcId="{0E2DF559-F7AC-45DD-BE7C-FAAF027A5498}" destId="{519ED0C6-3489-49A9-B0CC-FEFC0798E5A7}" srcOrd="3" destOrd="0" parTransId="{B309E7CF-8F63-496A-B168-EBCAEF2122E9}" sibTransId="{3AEC84A7-ED26-4EC9-ABD5-4AF74A4E820C}"/>
    <dgm:cxn modelId="{BAB8EBBC-E21D-422B-9551-84A253E01CE6}" type="presOf" srcId="{D6A9870B-0A51-4EA0-A62B-EC155BEC091D}" destId="{A3048975-D567-4CC1-9F71-B6283BA54ECA}" srcOrd="0" destOrd="0" presId="urn:microsoft.com/office/officeart/2005/8/layout/chevron1"/>
    <dgm:cxn modelId="{93CBF696-B1CE-4321-A1C8-4156EA4ADB8B}" srcId="{0E2DF559-F7AC-45DD-BE7C-FAAF027A5498}" destId="{C1D43EEF-326D-4D5F-8D33-0FA0C4BE26C8}" srcOrd="5" destOrd="0" parTransId="{09417045-AE0D-4670-8F35-C8A52FE0CAF8}" sibTransId="{9BDEFDAA-1ACE-42B8-8727-F28CB3241BDE}"/>
    <dgm:cxn modelId="{D7CE8850-8467-4E59-94A2-A7824925CC86}" type="presOf" srcId="{7AF7CF7C-114D-47CC-BE01-B62FE1E770D9}" destId="{7753317E-8E6B-4422-9BC9-9D6F12DC4FCE}" srcOrd="0" destOrd="0" presId="urn:microsoft.com/office/officeart/2005/8/layout/chevron1"/>
    <dgm:cxn modelId="{411874AF-8045-423D-812A-21D23ABE8DAC}" srcId="{0E2DF559-F7AC-45DD-BE7C-FAAF027A5498}" destId="{7AF7CF7C-114D-47CC-BE01-B62FE1E770D9}" srcOrd="6" destOrd="0" parTransId="{E1F266F5-8437-456C-90E3-131B81225A9A}" sibTransId="{F30981C5-509E-437F-B890-37C75EB18D99}"/>
    <dgm:cxn modelId="{C08AD554-C6B5-457D-AC76-4B4144D679EB}" srcId="{0E2DF559-F7AC-45DD-BE7C-FAAF027A5498}" destId="{CC162C2D-872F-4BC4-9727-CFF2ABD88E36}" srcOrd="13" destOrd="0" parTransId="{F6CB0528-41E7-4463-B20B-58DC0EE147C1}" sibTransId="{40138959-3B0C-4F3C-9CC4-6C97CC89A9CE}"/>
    <dgm:cxn modelId="{C378E580-4659-48C3-9ABB-9C1072EADE7D}" type="presOf" srcId="{9D7215EC-E5FF-4401-9A2E-5FBED846A16F}" destId="{83417ABB-E9ED-4F0D-9767-E4B254230135}" srcOrd="0" destOrd="0" presId="urn:microsoft.com/office/officeart/2005/8/layout/chevron1"/>
    <dgm:cxn modelId="{A8AE62D1-88EF-4CAE-81CF-E6CE03B35365}" type="presOf" srcId="{E262B30B-4B64-446F-84EC-6E3BCBE112CA}" destId="{941C956F-9446-4A01-A908-04667CE92DE2}" srcOrd="0" destOrd="0" presId="urn:microsoft.com/office/officeart/2005/8/layout/chevron1"/>
    <dgm:cxn modelId="{27C53FFE-A17C-4893-B7DF-A17278B31870}" srcId="{0E2DF559-F7AC-45DD-BE7C-FAAF027A5498}" destId="{60DF42AE-489D-4EA8-8D56-5D19D10C7E65}" srcOrd="7" destOrd="0" parTransId="{CB81EF40-506C-4553-A56A-3ACCBF81A478}" sibTransId="{9CE388AC-6295-4219-B6DD-92E112AF05AC}"/>
    <dgm:cxn modelId="{A2DB190F-26F7-4D77-8336-2210EBE1D678}" srcId="{0E2DF559-F7AC-45DD-BE7C-FAAF027A5498}" destId="{3F6E8958-297A-49C8-8180-36D4317B38DA}" srcOrd="12" destOrd="0" parTransId="{45490BBC-D845-4486-8229-9A5ABC9AAB3F}" sibTransId="{FD6113AC-DEEF-487D-9B24-99300EE9F502}"/>
    <dgm:cxn modelId="{E23DC875-27FB-4E67-B3BF-3916613C4E99}" srcId="{0E2DF559-F7AC-45DD-BE7C-FAAF027A5498}" destId="{9F5F0D82-F98E-4181-81E7-34053C7F1666}" srcOrd="16" destOrd="0" parTransId="{053E52A9-7E20-451B-8381-8981E4B43374}" sibTransId="{FBFA8691-0222-4AE3-AE9F-CB99FD91E82A}"/>
    <dgm:cxn modelId="{01CB21B9-2B28-47C3-A435-C26D7C99CC07}" type="presOf" srcId="{B93F83A7-B3AE-458E-B478-E2A2A335DADE}" destId="{8F3D9C8B-D79B-456B-9165-EC72668B892E}" srcOrd="0" destOrd="0" presId="urn:microsoft.com/office/officeart/2005/8/layout/chevron1"/>
    <dgm:cxn modelId="{557A23A9-2DC5-4A5F-8A43-E4292A2810FE}" type="presParOf" srcId="{6EBA607F-91CA-4C15-BB6D-968EAF728820}" destId="{941C956F-9446-4A01-A908-04667CE92DE2}" srcOrd="0" destOrd="0" presId="urn:microsoft.com/office/officeart/2005/8/layout/chevron1"/>
    <dgm:cxn modelId="{E8D3317B-95D8-41EE-80D4-4D1A7B57B46E}" type="presParOf" srcId="{6EBA607F-91CA-4C15-BB6D-968EAF728820}" destId="{7DD5D39B-3AF0-4825-84D3-315F7416B565}" srcOrd="1" destOrd="0" presId="urn:microsoft.com/office/officeart/2005/8/layout/chevron1"/>
    <dgm:cxn modelId="{5760AB2B-4B83-41CB-9214-6B8A161EFBEE}" type="presParOf" srcId="{6EBA607F-91CA-4C15-BB6D-968EAF728820}" destId="{7CB27C75-2E40-4F4B-8FBB-37D1F0AD0371}" srcOrd="2" destOrd="0" presId="urn:microsoft.com/office/officeart/2005/8/layout/chevron1"/>
    <dgm:cxn modelId="{63BB0F46-DFE3-4397-9F49-F10B66D8DF34}" type="presParOf" srcId="{6EBA607F-91CA-4C15-BB6D-968EAF728820}" destId="{77FDB121-AF04-4A01-BB54-6EDDB43CDD9A}" srcOrd="3" destOrd="0" presId="urn:microsoft.com/office/officeart/2005/8/layout/chevron1"/>
    <dgm:cxn modelId="{F071846E-9D97-44EC-B10C-85886B2C339C}" type="presParOf" srcId="{6EBA607F-91CA-4C15-BB6D-968EAF728820}" destId="{47F935AF-9970-4000-A196-1B424DCC8311}" srcOrd="4" destOrd="0" presId="urn:microsoft.com/office/officeart/2005/8/layout/chevron1"/>
    <dgm:cxn modelId="{AAFED5E3-D9EE-498F-B188-38FA245B5A5A}" type="presParOf" srcId="{6EBA607F-91CA-4C15-BB6D-968EAF728820}" destId="{889B3CE6-7540-43F1-A7F5-9C79AFBF0CF4}" srcOrd="5" destOrd="0" presId="urn:microsoft.com/office/officeart/2005/8/layout/chevron1"/>
    <dgm:cxn modelId="{F2A6203A-3472-42CD-83A6-F19D9C7FAC21}" type="presParOf" srcId="{6EBA607F-91CA-4C15-BB6D-968EAF728820}" destId="{5CAE095B-DDF8-4596-97C4-EB11880559FF}" srcOrd="6" destOrd="0" presId="urn:microsoft.com/office/officeart/2005/8/layout/chevron1"/>
    <dgm:cxn modelId="{B2902288-1837-4686-9756-45AF84A4DCC9}" type="presParOf" srcId="{6EBA607F-91CA-4C15-BB6D-968EAF728820}" destId="{B42AD1CE-71E8-43EF-87BA-7F3E925B09FE}" srcOrd="7" destOrd="0" presId="urn:microsoft.com/office/officeart/2005/8/layout/chevron1"/>
    <dgm:cxn modelId="{5CDEB261-CAF5-42CE-9EC6-4BD6082914E3}" type="presParOf" srcId="{6EBA607F-91CA-4C15-BB6D-968EAF728820}" destId="{0E5BCECB-18A3-4A20-B182-AD6A6EE48FE8}" srcOrd="8" destOrd="0" presId="urn:microsoft.com/office/officeart/2005/8/layout/chevron1"/>
    <dgm:cxn modelId="{9E18B463-1950-454E-94AB-F637AE0B380D}" type="presParOf" srcId="{6EBA607F-91CA-4C15-BB6D-968EAF728820}" destId="{4291AB70-DBC6-4CD4-A9E4-235065D6901B}" srcOrd="9" destOrd="0" presId="urn:microsoft.com/office/officeart/2005/8/layout/chevron1"/>
    <dgm:cxn modelId="{30CF53F0-E588-4BF0-8C9D-9A6F879FE70A}" type="presParOf" srcId="{6EBA607F-91CA-4C15-BB6D-968EAF728820}" destId="{1DE41919-3DA8-4DED-9C0D-F611BC906884}" srcOrd="10" destOrd="0" presId="urn:microsoft.com/office/officeart/2005/8/layout/chevron1"/>
    <dgm:cxn modelId="{DFC7CE3C-AF44-4649-B985-476F8819FDF7}" type="presParOf" srcId="{6EBA607F-91CA-4C15-BB6D-968EAF728820}" destId="{B8484F83-3DCD-440E-AA73-91C784120B18}" srcOrd="11" destOrd="0" presId="urn:microsoft.com/office/officeart/2005/8/layout/chevron1"/>
    <dgm:cxn modelId="{20359958-4C07-4D07-A7B9-0E3A1D7304D7}" type="presParOf" srcId="{6EBA607F-91CA-4C15-BB6D-968EAF728820}" destId="{7753317E-8E6B-4422-9BC9-9D6F12DC4FCE}" srcOrd="12" destOrd="0" presId="urn:microsoft.com/office/officeart/2005/8/layout/chevron1"/>
    <dgm:cxn modelId="{F7863DC4-AC11-4E92-9732-4FC80D3BF1BF}" type="presParOf" srcId="{6EBA607F-91CA-4C15-BB6D-968EAF728820}" destId="{73C54F8D-8EA6-4283-80E7-7B2278BC0057}" srcOrd="13" destOrd="0" presId="urn:microsoft.com/office/officeart/2005/8/layout/chevron1"/>
    <dgm:cxn modelId="{488D17B4-1939-4523-A4CA-106076102AB2}" type="presParOf" srcId="{6EBA607F-91CA-4C15-BB6D-968EAF728820}" destId="{C4B1BFE3-69B9-4761-8A3C-F0FBFFADF3CE}" srcOrd="14" destOrd="0" presId="urn:microsoft.com/office/officeart/2005/8/layout/chevron1"/>
    <dgm:cxn modelId="{FBF0DC14-1269-4761-9751-002BB3571E1F}" type="presParOf" srcId="{6EBA607F-91CA-4C15-BB6D-968EAF728820}" destId="{93F771DE-0841-4B1E-901E-084290D254E7}" srcOrd="15" destOrd="0" presId="urn:microsoft.com/office/officeart/2005/8/layout/chevron1"/>
    <dgm:cxn modelId="{E44A9173-399F-4F87-B025-5B29F7421A34}" type="presParOf" srcId="{6EBA607F-91CA-4C15-BB6D-968EAF728820}" destId="{83417ABB-E9ED-4F0D-9767-E4B254230135}" srcOrd="16" destOrd="0" presId="urn:microsoft.com/office/officeart/2005/8/layout/chevron1"/>
    <dgm:cxn modelId="{7F5E1F32-5C1C-48FC-AC13-4BB2B36FC4F9}" type="presParOf" srcId="{6EBA607F-91CA-4C15-BB6D-968EAF728820}" destId="{9C98B9C1-EFDF-4D3F-B837-FD2E93BFD09D}" srcOrd="17" destOrd="0" presId="urn:microsoft.com/office/officeart/2005/8/layout/chevron1"/>
    <dgm:cxn modelId="{0D375410-790A-4BA0-909A-8A119D5E28C3}" type="presParOf" srcId="{6EBA607F-91CA-4C15-BB6D-968EAF728820}" destId="{21CB3BD9-B6C5-4E9A-B003-02A089AE9EFB}" srcOrd="18" destOrd="0" presId="urn:microsoft.com/office/officeart/2005/8/layout/chevron1"/>
    <dgm:cxn modelId="{708BE349-B1DD-4770-92EB-55BE8FFBC21A}" type="presParOf" srcId="{6EBA607F-91CA-4C15-BB6D-968EAF728820}" destId="{3C3E9B5B-9203-44EC-879E-07AA8F7A4027}" srcOrd="19" destOrd="0" presId="urn:microsoft.com/office/officeart/2005/8/layout/chevron1"/>
    <dgm:cxn modelId="{CA1B74C4-D85D-4AE2-ABBA-62611C68CFD3}" type="presParOf" srcId="{6EBA607F-91CA-4C15-BB6D-968EAF728820}" destId="{F9A82878-F801-43E9-8A58-87E88A4D3402}" srcOrd="20" destOrd="0" presId="urn:microsoft.com/office/officeart/2005/8/layout/chevron1"/>
    <dgm:cxn modelId="{8BE93ED3-ED0E-418E-9E47-63843F830CE0}" type="presParOf" srcId="{6EBA607F-91CA-4C15-BB6D-968EAF728820}" destId="{7C9F3719-CCB5-4A60-B04D-1292EF731B3C}" srcOrd="21" destOrd="0" presId="urn:microsoft.com/office/officeart/2005/8/layout/chevron1"/>
    <dgm:cxn modelId="{C59727FE-B95D-4F73-9BE5-5C41C50F4A3E}" type="presParOf" srcId="{6EBA607F-91CA-4C15-BB6D-968EAF728820}" destId="{A3048975-D567-4CC1-9F71-B6283BA54ECA}" srcOrd="22" destOrd="0" presId="urn:microsoft.com/office/officeart/2005/8/layout/chevron1"/>
    <dgm:cxn modelId="{D0F836FB-1074-4C52-8C3B-845D61E7EBAA}" type="presParOf" srcId="{6EBA607F-91CA-4C15-BB6D-968EAF728820}" destId="{4FE28798-5FC5-4C82-A27C-E3149085234B}" srcOrd="23" destOrd="0" presId="urn:microsoft.com/office/officeart/2005/8/layout/chevron1"/>
    <dgm:cxn modelId="{9587B5D4-B7C6-4765-A93C-AE4AA01C6138}" type="presParOf" srcId="{6EBA607F-91CA-4C15-BB6D-968EAF728820}" destId="{94961205-C117-4488-A957-88D4DDDA0814}" srcOrd="24" destOrd="0" presId="urn:microsoft.com/office/officeart/2005/8/layout/chevron1"/>
    <dgm:cxn modelId="{43A62245-5137-4DE7-8BB7-5A941E127AFA}" type="presParOf" srcId="{6EBA607F-91CA-4C15-BB6D-968EAF728820}" destId="{F13C5A8D-F5D9-4909-9260-29F081076C03}" srcOrd="25" destOrd="0" presId="urn:microsoft.com/office/officeart/2005/8/layout/chevron1"/>
    <dgm:cxn modelId="{BC090355-D0CB-4787-982F-762CFDFB9E9A}" type="presParOf" srcId="{6EBA607F-91CA-4C15-BB6D-968EAF728820}" destId="{27E6628E-457E-4DB3-ABF0-5DC82EFA73AC}" srcOrd="26" destOrd="0" presId="urn:microsoft.com/office/officeart/2005/8/layout/chevron1"/>
    <dgm:cxn modelId="{28EBD613-D5E2-4D61-96F3-A0C29A096A70}" type="presParOf" srcId="{6EBA607F-91CA-4C15-BB6D-968EAF728820}" destId="{DAE460D3-164A-4F45-8CFD-D3967C040BBA}" srcOrd="27" destOrd="0" presId="urn:microsoft.com/office/officeart/2005/8/layout/chevron1"/>
    <dgm:cxn modelId="{784E85D2-583E-46D0-9E63-E5FC8BB794C7}" type="presParOf" srcId="{6EBA607F-91CA-4C15-BB6D-968EAF728820}" destId="{9656DC1F-F708-4F36-81A8-BABB315BC12A}" srcOrd="28" destOrd="0" presId="urn:microsoft.com/office/officeart/2005/8/layout/chevron1"/>
    <dgm:cxn modelId="{FEEF8018-7754-40C5-9C70-1794B5D44B29}" type="presParOf" srcId="{6EBA607F-91CA-4C15-BB6D-968EAF728820}" destId="{08640D2A-C041-456D-824E-D44425653A4D}" srcOrd="29" destOrd="0" presId="urn:microsoft.com/office/officeart/2005/8/layout/chevron1"/>
    <dgm:cxn modelId="{4BD7964F-19D2-494E-85A7-09096AB66096}" type="presParOf" srcId="{6EBA607F-91CA-4C15-BB6D-968EAF728820}" destId="{8F3D9C8B-D79B-456B-9165-EC72668B892E}" srcOrd="30" destOrd="0" presId="urn:microsoft.com/office/officeart/2005/8/layout/chevron1"/>
    <dgm:cxn modelId="{17CE9020-F483-4639-B0C9-553BBCDD6611}" type="presParOf" srcId="{6EBA607F-91CA-4C15-BB6D-968EAF728820}" destId="{20D2A48D-15D2-41CD-A614-01CB6D8AE59B}" srcOrd="31" destOrd="0" presId="urn:microsoft.com/office/officeart/2005/8/layout/chevron1"/>
    <dgm:cxn modelId="{8922BDAD-4158-4B2F-A7D0-711262EE364F}" type="presParOf" srcId="{6EBA607F-91CA-4C15-BB6D-968EAF728820}" destId="{BF935BA8-898F-4201-9EA0-A7D2A8836A29}" srcOrd="3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D8C58-80A9-4295-926E-D1F675E0B040}">
      <dsp:nvSpPr>
        <dsp:cNvPr id="0" name=""/>
        <dsp:cNvSpPr/>
      </dsp:nvSpPr>
      <dsp:spPr>
        <a:xfrm rot="5400000">
          <a:off x="-154476" y="158458"/>
          <a:ext cx="1029842" cy="720889"/>
        </a:xfrm>
        <a:prstGeom prst="chevron">
          <a:avLst/>
        </a:prstGeom>
        <a:solidFill>
          <a:schemeClr val="accent2">
            <a:lumMod val="40000"/>
            <a:lumOff val="60000"/>
          </a:schemeClr>
        </a:solidFill>
        <a:ln w="34925"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91440" rIns="15240" bIns="15240" numCol="1" spcCol="1270" anchor="t" anchorCtr="1">
          <a:noAutofit/>
        </a:bodyPr>
        <a:lstStyle/>
        <a:p>
          <a:pPr lvl="0" algn="ctr" defTabSz="1066800">
            <a:lnSpc>
              <a:spcPct val="90000"/>
            </a:lnSpc>
            <a:spcBef>
              <a:spcPct val="0"/>
            </a:spcBef>
            <a:spcAft>
              <a:spcPct val="35000"/>
            </a:spcAft>
          </a:pPr>
          <a:r>
            <a:rPr lang="en-US" sz="2400" b="1" kern="1200" dirty="0" smtClean="0">
              <a:solidFill>
                <a:schemeClr val="tx1"/>
              </a:solidFill>
            </a:rPr>
            <a:t>1</a:t>
          </a:r>
          <a:endParaRPr lang="en-US" sz="2400" b="1" kern="1200" dirty="0">
            <a:solidFill>
              <a:schemeClr val="tx1"/>
            </a:solidFill>
          </a:endParaRPr>
        </a:p>
      </dsp:txBody>
      <dsp:txXfrm rot="-5400000">
        <a:off x="1" y="364427"/>
        <a:ext cx="720889" cy="308953"/>
      </dsp:txXfrm>
    </dsp:sp>
    <dsp:sp modelId="{78D1E347-CD5B-4184-9901-2177B3008AB1}">
      <dsp:nvSpPr>
        <dsp:cNvPr id="0" name=""/>
        <dsp:cNvSpPr/>
      </dsp:nvSpPr>
      <dsp:spPr>
        <a:xfrm rot="5400000">
          <a:off x="3691107" y="-2966235"/>
          <a:ext cx="669749" cy="6610185"/>
        </a:xfrm>
        <a:prstGeom prst="round2SameRect">
          <a:avLst/>
        </a:prstGeom>
        <a:solidFill>
          <a:schemeClr val="tx1"/>
        </a:solidFill>
        <a:ln w="10795" cap="sq"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smtClean="0">
              <a:solidFill>
                <a:schemeClr val="bg1"/>
              </a:solidFill>
            </a:rPr>
            <a:t>Educating &amp; increase awareness</a:t>
          </a:r>
          <a:endParaRPr lang="en-US" sz="2700" kern="1200" dirty="0">
            <a:solidFill>
              <a:schemeClr val="bg1"/>
            </a:solidFill>
          </a:endParaRPr>
        </a:p>
      </dsp:txBody>
      <dsp:txXfrm rot="-5400000">
        <a:off x="720889" y="36677"/>
        <a:ext cx="6577491" cy="604361"/>
      </dsp:txXfrm>
    </dsp:sp>
    <dsp:sp modelId="{92D47FC0-9645-4286-A235-AA52F41F65AA}">
      <dsp:nvSpPr>
        <dsp:cNvPr id="0" name=""/>
        <dsp:cNvSpPr/>
      </dsp:nvSpPr>
      <dsp:spPr>
        <a:xfrm rot="5400000">
          <a:off x="-154476" y="1070582"/>
          <a:ext cx="1029842" cy="720889"/>
        </a:xfrm>
        <a:prstGeom prst="chevron">
          <a:avLst/>
        </a:prstGeom>
        <a:solidFill>
          <a:schemeClr val="accent2">
            <a:lumMod val="40000"/>
            <a:lumOff val="60000"/>
          </a:schemeClr>
        </a:solidFill>
        <a:ln w="34925"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91440" rIns="15240" bIns="15240" numCol="1" spcCol="1270" anchor="t" anchorCtr="1">
          <a:noAutofit/>
        </a:bodyPr>
        <a:lstStyle/>
        <a:p>
          <a:pPr lvl="0" algn="ctr" defTabSz="1066800">
            <a:lnSpc>
              <a:spcPct val="90000"/>
            </a:lnSpc>
            <a:spcBef>
              <a:spcPct val="0"/>
            </a:spcBef>
            <a:spcAft>
              <a:spcPct val="35000"/>
            </a:spcAft>
          </a:pPr>
          <a:r>
            <a:rPr lang="en-US" sz="2400" b="1" kern="1200" dirty="0" smtClean="0">
              <a:solidFill>
                <a:schemeClr val="tx1"/>
              </a:solidFill>
            </a:rPr>
            <a:t>2</a:t>
          </a:r>
          <a:endParaRPr lang="en-US" sz="2400" b="1" kern="1200" dirty="0">
            <a:solidFill>
              <a:schemeClr val="tx1"/>
            </a:solidFill>
          </a:endParaRPr>
        </a:p>
      </dsp:txBody>
      <dsp:txXfrm rot="-5400000">
        <a:off x="1" y="1276551"/>
        <a:ext cx="720889" cy="308953"/>
      </dsp:txXfrm>
    </dsp:sp>
    <dsp:sp modelId="{AF52FBDF-9865-41FC-B20A-C036AE6A25A6}">
      <dsp:nvSpPr>
        <dsp:cNvPr id="0" name=""/>
        <dsp:cNvSpPr/>
      </dsp:nvSpPr>
      <dsp:spPr>
        <a:xfrm rot="5400000">
          <a:off x="3691283" y="-2054288"/>
          <a:ext cx="669397" cy="6610185"/>
        </a:xfrm>
        <a:prstGeom prst="round2SameRect">
          <a:avLst/>
        </a:prstGeom>
        <a:solidFill>
          <a:schemeClr val="tx1"/>
        </a:solidFill>
        <a:ln w="10795" cap="sq"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smtClean="0">
              <a:solidFill>
                <a:schemeClr val="bg1"/>
              </a:solidFill>
            </a:rPr>
            <a:t>Research &amp; improve data for research</a:t>
          </a:r>
          <a:endParaRPr lang="en-US" sz="2700" kern="1200" dirty="0">
            <a:solidFill>
              <a:schemeClr val="bg1"/>
            </a:solidFill>
          </a:endParaRPr>
        </a:p>
      </dsp:txBody>
      <dsp:txXfrm rot="-5400000">
        <a:off x="720890" y="948782"/>
        <a:ext cx="6577508" cy="604043"/>
      </dsp:txXfrm>
    </dsp:sp>
    <dsp:sp modelId="{93AEA894-EDC5-4DD8-8800-4F858915B6EF}">
      <dsp:nvSpPr>
        <dsp:cNvPr id="0" name=""/>
        <dsp:cNvSpPr/>
      </dsp:nvSpPr>
      <dsp:spPr>
        <a:xfrm rot="5400000">
          <a:off x="-154476" y="1982705"/>
          <a:ext cx="1029842" cy="720889"/>
        </a:xfrm>
        <a:prstGeom prst="chevron">
          <a:avLst/>
        </a:prstGeom>
        <a:solidFill>
          <a:schemeClr val="accent2">
            <a:lumMod val="40000"/>
            <a:lumOff val="60000"/>
          </a:schemeClr>
        </a:solidFill>
        <a:ln w="34925"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91440" rIns="15240" bIns="15240" numCol="1" spcCol="1270" anchor="t" anchorCtr="1">
          <a:noAutofit/>
        </a:bodyPr>
        <a:lstStyle/>
        <a:p>
          <a:pPr lvl="0" algn="ctr" defTabSz="1066800">
            <a:lnSpc>
              <a:spcPct val="90000"/>
            </a:lnSpc>
            <a:spcBef>
              <a:spcPct val="0"/>
            </a:spcBef>
            <a:spcAft>
              <a:spcPct val="35000"/>
            </a:spcAft>
          </a:pPr>
          <a:r>
            <a:rPr lang="en-US" sz="2400" b="1" kern="1200" dirty="0" smtClean="0">
              <a:solidFill>
                <a:schemeClr val="tx1"/>
              </a:solidFill>
            </a:rPr>
            <a:t>3</a:t>
          </a:r>
          <a:endParaRPr lang="en-US" sz="2400" b="1" kern="1200" dirty="0">
            <a:solidFill>
              <a:schemeClr val="tx1"/>
            </a:solidFill>
          </a:endParaRPr>
        </a:p>
      </dsp:txBody>
      <dsp:txXfrm rot="-5400000">
        <a:off x="1" y="2188674"/>
        <a:ext cx="720889" cy="308953"/>
      </dsp:txXfrm>
    </dsp:sp>
    <dsp:sp modelId="{EC918C37-DB80-4D2B-A686-C63AE328980E}">
      <dsp:nvSpPr>
        <dsp:cNvPr id="0" name=""/>
        <dsp:cNvSpPr/>
      </dsp:nvSpPr>
      <dsp:spPr>
        <a:xfrm rot="5400000">
          <a:off x="3691283" y="-1142165"/>
          <a:ext cx="669397" cy="6610185"/>
        </a:xfrm>
        <a:prstGeom prst="round2SameRect">
          <a:avLst/>
        </a:prstGeom>
        <a:solidFill>
          <a:schemeClr val="tx1"/>
        </a:solidFill>
        <a:ln w="10795" cap="sq"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smtClean="0">
              <a:solidFill>
                <a:schemeClr val="bg1"/>
              </a:solidFill>
            </a:rPr>
            <a:t>Design &amp; evaluate adaptation interventions</a:t>
          </a:r>
          <a:endParaRPr lang="en-US" sz="2700" kern="1200" dirty="0">
            <a:solidFill>
              <a:schemeClr val="bg1"/>
            </a:solidFill>
          </a:endParaRPr>
        </a:p>
      </dsp:txBody>
      <dsp:txXfrm rot="-5400000">
        <a:off x="720890" y="1860905"/>
        <a:ext cx="6577508" cy="604043"/>
      </dsp:txXfrm>
    </dsp:sp>
    <dsp:sp modelId="{DDFA056B-8B45-4911-B79B-A58D3AD3E9EA}">
      <dsp:nvSpPr>
        <dsp:cNvPr id="0" name=""/>
        <dsp:cNvSpPr/>
      </dsp:nvSpPr>
      <dsp:spPr>
        <a:xfrm rot="5400000">
          <a:off x="-154476" y="2894828"/>
          <a:ext cx="1029842" cy="720889"/>
        </a:xfrm>
        <a:prstGeom prst="chevron">
          <a:avLst/>
        </a:prstGeom>
        <a:solidFill>
          <a:schemeClr val="accent2">
            <a:lumMod val="40000"/>
            <a:lumOff val="60000"/>
          </a:schemeClr>
        </a:solidFill>
        <a:ln w="34925"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91440" rIns="15240" bIns="15240" numCol="1" spcCol="1270" anchor="t" anchorCtr="1">
          <a:noAutofit/>
        </a:bodyPr>
        <a:lstStyle/>
        <a:p>
          <a:pPr lvl="0" algn="ctr" defTabSz="1066800">
            <a:lnSpc>
              <a:spcPct val="90000"/>
            </a:lnSpc>
            <a:spcBef>
              <a:spcPct val="0"/>
            </a:spcBef>
            <a:spcAft>
              <a:spcPct val="35000"/>
            </a:spcAft>
          </a:pPr>
          <a:r>
            <a:rPr lang="en-US" sz="2400" b="1" kern="1200" dirty="0" smtClean="0">
              <a:solidFill>
                <a:schemeClr val="tx1"/>
              </a:solidFill>
            </a:rPr>
            <a:t>4</a:t>
          </a:r>
          <a:endParaRPr lang="en-US" sz="2400" b="1" kern="1200" dirty="0">
            <a:solidFill>
              <a:schemeClr val="tx1"/>
            </a:solidFill>
          </a:endParaRPr>
        </a:p>
      </dsp:txBody>
      <dsp:txXfrm rot="-5400000">
        <a:off x="1" y="3100797"/>
        <a:ext cx="720889" cy="308953"/>
      </dsp:txXfrm>
    </dsp:sp>
    <dsp:sp modelId="{063D3A32-7024-41D7-A85F-C34E2A0050B3}">
      <dsp:nvSpPr>
        <dsp:cNvPr id="0" name=""/>
        <dsp:cNvSpPr/>
      </dsp:nvSpPr>
      <dsp:spPr>
        <a:xfrm rot="5400000">
          <a:off x="3691283" y="-230041"/>
          <a:ext cx="669397" cy="6610185"/>
        </a:xfrm>
        <a:prstGeom prst="round2SameRect">
          <a:avLst/>
        </a:prstGeom>
        <a:solidFill>
          <a:schemeClr val="tx1"/>
        </a:solidFill>
        <a:ln w="10795" cap="sq"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smtClean="0">
              <a:solidFill>
                <a:schemeClr val="bg1"/>
              </a:solidFill>
            </a:rPr>
            <a:t>Develop tools &amp; products</a:t>
          </a:r>
          <a:endParaRPr lang="en-US" sz="2700" kern="1200" dirty="0">
            <a:solidFill>
              <a:schemeClr val="bg1"/>
            </a:solidFill>
          </a:endParaRPr>
        </a:p>
      </dsp:txBody>
      <dsp:txXfrm rot="-5400000">
        <a:off x="720890" y="2773029"/>
        <a:ext cx="6577508" cy="604043"/>
      </dsp:txXfrm>
    </dsp:sp>
    <dsp:sp modelId="{E4FA02C6-95BD-4226-88D6-83D4E7357C25}">
      <dsp:nvSpPr>
        <dsp:cNvPr id="0" name=""/>
        <dsp:cNvSpPr/>
      </dsp:nvSpPr>
      <dsp:spPr>
        <a:xfrm rot="5400000">
          <a:off x="-154476" y="3806951"/>
          <a:ext cx="1029842" cy="720889"/>
        </a:xfrm>
        <a:prstGeom prst="chevron">
          <a:avLst/>
        </a:prstGeom>
        <a:solidFill>
          <a:schemeClr val="accent2">
            <a:lumMod val="40000"/>
            <a:lumOff val="60000"/>
          </a:schemeClr>
        </a:solidFill>
        <a:ln w="34925"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91440" rIns="15240" bIns="15240" numCol="1" spcCol="1270" anchor="t" anchorCtr="1">
          <a:noAutofit/>
        </a:bodyPr>
        <a:lstStyle/>
        <a:p>
          <a:pPr lvl="0" algn="ctr" defTabSz="1066800">
            <a:lnSpc>
              <a:spcPct val="90000"/>
            </a:lnSpc>
            <a:spcBef>
              <a:spcPct val="0"/>
            </a:spcBef>
            <a:spcAft>
              <a:spcPct val="35000"/>
            </a:spcAft>
          </a:pPr>
          <a:r>
            <a:rPr lang="en-US" sz="2400" b="1" kern="1200" dirty="0" smtClean="0">
              <a:solidFill>
                <a:schemeClr val="tx1"/>
              </a:solidFill>
            </a:rPr>
            <a:t>5</a:t>
          </a:r>
          <a:endParaRPr lang="en-US" sz="2400" b="1" kern="1200" dirty="0">
            <a:solidFill>
              <a:schemeClr val="tx1"/>
            </a:solidFill>
          </a:endParaRPr>
        </a:p>
      </dsp:txBody>
      <dsp:txXfrm rot="-5400000">
        <a:off x="1" y="4012920"/>
        <a:ext cx="720889" cy="308953"/>
      </dsp:txXfrm>
    </dsp:sp>
    <dsp:sp modelId="{69667781-FF5A-4EE4-B773-B16C928D8B88}">
      <dsp:nvSpPr>
        <dsp:cNvPr id="0" name=""/>
        <dsp:cNvSpPr/>
      </dsp:nvSpPr>
      <dsp:spPr>
        <a:xfrm rot="5400000">
          <a:off x="3691283" y="682081"/>
          <a:ext cx="669397" cy="6610185"/>
        </a:xfrm>
        <a:prstGeom prst="round2SameRect">
          <a:avLst/>
        </a:prstGeom>
        <a:solidFill>
          <a:schemeClr val="tx1"/>
        </a:solidFill>
        <a:ln w="10795" cap="sq"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smtClean="0">
              <a:solidFill>
                <a:schemeClr val="bg1"/>
              </a:solidFill>
            </a:rPr>
            <a:t>Provide technical assistance</a:t>
          </a:r>
          <a:endParaRPr lang="en-US" sz="2700" kern="1200" dirty="0">
            <a:solidFill>
              <a:schemeClr val="bg1"/>
            </a:solidFill>
          </a:endParaRPr>
        </a:p>
      </dsp:txBody>
      <dsp:txXfrm rot="-5400000">
        <a:off x="720890" y="3685152"/>
        <a:ext cx="6577508" cy="6040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D1F92-05F5-4F0E-BA16-451DFE721047}">
      <dsp:nvSpPr>
        <dsp:cNvPr id="0" name=""/>
        <dsp:cNvSpPr/>
      </dsp:nvSpPr>
      <dsp:spPr>
        <a:xfrm>
          <a:off x="1834341" y="50953"/>
          <a:ext cx="2445789" cy="2445789"/>
        </a:xfrm>
        <a:prstGeom prst="ellipse">
          <a:avLst/>
        </a:prstGeom>
        <a:solidFill>
          <a:schemeClr val="accent3">
            <a:shade val="80000"/>
            <a:alpha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r>
            <a:rPr lang="en-US" sz="3000" kern="1200" dirty="0" smtClean="0">
              <a:solidFill>
                <a:schemeClr val="bg1"/>
              </a:solidFill>
            </a:rPr>
            <a:t>Host</a:t>
          </a:r>
          <a:endParaRPr lang="en-US" sz="3000" kern="1200" dirty="0">
            <a:solidFill>
              <a:schemeClr val="bg1"/>
            </a:solidFill>
          </a:endParaRPr>
        </a:p>
      </dsp:txBody>
      <dsp:txXfrm>
        <a:off x="2160446" y="478967"/>
        <a:ext cx="1793579" cy="1100605"/>
      </dsp:txXfrm>
    </dsp:sp>
    <dsp:sp modelId="{A2B80B24-05DF-4296-B736-93D4465496C1}">
      <dsp:nvSpPr>
        <dsp:cNvPr id="0" name=""/>
        <dsp:cNvSpPr/>
      </dsp:nvSpPr>
      <dsp:spPr>
        <a:xfrm>
          <a:off x="2716864" y="1579572"/>
          <a:ext cx="2445789" cy="2445789"/>
        </a:xfrm>
        <a:prstGeom prst="ellipse">
          <a:avLst/>
        </a:prstGeom>
        <a:solidFill>
          <a:schemeClr val="accent3">
            <a:shade val="80000"/>
            <a:alpha val="50000"/>
            <a:hueOff val="218787"/>
            <a:satOff val="-33895"/>
            <a:lumOff val="1919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r>
            <a:rPr lang="en-US" sz="3000" kern="1200" dirty="0" smtClean="0">
              <a:solidFill>
                <a:schemeClr val="bg1"/>
              </a:solidFill>
            </a:rPr>
            <a:t>Vector</a:t>
          </a:r>
          <a:endParaRPr lang="en-US" sz="3000" kern="1200" dirty="0">
            <a:solidFill>
              <a:schemeClr val="bg1"/>
            </a:solidFill>
          </a:endParaRPr>
        </a:p>
      </dsp:txBody>
      <dsp:txXfrm>
        <a:off x="3464868" y="2211401"/>
        <a:ext cx="1467473" cy="1345184"/>
      </dsp:txXfrm>
    </dsp:sp>
    <dsp:sp modelId="{33506C05-C4CA-4B5E-8FCE-DDB7269940D9}">
      <dsp:nvSpPr>
        <dsp:cNvPr id="0" name=""/>
        <dsp:cNvSpPr/>
      </dsp:nvSpPr>
      <dsp:spPr>
        <a:xfrm>
          <a:off x="951819" y="1579572"/>
          <a:ext cx="2445789" cy="2445789"/>
        </a:xfrm>
        <a:prstGeom prst="ellipse">
          <a:avLst/>
        </a:prstGeom>
        <a:solidFill>
          <a:schemeClr val="accent3">
            <a:shade val="80000"/>
            <a:alpha val="50000"/>
            <a:hueOff val="437574"/>
            <a:satOff val="-67789"/>
            <a:lumOff val="38392"/>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r>
            <a:rPr lang="en-US" sz="3000" kern="1200" dirty="0" smtClean="0">
              <a:solidFill>
                <a:schemeClr val="bg1"/>
              </a:solidFill>
            </a:rPr>
            <a:t>Pathogen</a:t>
          </a:r>
          <a:endParaRPr lang="en-US" sz="3000" kern="1200" dirty="0">
            <a:solidFill>
              <a:schemeClr val="bg1"/>
            </a:solidFill>
          </a:endParaRPr>
        </a:p>
      </dsp:txBody>
      <dsp:txXfrm>
        <a:off x="1182131" y="2211401"/>
        <a:ext cx="1467473" cy="13451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1C956F-9446-4A01-A908-04667CE92DE2}">
      <dsp:nvSpPr>
        <dsp:cNvPr id="0" name=""/>
        <dsp:cNvSpPr/>
      </dsp:nvSpPr>
      <dsp:spPr>
        <a:xfrm>
          <a:off x="10763"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1860s</a:t>
          </a:r>
          <a:endParaRPr lang="en-US" sz="1300" kern="1200" dirty="0"/>
        </a:p>
      </dsp:txBody>
      <dsp:txXfrm>
        <a:off x="167344" y="402976"/>
        <a:ext cx="469743" cy="313162"/>
      </dsp:txXfrm>
    </dsp:sp>
    <dsp:sp modelId="{7CB27C75-2E40-4F4B-8FBB-37D1F0AD0371}">
      <dsp:nvSpPr>
        <dsp:cNvPr id="0" name=""/>
        <dsp:cNvSpPr/>
      </dsp:nvSpPr>
      <dsp:spPr>
        <a:xfrm>
          <a:off x="715377"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1870s</a:t>
          </a:r>
          <a:endParaRPr lang="en-US" sz="1300" kern="1200" dirty="0"/>
        </a:p>
      </dsp:txBody>
      <dsp:txXfrm>
        <a:off x="871958" y="402976"/>
        <a:ext cx="469743" cy="313162"/>
      </dsp:txXfrm>
    </dsp:sp>
    <dsp:sp modelId="{47F935AF-9970-4000-A196-1B424DCC8311}">
      <dsp:nvSpPr>
        <dsp:cNvPr id="0" name=""/>
        <dsp:cNvSpPr/>
      </dsp:nvSpPr>
      <dsp:spPr>
        <a:xfrm>
          <a:off x="1419992"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1880s</a:t>
          </a:r>
          <a:endParaRPr lang="en-US" sz="1300" kern="1200" dirty="0"/>
        </a:p>
      </dsp:txBody>
      <dsp:txXfrm>
        <a:off x="1576573" y="402976"/>
        <a:ext cx="469743" cy="313162"/>
      </dsp:txXfrm>
    </dsp:sp>
    <dsp:sp modelId="{5CAE095B-DDF8-4596-97C4-EB11880559FF}">
      <dsp:nvSpPr>
        <dsp:cNvPr id="0" name=""/>
        <dsp:cNvSpPr/>
      </dsp:nvSpPr>
      <dsp:spPr>
        <a:xfrm>
          <a:off x="2124607"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1890s</a:t>
          </a:r>
          <a:endParaRPr lang="en-US" sz="1300" kern="1200" dirty="0"/>
        </a:p>
      </dsp:txBody>
      <dsp:txXfrm>
        <a:off x="2281188" y="402976"/>
        <a:ext cx="469743" cy="313162"/>
      </dsp:txXfrm>
    </dsp:sp>
    <dsp:sp modelId="{0E5BCECB-18A3-4A20-B182-AD6A6EE48FE8}">
      <dsp:nvSpPr>
        <dsp:cNvPr id="0" name=""/>
        <dsp:cNvSpPr/>
      </dsp:nvSpPr>
      <dsp:spPr>
        <a:xfrm>
          <a:off x="2829222"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1900s</a:t>
          </a:r>
          <a:endParaRPr lang="en-US" sz="1300" kern="1200" dirty="0"/>
        </a:p>
      </dsp:txBody>
      <dsp:txXfrm>
        <a:off x="2985803" y="402976"/>
        <a:ext cx="469743" cy="313162"/>
      </dsp:txXfrm>
    </dsp:sp>
    <dsp:sp modelId="{1DE41919-3DA8-4DED-9C0D-F611BC906884}">
      <dsp:nvSpPr>
        <dsp:cNvPr id="0" name=""/>
        <dsp:cNvSpPr/>
      </dsp:nvSpPr>
      <dsp:spPr>
        <a:xfrm>
          <a:off x="3533837"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1910s</a:t>
          </a:r>
          <a:endParaRPr lang="en-US" sz="1300" kern="1200" dirty="0"/>
        </a:p>
      </dsp:txBody>
      <dsp:txXfrm>
        <a:off x="3690418" y="402976"/>
        <a:ext cx="469743" cy="313162"/>
      </dsp:txXfrm>
    </dsp:sp>
    <dsp:sp modelId="{7753317E-8E6B-4422-9BC9-9D6F12DC4FCE}">
      <dsp:nvSpPr>
        <dsp:cNvPr id="0" name=""/>
        <dsp:cNvSpPr/>
      </dsp:nvSpPr>
      <dsp:spPr>
        <a:xfrm>
          <a:off x="4238452"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1920s</a:t>
          </a:r>
          <a:endParaRPr lang="en-US" sz="1300" kern="1200" dirty="0"/>
        </a:p>
      </dsp:txBody>
      <dsp:txXfrm>
        <a:off x="4395033" y="402976"/>
        <a:ext cx="469743" cy="313162"/>
      </dsp:txXfrm>
    </dsp:sp>
    <dsp:sp modelId="{C4B1BFE3-69B9-4761-8A3C-F0FBFFADF3CE}">
      <dsp:nvSpPr>
        <dsp:cNvPr id="0" name=""/>
        <dsp:cNvSpPr/>
      </dsp:nvSpPr>
      <dsp:spPr>
        <a:xfrm>
          <a:off x="4943066"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1930s</a:t>
          </a:r>
          <a:endParaRPr lang="en-US" sz="1300" kern="1200" dirty="0"/>
        </a:p>
      </dsp:txBody>
      <dsp:txXfrm>
        <a:off x="5099647" y="402976"/>
        <a:ext cx="469743" cy="313162"/>
      </dsp:txXfrm>
    </dsp:sp>
    <dsp:sp modelId="{83417ABB-E9ED-4F0D-9767-E4B254230135}">
      <dsp:nvSpPr>
        <dsp:cNvPr id="0" name=""/>
        <dsp:cNvSpPr/>
      </dsp:nvSpPr>
      <dsp:spPr>
        <a:xfrm>
          <a:off x="5647681"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1940s</a:t>
          </a:r>
          <a:endParaRPr lang="en-US" sz="1300" kern="1200" dirty="0"/>
        </a:p>
      </dsp:txBody>
      <dsp:txXfrm>
        <a:off x="5804262" y="402976"/>
        <a:ext cx="469743" cy="313162"/>
      </dsp:txXfrm>
    </dsp:sp>
    <dsp:sp modelId="{21CB3BD9-B6C5-4E9A-B003-02A089AE9EFB}">
      <dsp:nvSpPr>
        <dsp:cNvPr id="0" name=""/>
        <dsp:cNvSpPr/>
      </dsp:nvSpPr>
      <dsp:spPr>
        <a:xfrm>
          <a:off x="6352296"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1950s</a:t>
          </a:r>
          <a:endParaRPr lang="en-US" sz="1300" kern="1200" dirty="0"/>
        </a:p>
      </dsp:txBody>
      <dsp:txXfrm>
        <a:off x="6508877" y="402976"/>
        <a:ext cx="469743" cy="313162"/>
      </dsp:txXfrm>
    </dsp:sp>
    <dsp:sp modelId="{F9A82878-F801-43E9-8A58-87E88A4D3402}">
      <dsp:nvSpPr>
        <dsp:cNvPr id="0" name=""/>
        <dsp:cNvSpPr/>
      </dsp:nvSpPr>
      <dsp:spPr>
        <a:xfrm>
          <a:off x="7056911"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1960s</a:t>
          </a:r>
          <a:endParaRPr lang="en-US" sz="1300" kern="1200" dirty="0"/>
        </a:p>
      </dsp:txBody>
      <dsp:txXfrm>
        <a:off x="7213492" y="402976"/>
        <a:ext cx="469743" cy="313162"/>
      </dsp:txXfrm>
    </dsp:sp>
    <dsp:sp modelId="{A3048975-D567-4CC1-9F71-B6283BA54ECA}">
      <dsp:nvSpPr>
        <dsp:cNvPr id="0" name=""/>
        <dsp:cNvSpPr/>
      </dsp:nvSpPr>
      <dsp:spPr>
        <a:xfrm>
          <a:off x="7761526"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1970s</a:t>
          </a:r>
          <a:endParaRPr lang="en-US" sz="1300" kern="1200" dirty="0"/>
        </a:p>
      </dsp:txBody>
      <dsp:txXfrm>
        <a:off x="7918107" y="402976"/>
        <a:ext cx="469743" cy="313162"/>
      </dsp:txXfrm>
    </dsp:sp>
    <dsp:sp modelId="{94961205-C117-4488-A957-88D4DDDA0814}">
      <dsp:nvSpPr>
        <dsp:cNvPr id="0" name=""/>
        <dsp:cNvSpPr/>
      </dsp:nvSpPr>
      <dsp:spPr>
        <a:xfrm>
          <a:off x="8466141"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1980s</a:t>
          </a:r>
          <a:endParaRPr lang="en-US" sz="1300" kern="1200" dirty="0"/>
        </a:p>
      </dsp:txBody>
      <dsp:txXfrm>
        <a:off x="8622722" y="402976"/>
        <a:ext cx="469743" cy="313162"/>
      </dsp:txXfrm>
    </dsp:sp>
    <dsp:sp modelId="{27E6628E-457E-4DB3-ABF0-5DC82EFA73AC}">
      <dsp:nvSpPr>
        <dsp:cNvPr id="0" name=""/>
        <dsp:cNvSpPr/>
      </dsp:nvSpPr>
      <dsp:spPr>
        <a:xfrm>
          <a:off x="9170756"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1990s</a:t>
          </a:r>
          <a:endParaRPr lang="en-US" sz="1300" kern="1200" dirty="0"/>
        </a:p>
      </dsp:txBody>
      <dsp:txXfrm>
        <a:off x="9327337" y="402976"/>
        <a:ext cx="469743" cy="313162"/>
      </dsp:txXfrm>
    </dsp:sp>
    <dsp:sp modelId="{9656DC1F-F708-4F36-81A8-BABB315BC12A}">
      <dsp:nvSpPr>
        <dsp:cNvPr id="0" name=""/>
        <dsp:cNvSpPr/>
      </dsp:nvSpPr>
      <dsp:spPr>
        <a:xfrm>
          <a:off x="9875370"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2000s</a:t>
          </a:r>
          <a:endParaRPr lang="en-US" sz="1300" kern="1200" dirty="0"/>
        </a:p>
      </dsp:txBody>
      <dsp:txXfrm>
        <a:off x="10031951" y="402976"/>
        <a:ext cx="469743" cy="313162"/>
      </dsp:txXfrm>
    </dsp:sp>
    <dsp:sp modelId="{8F3D9C8B-D79B-456B-9165-EC72668B892E}">
      <dsp:nvSpPr>
        <dsp:cNvPr id="0" name=""/>
        <dsp:cNvSpPr/>
      </dsp:nvSpPr>
      <dsp:spPr>
        <a:xfrm>
          <a:off x="10579985"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2010s</a:t>
          </a:r>
          <a:endParaRPr lang="en-US" sz="1300" kern="1200" dirty="0"/>
        </a:p>
      </dsp:txBody>
      <dsp:txXfrm>
        <a:off x="10736566" y="402976"/>
        <a:ext cx="469743" cy="313162"/>
      </dsp:txXfrm>
    </dsp:sp>
    <dsp:sp modelId="{BF935BA8-898F-4201-9EA0-A7D2A8836A29}">
      <dsp:nvSpPr>
        <dsp:cNvPr id="0" name=""/>
        <dsp:cNvSpPr/>
      </dsp:nvSpPr>
      <dsp:spPr>
        <a:xfrm>
          <a:off x="11284600"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2020s</a:t>
          </a:r>
          <a:endParaRPr lang="en-US" sz="1300" kern="1200" dirty="0"/>
        </a:p>
      </dsp:txBody>
      <dsp:txXfrm>
        <a:off x="11441181" y="402976"/>
        <a:ext cx="469743" cy="31316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2A04DE5-F1A9-4D45-BF54-BEFDBA739CA2}" type="datetimeFigureOut">
              <a:rPr lang="en-US" smtClean="0">
                <a:latin typeface="NeueHaasGroteskText Std" panose="020B0504020202020204" pitchFamily="34" charset="0"/>
              </a:rPr>
              <a:t>3/14/2018</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NeueHaasGroteskText Std" panose="020B0504020202020204" pitchFamily="34" charset="0"/>
              </a:defRPr>
            </a:lvl1pPr>
          </a:lstStyle>
          <a:p>
            <a:fld id="{A50CD39D-89B0-4C68-805A-35C75A7C20C8}" type="datetimeFigureOut">
              <a:rPr lang="en-US" smtClean="0"/>
              <a:pPr/>
              <a:t>3/14/2018</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today’s webinar on the </a:t>
            </a:r>
            <a:r>
              <a:rPr lang="en-US" b="1" dirty="0"/>
              <a:t>Vectorborne Disease </a:t>
            </a:r>
            <a:r>
              <a:rPr lang="en-US" dirty="0"/>
              <a:t>module produced by the Minnesota Department of Health.</a:t>
            </a:r>
          </a:p>
          <a:p>
            <a:endParaRPr lang="en-US" dirty="0"/>
          </a:p>
          <a:p>
            <a:r>
              <a:rPr lang="en-US" dirty="0"/>
              <a:t>I am Micaela Resh, a Health Educator and Communications Specialist with the Climate and Health Program at the Minnesota Department of Health.</a:t>
            </a:r>
          </a:p>
          <a:p>
            <a:pPr eaLnBrk="1" hangingPunct="1">
              <a:spcBef>
                <a:spcPct val="0"/>
              </a:spcBef>
            </a:pP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3579203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This next section</a:t>
            </a:r>
            <a:r>
              <a:rPr lang="en-US" altLang="en-US" baseline="0" dirty="0" smtClean="0"/>
              <a:t> will provide a basic overview of the climate changes occurring in Minnesota.</a:t>
            </a:r>
            <a:endParaRPr lang="en-US" altLang="en-US" dirty="0" smtClean="0"/>
          </a:p>
          <a:p>
            <a:pPr eaLnBrk="1" hangingPunct="1">
              <a:spcBef>
                <a:spcPct val="0"/>
              </a:spcBef>
            </a:pPr>
            <a:endParaRPr lang="en-US" altLang="en-US" b="1"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10</a:t>
            </a:fld>
            <a:endParaRPr lang="en-US" dirty="0"/>
          </a:p>
        </p:txBody>
      </p:sp>
    </p:spTree>
    <p:extLst>
      <p:ext uri="{BB962C8B-B14F-4D97-AF65-F5344CB8AC3E}">
        <p14:creationId xmlns:p14="http://schemas.microsoft.com/office/powerpoint/2010/main" val="229197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 typeface="Wingdings" panose="05000000000000000000" pitchFamily="2" charset="2"/>
              <a:buNone/>
            </a:pPr>
            <a:r>
              <a:rPr lang="en-US" altLang="en-US" dirty="0" smtClean="0"/>
              <a:t>Before</a:t>
            </a:r>
            <a:r>
              <a:rPr lang="en-US" altLang="en-US" baseline="0" dirty="0" smtClean="0"/>
              <a:t> we get started with the observed climate changes in Minnesota, </a:t>
            </a:r>
            <a:r>
              <a:rPr lang="en-US" altLang="en-US" dirty="0" smtClean="0"/>
              <a:t>let’s cover</a:t>
            </a:r>
            <a:r>
              <a:rPr lang="en-US" altLang="en-US" baseline="0" dirty="0" smtClean="0"/>
              <a:t> </a:t>
            </a:r>
            <a:r>
              <a:rPr lang="en-US" altLang="en-US" dirty="0" smtClean="0"/>
              <a:t>a few</a:t>
            </a:r>
            <a:r>
              <a:rPr lang="en-US" altLang="en-US" baseline="0" dirty="0" smtClean="0"/>
              <a:t> definitions. </a:t>
            </a:r>
            <a:r>
              <a:rPr lang="en-US" altLang="en-US" dirty="0" smtClean="0"/>
              <a:t>Although related, the terms weather and climate are definitely different. Weather generally refers to conditions of the atmosphere over a short period of time,</a:t>
            </a:r>
            <a:r>
              <a:rPr lang="en-US" altLang="en-US" baseline="0" dirty="0" smtClean="0"/>
              <a:t> like </a:t>
            </a:r>
            <a:r>
              <a:rPr lang="en-US" altLang="en-US" dirty="0" smtClean="0"/>
              <a:t>days or weeks, while climate refers to conditions of the atmosphere over long periods of time,</a:t>
            </a:r>
            <a:r>
              <a:rPr lang="en-US" altLang="en-US" baseline="0" dirty="0" smtClean="0"/>
              <a:t> like 20-30 years</a:t>
            </a:r>
            <a:r>
              <a:rPr lang="en-US" altLang="en-US" dirty="0" smtClean="0"/>
              <a:t>. </a:t>
            </a:r>
          </a:p>
          <a:p>
            <a:pPr eaLnBrk="1" hangingPunct="1">
              <a:spcBef>
                <a:spcPct val="0"/>
              </a:spcBef>
              <a:buFont typeface="Wingdings" panose="05000000000000000000" pitchFamily="2" charset="2"/>
              <a:buNone/>
            </a:pPr>
            <a:endParaRPr lang="en-US" altLang="en-US" dirty="0" smtClean="0"/>
          </a:p>
          <a:p>
            <a:pPr eaLnBrk="1" hangingPunct="1">
              <a:spcBef>
                <a:spcPct val="0"/>
              </a:spcBef>
              <a:buFont typeface="Wingdings" panose="05000000000000000000" pitchFamily="2" charset="2"/>
              <a:buNone/>
            </a:pPr>
            <a:r>
              <a:rPr lang="en-US" altLang="en-US" dirty="0" smtClean="0"/>
              <a:t>So</a:t>
            </a:r>
            <a:r>
              <a:rPr lang="en-US" altLang="en-US" baseline="0" dirty="0" smtClean="0"/>
              <a:t> when we talk about climate change, we’re referring to </a:t>
            </a:r>
            <a:r>
              <a:rPr lang="en-US" altLang="en-US" dirty="0" smtClean="0"/>
              <a:t>any significant change in the measures of climate lasting for an extended period of several decades. </a:t>
            </a:r>
          </a:p>
          <a:p>
            <a:pPr eaLnBrk="1" hangingPunct="1">
              <a:spcBef>
                <a:spcPct val="0"/>
              </a:spcBef>
              <a:buFont typeface="Wingdings" panose="05000000000000000000" pitchFamily="2" charset="2"/>
              <a:buNone/>
            </a:pPr>
            <a:endParaRPr lang="en-US" altLang="en-US" dirty="0" smtClean="0"/>
          </a:p>
          <a:p>
            <a:pPr eaLnBrk="1" hangingPunct="1">
              <a:spcBef>
                <a:spcPct val="0"/>
              </a:spcBef>
              <a:buFont typeface="Wingdings" panose="05000000000000000000" pitchFamily="2" charset="2"/>
              <a:buNone/>
            </a:pPr>
            <a:r>
              <a:rPr lang="en-US" altLang="en-US" dirty="0" smtClean="0"/>
              <a:t>Weather has always fascinated Minnesotans, perhaps because we have all kinds of it, but recently climate change has also become a leading topic of concern. </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11</a:t>
            </a:fld>
            <a:endParaRPr lang="en-US" dirty="0"/>
          </a:p>
        </p:txBody>
      </p:sp>
    </p:spTree>
    <p:extLst>
      <p:ext uri="{BB962C8B-B14F-4D97-AF65-F5344CB8AC3E}">
        <p14:creationId xmlns:p14="http://schemas.microsoft.com/office/powerpoint/2010/main" val="1993378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And, here</a:t>
            </a:r>
            <a:r>
              <a:rPr lang="en-US" altLang="en-US" baseline="0" dirty="0" smtClean="0"/>
              <a:t> are</a:t>
            </a:r>
            <a:r>
              <a:rPr lang="en-US" altLang="en-US" dirty="0" smtClean="0"/>
              <a:t> definitions for climate adaptation and </a:t>
            </a:r>
            <a:r>
              <a:rPr lang="en-US" altLang="en-US" baseline="0" dirty="0" smtClean="0"/>
              <a:t>climate mitigation. </a:t>
            </a:r>
            <a:r>
              <a:rPr lang="en-US" altLang="en-US" dirty="0" smtClean="0"/>
              <a:t>Actions to prevent the negative health effects of climate change can be described as one or the other. </a:t>
            </a:r>
          </a:p>
          <a:p>
            <a:pPr eaLnBrk="1" hangingPunct="1">
              <a:spcBef>
                <a:spcPct val="0"/>
              </a:spcBef>
            </a:pPr>
            <a:endParaRPr lang="en-US" altLang="en-US" dirty="0" smtClean="0"/>
          </a:p>
          <a:p>
            <a:pPr eaLnBrk="1" hangingPunct="1">
              <a:spcBef>
                <a:spcPct val="0"/>
              </a:spcBef>
            </a:pPr>
            <a:r>
              <a:rPr lang="en-US" altLang="en-US" dirty="0" smtClean="0"/>
              <a:t>For climate adaptation,</a:t>
            </a:r>
            <a:r>
              <a:rPr lang="en-US" altLang="en-US" baseline="0" dirty="0" smtClean="0"/>
              <a:t> this means to </a:t>
            </a:r>
            <a:r>
              <a:rPr lang="en-US" altLang="en-US" b="1" dirty="0" smtClean="0"/>
              <a:t>anticipate and prepare for </a:t>
            </a:r>
            <a:r>
              <a:rPr lang="en-US" altLang="en-US" dirty="0" smtClean="0"/>
              <a:t>the effects of climate change in</a:t>
            </a:r>
            <a:r>
              <a:rPr lang="en-US" altLang="en-US" baseline="0" dirty="0" smtClean="0"/>
              <a:t> order to reduce </a:t>
            </a:r>
            <a:r>
              <a:rPr lang="en-US" altLang="en-US" dirty="0" smtClean="0"/>
              <a:t>the associated health burdens.</a:t>
            </a:r>
          </a:p>
          <a:p>
            <a:pPr eaLnBrk="1" hangingPunct="1">
              <a:spcBef>
                <a:spcPct val="0"/>
              </a:spcBef>
            </a:pPr>
            <a:endParaRPr lang="en-US" altLang="en-US" dirty="0" smtClean="0"/>
          </a:p>
          <a:p>
            <a:pPr eaLnBrk="1" hangingPunct="1">
              <a:spcBef>
                <a:spcPct val="0"/>
              </a:spcBef>
            </a:pPr>
            <a:r>
              <a:rPr lang="en-US" altLang="en-US" dirty="0" smtClean="0"/>
              <a:t>Climate mitigation</a:t>
            </a:r>
            <a:r>
              <a:rPr lang="en-US" altLang="en-US" baseline="0" dirty="0" smtClean="0"/>
              <a:t> </a:t>
            </a:r>
            <a:r>
              <a:rPr lang="en-US" altLang="en-US" dirty="0" smtClean="0"/>
              <a:t>refers to efforts that </a:t>
            </a:r>
            <a:r>
              <a:rPr lang="en-US" altLang="en-US" b="1" dirty="0" smtClean="0"/>
              <a:t>slow, stabilize, or reverse climate change </a:t>
            </a:r>
            <a:r>
              <a:rPr lang="en-US" altLang="en-US" dirty="0" smtClean="0"/>
              <a:t>by reducing greenhouse gas emissions.</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12</a:t>
            </a:fld>
            <a:endParaRPr lang="en-US" dirty="0"/>
          </a:p>
        </p:txBody>
      </p:sp>
    </p:spTree>
    <p:extLst>
      <p:ext uri="{BB962C8B-B14F-4D97-AF65-F5344CB8AC3E}">
        <p14:creationId xmlns:p14="http://schemas.microsoft.com/office/powerpoint/2010/main" val="2753741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Minnesota Department of Health is dedicated to understanding the links between climate changes and negative health impacts, and identifying strategies for addressing these health impacts in Minnesota communities. </a:t>
            </a:r>
          </a:p>
          <a:p>
            <a:endParaRPr lang="en-US" altLang="en-US" dirty="0" smtClean="0"/>
          </a:p>
          <a:p>
            <a:pPr defTabSz="1004633">
              <a:defRPr/>
            </a:pPr>
            <a:r>
              <a:rPr lang="en-US" altLang="en-US" dirty="0" smtClean="0"/>
              <a:t>Most climate scientists attribute our changing climate to the burning of fossil fuels, like coal and oil, to produce energy for everyday use. This burning adds heat-trapping gases</a:t>
            </a:r>
            <a:r>
              <a:rPr lang="en-US" altLang="en-US" baseline="0" dirty="0" smtClean="0"/>
              <a:t> </a:t>
            </a:r>
            <a:r>
              <a:rPr lang="en-US" altLang="en-US" dirty="0" smtClean="0"/>
              <a:t>into the air, like</a:t>
            </a:r>
            <a:r>
              <a:rPr lang="en-US" altLang="en-US" baseline="0" dirty="0" smtClean="0"/>
              <a:t> carbon dioxide, methane, and nitrous oxide</a:t>
            </a:r>
            <a:r>
              <a:rPr lang="en-US" altLang="en-US" dirty="0" smtClean="0"/>
              <a:t>. These heat-trapping</a:t>
            </a:r>
            <a:r>
              <a:rPr lang="en-US" altLang="en-US" baseline="0" dirty="0" smtClean="0"/>
              <a:t> </a:t>
            </a:r>
            <a:r>
              <a:rPr lang="en-US" altLang="en-US" dirty="0" smtClean="0"/>
              <a:t>gases are commonly known as greenhouse gases.</a:t>
            </a:r>
          </a:p>
          <a:p>
            <a:endParaRPr lang="en-US" altLang="en-US" dirty="0" smtClean="0"/>
          </a:p>
          <a:p>
            <a:pPr eaLnBrk="1" hangingPunct="1"/>
            <a:r>
              <a:rPr lang="en-US" altLang="en-US" dirty="0" smtClean="0"/>
              <a:t>As this graphic shows, the rise in greenhouse gases is leading to increases in temperature and changes in precipitation. These changes are disrupting our air quality, weather patterns, water quality and quantity, and ecosystems, which in turn, are leading to more air pollution, extreme heat, floods &amp; drought, and ecosystem threats. </a:t>
            </a:r>
          </a:p>
          <a:p>
            <a:pPr eaLnBrk="1" hangingPunct="1"/>
            <a:endParaRPr lang="en-US" altLang="en-US" dirty="0" smtClean="0"/>
          </a:p>
          <a:p>
            <a:pPr eaLnBrk="1" hangingPunct="1"/>
            <a:r>
              <a:rPr lang="en-US" altLang="en-US" dirty="0" smtClean="0"/>
              <a:t>Many of these changes have impacts on the health of people, and these impacts</a:t>
            </a:r>
            <a:r>
              <a:rPr lang="en-US" altLang="en-US" baseline="0" dirty="0" smtClean="0"/>
              <a:t> </a:t>
            </a:r>
            <a:r>
              <a:rPr lang="en-US" altLang="en-US" b="1" baseline="0" dirty="0" smtClean="0"/>
              <a:t>will likely increase</a:t>
            </a:r>
            <a:r>
              <a:rPr lang="en-US" altLang="en-US" baseline="0" dirty="0" smtClean="0"/>
              <a:t>. </a:t>
            </a: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13</a:t>
            </a:fld>
            <a:endParaRPr lang="en-US" dirty="0"/>
          </a:p>
        </p:txBody>
      </p:sp>
    </p:spTree>
    <p:extLst>
      <p:ext uri="{BB962C8B-B14F-4D97-AF65-F5344CB8AC3E}">
        <p14:creationId xmlns:p14="http://schemas.microsoft.com/office/powerpoint/2010/main" val="3633605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One of the main</a:t>
            </a:r>
            <a:r>
              <a:rPr lang="en-US" altLang="en-US" baseline="0" dirty="0" smtClean="0"/>
              <a:t> effects of Minnesota’s changing climate is that temperatures are rising. </a:t>
            </a:r>
            <a:r>
              <a:rPr lang="en-US" altLang="en-US" dirty="0" smtClean="0"/>
              <a:t>Minnesota has gotten noticeably warmer, especially over the last few decades. This slide shows</a:t>
            </a:r>
            <a:r>
              <a:rPr lang="en-US" altLang="en-US" baseline="0" dirty="0" smtClean="0"/>
              <a:t> </a:t>
            </a:r>
            <a:r>
              <a:rPr lang="en-US" altLang="en-US" dirty="0" smtClean="0"/>
              <a:t>a shift in the rate of change of Minnesota’s annual average temperatures</a:t>
            </a:r>
            <a:r>
              <a:rPr lang="en-US" altLang="en-US" baseline="0" dirty="0" smtClean="0"/>
              <a:t>. The time frame is from 1895 to 2016, which is approximately the last 120 years. </a:t>
            </a:r>
          </a:p>
          <a:p>
            <a:endParaRPr lang="en-US" altLang="en-US" baseline="0" dirty="0" smtClean="0"/>
          </a:p>
          <a:p>
            <a:r>
              <a:rPr lang="en-US" altLang="en-US" baseline="0" dirty="0" smtClean="0"/>
              <a:t>The left side of the graph shows Minnesota temperatures for roughly the first 60 years, from 1895 to 1959, where t</a:t>
            </a:r>
            <a:r>
              <a:rPr lang="en-US" altLang="en-US" dirty="0" smtClean="0"/>
              <a:t>emperatures increased by about two-tenths</a:t>
            </a:r>
            <a:r>
              <a:rPr lang="en-US" altLang="en-US" baseline="0" dirty="0" smtClean="0"/>
              <a:t> of a degree </a:t>
            </a:r>
            <a:r>
              <a:rPr lang="en-US" altLang="en-US" dirty="0" smtClean="0"/>
              <a:t>Fahrenheit per decade.</a:t>
            </a:r>
            <a:r>
              <a:rPr lang="en-US" altLang="en-US" baseline="0" dirty="0" smtClean="0"/>
              <a:t> T</a:t>
            </a:r>
            <a:r>
              <a:rPr lang="en-US" altLang="en-US" dirty="0" smtClean="0"/>
              <a:t>he graph on the right side of the slide shows roughly the next 60 years, from 1960 to 2016, where Minnesota’s</a:t>
            </a:r>
            <a:r>
              <a:rPr lang="en-US" altLang="en-US" baseline="0" dirty="0" smtClean="0"/>
              <a:t> </a:t>
            </a:r>
            <a:r>
              <a:rPr lang="en-US" altLang="en-US" dirty="0" smtClean="0"/>
              <a:t>average</a:t>
            </a:r>
            <a:r>
              <a:rPr lang="en-US" altLang="en-US" baseline="0" dirty="0" smtClean="0"/>
              <a:t> temperature has accelerated to a rate of </a:t>
            </a:r>
            <a:r>
              <a:rPr lang="en-US" altLang="en-US" dirty="0" smtClean="0"/>
              <a:t>over a half of </a:t>
            </a:r>
            <a:r>
              <a:rPr lang="en-US" altLang="en-US" baseline="0" dirty="0" smtClean="0"/>
              <a:t>a degree </a:t>
            </a:r>
            <a:r>
              <a:rPr lang="en-US" altLang="en-US" dirty="0" smtClean="0"/>
              <a:t>Fahrenheit per decade.</a:t>
            </a:r>
            <a:r>
              <a:rPr lang="en-US" altLang="en-US" baseline="0" dirty="0" smtClean="0"/>
              <a:t> This would amount to an increase of 5 degrees </a:t>
            </a:r>
            <a:r>
              <a:rPr lang="en-US" altLang="en-US" dirty="0" smtClean="0"/>
              <a:t>Fahrenheit that we would experience by the end of this century – a significant accelerated</a:t>
            </a:r>
            <a:r>
              <a:rPr lang="en-US" altLang="en-US" baseline="0" dirty="0" smtClean="0"/>
              <a:t> rate</a:t>
            </a:r>
            <a:r>
              <a:rPr lang="en-US" altLang="en-US" dirty="0" smtClean="0"/>
              <a:t>.</a:t>
            </a:r>
            <a:r>
              <a:rPr lang="en-US" altLang="en-US" baseline="0" dirty="0" smtClean="0"/>
              <a:t> </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14</a:t>
            </a:fld>
            <a:endParaRPr lang="en-US" dirty="0"/>
          </a:p>
        </p:txBody>
      </p:sp>
    </p:spTree>
    <p:extLst>
      <p:ext uri="{BB962C8B-B14F-4D97-AF65-F5344CB8AC3E}">
        <p14:creationId xmlns:p14="http://schemas.microsoft.com/office/powerpoint/2010/main" val="3342411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633">
              <a:defRPr/>
            </a:pPr>
            <a:r>
              <a:rPr lang="en-US" dirty="0" smtClean="0"/>
              <a:t>These</a:t>
            </a:r>
            <a:r>
              <a:rPr lang="en-US" baseline="0" dirty="0" smtClean="0"/>
              <a:t> maps show temperature changes since the beginning of the record for different parts of the state, and for annual average, winter low, and summer high temperatures. </a:t>
            </a:r>
          </a:p>
          <a:p>
            <a:pPr defTabSz="1004633">
              <a:defRPr/>
            </a:pPr>
            <a:endParaRPr lang="en-US" baseline="0" dirty="0" smtClean="0"/>
          </a:p>
          <a:p>
            <a:pPr defTabSz="1004633">
              <a:defRPr/>
            </a:pPr>
            <a:r>
              <a:rPr lang="en-US" baseline="0" dirty="0" smtClean="0"/>
              <a:t>As seen on the previous slide, annual average temperatures are increasing; however, </a:t>
            </a:r>
            <a:r>
              <a:rPr lang="en-US" b="1" baseline="0" dirty="0" smtClean="0"/>
              <a:t>winter low temperatures </a:t>
            </a:r>
            <a:r>
              <a:rPr lang="en-US" baseline="0" dirty="0" smtClean="0"/>
              <a:t>are rising </a:t>
            </a:r>
            <a:r>
              <a:rPr lang="en-US" b="1" baseline="0" dirty="0" smtClean="0"/>
              <a:t>much faster </a:t>
            </a:r>
            <a:r>
              <a:rPr lang="en-US" baseline="0" dirty="0" smtClean="0"/>
              <a:t>than the annual average temperatures. In fact, much of the observed warming we are experiencing in Minnesota can be explained by the warming of our winter low temperatures. In general, we are now having warmer winters, less snow and more winter rain. </a:t>
            </a:r>
          </a:p>
          <a:p>
            <a:pPr defTabSz="1004633">
              <a:defRPr/>
            </a:pPr>
            <a:endParaRPr lang="en-US" baseline="0" dirty="0" smtClean="0"/>
          </a:p>
          <a:p>
            <a:pPr defTabSz="1004633">
              <a:defRPr/>
            </a:pPr>
            <a:r>
              <a:rPr lang="en-US" b="1" baseline="0" dirty="0" smtClean="0"/>
              <a:t>Summer high temperatures have risen slightly in the north, but have fallen in the middle and southern part of the state.</a:t>
            </a:r>
            <a:endParaRPr lang="en-US" altLang="en-US" dirty="0" smtClean="0"/>
          </a:p>
          <a:p>
            <a:pPr defTabSz="1004633">
              <a:defRPr/>
            </a:pPr>
            <a:endParaRPr lang="en-US" baseline="0" dirty="0" smtClean="0"/>
          </a:p>
          <a:p>
            <a:pPr defTabSz="1004633">
              <a:defRPr/>
            </a:pPr>
            <a:r>
              <a:rPr lang="en-US" baseline="0" dirty="0" smtClean="0"/>
              <a:t>And </a:t>
            </a:r>
            <a:r>
              <a:rPr lang="en-US" b="1" baseline="0" dirty="0" smtClean="0"/>
              <a:t>finally, </a:t>
            </a:r>
            <a:r>
              <a:rPr lang="en-US" baseline="0" dirty="0" smtClean="0"/>
              <a:t>the </a:t>
            </a:r>
            <a:r>
              <a:rPr lang="en-US" b="1" baseline="0" dirty="0" smtClean="0"/>
              <a:t>northern part of the state is warming faster than the southern part of the state</a:t>
            </a:r>
            <a:r>
              <a:rPr lang="en-US" baseline="0" dirty="0" smtClean="0"/>
              <a:t>. </a:t>
            </a:r>
            <a:r>
              <a:rPr lang="en-US" altLang="en-US" dirty="0" smtClean="0"/>
              <a:t>This is consistent with patterns seen across the Northern Hemisphere, where climate changes are occurring more rapidly at higher latitudes. </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15</a:t>
            </a:fld>
            <a:endParaRPr lang="en-US" dirty="0"/>
          </a:p>
        </p:txBody>
      </p:sp>
    </p:spTree>
    <p:extLst>
      <p:ext uri="{BB962C8B-B14F-4D97-AF65-F5344CB8AC3E}">
        <p14:creationId xmlns:p14="http://schemas.microsoft.com/office/powerpoint/2010/main" val="2160148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Rising temperatures</a:t>
            </a:r>
            <a:r>
              <a:rPr lang="en-US" altLang="en-US" baseline="0" dirty="0" smtClean="0"/>
              <a:t> are </a:t>
            </a:r>
            <a:r>
              <a:rPr lang="en-US" altLang="en-US" dirty="0" smtClean="0"/>
              <a:t>already causing substantial shifts in the environment. Maps of the plant hardiness zones from the US Department of Agriculture show what types of plants will survive well and where. Zones are based on the average annual minimum winter temperature over a 30-year period and each zone represents a 10-degree Fahrenheit increment of minimum temperatures.</a:t>
            </a:r>
          </a:p>
          <a:p>
            <a:pPr eaLnBrk="1" hangingPunct="1">
              <a:spcBef>
                <a:spcPct val="0"/>
              </a:spcBef>
            </a:pPr>
            <a:endParaRPr lang="en-US" altLang="en-US" dirty="0" smtClean="0"/>
          </a:p>
          <a:p>
            <a:pPr eaLnBrk="1" hangingPunct="1">
              <a:spcBef>
                <a:spcPct val="0"/>
              </a:spcBef>
            </a:pPr>
            <a:r>
              <a:rPr lang="en-US" altLang="en-US" dirty="0" smtClean="0"/>
              <a:t>The</a:t>
            </a:r>
            <a:r>
              <a:rPr lang="en-US" altLang="en-US" baseline="0" dirty="0" smtClean="0"/>
              <a:t> maps on this slide </a:t>
            </a:r>
            <a:r>
              <a:rPr lang="en-US" altLang="en-US" dirty="0" smtClean="0"/>
              <a:t>compare two points in recent times. T</a:t>
            </a:r>
            <a:r>
              <a:rPr lang="en-US" altLang="en-US" baseline="0" dirty="0" smtClean="0"/>
              <a:t>he map on the left is from 1</a:t>
            </a:r>
            <a:r>
              <a:rPr lang="en-US" altLang="en-US" dirty="0" smtClean="0"/>
              <a:t>990 and the map on the right</a:t>
            </a:r>
            <a:r>
              <a:rPr lang="en-US" altLang="en-US" baseline="0" dirty="0" smtClean="0"/>
              <a:t> is from 2015. Look closely at the changes in Minnesota over this 25-year period</a:t>
            </a:r>
            <a:r>
              <a:rPr lang="en-US" altLang="en-US" dirty="0" smtClean="0"/>
              <a:t>. In</a:t>
            </a:r>
            <a:r>
              <a:rPr lang="en-US" altLang="en-US" baseline="0" dirty="0" smtClean="0"/>
              <a:t> 1990, </a:t>
            </a:r>
            <a:r>
              <a:rPr lang="en-US" altLang="en-US" dirty="0" smtClean="0"/>
              <a:t>Minnesota was predominantly </a:t>
            </a:r>
            <a:r>
              <a:rPr lang="en-US" altLang="en-US" b="1" dirty="0" smtClean="0"/>
              <a:t>zone 3 </a:t>
            </a:r>
            <a:r>
              <a:rPr lang="en-US" altLang="en-US" dirty="0" smtClean="0"/>
              <a:t>in the northern half of the state and </a:t>
            </a:r>
            <a:r>
              <a:rPr lang="en-US" altLang="en-US" b="1" dirty="0" smtClean="0"/>
              <a:t>zone 4</a:t>
            </a:r>
            <a:r>
              <a:rPr lang="en-US" altLang="en-US" dirty="0" smtClean="0"/>
              <a:t> in the southern half of the state. By</a:t>
            </a:r>
            <a:r>
              <a:rPr lang="en-US" altLang="en-US" baseline="0" dirty="0" smtClean="0"/>
              <a:t> </a:t>
            </a:r>
            <a:r>
              <a:rPr lang="en-US" altLang="en-US" dirty="0" smtClean="0"/>
              <a:t>2015, these zones shifted north substantially, and in fact,</a:t>
            </a:r>
            <a:r>
              <a:rPr lang="en-US" altLang="en-US" baseline="0" dirty="0" smtClean="0"/>
              <a:t> zones historically associated with areas like southern Iowa have now arrived in southern Minnesota. </a:t>
            </a:r>
            <a:r>
              <a:rPr lang="en-US" altLang="en-US" dirty="0" smtClean="0"/>
              <a:t>Minnesota is now </a:t>
            </a:r>
            <a:r>
              <a:rPr lang="en-US" altLang="en-US" b="1" dirty="0" smtClean="0"/>
              <a:t>predominantly zone 4 </a:t>
            </a:r>
            <a:r>
              <a:rPr lang="en-US" altLang="en-US" dirty="0" smtClean="0"/>
              <a:t>across the </a:t>
            </a:r>
            <a:r>
              <a:rPr lang="en-US" altLang="en-US" b="1" dirty="0" smtClean="0"/>
              <a:t>majority</a:t>
            </a:r>
            <a:r>
              <a:rPr lang="en-US" altLang="en-US" dirty="0" smtClean="0"/>
              <a:t> of the state, </a:t>
            </a:r>
            <a:r>
              <a:rPr lang="en-US" altLang="en-US" b="1" dirty="0" smtClean="0"/>
              <a:t>AND zone 5 has now emerged</a:t>
            </a:r>
            <a:r>
              <a:rPr lang="en-US" altLang="en-US" dirty="0" smtClean="0"/>
              <a:t> in the far southern part of the state. </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16</a:t>
            </a:fld>
            <a:endParaRPr lang="en-US" dirty="0"/>
          </a:p>
        </p:txBody>
      </p:sp>
    </p:spTree>
    <p:extLst>
      <p:ext uri="{BB962C8B-B14F-4D97-AF65-F5344CB8AC3E}">
        <p14:creationId xmlns:p14="http://schemas.microsoft.com/office/powerpoint/2010/main" val="3692252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The</a:t>
            </a:r>
            <a:r>
              <a:rPr lang="en-US" altLang="en-US" baseline="0" dirty="0" smtClean="0"/>
              <a:t> other change that we are observing in Minnesota is a change in our precipitation patterns. W</a:t>
            </a:r>
            <a:r>
              <a:rPr lang="en-US" altLang="en-US" dirty="0" smtClean="0"/>
              <a:t>ith warmer</a:t>
            </a:r>
            <a:r>
              <a:rPr lang="en-US" altLang="en-US" baseline="0" dirty="0" smtClean="0"/>
              <a:t> temperatures</a:t>
            </a:r>
            <a:r>
              <a:rPr lang="en-US" altLang="en-US" dirty="0" smtClean="0"/>
              <a:t>, more evaporation occurs,</a:t>
            </a:r>
            <a:r>
              <a:rPr lang="en-US" altLang="en-US" baseline="0" dirty="0" smtClean="0"/>
              <a:t> and w</a:t>
            </a:r>
            <a:r>
              <a:rPr lang="en-US" altLang="en-US" dirty="0" smtClean="0"/>
              <a:t>armer air can hold more water vapor than cooler air. </a:t>
            </a:r>
          </a:p>
          <a:p>
            <a:pPr eaLnBrk="1" hangingPunct="1">
              <a:spcBef>
                <a:spcPct val="0"/>
              </a:spcBef>
            </a:pPr>
            <a:endParaRPr lang="en-US" altLang="en-US" dirty="0" smtClean="0"/>
          </a:p>
          <a:p>
            <a:pPr eaLnBrk="1" hangingPunct="1">
              <a:spcBef>
                <a:spcPct val="0"/>
              </a:spcBef>
            </a:pPr>
            <a:r>
              <a:rPr lang="en-US" altLang="en-US" dirty="0" smtClean="0"/>
              <a:t>This slide shows Minnesota's average annual precipitation.</a:t>
            </a:r>
            <a:r>
              <a:rPr lang="en-US" altLang="en-US" baseline="0" dirty="0" smtClean="0"/>
              <a:t> The time frame is the same as the temperature slides showing the past 120 years, from </a:t>
            </a:r>
            <a:r>
              <a:rPr lang="en-US" altLang="en-US" dirty="0" smtClean="0"/>
              <a:t>1895 to 2016. The graph on the left highlights the trend from 1895-1959, and the graph on the right highlights the trend from 1960-2016. For the first 60 years, the trend in precipitation was actually slightly downward, at a loss of two-tenths</a:t>
            </a:r>
            <a:r>
              <a:rPr lang="en-US" altLang="en-US" baseline="0" dirty="0" smtClean="0"/>
              <a:t> of an inch</a:t>
            </a:r>
            <a:r>
              <a:rPr lang="en-US" altLang="en-US" dirty="0" smtClean="0"/>
              <a:t> per decade.</a:t>
            </a:r>
            <a:r>
              <a:rPr lang="en-US" altLang="en-US" baseline="0" dirty="0" smtClean="0"/>
              <a:t> This downward trend was</a:t>
            </a:r>
            <a:r>
              <a:rPr lang="en-US" altLang="en-US" dirty="0" smtClean="0"/>
              <a:t> influenced by the Dust Bowl years of the 1930s. The rate of precipitation in the recent 60 years, however, has increased by nearly one</a:t>
            </a:r>
            <a:r>
              <a:rPr lang="en-US" altLang="en-US" baseline="0" dirty="0" smtClean="0"/>
              <a:t> half of an inch</a:t>
            </a:r>
            <a:r>
              <a:rPr lang="en-US" altLang="en-US" dirty="0" smtClean="0"/>
              <a:t> per decade. </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17</a:t>
            </a:fld>
            <a:endParaRPr lang="en-US" dirty="0"/>
          </a:p>
        </p:txBody>
      </p:sp>
    </p:spTree>
    <p:extLst>
      <p:ext uri="{BB962C8B-B14F-4D97-AF65-F5344CB8AC3E}">
        <p14:creationId xmlns:p14="http://schemas.microsoft.com/office/powerpoint/2010/main" val="290696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944"/>
            <a:r>
              <a:rPr lang="en-US" altLang="en-US" dirty="0" smtClean="0"/>
              <a:t>Along with the increase in annual average</a:t>
            </a:r>
            <a:r>
              <a:rPr lang="en-US" altLang="en-US" baseline="0" dirty="0" smtClean="0"/>
              <a:t> precipitation, t</a:t>
            </a:r>
            <a:r>
              <a:rPr lang="en-US" altLang="en-US" dirty="0" smtClean="0"/>
              <a:t>he </a:t>
            </a:r>
            <a:r>
              <a:rPr lang="en-US" altLang="en-US" b="1" dirty="0" smtClean="0"/>
              <a:t>character of precipitation </a:t>
            </a:r>
            <a:r>
              <a:rPr lang="en-US" altLang="en-US" dirty="0" smtClean="0"/>
              <a:t>is changing in Minnesota. </a:t>
            </a:r>
          </a:p>
          <a:p>
            <a:pPr defTabSz="1021944"/>
            <a:endParaRPr lang="en-US" dirty="0" smtClean="0"/>
          </a:p>
          <a:p>
            <a:pPr defTabSz="1004633">
              <a:defRPr/>
            </a:pPr>
            <a:r>
              <a:rPr lang="en-US" dirty="0" smtClean="0"/>
              <a:t>The</a:t>
            </a:r>
            <a:r>
              <a:rPr lang="en-US" baseline="0" dirty="0" smtClean="0"/>
              <a:t> o</a:t>
            </a:r>
            <a:r>
              <a:rPr lang="en-US" dirty="0" smtClean="0"/>
              <a:t>verall increase in our average annual precipitation </a:t>
            </a:r>
            <a:r>
              <a:rPr lang="en-US" b="0" dirty="0" smtClean="0"/>
              <a:t>is being driven by heavy rain events. The graphic</a:t>
            </a:r>
            <a:r>
              <a:rPr lang="en-US" b="0" baseline="0" dirty="0" smtClean="0"/>
              <a:t> on this slide points out that t</a:t>
            </a:r>
            <a:r>
              <a:rPr lang="en-US" b="0" dirty="0" smtClean="0"/>
              <a:t>here have been </a:t>
            </a:r>
            <a:r>
              <a:rPr lang="en-US" b="1" dirty="0" smtClean="0"/>
              <a:t>15 historic mega-rain events in Minnesota since 1858</a:t>
            </a:r>
            <a:r>
              <a:rPr lang="en-US" b="0" dirty="0" smtClean="0"/>
              <a:t>, which is when weather record-keeping began,</a:t>
            </a:r>
            <a:r>
              <a:rPr lang="en-US" b="0" baseline="0" dirty="0" smtClean="0"/>
              <a:t> about 160 years ago</a:t>
            </a:r>
            <a:r>
              <a:rPr lang="en-US" b="0" dirty="0" smtClean="0"/>
              <a:t>. A mega-rain event represents a huge amount of rain over a very large geographic area.</a:t>
            </a:r>
            <a:r>
              <a:rPr lang="en-US" b="0" baseline="0" dirty="0" smtClean="0"/>
              <a:t> This is categorized by six inches of rainfall covering more than 1,000 square miles with the core of the rainfall being at least 8 inches. To help visualize the size of this large geographic area, 1,000 square miles is the combined size of all of Hennepin, Ramsey, and Washington Counties, in east central Minnesota. </a:t>
            </a:r>
          </a:p>
          <a:p>
            <a:pPr defTabSz="1004633">
              <a:defRPr/>
            </a:pPr>
            <a:endParaRPr lang="en-US" b="0" baseline="0" dirty="0" smtClean="0"/>
          </a:p>
          <a:p>
            <a:pPr defTabSz="1004633">
              <a:defRPr/>
            </a:pPr>
            <a:r>
              <a:rPr lang="en-US" b="0" baseline="0" dirty="0" smtClean="0"/>
              <a:t>Over this 160-year period, </a:t>
            </a:r>
            <a:r>
              <a:rPr lang="en-US" b="1" baseline="0" dirty="0" smtClean="0"/>
              <a:t>seven</a:t>
            </a:r>
            <a:r>
              <a:rPr lang="en-US" b="0" baseline="0" dirty="0" smtClean="0"/>
              <a:t> </a:t>
            </a:r>
            <a:r>
              <a:rPr lang="en-US" b="1" baseline="0" dirty="0" smtClean="0"/>
              <a:t>of </a:t>
            </a:r>
            <a:r>
              <a:rPr lang="en-US" b="1" dirty="0" smtClean="0"/>
              <a:t>these 15 mega-rain events have occurred since 2002</a:t>
            </a:r>
            <a:r>
              <a:rPr lang="en-US" b="1" baseline="0" dirty="0" smtClean="0"/>
              <a:t> </a:t>
            </a:r>
            <a:r>
              <a:rPr lang="en-US" b="0" baseline="0" dirty="0" smtClean="0"/>
              <a:t>– just in the last 15 years. And, for the first time, we had two mega-rain events in the same year – one in July 2016 and one in August 2016. </a:t>
            </a:r>
            <a:endParaRPr lang="en-US" b="0"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18</a:t>
            </a:fld>
            <a:endParaRPr lang="en-US" dirty="0"/>
          </a:p>
        </p:txBody>
      </p:sp>
    </p:spTree>
    <p:extLst>
      <p:ext uri="{BB962C8B-B14F-4D97-AF65-F5344CB8AC3E}">
        <p14:creationId xmlns:p14="http://schemas.microsoft.com/office/powerpoint/2010/main" val="2521850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2889"/>
            <a:r>
              <a:rPr lang="en-US" altLang="en-US" dirty="0" smtClean="0"/>
              <a:t>Even</a:t>
            </a:r>
            <a:r>
              <a:rPr lang="en-US" altLang="en-US" baseline="0" dirty="0" smtClean="0"/>
              <a:t> though there is m</a:t>
            </a:r>
            <a:r>
              <a:rPr lang="en-US" altLang="en-US" dirty="0" smtClean="0"/>
              <a:t>ore moisture in the atmosphere,</a:t>
            </a:r>
            <a:r>
              <a:rPr lang="en-US" altLang="en-US" baseline="0" dirty="0" smtClean="0"/>
              <a:t> that </a:t>
            </a:r>
            <a:r>
              <a:rPr lang="en-US" altLang="en-US" dirty="0" smtClean="0"/>
              <a:t>doesn’t necessarily mean a consistent rise in rain and snow.</a:t>
            </a:r>
            <a:r>
              <a:rPr lang="en-US" altLang="en-US" baseline="0" dirty="0" smtClean="0"/>
              <a:t> </a:t>
            </a:r>
            <a:r>
              <a:rPr lang="en-US" altLang="en-US" dirty="0" smtClean="0"/>
              <a:t>T</a:t>
            </a:r>
            <a:r>
              <a:rPr lang="en-US" altLang="en-US" baseline="0" dirty="0" smtClean="0"/>
              <a:t>he changing </a:t>
            </a:r>
            <a:r>
              <a:rPr lang="en-US" altLang="en-US" dirty="0" smtClean="0"/>
              <a:t>character of precipitation in Minnesota</a:t>
            </a:r>
            <a:r>
              <a:rPr lang="en-US" altLang="en-US" baseline="0" dirty="0" smtClean="0"/>
              <a:t> brings </a:t>
            </a:r>
            <a:r>
              <a:rPr lang="en-US" altLang="en-US" dirty="0" smtClean="0"/>
              <a:t>the</a:t>
            </a:r>
            <a:r>
              <a:rPr lang="en-US" altLang="en-US" baseline="0" dirty="0" smtClean="0"/>
              <a:t> potential for </a:t>
            </a:r>
            <a:r>
              <a:rPr lang="en-US" altLang="en-US" dirty="0" smtClean="0"/>
              <a:t>both </a:t>
            </a:r>
            <a:r>
              <a:rPr lang="en-US" altLang="en-US" b="1" dirty="0" smtClean="0"/>
              <a:t>extreme wet </a:t>
            </a:r>
            <a:r>
              <a:rPr lang="en-US" altLang="en-US" dirty="0" smtClean="0"/>
              <a:t>and </a:t>
            </a:r>
            <a:r>
              <a:rPr lang="en-US" altLang="en-US" b="1" dirty="0" smtClean="0"/>
              <a:t>extreme dry </a:t>
            </a:r>
            <a:r>
              <a:rPr lang="en-US" altLang="en-US" dirty="0" smtClean="0"/>
              <a:t>spells.</a:t>
            </a:r>
            <a:r>
              <a:rPr lang="en-US" altLang="en-US" baseline="0" dirty="0" smtClean="0"/>
              <a:t> </a:t>
            </a:r>
            <a:r>
              <a:rPr lang="en-US" altLang="en-US" dirty="0" smtClean="0"/>
              <a:t>Increases in heavy rain events</a:t>
            </a:r>
            <a:r>
              <a:rPr lang="en-US" altLang="en-US" baseline="0" dirty="0" smtClean="0"/>
              <a:t> have the </a:t>
            </a:r>
            <a:r>
              <a:rPr lang="en-US" altLang="en-US" dirty="0" smtClean="0"/>
              <a:t>potential to cause both </a:t>
            </a:r>
            <a:r>
              <a:rPr lang="en-US" altLang="en-US" b="1" dirty="0" smtClean="0"/>
              <a:t>increased flooding </a:t>
            </a:r>
            <a:r>
              <a:rPr lang="en-US" altLang="en-US" dirty="0" smtClean="0"/>
              <a:t>and </a:t>
            </a:r>
            <a:r>
              <a:rPr lang="en-US" altLang="en-US" b="1" dirty="0" smtClean="0"/>
              <a:t>drought</a:t>
            </a:r>
            <a:r>
              <a:rPr lang="en-US" altLang="en-US" dirty="0" smtClean="0"/>
              <a:t>.</a:t>
            </a:r>
            <a:r>
              <a:rPr lang="en-US" altLang="en-US" baseline="0" dirty="0" smtClean="0"/>
              <a:t> B</a:t>
            </a:r>
            <a:r>
              <a:rPr lang="en-US" altLang="en-US" dirty="0" smtClean="0"/>
              <a:t>ased on the localized nature of heavy rain events and their intensity, this can leave some areas of the state </a:t>
            </a:r>
            <a:r>
              <a:rPr lang="en-US" altLang="en-US" b="1" dirty="0" smtClean="0"/>
              <a:t>drenched</a:t>
            </a:r>
            <a:r>
              <a:rPr lang="en-US" altLang="en-US" dirty="0" smtClean="0"/>
              <a:t> and other areas </a:t>
            </a:r>
            <a:r>
              <a:rPr lang="en-US" altLang="en-US" b="1" dirty="0" smtClean="0"/>
              <a:t>without any precipitation</a:t>
            </a:r>
            <a:r>
              <a:rPr lang="en-US" altLang="en-US" dirty="0" smtClean="0"/>
              <a:t>. </a:t>
            </a:r>
          </a:p>
          <a:p>
            <a:pPr defTabSz="1002889"/>
            <a:endParaRPr lang="en-US" altLang="en-US" dirty="0" smtClean="0"/>
          </a:p>
          <a:p>
            <a:pPr defTabSz="1002889"/>
            <a:r>
              <a:rPr lang="en-US" altLang="en-US" dirty="0" smtClean="0"/>
              <a:t>An example</a:t>
            </a:r>
            <a:r>
              <a:rPr lang="en-US" altLang="en-US" baseline="0" dirty="0" smtClean="0"/>
              <a:t> was the Year </a:t>
            </a:r>
            <a:r>
              <a:rPr lang="en-US" altLang="en-US" dirty="0" smtClean="0"/>
              <a:t>2012.</a:t>
            </a:r>
            <a:r>
              <a:rPr lang="en-US" altLang="en-US" baseline="0" dirty="0" smtClean="0"/>
              <a:t> In that year, </a:t>
            </a:r>
            <a:r>
              <a:rPr lang="en-US" altLang="en-US" dirty="0" smtClean="0"/>
              <a:t>75 of Minnesota’s 87 counties were declared disaster areas for drought, shown</a:t>
            </a:r>
            <a:r>
              <a:rPr lang="en-US" altLang="en-US" baseline="0" dirty="0" smtClean="0"/>
              <a:t> as the brown-shaded counties on this map</a:t>
            </a:r>
            <a:r>
              <a:rPr lang="en-US" altLang="en-US" dirty="0" smtClean="0"/>
              <a:t>. In that same year, 15 counties</a:t>
            </a:r>
            <a:r>
              <a:rPr lang="en-US" altLang="en-US" baseline="0" dirty="0" smtClean="0"/>
              <a:t> </a:t>
            </a:r>
            <a:r>
              <a:rPr lang="en-US" altLang="en-US" dirty="0" smtClean="0"/>
              <a:t>were declared disaster areas for flooding.</a:t>
            </a:r>
            <a:r>
              <a:rPr lang="en-US" altLang="en-US" baseline="0" dirty="0" smtClean="0"/>
              <a:t> These are the blue-shaded counties on this map. For those </a:t>
            </a:r>
            <a:r>
              <a:rPr lang="en-US" altLang="en-US" dirty="0" smtClean="0"/>
              <a:t>15 counties that were declared disasters for flooding, eight were also declared</a:t>
            </a:r>
            <a:r>
              <a:rPr lang="en-US" altLang="en-US" baseline="0" dirty="0" smtClean="0"/>
              <a:t> </a:t>
            </a:r>
            <a:r>
              <a:rPr lang="en-US" altLang="en-US" dirty="0" smtClean="0"/>
              <a:t>disasters for drought</a:t>
            </a:r>
            <a:r>
              <a:rPr lang="en-US" altLang="en-US" baseline="0" dirty="0" smtClean="0"/>
              <a:t> within the same year. These are the light-blue, </a:t>
            </a:r>
            <a:r>
              <a:rPr lang="en-US" altLang="en-US" dirty="0" smtClean="0"/>
              <a:t>cross-hatched counties on the map.</a:t>
            </a:r>
            <a:r>
              <a:rPr lang="en-US" altLang="en-US" baseline="0" dirty="0" smtClean="0"/>
              <a:t> This u</a:t>
            </a:r>
            <a:r>
              <a:rPr lang="en-US" altLang="en-US" dirty="0" smtClean="0"/>
              <a:t>nderscores the intensification of precipitation extremes in both directions. </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19</a:t>
            </a:fld>
            <a:endParaRPr lang="en-US" dirty="0"/>
          </a:p>
        </p:txBody>
      </p:sp>
    </p:spTree>
    <p:extLst>
      <p:ext uri="{BB962C8B-B14F-4D97-AF65-F5344CB8AC3E}">
        <p14:creationId xmlns:p14="http://schemas.microsoft.com/office/powerpoint/2010/main" val="918749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Minnesota Climate and Health Program is part of a nation-wide effort to anticipate, prepare for, and respond to the health impacts of climate change. The program follows five overarching goals that guide its work:</a:t>
            </a:r>
          </a:p>
          <a:p>
            <a:pPr marL="174708" indent="-174708">
              <a:buFont typeface="Arial" panose="020B0604020202020204" pitchFamily="34" charset="0"/>
              <a:buChar char="•"/>
            </a:pPr>
            <a:r>
              <a:rPr lang="en-US" dirty="0"/>
              <a:t>Educate and increase awareness of the health impacts of climate change.</a:t>
            </a:r>
          </a:p>
          <a:p>
            <a:pPr marL="174708" indent="-174708">
              <a:buFont typeface="Arial" panose="020B0604020202020204" pitchFamily="34" charset="0"/>
              <a:buChar char="•"/>
            </a:pPr>
            <a:r>
              <a:rPr lang="en-US" dirty="0"/>
              <a:t>Research and improve data for research to ensure that our work is based on the best science available.</a:t>
            </a:r>
          </a:p>
          <a:p>
            <a:pPr marL="174708" indent="-174708">
              <a:buFont typeface="Arial" panose="020B0604020202020204" pitchFamily="34" charset="0"/>
              <a:buChar char="•"/>
            </a:pPr>
            <a:r>
              <a:rPr lang="en-US" dirty="0"/>
              <a:t>Design and evaluate adaption interventions.</a:t>
            </a:r>
          </a:p>
          <a:p>
            <a:pPr marL="174708" indent="-174708">
              <a:buFont typeface="Arial" panose="020B0604020202020204" pitchFamily="34" charset="0"/>
              <a:buChar char="•"/>
            </a:pPr>
            <a:r>
              <a:rPr lang="en-US" dirty="0"/>
              <a:t>Develop tools and products for public health practitioners and others to use to prepare for climate change.</a:t>
            </a:r>
          </a:p>
          <a:p>
            <a:pPr marL="174708" indent="-174708">
              <a:buFont typeface="Arial" panose="020B0604020202020204" pitchFamily="34" charset="0"/>
              <a:buChar char="•"/>
            </a:pPr>
            <a:r>
              <a:rPr lang="en-US" dirty="0"/>
              <a:t>Provide technical assistance to communities for mapping vulnerable populations and planning for climate changes.</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3078548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In</a:t>
            </a:r>
            <a:r>
              <a:rPr lang="en-US" altLang="en-US" baseline="0" dirty="0" smtClean="0"/>
              <a:t> this</a:t>
            </a:r>
            <a:r>
              <a:rPr lang="en-US" altLang="en-US" dirty="0" smtClean="0"/>
              <a:t> next section, Molly will cover the ecology</a:t>
            </a:r>
            <a:r>
              <a:rPr lang="en-US" altLang="en-US" baseline="0" dirty="0" smtClean="0"/>
              <a:t> and epidemiology of vectorborne disease in Minnesota. </a:t>
            </a:r>
            <a:endParaRPr lang="en-US" altLang="en-US" b="1"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20</a:t>
            </a:fld>
            <a:endParaRPr lang="en-US" dirty="0"/>
          </a:p>
        </p:txBody>
      </p:sp>
    </p:spTree>
    <p:extLst>
      <p:ext uri="{BB962C8B-B14F-4D97-AF65-F5344CB8AC3E}">
        <p14:creationId xmlns:p14="http://schemas.microsoft.com/office/powerpoint/2010/main" val="855709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a:t>
            </a:r>
            <a:r>
              <a:rPr lang="en-US" baseline="0" dirty="0" smtClean="0"/>
              <a:t> we begin talking about vector distribution and habitat, it’s important to understand Minnesota’s unique geography. Minnesota is truly an east meets west state, which manifests in a convergence of several biomes and habitats. These habitats have an impact on where vectors can live and thrive, which in turn has an impact on disease risk. Beginning in the northeast corner of the state where many travel to enjoy the north country, we see mixed coniferous forest. These are forests comprised of many deciduous trees such as maple, birch, and aspen with some cone-bearing evergreens in most areas such as spruce, fir and tamarack. In the southeast corner of the state cutting through the metro area and north central part of the state, we see a dominant deciduous forest. These forests made up trees that lose their leaves at the end of the growing season such </a:t>
            </a:r>
            <a:r>
              <a:rPr lang="en-US" baseline="0" dirty="0" smtClean="0"/>
              <a:t>as </a:t>
            </a:r>
            <a:r>
              <a:rPr lang="en-US" baseline="0" dirty="0" smtClean="0"/>
              <a:t>oak</a:t>
            </a:r>
            <a:r>
              <a:rPr lang="en-US" baseline="0" dirty="0" smtClean="0"/>
              <a:t>, maple, and basswood trees, </a:t>
            </a:r>
            <a:r>
              <a:rPr lang="en-US" baseline="0" dirty="0" smtClean="0"/>
              <a:t>with sapling and herb layers. In the southwest corner and western border of the state expansive grassland that previously existed has almost entirely been developed for agriculture purposes. Finally, in the upper northwest corner lies Minnesota’s smallest biome- tallgrass aspen parkland. This biome is home to prairie grasses and wetlands with groves of aspen trees. Harsh winds and dry conditions affect this area and its inhabitants.</a:t>
            </a:r>
          </a:p>
        </p:txBody>
      </p:sp>
      <p:sp>
        <p:nvSpPr>
          <p:cNvPr id="4" name="Slide Number Placeholder 3"/>
          <p:cNvSpPr>
            <a:spLocks noGrp="1"/>
          </p:cNvSpPr>
          <p:nvPr>
            <p:ph type="sldNum" sz="quarter" idx="10"/>
          </p:nvPr>
        </p:nvSpPr>
        <p:spPr/>
        <p:txBody>
          <a:bodyPr/>
          <a:lstStyle/>
          <a:p>
            <a:fld id="{F9F08466-AEA7-4FC0-9459-6A32F61DA297}" type="slidenum">
              <a:rPr lang="en-US" smtClean="0"/>
              <a:pPr/>
              <a:t>21</a:t>
            </a:fld>
            <a:endParaRPr lang="en-US" dirty="0"/>
          </a:p>
        </p:txBody>
      </p:sp>
    </p:spTree>
    <p:extLst>
      <p:ext uri="{BB962C8B-B14F-4D97-AF65-F5344CB8AC3E}">
        <p14:creationId xmlns:p14="http://schemas.microsoft.com/office/powerpoint/2010/main" val="37352206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begin</a:t>
            </a:r>
            <a:r>
              <a:rPr lang="en-US" baseline="0" dirty="0" smtClean="0"/>
              <a:t> talking about ticks, we will take a break for our first polling question.</a:t>
            </a:r>
          </a:p>
          <a:p>
            <a:endParaRPr lang="en-US" baseline="0" dirty="0" smtClean="0"/>
          </a:p>
          <a:p>
            <a:r>
              <a:rPr lang="en-US" dirty="0" smtClean="0"/>
              <a:t>Which of the following tick species poses the greatest threat to public health in Minnesota.</a:t>
            </a:r>
          </a:p>
          <a:p>
            <a:pPr marL="465887" indent="-465887">
              <a:buClr>
                <a:schemeClr val="bg1"/>
              </a:buClr>
              <a:buFont typeface="+mj-lt"/>
              <a:buAutoNum type="alphaLcParenR"/>
            </a:pPr>
            <a:r>
              <a:rPr lang="en-US" b="1" dirty="0" smtClean="0"/>
              <a:t>Blacklegged (Deer) Tick</a:t>
            </a:r>
          </a:p>
          <a:p>
            <a:pPr marL="465887" indent="-465887">
              <a:buClr>
                <a:schemeClr val="bg1"/>
              </a:buClr>
              <a:buFont typeface="+mj-lt"/>
              <a:buAutoNum type="alphaLcParenR"/>
            </a:pPr>
            <a:r>
              <a:rPr lang="en-US" dirty="0" smtClean="0"/>
              <a:t>American Dog (Wood) Tick</a:t>
            </a:r>
          </a:p>
          <a:p>
            <a:pPr marL="465887" indent="-465887">
              <a:buClr>
                <a:schemeClr val="bg1"/>
              </a:buClr>
              <a:buFont typeface="+mj-lt"/>
              <a:buAutoNum type="alphaLcParenR"/>
            </a:pPr>
            <a:r>
              <a:rPr lang="en-US" dirty="0" smtClean="0"/>
              <a:t>Lone Star Tick </a:t>
            </a:r>
          </a:p>
          <a:p>
            <a:pPr>
              <a:buClr>
                <a:schemeClr val="bg1"/>
              </a:buClr>
            </a:pPr>
            <a:endParaRPr lang="en-US" dirty="0" smtClean="0"/>
          </a:p>
          <a:p>
            <a:pPr>
              <a:buClr>
                <a:schemeClr val="bg1"/>
              </a:buClr>
            </a:pPr>
            <a:r>
              <a:rPr lang="en-US" dirty="0" smtClean="0"/>
              <a:t>You will now have 30 seconds to submit your</a:t>
            </a:r>
            <a:r>
              <a:rPr lang="en-US" baseline="0" dirty="0" smtClean="0"/>
              <a:t> answer.</a:t>
            </a:r>
          </a:p>
          <a:p>
            <a:pPr>
              <a:buClr>
                <a:schemeClr val="bg1"/>
              </a:buClr>
            </a:pPr>
            <a:endParaRPr lang="en-US" dirty="0" smtClean="0"/>
          </a:p>
          <a:p>
            <a:pPr>
              <a:buClr>
                <a:schemeClr val="bg1"/>
              </a:buClr>
            </a:pPr>
            <a:r>
              <a:rPr lang="en-US" dirty="0" smtClean="0"/>
              <a:t>Thank you for answering,</a:t>
            </a:r>
            <a:r>
              <a:rPr lang="en-US" baseline="0" dirty="0" smtClean="0"/>
              <a:t> the correct answer is “a” Blacklegged (Deer) Tick. Let’s learn more about the ticks of public health concern in Minnesota.</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22</a:t>
            </a:fld>
            <a:endParaRPr lang="en-US" dirty="0"/>
          </a:p>
        </p:txBody>
      </p:sp>
    </p:spTree>
    <p:extLst>
      <p:ext uri="{BB962C8B-B14F-4D97-AF65-F5344CB8AC3E}">
        <p14:creationId xmlns:p14="http://schemas.microsoft.com/office/powerpoint/2010/main" val="39376340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In Minnesota, there are roughly about 12 species of hard ticks found here. These are ticks that have a hard dorsal plate and mouthparts that are visible from above. </a:t>
            </a:r>
            <a:r>
              <a:rPr lang="en-US" dirty="0" smtClean="0"/>
              <a:t>However, not</a:t>
            </a:r>
            <a:r>
              <a:rPr lang="en-US" baseline="0" dirty="0" smtClean="0"/>
              <a:t> all of them spread disease and o</a:t>
            </a:r>
            <a:r>
              <a:rPr lang="en-US" dirty="0" smtClean="0"/>
              <a:t>nly a few of these</a:t>
            </a:r>
            <a:r>
              <a:rPr lang="en-US" baseline="0" dirty="0" smtClean="0"/>
              <a:t> tick species are a primary public health concern:</a:t>
            </a:r>
            <a:r>
              <a:rPr lang="en-US" altLang="en-US" dirty="0" smtClean="0"/>
              <a:t> the blacklegged tick (formerly</a:t>
            </a:r>
            <a:r>
              <a:rPr lang="en-US" altLang="en-US" baseline="0" dirty="0" smtClean="0"/>
              <a:t> called the deer tick)</a:t>
            </a:r>
            <a:r>
              <a:rPr lang="en-US" altLang="en-US" dirty="0" smtClean="0"/>
              <a:t>, the American dog tick (also known as the wood tick), and the lone star tick. </a:t>
            </a:r>
            <a:r>
              <a:rPr lang="en-US" altLang="en-US" baseline="0" dirty="0" smtClean="0"/>
              <a:t>The map to the left of each tick  illustrates the geographic distribution of each tick throughout the US. These maps are based on reports of and systematic searches for each tick species, so these are approximate </a:t>
            </a:r>
            <a:r>
              <a:rPr lang="en-US" altLang="en-US" baseline="0" dirty="0" smtClean="0"/>
              <a:t>ranges. </a:t>
            </a:r>
            <a:r>
              <a:rPr lang="en-US" altLang="en-US" baseline="0" dirty="0" smtClean="0"/>
              <a:t>Notice, the Lone Star tick just reaches the southern border of Iowa. This tick is rarely found in MN, however we do receive sporadic reports and even submissions of this tick collected in MN. Given the increasing number of reports, it’s likely that it’s range has expanded to southern </a:t>
            </a:r>
            <a:r>
              <a:rPr lang="en-US" altLang="en-US" baseline="0" dirty="0" smtClean="0"/>
              <a:t>MN, illustrating developments in tick ranges since these maps were first created. </a:t>
            </a:r>
            <a:r>
              <a:rPr lang="en-US" altLang="en-US" baseline="0" dirty="0" smtClean="0"/>
              <a:t>The American dog tick, commonly referred to as the wood tick, is widely abundant throughout the state. Although this tick is often encountered by Minnesotans, it rarely transmits disease, though it is possible. </a:t>
            </a:r>
            <a:endParaRPr lang="en-US" altLang="en-US" dirty="0" smtClean="0"/>
          </a:p>
          <a:p>
            <a:endParaRPr 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23</a:t>
            </a:fld>
            <a:endParaRPr lang="en-US" dirty="0"/>
          </a:p>
        </p:txBody>
      </p:sp>
    </p:spTree>
    <p:extLst>
      <p:ext uri="{BB962C8B-B14F-4D97-AF65-F5344CB8AC3E}">
        <p14:creationId xmlns:p14="http://schemas.microsoft.com/office/powerpoint/2010/main" val="29970686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smtClean="0"/>
              <a:t>The </a:t>
            </a:r>
            <a:r>
              <a:rPr lang="en-US" altLang="en-US" baseline="0" dirty="0" smtClean="0"/>
              <a:t>blacklegged tick is responsible for transmitting all five of Minnesota’s endemic tickborne diseases, making it the main tick of public health concern in the state. </a:t>
            </a:r>
          </a:p>
          <a:p>
            <a:pPr defTabSz="931774">
              <a:defRPr/>
            </a:pPr>
            <a:endParaRPr lang="en-US" altLang="en-US" baseline="0" dirty="0" smtClean="0"/>
          </a:p>
          <a:p>
            <a:pPr defTabSz="931774">
              <a:defRPr/>
            </a:pPr>
            <a:r>
              <a:rPr lang="en-US" altLang="en-US" baseline="0" dirty="0" smtClean="0"/>
              <a:t>These include: Lyme disease, </a:t>
            </a:r>
            <a:r>
              <a:rPr lang="en-US" altLang="en-US" baseline="0" dirty="0" err="1" smtClean="0"/>
              <a:t>Anaplasmosis</a:t>
            </a:r>
            <a:r>
              <a:rPr lang="en-US" altLang="en-US" baseline="0" dirty="0" smtClean="0"/>
              <a:t>, and </a:t>
            </a:r>
            <a:r>
              <a:rPr lang="en-US" altLang="en-US" baseline="0" dirty="0" err="1" smtClean="0"/>
              <a:t>Babesiosis</a:t>
            </a:r>
            <a:r>
              <a:rPr lang="en-US" dirty="0"/>
              <a:t>, the three most commonly reported tickborne diseases in Minnesota</a:t>
            </a:r>
            <a:endParaRPr lang="en-US" altLang="en-US" baseline="0" dirty="0" smtClean="0"/>
          </a:p>
          <a:p>
            <a:pPr defTabSz="931774">
              <a:defRPr/>
            </a:pPr>
            <a:endParaRPr lang="en-US" altLang="en-US" baseline="0" dirty="0" smtClean="0"/>
          </a:p>
          <a:p>
            <a:pPr defTabSz="931774">
              <a:defRPr/>
            </a:pPr>
            <a:r>
              <a:rPr lang="en-US" altLang="en-US" baseline="0" dirty="0" smtClean="0"/>
              <a:t>There are also several other emerging tickborne diseases that may or may not be spread by the blacklegged tick. Note the approximate distribution of the blacklegged tick throughout Minnesota is not as widespread as the American dog tick, but its range has expanded greatly in the past 15 years or so, which we will discuss later on in this webinar.</a:t>
            </a:r>
          </a:p>
          <a:p>
            <a:pPr defTabSz="931774">
              <a:defRPr/>
            </a:pPr>
            <a:endParaRPr lang="en-US" altLang="en-US" baseline="0" dirty="0" smtClean="0"/>
          </a:p>
          <a:p>
            <a:pPr defTabSz="931774">
              <a:defRPr/>
            </a:pPr>
            <a:r>
              <a:rPr lang="en-US" altLang="en-US" baseline="0" dirty="0" smtClean="0"/>
              <a:t>The following slides on ticks will be referring specifically to blacklegged ticks.</a:t>
            </a:r>
          </a:p>
        </p:txBody>
      </p:sp>
      <p:sp>
        <p:nvSpPr>
          <p:cNvPr id="4" name="Slide Number Placeholder 3"/>
          <p:cNvSpPr>
            <a:spLocks noGrp="1"/>
          </p:cNvSpPr>
          <p:nvPr>
            <p:ph type="sldNum" sz="quarter" idx="10"/>
          </p:nvPr>
        </p:nvSpPr>
        <p:spPr/>
        <p:txBody>
          <a:bodyPr/>
          <a:lstStyle/>
          <a:p>
            <a:fld id="{F9F08466-AEA7-4FC0-9459-6A32F61DA297}" type="slidenum">
              <a:rPr lang="en-US" smtClean="0"/>
              <a:pPr/>
              <a:t>24</a:t>
            </a:fld>
            <a:endParaRPr lang="en-US" dirty="0"/>
          </a:p>
        </p:txBody>
      </p:sp>
    </p:spTree>
    <p:extLst>
      <p:ext uri="{BB962C8B-B14F-4D97-AF65-F5344CB8AC3E}">
        <p14:creationId xmlns:p14="http://schemas.microsoft.com/office/powerpoint/2010/main" val="8265590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Understanding</a:t>
            </a:r>
            <a:r>
              <a:rPr lang="en-US" baseline="0" dirty="0" smtClean="0"/>
              <a:t> Minnesota’s unique biomes allows us to know where we are likely to come into contact with blacklegged ticks. This picture shows a great example of blacklegged tick habitat. While American dog ticks are found in open, grassy areas and woods, blacklegged ticks are more sensitive creatures prone to desiccation, or drying out, if they don’t have ideal conditions. </a:t>
            </a:r>
          </a:p>
          <a:p>
            <a:pPr defTabSz="931774">
              <a:defRPr/>
            </a:pPr>
            <a:endParaRPr lang="en-US" baseline="0" dirty="0" smtClean="0"/>
          </a:p>
          <a:p>
            <a:pPr defTabSz="931774">
              <a:defRPr/>
            </a:pPr>
            <a:r>
              <a:rPr lang="en-US" baseline="0" dirty="0" smtClean="0"/>
              <a:t>Take note of the canopy cover, the understory and herb layer, with lots of brush and leaf litter on the forest floor. These conditions provide an ideal home for the blacklegged tick and its animal hosts. The habitat is warm and moist creating a humid environment where the blacklegged tick will do well. </a:t>
            </a:r>
          </a:p>
          <a:p>
            <a:pPr defTabSz="931774">
              <a:defRPr/>
            </a:pPr>
            <a:endParaRPr lang="en-US" altLang="en-US" baseline="0" dirty="0" smtClean="0"/>
          </a:p>
          <a:p>
            <a:pPr defTabSz="931774">
              <a:defRPr/>
            </a:pPr>
            <a:r>
              <a:rPr lang="en-US" altLang="en-US" dirty="0" smtClean="0"/>
              <a:t>They spend most of their</a:t>
            </a:r>
            <a:r>
              <a:rPr lang="en-US" altLang="en-US" baseline="0" dirty="0" smtClean="0"/>
              <a:t> lifetime on the forest floor conserving energy under the leaf litter and herb layer, only coming out to seek a host. </a:t>
            </a:r>
            <a:r>
              <a:rPr lang="en-US" altLang="en-US" dirty="0" smtClean="0"/>
              <a:t>Since most people are not walking through the thick of these wooded areas, exposure to blacklegged ticks may be greatest along trails and the fringe area between the woods and borders of yards, parks, and other open areas.</a:t>
            </a:r>
          </a:p>
          <a:p>
            <a:pPr defTabSz="931774">
              <a:defRPr/>
            </a:pPr>
            <a:endParaRPr lang="en-US" altLang="en-US" dirty="0" smtClean="0"/>
          </a:p>
          <a:p>
            <a:pPr defTabSz="931774">
              <a:defRPr/>
            </a:pPr>
            <a:r>
              <a:rPr lang="en-US" altLang="en-US" dirty="0" smtClean="0"/>
              <a:t>Blacklegged ticks may</a:t>
            </a:r>
            <a:r>
              <a:rPr lang="en-US" altLang="en-US" baseline="0" dirty="0" smtClean="0"/>
              <a:t> also rarely</a:t>
            </a:r>
            <a:r>
              <a:rPr lang="en-US" altLang="en-US" dirty="0" smtClean="0"/>
              <a:t> be found in</a:t>
            </a:r>
            <a:r>
              <a:rPr lang="en-US" altLang="en-US" baseline="0" dirty="0" smtClean="0"/>
              <a:t> open areas (such as yards or tall grasses) that are near wooded habitat so it is important to be on the lookout for ticks when in or near wooded areas.</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25</a:t>
            </a:fld>
            <a:endParaRPr lang="en-US" dirty="0"/>
          </a:p>
        </p:txBody>
      </p:sp>
    </p:spTree>
    <p:extLst>
      <p:ext uri="{BB962C8B-B14F-4D97-AF65-F5344CB8AC3E}">
        <p14:creationId xmlns:p14="http://schemas.microsoft.com/office/powerpoint/2010/main" val="1981738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Hard </a:t>
            </a:r>
            <a:r>
              <a:rPr lang="en-US" baseline="0" dirty="0" smtClean="0"/>
              <a:t>ticks have four life stages: egg (not pictured), larva, nymph, and adult. All ticks take a blood meal at the larval and nymph stages, but only females will take a blood meal at the adult stage. Adult males will attach to hosts the way female adults do, but they do not take a blood meal, which means they are much less likely to spread disease and, therefore, less of a public health concern. </a:t>
            </a:r>
          </a:p>
          <a:p>
            <a:pPr defTabSz="931774">
              <a:defRPr/>
            </a:pPr>
            <a:endParaRPr lang="en-US" altLang="en-US" baseline="0" dirty="0" smtClean="0"/>
          </a:p>
          <a:p>
            <a:r>
              <a:rPr lang="en-US" baseline="0" dirty="0" smtClean="0"/>
              <a:t>How long is the typical lifespan of a blacklegged tick? You may be surprised to learn they can live 2-3 years, depending on their success at finding hosts and mates as well as environmental factors such as temperature. Most of their life is spent in their environment instead of on a host as during their lifetime they will only have up to three blood meals. </a:t>
            </a:r>
          </a:p>
          <a:p>
            <a:endParaRPr lang="en-US" baseline="0" dirty="0" smtClean="0"/>
          </a:p>
          <a:p>
            <a:r>
              <a:rPr lang="en-US" baseline="0" dirty="0" smtClean="0"/>
              <a:t>The life cycle begins when an adult female ticks lays hundred to a few thousand eggs in the springtime. The eggs will hatch into larvae that summer. The larvae will take the first blood meal and prefer to feed on smaller animals, like mice and birds, so they do not usually feed on humans. After this feeding, the larvae molt into nymphs and rest until the following spring. During this first meal, the larvae may pick up a disease agent (such as </a:t>
            </a:r>
            <a:r>
              <a:rPr lang="en-US" i="1" baseline="0" dirty="0" err="1" smtClean="0"/>
              <a:t>Borrelia</a:t>
            </a:r>
            <a:r>
              <a:rPr lang="en-US" i="1" baseline="0" dirty="0" smtClean="0"/>
              <a:t> </a:t>
            </a:r>
            <a:r>
              <a:rPr lang="en-US" i="1" baseline="0" dirty="0" err="1" smtClean="0"/>
              <a:t>burgdorferi</a:t>
            </a:r>
            <a:r>
              <a:rPr lang="en-US" i="1" baseline="0" dirty="0" smtClean="0"/>
              <a:t>- </a:t>
            </a:r>
            <a:r>
              <a:rPr lang="en-US" baseline="0" dirty="0" smtClean="0"/>
              <a:t>the agent that causes Lyme disease) while feeding on a small mammal, such as the white-footed mouse. Not all larvae will pick up a disease agent during this feeding but may have a second opportunity during the nymph stage.</a:t>
            </a:r>
          </a:p>
          <a:p>
            <a:endParaRPr lang="en-US" baseline="0" dirty="0" smtClean="0"/>
          </a:p>
          <a:p>
            <a:r>
              <a:rPr lang="en-US" baseline="0" dirty="0" smtClean="0"/>
              <a:t>In the late spring and summer of the second year, nymphs will take a second blood meal. Hosts can range from small to large. Those who take a blood meal will molt into an adult male or female tick that fall. Adults prefer to feed on mainly large mammals, such as deer or humans. Adult females will feed on a host, mate with an adult male tick, lay hundreds of eggs, and then die. The males attach to a host to find a female mate and then die. Some adults who do not find a host and mate may survive through the winter and have a second chance the following spring. Blacklegged ticks can usually survive Minnesota winters if there is good snow cover.</a:t>
            </a:r>
            <a:endParaRPr 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26</a:t>
            </a:fld>
            <a:endParaRPr lang="en-US" dirty="0"/>
          </a:p>
        </p:txBody>
      </p:sp>
    </p:spTree>
    <p:extLst>
      <p:ext uri="{BB962C8B-B14F-4D97-AF65-F5344CB8AC3E}">
        <p14:creationId xmlns:p14="http://schemas.microsoft.com/office/powerpoint/2010/main" val="2414294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now be having our next polling question.</a:t>
            </a:r>
          </a:p>
          <a:p>
            <a:endParaRPr lang="en-US" dirty="0" smtClean="0"/>
          </a:p>
          <a:p>
            <a:r>
              <a:rPr lang="en-US" dirty="0" smtClean="0"/>
              <a:t>When looking for a host, blacklegged ticks do which of the following?</a:t>
            </a:r>
          </a:p>
          <a:p>
            <a:pPr marL="465887" indent="-465887">
              <a:buClr>
                <a:schemeClr val="bg1"/>
              </a:buClr>
              <a:buFont typeface="+mj-lt"/>
              <a:buAutoNum type="alphaLcParenR"/>
            </a:pPr>
            <a:r>
              <a:rPr lang="en-US" dirty="0" smtClean="0"/>
              <a:t>See</a:t>
            </a:r>
          </a:p>
          <a:p>
            <a:pPr marL="465887" indent="-465887">
              <a:buClr>
                <a:schemeClr val="bg1"/>
              </a:buClr>
              <a:buFont typeface="+mj-lt"/>
              <a:buAutoNum type="alphaLcParenR"/>
            </a:pPr>
            <a:r>
              <a:rPr lang="en-US" dirty="0" smtClean="0"/>
              <a:t>Jump</a:t>
            </a:r>
          </a:p>
          <a:p>
            <a:pPr marL="465887" indent="-465887">
              <a:buClr>
                <a:schemeClr val="bg1"/>
              </a:buClr>
              <a:buFont typeface="+mj-lt"/>
              <a:buAutoNum type="alphaLcParenR"/>
            </a:pPr>
            <a:r>
              <a:rPr lang="en-US" b="1" dirty="0" smtClean="0"/>
              <a:t>Climb on near ground level</a:t>
            </a:r>
          </a:p>
          <a:p>
            <a:pPr marL="465887" indent="-465887">
              <a:buClr>
                <a:schemeClr val="bg1"/>
              </a:buClr>
              <a:buFont typeface="+mj-lt"/>
              <a:buAutoNum type="alphaLcParenR"/>
            </a:pPr>
            <a:r>
              <a:rPr lang="en-US" dirty="0" smtClean="0"/>
              <a:t>Fall from trees</a:t>
            </a:r>
          </a:p>
          <a:p>
            <a:pPr>
              <a:buClr>
                <a:schemeClr val="bg1"/>
              </a:buClr>
            </a:pPr>
            <a:endParaRPr lang="en-US" dirty="0" smtClean="0"/>
          </a:p>
          <a:p>
            <a:pPr>
              <a:buClr>
                <a:schemeClr val="bg1"/>
              </a:buClr>
            </a:pPr>
            <a:r>
              <a:rPr lang="en-US" dirty="0" smtClean="0"/>
              <a:t>You will now have 30</a:t>
            </a:r>
            <a:r>
              <a:rPr lang="en-US" baseline="0" dirty="0" smtClean="0"/>
              <a:t> seconds to submit your answer.</a:t>
            </a:r>
          </a:p>
          <a:p>
            <a:pPr>
              <a:buClr>
                <a:schemeClr val="bg1"/>
              </a:buClr>
            </a:pPr>
            <a:endParaRPr lang="en-US" dirty="0" smtClean="0"/>
          </a:p>
          <a:p>
            <a:pPr>
              <a:buClr>
                <a:schemeClr val="bg1"/>
              </a:buClr>
            </a:pPr>
            <a:r>
              <a:rPr lang="en-US" dirty="0" smtClean="0"/>
              <a:t>Thank you for answering,</a:t>
            </a:r>
            <a:r>
              <a:rPr lang="en-US" baseline="0" dirty="0" smtClean="0"/>
              <a:t> the correct answer is “c” climb on near ground level. Let’s learn more about the tick questing process.</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27</a:t>
            </a:fld>
            <a:endParaRPr lang="en-US" dirty="0"/>
          </a:p>
        </p:txBody>
      </p:sp>
    </p:spTree>
    <p:extLst>
      <p:ext uri="{BB962C8B-B14F-4D97-AF65-F5344CB8AC3E}">
        <p14:creationId xmlns:p14="http://schemas.microsoft.com/office/powerpoint/2010/main" val="41767979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When looking for a host, ticks perform a behavior called questing. This is when they</a:t>
            </a:r>
            <a:r>
              <a:rPr lang="en-US" dirty="0" smtClean="0"/>
              <a:t> emerge from the leaf litter and crawl</a:t>
            </a:r>
            <a:r>
              <a:rPr lang="en-US" baseline="0" dirty="0" smtClean="0"/>
              <a:t> to the tips of grass, leaves, branches. They use their back two sets of legs to hold onto the tip of the vegetation and reach their front two sets of legs out to grab onto a host that may pass by. Ticks do not see, but sense these hosts through biological cues such as body heat, CO2, or vibrations. When a tick senses a host passing by, they grab on. From there they do not jump, but crawl. Some ticks will attach by biting a host relatively quickly, while others crawl around for awhile finding areas such as the ears or the base of the scalp. Because many people find ticks along the scalp or higher up on their body, it’s commonly thought that ticks jump, fly, or fall from trees, but ticks do not do any of these behaviors. They have just crawled without us noticing.</a:t>
            </a:r>
          </a:p>
          <a:p>
            <a:endParaRPr lang="en-US" baseline="0" dirty="0" smtClean="0"/>
          </a:p>
          <a:p>
            <a:r>
              <a:rPr lang="en-US" baseline="0" dirty="0" smtClean="0"/>
              <a:t>Questing behavior is very dependent on weather and environmental conditions as ticks require humidity to climb out the leaf litter and quest. Without these conditions, ticks stay in the leaf litter in order to conserve moisture. Good questing conditions can change throughout the span of a day as temperature and humidity levels change. Increased wind can also affect questing as it can contribute to drier conditions. </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28</a:t>
            </a:fld>
            <a:endParaRPr lang="en-US" dirty="0"/>
          </a:p>
        </p:txBody>
      </p:sp>
    </p:spTree>
    <p:extLst>
      <p:ext uri="{BB962C8B-B14F-4D97-AF65-F5344CB8AC3E}">
        <p14:creationId xmlns:p14="http://schemas.microsoft.com/office/powerpoint/2010/main" val="40686210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blacklegged ticks may have many different hosts, they have two main hosts: the white-footed mouse and the white-tailed deer.</a:t>
            </a:r>
          </a:p>
          <a:p>
            <a:endParaRPr lang="en-US" dirty="0" smtClean="0"/>
          </a:p>
          <a:p>
            <a:r>
              <a:rPr lang="en-US" dirty="0" smtClean="0"/>
              <a:t>The</a:t>
            </a:r>
            <a:r>
              <a:rPr lang="en-US" baseline="0" dirty="0" smtClean="0"/>
              <a:t> white-footed mouse in the main reservoir host for the blacklegged tick. Immature stages such as larvae and nymphs can become infected while feeding on these mice that may be carrying disease agents that cause Lyme disease or other diseases. If the mouse is infected with the bacteria that causes Lyme disease, the larva that feeds on it will become infected and can transmit the bacteria during its second feeding. This is only the case when the tick feeds on an infected animal; not all animals are infected. </a:t>
            </a:r>
          </a:p>
          <a:p>
            <a:endParaRPr lang="en-US" baseline="0" dirty="0" smtClean="0"/>
          </a:p>
          <a:p>
            <a:r>
              <a:rPr lang="en-US" baseline="0" dirty="0" smtClean="0"/>
              <a:t>Deer get a bit of a bad rap when it comes to ticks as people often associate the two. Deer can support large numbers of ticks as they are the main reproductive host for adult ticks seeking to mate. Adult male and female ticks will mate on a deer after a female has taken a blood meal. The female will then fall off and lay eggs before dying. Deer do not play a role in the disease transmission cycle, and even if a tick were to get infected from a deer, that adult tick will not go on to feed again and cannot pass infections onto their offspring. Deer may serve as a mode of tick distribution, carrying ticks to new areas. However, the new habitat must still be suitable for ticks to survive and thrive in that new area.</a:t>
            </a:r>
            <a:endParaRPr lang="en-US" b="1" dirty="0" smtClean="0"/>
          </a:p>
          <a:p>
            <a:endParaRPr lang="en-US" b="1"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29</a:t>
            </a:fld>
            <a:endParaRPr lang="en-US" dirty="0"/>
          </a:p>
        </p:txBody>
      </p:sp>
    </p:spTree>
    <p:extLst>
      <p:ext uri="{BB962C8B-B14F-4D97-AF65-F5344CB8AC3E}">
        <p14:creationId xmlns:p14="http://schemas.microsoft.com/office/powerpoint/2010/main" val="2251622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dirty="0">
                <a:latin typeface="Calibri" panose="020F0502020204030204" pitchFamily="34" charset="0"/>
                <a:ea typeface="Calibri" panose="020F0502020204030204" pitchFamily="34" charset="0"/>
                <a:cs typeface="Times New Roman" panose="02020603050405020304" pitchFamily="18" charset="0"/>
              </a:rPr>
              <a:t>This training module is one of seven training modules that address the health effects of climate changes in Minnesota. The other six training modules cover the topics of:</a:t>
            </a:r>
          </a:p>
          <a:p>
            <a:pPr marL="362819" indent="-362819">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Climate and Health 101</a:t>
            </a:r>
          </a:p>
          <a:p>
            <a:pPr marL="362819" indent="-362819">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Extreme Heat Events</a:t>
            </a:r>
          </a:p>
          <a:p>
            <a:pPr marL="362819" indent="-362819">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Agriculture &amp; Food </a:t>
            </a:r>
            <a:r>
              <a:rPr lang="en-US" dirty="0" smtClean="0">
                <a:latin typeface="Calibri" panose="020F0502020204030204" pitchFamily="34" charset="0"/>
                <a:ea typeface="Calibri" panose="020F0502020204030204" pitchFamily="34" charset="0"/>
                <a:cs typeface="Times New Roman" panose="02020603050405020304" pitchFamily="18" charset="0"/>
              </a:rPr>
              <a:t>Security</a:t>
            </a:r>
          </a:p>
          <a:p>
            <a:pPr marL="362819" indent="-362819">
              <a:lnSpc>
                <a:spcPct val="107000"/>
              </a:lnSpc>
              <a:buFont typeface="Symbol" panose="05050102010706020507" pitchFamily="18" charset="2"/>
              <a:buChar char=""/>
            </a:pPr>
            <a:r>
              <a:rPr lang="en-US" dirty="0" smtClean="0">
                <a:latin typeface="Calibri" panose="020F0502020204030204" pitchFamily="34" charset="0"/>
                <a:ea typeface="Calibri" panose="020F0502020204030204" pitchFamily="34" charset="0"/>
                <a:cs typeface="Times New Roman" panose="02020603050405020304" pitchFamily="18" charset="0"/>
              </a:rPr>
              <a:t>Air Quality</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62819" indent="-362819">
              <a:lnSpc>
                <a:spcPct val="107000"/>
              </a:lnSpc>
              <a:buFont typeface="Symbol" panose="05050102010706020507" pitchFamily="18" charset="2"/>
              <a:buChar char=""/>
            </a:pPr>
            <a:r>
              <a:rPr lang="en-US" dirty="0" smtClean="0">
                <a:latin typeface="Calibri" panose="020F0502020204030204" pitchFamily="34" charset="0"/>
                <a:ea typeface="Calibri" panose="020F0502020204030204" pitchFamily="34" charset="0"/>
                <a:cs typeface="Times New Roman" panose="02020603050405020304" pitchFamily="18" charset="0"/>
              </a:rPr>
              <a:t>Wellbeing</a:t>
            </a:r>
          </a:p>
          <a:p>
            <a:pPr marL="362819" indent="-362819">
              <a:lnSpc>
                <a:spcPct val="107000"/>
              </a:lnSpc>
              <a:buFont typeface="Symbol" panose="05050102010706020507" pitchFamily="18" charset="2"/>
              <a:buChar char=""/>
            </a:pPr>
            <a:r>
              <a:rPr lang="en-US" dirty="0" smtClean="0">
                <a:latin typeface="Calibri" panose="020F0502020204030204" pitchFamily="34" charset="0"/>
                <a:ea typeface="Calibri" panose="020F0502020204030204" pitchFamily="34" charset="0"/>
                <a:cs typeface="Times New Roman" panose="02020603050405020304" pitchFamily="18" charset="0"/>
              </a:rPr>
              <a:t>Water </a:t>
            </a:r>
            <a:r>
              <a:rPr lang="en-US" dirty="0">
                <a:latin typeface="Calibri" panose="020F0502020204030204" pitchFamily="34" charset="0"/>
                <a:ea typeface="Calibri" panose="020F0502020204030204" pitchFamily="34" charset="0"/>
                <a:cs typeface="Times New Roman" panose="02020603050405020304" pitchFamily="18" charset="0"/>
              </a:rPr>
              <a:t>Quality and Quantity</a:t>
            </a:r>
          </a:p>
          <a:p>
            <a:pPr>
              <a:lnSpc>
                <a:spcPct val="107000"/>
              </a:lnSpc>
              <a:spcAft>
                <a:spcPts val="846"/>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t>These modules have been designed for public health professionals, as well as others concerned about climate change, to provide a basic level of information about the observed climate changes in Minnesota and their health impacts. Each module is a set of slides scripted with slide notes, so you can present them to your own audiences. These training modules are funded, in part, by a grant from the Centers for Disease Control and Prevention.</a:t>
            </a:r>
          </a:p>
          <a:p>
            <a:endParaRPr lang="en-US" dirty="0"/>
          </a:p>
          <a:p>
            <a:r>
              <a:rPr lang="en-US" dirty="0"/>
              <a:t>Following each webinar, we will post the training module on the Minnesota Department of Health website, so anyone can access it for future use.</a:t>
            </a:r>
          </a:p>
          <a:p>
            <a:endParaRPr lang="en-US" dirty="0"/>
          </a:p>
          <a:p>
            <a:r>
              <a:rPr lang="en-US" dirty="0"/>
              <a:t>Today’s webinar will be interactive. We will be asking four polling questions throughout the session that you can respond to, using the polling bar that will appear on the right side of your screen. If you have any questions throughout the session, please submit them using the chat function, located in the drop down on the top of your screen. We will be saving 15 minutes to answer questions at the end.</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a:t>
            </a:fld>
            <a:endParaRPr lang="en-US" dirty="0"/>
          </a:p>
        </p:txBody>
      </p:sp>
    </p:spTree>
    <p:extLst>
      <p:ext uri="{BB962C8B-B14F-4D97-AF65-F5344CB8AC3E}">
        <p14:creationId xmlns:p14="http://schemas.microsoft.com/office/powerpoint/2010/main" val="39457536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ticks attach</a:t>
            </a:r>
            <a:r>
              <a:rPr lang="en-US" baseline="0" dirty="0" smtClean="0"/>
              <a:t> to human hosts, t</a:t>
            </a:r>
            <a:r>
              <a:rPr lang="en-US" dirty="0" smtClean="0"/>
              <a:t>here are a</a:t>
            </a:r>
            <a:r>
              <a:rPr lang="en-US" baseline="0" dirty="0" smtClean="0"/>
              <a:t> few factors that impact disease transmission.</a:t>
            </a:r>
          </a:p>
          <a:p>
            <a:endParaRPr lang="en-US" baseline="0" dirty="0" smtClean="0"/>
          </a:p>
          <a:p>
            <a:pPr marL="232943" indent="-232943">
              <a:buAutoNum type="arabicPeriod"/>
            </a:pPr>
            <a:r>
              <a:rPr lang="en-US" dirty="0" smtClean="0"/>
              <a:t>First,</a:t>
            </a:r>
            <a:r>
              <a:rPr lang="en-US" baseline="0" dirty="0" smtClean="0"/>
              <a:t> t</a:t>
            </a:r>
            <a:r>
              <a:rPr lang="en-US" dirty="0" smtClean="0"/>
              <a:t>icks must already be infected with a pathogen to transmit</a:t>
            </a:r>
            <a:r>
              <a:rPr lang="en-US" baseline="0" dirty="0" smtClean="0"/>
              <a:t> the disease to humans. In the case of Lyme disease, approximately 1 in 3 adult ticks and 1 in 5 of nymph ticks are infected with bacteria that cause Lyme disease.</a:t>
            </a:r>
          </a:p>
          <a:p>
            <a:pPr marL="232943" indent="-232943">
              <a:buAutoNum type="arabicPeriod"/>
            </a:pPr>
            <a:r>
              <a:rPr lang="en-US" baseline="0" dirty="0" smtClean="0"/>
              <a:t>Second, ticks must be attached for a certain period of time before they are able to transmit disease agents, such as those listed here.</a:t>
            </a:r>
          </a:p>
          <a:p>
            <a:pPr marL="232943" indent="-232943" defTabSz="931774">
              <a:buFontTx/>
              <a:buAutoNum type="arabicPeriod"/>
              <a:defRPr/>
            </a:pPr>
            <a:r>
              <a:rPr lang="en-US" baseline="0" dirty="0" smtClean="0"/>
              <a:t>Overall, nymphs and adult female ticks are the greatest risk for disease transmission to humans. Remembering that adult males are less of a public health risk as they will attach to a host but do not take a blood meal.</a:t>
            </a:r>
          </a:p>
          <a:p>
            <a:endParaRPr lang="en-US" baseline="0" dirty="0" smtClean="0"/>
          </a:p>
          <a:p>
            <a:r>
              <a:rPr lang="en-US" baseline="0" dirty="0" smtClean="0"/>
              <a:t>The three diseases listed are the three most commonly reported tickborne diseases in Minnesota with Lyme disease being the most commonly reported. </a:t>
            </a:r>
          </a:p>
          <a:p>
            <a:endParaRPr lang="en-US" baseline="0"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30</a:t>
            </a:fld>
            <a:endParaRPr lang="en-US" dirty="0"/>
          </a:p>
        </p:txBody>
      </p:sp>
    </p:spTree>
    <p:extLst>
      <p:ext uri="{BB962C8B-B14F-4D97-AF65-F5344CB8AC3E}">
        <p14:creationId xmlns:p14="http://schemas.microsoft.com/office/powerpoint/2010/main" val="26832919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Tickborne disease risk is not evenly distributed in Minnesota.</a:t>
            </a:r>
          </a:p>
          <a:p>
            <a:endParaRPr lang="en-US" baseline="0" dirty="0" smtClean="0"/>
          </a:p>
          <a:p>
            <a:r>
              <a:rPr lang="en-US" baseline="0" dirty="0" smtClean="0"/>
              <a:t>This map depicts risk of tickborne disease in Minnesota based on average incidence of Lyme disease, </a:t>
            </a:r>
            <a:r>
              <a:rPr lang="en-US" baseline="0" dirty="0" err="1" smtClean="0"/>
              <a:t>anaplasmosis</a:t>
            </a:r>
            <a:r>
              <a:rPr lang="en-US" baseline="0" dirty="0" smtClean="0"/>
              <a:t> and </a:t>
            </a:r>
            <a:r>
              <a:rPr lang="en-US" baseline="0" dirty="0" err="1" smtClean="0"/>
              <a:t>babesiosis</a:t>
            </a:r>
            <a:r>
              <a:rPr lang="en-US" baseline="0" dirty="0" smtClean="0"/>
              <a:t> from 2007-2015. </a:t>
            </a:r>
            <a:r>
              <a:rPr lang="en-US" dirty="0" smtClean="0"/>
              <a:t>In Minnesota, tickborne</a:t>
            </a:r>
            <a:r>
              <a:rPr lang="en-US" baseline="0" dirty="0" smtClean="0"/>
              <a:t> disease risk is highest in wooded or brushy areas where ticks live and thrive</a:t>
            </a:r>
            <a:r>
              <a:rPr lang="en-US" dirty="0" smtClean="0"/>
              <a:t>.</a:t>
            </a:r>
            <a:r>
              <a:rPr lang="en-US" baseline="0" dirty="0" smtClean="0"/>
              <a:t> The areas of highest risk (dark red counties) correspond with where we find wooded habitat in Minnesota. A limitation of this map is that cases are reported by county of residence and not where someone may have been exposed to a tick. This means that not all areas of risk are reflected by this map, including the Minnesota River valley region where MDH staff have confirmed blacklegged tick presence as far south as New Ulm in Brown County.</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31</a:t>
            </a:fld>
            <a:endParaRPr lang="en-US" dirty="0"/>
          </a:p>
        </p:txBody>
      </p:sp>
    </p:spTree>
    <p:extLst>
      <p:ext uri="{BB962C8B-B14F-4D97-AF65-F5344CB8AC3E}">
        <p14:creationId xmlns:p14="http://schemas.microsoft.com/office/powerpoint/2010/main" val="35395934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Trends in reported cases of tickborne diseases in MN are generally increasing over time. This can be due to any of several reasons: distribution of the blacklegged tick into new areas exposing new members of the population, human behaviors such as an increase in outdoor recreation behaviors or time spent in new high risk areas leading to increased exposures, increasing awareness of these diseases leading to more patients considering tickborne diseases as a cause for their acute illness and more doctors testing for these diseases, improved reporting to the health department among other factors such as environmental conditions.</a:t>
            </a:r>
          </a:p>
          <a:p>
            <a:endParaRPr lang="en-US" baseline="0" dirty="0" smtClean="0"/>
          </a:p>
          <a:p>
            <a:r>
              <a:rPr lang="en-US" baseline="0" dirty="0" smtClean="0"/>
              <a:t>In Minnesota, vectorborne diseases have a strong seasonal component due to vector activity, which is apparent in annual cases reported to MDH. From 1996-2015, 70% of all confirmed Lyme disease cases reported to MDH had illness onset during the months of June, July, or August. And from 2002-2015, 97% of all West Nile Virus disease cases reported to MDH had illness onset during the months of July, August, or September. Therefore, in early summer we think about ticks and tickborne disease risk, and in the late summer, mosquitoes and mosquitoborne disease risk.</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32</a:t>
            </a:fld>
            <a:endParaRPr lang="en-US" dirty="0"/>
          </a:p>
        </p:txBody>
      </p:sp>
    </p:spTree>
    <p:extLst>
      <p:ext uri="{BB962C8B-B14F-4D97-AF65-F5344CB8AC3E}">
        <p14:creationId xmlns:p14="http://schemas.microsoft.com/office/powerpoint/2010/main" val="15326894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now time for our next polling</a:t>
            </a:r>
            <a:r>
              <a:rPr lang="en-US" baseline="0" dirty="0" smtClean="0"/>
              <a:t> question.</a:t>
            </a:r>
          </a:p>
          <a:p>
            <a:endParaRPr lang="en-US" baseline="0" dirty="0" smtClean="0"/>
          </a:p>
          <a:p>
            <a:r>
              <a:rPr lang="en-US" baseline="0" dirty="0" smtClean="0"/>
              <a:t>Up next, we will be discussing mosquitoes and mosquitoborne disease in Minnesota. </a:t>
            </a:r>
          </a:p>
          <a:p>
            <a:endParaRPr lang="en-US" dirty="0" smtClean="0"/>
          </a:p>
          <a:p>
            <a:r>
              <a:rPr lang="en-US" dirty="0" smtClean="0"/>
              <a:t>How many known species of mosquitoes are present in Minnesota?</a:t>
            </a:r>
          </a:p>
          <a:p>
            <a:pPr marL="465887" indent="-465887">
              <a:buClr>
                <a:schemeClr val="bg1"/>
              </a:buClr>
              <a:buFont typeface="+mj-lt"/>
              <a:buAutoNum type="alphaLcParenR"/>
            </a:pPr>
            <a:r>
              <a:rPr lang="en-US" dirty="0" smtClean="0"/>
              <a:t>11</a:t>
            </a:r>
          </a:p>
          <a:p>
            <a:pPr marL="465887" indent="-465887">
              <a:buClr>
                <a:schemeClr val="bg1"/>
              </a:buClr>
              <a:buFont typeface="+mj-lt"/>
              <a:buAutoNum type="alphaLcParenR"/>
            </a:pPr>
            <a:r>
              <a:rPr lang="en-US" b="1" dirty="0" smtClean="0"/>
              <a:t>51</a:t>
            </a:r>
          </a:p>
          <a:p>
            <a:pPr marL="465887" indent="-465887">
              <a:buClr>
                <a:schemeClr val="bg1"/>
              </a:buClr>
              <a:buFont typeface="+mj-lt"/>
              <a:buAutoNum type="alphaLcParenR"/>
            </a:pPr>
            <a:r>
              <a:rPr lang="en-US" dirty="0" smtClean="0"/>
              <a:t>150</a:t>
            </a:r>
          </a:p>
          <a:p>
            <a:pPr>
              <a:buClr>
                <a:schemeClr val="bg1"/>
              </a:buClr>
            </a:pPr>
            <a:endParaRPr lang="en-US" dirty="0" smtClean="0"/>
          </a:p>
          <a:p>
            <a:pPr>
              <a:buClr>
                <a:schemeClr val="bg1"/>
              </a:buClr>
            </a:pPr>
            <a:endParaRPr lang="en-US" dirty="0" smtClean="0"/>
          </a:p>
          <a:p>
            <a:pPr>
              <a:buClr>
                <a:schemeClr val="bg1"/>
              </a:buClr>
            </a:pPr>
            <a:r>
              <a:rPr lang="en-US" dirty="0" smtClean="0"/>
              <a:t>Thank you for answering,</a:t>
            </a:r>
            <a:r>
              <a:rPr lang="en-US" baseline="0" dirty="0" smtClean="0"/>
              <a:t> the correct answer is “b” 51. Let’s learn more about mosquitoes in Minnesota.</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33</a:t>
            </a:fld>
            <a:endParaRPr lang="en-US" dirty="0"/>
          </a:p>
        </p:txBody>
      </p:sp>
    </p:spTree>
    <p:extLst>
      <p:ext uri="{BB962C8B-B14F-4D97-AF65-F5344CB8AC3E}">
        <p14:creationId xmlns:p14="http://schemas.microsoft.com/office/powerpoint/2010/main" val="17250607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Mosquitoes are a type of fly that can act as vectors of human disease; Minnesota is home to 51 species. The diseases they can transmit are referred to as mosquitoborne diseases or arboviruses. Different species of mosquitoes transmit different disease agents similar to ticks. Many disease agents require a reservoir to amplify the virus in order to allow for transmission to humans. </a:t>
            </a:r>
          </a:p>
          <a:p>
            <a:r>
              <a:rPr lang="en-US" dirty="0"/>
              <a:t>Mosquitoborne diseases exist naturally in cycles between the mosquitoes and susceptible reservoir hosts such as mammals and birds. Virus amplification occurs as a result of increased circulation of the virus between an increasing number of mosquito vectors and the reservoir hosts. These diseases may spillover when humans incidentally enter into the ongoing disease transmission cycle or when amplification cycles occur in close proximity to humans. Weather conditions and climate can impact the amplification periods. </a:t>
            </a:r>
          </a:p>
          <a:p>
            <a:endParaRPr lang="en-US" dirty="0"/>
          </a:p>
          <a:p>
            <a:r>
              <a:rPr lang="en-US" dirty="0"/>
              <a:t>Endemic arboviruses of MN include West Nile Virus, La Crosse Encephalitis, Jamestown Canyon Virus, Western Equine Encephalitis, and Eastern Equine Encephalitis. All of these diseases can cause mild febrile illness with some illnesses progressing to encephalitis, or brain swelling.</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34</a:t>
            </a:fld>
            <a:endParaRPr lang="en-US" dirty="0"/>
          </a:p>
        </p:txBody>
      </p:sp>
    </p:spTree>
    <p:extLst>
      <p:ext uri="{BB962C8B-B14F-4D97-AF65-F5344CB8AC3E}">
        <p14:creationId xmlns:p14="http://schemas.microsoft.com/office/powerpoint/2010/main" val="38984865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Mosquitoes have a four stage life cycle. After a blood meal, an adult female will lay her eggs directly on or near water or in places that may flood with water such as damp soil or containers. The eggs can survive months of dry conditions; some can survive for years. Once an egg hatches in water a larva will emerge. As the larva matures, it will grow larger as it undergoes four molts. The larva will live and feed in the water, coming to the surface to breathe, as it eventually develops into a pupa. In the pupal stage, the mosquito rests and tumbles, but no feeding occurs. Finally, an adult mosquito will emerge from the pupal case and rest of the surface of the water. After the body and wings have dried, the mosquito will leave the water. </a:t>
            </a:r>
          </a:p>
          <a:p>
            <a:endParaRPr lang="en-US" dirty="0"/>
          </a:p>
          <a:p>
            <a:r>
              <a:rPr lang="en-US" dirty="0"/>
              <a:t>This whole process can take anywhere from one week to one month and depends on many factors such as water temperature, species characteristics, and other conditions like food availability. Climate can affect many parts of the life cycle, such as the temperature of the water where eggs hatch and larvae develop. Warm water temperatures can speed up the process of development, leading to quicker emergence of adults from pupal cases. </a:t>
            </a:r>
          </a:p>
          <a:p>
            <a:endParaRPr lang="en-US" dirty="0"/>
          </a:p>
          <a:p>
            <a:r>
              <a:rPr lang="en-US" dirty="0"/>
              <a:t>As adults, only females will bite and take a blood meal while males typically feed on nectar or water. Mosquitoes have host preferences and do not typically prefer humans. </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35</a:t>
            </a:fld>
            <a:endParaRPr lang="en-US" dirty="0"/>
          </a:p>
        </p:txBody>
      </p:sp>
    </p:spTree>
    <p:extLst>
      <p:ext uri="{BB962C8B-B14F-4D97-AF65-F5344CB8AC3E}">
        <p14:creationId xmlns:p14="http://schemas.microsoft.com/office/powerpoint/2010/main" val="7300904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West Nile</a:t>
            </a:r>
            <a:r>
              <a:rPr lang="en-US" baseline="0" dirty="0" smtClean="0"/>
              <a:t> Virus is Minnesota’s most commonly reported arbovirus. Symptoms of this disease are most severe in the elderly population who are, therefore, considered high-risk. The virus c</a:t>
            </a:r>
            <a:r>
              <a:rPr lang="en-US" dirty="0" smtClean="0"/>
              <a:t>irculates</a:t>
            </a:r>
            <a:r>
              <a:rPr lang="en-US" baseline="0" dirty="0" smtClean="0"/>
              <a:t> naturally between the </a:t>
            </a:r>
            <a:r>
              <a:rPr lang="en-US" i="1" baseline="0" dirty="0" smtClean="0"/>
              <a:t>Culex tarsalis </a:t>
            </a:r>
            <a:r>
              <a:rPr lang="en-US" baseline="0" dirty="0" smtClean="0"/>
              <a:t>mosquito and birds allowing for virus amplification. Humans and horses may incidentally become infected when exposed and serve as “dead-end hosts”. Many birds serve as a reservoir for the disease before rapidly dying from infection. Other birds may become chronically infected as they do not die as often. Chronically infected birds that migrate may serve as a mode of disease spread to new areas. </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36</a:t>
            </a:fld>
            <a:endParaRPr lang="en-US" dirty="0"/>
          </a:p>
        </p:txBody>
      </p:sp>
    </p:spTree>
    <p:extLst>
      <p:ext uri="{BB962C8B-B14F-4D97-AF65-F5344CB8AC3E}">
        <p14:creationId xmlns:p14="http://schemas.microsoft.com/office/powerpoint/2010/main" val="28028525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i="1" baseline="0" dirty="0" smtClean="0"/>
              <a:t>Culex tarsalis </a:t>
            </a:r>
            <a:r>
              <a:rPr lang="en-US" baseline="0" dirty="0" smtClean="0"/>
              <a:t>mosquitoes are found to be widely abundant west of the Mississippi River in Minnesota as its habitat includes semi-permanent wetlands and drainage ditches such as those found on agricultural lands. In dry conditions, water in drainage ditches can stop flowing and become stagnant, which can then be used by mosquitoes as a breeding site. These wetlands produce mosquito populations, but mosquitoes will fly and rest in wooded/brushy areas nearby to conserve moisture. In open agricultural land, these areas are often around the homes of farming families or farm buildings, bringing mosquitoes into areas where human hosts are. </a:t>
            </a:r>
          </a:p>
          <a:p>
            <a:endParaRPr lang="en-US" baseline="0" dirty="0" smtClean="0"/>
          </a:p>
          <a:p>
            <a:r>
              <a:rPr lang="en-US" baseline="0" dirty="0" smtClean="0"/>
              <a:t>This map depicts risk for West Nile Virus based on average incidence from 2002-2016. Note the higher incidence of disease cases and risk in Western MN where </a:t>
            </a:r>
            <a:r>
              <a:rPr lang="en-US" i="1" baseline="0" dirty="0" smtClean="0"/>
              <a:t>Culex tarsalis </a:t>
            </a:r>
            <a:r>
              <a:rPr lang="en-US" baseline="0" dirty="0" smtClean="0"/>
              <a:t>is abundant. A low number of cases also regularly occur in the Twin Cities metro area.</a:t>
            </a:r>
          </a:p>
          <a:p>
            <a:endParaRPr 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37</a:t>
            </a:fld>
            <a:endParaRPr lang="en-US" dirty="0"/>
          </a:p>
        </p:txBody>
      </p:sp>
    </p:spTree>
    <p:extLst>
      <p:ext uri="{BB962C8B-B14F-4D97-AF65-F5344CB8AC3E}">
        <p14:creationId xmlns:p14="http://schemas.microsoft.com/office/powerpoint/2010/main" val="600918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smtClean="0"/>
              <a:t>La Crosse Encephalitis was first reported in the 1960’s in a Houston County, MN child. She died in a hospital in La Crosse, Wisconsin, which the disease was then named after. Spread by t</a:t>
            </a:r>
            <a:r>
              <a:rPr lang="en-US" dirty="0" smtClean="0"/>
              <a:t>he </a:t>
            </a:r>
            <a:r>
              <a:rPr lang="en-US" baseline="0" dirty="0" smtClean="0"/>
              <a:t>tree-hole mosquito, </a:t>
            </a:r>
            <a:r>
              <a:rPr lang="en-US" i="1" baseline="0" dirty="0" smtClean="0"/>
              <a:t>Aedes </a:t>
            </a:r>
            <a:r>
              <a:rPr lang="en-US" i="1" baseline="0" dirty="0" err="1" smtClean="0"/>
              <a:t>triseriatus</a:t>
            </a:r>
            <a:r>
              <a:rPr lang="en-US" i="1" baseline="0" dirty="0" smtClean="0"/>
              <a:t>, </a:t>
            </a:r>
            <a:r>
              <a:rPr lang="en-US" i="0" baseline="0" dirty="0" smtClean="0"/>
              <a:t>this disease primarily affects children</a:t>
            </a:r>
            <a:r>
              <a:rPr lang="en-US" i="1" baseline="0" dirty="0" smtClean="0"/>
              <a:t>. </a:t>
            </a:r>
            <a:r>
              <a:rPr lang="en-US" i="0" baseline="0" dirty="0" smtClean="0"/>
              <a:t>The tree-hole mosquito</a:t>
            </a:r>
            <a:r>
              <a:rPr lang="en-US" i="1" baseline="0" dirty="0" smtClean="0"/>
              <a:t> </a:t>
            </a:r>
            <a:r>
              <a:rPr lang="en-US" baseline="0" dirty="0" smtClean="0"/>
              <a:t>is a forest-dwelling species that will not fly far from where they were bred, only about 200 yards, so risk is often localized. </a:t>
            </a:r>
          </a:p>
          <a:p>
            <a:pPr defTabSz="931774">
              <a:defRPr/>
            </a:pPr>
            <a:endParaRPr 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38</a:t>
            </a:fld>
            <a:endParaRPr lang="en-US" dirty="0"/>
          </a:p>
        </p:txBody>
      </p:sp>
    </p:spTree>
    <p:extLst>
      <p:ext uri="{BB962C8B-B14F-4D97-AF65-F5344CB8AC3E}">
        <p14:creationId xmlns:p14="http://schemas.microsoft.com/office/powerpoint/2010/main" val="5508762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i="0" baseline="0" dirty="0" smtClean="0"/>
              <a:t>The tree-hole mosquito</a:t>
            </a:r>
            <a:r>
              <a:rPr lang="en-US" i="1" baseline="0" dirty="0" smtClean="0"/>
              <a:t> </a:t>
            </a:r>
            <a:r>
              <a:rPr lang="en-US" i="0" baseline="0" dirty="0" smtClean="0"/>
              <a:t>breeds in </a:t>
            </a:r>
            <a:r>
              <a:rPr lang="en-US" baseline="0" dirty="0" smtClean="0"/>
              <a:t>water-holding habitat in wooded or shaded areas such as man-made containers and tree holes formed naturally in trees and in trees with multiple trunks forming pockets that can hold water. These habitats are often found near areas with reported La Cross Encephalitis. </a:t>
            </a:r>
            <a:r>
              <a:rPr lang="en-US" dirty="0" smtClean="0"/>
              <a:t>Children under the age of 16 are considered</a:t>
            </a:r>
            <a:r>
              <a:rPr lang="en-US" baseline="0" dirty="0" smtClean="0"/>
              <a:t> high-risk for La Crosse Encephalitis. Residents of wooded or shaded areas in the southern 2/3 of Minnesota are also high-risk. </a:t>
            </a:r>
          </a:p>
          <a:p>
            <a:pPr defTabSz="931774">
              <a:defRPr/>
            </a:pPr>
            <a:endParaRPr lang="en-US" dirty="0" smtClean="0"/>
          </a:p>
          <a:p>
            <a:r>
              <a:rPr lang="en-US" baseline="0" dirty="0" smtClean="0"/>
              <a:t>This map depicts reported cases of La Cross Encephalitis by county of residence from 1985-2016. Note that all cases occurred in the southern 2/3 of Minnesota. </a:t>
            </a:r>
          </a:p>
          <a:p>
            <a:endParaRPr lang="en-US" baseline="0"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39</a:t>
            </a:fld>
            <a:endParaRPr lang="en-US" dirty="0"/>
          </a:p>
        </p:txBody>
      </p:sp>
    </p:spTree>
    <p:extLst>
      <p:ext uri="{BB962C8B-B14F-4D97-AF65-F5344CB8AC3E}">
        <p14:creationId xmlns:p14="http://schemas.microsoft.com/office/powerpoint/2010/main" val="2052207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Here is the outline for today’s webinar.</a:t>
            </a:r>
          </a:p>
          <a:p>
            <a:pPr eaLnBrk="1" hangingPunct="1">
              <a:spcBef>
                <a:spcPct val="0"/>
              </a:spcBef>
            </a:pPr>
            <a:endParaRPr lang="en-US" altLang="en-US" dirty="0" smtClean="0"/>
          </a:p>
          <a:p>
            <a:pPr eaLnBrk="1" hangingPunct="1">
              <a:spcBef>
                <a:spcPct val="0"/>
              </a:spcBef>
            </a:pPr>
            <a:r>
              <a:rPr lang="en-US" altLang="en-US" dirty="0" smtClean="0"/>
              <a:t>We will be covering:</a:t>
            </a:r>
          </a:p>
          <a:p>
            <a:pPr marL="698830" lvl="1" indent="-232943">
              <a:spcBef>
                <a:spcPct val="0"/>
              </a:spcBef>
              <a:buFont typeface="+mj-lt"/>
              <a:buAutoNum type="arabicPeriod"/>
            </a:pPr>
            <a:r>
              <a:rPr lang="en-US" altLang="en-US" dirty="0" smtClean="0"/>
              <a:t>An</a:t>
            </a:r>
            <a:r>
              <a:rPr lang="en-US" altLang="en-US" baseline="0" dirty="0" smtClean="0"/>
              <a:t> o</a:t>
            </a:r>
            <a:r>
              <a:rPr lang="en-US" altLang="en-US" dirty="0" smtClean="0"/>
              <a:t>verview </a:t>
            </a:r>
            <a:r>
              <a:rPr lang="en-US" altLang="en-US" dirty="0" smtClean="0"/>
              <a:t>of vectorborne disease</a:t>
            </a:r>
          </a:p>
          <a:p>
            <a:pPr marL="698830" lvl="1" indent="-232943">
              <a:spcBef>
                <a:spcPct val="0"/>
              </a:spcBef>
              <a:buFont typeface="+mj-lt"/>
              <a:buAutoNum type="arabicPeriod"/>
            </a:pPr>
            <a:r>
              <a:rPr lang="en-US" altLang="en-US" dirty="0" smtClean="0"/>
              <a:t>Climate changes in Minnesota</a:t>
            </a:r>
          </a:p>
          <a:p>
            <a:pPr marL="698830" lvl="1" indent="-232943">
              <a:spcBef>
                <a:spcPct val="0"/>
              </a:spcBef>
              <a:buFont typeface="+mj-lt"/>
              <a:buAutoNum type="arabicPeriod"/>
            </a:pPr>
            <a:r>
              <a:rPr lang="en-US" altLang="en-US" dirty="0" smtClean="0"/>
              <a:t>Ecology and epidemiology</a:t>
            </a:r>
            <a:r>
              <a:rPr lang="en-US" altLang="en-US" baseline="0" dirty="0" smtClean="0"/>
              <a:t> of vectorborne disease in Minnesota</a:t>
            </a:r>
          </a:p>
          <a:p>
            <a:pPr marL="698830" lvl="1" indent="-232943">
              <a:spcBef>
                <a:spcPct val="0"/>
              </a:spcBef>
              <a:buFont typeface="+mj-lt"/>
              <a:buAutoNum type="arabicPeriod"/>
            </a:pPr>
            <a:r>
              <a:rPr lang="en-US" altLang="en-US" baseline="0" dirty="0" smtClean="0"/>
              <a:t>Changes in vectorborne disease risk</a:t>
            </a:r>
          </a:p>
          <a:p>
            <a:pPr marL="698830" lvl="1" indent="-232943">
              <a:spcBef>
                <a:spcPct val="0"/>
              </a:spcBef>
              <a:buFont typeface="+mj-lt"/>
              <a:buAutoNum type="arabicPeriod"/>
            </a:pPr>
            <a:r>
              <a:rPr lang="en-US" altLang="en-US" baseline="0" dirty="0" smtClean="0"/>
              <a:t>Meaningful action steps to </a:t>
            </a:r>
            <a:r>
              <a:rPr lang="en-US" altLang="en-US" baseline="0" dirty="0" smtClean="0"/>
              <a:t>protect yourself </a:t>
            </a:r>
            <a:r>
              <a:rPr lang="en-US" altLang="en-US" baseline="0" dirty="0" smtClean="0"/>
              <a:t>from vectorborne disease</a:t>
            </a:r>
          </a:p>
          <a:p>
            <a:pPr>
              <a:spcBef>
                <a:spcPct val="0"/>
              </a:spcBef>
            </a:pPr>
            <a:endParaRPr lang="en-US" altLang="en-US" baseline="0"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4</a:t>
            </a:fld>
            <a:endParaRPr lang="en-US" dirty="0"/>
          </a:p>
        </p:txBody>
      </p:sp>
    </p:spTree>
    <p:extLst>
      <p:ext uri="{BB962C8B-B14F-4D97-AF65-F5344CB8AC3E}">
        <p14:creationId xmlns:p14="http://schemas.microsoft.com/office/powerpoint/2010/main" val="42268470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Jamestown</a:t>
            </a:r>
            <a:r>
              <a:rPr lang="en-US" baseline="0" dirty="0" smtClean="0"/>
              <a:t> Canyon Virus was first reported in the US in 2004. Although widely distributed in North America, JCV is rarely reported in the US. It can be t</a:t>
            </a:r>
            <a:r>
              <a:rPr lang="en-US" dirty="0" smtClean="0"/>
              <a:t>ransmitted by any of</a:t>
            </a:r>
            <a:r>
              <a:rPr lang="en-US" baseline="0" dirty="0" smtClean="0"/>
              <a:t> several spring </a:t>
            </a:r>
            <a:r>
              <a:rPr lang="en-US" i="1" baseline="0" dirty="0" smtClean="0"/>
              <a:t>Aedes</a:t>
            </a:r>
            <a:r>
              <a:rPr lang="en-US" baseline="0" dirty="0" smtClean="0"/>
              <a:t> mosquitoes as well as other mosquito species that commonly bite people. From 2001-2013 only 31 cases were reported across the US. To date in 2017, 67 cases of JCV have been reported in the US, with the Upper Midwest reporting the majority of these cases. </a:t>
            </a:r>
            <a:r>
              <a:rPr lang="en-US" i="1" baseline="0" dirty="0" smtClean="0"/>
              <a:t>Aedes</a:t>
            </a:r>
            <a:r>
              <a:rPr lang="en-US" baseline="0" dirty="0" smtClean="0"/>
              <a:t> species mosquitoes are referred to as snow-melt mosquitoes as they develop in snow melt pools. They emerge after the melt occurs, which leads to a longer transmission season (spring to fall) compared to some other mosquito species.</a:t>
            </a:r>
          </a:p>
          <a:p>
            <a:endParaRPr lang="en-US" b="0"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40</a:t>
            </a:fld>
            <a:endParaRPr lang="en-US" dirty="0"/>
          </a:p>
        </p:txBody>
      </p:sp>
    </p:spTree>
    <p:extLst>
      <p:ext uri="{BB962C8B-B14F-4D97-AF65-F5344CB8AC3E}">
        <p14:creationId xmlns:p14="http://schemas.microsoft.com/office/powerpoint/2010/main" val="36229801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mosquitoborne disease had the highest number of reported cases in Minnesota from 2002 – 2016?</a:t>
            </a:r>
          </a:p>
          <a:p>
            <a:pPr marL="465887" indent="-465887">
              <a:buClr>
                <a:schemeClr val="bg1"/>
              </a:buClr>
              <a:buFont typeface="+mj-lt"/>
              <a:buAutoNum type="alphaLcParenR"/>
            </a:pPr>
            <a:r>
              <a:rPr lang="en-US" b="1" dirty="0" smtClean="0"/>
              <a:t>West Nile Virus</a:t>
            </a:r>
          </a:p>
          <a:p>
            <a:pPr marL="465887" indent="-465887">
              <a:buClr>
                <a:schemeClr val="bg1"/>
              </a:buClr>
              <a:buFont typeface="+mj-lt"/>
              <a:buAutoNum type="alphaLcParenR"/>
            </a:pPr>
            <a:r>
              <a:rPr lang="en-US" dirty="0" smtClean="0"/>
              <a:t>La Crosse </a:t>
            </a:r>
            <a:r>
              <a:rPr lang="en-US" baseline="0" dirty="0" smtClean="0"/>
              <a:t>Encephalitis</a:t>
            </a:r>
          </a:p>
          <a:p>
            <a:pPr marL="465887" indent="-465887">
              <a:buClr>
                <a:schemeClr val="bg1"/>
              </a:buClr>
              <a:buFont typeface="+mj-lt"/>
              <a:buAutoNum type="alphaLcParenR"/>
            </a:pPr>
            <a:r>
              <a:rPr lang="en-US" dirty="0" smtClean="0"/>
              <a:t>Jamestown Canyon Virus</a:t>
            </a:r>
          </a:p>
          <a:p>
            <a:pPr>
              <a:buClr>
                <a:schemeClr val="bg1"/>
              </a:buClr>
            </a:pPr>
            <a:endParaRPr lang="en-US" dirty="0" smtClean="0"/>
          </a:p>
          <a:p>
            <a:pPr>
              <a:buClr>
                <a:schemeClr val="bg1"/>
              </a:buClr>
            </a:pPr>
            <a:r>
              <a:rPr lang="en-US" dirty="0" smtClean="0"/>
              <a:t>Thank you for answering,</a:t>
            </a:r>
            <a:r>
              <a:rPr lang="en-US" baseline="0" dirty="0" smtClean="0"/>
              <a:t> the correct answer is “a” West Nile Virus. </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41</a:t>
            </a:fld>
            <a:endParaRPr lang="en-US" dirty="0"/>
          </a:p>
        </p:txBody>
      </p:sp>
    </p:spTree>
    <p:extLst>
      <p:ext uri="{BB962C8B-B14F-4D97-AF65-F5344CB8AC3E}">
        <p14:creationId xmlns:p14="http://schemas.microsoft.com/office/powerpoint/2010/main" val="4006348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Mosquitoborne</a:t>
            </a:r>
            <a:r>
              <a:rPr lang="en-US" baseline="0" dirty="0" smtClean="0"/>
              <a:t> disease trends appear</a:t>
            </a:r>
            <a:r>
              <a:rPr lang="en-US" dirty="0" smtClean="0"/>
              <a:t> very different than</a:t>
            </a:r>
            <a:r>
              <a:rPr lang="en-US" baseline="0" dirty="0" smtClean="0"/>
              <a:t> tickborne disease trends. This is likely due to dependency on weather conditions during vector activity season as weather conditions can impact breeding and virus amplification. For example, in 2003, Minnesota experienced a hot, dry summer and the largest number of reported West Nile Virus cases. Stagnant pools of water, increased water temperature that can lead to quicker mosquito development, and increased amplification of the virus all as a result of hot and dry weather conditions could have possibly led to an increase in cases. </a:t>
            </a:r>
          </a:p>
          <a:p>
            <a:endParaRPr lang="en-US" baseline="0"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42</a:t>
            </a:fld>
            <a:endParaRPr lang="en-US" dirty="0"/>
          </a:p>
        </p:txBody>
      </p:sp>
    </p:spTree>
    <p:extLst>
      <p:ext uri="{BB962C8B-B14F-4D97-AF65-F5344CB8AC3E}">
        <p14:creationId xmlns:p14="http://schemas.microsoft.com/office/powerpoint/2010/main" val="42569454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Next up, we will be discussing changes in vectorborne disease risk.</a:t>
            </a:r>
          </a:p>
          <a:p>
            <a:pPr eaLnBrk="1" hangingPunct="1">
              <a:spcBef>
                <a:spcPct val="0"/>
              </a:spcBef>
            </a:pPr>
            <a:endParaRPr lang="en-US" altLang="en-US" b="1"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43</a:t>
            </a:fld>
            <a:endParaRPr lang="en-US" dirty="0"/>
          </a:p>
        </p:txBody>
      </p:sp>
    </p:spTree>
    <p:extLst>
      <p:ext uri="{BB962C8B-B14F-4D97-AF65-F5344CB8AC3E}">
        <p14:creationId xmlns:p14="http://schemas.microsoft.com/office/powerpoint/2010/main" val="37053690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story of vectorborne disease trends in Minnesota is not unlike that of the rest of the world. It has seen an increase of cases of some diseases and appearance of new diseases as well as the geographic expansion of some vector distribution over time. The appearance of new disease agents may be due to “looking harder” for them through systematic studies, but may also be due to introductions of new disease agents in the state. Similarly, increased expansion in the range of some vectors may be partly due to systematic field searches for them in new areas.</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44</a:t>
            </a:fld>
            <a:endParaRPr lang="en-US" dirty="0"/>
          </a:p>
        </p:txBody>
      </p:sp>
    </p:spTree>
    <p:extLst>
      <p:ext uri="{BB962C8B-B14F-4D97-AF65-F5344CB8AC3E}">
        <p14:creationId xmlns:p14="http://schemas.microsoft.com/office/powerpoint/2010/main" val="15148542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smtClean="0"/>
              <a:t>Environmental conditions play an important role in arthropod vector biology. Vectors are sensitive to weather factors such as temperature, relative humidity, precipitation, and wind, which can have an impact on their life cycle and host-seeking and breeding activities. Their geographic distribution can be impacted by climate as favorable environmental conditions are critical to a vector’s ability to thrive in an area.</a:t>
            </a:r>
            <a:endParaRPr 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45</a:t>
            </a:fld>
            <a:endParaRPr lang="en-US" dirty="0"/>
          </a:p>
        </p:txBody>
      </p:sp>
    </p:spTree>
    <p:extLst>
      <p:ext uri="{BB962C8B-B14F-4D97-AF65-F5344CB8AC3E}">
        <p14:creationId xmlns:p14="http://schemas.microsoft.com/office/powerpoint/2010/main" val="19631167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Regarding</a:t>
            </a:r>
            <a:r>
              <a:rPr lang="en-US" baseline="0" dirty="0" smtClean="0"/>
              <a:t> </a:t>
            </a:r>
            <a:r>
              <a:rPr lang="en-US" dirty="0" smtClean="0"/>
              <a:t>tickborne diseases specifically, climate change</a:t>
            </a:r>
            <a:r>
              <a:rPr lang="en-US" baseline="0" dirty="0" smtClean="0"/>
              <a:t> is likely to impact risk. For example, with </a:t>
            </a:r>
            <a:r>
              <a:rPr lang="en-US" dirty="0" smtClean="0"/>
              <a:t>increased temperatures it</a:t>
            </a:r>
            <a:r>
              <a:rPr lang="en-US" baseline="0" dirty="0" smtClean="0"/>
              <a:t> is likely that ticks will become active sooner and stay active longer allowing for more time to develop and feed on hosts. There may also be a decrease in tick die off over the winter months as well. An increase in temperature can also lead to new tick species in areas where they weren’t before with the ability to survive and establish a population, which can also lead to the introduction of new disease agents in these areas. </a:t>
            </a:r>
          </a:p>
          <a:p>
            <a:endParaRPr lang="en-US" baseline="0" dirty="0" smtClean="0"/>
          </a:p>
          <a:p>
            <a:r>
              <a:rPr lang="en-US" baseline="0" dirty="0" smtClean="0"/>
              <a:t>Increased precipitation and humid conditions may allow for increased rates of tick survival and extended favorable feeding time each day. </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46</a:t>
            </a:fld>
            <a:endParaRPr lang="en-US" dirty="0"/>
          </a:p>
        </p:txBody>
      </p:sp>
    </p:spTree>
    <p:extLst>
      <p:ext uri="{BB962C8B-B14F-4D97-AF65-F5344CB8AC3E}">
        <p14:creationId xmlns:p14="http://schemas.microsoft.com/office/powerpoint/2010/main" val="4501994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 increase in suitable habitat for blacklegged ticks and their hosts could lead to their expansion into new areas and allow ticks in these new areas to establish populations easier with the potential for larger populations. </a:t>
            </a:r>
          </a:p>
          <a:p>
            <a:endParaRPr lang="en-US" baseline="0" dirty="0" smtClean="0"/>
          </a:p>
          <a:p>
            <a:r>
              <a:rPr lang="en-US" baseline="0" dirty="0" smtClean="0"/>
              <a:t>How land is used and developed is also an important consideration when thinking about future risk.</a:t>
            </a:r>
          </a:p>
          <a:p>
            <a:pPr marL="174708" indent="-174708">
              <a:buFont typeface="Arial" panose="020B0604020202020204" pitchFamily="34" charset="0"/>
              <a:buChar char="•"/>
            </a:pPr>
            <a:r>
              <a:rPr lang="en-US" baseline="0" dirty="0" smtClean="0"/>
              <a:t>Homes developed in an area where habitable forest once was may create new exposure opportunities</a:t>
            </a:r>
          </a:p>
          <a:p>
            <a:pPr marL="174708" indent="-174708">
              <a:buFont typeface="Arial" panose="020B0604020202020204" pitchFamily="34" charset="0"/>
              <a:buChar char="•"/>
            </a:pPr>
            <a:r>
              <a:rPr lang="en-US" baseline="0" dirty="0" smtClean="0"/>
              <a:t>Deforestation can also lead to a decrease in tick habitat</a:t>
            </a:r>
          </a:p>
        </p:txBody>
      </p:sp>
      <p:sp>
        <p:nvSpPr>
          <p:cNvPr id="4" name="Slide Number Placeholder 3"/>
          <p:cNvSpPr>
            <a:spLocks noGrp="1"/>
          </p:cNvSpPr>
          <p:nvPr>
            <p:ph type="sldNum" sz="quarter" idx="10"/>
          </p:nvPr>
        </p:nvSpPr>
        <p:spPr/>
        <p:txBody>
          <a:bodyPr/>
          <a:lstStyle/>
          <a:p>
            <a:fld id="{F9F08466-AEA7-4FC0-9459-6A32F61DA297}" type="slidenum">
              <a:rPr lang="en-US" smtClean="0"/>
              <a:pPr/>
              <a:t>47</a:t>
            </a:fld>
            <a:endParaRPr lang="en-US" dirty="0"/>
          </a:p>
        </p:txBody>
      </p:sp>
    </p:spTree>
    <p:extLst>
      <p:ext uri="{BB962C8B-B14F-4D97-AF65-F5344CB8AC3E}">
        <p14:creationId xmlns:p14="http://schemas.microsoft.com/office/powerpoint/2010/main" val="27167266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smtClean="0"/>
              <a:t>Tickborne disease risk is constantly evolving and will continue to do so as vector distribution changes. These distribution maps show the expanding geographic distribution of the blacklegged tick from 1996-2015 based on counties of recorded presence. Some of this expansion is also due to systematic searches for the ticks and documenting new established populations. </a:t>
            </a:r>
          </a:p>
          <a:p>
            <a:pPr defTabSz="931774">
              <a:defRPr/>
            </a:pPr>
            <a:endParaRPr 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48</a:t>
            </a:fld>
            <a:endParaRPr lang="en-US" dirty="0"/>
          </a:p>
        </p:txBody>
      </p:sp>
    </p:spTree>
    <p:extLst>
      <p:ext uri="{BB962C8B-B14F-4D97-AF65-F5344CB8AC3E}">
        <p14:creationId xmlns:p14="http://schemas.microsoft.com/office/powerpoint/2010/main" val="4466897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smtClean="0"/>
              <a:t>Expanding tick ranges will change tickborne disease risk in new areas. Seen in the previous slide, between 1996 and 2015, blacklegged ticks became more established in north and northwest Minnesota and the risk for tickborne diseases followed. These maps show the distribution of Lyme disease cases increased from 1996-2013. Again, cases are recorded by county of residence, but we can note similarities in expansion of disease incidence and vector distribution within Minnesota. </a:t>
            </a:r>
          </a:p>
          <a:p>
            <a:pPr defTabSz="931774">
              <a:defRPr/>
            </a:pPr>
            <a:endParaRPr lang="en-US" baseline="0"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49</a:t>
            </a:fld>
            <a:endParaRPr lang="en-US" dirty="0"/>
          </a:p>
        </p:txBody>
      </p:sp>
    </p:spTree>
    <p:extLst>
      <p:ext uri="{BB962C8B-B14F-4D97-AF65-F5344CB8AC3E}">
        <p14:creationId xmlns:p14="http://schemas.microsoft.com/office/powerpoint/2010/main" val="536276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ea typeface="Calibri" panose="020F0502020204030204" pitchFamily="34" charset="0"/>
                <a:cs typeface="Times New Roman" panose="02020603050405020304" pitchFamily="18" charset="0"/>
              </a:rPr>
              <a:t>I would now like to introduce our presenter for today’s webinar, </a:t>
            </a:r>
            <a:r>
              <a:rPr lang="en-US" dirty="0" smtClean="0">
                <a:latin typeface="Calibri" panose="020F0502020204030204" pitchFamily="34" charset="0"/>
                <a:ea typeface="Calibri" panose="020F0502020204030204" pitchFamily="34" charset="0"/>
                <a:cs typeface="Times New Roman" panose="02020603050405020304" pitchFamily="18" charset="0"/>
              </a:rPr>
              <a:t>Molly</a:t>
            </a:r>
            <a:r>
              <a:rPr lang="en-US" baseline="0" dirty="0" smtClean="0">
                <a:latin typeface="Calibri" panose="020F0502020204030204" pitchFamily="34" charset="0"/>
                <a:ea typeface="Calibri" panose="020F0502020204030204" pitchFamily="34" charset="0"/>
                <a:cs typeface="Times New Roman" panose="02020603050405020304" pitchFamily="18" charset="0"/>
              </a:rPr>
              <a:t> Peterson</a:t>
            </a:r>
            <a:r>
              <a:rPr lang="en-US" dirty="0" smtClean="0">
                <a:latin typeface="Calibri" panose="020F0502020204030204" pitchFamily="34" charset="0"/>
                <a:ea typeface="Calibri" panose="020F0502020204030204" pitchFamily="34" charset="0"/>
                <a:cs typeface="Times New Roman" panose="02020603050405020304" pitchFamily="18" charset="0"/>
              </a:rPr>
              <a:t>. </a:t>
            </a:r>
            <a:r>
              <a:rPr lang="en-US" dirty="0"/>
              <a:t>Molly is a vectorborne disease epidemiologist at the Minnesota Department of Health. She earned her Master of Public Health degree from Cleveland State University and also has a background in veterinary services and community-based participatory research.  As an epidemiologist, her current work involves human disease surveillance as well as field and research studies on topics such as vector distribution, infection prevalence, and vectorborne disease impacts.”</a:t>
            </a:r>
          </a:p>
          <a:p>
            <a:pPr>
              <a:lnSpc>
                <a:spcPct val="107000"/>
              </a:lnSpc>
              <a:spcAft>
                <a:spcPts val="846"/>
              </a:spcAft>
            </a:pPr>
            <a:endParaRPr lang="en-US"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46"/>
              </a:spcAft>
            </a:pPr>
            <a:r>
              <a:rPr lang="en-US" dirty="0">
                <a:latin typeface="Calibri" panose="020F0502020204030204" pitchFamily="34" charset="0"/>
                <a:ea typeface="Calibri" panose="020F0502020204030204" pitchFamily="34" charset="0"/>
                <a:cs typeface="Calibri" panose="020F0502020204030204" pitchFamily="34" charset="0"/>
              </a:rPr>
              <a:t>Welcome, </a:t>
            </a:r>
            <a:r>
              <a:rPr lang="en-US" dirty="0" smtClean="0">
                <a:latin typeface="Calibri" panose="020F0502020204030204" pitchFamily="34" charset="0"/>
                <a:ea typeface="Calibri" panose="020F0502020204030204" pitchFamily="34" charset="0"/>
                <a:cs typeface="Calibri" panose="020F0502020204030204" pitchFamily="34" charset="0"/>
              </a:rPr>
              <a:t>Molly.</a:t>
            </a:r>
            <a:endParaRPr lang="en-US" dirty="0">
              <a:latin typeface="Calibri" panose="020F0502020204030204" pitchFamily="34" charset="0"/>
              <a:ea typeface="Calibri" panose="020F0502020204030204" pitchFamily="34" charset="0"/>
              <a:cs typeface="Times New Roman" panose="02020603050405020304" pitchFamily="18" charset="0"/>
            </a:endParaRPr>
          </a:p>
          <a:p>
            <a:pPr eaLnBrk="1" hangingPunct="1">
              <a:defRPr/>
            </a:pP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a:t>
            </a:fld>
            <a:endParaRPr lang="en-US" dirty="0"/>
          </a:p>
        </p:txBody>
      </p:sp>
    </p:spTree>
    <p:extLst>
      <p:ext uri="{BB962C8B-B14F-4D97-AF65-F5344CB8AC3E}">
        <p14:creationId xmlns:p14="http://schemas.microsoft.com/office/powerpoint/2010/main" val="20920727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smtClean="0">
                <a:solidFill>
                  <a:schemeClr val="tx1"/>
                </a:solidFill>
              </a:rPr>
              <a:t>Regarding mosquitoes,</a:t>
            </a:r>
            <a:r>
              <a:rPr lang="en-US" baseline="0" dirty="0" smtClean="0">
                <a:solidFill>
                  <a:schemeClr val="tx1"/>
                </a:solidFill>
              </a:rPr>
              <a:t> potential impacts of climate change may include:</a:t>
            </a:r>
            <a:endParaRPr lang="en-US" dirty="0" smtClean="0">
              <a:solidFill>
                <a:schemeClr val="tx1"/>
              </a:solidFill>
            </a:endParaRPr>
          </a:p>
          <a:p>
            <a:pPr marL="174708" indent="-174708" fontAlgn="base">
              <a:buFont typeface="Arial" panose="020B0604020202020204" pitchFamily="34" charset="0"/>
              <a:buChar char="•"/>
            </a:pPr>
            <a:r>
              <a:rPr lang="en-US" dirty="0" smtClean="0">
                <a:solidFill>
                  <a:schemeClr val="tx1"/>
                </a:solidFill>
              </a:rPr>
              <a:t>Warmer and drier conditions</a:t>
            </a:r>
            <a:r>
              <a:rPr lang="en-US" baseline="0" dirty="0" smtClean="0">
                <a:solidFill>
                  <a:schemeClr val="tx1"/>
                </a:solidFill>
              </a:rPr>
              <a:t> can lead to </a:t>
            </a:r>
            <a:r>
              <a:rPr lang="en-US" dirty="0" smtClean="0">
                <a:solidFill>
                  <a:schemeClr val="tx1"/>
                </a:solidFill>
              </a:rPr>
              <a:t>increased West Nile Virus risk during the </a:t>
            </a:r>
            <a:r>
              <a:rPr lang="en-US" baseline="0" dirty="0" smtClean="0">
                <a:solidFill>
                  <a:schemeClr val="tx1"/>
                </a:solidFill>
              </a:rPr>
              <a:t>mosquito season due to the </a:t>
            </a:r>
            <a:r>
              <a:rPr lang="en-US" dirty="0" smtClean="0">
                <a:solidFill>
                  <a:schemeClr val="tx1"/>
                </a:solidFill>
              </a:rPr>
              <a:t>enhanced virus amplification and greater vector production.</a:t>
            </a:r>
            <a:r>
              <a:rPr lang="en-US" baseline="0" dirty="0" smtClean="0">
                <a:solidFill>
                  <a:schemeClr val="tx1"/>
                </a:solidFill>
              </a:rPr>
              <a:t> </a:t>
            </a:r>
          </a:p>
          <a:p>
            <a:pPr marL="174708" indent="-174708" fontAlgn="base">
              <a:buFont typeface="Arial" panose="020B0604020202020204" pitchFamily="34" charset="0"/>
              <a:buChar char="•"/>
            </a:pPr>
            <a:r>
              <a:rPr lang="en-US" dirty="0" smtClean="0">
                <a:solidFill>
                  <a:schemeClr val="tx1"/>
                </a:solidFill>
              </a:rPr>
              <a:t>Warmer and</a:t>
            </a:r>
            <a:r>
              <a:rPr lang="en-US" baseline="0" dirty="0" smtClean="0">
                <a:solidFill>
                  <a:schemeClr val="tx1"/>
                </a:solidFill>
              </a:rPr>
              <a:t> </a:t>
            </a:r>
            <a:r>
              <a:rPr lang="en-US" dirty="0" smtClean="0">
                <a:solidFill>
                  <a:schemeClr val="tx1"/>
                </a:solidFill>
              </a:rPr>
              <a:t>wetter conditions are favorable</a:t>
            </a:r>
            <a:r>
              <a:rPr lang="en-US" baseline="0" dirty="0" smtClean="0">
                <a:solidFill>
                  <a:schemeClr val="tx1"/>
                </a:solidFill>
              </a:rPr>
              <a:t> for La Crosse Encephalitis transmission due to longer virus amplification season and more wet breeding habitat locations. This could lead to </a:t>
            </a:r>
            <a:r>
              <a:rPr lang="en-US" dirty="0" smtClean="0">
                <a:solidFill>
                  <a:schemeClr val="tx1"/>
                </a:solidFill>
              </a:rPr>
              <a:t>increased La Crosse Encephalitis risk.</a:t>
            </a:r>
            <a:r>
              <a:rPr lang="en-US" baseline="0" dirty="0" smtClean="0">
                <a:solidFill>
                  <a:schemeClr val="tx1"/>
                </a:solidFill>
              </a:rPr>
              <a:t> </a:t>
            </a:r>
          </a:p>
          <a:p>
            <a:pPr marL="174708" indent="-174708" fontAlgn="base">
              <a:buFont typeface="Arial" panose="020B0604020202020204" pitchFamily="34" charset="0"/>
              <a:buChar char="•"/>
            </a:pPr>
            <a:r>
              <a:rPr lang="en-US" dirty="0" smtClean="0">
                <a:solidFill>
                  <a:schemeClr val="tx1"/>
                </a:solidFill>
              </a:rPr>
              <a:t>Changes in proportion of forest to agriculture land cover</a:t>
            </a:r>
            <a:r>
              <a:rPr lang="en-US" baseline="0" dirty="0" smtClean="0">
                <a:solidFill>
                  <a:schemeClr val="tx1"/>
                </a:solidFill>
              </a:rPr>
              <a:t> may lead to </a:t>
            </a:r>
            <a:r>
              <a:rPr lang="en-US" dirty="0" smtClean="0">
                <a:solidFill>
                  <a:schemeClr val="tx1"/>
                </a:solidFill>
              </a:rPr>
              <a:t>changes in suitable habitat for vectors, hosts and disease agents leading to changes in human disease risk.</a:t>
            </a:r>
          </a:p>
          <a:p>
            <a:endParaRPr 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50</a:t>
            </a:fld>
            <a:endParaRPr lang="en-US" dirty="0"/>
          </a:p>
        </p:txBody>
      </p:sp>
    </p:spTree>
    <p:extLst>
      <p:ext uri="{BB962C8B-B14F-4D97-AF65-F5344CB8AC3E}">
        <p14:creationId xmlns:p14="http://schemas.microsoft.com/office/powerpoint/2010/main" val="20597141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2800" dirty="0"/>
              <a:t>Climate change may also lead to an emergence or re-emergence of exotic mosquito-borne diseases such as: Malaria, </a:t>
            </a:r>
            <a:r>
              <a:rPr lang="en-US" altLang="en-US" sz="2300" dirty="0"/>
              <a:t>Chikungunya, and Rift Valley Fever.</a:t>
            </a:r>
          </a:p>
          <a:p>
            <a:endParaRPr lang="en-US" altLang="en-US" sz="2800" dirty="0"/>
          </a:p>
          <a:p>
            <a:r>
              <a:rPr lang="en-US" altLang="en-US" sz="2800" dirty="0"/>
              <a:t>Climate change may also increase the survival of exotic mosquito species such as </a:t>
            </a:r>
            <a:r>
              <a:rPr lang="en-US" altLang="en-US" sz="2300" i="1" dirty="0" err="1"/>
              <a:t>Aedes</a:t>
            </a:r>
            <a:r>
              <a:rPr lang="en-US" altLang="en-US" sz="2300" i="1" dirty="0"/>
              <a:t> </a:t>
            </a:r>
            <a:r>
              <a:rPr lang="en-US" altLang="en-US" sz="2300" i="1" dirty="0" err="1"/>
              <a:t>albopictus</a:t>
            </a:r>
            <a:r>
              <a:rPr lang="en-US" altLang="en-US" sz="2300" dirty="0"/>
              <a:t> (Asian tiger mosquito) and </a:t>
            </a:r>
            <a:r>
              <a:rPr lang="en-US" altLang="en-US" sz="2300" i="1" dirty="0" err="1"/>
              <a:t>Aedes</a:t>
            </a:r>
            <a:r>
              <a:rPr lang="en-US" altLang="en-US" sz="2300" i="1" dirty="0"/>
              <a:t> </a:t>
            </a:r>
            <a:r>
              <a:rPr lang="en-US" altLang="en-US" sz="2300" i="1" dirty="0" err="1"/>
              <a:t>japonicus</a:t>
            </a:r>
            <a:r>
              <a:rPr lang="en-US" altLang="en-US" sz="2300" dirty="0"/>
              <a:t> (Japanese rock pool mosquito), which is already surviving and becoming widely established in Minnesota.</a:t>
            </a:r>
            <a:endParaRPr lang="en-US" altLang="en-US" sz="2300" i="1" dirty="0"/>
          </a:p>
          <a:p>
            <a:endParaRPr 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51</a:t>
            </a:fld>
            <a:endParaRPr lang="en-US" dirty="0"/>
          </a:p>
        </p:txBody>
      </p:sp>
    </p:spTree>
    <p:extLst>
      <p:ext uri="{BB962C8B-B14F-4D97-AF65-F5344CB8AC3E}">
        <p14:creationId xmlns:p14="http://schemas.microsoft.com/office/powerpoint/2010/main" val="24808866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In</a:t>
            </a:r>
            <a:r>
              <a:rPr lang="en-US" altLang="en-US" baseline="0" dirty="0" smtClean="0"/>
              <a:t> this next section, we will provide steps to take to prevent yourself and your families from vectorborne diseases.</a:t>
            </a:r>
            <a:endParaRPr lang="en-US" altLang="en-US" dirty="0" smtClean="0"/>
          </a:p>
          <a:p>
            <a:pPr eaLnBrk="1" hangingPunct="1">
              <a:spcBef>
                <a:spcPct val="0"/>
              </a:spcBef>
            </a:pPr>
            <a:endParaRPr lang="en-US" altLang="en-US" b="1"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52</a:t>
            </a:fld>
            <a:endParaRPr lang="en-US" dirty="0"/>
          </a:p>
        </p:txBody>
      </p:sp>
    </p:spTree>
    <p:extLst>
      <p:ext uri="{BB962C8B-B14F-4D97-AF65-F5344CB8AC3E}">
        <p14:creationId xmlns:p14="http://schemas.microsoft.com/office/powerpoint/2010/main" val="32778537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best thing we can do to prevent tickborne disease is to practice disease prevention methods.</a:t>
            </a:r>
          </a:p>
          <a:p>
            <a:endParaRPr lang="en-US" baseline="0" dirty="0" smtClean="0"/>
          </a:p>
          <a:p>
            <a:r>
              <a:rPr lang="en-US" baseline="0" dirty="0" smtClean="0"/>
              <a:t>1. Know when and where ticks may be living so that you know when and where you may be at risk for exposure. The blacklegged tick, which spreads the most common tickborne diseases in MN, prefers wooded and brushy habitat, and although most people tend to stick to trails while in the woods, the fringe areas and sides of trails can present good exposure opportunities. The American dog tick, which is commonly found throughout MN prefers wooded or open, grassy areas. Ticks live close to the ground and when seeking a host, take advantage of those who brush/walk past them. While in the woods it’s important to be aware of this and look down often as you may be able to spot and remove a tick that has recently crawled onto you before it has an opportunity to climb upward. </a:t>
            </a:r>
          </a:p>
          <a:p>
            <a:endParaRPr lang="en-US" baseline="0" dirty="0" smtClean="0"/>
          </a:p>
          <a:p>
            <a:r>
              <a:rPr lang="en-US" baseline="0" dirty="0" smtClean="0"/>
              <a:t>Though you may come across a tick during any of the warm months of the year, nymphs are most active in MN from mid-May through mid- July. Adult ticks come out when the snow melts in early spring and are most active through June when they fade back before coming out to be active again in the fall. </a:t>
            </a:r>
          </a:p>
          <a:p>
            <a:endParaRPr lang="en-US" baseline="0" dirty="0" smtClean="0"/>
          </a:p>
          <a:p>
            <a:r>
              <a:rPr lang="en-US" dirty="0" smtClean="0"/>
              <a:t>2. Wearing</a:t>
            </a:r>
            <a:r>
              <a:rPr lang="en-US" baseline="0" dirty="0" smtClean="0"/>
              <a:t> repellent is a great prevention measure that people should take to prevent tick bites. Repellents that contain 20-30% DEET are effective at deterring ticks that may bite you. DEET is safe to apply directly on exposed skin or clothing for adults and children, but should not be used on  infants under 2 months of age. Permethrin products are used directly on clothing and are great for people who spend extended periods of time in possible tick habitat. Permethrin is not safe to use directly on skin, but can treat clothing and gear and lasts through multiple washes. You can also buy gear that is already treated with permethrin. Other effective ingredients are available but use of products registered by the EPA is highly recommended. Always be sure to follow the instructions on the label. Shower and wash yourself after coming indoors in order to wash off remaining repellent from your skin. </a:t>
            </a:r>
          </a:p>
          <a:p>
            <a:endParaRPr lang="en-US" baseline="0" dirty="0" smtClean="0"/>
          </a:p>
          <a:p>
            <a:r>
              <a:rPr lang="en-US" baseline="0" dirty="0" smtClean="0"/>
              <a:t>Other tips: Dress to keep out ticks! Wear long- sleeved shirts and long pants. Tuck your pants into your socks to create a barrier and prevent ticks from going up your pant leg. Wearing light colored clothing makes it easier to spot ticks that may be on you. Also, after undressing when coming indoors, ticks may be on clothes and gear. Since we don’t want them in the home, it’s a good idea to throw clothing in the dryer on high for at least 6 minutes when dry and 60 minutes when wet. This will kill any ticks that may be on the clothing.</a:t>
            </a:r>
          </a:p>
          <a:p>
            <a:endParaRPr lang="en-US" baseline="0" dirty="0" smtClean="0"/>
          </a:p>
          <a:p>
            <a:pPr defTabSz="931774">
              <a:defRPr/>
            </a:pPr>
            <a:r>
              <a:rPr lang="en-US" dirty="0" smtClean="0"/>
              <a:t>3. The most</a:t>
            </a:r>
            <a:r>
              <a:rPr lang="en-US" baseline="0" dirty="0" smtClean="0"/>
              <a:t> important thing you can do to prevent tickborne diseases is to check yourself carefully for ticks after being outside in or near wooded areas. For some people, this may mean making tick checks part of their daily routine. After coming indoors, you should remove all clothing, closely check your entire body, and shower. Ticks may bite any part of your body, but tend to find hidden spots to attach such as the waist band area and pelvis, belly button, the backs of the knees, armpits and scalp. Ticks, especially nymphs, can look like a fleck of dirt on your skin so it’s important to do a good job of checking closely. If you are to find a tick, it’s important to remove the tick as soon as possible. A video on proper tick removal is available on our website at http://www.health.state.mn.us/divs/idepc/dtopics/tickborne/prevention.html.</a:t>
            </a:r>
          </a:p>
          <a:p>
            <a:endParaRPr lang="en-US" baseline="0"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53</a:t>
            </a:fld>
            <a:endParaRPr lang="en-US" dirty="0"/>
          </a:p>
        </p:txBody>
      </p:sp>
    </p:spTree>
    <p:extLst>
      <p:ext uri="{BB962C8B-B14F-4D97-AF65-F5344CB8AC3E}">
        <p14:creationId xmlns:p14="http://schemas.microsoft.com/office/powerpoint/2010/main" val="6924059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a:t>
            </a:r>
            <a:r>
              <a:rPr lang="en-US" baseline="0" dirty="0" smtClean="0"/>
              <a:t> good ways to prevent tick exposures include habitat management on your home property. Keep trails mowed short and wide. Remove leaf litter and brush around the house or on the property. Create tick safe zones in areas where you spend time such as near a swing set or picnic table and place these in dry areas of the yard. Create a barrier between your yard and the woods by creating a landscape barrier (such as a three foot wide border of wood chips or gravel).</a:t>
            </a:r>
          </a:p>
          <a:p>
            <a:endParaRPr lang="en-US" baseline="0" dirty="0" smtClean="0"/>
          </a:p>
          <a:p>
            <a:r>
              <a:rPr lang="en-US" baseline="0" dirty="0" smtClean="0"/>
              <a:t>Pets can be a good way to bring ticks into the house and may be an indicator of potential tick exposures for their owners. There is a Lyme vaccine available for dogs, but this will not stop your dog from bringing them into the house. Always check your pets for ticks (best if you do this before they come inside), and remove any you may find. If you are finding ticks on your pets after being in or near wooded or brushy areas, this can be a good reminder to check yourself. Talk with your vet about tick preventatives and follow instructions of the vet and product label.</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54</a:t>
            </a:fld>
            <a:endParaRPr lang="en-US" dirty="0"/>
          </a:p>
        </p:txBody>
      </p:sp>
    </p:spTree>
    <p:extLst>
      <p:ext uri="{BB962C8B-B14F-4D97-AF65-F5344CB8AC3E}">
        <p14:creationId xmlns:p14="http://schemas.microsoft.com/office/powerpoint/2010/main" val="24621924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500" dirty="0"/>
              <a:t>Protecting yourself from mosquitoborne disease means bite prevention, and bite prevention is disease prevention.</a:t>
            </a:r>
          </a:p>
          <a:p>
            <a:endParaRPr lang="en-US" sz="5500" dirty="0"/>
          </a:p>
          <a:p>
            <a:r>
              <a:rPr lang="en-US" sz="5500" dirty="0"/>
              <a:t>You can do this by creating physical barriers such as wearing long sleeve and pants, staying indoors when disease carrying mosquitoes are active, and ensuring that windows and screens are intact.</a:t>
            </a:r>
          </a:p>
          <a:p>
            <a:endParaRPr lang="en-US" sz="5500" dirty="0"/>
          </a:p>
          <a:p>
            <a:r>
              <a:rPr lang="en-US" sz="5500" dirty="0"/>
              <a:t>Also make sure to wear repellent and follow the label instructions. Use repellents that have 20-30% DEET, </a:t>
            </a:r>
            <a:r>
              <a:rPr lang="en-US" sz="5500" dirty="0" err="1"/>
              <a:t>pricaridin</a:t>
            </a:r>
            <a:r>
              <a:rPr lang="en-US" sz="5500" dirty="0"/>
              <a:t>, or oil of lemon eucalyptus.</a:t>
            </a:r>
          </a:p>
          <a:p>
            <a:endParaRPr lang="en-US" sz="5500" dirty="0"/>
          </a:p>
          <a:p>
            <a:r>
              <a:rPr lang="en-US" sz="5500" dirty="0"/>
              <a:t>Lastly, remove mosquito breeding habitats. </a:t>
            </a:r>
            <a:r>
              <a:rPr lang="en-US" sz="2900" dirty="0"/>
              <a:t>You can do this by dumping water holding containers weekly (i.e., kiddie pools, bird baths, buckets, fountains, flower pots, </a:t>
            </a:r>
            <a:r>
              <a:rPr lang="en-US" sz="2900" dirty="0" err="1"/>
              <a:t>etc</a:t>
            </a:r>
            <a:r>
              <a:rPr lang="en-US" sz="2900" dirty="0"/>
              <a:t>), cover wood tightly with tarps so that water cannot pool, checking and cleaning out gutters. </a:t>
            </a:r>
          </a:p>
          <a:p>
            <a:endParaRPr lang="en-US" sz="2900" dirty="0"/>
          </a:p>
          <a:p>
            <a:r>
              <a:rPr lang="en-US" sz="2900" dirty="0"/>
              <a:t>Another important prevention method is to remove any man-made containers such as tires from your property. If you cannot, move them to a sunny spot on the property.</a:t>
            </a:r>
          </a:p>
          <a:p>
            <a:endParaRPr lang="en-US" sz="2900"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55</a:t>
            </a:fld>
            <a:endParaRPr lang="en-US" dirty="0"/>
          </a:p>
        </p:txBody>
      </p:sp>
    </p:spTree>
    <p:extLst>
      <p:ext uri="{BB962C8B-B14F-4D97-AF65-F5344CB8AC3E}">
        <p14:creationId xmlns:p14="http://schemas.microsoft.com/office/powerpoint/2010/main" val="17760312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900" dirty="0"/>
              <a:t>Predicting the future of vectorborne disease risk in Minnesota in light of climate change is challenging. Geographic distribution and incidence of these diseases is likely to change due to climate change, however, to what extent is still unclear. It is likely that the risk of illness will increase in some areas while decreasing in others. The vectorborne disease staff at MDH are dedicated to maintaining long-term public health infrastructure that allows us to track vectorborne diseases over space and time here in MN. Through ongoing disease surveillance we interview cases to determine exposure locations and activities, in addition to systematic field studies that allow us to document expanding tick distribution and infection prevalence. We also partner with local, regional, and federal partners to stay up-to-date on vectorborne disease research and information. </a:t>
            </a:r>
          </a:p>
          <a:p>
            <a:endParaRPr lang="en-US" sz="2900" dirty="0"/>
          </a:p>
          <a:p>
            <a:r>
              <a:rPr lang="en-US" sz="2900" dirty="0"/>
              <a:t>In the frame of climate change, the main concern is long-term changes that may affect vectorborne disease risk in the future instead of temporary natural disasters or events that can affect vectorborne disease risk temporarily. What will the climate in Minnesota look like in 200 years? How will this change the plants and animals found across the state? How will this affect how humans use and develop land? Will people move into or out of Minnesota? Will immigration to Minnesota put pressure on the land and its resources? Will outdoor behaviors stay the same or change based on these questions?</a:t>
            </a:r>
          </a:p>
        </p:txBody>
      </p:sp>
      <p:sp>
        <p:nvSpPr>
          <p:cNvPr id="4" name="Slide Number Placeholder 3"/>
          <p:cNvSpPr>
            <a:spLocks noGrp="1"/>
          </p:cNvSpPr>
          <p:nvPr>
            <p:ph type="sldNum" sz="quarter" idx="10"/>
          </p:nvPr>
        </p:nvSpPr>
        <p:spPr/>
        <p:txBody>
          <a:bodyPr/>
          <a:lstStyle/>
          <a:p>
            <a:fld id="{F9F08466-AEA7-4FC0-9459-6A32F61DA297}" type="slidenum">
              <a:rPr lang="en-US" smtClean="0"/>
              <a:pPr/>
              <a:t>56</a:t>
            </a:fld>
            <a:endParaRPr lang="en-US" dirty="0"/>
          </a:p>
        </p:txBody>
      </p:sp>
    </p:spTree>
    <p:extLst>
      <p:ext uri="{BB962C8B-B14F-4D97-AF65-F5344CB8AC3E}">
        <p14:creationId xmlns:p14="http://schemas.microsoft.com/office/powerpoint/2010/main" val="20132251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sz="1100" dirty="0"/>
              <a:t>To learn more about </a:t>
            </a:r>
            <a:r>
              <a:rPr lang="en-US" sz="1100" dirty="0"/>
              <a:t>vectorborne disease in Minnesota, the MDH Vectorborne Disease Unit offers information and resources about diseases, prevention, statistics, news, and information for international travelers.</a:t>
            </a:r>
          </a:p>
          <a:p>
            <a:pPr defTabSz="949478">
              <a:defRPr/>
            </a:pPr>
            <a:endParaRPr lang="en-US" sz="1100" dirty="0"/>
          </a:p>
          <a:p>
            <a:pPr defTabSz="949478">
              <a:defRPr/>
            </a:pPr>
            <a:r>
              <a:rPr lang="en-US" sz="1100" dirty="0"/>
              <a:t>To find out more about the </a:t>
            </a:r>
            <a:r>
              <a:rPr lang="en-US" sz="1100" dirty="0"/>
              <a:t>MDH Vectorborne Disease Unit, </a:t>
            </a:r>
            <a:r>
              <a:rPr lang="en-US" sz="1100" dirty="0"/>
              <a:t>you can visit the link shown at the bottom of this slide or search for </a:t>
            </a:r>
            <a:r>
              <a:rPr lang="en-US" sz="1100" dirty="0"/>
              <a:t>“vectorborne disease” </a:t>
            </a:r>
            <a:r>
              <a:rPr lang="en-US" sz="1100" dirty="0"/>
              <a:t>through the MDH agency website.</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57</a:t>
            </a:fld>
            <a:endParaRPr lang="en-US" dirty="0"/>
          </a:p>
        </p:txBody>
      </p:sp>
    </p:spTree>
    <p:extLst>
      <p:ext uri="{BB962C8B-B14F-4D97-AF65-F5344CB8AC3E}">
        <p14:creationId xmlns:p14="http://schemas.microsoft.com/office/powerpoint/2010/main" val="31559002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In</a:t>
            </a:r>
            <a:r>
              <a:rPr lang="en-US" baseline="0" dirty="0" smtClean="0"/>
              <a:t> closing, I’d like to thank the following people who contributed their time and insights to create this training module. [Read names.] They each brought perspectives and expertise to the table over the course of several months to shape what you saw today and it’s a great example of professionals working outside of their traditional scope to advance public health, so my thanks to this group.</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58</a:t>
            </a:fld>
            <a:endParaRPr lang="en-US" dirty="0"/>
          </a:p>
        </p:txBody>
      </p:sp>
    </p:spTree>
    <p:extLst>
      <p:ext uri="{BB962C8B-B14F-4D97-AF65-F5344CB8AC3E}">
        <p14:creationId xmlns:p14="http://schemas.microsoft.com/office/powerpoint/2010/main" val="3811841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pPr/>
              <a:t>59</a:t>
            </a:fld>
            <a:endParaRPr lang="en-US" dirty="0"/>
          </a:p>
        </p:txBody>
      </p:sp>
    </p:spTree>
    <p:extLst>
      <p:ext uri="{BB962C8B-B14F-4D97-AF65-F5344CB8AC3E}">
        <p14:creationId xmlns:p14="http://schemas.microsoft.com/office/powerpoint/2010/main" val="3008044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a:t>
            </a:r>
            <a:r>
              <a:rPr lang="en-US" baseline="0" dirty="0" smtClean="0"/>
              <a:t> you, Micaela for the introduction, and thank you to those joining us on today’s webinar. I’m happy to be here to discuss vectorborne diseases of Minnesota and the potential impacts of climate change on future disease risk. I’d like to start off by covering a few vectorborne disease terms that will come up in today’s module</a:t>
            </a:r>
          </a:p>
          <a:p>
            <a:pPr marL="174708" indent="-174708">
              <a:buFont typeface="Arial" panose="020B0604020202020204" pitchFamily="34" charset="0"/>
              <a:buChar char="•"/>
            </a:pPr>
            <a:r>
              <a:rPr lang="en-US" b="1" baseline="0" dirty="0" smtClean="0"/>
              <a:t>First is disease agent</a:t>
            </a:r>
            <a:r>
              <a:rPr lang="en-US" b="0" baseline="0" dirty="0" smtClean="0"/>
              <a:t>, which refers to </a:t>
            </a:r>
            <a:r>
              <a:rPr lang="en-US" baseline="0" dirty="0" smtClean="0"/>
              <a:t>disease causing bacteria, viruses, parasites.</a:t>
            </a:r>
          </a:p>
          <a:p>
            <a:pPr marL="174708" indent="-174708">
              <a:buFont typeface="Arial" panose="020B0604020202020204" pitchFamily="34" charset="0"/>
              <a:buChar char="•"/>
            </a:pPr>
            <a:r>
              <a:rPr lang="en-US" b="1" baseline="0" dirty="0" smtClean="0"/>
              <a:t>Second, is a vector</a:t>
            </a:r>
            <a:r>
              <a:rPr lang="en-US" b="0" baseline="0" dirty="0" smtClean="0"/>
              <a:t>, which are </a:t>
            </a:r>
            <a:r>
              <a:rPr lang="en-US" baseline="0" dirty="0" smtClean="0"/>
              <a:t>arthropods that transmit disease agents (in Minnesota, primarily ticks and mosquitoes)</a:t>
            </a:r>
          </a:p>
          <a:p>
            <a:pPr marL="174708" indent="-174708">
              <a:buFont typeface="Arial" panose="020B0604020202020204" pitchFamily="34" charset="0"/>
              <a:buChar char="•"/>
            </a:pPr>
            <a:r>
              <a:rPr lang="en-US" b="1" baseline="0" dirty="0" smtClean="0"/>
              <a:t>Host: </a:t>
            </a:r>
            <a:r>
              <a:rPr lang="en-US" baseline="0" dirty="0" smtClean="0"/>
              <a:t>animal or human fed on by a vector</a:t>
            </a:r>
          </a:p>
          <a:p>
            <a:pPr marL="174708" indent="-174708">
              <a:buFont typeface="Arial" panose="020B0604020202020204" pitchFamily="34" charset="0"/>
              <a:buChar char="•"/>
            </a:pPr>
            <a:r>
              <a:rPr lang="en-US" b="1" baseline="0" dirty="0" smtClean="0"/>
              <a:t>Reservoir: </a:t>
            </a:r>
            <a:r>
              <a:rPr lang="en-US" baseline="0" dirty="0" smtClean="0"/>
              <a:t>source from which a vector acquires disease agent while feeding (</a:t>
            </a:r>
            <a:r>
              <a:rPr lang="en-US" dirty="0" smtClean="0">
                <a:solidFill>
                  <a:schemeClr val="accent2"/>
                </a:solidFill>
              </a:rPr>
              <a:t>maintain the disease agent in nature</a:t>
            </a:r>
            <a:r>
              <a:rPr lang="en-US" baseline="0" dirty="0" smtClean="0"/>
              <a:t>)</a:t>
            </a:r>
          </a:p>
          <a:p>
            <a:pPr marL="174708" indent="-174708">
              <a:buFont typeface="Arial" panose="020B0604020202020204" pitchFamily="34" charset="0"/>
              <a:buChar char="•"/>
            </a:pP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6</a:t>
            </a:fld>
            <a:endParaRPr lang="en-US" dirty="0"/>
          </a:p>
        </p:txBody>
      </p:sp>
    </p:spTree>
    <p:extLst>
      <p:ext uri="{BB962C8B-B14F-4D97-AF65-F5344CB8AC3E}">
        <p14:creationId xmlns:p14="http://schemas.microsoft.com/office/powerpoint/2010/main" val="2952324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What are vectorborne diseases?</a:t>
            </a:r>
          </a:p>
          <a:p>
            <a:endParaRPr lang="en-US" baseline="0" dirty="0" smtClean="0"/>
          </a:p>
          <a:p>
            <a:r>
              <a:rPr lang="en-US" baseline="0" dirty="0" smtClean="0"/>
              <a:t>Vectorborne diseases are caused by disease agents transmitted by arthropod vectors. These diseases naturally cycle back and forth between the arthropod vectors and animal reservoir hosts, typically mammals and birds. This cycle maintains the disease agents, such as bacteria, viruses, or protozoa, in the environment. Humans can acquire vectorborne diseases when they are incidentally bitten by arthropod vectors. For example, the graphic on the right shows the life cycle of a tick, which will be explained further on in this webinar. Ticks feed on multiple hosts with a blood meal at each stage of their life cycle. They typically feed on birds and small mammals but may feed on humans that they come into contact with. In this case, disease agents are maintained through natural reservoir hosts and the ticks that feed on them.</a:t>
            </a:r>
          </a:p>
          <a:p>
            <a:endParaRPr lang="en-US" baseline="0"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7</a:t>
            </a:fld>
            <a:endParaRPr lang="en-US" dirty="0"/>
          </a:p>
        </p:txBody>
      </p:sp>
    </p:spTree>
    <p:extLst>
      <p:ext uri="{BB962C8B-B14F-4D97-AF65-F5344CB8AC3E}">
        <p14:creationId xmlns:p14="http://schemas.microsoft.com/office/powerpoint/2010/main" val="3361366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Vectorborne diseases are dynamic as they combine elements of human health, animal health and biology, and our shared environment. The complex nature of these diseases makes prevention and control complex as well. It also makes predicting risk a challenge, as even in small areas, vectorborne disease risk may not be evenly distributed.</a:t>
            </a:r>
          </a:p>
          <a:p>
            <a:endParaRPr lang="en-US" baseline="0" dirty="0" smtClean="0"/>
          </a:p>
          <a:p>
            <a:r>
              <a:rPr lang="en-US" baseline="0" dirty="0" smtClean="0"/>
              <a:t>Both vectors and their hosts are constantly evolving, so knowledge of vector biology is critical to understanding and preventing these diseases.</a:t>
            </a:r>
          </a:p>
        </p:txBody>
      </p:sp>
      <p:sp>
        <p:nvSpPr>
          <p:cNvPr id="4" name="Slide Number Placeholder 3"/>
          <p:cNvSpPr>
            <a:spLocks noGrp="1"/>
          </p:cNvSpPr>
          <p:nvPr>
            <p:ph type="sldNum" sz="quarter" idx="10"/>
          </p:nvPr>
        </p:nvSpPr>
        <p:spPr/>
        <p:txBody>
          <a:bodyPr/>
          <a:lstStyle/>
          <a:p>
            <a:fld id="{F9F08466-AEA7-4FC0-9459-6A32F61DA297}" type="slidenum">
              <a:rPr lang="en-US" smtClean="0"/>
              <a:pPr/>
              <a:t>8</a:t>
            </a:fld>
            <a:endParaRPr lang="en-US" dirty="0"/>
          </a:p>
        </p:txBody>
      </p:sp>
    </p:spTree>
    <p:extLst>
      <p:ext uri="{BB962C8B-B14F-4D97-AF65-F5344CB8AC3E}">
        <p14:creationId xmlns:p14="http://schemas.microsoft.com/office/powerpoint/2010/main" val="1926627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Vectorborne </a:t>
            </a:r>
            <a:r>
              <a:rPr lang="en-US" dirty="0" smtClean="0"/>
              <a:t>disease</a:t>
            </a:r>
            <a:r>
              <a:rPr lang="en-US" baseline="0" dirty="0" smtClean="0"/>
              <a:t> risk</a:t>
            </a:r>
            <a:r>
              <a:rPr lang="en-US" dirty="0" smtClean="0"/>
              <a:t> is </a:t>
            </a:r>
            <a:r>
              <a:rPr lang="en-US" dirty="0"/>
              <a:t>dependent on a large number of factors that may relate directly or indirectly to the disease agent, arthropod vector, reservoir host, and human host. Climate change and the environment may affect any or all of these factors as vectors and their hosts are sensitive </a:t>
            </a:r>
            <a:r>
              <a:rPr lang="en-US" dirty="0" smtClean="0"/>
              <a:t>and responsive to </a:t>
            </a:r>
            <a:r>
              <a:rPr lang="en-US" dirty="0"/>
              <a:t>environmental conditions. </a:t>
            </a:r>
            <a:r>
              <a:rPr lang="en-US" dirty="0"/>
              <a:t>The impact that climate and the environment has on vectors and their hosts, in turn, has an impact on disease transmission and risk by affecting the abundance of vectors and reservoir hosts, the number of vectors infected with a disease agent, the abundance of suitable habitat, and human behaviors that can lead to exposure to infected vectors.</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9</a:t>
            </a:fld>
            <a:endParaRPr lang="en-US" dirty="0"/>
          </a:p>
        </p:txBody>
      </p:sp>
    </p:spTree>
    <p:extLst>
      <p:ext uri="{BB962C8B-B14F-4D97-AF65-F5344CB8AC3E}">
        <p14:creationId xmlns:p14="http://schemas.microsoft.com/office/powerpoint/2010/main" val="3548670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smtClean="0"/>
              <a:t>Click to enter the slideshow title</a:t>
            </a:r>
            <a:endParaRPr lang="en-US" dirty="0"/>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3/14/2018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9738922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smtClean="0"/>
              <a:t>Click Icon to add picture</a:t>
            </a:r>
            <a:endParaRPr lang="en-US" dirty="0"/>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2E8677-C648-465D-82CD-E88587B4845D}" type="datetime1">
              <a:rPr lang="en-US" smtClean="0"/>
              <a:t>3/14/2018</a:t>
            </a:fld>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76233973"/>
      </p:ext>
    </p:extLst>
  </p:cSld>
  <p:clrMapOvr>
    <a:masterClrMapping/>
  </p:clrMapOvr>
  <p:timing>
    <p:tnLst>
      <p:par>
        <p:cTn id="1" dur="indefinite" restart="never" nodeType="tmRoot"/>
      </p:par>
    </p:tnLst>
  </p:timing>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smtClean="0"/>
              <a:t>Click Icon to add picture</a:t>
            </a:r>
            <a:endParaRPr lang="en-US" dirty="0"/>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0D07D7-46FB-4D7C-9C8F-0C340D091257}" type="datetime1">
              <a:rPr lang="en-US" smtClean="0"/>
              <a:t>3/14/2018</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49488019"/>
      </p:ext>
    </p:extLst>
  </p:cSld>
  <p:clrMapOvr>
    <a:masterClrMapping/>
  </p:clrMapOvr>
  <p:timing>
    <p:tnLst>
      <p:par>
        <p:cTn id="1" dur="indefinite" restart="never" nodeType="tmRoot"/>
      </p:par>
    </p:tnLst>
  </p:timing>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p>
            <a:fld id="{66C283A4-7960-4BFD-B3A5-A2CC5BB2A473}" type="datetime1">
              <a:rPr lang="en-US" smtClean="0"/>
              <a:t>3/14/2018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3/14/2018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3/14/2018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3/14/2018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smtClean="0"/>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3/14/2018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smtClean="0"/>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3/14/2018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r>
              <a:rPr lang="en-US" smtClean="0"/>
              <a:t>Click icon to add picture</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3/14/2018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3" name="Date Placeholder 2"/>
          <p:cNvSpPr>
            <a:spLocks noGrp="1"/>
          </p:cNvSpPr>
          <p:nvPr>
            <p:ph type="dt" sz="half" idx="10"/>
          </p:nvPr>
        </p:nvSpPr>
        <p:spPr/>
        <p:txBody>
          <a:bodyPr/>
          <a:lstStyle/>
          <a:p>
            <a:fld id="{936DB2D6-5DF4-4264-A4A1-7D3EAF38D255}" type="datetime1">
              <a:rPr lang="en-US" smtClean="0"/>
              <a:t>3/14/2018</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278020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smtClean="0"/>
              <a:t>Click to enter the slideshow title</a:t>
            </a:r>
            <a:endParaRPr lang="en-US" dirty="0"/>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3/14/2018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4" name="MN.IT Services Logo" descr="Minnesota Department of Health"/>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2377" y="1776213"/>
            <a:ext cx="5447246" cy="778956"/>
          </a:xfrm>
          <a:prstGeom prst="rect">
            <a:avLst/>
          </a:prstGeom>
        </p:spPr>
      </p:pic>
    </p:spTree>
    <p:extLst>
      <p:ext uri="{BB962C8B-B14F-4D97-AF65-F5344CB8AC3E}">
        <p14:creationId xmlns:p14="http://schemas.microsoft.com/office/powerpoint/2010/main" val="336811918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3" name="Date Placeholder 2"/>
          <p:cNvSpPr>
            <a:spLocks noGrp="1"/>
          </p:cNvSpPr>
          <p:nvPr>
            <p:ph type="dt" sz="half" idx="10"/>
          </p:nvPr>
        </p:nvSpPr>
        <p:spPr/>
        <p:txBody>
          <a:bodyPr/>
          <a:lstStyle/>
          <a:p>
            <a:fld id="{936DB2D6-5DF4-4264-A4A1-7D3EAF38D255}" type="datetime1">
              <a:rPr lang="en-US" smtClean="0"/>
              <a:t>3/14/2018</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6082459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3" name="Date Placeholder 2"/>
          <p:cNvSpPr>
            <a:spLocks noGrp="1"/>
          </p:cNvSpPr>
          <p:nvPr>
            <p:ph type="dt" sz="half" idx="10"/>
          </p:nvPr>
        </p:nvSpPr>
        <p:spPr/>
        <p:txBody>
          <a:bodyPr/>
          <a:lstStyle/>
          <a:p>
            <a:fld id="{4B4EEDC6-36CA-4209-B482-2ED76AA0BF08}" type="datetime1">
              <a:rPr lang="en-US" smtClean="0"/>
              <a:t>3/14/2018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2364659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3" name="Date Placeholder 2"/>
          <p:cNvSpPr>
            <a:spLocks noGrp="1"/>
          </p:cNvSpPr>
          <p:nvPr>
            <p:ph type="dt" sz="half" idx="10"/>
          </p:nvPr>
        </p:nvSpPr>
        <p:spPr/>
        <p:txBody>
          <a:bodyPr/>
          <a:lstStyle/>
          <a:p>
            <a:fld id="{8DC79626-CE5A-4834-975C-E7305BA2E281}" type="datetime1">
              <a:rPr lang="en-US" smtClean="0"/>
              <a:t>3/14/2018</a:t>
            </a:fld>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6325647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4" name="Date Placeholder 3"/>
          <p:cNvSpPr>
            <a:spLocks noGrp="1"/>
          </p:cNvSpPr>
          <p:nvPr>
            <p:ph type="dt" sz="half" idx="10"/>
          </p:nvPr>
        </p:nvSpPr>
        <p:spPr/>
        <p:txBody>
          <a:bodyPr/>
          <a:lstStyle/>
          <a:p>
            <a:fld id="{1815FB38-58F3-410A-8DA4-4B706967601F}" type="datetime1">
              <a:rPr lang="en-US" smtClean="0"/>
              <a:t>3/14/2018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206933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3" name="Date Placeholder 2"/>
          <p:cNvSpPr>
            <a:spLocks noGrp="1"/>
          </p:cNvSpPr>
          <p:nvPr>
            <p:ph type="dt" sz="half" idx="10"/>
          </p:nvPr>
        </p:nvSpPr>
        <p:spPr/>
        <p:txBody>
          <a:bodyPr/>
          <a:lstStyle/>
          <a:p>
            <a:fld id="{7F519661-29C3-4FE0-9FC3-375A85A42C46}" type="datetime1">
              <a:rPr lang="en-US" smtClean="0"/>
              <a:t>3/14/2018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3453293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4" name="Date Placeholder 3"/>
          <p:cNvSpPr>
            <a:spLocks noGrp="1"/>
          </p:cNvSpPr>
          <p:nvPr>
            <p:ph type="dt" sz="half" idx="10"/>
          </p:nvPr>
        </p:nvSpPr>
        <p:spPr/>
        <p:txBody>
          <a:bodyPr/>
          <a:lstStyle/>
          <a:p>
            <a:fld id="{0366E0EA-2D80-452F-9963-33FA7A36BC09}" type="datetime1">
              <a:rPr lang="en-US" smtClean="0"/>
              <a:t>3/14/2018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2281296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smtClean="0"/>
              <a:t>Click to edit title</a:t>
            </a:r>
            <a:endParaRPr lang="en-US" dirty="0"/>
          </a:p>
        </p:txBody>
      </p:sp>
      <p:sp>
        <p:nvSpPr>
          <p:cNvPr id="6" name="Date Placeholder 3"/>
          <p:cNvSpPr>
            <a:spLocks noGrp="1"/>
          </p:cNvSpPr>
          <p:nvPr>
            <p:ph type="dt" sz="half" idx="11"/>
          </p:nvPr>
        </p:nvSpPr>
        <p:spPr>
          <a:xfrm>
            <a:off x="838200" y="6356350"/>
            <a:ext cx="1358590" cy="365125"/>
          </a:xfrm>
        </p:spPr>
        <p:txBody>
          <a:bodyPr/>
          <a:lstStyle/>
          <a:p>
            <a:fld id="{4D564EB3-B268-4748-86E7-9F55DF9078D1}" type="datetime1">
              <a:rPr lang="en-US" smtClean="0"/>
              <a:t>3/14/2018</a:t>
            </a:fld>
            <a:endParaRPr lang="en-US" dirty="0"/>
          </a:p>
        </p:txBody>
      </p:sp>
      <p:sp>
        <p:nvSpPr>
          <p:cNvPr id="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45112619"/>
      </p:ext>
    </p:extLst>
  </p:cSld>
  <p:clrMapOvr>
    <a:masterClrMapping/>
  </p:clrMapOvr>
  <p:timing>
    <p:tnLst>
      <p:par>
        <p:cTn id="1" dur="indefinite" restart="never" nodeType="tmRoot"/>
      </p:par>
    </p:tnLst>
  </p:timing>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smtClean="0"/>
              <a:t>Click to edit title</a:t>
            </a:r>
            <a:endParaRPr lang="en-US" dirty="0"/>
          </a:p>
        </p:txBody>
      </p:sp>
      <p:sp>
        <p:nvSpPr>
          <p:cNvPr id="6"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4D564EB3-B268-4748-86E7-9F55DF9078D1}" type="datetime1">
              <a:rPr lang="en-US" smtClean="0"/>
              <a:pPr/>
              <a:t>3/14/2018</a:t>
            </a:fld>
            <a:endParaRPr lang="en-US" dirty="0"/>
          </a:p>
        </p:txBody>
      </p:sp>
      <p:sp>
        <p:nvSpPr>
          <p:cNvPr id="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Here | mn.gov/websiteurl</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97887301"/>
      </p:ext>
    </p:extLst>
  </p:cSld>
  <p:clrMapOvr>
    <a:masterClrMapping/>
  </p:clrMapOvr>
  <p:timing>
    <p:tnLst>
      <p:par>
        <p:cTn id="1" dur="indefinite" restart="never" nodeType="tmRoot"/>
      </p:par>
    </p:tnLst>
  </p:timing>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smtClean="0"/>
              <a:t>Click to edit title</a:t>
            </a:r>
            <a:endParaRPr lang="en-US" dirty="0"/>
          </a:p>
        </p:txBody>
      </p:sp>
      <p:sp>
        <p:nvSpPr>
          <p:cNvPr id="8" name="Date Placeholder 3"/>
          <p:cNvSpPr>
            <a:spLocks noGrp="1"/>
          </p:cNvSpPr>
          <p:nvPr>
            <p:ph type="dt" sz="half" idx="11"/>
          </p:nvPr>
        </p:nvSpPr>
        <p:spPr>
          <a:xfrm>
            <a:off x="838200" y="6356350"/>
            <a:ext cx="1358590" cy="365125"/>
          </a:xfrm>
        </p:spPr>
        <p:txBody>
          <a:bodyPr/>
          <a:lstStyle/>
          <a:p>
            <a:fld id="{5CAE31FF-A086-40D5-909F-A9E138181237}" type="datetime1">
              <a:rPr lang="en-US" smtClean="0"/>
              <a:t>3/14/2018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0"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4237328"/>
      </p:ext>
    </p:extLst>
  </p:cSld>
  <p:clrMapOvr>
    <a:masterClrMapping/>
  </p:clrMapOvr>
  <p:timing>
    <p:tnLst>
      <p:par>
        <p:cTn id="1" dur="indefinite" restart="never" nodeType="tmRoot"/>
      </p:par>
    </p:tnLst>
  </p:timing>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Code Demo (Click to Edit)</a:t>
            </a:r>
            <a:endParaRPr lang="en-US" dirty="0"/>
          </a:p>
        </p:txBody>
      </p:sp>
      <p:sp>
        <p:nvSpPr>
          <p:cNvPr id="10" name="Table Placeholder 8"/>
          <p:cNvSpPr>
            <a:spLocks noGrp="1"/>
          </p:cNvSpPr>
          <p:nvPr>
            <p:ph type="tbl" sz="quarter" idx="13"/>
          </p:nvPr>
        </p:nvSpPr>
        <p:spPr>
          <a:xfrm>
            <a:off x="2032000" y="2233262"/>
            <a:ext cx="8128000" cy="2966751"/>
          </a:xfrm>
        </p:spPr>
        <p:txBody>
          <a:bodyPr/>
          <a:lstStyle/>
          <a:p>
            <a:r>
              <a:rPr lang="en-US" smtClean="0"/>
              <a:t>Click icon to add table</a:t>
            </a:r>
            <a:endParaRPr lang="en-US"/>
          </a:p>
        </p:txBody>
      </p:sp>
      <p:sp>
        <p:nvSpPr>
          <p:cNvPr id="8" name="Date Placeholder 4"/>
          <p:cNvSpPr>
            <a:spLocks noGrp="1"/>
          </p:cNvSpPr>
          <p:nvPr>
            <p:ph type="dt" sz="half" idx="11"/>
          </p:nvPr>
        </p:nvSpPr>
        <p:spPr>
          <a:xfrm>
            <a:off x="838200" y="6356350"/>
            <a:ext cx="1358590" cy="365125"/>
          </a:xfrm>
        </p:spPr>
        <p:txBody>
          <a:bodyPr/>
          <a:lstStyle/>
          <a:p>
            <a:fld id="{06B78D62-7A3F-4136-9CF2-CB03510DA06A}" type="datetime1">
              <a:rPr lang="en-US" smtClean="0"/>
              <a:t>3/14/2018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4906157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smtClean="0"/>
              <a:t>Click to enter the slideshow title</a:t>
            </a:r>
            <a:endParaRPr lang="en-US" dirty="0"/>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pic>
        <p:nvPicPr>
          <p:cNvPr id="4"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553" y="5964408"/>
            <a:ext cx="2968836" cy="424119"/>
          </a:xfrm>
          <a:prstGeom prst="rect">
            <a:avLst/>
          </a:prstGeom>
        </p:spPr>
      </p:pic>
      <p:sp>
        <p:nvSpPr>
          <p:cNvPr id="9" name="Footer Placeholder 4"/>
          <p:cNvSpPr>
            <a:spLocks noGrp="1"/>
          </p:cNvSpPr>
          <p:nvPr>
            <p:ph type="ftr" sz="quarter" idx="3"/>
          </p:nvPr>
        </p:nvSpPr>
        <p:spPr>
          <a:xfrm>
            <a:off x="6253560" y="6138332"/>
            <a:ext cx="5587647" cy="365125"/>
          </a:xfrm>
          <a:prstGeom prst="rect">
            <a:avLst/>
          </a:prstGeom>
        </p:spPr>
        <p:txBody>
          <a:bodyPr anchor="b"/>
          <a:lstStyle>
            <a:lvl1pPr algn="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Picture Placeholder 5"/>
          <p:cNvSpPr>
            <a:spLocks noGrp="1"/>
          </p:cNvSpPr>
          <p:nvPr>
            <p:ph type="pic" sz="quarter" idx="17"/>
          </p:nvPr>
        </p:nvSpPr>
        <p:spPr>
          <a:xfrm>
            <a:off x="0" y="0"/>
            <a:ext cx="12192000" cy="3380732"/>
          </a:xfrm>
        </p:spPr>
        <p:txBody>
          <a:bodyPr/>
          <a:lstStyle/>
          <a:p>
            <a:r>
              <a:rPr lang="en-US" smtClean="0"/>
              <a:t>Click icon to add picture</a:t>
            </a:r>
            <a:endParaRPr lang="en-US" dirty="0"/>
          </a:p>
        </p:txBody>
      </p:sp>
    </p:spTree>
    <p:extLst>
      <p:ext uri="{BB962C8B-B14F-4D97-AF65-F5344CB8AC3E}">
        <p14:creationId xmlns:p14="http://schemas.microsoft.com/office/powerpoint/2010/main" val="178882439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Code Demo (Click to Edit)</a:t>
            </a:r>
            <a:endParaRPr lang="en-US" dirty="0"/>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r>
              <a:rPr lang="en-US" smtClean="0"/>
              <a:t>Click icon to add table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3/14/2018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051284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3/14/2018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
        <p:nvSpPr>
          <p:cNvPr id="6" name="Date Placeholder 3"/>
          <p:cNvSpPr>
            <a:spLocks noGrp="1"/>
          </p:cNvSpPr>
          <p:nvPr>
            <p:ph type="dt" sz="half" idx="14"/>
          </p:nvPr>
        </p:nvSpPr>
        <p:spPr>
          <a:xfrm>
            <a:off x="838200" y="6356350"/>
            <a:ext cx="1358590" cy="365125"/>
          </a:xfrm>
        </p:spPr>
        <p:txBody>
          <a:bodyPr/>
          <a:lstStyle/>
          <a:p>
            <a:fld id="{822F9B27-DC73-4098-8FAC-5370DAFF133B}" type="datetime1">
              <a:rPr lang="en-US" smtClean="0"/>
              <a:t>3/14/2018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9915943"/>
      </p:ext>
    </p:extLst>
  </p:cSld>
  <p:clrMapOvr>
    <a:masterClrMapping/>
  </p:clrMapOvr>
  <p:timing>
    <p:tnLst>
      <p:par>
        <p:cTn id="1" dur="indefinite" restart="never" nodeType="tmRoot"/>
      </p:par>
    </p:tnLst>
  </p:timing>
  <p:hf sldNum="0"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smtClean="0"/>
              <a:t>Click to edit title</a:t>
            </a:r>
            <a:endParaRPr lang="en-US" dirty="0"/>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2"/>
          </p:nvPr>
        </p:nvSpPr>
        <p:spPr>
          <a:xfrm>
            <a:off x="838200" y="6356350"/>
            <a:ext cx="1358590" cy="365125"/>
          </a:xfrm>
        </p:spPr>
        <p:txBody>
          <a:bodyPr/>
          <a:lstStyle/>
          <a:p>
            <a:fld id="{5D76A200-3168-4D33-A718-3974884CE863}" type="datetime1">
              <a:rPr lang="en-US" smtClean="0"/>
              <a:t>3/14/2018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
        <p:nvSpPr>
          <p:cNvPr id="9" name="Date Placeholder 3"/>
          <p:cNvSpPr>
            <a:spLocks noGrp="1"/>
          </p:cNvSpPr>
          <p:nvPr>
            <p:ph type="dt" sz="half" idx="12"/>
          </p:nvPr>
        </p:nvSpPr>
        <p:spPr>
          <a:xfrm>
            <a:off x="838200" y="6356350"/>
            <a:ext cx="1358590" cy="365125"/>
          </a:xfrm>
        </p:spPr>
        <p:txBody>
          <a:bodyPr/>
          <a:lstStyle/>
          <a:p>
            <a:fld id="{0366E0EA-2D80-452F-9963-33FA7A36BC09}" type="datetime1">
              <a:rPr lang="en-US" smtClean="0"/>
              <a:t>3/14/2018</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94290563"/>
      </p:ext>
    </p:extLst>
  </p:cSld>
  <p:clrMapOvr>
    <a:masterClrMapping/>
  </p:clrMapOvr>
  <p:timing>
    <p:tnLst>
      <p:par>
        <p:cTn id="1" dur="indefinite" restart="never" nodeType="tmRoot"/>
      </p:par>
    </p:tnLst>
  </p:timing>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3/14/2018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3/14/2018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Tree>
    <p:extLst>
      <p:ext uri="{BB962C8B-B14F-4D97-AF65-F5344CB8AC3E}">
        <p14:creationId xmlns:p14="http://schemas.microsoft.com/office/powerpoint/2010/main" val="196932636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
        <p:nvSpPr>
          <p:cNvPr id="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3/14/2018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8"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34028452"/>
      </p:ext>
    </p:extLst>
  </p:cSld>
  <p:clrMapOvr>
    <a:masterClrMapping/>
  </p:clrMapOvr>
  <p:timing>
    <p:tnLst>
      <p:par>
        <p:cTn id="1" dur="indefinite" restart="never" nodeType="tmRoot"/>
      </p:par>
    </p:tnLst>
  </p:timing>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smtClean="0"/>
              <a:t>“Click to edit quote.”</a:t>
            </a:r>
            <a:endParaRPr lang="en-US" dirty="0"/>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smtClean="0"/>
              <a:t>- Click to edit name or subtext</a:t>
            </a:r>
            <a:endParaRPr lang="en-US" dirty="0"/>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3/14/2018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smtClean="0"/>
              <a:t>“Click to edit quote.”</a:t>
            </a:r>
            <a:endParaRPr lang="en-US" dirty="0"/>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smtClean="0"/>
              <a:t>- Click to edit name or subtext</a:t>
            </a:r>
            <a:endParaRPr lang="en-US" dirty="0"/>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3/14/2018</a:t>
            </a:fld>
            <a:endParaRPr lang="en-US" dirty="0"/>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4117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Agenda</a:t>
            </a:r>
            <a:endParaRPr lang="en-US" dirty="0"/>
          </a:p>
        </p:txBody>
      </p:sp>
      <p:sp>
        <p:nvSpPr>
          <p:cNvPr id="12" name="Table Placeholder 9"/>
          <p:cNvSpPr>
            <a:spLocks noGrp="1"/>
          </p:cNvSpPr>
          <p:nvPr>
            <p:ph type="tbl" sz="quarter" idx="13"/>
          </p:nvPr>
        </p:nvSpPr>
        <p:spPr>
          <a:xfrm>
            <a:off x="838200" y="1335088"/>
            <a:ext cx="10515600" cy="4841875"/>
          </a:xfrm>
        </p:spPr>
        <p:txBody>
          <a:bodyPr/>
          <a:lstStyle/>
          <a:p>
            <a:r>
              <a:rPr lang="en-US" smtClean="0"/>
              <a:t>Click icon to add table</a:t>
            </a:r>
            <a:endParaRPr lang="en-US"/>
          </a:p>
        </p:txBody>
      </p:sp>
      <p:sp>
        <p:nvSpPr>
          <p:cNvPr id="4" name="Date Placeholder 3"/>
          <p:cNvSpPr>
            <a:spLocks noGrp="1"/>
          </p:cNvSpPr>
          <p:nvPr>
            <p:ph type="dt" sz="half" idx="10"/>
          </p:nvPr>
        </p:nvSpPr>
        <p:spPr/>
        <p:txBody>
          <a:bodyPr/>
          <a:lstStyle/>
          <a:p>
            <a:fld id="{9A198C9B-0587-4A1E-9E03-E4C9FE222F08}" type="datetime1">
              <a:rPr lang="en-US" smtClean="0"/>
              <a:t>3/14/2018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996441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smtClean="0"/>
              <a:t>Click icon to add picture</a:t>
            </a:r>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smtClean="0"/>
              <a:t>Click to edit title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37C3B6E0-E413-4EA2-9B23-AF69A1623F89}" type="datetime1">
              <a:rPr lang="en-US" smtClean="0"/>
              <a:t>3/14/2018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92258399"/>
      </p:ext>
    </p:extLst>
  </p:cSld>
  <p:clrMapOvr>
    <a:masterClrMapping/>
  </p:clrMapOvr>
  <p:timing>
    <p:tnLst>
      <p:par>
        <p:cTn id="1" dur="indefinite" restart="never" nodeType="tmRoot"/>
      </p:par>
    </p:tnLst>
  </p:timing>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r>
              <a:rPr lang="en-US" smtClean="0"/>
              <a:t>Click icon to add picture</a:t>
            </a:r>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smtClean="0"/>
              <a:t>Click to edit title</a:t>
            </a:r>
            <a:endParaRPr lang="en-US" dirty="0"/>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smtClean="0"/>
              <a:t>Second Point</a:t>
            </a:r>
            <a:endParaRPr lang="en-US" dirty="0"/>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smtClean="0"/>
              <a:t>Third Point</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438A7556-21FA-4204-9DD6-1F6FDEC2C796}" type="datetime1">
              <a:rPr lang="en-US" smtClean="0"/>
              <a:t>3/14/2018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11004216"/>
      </p:ext>
    </p:extLst>
  </p:cSld>
  <p:clrMapOvr>
    <a:masterClrMapping/>
  </p:clrMapOvr>
  <p:timing>
    <p:tnLst>
      <p:par>
        <p:cTn id="1" dur="indefinite" restart="never" nodeType="tmRoot"/>
      </p:par>
    </p:tnLst>
  </p:timing>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smtClean="0"/>
              <a:t>Click icon to add picture</a:t>
            </a:r>
            <a:endParaRPr lang="en-US"/>
          </a:p>
        </p:txBody>
      </p:sp>
      <p:sp>
        <p:nvSpPr>
          <p:cNvPr id="2" name="Title 1"/>
          <p:cNvSpPr>
            <a:spLocks noGrp="1"/>
          </p:cNvSpPr>
          <p:nvPr>
            <p:ph type="title" hasCustomPrompt="1"/>
          </p:nvPr>
        </p:nvSpPr>
        <p:spPr>
          <a:xfrm>
            <a:off x="2299475" y="1609867"/>
            <a:ext cx="7593051" cy="3638266"/>
          </a:xfrm>
          <a:solidFill>
            <a:schemeClr val="tx1">
              <a:alpha val="88000"/>
            </a:schemeClr>
          </a:solidFill>
        </p:spPr>
        <p:txBody>
          <a:bodyPr>
            <a:noAutofit/>
          </a:bodyPr>
          <a:lstStyle>
            <a:lvl1pPr algn="ctr">
              <a:spcAft>
                <a:spcPts val="1000"/>
              </a:spcAft>
              <a:tabLst>
                <a:tab pos="3770313" algn="l"/>
              </a:tabLst>
              <a:defRPr sz="7000" baseline="0">
                <a:solidFill>
                  <a:schemeClr val="bg1"/>
                </a:solidFill>
              </a:defRPr>
            </a:lvl1pPr>
          </a:lstStyle>
          <a:p>
            <a:r>
              <a:rPr lang="en-US" dirty="0" smtClean="0"/>
              <a:t>Quote or </a:t>
            </a:r>
            <a:br>
              <a:rPr lang="en-US" dirty="0" smtClean="0"/>
            </a:br>
            <a:r>
              <a:rPr lang="en-US" dirty="0" smtClean="0"/>
              <a:t>Statement</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0EB49D9C-C4C1-46A9-AED8-599F8B47287F}" type="datetime1">
              <a:rPr lang="en-US" smtClean="0"/>
              <a:t>3/14/2018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6771762"/>
      </p:ext>
    </p:extLst>
  </p:cSld>
  <p:clrMapOvr>
    <a:masterClrMapping/>
  </p:clrMapOvr>
  <p:timing>
    <p:tnLst>
      <p:par>
        <p:cTn id="1" dur="indefinite" restart="never" nodeType="tmRoot"/>
      </p:par>
    </p:tnLst>
  </p:timing>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smtClean="0"/>
              <a:t>Quote or Statement</a:t>
            </a:r>
            <a:endParaRPr lang="en-US" dirty="0"/>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3/14/2018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smtClean="0"/>
              <a:t>Quote or Statement</a:t>
            </a:r>
            <a:endParaRPr lang="en-US" dirty="0"/>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p>
            <a:fld id="{466A75E6-E45B-4C5D-981E-7C8ED0C72F5D}" type="datetime1">
              <a:rPr lang="en-US" smtClean="0"/>
              <a:t>3/14/2018</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smtClean="0"/>
              <a:t>Optional Tagline Goes Here | mn.gov/websiteurl</a:t>
            </a:r>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smtClean="0"/>
              <a:t>Click icon to edit background picture</a:t>
            </a:r>
            <a:endParaRPr lang="en-US" dirty="0"/>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smtClean="0"/>
              <a:t>Quote or Statement</a:t>
            </a:r>
            <a:endParaRPr lang="en-US" dirty="0"/>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F8B25D9D-5365-41CD-BF43-4FFFCBF4BBDA}" type="datetime1">
              <a:rPr lang="en-US" smtClean="0"/>
              <a:t>3/14/2018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timing>
    <p:tnLst>
      <p:par>
        <p:cTn id="1" dur="indefinite" restart="never" nodeType="tmRoot"/>
      </p:par>
    </p:tnLst>
  </p:timing>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r>
              <a:rPr lang="en-US" smtClean="0"/>
              <a:t>Click icon to add picture</a:t>
            </a:r>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smtClean="0"/>
              <a:t>Click to edit title.</a:t>
            </a:r>
            <a:endParaRPr lang="en-US" dirty="0"/>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2</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8CC894EF-7DC0-4B7C-83F8-29D989AA60F6}" type="datetime1">
              <a:rPr lang="en-US" smtClean="0"/>
              <a:t>3/14/2018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76447323"/>
      </p:ext>
    </p:extLst>
  </p:cSld>
  <p:clrMapOvr>
    <a:masterClrMapping/>
  </p:clrMapOvr>
  <p:timing>
    <p:tnLst>
      <p:par>
        <p:cTn id="1" dur="indefinite" restart="never" nodeType="tmRoot"/>
      </p:par>
    </p:tnLst>
  </p:timing>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smtClean="0"/>
              <a:t>Click to edit title.</a:t>
            </a:r>
            <a:endParaRPr lang="en-US" dirty="0"/>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2</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578DBCF0-11C3-4F19-90D9-2EE7F00784FE}" type="datetime1">
              <a:rPr lang="en-US" smtClean="0"/>
              <a:t>3/14/2018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8821160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smtClean="0"/>
              <a:t>Thank you!</a:t>
            </a:r>
            <a:endParaRPr lang="en-US" dirty="0"/>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3/14/2018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55596384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smtClean="0"/>
              <a:t>Thank you!</a:t>
            </a:r>
            <a:endParaRPr lang="en-US" dirty="0"/>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466A75E6-E45B-4C5D-981E-7C8ED0C72F5D}" type="datetime1">
              <a:rPr lang="en-US" smtClean="0"/>
              <a:pPr/>
              <a:t>3/14/2018</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smtClean="0">
                <a:solidFill>
                  <a:schemeClr val="tx2"/>
                </a:solidFill>
              </a:rPr>
              <a:t>Optional Tagline Goes Here</a:t>
            </a:r>
            <a:r>
              <a:rPr lang="en-US" smtClean="0"/>
              <a:t> </a:t>
            </a:r>
            <a:r>
              <a:rPr lang="en-US" smtClean="0">
                <a:solidFill>
                  <a:schemeClr val="accent1"/>
                </a:solidFill>
              </a:rPr>
              <a:t>|</a:t>
            </a:r>
            <a:r>
              <a:rPr lang="en-US" smtClean="0"/>
              <a:t> </a:t>
            </a:r>
            <a:r>
              <a:rPr lang="en-US" smtClean="0">
                <a:solidFill>
                  <a:schemeClr val="tx2"/>
                </a:solidFill>
              </a:rPr>
              <a:t>mn.gov/websiteurl</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2290897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smtClean="0"/>
              <a:t>Click to edit section title</a:t>
            </a:r>
            <a:endParaRPr lang="en-US" dirty="0"/>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dirty="0" smtClean="0"/>
              <a:t>Click Icon to add picture</a:t>
            </a:r>
            <a:endParaRPr lang="en-US" dirty="0"/>
          </a:p>
        </p:txBody>
      </p:sp>
      <p:sp>
        <p:nvSpPr>
          <p:cNvPr id="18" name="Date Placeholder 17"/>
          <p:cNvSpPr>
            <a:spLocks noGrp="1"/>
          </p:cNvSpPr>
          <p:nvPr>
            <p:ph type="dt" sz="half" idx="15"/>
          </p:nvPr>
        </p:nvSpPr>
        <p:spPr/>
        <p:txBody>
          <a:bodyPr/>
          <a:lstStyle/>
          <a:p>
            <a:fld id="{A8CA1A9B-139F-4606-AD0A-F3253110DAE5}" type="datetime1">
              <a:rPr lang="en-US" smtClean="0"/>
              <a:t>3/14/2018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14"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2082250229"/>
      </p:ext>
    </p:extLst>
  </p:cSld>
  <p:clrMapOvr>
    <a:masterClrMapping/>
  </p:clrMapOvr>
  <p:timing>
    <p:tnLst>
      <p:par>
        <p:cTn id="1" dur="indefinite" restart="never" nodeType="tmRoot"/>
      </p:par>
    </p:tnLst>
  </p:timing>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3/14/2018</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C198DD1-C477-482D-A126-3FBDD1778E48}" type="datetime1">
              <a:rPr lang="en-US" smtClean="0"/>
              <a:t>3/14/2018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198C9B-0587-4A1E-9E03-E4C9FE222F08}" type="datetime1">
              <a:rPr lang="en-US" smtClean="0"/>
              <a:t>3/14/2018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858415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485A5BA-A5F9-4138-9E4B-FFD626F6437A}" type="datetime1">
              <a:rPr lang="en-US" smtClean="0"/>
              <a:t>3/14/2018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538010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3/14/2018</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87" r:id="rId3"/>
    <p:sldLayoutId id="2147483795" r:id="rId4"/>
    <p:sldLayoutId id="2147483711" r:id="rId5"/>
    <p:sldLayoutId id="2147483712" r:id="rId6"/>
    <p:sldLayoutId id="2147483790" r:id="rId7"/>
    <p:sldLayoutId id="2147483789" r:id="rId8"/>
    <p:sldLayoutId id="2147483714" r:id="rId9"/>
    <p:sldLayoutId id="2147483738" r:id="rId10"/>
    <p:sldLayoutId id="2147483739" r:id="rId11"/>
    <p:sldLayoutId id="2147483780" r:id="rId12"/>
    <p:sldLayoutId id="2147483773" r:id="rId13"/>
    <p:sldLayoutId id="2147483800" r:id="rId14"/>
    <p:sldLayoutId id="2147483688" r:id="rId15"/>
    <p:sldLayoutId id="2147483801" r:id="rId16"/>
    <p:sldLayoutId id="2147483802" r:id="rId17"/>
    <p:sldLayoutId id="2147483803" r:id="rId18"/>
    <p:sldLayoutId id="2147483744" r:id="rId19"/>
    <p:sldLayoutId id="2147483793" r:id="rId20"/>
    <p:sldLayoutId id="2147483772" r:id="rId21"/>
    <p:sldLayoutId id="2147483767" r:id="rId22"/>
    <p:sldLayoutId id="2147483769" r:id="rId23"/>
    <p:sldLayoutId id="2147483771" r:id="rId24"/>
    <p:sldLayoutId id="2147483770" r:id="rId25"/>
    <p:sldLayoutId id="2147483732" r:id="rId26"/>
    <p:sldLayoutId id="2147483794" r:id="rId27"/>
    <p:sldLayoutId id="2147483733" r:id="rId28"/>
    <p:sldLayoutId id="2147483747" r:id="rId29"/>
    <p:sldLayoutId id="2147483818" r:id="rId30"/>
    <p:sldLayoutId id="2147483805" r:id="rId31"/>
    <p:sldLayoutId id="2147483806" r:id="rId32"/>
    <p:sldLayoutId id="2147483750" r:id="rId33"/>
    <p:sldLayoutId id="2147483765" r:id="rId34"/>
    <p:sldLayoutId id="2147483781" r:id="rId35"/>
    <p:sldLayoutId id="2147483809" r:id="rId36"/>
    <p:sldLayoutId id="2147483808" r:id="rId37"/>
    <p:sldLayoutId id="2147483807" r:id="rId38"/>
    <p:sldLayoutId id="2147483819" r:id="rId39"/>
    <p:sldLayoutId id="2147483754" r:id="rId40"/>
    <p:sldLayoutId id="2147483755" r:id="rId41"/>
    <p:sldLayoutId id="2147483759" r:id="rId42"/>
    <p:sldLayoutId id="2147483753" r:id="rId43"/>
    <p:sldLayoutId id="2147483763" r:id="rId44"/>
    <p:sldLayoutId id="2147483762" r:id="rId45"/>
    <p:sldLayoutId id="2147483758" r:id="rId46"/>
    <p:sldLayoutId id="2147483756" r:id="rId47"/>
    <p:sldLayoutId id="2147483798" r:id="rId48"/>
    <p:sldLayoutId id="2147483797" r:id="rId49"/>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diagramColors" Target="../diagrams/colors3.xml"/><Relationship Id="rId11" Type="http://schemas.openxmlformats.org/officeDocument/2006/relationships/image" Target="../media/image24.png"/><Relationship Id="rId5" Type="http://schemas.openxmlformats.org/officeDocument/2006/relationships/diagramQuickStyle" Target="../diagrams/quickStyle3.xml"/><Relationship Id="rId10" Type="http://schemas.openxmlformats.org/officeDocument/2006/relationships/image" Target="../media/image23.png"/><Relationship Id="rId4" Type="http://schemas.openxmlformats.org/officeDocument/2006/relationships/diagramLayout" Target="../diagrams/layout3.xml"/><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20.xml"/><Relationship Id="rId5" Type="http://schemas.openxmlformats.org/officeDocument/2006/relationships/image" Target="../media/image59.jpeg"/><Relationship Id="rId4" Type="http://schemas.openxmlformats.org/officeDocument/2006/relationships/image" Target="../media/image58.jpeg"/></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4.xml"/><Relationship Id="rId1" Type="http://schemas.openxmlformats.org/officeDocument/2006/relationships/slideLayout" Target="../slideLayouts/slideLayout20.xml"/><Relationship Id="rId5" Type="http://schemas.openxmlformats.org/officeDocument/2006/relationships/image" Target="../media/image62.jpeg"/><Relationship Id="rId4" Type="http://schemas.openxmlformats.org/officeDocument/2006/relationships/image" Target="../media/image61.jpeg"/></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5.xml"/><Relationship Id="rId1" Type="http://schemas.openxmlformats.org/officeDocument/2006/relationships/slideLayout" Target="../slideLayouts/slideLayout20.xml"/><Relationship Id="rId5" Type="http://schemas.openxmlformats.org/officeDocument/2006/relationships/image" Target="../media/image65.jpg"/><Relationship Id="rId4" Type="http://schemas.openxmlformats.org/officeDocument/2006/relationships/image" Target="../media/image64.jpeg"/></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6.xml"/><Relationship Id="rId1" Type="http://schemas.openxmlformats.org/officeDocument/2006/relationships/slideLayout" Target="../slideLayouts/slideLayout10.xml"/><Relationship Id="rId4" Type="http://schemas.openxmlformats.org/officeDocument/2006/relationships/comments" Target="../comments/comment2.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10.tiff"/><Relationship Id="rId5" Type="http://schemas.openxmlformats.org/officeDocument/2006/relationships/image" Target="../media/image9.jp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2706624" y="6095010"/>
            <a:ext cx="7260336" cy="668354"/>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0"/>
              </a:spcBef>
              <a:spcAft>
                <a:spcPts val="1000"/>
              </a:spcAft>
              <a:buClr>
                <a:schemeClr val="accent1"/>
              </a:buClr>
              <a:buFont typeface="Arial" panose="020B0604020202020204" pitchFamily="34" charset="0"/>
              <a:buNone/>
              <a:defRPr sz="18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Minnesota Climate &amp; Health Program </a:t>
            </a:r>
            <a:r>
              <a:rPr lang="en-US" dirty="0" smtClean="0">
                <a:solidFill>
                  <a:schemeClr val="accent2"/>
                </a:solidFill>
              </a:rPr>
              <a:t>|</a:t>
            </a:r>
            <a:r>
              <a:rPr lang="en-US" dirty="0" smtClean="0"/>
              <a:t> Environmental Impacts Analysis Unit</a:t>
            </a:r>
          </a:p>
          <a:p>
            <a:endParaRPr lang="en-US" dirty="0"/>
          </a:p>
        </p:txBody>
      </p:sp>
      <p:sp>
        <p:nvSpPr>
          <p:cNvPr id="8" name="Rectangle 7"/>
          <p:cNvSpPr/>
          <p:nvPr/>
        </p:nvSpPr>
        <p:spPr>
          <a:xfrm>
            <a:off x="2266876" y="5633345"/>
            <a:ext cx="8139832" cy="461665"/>
          </a:xfrm>
          <a:prstGeom prst="rect">
            <a:avLst/>
          </a:prstGeom>
        </p:spPr>
        <p:txBody>
          <a:bodyPr wrap="square">
            <a:spAutoFit/>
          </a:bodyPr>
          <a:lstStyle/>
          <a:p>
            <a:pPr algn="ctr"/>
            <a:r>
              <a:rPr lang="en-US" sz="2400" b="1" dirty="0" smtClean="0">
                <a:solidFill>
                  <a:schemeClr val="accent1"/>
                </a:solidFill>
              </a:rPr>
              <a:t>HEALTH AND CLIMATE CHANGE TRAINING MODULE SERIES</a:t>
            </a:r>
            <a:endParaRPr lang="en-US" sz="2400" b="1" dirty="0">
              <a:solidFill>
                <a:schemeClr val="accent1"/>
              </a:solidFill>
            </a:endParaRPr>
          </a:p>
        </p:txBody>
      </p:sp>
      <p:sp>
        <p:nvSpPr>
          <p:cNvPr id="7" name="Title 6"/>
          <p:cNvSpPr>
            <a:spLocks noGrp="1"/>
          </p:cNvSpPr>
          <p:nvPr>
            <p:ph type="ctrTitle"/>
          </p:nvPr>
        </p:nvSpPr>
        <p:spPr>
          <a:xfrm>
            <a:off x="0" y="4187952"/>
            <a:ext cx="12192000" cy="1199223"/>
          </a:xfrm>
          <a:solidFill>
            <a:srgbClr val="97999B"/>
          </a:solidFill>
        </p:spPr>
        <p:txBody>
          <a:bodyPr/>
          <a:lstStyle/>
          <a:p>
            <a:r>
              <a:rPr lang="en-US" dirty="0" smtClean="0"/>
              <a:t>Vectorborne Disease</a:t>
            </a:r>
            <a:endParaRPr lang="en-US" dirty="0"/>
          </a:p>
        </p:txBody>
      </p:sp>
      <p:pic>
        <p:nvPicPr>
          <p:cNvPr id="5" name="MN.IT Services Logo" descr="Minnesota Department of Healt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0710" y="1775421"/>
            <a:ext cx="5670580" cy="813933"/>
          </a:xfrm>
          <a:prstGeom prst="rect">
            <a:avLst/>
          </a:prstGeom>
        </p:spPr>
      </p:pic>
      <p:sp>
        <p:nvSpPr>
          <p:cNvPr id="9" name="TextBox 8"/>
          <p:cNvSpPr txBox="1"/>
          <p:nvPr/>
        </p:nvSpPr>
        <p:spPr>
          <a:xfrm>
            <a:off x="11383618" y="185530"/>
            <a:ext cx="662609" cy="371061"/>
          </a:xfrm>
          <a:prstGeom prst="rect">
            <a:avLst/>
          </a:prstGeom>
          <a:noFill/>
        </p:spPr>
        <p:txBody>
          <a:bodyPr wrap="square" rtlCol="0">
            <a:spAutoFit/>
          </a:bodyPr>
          <a:lstStyle/>
          <a:p>
            <a:r>
              <a:rPr lang="en-US" b="1" smtClean="0">
                <a:solidFill>
                  <a:schemeClr val="bg1"/>
                </a:solidFill>
              </a:rPr>
              <a:t>2018</a:t>
            </a:r>
            <a:endParaRPr lang="en-US" b="1" dirty="0">
              <a:solidFill>
                <a:schemeClr val="bg1"/>
              </a:solidFill>
            </a:endParaRPr>
          </a:p>
        </p:txBody>
      </p:sp>
    </p:spTree>
    <p:extLst>
      <p:ext uri="{BB962C8B-B14F-4D97-AF65-F5344CB8AC3E}">
        <p14:creationId xmlns:p14="http://schemas.microsoft.com/office/powerpoint/2010/main" val="2854273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8F63A3B-78C7-47BE-AE5E-E10140E04643}" type="slidenum">
              <a:rPr lang="en-US" smtClean="0"/>
              <a:t>10</a:t>
            </a:fld>
            <a:endParaRPr lang="en-US" dirty="0"/>
          </a:p>
        </p:txBody>
      </p:sp>
      <p:sp>
        <p:nvSpPr>
          <p:cNvPr id="3" name="Content Placeholder 2"/>
          <p:cNvSpPr>
            <a:spLocks noGrp="1"/>
          </p:cNvSpPr>
          <p:nvPr>
            <p:ph idx="1"/>
          </p:nvPr>
        </p:nvSpPr>
        <p:spPr/>
        <p:txBody>
          <a:bodyPr>
            <a:normAutofit/>
          </a:bodyPr>
          <a:lstStyle/>
          <a:p>
            <a:pPr marL="457200" indent="-457200">
              <a:spcAft>
                <a:spcPts val="0"/>
              </a:spcAft>
              <a:buClr>
                <a:schemeClr val="tx1"/>
              </a:buClr>
              <a:buFont typeface="+mj-lt"/>
              <a:buAutoNum type="arabicPeriod"/>
            </a:pPr>
            <a:r>
              <a:rPr lang="en-US" sz="2800" dirty="0" smtClean="0">
                <a:latin typeface="Calibri Light" panose="020F0302020204030204" pitchFamily="34" charset="0"/>
                <a:cs typeface="Calibri Light" panose="020F0302020204030204" pitchFamily="34" charset="0"/>
              </a:rPr>
              <a:t>Overview of vectorborne disease</a:t>
            </a:r>
          </a:p>
          <a:p>
            <a:pPr marL="457200" indent="-457200">
              <a:spcAft>
                <a:spcPts val="0"/>
              </a:spcAft>
              <a:buClr>
                <a:schemeClr val="bg2">
                  <a:lumMod val="50000"/>
                </a:schemeClr>
              </a:buClr>
              <a:buFont typeface="+mj-lt"/>
              <a:buAutoNum type="arabicPeriod"/>
            </a:pPr>
            <a:r>
              <a:rPr lang="en-US" sz="2800" b="1" dirty="0" smtClean="0">
                <a:solidFill>
                  <a:srgbClr val="97999B"/>
                </a:solidFill>
                <a:latin typeface="Calibri Light" panose="020F0302020204030204" pitchFamily="34" charset="0"/>
                <a:cs typeface="Calibri Light" panose="020F0302020204030204" pitchFamily="34" charset="0"/>
              </a:rPr>
              <a:t>Climate changes in Minnesota</a:t>
            </a:r>
          </a:p>
          <a:p>
            <a:pPr marL="457200" indent="-457200">
              <a:spcAft>
                <a:spcPts val="0"/>
              </a:spcAft>
              <a:buFont typeface="+mj-lt"/>
              <a:buAutoNum type="arabicPeriod"/>
            </a:pPr>
            <a:r>
              <a:rPr lang="en-US" sz="2800" dirty="0" smtClean="0">
                <a:latin typeface="Calibri Light" panose="020F0302020204030204" pitchFamily="34" charset="0"/>
                <a:cs typeface="Calibri Light" panose="020F0302020204030204" pitchFamily="34" charset="0"/>
              </a:rPr>
              <a:t>Ecology and epidemiology of vectorborne disease in Minnesota</a:t>
            </a:r>
          </a:p>
          <a:p>
            <a:pPr marL="457200" indent="-457200">
              <a:spcAft>
                <a:spcPts val="0"/>
              </a:spcAft>
              <a:buFont typeface="+mj-lt"/>
              <a:buAutoNum type="arabicPeriod"/>
            </a:pPr>
            <a:r>
              <a:rPr lang="en-US" sz="2800" dirty="0" smtClean="0">
                <a:latin typeface="Calibri Light" panose="020F0302020204030204" pitchFamily="34" charset="0"/>
                <a:cs typeface="Calibri Light" panose="020F0302020204030204" pitchFamily="34" charset="0"/>
              </a:rPr>
              <a:t>Changes in vectorborne disease risk</a:t>
            </a:r>
          </a:p>
          <a:p>
            <a:pPr marL="457200" indent="-457200">
              <a:spcAft>
                <a:spcPts val="0"/>
              </a:spcAft>
              <a:buFont typeface="+mj-lt"/>
              <a:buAutoNum type="arabicPeriod"/>
            </a:pPr>
            <a:r>
              <a:rPr lang="en-US" sz="2800" dirty="0" smtClean="0">
                <a:latin typeface="Calibri Light" panose="020F0302020204030204" pitchFamily="34" charset="0"/>
                <a:cs typeface="Calibri Light" panose="020F0302020204030204" pitchFamily="34" charset="0"/>
              </a:rPr>
              <a:t>Meaningful action steps</a:t>
            </a:r>
            <a:endParaRPr lang="en-US" sz="2800" dirty="0">
              <a:latin typeface="Calibri Light" panose="020F0302020204030204" pitchFamily="34" charset="0"/>
              <a:cs typeface="Calibri Light" panose="020F0302020204030204" pitchFamily="34" charset="0"/>
            </a:endParaRPr>
          </a:p>
          <a:p>
            <a:pPr marL="0" indent="0">
              <a:spcAft>
                <a:spcPts val="0"/>
              </a:spcAft>
              <a:buNone/>
            </a:pPr>
            <a:endParaRPr lang="en-US" sz="2800" dirty="0" smtClean="0">
              <a:latin typeface="Calibri Light" panose="020F0302020204030204" pitchFamily="34" charset="0"/>
              <a:cs typeface="Calibri Light" panose="020F0302020204030204" pitchFamily="34" charset="0"/>
            </a:endParaRPr>
          </a:p>
          <a:p>
            <a:pPr marL="457200" indent="-457200">
              <a:spcAft>
                <a:spcPts val="0"/>
              </a:spcAft>
              <a:buFont typeface="+mj-lt"/>
              <a:buAutoNum type="arabicPeriod"/>
            </a:pPr>
            <a:endParaRPr lang="en-US" sz="2800" dirty="0" smtClean="0">
              <a:latin typeface="Calibri Light" panose="020F0302020204030204" pitchFamily="34" charset="0"/>
              <a:cs typeface="Calibri Light" panose="020F0302020204030204" pitchFamily="34" charset="0"/>
            </a:endParaRPr>
          </a:p>
        </p:txBody>
      </p:sp>
      <p:sp>
        <p:nvSpPr>
          <p:cNvPr id="2" name="Title 1"/>
          <p:cNvSpPr>
            <a:spLocks noGrp="1"/>
          </p:cNvSpPr>
          <p:nvPr>
            <p:ph type="title"/>
          </p:nvPr>
        </p:nvSpPr>
        <p:spPr/>
        <p:txBody>
          <a:bodyPr/>
          <a:lstStyle/>
          <a:p>
            <a:pPr algn="l"/>
            <a:r>
              <a:rPr lang="en-US" dirty="0" smtClean="0"/>
              <a:t>OUTLINE</a:t>
            </a:r>
            <a:endParaRPr lang="en-US" dirty="0"/>
          </a:p>
        </p:txBody>
      </p:sp>
      <p:cxnSp>
        <p:nvCxnSpPr>
          <p:cNvPr id="7" name="Straight Connector 6" descr="Line" title="Line"/>
          <p:cNvCxnSpPr/>
          <p:nvPr/>
        </p:nvCxnSpPr>
        <p:spPr>
          <a:xfrm>
            <a:off x="-18288" y="1259835"/>
            <a:ext cx="12210288" cy="2037"/>
          </a:xfrm>
          <a:prstGeom prst="line">
            <a:avLst/>
          </a:prstGeom>
          <a:ln w="139700">
            <a:solidFill>
              <a:srgbClr val="97999B"/>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5934830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838200" y="152400"/>
            <a:ext cx="10515600" cy="914400"/>
          </a:xfrm>
        </p:spPr>
        <p:txBody>
          <a:bodyPr>
            <a:normAutofit/>
          </a:bodyPr>
          <a:lstStyle/>
          <a:p>
            <a:pPr algn="l"/>
            <a:r>
              <a:rPr lang="en-US" dirty="0" smtClean="0"/>
              <a:t>WEATHER VERSUS CLIMATE</a:t>
            </a:r>
            <a:endParaRPr lang="en-US" dirty="0"/>
          </a:p>
        </p:txBody>
      </p:sp>
      <p:sp>
        <p:nvSpPr>
          <p:cNvPr id="2" name="Lightning Bolt 1" descr="Lightening bolt" title="Lightening bolt"/>
          <p:cNvSpPr/>
          <p:nvPr/>
        </p:nvSpPr>
        <p:spPr>
          <a:xfrm>
            <a:off x="983363" y="3229737"/>
            <a:ext cx="1435100" cy="1435100"/>
          </a:xfrm>
          <a:prstGeom prst="lightningBolt">
            <a:avLst/>
          </a:prstGeom>
          <a:solidFill>
            <a:srgbClr val="979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6"/>
          <p:cNvSpPr>
            <a:spLocks noGrp="1"/>
          </p:cNvSpPr>
          <p:nvPr>
            <p:ph type="body" sz="quarter" idx="16"/>
          </p:nvPr>
        </p:nvSpPr>
        <p:spPr>
          <a:xfrm>
            <a:off x="2876550" y="2992841"/>
            <a:ext cx="2866328" cy="1858809"/>
          </a:xfrm>
        </p:spPr>
        <p:txBody>
          <a:bodyPr/>
          <a:lstStyle/>
          <a:p>
            <a:r>
              <a:rPr lang="en-US" sz="2600" b="1" dirty="0" smtClean="0"/>
              <a:t>Weather:</a:t>
            </a:r>
            <a:r>
              <a:rPr lang="en-US" sz="2600" dirty="0"/>
              <a:t> </a:t>
            </a:r>
            <a:r>
              <a:rPr lang="en-US" sz="2400" dirty="0" smtClean="0"/>
              <a:t/>
            </a:r>
            <a:br>
              <a:rPr lang="en-US" sz="2400" dirty="0" smtClean="0"/>
            </a:br>
            <a:r>
              <a:rPr lang="en-US" sz="2400" dirty="0" smtClean="0"/>
              <a:t>conditions of the atmosphere over a </a:t>
            </a:r>
            <a:r>
              <a:rPr lang="en-US" sz="2400" u="sng" dirty="0" smtClean="0"/>
              <a:t>short period of time</a:t>
            </a:r>
            <a:endParaRPr lang="en-US" sz="2400" b="1" u="sng" dirty="0" smtClean="0"/>
          </a:p>
        </p:txBody>
      </p:sp>
      <p:sp>
        <p:nvSpPr>
          <p:cNvPr id="5" name="Sun 4" descr="Sun" title="Sun"/>
          <p:cNvSpPr/>
          <p:nvPr/>
        </p:nvSpPr>
        <p:spPr>
          <a:xfrm>
            <a:off x="6337300" y="3096745"/>
            <a:ext cx="1651000" cy="1651000"/>
          </a:xfrm>
          <a:prstGeom prst="sun">
            <a:avLst/>
          </a:prstGeom>
          <a:solidFill>
            <a:srgbClr val="979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9"/>
          <p:cNvSpPr>
            <a:spLocks noGrp="1"/>
          </p:cNvSpPr>
          <p:nvPr>
            <p:ph type="body" sz="quarter" idx="18"/>
          </p:nvPr>
        </p:nvSpPr>
        <p:spPr>
          <a:xfrm>
            <a:off x="8270023" y="2992841"/>
            <a:ext cx="2866328" cy="1858809"/>
          </a:xfrm>
        </p:spPr>
        <p:txBody>
          <a:bodyPr/>
          <a:lstStyle/>
          <a:p>
            <a:r>
              <a:rPr lang="en-US" sz="2600" b="1" dirty="0" smtClean="0"/>
              <a:t>Climate: </a:t>
            </a:r>
            <a:r>
              <a:rPr lang="en-US" sz="2400" b="1" dirty="0" smtClean="0"/>
              <a:t/>
            </a:r>
            <a:br>
              <a:rPr lang="en-US" sz="2400" b="1" dirty="0" smtClean="0"/>
            </a:br>
            <a:r>
              <a:rPr lang="en-US" sz="2400" dirty="0" smtClean="0"/>
              <a:t>conditions of the atmosphere over </a:t>
            </a:r>
            <a:r>
              <a:rPr lang="en-US" sz="2400" u="sng" dirty="0" smtClean="0"/>
              <a:t>long periods of time</a:t>
            </a:r>
            <a:endParaRPr lang="en-US" sz="2400" b="1" u="sng" dirty="0"/>
          </a:p>
        </p:txBody>
      </p:sp>
      <p:sp>
        <p:nvSpPr>
          <p:cNvPr id="9" name="Slide Number Placeholder 8"/>
          <p:cNvSpPr>
            <a:spLocks noGrp="1"/>
          </p:cNvSpPr>
          <p:nvPr>
            <p:ph type="sldNum" sz="quarter" idx="12"/>
          </p:nvPr>
        </p:nvSpPr>
        <p:spPr/>
        <p:txBody>
          <a:bodyPr/>
          <a:lstStyle/>
          <a:p>
            <a:fld id="{48F63A3B-78C7-47BE-AE5E-E10140E04643}" type="slidenum">
              <a:rPr lang="en-US" smtClean="0"/>
              <a:t>11</a:t>
            </a:fld>
            <a:endParaRPr lang="en-US" dirty="0"/>
          </a:p>
        </p:txBody>
      </p:sp>
      <p:cxnSp>
        <p:nvCxnSpPr>
          <p:cNvPr id="11" name="Straight Connector 10" descr="Line" title="Line"/>
          <p:cNvCxnSpPr/>
          <p:nvPr/>
        </p:nvCxnSpPr>
        <p:spPr>
          <a:xfrm>
            <a:off x="-18288" y="1259835"/>
            <a:ext cx="12210288" cy="2037"/>
          </a:xfrm>
          <a:prstGeom prst="line">
            <a:avLst/>
          </a:prstGeom>
          <a:ln w="139700">
            <a:solidFill>
              <a:srgbClr val="97999B"/>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0308825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DEFINITIONS</a:t>
            </a:r>
            <a:endParaRPr lang="en-US" dirty="0"/>
          </a:p>
        </p:txBody>
      </p:sp>
      <p:pic>
        <p:nvPicPr>
          <p:cNvPr id="11" name="Picture 2" descr="Image of green leaves" title="Image of green leaves"/>
          <p:cNvPicPr>
            <a:picLocks noChangeAspect="1" noChangeArrowheads="1"/>
          </p:cNvPicPr>
          <p:nvPr/>
        </p:nvPicPr>
        <p:blipFill rotWithShape="1">
          <a:blip r:embed="rId3"/>
          <a:srcRect r="31122"/>
          <a:stretch/>
        </p:blipFill>
        <p:spPr bwMode="auto">
          <a:xfrm rot="5400000">
            <a:off x="3276598" y="-2057399"/>
            <a:ext cx="5638803" cy="1219200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p:txBody>
          <a:bodyPr>
            <a:normAutofit fontScale="92500" lnSpcReduction="20000"/>
          </a:bodyPr>
          <a:lstStyle/>
          <a:p>
            <a:pPr>
              <a:buClr>
                <a:schemeClr val="bg1"/>
              </a:buClr>
            </a:pPr>
            <a:r>
              <a:rPr lang="en-US" b="1" dirty="0" smtClean="0"/>
              <a:t>Climate adaptation: </a:t>
            </a:r>
            <a:br>
              <a:rPr lang="en-US" b="1" dirty="0" smtClean="0"/>
            </a:br>
            <a:r>
              <a:rPr lang="en-US" dirty="0" smtClean="0"/>
              <a:t>efforts to anticipate and prepare for the effects of climate change, and thereby to reduce the associated health burden</a:t>
            </a:r>
          </a:p>
          <a:p>
            <a:pPr>
              <a:buClr>
                <a:schemeClr val="bg1"/>
              </a:buClr>
            </a:pPr>
            <a:r>
              <a:rPr lang="en-US" b="1" dirty="0" smtClean="0"/>
              <a:t>Climate mitigation: </a:t>
            </a:r>
            <a:br>
              <a:rPr lang="en-US" b="1" dirty="0" smtClean="0"/>
            </a:br>
            <a:r>
              <a:rPr lang="en-US" dirty="0" smtClean="0"/>
              <a:t>efforts to slow, stabilize, or reverse climate change by reducing greenhouse gas emissions</a:t>
            </a:r>
            <a:endParaRPr lang="en-US" b="1" dirty="0"/>
          </a:p>
        </p:txBody>
      </p:sp>
    </p:spTree>
    <p:extLst>
      <p:ext uri="{BB962C8B-B14F-4D97-AF65-F5344CB8AC3E}">
        <p14:creationId xmlns:p14="http://schemas.microsoft.com/office/powerpoint/2010/main" val="10172615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8F63A3B-78C7-47BE-AE5E-E10140E04643}" type="slidenum">
              <a:rPr lang="en-US" smtClean="0"/>
              <a:t>13</a:t>
            </a:fld>
            <a:endParaRPr lang="en-US" dirty="0"/>
          </a:p>
        </p:txBody>
      </p:sp>
      <p:pic>
        <p:nvPicPr>
          <p:cNvPr id="7" name="Content Placeholder 6" descr="Graphic showing the health effects of climate change" title="Graphic showing the health effects of climate change"/>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25136"/>
          <a:stretch/>
        </p:blipFill>
        <p:spPr>
          <a:xfrm>
            <a:off x="1516843" y="1203157"/>
            <a:ext cx="8962662" cy="5525717"/>
          </a:xfrm>
        </p:spPr>
      </p:pic>
      <p:sp>
        <p:nvSpPr>
          <p:cNvPr id="2" name="Title 1"/>
          <p:cNvSpPr>
            <a:spLocks noGrp="1"/>
          </p:cNvSpPr>
          <p:nvPr>
            <p:ph type="title"/>
          </p:nvPr>
        </p:nvSpPr>
        <p:spPr/>
        <p:txBody>
          <a:bodyPr/>
          <a:lstStyle/>
          <a:p>
            <a:pPr algn="l"/>
            <a:r>
              <a:rPr lang="en-US" dirty="0" smtClean="0"/>
              <a:t>CLIMATE AND HEALTH ARE LINKED</a:t>
            </a:r>
            <a:endParaRPr lang="en-US" dirty="0"/>
          </a:p>
        </p:txBody>
      </p:sp>
      <p:cxnSp>
        <p:nvCxnSpPr>
          <p:cNvPr id="9" name="Straight Connector 8" descr="Line" title="Line"/>
          <p:cNvCxnSpPr/>
          <p:nvPr/>
        </p:nvCxnSpPr>
        <p:spPr>
          <a:xfrm>
            <a:off x="-18288" y="1259835"/>
            <a:ext cx="12210288" cy="2037"/>
          </a:xfrm>
          <a:prstGeom prst="line">
            <a:avLst/>
          </a:prstGeom>
          <a:ln w="139700">
            <a:solidFill>
              <a:srgbClr val="97999B"/>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1717117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RISING TEMPERATURES</a:t>
            </a:r>
            <a:endParaRPr lang="en-US" dirty="0"/>
          </a:p>
        </p:txBody>
      </p:sp>
      <p:sp>
        <p:nvSpPr>
          <p:cNvPr id="3" name="Content Placeholder 2"/>
          <p:cNvSpPr>
            <a:spLocks noGrp="1"/>
          </p:cNvSpPr>
          <p:nvPr>
            <p:ph idx="1"/>
          </p:nvPr>
        </p:nvSpPr>
        <p:spPr>
          <a:xfrm>
            <a:off x="838200" y="1825625"/>
            <a:ext cx="10515600" cy="490855"/>
          </a:xfrm>
        </p:spPr>
        <p:txBody>
          <a:bodyPr/>
          <a:lstStyle/>
          <a:p>
            <a:pPr marL="0" indent="0" algn="ctr">
              <a:buNone/>
            </a:pPr>
            <a:r>
              <a:rPr lang="en-US" dirty="0" smtClean="0"/>
              <a:t>Minnesota Average Annual Temperature, 1895 -2016</a:t>
            </a:r>
            <a:endParaRPr lang="en-US" dirty="0"/>
          </a:p>
        </p:txBody>
      </p:sp>
      <p:pic>
        <p:nvPicPr>
          <p:cNvPr id="5" name="Picture 4" descr="Graph of Minnesota's average annual temperature from 1895-2016" title="Graph of Minnesota's average annual temperature from 1895-2016"/>
          <p:cNvPicPr>
            <a:picLocks noChangeAspect="1"/>
          </p:cNvPicPr>
          <p:nvPr/>
        </p:nvPicPr>
        <p:blipFill rotWithShape="1">
          <a:blip r:embed="rId3"/>
          <a:srcRect t="11250"/>
          <a:stretch/>
        </p:blipFill>
        <p:spPr>
          <a:xfrm>
            <a:off x="1094783" y="2499995"/>
            <a:ext cx="10002433" cy="3672840"/>
          </a:xfrm>
          <a:prstGeom prst="rect">
            <a:avLst/>
          </a:prstGeom>
        </p:spPr>
      </p:pic>
      <p:sp>
        <p:nvSpPr>
          <p:cNvPr id="7" name="Rectangle 6"/>
          <p:cNvSpPr/>
          <p:nvPr/>
        </p:nvSpPr>
        <p:spPr>
          <a:xfrm>
            <a:off x="5367883" y="6400412"/>
            <a:ext cx="1456232" cy="276999"/>
          </a:xfrm>
          <a:prstGeom prst="rect">
            <a:avLst/>
          </a:prstGeom>
        </p:spPr>
        <p:txBody>
          <a:bodyPr wrap="none">
            <a:spAutoFit/>
          </a:bodyPr>
          <a:lstStyle/>
          <a:p>
            <a:pPr algn="ctr"/>
            <a:r>
              <a:rPr lang="en-US" sz="1200" dirty="0" smtClean="0"/>
              <a:t>Source: NOAA, 2017</a:t>
            </a:r>
            <a:endParaRPr lang="en-US" sz="1200" dirty="0"/>
          </a:p>
        </p:txBody>
      </p:sp>
      <p:sp>
        <p:nvSpPr>
          <p:cNvPr id="6" name="Slide Number Placeholder 5"/>
          <p:cNvSpPr>
            <a:spLocks noGrp="1"/>
          </p:cNvSpPr>
          <p:nvPr>
            <p:ph type="sldNum" sz="quarter" idx="12"/>
          </p:nvPr>
        </p:nvSpPr>
        <p:spPr/>
        <p:txBody>
          <a:bodyPr/>
          <a:lstStyle/>
          <a:p>
            <a:fld id="{48F63A3B-78C7-47BE-AE5E-E10140E04643}" type="slidenum">
              <a:rPr lang="en-US" smtClean="0"/>
              <a:t>14</a:t>
            </a:fld>
            <a:endParaRPr lang="en-US" dirty="0"/>
          </a:p>
        </p:txBody>
      </p:sp>
      <p:cxnSp>
        <p:nvCxnSpPr>
          <p:cNvPr id="9" name="Straight Connector 8" descr="Line" title="Line"/>
          <p:cNvCxnSpPr/>
          <p:nvPr/>
        </p:nvCxnSpPr>
        <p:spPr>
          <a:xfrm>
            <a:off x="-18288" y="1259835"/>
            <a:ext cx="12210288" cy="2037"/>
          </a:xfrm>
          <a:prstGeom prst="line">
            <a:avLst/>
          </a:prstGeom>
          <a:ln w="139700">
            <a:solidFill>
              <a:srgbClr val="97999B"/>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4824172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200" dirty="0"/>
              <a:t/>
            </a:r>
            <a:br>
              <a:rPr lang="en-US" sz="3200" dirty="0"/>
            </a:br>
            <a:r>
              <a:rPr lang="en-US" sz="3200" dirty="0" smtClean="0"/>
              <a:t>CHANGING TEMPERATURES BY GEOGRAPHY AND SEASON</a:t>
            </a:r>
            <a:endParaRPr lang="en-US" sz="3200" dirty="0"/>
          </a:p>
        </p:txBody>
      </p:sp>
      <p:grpSp>
        <p:nvGrpSpPr>
          <p:cNvPr id="12" name="Group 11"/>
          <p:cNvGrpSpPr/>
          <p:nvPr/>
        </p:nvGrpSpPr>
        <p:grpSpPr>
          <a:xfrm>
            <a:off x="904700" y="1862051"/>
            <a:ext cx="10666615" cy="4723331"/>
            <a:chOff x="145499" y="2438400"/>
            <a:chExt cx="8846101" cy="3484535"/>
          </a:xfrm>
        </p:grpSpPr>
        <p:grpSp>
          <p:nvGrpSpPr>
            <p:cNvPr id="13" name="Group 12"/>
            <p:cNvGrpSpPr/>
            <p:nvPr/>
          </p:nvGrpSpPr>
          <p:grpSpPr>
            <a:xfrm>
              <a:off x="145499" y="2895600"/>
              <a:ext cx="8846101" cy="3027335"/>
              <a:chOff x="145499" y="2895600"/>
              <a:chExt cx="8846101" cy="3027335"/>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26603" r="4174"/>
              <a:stretch/>
            </p:blipFill>
            <p:spPr>
              <a:xfrm>
                <a:off x="145499" y="2895600"/>
                <a:ext cx="2978701" cy="2743200"/>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26893" r="3883"/>
              <a:stretch/>
            </p:blipFill>
            <p:spPr>
              <a:xfrm>
                <a:off x="3080262" y="2895600"/>
                <a:ext cx="2978808" cy="2743200"/>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27088" r="4175"/>
              <a:stretch/>
            </p:blipFill>
            <p:spPr>
              <a:xfrm>
                <a:off x="6013842" y="2895600"/>
                <a:ext cx="2977758" cy="2743200"/>
              </a:xfrm>
              <a:prstGeom prst="rect">
                <a:avLst/>
              </a:prstGeom>
            </p:spPr>
          </p:pic>
          <p:sp>
            <p:nvSpPr>
              <p:cNvPr id="18" name="TextBox 17"/>
              <p:cNvSpPr txBox="1"/>
              <p:nvPr/>
            </p:nvSpPr>
            <p:spPr>
              <a:xfrm>
                <a:off x="228600" y="5650468"/>
                <a:ext cx="8229600" cy="272467"/>
              </a:xfrm>
              <a:prstGeom prst="rect">
                <a:avLst/>
              </a:prstGeom>
              <a:noFill/>
            </p:spPr>
            <p:txBody>
              <a:bodyPr wrap="square" rtlCol="0">
                <a:spAutoFit/>
              </a:bodyPr>
              <a:lstStyle/>
              <a:p>
                <a:pPr>
                  <a:defRPr/>
                </a:pPr>
                <a:r>
                  <a:rPr lang="en-US" kern="0" dirty="0"/>
                  <a:t>        Annual </a:t>
                </a:r>
                <a:r>
                  <a:rPr lang="en-US" kern="0" dirty="0" smtClean="0"/>
                  <a:t>Average  </a:t>
                </a:r>
                <a:r>
                  <a:rPr lang="en-US" kern="0" dirty="0"/>
                  <a:t>	             </a:t>
                </a:r>
                <a:r>
                  <a:rPr lang="en-US" kern="0" dirty="0" smtClean="0"/>
                  <a:t>               Winter </a:t>
                </a:r>
                <a:r>
                  <a:rPr lang="en-US" kern="0" dirty="0"/>
                  <a:t>Lows	               </a:t>
                </a:r>
                <a:r>
                  <a:rPr lang="en-US" kern="0" dirty="0" smtClean="0"/>
                  <a:t>                           Summer </a:t>
                </a:r>
                <a:r>
                  <a:rPr lang="en-US" kern="0" dirty="0"/>
                  <a:t>Highs </a:t>
                </a:r>
              </a:p>
            </p:txBody>
          </p:sp>
        </p:grpSp>
        <p:sp>
          <p:nvSpPr>
            <p:cNvPr id="14" name="TextBox 13"/>
            <p:cNvSpPr txBox="1"/>
            <p:nvPr/>
          </p:nvSpPr>
          <p:spPr>
            <a:xfrm>
              <a:off x="990600" y="2438400"/>
              <a:ext cx="6172200" cy="340583"/>
            </a:xfrm>
            <a:prstGeom prst="rect">
              <a:avLst/>
            </a:prstGeom>
            <a:noFill/>
          </p:spPr>
          <p:txBody>
            <a:bodyPr wrap="square" rtlCol="0">
              <a:spAutoFit/>
            </a:bodyPr>
            <a:lstStyle/>
            <a:p>
              <a:pPr algn="ctr">
                <a:defRPr/>
              </a:pPr>
              <a:r>
                <a:rPr lang="en-US" sz="2400" kern="0" dirty="0"/>
                <a:t>Total </a:t>
              </a:r>
              <a:r>
                <a:rPr lang="en-US" sz="2400" kern="0" dirty="0" smtClean="0"/>
                <a:t>Temperature </a:t>
              </a:r>
              <a:r>
                <a:rPr lang="en-US" sz="2400" kern="0" dirty="0"/>
                <a:t>C</a:t>
              </a:r>
              <a:r>
                <a:rPr lang="en-US" sz="2400" kern="0" dirty="0" smtClean="0"/>
                <a:t>hange</a:t>
              </a:r>
              <a:r>
                <a:rPr lang="en-US" sz="2400" kern="0" dirty="0"/>
                <a:t>, 1895-2015</a:t>
              </a:r>
            </a:p>
          </p:txBody>
        </p:sp>
      </p:grpSp>
      <p:pic>
        <p:nvPicPr>
          <p:cNvPr id="3" name="Picture 2"/>
          <p:cNvPicPr>
            <a:picLocks noChangeAspect="1"/>
          </p:cNvPicPr>
          <p:nvPr/>
        </p:nvPicPr>
        <p:blipFill>
          <a:blip r:embed="rId6"/>
          <a:stretch>
            <a:fillRect/>
          </a:stretch>
        </p:blipFill>
        <p:spPr>
          <a:xfrm>
            <a:off x="904700" y="1415244"/>
            <a:ext cx="2206943" cy="542591"/>
          </a:xfrm>
          <a:prstGeom prst="rect">
            <a:avLst/>
          </a:prstGeom>
        </p:spPr>
      </p:pic>
      <p:cxnSp>
        <p:nvCxnSpPr>
          <p:cNvPr id="19" name="Straight Connector 18" descr="Line" title="Line"/>
          <p:cNvCxnSpPr/>
          <p:nvPr/>
        </p:nvCxnSpPr>
        <p:spPr>
          <a:xfrm>
            <a:off x="-18288" y="1259835"/>
            <a:ext cx="12210288" cy="2037"/>
          </a:xfrm>
          <a:prstGeom prst="line">
            <a:avLst/>
          </a:prstGeom>
          <a:ln w="139700">
            <a:solidFill>
              <a:srgbClr val="97999B"/>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15544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ENVIRONMENTAL CHANGES</a:t>
            </a:r>
            <a:endParaRPr lang="en-US" dirty="0"/>
          </a:p>
        </p:txBody>
      </p:sp>
      <p:sp>
        <p:nvSpPr>
          <p:cNvPr id="3" name="Content Placeholder 2"/>
          <p:cNvSpPr>
            <a:spLocks noGrp="1"/>
          </p:cNvSpPr>
          <p:nvPr>
            <p:ph idx="1"/>
          </p:nvPr>
        </p:nvSpPr>
        <p:spPr>
          <a:xfrm>
            <a:off x="838200" y="1437236"/>
            <a:ext cx="10515600" cy="490855"/>
          </a:xfrm>
        </p:spPr>
        <p:txBody>
          <a:bodyPr>
            <a:normAutofit lnSpcReduction="10000"/>
          </a:bodyPr>
          <a:lstStyle/>
          <a:p>
            <a:pPr algn="ctr">
              <a:spcBef>
                <a:spcPct val="0"/>
              </a:spcBef>
              <a:buFontTx/>
              <a:buNone/>
            </a:pPr>
            <a:r>
              <a:rPr lang="en-US" altLang="en-US" sz="2800" dirty="0" smtClean="0">
                <a:solidFill>
                  <a:schemeClr val="accent1"/>
                </a:solidFill>
              </a:rPr>
              <a:t>Changing Plant Hardiness Zones</a:t>
            </a:r>
            <a:endParaRPr lang="en-US" altLang="en-US" sz="2800" dirty="0">
              <a:solidFill>
                <a:schemeClr val="accent1"/>
              </a:solidFill>
            </a:endParaRPr>
          </a:p>
        </p:txBody>
      </p:sp>
      <p:pic>
        <p:nvPicPr>
          <p:cNvPr id="4" name="Picture 3" descr="Maps showing the change in plant hardiness zones in the U.S." title="Maps showing the change in plant hardiness zones in the U.S."/>
          <p:cNvPicPr>
            <a:picLocks noChangeAspect="1"/>
          </p:cNvPicPr>
          <p:nvPr/>
        </p:nvPicPr>
        <p:blipFill rotWithShape="1">
          <a:blip r:embed="rId3" cstate="print">
            <a:extLst>
              <a:ext uri="{28A0092B-C50C-407E-A947-70E740481C1C}">
                <a14:useLocalDpi xmlns:a14="http://schemas.microsoft.com/office/drawing/2010/main" val="0"/>
              </a:ext>
            </a:extLst>
          </a:blip>
          <a:srcRect t="63903" b="14921"/>
          <a:stretch/>
        </p:blipFill>
        <p:spPr>
          <a:xfrm>
            <a:off x="98746" y="2220686"/>
            <a:ext cx="11912500" cy="3501458"/>
          </a:xfrm>
          <a:prstGeom prst="rect">
            <a:avLst/>
          </a:prstGeom>
        </p:spPr>
      </p:pic>
      <p:sp>
        <p:nvSpPr>
          <p:cNvPr id="8" name="Content Placeholder 2"/>
          <p:cNvSpPr txBox="1">
            <a:spLocks/>
          </p:cNvSpPr>
          <p:nvPr/>
        </p:nvSpPr>
        <p:spPr>
          <a:xfrm>
            <a:off x="1550139" y="5735091"/>
            <a:ext cx="3009900" cy="37473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buFontTx/>
              <a:buNone/>
            </a:pPr>
            <a:r>
              <a:rPr lang="en-US" altLang="en-US" sz="1200" dirty="0" smtClean="0">
                <a:solidFill>
                  <a:schemeClr val="accent1"/>
                </a:solidFill>
              </a:rPr>
              <a:t>After USDA Plant Hardiness Zone Map, USDA Miscellaneous Publication No. 1475, Issued January 1990.</a:t>
            </a:r>
            <a:endParaRPr lang="en-US" altLang="en-US" sz="1200" dirty="0">
              <a:solidFill>
                <a:schemeClr val="accent1"/>
              </a:solidFill>
            </a:endParaRPr>
          </a:p>
        </p:txBody>
      </p:sp>
      <p:sp>
        <p:nvSpPr>
          <p:cNvPr id="11" name="Content Placeholder 2"/>
          <p:cNvSpPr txBox="1">
            <a:spLocks/>
          </p:cNvSpPr>
          <p:nvPr/>
        </p:nvSpPr>
        <p:spPr>
          <a:xfrm>
            <a:off x="7232135" y="5735091"/>
            <a:ext cx="3009900" cy="37473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buFontTx/>
              <a:buNone/>
            </a:pPr>
            <a:r>
              <a:rPr lang="en-US" altLang="en-US" sz="1200" dirty="0" smtClean="0">
                <a:solidFill>
                  <a:schemeClr val="accent1"/>
                </a:solidFill>
              </a:rPr>
              <a:t>Arbor Day Foundation Plant Hardness Zone Map published in 2015.</a:t>
            </a:r>
            <a:endParaRPr lang="en-US" altLang="en-US" sz="1200" dirty="0">
              <a:solidFill>
                <a:schemeClr val="accent1"/>
              </a:solidFill>
            </a:endParaRPr>
          </a:p>
        </p:txBody>
      </p:sp>
      <p:pic>
        <p:nvPicPr>
          <p:cNvPr id="5" name="Picture 4" descr="Map key" title="Map key"/>
          <p:cNvPicPr>
            <a:picLocks noChangeAspect="1"/>
          </p:cNvPicPr>
          <p:nvPr/>
        </p:nvPicPr>
        <p:blipFill rotWithShape="1">
          <a:blip r:embed="rId3" cstate="print">
            <a:extLst>
              <a:ext uri="{28A0092B-C50C-407E-A947-70E740481C1C}">
                <a14:useLocalDpi xmlns:a14="http://schemas.microsoft.com/office/drawing/2010/main" val="0"/>
              </a:ext>
            </a:extLst>
          </a:blip>
          <a:srcRect l="31636" t="91008" r="32210" b="5271"/>
          <a:stretch/>
        </p:blipFill>
        <p:spPr>
          <a:xfrm>
            <a:off x="4609507" y="6121524"/>
            <a:ext cx="2890977" cy="412996"/>
          </a:xfrm>
          <a:prstGeom prst="rect">
            <a:avLst/>
          </a:prstGeom>
        </p:spPr>
      </p:pic>
      <p:sp>
        <p:nvSpPr>
          <p:cNvPr id="6" name="Slide Number Placeholder 5"/>
          <p:cNvSpPr>
            <a:spLocks noGrp="1"/>
          </p:cNvSpPr>
          <p:nvPr>
            <p:ph type="sldNum" sz="quarter" idx="12"/>
          </p:nvPr>
        </p:nvSpPr>
        <p:spPr/>
        <p:txBody>
          <a:bodyPr/>
          <a:lstStyle/>
          <a:p>
            <a:fld id="{48F63A3B-78C7-47BE-AE5E-E10140E04643}" type="slidenum">
              <a:rPr lang="en-US" smtClean="0"/>
              <a:t>16</a:t>
            </a:fld>
            <a:endParaRPr lang="en-US" dirty="0"/>
          </a:p>
        </p:txBody>
      </p:sp>
      <p:cxnSp>
        <p:nvCxnSpPr>
          <p:cNvPr id="10" name="Straight Connector 9" descr="Line" title="Line"/>
          <p:cNvCxnSpPr/>
          <p:nvPr/>
        </p:nvCxnSpPr>
        <p:spPr>
          <a:xfrm>
            <a:off x="-18288" y="1259835"/>
            <a:ext cx="12210288" cy="2037"/>
          </a:xfrm>
          <a:prstGeom prst="line">
            <a:avLst/>
          </a:prstGeom>
          <a:ln w="139700">
            <a:solidFill>
              <a:srgbClr val="97999B"/>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1659514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PRECIPITATION INCREASES</a:t>
            </a:r>
            <a:endParaRPr lang="en-US" dirty="0"/>
          </a:p>
        </p:txBody>
      </p:sp>
      <p:sp>
        <p:nvSpPr>
          <p:cNvPr id="3" name="Content Placeholder 2"/>
          <p:cNvSpPr>
            <a:spLocks noGrp="1"/>
          </p:cNvSpPr>
          <p:nvPr>
            <p:ph idx="1"/>
          </p:nvPr>
        </p:nvSpPr>
        <p:spPr>
          <a:xfrm>
            <a:off x="838200" y="1648722"/>
            <a:ext cx="10515600" cy="490855"/>
          </a:xfrm>
        </p:spPr>
        <p:txBody>
          <a:bodyPr>
            <a:normAutofit lnSpcReduction="10000"/>
          </a:bodyPr>
          <a:lstStyle/>
          <a:p>
            <a:pPr algn="ctr">
              <a:spcBef>
                <a:spcPct val="0"/>
              </a:spcBef>
              <a:buFontTx/>
              <a:buNone/>
            </a:pPr>
            <a:r>
              <a:rPr lang="en-US" altLang="en-US" sz="2800" dirty="0" smtClean="0">
                <a:solidFill>
                  <a:schemeClr val="accent1"/>
                </a:solidFill>
              </a:rPr>
              <a:t>Minnesota Average Annual Precipitation, 1895-2016</a:t>
            </a:r>
            <a:endParaRPr lang="en-US" altLang="en-US" sz="2800" dirty="0">
              <a:solidFill>
                <a:schemeClr val="accent1"/>
              </a:solidFill>
            </a:endParaRPr>
          </a:p>
        </p:txBody>
      </p:sp>
      <p:graphicFrame>
        <p:nvGraphicFramePr>
          <p:cNvPr id="11" name="Chart 10" descr="Graph of Minnesota's average annual precipitation from 1895-2016" title="Graph of Minnesota's average annual precipitation from 1895-2016"/>
          <p:cNvGraphicFramePr>
            <a:graphicFrameLocks/>
          </p:cNvGraphicFramePr>
          <p:nvPr>
            <p:extLst>
              <p:ext uri="{D42A27DB-BD31-4B8C-83A1-F6EECF244321}">
                <p14:modId xmlns:p14="http://schemas.microsoft.com/office/powerpoint/2010/main" val="1286359754"/>
              </p:ext>
            </p:extLst>
          </p:nvPr>
        </p:nvGraphicFramePr>
        <p:xfrm>
          <a:off x="529855" y="2429604"/>
          <a:ext cx="5451253" cy="3241036"/>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2"/>
          <p:cNvSpPr txBox="1">
            <a:spLocks/>
          </p:cNvSpPr>
          <p:nvPr/>
        </p:nvSpPr>
        <p:spPr>
          <a:xfrm>
            <a:off x="2272501" y="5763829"/>
            <a:ext cx="1965960" cy="37473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buFontTx/>
              <a:buNone/>
            </a:pPr>
            <a:r>
              <a:rPr lang="en-US" altLang="en-US" sz="2000" dirty="0" smtClean="0">
                <a:solidFill>
                  <a:schemeClr val="accent2"/>
                </a:solidFill>
              </a:rPr>
              <a:t>-0.2”/decade</a:t>
            </a:r>
            <a:endParaRPr lang="en-US" altLang="en-US" sz="2000" dirty="0">
              <a:solidFill>
                <a:schemeClr val="accent2"/>
              </a:solidFill>
            </a:endParaRPr>
          </a:p>
        </p:txBody>
      </p:sp>
      <p:graphicFrame>
        <p:nvGraphicFramePr>
          <p:cNvPr id="14" name="Chart 13" descr="Graph of Minnesota's average annual precipitation from 1895-2016" title="Graph of Minnesota's average annual precipitation from 1895-2016"/>
          <p:cNvGraphicFramePr>
            <a:graphicFrameLocks/>
          </p:cNvGraphicFramePr>
          <p:nvPr>
            <p:extLst>
              <p:ext uri="{D42A27DB-BD31-4B8C-83A1-F6EECF244321}">
                <p14:modId xmlns:p14="http://schemas.microsoft.com/office/powerpoint/2010/main" val="1736136353"/>
              </p:ext>
            </p:extLst>
          </p:nvPr>
        </p:nvGraphicFramePr>
        <p:xfrm>
          <a:off x="6387103" y="2429604"/>
          <a:ext cx="4966697" cy="3241036"/>
        </p:xfrm>
        <a:graphic>
          <a:graphicData uri="http://schemas.openxmlformats.org/drawingml/2006/chart">
            <c:chart xmlns:c="http://schemas.openxmlformats.org/drawingml/2006/chart" xmlns:r="http://schemas.openxmlformats.org/officeDocument/2006/relationships" r:id="rId4"/>
          </a:graphicData>
        </a:graphic>
      </p:graphicFrame>
      <p:sp>
        <p:nvSpPr>
          <p:cNvPr id="12" name="Content Placeholder 2"/>
          <p:cNvSpPr txBox="1">
            <a:spLocks/>
          </p:cNvSpPr>
          <p:nvPr/>
        </p:nvSpPr>
        <p:spPr>
          <a:xfrm>
            <a:off x="7887471" y="5769793"/>
            <a:ext cx="1965960" cy="37473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buFontTx/>
              <a:buNone/>
            </a:pPr>
            <a:r>
              <a:rPr lang="en-US" altLang="en-US" sz="2000" dirty="0" smtClean="0">
                <a:solidFill>
                  <a:schemeClr val="accent2"/>
                </a:solidFill>
              </a:rPr>
              <a:t>+0.5”/decade</a:t>
            </a:r>
            <a:endParaRPr lang="en-US" altLang="en-US" sz="2000" dirty="0">
              <a:solidFill>
                <a:schemeClr val="accent2"/>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t>17</a:t>
            </a:fld>
            <a:endParaRPr lang="en-US" dirty="0"/>
          </a:p>
        </p:txBody>
      </p:sp>
      <p:cxnSp>
        <p:nvCxnSpPr>
          <p:cNvPr id="10" name="Straight Connector 9" descr="Line" title="Line"/>
          <p:cNvCxnSpPr/>
          <p:nvPr/>
        </p:nvCxnSpPr>
        <p:spPr>
          <a:xfrm>
            <a:off x="-18288" y="1259835"/>
            <a:ext cx="12210288" cy="2037"/>
          </a:xfrm>
          <a:prstGeom prst="line">
            <a:avLst/>
          </a:prstGeom>
          <a:ln w="139700">
            <a:solidFill>
              <a:srgbClr val="97999B"/>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6252204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PRECIPITATION – MORE EXTREME EVENTS</a:t>
            </a:r>
            <a:endParaRPr lang="en-US" dirty="0"/>
          </a:p>
        </p:txBody>
      </p:sp>
      <p:graphicFrame>
        <p:nvGraphicFramePr>
          <p:cNvPr id="4" name="Diagram 3" descr="Timeline graphic" title="Timeline graphic"/>
          <p:cNvGraphicFramePr/>
          <p:nvPr>
            <p:extLst/>
          </p:nvPr>
        </p:nvGraphicFramePr>
        <p:xfrm>
          <a:off x="56865" y="2313943"/>
          <a:ext cx="12078269" cy="1119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Picture 15" descr="2 mega rain events occurred in the 1860s"/>
          <p:cNvPicPr>
            <a:picLocks noChangeAspect="1"/>
          </p:cNvPicPr>
          <p:nvPr/>
        </p:nvPicPr>
        <p:blipFill rotWithShape="1">
          <a:blip r:embed="rId8" cstate="print">
            <a:extLst>
              <a:ext uri="{28A0092B-C50C-407E-A947-70E740481C1C}">
                <a14:useLocalDpi xmlns:a14="http://schemas.microsoft.com/office/drawing/2010/main" val="0"/>
              </a:ext>
            </a:extLst>
          </a:blip>
          <a:srcRect l="31028" t="20896" r="38840" b="47661"/>
          <a:stretch/>
        </p:blipFill>
        <p:spPr>
          <a:xfrm>
            <a:off x="79273" y="3033394"/>
            <a:ext cx="742328" cy="1002460"/>
          </a:xfrm>
          <a:prstGeom prst="rect">
            <a:avLst/>
          </a:prstGeom>
        </p:spPr>
      </p:pic>
      <p:sp>
        <p:nvSpPr>
          <p:cNvPr id="25" name="Rectangle 24"/>
          <p:cNvSpPr/>
          <p:nvPr/>
        </p:nvSpPr>
        <p:spPr>
          <a:xfrm>
            <a:off x="263160" y="3311703"/>
            <a:ext cx="424520" cy="584775"/>
          </a:xfrm>
          <a:prstGeom prst="rect">
            <a:avLst/>
          </a:prstGeom>
        </p:spPr>
        <p:txBody>
          <a:bodyPr wrap="square">
            <a:spAutoFit/>
          </a:bodyPr>
          <a:lstStyle/>
          <a:p>
            <a:r>
              <a:rPr lang="en-US" sz="3200" b="1" dirty="0">
                <a:solidFill>
                  <a:schemeClr val="bg1"/>
                </a:solidFill>
              </a:rPr>
              <a:t>2</a:t>
            </a:r>
          </a:p>
        </p:txBody>
      </p:sp>
      <p:pic>
        <p:nvPicPr>
          <p:cNvPr id="22" name="Picture 21" descr="1 mega rain event occurred in the 1910s"/>
          <p:cNvPicPr>
            <a:picLocks noChangeAspect="1"/>
          </p:cNvPicPr>
          <p:nvPr/>
        </p:nvPicPr>
        <p:blipFill rotWithShape="1">
          <a:blip r:embed="rId9" cstate="print">
            <a:extLst>
              <a:ext uri="{28A0092B-C50C-407E-A947-70E740481C1C}">
                <a14:useLocalDpi xmlns:a14="http://schemas.microsoft.com/office/drawing/2010/main" val="0"/>
              </a:ext>
            </a:extLst>
          </a:blip>
          <a:srcRect l="31028" t="20896" r="38840" b="47661"/>
          <a:stretch/>
        </p:blipFill>
        <p:spPr>
          <a:xfrm>
            <a:off x="3730363" y="3031259"/>
            <a:ext cx="481587" cy="650348"/>
          </a:xfrm>
          <a:prstGeom prst="rect">
            <a:avLst/>
          </a:prstGeom>
        </p:spPr>
      </p:pic>
      <p:sp>
        <p:nvSpPr>
          <p:cNvPr id="7" name="Rectangle 6"/>
          <p:cNvSpPr/>
          <p:nvPr/>
        </p:nvSpPr>
        <p:spPr>
          <a:xfrm>
            <a:off x="3799786" y="3171672"/>
            <a:ext cx="424520" cy="461665"/>
          </a:xfrm>
          <a:prstGeom prst="rect">
            <a:avLst/>
          </a:prstGeom>
        </p:spPr>
        <p:txBody>
          <a:bodyPr wrap="square">
            <a:spAutoFit/>
          </a:bodyPr>
          <a:lstStyle/>
          <a:p>
            <a:r>
              <a:rPr lang="en-US" sz="2400" b="1" dirty="0" smtClean="0">
                <a:solidFill>
                  <a:schemeClr val="bg1"/>
                </a:solidFill>
              </a:rPr>
              <a:t>1</a:t>
            </a:r>
            <a:endParaRPr lang="en-US" sz="2400" b="1" dirty="0">
              <a:solidFill>
                <a:schemeClr val="bg1"/>
              </a:solidFill>
            </a:endParaRPr>
          </a:p>
        </p:txBody>
      </p:sp>
      <p:pic>
        <p:nvPicPr>
          <p:cNvPr id="21" name="Picture 20" descr="1 mega rain event occurred in the 1940s"/>
          <p:cNvPicPr>
            <a:picLocks noChangeAspect="1"/>
          </p:cNvPicPr>
          <p:nvPr/>
        </p:nvPicPr>
        <p:blipFill rotWithShape="1">
          <a:blip r:embed="rId9" cstate="print">
            <a:extLst>
              <a:ext uri="{28A0092B-C50C-407E-A947-70E740481C1C}">
                <a14:useLocalDpi xmlns:a14="http://schemas.microsoft.com/office/drawing/2010/main" val="0"/>
              </a:ext>
            </a:extLst>
          </a:blip>
          <a:srcRect l="31028" t="20896" r="38840" b="47661"/>
          <a:stretch/>
        </p:blipFill>
        <p:spPr>
          <a:xfrm>
            <a:off x="5855205" y="3031259"/>
            <a:ext cx="481587" cy="650348"/>
          </a:xfrm>
          <a:prstGeom prst="rect">
            <a:avLst/>
          </a:prstGeom>
        </p:spPr>
      </p:pic>
      <p:sp>
        <p:nvSpPr>
          <p:cNvPr id="23" name="Rectangle 22"/>
          <p:cNvSpPr/>
          <p:nvPr/>
        </p:nvSpPr>
        <p:spPr>
          <a:xfrm>
            <a:off x="5926761" y="3171672"/>
            <a:ext cx="424520" cy="461665"/>
          </a:xfrm>
          <a:prstGeom prst="rect">
            <a:avLst/>
          </a:prstGeom>
        </p:spPr>
        <p:txBody>
          <a:bodyPr wrap="square">
            <a:spAutoFit/>
          </a:bodyPr>
          <a:lstStyle/>
          <a:p>
            <a:r>
              <a:rPr lang="en-US" sz="2400" b="1" dirty="0" smtClean="0">
                <a:solidFill>
                  <a:schemeClr val="bg1"/>
                </a:solidFill>
              </a:rPr>
              <a:t>1</a:t>
            </a:r>
            <a:endParaRPr lang="en-US" sz="2400" b="1" dirty="0">
              <a:solidFill>
                <a:schemeClr val="bg1"/>
              </a:solidFill>
            </a:endParaRPr>
          </a:p>
        </p:txBody>
      </p:sp>
      <p:pic>
        <p:nvPicPr>
          <p:cNvPr id="18" name="Picture 17" descr="1 mega rain even occurred in the 1980s"/>
          <p:cNvPicPr>
            <a:picLocks noChangeAspect="1"/>
          </p:cNvPicPr>
          <p:nvPr/>
        </p:nvPicPr>
        <p:blipFill rotWithShape="1">
          <a:blip r:embed="rId9" cstate="print">
            <a:extLst>
              <a:ext uri="{28A0092B-C50C-407E-A947-70E740481C1C}">
                <a14:useLocalDpi xmlns:a14="http://schemas.microsoft.com/office/drawing/2010/main" val="0"/>
              </a:ext>
            </a:extLst>
          </a:blip>
          <a:srcRect l="31028" t="20896" r="38840" b="47661"/>
          <a:stretch/>
        </p:blipFill>
        <p:spPr>
          <a:xfrm>
            <a:off x="8720932" y="3031259"/>
            <a:ext cx="481587" cy="650348"/>
          </a:xfrm>
          <a:prstGeom prst="rect">
            <a:avLst/>
          </a:prstGeom>
        </p:spPr>
      </p:pic>
      <p:pic>
        <p:nvPicPr>
          <p:cNvPr id="15" name="Picture 14" descr="3 megarain events occurred in the 1970s"/>
          <p:cNvPicPr>
            <a:picLocks noChangeAspect="1"/>
          </p:cNvPicPr>
          <p:nvPr/>
        </p:nvPicPr>
        <p:blipFill rotWithShape="1">
          <a:blip r:embed="rId10" cstate="print">
            <a:extLst>
              <a:ext uri="{28A0092B-C50C-407E-A947-70E740481C1C}">
                <a14:useLocalDpi xmlns:a14="http://schemas.microsoft.com/office/drawing/2010/main" val="0"/>
              </a:ext>
            </a:extLst>
          </a:blip>
          <a:srcRect l="31028" t="20896" r="38840" b="47661"/>
          <a:stretch/>
        </p:blipFill>
        <p:spPr>
          <a:xfrm>
            <a:off x="7717862" y="2981661"/>
            <a:ext cx="1003070" cy="1354573"/>
          </a:xfrm>
          <a:prstGeom prst="rect">
            <a:avLst/>
          </a:prstGeom>
        </p:spPr>
      </p:pic>
      <p:sp>
        <p:nvSpPr>
          <p:cNvPr id="26" name="Rectangle 25"/>
          <p:cNvSpPr/>
          <p:nvPr/>
        </p:nvSpPr>
        <p:spPr>
          <a:xfrm>
            <a:off x="7980047" y="3400286"/>
            <a:ext cx="424520" cy="769441"/>
          </a:xfrm>
          <a:prstGeom prst="rect">
            <a:avLst/>
          </a:prstGeom>
        </p:spPr>
        <p:txBody>
          <a:bodyPr wrap="square">
            <a:spAutoFit/>
          </a:bodyPr>
          <a:lstStyle/>
          <a:p>
            <a:r>
              <a:rPr lang="en-US" sz="4400" b="1" dirty="0">
                <a:solidFill>
                  <a:schemeClr val="bg1"/>
                </a:solidFill>
              </a:rPr>
              <a:t>3</a:t>
            </a:r>
          </a:p>
        </p:txBody>
      </p:sp>
      <p:sp>
        <p:nvSpPr>
          <p:cNvPr id="24" name="Rectangle 23"/>
          <p:cNvSpPr/>
          <p:nvPr/>
        </p:nvSpPr>
        <p:spPr>
          <a:xfrm>
            <a:off x="8790355" y="3153956"/>
            <a:ext cx="424520" cy="461665"/>
          </a:xfrm>
          <a:prstGeom prst="rect">
            <a:avLst/>
          </a:prstGeom>
        </p:spPr>
        <p:txBody>
          <a:bodyPr wrap="square">
            <a:spAutoFit/>
          </a:bodyPr>
          <a:lstStyle/>
          <a:p>
            <a:r>
              <a:rPr lang="en-US" sz="2400" b="1" dirty="0" smtClean="0">
                <a:solidFill>
                  <a:schemeClr val="bg1"/>
                </a:solidFill>
              </a:rPr>
              <a:t>1</a:t>
            </a:r>
            <a:endParaRPr lang="en-US" sz="2400" b="1" dirty="0">
              <a:solidFill>
                <a:schemeClr val="bg1"/>
              </a:solidFill>
            </a:endParaRPr>
          </a:p>
        </p:txBody>
      </p:sp>
      <p:pic>
        <p:nvPicPr>
          <p:cNvPr id="13" name="Picture 12" descr="3 megarain events occurred in the 2000s"/>
          <p:cNvPicPr>
            <a:picLocks noChangeAspect="1"/>
          </p:cNvPicPr>
          <p:nvPr/>
        </p:nvPicPr>
        <p:blipFill rotWithShape="1">
          <a:blip r:embed="rId10" cstate="print">
            <a:extLst>
              <a:ext uri="{28A0092B-C50C-407E-A947-70E740481C1C}">
                <a14:useLocalDpi xmlns:a14="http://schemas.microsoft.com/office/drawing/2010/main" val="0"/>
              </a:ext>
            </a:extLst>
          </a:blip>
          <a:srcRect l="31028" t="20896" r="38840" b="47661"/>
          <a:stretch/>
        </p:blipFill>
        <p:spPr>
          <a:xfrm>
            <a:off x="9836671" y="2988773"/>
            <a:ext cx="1003070" cy="1354573"/>
          </a:xfrm>
          <a:prstGeom prst="rect">
            <a:avLst/>
          </a:prstGeom>
        </p:spPr>
      </p:pic>
      <p:sp>
        <p:nvSpPr>
          <p:cNvPr id="27" name="Rectangle 26"/>
          <p:cNvSpPr/>
          <p:nvPr/>
        </p:nvSpPr>
        <p:spPr>
          <a:xfrm>
            <a:off x="10102002" y="3349736"/>
            <a:ext cx="424520" cy="769441"/>
          </a:xfrm>
          <a:prstGeom prst="rect">
            <a:avLst/>
          </a:prstGeom>
        </p:spPr>
        <p:txBody>
          <a:bodyPr wrap="square">
            <a:spAutoFit/>
          </a:bodyPr>
          <a:lstStyle/>
          <a:p>
            <a:r>
              <a:rPr lang="en-US" sz="4400" b="1" dirty="0">
                <a:solidFill>
                  <a:schemeClr val="bg1"/>
                </a:solidFill>
              </a:rPr>
              <a:t>3</a:t>
            </a:r>
          </a:p>
        </p:txBody>
      </p:sp>
      <p:pic>
        <p:nvPicPr>
          <p:cNvPr id="5" name="Picture 4" descr="4 megarain events occurred in the 2010s"/>
          <p:cNvPicPr>
            <a:picLocks noChangeAspect="1"/>
          </p:cNvPicPr>
          <p:nvPr/>
        </p:nvPicPr>
        <p:blipFill rotWithShape="1">
          <a:blip r:embed="rId11" cstate="print">
            <a:extLst>
              <a:ext uri="{28A0092B-C50C-407E-A947-70E740481C1C}">
                <a14:useLocalDpi xmlns:a14="http://schemas.microsoft.com/office/drawing/2010/main" val="0"/>
              </a:ext>
            </a:extLst>
          </a:blip>
          <a:srcRect l="31028" t="20896" r="38840" b="47661"/>
          <a:stretch/>
        </p:blipFill>
        <p:spPr>
          <a:xfrm>
            <a:off x="10285903" y="2947884"/>
            <a:ext cx="1399999" cy="1890597"/>
          </a:xfrm>
          <a:prstGeom prst="rect">
            <a:avLst/>
          </a:prstGeom>
        </p:spPr>
      </p:pic>
      <p:sp>
        <p:nvSpPr>
          <p:cNvPr id="28" name="Rectangle 27"/>
          <p:cNvSpPr/>
          <p:nvPr/>
        </p:nvSpPr>
        <p:spPr>
          <a:xfrm>
            <a:off x="10710423" y="3552630"/>
            <a:ext cx="424520" cy="923330"/>
          </a:xfrm>
          <a:prstGeom prst="rect">
            <a:avLst/>
          </a:prstGeom>
        </p:spPr>
        <p:txBody>
          <a:bodyPr wrap="square">
            <a:spAutoFit/>
          </a:bodyPr>
          <a:lstStyle/>
          <a:p>
            <a:r>
              <a:rPr lang="en-US" sz="5400" b="1" dirty="0" smtClean="0">
                <a:solidFill>
                  <a:schemeClr val="bg1"/>
                </a:solidFill>
              </a:rPr>
              <a:t>4</a:t>
            </a:r>
            <a:endParaRPr lang="en-US" sz="5400" b="1" dirty="0">
              <a:solidFill>
                <a:schemeClr val="bg1"/>
              </a:solidFill>
            </a:endParaRPr>
          </a:p>
        </p:txBody>
      </p:sp>
      <p:sp>
        <p:nvSpPr>
          <p:cNvPr id="3" name="Content Placeholder 2"/>
          <p:cNvSpPr>
            <a:spLocks noGrp="1"/>
          </p:cNvSpPr>
          <p:nvPr>
            <p:ph idx="1"/>
          </p:nvPr>
        </p:nvSpPr>
        <p:spPr>
          <a:xfrm>
            <a:off x="687680" y="4619423"/>
            <a:ext cx="10529644" cy="2248461"/>
          </a:xfrm>
        </p:spPr>
        <p:txBody>
          <a:bodyPr>
            <a:normAutofit/>
          </a:bodyPr>
          <a:lstStyle/>
          <a:p>
            <a:pPr algn="ctr">
              <a:spcBef>
                <a:spcPct val="0"/>
              </a:spcBef>
              <a:spcAft>
                <a:spcPts val="600"/>
              </a:spcAft>
              <a:buFontTx/>
              <a:buNone/>
            </a:pPr>
            <a:r>
              <a:rPr lang="en-US" altLang="en-US" sz="6400" b="1" dirty="0" smtClean="0">
                <a:solidFill>
                  <a:schemeClr val="accent1"/>
                </a:solidFill>
              </a:rPr>
              <a:t>7</a:t>
            </a:r>
            <a:r>
              <a:rPr lang="en-US" altLang="en-US" sz="4600" b="1" dirty="0" smtClean="0">
                <a:solidFill>
                  <a:schemeClr val="accent1"/>
                </a:solidFill>
              </a:rPr>
              <a:t> </a:t>
            </a:r>
            <a:r>
              <a:rPr lang="en-US" altLang="en-US" sz="4000" b="1" dirty="0" smtClean="0">
                <a:solidFill>
                  <a:schemeClr val="accent1"/>
                </a:solidFill>
              </a:rPr>
              <a:t>OF THE </a:t>
            </a:r>
            <a:r>
              <a:rPr lang="en-US" altLang="en-US" sz="6400" b="1" dirty="0" smtClean="0">
                <a:solidFill>
                  <a:schemeClr val="accent1"/>
                </a:solidFill>
              </a:rPr>
              <a:t>15</a:t>
            </a:r>
          </a:p>
          <a:p>
            <a:pPr algn="ctr">
              <a:spcBef>
                <a:spcPct val="0"/>
              </a:spcBef>
              <a:spcAft>
                <a:spcPts val="600"/>
              </a:spcAft>
              <a:buFontTx/>
              <a:buNone/>
            </a:pPr>
            <a:r>
              <a:rPr lang="en-US" altLang="en-US" sz="2800" dirty="0" smtClean="0">
                <a:solidFill>
                  <a:schemeClr val="accent1"/>
                </a:solidFill>
              </a:rPr>
              <a:t>MINNESOTA MEGA-RAIN EVENTS HAVE</a:t>
            </a:r>
          </a:p>
          <a:p>
            <a:pPr algn="ctr">
              <a:spcBef>
                <a:spcPct val="0"/>
              </a:spcBef>
              <a:spcAft>
                <a:spcPts val="600"/>
              </a:spcAft>
              <a:buFontTx/>
              <a:buNone/>
            </a:pPr>
            <a:r>
              <a:rPr lang="en-US" altLang="en-US" sz="2800" dirty="0" smtClean="0">
                <a:solidFill>
                  <a:schemeClr val="accent1"/>
                </a:solidFill>
              </a:rPr>
              <a:t>OCCURRED SINCE 2002</a:t>
            </a:r>
          </a:p>
        </p:txBody>
      </p:sp>
      <p:sp>
        <p:nvSpPr>
          <p:cNvPr id="6" name="Slide Number Placeholder 5"/>
          <p:cNvSpPr>
            <a:spLocks noGrp="1"/>
          </p:cNvSpPr>
          <p:nvPr>
            <p:ph type="sldNum" sz="quarter" idx="12"/>
          </p:nvPr>
        </p:nvSpPr>
        <p:spPr/>
        <p:txBody>
          <a:bodyPr/>
          <a:lstStyle/>
          <a:p>
            <a:fld id="{48F63A3B-78C7-47BE-AE5E-E10140E04643}" type="slidenum">
              <a:rPr lang="en-US" smtClean="0"/>
              <a:t>18</a:t>
            </a:fld>
            <a:endParaRPr lang="en-US" dirty="0"/>
          </a:p>
        </p:txBody>
      </p:sp>
      <p:cxnSp>
        <p:nvCxnSpPr>
          <p:cNvPr id="29" name="Straight Connector 28" descr="Line" title="Line"/>
          <p:cNvCxnSpPr/>
          <p:nvPr/>
        </p:nvCxnSpPr>
        <p:spPr>
          <a:xfrm>
            <a:off x="-18288" y="1259835"/>
            <a:ext cx="12210288" cy="2037"/>
          </a:xfrm>
          <a:prstGeom prst="line">
            <a:avLst/>
          </a:prstGeom>
          <a:ln w="139700">
            <a:solidFill>
              <a:srgbClr val="97999B"/>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325311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PRECIPITATION CHANGES</a:t>
            </a:r>
          </a:p>
        </p:txBody>
      </p:sp>
      <p:pic>
        <p:nvPicPr>
          <p:cNvPr id="5" name="Picture 1" descr="Maps of Minnesota county flood and drought disasters" title="Maps of Minnesota county flood and drought disasters"/>
          <p:cNvPicPr>
            <a:picLocks noChangeAspect="1"/>
          </p:cNvPicPr>
          <p:nvPr/>
        </p:nvPicPr>
        <p:blipFill rotWithShape="1">
          <a:blip r:embed="rId3">
            <a:extLst>
              <a:ext uri="{28A0092B-C50C-407E-A947-70E740481C1C}">
                <a14:useLocalDpi xmlns:a14="http://schemas.microsoft.com/office/drawing/2010/main" val="0"/>
              </a:ext>
            </a:extLst>
          </a:blip>
          <a:srcRect r="4883"/>
          <a:stretch/>
        </p:blipFill>
        <p:spPr bwMode="auto">
          <a:xfrm>
            <a:off x="5195605" y="1552078"/>
            <a:ext cx="6936235" cy="5161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p:txBody>
          <a:bodyPr>
            <a:normAutofit/>
          </a:bodyPr>
          <a:lstStyle/>
          <a:p>
            <a:pPr indent="0" algn="r">
              <a:spcBef>
                <a:spcPct val="0"/>
              </a:spcBef>
              <a:buFontTx/>
              <a:buNone/>
            </a:pPr>
            <a:r>
              <a:rPr lang="en-US" altLang="en-US" sz="2400" dirty="0" smtClean="0"/>
              <a:t>Blue counties were declared disaster </a:t>
            </a:r>
            <a:r>
              <a:rPr lang="en-US" altLang="en-US" sz="2400" dirty="0"/>
              <a:t>areas due to </a:t>
            </a:r>
            <a:r>
              <a:rPr lang="en-US" altLang="en-US" sz="2400" dirty="0" smtClean="0"/>
              <a:t>flooding. </a:t>
            </a:r>
          </a:p>
          <a:p>
            <a:pPr indent="0" algn="r">
              <a:spcBef>
                <a:spcPct val="0"/>
              </a:spcBef>
              <a:buFontTx/>
              <a:buNone/>
            </a:pPr>
            <a:r>
              <a:rPr lang="en-US" altLang="en-US" sz="2400" dirty="0" smtClean="0"/>
              <a:t>Brown counties were </a:t>
            </a:r>
            <a:r>
              <a:rPr lang="en-US" altLang="en-US" sz="2400" dirty="0"/>
              <a:t>declared </a:t>
            </a:r>
            <a:r>
              <a:rPr lang="en-US" altLang="en-US" sz="2400" dirty="0" smtClean="0"/>
              <a:t>disaster </a:t>
            </a:r>
            <a:r>
              <a:rPr lang="en-US" altLang="en-US" sz="2400" dirty="0"/>
              <a:t>areas due to drought. </a:t>
            </a:r>
            <a:endParaRPr lang="en-US" altLang="en-US" sz="2400" dirty="0" smtClean="0"/>
          </a:p>
          <a:p>
            <a:pPr indent="0" algn="r">
              <a:spcBef>
                <a:spcPct val="0"/>
              </a:spcBef>
              <a:buFontTx/>
              <a:buNone/>
            </a:pPr>
            <a:r>
              <a:rPr lang="en-US" altLang="en-US" sz="2400" dirty="0" smtClean="0"/>
              <a:t>Light blue, cross-hatched counties received both designations</a:t>
            </a:r>
            <a:r>
              <a:rPr lang="en-US" altLang="en-US" sz="2400" dirty="0"/>
              <a:t>.</a:t>
            </a:r>
          </a:p>
        </p:txBody>
      </p:sp>
    </p:spTree>
    <p:extLst>
      <p:ext uri="{BB962C8B-B14F-4D97-AF65-F5344CB8AC3E}">
        <p14:creationId xmlns:p14="http://schemas.microsoft.com/office/powerpoint/2010/main" val="24075178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8F63A3B-78C7-47BE-AE5E-E10140E04643}" type="slidenum">
              <a:rPr lang="en-US" smtClean="0"/>
              <a:t>2</a:t>
            </a:fld>
            <a:endParaRPr lang="en-US" dirty="0"/>
          </a:p>
        </p:txBody>
      </p:sp>
      <p:sp>
        <p:nvSpPr>
          <p:cNvPr id="2" name="Title 1"/>
          <p:cNvSpPr>
            <a:spLocks noGrp="1"/>
          </p:cNvSpPr>
          <p:nvPr>
            <p:ph type="title"/>
          </p:nvPr>
        </p:nvSpPr>
        <p:spPr/>
        <p:txBody>
          <a:bodyPr/>
          <a:lstStyle/>
          <a:p>
            <a:pPr algn="l"/>
            <a:r>
              <a:rPr lang="en-US" dirty="0" smtClean="0"/>
              <a:t>MN CLIMATE &amp; HEALTH PROGRAM</a:t>
            </a:r>
            <a:endParaRPr lang="en-US" dirty="0"/>
          </a:p>
        </p:txBody>
      </p:sp>
      <p:graphicFrame>
        <p:nvGraphicFramePr>
          <p:cNvPr id="8" name="Diagram 7"/>
          <p:cNvGraphicFramePr/>
          <p:nvPr>
            <p:extLst/>
          </p:nvPr>
        </p:nvGraphicFramePr>
        <p:xfrm>
          <a:off x="2296350" y="1760965"/>
          <a:ext cx="7331075" cy="4686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p:cNvSpPr/>
          <p:nvPr/>
        </p:nvSpPr>
        <p:spPr>
          <a:xfrm>
            <a:off x="3107220" y="1916935"/>
            <a:ext cx="263487" cy="3415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127798" y="2819680"/>
            <a:ext cx="263487" cy="3415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3107220" y="3762592"/>
            <a:ext cx="263487" cy="3415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3116781" y="4665337"/>
            <a:ext cx="263487" cy="3415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3089966" y="5530263"/>
            <a:ext cx="263487" cy="3415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descr="Line" title="Line"/>
          <p:cNvCxnSpPr/>
          <p:nvPr/>
        </p:nvCxnSpPr>
        <p:spPr>
          <a:xfrm>
            <a:off x="-18288" y="1259835"/>
            <a:ext cx="12210288" cy="2037"/>
          </a:xfrm>
          <a:prstGeom prst="line">
            <a:avLst/>
          </a:prstGeom>
          <a:ln w="139700">
            <a:solidFill>
              <a:srgbClr val="97999B"/>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9593449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8F63A3B-78C7-47BE-AE5E-E10140E04643}" type="slidenum">
              <a:rPr lang="en-US" smtClean="0"/>
              <a:t>20</a:t>
            </a:fld>
            <a:endParaRPr lang="en-US" dirty="0"/>
          </a:p>
        </p:txBody>
      </p:sp>
      <p:sp>
        <p:nvSpPr>
          <p:cNvPr id="3" name="Content Placeholder 2"/>
          <p:cNvSpPr>
            <a:spLocks noGrp="1"/>
          </p:cNvSpPr>
          <p:nvPr>
            <p:ph idx="1"/>
          </p:nvPr>
        </p:nvSpPr>
        <p:spPr/>
        <p:txBody>
          <a:bodyPr>
            <a:normAutofit/>
          </a:bodyPr>
          <a:lstStyle/>
          <a:p>
            <a:pPr marL="457200" indent="-457200">
              <a:spcAft>
                <a:spcPts val="0"/>
              </a:spcAft>
              <a:buClr>
                <a:schemeClr val="tx1"/>
              </a:buClr>
              <a:buFont typeface="+mj-lt"/>
              <a:buAutoNum type="arabicPeriod"/>
            </a:pPr>
            <a:r>
              <a:rPr lang="en-US" sz="2800" dirty="0" smtClean="0">
                <a:latin typeface="Calibri Light" panose="020F0302020204030204" pitchFamily="34" charset="0"/>
                <a:cs typeface="Calibri Light" panose="020F0302020204030204" pitchFamily="34" charset="0"/>
              </a:rPr>
              <a:t>Overview of vectorborne disease</a:t>
            </a:r>
          </a:p>
          <a:p>
            <a:pPr marL="457200" indent="-457200">
              <a:spcAft>
                <a:spcPts val="0"/>
              </a:spcAft>
              <a:buFont typeface="+mj-lt"/>
              <a:buAutoNum type="arabicPeriod"/>
            </a:pPr>
            <a:r>
              <a:rPr lang="en-US" sz="2800" dirty="0" smtClean="0">
                <a:latin typeface="Calibri Light" panose="020F0302020204030204" pitchFamily="34" charset="0"/>
                <a:cs typeface="Calibri Light" panose="020F0302020204030204" pitchFamily="34" charset="0"/>
              </a:rPr>
              <a:t>Climate changes in Minnesota</a:t>
            </a:r>
          </a:p>
          <a:p>
            <a:pPr marL="457200" indent="-457200">
              <a:spcAft>
                <a:spcPts val="0"/>
              </a:spcAft>
              <a:buClr>
                <a:schemeClr val="bg2">
                  <a:lumMod val="50000"/>
                </a:schemeClr>
              </a:buClr>
              <a:buFont typeface="+mj-lt"/>
              <a:buAutoNum type="arabicPeriod"/>
            </a:pPr>
            <a:r>
              <a:rPr lang="en-US" sz="2800" b="1" dirty="0" smtClean="0">
                <a:solidFill>
                  <a:srgbClr val="97999B"/>
                </a:solidFill>
                <a:latin typeface="Calibri Light" panose="020F0302020204030204" pitchFamily="34" charset="0"/>
                <a:cs typeface="Calibri Light" panose="020F0302020204030204" pitchFamily="34" charset="0"/>
              </a:rPr>
              <a:t>Ecology and epidemiology of vectorborne disease in Minnesota</a:t>
            </a:r>
          </a:p>
          <a:p>
            <a:pPr marL="457200" indent="-457200">
              <a:spcAft>
                <a:spcPts val="0"/>
              </a:spcAft>
              <a:buFont typeface="+mj-lt"/>
              <a:buAutoNum type="arabicPeriod"/>
            </a:pPr>
            <a:r>
              <a:rPr lang="en-US" sz="2800" dirty="0" smtClean="0">
                <a:latin typeface="Calibri Light" panose="020F0302020204030204" pitchFamily="34" charset="0"/>
                <a:cs typeface="Calibri Light" panose="020F0302020204030204" pitchFamily="34" charset="0"/>
              </a:rPr>
              <a:t>Changes in vectorborne disease risk</a:t>
            </a:r>
          </a:p>
          <a:p>
            <a:pPr marL="457200" indent="-457200">
              <a:spcAft>
                <a:spcPts val="0"/>
              </a:spcAft>
              <a:buFont typeface="+mj-lt"/>
              <a:buAutoNum type="arabicPeriod"/>
            </a:pPr>
            <a:r>
              <a:rPr lang="en-US" sz="2800" dirty="0" smtClean="0">
                <a:latin typeface="Calibri Light" panose="020F0302020204030204" pitchFamily="34" charset="0"/>
                <a:cs typeface="Calibri Light" panose="020F0302020204030204" pitchFamily="34" charset="0"/>
              </a:rPr>
              <a:t>Meaningful action steps</a:t>
            </a:r>
            <a:endParaRPr lang="en-US" sz="2800" dirty="0">
              <a:latin typeface="Calibri Light" panose="020F0302020204030204" pitchFamily="34" charset="0"/>
              <a:cs typeface="Calibri Light" panose="020F0302020204030204" pitchFamily="34" charset="0"/>
            </a:endParaRPr>
          </a:p>
          <a:p>
            <a:pPr marL="0" indent="0">
              <a:spcAft>
                <a:spcPts val="0"/>
              </a:spcAft>
              <a:buNone/>
            </a:pPr>
            <a:endParaRPr lang="en-US" sz="2800" dirty="0" smtClean="0">
              <a:latin typeface="Calibri Light" panose="020F0302020204030204" pitchFamily="34" charset="0"/>
              <a:cs typeface="Calibri Light" panose="020F0302020204030204" pitchFamily="34" charset="0"/>
            </a:endParaRPr>
          </a:p>
          <a:p>
            <a:pPr marL="457200" indent="-457200">
              <a:spcAft>
                <a:spcPts val="0"/>
              </a:spcAft>
              <a:buFont typeface="+mj-lt"/>
              <a:buAutoNum type="arabicPeriod"/>
            </a:pPr>
            <a:endParaRPr lang="en-US" sz="2800" dirty="0" smtClean="0">
              <a:latin typeface="Calibri Light" panose="020F0302020204030204" pitchFamily="34" charset="0"/>
              <a:cs typeface="Calibri Light" panose="020F0302020204030204" pitchFamily="34" charset="0"/>
            </a:endParaRPr>
          </a:p>
        </p:txBody>
      </p:sp>
      <p:sp>
        <p:nvSpPr>
          <p:cNvPr id="2" name="Title 1"/>
          <p:cNvSpPr>
            <a:spLocks noGrp="1"/>
          </p:cNvSpPr>
          <p:nvPr>
            <p:ph type="title"/>
          </p:nvPr>
        </p:nvSpPr>
        <p:spPr/>
        <p:txBody>
          <a:bodyPr/>
          <a:lstStyle/>
          <a:p>
            <a:pPr algn="l"/>
            <a:r>
              <a:rPr lang="en-US" dirty="0" smtClean="0"/>
              <a:t>OUTLINE</a:t>
            </a:r>
            <a:endParaRPr lang="en-US" dirty="0"/>
          </a:p>
        </p:txBody>
      </p:sp>
      <p:cxnSp>
        <p:nvCxnSpPr>
          <p:cNvPr id="7" name="Straight Connector 6" descr="Line" title="Line"/>
          <p:cNvCxnSpPr/>
          <p:nvPr/>
        </p:nvCxnSpPr>
        <p:spPr>
          <a:xfrm>
            <a:off x="-18288" y="1259835"/>
            <a:ext cx="12210288" cy="2037"/>
          </a:xfrm>
          <a:prstGeom prst="line">
            <a:avLst/>
          </a:prstGeom>
          <a:ln w="139700">
            <a:solidFill>
              <a:srgbClr val="97999B"/>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9365350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descr="Line" title="Line"/>
          <p:cNvCxnSpPr/>
          <p:nvPr/>
        </p:nvCxnSpPr>
        <p:spPr>
          <a:xfrm>
            <a:off x="-18288" y="1259835"/>
            <a:ext cx="12210288" cy="2037"/>
          </a:xfrm>
          <a:prstGeom prst="line">
            <a:avLst/>
          </a:prstGeom>
          <a:ln w="139700">
            <a:solidFill>
              <a:srgbClr val="97999B"/>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21</a:t>
            </a:fld>
            <a:endParaRPr lang="en-US" dirty="0"/>
          </a:p>
        </p:txBody>
      </p:sp>
      <p:sp>
        <p:nvSpPr>
          <p:cNvPr id="3" name="Content Placeholder 2"/>
          <p:cNvSpPr>
            <a:spLocks noGrp="1"/>
          </p:cNvSpPr>
          <p:nvPr>
            <p:ph idx="1"/>
          </p:nvPr>
        </p:nvSpPr>
        <p:spPr>
          <a:xfrm>
            <a:off x="838200" y="2048719"/>
            <a:ext cx="5219700" cy="3412281"/>
          </a:xfrm>
        </p:spPr>
        <p:txBody>
          <a:bodyPr>
            <a:normAutofit/>
          </a:bodyPr>
          <a:lstStyle/>
          <a:p>
            <a:r>
              <a:rPr lang="en-US" sz="3600" dirty="0" smtClean="0">
                <a:latin typeface="Calibri Light" panose="020F0302020204030204" pitchFamily="34" charset="0"/>
                <a:cs typeface="Calibri Light" panose="020F0302020204030204" pitchFamily="34" charset="0"/>
              </a:rPr>
              <a:t>Coniferous Forest</a:t>
            </a:r>
          </a:p>
          <a:p>
            <a:r>
              <a:rPr lang="en-US" sz="3600" dirty="0" smtClean="0">
                <a:latin typeface="Calibri Light" panose="020F0302020204030204" pitchFamily="34" charset="0"/>
                <a:cs typeface="Calibri Light" panose="020F0302020204030204" pitchFamily="34" charset="0"/>
              </a:rPr>
              <a:t>Deciduous Forest</a:t>
            </a:r>
          </a:p>
          <a:p>
            <a:r>
              <a:rPr lang="en-US" sz="3600" dirty="0" smtClean="0">
                <a:latin typeface="Calibri Light" panose="020F0302020204030204" pitchFamily="34" charset="0"/>
                <a:cs typeface="Calibri Light" panose="020F0302020204030204" pitchFamily="34" charset="0"/>
              </a:rPr>
              <a:t>Prairie Grassland</a:t>
            </a:r>
          </a:p>
          <a:p>
            <a:r>
              <a:rPr lang="en-US" sz="3600" dirty="0" smtClean="0">
                <a:latin typeface="Calibri Light" panose="020F0302020204030204" pitchFamily="34" charset="0"/>
                <a:cs typeface="Calibri Light" panose="020F0302020204030204" pitchFamily="34" charset="0"/>
              </a:rPr>
              <a:t>Tallgrass </a:t>
            </a:r>
            <a:r>
              <a:rPr lang="en-US" sz="3600" dirty="0">
                <a:latin typeface="Calibri Light" panose="020F0302020204030204" pitchFamily="34" charset="0"/>
                <a:cs typeface="Calibri Light" panose="020F0302020204030204" pitchFamily="34" charset="0"/>
              </a:rPr>
              <a:t>Aspen </a:t>
            </a:r>
            <a:r>
              <a:rPr lang="en-US" sz="3600" dirty="0" smtClean="0">
                <a:latin typeface="Calibri Light" panose="020F0302020204030204" pitchFamily="34" charset="0"/>
                <a:cs typeface="Calibri Light" panose="020F0302020204030204" pitchFamily="34" charset="0"/>
              </a:rPr>
              <a:t>Parkland</a:t>
            </a:r>
            <a:endParaRPr lang="en-US" sz="3600" dirty="0">
              <a:latin typeface="Calibri Light" panose="020F0302020204030204" pitchFamily="34" charset="0"/>
              <a:cs typeface="Calibri Light" panose="020F0302020204030204" pitchFamily="34" charset="0"/>
            </a:endParaRPr>
          </a:p>
          <a:p>
            <a:endParaRPr lang="en-US" sz="3600" dirty="0">
              <a:latin typeface="Calibri Light" panose="020F0302020204030204" pitchFamily="34" charset="0"/>
              <a:cs typeface="Calibri Light" panose="020F0302020204030204" pitchFamily="34" charset="0"/>
            </a:endParaRPr>
          </a:p>
        </p:txBody>
      </p:sp>
      <p:sp>
        <p:nvSpPr>
          <p:cNvPr id="2" name="Title 1"/>
          <p:cNvSpPr>
            <a:spLocks noGrp="1"/>
          </p:cNvSpPr>
          <p:nvPr>
            <p:ph type="title"/>
          </p:nvPr>
        </p:nvSpPr>
        <p:spPr/>
        <p:txBody>
          <a:bodyPr/>
          <a:lstStyle/>
          <a:p>
            <a:pPr algn="l"/>
            <a:r>
              <a:rPr lang="en-US" dirty="0" smtClean="0"/>
              <a:t>MINNESOTA BIOMES</a:t>
            </a:r>
            <a:endParaRPr lang="en-US" dirty="0"/>
          </a:p>
        </p:txBody>
      </p:sp>
      <p:pic>
        <p:nvPicPr>
          <p:cNvPr id="4" name="Picture 3" descr="Map of Minnesota biomes" title="Map of Minnesota biom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4491" y="1454907"/>
            <a:ext cx="4797691" cy="5355562"/>
          </a:xfrm>
          <a:prstGeom prst="rect">
            <a:avLst/>
          </a:prstGeom>
        </p:spPr>
      </p:pic>
    </p:spTree>
    <p:extLst>
      <p:ext uri="{BB962C8B-B14F-4D97-AF65-F5344CB8AC3E}">
        <p14:creationId xmlns:p14="http://schemas.microsoft.com/office/powerpoint/2010/main" val="9445583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chemeClr val="bg1"/>
                </a:solidFill>
              </a:rPr>
              <a:t>POLLING QUESTION</a:t>
            </a:r>
            <a:endParaRPr lang="en-US" dirty="0">
              <a:solidFill>
                <a:schemeClr val="bg1"/>
              </a:solidFill>
            </a:endParaRPr>
          </a:p>
        </p:txBody>
      </p:sp>
      <p:sp>
        <p:nvSpPr>
          <p:cNvPr id="3" name="Content Placeholder 2"/>
          <p:cNvSpPr>
            <a:spLocks noGrp="1"/>
          </p:cNvSpPr>
          <p:nvPr>
            <p:ph sz="quarter" idx="10"/>
          </p:nvPr>
        </p:nvSpPr>
        <p:spPr/>
        <p:txBody>
          <a:bodyPr>
            <a:normAutofit/>
          </a:bodyPr>
          <a:lstStyle/>
          <a:p>
            <a:pPr marL="0" indent="0">
              <a:buNone/>
            </a:pPr>
            <a:r>
              <a:rPr lang="en-US" dirty="0" smtClean="0"/>
              <a:t>Which of the following tick species poses the greatest threat to public health in </a:t>
            </a:r>
            <a:r>
              <a:rPr lang="en-US" dirty="0" smtClean="0"/>
              <a:t>Minnesota?</a:t>
            </a:r>
            <a:endParaRPr lang="en-US" dirty="0"/>
          </a:p>
          <a:p>
            <a:pPr marL="457200" indent="-457200">
              <a:buClr>
                <a:schemeClr val="bg1"/>
              </a:buClr>
              <a:buFont typeface="+mj-lt"/>
              <a:buAutoNum type="alphaLcParenR"/>
            </a:pPr>
            <a:r>
              <a:rPr lang="en-US" dirty="0" smtClean="0"/>
              <a:t>Blacklegged (Deer) Tick</a:t>
            </a:r>
          </a:p>
          <a:p>
            <a:pPr marL="457200" indent="-457200">
              <a:buClr>
                <a:schemeClr val="bg1"/>
              </a:buClr>
              <a:buFont typeface="+mj-lt"/>
              <a:buAutoNum type="alphaLcParenR"/>
            </a:pPr>
            <a:r>
              <a:rPr lang="en-US" dirty="0" smtClean="0"/>
              <a:t>American Dog (Wood) Tick</a:t>
            </a:r>
          </a:p>
          <a:p>
            <a:pPr marL="457200" indent="-457200">
              <a:buClr>
                <a:schemeClr val="bg1"/>
              </a:buClr>
              <a:buFont typeface="+mj-lt"/>
              <a:buAutoNum type="alphaLcParenR"/>
            </a:pPr>
            <a:r>
              <a:rPr lang="en-US" dirty="0" smtClean="0"/>
              <a:t>Lone Star Tick </a:t>
            </a:r>
          </a:p>
        </p:txBody>
      </p:sp>
      <p:sp>
        <p:nvSpPr>
          <p:cNvPr id="6" name="Slide Number Placeholder 5"/>
          <p:cNvSpPr>
            <a:spLocks noGrp="1"/>
          </p:cNvSpPr>
          <p:nvPr>
            <p:ph type="sldNum" sz="quarter" idx="12"/>
          </p:nvPr>
        </p:nvSpPr>
        <p:spPr/>
        <p:txBody>
          <a:bodyPr/>
          <a:lstStyle/>
          <a:p>
            <a:fld id="{48F63A3B-78C7-47BE-AE5E-E10140E04643}" type="slidenum">
              <a:rPr lang="en-US" smtClean="0"/>
              <a:pPr/>
              <a:t>22</a:t>
            </a:fld>
            <a:endParaRPr lang="en-US" dirty="0"/>
          </a:p>
        </p:txBody>
      </p:sp>
    </p:spTree>
    <p:extLst>
      <p:ext uri="{BB962C8B-B14F-4D97-AF65-F5344CB8AC3E}">
        <p14:creationId xmlns:p14="http://schemas.microsoft.com/office/powerpoint/2010/main" val="24090471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3 TICKS OF PUBLIC HEALTH CONCERN IN MINNESOTA</a:t>
            </a:r>
            <a:endParaRPr lang="en-US" dirty="0"/>
          </a:p>
        </p:txBody>
      </p:sp>
      <p:sp>
        <p:nvSpPr>
          <p:cNvPr id="4" name="Text Placeholder 3"/>
          <p:cNvSpPr>
            <a:spLocks noGrp="1"/>
          </p:cNvSpPr>
          <p:nvPr>
            <p:ph type="body" sz="quarter" idx="16"/>
          </p:nvPr>
        </p:nvSpPr>
        <p:spPr>
          <a:xfrm>
            <a:off x="7341577" y="1408514"/>
            <a:ext cx="3584923" cy="1699656"/>
          </a:xfrm>
        </p:spPr>
        <p:txBody>
          <a:bodyPr numCol="1" anchor="ctr"/>
          <a:lstStyle/>
          <a:p>
            <a:r>
              <a:rPr lang="en-US" sz="2400" b="1" dirty="0" smtClean="0">
                <a:latin typeface="Calibri Light" panose="020F0302020204030204" pitchFamily="34" charset="0"/>
                <a:cs typeface="Calibri Light" panose="020F0302020204030204" pitchFamily="34" charset="0"/>
              </a:rPr>
              <a:t>Blacklegged (Deer) Tick</a:t>
            </a:r>
          </a:p>
          <a:p>
            <a:pPr marL="285750" indent="-285750">
              <a:spcAft>
                <a:spcPts val="0"/>
              </a:spcAft>
              <a:buFont typeface="Arial" panose="020B0604020202020204" pitchFamily="34" charset="0"/>
              <a:buChar char="•"/>
            </a:pPr>
            <a:r>
              <a:rPr lang="en-US" sz="2200" dirty="0" smtClean="0">
                <a:latin typeface="Calibri Light" panose="020F0302020204030204" pitchFamily="34" charset="0"/>
                <a:cs typeface="Calibri Light" panose="020F0302020204030204" pitchFamily="34" charset="0"/>
              </a:rPr>
              <a:t>Lyme disease</a:t>
            </a:r>
          </a:p>
          <a:p>
            <a:pPr marL="285750" indent="-285750">
              <a:spcAft>
                <a:spcPts val="0"/>
              </a:spcAft>
              <a:buFont typeface="Arial" panose="020B0604020202020204" pitchFamily="34" charset="0"/>
              <a:buChar char="•"/>
            </a:pPr>
            <a:r>
              <a:rPr lang="en-US" sz="2200" dirty="0" smtClean="0">
                <a:latin typeface="Calibri Light" panose="020F0302020204030204" pitchFamily="34" charset="0"/>
                <a:cs typeface="Calibri Light" panose="020F0302020204030204" pitchFamily="34" charset="0"/>
              </a:rPr>
              <a:t>Anaplasmosis</a:t>
            </a:r>
          </a:p>
          <a:p>
            <a:pPr marL="285750" indent="-285750">
              <a:spcAft>
                <a:spcPts val="0"/>
              </a:spcAft>
              <a:buFont typeface="Arial" panose="020B0604020202020204" pitchFamily="34" charset="0"/>
              <a:buChar char="•"/>
            </a:pPr>
            <a:r>
              <a:rPr lang="en-US" sz="2200" dirty="0" err="1" smtClean="0">
                <a:latin typeface="Calibri Light" panose="020F0302020204030204" pitchFamily="34" charset="0"/>
                <a:cs typeface="Calibri Light" panose="020F0302020204030204" pitchFamily="34" charset="0"/>
              </a:rPr>
              <a:t>Babesiosis</a:t>
            </a:r>
            <a:endParaRPr lang="en-US" sz="2200" dirty="0" smtClean="0">
              <a:latin typeface="Calibri Light" panose="020F0302020204030204" pitchFamily="34" charset="0"/>
              <a:cs typeface="Calibri Light" panose="020F0302020204030204" pitchFamily="34" charset="0"/>
            </a:endParaRPr>
          </a:p>
        </p:txBody>
      </p:sp>
      <p:sp>
        <p:nvSpPr>
          <p:cNvPr id="6" name="Text Placeholder 5"/>
          <p:cNvSpPr>
            <a:spLocks noGrp="1"/>
          </p:cNvSpPr>
          <p:nvPr>
            <p:ph type="body" sz="quarter" idx="15"/>
          </p:nvPr>
        </p:nvSpPr>
        <p:spPr>
          <a:xfrm>
            <a:off x="7341578" y="3232249"/>
            <a:ext cx="3457602" cy="1679434"/>
          </a:xfrm>
        </p:spPr>
        <p:txBody>
          <a:bodyPr anchor="ctr"/>
          <a:lstStyle/>
          <a:p>
            <a:r>
              <a:rPr lang="en-US" sz="2400" b="1" dirty="0" smtClean="0">
                <a:latin typeface="Calibri Light" panose="020F0302020204030204" pitchFamily="34" charset="0"/>
                <a:cs typeface="Calibri Light" panose="020F0302020204030204" pitchFamily="34" charset="0"/>
              </a:rPr>
              <a:t>American Dog (Wood) Tick</a:t>
            </a:r>
          </a:p>
          <a:p>
            <a:pPr marL="285750" indent="-285750">
              <a:spcAft>
                <a:spcPts val="0"/>
              </a:spcAft>
              <a:buFont typeface="Arial" panose="020B0604020202020204" pitchFamily="34" charset="0"/>
              <a:buChar char="•"/>
            </a:pPr>
            <a:r>
              <a:rPr lang="en-US" sz="2200" dirty="0" smtClean="0">
                <a:latin typeface="Calibri Light" panose="020F0302020204030204" pitchFamily="34" charset="0"/>
                <a:cs typeface="Calibri Light" panose="020F0302020204030204" pitchFamily="34" charset="0"/>
              </a:rPr>
              <a:t>Rocky Mountain Spotted Fever</a:t>
            </a:r>
          </a:p>
          <a:p>
            <a:pPr marL="285750" indent="-285750">
              <a:spcAft>
                <a:spcPts val="0"/>
              </a:spcAft>
              <a:buFont typeface="Arial" panose="020B0604020202020204" pitchFamily="34" charset="0"/>
              <a:buChar char="•"/>
            </a:pPr>
            <a:r>
              <a:rPr lang="en-US" sz="2200" dirty="0" smtClean="0">
                <a:latin typeface="Calibri Light" panose="020F0302020204030204" pitchFamily="34" charset="0"/>
                <a:cs typeface="Calibri Light" panose="020F0302020204030204" pitchFamily="34" charset="0"/>
              </a:rPr>
              <a:t>Tularemia</a:t>
            </a:r>
            <a:endParaRPr lang="en-US" sz="2200" dirty="0">
              <a:latin typeface="Calibri Light" panose="020F0302020204030204" pitchFamily="34" charset="0"/>
              <a:cs typeface="Calibri Light" panose="020F0302020204030204" pitchFamily="34" charset="0"/>
            </a:endParaRPr>
          </a:p>
        </p:txBody>
      </p:sp>
      <p:sp>
        <p:nvSpPr>
          <p:cNvPr id="8" name="Text Placeholder 7"/>
          <p:cNvSpPr>
            <a:spLocks noGrp="1"/>
          </p:cNvSpPr>
          <p:nvPr>
            <p:ph type="body" sz="quarter" idx="18"/>
          </p:nvPr>
        </p:nvSpPr>
        <p:spPr>
          <a:xfrm>
            <a:off x="7341578" y="5015537"/>
            <a:ext cx="2866328" cy="1705938"/>
          </a:xfrm>
        </p:spPr>
        <p:txBody>
          <a:bodyPr anchor="ctr"/>
          <a:lstStyle/>
          <a:p>
            <a:r>
              <a:rPr lang="en-US" sz="2400" b="1" dirty="0" smtClean="0">
                <a:latin typeface="Calibri Light" panose="020F0302020204030204" pitchFamily="34" charset="0"/>
                <a:cs typeface="Calibri Light" panose="020F0302020204030204" pitchFamily="34" charset="0"/>
              </a:rPr>
              <a:t>Lone Star Tick</a:t>
            </a:r>
          </a:p>
          <a:p>
            <a:pPr marL="285750" indent="-285750">
              <a:spcAft>
                <a:spcPts val="0"/>
              </a:spcAft>
              <a:buFont typeface="Arial" panose="020B0604020202020204" pitchFamily="34" charset="0"/>
              <a:buChar char="•"/>
            </a:pPr>
            <a:r>
              <a:rPr lang="en-US" sz="2200" dirty="0" smtClean="0">
                <a:latin typeface="Calibri Light" panose="020F0302020204030204" pitchFamily="34" charset="0"/>
                <a:cs typeface="Calibri Light" panose="020F0302020204030204" pitchFamily="34" charset="0"/>
              </a:rPr>
              <a:t>Ehrlichiosis</a:t>
            </a:r>
          </a:p>
          <a:p>
            <a:pPr marL="285750" indent="-285750">
              <a:spcAft>
                <a:spcPts val="0"/>
              </a:spcAft>
              <a:buFont typeface="Arial" panose="020B0604020202020204" pitchFamily="34" charset="0"/>
              <a:buChar char="•"/>
            </a:pPr>
            <a:r>
              <a:rPr lang="en-US" sz="2200" dirty="0" smtClean="0">
                <a:latin typeface="Calibri Light" panose="020F0302020204030204" pitchFamily="34" charset="0"/>
                <a:cs typeface="Calibri Light" panose="020F0302020204030204" pitchFamily="34" charset="0"/>
              </a:rPr>
              <a:t>Tularemia</a:t>
            </a:r>
            <a:endParaRPr lang="en-US" sz="2200" dirty="0">
              <a:latin typeface="Calibri Light" panose="020F0302020204030204" pitchFamily="34" charset="0"/>
              <a:cs typeface="Calibri Light" panose="020F0302020204030204" pitchFamily="34" charset="0"/>
            </a:endParaRPr>
          </a:p>
        </p:txBody>
      </p:sp>
      <p:sp>
        <p:nvSpPr>
          <p:cNvPr id="13" name="Slide Number Placeholder 12"/>
          <p:cNvSpPr>
            <a:spLocks noGrp="1"/>
          </p:cNvSpPr>
          <p:nvPr>
            <p:ph type="sldNum" sz="quarter" idx="12"/>
          </p:nvPr>
        </p:nvSpPr>
        <p:spPr/>
        <p:txBody>
          <a:bodyPr/>
          <a:lstStyle/>
          <a:p>
            <a:fld id="{48F63A3B-78C7-47BE-AE5E-E10140E04643}" type="slidenum">
              <a:rPr lang="en-US" smtClean="0"/>
              <a:t>23</a:t>
            </a:fld>
            <a:endParaRPr lang="en-US" dirty="0"/>
          </a:p>
        </p:txBody>
      </p:sp>
      <p:pic>
        <p:nvPicPr>
          <p:cNvPr id="14" name="Picture 4" descr="Blacklegged (Deer) Tick" title="Blacklegged (Deer) Tick"/>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17786" r="17786"/>
          <a:stretch/>
        </p:blipFill>
        <p:spPr bwMode="auto">
          <a:xfrm>
            <a:off x="5430512" y="1408514"/>
            <a:ext cx="1699656" cy="1699656"/>
          </a:xfrm>
          <a:prstGeom prst="rect">
            <a:avLst/>
          </a:prstGeom>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15" name="Picture 5" descr="American Dog (Wood) Tick" title="American Dog (Wood) Tick"/>
          <p:cNvPicPr>
            <a:picLocks noGrp="1" noChangeAspect="1"/>
          </p:cNvPicPr>
          <p:nvPr>
            <p:ph type="pic" sz="quarter" idx="14"/>
          </p:nvPr>
        </p:nvPicPr>
        <p:blipFill rotWithShape="1">
          <a:blip r:embed="rId4" cstate="print">
            <a:extLst>
              <a:ext uri="{28A0092B-C50C-407E-A947-70E740481C1C}">
                <a14:useLocalDpi xmlns:a14="http://schemas.microsoft.com/office/drawing/2010/main" val="0"/>
              </a:ext>
            </a:extLst>
          </a:blip>
          <a:srcRect l="16000" r="16000"/>
          <a:stretch/>
        </p:blipFill>
        <p:spPr bwMode="auto">
          <a:xfrm>
            <a:off x="5430513" y="3215166"/>
            <a:ext cx="1699656" cy="1699656"/>
          </a:xfrm>
          <a:prstGeom prst="rect">
            <a:avLst/>
          </a:prstGeom>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16" name="Picture 6" descr="Lone Star Tick" title="Lone Star Tick"/>
          <p:cNvPicPr>
            <a:picLocks noGrp="1" noChangeAspect="1"/>
          </p:cNvPicPr>
          <p:nvPr>
            <p:ph type="pic" sz="quarter" idx="17"/>
          </p:nvPr>
        </p:nvPicPr>
        <p:blipFill rotWithShape="1">
          <a:blip r:embed="rId5" cstate="print">
            <a:extLst>
              <a:ext uri="{28A0092B-C50C-407E-A947-70E740481C1C}">
                <a14:useLocalDpi xmlns:a14="http://schemas.microsoft.com/office/drawing/2010/main" val="0"/>
              </a:ext>
            </a:extLst>
          </a:blip>
          <a:srcRect l="15500" r="15500"/>
          <a:stretch/>
        </p:blipFill>
        <p:spPr bwMode="auto">
          <a:xfrm>
            <a:off x="5430513" y="5021818"/>
            <a:ext cx="1699656" cy="1699656"/>
          </a:xfrm>
          <a:prstGeom prst="rect">
            <a:avLst/>
          </a:prstGeom>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20" name="Picture 2" descr="This map shows that the American dog tick is found throughout several states of the United States, including all states east of the Rocky Mountains as well as several portions of California along the western coast." title="Map of American dog tick distribution range in United States"/>
          <p:cNvPicPr>
            <a:picLocks noChangeAspect="1" noChangeArrowheads="1"/>
          </p:cNvPicPr>
          <p:nvPr/>
        </p:nvPicPr>
        <p:blipFill rotWithShape="1">
          <a:blip r:embed="rId6">
            <a:extLst>
              <a:ext uri="{28A0092B-C50C-407E-A947-70E740481C1C}">
                <a14:useLocalDpi xmlns:a14="http://schemas.microsoft.com/office/drawing/2010/main" val="0"/>
              </a:ext>
            </a:extLst>
          </a:blip>
          <a:srcRect l="5854" t="3218" r="2593" b="2308"/>
          <a:stretch/>
        </p:blipFill>
        <p:spPr bwMode="auto">
          <a:xfrm>
            <a:off x="2495816" y="3212026"/>
            <a:ext cx="2723287" cy="1699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descr="This map shows that the blacklegged tick is found along the east coast, southeastern, and upper midwest regions of the United States." title="Map of blacklegged tick distribution range in United States"/>
          <p:cNvPicPr>
            <a:picLocks noChangeAspect="1" noChangeArrowheads="1"/>
          </p:cNvPicPr>
          <p:nvPr/>
        </p:nvPicPr>
        <p:blipFill rotWithShape="1">
          <a:blip r:embed="rId7">
            <a:extLst>
              <a:ext uri="{28A0092B-C50C-407E-A947-70E740481C1C}">
                <a14:useLocalDpi xmlns:a14="http://schemas.microsoft.com/office/drawing/2010/main" val="0"/>
              </a:ext>
            </a:extLst>
          </a:blip>
          <a:srcRect t="268" b="712"/>
          <a:stretch/>
        </p:blipFill>
        <p:spPr bwMode="auto">
          <a:xfrm>
            <a:off x="2505914" y="1408514"/>
            <a:ext cx="2713187" cy="1699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4" descr="This map shows that the lone star tick is found in a limited range of the southeastern United States, extending as far northwest as Iowa and northeast into the southern portion of Maine." title="Map of lone star tick distribution range in United States"/>
          <p:cNvPicPr>
            <a:picLocks noChangeAspect="1" noChangeArrowheads="1"/>
          </p:cNvPicPr>
          <p:nvPr/>
        </p:nvPicPr>
        <p:blipFill rotWithShape="1">
          <a:blip r:embed="rId8">
            <a:extLst>
              <a:ext uri="{28A0092B-C50C-407E-A947-70E740481C1C}">
                <a14:useLocalDpi xmlns:a14="http://schemas.microsoft.com/office/drawing/2010/main" val="0"/>
              </a:ext>
            </a:extLst>
          </a:blip>
          <a:srcRect t="-359" b="555"/>
          <a:stretch/>
        </p:blipFill>
        <p:spPr bwMode="auto">
          <a:xfrm>
            <a:off x="2500233" y="5015537"/>
            <a:ext cx="2718871" cy="1705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4" name="Straight Connector 23" descr="Line" title="Line"/>
          <p:cNvCxnSpPr/>
          <p:nvPr/>
        </p:nvCxnSpPr>
        <p:spPr>
          <a:xfrm>
            <a:off x="-18288" y="1259835"/>
            <a:ext cx="12210288" cy="2037"/>
          </a:xfrm>
          <a:prstGeom prst="line">
            <a:avLst/>
          </a:prstGeom>
          <a:ln w="139700">
            <a:solidFill>
              <a:srgbClr val="97999B"/>
            </a:solidFill>
          </a:ln>
        </p:spPr>
        <p:style>
          <a:lnRef idx="1">
            <a:schemeClr val="accent3"/>
          </a:lnRef>
          <a:fillRef idx="0">
            <a:schemeClr val="accent3"/>
          </a:fillRef>
          <a:effectRef idx="0">
            <a:schemeClr val="accent3"/>
          </a:effectRef>
          <a:fontRef idx="minor">
            <a:schemeClr val="tx1"/>
          </a:fontRef>
        </p:style>
      </p:cxnSp>
      <p:sp>
        <p:nvSpPr>
          <p:cNvPr id="3" name="Rectangle 2"/>
          <p:cNvSpPr/>
          <p:nvPr/>
        </p:nvSpPr>
        <p:spPr>
          <a:xfrm>
            <a:off x="9386454" y="1975440"/>
            <a:ext cx="3300845" cy="769441"/>
          </a:xfrm>
          <a:prstGeom prst="rect">
            <a:avLst/>
          </a:prstGeom>
        </p:spPr>
        <p:txBody>
          <a:bodyPr wrap="square">
            <a:spAutoFit/>
          </a:bodyPr>
          <a:lstStyle/>
          <a:p>
            <a:pPr marL="285750" indent="-285750">
              <a:spcAft>
                <a:spcPts val="0"/>
              </a:spcAft>
              <a:buFont typeface="Arial" panose="020B0604020202020204" pitchFamily="34" charset="0"/>
              <a:buChar char="•"/>
            </a:pPr>
            <a:r>
              <a:rPr lang="en-US" sz="2200" dirty="0" err="1">
                <a:latin typeface="Calibri Light" panose="020F0302020204030204" pitchFamily="34" charset="0"/>
                <a:cs typeface="Calibri Light" panose="020F0302020204030204" pitchFamily="34" charset="0"/>
              </a:rPr>
              <a:t>Ehrlichiosis</a:t>
            </a:r>
            <a:endParaRPr lang="en-US" sz="2200" dirty="0">
              <a:latin typeface="Calibri Light" panose="020F0302020204030204" pitchFamily="34" charset="0"/>
              <a:cs typeface="Calibri Light" panose="020F0302020204030204" pitchFamily="34" charset="0"/>
            </a:endParaRPr>
          </a:p>
          <a:p>
            <a:pPr marL="285750" indent="-285750">
              <a:spcAft>
                <a:spcPts val="0"/>
              </a:spcAft>
              <a:buFont typeface="Arial" panose="020B0604020202020204" pitchFamily="34" charset="0"/>
              <a:buChar char="•"/>
            </a:pPr>
            <a:r>
              <a:rPr lang="en-US" sz="2200" dirty="0" err="1">
                <a:latin typeface="Calibri Light" panose="020F0302020204030204" pitchFamily="34" charset="0"/>
                <a:cs typeface="Calibri Light" panose="020F0302020204030204" pitchFamily="34" charset="0"/>
              </a:rPr>
              <a:t>Powassan</a:t>
            </a:r>
            <a:r>
              <a:rPr lang="en-US" sz="2200" dirty="0">
                <a:latin typeface="Calibri Light" panose="020F0302020204030204" pitchFamily="34" charset="0"/>
                <a:cs typeface="Calibri Light" panose="020F0302020204030204" pitchFamily="34" charset="0"/>
              </a:rPr>
              <a:t> </a:t>
            </a:r>
            <a:r>
              <a:rPr lang="en-US" sz="2200" dirty="0" smtClean="0">
                <a:latin typeface="Calibri Light" panose="020F0302020204030204" pitchFamily="34" charset="0"/>
                <a:cs typeface="Calibri Light" panose="020F0302020204030204" pitchFamily="34" charset="0"/>
              </a:rPr>
              <a:t>virus</a:t>
            </a:r>
            <a:endParaRPr lang="en-US" sz="22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6236598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3 TICKS OF PUBLIC HEALTH CONCERN IN MINNESOTA</a:t>
            </a:r>
            <a:endParaRPr lang="en-US" dirty="0"/>
          </a:p>
        </p:txBody>
      </p:sp>
      <p:sp>
        <p:nvSpPr>
          <p:cNvPr id="13" name="Slide Number Placeholder 12"/>
          <p:cNvSpPr>
            <a:spLocks noGrp="1"/>
          </p:cNvSpPr>
          <p:nvPr>
            <p:ph type="sldNum" sz="quarter" idx="12"/>
          </p:nvPr>
        </p:nvSpPr>
        <p:spPr/>
        <p:txBody>
          <a:bodyPr/>
          <a:lstStyle/>
          <a:p>
            <a:fld id="{48F63A3B-78C7-47BE-AE5E-E10140E04643}" type="slidenum">
              <a:rPr lang="en-US" smtClean="0"/>
              <a:t>24</a:t>
            </a:fld>
            <a:endParaRPr lang="en-US" dirty="0"/>
          </a:p>
        </p:txBody>
      </p:sp>
      <p:pic>
        <p:nvPicPr>
          <p:cNvPr id="14" name="Picture 4" descr="Blacklegged (Deer) Tick" title="Blacklegged (Deer) Tick"/>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17786" r="17786"/>
          <a:stretch/>
        </p:blipFill>
        <p:spPr bwMode="auto">
          <a:xfrm>
            <a:off x="5430512" y="1408514"/>
            <a:ext cx="1699656" cy="1699656"/>
          </a:xfrm>
          <a:prstGeom prst="rect">
            <a:avLst/>
          </a:prstGeom>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15" name="Picture 5" descr="American Dog (Wood) Tick" title="American Dog (Wood) Tick"/>
          <p:cNvPicPr>
            <a:picLocks noGrp="1" noChangeAspect="1"/>
          </p:cNvPicPr>
          <p:nvPr>
            <p:ph type="pic" sz="quarter" idx="14"/>
          </p:nvPr>
        </p:nvPicPr>
        <p:blipFill rotWithShape="1">
          <a:blip r:embed="rId4" cstate="print">
            <a:extLst>
              <a:ext uri="{28A0092B-C50C-407E-A947-70E740481C1C}">
                <a14:useLocalDpi xmlns:a14="http://schemas.microsoft.com/office/drawing/2010/main" val="0"/>
              </a:ext>
            </a:extLst>
          </a:blip>
          <a:srcRect l="16000" r="16000"/>
          <a:stretch/>
        </p:blipFill>
        <p:spPr bwMode="auto">
          <a:xfrm>
            <a:off x="5430513" y="3215166"/>
            <a:ext cx="1699656" cy="1699656"/>
          </a:xfrm>
          <a:prstGeom prst="rect">
            <a:avLst/>
          </a:prstGeom>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16" name="Picture 6" descr="Lone Star Tick" title="Lone Star Tick"/>
          <p:cNvPicPr>
            <a:picLocks noGrp="1" noChangeAspect="1"/>
          </p:cNvPicPr>
          <p:nvPr>
            <p:ph type="pic" sz="quarter" idx="17"/>
          </p:nvPr>
        </p:nvPicPr>
        <p:blipFill rotWithShape="1">
          <a:blip r:embed="rId5" cstate="print">
            <a:extLst>
              <a:ext uri="{28A0092B-C50C-407E-A947-70E740481C1C}">
                <a14:useLocalDpi xmlns:a14="http://schemas.microsoft.com/office/drawing/2010/main" val="0"/>
              </a:ext>
            </a:extLst>
          </a:blip>
          <a:srcRect l="15500" r="15500"/>
          <a:stretch/>
        </p:blipFill>
        <p:spPr bwMode="auto">
          <a:xfrm>
            <a:off x="5430513" y="5021818"/>
            <a:ext cx="1699656" cy="1699656"/>
          </a:xfrm>
          <a:prstGeom prst="rect">
            <a:avLst/>
          </a:prstGeom>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20" name="Picture 2" descr="This map shows that the American dog tick is found throughout several states of the United States, including all states east of the Rocky Mountains as well as several portions of California along the western coast." title="Map of American dog tick distribution range in United States"/>
          <p:cNvPicPr>
            <a:picLocks noChangeAspect="1" noChangeArrowheads="1"/>
          </p:cNvPicPr>
          <p:nvPr/>
        </p:nvPicPr>
        <p:blipFill rotWithShape="1">
          <a:blip r:embed="rId6">
            <a:extLst>
              <a:ext uri="{28A0092B-C50C-407E-A947-70E740481C1C}">
                <a14:useLocalDpi xmlns:a14="http://schemas.microsoft.com/office/drawing/2010/main" val="0"/>
              </a:ext>
            </a:extLst>
          </a:blip>
          <a:srcRect l="5854" t="3218" r="2593" b="2308"/>
          <a:stretch/>
        </p:blipFill>
        <p:spPr bwMode="auto">
          <a:xfrm>
            <a:off x="2495816" y="3212026"/>
            <a:ext cx="2723287" cy="1699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descr="This map shows that the blacklegged tick is found along the east coast, southeastern, and upper midwest regions of the United States." title="Map of blacklegged tick distribution range in United States"/>
          <p:cNvPicPr>
            <a:picLocks noChangeAspect="1" noChangeArrowheads="1"/>
          </p:cNvPicPr>
          <p:nvPr/>
        </p:nvPicPr>
        <p:blipFill rotWithShape="1">
          <a:blip r:embed="rId7">
            <a:extLst>
              <a:ext uri="{28A0092B-C50C-407E-A947-70E740481C1C}">
                <a14:useLocalDpi xmlns:a14="http://schemas.microsoft.com/office/drawing/2010/main" val="0"/>
              </a:ext>
            </a:extLst>
          </a:blip>
          <a:srcRect t="268" b="712"/>
          <a:stretch/>
        </p:blipFill>
        <p:spPr bwMode="auto">
          <a:xfrm>
            <a:off x="2505914" y="1408514"/>
            <a:ext cx="2713187" cy="1699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4" descr="This map shows that the lone star tick is found in a limited range of the southeastern United States, extending as far northwest as Iowa and northeast into the southern portion of Maine." title="Map of lone star tick distribution range in United States"/>
          <p:cNvPicPr>
            <a:picLocks noChangeAspect="1" noChangeArrowheads="1"/>
          </p:cNvPicPr>
          <p:nvPr/>
        </p:nvPicPr>
        <p:blipFill rotWithShape="1">
          <a:blip r:embed="rId8">
            <a:extLst>
              <a:ext uri="{28A0092B-C50C-407E-A947-70E740481C1C}">
                <a14:useLocalDpi xmlns:a14="http://schemas.microsoft.com/office/drawing/2010/main" val="0"/>
              </a:ext>
            </a:extLst>
          </a:blip>
          <a:srcRect t="-359" b="555"/>
          <a:stretch/>
        </p:blipFill>
        <p:spPr bwMode="auto">
          <a:xfrm>
            <a:off x="2500233" y="5015537"/>
            <a:ext cx="2718871" cy="1705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Straight Connector 17" descr="Line" title="Line"/>
          <p:cNvCxnSpPr/>
          <p:nvPr/>
        </p:nvCxnSpPr>
        <p:spPr>
          <a:xfrm>
            <a:off x="-18288" y="1259835"/>
            <a:ext cx="12210288" cy="2037"/>
          </a:xfrm>
          <a:prstGeom prst="line">
            <a:avLst/>
          </a:prstGeom>
          <a:ln w="139700">
            <a:solidFill>
              <a:srgbClr val="97999B"/>
            </a:solidFill>
          </a:ln>
        </p:spPr>
        <p:style>
          <a:lnRef idx="1">
            <a:schemeClr val="accent3"/>
          </a:lnRef>
          <a:fillRef idx="0">
            <a:schemeClr val="accent3"/>
          </a:fillRef>
          <a:effectRef idx="0">
            <a:schemeClr val="accent3"/>
          </a:effectRef>
          <a:fontRef idx="minor">
            <a:schemeClr val="tx1"/>
          </a:fontRef>
        </p:style>
      </p:cxnSp>
      <p:sp>
        <p:nvSpPr>
          <p:cNvPr id="19" name="Text Placeholder 3"/>
          <p:cNvSpPr>
            <a:spLocks noGrp="1"/>
          </p:cNvSpPr>
          <p:nvPr>
            <p:ph type="body" sz="quarter" idx="16"/>
          </p:nvPr>
        </p:nvSpPr>
        <p:spPr>
          <a:xfrm>
            <a:off x="7341577" y="1408514"/>
            <a:ext cx="3584923" cy="1699656"/>
          </a:xfrm>
        </p:spPr>
        <p:txBody>
          <a:bodyPr numCol="1" anchor="ctr"/>
          <a:lstStyle/>
          <a:p>
            <a:r>
              <a:rPr lang="en-US" sz="2400" b="1" dirty="0" smtClean="0">
                <a:latin typeface="Calibri Light" panose="020F0302020204030204" pitchFamily="34" charset="0"/>
                <a:cs typeface="Calibri Light" panose="020F0302020204030204" pitchFamily="34" charset="0"/>
              </a:rPr>
              <a:t>Blacklegged (Deer) Tick</a:t>
            </a:r>
          </a:p>
          <a:p>
            <a:pPr marL="285750" indent="-285750">
              <a:spcAft>
                <a:spcPts val="0"/>
              </a:spcAft>
              <a:buFont typeface="Arial" panose="020B0604020202020204" pitchFamily="34" charset="0"/>
              <a:buChar char="•"/>
            </a:pPr>
            <a:r>
              <a:rPr lang="en-US" sz="2200" dirty="0" smtClean="0">
                <a:latin typeface="Calibri Light" panose="020F0302020204030204" pitchFamily="34" charset="0"/>
                <a:cs typeface="Calibri Light" panose="020F0302020204030204" pitchFamily="34" charset="0"/>
              </a:rPr>
              <a:t>Lyme disease</a:t>
            </a:r>
          </a:p>
          <a:p>
            <a:pPr marL="285750" indent="-285750">
              <a:spcAft>
                <a:spcPts val="0"/>
              </a:spcAft>
              <a:buFont typeface="Arial" panose="020B0604020202020204" pitchFamily="34" charset="0"/>
              <a:buChar char="•"/>
            </a:pPr>
            <a:r>
              <a:rPr lang="en-US" sz="2200" dirty="0" smtClean="0">
                <a:latin typeface="Calibri Light" panose="020F0302020204030204" pitchFamily="34" charset="0"/>
                <a:cs typeface="Calibri Light" panose="020F0302020204030204" pitchFamily="34" charset="0"/>
              </a:rPr>
              <a:t>Anaplasmosis</a:t>
            </a:r>
          </a:p>
          <a:p>
            <a:pPr marL="285750" indent="-285750">
              <a:spcAft>
                <a:spcPts val="0"/>
              </a:spcAft>
              <a:buFont typeface="Arial" panose="020B0604020202020204" pitchFamily="34" charset="0"/>
              <a:buChar char="•"/>
            </a:pPr>
            <a:r>
              <a:rPr lang="en-US" sz="2200" dirty="0" err="1" smtClean="0">
                <a:latin typeface="Calibri Light" panose="020F0302020204030204" pitchFamily="34" charset="0"/>
                <a:cs typeface="Calibri Light" panose="020F0302020204030204" pitchFamily="34" charset="0"/>
              </a:rPr>
              <a:t>Babesiosis</a:t>
            </a:r>
            <a:endParaRPr lang="en-US" sz="2200" dirty="0" smtClean="0">
              <a:latin typeface="Calibri Light" panose="020F0302020204030204" pitchFamily="34" charset="0"/>
              <a:cs typeface="Calibri Light" panose="020F0302020204030204" pitchFamily="34" charset="0"/>
            </a:endParaRPr>
          </a:p>
        </p:txBody>
      </p:sp>
      <p:sp>
        <p:nvSpPr>
          <p:cNvPr id="22" name="Text Placeholder 5"/>
          <p:cNvSpPr>
            <a:spLocks noGrp="1"/>
          </p:cNvSpPr>
          <p:nvPr>
            <p:ph type="body" sz="quarter" idx="15"/>
          </p:nvPr>
        </p:nvSpPr>
        <p:spPr>
          <a:xfrm>
            <a:off x="7341578" y="3232249"/>
            <a:ext cx="3457602" cy="1679434"/>
          </a:xfrm>
        </p:spPr>
        <p:txBody>
          <a:bodyPr anchor="ctr"/>
          <a:lstStyle/>
          <a:p>
            <a:r>
              <a:rPr lang="en-US" sz="2400" b="1" dirty="0" smtClean="0">
                <a:latin typeface="Calibri Light" panose="020F0302020204030204" pitchFamily="34" charset="0"/>
                <a:cs typeface="Calibri Light" panose="020F0302020204030204" pitchFamily="34" charset="0"/>
              </a:rPr>
              <a:t>American Dog (Wood) Tick</a:t>
            </a:r>
          </a:p>
          <a:p>
            <a:pPr marL="285750" indent="-285750">
              <a:spcAft>
                <a:spcPts val="0"/>
              </a:spcAft>
              <a:buFont typeface="Arial" panose="020B0604020202020204" pitchFamily="34" charset="0"/>
              <a:buChar char="•"/>
            </a:pPr>
            <a:r>
              <a:rPr lang="en-US" sz="2200" dirty="0" smtClean="0">
                <a:latin typeface="Calibri Light" panose="020F0302020204030204" pitchFamily="34" charset="0"/>
                <a:cs typeface="Calibri Light" panose="020F0302020204030204" pitchFamily="34" charset="0"/>
              </a:rPr>
              <a:t>Rocky Mountain Spotted Fever</a:t>
            </a:r>
          </a:p>
          <a:p>
            <a:pPr marL="285750" indent="-285750">
              <a:spcAft>
                <a:spcPts val="0"/>
              </a:spcAft>
              <a:buFont typeface="Arial" panose="020B0604020202020204" pitchFamily="34" charset="0"/>
              <a:buChar char="•"/>
            </a:pPr>
            <a:r>
              <a:rPr lang="en-US" sz="2200" dirty="0" smtClean="0">
                <a:latin typeface="Calibri Light" panose="020F0302020204030204" pitchFamily="34" charset="0"/>
                <a:cs typeface="Calibri Light" panose="020F0302020204030204" pitchFamily="34" charset="0"/>
              </a:rPr>
              <a:t>Tularemia</a:t>
            </a:r>
            <a:endParaRPr lang="en-US" sz="2200" dirty="0">
              <a:latin typeface="Calibri Light" panose="020F0302020204030204" pitchFamily="34" charset="0"/>
              <a:cs typeface="Calibri Light" panose="020F0302020204030204" pitchFamily="34" charset="0"/>
            </a:endParaRPr>
          </a:p>
        </p:txBody>
      </p:sp>
      <p:sp>
        <p:nvSpPr>
          <p:cNvPr id="24" name="Text Placeholder 7"/>
          <p:cNvSpPr>
            <a:spLocks noGrp="1"/>
          </p:cNvSpPr>
          <p:nvPr>
            <p:ph type="body" sz="quarter" idx="18"/>
          </p:nvPr>
        </p:nvSpPr>
        <p:spPr>
          <a:xfrm>
            <a:off x="7341578" y="5015537"/>
            <a:ext cx="2866328" cy="1705938"/>
          </a:xfrm>
        </p:spPr>
        <p:txBody>
          <a:bodyPr anchor="ctr"/>
          <a:lstStyle/>
          <a:p>
            <a:r>
              <a:rPr lang="en-US" sz="2400" b="1" dirty="0" smtClean="0">
                <a:latin typeface="Calibri Light" panose="020F0302020204030204" pitchFamily="34" charset="0"/>
                <a:cs typeface="Calibri Light" panose="020F0302020204030204" pitchFamily="34" charset="0"/>
              </a:rPr>
              <a:t>Lone Star Tick</a:t>
            </a:r>
          </a:p>
          <a:p>
            <a:pPr marL="285750" indent="-285750">
              <a:spcAft>
                <a:spcPts val="0"/>
              </a:spcAft>
              <a:buFont typeface="Arial" panose="020B0604020202020204" pitchFamily="34" charset="0"/>
              <a:buChar char="•"/>
            </a:pPr>
            <a:r>
              <a:rPr lang="en-US" sz="2200" dirty="0" smtClean="0">
                <a:latin typeface="Calibri Light" panose="020F0302020204030204" pitchFamily="34" charset="0"/>
                <a:cs typeface="Calibri Light" panose="020F0302020204030204" pitchFamily="34" charset="0"/>
              </a:rPr>
              <a:t>Ehrlichiosis</a:t>
            </a:r>
          </a:p>
          <a:p>
            <a:pPr marL="285750" indent="-285750">
              <a:spcAft>
                <a:spcPts val="0"/>
              </a:spcAft>
              <a:buFont typeface="Arial" panose="020B0604020202020204" pitchFamily="34" charset="0"/>
              <a:buChar char="•"/>
            </a:pPr>
            <a:r>
              <a:rPr lang="en-US" sz="2200" dirty="0" smtClean="0">
                <a:latin typeface="Calibri Light" panose="020F0302020204030204" pitchFamily="34" charset="0"/>
                <a:cs typeface="Calibri Light" panose="020F0302020204030204" pitchFamily="34" charset="0"/>
              </a:rPr>
              <a:t>Tularemia</a:t>
            </a:r>
            <a:endParaRPr lang="en-US" sz="2200" dirty="0">
              <a:latin typeface="Calibri Light" panose="020F0302020204030204" pitchFamily="34" charset="0"/>
              <a:cs typeface="Calibri Light" panose="020F0302020204030204" pitchFamily="34" charset="0"/>
            </a:endParaRPr>
          </a:p>
        </p:txBody>
      </p:sp>
      <p:sp>
        <p:nvSpPr>
          <p:cNvPr id="25" name="Rectangle 24"/>
          <p:cNvSpPr/>
          <p:nvPr/>
        </p:nvSpPr>
        <p:spPr>
          <a:xfrm>
            <a:off x="9386454" y="1975440"/>
            <a:ext cx="3300845" cy="769441"/>
          </a:xfrm>
          <a:prstGeom prst="rect">
            <a:avLst/>
          </a:prstGeom>
        </p:spPr>
        <p:txBody>
          <a:bodyPr wrap="square">
            <a:spAutoFit/>
          </a:bodyPr>
          <a:lstStyle/>
          <a:p>
            <a:pPr marL="285750" indent="-285750">
              <a:spcAft>
                <a:spcPts val="0"/>
              </a:spcAft>
              <a:buFont typeface="Arial" panose="020B0604020202020204" pitchFamily="34" charset="0"/>
              <a:buChar char="•"/>
            </a:pPr>
            <a:r>
              <a:rPr lang="en-US" sz="2200" dirty="0" err="1">
                <a:latin typeface="Calibri Light" panose="020F0302020204030204" pitchFamily="34" charset="0"/>
                <a:cs typeface="Calibri Light" panose="020F0302020204030204" pitchFamily="34" charset="0"/>
              </a:rPr>
              <a:t>Ehrlichiosis</a:t>
            </a:r>
            <a:endParaRPr lang="en-US" sz="2200" dirty="0">
              <a:latin typeface="Calibri Light" panose="020F0302020204030204" pitchFamily="34" charset="0"/>
              <a:cs typeface="Calibri Light" panose="020F0302020204030204" pitchFamily="34" charset="0"/>
            </a:endParaRPr>
          </a:p>
          <a:p>
            <a:pPr marL="285750" indent="-285750">
              <a:spcAft>
                <a:spcPts val="0"/>
              </a:spcAft>
              <a:buFont typeface="Arial" panose="020B0604020202020204" pitchFamily="34" charset="0"/>
              <a:buChar char="•"/>
            </a:pPr>
            <a:r>
              <a:rPr lang="en-US" sz="2200" dirty="0" err="1">
                <a:latin typeface="Calibri Light" panose="020F0302020204030204" pitchFamily="34" charset="0"/>
                <a:cs typeface="Calibri Light" panose="020F0302020204030204" pitchFamily="34" charset="0"/>
              </a:rPr>
              <a:t>Powassan</a:t>
            </a:r>
            <a:r>
              <a:rPr lang="en-US" sz="2200" dirty="0">
                <a:latin typeface="Calibri Light" panose="020F0302020204030204" pitchFamily="34" charset="0"/>
                <a:cs typeface="Calibri Light" panose="020F0302020204030204" pitchFamily="34" charset="0"/>
              </a:rPr>
              <a:t> </a:t>
            </a:r>
            <a:r>
              <a:rPr lang="en-US" sz="2200" dirty="0" smtClean="0">
                <a:latin typeface="Calibri Light" panose="020F0302020204030204" pitchFamily="34" charset="0"/>
                <a:cs typeface="Calibri Light" panose="020F0302020204030204" pitchFamily="34" charset="0"/>
              </a:rPr>
              <a:t>virus</a:t>
            </a:r>
            <a:endParaRPr lang="en-US" sz="2200" dirty="0">
              <a:latin typeface="Calibri Light" panose="020F0302020204030204" pitchFamily="34" charset="0"/>
              <a:cs typeface="Calibri Light" panose="020F0302020204030204" pitchFamily="34" charset="0"/>
            </a:endParaRPr>
          </a:p>
        </p:txBody>
      </p:sp>
      <p:sp>
        <p:nvSpPr>
          <p:cNvPr id="17" name="Rectangle 16"/>
          <p:cNvSpPr/>
          <p:nvPr/>
        </p:nvSpPr>
        <p:spPr>
          <a:xfrm>
            <a:off x="2292337" y="3208885"/>
            <a:ext cx="8391646" cy="361330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3771741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Forest" title="Forest"/>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144" t="32781" r="1144" b="5680"/>
          <a:stretch/>
        </p:blipFill>
        <p:spPr>
          <a:xfrm>
            <a:off x="-139700" y="1166334"/>
            <a:ext cx="12331700" cy="5691666"/>
          </a:xfrm>
        </p:spPr>
      </p:pic>
      <p:sp>
        <p:nvSpPr>
          <p:cNvPr id="2" name="Title 1"/>
          <p:cNvSpPr>
            <a:spLocks noGrp="1"/>
          </p:cNvSpPr>
          <p:nvPr>
            <p:ph type="title"/>
          </p:nvPr>
        </p:nvSpPr>
        <p:spPr/>
        <p:txBody>
          <a:bodyPr/>
          <a:lstStyle/>
          <a:p>
            <a:pPr algn="l"/>
            <a:r>
              <a:rPr lang="en-US" dirty="0" smtClean="0"/>
              <a:t>BLACKLEGGED TICK HABITAT</a:t>
            </a:r>
            <a:endParaRPr lang="en-US" dirty="0"/>
          </a:p>
        </p:txBody>
      </p:sp>
      <p:sp>
        <p:nvSpPr>
          <p:cNvPr id="4" name="Content Placeholder 3"/>
          <p:cNvSpPr>
            <a:spLocks noGrp="1"/>
          </p:cNvSpPr>
          <p:nvPr>
            <p:ph idx="1"/>
          </p:nvPr>
        </p:nvSpPr>
        <p:spPr/>
        <p:txBody>
          <a:bodyPr/>
          <a:lstStyle/>
          <a:p>
            <a:r>
              <a:rPr lang="en-US" dirty="0" smtClean="0"/>
              <a:t>Canopy cover</a:t>
            </a:r>
          </a:p>
          <a:p>
            <a:r>
              <a:rPr lang="en-US" dirty="0" smtClean="0"/>
              <a:t>Low-growing vegetation and shrubs</a:t>
            </a:r>
          </a:p>
          <a:p>
            <a:r>
              <a:rPr lang="en-US" dirty="0"/>
              <a:t>L</a:t>
            </a:r>
            <a:r>
              <a:rPr lang="en-US" dirty="0" smtClean="0"/>
              <a:t>eaf litter</a:t>
            </a:r>
            <a:endParaRPr lang="en-US" dirty="0"/>
          </a:p>
        </p:txBody>
      </p:sp>
    </p:spTree>
    <p:extLst>
      <p:ext uri="{BB962C8B-B14F-4D97-AF65-F5344CB8AC3E}">
        <p14:creationId xmlns:p14="http://schemas.microsoft.com/office/powerpoint/2010/main" val="266564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TICK LIFE STAGES</a:t>
            </a:r>
            <a:endParaRPr lang="en-US" dirty="0"/>
          </a:p>
        </p:txBody>
      </p:sp>
      <p:sp>
        <p:nvSpPr>
          <p:cNvPr id="4" name="Content Placeholder 3"/>
          <p:cNvSpPr>
            <a:spLocks noGrp="1"/>
          </p:cNvSpPr>
          <p:nvPr>
            <p:ph sz="half" idx="2"/>
          </p:nvPr>
        </p:nvSpPr>
        <p:spPr>
          <a:xfrm>
            <a:off x="6172200" y="2002420"/>
            <a:ext cx="5181600" cy="4174543"/>
          </a:xfrm>
        </p:spPr>
        <p:txBody>
          <a:bodyPr>
            <a:normAutofit/>
          </a:bodyPr>
          <a:lstStyle/>
          <a:p>
            <a:pPr marL="0" indent="0">
              <a:buNone/>
            </a:pPr>
            <a:r>
              <a:rPr lang="en-US" sz="3600" b="1" dirty="0" smtClean="0">
                <a:latin typeface="Calibri Light" panose="020F0302020204030204" pitchFamily="34" charset="0"/>
                <a:cs typeface="Calibri Light" panose="020F0302020204030204" pitchFamily="34" charset="0"/>
              </a:rPr>
              <a:t>Four Life Stages</a:t>
            </a:r>
          </a:p>
          <a:p>
            <a:pPr marL="457200" indent="-457200">
              <a:buFont typeface="+mj-lt"/>
              <a:buAutoNum type="arabicPeriod"/>
            </a:pPr>
            <a:r>
              <a:rPr lang="en-US" sz="3600" dirty="0" smtClean="0">
                <a:latin typeface="Calibri Light" panose="020F0302020204030204" pitchFamily="34" charset="0"/>
                <a:cs typeface="Calibri Light" panose="020F0302020204030204" pitchFamily="34" charset="0"/>
              </a:rPr>
              <a:t>Egg</a:t>
            </a:r>
          </a:p>
          <a:p>
            <a:pPr marL="457200" indent="-457200">
              <a:buFont typeface="+mj-lt"/>
              <a:buAutoNum type="arabicPeriod"/>
            </a:pPr>
            <a:r>
              <a:rPr lang="en-US" sz="3600" dirty="0" smtClean="0">
                <a:latin typeface="Calibri Light" panose="020F0302020204030204" pitchFamily="34" charset="0"/>
                <a:cs typeface="Calibri Light" panose="020F0302020204030204" pitchFamily="34" charset="0"/>
              </a:rPr>
              <a:t>Larva</a:t>
            </a:r>
          </a:p>
          <a:p>
            <a:pPr marL="457200" indent="-457200">
              <a:buFont typeface="+mj-lt"/>
              <a:buAutoNum type="arabicPeriod"/>
            </a:pPr>
            <a:r>
              <a:rPr lang="en-US" sz="3600" dirty="0" smtClean="0">
                <a:latin typeface="Calibri Light" panose="020F0302020204030204" pitchFamily="34" charset="0"/>
                <a:cs typeface="Calibri Light" panose="020F0302020204030204" pitchFamily="34" charset="0"/>
              </a:rPr>
              <a:t>Nymph</a:t>
            </a:r>
          </a:p>
          <a:p>
            <a:pPr marL="457200" indent="-457200">
              <a:buFont typeface="+mj-lt"/>
              <a:buAutoNum type="arabicPeriod"/>
            </a:pPr>
            <a:r>
              <a:rPr lang="en-US" sz="3600" dirty="0" smtClean="0">
                <a:latin typeface="Calibri Light" panose="020F0302020204030204" pitchFamily="34" charset="0"/>
                <a:cs typeface="Calibri Light" panose="020F0302020204030204" pitchFamily="34" charset="0"/>
              </a:rPr>
              <a:t>Adult</a:t>
            </a:r>
          </a:p>
        </p:txBody>
      </p:sp>
      <p:sp>
        <p:nvSpPr>
          <p:cNvPr id="7" name="Slide Number Placeholder 6"/>
          <p:cNvSpPr>
            <a:spLocks noGrp="1"/>
          </p:cNvSpPr>
          <p:nvPr>
            <p:ph type="sldNum" sz="quarter" idx="12"/>
          </p:nvPr>
        </p:nvSpPr>
        <p:spPr/>
        <p:txBody>
          <a:bodyPr/>
          <a:lstStyle/>
          <a:p>
            <a:fld id="{48F63A3B-78C7-47BE-AE5E-E10140E04643}" type="slidenum">
              <a:rPr lang="en-US" smtClean="0"/>
              <a:t>26</a:t>
            </a:fld>
            <a:endParaRPr lang="en-US" dirty="0"/>
          </a:p>
        </p:txBody>
      </p:sp>
      <p:cxnSp>
        <p:nvCxnSpPr>
          <p:cNvPr id="8" name="Straight Connector 7" descr="Line" title="Line"/>
          <p:cNvCxnSpPr/>
          <p:nvPr/>
        </p:nvCxnSpPr>
        <p:spPr>
          <a:xfrm>
            <a:off x="-18288" y="1259835"/>
            <a:ext cx="12210288" cy="2037"/>
          </a:xfrm>
          <a:prstGeom prst="line">
            <a:avLst/>
          </a:prstGeom>
          <a:ln w="139700">
            <a:solidFill>
              <a:srgbClr val="97999B"/>
            </a:solidFill>
          </a:ln>
        </p:spPr>
        <p:style>
          <a:lnRef idx="1">
            <a:schemeClr val="accent3"/>
          </a:lnRef>
          <a:fillRef idx="0">
            <a:schemeClr val="accent3"/>
          </a:fillRef>
          <a:effectRef idx="0">
            <a:schemeClr val="accent3"/>
          </a:effectRef>
          <a:fontRef idx="minor">
            <a:schemeClr val="tx1"/>
          </a:fontRef>
        </p:style>
      </p:cxnSp>
      <p:pic>
        <p:nvPicPr>
          <p:cNvPr id="9" name="Picture 2" descr="K:\ADIC\Staff\Jenna Bjork\Images\Ticks\tick_sizes_dime3species_CDC2014.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1" y="1331274"/>
            <a:ext cx="5636872" cy="5553803"/>
          </a:xfrm>
          <a:prstGeom prst="rect">
            <a:avLst/>
          </a:prstGeom>
          <a:ln w="9525">
            <a:no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2535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chemeClr val="bg1"/>
                </a:solidFill>
              </a:rPr>
              <a:t>POLLING QUESTION</a:t>
            </a:r>
            <a:endParaRPr lang="en-US" dirty="0">
              <a:solidFill>
                <a:schemeClr val="bg1"/>
              </a:solidFill>
            </a:endParaRPr>
          </a:p>
        </p:txBody>
      </p:sp>
      <p:sp>
        <p:nvSpPr>
          <p:cNvPr id="3" name="Content Placeholder 2"/>
          <p:cNvSpPr>
            <a:spLocks noGrp="1"/>
          </p:cNvSpPr>
          <p:nvPr>
            <p:ph sz="quarter" idx="10"/>
          </p:nvPr>
        </p:nvSpPr>
        <p:spPr/>
        <p:txBody>
          <a:bodyPr>
            <a:normAutofit/>
          </a:bodyPr>
          <a:lstStyle/>
          <a:p>
            <a:pPr marL="0" indent="0">
              <a:buNone/>
            </a:pPr>
            <a:r>
              <a:rPr lang="en-US" dirty="0" smtClean="0"/>
              <a:t>When looking for a host, blacklegged ticks do which of the following?</a:t>
            </a:r>
          </a:p>
          <a:p>
            <a:pPr marL="457200" indent="-457200">
              <a:buClr>
                <a:schemeClr val="bg1"/>
              </a:buClr>
              <a:buFont typeface="+mj-lt"/>
              <a:buAutoNum type="alphaLcParenR"/>
            </a:pPr>
            <a:r>
              <a:rPr lang="en-US" dirty="0" smtClean="0"/>
              <a:t>See</a:t>
            </a:r>
          </a:p>
          <a:p>
            <a:pPr marL="457200" indent="-457200">
              <a:buClr>
                <a:schemeClr val="bg1"/>
              </a:buClr>
              <a:buFont typeface="+mj-lt"/>
              <a:buAutoNum type="alphaLcParenR"/>
            </a:pPr>
            <a:r>
              <a:rPr lang="en-US" dirty="0" smtClean="0"/>
              <a:t>Jump</a:t>
            </a:r>
          </a:p>
          <a:p>
            <a:pPr marL="457200" indent="-457200">
              <a:buClr>
                <a:schemeClr val="bg1"/>
              </a:buClr>
              <a:buFont typeface="+mj-lt"/>
              <a:buAutoNum type="alphaLcParenR"/>
            </a:pPr>
            <a:r>
              <a:rPr lang="en-US" dirty="0" smtClean="0"/>
              <a:t>Climb on near ground level</a:t>
            </a:r>
          </a:p>
          <a:p>
            <a:pPr marL="457200" indent="-457200">
              <a:buClr>
                <a:schemeClr val="bg1"/>
              </a:buClr>
              <a:buFont typeface="+mj-lt"/>
              <a:buAutoNum type="alphaLcParenR"/>
            </a:pPr>
            <a:r>
              <a:rPr lang="en-US" dirty="0" smtClean="0"/>
              <a:t>Fall from trees</a:t>
            </a:r>
          </a:p>
          <a:p>
            <a:pPr>
              <a:buClr>
                <a:schemeClr val="bg1"/>
              </a:buClr>
            </a:pP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27</a:t>
            </a:fld>
            <a:endParaRPr lang="en-US" dirty="0"/>
          </a:p>
        </p:txBody>
      </p:sp>
    </p:spTree>
    <p:extLst>
      <p:ext uri="{BB962C8B-B14F-4D97-AF65-F5344CB8AC3E}">
        <p14:creationId xmlns:p14="http://schemas.microsoft.com/office/powerpoint/2010/main" val="28243839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BLACKLEGGED TICK QUESTING</a:t>
            </a:r>
            <a:endParaRPr lang="en-US" dirty="0"/>
          </a:p>
        </p:txBody>
      </p:sp>
      <p:sp>
        <p:nvSpPr>
          <p:cNvPr id="3" name="Content Placeholder 2"/>
          <p:cNvSpPr>
            <a:spLocks noGrp="1"/>
          </p:cNvSpPr>
          <p:nvPr>
            <p:ph sz="half" idx="1"/>
          </p:nvPr>
        </p:nvSpPr>
        <p:spPr>
          <a:xfrm>
            <a:off x="599090" y="1907628"/>
            <a:ext cx="4950810" cy="4721772"/>
          </a:xfrm>
        </p:spPr>
        <p:txBody>
          <a:bodyPr>
            <a:noAutofit/>
          </a:bodyPr>
          <a:lstStyle/>
          <a:p>
            <a:pPr>
              <a:spcBef>
                <a:spcPts val="0"/>
              </a:spcBef>
              <a:spcAft>
                <a:spcPts val="500"/>
              </a:spcAft>
            </a:pPr>
            <a:r>
              <a:rPr lang="en-US" sz="2300" dirty="0" smtClean="0">
                <a:latin typeface="Calibri Light" panose="020F0302020204030204" pitchFamily="34" charset="0"/>
                <a:cs typeface="Calibri Light" panose="020F0302020204030204" pitchFamily="34" charset="0"/>
              </a:rPr>
              <a:t>To find a host, blacklegged ticks:</a:t>
            </a:r>
          </a:p>
          <a:p>
            <a:pPr marL="914400" lvl="1" indent="-457200">
              <a:spcBef>
                <a:spcPts val="0"/>
              </a:spcBef>
              <a:spcAft>
                <a:spcPts val="500"/>
              </a:spcAft>
              <a:buFont typeface="+mj-lt"/>
              <a:buAutoNum type="arabicPeriod"/>
            </a:pPr>
            <a:r>
              <a:rPr lang="en-US" sz="2300" dirty="0" smtClean="0">
                <a:latin typeface="Calibri Light" panose="020F0302020204030204" pitchFamily="34" charset="0"/>
                <a:cs typeface="Calibri Light" panose="020F0302020204030204" pitchFamily="34" charset="0"/>
              </a:rPr>
              <a:t>Search from the tips of low-growing vegetation</a:t>
            </a:r>
          </a:p>
          <a:p>
            <a:pPr marL="914400" lvl="1" indent="-457200">
              <a:spcBef>
                <a:spcPts val="0"/>
              </a:spcBef>
              <a:spcAft>
                <a:spcPts val="500"/>
              </a:spcAft>
              <a:buFont typeface="+mj-lt"/>
              <a:buAutoNum type="arabicPeriod"/>
            </a:pPr>
            <a:r>
              <a:rPr lang="en-US" sz="2300" dirty="0" smtClean="0">
                <a:latin typeface="Calibri Light" panose="020F0302020204030204" pitchFamily="34" charset="0"/>
                <a:cs typeface="Calibri Light" panose="020F0302020204030204" pitchFamily="34" charset="0"/>
              </a:rPr>
              <a:t>Sense biochemical cues from potential hosts</a:t>
            </a:r>
          </a:p>
          <a:p>
            <a:pPr marL="914400" lvl="1" indent="-457200">
              <a:spcBef>
                <a:spcPts val="0"/>
              </a:spcBef>
              <a:spcAft>
                <a:spcPts val="500"/>
              </a:spcAft>
              <a:buFont typeface="+mj-lt"/>
              <a:buAutoNum type="arabicPeriod"/>
            </a:pPr>
            <a:r>
              <a:rPr lang="en-US" sz="2300" dirty="0" smtClean="0">
                <a:latin typeface="Calibri Light" panose="020F0302020204030204" pitchFamily="34" charset="0"/>
                <a:cs typeface="Calibri Light" panose="020F0302020204030204" pitchFamily="34" charset="0"/>
              </a:rPr>
              <a:t>Climb onto a host near ground level as they walk by</a:t>
            </a:r>
          </a:p>
          <a:p>
            <a:pPr>
              <a:spcBef>
                <a:spcPts val="0"/>
              </a:spcBef>
              <a:spcAft>
                <a:spcPts val="500"/>
              </a:spcAft>
            </a:pPr>
            <a:r>
              <a:rPr lang="en-US" sz="2300" dirty="0" smtClean="0">
                <a:latin typeface="Calibri Light" panose="020F0302020204030204" pitchFamily="34" charset="0"/>
                <a:cs typeface="Calibri Light" panose="020F0302020204030204" pitchFamily="34" charset="0"/>
              </a:rPr>
              <a:t>Blacklegged ticks do </a:t>
            </a:r>
            <a:r>
              <a:rPr lang="en-US" sz="2300" b="1" dirty="0" smtClean="0">
                <a:latin typeface="Calibri Light" panose="020F0302020204030204" pitchFamily="34" charset="0"/>
                <a:cs typeface="Calibri Light" panose="020F0302020204030204" pitchFamily="34" charset="0"/>
              </a:rPr>
              <a:t>not</a:t>
            </a:r>
            <a:r>
              <a:rPr lang="en-US" sz="2300" dirty="0" smtClean="0">
                <a:latin typeface="Calibri Light" panose="020F0302020204030204" pitchFamily="34" charset="0"/>
                <a:cs typeface="Calibri Light" panose="020F0302020204030204" pitchFamily="34" charset="0"/>
              </a:rPr>
              <a:t> see, jump, fly, or fall from trees</a:t>
            </a:r>
          </a:p>
          <a:p>
            <a:pPr>
              <a:spcBef>
                <a:spcPts val="0"/>
              </a:spcBef>
              <a:spcAft>
                <a:spcPts val="500"/>
              </a:spcAft>
            </a:pPr>
            <a:r>
              <a:rPr lang="en-US" sz="2300" dirty="0" smtClean="0">
                <a:latin typeface="Calibri Light" panose="020F0302020204030204" pitchFamily="34" charset="0"/>
                <a:cs typeface="Calibri Light" panose="020F0302020204030204" pitchFamily="34" charset="0"/>
              </a:rPr>
              <a:t>Impacted </a:t>
            </a:r>
            <a:r>
              <a:rPr lang="en-US" sz="2300" dirty="0">
                <a:latin typeface="Calibri Light" panose="020F0302020204030204" pitchFamily="34" charset="0"/>
                <a:cs typeface="Calibri Light" panose="020F0302020204030204" pitchFamily="34" charset="0"/>
              </a:rPr>
              <a:t>by weather and environmental </a:t>
            </a:r>
            <a:r>
              <a:rPr lang="en-US" sz="2300" dirty="0" smtClean="0">
                <a:latin typeface="Calibri Light" panose="020F0302020204030204" pitchFamily="34" charset="0"/>
                <a:cs typeface="Calibri Light" panose="020F0302020204030204" pitchFamily="34" charset="0"/>
              </a:rPr>
              <a:t>conditions</a:t>
            </a:r>
            <a:endParaRPr lang="en-US" sz="2300" dirty="0">
              <a:latin typeface="Calibri Light" panose="020F0302020204030204" pitchFamily="34" charset="0"/>
              <a:cs typeface="Calibri Light" panose="020F0302020204030204" pitchFamily="34" charset="0"/>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t>28</a:t>
            </a:fld>
            <a:endParaRPr lang="en-US" dirty="0"/>
          </a:p>
        </p:txBody>
      </p:sp>
      <p:pic>
        <p:nvPicPr>
          <p:cNvPr id="8" name="Content Placeholder 6" descr="Tick questing" title="Tick questin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7142" r="26897"/>
          <a:stretch/>
        </p:blipFill>
        <p:spPr>
          <a:xfrm>
            <a:off x="5689455" y="1303979"/>
            <a:ext cx="6502545" cy="5554021"/>
          </a:xfrm>
          <a:prstGeom prst="rect">
            <a:avLst/>
          </a:prstGeom>
        </p:spPr>
      </p:pic>
      <p:cxnSp>
        <p:nvCxnSpPr>
          <p:cNvPr id="9" name="Straight Connector 8" descr="Line" title="Line"/>
          <p:cNvCxnSpPr/>
          <p:nvPr/>
        </p:nvCxnSpPr>
        <p:spPr>
          <a:xfrm>
            <a:off x="-18288" y="1259835"/>
            <a:ext cx="12210288" cy="2037"/>
          </a:xfrm>
          <a:prstGeom prst="line">
            <a:avLst/>
          </a:prstGeom>
          <a:ln w="139700">
            <a:solidFill>
              <a:srgbClr val="97999B"/>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3148689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BLACKLEGGED TICK HOSTS</a:t>
            </a:r>
            <a:endParaRPr lang="en-US" dirty="0"/>
          </a:p>
        </p:txBody>
      </p:sp>
      <p:pic>
        <p:nvPicPr>
          <p:cNvPr id="12" name="Content Placeholder 11" descr="White tailed deer" title="White tailed dee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6267" r="8294"/>
          <a:stretch/>
        </p:blipFill>
        <p:spPr>
          <a:xfrm>
            <a:off x="6159500" y="1869996"/>
            <a:ext cx="5194300" cy="4056221"/>
          </a:xfrm>
        </p:spPr>
      </p:pic>
      <p:sp>
        <p:nvSpPr>
          <p:cNvPr id="7" name="Slide Number Placeholder 6"/>
          <p:cNvSpPr>
            <a:spLocks noGrp="1"/>
          </p:cNvSpPr>
          <p:nvPr>
            <p:ph type="sldNum" sz="quarter" idx="12"/>
          </p:nvPr>
        </p:nvSpPr>
        <p:spPr/>
        <p:txBody>
          <a:bodyPr/>
          <a:lstStyle/>
          <a:p>
            <a:fld id="{48F63A3B-78C7-47BE-AE5E-E10140E04643}" type="slidenum">
              <a:rPr lang="en-US" smtClean="0"/>
              <a:t>29</a:t>
            </a:fld>
            <a:endParaRPr lang="en-US" dirty="0"/>
          </a:p>
        </p:txBody>
      </p:sp>
      <p:cxnSp>
        <p:nvCxnSpPr>
          <p:cNvPr id="9" name="Straight Connector 8" descr="Line" title="Line"/>
          <p:cNvCxnSpPr/>
          <p:nvPr/>
        </p:nvCxnSpPr>
        <p:spPr>
          <a:xfrm>
            <a:off x="-18288" y="1259835"/>
            <a:ext cx="12210288" cy="2037"/>
          </a:xfrm>
          <a:prstGeom prst="line">
            <a:avLst/>
          </a:prstGeom>
          <a:ln w="139700">
            <a:solidFill>
              <a:srgbClr val="97999B"/>
            </a:solidFill>
          </a:ln>
        </p:spPr>
        <p:style>
          <a:lnRef idx="1">
            <a:schemeClr val="accent3"/>
          </a:lnRef>
          <a:fillRef idx="0">
            <a:schemeClr val="accent3"/>
          </a:fillRef>
          <a:effectRef idx="0">
            <a:schemeClr val="accent3"/>
          </a:effectRef>
          <a:fontRef idx="minor">
            <a:schemeClr val="tx1"/>
          </a:fontRef>
        </p:style>
      </p:cxnSp>
      <p:pic>
        <p:nvPicPr>
          <p:cNvPr id="11" name="Content Placeholder 10" descr="White footed mouse" title="White footed mouse"/>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838200" y="1869996"/>
            <a:ext cx="5181600" cy="4056221"/>
          </a:xfrm>
        </p:spPr>
      </p:pic>
      <p:sp>
        <p:nvSpPr>
          <p:cNvPr id="13" name="TextBox 12"/>
          <p:cNvSpPr txBox="1"/>
          <p:nvPr/>
        </p:nvSpPr>
        <p:spPr>
          <a:xfrm>
            <a:off x="838200" y="6057900"/>
            <a:ext cx="5181600" cy="430887"/>
          </a:xfrm>
          <a:prstGeom prst="rect">
            <a:avLst/>
          </a:prstGeom>
          <a:noFill/>
        </p:spPr>
        <p:txBody>
          <a:bodyPr wrap="square" rtlCol="0">
            <a:spAutoFit/>
          </a:bodyPr>
          <a:lstStyle/>
          <a:p>
            <a:pPr algn="ctr"/>
            <a:r>
              <a:rPr lang="en-US" sz="2200" dirty="0" smtClean="0">
                <a:latin typeface="Calibri Light" panose="020F0302020204030204" pitchFamily="34" charset="0"/>
                <a:cs typeface="Calibri Light" panose="020F0302020204030204" pitchFamily="34" charset="0"/>
              </a:rPr>
              <a:t>Main Reservoir Host: White-Footed Mouse</a:t>
            </a:r>
            <a:endParaRPr lang="en-US" sz="2200" dirty="0">
              <a:latin typeface="Calibri Light" panose="020F0302020204030204" pitchFamily="34" charset="0"/>
              <a:cs typeface="Calibri Light" panose="020F0302020204030204" pitchFamily="34" charset="0"/>
            </a:endParaRPr>
          </a:p>
        </p:txBody>
      </p:sp>
      <p:sp>
        <p:nvSpPr>
          <p:cNvPr id="14" name="TextBox 13"/>
          <p:cNvSpPr txBox="1"/>
          <p:nvPr/>
        </p:nvSpPr>
        <p:spPr>
          <a:xfrm>
            <a:off x="6019800" y="6057900"/>
            <a:ext cx="5334000" cy="430887"/>
          </a:xfrm>
          <a:prstGeom prst="rect">
            <a:avLst/>
          </a:prstGeom>
          <a:noFill/>
        </p:spPr>
        <p:txBody>
          <a:bodyPr wrap="square" rtlCol="0">
            <a:spAutoFit/>
          </a:bodyPr>
          <a:lstStyle/>
          <a:p>
            <a:pPr algn="ctr"/>
            <a:r>
              <a:rPr lang="en-US" sz="2200" dirty="0" smtClean="0">
                <a:latin typeface="Calibri Light" panose="020F0302020204030204" pitchFamily="34" charset="0"/>
                <a:cs typeface="Calibri Light" panose="020F0302020204030204" pitchFamily="34" charset="0"/>
              </a:rPr>
              <a:t>Main Reproductive Host: White-Tailed Deer</a:t>
            </a:r>
            <a:endParaRPr lang="en-US" sz="22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3289570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CLIMATE &amp; HEALTH WEBINAR SERIES</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sz="2800" b="1" dirty="0" smtClean="0">
                <a:latin typeface="Calibri Light" panose="020F0302020204030204" pitchFamily="34" charset="0"/>
                <a:cs typeface="Calibri Light" panose="020F0302020204030204" pitchFamily="34" charset="0"/>
              </a:rPr>
              <a:t>Climate &amp; Health 101: </a:t>
            </a:r>
            <a:r>
              <a:rPr lang="en-US" sz="2400" dirty="0" smtClean="0">
                <a:latin typeface="Calibri Light" panose="020F0302020204030204" pitchFamily="34" charset="0"/>
                <a:cs typeface="Calibri Light" panose="020F0302020204030204" pitchFamily="34" charset="0"/>
              </a:rPr>
              <a:t>July 26, 2017</a:t>
            </a:r>
          </a:p>
          <a:p>
            <a:pPr marL="0" indent="0">
              <a:buNone/>
            </a:pPr>
            <a:r>
              <a:rPr lang="en-US" sz="2800" b="1" dirty="0" smtClean="0">
                <a:latin typeface="Calibri Light" panose="020F0302020204030204" pitchFamily="34" charset="0"/>
                <a:cs typeface="Calibri Light" panose="020F0302020204030204" pitchFamily="34" charset="0"/>
              </a:rPr>
              <a:t>Extreme Heat Events: </a:t>
            </a:r>
            <a:r>
              <a:rPr lang="en-US" sz="2400" dirty="0" smtClean="0">
                <a:latin typeface="Calibri Light" panose="020F0302020204030204" pitchFamily="34" charset="0"/>
                <a:cs typeface="Calibri Light" panose="020F0302020204030204" pitchFamily="34" charset="0"/>
              </a:rPr>
              <a:t>August 16, 2017</a:t>
            </a:r>
          </a:p>
          <a:p>
            <a:pPr marL="0" indent="0">
              <a:buNone/>
            </a:pPr>
            <a:r>
              <a:rPr lang="en-US" sz="2800" b="1" dirty="0" smtClean="0">
                <a:latin typeface="Calibri Light" panose="020F0302020204030204" pitchFamily="34" charset="0"/>
                <a:cs typeface="Calibri Light" panose="020F0302020204030204" pitchFamily="34" charset="0"/>
              </a:rPr>
              <a:t>Agriculture &amp; Food Security: </a:t>
            </a:r>
            <a:r>
              <a:rPr lang="en-US" sz="2400" dirty="0" smtClean="0">
                <a:latin typeface="Calibri Light" panose="020F0302020204030204" pitchFamily="34" charset="0"/>
                <a:cs typeface="Calibri Light" panose="020F0302020204030204" pitchFamily="34" charset="0"/>
              </a:rPr>
              <a:t>September 20, 2017</a:t>
            </a:r>
          </a:p>
          <a:p>
            <a:pPr marL="0" indent="0">
              <a:buNone/>
            </a:pPr>
            <a:r>
              <a:rPr lang="en-US" sz="2800" b="1" dirty="0" smtClean="0">
                <a:latin typeface="Calibri Light" panose="020F0302020204030204" pitchFamily="34" charset="0"/>
                <a:cs typeface="Calibri Light" panose="020F0302020204030204" pitchFamily="34" charset="0"/>
              </a:rPr>
              <a:t>Air Quality: </a:t>
            </a:r>
            <a:r>
              <a:rPr lang="en-US" sz="2400" dirty="0" smtClean="0">
                <a:latin typeface="Calibri Light" panose="020F0302020204030204" pitchFamily="34" charset="0"/>
                <a:cs typeface="Calibri Light" panose="020F0302020204030204" pitchFamily="34" charset="0"/>
              </a:rPr>
              <a:t>November 22, 2017</a:t>
            </a:r>
          </a:p>
          <a:p>
            <a:pPr marL="0" indent="0">
              <a:buNone/>
            </a:pPr>
            <a:r>
              <a:rPr lang="en-US" sz="2800" b="1" dirty="0" smtClean="0">
                <a:latin typeface="Calibri Light" panose="020F0302020204030204" pitchFamily="34" charset="0"/>
                <a:cs typeface="Calibri Light" panose="020F0302020204030204" pitchFamily="34" charset="0"/>
              </a:rPr>
              <a:t>Wellbeing: </a:t>
            </a:r>
            <a:r>
              <a:rPr lang="en-US" sz="2400" dirty="0" smtClean="0">
                <a:latin typeface="Calibri Light" panose="020F0302020204030204" pitchFamily="34" charset="0"/>
                <a:cs typeface="Calibri Light" panose="020F0302020204030204" pitchFamily="34" charset="0"/>
              </a:rPr>
              <a:t>December 13, 2017</a:t>
            </a:r>
          </a:p>
          <a:p>
            <a:pPr marL="0" indent="0">
              <a:buNone/>
            </a:pPr>
            <a:r>
              <a:rPr lang="en-US" sz="2800" b="1" dirty="0" smtClean="0">
                <a:latin typeface="Calibri Light" panose="020F0302020204030204" pitchFamily="34" charset="0"/>
                <a:cs typeface="Calibri Light" panose="020F0302020204030204" pitchFamily="34" charset="0"/>
              </a:rPr>
              <a:t>Water Quality &amp; Quantity: </a:t>
            </a:r>
            <a:r>
              <a:rPr lang="en-US" sz="2400" dirty="0" smtClean="0">
                <a:latin typeface="Calibri Light" panose="020F0302020204030204" pitchFamily="34" charset="0"/>
                <a:cs typeface="Calibri Light" panose="020F0302020204030204" pitchFamily="34" charset="0"/>
              </a:rPr>
              <a:t>January 24, 2018</a:t>
            </a:r>
          </a:p>
          <a:p>
            <a:pPr marL="0" indent="0">
              <a:buNone/>
            </a:pPr>
            <a:r>
              <a:rPr lang="en-US" sz="2800" b="1" dirty="0" smtClean="0">
                <a:latin typeface="Calibri Light" panose="020F0302020204030204" pitchFamily="34" charset="0"/>
                <a:cs typeface="Calibri Light" panose="020F0302020204030204" pitchFamily="34" charset="0"/>
              </a:rPr>
              <a:t>Vectorborne Disease: </a:t>
            </a:r>
            <a:r>
              <a:rPr lang="en-US" sz="2400" dirty="0" smtClean="0">
                <a:latin typeface="Calibri Light" panose="020F0302020204030204" pitchFamily="34" charset="0"/>
                <a:cs typeface="Calibri Light" panose="020F0302020204030204" pitchFamily="34" charset="0"/>
              </a:rPr>
              <a:t>March 14, 2018</a:t>
            </a:r>
            <a:endParaRPr lang="en-US" sz="2400" dirty="0">
              <a:latin typeface="Calibri Light" panose="020F0302020204030204" pitchFamily="34" charset="0"/>
              <a:cs typeface="Calibri Light" panose="020F0302020204030204" pitchFamily="34" charset="0"/>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t>3</a:t>
            </a:fld>
            <a:endParaRPr lang="en-US" dirty="0"/>
          </a:p>
        </p:txBody>
      </p:sp>
      <p:cxnSp>
        <p:nvCxnSpPr>
          <p:cNvPr id="7" name="Straight Connector 6" descr="Line" title="Line"/>
          <p:cNvCxnSpPr/>
          <p:nvPr/>
        </p:nvCxnSpPr>
        <p:spPr>
          <a:xfrm>
            <a:off x="-18288" y="1259835"/>
            <a:ext cx="12210288" cy="2037"/>
          </a:xfrm>
          <a:prstGeom prst="line">
            <a:avLst/>
          </a:prstGeom>
          <a:ln w="139700">
            <a:solidFill>
              <a:srgbClr val="97999B"/>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528561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1331912"/>
            <a:ext cx="5486400" cy="5526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smtClean="0"/>
              <a:t>TICKBORNE DISEASE TRANSMISSION TO HUMANS</a:t>
            </a:r>
            <a:endParaRPr lang="en-US" dirty="0"/>
          </a:p>
        </p:txBody>
      </p:sp>
      <p:sp>
        <p:nvSpPr>
          <p:cNvPr id="3" name="Content Placeholder 2"/>
          <p:cNvSpPr>
            <a:spLocks noGrp="1"/>
          </p:cNvSpPr>
          <p:nvPr>
            <p:ph sz="half" idx="1"/>
          </p:nvPr>
        </p:nvSpPr>
        <p:spPr>
          <a:xfrm>
            <a:off x="509361" y="2749957"/>
            <a:ext cx="4648200" cy="2689996"/>
          </a:xfrm>
          <a:noFill/>
        </p:spPr>
        <p:txBody>
          <a:bodyPr>
            <a:normAutofit/>
          </a:bodyPr>
          <a:lstStyle/>
          <a:p>
            <a:pPr marL="0" indent="0">
              <a:buNone/>
            </a:pPr>
            <a:r>
              <a:rPr lang="en-US" b="1" dirty="0" smtClean="0">
                <a:solidFill>
                  <a:schemeClr val="bg1"/>
                </a:solidFill>
                <a:latin typeface="Calibri Light" panose="020F0302020204030204" pitchFamily="34" charset="0"/>
                <a:cs typeface="Calibri Light" panose="020F0302020204030204" pitchFamily="34" charset="0"/>
              </a:rPr>
              <a:t>Time of attachment needed to transmit disease agents:</a:t>
            </a:r>
          </a:p>
          <a:p>
            <a:pPr lvl="1"/>
            <a:r>
              <a:rPr lang="en-US" sz="2400" dirty="0" smtClean="0">
                <a:solidFill>
                  <a:schemeClr val="bg1"/>
                </a:solidFill>
                <a:latin typeface="Calibri Light" panose="020F0302020204030204" pitchFamily="34" charset="0"/>
                <a:cs typeface="Calibri Light" panose="020F0302020204030204" pitchFamily="34" charset="0"/>
              </a:rPr>
              <a:t>Lyme disease: 24 – 48 hours</a:t>
            </a:r>
          </a:p>
          <a:p>
            <a:pPr lvl="1"/>
            <a:r>
              <a:rPr lang="en-US" sz="2400" dirty="0" smtClean="0">
                <a:solidFill>
                  <a:schemeClr val="bg1"/>
                </a:solidFill>
                <a:latin typeface="Calibri Light" panose="020F0302020204030204" pitchFamily="34" charset="0"/>
                <a:cs typeface="Calibri Light" panose="020F0302020204030204" pitchFamily="34" charset="0"/>
              </a:rPr>
              <a:t>Anaplasmosis: 12 – 24 hours</a:t>
            </a:r>
          </a:p>
          <a:p>
            <a:pPr lvl="1"/>
            <a:r>
              <a:rPr lang="en-US" sz="2400" dirty="0" smtClean="0">
                <a:solidFill>
                  <a:schemeClr val="bg1"/>
                </a:solidFill>
                <a:latin typeface="Calibri Light" panose="020F0302020204030204" pitchFamily="34" charset="0"/>
                <a:cs typeface="Calibri Light" panose="020F0302020204030204" pitchFamily="34" charset="0"/>
              </a:rPr>
              <a:t>Babesiosis: &gt;24 hours</a:t>
            </a:r>
            <a:endParaRPr lang="en-US" sz="2400" dirty="0">
              <a:solidFill>
                <a:schemeClr val="bg1"/>
              </a:solidFill>
              <a:latin typeface="Calibri Light" panose="020F0302020204030204" pitchFamily="34" charset="0"/>
              <a:cs typeface="Calibri Light" panose="020F0302020204030204" pitchFamily="34" charset="0"/>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t>30</a:t>
            </a:fld>
            <a:endParaRPr lang="en-US" dirty="0"/>
          </a:p>
        </p:txBody>
      </p:sp>
      <p:cxnSp>
        <p:nvCxnSpPr>
          <p:cNvPr id="8" name="Straight Connector 7" descr="Line" title="Line"/>
          <p:cNvCxnSpPr/>
          <p:nvPr/>
        </p:nvCxnSpPr>
        <p:spPr>
          <a:xfrm>
            <a:off x="-18288" y="1259835"/>
            <a:ext cx="12210288" cy="2037"/>
          </a:xfrm>
          <a:prstGeom prst="line">
            <a:avLst/>
          </a:prstGeom>
          <a:ln w="139700">
            <a:solidFill>
              <a:srgbClr val="97999B"/>
            </a:solidFill>
          </a:ln>
        </p:spPr>
        <p:style>
          <a:lnRef idx="1">
            <a:schemeClr val="accent3"/>
          </a:lnRef>
          <a:fillRef idx="0">
            <a:schemeClr val="accent3"/>
          </a:fillRef>
          <a:effectRef idx="0">
            <a:schemeClr val="accent3"/>
          </a:effectRef>
          <a:fontRef idx="minor">
            <a:schemeClr val="tx1"/>
          </a:fontRef>
        </p:style>
      </p:cxnSp>
      <p:sp>
        <p:nvSpPr>
          <p:cNvPr id="14" name="TextBox 13"/>
          <p:cNvSpPr txBox="1"/>
          <p:nvPr/>
        </p:nvSpPr>
        <p:spPr>
          <a:xfrm>
            <a:off x="7379105" y="2869566"/>
            <a:ext cx="2349500" cy="430887"/>
          </a:xfrm>
          <a:prstGeom prst="rect">
            <a:avLst/>
          </a:prstGeom>
          <a:noFill/>
        </p:spPr>
        <p:txBody>
          <a:bodyPr wrap="square" rtlCol="0">
            <a:spAutoFit/>
          </a:bodyPr>
          <a:lstStyle/>
          <a:p>
            <a:r>
              <a:rPr lang="en-US" sz="2200" dirty="0" smtClean="0">
                <a:latin typeface="Calibri Light" panose="020F0302020204030204" pitchFamily="34" charset="0"/>
                <a:cs typeface="Calibri Light" panose="020F0302020204030204" pitchFamily="34" charset="0"/>
              </a:rPr>
              <a:t>1 in 3 adult ticks</a:t>
            </a:r>
            <a:endParaRPr lang="en-US" sz="2200" dirty="0">
              <a:latin typeface="Calibri Light" panose="020F0302020204030204" pitchFamily="34" charset="0"/>
              <a:cs typeface="Calibri Light" panose="020F0302020204030204" pitchFamily="34" charset="0"/>
            </a:endParaRPr>
          </a:p>
        </p:txBody>
      </p:sp>
      <p:sp>
        <p:nvSpPr>
          <p:cNvPr id="15" name="TextBox 14"/>
          <p:cNvSpPr txBox="1"/>
          <p:nvPr/>
        </p:nvSpPr>
        <p:spPr>
          <a:xfrm>
            <a:off x="7379105" y="4327276"/>
            <a:ext cx="2349500" cy="430887"/>
          </a:xfrm>
          <a:prstGeom prst="rect">
            <a:avLst/>
          </a:prstGeom>
          <a:noFill/>
        </p:spPr>
        <p:txBody>
          <a:bodyPr wrap="square" rtlCol="0">
            <a:spAutoFit/>
          </a:bodyPr>
          <a:lstStyle/>
          <a:p>
            <a:r>
              <a:rPr lang="en-US" sz="2200" dirty="0" smtClean="0">
                <a:latin typeface="Calibri Light" panose="020F0302020204030204" pitchFamily="34" charset="0"/>
                <a:cs typeface="Calibri Light" panose="020F0302020204030204" pitchFamily="34" charset="0"/>
              </a:rPr>
              <a:t>1 in 5 nymph ticks</a:t>
            </a:r>
            <a:endParaRPr lang="en-US" sz="2200" dirty="0">
              <a:latin typeface="Calibri Light" panose="020F0302020204030204" pitchFamily="34" charset="0"/>
              <a:cs typeface="Calibri Light" panose="020F0302020204030204" pitchFamily="34" charset="0"/>
            </a:endParaRPr>
          </a:p>
        </p:txBody>
      </p:sp>
      <p:sp>
        <p:nvSpPr>
          <p:cNvPr id="16" name="TextBox 15"/>
          <p:cNvSpPr txBox="1"/>
          <p:nvPr/>
        </p:nvSpPr>
        <p:spPr>
          <a:xfrm>
            <a:off x="5753910" y="2232867"/>
            <a:ext cx="5599890" cy="430887"/>
          </a:xfrm>
          <a:prstGeom prst="rect">
            <a:avLst/>
          </a:prstGeom>
          <a:noFill/>
        </p:spPr>
        <p:txBody>
          <a:bodyPr wrap="square" rtlCol="0">
            <a:spAutoFit/>
          </a:bodyPr>
          <a:lstStyle/>
          <a:p>
            <a:r>
              <a:rPr lang="en-US" sz="2200" b="1" dirty="0" smtClean="0">
                <a:latin typeface="Calibri Light" panose="020F0302020204030204" pitchFamily="34" charset="0"/>
                <a:cs typeface="Calibri Light" panose="020F0302020204030204" pitchFamily="34" charset="0"/>
              </a:rPr>
              <a:t>Ticks infected with bacteria causing Lyme Disease</a:t>
            </a:r>
            <a:endParaRPr lang="en-US" sz="2200" b="1" dirty="0">
              <a:latin typeface="Calibri Light" panose="020F0302020204030204" pitchFamily="34" charset="0"/>
              <a:cs typeface="Calibri Light" panose="020F0302020204030204" pitchFamily="34" charset="0"/>
            </a:endParaRPr>
          </a:p>
        </p:txBody>
      </p:sp>
      <p:grpSp>
        <p:nvGrpSpPr>
          <p:cNvPr id="10" name="Group 9"/>
          <p:cNvGrpSpPr/>
          <p:nvPr/>
        </p:nvGrpSpPr>
        <p:grpSpPr>
          <a:xfrm>
            <a:off x="7587756" y="3501606"/>
            <a:ext cx="1932198" cy="632201"/>
            <a:chOff x="7435704" y="3306533"/>
            <a:chExt cx="1932198" cy="632201"/>
          </a:xfrm>
        </p:grpSpPr>
        <p:pic>
          <p:nvPicPr>
            <p:cNvPr id="5" name="Picture 4"/>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8863498" y="3306533"/>
              <a:ext cx="504404" cy="632201"/>
            </a:xfrm>
            <a:prstGeom prst="rect">
              <a:avLst/>
            </a:prstGeom>
          </p:spPr>
        </p:pic>
        <p:pic>
          <p:nvPicPr>
            <p:cNvPr id="17" name="Picture 1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8148702" y="3306533"/>
              <a:ext cx="504404" cy="632201"/>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5704" y="3306533"/>
              <a:ext cx="504404" cy="632201"/>
            </a:xfrm>
            <a:prstGeom prst="rect">
              <a:avLst/>
            </a:prstGeom>
          </p:spPr>
        </p:pic>
      </p:grpSp>
      <p:grpSp>
        <p:nvGrpSpPr>
          <p:cNvPr id="9" name="Group 8"/>
          <p:cNvGrpSpPr/>
          <p:nvPr/>
        </p:nvGrpSpPr>
        <p:grpSpPr>
          <a:xfrm>
            <a:off x="6873859" y="4951632"/>
            <a:ext cx="3359992" cy="632203"/>
            <a:chOff x="6720908" y="4756559"/>
            <a:chExt cx="3359992" cy="632203"/>
          </a:xfrm>
        </p:grpSpPr>
        <p:pic>
          <p:nvPicPr>
            <p:cNvPr id="19" name="Picture 18"/>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8148702" y="4756561"/>
              <a:ext cx="504404" cy="632201"/>
            </a:xfrm>
            <a:prstGeom prst="rect">
              <a:avLst/>
            </a:prstGeom>
          </p:spPr>
        </p:pic>
        <p:pic>
          <p:nvPicPr>
            <p:cNvPr id="20" name="Picture 1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7433906" y="4756561"/>
              <a:ext cx="504404" cy="632201"/>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0908" y="4756561"/>
              <a:ext cx="504404" cy="632201"/>
            </a:xfrm>
            <a:prstGeom prst="rect">
              <a:avLst/>
            </a:prstGeom>
          </p:spPr>
        </p:pic>
        <p:pic>
          <p:nvPicPr>
            <p:cNvPr id="22" name="Picture 21"/>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8863498" y="4756560"/>
              <a:ext cx="504404" cy="632201"/>
            </a:xfrm>
            <a:prstGeom prst="rect">
              <a:avLst/>
            </a:prstGeom>
          </p:spPr>
        </p:pic>
        <p:pic>
          <p:nvPicPr>
            <p:cNvPr id="23" name="Picture 2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576496" y="4756559"/>
              <a:ext cx="504404" cy="632201"/>
            </a:xfrm>
            <a:prstGeom prst="rect">
              <a:avLst/>
            </a:prstGeom>
          </p:spPr>
        </p:pic>
      </p:grpSp>
    </p:spTree>
    <p:extLst>
      <p:ext uri="{BB962C8B-B14F-4D97-AF65-F5344CB8AC3E}">
        <p14:creationId xmlns:p14="http://schemas.microsoft.com/office/powerpoint/2010/main" val="40314069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TICKBORNE DISEASE RISK IN MINNESOTA</a:t>
            </a:r>
            <a:endParaRPr lang="en-US" dirty="0"/>
          </a:p>
        </p:txBody>
      </p:sp>
      <p:sp>
        <p:nvSpPr>
          <p:cNvPr id="3" name="Content Placeholder 2"/>
          <p:cNvSpPr>
            <a:spLocks noGrp="1"/>
          </p:cNvSpPr>
          <p:nvPr>
            <p:ph sz="half" idx="1"/>
          </p:nvPr>
        </p:nvSpPr>
        <p:spPr>
          <a:xfrm>
            <a:off x="838200" y="3009900"/>
            <a:ext cx="4648200" cy="3167063"/>
          </a:xfrm>
        </p:spPr>
        <p:txBody>
          <a:bodyPr>
            <a:normAutofit/>
          </a:bodyPr>
          <a:lstStyle/>
          <a:p>
            <a:r>
              <a:rPr lang="en-US" sz="2400" b="1" dirty="0" smtClean="0">
                <a:latin typeface="Calibri Light" panose="020F0302020204030204" pitchFamily="34" charset="0"/>
                <a:cs typeface="Calibri Light" panose="020F0302020204030204" pitchFamily="34" charset="0"/>
              </a:rPr>
              <a:t>Lowest risk: </a:t>
            </a:r>
            <a:r>
              <a:rPr lang="en-US" sz="2400" dirty="0" smtClean="0">
                <a:latin typeface="Calibri Light" panose="020F0302020204030204" pitchFamily="34" charset="0"/>
                <a:cs typeface="Calibri Light" panose="020F0302020204030204" pitchFamily="34" charset="0"/>
              </a:rPr>
              <a:t>western border and </a:t>
            </a:r>
            <a:r>
              <a:rPr lang="en-US" sz="2400" dirty="0">
                <a:latin typeface="Calibri Light" panose="020F0302020204030204" pitchFamily="34" charset="0"/>
                <a:cs typeface="Calibri Light" panose="020F0302020204030204" pitchFamily="34" charset="0"/>
              </a:rPr>
              <a:t>s</a:t>
            </a:r>
            <a:r>
              <a:rPr lang="en-US" sz="2400" dirty="0" smtClean="0">
                <a:latin typeface="Calibri Light" panose="020F0302020204030204" pitchFamily="34" charset="0"/>
                <a:cs typeface="Calibri Light" panose="020F0302020204030204" pitchFamily="34" charset="0"/>
              </a:rPr>
              <a:t>outhwest corner</a:t>
            </a:r>
          </a:p>
          <a:p>
            <a:r>
              <a:rPr lang="en-US" sz="2400" b="1" dirty="0" smtClean="0">
                <a:latin typeface="Calibri Light" panose="020F0302020204030204" pitchFamily="34" charset="0"/>
                <a:cs typeface="Calibri Light" panose="020F0302020204030204" pitchFamily="34" charset="0"/>
              </a:rPr>
              <a:t>Highest risk: </a:t>
            </a:r>
            <a:r>
              <a:rPr lang="en-US" sz="2400" dirty="0" smtClean="0">
                <a:latin typeface="Calibri Light" panose="020F0302020204030204" pitchFamily="34" charset="0"/>
                <a:cs typeface="Calibri Light" panose="020F0302020204030204" pitchFamily="34" charset="0"/>
              </a:rPr>
              <a:t>wooded habitats of north central and northeast regions</a:t>
            </a:r>
            <a:endParaRPr lang="en-US" sz="2400" dirty="0">
              <a:latin typeface="Calibri Light" panose="020F0302020204030204" pitchFamily="34" charset="0"/>
              <a:cs typeface="Calibri Light" panose="020F0302020204030204" pitchFamily="34" charset="0"/>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t>31</a:t>
            </a:fld>
            <a:endParaRPr lang="en-US" dirty="0"/>
          </a:p>
        </p:txBody>
      </p:sp>
      <p:cxnSp>
        <p:nvCxnSpPr>
          <p:cNvPr id="8" name="Straight Connector 7" descr="Line" title="Line"/>
          <p:cNvCxnSpPr/>
          <p:nvPr/>
        </p:nvCxnSpPr>
        <p:spPr>
          <a:xfrm>
            <a:off x="-18288" y="1259835"/>
            <a:ext cx="12210288" cy="2037"/>
          </a:xfrm>
          <a:prstGeom prst="line">
            <a:avLst/>
          </a:prstGeom>
          <a:ln w="139700">
            <a:solidFill>
              <a:srgbClr val="97999B"/>
            </a:solidFill>
          </a:ln>
        </p:spPr>
        <p:style>
          <a:lnRef idx="1">
            <a:schemeClr val="accent3"/>
          </a:lnRef>
          <a:fillRef idx="0">
            <a:schemeClr val="accent3"/>
          </a:fillRef>
          <a:effectRef idx="0">
            <a:schemeClr val="accent3"/>
          </a:effectRef>
          <a:fontRef idx="minor">
            <a:schemeClr val="tx1"/>
          </a:fontRef>
        </p:style>
      </p:cxnSp>
      <p:sp>
        <p:nvSpPr>
          <p:cNvPr id="16" name="TextBox 15"/>
          <p:cNvSpPr txBox="1"/>
          <p:nvPr/>
        </p:nvSpPr>
        <p:spPr>
          <a:xfrm>
            <a:off x="5911445" y="1620970"/>
            <a:ext cx="5372504" cy="400110"/>
          </a:xfrm>
          <a:prstGeom prst="rect">
            <a:avLst/>
          </a:prstGeom>
          <a:noFill/>
        </p:spPr>
        <p:txBody>
          <a:bodyPr wrap="square" rtlCol="0">
            <a:spAutoFit/>
          </a:bodyPr>
          <a:lstStyle/>
          <a:p>
            <a:pPr algn="ctr"/>
            <a:r>
              <a:rPr lang="en-US" sz="2000" b="1" dirty="0" smtClean="0">
                <a:latin typeface="Calibri Light" panose="020F0302020204030204" pitchFamily="34" charset="0"/>
                <a:cs typeface="Calibri Light" panose="020F0302020204030204" pitchFamily="34" charset="0"/>
              </a:rPr>
              <a:t>Tickborne Disease Risk in Minnesota</a:t>
            </a:r>
            <a:endParaRPr lang="en-US" sz="2000" b="1" dirty="0">
              <a:latin typeface="Calibri Light" panose="020F0302020204030204" pitchFamily="34" charset="0"/>
              <a:cs typeface="Calibri Light" panose="020F0302020204030204" pitchFamily="34" charset="0"/>
            </a:endParaRPr>
          </a:p>
        </p:txBody>
      </p:sp>
      <p:pic>
        <p:nvPicPr>
          <p:cNvPr id="13" name="Content Placeholder 3"/>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6025"/>
          <a:stretch/>
        </p:blipFill>
        <p:spPr>
          <a:xfrm>
            <a:off x="6359236" y="2021080"/>
            <a:ext cx="4412472" cy="4708388"/>
          </a:xfrm>
        </p:spPr>
      </p:pic>
    </p:spTree>
    <p:extLst>
      <p:ext uri="{BB962C8B-B14F-4D97-AF65-F5344CB8AC3E}">
        <p14:creationId xmlns:p14="http://schemas.microsoft.com/office/powerpoint/2010/main" val="28832950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152400"/>
            <a:ext cx="11277600" cy="914400"/>
          </a:xfrm>
        </p:spPr>
        <p:txBody>
          <a:bodyPr>
            <a:normAutofit fontScale="90000"/>
          </a:bodyPr>
          <a:lstStyle/>
          <a:p>
            <a:pPr algn="l"/>
            <a:r>
              <a:rPr lang="en-US" dirty="0" smtClean="0"/>
              <a:t>REPORTED TICKBORNE DISEASE CASES IN MINNESOTA (1996-2016)</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32</a:t>
            </a:fld>
            <a:endParaRPr lang="en-US" dirty="0"/>
          </a:p>
        </p:txBody>
      </p:sp>
      <p:cxnSp>
        <p:nvCxnSpPr>
          <p:cNvPr id="8" name="Straight Connector 7" descr="Line" title="Line"/>
          <p:cNvCxnSpPr/>
          <p:nvPr/>
        </p:nvCxnSpPr>
        <p:spPr>
          <a:xfrm>
            <a:off x="-18288" y="1259835"/>
            <a:ext cx="12210288" cy="2037"/>
          </a:xfrm>
          <a:prstGeom prst="line">
            <a:avLst/>
          </a:prstGeom>
          <a:ln w="139700">
            <a:solidFill>
              <a:srgbClr val="97999B"/>
            </a:solidFill>
          </a:ln>
        </p:spPr>
        <p:style>
          <a:lnRef idx="1">
            <a:schemeClr val="accent3"/>
          </a:lnRef>
          <a:fillRef idx="0">
            <a:schemeClr val="accent3"/>
          </a:fillRef>
          <a:effectRef idx="0">
            <a:schemeClr val="accent3"/>
          </a:effectRef>
          <a:fontRef idx="minor">
            <a:schemeClr val="tx1"/>
          </a:fontRef>
        </p:style>
      </p:cxnSp>
      <p:graphicFrame>
        <p:nvGraphicFramePr>
          <p:cNvPr id="6" name="Content Placeholder 9"/>
          <p:cNvGraphicFramePr>
            <a:graphicFrameLocks noGrp="1"/>
          </p:cNvGraphicFramePr>
          <p:nvPr>
            <p:ph sz="half" idx="1"/>
            <p:extLst>
              <p:ext uri="{D42A27DB-BD31-4B8C-83A1-F6EECF244321}">
                <p14:modId xmlns:p14="http://schemas.microsoft.com/office/powerpoint/2010/main" val="2194213956"/>
              </p:ext>
            </p:extLst>
          </p:nvPr>
        </p:nvGraphicFramePr>
        <p:xfrm>
          <a:off x="829056" y="1673321"/>
          <a:ext cx="10515600" cy="48655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67728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chemeClr val="bg1"/>
                </a:solidFill>
              </a:rPr>
              <a:t>POLLING QUESTION</a:t>
            </a:r>
            <a:endParaRPr lang="en-US" dirty="0">
              <a:solidFill>
                <a:schemeClr val="bg1"/>
              </a:solidFill>
            </a:endParaRPr>
          </a:p>
        </p:txBody>
      </p:sp>
      <p:sp>
        <p:nvSpPr>
          <p:cNvPr id="3" name="Content Placeholder 2"/>
          <p:cNvSpPr>
            <a:spLocks noGrp="1"/>
          </p:cNvSpPr>
          <p:nvPr>
            <p:ph sz="quarter" idx="10"/>
          </p:nvPr>
        </p:nvSpPr>
        <p:spPr/>
        <p:txBody>
          <a:bodyPr>
            <a:normAutofit/>
          </a:bodyPr>
          <a:lstStyle/>
          <a:p>
            <a:pPr marL="0" indent="0">
              <a:buNone/>
            </a:pPr>
            <a:r>
              <a:rPr lang="en-US" dirty="0" smtClean="0"/>
              <a:t>How many known species of mosquitoes are present in Minnesota?</a:t>
            </a:r>
            <a:endParaRPr lang="en-US" dirty="0"/>
          </a:p>
          <a:p>
            <a:pPr marL="457200" indent="-457200">
              <a:buClr>
                <a:schemeClr val="bg1"/>
              </a:buClr>
              <a:buFont typeface="+mj-lt"/>
              <a:buAutoNum type="alphaLcParenR"/>
            </a:pPr>
            <a:r>
              <a:rPr lang="en-US" dirty="0" smtClean="0"/>
              <a:t>~11</a:t>
            </a:r>
          </a:p>
          <a:p>
            <a:pPr marL="457200" indent="-457200">
              <a:buClr>
                <a:schemeClr val="bg1"/>
              </a:buClr>
              <a:buFont typeface="+mj-lt"/>
              <a:buAutoNum type="alphaLcParenR"/>
            </a:pPr>
            <a:r>
              <a:rPr lang="en-US" dirty="0" smtClean="0"/>
              <a:t>~51</a:t>
            </a:r>
          </a:p>
          <a:p>
            <a:pPr marL="457200" indent="-457200">
              <a:buClr>
                <a:schemeClr val="bg1"/>
              </a:buClr>
              <a:buFont typeface="+mj-lt"/>
              <a:buAutoNum type="alphaLcParenR"/>
            </a:pPr>
            <a:r>
              <a:rPr lang="en-US" dirty="0" smtClean="0"/>
              <a:t>~150</a:t>
            </a:r>
          </a:p>
          <a:p>
            <a:pPr>
              <a:buClr>
                <a:schemeClr val="bg1"/>
              </a:buClr>
            </a:pP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33</a:t>
            </a:fld>
            <a:endParaRPr lang="en-US" dirty="0"/>
          </a:p>
        </p:txBody>
      </p:sp>
    </p:spTree>
    <p:extLst>
      <p:ext uri="{BB962C8B-B14F-4D97-AF65-F5344CB8AC3E}">
        <p14:creationId xmlns:p14="http://schemas.microsoft.com/office/powerpoint/2010/main" val="17953049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8664" b="24598"/>
          <a:stretch/>
        </p:blipFill>
        <p:spPr/>
      </p:pic>
      <p:sp>
        <p:nvSpPr>
          <p:cNvPr id="2" name="Title 1"/>
          <p:cNvSpPr>
            <a:spLocks noGrp="1"/>
          </p:cNvSpPr>
          <p:nvPr>
            <p:ph type="title"/>
          </p:nvPr>
        </p:nvSpPr>
        <p:spPr/>
        <p:txBody>
          <a:bodyPr/>
          <a:lstStyle/>
          <a:p>
            <a:pPr algn="l"/>
            <a:r>
              <a:rPr lang="en-US" dirty="0" smtClean="0"/>
              <a:t>MOSQUITOES</a:t>
            </a:r>
            <a:endParaRPr lang="en-US" dirty="0"/>
          </a:p>
        </p:txBody>
      </p:sp>
      <p:sp>
        <p:nvSpPr>
          <p:cNvPr id="4" name="Content Placeholder 3"/>
          <p:cNvSpPr>
            <a:spLocks noGrp="1"/>
          </p:cNvSpPr>
          <p:nvPr>
            <p:ph idx="1"/>
          </p:nvPr>
        </p:nvSpPr>
        <p:spPr/>
        <p:txBody>
          <a:bodyPr>
            <a:normAutofit/>
          </a:bodyPr>
          <a:lstStyle/>
          <a:p>
            <a:r>
              <a:rPr lang="en-US" sz="2200" dirty="0" smtClean="0">
                <a:latin typeface="Calibri Light" panose="020F0302020204030204" pitchFamily="34" charset="0"/>
                <a:cs typeface="Calibri Light" panose="020F0302020204030204" pitchFamily="34" charset="0"/>
              </a:rPr>
              <a:t>51 species of mosquitoes in MN</a:t>
            </a:r>
          </a:p>
          <a:p>
            <a:r>
              <a:rPr lang="en-US" sz="2200" dirty="0" smtClean="0">
                <a:latin typeface="Calibri Light" panose="020F0302020204030204" pitchFamily="34" charset="0"/>
                <a:cs typeface="Calibri Light" panose="020F0302020204030204" pitchFamily="34" charset="0"/>
              </a:rPr>
              <a:t>Endemic arboviruses of MN include:</a:t>
            </a:r>
            <a:br>
              <a:rPr lang="en-US" sz="2200" dirty="0" smtClean="0">
                <a:latin typeface="Calibri Light" panose="020F0302020204030204" pitchFamily="34" charset="0"/>
                <a:cs typeface="Calibri Light" panose="020F0302020204030204" pitchFamily="34" charset="0"/>
              </a:rPr>
            </a:br>
            <a:r>
              <a:rPr lang="en-US" sz="2200" dirty="0" smtClean="0">
                <a:latin typeface="Calibri Light" panose="020F0302020204030204" pitchFamily="34" charset="0"/>
                <a:cs typeface="Calibri Light" panose="020F0302020204030204" pitchFamily="34" charset="0"/>
              </a:rPr>
              <a:t>West Nile Virus, Western Equine Encephalitis, </a:t>
            </a:r>
            <a:r>
              <a:rPr lang="en-US" sz="2200" smtClean="0">
                <a:latin typeface="Calibri Light" panose="020F0302020204030204" pitchFamily="34" charset="0"/>
                <a:cs typeface="Calibri Light" panose="020F0302020204030204" pitchFamily="34" charset="0"/>
              </a:rPr>
              <a:t>La Crosse </a:t>
            </a:r>
            <a:r>
              <a:rPr lang="en-US" sz="2200" dirty="0" smtClean="0">
                <a:latin typeface="Calibri Light" panose="020F0302020204030204" pitchFamily="34" charset="0"/>
                <a:cs typeface="Calibri Light" panose="020F0302020204030204" pitchFamily="34" charset="0"/>
              </a:rPr>
              <a:t>Encephalitis, Jamestown Canyon Virus, Eastern Equine Encephalitis</a:t>
            </a:r>
          </a:p>
        </p:txBody>
      </p:sp>
    </p:spTree>
    <p:extLst>
      <p:ext uri="{BB962C8B-B14F-4D97-AF65-F5344CB8AC3E}">
        <p14:creationId xmlns:p14="http://schemas.microsoft.com/office/powerpoint/2010/main" val="1132756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MOSQUITO LIFE CYCLE</a:t>
            </a:r>
            <a:endParaRPr lang="en-US" dirty="0"/>
          </a:p>
        </p:txBody>
      </p:sp>
      <p:sp>
        <p:nvSpPr>
          <p:cNvPr id="3" name="Content Placeholder 2"/>
          <p:cNvSpPr>
            <a:spLocks noGrp="1"/>
          </p:cNvSpPr>
          <p:nvPr>
            <p:ph sz="half" idx="1"/>
          </p:nvPr>
        </p:nvSpPr>
        <p:spPr>
          <a:xfrm>
            <a:off x="663172" y="1594624"/>
            <a:ext cx="5851927" cy="4761726"/>
          </a:xfrm>
        </p:spPr>
        <p:txBody>
          <a:bodyPr>
            <a:noAutofit/>
          </a:bodyPr>
          <a:lstStyle/>
          <a:p>
            <a:pPr>
              <a:lnSpc>
                <a:spcPct val="120000"/>
              </a:lnSpc>
              <a:spcAft>
                <a:spcPts val="500"/>
              </a:spcAft>
            </a:pPr>
            <a:r>
              <a:rPr lang="en-US" sz="2200" dirty="0">
                <a:latin typeface="Calibri Light" panose="020F0302020204030204" pitchFamily="34" charset="0"/>
                <a:cs typeface="Calibri Light" panose="020F0302020204030204" pitchFamily="34" charset="0"/>
              </a:rPr>
              <a:t>Four </a:t>
            </a:r>
            <a:r>
              <a:rPr lang="en-US" sz="2200" dirty="0" smtClean="0">
                <a:latin typeface="Calibri Light" panose="020F0302020204030204" pitchFamily="34" charset="0"/>
                <a:cs typeface="Calibri Light" panose="020F0302020204030204" pitchFamily="34" charset="0"/>
              </a:rPr>
              <a:t>life stages</a:t>
            </a:r>
            <a:endParaRPr lang="en-US" sz="2200" dirty="0">
              <a:latin typeface="Calibri Light" panose="020F0302020204030204" pitchFamily="34" charset="0"/>
              <a:cs typeface="Calibri Light" panose="020F0302020204030204" pitchFamily="34" charset="0"/>
            </a:endParaRPr>
          </a:p>
          <a:p>
            <a:pPr marL="914400" lvl="1" indent="-457200">
              <a:lnSpc>
                <a:spcPct val="120000"/>
              </a:lnSpc>
              <a:spcBef>
                <a:spcPts val="0"/>
              </a:spcBef>
              <a:spcAft>
                <a:spcPts val="0"/>
              </a:spcAft>
              <a:buFont typeface="+mj-lt"/>
              <a:buAutoNum type="arabicPeriod"/>
            </a:pPr>
            <a:r>
              <a:rPr lang="en-US" sz="2200" dirty="0">
                <a:latin typeface="Calibri Light" panose="020F0302020204030204" pitchFamily="34" charset="0"/>
                <a:cs typeface="Calibri Light" panose="020F0302020204030204" pitchFamily="34" charset="0"/>
              </a:rPr>
              <a:t>Egg</a:t>
            </a:r>
          </a:p>
          <a:p>
            <a:pPr marL="914400" lvl="1" indent="-457200">
              <a:lnSpc>
                <a:spcPct val="120000"/>
              </a:lnSpc>
              <a:spcBef>
                <a:spcPts val="0"/>
              </a:spcBef>
              <a:spcAft>
                <a:spcPts val="0"/>
              </a:spcAft>
              <a:buFont typeface="+mj-lt"/>
              <a:buAutoNum type="arabicPeriod"/>
            </a:pPr>
            <a:r>
              <a:rPr lang="en-US" sz="2200" dirty="0">
                <a:latin typeface="Calibri Light" panose="020F0302020204030204" pitchFamily="34" charset="0"/>
                <a:cs typeface="Calibri Light" panose="020F0302020204030204" pitchFamily="34" charset="0"/>
              </a:rPr>
              <a:t>Larva</a:t>
            </a:r>
          </a:p>
          <a:p>
            <a:pPr marL="914400" lvl="1" indent="-457200">
              <a:lnSpc>
                <a:spcPct val="120000"/>
              </a:lnSpc>
              <a:spcBef>
                <a:spcPts val="0"/>
              </a:spcBef>
              <a:spcAft>
                <a:spcPts val="0"/>
              </a:spcAft>
              <a:buFont typeface="+mj-lt"/>
              <a:buAutoNum type="arabicPeriod"/>
            </a:pPr>
            <a:r>
              <a:rPr lang="en-US" sz="2200" dirty="0" smtClean="0">
                <a:latin typeface="Calibri Light" panose="020F0302020204030204" pitchFamily="34" charset="0"/>
                <a:cs typeface="Calibri Light" panose="020F0302020204030204" pitchFamily="34" charset="0"/>
              </a:rPr>
              <a:t>Pupa</a:t>
            </a:r>
            <a:endParaRPr lang="en-US" sz="2200" dirty="0">
              <a:latin typeface="Calibri Light" panose="020F0302020204030204" pitchFamily="34" charset="0"/>
              <a:cs typeface="Calibri Light" panose="020F0302020204030204" pitchFamily="34" charset="0"/>
            </a:endParaRPr>
          </a:p>
          <a:p>
            <a:pPr marL="914400" lvl="1" indent="-457200">
              <a:lnSpc>
                <a:spcPct val="120000"/>
              </a:lnSpc>
              <a:spcBef>
                <a:spcPts val="0"/>
              </a:spcBef>
              <a:spcAft>
                <a:spcPts val="0"/>
              </a:spcAft>
              <a:buFont typeface="+mj-lt"/>
              <a:buAutoNum type="arabicPeriod"/>
            </a:pPr>
            <a:r>
              <a:rPr lang="en-US" sz="2200" dirty="0" smtClean="0">
                <a:latin typeface="Calibri Light" panose="020F0302020204030204" pitchFamily="34" charset="0"/>
                <a:cs typeface="Calibri Light" panose="020F0302020204030204" pitchFamily="34" charset="0"/>
              </a:rPr>
              <a:t>Adult</a:t>
            </a:r>
          </a:p>
          <a:p>
            <a:pPr>
              <a:lnSpc>
                <a:spcPct val="120000"/>
              </a:lnSpc>
              <a:spcAft>
                <a:spcPts val="500"/>
              </a:spcAft>
            </a:pPr>
            <a:r>
              <a:rPr lang="en-US" sz="2200" dirty="0" smtClean="0">
                <a:latin typeface="Calibri Light" panose="020F0302020204030204" pitchFamily="34" charset="0"/>
                <a:cs typeface="Calibri Light" panose="020F0302020204030204" pitchFamily="34" charset="0"/>
              </a:rPr>
              <a:t>Water is a necessary part of mosquito habitat</a:t>
            </a:r>
          </a:p>
          <a:p>
            <a:pPr lvl="1">
              <a:lnSpc>
                <a:spcPct val="120000"/>
              </a:lnSpc>
              <a:spcAft>
                <a:spcPts val="500"/>
              </a:spcAft>
            </a:pPr>
            <a:r>
              <a:rPr lang="en-US" sz="2200" dirty="0" smtClean="0">
                <a:latin typeface="Calibri Light" panose="020F0302020204030204" pitchFamily="34" charset="0"/>
                <a:cs typeface="Calibri Light" panose="020F0302020204030204" pitchFamily="34" charset="0"/>
              </a:rPr>
              <a:t>Varying habitats and egg-laying behaviors</a:t>
            </a:r>
          </a:p>
          <a:p>
            <a:pPr>
              <a:lnSpc>
                <a:spcPct val="120000"/>
              </a:lnSpc>
              <a:spcAft>
                <a:spcPts val="500"/>
              </a:spcAft>
            </a:pPr>
            <a:r>
              <a:rPr lang="en-US" sz="2200" dirty="0" smtClean="0">
                <a:latin typeface="Calibri Light" panose="020F0302020204030204" pitchFamily="34" charset="0"/>
                <a:cs typeface="Calibri Light" panose="020F0302020204030204" pitchFamily="34" charset="0"/>
              </a:rPr>
              <a:t>To find a host, adult mosquitoes see and detect movement, body warmth, chemical cues</a:t>
            </a:r>
          </a:p>
          <a:p>
            <a:pPr>
              <a:lnSpc>
                <a:spcPct val="120000"/>
              </a:lnSpc>
              <a:spcAft>
                <a:spcPts val="500"/>
              </a:spcAft>
            </a:pPr>
            <a:r>
              <a:rPr lang="en-US" sz="2200" dirty="0" smtClean="0">
                <a:latin typeface="Calibri Light" panose="020F0302020204030204" pitchFamily="34" charset="0"/>
                <a:cs typeface="Calibri Light" panose="020F0302020204030204" pitchFamily="34" charset="0"/>
              </a:rPr>
              <a:t>Only adult females take blood meals</a:t>
            </a:r>
            <a:endParaRPr lang="en-US" sz="2200" dirty="0">
              <a:latin typeface="Calibri Light" panose="020F0302020204030204" pitchFamily="34" charset="0"/>
              <a:cs typeface="Calibri Light" panose="020F0302020204030204" pitchFamily="34" charset="0"/>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t>35</a:t>
            </a:fld>
            <a:endParaRPr lang="en-US" dirty="0"/>
          </a:p>
        </p:txBody>
      </p:sp>
      <p:cxnSp>
        <p:nvCxnSpPr>
          <p:cNvPr id="8" name="Straight Connector 7" descr="Line" title="Line"/>
          <p:cNvCxnSpPr/>
          <p:nvPr/>
        </p:nvCxnSpPr>
        <p:spPr>
          <a:xfrm>
            <a:off x="-18288" y="1259835"/>
            <a:ext cx="12210288" cy="2037"/>
          </a:xfrm>
          <a:prstGeom prst="line">
            <a:avLst/>
          </a:prstGeom>
          <a:ln w="139700">
            <a:solidFill>
              <a:srgbClr val="97999B"/>
            </a:solidFill>
          </a:ln>
        </p:spPr>
        <p:style>
          <a:lnRef idx="1">
            <a:schemeClr val="accent3"/>
          </a:lnRef>
          <a:fillRef idx="0">
            <a:schemeClr val="accent3"/>
          </a:fillRef>
          <a:effectRef idx="0">
            <a:schemeClr val="accent3"/>
          </a:effectRef>
          <a:fontRef idx="minor">
            <a:schemeClr val="tx1"/>
          </a:fontRef>
        </p:style>
      </p:cxnSp>
      <p:pic>
        <p:nvPicPr>
          <p:cNvPr id="9" name="Content Placeholder 8" descr="Mosquito life cycle" title="Mosquito life cycle"/>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96377" y="1454907"/>
            <a:ext cx="5293558" cy="4901443"/>
          </a:xfrm>
          <a:prstGeom prst="rect">
            <a:avLst/>
          </a:prstGeom>
        </p:spPr>
      </p:pic>
    </p:spTree>
    <p:extLst>
      <p:ext uri="{BB962C8B-B14F-4D97-AF65-F5344CB8AC3E}">
        <p14:creationId xmlns:p14="http://schemas.microsoft.com/office/powerpoint/2010/main" val="9055676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WEST NILE VIRUS</a:t>
            </a:r>
            <a:endParaRPr lang="en-US" dirty="0"/>
          </a:p>
        </p:txBody>
      </p:sp>
      <p:sp>
        <p:nvSpPr>
          <p:cNvPr id="3" name="Content Placeholder 2"/>
          <p:cNvSpPr>
            <a:spLocks noGrp="1"/>
          </p:cNvSpPr>
          <p:nvPr>
            <p:ph sz="half" idx="1"/>
          </p:nvPr>
        </p:nvSpPr>
        <p:spPr>
          <a:xfrm>
            <a:off x="838200" y="1937524"/>
            <a:ext cx="5181600" cy="4582339"/>
          </a:xfrm>
        </p:spPr>
        <p:txBody>
          <a:bodyPr>
            <a:normAutofit fontScale="55000" lnSpcReduction="20000"/>
          </a:bodyPr>
          <a:lstStyle/>
          <a:p>
            <a:pPr>
              <a:lnSpc>
                <a:spcPct val="120000"/>
              </a:lnSpc>
              <a:spcBef>
                <a:spcPts val="500"/>
              </a:spcBef>
              <a:spcAft>
                <a:spcPts val="500"/>
              </a:spcAft>
            </a:pPr>
            <a:r>
              <a:rPr lang="en-US" sz="4500" dirty="0" smtClean="0">
                <a:latin typeface="Calibri Light" panose="020F0302020204030204" pitchFamily="34" charset="0"/>
                <a:cs typeface="Calibri Light" panose="020F0302020204030204" pitchFamily="34" charset="0"/>
              </a:rPr>
              <a:t>Transmitted by </a:t>
            </a:r>
            <a:r>
              <a:rPr lang="en-US" sz="4500" i="1" dirty="0" smtClean="0">
                <a:latin typeface="Calibri Light" panose="020F0302020204030204" pitchFamily="34" charset="0"/>
                <a:cs typeface="Calibri Light" panose="020F0302020204030204" pitchFamily="34" charset="0"/>
              </a:rPr>
              <a:t>Culex tarsalis</a:t>
            </a:r>
          </a:p>
          <a:p>
            <a:pPr>
              <a:lnSpc>
                <a:spcPct val="120000"/>
              </a:lnSpc>
              <a:spcBef>
                <a:spcPts val="500"/>
              </a:spcBef>
              <a:spcAft>
                <a:spcPts val="500"/>
              </a:spcAft>
            </a:pPr>
            <a:r>
              <a:rPr lang="en-US" sz="4500" dirty="0" smtClean="0">
                <a:latin typeface="Calibri Light" panose="020F0302020204030204" pitchFamily="34" charset="0"/>
                <a:cs typeface="Calibri Light" panose="020F0302020204030204" pitchFamily="34" charset="0"/>
              </a:rPr>
              <a:t>Widely abundant west of the Mississippi River</a:t>
            </a:r>
          </a:p>
          <a:p>
            <a:pPr>
              <a:lnSpc>
                <a:spcPct val="120000"/>
              </a:lnSpc>
              <a:spcBef>
                <a:spcPts val="500"/>
              </a:spcBef>
              <a:spcAft>
                <a:spcPts val="500"/>
              </a:spcAft>
            </a:pPr>
            <a:r>
              <a:rPr lang="en-US" sz="4500" dirty="0" smtClean="0">
                <a:latin typeface="Calibri Light" panose="020F0302020204030204" pitchFamily="34" charset="0"/>
                <a:cs typeface="Calibri Light" panose="020F0302020204030204" pitchFamily="34" charset="0"/>
              </a:rPr>
              <a:t>Moderate fliers that can fly miles from breeding site</a:t>
            </a:r>
          </a:p>
          <a:p>
            <a:pPr>
              <a:lnSpc>
                <a:spcPct val="120000"/>
              </a:lnSpc>
              <a:spcBef>
                <a:spcPts val="500"/>
              </a:spcBef>
              <a:spcAft>
                <a:spcPts val="500"/>
              </a:spcAft>
            </a:pPr>
            <a:r>
              <a:rPr lang="en-US" sz="4500" dirty="0">
                <a:latin typeface="Calibri Light" panose="020F0302020204030204" pitchFamily="34" charset="0"/>
                <a:cs typeface="Calibri Light" panose="020F0302020204030204" pitchFamily="34" charset="0"/>
              </a:rPr>
              <a:t>O</a:t>
            </a:r>
            <a:r>
              <a:rPr lang="en-US" sz="4500" dirty="0" smtClean="0">
                <a:latin typeface="Calibri Light" panose="020F0302020204030204" pitchFamily="34" charset="0"/>
                <a:cs typeface="Calibri Light" panose="020F0302020204030204" pitchFamily="34" charset="0"/>
              </a:rPr>
              <a:t>verwinter as adult mosquitoes</a:t>
            </a:r>
          </a:p>
          <a:p>
            <a:pPr>
              <a:lnSpc>
                <a:spcPct val="120000"/>
              </a:lnSpc>
              <a:spcBef>
                <a:spcPts val="500"/>
              </a:spcBef>
              <a:spcAft>
                <a:spcPts val="500"/>
              </a:spcAft>
            </a:pPr>
            <a:r>
              <a:rPr lang="en-US" sz="4500" dirty="0" smtClean="0">
                <a:latin typeface="Calibri Light" panose="020F0302020204030204" pitchFamily="34" charset="0"/>
                <a:cs typeface="Calibri Light" panose="020F0302020204030204" pitchFamily="34" charset="0"/>
              </a:rPr>
              <a:t>Prefer birds as hosts</a:t>
            </a:r>
          </a:p>
          <a:p>
            <a:pPr>
              <a:lnSpc>
                <a:spcPct val="120000"/>
              </a:lnSpc>
              <a:spcBef>
                <a:spcPts val="500"/>
              </a:spcBef>
              <a:spcAft>
                <a:spcPts val="500"/>
              </a:spcAft>
            </a:pPr>
            <a:r>
              <a:rPr lang="en-US" sz="4500" dirty="0" smtClean="0">
                <a:latin typeface="Calibri Light" panose="020F0302020204030204" pitchFamily="34" charset="0"/>
                <a:cs typeface="Calibri Light" panose="020F0302020204030204" pitchFamily="34" charset="0"/>
              </a:rPr>
              <a:t>Feed at dusk and dawn</a:t>
            </a:r>
          </a:p>
          <a:p>
            <a:pPr>
              <a:lnSpc>
                <a:spcPct val="120000"/>
              </a:lnSpc>
              <a:spcBef>
                <a:spcPts val="500"/>
              </a:spcBef>
              <a:spcAft>
                <a:spcPts val="500"/>
              </a:spcAft>
            </a:pPr>
            <a:r>
              <a:rPr lang="en-US" sz="4500" dirty="0" smtClean="0">
                <a:latin typeface="Calibri Light" panose="020F0302020204030204" pitchFamily="34" charset="0"/>
                <a:cs typeface="Calibri Light" panose="020F0302020204030204" pitchFamily="34" charset="0"/>
              </a:rPr>
              <a:t>Primarily affects the elderly</a:t>
            </a:r>
          </a:p>
        </p:txBody>
      </p:sp>
      <p:sp>
        <p:nvSpPr>
          <p:cNvPr id="7" name="Slide Number Placeholder 6"/>
          <p:cNvSpPr>
            <a:spLocks noGrp="1"/>
          </p:cNvSpPr>
          <p:nvPr>
            <p:ph type="sldNum" sz="quarter" idx="12"/>
          </p:nvPr>
        </p:nvSpPr>
        <p:spPr/>
        <p:txBody>
          <a:bodyPr/>
          <a:lstStyle/>
          <a:p>
            <a:fld id="{48F63A3B-78C7-47BE-AE5E-E10140E04643}" type="slidenum">
              <a:rPr lang="en-US" smtClean="0"/>
              <a:t>36</a:t>
            </a:fld>
            <a:endParaRPr lang="en-US" dirty="0"/>
          </a:p>
        </p:txBody>
      </p:sp>
      <p:cxnSp>
        <p:nvCxnSpPr>
          <p:cNvPr id="8" name="Straight Connector 7" descr="Line" title="Line"/>
          <p:cNvCxnSpPr/>
          <p:nvPr/>
        </p:nvCxnSpPr>
        <p:spPr>
          <a:xfrm>
            <a:off x="-18288" y="1259835"/>
            <a:ext cx="12210288" cy="2037"/>
          </a:xfrm>
          <a:prstGeom prst="line">
            <a:avLst/>
          </a:prstGeom>
          <a:ln w="139700">
            <a:solidFill>
              <a:srgbClr val="97999B"/>
            </a:solidFill>
          </a:ln>
        </p:spPr>
        <p:style>
          <a:lnRef idx="1">
            <a:schemeClr val="accent3"/>
          </a:lnRef>
          <a:fillRef idx="0">
            <a:schemeClr val="accent3"/>
          </a:fillRef>
          <a:effectRef idx="0">
            <a:schemeClr val="accent3"/>
          </a:effectRef>
          <a:fontRef idx="minor">
            <a:schemeClr val="tx1"/>
          </a:fontRef>
        </p:style>
      </p:cxnSp>
      <p:pic>
        <p:nvPicPr>
          <p:cNvPr id="11" name="Content Placeholder 10"/>
          <p:cNvPicPr>
            <a:picLocks noGrp="1" noChangeAspect="1"/>
          </p:cNvPicPr>
          <p:nvPr>
            <p:ph sz="half" idx="2"/>
          </p:nvPr>
        </p:nvPicPr>
        <p:blipFill rotWithShape="1">
          <a:blip r:embed="rId3"/>
          <a:srcRect l="15002" r="12222"/>
          <a:stretch/>
        </p:blipFill>
        <p:spPr>
          <a:xfrm>
            <a:off x="6323527" y="1337108"/>
            <a:ext cx="5872766" cy="5544349"/>
          </a:xfrm>
          <a:prstGeom prst="rect">
            <a:avLst/>
          </a:prstGeom>
        </p:spPr>
      </p:pic>
    </p:spTree>
    <p:extLst>
      <p:ext uri="{BB962C8B-B14F-4D97-AF65-F5344CB8AC3E}">
        <p14:creationId xmlns:p14="http://schemas.microsoft.com/office/powerpoint/2010/main" val="9769279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i="1" dirty="0" smtClean="0"/>
              <a:t>CULEX TARSALIS </a:t>
            </a:r>
            <a:r>
              <a:rPr lang="en-US" dirty="0" smtClean="0"/>
              <a:t>HABITAT</a:t>
            </a:r>
            <a:endParaRPr lang="en-US" dirty="0"/>
          </a:p>
        </p:txBody>
      </p:sp>
      <p:sp>
        <p:nvSpPr>
          <p:cNvPr id="4" name="Content Placeholder 3"/>
          <p:cNvSpPr>
            <a:spLocks noGrp="1"/>
          </p:cNvSpPr>
          <p:nvPr>
            <p:ph idx="1"/>
          </p:nvPr>
        </p:nvSpPr>
        <p:spPr/>
        <p:txBody>
          <a:bodyPr/>
          <a:lstStyle/>
          <a:p>
            <a:r>
              <a:rPr lang="en-US" dirty="0" smtClean="0"/>
              <a:t>Stagnant wetlands</a:t>
            </a:r>
          </a:p>
          <a:p>
            <a:r>
              <a:rPr lang="en-US" dirty="0" smtClean="0"/>
              <a:t>Open agriculture habitat</a:t>
            </a:r>
          </a:p>
          <a:p>
            <a:r>
              <a:rPr lang="en-US" dirty="0" smtClean="0"/>
              <a:t>Rest in wooded areas</a:t>
            </a:r>
            <a:endParaRPr lang="en-US" dirty="0"/>
          </a:p>
        </p:txBody>
      </p:sp>
      <p:pic>
        <p:nvPicPr>
          <p:cNvPr id="10" name="Picture 9"/>
          <p:cNvPicPr>
            <a:picLocks noChangeAspect="1"/>
          </p:cNvPicPr>
          <p:nvPr/>
        </p:nvPicPr>
        <p:blipFill>
          <a:blip r:embed="rId3"/>
          <a:stretch>
            <a:fillRect/>
          </a:stretch>
        </p:blipFill>
        <p:spPr>
          <a:xfrm>
            <a:off x="6740220" y="1714506"/>
            <a:ext cx="4533636" cy="5041892"/>
          </a:xfrm>
          <a:prstGeom prst="rect">
            <a:avLst/>
          </a:prstGeom>
        </p:spPr>
      </p:pic>
      <p:sp>
        <p:nvSpPr>
          <p:cNvPr id="11" name="TextBox 10"/>
          <p:cNvSpPr txBox="1"/>
          <p:nvPr/>
        </p:nvSpPr>
        <p:spPr>
          <a:xfrm>
            <a:off x="5981296" y="1260447"/>
            <a:ext cx="5372504" cy="400110"/>
          </a:xfrm>
          <a:prstGeom prst="rect">
            <a:avLst/>
          </a:prstGeom>
          <a:noFill/>
        </p:spPr>
        <p:txBody>
          <a:bodyPr wrap="square" rtlCol="0">
            <a:spAutoFit/>
          </a:bodyPr>
          <a:lstStyle/>
          <a:p>
            <a:pPr algn="ctr"/>
            <a:r>
              <a:rPr lang="en-US" sz="2000" b="1" dirty="0" smtClean="0">
                <a:latin typeface="Calibri Light" panose="020F0302020204030204" pitchFamily="34" charset="0"/>
                <a:cs typeface="Calibri Light" panose="020F0302020204030204" pitchFamily="34" charset="0"/>
              </a:rPr>
              <a:t>West Nile Virus Disease Risk (2002-2016)</a:t>
            </a:r>
            <a:endParaRPr lang="en-US" sz="2000" b="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6278235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LA CROSSE ENCEPHALITIS</a:t>
            </a:r>
            <a:endParaRPr lang="en-US" dirty="0"/>
          </a:p>
        </p:txBody>
      </p:sp>
      <p:sp>
        <p:nvSpPr>
          <p:cNvPr id="3" name="Content Placeholder 2"/>
          <p:cNvSpPr>
            <a:spLocks noGrp="1"/>
          </p:cNvSpPr>
          <p:nvPr>
            <p:ph sz="half" idx="1"/>
          </p:nvPr>
        </p:nvSpPr>
        <p:spPr>
          <a:xfrm>
            <a:off x="838200" y="1903018"/>
            <a:ext cx="5181600" cy="4582339"/>
          </a:xfrm>
        </p:spPr>
        <p:txBody>
          <a:bodyPr>
            <a:normAutofit fontScale="47500" lnSpcReduction="20000"/>
          </a:bodyPr>
          <a:lstStyle/>
          <a:p>
            <a:pPr>
              <a:lnSpc>
                <a:spcPct val="120000"/>
              </a:lnSpc>
              <a:spcBef>
                <a:spcPts val="500"/>
              </a:spcBef>
              <a:spcAft>
                <a:spcPts val="500"/>
              </a:spcAft>
            </a:pPr>
            <a:r>
              <a:rPr lang="en-US" sz="4600" dirty="0">
                <a:latin typeface="Calibri Light" panose="020F0302020204030204" pitchFamily="34" charset="0"/>
                <a:cs typeface="Calibri Light" panose="020F0302020204030204" pitchFamily="34" charset="0"/>
              </a:rPr>
              <a:t>Transmitted by Aedes </a:t>
            </a:r>
            <a:r>
              <a:rPr lang="en-US" sz="4600" dirty="0" err="1">
                <a:latin typeface="Calibri Light" panose="020F0302020204030204" pitchFamily="34" charset="0"/>
                <a:cs typeface="Calibri Light" panose="020F0302020204030204" pitchFamily="34" charset="0"/>
              </a:rPr>
              <a:t>triseriatus</a:t>
            </a:r>
            <a:r>
              <a:rPr lang="en-US" sz="4600" dirty="0">
                <a:latin typeface="Calibri Light" panose="020F0302020204030204" pitchFamily="34" charset="0"/>
                <a:cs typeface="Calibri Light" panose="020F0302020204030204" pitchFamily="34" charset="0"/>
              </a:rPr>
              <a:t> (Eastern tree-hole mosquito)</a:t>
            </a:r>
          </a:p>
          <a:p>
            <a:pPr>
              <a:lnSpc>
                <a:spcPct val="120000"/>
              </a:lnSpc>
              <a:spcBef>
                <a:spcPts val="500"/>
              </a:spcBef>
              <a:spcAft>
                <a:spcPts val="500"/>
              </a:spcAft>
            </a:pPr>
            <a:r>
              <a:rPr lang="en-US" sz="4600" dirty="0" smtClean="0">
                <a:latin typeface="Calibri Light" panose="020F0302020204030204" pitchFamily="34" charset="0"/>
                <a:cs typeface="Calibri Light" panose="020F0302020204030204" pitchFamily="34" charset="0"/>
              </a:rPr>
              <a:t>Forest-dwelling mosquito</a:t>
            </a:r>
          </a:p>
          <a:p>
            <a:pPr>
              <a:lnSpc>
                <a:spcPct val="120000"/>
              </a:lnSpc>
              <a:spcBef>
                <a:spcPts val="500"/>
              </a:spcBef>
              <a:spcAft>
                <a:spcPts val="500"/>
              </a:spcAft>
            </a:pPr>
            <a:r>
              <a:rPr lang="en-US" sz="4600" dirty="0" smtClean="0">
                <a:latin typeface="Calibri Light" panose="020F0302020204030204" pitchFamily="34" charset="0"/>
                <a:cs typeface="Calibri Light" panose="020F0302020204030204" pitchFamily="34" charset="0"/>
              </a:rPr>
              <a:t>Fly </a:t>
            </a:r>
            <a:r>
              <a:rPr lang="en-US" sz="4600" dirty="0">
                <a:latin typeface="Calibri Light" panose="020F0302020204030204" pitchFamily="34" charset="0"/>
                <a:cs typeface="Calibri Light" panose="020F0302020204030204" pitchFamily="34" charset="0"/>
              </a:rPr>
              <a:t>up to 200 yards from breeding </a:t>
            </a:r>
            <a:r>
              <a:rPr lang="en-US" sz="4600" dirty="0" smtClean="0">
                <a:latin typeface="Calibri Light" panose="020F0302020204030204" pitchFamily="34" charset="0"/>
                <a:cs typeface="Calibri Light" panose="020F0302020204030204" pitchFamily="34" charset="0"/>
              </a:rPr>
              <a:t>site</a:t>
            </a:r>
            <a:endParaRPr lang="en-US" sz="4600" dirty="0">
              <a:latin typeface="Calibri Light" panose="020F0302020204030204" pitchFamily="34" charset="0"/>
              <a:cs typeface="Calibri Light" panose="020F0302020204030204" pitchFamily="34" charset="0"/>
            </a:endParaRPr>
          </a:p>
          <a:p>
            <a:pPr>
              <a:lnSpc>
                <a:spcPct val="120000"/>
              </a:lnSpc>
              <a:spcBef>
                <a:spcPts val="500"/>
              </a:spcBef>
              <a:spcAft>
                <a:spcPts val="500"/>
              </a:spcAft>
            </a:pPr>
            <a:r>
              <a:rPr lang="en-US" sz="4600" dirty="0" smtClean="0">
                <a:latin typeface="Calibri Light" panose="020F0302020204030204" pitchFamily="34" charset="0"/>
                <a:cs typeface="Calibri Light" panose="020F0302020204030204" pitchFamily="34" charset="0"/>
              </a:rPr>
              <a:t>Virus </a:t>
            </a:r>
            <a:r>
              <a:rPr lang="en-US" sz="4600" dirty="0">
                <a:latin typeface="Calibri Light" panose="020F0302020204030204" pitchFamily="34" charset="0"/>
                <a:cs typeface="Calibri Light" panose="020F0302020204030204" pitchFamily="34" charset="0"/>
              </a:rPr>
              <a:t>overwinters in eggs</a:t>
            </a:r>
          </a:p>
          <a:p>
            <a:pPr>
              <a:lnSpc>
                <a:spcPct val="120000"/>
              </a:lnSpc>
              <a:spcBef>
                <a:spcPts val="500"/>
              </a:spcBef>
              <a:spcAft>
                <a:spcPts val="500"/>
              </a:spcAft>
            </a:pPr>
            <a:r>
              <a:rPr lang="en-US" sz="4600" dirty="0" smtClean="0">
                <a:latin typeface="Calibri Light" panose="020F0302020204030204" pitchFamily="34" charset="0"/>
                <a:cs typeface="Calibri Light" panose="020F0302020204030204" pitchFamily="34" charset="0"/>
              </a:rPr>
              <a:t>Virus </a:t>
            </a:r>
            <a:r>
              <a:rPr lang="en-US" sz="4600" dirty="0">
                <a:latin typeface="Calibri Light" panose="020F0302020204030204" pitchFamily="34" charset="0"/>
                <a:cs typeface="Calibri Light" panose="020F0302020204030204" pitchFamily="34" charset="0"/>
              </a:rPr>
              <a:t>amplifies </a:t>
            </a:r>
            <a:r>
              <a:rPr lang="en-US" sz="4600" dirty="0" smtClean="0">
                <a:latin typeface="Calibri Light" panose="020F0302020204030204" pitchFamily="34" charset="0"/>
                <a:cs typeface="Calibri Light" panose="020F0302020204030204" pitchFamily="34" charset="0"/>
              </a:rPr>
              <a:t>in summer (squirrels and chipmunk)</a:t>
            </a:r>
            <a:endParaRPr lang="en-US" sz="4600" dirty="0">
              <a:latin typeface="Calibri Light" panose="020F0302020204030204" pitchFamily="34" charset="0"/>
              <a:cs typeface="Calibri Light" panose="020F0302020204030204" pitchFamily="34" charset="0"/>
            </a:endParaRPr>
          </a:p>
          <a:p>
            <a:pPr>
              <a:lnSpc>
                <a:spcPct val="120000"/>
              </a:lnSpc>
              <a:spcBef>
                <a:spcPts val="500"/>
              </a:spcBef>
              <a:spcAft>
                <a:spcPts val="500"/>
              </a:spcAft>
            </a:pPr>
            <a:r>
              <a:rPr lang="en-US" sz="4600" dirty="0">
                <a:latin typeface="Calibri Light" panose="020F0302020204030204" pitchFamily="34" charset="0"/>
                <a:cs typeface="Calibri Light" panose="020F0302020204030204" pitchFamily="34" charset="0"/>
              </a:rPr>
              <a:t>Feed during the </a:t>
            </a:r>
            <a:r>
              <a:rPr lang="en-US" sz="4600" dirty="0" smtClean="0">
                <a:latin typeface="Calibri Light" panose="020F0302020204030204" pitchFamily="34" charset="0"/>
                <a:cs typeface="Calibri Light" panose="020F0302020204030204" pitchFamily="34" charset="0"/>
              </a:rPr>
              <a:t>daytime</a:t>
            </a:r>
          </a:p>
          <a:p>
            <a:pPr>
              <a:lnSpc>
                <a:spcPct val="120000"/>
              </a:lnSpc>
              <a:spcBef>
                <a:spcPts val="500"/>
              </a:spcBef>
              <a:spcAft>
                <a:spcPts val="500"/>
              </a:spcAft>
            </a:pPr>
            <a:r>
              <a:rPr lang="en-US" sz="4600" dirty="0" smtClean="0">
                <a:latin typeface="Calibri Light" panose="020F0302020204030204" pitchFamily="34" charset="0"/>
                <a:cs typeface="Calibri Light" panose="020F0302020204030204" pitchFamily="34" charset="0"/>
              </a:rPr>
              <a:t>Primarily affects children</a:t>
            </a:r>
            <a:endParaRPr lang="en-US" sz="4600" dirty="0">
              <a:latin typeface="Calibri Light" panose="020F0302020204030204" pitchFamily="34" charset="0"/>
              <a:cs typeface="Calibri Light" panose="020F0302020204030204" pitchFamily="34" charset="0"/>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t>38</a:t>
            </a:fld>
            <a:endParaRPr lang="en-US" dirty="0"/>
          </a:p>
        </p:txBody>
      </p:sp>
      <p:cxnSp>
        <p:nvCxnSpPr>
          <p:cNvPr id="8" name="Straight Connector 7" descr="Line" title="Line"/>
          <p:cNvCxnSpPr/>
          <p:nvPr/>
        </p:nvCxnSpPr>
        <p:spPr>
          <a:xfrm>
            <a:off x="-18288" y="1259835"/>
            <a:ext cx="12210288" cy="2037"/>
          </a:xfrm>
          <a:prstGeom prst="line">
            <a:avLst/>
          </a:prstGeom>
          <a:ln w="139700">
            <a:solidFill>
              <a:srgbClr val="97999B"/>
            </a:solidFill>
          </a:ln>
        </p:spPr>
        <p:style>
          <a:lnRef idx="1">
            <a:schemeClr val="accent3"/>
          </a:lnRef>
          <a:fillRef idx="0">
            <a:schemeClr val="accent3"/>
          </a:fillRef>
          <a:effectRef idx="0">
            <a:schemeClr val="accent3"/>
          </a:effectRef>
          <a:fontRef idx="minor">
            <a:schemeClr val="tx1"/>
          </a:fontRef>
        </p:style>
      </p:cxnSp>
      <p:pic>
        <p:nvPicPr>
          <p:cNvPr id="12" name="Content Placeholder 6" descr="Mosquito" title="Mosquito"/>
          <p:cNvPicPr>
            <a:picLocks noGrp="1" noChangeAspect="1"/>
          </p:cNvPicPr>
          <p:nvPr>
            <p:ph sz="half" idx="2"/>
          </p:nvPr>
        </p:nvPicPr>
        <p:blipFill rotWithShape="1">
          <a:blip r:embed="rId3"/>
          <a:srcRect l="16475" t="1222" r="7683"/>
          <a:stretch/>
        </p:blipFill>
        <p:spPr>
          <a:xfrm>
            <a:off x="6127662" y="1328467"/>
            <a:ext cx="6094389" cy="5546785"/>
          </a:xfrm>
          <a:prstGeom prst="rect">
            <a:avLst/>
          </a:prstGeom>
        </p:spPr>
      </p:pic>
    </p:spTree>
    <p:extLst>
      <p:ext uri="{BB962C8B-B14F-4D97-AF65-F5344CB8AC3E}">
        <p14:creationId xmlns:p14="http://schemas.microsoft.com/office/powerpoint/2010/main" val="622216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i="1" dirty="0" smtClean="0"/>
              <a:t>AEDES TRISERIATUS </a:t>
            </a:r>
            <a:r>
              <a:rPr lang="en-US" dirty="0" smtClean="0"/>
              <a:t>HABITAT</a:t>
            </a:r>
            <a:endParaRPr lang="en-US" dirty="0"/>
          </a:p>
        </p:txBody>
      </p:sp>
      <p:sp>
        <p:nvSpPr>
          <p:cNvPr id="4" name="Content Placeholder 3"/>
          <p:cNvSpPr>
            <a:spLocks noGrp="1"/>
          </p:cNvSpPr>
          <p:nvPr>
            <p:ph idx="1"/>
          </p:nvPr>
        </p:nvSpPr>
        <p:spPr/>
        <p:txBody>
          <a:bodyPr>
            <a:normAutofit/>
          </a:bodyPr>
          <a:lstStyle/>
          <a:p>
            <a:r>
              <a:rPr lang="en-US" dirty="0" smtClean="0"/>
              <a:t>Tree-holes</a:t>
            </a:r>
          </a:p>
          <a:p>
            <a:r>
              <a:rPr lang="en-US" dirty="0" smtClean="0"/>
              <a:t>Man-made containers</a:t>
            </a:r>
          </a:p>
          <a:p>
            <a:r>
              <a:rPr lang="en-US" dirty="0" smtClean="0"/>
              <a:t>Wooded or shaded areas of Southeast Minnesota considered high-risk</a:t>
            </a:r>
            <a:endParaRPr lang="en-US" dirty="0"/>
          </a:p>
        </p:txBody>
      </p:sp>
      <p:sp>
        <p:nvSpPr>
          <p:cNvPr id="11" name="TextBox 10"/>
          <p:cNvSpPr txBox="1"/>
          <p:nvPr/>
        </p:nvSpPr>
        <p:spPr>
          <a:xfrm>
            <a:off x="5981296" y="1772432"/>
            <a:ext cx="5804304" cy="707886"/>
          </a:xfrm>
          <a:prstGeom prst="rect">
            <a:avLst/>
          </a:prstGeom>
          <a:noFill/>
        </p:spPr>
        <p:txBody>
          <a:bodyPr wrap="square" rtlCol="0">
            <a:spAutoFit/>
          </a:bodyPr>
          <a:lstStyle/>
          <a:p>
            <a:pPr algn="ctr"/>
            <a:r>
              <a:rPr lang="en-US" sz="2000" b="1" dirty="0" smtClean="0">
                <a:latin typeface="Calibri Light" panose="020F0302020204030204" pitchFamily="34" charset="0"/>
                <a:cs typeface="Calibri Light" panose="020F0302020204030204" pitchFamily="34" charset="0"/>
              </a:rPr>
              <a:t>Cases of La Crosse Encephalitis by County of Residence (1985-2016)</a:t>
            </a:r>
            <a:endParaRPr lang="en-US" sz="2000" b="1" dirty="0">
              <a:latin typeface="Calibri Light" panose="020F0302020204030204" pitchFamily="34" charset="0"/>
              <a:cs typeface="Calibri Light" panose="020F0302020204030204" pitchFamily="34" charset="0"/>
            </a:endParaRPr>
          </a:p>
        </p:txBody>
      </p:sp>
      <p:pic>
        <p:nvPicPr>
          <p:cNvPr id="6" name="Picture 5" descr="Map of La Crosse Encephalitis by County" title="Map of La Crosse Encephalitis by County"/>
          <p:cNvPicPr>
            <a:picLocks noChangeAspect="1"/>
          </p:cNvPicPr>
          <p:nvPr/>
        </p:nvPicPr>
        <p:blipFill rotWithShape="1">
          <a:blip r:embed="rId3">
            <a:extLst>
              <a:ext uri="{28A0092B-C50C-407E-A947-70E740481C1C}">
                <a14:useLocalDpi xmlns:a14="http://schemas.microsoft.com/office/drawing/2010/main" val="0"/>
              </a:ext>
            </a:extLst>
          </a:blip>
          <a:srcRect l="1167" r="2283"/>
          <a:stretch/>
        </p:blipFill>
        <p:spPr>
          <a:xfrm>
            <a:off x="5118100" y="2480318"/>
            <a:ext cx="6985000" cy="3929505"/>
          </a:xfrm>
          <a:prstGeom prst="rect">
            <a:avLst/>
          </a:prstGeom>
        </p:spPr>
      </p:pic>
    </p:spTree>
    <p:extLst>
      <p:ext uri="{BB962C8B-B14F-4D97-AF65-F5344CB8AC3E}">
        <p14:creationId xmlns:p14="http://schemas.microsoft.com/office/powerpoint/2010/main" val="34414578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8F63A3B-78C7-47BE-AE5E-E10140E04643}" type="slidenum">
              <a:rPr lang="en-US" smtClean="0"/>
              <a:t>4</a:t>
            </a:fld>
            <a:endParaRPr lang="en-US" dirty="0"/>
          </a:p>
        </p:txBody>
      </p:sp>
      <p:sp>
        <p:nvSpPr>
          <p:cNvPr id="3" name="Content Placeholder 2"/>
          <p:cNvSpPr>
            <a:spLocks noGrp="1"/>
          </p:cNvSpPr>
          <p:nvPr>
            <p:ph idx="1"/>
          </p:nvPr>
        </p:nvSpPr>
        <p:spPr/>
        <p:txBody>
          <a:bodyPr>
            <a:normAutofit/>
          </a:bodyPr>
          <a:lstStyle/>
          <a:p>
            <a:pPr marL="457200" indent="-457200">
              <a:spcAft>
                <a:spcPts val="0"/>
              </a:spcAft>
              <a:buClr>
                <a:srgbClr val="97999B"/>
              </a:buClr>
              <a:buFont typeface="+mj-lt"/>
              <a:buAutoNum type="arabicPeriod"/>
            </a:pPr>
            <a:r>
              <a:rPr lang="en-US" sz="2800" b="1" dirty="0" smtClean="0">
                <a:solidFill>
                  <a:srgbClr val="97999B"/>
                </a:solidFill>
                <a:latin typeface="Calibri Light" panose="020F0302020204030204" pitchFamily="34" charset="0"/>
                <a:cs typeface="Calibri Light" panose="020F0302020204030204" pitchFamily="34" charset="0"/>
              </a:rPr>
              <a:t>Overview of vectorborne disease</a:t>
            </a:r>
          </a:p>
          <a:p>
            <a:pPr marL="457200" indent="-457200">
              <a:spcAft>
                <a:spcPts val="0"/>
              </a:spcAft>
              <a:buFont typeface="+mj-lt"/>
              <a:buAutoNum type="arabicPeriod"/>
            </a:pPr>
            <a:r>
              <a:rPr lang="en-US" sz="2800" dirty="0" smtClean="0">
                <a:latin typeface="Calibri Light" panose="020F0302020204030204" pitchFamily="34" charset="0"/>
                <a:cs typeface="Calibri Light" panose="020F0302020204030204" pitchFamily="34" charset="0"/>
              </a:rPr>
              <a:t>Climate changes in Minnesota</a:t>
            </a:r>
          </a:p>
          <a:p>
            <a:pPr marL="457200" indent="-457200">
              <a:spcAft>
                <a:spcPts val="0"/>
              </a:spcAft>
              <a:buFont typeface="+mj-lt"/>
              <a:buAutoNum type="arabicPeriod"/>
            </a:pPr>
            <a:r>
              <a:rPr lang="en-US" sz="2800" dirty="0" smtClean="0">
                <a:latin typeface="Calibri Light" panose="020F0302020204030204" pitchFamily="34" charset="0"/>
                <a:cs typeface="Calibri Light" panose="020F0302020204030204" pitchFamily="34" charset="0"/>
              </a:rPr>
              <a:t>Ecology and epidemiology of vectorborne disease in Minnesota</a:t>
            </a:r>
          </a:p>
          <a:p>
            <a:pPr marL="457200" indent="-457200">
              <a:spcAft>
                <a:spcPts val="0"/>
              </a:spcAft>
              <a:buFont typeface="+mj-lt"/>
              <a:buAutoNum type="arabicPeriod"/>
            </a:pPr>
            <a:r>
              <a:rPr lang="en-US" sz="2800" dirty="0" smtClean="0">
                <a:latin typeface="Calibri Light" panose="020F0302020204030204" pitchFamily="34" charset="0"/>
                <a:cs typeface="Calibri Light" panose="020F0302020204030204" pitchFamily="34" charset="0"/>
              </a:rPr>
              <a:t>Changes in vectorborne disease risk</a:t>
            </a:r>
          </a:p>
          <a:p>
            <a:pPr marL="457200" indent="-457200">
              <a:spcAft>
                <a:spcPts val="0"/>
              </a:spcAft>
              <a:buFont typeface="+mj-lt"/>
              <a:buAutoNum type="arabicPeriod"/>
            </a:pPr>
            <a:r>
              <a:rPr lang="en-US" sz="2800" dirty="0" smtClean="0">
                <a:latin typeface="Calibri Light" panose="020F0302020204030204" pitchFamily="34" charset="0"/>
                <a:cs typeface="Calibri Light" panose="020F0302020204030204" pitchFamily="34" charset="0"/>
              </a:rPr>
              <a:t>Meaningful action steps</a:t>
            </a:r>
            <a:endParaRPr lang="en-US" sz="2800" dirty="0">
              <a:latin typeface="Calibri Light" panose="020F0302020204030204" pitchFamily="34" charset="0"/>
              <a:cs typeface="Calibri Light" panose="020F0302020204030204" pitchFamily="34" charset="0"/>
            </a:endParaRPr>
          </a:p>
          <a:p>
            <a:pPr marL="457200" indent="-457200">
              <a:spcAft>
                <a:spcPts val="0"/>
              </a:spcAft>
              <a:buFont typeface="+mj-lt"/>
              <a:buAutoNum type="arabicPeriod"/>
            </a:pPr>
            <a:endParaRPr lang="en-US" sz="2800" dirty="0" smtClean="0">
              <a:latin typeface="Calibri Light" panose="020F0302020204030204" pitchFamily="34" charset="0"/>
              <a:cs typeface="Calibri Light" panose="020F0302020204030204" pitchFamily="34" charset="0"/>
            </a:endParaRPr>
          </a:p>
          <a:p>
            <a:pPr marL="457200" indent="-457200">
              <a:spcAft>
                <a:spcPts val="0"/>
              </a:spcAft>
              <a:buFont typeface="+mj-lt"/>
              <a:buAutoNum type="arabicPeriod"/>
            </a:pPr>
            <a:endParaRPr lang="en-US" sz="2800" dirty="0" smtClean="0">
              <a:latin typeface="Calibri Light" panose="020F0302020204030204" pitchFamily="34" charset="0"/>
              <a:cs typeface="Calibri Light" panose="020F0302020204030204" pitchFamily="34" charset="0"/>
            </a:endParaRPr>
          </a:p>
        </p:txBody>
      </p:sp>
      <p:sp>
        <p:nvSpPr>
          <p:cNvPr id="2" name="Title 1"/>
          <p:cNvSpPr>
            <a:spLocks noGrp="1"/>
          </p:cNvSpPr>
          <p:nvPr>
            <p:ph type="title"/>
          </p:nvPr>
        </p:nvSpPr>
        <p:spPr/>
        <p:txBody>
          <a:bodyPr/>
          <a:lstStyle/>
          <a:p>
            <a:pPr algn="l"/>
            <a:r>
              <a:rPr lang="en-US" dirty="0" smtClean="0"/>
              <a:t>OUTLINE</a:t>
            </a:r>
            <a:endParaRPr lang="en-US" dirty="0"/>
          </a:p>
        </p:txBody>
      </p:sp>
      <p:cxnSp>
        <p:nvCxnSpPr>
          <p:cNvPr id="7" name="Straight Connector 6" descr="Line" title="Line"/>
          <p:cNvCxnSpPr/>
          <p:nvPr/>
        </p:nvCxnSpPr>
        <p:spPr>
          <a:xfrm>
            <a:off x="-18288" y="1259835"/>
            <a:ext cx="12210288" cy="2037"/>
          </a:xfrm>
          <a:prstGeom prst="line">
            <a:avLst/>
          </a:prstGeom>
          <a:ln w="139700">
            <a:solidFill>
              <a:srgbClr val="97999B"/>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5611567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JAMESTOWN CANYON VIRUS</a:t>
            </a:r>
            <a:endParaRPr lang="en-US" dirty="0"/>
          </a:p>
        </p:txBody>
      </p:sp>
      <p:sp>
        <p:nvSpPr>
          <p:cNvPr id="3" name="Content Placeholder 2"/>
          <p:cNvSpPr>
            <a:spLocks noGrp="1"/>
          </p:cNvSpPr>
          <p:nvPr>
            <p:ph sz="half" idx="1"/>
          </p:nvPr>
        </p:nvSpPr>
        <p:spPr>
          <a:xfrm>
            <a:off x="838200" y="1937524"/>
            <a:ext cx="5181600" cy="4582339"/>
          </a:xfrm>
        </p:spPr>
        <p:txBody>
          <a:bodyPr>
            <a:normAutofit/>
          </a:bodyPr>
          <a:lstStyle/>
          <a:p>
            <a:pPr>
              <a:lnSpc>
                <a:spcPct val="120000"/>
              </a:lnSpc>
              <a:spcBef>
                <a:spcPts val="500"/>
              </a:spcBef>
              <a:spcAft>
                <a:spcPts val="500"/>
              </a:spcAft>
            </a:pPr>
            <a:r>
              <a:rPr lang="en-US" sz="2400" dirty="0" smtClean="0">
                <a:latin typeface="Calibri Light" panose="020F0302020204030204" pitchFamily="34" charset="0"/>
                <a:cs typeface="Calibri Light" panose="020F0302020204030204" pitchFamily="34" charset="0"/>
              </a:rPr>
              <a:t>First reported in the US in 2004</a:t>
            </a:r>
          </a:p>
          <a:p>
            <a:pPr>
              <a:lnSpc>
                <a:spcPct val="120000"/>
              </a:lnSpc>
              <a:spcBef>
                <a:spcPts val="500"/>
              </a:spcBef>
              <a:spcAft>
                <a:spcPts val="500"/>
              </a:spcAft>
            </a:pPr>
            <a:r>
              <a:rPr lang="en-US" sz="2400" dirty="0" smtClean="0">
                <a:latin typeface="Calibri Light" panose="020F0302020204030204" pitchFamily="34" charset="0"/>
                <a:cs typeface="Calibri Light" panose="020F0302020204030204" pitchFamily="34" charset="0"/>
              </a:rPr>
              <a:t>May </a:t>
            </a:r>
            <a:r>
              <a:rPr lang="en-US" sz="2400" dirty="0">
                <a:latin typeface="Calibri Light" panose="020F0302020204030204" pitchFamily="34" charset="0"/>
                <a:cs typeface="Calibri Light" panose="020F0302020204030204" pitchFamily="34" charset="0"/>
              </a:rPr>
              <a:t>be transmitted by several spring </a:t>
            </a:r>
            <a:r>
              <a:rPr lang="en-US" sz="2400" i="1" dirty="0">
                <a:latin typeface="Calibri Light" panose="020F0302020204030204" pitchFamily="34" charset="0"/>
                <a:cs typeface="Calibri Light" panose="020F0302020204030204" pitchFamily="34" charset="0"/>
              </a:rPr>
              <a:t>Aedes</a:t>
            </a:r>
            <a:r>
              <a:rPr lang="en-US" sz="2400" dirty="0">
                <a:latin typeface="Calibri Light" panose="020F0302020204030204" pitchFamily="34" charset="0"/>
                <a:cs typeface="Calibri Light" panose="020F0302020204030204" pitchFamily="34" charset="0"/>
              </a:rPr>
              <a:t> </a:t>
            </a:r>
            <a:r>
              <a:rPr lang="en-US" sz="2400" dirty="0" smtClean="0">
                <a:latin typeface="Calibri Light" panose="020F0302020204030204" pitchFamily="34" charset="0"/>
                <a:cs typeface="Calibri Light" panose="020F0302020204030204" pitchFamily="34" charset="0"/>
              </a:rPr>
              <a:t>species</a:t>
            </a:r>
          </a:p>
          <a:p>
            <a:pPr lvl="1">
              <a:lnSpc>
                <a:spcPct val="120000"/>
              </a:lnSpc>
              <a:spcAft>
                <a:spcPts val="500"/>
              </a:spcAft>
            </a:pPr>
            <a:r>
              <a:rPr lang="en-US" sz="2000" dirty="0" smtClean="0">
                <a:latin typeface="Calibri Light" panose="020F0302020204030204" pitchFamily="34" charset="0"/>
                <a:cs typeface="Calibri Light" panose="020F0302020204030204" pitchFamily="34" charset="0"/>
              </a:rPr>
              <a:t>Other mosquitoes that bite people</a:t>
            </a:r>
            <a:endParaRPr lang="en-US" sz="2000" dirty="0">
              <a:latin typeface="Calibri Light" panose="020F0302020204030204" pitchFamily="34" charset="0"/>
              <a:cs typeface="Calibri Light" panose="020F0302020204030204" pitchFamily="34" charset="0"/>
            </a:endParaRPr>
          </a:p>
          <a:p>
            <a:pPr>
              <a:lnSpc>
                <a:spcPct val="120000"/>
              </a:lnSpc>
              <a:spcBef>
                <a:spcPts val="500"/>
              </a:spcBef>
              <a:spcAft>
                <a:spcPts val="500"/>
              </a:spcAft>
            </a:pPr>
            <a:r>
              <a:rPr lang="en-US" sz="2400" dirty="0">
                <a:latin typeface="Calibri Light" panose="020F0302020204030204" pitchFamily="34" charset="0"/>
                <a:cs typeface="Calibri Light" panose="020F0302020204030204" pitchFamily="34" charset="0"/>
              </a:rPr>
              <a:t>Referred to as </a:t>
            </a:r>
            <a:r>
              <a:rPr lang="en-US" sz="2400" dirty="0" smtClean="0">
                <a:latin typeface="Calibri Light" panose="020F0302020204030204" pitchFamily="34" charset="0"/>
                <a:cs typeface="Calibri Light" panose="020F0302020204030204" pitchFamily="34" charset="0"/>
              </a:rPr>
              <a:t>“snow-melt species”</a:t>
            </a:r>
            <a:endParaRPr lang="en-US" sz="2400" dirty="0">
              <a:latin typeface="Calibri Light" panose="020F0302020204030204" pitchFamily="34" charset="0"/>
              <a:cs typeface="Calibri Light" panose="020F0302020204030204" pitchFamily="34" charset="0"/>
            </a:endParaRPr>
          </a:p>
          <a:p>
            <a:pPr lvl="1">
              <a:lnSpc>
                <a:spcPct val="120000"/>
              </a:lnSpc>
              <a:spcAft>
                <a:spcPts val="500"/>
              </a:spcAft>
            </a:pPr>
            <a:r>
              <a:rPr lang="en-US" sz="2200" dirty="0">
                <a:latin typeface="Calibri Light" panose="020F0302020204030204" pitchFamily="34" charset="0"/>
                <a:cs typeface="Calibri Light" panose="020F0302020204030204" pitchFamily="34" charset="0"/>
              </a:rPr>
              <a:t>Develop in snow melt pools </a:t>
            </a:r>
          </a:p>
          <a:p>
            <a:pPr lvl="1">
              <a:lnSpc>
                <a:spcPct val="120000"/>
              </a:lnSpc>
              <a:spcAft>
                <a:spcPts val="500"/>
              </a:spcAft>
            </a:pPr>
            <a:r>
              <a:rPr lang="en-US" sz="2200" dirty="0">
                <a:latin typeface="Calibri Light" panose="020F0302020204030204" pitchFamily="34" charset="0"/>
                <a:cs typeface="Calibri Light" panose="020F0302020204030204" pitchFamily="34" charset="0"/>
              </a:rPr>
              <a:t>One generation per year</a:t>
            </a:r>
          </a:p>
          <a:p>
            <a:pPr lvl="1">
              <a:lnSpc>
                <a:spcPct val="120000"/>
              </a:lnSpc>
              <a:spcAft>
                <a:spcPts val="500"/>
              </a:spcAft>
            </a:pPr>
            <a:r>
              <a:rPr lang="en-US" sz="2200" dirty="0">
                <a:latin typeface="Calibri Light" panose="020F0302020204030204" pitchFamily="34" charset="0"/>
                <a:cs typeface="Calibri Light" panose="020F0302020204030204" pitchFamily="34" charset="0"/>
              </a:rPr>
              <a:t>Longer transmission </a:t>
            </a:r>
            <a:r>
              <a:rPr lang="en-US" sz="2200" dirty="0" smtClean="0">
                <a:latin typeface="Calibri Light" panose="020F0302020204030204" pitchFamily="34" charset="0"/>
                <a:cs typeface="Calibri Light" panose="020F0302020204030204" pitchFamily="34" charset="0"/>
              </a:rPr>
              <a:t>season</a:t>
            </a:r>
          </a:p>
        </p:txBody>
      </p:sp>
      <p:sp>
        <p:nvSpPr>
          <p:cNvPr id="7" name="Slide Number Placeholder 6"/>
          <p:cNvSpPr>
            <a:spLocks noGrp="1"/>
          </p:cNvSpPr>
          <p:nvPr>
            <p:ph type="sldNum" sz="quarter" idx="12"/>
          </p:nvPr>
        </p:nvSpPr>
        <p:spPr/>
        <p:txBody>
          <a:bodyPr/>
          <a:lstStyle/>
          <a:p>
            <a:fld id="{48F63A3B-78C7-47BE-AE5E-E10140E04643}" type="slidenum">
              <a:rPr lang="en-US" smtClean="0"/>
              <a:t>40</a:t>
            </a:fld>
            <a:endParaRPr lang="en-US" dirty="0"/>
          </a:p>
        </p:txBody>
      </p:sp>
      <p:cxnSp>
        <p:nvCxnSpPr>
          <p:cNvPr id="8" name="Straight Connector 7" descr="Line" title="Line"/>
          <p:cNvCxnSpPr/>
          <p:nvPr/>
        </p:nvCxnSpPr>
        <p:spPr>
          <a:xfrm>
            <a:off x="-18288" y="1259835"/>
            <a:ext cx="12210288" cy="2037"/>
          </a:xfrm>
          <a:prstGeom prst="line">
            <a:avLst/>
          </a:prstGeom>
          <a:ln w="139700">
            <a:solidFill>
              <a:srgbClr val="97999B"/>
            </a:solidFill>
          </a:ln>
        </p:spPr>
        <p:style>
          <a:lnRef idx="1">
            <a:schemeClr val="accent3"/>
          </a:lnRef>
          <a:fillRef idx="0">
            <a:schemeClr val="accent3"/>
          </a:fillRef>
          <a:effectRef idx="0">
            <a:schemeClr val="accent3"/>
          </a:effectRef>
          <a:fontRef idx="minor">
            <a:schemeClr val="tx1"/>
          </a:fontRef>
        </p:style>
      </p:cxnSp>
      <p:pic>
        <p:nvPicPr>
          <p:cNvPr id="13" name="Picture 2" descr="Mosquito" title="Mosquit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670"/>
          <a:stretch/>
        </p:blipFill>
        <p:spPr bwMode="auto">
          <a:xfrm rot="5400000">
            <a:off x="6283973" y="945682"/>
            <a:ext cx="5520892" cy="6303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18816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chemeClr val="bg1"/>
                </a:solidFill>
              </a:rPr>
              <a:t>POLLING QUESTION</a:t>
            </a:r>
            <a:endParaRPr lang="en-US" dirty="0">
              <a:solidFill>
                <a:schemeClr val="bg1"/>
              </a:solidFill>
            </a:endParaRPr>
          </a:p>
        </p:txBody>
      </p:sp>
      <p:sp>
        <p:nvSpPr>
          <p:cNvPr id="3" name="Content Placeholder 2"/>
          <p:cNvSpPr>
            <a:spLocks noGrp="1"/>
          </p:cNvSpPr>
          <p:nvPr>
            <p:ph sz="quarter" idx="10"/>
          </p:nvPr>
        </p:nvSpPr>
        <p:spPr/>
        <p:txBody>
          <a:bodyPr>
            <a:normAutofit/>
          </a:bodyPr>
          <a:lstStyle/>
          <a:p>
            <a:pPr marL="0" indent="0">
              <a:buNone/>
            </a:pPr>
            <a:r>
              <a:rPr lang="en-US" dirty="0" smtClean="0"/>
              <a:t>Which mosquitoborne disease had the highest number of reported cases in Minnesota from 2002 – 2016?</a:t>
            </a:r>
            <a:endParaRPr lang="en-US" dirty="0"/>
          </a:p>
          <a:p>
            <a:pPr marL="457200" indent="-457200">
              <a:buClr>
                <a:schemeClr val="bg1"/>
              </a:buClr>
              <a:buFont typeface="+mj-lt"/>
              <a:buAutoNum type="alphaLcParenR"/>
            </a:pPr>
            <a:r>
              <a:rPr lang="en-US" dirty="0" smtClean="0"/>
              <a:t>West Nile Virus</a:t>
            </a:r>
          </a:p>
          <a:p>
            <a:pPr marL="457200" indent="-457200">
              <a:buClr>
                <a:schemeClr val="bg1"/>
              </a:buClr>
              <a:buFont typeface="+mj-lt"/>
              <a:buAutoNum type="alphaLcParenR"/>
            </a:pPr>
            <a:r>
              <a:rPr lang="en-US" dirty="0" smtClean="0"/>
              <a:t>La Crosse Encephalitis</a:t>
            </a:r>
          </a:p>
          <a:p>
            <a:pPr marL="457200" indent="-457200">
              <a:buClr>
                <a:schemeClr val="bg1"/>
              </a:buClr>
              <a:buFont typeface="+mj-lt"/>
              <a:buAutoNum type="alphaLcParenR"/>
            </a:pPr>
            <a:r>
              <a:rPr lang="en-US" dirty="0" smtClean="0"/>
              <a:t>Jamestown Canyon Virus</a:t>
            </a:r>
          </a:p>
          <a:p>
            <a:pPr marL="457200" indent="-457200">
              <a:buClr>
                <a:schemeClr val="bg1"/>
              </a:buClr>
              <a:buFont typeface="+mj-lt"/>
              <a:buAutoNum type="alphaLcParenR"/>
            </a:pPr>
            <a:endParaRPr lang="en-US" dirty="0" smtClean="0"/>
          </a:p>
          <a:p>
            <a:pPr>
              <a:buClr>
                <a:schemeClr val="bg1"/>
              </a:buClr>
            </a:pP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41</a:t>
            </a:fld>
            <a:endParaRPr lang="en-US" dirty="0"/>
          </a:p>
        </p:txBody>
      </p:sp>
    </p:spTree>
    <p:extLst>
      <p:ext uri="{BB962C8B-B14F-4D97-AF65-F5344CB8AC3E}">
        <p14:creationId xmlns:p14="http://schemas.microsoft.com/office/powerpoint/2010/main" val="28792843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11709400" cy="914400"/>
          </a:xfrm>
        </p:spPr>
        <p:txBody>
          <a:bodyPr>
            <a:normAutofit/>
          </a:bodyPr>
          <a:lstStyle/>
          <a:p>
            <a:pPr algn="l"/>
            <a:r>
              <a:rPr lang="en-US" sz="3000" dirty="0" smtClean="0"/>
              <a:t>REPORTED MOSQUITOBORNE DISEASE CASES IN MINNESOTA (2002-2016)</a:t>
            </a:r>
            <a:endParaRPr lang="en-US" sz="3000" dirty="0"/>
          </a:p>
        </p:txBody>
      </p:sp>
      <p:sp>
        <p:nvSpPr>
          <p:cNvPr id="7" name="Slide Number Placeholder 6"/>
          <p:cNvSpPr>
            <a:spLocks noGrp="1"/>
          </p:cNvSpPr>
          <p:nvPr>
            <p:ph type="sldNum" sz="quarter" idx="12"/>
          </p:nvPr>
        </p:nvSpPr>
        <p:spPr/>
        <p:txBody>
          <a:bodyPr/>
          <a:lstStyle/>
          <a:p>
            <a:fld id="{48F63A3B-78C7-47BE-AE5E-E10140E04643}" type="slidenum">
              <a:rPr lang="en-US" smtClean="0"/>
              <a:t>42</a:t>
            </a:fld>
            <a:endParaRPr lang="en-US" dirty="0"/>
          </a:p>
        </p:txBody>
      </p:sp>
      <p:cxnSp>
        <p:nvCxnSpPr>
          <p:cNvPr id="8" name="Straight Connector 7" descr="Line" title="Line"/>
          <p:cNvCxnSpPr/>
          <p:nvPr/>
        </p:nvCxnSpPr>
        <p:spPr>
          <a:xfrm>
            <a:off x="-18288" y="1259835"/>
            <a:ext cx="12210288" cy="2037"/>
          </a:xfrm>
          <a:prstGeom prst="line">
            <a:avLst/>
          </a:prstGeom>
          <a:ln w="139700">
            <a:solidFill>
              <a:srgbClr val="97999B"/>
            </a:solidFill>
          </a:ln>
        </p:spPr>
        <p:style>
          <a:lnRef idx="1">
            <a:schemeClr val="accent3"/>
          </a:lnRef>
          <a:fillRef idx="0">
            <a:schemeClr val="accent3"/>
          </a:fillRef>
          <a:effectRef idx="0">
            <a:schemeClr val="accent3"/>
          </a:effectRef>
          <a:fontRef idx="minor">
            <a:schemeClr val="tx1"/>
          </a:fontRef>
        </p:style>
      </p:cxnSp>
      <p:graphicFrame>
        <p:nvGraphicFramePr>
          <p:cNvPr id="9" name="Content Placeholder 6"/>
          <p:cNvGraphicFramePr>
            <a:graphicFrameLocks noGrp="1"/>
          </p:cNvGraphicFramePr>
          <p:nvPr>
            <p:ph sz="half" idx="1"/>
            <p:extLst>
              <p:ext uri="{D42A27DB-BD31-4B8C-83A1-F6EECF244321}">
                <p14:modId xmlns:p14="http://schemas.microsoft.com/office/powerpoint/2010/main" val="2831482315"/>
              </p:ext>
            </p:extLst>
          </p:nvPr>
        </p:nvGraphicFramePr>
        <p:xfrm>
          <a:off x="838199" y="1593850"/>
          <a:ext cx="10515601" cy="45831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671285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8F63A3B-78C7-47BE-AE5E-E10140E04643}" type="slidenum">
              <a:rPr lang="en-US" smtClean="0"/>
              <a:t>43</a:t>
            </a:fld>
            <a:endParaRPr lang="en-US" dirty="0"/>
          </a:p>
        </p:txBody>
      </p:sp>
      <p:sp>
        <p:nvSpPr>
          <p:cNvPr id="3" name="Content Placeholder 2"/>
          <p:cNvSpPr>
            <a:spLocks noGrp="1"/>
          </p:cNvSpPr>
          <p:nvPr>
            <p:ph idx="1"/>
          </p:nvPr>
        </p:nvSpPr>
        <p:spPr/>
        <p:txBody>
          <a:bodyPr>
            <a:normAutofit/>
          </a:bodyPr>
          <a:lstStyle/>
          <a:p>
            <a:pPr marL="457200" indent="-457200">
              <a:spcAft>
                <a:spcPts val="0"/>
              </a:spcAft>
              <a:buClr>
                <a:schemeClr val="tx1"/>
              </a:buClr>
              <a:buFont typeface="+mj-lt"/>
              <a:buAutoNum type="arabicPeriod"/>
            </a:pPr>
            <a:r>
              <a:rPr lang="en-US" sz="2800" dirty="0" smtClean="0">
                <a:latin typeface="Calibri Light" panose="020F0302020204030204" pitchFamily="34" charset="0"/>
                <a:cs typeface="Calibri Light" panose="020F0302020204030204" pitchFamily="34" charset="0"/>
              </a:rPr>
              <a:t>Overview of vectorborne disease</a:t>
            </a:r>
          </a:p>
          <a:p>
            <a:pPr marL="457200" indent="-457200">
              <a:spcAft>
                <a:spcPts val="0"/>
              </a:spcAft>
              <a:buFont typeface="+mj-lt"/>
              <a:buAutoNum type="arabicPeriod"/>
            </a:pPr>
            <a:r>
              <a:rPr lang="en-US" sz="2800" dirty="0" smtClean="0">
                <a:latin typeface="Calibri Light" panose="020F0302020204030204" pitchFamily="34" charset="0"/>
                <a:cs typeface="Calibri Light" panose="020F0302020204030204" pitchFamily="34" charset="0"/>
              </a:rPr>
              <a:t>Climate changes in Minnesota</a:t>
            </a:r>
          </a:p>
          <a:p>
            <a:pPr marL="457200" indent="-457200">
              <a:spcAft>
                <a:spcPts val="0"/>
              </a:spcAft>
              <a:buFont typeface="+mj-lt"/>
              <a:buAutoNum type="arabicPeriod"/>
            </a:pPr>
            <a:r>
              <a:rPr lang="en-US" sz="2800" dirty="0" smtClean="0">
                <a:latin typeface="Calibri Light" panose="020F0302020204030204" pitchFamily="34" charset="0"/>
                <a:cs typeface="Calibri Light" panose="020F0302020204030204" pitchFamily="34" charset="0"/>
              </a:rPr>
              <a:t>Ecology and epidemiology of vectorborne disease in Minnesota</a:t>
            </a:r>
          </a:p>
          <a:p>
            <a:pPr marL="457200" indent="-457200">
              <a:spcAft>
                <a:spcPts val="0"/>
              </a:spcAft>
              <a:buClr>
                <a:schemeClr val="bg2">
                  <a:lumMod val="50000"/>
                </a:schemeClr>
              </a:buClr>
              <a:buFont typeface="+mj-lt"/>
              <a:buAutoNum type="arabicPeriod"/>
            </a:pPr>
            <a:r>
              <a:rPr lang="en-US" sz="2800" b="1" dirty="0" smtClean="0">
                <a:solidFill>
                  <a:schemeClr val="bg2">
                    <a:lumMod val="50000"/>
                  </a:schemeClr>
                </a:solidFill>
                <a:latin typeface="Calibri Light" panose="020F0302020204030204" pitchFamily="34" charset="0"/>
                <a:cs typeface="Calibri Light" panose="020F0302020204030204" pitchFamily="34" charset="0"/>
              </a:rPr>
              <a:t>Changes in vectorborne disease risk</a:t>
            </a:r>
          </a:p>
          <a:p>
            <a:pPr marL="457200" indent="-457200">
              <a:spcAft>
                <a:spcPts val="0"/>
              </a:spcAft>
              <a:buFont typeface="+mj-lt"/>
              <a:buAutoNum type="arabicPeriod"/>
            </a:pPr>
            <a:r>
              <a:rPr lang="en-US" sz="2800" dirty="0" smtClean="0">
                <a:latin typeface="Calibri Light" panose="020F0302020204030204" pitchFamily="34" charset="0"/>
                <a:cs typeface="Calibri Light" panose="020F0302020204030204" pitchFamily="34" charset="0"/>
              </a:rPr>
              <a:t>Meaningful action steps</a:t>
            </a:r>
            <a:endParaRPr lang="en-US" sz="2800" dirty="0">
              <a:latin typeface="Calibri Light" panose="020F0302020204030204" pitchFamily="34" charset="0"/>
              <a:cs typeface="Calibri Light" panose="020F0302020204030204" pitchFamily="34" charset="0"/>
            </a:endParaRPr>
          </a:p>
          <a:p>
            <a:pPr marL="0" indent="0">
              <a:spcAft>
                <a:spcPts val="0"/>
              </a:spcAft>
              <a:buNone/>
            </a:pPr>
            <a:endParaRPr lang="en-US" sz="2800" dirty="0" smtClean="0">
              <a:latin typeface="Calibri Light" panose="020F0302020204030204" pitchFamily="34" charset="0"/>
              <a:cs typeface="Calibri Light" panose="020F0302020204030204" pitchFamily="34" charset="0"/>
            </a:endParaRPr>
          </a:p>
          <a:p>
            <a:pPr marL="457200" indent="-457200">
              <a:spcAft>
                <a:spcPts val="0"/>
              </a:spcAft>
              <a:buFont typeface="+mj-lt"/>
              <a:buAutoNum type="arabicPeriod"/>
            </a:pPr>
            <a:endParaRPr lang="en-US" sz="2800" dirty="0" smtClean="0">
              <a:latin typeface="Calibri Light" panose="020F0302020204030204" pitchFamily="34" charset="0"/>
              <a:cs typeface="Calibri Light" panose="020F0302020204030204" pitchFamily="34" charset="0"/>
            </a:endParaRPr>
          </a:p>
        </p:txBody>
      </p:sp>
      <p:sp>
        <p:nvSpPr>
          <p:cNvPr id="2" name="Title 1"/>
          <p:cNvSpPr>
            <a:spLocks noGrp="1"/>
          </p:cNvSpPr>
          <p:nvPr>
            <p:ph type="title"/>
          </p:nvPr>
        </p:nvSpPr>
        <p:spPr/>
        <p:txBody>
          <a:bodyPr/>
          <a:lstStyle/>
          <a:p>
            <a:pPr algn="l"/>
            <a:r>
              <a:rPr lang="en-US" dirty="0" smtClean="0"/>
              <a:t>OUTLINE</a:t>
            </a:r>
            <a:endParaRPr lang="en-US" dirty="0"/>
          </a:p>
        </p:txBody>
      </p:sp>
      <p:cxnSp>
        <p:nvCxnSpPr>
          <p:cNvPr id="7" name="Straight Connector 6" descr="Line" title="Line"/>
          <p:cNvCxnSpPr/>
          <p:nvPr/>
        </p:nvCxnSpPr>
        <p:spPr>
          <a:xfrm>
            <a:off x="-18288" y="1259835"/>
            <a:ext cx="12210288" cy="2037"/>
          </a:xfrm>
          <a:prstGeom prst="line">
            <a:avLst/>
          </a:prstGeom>
          <a:ln w="139700">
            <a:solidFill>
              <a:srgbClr val="97999B"/>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8156111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1" name="Rectangle 10"/>
          <p:cNvSpPr/>
          <p:nvPr/>
        </p:nvSpPr>
        <p:spPr>
          <a:xfrm>
            <a:off x="-18288" y="2054268"/>
            <a:ext cx="10615307" cy="3745283"/>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smtClean="0"/>
              <a:t>VECTORBORNE DISEASE TRANSMISSION IN MINNESOTA</a:t>
            </a:r>
            <a:endParaRPr lang="en-US" dirty="0"/>
          </a:p>
        </p:txBody>
      </p:sp>
      <p:sp>
        <p:nvSpPr>
          <p:cNvPr id="3" name="Content Placeholder 2"/>
          <p:cNvSpPr>
            <a:spLocks noGrp="1"/>
          </p:cNvSpPr>
          <p:nvPr>
            <p:ph sz="half" idx="1"/>
          </p:nvPr>
        </p:nvSpPr>
        <p:spPr>
          <a:xfrm>
            <a:off x="838200" y="2147189"/>
            <a:ext cx="5080000" cy="4012312"/>
          </a:xfrm>
          <a:noFill/>
        </p:spPr>
        <p:txBody>
          <a:bodyPr>
            <a:normAutofit/>
          </a:bodyPr>
          <a:lstStyle/>
          <a:p>
            <a:pPr marL="0" indent="0">
              <a:spcBef>
                <a:spcPts val="0"/>
              </a:spcBef>
              <a:buNone/>
            </a:pPr>
            <a:r>
              <a:rPr lang="en-US" sz="3600" b="1" dirty="0" smtClean="0">
                <a:solidFill>
                  <a:schemeClr val="bg1"/>
                </a:solidFill>
                <a:latin typeface="Calibri Light" panose="020F0302020204030204" pitchFamily="34" charset="0"/>
                <a:cs typeface="Calibri Light" panose="020F0302020204030204" pitchFamily="34" charset="0"/>
              </a:rPr>
              <a:t>Trends</a:t>
            </a:r>
          </a:p>
          <a:p>
            <a:pPr marL="457200" indent="-457200">
              <a:spcBef>
                <a:spcPts val="0"/>
              </a:spcBef>
              <a:buClr>
                <a:schemeClr val="bg1"/>
              </a:buClr>
              <a:buFont typeface="+mj-lt"/>
              <a:buAutoNum type="arabicPeriod"/>
            </a:pPr>
            <a:r>
              <a:rPr lang="en-US" sz="2600" dirty="0" smtClean="0">
                <a:solidFill>
                  <a:schemeClr val="bg1"/>
                </a:solidFill>
                <a:latin typeface="Calibri Light" panose="020F0302020204030204" pitchFamily="34" charset="0"/>
                <a:cs typeface="Calibri Light" panose="020F0302020204030204" pitchFamily="34" charset="0"/>
              </a:rPr>
              <a:t>Increase in some vector distribution over time</a:t>
            </a:r>
          </a:p>
          <a:p>
            <a:pPr marL="457200" indent="-457200">
              <a:spcBef>
                <a:spcPts val="0"/>
              </a:spcBef>
              <a:buClr>
                <a:schemeClr val="bg1"/>
              </a:buClr>
              <a:buFont typeface="+mj-lt"/>
              <a:buAutoNum type="arabicPeriod"/>
            </a:pPr>
            <a:r>
              <a:rPr lang="en-US" sz="2600" dirty="0" smtClean="0">
                <a:solidFill>
                  <a:schemeClr val="bg1"/>
                </a:solidFill>
                <a:latin typeface="Calibri Light" panose="020F0302020204030204" pitchFamily="34" charset="0"/>
                <a:cs typeface="Calibri Light" panose="020F0302020204030204" pitchFamily="34" charset="0"/>
              </a:rPr>
              <a:t>Increase in case numbers of some diseases</a:t>
            </a:r>
          </a:p>
          <a:p>
            <a:pPr marL="457200" indent="-457200">
              <a:spcBef>
                <a:spcPts val="0"/>
              </a:spcBef>
              <a:buClr>
                <a:schemeClr val="bg1"/>
              </a:buClr>
              <a:buFont typeface="+mj-lt"/>
              <a:buAutoNum type="arabicPeriod"/>
            </a:pPr>
            <a:r>
              <a:rPr lang="en-US" sz="2600" dirty="0" smtClean="0">
                <a:solidFill>
                  <a:schemeClr val="bg1"/>
                </a:solidFill>
                <a:latin typeface="Calibri Light" panose="020F0302020204030204" pitchFamily="34" charset="0"/>
                <a:cs typeface="Calibri Light" panose="020F0302020204030204" pitchFamily="34" charset="0"/>
              </a:rPr>
              <a:t>Appearance of new disease agents</a:t>
            </a:r>
          </a:p>
        </p:txBody>
      </p:sp>
      <p:sp>
        <p:nvSpPr>
          <p:cNvPr id="7" name="Slide Number Placeholder 6"/>
          <p:cNvSpPr>
            <a:spLocks noGrp="1"/>
          </p:cNvSpPr>
          <p:nvPr>
            <p:ph type="sldNum" sz="quarter" idx="12"/>
          </p:nvPr>
        </p:nvSpPr>
        <p:spPr/>
        <p:txBody>
          <a:bodyPr/>
          <a:lstStyle/>
          <a:p>
            <a:fld id="{48F63A3B-78C7-47BE-AE5E-E10140E04643}" type="slidenum">
              <a:rPr lang="en-US" smtClean="0"/>
              <a:t>44</a:t>
            </a:fld>
            <a:endParaRPr lang="en-US" dirty="0"/>
          </a:p>
        </p:txBody>
      </p:sp>
      <p:cxnSp>
        <p:nvCxnSpPr>
          <p:cNvPr id="8" name="Straight Connector 7" descr="Line" title="Line"/>
          <p:cNvCxnSpPr/>
          <p:nvPr/>
        </p:nvCxnSpPr>
        <p:spPr>
          <a:xfrm>
            <a:off x="-18288" y="1259835"/>
            <a:ext cx="12210288" cy="2037"/>
          </a:xfrm>
          <a:prstGeom prst="line">
            <a:avLst/>
          </a:prstGeom>
          <a:ln w="139700">
            <a:solidFill>
              <a:srgbClr val="97999B"/>
            </a:solidFill>
          </a:ln>
        </p:spPr>
        <p:style>
          <a:lnRef idx="1">
            <a:schemeClr val="accent3"/>
          </a:lnRef>
          <a:fillRef idx="0">
            <a:schemeClr val="accent3"/>
          </a:fillRef>
          <a:effectRef idx="0">
            <a:schemeClr val="accent3"/>
          </a:effectRef>
          <a:fontRef idx="minor">
            <a:schemeClr val="tx1"/>
          </a:fontRef>
        </p:style>
      </p:cxnSp>
      <p:sp>
        <p:nvSpPr>
          <p:cNvPr id="9" name="Right Brace 8"/>
          <p:cNvSpPr/>
          <p:nvPr/>
        </p:nvSpPr>
        <p:spPr>
          <a:xfrm>
            <a:off x="5499100" y="2617089"/>
            <a:ext cx="673100" cy="2933700"/>
          </a:xfrm>
          <a:prstGeom prst="rightBrace">
            <a:avLst>
              <a:gd name="adj1" fmla="val 8333"/>
              <a:gd name="adj2" fmla="val 50415"/>
            </a:avLst>
          </a:prstGeom>
          <a:ln w="31750" cap="rnd"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10" name="Rectangle 9"/>
          <p:cNvSpPr/>
          <p:nvPr/>
        </p:nvSpPr>
        <p:spPr>
          <a:xfrm>
            <a:off x="6315457" y="3483774"/>
            <a:ext cx="2460244" cy="1384995"/>
          </a:xfrm>
          <a:prstGeom prst="rect">
            <a:avLst/>
          </a:prstGeom>
        </p:spPr>
        <p:txBody>
          <a:bodyPr wrap="square">
            <a:spAutoFit/>
          </a:bodyPr>
          <a:lstStyle/>
          <a:p>
            <a:pPr algn="ctr"/>
            <a:r>
              <a:rPr lang="en-US" sz="2800" dirty="0">
                <a:solidFill>
                  <a:schemeClr val="bg1"/>
                </a:solidFill>
                <a:latin typeface="Calibri Light" panose="020F0302020204030204" pitchFamily="34" charset="0"/>
                <a:cs typeface="Calibri Light" panose="020F0302020204030204" pitchFamily="34" charset="0"/>
              </a:rPr>
              <a:t>Similar to other areas in the United States.</a:t>
            </a:r>
          </a:p>
        </p:txBody>
      </p:sp>
    </p:spTree>
    <p:extLst>
      <p:ext uri="{BB962C8B-B14F-4D97-AF65-F5344CB8AC3E}">
        <p14:creationId xmlns:p14="http://schemas.microsoft.com/office/powerpoint/2010/main" val="25156669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4" name="Rectangle 3"/>
          <p:cNvSpPr/>
          <p:nvPr/>
        </p:nvSpPr>
        <p:spPr>
          <a:xfrm>
            <a:off x="-18288" y="2054268"/>
            <a:ext cx="10615307" cy="3745283"/>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smtClean="0"/>
              <a:t>ARTHOPOD VECTORS AND CLIMATE</a:t>
            </a:r>
            <a:endParaRPr lang="en-US" dirty="0"/>
          </a:p>
        </p:txBody>
      </p:sp>
      <p:sp>
        <p:nvSpPr>
          <p:cNvPr id="3" name="Content Placeholder 2"/>
          <p:cNvSpPr>
            <a:spLocks noGrp="1"/>
          </p:cNvSpPr>
          <p:nvPr>
            <p:ph sz="half" idx="1"/>
          </p:nvPr>
        </p:nvSpPr>
        <p:spPr>
          <a:xfrm>
            <a:off x="838200" y="2344038"/>
            <a:ext cx="4178300" cy="3213545"/>
          </a:xfrm>
          <a:noFill/>
        </p:spPr>
        <p:txBody>
          <a:bodyPr>
            <a:normAutofit/>
          </a:bodyPr>
          <a:lstStyle/>
          <a:p>
            <a:pPr marL="0" indent="0">
              <a:spcBef>
                <a:spcPts val="0"/>
              </a:spcBef>
              <a:buNone/>
            </a:pPr>
            <a:r>
              <a:rPr lang="en-US" sz="3200" b="1" dirty="0" smtClean="0">
                <a:solidFill>
                  <a:schemeClr val="bg1"/>
                </a:solidFill>
                <a:latin typeface="Calibri Light" panose="020F0302020204030204" pitchFamily="34" charset="0"/>
                <a:cs typeface="Calibri Light" panose="020F0302020204030204" pitchFamily="34" charset="0"/>
              </a:rPr>
              <a:t>Vectors are sensitive to weather factors such as:</a:t>
            </a:r>
          </a:p>
          <a:p>
            <a:pPr>
              <a:spcBef>
                <a:spcPts val="0"/>
              </a:spcBef>
              <a:buClr>
                <a:schemeClr val="bg2">
                  <a:lumMod val="75000"/>
                </a:schemeClr>
              </a:buClr>
            </a:pPr>
            <a:r>
              <a:rPr lang="en-US" sz="2400" dirty="0" smtClean="0">
                <a:solidFill>
                  <a:schemeClr val="bg1"/>
                </a:solidFill>
                <a:latin typeface="Calibri Light" panose="020F0302020204030204" pitchFamily="34" charset="0"/>
                <a:cs typeface="Calibri Light" panose="020F0302020204030204" pitchFamily="34" charset="0"/>
              </a:rPr>
              <a:t>Temperature</a:t>
            </a:r>
          </a:p>
          <a:p>
            <a:pPr>
              <a:spcBef>
                <a:spcPts val="0"/>
              </a:spcBef>
              <a:buClr>
                <a:schemeClr val="bg2">
                  <a:lumMod val="75000"/>
                </a:schemeClr>
              </a:buClr>
            </a:pPr>
            <a:r>
              <a:rPr lang="en-US" sz="2400" dirty="0" smtClean="0">
                <a:solidFill>
                  <a:schemeClr val="bg1"/>
                </a:solidFill>
                <a:latin typeface="Calibri Light" panose="020F0302020204030204" pitchFamily="34" charset="0"/>
                <a:cs typeface="Calibri Light" panose="020F0302020204030204" pitchFamily="34" charset="0"/>
              </a:rPr>
              <a:t>Relative humidity</a:t>
            </a:r>
          </a:p>
          <a:p>
            <a:pPr>
              <a:spcBef>
                <a:spcPts val="0"/>
              </a:spcBef>
              <a:buClr>
                <a:schemeClr val="bg2">
                  <a:lumMod val="75000"/>
                </a:schemeClr>
              </a:buClr>
            </a:pPr>
            <a:r>
              <a:rPr lang="en-US" sz="2400" dirty="0" smtClean="0">
                <a:solidFill>
                  <a:schemeClr val="bg1"/>
                </a:solidFill>
                <a:latin typeface="Calibri Light" panose="020F0302020204030204" pitchFamily="34" charset="0"/>
                <a:cs typeface="Calibri Light" panose="020F0302020204030204" pitchFamily="34" charset="0"/>
              </a:rPr>
              <a:t>Precipitation</a:t>
            </a:r>
          </a:p>
          <a:p>
            <a:pPr>
              <a:spcBef>
                <a:spcPts val="0"/>
              </a:spcBef>
              <a:buClr>
                <a:schemeClr val="bg2">
                  <a:lumMod val="75000"/>
                </a:schemeClr>
              </a:buClr>
            </a:pPr>
            <a:r>
              <a:rPr lang="en-US" sz="2400" dirty="0" smtClean="0">
                <a:solidFill>
                  <a:schemeClr val="bg1"/>
                </a:solidFill>
                <a:latin typeface="Calibri Light" panose="020F0302020204030204" pitchFamily="34" charset="0"/>
                <a:cs typeface="Calibri Light" panose="020F0302020204030204" pitchFamily="34" charset="0"/>
              </a:rPr>
              <a:t>Wind</a:t>
            </a:r>
          </a:p>
        </p:txBody>
      </p:sp>
      <p:sp>
        <p:nvSpPr>
          <p:cNvPr id="7" name="Slide Number Placeholder 6"/>
          <p:cNvSpPr>
            <a:spLocks noGrp="1"/>
          </p:cNvSpPr>
          <p:nvPr>
            <p:ph type="sldNum" sz="quarter" idx="12"/>
          </p:nvPr>
        </p:nvSpPr>
        <p:spPr/>
        <p:txBody>
          <a:bodyPr/>
          <a:lstStyle/>
          <a:p>
            <a:fld id="{48F63A3B-78C7-47BE-AE5E-E10140E04643}" type="slidenum">
              <a:rPr lang="en-US" smtClean="0"/>
              <a:t>45</a:t>
            </a:fld>
            <a:endParaRPr lang="en-US" dirty="0"/>
          </a:p>
        </p:txBody>
      </p:sp>
      <p:cxnSp>
        <p:nvCxnSpPr>
          <p:cNvPr id="8" name="Straight Connector 7" descr="Line" title="Line"/>
          <p:cNvCxnSpPr/>
          <p:nvPr/>
        </p:nvCxnSpPr>
        <p:spPr>
          <a:xfrm>
            <a:off x="-18288" y="1272361"/>
            <a:ext cx="12210288" cy="2037"/>
          </a:xfrm>
          <a:prstGeom prst="line">
            <a:avLst/>
          </a:prstGeom>
          <a:ln w="139700">
            <a:solidFill>
              <a:srgbClr val="97999B"/>
            </a:solidFill>
          </a:ln>
        </p:spPr>
        <p:style>
          <a:lnRef idx="1">
            <a:schemeClr val="accent3"/>
          </a:lnRef>
          <a:fillRef idx="0">
            <a:schemeClr val="accent3"/>
          </a:fillRef>
          <a:effectRef idx="0">
            <a:schemeClr val="accent3"/>
          </a:effectRef>
          <a:fontRef idx="minor">
            <a:schemeClr val="tx1"/>
          </a:fontRef>
        </p:style>
      </p:cxnSp>
      <p:sp>
        <p:nvSpPr>
          <p:cNvPr id="11" name="Content Placeholder 2"/>
          <p:cNvSpPr>
            <a:spLocks noGrp="1"/>
          </p:cNvSpPr>
          <p:nvPr>
            <p:ph sz="half" idx="1"/>
          </p:nvPr>
        </p:nvSpPr>
        <p:spPr>
          <a:xfrm>
            <a:off x="6108700" y="2344038"/>
            <a:ext cx="3695700" cy="4012312"/>
          </a:xfrm>
          <a:noFill/>
        </p:spPr>
        <p:txBody>
          <a:bodyPr>
            <a:normAutofit/>
          </a:bodyPr>
          <a:lstStyle/>
          <a:p>
            <a:pPr marL="0" indent="0">
              <a:spcBef>
                <a:spcPts val="0"/>
              </a:spcBef>
              <a:buNone/>
            </a:pPr>
            <a:r>
              <a:rPr lang="en-US" sz="3200" b="1" dirty="0" smtClean="0">
                <a:solidFill>
                  <a:schemeClr val="bg1"/>
                </a:solidFill>
                <a:latin typeface="Calibri Light" panose="020F0302020204030204" pitchFamily="34" charset="0"/>
                <a:cs typeface="Calibri Light" panose="020F0302020204030204" pitchFamily="34" charset="0"/>
              </a:rPr>
              <a:t>Climate plays a role in vector:</a:t>
            </a:r>
          </a:p>
          <a:p>
            <a:pPr>
              <a:spcBef>
                <a:spcPts val="0"/>
              </a:spcBef>
              <a:buClr>
                <a:schemeClr val="bg2">
                  <a:lumMod val="75000"/>
                </a:schemeClr>
              </a:buClr>
            </a:pPr>
            <a:r>
              <a:rPr lang="en-US" sz="2400" dirty="0" smtClean="0">
                <a:solidFill>
                  <a:schemeClr val="bg1"/>
                </a:solidFill>
                <a:latin typeface="Calibri Light" panose="020F0302020204030204" pitchFamily="34" charset="0"/>
                <a:cs typeface="Calibri Light" panose="020F0302020204030204" pitchFamily="34" charset="0"/>
              </a:rPr>
              <a:t>Life cycle</a:t>
            </a:r>
          </a:p>
          <a:p>
            <a:pPr>
              <a:spcBef>
                <a:spcPts val="0"/>
              </a:spcBef>
              <a:buClr>
                <a:schemeClr val="bg2">
                  <a:lumMod val="75000"/>
                </a:schemeClr>
              </a:buClr>
            </a:pPr>
            <a:r>
              <a:rPr lang="en-US" sz="2400" dirty="0" smtClean="0">
                <a:solidFill>
                  <a:schemeClr val="bg1"/>
                </a:solidFill>
                <a:latin typeface="Calibri Light" panose="020F0302020204030204" pitchFamily="34" charset="0"/>
                <a:cs typeface="Calibri Light" panose="020F0302020204030204" pitchFamily="34" charset="0"/>
              </a:rPr>
              <a:t>Activity</a:t>
            </a:r>
          </a:p>
          <a:p>
            <a:pPr>
              <a:spcBef>
                <a:spcPts val="0"/>
              </a:spcBef>
              <a:buClr>
                <a:schemeClr val="bg2">
                  <a:lumMod val="75000"/>
                </a:schemeClr>
              </a:buClr>
            </a:pPr>
            <a:r>
              <a:rPr lang="en-US" sz="2400" dirty="0" smtClean="0">
                <a:solidFill>
                  <a:schemeClr val="bg1"/>
                </a:solidFill>
                <a:latin typeface="Calibri Light" panose="020F0302020204030204" pitchFamily="34" charset="0"/>
                <a:cs typeface="Calibri Light" panose="020F0302020204030204" pitchFamily="34" charset="0"/>
              </a:rPr>
              <a:t>Geographic distribution</a:t>
            </a:r>
          </a:p>
        </p:txBody>
      </p:sp>
    </p:spTree>
    <p:extLst>
      <p:ext uri="{BB962C8B-B14F-4D97-AF65-F5344CB8AC3E}">
        <p14:creationId xmlns:p14="http://schemas.microsoft.com/office/powerpoint/2010/main" val="15675780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CLIMATE CHANGE AND TICKBORNE DISEASE RISK</a:t>
            </a:r>
            <a:endParaRPr lang="en-US" dirty="0"/>
          </a:p>
        </p:txBody>
      </p:sp>
      <p:sp>
        <p:nvSpPr>
          <p:cNvPr id="3" name="Content Placeholder 2"/>
          <p:cNvSpPr>
            <a:spLocks noGrp="1"/>
          </p:cNvSpPr>
          <p:nvPr>
            <p:ph sz="half" idx="1"/>
          </p:nvPr>
        </p:nvSpPr>
        <p:spPr>
          <a:xfrm>
            <a:off x="838200" y="2514599"/>
            <a:ext cx="4838700" cy="3300667"/>
          </a:xfrm>
        </p:spPr>
        <p:txBody>
          <a:bodyPr>
            <a:normAutofit/>
          </a:bodyPr>
          <a:lstStyle/>
          <a:p>
            <a:pPr>
              <a:spcBef>
                <a:spcPts val="0"/>
              </a:spcBef>
            </a:pPr>
            <a:r>
              <a:rPr lang="en-US" sz="2400" dirty="0" smtClean="0">
                <a:latin typeface="Calibri Light" panose="020F0302020204030204" pitchFamily="34" charset="0"/>
                <a:cs typeface="Calibri Light" panose="020F0302020204030204" pitchFamily="34" charset="0"/>
              </a:rPr>
              <a:t>Longer tick growing/feeding season</a:t>
            </a:r>
          </a:p>
          <a:p>
            <a:pPr>
              <a:spcBef>
                <a:spcPts val="0"/>
              </a:spcBef>
            </a:pPr>
            <a:r>
              <a:rPr lang="en-US" sz="2400" dirty="0" smtClean="0">
                <a:latin typeface="Calibri Light" panose="020F0302020204030204" pitchFamily="34" charset="0"/>
                <a:cs typeface="Calibri Light" panose="020F0302020204030204" pitchFamily="34" charset="0"/>
              </a:rPr>
              <a:t>Lower mortality in winter</a:t>
            </a:r>
          </a:p>
          <a:p>
            <a:pPr>
              <a:spcBef>
                <a:spcPts val="0"/>
              </a:spcBef>
            </a:pPr>
            <a:r>
              <a:rPr lang="en-US" sz="2400" dirty="0" smtClean="0">
                <a:latin typeface="Calibri Light" panose="020F0302020204030204" pitchFamily="34" charset="0"/>
                <a:cs typeface="Calibri Light" panose="020F0302020204030204" pitchFamily="34" charset="0"/>
              </a:rPr>
              <a:t>New tick species</a:t>
            </a:r>
          </a:p>
          <a:p>
            <a:pPr>
              <a:spcBef>
                <a:spcPts val="0"/>
              </a:spcBef>
            </a:pPr>
            <a:r>
              <a:rPr lang="en-US" sz="2400" dirty="0" smtClean="0">
                <a:latin typeface="Calibri Light" panose="020F0302020204030204" pitchFamily="34" charset="0"/>
                <a:cs typeface="Calibri Light" panose="020F0302020204030204" pitchFamily="34" charset="0"/>
              </a:rPr>
              <a:t>New disease agents</a:t>
            </a:r>
          </a:p>
        </p:txBody>
      </p:sp>
      <p:sp>
        <p:nvSpPr>
          <p:cNvPr id="7" name="Slide Number Placeholder 6"/>
          <p:cNvSpPr>
            <a:spLocks noGrp="1"/>
          </p:cNvSpPr>
          <p:nvPr>
            <p:ph type="sldNum" sz="quarter" idx="12"/>
          </p:nvPr>
        </p:nvSpPr>
        <p:spPr/>
        <p:txBody>
          <a:bodyPr/>
          <a:lstStyle/>
          <a:p>
            <a:fld id="{48F63A3B-78C7-47BE-AE5E-E10140E04643}" type="slidenum">
              <a:rPr lang="en-US" smtClean="0"/>
              <a:t>46</a:t>
            </a:fld>
            <a:endParaRPr lang="en-US" dirty="0"/>
          </a:p>
        </p:txBody>
      </p:sp>
      <p:cxnSp>
        <p:nvCxnSpPr>
          <p:cNvPr id="8" name="Straight Connector 7" descr="Line" title="Line"/>
          <p:cNvCxnSpPr/>
          <p:nvPr/>
        </p:nvCxnSpPr>
        <p:spPr>
          <a:xfrm>
            <a:off x="-18288" y="1259835"/>
            <a:ext cx="12210288" cy="2037"/>
          </a:xfrm>
          <a:prstGeom prst="line">
            <a:avLst/>
          </a:prstGeom>
          <a:ln w="139700">
            <a:solidFill>
              <a:srgbClr val="97999B"/>
            </a:solidFill>
          </a:ln>
        </p:spPr>
        <p:style>
          <a:lnRef idx="1">
            <a:schemeClr val="accent3"/>
          </a:lnRef>
          <a:fillRef idx="0">
            <a:schemeClr val="accent3"/>
          </a:fillRef>
          <a:effectRef idx="0">
            <a:schemeClr val="accent3"/>
          </a:effectRef>
          <a:fontRef idx="minor">
            <a:schemeClr val="tx1"/>
          </a:fontRef>
        </p:style>
      </p:cxnSp>
      <p:sp>
        <p:nvSpPr>
          <p:cNvPr id="11" name="Content Placeholder 2"/>
          <p:cNvSpPr>
            <a:spLocks noGrp="1"/>
          </p:cNvSpPr>
          <p:nvPr>
            <p:ph sz="half" idx="1"/>
          </p:nvPr>
        </p:nvSpPr>
        <p:spPr>
          <a:xfrm>
            <a:off x="6108700" y="2514599"/>
            <a:ext cx="5473700" cy="3300667"/>
          </a:xfrm>
        </p:spPr>
        <p:txBody>
          <a:bodyPr>
            <a:normAutofit/>
          </a:bodyPr>
          <a:lstStyle/>
          <a:p>
            <a:pPr>
              <a:spcBef>
                <a:spcPts val="0"/>
              </a:spcBef>
            </a:pPr>
            <a:r>
              <a:rPr lang="en-US" sz="2400" dirty="0" smtClean="0">
                <a:latin typeface="Calibri Light" panose="020F0302020204030204" pitchFamily="34" charset="0"/>
                <a:cs typeface="Calibri Light" panose="020F0302020204030204" pitchFamily="34" charset="0"/>
              </a:rPr>
              <a:t>Increased blacklegged tick survival in warm season</a:t>
            </a:r>
          </a:p>
          <a:p>
            <a:pPr>
              <a:spcBef>
                <a:spcPts val="0"/>
              </a:spcBef>
            </a:pPr>
            <a:r>
              <a:rPr lang="en-US" sz="2400" dirty="0" smtClean="0">
                <a:latin typeface="Calibri Light" panose="020F0302020204030204" pitchFamily="34" charset="0"/>
                <a:cs typeface="Calibri Light" panose="020F0302020204030204" pitchFamily="34" charset="0"/>
              </a:rPr>
              <a:t>Increased time available for tick feeding each day</a:t>
            </a:r>
          </a:p>
        </p:txBody>
      </p:sp>
      <p:sp>
        <p:nvSpPr>
          <p:cNvPr id="5" name="Rectangle 4"/>
          <p:cNvSpPr/>
          <p:nvPr/>
        </p:nvSpPr>
        <p:spPr>
          <a:xfrm>
            <a:off x="838200" y="1857862"/>
            <a:ext cx="3423822" cy="523220"/>
          </a:xfrm>
          <a:prstGeom prst="rect">
            <a:avLst/>
          </a:prstGeom>
          <a:solidFill>
            <a:schemeClr val="bg2">
              <a:lumMod val="50000"/>
            </a:schemeClr>
          </a:solidFill>
        </p:spPr>
        <p:txBody>
          <a:bodyPr wrap="none">
            <a:spAutoFit/>
          </a:bodyPr>
          <a:lstStyle/>
          <a:p>
            <a:r>
              <a:rPr lang="en-US" sz="2800" b="1" dirty="0" smtClean="0">
                <a:solidFill>
                  <a:schemeClr val="bg1"/>
                </a:solidFill>
                <a:latin typeface="Calibri Light" panose="020F0302020204030204" pitchFamily="34" charset="0"/>
                <a:cs typeface="Calibri Light" panose="020F0302020204030204" pitchFamily="34" charset="0"/>
              </a:rPr>
              <a:t>Increased </a:t>
            </a:r>
            <a:r>
              <a:rPr lang="en-US" sz="2800" b="1" dirty="0">
                <a:solidFill>
                  <a:schemeClr val="bg1"/>
                </a:solidFill>
                <a:latin typeface="Calibri Light" panose="020F0302020204030204" pitchFamily="34" charset="0"/>
                <a:cs typeface="Calibri Light" panose="020F0302020204030204" pitchFamily="34" charset="0"/>
              </a:rPr>
              <a:t>temperature</a:t>
            </a:r>
          </a:p>
        </p:txBody>
      </p:sp>
      <p:sp>
        <p:nvSpPr>
          <p:cNvPr id="9" name="Rectangle 8"/>
          <p:cNvSpPr/>
          <p:nvPr/>
        </p:nvSpPr>
        <p:spPr>
          <a:xfrm>
            <a:off x="6108700" y="1857861"/>
            <a:ext cx="5473700" cy="523220"/>
          </a:xfrm>
          <a:prstGeom prst="rect">
            <a:avLst/>
          </a:prstGeom>
          <a:solidFill>
            <a:schemeClr val="bg2">
              <a:lumMod val="50000"/>
            </a:schemeClr>
          </a:solidFill>
        </p:spPr>
        <p:txBody>
          <a:bodyPr wrap="square">
            <a:spAutoFit/>
          </a:bodyPr>
          <a:lstStyle/>
          <a:p>
            <a:r>
              <a:rPr lang="en-US" sz="2800" b="1" dirty="0" smtClean="0">
                <a:solidFill>
                  <a:schemeClr val="bg1"/>
                </a:solidFill>
                <a:latin typeface="Calibri Light" panose="020F0302020204030204" pitchFamily="34" charset="0"/>
                <a:cs typeface="Calibri Light" panose="020F0302020204030204" pitchFamily="34" charset="0"/>
              </a:rPr>
              <a:t>Increased precipitation and humidity</a:t>
            </a:r>
            <a:endParaRPr lang="en-US" sz="2800" b="1" dirty="0">
              <a:solidFill>
                <a:schemeClr val="bg1"/>
              </a:solidFill>
              <a:latin typeface="Calibri Light" panose="020F0302020204030204" pitchFamily="34" charset="0"/>
              <a:cs typeface="Calibri Light" panose="020F030202020403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279059">
            <a:off x="11033837" y="5206974"/>
            <a:ext cx="980363" cy="12287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97873">
            <a:off x="10170934" y="6229142"/>
            <a:ext cx="594962" cy="745704"/>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31420">
            <a:off x="11627905" y="4573623"/>
            <a:ext cx="324863" cy="407171"/>
          </a:xfrm>
          <a:prstGeom prst="rect">
            <a:avLst/>
          </a:prstGeom>
        </p:spPr>
      </p:pic>
    </p:spTree>
    <p:extLst>
      <p:ext uri="{BB962C8B-B14F-4D97-AF65-F5344CB8AC3E}">
        <p14:creationId xmlns:p14="http://schemas.microsoft.com/office/powerpoint/2010/main" val="13186822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CLIMATE CHANGE AND TICKBORNE DISEASE RISK</a:t>
            </a:r>
            <a:endParaRPr lang="en-US" dirty="0"/>
          </a:p>
        </p:txBody>
      </p:sp>
      <p:sp>
        <p:nvSpPr>
          <p:cNvPr id="3" name="Content Placeholder 2"/>
          <p:cNvSpPr>
            <a:spLocks noGrp="1"/>
          </p:cNvSpPr>
          <p:nvPr>
            <p:ph sz="half" idx="1"/>
          </p:nvPr>
        </p:nvSpPr>
        <p:spPr>
          <a:xfrm>
            <a:off x="838200" y="2514599"/>
            <a:ext cx="4838700" cy="3300667"/>
          </a:xfrm>
        </p:spPr>
        <p:txBody>
          <a:bodyPr>
            <a:normAutofit/>
          </a:bodyPr>
          <a:lstStyle/>
          <a:p>
            <a:pPr>
              <a:spcBef>
                <a:spcPts val="0"/>
              </a:spcBef>
            </a:pPr>
            <a:r>
              <a:rPr lang="en-US" sz="2400" dirty="0" smtClean="0">
                <a:latin typeface="Calibri Light" panose="020F0302020204030204" pitchFamily="34" charset="0"/>
                <a:cs typeface="Calibri Light" panose="020F0302020204030204" pitchFamily="34" charset="0"/>
              </a:rPr>
              <a:t>More habitat for blacklegged ticks</a:t>
            </a:r>
          </a:p>
          <a:p>
            <a:pPr>
              <a:spcBef>
                <a:spcPts val="0"/>
              </a:spcBef>
            </a:pPr>
            <a:r>
              <a:rPr lang="en-US" sz="2400" dirty="0" smtClean="0">
                <a:latin typeface="Calibri Light" panose="020F0302020204030204" pitchFamily="34" charset="0"/>
                <a:cs typeface="Calibri Light" panose="020F0302020204030204" pitchFamily="34" charset="0"/>
              </a:rPr>
              <a:t>More habitat for tick hosts</a:t>
            </a:r>
          </a:p>
          <a:p>
            <a:pPr>
              <a:spcBef>
                <a:spcPts val="0"/>
              </a:spcBef>
            </a:pPr>
            <a:r>
              <a:rPr lang="en-US" sz="2400" dirty="0" smtClean="0">
                <a:latin typeface="Calibri Light" panose="020F0302020204030204" pitchFamily="34" charset="0"/>
                <a:cs typeface="Calibri Light" panose="020F0302020204030204" pitchFamily="34" charset="0"/>
              </a:rPr>
              <a:t>Land use and development must also be considered</a:t>
            </a:r>
          </a:p>
        </p:txBody>
      </p:sp>
      <p:sp>
        <p:nvSpPr>
          <p:cNvPr id="7" name="Slide Number Placeholder 6"/>
          <p:cNvSpPr>
            <a:spLocks noGrp="1"/>
          </p:cNvSpPr>
          <p:nvPr>
            <p:ph type="sldNum" sz="quarter" idx="12"/>
          </p:nvPr>
        </p:nvSpPr>
        <p:spPr/>
        <p:txBody>
          <a:bodyPr/>
          <a:lstStyle/>
          <a:p>
            <a:fld id="{48F63A3B-78C7-47BE-AE5E-E10140E04643}" type="slidenum">
              <a:rPr lang="en-US" smtClean="0"/>
              <a:t>47</a:t>
            </a:fld>
            <a:endParaRPr lang="en-US" dirty="0"/>
          </a:p>
        </p:txBody>
      </p:sp>
      <p:cxnSp>
        <p:nvCxnSpPr>
          <p:cNvPr id="8" name="Straight Connector 7" descr="Line" title="Line"/>
          <p:cNvCxnSpPr/>
          <p:nvPr/>
        </p:nvCxnSpPr>
        <p:spPr>
          <a:xfrm>
            <a:off x="-18288" y="1259835"/>
            <a:ext cx="12210288" cy="2037"/>
          </a:xfrm>
          <a:prstGeom prst="line">
            <a:avLst/>
          </a:prstGeom>
          <a:ln w="139700">
            <a:solidFill>
              <a:srgbClr val="97999B"/>
            </a:solidFill>
          </a:ln>
        </p:spPr>
        <p:style>
          <a:lnRef idx="1">
            <a:schemeClr val="accent3"/>
          </a:lnRef>
          <a:fillRef idx="0">
            <a:schemeClr val="accent3"/>
          </a:fillRef>
          <a:effectRef idx="0">
            <a:schemeClr val="accent3"/>
          </a:effectRef>
          <a:fontRef idx="minor">
            <a:schemeClr val="tx1"/>
          </a:fontRef>
        </p:style>
      </p:cxnSp>
      <p:sp>
        <p:nvSpPr>
          <p:cNvPr id="11" name="Content Placeholder 2"/>
          <p:cNvSpPr>
            <a:spLocks noGrp="1"/>
          </p:cNvSpPr>
          <p:nvPr>
            <p:ph sz="half" idx="1"/>
          </p:nvPr>
        </p:nvSpPr>
        <p:spPr>
          <a:xfrm>
            <a:off x="6108700" y="2514599"/>
            <a:ext cx="4407712" cy="3300667"/>
          </a:xfrm>
        </p:spPr>
        <p:txBody>
          <a:bodyPr>
            <a:normAutofit/>
          </a:bodyPr>
          <a:lstStyle/>
          <a:p>
            <a:pPr>
              <a:spcBef>
                <a:spcPts val="0"/>
              </a:spcBef>
            </a:pPr>
            <a:r>
              <a:rPr lang="en-US" sz="2400" dirty="0" smtClean="0">
                <a:latin typeface="Calibri Light" panose="020F0302020204030204" pitchFamily="34" charset="0"/>
                <a:cs typeface="Calibri Light" panose="020F0302020204030204" pitchFamily="34" charset="0"/>
              </a:rPr>
              <a:t>Higher tick populations</a:t>
            </a:r>
          </a:p>
          <a:p>
            <a:pPr>
              <a:spcBef>
                <a:spcPts val="0"/>
              </a:spcBef>
            </a:pPr>
            <a:r>
              <a:rPr lang="en-US" sz="2400" dirty="0" smtClean="0">
                <a:latin typeface="Calibri Light" panose="020F0302020204030204" pitchFamily="34" charset="0"/>
                <a:cs typeface="Calibri Light" panose="020F0302020204030204" pitchFamily="34" charset="0"/>
              </a:rPr>
              <a:t>Easier establishment of ticks into new areas</a:t>
            </a:r>
          </a:p>
        </p:txBody>
      </p:sp>
      <p:sp>
        <p:nvSpPr>
          <p:cNvPr id="5" name="Rectangle 4"/>
          <p:cNvSpPr/>
          <p:nvPr/>
        </p:nvSpPr>
        <p:spPr>
          <a:xfrm>
            <a:off x="838200" y="1857862"/>
            <a:ext cx="3855479" cy="523220"/>
          </a:xfrm>
          <a:prstGeom prst="rect">
            <a:avLst/>
          </a:prstGeom>
          <a:solidFill>
            <a:schemeClr val="bg2">
              <a:lumMod val="50000"/>
            </a:schemeClr>
          </a:solidFill>
        </p:spPr>
        <p:txBody>
          <a:bodyPr wrap="none">
            <a:spAutoFit/>
          </a:bodyPr>
          <a:lstStyle/>
          <a:p>
            <a:r>
              <a:rPr lang="en-US" sz="2800" b="1" dirty="0" smtClean="0">
                <a:solidFill>
                  <a:schemeClr val="bg1"/>
                </a:solidFill>
                <a:latin typeface="Calibri Light" panose="020F0302020204030204" pitchFamily="34" charset="0"/>
                <a:cs typeface="Calibri Light" panose="020F0302020204030204" pitchFamily="34" charset="0"/>
              </a:rPr>
              <a:t>Increased habitable forest</a:t>
            </a:r>
            <a:endParaRPr lang="en-US" sz="2800" b="1" dirty="0">
              <a:solidFill>
                <a:schemeClr val="bg1"/>
              </a:solidFill>
              <a:latin typeface="Calibri Light" panose="020F0302020204030204" pitchFamily="34" charset="0"/>
              <a:cs typeface="Calibri Light" panose="020F0302020204030204" pitchFamily="34" charset="0"/>
            </a:endParaRPr>
          </a:p>
        </p:txBody>
      </p:sp>
      <p:sp>
        <p:nvSpPr>
          <p:cNvPr id="9" name="Rectangle 8"/>
          <p:cNvSpPr/>
          <p:nvPr/>
        </p:nvSpPr>
        <p:spPr>
          <a:xfrm>
            <a:off x="6108700" y="1857861"/>
            <a:ext cx="4051300" cy="523220"/>
          </a:xfrm>
          <a:prstGeom prst="rect">
            <a:avLst/>
          </a:prstGeom>
          <a:solidFill>
            <a:schemeClr val="bg2">
              <a:lumMod val="50000"/>
            </a:schemeClr>
          </a:solidFill>
        </p:spPr>
        <p:txBody>
          <a:bodyPr wrap="square">
            <a:spAutoFit/>
          </a:bodyPr>
          <a:lstStyle/>
          <a:p>
            <a:r>
              <a:rPr lang="en-US" sz="2800" b="1" dirty="0" smtClean="0">
                <a:solidFill>
                  <a:schemeClr val="bg1"/>
                </a:solidFill>
                <a:latin typeface="Calibri Light" panose="020F0302020204030204" pitchFamily="34" charset="0"/>
                <a:cs typeface="Calibri Light" panose="020F0302020204030204" pitchFamily="34" charset="0"/>
              </a:rPr>
              <a:t>Increased host populations</a:t>
            </a:r>
            <a:endParaRPr lang="en-US" sz="2800" b="1" dirty="0">
              <a:solidFill>
                <a:schemeClr val="bg1"/>
              </a:solidFill>
              <a:latin typeface="Calibri Light" panose="020F0302020204030204" pitchFamily="34" charset="0"/>
              <a:cs typeface="Calibri Light" panose="020F030202020403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279059">
            <a:off x="11033837" y="5206974"/>
            <a:ext cx="980363" cy="12287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97873">
            <a:off x="10170934" y="6229142"/>
            <a:ext cx="594962" cy="745704"/>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31420">
            <a:off x="11627905" y="4573623"/>
            <a:ext cx="324863" cy="407171"/>
          </a:xfrm>
          <a:prstGeom prst="rect">
            <a:avLst/>
          </a:prstGeom>
        </p:spPr>
      </p:pic>
    </p:spTree>
    <p:extLst>
      <p:ext uri="{BB962C8B-B14F-4D97-AF65-F5344CB8AC3E}">
        <p14:creationId xmlns:p14="http://schemas.microsoft.com/office/powerpoint/2010/main" val="22832772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IXODES SCAPULARIS DISTRIBUTION BY COUNTY</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48</a:t>
            </a:fld>
            <a:endParaRPr lang="en-US" dirty="0"/>
          </a:p>
        </p:txBody>
      </p:sp>
      <p:cxnSp>
        <p:nvCxnSpPr>
          <p:cNvPr id="8" name="Straight Connector 7" descr="Line" title="Line"/>
          <p:cNvCxnSpPr/>
          <p:nvPr/>
        </p:nvCxnSpPr>
        <p:spPr>
          <a:xfrm>
            <a:off x="-18288" y="1259835"/>
            <a:ext cx="12210288" cy="2037"/>
          </a:xfrm>
          <a:prstGeom prst="line">
            <a:avLst/>
          </a:prstGeom>
          <a:ln w="139700">
            <a:solidFill>
              <a:srgbClr val="97999B"/>
            </a:solidFill>
          </a:ln>
        </p:spPr>
        <p:style>
          <a:lnRef idx="1">
            <a:schemeClr val="accent3"/>
          </a:lnRef>
          <a:fillRef idx="0">
            <a:schemeClr val="accent3"/>
          </a:fillRef>
          <a:effectRef idx="0">
            <a:schemeClr val="accent3"/>
          </a:effectRef>
          <a:fontRef idx="minor">
            <a:schemeClr val="tx1"/>
          </a:fontRef>
        </p:style>
      </p:cxnSp>
      <p:pic>
        <p:nvPicPr>
          <p:cNvPr id="12" name="Content Placeholder 3" descr="jme.tjv237.full.pdf - Adobe Acrobat Pro DC"/>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5645776" y="2193922"/>
            <a:ext cx="3673208" cy="3503493"/>
          </a:xfrm>
        </p:spPr>
      </p:pic>
      <p:pic>
        <p:nvPicPr>
          <p:cNvPr id="13" name="Picture 12" descr="jme.tjv237.full.pdf - Adobe Acrobat Pro DC"/>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05150" y="2193922"/>
            <a:ext cx="3684037" cy="3492867"/>
          </a:xfrm>
          <a:prstGeom prst="rect">
            <a:avLst/>
          </a:prstGeom>
        </p:spPr>
      </p:pic>
      <p:sp>
        <p:nvSpPr>
          <p:cNvPr id="20" name="TextBox 19"/>
          <p:cNvSpPr txBox="1"/>
          <p:nvPr/>
        </p:nvSpPr>
        <p:spPr>
          <a:xfrm>
            <a:off x="3039177" y="1919580"/>
            <a:ext cx="815872" cy="430887"/>
          </a:xfrm>
          <a:prstGeom prst="rect">
            <a:avLst/>
          </a:prstGeom>
          <a:noFill/>
        </p:spPr>
        <p:txBody>
          <a:bodyPr wrap="square" rtlCol="0">
            <a:spAutoFit/>
          </a:bodyPr>
          <a:lstStyle/>
          <a:p>
            <a:pPr algn="ctr"/>
            <a:r>
              <a:rPr lang="en-US" sz="2200" b="1" dirty="0"/>
              <a:t>1996</a:t>
            </a:r>
          </a:p>
        </p:txBody>
      </p:sp>
      <p:sp>
        <p:nvSpPr>
          <p:cNvPr id="21" name="TextBox 20"/>
          <p:cNvSpPr txBox="1"/>
          <p:nvPr/>
        </p:nvSpPr>
        <p:spPr>
          <a:xfrm>
            <a:off x="7028567" y="1919580"/>
            <a:ext cx="907625" cy="430887"/>
          </a:xfrm>
          <a:prstGeom prst="rect">
            <a:avLst/>
          </a:prstGeom>
          <a:noFill/>
        </p:spPr>
        <p:txBody>
          <a:bodyPr wrap="square" rtlCol="0">
            <a:spAutoFit/>
          </a:bodyPr>
          <a:lstStyle/>
          <a:p>
            <a:pPr algn="ctr"/>
            <a:r>
              <a:rPr lang="en-US" sz="2200" b="1" dirty="0"/>
              <a:t>2015</a:t>
            </a:r>
          </a:p>
        </p:txBody>
      </p:sp>
      <p:sp>
        <p:nvSpPr>
          <p:cNvPr id="22" name="TextBox 21"/>
          <p:cNvSpPr txBox="1"/>
          <p:nvPr/>
        </p:nvSpPr>
        <p:spPr>
          <a:xfrm>
            <a:off x="9486840" y="3347446"/>
            <a:ext cx="2271252" cy="1015663"/>
          </a:xfrm>
          <a:prstGeom prst="rect">
            <a:avLst/>
          </a:prstGeom>
          <a:noFill/>
        </p:spPr>
        <p:txBody>
          <a:bodyPr wrap="square" rtlCol="0">
            <a:spAutoFit/>
          </a:bodyPr>
          <a:lstStyle/>
          <a:p>
            <a:r>
              <a:rPr lang="en-US" sz="2000" dirty="0">
                <a:latin typeface="Calibri Light" panose="020F0302020204030204" pitchFamily="34" charset="0"/>
                <a:cs typeface="Calibri Light" panose="020F0302020204030204" pitchFamily="34" charset="0"/>
              </a:rPr>
              <a:t>Red = Established*</a:t>
            </a:r>
          </a:p>
          <a:p>
            <a:r>
              <a:rPr lang="en-US" sz="2000" dirty="0">
                <a:latin typeface="Calibri Light" panose="020F0302020204030204" pitchFamily="34" charset="0"/>
                <a:cs typeface="Calibri Light" panose="020F0302020204030204" pitchFamily="34" charset="0"/>
              </a:rPr>
              <a:t>Blue = Reported</a:t>
            </a:r>
          </a:p>
          <a:p>
            <a:r>
              <a:rPr lang="en-US" sz="2000" dirty="0">
                <a:latin typeface="Calibri Light" panose="020F0302020204030204" pitchFamily="34" charset="0"/>
                <a:cs typeface="Calibri Light" panose="020F0302020204030204" pitchFamily="34" charset="0"/>
              </a:rPr>
              <a:t>White = No Records</a:t>
            </a:r>
          </a:p>
        </p:txBody>
      </p:sp>
      <p:sp>
        <p:nvSpPr>
          <p:cNvPr id="23" name="TextBox 22"/>
          <p:cNvSpPr txBox="1"/>
          <p:nvPr/>
        </p:nvSpPr>
        <p:spPr>
          <a:xfrm>
            <a:off x="1572763" y="5874580"/>
            <a:ext cx="7746221" cy="646331"/>
          </a:xfrm>
          <a:prstGeom prst="rect">
            <a:avLst/>
          </a:prstGeom>
          <a:noFill/>
        </p:spPr>
        <p:txBody>
          <a:bodyPr wrap="square" rtlCol="0">
            <a:spAutoFit/>
          </a:bodyPr>
          <a:lstStyle/>
          <a:p>
            <a:r>
              <a:rPr lang="en-US" sz="1200" dirty="0">
                <a:latin typeface="Calibri Light" panose="020F0302020204030204" pitchFamily="34" charset="0"/>
                <a:cs typeface="Calibri Light" panose="020F0302020204030204" pitchFamily="34" charset="0"/>
              </a:rPr>
              <a:t>*≥ 6 ticks or two life stages recorded within a single calendar </a:t>
            </a:r>
            <a:r>
              <a:rPr lang="en-US" sz="1200" dirty="0" smtClean="0">
                <a:latin typeface="Calibri Light" panose="020F0302020204030204" pitchFamily="34" charset="0"/>
                <a:cs typeface="Calibri Light" panose="020F0302020204030204" pitchFamily="34" charset="0"/>
              </a:rPr>
              <a:t>year</a:t>
            </a:r>
            <a:endParaRPr lang="en-US" sz="1200" dirty="0">
              <a:latin typeface="Calibri Light" panose="020F0302020204030204" pitchFamily="34" charset="0"/>
              <a:cs typeface="Calibri Light" panose="020F0302020204030204" pitchFamily="34" charset="0"/>
            </a:endParaRPr>
          </a:p>
          <a:p>
            <a:r>
              <a:rPr lang="en-US" sz="1200" dirty="0">
                <a:latin typeface="Calibri Light" panose="020F0302020204030204" pitchFamily="34" charset="0"/>
                <a:cs typeface="Calibri Light" panose="020F0302020204030204" pitchFamily="34" charset="0"/>
              </a:rPr>
              <a:t>Eisen, R. J., Eisen, L., and C. B. Beard. County-Scale Distribution of </a:t>
            </a:r>
            <a:r>
              <a:rPr lang="en-US" sz="1200" i="1" dirty="0" err="1">
                <a:latin typeface="Calibri Light" panose="020F0302020204030204" pitchFamily="34" charset="0"/>
                <a:cs typeface="Calibri Light" panose="020F0302020204030204" pitchFamily="34" charset="0"/>
              </a:rPr>
              <a:t>Ixodes</a:t>
            </a:r>
            <a:r>
              <a:rPr lang="en-US" sz="1200" i="1" dirty="0">
                <a:latin typeface="Calibri Light" panose="020F0302020204030204" pitchFamily="34" charset="0"/>
                <a:cs typeface="Calibri Light" panose="020F0302020204030204" pitchFamily="34" charset="0"/>
              </a:rPr>
              <a:t> scapularis </a:t>
            </a:r>
            <a:r>
              <a:rPr lang="en-US" sz="1200" dirty="0">
                <a:latin typeface="Calibri Light" panose="020F0302020204030204" pitchFamily="34" charset="0"/>
                <a:cs typeface="Calibri Light" panose="020F0302020204030204" pitchFamily="34" charset="0"/>
              </a:rPr>
              <a:t>and </a:t>
            </a:r>
            <a:r>
              <a:rPr lang="en-US" sz="1200" i="1" dirty="0" err="1">
                <a:latin typeface="Calibri Light" panose="020F0302020204030204" pitchFamily="34" charset="0"/>
                <a:cs typeface="Calibri Light" panose="020F0302020204030204" pitchFamily="34" charset="0"/>
              </a:rPr>
              <a:t>Ixodes</a:t>
            </a:r>
            <a:r>
              <a:rPr lang="en-US" sz="1200" i="1" dirty="0">
                <a:latin typeface="Calibri Light" panose="020F0302020204030204" pitchFamily="34" charset="0"/>
                <a:cs typeface="Calibri Light" panose="020F0302020204030204" pitchFamily="34" charset="0"/>
              </a:rPr>
              <a:t> </a:t>
            </a:r>
            <a:r>
              <a:rPr lang="en-US" sz="1200" i="1" dirty="0" err="1">
                <a:latin typeface="Calibri Light" panose="020F0302020204030204" pitchFamily="34" charset="0"/>
                <a:cs typeface="Calibri Light" panose="020F0302020204030204" pitchFamily="34" charset="0"/>
              </a:rPr>
              <a:t>pacificus</a:t>
            </a:r>
            <a:r>
              <a:rPr lang="en-US" sz="1200" i="1" dirty="0">
                <a:latin typeface="Calibri Light" panose="020F0302020204030204" pitchFamily="34" charset="0"/>
                <a:cs typeface="Calibri Light" panose="020F0302020204030204" pitchFamily="34" charset="0"/>
              </a:rPr>
              <a:t> </a:t>
            </a:r>
            <a:r>
              <a:rPr lang="en-US" sz="1200" dirty="0">
                <a:latin typeface="Calibri Light" panose="020F0302020204030204" pitchFamily="34" charset="0"/>
                <a:cs typeface="Calibri Light" panose="020F0302020204030204" pitchFamily="34" charset="0"/>
              </a:rPr>
              <a:t>(</a:t>
            </a:r>
            <a:r>
              <a:rPr lang="en-US" sz="1200" dirty="0" err="1">
                <a:latin typeface="Calibri Light" panose="020F0302020204030204" pitchFamily="34" charset="0"/>
                <a:cs typeface="Calibri Light" panose="020F0302020204030204" pitchFamily="34" charset="0"/>
              </a:rPr>
              <a:t>Acari</a:t>
            </a:r>
            <a:r>
              <a:rPr lang="en-US" sz="1200" dirty="0">
                <a:latin typeface="Calibri Light" panose="020F0302020204030204" pitchFamily="34" charset="0"/>
                <a:cs typeface="Calibri Light" panose="020F0302020204030204" pitchFamily="34" charset="0"/>
              </a:rPr>
              <a:t>: </a:t>
            </a:r>
            <a:r>
              <a:rPr lang="en-US" sz="1200" dirty="0" err="1">
                <a:latin typeface="Calibri Light" panose="020F0302020204030204" pitchFamily="34" charset="0"/>
                <a:cs typeface="Calibri Light" panose="020F0302020204030204" pitchFamily="34" charset="0"/>
              </a:rPr>
              <a:t>Ixodidae</a:t>
            </a:r>
            <a:r>
              <a:rPr lang="en-US" sz="1200" dirty="0">
                <a:latin typeface="Calibri Light" panose="020F0302020204030204" pitchFamily="34" charset="0"/>
                <a:cs typeface="Calibri Light" panose="020F0302020204030204" pitchFamily="34" charset="0"/>
              </a:rPr>
              <a:t>) in the Continental United States. 2016. J Med Ent 0:0 (1-38). </a:t>
            </a:r>
            <a:r>
              <a:rPr lang="en-US" sz="1200" dirty="0" err="1">
                <a:latin typeface="Calibri Light" panose="020F0302020204030204" pitchFamily="34" charset="0"/>
                <a:cs typeface="Calibri Light" panose="020F0302020204030204" pitchFamily="34" charset="0"/>
              </a:rPr>
              <a:t>doi</a:t>
            </a:r>
            <a:r>
              <a:rPr lang="en-US" sz="1200" dirty="0">
                <a:latin typeface="Calibri Light" panose="020F0302020204030204" pitchFamily="34" charset="0"/>
                <a:cs typeface="Calibri Light" panose="020F0302020204030204" pitchFamily="34" charset="0"/>
              </a:rPr>
              <a:t>: 10.1093/</a:t>
            </a:r>
            <a:r>
              <a:rPr lang="en-US" sz="1200" dirty="0" err="1">
                <a:latin typeface="Calibri Light" panose="020F0302020204030204" pitchFamily="34" charset="0"/>
                <a:cs typeface="Calibri Light" panose="020F0302020204030204" pitchFamily="34" charset="0"/>
              </a:rPr>
              <a:t>jme</a:t>
            </a:r>
            <a:r>
              <a:rPr lang="en-US" sz="1200" dirty="0">
                <a:latin typeface="Calibri Light" panose="020F0302020204030204" pitchFamily="34" charset="0"/>
                <a:cs typeface="Calibri Light" panose="020F0302020204030204" pitchFamily="34" charset="0"/>
              </a:rPr>
              <a:t>/tjv237</a:t>
            </a:r>
          </a:p>
        </p:txBody>
      </p:sp>
    </p:spTree>
    <p:extLst>
      <p:ext uri="{BB962C8B-B14F-4D97-AF65-F5344CB8AC3E}">
        <p14:creationId xmlns:p14="http://schemas.microsoft.com/office/powerpoint/2010/main" val="28295648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DISTRIBUTION OF LYME DISEASE CASES IN MINNESOTA</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49</a:t>
            </a:fld>
            <a:endParaRPr lang="en-US" dirty="0"/>
          </a:p>
        </p:txBody>
      </p:sp>
      <p:cxnSp>
        <p:nvCxnSpPr>
          <p:cNvPr id="8" name="Straight Connector 7" descr="Line" title="Line"/>
          <p:cNvCxnSpPr/>
          <p:nvPr/>
        </p:nvCxnSpPr>
        <p:spPr>
          <a:xfrm>
            <a:off x="-18288" y="1259835"/>
            <a:ext cx="12210288" cy="2037"/>
          </a:xfrm>
          <a:prstGeom prst="line">
            <a:avLst/>
          </a:prstGeom>
          <a:ln w="139700">
            <a:solidFill>
              <a:srgbClr val="97999B"/>
            </a:solidFill>
          </a:ln>
        </p:spPr>
        <p:style>
          <a:lnRef idx="1">
            <a:schemeClr val="accent3"/>
          </a:lnRef>
          <a:fillRef idx="0">
            <a:schemeClr val="accent3"/>
          </a:fillRef>
          <a:effectRef idx="0">
            <a:schemeClr val="accent3"/>
          </a:effectRef>
          <a:fontRef idx="minor">
            <a:schemeClr val="tx1"/>
          </a:fontRef>
        </p:style>
      </p:cxnSp>
      <p:pic>
        <p:nvPicPr>
          <p:cNvPr id="9" name="Content Placeholder 4" descr="This image shows three maps of Minnesota in succession over three time periods: 1996-2001, 2002-2007, and 2008-2013. Each county is colored in a gradient from white to dark blue as indicated by the average incidence of Lyme disease (cases/100,000 person-years) over the time period. White indicates an incidence of 0-1, gray indicates an incidence of 1-10, light blue indicates an incidence of 10-50, and dark blue indicates an incidence &gt;50 cases/100,000 person-years. Overall, the maps show an increase and progression of cases (i.e., moderate and dark blue counties) into the northwest and southeast regions of the state." title="Distribution of Minnesota Lyme disease cases by county of residence, 1996-2013"/>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1766455" y="1454907"/>
            <a:ext cx="8672946" cy="5291292"/>
          </a:xfrm>
          <a:prstGeom prst="rect">
            <a:avLst/>
          </a:prstGeom>
        </p:spPr>
      </p:pic>
    </p:spTree>
    <p:extLst>
      <p:ext uri="{BB962C8B-B14F-4D97-AF65-F5344CB8AC3E}">
        <p14:creationId xmlns:p14="http://schemas.microsoft.com/office/powerpoint/2010/main" val="35061958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8F63A3B-78C7-47BE-AE5E-E10140E04643}" type="slidenum">
              <a:rPr lang="en-US" smtClean="0"/>
              <a:t>5</a:t>
            </a:fld>
            <a:endParaRPr lang="en-US" dirty="0"/>
          </a:p>
        </p:txBody>
      </p:sp>
      <p:sp>
        <p:nvSpPr>
          <p:cNvPr id="3" name="Content Placeholder 2"/>
          <p:cNvSpPr>
            <a:spLocks noGrp="1"/>
          </p:cNvSpPr>
          <p:nvPr>
            <p:ph idx="1"/>
          </p:nvPr>
        </p:nvSpPr>
        <p:spPr>
          <a:xfrm>
            <a:off x="5801710" y="1825625"/>
            <a:ext cx="5552090" cy="4351338"/>
          </a:xfrm>
        </p:spPr>
        <p:txBody>
          <a:bodyPr>
            <a:normAutofit/>
          </a:bodyPr>
          <a:lstStyle/>
          <a:p>
            <a:pPr marL="0" indent="0">
              <a:spcAft>
                <a:spcPts val="0"/>
              </a:spcAft>
              <a:buNone/>
            </a:pPr>
            <a:r>
              <a:rPr lang="en-US" sz="4000" b="1" dirty="0" smtClean="0">
                <a:solidFill>
                  <a:schemeClr val="accent1"/>
                </a:solidFill>
              </a:rPr>
              <a:t>Molly Peterson</a:t>
            </a:r>
          </a:p>
          <a:p>
            <a:pPr marL="0" indent="0">
              <a:spcBef>
                <a:spcPts val="0"/>
              </a:spcBef>
              <a:spcAft>
                <a:spcPts val="0"/>
              </a:spcAft>
              <a:buNone/>
            </a:pPr>
            <a:r>
              <a:rPr lang="en-US" i="1" dirty="0" smtClean="0">
                <a:solidFill>
                  <a:schemeClr val="accent1"/>
                </a:solidFill>
                <a:latin typeface="Calibri Light" panose="020F0302020204030204" pitchFamily="34" charset="0"/>
                <a:cs typeface="Calibri Light" panose="020F0302020204030204" pitchFamily="34" charset="0"/>
              </a:rPr>
              <a:t>Vectorborne Disease Epidemiologist</a:t>
            </a:r>
          </a:p>
          <a:p>
            <a:pPr marL="0" indent="0">
              <a:spcBef>
                <a:spcPts val="0"/>
              </a:spcBef>
              <a:spcAft>
                <a:spcPts val="0"/>
              </a:spcAft>
              <a:buNone/>
            </a:pPr>
            <a:r>
              <a:rPr lang="en-US" i="1" dirty="0">
                <a:solidFill>
                  <a:schemeClr val="accent1"/>
                </a:solidFill>
                <a:latin typeface="Calibri Light" panose="020F0302020204030204" pitchFamily="34" charset="0"/>
                <a:cs typeface="Calibri Light" panose="020F0302020204030204" pitchFamily="34" charset="0"/>
              </a:rPr>
              <a:t>Division of Infectious Disease Epidemiology, Prevention, and </a:t>
            </a:r>
            <a:r>
              <a:rPr lang="en-US" i="1" dirty="0" smtClean="0">
                <a:solidFill>
                  <a:schemeClr val="accent1"/>
                </a:solidFill>
                <a:latin typeface="Calibri Light" panose="020F0302020204030204" pitchFamily="34" charset="0"/>
                <a:cs typeface="Calibri Light" panose="020F0302020204030204" pitchFamily="34" charset="0"/>
              </a:rPr>
              <a:t>Control</a:t>
            </a:r>
          </a:p>
          <a:p>
            <a:pPr marL="0" indent="0">
              <a:spcBef>
                <a:spcPts val="0"/>
              </a:spcBef>
              <a:spcAft>
                <a:spcPts val="0"/>
              </a:spcAft>
              <a:buNone/>
            </a:pPr>
            <a:r>
              <a:rPr lang="en-US" i="1" dirty="0" smtClean="0">
                <a:solidFill>
                  <a:schemeClr val="accent1"/>
                </a:solidFill>
                <a:latin typeface="Calibri Light" panose="020F0302020204030204" pitchFamily="34" charset="0"/>
                <a:cs typeface="Calibri Light" panose="020F0302020204030204" pitchFamily="34" charset="0"/>
              </a:rPr>
              <a:t>Minnesota </a:t>
            </a:r>
            <a:r>
              <a:rPr lang="en-US" i="1" dirty="0">
                <a:solidFill>
                  <a:schemeClr val="accent1"/>
                </a:solidFill>
                <a:latin typeface="Calibri Light" panose="020F0302020204030204" pitchFamily="34" charset="0"/>
                <a:cs typeface="Calibri Light" panose="020F0302020204030204" pitchFamily="34" charset="0"/>
              </a:rPr>
              <a:t>Department of Health</a:t>
            </a:r>
            <a:endParaRPr lang="en-US" i="1" dirty="0" smtClean="0">
              <a:solidFill>
                <a:schemeClr val="accent1"/>
              </a:solidFill>
              <a:latin typeface="Calibri Light" panose="020F0302020204030204" pitchFamily="34" charset="0"/>
              <a:cs typeface="Calibri Light" panose="020F0302020204030204" pitchFamily="34" charset="0"/>
            </a:endParaRPr>
          </a:p>
        </p:txBody>
      </p:sp>
      <p:sp>
        <p:nvSpPr>
          <p:cNvPr id="2" name="Title 1"/>
          <p:cNvSpPr>
            <a:spLocks noGrp="1"/>
          </p:cNvSpPr>
          <p:nvPr>
            <p:ph type="title"/>
          </p:nvPr>
        </p:nvSpPr>
        <p:spPr/>
        <p:txBody>
          <a:bodyPr/>
          <a:lstStyle/>
          <a:p>
            <a:pPr algn="l"/>
            <a:r>
              <a:rPr lang="en-US" dirty="0" smtClean="0"/>
              <a:t>PRESENTER BIO</a:t>
            </a:r>
            <a:endParaRPr lang="en-US" dirty="0"/>
          </a:p>
        </p:txBody>
      </p:sp>
      <p:cxnSp>
        <p:nvCxnSpPr>
          <p:cNvPr id="8" name="Straight Connector 7" descr="Line" title="Line"/>
          <p:cNvCxnSpPr/>
          <p:nvPr/>
        </p:nvCxnSpPr>
        <p:spPr>
          <a:xfrm>
            <a:off x="-18288" y="1259835"/>
            <a:ext cx="12210288" cy="2037"/>
          </a:xfrm>
          <a:prstGeom prst="line">
            <a:avLst/>
          </a:prstGeom>
          <a:ln w="139700">
            <a:solidFill>
              <a:srgbClr val="97999B"/>
            </a:solidFill>
          </a:ln>
        </p:spPr>
        <p:style>
          <a:lnRef idx="1">
            <a:schemeClr val="accent3"/>
          </a:lnRef>
          <a:fillRef idx="0">
            <a:schemeClr val="accent3"/>
          </a:fillRef>
          <a:effectRef idx="0">
            <a:schemeClr val="accent3"/>
          </a:effectRef>
          <a:fontRef idx="minor">
            <a:schemeClr val="tx1"/>
          </a:fontRef>
        </p:style>
      </p:cxn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934"/>
          <a:stretch/>
        </p:blipFill>
        <p:spPr>
          <a:xfrm>
            <a:off x="-16042" y="1340044"/>
            <a:ext cx="5254261" cy="5526977"/>
          </a:xfrm>
          <a:prstGeom prst="rect">
            <a:avLst/>
          </a:prstGeom>
        </p:spPr>
      </p:pic>
    </p:spTree>
    <p:extLst>
      <p:ext uri="{BB962C8B-B14F-4D97-AF65-F5344CB8AC3E}">
        <p14:creationId xmlns:p14="http://schemas.microsoft.com/office/powerpoint/2010/main" val="10682632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10782300" cy="914400"/>
          </a:xfrm>
        </p:spPr>
        <p:txBody>
          <a:bodyPr>
            <a:normAutofit/>
          </a:bodyPr>
          <a:lstStyle/>
          <a:p>
            <a:pPr algn="l"/>
            <a:r>
              <a:rPr lang="en-US" dirty="0" smtClean="0"/>
              <a:t>CLIMATE CHANGE AND MOSQUITOBORNE DISEASE RISK</a:t>
            </a:r>
            <a:endParaRPr lang="en-US" dirty="0"/>
          </a:p>
        </p:txBody>
      </p:sp>
      <p:pic>
        <p:nvPicPr>
          <p:cNvPr id="7" name="Picture Placeholder 6" descr="Muddy field" title="Muddy field"/>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5291" b="15291"/>
          <a:stretch>
            <a:fillRect/>
          </a:stretch>
        </p:blipFill>
        <p:spPr/>
      </p:pic>
      <p:sp>
        <p:nvSpPr>
          <p:cNvPr id="4" name="Content Placeholder 3"/>
          <p:cNvSpPr>
            <a:spLocks noGrp="1"/>
          </p:cNvSpPr>
          <p:nvPr>
            <p:ph idx="1"/>
          </p:nvPr>
        </p:nvSpPr>
        <p:spPr/>
        <p:txBody>
          <a:bodyPr>
            <a:noAutofit/>
          </a:bodyPr>
          <a:lstStyle/>
          <a:p>
            <a:pPr marL="457200" indent="0">
              <a:spcAft>
                <a:spcPts val="0"/>
              </a:spcAft>
              <a:buClr>
                <a:schemeClr val="bg1"/>
              </a:buClr>
              <a:buNone/>
            </a:pPr>
            <a:r>
              <a:rPr lang="en-US" sz="2200" b="1" dirty="0" smtClean="0">
                <a:latin typeface="Calibri Light" panose="020F0302020204030204" pitchFamily="34" charset="0"/>
                <a:cs typeface="Calibri Light" panose="020F0302020204030204" pitchFamily="34" charset="0"/>
              </a:rPr>
              <a:t>1. Warmer and drier conditions</a:t>
            </a:r>
          </a:p>
          <a:p>
            <a:pPr lvl="1">
              <a:spcAft>
                <a:spcPts val="0"/>
              </a:spcAft>
              <a:buClr>
                <a:schemeClr val="bg1"/>
              </a:buClr>
            </a:pPr>
            <a:r>
              <a:rPr lang="en-US" sz="2000" dirty="0" smtClean="0">
                <a:latin typeface="Calibri Light" panose="020F0302020204030204" pitchFamily="34" charset="0"/>
                <a:cs typeface="Calibri Light" panose="020F0302020204030204" pitchFamily="34" charset="0"/>
              </a:rPr>
              <a:t>Increased West Nile Virus risk</a:t>
            </a:r>
          </a:p>
          <a:p>
            <a:pPr marL="457200" indent="0">
              <a:spcAft>
                <a:spcPts val="0"/>
              </a:spcAft>
              <a:buClr>
                <a:schemeClr val="bg1"/>
              </a:buClr>
              <a:buNone/>
            </a:pPr>
            <a:r>
              <a:rPr lang="en-US" sz="2200" b="1" dirty="0" smtClean="0">
                <a:latin typeface="Calibri Light" panose="020F0302020204030204" pitchFamily="34" charset="0"/>
                <a:cs typeface="Calibri Light" panose="020F0302020204030204" pitchFamily="34" charset="0"/>
              </a:rPr>
              <a:t>2. Warmer and wetter conditions</a:t>
            </a:r>
          </a:p>
          <a:p>
            <a:pPr lvl="1">
              <a:spcAft>
                <a:spcPts val="0"/>
              </a:spcAft>
              <a:buClr>
                <a:schemeClr val="bg1"/>
              </a:buClr>
            </a:pPr>
            <a:r>
              <a:rPr lang="en-US" sz="2000" dirty="0" smtClean="0">
                <a:latin typeface="Calibri Light" panose="020F0302020204030204" pitchFamily="34" charset="0"/>
                <a:cs typeface="Calibri Light" panose="020F0302020204030204" pitchFamily="34" charset="0"/>
              </a:rPr>
              <a:t>Increased La Crosse Encephalitis risk</a:t>
            </a:r>
          </a:p>
          <a:p>
            <a:pPr marL="457200" indent="0">
              <a:spcAft>
                <a:spcPts val="0"/>
              </a:spcAft>
              <a:buClr>
                <a:schemeClr val="bg1"/>
              </a:buClr>
              <a:buNone/>
            </a:pPr>
            <a:r>
              <a:rPr lang="en-US" sz="2200" b="1" dirty="0" smtClean="0">
                <a:latin typeface="Calibri Light" panose="020F0302020204030204" pitchFamily="34" charset="0"/>
                <a:cs typeface="Calibri Light" panose="020F0302020204030204" pitchFamily="34" charset="0"/>
              </a:rPr>
              <a:t>3. Changes in forest and agricultural land</a:t>
            </a:r>
          </a:p>
          <a:p>
            <a:pPr lvl="1">
              <a:spcAft>
                <a:spcPts val="0"/>
              </a:spcAft>
              <a:buClr>
                <a:schemeClr val="bg1"/>
              </a:buClr>
            </a:pPr>
            <a:r>
              <a:rPr lang="en-US" sz="2000" dirty="0" smtClean="0">
                <a:latin typeface="Calibri Light" panose="020F0302020204030204" pitchFamily="34" charset="0"/>
                <a:cs typeface="Calibri Light" panose="020F0302020204030204" pitchFamily="34" charset="0"/>
              </a:rPr>
              <a:t>Changes in suitable habitat for mosquitoes</a:t>
            </a:r>
            <a:r>
              <a:rPr lang="en-US" sz="2000" dirty="0">
                <a:latin typeface="Calibri Light" panose="020F0302020204030204" pitchFamily="34" charset="0"/>
                <a:cs typeface="Calibri Light" panose="020F0302020204030204" pitchFamily="34" charset="0"/>
              </a:rPr>
              <a:t> </a:t>
            </a:r>
            <a:r>
              <a:rPr lang="en-US" sz="2000" dirty="0" smtClean="0">
                <a:latin typeface="Calibri Light" panose="020F0302020204030204" pitchFamily="34" charset="0"/>
                <a:cs typeface="Calibri Light" panose="020F0302020204030204" pitchFamily="34" charset="0"/>
              </a:rPr>
              <a:t>and hosts</a:t>
            </a:r>
            <a:endParaRPr lang="en-US" sz="2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479538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4020" b="16776"/>
          <a:stretch/>
        </p:blipFill>
        <p:spPr>
          <a:xfrm flipH="1">
            <a:off x="0" y="1168398"/>
            <a:ext cx="12192000" cy="5740401"/>
          </a:xfrm>
          <a:prstGeom prst="rect">
            <a:avLst/>
          </a:prstGeom>
        </p:spPr>
      </p:pic>
      <p:sp>
        <p:nvSpPr>
          <p:cNvPr id="2" name="Title 1"/>
          <p:cNvSpPr>
            <a:spLocks noGrp="1"/>
          </p:cNvSpPr>
          <p:nvPr>
            <p:ph type="title"/>
          </p:nvPr>
        </p:nvSpPr>
        <p:spPr>
          <a:xfrm>
            <a:off x="838200" y="152400"/>
            <a:ext cx="10680700" cy="914400"/>
          </a:xfrm>
        </p:spPr>
        <p:txBody>
          <a:bodyPr>
            <a:normAutofit/>
          </a:bodyPr>
          <a:lstStyle/>
          <a:p>
            <a:pPr algn="l"/>
            <a:r>
              <a:rPr lang="en-US" dirty="0" smtClean="0"/>
              <a:t>CLIMATE CHANGE AND MOSQUITOBORNE DISEASE RISK</a:t>
            </a:r>
            <a:endParaRPr lang="en-US" dirty="0"/>
          </a:p>
        </p:txBody>
      </p:sp>
      <p:sp>
        <p:nvSpPr>
          <p:cNvPr id="4" name="Content Placeholder 3"/>
          <p:cNvSpPr>
            <a:spLocks noGrp="1"/>
          </p:cNvSpPr>
          <p:nvPr>
            <p:ph idx="1"/>
          </p:nvPr>
        </p:nvSpPr>
        <p:spPr/>
        <p:txBody>
          <a:bodyPr>
            <a:noAutofit/>
          </a:bodyPr>
          <a:lstStyle/>
          <a:p>
            <a:pPr marL="457200" indent="0">
              <a:spcAft>
                <a:spcPts val="0"/>
              </a:spcAft>
              <a:buClr>
                <a:schemeClr val="bg1"/>
              </a:buClr>
              <a:buNone/>
            </a:pPr>
            <a:r>
              <a:rPr lang="en-US" sz="2200" b="1" dirty="0" smtClean="0">
                <a:latin typeface="Calibri Light" panose="020F0302020204030204" pitchFamily="34" charset="0"/>
                <a:cs typeface="Calibri Light" panose="020F0302020204030204" pitchFamily="34" charset="0"/>
              </a:rPr>
              <a:t>4. Potential emergence or re-emergence of exotic mosquitoborne diseases</a:t>
            </a:r>
            <a:br>
              <a:rPr lang="en-US" sz="2200" b="1" dirty="0" smtClean="0">
                <a:latin typeface="Calibri Light" panose="020F0302020204030204" pitchFamily="34" charset="0"/>
                <a:cs typeface="Calibri Light" panose="020F0302020204030204" pitchFamily="34" charset="0"/>
              </a:rPr>
            </a:br>
            <a:endParaRPr lang="en-US" sz="2200" b="1" dirty="0" smtClean="0">
              <a:latin typeface="Calibri Light" panose="020F0302020204030204" pitchFamily="34" charset="0"/>
              <a:cs typeface="Calibri Light" panose="020F0302020204030204" pitchFamily="34" charset="0"/>
            </a:endParaRPr>
          </a:p>
          <a:p>
            <a:pPr marL="457200" indent="0">
              <a:spcAft>
                <a:spcPts val="0"/>
              </a:spcAft>
              <a:buClr>
                <a:schemeClr val="bg1"/>
              </a:buClr>
              <a:buNone/>
            </a:pPr>
            <a:r>
              <a:rPr lang="en-US" sz="2200" b="1" dirty="0" smtClean="0">
                <a:latin typeface="Calibri Light" panose="020F0302020204030204" pitchFamily="34" charset="0"/>
                <a:cs typeface="Calibri Light" panose="020F0302020204030204" pitchFamily="34" charset="0"/>
              </a:rPr>
              <a:t>5. Potential increased survival of exotic mosquito species of public health importance</a:t>
            </a:r>
            <a:endParaRPr lang="en-US" sz="2200" b="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7418025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8F63A3B-78C7-47BE-AE5E-E10140E04643}" type="slidenum">
              <a:rPr lang="en-US" smtClean="0"/>
              <a:t>52</a:t>
            </a:fld>
            <a:endParaRPr lang="en-US" dirty="0"/>
          </a:p>
        </p:txBody>
      </p:sp>
      <p:sp>
        <p:nvSpPr>
          <p:cNvPr id="3" name="Content Placeholder 2"/>
          <p:cNvSpPr>
            <a:spLocks noGrp="1"/>
          </p:cNvSpPr>
          <p:nvPr>
            <p:ph idx="1"/>
          </p:nvPr>
        </p:nvSpPr>
        <p:spPr/>
        <p:txBody>
          <a:bodyPr>
            <a:normAutofit/>
          </a:bodyPr>
          <a:lstStyle/>
          <a:p>
            <a:pPr marL="457200" indent="-457200">
              <a:spcAft>
                <a:spcPts val="0"/>
              </a:spcAft>
              <a:buClr>
                <a:schemeClr val="tx1"/>
              </a:buClr>
              <a:buFont typeface="+mj-lt"/>
              <a:buAutoNum type="arabicPeriod"/>
            </a:pPr>
            <a:r>
              <a:rPr lang="en-US" sz="2800" dirty="0" smtClean="0">
                <a:latin typeface="Calibri Light" panose="020F0302020204030204" pitchFamily="34" charset="0"/>
                <a:cs typeface="Calibri Light" panose="020F0302020204030204" pitchFamily="34" charset="0"/>
              </a:rPr>
              <a:t>Overview of vectorborne disease</a:t>
            </a:r>
          </a:p>
          <a:p>
            <a:pPr marL="457200" indent="-457200">
              <a:spcAft>
                <a:spcPts val="0"/>
              </a:spcAft>
              <a:buFont typeface="+mj-lt"/>
              <a:buAutoNum type="arabicPeriod"/>
            </a:pPr>
            <a:r>
              <a:rPr lang="en-US" sz="2800" dirty="0" smtClean="0">
                <a:latin typeface="Calibri Light" panose="020F0302020204030204" pitchFamily="34" charset="0"/>
                <a:cs typeface="Calibri Light" panose="020F0302020204030204" pitchFamily="34" charset="0"/>
              </a:rPr>
              <a:t>Climate changes in Minnesota</a:t>
            </a:r>
          </a:p>
          <a:p>
            <a:pPr marL="457200" indent="-457200">
              <a:spcAft>
                <a:spcPts val="0"/>
              </a:spcAft>
              <a:buFont typeface="+mj-lt"/>
              <a:buAutoNum type="arabicPeriod"/>
            </a:pPr>
            <a:r>
              <a:rPr lang="en-US" sz="2800" dirty="0" smtClean="0">
                <a:latin typeface="Calibri Light" panose="020F0302020204030204" pitchFamily="34" charset="0"/>
                <a:cs typeface="Calibri Light" panose="020F0302020204030204" pitchFamily="34" charset="0"/>
              </a:rPr>
              <a:t>Ecology and epidemiology of vectorborne disease in Minnesota</a:t>
            </a:r>
          </a:p>
          <a:p>
            <a:pPr marL="457200" indent="-457200">
              <a:spcAft>
                <a:spcPts val="0"/>
              </a:spcAft>
              <a:buClr>
                <a:schemeClr val="tx1"/>
              </a:buClr>
              <a:buFont typeface="+mj-lt"/>
              <a:buAutoNum type="arabicPeriod"/>
            </a:pPr>
            <a:r>
              <a:rPr lang="en-US" sz="2800" dirty="0" smtClean="0">
                <a:latin typeface="Calibri Light" panose="020F0302020204030204" pitchFamily="34" charset="0"/>
                <a:cs typeface="Calibri Light" panose="020F0302020204030204" pitchFamily="34" charset="0"/>
              </a:rPr>
              <a:t>Changes in vectorborne disease risk</a:t>
            </a:r>
          </a:p>
          <a:p>
            <a:pPr marL="457200" indent="-457200">
              <a:spcAft>
                <a:spcPts val="0"/>
              </a:spcAft>
              <a:buClr>
                <a:schemeClr val="bg2">
                  <a:lumMod val="50000"/>
                </a:schemeClr>
              </a:buClr>
              <a:buFont typeface="+mj-lt"/>
              <a:buAutoNum type="arabicPeriod"/>
            </a:pPr>
            <a:r>
              <a:rPr lang="en-US" sz="2800" b="1" dirty="0" smtClean="0">
                <a:solidFill>
                  <a:schemeClr val="bg2">
                    <a:lumMod val="50000"/>
                  </a:schemeClr>
                </a:solidFill>
                <a:latin typeface="Calibri Light" panose="020F0302020204030204" pitchFamily="34" charset="0"/>
                <a:cs typeface="Calibri Light" panose="020F0302020204030204" pitchFamily="34" charset="0"/>
              </a:rPr>
              <a:t>Meaningful action steps</a:t>
            </a:r>
            <a:endParaRPr lang="en-US" sz="2800" dirty="0" smtClean="0">
              <a:latin typeface="Calibri Light" panose="020F0302020204030204" pitchFamily="34" charset="0"/>
              <a:cs typeface="Calibri Light" panose="020F0302020204030204" pitchFamily="34" charset="0"/>
            </a:endParaRPr>
          </a:p>
        </p:txBody>
      </p:sp>
      <p:sp>
        <p:nvSpPr>
          <p:cNvPr id="2" name="Title 1"/>
          <p:cNvSpPr>
            <a:spLocks noGrp="1"/>
          </p:cNvSpPr>
          <p:nvPr>
            <p:ph type="title"/>
          </p:nvPr>
        </p:nvSpPr>
        <p:spPr/>
        <p:txBody>
          <a:bodyPr/>
          <a:lstStyle/>
          <a:p>
            <a:pPr algn="l"/>
            <a:r>
              <a:rPr lang="en-US" dirty="0" smtClean="0"/>
              <a:t>OUTLINE</a:t>
            </a:r>
            <a:endParaRPr lang="en-US" dirty="0"/>
          </a:p>
        </p:txBody>
      </p:sp>
      <p:cxnSp>
        <p:nvCxnSpPr>
          <p:cNvPr id="7" name="Straight Connector 6" descr="Line" title="Line"/>
          <p:cNvCxnSpPr/>
          <p:nvPr/>
        </p:nvCxnSpPr>
        <p:spPr>
          <a:xfrm>
            <a:off x="-18288" y="1259835"/>
            <a:ext cx="12210288" cy="2037"/>
          </a:xfrm>
          <a:prstGeom prst="line">
            <a:avLst/>
          </a:prstGeom>
          <a:ln w="139700">
            <a:solidFill>
              <a:srgbClr val="97999B"/>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9840497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PROTECT YOURSELF FROM TICKBORNE DISEASES</a:t>
            </a:r>
            <a:endParaRPr lang="en-US" dirty="0"/>
          </a:p>
        </p:txBody>
      </p:sp>
      <p:sp>
        <p:nvSpPr>
          <p:cNvPr id="4" name="Text Placeholder 3"/>
          <p:cNvSpPr>
            <a:spLocks noGrp="1"/>
          </p:cNvSpPr>
          <p:nvPr>
            <p:ph type="body" sz="quarter" idx="15"/>
          </p:nvPr>
        </p:nvSpPr>
        <p:spPr/>
        <p:txBody>
          <a:bodyPr>
            <a:noAutofit/>
          </a:bodyPr>
          <a:lstStyle/>
          <a:p>
            <a:r>
              <a:rPr lang="en-US" sz="2200" dirty="0" smtClean="0"/>
              <a:t>Know when and where you are at risk</a:t>
            </a:r>
            <a:endParaRPr lang="en-US" sz="2200" dirty="0"/>
          </a:p>
        </p:txBody>
      </p:sp>
      <p:pic>
        <p:nvPicPr>
          <p:cNvPr id="15" name="Picture Placeholder 14"/>
          <p:cNvPicPr>
            <a:picLocks noGrp="1" noChangeAspect="1"/>
          </p:cNvPicPr>
          <p:nvPr>
            <p:ph type="pic" sz="quarter" idx="16"/>
          </p:nvPr>
        </p:nvPicPr>
        <p:blipFill rotWithShape="1">
          <a:blip r:embed="rId3" cstate="print">
            <a:extLst>
              <a:ext uri="{28A0092B-C50C-407E-A947-70E740481C1C}">
                <a14:useLocalDpi xmlns:a14="http://schemas.microsoft.com/office/drawing/2010/main" val="0"/>
              </a:ext>
            </a:extLst>
          </a:blip>
          <a:srcRect l="5104" t="1560" r="7328" b="3543"/>
          <a:stretch/>
        </p:blipFill>
        <p:spPr/>
      </p:pic>
      <p:sp>
        <p:nvSpPr>
          <p:cNvPr id="6" name="Text Placeholder 5"/>
          <p:cNvSpPr>
            <a:spLocks noGrp="1"/>
          </p:cNvSpPr>
          <p:nvPr>
            <p:ph type="body" sz="quarter" idx="17"/>
          </p:nvPr>
        </p:nvSpPr>
        <p:spPr/>
        <p:txBody>
          <a:bodyPr>
            <a:normAutofit/>
          </a:bodyPr>
          <a:lstStyle/>
          <a:p>
            <a:r>
              <a:rPr lang="en-US" sz="2200" dirty="0" smtClean="0"/>
              <a:t>Wear repellent</a:t>
            </a:r>
            <a:endParaRPr lang="en-US" sz="2200" dirty="0"/>
          </a:p>
        </p:txBody>
      </p:sp>
      <p:sp>
        <p:nvSpPr>
          <p:cNvPr id="8" name="Text Placeholder 7"/>
          <p:cNvSpPr>
            <a:spLocks noGrp="1"/>
          </p:cNvSpPr>
          <p:nvPr>
            <p:ph type="body" sz="quarter" idx="19"/>
          </p:nvPr>
        </p:nvSpPr>
        <p:spPr/>
        <p:txBody>
          <a:bodyPr>
            <a:noAutofit/>
          </a:bodyPr>
          <a:lstStyle/>
          <a:p>
            <a:r>
              <a:rPr lang="en-US" sz="2200" dirty="0" smtClean="0"/>
              <a:t>Check yourself for ticks</a:t>
            </a:r>
            <a:endParaRPr lang="en-US" sz="2200" dirty="0"/>
          </a:p>
        </p:txBody>
      </p:sp>
      <p:sp>
        <p:nvSpPr>
          <p:cNvPr id="11" name="Slide Number Placeholder 10"/>
          <p:cNvSpPr>
            <a:spLocks noGrp="1"/>
          </p:cNvSpPr>
          <p:nvPr>
            <p:ph type="sldNum" sz="quarter" idx="12"/>
          </p:nvPr>
        </p:nvSpPr>
        <p:spPr/>
        <p:txBody>
          <a:bodyPr/>
          <a:lstStyle/>
          <a:p>
            <a:fld id="{48F63A3B-78C7-47BE-AE5E-E10140E04643}" type="slidenum">
              <a:rPr lang="en-US" smtClean="0"/>
              <a:t>53</a:t>
            </a:fld>
            <a:endParaRPr lang="en-US" dirty="0"/>
          </a:p>
        </p:txBody>
      </p:sp>
      <p:cxnSp>
        <p:nvCxnSpPr>
          <p:cNvPr id="12" name="Straight Connector 11" descr="Line" title="Line"/>
          <p:cNvCxnSpPr/>
          <p:nvPr/>
        </p:nvCxnSpPr>
        <p:spPr>
          <a:xfrm>
            <a:off x="-18288" y="1259835"/>
            <a:ext cx="12210288" cy="2037"/>
          </a:xfrm>
          <a:prstGeom prst="line">
            <a:avLst/>
          </a:prstGeom>
          <a:ln w="139700">
            <a:solidFill>
              <a:srgbClr val="97999B"/>
            </a:solidFill>
          </a:ln>
        </p:spPr>
        <p:style>
          <a:lnRef idx="1">
            <a:schemeClr val="accent3"/>
          </a:lnRef>
          <a:fillRef idx="0">
            <a:schemeClr val="accent3"/>
          </a:fillRef>
          <a:effectRef idx="0">
            <a:schemeClr val="accent3"/>
          </a:effectRef>
          <a:fontRef idx="minor">
            <a:schemeClr val="tx1"/>
          </a:fontRef>
        </p:style>
      </p:cxnSp>
      <p:pic>
        <p:nvPicPr>
          <p:cNvPr id="5" name="Picture Placeholder 4"/>
          <p:cNvPicPr>
            <a:picLocks noGrp="1" noChangeAspect="1"/>
          </p:cNvPicPr>
          <p:nvPr>
            <p:ph type="pic" sz="quarter" idx="18"/>
          </p:nvPr>
        </p:nvPicPr>
        <p:blipFill rotWithShape="1">
          <a:blip r:embed="rId4" cstate="print">
            <a:extLst>
              <a:ext uri="{28A0092B-C50C-407E-A947-70E740481C1C}">
                <a14:useLocalDpi xmlns:a14="http://schemas.microsoft.com/office/drawing/2010/main" val="0"/>
              </a:ext>
            </a:extLst>
          </a:blip>
          <a:srcRect l="7051" t="31286" r="7168" b="4377"/>
          <a:stretch/>
        </p:blipFill>
        <p:spPr/>
      </p:pic>
      <p:pic>
        <p:nvPicPr>
          <p:cNvPr id="13" name="Picture Placeholder 12"/>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l="12448" r="12448"/>
          <a:stretch>
            <a:fillRect/>
          </a:stretch>
        </p:blipFill>
        <p:spPr/>
      </p:pic>
    </p:spTree>
    <p:extLst>
      <p:ext uri="{BB962C8B-B14F-4D97-AF65-F5344CB8AC3E}">
        <p14:creationId xmlns:p14="http://schemas.microsoft.com/office/powerpoint/2010/main" val="11870225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REDUCE EXPOSURE TO TICKBORNE DISEASE</a:t>
            </a:r>
            <a:endParaRPr lang="en-US" dirty="0"/>
          </a:p>
        </p:txBody>
      </p:sp>
      <p:sp>
        <p:nvSpPr>
          <p:cNvPr id="4" name="Text Placeholder 3"/>
          <p:cNvSpPr>
            <a:spLocks noGrp="1"/>
          </p:cNvSpPr>
          <p:nvPr>
            <p:ph type="body" sz="quarter" idx="15"/>
          </p:nvPr>
        </p:nvSpPr>
        <p:spPr/>
        <p:txBody>
          <a:bodyPr>
            <a:noAutofit/>
          </a:bodyPr>
          <a:lstStyle/>
          <a:p>
            <a:r>
              <a:rPr lang="en-US" sz="2200" dirty="0" smtClean="0"/>
              <a:t>Keep trails mowed short</a:t>
            </a:r>
            <a:endParaRPr lang="en-US" sz="2200" dirty="0"/>
          </a:p>
        </p:txBody>
      </p:sp>
      <p:sp>
        <p:nvSpPr>
          <p:cNvPr id="6" name="Text Placeholder 5"/>
          <p:cNvSpPr>
            <a:spLocks noGrp="1"/>
          </p:cNvSpPr>
          <p:nvPr>
            <p:ph type="body" sz="quarter" idx="17"/>
          </p:nvPr>
        </p:nvSpPr>
        <p:spPr/>
        <p:txBody>
          <a:bodyPr>
            <a:noAutofit/>
          </a:bodyPr>
          <a:lstStyle/>
          <a:p>
            <a:r>
              <a:rPr lang="en-US" sz="2200" dirty="0" smtClean="0"/>
              <a:t>Remove leaf litter and brush</a:t>
            </a:r>
            <a:endParaRPr lang="en-US" sz="2200" dirty="0"/>
          </a:p>
        </p:txBody>
      </p:sp>
      <p:sp>
        <p:nvSpPr>
          <p:cNvPr id="8" name="Text Placeholder 7"/>
          <p:cNvSpPr>
            <a:spLocks noGrp="1"/>
          </p:cNvSpPr>
          <p:nvPr>
            <p:ph type="body" sz="quarter" idx="19"/>
          </p:nvPr>
        </p:nvSpPr>
        <p:spPr>
          <a:xfrm>
            <a:off x="7772400" y="4564988"/>
            <a:ext cx="3065317" cy="723900"/>
          </a:xfrm>
        </p:spPr>
        <p:txBody>
          <a:bodyPr>
            <a:noAutofit/>
          </a:bodyPr>
          <a:lstStyle/>
          <a:p>
            <a:r>
              <a:rPr lang="en-US" sz="2200" dirty="0" smtClean="0"/>
              <a:t>Talk with your vet about tick preventatives for your pet</a:t>
            </a:r>
            <a:endParaRPr lang="en-US" sz="2200" dirty="0"/>
          </a:p>
        </p:txBody>
      </p:sp>
      <p:sp>
        <p:nvSpPr>
          <p:cNvPr id="11" name="Slide Number Placeholder 10"/>
          <p:cNvSpPr>
            <a:spLocks noGrp="1"/>
          </p:cNvSpPr>
          <p:nvPr>
            <p:ph type="sldNum" sz="quarter" idx="12"/>
          </p:nvPr>
        </p:nvSpPr>
        <p:spPr/>
        <p:txBody>
          <a:bodyPr/>
          <a:lstStyle/>
          <a:p>
            <a:fld id="{48F63A3B-78C7-47BE-AE5E-E10140E04643}" type="slidenum">
              <a:rPr lang="en-US" smtClean="0"/>
              <a:t>54</a:t>
            </a:fld>
            <a:endParaRPr lang="en-US" dirty="0"/>
          </a:p>
        </p:txBody>
      </p:sp>
      <p:cxnSp>
        <p:nvCxnSpPr>
          <p:cNvPr id="12" name="Straight Connector 11" descr="Line" title="Line"/>
          <p:cNvCxnSpPr/>
          <p:nvPr/>
        </p:nvCxnSpPr>
        <p:spPr>
          <a:xfrm>
            <a:off x="-18288" y="1259835"/>
            <a:ext cx="12210288" cy="2037"/>
          </a:xfrm>
          <a:prstGeom prst="line">
            <a:avLst/>
          </a:prstGeom>
          <a:ln w="139700">
            <a:solidFill>
              <a:srgbClr val="97999B"/>
            </a:solidFill>
          </a:ln>
        </p:spPr>
        <p:style>
          <a:lnRef idx="1">
            <a:schemeClr val="accent3"/>
          </a:lnRef>
          <a:fillRef idx="0">
            <a:schemeClr val="accent3"/>
          </a:fillRef>
          <a:effectRef idx="0">
            <a:schemeClr val="accent3"/>
          </a:effectRef>
          <a:fontRef idx="minor">
            <a:schemeClr val="tx1"/>
          </a:fontRef>
        </p:style>
      </p:cxnSp>
      <p:pic>
        <p:nvPicPr>
          <p:cNvPr id="7" name="Picture Placeholder 6" descr="Trails" title="Trails"/>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6686" r="16686"/>
          <a:stretch>
            <a:fillRect/>
          </a:stretch>
        </p:blipFill>
        <p:spPr/>
      </p:pic>
      <p:pic>
        <p:nvPicPr>
          <p:cNvPr id="10" name="Picture Placeholder 9" descr="Leaf pile" title="Leaf pile"/>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t="16722" b="16722"/>
          <a:stretch>
            <a:fillRect/>
          </a:stretch>
        </p:blipFill>
        <p:spPr/>
      </p:pic>
      <p:pic>
        <p:nvPicPr>
          <p:cNvPr id="17" name="Picture Placeholder 16" descr="Dog" title="Dog"/>
          <p:cNvPicPr>
            <a:picLocks noGrp="1" noChangeAspect="1"/>
          </p:cNvPicPr>
          <p:nvPr>
            <p:ph type="pic" sz="quarter" idx="18"/>
          </p:nvPr>
        </p:nvPicPr>
        <p:blipFill>
          <a:blip r:embed="rId5" cstate="print">
            <a:extLst>
              <a:ext uri="{28A0092B-C50C-407E-A947-70E740481C1C}">
                <a14:useLocalDpi xmlns:a14="http://schemas.microsoft.com/office/drawing/2010/main" val="0"/>
              </a:ext>
            </a:extLst>
          </a:blip>
          <a:srcRect l="16667" r="16667"/>
          <a:stretch>
            <a:fillRect/>
          </a:stretch>
        </p:blipFill>
        <p:spPr/>
      </p:pic>
    </p:spTree>
    <p:extLst>
      <p:ext uri="{BB962C8B-B14F-4D97-AF65-F5344CB8AC3E}">
        <p14:creationId xmlns:p14="http://schemas.microsoft.com/office/powerpoint/2010/main" val="35927510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PROTECT YOURSELF FROM MOSQUITOBORNE DISEASE</a:t>
            </a:r>
            <a:endParaRPr lang="en-US" dirty="0"/>
          </a:p>
        </p:txBody>
      </p:sp>
      <p:sp>
        <p:nvSpPr>
          <p:cNvPr id="4" name="Text Placeholder 3"/>
          <p:cNvSpPr>
            <a:spLocks noGrp="1"/>
          </p:cNvSpPr>
          <p:nvPr>
            <p:ph type="body" sz="quarter" idx="15"/>
          </p:nvPr>
        </p:nvSpPr>
        <p:spPr/>
        <p:txBody>
          <a:bodyPr>
            <a:noAutofit/>
          </a:bodyPr>
          <a:lstStyle/>
          <a:p>
            <a:r>
              <a:rPr lang="en-US" sz="2200" dirty="0" smtClean="0"/>
              <a:t>Create physical barriers</a:t>
            </a:r>
            <a:endParaRPr lang="en-US" sz="2200" dirty="0"/>
          </a:p>
        </p:txBody>
      </p:sp>
      <p:sp>
        <p:nvSpPr>
          <p:cNvPr id="6" name="Text Placeholder 5"/>
          <p:cNvSpPr>
            <a:spLocks noGrp="1"/>
          </p:cNvSpPr>
          <p:nvPr>
            <p:ph type="body" sz="quarter" idx="17"/>
          </p:nvPr>
        </p:nvSpPr>
        <p:spPr/>
        <p:txBody>
          <a:bodyPr>
            <a:normAutofit/>
          </a:bodyPr>
          <a:lstStyle/>
          <a:p>
            <a:r>
              <a:rPr lang="en-US" sz="2200" dirty="0" smtClean="0"/>
              <a:t>Wear repellent</a:t>
            </a:r>
            <a:endParaRPr lang="en-US" sz="2200" dirty="0"/>
          </a:p>
        </p:txBody>
      </p:sp>
      <p:sp>
        <p:nvSpPr>
          <p:cNvPr id="8" name="Text Placeholder 7"/>
          <p:cNvSpPr>
            <a:spLocks noGrp="1"/>
          </p:cNvSpPr>
          <p:nvPr>
            <p:ph type="body" sz="quarter" idx="19"/>
          </p:nvPr>
        </p:nvSpPr>
        <p:spPr/>
        <p:txBody>
          <a:bodyPr>
            <a:noAutofit/>
          </a:bodyPr>
          <a:lstStyle/>
          <a:p>
            <a:r>
              <a:rPr lang="en-US" sz="2200" dirty="0" smtClean="0"/>
              <a:t>Remove mosquito breeding habitat</a:t>
            </a:r>
            <a:endParaRPr lang="en-US" sz="2200" dirty="0"/>
          </a:p>
        </p:txBody>
      </p:sp>
      <p:sp>
        <p:nvSpPr>
          <p:cNvPr id="11" name="Slide Number Placeholder 10"/>
          <p:cNvSpPr>
            <a:spLocks noGrp="1"/>
          </p:cNvSpPr>
          <p:nvPr>
            <p:ph type="sldNum" sz="quarter" idx="12"/>
          </p:nvPr>
        </p:nvSpPr>
        <p:spPr/>
        <p:txBody>
          <a:bodyPr/>
          <a:lstStyle/>
          <a:p>
            <a:fld id="{48F63A3B-78C7-47BE-AE5E-E10140E04643}" type="slidenum">
              <a:rPr lang="en-US" smtClean="0"/>
              <a:t>55</a:t>
            </a:fld>
            <a:endParaRPr lang="en-US" dirty="0"/>
          </a:p>
        </p:txBody>
      </p:sp>
      <p:cxnSp>
        <p:nvCxnSpPr>
          <p:cNvPr id="12" name="Straight Connector 11" descr="Line" title="Line"/>
          <p:cNvCxnSpPr/>
          <p:nvPr/>
        </p:nvCxnSpPr>
        <p:spPr>
          <a:xfrm>
            <a:off x="-18288" y="1259835"/>
            <a:ext cx="12210288" cy="2037"/>
          </a:xfrm>
          <a:prstGeom prst="line">
            <a:avLst/>
          </a:prstGeom>
          <a:ln w="139700">
            <a:solidFill>
              <a:srgbClr val="97999B"/>
            </a:solidFill>
          </a:ln>
        </p:spPr>
        <p:style>
          <a:lnRef idx="1">
            <a:schemeClr val="accent3"/>
          </a:lnRef>
          <a:fillRef idx="0">
            <a:schemeClr val="accent3"/>
          </a:fillRef>
          <a:effectRef idx="0">
            <a:schemeClr val="accent3"/>
          </a:effectRef>
          <a:fontRef idx="minor">
            <a:schemeClr val="tx1"/>
          </a:fontRef>
        </p:style>
      </p:cxnSp>
      <p:pic>
        <p:nvPicPr>
          <p:cNvPr id="5" name="Picture Placeholder 4" descr="Window" title="Window"/>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30" t="22237" b="-365"/>
          <a:stretch/>
        </p:blipFill>
        <p:spPr/>
      </p:pic>
      <p:pic>
        <p:nvPicPr>
          <p:cNvPr id="15" name="Picture Placeholder 14" descr="Pile of tires" title="Pile of tires"/>
          <p:cNvPicPr>
            <a:picLocks noGrp="1" noChangeAspect="1"/>
          </p:cNvPicPr>
          <p:nvPr>
            <p:ph type="pic" sz="quarter" idx="18"/>
          </p:nvPr>
        </p:nvPicPr>
        <p:blipFill>
          <a:blip r:embed="rId4" cstate="print">
            <a:extLst>
              <a:ext uri="{28A0092B-C50C-407E-A947-70E740481C1C}">
                <a14:useLocalDpi xmlns:a14="http://schemas.microsoft.com/office/drawing/2010/main" val="0"/>
              </a:ext>
            </a:extLst>
          </a:blip>
          <a:srcRect l="16710" r="16710"/>
          <a:stretch>
            <a:fillRect/>
          </a:stretch>
        </p:blipFill>
        <p:spPr/>
      </p:pic>
      <p:pic>
        <p:nvPicPr>
          <p:cNvPr id="10" name="Picture Placeholder 9"/>
          <p:cNvPicPr>
            <a:picLocks noGrp="1" noChangeAspect="1"/>
          </p:cNvPicPr>
          <p:nvPr>
            <p:ph type="pic" sz="quarter" idx="16"/>
          </p:nvPr>
        </p:nvPicPr>
        <p:blipFill rotWithShape="1">
          <a:blip r:embed="rId5">
            <a:extLst>
              <a:ext uri="{28A0092B-C50C-407E-A947-70E740481C1C}">
                <a14:useLocalDpi xmlns:a14="http://schemas.microsoft.com/office/drawing/2010/main" val="0"/>
              </a:ext>
            </a:extLst>
          </a:blip>
          <a:srcRect l="10993" t="548" r="22007" b="-548"/>
          <a:stretch/>
        </p:blipFill>
        <p:spPr/>
      </p:pic>
    </p:spTree>
    <p:extLst>
      <p:ext uri="{BB962C8B-B14F-4D97-AF65-F5344CB8AC3E}">
        <p14:creationId xmlns:p14="http://schemas.microsoft.com/office/powerpoint/2010/main" val="30370076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SUMMARY</a:t>
            </a: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34667" b="7549"/>
          <a:stretch/>
        </p:blipFill>
        <p:spPr>
          <a:xfrm>
            <a:off x="0" y="1219199"/>
            <a:ext cx="12192000" cy="5638800"/>
          </a:xfrm>
          <a:prstGeom prst="rect">
            <a:avLst/>
          </a:prstGeom>
        </p:spPr>
      </p:pic>
      <p:sp>
        <p:nvSpPr>
          <p:cNvPr id="4" name="Content Placeholder 3"/>
          <p:cNvSpPr>
            <a:spLocks noGrp="1"/>
          </p:cNvSpPr>
          <p:nvPr>
            <p:ph idx="1"/>
          </p:nvPr>
        </p:nvSpPr>
        <p:spPr/>
        <p:txBody>
          <a:bodyPr>
            <a:noAutofit/>
          </a:bodyPr>
          <a:lstStyle/>
          <a:p>
            <a:pPr>
              <a:spcAft>
                <a:spcPts val="0"/>
              </a:spcAft>
              <a:buClr>
                <a:schemeClr val="bg1"/>
              </a:buClr>
            </a:pPr>
            <a:r>
              <a:rPr lang="en-US" sz="2400" dirty="0" smtClean="0">
                <a:latin typeface="Calibri Light" panose="020F0302020204030204" pitchFamily="34" charset="0"/>
                <a:cs typeface="Calibri Light" panose="020F0302020204030204" pitchFamily="34" charset="0"/>
              </a:rPr>
              <a:t>Climate change likely to impact vectorborne disease risk</a:t>
            </a:r>
          </a:p>
          <a:p>
            <a:pPr>
              <a:spcAft>
                <a:spcPts val="0"/>
              </a:spcAft>
              <a:buClr>
                <a:schemeClr val="bg1"/>
              </a:buClr>
            </a:pPr>
            <a:r>
              <a:rPr lang="en-US" sz="2400" dirty="0" smtClean="0">
                <a:latin typeface="Calibri Light" panose="020F0302020204030204" pitchFamily="34" charset="0"/>
                <a:cs typeface="Calibri Light" panose="020F0302020204030204" pitchFamily="34" charset="0"/>
              </a:rPr>
              <a:t>Challenging to quantify and predict</a:t>
            </a:r>
          </a:p>
          <a:p>
            <a:pPr>
              <a:spcAft>
                <a:spcPts val="0"/>
              </a:spcAft>
              <a:buClr>
                <a:schemeClr val="bg1"/>
              </a:buClr>
            </a:pPr>
            <a:r>
              <a:rPr lang="en-US" sz="2400" dirty="0" smtClean="0">
                <a:latin typeface="Calibri Light" panose="020F0302020204030204" pitchFamily="34" charset="0"/>
                <a:cs typeface="Calibri Light" panose="020F0302020204030204" pitchFamily="34" charset="0"/>
              </a:rPr>
              <a:t>Complex epidemiology</a:t>
            </a:r>
          </a:p>
          <a:p>
            <a:pPr>
              <a:spcAft>
                <a:spcPts val="0"/>
              </a:spcAft>
              <a:buClr>
                <a:schemeClr val="bg1"/>
              </a:buClr>
            </a:pPr>
            <a:r>
              <a:rPr lang="en-US" sz="2400" dirty="0" smtClean="0">
                <a:latin typeface="Calibri Light" panose="020F0302020204030204" pitchFamily="34" charset="0"/>
                <a:cs typeface="Calibri Light" panose="020F0302020204030204" pitchFamily="34" charset="0"/>
              </a:rPr>
              <a:t>Dedicated infrastructure for disease and vector surveillance is critical</a:t>
            </a:r>
            <a:endParaRPr lang="en-US"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15489489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897" y="691882"/>
            <a:ext cx="3521927" cy="2734914"/>
          </a:xfrm>
        </p:spPr>
        <p:txBody>
          <a:bodyPr/>
          <a:lstStyle/>
          <a:p>
            <a:r>
              <a:rPr lang="en-US" dirty="0" smtClean="0">
                <a:solidFill>
                  <a:schemeClr val="bg1"/>
                </a:solidFill>
              </a:rPr>
              <a:t>MDH </a:t>
            </a:r>
            <a:br>
              <a:rPr lang="en-US" dirty="0" smtClean="0">
                <a:solidFill>
                  <a:schemeClr val="bg1"/>
                </a:solidFill>
              </a:rPr>
            </a:br>
            <a:r>
              <a:rPr lang="en-US" dirty="0" smtClean="0">
                <a:solidFill>
                  <a:schemeClr val="bg1"/>
                </a:solidFill>
              </a:rPr>
              <a:t>Vectorborne Disease Unit</a:t>
            </a:r>
            <a:endParaRPr lang="en-US" dirty="0">
              <a:solidFill>
                <a:schemeClr val="bg1"/>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pPr/>
              <a:t>57</a:t>
            </a:fld>
            <a:endParaRPr lang="en-US" dirty="0"/>
          </a:p>
        </p:txBody>
      </p:sp>
      <p:sp>
        <p:nvSpPr>
          <p:cNvPr id="5" name="Title 1"/>
          <p:cNvSpPr txBox="1">
            <a:spLocks/>
          </p:cNvSpPr>
          <p:nvPr/>
        </p:nvSpPr>
        <p:spPr>
          <a:xfrm>
            <a:off x="908908" y="6297920"/>
            <a:ext cx="9713558" cy="481983"/>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b="0" kern="1200">
                <a:solidFill>
                  <a:schemeClr val="accent2"/>
                </a:solidFill>
                <a:latin typeface="+mj-lt"/>
                <a:ea typeface="+mj-ea"/>
                <a:cs typeface="+mj-cs"/>
              </a:defRPr>
            </a:lvl1pPr>
          </a:lstStyle>
          <a:p>
            <a:pPr algn="ctr"/>
            <a:r>
              <a:rPr lang="en-US" dirty="0">
                <a:solidFill>
                  <a:schemeClr val="bg1"/>
                </a:solidFill>
              </a:rPr>
              <a:t>http://www.health.state.mn.us/ticks</a:t>
            </a:r>
          </a:p>
        </p:txBody>
      </p:sp>
      <p:pic>
        <p:nvPicPr>
          <p:cNvPr id="6" name="Picture Placeholder 5"/>
          <p:cNvPicPr>
            <a:picLocks noGrp="1" noChangeAspect="1"/>
          </p:cNvPicPr>
          <p:nvPr>
            <p:ph type="pic" sz="quarter" idx="10"/>
          </p:nvPr>
        </p:nvPicPr>
        <p:blipFill>
          <a:blip r:embed="rId3"/>
          <a:srcRect l="1066" r="1066"/>
          <a:stretch>
            <a:fillRect/>
          </a:stretch>
        </p:blipFill>
        <p:spPr>
          <a:prstGeom prst="rect">
            <a:avLst/>
          </a:prstGeom>
        </p:spPr>
      </p:pic>
    </p:spTree>
    <p:extLst>
      <p:ext uri="{BB962C8B-B14F-4D97-AF65-F5344CB8AC3E}">
        <p14:creationId xmlns:p14="http://schemas.microsoft.com/office/powerpoint/2010/main" val="108543180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fld id="{48F63A3B-78C7-47BE-AE5E-E10140E04643}" type="slidenum">
              <a:rPr lang="en-US" smtClean="0"/>
              <a:t>58</a:t>
            </a:fld>
            <a:endParaRPr lang="en-US" dirty="0"/>
          </a:p>
        </p:txBody>
      </p:sp>
      <p:sp>
        <p:nvSpPr>
          <p:cNvPr id="4" name="Rectangle 3"/>
          <p:cNvSpPr/>
          <p:nvPr/>
        </p:nvSpPr>
        <p:spPr>
          <a:xfrm>
            <a:off x="838200" y="2733939"/>
            <a:ext cx="10515600" cy="2862322"/>
          </a:xfrm>
          <a:prstGeom prst="rect">
            <a:avLst/>
          </a:prstGeom>
        </p:spPr>
        <p:txBody>
          <a:bodyPr wrap="square">
            <a:spAutoFit/>
          </a:bodyPr>
          <a:lstStyle/>
          <a:p>
            <a:pPr algn="ctr">
              <a:defRPr/>
            </a:pPr>
            <a:r>
              <a:rPr lang="en-US" sz="4400" b="1" dirty="0"/>
              <a:t>Thank you</a:t>
            </a:r>
            <a:r>
              <a:rPr lang="en-US" sz="3600" b="1" dirty="0"/>
              <a:t/>
            </a:r>
            <a:br>
              <a:rPr lang="en-US" sz="3600" b="1" dirty="0"/>
            </a:br>
            <a:r>
              <a:rPr lang="en-US" sz="2400" b="1" dirty="0"/>
              <a:t>to the following people for guiding the creation of this training module:</a:t>
            </a:r>
            <a:endParaRPr lang="en-US" sz="2400" kern="0" dirty="0"/>
          </a:p>
          <a:p>
            <a:pPr algn="ctr">
              <a:spcBef>
                <a:spcPct val="0"/>
              </a:spcBef>
            </a:pPr>
            <a:endParaRPr lang="en-US" altLang="en-US" sz="1600" dirty="0" smtClean="0">
              <a:latin typeface="Calibri Light" panose="020F0302020204030204" pitchFamily="34" charset="0"/>
              <a:cs typeface="Calibri Light" panose="020F0302020204030204" pitchFamily="34" charset="0"/>
            </a:endParaRPr>
          </a:p>
          <a:p>
            <a:pPr algn="ctr">
              <a:spcBef>
                <a:spcPct val="0"/>
              </a:spcBef>
            </a:pPr>
            <a:r>
              <a:rPr lang="en-US" altLang="en-US" sz="2400" b="1" dirty="0" smtClean="0">
                <a:latin typeface="Calibri Light" panose="020F0302020204030204" pitchFamily="34" charset="0"/>
                <a:cs typeface="Calibri Light" panose="020F0302020204030204" pitchFamily="34" charset="0"/>
              </a:rPr>
              <a:t>Molly Peterson</a:t>
            </a:r>
            <a:r>
              <a:rPr lang="en-US" altLang="en-US" sz="2400" dirty="0" smtClean="0">
                <a:latin typeface="Calibri Light" panose="020F0302020204030204" pitchFamily="34" charset="0"/>
                <a:cs typeface="Calibri Light" panose="020F0302020204030204" pitchFamily="34" charset="0"/>
              </a:rPr>
              <a:t>, </a:t>
            </a:r>
            <a:r>
              <a:rPr lang="en-US" altLang="en-US" sz="2400" i="1" dirty="0" smtClean="0">
                <a:latin typeface="Calibri Light" panose="020F0302020204030204" pitchFamily="34" charset="0"/>
                <a:cs typeface="Calibri Light" panose="020F0302020204030204" pitchFamily="34" charset="0"/>
              </a:rPr>
              <a:t>Minnesota Department of Health, Vectorborne Disease Unit</a:t>
            </a:r>
            <a:endParaRPr lang="en-US" altLang="en-US" sz="2400" i="1" kern="0" dirty="0">
              <a:latin typeface="Calibri Light" panose="020F0302020204030204" pitchFamily="34" charset="0"/>
              <a:cs typeface="Calibri Light" panose="020F0302020204030204" pitchFamily="34" charset="0"/>
            </a:endParaRPr>
          </a:p>
          <a:p>
            <a:pPr algn="ctr">
              <a:spcBef>
                <a:spcPct val="0"/>
              </a:spcBef>
            </a:pPr>
            <a:r>
              <a:rPr lang="en-US" altLang="en-US" sz="2400" b="1" kern="0" dirty="0" smtClean="0">
                <a:latin typeface="Calibri Light" panose="020F0302020204030204" pitchFamily="34" charset="0"/>
                <a:cs typeface="Calibri Light" panose="020F0302020204030204" pitchFamily="34" charset="0"/>
              </a:rPr>
              <a:t>David Neitzel</a:t>
            </a:r>
            <a:r>
              <a:rPr lang="en-US" altLang="en-US" sz="2400" kern="0" dirty="0" smtClean="0">
                <a:latin typeface="Calibri Light" panose="020F0302020204030204" pitchFamily="34" charset="0"/>
                <a:cs typeface="Calibri Light" panose="020F0302020204030204" pitchFamily="34" charset="0"/>
              </a:rPr>
              <a:t>, </a:t>
            </a:r>
            <a:r>
              <a:rPr lang="en-US" altLang="en-US" sz="2400" i="1" kern="0" dirty="0" smtClean="0">
                <a:latin typeface="Calibri Light" panose="020F0302020204030204" pitchFamily="34" charset="0"/>
                <a:cs typeface="Calibri Light" panose="020F0302020204030204" pitchFamily="34" charset="0"/>
              </a:rPr>
              <a:t>Minnesota Department of Health, Vectorborne Disease Unit</a:t>
            </a:r>
          </a:p>
          <a:p>
            <a:pPr algn="ctr">
              <a:spcBef>
                <a:spcPct val="0"/>
              </a:spcBef>
            </a:pPr>
            <a:r>
              <a:rPr lang="en-US" altLang="en-US" sz="2400" b="1" kern="0" dirty="0" smtClean="0">
                <a:latin typeface="Calibri Light" panose="020F0302020204030204" pitchFamily="34" charset="0"/>
                <a:cs typeface="Calibri Light" panose="020F0302020204030204" pitchFamily="34" charset="0"/>
              </a:rPr>
              <a:t>Jenna Bjork</a:t>
            </a:r>
            <a:r>
              <a:rPr lang="en-US" altLang="en-US" sz="2400" kern="0" dirty="0" smtClean="0">
                <a:latin typeface="Calibri Light" panose="020F0302020204030204" pitchFamily="34" charset="0"/>
                <a:cs typeface="Calibri Light" panose="020F0302020204030204" pitchFamily="34" charset="0"/>
              </a:rPr>
              <a:t>, </a:t>
            </a:r>
            <a:r>
              <a:rPr lang="en-US" altLang="en-US" sz="2400" i="1" kern="0" dirty="0">
                <a:latin typeface="Calibri Light" panose="020F0302020204030204" pitchFamily="34" charset="0"/>
                <a:cs typeface="Calibri Light" panose="020F0302020204030204" pitchFamily="34" charset="0"/>
              </a:rPr>
              <a:t>Minnesota Department of Health, Vectorborne Disease Unit</a:t>
            </a:r>
            <a:endParaRPr lang="en-US" altLang="en-US" sz="2400" i="1" dirty="0">
              <a:latin typeface="Calibri Light" panose="020F0302020204030204" pitchFamily="34" charset="0"/>
              <a:cs typeface="Calibri Light" panose="020F0302020204030204" pitchFamily="34" charset="0"/>
            </a:endParaRPr>
          </a:p>
          <a:p>
            <a:pPr algn="ctr">
              <a:spcBef>
                <a:spcPct val="0"/>
              </a:spcBef>
            </a:pPr>
            <a:endParaRPr lang="en-US" altLang="en-US" sz="2400" i="1" dirty="0" smtClean="0">
              <a:latin typeface="Calibri Light" panose="020F0302020204030204" pitchFamily="34" charset="0"/>
              <a:cs typeface="Calibri Light" panose="020F0302020204030204" pitchFamily="34" charset="0"/>
            </a:endParaRPr>
          </a:p>
        </p:txBody>
      </p:sp>
      <p:sp>
        <p:nvSpPr>
          <p:cNvPr id="14" name="Title 14"/>
          <p:cNvSpPr>
            <a:spLocks noGrp="1"/>
          </p:cNvSpPr>
          <p:nvPr>
            <p:ph type="title"/>
          </p:nvPr>
        </p:nvSpPr>
        <p:spPr>
          <a:xfrm>
            <a:off x="838200" y="152400"/>
            <a:ext cx="10515600" cy="914400"/>
          </a:xfrm>
        </p:spPr>
        <p:txBody>
          <a:bodyPr/>
          <a:lstStyle/>
          <a:p>
            <a:pPr algn="l"/>
            <a:r>
              <a:rPr lang="en-US" dirty="0" smtClean="0"/>
              <a:t>ACKNOWLEDGEMENTS</a:t>
            </a:r>
            <a:endParaRPr lang="en-US" dirty="0"/>
          </a:p>
        </p:txBody>
      </p:sp>
      <p:cxnSp>
        <p:nvCxnSpPr>
          <p:cNvPr id="6" name="Straight Connector 5" descr="Line" title="Line"/>
          <p:cNvCxnSpPr/>
          <p:nvPr/>
        </p:nvCxnSpPr>
        <p:spPr>
          <a:xfrm>
            <a:off x="-18288" y="1259835"/>
            <a:ext cx="12210288" cy="2037"/>
          </a:xfrm>
          <a:prstGeom prst="line">
            <a:avLst/>
          </a:prstGeom>
          <a:ln w="139700">
            <a:solidFill>
              <a:srgbClr val="97999B"/>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84432499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2212733"/>
            <a:ext cx="10515600" cy="1472163"/>
          </a:xfrm>
        </p:spPr>
        <p:txBody>
          <a:bodyPr/>
          <a:lstStyle/>
          <a:p>
            <a:r>
              <a:rPr lang="en-US" dirty="0" smtClean="0"/>
              <a:t>Questions?</a:t>
            </a:r>
            <a:endParaRPr lang="en-US" dirty="0"/>
          </a:p>
        </p:txBody>
      </p:sp>
      <p:sp>
        <p:nvSpPr>
          <p:cNvPr id="8" name="Text Placeholder 7"/>
          <p:cNvSpPr>
            <a:spLocks noGrp="1"/>
          </p:cNvSpPr>
          <p:nvPr>
            <p:ph type="body" sz="quarter" idx="13"/>
          </p:nvPr>
        </p:nvSpPr>
        <p:spPr>
          <a:xfrm>
            <a:off x="838200" y="3684897"/>
            <a:ext cx="10515600" cy="2517600"/>
          </a:xfrm>
        </p:spPr>
        <p:txBody>
          <a:bodyPr/>
          <a:lstStyle/>
          <a:p>
            <a:r>
              <a:rPr lang="en-US" sz="2700" b="1" dirty="0" smtClean="0"/>
              <a:t>Contact Minnesota Climate and Health Program</a:t>
            </a:r>
          </a:p>
          <a:p>
            <a:r>
              <a:rPr lang="en-US" sz="2200" i="1" dirty="0"/>
              <a:t>h</a:t>
            </a:r>
            <a:r>
              <a:rPr lang="en-US" sz="2200" i="1" dirty="0" smtClean="0"/>
              <a:t>ealth.climatechange@state.mn.us</a:t>
            </a:r>
          </a:p>
          <a:p>
            <a:r>
              <a:rPr lang="en-US" sz="2200" dirty="0" smtClean="0"/>
              <a:t>651-201-4898</a:t>
            </a:r>
            <a:endParaRPr lang="en-US" sz="2200" dirty="0"/>
          </a:p>
        </p:txBody>
      </p:sp>
      <p:sp>
        <p:nvSpPr>
          <p:cNvPr id="5" name="Footer Placeholder 4"/>
          <p:cNvSpPr>
            <a:spLocks noGrp="1"/>
          </p:cNvSpPr>
          <p:nvPr>
            <p:ph type="ftr" sz="quarter" idx="12"/>
          </p:nvPr>
        </p:nvSpPr>
        <p:spPr/>
        <p:txBody>
          <a:bodyPr/>
          <a:lstStyle/>
          <a:p>
            <a:r>
              <a:rPr lang="en-US" dirty="0" smtClean="0"/>
              <a:t>http://www.health.state.mn.us/divs/climatechange/</a:t>
            </a:r>
            <a:endParaRPr lang="en-US" dirty="0"/>
          </a:p>
        </p:txBody>
      </p:sp>
      <p:sp>
        <p:nvSpPr>
          <p:cNvPr id="6" name="Slide Number Placeholder 5"/>
          <p:cNvSpPr>
            <a:spLocks noGrp="1"/>
          </p:cNvSpPr>
          <p:nvPr>
            <p:ph type="sldNum" sz="quarter" idx="11"/>
          </p:nvPr>
        </p:nvSpPr>
        <p:spPr/>
        <p:txBody>
          <a:bodyPr/>
          <a:lstStyle/>
          <a:p>
            <a:fld id="{48F63A3B-78C7-47BE-AE5E-E10140E04643}" type="slidenum">
              <a:rPr lang="en-US" smtClean="0"/>
              <a:pPr/>
              <a:t>59</a:t>
            </a:fld>
            <a:endParaRPr lang="en-US" dirty="0"/>
          </a:p>
        </p:txBody>
      </p:sp>
    </p:spTree>
    <p:extLst>
      <p:ext uri="{BB962C8B-B14F-4D97-AF65-F5344CB8AC3E}">
        <p14:creationId xmlns:p14="http://schemas.microsoft.com/office/powerpoint/2010/main" val="13617310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VECTORBORNE DISEASE TERMS</a:t>
            </a:r>
            <a:endParaRPr lang="en-US" dirty="0"/>
          </a:p>
        </p:txBody>
      </p:sp>
      <p:sp>
        <p:nvSpPr>
          <p:cNvPr id="4" name="Text Placeholder 3"/>
          <p:cNvSpPr>
            <a:spLocks noGrp="1"/>
          </p:cNvSpPr>
          <p:nvPr>
            <p:ph type="body" sz="quarter" idx="16"/>
          </p:nvPr>
        </p:nvSpPr>
        <p:spPr/>
        <p:txBody>
          <a:bodyPr/>
          <a:lstStyle/>
          <a:p>
            <a:r>
              <a:rPr lang="en-US" sz="2400" b="1" dirty="0" smtClean="0">
                <a:latin typeface="Calibri Light" panose="020F0302020204030204" pitchFamily="34" charset="0"/>
                <a:cs typeface="Calibri Light" panose="020F0302020204030204" pitchFamily="34" charset="0"/>
              </a:rPr>
              <a:t>Disease agent: </a:t>
            </a:r>
            <a:r>
              <a:rPr lang="en-US" sz="2400" dirty="0" smtClean="0">
                <a:latin typeface="Calibri Light" panose="020F0302020204030204" pitchFamily="34" charset="0"/>
                <a:cs typeface="Calibri Light" panose="020F0302020204030204" pitchFamily="34" charset="0"/>
              </a:rPr>
              <a:t>disease causing bacteria, viruses, parasites</a:t>
            </a:r>
            <a:endParaRPr lang="en-US" sz="2400" dirty="0">
              <a:latin typeface="Calibri Light" panose="020F0302020204030204" pitchFamily="34" charset="0"/>
              <a:cs typeface="Calibri Light" panose="020F0302020204030204" pitchFamily="34" charset="0"/>
            </a:endParaRPr>
          </a:p>
        </p:txBody>
      </p:sp>
      <p:sp>
        <p:nvSpPr>
          <p:cNvPr id="6" name="Text Placeholder 5"/>
          <p:cNvSpPr>
            <a:spLocks noGrp="1"/>
          </p:cNvSpPr>
          <p:nvPr>
            <p:ph type="body" sz="quarter" idx="15"/>
          </p:nvPr>
        </p:nvSpPr>
        <p:spPr/>
        <p:txBody>
          <a:bodyPr/>
          <a:lstStyle/>
          <a:p>
            <a:r>
              <a:rPr lang="en-US" sz="2400" b="1" dirty="0" smtClean="0">
                <a:latin typeface="Calibri Light" panose="020F0302020204030204" pitchFamily="34" charset="0"/>
                <a:cs typeface="Calibri Light" panose="020F0302020204030204" pitchFamily="34" charset="0"/>
              </a:rPr>
              <a:t>Host: </a:t>
            </a:r>
            <a:r>
              <a:rPr lang="en-US" sz="2400" dirty="0" smtClean="0">
                <a:latin typeface="Calibri Light" panose="020F0302020204030204" pitchFamily="34" charset="0"/>
                <a:cs typeface="Calibri Light" panose="020F0302020204030204" pitchFamily="34" charset="0"/>
              </a:rPr>
              <a:t>animal or human fed on by a vector</a:t>
            </a:r>
            <a:endParaRPr lang="en-US" sz="2400" dirty="0">
              <a:latin typeface="Calibri Light" panose="020F0302020204030204" pitchFamily="34" charset="0"/>
              <a:cs typeface="Calibri Light" panose="020F0302020204030204" pitchFamily="34" charset="0"/>
            </a:endParaRPr>
          </a:p>
        </p:txBody>
      </p:sp>
      <p:sp>
        <p:nvSpPr>
          <p:cNvPr id="8" name="Text Placeholder 7"/>
          <p:cNvSpPr>
            <a:spLocks noGrp="1"/>
          </p:cNvSpPr>
          <p:nvPr>
            <p:ph type="body" sz="quarter" idx="18"/>
          </p:nvPr>
        </p:nvSpPr>
        <p:spPr/>
        <p:txBody>
          <a:bodyPr/>
          <a:lstStyle/>
          <a:p>
            <a:r>
              <a:rPr lang="en-US" sz="2400" b="1" dirty="0" smtClean="0">
                <a:latin typeface="Calibri Light" panose="020F0302020204030204" pitchFamily="34" charset="0"/>
                <a:cs typeface="Calibri Light" panose="020F0302020204030204" pitchFamily="34" charset="0"/>
              </a:rPr>
              <a:t>Vector: </a:t>
            </a:r>
            <a:r>
              <a:rPr lang="en-US" sz="2400" dirty="0" smtClean="0">
                <a:latin typeface="Calibri Light" panose="020F0302020204030204" pitchFamily="34" charset="0"/>
                <a:cs typeface="Calibri Light" panose="020F0302020204030204" pitchFamily="34" charset="0"/>
              </a:rPr>
              <a:t>arthropods that transmit disease agents</a:t>
            </a:r>
            <a:endParaRPr lang="en-US" sz="2400" dirty="0">
              <a:latin typeface="Calibri Light" panose="020F0302020204030204" pitchFamily="34" charset="0"/>
              <a:cs typeface="Calibri Light" panose="020F0302020204030204" pitchFamily="34" charset="0"/>
            </a:endParaRPr>
          </a:p>
        </p:txBody>
      </p:sp>
      <p:sp>
        <p:nvSpPr>
          <p:cNvPr id="10" name="Text Placeholder 9"/>
          <p:cNvSpPr>
            <a:spLocks noGrp="1"/>
          </p:cNvSpPr>
          <p:nvPr>
            <p:ph type="body" sz="quarter" idx="20"/>
          </p:nvPr>
        </p:nvSpPr>
        <p:spPr/>
        <p:txBody>
          <a:bodyPr/>
          <a:lstStyle/>
          <a:p>
            <a:r>
              <a:rPr lang="en-US" sz="2400" b="1" dirty="0" smtClean="0">
                <a:latin typeface="Calibri Light" panose="020F0302020204030204" pitchFamily="34" charset="0"/>
                <a:cs typeface="Calibri Light" panose="020F0302020204030204" pitchFamily="34" charset="0"/>
              </a:rPr>
              <a:t>Reservoir</a:t>
            </a:r>
            <a:r>
              <a:rPr lang="en-US" sz="2400" dirty="0" smtClean="0">
                <a:latin typeface="Calibri Light" panose="020F0302020204030204" pitchFamily="34" charset="0"/>
                <a:cs typeface="Calibri Light" panose="020F0302020204030204" pitchFamily="34" charset="0"/>
              </a:rPr>
              <a:t>: source from which a vector acquires disease agent while feeding</a:t>
            </a:r>
            <a:endParaRPr lang="en-US" sz="2400" dirty="0">
              <a:latin typeface="Calibri Light" panose="020F0302020204030204" pitchFamily="34" charset="0"/>
              <a:cs typeface="Calibri Light" panose="020F0302020204030204" pitchFamily="34" charset="0"/>
            </a:endParaRPr>
          </a:p>
        </p:txBody>
      </p:sp>
      <p:sp>
        <p:nvSpPr>
          <p:cNvPr id="13" name="Slide Number Placeholder 12"/>
          <p:cNvSpPr>
            <a:spLocks noGrp="1"/>
          </p:cNvSpPr>
          <p:nvPr>
            <p:ph type="sldNum" sz="quarter" idx="12"/>
          </p:nvPr>
        </p:nvSpPr>
        <p:spPr/>
        <p:txBody>
          <a:bodyPr/>
          <a:lstStyle/>
          <a:p>
            <a:fld id="{48F63A3B-78C7-47BE-AE5E-E10140E04643}" type="slidenum">
              <a:rPr lang="en-US" smtClean="0"/>
              <a:t>6</a:t>
            </a:fld>
            <a:endParaRPr lang="en-US" dirty="0"/>
          </a:p>
        </p:txBody>
      </p:sp>
      <p:cxnSp>
        <p:nvCxnSpPr>
          <p:cNvPr id="14" name="Straight Connector 13" descr="Line" title="Line"/>
          <p:cNvCxnSpPr/>
          <p:nvPr/>
        </p:nvCxnSpPr>
        <p:spPr>
          <a:xfrm>
            <a:off x="-18288" y="1259835"/>
            <a:ext cx="12210288" cy="2037"/>
          </a:xfrm>
          <a:prstGeom prst="line">
            <a:avLst/>
          </a:prstGeom>
          <a:ln w="139700">
            <a:solidFill>
              <a:srgbClr val="97999B"/>
            </a:solidFill>
          </a:ln>
        </p:spPr>
        <p:style>
          <a:lnRef idx="1">
            <a:schemeClr val="accent3"/>
          </a:lnRef>
          <a:fillRef idx="0">
            <a:schemeClr val="accent3"/>
          </a:fillRef>
          <a:effectRef idx="0">
            <a:schemeClr val="accent3"/>
          </a:effectRef>
          <a:fontRef idx="minor">
            <a:schemeClr val="tx1"/>
          </a:fontRef>
        </p:style>
      </p:cxnSp>
      <p:pic>
        <p:nvPicPr>
          <p:cNvPr id="5" name="Picture Placeholder 4" descr="Mouse" title="Mouse"/>
          <p:cNvPicPr>
            <a:picLocks noGrp="1" noChangeAspect="1"/>
          </p:cNvPicPr>
          <p:nvPr>
            <p:ph type="pic" sz="quarter" idx="19"/>
          </p:nvPr>
        </p:nvPicPr>
        <p:blipFill rotWithShape="1">
          <a:blip r:embed="rId3" cstate="print">
            <a:extLst>
              <a:ext uri="{28A0092B-C50C-407E-A947-70E740481C1C}">
                <a14:useLocalDpi xmlns:a14="http://schemas.microsoft.com/office/drawing/2010/main" val="0"/>
              </a:ext>
            </a:extLst>
          </a:blip>
          <a:srcRect l="19872" r="10142"/>
          <a:stretch/>
        </p:blipFill>
        <p:spPr/>
      </p:pic>
      <p:pic>
        <p:nvPicPr>
          <p:cNvPr id="12" name="Picture Placeholder 11" descr="Disease" title="Diesease"/>
          <p:cNvPicPr>
            <a:picLocks noGrp="1" noChangeAspect="1"/>
          </p:cNvPicPr>
          <p:nvPr>
            <p:ph type="pic" sz="quarter" idx="13"/>
          </p:nvPr>
        </p:nvPicPr>
        <p:blipFill rotWithShape="1">
          <a:blip r:embed="rId4" cstate="print">
            <a:extLst>
              <a:ext uri="{28A0092B-C50C-407E-A947-70E740481C1C}">
                <a14:useLocalDpi xmlns:a14="http://schemas.microsoft.com/office/drawing/2010/main" val="0"/>
              </a:ext>
            </a:extLst>
          </a:blip>
          <a:srcRect l="11097" r="38903"/>
          <a:stretch/>
        </p:blipFill>
        <p:spPr/>
      </p:pic>
      <p:pic>
        <p:nvPicPr>
          <p:cNvPr id="7" name="Picture Placeholder 6"/>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t="239" b="239"/>
          <a:stretch>
            <a:fillRect/>
          </a:stretch>
        </p:blipFill>
        <p:spPr/>
      </p:pic>
      <p:pic>
        <p:nvPicPr>
          <p:cNvPr id="15" name="Picture Placeholder 14"/>
          <p:cNvPicPr>
            <a:picLocks noGrp="1" noChangeAspect="1"/>
          </p:cNvPicPr>
          <p:nvPr>
            <p:ph type="pic" sz="quarter" idx="14"/>
          </p:nvPr>
        </p:nvPicPr>
        <p:blipFill rotWithShape="1">
          <a:blip r:embed="rId6" cstate="print">
            <a:extLst>
              <a:ext uri="{28A0092B-C50C-407E-A947-70E740481C1C}">
                <a14:useLocalDpi xmlns:a14="http://schemas.microsoft.com/office/drawing/2010/main" val="0"/>
              </a:ext>
            </a:extLst>
          </a:blip>
          <a:srcRect t="16788" b="16788"/>
          <a:stretch/>
        </p:blipFill>
        <p:spPr>
          <a:prstGeom prst="rect">
            <a:avLst/>
          </a:prstGeom>
        </p:spPr>
      </p:pic>
    </p:spTree>
    <p:extLst>
      <p:ext uri="{BB962C8B-B14F-4D97-AF65-F5344CB8AC3E}">
        <p14:creationId xmlns:p14="http://schemas.microsoft.com/office/powerpoint/2010/main" val="4460221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WHAT IS VECTORBORNE DISEASE?</a:t>
            </a:r>
            <a:endParaRPr lang="en-US" dirty="0"/>
          </a:p>
        </p:txBody>
      </p:sp>
      <p:pic>
        <p:nvPicPr>
          <p:cNvPr id="6" name="Content Placeholder 5" descr="Figure depicts the life cycle of blacklegged ticks, including the phases in which humans can be exposed to Lyme disease, and some of the changes in seasonality expected with climate change." title="Figure depicts the life cycle of blacklegged ticks, including the phases in which humans can be exposed to Lyme disease, and some of the changes in seasonality expected with climate change."/>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19206" y="1593850"/>
            <a:ext cx="5034594" cy="5127625"/>
          </a:xfrm>
        </p:spPr>
      </p:pic>
      <p:sp>
        <p:nvSpPr>
          <p:cNvPr id="7" name="Slide Number Placeholder 6"/>
          <p:cNvSpPr>
            <a:spLocks noGrp="1"/>
          </p:cNvSpPr>
          <p:nvPr>
            <p:ph type="sldNum" sz="quarter" idx="12"/>
          </p:nvPr>
        </p:nvSpPr>
        <p:spPr/>
        <p:txBody>
          <a:bodyPr/>
          <a:lstStyle/>
          <a:p>
            <a:fld id="{48F63A3B-78C7-47BE-AE5E-E10140E04643}" type="slidenum">
              <a:rPr lang="en-US" smtClean="0"/>
              <a:t>7</a:t>
            </a:fld>
            <a:endParaRPr lang="en-US" dirty="0"/>
          </a:p>
        </p:txBody>
      </p:sp>
      <p:cxnSp>
        <p:nvCxnSpPr>
          <p:cNvPr id="8" name="Straight Connector 7" descr="Line" title="Line"/>
          <p:cNvCxnSpPr/>
          <p:nvPr/>
        </p:nvCxnSpPr>
        <p:spPr>
          <a:xfrm>
            <a:off x="-18288" y="1259835"/>
            <a:ext cx="12210288" cy="2037"/>
          </a:xfrm>
          <a:prstGeom prst="line">
            <a:avLst/>
          </a:prstGeom>
          <a:ln w="139700">
            <a:solidFill>
              <a:srgbClr val="97999B"/>
            </a:solidFill>
          </a:ln>
        </p:spPr>
        <p:style>
          <a:lnRef idx="1">
            <a:schemeClr val="accent3"/>
          </a:lnRef>
          <a:fillRef idx="0">
            <a:schemeClr val="accent3"/>
          </a:fillRef>
          <a:effectRef idx="0">
            <a:schemeClr val="accent3"/>
          </a:effectRef>
          <a:fontRef idx="minor">
            <a:schemeClr val="tx1"/>
          </a:fontRef>
        </p:style>
      </p:cxnSp>
      <p:sp>
        <p:nvSpPr>
          <p:cNvPr id="9" name="Content Placeholder 8"/>
          <p:cNvSpPr>
            <a:spLocks noGrp="1"/>
          </p:cNvSpPr>
          <p:nvPr>
            <p:ph sz="half" idx="1"/>
          </p:nvPr>
        </p:nvSpPr>
        <p:spPr>
          <a:xfrm>
            <a:off x="838200" y="2019300"/>
            <a:ext cx="5181600" cy="4157663"/>
          </a:xfrm>
        </p:spPr>
        <p:txBody>
          <a:bodyPr/>
          <a:lstStyle/>
          <a:p>
            <a:pPr>
              <a:spcAft>
                <a:spcPts val="500"/>
              </a:spcAft>
            </a:pPr>
            <a:r>
              <a:rPr lang="en-US" dirty="0" smtClean="0">
                <a:latin typeface="Calibri Light" panose="020F0302020204030204" pitchFamily="34" charset="0"/>
                <a:cs typeface="Calibri Light" panose="020F0302020204030204" pitchFamily="34" charset="0"/>
              </a:rPr>
              <a:t>Naturally cycle between arthropod vectors and animal reservoir hosts</a:t>
            </a:r>
          </a:p>
          <a:p>
            <a:pPr lvl="1">
              <a:spcAft>
                <a:spcPts val="500"/>
              </a:spcAft>
              <a:buFont typeface="Courier New" panose="02070309020205020404" pitchFamily="49" charset="0"/>
              <a:buChar char="o"/>
            </a:pPr>
            <a:r>
              <a:rPr lang="en-US" dirty="0" smtClean="0">
                <a:latin typeface="Calibri Light" panose="020F0302020204030204" pitchFamily="34" charset="0"/>
                <a:cs typeface="Calibri Light" panose="020F0302020204030204" pitchFamily="34" charset="0"/>
              </a:rPr>
              <a:t>Mainly mammals and birds</a:t>
            </a:r>
          </a:p>
          <a:p>
            <a:pPr>
              <a:spcAft>
                <a:spcPts val="500"/>
              </a:spcAft>
            </a:pPr>
            <a:r>
              <a:rPr lang="en-US" dirty="0" smtClean="0">
                <a:latin typeface="Calibri Light" panose="020F0302020204030204" pitchFamily="34" charset="0"/>
                <a:cs typeface="Calibri Light" panose="020F0302020204030204" pitchFamily="34" charset="0"/>
              </a:rPr>
              <a:t>This cycle maintains the disease agents</a:t>
            </a:r>
          </a:p>
          <a:p>
            <a:pPr>
              <a:spcAft>
                <a:spcPts val="500"/>
              </a:spcAft>
            </a:pPr>
            <a:r>
              <a:rPr lang="en-US" dirty="0" smtClean="0">
                <a:latin typeface="Calibri Light" panose="020F0302020204030204" pitchFamily="34" charset="0"/>
                <a:cs typeface="Calibri Light" panose="020F0302020204030204" pitchFamily="34" charset="0"/>
              </a:rPr>
              <a:t>Humans acquire vectorborne diseases incidentally</a:t>
            </a: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3532653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his is a composited view, combining three images captured at the water’s surface, as this soon-to-be adult Anopheles sp. mosquito was about to begin its life as a winged warrior. Emerging from its pupal exoskeleton, if this was a female mosquito, she would quickly assume her role as a malarial vector, obtaining her blood meal from her mammalian hosts, once every few days, and soon begin laying her own eggs at a rate of 50–200 eggs per oviposition. See PHIL 18764, and 18765, for two of these individual composited stages of this emerging mosquito, helping to tell the story of the next phase of this insect’s lifecycle. " title="Mosquito"/>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1755"/>
          <a:stretch/>
        </p:blipFill>
        <p:spPr>
          <a:xfrm>
            <a:off x="5886450" y="1290181"/>
            <a:ext cx="6310447" cy="5567819"/>
          </a:xfrm>
        </p:spPr>
      </p:pic>
      <p:sp>
        <p:nvSpPr>
          <p:cNvPr id="2" name="Title 1"/>
          <p:cNvSpPr>
            <a:spLocks noGrp="1"/>
          </p:cNvSpPr>
          <p:nvPr>
            <p:ph type="title"/>
          </p:nvPr>
        </p:nvSpPr>
        <p:spPr/>
        <p:txBody>
          <a:bodyPr/>
          <a:lstStyle/>
          <a:p>
            <a:pPr algn="l"/>
            <a:r>
              <a:rPr lang="en-US" dirty="0" smtClean="0"/>
              <a:t>WHAT IS VECTORBORNE DISEASE?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8</a:t>
            </a:fld>
            <a:endParaRPr lang="en-US" dirty="0"/>
          </a:p>
        </p:txBody>
      </p:sp>
      <p:cxnSp>
        <p:nvCxnSpPr>
          <p:cNvPr id="8" name="Straight Connector 7" descr="Line" title="Line"/>
          <p:cNvCxnSpPr/>
          <p:nvPr/>
        </p:nvCxnSpPr>
        <p:spPr>
          <a:xfrm>
            <a:off x="-18288" y="1259835"/>
            <a:ext cx="12210288" cy="2037"/>
          </a:xfrm>
          <a:prstGeom prst="line">
            <a:avLst/>
          </a:prstGeom>
          <a:ln w="139700">
            <a:solidFill>
              <a:srgbClr val="97999B"/>
            </a:solidFill>
          </a:ln>
        </p:spPr>
        <p:style>
          <a:lnRef idx="1">
            <a:schemeClr val="accent3"/>
          </a:lnRef>
          <a:fillRef idx="0">
            <a:schemeClr val="accent3"/>
          </a:fillRef>
          <a:effectRef idx="0">
            <a:schemeClr val="accent3"/>
          </a:effectRef>
          <a:fontRef idx="minor">
            <a:schemeClr val="tx1"/>
          </a:fontRef>
        </p:style>
      </p:cxnSp>
      <p:sp>
        <p:nvSpPr>
          <p:cNvPr id="12" name="Content Placeholder 11"/>
          <p:cNvSpPr>
            <a:spLocks noGrp="1"/>
          </p:cNvSpPr>
          <p:nvPr>
            <p:ph sz="half" idx="1"/>
          </p:nvPr>
        </p:nvSpPr>
        <p:spPr>
          <a:xfrm>
            <a:off x="838200" y="2554941"/>
            <a:ext cx="5181600" cy="3622022"/>
          </a:xfrm>
          <a:noFill/>
        </p:spPr>
        <p:txBody>
          <a:bodyPr/>
          <a:lstStyle/>
          <a:p>
            <a:pPr marL="0" indent="0">
              <a:buNone/>
            </a:pPr>
            <a:r>
              <a:rPr lang="en-US" sz="2800" b="1" dirty="0" smtClean="0">
                <a:latin typeface="Calibri Light" panose="020F0302020204030204" pitchFamily="34" charset="0"/>
                <a:cs typeface="Calibri Light" panose="020F0302020204030204" pitchFamily="34" charset="0"/>
              </a:rPr>
              <a:t>Vectorborne diseases are:</a:t>
            </a:r>
          </a:p>
          <a:p>
            <a:r>
              <a:rPr lang="en-US" dirty="0" smtClean="0">
                <a:latin typeface="Calibri Light" panose="020F0302020204030204" pitchFamily="34" charset="0"/>
                <a:cs typeface="Calibri Light" panose="020F0302020204030204" pitchFamily="34" charset="0"/>
              </a:rPr>
              <a:t>Complex and dynamic</a:t>
            </a:r>
          </a:p>
          <a:p>
            <a:r>
              <a:rPr lang="en-US" dirty="0" smtClean="0">
                <a:latin typeface="Calibri Light" panose="020F0302020204030204" pitchFamily="34" charset="0"/>
                <a:cs typeface="Calibri Light" panose="020F0302020204030204" pitchFamily="34" charset="0"/>
              </a:rPr>
              <a:t>Difficult to predict</a:t>
            </a:r>
          </a:p>
          <a:p>
            <a:r>
              <a:rPr lang="en-US" dirty="0" smtClean="0">
                <a:latin typeface="Calibri Light" panose="020F0302020204030204" pitchFamily="34" charset="0"/>
                <a:cs typeface="Calibri Light" panose="020F0302020204030204" pitchFamily="34" charset="0"/>
              </a:rPr>
              <a:t>Constantly evolving</a:t>
            </a: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7270999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8F63A3B-78C7-47BE-AE5E-E10140E04643}" type="slidenum">
              <a:rPr lang="en-US" smtClean="0"/>
              <a:t>9</a:t>
            </a:fld>
            <a:endParaRPr lang="en-US" dirty="0"/>
          </a:p>
        </p:txBody>
      </p:sp>
      <p:sp>
        <p:nvSpPr>
          <p:cNvPr id="7" name="Title 1"/>
          <p:cNvSpPr>
            <a:spLocks noGrp="1"/>
          </p:cNvSpPr>
          <p:nvPr>
            <p:ph type="title"/>
          </p:nvPr>
        </p:nvSpPr>
        <p:spPr/>
        <p:txBody>
          <a:bodyPr/>
          <a:lstStyle/>
          <a:p>
            <a:pPr algn="l"/>
            <a:r>
              <a:rPr lang="en-US" dirty="0" smtClean="0"/>
              <a:t>FACTORS IMPACTING VECTORBORNE DISEASE RISK</a:t>
            </a:r>
            <a:endParaRPr lang="en-US" dirty="0"/>
          </a:p>
        </p:txBody>
      </p:sp>
      <p:cxnSp>
        <p:nvCxnSpPr>
          <p:cNvPr id="8" name="Straight Connector 7" descr="Line" title="Line"/>
          <p:cNvCxnSpPr/>
          <p:nvPr/>
        </p:nvCxnSpPr>
        <p:spPr>
          <a:xfrm>
            <a:off x="-18288" y="1259835"/>
            <a:ext cx="12210288" cy="2037"/>
          </a:xfrm>
          <a:prstGeom prst="line">
            <a:avLst/>
          </a:prstGeom>
          <a:ln w="139700">
            <a:solidFill>
              <a:srgbClr val="97999B"/>
            </a:solidFill>
          </a:ln>
        </p:spPr>
        <p:style>
          <a:lnRef idx="1">
            <a:schemeClr val="accent3"/>
          </a:lnRef>
          <a:fillRef idx="0">
            <a:schemeClr val="accent3"/>
          </a:fillRef>
          <a:effectRef idx="0">
            <a:schemeClr val="accent3"/>
          </a:effectRef>
          <a:fontRef idx="minor">
            <a:schemeClr val="tx1"/>
          </a:fontRef>
        </p:style>
      </p:cxnSp>
      <p:sp>
        <p:nvSpPr>
          <p:cNvPr id="4" name="Oval 3"/>
          <p:cNvSpPr/>
          <p:nvPr/>
        </p:nvSpPr>
        <p:spPr>
          <a:xfrm>
            <a:off x="3491345" y="1536411"/>
            <a:ext cx="5185064" cy="5185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Diagram 4"/>
          <p:cNvGraphicFramePr/>
          <p:nvPr>
            <p:extLst>
              <p:ext uri="{D42A27DB-BD31-4B8C-83A1-F6EECF244321}">
                <p14:modId xmlns:p14="http://schemas.microsoft.com/office/powerpoint/2010/main" val="201660619"/>
              </p:ext>
            </p:extLst>
          </p:nvPr>
        </p:nvGraphicFramePr>
        <p:xfrm>
          <a:off x="3038763" y="2122439"/>
          <a:ext cx="6114473" cy="40763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TextBox 22"/>
          <p:cNvSpPr txBox="1"/>
          <p:nvPr/>
        </p:nvSpPr>
        <p:spPr>
          <a:xfrm>
            <a:off x="5211581" y="1690108"/>
            <a:ext cx="1768836" cy="430887"/>
          </a:xfrm>
          <a:prstGeom prst="rect">
            <a:avLst/>
          </a:prstGeom>
          <a:noFill/>
        </p:spPr>
        <p:txBody>
          <a:bodyPr wrap="square" rtlCol="0">
            <a:spAutoFit/>
          </a:bodyPr>
          <a:lstStyle/>
          <a:p>
            <a:pPr algn="ctr"/>
            <a:r>
              <a:rPr lang="en-US" sz="2200" b="1" dirty="0" smtClean="0">
                <a:solidFill>
                  <a:schemeClr val="bg1"/>
                </a:solidFill>
              </a:rPr>
              <a:t>Environment</a:t>
            </a:r>
            <a:endParaRPr lang="en-US" sz="2200" b="1" dirty="0">
              <a:solidFill>
                <a:schemeClr val="bg1"/>
              </a:solidFill>
            </a:endParaRPr>
          </a:p>
        </p:txBody>
      </p:sp>
      <p:sp>
        <p:nvSpPr>
          <p:cNvPr id="24" name="Rectangle 23"/>
          <p:cNvSpPr/>
          <p:nvPr/>
        </p:nvSpPr>
        <p:spPr>
          <a:xfrm>
            <a:off x="5797651" y="4252253"/>
            <a:ext cx="617477" cy="400110"/>
          </a:xfrm>
          <a:prstGeom prst="rect">
            <a:avLst/>
          </a:prstGeom>
        </p:spPr>
        <p:txBody>
          <a:bodyPr wrap="none">
            <a:spAutoFit/>
          </a:bodyPr>
          <a:lstStyle/>
          <a:p>
            <a:pPr algn="ctr"/>
            <a:r>
              <a:rPr lang="en-US" sz="2000" b="1" dirty="0" smtClean="0">
                <a:solidFill>
                  <a:schemeClr val="bg1"/>
                </a:solidFill>
              </a:rPr>
              <a:t>Risk</a:t>
            </a:r>
            <a:endParaRPr lang="en-US" sz="2000" b="1" dirty="0">
              <a:solidFill>
                <a:schemeClr val="bg1"/>
              </a:solidFill>
            </a:endParaRPr>
          </a:p>
        </p:txBody>
      </p:sp>
      <p:cxnSp>
        <p:nvCxnSpPr>
          <p:cNvPr id="26" name="Straight Connector 25"/>
          <p:cNvCxnSpPr>
            <a:endCxn id="29" idx="1"/>
          </p:cNvCxnSpPr>
          <p:nvPr/>
        </p:nvCxnSpPr>
        <p:spPr>
          <a:xfrm>
            <a:off x="7169727" y="2847111"/>
            <a:ext cx="1983508" cy="250289"/>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838200" y="2358736"/>
            <a:ext cx="2327564" cy="1477328"/>
          </a:xfrm>
          <a:prstGeom prst="rect">
            <a:avLst/>
          </a:prstGeom>
          <a:noFill/>
          <a:ln w="28575">
            <a:solidFill>
              <a:schemeClr val="accent2">
                <a:lumMod val="60000"/>
                <a:lumOff val="40000"/>
              </a:schemeClr>
            </a:solidFill>
          </a:ln>
        </p:spPr>
        <p:txBody>
          <a:bodyPr wrap="square" rtlCol="0">
            <a:spAutoFit/>
          </a:bodyPr>
          <a:lstStyle/>
          <a:p>
            <a:r>
              <a:rPr lang="en-US" b="1" dirty="0" smtClean="0"/>
              <a:t>Human Host</a:t>
            </a:r>
          </a:p>
          <a:p>
            <a:pPr marL="285750" indent="-285750">
              <a:buFont typeface="Arial" panose="020B0604020202020204" pitchFamily="34" charset="0"/>
              <a:buChar char="•"/>
            </a:pPr>
            <a:r>
              <a:rPr lang="en-US" dirty="0" smtClean="0">
                <a:latin typeface="Calibri Light" panose="020F0302020204030204" pitchFamily="34" charset="0"/>
                <a:cs typeface="Calibri Light" panose="020F0302020204030204" pitchFamily="34" charset="0"/>
              </a:rPr>
              <a:t>Demographic</a:t>
            </a:r>
          </a:p>
          <a:p>
            <a:pPr marL="285750" indent="-285750">
              <a:buFont typeface="Arial" panose="020B0604020202020204" pitchFamily="34" charset="0"/>
              <a:buChar char="•"/>
            </a:pPr>
            <a:r>
              <a:rPr lang="en-US" dirty="0" smtClean="0">
                <a:latin typeface="Calibri Light" panose="020F0302020204030204" pitchFamily="34" charset="0"/>
                <a:cs typeface="Calibri Light" panose="020F0302020204030204" pitchFamily="34" charset="0"/>
              </a:rPr>
              <a:t>Socioeconomic</a:t>
            </a:r>
          </a:p>
          <a:p>
            <a:pPr marL="285750" indent="-285750">
              <a:buFont typeface="Arial" panose="020B0604020202020204" pitchFamily="34" charset="0"/>
              <a:buChar char="•"/>
            </a:pPr>
            <a:r>
              <a:rPr lang="en-US" dirty="0" smtClean="0">
                <a:latin typeface="Calibri Light" panose="020F0302020204030204" pitchFamily="34" charset="0"/>
                <a:cs typeface="Calibri Light" panose="020F0302020204030204" pitchFamily="34" charset="0"/>
              </a:rPr>
              <a:t>Cultural</a:t>
            </a:r>
          </a:p>
          <a:p>
            <a:pPr marL="285750" indent="-285750">
              <a:buFont typeface="Arial" panose="020B0604020202020204" pitchFamily="34" charset="0"/>
              <a:buChar char="•"/>
            </a:pPr>
            <a:r>
              <a:rPr lang="en-US" dirty="0" smtClean="0">
                <a:latin typeface="Calibri Light" panose="020F0302020204030204" pitchFamily="34" charset="0"/>
                <a:cs typeface="Calibri Light" panose="020F0302020204030204" pitchFamily="34" charset="0"/>
              </a:rPr>
              <a:t>Behavioral factors</a:t>
            </a:r>
            <a:endParaRPr lang="en-US" dirty="0">
              <a:latin typeface="Calibri Light" panose="020F0302020204030204" pitchFamily="34" charset="0"/>
              <a:cs typeface="Calibri Light" panose="020F0302020204030204" pitchFamily="34" charset="0"/>
            </a:endParaRPr>
          </a:p>
        </p:txBody>
      </p:sp>
      <p:sp>
        <p:nvSpPr>
          <p:cNvPr id="28" name="TextBox 27"/>
          <p:cNvSpPr txBox="1"/>
          <p:nvPr/>
        </p:nvSpPr>
        <p:spPr>
          <a:xfrm>
            <a:off x="838200" y="4345068"/>
            <a:ext cx="2327564" cy="923330"/>
          </a:xfrm>
          <a:prstGeom prst="rect">
            <a:avLst/>
          </a:prstGeom>
          <a:noFill/>
          <a:ln w="28575">
            <a:solidFill>
              <a:schemeClr val="accent2">
                <a:lumMod val="60000"/>
                <a:lumOff val="40000"/>
              </a:schemeClr>
            </a:solidFill>
          </a:ln>
        </p:spPr>
        <p:txBody>
          <a:bodyPr wrap="square" rtlCol="0">
            <a:spAutoFit/>
          </a:bodyPr>
          <a:lstStyle/>
          <a:p>
            <a:r>
              <a:rPr lang="en-US" b="1" dirty="0" smtClean="0"/>
              <a:t>Disease Agent</a:t>
            </a:r>
          </a:p>
          <a:p>
            <a:pPr marL="285750" indent="-285750">
              <a:buFont typeface="Arial" panose="020B0604020202020204" pitchFamily="34" charset="0"/>
              <a:buChar char="•"/>
            </a:pPr>
            <a:r>
              <a:rPr lang="en-US" dirty="0" smtClean="0">
                <a:latin typeface="Calibri Light" panose="020F0302020204030204" pitchFamily="34" charset="0"/>
                <a:cs typeface="Calibri Light" panose="020F0302020204030204" pitchFamily="34" charset="0"/>
              </a:rPr>
              <a:t>Virulence</a:t>
            </a:r>
          </a:p>
          <a:p>
            <a:pPr marL="285750" indent="-285750">
              <a:buFont typeface="Arial" panose="020B0604020202020204" pitchFamily="34" charset="0"/>
              <a:buChar char="•"/>
            </a:pPr>
            <a:r>
              <a:rPr lang="en-US" dirty="0" smtClean="0">
                <a:latin typeface="Calibri Light" panose="020F0302020204030204" pitchFamily="34" charset="0"/>
                <a:cs typeface="Calibri Light" panose="020F0302020204030204" pitchFamily="34" charset="0"/>
              </a:rPr>
              <a:t>Type of disease</a:t>
            </a:r>
            <a:endParaRPr lang="en-US" dirty="0">
              <a:latin typeface="Calibri Light" panose="020F0302020204030204" pitchFamily="34" charset="0"/>
              <a:cs typeface="Calibri Light" panose="020F0302020204030204" pitchFamily="34" charset="0"/>
            </a:endParaRPr>
          </a:p>
        </p:txBody>
      </p:sp>
      <p:sp>
        <p:nvSpPr>
          <p:cNvPr id="29" name="TextBox 28"/>
          <p:cNvSpPr txBox="1"/>
          <p:nvPr/>
        </p:nvSpPr>
        <p:spPr>
          <a:xfrm>
            <a:off x="9153235" y="2358736"/>
            <a:ext cx="2536537" cy="1477328"/>
          </a:xfrm>
          <a:prstGeom prst="rect">
            <a:avLst/>
          </a:prstGeom>
          <a:noFill/>
          <a:ln w="28575">
            <a:solidFill>
              <a:schemeClr val="accent2">
                <a:lumMod val="60000"/>
                <a:lumOff val="40000"/>
              </a:schemeClr>
            </a:solidFill>
          </a:ln>
        </p:spPr>
        <p:txBody>
          <a:bodyPr wrap="square" rtlCol="0">
            <a:spAutoFit/>
          </a:bodyPr>
          <a:lstStyle/>
          <a:p>
            <a:r>
              <a:rPr lang="en-US" b="1" dirty="0" smtClean="0"/>
              <a:t>Reservoir Host</a:t>
            </a:r>
          </a:p>
          <a:p>
            <a:pPr marL="285750" indent="-285750">
              <a:buFont typeface="Arial" panose="020B0604020202020204" pitchFamily="34" charset="0"/>
              <a:buChar char="•"/>
            </a:pPr>
            <a:r>
              <a:rPr lang="en-US" dirty="0" smtClean="0">
                <a:latin typeface="Calibri Light" panose="020F0302020204030204" pitchFamily="34" charset="0"/>
                <a:cs typeface="Calibri Light" panose="020F0302020204030204" pitchFamily="34" charset="0"/>
              </a:rPr>
              <a:t>Behavior</a:t>
            </a:r>
          </a:p>
          <a:p>
            <a:pPr marL="285750" indent="-285750">
              <a:buFont typeface="Arial" panose="020B0604020202020204" pitchFamily="34" charset="0"/>
              <a:buChar char="•"/>
            </a:pPr>
            <a:r>
              <a:rPr lang="en-US" dirty="0" smtClean="0">
                <a:latin typeface="Calibri Light" panose="020F0302020204030204" pitchFamily="34" charset="0"/>
                <a:cs typeface="Calibri Light" panose="020F0302020204030204" pitchFamily="34" charset="0"/>
              </a:rPr>
              <a:t>Species</a:t>
            </a:r>
          </a:p>
          <a:p>
            <a:pPr marL="285750" indent="-285750">
              <a:buFont typeface="Arial" panose="020B0604020202020204" pitchFamily="34" charset="0"/>
              <a:buChar char="•"/>
            </a:pPr>
            <a:r>
              <a:rPr lang="en-US" dirty="0" smtClean="0">
                <a:latin typeface="Calibri Light" panose="020F0302020204030204" pitchFamily="34" charset="0"/>
                <a:cs typeface="Calibri Light" panose="020F0302020204030204" pitchFamily="34" charset="0"/>
              </a:rPr>
              <a:t>Ability to maintain and spread pathogens</a:t>
            </a:r>
            <a:endParaRPr lang="en-US" dirty="0">
              <a:latin typeface="Calibri Light" panose="020F0302020204030204" pitchFamily="34" charset="0"/>
              <a:cs typeface="Calibri Light" panose="020F0302020204030204" pitchFamily="34" charset="0"/>
            </a:endParaRPr>
          </a:p>
        </p:txBody>
      </p:sp>
      <p:sp>
        <p:nvSpPr>
          <p:cNvPr id="30" name="TextBox 29"/>
          <p:cNvSpPr txBox="1"/>
          <p:nvPr/>
        </p:nvSpPr>
        <p:spPr>
          <a:xfrm>
            <a:off x="9153236" y="4345068"/>
            <a:ext cx="2327564" cy="1477328"/>
          </a:xfrm>
          <a:prstGeom prst="rect">
            <a:avLst/>
          </a:prstGeom>
          <a:noFill/>
          <a:ln w="28575">
            <a:solidFill>
              <a:schemeClr val="accent2">
                <a:lumMod val="60000"/>
                <a:lumOff val="40000"/>
              </a:schemeClr>
            </a:solidFill>
          </a:ln>
        </p:spPr>
        <p:txBody>
          <a:bodyPr wrap="square" rtlCol="0">
            <a:spAutoFit/>
          </a:bodyPr>
          <a:lstStyle/>
          <a:p>
            <a:r>
              <a:rPr lang="en-US" b="1" dirty="0" err="1" smtClean="0"/>
              <a:t>Arthopod</a:t>
            </a:r>
            <a:r>
              <a:rPr lang="en-US" b="1" dirty="0" smtClean="0"/>
              <a:t> Vector</a:t>
            </a:r>
          </a:p>
          <a:p>
            <a:pPr marL="285750" indent="-285750">
              <a:buFont typeface="Arial" panose="020B0604020202020204" pitchFamily="34" charset="0"/>
              <a:buChar char="•"/>
            </a:pPr>
            <a:r>
              <a:rPr lang="en-US" dirty="0" smtClean="0">
                <a:latin typeface="Calibri Light" panose="020F0302020204030204" pitchFamily="34" charset="0"/>
                <a:cs typeface="Calibri Light" panose="020F0302020204030204" pitchFamily="34" charset="0"/>
              </a:rPr>
              <a:t>Species</a:t>
            </a:r>
          </a:p>
          <a:p>
            <a:pPr marL="285750" indent="-285750">
              <a:buFont typeface="Arial" panose="020B0604020202020204" pitchFamily="34" charset="0"/>
              <a:buChar char="•"/>
            </a:pPr>
            <a:r>
              <a:rPr lang="en-US" dirty="0" smtClean="0">
                <a:latin typeface="Calibri Light" panose="020F0302020204030204" pitchFamily="34" charset="0"/>
                <a:cs typeface="Calibri Light" panose="020F0302020204030204" pitchFamily="34" charset="0"/>
              </a:rPr>
              <a:t>Life stage</a:t>
            </a:r>
            <a:endParaRPr lang="en-US"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dirty="0" smtClean="0">
                <a:latin typeface="Calibri Light" panose="020F0302020204030204" pitchFamily="34" charset="0"/>
                <a:cs typeface="Calibri Light" panose="020F0302020204030204" pitchFamily="34" charset="0"/>
              </a:rPr>
              <a:t>Host preferences</a:t>
            </a:r>
          </a:p>
          <a:p>
            <a:pPr marL="285750" indent="-285750">
              <a:buFont typeface="Arial" panose="020B0604020202020204" pitchFamily="34" charset="0"/>
              <a:buChar char="•"/>
            </a:pPr>
            <a:r>
              <a:rPr lang="en-US">
                <a:latin typeface="Calibri Light" panose="020F0302020204030204" pitchFamily="34" charset="0"/>
                <a:cs typeface="Calibri Light" panose="020F0302020204030204" pitchFamily="34" charset="0"/>
              </a:rPr>
              <a:t>B</a:t>
            </a:r>
            <a:r>
              <a:rPr lang="en-US" smtClean="0">
                <a:latin typeface="Calibri Light" panose="020F0302020204030204" pitchFamily="34" charset="0"/>
                <a:cs typeface="Calibri Light" panose="020F0302020204030204" pitchFamily="34" charset="0"/>
              </a:rPr>
              <a:t>ehavior</a:t>
            </a:r>
            <a:endParaRPr lang="en-US" dirty="0" smtClean="0">
              <a:latin typeface="Calibri Light" panose="020F0302020204030204" pitchFamily="34" charset="0"/>
              <a:cs typeface="Calibri Light" panose="020F0302020204030204" pitchFamily="34" charset="0"/>
            </a:endParaRPr>
          </a:p>
        </p:txBody>
      </p:sp>
      <p:cxnSp>
        <p:nvCxnSpPr>
          <p:cNvPr id="34" name="Straight Connector 33"/>
          <p:cNvCxnSpPr>
            <a:stCxn id="27" idx="3"/>
          </p:cNvCxnSpPr>
          <p:nvPr/>
        </p:nvCxnSpPr>
        <p:spPr>
          <a:xfrm flipV="1">
            <a:off x="3165764" y="2847111"/>
            <a:ext cx="1832262" cy="250289"/>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endCxn id="30" idx="1"/>
          </p:cNvCxnSpPr>
          <p:nvPr/>
        </p:nvCxnSpPr>
        <p:spPr>
          <a:xfrm flipV="1">
            <a:off x="8161481" y="5083732"/>
            <a:ext cx="991755" cy="8729"/>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endCxn id="28" idx="3"/>
          </p:cNvCxnSpPr>
          <p:nvPr/>
        </p:nvCxnSpPr>
        <p:spPr>
          <a:xfrm flipH="1" flipV="1">
            <a:off x="3165764" y="4806733"/>
            <a:ext cx="810202" cy="285725"/>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2088817"/>
      </p:ext>
    </p:extLst>
  </p:cSld>
  <p:clrMapOvr>
    <a:masterClrMapping/>
  </p:clrMapOvr>
  <p:timing>
    <p:tnLst>
      <p:par>
        <p:cTn id="1" dur="indefinite" restart="never" nodeType="tmRoot"/>
      </p:par>
    </p:tnLst>
  </p:timing>
</p:sld>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mdh-powerpoint" id="{C1740F6C-0269-4876-BF1B-5565F37040AE}" vid="{01DD30D7-813C-4279-9F0F-A02820E360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a340cd5a-8d85-4c94-8b3b-dcb04460a05d">3EUZQJVPJPKD-1734757124-28</_dlc_DocId>
    <_dlc_DocIdUrl xmlns="a340cd5a-8d85-4c94-8b3b-dcb04460a05d">
      <Url>https://inside.mn.gov/sites/MDH/permanent/comm_proj/_layouts/15/DocIdRedir.aspx?ID=3EUZQJVPJPKD-1734757124-28</Url>
      <Description>3EUZQJVPJPKD-1734757124-28</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6B0F0AF960DE3C4A92E1BEB231BBDACE" ma:contentTypeVersion="0" ma:contentTypeDescription="Create a new document." ma:contentTypeScope="" ma:versionID="82899579051dc9e5f49494bf955404b0">
  <xsd:schema xmlns:xsd="http://www.w3.org/2001/XMLSchema" xmlns:xs="http://www.w3.org/2001/XMLSchema" xmlns:p="http://schemas.microsoft.com/office/2006/metadata/properties" xmlns:ns2="a340cd5a-8d85-4c94-8b3b-dcb04460a05d" targetNamespace="http://schemas.microsoft.com/office/2006/metadata/properties" ma:root="true" ma:fieldsID="db02e23880311bbb15d0b1434d17a118" ns2:_="">
    <xsd:import namespace="a340cd5a-8d85-4c94-8b3b-dcb04460a05d"/>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40cd5a-8d85-4c94-8b3b-dcb04460a05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97F3D0-D31E-40E5-80D0-AD0B09EC31F4}">
  <ds:schemaRefs>
    <ds:schemaRef ds:uri="http://schemas.microsoft.com/sharepoint/events"/>
  </ds:schemaRefs>
</ds:datastoreItem>
</file>

<file path=customXml/itemProps2.xml><?xml version="1.0" encoding="utf-8"?>
<ds:datastoreItem xmlns:ds="http://schemas.openxmlformats.org/officeDocument/2006/customXml" ds:itemID="{02617A5B-38EC-4037-96F9-B81D9FB1B3A7}">
  <ds:schemaRefs>
    <ds:schemaRef ds:uri="http://schemas.microsoft.com/sharepoint/v3/contenttype/forms"/>
  </ds:schemaRefs>
</ds:datastoreItem>
</file>

<file path=customXml/itemProps3.xml><?xml version="1.0" encoding="utf-8"?>
<ds:datastoreItem xmlns:ds="http://schemas.openxmlformats.org/officeDocument/2006/customXml" ds:itemID="{226A1386-9537-4EA6-B9A3-FB7D154FAC23}">
  <ds:schemaRefs>
    <ds:schemaRef ds:uri="http://purl.org/dc/terms/"/>
    <ds:schemaRef ds:uri="http://schemas.openxmlformats.org/package/2006/metadata/core-properties"/>
    <ds:schemaRef ds:uri="http://purl.org/dc/dcmitype/"/>
    <ds:schemaRef ds:uri="a340cd5a-8d85-4c94-8b3b-dcb04460a05d"/>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s>
</ds:datastoreItem>
</file>

<file path=customXml/itemProps4.xml><?xml version="1.0" encoding="utf-8"?>
<ds:datastoreItem xmlns:ds="http://schemas.openxmlformats.org/officeDocument/2006/customXml" ds:itemID="{A62FC8F2-806C-4782-9382-CDEEF98BFA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40cd5a-8d85-4c94-8b3b-dcb04460a0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mn-mdh-powerpoint</Template>
  <TotalTime>8758</TotalTime>
  <Words>9717</Words>
  <Application>Microsoft Office PowerPoint</Application>
  <PresentationFormat>Widescreen</PresentationFormat>
  <Paragraphs>716</Paragraphs>
  <Slides>59</Slides>
  <Notes>59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59</vt:i4>
      </vt:variant>
    </vt:vector>
  </HeadingPairs>
  <TitlesOfParts>
    <vt:vector size="68" baseType="lpstr">
      <vt:lpstr>Arial</vt:lpstr>
      <vt:lpstr>Calibri</vt:lpstr>
      <vt:lpstr>Calibri Light</vt:lpstr>
      <vt:lpstr>Courier New</vt:lpstr>
      <vt:lpstr>NeueHaasGroteskText Std</vt:lpstr>
      <vt:lpstr>Symbol</vt:lpstr>
      <vt:lpstr>Times New Roman</vt:lpstr>
      <vt:lpstr>Wingdings</vt:lpstr>
      <vt:lpstr>MN.IT</vt:lpstr>
      <vt:lpstr>Vectorborne Disease</vt:lpstr>
      <vt:lpstr>MN CLIMATE &amp; HEALTH PROGRAM</vt:lpstr>
      <vt:lpstr>CLIMATE &amp; HEALTH WEBINAR SERIES</vt:lpstr>
      <vt:lpstr>OUTLINE</vt:lpstr>
      <vt:lpstr>PRESENTER BIO</vt:lpstr>
      <vt:lpstr>VECTORBORNE DISEASE TERMS</vt:lpstr>
      <vt:lpstr>WHAT IS VECTORBORNE DISEASE?</vt:lpstr>
      <vt:lpstr>WHAT IS VECTORBORNE DISEASE?</vt:lpstr>
      <vt:lpstr>FACTORS IMPACTING VECTORBORNE DISEASE RISK</vt:lpstr>
      <vt:lpstr>OUTLINE</vt:lpstr>
      <vt:lpstr>WEATHER VERSUS CLIMATE</vt:lpstr>
      <vt:lpstr>DEFINITIONS</vt:lpstr>
      <vt:lpstr>CLIMATE AND HEALTH ARE LINKED</vt:lpstr>
      <vt:lpstr>RISING TEMPERATURES</vt:lpstr>
      <vt:lpstr> CHANGING TEMPERATURES BY GEOGRAPHY AND SEASON</vt:lpstr>
      <vt:lpstr>ENVIRONMENTAL CHANGES</vt:lpstr>
      <vt:lpstr>PRECIPITATION INCREASES</vt:lpstr>
      <vt:lpstr>PRECIPITATION – MORE EXTREME EVENTS</vt:lpstr>
      <vt:lpstr>PRECIPITATION CHANGES</vt:lpstr>
      <vt:lpstr>OUTLINE</vt:lpstr>
      <vt:lpstr>MINNESOTA BIOMES</vt:lpstr>
      <vt:lpstr>POLLING QUESTION</vt:lpstr>
      <vt:lpstr>3 TICKS OF PUBLIC HEALTH CONCERN IN MINNESOTA</vt:lpstr>
      <vt:lpstr>3 TICKS OF PUBLIC HEALTH CONCERN IN MINNESOTA</vt:lpstr>
      <vt:lpstr>BLACKLEGGED TICK HABITAT</vt:lpstr>
      <vt:lpstr>TICK LIFE STAGES</vt:lpstr>
      <vt:lpstr>POLLING QUESTION</vt:lpstr>
      <vt:lpstr>BLACKLEGGED TICK QUESTING</vt:lpstr>
      <vt:lpstr>BLACKLEGGED TICK HOSTS</vt:lpstr>
      <vt:lpstr>TICKBORNE DISEASE TRANSMISSION TO HUMANS</vt:lpstr>
      <vt:lpstr>TICKBORNE DISEASE RISK IN MINNESOTA</vt:lpstr>
      <vt:lpstr>REPORTED TICKBORNE DISEASE CASES IN MINNESOTA (1996-2016)</vt:lpstr>
      <vt:lpstr>POLLING QUESTION</vt:lpstr>
      <vt:lpstr>MOSQUITOES</vt:lpstr>
      <vt:lpstr>MOSQUITO LIFE CYCLE</vt:lpstr>
      <vt:lpstr>WEST NILE VIRUS</vt:lpstr>
      <vt:lpstr>CULEX TARSALIS HABITAT</vt:lpstr>
      <vt:lpstr>LA CROSSE ENCEPHALITIS</vt:lpstr>
      <vt:lpstr>AEDES TRISERIATUS HABITAT</vt:lpstr>
      <vt:lpstr>JAMESTOWN CANYON VIRUS</vt:lpstr>
      <vt:lpstr>POLLING QUESTION</vt:lpstr>
      <vt:lpstr>REPORTED MOSQUITOBORNE DISEASE CASES IN MINNESOTA (2002-2016)</vt:lpstr>
      <vt:lpstr>OUTLINE</vt:lpstr>
      <vt:lpstr>VECTORBORNE DISEASE TRANSMISSION IN MINNESOTA</vt:lpstr>
      <vt:lpstr>ARTHOPOD VECTORS AND CLIMATE</vt:lpstr>
      <vt:lpstr>CLIMATE CHANGE AND TICKBORNE DISEASE RISK</vt:lpstr>
      <vt:lpstr>CLIMATE CHANGE AND TICKBORNE DISEASE RISK</vt:lpstr>
      <vt:lpstr>IXODES SCAPULARIS DISTRIBUTION BY COUNTY</vt:lpstr>
      <vt:lpstr>DISTRIBUTION OF LYME DISEASE CASES IN MINNESOTA</vt:lpstr>
      <vt:lpstr>CLIMATE CHANGE AND MOSQUITOBORNE DISEASE RISK</vt:lpstr>
      <vt:lpstr>CLIMATE CHANGE AND MOSQUITOBORNE DISEASE RISK</vt:lpstr>
      <vt:lpstr>OUTLINE</vt:lpstr>
      <vt:lpstr>PROTECT YOURSELF FROM TICKBORNE DISEASES</vt:lpstr>
      <vt:lpstr>REDUCE EXPOSURE TO TICKBORNE DISEASE</vt:lpstr>
      <vt:lpstr>PROTECT YOURSELF FROM MOSQUITOBORNE DISEASE</vt:lpstr>
      <vt:lpstr>SUMMARY</vt:lpstr>
      <vt:lpstr>MDH  Vectorborne Disease Unit</vt:lpstr>
      <vt:lpstr>ACKNOWLEDGEMENTS</vt:lpstr>
      <vt:lpstr>Questions?</vt:lpstr>
    </vt:vector>
  </TitlesOfParts>
  <Company>State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with Reverse Logo</dc:title>
  <dc:subject>PowerPoint Template</dc:subject>
  <dc:creator>Resh, Micaela (MDH)</dc:creator>
  <cp:keywords>PowerPoint, Template</cp:keywords>
  <dc:description>Version 1.1, Released 8-2016</dc:description>
  <cp:lastModifiedBy>Resh, Micaela (MDH)</cp:lastModifiedBy>
  <cp:revision>410</cp:revision>
  <cp:lastPrinted>2018-03-14T16:23:53Z</cp:lastPrinted>
  <dcterms:created xsi:type="dcterms:W3CDTF">2017-05-08T15:53:05Z</dcterms:created>
  <dcterms:modified xsi:type="dcterms:W3CDTF">2018-03-14T16:45:50Z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0x0101006B0F0AF960DE3C4A92E1BEB231BBDACE</vt:lpwstr>
  </property>
  <property fmtid="{D5CDD505-2E9C-101B-9397-08002B2CF9AE}" pid="3" name="_dlc_DocIdItemGuid">
    <vt:lpwstr>51612d0f-3fe8-4978-a8d9-f384c5e0293e</vt:lpwstr>
  </property>
</Properties>
</file>