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2.xml" ContentType="application/vnd.openxmlformats-officedocument.them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 id="2147483847" r:id="rId5"/>
    <p:sldMasterId id="2147483946" r:id="rId6"/>
  </p:sldMasterIdLst>
  <p:notesMasterIdLst>
    <p:notesMasterId r:id="rId110"/>
  </p:notesMasterIdLst>
  <p:handoutMasterIdLst>
    <p:handoutMasterId r:id="rId111"/>
  </p:handoutMasterIdLst>
  <p:sldIdLst>
    <p:sldId id="1144" r:id="rId7"/>
    <p:sldId id="947" r:id="rId8"/>
    <p:sldId id="1061" r:id="rId9"/>
    <p:sldId id="1121" r:id="rId10"/>
    <p:sldId id="956" r:id="rId11"/>
    <p:sldId id="1042" r:id="rId12"/>
    <p:sldId id="957" r:id="rId13"/>
    <p:sldId id="949" r:id="rId14"/>
    <p:sldId id="1593" r:id="rId15"/>
    <p:sldId id="1594" r:id="rId16"/>
    <p:sldId id="1454" r:id="rId17"/>
    <p:sldId id="959" r:id="rId18"/>
    <p:sldId id="958" r:id="rId19"/>
    <p:sldId id="951" r:id="rId20"/>
    <p:sldId id="1573" r:id="rId21"/>
    <p:sldId id="954" r:id="rId22"/>
    <p:sldId id="955" r:id="rId23"/>
    <p:sldId id="964" r:id="rId24"/>
    <p:sldId id="407" r:id="rId25"/>
    <p:sldId id="974" r:id="rId26"/>
    <p:sldId id="965" r:id="rId27"/>
    <p:sldId id="966" r:id="rId28"/>
    <p:sldId id="967" r:id="rId29"/>
    <p:sldId id="968" r:id="rId30"/>
    <p:sldId id="975" r:id="rId31"/>
    <p:sldId id="970" r:id="rId32"/>
    <p:sldId id="971" r:id="rId33"/>
    <p:sldId id="972" r:id="rId34"/>
    <p:sldId id="1032" r:id="rId35"/>
    <p:sldId id="990" r:id="rId36"/>
    <p:sldId id="976" r:id="rId37"/>
    <p:sldId id="977" r:id="rId38"/>
    <p:sldId id="978" r:id="rId39"/>
    <p:sldId id="989" r:id="rId40"/>
    <p:sldId id="979" r:id="rId41"/>
    <p:sldId id="980" r:id="rId42"/>
    <p:sldId id="981" r:id="rId43"/>
    <p:sldId id="983" r:id="rId44"/>
    <p:sldId id="1591" r:id="rId45"/>
    <p:sldId id="984" r:id="rId46"/>
    <p:sldId id="1130" r:id="rId47"/>
    <p:sldId id="985" r:id="rId48"/>
    <p:sldId id="986" r:id="rId49"/>
    <p:sldId id="987" r:id="rId50"/>
    <p:sldId id="988" r:id="rId51"/>
    <p:sldId id="1131" r:id="rId52"/>
    <p:sldId id="1592" r:id="rId53"/>
    <p:sldId id="1008" r:id="rId54"/>
    <p:sldId id="1007" r:id="rId55"/>
    <p:sldId id="992" r:id="rId56"/>
    <p:sldId id="993" r:id="rId57"/>
    <p:sldId id="994" r:id="rId58"/>
    <p:sldId id="995" r:id="rId59"/>
    <p:sldId id="1134" r:id="rId60"/>
    <p:sldId id="1009" r:id="rId61"/>
    <p:sldId id="1023" r:id="rId62"/>
    <p:sldId id="997" r:id="rId63"/>
    <p:sldId id="998" r:id="rId64"/>
    <p:sldId id="999" r:id="rId65"/>
    <p:sldId id="1586" r:id="rId66"/>
    <p:sldId id="1001" r:id="rId67"/>
    <p:sldId id="1002" r:id="rId68"/>
    <p:sldId id="948" r:id="rId69"/>
    <p:sldId id="1004" r:id="rId70"/>
    <p:sldId id="318" r:id="rId71"/>
    <p:sldId id="1587" r:id="rId72"/>
    <p:sldId id="1000" r:id="rId73"/>
    <p:sldId id="1064" r:id="rId74"/>
    <p:sldId id="1065" r:id="rId75"/>
    <p:sldId id="1122" r:id="rId76"/>
    <p:sldId id="1066" r:id="rId77"/>
    <p:sldId id="1118" r:id="rId78"/>
    <p:sldId id="1005" r:id="rId79"/>
    <p:sldId id="1049" r:id="rId80"/>
    <p:sldId id="1125" r:id="rId81"/>
    <p:sldId id="1116" r:id="rId82"/>
    <p:sldId id="1142" r:id="rId83"/>
    <p:sldId id="1103" r:id="rId84"/>
    <p:sldId id="1143" r:id="rId85"/>
    <p:sldId id="1020" r:id="rId86"/>
    <p:sldId id="1010" r:id="rId87"/>
    <p:sldId id="961" r:id="rId88"/>
    <p:sldId id="963" r:id="rId89"/>
    <p:sldId id="1012" r:id="rId90"/>
    <p:sldId id="1050" r:id="rId91"/>
    <p:sldId id="1135" r:id="rId92"/>
    <p:sldId id="1147" r:id="rId93"/>
    <p:sldId id="1013" r:id="rId94"/>
    <p:sldId id="1585" r:id="rId95"/>
    <p:sldId id="1096" r:id="rId96"/>
    <p:sldId id="1044" r:id="rId97"/>
    <p:sldId id="1151" r:id="rId98"/>
    <p:sldId id="1590" r:id="rId99"/>
    <p:sldId id="1017" r:id="rId100"/>
    <p:sldId id="268" r:id="rId101"/>
    <p:sldId id="1595" r:id="rId102"/>
    <p:sldId id="1596" r:id="rId103"/>
    <p:sldId id="1597" r:id="rId104"/>
    <p:sldId id="1598" r:id="rId105"/>
    <p:sldId id="1599" r:id="rId106"/>
    <p:sldId id="1600" r:id="rId107"/>
    <p:sldId id="1601" r:id="rId108"/>
    <p:sldId id="1602" r:id="rId10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0075A07-EC82-70AE-5AE8-9AC2CFF0B8E3}" name="Laing, Teresa (She/Her/Hers) (MDH)" initials="LT((" userId="S::Teresa.Laing@state.mn.us::bc4dd3a1-2662-4031-9ebc-2094d26f06e3" providerId="AD"/>
  <p188:author id="{A520AE0E-524E-3205-570E-28CD9C35BB72}" name="Loewenson, Karen (She/Her/Hers) (MDH)" initials="L(" userId="S::karen.loewenson@state.mn.us::a037b18a-5505-4bbe-89de-4956932f6c13" providerId="AD"/>
  <p188:author id="{917ACC35-A6A8-492D-780D-9CFEAEE9A3DB}" name="Loewenson, Karen (She/Her/Hers) (MDH)" initials="LK((" userId="S::Karen.Loewenson@state.mn.us::a037b18a-5505-4bbe-89de-4956932f6c13" providerId="AD"/>
  <p188:author id="{DAE31242-78C2-63B2-00DD-DC98296CB7EE}" name="Smith, Amy (She/Her/Hers) (MDH)" initials="SA((" userId="S::Amy.B.Smith@state.mn.us::280f2763-ae19-4c04-99f5-48fe363b846a" providerId="AD"/>
  <p188:author id="{E3F83F57-9B28-1660-7952-287B25948227}" name="Chresand, Margaret (She/Her/Hers) (DCYF)" initials="C(" userId="S::margaret.chresand@state.mn.us::f100f600-a752-4095-8f7b-b87e59173bec" providerId="AD"/>
  <p188:author id="{079B3166-E025-D842-8133-98507FD70351}" name="Kvikstad, Michele (She/Her/Hers) (MDH)" initials="MK" userId="S::Michele.Kvikstad@state.mn.us::ce84a1eb-a0f9-4014-9488-161e42b87d27" providerId="AD"/>
  <p188:author id="{8289876E-C333-9B92-DECA-938B43389704}" name="Chresand, Margaret (She/Her/Hers) (DCYF)" initials="CM((" userId="S::Margaret.Chresand@state.mn.us::f100f600-a752-4095-8f7b-b87e59173bec" providerId="AD"/>
  <p188:author id="{139AAC7F-B199-476A-8180-020EF693595D}" name="Smith, Amy (MDH)" initials="SA" userId="S::amy.b.smith@state.mn.us::280f2763-ae19-4c04-99f5-48fe363b846a" providerId="AD"/>
  <p188:author id="{85582484-9AB6-E39C-DACD-F9E9228E4B20}" name="Ewy, Sue (She/Her/Hers) (MDH)" initials="E(" userId="S::sue.ewy@state.mn.us::8723739a-13fb-48b8-9aa6-9f5bfd85062c" providerId="AD"/>
  <p188:author id="{024A2C9E-D982-85E9-2404-F8DBE29C42AE}" name="Holmes, Shawn (DCYF)" initials="HS" userId="S::shawn.holmes@state.mn.us::3392b692-109b-4676-9779-f07cb3c7f6ff" providerId="AD"/>
  <p188:author id="{D2513DAF-D761-7B90-D701-47761271B587}" name="Offenhauser, Brooke (She/Her/Hers) (MDH)" initials="OB((" userId="S::Brooke.Offenhauser@state.mn.us::e0ca9da4-1966-4bb8-a229-0f8b3ae67c8c" providerId="AD"/>
  <p188:author id="{4C80B6C5-E0DE-5B45-A995-54A485F3C14A}" name="Kvikstad, Michele (She/Her/Hers) (MDH)" initials="K(" userId="S::michele.kvikstad@state.mn.us::ce84a1eb-a0f9-4014-9488-161e42b87d2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Offenhauser, Brooke (MDH)" initials="OB(" lastIdx="23" clrIdx="0">
    <p:extLst>
      <p:ext uri="{19B8F6BF-5375-455C-9EA6-DF929625EA0E}">
        <p15:presenceInfo xmlns:p15="http://schemas.microsoft.com/office/powerpoint/2012/main" userId="S::Brooke.Offenhauser@state.mn.us::e0ca9da4-1966-4bb8-a229-0f8b3ae67c8c" providerId="AD"/>
      </p:ext>
    </p:extLst>
  </p:cmAuthor>
  <p:cmAuthor id="2" name="Buckert, Amy (MDH)" initials="BA(" lastIdx="17" clrIdx="1">
    <p:extLst>
      <p:ext uri="{19B8F6BF-5375-455C-9EA6-DF929625EA0E}">
        <p15:presenceInfo xmlns:p15="http://schemas.microsoft.com/office/powerpoint/2012/main" userId="S::Amy.Buckert@state.mn.us::280f2763-ae19-4c04-99f5-48fe363b846a" providerId="AD"/>
      </p:ext>
    </p:extLst>
  </p:cmAuthor>
  <p:cmAuthor id="3" name="Kidder, Faith (MDH)" initials="K(" lastIdx="1" clrIdx="2">
    <p:extLst>
      <p:ext uri="{19B8F6BF-5375-455C-9EA6-DF929625EA0E}">
        <p15:presenceInfo xmlns:p15="http://schemas.microsoft.com/office/powerpoint/2012/main" userId="S::faith.kidder@state.mn.us::007d06fd-61f9-4a2b-9cfb-35142dce0ba3" providerId="AD"/>
      </p:ext>
    </p:extLst>
  </p:cmAuthor>
  <p:cmAuthor id="4" name="Faith Kidder" initials="FK" lastIdx="5" clrIdx="3">
    <p:extLst>
      <p:ext uri="{19B8F6BF-5375-455C-9EA6-DF929625EA0E}">
        <p15:presenceInfo xmlns:p15="http://schemas.microsoft.com/office/powerpoint/2012/main" userId="Faith Kidder" providerId="None"/>
      </p:ext>
    </p:extLst>
  </p:cmAuthor>
  <p:cmAuthor id="5" name="Chresand, Margaret (She/Her/Hers) (MDE)" initials="CM((" lastIdx="9" clrIdx="4">
    <p:extLst>
      <p:ext uri="{19B8F6BF-5375-455C-9EA6-DF929625EA0E}">
        <p15:presenceInfo xmlns:p15="http://schemas.microsoft.com/office/powerpoint/2012/main" userId="S-1-5-21-2432509816-4247194023-3791653442-118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9D1FF"/>
    <a:srgbClr val="D6EDFF"/>
    <a:srgbClr val="003865"/>
    <a:srgbClr val="78BE21"/>
    <a:srgbClr val="000000"/>
    <a:srgbClr val="E8E8E8"/>
    <a:srgbClr val="0D0D0D"/>
    <a:srgbClr val="B20738"/>
    <a:srgbClr val="00A3E2"/>
    <a:srgbClr val="2C2C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59DA13-4A67-29AF-2B31-0ADDBE4BF45B}" v="1" dt="2025-10-29T20:32:23.247"/>
    <p1510:client id="{7F4D542B-EB83-4853-A992-1C5227A2ABB3}" v="23" dt="2025-10-29T18:43:51.230"/>
    <p1510:client id="{903D05E7-CAF0-ECFB-19B1-05DF941351CF}" v="7" dt="2025-10-29T18:40:01.320"/>
    <p1510:client id="{D0855933-3BA7-41C4-AB35-0C55334BB7B2}" v="475" dt="2025-10-29T20:32:59.2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102" y="12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microsoft.com/office/2015/10/relationships/revisionInfo" Target="revisionInfo.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commentAuthors" Target="commentAuthor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presProps" Target="presProps.xml"/><Relationship Id="rId118" Type="http://schemas.microsoft.com/office/2018/10/relationships/authors" Target="author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notesMaster" Target="notesMasters/notesMaster1.xml"/><Relationship Id="rId115" Type="http://schemas.openxmlformats.org/officeDocument/2006/relationships/theme" Target="theme/theme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handoutMaster" Target="handoutMasters/handoutMaster1.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7D5AE3-A078-4FA9-822B-B3D0BDFF8FBD}"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en-US"/>
        </a:p>
      </dgm:t>
    </dgm:pt>
    <dgm:pt modelId="{DFB01E62-C5A9-4586-BAE0-74E0AF178C69}">
      <dgm:prSet phldrT="[Text]"/>
      <dgm:spPr/>
      <dgm:t>
        <a:bodyPr/>
        <a:lstStyle/>
        <a:p>
          <a:r>
            <a:rPr lang="en-US"/>
            <a:t> </a:t>
          </a:r>
        </a:p>
      </dgm:t>
    </dgm:pt>
    <dgm:pt modelId="{34B1077F-3DD6-49A7-BA64-3626E9BC6869}" type="parTrans" cxnId="{0B49FC3A-FFC8-4CFF-914F-2A703C49940D}">
      <dgm:prSet/>
      <dgm:spPr/>
      <dgm:t>
        <a:bodyPr/>
        <a:lstStyle/>
        <a:p>
          <a:endParaRPr lang="en-US"/>
        </a:p>
      </dgm:t>
    </dgm:pt>
    <dgm:pt modelId="{7B42061B-926B-432D-9760-DC8CFE3549CF}" type="sibTrans" cxnId="{0B49FC3A-FFC8-4CFF-914F-2A703C49940D}">
      <dgm:prSet/>
      <dgm:spPr/>
      <dgm:t>
        <a:bodyPr/>
        <a:lstStyle/>
        <a:p>
          <a:endParaRPr lang="en-US"/>
        </a:p>
      </dgm:t>
    </dgm:pt>
    <dgm:pt modelId="{A991234C-FE16-4EEA-9477-DE50A1F73433}">
      <dgm:prSet phldrT="[Text]"/>
      <dgm:spPr/>
      <dgm:t>
        <a:bodyPr/>
        <a:lstStyle/>
        <a:p>
          <a:r>
            <a:rPr lang="en-US"/>
            <a:t> </a:t>
          </a:r>
        </a:p>
      </dgm:t>
    </dgm:pt>
    <dgm:pt modelId="{27ACDCF4-2F9C-439A-AA51-3D5646EA2B84}" type="parTrans" cxnId="{C4CD8F81-8BEA-44A9-81D7-85ACE9C8CFF8}">
      <dgm:prSet/>
      <dgm:spPr/>
      <dgm:t>
        <a:bodyPr/>
        <a:lstStyle/>
        <a:p>
          <a:endParaRPr lang="en-US"/>
        </a:p>
      </dgm:t>
    </dgm:pt>
    <dgm:pt modelId="{18C79DD2-118A-433E-9F97-CE1304D6A721}" type="sibTrans" cxnId="{C4CD8F81-8BEA-44A9-81D7-85ACE9C8CFF8}">
      <dgm:prSet/>
      <dgm:spPr/>
      <dgm:t>
        <a:bodyPr/>
        <a:lstStyle/>
        <a:p>
          <a:endParaRPr lang="en-US"/>
        </a:p>
      </dgm:t>
    </dgm:pt>
    <dgm:pt modelId="{761CA51B-00C4-4170-B910-78D7171B3E09}">
      <dgm:prSet phldrT="[Text]"/>
      <dgm:spPr/>
      <dgm:t>
        <a:bodyPr/>
        <a:lstStyle/>
        <a:p>
          <a:r>
            <a:rPr lang="en-US"/>
            <a:t> </a:t>
          </a:r>
        </a:p>
      </dgm:t>
    </dgm:pt>
    <dgm:pt modelId="{8E203091-53A9-4276-9C6B-37210D9D9DCA}" type="parTrans" cxnId="{C07A5BA8-A529-4B0C-99B4-80DD5D5DB1D1}">
      <dgm:prSet/>
      <dgm:spPr/>
      <dgm:t>
        <a:bodyPr/>
        <a:lstStyle/>
        <a:p>
          <a:endParaRPr lang="en-US"/>
        </a:p>
      </dgm:t>
    </dgm:pt>
    <dgm:pt modelId="{ADAF9001-3513-4773-A4EB-9349031589D8}" type="sibTrans" cxnId="{C07A5BA8-A529-4B0C-99B4-80DD5D5DB1D1}">
      <dgm:prSet/>
      <dgm:spPr/>
      <dgm:t>
        <a:bodyPr/>
        <a:lstStyle/>
        <a:p>
          <a:endParaRPr lang="en-US"/>
        </a:p>
      </dgm:t>
    </dgm:pt>
    <dgm:pt modelId="{B2F87B85-F622-429D-9909-D7B308E49FEC}">
      <dgm:prSet/>
      <dgm:spPr/>
      <dgm:t>
        <a:bodyPr/>
        <a:lstStyle/>
        <a:p>
          <a:endParaRPr lang="en-US"/>
        </a:p>
      </dgm:t>
    </dgm:pt>
    <dgm:pt modelId="{E0333FF5-0976-4FC5-A761-7A85234DCC05}" type="parTrans" cxnId="{950A2BC5-9ACE-46E4-9237-D64F5FCCBB43}">
      <dgm:prSet/>
      <dgm:spPr/>
      <dgm:t>
        <a:bodyPr/>
        <a:lstStyle/>
        <a:p>
          <a:endParaRPr lang="en-US"/>
        </a:p>
      </dgm:t>
    </dgm:pt>
    <dgm:pt modelId="{0FF330EB-1F3E-4AD0-BD51-A0F69755176D}" type="sibTrans" cxnId="{950A2BC5-9ACE-46E4-9237-D64F5FCCBB43}">
      <dgm:prSet/>
      <dgm:spPr/>
      <dgm:t>
        <a:bodyPr/>
        <a:lstStyle/>
        <a:p>
          <a:endParaRPr lang="en-US"/>
        </a:p>
      </dgm:t>
    </dgm:pt>
    <dgm:pt modelId="{94E6E0B8-AE3E-4BB7-B6D3-06823C290928}" type="pres">
      <dgm:prSet presAssocID="{487D5AE3-A078-4FA9-822B-B3D0BDFF8FBD}" presName="Name0" presStyleCnt="0">
        <dgm:presLayoutVars>
          <dgm:chMax val="7"/>
          <dgm:chPref val="7"/>
          <dgm:dir/>
        </dgm:presLayoutVars>
      </dgm:prSet>
      <dgm:spPr/>
    </dgm:pt>
    <dgm:pt modelId="{F2B32DE0-F621-4BCE-ADEE-8D82BAE4238E}" type="pres">
      <dgm:prSet presAssocID="{487D5AE3-A078-4FA9-822B-B3D0BDFF8FBD}" presName="Name1" presStyleCnt="0"/>
      <dgm:spPr/>
    </dgm:pt>
    <dgm:pt modelId="{A267D629-B0CE-4EA2-91DA-338A9BA5825A}" type="pres">
      <dgm:prSet presAssocID="{487D5AE3-A078-4FA9-822B-B3D0BDFF8FBD}" presName="cycle" presStyleCnt="0"/>
      <dgm:spPr/>
    </dgm:pt>
    <dgm:pt modelId="{DC9C71D8-14EE-47BA-BB8F-0C9315232F4D}" type="pres">
      <dgm:prSet presAssocID="{487D5AE3-A078-4FA9-822B-B3D0BDFF8FBD}" presName="srcNode" presStyleLbl="node1" presStyleIdx="0" presStyleCnt="4"/>
      <dgm:spPr/>
    </dgm:pt>
    <dgm:pt modelId="{6158067E-7284-4832-9050-552CC7C9F2BA}" type="pres">
      <dgm:prSet presAssocID="{487D5AE3-A078-4FA9-822B-B3D0BDFF8FBD}" presName="conn" presStyleLbl="parChTrans1D2" presStyleIdx="0" presStyleCnt="1"/>
      <dgm:spPr/>
    </dgm:pt>
    <dgm:pt modelId="{6B640A58-5D36-48A9-98A7-068A6B49BE89}" type="pres">
      <dgm:prSet presAssocID="{487D5AE3-A078-4FA9-822B-B3D0BDFF8FBD}" presName="extraNode" presStyleLbl="node1" presStyleIdx="0" presStyleCnt="4"/>
      <dgm:spPr/>
    </dgm:pt>
    <dgm:pt modelId="{1F118C7A-8E16-4E6A-9211-6112CEE3F487}" type="pres">
      <dgm:prSet presAssocID="{487D5AE3-A078-4FA9-822B-B3D0BDFF8FBD}" presName="dstNode" presStyleLbl="node1" presStyleIdx="0" presStyleCnt="4"/>
      <dgm:spPr/>
    </dgm:pt>
    <dgm:pt modelId="{B70D3310-C498-4CEB-9289-89560E170C6F}" type="pres">
      <dgm:prSet presAssocID="{DFB01E62-C5A9-4586-BAE0-74E0AF178C69}" presName="text_1" presStyleLbl="node1" presStyleIdx="0" presStyleCnt="4">
        <dgm:presLayoutVars>
          <dgm:bulletEnabled val="1"/>
        </dgm:presLayoutVars>
      </dgm:prSet>
      <dgm:spPr/>
    </dgm:pt>
    <dgm:pt modelId="{1788508E-468F-40EB-A792-E099BC884D76}" type="pres">
      <dgm:prSet presAssocID="{DFB01E62-C5A9-4586-BAE0-74E0AF178C69}" presName="accent_1" presStyleCnt="0"/>
      <dgm:spPr/>
    </dgm:pt>
    <dgm:pt modelId="{4C7AE08C-1553-4784-8112-03AEDB0E3832}" type="pres">
      <dgm:prSet presAssocID="{DFB01E62-C5A9-4586-BAE0-74E0AF178C69}" presName="accentRepeatNode" presStyleLbl="solidFgAcc1" presStyleIdx="0" presStyleCnt="4"/>
      <dgm:spPr/>
    </dgm:pt>
    <dgm:pt modelId="{E941B607-D108-4D2B-85C1-0DD5711226C6}" type="pres">
      <dgm:prSet presAssocID="{A991234C-FE16-4EEA-9477-DE50A1F73433}" presName="text_2" presStyleLbl="node1" presStyleIdx="1" presStyleCnt="4" custLinFactNeighborX="1025" custLinFactNeighborY="-4490">
        <dgm:presLayoutVars>
          <dgm:bulletEnabled val="1"/>
        </dgm:presLayoutVars>
      </dgm:prSet>
      <dgm:spPr/>
    </dgm:pt>
    <dgm:pt modelId="{47D3DA2E-0AAE-4B50-836F-F1B8FC0B846E}" type="pres">
      <dgm:prSet presAssocID="{A991234C-FE16-4EEA-9477-DE50A1F73433}" presName="accent_2" presStyleCnt="0"/>
      <dgm:spPr/>
    </dgm:pt>
    <dgm:pt modelId="{6CC69DEC-E0CA-4161-8039-F977A1F87D60}" type="pres">
      <dgm:prSet presAssocID="{A991234C-FE16-4EEA-9477-DE50A1F73433}" presName="accentRepeatNode" presStyleLbl="solidFgAcc1" presStyleIdx="1" presStyleCnt="4"/>
      <dgm:spPr/>
    </dgm:pt>
    <dgm:pt modelId="{8A3AFB74-23C6-40CB-99DE-70B1C5A86043}" type="pres">
      <dgm:prSet presAssocID="{761CA51B-00C4-4170-B910-78D7171B3E09}" presName="text_3" presStyleLbl="node1" presStyleIdx="2" presStyleCnt="4">
        <dgm:presLayoutVars>
          <dgm:bulletEnabled val="1"/>
        </dgm:presLayoutVars>
      </dgm:prSet>
      <dgm:spPr/>
    </dgm:pt>
    <dgm:pt modelId="{8BA0F205-3856-436F-A1DB-458B85541212}" type="pres">
      <dgm:prSet presAssocID="{761CA51B-00C4-4170-B910-78D7171B3E09}" presName="accent_3" presStyleCnt="0"/>
      <dgm:spPr/>
    </dgm:pt>
    <dgm:pt modelId="{46722661-598C-4F7D-9E15-D784A7B2E9F4}" type="pres">
      <dgm:prSet presAssocID="{761CA51B-00C4-4170-B910-78D7171B3E09}" presName="accentRepeatNode" presStyleLbl="solidFgAcc1" presStyleIdx="2" presStyleCnt="4"/>
      <dgm:spPr/>
    </dgm:pt>
    <dgm:pt modelId="{C4B7A4C6-A535-46A2-94ED-95C704E1F908}" type="pres">
      <dgm:prSet presAssocID="{B2F87B85-F622-429D-9909-D7B308E49FEC}" presName="text_4" presStyleLbl="node1" presStyleIdx="3" presStyleCnt="4">
        <dgm:presLayoutVars>
          <dgm:bulletEnabled val="1"/>
        </dgm:presLayoutVars>
      </dgm:prSet>
      <dgm:spPr/>
    </dgm:pt>
    <dgm:pt modelId="{4AF74BB3-1175-4D5F-8E4B-D39E62B1DCB5}" type="pres">
      <dgm:prSet presAssocID="{B2F87B85-F622-429D-9909-D7B308E49FEC}" presName="accent_4" presStyleCnt="0"/>
      <dgm:spPr/>
    </dgm:pt>
    <dgm:pt modelId="{9067A294-8DA3-45F9-AD4C-2E1EA62FA2C0}" type="pres">
      <dgm:prSet presAssocID="{B2F87B85-F622-429D-9909-D7B308E49FEC}" presName="accentRepeatNode" presStyleLbl="solidFgAcc1" presStyleIdx="3" presStyleCnt="4"/>
      <dgm:spPr/>
    </dgm:pt>
  </dgm:ptLst>
  <dgm:cxnLst>
    <dgm:cxn modelId="{46EC5E19-5340-45D4-930D-0DEE772462DA}" type="presOf" srcId="{761CA51B-00C4-4170-B910-78D7171B3E09}" destId="{8A3AFB74-23C6-40CB-99DE-70B1C5A86043}" srcOrd="0" destOrd="0" presId="urn:microsoft.com/office/officeart/2008/layout/VerticalCurvedList"/>
    <dgm:cxn modelId="{AA66CE1D-EA33-4786-AF80-F7053C6344B3}" type="presOf" srcId="{DFB01E62-C5A9-4586-BAE0-74E0AF178C69}" destId="{B70D3310-C498-4CEB-9289-89560E170C6F}" srcOrd="0" destOrd="0" presId="urn:microsoft.com/office/officeart/2008/layout/VerticalCurvedList"/>
    <dgm:cxn modelId="{0B49FC3A-FFC8-4CFF-914F-2A703C49940D}" srcId="{487D5AE3-A078-4FA9-822B-B3D0BDFF8FBD}" destId="{DFB01E62-C5A9-4586-BAE0-74E0AF178C69}" srcOrd="0" destOrd="0" parTransId="{34B1077F-3DD6-49A7-BA64-3626E9BC6869}" sibTransId="{7B42061B-926B-432D-9760-DC8CFE3549CF}"/>
    <dgm:cxn modelId="{4FAF3E6D-C88A-418D-99B8-7DD2568DFB59}" type="presOf" srcId="{7B42061B-926B-432D-9760-DC8CFE3549CF}" destId="{6158067E-7284-4832-9050-552CC7C9F2BA}" srcOrd="0" destOrd="0" presId="urn:microsoft.com/office/officeart/2008/layout/VerticalCurvedList"/>
    <dgm:cxn modelId="{F000857F-3FF4-4583-84B4-B9CDD4BC4EC7}" type="presOf" srcId="{487D5AE3-A078-4FA9-822B-B3D0BDFF8FBD}" destId="{94E6E0B8-AE3E-4BB7-B6D3-06823C290928}" srcOrd="0" destOrd="0" presId="urn:microsoft.com/office/officeart/2008/layout/VerticalCurvedList"/>
    <dgm:cxn modelId="{C4CD8F81-8BEA-44A9-81D7-85ACE9C8CFF8}" srcId="{487D5AE3-A078-4FA9-822B-B3D0BDFF8FBD}" destId="{A991234C-FE16-4EEA-9477-DE50A1F73433}" srcOrd="1" destOrd="0" parTransId="{27ACDCF4-2F9C-439A-AA51-3D5646EA2B84}" sibTransId="{18C79DD2-118A-433E-9F97-CE1304D6A721}"/>
    <dgm:cxn modelId="{C07A5BA8-A529-4B0C-99B4-80DD5D5DB1D1}" srcId="{487D5AE3-A078-4FA9-822B-B3D0BDFF8FBD}" destId="{761CA51B-00C4-4170-B910-78D7171B3E09}" srcOrd="2" destOrd="0" parTransId="{8E203091-53A9-4276-9C6B-37210D9D9DCA}" sibTransId="{ADAF9001-3513-4773-A4EB-9349031589D8}"/>
    <dgm:cxn modelId="{950A2BC5-9ACE-46E4-9237-D64F5FCCBB43}" srcId="{487D5AE3-A078-4FA9-822B-B3D0BDFF8FBD}" destId="{B2F87B85-F622-429D-9909-D7B308E49FEC}" srcOrd="3" destOrd="0" parTransId="{E0333FF5-0976-4FC5-A761-7A85234DCC05}" sibTransId="{0FF330EB-1F3E-4AD0-BD51-A0F69755176D}"/>
    <dgm:cxn modelId="{CA7853E7-D5AB-4854-A8D9-5ACB0ACB1016}" type="presOf" srcId="{B2F87B85-F622-429D-9909-D7B308E49FEC}" destId="{C4B7A4C6-A535-46A2-94ED-95C704E1F908}" srcOrd="0" destOrd="0" presId="urn:microsoft.com/office/officeart/2008/layout/VerticalCurvedList"/>
    <dgm:cxn modelId="{9845F4FE-0D26-4B53-8E4A-7BD604B4DBCE}" type="presOf" srcId="{A991234C-FE16-4EEA-9477-DE50A1F73433}" destId="{E941B607-D108-4D2B-85C1-0DD5711226C6}" srcOrd="0" destOrd="0" presId="urn:microsoft.com/office/officeart/2008/layout/VerticalCurvedList"/>
    <dgm:cxn modelId="{4DEFC559-DF3E-4736-BFA2-9647E36742EB}" type="presParOf" srcId="{94E6E0B8-AE3E-4BB7-B6D3-06823C290928}" destId="{F2B32DE0-F621-4BCE-ADEE-8D82BAE4238E}" srcOrd="0" destOrd="0" presId="urn:microsoft.com/office/officeart/2008/layout/VerticalCurvedList"/>
    <dgm:cxn modelId="{5116ACE7-9591-4438-B707-CF78124CEC75}" type="presParOf" srcId="{F2B32DE0-F621-4BCE-ADEE-8D82BAE4238E}" destId="{A267D629-B0CE-4EA2-91DA-338A9BA5825A}" srcOrd="0" destOrd="0" presId="urn:microsoft.com/office/officeart/2008/layout/VerticalCurvedList"/>
    <dgm:cxn modelId="{8AFC9686-8310-4995-A5BF-07A0770C2FE3}" type="presParOf" srcId="{A267D629-B0CE-4EA2-91DA-338A9BA5825A}" destId="{DC9C71D8-14EE-47BA-BB8F-0C9315232F4D}" srcOrd="0" destOrd="0" presId="urn:microsoft.com/office/officeart/2008/layout/VerticalCurvedList"/>
    <dgm:cxn modelId="{4EF0DEEC-56C1-4ACC-9A1C-4154853C5D71}" type="presParOf" srcId="{A267D629-B0CE-4EA2-91DA-338A9BA5825A}" destId="{6158067E-7284-4832-9050-552CC7C9F2BA}" srcOrd="1" destOrd="0" presId="urn:microsoft.com/office/officeart/2008/layout/VerticalCurvedList"/>
    <dgm:cxn modelId="{C113334F-9FE7-4FDD-B315-3D07E0953C71}" type="presParOf" srcId="{A267D629-B0CE-4EA2-91DA-338A9BA5825A}" destId="{6B640A58-5D36-48A9-98A7-068A6B49BE89}" srcOrd="2" destOrd="0" presId="urn:microsoft.com/office/officeart/2008/layout/VerticalCurvedList"/>
    <dgm:cxn modelId="{C97087DE-2976-440C-A04C-FE1A4E99CE59}" type="presParOf" srcId="{A267D629-B0CE-4EA2-91DA-338A9BA5825A}" destId="{1F118C7A-8E16-4E6A-9211-6112CEE3F487}" srcOrd="3" destOrd="0" presId="urn:microsoft.com/office/officeart/2008/layout/VerticalCurvedList"/>
    <dgm:cxn modelId="{6F8FB88F-88E5-4C31-B877-86CB6C84BEE2}" type="presParOf" srcId="{F2B32DE0-F621-4BCE-ADEE-8D82BAE4238E}" destId="{B70D3310-C498-4CEB-9289-89560E170C6F}" srcOrd="1" destOrd="0" presId="urn:microsoft.com/office/officeart/2008/layout/VerticalCurvedList"/>
    <dgm:cxn modelId="{2A40D14A-AE09-46F9-9C88-4061CE37E524}" type="presParOf" srcId="{F2B32DE0-F621-4BCE-ADEE-8D82BAE4238E}" destId="{1788508E-468F-40EB-A792-E099BC884D76}" srcOrd="2" destOrd="0" presId="urn:microsoft.com/office/officeart/2008/layout/VerticalCurvedList"/>
    <dgm:cxn modelId="{3FE44579-E279-42A1-A9FC-C34700D0518B}" type="presParOf" srcId="{1788508E-468F-40EB-A792-E099BC884D76}" destId="{4C7AE08C-1553-4784-8112-03AEDB0E3832}" srcOrd="0" destOrd="0" presId="urn:microsoft.com/office/officeart/2008/layout/VerticalCurvedList"/>
    <dgm:cxn modelId="{5BCAB9B4-A6F9-4B96-BD52-3CD8A6A60D95}" type="presParOf" srcId="{F2B32DE0-F621-4BCE-ADEE-8D82BAE4238E}" destId="{E941B607-D108-4D2B-85C1-0DD5711226C6}" srcOrd="3" destOrd="0" presId="urn:microsoft.com/office/officeart/2008/layout/VerticalCurvedList"/>
    <dgm:cxn modelId="{89B58474-A765-431E-9DB5-9FC16D096BBF}" type="presParOf" srcId="{F2B32DE0-F621-4BCE-ADEE-8D82BAE4238E}" destId="{47D3DA2E-0AAE-4B50-836F-F1B8FC0B846E}" srcOrd="4" destOrd="0" presId="urn:microsoft.com/office/officeart/2008/layout/VerticalCurvedList"/>
    <dgm:cxn modelId="{A65582A0-182D-467A-8E54-FAA2142637A4}" type="presParOf" srcId="{47D3DA2E-0AAE-4B50-836F-F1B8FC0B846E}" destId="{6CC69DEC-E0CA-4161-8039-F977A1F87D60}" srcOrd="0" destOrd="0" presId="urn:microsoft.com/office/officeart/2008/layout/VerticalCurvedList"/>
    <dgm:cxn modelId="{57F2A2FD-8608-43A0-B434-541CEF2010F7}" type="presParOf" srcId="{F2B32DE0-F621-4BCE-ADEE-8D82BAE4238E}" destId="{8A3AFB74-23C6-40CB-99DE-70B1C5A86043}" srcOrd="5" destOrd="0" presId="urn:microsoft.com/office/officeart/2008/layout/VerticalCurvedList"/>
    <dgm:cxn modelId="{47344787-139B-4FF1-9F4D-5D8F20F9A147}" type="presParOf" srcId="{F2B32DE0-F621-4BCE-ADEE-8D82BAE4238E}" destId="{8BA0F205-3856-436F-A1DB-458B85541212}" srcOrd="6" destOrd="0" presId="urn:microsoft.com/office/officeart/2008/layout/VerticalCurvedList"/>
    <dgm:cxn modelId="{EA059D10-4060-4E86-9EE8-704F0E1F5307}" type="presParOf" srcId="{8BA0F205-3856-436F-A1DB-458B85541212}" destId="{46722661-598C-4F7D-9E15-D784A7B2E9F4}" srcOrd="0" destOrd="0" presId="urn:microsoft.com/office/officeart/2008/layout/VerticalCurvedList"/>
    <dgm:cxn modelId="{051A5E17-12CE-4669-B953-B25475FE5601}" type="presParOf" srcId="{F2B32DE0-F621-4BCE-ADEE-8D82BAE4238E}" destId="{C4B7A4C6-A535-46A2-94ED-95C704E1F908}" srcOrd="7" destOrd="0" presId="urn:microsoft.com/office/officeart/2008/layout/VerticalCurvedList"/>
    <dgm:cxn modelId="{114C8439-286B-4D0F-8363-36072E955B95}" type="presParOf" srcId="{F2B32DE0-F621-4BCE-ADEE-8D82BAE4238E}" destId="{4AF74BB3-1175-4D5F-8E4B-D39E62B1DCB5}" srcOrd="8" destOrd="0" presId="urn:microsoft.com/office/officeart/2008/layout/VerticalCurvedList"/>
    <dgm:cxn modelId="{16662EE6-629E-4BAC-B1E8-B8FBD8A0A1F6}" type="presParOf" srcId="{4AF74BB3-1175-4D5F-8E4B-D39E62B1DCB5}" destId="{9067A294-8DA3-45F9-AD4C-2E1EA62FA2C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7D5AE3-A078-4FA9-822B-B3D0BDFF8FBD}"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DFB01E62-C5A9-4586-BAE0-74E0AF178C69}">
      <dgm:prSet phldrT="[Text]"/>
      <dgm:spPr/>
      <dgm:t>
        <a:bodyPr/>
        <a:lstStyle/>
        <a:p>
          <a:r>
            <a:rPr lang="en-US"/>
            <a:t> </a:t>
          </a:r>
        </a:p>
      </dgm:t>
    </dgm:pt>
    <dgm:pt modelId="{34B1077F-3DD6-49A7-BA64-3626E9BC6869}" type="parTrans" cxnId="{0B49FC3A-FFC8-4CFF-914F-2A703C49940D}">
      <dgm:prSet/>
      <dgm:spPr/>
      <dgm:t>
        <a:bodyPr/>
        <a:lstStyle/>
        <a:p>
          <a:endParaRPr lang="en-US"/>
        </a:p>
      </dgm:t>
    </dgm:pt>
    <dgm:pt modelId="{7B42061B-926B-432D-9760-DC8CFE3549CF}" type="sibTrans" cxnId="{0B49FC3A-FFC8-4CFF-914F-2A703C49940D}">
      <dgm:prSet/>
      <dgm:spPr/>
      <dgm:t>
        <a:bodyPr/>
        <a:lstStyle/>
        <a:p>
          <a:endParaRPr lang="en-US"/>
        </a:p>
      </dgm:t>
    </dgm:pt>
    <dgm:pt modelId="{A991234C-FE16-4EEA-9477-DE50A1F73433}">
      <dgm:prSet phldrT="[Text]"/>
      <dgm:spPr/>
      <dgm:t>
        <a:bodyPr/>
        <a:lstStyle/>
        <a:p>
          <a:r>
            <a:rPr lang="en-US"/>
            <a:t> </a:t>
          </a:r>
        </a:p>
      </dgm:t>
    </dgm:pt>
    <dgm:pt modelId="{27ACDCF4-2F9C-439A-AA51-3D5646EA2B84}" type="parTrans" cxnId="{C4CD8F81-8BEA-44A9-81D7-85ACE9C8CFF8}">
      <dgm:prSet/>
      <dgm:spPr/>
      <dgm:t>
        <a:bodyPr/>
        <a:lstStyle/>
        <a:p>
          <a:endParaRPr lang="en-US"/>
        </a:p>
      </dgm:t>
    </dgm:pt>
    <dgm:pt modelId="{18C79DD2-118A-433E-9F97-CE1304D6A721}" type="sibTrans" cxnId="{C4CD8F81-8BEA-44A9-81D7-85ACE9C8CFF8}">
      <dgm:prSet/>
      <dgm:spPr/>
      <dgm:t>
        <a:bodyPr/>
        <a:lstStyle/>
        <a:p>
          <a:endParaRPr lang="en-US"/>
        </a:p>
      </dgm:t>
    </dgm:pt>
    <dgm:pt modelId="{761CA51B-00C4-4170-B910-78D7171B3E09}">
      <dgm:prSet phldrT="[Text]"/>
      <dgm:spPr/>
      <dgm:t>
        <a:bodyPr/>
        <a:lstStyle/>
        <a:p>
          <a:r>
            <a:rPr lang="en-US"/>
            <a:t> </a:t>
          </a:r>
        </a:p>
      </dgm:t>
    </dgm:pt>
    <dgm:pt modelId="{8E203091-53A9-4276-9C6B-37210D9D9DCA}" type="parTrans" cxnId="{C07A5BA8-A529-4B0C-99B4-80DD5D5DB1D1}">
      <dgm:prSet/>
      <dgm:spPr/>
      <dgm:t>
        <a:bodyPr/>
        <a:lstStyle/>
        <a:p>
          <a:endParaRPr lang="en-US"/>
        </a:p>
      </dgm:t>
    </dgm:pt>
    <dgm:pt modelId="{ADAF9001-3513-4773-A4EB-9349031589D8}" type="sibTrans" cxnId="{C07A5BA8-A529-4B0C-99B4-80DD5D5DB1D1}">
      <dgm:prSet/>
      <dgm:spPr/>
      <dgm:t>
        <a:bodyPr/>
        <a:lstStyle/>
        <a:p>
          <a:endParaRPr lang="en-US"/>
        </a:p>
      </dgm:t>
    </dgm:pt>
    <dgm:pt modelId="{B2F87B85-F622-429D-9909-D7B308E49FEC}">
      <dgm:prSet/>
      <dgm:spPr/>
      <dgm:t>
        <a:bodyPr/>
        <a:lstStyle/>
        <a:p>
          <a:endParaRPr lang="en-US"/>
        </a:p>
      </dgm:t>
    </dgm:pt>
    <dgm:pt modelId="{E0333FF5-0976-4FC5-A761-7A85234DCC05}" type="parTrans" cxnId="{950A2BC5-9ACE-46E4-9237-D64F5FCCBB43}">
      <dgm:prSet/>
      <dgm:spPr/>
      <dgm:t>
        <a:bodyPr/>
        <a:lstStyle/>
        <a:p>
          <a:endParaRPr lang="en-US"/>
        </a:p>
      </dgm:t>
    </dgm:pt>
    <dgm:pt modelId="{0FF330EB-1F3E-4AD0-BD51-A0F69755176D}" type="sibTrans" cxnId="{950A2BC5-9ACE-46E4-9237-D64F5FCCBB43}">
      <dgm:prSet/>
      <dgm:spPr/>
      <dgm:t>
        <a:bodyPr/>
        <a:lstStyle/>
        <a:p>
          <a:endParaRPr lang="en-US"/>
        </a:p>
      </dgm:t>
    </dgm:pt>
    <dgm:pt modelId="{94E6E0B8-AE3E-4BB7-B6D3-06823C290928}" type="pres">
      <dgm:prSet presAssocID="{487D5AE3-A078-4FA9-822B-B3D0BDFF8FBD}" presName="Name0" presStyleCnt="0">
        <dgm:presLayoutVars>
          <dgm:chMax val="7"/>
          <dgm:chPref val="7"/>
          <dgm:dir/>
        </dgm:presLayoutVars>
      </dgm:prSet>
      <dgm:spPr/>
    </dgm:pt>
    <dgm:pt modelId="{F2B32DE0-F621-4BCE-ADEE-8D82BAE4238E}" type="pres">
      <dgm:prSet presAssocID="{487D5AE3-A078-4FA9-822B-B3D0BDFF8FBD}" presName="Name1" presStyleCnt="0"/>
      <dgm:spPr/>
    </dgm:pt>
    <dgm:pt modelId="{A267D629-B0CE-4EA2-91DA-338A9BA5825A}" type="pres">
      <dgm:prSet presAssocID="{487D5AE3-A078-4FA9-822B-B3D0BDFF8FBD}" presName="cycle" presStyleCnt="0"/>
      <dgm:spPr/>
    </dgm:pt>
    <dgm:pt modelId="{DC9C71D8-14EE-47BA-BB8F-0C9315232F4D}" type="pres">
      <dgm:prSet presAssocID="{487D5AE3-A078-4FA9-822B-B3D0BDFF8FBD}" presName="srcNode" presStyleLbl="node1" presStyleIdx="0" presStyleCnt="4"/>
      <dgm:spPr/>
    </dgm:pt>
    <dgm:pt modelId="{6158067E-7284-4832-9050-552CC7C9F2BA}" type="pres">
      <dgm:prSet presAssocID="{487D5AE3-A078-4FA9-822B-B3D0BDFF8FBD}" presName="conn" presStyleLbl="parChTrans1D2" presStyleIdx="0" presStyleCnt="1"/>
      <dgm:spPr/>
    </dgm:pt>
    <dgm:pt modelId="{6B640A58-5D36-48A9-98A7-068A6B49BE89}" type="pres">
      <dgm:prSet presAssocID="{487D5AE3-A078-4FA9-822B-B3D0BDFF8FBD}" presName="extraNode" presStyleLbl="node1" presStyleIdx="0" presStyleCnt="4"/>
      <dgm:spPr/>
    </dgm:pt>
    <dgm:pt modelId="{1F118C7A-8E16-4E6A-9211-6112CEE3F487}" type="pres">
      <dgm:prSet presAssocID="{487D5AE3-A078-4FA9-822B-B3D0BDFF8FBD}" presName="dstNode" presStyleLbl="node1" presStyleIdx="0" presStyleCnt="4"/>
      <dgm:spPr/>
    </dgm:pt>
    <dgm:pt modelId="{B70D3310-C498-4CEB-9289-89560E170C6F}" type="pres">
      <dgm:prSet presAssocID="{DFB01E62-C5A9-4586-BAE0-74E0AF178C69}" presName="text_1" presStyleLbl="node1" presStyleIdx="0" presStyleCnt="4">
        <dgm:presLayoutVars>
          <dgm:bulletEnabled val="1"/>
        </dgm:presLayoutVars>
      </dgm:prSet>
      <dgm:spPr/>
    </dgm:pt>
    <dgm:pt modelId="{1788508E-468F-40EB-A792-E099BC884D76}" type="pres">
      <dgm:prSet presAssocID="{DFB01E62-C5A9-4586-BAE0-74E0AF178C69}" presName="accent_1" presStyleCnt="0"/>
      <dgm:spPr/>
    </dgm:pt>
    <dgm:pt modelId="{4C7AE08C-1553-4784-8112-03AEDB0E3832}" type="pres">
      <dgm:prSet presAssocID="{DFB01E62-C5A9-4586-BAE0-74E0AF178C69}" presName="accentRepeatNode" presStyleLbl="solidFgAcc1" presStyleIdx="0" presStyleCnt="4"/>
      <dgm:spPr/>
    </dgm:pt>
    <dgm:pt modelId="{E941B607-D108-4D2B-85C1-0DD5711226C6}" type="pres">
      <dgm:prSet presAssocID="{A991234C-FE16-4EEA-9477-DE50A1F73433}" presName="text_2" presStyleLbl="node1" presStyleIdx="1" presStyleCnt="4" custLinFactNeighborX="1025" custLinFactNeighborY="-4490">
        <dgm:presLayoutVars>
          <dgm:bulletEnabled val="1"/>
        </dgm:presLayoutVars>
      </dgm:prSet>
      <dgm:spPr/>
    </dgm:pt>
    <dgm:pt modelId="{47D3DA2E-0AAE-4B50-836F-F1B8FC0B846E}" type="pres">
      <dgm:prSet presAssocID="{A991234C-FE16-4EEA-9477-DE50A1F73433}" presName="accent_2" presStyleCnt="0"/>
      <dgm:spPr/>
    </dgm:pt>
    <dgm:pt modelId="{6CC69DEC-E0CA-4161-8039-F977A1F87D60}" type="pres">
      <dgm:prSet presAssocID="{A991234C-FE16-4EEA-9477-DE50A1F73433}" presName="accentRepeatNode" presStyleLbl="solidFgAcc1" presStyleIdx="1" presStyleCnt="4"/>
      <dgm:spPr/>
    </dgm:pt>
    <dgm:pt modelId="{8A3AFB74-23C6-40CB-99DE-70B1C5A86043}" type="pres">
      <dgm:prSet presAssocID="{761CA51B-00C4-4170-B910-78D7171B3E09}" presName="text_3" presStyleLbl="node1" presStyleIdx="2" presStyleCnt="4">
        <dgm:presLayoutVars>
          <dgm:bulletEnabled val="1"/>
        </dgm:presLayoutVars>
      </dgm:prSet>
      <dgm:spPr/>
    </dgm:pt>
    <dgm:pt modelId="{8BA0F205-3856-436F-A1DB-458B85541212}" type="pres">
      <dgm:prSet presAssocID="{761CA51B-00C4-4170-B910-78D7171B3E09}" presName="accent_3" presStyleCnt="0"/>
      <dgm:spPr/>
    </dgm:pt>
    <dgm:pt modelId="{46722661-598C-4F7D-9E15-D784A7B2E9F4}" type="pres">
      <dgm:prSet presAssocID="{761CA51B-00C4-4170-B910-78D7171B3E09}" presName="accentRepeatNode" presStyleLbl="solidFgAcc1" presStyleIdx="2" presStyleCnt="4"/>
      <dgm:spPr/>
    </dgm:pt>
    <dgm:pt modelId="{C4B7A4C6-A535-46A2-94ED-95C704E1F908}" type="pres">
      <dgm:prSet presAssocID="{B2F87B85-F622-429D-9909-D7B308E49FEC}" presName="text_4" presStyleLbl="node1" presStyleIdx="3" presStyleCnt="4">
        <dgm:presLayoutVars>
          <dgm:bulletEnabled val="1"/>
        </dgm:presLayoutVars>
      </dgm:prSet>
      <dgm:spPr/>
    </dgm:pt>
    <dgm:pt modelId="{4AF74BB3-1175-4D5F-8E4B-D39E62B1DCB5}" type="pres">
      <dgm:prSet presAssocID="{B2F87B85-F622-429D-9909-D7B308E49FEC}" presName="accent_4" presStyleCnt="0"/>
      <dgm:spPr/>
    </dgm:pt>
    <dgm:pt modelId="{9067A294-8DA3-45F9-AD4C-2E1EA62FA2C0}" type="pres">
      <dgm:prSet presAssocID="{B2F87B85-F622-429D-9909-D7B308E49FEC}" presName="accentRepeatNode" presStyleLbl="solidFgAcc1" presStyleIdx="3" presStyleCnt="4"/>
      <dgm:spPr/>
    </dgm:pt>
  </dgm:ptLst>
  <dgm:cxnLst>
    <dgm:cxn modelId="{46EC5E19-5340-45D4-930D-0DEE772462DA}" type="presOf" srcId="{761CA51B-00C4-4170-B910-78D7171B3E09}" destId="{8A3AFB74-23C6-40CB-99DE-70B1C5A86043}" srcOrd="0" destOrd="0" presId="urn:microsoft.com/office/officeart/2008/layout/VerticalCurvedList"/>
    <dgm:cxn modelId="{AA66CE1D-EA33-4786-AF80-F7053C6344B3}" type="presOf" srcId="{DFB01E62-C5A9-4586-BAE0-74E0AF178C69}" destId="{B70D3310-C498-4CEB-9289-89560E170C6F}" srcOrd="0" destOrd="0" presId="urn:microsoft.com/office/officeart/2008/layout/VerticalCurvedList"/>
    <dgm:cxn modelId="{0B49FC3A-FFC8-4CFF-914F-2A703C49940D}" srcId="{487D5AE3-A078-4FA9-822B-B3D0BDFF8FBD}" destId="{DFB01E62-C5A9-4586-BAE0-74E0AF178C69}" srcOrd="0" destOrd="0" parTransId="{34B1077F-3DD6-49A7-BA64-3626E9BC6869}" sibTransId="{7B42061B-926B-432D-9760-DC8CFE3549CF}"/>
    <dgm:cxn modelId="{4FAF3E6D-C88A-418D-99B8-7DD2568DFB59}" type="presOf" srcId="{7B42061B-926B-432D-9760-DC8CFE3549CF}" destId="{6158067E-7284-4832-9050-552CC7C9F2BA}" srcOrd="0" destOrd="0" presId="urn:microsoft.com/office/officeart/2008/layout/VerticalCurvedList"/>
    <dgm:cxn modelId="{F000857F-3FF4-4583-84B4-B9CDD4BC4EC7}" type="presOf" srcId="{487D5AE3-A078-4FA9-822B-B3D0BDFF8FBD}" destId="{94E6E0B8-AE3E-4BB7-B6D3-06823C290928}" srcOrd="0" destOrd="0" presId="urn:microsoft.com/office/officeart/2008/layout/VerticalCurvedList"/>
    <dgm:cxn modelId="{C4CD8F81-8BEA-44A9-81D7-85ACE9C8CFF8}" srcId="{487D5AE3-A078-4FA9-822B-B3D0BDFF8FBD}" destId="{A991234C-FE16-4EEA-9477-DE50A1F73433}" srcOrd="1" destOrd="0" parTransId="{27ACDCF4-2F9C-439A-AA51-3D5646EA2B84}" sibTransId="{18C79DD2-118A-433E-9F97-CE1304D6A721}"/>
    <dgm:cxn modelId="{C07A5BA8-A529-4B0C-99B4-80DD5D5DB1D1}" srcId="{487D5AE3-A078-4FA9-822B-B3D0BDFF8FBD}" destId="{761CA51B-00C4-4170-B910-78D7171B3E09}" srcOrd="2" destOrd="0" parTransId="{8E203091-53A9-4276-9C6B-37210D9D9DCA}" sibTransId="{ADAF9001-3513-4773-A4EB-9349031589D8}"/>
    <dgm:cxn modelId="{950A2BC5-9ACE-46E4-9237-D64F5FCCBB43}" srcId="{487D5AE3-A078-4FA9-822B-B3D0BDFF8FBD}" destId="{B2F87B85-F622-429D-9909-D7B308E49FEC}" srcOrd="3" destOrd="0" parTransId="{E0333FF5-0976-4FC5-A761-7A85234DCC05}" sibTransId="{0FF330EB-1F3E-4AD0-BD51-A0F69755176D}"/>
    <dgm:cxn modelId="{CA7853E7-D5AB-4854-A8D9-5ACB0ACB1016}" type="presOf" srcId="{B2F87B85-F622-429D-9909-D7B308E49FEC}" destId="{C4B7A4C6-A535-46A2-94ED-95C704E1F908}" srcOrd="0" destOrd="0" presId="urn:microsoft.com/office/officeart/2008/layout/VerticalCurvedList"/>
    <dgm:cxn modelId="{9845F4FE-0D26-4B53-8E4A-7BD604B4DBCE}" type="presOf" srcId="{A991234C-FE16-4EEA-9477-DE50A1F73433}" destId="{E941B607-D108-4D2B-85C1-0DD5711226C6}" srcOrd="0" destOrd="0" presId="urn:microsoft.com/office/officeart/2008/layout/VerticalCurvedList"/>
    <dgm:cxn modelId="{4DEFC559-DF3E-4736-BFA2-9647E36742EB}" type="presParOf" srcId="{94E6E0B8-AE3E-4BB7-B6D3-06823C290928}" destId="{F2B32DE0-F621-4BCE-ADEE-8D82BAE4238E}" srcOrd="0" destOrd="0" presId="urn:microsoft.com/office/officeart/2008/layout/VerticalCurvedList"/>
    <dgm:cxn modelId="{5116ACE7-9591-4438-B707-CF78124CEC75}" type="presParOf" srcId="{F2B32DE0-F621-4BCE-ADEE-8D82BAE4238E}" destId="{A267D629-B0CE-4EA2-91DA-338A9BA5825A}" srcOrd="0" destOrd="0" presId="urn:microsoft.com/office/officeart/2008/layout/VerticalCurvedList"/>
    <dgm:cxn modelId="{8AFC9686-8310-4995-A5BF-07A0770C2FE3}" type="presParOf" srcId="{A267D629-B0CE-4EA2-91DA-338A9BA5825A}" destId="{DC9C71D8-14EE-47BA-BB8F-0C9315232F4D}" srcOrd="0" destOrd="0" presId="urn:microsoft.com/office/officeart/2008/layout/VerticalCurvedList"/>
    <dgm:cxn modelId="{4EF0DEEC-56C1-4ACC-9A1C-4154853C5D71}" type="presParOf" srcId="{A267D629-B0CE-4EA2-91DA-338A9BA5825A}" destId="{6158067E-7284-4832-9050-552CC7C9F2BA}" srcOrd="1" destOrd="0" presId="urn:microsoft.com/office/officeart/2008/layout/VerticalCurvedList"/>
    <dgm:cxn modelId="{C113334F-9FE7-4FDD-B315-3D07E0953C71}" type="presParOf" srcId="{A267D629-B0CE-4EA2-91DA-338A9BA5825A}" destId="{6B640A58-5D36-48A9-98A7-068A6B49BE89}" srcOrd="2" destOrd="0" presId="urn:microsoft.com/office/officeart/2008/layout/VerticalCurvedList"/>
    <dgm:cxn modelId="{C97087DE-2976-440C-A04C-FE1A4E99CE59}" type="presParOf" srcId="{A267D629-B0CE-4EA2-91DA-338A9BA5825A}" destId="{1F118C7A-8E16-4E6A-9211-6112CEE3F487}" srcOrd="3" destOrd="0" presId="urn:microsoft.com/office/officeart/2008/layout/VerticalCurvedList"/>
    <dgm:cxn modelId="{6F8FB88F-88E5-4C31-B877-86CB6C84BEE2}" type="presParOf" srcId="{F2B32DE0-F621-4BCE-ADEE-8D82BAE4238E}" destId="{B70D3310-C498-4CEB-9289-89560E170C6F}" srcOrd="1" destOrd="0" presId="urn:microsoft.com/office/officeart/2008/layout/VerticalCurvedList"/>
    <dgm:cxn modelId="{2A40D14A-AE09-46F9-9C88-4061CE37E524}" type="presParOf" srcId="{F2B32DE0-F621-4BCE-ADEE-8D82BAE4238E}" destId="{1788508E-468F-40EB-A792-E099BC884D76}" srcOrd="2" destOrd="0" presId="urn:microsoft.com/office/officeart/2008/layout/VerticalCurvedList"/>
    <dgm:cxn modelId="{3FE44579-E279-42A1-A9FC-C34700D0518B}" type="presParOf" srcId="{1788508E-468F-40EB-A792-E099BC884D76}" destId="{4C7AE08C-1553-4784-8112-03AEDB0E3832}" srcOrd="0" destOrd="0" presId="urn:microsoft.com/office/officeart/2008/layout/VerticalCurvedList"/>
    <dgm:cxn modelId="{5BCAB9B4-A6F9-4B96-BD52-3CD8A6A60D95}" type="presParOf" srcId="{F2B32DE0-F621-4BCE-ADEE-8D82BAE4238E}" destId="{E941B607-D108-4D2B-85C1-0DD5711226C6}" srcOrd="3" destOrd="0" presId="urn:microsoft.com/office/officeart/2008/layout/VerticalCurvedList"/>
    <dgm:cxn modelId="{89B58474-A765-431E-9DB5-9FC16D096BBF}" type="presParOf" srcId="{F2B32DE0-F621-4BCE-ADEE-8D82BAE4238E}" destId="{47D3DA2E-0AAE-4B50-836F-F1B8FC0B846E}" srcOrd="4" destOrd="0" presId="urn:microsoft.com/office/officeart/2008/layout/VerticalCurvedList"/>
    <dgm:cxn modelId="{A65582A0-182D-467A-8E54-FAA2142637A4}" type="presParOf" srcId="{47D3DA2E-0AAE-4B50-836F-F1B8FC0B846E}" destId="{6CC69DEC-E0CA-4161-8039-F977A1F87D60}" srcOrd="0" destOrd="0" presId="urn:microsoft.com/office/officeart/2008/layout/VerticalCurvedList"/>
    <dgm:cxn modelId="{57F2A2FD-8608-43A0-B434-541CEF2010F7}" type="presParOf" srcId="{F2B32DE0-F621-4BCE-ADEE-8D82BAE4238E}" destId="{8A3AFB74-23C6-40CB-99DE-70B1C5A86043}" srcOrd="5" destOrd="0" presId="urn:microsoft.com/office/officeart/2008/layout/VerticalCurvedList"/>
    <dgm:cxn modelId="{47344787-139B-4FF1-9F4D-5D8F20F9A147}" type="presParOf" srcId="{F2B32DE0-F621-4BCE-ADEE-8D82BAE4238E}" destId="{8BA0F205-3856-436F-A1DB-458B85541212}" srcOrd="6" destOrd="0" presId="urn:microsoft.com/office/officeart/2008/layout/VerticalCurvedList"/>
    <dgm:cxn modelId="{EA059D10-4060-4E86-9EE8-704F0E1F5307}" type="presParOf" srcId="{8BA0F205-3856-436F-A1DB-458B85541212}" destId="{46722661-598C-4F7D-9E15-D784A7B2E9F4}" srcOrd="0" destOrd="0" presId="urn:microsoft.com/office/officeart/2008/layout/VerticalCurvedList"/>
    <dgm:cxn modelId="{051A5E17-12CE-4669-B953-B25475FE5601}" type="presParOf" srcId="{F2B32DE0-F621-4BCE-ADEE-8D82BAE4238E}" destId="{C4B7A4C6-A535-46A2-94ED-95C704E1F908}" srcOrd="7" destOrd="0" presId="urn:microsoft.com/office/officeart/2008/layout/VerticalCurvedList"/>
    <dgm:cxn modelId="{114C8439-286B-4D0F-8363-36072E955B95}" type="presParOf" srcId="{F2B32DE0-F621-4BCE-ADEE-8D82BAE4238E}" destId="{4AF74BB3-1175-4D5F-8E4B-D39E62B1DCB5}" srcOrd="8" destOrd="0" presId="urn:microsoft.com/office/officeart/2008/layout/VerticalCurvedList"/>
    <dgm:cxn modelId="{16662EE6-629E-4BAC-B1E8-B8FBD8A0A1F6}" type="presParOf" srcId="{4AF74BB3-1175-4D5F-8E4B-D39E62B1DCB5}" destId="{9067A294-8DA3-45F9-AD4C-2E1EA62FA2C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87D5AE3-A078-4FA9-822B-B3D0BDFF8FBD}"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DFB01E62-C5A9-4586-BAE0-74E0AF178C69}">
      <dgm:prSet phldrT="[Text]"/>
      <dgm:spPr/>
      <dgm:t>
        <a:bodyPr/>
        <a:lstStyle/>
        <a:p>
          <a:r>
            <a:rPr lang="en-US"/>
            <a:t> </a:t>
          </a:r>
        </a:p>
      </dgm:t>
    </dgm:pt>
    <dgm:pt modelId="{34B1077F-3DD6-49A7-BA64-3626E9BC6869}" type="parTrans" cxnId="{0B49FC3A-FFC8-4CFF-914F-2A703C49940D}">
      <dgm:prSet/>
      <dgm:spPr/>
      <dgm:t>
        <a:bodyPr/>
        <a:lstStyle/>
        <a:p>
          <a:endParaRPr lang="en-US"/>
        </a:p>
      </dgm:t>
    </dgm:pt>
    <dgm:pt modelId="{7B42061B-926B-432D-9760-DC8CFE3549CF}" type="sibTrans" cxnId="{0B49FC3A-FFC8-4CFF-914F-2A703C49940D}">
      <dgm:prSet/>
      <dgm:spPr/>
      <dgm:t>
        <a:bodyPr/>
        <a:lstStyle/>
        <a:p>
          <a:endParaRPr lang="en-US"/>
        </a:p>
      </dgm:t>
    </dgm:pt>
    <dgm:pt modelId="{A991234C-FE16-4EEA-9477-DE50A1F73433}">
      <dgm:prSet phldrT="[Text]"/>
      <dgm:spPr/>
      <dgm:t>
        <a:bodyPr/>
        <a:lstStyle/>
        <a:p>
          <a:r>
            <a:rPr lang="en-US"/>
            <a:t> </a:t>
          </a:r>
        </a:p>
      </dgm:t>
    </dgm:pt>
    <dgm:pt modelId="{27ACDCF4-2F9C-439A-AA51-3D5646EA2B84}" type="parTrans" cxnId="{C4CD8F81-8BEA-44A9-81D7-85ACE9C8CFF8}">
      <dgm:prSet/>
      <dgm:spPr/>
      <dgm:t>
        <a:bodyPr/>
        <a:lstStyle/>
        <a:p>
          <a:endParaRPr lang="en-US"/>
        </a:p>
      </dgm:t>
    </dgm:pt>
    <dgm:pt modelId="{18C79DD2-118A-433E-9F97-CE1304D6A721}" type="sibTrans" cxnId="{C4CD8F81-8BEA-44A9-81D7-85ACE9C8CFF8}">
      <dgm:prSet/>
      <dgm:spPr/>
      <dgm:t>
        <a:bodyPr/>
        <a:lstStyle/>
        <a:p>
          <a:endParaRPr lang="en-US"/>
        </a:p>
      </dgm:t>
    </dgm:pt>
    <dgm:pt modelId="{761CA51B-00C4-4170-B910-78D7171B3E09}">
      <dgm:prSet phldrT="[Text]"/>
      <dgm:spPr/>
      <dgm:t>
        <a:bodyPr/>
        <a:lstStyle/>
        <a:p>
          <a:r>
            <a:rPr lang="en-US"/>
            <a:t> </a:t>
          </a:r>
        </a:p>
      </dgm:t>
    </dgm:pt>
    <dgm:pt modelId="{8E203091-53A9-4276-9C6B-37210D9D9DCA}" type="parTrans" cxnId="{C07A5BA8-A529-4B0C-99B4-80DD5D5DB1D1}">
      <dgm:prSet/>
      <dgm:spPr/>
      <dgm:t>
        <a:bodyPr/>
        <a:lstStyle/>
        <a:p>
          <a:endParaRPr lang="en-US"/>
        </a:p>
      </dgm:t>
    </dgm:pt>
    <dgm:pt modelId="{ADAF9001-3513-4773-A4EB-9349031589D8}" type="sibTrans" cxnId="{C07A5BA8-A529-4B0C-99B4-80DD5D5DB1D1}">
      <dgm:prSet/>
      <dgm:spPr/>
      <dgm:t>
        <a:bodyPr/>
        <a:lstStyle/>
        <a:p>
          <a:endParaRPr lang="en-US"/>
        </a:p>
      </dgm:t>
    </dgm:pt>
    <dgm:pt modelId="{B2F87B85-F622-429D-9909-D7B308E49FEC}">
      <dgm:prSet/>
      <dgm:spPr/>
      <dgm:t>
        <a:bodyPr/>
        <a:lstStyle/>
        <a:p>
          <a:endParaRPr lang="en-US"/>
        </a:p>
      </dgm:t>
    </dgm:pt>
    <dgm:pt modelId="{E0333FF5-0976-4FC5-A761-7A85234DCC05}" type="parTrans" cxnId="{950A2BC5-9ACE-46E4-9237-D64F5FCCBB43}">
      <dgm:prSet/>
      <dgm:spPr/>
      <dgm:t>
        <a:bodyPr/>
        <a:lstStyle/>
        <a:p>
          <a:endParaRPr lang="en-US"/>
        </a:p>
      </dgm:t>
    </dgm:pt>
    <dgm:pt modelId="{0FF330EB-1F3E-4AD0-BD51-A0F69755176D}" type="sibTrans" cxnId="{950A2BC5-9ACE-46E4-9237-D64F5FCCBB43}">
      <dgm:prSet/>
      <dgm:spPr/>
      <dgm:t>
        <a:bodyPr/>
        <a:lstStyle/>
        <a:p>
          <a:endParaRPr lang="en-US"/>
        </a:p>
      </dgm:t>
    </dgm:pt>
    <dgm:pt modelId="{6DA87B36-F68B-461C-9EB1-7740DFB5EC17}">
      <dgm:prSet/>
      <dgm:spPr/>
      <dgm:t>
        <a:bodyPr/>
        <a:lstStyle/>
        <a:p>
          <a:endParaRPr lang="en-US"/>
        </a:p>
      </dgm:t>
    </dgm:pt>
    <dgm:pt modelId="{501455B1-4F68-472C-9DBD-98092A317C42}" type="parTrans" cxnId="{42C586BD-92D6-4CF2-9939-FF77E6F53DCB}">
      <dgm:prSet/>
      <dgm:spPr/>
      <dgm:t>
        <a:bodyPr/>
        <a:lstStyle/>
        <a:p>
          <a:endParaRPr lang="en-US"/>
        </a:p>
      </dgm:t>
    </dgm:pt>
    <dgm:pt modelId="{162D23C4-2650-4F22-9228-CD1AF382630F}" type="sibTrans" cxnId="{42C586BD-92D6-4CF2-9939-FF77E6F53DCB}">
      <dgm:prSet/>
      <dgm:spPr/>
      <dgm:t>
        <a:bodyPr/>
        <a:lstStyle/>
        <a:p>
          <a:endParaRPr lang="en-US"/>
        </a:p>
      </dgm:t>
    </dgm:pt>
    <dgm:pt modelId="{94E6E0B8-AE3E-4BB7-B6D3-06823C290928}" type="pres">
      <dgm:prSet presAssocID="{487D5AE3-A078-4FA9-822B-B3D0BDFF8FBD}" presName="Name0" presStyleCnt="0">
        <dgm:presLayoutVars>
          <dgm:chMax val="7"/>
          <dgm:chPref val="7"/>
          <dgm:dir/>
        </dgm:presLayoutVars>
      </dgm:prSet>
      <dgm:spPr/>
    </dgm:pt>
    <dgm:pt modelId="{F2B32DE0-F621-4BCE-ADEE-8D82BAE4238E}" type="pres">
      <dgm:prSet presAssocID="{487D5AE3-A078-4FA9-822B-B3D0BDFF8FBD}" presName="Name1" presStyleCnt="0"/>
      <dgm:spPr/>
    </dgm:pt>
    <dgm:pt modelId="{A267D629-B0CE-4EA2-91DA-338A9BA5825A}" type="pres">
      <dgm:prSet presAssocID="{487D5AE3-A078-4FA9-822B-B3D0BDFF8FBD}" presName="cycle" presStyleCnt="0"/>
      <dgm:spPr/>
    </dgm:pt>
    <dgm:pt modelId="{DC9C71D8-14EE-47BA-BB8F-0C9315232F4D}" type="pres">
      <dgm:prSet presAssocID="{487D5AE3-A078-4FA9-822B-B3D0BDFF8FBD}" presName="srcNode" presStyleLbl="node1" presStyleIdx="0" presStyleCnt="5"/>
      <dgm:spPr/>
    </dgm:pt>
    <dgm:pt modelId="{6158067E-7284-4832-9050-552CC7C9F2BA}" type="pres">
      <dgm:prSet presAssocID="{487D5AE3-A078-4FA9-822B-B3D0BDFF8FBD}" presName="conn" presStyleLbl="parChTrans1D2" presStyleIdx="0" presStyleCnt="1"/>
      <dgm:spPr/>
    </dgm:pt>
    <dgm:pt modelId="{6B640A58-5D36-48A9-98A7-068A6B49BE89}" type="pres">
      <dgm:prSet presAssocID="{487D5AE3-A078-4FA9-822B-B3D0BDFF8FBD}" presName="extraNode" presStyleLbl="node1" presStyleIdx="0" presStyleCnt="5"/>
      <dgm:spPr/>
    </dgm:pt>
    <dgm:pt modelId="{1F118C7A-8E16-4E6A-9211-6112CEE3F487}" type="pres">
      <dgm:prSet presAssocID="{487D5AE3-A078-4FA9-822B-B3D0BDFF8FBD}" presName="dstNode" presStyleLbl="node1" presStyleIdx="0" presStyleCnt="5"/>
      <dgm:spPr/>
    </dgm:pt>
    <dgm:pt modelId="{B70D3310-C498-4CEB-9289-89560E170C6F}" type="pres">
      <dgm:prSet presAssocID="{DFB01E62-C5A9-4586-BAE0-74E0AF178C69}" presName="text_1" presStyleLbl="node1" presStyleIdx="0" presStyleCnt="5">
        <dgm:presLayoutVars>
          <dgm:bulletEnabled val="1"/>
        </dgm:presLayoutVars>
      </dgm:prSet>
      <dgm:spPr/>
    </dgm:pt>
    <dgm:pt modelId="{1788508E-468F-40EB-A792-E099BC884D76}" type="pres">
      <dgm:prSet presAssocID="{DFB01E62-C5A9-4586-BAE0-74E0AF178C69}" presName="accent_1" presStyleCnt="0"/>
      <dgm:spPr/>
    </dgm:pt>
    <dgm:pt modelId="{4C7AE08C-1553-4784-8112-03AEDB0E3832}" type="pres">
      <dgm:prSet presAssocID="{DFB01E62-C5A9-4586-BAE0-74E0AF178C69}" presName="accentRepeatNode" presStyleLbl="solidFgAcc1" presStyleIdx="0" presStyleCnt="5"/>
      <dgm:spPr/>
    </dgm:pt>
    <dgm:pt modelId="{E941B607-D108-4D2B-85C1-0DD5711226C6}" type="pres">
      <dgm:prSet presAssocID="{A991234C-FE16-4EEA-9477-DE50A1F73433}" presName="text_2" presStyleLbl="node1" presStyleIdx="1" presStyleCnt="5" custLinFactNeighborX="1025" custLinFactNeighborY="-4490">
        <dgm:presLayoutVars>
          <dgm:bulletEnabled val="1"/>
        </dgm:presLayoutVars>
      </dgm:prSet>
      <dgm:spPr/>
    </dgm:pt>
    <dgm:pt modelId="{47D3DA2E-0AAE-4B50-836F-F1B8FC0B846E}" type="pres">
      <dgm:prSet presAssocID="{A991234C-FE16-4EEA-9477-DE50A1F73433}" presName="accent_2" presStyleCnt="0"/>
      <dgm:spPr/>
    </dgm:pt>
    <dgm:pt modelId="{6CC69DEC-E0CA-4161-8039-F977A1F87D60}" type="pres">
      <dgm:prSet presAssocID="{A991234C-FE16-4EEA-9477-DE50A1F73433}" presName="accentRepeatNode" presStyleLbl="solidFgAcc1" presStyleIdx="1" presStyleCnt="5"/>
      <dgm:spPr/>
    </dgm:pt>
    <dgm:pt modelId="{8A3AFB74-23C6-40CB-99DE-70B1C5A86043}" type="pres">
      <dgm:prSet presAssocID="{761CA51B-00C4-4170-B910-78D7171B3E09}" presName="text_3" presStyleLbl="node1" presStyleIdx="2" presStyleCnt="5">
        <dgm:presLayoutVars>
          <dgm:bulletEnabled val="1"/>
        </dgm:presLayoutVars>
      </dgm:prSet>
      <dgm:spPr/>
    </dgm:pt>
    <dgm:pt modelId="{8BA0F205-3856-436F-A1DB-458B85541212}" type="pres">
      <dgm:prSet presAssocID="{761CA51B-00C4-4170-B910-78D7171B3E09}" presName="accent_3" presStyleCnt="0"/>
      <dgm:spPr/>
    </dgm:pt>
    <dgm:pt modelId="{46722661-598C-4F7D-9E15-D784A7B2E9F4}" type="pres">
      <dgm:prSet presAssocID="{761CA51B-00C4-4170-B910-78D7171B3E09}" presName="accentRepeatNode" presStyleLbl="solidFgAcc1" presStyleIdx="2" presStyleCnt="5"/>
      <dgm:spPr/>
    </dgm:pt>
    <dgm:pt modelId="{C4B7A4C6-A535-46A2-94ED-95C704E1F908}" type="pres">
      <dgm:prSet presAssocID="{B2F87B85-F622-429D-9909-D7B308E49FEC}" presName="text_4" presStyleLbl="node1" presStyleIdx="3" presStyleCnt="5">
        <dgm:presLayoutVars>
          <dgm:bulletEnabled val="1"/>
        </dgm:presLayoutVars>
      </dgm:prSet>
      <dgm:spPr/>
    </dgm:pt>
    <dgm:pt modelId="{4AF74BB3-1175-4D5F-8E4B-D39E62B1DCB5}" type="pres">
      <dgm:prSet presAssocID="{B2F87B85-F622-429D-9909-D7B308E49FEC}" presName="accent_4" presStyleCnt="0"/>
      <dgm:spPr/>
    </dgm:pt>
    <dgm:pt modelId="{9067A294-8DA3-45F9-AD4C-2E1EA62FA2C0}" type="pres">
      <dgm:prSet presAssocID="{B2F87B85-F622-429D-9909-D7B308E49FEC}" presName="accentRepeatNode" presStyleLbl="solidFgAcc1" presStyleIdx="3" presStyleCnt="5"/>
      <dgm:spPr/>
    </dgm:pt>
    <dgm:pt modelId="{BD229DD3-83DF-4E89-A7E0-19E8DEE1DAE9}" type="pres">
      <dgm:prSet presAssocID="{6DA87B36-F68B-461C-9EB1-7740DFB5EC17}" presName="text_5" presStyleLbl="node1" presStyleIdx="4" presStyleCnt="5">
        <dgm:presLayoutVars>
          <dgm:bulletEnabled val="1"/>
        </dgm:presLayoutVars>
      </dgm:prSet>
      <dgm:spPr/>
    </dgm:pt>
    <dgm:pt modelId="{2125DAA7-1BD8-48FB-B13F-821DC97272C1}" type="pres">
      <dgm:prSet presAssocID="{6DA87B36-F68B-461C-9EB1-7740DFB5EC17}" presName="accent_5" presStyleCnt="0"/>
      <dgm:spPr/>
    </dgm:pt>
    <dgm:pt modelId="{D9B15D13-CCA2-48AE-B818-D9F0E589C60C}" type="pres">
      <dgm:prSet presAssocID="{6DA87B36-F68B-461C-9EB1-7740DFB5EC17}" presName="accentRepeatNode" presStyleLbl="solidFgAcc1" presStyleIdx="4" presStyleCnt="5"/>
      <dgm:spPr/>
    </dgm:pt>
  </dgm:ptLst>
  <dgm:cxnLst>
    <dgm:cxn modelId="{46EC5E19-5340-45D4-930D-0DEE772462DA}" type="presOf" srcId="{761CA51B-00C4-4170-B910-78D7171B3E09}" destId="{8A3AFB74-23C6-40CB-99DE-70B1C5A86043}" srcOrd="0" destOrd="0" presId="urn:microsoft.com/office/officeart/2008/layout/VerticalCurvedList"/>
    <dgm:cxn modelId="{AA66CE1D-EA33-4786-AF80-F7053C6344B3}" type="presOf" srcId="{DFB01E62-C5A9-4586-BAE0-74E0AF178C69}" destId="{B70D3310-C498-4CEB-9289-89560E170C6F}" srcOrd="0" destOrd="0" presId="urn:microsoft.com/office/officeart/2008/layout/VerticalCurvedList"/>
    <dgm:cxn modelId="{0B49FC3A-FFC8-4CFF-914F-2A703C49940D}" srcId="{487D5AE3-A078-4FA9-822B-B3D0BDFF8FBD}" destId="{DFB01E62-C5A9-4586-BAE0-74E0AF178C69}" srcOrd="0" destOrd="0" parTransId="{34B1077F-3DD6-49A7-BA64-3626E9BC6869}" sibTransId="{7B42061B-926B-432D-9760-DC8CFE3549CF}"/>
    <dgm:cxn modelId="{4FAF3E6D-C88A-418D-99B8-7DD2568DFB59}" type="presOf" srcId="{7B42061B-926B-432D-9760-DC8CFE3549CF}" destId="{6158067E-7284-4832-9050-552CC7C9F2BA}" srcOrd="0" destOrd="0" presId="urn:microsoft.com/office/officeart/2008/layout/VerticalCurvedList"/>
    <dgm:cxn modelId="{F000857F-3FF4-4583-84B4-B9CDD4BC4EC7}" type="presOf" srcId="{487D5AE3-A078-4FA9-822B-B3D0BDFF8FBD}" destId="{94E6E0B8-AE3E-4BB7-B6D3-06823C290928}" srcOrd="0" destOrd="0" presId="urn:microsoft.com/office/officeart/2008/layout/VerticalCurvedList"/>
    <dgm:cxn modelId="{C4CD8F81-8BEA-44A9-81D7-85ACE9C8CFF8}" srcId="{487D5AE3-A078-4FA9-822B-B3D0BDFF8FBD}" destId="{A991234C-FE16-4EEA-9477-DE50A1F73433}" srcOrd="1" destOrd="0" parTransId="{27ACDCF4-2F9C-439A-AA51-3D5646EA2B84}" sibTransId="{18C79DD2-118A-433E-9F97-CE1304D6A721}"/>
    <dgm:cxn modelId="{C07A5BA8-A529-4B0C-99B4-80DD5D5DB1D1}" srcId="{487D5AE3-A078-4FA9-822B-B3D0BDFF8FBD}" destId="{761CA51B-00C4-4170-B910-78D7171B3E09}" srcOrd="2" destOrd="0" parTransId="{8E203091-53A9-4276-9C6B-37210D9D9DCA}" sibTransId="{ADAF9001-3513-4773-A4EB-9349031589D8}"/>
    <dgm:cxn modelId="{42C586BD-92D6-4CF2-9939-FF77E6F53DCB}" srcId="{487D5AE3-A078-4FA9-822B-B3D0BDFF8FBD}" destId="{6DA87B36-F68B-461C-9EB1-7740DFB5EC17}" srcOrd="4" destOrd="0" parTransId="{501455B1-4F68-472C-9DBD-98092A317C42}" sibTransId="{162D23C4-2650-4F22-9228-CD1AF382630F}"/>
    <dgm:cxn modelId="{950A2BC5-9ACE-46E4-9237-D64F5FCCBB43}" srcId="{487D5AE3-A078-4FA9-822B-B3D0BDFF8FBD}" destId="{B2F87B85-F622-429D-9909-D7B308E49FEC}" srcOrd="3" destOrd="0" parTransId="{E0333FF5-0976-4FC5-A761-7A85234DCC05}" sibTransId="{0FF330EB-1F3E-4AD0-BD51-A0F69755176D}"/>
    <dgm:cxn modelId="{FCCEFEDE-C09C-4142-A9EB-541C61DAF1AD}" type="presOf" srcId="{6DA87B36-F68B-461C-9EB1-7740DFB5EC17}" destId="{BD229DD3-83DF-4E89-A7E0-19E8DEE1DAE9}" srcOrd="0" destOrd="0" presId="urn:microsoft.com/office/officeart/2008/layout/VerticalCurvedList"/>
    <dgm:cxn modelId="{CA7853E7-D5AB-4854-A8D9-5ACB0ACB1016}" type="presOf" srcId="{B2F87B85-F622-429D-9909-D7B308E49FEC}" destId="{C4B7A4C6-A535-46A2-94ED-95C704E1F908}" srcOrd="0" destOrd="0" presId="urn:microsoft.com/office/officeart/2008/layout/VerticalCurvedList"/>
    <dgm:cxn modelId="{9845F4FE-0D26-4B53-8E4A-7BD604B4DBCE}" type="presOf" srcId="{A991234C-FE16-4EEA-9477-DE50A1F73433}" destId="{E941B607-D108-4D2B-85C1-0DD5711226C6}" srcOrd="0" destOrd="0" presId="urn:microsoft.com/office/officeart/2008/layout/VerticalCurvedList"/>
    <dgm:cxn modelId="{4DEFC559-DF3E-4736-BFA2-9647E36742EB}" type="presParOf" srcId="{94E6E0B8-AE3E-4BB7-B6D3-06823C290928}" destId="{F2B32DE0-F621-4BCE-ADEE-8D82BAE4238E}" srcOrd="0" destOrd="0" presId="urn:microsoft.com/office/officeart/2008/layout/VerticalCurvedList"/>
    <dgm:cxn modelId="{5116ACE7-9591-4438-B707-CF78124CEC75}" type="presParOf" srcId="{F2B32DE0-F621-4BCE-ADEE-8D82BAE4238E}" destId="{A267D629-B0CE-4EA2-91DA-338A9BA5825A}" srcOrd="0" destOrd="0" presId="urn:microsoft.com/office/officeart/2008/layout/VerticalCurvedList"/>
    <dgm:cxn modelId="{8AFC9686-8310-4995-A5BF-07A0770C2FE3}" type="presParOf" srcId="{A267D629-B0CE-4EA2-91DA-338A9BA5825A}" destId="{DC9C71D8-14EE-47BA-BB8F-0C9315232F4D}" srcOrd="0" destOrd="0" presId="urn:microsoft.com/office/officeart/2008/layout/VerticalCurvedList"/>
    <dgm:cxn modelId="{4EF0DEEC-56C1-4ACC-9A1C-4154853C5D71}" type="presParOf" srcId="{A267D629-B0CE-4EA2-91DA-338A9BA5825A}" destId="{6158067E-7284-4832-9050-552CC7C9F2BA}" srcOrd="1" destOrd="0" presId="urn:microsoft.com/office/officeart/2008/layout/VerticalCurvedList"/>
    <dgm:cxn modelId="{C113334F-9FE7-4FDD-B315-3D07E0953C71}" type="presParOf" srcId="{A267D629-B0CE-4EA2-91DA-338A9BA5825A}" destId="{6B640A58-5D36-48A9-98A7-068A6B49BE89}" srcOrd="2" destOrd="0" presId="urn:microsoft.com/office/officeart/2008/layout/VerticalCurvedList"/>
    <dgm:cxn modelId="{C97087DE-2976-440C-A04C-FE1A4E99CE59}" type="presParOf" srcId="{A267D629-B0CE-4EA2-91DA-338A9BA5825A}" destId="{1F118C7A-8E16-4E6A-9211-6112CEE3F487}" srcOrd="3" destOrd="0" presId="urn:microsoft.com/office/officeart/2008/layout/VerticalCurvedList"/>
    <dgm:cxn modelId="{6F8FB88F-88E5-4C31-B877-86CB6C84BEE2}" type="presParOf" srcId="{F2B32DE0-F621-4BCE-ADEE-8D82BAE4238E}" destId="{B70D3310-C498-4CEB-9289-89560E170C6F}" srcOrd="1" destOrd="0" presId="urn:microsoft.com/office/officeart/2008/layout/VerticalCurvedList"/>
    <dgm:cxn modelId="{2A40D14A-AE09-46F9-9C88-4061CE37E524}" type="presParOf" srcId="{F2B32DE0-F621-4BCE-ADEE-8D82BAE4238E}" destId="{1788508E-468F-40EB-A792-E099BC884D76}" srcOrd="2" destOrd="0" presId="urn:microsoft.com/office/officeart/2008/layout/VerticalCurvedList"/>
    <dgm:cxn modelId="{3FE44579-E279-42A1-A9FC-C34700D0518B}" type="presParOf" srcId="{1788508E-468F-40EB-A792-E099BC884D76}" destId="{4C7AE08C-1553-4784-8112-03AEDB0E3832}" srcOrd="0" destOrd="0" presId="urn:microsoft.com/office/officeart/2008/layout/VerticalCurvedList"/>
    <dgm:cxn modelId="{5BCAB9B4-A6F9-4B96-BD52-3CD8A6A60D95}" type="presParOf" srcId="{F2B32DE0-F621-4BCE-ADEE-8D82BAE4238E}" destId="{E941B607-D108-4D2B-85C1-0DD5711226C6}" srcOrd="3" destOrd="0" presId="urn:microsoft.com/office/officeart/2008/layout/VerticalCurvedList"/>
    <dgm:cxn modelId="{89B58474-A765-431E-9DB5-9FC16D096BBF}" type="presParOf" srcId="{F2B32DE0-F621-4BCE-ADEE-8D82BAE4238E}" destId="{47D3DA2E-0AAE-4B50-836F-F1B8FC0B846E}" srcOrd="4" destOrd="0" presId="urn:microsoft.com/office/officeart/2008/layout/VerticalCurvedList"/>
    <dgm:cxn modelId="{A65582A0-182D-467A-8E54-FAA2142637A4}" type="presParOf" srcId="{47D3DA2E-0AAE-4B50-836F-F1B8FC0B846E}" destId="{6CC69DEC-E0CA-4161-8039-F977A1F87D60}" srcOrd="0" destOrd="0" presId="urn:microsoft.com/office/officeart/2008/layout/VerticalCurvedList"/>
    <dgm:cxn modelId="{57F2A2FD-8608-43A0-B434-541CEF2010F7}" type="presParOf" srcId="{F2B32DE0-F621-4BCE-ADEE-8D82BAE4238E}" destId="{8A3AFB74-23C6-40CB-99DE-70B1C5A86043}" srcOrd="5" destOrd="0" presId="urn:microsoft.com/office/officeart/2008/layout/VerticalCurvedList"/>
    <dgm:cxn modelId="{47344787-139B-4FF1-9F4D-5D8F20F9A147}" type="presParOf" srcId="{F2B32DE0-F621-4BCE-ADEE-8D82BAE4238E}" destId="{8BA0F205-3856-436F-A1DB-458B85541212}" srcOrd="6" destOrd="0" presId="urn:microsoft.com/office/officeart/2008/layout/VerticalCurvedList"/>
    <dgm:cxn modelId="{EA059D10-4060-4E86-9EE8-704F0E1F5307}" type="presParOf" srcId="{8BA0F205-3856-436F-A1DB-458B85541212}" destId="{46722661-598C-4F7D-9E15-D784A7B2E9F4}" srcOrd="0" destOrd="0" presId="urn:microsoft.com/office/officeart/2008/layout/VerticalCurvedList"/>
    <dgm:cxn modelId="{051A5E17-12CE-4669-B953-B25475FE5601}" type="presParOf" srcId="{F2B32DE0-F621-4BCE-ADEE-8D82BAE4238E}" destId="{C4B7A4C6-A535-46A2-94ED-95C704E1F908}" srcOrd="7" destOrd="0" presId="urn:microsoft.com/office/officeart/2008/layout/VerticalCurvedList"/>
    <dgm:cxn modelId="{114C8439-286B-4D0F-8363-36072E955B95}" type="presParOf" srcId="{F2B32DE0-F621-4BCE-ADEE-8D82BAE4238E}" destId="{4AF74BB3-1175-4D5F-8E4B-D39E62B1DCB5}" srcOrd="8" destOrd="0" presId="urn:microsoft.com/office/officeart/2008/layout/VerticalCurvedList"/>
    <dgm:cxn modelId="{16662EE6-629E-4BAC-B1E8-B8FBD8A0A1F6}" type="presParOf" srcId="{4AF74BB3-1175-4D5F-8E4B-D39E62B1DCB5}" destId="{9067A294-8DA3-45F9-AD4C-2E1EA62FA2C0}" srcOrd="0" destOrd="0" presId="urn:microsoft.com/office/officeart/2008/layout/VerticalCurvedList"/>
    <dgm:cxn modelId="{D40111FB-6A0D-43B0-8709-14F797E470E6}" type="presParOf" srcId="{F2B32DE0-F621-4BCE-ADEE-8D82BAE4238E}" destId="{BD229DD3-83DF-4E89-A7E0-19E8DEE1DAE9}" srcOrd="9" destOrd="0" presId="urn:microsoft.com/office/officeart/2008/layout/VerticalCurvedList"/>
    <dgm:cxn modelId="{7733CBB9-0BA0-494F-8906-40AD2C2601F3}" type="presParOf" srcId="{F2B32DE0-F621-4BCE-ADEE-8D82BAE4238E}" destId="{2125DAA7-1BD8-48FB-B13F-821DC97272C1}" srcOrd="10" destOrd="0" presId="urn:microsoft.com/office/officeart/2008/layout/VerticalCurvedList"/>
    <dgm:cxn modelId="{09889776-BC58-4890-B001-D8DF51DD8195}" type="presParOf" srcId="{2125DAA7-1BD8-48FB-B13F-821DC97272C1}" destId="{D9B15D13-CCA2-48AE-B818-D9F0E589C60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7D5AE3-A078-4FA9-822B-B3D0BDFF8FBD}"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en-US"/>
        </a:p>
      </dgm:t>
    </dgm:pt>
    <dgm:pt modelId="{DFB01E62-C5A9-4586-BAE0-74E0AF178C69}">
      <dgm:prSet phldrT="[Text]"/>
      <dgm:spPr/>
      <dgm:t>
        <a:bodyPr/>
        <a:lstStyle/>
        <a:p>
          <a:r>
            <a:rPr lang="en-US"/>
            <a:t> </a:t>
          </a:r>
        </a:p>
      </dgm:t>
    </dgm:pt>
    <dgm:pt modelId="{34B1077F-3DD6-49A7-BA64-3626E9BC6869}" type="parTrans" cxnId="{0B49FC3A-FFC8-4CFF-914F-2A703C49940D}">
      <dgm:prSet/>
      <dgm:spPr/>
      <dgm:t>
        <a:bodyPr/>
        <a:lstStyle/>
        <a:p>
          <a:endParaRPr lang="en-US"/>
        </a:p>
      </dgm:t>
    </dgm:pt>
    <dgm:pt modelId="{7B42061B-926B-432D-9760-DC8CFE3549CF}" type="sibTrans" cxnId="{0B49FC3A-FFC8-4CFF-914F-2A703C49940D}">
      <dgm:prSet/>
      <dgm:spPr/>
      <dgm:t>
        <a:bodyPr/>
        <a:lstStyle/>
        <a:p>
          <a:endParaRPr lang="en-US"/>
        </a:p>
      </dgm:t>
    </dgm:pt>
    <dgm:pt modelId="{A991234C-FE16-4EEA-9477-DE50A1F73433}">
      <dgm:prSet phldrT="[Text]"/>
      <dgm:spPr/>
      <dgm:t>
        <a:bodyPr/>
        <a:lstStyle/>
        <a:p>
          <a:r>
            <a:rPr lang="en-US"/>
            <a:t> </a:t>
          </a:r>
        </a:p>
      </dgm:t>
    </dgm:pt>
    <dgm:pt modelId="{27ACDCF4-2F9C-439A-AA51-3D5646EA2B84}" type="parTrans" cxnId="{C4CD8F81-8BEA-44A9-81D7-85ACE9C8CFF8}">
      <dgm:prSet/>
      <dgm:spPr/>
      <dgm:t>
        <a:bodyPr/>
        <a:lstStyle/>
        <a:p>
          <a:endParaRPr lang="en-US"/>
        </a:p>
      </dgm:t>
    </dgm:pt>
    <dgm:pt modelId="{18C79DD2-118A-433E-9F97-CE1304D6A721}" type="sibTrans" cxnId="{C4CD8F81-8BEA-44A9-81D7-85ACE9C8CFF8}">
      <dgm:prSet/>
      <dgm:spPr/>
      <dgm:t>
        <a:bodyPr/>
        <a:lstStyle/>
        <a:p>
          <a:endParaRPr lang="en-US"/>
        </a:p>
      </dgm:t>
    </dgm:pt>
    <dgm:pt modelId="{761CA51B-00C4-4170-B910-78D7171B3E09}">
      <dgm:prSet phldrT="[Text]"/>
      <dgm:spPr/>
      <dgm:t>
        <a:bodyPr/>
        <a:lstStyle/>
        <a:p>
          <a:r>
            <a:rPr lang="en-US"/>
            <a:t> </a:t>
          </a:r>
        </a:p>
      </dgm:t>
    </dgm:pt>
    <dgm:pt modelId="{8E203091-53A9-4276-9C6B-37210D9D9DCA}" type="parTrans" cxnId="{C07A5BA8-A529-4B0C-99B4-80DD5D5DB1D1}">
      <dgm:prSet/>
      <dgm:spPr/>
      <dgm:t>
        <a:bodyPr/>
        <a:lstStyle/>
        <a:p>
          <a:endParaRPr lang="en-US"/>
        </a:p>
      </dgm:t>
    </dgm:pt>
    <dgm:pt modelId="{ADAF9001-3513-4773-A4EB-9349031589D8}" type="sibTrans" cxnId="{C07A5BA8-A529-4B0C-99B4-80DD5D5DB1D1}">
      <dgm:prSet/>
      <dgm:spPr/>
      <dgm:t>
        <a:bodyPr/>
        <a:lstStyle/>
        <a:p>
          <a:endParaRPr lang="en-US"/>
        </a:p>
      </dgm:t>
    </dgm:pt>
    <dgm:pt modelId="{B2F87B85-F622-429D-9909-D7B308E49FEC}">
      <dgm:prSet/>
      <dgm:spPr/>
      <dgm:t>
        <a:bodyPr/>
        <a:lstStyle/>
        <a:p>
          <a:endParaRPr lang="en-US"/>
        </a:p>
      </dgm:t>
    </dgm:pt>
    <dgm:pt modelId="{E0333FF5-0976-4FC5-A761-7A85234DCC05}" type="parTrans" cxnId="{950A2BC5-9ACE-46E4-9237-D64F5FCCBB43}">
      <dgm:prSet/>
      <dgm:spPr/>
      <dgm:t>
        <a:bodyPr/>
        <a:lstStyle/>
        <a:p>
          <a:endParaRPr lang="en-US"/>
        </a:p>
      </dgm:t>
    </dgm:pt>
    <dgm:pt modelId="{0FF330EB-1F3E-4AD0-BD51-A0F69755176D}" type="sibTrans" cxnId="{950A2BC5-9ACE-46E4-9237-D64F5FCCBB43}">
      <dgm:prSet/>
      <dgm:spPr/>
      <dgm:t>
        <a:bodyPr/>
        <a:lstStyle/>
        <a:p>
          <a:endParaRPr lang="en-US"/>
        </a:p>
      </dgm:t>
    </dgm:pt>
    <dgm:pt modelId="{94E6E0B8-AE3E-4BB7-B6D3-06823C290928}" type="pres">
      <dgm:prSet presAssocID="{487D5AE3-A078-4FA9-822B-B3D0BDFF8FBD}" presName="Name0" presStyleCnt="0">
        <dgm:presLayoutVars>
          <dgm:chMax val="7"/>
          <dgm:chPref val="7"/>
          <dgm:dir/>
        </dgm:presLayoutVars>
      </dgm:prSet>
      <dgm:spPr/>
    </dgm:pt>
    <dgm:pt modelId="{F2B32DE0-F621-4BCE-ADEE-8D82BAE4238E}" type="pres">
      <dgm:prSet presAssocID="{487D5AE3-A078-4FA9-822B-B3D0BDFF8FBD}" presName="Name1" presStyleCnt="0"/>
      <dgm:spPr/>
    </dgm:pt>
    <dgm:pt modelId="{A267D629-B0CE-4EA2-91DA-338A9BA5825A}" type="pres">
      <dgm:prSet presAssocID="{487D5AE3-A078-4FA9-822B-B3D0BDFF8FBD}" presName="cycle" presStyleCnt="0"/>
      <dgm:spPr/>
    </dgm:pt>
    <dgm:pt modelId="{DC9C71D8-14EE-47BA-BB8F-0C9315232F4D}" type="pres">
      <dgm:prSet presAssocID="{487D5AE3-A078-4FA9-822B-B3D0BDFF8FBD}" presName="srcNode" presStyleLbl="node1" presStyleIdx="0" presStyleCnt="4"/>
      <dgm:spPr/>
    </dgm:pt>
    <dgm:pt modelId="{6158067E-7284-4832-9050-552CC7C9F2BA}" type="pres">
      <dgm:prSet presAssocID="{487D5AE3-A078-4FA9-822B-B3D0BDFF8FBD}" presName="conn" presStyleLbl="parChTrans1D2" presStyleIdx="0" presStyleCnt="1"/>
      <dgm:spPr/>
    </dgm:pt>
    <dgm:pt modelId="{6B640A58-5D36-48A9-98A7-068A6B49BE89}" type="pres">
      <dgm:prSet presAssocID="{487D5AE3-A078-4FA9-822B-B3D0BDFF8FBD}" presName="extraNode" presStyleLbl="node1" presStyleIdx="0" presStyleCnt="4"/>
      <dgm:spPr/>
    </dgm:pt>
    <dgm:pt modelId="{1F118C7A-8E16-4E6A-9211-6112CEE3F487}" type="pres">
      <dgm:prSet presAssocID="{487D5AE3-A078-4FA9-822B-B3D0BDFF8FBD}" presName="dstNode" presStyleLbl="node1" presStyleIdx="0" presStyleCnt="4"/>
      <dgm:spPr/>
    </dgm:pt>
    <dgm:pt modelId="{B70D3310-C498-4CEB-9289-89560E170C6F}" type="pres">
      <dgm:prSet presAssocID="{DFB01E62-C5A9-4586-BAE0-74E0AF178C69}" presName="text_1" presStyleLbl="node1" presStyleIdx="0" presStyleCnt="4">
        <dgm:presLayoutVars>
          <dgm:bulletEnabled val="1"/>
        </dgm:presLayoutVars>
      </dgm:prSet>
      <dgm:spPr/>
    </dgm:pt>
    <dgm:pt modelId="{1788508E-468F-40EB-A792-E099BC884D76}" type="pres">
      <dgm:prSet presAssocID="{DFB01E62-C5A9-4586-BAE0-74E0AF178C69}" presName="accent_1" presStyleCnt="0"/>
      <dgm:spPr/>
    </dgm:pt>
    <dgm:pt modelId="{4C7AE08C-1553-4784-8112-03AEDB0E3832}" type="pres">
      <dgm:prSet presAssocID="{DFB01E62-C5A9-4586-BAE0-74E0AF178C69}" presName="accentRepeatNode" presStyleLbl="solidFgAcc1" presStyleIdx="0" presStyleCnt="4"/>
      <dgm:spPr/>
    </dgm:pt>
    <dgm:pt modelId="{E941B607-D108-4D2B-85C1-0DD5711226C6}" type="pres">
      <dgm:prSet presAssocID="{A991234C-FE16-4EEA-9477-DE50A1F73433}" presName="text_2" presStyleLbl="node1" presStyleIdx="1" presStyleCnt="4" custLinFactNeighborX="1025" custLinFactNeighborY="-4490">
        <dgm:presLayoutVars>
          <dgm:bulletEnabled val="1"/>
        </dgm:presLayoutVars>
      </dgm:prSet>
      <dgm:spPr/>
    </dgm:pt>
    <dgm:pt modelId="{47D3DA2E-0AAE-4B50-836F-F1B8FC0B846E}" type="pres">
      <dgm:prSet presAssocID="{A991234C-FE16-4EEA-9477-DE50A1F73433}" presName="accent_2" presStyleCnt="0"/>
      <dgm:spPr/>
    </dgm:pt>
    <dgm:pt modelId="{6CC69DEC-E0CA-4161-8039-F977A1F87D60}" type="pres">
      <dgm:prSet presAssocID="{A991234C-FE16-4EEA-9477-DE50A1F73433}" presName="accentRepeatNode" presStyleLbl="solidFgAcc1" presStyleIdx="1" presStyleCnt="4"/>
      <dgm:spPr/>
    </dgm:pt>
    <dgm:pt modelId="{8A3AFB74-23C6-40CB-99DE-70B1C5A86043}" type="pres">
      <dgm:prSet presAssocID="{761CA51B-00C4-4170-B910-78D7171B3E09}" presName="text_3" presStyleLbl="node1" presStyleIdx="2" presStyleCnt="4">
        <dgm:presLayoutVars>
          <dgm:bulletEnabled val="1"/>
        </dgm:presLayoutVars>
      </dgm:prSet>
      <dgm:spPr/>
    </dgm:pt>
    <dgm:pt modelId="{8BA0F205-3856-436F-A1DB-458B85541212}" type="pres">
      <dgm:prSet presAssocID="{761CA51B-00C4-4170-B910-78D7171B3E09}" presName="accent_3" presStyleCnt="0"/>
      <dgm:spPr/>
    </dgm:pt>
    <dgm:pt modelId="{46722661-598C-4F7D-9E15-D784A7B2E9F4}" type="pres">
      <dgm:prSet presAssocID="{761CA51B-00C4-4170-B910-78D7171B3E09}" presName="accentRepeatNode" presStyleLbl="solidFgAcc1" presStyleIdx="2" presStyleCnt="4"/>
      <dgm:spPr/>
    </dgm:pt>
    <dgm:pt modelId="{C4B7A4C6-A535-46A2-94ED-95C704E1F908}" type="pres">
      <dgm:prSet presAssocID="{B2F87B85-F622-429D-9909-D7B308E49FEC}" presName="text_4" presStyleLbl="node1" presStyleIdx="3" presStyleCnt="4">
        <dgm:presLayoutVars>
          <dgm:bulletEnabled val="1"/>
        </dgm:presLayoutVars>
      </dgm:prSet>
      <dgm:spPr/>
    </dgm:pt>
    <dgm:pt modelId="{4AF74BB3-1175-4D5F-8E4B-D39E62B1DCB5}" type="pres">
      <dgm:prSet presAssocID="{B2F87B85-F622-429D-9909-D7B308E49FEC}" presName="accent_4" presStyleCnt="0"/>
      <dgm:spPr/>
    </dgm:pt>
    <dgm:pt modelId="{9067A294-8DA3-45F9-AD4C-2E1EA62FA2C0}" type="pres">
      <dgm:prSet presAssocID="{B2F87B85-F622-429D-9909-D7B308E49FEC}" presName="accentRepeatNode" presStyleLbl="solidFgAcc1" presStyleIdx="3" presStyleCnt="4"/>
      <dgm:spPr/>
    </dgm:pt>
  </dgm:ptLst>
  <dgm:cxnLst>
    <dgm:cxn modelId="{46EC5E19-5340-45D4-930D-0DEE772462DA}" type="presOf" srcId="{761CA51B-00C4-4170-B910-78D7171B3E09}" destId="{8A3AFB74-23C6-40CB-99DE-70B1C5A86043}" srcOrd="0" destOrd="0" presId="urn:microsoft.com/office/officeart/2008/layout/VerticalCurvedList"/>
    <dgm:cxn modelId="{AA66CE1D-EA33-4786-AF80-F7053C6344B3}" type="presOf" srcId="{DFB01E62-C5A9-4586-BAE0-74E0AF178C69}" destId="{B70D3310-C498-4CEB-9289-89560E170C6F}" srcOrd="0" destOrd="0" presId="urn:microsoft.com/office/officeart/2008/layout/VerticalCurvedList"/>
    <dgm:cxn modelId="{0B49FC3A-FFC8-4CFF-914F-2A703C49940D}" srcId="{487D5AE3-A078-4FA9-822B-B3D0BDFF8FBD}" destId="{DFB01E62-C5A9-4586-BAE0-74E0AF178C69}" srcOrd="0" destOrd="0" parTransId="{34B1077F-3DD6-49A7-BA64-3626E9BC6869}" sibTransId="{7B42061B-926B-432D-9760-DC8CFE3549CF}"/>
    <dgm:cxn modelId="{4FAF3E6D-C88A-418D-99B8-7DD2568DFB59}" type="presOf" srcId="{7B42061B-926B-432D-9760-DC8CFE3549CF}" destId="{6158067E-7284-4832-9050-552CC7C9F2BA}" srcOrd="0" destOrd="0" presId="urn:microsoft.com/office/officeart/2008/layout/VerticalCurvedList"/>
    <dgm:cxn modelId="{F000857F-3FF4-4583-84B4-B9CDD4BC4EC7}" type="presOf" srcId="{487D5AE3-A078-4FA9-822B-B3D0BDFF8FBD}" destId="{94E6E0B8-AE3E-4BB7-B6D3-06823C290928}" srcOrd="0" destOrd="0" presId="urn:microsoft.com/office/officeart/2008/layout/VerticalCurvedList"/>
    <dgm:cxn modelId="{C4CD8F81-8BEA-44A9-81D7-85ACE9C8CFF8}" srcId="{487D5AE3-A078-4FA9-822B-B3D0BDFF8FBD}" destId="{A991234C-FE16-4EEA-9477-DE50A1F73433}" srcOrd="1" destOrd="0" parTransId="{27ACDCF4-2F9C-439A-AA51-3D5646EA2B84}" sibTransId="{18C79DD2-118A-433E-9F97-CE1304D6A721}"/>
    <dgm:cxn modelId="{C07A5BA8-A529-4B0C-99B4-80DD5D5DB1D1}" srcId="{487D5AE3-A078-4FA9-822B-B3D0BDFF8FBD}" destId="{761CA51B-00C4-4170-B910-78D7171B3E09}" srcOrd="2" destOrd="0" parTransId="{8E203091-53A9-4276-9C6B-37210D9D9DCA}" sibTransId="{ADAF9001-3513-4773-A4EB-9349031589D8}"/>
    <dgm:cxn modelId="{950A2BC5-9ACE-46E4-9237-D64F5FCCBB43}" srcId="{487D5AE3-A078-4FA9-822B-B3D0BDFF8FBD}" destId="{B2F87B85-F622-429D-9909-D7B308E49FEC}" srcOrd="3" destOrd="0" parTransId="{E0333FF5-0976-4FC5-A761-7A85234DCC05}" sibTransId="{0FF330EB-1F3E-4AD0-BD51-A0F69755176D}"/>
    <dgm:cxn modelId="{CA7853E7-D5AB-4854-A8D9-5ACB0ACB1016}" type="presOf" srcId="{B2F87B85-F622-429D-9909-D7B308E49FEC}" destId="{C4B7A4C6-A535-46A2-94ED-95C704E1F908}" srcOrd="0" destOrd="0" presId="urn:microsoft.com/office/officeart/2008/layout/VerticalCurvedList"/>
    <dgm:cxn modelId="{9845F4FE-0D26-4B53-8E4A-7BD604B4DBCE}" type="presOf" srcId="{A991234C-FE16-4EEA-9477-DE50A1F73433}" destId="{E941B607-D108-4D2B-85C1-0DD5711226C6}" srcOrd="0" destOrd="0" presId="urn:microsoft.com/office/officeart/2008/layout/VerticalCurvedList"/>
    <dgm:cxn modelId="{4DEFC559-DF3E-4736-BFA2-9647E36742EB}" type="presParOf" srcId="{94E6E0B8-AE3E-4BB7-B6D3-06823C290928}" destId="{F2B32DE0-F621-4BCE-ADEE-8D82BAE4238E}" srcOrd="0" destOrd="0" presId="urn:microsoft.com/office/officeart/2008/layout/VerticalCurvedList"/>
    <dgm:cxn modelId="{5116ACE7-9591-4438-B707-CF78124CEC75}" type="presParOf" srcId="{F2B32DE0-F621-4BCE-ADEE-8D82BAE4238E}" destId="{A267D629-B0CE-4EA2-91DA-338A9BA5825A}" srcOrd="0" destOrd="0" presId="urn:microsoft.com/office/officeart/2008/layout/VerticalCurvedList"/>
    <dgm:cxn modelId="{8AFC9686-8310-4995-A5BF-07A0770C2FE3}" type="presParOf" srcId="{A267D629-B0CE-4EA2-91DA-338A9BA5825A}" destId="{DC9C71D8-14EE-47BA-BB8F-0C9315232F4D}" srcOrd="0" destOrd="0" presId="urn:microsoft.com/office/officeart/2008/layout/VerticalCurvedList"/>
    <dgm:cxn modelId="{4EF0DEEC-56C1-4ACC-9A1C-4154853C5D71}" type="presParOf" srcId="{A267D629-B0CE-4EA2-91DA-338A9BA5825A}" destId="{6158067E-7284-4832-9050-552CC7C9F2BA}" srcOrd="1" destOrd="0" presId="urn:microsoft.com/office/officeart/2008/layout/VerticalCurvedList"/>
    <dgm:cxn modelId="{C113334F-9FE7-4FDD-B315-3D07E0953C71}" type="presParOf" srcId="{A267D629-B0CE-4EA2-91DA-338A9BA5825A}" destId="{6B640A58-5D36-48A9-98A7-068A6B49BE89}" srcOrd="2" destOrd="0" presId="urn:microsoft.com/office/officeart/2008/layout/VerticalCurvedList"/>
    <dgm:cxn modelId="{C97087DE-2976-440C-A04C-FE1A4E99CE59}" type="presParOf" srcId="{A267D629-B0CE-4EA2-91DA-338A9BA5825A}" destId="{1F118C7A-8E16-4E6A-9211-6112CEE3F487}" srcOrd="3" destOrd="0" presId="urn:microsoft.com/office/officeart/2008/layout/VerticalCurvedList"/>
    <dgm:cxn modelId="{6F8FB88F-88E5-4C31-B877-86CB6C84BEE2}" type="presParOf" srcId="{F2B32DE0-F621-4BCE-ADEE-8D82BAE4238E}" destId="{B70D3310-C498-4CEB-9289-89560E170C6F}" srcOrd="1" destOrd="0" presId="urn:microsoft.com/office/officeart/2008/layout/VerticalCurvedList"/>
    <dgm:cxn modelId="{2A40D14A-AE09-46F9-9C88-4061CE37E524}" type="presParOf" srcId="{F2B32DE0-F621-4BCE-ADEE-8D82BAE4238E}" destId="{1788508E-468F-40EB-A792-E099BC884D76}" srcOrd="2" destOrd="0" presId="urn:microsoft.com/office/officeart/2008/layout/VerticalCurvedList"/>
    <dgm:cxn modelId="{3FE44579-E279-42A1-A9FC-C34700D0518B}" type="presParOf" srcId="{1788508E-468F-40EB-A792-E099BC884D76}" destId="{4C7AE08C-1553-4784-8112-03AEDB0E3832}" srcOrd="0" destOrd="0" presId="urn:microsoft.com/office/officeart/2008/layout/VerticalCurvedList"/>
    <dgm:cxn modelId="{5BCAB9B4-A6F9-4B96-BD52-3CD8A6A60D95}" type="presParOf" srcId="{F2B32DE0-F621-4BCE-ADEE-8D82BAE4238E}" destId="{E941B607-D108-4D2B-85C1-0DD5711226C6}" srcOrd="3" destOrd="0" presId="urn:microsoft.com/office/officeart/2008/layout/VerticalCurvedList"/>
    <dgm:cxn modelId="{89B58474-A765-431E-9DB5-9FC16D096BBF}" type="presParOf" srcId="{F2B32DE0-F621-4BCE-ADEE-8D82BAE4238E}" destId="{47D3DA2E-0AAE-4B50-836F-F1B8FC0B846E}" srcOrd="4" destOrd="0" presId="urn:microsoft.com/office/officeart/2008/layout/VerticalCurvedList"/>
    <dgm:cxn modelId="{A65582A0-182D-467A-8E54-FAA2142637A4}" type="presParOf" srcId="{47D3DA2E-0AAE-4B50-836F-F1B8FC0B846E}" destId="{6CC69DEC-E0CA-4161-8039-F977A1F87D60}" srcOrd="0" destOrd="0" presId="urn:microsoft.com/office/officeart/2008/layout/VerticalCurvedList"/>
    <dgm:cxn modelId="{57F2A2FD-8608-43A0-B434-541CEF2010F7}" type="presParOf" srcId="{F2B32DE0-F621-4BCE-ADEE-8D82BAE4238E}" destId="{8A3AFB74-23C6-40CB-99DE-70B1C5A86043}" srcOrd="5" destOrd="0" presId="urn:microsoft.com/office/officeart/2008/layout/VerticalCurvedList"/>
    <dgm:cxn modelId="{47344787-139B-4FF1-9F4D-5D8F20F9A147}" type="presParOf" srcId="{F2B32DE0-F621-4BCE-ADEE-8D82BAE4238E}" destId="{8BA0F205-3856-436F-A1DB-458B85541212}" srcOrd="6" destOrd="0" presId="urn:microsoft.com/office/officeart/2008/layout/VerticalCurvedList"/>
    <dgm:cxn modelId="{EA059D10-4060-4E86-9EE8-704F0E1F5307}" type="presParOf" srcId="{8BA0F205-3856-436F-A1DB-458B85541212}" destId="{46722661-598C-4F7D-9E15-D784A7B2E9F4}" srcOrd="0" destOrd="0" presId="urn:microsoft.com/office/officeart/2008/layout/VerticalCurvedList"/>
    <dgm:cxn modelId="{051A5E17-12CE-4669-B953-B25475FE5601}" type="presParOf" srcId="{F2B32DE0-F621-4BCE-ADEE-8D82BAE4238E}" destId="{C4B7A4C6-A535-46A2-94ED-95C704E1F908}" srcOrd="7" destOrd="0" presId="urn:microsoft.com/office/officeart/2008/layout/VerticalCurvedList"/>
    <dgm:cxn modelId="{114C8439-286B-4D0F-8363-36072E955B95}" type="presParOf" srcId="{F2B32DE0-F621-4BCE-ADEE-8D82BAE4238E}" destId="{4AF74BB3-1175-4D5F-8E4B-D39E62B1DCB5}" srcOrd="8" destOrd="0" presId="urn:microsoft.com/office/officeart/2008/layout/VerticalCurvedList"/>
    <dgm:cxn modelId="{16662EE6-629E-4BAC-B1E8-B8FBD8A0A1F6}" type="presParOf" srcId="{4AF74BB3-1175-4D5F-8E4B-D39E62B1DCB5}" destId="{9067A294-8DA3-45F9-AD4C-2E1EA62FA2C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87D5AE3-A078-4FA9-822B-B3D0BDFF8FBD}"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en-US"/>
        </a:p>
      </dgm:t>
    </dgm:pt>
    <dgm:pt modelId="{DFB01E62-C5A9-4586-BAE0-74E0AF178C69}">
      <dgm:prSet phldrT="[Text]"/>
      <dgm:spPr/>
      <dgm:t>
        <a:bodyPr/>
        <a:lstStyle/>
        <a:p>
          <a:r>
            <a:rPr lang="en-US"/>
            <a:t> </a:t>
          </a:r>
        </a:p>
      </dgm:t>
    </dgm:pt>
    <dgm:pt modelId="{34B1077F-3DD6-49A7-BA64-3626E9BC6869}" type="parTrans" cxnId="{0B49FC3A-FFC8-4CFF-914F-2A703C49940D}">
      <dgm:prSet/>
      <dgm:spPr/>
      <dgm:t>
        <a:bodyPr/>
        <a:lstStyle/>
        <a:p>
          <a:endParaRPr lang="en-US"/>
        </a:p>
      </dgm:t>
    </dgm:pt>
    <dgm:pt modelId="{7B42061B-926B-432D-9760-DC8CFE3549CF}" type="sibTrans" cxnId="{0B49FC3A-FFC8-4CFF-914F-2A703C49940D}">
      <dgm:prSet/>
      <dgm:spPr/>
      <dgm:t>
        <a:bodyPr/>
        <a:lstStyle/>
        <a:p>
          <a:endParaRPr lang="en-US"/>
        </a:p>
      </dgm:t>
    </dgm:pt>
    <dgm:pt modelId="{A991234C-FE16-4EEA-9477-DE50A1F73433}">
      <dgm:prSet phldrT="[Text]"/>
      <dgm:spPr/>
      <dgm:t>
        <a:bodyPr/>
        <a:lstStyle/>
        <a:p>
          <a:r>
            <a:rPr lang="en-US"/>
            <a:t> </a:t>
          </a:r>
        </a:p>
      </dgm:t>
    </dgm:pt>
    <dgm:pt modelId="{27ACDCF4-2F9C-439A-AA51-3D5646EA2B84}" type="parTrans" cxnId="{C4CD8F81-8BEA-44A9-81D7-85ACE9C8CFF8}">
      <dgm:prSet/>
      <dgm:spPr/>
      <dgm:t>
        <a:bodyPr/>
        <a:lstStyle/>
        <a:p>
          <a:endParaRPr lang="en-US"/>
        </a:p>
      </dgm:t>
    </dgm:pt>
    <dgm:pt modelId="{18C79DD2-118A-433E-9F97-CE1304D6A721}" type="sibTrans" cxnId="{C4CD8F81-8BEA-44A9-81D7-85ACE9C8CFF8}">
      <dgm:prSet/>
      <dgm:spPr/>
      <dgm:t>
        <a:bodyPr/>
        <a:lstStyle/>
        <a:p>
          <a:endParaRPr lang="en-US"/>
        </a:p>
      </dgm:t>
    </dgm:pt>
    <dgm:pt modelId="{1504312D-4CFB-4F9F-9FC5-0A637F60526A}">
      <dgm:prSet/>
      <dgm:spPr/>
      <dgm:t>
        <a:bodyPr/>
        <a:lstStyle/>
        <a:p>
          <a:endParaRPr lang="en-US"/>
        </a:p>
      </dgm:t>
    </dgm:pt>
    <dgm:pt modelId="{B60ADD32-F25C-46E3-896B-626B794B3683}" type="parTrans" cxnId="{BD3A5D9C-AA36-44D7-935F-759D21763C84}">
      <dgm:prSet/>
      <dgm:spPr/>
      <dgm:t>
        <a:bodyPr/>
        <a:lstStyle/>
        <a:p>
          <a:endParaRPr lang="en-US"/>
        </a:p>
      </dgm:t>
    </dgm:pt>
    <dgm:pt modelId="{6EC68A7C-3AA7-464F-B4E6-BE7611A0CEB7}" type="sibTrans" cxnId="{BD3A5D9C-AA36-44D7-935F-759D21763C84}">
      <dgm:prSet/>
      <dgm:spPr/>
      <dgm:t>
        <a:bodyPr/>
        <a:lstStyle/>
        <a:p>
          <a:endParaRPr lang="en-US"/>
        </a:p>
      </dgm:t>
    </dgm:pt>
    <dgm:pt modelId="{94E6E0B8-AE3E-4BB7-B6D3-06823C290928}" type="pres">
      <dgm:prSet presAssocID="{487D5AE3-A078-4FA9-822B-B3D0BDFF8FBD}" presName="Name0" presStyleCnt="0">
        <dgm:presLayoutVars>
          <dgm:chMax val="7"/>
          <dgm:chPref val="7"/>
          <dgm:dir/>
        </dgm:presLayoutVars>
      </dgm:prSet>
      <dgm:spPr/>
    </dgm:pt>
    <dgm:pt modelId="{F2B32DE0-F621-4BCE-ADEE-8D82BAE4238E}" type="pres">
      <dgm:prSet presAssocID="{487D5AE3-A078-4FA9-822B-B3D0BDFF8FBD}" presName="Name1" presStyleCnt="0"/>
      <dgm:spPr/>
    </dgm:pt>
    <dgm:pt modelId="{A267D629-B0CE-4EA2-91DA-338A9BA5825A}" type="pres">
      <dgm:prSet presAssocID="{487D5AE3-A078-4FA9-822B-B3D0BDFF8FBD}" presName="cycle" presStyleCnt="0"/>
      <dgm:spPr/>
    </dgm:pt>
    <dgm:pt modelId="{DC9C71D8-14EE-47BA-BB8F-0C9315232F4D}" type="pres">
      <dgm:prSet presAssocID="{487D5AE3-A078-4FA9-822B-B3D0BDFF8FBD}" presName="srcNode" presStyleLbl="node1" presStyleIdx="0" presStyleCnt="3"/>
      <dgm:spPr/>
    </dgm:pt>
    <dgm:pt modelId="{6158067E-7284-4832-9050-552CC7C9F2BA}" type="pres">
      <dgm:prSet presAssocID="{487D5AE3-A078-4FA9-822B-B3D0BDFF8FBD}" presName="conn" presStyleLbl="parChTrans1D2" presStyleIdx="0" presStyleCnt="1"/>
      <dgm:spPr/>
    </dgm:pt>
    <dgm:pt modelId="{6B640A58-5D36-48A9-98A7-068A6B49BE89}" type="pres">
      <dgm:prSet presAssocID="{487D5AE3-A078-4FA9-822B-B3D0BDFF8FBD}" presName="extraNode" presStyleLbl="node1" presStyleIdx="0" presStyleCnt="3"/>
      <dgm:spPr/>
    </dgm:pt>
    <dgm:pt modelId="{1F118C7A-8E16-4E6A-9211-6112CEE3F487}" type="pres">
      <dgm:prSet presAssocID="{487D5AE3-A078-4FA9-822B-B3D0BDFF8FBD}" presName="dstNode" presStyleLbl="node1" presStyleIdx="0" presStyleCnt="3"/>
      <dgm:spPr/>
    </dgm:pt>
    <dgm:pt modelId="{B70D3310-C498-4CEB-9289-89560E170C6F}" type="pres">
      <dgm:prSet presAssocID="{DFB01E62-C5A9-4586-BAE0-74E0AF178C69}" presName="text_1" presStyleLbl="node1" presStyleIdx="0" presStyleCnt="3">
        <dgm:presLayoutVars>
          <dgm:bulletEnabled val="1"/>
        </dgm:presLayoutVars>
      </dgm:prSet>
      <dgm:spPr/>
    </dgm:pt>
    <dgm:pt modelId="{1788508E-468F-40EB-A792-E099BC884D76}" type="pres">
      <dgm:prSet presAssocID="{DFB01E62-C5A9-4586-BAE0-74E0AF178C69}" presName="accent_1" presStyleCnt="0"/>
      <dgm:spPr/>
    </dgm:pt>
    <dgm:pt modelId="{4C7AE08C-1553-4784-8112-03AEDB0E3832}" type="pres">
      <dgm:prSet presAssocID="{DFB01E62-C5A9-4586-BAE0-74E0AF178C69}" presName="accentRepeatNode" presStyleLbl="solidFgAcc1" presStyleIdx="0" presStyleCnt="3"/>
      <dgm:spPr/>
    </dgm:pt>
    <dgm:pt modelId="{E941B607-D108-4D2B-85C1-0DD5711226C6}" type="pres">
      <dgm:prSet presAssocID="{A991234C-FE16-4EEA-9477-DE50A1F73433}" presName="text_2" presStyleLbl="node1" presStyleIdx="1" presStyleCnt="3" custLinFactNeighborX="1025" custLinFactNeighborY="-4490">
        <dgm:presLayoutVars>
          <dgm:bulletEnabled val="1"/>
        </dgm:presLayoutVars>
      </dgm:prSet>
      <dgm:spPr/>
    </dgm:pt>
    <dgm:pt modelId="{47D3DA2E-0AAE-4B50-836F-F1B8FC0B846E}" type="pres">
      <dgm:prSet presAssocID="{A991234C-FE16-4EEA-9477-DE50A1F73433}" presName="accent_2" presStyleCnt="0"/>
      <dgm:spPr/>
    </dgm:pt>
    <dgm:pt modelId="{6CC69DEC-E0CA-4161-8039-F977A1F87D60}" type="pres">
      <dgm:prSet presAssocID="{A991234C-FE16-4EEA-9477-DE50A1F73433}" presName="accentRepeatNode" presStyleLbl="solidFgAcc1" presStyleIdx="1" presStyleCnt="3"/>
      <dgm:spPr/>
    </dgm:pt>
    <dgm:pt modelId="{6FDC3306-EDE2-47BD-AB06-7D11D3EC8C29}" type="pres">
      <dgm:prSet presAssocID="{1504312D-4CFB-4F9F-9FC5-0A637F60526A}" presName="text_3" presStyleLbl="node1" presStyleIdx="2" presStyleCnt="3">
        <dgm:presLayoutVars>
          <dgm:bulletEnabled val="1"/>
        </dgm:presLayoutVars>
      </dgm:prSet>
      <dgm:spPr/>
    </dgm:pt>
    <dgm:pt modelId="{7EA8FAD4-E106-4E34-B37C-8BBDF63555C4}" type="pres">
      <dgm:prSet presAssocID="{1504312D-4CFB-4F9F-9FC5-0A637F60526A}" presName="accent_3" presStyleCnt="0"/>
      <dgm:spPr/>
    </dgm:pt>
    <dgm:pt modelId="{8AAAA72B-5D1A-46F9-A021-6738DCFE1298}" type="pres">
      <dgm:prSet presAssocID="{1504312D-4CFB-4F9F-9FC5-0A637F60526A}" presName="accentRepeatNode" presStyleLbl="solidFgAcc1" presStyleIdx="2" presStyleCnt="3"/>
      <dgm:spPr/>
    </dgm:pt>
  </dgm:ptLst>
  <dgm:cxnLst>
    <dgm:cxn modelId="{AA66CE1D-EA33-4786-AF80-F7053C6344B3}" type="presOf" srcId="{DFB01E62-C5A9-4586-BAE0-74E0AF178C69}" destId="{B70D3310-C498-4CEB-9289-89560E170C6F}" srcOrd="0" destOrd="0" presId="urn:microsoft.com/office/officeart/2008/layout/VerticalCurvedList"/>
    <dgm:cxn modelId="{CFFD0738-0D00-4725-9DE5-D796902CCF26}" type="presOf" srcId="{1504312D-4CFB-4F9F-9FC5-0A637F60526A}" destId="{6FDC3306-EDE2-47BD-AB06-7D11D3EC8C29}" srcOrd="0" destOrd="0" presId="urn:microsoft.com/office/officeart/2008/layout/VerticalCurvedList"/>
    <dgm:cxn modelId="{0B49FC3A-FFC8-4CFF-914F-2A703C49940D}" srcId="{487D5AE3-A078-4FA9-822B-B3D0BDFF8FBD}" destId="{DFB01E62-C5A9-4586-BAE0-74E0AF178C69}" srcOrd="0" destOrd="0" parTransId="{34B1077F-3DD6-49A7-BA64-3626E9BC6869}" sibTransId="{7B42061B-926B-432D-9760-DC8CFE3549CF}"/>
    <dgm:cxn modelId="{4FAF3E6D-C88A-418D-99B8-7DD2568DFB59}" type="presOf" srcId="{7B42061B-926B-432D-9760-DC8CFE3549CF}" destId="{6158067E-7284-4832-9050-552CC7C9F2BA}" srcOrd="0" destOrd="0" presId="urn:microsoft.com/office/officeart/2008/layout/VerticalCurvedList"/>
    <dgm:cxn modelId="{F000857F-3FF4-4583-84B4-B9CDD4BC4EC7}" type="presOf" srcId="{487D5AE3-A078-4FA9-822B-B3D0BDFF8FBD}" destId="{94E6E0B8-AE3E-4BB7-B6D3-06823C290928}" srcOrd="0" destOrd="0" presId="urn:microsoft.com/office/officeart/2008/layout/VerticalCurvedList"/>
    <dgm:cxn modelId="{C4CD8F81-8BEA-44A9-81D7-85ACE9C8CFF8}" srcId="{487D5AE3-A078-4FA9-822B-B3D0BDFF8FBD}" destId="{A991234C-FE16-4EEA-9477-DE50A1F73433}" srcOrd="1" destOrd="0" parTransId="{27ACDCF4-2F9C-439A-AA51-3D5646EA2B84}" sibTransId="{18C79DD2-118A-433E-9F97-CE1304D6A721}"/>
    <dgm:cxn modelId="{BD3A5D9C-AA36-44D7-935F-759D21763C84}" srcId="{487D5AE3-A078-4FA9-822B-B3D0BDFF8FBD}" destId="{1504312D-4CFB-4F9F-9FC5-0A637F60526A}" srcOrd="2" destOrd="0" parTransId="{B60ADD32-F25C-46E3-896B-626B794B3683}" sibTransId="{6EC68A7C-3AA7-464F-B4E6-BE7611A0CEB7}"/>
    <dgm:cxn modelId="{9845F4FE-0D26-4B53-8E4A-7BD604B4DBCE}" type="presOf" srcId="{A991234C-FE16-4EEA-9477-DE50A1F73433}" destId="{E941B607-D108-4D2B-85C1-0DD5711226C6}" srcOrd="0" destOrd="0" presId="urn:microsoft.com/office/officeart/2008/layout/VerticalCurvedList"/>
    <dgm:cxn modelId="{4DEFC559-DF3E-4736-BFA2-9647E36742EB}" type="presParOf" srcId="{94E6E0B8-AE3E-4BB7-B6D3-06823C290928}" destId="{F2B32DE0-F621-4BCE-ADEE-8D82BAE4238E}" srcOrd="0" destOrd="0" presId="urn:microsoft.com/office/officeart/2008/layout/VerticalCurvedList"/>
    <dgm:cxn modelId="{5116ACE7-9591-4438-B707-CF78124CEC75}" type="presParOf" srcId="{F2B32DE0-F621-4BCE-ADEE-8D82BAE4238E}" destId="{A267D629-B0CE-4EA2-91DA-338A9BA5825A}" srcOrd="0" destOrd="0" presId="urn:microsoft.com/office/officeart/2008/layout/VerticalCurvedList"/>
    <dgm:cxn modelId="{8AFC9686-8310-4995-A5BF-07A0770C2FE3}" type="presParOf" srcId="{A267D629-B0CE-4EA2-91DA-338A9BA5825A}" destId="{DC9C71D8-14EE-47BA-BB8F-0C9315232F4D}" srcOrd="0" destOrd="0" presId="urn:microsoft.com/office/officeart/2008/layout/VerticalCurvedList"/>
    <dgm:cxn modelId="{4EF0DEEC-56C1-4ACC-9A1C-4154853C5D71}" type="presParOf" srcId="{A267D629-B0CE-4EA2-91DA-338A9BA5825A}" destId="{6158067E-7284-4832-9050-552CC7C9F2BA}" srcOrd="1" destOrd="0" presId="urn:microsoft.com/office/officeart/2008/layout/VerticalCurvedList"/>
    <dgm:cxn modelId="{C113334F-9FE7-4FDD-B315-3D07E0953C71}" type="presParOf" srcId="{A267D629-B0CE-4EA2-91DA-338A9BA5825A}" destId="{6B640A58-5D36-48A9-98A7-068A6B49BE89}" srcOrd="2" destOrd="0" presId="urn:microsoft.com/office/officeart/2008/layout/VerticalCurvedList"/>
    <dgm:cxn modelId="{C97087DE-2976-440C-A04C-FE1A4E99CE59}" type="presParOf" srcId="{A267D629-B0CE-4EA2-91DA-338A9BA5825A}" destId="{1F118C7A-8E16-4E6A-9211-6112CEE3F487}" srcOrd="3" destOrd="0" presId="urn:microsoft.com/office/officeart/2008/layout/VerticalCurvedList"/>
    <dgm:cxn modelId="{6F8FB88F-88E5-4C31-B877-86CB6C84BEE2}" type="presParOf" srcId="{F2B32DE0-F621-4BCE-ADEE-8D82BAE4238E}" destId="{B70D3310-C498-4CEB-9289-89560E170C6F}" srcOrd="1" destOrd="0" presId="urn:microsoft.com/office/officeart/2008/layout/VerticalCurvedList"/>
    <dgm:cxn modelId="{2A40D14A-AE09-46F9-9C88-4061CE37E524}" type="presParOf" srcId="{F2B32DE0-F621-4BCE-ADEE-8D82BAE4238E}" destId="{1788508E-468F-40EB-A792-E099BC884D76}" srcOrd="2" destOrd="0" presId="urn:microsoft.com/office/officeart/2008/layout/VerticalCurvedList"/>
    <dgm:cxn modelId="{3FE44579-E279-42A1-A9FC-C34700D0518B}" type="presParOf" srcId="{1788508E-468F-40EB-A792-E099BC884D76}" destId="{4C7AE08C-1553-4784-8112-03AEDB0E3832}" srcOrd="0" destOrd="0" presId="urn:microsoft.com/office/officeart/2008/layout/VerticalCurvedList"/>
    <dgm:cxn modelId="{5BCAB9B4-A6F9-4B96-BD52-3CD8A6A60D95}" type="presParOf" srcId="{F2B32DE0-F621-4BCE-ADEE-8D82BAE4238E}" destId="{E941B607-D108-4D2B-85C1-0DD5711226C6}" srcOrd="3" destOrd="0" presId="urn:microsoft.com/office/officeart/2008/layout/VerticalCurvedList"/>
    <dgm:cxn modelId="{89B58474-A765-431E-9DB5-9FC16D096BBF}" type="presParOf" srcId="{F2B32DE0-F621-4BCE-ADEE-8D82BAE4238E}" destId="{47D3DA2E-0AAE-4B50-836F-F1B8FC0B846E}" srcOrd="4" destOrd="0" presId="urn:microsoft.com/office/officeart/2008/layout/VerticalCurvedList"/>
    <dgm:cxn modelId="{A65582A0-182D-467A-8E54-FAA2142637A4}" type="presParOf" srcId="{47D3DA2E-0AAE-4B50-836F-F1B8FC0B846E}" destId="{6CC69DEC-E0CA-4161-8039-F977A1F87D60}" srcOrd="0" destOrd="0" presId="urn:microsoft.com/office/officeart/2008/layout/VerticalCurvedList"/>
    <dgm:cxn modelId="{F95C116D-550C-41F4-9309-BA07A0BC57CA}" type="presParOf" srcId="{F2B32DE0-F621-4BCE-ADEE-8D82BAE4238E}" destId="{6FDC3306-EDE2-47BD-AB06-7D11D3EC8C29}" srcOrd="5" destOrd="0" presId="urn:microsoft.com/office/officeart/2008/layout/VerticalCurvedList"/>
    <dgm:cxn modelId="{FC9DDEA0-1E28-4C88-B9D7-DF8B83F13AC8}" type="presParOf" srcId="{F2B32DE0-F621-4BCE-ADEE-8D82BAE4238E}" destId="{7EA8FAD4-E106-4E34-B37C-8BBDF63555C4}" srcOrd="6" destOrd="0" presId="urn:microsoft.com/office/officeart/2008/layout/VerticalCurvedList"/>
    <dgm:cxn modelId="{2D92A8E3-A8F0-4DF0-8A76-200FC6EBA8E3}" type="presParOf" srcId="{7EA8FAD4-E106-4E34-B37C-8BBDF63555C4}" destId="{8AAAA72B-5D1A-46F9-A021-6738DCFE129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87D5AE3-A078-4FA9-822B-B3D0BDFF8FBD}"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en-US"/>
        </a:p>
      </dgm:t>
    </dgm:pt>
    <dgm:pt modelId="{DFB01E62-C5A9-4586-BAE0-74E0AF178C69}">
      <dgm:prSet phldrT="[Text]"/>
      <dgm:spPr/>
      <dgm:t>
        <a:bodyPr/>
        <a:lstStyle/>
        <a:p>
          <a:r>
            <a:rPr lang="en-US"/>
            <a:t> </a:t>
          </a:r>
        </a:p>
      </dgm:t>
    </dgm:pt>
    <dgm:pt modelId="{34B1077F-3DD6-49A7-BA64-3626E9BC6869}" type="parTrans" cxnId="{0B49FC3A-FFC8-4CFF-914F-2A703C49940D}">
      <dgm:prSet/>
      <dgm:spPr/>
      <dgm:t>
        <a:bodyPr/>
        <a:lstStyle/>
        <a:p>
          <a:endParaRPr lang="en-US"/>
        </a:p>
      </dgm:t>
    </dgm:pt>
    <dgm:pt modelId="{7B42061B-926B-432D-9760-DC8CFE3549CF}" type="sibTrans" cxnId="{0B49FC3A-FFC8-4CFF-914F-2A703C49940D}">
      <dgm:prSet/>
      <dgm:spPr/>
      <dgm:t>
        <a:bodyPr/>
        <a:lstStyle/>
        <a:p>
          <a:endParaRPr lang="en-US"/>
        </a:p>
      </dgm:t>
    </dgm:pt>
    <dgm:pt modelId="{A991234C-FE16-4EEA-9477-DE50A1F73433}">
      <dgm:prSet phldrT="[Text]"/>
      <dgm:spPr/>
      <dgm:t>
        <a:bodyPr/>
        <a:lstStyle/>
        <a:p>
          <a:r>
            <a:rPr lang="en-US"/>
            <a:t> </a:t>
          </a:r>
        </a:p>
      </dgm:t>
    </dgm:pt>
    <dgm:pt modelId="{27ACDCF4-2F9C-439A-AA51-3D5646EA2B84}" type="parTrans" cxnId="{C4CD8F81-8BEA-44A9-81D7-85ACE9C8CFF8}">
      <dgm:prSet/>
      <dgm:spPr/>
      <dgm:t>
        <a:bodyPr/>
        <a:lstStyle/>
        <a:p>
          <a:endParaRPr lang="en-US"/>
        </a:p>
      </dgm:t>
    </dgm:pt>
    <dgm:pt modelId="{18C79DD2-118A-433E-9F97-CE1304D6A721}" type="sibTrans" cxnId="{C4CD8F81-8BEA-44A9-81D7-85ACE9C8CFF8}">
      <dgm:prSet/>
      <dgm:spPr/>
      <dgm:t>
        <a:bodyPr/>
        <a:lstStyle/>
        <a:p>
          <a:endParaRPr lang="en-US"/>
        </a:p>
      </dgm:t>
    </dgm:pt>
    <dgm:pt modelId="{94E6E0B8-AE3E-4BB7-B6D3-06823C290928}" type="pres">
      <dgm:prSet presAssocID="{487D5AE3-A078-4FA9-822B-B3D0BDFF8FBD}" presName="Name0" presStyleCnt="0">
        <dgm:presLayoutVars>
          <dgm:chMax val="7"/>
          <dgm:chPref val="7"/>
          <dgm:dir/>
        </dgm:presLayoutVars>
      </dgm:prSet>
      <dgm:spPr/>
    </dgm:pt>
    <dgm:pt modelId="{F2B32DE0-F621-4BCE-ADEE-8D82BAE4238E}" type="pres">
      <dgm:prSet presAssocID="{487D5AE3-A078-4FA9-822B-B3D0BDFF8FBD}" presName="Name1" presStyleCnt="0"/>
      <dgm:spPr/>
    </dgm:pt>
    <dgm:pt modelId="{A267D629-B0CE-4EA2-91DA-338A9BA5825A}" type="pres">
      <dgm:prSet presAssocID="{487D5AE3-A078-4FA9-822B-B3D0BDFF8FBD}" presName="cycle" presStyleCnt="0"/>
      <dgm:spPr/>
    </dgm:pt>
    <dgm:pt modelId="{DC9C71D8-14EE-47BA-BB8F-0C9315232F4D}" type="pres">
      <dgm:prSet presAssocID="{487D5AE3-A078-4FA9-822B-B3D0BDFF8FBD}" presName="srcNode" presStyleLbl="node1" presStyleIdx="0" presStyleCnt="2"/>
      <dgm:spPr/>
    </dgm:pt>
    <dgm:pt modelId="{6158067E-7284-4832-9050-552CC7C9F2BA}" type="pres">
      <dgm:prSet presAssocID="{487D5AE3-A078-4FA9-822B-B3D0BDFF8FBD}" presName="conn" presStyleLbl="parChTrans1D2" presStyleIdx="0" presStyleCnt="1"/>
      <dgm:spPr/>
    </dgm:pt>
    <dgm:pt modelId="{6B640A58-5D36-48A9-98A7-068A6B49BE89}" type="pres">
      <dgm:prSet presAssocID="{487D5AE3-A078-4FA9-822B-B3D0BDFF8FBD}" presName="extraNode" presStyleLbl="node1" presStyleIdx="0" presStyleCnt="2"/>
      <dgm:spPr/>
    </dgm:pt>
    <dgm:pt modelId="{1F118C7A-8E16-4E6A-9211-6112CEE3F487}" type="pres">
      <dgm:prSet presAssocID="{487D5AE3-A078-4FA9-822B-B3D0BDFF8FBD}" presName="dstNode" presStyleLbl="node1" presStyleIdx="0" presStyleCnt="2"/>
      <dgm:spPr/>
    </dgm:pt>
    <dgm:pt modelId="{B70D3310-C498-4CEB-9289-89560E170C6F}" type="pres">
      <dgm:prSet presAssocID="{DFB01E62-C5A9-4586-BAE0-74E0AF178C69}" presName="text_1" presStyleLbl="node1" presStyleIdx="0" presStyleCnt="2">
        <dgm:presLayoutVars>
          <dgm:bulletEnabled val="1"/>
        </dgm:presLayoutVars>
      </dgm:prSet>
      <dgm:spPr/>
    </dgm:pt>
    <dgm:pt modelId="{1788508E-468F-40EB-A792-E099BC884D76}" type="pres">
      <dgm:prSet presAssocID="{DFB01E62-C5A9-4586-BAE0-74E0AF178C69}" presName="accent_1" presStyleCnt="0"/>
      <dgm:spPr/>
    </dgm:pt>
    <dgm:pt modelId="{4C7AE08C-1553-4784-8112-03AEDB0E3832}" type="pres">
      <dgm:prSet presAssocID="{DFB01E62-C5A9-4586-BAE0-74E0AF178C69}" presName="accentRepeatNode" presStyleLbl="solidFgAcc1" presStyleIdx="0" presStyleCnt="2"/>
      <dgm:spPr/>
    </dgm:pt>
    <dgm:pt modelId="{E941B607-D108-4D2B-85C1-0DD5711226C6}" type="pres">
      <dgm:prSet presAssocID="{A991234C-FE16-4EEA-9477-DE50A1F73433}" presName="text_2" presStyleLbl="node1" presStyleIdx="1" presStyleCnt="2" custLinFactNeighborX="1025" custLinFactNeighborY="-4490">
        <dgm:presLayoutVars>
          <dgm:bulletEnabled val="1"/>
        </dgm:presLayoutVars>
      </dgm:prSet>
      <dgm:spPr/>
    </dgm:pt>
    <dgm:pt modelId="{47D3DA2E-0AAE-4B50-836F-F1B8FC0B846E}" type="pres">
      <dgm:prSet presAssocID="{A991234C-FE16-4EEA-9477-DE50A1F73433}" presName="accent_2" presStyleCnt="0"/>
      <dgm:spPr/>
    </dgm:pt>
    <dgm:pt modelId="{6CC69DEC-E0CA-4161-8039-F977A1F87D60}" type="pres">
      <dgm:prSet presAssocID="{A991234C-FE16-4EEA-9477-DE50A1F73433}" presName="accentRepeatNode" presStyleLbl="solidFgAcc1" presStyleIdx="1" presStyleCnt="2"/>
      <dgm:spPr/>
    </dgm:pt>
  </dgm:ptLst>
  <dgm:cxnLst>
    <dgm:cxn modelId="{AA66CE1D-EA33-4786-AF80-F7053C6344B3}" type="presOf" srcId="{DFB01E62-C5A9-4586-BAE0-74E0AF178C69}" destId="{B70D3310-C498-4CEB-9289-89560E170C6F}" srcOrd="0" destOrd="0" presId="urn:microsoft.com/office/officeart/2008/layout/VerticalCurvedList"/>
    <dgm:cxn modelId="{0B49FC3A-FFC8-4CFF-914F-2A703C49940D}" srcId="{487D5AE3-A078-4FA9-822B-B3D0BDFF8FBD}" destId="{DFB01E62-C5A9-4586-BAE0-74E0AF178C69}" srcOrd="0" destOrd="0" parTransId="{34B1077F-3DD6-49A7-BA64-3626E9BC6869}" sibTransId="{7B42061B-926B-432D-9760-DC8CFE3549CF}"/>
    <dgm:cxn modelId="{4FAF3E6D-C88A-418D-99B8-7DD2568DFB59}" type="presOf" srcId="{7B42061B-926B-432D-9760-DC8CFE3549CF}" destId="{6158067E-7284-4832-9050-552CC7C9F2BA}" srcOrd="0" destOrd="0" presId="urn:microsoft.com/office/officeart/2008/layout/VerticalCurvedList"/>
    <dgm:cxn modelId="{F000857F-3FF4-4583-84B4-B9CDD4BC4EC7}" type="presOf" srcId="{487D5AE3-A078-4FA9-822B-B3D0BDFF8FBD}" destId="{94E6E0B8-AE3E-4BB7-B6D3-06823C290928}" srcOrd="0" destOrd="0" presId="urn:microsoft.com/office/officeart/2008/layout/VerticalCurvedList"/>
    <dgm:cxn modelId="{C4CD8F81-8BEA-44A9-81D7-85ACE9C8CFF8}" srcId="{487D5AE3-A078-4FA9-822B-B3D0BDFF8FBD}" destId="{A991234C-FE16-4EEA-9477-DE50A1F73433}" srcOrd="1" destOrd="0" parTransId="{27ACDCF4-2F9C-439A-AA51-3D5646EA2B84}" sibTransId="{18C79DD2-118A-433E-9F97-CE1304D6A721}"/>
    <dgm:cxn modelId="{9845F4FE-0D26-4B53-8E4A-7BD604B4DBCE}" type="presOf" srcId="{A991234C-FE16-4EEA-9477-DE50A1F73433}" destId="{E941B607-D108-4D2B-85C1-0DD5711226C6}" srcOrd="0" destOrd="0" presId="urn:microsoft.com/office/officeart/2008/layout/VerticalCurvedList"/>
    <dgm:cxn modelId="{4DEFC559-DF3E-4736-BFA2-9647E36742EB}" type="presParOf" srcId="{94E6E0B8-AE3E-4BB7-B6D3-06823C290928}" destId="{F2B32DE0-F621-4BCE-ADEE-8D82BAE4238E}" srcOrd="0" destOrd="0" presId="urn:microsoft.com/office/officeart/2008/layout/VerticalCurvedList"/>
    <dgm:cxn modelId="{5116ACE7-9591-4438-B707-CF78124CEC75}" type="presParOf" srcId="{F2B32DE0-F621-4BCE-ADEE-8D82BAE4238E}" destId="{A267D629-B0CE-4EA2-91DA-338A9BA5825A}" srcOrd="0" destOrd="0" presId="urn:microsoft.com/office/officeart/2008/layout/VerticalCurvedList"/>
    <dgm:cxn modelId="{8AFC9686-8310-4995-A5BF-07A0770C2FE3}" type="presParOf" srcId="{A267D629-B0CE-4EA2-91DA-338A9BA5825A}" destId="{DC9C71D8-14EE-47BA-BB8F-0C9315232F4D}" srcOrd="0" destOrd="0" presId="urn:microsoft.com/office/officeart/2008/layout/VerticalCurvedList"/>
    <dgm:cxn modelId="{4EF0DEEC-56C1-4ACC-9A1C-4154853C5D71}" type="presParOf" srcId="{A267D629-B0CE-4EA2-91DA-338A9BA5825A}" destId="{6158067E-7284-4832-9050-552CC7C9F2BA}" srcOrd="1" destOrd="0" presId="urn:microsoft.com/office/officeart/2008/layout/VerticalCurvedList"/>
    <dgm:cxn modelId="{C113334F-9FE7-4FDD-B315-3D07E0953C71}" type="presParOf" srcId="{A267D629-B0CE-4EA2-91DA-338A9BA5825A}" destId="{6B640A58-5D36-48A9-98A7-068A6B49BE89}" srcOrd="2" destOrd="0" presId="urn:microsoft.com/office/officeart/2008/layout/VerticalCurvedList"/>
    <dgm:cxn modelId="{C97087DE-2976-440C-A04C-FE1A4E99CE59}" type="presParOf" srcId="{A267D629-B0CE-4EA2-91DA-338A9BA5825A}" destId="{1F118C7A-8E16-4E6A-9211-6112CEE3F487}" srcOrd="3" destOrd="0" presId="urn:microsoft.com/office/officeart/2008/layout/VerticalCurvedList"/>
    <dgm:cxn modelId="{6F8FB88F-88E5-4C31-B877-86CB6C84BEE2}" type="presParOf" srcId="{F2B32DE0-F621-4BCE-ADEE-8D82BAE4238E}" destId="{B70D3310-C498-4CEB-9289-89560E170C6F}" srcOrd="1" destOrd="0" presId="urn:microsoft.com/office/officeart/2008/layout/VerticalCurvedList"/>
    <dgm:cxn modelId="{2A40D14A-AE09-46F9-9C88-4061CE37E524}" type="presParOf" srcId="{F2B32DE0-F621-4BCE-ADEE-8D82BAE4238E}" destId="{1788508E-468F-40EB-A792-E099BC884D76}" srcOrd="2" destOrd="0" presId="urn:microsoft.com/office/officeart/2008/layout/VerticalCurvedList"/>
    <dgm:cxn modelId="{3FE44579-E279-42A1-A9FC-C34700D0518B}" type="presParOf" srcId="{1788508E-468F-40EB-A792-E099BC884D76}" destId="{4C7AE08C-1553-4784-8112-03AEDB0E3832}" srcOrd="0" destOrd="0" presId="urn:microsoft.com/office/officeart/2008/layout/VerticalCurvedList"/>
    <dgm:cxn modelId="{5BCAB9B4-A6F9-4B96-BD52-3CD8A6A60D95}" type="presParOf" srcId="{F2B32DE0-F621-4BCE-ADEE-8D82BAE4238E}" destId="{E941B607-D108-4D2B-85C1-0DD5711226C6}" srcOrd="3" destOrd="0" presId="urn:microsoft.com/office/officeart/2008/layout/VerticalCurvedList"/>
    <dgm:cxn modelId="{89B58474-A765-431E-9DB5-9FC16D096BBF}" type="presParOf" srcId="{F2B32DE0-F621-4BCE-ADEE-8D82BAE4238E}" destId="{47D3DA2E-0AAE-4B50-836F-F1B8FC0B846E}" srcOrd="4" destOrd="0" presId="urn:microsoft.com/office/officeart/2008/layout/VerticalCurvedList"/>
    <dgm:cxn modelId="{A65582A0-182D-467A-8E54-FAA2142637A4}" type="presParOf" srcId="{47D3DA2E-0AAE-4B50-836F-F1B8FC0B846E}" destId="{6CC69DEC-E0CA-4161-8039-F977A1F87D6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87D5AE3-A078-4FA9-822B-B3D0BDFF8FBD}" type="doc">
      <dgm:prSet loTypeId="urn:microsoft.com/office/officeart/2008/layout/VerticalCurvedList" loCatId="list" qsTypeId="urn:microsoft.com/office/officeart/2005/8/quickstyle/simple1" qsCatId="simple" csTypeId="urn:microsoft.com/office/officeart/2005/8/colors/accent5_2" csCatId="accent5" phldr="1"/>
      <dgm:spPr/>
      <dgm:t>
        <a:bodyPr/>
        <a:lstStyle/>
        <a:p>
          <a:endParaRPr lang="en-US"/>
        </a:p>
      </dgm:t>
    </dgm:pt>
    <dgm:pt modelId="{DFB01E62-C5A9-4586-BAE0-74E0AF178C69}">
      <dgm:prSet phldrT="[Text]"/>
      <dgm:spPr/>
      <dgm:t>
        <a:bodyPr/>
        <a:lstStyle/>
        <a:p>
          <a:r>
            <a:rPr lang="en-US"/>
            <a:t> </a:t>
          </a:r>
        </a:p>
      </dgm:t>
    </dgm:pt>
    <dgm:pt modelId="{34B1077F-3DD6-49A7-BA64-3626E9BC6869}" type="parTrans" cxnId="{0B49FC3A-FFC8-4CFF-914F-2A703C49940D}">
      <dgm:prSet/>
      <dgm:spPr/>
      <dgm:t>
        <a:bodyPr/>
        <a:lstStyle/>
        <a:p>
          <a:endParaRPr lang="en-US"/>
        </a:p>
      </dgm:t>
    </dgm:pt>
    <dgm:pt modelId="{7B42061B-926B-432D-9760-DC8CFE3549CF}" type="sibTrans" cxnId="{0B49FC3A-FFC8-4CFF-914F-2A703C49940D}">
      <dgm:prSet/>
      <dgm:spPr/>
      <dgm:t>
        <a:bodyPr/>
        <a:lstStyle/>
        <a:p>
          <a:endParaRPr lang="en-US"/>
        </a:p>
      </dgm:t>
    </dgm:pt>
    <dgm:pt modelId="{A991234C-FE16-4EEA-9477-DE50A1F73433}">
      <dgm:prSet phldrT="[Text]"/>
      <dgm:spPr/>
      <dgm:t>
        <a:bodyPr/>
        <a:lstStyle/>
        <a:p>
          <a:r>
            <a:rPr lang="en-US"/>
            <a:t> </a:t>
          </a:r>
        </a:p>
      </dgm:t>
    </dgm:pt>
    <dgm:pt modelId="{27ACDCF4-2F9C-439A-AA51-3D5646EA2B84}" type="parTrans" cxnId="{C4CD8F81-8BEA-44A9-81D7-85ACE9C8CFF8}">
      <dgm:prSet/>
      <dgm:spPr/>
      <dgm:t>
        <a:bodyPr/>
        <a:lstStyle/>
        <a:p>
          <a:endParaRPr lang="en-US"/>
        </a:p>
      </dgm:t>
    </dgm:pt>
    <dgm:pt modelId="{18C79DD2-118A-433E-9F97-CE1304D6A721}" type="sibTrans" cxnId="{C4CD8F81-8BEA-44A9-81D7-85ACE9C8CFF8}">
      <dgm:prSet/>
      <dgm:spPr/>
      <dgm:t>
        <a:bodyPr/>
        <a:lstStyle/>
        <a:p>
          <a:endParaRPr lang="en-US"/>
        </a:p>
      </dgm:t>
    </dgm:pt>
    <dgm:pt modelId="{761CA51B-00C4-4170-B910-78D7171B3E09}">
      <dgm:prSet phldrT="[Text]"/>
      <dgm:spPr/>
      <dgm:t>
        <a:bodyPr/>
        <a:lstStyle/>
        <a:p>
          <a:r>
            <a:rPr lang="en-US"/>
            <a:t> </a:t>
          </a:r>
        </a:p>
      </dgm:t>
    </dgm:pt>
    <dgm:pt modelId="{8E203091-53A9-4276-9C6B-37210D9D9DCA}" type="parTrans" cxnId="{C07A5BA8-A529-4B0C-99B4-80DD5D5DB1D1}">
      <dgm:prSet/>
      <dgm:spPr/>
      <dgm:t>
        <a:bodyPr/>
        <a:lstStyle/>
        <a:p>
          <a:endParaRPr lang="en-US"/>
        </a:p>
      </dgm:t>
    </dgm:pt>
    <dgm:pt modelId="{ADAF9001-3513-4773-A4EB-9349031589D8}" type="sibTrans" cxnId="{C07A5BA8-A529-4B0C-99B4-80DD5D5DB1D1}">
      <dgm:prSet/>
      <dgm:spPr/>
      <dgm:t>
        <a:bodyPr/>
        <a:lstStyle/>
        <a:p>
          <a:endParaRPr lang="en-US"/>
        </a:p>
      </dgm:t>
    </dgm:pt>
    <dgm:pt modelId="{B2F87B85-F622-429D-9909-D7B308E49FEC}">
      <dgm:prSet/>
      <dgm:spPr/>
      <dgm:t>
        <a:bodyPr/>
        <a:lstStyle/>
        <a:p>
          <a:endParaRPr lang="en-US"/>
        </a:p>
      </dgm:t>
    </dgm:pt>
    <dgm:pt modelId="{E0333FF5-0976-4FC5-A761-7A85234DCC05}" type="parTrans" cxnId="{950A2BC5-9ACE-46E4-9237-D64F5FCCBB43}">
      <dgm:prSet/>
      <dgm:spPr/>
      <dgm:t>
        <a:bodyPr/>
        <a:lstStyle/>
        <a:p>
          <a:endParaRPr lang="en-US"/>
        </a:p>
      </dgm:t>
    </dgm:pt>
    <dgm:pt modelId="{0FF330EB-1F3E-4AD0-BD51-A0F69755176D}" type="sibTrans" cxnId="{950A2BC5-9ACE-46E4-9237-D64F5FCCBB43}">
      <dgm:prSet/>
      <dgm:spPr/>
      <dgm:t>
        <a:bodyPr/>
        <a:lstStyle/>
        <a:p>
          <a:endParaRPr lang="en-US"/>
        </a:p>
      </dgm:t>
    </dgm:pt>
    <dgm:pt modelId="{6DA87B36-F68B-461C-9EB1-7740DFB5EC17}">
      <dgm:prSet/>
      <dgm:spPr/>
      <dgm:t>
        <a:bodyPr/>
        <a:lstStyle/>
        <a:p>
          <a:endParaRPr lang="en-US"/>
        </a:p>
      </dgm:t>
    </dgm:pt>
    <dgm:pt modelId="{501455B1-4F68-472C-9DBD-98092A317C42}" type="parTrans" cxnId="{42C586BD-92D6-4CF2-9939-FF77E6F53DCB}">
      <dgm:prSet/>
      <dgm:spPr/>
      <dgm:t>
        <a:bodyPr/>
        <a:lstStyle/>
        <a:p>
          <a:endParaRPr lang="en-US"/>
        </a:p>
      </dgm:t>
    </dgm:pt>
    <dgm:pt modelId="{162D23C4-2650-4F22-9228-CD1AF382630F}" type="sibTrans" cxnId="{42C586BD-92D6-4CF2-9939-FF77E6F53DCB}">
      <dgm:prSet/>
      <dgm:spPr/>
      <dgm:t>
        <a:bodyPr/>
        <a:lstStyle/>
        <a:p>
          <a:endParaRPr lang="en-US"/>
        </a:p>
      </dgm:t>
    </dgm:pt>
    <dgm:pt modelId="{94E6E0B8-AE3E-4BB7-B6D3-06823C290928}" type="pres">
      <dgm:prSet presAssocID="{487D5AE3-A078-4FA9-822B-B3D0BDFF8FBD}" presName="Name0" presStyleCnt="0">
        <dgm:presLayoutVars>
          <dgm:chMax val="7"/>
          <dgm:chPref val="7"/>
          <dgm:dir/>
        </dgm:presLayoutVars>
      </dgm:prSet>
      <dgm:spPr/>
    </dgm:pt>
    <dgm:pt modelId="{F2B32DE0-F621-4BCE-ADEE-8D82BAE4238E}" type="pres">
      <dgm:prSet presAssocID="{487D5AE3-A078-4FA9-822B-B3D0BDFF8FBD}" presName="Name1" presStyleCnt="0"/>
      <dgm:spPr/>
    </dgm:pt>
    <dgm:pt modelId="{A267D629-B0CE-4EA2-91DA-338A9BA5825A}" type="pres">
      <dgm:prSet presAssocID="{487D5AE3-A078-4FA9-822B-B3D0BDFF8FBD}" presName="cycle" presStyleCnt="0"/>
      <dgm:spPr/>
    </dgm:pt>
    <dgm:pt modelId="{DC9C71D8-14EE-47BA-BB8F-0C9315232F4D}" type="pres">
      <dgm:prSet presAssocID="{487D5AE3-A078-4FA9-822B-B3D0BDFF8FBD}" presName="srcNode" presStyleLbl="node1" presStyleIdx="0" presStyleCnt="5"/>
      <dgm:spPr/>
    </dgm:pt>
    <dgm:pt modelId="{6158067E-7284-4832-9050-552CC7C9F2BA}" type="pres">
      <dgm:prSet presAssocID="{487D5AE3-A078-4FA9-822B-B3D0BDFF8FBD}" presName="conn" presStyleLbl="parChTrans1D2" presStyleIdx="0" presStyleCnt="1"/>
      <dgm:spPr/>
    </dgm:pt>
    <dgm:pt modelId="{6B640A58-5D36-48A9-98A7-068A6B49BE89}" type="pres">
      <dgm:prSet presAssocID="{487D5AE3-A078-4FA9-822B-B3D0BDFF8FBD}" presName="extraNode" presStyleLbl="node1" presStyleIdx="0" presStyleCnt="5"/>
      <dgm:spPr/>
    </dgm:pt>
    <dgm:pt modelId="{1F118C7A-8E16-4E6A-9211-6112CEE3F487}" type="pres">
      <dgm:prSet presAssocID="{487D5AE3-A078-4FA9-822B-B3D0BDFF8FBD}" presName="dstNode" presStyleLbl="node1" presStyleIdx="0" presStyleCnt="5"/>
      <dgm:spPr/>
    </dgm:pt>
    <dgm:pt modelId="{B70D3310-C498-4CEB-9289-89560E170C6F}" type="pres">
      <dgm:prSet presAssocID="{DFB01E62-C5A9-4586-BAE0-74E0AF178C69}" presName="text_1" presStyleLbl="node1" presStyleIdx="0" presStyleCnt="5">
        <dgm:presLayoutVars>
          <dgm:bulletEnabled val="1"/>
        </dgm:presLayoutVars>
      </dgm:prSet>
      <dgm:spPr/>
    </dgm:pt>
    <dgm:pt modelId="{1788508E-468F-40EB-A792-E099BC884D76}" type="pres">
      <dgm:prSet presAssocID="{DFB01E62-C5A9-4586-BAE0-74E0AF178C69}" presName="accent_1" presStyleCnt="0"/>
      <dgm:spPr/>
    </dgm:pt>
    <dgm:pt modelId="{4C7AE08C-1553-4784-8112-03AEDB0E3832}" type="pres">
      <dgm:prSet presAssocID="{DFB01E62-C5A9-4586-BAE0-74E0AF178C69}" presName="accentRepeatNode" presStyleLbl="solidFgAcc1" presStyleIdx="0" presStyleCnt="5"/>
      <dgm:spPr/>
    </dgm:pt>
    <dgm:pt modelId="{E941B607-D108-4D2B-85C1-0DD5711226C6}" type="pres">
      <dgm:prSet presAssocID="{A991234C-FE16-4EEA-9477-DE50A1F73433}" presName="text_2" presStyleLbl="node1" presStyleIdx="1" presStyleCnt="5" custLinFactNeighborX="1025" custLinFactNeighborY="-4490">
        <dgm:presLayoutVars>
          <dgm:bulletEnabled val="1"/>
        </dgm:presLayoutVars>
      </dgm:prSet>
      <dgm:spPr/>
    </dgm:pt>
    <dgm:pt modelId="{47D3DA2E-0AAE-4B50-836F-F1B8FC0B846E}" type="pres">
      <dgm:prSet presAssocID="{A991234C-FE16-4EEA-9477-DE50A1F73433}" presName="accent_2" presStyleCnt="0"/>
      <dgm:spPr/>
    </dgm:pt>
    <dgm:pt modelId="{6CC69DEC-E0CA-4161-8039-F977A1F87D60}" type="pres">
      <dgm:prSet presAssocID="{A991234C-FE16-4EEA-9477-DE50A1F73433}" presName="accentRepeatNode" presStyleLbl="solidFgAcc1" presStyleIdx="1" presStyleCnt="5"/>
      <dgm:spPr/>
    </dgm:pt>
    <dgm:pt modelId="{8A3AFB74-23C6-40CB-99DE-70B1C5A86043}" type="pres">
      <dgm:prSet presAssocID="{761CA51B-00C4-4170-B910-78D7171B3E09}" presName="text_3" presStyleLbl="node1" presStyleIdx="2" presStyleCnt="5">
        <dgm:presLayoutVars>
          <dgm:bulletEnabled val="1"/>
        </dgm:presLayoutVars>
      </dgm:prSet>
      <dgm:spPr/>
    </dgm:pt>
    <dgm:pt modelId="{8BA0F205-3856-436F-A1DB-458B85541212}" type="pres">
      <dgm:prSet presAssocID="{761CA51B-00C4-4170-B910-78D7171B3E09}" presName="accent_3" presStyleCnt="0"/>
      <dgm:spPr/>
    </dgm:pt>
    <dgm:pt modelId="{46722661-598C-4F7D-9E15-D784A7B2E9F4}" type="pres">
      <dgm:prSet presAssocID="{761CA51B-00C4-4170-B910-78D7171B3E09}" presName="accentRepeatNode" presStyleLbl="solidFgAcc1" presStyleIdx="2" presStyleCnt="5"/>
      <dgm:spPr/>
    </dgm:pt>
    <dgm:pt modelId="{C4B7A4C6-A535-46A2-94ED-95C704E1F908}" type="pres">
      <dgm:prSet presAssocID="{B2F87B85-F622-429D-9909-D7B308E49FEC}" presName="text_4" presStyleLbl="node1" presStyleIdx="3" presStyleCnt="5">
        <dgm:presLayoutVars>
          <dgm:bulletEnabled val="1"/>
        </dgm:presLayoutVars>
      </dgm:prSet>
      <dgm:spPr/>
    </dgm:pt>
    <dgm:pt modelId="{4AF74BB3-1175-4D5F-8E4B-D39E62B1DCB5}" type="pres">
      <dgm:prSet presAssocID="{B2F87B85-F622-429D-9909-D7B308E49FEC}" presName="accent_4" presStyleCnt="0"/>
      <dgm:spPr/>
    </dgm:pt>
    <dgm:pt modelId="{9067A294-8DA3-45F9-AD4C-2E1EA62FA2C0}" type="pres">
      <dgm:prSet presAssocID="{B2F87B85-F622-429D-9909-D7B308E49FEC}" presName="accentRepeatNode" presStyleLbl="solidFgAcc1" presStyleIdx="3" presStyleCnt="5"/>
      <dgm:spPr/>
    </dgm:pt>
    <dgm:pt modelId="{BD229DD3-83DF-4E89-A7E0-19E8DEE1DAE9}" type="pres">
      <dgm:prSet presAssocID="{6DA87B36-F68B-461C-9EB1-7740DFB5EC17}" presName="text_5" presStyleLbl="node1" presStyleIdx="4" presStyleCnt="5">
        <dgm:presLayoutVars>
          <dgm:bulletEnabled val="1"/>
        </dgm:presLayoutVars>
      </dgm:prSet>
      <dgm:spPr/>
    </dgm:pt>
    <dgm:pt modelId="{2125DAA7-1BD8-48FB-B13F-821DC97272C1}" type="pres">
      <dgm:prSet presAssocID="{6DA87B36-F68B-461C-9EB1-7740DFB5EC17}" presName="accent_5" presStyleCnt="0"/>
      <dgm:spPr/>
    </dgm:pt>
    <dgm:pt modelId="{D9B15D13-CCA2-48AE-B818-D9F0E589C60C}" type="pres">
      <dgm:prSet presAssocID="{6DA87B36-F68B-461C-9EB1-7740DFB5EC17}" presName="accentRepeatNode" presStyleLbl="solidFgAcc1" presStyleIdx="4" presStyleCnt="5"/>
      <dgm:spPr/>
    </dgm:pt>
  </dgm:ptLst>
  <dgm:cxnLst>
    <dgm:cxn modelId="{46EC5E19-5340-45D4-930D-0DEE772462DA}" type="presOf" srcId="{761CA51B-00C4-4170-B910-78D7171B3E09}" destId="{8A3AFB74-23C6-40CB-99DE-70B1C5A86043}" srcOrd="0" destOrd="0" presId="urn:microsoft.com/office/officeart/2008/layout/VerticalCurvedList"/>
    <dgm:cxn modelId="{AA66CE1D-EA33-4786-AF80-F7053C6344B3}" type="presOf" srcId="{DFB01E62-C5A9-4586-BAE0-74E0AF178C69}" destId="{B70D3310-C498-4CEB-9289-89560E170C6F}" srcOrd="0" destOrd="0" presId="urn:microsoft.com/office/officeart/2008/layout/VerticalCurvedList"/>
    <dgm:cxn modelId="{0B49FC3A-FFC8-4CFF-914F-2A703C49940D}" srcId="{487D5AE3-A078-4FA9-822B-B3D0BDFF8FBD}" destId="{DFB01E62-C5A9-4586-BAE0-74E0AF178C69}" srcOrd="0" destOrd="0" parTransId="{34B1077F-3DD6-49A7-BA64-3626E9BC6869}" sibTransId="{7B42061B-926B-432D-9760-DC8CFE3549CF}"/>
    <dgm:cxn modelId="{4FAF3E6D-C88A-418D-99B8-7DD2568DFB59}" type="presOf" srcId="{7B42061B-926B-432D-9760-DC8CFE3549CF}" destId="{6158067E-7284-4832-9050-552CC7C9F2BA}" srcOrd="0" destOrd="0" presId="urn:microsoft.com/office/officeart/2008/layout/VerticalCurvedList"/>
    <dgm:cxn modelId="{F000857F-3FF4-4583-84B4-B9CDD4BC4EC7}" type="presOf" srcId="{487D5AE3-A078-4FA9-822B-B3D0BDFF8FBD}" destId="{94E6E0B8-AE3E-4BB7-B6D3-06823C290928}" srcOrd="0" destOrd="0" presId="urn:microsoft.com/office/officeart/2008/layout/VerticalCurvedList"/>
    <dgm:cxn modelId="{C4CD8F81-8BEA-44A9-81D7-85ACE9C8CFF8}" srcId="{487D5AE3-A078-4FA9-822B-B3D0BDFF8FBD}" destId="{A991234C-FE16-4EEA-9477-DE50A1F73433}" srcOrd="1" destOrd="0" parTransId="{27ACDCF4-2F9C-439A-AA51-3D5646EA2B84}" sibTransId="{18C79DD2-118A-433E-9F97-CE1304D6A721}"/>
    <dgm:cxn modelId="{C07A5BA8-A529-4B0C-99B4-80DD5D5DB1D1}" srcId="{487D5AE3-A078-4FA9-822B-B3D0BDFF8FBD}" destId="{761CA51B-00C4-4170-B910-78D7171B3E09}" srcOrd="2" destOrd="0" parTransId="{8E203091-53A9-4276-9C6B-37210D9D9DCA}" sibTransId="{ADAF9001-3513-4773-A4EB-9349031589D8}"/>
    <dgm:cxn modelId="{42C586BD-92D6-4CF2-9939-FF77E6F53DCB}" srcId="{487D5AE3-A078-4FA9-822B-B3D0BDFF8FBD}" destId="{6DA87B36-F68B-461C-9EB1-7740DFB5EC17}" srcOrd="4" destOrd="0" parTransId="{501455B1-4F68-472C-9DBD-98092A317C42}" sibTransId="{162D23C4-2650-4F22-9228-CD1AF382630F}"/>
    <dgm:cxn modelId="{950A2BC5-9ACE-46E4-9237-D64F5FCCBB43}" srcId="{487D5AE3-A078-4FA9-822B-B3D0BDFF8FBD}" destId="{B2F87B85-F622-429D-9909-D7B308E49FEC}" srcOrd="3" destOrd="0" parTransId="{E0333FF5-0976-4FC5-A761-7A85234DCC05}" sibTransId="{0FF330EB-1F3E-4AD0-BD51-A0F69755176D}"/>
    <dgm:cxn modelId="{FCCEFEDE-C09C-4142-A9EB-541C61DAF1AD}" type="presOf" srcId="{6DA87B36-F68B-461C-9EB1-7740DFB5EC17}" destId="{BD229DD3-83DF-4E89-A7E0-19E8DEE1DAE9}" srcOrd="0" destOrd="0" presId="urn:microsoft.com/office/officeart/2008/layout/VerticalCurvedList"/>
    <dgm:cxn modelId="{CA7853E7-D5AB-4854-A8D9-5ACB0ACB1016}" type="presOf" srcId="{B2F87B85-F622-429D-9909-D7B308E49FEC}" destId="{C4B7A4C6-A535-46A2-94ED-95C704E1F908}" srcOrd="0" destOrd="0" presId="urn:microsoft.com/office/officeart/2008/layout/VerticalCurvedList"/>
    <dgm:cxn modelId="{9845F4FE-0D26-4B53-8E4A-7BD604B4DBCE}" type="presOf" srcId="{A991234C-FE16-4EEA-9477-DE50A1F73433}" destId="{E941B607-D108-4D2B-85C1-0DD5711226C6}" srcOrd="0" destOrd="0" presId="urn:microsoft.com/office/officeart/2008/layout/VerticalCurvedList"/>
    <dgm:cxn modelId="{4DEFC559-DF3E-4736-BFA2-9647E36742EB}" type="presParOf" srcId="{94E6E0B8-AE3E-4BB7-B6D3-06823C290928}" destId="{F2B32DE0-F621-4BCE-ADEE-8D82BAE4238E}" srcOrd="0" destOrd="0" presId="urn:microsoft.com/office/officeart/2008/layout/VerticalCurvedList"/>
    <dgm:cxn modelId="{5116ACE7-9591-4438-B707-CF78124CEC75}" type="presParOf" srcId="{F2B32DE0-F621-4BCE-ADEE-8D82BAE4238E}" destId="{A267D629-B0CE-4EA2-91DA-338A9BA5825A}" srcOrd="0" destOrd="0" presId="urn:microsoft.com/office/officeart/2008/layout/VerticalCurvedList"/>
    <dgm:cxn modelId="{8AFC9686-8310-4995-A5BF-07A0770C2FE3}" type="presParOf" srcId="{A267D629-B0CE-4EA2-91DA-338A9BA5825A}" destId="{DC9C71D8-14EE-47BA-BB8F-0C9315232F4D}" srcOrd="0" destOrd="0" presId="urn:microsoft.com/office/officeart/2008/layout/VerticalCurvedList"/>
    <dgm:cxn modelId="{4EF0DEEC-56C1-4ACC-9A1C-4154853C5D71}" type="presParOf" srcId="{A267D629-B0CE-4EA2-91DA-338A9BA5825A}" destId="{6158067E-7284-4832-9050-552CC7C9F2BA}" srcOrd="1" destOrd="0" presId="urn:microsoft.com/office/officeart/2008/layout/VerticalCurvedList"/>
    <dgm:cxn modelId="{C113334F-9FE7-4FDD-B315-3D07E0953C71}" type="presParOf" srcId="{A267D629-B0CE-4EA2-91DA-338A9BA5825A}" destId="{6B640A58-5D36-48A9-98A7-068A6B49BE89}" srcOrd="2" destOrd="0" presId="urn:microsoft.com/office/officeart/2008/layout/VerticalCurvedList"/>
    <dgm:cxn modelId="{C97087DE-2976-440C-A04C-FE1A4E99CE59}" type="presParOf" srcId="{A267D629-B0CE-4EA2-91DA-338A9BA5825A}" destId="{1F118C7A-8E16-4E6A-9211-6112CEE3F487}" srcOrd="3" destOrd="0" presId="urn:microsoft.com/office/officeart/2008/layout/VerticalCurvedList"/>
    <dgm:cxn modelId="{6F8FB88F-88E5-4C31-B877-86CB6C84BEE2}" type="presParOf" srcId="{F2B32DE0-F621-4BCE-ADEE-8D82BAE4238E}" destId="{B70D3310-C498-4CEB-9289-89560E170C6F}" srcOrd="1" destOrd="0" presId="urn:microsoft.com/office/officeart/2008/layout/VerticalCurvedList"/>
    <dgm:cxn modelId="{2A40D14A-AE09-46F9-9C88-4061CE37E524}" type="presParOf" srcId="{F2B32DE0-F621-4BCE-ADEE-8D82BAE4238E}" destId="{1788508E-468F-40EB-A792-E099BC884D76}" srcOrd="2" destOrd="0" presId="urn:microsoft.com/office/officeart/2008/layout/VerticalCurvedList"/>
    <dgm:cxn modelId="{3FE44579-E279-42A1-A9FC-C34700D0518B}" type="presParOf" srcId="{1788508E-468F-40EB-A792-E099BC884D76}" destId="{4C7AE08C-1553-4784-8112-03AEDB0E3832}" srcOrd="0" destOrd="0" presId="urn:microsoft.com/office/officeart/2008/layout/VerticalCurvedList"/>
    <dgm:cxn modelId="{5BCAB9B4-A6F9-4B96-BD52-3CD8A6A60D95}" type="presParOf" srcId="{F2B32DE0-F621-4BCE-ADEE-8D82BAE4238E}" destId="{E941B607-D108-4D2B-85C1-0DD5711226C6}" srcOrd="3" destOrd="0" presId="urn:microsoft.com/office/officeart/2008/layout/VerticalCurvedList"/>
    <dgm:cxn modelId="{89B58474-A765-431E-9DB5-9FC16D096BBF}" type="presParOf" srcId="{F2B32DE0-F621-4BCE-ADEE-8D82BAE4238E}" destId="{47D3DA2E-0AAE-4B50-836F-F1B8FC0B846E}" srcOrd="4" destOrd="0" presId="urn:microsoft.com/office/officeart/2008/layout/VerticalCurvedList"/>
    <dgm:cxn modelId="{A65582A0-182D-467A-8E54-FAA2142637A4}" type="presParOf" srcId="{47D3DA2E-0AAE-4B50-836F-F1B8FC0B846E}" destId="{6CC69DEC-E0CA-4161-8039-F977A1F87D60}" srcOrd="0" destOrd="0" presId="urn:microsoft.com/office/officeart/2008/layout/VerticalCurvedList"/>
    <dgm:cxn modelId="{57F2A2FD-8608-43A0-B434-541CEF2010F7}" type="presParOf" srcId="{F2B32DE0-F621-4BCE-ADEE-8D82BAE4238E}" destId="{8A3AFB74-23C6-40CB-99DE-70B1C5A86043}" srcOrd="5" destOrd="0" presId="urn:microsoft.com/office/officeart/2008/layout/VerticalCurvedList"/>
    <dgm:cxn modelId="{47344787-139B-4FF1-9F4D-5D8F20F9A147}" type="presParOf" srcId="{F2B32DE0-F621-4BCE-ADEE-8D82BAE4238E}" destId="{8BA0F205-3856-436F-A1DB-458B85541212}" srcOrd="6" destOrd="0" presId="urn:microsoft.com/office/officeart/2008/layout/VerticalCurvedList"/>
    <dgm:cxn modelId="{EA059D10-4060-4E86-9EE8-704F0E1F5307}" type="presParOf" srcId="{8BA0F205-3856-436F-A1DB-458B85541212}" destId="{46722661-598C-4F7D-9E15-D784A7B2E9F4}" srcOrd="0" destOrd="0" presId="urn:microsoft.com/office/officeart/2008/layout/VerticalCurvedList"/>
    <dgm:cxn modelId="{051A5E17-12CE-4669-B953-B25475FE5601}" type="presParOf" srcId="{F2B32DE0-F621-4BCE-ADEE-8D82BAE4238E}" destId="{C4B7A4C6-A535-46A2-94ED-95C704E1F908}" srcOrd="7" destOrd="0" presId="urn:microsoft.com/office/officeart/2008/layout/VerticalCurvedList"/>
    <dgm:cxn modelId="{114C8439-286B-4D0F-8363-36072E955B95}" type="presParOf" srcId="{F2B32DE0-F621-4BCE-ADEE-8D82BAE4238E}" destId="{4AF74BB3-1175-4D5F-8E4B-D39E62B1DCB5}" srcOrd="8" destOrd="0" presId="urn:microsoft.com/office/officeart/2008/layout/VerticalCurvedList"/>
    <dgm:cxn modelId="{16662EE6-629E-4BAC-B1E8-B8FBD8A0A1F6}" type="presParOf" srcId="{4AF74BB3-1175-4D5F-8E4B-D39E62B1DCB5}" destId="{9067A294-8DA3-45F9-AD4C-2E1EA62FA2C0}" srcOrd="0" destOrd="0" presId="urn:microsoft.com/office/officeart/2008/layout/VerticalCurvedList"/>
    <dgm:cxn modelId="{D40111FB-6A0D-43B0-8709-14F797E470E6}" type="presParOf" srcId="{F2B32DE0-F621-4BCE-ADEE-8D82BAE4238E}" destId="{BD229DD3-83DF-4E89-A7E0-19E8DEE1DAE9}" srcOrd="9" destOrd="0" presId="urn:microsoft.com/office/officeart/2008/layout/VerticalCurvedList"/>
    <dgm:cxn modelId="{7733CBB9-0BA0-494F-8906-40AD2C2601F3}" type="presParOf" srcId="{F2B32DE0-F621-4BCE-ADEE-8D82BAE4238E}" destId="{2125DAA7-1BD8-48FB-B13F-821DC97272C1}" srcOrd="10" destOrd="0" presId="urn:microsoft.com/office/officeart/2008/layout/VerticalCurvedList"/>
    <dgm:cxn modelId="{09889776-BC58-4890-B001-D8DF51DD8195}" type="presParOf" srcId="{2125DAA7-1BD8-48FB-B13F-821DC97272C1}" destId="{D9B15D13-CCA2-48AE-B818-D9F0E589C60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8067E-7284-4832-9050-552CC7C9F2BA}">
      <dsp:nvSpPr>
        <dsp:cNvPr id="0" name=""/>
        <dsp:cNvSpPr/>
      </dsp:nvSpPr>
      <dsp:spPr>
        <a:xfrm>
          <a:off x="-6126981" y="-937410"/>
          <a:ext cx="7293488" cy="7293488"/>
        </a:xfrm>
        <a:prstGeom prst="blockArc">
          <a:avLst>
            <a:gd name="adj1" fmla="val 18900000"/>
            <a:gd name="adj2" fmla="val 2700000"/>
            <a:gd name="adj3" fmla="val 296"/>
          </a:avLst>
        </a:prstGeom>
        <a:noFill/>
        <a:ln w="10795"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0D3310-C498-4CEB-9289-89560E170C6F}">
      <dsp:nvSpPr>
        <dsp:cNvPr id="0" name=""/>
        <dsp:cNvSpPr/>
      </dsp:nvSpPr>
      <dsp:spPr>
        <a:xfrm>
          <a:off x="610504" y="416587"/>
          <a:ext cx="7440913" cy="833607"/>
        </a:xfrm>
        <a:prstGeom prst="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109220" rIns="109220" bIns="109220" numCol="1" spcCol="1270" anchor="ctr" anchorCtr="0">
          <a:noAutofit/>
        </a:bodyPr>
        <a:lstStyle/>
        <a:p>
          <a:pPr marL="0" lvl="0" indent="0" algn="l" defTabSz="1911350">
            <a:lnSpc>
              <a:spcPct val="90000"/>
            </a:lnSpc>
            <a:spcBef>
              <a:spcPct val="0"/>
            </a:spcBef>
            <a:spcAft>
              <a:spcPct val="35000"/>
            </a:spcAft>
            <a:buNone/>
          </a:pPr>
          <a:r>
            <a:rPr lang="en-US" sz="4300" kern="1200"/>
            <a:t> </a:t>
          </a:r>
        </a:p>
      </dsp:txBody>
      <dsp:txXfrm>
        <a:off x="610504" y="416587"/>
        <a:ext cx="7440913" cy="833607"/>
      </dsp:txXfrm>
    </dsp:sp>
    <dsp:sp modelId="{4C7AE08C-1553-4784-8112-03AEDB0E3832}">
      <dsp:nvSpPr>
        <dsp:cNvPr id="0" name=""/>
        <dsp:cNvSpPr/>
      </dsp:nvSpPr>
      <dsp:spPr>
        <a:xfrm>
          <a:off x="89500" y="312386"/>
          <a:ext cx="1042009" cy="1042009"/>
        </a:xfrm>
        <a:prstGeom prst="ellipse">
          <a:avLst/>
        </a:prstGeom>
        <a:solidFill>
          <a:schemeClr val="lt1">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41B607-D108-4D2B-85C1-0DD5711226C6}">
      <dsp:nvSpPr>
        <dsp:cNvPr id="0" name=""/>
        <dsp:cNvSpPr/>
      </dsp:nvSpPr>
      <dsp:spPr>
        <a:xfrm>
          <a:off x="1159801" y="1629786"/>
          <a:ext cx="6962986" cy="833607"/>
        </a:xfrm>
        <a:prstGeom prst="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109220" rIns="109220" bIns="109220" numCol="1" spcCol="1270" anchor="ctr" anchorCtr="0">
          <a:noAutofit/>
        </a:bodyPr>
        <a:lstStyle/>
        <a:p>
          <a:pPr marL="0" lvl="0" indent="0" algn="l" defTabSz="1911350">
            <a:lnSpc>
              <a:spcPct val="90000"/>
            </a:lnSpc>
            <a:spcBef>
              <a:spcPct val="0"/>
            </a:spcBef>
            <a:spcAft>
              <a:spcPct val="35000"/>
            </a:spcAft>
            <a:buNone/>
          </a:pPr>
          <a:r>
            <a:rPr lang="en-US" sz="4300" kern="1200"/>
            <a:t> </a:t>
          </a:r>
        </a:p>
      </dsp:txBody>
      <dsp:txXfrm>
        <a:off x="1159801" y="1629786"/>
        <a:ext cx="6962986" cy="833607"/>
      </dsp:txXfrm>
    </dsp:sp>
    <dsp:sp modelId="{6CC69DEC-E0CA-4161-8039-F977A1F87D60}">
      <dsp:nvSpPr>
        <dsp:cNvPr id="0" name=""/>
        <dsp:cNvSpPr/>
      </dsp:nvSpPr>
      <dsp:spPr>
        <a:xfrm>
          <a:off x="567426" y="1563014"/>
          <a:ext cx="1042009" cy="1042009"/>
        </a:xfrm>
        <a:prstGeom prst="ellipse">
          <a:avLst/>
        </a:prstGeom>
        <a:solidFill>
          <a:schemeClr val="lt1">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3AFB74-23C6-40CB-99DE-70B1C5A86043}">
      <dsp:nvSpPr>
        <dsp:cNvPr id="0" name=""/>
        <dsp:cNvSpPr/>
      </dsp:nvSpPr>
      <dsp:spPr>
        <a:xfrm>
          <a:off x="1088431" y="2917843"/>
          <a:ext cx="6962986" cy="833607"/>
        </a:xfrm>
        <a:prstGeom prst="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109220" rIns="109220" bIns="109220" numCol="1" spcCol="1270" anchor="ctr" anchorCtr="0">
          <a:noAutofit/>
        </a:bodyPr>
        <a:lstStyle/>
        <a:p>
          <a:pPr marL="0" lvl="0" indent="0" algn="l" defTabSz="1911350">
            <a:lnSpc>
              <a:spcPct val="90000"/>
            </a:lnSpc>
            <a:spcBef>
              <a:spcPct val="0"/>
            </a:spcBef>
            <a:spcAft>
              <a:spcPct val="35000"/>
            </a:spcAft>
            <a:buNone/>
          </a:pPr>
          <a:r>
            <a:rPr lang="en-US" sz="4300" kern="1200"/>
            <a:t> </a:t>
          </a:r>
        </a:p>
      </dsp:txBody>
      <dsp:txXfrm>
        <a:off x="1088431" y="2917843"/>
        <a:ext cx="6962986" cy="833607"/>
      </dsp:txXfrm>
    </dsp:sp>
    <dsp:sp modelId="{46722661-598C-4F7D-9E15-D784A7B2E9F4}">
      <dsp:nvSpPr>
        <dsp:cNvPr id="0" name=""/>
        <dsp:cNvSpPr/>
      </dsp:nvSpPr>
      <dsp:spPr>
        <a:xfrm>
          <a:off x="567426" y="2813642"/>
          <a:ext cx="1042009" cy="1042009"/>
        </a:xfrm>
        <a:prstGeom prst="ellipse">
          <a:avLst/>
        </a:prstGeom>
        <a:solidFill>
          <a:schemeClr val="lt1">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B7A4C6-A535-46A2-94ED-95C704E1F908}">
      <dsp:nvSpPr>
        <dsp:cNvPr id="0" name=""/>
        <dsp:cNvSpPr/>
      </dsp:nvSpPr>
      <dsp:spPr>
        <a:xfrm>
          <a:off x="610504" y="4168472"/>
          <a:ext cx="7440913" cy="833607"/>
        </a:xfrm>
        <a:prstGeom prst="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109220" rIns="109220" bIns="109220" numCol="1" spcCol="1270" anchor="ctr" anchorCtr="0">
          <a:noAutofit/>
        </a:bodyPr>
        <a:lstStyle/>
        <a:p>
          <a:pPr marL="0" lvl="0" indent="0" algn="l" defTabSz="1911350">
            <a:lnSpc>
              <a:spcPct val="90000"/>
            </a:lnSpc>
            <a:spcBef>
              <a:spcPct val="0"/>
            </a:spcBef>
            <a:spcAft>
              <a:spcPct val="35000"/>
            </a:spcAft>
            <a:buNone/>
          </a:pPr>
          <a:endParaRPr lang="en-US" sz="4300" kern="1200"/>
        </a:p>
      </dsp:txBody>
      <dsp:txXfrm>
        <a:off x="610504" y="4168472"/>
        <a:ext cx="7440913" cy="833607"/>
      </dsp:txXfrm>
    </dsp:sp>
    <dsp:sp modelId="{9067A294-8DA3-45F9-AD4C-2E1EA62FA2C0}">
      <dsp:nvSpPr>
        <dsp:cNvPr id="0" name=""/>
        <dsp:cNvSpPr/>
      </dsp:nvSpPr>
      <dsp:spPr>
        <a:xfrm>
          <a:off x="89500" y="4064271"/>
          <a:ext cx="1042009" cy="1042009"/>
        </a:xfrm>
        <a:prstGeom prst="ellipse">
          <a:avLst/>
        </a:prstGeom>
        <a:solidFill>
          <a:schemeClr val="lt1">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8067E-7284-4832-9050-552CC7C9F2BA}">
      <dsp:nvSpPr>
        <dsp:cNvPr id="0" name=""/>
        <dsp:cNvSpPr/>
      </dsp:nvSpPr>
      <dsp:spPr>
        <a:xfrm>
          <a:off x="-6126981" y="-937410"/>
          <a:ext cx="7293488" cy="7293488"/>
        </a:xfrm>
        <a:prstGeom prst="blockArc">
          <a:avLst>
            <a:gd name="adj1" fmla="val 18900000"/>
            <a:gd name="adj2" fmla="val 2700000"/>
            <a:gd name="adj3" fmla="val 296"/>
          </a:avLst>
        </a:prstGeom>
        <a:noFill/>
        <a:ln w="1079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0D3310-C498-4CEB-9289-89560E170C6F}">
      <dsp:nvSpPr>
        <dsp:cNvPr id="0" name=""/>
        <dsp:cNvSpPr/>
      </dsp:nvSpPr>
      <dsp:spPr>
        <a:xfrm>
          <a:off x="610504" y="416587"/>
          <a:ext cx="7440913" cy="833607"/>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109220" rIns="109220" bIns="109220" numCol="1" spcCol="1270" anchor="ctr" anchorCtr="0">
          <a:noAutofit/>
        </a:bodyPr>
        <a:lstStyle/>
        <a:p>
          <a:pPr marL="0" lvl="0" indent="0" algn="l" defTabSz="1911350">
            <a:lnSpc>
              <a:spcPct val="90000"/>
            </a:lnSpc>
            <a:spcBef>
              <a:spcPct val="0"/>
            </a:spcBef>
            <a:spcAft>
              <a:spcPct val="35000"/>
            </a:spcAft>
            <a:buNone/>
          </a:pPr>
          <a:r>
            <a:rPr lang="en-US" sz="4300" kern="1200"/>
            <a:t> </a:t>
          </a:r>
        </a:p>
      </dsp:txBody>
      <dsp:txXfrm>
        <a:off x="610504" y="416587"/>
        <a:ext cx="7440913" cy="833607"/>
      </dsp:txXfrm>
    </dsp:sp>
    <dsp:sp modelId="{4C7AE08C-1553-4784-8112-03AEDB0E3832}">
      <dsp:nvSpPr>
        <dsp:cNvPr id="0" name=""/>
        <dsp:cNvSpPr/>
      </dsp:nvSpPr>
      <dsp:spPr>
        <a:xfrm>
          <a:off x="89500" y="312386"/>
          <a:ext cx="1042009" cy="1042009"/>
        </a:xfrm>
        <a:prstGeom prst="ellipse">
          <a:avLst/>
        </a:prstGeom>
        <a:solidFill>
          <a:schemeClr val="lt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41B607-D108-4D2B-85C1-0DD5711226C6}">
      <dsp:nvSpPr>
        <dsp:cNvPr id="0" name=""/>
        <dsp:cNvSpPr/>
      </dsp:nvSpPr>
      <dsp:spPr>
        <a:xfrm>
          <a:off x="1159801" y="1629786"/>
          <a:ext cx="6962986" cy="833607"/>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109220" rIns="109220" bIns="109220" numCol="1" spcCol="1270" anchor="ctr" anchorCtr="0">
          <a:noAutofit/>
        </a:bodyPr>
        <a:lstStyle/>
        <a:p>
          <a:pPr marL="0" lvl="0" indent="0" algn="l" defTabSz="1911350">
            <a:lnSpc>
              <a:spcPct val="90000"/>
            </a:lnSpc>
            <a:spcBef>
              <a:spcPct val="0"/>
            </a:spcBef>
            <a:spcAft>
              <a:spcPct val="35000"/>
            </a:spcAft>
            <a:buNone/>
          </a:pPr>
          <a:r>
            <a:rPr lang="en-US" sz="4300" kern="1200"/>
            <a:t> </a:t>
          </a:r>
        </a:p>
      </dsp:txBody>
      <dsp:txXfrm>
        <a:off x="1159801" y="1629786"/>
        <a:ext cx="6962986" cy="833607"/>
      </dsp:txXfrm>
    </dsp:sp>
    <dsp:sp modelId="{6CC69DEC-E0CA-4161-8039-F977A1F87D60}">
      <dsp:nvSpPr>
        <dsp:cNvPr id="0" name=""/>
        <dsp:cNvSpPr/>
      </dsp:nvSpPr>
      <dsp:spPr>
        <a:xfrm>
          <a:off x="567426" y="1563014"/>
          <a:ext cx="1042009" cy="1042009"/>
        </a:xfrm>
        <a:prstGeom prst="ellipse">
          <a:avLst/>
        </a:prstGeom>
        <a:solidFill>
          <a:schemeClr val="lt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3AFB74-23C6-40CB-99DE-70B1C5A86043}">
      <dsp:nvSpPr>
        <dsp:cNvPr id="0" name=""/>
        <dsp:cNvSpPr/>
      </dsp:nvSpPr>
      <dsp:spPr>
        <a:xfrm>
          <a:off x="1088431" y="2917843"/>
          <a:ext cx="6962986" cy="833607"/>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109220" rIns="109220" bIns="109220" numCol="1" spcCol="1270" anchor="ctr" anchorCtr="0">
          <a:noAutofit/>
        </a:bodyPr>
        <a:lstStyle/>
        <a:p>
          <a:pPr marL="0" lvl="0" indent="0" algn="l" defTabSz="1911350">
            <a:lnSpc>
              <a:spcPct val="90000"/>
            </a:lnSpc>
            <a:spcBef>
              <a:spcPct val="0"/>
            </a:spcBef>
            <a:spcAft>
              <a:spcPct val="35000"/>
            </a:spcAft>
            <a:buNone/>
          </a:pPr>
          <a:r>
            <a:rPr lang="en-US" sz="4300" kern="1200"/>
            <a:t> </a:t>
          </a:r>
        </a:p>
      </dsp:txBody>
      <dsp:txXfrm>
        <a:off x="1088431" y="2917843"/>
        <a:ext cx="6962986" cy="833607"/>
      </dsp:txXfrm>
    </dsp:sp>
    <dsp:sp modelId="{46722661-598C-4F7D-9E15-D784A7B2E9F4}">
      <dsp:nvSpPr>
        <dsp:cNvPr id="0" name=""/>
        <dsp:cNvSpPr/>
      </dsp:nvSpPr>
      <dsp:spPr>
        <a:xfrm>
          <a:off x="567426" y="2813642"/>
          <a:ext cx="1042009" cy="1042009"/>
        </a:xfrm>
        <a:prstGeom prst="ellipse">
          <a:avLst/>
        </a:prstGeom>
        <a:solidFill>
          <a:schemeClr val="lt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B7A4C6-A535-46A2-94ED-95C704E1F908}">
      <dsp:nvSpPr>
        <dsp:cNvPr id="0" name=""/>
        <dsp:cNvSpPr/>
      </dsp:nvSpPr>
      <dsp:spPr>
        <a:xfrm>
          <a:off x="610504" y="4168472"/>
          <a:ext cx="7440913" cy="833607"/>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109220" rIns="109220" bIns="109220" numCol="1" spcCol="1270" anchor="ctr" anchorCtr="0">
          <a:noAutofit/>
        </a:bodyPr>
        <a:lstStyle/>
        <a:p>
          <a:pPr marL="0" lvl="0" indent="0" algn="l" defTabSz="1911350">
            <a:lnSpc>
              <a:spcPct val="90000"/>
            </a:lnSpc>
            <a:spcBef>
              <a:spcPct val="0"/>
            </a:spcBef>
            <a:spcAft>
              <a:spcPct val="35000"/>
            </a:spcAft>
            <a:buNone/>
          </a:pPr>
          <a:endParaRPr lang="en-US" sz="4300" kern="1200"/>
        </a:p>
      </dsp:txBody>
      <dsp:txXfrm>
        <a:off x="610504" y="4168472"/>
        <a:ext cx="7440913" cy="833607"/>
      </dsp:txXfrm>
    </dsp:sp>
    <dsp:sp modelId="{9067A294-8DA3-45F9-AD4C-2E1EA62FA2C0}">
      <dsp:nvSpPr>
        <dsp:cNvPr id="0" name=""/>
        <dsp:cNvSpPr/>
      </dsp:nvSpPr>
      <dsp:spPr>
        <a:xfrm>
          <a:off x="89500" y="4064271"/>
          <a:ext cx="1042009" cy="1042009"/>
        </a:xfrm>
        <a:prstGeom prst="ellipse">
          <a:avLst/>
        </a:prstGeom>
        <a:solidFill>
          <a:schemeClr val="lt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8067E-7284-4832-9050-552CC7C9F2BA}">
      <dsp:nvSpPr>
        <dsp:cNvPr id="0" name=""/>
        <dsp:cNvSpPr/>
      </dsp:nvSpPr>
      <dsp:spPr>
        <a:xfrm>
          <a:off x="-6126981" y="-937410"/>
          <a:ext cx="7293488" cy="7293488"/>
        </a:xfrm>
        <a:prstGeom prst="blockArc">
          <a:avLst>
            <a:gd name="adj1" fmla="val 18900000"/>
            <a:gd name="adj2" fmla="val 2700000"/>
            <a:gd name="adj3" fmla="val 296"/>
          </a:avLst>
        </a:prstGeom>
        <a:noFill/>
        <a:ln w="10795"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0D3310-C498-4CEB-9289-89560E170C6F}">
      <dsp:nvSpPr>
        <dsp:cNvPr id="0" name=""/>
        <dsp:cNvSpPr/>
      </dsp:nvSpPr>
      <dsp:spPr>
        <a:xfrm>
          <a:off x="509717" y="338558"/>
          <a:ext cx="7541700" cy="677550"/>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a:t> </a:t>
          </a:r>
        </a:p>
      </dsp:txBody>
      <dsp:txXfrm>
        <a:off x="509717" y="338558"/>
        <a:ext cx="7541700" cy="677550"/>
      </dsp:txXfrm>
    </dsp:sp>
    <dsp:sp modelId="{4C7AE08C-1553-4784-8112-03AEDB0E3832}">
      <dsp:nvSpPr>
        <dsp:cNvPr id="0" name=""/>
        <dsp:cNvSpPr/>
      </dsp:nvSpPr>
      <dsp:spPr>
        <a:xfrm>
          <a:off x="86248" y="253864"/>
          <a:ext cx="846937" cy="846937"/>
        </a:xfrm>
        <a:prstGeom prst="ellipse">
          <a:avLst/>
        </a:prstGeom>
        <a:solidFill>
          <a:schemeClr val="lt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41B607-D108-4D2B-85C1-0DD5711226C6}">
      <dsp:nvSpPr>
        <dsp:cNvPr id="0" name=""/>
        <dsp:cNvSpPr/>
      </dsp:nvSpPr>
      <dsp:spPr>
        <a:xfrm>
          <a:off x="1067556" y="1324136"/>
          <a:ext cx="7056187" cy="677550"/>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a:t> </a:t>
          </a:r>
        </a:p>
      </dsp:txBody>
      <dsp:txXfrm>
        <a:off x="1067556" y="1324136"/>
        <a:ext cx="7056187" cy="677550"/>
      </dsp:txXfrm>
    </dsp:sp>
    <dsp:sp modelId="{6CC69DEC-E0CA-4161-8039-F977A1F87D60}">
      <dsp:nvSpPr>
        <dsp:cNvPr id="0" name=""/>
        <dsp:cNvSpPr/>
      </dsp:nvSpPr>
      <dsp:spPr>
        <a:xfrm>
          <a:off x="571761" y="1269864"/>
          <a:ext cx="846937" cy="846937"/>
        </a:xfrm>
        <a:prstGeom prst="ellipse">
          <a:avLst/>
        </a:prstGeom>
        <a:solidFill>
          <a:schemeClr val="lt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3AFB74-23C6-40CB-99DE-70B1C5A86043}">
      <dsp:nvSpPr>
        <dsp:cNvPr id="0" name=""/>
        <dsp:cNvSpPr/>
      </dsp:nvSpPr>
      <dsp:spPr>
        <a:xfrm>
          <a:off x="1144243" y="2370558"/>
          <a:ext cx="6907174" cy="677550"/>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a:t> </a:t>
          </a:r>
        </a:p>
      </dsp:txBody>
      <dsp:txXfrm>
        <a:off x="1144243" y="2370558"/>
        <a:ext cx="6907174" cy="677550"/>
      </dsp:txXfrm>
    </dsp:sp>
    <dsp:sp modelId="{46722661-598C-4F7D-9E15-D784A7B2E9F4}">
      <dsp:nvSpPr>
        <dsp:cNvPr id="0" name=""/>
        <dsp:cNvSpPr/>
      </dsp:nvSpPr>
      <dsp:spPr>
        <a:xfrm>
          <a:off x="720774" y="2285864"/>
          <a:ext cx="846937" cy="846937"/>
        </a:xfrm>
        <a:prstGeom prst="ellipse">
          <a:avLst/>
        </a:prstGeom>
        <a:solidFill>
          <a:schemeClr val="lt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B7A4C6-A535-46A2-94ED-95C704E1F908}">
      <dsp:nvSpPr>
        <dsp:cNvPr id="0" name=""/>
        <dsp:cNvSpPr/>
      </dsp:nvSpPr>
      <dsp:spPr>
        <a:xfrm>
          <a:off x="995230" y="3386558"/>
          <a:ext cx="7056187" cy="677550"/>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995230" y="3386558"/>
        <a:ext cx="7056187" cy="677550"/>
      </dsp:txXfrm>
    </dsp:sp>
    <dsp:sp modelId="{9067A294-8DA3-45F9-AD4C-2E1EA62FA2C0}">
      <dsp:nvSpPr>
        <dsp:cNvPr id="0" name=""/>
        <dsp:cNvSpPr/>
      </dsp:nvSpPr>
      <dsp:spPr>
        <a:xfrm>
          <a:off x="571761" y="3301864"/>
          <a:ext cx="846937" cy="846937"/>
        </a:xfrm>
        <a:prstGeom prst="ellipse">
          <a:avLst/>
        </a:prstGeom>
        <a:solidFill>
          <a:schemeClr val="lt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229DD3-83DF-4E89-A7E0-19E8DEE1DAE9}">
      <dsp:nvSpPr>
        <dsp:cNvPr id="0" name=""/>
        <dsp:cNvSpPr/>
      </dsp:nvSpPr>
      <dsp:spPr>
        <a:xfrm>
          <a:off x="509717" y="4402558"/>
          <a:ext cx="7541700" cy="677550"/>
        </a:xfrm>
        <a:prstGeom prst="rect">
          <a:avLst/>
        </a:prstGeom>
        <a:solidFill>
          <a:schemeClr val="dk2">
            <a:hueOff val="0"/>
            <a:satOff val="0"/>
            <a:lumOff val="0"/>
            <a:alphaOff val="0"/>
          </a:schemeClr>
        </a:solidFill>
        <a:ln w="1079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509717" y="4402558"/>
        <a:ext cx="7541700" cy="677550"/>
      </dsp:txXfrm>
    </dsp:sp>
    <dsp:sp modelId="{D9B15D13-CCA2-48AE-B818-D9F0E589C60C}">
      <dsp:nvSpPr>
        <dsp:cNvPr id="0" name=""/>
        <dsp:cNvSpPr/>
      </dsp:nvSpPr>
      <dsp:spPr>
        <a:xfrm>
          <a:off x="86248" y="4317864"/>
          <a:ext cx="846937" cy="846937"/>
        </a:xfrm>
        <a:prstGeom prst="ellipse">
          <a:avLst/>
        </a:prstGeom>
        <a:solidFill>
          <a:schemeClr val="lt2">
            <a:hueOff val="0"/>
            <a:satOff val="0"/>
            <a:lumOff val="0"/>
            <a:alphaOff val="0"/>
          </a:schemeClr>
        </a:solidFill>
        <a:ln w="10795"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8067E-7284-4832-9050-552CC7C9F2BA}">
      <dsp:nvSpPr>
        <dsp:cNvPr id="0" name=""/>
        <dsp:cNvSpPr/>
      </dsp:nvSpPr>
      <dsp:spPr>
        <a:xfrm>
          <a:off x="-6126981" y="-937410"/>
          <a:ext cx="7293488" cy="7293488"/>
        </a:xfrm>
        <a:prstGeom prst="blockArc">
          <a:avLst>
            <a:gd name="adj1" fmla="val 18900000"/>
            <a:gd name="adj2" fmla="val 2700000"/>
            <a:gd name="adj3" fmla="val 296"/>
          </a:avLst>
        </a:prstGeom>
        <a:noFill/>
        <a:ln w="10795"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0D3310-C498-4CEB-9289-89560E170C6F}">
      <dsp:nvSpPr>
        <dsp:cNvPr id="0" name=""/>
        <dsp:cNvSpPr/>
      </dsp:nvSpPr>
      <dsp:spPr>
        <a:xfrm>
          <a:off x="610504" y="416587"/>
          <a:ext cx="7440913" cy="833607"/>
        </a:xfrm>
        <a:prstGeom prst="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109220" rIns="109220" bIns="109220" numCol="1" spcCol="1270" anchor="ctr" anchorCtr="0">
          <a:noAutofit/>
        </a:bodyPr>
        <a:lstStyle/>
        <a:p>
          <a:pPr marL="0" lvl="0" indent="0" algn="l" defTabSz="1911350">
            <a:lnSpc>
              <a:spcPct val="90000"/>
            </a:lnSpc>
            <a:spcBef>
              <a:spcPct val="0"/>
            </a:spcBef>
            <a:spcAft>
              <a:spcPct val="35000"/>
            </a:spcAft>
            <a:buNone/>
          </a:pPr>
          <a:r>
            <a:rPr lang="en-US" sz="4300" kern="1200"/>
            <a:t> </a:t>
          </a:r>
        </a:p>
      </dsp:txBody>
      <dsp:txXfrm>
        <a:off x="610504" y="416587"/>
        <a:ext cx="7440913" cy="833607"/>
      </dsp:txXfrm>
    </dsp:sp>
    <dsp:sp modelId="{4C7AE08C-1553-4784-8112-03AEDB0E3832}">
      <dsp:nvSpPr>
        <dsp:cNvPr id="0" name=""/>
        <dsp:cNvSpPr/>
      </dsp:nvSpPr>
      <dsp:spPr>
        <a:xfrm>
          <a:off x="89500" y="312386"/>
          <a:ext cx="1042009" cy="1042009"/>
        </a:xfrm>
        <a:prstGeom prst="ellipse">
          <a:avLst/>
        </a:prstGeom>
        <a:solidFill>
          <a:schemeClr val="lt1">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41B607-D108-4D2B-85C1-0DD5711226C6}">
      <dsp:nvSpPr>
        <dsp:cNvPr id="0" name=""/>
        <dsp:cNvSpPr/>
      </dsp:nvSpPr>
      <dsp:spPr>
        <a:xfrm>
          <a:off x="1159801" y="1629786"/>
          <a:ext cx="6962986" cy="833607"/>
        </a:xfrm>
        <a:prstGeom prst="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109220" rIns="109220" bIns="109220" numCol="1" spcCol="1270" anchor="ctr" anchorCtr="0">
          <a:noAutofit/>
        </a:bodyPr>
        <a:lstStyle/>
        <a:p>
          <a:pPr marL="0" lvl="0" indent="0" algn="l" defTabSz="1911350">
            <a:lnSpc>
              <a:spcPct val="90000"/>
            </a:lnSpc>
            <a:spcBef>
              <a:spcPct val="0"/>
            </a:spcBef>
            <a:spcAft>
              <a:spcPct val="35000"/>
            </a:spcAft>
            <a:buNone/>
          </a:pPr>
          <a:r>
            <a:rPr lang="en-US" sz="4300" kern="1200"/>
            <a:t> </a:t>
          </a:r>
        </a:p>
      </dsp:txBody>
      <dsp:txXfrm>
        <a:off x="1159801" y="1629786"/>
        <a:ext cx="6962986" cy="833607"/>
      </dsp:txXfrm>
    </dsp:sp>
    <dsp:sp modelId="{6CC69DEC-E0CA-4161-8039-F977A1F87D60}">
      <dsp:nvSpPr>
        <dsp:cNvPr id="0" name=""/>
        <dsp:cNvSpPr/>
      </dsp:nvSpPr>
      <dsp:spPr>
        <a:xfrm>
          <a:off x="567426" y="1563014"/>
          <a:ext cx="1042009" cy="1042009"/>
        </a:xfrm>
        <a:prstGeom prst="ellipse">
          <a:avLst/>
        </a:prstGeom>
        <a:solidFill>
          <a:schemeClr val="lt1">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3AFB74-23C6-40CB-99DE-70B1C5A86043}">
      <dsp:nvSpPr>
        <dsp:cNvPr id="0" name=""/>
        <dsp:cNvSpPr/>
      </dsp:nvSpPr>
      <dsp:spPr>
        <a:xfrm>
          <a:off x="1088431" y="2917843"/>
          <a:ext cx="6962986" cy="833607"/>
        </a:xfrm>
        <a:prstGeom prst="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109220" rIns="109220" bIns="109220" numCol="1" spcCol="1270" anchor="ctr" anchorCtr="0">
          <a:noAutofit/>
        </a:bodyPr>
        <a:lstStyle/>
        <a:p>
          <a:pPr marL="0" lvl="0" indent="0" algn="l" defTabSz="1911350">
            <a:lnSpc>
              <a:spcPct val="90000"/>
            </a:lnSpc>
            <a:spcBef>
              <a:spcPct val="0"/>
            </a:spcBef>
            <a:spcAft>
              <a:spcPct val="35000"/>
            </a:spcAft>
            <a:buNone/>
          </a:pPr>
          <a:r>
            <a:rPr lang="en-US" sz="4300" kern="1200"/>
            <a:t> </a:t>
          </a:r>
        </a:p>
      </dsp:txBody>
      <dsp:txXfrm>
        <a:off x="1088431" y="2917843"/>
        <a:ext cx="6962986" cy="833607"/>
      </dsp:txXfrm>
    </dsp:sp>
    <dsp:sp modelId="{46722661-598C-4F7D-9E15-D784A7B2E9F4}">
      <dsp:nvSpPr>
        <dsp:cNvPr id="0" name=""/>
        <dsp:cNvSpPr/>
      </dsp:nvSpPr>
      <dsp:spPr>
        <a:xfrm>
          <a:off x="567426" y="2813642"/>
          <a:ext cx="1042009" cy="1042009"/>
        </a:xfrm>
        <a:prstGeom prst="ellipse">
          <a:avLst/>
        </a:prstGeom>
        <a:solidFill>
          <a:schemeClr val="lt1">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B7A4C6-A535-46A2-94ED-95C704E1F908}">
      <dsp:nvSpPr>
        <dsp:cNvPr id="0" name=""/>
        <dsp:cNvSpPr/>
      </dsp:nvSpPr>
      <dsp:spPr>
        <a:xfrm>
          <a:off x="610504" y="4168472"/>
          <a:ext cx="7440913" cy="833607"/>
        </a:xfrm>
        <a:prstGeom prst="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1676" tIns="109220" rIns="109220" bIns="109220" numCol="1" spcCol="1270" anchor="ctr" anchorCtr="0">
          <a:noAutofit/>
        </a:bodyPr>
        <a:lstStyle/>
        <a:p>
          <a:pPr marL="0" lvl="0" indent="0" algn="l" defTabSz="1911350">
            <a:lnSpc>
              <a:spcPct val="90000"/>
            </a:lnSpc>
            <a:spcBef>
              <a:spcPct val="0"/>
            </a:spcBef>
            <a:spcAft>
              <a:spcPct val="35000"/>
            </a:spcAft>
            <a:buNone/>
          </a:pPr>
          <a:endParaRPr lang="en-US" sz="4300" kern="1200"/>
        </a:p>
      </dsp:txBody>
      <dsp:txXfrm>
        <a:off x="610504" y="4168472"/>
        <a:ext cx="7440913" cy="833607"/>
      </dsp:txXfrm>
    </dsp:sp>
    <dsp:sp modelId="{9067A294-8DA3-45F9-AD4C-2E1EA62FA2C0}">
      <dsp:nvSpPr>
        <dsp:cNvPr id="0" name=""/>
        <dsp:cNvSpPr/>
      </dsp:nvSpPr>
      <dsp:spPr>
        <a:xfrm>
          <a:off x="89500" y="4064271"/>
          <a:ext cx="1042009" cy="1042009"/>
        </a:xfrm>
        <a:prstGeom prst="ellipse">
          <a:avLst/>
        </a:prstGeom>
        <a:solidFill>
          <a:schemeClr val="lt1">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8067E-7284-4832-9050-552CC7C9F2BA}">
      <dsp:nvSpPr>
        <dsp:cNvPr id="0" name=""/>
        <dsp:cNvSpPr/>
      </dsp:nvSpPr>
      <dsp:spPr>
        <a:xfrm>
          <a:off x="-6125176" y="-937410"/>
          <a:ext cx="7293488" cy="7293488"/>
        </a:xfrm>
        <a:prstGeom prst="blockArc">
          <a:avLst>
            <a:gd name="adj1" fmla="val 18900000"/>
            <a:gd name="adj2" fmla="val 2700000"/>
            <a:gd name="adj3" fmla="val 296"/>
          </a:avLst>
        </a:prstGeom>
        <a:noFill/>
        <a:ln w="10795"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0D3310-C498-4CEB-9289-89560E170C6F}">
      <dsp:nvSpPr>
        <dsp:cNvPr id="0" name=""/>
        <dsp:cNvSpPr/>
      </dsp:nvSpPr>
      <dsp:spPr>
        <a:xfrm>
          <a:off x="752110" y="541866"/>
          <a:ext cx="7301111" cy="1083733"/>
        </a:xfrm>
        <a:prstGeom prst="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r>
            <a:rPr lang="en-US" sz="5600" kern="1200"/>
            <a:t> </a:t>
          </a:r>
        </a:p>
      </dsp:txBody>
      <dsp:txXfrm>
        <a:off x="752110" y="541866"/>
        <a:ext cx="7301111" cy="1083733"/>
      </dsp:txXfrm>
    </dsp:sp>
    <dsp:sp modelId="{4C7AE08C-1553-4784-8112-03AEDB0E3832}">
      <dsp:nvSpPr>
        <dsp:cNvPr id="0" name=""/>
        <dsp:cNvSpPr/>
      </dsp:nvSpPr>
      <dsp:spPr>
        <a:xfrm>
          <a:off x="74777" y="406400"/>
          <a:ext cx="1354666" cy="1354666"/>
        </a:xfrm>
        <a:prstGeom prst="ellipse">
          <a:avLst/>
        </a:prstGeom>
        <a:solidFill>
          <a:schemeClr val="lt1">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41B607-D108-4D2B-85C1-0DD5711226C6}">
      <dsp:nvSpPr>
        <dsp:cNvPr id="0" name=""/>
        <dsp:cNvSpPr/>
      </dsp:nvSpPr>
      <dsp:spPr>
        <a:xfrm>
          <a:off x="1216846" y="2118807"/>
          <a:ext cx="6907174" cy="1083733"/>
        </a:xfrm>
        <a:prstGeom prst="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r>
            <a:rPr lang="en-US" sz="5600" kern="1200"/>
            <a:t> </a:t>
          </a:r>
        </a:p>
      </dsp:txBody>
      <dsp:txXfrm>
        <a:off x="1216846" y="2118807"/>
        <a:ext cx="6907174" cy="1083733"/>
      </dsp:txXfrm>
    </dsp:sp>
    <dsp:sp modelId="{6CC69DEC-E0CA-4161-8039-F977A1F87D60}">
      <dsp:nvSpPr>
        <dsp:cNvPr id="0" name=""/>
        <dsp:cNvSpPr/>
      </dsp:nvSpPr>
      <dsp:spPr>
        <a:xfrm>
          <a:off x="468714" y="2032000"/>
          <a:ext cx="1354666" cy="1354666"/>
        </a:xfrm>
        <a:prstGeom prst="ellipse">
          <a:avLst/>
        </a:prstGeom>
        <a:solidFill>
          <a:schemeClr val="lt1">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DC3306-EDE2-47BD-AB06-7D11D3EC8C29}">
      <dsp:nvSpPr>
        <dsp:cNvPr id="0" name=""/>
        <dsp:cNvSpPr/>
      </dsp:nvSpPr>
      <dsp:spPr>
        <a:xfrm>
          <a:off x="752110" y="3793066"/>
          <a:ext cx="7301111" cy="1083733"/>
        </a:xfrm>
        <a:prstGeom prst="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142240" rIns="142240" bIns="142240" numCol="1" spcCol="1270" anchor="ctr" anchorCtr="0">
          <a:noAutofit/>
        </a:bodyPr>
        <a:lstStyle/>
        <a:p>
          <a:pPr marL="0" lvl="0" indent="0" algn="l" defTabSz="2489200">
            <a:lnSpc>
              <a:spcPct val="90000"/>
            </a:lnSpc>
            <a:spcBef>
              <a:spcPct val="0"/>
            </a:spcBef>
            <a:spcAft>
              <a:spcPct val="35000"/>
            </a:spcAft>
            <a:buNone/>
          </a:pPr>
          <a:endParaRPr lang="en-US" sz="5600" kern="1200"/>
        </a:p>
      </dsp:txBody>
      <dsp:txXfrm>
        <a:off x="752110" y="3793066"/>
        <a:ext cx="7301111" cy="1083733"/>
      </dsp:txXfrm>
    </dsp:sp>
    <dsp:sp modelId="{8AAAA72B-5D1A-46F9-A021-6738DCFE1298}">
      <dsp:nvSpPr>
        <dsp:cNvPr id="0" name=""/>
        <dsp:cNvSpPr/>
      </dsp:nvSpPr>
      <dsp:spPr>
        <a:xfrm>
          <a:off x="74777" y="3657600"/>
          <a:ext cx="1354666" cy="1354666"/>
        </a:xfrm>
        <a:prstGeom prst="ellipse">
          <a:avLst/>
        </a:prstGeom>
        <a:solidFill>
          <a:schemeClr val="lt1">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8067E-7284-4832-9050-552CC7C9F2BA}">
      <dsp:nvSpPr>
        <dsp:cNvPr id="0" name=""/>
        <dsp:cNvSpPr/>
      </dsp:nvSpPr>
      <dsp:spPr>
        <a:xfrm>
          <a:off x="-6078982" y="-937410"/>
          <a:ext cx="7293488" cy="7293488"/>
        </a:xfrm>
        <a:prstGeom prst="blockArc">
          <a:avLst>
            <a:gd name="adj1" fmla="val 18900000"/>
            <a:gd name="adj2" fmla="val 2700000"/>
            <a:gd name="adj3" fmla="val 296"/>
          </a:avLst>
        </a:prstGeom>
        <a:noFill/>
        <a:ln w="10795"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0D3310-C498-4CEB-9289-89560E170C6F}">
      <dsp:nvSpPr>
        <dsp:cNvPr id="0" name=""/>
        <dsp:cNvSpPr/>
      </dsp:nvSpPr>
      <dsp:spPr>
        <a:xfrm>
          <a:off x="996086" y="774110"/>
          <a:ext cx="7103330" cy="1548004"/>
        </a:xfrm>
        <a:prstGeom prst="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8729" tIns="165100" rIns="165100" bIns="165100" numCol="1" spcCol="1270" anchor="ctr" anchorCtr="0">
          <a:noAutofit/>
        </a:bodyPr>
        <a:lstStyle/>
        <a:p>
          <a:pPr marL="0" lvl="0" indent="0" algn="l" defTabSz="2889250">
            <a:lnSpc>
              <a:spcPct val="90000"/>
            </a:lnSpc>
            <a:spcBef>
              <a:spcPct val="0"/>
            </a:spcBef>
            <a:spcAft>
              <a:spcPct val="35000"/>
            </a:spcAft>
            <a:buNone/>
          </a:pPr>
          <a:r>
            <a:rPr lang="en-US" sz="6500" kern="1200"/>
            <a:t> </a:t>
          </a:r>
        </a:p>
      </dsp:txBody>
      <dsp:txXfrm>
        <a:off x="996086" y="774110"/>
        <a:ext cx="7103330" cy="1548004"/>
      </dsp:txXfrm>
    </dsp:sp>
    <dsp:sp modelId="{4C7AE08C-1553-4784-8112-03AEDB0E3832}">
      <dsp:nvSpPr>
        <dsp:cNvPr id="0" name=""/>
        <dsp:cNvSpPr/>
      </dsp:nvSpPr>
      <dsp:spPr>
        <a:xfrm>
          <a:off x="28583" y="580610"/>
          <a:ext cx="1935005" cy="1935005"/>
        </a:xfrm>
        <a:prstGeom prst="ellipse">
          <a:avLst/>
        </a:prstGeom>
        <a:solidFill>
          <a:schemeClr val="lt1">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41B607-D108-4D2B-85C1-0DD5711226C6}">
      <dsp:nvSpPr>
        <dsp:cNvPr id="0" name=""/>
        <dsp:cNvSpPr/>
      </dsp:nvSpPr>
      <dsp:spPr>
        <a:xfrm>
          <a:off x="1024669" y="3027046"/>
          <a:ext cx="7103330" cy="1548004"/>
        </a:xfrm>
        <a:prstGeom prst="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8729" tIns="165100" rIns="165100" bIns="165100" numCol="1" spcCol="1270" anchor="ctr" anchorCtr="0">
          <a:noAutofit/>
        </a:bodyPr>
        <a:lstStyle/>
        <a:p>
          <a:pPr marL="0" lvl="0" indent="0" algn="l" defTabSz="2889250">
            <a:lnSpc>
              <a:spcPct val="90000"/>
            </a:lnSpc>
            <a:spcBef>
              <a:spcPct val="0"/>
            </a:spcBef>
            <a:spcAft>
              <a:spcPct val="35000"/>
            </a:spcAft>
            <a:buNone/>
          </a:pPr>
          <a:r>
            <a:rPr lang="en-US" sz="6500" kern="1200"/>
            <a:t> </a:t>
          </a:r>
        </a:p>
      </dsp:txBody>
      <dsp:txXfrm>
        <a:off x="1024669" y="3027046"/>
        <a:ext cx="7103330" cy="1548004"/>
      </dsp:txXfrm>
    </dsp:sp>
    <dsp:sp modelId="{6CC69DEC-E0CA-4161-8039-F977A1F87D60}">
      <dsp:nvSpPr>
        <dsp:cNvPr id="0" name=""/>
        <dsp:cNvSpPr/>
      </dsp:nvSpPr>
      <dsp:spPr>
        <a:xfrm>
          <a:off x="28583" y="2903050"/>
          <a:ext cx="1935005" cy="1935005"/>
        </a:xfrm>
        <a:prstGeom prst="ellipse">
          <a:avLst/>
        </a:prstGeom>
        <a:solidFill>
          <a:schemeClr val="lt1">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58067E-7284-4832-9050-552CC7C9F2BA}">
      <dsp:nvSpPr>
        <dsp:cNvPr id="0" name=""/>
        <dsp:cNvSpPr/>
      </dsp:nvSpPr>
      <dsp:spPr>
        <a:xfrm>
          <a:off x="-6126981" y="-937410"/>
          <a:ext cx="7293488" cy="7293488"/>
        </a:xfrm>
        <a:prstGeom prst="blockArc">
          <a:avLst>
            <a:gd name="adj1" fmla="val 18900000"/>
            <a:gd name="adj2" fmla="val 2700000"/>
            <a:gd name="adj3" fmla="val 296"/>
          </a:avLst>
        </a:prstGeom>
        <a:noFill/>
        <a:ln w="10795"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70D3310-C498-4CEB-9289-89560E170C6F}">
      <dsp:nvSpPr>
        <dsp:cNvPr id="0" name=""/>
        <dsp:cNvSpPr/>
      </dsp:nvSpPr>
      <dsp:spPr>
        <a:xfrm>
          <a:off x="509717" y="338558"/>
          <a:ext cx="7541700" cy="677550"/>
        </a:xfrm>
        <a:prstGeom prst="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a:t> </a:t>
          </a:r>
        </a:p>
      </dsp:txBody>
      <dsp:txXfrm>
        <a:off x="509717" y="338558"/>
        <a:ext cx="7541700" cy="677550"/>
      </dsp:txXfrm>
    </dsp:sp>
    <dsp:sp modelId="{4C7AE08C-1553-4784-8112-03AEDB0E3832}">
      <dsp:nvSpPr>
        <dsp:cNvPr id="0" name=""/>
        <dsp:cNvSpPr/>
      </dsp:nvSpPr>
      <dsp:spPr>
        <a:xfrm>
          <a:off x="86248" y="253864"/>
          <a:ext cx="846937" cy="846937"/>
        </a:xfrm>
        <a:prstGeom prst="ellipse">
          <a:avLst/>
        </a:prstGeom>
        <a:solidFill>
          <a:schemeClr val="lt1">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41B607-D108-4D2B-85C1-0DD5711226C6}">
      <dsp:nvSpPr>
        <dsp:cNvPr id="0" name=""/>
        <dsp:cNvSpPr/>
      </dsp:nvSpPr>
      <dsp:spPr>
        <a:xfrm>
          <a:off x="1067556" y="1324136"/>
          <a:ext cx="7056187" cy="677550"/>
        </a:xfrm>
        <a:prstGeom prst="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a:t> </a:t>
          </a:r>
        </a:p>
      </dsp:txBody>
      <dsp:txXfrm>
        <a:off x="1067556" y="1324136"/>
        <a:ext cx="7056187" cy="677550"/>
      </dsp:txXfrm>
    </dsp:sp>
    <dsp:sp modelId="{6CC69DEC-E0CA-4161-8039-F977A1F87D60}">
      <dsp:nvSpPr>
        <dsp:cNvPr id="0" name=""/>
        <dsp:cNvSpPr/>
      </dsp:nvSpPr>
      <dsp:spPr>
        <a:xfrm>
          <a:off x="571761" y="1269864"/>
          <a:ext cx="846937" cy="846937"/>
        </a:xfrm>
        <a:prstGeom prst="ellipse">
          <a:avLst/>
        </a:prstGeom>
        <a:solidFill>
          <a:schemeClr val="lt1">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A3AFB74-23C6-40CB-99DE-70B1C5A86043}">
      <dsp:nvSpPr>
        <dsp:cNvPr id="0" name=""/>
        <dsp:cNvSpPr/>
      </dsp:nvSpPr>
      <dsp:spPr>
        <a:xfrm>
          <a:off x="1144243" y="2370558"/>
          <a:ext cx="6907174" cy="677550"/>
        </a:xfrm>
        <a:prstGeom prst="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marL="0" lvl="0" indent="0" algn="l" defTabSz="1555750">
            <a:lnSpc>
              <a:spcPct val="90000"/>
            </a:lnSpc>
            <a:spcBef>
              <a:spcPct val="0"/>
            </a:spcBef>
            <a:spcAft>
              <a:spcPct val="35000"/>
            </a:spcAft>
            <a:buNone/>
          </a:pPr>
          <a:r>
            <a:rPr lang="en-US" sz="3500" kern="1200"/>
            <a:t> </a:t>
          </a:r>
        </a:p>
      </dsp:txBody>
      <dsp:txXfrm>
        <a:off x="1144243" y="2370558"/>
        <a:ext cx="6907174" cy="677550"/>
      </dsp:txXfrm>
    </dsp:sp>
    <dsp:sp modelId="{46722661-598C-4F7D-9E15-D784A7B2E9F4}">
      <dsp:nvSpPr>
        <dsp:cNvPr id="0" name=""/>
        <dsp:cNvSpPr/>
      </dsp:nvSpPr>
      <dsp:spPr>
        <a:xfrm>
          <a:off x="720774" y="2285864"/>
          <a:ext cx="846937" cy="846937"/>
        </a:xfrm>
        <a:prstGeom prst="ellipse">
          <a:avLst/>
        </a:prstGeom>
        <a:solidFill>
          <a:schemeClr val="lt1">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4B7A4C6-A535-46A2-94ED-95C704E1F908}">
      <dsp:nvSpPr>
        <dsp:cNvPr id="0" name=""/>
        <dsp:cNvSpPr/>
      </dsp:nvSpPr>
      <dsp:spPr>
        <a:xfrm>
          <a:off x="995230" y="3386558"/>
          <a:ext cx="7056187" cy="677550"/>
        </a:xfrm>
        <a:prstGeom prst="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995230" y="3386558"/>
        <a:ext cx="7056187" cy="677550"/>
      </dsp:txXfrm>
    </dsp:sp>
    <dsp:sp modelId="{9067A294-8DA3-45F9-AD4C-2E1EA62FA2C0}">
      <dsp:nvSpPr>
        <dsp:cNvPr id="0" name=""/>
        <dsp:cNvSpPr/>
      </dsp:nvSpPr>
      <dsp:spPr>
        <a:xfrm>
          <a:off x="571761" y="3301864"/>
          <a:ext cx="846937" cy="846937"/>
        </a:xfrm>
        <a:prstGeom prst="ellipse">
          <a:avLst/>
        </a:prstGeom>
        <a:solidFill>
          <a:schemeClr val="lt1">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D229DD3-83DF-4E89-A7E0-19E8DEE1DAE9}">
      <dsp:nvSpPr>
        <dsp:cNvPr id="0" name=""/>
        <dsp:cNvSpPr/>
      </dsp:nvSpPr>
      <dsp:spPr>
        <a:xfrm>
          <a:off x="509717" y="4402558"/>
          <a:ext cx="7541700" cy="677550"/>
        </a:xfrm>
        <a:prstGeom prst="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88900" rIns="88900" bIns="88900" numCol="1" spcCol="1270" anchor="ctr" anchorCtr="0">
          <a:noAutofit/>
        </a:bodyPr>
        <a:lstStyle/>
        <a:p>
          <a:pPr marL="0" lvl="0" indent="0" algn="l" defTabSz="1555750">
            <a:lnSpc>
              <a:spcPct val="90000"/>
            </a:lnSpc>
            <a:spcBef>
              <a:spcPct val="0"/>
            </a:spcBef>
            <a:spcAft>
              <a:spcPct val="35000"/>
            </a:spcAft>
            <a:buNone/>
          </a:pPr>
          <a:endParaRPr lang="en-US" sz="3500" kern="1200"/>
        </a:p>
      </dsp:txBody>
      <dsp:txXfrm>
        <a:off x="509717" y="4402558"/>
        <a:ext cx="7541700" cy="677550"/>
      </dsp:txXfrm>
    </dsp:sp>
    <dsp:sp modelId="{D9B15D13-CCA2-48AE-B818-D9F0E589C60C}">
      <dsp:nvSpPr>
        <dsp:cNvPr id="0" name=""/>
        <dsp:cNvSpPr/>
      </dsp:nvSpPr>
      <dsp:spPr>
        <a:xfrm>
          <a:off x="86248" y="4317864"/>
          <a:ext cx="846937" cy="846937"/>
        </a:xfrm>
        <a:prstGeom prst="ellipse">
          <a:avLst/>
        </a:prstGeom>
        <a:solidFill>
          <a:schemeClr val="lt1">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latin typeface="Calibri" panose="020F0502020204030204" pitchFamily="34" charset="0"/>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2A04DE5-F1A9-4D45-BF54-BEFDBA739CA2}" type="datetimeFigureOut">
              <a:rPr lang="en-US" smtClean="0">
                <a:latin typeface="Calibri" panose="020F0502020204030204" pitchFamily="34" charset="0"/>
              </a:rPr>
              <a:t>11/5/2025</a:t>
            </a:fld>
            <a:endParaRPr lang="en-US">
              <a:latin typeface="Calibri" panose="020F0502020204030204" pitchFamily="34" charset="0"/>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latin typeface="Calibri" panose="020F0502020204030204" pitchFamily="34" charset="0"/>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3886E1E-70B3-41D2-AD41-BEE4979EC759}" type="slidenum">
              <a:rPr lang="en-US" smtClean="0">
                <a:latin typeface="Calibri" panose="020F0502020204030204" pitchFamily="34" charset="0"/>
              </a:rPr>
              <a:t>‹#›</a:t>
            </a:fld>
            <a:endParaRPr lang="en-US">
              <a:latin typeface="Calibri" panose="020F050202020403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Calibri" panose="020F0502020204030204" pitchFamily="34" charset="0"/>
              </a:defRPr>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Calibri" panose="020F0502020204030204" pitchFamily="34" charset="0"/>
              </a:defRPr>
            </a:lvl1pPr>
          </a:lstStyle>
          <a:p>
            <a:fld id="{A50CD39D-89B0-4C68-805A-35C75A7C20C8}" type="datetimeFigureOut">
              <a:rPr lang="en-US" smtClean="0"/>
              <a:pPr/>
              <a:t>11/5/2025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Calibri" panose="020F0502020204030204" pitchFamily="34" charset="0"/>
              </a:defRPr>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Calibri" panose="020F0502020204030204" pitchFamily="34" charset="0"/>
              </a:defRPr>
            </a:lvl1pPr>
          </a:lstStyle>
          <a:p>
            <a:fld id="{F9F08466-AEA7-4FC0-9459-6A32F61DA297}" type="slidenum">
              <a:rPr lang="en-US" smtClean="0"/>
              <a:pPr/>
              <a:t>‹#›</a:t>
            </a:fld>
            <a:endParaRPr lang="en-US"/>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health.state.mn.us/communities/environment/childenvhealth/tfka/education.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health.state.mn.us/docs/people/childrenyouth/ctc/devscreenctc.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edocs.dhs.state.mn.us/lfserver/Public/DHS-7990-ENG"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helpmegrowmn.org/HMG/DevelopMilestone/SocialEmotionalMilestones/index.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s://education.mn.gov/MDE/VideoNew/?group=Communications&amp;id=PROD081159"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gcc02.safelinks.protection.outlook.com/?url=https%3A%2F%2Fforms.office.com%2Fg%2F8vGk3Ubztt&amp;data=05%7C02%7Cmargaret.chresand%40state.mn.us%7C1cc743dfb3174ab97e3508dd60085df7%7Ceb14b04624c445198f26b89c2159828c%7C0%7C0%7C638772311242606925%7CUnknown%7CTWFpbGZsb3d8eyJFbXB0eU1hcGkiOnRydWUsIlYiOiIwLjAuMDAwMCIsIlAiOiJXaW4zMiIsIkFOIjoiTWFpbCIsIldUIjoyfQ%3D%3D%7C0%7C%7C%7C&amp;sdata=wQ2SuPx9GADY2V3iBByGKTdBr%2FxOK09urvQJdIvlqwM%3D&amp;reserved=0"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1</a:t>
            </a:fld>
            <a:endParaRPr lang="en-US"/>
          </a:p>
        </p:txBody>
      </p:sp>
    </p:spTree>
    <p:extLst>
      <p:ext uri="{BB962C8B-B14F-4D97-AF65-F5344CB8AC3E}">
        <p14:creationId xmlns:p14="http://schemas.microsoft.com/office/powerpoint/2010/main" val="1019684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a:t>
            </a:r>
            <a:r>
              <a:rPr lang="en-US" baseline="0"/>
              <a:t> CDC also offers downloadable handouts on positive parent tips, for children age birth through 17 years.</a:t>
            </a:r>
            <a:endParaRPr lang="en-US"/>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12</a:t>
            </a:fld>
            <a:endParaRPr lang="en-US"/>
          </a:p>
        </p:txBody>
      </p:sp>
    </p:spTree>
    <p:extLst>
      <p:ext uri="{BB962C8B-B14F-4D97-AF65-F5344CB8AC3E}">
        <p14:creationId xmlns:p14="http://schemas.microsoft.com/office/powerpoint/2010/main" val="176668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Centers</a:t>
            </a:r>
            <a:r>
              <a:rPr lang="en-US" baseline="0"/>
              <a:t> for Disease Control and Prevention, better known as the CDC, offers both website resources and free downloadable developmental information for families and professionals.</a:t>
            </a:r>
          </a:p>
          <a:p>
            <a:r>
              <a:rPr lang="en-US" baseline="0"/>
              <a:t>This includes milestones, free materials, a Watch Me! Training for early care and education providers, what to do if you’re concerned about your child’s development, multimedia tools, and an autism case training. For </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13</a:t>
            </a:fld>
            <a:endParaRPr lang="en-US"/>
          </a:p>
        </p:txBody>
      </p:sp>
    </p:spTree>
    <p:extLst>
      <p:ext uri="{BB962C8B-B14F-4D97-AF65-F5344CB8AC3E}">
        <p14:creationId xmlns:p14="http://schemas.microsoft.com/office/powerpoint/2010/main" val="1732894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time during pregnancy and the child’s first 3 years of life is perhaps</a:t>
            </a:r>
            <a:r>
              <a:rPr lang="en-US" baseline="0"/>
              <a:t> the most crucial time of development. </a:t>
            </a:r>
            <a:r>
              <a:rPr lang="en-US"/>
              <a:t>This graph shows how skills begin to build before we can see them evidenced by the child, and how each developmental skill builds on previous skills. Brain development begins in the womb</a:t>
            </a:r>
            <a:r>
              <a:rPr lang="en-US" baseline="0"/>
              <a:t> and continues rapidly in the first few months of life.</a:t>
            </a:r>
            <a:r>
              <a:rPr lang="en-US"/>
              <a:t> It’s easy to see here how early intervention is so important for vision and hearing problems – if we don’t catch these issues early, they impact later development in a way that we can’t “take back”. Even though it may be harder to physically see, the impact of early social-emotional development is equally important. As staff in one</a:t>
            </a:r>
            <a:r>
              <a:rPr lang="en-US" baseline="0"/>
              <a:t> of Minnesota’s screening programs, your role is so important to help support families in their child’s development, and to identify any concerns early so that they can get evaluated and treated.</a:t>
            </a:r>
          </a:p>
          <a:p>
            <a:r>
              <a:rPr lang="en-US" baseline="0"/>
              <a:t>More information on the science of early child brain development is available from the Harvard Center on the Developing Child</a:t>
            </a:r>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14</a:t>
            </a:fld>
            <a:endParaRPr lang="en-US"/>
          </a:p>
        </p:txBody>
      </p:sp>
    </p:spTree>
    <p:extLst>
      <p:ext uri="{BB962C8B-B14F-4D97-AF65-F5344CB8AC3E}">
        <p14:creationId xmlns:p14="http://schemas.microsoft.com/office/powerpoint/2010/main" val="3802992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IS </a:t>
            </a:r>
            <a:r>
              <a:rPr lang="en-US" err="1"/>
              <a:t>DEVELOPment</a:t>
            </a:r>
            <a:r>
              <a:rPr lang="en-US"/>
              <a:t>? What exactly are</a:t>
            </a:r>
            <a:r>
              <a:rPr lang="en-US" baseline="0"/>
              <a:t> we looking for when we provide developmental screening? When you talk with parents about why you are screening, here are some ways you can explain what we are looking for – both skills that the child is already doing, and things that they might not be doing yet. It helps us figure out whether we should take a closer look at a certain area, provide some extra resources, and what we can do to support things that are going well.</a:t>
            </a:r>
          </a:p>
          <a:p>
            <a:r>
              <a:rPr lang="en-US" strike="noStrike" baseline="0"/>
              <a:t>The Help Me Grow website has more information and videos for parents about developmental milestones.</a:t>
            </a:r>
            <a:endParaRPr lang="en-US" strike="noStrike"/>
          </a:p>
          <a:p>
            <a:endParaRPr lang="en-US"/>
          </a:p>
          <a:p>
            <a:r>
              <a:rPr lang="en-US" b="1"/>
              <a:t>For Clinics only: To be reimbursed</a:t>
            </a:r>
            <a:r>
              <a:rPr lang="en-US" b="1" baseline="0"/>
              <a:t> for developmental screening – use one of the recommended tools.</a:t>
            </a:r>
            <a:endParaRPr lang="en-US" b="1"/>
          </a:p>
          <a:p>
            <a:r>
              <a:rPr lang="en-US" b="1"/>
              <a:t>ASQ-3: 0-5 years</a:t>
            </a:r>
          </a:p>
          <a:p>
            <a:r>
              <a:rPr lang="en-US" b="1"/>
              <a:t>PEDS-R: 0-7 Years</a:t>
            </a:r>
          </a:p>
          <a:p>
            <a:r>
              <a:rPr lang="en-US" b="1"/>
              <a:t>SWYC: 0-5 years </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15</a:t>
            </a:fld>
            <a:endParaRPr lang="en-US"/>
          </a:p>
        </p:txBody>
      </p:sp>
    </p:spTree>
    <p:extLst>
      <p:ext uri="{BB962C8B-B14F-4D97-AF65-F5344CB8AC3E}">
        <p14:creationId xmlns:p14="http://schemas.microsoft.com/office/powerpoint/2010/main" val="1659585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Social-emotional</a:t>
            </a:r>
            <a:r>
              <a:rPr lang="en-US" baseline="0"/>
              <a:t> development is a very important part of a young child’s development and requires a separate screening instrument. Social-emotional development is also known as i</a:t>
            </a:r>
            <a:r>
              <a:rPr lang="en-US"/>
              <a:t>nfant and early childhood mental health. It’s “the developing capacity of the young child to experience, regulate, and express emotions,</a:t>
            </a:r>
            <a:r>
              <a:rPr lang="en-US" baseline="0"/>
              <a:t> </a:t>
            </a:r>
            <a:r>
              <a:rPr lang="en-US"/>
              <a:t>form close and secure interpersonal relationships,</a:t>
            </a:r>
            <a:r>
              <a:rPr lang="en-US" baseline="0"/>
              <a:t> </a:t>
            </a:r>
            <a:r>
              <a:rPr lang="en-US"/>
              <a:t>and explore the environment and learn,</a:t>
            </a:r>
            <a:r>
              <a:rPr lang="en-US" baseline="0"/>
              <a:t> </a:t>
            </a:r>
            <a:r>
              <a:rPr lang="en-US"/>
              <a:t>in the context of a caregiving environment that includes family, community, and cultural expectations for young children.” Zero to Three is the leading national organization for infant and early</a:t>
            </a:r>
            <a:r>
              <a:rPr lang="en-US" baseline="0"/>
              <a:t> childhood mental health. More information for both parents and professionals is available on their website.</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Both parents and professionals tend</a:t>
            </a:r>
            <a:r>
              <a:rPr lang="en-US" baseline="0"/>
              <a:t> to know more about and feel more comfortable with general developmental concepts like brain development, speech, and motor milestones. However, social-emotional development is the basis for a child’s later relationships, behavior, and mental health.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[Interactive activity: What do you notice about the children in this picture? When you are with a child at work, what are signs of emotional regulation? (Examples: crying and going to the parent for safety, thumb-sucking to calm themselves, saying “I’m scared”…]</a:t>
            </a:r>
            <a:endParaRPr lang="en-US" b="1"/>
          </a:p>
        </p:txBody>
      </p:sp>
      <p:sp>
        <p:nvSpPr>
          <p:cNvPr id="4" name="Slide Number Placeholder 3"/>
          <p:cNvSpPr>
            <a:spLocks noGrp="1"/>
          </p:cNvSpPr>
          <p:nvPr>
            <p:ph type="sldNum" sz="quarter" idx="5"/>
          </p:nvPr>
        </p:nvSpPr>
        <p:spPr/>
        <p:txBody>
          <a:bodyPr/>
          <a:lstStyle/>
          <a:p>
            <a:fld id="{F9F08466-AEA7-4FC0-9459-6A32F61DA297}" type="slidenum">
              <a:rPr lang="en-US" smtClean="0"/>
              <a:pPr/>
              <a:t>16</a:t>
            </a:fld>
            <a:endParaRPr lang="en-US"/>
          </a:p>
        </p:txBody>
      </p:sp>
    </p:spTree>
    <p:extLst>
      <p:ext uri="{BB962C8B-B14F-4D97-AF65-F5344CB8AC3E}">
        <p14:creationId xmlns:p14="http://schemas.microsoft.com/office/powerpoint/2010/main" val="7177972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Development happens in the context of relationships</a:t>
            </a:r>
            <a:r>
              <a:rPr lang="en-US"/>
              <a:t>. The child’s parent (or other primary caregiver – maybe a grandparent or foster</a:t>
            </a:r>
            <a:r>
              <a:rPr lang="en-US" baseline="0"/>
              <a:t> parent)</a:t>
            </a:r>
            <a:r>
              <a:rPr lang="en-US"/>
              <a:t> is their main partner in healthy development. The child’s relationship and interaction with that parent literally help wire healthy brain development. </a:t>
            </a:r>
            <a:r>
              <a:rPr lang="en-US" b="1"/>
              <a:t>One of our most important jobs is to partner with parents to support them, as they support their</a:t>
            </a:r>
            <a:r>
              <a:rPr lang="en-US" b="1" baseline="0"/>
              <a:t> child’s development</a:t>
            </a:r>
            <a:r>
              <a:rPr lang="en-US" baseline="0"/>
              <a:t>. In a minute, we’ll take a quick look at resources for parents.</a:t>
            </a:r>
          </a:p>
          <a:p>
            <a:endParaRPr lang="en-US" baseline="0"/>
          </a:p>
          <a:p>
            <a:r>
              <a:rPr lang="en-US" b="1" baseline="0"/>
              <a:t>You can help support parents by doing the following as you work with them:</a:t>
            </a:r>
          </a:p>
          <a:p>
            <a:pPr marL="171450" indent="-171450">
              <a:buFont typeface="Arial" panose="020B0604020202020204" pitchFamily="34" charset="0"/>
              <a:buChar char="•"/>
            </a:pPr>
            <a:r>
              <a:rPr lang="en-US" b="1" baseline="0"/>
              <a:t>Recognize them as the expert on their child</a:t>
            </a:r>
          </a:p>
          <a:p>
            <a:pPr marL="171450" indent="-171450">
              <a:buFont typeface="Arial" panose="020B0604020202020204" pitchFamily="34" charset="0"/>
              <a:buChar char="•"/>
            </a:pPr>
            <a:r>
              <a:rPr lang="en-US" b="1" baseline="0"/>
              <a:t>Explain in plain (but not condescending) language what you would like to do and why</a:t>
            </a:r>
          </a:p>
          <a:p>
            <a:pPr marL="171450" indent="-171450">
              <a:buFont typeface="Arial" panose="020B0604020202020204" pitchFamily="34" charset="0"/>
              <a:buChar char="•"/>
            </a:pPr>
            <a:r>
              <a:rPr lang="en-US" b="1" baseline="0"/>
              <a:t>Always ask about parent concerns and usually ask more than once. Parent concerns are very telling, and sometimes it takes a while for them to feel comfortable enough to share with you what they may be worried about.</a:t>
            </a:r>
          </a:p>
          <a:p>
            <a:pPr marL="171450" indent="-171450">
              <a:buFont typeface="Arial" panose="020B0604020202020204" pitchFamily="34" charset="0"/>
              <a:buChar char="•"/>
            </a:pPr>
            <a:r>
              <a:rPr lang="en-US" b="1" baseline="0"/>
              <a:t>After the screening process is finished, have a conversation with the parent about the results, and offer resources and referrals. Find out what fits best with the child’s and family’s needs and priorities.</a:t>
            </a:r>
          </a:p>
          <a:p>
            <a:pPr marL="171450" indent="-171450">
              <a:buFont typeface="Arial" panose="020B0604020202020204" pitchFamily="34" charset="0"/>
              <a:buChar char="•"/>
            </a:pPr>
            <a:endParaRPr lang="en-US" b="1" baseline="0"/>
          </a:p>
          <a:p>
            <a:pPr marL="0" indent="0">
              <a:buFont typeface="Arial" panose="020B0604020202020204" pitchFamily="34" charset="0"/>
              <a:buNone/>
            </a:pPr>
            <a:r>
              <a:rPr lang="en-US" b="1" baseline="0"/>
              <a:t>When you take this approach, it helps validate the parent’s role and concerns and helps build the trust that is needed to move to the next step if a concern is identified.</a:t>
            </a:r>
            <a:endParaRPr lang="en-US" b="1"/>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17</a:t>
            </a:fld>
            <a:endParaRPr lang="en-US"/>
          </a:p>
        </p:txBody>
      </p:sp>
    </p:spTree>
    <p:extLst>
      <p:ext uri="{BB962C8B-B14F-4D97-AF65-F5344CB8AC3E}">
        <p14:creationId xmlns:p14="http://schemas.microsoft.com/office/powerpoint/2010/main" val="3376487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Biological</a:t>
            </a:r>
            <a:r>
              <a:rPr lang="en-US" baseline="0"/>
              <a:t> reasons </a:t>
            </a:r>
          </a:p>
          <a:p>
            <a:pPr marL="171450" indent="-171450">
              <a:buFont typeface="Arial" panose="020B0604020202020204" pitchFamily="34" charset="0"/>
              <a:buChar char="•"/>
            </a:pPr>
            <a:r>
              <a:rPr lang="en-US" baseline="0"/>
              <a:t>Prenatal alcohol or drug use</a:t>
            </a:r>
          </a:p>
          <a:p>
            <a:pPr marL="171450" indent="-171450">
              <a:buFont typeface="Arial" panose="020B0604020202020204" pitchFamily="34" charset="0"/>
              <a:buChar char="•"/>
            </a:pPr>
            <a:r>
              <a:rPr lang="en-US" baseline="0"/>
              <a:t>Exposure to lead/mercury/arsenic/poor air quality (</a:t>
            </a:r>
            <a:r>
              <a:rPr lang="en-US" sz="1800" baseline="0">
                <a:effectLst/>
                <a:latin typeface="Aptos" panose="020B0004020202020204" pitchFamily="34" charset="0"/>
              </a:rPr>
              <a:t>helpful resource: </a:t>
            </a:r>
            <a:r>
              <a:rPr lang="en-US" sz="1800" u="sng">
                <a:solidFill>
                  <a:srgbClr val="0000FF"/>
                </a:solidFill>
                <a:effectLst/>
                <a:latin typeface="Aptos" panose="020B0004020202020204" pitchFamily="34" charset="0"/>
                <a:ea typeface="Aptos" panose="020B0004020202020204" pitchFamily="34" charset="0"/>
                <a:cs typeface="Aptos" panose="020B0004020202020204" pitchFamily="34" charset="0"/>
                <a:hlinkClick r:id="rId3"/>
              </a:rPr>
              <a:t>Toxic Free Kids Act Educational Materials - MN Dept. of Health</a:t>
            </a:r>
            <a:r>
              <a:rPr lang="en-US" sz="1800" u="sng">
                <a:solidFill>
                  <a:srgbClr val="0000FF"/>
                </a:solidFill>
                <a:effectLst/>
                <a:latin typeface="Aptos" panose="020B0004020202020204" pitchFamily="34" charset="0"/>
                <a:ea typeface="Aptos" panose="020B0004020202020204" pitchFamily="34" charset="0"/>
                <a:cs typeface="Aptos" panose="020B0004020202020204" pitchFamily="34" charset="0"/>
              </a:rPr>
              <a:t>)</a:t>
            </a:r>
            <a:endParaRPr lang="en-US" baseline="0"/>
          </a:p>
          <a:p>
            <a:pPr marL="171450" indent="-171450">
              <a:buFont typeface="Arial" panose="020B0604020202020204" pitchFamily="34" charset="0"/>
              <a:buChar char="•"/>
            </a:pPr>
            <a:r>
              <a:rPr lang="en-US" baseline="0"/>
              <a:t>Loss of a parent or primary care giver for any reason: death, abandonment, or inconsistent availability perhaps due to mental illness or substance use</a:t>
            </a:r>
          </a:p>
          <a:p>
            <a:pPr marL="171450" indent="-171450">
              <a:buFont typeface="Arial" panose="020B0604020202020204" pitchFamily="34" charset="0"/>
              <a:buChar char="•"/>
            </a:pPr>
            <a:r>
              <a:rPr lang="en-US" baseline="0"/>
              <a:t>Exposure to trauma (domestic violence, neighborhood violence, abuse or neglect)</a:t>
            </a:r>
          </a:p>
          <a:p>
            <a:pPr marL="171450" indent="-171450">
              <a:buFont typeface="Arial" panose="020B0604020202020204" pitchFamily="34" charset="0"/>
              <a:buChar char="•"/>
            </a:pPr>
            <a:r>
              <a:rPr lang="en-US" baseline="0"/>
              <a:t>Social or environment stressors on the child and family - like poverty, homelessness, racism, decreased access to quality child care or education or medical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Systemic racism</a:t>
            </a:r>
          </a:p>
          <a:p>
            <a:pPr marL="171450" indent="-171450">
              <a:buFont typeface="Arial" panose="020B0604020202020204" pitchFamily="34" charset="0"/>
              <a:buChar char="•"/>
            </a:pPr>
            <a:endParaRPr lang="en-US" baseline="0"/>
          </a:p>
          <a:p>
            <a:pPr marL="171450" indent="-171450">
              <a:buFont typeface="Arial" panose="020B0604020202020204" pitchFamily="34" charset="0"/>
              <a:buChar char="•"/>
            </a:pPr>
            <a:endParaRPr lang="en-US" baseline="0"/>
          </a:p>
          <a:p>
            <a:pPr marL="0" indent="0">
              <a:buFont typeface="Arial" panose="020B0604020202020204" pitchFamily="34" charset="0"/>
              <a:buNone/>
            </a:pPr>
            <a:r>
              <a:rPr lang="en-US" baseline="0"/>
              <a:t>All of these can negatively affect brain development and long-term health outcomes, especially if the child doesn’t have consistent, nurturing care or environment.</a:t>
            </a:r>
          </a:p>
          <a:p>
            <a:pPr marL="0" indent="0">
              <a:buFont typeface="Arial" panose="020B0604020202020204" pitchFamily="34" charset="0"/>
              <a:buNone/>
            </a:pPr>
            <a:endParaRPr lang="en-US" baseline="0"/>
          </a:p>
          <a:p>
            <a:pPr marL="0" indent="0">
              <a:buFont typeface="Arial" panose="020B0604020202020204" pitchFamily="34" charset="0"/>
              <a:buNone/>
            </a:pPr>
            <a:r>
              <a:rPr lang="en-US" baseline="0"/>
              <a:t>Hyperlinks:</a:t>
            </a:r>
          </a:p>
          <a:p>
            <a:pPr marL="0" indent="0">
              <a:buFont typeface="Arial" panose="020B0604020202020204" pitchFamily="34" charset="0"/>
              <a:buNone/>
            </a:pPr>
            <a:r>
              <a:rPr lang="en-US" baseline="0"/>
              <a:t>Neurons to Neighborhoods – https://nap.nationalacademies.org/catalog/13119/from-neurons-to-neighborhoods-an-update-workshop-summary</a:t>
            </a:r>
          </a:p>
          <a:p>
            <a:pPr marL="0" indent="0">
              <a:buFont typeface="Arial" panose="020B0604020202020204" pitchFamily="34" charset="0"/>
              <a:buNone/>
            </a:pPr>
            <a:r>
              <a:rPr lang="en-US" baseline="0"/>
              <a:t>ACE Study - https://www.cdc.gov/violenceprevention/aces/index.html</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18</a:t>
            </a:fld>
            <a:endParaRPr lang="en-US"/>
          </a:p>
        </p:txBody>
      </p:sp>
    </p:spTree>
    <p:extLst>
      <p:ext uri="{BB962C8B-B14F-4D97-AF65-F5344CB8AC3E}">
        <p14:creationId xmlns:p14="http://schemas.microsoft.com/office/powerpoint/2010/main" val="1755733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F9F08466-AEA7-4FC0-9459-6A32F61DA297}" type="slidenum">
              <a:rPr lang="en-US" smtClean="0"/>
              <a:pPr/>
              <a:t>19</a:t>
            </a:fld>
            <a:endParaRPr lang="en-US"/>
          </a:p>
        </p:txBody>
      </p:sp>
    </p:spTree>
    <p:extLst>
      <p:ext uri="{BB962C8B-B14F-4D97-AF65-F5344CB8AC3E}">
        <p14:creationId xmlns:p14="http://schemas.microsoft.com/office/powerpoint/2010/main" val="2411577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Calibri"/>
                <a:ea typeface="Calibri"/>
                <a:cs typeface="Calibri"/>
              </a:rPr>
              <a:t>[OPTIONAL SECTION]</a:t>
            </a:r>
          </a:p>
        </p:txBody>
      </p:sp>
      <p:sp>
        <p:nvSpPr>
          <p:cNvPr id="4" name="Slide Number Placeholder 3"/>
          <p:cNvSpPr>
            <a:spLocks noGrp="1"/>
          </p:cNvSpPr>
          <p:nvPr>
            <p:ph type="sldNum" sz="quarter" idx="5"/>
          </p:nvPr>
        </p:nvSpPr>
        <p:spPr/>
        <p:txBody>
          <a:bodyPr/>
          <a:lstStyle/>
          <a:p>
            <a:fld id="{F9F08466-AEA7-4FC0-9459-6A32F61DA297}" type="slidenum">
              <a:rPr lang="en-US" smtClean="0"/>
              <a:pPr/>
              <a:t>20</a:t>
            </a:fld>
            <a:endParaRPr lang="en-US"/>
          </a:p>
        </p:txBody>
      </p:sp>
    </p:spTree>
    <p:extLst>
      <p:ext uri="{BB962C8B-B14F-4D97-AF65-F5344CB8AC3E}">
        <p14:creationId xmlns:p14="http://schemas.microsoft.com/office/powerpoint/2010/main" val="3698971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F9F08466-AEA7-4FC0-9459-6A32F61DA297}" type="slidenum">
              <a:rPr lang="en-US" smtClean="0"/>
              <a:pPr/>
              <a:t>21</a:t>
            </a:fld>
            <a:endParaRPr lang="en-US"/>
          </a:p>
        </p:txBody>
      </p:sp>
    </p:spTree>
    <p:extLst>
      <p:ext uri="{BB962C8B-B14F-4D97-AF65-F5344CB8AC3E}">
        <p14:creationId xmlns:p14="http://schemas.microsoft.com/office/powerpoint/2010/main" val="1092891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Calibri"/>
                <a:ea typeface="Calibri"/>
                <a:cs typeface="Calibri"/>
              </a:rPr>
              <a:t>Please insert your own agency or program statement (if desired).</a:t>
            </a:r>
          </a:p>
          <a:p>
            <a:endParaRPr lang="en-US">
              <a:latin typeface="Calibri"/>
              <a:ea typeface="Calibri"/>
              <a:cs typeface="Calibri"/>
            </a:endParaRPr>
          </a:p>
          <a:p>
            <a:r>
              <a:rPr lang="en-US">
                <a:latin typeface="Calibri"/>
                <a:ea typeface="Calibri"/>
                <a:cs typeface="Calibri"/>
              </a:rPr>
              <a:t>This slide depicts the MDH Tribal-State Relations Statement – MDH staff should use this statement as per guidance from MDH’s Office of American Indian Health. Please read guidance for including the Land Acknowledgement and/or Tribal State Relations Statement, audience size, audience demographics, and recommendations for who should read the statement.</a:t>
            </a:r>
          </a:p>
        </p:txBody>
      </p:sp>
      <p:sp>
        <p:nvSpPr>
          <p:cNvPr id="4" name="Slide Number Placeholder 3"/>
          <p:cNvSpPr>
            <a:spLocks noGrp="1"/>
          </p:cNvSpPr>
          <p:nvPr>
            <p:ph type="sldNum" sz="quarter" idx="5"/>
          </p:nvPr>
        </p:nvSpPr>
        <p:spPr/>
        <p:txBody>
          <a:bodyPr/>
          <a:lstStyle/>
          <a:p>
            <a:fld id="{F9F08466-AEA7-4FC0-9459-6A32F61DA297}" type="slidenum">
              <a:rPr lang="en-US" smtClean="0"/>
              <a:pPr/>
              <a:t>2</a:t>
            </a:fld>
            <a:endParaRPr lang="en-US"/>
          </a:p>
        </p:txBody>
      </p:sp>
    </p:spTree>
    <p:extLst>
      <p:ext uri="{BB962C8B-B14F-4D97-AF65-F5344CB8AC3E}">
        <p14:creationId xmlns:p14="http://schemas.microsoft.com/office/powerpoint/2010/main" val="29934046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Research</a:t>
            </a:r>
            <a:r>
              <a:rPr lang="en-US" baseline="0"/>
              <a:t> over the past decade research on the long-term health consequences of adverse childhood experiences (ACEs) helps us understand how crucial it is to pay attention to the experiences of our youngest children. </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22</a:t>
            </a:fld>
            <a:endParaRPr lang="en-US"/>
          </a:p>
        </p:txBody>
      </p:sp>
    </p:spTree>
    <p:extLst>
      <p:ext uri="{BB962C8B-B14F-4D97-AF65-F5344CB8AC3E}">
        <p14:creationId xmlns:p14="http://schemas.microsoft.com/office/powerpoint/2010/main" val="2597180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Studies on ACEs – both nationally and in Minnesota – asked adults to look back on experiences they had during childhood, including exposure to verbal, physical or sexual abuse; drinking problems, drug use, or mental illness in the household; incarceration of a member of the household; parent separation or divorce; and witnessing domestic violence.</a:t>
            </a:r>
          </a:p>
          <a:p>
            <a:endParaRPr lang="en-US"/>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23</a:t>
            </a:fld>
            <a:endParaRPr lang="en-US"/>
          </a:p>
        </p:txBody>
      </p:sp>
    </p:spTree>
    <p:extLst>
      <p:ext uri="{BB962C8B-B14F-4D97-AF65-F5344CB8AC3E}">
        <p14:creationId xmlns:p14="http://schemas.microsoft.com/office/powerpoint/2010/main" val="1136810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Data in Minnesota was similar to national data: almost a third of respondents reported exposure to at least one 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These adverse childhood experiences can and do impact development. Developmental screening and referral are so important in helping children and families receive the supports they need to thrive.</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24</a:t>
            </a:fld>
            <a:endParaRPr lang="en-US"/>
          </a:p>
        </p:txBody>
      </p:sp>
    </p:spTree>
    <p:extLst>
      <p:ext uri="{BB962C8B-B14F-4D97-AF65-F5344CB8AC3E}">
        <p14:creationId xmlns:p14="http://schemas.microsoft.com/office/powerpoint/2010/main" val="402104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F9F08466-AEA7-4FC0-9459-6A32F61DA297}" type="slidenum">
              <a:rPr lang="en-US" smtClean="0"/>
              <a:pPr/>
              <a:t>25</a:t>
            </a:fld>
            <a:endParaRPr lang="en-US"/>
          </a:p>
        </p:txBody>
      </p:sp>
    </p:spTree>
    <p:extLst>
      <p:ext uri="{BB962C8B-B14F-4D97-AF65-F5344CB8AC3E}">
        <p14:creationId xmlns:p14="http://schemas.microsoft.com/office/powerpoint/2010/main" val="2333153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The goal</a:t>
            </a:r>
            <a:r>
              <a:rPr lang="en-US" baseline="0"/>
              <a:t> of screening is to identify as early in a child’s life as possible any developmental or social-emotional concerns, and to help the family connect to meaningful services and supports that help the child do better in their health, education, and social interactions.</a:t>
            </a:r>
            <a:endParaRPr lang="en-US"/>
          </a:p>
          <a:p>
            <a:pPr marL="171450" indent="-171450">
              <a:buFont typeface="Arial" panose="020B0604020202020204" pitchFamily="34" charset="0"/>
              <a:buChar char="•"/>
            </a:pPr>
            <a:r>
              <a:rPr lang="en-US"/>
              <a:t>Standardized screening is designed to help us identify</a:t>
            </a:r>
            <a:r>
              <a:rPr lang="en-US" baseline="0"/>
              <a:t> developmental or social-emotional concerns – especially more mild concerns that might not be obvious even to professionals. </a:t>
            </a:r>
          </a:p>
          <a:p>
            <a:pPr marL="171450" indent="-171450">
              <a:buFont typeface="Arial" panose="020B0604020202020204" pitchFamily="34" charset="0"/>
              <a:buChar char="•"/>
            </a:pPr>
            <a:r>
              <a:rPr lang="en-US" baseline="0"/>
              <a:t>Standardized screening instruments have been tested on thousands of children to make sure they are accurate in identifying real concerns, and reliable in different situations. </a:t>
            </a:r>
          </a:p>
          <a:p>
            <a:pPr marL="171450" indent="-171450">
              <a:buFont typeface="Arial" panose="020B0604020202020204" pitchFamily="34" charset="0"/>
              <a:buChar char="•"/>
            </a:pPr>
            <a:r>
              <a:rPr lang="en-US" baseline="0"/>
              <a:t>Screening is universal: all children should be screened, not just ones that we’re concerned about.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a:t>The purpose of screening is both to show child’s developmental progress, AND to pick up on hints that a child may need a closer look with more comprehensive evaluation. Screening does not diagnose.</a:t>
            </a:r>
          </a:p>
          <a:p>
            <a:endParaRPr lang="en-US" baseline="0"/>
          </a:p>
        </p:txBody>
      </p:sp>
      <p:sp>
        <p:nvSpPr>
          <p:cNvPr id="4" name="Slide Number Placeholder 3"/>
          <p:cNvSpPr>
            <a:spLocks noGrp="1"/>
          </p:cNvSpPr>
          <p:nvPr>
            <p:ph type="sldNum" sz="quarter" idx="5"/>
          </p:nvPr>
        </p:nvSpPr>
        <p:spPr/>
        <p:txBody>
          <a:bodyPr/>
          <a:lstStyle/>
          <a:p>
            <a:fld id="{F9F08466-AEA7-4FC0-9459-6A32F61DA297}" type="slidenum">
              <a:rPr lang="en-US" smtClean="0"/>
              <a:pPr/>
              <a:t>26</a:t>
            </a:fld>
            <a:endParaRPr lang="en-US"/>
          </a:p>
        </p:txBody>
      </p:sp>
    </p:spTree>
    <p:extLst>
      <p:ext uri="{BB962C8B-B14F-4D97-AF65-F5344CB8AC3E}">
        <p14:creationId xmlns:p14="http://schemas.microsoft.com/office/powerpoint/2010/main" val="39901508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solidFill>
                  <a:srgbClr val="FF0000"/>
                </a:solidFill>
              </a:rPr>
              <a:t>[OPTIONAL: Programs should be clear about definitions that are pertinent in their setting.]</a:t>
            </a:r>
          </a:p>
          <a:p>
            <a:pPr marL="171450" indent="-171450">
              <a:buFont typeface="Arial" panose="020B0604020202020204" pitchFamily="34" charset="0"/>
              <a:buChar char="•"/>
            </a:pPr>
            <a:r>
              <a:rPr lang="en-US"/>
              <a:t>Screening,</a:t>
            </a:r>
            <a:r>
              <a:rPr lang="en-US" baseline="0"/>
              <a:t> evaluation and assessment mean different things. Screening is a BRIEF, standardized approach that is designed to identify developmental concerns early. It is used for a whole program population (NOT just those with concerns), at routine age intervals, as children get older. It answers the question, “Which children need a more comprehensive evaluation?” </a:t>
            </a:r>
          </a:p>
          <a:p>
            <a:pPr marL="171450" indent="-171450">
              <a:buFont typeface="Arial" panose="020B0604020202020204" pitchFamily="34" charset="0"/>
              <a:buChar char="•"/>
            </a:pPr>
            <a:r>
              <a:rPr lang="en-US" baseline="0"/>
              <a:t>Evaluation is a more in-depth, comprehensive look at a child when concerns are raised during screening. In the medical setting, it answers the question, “What is the diagnosis?” In the educational setting, it is used to determine if a child is eligible for early intervention or preschool special education services.</a:t>
            </a:r>
          </a:p>
          <a:p>
            <a:pPr marL="171450" indent="-171450">
              <a:buFont typeface="Arial" panose="020B0604020202020204" pitchFamily="34" charset="0"/>
              <a:buChar char="•"/>
            </a:pPr>
            <a:r>
              <a:rPr lang="en-US" baseline="0"/>
              <a:t>Assessment is different still. It is an ongoing or recurring process to decide what an individual child’s learning or curriculum needs are.</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27</a:t>
            </a:fld>
            <a:endParaRPr lang="en-US"/>
          </a:p>
        </p:txBody>
      </p:sp>
    </p:spTree>
    <p:extLst>
      <p:ext uri="{BB962C8B-B14F-4D97-AF65-F5344CB8AC3E}">
        <p14:creationId xmlns:p14="http://schemas.microsoft.com/office/powerpoint/2010/main" val="5968103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If</a:t>
            </a:r>
            <a:r>
              <a:rPr lang="en-US" baseline="0"/>
              <a:t> we explain screening well ahead of time, parents have an easier time with it, and we get more helpful information. Some parents may be nervous about screening – like it’s a test, or that we will be judging how good of a parent they are. These tips can help calm these worries, and help parents understand how important their role is, as “expert” on their child.</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28</a:t>
            </a:fld>
            <a:endParaRPr lang="en-US"/>
          </a:p>
        </p:txBody>
      </p:sp>
    </p:spTree>
    <p:extLst>
      <p:ext uri="{BB962C8B-B14F-4D97-AF65-F5344CB8AC3E}">
        <p14:creationId xmlns:p14="http://schemas.microsoft.com/office/powerpoint/2010/main" val="2680854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[Optional slide for ECS]</a:t>
            </a:r>
          </a:p>
        </p:txBody>
      </p:sp>
      <p:sp>
        <p:nvSpPr>
          <p:cNvPr id="4" name="Slide Number Placeholder 3"/>
          <p:cNvSpPr>
            <a:spLocks noGrp="1"/>
          </p:cNvSpPr>
          <p:nvPr>
            <p:ph type="sldNum" sz="quarter" idx="5"/>
          </p:nvPr>
        </p:nvSpPr>
        <p:spPr/>
        <p:txBody>
          <a:bodyPr/>
          <a:lstStyle/>
          <a:p>
            <a:fld id="{F9F08466-AEA7-4FC0-9459-6A32F61DA297}" type="slidenum">
              <a:rPr lang="en-US" smtClean="0"/>
              <a:pPr/>
              <a:t>29</a:t>
            </a:fld>
            <a:endParaRPr lang="en-US"/>
          </a:p>
        </p:txBody>
      </p:sp>
    </p:spTree>
    <p:extLst>
      <p:ext uri="{BB962C8B-B14F-4D97-AF65-F5344CB8AC3E}">
        <p14:creationId xmlns:p14="http://schemas.microsoft.com/office/powerpoint/2010/main" val="23923462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families who are less familiar with preventive health and developmental screenings, trust is a huge factor, along with explaining the purpose</a:t>
            </a:r>
            <a:r>
              <a:rPr lang="en-US" baseline="0"/>
              <a:t> of screening.</a:t>
            </a:r>
          </a:p>
          <a:p>
            <a:r>
              <a:rPr lang="en-US" baseline="0"/>
              <a:t>In this video, Asli talks about this, in relation to the Somali population. [CLICK ON PHOTO TO LINK TO THE YOUTUBE VIDEO: https://www.youtube.com/watch?v=bBvwOmG72Hs&amp;list=PLqPfFYYbtBZjkeFkeVwUKz-iciPB8HpPi&amp;index=9 ]</a:t>
            </a:r>
          </a:p>
          <a:p>
            <a:r>
              <a:rPr lang="en-US" b="1" baseline="0"/>
              <a:t>[DISCUSSION: Some potential questions for group discussion:</a:t>
            </a:r>
          </a:p>
          <a:p>
            <a:pPr marL="171450" indent="-171450">
              <a:buFont typeface="Arial" panose="020B0604020202020204" pitchFamily="34" charset="0"/>
              <a:buChar char="•"/>
            </a:pPr>
            <a:r>
              <a:rPr lang="en-US" b="1" baseline="0"/>
              <a:t>What are ways we can establish a trusting relationship with families in our setting/program?</a:t>
            </a:r>
          </a:p>
          <a:p>
            <a:pPr marL="171450" indent="-171450">
              <a:buFont typeface="Arial" panose="020B0604020202020204" pitchFamily="34" charset="0"/>
              <a:buChar char="•"/>
            </a:pPr>
            <a:r>
              <a:rPr lang="en-US" b="1" baseline="0"/>
              <a:t>Besides trust, what are other issues that Asli raises for us to pay attention to in our approach with families?]</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30</a:t>
            </a:fld>
            <a:endParaRPr lang="en-US"/>
          </a:p>
        </p:txBody>
      </p:sp>
    </p:spTree>
    <p:extLst>
      <p:ext uri="{BB962C8B-B14F-4D97-AF65-F5344CB8AC3E}">
        <p14:creationId xmlns:p14="http://schemas.microsoft.com/office/powerpoint/2010/main" val="12525155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[QUESTIONS TO CONSIDER DISCUSSING: How</a:t>
            </a:r>
            <a:r>
              <a:rPr lang="en-US" b="1" baseline="0"/>
              <a:t> do we address these challenges?] Presenter pick 2 questions to talk about. </a:t>
            </a:r>
          </a:p>
          <a:p>
            <a:pPr marL="171450" indent="-171450">
              <a:buFont typeface="Arial" panose="020B0604020202020204" pitchFamily="34" charset="0"/>
              <a:buChar char="•"/>
            </a:pPr>
            <a:r>
              <a:rPr lang="en-US" b="1" baseline="0"/>
              <a:t>What cultural or ethnic groups do we serve? How do our screening rates or ages screened differ by race?</a:t>
            </a:r>
          </a:p>
          <a:p>
            <a:pPr marL="171450" indent="-171450">
              <a:buFont typeface="Arial" panose="020B0604020202020204" pitchFamily="34" charset="0"/>
              <a:buChar char="•"/>
            </a:pPr>
            <a:r>
              <a:rPr lang="en-US" b="1" baseline="0"/>
              <a:t>How easy is it for a parent to request an appointment or ask a question if English is not their preferred language?</a:t>
            </a:r>
          </a:p>
          <a:p>
            <a:pPr marL="171450" indent="-171450">
              <a:buFont typeface="Arial" panose="020B0604020202020204" pitchFamily="34" charset="0"/>
              <a:buChar char="•"/>
            </a:pPr>
            <a:r>
              <a:rPr lang="en-US" b="1" baseline="0"/>
              <a:t>How closely does our staff match the population we serve?</a:t>
            </a:r>
          </a:p>
          <a:p>
            <a:pPr marL="171450" indent="-171450">
              <a:buFont typeface="Arial" panose="020B0604020202020204" pitchFamily="34" charset="0"/>
              <a:buChar char="•"/>
            </a:pPr>
            <a:r>
              <a:rPr lang="en-US" b="1" baseline="0"/>
              <a:t>If it’s not a close match, what could we do to address that? (examples: paraprofessional staff, volunteers, community/cultural liaisons, interpreters, other ways?)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a:t>When using professional interpreters, </a:t>
            </a:r>
            <a:r>
              <a:rPr lang="en-US" sz="1200" b="1" kern="1200" baseline="0">
                <a:solidFill>
                  <a:schemeClr val="tx1"/>
                </a:solidFill>
                <a:effectLst/>
                <a:latin typeface="Calibri" panose="020F0502020204030204" pitchFamily="34" charset="0"/>
                <a:ea typeface="+mn-ea"/>
                <a:cs typeface="+mn-cs"/>
              </a:rPr>
              <a:t>b</a:t>
            </a:r>
            <a:r>
              <a:rPr lang="en-US" sz="1200" b="1" kern="1200">
                <a:solidFill>
                  <a:schemeClr val="tx1"/>
                </a:solidFill>
                <a:effectLst/>
                <a:latin typeface="Calibri" panose="020F0502020204030204" pitchFamily="34" charset="0"/>
                <a:ea typeface="+mn-ea"/>
                <a:cs typeface="+mn-cs"/>
              </a:rPr>
              <a:t>e sure to check with the family if they have a gender or any other preferences for their interpreter.</a:t>
            </a:r>
            <a:endParaRPr lang="en-US" b="1" baseline="0"/>
          </a:p>
          <a:p>
            <a:pPr marL="171450" indent="-171450">
              <a:buFont typeface="Arial" panose="020B0604020202020204" pitchFamily="34" charset="0"/>
              <a:buChar char="•"/>
            </a:pPr>
            <a:r>
              <a:rPr lang="en-US" b="1" baseline="0"/>
              <a:t>Are we using the best screening instrument(s) for the population we serve? Are there particular questions or items that are problematic? </a:t>
            </a:r>
          </a:p>
          <a:p>
            <a:pPr marL="171450" indent="-171450">
              <a:buFont typeface="Arial" panose="020B0604020202020204" pitchFamily="34" charset="0"/>
              <a:buChar char="•"/>
            </a:pPr>
            <a:r>
              <a:rPr lang="en-US" b="1" baseline="0"/>
              <a:t>What are ways that you’ve been successful in trusting and effective screening relationships, even across cultures and languages?</a:t>
            </a:r>
          </a:p>
          <a:p>
            <a:pPr marL="171450" indent="-171450">
              <a:buFont typeface="Arial" panose="020B0604020202020204" pitchFamily="34" charset="0"/>
              <a:buChar char="•"/>
            </a:pPr>
            <a:endParaRPr lang="en-US" b="1" baseline="0"/>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31</a:t>
            </a:fld>
            <a:endParaRPr lang="en-US"/>
          </a:p>
        </p:txBody>
      </p:sp>
    </p:spTree>
    <p:extLst>
      <p:ext uri="{BB962C8B-B14F-4D97-AF65-F5344CB8AC3E}">
        <p14:creationId xmlns:p14="http://schemas.microsoft.com/office/powerpoint/2010/main" val="3696113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r>
              <a:rPr lang="en-US" b="1">
                <a:latin typeface="Calibri"/>
                <a:ea typeface="Calibri"/>
                <a:cs typeface="Calibri"/>
              </a:rPr>
              <a:t>[Programs may want to revise the objectives to meet their needs.]</a:t>
            </a:r>
            <a:endParaRPr lang="en-US"/>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3</a:t>
            </a:fld>
            <a:endParaRPr lang="en-US"/>
          </a:p>
        </p:txBody>
      </p:sp>
    </p:spTree>
    <p:extLst>
      <p:ext uri="{BB962C8B-B14F-4D97-AF65-F5344CB8AC3E}">
        <p14:creationId xmlns:p14="http://schemas.microsoft.com/office/powerpoint/2010/main" val="26869566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a</a:t>
            </a:r>
            <a:r>
              <a:rPr lang="en-US" baseline="0"/>
              <a:t> professional interpreter; do not try to screen without or use family members (children or adults).</a:t>
            </a:r>
            <a:endParaRPr lang="en-US"/>
          </a:p>
          <a:p>
            <a:r>
              <a:rPr lang="en-US" baseline="0"/>
              <a:t>How do you decide if an interpreter is needed?</a:t>
            </a:r>
          </a:p>
          <a:p>
            <a:pPr marL="171450" indent="-171450">
              <a:buFont typeface="Arial" panose="020B0604020202020204" pitchFamily="34" charset="0"/>
              <a:buChar char="•"/>
            </a:pPr>
            <a:r>
              <a:rPr lang="en-US" baseline="0"/>
              <a:t>Less effective: Do you need an interpreter?</a:t>
            </a:r>
          </a:p>
          <a:p>
            <a:pPr marL="171450" indent="-171450">
              <a:buFont typeface="Arial" panose="020B0604020202020204" pitchFamily="34" charset="0"/>
              <a:buChar char="•"/>
            </a:pPr>
            <a:r>
              <a:rPr lang="en-US" baseline="0"/>
              <a:t>More effective: In what language are you most comfortable talking about your child’s health and development? (This is closer to the level of language they will need to use to talk with you about their child’s development.)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Calibri" panose="020F0502020204030204" pitchFamily="34" charset="0"/>
                <a:ea typeface="+mn-ea"/>
                <a:cs typeface="+mn-cs"/>
              </a:rPr>
              <a:t>Confirm dialect/regional language and culture with interpreter for a good match with the caregiver</a:t>
            </a:r>
            <a:endParaRPr lang="en-US" baseline="0"/>
          </a:p>
          <a:p>
            <a:pPr marL="0" indent="0">
              <a:buFont typeface="Arial" panose="020B0604020202020204" pitchFamily="34" charset="0"/>
              <a:buNone/>
            </a:pPr>
            <a:r>
              <a:rPr lang="en-US" baseline="0"/>
              <a:t>Take a few minutes ahead of time to explain the tools you are using; ask them not to provide answers for the parent; request direct translation; and give them permission to raise concerns (like if something isn’t culturally appropriate, or something else they notice).</a:t>
            </a:r>
          </a:p>
          <a:p>
            <a:pPr marL="0" indent="0">
              <a:buFont typeface="Arial" panose="020B0604020202020204" pitchFamily="34" charset="0"/>
              <a:buNone/>
            </a:pPr>
            <a:r>
              <a:rPr lang="en-US" b="1" baseline="0"/>
              <a:t>[If desired: Refer to Minneapolis Public Schools interpreter handout as an example – handout and next slide.]</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32</a:t>
            </a:fld>
            <a:endParaRPr lang="en-US"/>
          </a:p>
        </p:txBody>
      </p:sp>
    </p:spTree>
    <p:extLst>
      <p:ext uri="{BB962C8B-B14F-4D97-AF65-F5344CB8AC3E}">
        <p14:creationId xmlns:p14="http://schemas.microsoft.com/office/powerpoint/2010/main" val="38430149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a:t>[Note although these were created for ECS any screening program could benefit from looking at these and adapting them to their program]</a:t>
            </a:r>
          </a:p>
          <a:p>
            <a:endParaRPr lang="en-US" b="1" baseline="0"/>
          </a:p>
          <a:p>
            <a:r>
              <a:rPr lang="en-US" b="0" baseline="0"/>
              <a:t>Hyperlinks:</a:t>
            </a:r>
          </a:p>
          <a:p>
            <a:r>
              <a:rPr lang="en-US" b="0"/>
              <a:t>Early Childhood Screening Guidelines for Interpreters - https://education.mn.gov/mdeprod/groups/educ/documents/basic/bwrl/mdg3/~edisp/mde087018.pdf</a:t>
            </a:r>
          </a:p>
          <a:p>
            <a:endParaRPr lang="en-US" b="0"/>
          </a:p>
          <a:p>
            <a:r>
              <a:rPr lang="en-US" b="0"/>
              <a:t>Training Video: Early Childhood</a:t>
            </a:r>
            <a:r>
              <a:rPr lang="en-US" b="0" baseline="0"/>
              <a:t> Screening and Interpreters –</a:t>
            </a:r>
          </a:p>
          <a:p>
            <a:r>
              <a:rPr lang="en-US" b="0"/>
              <a:t>https://education.mn.gov/MDE/VideoNew/?group=Communications&amp;id=mde033429 This</a:t>
            </a:r>
            <a:r>
              <a:rPr lang="en-US" b="0" baseline="0"/>
              <a:t> 20 minute video was made with input from the Taskforce, MDE specialists in Equity, Community Engagement, Multi Language Learners and educational interpreters in Minnesota.</a:t>
            </a:r>
            <a:endParaRPr lang="en-US" b="0"/>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33</a:t>
            </a:fld>
            <a:endParaRPr lang="en-US"/>
          </a:p>
        </p:txBody>
      </p:sp>
    </p:spTree>
    <p:extLst>
      <p:ext uri="{BB962C8B-B14F-4D97-AF65-F5344CB8AC3E}">
        <p14:creationId xmlns:p14="http://schemas.microsoft.com/office/powerpoint/2010/main" val="38916778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34</a:t>
            </a:fld>
            <a:endParaRPr lang="en-US"/>
          </a:p>
        </p:txBody>
      </p:sp>
    </p:spTree>
    <p:extLst>
      <p:ext uri="{BB962C8B-B14F-4D97-AF65-F5344CB8AC3E}">
        <p14:creationId xmlns:p14="http://schemas.microsoft.com/office/powerpoint/2010/main" val="14856764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public screening programs in Minnesota should refer the</a:t>
            </a:r>
            <a:r>
              <a:rPr lang="en-US" baseline="0"/>
              <a:t> website of the Minnesota Interagency Developmental Screening Task Force for information about recommended screening instruments. Many other resources are also available on this website.</a:t>
            </a:r>
          </a:p>
          <a:p>
            <a:endParaRPr lang="en-US" baseline="0"/>
          </a:p>
          <a:p>
            <a:r>
              <a:rPr lang="en-US" b="1" baseline="0"/>
              <a:t>[REVIEW WHAT INSTRUMENTS ARE USED IN YOUR PROGRAM. For example: </a:t>
            </a:r>
          </a:p>
          <a:p>
            <a:pPr marL="171450" indent="-171450">
              <a:buFont typeface="Arial" panose="020B0604020202020204" pitchFamily="34" charset="0"/>
              <a:buChar char="•"/>
            </a:pPr>
            <a:r>
              <a:rPr lang="en-US" b="1" baseline="0"/>
              <a:t>For Early Childhood Screening, state statute requires an observational developmental screening instrument, but also a parent report instrument – different ECS programs use different developmental tools, but most programs use the Ages and Stages Questionnaires: Social-Emotional (ASQ:SE-2) to meet that 2</a:t>
            </a:r>
            <a:r>
              <a:rPr lang="en-US" b="1" baseline="30000"/>
              <a:t>nd</a:t>
            </a:r>
            <a:r>
              <a:rPr lang="en-US" b="1" baseline="0"/>
              <a:t> requirement. </a:t>
            </a:r>
          </a:p>
          <a:p>
            <a:pPr marL="171450" indent="-171450">
              <a:buFont typeface="Arial" panose="020B0604020202020204" pitchFamily="34" charset="0"/>
              <a:buChar char="•"/>
            </a:pPr>
            <a:r>
              <a:rPr lang="en-US" b="1" baseline="0"/>
              <a:t>Follow Along Program uses ASQ-3 and ASQ:SE (or ASQ:SE-2).</a:t>
            </a:r>
          </a:p>
          <a:p>
            <a:pPr marL="171450" indent="-171450">
              <a:buFont typeface="Arial" panose="020B0604020202020204" pitchFamily="34" charset="0"/>
              <a:buChar char="•"/>
            </a:pPr>
            <a:r>
              <a:rPr lang="en-US" b="1" baseline="0"/>
              <a:t>MIECHV family home visiting programs report on ASQ-3 and ASQ:SE screening.</a:t>
            </a:r>
          </a:p>
          <a:p>
            <a:pPr marL="171450" indent="-171450">
              <a:buFont typeface="Arial" panose="020B0604020202020204" pitchFamily="34" charset="0"/>
              <a:buChar char="•"/>
            </a:pPr>
            <a:r>
              <a:rPr lang="en-US" b="1"/>
              <a:t>Clinics</a:t>
            </a:r>
            <a:r>
              <a:rPr lang="en-US" b="1" baseline="0"/>
              <a:t> that provide Child and Teen Checkups usually use the ASQ-3 or PEDS or SWYC parent report developmental screening instruments, for practical reasons.]</a:t>
            </a:r>
          </a:p>
          <a:p>
            <a:pPr marL="171450" indent="-171450">
              <a:buFont typeface="Arial" panose="020B0604020202020204" pitchFamily="34" charset="0"/>
              <a:buChar char="•"/>
            </a:pPr>
            <a:endParaRPr lang="en-US" b="1" baseline="0"/>
          </a:p>
          <a:p>
            <a:pPr marL="0" indent="0">
              <a:buFont typeface="Arial" panose="020B0604020202020204" pitchFamily="34" charset="0"/>
              <a:buNone/>
            </a:pPr>
            <a:r>
              <a:rPr lang="en-US" b="0" baseline="0"/>
              <a:t>Hyperlinks:</a:t>
            </a:r>
          </a:p>
          <a:p>
            <a:pPr marL="0" indent="0">
              <a:buFont typeface="Arial" panose="020B0604020202020204" pitchFamily="34" charset="0"/>
              <a:buNone/>
            </a:pPr>
            <a:r>
              <a:rPr lang="en-US" b="0" baseline="0"/>
              <a:t>Recommended Instruments – https://www.health.state.mn.us/people/childrenyouth/ctc/devscreen/instruments.html</a:t>
            </a:r>
          </a:p>
          <a:p>
            <a:pPr marL="0" indent="0">
              <a:buFont typeface="Arial" panose="020B0604020202020204" pitchFamily="34" charset="0"/>
              <a:buNone/>
            </a:pPr>
            <a:r>
              <a:rPr lang="en-US" b="0" baseline="0"/>
              <a:t>Recommended instruments for </a:t>
            </a:r>
            <a:r>
              <a:rPr lang="en-US" b="0" baseline="0" err="1"/>
              <a:t>c&amp;tc</a:t>
            </a:r>
            <a:r>
              <a:rPr lang="en-US" b="0" baseline="0"/>
              <a:t> clinic settings - </a:t>
            </a:r>
            <a:r>
              <a:rPr lang="en-US">
                <a:hlinkClick r:id="rId3"/>
              </a:rPr>
              <a:t>Instruments at a Glance for CTC Clinics (state.mn.us)</a:t>
            </a:r>
            <a:endParaRPr lang="en-US" b="0" baseline="0"/>
          </a:p>
          <a:p>
            <a:pPr marL="0" indent="0">
              <a:buFont typeface="Arial" panose="020B0604020202020204" pitchFamily="34" charset="0"/>
              <a:buNone/>
            </a:pPr>
            <a:r>
              <a:rPr lang="en-US" b="0" baseline="0"/>
              <a:t>Screening Programs - https://www.health.state.mn.us/people/childrenyouth/ctc/devscreen/programs.html</a:t>
            </a:r>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35</a:t>
            </a:fld>
            <a:endParaRPr lang="en-US"/>
          </a:p>
        </p:txBody>
      </p:sp>
    </p:spTree>
    <p:extLst>
      <p:ext uri="{BB962C8B-B14F-4D97-AF65-F5344CB8AC3E}">
        <p14:creationId xmlns:p14="http://schemas.microsoft.com/office/powerpoint/2010/main" val="18785275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link on this page takes you to the “</a:t>
            </a:r>
            <a:r>
              <a:rPr lang="en-US" b="0" i="0">
                <a:solidFill>
                  <a:srgbClr val="373F51"/>
                </a:solidFill>
                <a:effectLst/>
                <a:latin typeface="PlayfairDisplayRegular"/>
              </a:rPr>
              <a:t>Developmental and social-emotional screening of young children (0-5 years of age)” webpage, this page is presented by the Minnesota</a:t>
            </a:r>
            <a:r>
              <a:rPr lang="en-US"/>
              <a:t> Interagency Dev Screening Task Force. Included on the page are </a:t>
            </a:r>
            <a:r>
              <a:rPr lang="en-US" baseline="0"/>
              <a:t>recommended instruments and other information for public screening programs for ages birth through 5 years. </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The Resources page (screenshot shown here) has links to help you find local programs that support healthy early childhood development, as well as links to state and national resources. Note the left navigation panel: point out “Recommended Instruments”, “Referral”, and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from the website where the Minnesota Interagency Developmental Screening Task Force posts </a:t>
            </a:r>
            <a:r>
              <a:rPr lang="en-US" b="1" baseline="0"/>
              <a:t>[Direct link to webpage, if you would like to explore it with your training group: https://www.health.state.mn.us/people/childrenyouth/ctc/devscreen/index.html]</a:t>
            </a:r>
          </a:p>
          <a:p>
            <a:endParaRPr lang="en-US" baseline="0"/>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36</a:t>
            </a:fld>
            <a:endParaRPr lang="en-US"/>
          </a:p>
        </p:txBody>
      </p:sp>
    </p:spTree>
    <p:extLst>
      <p:ext uri="{BB962C8B-B14F-4D97-AF65-F5344CB8AC3E}">
        <p14:creationId xmlns:p14="http://schemas.microsoft.com/office/powerpoint/2010/main" val="14593672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type of screening is </a:t>
            </a:r>
            <a:r>
              <a:rPr lang="en-US" i="1"/>
              <a:t>required</a:t>
            </a:r>
            <a:r>
              <a:rPr lang="en-US"/>
              <a:t> or</a:t>
            </a:r>
            <a:r>
              <a:rPr lang="en-US" i="1"/>
              <a:t> allowed </a:t>
            </a:r>
            <a:r>
              <a:rPr lang="en-US"/>
              <a:t>for your program?</a:t>
            </a:r>
          </a:p>
          <a:p>
            <a:pPr lvl="1"/>
            <a:r>
              <a:rPr lang="en-US"/>
              <a:t>Developmental and social-emotional screening require separate</a:t>
            </a:r>
            <a:r>
              <a:rPr lang="en-US" baseline="0"/>
              <a:t> instruments.</a:t>
            </a:r>
            <a:endParaRPr lang="en-US"/>
          </a:p>
          <a:p>
            <a:pPr lvl="1"/>
            <a:r>
              <a:rPr lang="en-US"/>
              <a:t>Parent report (answered</a:t>
            </a:r>
            <a:r>
              <a:rPr lang="en-US" baseline="0"/>
              <a:t> by a parent or primary caregiver) </a:t>
            </a:r>
            <a:r>
              <a:rPr lang="en-US"/>
              <a:t>vs. observational instruments</a:t>
            </a:r>
            <a:r>
              <a:rPr lang="en-US" baseline="0"/>
              <a:t> </a:t>
            </a:r>
            <a:r>
              <a:rPr lang="en-US"/>
              <a:t>(administered by a staff person or professional)</a:t>
            </a:r>
          </a:p>
          <a:p>
            <a:r>
              <a:rPr lang="en-US"/>
              <a:t>What staff qualifications does the tool require?</a:t>
            </a:r>
          </a:p>
          <a:p>
            <a:pPr lvl="1"/>
            <a:r>
              <a:rPr lang="en-US"/>
              <a:t>Refer to the screening instrument manual.</a:t>
            </a:r>
          </a:p>
          <a:p>
            <a:r>
              <a:rPr lang="en-US"/>
              <a:t>What instrument best meets your population’s needs?</a:t>
            </a:r>
          </a:p>
          <a:p>
            <a:pPr lvl="1"/>
            <a:r>
              <a:rPr lang="en-US"/>
              <a:t>Age range</a:t>
            </a:r>
          </a:p>
          <a:p>
            <a:pPr lvl="1"/>
            <a:r>
              <a:rPr lang="en-US"/>
              <a:t>Validated for a diverse population</a:t>
            </a:r>
          </a:p>
          <a:p>
            <a:pPr lvl="1"/>
            <a:r>
              <a:rPr lang="en-US"/>
              <a:t>Is</a:t>
            </a:r>
            <a:r>
              <a:rPr lang="en-US" baseline="0"/>
              <a:t> it t</a:t>
            </a:r>
            <a:r>
              <a:rPr lang="en-US"/>
              <a:t>ranslated into needed language(s)? Is</a:t>
            </a:r>
            <a:r>
              <a:rPr lang="en-US" baseline="0"/>
              <a:t> it v</a:t>
            </a:r>
            <a:r>
              <a:rPr lang="en-US"/>
              <a:t>alidated in those languages? Are</a:t>
            </a:r>
            <a:r>
              <a:rPr lang="en-US" baseline="0"/>
              <a:t> there d</a:t>
            </a:r>
            <a:r>
              <a:rPr lang="en-US"/>
              <a:t>ifferent cut-off scores?</a:t>
            </a:r>
          </a:p>
          <a:p>
            <a:pPr lvl="1"/>
            <a:endParaRPr lang="en-US"/>
          </a:p>
          <a:p>
            <a:pPr lvl="0"/>
            <a:r>
              <a:rPr lang="en-US"/>
              <a:t>Hyperlinks:</a:t>
            </a:r>
          </a:p>
          <a:p>
            <a:pPr lvl="0"/>
            <a:r>
              <a:rPr lang="en-US"/>
              <a:t>Choosing</a:t>
            </a:r>
            <a:r>
              <a:rPr lang="en-US" baseline="0"/>
              <a:t> an Instrument - https://www.health.state.mn.us/people/childrenyouth/ctc/devscreen/selection.html </a:t>
            </a:r>
            <a:endParaRPr lang="en-US"/>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37</a:t>
            </a:fld>
            <a:endParaRPr lang="en-US"/>
          </a:p>
        </p:txBody>
      </p:sp>
    </p:spTree>
    <p:extLst>
      <p:ext uri="{BB962C8B-B14F-4D97-AF65-F5344CB8AC3E}">
        <p14:creationId xmlns:p14="http://schemas.microsoft.com/office/powerpoint/2010/main" val="14625884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This is good for audience to know why the instruments were chosen.[OPTIONAL:</a:t>
            </a:r>
            <a:r>
              <a:rPr lang="en-US" b="1" baseline="0"/>
              <a:t> Even if your program’s tool is pre-determined, staff may like to know that the MN Interagency Developmental Screening Task Force uses certain criteria to select high quality instruments recommended for public screening programs.]</a:t>
            </a:r>
            <a:endParaRPr lang="en-US" b="1"/>
          </a:p>
          <a:p>
            <a:r>
              <a:rPr lang="en-US"/>
              <a:t>Instrument purpose: Does the tool accurately screen for conditions we are trying to address?</a:t>
            </a:r>
          </a:p>
          <a:p>
            <a:r>
              <a:rPr lang="en-US"/>
              <a:t>Developmental domains: Instruments for Minnesota’s screening programs should at least cover the following areas:</a:t>
            </a:r>
          </a:p>
          <a:p>
            <a:pPr marL="628650" lvl="1" indent="-171450">
              <a:buFont typeface="Arial" panose="020B0604020202020204" pitchFamily="34" charset="0"/>
              <a:buChar char="•"/>
            </a:pPr>
            <a:r>
              <a:rPr lang="en-US"/>
              <a:t>Gross motor</a:t>
            </a:r>
          </a:p>
          <a:p>
            <a:pPr marL="628650" lvl="1" indent="-171450">
              <a:buFont typeface="Arial" panose="020B0604020202020204" pitchFamily="34" charset="0"/>
              <a:buChar char="•"/>
            </a:pPr>
            <a:r>
              <a:rPr lang="en-US"/>
              <a:t>Fine motor</a:t>
            </a:r>
          </a:p>
          <a:p>
            <a:pPr marL="628650" lvl="1" indent="-171450">
              <a:buFont typeface="Arial" panose="020B0604020202020204" pitchFamily="34" charset="0"/>
              <a:buChar char="•"/>
            </a:pPr>
            <a:r>
              <a:rPr lang="en-US"/>
              <a:t>Language/communication</a:t>
            </a:r>
          </a:p>
          <a:p>
            <a:pPr marL="628650" lvl="1" indent="-171450">
              <a:buFont typeface="Arial" panose="020B0604020202020204" pitchFamily="34" charset="0"/>
              <a:buChar char="•"/>
            </a:pPr>
            <a:r>
              <a:rPr lang="en-US"/>
              <a:t>Cognitive</a:t>
            </a:r>
          </a:p>
          <a:p>
            <a:pPr marL="628650" lvl="1" indent="-171450">
              <a:buFont typeface="Arial" panose="020B0604020202020204" pitchFamily="34" charset="0"/>
              <a:buChar char="•"/>
            </a:pPr>
            <a:r>
              <a:rPr lang="en-US"/>
              <a:t>Social-emotional (separate</a:t>
            </a:r>
            <a:r>
              <a:rPr lang="en-US" baseline="0"/>
              <a:t> instrument)</a:t>
            </a:r>
            <a:endParaRPr lang="en-US"/>
          </a:p>
          <a:p>
            <a:r>
              <a:rPr lang="en-US"/>
              <a:t>Sensitivity/specificity, validity: Is</a:t>
            </a:r>
            <a:r>
              <a:rPr lang="en-US" baseline="0"/>
              <a:t> the tool ACCURATE? (it actually finds what we are looking for)</a:t>
            </a:r>
            <a:endParaRPr lang="en-US"/>
          </a:p>
          <a:p>
            <a:r>
              <a:rPr lang="en-US"/>
              <a:t>Reliability: Is the tool RELIABLE,</a:t>
            </a:r>
            <a:r>
              <a:rPr lang="en-US" baseline="0"/>
              <a:t> from one time to the next, or from one administrator to the next?</a:t>
            </a:r>
            <a:endParaRPr lang="en-US"/>
          </a:p>
          <a:p>
            <a:r>
              <a:rPr lang="en-US"/>
              <a:t>Recent standardization: Was the tool developed</a:t>
            </a:r>
            <a:r>
              <a:rPr lang="en-US" baseline="0"/>
              <a:t> and tested within the last 10-15 years?</a:t>
            </a:r>
            <a:endParaRPr lang="en-US"/>
          </a:p>
          <a:p>
            <a:r>
              <a:rPr lang="en-US"/>
              <a:t>Additional considerations:</a:t>
            </a:r>
          </a:p>
          <a:p>
            <a:pPr marL="628650" lvl="1" indent="-171450">
              <a:buFont typeface="Arial" panose="020B0604020202020204" pitchFamily="34" charset="0"/>
              <a:buChar char="•"/>
            </a:pPr>
            <a:r>
              <a:rPr lang="en-US"/>
              <a:t>Practicality: How long does it take to complete?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Population and age span targeted by the instrument: Has</a:t>
            </a:r>
            <a:r>
              <a:rPr lang="en-US" baseline="0"/>
              <a:t> it been validated on a diverse population, at the ages that matter for our programs?</a:t>
            </a:r>
            <a:endParaRPr lang="en-US"/>
          </a:p>
          <a:p>
            <a:pPr marL="628650" lvl="1" indent="-171450">
              <a:buFont typeface="Arial" panose="020B0604020202020204" pitchFamily="34" charset="0"/>
              <a:buChar char="•"/>
            </a:pPr>
            <a:r>
              <a:rPr lang="en-US"/>
              <a:t>Cultural, ethnic, and linguistic sensitivity: Has the tool been translated into other languages?</a:t>
            </a:r>
            <a:r>
              <a:rPr lang="en-US" baseline="0"/>
              <a:t> If so, was that translation validated in that population? (Note: this is a big challenge – some tools have been validated in Spanish, but very few in other languages.)</a:t>
            </a:r>
            <a:endParaRPr lang="en-US"/>
          </a:p>
          <a:p>
            <a:pPr marL="628650" lvl="1" indent="-171450">
              <a:buFont typeface="Arial" panose="020B0604020202020204" pitchFamily="34" charset="0"/>
              <a:buChar char="•"/>
            </a:pPr>
            <a:r>
              <a:rPr lang="en-US"/>
              <a:t>Minimum expertise of screeners: What kind of staff person can administer and interpret the tool?</a:t>
            </a:r>
          </a:p>
          <a:p>
            <a:pPr marL="628650" lvl="1" indent="-171450">
              <a:buFont typeface="Arial" panose="020B0604020202020204" pitchFamily="34" charset="0"/>
              <a:buChar char="•"/>
            </a:pPr>
            <a:r>
              <a:rPr lang="en-US"/>
              <a:t>Cost</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38</a:t>
            </a:fld>
            <a:endParaRPr lang="en-US"/>
          </a:p>
        </p:txBody>
      </p:sp>
    </p:spTree>
    <p:extLst>
      <p:ext uri="{BB962C8B-B14F-4D97-AF65-F5344CB8AC3E}">
        <p14:creationId xmlns:p14="http://schemas.microsoft.com/office/powerpoint/2010/main" val="6706453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C986F-E0BD-3C9E-0A7C-6EC9283EDE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5186BF-152A-0BBD-7250-398B6AB8CC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32D9B8-839D-612C-4174-CB502A8C62E6}"/>
              </a:ext>
            </a:extLst>
          </p:cNvPr>
          <p:cNvSpPr>
            <a:spLocks noGrp="1"/>
          </p:cNvSpPr>
          <p:nvPr>
            <p:ph type="body" idx="1"/>
          </p:nvPr>
        </p:nvSpPr>
        <p:spPr/>
        <p:txBody>
          <a:bodyPr/>
          <a:lstStyle/>
          <a:p>
            <a:r>
              <a:rPr lang="en-US" b="1"/>
              <a:t>[optional</a:t>
            </a:r>
            <a:r>
              <a:rPr lang="en-US" b="1" baseline="0"/>
              <a:t> slide – to compare requirements across programs]</a:t>
            </a:r>
          </a:p>
          <a:p>
            <a:r>
              <a:rPr lang="en-US" b="0" baseline="0"/>
              <a:t>There are many public screening programs in Minnesota: Child and Teen Checkups, Head Start and Early Head Start, Early Childhood Screening, Child Protection, Family Home Visiting, and the Follow Along Program. Each of these programs has specific screening recommendations or requirements.</a:t>
            </a:r>
          </a:p>
          <a:p>
            <a:endParaRPr lang="en-US" b="0" baseline="0"/>
          </a:p>
          <a:p>
            <a:r>
              <a:rPr lang="en-US" b="0" baseline="0"/>
              <a:t>This is helpful to know in order to choose an instrument, but also means there may be more opportunities for children to be screened, and opportunities for different programs to coordinate to decrease duplication of services.</a:t>
            </a:r>
          </a:p>
          <a:p>
            <a:endParaRPr lang="en-US" b="0" baseline="0"/>
          </a:p>
          <a:p>
            <a:r>
              <a:rPr lang="en-US" b="0" baseline="0"/>
              <a:t>* Note for ECS, during COVID-19, a parent report tool of cognitive, speech/language, fine and gross motor development may be used for distance screening. Observational tool is used during in-person or hybrid learning model. </a:t>
            </a:r>
            <a:endParaRPr lang="en-US" b="0"/>
          </a:p>
          <a:p>
            <a:endParaRPr lang="en-US"/>
          </a:p>
        </p:txBody>
      </p:sp>
      <p:sp>
        <p:nvSpPr>
          <p:cNvPr id="4" name="Slide Number Placeholder 3">
            <a:extLst>
              <a:ext uri="{FF2B5EF4-FFF2-40B4-BE49-F238E27FC236}">
                <a16:creationId xmlns:a16="http://schemas.microsoft.com/office/drawing/2014/main" id="{067A6BBA-86D6-4FE3-D9D9-EF27A0DB65D5}"/>
              </a:ext>
            </a:extLst>
          </p:cNvPr>
          <p:cNvSpPr>
            <a:spLocks noGrp="1"/>
          </p:cNvSpPr>
          <p:nvPr>
            <p:ph type="sldNum" sz="quarter" idx="5"/>
          </p:nvPr>
        </p:nvSpPr>
        <p:spPr/>
        <p:txBody>
          <a:bodyPr/>
          <a:lstStyle/>
          <a:p>
            <a:fld id="{F9F08466-AEA7-4FC0-9459-6A32F61DA297}" type="slidenum">
              <a:rPr lang="en-US" smtClean="0"/>
              <a:pPr/>
              <a:t>39</a:t>
            </a:fld>
            <a:endParaRPr lang="en-US"/>
          </a:p>
        </p:txBody>
      </p:sp>
    </p:spTree>
    <p:extLst>
      <p:ext uri="{BB962C8B-B14F-4D97-AF65-F5344CB8AC3E}">
        <p14:creationId xmlns:p14="http://schemas.microsoft.com/office/powerpoint/2010/main" val="29293013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DHS-7990-ENG (Pediatric Symptom Checklist Parent and Youth Screening Tool Q38) (state.mn.us)</a:t>
            </a:r>
            <a:endParaRPr lang="en-US" b="1"/>
          </a:p>
          <a:p>
            <a:r>
              <a:rPr lang="en-US" b="1"/>
              <a:t>[OPTIONAL</a:t>
            </a:r>
            <a:r>
              <a:rPr lang="en-US" b="1" baseline="0"/>
              <a:t> – Shows currently recommended instruments.]</a:t>
            </a:r>
          </a:p>
          <a:p>
            <a:pPr marL="171450" indent="-171450">
              <a:buFont typeface="Arial" panose="020B0604020202020204" pitchFamily="34" charset="0"/>
              <a:buChar char="•"/>
            </a:pPr>
            <a:r>
              <a:rPr lang="en-US" b="0" baseline="0"/>
              <a:t>Light blue are developmental screening tools.</a:t>
            </a:r>
          </a:p>
          <a:p>
            <a:pPr marL="171450" indent="-171450">
              <a:buFont typeface="Arial" panose="020B0604020202020204" pitchFamily="34" charset="0"/>
              <a:buChar char="•"/>
            </a:pPr>
            <a:r>
              <a:rPr lang="en-US" b="0" baseline="0"/>
              <a:t>Purple are social-emotional screening tools.</a:t>
            </a:r>
          </a:p>
          <a:p>
            <a:pPr marL="171450" indent="-171450">
              <a:buFont typeface="Arial" panose="020B0604020202020204" pitchFamily="34" charset="0"/>
              <a:buChar char="•"/>
            </a:pPr>
            <a:r>
              <a:rPr lang="en-US" b="0" baseline="0"/>
              <a:t>The columns show whether these recommended tools are appropriate for different age groups and different programs in Minnesota.</a:t>
            </a:r>
            <a:endParaRPr lang="en-US" b="0"/>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40</a:t>
            </a:fld>
            <a:endParaRPr lang="en-US"/>
          </a:p>
        </p:txBody>
      </p:sp>
    </p:spTree>
    <p:extLst>
      <p:ext uri="{BB962C8B-B14F-4D97-AF65-F5344CB8AC3E}">
        <p14:creationId xmlns:p14="http://schemas.microsoft.com/office/powerpoint/2010/main" val="25806568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41</a:t>
            </a:fld>
            <a:endParaRPr lang="en-US"/>
          </a:p>
        </p:txBody>
      </p:sp>
    </p:spTree>
    <p:extLst>
      <p:ext uri="{BB962C8B-B14F-4D97-AF65-F5344CB8AC3E}">
        <p14:creationId xmlns:p14="http://schemas.microsoft.com/office/powerpoint/2010/main" val="1577259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4</a:t>
            </a:fld>
            <a:endParaRPr lang="en-US"/>
          </a:p>
        </p:txBody>
      </p:sp>
    </p:spTree>
    <p:extLst>
      <p:ext uri="{BB962C8B-B14F-4D97-AF65-F5344CB8AC3E}">
        <p14:creationId xmlns:p14="http://schemas.microsoft.com/office/powerpoint/2010/main" val="41756111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F9F08466-AEA7-4FC0-9459-6A32F61DA297}" type="slidenum">
              <a:rPr lang="en-US" smtClean="0"/>
              <a:pPr/>
              <a:t>42</a:t>
            </a:fld>
            <a:endParaRPr lang="en-US"/>
          </a:p>
        </p:txBody>
      </p:sp>
    </p:spTree>
    <p:extLst>
      <p:ext uri="{BB962C8B-B14F-4D97-AF65-F5344CB8AC3E}">
        <p14:creationId xmlns:p14="http://schemas.microsoft.com/office/powerpoint/2010/main" val="18398522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[OPTIONAL:</a:t>
            </a:r>
            <a:r>
              <a:rPr lang="en-US" b="1" baseline="0"/>
              <a:t> Some screening providers question the validity of parent-report instruments; this is to address that concern.]</a:t>
            </a:r>
            <a:endParaRPr lang="en-US" b="1"/>
          </a:p>
          <a:p>
            <a:r>
              <a:rPr lang="en-US"/>
              <a:t>Many professionals</a:t>
            </a:r>
            <a:r>
              <a:rPr lang="en-US" baseline="0"/>
              <a:t> wonder if we </a:t>
            </a:r>
            <a:r>
              <a:rPr lang="en-US"/>
              <a:t>can we rely on parent-completed instruments.  Research shows that parent report instruments perform as well or better than tools that rely on professionals making real-time observations of skills at a</a:t>
            </a:r>
            <a:r>
              <a:rPr lang="en-US" baseline="0"/>
              <a:t> specific time and location</a:t>
            </a:r>
            <a:r>
              <a:rPr lang="en-US"/>
              <a:t>.  Parents or caregivers spend the most time with their child and can most often capture many more subtle behaviors in their children. Other</a:t>
            </a:r>
            <a:r>
              <a:rPr lang="en-US" baseline="0"/>
              <a:t> benefits of using a parent-report instrument:</a:t>
            </a:r>
          </a:p>
          <a:p>
            <a:pPr marL="171450" indent="-171450">
              <a:buFont typeface="Arial" panose="020B0604020202020204" pitchFamily="34" charset="0"/>
              <a:buChar char="•"/>
            </a:pPr>
            <a:r>
              <a:rPr lang="en-US" baseline="0"/>
              <a:t>You can identify both how the child is doing with development, and what the parent’s concerns are.</a:t>
            </a:r>
          </a:p>
          <a:p>
            <a:pPr marL="171450" indent="-171450">
              <a:buFont typeface="Arial" panose="020B0604020202020204" pitchFamily="34" charset="0"/>
              <a:buChar char="•"/>
            </a:pPr>
            <a:r>
              <a:rPr lang="en-US" baseline="0"/>
              <a:t>You can more quickly focus your visit on what concerns the parent (and what they are most motivated to act on.)</a:t>
            </a:r>
          </a:p>
          <a:p>
            <a:pPr marL="171450" indent="-171450">
              <a:buFont typeface="Arial" panose="020B0604020202020204" pitchFamily="34" charset="0"/>
              <a:buChar char="•"/>
            </a:pPr>
            <a:r>
              <a:rPr lang="en-US" baseline="0"/>
              <a:t>Parents feel respected as the expert on their child.</a:t>
            </a:r>
          </a:p>
          <a:p>
            <a:pPr marL="171450" indent="-171450">
              <a:buFont typeface="Arial" panose="020B0604020202020204" pitchFamily="34" charset="0"/>
              <a:buChar char="•"/>
            </a:pPr>
            <a:r>
              <a:rPr lang="en-US" baseline="0"/>
              <a:t>Parents have the chance to learn about child development during the screening process – use the screening instrument as a teaching tool, and a tool to start a conversation about concerns.</a:t>
            </a:r>
            <a:endParaRPr lang="en-US"/>
          </a:p>
          <a:p>
            <a:r>
              <a:rPr lang="en-US"/>
              <a:t>Regardless</a:t>
            </a:r>
            <a:r>
              <a:rPr lang="en-US" baseline="0"/>
              <a:t> of what instrument you use, an essential part of screening is asking parents about any concerns they have about their child, and following up on those concerns.</a:t>
            </a:r>
            <a:endParaRPr lang="en-US"/>
          </a:p>
          <a:p>
            <a:pPr>
              <a:buClr>
                <a:schemeClr val="tx1"/>
              </a:buClr>
            </a:pPr>
            <a:endParaRPr lang="en-US"/>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43</a:t>
            </a:fld>
            <a:endParaRPr lang="en-US"/>
          </a:p>
        </p:txBody>
      </p:sp>
    </p:spTree>
    <p:extLst>
      <p:ext uri="{BB962C8B-B14F-4D97-AF65-F5344CB8AC3E}">
        <p14:creationId xmlns:p14="http://schemas.microsoft.com/office/powerpoint/2010/main" val="30813679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[OPTIONAL: There is often confusion about the ASQ-3 versus the ASQ:SE. ]</a:t>
            </a:r>
          </a:p>
          <a:p>
            <a:pPr marL="171450" indent="-171450">
              <a:buFont typeface="Arial" panose="020B0604020202020204" pitchFamily="34" charset="0"/>
              <a:buChar char="•"/>
            </a:pPr>
            <a:r>
              <a:rPr lang="en-US"/>
              <a:t>Both are parent-report instruments.</a:t>
            </a:r>
          </a:p>
          <a:p>
            <a:pPr marL="171450" indent="-171450">
              <a:buFont typeface="Arial" panose="020B0604020202020204" pitchFamily="34" charset="0"/>
              <a:buChar char="•"/>
            </a:pPr>
            <a:r>
              <a:rPr lang="en-US"/>
              <a:t>The ASQ-3</a:t>
            </a:r>
            <a:r>
              <a:rPr lang="en-US" baseline="0"/>
              <a:t> covers general development, including the areas listed here.</a:t>
            </a:r>
          </a:p>
          <a:p>
            <a:pPr marL="171450" indent="-171450">
              <a:buFont typeface="Arial" panose="020B0604020202020204" pitchFamily="34" charset="0"/>
              <a:buChar char="•"/>
            </a:pPr>
            <a:r>
              <a:rPr lang="en-US" baseline="0"/>
              <a:t>The ASQ:SE covers specific areas of social-emotional development.</a:t>
            </a:r>
          </a:p>
          <a:p>
            <a:pPr marL="628650" lvl="1" indent="-171450">
              <a:buFont typeface="Arial" panose="020B0604020202020204" pitchFamily="34" charset="0"/>
              <a:buChar char="•"/>
            </a:pPr>
            <a:r>
              <a:rPr lang="en-US" baseline="0"/>
              <a:t>The 2</a:t>
            </a:r>
            <a:r>
              <a:rPr lang="en-US" baseline="30000"/>
              <a:t>nd</a:t>
            </a:r>
            <a:r>
              <a:rPr lang="en-US" baseline="0"/>
              <a:t> edition just came out in fall of 2015, and is called the ASQ:SE-2. Programs who use the ASQ:SE should transition to the 2</a:t>
            </a:r>
            <a:r>
              <a:rPr lang="en-US" baseline="30000"/>
              <a:t>nd</a:t>
            </a:r>
            <a:r>
              <a:rPr lang="en-US" baseline="0"/>
              <a:t> edition no later than July 1, 2017.</a:t>
            </a:r>
            <a:endParaRPr lang="en-US"/>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44</a:t>
            </a:fld>
            <a:endParaRPr lang="en-US"/>
          </a:p>
        </p:txBody>
      </p:sp>
    </p:spTree>
    <p:extLst>
      <p:ext uri="{BB962C8B-B14F-4D97-AF65-F5344CB8AC3E}">
        <p14:creationId xmlns:p14="http://schemas.microsoft.com/office/powerpoint/2010/main" val="260123534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[OPTIONAL – for programs that use the ASQ:SE, this slide outlines the main changes in the 2</a:t>
            </a:r>
            <a:r>
              <a:rPr lang="en-US" b="1" baseline="30000"/>
              <a:t>nd</a:t>
            </a:r>
            <a:r>
              <a:rPr lang="en-US" b="1"/>
              <a:t> edition (ASQ:SE-2). According</a:t>
            </a:r>
            <a:r>
              <a:rPr lang="en-US" b="1" baseline="0"/>
              <a:t> to the publishers, people who are familiar with using the original ASQ:SE should not need special training to use the ASQ:SE-2.]</a:t>
            </a:r>
            <a:endParaRPr lang="en-US" b="1"/>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45</a:t>
            </a:fld>
            <a:endParaRPr lang="en-US"/>
          </a:p>
        </p:txBody>
      </p:sp>
    </p:spTree>
    <p:extLst>
      <p:ext uri="{BB962C8B-B14F-4D97-AF65-F5344CB8AC3E}">
        <p14:creationId xmlns:p14="http://schemas.microsoft.com/office/powerpoint/2010/main" val="6180809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[Optional]</a:t>
            </a:r>
          </a:p>
        </p:txBody>
      </p:sp>
      <p:sp>
        <p:nvSpPr>
          <p:cNvPr id="4" name="Slide Number Placeholder 3"/>
          <p:cNvSpPr>
            <a:spLocks noGrp="1"/>
          </p:cNvSpPr>
          <p:nvPr>
            <p:ph type="sldNum" sz="quarter" idx="5"/>
          </p:nvPr>
        </p:nvSpPr>
        <p:spPr/>
        <p:txBody>
          <a:bodyPr/>
          <a:lstStyle/>
          <a:p>
            <a:fld id="{F9F08466-AEA7-4FC0-9459-6A32F61DA297}" type="slidenum">
              <a:rPr lang="en-US" smtClean="0"/>
              <a:pPr/>
              <a:t>46</a:t>
            </a:fld>
            <a:endParaRPr lang="en-US"/>
          </a:p>
        </p:txBody>
      </p:sp>
    </p:spTree>
    <p:extLst>
      <p:ext uri="{BB962C8B-B14F-4D97-AF65-F5344CB8AC3E}">
        <p14:creationId xmlns:p14="http://schemas.microsoft.com/office/powerpoint/2010/main" val="1165934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EBEAB-12FE-D352-609B-D29B7822E5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E04A46-FE14-7D95-D662-88B9472F6B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AD083C-E9B3-640C-21E0-374D1263366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[Programs may want to revise the objectives to meet their needs.]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Calibri" panose="020F0502020204030204" pitchFamily="34" charset="0"/>
                <a:ea typeface="+mn-ea"/>
                <a:cs typeface="+mn-cs"/>
              </a:rPr>
              <a:t>These practices apply to communication between families and providers/screeners, and between providers and partner agencies where referrals are being made or received. Communication is not just about transferring information — it is about building trust, cultivating belonging, and creating shared understanding. These practices reflect what families and partners have told us makes referral conversations meaningful and effective.”</a:t>
            </a:r>
            <a:br>
              <a:rPr lang="en-US" sz="1200" kern="1200">
                <a:solidFill>
                  <a:schemeClr val="tx1"/>
                </a:solidFill>
                <a:effectLst/>
                <a:latin typeface="Calibri" panose="020F0502020204030204" pitchFamily="34" charset="0"/>
                <a:ea typeface="+mn-ea"/>
                <a:cs typeface="+mn-cs"/>
              </a:rPr>
            </a:br>
            <a:r>
              <a:rPr lang="en-US" sz="1200" kern="1200">
                <a:solidFill>
                  <a:schemeClr val="tx1"/>
                </a:solidFill>
                <a:effectLst/>
                <a:latin typeface="Calibri" panose="020F0502020204030204" pitchFamily="34" charset="0"/>
                <a:ea typeface="+mn-ea"/>
                <a:cs typeface="+mn-cs"/>
              </a:rPr>
              <a:t>1. Build trust as the foundation – Center relationships in every referral conversation, honoring families’ strengths, voices, and lived experiences.</a:t>
            </a:r>
            <a:br>
              <a:rPr lang="en-US" sz="1200" kern="1200">
                <a:solidFill>
                  <a:schemeClr val="tx1"/>
                </a:solidFill>
                <a:effectLst/>
                <a:latin typeface="Calibri" panose="020F0502020204030204" pitchFamily="34" charset="0"/>
                <a:ea typeface="+mn-ea"/>
                <a:cs typeface="+mn-cs"/>
              </a:rPr>
            </a:br>
            <a:r>
              <a:rPr lang="en-US" sz="1200" kern="1200">
                <a:solidFill>
                  <a:schemeClr val="tx1"/>
                </a:solidFill>
                <a:effectLst/>
                <a:latin typeface="Calibri" panose="020F0502020204030204" pitchFamily="34" charset="0"/>
                <a:ea typeface="+mn-ea"/>
                <a:cs typeface="+mn-cs"/>
              </a:rPr>
              <a:t>2. Communicate with care and collaboration – Use relational approaches (listening, validating, co-creating) when discussing referrals and follow-up for developmental and social-emotional concerns.</a:t>
            </a:r>
            <a:br>
              <a:rPr lang="en-US" sz="1200" kern="1200">
                <a:solidFill>
                  <a:schemeClr val="tx1"/>
                </a:solidFill>
                <a:effectLst/>
                <a:latin typeface="Calibri" panose="020F0502020204030204" pitchFamily="34" charset="0"/>
                <a:ea typeface="+mn-ea"/>
                <a:cs typeface="+mn-cs"/>
              </a:rPr>
            </a:br>
            <a:r>
              <a:rPr lang="en-US" sz="1200" kern="1200">
                <a:solidFill>
                  <a:schemeClr val="tx1"/>
                </a:solidFill>
                <a:effectLst/>
                <a:latin typeface="Calibri" panose="020F0502020204030204" pitchFamily="34" charset="0"/>
                <a:ea typeface="+mn-ea"/>
                <a:cs typeface="+mn-cs"/>
              </a:rPr>
              <a:t>3. Practice and apply together – Strengthen communication and referral processes through shared case studies, reflection, and collaboration across families, providers, and partners.</a:t>
            </a: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p:txBody>
      </p:sp>
      <p:sp>
        <p:nvSpPr>
          <p:cNvPr id="4" name="Slide Number Placeholder 3">
            <a:extLst>
              <a:ext uri="{FF2B5EF4-FFF2-40B4-BE49-F238E27FC236}">
                <a16:creationId xmlns:a16="http://schemas.microsoft.com/office/drawing/2014/main" id="{6C3EA72C-1C85-5DE4-201E-ED5FCF8D814C}"/>
              </a:ext>
            </a:extLst>
          </p:cNvPr>
          <p:cNvSpPr>
            <a:spLocks noGrp="1"/>
          </p:cNvSpPr>
          <p:nvPr>
            <p:ph type="sldNum" sz="quarter" idx="5"/>
          </p:nvPr>
        </p:nvSpPr>
        <p:spPr/>
        <p:txBody>
          <a:bodyPr/>
          <a:lstStyle/>
          <a:p>
            <a:fld id="{F9F08466-AEA7-4FC0-9459-6A32F61DA297}" type="slidenum">
              <a:rPr lang="en-US" smtClean="0"/>
              <a:pPr/>
              <a:t>47</a:t>
            </a:fld>
            <a:endParaRPr lang="en-US"/>
          </a:p>
        </p:txBody>
      </p:sp>
    </p:spTree>
    <p:extLst>
      <p:ext uri="{BB962C8B-B14F-4D97-AF65-F5344CB8AC3E}">
        <p14:creationId xmlns:p14="http://schemas.microsoft.com/office/powerpoint/2010/main" val="8892987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48</a:t>
            </a:fld>
            <a:endParaRPr lang="en-US"/>
          </a:p>
        </p:txBody>
      </p:sp>
    </p:spTree>
    <p:extLst>
      <p:ext uri="{BB962C8B-B14F-4D97-AF65-F5344CB8AC3E}">
        <p14:creationId xmlns:p14="http://schemas.microsoft.com/office/powerpoint/2010/main" val="32517351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Even</a:t>
            </a:r>
            <a:r>
              <a:rPr lang="en-US" baseline="0"/>
              <a:t> though using a standardized screening tool is much more effective than not, n</a:t>
            </a:r>
            <a:r>
              <a:rPr lang="en-US"/>
              <a:t>o screening instrument is 100% accurate.</a:t>
            </a:r>
            <a:r>
              <a:rPr lang="en-US" baseline="0"/>
              <a:t> A</a:t>
            </a:r>
            <a:r>
              <a:rPr lang="en-US"/>
              <a:t>ny concerning result requires action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Ask parent/caregiver for clarification about missed or concerning answers</a:t>
            </a:r>
          </a:p>
          <a:p>
            <a:pPr marL="171450" indent="-171450">
              <a:buFont typeface="Arial" panose="020B0604020202020204" pitchFamily="34" charset="0"/>
              <a:buChar char="•"/>
            </a:pPr>
            <a:r>
              <a:rPr lang="en-US"/>
              <a:t>Screening must be interpreted in the context of the child and family’s experience, culture, and everything else you know about the child.</a:t>
            </a:r>
          </a:p>
          <a:p>
            <a:pPr marL="171450" indent="-171450">
              <a:buFont typeface="Arial" panose="020B0604020202020204" pitchFamily="34" charset="0"/>
              <a:buChar char="•"/>
            </a:pPr>
            <a:r>
              <a:rPr lang="en-US"/>
              <a:t>Consider the following:</a:t>
            </a:r>
          </a:p>
          <a:p>
            <a:pPr marL="628650" lvl="1" indent="-171450">
              <a:buFont typeface="Arial" panose="020B0604020202020204" pitchFamily="34" charset="0"/>
              <a:buChar char="•"/>
            </a:pPr>
            <a:r>
              <a:rPr lang="en-US"/>
              <a:t>Opportunity – give</a:t>
            </a:r>
            <a:r>
              <a:rPr lang="en-US" baseline="0"/>
              <a:t> the child an opportunity to try a new skill if it hasn’t been offered before.</a:t>
            </a:r>
            <a:endParaRPr lang="en-US"/>
          </a:p>
          <a:p>
            <a:pPr marL="628650" lvl="1" indent="-171450">
              <a:buFont typeface="Arial" panose="020B0604020202020204" pitchFamily="34" charset="0"/>
              <a:buChar char="•"/>
            </a:pPr>
            <a:r>
              <a:rPr lang="en-US"/>
              <a:t>Health and developmental factors,</a:t>
            </a:r>
            <a:r>
              <a:rPr lang="en-US" baseline="0"/>
              <a:t> </a:t>
            </a:r>
            <a:r>
              <a:rPr lang="en-US"/>
              <a:t>such</a:t>
            </a:r>
            <a:r>
              <a:rPr lang="en-US" baseline="0"/>
              <a:t> as recent illness or hospitalization; history of vision, hearing or other factors that could affect development. Screen again when those issues have been addressed.</a:t>
            </a:r>
            <a:endParaRPr lang="en-US"/>
          </a:p>
          <a:p>
            <a:pPr marL="628650" lvl="1" indent="-171450">
              <a:buFont typeface="Arial" panose="020B0604020202020204" pitchFamily="34" charset="0"/>
              <a:buChar char="•"/>
            </a:pPr>
            <a:r>
              <a:rPr lang="en-US"/>
              <a:t>Family and cultural factors – including family or cultural expectations</a:t>
            </a:r>
            <a:r>
              <a:rPr lang="en-US" baseline="0"/>
              <a:t> around parenting, discipline</a:t>
            </a:r>
            <a:endParaRPr lang="en-US"/>
          </a:p>
          <a:p>
            <a:endParaRPr lang="en-US"/>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49</a:t>
            </a:fld>
            <a:endParaRPr lang="en-US"/>
          </a:p>
        </p:txBody>
      </p:sp>
    </p:spTree>
    <p:extLst>
      <p:ext uri="{BB962C8B-B14F-4D97-AF65-F5344CB8AC3E}">
        <p14:creationId xmlns:p14="http://schemas.microsoft.com/office/powerpoint/2010/main" val="41901592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an example, but not all concerning screening results lead to referrals to clinics to diagnose or evaluations for special education. </a:t>
            </a:r>
          </a:p>
        </p:txBody>
      </p:sp>
      <p:sp>
        <p:nvSpPr>
          <p:cNvPr id="4" name="Slide Number Placeholder 3"/>
          <p:cNvSpPr>
            <a:spLocks noGrp="1"/>
          </p:cNvSpPr>
          <p:nvPr>
            <p:ph type="sldNum" sz="quarter" idx="5"/>
          </p:nvPr>
        </p:nvSpPr>
        <p:spPr/>
        <p:txBody>
          <a:bodyPr/>
          <a:lstStyle/>
          <a:p>
            <a:fld id="{F9F08466-AEA7-4FC0-9459-6A32F61DA297}" type="slidenum">
              <a:rPr lang="en-US" smtClean="0"/>
              <a:pPr/>
              <a:t>50</a:t>
            </a:fld>
            <a:endParaRPr lang="en-US"/>
          </a:p>
        </p:txBody>
      </p:sp>
    </p:spTree>
    <p:extLst>
      <p:ext uri="{BB962C8B-B14F-4D97-AF65-F5344CB8AC3E}">
        <p14:creationId xmlns:p14="http://schemas.microsoft.com/office/powerpoint/2010/main" val="282757945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screening results are within cut-off</a:t>
            </a:r>
            <a:r>
              <a:rPr lang="en-US" baseline="0"/>
              <a:t> range (“pass” or typical development), this is our opportunity to provide education about what to expect next in the child’s development, and give ideas about how the parent or caregiver can support healthy development at home.</a:t>
            </a:r>
          </a:p>
          <a:p>
            <a:r>
              <a:rPr lang="en-US" baseline="0"/>
              <a:t>**anticipatory guidance and learning activities should be included/provided no matter what the results are!</a:t>
            </a:r>
          </a:p>
          <a:p>
            <a:endParaRPr lang="en-US" baseline="0"/>
          </a:p>
          <a:p>
            <a:r>
              <a:rPr lang="en-US" baseline="0"/>
              <a:t>If screening results are borderline or in the monitoring zone, more information is needed. Talk more with the family to see if there are programs or other things that could support the child’s healthy development, and follow up sooner rather than later with the family to re-screen the child.</a:t>
            </a:r>
          </a:p>
          <a:p>
            <a:endParaRPr lang="en-US" baseline="0"/>
          </a:p>
          <a:p>
            <a:r>
              <a:rPr lang="en-US" baseline="0"/>
              <a:t>If the child’s screening results are beyond cut-off (concerning), more information is needed. Discuss the concerns with the family and develop a plan together for next steps. We’ll talk in a minute about what those next steps might be.</a:t>
            </a:r>
          </a:p>
          <a:p>
            <a:endParaRPr lang="en-US" baseline="0"/>
          </a:p>
          <a:p>
            <a:r>
              <a:rPr lang="en-US" baseline="0"/>
              <a:t>Remember, </a:t>
            </a:r>
            <a:r>
              <a:rPr lang="en-US" i="1" baseline="0"/>
              <a:t>even if screening results are “normal”, if either the parent or you have a concern about the child’s development, they may still need a referral </a:t>
            </a:r>
            <a:r>
              <a:rPr lang="en-US" baseline="0"/>
              <a:t>for a more comprehensive evaluation or supportive services.</a:t>
            </a:r>
            <a:endParaRPr lang="en-US"/>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51</a:t>
            </a:fld>
            <a:endParaRPr lang="en-US"/>
          </a:p>
        </p:txBody>
      </p:sp>
    </p:spTree>
    <p:extLst>
      <p:ext uri="{BB962C8B-B14F-4D97-AF65-F5344CB8AC3E}">
        <p14:creationId xmlns:p14="http://schemas.microsoft.com/office/powerpoint/2010/main" val="2829200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E</a:t>
            </a:r>
            <a:r>
              <a:rPr lang="en-US"/>
              <a:t>ven</a:t>
            </a:r>
            <a:r>
              <a:rPr lang="en-US" baseline="0"/>
              <a:t> though we’re a program that works hard to identify concerns and make sure families get referrals and services their child needs, we’re not just focused on problems. We’re in a good position to promote healthy development.</a:t>
            </a:r>
          </a:p>
          <a:p>
            <a:r>
              <a:rPr lang="en-US" baseline="0"/>
              <a:t>There are some ways that you can do this even during your short visit with the family:</a:t>
            </a:r>
          </a:p>
          <a:p>
            <a:r>
              <a:rPr lang="en-US" b="1" strike="noStrike" baseline="0"/>
              <a:t>[Use examples of ages or situations appropriate for your screening program setting.]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Use</a:t>
            </a:r>
            <a:r>
              <a:rPr lang="en-US" baseline="0"/>
              <a:t> the screening instrument as a tool to have a conversation about typical child developmental milestones at this age, and what the parent can expect over the next few months as the child continues to develop. </a:t>
            </a: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trike="noStrike"/>
              <a:t>Model how interacting face-to-face with the infant or child helps wire their brain for healthy social and emotional development: Talk to the baby as you check him or her over: look in their eyes, talk back when they coo. Encourage the parent to keep talking, reading and playing with their baby face to face every 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During the visit, reinforce healthy parent-child interactions by noticing and commenting on the positive ways the parent interacts with their child: “I noticed that when ____ looked anxious, you smiled at him and hugged him a little closer. That seemed to really make him feel secure.” </a:t>
            </a:r>
          </a:p>
          <a:p>
            <a:pPr marL="171450" indent="-171450">
              <a:buFont typeface="Arial" panose="020B0604020202020204" pitchFamily="34" charset="0"/>
              <a:buChar char="•"/>
            </a:pPr>
            <a:r>
              <a:rPr lang="en-US"/>
              <a:t>Share resources and ideas with the parent about how they can support healthy social-emotional development. You may have some favorite take-home materials to share with parents; others will prefer to go to the web for more information. Some key resources and links are listed at the end of this module.</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5</a:t>
            </a:fld>
            <a:endParaRPr lang="en-US"/>
          </a:p>
        </p:txBody>
      </p:sp>
    </p:spTree>
    <p:extLst>
      <p:ext uri="{BB962C8B-B14F-4D97-AF65-F5344CB8AC3E}">
        <p14:creationId xmlns:p14="http://schemas.microsoft.com/office/powerpoint/2010/main" val="1246241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some ways</a:t>
            </a:r>
            <a:r>
              <a:rPr lang="en-US" baseline="0"/>
              <a:t> NOT to approach screening results with parents.</a:t>
            </a:r>
          </a:p>
          <a:p>
            <a:pPr marL="628650" lvl="1" indent="-171450">
              <a:buFont typeface="Arial" panose="020B0604020202020204" pitchFamily="34" charset="0"/>
              <a:buChar char="•"/>
            </a:pPr>
            <a:r>
              <a:rPr lang="en-US" baseline="0"/>
              <a:t>Do not use the word “fail”: Screening is not a test. Screening helps us both see what is going well for a child, and it helps us find areas where we might want to take a closer look.</a:t>
            </a:r>
            <a:endParaRPr lang="en-US"/>
          </a:p>
          <a:p>
            <a:pPr marL="628650" lvl="1" indent="-171450">
              <a:buFont typeface="Arial" panose="020B0604020202020204" pitchFamily="34" charset="0"/>
              <a:buChar char="•"/>
            </a:pPr>
            <a:r>
              <a:rPr lang="en-US"/>
              <a:t>Don’t use any diagnosis words: Screening is not a diagnosis. If there is an area of concern,</a:t>
            </a:r>
            <a:r>
              <a:rPr lang="en-US" baseline="0"/>
              <a:t> </a:t>
            </a:r>
            <a:r>
              <a:rPr lang="en-US"/>
              <a:t>more information is needed.</a:t>
            </a:r>
          </a:p>
          <a:p>
            <a:pPr marL="628650" lvl="1" indent="-171450">
              <a:buFont typeface="Arial" panose="020B0604020202020204" pitchFamily="34" charset="0"/>
              <a:buChar char="•"/>
            </a:pPr>
            <a:r>
              <a:rPr lang="en-US"/>
              <a:t>Take the “wait and see” approach</a:t>
            </a:r>
          </a:p>
        </p:txBody>
      </p:sp>
      <p:sp>
        <p:nvSpPr>
          <p:cNvPr id="4" name="Slide Number Placeholder 3"/>
          <p:cNvSpPr>
            <a:spLocks noGrp="1"/>
          </p:cNvSpPr>
          <p:nvPr>
            <p:ph type="sldNum" sz="quarter" idx="5"/>
          </p:nvPr>
        </p:nvSpPr>
        <p:spPr/>
        <p:txBody>
          <a:bodyPr/>
          <a:lstStyle/>
          <a:p>
            <a:fld id="{F9F08466-AEA7-4FC0-9459-6A32F61DA297}" type="slidenum">
              <a:rPr lang="en-US" smtClean="0"/>
              <a:pPr/>
              <a:t>52</a:t>
            </a:fld>
            <a:endParaRPr lang="en-US"/>
          </a:p>
        </p:txBody>
      </p:sp>
    </p:spTree>
    <p:extLst>
      <p:ext uri="{BB962C8B-B14F-4D97-AF65-F5344CB8AC3E}">
        <p14:creationId xmlns:p14="http://schemas.microsoft.com/office/powerpoint/2010/main" val="28784453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a:t>
            </a:r>
            <a:r>
              <a:rPr lang="en-US" baseline="0"/>
              <a:t> u</a:t>
            </a:r>
            <a:r>
              <a:rPr lang="en-US"/>
              <a:t>se screening as a tool to start conversation.</a:t>
            </a:r>
            <a:r>
              <a:rPr lang="en-US" baseline="0"/>
              <a:t> Give specific examples of the child’s strengths, and any areas of concern.</a:t>
            </a:r>
            <a:endParaRPr lang="en-US"/>
          </a:p>
          <a:p>
            <a:pPr marL="628650" lvl="1" indent="-171450">
              <a:buFont typeface="Arial" panose="020B0604020202020204" pitchFamily="34" charset="0"/>
              <a:buChar char="•"/>
            </a:pPr>
            <a:r>
              <a:rPr lang="en-US"/>
              <a:t>The screening showed that she’s doing ____ very well. However, it looks like she isn’t doing ____ yet like most other children her age.</a:t>
            </a:r>
          </a:p>
          <a:p>
            <a:r>
              <a:rPr lang="en-US"/>
              <a:t>DO</a:t>
            </a:r>
            <a:r>
              <a:rPr lang="en-US" baseline="0"/>
              <a:t> a</a:t>
            </a:r>
            <a:r>
              <a:rPr lang="en-US"/>
              <a:t>ddress parent concerns and learn more about what</a:t>
            </a:r>
            <a:r>
              <a:rPr lang="en-US" baseline="0"/>
              <a:t> they think.</a:t>
            </a:r>
            <a:endParaRPr lang="en-US"/>
          </a:p>
          <a:p>
            <a:pPr marL="628650" lvl="1" indent="-171450">
              <a:buFont typeface="Arial" panose="020B0604020202020204" pitchFamily="34" charset="0"/>
              <a:buChar char="•"/>
            </a:pPr>
            <a:r>
              <a:rPr lang="en-US"/>
              <a:t>What do you think? What have you noticed about this?</a:t>
            </a:r>
          </a:p>
          <a:p>
            <a:r>
              <a:rPr lang="en-US"/>
              <a:t>DO offer to</a:t>
            </a:r>
            <a:r>
              <a:rPr lang="en-US" baseline="0"/>
              <a:t> provide recommendations for next steps. Use family-centered decision making principles to develop a plan together.</a:t>
            </a:r>
            <a:endParaRPr lang="en-US"/>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53</a:t>
            </a:fld>
            <a:endParaRPr lang="en-US"/>
          </a:p>
        </p:txBody>
      </p:sp>
    </p:spTree>
    <p:extLst>
      <p:ext uri="{BB962C8B-B14F-4D97-AF65-F5344CB8AC3E}">
        <p14:creationId xmlns:p14="http://schemas.microsoft.com/office/powerpoint/2010/main" val="29818311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a:t>[</a:t>
            </a:r>
            <a:r>
              <a:rPr lang="en-US" sz="1200" b="1"/>
              <a:t>Preview video for your program and select content that best aligns</a:t>
            </a:r>
            <a:r>
              <a:rPr lang="en-US" sz="1200" b="0"/>
              <a:t>]</a:t>
            </a:r>
          </a:p>
          <a:p>
            <a:r>
              <a:rPr lang="en-US" sz="1200"/>
              <a:t>This is a short video with a focus on effective communication practices with families about screening recommendations for referral and follow up, links to screening and intervention resources. While the video takes place in a clinic setting, any screening program staff may find it a helpful resource in building partnerships with families during screening. </a:t>
            </a:r>
            <a:endParaRPr lang="en-US" sz="1200" b="0"/>
          </a:p>
          <a:p>
            <a:endParaRPr lang="en-US" sz="1200" b="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Segoe UI" panose="020B0502040204020203" pitchFamily="34" charset="0"/>
              </a:rPr>
              <a:t>Video depicts effective communication strategies for primary care providers, pediatricians and care coordinators to utilize with families throughout the screening process. Developing a partnership with families during routine well-child visits is critical to ensure early and accurate identification for further assessment. There are also suggestions for ways the family can help to support their child’s healthy development between screenings. Recommendations for referral and follow up are also included.</a:t>
            </a:r>
            <a:endParaRPr lang="en-US" sz="1200" b="0"/>
          </a:p>
        </p:txBody>
      </p:sp>
      <p:sp>
        <p:nvSpPr>
          <p:cNvPr id="4" name="Slide Number Placeholder 3"/>
          <p:cNvSpPr>
            <a:spLocks noGrp="1"/>
          </p:cNvSpPr>
          <p:nvPr>
            <p:ph type="sldNum" sz="quarter" idx="5"/>
          </p:nvPr>
        </p:nvSpPr>
        <p:spPr/>
        <p:txBody>
          <a:bodyPr/>
          <a:lstStyle/>
          <a:p>
            <a:fld id="{F9F08466-AEA7-4FC0-9459-6A32F61DA297}" type="slidenum">
              <a:rPr lang="en-US" smtClean="0"/>
              <a:pPr/>
              <a:t>54</a:t>
            </a:fld>
            <a:endParaRPr lang="en-US"/>
          </a:p>
        </p:txBody>
      </p:sp>
    </p:spTree>
    <p:extLst>
      <p:ext uri="{BB962C8B-B14F-4D97-AF65-F5344CB8AC3E}">
        <p14:creationId xmlns:p14="http://schemas.microsoft.com/office/powerpoint/2010/main" val="36567286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55</a:t>
            </a:fld>
            <a:endParaRPr lang="en-US"/>
          </a:p>
        </p:txBody>
      </p:sp>
    </p:spTree>
    <p:extLst>
      <p:ext uri="{BB962C8B-B14F-4D97-AF65-F5344CB8AC3E}">
        <p14:creationId xmlns:p14="http://schemas.microsoft.com/office/powerpoint/2010/main" val="22750321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Whenever</a:t>
            </a:r>
            <a:r>
              <a:rPr lang="en-US" baseline="0"/>
              <a:t> general developmental concerns are identified, the family should be offered a DUAL referral (to both, simultaneously):</a:t>
            </a:r>
          </a:p>
          <a:p>
            <a:pPr marL="628650" lvl="1" indent="-171450">
              <a:buFont typeface="Arial" panose="020B0604020202020204" pitchFamily="34" charset="0"/>
              <a:buChar char="•"/>
            </a:pPr>
            <a:r>
              <a:rPr lang="en-US" baseline="0"/>
              <a:t>To the child’s primary care clinic for MEDICAL evaluation to determine possible cause and treatment. This can also result in better health insurance for the child.</a:t>
            </a:r>
          </a:p>
          <a:p>
            <a:pPr marL="628650" lvl="1" indent="-171450">
              <a:buFont typeface="Arial" panose="020B0604020202020204" pitchFamily="34" charset="0"/>
              <a:buChar char="•"/>
            </a:pPr>
            <a:r>
              <a:rPr lang="en-US" baseline="0"/>
              <a:t>To the child’s local school district for EDUCATIONAL evaluation to see whether the child is eligible for early intervention services that are free to the family.</a:t>
            </a:r>
          </a:p>
          <a:p>
            <a:pPr marL="0" lvl="0" indent="0">
              <a:buFont typeface="Arial" panose="020B0604020202020204" pitchFamily="34" charset="0"/>
              <a:buNone/>
            </a:pPr>
            <a:r>
              <a:rPr lang="en-US" baseline="0"/>
              <a:t>We’ll talk more in a minute about why both of these referrals are important.</a:t>
            </a:r>
          </a:p>
          <a:p>
            <a:pPr marL="0" lvl="0" indent="0">
              <a:buFont typeface="Arial" panose="020B0604020202020204" pitchFamily="34" charset="0"/>
              <a:buNone/>
            </a:pPr>
            <a:r>
              <a:rPr lang="en-US" baseline="0"/>
              <a:t>In every community, there are programs that may help support the child’s healthy development and the family’s well-being. This might include things like high quality child care or Head Start, Early Childhood Family Education </a:t>
            </a:r>
            <a:r>
              <a:rPr lang="en-US" b="1" baseline="0"/>
              <a:t>(ECFE)</a:t>
            </a:r>
            <a:r>
              <a:rPr lang="en-US" baseline="0"/>
              <a:t>, evidence-based family home visiting, or other supportive services.</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56</a:t>
            </a:fld>
            <a:endParaRPr lang="en-US"/>
          </a:p>
        </p:txBody>
      </p:sp>
    </p:spTree>
    <p:extLst>
      <p:ext uri="{BB962C8B-B14F-4D97-AF65-F5344CB8AC3E}">
        <p14:creationId xmlns:p14="http://schemas.microsoft.com/office/powerpoint/2010/main" val="35314374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t>
            </a:r>
            <a:r>
              <a:rPr lang="en-US" baseline="0"/>
              <a:t> child with developmental concerns should always be referred for more evaluation by their primary health care provider or helped to connect to a clinic if they don’t have one.</a:t>
            </a:r>
          </a:p>
          <a:p>
            <a:r>
              <a:rPr lang="en-US" baseline="0"/>
              <a:t>The health care clinician will provide a comprehensive medical evaluation to help see if there really is a delay, and if so, how much of a delay. They can help see why the delay may be happening. Medical evaluation will include a careful health and family history and physical exam, and may include testing for hearing, vision, lead exposure, thyroid problems or other conditions. Untreated chronic health conditions like asthma, allergies, or under-nutrition can result in developmental or behavioral problems. The primary care provider may decide to refer the child to medical specialists such as an audiologist, ophthalmologist, developmental pediatrician, geneticist for more evaluation.</a:t>
            </a:r>
          </a:p>
          <a:p>
            <a:r>
              <a:rPr lang="en-US" baseline="0"/>
              <a:t>A medical diagnosis may mean that the child qualifies for more early childhood special education services and may help the child qualify for better health insurance or social services.</a:t>
            </a:r>
            <a:endParaRPr lang="en-US"/>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57</a:t>
            </a:fld>
            <a:endParaRPr lang="en-US"/>
          </a:p>
        </p:txBody>
      </p:sp>
    </p:spTree>
    <p:extLst>
      <p:ext uri="{BB962C8B-B14F-4D97-AF65-F5344CB8AC3E}">
        <p14:creationId xmlns:p14="http://schemas.microsoft.com/office/powerpoint/2010/main" val="27777673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While</a:t>
            </a:r>
            <a:r>
              <a:rPr lang="en-US" baseline="0"/>
              <a:t> the primary care provider is responsible for medical diagnosis and treatment, it’s essential to ALSO refer the child right away for an educational evaluation. In Minnesota, the local school districts provide Infant and Toddler Intervention and Preschool Special Education Services. The school district will contact the family and offer more screening or comprehensive evaluation to see if the child is eligible for free early intervention services.</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58</a:t>
            </a:fld>
            <a:endParaRPr lang="en-US"/>
          </a:p>
        </p:txBody>
      </p:sp>
    </p:spTree>
    <p:extLst>
      <p:ext uri="{BB962C8B-B14F-4D97-AF65-F5344CB8AC3E}">
        <p14:creationId xmlns:p14="http://schemas.microsoft.com/office/powerpoint/2010/main" val="13843996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1"/>
              <a:t>We talked about HMG earlier-about the resources they have for families about healthy development-videos etc. Now we will talk about how HMG is also a place to refer to the school district</a:t>
            </a:r>
            <a:r>
              <a:rPr lang="en-US" b="0"/>
              <a:t>.  To referral</a:t>
            </a:r>
            <a:r>
              <a:rPr lang="en-US" b="0" baseline="0"/>
              <a:t> a child to for an educational evaluation to see if they are eligible for services, you can either refer them directly to the local school district by phone, fax or secure electronic means, </a:t>
            </a:r>
          </a:p>
          <a:p>
            <a:r>
              <a:rPr lang="en-US" b="0" baseline="0"/>
              <a:t>Or refer them via the statewide Help Me Grow website or toll-free phone number.</a:t>
            </a:r>
            <a:endParaRPr lang="en-US" b="0"/>
          </a:p>
          <a:p>
            <a:r>
              <a:rPr lang="en-US" b="0"/>
              <a:t>Click on the “Refer a Child” button to make the referral.</a:t>
            </a:r>
            <a:r>
              <a:rPr lang="en-US" b="0" baseline="0"/>
              <a:t> </a:t>
            </a:r>
            <a:r>
              <a:rPr lang="en-US" b="1"/>
              <a:t>[Optional:</a:t>
            </a:r>
            <a:r>
              <a:rPr lang="en-US" b="1" baseline="0"/>
              <a:t> b</a:t>
            </a:r>
            <a:r>
              <a:rPr lang="en-US" b="1"/>
              <a:t>rief</a:t>
            </a:r>
            <a:r>
              <a:rPr lang="en-US" b="1" baseline="0"/>
              <a:t> website demo]</a:t>
            </a:r>
            <a:endParaRPr lang="en-US" b="1"/>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59</a:t>
            </a:fld>
            <a:endParaRPr lang="en-US"/>
          </a:p>
        </p:txBody>
      </p:sp>
    </p:spTree>
    <p:extLst>
      <p:ext uri="{BB962C8B-B14F-4D97-AF65-F5344CB8AC3E}">
        <p14:creationId xmlns:p14="http://schemas.microsoft.com/office/powerpoint/2010/main" val="13127880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Referral</a:t>
            </a:r>
            <a:r>
              <a:rPr lang="en-US" baseline="0"/>
              <a:t> to Help Me Grow is important, at any age before kindergarten – the sooner, the better! This gives the child more time to benefit from early childhood special education services, if they qualify. </a:t>
            </a:r>
            <a:r>
              <a:rPr lang="en-US" sz="1200" kern="1200">
                <a:solidFill>
                  <a:schemeClr val="tx1"/>
                </a:solidFill>
                <a:effectLst/>
                <a:latin typeface="Calibri" panose="020F0502020204030204" pitchFamily="34" charset="0"/>
                <a:ea typeface="+mn-ea"/>
                <a:cs typeface="+mn-cs"/>
              </a:rPr>
              <a:t>Earlier intervention is more effective and can reduce family stressor</a:t>
            </a:r>
            <a:endParaRPr lang="en-US" baseline="0"/>
          </a:p>
          <a:p>
            <a:r>
              <a:rPr lang="en-US" baseline="0"/>
              <a:t>There are some differences between Infant and Toddler Intervention services for 0-2 years and Preschool Special Education for 3-5 years.</a:t>
            </a:r>
          </a:p>
          <a:p>
            <a:endParaRPr lang="en-US"/>
          </a:p>
          <a:p>
            <a:r>
              <a:rPr lang="en-US"/>
              <a:t>Good reasons to refer before 3 years of age (when possible):</a:t>
            </a:r>
          </a:p>
          <a:p>
            <a:pPr marL="628650" lvl="1" indent="-171450">
              <a:buFont typeface="Arial" panose="020B0604020202020204" pitchFamily="34" charset="0"/>
              <a:buChar char="•"/>
            </a:pPr>
            <a:r>
              <a:rPr lang="en-US"/>
              <a:t>Earlier intervention is more effective, as we’ve talked about</a:t>
            </a:r>
          </a:p>
          <a:p>
            <a:pPr marL="628650" lvl="1" indent="-171450">
              <a:buFont typeface="Arial" panose="020B0604020202020204" pitchFamily="34" charset="0"/>
              <a:buChar char="•"/>
            </a:pPr>
            <a:r>
              <a:rPr lang="en-US"/>
              <a:t>Easier to qualify for ECSE services – the</a:t>
            </a:r>
            <a:r>
              <a:rPr lang="en-US" baseline="0"/>
              <a:t> threshold to qualify for services under 3 years of age is lower </a:t>
            </a:r>
            <a:endParaRPr lang="en-US"/>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Services are year-round – this is a federal requirement, may not be met by all districts</a:t>
            </a:r>
          </a:p>
          <a:p>
            <a:pPr marL="628650" lvl="1" indent="-171450">
              <a:buFont typeface="Arial" panose="020B0604020202020204" pitchFamily="34" charset="0"/>
              <a:buChar char="•"/>
            </a:pPr>
            <a:r>
              <a:rPr lang="en-US"/>
              <a:t>Services provided in child’s “natural environment” – meaning</a:t>
            </a:r>
            <a:r>
              <a:rPr lang="en-US" baseline="0"/>
              <a:t> in the child’s home or daycare</a:t>
            </a:r>
            <a:endParaRPr lang="en-US"/>
          </a:p>
          <a:p>
            <a:r>
              <a:rPr lang="en-US"/>
              <a:t>While</a:t>
            </a:r>
            <a:r>
              <a:rPr lang="en-US" baseline="0"/>
              <a:t> referral at any age is important, there are some important changes once the child turns 3 years old. B</a:t>
            </a:r>
            <a:r>
              <a:rPr lang="en-US"/>
              <a:t>eginning at age 3, :</a:t>
            </a:r>
          </a:p>
          <a:p>
            <a:pPr marL="628650" lvl="1" indent="-171450">
              <a:buFont typeface="Arial" panose="020B0604020202020204" pitchFamily="34" charset="0"/>
              <a:buChar char="•"/>
            </a:pPr>
            <a:r>
              <a:rPr lang="en-US"/>
              <a:t>The</a:t>
            </a:r>
            <a:r>
              <a:rPr lang="en-US" baseline="0"/>
              <a:t> child m</a:t>
            </a:r>
            <a:r>
              <a:rPr lang="en-US"/>
              <a:t>ust show an educational need, not just a developmental delay or concern. It is harder to qualify for early childhood special education services.</a:t>
            </a:r>
          </a:p>
          <a:p>
            <a:pPr marL="628650" lvl="1" indent="-171450">
              <a:buFont typeface="Arial" panose="020B0604020202020204" pitchFamily="34" charset="0"/>
              <a:buChar char="•"/>
            </a:pPr>
            <a:r>
              <a:rPr lang="en-US"/>
              <a:t>Services are usually provided in integrated preschool setting, rather</a:t>
            </a:r>
            <a:r>
              <a:rPr lang="en-US" baseline="0"/>
              <a:t> than at home or daycare.</a:t>
            </a:r>
            <a:endParaRPr lang="en-US"/>
          </a:p>
          <a:p>
            <a:endParaRPr lang="en-US"/>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60</a:t>
            </a:fld>
            <a:endParaRPr lang="en-US"/>
          </a:p>
        </p:txBody>
      </p:sp>
    </p:spTree>
    <p:extLst>
      <p:ext uri="{BB962C8B-B14F-4D97-AF65-F5344CB8AC3E}">
        <p14:creationId xmlns:p14="http://schemas.microsoft.com/office/powerpoint/2010/main" val="34864168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like with developmental concerns, social-emotional</a:t>
            </a:r>
            <a:r>
              <a:rPr lang="en-US" baseline="0"/>
              <a:t> concerns are most easy and effective to treat when we identify and act early.</a:t>
            </a:r>
          </a:p>
          <a:p>
            <a:r>
              <a:rPr lang="en-US"/>
              <a:t>For this reason</a:t>
            </a:r>
            <a:r>
              <a:rPr lang="en-US" baseline="0"/>
              <a:t>, a child with s</a:t>
            </a:r>
            <a:r>
              <a:rPr lang="en-US"/>
              <a:t>ocial-emotional concerns should be also referred for</a:t>
            </a:r>
            <a:r>
              <a:rPr lang="en-US" baseline="0"/>
              <a:t> medical and educational evaluation.</a:t>
            </a:r>
          </a:p>
          <a:p>
            <a:pPr marL="0" lvl="0" indent="0">
              <a:buFont typeface="Arial" panose="020B0604020202020204" pitchFamily="34" charset="0"/>
              <a:buNone/>
            </a:pPr>
            <a:r>
              <a:rPr lang="en-US" baseline="0"/>
              <a:t>An additional important referral to make is to a local mental health provider that has special skills and training in working with the youngest children (birth to 5 years) and their families.</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61</a:t>
            </a:fld>
            <a:endParaRPr lang="en-US"/>
          </a:p>
        </p:txBody>
      </p:sp>
    </p:spTree>
    <p:extLst>
      <p:ext uri="{BB962C8B-B14F-4D97-AF65-F5344CB8AC3E}">
        <p14:creationId xmlns:p14="http://schemas.microsoft.com/office/powerpoint/2010/main" val="776360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a:t>Minnesota’s ECIPs were last updated in 2025 and can be found at the link shown on this slide.</a:t>
            </a:r>
          </a:p>
          <a:p>
            <a:endParaRPr lang="en-US"/>
          </a:p>
          <a:p>
            <a:r>
              <a:rPr lang="en-US"/>
              <a:t>Quotes from the ECIP document: </a:t>
            </a:r>
          </a:p>
          <a:p>
            <a:pPr lvl="1"/>
            <a:r>
              <a:rPr lang="en-US"/>
              <a:t>“Early childhood specialists have developed what is known as ‘early learning guidelines’ that describe what young children can know and do as they grow and develop; that is, they outline the knowledge and skills that all young children should be provided opportunities to </a:t>
            </a:r>
            <a:r>
              <a:rPr lang="en-US" err="1"/>
              <a:t>learn.In</a:t>
            </a:r>
            <a:r>
              <a:rPr lang="en-US"/>
              <a:t> Minnesota, these shared expectations are called the Early Childhood Indicators of Progress: Minnesota’s Early Learning Standards (ECIPs)” (p. 4)</a:t>
            </a:r>
          </a:p>
          <a:p>
            <a:pPr lvl="1"/>
            <a:endParaRPr lang="en-US"/>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0"/>
              <a:t>“</a:t>
            </a:r>
            <a:r>
              <a:rPr lang="en-US"/>
              <a:t>The ECIPs are also intended to support caregivers of young children. Communication with families and caregivers should include discussions of the ECIPs, so they have the information they need to support children’s learning and development” (p. 12)</a:t>
            </a:r>
            <a:endParaRPr lang="en-US" b="0"/>
          </a:p>
        </p:txBody>
      </p:sp>
      <p:sp>
        <p:nvSpPr>
          <p:cNvPr id="4" name="Slide Number Placeholder 3"/>
          <p:cNvSpPr>
            <a:spLocks noGrp="1"/>
          </p:cNvSpPr>
          <p:nvPr>
            <p:ph type="sldNum" sz="quarter" idx="5"/>
          </p:nvPr>
        </p:nvSpPr>
        <p:spPr/>
        <p:txBody>
          <a:bodyPr/>
          <a:lstStyle/>
          <a:p>
            <a:fld id="{F9F08466-AEA7-4FC0-9459-6A32F61DA297}" type="slidenum">
              <a:rPr lang="en-US" smtClean="0"/>
              <a:pPr/>
              <a:t>6</a:t>
            </a:fld>
            <a:endParaRPr lang="en-US"/>
          </a:p>
        </p:txBody>
      </p:sp>
    </p:spTree>
    <p:extLst>
      <p:ext uri="{BB962C8B-B14F-4D97-AF65-F5344CB8AC3E}">
        <p14:creationId xmlns:p14="http://schemas.microsoft.com/office/powerpoint/2010/main" val="28524562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Early Childhood Mental Health professionals are specially trained to work with parents and caregivers when an infant, toddler, or young child shows behavioral or other social-emotional delays or concerns. They also recognize and support the mental health of the parent. These professionals have specialized training in evidence-based</a:t>
            </a:r>
            <a:r>
              <a:rPr lang="en-US" baseline="0"/>
              <a:t> assessment and treatment of a broad range of social-emotional concerns. Their work supports the relationship between the parents and infant or young child, and their services support positive parenting. As with any developmental concern, it’s best to refer for mental health services sooner, rather than waiting until behaviors or relationships are at a point of crisis.</a:t>
            </a:r>
            <a:endParaRPr lang="en-US"/>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62</a:t>
            </a:fld>
            <a:endParaRPr lang="en-US"/>
          </a:p>
        </p:txBody>
      </p:sp>
    </p:spTree>
    <p:extLst>
      <p:ext uri="{BB962C8B-B14F-4D97-AF65-F5344CB8AC3E}">
        <p14:creationId xmlns:p14="http://schemas.microsoft.com/office/powerpoint/2010/main" val="37672494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a:t>[Consider creating own case story or use this one]</a:t>
            </a:r>
          </a:p>
          <a:p>
            <a:pPr marL="0" indent="0">
              <a:buNone/>
            </a:pPr>
            <a:r>
              <a:rPr lang="en-US"/>
              <a:t>One district reports example of the importance of referrals for social emotional concerns and early childhood mental health services positive impact:</a:t>
            </a:r>
          </a:p>
          <a:p>
            <a:pPr marL="0" indent="0">
              <a:buNone/>
            </a:pPr>
            <a:r>
              <a:rPr lang="en-US"/>
              <a:t>Child referred for sleeping difficulties and struggles with frequent tantrums and met weekly with early childhood mental health services. Family system stressed and they chose to end services after 3 months as child making progress. </a:t>
            </a:r>
          </a:p>
          <a:p>
            <a:pPr marL="0" indent="0">
              <a:buNone/>
            </a:pPr>
            <a:r>
              <a:rPr lang="en-US"/>
              <a:t>Two years later a second referral was made and services restarted. This time more of a collaborative process with parent and ongoing communication support with district ECFE staff, who were involved with family, made a difference in getting several supports in place in the community who they can lean on in difficult times. Child and family are now doing well. Local community support as reported by parent was a key part of resolving the issue.</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63</a:t>
            </a:fld>
            <a:endParaRPr lang="en-US"/>
          </a:p>
        </p:txBody>
      </p:sp>
    </p:spTree>
    <p:extLst>
      <p:ext uri="{BB962C8B-B14F-4D97-AF65-F5344CB8AC3E}">
        <p14:creationId xmlns:p14="http://schemas.microsoft.com/office/powerpoint/2010/main" val="4006318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r>
              <a:rPr lang="en-US">
                <a:latin typeface="Calibri"/>
                <a:ea typeface="Calibri"/>
                <a:cs typeface="Calibri"/>
              </a:rPr>
              <a:t>Minnesota is fortunate to have mental health professionals</a:t>
            </a:r>
            <a:r>
              <a:rPr lang="en-US" baseline="0">
                <a:latin typeface="Calibri"/>
                <a:ea typeface="Calibri"/>
                <a:cs typeface="Calibri"/>
              </a:rPr>
              <a:t> that specialize working with families of infants, toddlers and young children. These professionals have special training to provide evidence-based mental health services that work with parents and caregivers to support parenting and healthy development. Also talk about Help Me Connect</a:t>
            </a:r>
          </a:p>
          <a:p>
            <a:r>
              <a:rPr lang="en-US" b="1" baseline="0">
                <a:latin typeface="Calibri"/>
                <a:ea typeface="Calibri"/>
                <a:cs typeface="Calibri"/>
              </a:rPr>
              <a:t>[HANDOUT: map and contact information for early childhood mental health providers/grantees.]</a:t>
            </a:r>
          </a:p>
          <a:p>
            <a:endParaRPr lang="en-US" baseline="0"/>
          </a:p>
          <a:p>
            <a:r>
              <a:rPr lang="en-US" baseline="0">
                <a:latin typeface="Calibri"/>
                <a:cs typeface="Calibri"/>
              </a:rPr>
              <a:t>The Minnesota Department of Human Services supports early childhood mental health grantees in all counties and some tribes. Other local agencies may be available as well in your area – get to know your local resources.</a:t>
            </a:r>
            <a:endParaRPr lang="en-US">
              <a:latin typeface="Calibri"/>
              <a:ea typeface="Calibri"/>
              <a:cs typeface="Calibri"/>
            </a:endParaRPr>
          </a:p>
          <a:p>
            <a:endParaRPr lang="en-US"/>
          </a:p>
          <a:p>
            <a:r>
              <a:rPr lang="en-US">
                <a:latin typeface="Calibri"/>
                <a:cs typeface="Calibri"/>
              </a:rPr>
              <a:t>Hyperlink:</a:t>
            </a:r>
            <a:endParaRPr lang="en-US">
              <a:latin typeface="Calibri"/>
              <a:ea typeface="Calibri"/>
              <a:cs typeface="Calibri"/>
            </a:endParaRPr>
          </a:p>
          <a:p>
            <a:r>
              <a:rPr lang="en-US">
                <a:latin typeface="Calibri"/>
                <a:cs typeface="Calibri"/>
              </a:rPr>
              <a:t>https://mn.gov/dhs/partners-and-providers/policies-procedures/childrens-mental-health/early-childhood-mh-system-care/</a:t>
            </a: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64</a:t>
            </a:fld>
            <a:endParaRPr lang="en-US"/>
          </a:p>
        </p:txBody>
      </p:sp>
    </p:spTree>
    <p:extLst>
      <p:ext uri="{BB962C8B-B14F-4D97-AF65-F5344CB8AC3E}">
        <p14:creationId xmlns:p14="http://schemas.microsoft.com/office/powerpoint/2010/main" val="195416194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Website: https://helpmeconnect.web.health.state.mn.us/HelpMeConnect</a:t>
            </a:r>
          </a:p>
          <a:p>
            <a:r>
              <a:rPr lang="en-US"/>
              <a:t>Type in: Mental Health</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65</a:t>
            </a:fld>
            <a:endParaRPr lang="en-US"/>
          </a:p>
        </p:txBody>
      </p:sp>
    </p:spTree>
    <p:extLst>
      <p:ext uri="{BB962C8B-B14F-4D97-AF65-F5344CB8AC3E}">
        <p14:creationId xmlns:p14="http://schemas.microsoft.com/office/powerpoint/2010/main" val="403959228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[optional video: 2:16 minutes. CLICK ON PHOTO TO OPEN LINK TO YOUTUBE VIDEO. Direct link: </a:t>
            </a:r>
            <a:r>
              <a:rPr lang="en-US" b="0"/>
              <a:t>https://www.youtube.com/watch?v=SZNgyfCGRsw&amp;list=PLqPfFYYbtBZgdBhtKrxFAgsQPQgSIntNz&amp;index=5</a:t>
            </a:r>
            <a:r>
              <a:rPr lang="en-US" b="1"/>
              <a:t>]</a:t>
            </a:r>
          </a:p>
          <a:p>
            <a:endParaRPr lang="en-US" b="1"/>
          </a:p>
          <a:p>
            <a:r>
              <a:rPr lang="en-US" b="0"/>
              <a:t>Emily</a:t>
            </a:r>
            <a:r>
              <a:rPr lang="en-US" b="0" baseline="0"/>
              <a:t> Wolfe is a social worker. She describes the family-centered approach she takes to talking about referrals. In this case, she is talking about referral for social-emotional concerns, but the same principles may apply to other types of referrals as well.</a:t>
            </a:r>
            <a:endParaRPr lang="en-US" b="0"/>
          </a:p>
          <a:p>
            <a:endParaRPr lang="en-US"/>
          </a:p>
          <a:p>
            <a:r>
              <a:rPr lang="en-US" b="1"/>
              <a:t>[LEARNING STRATEGY</a:t>
            </a:r>
            <a:r>
              <a:rPr lang="en-US" b="1" baseline="0"/>
              <a:t>: Delete text from slide. Watch video together and ask participants to identify strategies for effective referral.]</a:t>
            </a:r>
            <a:endParaRPr lang="en-US" b="1"/>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66</a:t>
            </a:fld>
            <a:endParaRPr lang="en-US"/>
          </a:p>
        </p:txBody>
      </p:sp>
    </p:spTree>
    <p:extLst>
      <p:ext uri="{BB962C8B-B14F-4D97-AF65-F5344CB8AC3E}">
        <p14:creationId xmlns:p14="http://schemas.microsoft.com/office/powerpoint/2010/main" val="42137883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Website: https://eclkc.ohs.acf.hhs.gov/mental-health/article/facilitating-referral-mental-health-services-children-their-families-within-early-head-start-head</a:t>
            </a:r>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67</a:t>
            </a:fld>
            <a:endParaRPr lang="en-US"/>
          </a:p>
        </p:txBody>
      </p:sp>
    </p:spTree>
    <p:extLst>
      <p:ext uri="{BB962C8B-B14F-4D97-AF65-F5344CB8AC3E}">
        <p14:creationId xmlns:p14="http://schemas.microsoft.com/office/powerpoint/2010/main" val="12027325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Website: https://eclkc.ohs.acf.hhs.gov/mental-health/article/facilitating-referral-mental-health-services-children-their-families-within-early-head-start-head</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68</a:t>
            </a:fld>
            <a:endParaRPr lang="en-US"/>
          </a:p>
        </p:txBody>
      </p:sp>
    </p:spTree>
    <p:extLst>
      <p:ext uri="{BB962C8B-B14F-4D97-AF65-F5344CB8AC3E}">
        <p14:creationId xmlns:p14="http://schemas.microsoft.com/office/powerpoint/2010/main" val="20425442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F9F08466-AEA7-4FC0-9459-6A32F61DA297}" type="slidenum">
              <a:rPr lang="en-US" smtClean="0"/>
              <a:pPr/>
              <a:t>69</a:t>
            </a:fld>
            <a:endParaRPr lang="en-US"/>
          </a:p>
        </p:txBody>
      </p:sp>
    </p:spTree>
    <p:extLst>
      <p:ext uri="{BB962C8B-B14F-4D97-AF65-F5344CB8AC3E}">
        <p14:creationId xmlns:p14="http://schemas.microsoft.com/office/powerpoint/2010/main" val="134922946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F9F08466-AEA7-4FC0-9459-6A32F61DA297}" type="slidenum">
              <a:rPr lang="en-US" smtClean="0"/>
              <a:pPr/>
              <a:t>70</a:t>
            </a:fld>
            <a:endParaRPr lang="en-US"/>
          </a:p>
        </p:txBody>
      </p:sp>
    </p:spTree>
    <p:extLst>
      <p:ext uri="{BB962C8B-B14F-4D97-AF65-F5344CB8AC3E}">
        <p14:creationId xmlns:p14="http://schemas.microsoft.com/office/powerpoint/2010/main" val="38035006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F9F08466-AEA7-4FC0-9459-6A32F61DA297}" type="slidenum">
              <a:rPr lang="en-US" smtClean="0"/>
              <a:pPr/>
              <a:t>71</a:t>
            </a:fld>
            <a:endParaRPr lang="en-US"/>
          </a:p>
        </p:txBody>
      </p:sp>
    </p:spTree>
    <p:extLst>
      <p:ext uri="{BB962C8B-B14F-4D97-AF65-F5344CB8AC3E}">
        <p14:creationId xmlns:p14="http://schemas.microsoft.com/office/powerpoint/2010/main" val="1097796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a:p>
          <a:p>
            <a:pPr marL="0" marR="0">
              <a:spcBef>
                <a:spcPts val="0"/>
              </a:spcBef>
              <a:spcAft>
                <a:spcPts val="0"/>
              </a:spcAft>
            </a:pPr>
            <a:r>
              <a:rPr lang="en-US"/>
              <a:t>Help Me Grow Minnesota </a:t>
            </a:r>
            <a:r>
              <a:rPr lang="en-US" baseline="0"/>
              <a:t>offers a wealth of information for families and providers about early childhood development birth to age 8. </a:t>
            </a:r>
          </a:p>
          <a:p>
            <a:pPr marL="0" marR="0">
              <a:spcBef>
                <a:spcPts val="0"/>
              </a:spcBef>
              <a:spcAft>
                <a:spcPts val="0"/>
              </a:spcAft>
            </a:pPr>
            <a:endParaRPr lang="en-US" baseline="0"/>
          </a:p>
          <a:p>
            <a:pPr marL="0" marR="0">
              <a:spcBef>
                <a:spcPts val="0"/>
              </a:spcBef>
              <a:spcAft>
                <a:spcPts val="0"/>
              </a:spcAft>
            </a:pPr>
            <a:r>
              <a:rPr lang="en-US" baseline="0"/>
              <a:t>Parents can watch videos that show developmental milestones for different ages and learn what they can do to encourage their child’s healthy development. </a:t>
            </a:r>
          </a:p>
          <a:p>
            <a:pPr marL="0" marR="0">
              <a:spcBef>
                <a:spcPts val="0"/>
              </a:spcBef>
              <a:spcAft>
                <a:spcPts val="0"/>
              </a:spcAft>
            </a:pP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a:effectLst/>
                <a:latin typeface="Calibri" panose="020F0502020204030204" pitchFamily="34" charset="0"/>
                <a:ea typeface="Calibri" panose="020F0502020204030204" pitchFamily="34" charset="0"/>
              </a:rPr>
              <a:t>I’d like to emphasize the nice Social Emotional milestones that are available on HMG</a:t>
            </a:r>
          </a:p>
          <a:p>
            <a:pPr marL="0" marR="0">
              <a:spcBef>
                <a:spcPts val="0"/>
              </a:spcBef>
              <a:spcAft>
                <a:spcPts val="0"/>
              </a:spcAft>
            </a:pPr>
            <a:endParaRPr lang="en-US" sz="18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a:t>This website is also a point of referral for early intervention and preschool special education services in Minnesota. However, district usually refer directly to their special ed departments from screening.</a:t>
            </a:r>
            <a:endParaRPr lang="en-US" sz="280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endParaRPr lang="en-US" sz="1800">
              <a:effectLst/>
              <a:latin typeface="Calibri" panose="020F0502020204030204" pitchFamily="34" charset="0"/>
              <a:ea typeface="Calibri" panose="020F0502020204030204" pitchFamily="34" charset="0"/>
            </a:endParaRPr>
          </a:p>
          <a:p>
            <a:pPr marL="0" marR="0">
              <a:spcBef>
                <a:spcPts val="0"/>
              </a:spcBef>
              <a:spcAft>
                <a:spcPts val="0"/>
              </a:spcAft>
            </a:pPr>
            <a:r>
              <a:rPr lang="en-US" sz="1800" u="sng">
                <a:solidFill>
                  <a:srgbClr val="0000FF"/>
                </a:solidFill>
                <a:effectLst/>
                <a:latin typeface="Calibri" panose="020F0502020204030204" pitchFamily="34" charset="0"/>
                <a:ea typeface="Calibri" panose="020F0502020204030204" pitchFamily="34" charset="0"/>
                <a:hlinkClick r:id="rId3"/>
              </a:rPr>
              <a:t>Social &amp; Emotional Milestones | Help Me Grow MN</a:t>
            </a:r>
            <a:endParaRPr lang="en-US" sz="180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7</a:t>
            </a:fld>
            <a:endParaRPr lang="en-US"/>
          </a:p>
        </p:txBody>
      </p:sp>
    </p:spTree>
    <p:extLst>
      <p:ext uri="{BB962C8B-B14F-4D97-AF65-F5344CB8AC3E}">
        <p14:creationId xmlns:p14="http://schemas.microsoft.com/office/powerpoint/2010/main" val="35966333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Pediatric Symptom Checklist starting at age 4 years includes the question about has anything scary happened to your child.  Our dev. Screen task force is working to imbed these questions into the ASQ</a:t>
            </a:r>
          </a:p>
          <a:p>
            <a:endParaRPr lang="en-US"/>
          </a:p>
          <a:p>
            <a:r>
              <a:rPr lang="en-US" sz="1800">
                <a:effectLst/>
                <a:latin typeface="Segoe UI" panose="020B0502040204020203" pitchFamily="34" charset="0"/>
              </a:rPr>
              <a:t>We have these in word format in Spanish, Somali, Hmong upon request to the MDH dev screening task force? Or does it make more sense to ask if DHS will post since they already have English version posted.</a:t>
            </a:r>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72</a:t>
            </a:fld>
            <a:endParaRPr lang="en-US"/>
          </a:p>
        </p:txBody>
      </p:sp>
    </p:spTree>
    <p:extLst>
      <p:ext uri="{BB962C8B-B14F-4D97-AF65-F5344CB8AC3E}">
        <p14:creationId xmlns:p14="http://schemas.microsoft.com/office/powerpoint/2010/main" val="23383470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Read slide</a:t>
            </a:r>
          </a:p>
          <a:p>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a:t>(skip video)</a:t>
            </a:r>
          </a:p>
          <a:p>
            <a:r>
              <a:rPr lang="en-US" b="1"/>
              <a:t>[optional video: 2:16 minutes. CLICK ON PHOTO TO OPEN LINK TO YOUTUBE VIDEO. Direct link: </a:t>
            </a:r>
            <a:r>
              <a:rPr lang="en-US" b="0"/>
              <a:t>https://www.youtube.com/watch?v=SZNgyfCGRsw&amp;list=PLqPfFYYbtBZgdBhtKrxFAgsQPQgSIntNz&amp;index=5</a:t>
            </a:r>
            <a:r>
              <a:rPr lang="en-US" b="1"/>
              <a:t>]</a:t>
            </a:r>
          </a:p>
          <a:p>
            <a:endParaRPr lang="en-US" b="1"/>
          </a:p>
          <a:p>
            <a:r>
              <a:rPr lang="en-US" b="1"/>
              <a:t>These details are from ASQ training manual and are helpful as you develop possible referral plan together:</a:t>
            </a:r>
          </a:p>
          <a:p>
            <a:r>
              <a:rPr lang="en-US" b="1"/>
              <a:t>-</a:t>
            </a:r>
            <a:r>
              <a:rPr lang="en-US" b="0"/>
              <a:t>Did parent have opportunity to try items on screening with the child?</a:t>
            </a:r>
          </a:p>
          <a:p>
            <a:r>
              <a:rPr lang="en-US" b="0"/>
              <a:t>-Some cultural groups value quietness, silence. Some are louder, more talkative. Children in bilingual homes may take a bit longer to speak</a:t>
            </a:r>
          </a:p>
          <a:p>
            <a:r>
              <a:rPr lang="en-US" b="0"/>
              <a:t>-Some parent practices may have different expectations for independence/dependence in feeding, dressing, toilet training, sleeping, holding, </a:t>
            </a:r>
            <a:r>
              <a:rPr lang="en-US" b="0" err="1"/>
              <a:t>etc</a:t>
            </a:r>
            <a:endParaRPr lang="en-US" b="0"/>
          </a:p>
          <a:p>
            <a:r>
              <a:rPr lang="en-US" b="0"/>
              <a:t>-some may spend a lot of time with screens and others no screens so more opportunity for physical development</a:t>
            </a:r>
          </a:p>
          <a:p>
            <a:endParaRPr lang="en-US" b="1"/>
          </a:p>
        </p:txBody>
      </p:sp>
      <p:sp>
        <p:nvSpPr>
          <p:cNvPr id="4" name="Slide Number Placeholder 3"/>
          <p:cNvSpPr>
            <a:spLocks noGrp="1"/>
          </p:cNvSpPr>
          <p:nvPr>
            <p:ph type="sldNum" sz="quarter" idx="5"/>
          </p:nvPr>
        </p:nvSpPr>
        <p:spPr/>
        <p:txBody>
          <a:bodyPr/>
          <a:lstStyle/>
          <a:p>
            <a:fld id="{F9F08466-AEA7-4FC0-9459-6A32F61DA297}" type="slidenum">
              <a:rPr lang="en-US" smtClean="0"/>
              <a:pPr/>
              <a:t>73</a:t>
            </a:fld>
            <a:endParaRPr lang="en-US"/>
          </a:p>
        </p:txBody>
      </p:sp>
    </p:spTree>
    <p:extLst>
      <p:ext uri="{BB962C8B-B14F-4D97-AF65-F5344CB8AC3E}">
        <p14:creationId xmlns:p14="http://schemas.microsoft.com/office/powerpoint/2010/main" val="42137883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F9F08466-AEA7-4FC0-9459-6A32F61DA297}" type="slidenum">
              <a:rPr lang="en-US" smtClean="0"/>
              <a:pPr/>
              <a:t>74</a:t>
            </a:fld>
            <a:endParaRPr lang="en-US"/>
          </a:p>
        </p:txBody>
      </p:sp>
    </p:spTree>
    <p:extLst>
      <p:ext uri="{BB962C8B-B14F-4D97-AF65-F5344CB8AC3E}">
        <p14:creationId xmlns:p14="http://schemas.microsoft.com/office/powerpoint/2010/main" val="16450606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[Training</a:t>
            </a:r>
            <a:r>
              <a:rPr lang="en-US" b="1" baseline="0"/>
              <a:t> recommendation: Group discussion]</a:t>
            </a:r>
          </a:p>
          <a:p>
            <a:pPr marL="171450" indent="-171450">
              <a:buFont typeface="Arial" panose="020B0604020202020204" pitchFamily="34" charset="0"/>
              <a:buChar char="•"/>
            </a:pPr>
            <a:r>
              <a:rPr lang="en-US" baseline="0"/>
              <a:t>How do we put families at the center of how our screening and referral process works? How could we improve? </a:t>
            </a:r>
            <a:r>
              <a:rPr lang="en-US" b="1" baseline="0"/>
              <a:t>[This can also be a good time to recognize that “family” means different things to different people – talk about how you learn from the child’s caregiver about the important people in that child’s life – who help with decisions, child care, and daily logistics like getting to appointments.]</a:t>
            </a:r>
          </a:p>
          <a:p>
            <a:pPr marL="171450" indent="-171450">
              <a:buFont typeface="Arial" panose="020B0604020202020204" pitchFamily="34" charset="0"/>
              <a:buChar char="•"/>
            </a:pPr>
            <a:r>
              <a:rPr lang="en-US" baseline="0"/>
              <a:t>Once we’ve developed a follow-up plan with the family, we can use the </a:t>
            </a:r>
            <a:r>
              <a:rPr lang="en-US" i="1" baseline="0"/>
              <a:t>“teach back” </a:t>
            </a:r>
            <a:r>
              <a:rPr lang="en-US" baseline="0"/>
              <a:t>method to ensure understanding and unearth any remaining questions or concerns. Ask the parent/caregiver to explain in their own words what they understand to be the next step. This is the same information they can share at home with other important adults in the child’s life.</a:t>
            </a:r>
          </a:p>
          <a:p>
            <a:pPr marL="171450" indent="-171450">
              <a:buFont typeface="Arial" panose="020B0604020202020204" pitchFamily="34" charset="0"/>
              <a:buChar char="•"/>
            </a:pPr>
            <a:r>
              <a:rPr lang="en-US" baseline="0"/>
              <a:t>What are expectations for follow-up in our program, when concerns are identified and a referral is made? How can we do a better job of making sure families are supported to get to the next step?</a:t>
            </a:r>
          </a:p>
          <a:p>
            <a:pPr marL="171450" indent="-171450">
              <a:buFont typeface="Arial" panose="020B0604020202020204" pitchFamily="34" charset="0"/>
              <a:buChar char="•"/>
            </a:pPr>
            <a:endParaRPr lang="en-US" baseline="0"/>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75</a:t>
            </a:fld>
            <a:endParaRPr lang="en-US"/>
          </a:p>
        </p:txBody>
      </p:sp>
    </p:spTree>
    <p:extLst>
      <p:ext uri="{BB962C8B-B14F-4D97-AF65-F5344CB8AC3E}">
        <p14:creationId xmlns:p14="http://schemas.microsoft.com/office/powerpoint/2010/main" val="392006693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[Good video for discussion, preview first and find best clip for your program needs]</a:t>
            </a:r>
          </a:p>
        </p:txBody>
      </p:sp>
      <p:sp>
        <p:nvSpPr>
          <p:cNvPr id="4" name="Slide Number Placeholder 3"/>
          <p:cNvSpPr>
            <a:spLocks noGrp="1"/>
          </p:cNvSpPr>
          <p:nvPr>
            <p:ph type="sldNum" sz="quarter" idx="5"/>
          </p:nvPr>
        </p:nvSpPr>
        <p:spPr/>
        <p:txBody>
          <a:bodyPr/>
          <a:lstStyle/>
          <a:p>
            <a:fld id="{F9F08466-AEA7-4FC0-9459-6A32F61DA297}" type="slidenum">
              <a:rPr lang="en-US" smtClean="0"/>
              <a:pPr/>
              <a:t>76</a:t>
            </a:fld>
            <a:endParaRPr lang="en-US"/>
          </a:p>
        </p:txBody>
      </p:sp>
    </p:spTree>
    <p:extLst>
      <p:ext uri="{BB962C8B-B14F-4D97-AF65-F5344CB8AC3E}">
        <p14:creationId xmlns:p14="http://schemas.microsoft.com/office/powerpoint/2010/main" val="14795116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Calibri"/>
                <a:hlinkClick r:id="rId3"/>
              </a:rPr>
              <a:t>Hard Conversations panel discussion</a:t>
            </a:r>
            <a:r>
              <a:rPr lang="en-US" sz="1200">
                <a:cs typeface="Calibri"/>
              </a:rPr>
              <a:t> </a:t>
            </a:r>
            <a:r>
              <a:rPr lang="en-US">
                <a:cs typeface="Calibri"/>
              </a:rPr>
              <a:t>Watch from: 17:11 to 22:30. (</a:t>
            </a:r>
            <a:r>
              <a:rPr lang="en-US" err="1">
                <a:hlinkClick r:id="rId3"/>
              </a:rPr>
              <a:t>VideoNew</a:t>
            </a:r>
            <a:r>
              <a:rPr lang="en-US">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Above questions/prompts are from the companion guide linked on slide immediately preceding this one</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77</a:t>
            </a:fld>
            <a:endParaRPr lang="en-US"/>
          </a:p>
        </p:txBody>
      </p:sp>
    </p:spTree>
    <p:extLst>
      <p:ext uri="{BB962C8B-B14F-4D97-AF65-F5344CB8AC3E}">
        <p14:creationId xmlns:p14="http://schemas.microsoft.com/office/powerpoint/2010/main" val="5687452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[These were developed for </a:t>
            </a:r>
            <a:r>
              <a:rPr lang="en-US" b="1" err="1"/>
              <a:t>prekindgarten</a:t>
            </a:r>
            <a:r>
              <a:rPr lang="en-US" b="1"/>
              <a:t> staff audience but may be helpful for any program.]</a:t>
            </a:r>
          </a:p>
        </p:txBody>
      </p:sp>
      <p:sp>
        <p:nvSpPr>
          <p:cNvPr id="4" name="Slide Number Placeholder 3"/>
          <p:cNvSpPr>
            <a:spLocks noGrp="1"/>
          </p:cNvSpPr>
          <p:nvPr>
            <p:ph type="sldNum" sz="quarter" idx="5"/>
          </p:nvPr>
        </p:nvSpPr>
        <p:spPr/>
        <p:txBody>
          <a:bodyPr/>
          <a:lstStyle/>
          <a:p>
            <a:fld id="{F9F08466-AEA7-4FC0-9459-6A32F61DA297}" type="slidenum">
              <a:rPr lang="en-US" smtClean="0"/>
              <a:pPr/>
              <a:t>78</a:t>
            </a:fld>
            <a:endParaRPr lang="en-US"/>
          </a:p>
        </p:txBody>
      </p:sp>
    </p:spTree>
    <p:extLst>
      <p:ext uri="{BB962C8B-B14F-4D97-AF65-F5344CB8AC3E}">
        <p14:creationId xmlns:p14="http://schemas.microsoft.com/office/powerpoint/2010/main" val="6688132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Case Example: </a:t>
            </a:r>
            <a:endParaRPr lang="en-US">
              <a:ea typeface="Calibri"/>
              <a:cs typeface="Calibri"/>
            </a:endParaRPr>
          </a:p>
          <a:p>
            <a:endParaRPr lang="en-US">
              <a:latin typeface="Calibri"/>
              <a:cs typeface="Calibri"/>
            </a:endParaRPr>
          </a:p>
          <a:p>
            <a:r>
              <a:rPr lang="en-US">
                <a:latin typeface="Calibri"/>
                <a:cs typeface="Calibri"/>
              </a:rPr>
              <a:t>Family of 3 year old only speaks Somali. </a:t>
            </a:r>
            <a:endParaRPr lang="en-US">
              <a:cs typeface="Calibri"/>
            </a:endParaRPr>
          </a:p>
          <a:p>
            <a:r>
              <a:rPr lang="en-US">
                <a:latin typeface="Calibri"/>
                <a:cs typeface="Calibri"/>
              </a:rPr>
              <a:t>Interpreter present for family.</a:t>
            </a:r>
            <a:endParaRPr lang="en-US">
              <a:cs typeface="Calibri"/>
            </a:endParaRPr>
          </a:p>
          <a:p>
            <a:r>
              <a:rPr lang="en-US">
                <a:latin typeface="Calibri"/>
                <a:cs typeface="Calibri"/>
              </a:rPr>
              <a:t>Both Development and Social Emotional screener showed concerns indicating possible need for referrals. </a:t>
            </a:r>
            <a:endParaRPr lang="en-US">
              <a:latin typeface="Calibri"/>
              <a:ea typeface="Calibri"/>
              <a:cs typeface="Calibri"/>
            </a:endParaRPr>
          </a:p>
          <a:p>
            <a:r>
              <a:rPr lang="en-US">
                <a:latin typeface="Calibri"/>
                <a:cs typeface="Calibri"/>
              </a:rPr>
              <a:t>Other areas of screening showed no concerns.</a:t>
            </a:r>
            <a:endParaRPr lang="en-US">
              <a:cs typeface="Calibri"/>
            </a:endParaRPr>
          </a:p>
          <a:p>
            <a:r>
              <a:rPr lang="en-US">
                <a:latin typeface="Calibri"/>
                <a:cs typeface="Calibri"/>
              </a:rPr>
              <a:t>Family has no insurance coverage.</a:t>
            </a:r>
            <a:endParaRPr lang="en-US">
              <a:cs typeface="Calibri"/>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79</a:t>
            </a:fld>
            <a:endParaRPr lang="en-US"/>
          </a:p>
        </p:txBody>
      </p:sp>
    </p:spTree>
    <p:extLst>
      <p:ext uri="{BB962C8B-B14F-4D97-AF65-F5344CB8AC3E}">
        <p14:creationId xmlns:p14="http://schemas.microsoft.com/office/powerpoint/2010/main" val="140416322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a:p>
            <a:r>
              <a:rPr lang="en-US" b="1"/>
              <a:t>[Point</a:t>
            </a:r>
            <a:r>
              <a:rPr lang="en-US" b="1" baseline="0"/>
              <a:t> out the child and family in the middle of a complex system]</a:t>
            </a:r>
          </a:p>
          <a:p>
            <a:r>
              <a:rPr lang="en-US" baseline="0"/>
              <a:t>The child will have better outcomes, and the family will have a smoother and less frustrating process, if we coordinate with other programs who are serving or will be working with the family.</a:t>
            </a:r>
          </a:p>
          <a:p>
            <a:r>
              <a:rPr lang="en-US" baseline="0"/>
              <a:t>Questions:</a:t>
            </a:r>
          </a:p>
          <a:p>
            <a:pPr marL="171450" indent="-171450">
              <a:buFont typeface="Arial" panose="020B0604020202020204" pitchFamily="34" charset="0"/>
              <a:buChar char="•"/>
            </a:pPr>
            <a:r>
              <a:rPr lang="en-US" baseline="0"/>
              <a:t>Where else does the child receive screening, besides our program? How can we best coordinate with them?</a:t>
            </a:r>
          </a:p>
          <a:p>
            <a:pPr marL="171450" indent="-171450">
              <a:buFont typeface="Arial" panose="020B0604020202020204" pitchFamily="34" charset="0"/>
              <a:buChar char="•"/>
            </a:pPr>
            <a:r>
              <a:rPr lang="en-US" baseline="0"/>
              <a:t>What information do other providers need after referral to do their job well, and meet the needs of the family?</a:t>
            </a:r>
          </a:p>
          <a:p>
            <a:pPr marL="628650" lvl="1" indent="-171450">
              <a:buFont typeface="Arial" panose="020B0604020202020204" pitchFamily="34" charset="0"/>
              <a:buChar char="•"/>
            </a:pPr>
            <a:r>
              <a:rPr lang="en-US" baseline="0"/>
              <a:t>Note: explain to the family why sharing information is helpful to decrease duplication (repeated screening) and improve the services their child can get; make sure to follow federal and state privacy laws and obtain signed consent when it’s required. [an example of when consent is needed is provided on the next slide]</a:t>
            </a:r>
          </a:p>
          <a:p>
            <a:pPr marL="628650" lvl="1" indent="-171450">
              <a:buFont typeface="Arial" panose="020B0604020202020204" pitchFamily="34" charset="0"/>
              <a:buChar char="•"/>
            </a:pPr>
            <a:r>
              <a:rPr lang="en-US"/>
              <a:t>Screening</a:t>
            </a:r>
            <a:r>
              <a:rPr lang="en-US" baseline="0"/>
              <a:t> results: clinics, schools and mental health providers can use screening results to inform their evaluation (and they don’t have to duplicate screening)</a:t>
            </a:r>
          </a:p>
          <a:p>
            <a:pPr marL="628650" lvl="1" indent="-171450">
              <a:buFont typeface="Arial" panose="020B0604020202020204" pitchFamily="34" charset="0"/>
              <a:buChar char="•"/>
            </a:pPr>
            <a:r>
              <a:rPr lang="en-US" baseline="0"/>
              <a:t>Other information about the child and family that may help inform the evaluation (e.g. homelessness, pertinent health or social history)</a:t>
            </a:r>
            <a:endParaRPr lang="en-US"/>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80</a:t>
            </a:fld>
            <a:endParaRPr lang="en-US"/>
          </a:p>
        </p:txBody>
      </p:sp>
    </p:spTree>
    <p:extLst>
      <p:ext uri="{BB962C8B-B14F-4D97-AF65-F5344CB8AC3E}">
        <p14:creationId xmlns:p14="http://schemas.microsoft.com/office/powerpoint/2010/main" val="69761022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fact sheet was developed by MDH and MDE to clarify the importance of sharing information and coordinating care between</a:t>
            </a:r>
            <a:r>
              <a:rPr lang="en-US" baseline="0"/>
              <a:t> clinics and early childhood special education programs when it comes to early childhood screening and evaluation. It clarifies HIPAA and FERPA requirements for sharing information.</a:t>
            </a:r>
          </a:p>
          <a:p>
            <a:r>
              <a:rPr lang="en-US" baseline="0"/>
              <a:t>This can serve as an example for other programs as well. Contact information is available on the back side of the fact sheet, for questions.</a:t>
            </a:r>
          </a:p>
          <a:p>
            <a:endParaRPr lang="en-US" baseline="0"/>
          </a:p>
          <a:p>
            <a:endParaRPr lang="en-US" baseline="0"/>
          </a:p>
          <a:p>
            <a:r>
              <a:rPr lang="en-US" baseline="0"/>
              <a:t>Hyperlinks:</a:t>
            </a:r>
          </a:p>
          <a:p>
            <a:r>
              <a:rPr lang="en-US" baseline="0"/>
              <a:t>Sharing Child Information to Coordinate ECSE Referrals - https://www.health.state.mn.us/docs/people/childrenyouth/ctc/devscreen/ecserefer.pdf </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81</a:t>
            </a:fld>
            <a:endParaRPr lang="en-US"/>
          </a:p>
        </p:txBody>
      </p:sp>
    </p:spTree>
    <p:extLst>
      <p:ext uri="{BB962C8B-B14F-4D97-AF65-F5344CB8AC3E}">
        <p14:creationId xmlns:p14="http://schemas.microsoft.com/office/powerpoint/2010/main" val="7473177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0AAE0-8F82-DE02-0569-53D976E49C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784B78-11F0-293F-8468-813A0E4B9D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289CE8-DBB7-A898-C821-9ABF1864B7C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6A1DCDC-2541-0D4C-274F-BB4C47FB9A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0032316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[Include</a:t>
            </a:r>
            <a:r>
              <a:rPr lang="en-US" b="1" baseline="0"/>
              <a:t> other parent supports and resources that are available in your community.]</a:t>
            </a:r>
          </a:p>
          <a:p>
            <a:endParaRPr lang="en-US" b="1" baseline="0"/>
          </a:p>
          <a:p>
            <a:r>
              <a:rPr lang="en-US" b="0" baseline="0"/>
              <a:t>Hyperlinks:</a:t>
            </a:r>
          </a:p>
          <a:p>
            <a:r>
              <a:rPr lang="en-US" b="0" baseline="0"/>
              <a:t>Family Voices - https://familyvoicesofminnesota.org/</a:t>
            </a:r>
          </a:p>
          <a:p>
            <a:r>
              <a:rPr lang="en-US" b="0" baseline="0"/>
              <a:t>PACER - https://www.pacer.org/</a:t>
            </a:r>
          </a:p>
          <a:p>
            <a:r>
              <a:rPr lang="en-US" b="0" baseline="0"/>
              <a:t>Hands and Voices - https://www.mnhandsandvoices.org/ </a:t>
            </a:r>
          </a:p>
          <a:p>
            <a:endParaRPr lang="en-US" b="1"/>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82</a:t>
            </a:fld>
            <a:endParaRPr lang="en-US"/>
          </a:p>
        </p:txBody>
      </p:sp>
    </p:spTree>
    <p:extLst>
      <p:ext uri="{BB962C8B-B14F-4D97-AF65-F5344CB8AC3E}">
        <p14:creationId xmlns:p14="http://schemas.microsoft.com/office/powerpoint/2010/main" val="16494881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Hyperlinks:</a:t>
            </a:r>
          </a:p>
          <a:p>
            <a:r>
              <a:rPr lang="en-US"/>
              <a:t>Family</a:t>
            </a:r>
            <a:r>
              <a:rPr lang="en-US" baseline="0"/>
              <a:t> Home Visiting – https://www.health.state.mn.us/communities/fhv/index.html </a:t>
            </a:r>
          </a:p>
          <a:p>
            <a:r>
              <a:rPr lang="en-US" baseline="0"/>
              <a:t>Follow Along Program – https://www.health.state.mn.us/people/childrenyouth/fap/index.html </a:t>
            </a:r>
          </a:p>
          <a:p>
            <a:r>
              <a:rPr lang="en-US" baseline="0"/>
              <a:t>Primary care/health car provider - https://mn.gov/dhs/people-we-serve/children-and-families/health-care/health-care-programs/programs-and-services/ctc.jsp</a:t>
            </a:r>
          </a:p>
          <a:p>
            <a:r>
              <a:rPr lang="en-US" baseline="0"/>
              <a:t>Parent Support Outreach Program (PSOP) - https://www.thefamilypartnership.org/programsservices/education/parent-development-and-support/parent-support-outreach-program-psop/ </a:t>
            </a:r>
            <a:endParaRPr lang="en-US"/>
          </a:p>
          <a:p>
            <a:r>
              <a:rPr lang="en-US"/>
              <a:t>Early Childhood Mental Health providers - https://mn.gov/dhs/people-we-serve/people-with-disabilities/health-care/childrens-mental-health/programs-services/other-dhs-programs.jsp</a:t>
            </a:r>
          </a:p>
        </p:txBody>
      </p:sp>
      <p:sp>
        <p:nvSpPr>
          <p:cNvPr id="4" name="Slide Number Placeholder 3"/>
          <p:cNvSpPr>
            <a:spLocks noGrp="1"/>
          </p:cNvSpPr>
          <p:nvPr>
            <p:ph type="sldNum" sz="quarter" idx="5"/>
          </p:nvPr>
        </p:nvSpPr>
        <p:spPr/>
        <p:txBody>
          <a:bodyPr/>
          <a:lstStyle/>
          <a:p>
            <a:fld id="{F9F08466-AEA7-4FC0-9459-6A32F61DA297}" type="slidenum">
              <a:rPr lang="en-US" smtClean="0"/>
              <a:pPr/>
              <a:t>83</a:t>
            </a:fld>
            <a:endParaRPr lang="en-US"/>
          </a:p>
        </p:txBody>
      </p:sp>
    </p:spTree>
    <p:extLst>
      <p:ext uri="{BB962C8B-B14F-4D97-AF65-F5344CB8AC3E}">
        <p14:creationId xmlns:p14="http://schemas.microsoft.com/office/powerpoint/2010/main" val="2743857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Hyperlinks:</a:t>
            </a:r>
          </a:p>
          <a:p>
            <a:r>
              <a:rPr lang="en-US"/>
              <a:t>Resources - https://www.health.state.mn.us/people/childrenyouth/devscreen/resources.html</a:t>
            </a:r>
          </a:p>
        </p:txBody>
      </p:sp>
      <p:sp>
        <p:nvSpPr>
          <p:cNvPr id="4" name="Slide Number Placeholder 3"/>
          <p:cNvSpPr>
            <a:spLocks noGrp="1"/>
          </p:cNvSpPr>
          <p:nvPr>
            <p:ph type="sldNum" sz="quarter" idx="5"/>
          </p:nvPr>
        </p:nvSpPr>
        <p:spPr/>
        <p:txBody>
          <a:bodyPr/>
          <a:lstStyle/>
          <a:p>
            <a:fld id="{F9F08466-AEA7-4FC0-9459-6A32F61DA297}" type="slidenum">
              <a:rPr lang="en-US" smtClean="0"/>
              <a:pPr/>
              <a:t>84</a:t>
            </a:fld>
            <a:endParaRPr lang="en-US"/>
          </a:p>
        </p:txBody>
      </p:sp>
    </p:spTree>
    <p:extLst>
      <p:ext uri="{BB962C8B-B14F-4D97-AF65-F5344CB8AC3E}">
        <p14:creationId xmlns:p14="http://schemas.microsoft.com/office/powerpoint/2010/main" val="31164994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We mentioned this site/resource earlier in the presentation but doesn’t hurt to revisit/remind you of it again!</a:t>
            </a:r>
          </a:p>
        </p:txBody>
      </p:sp>
      <p:sp>
        <p:nvSpPr>
          <p:cNvPr id="4" name="Slide Number Placeholder 3"/>
          <p:cNvSpPr>
            <a:spLocks noGrp="1"/>
          </p:cNvSpPr>
          <p:nvPr>
            <p:ph type="sldNum" sz="quarter" idx="5"/>
          </p:nvPr>
        </p:nvSpPr>
        <p:spPr/>
        <p:txBody>
          <a:bodyPr/>
          <a:lstStyle/>
          <a:p>
            <a:fld id="{F9F08466-AEA7-4FC0-9459-6A32F61DA297}" type="slidenum">
              <a:rPr lang="en-US" smtClean="0"/>
              <a:pPr/>
              <a:t>85</a:t>
            </a:fld>
            <a:endParaRPr lang="en-US"/>
          </a:p>
        </p:txBody>
      </p:sp>
    </p:spTree>
    <p:extLst>
      <p:ext uri="{BB962C8B-B14F-4D97-AF65-F5344CB8AC3E}">
        <p14:creationId xmlns:p14="http://schemas.microsoft.com/office/powerpoint/2010/main" val="199274841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This, too, is a repeat of an earlier mentioned resource to parents to support their child’s development and to anticipate, track, and act early on child’s development</a:t>
            </a:r>
          </a:p>
        </p:txBody>
      </p:sp>
      <p:sp>
        <p:nvSpPr>
          <p:cNvPr id="4" name="Slide Number Placeholder 3"/>
          <p:cNvSpPr>
            <a:spLocks noGrp="1"/>
          </p:cNvSpPr>
          <p:nvPr>
            <p:ph type="sldNum" sz="quarter" idx="5"/>
          </p:nvPr>
        </p:nvSpPr>
        <p:spPr/>
        <p:txBody>
          <a:bodyPr/>
          <a:lstStyle/>
          <a:p>
            <a:fld id="{F9F08466-AEA7-4FC0-9459-6A32F61DA297}" type="slidenum">
              <a:rPr lang="en-US" smtClean="0"/>
              <a:pPr/>
              <a:t>86</a:t>
            </a:fld>
            <a:endParaRPr lang="en-US"/>
          </a:p>
        </p:txBody>
      </p:sp>
    </p:spTree>
    <p:extLst>
      <p:ext uri="{BB962C8B-B14F-4D97-AF65-F5344CB8AC3E}">
        <p14:creationId xmlns:p14="http://schemas.microsoft.com/office/powerpoint/2010/main" val="128394464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ClrTx/>
              <a:buSzTx/>
              <a:buFontTx/>
              <a:buNone/>
              <a:tabLst/>
              <a:defRPr/>
            </a:pPr>
            <a:r>
              <a:rPr lang="en-US">
                <a:latin typeface="Calibri"/>
                <a:ea typeface="Calibri"/>
                <a:cs typeface="Calibri"/>
              </a:rPr>
              <a:t>ASQ®-3 and ASQ®:SE-2 Training Materials by J Squires, J Farrell, J Clifford, S </a:t>
            </a:r>
            <a:r>
              <a:rPr lang="en-US" err="1">
                <a:latin typeface="Calibri"/>
                <a:ea typeface="Calibri"/>
                <a:cs typeface="Calibri"/>
              </a:rPr>
              <a:t>Yockelson</a:t>
            </a:r>
            <a:r>
              <a:rPr lang="en-US">
                <a:latin typeface="Calibri"/>
                <a:ea typeface="Calibri"/>
                <a:cs typeface="Calibri"/>
              </a:rPr>
              <a:t>, E Twombly, and L Potter                       Copyright © 2021 Brookes Publishing Co. All rights reserved. www.agesandstages.com</a:t>
            </a:r>
            <a:endParaRPr lang="en-US"/>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87</a:t>
            </a:fld>
            <a:endParaRPr lang="en-US"/>
          </a:p>
        </p:txBody>
      </p:sp>
    </p:spTree>
    <p:extLst>
      <p:ext uri="{BB962C8B-B14F-4D97-AF65-F5344CB8AC3E}">
        <p14:creationId xmlns:p14="http://schemas.microsoft.com/office/powerpoint/2010/main" val="2318015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[This slide is to describe what districts can do. Optional</a:t>
            </a:r>
            <a:r>
              <a:rPr lang="en-US" b="1" baseline="0"/>
              <a:t> d</a:t>
            </a:r>
            <a:r>
              <a:rPr lang="en-US" b="1"/>
              <a:t>iscussion: Review your program’s resources</a:t>
            </a:r>
            <a:r>
              <a:rPr lang="en-US" b="1" baseline="0"/>
              <a:t> and process for referral f</a:t>
            </a:r>
            <a:r>
              <a:rPr lang="en-US" b="1"/>
              <a:t>or the following:]</a:t>
            </a:r>
          </a:p>
          <a:p>
            <a:pPr marL="628650" lvl="1" indent="-171450">
              <a:buFont typeface="Arial" panose="020B0604020202020204" pitchFamily="34" charset="0"/>
              <a:buChar char="•"/>
            </a:pPr>
            <a:r>
              <a:rPr lang="en-US"/>
              <a:t>Medical evaluation and treatment – if a child is</a:t>
            </a:r>
            <a:r>
              <a:rPr lang="en-US" baseline="0"/>
              <a:t> not already connected to a primary healthcare provider, what are some local clinics that provide high quality pediatric care?</a:t>
            </a:r>
            <a:endParaRPr lang="en-US"/>
          </a:p>
          <a:p>
            <a:pPr marL="628650" lvl="1" indent="-171450">
              <a:buFont typeface="Arial" panose="020B0604020202020204" pitchFamily="34" charset="0"/>
              <a:buChar char="•"/>
            </a:pPr>
            <a:r>
              <a:rPr lang="en-US"/>
              <a:t>Educational evaluation and services – how do we make the referral</a:t>
            </a:r>
            <a:r>
              <a:rPr lang="en-US" baseline="0"/>
              <a:t> for ECSE evaluation? [for example, Help Me Grow online, directly to ECSE staff in our building, other…]</a:t>
            </a:r>
            <a:endParaRPr lang="en-US"/>
          </a:p>
          <a:p>
            <a:pPr marL="628650" lvl="1" indent="-171450">
              <a:buFont typeface="Arial" panose="020B0604020202020204" pitchFamily="34" charset="0"/>
              <a:buChar char="•"/>
            </a:pPr>
            <a:r>
              <a:rPr lang="en-US"/>
              <a:t>Mental health evaluation and services – who</a:t>
            </a:r>
            <a:r>
              <a:rPr lang="en-US" baseline="0"/>
              <a:t> are the local early childhood mental health agencies and professionals? Have we met them? Can we set up a time to meet, and develop a referral process?</a:t>
            </a:r>
            <a:endParaRPr lang="en-US"/>
          </a:p>
          <a:p>
            <a:pPr marL="628650" lvl="1" indent="-171450">
              <a:buFont typeface="Arial" panose="020B0604020202020204" pitchFamily="34" charset="0"/>
              <a:buChar char="•"/>
            </a:pPr>
            <a:r>
              <a:rPr lang="en-US"/>
              <a:t>Other local programs that support healthy development – especially</a:t>
            </a:r>
            <a:r>
              <a:rPr lang="en-US" baseline="0"/>
              <a:t> if a child doesn’t qualify for ECSE services, what are other programs we can recommend? [e.g. quality child care, Head Start/Early Head Start, Follow Along Program, Family Home Visiting, local parenting support groups…]</a:t>
            </a:r>
            <a:endParaRPr lang="en-US"/>
          </a:p>
          <a:p>
            <a:pPr marL="628650" lvl="1" indent="-171450">
              <a:buFont typeface="Arial" panose="020B0604020202020204" pitchFamily="34" charset="0"/>
              <a:buChar char="•"/>
            </a:pPr>
            <a:r>
              <a:rPr lang="en-US"/>
              <a:t>Materials and resources for families –</a:t>
            </a:r>
            <a:r>
              <a:rPr lang="en-US" baseline="0"/>
              <a:t> What resources do we offer to parents to support healthy development at home?</a:t>
            </a:r>
            <a:endParaRPr lang="en-US"/>
          </a:p>
          <a:p>
            <a:pPr marL="628650" lvl="1" indent="-171450">
              <a:buFont typeface="Arial" panose="020B0604020202020204" pitchFamily="34" charset="0"/>
              <a:buChar char="•"/>
            </a:pPr>
            <a:r>
              <a:rPr lang="en-US"/>
              <a:t>Methods to follow-up with families – How do we/can we ensure that families make it to the next step when concerns are identified?</a:t>
            </a:r>
          </a:p>
          <a:p>
            <a:endParaRPr lang="en-US"/>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88</a:t>
            </a:fld>
            <a:endParaRPr lang="en-US"/>
          </a:p>
        </p:txBody>
      </p:sp>
    </p:spTree>
    <p:extLst>
      <p:ext uri="{BB962C8B-B14F-4D97-AF65-F5344CB8AC3E}">
        <p14:creationId xmlns:p14="http://schemas.microsoft.com/office/powerpoint/2010/main" val="175448206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This infographic reminds up that social emotional health and trauma informed care is “healing Centered practice” and you are a part of it as you are developing relationships with parents. Your social emotional health is important too and helps to support families as well. There are resources for you as a provider as well as educators.</a:t>
            </a:r>
          </a:p>
        </p:txBody>
      </p:sp>
      <p:sp>
        <p:nvSpPr>
          <p:cNvPr id="4" name="Slide Number Placeholder 3"/>
          <p:cNvSpPr>
            <a:spLocks noGrp="1"/>
          </p:cNvSpPr>
          <p:nvPr>
            <p:ph type="sldNum" sz="quarter" idx="5"/>
          </p:nvPr>
        </p:nvSpPr>
        <p:spPr/>
        <p:txBody>
          <a:bodyPr/>
          <a:lstStyle/>
          <a:p>
            <a:fld id="{F9F08466-AEA7-4FC0-9459-6A32F61DA297}" type="slidenum">
              <a:rPr lang="en-US" smtClean="0"/>
              <a:pPr/>
              <a:t>90</a:t>
            </a:fld>
            <a:endParaRPr lang="en-US"/>
          </a:p>
        </p:txBody>
      </p:sp>
    </p:spTree>
    <p:extLst>
      <p:ext uri="{BB962C8B-B14F-4D97-AF65-F5344CB8AC3E}">
        <p14:creationId xmlns:p14="http://schemas.microsoft.com/office/powerpoint/2010/main" val="31608451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fld id="{F9F08466-AEA7-4FC0-9459-6A32F61DA297}" type="slidenum">
              <a:rPr lang="en-US" smtClean="0"/>
              <a:pPr/>
              <a:t>91</a:t>
            </a:fld>
            <a:endParaRPr lang="en-US"/>
          </a:p>
        </p:txBody>
      </p:sp>
    </p:spTree>
    <p:extLst>
      <p:ext uri="{BB962C8B-B14F-4D97-AF65-F5344CB8AC3E}">
        <p14:creationId xmlns:p14="http://schemas.microsoft.com/office/powerpoint/2010/main" val="328293716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92</a:t>
            </a:fld>
            <a:endParaRPr lang="en-US"/>
          </a:p>
        </p:txBody>
      </p:sp>
    </p:spTree>
    <p:extLst>
      <p:ext uri="{BB962C8B-B14F-4D97-AF65-F5344CB8AC3E}">
        <p14:creationId xmlns:p14="http://schemas.microsoft.com/office/powerpoint/2010/main" val="1505661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73618-AB26-87F2-CFE2-03BB4A986E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8B3225-4987-B955-42BB-DE018AA59C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B98C79-5754-3E0F-8300-2AEAA1D38384}"/>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3A310CF3-6B28-4564-5E0D-F74AF387E9E5}"/>
              </a:ext>
            </a:extLst>
          </p:cNvPr>
          <p:cNvSpPr>
            <a:spLocks noGrp="1"/>
          </p:cNvSpPr>
          <p:nvPr>
            <p:ph type="sldNum" sz="quarter" idx="5"/>
          </p:nvPr>
        </p:nvSpPr>
        <p:spPr/>
        <p:txBody>
          <a:bodyPr/>
          <a:lstStyle/>
          <a:p>
            <a:fld id="{F9F08466-AEA7-4FC0-9459-6A32F61DA297}" type="slidenum">
              <a:rPr lang="en-US" smtClean="0"/>
              <a:pPr/>
              <a:t>10</a:t>
            </a:fld>
            <a:endParaRPr lang="en-US"/>
          </a:p>
        </p:txBody>
      </p:sp>
    </p:spTree>
    <p:extLst>
      <p:ext uri="{BB962C8B-B14F-4D97-AF65-F5344CB8AC3E}">
        <p14:creationId xmlns:p14="http://schemas.microsoft.com/office/powerpoint/2010/main" val="130549103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[OPTIONAL] Activity</a:t>
            </a:r>
          </a:p>
          <a:p>
            <a:r>
              <a:rPr lang="en-US">
                <a:latin typeface="Calibri"/>
                <a:ea typeface="Calibri"/>
                <a:cs typeface="Calibri"/>
              </a:rPr>
              <a:t>This is an example of an optional activity/application from the Stress Trauma section.</a:t>
            </a:r>
            <a:endParaRPr lang="en-US">
              <a:ea typeface="Calibri"/>
              <a:cs typeface="Calibri"/>
            </a:endParaRPr>
          </a:p>
        </p:txBody>
      </p:sp>
      <p:sp>
        <p:nvSpPr>
          <p:cNvPr id="4" name="Slide Number Placeholder 3"/>
          <p:cNvSpPr>
            <a:spLocks noGrp="1"/>
          </p:cNvSpPr>
          <p:nvPr>
            <p:ph type="sldNum" sz="quarter" idx="5"/>
          </p:nvPr>
        </p:nvSpPr>
        <p:spPr/>
        <p:txBody>
          <a:bodyPr/>
          <a:lstStyle/>
          <a:p>
            <a:fld id="{F9F08466-AEA7-4FC0-9459-6A32F61DA297}" type="slidenum">
              <a:rPr lang="en-US" smtClean="0"/>
              <a:pPr/>
              <a:t>93</a:t>
            </a:fld>
            <a:endParaRPr lang="en-US"/>
          </a:p>
        </p:txBody>
      </p:sp>
    </p:spTree>
    <p:extLst>
      <p:ext uri="{BB962C8B-B14F-4D97-AF65-F5344CB8AC3E}">
        <p14:creationId xmlns:p14="http://schemas.microsoft.com/office/powerpoint/2010/main" val="101901275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Summarize the most important points of the training. </a:t>
            </a:r>
            <a:r>
              <a:rPr lang="en-US" b="1"/>
              <a:t>[Discussion</a:t>
            </a:r>
            <a:r>
              <a:rPr lang="en-US" b="1" baseline="0"/>
              <a:t> suggestion: ask attendees to elaborate on each of these.]</a:t>
            </a:r>
          </a:p>
          <a:p>
            <a:pPr marL="171450" indent="-171450">
              <a:buFont typeface="Arial" panose="020B0604020202020204" pitchFamily="34" charset="0"/>
              <a:buChar char="•"/>
            </a:pPr>
            <a:r>
              <a:rPr lang="en-US" b="0" baseline="0"/>
              <a:t>Family-centered care means recognizing parents/caregivers as children’s most important partner in healthy development; building our services and processes around what works for families; listening first to parent/family concerns; and partnering with families to develop a plan when concerns are identified. (This includes Trauma informed or healing centered screening). </a:t>
            </a:r>
          </a:p>
          <a:p>
            <a:pPr marL="171450" indent="-171450">
              <a:buFont typeface="Arial" panose="020B0604020202020204" pitchFamily="34" charset="0"/>
              <a:buChar char="•"/>
            </a:pPr>
            <a:r>
              <a:rPr lang="en-US" b="0" baseline="0"/>
              <a:t>Minnesota recommends specific developmental and social-emotional screening instruments that are sensitive, specific, valid, reliable, and practical. Recommended instruments should be used in all of Minnesota’s public screening programs. These instruments are listed online, along with more detailed information.</a:t>
            </a:r>
          </a:p>
          <a:p>
            <a:pPr marL="171450" indent="-171450">
              <a:buFont typeface="Arial" panose="020B0604020202020204" pitchFamily="34" charset="0"/>
              <a:buChar char="•"/>
            </a:pPr>
            <a:r>
              <a:rPr lang="en-US" b="0" baseline="0"/>
              <a:t>When developmental concerns are identified, make a dual referral (refer the child for both medical and educational evaluation). When social-emotional concerns are identified, make a triple referral (for medical, educational, and mental health evaluation). </a:t>
            </a:r>
            <a:r>
              <a:rPr lang="en-US" b="1" baseline="0"/>
              <a:t>[Review referral resources and processes for your specific program.]</a:t>
            </a:r>
          </a:p>
          <a:p>
            <a:pPr marL="171450" indent="-171450">
              <a:buFont typeface="Arial" panose="020B0604020202020204" pitchFamily="34" charset="0"/>
              <a:buChar char="•"/>
            </a:pPr>
            <a:r>
              <a:rPr lang="en-US" b="0" baseline="0"/>
              <a:t>Make an active referral by sending referral and related information directly rather than asking the parent to call or bring the information. Coordinate and communicate with the program to which the child is being referred, with appropriate parent/guardian permission. Follow-up to make sure the family was able to make it to the next step.</a:t>
            </a:r>
          </a:p>
          <a:p>
            <a:endParaRPr lang="en-US"/>
          </a:p>
        </p:txBody>
      </p:sp>
      <p:sp>
        <p:nvSpPr>
          <p:cNvPr id="4" name="Slide Number Placeholder 3"/>
          <p:cNvSpPr>
            <a:spLocks noGrp="1"/>
          </p:cNvSpPr>
          <p:nvPr>
            <p:ph type="sldNum" sz="quarter" idx="5"/>
          </p:nvPr>
        </p:nvSpPr>
        <p:spPr/>
        <p:txBody>
          <a:bodyPr/>
          <a:lstStyle/>
          <a:p>
            <a:fld id="{F9F08466-AEA7-4FC0-9459-6A32F61DA297}" type="slidenum">
              <a:rPr lang="en-US" smtClean="0"/>
              <a:pPr/>
              <a:t>94</a:t>
            </a:fld>
            <a:endParaRPr lang="en-US"/>
          </a:p>
        </p:txBody>
      </p:sp>
    </p:spTree>
    <p:extLst>
      <p:ext uri="{BB962C8B-B14F-4D97-AF65-F5344CB8AC3E}">
        <p14:creationId xmlns:p14="http://schemas.microsoft.com/office/powerpoint/2010/main" val="137401942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Communication Best Practices about Screening and Referrals evaluation: </a:t>
            </a:r>
            <a:r>
              <a:rPr lang="en-US">
                <a:hlinkClick r:id="rId3"/>
              </a:rPr>
              <a:t>https://forms.office.com/g/8vGk3Ubztt</a:t>
            </a:r>
            <a:endParaRPr lang="en-US"/>
          </a:p>
          <a:p>
            <a:endParaRPr lang="en-US">
              <a:latin typeface="+mn-lt"/>
              <a:ea typeface="Calibri"/>
              <a:cs typeface="Calibri"/>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95</a:t>
            </a:fld>
            <a:endParaRPr lang="en-US"/>
          </a:p>
        </p:txBody>
      </p:sp>
    </p:spTree>
    <p:extLst>
      <p:ext uri="{BB962C8B-B14F-4D97-AF65-F5344CB8AC3E}">
        <p14:creationId xmlns:p14="http://schemas.microsoft.com/office/powerpoint/2010/main" val="38091855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7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8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Master" Target="../slideMasters/slideMaster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Layouts/_rels/slideLayout8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Master" Target="../slideMasters/slideMaster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Layouts/_rels/slideLayout8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4092602"/>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2" name="Title 2"/>
          <p:cNvSpPr>
            <a:spLocks noGrp="1"/>
          </p:cNvSpPr>
          <p:nvPr>
            <p:ph type="ctrTitle" hasCustomPrompt="1"/>
          </p:nvPr>
        </p:nvSpPr>
        <p:spPr bwMode="white">
          <a:xfrm>
            <a:off x="266700" y="4092602"/>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solidFill>
                  <a:schemeClr val="tx2"/>
                </a:solidFill>
              </a:defRPr>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11/5/2025</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4" name="Picture 3" descr="Minnesota Department of Education Logo, Minnesota Department of Health logo, and Minnesota Department of Human Services logo">
            <a:extLst>
              <a:ext uri="{FF2B5EF4-FFF2-40B4-BE49-F238E27FC236}">
                <a16:creationId xmlns:a16="http://schemas.microsoft.com/office/drawing/2014/main" id="{039F7BC8-E619-4CF9-A07C-81ACA87072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2517"/>
          <a:stretch/>
        </p:blipFill>
        <p:spPr>
          <a:xfrm>
            <a:off x="620715" y="1169030"/>
            <a:ext cx="10950570" cy="2898203"/>
          </a:xfrm>
          <a:prstGeom prst="rect">
            <a:avLst/>
          </a:prstGeom>
        </p:spPr>
      </p:pic>
    </p:spTree>
    <p:extLst>
      <p:ext uri="{BB962C8B-B14F-4D97-AF65-F5344CB8AC3E}">
        <p14:creationId xmlns:p14="http://schemas.microsoft.com/office/powerpoint/2010/main" val="3368119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0" name="Rectangle 9"/>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3"/>
          <p:cNvSpPr>
            <a:spLocks noGrp="1"/>
          </p:cNvSpPr>
          <p:nvPr>
            <p:ph sz="half" idx="1"/>
          </p:nvPr>
        </p:nvSpPr>
        <p:spPr bwMode="gray">
          <a:xfrm>
            <a:off x="838200" y="1594624"/>
            <a:ext cx="5181600" cy="458233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p:cNvSpPr>
            <a:spLocks noGrp="1"/>
          </p:cNvSpPr>
          <p:nvPr>
            <p:ph sz="half" idx="2"/>
          </p:nvPr>
        </p:nvSpPr>
        <p:spPr bwMode="gray">
          <a:xfrm>
            <a:off x="6172200" y="1594624"/>
            <a:ext cx="5181600" cy="458233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Graphic 5" descr="Minnesota Logo">
            <a:extLst>
              <a:ext uri="{FF2B5EF4-FFF2-40B4-BE49-F238E27FC236}">
                <a16:creationId xmlns:a16="http://schemas.microsoft.com/office/drawing/2014/main" id="{C0F9116F-803F-4867-9B3D-879094BDC9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3553801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 name="Rectangle 1"/>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3"/>
          <p:cNvSpPr>
            <a:spLocks noGrp="1"/>
          </p:cNvSpPr>
          <p:nvPr>
            <p:ph idx="1"/>
          </p:nvPr>
        </p:nvSpPr>
        <p:spPr bwMode="gray">
          <a:xfrm>
            <a:off x="838200" y="1335281"/>
            <a:ext cx="10515600" cy="4841683"/>
          </a:xfrm>
          <a:noFill/>
        </p:spPr>
        <p:txBody>
          <a:bodyPr lIns="182880" tIns="182880" rIns="182880" bIns="182880"/>
          <a:lstStyle>
            <a:lvl1pPr>
              <a:buClr>
                <a:schemeClr val="accent1"/>
              </a:buClr>
              <a:defRPr/>
            </a:lvl1pPr>
            <a:lvl2pPr marL="685800" indent="-228600">
              <a:buClr>
                <a:schemeClr val="accent1"/>
              </a:buClr>
              <a:buFont typeface="Calibri" panose="020F0502020204030204" pitchFamily="34" charset="0"/>
              <a:buChar cha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Child and Teen Checkups | health.state.mn.us/</a:t>
            </a:r>
            <a:r>
              <a:rPr lang="en-US" err="1"/>
              <a:t>ctc</a:t>
            </a:r>
            <a:endParaRPr lang="en-US"/>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pic>
        <p:nvPicPr>
          <p:cNvPr id="5" name="Picture 4" descr="Child and teen checkups logo">
            <a:extLst>
              <a:ext uri="{FF2B5EF4-FFF2-40B4-BE49-F238E27FC236}">
                <a16:creationId xmlns:a16="http://schemas.microsoft.com/office/drawing/2014/main" id="{66215D6A-E344-4B48-BE1F-B3E465089F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8948" y="6264234"/>
            <a:ext cx="1908213" cy="457240"/>
          </a:xfrm>
          <a:prstGeom prst="rect">
            <a:avLst/>
          </a:prstGeom>
        </p:spPr>
      </p:pic>
    </p:spTree>
    <p:extLst>
      <p:ext uri="{BB962C8B-B14F-4D97-AF65-F5344CB8AC3E}">
        <p14:creationId xmlns:p14="http://schemas.microsoft.com/office/powerpoint/2010/main" val="6990848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0" name="Rectangle 9"/>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3"/>
          <p:cNvSpPr>
            <a:spLocks noGrp="1"/>
          </p:cNvSpPr>
          <p:nvPr>
            <p:ph sz="half" idx="1"/>
          </p:nvPr>
        </p:nvSpPr>
        <p:spPr bwMode="gray">
          <a:xfrm>
            <a:off x="838200" y="1594624"/>
            <a:ext cx="5181600" cy="4582339"/>
          </a:xfrm>
          <a:noFill/>
        </p:spPr>
        <p:txBody>
          <a:bodyPr lIns="182880" tIns="182880" rIns="182880" bIns="182880"/>
          <a:lstStyle>
            <a:lvl2pPr marL="685800" indent="-228600">
              <a:buFont typeface="Calibri" panose="020F0502020204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p:cNvSpPr>
            <a:spLocks noGrp="1"/>
          </p:cNvSpPr>
          <p:nvPr>
            <p:ph sz="half" idx="2"/>
          </p:nvPr>
        </p:nvSpPr>
        <p:spPr bwMode="gray">
          <a:xfrm>
            <a:off x="6172200" y="1594624"/>
            <a:ext cx="5181600" cy="4582339"/>
          </a:xfrm>
          <a:noFill/>
        </p:spPr>
        <p:txBody>
          <a:bodyPr lIns="182880" tIns="182880" rIns="182880" bIns="182880"/>
          <a:lstStyle>
            <a:lvl2pPr marL="685800" indent="-228600">
              <a:buFont typeface="Calibri" panose="020F0502020204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Child and Teen Checkups | health.state.mn.us/</a:t>
            </a:r>
            <a:r>
              <a:rPr lang="en-US" err="1"/>
              <a:t>ctc</a:t>
            </a:r>
            <a:endParaRPr lang="en-US"/>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descr="Child and teen checkups logo">
            <a:extLst>
              <a:ext uri="{FF2B5EF4-FFF2-40B4-BE49-F238E27FC236}">
                <a16:creationId xmlns:a16="http://schemas.microsoft.com/office/drawing/2014/main" id="{45041E97-1636-45DC-8CAF-D5A9A88815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8948" y="6267018"/>
            <a:ext cx="1908213" cy="457240"/>
          </a:xfrm>
          <a:prstGeom prst="rect">
            <a:avLst/>
          </a:prstGeom>
        </p:spPr>
      </p:pic>
    </p:spTree>
    <p:extLst>
      <p:ext uri="{BB962C8B-B14F-4D97-AF65-F5344CB8AC3E}">
        <p14:creationId xmlns:p14="http://schemas.microsoft.com/office/powerpoint/2010/main" val="37843739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a:noFill/>
        </p:spPr>
        <p:txBody>
          <a:bodyPr lIns="91440" tIns="45720" rIns="91440" bIns="45720"/>
          <a:lstStyle>
            <a:lvl1pPr>
              <a:defRPr>
                <a:solidFill>
                  <a:schemeClr val="tx2"/>
                </a:solidFill>
              </a:defRPr>
            </a:lvl1pPr>
            <a:lvl2pPr marL="685800" indent="-228600">
              <a:buFont typeface="Calibri" panose="020F0502020204030204" pitchFamily="34" charset="0"/>
              <a:buChar cha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Child and Teen Checkups | health.state.mn.us/</a:t>
            </a:r>
            <a:r>
              <a:rPr lang="en-US" err="1"/>
              <a:t>ctc</a:t>
            </a:r>
            <a:endParaRPr lang="en-US"/>
          </a:p>
        </p:txBody>
      </p:sp>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pic>
        <p:nvPicPr>
          <p:cNvPr id="2" name="Picture 1" descr="Minnesota logo">
            <a:extLst>
              <a:ext uri="{FF2B5EF4-FFF2-40B4-BE49-F238E27FC236}">
                <a16:creationId xmlns:a16="http://schemas.microsoft.com/office/drawing/2014/main" id="{FECDCD85-D147-B153-A3D8-7CCB66D0AED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60404" y="6384026"/>
            <a:ext cx="1908213" cy="207866"/>
          </a:xfrm>
          <a:prstGeom prst="rect">
            <a:avLst/>
          </a:prstGeom>
        </p:spPr>
      </p:pic>
    </p:spTree>
    <p:extLst>
      <p:ext uri="{BB962C8B-B14F-4D97-AF65-F5344CB8AC3E}">
        <p14:creationId xmlns:p14="http://schemas.microsoft.com/office/powerpoint/2010/main" val="246999805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marL="685800" indent="-228600">
              <a:buClr>
                <a:schemeClr val="accent2"/>
              </a:buClr>
              <a:buFont typeface="Calibri" panose="020F0502020204030204" pitchFamily="34" charset="0"/>
              <a:buChar cha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Child and Teen Checkups | health.state.mn.us/</a:t>
            </a:r>
            <a:r>
              <a:rPr lang="en-US" err="1"/>
              <a:t>ctc</a:t>
            </a:r>
            <a:endParaRPr lang="en-US"/>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19939284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Content (Solid Blu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marL="685800" indent="-228600">
              <a:buClr>
                <a:schemeClr val="accent2"/>
              </a:buClr>
              <a:buFont typeface="Calibri" panose="020F0502020204030204" pitchFamily="34" charset="0"/>
              <a:buChar cha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Child and Teen Checkups | health.state.mn.us/</a:t>
            </a:r>
            <a:r>
              <a:rPr lang="en-US" err="1"/>
              <a:t>ctc</a:t>
            </a:r>
            <a:endParaRPr lang="en-US"/>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pic>
        <p:nvPicPr>
          <p:cNvPr id="3" name="Picture 2" descr="Child and teen checkups logo">
            <a:extLst>
              <a:ext uri="{FF2B5EF4-FFF2-40B4-BE49-F238E27FC236}">
                <a16:creationId xmlns:a16="http://schemas.microsoft.com/office/drawing/2014/main" id="{80FECE38-E6ED-4CF5-8CA0-C07E79D79A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5093" y="6264234"/>
            <a:ext cx="1908213" cy="457240"/>
          </a:xfrm>
          <a:prstGeom prst="rect">
            <a:avLst/>
          </a:prstGeom>
        </p:spPr>
      </p:pic>
    </p:spTree>
    <p:extLst>
      <p:ext uri="{BB962C8B-B14F-4D97-AF65-F5344CB8AC3E}">
        <p14:creationId xmlns:p14="http://schemas.microsoft.com/office/powerpoint/2010/main" val="250172792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p:spPr>
        <p:txBody>
          <a:bodyPr/>
          <a:lstStyle>
            <a:lvl1pPr>
              <a:defRPr>
                <a:solidFill>
                  <a:schemeClr val="tx2"/>
                </a:solidFill>
              </a:defRPr>
            </a:lvl1pPr>
            <a:lvl2pPr marL="685800" indent="-228600">
              <a:buFont typeface="Calibri" panose="020F0502020204030204" pitchFamily="34" charset="0"/>
              <a:buChar cha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Child and Teen Checkups | health.state.mn.us/</a:t>
            </a:r>
            <a:r>
              <a:rPr lang="en-US" err="1"/>
              <a:t>ctc</a:t>
            </a:r>
            <a:endParaRPr lang="en-US"/>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pic>
        <p:nvPicPr>
          <p:cNvPr id="3" name="Picture 2" descr="Child and teen checkups logo">
            <a:extLst>
              <a:ext uri="{FF2B5EF4-FFF2-40B4-BE49-F238E27FC236}">
                <a16:creationId xmlns:a16="http://schemas.microsoft.com/office/drawing/2014/main" id="{DC8F7F72-D53D-4064-A956-E3BE701B8A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1239" y="6264234"/>
            <a:ext cx="1908213" cy="457240"/>
          </a:xfrm>
          <a:prstGeom prst="rect">
            <a:avLst/>
          </a:prstGeom>
        </p:spPr>
      </p:pic>
    </p:spTree>
    <p:extLst>
      <p:ext uri="{BB962C8B-B14F-4D97-AF65-F5344CB8AC3E}">
        <p14:creationId xmlns:p14="http://schemas.microsoft.com/office/powerpoint/2010/main" val="2786096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marL="685800" indent="-228600">
              <a:buClr>
                <a:schemeClr val="tx1"/>
              </a:buClr>
              <a:buFont typeface="Calibri" panose="020F0502020204030204" pitchFamily="34" charset="0"/>
              <a:buChar cha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t>Child and Teen Checkups | health.state.mn.us/</a:t>
            </a:r>
            <a:r>
              <a:rPr lang="en-US" err="1"/>
              <a:t>ctc</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a:p>
        </p:txBody>
      </p:sp>
      <p:pic>
        <p:nvPicPr>
          <p:cNvPr id="3" name="Picture 2" descr="Child and teen checkups logo">
            <a:extLst>
              <a:ext uri="{FF2B5EF4-FFF2-40B4-BE49-F238E27FC236}">
                <a16:creationId xmlns:a16="http://schemas.microsoft.com/office/drawing/2014/main" id="{CE25CA45-EBCF-4F1C-A424-9824FBAE24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5093" y="6264234"/>
            <a:ext cx="1908213" cy="457240"/>
          </a:xfrm>
          <a:prstGeom prst="rect">
            <a:avLst/>
          </a:prstGeom>
        </p:spPr>
      </p:pic>
    </p:spTree>
    <p:extLst>
      <p:ext uri="{BB962C8B-B14F-4D97-AF65-F5344CB8AC3E}">
        <p14:creationId xmlns:p14="http://schemas.microsoft.com/office/powerpoint/2010/main" val="396502639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Content (Solid Dark, Image)">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marL="685800" indent="-228600">
              <a:buClr>
                <a:schemeClr val="accent2"/>
              </a:buClr>
              <a:buFont typeface="Calibri" panose="020F0502020204030204" pitchFamily="34" charset="0"/>
              <a:buChar cha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Child and Teen Checkups | health.state.mn.us/</a:t>
            </a:r>
            <a:r>
              <a:rPr lang="en-US" err="1"/>
              <a:t>ctc</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9833395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marL="685800" indent="-228600">
              <a:buClr>
                <a:schemeClr val="accent2"/>
              </a:buClr>
              <a:buFont typeface="Calibri" panose="020F0502020204030204" pitchFamily="34" charset="0"/>
              <a:buChar cha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Child and Teen Checkups | health.state.mn.us/</a:t>
            </a:r>
            <a:r>
              <a:rPr lang="en-US" err="1"/>
              <a:t>ctc</a:t>
            </a:r>
            <a:endParaRPr lang="en-US"/>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pic>
        <p:nvPicPr>
          <p:cNvPr id="3" name="Picture 2" descr="Child and Teen Checkups logo">
            <a:extLst>
              <a:ext uri="{FF2B5EF4-FFF2-40B4-BE49-F238E27FC236}">
                <a16:creationId xmlns:a16="http://schemas.microsoft.com/office/drawing/2014/main" id="{37625FD1-57D5-4FE4-B642-490BF97D24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0404" y="6259339"/>
            <a:ext cx="1908213" cy="457240"/>
          </a:xfrm>
          <a:prstGeom prst="rect">
            <a:avLst/>
          </a:prstGeom>
        </p:spPr>
      </p:pic>
    </p:spTree>
    <p:extLst>
      <p:ext uri="{BB962C8B-B14F-4D97-AF65-F5344CB8AC3E}">
        <p14:creationId xmlns:p14="http://schemas.microsoft.com/office/powerpoint/2010/main" val="2177285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marL="685800" indent="-228600">
              <a:buClr>
                <a:schemeClr val="tx1"/>
              </a:buClr>
              <a:buFont typeface="Calibri" panose="020F0502020204030204" pitchFamily="34" charset="0"/>
              <a:buChar cha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Child and Teen Checkups | health.state.mn.us/</a:t>
            </a:r>
            <a:r>
              <a:rPr lang="en-US" err="1"/>
              <a:t>ctc</a:t>
            </a:r>
            <a:endParaRPr lang="en-US"/>
          </a:p>
        </p:txBody>
      </p:sp>
      <p:sp>
        <p:nvSpPr>
          <p:cNvPr id="10" name="Slide Number Placeholder 6"/>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pic>
        <p:nvPicPr>
          <p:cNvPr id="13" name="Picture 12" descr="Child and Teen Checkups logo">
            <a:extLst>
              <a:ext uri="{FF2B5EF4-FFF2-40B4-BE49-F238E27FC236}">
                <a16:creationId xmlns:a16="http://schemas.microsoft.com/office/drawing/2014/main" id="{158CD1C1-0E47-49E1-9574-FD2930AA899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0404" y="6259339"/>
            <a:ext cx="1908213" cy="457240"/>
          </a:xfrm>
          <a:prstGeom prst="rect">
            <a:avLst/>
          </a:prstGeom>
        </p:spPr>
      </p:pic>
    </p:spTree>
    <p:extLst>
      <p:ext uri="{BB962C8B-B14F-4D97-AF65-F5344CB8AC3E}">
        <p14:creationId xmlns:p14="http://schemas.microsoft.com/office/powerpoint/2010/main" val="8089500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a:noFill/>
        </p:spPr>
        <p:txBody>
          <a:bodyPr lIns="91440" tIns="45720" rIns="91440" bIns="4572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pic>
        <p:nvPicPr>
          <p:cNvPr id="10" name="Graphic 5" descr="Minnesota Logo">
            <a:extLst>
              <a:ext uri="{FF2B5EF4-FFF2-40B4-BE49-F238E27FC236}">
                <a16:creationId xmlns:a16="http://schemas.microsoft.com/office/drawing/2014/main" id="{7BEA2FA3-ECE9-4A8E-9FBD-B3262ABF5E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235976574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am Page (4-Up Vertical)">
    <p:bg bwMode="gray">
      <p:bgPr>
        <a:solidFill>
          <a:srgbClr val="E8E8E8"/>
        </a:solidFill>
        <a:effectLst/>
      </p:bgPr>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4" name="Picture Placeholder 3">
            <a:extLst>
              <a:ext uri="{FF2B5EF4-FFF2-40B4-BE49-F238E27FC236}">
                <a16:creationId xmlns:a16="http://schemas.microsoft.com/office/drawing/2014/main" id="{4378C81C-38CA-4D22-9B63-324111B4934E}"/>
              </a:ext>
            </a:extLst>
          </p:cNvPr>
          <p:cNvSpPr>
            <a:spLocks noGrp="1"/>
          </p:cNvSpPr>
          <p:nvPr>
            <p:ph type="pic" sz="quarter" idx="22" hasCustomPrompt="1"/>
          </p:nvPr>
        </p:nvSpPr>
        <p:spPr bwMode="gray">
          <a:xfrm>
            <a:off x="3645813" y="1981899"/>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8" name="Picture Placeholder 3">
            <a:extLst>
              <a:ext uri="{FF2B5EF4-FFF2-40B4-BE49-F238E27FC236}">
                <a16:creationId xmlns:a16="http://schemas.microsoft.com/office/drawing/2014/main" id="{E4B3DD3E-4071-4513-9DAD-DBBE02E05F58}"/>
              </a:ext>
            </a:extLst>
          </p:cNvPr>
          <p:cNvSpPr>
            <a:spLocks noGrp="1"/>
          </p:cNvSpPr>
          <p:nvPr>
            <p:ph type="pic" sz="quarter" idx="23" hasCustomPrompt="1"/>
          </p:nvPr>
        </p:nvSpPr>
        <p:spPr bwMode="gray">
          <a:xfrm>
            <a:off x="6484428" y="1981899"/>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20" name="Picture Placeholder 3">
            <a:extLst>
              <a:ext uri="{FF2B5EF4-FFF2-40B4-BE49-F238E27FC236}">
                <a16:creationId xmlns:a16="http://schemas.microsoft.com/office/drawing/2014/main" id="{03E6E0CE-BDC5-4A27-A3F6-F46D21F7DFC1}"/>
              </a:ext>
            </a:extLst>
          </p:cNvPr>
          <p:cNvSpPr>
            <a:spLocks noGrp="1"/>
          </p:cNvSpPr>
          <p:nvPr>
            <p:ph type="pic" sz="quarter" idx="24" hasCustomPrompt="1"/>
          </p:nvPr>
        </p:nvSpPr>
        <p:spPr bwMode="gray">
          <a:xfrm>
            <a:off x="9323043" y="2002884"/>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Child and Teen Checkups | health.state.mn.us/</a:t>
            </a:r>
            <a:r>
              <a:rPr lang="en-US" err="1"/>
              <a:t>ctc</a:t>
            </a:r>
            <a:endParaRPr lang="en-US"/>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Picture 16" descr="Child and Teen Checkups logo">
            <a:extLst>
              <a:ext uri="{FF2B5EF4-FFF2-40B4-BE49-F238E27FC236}">
                <a16:creationId xmlns:a16="http://schemas.microsoft.com/office/drawing/2014/main" id="{5671052C-CE47-449E-850B-BF5AAA070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0404" y="6259339"/>
            <a:ext cx="1908213" cy="457240"/>
          </a:xfrm>
          <a:prstGeom prst="rect">
            <a:avLst/>
          </a:prstGeom>
        </p:spPr>
      </p:pic>
    </p:spTree>
    <p:extLst>
      <p:ext uri="{BB962C8B-B14F-4D97-AF65-F5344CB8AC3E}">
        <p14:creationId xmlns:p14="http://schemas.microsoft.com/office/powerpoint/2010/main" val="1201562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am Page (3 Up Vertical)">
    <p:bg>
      <p:bgPr>
        <a:solidFill>
          <a:srgbClr val="E8E8E8"/>
        </a:solidFill>
        <a:effectLst/>
      </p:bgPr>
    </p:bg>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4" name="Picture Placeholder 3">
            <a:extLst>
              <a:ext uri="{FF2B5EF4-FFF2-40B4-BE49-F238E27FC236}">
                <a16:creationId xmlns:a16="http://schemas.microsoft.com/office/drawing/2014/main" id="{255F61E2-2EE6-4C2E-9E57-37997A4DF66F}"/>
              </a:ext>
            </a:extLst>
          </p:cNvPr>
          <p:cNvSpPr>
            <a:spLocks noGrp="1"/>
          </p:cNvSpPr>
          <p:nvPr>
            <p:ph type="pic" sz="quarter" idx="20" hasCustomPrompt="1"/>
          </p:nvPr>
        </p:nvSpPr>
        <p:spPr bwMode="gray">
          <a:xfrm>
            <a:off x="157917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5" name="Picture Placeholder 3">
            <a:extLst>
              <a:ext uri="{FF2B5EF4-FFF2-40B4-BE49-F238E27FC236}">
                <a16:creationId xmlns:a16="http://schemas.microsoft.com/office/drawing/2014/main" id="{49921214-0833-4B73-BEEC-FC86E7FF789F}"/>
              </a:ext>
            </a:extLst>
          </p:cNvPr>
          <p:cNvSpPr>
            <a:spLocks noGrp="1"/>
          </p:cNvSpPr>
          <p:nvPr>
            <p:ph type="pic" sz="quarter" idx="21" hasCustomPrompt="1"/>
          </p:nvPr>
        </p:nvSpPr>
        <p:spPr bwMode="gray">
          <a:xfrm>
            <a:off x="482218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8" name="Picture Placeholder 3">
            <a:extLst>
              <a:ext uri="{FF2B5EF4-FFF2-40B4-BE49-F238E27FC236}">
                <a16:creationId xmlns:a16="http://schemas.microsoft.com/office/drawing/2014/main" id="{F5B35329-7A36-4EF4-A793-2D020420E2A2}"/>
              </a:ext>
            </a:extLst>
          </p:cNvPr>
          <p:cNvSpPr>
            <a:spLocks noGrp="1"/>
          </p:cNvSpPr>
          <p:nvPr>
            <p:ph type="pic" sz="quarter" idx="22" hasCustomPrompt="1"/>
          </p:nvPr>
        </p:nvSpPr>
        <p:spPr bwMode="gray">
          <a:xfrm>
            <a:off x="806519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9"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Child and Teen Checkups | health.state.mn.us/</a:t>
            </a:r>
            <a:r>
              <a:rPr lang="en-US" err="1"/>
              <a:t>ctc</a:t>
            </a:r>
            <a:endParaRPr lang="en-US"/>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descr="Child and Teen Checkups logo">
            <a:extLst>
              <a:ext uri="{FF2B5EF4-FFF2-40B4-BE49-F238E27FC236}">
                <a16:creationId xmlns:a16="http://schemas.microsoft.com/office/drawing/2014/main" id="{69088FB0-BC95-44A7-B557-176564B86D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0404" y="6259339"/>
            <a:ext cx="1908213" cy="457240"/>
          </a:xfrm>
          <a:prstGeom prst="rect">
            <a:avLst/>
          </a:prstGeom>
        </p:spPr>
      </p:pic>
    </p:spTree>
    <p:extLst>
      <p:ext uri="{BB962C8B-B14F-4D97-AF65-F5344CB8AC3E}">
        <p14:creationId xmlns:p14="http://schemas.microsoft.com/office/powerpoint/2010/main" val="208886206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am Page (4-Up Horizontal)">
    <p:bg bwMode="gray">
      <p:bgPr>
        <a:solidFill>
          <a:srgbClr val="E8E8E8"/>
        </a:solidFill>
        <a:effectLst/>
      </p:bgPr>
    </p:bg>
    <p:spTree>
      <p:nvGrpSpPr>
        <p:cNvPr id="1" name=""/>
        <p:cNvGrpSpPr/>
        <p:nvPr/>
      </p:nvGrpSpPr>
      <p:grpSpPr>
        <a:xfrm>
          <a:off x="0" y="0"/>
          <a:ext cx="0" cy="0"/>
          <a:chOff x="0" y="0"/>
          <a:chExt cx="0" cy="0"/>
        </a:xfrm>
      </p:grpSpPr>
      <p:sp>
        <p:nvSpPr>
          <p:cNvPr id="21"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0"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3" name="Picture Placeholder 3"/>
          <p:cNvSpPr>
            <a:spLocks noGrp="1"/>
          </p:cNvSpPr>
          <p:nvPr>
            <p:ph type="pic" sz="quarter" idx="14" hasCustomPrompt="1"/>
          </p:nvPr>
        </p:nvSpPr>
        <p:spPr bwMode="gray">
          <a:xfrm>
            <a:off x="806331"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4"/>
          <p:cNvSpPr>
            <a:spLocks noGrp="1"/>
          </p:cNvSpPr>
          <p:nvPr>
            <p:ph type="body" sz="quarter" idx="15"/>
          </p:nvPr>
        </p:nvSpPr>
        <p:spPr bwMode="black">
          <a:xfrm>
            <a:off x="2876550" y="167477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9" name="Picture Placeholder 5"/>
          <p:cNvSpPr>
            <a:spLocks noGrp="1"/>
          </p:cNvSpPr>
          <p:nvPr>
            <p:ph type="pic" sz="quarter" idx="13" hasCustomPrompt="1"/>
          </p:nvPr>
        </p:nvSpPr>
        <p:spPr bwMode="gray">
          <a:xfrm>
            <a:off x="806332" y="3939360"/>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6"/>
          <p:cNvSpPr>
            <a:spLocks noGrp="1"/>
          </p:cNvSpPr>
          <p:nvPr>
            <p:ph type="body" sz="quarter" idx="16"/>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Child and Teen Checkups | health.state.mn.us/</a:t>
            </a:r>
            <a:r>
              <a:rPr lang="en-US" err="1"/>
              <a:t>ctc</a:t>
            </a:r>
            <a:endParaRPr lang="en-US"/>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Picture 16" descr="Child and Teen Checkups logo">
            <a:extLst>
              <a:ext uri="{FF2B5EF4-FFF2-40B4-BE49-F238E27FC236}">
                <a16:creationId xmlns:a16="http://schemas.microsoft.com/office/drawing/2014/main" id="{699E260F-FE15-4591-BF43-ECE515D7E3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0404" y="6259339"/>
            <a:ext cx="1908213" cy="457240"/>
          </a:xfrm>
          <a:prstGeom prst="rect">
            <a:avLst/>
          </a:prstGeom>
        </p:spPr>
      </p:pic>
    </p:spTree>
    <p:extLst>
      <p:ext uri="{BB962C8B-B14F-4D97-AF65-F5344CB8AC3E}">
        <p14:creationId xmlns:p14="http://schemas.microsoft.com/office/powerpoint/2010/main" val="28745377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eam Page (2-Up Horizontal)">
    <p:bg>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Child and Teen Checkups | health.state.mn.us/</a:t>
            </a:r>
            <a:r>
              <a:rPr lang="en-US" err="1"/>
              <a:t>ctc</a:t>
            </a:r>
            <a:endParaRPr lang="en-US"/>
          </a:p>
        </p:txBody>
      </p:sp>
      <p:sp>
        <p:nvSpPr>
          <p:cNvPr id="5" name="Slide Number Placeholder 9"/>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descr="Child and Teen Checkups logo">
            <a:extLst>
              <a:ext uri="{FF2B5EF4-FFF2-40B4-BE49-F238E27FC236}">
                <a16:creationId xmlns:a16="http://schemas.microsoft.com/office/drawing/2014/main" id="{7DE0AAE5-2A5D-4EE6-8671-B9BEE814DD0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0404" y="6259339"/>
            <a:ext cx="1908213" cy="457240"/>
          </a:xfrm>
          <a:prstGeom prst="rect">
            <a:avLst/>
          </a:prstGeom>
        </p:spPr>
      </p:pic>
    </p:spTree>
    <p:extLst>
      <p:ext uri="{BB962C8B-B14F-4D97-AF65-F5344CB8AC3E}">
        <p14:creationId xmlns:p14="http://schemas.microsoft.com/office/powerpoint/2010/main" val="16072759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Ref idx="1001">
        <a:schemeClr val="bg1"/>
      </p:bgRef>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Child and Teen Checkups | health.state.mn.us/</a:t>
            </a:r>
            <a:r>
              <a:rPr lang="en-US" err="1"/>
              <a:t>ctc</a:t>
            </a:r>
            <a:endParaRPr lang="en-US"/>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descr="Child and Teen Checkups logo">
            <a:extLst>
              <a:ext uri="{FF2B5EF4-FFF2-40B4-BE49-F238E27FC236}">
                <a16:creationId xmlns:a16="http://schemas.microsoft.com/office/drawing/2014/main" id="{A56BC420-2D9F-4FCB-BD72-6F9AE682F1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0404" y="6259339"/>
            <a:ext cx="1908213" cy="457240"/>
          </a:xfrm>
          <a:prstGeom prst="rect">
            <a:avLst/>
          </a:prstGeom>
        </p:spPr>
      </p:pic>
    </p:spTree>
    <p:extLst>
      <p:ext uri="{BB962C8B-B14F-4D97-AF65-F5344CB8AC3E}">
        <p14:creationId xmlns:p14="http://schemas.microsoft.com/office/powerpoint/2010/main" val="29317672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20"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Child and Teen Checkups | health.state.mn.us/</a:t>
            </a:r>
            <a:r>
              <a:rPr lang="en-US" err="1"/>
              <a:t>ctc</a:t>
            </a:r>
            <a:endParaRPr lang="en-US"/>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descr="Child and Teen Checkups logo">
            <a:extLst>
              <a:ext uri="{FF2B5EF4-FFF2-40B4-BE49-F238E27FC236}">
                <a16:creationId xmlns:a16="http://schemas.microsoft.com/office/drawing/2014/main" id="{071500BF-906C-4FF1-AD1B-A42A90576E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0404" y="6259339"/>
            <a:ext cx="1908213" cy="457240"/>
          </a:xfrm>
          <a:prstGeom prst="rect">
            <a:avLst/>
          </a:prstGeom>
        </p:spPr>
      </p:pic>
    </p:spTree>
    <p:extLst>
      <p:ext uri="{BB962C8B-B14F-4D97-AF65-F5344CB8AC3E}">
        <p14:creationId xmlns:p14="http://schemas.microsoft.com/office/powerpoint/2010/main" val="64898568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2_Icons (2-Up Vertic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0" name="Picture Placeholder 5"/>
          <p:cNvSpPr>
            <a:spLocks noGrp="1"/>
          </p:cNvSpPr>
          <p:nvPr>
            <p:ph type="pic" sz="quarter" idx="16" hasCustomPrompt="1"/>
          </p:nvPr>
        </p:nvSpPr>
        <p:spPr bwMode="gray">
          <a:xfrm>
            <a:off x="1505475" y="1725845"/>
            <a:ext cx="3923130"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1083212" y="4103419"/>
            <a:ext cx="4569211"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6571960" y="1725845"/>
            <a:ext cx="3923130"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347347" y="4103419"/>
            <a:ext cx="4761441"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20"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Child and Teen Checkups | health.state.mn.us/</a:t>
            </a:r>
            <a:r>
              <a:rPr lang="en-US" err="1"/>
              <a:t>ctc</a:t>
            </a:r>
            <a:endParaRPr lang="en-US"/>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descr="Child and Teen Checkups logo">
            <a:extLst>
              <a:ext uri="{FF2B5EF4-FFF2-40B4-BE49-F238E27FC236}">
                <a16:creationId xmlns:a16="http://schemas.microsoft.com/office/drawing/2014/main" id="{071500BF-906C-4FF1-AD1B-A42A90576E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0404" y="6259339"/>
            <a:ext cx="1908213" cy="457240"/>
          </a:xfrm>
          <a:prstGeom prst="rect">
            <a:avLst/>
          </a:prstGeom>
        </p:spPr>
      </p:pic>
    </p:spTree>
    <p:extLst>
      <p:ext uri="{BB962C8B-B14F-4D97-AF65-F5344CB8AC3E}">
        <p14:creationId xmlns:p14="http://schemas.microsoft.com/office/powerpoint/2010/main" val="38949370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Icons (4-Up Horizontal)">
    <p:bg bwMode="gray">
      <p:bgRef idx="1001">
        <a:schemeClr val="bg1"/>
      </p:bgRef>
    </p:bg>
    <p:spTree>
      <p:nvGrpSpPr>
        <p:cNvPr id="1" name=""/>
        <p:cNvGrpSpPr/>
        <p:nvPr/>
      </p:nvGrpSpPr>
      <p:grpSpPr>
        <a:xfrm>
          <a:off x="0" y="0"/>
          <a:ext cx="0" cy="0"/>
          <a:chOff x="0" y="0"/>
          <a:chExt cx="0" cy="0"/>
        </a:xfrm>
      </p:grpSpPr>
      <p:sp>
        <p:nvSpPr>
          <p:cNvPr id="24"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6"/>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Child and Teen Checkups | health.state.mn.us/</a:t>
            </a:r>
            <a:r>
              <a:rPr lang="en-US" err="1"/>
              <a:t>ctc</a:t>
            </a:r>
            <a:endParaRPr lang="en-US"/>
          </a:p>
        </p:txBody>
      </p:sp>
      <p:sp>
        <p:nvSpPr>
          <p:cNvPr id="6"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descr="Child and Teen Checkups logo">
            <a:extLst>
              <a:ext uri="{FF2B5EF4-FFF2-40B4-BE49-F238E27FC236}">
                <a16:creationId xmlns:a16="http://schemas.microsoft.com/office/drawing/2014/main" id="{B9597473-F99C-414D-82FF-FE4B40C765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0404" y="6259339"/>
            <a:ext cx="1908213" cy="457240"/>
          </a:xfrm>
          <a:prstGeom prst="rect">
            <a:avLst/>
          </a:prstGeom>
        </p:spPr>
      </p:pic>
    </p:spTree>
    <p:extLst>
      <p:ext uri="{BB962C8B-B14F-4D97-AF65-F5344CB8AC3E}">
        <p14:creationId xmlns:p14="http://schemas.microsoft.com/office/powerpoint/2010/main" val="12959765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Icons (2-Up Horizont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7" name="Text Placeholder 6"/>
          <p:cNvSpPr>
            <a:spLocks noGrp="1"/>
          </p:cNvSpPr>
          <p:nvPr>
            <p:ph type="body" sz="quarter" idx="18"/>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Child and Teen Checkups | health.state.mn.us/</a:t>
            </a:r>
            <a:r>
              <a:rPr lang="en-US" err="1"/>
              <a:t>ctc</a:t>
            </a:r>
            <a:endParaRPr lang="en-US"/>
          </a:p>
        </p:txBody>
      </p:sp>
      <p:sp>
        <p:nvSpPr>
          <p:cNvPr id="6" name="Slide Number Placeholder 9"/>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descr="Child and Teen Checkups logo">
            <a:extLst>
              <a:ext uri="{FF2B5EF4-FFF2-40B4-BE49-F238E27FC236}">
                <a16:creationId xmlns:a16="http://schemas.microsoft.com/office/drawing/2014/main" id="{DC77D55E-2207-4EED-9AEF-1D009A1140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0404" y="6259339"/>
            <a:ext cx="1908213" cy="457240"/>
          </a:xfrm>
          <a:prstGeom prst="rect">
            <a:avLst/>
          </a:prstGeom>
        </p:spPr>
      </p:pic>
    </p:spTree>
    <p:extLst>
      <p:ext uri="{BB962C8B-B14F-4D97-AF65-F5344CB8AC3E}">
        <p14:creationId xmlns:p14="http://schemas.microsoft.com/office/powerpoint/2010/main" val="417474169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7" name="Content Placeholder 3"/>
          <p:cNvSpPr>
            <a:spLocks noGrp="1"/>
          </p:cNvSpPr>
          <p:nvPr>
            <p:ph sz="half" idx="15" hasCustomPrompt="1"/>
          </p:nvPr>
        </p:nvSpPr>
        <p:spPr bwMode="gray">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5" name="Content Placeholder 4"/>
          <p:cNvSpPr>
            <a:spLocks noGrp="1"/>
          </p:cNvSpPr>
          <p:nvPr>
            <p:ph sz="half" idx="27" hasCustomPrompt="1"/>
          </p:nvPr>
        </p:nvSpPr>
        <p:spPr bwMode="gray">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6" name="Content Placeholder 5"/>
          <p:cNvSpPr>
            <a:spLocks noGrp="1"/>
          </p:cNvSpPr>
          <p:nvPr>
            <p:ph sz="half" idx="28" hasCustomPrompt="1"/>
          </p:nvPr>
        </p:nvSpPr>
        <p:spPr bwMode="gray">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8" name="Content Placeholder 6"/>
          <p:cNvSpPr>
            <a:spLocks noGrp="1"/>
          </p:cNvSpPr>
          <p:nvPr>
            <p:ph sz="half" idx="29" hasCustomPrompt="1"/>
          </p:nvPr>
        </p:nvSpPr>
        <p:spPr bwMode="gray">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9" name="Content Placeholder 7"/>
          <p:cNvSpPr>
            <a:spLocks noGrp="1"/>
          </p:cNvSpPr>
          <p:nvPr>
            <p:ph sz="half" idx="30" hasCustomPrompt="1"/>
          </p:nvPr>
        </p:nvSpPr>
        <p:spPr bwMode="gray">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5" name="Content Placeholder 8"/>
          <p:cNvSpPr>
            <a:spLocks noGrp="1"/>
          </p:cNvSpPr>
          <p:nvPr>
            <p:ph sz="half" idx="31" hasCustomPrompt="1"/>
          </p:nvPr>
        </p:nvSpPr>
        <p:spPr bwMode="gray">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6" name="Content Placeholder 9"/>
          <p:cNvSpPr>
            <a:spLocks noGrp="1"/>
          </p:cNvSpPr>
          <p:nvPr>
            <p:ph sz="half" idx="32" hasCustomPrompt="1"/>
          </p:nvPr>
        </p:nvSpPr>
        <p:spPr bwMode="gray">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7" name="Content Placeholder 10"/>
          <p:cNvSpPr>
            <a:spLocks noGrp="1"/>
          </p:cNvSpPr>
          <p:nvPr>
            <p:ph sz="half" idx="33" hasCustomPrompt="1"/>
          </p:nvPr>
        </p:nvSpPr>
        <p:spPr bwMode="gray">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8" name="Content Placeholder 11"/>
          <p:cNvSpPr>
            <a:spLocks noGrp="1"/>
          </p:cNvSpPr>
          <p:nvPr>
            <p:ph sz="half" idx="34" hasCustomPrompt="1"/>
          </p:nvPr>
        </p:nvSpPr>
        <p:spPr bwMode="gray">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9" name="Content Placeholder 12"/>
          <p:cNvSpPr>
            <a:spLocks noGrp="1"/>
          </p:cNvSpPr>
          <p:nvPr>
            <p:ph sz="half" idx="35" hasCustomPrompt="1"/>
          </p:nvPr>
        </p:nvSpPr>
        <p:spPr bwMode="gray">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21" name="Footer Placeholder 1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Child and Teen Checkups | health.state.mn.us/</a:t>
            </a:r>
            <a:r>
              <a:rPr lang="en-US" err="1"/>
              <a:t>ctc</a:t>
            </a:r>
            <a:endParaRPr lang="en-US"/>
          </a:p>
        </p:txBody>
      </p:sp>
      <p:sp>
        <p:nvSpPr>
          <p:cNvPr id="22" name="Slide Number Placeholder 1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6" name="Picture 25" descr="Child and Teen Checkups logo">
            <a:extLst>
              <a:ext uri="{FF2B5EF4-FFF2-40B4-BE49-F238E27FC236}">
                <a16:creationId xmlns:a16="http://schemas.microsoft.com/office/drawing/2014/main" id="{3FAA1119-4DCC-4BB9-B26F-340523D1E9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0404" y="6259339"/>
            <a:ext cx="1908213" cy="457240"/>
          </a:xfrm>
          <a:prstGeom prst="rect">
            <a:avLst/>
          </a:prstGeom>
        </p:spPr>
      </p:pic>
    </p:spTree>
    <p:extLst>
      <p:ext uri="{BB962C8B-B14F-4D97-AF65-F5344CB8AC3E}">
        <p14:creationId xmlns:p14="http://schemas.microsoft.com/office/powerpoint/2010/main" val="3493427613"/>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11/5/2025</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76798105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
        <p:nvSpPr>
          <p:cNvPr id="4" name="Picture Placeholder 3"/>
          <p:cNvSpPr>
            <a:spLocks noGrp="1"/>
          </p:cNvSpPr>
          <p:nvPr>
            <p:ph type="pic" sz="quarter" idx="10"/>
          </p:nvPr>
        </p:nvSpPr>
        <p:spPr bwMode="gray">
          <a:xfrm>
            <a:off x="0" y="2"/>
            <a:ext cx="12192000" cy="5638797"/>
          </a:xfrm>
        </p:spPr>
        <p:txBody>
          <a:bodyPr/>
          <a:lstStyle/>
          <a:p>
            <a:r>
              <a:rPr lang="en-US"/>
              <a:t>Click icon to add picture</a:t>
            </a:r>
          </a:p>
        </p:txBody>
      </p:sp>
    </p:spTree>
    <p:extLst>
      <p:ext uri="{BB962C8B-B14F-4D97-AF65-F5344CB8AC3E}">
        <p14:creationId xmlns:p14="http://schemas.microsoft.com/office/powerpoint/2010/main" val="598919006"/>
      </p:ext>
    </p:extLst>
  </p:cSld>
  <p:clrMapOvr>
    <a:masterClrMapping/>
  </p:clrMapOvr>
  <p:hf sldNum="0"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Big Image (Dark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
        <p:nvSpPr>
          <p:cNvPr id="4" name="Picture Placeholder 3"/>
          <p:cNvSpPr>
            <a:spLocks noGrp="1"/>
          </p:cNvSpPr>
          <p:nvPr>
            <p:ph type="pic" sz="quarter" idx="10"/>
          </p:nvPr>
        </p:nvSpPr>
        <p:spPr bwMode="gray">
          <a:xfrm>
            <a:off x="0" y="2"/>
            <a:ext cx="12192000" cy="5638799"/>
          </a:xfrm>
        </p:spPr>
        <p:txBody>
          <a:bodyPr/>
          <a:lstStyle/>
          <a:p>
            <a:r>
              <a:rPr lang="en-US"/>
              <a:t>Click icon to add picture</a:t>
            </a:r>
          </a:p>
        </p:txBody>
      </p:sp>
    </p:spTree>
    <p:extLst>
      <p:ext uri="{BB962C8B-B14F-4D97-AF65-F5344CB8AC3E}">
        <p14:creationId xmlns:p14="http://schemas.microsoft.com/office/powerpoint/2010/main" val="3259207242"/>
      </p:ext>
    </p:extLst>
  </p:cSld>
  <p:clrMapOvr>
    <a:masterClrMapping/>
  </p:clrMapOvr>
  <p:hf sldNum="0"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Big Image (Green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2034452000"/>
      </p:ext>
    </p:extLst>
  </p:cSld>
  <p:clrMapOvr>
    <a:masterClrMapping/>
  </p:clrMapOvr>
  <p:hf sldNum="0"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Big Image (Light Gray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649915316"/>
      </p:ext>
    </p:extLst>
  </p:cSld>
  <p:clrMapOvr>
    <a:masterClrMapping/>
  </p:clrMapOvr>
  <p:hf sldNum="0"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creenshot (Dark Horizontal)">
    <p:bg bwMode="black">
      <p:bgRef idx="1001">
        <a:schemeClr val="bg1"/>
      </p:bgRef>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tx1"/>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marL="228600" indent="-228600">
              <a:buClr>
                <a:schemeClr val="tx1"/>
              </a:buClr>
              <a:buFont typeface="Arial" panose="020B0604020202020204" pitchFamily="34" charset="0"/>
              <a:buChar char="•"/>
              <a:defRPr>
                <a:solidFill>
                  <a:schemeClr val="tx1"/>
                </a:solidFill>
              </a:defRPr>
            </a:lvl1pPr>
            <a:lvl2pPr marL="685800" indent="-228600">
              <a:buClr>
                <a:schemeClr val="tx1"/>
              </a:buClr>
              <a:buFont typeface="Arial" panose="020B0604020202020204" pitchFamily="34" charset="0"/>
              <a:buChar char="•"/>
              <a:defRPr>
                <a:solidFill>
                  <a:schemeClr val="tx1"/>
                </a:solidFill>
              </a:defRPr>
            </a:lvl2pPr>
            <a:lvl3pPr marL="1143000" indent="-228600">
              <a:buClr>
                <a:schemeClr val="tx1"/>
              </a:buClr>
              <a:buFont typeface="Arial" panose="020B0604020202020204" pitchFamily="34" charset="0"/>
              <a:buChar char="•"/>
              <a:defRPr>
                <a:solidFill>
                  <a:schemeClr val="tx1"/>
                </a:solidFill>
              </a:defRPr>
            </a:lvl3pPr>
            <a:lvl4pPr marL="1600200" indent="-228600">
              <a:buClr>
                <a:schemeClr val="tx1"/>
              </a:buClr>
              <a:buFont typeface="Arial" panose="020B0604020202020204" pitchFamily="34" charset="0"/>
              <a:buChar char="•"/>
              <a:defRPr>
                <a:solidFill>
                  <a:schemeClr val="tx1"/>
                </a:solidFill>
              </a:defRPr>
            </a:lvl4pPr>
            <a:lvl5pPr marL="2057400" indent="-228600">
              <a:buClr>
                <a:schemeClr val="tx1"/>
              </a:buClr>
              <a:buFont typeface="Arial" panose="020B0604020202020204"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7"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Child and Teen Checkups | health.state.mn.us/</a:t>
            </a:r>
            <a:r>
              <a:rPr lang="en-US" err="1"/>
              <a:t>ctc</a:t>
            </a:r>
            <a:endParaRPr lang="en-US"/>
          </a:p>
        </p:txBody>
      </p:sp>
      <p:sp>
        <p:nvSpPr>
          <p:cNvPr id="9"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867637558"/>
      </p:ext>
    </p:extLst>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creenshot (Dark Vertical)">
    <p:bg bwMode="black">
      <p:bgRef idx="1001">
        <a:schemeClr val="bg1"/>
      </p:bgRef>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11" name="Text Placeholder 2"/>
          <p:cNvSpPr>
            <a:spLocks noGrp="1"/>
          </p:cNvSpPr>
          <p:nvPr>
            <p:ph type="body" sz="quarter" idx="13"/>
          </p:nvPr>
        </p:nvSpPr>
        <p:spPr bwMode="white">
          <a:xfrm>
            <a:off x="838200" y="1365203"/>
            <a:ext cx="10515600" cy="1567183"/>
          </a:xfrm>
        </p:spPr>
        <p:txBody>
          <a:bodyPr/>
          <a:lstStyle>
            <a:lvl1pPr marL="228600" indent="-228600">
              <a:buClr>
                <a:schemeClr val="tx1"/>
              </a:buClr>
              <a:buFont typeface="Arial" panose="020B0604020202020204" pitchFamily="34" charset="0"/>
              <a:buChar char="•"/>
              <a:defRPr>
                <a:solidFill>
                  <a:schemeClr val="tx1"/>
                </a:solidFill>
              </a:defRPr>
            </a:lvl1pPr>
            <a:lvl2pPr marL="685800" indent="-228600">
              <a:buClr>
                <a:schemeClr val="tx1"/>
              </a:buClr>
              <a:buFont typeface="Arial" panose="020B0604020202020204" pitchFamily="34" charset="0"/>
              <a:buChar char="•"/>
              <a:defRPr>
                <a:solidFill>
                  <a:schemeClr val="tx1"/>
                </a:solidFill>
              </a:defRPr>
            </a:lvl2pPr>
            <a:lvl3pPr marL="1143000" indent="-228600">
              <a:buClr>
                <a:schemeClr val="tx1"/>
              </a:buClr>
              <a:buFont typeface="Arial" panose="020B0604020202020204" pitchFamily="34" charset="0"/>
              <a:buChar char="•"/>
              <a:defRPr>
                <a:solidFill>
                  <a:schemeClr val="tx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701891289"/>
      </p:ext>
    </p:extLst>
  </p:cSld>
  <p:clrMapOvr>
    <a:overrideClrMapping bg1="dk1" tx1="lt1" bg2="dk2" tx2="lt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creenshot (Full Window Dark)">
    <p:bg bwMode="black">
      <p:bgRef idx="1001">
        <a:schemeClr val="bg1"/>
      </p:bgRef>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pic>
        <p:nvPicPr>
          <p:cNvPr id="12"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541717786"/>
      </p:ext>
    </p:extLst>
  </p:cSld>
  <p:clrMapOvr>
    <a:overrideClrMapping bg1="dk1" tx1="lt1" bg2="dk2" tx2="lt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creenshot (Light Gray Horizontal)">
    <p:bg bwMode="auto">
      <p:bgRef idx="1001">
        <a:schemeClr val="bg1"/>
      </p:bgRef>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7"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Child and Teen Checkups | health.state.mn.us/</a:t>
            </a:r>
            <a:r>
              <a:rPr lang="en-US" err="1"/>
              <a:t>ctc</a:t>
            </a:r>
            <a:endParaRPr lang="en-US"/>
          </a:p>
        </p:txBody>
      </p:sp>
      <p:sp>
        <p:nvSpPr>
          <p:cNvPr id="11" name="Slide Number Placeholder 7"/>
          <p:cNvSpPr>
            <a:spLocks noGrp="1"/>
          </p:cNvSpPr>
          <p:nvPr>
            <p:ph type="sldNum" sz="quarter" idx="13"/>
          </p:nvPr>
        </p:nvSpPr>
        <p:spPr bwMode="black">
          <a:xfrm>
            <a:off x="9891132" y="6356350"/>
            <a:ext cx="1462668" cy="365125"/>
          </a:xfrm>
        </p:spPr>
        <p:txBody>
          <a:bodyPr/>
          <a:lstStyle/>
          <a:p>
            <a:fld id="{48F63A3B-78C7-47BE-AE5E-E10140E04643}" type="slidenum">
              <a:rPr lang="en-US" smtClean="0"/>
              <a:t>‹#›</a:t>
            </a:fld>
            <a:endParaRPr lang="en-US"/>
          </a:p>
        </p:txBody>
      </p:sp>
      <p:pic>
        <p:nvPicPr>
          <p:cNvPr id="9" name="Picture 8" descr="Minnesota logo">
            <a:extLst>
              <a:ext uri="{FF2B5EF4-FFF2-40B4-BE49-F238E27FC236}">
                <a16:creationId xmlns:a16="http://schemas.microsoft.com/office/drawing/2014/main" id="{57C9FA15-472D-4A87-A894-0A5BCF00739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260404" y="6384026"/>
            <a:ext cx="1908213" cy="207866"/>
          </a:xfrm>
          <a:prstGeom prst="rect">
            <a:avLst/>
          </a:prstGeom>
        </p:spPr>
      </p:pic>
    </p:spTree>
    <p:extLst>
      <p:ext uri="{BB962C8B-B14F-4D97-AF65-F5344CB8AC3E}">
        <p14:creationId xmlns:p14="http://schemas.microsoft.com/office/powerpoint/2010/main" val="106487424"/>
      </p:ext>
    </p:extLst>
  </p:cSld>
  <p:clrMapOvr>
    <a:overrideClrMapping bg1="lt1" tx1="dk1" bg2="lt2" tx2="dk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creenshot (Light Gray Vertical)">
    <p:bg bwMode="auto">
      <p:bgRef idx="1001">
        <a:schemeClr val="bg1"/>
      </p:bgRef>
    </p:bg>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Text Placeholder 2"/>
          <p:cNvSpPr>
            <a:spLocks noGrp="1"/>
          </p:cNvSpPr>
          <p:nvPr>
            <p:ph type="body" sz="quarter" idx="11"/>
          </p:nvPr>
        </p:nvSpPr>
        <p:spPr bwMode="black">
          <a:xfrm>
            <a:off x="838200" y="1365203"/>
            <a:ext cx="10515600" cy="15671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372908251"/>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creenshot (Full Window Light Gray)">
    <p:bg bwMode="auto">
      <p:bgRef idx="1001">
        <a:schemeClr val="bg1"/>
      </p:bgRef>
    </p:bg>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pic>
        <p:nvPicPr>
          <p:cNvPr id="9"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2843894070"/>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Blu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11/5/2025</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2302577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creenshot (Blue Horizont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Child and Teen Checkups | health.state.mn.us/</a:t>
            </a:r>
            <a:r>
              <a:rPr lang="en-US" err="1"/>
              <a:t>ctc</a:t>
            </a:r>
            <a:endParaRPr lang="en-US"/>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pic>
        <p:nvPicPr>
          <p:cNvPr id="12" name="Picture 11" descr="Child and Teen Checkups logo">
            <a:extLst>
              <a:ext uri="{FF2B5EF4-FFF2-40B4-BE49-F238E27FC236}">
                <a16:creationId xmlns:a16="http://schemas.microsoft.com/office/drawing/2014/main" id="{5B3FD97B-17FC-44FE-ABF2-BE42A21EEB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404" y="6259339"/>
            <a:ext cx="1908213" cy="457240"/>
          </a:xfrm>
          <a:prstGeom prst="rect">
            <a:avLst/>
          </a:prstGeom>
        </p:spPr>
      </p:pic>
    </p:spTree>
    <p:extLst>
      <p:ext uri="{BB962C8B-B14F-4D97-AF65-F5344CB8AC3E}">
        <p14:creationId xmlns:p14="http://schemas.microsoft.com/office/powerpoint/2010/main" val="8042272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creenshot (Blue Vertic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33257766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creenshot (Full Window Blue)">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70734252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creenshot (Computer)">
    <p:bg bwMode="black">
      <p:bgRef idx="1001">
        <a:schemeClr val="bg1"/>
      </p:bgRef>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tx2"/>
                </a:solidFill>
              </a:defRPr>
            </a:lvl1pPr>
          </a:lstStyle>
          <a:p>
            <a:r>
              <a:rPr lang="en-US"/>
              <a:t>Click to edit title</a:t>
            </a:r>
          </a:p>
        </p:txBody>
      </p:sp>
      <p:sp>
        <p:nvSpPr>
          <p:cNvPr id="16"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tx2"/>
                </a:solidFill>
              </a:defRPr>
            </a:lvl1pPr>
            <a:lvl2pPr>
              <a:buClr>
                <a:schemeClr val="accent2"/>
              </a:buClr>
              <a:defRPr>
                <a:solidFill>
                  <a:schemeClr val="tx2"/>
                </a:solidFill>
              </a:defRPr>
            </a:lvl2pPr>
            <a:lvl3pPr>
              <a:buClr>
                <a:schemeClr val="accent2"/>
              </a:buClr>
              <a:defRPr>
                <a:solidFill>
                  <a:schemeClr val="tx2"/>
                </a:solidFill>
              </a:defRPr>
            </a:lvl3pPr>
            <a:lvl4pPr>
              <a:buClr>
                <a:schemeClr val="accent2"/>
              </a:buClr>
              <a:defRPr>
                <a:solidFill>
                  <a:schemeClr val="tx2"/>
                </a:solidFill>
              </a:defRPr>
            </a:lvl4pPr>
            <a:lvl5pPr>
              <a:buClr>
                <a:schemeClr val="accent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7" y="691882"/>
            <a:ext cx="6300787" cy="3411537"/>
          </a:xfrm>
        </p:spPr>
        <p:txBody>
          <a:bodyPr/>
          <a:lstStyle>
            <a:lvl1pPr>
              <a:defRPr/>
            </a:lvl1pPr>
          </a:lstStyle>
          <a:p>
            <a:r>
              <a:rPr lang="en-US"/>
              <a:t>Click icon to insert screenshot</a:t>
            </a:r>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t>Child and Teen Checkups | health.state.mn.us/ctc</a:t>
            </a: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a:p>
        </p:txBody>
      </p:sp>
      <p:pic>
        <p:nvPicPr>
          <p:cNvPr id="12" name="Picture 11" descr="Child and Teen Checkups logo">
            <a:extLst>
              <a:ext uri="{FF2B5EF4-FFF2-40B4-BE49-F238E27FC236}">
                <a16:creationId xmlns:a16="http://schemas.microsoft.com/office/drawing/2014/main" id="{B273B743-13E6-4DBE-8E42-655B832088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404" y="6259339"/>
            <a:ext cx="1908213" cy="457240"/>
          </a:xfrm>
          <a:prstGeom prst="rect">
            <a:avLst/>
          </a:prstGeom>
        </p:spPr>
      </p:pic>
    </p:spTree>
    <p:extLst>
      <p:ext uri="{BB962C8B-B14F-4D97-AF65-F5344CB8AC3E}">
        <p14:creationId xmlns:p14="http://schemas.microsoft.com/office/powerpoint/2010/main" val="4161867101"/>
      </p:ext>
    </p:extLst>
  </p:cSld>
  <p:clrMapOvr>
    <a:overrideClrMapping bg1="lt1" tx1="dk1" bg2="lt2" tx2="dk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bg bwMode="black">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0">
                <a:solidFill>
                  <a:schemeClr val="tx1"/>
                </a:solidFill>
              </a:defRPr>
            </a:lvl1pPr>
          </a:lstStyle>
          <a:p>
            <a:r>
              <a:rPr lang="en-US"/>
              <a:t>Click to edit title</a:t>
            </a:r>
          </a:p>
        </p:txBody>
      </p:sp>
      <p:sp>
        <p:nvSpPr>
          <p:cNvPr id="17" name="Picture Placeholder 3"/>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a:t>Click icon to insert screenshot</a:t>
            </a:r>
          </a:p>
        </p:txBody>
      </p:sp>
      <p:sp>
        <p:nvSpPr>
          <p:cNvPr id="15" name="Picture Placeholder 5"/>
          <p:cNvSpPr>
            <a:spLocks noGrp="1"/>
          </p:cNvSpPr>
          <p:nvPr>
            <p:ph type="pic" sz="quarter" idx="10" hasCustomPrompt="1"/>
          </p:nvPr>
        </p:nvSpPr>
        <p:spPr bwMode="gray">
          <a:xfrm>
            <a:off x="4976788" y="691883"/>
            <a:ext cx="6298572" cy="3369130"/>
          </a:xfrm>
        </p:spPr>
        <p:txBody>
          <a:bodyPr/>
          <a:lstStyle>
            <a:lvl1pPr>
              <a:defRPr/>
            </a:lvl1pPr>
          </a:lstStyle>
          <a:p>
            <a:r>
              <a:rPr lang="en-US"/>
              <a:t>Click icon to insert screenshot</a:t>
            </a:r>
          </a:p>
        </p:txBody>
      </p:sp>
      <p:sp>
        <p:nvSpPr>
          <p:cNvPr id="9" name="Footer Placeholder 7"/>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t>Child and Teen Checkups | health.state.mn.us/</a:t>
            </a:r>
            <a:r>
              <a:rPr lang="en-US" err="1"/>
              <a:t>ctc</a:t>
            </a:r>
            <a:endParaRPr lang="en-US"/>
          </a:p>
        </p:txBody>
      </p:sp>
      <p:sp>
        <p:nvSpPr>
          <p:cNvPr id="11" name="Slide Number Placeholder 8"/>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a:p>
        </p:txBody>
      </p:sp>
      <p:pic>
        <p:nvPicPr>
          <p:cNvPr id="14" name="Picture 13" descr="Child and Teen Checkups logo">
            <a:extLst>
              <a:ext uri="{FF2B5EF4-FFF2-40B4-BE49-F238E27FC236}">
                <a16:creationId xmlns:a16="http://schemas.microsoft.com/office/drawing/2014/main" id="{9CF6B537-FDE2-49FD-B8C2-A522073A44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404" y="6259339"/>
            <a:ext cx="1908213" cy="457240"/>
          </a:xfrm>
          <a:prstGeom prst="rect">
            <a:avLst/>
          </a:prstGeom>
        </p:spPr>
      </p:pic>
    </p:spTree>
    <p:extLst>
      <p:ext uri="{BB962C8B-B14F-4D97-AF65-F5344CB8AC3E}">
        <p14:creationId xmlns:p14="http://schemas.microsoft.com/office/powerpoint/2010/main" val="19767870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Quote (Blue Background)">
    <p:bg bwMode="black">
      <p:bgPr>
        <a:solidFill>
          <a:schemeClr val="bg1"/>
        </a:soli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6449201A-9881-4BD5-9EDB-134148F796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3" name="Title 2">
            <a:extLst>
              <a:ext uri="{FF2B5EF4-FFF2-40B4-BE49-F238E27FC236}">
                <a16:creationId xmlns:a16="http://schemas.microsoft.com/office/drawing/2014/main" id="{0B050E54-664D-466A-8DB7-324C516C8039}"/>
              </a:ext>
            </a:extLst>
          </p:cNvPr>
          <p:cNvSpPr>
            <a:spLocks noGrp="1"/>
          </p:cNvSpPr>
          <p:nvPr>
            <p:ph type="title" hasCustomPrompt="1"/>
          </p:nvPr>
        </p:nvSpPr>
        <p:spPr bwMode="black">
          <a:xfrm>
            <a:off x="1387736" y="1052945"/>
            <a:ext cx="9488245" cy="3227832"/>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4" name="Text Placeholder 3">
            <a:extLst>
              <a:ext uri="{FF2B5EF4-FFF2-40B4-BE49-F238E27FC236}">
                <a16:creationId xmlns:a16="http://schemas.microsoft.com/office/drawing/2014/main" id="{1906A78E-2FCE-427D-98A4-31316D7752E2}"/>
              </a:ext>
            </a:extLst>
          </p:cNvPr>
          <p:cNvSpPr>
            <a:spLocks noGrp="1"/>
          </p:cNvSpPr>
          <p:nvPr>
            <p:ph type="body" sz="quarter" idx="13" hasCustomPrompt="1"/>
          </p:nvPr>
        </p:nvSpPr>
        <p:spPr bwMode="black">
          <a:xfrm>
            <a:off x="1387736" y="4488873"/>
            <a:ext cx="9488245" cy="653282"/>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0553375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Quote (Teal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28F32915-284F-4F48-8220-F8136AD1F2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7" name="Title 2"/>
          <p:cNvSpPr>
            <a:spLocks noGrp="1"/>
          </p:cNvSpPr>
          <p:nvPr>
            <p:ph type="title" hasCustomPrompt="1"/>
          </p:nvPr>
        </p:nvSpPr>
        <p:spPr bwMode="black">
          <a:xfrm>
            <a:off x="1387736" y="1052945"/>
            <a:ext cx="9488245" cy="3227832"/>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3"/>
          <p:cNvSpPr>
            <a:spLocks noGrp="1"/>
          </p:cNvSpPr>
          <p:nvPr>
            <p:ph type="body" sz="quarter" idx="13" hasCustomPrompt="1"/>
          </p:nvPr>
        </p:nvSpPr>
        <p:spPr bwMode="black">
          <a:xfrm>
            <a:off x="1387736" y="4488873"/>
            <a:ext cx="9488245" cy="653282"/>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8263801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Quote Minimal (Blue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 y="0"/>
            <a:ext cx="12192002"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a:spLocks noGrp="1"/>
          </p:cNvSpPr>
          <p:nvPr>
            <p:ph type="title" hasCustomPrompt="1"/>
          </p:nvPr>
        </p:nvSpPr>
        <p:spPr bwMode="black">
          <a:xfrm>
            <a:off x="415839" y="760288"/>
            <a:ext cx="8091163" cy="4163403"/>
          </a:xfrm>
        </p:spPr>
        <p:txBody>
          <a:bodyPr>
            <a:noAutofit/>
          </a:bodyPr>
          <a:lstStyle>
            <a:lvl1pPr algn="ctr">
              <a:tabLst>
                <a:tab pos="3770313" algn="l"/>
              </a:tabLst>
              <a:defRPr sz="5000" baseline="0">
                <a:solidFill>
                  <a:schemeClr val="accent1"/>
                </a:solidFill>
              </a:defRPr>
            </a:lvl1pPr>
          </a:lstStyle>
          <a:p>
            <a:r>
              <a:rPr lang="en-US"/>
              <a:t>“Click to add quote.”</a:t>
            </a:r>
          </a:p>
        </p:txBody>
      </p:sp>
      <p:sp>
        <p:nvSpPr>
          <p:cNvPr id="8" name="Text Placeholder 3"/>
          <p:cNvSpPr>
            <a:spLocks noGrp="1"/>
          </p:cNvSpPr>
          <p:nvPr>
            <p:ph type="body" sz="quarter" idx="13" hasCustomPrompt="1"/>
          </p:nvPr>
        </p:nvSpPr>
        <p:spPr bwMode="black">
          <a:xfrm>
            <a:off x="415839" y="5163327"/>
            <a:ext cx="8091163" cy="1015739"/>
          </a:xfrm>
        </p:spPr>
        <p:txBody>
          <a:bodyPr anchor="ctr">
            <a:normAutofit/>
          </a:bodyPr>
          <a:lstStyle>
            <a:lvl1pPr marL="0" indent="0" algn="ctr">
              <a:buNone/>
              <a:defRPr sz="2400" i="1" baseline="0">
                <a:solidFill>
                  <a:schemeClr val="tx2"/>
                </a:solidFill>
              </a:defRPr>
            </a:lvl1pPr>
          </a:lstStyle>
          <a:p>
            <a:pPr lvl="0"/>
            <a:r>
              <a:rPr lang="en-US"/>
              <a:t>- Click to add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1559262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Quote Minimal (Teal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71113A8F-A3E6-4773-A564-980D4D0C4F53}"/>
              </a:ext>
            </a:extLst>
          </p:cNvPr>
          <p:cNvSpPr>
            <a:spLocks noGrp="1"/>
          </p:cNvSpPr>
          <p:nvPr>
            <p:ph type="title" hasCustomPrompt="1"/>
          </p:nvPr>
        </p:nvSpPr>
        <p:spPr bwMode="black">
          <a:xfrm>
            <a:off x="415839" y="760288"/>
            <a:ext cx="8091163" cy="4163403"/>
          </a:xfrm>
        </p:spPr>
        <p:txBody>
          <a:bodyPr>
            <a:noAutofit/>
          </a:bodyPr>
          <a:lstStyle>
            <a:lvl1pPr algn="ctr">
              <a:tabLst>
                <a:tab pos="3770313" algn="l"/>
              </a:tabLst>
              <a:defRPr sz="5000" baseline="0">
                <a:solidFill>
                  <a:schemeClr val="accent1"/>
                </a:solidFill>
              </a:defRPr>
            </a:lvl1pPr>
          </a:lstStyle>
          <a:p>
            <a:r>
              <a:rPr lang="en-US"/>
              <a:t>“Click to add quote.”</a:t>
            </a:r>
          </a:p>
        </p:txBody>
      </p:sp>
      <p:sp>
        <p:nvSpPr>
          <p:cNvPr id="13" name="Text Placeholder 3">
            <a:extLst>
              <a:ext uri="{FF2B5EF4-FFF2-40B4-BE49-F238E27FC236}">
                <a16:creationId xmlns:a16="http://schemas.microsoft.com/office/drawing/2014/main" id="{DA8B1812-DAFE-4A6A-B301-7770908A2BD8}"/>
              </a:ext>
            </a:extLst>
          </p:cNvPr>
          <p:cNvSpPr>
            <a:spLocks noGrp="1"/>
          </p:cNvSpPr>
          <p:nvPr>
            <p:ph type="body" sz="quarter" idx="13" hasCustomPrompt="1"/>
          </p:nvPr>
        </p:nvSpPr>
        <p:spPr bwMode="black">
          <a:xfrm>
            <a:off x="415839" y="5163327"/>
            <a:ext cx="8091163" cy="1015739"/>
          </a:xfrm>
        </p:spPr>
        <p:txBody>
          <a:bodyPr anchor="ctr">
            <a:normAutofit/>
          </a:bodyPr>
          <a:lstStyle>
            <a:lvl1pPr marL="0" indent="0" algn="ctr">
              <a:buNone/>
              <a:defRPr sz="2400" i="1" baseline="0">
                <a:solidFill>
                  <a:schemeClr val="tx2"/>
                </a:solidFill>
              </a:defRPr>
            </a:lvl1pPr>
          </a:lstStyle>
          <a:p>
            <a:pPr lvl="0"/>
            <a:r>
              <a:rPr lang="en-US"/>
              <a:t>- Click to add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88097130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Quote Minimal (Blue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2" y="0"/>
            <a:ext cx="12192002"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a:spLocks noGrp="1"/>
          </p:cNvSpPr>
          <p:nvPr>
            <p:ph type="title" hasCustomPrompt="1"/>
          </p:nvPr>
        </p:nvSpPr>
        <p:spPr bwMode="black">
          <a:xfrm>
            <a:off x="415839" y="760288"/>
            <a:ext cx="8091163" cy="4163403"/>
          </a:xfrm>
        </p:spPr>
        <p:txBody>
          <a:bodyPr>
            <a:noAutofit/>
          </a:bodyPr>
          <a:lstStyle>
            <a:lvl1pPr algn="ctr">
              <a:tabLst>
                <a:tab pos="3770313" algn="l"/>
              </a:tabLst>
              <a:defRPr sz="5000" baseline="0">
                <a:solidFill>
                  <a:schemeClr val="accent6"/>
                </a:solidFill>
              </a:defRPr>
            </a:lvl1pPr>
          </a:lstStyle>
          <a:p>
            <a:r>
              <a:rPr lang="en-US"/>
              <a:t>“Click to add quote.”</a:t>
            </a:r>
          </a:p>
        </p:txBody>
      </p:sp>
      <p:sp>
        <p:nvSpPr>
          <p:cNvPr id="8" name="Text Placeholder 3"/>
          <p:cNvSpPr>
            <a:spLocks noGrp="1"/>
          </p:cNvSpPr>
          <p:nvPr>
            <p:ph type="body" sz="quarter" idx="13" hasCustomPrompt="1"/>
          </p:nvPr>
        </p:nvSpPr>
        <p:spPr bwMode="black">
          <a:xfrm>
            <a:off x="415839" y="5163327"/>
            <a:ext cx="8091163" cy="1015739"/>
          </a:xfrm>
        </p:spPr>
        <p:txBody>
          <a:bodyPr anchor="ctr">
            <a:normAutofit/>
          </a:bodyPr>
          <a:lstStyle>
            <a:lvl1pPr marL="0" indent="0" algn="ctr">
              <a:buNone/>
              <a:defRPr sz="2400" i="1" baseline="0">
                <a:solidFill>
                  <a:schemeClr val="tx2"/>
                </a:solidFill>
              </a:defRPr>
            </a:lvl1pPr>
          </a:lstStyle>
          <a:p>
            <a:pPr lvl="0"/>
            <a:r>
              <a:rPr lang="en-US"/>
              <a:t>- Click to add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502707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pic>
        <p:nvPicPr>
          <p:cNvPr id="8" name="Graphic 5" descr="Minnesota Logo">
            <a:extLst>
              <a:ext uri="{FF2B5EF4-FFF2-40B4-BE49-F238E27FC236}">
                <a16:creationId xmlns:a16="http://schemas.microsoft.com/office/drawing/2014/main" id="{CF1EF191-8E13-4A41-BF1F-AAD6003867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38248708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Highlight">
    <p:bg bwMode="black">
      <p:bgPr>
        <a:solidFill>
          <a:schemeClr val="bg1"/>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8C1F7E9D-0503-4BE4-8143-B788D47265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7" name="Title 2"/>
          <p:cNvSpPr>
            <a:spLocks noGrp="1"/>
          </p:cNvSpPr>
          <p:nvPr>
            <p:ph type="title" hasCustomPrompt="1"/>
          </p:nvPr>
        </p:nvSpPr>
        <p:spPr bwMode="black">
          <a:xfrm>
            <a:off x="3305909" y="633187"/>
            <a:ext cx="5580183" cy="808751"/>
          </a:xfrm>
        </p:spPr>
        <p:txBody>
          <a:bodyPr>
            <a:noAutofit/>
          </a:bodyPr>
          <a:lstStyle>
            <a:lvl1pPr marL="0" marR="0" indent="0" algn="ctr" defTabSz="914400" rtl="0" eaLnBrk="1" fontAlgn="auto" latinLnBrk="0" hangingPunct="1">
              <a:lnSpc>
                <a:spcPct val="100000"/>
              </a:lnSpc>
              <a:spcBef>
                <a:spcPts val="0"/>
              </a:spcBef>
              <a:spcAft>
                <a:spcPts val="0"/>
              </a:spcAft>
              <a:buClrTx/>
              <a:buSzTx/>
              <a:buFontTx/>
              <a:buNone/>
              <a:tabLst/>
              <a:defRPr sz="5000" b="0" baseline="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t>Click to add title</a:t>
            </a:r>
            <a:endParaRPr kumimoji="0" lang="en-US" sz="3000" b="1" i="0" u="none" strike="noStrike" kern="1200" cap="none" spc="0" normalizeH="0" baseline="0" noProof="0">
              <a:ln>
                <a:noFill/>
              </a:ln>
              <a:solidFill>
                <a:srgbClr val="FFFFFF"/>
              </a:solidFill>
              <a:effectLst/>
              <a:uLnTx/>
              <a:uFillTx/>
              <a:latin typeface="+mj-lt"/>
              <a:ea typeface="+mn-ea"/>
              <a:cs typeface="+mn-cs"/>
            </a:endParaRPr>
          </a:p>
        </p:txBody>
      </p:sp>
      <p:sp>
        <p:nvSpPr>
          <p:cNvPr id="3" name="Text Placeholder 3">
            <a:extLst>
              <a:ext uri="{FF2B5EF4-FFF2-40B4-BE49-F238E27FC236}">
                <a16:creationId xmlns:a16="http://schemas.microsoft.com/office/drawing/2014/main" id="{41562BBE-B5B7-42B5-8ABD-CE74CD647F22}"/>
              </a:ext>
            </a:extLst>
          </p:cNvPr>
          <p:cNvSpPr>
            <a:spLocks noGrp="1"/>
          </p:cNvSpPr>
          <p:nvPr>
            <p:ph type="body" sz="quarter" idx="13"/>
          </p:nvPr>
        </p:nvSpPr>
        <p:spPr>
          <a:xfrm>
            <a:off x="1408113" y="1755775"/>
            <a:ext cx="9434512" cy="4151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2604123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_Highlight">
    <p:bg bwMode="black">
      <p:bgPr>
        <a:solidFill>
          <a:schemeClr val="bg1"/>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8C1F7E9D-0503-4BE4-8143-B788D472655E}"/>
              </a:ext>
            </a:extLst>
          </p:cNvPr>
          <p:cNvPicPr>
            <a:picLocks noChangeAspect="1"/>
          </p:cNvPicPr>
          <p:nvPr userDrawn="1"/>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7" name="Title 2"/>
          <p:cNvSpPr>
            <a:spLocks noGrp="1"/>
          </p:cNvSpPr>
          <p:nvPr>
            <p:ph type="title" hasCustomPrompt="1"/>
          </p:nvPr>
        </p:nvSpPr>
        <p:spPr bwMode="black">
          <a:xfrm>
            <a:off x="3305909" y="633187"/>
            <a:ext cx="5580183" cy="808751"/>
          </a:xfrm>
        </p:spPr>
        <p:txBody>
          <a:bodyPr>
            <a:noAutofit/>
          </a:bodyPr>
          <a:lstStyle>
            <a:lvl1pPr marL="0" marR="0" indent="0" algn="ctr" defTabSz="914400" rtl="0" eaLnBrk="1" fontAlgn="auto" latinLnBrk="0" hangingPunct="1">
              <a:lnSpc>
                <a:spcPct val="100000"/>
              </a:lnSpc>
              <a:spcBef>
                <a:spcPts val="0"/>
              </a:spcBef>
              <a:spcAft>
                <a:spcPts val="0"/>
              </a:spcAft>
              <a:buClrTx/>
              <a:buSzTx/>
              <a:buFontTx/>
              <a:buNone/>
              <a:tabLst/>
              <a:defRPr sz="5000" b="0" baseline="0">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t>Click to add title</a:t>
            </a:r>
            <a:endParaRPr kumimoji="0" lang="en-US" sz="3000" b="1" i="0" u="none" strike="noStrike" kern="1200" cap="none" spc="0" normalizeH="0" baseline="0" noProof="0">
              <a:ln>
                <a:noFill/>
              </a:ln>
              <a:solidFill>
                <a:srgbClr val="FFFFFF"/>
              </a:solidFill>
              <a:effectLst/>
              <a:uLnTx/>
              <a:uFillTx/>
              <a:latin typeface="+mj-lt"/>
              <a:ea typeface="+mn-ea"/>
              <a:cs typeface="+mn-cs"/>
            </a:endParaRPr>
          </a:p>
        </p:txBody>
      </p:sp>
      <p:sp>
        <p:nvSpPr>
          <p:cNvPr id="3" name="Text Placeholder 3">
            <a:extLst>
              <a:ext uri="{FF2B5EF4-FFF2-40B4-BE49-F238E27FC236}">
                <a16:creationId xmlns:a16="http://schemas.microsoft.com/office/drawing/2014/main" id="{41562BBE-B5B7-42B5-8ABD-CE74CD647F22}"/>
              </a:ext>
            </a:extLst>
          </p:cNvPr>
          <p:cNvSpPr>
            <a:spLocks noGrp="1"/>
          </p:cNvSpPr>
          <p:nvPr>
            <p:ph type="body" sz="quarter" idx="13"/>
          </p:nvPr>
        </p:nvSpPr>
        <p:spPr>
          <a:xfrm>
            <a:off x="1408113" y="1755775"/>
            <a:ext cx="9434512" cy="4151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85151931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_Highlight">
    <p:bg bwMode="black">
      <p:bgPr>
        <a:solidFill>
          <a:schemeClr val="bg1"/>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8C1F7E9D-0503-4BE4-8143-B788D472655E}"/>
              </a:ext>
            </a:extLst>
          </p:cNvPr>
          <p:cNvPicPr>
            <a:picLocks noChangeAspect="1"/>
          </p:cNvPicPr>
          <p:nvPr userDrawn="1"/>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112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7" name="Title 2"/>
          <p:cNvSpPr>
            <a:spLocks noGrp="1"/>
          </p:cNvSpPr>
          <p:nvPr>
            <p:ph type="title" hasCustomPrompt="1"/>
          </p:nvPr>
        </p:nvSpPr>
        <p:spPr bwMode="black">
          <a:xfrm>
            <a:off x="3305909" y="633187"/>
            <a:ext cx="5580183" cy="808751"/>
          </a:xfrm>
        </p:spPr>
        <p:txBody>
          <a:bodyPr>
            <a:noAutofit/>
          </a:bodyPr>
          <a:lstStyle>
            <a:lvl1pPr marL="0" marR="0" indent="0" algn="ctr" defTabSz="914400" rtl="0" eaLnBrk="1" fontAlgn="auto" latinLnBrk="0" hangingPunct="1">
              <a:lnSpc>
                <a:spcPct val="100000"/>
              </a:lnSpc>
              <a:spcBef>
                <a:spcPts val="0"/>
              </a:spcBef>
              <a:spcAft>
                <a:spcPts val="0"/>
              </a:spcAft>
              <a:buClrTx/>
              <a:buSzTx/>
              <a:buFontTx/>
              <a:buNone/>
              <a:tabLst/>
              <a:defRPr sz="5000" b="0" baseline="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t>Click to add title</a:t>
            </a:r>
            <a:endParaRPr kumimoji="0" lang="en-US" sz="3000" b="1" i="0" u="none" strike="noStrike" kern="1200" cap="none" spc="0" normalizeH="0" baseline="0" noProof="0">
              <a:ln>
                <a:noFill/>
              </a:ln>
              <a:solidFill>
                <a:srgbClr val="FFFFFF"/>
              </a:solidFill>
              <a:effectLst/>
              <a:uLnTx/>
              <a:uFillTx/>
              <a:latin typeface="+mj-lt"/>
              <a:ea typeface="+mn-ea"/>
              <a:cs typeface="+mn-cs"/>
            </a:endParaRPr>
          </a:p>
        </p:txBody>
      </p:sp>
      <p:sp>
        <p:nvSpPr>
          <p:cNvPr id="3" name="Text Placeholder 3">
            <a:extLst>
              <a:ext uri="{FF2B5EF4-FFF2-40B4-BE49-F238E27FC236}">
                <a16:creationId xmlns:a16="http://schemas.microsoft.com/office/drawing/2014/main" id="{41562BBE-B5B7-42B5-8ABD-CE74CD647F22}"/>
              </a:ext>
            </a:extLst>
          </p:cNvPr>
          <p:cNvSpPr>
            <a:spLocks noGrp="1"/>
          </p:cNvSpPr>
          <p:nvPr>
            <p:ph type="body" sz="quarter" idx="13"/>
          </p:nvPr>
        </p:nvSpPr>
        <p:spPr>
          <a:xfrm>
            <a:off x="1408113" y="1755775"/>
            <a:ext cx="9434512" cy="4151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9236375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y the Numbers (5-Up with Icons)">
    <p:bg bwMode="gray">
      <p:bgRef idx="1001">
        <a:schemeClr val="bg1"/>
      </p:bgRef>
    </p:bg>
    <p:spTree>
      <p:nvGrpSpPr>
        <p:cNvPr id="1" name=""/>
        <p:cNvGrpSpPr/>
        <p:nvPr/>
      </p:nvGrpSpPr>
      <p:grpSpPr>
        <a:xfrm>
          <a:off x="0" y="0"/>
          <a:ext cx="0" cy="0"/>
          <a:chOff x="0" y="0"/>
          <a:chExt cx="0" cy="0"/>
        </a:xfrm>
      </p:grpSpPr>
      <p:sp>
        <p:nvSpPr>
          <p:cNvPr id="19" name="Rectangle 1">
            <a:extLst>
              <a:ext uri="{FF2B5EF4-FFF2-40B4-BE49-F238E27FC236}">
                <a16:creationId xmlns:a16="http://schemas.microsoft.com/office/drawing/2014/main" id="{A5D6346A-285F-46E0-9AAB-F8F29A1C2BC6}"/>
              </a:ext>
            </a:extLst>
          </p:cNvPr>
          <p:cNvSpPr/>
          <p:nvPr userDrawn="1"/>
        </p:nvSpPr>
        <p:spPr bwMode="black">
          <a:xfrm>
            <a:off x="4060951" y="0"/>
            <a:ext cx="406399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a:spLocks noGrp="1"/>
          </p:cNvSpPr>
          <p:nvPr userDrawn="1">
            <p:ph type="title" hasCustomPrompt="1"/>
          </p:nvPr>
        </p:nvSpPr>
        <p:spPr bwMode="white">
          <a:xfrm>
            <a:off x="4325757" y="363682"/>
            <a:ext cx="3531339" cy="2809009"/>
          </a:xfrm>
          <a:noFill/>
        </p:spPr>
        <p:txBody>
          <a:bodyPr lIns="0" rIns="0">
            <a:normAutofit/>
          </a:bodyPr>
          <a:lstStyle>
            <a:lvl1pPr algn="ctr">
              <a:defRPr sz="3600">
                <a:solidFill>
                  <a:schemeClr val="bg1"/>
                </a:solidFill>
              </a:defRPr>
            </a:lvl1pPr>
          </a:lstStyle>
          <a:p>
            <a:r>
              <a:rPr lang="en-US"/>
              <a:t>Click to add title</a:t>
            </a:r>
          </a:p>
        </p:txBody>
      </p:sp>
      <p:sp>
        <p:nvSpPr>
          <p:cNvPr id="18" name="Rectangle 3">
            <a:extLst>
              <a:ext uri="{FF2B5EF4-FFF2-40B4-BE49-F238E27FC236}">
                <a16:creationId xmlns:a16="http://schemas.microsoft.com/office/drawing/2014/main" id="{8B1D6FB0-3CFA-4F98-9E32-13372A146E50}"/>
              </a:ext>
            </a:extLst>
          </p:cNvPr>
          <p:cNvSpPr/>
          <p:nvPr userDrawn="1"/>
        </p:nvSpPr>
        <p:spPr>
          <a:xfrm>
            <a:off x="-3048" y="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4">
            <a:extLst>
              <a:ext uri="{FF2B5EF4-FFF2-40B4-BE49-F238E27FC236}">
                <a16:creationId xmlns:a16="http://schemas.microsoft.com/office/drawing/2014/main" id="{91253B02-FE9E-42BD-9273-EB07447C42F2}"/>
              </a:ext>
            </a:extLst>
          </p:cNvPr>
          <p:cNvSpPr/>
          <p:nvPr userDrawn="1"/>
        </p:nvSpPr>
        <p:spPr>
          <a:xfrm>
            <a:off x="8124953" y="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5">
            <a:extLst>
              <a:ext uri="{FF2B5EF4-FFF2-40B4-BE49-F238E27FC236}">
                <a16:creationId xmlns:a16="http://schemas.microsoft.com/office/drawing/2014/main" id="{FA95525E-0F0F-42A1-814D-8A0F5F6C9504}"/>
              </a:ext>
            </a:extLst>
          </p:cNvPr>
          <p:cNvSpPr/>
          <p:nvPr userDrawn="1"/>
        </p:nvSpPr>
        <p:spPr>
          <a:xfrm>
            <a:off x="0" y="3429000"/>
            <a:ext cx="4063999"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
            <a:extLst>
              <a:ext uri="{FF2B5EF4-FFF2-40B4-BE49-F238E27FC236}">
                <a16:creationId xmlns:a16="http://schemas.microsoft.com/office/drawing/2014/main" id="{E2F620B4-FC61-4BCB-BFAB-5DAE7EDBC3A1}"/>
              </a:ext>
            </a:extLst>
          </p:cNvPr>
          <p:cNvSpPr/>
          <p:nvPr userDrawn="1"/>
        </p:nvSpPr>
        <p:spPr>
          <a:xfrm>
            <a:off x="4063999" y="342900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7">
            <a:extLst>
              <a:ext uri="{FF2B5EF4-FFF2-40B4-BE49-F238E27FC236}">
                <a16:creationId xmlns:a16="http://schemas.microsoft.com/office/drawing/2014/main" id="{6D8EBE3F-0971-43E7-9934-99422D606481}"/>
              </a:ext>
            </a:extLst>
          </p:cNvPr>
          <p:cNvSpPr/>
          <p:nvPr userDrawn="1"/>
        </p:nvSpPr>
        <p:spPr>
          <a:xfrm>
            <a:off x="8128001" y="3429000"/>
            <a:ext cx="4063999"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8">
            <a:extLst>
              <a:ext uri="{FF2B5EF4-FFF2-40B4-BE49-F238E27FC236}">
                <a16:creationId xmlns:a16="http://schemas.microsoft.com/office/drawing/2014/main" id="{D8DD7EF7-A01F-4BC7-80C9-B7ED221F6395}"/>
              </a:ext>
            </a:extLst>
          </p:cNvPr>
          <p:cNvSpPr>
            <a:spLocks noGrp="1"/>
          </p:cNvSpPr>
          <p:nvPr>
            <p:ph type="pic" sz="quarter" idx="13" hasCustomPrompt="1"/>
          </p:nvPr>
        </p:nvSpPr>
        <p:spPr bwMode="gray">
          <a:xfrm>
            <a:off x="1565351" y="347961"/>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3" name="Content Placeholder 9"/>
          <p:cNvSpPr>
            <a:spLocks noGrp="1"/>
          </p:cNvSpPr>
          <p:nvPr userDrawn="1">
            <p:ph idx="1" hasCustomPrompt="1"/>
          </p:nvPr>
        </p:nvSpPr>
        <p:spPr bwMode="gray">
          <a:xfrm>
            <a:off x="360218" y="1683143"/>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9" name="Picture Placeholder 10">
            <a:extLst>
              <a:ext uri="{FF2B5EF4-FFF2-40B4-BE49-F238E27FC236}">
                <a16:creationId xmlns:a16="http://schemas.microsoft.com/office/drawing/2014/main" id="{D04436AB-D3A4-4BCB-A795-5F8437FE2E86}"/>
              </a:ext>
            </a:extLst>
          </p:cNvPr>
          <p:cNvSpPr>
            <a:spLocks noGrp="1"/>
          </p:cNvSpPr>
          <p:nvPr>
            <p:ph type="pic" sz="quarter" idx="21" hasCustomPrompt="1"/>
          </p:nvPr>
        </p:nvSpPr>
        <p:spPr bwMode="gray">
          <a:xfrm>
            <a:off x="9668035" y="293132"/>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8" name="Content Placeholder 11">
            <a:extLst>
              <a:ext uri="{FF2B5EF4-FFF2-40B4-BE49-F238E27FC236}">
                <a16:creationId xmlns:a16="http://schemas.microsoft.com/office/drawing/2014/main" id="{6F9304B1-6B55-4695-943B-30DD680AEE6A}"/>
              </a:ext>
            </a:extLst>
          </p:cNvPr>
          <p:cNvSpPr>
            <a:spLocks noGrp="1"/>
          </p:cNvSpPr>
          <p:nvPr>
            <p:ph idx="20" hasCustomPrompt="1"/>
          </p:nvPr>
        </p:nvSpPr>
        <p:spPr bwMode="gray">
          <a:xfrm>
            <a:off x="8462902" y="1628314"/>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3" name="Picture Placeholder 12">
            <a:extLst>
              <a:ext uri="{FF2B5EF4-FFF2-40B4-BE49-F238E27FC236}">
                <a16:creationId xmlns:a16="http://schemas.microsoft.com/office/drawing/2014/main" id="{B28D5B16-4425-46F4-9F63-B46F36029402}"/>
              </a:ext>
            </a:extLst>
          </p:cNvPr>
          <p:cNvSpPr>
            <a:spLocks noGrp="1"/>
          </p:cNvSpPr>
          <p:nvPr>
            <p:ph type="pic" sz="quarter" idx="15" hasCustomPrompt="1"/>
          </p:nvPr>
        </p:nvSpPr>
        <p:spPr bwMode="gray">
          <a:xfrm>
            <a:off x="1565351"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2" name="Content Placeholder 13">
            <a:extLst>
              <a:ext uri="{FF2B5EF4-FFF2-40B4-BE49-F238E27FC236}">
                <a16:creationId xmlns:a16="http://schemas.microsoft.com/office/drawing/2014/main" id="{AD263849-863B-4132-B6E1-C61464355379}"/>
              </a:ext>
            </a:extLst>
          </p:cNvPr>
          <p:cNvSpPr>
            <a:spLocks noGrp="1"/>
          </p:cNvSpPr>
          <p:nvPr>
            <p:ph idx="14" hasCustomPrompt="1"/>
          </p:nvPr>
        </p:nvSpPr>
        <p:spPr bwMode="gray">
          <a:xfrm>
            <a:off x="360218"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5" name="Picture Placeholder 14">
            <a:extLst>
              <a:ext uri="{FF2B5EF4-FFF2-40B4-BE49-F238E27FC236}">
                <a16:creationId xmlns:a16="http://schemas.microsoft.com/office/drawing/2014/main" id="{2CE6DAA4-2E97-4817-A549-1F198B25D71D}"/>
              </a:ext>
            </a:extLst>
          </p:cNvPr>
          <p:cNvSpPr>
            <a:spLocks noGrp="1"/>
          </p:cNvSpPr>
          <p:nvPr>
            <p:ph type="pic" sz="quarter" idx="17" hasCustomPrompt="1"/>
          </p:nvPr>
        </p:nvSpPr>
        <p:spPr bwMode="gray">
          <a:xfrm>
            <a:off x="5610137"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4" name="Content Placeholder 15">
            <a:extLst>
              <a:ext uri="{FF2B5EF4-FFF2-40B4-BE49-F238E27FC236}">
                <a16:creationId xmlns:a16="http://schemas.microsoft.com/office/drawing/2014/main" id="{5B029AC8-AE17-421E-A0F3-247B7315CD29}"/>
              </a:ext>
            </a:extLst>
          </p:cNvPr>
          <p:cNvSpPr>
            <a:spLocks noGrp="1"/>
          </p:cNvSpPr>
          <p:nvPr>
            <p:ph idx="16" hasCustomPrompt="1"/>
          </p:nvPr>
        </p:nvSpPr>
        <p:spPr bwMode="gray">
          <a:xfrm>
            <a:off x="4405004"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7" name="Picture Placeholder 16">
            <a:extLst>
              <a:ext uri="{FF2B5EF4-FFF2-40B4-BE49-F238E27FC236}">
                <a16:creationId xmlns:a16="http://schemas.microsoft.com/office/drawing/2014/main" id="{F2965326-2267-4131-8529-A5DD17D8D70A}"/>
              </a:ext>
            </a:extLst>
          </p:cNvPr>
          <p:cNvSpPr>
            <a:spLocks noGrp="1"/>
          </p:cNvSpPr>
          <p:nvPr>
            <p:ph type="pic" sz="quarter" idx="19" hasCustomPrompt="1"/>
          </p:nvPr>
        </p:nvSpPr>
        <p:spPr bwMode="gray">
          <a:xfrm>
            <a:off x="9668035"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6" name="Content Placeholder 17">
            <a:extLst>
              <a:ext uri="{FF2B5EF4-FFF2-40B4-BE49-F238E27FC236}">
                <a16:creationId xmlns:a16="http://schemas.microsoft.com/office/drawing/2014/main" id="{69D189A1-22A5-49F4-835C-1A0417D045F6}"/>
              </a:ext>
            </a:extLst>
          </p:cNvPr>
          <p:cNvSpPr>
            <a:spLocks noGrp="1"/>
          </p:cNvSpPr>
          <p:nvPr>
            <p:ph idx="18" hasCustomPrompt="1"/>
          </p:nvPr>
        </p:nvSpPr>
        <p:spPr bwMode="gray">
          <a:xfrm>
            <a:off x="8462902"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6" name="Slide Number Placeholder 18"/>
          <p:cNvSpPr>
            <a:spLocks noGrp="1"/>
          </p:cNvSpPr>
          <p:nvPr userDrawn="1">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9635547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y the Numbers (9-Up)">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userDrawn="1">
            <p:ph type="title" hasCustomPrompt="1"/>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add title</a:t>
            </a:r>
          </a:p>
        </p:txBody>
      </p:sp>
      <p:sp>
        <p:nvSpPr>
          <p:cNvPr id="27" name="Rectangle 3">
            <a:extLst>
              <a:ext uri="{FF2B5EF4-FFF2-40B4-BE49-F238E27FC236}">
                <a16:creationId xmlns:a16="http://schemas.microsoft.com/office/drawing/2014/main" id="{47D138E0-2756-4912-9525-2DF109D30567}"/>
              </a:ext>
            </a:extLst>
          </p:cNvPr>
          <p:cNvSpPr/>
          <p:nvPr userDrawn="1"/>
        </p:nvSpPr>
        <p:spPr>
          <a:xfrm>
            <a:off x="0" y="1335281"/>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4">
            <a:extLst>
              <a:ext uri="{FF2B5EF4-FFF2-40B4-BE49-F238E27FC236}">
                <a16:creationId xmlns:a16="http://schemas.microsoft.com/office/drawing/2014/main" id="{014F3C95-F0D6-41F7-AA29-3C6EE80AEAE4}"/>
              </a:ext>
            </a:extLst>
          </p:cNvPr>
          <p:cNvSpPr/>
          <p:nvPr userDrawn="1"/>
        </p:nvSpPr>
        <p:spPr>
          <a:xfrm>
            <a:off x="4062984" y="1335281"/>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
            <a:extLst>
              <a:ext uri="{FF2B5EF4-FFF2-40B4-BE49-F238E27FC236}">
                <a16:creationId xmlns:a16="http://schemas.microsoft.com/office/drawing/2014/main" id="{C748B337-33F7-40A1-88D8-CD2BA65D869E}"/>
              </a:ext>
            </a:extLst>
          </p:cNvPr>
          <p:cNvSpPr/>
          <p:nvPr userDrawn="1"/>
        </p:nvSpPr>
        <p:spPr>
          <a:xfrm>
            <a:off x="8125968" y="1335281"/>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
            <a:extLst>
              <a:ext uri="{FF2B5EF4-FFF2-40B4-BE49-F238E27FC236}">
                <a16:creationId xmlns:a16="http://schemas.microsoft.com/office/drawing/2014/main" id="{D5D8785B-E7B0-45E9-A241-DE133451585E}"/>
              </a:ext>
            </a:extLst>
          </p:cNvPr>
          <p:cNvSpPr/>
          <p:nvPr userDrawn="1"/>
        </p:nvSpPr>
        <p:spPr>
          <a:xfrm>
            <a:off x="0" y="3176188"/>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7">
            <a:extLst>
              <a:ext uri="{FF2B5EF4-FFF2-40B4-BE49-F238E27FC236}">
                <a16:creationId xmlns:a16="http://schemas.microsoft.com/office/drawing/2014/main" id="{1B929D3F-61AE-48F2-891C-9DFD75256C6D}"/>
              </a:ext>
            </a:extLst>
          </p:cNvPr>
          <p:cNvSpPr/>
          <p:nvPr userDrawn="1"/>
        </p:nvSpPr>
        <p:spPr>
          <a:xfrm>
            <a:off x="4062984" y="3176188"/>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8">
            <a:extLst>
              <a:ext uri="{FF2B5EF4-FFF2-40B4-BE49-F238E27FC236}">
                <a16:creationId xmlns:a16="http://schemas.microsoft.com/office/drawing/2014/main" id="{B7CC1275-0931-46C8-8F97-B088A9519B1D}"/>
              </a:ext>
            </a:extLst>
          </p:cNvPr>
          <p:cNvSpPr/>
          <p:nvPr userDrawn="1"/>
        </p:nvSpPr>
        <p:spPr>
          <a:xfrm>
            <a:off x="8125968" y="3176188"/>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9">
            <a:extLst>
              <a:ext uri="{FF2B5EF4-FFF2-40B4-BE49-F238E27FC236}">
                <a16:creationId xmlns:a16="http://schemas.microsoft.com/office/drawing/2014/main" id="{330A8418-CF1B-46A4-B5BE-AFE11C079F01}"/>
              </a:ext>
            </a:extLst>
          </p:cNvPr>
          <p:cNvSpPr/>
          <p:nvPr userDrawn="1"/>
        </p:nvSpPr>
        <p:spPr>
          <a:xfrm>
            <a:off x="0" y="5017094"/>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0">
            <a:extLst>
              <a:ext uri="{FF2B5EF4-FFF2-40B4-BE49-F238E27FC236}">
                <a16:creationId xmlns:a16="http://schemas.microsoft.com/office/drawing/2014/main" id="{719FCF12-F13A-4B9B-A958-B33602A70EC2}"/>
              </a:ext>
            </a:extLst>
          </p:cNvPr>
          <p:cNvSpPr/>
          <p:nvPr userDrawn="1"/>
        </p:nvSpPr>
        <p:spPr>
          <a:xfrm>
            <a:off x="4062984" y="5017093"/>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11">
            <a:extLst>
              <a:ext uri="{FF2B5EF4-FFF2-40B4-BE49-F238E27FC236}">
                <a16:creationId xmlns:a16="http://schemas.microsoft.com/office/drawing/2014/main" id="{2C994B8F-9B33-413F-9097-B33609846937}"/>
              </a:ext>
            </a:extLst>
          </p:cNvPr>
          <p:cNvSpPr/>
          <p:nvPr userDrawn="1"/>
        </p:nvSpPr>
        <p:spPr>
          <a:xfrm>
            <a:off x="8125968" y="5017093"/>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13">
            <a:extLst>
              <a:ext uri="{FF2B5EF4-FFF2-40B4-BE49-F238E27FC236}">
                <a16:creationId xmlns:a16="http://schemas.microsoft.com/office/drawing/2014/main" id="{801AB76E-7762-46CE-9516-D338BC43BE78}"/>
              </a:ext>
            </a:extLst>
          </p:cNvPr>
          <p:cNvSpPr>
            <a:spLocks noGrp="1"/>
          </p:cNvSpPr>
          <p:nvPr>
            <p:ph type="body" sz="quarter" idx="10" hasCustomPrompt="1"/>
          </p:nvPr>
        </p:nvSpPr>
        <p:spPr>
          <a:xfrm>
            <a:off x="229362" y="1588094"/>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4" name="Text Placeholder 14">
            <a:extLst>
              <a:ext uri="{FF2B5EF4-FFF2-40B4-BE49-F238E27FC236}">
                <a16:creationId xmlns:a16="http://schemas.microsoft.com/office/drawing/2014/main" id="{DF20C971-9987-4982-B10F-B0CC4C009517}"/>
              </a:ext>
            </a:extLst>
          </p:cNvPr>
          <p:cNvSpPr>
            <a:spLocks noGrp="1"/>
          </p:cNvSpPr>
          <p:nvPr>
            <p:ph type="body" sz="quarter" idx="11" hasCustomPrompt="1"/>
          </p:nvPr>
        </p:nvSpPr>
        <p:spPr>
          <a:xfrm>
            <a:off x="4303014" y="1569933"/>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5" name="Text Placeholder 15">
            <a:extLst>
              <a:ext uri="{FF2B5EF4-FFF2-40B4-BE49-F238E27FC236}">
                <a16:creationId xmlns:a16="http://schemas.microsoft.com/office/drawing/2014/main" id="{345C34D9-17B4-4613-B9BD-59F326907F3D}"/>
              </a:ext>
            </a:extLst>
          </p:cNvPr>
          <p:cNvSpPr>
            <a:spLocks noGrp="1"/>
          </p:cNvSpPr>
          <p:nvPr>
            <p:ph type="body" sz="quarter" idx="12" hasCustomPrompt="1"/>
          </p:nvPr>
        </p:nvSpPr>
        <p:spPr>
          <a:xfrm>
            <a:off x="8360664" y="1569933"/>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6" name="Text Placeholder 16">
            <a:extLst>
              <a:ext uri="{FF2B5EF4-FFF2-40B4-BE49-F238E27FC236}">
                <a16:creationId xmlns:a16="http://schemas.microsoft.com/office/drawing/2014/main" id="{A1AA7C28-B086-407F-8AF1-4301768182DD}"/>
              </a:ext>
            </a:extLst>
          </p:cNvPr>
          <p:cNvSpPr>
            <a:spLocks noGrp="1"/>
          </p:cNvSpPr>
          <p:nvPr>
            <p:ph type="body" sz="quarter" idx="13" hasCustomPrompt="1"/>
          </p:nvPr>
        </p:nvSpPr>
        <p:spPr>
          <a:xfrm>
            <a:off x="229362" y="3447161"/>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7" name="Text Placeholder 17">
            <a:extLst>
              <a:ext uri="{FF2B5EF4-FFF2-40B4-BE49-F238E27FC236}">
                <a16:creationId xmlns:a16="http://schemas.microsoft.com/office/drawing/2014/main" id="{D76E17B9-0002-44B8-AF7E-8969D01E0AA6}"/>
              </a:ext>
            </a:extLst>
          </p:cNvPr>
          <p:cNvSpPr>
            <a:spLocks noGrp="1"/>
          </p:cNvSpPr>
          <p:nvPr>
            <p:ph type="body" sz="quarter" idx="14" hasCustomPrompt="1"/>
          </p:nvPr>
        </p:nvSpPr>
        <p:spPr>
          <a:xfrm>
            <a:off x="4303014" y="3429000"/>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8" name="Text Placeholder 18">
            <a:extLst>
              <a:ext uri="{FF2B5EF4-FFF2-40B4-BE49-F238E27FC236}">
                <a16:creationId xmlns:a16="http://schemas.microsoft.com/office/drawing/2014/main" id="{B3D2B886-4EAE-44EA-AE7C-F3ADDAF4FAC2}"/>
              </a:ext>
            </a:extLst>
          </p:cNvPr>
          <p:cNvSpPr>
            <a:spLocks noGrp="1"/>
          </p:cNvSpPr>
          <p:nvPr>
            <p:ph type="body" sz="quarter" idx="15" hasCustomPrompt="1"/>
          </p:nvPr>
        </p:nvSpPr>
        <p:spPr>
          <a:xfrm>
            <a:off x="8360664" y="3429000"/>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9" name="Text Placeholder 19">
            <a:extLst>
              <a:ext uri="{FF2B5EF4-FFF2-40B4-BE49-F238E27FC236}">
                <a16:creationId xmlns:a16="http://schemas.microsoft.com/office/drawing/2014/main" id="{2DDB0377-5DDF-4FE6-AC8F-55DC93331053}"/>
              </a:ext>
            </a:extLst>
          </p:cNvPr>
          <p:cNvSpPr>
            <a:spLocks noGrp="1"/>
          </p:cNvSpPr>
          <p:nvPr>
            <p:ph type="body" sz="quarter" idx="16" hasCustomPrompt="1"/>
          </p:nvPr>
        </p:nvSpPr>
        <p:spPr>
          <a:xfrm>
            <a:off x="229362" y="5242666"/>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60" name="Text Placeholder 20">
            <a:extLst>
              <a:ext uri="{FF2B5EF4-FFF2-40B4-BE49-F238E27FC236}">
                <a16:creationId xmlns:a16="http://schemas.microsoft.com/office/drawing/2014/main" id="{3FB77825-C8FD-42A1-8FA6-A3FE7450E669}"/>
              </a:ext>
            </a:extLst>
          </p:cNvPr>
          <p:cNvSpPr>
            <a:spLocks noGrp="1"/>
          </p:cNvSpPr>
          <p:nvPr>
            <p:ph type="body" sz="quarter" idx="17" hasCustomPrompt="1"/>
          </p:nvPr>
        </p:nvSpPr>
        <p:spPr>
          <a:xfrm>
            <a:off x="4303014" y="5224505"/>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61" name="Text Placeholder 21">
            <a:extLst>
              <a:ext uri="{FF2B5EF4-FFF2-40B4-BE49-F238E27FC236}">
                <a16:creationId xmlns:a16="http://schemas.microsoft.com/office/drawing/2014/main" id="{494D3609-5A57-469E-BBF2-662F0C4358D6}"/>
              </a:ext>
            </a:extLst>
          </p:cNvPr>
          <p:cNvSpPr>
            <a:spLocks noGrp="1"/>
          </p:cNvSpPr>
          <p:nvPr>
            <p:ph type="body" sz="quarter" idx="18" hasCustomPrompt="1"/>
          </p:nvPr>
        </p:nvSpPr>
        <p:spPr>
          <a:xfrm>
            <a:off x="8360664" y="5224505"/>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Tree>
    <p:extLst>
      <p:ext uri="{BB962C8B-B14F-4D97-AF65-F5344CB8AC3E}">
        <p14:creationId xmlns:p14="http://schemas.microsoft.com/office/powerpoint/2010/main" val="304686501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8B90B5-0ADD-4FAB-AAA7-60B10917D5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7253" y="-1"/>
            <a:ext cx="10876547" cy="6852225"/>
          </a:xfrm>
          <a:prstGeom prst="rect">
            <a:avLst/>
          </a:prstGeom>
        </p:spPr>
      </p:pic>
      <p:sp>
        <p:nvSpPr>
          <p:cNvPr id="13" name="Title 1">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4908884" y="2376739"/>
            <a:ext cx="2088682" cy="2098744"/>
          </a:xfrm>
          <a:prstGeom prst="ellipse">
            <a:avLst/>
          </a:prstGeom>
          <a:noFill/>
        </p:spPr>
        <p:txBody>
          <a:bodyPr lIns="0" rIns="0">
            <a:normAutofit/>
          </a:bodyPr>
          <a:lstStyle>
            <a:lvl1pPr algn="ctr">
              <a:defRPr sz="2500">
                <a:solidFill>
                  <a:schemeClr val="tx1"/>
                </a:solidFill>
              </a:defRPr>
            </a:lvl1pPr>
          </a:lstStyle>
          <a:p>
            <a:r>
              <a:rPr lang="en-US"/>
              <a:t>Click to add title</a:t>
            </a:r>
          </a:p>
        </p:txBody>
      </p:sp>
      <p:sp>
        <p:nvSpPr>
          <p:cNvPr id="17" name="Content Placeholder 2">
            <a:extLst>
              <a:ext uri="{FF2B5EF4-FFF2-40B4-BE49-F238E27FC236}">
                <a16:creationId xmlns:a16="http://schemas.microsoft.com/office/drawing/2014/main" id="{94026A8F-5767-4C60-A899-B201C4472978}"/>
              </a:ext>
            </a:extLst>
          </p:cNvPr>
          <p:cNvSpPr>
            <a:spLocks noGrp="1"/>
          </p:cNvSpPr>
          <p:nvPr>
            <p:ph sz="quarter" idx="17" hasCustomPrompt="1"/>
          </p:nvPr>
        </p:nvSpPr>
        <p:spPr>
          <a:xfrm>
            <a:off x="477838" y="452438"/>
            <a:ext cx="2746375" cy="2714625"/>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9" name="Picture Placeholder 3">
            <a:extLst>
              <a:ext uri="{FF2B5EF4-FFF2-40B4-BE49-F238E27FC236}">
                <a16:creationId xmlns:a16="http://schemas.microsoft.com/office/drawing/2014/main" id="{15A3E4B8-CACE-4AB4-A8FC-7AEF75EDAF39}"/>
              </a:ext>
            </a:extLst>
          </p:cNvPr>
          <p:cNvSpPr>
            <a:spLocks noGrp="1"/>
          </p:cNvSpPr>
          <p:nvPr>
            <p:ph type="pic" sz="quarter" idx="13" hasCustomPrompt="1"/>
          </p:nvPr>
        </p:nvSpPr>
        <p:spPr bwMode="gray">
          <a:xfrm>
            <a:off x="3561365" y="1125505"/>
            <a:ext cx="1135062" cy="1136650"/>
          </a:xfrm>
        </p:spPr>
        <p:txBody>
          <a:bodyPr>
            <a:normAutofit/>
          </a:bodyPr>
          <a:lstStyle>
            <a:lvl1pPr marL="0" indent="0" algn="ctr">
              <a:buNone/>
              <a:defRPr sz="1500"/>
            </a:lvl1pPr>
          </a:lstStyle>
          <a:p>
            <a:r>
              <a:rPr lang="en-US"/>
              <a:t>Icon</a:t>
            </a:r>
          </a:p>
        </p:txBody>
      </p:sp>
      <p:sp>
        <p:nvSpPr>
          <p:cNvPr id="18" name="Content Placeholder 4">
            <a:extLst>
              <a:ext uri="{FF2B5EF4-FFF2-40B4-BE49-F238E27FC236}">
                <a16:creationId xmlns:a16="http://schemas.microsoft.com/office/drawing/2014/main" id="{032A610F-10B9-4A8A-83D5-C97FF538D359}"/>
              </a:ext>
            </a:extLst>
          </p:cNvPr>
          <p:cNvSpPr>
            <a:spLocks noGrp="1"/>
          </p:cNvSpPr>
          <p:nvPr>
            <p:ph sz="quarter" idx="18" hasCustomPrompt="1"/>
          </p:nvPr>
        </p:nvSpPr>
        <p:spPr>
          <a:xfrm>
            <a:off x="8776001" y="450884"/>
            <a:ext cx="2746375" cy="2714625"/>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0" name="Picture Placeholder 5">
            <a:extLst>
              <a:ext uri="{FF2B5EF4-FFF2-40B4-BE49-F238E27FC236}">
                <a16:creationId xmlns:a16="http://schemas.microsoft.com/office/drawing/2014/main" id="{EA34264D-D28C-49EA-828E-9A4D4603A2CB}"/>
              </a:ext>
            </a:extLst>
          </p:cNvPr>
          <p:cNvSpPr>
            <a:spLocks noGrp="1"/>
          </p:cNvSpPr>
          <p:nvPr>
            <p:ph type="pic" sz="quarter" idx="14" hasCustomPrompt="1"/>
          </p:nvPr>
        </p:nvSpPr>
        <p:spPr bwMode="gray">
          <a:xfrm>
            <a:off x="7251508" y="1125505"/>
            <a:ext cx="1135062" cy="1136650"/>
          </a:xfrm>
        </p:spPr>
        <p:txBody>
          <a:bodyPr>
            <a:normAutofit/>
          </a:bodyPr>
          <a:lstStyle>
            <a:lvl1pPr marL="0" indent="0" algn="ctr">
              <a:buNone/>
              <a:defRPr sz="1500"/>
            </a:lvl1pPr>
          </a:lstStyle>
          <a:p>
            <a:r>
              <a:rPr lang="en-US"/>
              <a:t>Icon</a:t>
            </a:r>
          </a:p>
        </p:txBody>
      </p:sp>
      <p:sp>
        <p:nvSpPr>
          <p:cNvPr id="19" name="Content Placeholder 6">
            <a:extLst>
              <a:ext uri="{FF2B5EF4-FFF2-40B4-BE49-F238E27FC236}">
                <a16:creationId xmlns:a16="http://schemas.microsoft.com/office/drawing/2014/main" id="{15663BA5-2702-4695-9A70-94EAAC588296}"/>
              </a:ext>
            </a:extLst>
          </p:cNvPr>
          <p:cNvSpPr>
            <a:spLocks noGrp="1"/>
          </p:cNvSpPr>
          <p:nvPr>
            <p:ph sz="quarter" idx="19" hasCustomPrompt="1"/>
          </p:nvPr>
        </p:nvSpPr>
        <p:spPr>
          <a:xfrm>
            <a:off x="477253" y="3743578"/>
            <a:ext cx="2746375" cy="2612772"/>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1" name="Picture Placeholder 7">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3561365" y="4595846"/>
            <a:ext cx="1135062" cy="1136650"/>
          </a:xfrm>
        </p:spPr>
        <p:txBody>
          <a:bodyPr>
            <a:normAutofit/>
          </a:bodyPr>
          <a:lstStyle>
            <a:lvl1pPr marL="0" indent="0" algn="ctr">
              <a:buNone/>
              <a:defRPr sz="1500"/>
            </a:lvl1pPr>
          </a:lstStyle>
          <a:p>
            <a:r>
              <a:rPr lang="en-US"/>
              <a:t>Icon</a:t>
            </a:r>
          </a:p>
        </p:txBody>
      </p:sp>
      <p:sp>
        <p:nvSpPr>
          <p:cNvPr id="20" name="Content Placeholder 8">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8775416" y="3742023"/>
            <a:ext cx="2746375" cy="2612773"/>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2" name="Picture Placeholder 9">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7251508" y="4595846"/>
            <a:ext cx="1135062" cy="1136650"/>
          </a:xfrm>
        </p:spPr>
        <p:txBody>
          <a:bodyPr>
            <a:normAutofit/>
          </a:bodyPr>
          <a:lstStyle>
            <a:lvl1pPr marL="0" indent="0" algn="ctr">
              <a:buNone/>
              <a:defRPr sz="1500"/>
            </a:lvl1pPr>
          </a:lstStyle>
          <a:p>
            <a:r>
              <a:rPr lang="en-US"/>
              <a:t>Icon</a:t>
            </a:r>
          </a:p>
        </p:txBody>
      </p:sp>
      <p:sp>
        <p:nvSpPr>
          <p:cNvPr id="4" name="Footer Placeholder 11">
            <a:extLst>
              <a:ext uri="{FF2B5EF4-FFF2-40B4-BE49-F238E27FC236}">
                <a16:creationId xmlns:a16="http://schemas.microsoft.com/office/drawing/2014/main" id="{A0DE9E05-D5C9-40B5-B0BD-C5FFC93DBC73}"/>
              </a:ext>
            </a:extLst>
          </p:cNvPr>
          <p:cNvSpPr>
            <a:spLocks noGrp="1"/>
          </p:cNvSpPr>
          <p:nvPr>
            <p:ph type="ftr" sz="quarter" idx="11"/>
          </p:nvPr>
        </p:nvSpPr>
        <p:spPr/>
        <p:txBody>
          <a:bodyPr/>
          <a:lstStyle/>
          <a:p>
            <a:r>
              <a:rPr lang="en-US"/>
              <a:t>health.state.mn.us</a:t>
            </a:r>
          </a:p>
        </p:txBody>
      </p:sp>
      <p:sp>
        <p:nvSpPr>
          <p:cNvPr id="5" name="Slide Number Placeholder 12">
            <a:extLst>
              <a:ext uri="{FF2B5EF4-FFF2-40B4-BE49-F238E27FC236}">
                <a16:creationId xmlns:a16="http://schemas.microsoft.com/office/drawing/2014/main" id="{A87A070A-47B1-4FE3-8E7C-7C9F041B2625}"/>
              </a:ext>
            </a:extLst>
          </p:cNvPr>
          <p:cNvSpPr>
            <a:spLocks noGrp="1"/>
          </p:cNvSpPr>
          <p:nvPr>
            <p:ph type="sldNum" sz="quarter" idx="12"/>
          </p:nvPr>
        </p:nvSpPr>
        <p:spPr/>
        <p:txBody>
          <a:bodyPr/>
          <a:lstStyle/>
          <a:p>
            <a:fld id="{48F63A3B-78C7-47BE-AE5E-E10140E04643}" type="slidenum">
              <a:rPr lang="en-US" smtClean="0"/>
              <a:pPr/>
              <a:t>‹#›</a:t>
            </a:fld>
            <a:endParaRPr lang="en-US"/>
          </a:p>
        </p:txBody>
      </p:sp>
      <p:pic>
        <p:nvPicPr>
          <p:cNvPr id="15" name="Picture 14" descr="Child and Teen Checkups logo">
            <a:extLst>
              <a:ext uri="{FF2B5EF4-FFF2-40B4-BE49-F238E27FC236}">
                <a16:creationId xmlns:a16="http://schemas.microsoft.com/office/drawing/2014/main" id="{CFBB95F1-C2DA-45C7-B053-12655C08F22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404" y="6259339"/>
            <a:ext cx="1908213" cy="457240"/>
          </a:xfrm>
          <a:prstGeom prst="rect">
            <a:avLst/>
          </a:prstGeom>
        </p:spPr>
      </p:pic>
    </p:spTree>
    <p:extLst>
      <p:ext uri="{BB962C8B-B14F-4D97-AF65-F5344CB8AC3E}">
        <p14:creationId xmlns:p14="http://schemas.microsoft.com/office/powerpoint/2010/main" val="14475873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Half and Half">
    <p:spTree>
      <p:nvGrpSpPr>
        <p:cNvPr id="1" name=""/>
        <p:cNvGrpSpPr/>
        <p:nvPr/>
      </p:nvGrpSpPr>
      <p:grpSpPr>
        <a:xfrm>
          <a:off x="0" y="0"/>
          <a:ext cx="0" cy="0"/>
          <a:chOff x="0" y="0"/>
          <a:chExt cx="0" cy="0"/>
        </a:xfrm>
      </p:grpSpPr>
      <p:pic>
        <p:nvPicPr>
          <p:cNvPr id="6" name="Picture 1" descr="Shape&#10;&#10;Description automatically generated">
            <a:extLst>
              <a:ext uri="{FF2B5EF4-FFF2-40B4-BE49-F238E27FC236}">
                <a16:creationId xmlns:a16="http://schemas.microsoft.com/office/drawing/2014/main" id="{58A98041-598A-4B86-A4FE-CE64268EAC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850440" y="401352"/>
            <a:ext cx="8467375" cy="5571533"/>
          </a:xfrm>
          <a:prstGeom prst="rect">
            <a:avLst/>
          </a:prstGeom>
        </p:spPr>
      </p:pic>
      <p:sp>
        <p:nvSpPr>
          <p:cNvPr id="13" name="Title 2">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4433862" y="1550632"/>
            <a:ext cx="3268003" cy="3272972"/>
          </a:xfrm>
          <a:prstGeom prst="ellipse">
            <a:avLst/>
          </a:prstGeom>
          <a:noFill/>
        </p:spPr>
        <p:txBody>
          <a:bodyPr lIns="0" rIns="0">
            <a:normAutofit/>
          </a:bodyPr>
          <a:lstStyle>
            <a:lvl1pPr algn="ctr">
              <a:defRPr sz="3600">
                <a:solidFill>
                  <a:schemeClr val="tx1"/>
                </a:solidFill>
              </a:defRPr>
            </a:lvl1pPr>
          </a:lstStyle>
          <a:p>
            <a:r>
              <a:rPr lang="en-US"/>
              <a:t>Click to add title</a:t>
            </a:r>
          </a:p>
        </p:txBody>
      </p:sp>
      <p:sp>
        <p:nvSpPr>
          <p:cNvPr id="11" name="Picture Placeholder 3">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1357005" y="1344489"/>
            <a:ext cx="1135062" cy="1136650"/>
          </a:xfrm>
        </p:spPr>
        <p:txBody>
          <a:bodyPr>
            <a:normAutofit/>
          </a:bodyPr>
          <a:lstStyle>
            <a:lvl1pPr marL="0" indent="0" algn="ctr">
              <a:buNone/>
              <a:defRPr sz="1500"/>
            </a:lvl1pPr>
          </a:lstStyle>
          <a:p>
            <a:r>
              <a:rPr lang="en-US"/>
              <a:t>Icon</a:t>
            </a:r>
          </a:p>
        </p:txBody>
      </p:sp>
      <p:sp>
        <p:nvSpPr>
          <p:cNvPr id="20" name="Content Placeholder 4">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555802" y="2718639"/>
            <a:ext cx="2746375" cy="3300984"/>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2" name="Picture Placeholder 5">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9581072" y="401352"/>
            <a:ext cx="1135062" cy="1136650"/>
          </a:xfrm>
        </p:spPr>
        <p:txBody>
          <a:bodyPr>
            <a:normAutofit/>
          </a:bodyPr>
          <a:lstStyle>
            <a:lvl1pPr marL="0" indent="0" algn="ctr">
              <a:buNone/>
              <a:defRPr sz="1500"/>
            </a:lvl1pPr>
          </a:lstStyle>
          <a:p>
            <a:r>
              <a:rPr lang="en-US"/>
              <a:t>Icon</a:t>
            </a:r>
          </a:p>
        </p:txBody>
      </p:sp>
      <p:sp>
        <p:nvSpPr>
          <p:cNvPr id="14" name="Content Placeholder 6">
            <a:extLst>
              <a:ext uri="{FF2B5EF4-FFF2-40B4-BE49-F238E27FC236}">
                <a16:creationId xmlns:a16="http://schemas.microsoft.com/office/drawing/2014/main" id="{70EA3296-E774-4946-8E91-E5BC0EDF7F5C}"/>
              </a:ext>
            </a:extLst>
          </p:cNvPr>
          <p:cNvSpPr>
            <a:spLocks noGrp="1"/>
          </p:cNvSpPr>
          <p:nvPr>
            <p:ph sz="quarter" idx="21" hasCustomPrompt="1"/>
          </p:nvPr>
        </p:nvSpPr>
        <p:spPr>
          <a:xfrm>
            <a:off x="8742872" y="1788132"/>
            <a:ext cx="2811462" cy="3300014"/>
          </a:xfrm>
        </p:spPr>
        <p:txBody>
          <a:bodyPr/>
          <a:lstStyle>
            <a:lvl1pPr marL="0" indent="0">
              <a:buNone/>
              <a:defRPr b="1"/>
            </a:lvl1pPr>
            <a:lvl2pPr marL="346075" indent="-228600">
              <a:defRPr/>
            </a:lvl2pPr>
          </a:lstStyle>
          <a:p>
            <a:pPr lvl="0"/>
            <a:r>
              <a:rPr lang="en-US"/>
              <a:t>Click to add text</a:t>
            </a:r>
          </a:p>
          <a:p>
            <a:pPr lvl="1"/>
            <a:r>
              <a:rPr lang="en-US"/>
              <a:t>Item one</a:t>
            </a:r>
          </a:p>
          <a:p>
            <a:pPr lvl="1"/>
            <a:r>
              <a:rPr lang="en-US"/>
              <a:t>Item two</a:t>
            </a:r>
          </a:p>
          <a:p>
            <a:pPr lvl="1"/>
            <a:r>
              <a:rPr lang="en-US"/>
              <a:t>Item three</a:t>
            </a:r>
          </a:p>
        </p:txBody>
      </p:sp>
      <p:sp>
        <p:nvSpPr>
          <p:cNvPr id="4" name="Footer Placeholder 8">
            <a:extLst>
              <a:ext uri="{FF2B5EF4-FFF2-40B4-BE49-F238E27FC236}">
                <a16:creationId xmlns:a16="http://schemas.microsoft.com/office/drawing/2014/main" id="{A0DE9E05-D5C9-40B5-B0BD-C5FFC93DBC73}"/>
              </a:ext>
            </a:extLst>
          </p:cNvPr>
          <p:cNvSpPr>
            <a:spLocks noGrp="1"/>
          </p:cNvSpPr>
          <p:nvPr>
            <p:ph type="ftr" sz="quarter" idx="11"/>
          </p:nvPr>
        </p:nvSpPr>
        <p:spPr/>
        <p:txBody>
          <a:bodyPr/>
          <a:lstStyle/>
          <a:p>
            <a:r>
              <a:rPr lang="en-US"/>
              <a:t>health.state.mn.us</a:t>
            </a:r>
          </a:p>
        </p:txBody>
      </p:sp>
      <p:sp>
        <p:nvSpPr>
          <p:cNvPr id="5" name="Slide Number Placeholder 9">
            <a:extLst>
              <a:ext uri="{FF2B5EF4-FFF2-40B4-BE49-F238E27FC236}">
                <a16:creationId xmlns:a16="http://schemas.microsoft.com/office/drawing/2014/main" id="{A87A070A-47B1-4FE3-8E7C-7C9F041B2625}"/>
              </a:ext>
            </a:extLst>
          </p:cNvPr>
          <p:cNvSpPr>
            <a:spLocks noGrp="1"/>
          </p:cNvSpPr>
          <p:nvPr>
            <p:ph type="sldNum" sz="quarter" idx="12"/>
          </p:nvPr>
        </p:nvSpPr>
        <p:spPr/>
        <p:txBody>
          <a:bodyPr/>
          <a:lstStyle/>
          <a:p>
            <a:fld id="{48F63A3B-78C7-47BE-AE5E-E10140E04643}" type="slidenum">
              <a:rPr lang="en-US" smtClean="0"/>
              <a:pPr/>
              <a:t>‹#›</a:t>
            </a:fld>
            <a:endParaRPr lang="en-US"/>
          </a:p>
        </p:txBody>
      </p:sp>
      <p:pic>
        <p:nvPicPr>
          <p:cNvPr id="15" name="Picture 14" descr="Child and Teen Checkups logo">
            <a:extLst>
              <a:ext uri="{FF2B5EF4-FFF2-40B4-BE49-F238E27FC236}">
                <a16:creationId xmlns:a16="http://schemas.microsoft.com/office/drawing/2014/main" id="{F954075C-8DD6-4986-BA05-652E92D556D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404" y="6259339"/>
            <a:ext cx="1908213" cy="457240"/>
          </a:xfrm>
          <a:prstGeom prst="rect">
            <a:avLst/>
          </a:prstGeom>
        </p:spPr>
      </p:pic>
    </p:spTree>
    <p:extLst>
      <p:ext uri="{BB962C8B-B14F-4D97-AF65-F5344CB8AC3E}">
        <p14:creationId xmlns:p14="http://schemas.microsoft.com/office/powerpoint/2010/main" val="326919127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0 Up Pictures and Text">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2820924"/>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hasCustomPrompt="1"/>
          </p:nvPr>
        </p:nvSpPr>
        <p:spPr bwMode="white">
          <a:xfrm>
            <a:off x="838200" y="2821051"/>
            <a:ext cx="10515600" cy="1216025"/>
          </a:xfrm>
          <a:noFill/>
        </p:spPr>
        <p:txBody>
          <a:bodyPr lIns="0" rIns="0">
            <a:normAutofit/>
          </a:bodyPr>
          <a:lstStyle>
            <a:lvl1pPr algn="ctr">
              <a:defRPr sz="3600">
                <a:solidFill>
                  <a:schemeClr val="bg1"/>
                </a:solidFill>
              </a:defRPr>
            </a:lvl1pPr>
          </a:lstStyle>
          <a:p>
            <a:r>
              <a:rPr lang="en-US"/>
              <a:t>Click to add title</a:t>
            </a:r>
          </a:p>
        </p:txBody>
      </p:sp>
      <p:sp>
        <p:nvSpPr>
          <p:cNvPr id="2" name="Rectangle 3">
            <a:extLst>
              <a:ext uri="{FF2B5EF4-FFF2-40B4-BE49-F238E27FC236}">
                <a16:creationId xmlns:a16="http://schemas.microsoft.com/office/drawing/2014/main" id="{BD162C60-CB96-4A1A-A18D-22B32089E235}"/>
              </a:ext>
            </a:extLst>
          </p:cNvPr>
          <p:cNvSpPr/>
          <p:nvPr userDrawn="1"/>
        </p:nvSpPr>
        <p:spPr>
          <a:xfrm>
            <a:off x="1"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4">
            <a:extLst>
              <a:ext uri="{FF2B5EF4-FFF2-40B4-BE49-F238E27FC236}">
                <a16:creationId xmlns:a16="http://schemas.microsoft.com/office/drawing/2014/main" id="{0B3DCC4C-18F1-44A1-83F2-567249ACDEF1}"/>
              </a:ext>
            </a:extLst>
          </p:cNvPr>
          <p:cNvSpPr/>
          <p:nvPr userDrawn="1"/>
        </p:nvSpPr>
        <p:spPr>
          <a:xfrm>
            <a:off x="4877349"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5">
            <a:extLst>
              <a:ext uri="{FF2B5EF4-FFF2-40B4-BE49-F238E27FC236}">
                <a16:creationId xmlns:a16="http://schemas.microsoft.com/office/drawing/2014/main" id="{8CF2B0C9-EA38-4390-A84A-EBCFEDC0AAE5}"/>
              </a:ext>
            </a:extLst>
          </p:cNvPr>
          <p:cNvSpPr/>
          <p:nvPr userDrawn="1"/>
        </p:nvSpPr>
        <p:spPr>
          <a:xfrm>
            <a:off x="9754696"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
            <a:extLst>
              <a:ext uri="{FF2B5EF4-FFF2-40B4-BE49-F238E27FC236}">
                <a16:creationId xmlns:a16="http://schemas.microsoft.com/office/drawing/2014/main" id="{3D0C31E3-527C-4CBA-97E5-DBDF2A52AFAC}"/>
              </a:ext>
            </a:extLst>
          </p:cNvPr>
          <p:cNvSpPr/>
          <p:nvPr userDrawn="1"/>
        </p:nvSpPr>
        <p:spPr>
          <a:xfrm>
            <a:off x="2435850" y="4037076"/>
            <a:ext cx="2437305" cy="28172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7">
            <a:extLst>
              <a:ext uri="{FF2B5EF4-FFF2-40B4-BE49-F238E27FC236}">
                <a16:creationId xmlns:a16="http://schemas.microsoft.com/office/drawing/2014/main" id="{591E0941-ABF1-462A-AA3A-64D47089A2D7}"/>
              </a:ext>
            </a:extLst>
          </p:cNvPr>
          <p:cNvSpPr/>
          <p:nvPr userDrawn="1"/>
        </p:nvSpPr>
        <p:spPr>
          <a:xfrm>
            <a:off x="7314342" y="4037076"/>
            <a:ext cx="2437305" cy="28172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8">
            <a:extLst>
              <a:ext uri="{FF2B5EF4-FFF2-40B4-BE49-F238E27FC236}">
                <a16:creationId xmlns:a16="http://schemas.microsoft.com/office/drawing/2014/main" id="{5EB20B2C-E9C0-4B6F-9D8F-0B7BAAE1EDC6}"/>
              </a:ext>
            </a:extLst>
          </p:cNvPr>
          <p:cNvSpPr>
            <a:spLocks noGrp="1"/>
          </p:cNvSpPr>
          <p:nvPr>
            <p:ph type="pic" sz="quarter" idx="20" hasCustomPrompt="1"/>
          </p:nvPr>
        </p:nvSpPr>
        <p:spPr bwMode="gray">
          <a:xfrm>
            <a:off x="399634" y="256163"/>
            <a:ext cx="1688368" cy="1572637"/>
          </a:xfrm>
        </p:spPr>
        <p:txBody>
          <a:bodyPr/>
          <a:lstStyle>
            <a:lvl1pPr marL="0" indent="0" algn="ctr">
              <a:buNone/>
              <a:defRPr/>
            </a:lvl1pPr>
          </a:lstStyle>
          <a:p>
            <a:r>
              <a:rPr lang="en-US"/>
              <a:t>Picture</a:t>
            </a:r>
          </a:p>
        </p:txBody>
      </p:sp>
      <p:sp>
        <p:nvSpPr>
          <p:cNvPr id="5" name="Text Placeholder 9">
            <a:extLst>
              <a:ext uri="{FF2B5EF4-FFF2-40B4-BE49-F238E27FC236}">
                <a16:creationId xmlns:a16="http://schemas.microsoft.com/office/drawing/2014/main" id="{B1B2EA53-4275-4D74-9FC5-D8EA8CF60C8B}"/>
              </a:ext>
            </a:extLst>
          </p:cNvPr>
          <p:cNvSpPr>
            <a:spLocks noGrp="1"/>
          </p:cNvSpPr>
          <p:nvPr>
            <p:ph type="body" sz="quarter" idx="49" hasCustomPrompt="1"/>
          </p:nvPr>
        </p:nvSpPr>
        <p:spPr>
          <a:xfrm>
            <a:off x="144193" y="1927044"/>
            <a:ext cx="2148840" cy="722376"/>
          </a:xfrm>
        </p:spPr>
        <p:txBody>
          <a:bodyPr anchor="ctr">
            <a:normAutofit/>
          </a:bodyPr>
          <a:lstStyle>
            <a:lvl1pPr marL="0" indent="0" algn="ctr">
              <a:buNone/>
              <a:defRPr sz="2000" b="1"/>
            </a:lvl1pPr>
          </a:lstStyle>
          <a:p>
            <a:pPr lvl="0"/>
            <a:r>
              <a:rPr lang="en-US"/>
              <a:t>Click to add text</a:t>
            </a:r>
          </a:p>
        </p:txBody>
      </p:sp>
      <p:sp>
        <p:nvSpPr>
          <p:cNvPr id="58" name="Picture Placeholder 10">
            <a:extLst>
              <a:ext uri="{FF2B5EF4-FFF2-40B4-BE49-F238E27FC236}">
                <a16:creationId xmlns:a16="http://schemas.microsoft.com/office/drawing/2014/main" id="{513F8D1A-87BC-4B26-9247-B2DC62BB13C5}"/>
              </a:ext>
            </a:extLst>
          </p:cNvPr>
          <p:cNvSpPr>
            <a:spLocks noGrp="1"/>
          </p:cNvSpPr>
          <p:nvPr>
            <p:ph type="pic" sz="quarter" idx="32"/>
          </p:nvPr>
        </p:nvSpPr>
        <p:spPr bwMode="gray">
          <a:xfrm>
            <a:off x="2840906" y="256163"/>
            <a:ext cx="1688368" cy="1572637"/>
          </a:xfrm>
        </p:spPr>
        <p:txBody>
          <a:bodyPr/>
          <a:lstStyle>
            <a:lvl1pPr marL="0" indent="0" algn="ctr">
              <a:buNone/>
              <a:defRPr/>
            </a:lvl1pPr>
          </a:lstStyle>
          <a:p>
            <a:r>
              <a:rPr lang="en-US"/>
              <a:t>Click icon to add picture</a:t>
            </a:r>
          </a:p>
        </p:txBody>
      </p:sp>
      <p:sp>
        <p:nvSpPr>
          <p:cNvPr id="88" name="Text Placeholder 11">
            <a:extLst>
              <a:ext uri="{FF2B5EF4-FFF2-40B4-BE49-F238E27FC236}">
                <a16:creationId xmlns:a16="http://schemas.microsoft.com/office/drawing/2014/main" id="{6D665270-BCFF-43F6-9CEB-51DA6F7F1FA6}"/>
              </a:ext>
            </a:extLst>
          </p:cNvPr>
          <p:cNvSpPr>
            <a:spLocks noGrp="1"/>
          </p:cNvSpPr>
          <p:nvPr>
            <p:ph type="body" sz="quarter" idx="50" hasCustomPrompt="1"/>
          </p:nvPr>
        </p:nvSpPr>
        <p:spPr>
          <a:xfrm>
            <a:off x="2596612" y="1927044"/>
            <a:ext cx="2148840" cy="722376"/>
          </a:xfrm>
        </p:spPr>
        <p:txBody>
          <a:bodyPr anchor="ctr">
            <a:normAutofit/>
          </a:bodyPr>
          <a:lstStyle>
            <a:lvl1pPr marL="0" indent="0" algn="ctr">
              <a:buNone/>
              <a:defRPr sz="2000" b="1"/>
            </a:lvl1pPr>
          </a:lstStyle>
          <a:p>
            <a:pPr lvl="0"/>
            <a:r>
              <a:rPr lang="en-US"/>
              <a:t>Click to add text</a:t>
            </a:r>
          </a:p>
        </p:txBody>
      </p:sp>
      <p:sp>
        <p:nvSpPr>
          <p:cNvPr id="60" name="Picture Placeholder 12">
            <a:extLst>
              <a:ext uri="{FF2B5EF4-FFF2-40B4-BE49-F238E27FC236}">
                <a16:creationId xmlns:a16="http://schemas.microsoft.com/office/drawing/2014/main" id="{04897160-9BF7-44CA-9ACE-9621AC1F8AB6}"/>
              </a:ext>
            </a:extLst>
          </p:cNvPr>
          <p:cNvSpPr>
            <a:spLocks noGrp="1"/>
          </p:cNvSpPr>
          <p:nvPr>
            <p:ph type="pic" sz="quarter" idx="34"/>
          </p:nvPr>
        </p:nvSpPr>
        <p:spPr bwMode="gray">
          <a:xfrm>
            <a:off x="5251816" y="256163"/>
            <a:ext cx="1688368" cy="1572637"/>
          </a:xfrm>
        </p:spPr>
        <p:txBody>
          <a:bodyPr/>
          <a:lstStyle>
            <a:lvl1pPr marL="0" indent="0" algn="ctr">
              <a:buNone/>
              <a:defRPr/>
            </a:lvl1pPr>
          </a:lstStyle>
          <a:p>
            <a:r>
              <a:rPr lang="en-US"/>
              <a:t>Click icon to add picture</a:t>
            </a:r>
          </a:p>
        </p:txBody>
      </p:sp>
      <p:sp>
        <p:nvSpPr>
          <p:cNvPr id="89" name="Text Placeholder 13">
            <a:extLst>
              <a:ext uri="{FF2B5EF4-FFF2-40B4-BE49-F238E27FC236}">
                <a16:creationId xmlns:a16="http://schemas.microsoft.com/office/drawing/2014/main" id="{C7CDD40B-9D6C-4966-A99A-F976E43A8934}"/>
              </a:ext>
            </a:extLst>
          </p:cNvPr>
          <p:cNvSpPr>
            <a:spLocks noGrp="1"/>
          </p:cNvSpPr>
          <p:nvPr>
            <p:ph type="body" sz="quarter" idx="51" hasCustomPrompt="1"/>
          </p:nvPr>
        </p:nvSpPr>
        <p:spPr>
          <a:xfrm>
            <a:off x="5024862" y="1927044"/>
            <a:ext cx="2148840" cy="722376"/>
          </a:xfrm>
        </p:spPr>
        <p:txBody>
          <a:bodyPr anchor="ctr">
            <a:normAutofit/>
          </a:bodyPr>
          <a:lstStyle>
            <a:lvl1pPr marL="0" indent="0" algn="ctr">
              <a:buNone/>
              <a:defRPr sz="2000" b="1"/>
            </a:lvl1pPr>
          </a:lstStyle>
          <a:p>
            <a:pPr lvl="0"/>
            <a:r>
              <a:rPr lang="en-US"/>
              <a:t>Click to add text</a:t>
            </a:r>
          </a:p>
        </p:txBody>
      </p:sp>
      <p:sp>
        <p:nvSpPr>
          <p:cNvPr id="62" name="Picture Placeholder 14">
            <a:extLst>
              <a:ext uri="{FF2B5EF4-FFF2-40B4-BE49-F238E27FC236}">
                <a16:creationId xmlns:a16="http://schemas.microsoft.com/office/drawing/2014/main" id="{74F24F6E-7165-4401-A9FB-B018D4A703FC}"/>
              </a:ext>
            </a:extLst>
          </p:cNvPr>
          <p:cNvSpPr>
            <a:spLocks noGrp="1"/>
          </p:cNvSpPr>
          <p:nvPr>
            <p:ph type="pic" sz="quarter" idx="36"/>
          </p:nvPr>
        </p:nvSpPr>
        <p:spPr bwMode="gray">
          <a:xfrm>
            <a:off x="7662726" y="256163"/>
            <a:ext cx="1688368" cy="1572637"/>
          </a:xfrm>
        </p:spPr>
        <p:txBody>
          <a:bodyPr/>
          <a:lstStyle>
            <a:lvl1pPr marL="0" indent="0" algn="ctr">
              <a:buNone/>
              <a:defRPr/>
            </a:lvl1pPr>
          </a:lstStyle>
          <a:p>
            <a:r>
              <a:rPr lang="en-US"/>
              <a:t>Click icon to add picture</a:t>
            </a:r>
          </a:p>
        </p:txBody>
      </p:sp>
      <p:sp>
        <p:nvSpPr>
          <p:cNvPr id="90" name="Text Placeholder 15">
            <a:extLst>
              <a:ext uri="{FF2B5EF4-FFF2-40B4-BE49-F238E27FC236}">
                <a16:creationId xmlns:a16="http://schemas.microsoft.com/office/drawing/2014/main" id="{C28FB982-4B84-4C4C-9989-BA2563472E37}"/>
              </a:ext>
            </a:extLst>
          </p:cNvPr>
          <p:cNvSpPr>
            <a:spLocks noGrp="1"/>
          </p:cNvSpPr>
          <p:nvPr>
            <p:ph type="body" sz="quarter" idx="52" hasCustomPrompt="1"/>
          </p:nvPr>
        </p:nvSpPr>
        <p:spPr>
          <a:xfrm>
            <a:off x="7474206" y="1927044"/>
            <a:ext cx="2148840" cy="722376"/>
          </a:xfrm>
        </p:spPr>
        <p:txBody>
          <a:bodyPr anchor="ctr">
            <a:normAutofit/>
          </a:bodyPr>
          <a:lstStyle>
            <a:lvl1pPr marL="0" indent="0" algn="ctr">
              <a:buNone/>
              <a:defRPr sz="2000" b="1"/>
            </a:lvl1pPr>
          </a:lstStyle>
          <a:p>
            <a:pPr lvl="0"/>
            <a:r>
              <a:rPr lang="en-US"/>
              <a:t>Click to add text</a:t>
            </a:r>
          </a:p>
        </p:txBody>
      </p:sp>
      <p:sp>
        <p:nvSpPr>
          <p:cNvPr id="64" name="Picture Placeholder 15">
            <a:extLst>
              <a:ext uri="{FF2B5EF4-FFF2-40B4-BE49-F238E27FC236}">
                <a16:creationId xmlns:a16="http://schemas.microsoft.com/office/drawing/2014/main" id="{6626904F-CC3B-4AAC-9351-389DC5A32A64}"/>
              </a:ext>
            </a:extLst>
          </p:cNvPr>
          <p:cNvSpPr>
            <a:spLocks noGrp="1"/>
          </p:cNvSpPr>
          <p:nvPr>
            <p:ph type="pic" sz="quarter" idx="38"/>
          </p:nvPr>
        </p:nvSpPr>
        <p:spPr bwMode="gray">
          <a:xfrm>
            <a:off x="10117655" y="256163"/>
            <a:ext cx="1688368" cy="1572637"/>
          </a:xfrm>
        </p:spPr>
        <p:txBody>
          <a:bodyPr/>
          <a:lstStyle>
            <a:lvl1pPr marL="0" indent="0" algn="ctr">
              <a:buNone/>
              <a:defRPr/>
            </a:lvl1pPr>
          </a:lstStyle>
          <a:p>
            <a:r>
              <a:rPr lang="en-US"/>
              <a:t>Click icon to add picture</a:t>
            </a:r>
          </a:p>
        </p:txBody>
      </p:sp>
      <p:sp>
        <p:nvSpPr>
          <p:cNvPr id="91" name="Text Placeholder 16">
            <a:extLst>
              <a:ext uri="{FF2B5EF4-FFF2-40B4-BE49-F238E27FC236}">
                <a16:creationId xmlns:a16="http://schemas.microsoft.com/office/drawing/2014/main" id="{CD0CF586-7B0D-45A0-B7D6-DB10979C2E2A}"/>
              </a:ext>
            </a:extLst>
          </p:cNvPr>
          <p:cNvSpPr>
            <a:spLocks noGrp="1"/>
          </p:cNvSpPr>
          <p:nvPr>
            <p:ph type="body" sz="quarter" idx="53" hasCustomPrompt="1"/>
          </p:nvPr>
        </p:nvSpPr>
        <p:spPr>
          <a:xfrm>
            <a:off x="9898967" y="1927044"/>
            <a:ext cx="2148840" cy="722376"/>
          </a:xfrm>
        </p:spPr>
        <p:txBody>
          <a:bodyPr anchor="ctr">
            <a:normAutofit/>
          </a:bodyPr>
          <a:lstStyle>
            <a:lvl1pPr marL="0" indent="0" algn="ctr">
              <a:buNone/>
              <a:defRPr sz="2000" b="1"/>
            </a:lvl1pPr>
          </a:lstStyle>
          <a:p>
            <a:pPr lvl="0"/>
            <a:r>
              <a:rPr lang="en-US"/>
              <a:t>Click to add text</a:t>
            </a:r>
          </a:p>
        </p:txBody>
      </p:sp>
      <p:sp>
        <p:nvSpPr>
          <p:cNvPr id="71" name="Picture Placeholder 17">
            <a:extLst>
              <a:ext uri="{FF2B5EF4-FFF2-40B4-BE49-F238E27FC236}">
                <a16:creationId xmlns:a16="http://schemas.microsoft.com/office/drawing/2014/main" id="{CE73143E-94A3-454F-9304-4BC606CA8D31}"/>
              </a:ext>
            </a:extLst>
          </p:cNvPr>
          <p:cNvSpPr>
            <a:spLocks noGrp="1"/>
          </p:cNvSpPr>
          <p:nvPr>
            <p:ph type="pic" sz="quarter" idx="40"/>
          </p:nvPr>
        </p:nvSpPr>
        <p:spPr bwMode="gray">
          <a:xfrm>
            <a:off x="397289" y="4304416"/>
            <a:ext cx="1688368" cy="1572637"/>
          </a:xfrm>
        </p:spPr>
        <p:txBody>
          <a:bodyPr/>
          <a:lstStyle>
            <a:lvl1pPr marL="0" indent="0" algn="ctr">
              <a:buNone/>
              <a:defRPr/>
            </a:lvl1pPr>
          </a:lstStyle>
          <a:p>
            <a:r>
              <a:rPr lang="en-US"/>
              <a:t>Click icon to add picture</a:t>
            </a:r>
          </a:p>
        </p:txBody>
      </p:sp>
      <p:sp>
        <p:nvSpPr>
          <p:cNvPr id="92" name="Text Placeholder 18">
            <a:extLst>
              <a:ext uri="{FF2B5EF4-FFF2-40B4-BE49-F238E27FC236}">
                <a16:creationId xmlns:a16="http://schemas.microsoft.com/office/drawing/2014/main" id="{CCC4D160-A359-419D-BD12-F65BE6183B77}"/>
              </a:ext>
            </a:extLst>
          </p:cNvPr>
          <p:cNvSpPr>
            <a:spLocks noGrp="1"/>
          </p:cNvSpPr>
          <p:nvPr>
            <p:ph type="body" sz="quarter" idx="54" hasCustomPrompt="1"/>
          </p:nvPr>
        </p:nvSpPr>
        <p:spPr>
          <a:xfrm>
            <a:off x="144193" y="5982177"/>
            <a:ext cx="2148840" cy="722376"/>
          </a:xfrm>
        </p:spPr>
        <p:txBody>
          <a:bodyPr anchor="ctr">
            <a:normAutofit/>
          </a:bodyPr>
          <a:lstStyle>
            <a:lvl1pPr marL="0" indent="0" algn="ctr">
              <a:buNone/>
              <a:defRPr sz="2000" b="1"/>
            </a:lvl1pPr>
          </a:lstStyle>
          <a:p>
            <a:pPr lvl="0"/>
            <a:r>
              <a:rPr lang="en-US"/>
              <a:t>Click to add text</a:t>
            </a:r>
          </a:p>
        </p:txBody>
      </p:sp>
      <p:sp>
        <p:nvSpPr>
          <p:cNvPr id="73" name="Picture Placeholder 19">
            <a:extLst>
              <a:ext uri="{FF2B5EF4-FFF2-40B4-BE49-F238E27FC236}">
                <a16:creationId xmlns:a16="http://schemas.microsoft.com/office/drawing/2014/main" id="{0D271139-EB02-4351-B32D-98286D27AD6C}"/>
              </a:ext>
            </a:extLst>
          </p:cNvPr>
          <p:cNvSpPr>
            <a:spLocks noGrp="1"/>
          </p:cNvSpPr>
          <p:nvPr>
            <p:ph type="pic" sz="quarter" idx="42"/>
          </p:nvPr>
        </p:nvSpPr>
        <p:spPr bwMode="gray">
          <a:xfrm>
            <a:off x="2838561" y="4304416"/>
            <a:ext cx="1688368" cy="1572637"/>
          </a:xfrm>
        </p:spPr>
        <p:txBody>
          <a:bodyPr/>
          <a:lstStyle>
            <a:lvl1pPr marL="0" indent="0" algn="ctr">
              <a:buNone/>
              <a:defRPr/>
            </a:lvl1pPr>
          </a:lstStyle>
          <a:p>
            <a:r>
              <a:rPr lang="en-US"/>
              <a:t>Click icon to add picture</a:t>
            </a:r>
          </a:p>
        </p:txBody>
      </p:sp>
      <p:sp>
        <p:nvSpPr>
          <p:cNvPr id="93" name="Text Placeholder 20">
            <a:extLst>
              <a:ext uri="{FF2B5EF4-FFF2-40B4-BE49-F238E27FC236}">
                <a16:creationId xmlns:a16="http://schemas.microsoft.com/office/drawing/2014/main" id="{49EF6F7E-E510-4C65-A550-B5300CCADE05}"/>
              </a:ext>
            </a:extLst>
          </p:cNvPr>
          <p:cNvSpPr>
            <a:spLocks noGrp="1"/>
          </p:cNvSpPr>
          <p:nvPr>
            <p:ph type="body" sz="quarter" idx="55" hasCustomPrompt="1"/>
          </p:nvPr>
        </p:nvSpPr>
        <p:spPr>
          <a:xfrm>
            <a:off x="2596612" y="5982177"/>
            <a:ext cx="2148840" cy="722376"/>
          </a:xfrm>
        </p:spPr>
        <p:txBody>
          <a:bodyPr anchor="ctr">
            <a:normAutofit/>
          </a:bodyPr>
          <a:lstStyle>
            <a:lvl1pPr marL="0" indent="0" algn="ctr">
              <a:buNone/>
              <a:defRPr sz="2000" b="1"/>
            </a:lvl1pPr>
          </a:lstStyle>
          <a:p>
            <a:pPr lvl="0"/>
            <a:r>
              <a:rPr lang="en-US"/>
              <a:t>Click to add text</a:t>
            </a:r>
          </a:p>
        </p:txBody>
      </p:sp>
      <p:sp>
        <p:nvSpPr>
          <p:cNvPr id="75" name="Picture Placeholder 21">
            <a:extLst>
              <a:ext uri="{FF2B5EF4-FFF2-40B4-BE49-F238E27FC236}">
                <a16:creationId xmlns:a16="http://schemas.microsoft.com/office/drawing/2014/main" id="{51DCDB0D-A1AA-42EB-8125-F4656517D2CD}"/>
              </a:ext>
            </a:extLst>
          </p:cNvPr>
          <p:cNvSpPr>
            <a:spLocks noGrp="1"/>
          </p:cNvSpPr>
          <p:nvPr>
            <p:ph type="pic" sz="quarter" idx="44"/>
          </p:nvPr>
        </p:nvSpPr>
        <p:spPr bwMode="gray">
          <a:xfrm>
            <a:off x="5249471" y="4304416"/>
            <a:ext cx="1688368" cy="1572637"/>
          </a:xfrm>
        </p:spPr>
        <p:txBody>
          <a:bodyPr/>
          <a:lstStyle>
            <a:lvl1pPr marL="0" indent="0" algn="ctr">
              <a:buNone/>
              <a:defRPr/>
            </a:lvl1pPr>
          </a:lstStyle>
          <a:p>
            <a:r>
              <a:rPr lang="en-US"/>
              <a:t>Click icon to add picture</a:t>
            </a:r>
          </a:p>
        </p:txBody>
      </p:sp>
      <p:sp>
        <p:nvSpPr>
          <p:cNvPr id="94" name="Text Placeholder 22">
            <a:extLst>
              <a:ext uri="{FF2B5EF4-FFF2-40B4-BE49-F238E27FC236}">
                <a16:creationId xmlns:a16="http://schemas.microsoft.com/office/drawing/2014/main" id="{87DF68F9-C9AB-4D3A-8431-FF108ED3DF9E}"/>
              </a:ext>
            </a:extLst>
          </p:cNvPr>
          <p:cNvSpPr>
            <a:spLocks noGrp="1"/>
          </p:cNvSpPr>
          <p:nvPr>
            <p:ph type="body" sz="quarter" idx="56" hasCustomPrompt="1"/>
          </p:nvPr>
        </p:nvSpPr>
        <p:spPr>
          <a:xfrm>
            <a:off x="5024862" y="5982177"/>
            <a:ext cx="2148840" cy="722376"/>
          </a:xfrm>
        </p:spPr>
        <p:txBody>
          <a:bodyPr anchor="ctr">
            <a:normAutofit/>
          </a:bodyPr>
          <a:lstStyle>
            <a:lvl1pPr marL="0" indent="0" algn="ctr">
              <a:buNone/>
              <a:defRPr sz="2000" b="1"/>
            </a:lvl1pPr>
          </a:lstStyle>
          <a:p>
            <a:pPr lvl="0"/>
            <a:r>
              <a:rPr lang="en-US"/>
              <a:t>Click to add text</a:t>
            </a:r>
          </a:p>
        </p:txBody>
      </p:sp>
      <p:sp>
        <p:nvSpPr>
          <p:cNvPr id="77" name="Picture Placeholder 23">
            <a:extLst>
              <a:ext uri="{FF2B5EF4-FFF2-40B4-BE49-F238E27FC236}">
                <a16:creationId xmlns:a16="http://schemas.microsoft.com/office/drawing/2014/main" id="{D82E0B0A-7218-4FD5-9991-8E5E9FFBFFC7}"/>
              </a:ext>
            </a:extLst>
          </p:cNvPr>
          <p:cNvSpPr>
            <a:spLocks noGrp="1"/>
          </p:cNvSpPr>
          <p:nvPr>
            <p:ph type="pic" sz="quarter" idx="46"/>
          </p:nvPr>
        </p:nvSpPr>
        <p:spPr bwMode="gray">
          <a:xfrm>
            <a:off x="7660381" y="4304416"/>
            <a:ext cx="1688368" cy="1572637"/>
          </a:xfrm>
        </p:spPr>
        <p:txBody>
          <a:bodyPr/>
          <a:lstStyle>
            <a:lvl1pPr marL="0" indent="0" algn="ctr">
              <a:buNone/>
              <a:defRPr/>
            </a:lvl1pPr>
          </a:lstStyle>
          <a:p>
            <a:r>
              <a:rPr lang="en-US"/>
              <a:t>Click icon to add picture</a:t>
            </a:r>
          </a:p>
        </p:txBody>
      </p:sp>
      <p:sp>
        <p:nvSpPr>
          <p:cNvPr id="95" name="Text Placeholder 24">
            <a:extLst>
              <a:ext uri="{FF2B5EF4-FFF2-40B4-BE49-F238E27FC236}">
                <a16:creationId xmlns:a16="http://schemas.microsoft.com/office/drawing/2014/main" id="{D6FF2AA9-E000-4B0D-956F-F94226FE2E1C}"/>
              </a:ext>
            </a:extLst>
          </p:cNvPr>
          <p:cNvSpPr>
            <a:spLocks noGrp="1"/>
          </p:cNvSpPr>
          <p:nvPr>
            <p:ph type="body" sz="quarter" idx="57" hasCustomPrompt="1"/>
          </p:nvPr>
        </p:nvSpPr>
        <p:spPr>
          <a:xfrm>
            <a:off x="7474206" y="5982177"/>
            <a:ext cx="2148840" cy="722376"/>
          </a:xfrm>
        </p:spPr>
        <p:txBody>
          <a:bodyPr anchor="ctr">
            <a:normAutofit/>
          </a:bodyPr>
          <a:lstStyle>
            <a:lvl1pPr marL="0" indent="0" algn="ctr">
              <a:buNone/>
              <a:defRPr sz="2000" b="1"/>
            </a:lvl1pPr>
          </a:lstStyle>
          <a:p>
            <a:pPr lvl="0"/>
            <a:r>
              <a:rPr lang="en-US"/>
              <a:t>Click to add text</a:t>
            </a:r>
          </a:p>
        </p:txBody>
      </p:sp>
      <p:sp>
        <p:nvSpPr>
          <p:cNvPr id="79" name="Picture Placeholder 25">
            <a:extLst>
              <a:ext uri="{FF2B5EF4-FFF2-40B4-BE49-F238E27FC236}">
                <a16:creationId xmlns:a16="http://schemas.microsoft.com/office/drawing/2014/main" id="{F4AE9E1B-D8F1-43B5-8EC9-55F377B7EA06}"/>
              </a:ext>
            </a:extLst>
          </p:cNvPr>
          <p:cNvSpPr>
            <a:spLocks noGrp="1"/>
          </p:cNvSpPr>
          <p:nvPr>
            <p:ph type="pic" sz="quarter" idx="48"/>
          </p:nvPr>
        </p:nvSpPr>
        <p:spPr bwMode="gray">
          <a:xfrm>
            <a:off x="10115310" y="4304416"/>
            <a:ext cx="1688368" cy="1572637"/>
          </a:xfrm>
        </p:spPr>
        <p:txBody>
          <a:bodyPr/>
          <a:lstStyle>
            <a:lvl1pPr marL="0" indent="0" algn="ctr">
              <a:buNone/>
              <a:defRPr/>
            </a:lvl1pPr>
          </a:lstStyle>
          <a:p>
            <a:r>
              <a:rPr lang="en-US"/>
              <a:t>Click icon to add picture</a:t>
            </a:r>
          </a:p>
        </p:txBody>
      </p:sp>
      <p:sp>
        <p:nvSpPr>
          <p:cNvPr id="96" name="Text Placeholder 26">
            <a:extLst>
              <a:ext uri="{FF2B5EF4-FFF2-40B4-BE49-F238E27FC236}">
                <a16:creationId xmlns:a16="http://schemas.microsoft.com/office/drawing/2014/main" id="{86B304D2-5934-49D0-828A-58E73AB34CAB}"/>
              </a:ext>
            </a:extLst>
          </p:cNvPr>
          <p:cNvSpPr>
            <a:spLocks noGrp="1"/>
          </p:cNvSpPr>
          <p:nvPr>
            <p:ph type="body" sz="quarter" idx="58" hasCustomPrompt="1"/>
          </p:nvPr>
        </p:nvSpPr>
        <p:spPr>
          <a:xfrm>
            <a:off x="9898967" y="5982177"/>
            <a:ext cx="2148840" cy="722376"/>
          </a:xfrm>
        </p:spPr>
        <p:txBody>
          <a:bodyPr anchor="ctr">
            <a:normAutofit/>
          </a:bodyPr>
          <a:lstStyle>
            <a:lvl1pPr marL="0" indent="0" algn="ctr">
              <a:buNone/>
              <a:defRPr sz="2000" b="1"/>
            </a:lvl1pPr>
          </a:lstStyle>
          <a:p>
            <a:pPr lvl="0"/>
            <a:r>
              <a:rPr lang="en-US"/>
              <a:t>Click to add text</a:t>
            </a:r>
          </a:p>
        </p:txBody>
      </p:sp>
    </p:spTree>
    <p:extLst>
      <p:ext uri="{BB962C8B-B14F-4D97-AF65-F5344CB8AC3E}">
        <p14:creationId xmlns:p14="http://schemas.microsoft.com/office/powerpoint/2010/main" val="388887989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Photo Background (Blue Title, Overlay)">
    <p:spTree>
      <p:nvGrpSpPr>
        <p:cNvPr id="1" name=""/>
        <p:cNvGrpSpPr/>
        <p:nvPr/>
      </p:nvGrpSpPr>
      <p:grpSpPr>
        <a:xfrm>
          <a:off x="0" y="0"/>
          <a:ext cx="0" cy="0"/>
          <a:chOff x="0" y="0"/>
          <a:chExt cx="0" cy="0"/>
        </a:xfrm>
      </p:grpSpPr>
      <p:sp>
        <p:nvSpPr>
          <p:cNvPr id="1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9" name="Picture Placeholder 3"/>
          <p:cNvSpPr>
            <a:spLocks noGrp="1"/>
          </p:cNvSpPr>
          <p:nvPr>
            <p:ph type="pic" sz="quarter" idx="13" hasCustomPrompt="1"/>
          </p:nvPr>
        </p:nvSpPr>
        <p:spPr bwMode="gray">
          <a:xfrm>
            <a:off x="0" y="1219198"/>
            <a:ext cx="12192000" cy="5638802"/>
          </a:xfrm>
        </p:spPr>
        <p:txBody>
          <a:bodyPr/>
          <a:lstStyle/>
          <a:p>
            <a:r>
              <a:rPr lang="en-US"/>
              <a:t>Click Icon to add picture</a:t>
            </a:r>
          </a:p>
        </p:txBody>
      </p:sp>
      <p:sp>
        <p:nvSpPr>
          <p:cNvPr id="7" name="Content Placeholder 4"/>
          <p:cNvSpPr>
            <a:spLocks noGrp="1"/>
          </p:cNvSpPr>
          <p:nvPr>
            <p:ph idx="1" hasCustomPrompt="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 Note that blue overlay slide types require extra accessibility remediation when exported to PDF.</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5600505"/>
      </p:ext>
    </p:extLst>
  </p:cSld>
  <p:clrMapOvr>
    <a:masterClrMapping/>
  </p:clrMapOvr>
  <p:hf sldNum="0" hdr="0" ftr="0" dt="0"/>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a:t>Click Icon to add picture</a:t>
            </a:r>
          </a:p>
        </p:txBody>
      </p:sp>
      <p:sp>
        <p:nvSpPr>
          <p:cNvPr id="7" name="Content Placeholder 3"/>
          <p:cNvSpPr>
            <a:spLocks noGrp="1"/>
          </p:cNvSpPr>
          <p:nvPr>
            <p:ph idx="1" hasCustomPrompt="1"/>
          </p:nvPr>
        </p:nvSpPr>
        <p:spPr bwMode="auto">
          <a:xfrm>
            <a:off x="0" y="1921328"/>
            <a:ext cx="5683624" cy="4234542"/>
          </a:xfrm>
          <a:solidFill>
            <a:schemeClr val="tx1">
              <a:alpha val="88000"/>
            </a:schemeClr>
          </a:solidFill>
        </p:spPr>
        <p:txBody>
          <a:bodyPr rIns="274320" anchor="ctr"/>
          <a:lstStyle>
            <a:lvl1pPr marL="457200" marR="0" indent="0" algn="l" defTabSz="914400" rtl="0" eaLnBrk="1" fontAlgn="auto" latinLnBrk="0" hangingPunct="1">
              <a:lnSpc>
                <a:spcPct val="100000"/>
              </a:lnSpc>
              <a:spcBef>
                <a:spcPts val="0"/>
              </a:spcBef>
              <a:spcAft>
                <a:spcPts val="1000"/>
              </a:spcAft>
              <a:buClr>
                <a:schemeClr val="accent2"/>
              </a:buClr>
              <a:buSzTx/>
              <a:buFont typeface="Arial" panose="020B0604020202020204" pitchFamily="34" charset="0"/>
              <a:buNone/>
              <a:tabLst/>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marL="685800" marR="0" lvl="0" indent="-228600" algn="l" defTabSz="914400" rtl="0" eaLnBrk="1" fontAlgn="auto" latinLnBrk="0" hangingPunct="1">
              <a:lnSpc>
                <a:spcPct val="100000"/>
              </a:lnSpc>
              <a:spcBef>
                <a:spcPts val="0"/>
              </a:spcBef>
              <a:spcAft>
                <a:spcPts val="1000"/>
              </a:spcAft>
              <a:buClr>
                <a:schemeClr val="accent2"/>
              </a:buClr>
              <a:buSzTx/>
              <a:buFont typeface="Arial" panose="020B0604020202020204" pitchFamily="34" charset="0"/>
              <a:buChar char="•"/>
              <a:tabLst/>
              <a:defRPr/>
            </a:pPr>
            <a:r>
              <a:rPr lang="en-US"/>
              <a:t>Click to edit Master text styles. Note that blue overlay slide types require extra accessibility remediation when exported to PDF.</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375840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a:p>
        </p:txBody>
      </p:sp>
      <p:pic>
        <p:nvPicPr>
          <p:cNvPr id="11" name="Graphic 5" descr="Minnesota Logo">
            <a:extLst>
              <a:ext uri="{FF2B5EF4-FFF2-40B4-BE49-F238E27FC236}">
                <a16:creationId xmlns:a16="http://schemas.microsoft.com/office/drawing/2014/main" id="{F6A9A90A-A7CE-4F86-9E9D-6000E53250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25392692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Image Background (Blue Circle)">
    <p:bg bwMode="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354082947"/>
      </p:ext>
    </p:extLst>
  </p:cSld>
  <p:clrMapOvr>
    <a:masterClrMapping/>
  </p:clrMapOvr>
  <p:hf sldNum="0" hdr="0" ftr="0" dt="0"/>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Image Background (Blue Circle)">
    <p:bg bwMode="gray">
      <p:bgPr>
        <a:solidFill>
          <a:schemeClr val="bg1"/>
        </a:solid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2" name="Content Placeholder 2">
            <a:extLst>
              <a:ext uri="{FF2B5EF4-FFF2-40B4-BE49-F238E27FC236}">
                <a16:creationId xmlns:a16="http://schemas.microsoft.com/office/drawing/2014/main" id="{098C9494-FCF9-ECB4-8FEF-4C77A8357E87}"/>
              </a:ext>
            </a:extLst>
          </p:cNvPr>
          <p:cNvSpPr>
            <a:spLocks noGrp="1"/>
          </p:cNvSpPr>
          <p:nvPr>
            <p:ph sz="quarter" idx="10"/>
          </p:nvPr>
        </p:nvSpPr>
        <p:spPr bwMode="white">
          <a:xfrm>
            <a:off x="797256" y="1270810"/>
            <a:ext cx="6234953" cy="4788393"/>
          </a:xfrm>
        </p:spPr>
        <p:txBody>
          <a:bodyPr/>
          <a:lstStyle>
            <a:lvl1pPr>
              <a:buClr>
                <a:schemeClr val="tx1"/>
              </a:buClr>
              <a:defRPr>
                <a:solidFill>
                  <a:schemeClr val="tx2"/>
                </a:solidFill>
              </a:defRPr>
            </a:lvl1pPr>
            <a:lvl2pPr marL="685800" indent="-228600">
              <a:buClr>
                <a:schemeClr val="tx1"/>
              </a:buClr>
              <a:buFont typeface="Calibri" panose="020F0502020204030204" pitchFamily="34" charset="0"/>
              <a:buChar cha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8937908"/>
      </p:ext>
    </p:extLst>
  </p:cSld>
  <p:clrMapOvr>
    <a:masterClrMapping/>
  </p:clrMapOvr>
  <p:hf sldNum="0"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Image Background (Blue Circle)">
    <p:bg bwMode="gray">
      <p:bgPr>
        <a:solidFill>
          <a:schemeClr val="bg1"/>
        </a:solid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bwMode="auto">
          <a:xfrm>
            <a:off x="476514"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2" name="Content Placeholder 2">
            <a:extLst>
              <a:ext uri="{FF2B5EF4-FFF2-40B4-BE49-F238E27FC236}">
                <a16:creationId xmlns:a16="http://schemas.microsoft.com/office/drawing/2014/main" id="{098C9494-FCF9-ECB4-8FEF-4C77A8357E87}"/>
              </a:ext>
            </a:extLst>
          </p:cNvPr>
          <p:cNvSpPr>
            <a:spLocks noGrp="1"/>
          </p:cNvSpPr>
          <p:nvPr>
            <p:ph sz="quarter" idx="10"/>
          </p:nvPr>
        </p:nvSpPr>
        <p:spPr bwMode="white">
          <a:xfrm>
            <a:off x="5669507" y="1134332"/>
            <a:ext cx="6234953" cy="4788393"/>
          </a:xfrm>
        </p:spPr>
        <p:txBody>
          <a:bodyPr/>
          <a:lstStyle>
            <a:lvl1pPr>
              <a:buClr>
                <a:schemeClr val="tx1"/>
              </a:buClr>
              <a:defRPr>
                <a:solidFill>
                  <a:schemeClr val="tx2"/>
                </a:solidFill>
              </a:defRPr>
            </a:lvl1pPr>
            <a:lvl2pPr marL="685800" indent="-228600">
              <a:buClr>
                <a:schemeClr val="tx1"/>
              </a:buClr>
              <a:buFont typeface="Calibri" panose="020F0502020204030204" pitchFamily="34" charset="0"/>
              <a:buChar cha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8554464"/>
      </p:ext>
    </p:extLst>
  </p:cSld>
  <p:clrMapOvr>
    <a:masterClrMapping/>
  </p:clrMapOvr>
  <p:hf sldNum="0"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mage Background (Multiple Circles)">
    <p:bg>
      <p:bgPr>
        <a:solidFill>
          <a:schemeClr val="bg1"/>
        </a:solidFill>
        <a:effectLst/>
      </p:bgPr>
    </p:bg>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2192000" cy="6858000"/>
          </a:xfrm>
        </p:spPr>
        <p:txBody>
          <a:bodyPr/>
          <a:lstStyle/>
          <a:p>
            <a:r>
              <a:rPr lang="en-US"/>
              <a:t>Click icon to add picture</a:t>
            </a:r>
          </a:p>
        </p:txBody>
      </p:sp>
      <p:sp>
        <p:nvSpPr>
          <p:cNvPr id="8" name="Title 2"/>
          <p:cNvSpPr>
            <a:spLocks noGrp="1"/>
          </p:cNvSpPr>
          <p:nvPr>
            <p:ph type="title" hasCustomPrompt="1"/>
          </p:nvPr>
        </p:nvSpPr>
        <p:spPr bwMode="auto">
          <a:xfrm>
            <a:off x="7289728" y="901318"/>
            <a:ext cx="4661388" cy="4661388"/>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12" name="Text Placeholder 3"/>
          <p:cNvSpPr>
            <a:spLocks noGrp="1"/>
          </p:cNvSpPr>
          <p:nvPr>
            <p:ph type="body" sz="quarter" idx="16" hasCustomPrompt="1"/>
          </p:nvPr>
        </p:nvSpPr>
        <p:spPr bwMode="auto">
          <a:xfrm>
            <a:off x="6054753" y="398666"/>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13" name="Text Placeholder 4"/>
          <p:cNvSpPr>
            <a:spLocks noGrp="1"/>
          </p:cNvSpPr>
          <p:nvPr>
            <p:ph type="body" sz="quarter" idx="17" hasCustomPrompt="1"/>
          </p:nvPr>
        </p:nvSpPr>
        <p:spPr bwMode="auto">
          <a:xfrm>
            <a:off x="5679058" y="3827626"/>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Tree>
    <p:extLst>
      <p:ext uri="{BB962C8B-B14F-4D97-AF65-F5344CB8AC3E}">
        <p14:creationId xmlns:p14="http://schemas.microsoft.com/office/powerpoint/2010/main" val="484993116"/>
      </p:ext>
    </p:extLst>
  </p:cSld>
  <p:clrMapOvr>
    <a:masterClrMapping/>
  </p:clrMapOvr>
  <p:hf sldNum="0" hdr="0" ftr="0" dt="0"/>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bg>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5" name="Title 2"/>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Tree>
    <p:extLst>
      <p:ext uri="{BB962C8B-B14F-4D97-AF65-F5344CB8AC3E}">
        <p14:creationId xmlns:p14="http://schemas.microsoft.com/office/powerpoint/2010/main" val="4013565123"/>
      </p:ext>
    </p:extLst>
  </p:cSld>
  <p:clrMapOvr>
    <a:masterClrMapping/>
  </p:clrMapOvr>
  <p:hf sldNum="0"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2"/>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Child and Teen Checkups | health.state.mn.us/</a:t>
            </a:r>
            <a:r>
              <a:rPr lang="en-US" err="1"/>
              <a:t>ctc</a:t>
            </a:r>
            <a:endParaRPr lang="en-US"/>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pic>
        <p:nvPicPr>
          <p:cNvPr id="7" name="Picture 6" descr="Child and Teen Checkups logo">
            <a:extLst>
              <a:ext uri="{FF2B5EF4-FFF2-40B4-BE49-F238E27FC236}">
                <a16:creationId xmlns:a16="http://schemas.microsoft.com/office/drawing/2014/main" id="{D8488C80-8390-4D9B-AFBD-E4C6FF76A4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0404" y="6259339"/>
            <a:ext cx="1908213" cy="457240"/>
          </a:xfrm>
          <a:prstGeom prst="rect">
            <a:avLst/>
          </a:prstGeom>
        </p:spPr>
      </p:pic>
    </p:spTree>
    <p:extLst>
      <p:ext uri="{BB962C8B-B14F-4D97-AF65-F5344CB8AC3E}">
        <p14:creationId xmlns:p14="http://schemas.microsoft.com/office/powerpoint/2010/main" val="105443766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Light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a:t>Make a secondary statement here.</a:t>
            </a:r>
          </a:p>
        </p:txBody>
      </p:sp>
      <p:sp>
        <p:nvSpPr>
          <p:cNvPr id="5" name="Footer Placeholder 5"/>
          <p:cNvSpPr>
            <a:spLocks noGrp="1"/>
          </p:cNvSpPr>
          <p:nvPr>
            <p:ph type="ftr" sz="quarter" idx="12"/>
          </p:nvPr>
        </p:nvSpPr>
        <p:spPr bwMode="black"/>
        <p:txBody>
          <a:bodyPr/>
          <a:lstStyle>
            <a:lvl1pPr>
              <a:defRPr>
                <a:solidFill>
                  <a:schemeClr val="tx2"/>
                </a:solidFill>
              </a:defRPr>
            </a:lvl1pPr>
          </a:lstStyle>
          <a:p>
            <a:r>
              <a:rPr lang="en-US"/>
              <a:t>Child and Teen Checkups | health.state.mn.us/</a:t>
            </a:r>
            <a:r>
              <a:rPr lang="en-US" err="1"/>
              <a:t>ctc</a:t>
            </a:r>
            <a:endParaRPr lang="en-US"/>
          </a:p>
        </p:txBody>
      </p:sp>
      <p:sp>
        <p:nvSpPr>
          <p:cNvPr id="4" name="Slide Number Placeholder 6"/>
          <p:cNvSpPr>
            <a:spLocks noGrp="1"/>
          </p:cNvSpPr>
          <p:nvPr>
            <p:ph type="sldNum" sz="quarter" idx="11"/>
          </p:nvPr>
        </p:nvSpPr>
        <p:spPr bwMode="black"/>
        <p:txBody>
          <a:bodyPr/>
          <a:lstStyle/>
          <a:p>
            <a:fld id="{48F63A3B-78C7-47BE-AE5E-E10140E04643}" type="slidenum">
              <a:rPr lang="en-US" smtClean="0"/>
              <a:pPr/>
              <a:t>‹#›</a:t>
            </a:fld>
            <a:endParaRPr lang="en-US"/>
          </a:p>
        </p:txBody>
      </p:sp>
      <p:pic>
        <p:nvPicPr>
          <p:cNvPr id="10" name="Picture 9" descr="Child and Teen Checkups logo">
            <a:extLst>
              <a:ext uri="{FF2B5EF4-FFF2-40B4-BE49-F238E27FC236}">
                <a16:creationId xmlns:a16="http://schemas.microsoft.com/office/drawing/2014/main" id="{EA9531BF-8A78-4454-8F48-3CCCABAD8A7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0404" y="6259339"/>
            <a:ext cx="1908213" cy="457240"/>
          </a:xfrm>
          <a:prstGeom prst="rect">
            <a:avLst/>
          </a:prstGeom>
        </p:spPr>
      </p:pic>
    </p:spTree>
    <p:extLst>
      <p:ext uri="{BB962C8B-B14F-4D97-AF65-F5344CB8AC3E}">
        <p14:creationId xmlns:p14="http://schemas.microsoft.com/office/powerpoint/2010/main" val="45728912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Quote or Statement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2192000" cy="6858000"/>
          </a:xfrm>
          <a:solidFill>
            <a:schemeClr val="tx2">
              <a:lumMod val="65000"/>
              <a:lumOff val="35000"/>
            </a:schemeClr>
          </a:solidFill>
        </p:spPr>
        <p:txBody>
          <a:bodyPr/>
          <a:lstStyle>
            <a:lvl1pPr>
              <a:defRPr>
                <a:solidFill>
                  <a:schemeClr val="bg1"/>
                </a:solidFill>
              </a:defRPr>
            </a:lvl1pPr>
          </a:lstStyle>
          <a:p>
            <a:r>
              <a:rPr lang="en-US"/>
              <a:t>Click icon to add background picture. Ensure sufficient contrast exists between photo and white text.</a:t>
            </a:r>
          </a:p>
        </p:txBody>
      </p:sp>
      <p:sp>
        <p:nvSpPr>
          <p:cNvPr id="12" name="Title 2"/>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3"/>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5" name="Footer Placeholder 5"/>
          <p:cNvSpPr>
            <a:spLocks noGrp="1"/>
          </p:cNvSpPr>
          <p:nvPr>
            <p:ph type="ftr" sz="quarter" idx="12"/>
          </p:nvPr>
        </p:nvSpPr>
        <p:spPr bwMode="white"/>
        <p:txBody>
          <a:bodyPr/>
          <a:lstStyle>
            <a:lvl1pPr>
              <a:defRPr>
                <a:solidFill>
                  <a:schemeClr val="bg1"/>
                </a:solidFill>
              </a:defRPr>
            </a:lvl1pPr>
          </a:lstStyle>
          <a:p>
            <a:r>
              <a:rPr lang="en-US"/>
              <a:t>Child and Teen Checkups | health.state.mn.us/</a:t>
            </a:r>
            <a:r>
              <a:rPr lang="en-US" err="1"/>
              <a:t>ctc</a:t>
            </a:r>
            <a:endParaRPr lang="en-US"/>
          </a:p>
        </p:txBody>
      </p:sp>
      <p:sp>
        <p:nvSpPr>
          <p:cNvPr id="4" name="Slide Number Placeholder 6"/>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pic>
        <p:nvPicPr>
          <p:cNvPr id="8" name="Picture 7" descr="Child and Teen Checkups logo">
            <a:extLst>
              <a:ext uri="{FF2B5EF4-FFF2-40B4-BE49-F238E27FC236}">
                <a16:creationId xmlns:a16="http://schemas.microsoft.com/office/drawing/2014/main" id="{BE3C2335-0FF0-4F33-9125-6A420B35DA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0404" y="6259339"/>
            <a:ext cx="1908213" cy="457240"/>
          </a:xfrm>
          <a:prstGeom prst="rect">
            <a:avLst/>
          </a:prstGeom>
        </p:spPr>
      </p:pic>
    </p:spTree>
    <p:extLst>
      <p:ext uri="{BB962C8B-B14F-4D97-AF65-F5344CB8AC3E}">
        <p14:creationId xmlns:p14="http://schemas.microsoft.com/office/powerpoint/2010/main" val="786777281"/>
      </p:ext>
    </p:extLst>
  </p:cSld>
  <p:clrMapOvr>
    <a:masterClrMapping/>
  </p:clrMapOvr>
  <p:hf sldNum="0" hdr="0" ftr="0" dt="0"/>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a:t>Add “thank you” here</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a:t>Child and Teen Checkups | health.state.mn.us/</a:t>
            </a:r>
            <a:r>
              <a:rPr lang="en-US" err="1"/>
              <a:t>ctc</a:t>
            </a:r>
            <a:endParaRPr lang="en-US"/>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pPr/>
              <a:t>‹#›</a:t>
            </a:fld>
            <a:endParaRPr lang="en-US"/>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7" descr="Minnesota Department of Health logo">
            <a:extLst>
              <a:ext uri="{FF2B5EF4-FFF2-40B4-BE49-F238E27FC236}">
                <a16:creationId xmlns:a16="http://schemas.microsoft.com/office/drawing/2014/main" id="{5592C70C-B546-4A40-9C26-6C857E0F9EC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580090" y="705704"/>
            <a:ext cx="2427390" cy="346770"/>
          </a:xfrm>
          <a:prstGeom prst="rect">
            <a:avLst/>
          </a:prstGeom>
        </p:spPr>
      </p:pic>
      <p:pic>
        <p:nvPicPr>
          <p:cNvPr id="11" name="Picture 10" descr="Child and Teen Checkups logo">
            <a:extLst>
              <a:ext uri="{FF2B5EF4-FFF2-40B4-BE49-F238E27FC236}">
                <a16:creationId xmlns:a16="http://schemas.microsoft.com/office/drawing/2014/main" id="{EB1E917E-C496-417A-BC67-E3184E3830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404" y="6259339"/>
            <a:ext cx="1908213" cy="457240"/>
          </a:xfrm>
          <a:prstGeom prst="rect">
            <a:avLst/>
          </a:prstGeom>
        </p:spPr>
      </p:pic>
    </p:spTree>
    <p:extLst>
      <p:ext uri="{BB962C8B-B14F-4D97-AF65-F5344CB8AC3E}">
        <p14:creationId xmlns:p14="http://schemas.microsoft.com/office/powerpoint/2010/main" val="203374891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a:t>Add “thank you” here</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Child and Teen Checkups | health.state.mn.us/</a:t>
            </a:r>
            <a:r>
              <a:rPr lang="en-US" err="1"/>
              <a:t>ctc</a:t>
            </a:r>
            <a:endParaRPr lang="en-US"/>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8" descr="Minnesota Department of Health logo">
            <a:extLst>
              <a:ext uri="{FF2B5EF4-FFF2-40B4-BE49-F238E27FC236}">
                <a16:creationId xmlns:a16="http://schemas.microsoft.com/office/drawing/2014/main" id="{2A40E8AF-55F5-4194-AB93-9716C425792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580090" y="705704"/>
            <a:ext cx="2427390" cy="346770"/>
          </a:xfrm>
          <a:prstGeom prst="rect">
            <a:avLst/>
          </a:prstGeom>
        </p:spPr>
      </p:pic>
      <p:pic>
        <p:nvPicPr>
          <p:cNvPr id="9" name="Picture 8" descr="Child and Teen Checkups logo">
            <a:extLst>
              <a:ext uri="{FF2B5EF4-FFF2-40B4-BE49-F238E27FC236}">
                <a16:creationId xmlns:a16="http://schemas.microsoft.com/office/drawing/2014/main" id="{84CA12CD-664E-4AA9-BB84-40F56E2777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0404" y="6259339"/>
            <a:ext cx="1908213" cy="457240"/>
          </a:xfrm>
          <a:prstGeom prst="rect">
            <a:avLst/>
          </a:prstGeom>
        </p:spPr>
      </p:pic>
    </p:spTree>
    <p:extLst>
      <p:ext uri="{BB962C8B-B14F-4D97-AF65-F5344CB8AC3E}">
        <p14:creationId xmlns:p14="http://schemas.microsoft.com/office/powerpoint/2010/main" val="4063517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Solid Dark, Image)">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11/5/2025</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53898785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1 col / 1 row">
    <p:bg bwMode="gray">
      <p:bgRef idx="1001">
        <a:schemeClr val="bg1"/>
      </p:bgRef>
    </p:bg>
    <p:spTree>
      <p:nvGrpSpPr>
        <p:cNvPr id="1" name=""/>
        <p:cNvGrpSpPr/>
        <p:nvPr/>
      </p:nvGrpSpPr>
      <p:grpSpPr>
        <a:xfrm>
          <a:off x="0" y="0"/>
          <a:ext cx="0" cy="0"/>
          <a:chOff x="0" y="0"/>
          <a:chExt cx="0" cy="0"/>
        </a:xfrm>
      </p:grpSpPr>
      <p:grpSp>
        <p:nvGrpSpPr>
          <p:cNvPr id="7" name="Group 6" descr="&quot;&quot;"/>
          <p:cNvGrpSpPr/>
          <p:nvPr userDrawn="1"/>
        </p:nvGrpSpPr>
        <p:grpSpPr>
          <a:xfrm>
            <a:off x="0" y="-128"/>
            <a:ext cx="12192000" cy="1335409"/>
            <a:chOff x="0" y="-128"/>
            <a:chExt cx="12192000" cy="1335409"/>
          </a:xfrm>
        </p:grpSpPr>
        <p:sp>
          <p:nvSpPr>
            <p:cNvPr id="9" name="Rectangle 1" descr="&quot;&quot;"/>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16" descr="&quot;&quot;"/>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4" name="Title 2"/>
          <p:cNvSpPr>
            <a:spLocks noGrp="1"/>
          </p:cNvSpPr>
          <p:nvPr>
            <p:ph type="title" hasCustomPrompt="1"/>
          </p:nvPr>
        </p:nvSpPr>
        <p:spPr bwMode="white">
          <a:xfrm>
            <a:off x="0" y="-1"/>
            <a:ext cx="11887200" cy="1216025"/>
          </a:xfrm>
          <a:noFill/>
        </p:spPr>
        <p:txBody>
          <a:bodyPr lIns="0" rIns="0">
            <a:normAutofit/>
          </a:bodyPr>
          <a:lstStyle>
            <a:lvl1pPr marL="457200" algn="r">
              <a:spcBef>
                <a:spcPts val="0"/>
              </a:spcBef>
              <a:spcAft>
                <a:spcPts val="0"/>
              </a:spcAft>
              <a:defRPr sz="3600" b="1">
                <a:solidFill>
                  <a:schemeClr val="bg1"/>
                </a:solidFill>
              </a:defRPr>
            </a:lvl1pPr>
          </a:lstStyle>
          <a:p>
            <a:r>
              <a:rPr lang="en-US"/>
              <a:t>Slide title – 1 col / 1 row</a:t>
            </a:r>
          </a:p>
        </p:txBody>
      </p:sp>
      <p:sp>
        <p:nvSpPr>
          <p:cNvPr id="3" name="Content Placeholder 3"/>
          <p:cNvSpPr>
            <a:spLocks noGrp="1"/>
          </p:cNvSpPr>
          <p:nvPr>
            <p:ph idx="1" hasCustomPrompt="1"/>
          </p:nvPr>
        </p:nvSpPr>
        <p:spPr bwMode="gray">
          <a:xfrm>
            <a:off x="1529542" y="1594624"/>
            <a:ext cx="10357658" cy="4582339"/>
          </a:xfrm>
          <a:noFill/>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Add text or click icon to add object</a:t>
            </a:r>
          </a:p>
          <a:p>
            <a:pPr lvl="1"/>
            <a:r>
              <a:rPr lang="en-US" err="1"/>
              <a:t>Lsjkdflksd</a:t>
            </a:r>
            <a:endParaRPr lang="en-US"/>
          </a:p>
          <a:p>
            <a:pPr lvl="2"/>
            <a:r>
              <a:rPr lang="en-US" err="1"/>
              <a:t>Lkjsdlksd</a:t>
            </a:r>
            <a:endParaRPr lang="en-US"/>
          </a:p>
          <a:p>
            <a:pPr lvl="3"/>
            <a:r>
              <a:rPr lang="en-US"/>
              <a:t>;</a:t>
            </a:r>
            <a:r>
              <a:rPr lang="en-US" err="1"/>
              <a:t>kfs;lsd</a:t>
            </a:r>
            <a:endParaRPr lang="en-US"/>
          </a:p>
          <a:p>
            <a:pPr lvl="4"/>
            <a:r>
              <a:rPr lang="en-US" err="1"/>
              <a:t>L;ksdlksd</a:t>
            </a:r>
            <a:endParaRPr lang="en-US"/>
          </a:p>
        </p:txBody>
      </p:sp>
      <p:sp>
        <p:nvSpPr>
          <p:cNvPr id="6" name="Slide Number Placeholder 6"/>
          <p:cNvSpPr>
            <a:spLocks noGrp="1"/>
          </p:cNvSpPr>
          <p:nvPr>
            <p:ph type="sldNum" sz="quarter" idx="12"/>
          </p:nvPr>
        </p:nvSpPr>
        <p:spPr bwMode="black">
          <a:xfrm>
            <a:off x="5691755" y="6317243"/>
            <a:ext cx="1462668" cy="365125"/>
          </a:xfrm>
        </p:spPr>
        <p:txBody>
          <a:bodyPr/>
          <a:lstStyle>
            <a:lvl1pPr algn="ctr">
              <a:defRPr/>
            </a:lvl1pPr>
          </a:lstStyle>
          <a:p>
            <a:fld id="{48F63A3B-78C7-47BE-AE5E-E10140E04643}" type="slidenum">
              <a:rPr lang="en-US" smtClean="0"/>
              <a:pPr/>
              <a:t>‹#›</a:t>
            </a:fld>
            <a:endParaRPr lang="en-US"/>
          </a:p>
        </p:txBody>
      </p:sp>
      <p:pic>
        <p:nvPicPr>
          <p:cNvPr id="2" name="Picture 1" descr="State of Minnesota Logo">
            <a:extLst>
              <a:ext uri="{FF2B5EF4-FFF2-40B4-BE49-F238E27FC236}">
                <a16:creationId xmlns:a16="http://schemas.microsoft.com/office/drawing/2014/main" id="{1F877223-EEDD-407F-82E7-ED78199314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786" y="6324600"/>
            <a:ext cx="2112585" cy="230129"/>
          </a:xfrm>
          <a:prstGeom prst="rect">
            <a:avLst/>
          </a:prstGeom>
        </p:spPr>
      </p:pic>
      <p:pic>
        <p:nvPicPr>
          <p:cNvPr id="4" name="Picture 3" descr="Help Me Connect Logo">
            <a:extLst>
              <a:ext uri="{FF2B5EF4-FFF2-40B4-BE49-F238E27FC236}">
                <a16:creationId xmlns:a16="http://schemas.microsoft.com/office/drawing/2014/main" id="{92C73C4F-729B-4A41-AC12-3BE7614768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95317" y="6296024"/>
            <a:ext cx="2891883" cy="459488"/>
          </a:xfrm>
          <a:prstGeom prst="rect">
            <a:avLst/>
          </a:prstGeom>
        </p:spPr>
      </p:pic>
    </p:spTree>
    <p:extLst>
      <p:ext uri="{BB962C8B-B14F-4D97-AF65-F5344CB8AC3E}">
        <p14:creationId xmlns:p14="http://schemas.microsoft.com/office/powerpoint/2010/main" val="2361265006"/>
      </p:ext>
    </p:extLst>
  </p:cSld>
  <p:clrMapOvr>
    <a:masterClrMapping/>
  </p:clrMapOvr>
  <p:hf sldNum="0" hdr="0"/>
  <p:extLst>
    <p:ext uri="{DCECCB84-F9BA-43D5-87BE-67443E8EF086}">
      <p15:sldGuideLst xmlns:p15="http://schemas.microsoft.com/office/powerpoint/2012/main">
        <p15:guide id="1" pos="960">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4092602"/>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2" name="Title 2"/>
          <p:cNvSpPr>
            <a:spLocks noGrp="1"/>
          </p:cNvSpPr>
          <p:nvPr>
            <p:ph type="ctrTitle" hasCustomPrompt="1"/>
          </p:nvPr>
        </p:nvSpPr>
        <p:spPr bwMode="white">
          <a:xfrm>
            <a:off x="266700" y="4092602"/>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solidFill>
                  <a:schemeClr val="tx2"/>
                </a:solidFill>
              </a:defRPr>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11/5/2025</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2" name="Graphic 5" descr="Department of Children, Youth, and Families logo">
            <a:extLst>
              <a:ext uri="{FF2B5EF4-FFF2-40B4-BE49-F238E27FC236}">
                <a16:creationId xmlns:a16="http://schemas.microsoft.com/office/drawing/2014/main" id="{B6BCE782-0B7E-AFD1-905D-58AA18D43D5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728636" y="1840986"/>
            <a:ext cx="6734727" cy="1161159"/>
          </a:xfrm>
          <a:prstGeom prst="rect">
            <a:avLst/>
          </a:prstGeom>
        </p:spPr>
      </p:pic>
    </p:spTree>
    <p:extLst>
      <p:ext uri="{BB962C8B-B14F-4D97-AF65-F5344CB8AC3E}">
        <p14:creationId xmlns:p14="http://schemas.microsoft.com/office/powerpoint/2010/main" val="112415282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Slide (Reversed Logo)">
    <p:bg bwMode="gray">
      <p:bgPr>
        <a:solidFill>
          <a:schemeClr val="tx1"/>
        </a:solidFill>
        <a:effectLst/>
      </p:bgPr>
    </p:bg>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11/5/2025</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mmb</a:t>
            </a:r>
            <a:r>
              <a:rPr lang="en-US"/>
              <a:t>/oar</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2" name="Graphic 5" descr="Department of Children, Youth, and Families logo">
            <a:extLst>
              <a:ext uri="{FF2B5EF4-FFF2-40B4-BE49-F238E27FC236}">
                <a16:creationId xmlns:a16="http://schemas.microsoft.com/office/drawing/2014/main" id="{58784845-DA21-0D7A-213F-61FF2E18146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728638" y="1840986"/>
            <a:ext cx="6734722" cy="1161159"/>
          </a:xfrm>
          <a:prstGeom prst="rect">
            <a:avLst/>
          </a:prstGeom>
        </p:spPr>
      </p:pic>
    </p:spTree>
    <p:extLst>
      <p:ext uri="{BB962C8B-B14F-4D97-AF65-F5344CB8AC3E}">
        <p14:creationId xmlns:p14="http://schemas.microsoft.com/office/powerpoint/2010/main" val="290030720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pic>
        <p:nvPicPr>
          <p:cNvPr id="13" name="Graphic 5" descr="Department of Children, Youth, and Families logo">
            <a:extLst>
              <a:ext uri="{FF2B5EF4-FFF2-40B4-BE49-F238E27FC236}">
                <a16:creationId xmlns:a16="http://schemas.microsoft.com/office/drawing/2014/main" id="{AB91618F-0F80-4130-B959-FE0C5B87DF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8199" y="6013208"/>
            <a:ext cx="3619186" cy="623997"/>
          </a:xfrm>
          <a:prstGeom prst="rect">
            <a:avLst/>
          </a:prstGeom>
        </p:spPr>
      </p:pic>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a:t>Optional Tagline Goes Here </a:t>
            </a:r>
            <a:r>
              <a:rPr lang="en-US">
                <a:solidFill>
                  <a:schemeClr val="accent1"/>
                </a:solidFill>
              </a:rPr>
              <a:t>|</a:t>
            </a:r>
            <a:r>
              <a:rPr lang="en-US"/>
              <a:t> mn.gov/</a:t>
            </a:r>
            <a:r>
              <a:rPr lang="en-US" err="1"/>
              <a:t>mmb</a:t>
            </a:r>
            <a:r>
              <a:rPr lang="en-US"/>
              <a:t>/oar</a:t>
            </a:r>
          </a:p>
        </p:txBody>
      </p:sp>
      <p:sp>
        <p:nvSpPr>
          <p:cNvPr id="6" name="Picture Placeholder 5">
            <a:extLst>
              <a:ext uri="{FF2B5EF4-FFF2-40B4-BE49-F238E27FC236}">
                <a16:creationId xmlns:a16="http://schemas.microsoft.com/office/drawing/2014/main" id="{064EB446-2646-70F5-E775-DC982952C319}"/>
              </a:ext>
            </a:extLst>
          </p:cNvPr>
          <p:cNvSpPr>
            <a:spLocks noGrp="1"/>
          </p:cNvSpPr>
          <p:nvPr>
            <p:ph type="pic" sz="quarter" idx="19"/>
          </p:nvPr>
        </p:nvSpPr>
        <p:spPr>
          <a:xfrm>
            <a:off x="0" y="0"/>
            <a:ext cx="12192000" cy="3478213"/>
          </a:xfrm>
        </p:spPr>
        <p:txBody>
          <a:bodyPr/>
          <a:lstStyle/>
          <a:p>
            <a:r>
              <a:rPr lang="en-US"/>
              <a:t>Click icon to add picture</a:t>
            </a:r>
          </a:p>
        </p:txBody>
      </p:sp>
    </p:spTree>
    <p:extLst>
      <p:ext uri="{BB962C8B-B14F-4D97-AF65-F5344CB8AC3E}">
        <p14:creationId xmlns:p14="http://schemas.microsoft.com/office/powerpoint/2010/main" val="4321846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a:t>Click to edit section title</a:t>
            </a:r>
          </a:p>
        </p:txBody>
      </p:sp>
      <p:sp>
        <p:nvSpPr>
          <p:cNvPr id="3" name="Rectangle 3"/>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A8CA1A9B-139F-4606-AD0A-F3253110DAE5}" type="datetime1">
              <a:rPr lang="en-US" smtClean="0"/>
              <a:t>11/5/2025</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mmb</a:t>
            </a:r>
            <a:r>
              <a:rPr lang="en-US"/>
              <a:t>/oar</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sp>
        <p:nvSpPr>
          <p:cNvPr id="11" name="Picture Placeholder 9"/>
          <p:cNvSpPr>
            <a:spLocks noGrp="1"/>
          </p:cNvSpPr>
          <p:nvPr>
            <p:ph type="pic" sz="quarter" idx="13" hasCustomPrompt="1"/>
          </p:nvPr>
        </p:nvSpPr>
        <p:spPr bwMode="gray">
          <a:xfrm>
            <a:off x="0" y="1789113"/>
            <a:ext cx="12192000" cy="2298700"/>
          </a:xfrm>
        </p:spPr>
        <p:txBody>
          <a:bodyPr/>
          <a:lstStyle/>
          <a:p>
            <a:r>
              <a:rPr lang="en-US"/>
              <a:t>Click Icon to add picture</a:t>
            </a:r>
          </a:p>
        </p:txBody>
      </p:sp>
      <p:pic>
        <p:nvPicPr>
          <p:cNvPr id="5" name="Graphic 5" descr="Department of Children, Youth, and Families logo">
            <a:extLst>
              <a:ext uri="{FF2B5EF4-FFF2-40B4-BE49-F238E27FC236}">
                <a16:creationId xmlns:a16="http://schemas.microsoft.com/office/drawing/2014/main" id="{4CBFD8D7-4553-4207-B6C8-6D85C21A9B62}"/>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0575"/>
          <a:stretch/>
        </p:blipFill>
        <p:spPr>
          <a:xfrm>
            <a:off x="8081539" y="769228"/>
            <a:ext cx="3619186" cy="370806"/>
          </a:xfrm>
          <a:prstGeom prst="rect">
            <a:avLst/>
          </a:prstGeom>
        </p:spPr>
      </p:pic>
    </p:spTree>
    <p:extLst>
      <p:ext uri="{BB962C8B-B14F-4D97-AF65-F5344CB8AC3E}">
        <p14:creationId xmlns:p14="http://schemas.microsoft.com/office/powerpoint/2010/main" val="1339684956"/>
      </p:ext>
    </p:extLst>
  </p:cSld>
  <p:clrMapOvr>
    <a:masterClrMapping/>
  </p:clrMapOvr>
  <p:hf sldNum="0" hdr="0" ftr="0" dt="0"/>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p:cNvSpPr>
            <a:spLocks noGrp="1"/>
          </p:cNvSpPr>
          <p:nvPr>
            <p:ph type="dt" sz="half" idx="10"/>
          </p:nvPr>
        </p:nvSpPr>
        <p:spPr bwMode="black"/>
        <p:txBody>
          <a:bodyPr/>
          <a:lstStyle/>
          <a:p>
            <a:fld id="{824D5D47-1752-4D84-8BFB-C2F71A34C932}" type="datetime1">
              <a:rPr lang="en-US" smtClean="0"/>
              <a:t>11/5/2025</a:t>
            </a:fld>
            <a:endParaRPr lang="en-US"/>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mmb</a:t>
            </a:r>
            <a:r>
              <a:rPr lang="en-US"/>
              <a:t>/oar</a:t>
            </a: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9117995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p:cNvSpPr>
            <a:spLocks noGrp="1"/>
          </p:cNvSpPr>
          <p:nvPr>
            <p:ph type="dt" sz="half" idx="10"/>
          </p:nvPr>
        </p:nvSpPr>
        <p:spPr bwMode="black"/>
        <p:txBody>
          <a:bodyPr/>
          <a:lstStyle/>
          <a:p>
            <a:fld id="{7C198DD1-C477-482D-A126-3FBDD1778E48}" type="datetime1">
              <a:rPr lang="en-US" smtClean="0"/>
              <a:t>11/5/2025</a:t>
            </a:fld>
            <a:endParaRPr lang="en-US"/>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mmb</a:t>
            </a:r>
            <a:r>
              <a:rPr lang="en-US"/>
              <a:t>/oar</a:t>
            </a: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11076413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 name="Rectangle 1"/>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3"/>
          <p:cNvSpPr>
            <a:spLocks noGrp="1"/>
          </p:cNvSpPr>
          <p:nvPr>
            <p:ph idx="1"/>
          </p:nvPr>
        </p:nvSpPr>
        <p:spPr bwMode="gray">
          <a:xfrm>
            <a:off x="838200" y="1335281"/>
            <a:ext cx="10515600" cy="4841683"/>
          </a:xfrm>
          <a:noFill/>
        </p:spPr>
        <p:txBody>
          <a:bodyPr lIns="182880" tIns="182880" rIns="182880" b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4"/>
          <p:cNvSpPr>
            <a:spLocks noGrp="1"/>
          </p:cNvSpPr>
          <p:nvPr>
            <p:ph type="dt" sz="half" idx="10"/>
          </p:nvPr>
        </p:nvSpPr>
        <p:spPr bwMode="black"/>
        <p:txBody>
          <a:bodyPr/>
          <a:lstStyle/>
          <a:p>
            <a:fld id="{9A198C9B-0587-4A1E-9E03-E4C9FE222F08}" type="datetime1">
              <a:rPr lang="en-US" smtClean="0"/>
              <a:t>11/5/2025</a:t>
            </a:fld>
            <a:endParaRPr lang="en-US"/>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mmb</a:t>
            </a:r>
            <a:r>
              <a:rPr lang="en-US"/>
              <a:t>/oar</a:t>
            </a: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80998457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0" name="Rectangle 9"/>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3"/>
          <p:cNvSpPr>
            <a:spLocks noGrp="1"/>
          </p:cNvSpPr>
          <p:nvPr>
            <p:ph sz="half" idx="1"/>
          </p:nvPr>
        </p:nvSpPr>
        <p:spPr bwMode="gray">
          <a:xfrm>
            <a:off x="838200" y="1594624"/>
            <a:ext cx="5181600" cy="458233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p:cNvSpPr>
            <a:spLocks noGrp="1"/>
          </p:cNvSpPr>
          <p:nvPr>
            <p:ph sz="half" idx="2"/>
          </p:nvPr>
        </p:nvSpPr>
        <p:spPr bwMode="gray">
          <a:xfrm>
            <a:off x="6172200" y="1594624"/>
            <a:ext cx="5181600" cy="458233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p:cNvSpPr>
            <a:spLocks noGrp="1"/>
          </p:cNvSpPr>
          <p:nvPr>
            <p:ph type="dt" sz="half" idx="10"/>
          </p:nvPr>
        </p:nvSpPr>
        <p:spPr bwMode="black"/>
        <p:txBody>
          <a:bodyPr/>
          <a:lstStyle/>
          <a:p>
            <a:fld id="{5485A5BA-A5F9-4138-9E4B-FFD626F6437A}" type="datetime1">
              <a:rPr lang="en-US" smtClean="0"/>
              <a:t>11/5/2025</a:t>
            </a:fld>
            <a:endParaRPr lang="en-US"/>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mmb</a:t>
            </a:r>
            <a:r>
              <a:rPr lang="en-US"/>
              <a:t>/oar</a:t>
            </a: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1242674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a:noFill/>
        </p:spPr>
        <p:txBody>
          <a:bodyPr lIns="91440" tIns="45720" rIns="91440" bIns="4572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black">
          <a:xfrm>
            <a:off x="838200" y="6356350"/>
            <a:ext cx="1358590" cy="365125"/>
          </a:xfrm>
        </p:spPr>
        <p:txBody>
          <a:bodyPr/>
          <a:lstStyle/>
          <a:p>
            <a:fld id="{66C283A4-7960-4BFD-B3A5-A2CC5BB2A473}" type="datetime1">
              <a:rPr lang="en-US" smtClean="0"/>
              <a:t>11/5/2025</a:t>
            </a:fld>
            <a:endParaRPr lang="en-US"/>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mmb</a:t>
            </a:r>
            <a:r>
              <a:rPr lang="en-US"/>
              <a:t>/oar</a:t>
            </a:r>
          </a:p>
        </p:txBody>
      </p:sp>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0686043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11/5/2025</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69450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11/5/2025</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mmb</a:t>
            </a:r>
            <a:r>
              <a:rPr lang="en-US"/>
              <a:t>/oar</a:t>
            </a: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71288094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and Content (Solid Blu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11/5/2025</a:t>
            </a:fld>
            <a:endParaRPr lang="en-US"/>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mmb</a:t>
            </a:r>
            <a:r>
              <a:rPr lang="en-US"/>
              <a:t>/oar</a:t>
            </a: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3343368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11/5/2025</a:t>
            </a:fld>
            <a:endParaRPr lang="en-US"/>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mmb</a:t>
            </a:r>
            <a:r>
              <a:rPr lang="en-US"/>
              <a:t>/oar</a:t>
            </a:r>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60440095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F4B91AA0-3BA7-4036-A3DA-317C6C4FFA29}" type="datetime1">
              <a:rPr lang="en-US" smtClean="0"/>
              <a:pPr/>
              <a:t>11/5/2025</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tx1"/>
                </a:solidFill>
              </a:rPr>
              <a:t>|</a:t>
            </a:r>
            <a:r>
              <a:rPr lang="en-US"/>
              <a:t>  mn.gov/</a:t>
            </a:r>
            <a:r>
              <a:rPr lang="en-US" err="1"/>
              <a:t>mmb</a:t>
            </a:r>
            <a:r>
              <a:rPr lang="en-US"/>
              <a:t>/oar</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75837666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and Content (Solid Dark, Image)">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11/5/2025</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mmb</a:t>
            </a:r>
            <a:r>
              <a:rPr lang="en-US"/>
              <a:t>/oar</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92250412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11/5/2025</a:t>
            </a:fld>
            <a:endParaRPr lang="en-US"/>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mmb</a:t>
            </a:r>
            <a:r>
              <a:rPr lang="en-US"/>
              <a:t>/oar</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92629618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9" name="Date Placeholder 4"/>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11/5/2025</a:t>
            </a:fld>
            <a:endParaRPr lang="en-US"/>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mmb</a:t>
            </a:r>
            <a:r>
              <a:rPr lang="en-US"/>
              <a:t>/oar</a:t>
            </a:r>
          </a:p>
        </p:txBody>
      </p:sp>
      <p:sp>
        <p:nvSpPr>
          <p:cNvPr id="10" name="Slide Number Placeholder 6"/>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33757767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eam Page (4-Up Vertical)">
    <p:bg bwMode="gray">
      <p:bgPr>
        <a:solidFill>
          <a:srgbClr val="E8E8E8"/>
        </a:solidFill>
        <a:effectLst/>
      </p:bgPr>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4" name="Picture Placeholder 3">
            <a:extLst>
              <a:ext uri="{FF2B5EF4-FFF2-40B4-BE49-F238E27FC236}">
                <a16:creationId xmlns:a16="http://schemas.microsoft.com/office/drawing/2014/main" id="{4378C81C-38CA-4D22-9B63-324111B4934E}"/>
              </a:ext>
            </a:extLst>
          </p:cNvPr>
          <p:cNvSpPr>
            <a:spLocks noGrp="1"/>
          </p:cNvSpPr>
          <p:nvPr>
            <p:ph type="pic" sz="quarter" idx="22" hasCustomPrompt="1"/>
          </p:nvPr>
        </p:nvSpPr>
        <p:spPr bwMode="gray">
          <a:xfrm>
            <a:off x="3645813" y="1981899"/>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8" name="Picture Placeholder 3">
            <a:extLst>
              <a:ext uri="{FF2B5EF4-FFF2-40B4-BE49-F238E27FC236}">
                <a16:creationId xmlns:a16="http://schemas.microsoft.com/office/drawing/2014/main" id="{E4B3DD3E-4071-4513-9DAD-DBBE02E05F58}"/>
              </a:ext>
            </a:extLst>
          </p:cNvPr>
          <p:cNvSpPr>
            <a:spLocks noGrp="1"/>
          </p:cNvSpPr>
          <p:nvPr>
            <p:ph type="pic" sz="quarter" idx="23" hasCustomPrompt="1"/>
          </p:nvPr>
        </p:nvSpPr>
        <p:spPr bwMode="gray">
          <a:xfrm>
            <a:off x="6484428" y="1981899"/>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20" name="Picture Placeholder 3">
            <a:extLst>
              <a:ext uri="{FF2B5EF4-FFF2-40B4-BE49-F238E27FC236}">
                <a16:creationId xmlns:a16="http://schemas.microsoft.com/office/drawing/2014/main" id="{03E6E0CE-BDC5-4A27-A3F6-F46D21F7DFC1}"/>
              </a:ext>
            </a:extLst>
          </p:cNvPr>
          <p:cNvSpPr>
            <a:spLocks noGrp="1"/>
          </p:cNvSpPr>
          <p:nvPr>
            <p:ph type="pic" sz="quarter" idx="24" hasCustomPrompt="1"/>
          </p:nvPr>
        </p:nvSpPr>
        <p:spPr bwMode="gray">
          <a:xfrm>
            <a:off x="9323043" y="2002884"/>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11"/>
          <p:cNvSpPr>
            <a:spLocks noGrp="1"/>
          </p:cNvSpPr>
          <p:nvPr>
            <p:ph type="dt" sz="half" idx="10"/>
          </p:nvPr>
        </p:nvSpPr>
        <p:spPr bwMode="black"/>
        <p:txBody>
          <a:bodyPr/>
          <a:lstStyle/>
          <a:p>
            <a:fld id="{936DB2D6-5DF4-4264-A4A1-7D3EAF38D255}" type="datetime1">
              <a:rPr lang="en-US" smtClean="0"/>
              <a:t>11/5/2025</a:t>
            </a:fld>
            <a:endParaRPr lang="en-US"/>
          </a:p>
        </p:txBody>
      </p:sp>
      <p:sp>
        <p:nvSpPr>
          <p:cNvPr id="1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mmb</a:t>
            </a:r>
            <a:r>
              <a:rPr lang="en-US"/>
              <a:t>/oar</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2321289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eam Page (3 Up Vertical)">
    <p:bg>
      <p:bgPr>
        <a:solidFill>
          <a:srgbClr val="E8E8E8"/>
        </a:solidFill>
        <a:effectLst/>
      </p:bgPr>
    </p:bg>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4" name="Picture Placeholder 3">
            <a:extLst>
              <a:ext uri="{FF2B5EF4-FFF2-40B4-BE49-F238E27FC236}">
                <a16:creationId xmlns:a16="http://schemas.microsoft.com/office/drawing/2014/main" id="{255F61E2-2EE6-4C2E-9E57-37997A4DF66F}"/>
              </a:ext>
            </a:extLst>
          </p:cNvPr>
          <p:cNvSpPr>
            <a:spLocks noGrp="1"/>
          </p:cNvSpPr>
          <p:nvPr>
            <p:ph type="pic" sz="quarter" idx="20" hasCustomPrompt="1"/>
          </p:nvPr>
        </p:nvSpPr>
        <p:spPr bwMode="gray">
          <a:xfrm>
            <a:off x="157917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5" name="Picture Placeholder 3">
            <a:extLst>
              <a:ext uri="{FF2B5EF4-FFF2-40B4-BE49-F238E27FC236}">
                <a16:creationId xmlns:a16="http://schemas.microsoft.com/office/drawing/2014/main" id="{49921214-0833-4B73-BEEC-FC86E7FF789F}"/>
              </a:ext>
            </a:extLst>
          </p:cNvPr>
          <p:cNvSpPr>
            <a:spLocks noGrp="1"/>
          </p:cNvSpPr>
          <p:nvPr>
            <p:ph type="pic" sz="quarter" idx="21" hasCustomPrompt="1"/>
          </p:nvPr>
        </p:nvSpPr>
        <p:spPr bwMode="gray">
          <a:xfrm>
            <a:off x="482218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8" name="Picture Placeholder 3">
            <a:extLst>
              <a:ext uri="{FF2B5EF4-FFF2-40B4-BE49-F238E27FC236}">
                <a16:creationId xmlns:a16="http://schemas.microsoft.com/office/drawing/2014/main" id="{F5B35329-7A36-4EF4-A793-2D020420E2A2}"/>
              </a:ext>
            </a:extLst>
          </p:cNvPr>
          <p:cNvSpPr>
            <a:spLocks noGrp="1"/>
          </p:cNvSpPr>
          <p:nvPr>
            <p:ph type="pic" sz="quarter" idx="22" hasCustomPrompt="1"/>
          </p:nvPr>
        </p:nvSpPr>
        <p:spPr bwMode="gray">
          <a:xfrm>
            <a:off x="806519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3" name="Date Placeholder 9"/>
          <p:cNvSpPr>
            <a:spLocks noGrp="1"/>
          </p:cNvSpPr>
          <p:nvPr>
            <p:ph type="dt" sz="half" idx="10"/>
          </p:nvPr>
        </p:nvSpPr>
        <p:spPr bwMode="black"/>
        <p:txBody>
          <a:bodyPr/>
          <a:lstStyle/>
          <a:p>
            <a:fld id="{936DB2D6-5DF4-4264-A4A1-7D3EAF38D255}" type="datetime1">
              <a:rPr lang="en-US" smtClean="0"/>
              <a:t>11/5/2025</a:t>
            </a:fld>
            <a:endParaRPr lang="en-US"/>
          </a:p>
        </p:txBody>
      </p:sp>
      <p:sp>
        <p:nvSpPr>
          <p:cNvPr id="19"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mmb</a:t>
            </a:r>
            <a:r>
              <a:rPr lang="en-US"/>
              <a:t>/oar</a:t>
            </a: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1588294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eam Page (4-Up Horizontal)">
    <p:bg bwMode="gray">
      <p:bgPr>
        <a:solidFill>
          <a:srgbClr val="E8E8E8"/>
        </a:solidFill>
        <a:effectLst/>
      </p:bgPr>
    </p:bg>
    <p:spTree>
      <p:nvGrpSpPr>
        <p:cNvPr id="1" name=""/>
        <p:cNvGrpSpPr/>
        <p:nvPr/>
      </p:nvGrpSpPr>
      <p:grpSpPr>
        <a:xfrm>
          <a:off x="0" y="0"/>
          <a:ext cx="0" cy="0"/>
          <a:chOff x="0" y="0"/>
          <a:chExt cx="0" cy="0"/>
        </a:xfrm>
      </p:grpSpPr>
      <p:sp>
        <p:nvSpPr>
          <p:cNvPr id="21"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0"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3" name="Picture Placeholder 3"/>
          <p:cNvSpPr>
            <a:spLocks noGrp="1"/>
          </p:cNvSpPr>
          <p:nvPr>
            <p:ph type="pic" sz="quarter" idx="14" hasCustomPrompt="1"/>
          </p:nvPr>
        </p:nvSpPr>
        <p:spPr bwMode="gray">
          <a:xfrm>
            <a:off x="806331"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4"/>
          <p:cNvSpPr>
            <a:spLocks noGrp="1"/>
          </p:cNvSpPr>
          <p:nvPr>
            <p:ph type="body" sz="quarter" idx="15"/>
          </p:nvPr>
        </p:nvSpPr>
        <p:spPr bwMode="black">
          <a:xfrm>
            <a:off x="2876550" y="167477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9" name="Picture Placeholder 5"/>
          <p:cNvSpPr>
            <a:spLocks noGrp="1"/>
          </p:cNvSpPr>
          <p:nvPr>
            <p:ph type="pic" sz="quarter" idx="13" hasCustomPrompt="1"/>
          </p:nvPr>
        </p:nvSpPr>
        <p:spPr bwMode="gray">
          <a:xfrm>
            <a:off x="806332" y="3939360"/>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6"/>
          <p:cNvSpPr>
            <a:spLocks noGrp="1"/>
          </p:cNvSpPr>
          <p:nvPr>
            <p:ph type="body" sz="quarter" idx="16"/>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11"/>
          <p:cNvSpPr>
            <a:spLocks noGrp="1"/>
          </p:cNvSpPr>
          <p:nvPr>
            <p:ph type="dt" sz="half" idx="10"/>
          </p:nvPr>
        </p:nvSpPr>
        <p:spPr bwMode="black"/>
        <p:txBody>
          <a:bodyPr/>
          <a:lstStyle/>
          <a:p>
            <a:fld id="{8DC79626-CE5A-4834-975C-E7305BA2E281}" type="datetime1">
              <a:rPr lang="en-US" smtClean="0"/>
              <a:t>11/5/2025</a:t>
            </a:fld>
            <a:endParaRPr lang="en-US"/>
          </a:p>
        </p:txBody>
      </p:sp>
      <p:sp>
        <p:nvSpPr>
          <p:cNvPr id="2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mmb</a:t>
            </a:r>
            <a:r>
              <a:rPr lang="en-US"/>
              <a:t>/oar</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930885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0" name="Slide Number Placeholder 6"/>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pic>
        <p:nvPicPr>
          <p:cNvPr id="13" name="Graphic 5" descr="Minnesota Logo">
            <a:extLst>
              <a:ext uri="{FF2B5EF4-FFF2-40B4-BE49-F238E27FC236}">
                <a16:creationId xmlns:a16="http://schemas.microsoft.com/office/drawing/2014/main" id="{DB7CDECD-E7AA-4DEF-ABD5-035D766A774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298649004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eam Page (2-Up Horizontal)">
    <p:bg>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7"/>
          <p:cNvSpPr>
            <a:spLocks noGrp="1"/>
          </p:cNvSpPr>
          <p:nvPr>
            <p:ph type="dt" sz="half" idx="10"/>
          </p:nvPr>
        </p:nvSpPr>
        <p:spPr bwMode="black"/>
        <p:txBody>
          <a:bodyPr/>
          <a:lstStyle/>
          <a:p>
            <a:fld id="{7F519661-29C3-4FE0-9FC3-375A85A42C46}" type="datetime1">
              <a:rPr lang="en-US" smtClean="0"/>
              <a:t>11/5/2025</a:t>
            </a:fld>
            <a:endParaRPr lang="en-US"/>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mmb</a:t>
            </a:r>
            <a:r>
              <a:rPr lang="en-US"/>
              <a:t>/oar</a:t>
            </a:r>
          </a:p>
        </p:txBody>
      </p:sp>
      <p:sp>
        <p:nvSpPr>
          <p:cNvPr id="5" name="Slide Number Placeholder 9"/>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26192180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Ref idx="1001">
        <a:schemeClr val="bg1"/>
      </p:bgRef>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11"/>
          <p:cNvSpPr>
            <a:spLocks noGrp="1"/>
          </p:cNvSpPr>
          <p:nvPr>
            <p:ph type="dt" sz="half" idx="10"/>
          </p:nvPr>
        </p:nvSpPr>
        <p:spPr bwMode="black"/>
        <p:txBody>
          <a:bodyPr/>
          <a:lstStyle/>
          <a:p>
            <a:fld id="{4B4EEDC6-36CA-4209-B482-2ED76AA0BF08}" type="datetime1">
              <a:rPr lang="en-US" smtClean="0"/>
              <a:t>11/5/2025</a:t>
            </a:fld>
            <a:endParaRPr lang="en-US"/>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mmb</a:t>
            </a:r>
            <a:r>
              <a:rPr lang="en-US"/>
              <a:t>/oar</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13834055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9"/>
          <p:cNvSpPr>
            <a:spLocks noGrp="1"/>
          </p:cNvSpPr>
          <p:nvPr>
            <p:ph type="dt" sz="half" idx="10"/>
          </p:nvPr>
        </p:nvSpPr>
        <p:spPr bwMode="black"/>
        <p:txBody>
          <a:bodyPr/>
          <a:lstStyle/>
          <a:p>
            <a:fld id="{4B4EEDC6-36CA-4209-B482-2ED76AA0BF08}" type="datetime1">
              <a:rPr lang="en-US" smtClean="0"/>
              <a:t>11/5/2025</a:t>
            </a:fld>
            <a:endParaRPr lang="en-US"/>
          </a:p>
        </p:txBody>
      </p:sp>
      <p:sp>
        <p:nvSpPr>
          <p:cNvPr id="20"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mmb</a:t>
            </a:r>
            <a:r>
              <a:rPr lang="en-US"/>
              <a:t>/oar</a:t>
            </a: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09941576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Icons (4-Up Horizontal)">
    <p:bg bwMode="gray">
      <p:bgRef idx="1001">
        <a:schemeClr val="bg1"/>
      </p:bgRef>
    </p:bg>
    <p:spTree>
      <p:nvGrpSpPr>
        <p:cNvPr id="1" name=""/>
        <p:cNvGrpSpPr/>
        <p:nvPr/>
      </p:nvGrpSpPr>
      <p:grpSpPr>
        <a:xfrm>
          <a:off x="0" y="0"/>
          <a:ext cx="0" cy="0"/>
          <a:chOff x="0" y="0"/>
          <a:chExt cx="0" cy="0"/>
        </a:xfrm>
      </p:grpSpPr>
      <p:sp>
        <p:nvSpPr>
          <p:cNvPr id="24"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6"/>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11"/>
          <p:cNvSpPr>
            <a:spLocks noGrp="1"/>
          </p:cNvSpPr>
          <p:nvPr>
            <p:ph type="dt" sz="half" idx="10"/>
          </p:nvPr>
        </p:nvSpPr>
        <p:spPr bwMode="black"/>
        <p:txBody>
          <a:bodyPr/>
          <a:lstStyle/>
          <a:p>
            <a:fld id="{1815FB38-58F3-410A-8DA4-4B706967601F}" type="datetime1">
              <a:rPr lang="en-US" smtClean="0"/>
              <a:t>11/5/2025</a:t>
            </a:fld>
            <a:endParaRPr lang="en-US"/>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mmb</a:t>
            </a:r>
            <a:r>
              <a:rPr lang="en-US"/>
              <a:t>/oar</a:t>
            </a:r>
          </a:p>
        </p:txBody>
      </p:sp>
      <p:sp>
        <p:nvSpPr>
          <p:cNvPr id="6"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04430409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Icons (2-Up Horizont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7" name="Text Placeholder 6"/>
          <p:cNvSpPr>
            <a:spLocks noGrp="1"/>
          </p:cNvSpPr>
          <p:nvPr>
            <p:ph type="body" sz="quarter" idx="18"/>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7"/>
          <p:cNvSpPr>
            <a:spLocks noGrp="1"/>
          </p:cNvSpPr>
          <p:nvPr>
            <p:ph type="dt" sz="half" idx="10"/>
          </p:nvPr>
        </p:nvSpPr>
        <p:spPr bwMode="black"/>
        <p:txBody>
          <a:bodyPr/>
          <a:lstStyle/>
          <a:p>
            <a:fld id="{0366E0EA-2D80-452F-9963-33FA7A36BC09}" type="datetime1">
              <a:rPr lang="en-US" smtClean="0"/>
              <a:t>11/5/2025</a:t>
            </a:fld>
            <a:endParaRPr lang="en-US"/>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mmb</a:t>
            </a:r>
            <a:r>
              <a:rPr lang="en-US"/>
              <a:t>/oar</a:t>
            </a:r>
          </a:p>
        </p:txBody>
      </p:sp>
      <p:sp>
        <p:nvSpPr>
          <p:cNvPr id="6" name="Slide Number Placeholder 9"/>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3556261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7" name="Content Placeholder 3"/>
          <p:cNvSpPr>
            <a:spLocks noGrp="1"/>
          </p:cNvSpPr>
          <p:nvPr>
            <p:ph sz="half" idx="15" hasCustomPrompt="1"/>
          </p:nvPr>
        </p:nvSpPr>
        <p:spPr bwMode="gray">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5" name="Content Placeholder 4"/>
          <p:cNvSpPr>
            <a:spLocks noGrp="1"/>
          </p:cNvSpPr>
          <p:nvPr>
            <p:ph sz="half" idx="27" hasCustomPrompt="1"/>
          </p:nvPr>
        </p:nvSpPr>
        <p:spPr bwMode="gray">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6" name="Content Placeholder 5"/>
          <p:cNvSpPr>
            <a:spLocks noGrp="1"/>
          </p:cNvSpPr>
          <p:nvPr>
            <p:ph sz="half" idx="28" hasCustomPrompt="1"/>
          </p:nvPr>
        </p:nvSpPr>
        <p:spPr bwMode="gray">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8" name="Content Placeholder 6"/>
          <p:cNvSpPr>
            <a:spLocks noGrp="1"/>
          </p:cNvSpPr>
          <p:nvPr>
            <p:ph sz="half" idx="29" hasCustomPrompt="1"/>
          </p:nvPr>
        </p:nvSpPr>
        <p:spPr bwMode="gray">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9" name="Content Placeholder 7"/>
          <p:cNvSpPr>
            <a:spLocks noGrp="1"/>
          </p:cNvSpPr>
          <p:nvPr>
            <p:ph sz="half" idx="30" hasCustomPrompt="1"/>
          </p:nvPr>
        </p:nvSpPr>
        <p:spPr bwMode="gray">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5" name="Content Placeholder 8"/>
          <p:cNvSpPr>
            <a:spLocks noGrp="1"/>
          </p:cNvSpPr>
          <p:nvPr>
            <p:ph sz="half" idx="31" hasCustomPrompt="1"/>
          </p:nvPr>
        </p:nvSpPr>
        <p:spPr bwMode="gray">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6" name="Content Placeholder 9"/>
          <p:cNvSpPr>
            <a:spLocks noGrp="1"/>
          </p:cNvSpPr>
          <p:nvPr>
            <p:ph sz="half" idx="32" hasCustomPrompt="1"/>
          </p:nvPr>
        </p:nvSpPr>
        <p:spPr bwMode="gray">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7" name="Content Placeholder 10"/>
          <p:cNvSpPr>
            <a:spLocks noGrp="1"/>
          </p:cNvSpPr>
          <p:nvPr>
            <p:ph sz="half" idx="33" hasCustomPrompt="1"/>
          </p:nvPr>
        </p:nvSpPr>
        <p:spPr bwMode="gray">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8" name="Content Placeholder 11"/>
          <p:cNvSpPr>
            <a:spLocks noGrp="1"/>
          </p:cNvSpPr>
          <p:nvPr>
            <p:ph sz="half" idx="34" hasCustomPrompt="1"/>
          </p:nvPr>
        </p:nvSpPr>
        <p:spPr bwMode="gray">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9" name="Content Placeholder 12"/>
          <p:cNvSpPr>
            <a:spLocks noGrp="1"/>
          </p:cNvSpPr>
          <p:nvPr>
            <p:ph sz="half" idx="35" hasCustomPrompt="1"/>
          </p:nvPr>
        </p:nvSpPr>
        <p:spPr bwMode="gray">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20" name="Date Placeholder 13"/>
          <p:cNvSpPr>
            <a:spLocks noGrp="1"/>
          </p:cNvSpPr>
          <p:nvPr>
            <p:ph type="dt" sz="half" idx="10"/>
          </p:nvPr>
        </p:nvSpPr>
        <p:spPr bwMode="black">
          <a:xfrm>
            <a:off x="838200" y="6356350"/>
            <a:ext cx="1358590" cy="365125"/>
          </a:xfrm>
        </p:spPr>
        <p:txBody>
          <a:bodyPr/>
          <a:lstStyle/>
          <a:p>
            <a:fld id="{1815FB38-58F3-410A-8DA4-4B706967601F}" type="datetime1">
              <a:rPr lang="en-US" smtClean="0"/>
              <a:t>11/5/2025</a:t>
            </a:fld>
            <a:endParaRPr lang="en-US"/>
          </a:p>
        </p:txBody>
      </p:sp>
      <p:sp>
        <p:nvSpPr>
          <p:cNvPr id="21" name="Footer Placeholder 1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mmb</a:t>
            </a:r>
            <a:r>
              <a:rPr lang="en-US"/>
              <a:t>/oar</a:t>
            </a:r>
          </a:p>
        </p:txBody>
      </p:sp>
      <p:sp>
        <p:nvSpPr>
          <p:cNvPr id="22" name="Slide Number Placeholder 1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407225859"/>
      </p:ext>
    </p:extLst>
  </p:cSld>
  <p:clrMapOvr>
    <a:masterClrMapping/>
  </p:clrMapOvr>
  <p:extLst>
    <p:ext uri="{DCECCB84-F9BA-43D5-87BE-67443E8EF086}">
      <p15:sldGuideLst xmlns:p15="http://schemas.microsoft.com/office/powerpoint/2012/main"/>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
        <p:nvSpPr>
          <p:cNvPr id="4" name="Picture Placeholder 3"/>
          <p:cNvSpPr>
            <a:spLocks noGrp="1"/>
          </p:cNvSpPr>
          <p:nvPr>
            <p:ph type="pic" sz="quarter" idx="10"/>
          </p:nvPr>
        </p:nvSpPr>
        <p:spPr bwMode="gray">
          <a:xfrm>
            <a:off x="0" y="2"/>
            <a:ext cx="12192000" cy="5638797"/>
          </a:xfrm>
        </p:spPr>
        <p:txBody>
          <a:bodyPr/>
          <a:lstStyle/>
          <a:p>
            <a:r>
              <a:rPr lang="en-US"/>
              <a:t>Click icon to add picture</a:t>
            </a:r>
          </a:p>
        </p:txBody>
      </p:sp>
    </p:spTree>
    <p:extLst>
      <p:ext uri="{BB962C8B-B14F-4D97-AF65-F5344CB8AC3E}">
        <p14:creationId xmlns:p14="http://schemas.microsoft.com/office/powerpoint/2010/main" val="535255183"/>
      </p:ext>
    </p:extLst>
  </p:cSld>
  <p:clrMapOvr>
    <a:masterClrMapping/>
  </p:clrMapOvr>
  <p:hf sldNum="0" hdr="0" ftr="0" dt="0"/>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Big Image (Dark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
        <p:nvSpPr>
          <p:cNvPr id="4" name="Picture Placeholder 3"/>
          <p:cNvSpPr>
            <a:spLocks noGrp="1"/>
          </p:cNvSpPr>
          <p:nvPr>
            <p:ph type="pic" sz="quarter" idx="10"/>
          </p:nvPr>
        </p:nvSpPr>
        <p:spPr bwMode="gray">
          <a:xfrm>
            <a:off x="0" y="2"/>
            <a:ext cx="12192000" cy="5638799"/>
          </a:xfrm>
        </p:spPr>
        <p:txBody>
          <a:bodyPr/>
          <a:lstStyle/>
          <a:p>
            <a:r>
              <a:rPr lang="en-US"/>
              <a:t>Click icon to add picture</a:t>
            </a:r>
          </a:p>
        </p:txBody>
      </p:sp>
    </p:spTree>
    <p:extLst>
      <p:ext uri="{BB962C8B-B14F-4D97-AF65-F5344CB8AC3E}">
        <p14:creationId xmlns:p14="http://schemas.microsoft.com/office/powerpoint/2010/main" val="2936982459"/>
      </p:ext>
    </p:extLst>
  </p:cSld>
  <p:clrMapOvr>
    <a:masterClrMapping/>
  </p:clrMapOvr>
  <p:hf sldNum="0" hdr="0" ftr="0" dt="0"/>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Big Image (Green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3635996181"/>
      </p:ext>
    </p:extLst>
  </p:cSld>
  <p:clrMapOvr>
    <a:masterClrMapping/>
  </p:clrMapOvr>
  <p:hf sldNum="0" hdr="0" ftr="0" dt="0"/>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Big Image (Light Gray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1892189344"/>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4-Up Vertical)">
    <p:bg bwMode="gray">
      <p:bgPr>
        <a:solidFill>
          <a:srgbClr val="E8E8E8"/>
        </a:solidFill>
        <a:effectLst/>
      </p:bgPr>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4" name="Picture Placeholder 3">
            <a:extLst>
              <a:ext uri="{FF2B5EF4-FFF2-40B4-BE49-F238E27FC236}">
                <a16:creationId xmlns:a16="http://schemas.microsoft.com/office/drawing/2014/main" id="{4378C81C-38CA-4D22-9B63-324111B4934E}"/>
              </a:ext>
            </a:extLst>
          </p:cNvPr>
          <p:cNvSpPr>
            <a:spLocks noGrp="1"/>
          </p:cNvSpPr>
          <p:nvPr>
            <p:ph type="pic" sz="quarter" idx="22" hasCustomPrompt="1"/>
          </p:nvPr>
        </p:nvSpPr>
        <p:spPr bwMode="gray">
          <a:xfrm>
            <a:off x="3645813" y="1981899"/>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8" name="Picture Placeholder 3">
            <a:extLst>
              <a:ext uri="{FF2B5EF4-FFF2-40B4-BE49-F238E27FC236}">
                <a16:creationId xmlns:a16="http://schemas.microsoft.com/office/drawing/2014/main" id="{E4B3DD3E-4071-4513-9DAD-DBBE02E05F58}"/>
              </a:ext>
            </a:extLst>
          </p:cNvPr>
          <p:cNvSpPr>
            <a:spLocks noGrp="1"/>
          </p:cNvSpPr>
          <p:nvPr>
            <p:ph type="pic" sz="quarter" idx="23" hasCustomPrompt="1"/>
          </p:nvPr>
        </p:nvSpPr>
        <p:spPr bwMode="gray">
          <a:xfrm>
            <a:off x="6484428" y="1981899"/>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20" name="Picture Placeholder 3">
            <a:extLst>
              <a:ext uri="{FF2B5EF4-FFF2-40B4-BE49-F238E27FC236}">
                <a16:creationId xmlns:a16="http://schemas.microsoft.com/office/drawing/2014/main" id="{03E6E0CE-BDC5-4A27-A3F6-F46D21F7DFC1}"/>
              </a:ext>
            </a:extLst>
          </p:cNvPr>
          <p:cNvSpPr>
            <a:spLocks noGrp="1"/>
          </p:cNvSpPr>
          <p:nvPr>
            <p:ph type="pic" sz="quarter" idx="24" hasCustomPrompt="1"/>
          </p:nvPr>
        </p:nvSpPr>
        <p:spPr bwMode="gray">
          <a:xfrm>
            <a:off x="9323043" y="2002884"/>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Graphic 5" descr="Minnesota Logo">
            <a:extLst>
              <a:ext uri="{FF2B5EF4-FFF2-40B4-BE49-F238E27FC236}">
                <a16:creationId xmlns:a16="http://schemas.microsoft.com/office/drawing/2014/main" id="{EE6C4C99-5278-4A92-9F4B-197F992C10D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285668392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Screenshot (Dark Horizont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8"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11/5/2025</a:t>
            </a:fld>
            <a:endParaRPr lang="en-US"/>
          </a:p>
        </p:txBody>
      </p:sp>
      <p:sp>
        <p:nvSpPr>
          <p:cNvPr id="7"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mmb</a:t>
            </a:r>
            <a:r>
              <a:rPr lang="en-US"/>
              <a:t>/oar</a:t>
            </a:r>
          </a:p>
        </p:txBody>
      </p:sp>
      <p:sp>
        <p:nvSpPr>
          <p:cNvPr id="9"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87537495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Screenshot (Dark Vertic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6619319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creenshot (Full Window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12"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212578801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Screenshot (Light Gray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2"/>
          </p:nvPr>
        </p:nvSpPr>
        <p:spPr bwMode="black">
          <a:xfrm>
            <a:off x="838200" y="6356350"/>
            <a:ext cx="1358590" cy="365125"/>
          </a:xfrm>
        </p:spPr>
        <p:txBody>
          <a:bodyPr/>
          <a:lstStyle/>
          <a:p>
            <a:fld id="{5D76A200-3168-4D33-A718-3974884CE863}" type="datetime1">
              <a:rPr lang="en-US" smtClean="0"/>
              <a:t>11/5/2025</a:t>
            </a:fld>
            <a:endParaRPr lang="en-US"/>
          </a:p>
        </p:txBody>
      </p:sp>
      <p:sp>
        <p:nvSpPr>
          <p:cNvPr id="7"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mmb</a:t>
            </a:r>
            <a:r>
              <a:rPr lang="en-US"/>
              <a:t>/oar</a:t>
            </a:r>
          </a:p>
        </p:txBody>
      </p:sp>
      <p:sp>
        <p:nvSpPr>
          <p:cNvPr id="11" name="Slide Number Placeholder 7"/>
          <p:cNvSpPr>
            <a:spLocks noGrp="1"/>
          </p:cNvSpPr>
          <p:nvPr>
            <p:ph type="sldNum" sz="quarter" idx="13"/>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20706488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Screenshot (Light Gray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Text Placeholder 2"/>
          <p:cNvSpPr>
            <a:spLocks noGrp="1"/>
          </p:cNvSpPr>
          <p:nvPr>
            <p:ph type="body" sz="quarter" idx="11"/>
          </p:nvPr>
        </p:nvSpPr>
        <p:spPr bwMode="black">
          <a:xfrm>
            <a:off x="838200" y="1365203"/>
            <a:ext cx="10515600" cy="15671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618280577"/>
      </p:ext>
    </p:extLst>
  </p:cSld>
  <p:clrMapOvr>
    <a:masterClrMapping/>
  </p:clrMapOvr>
  <p:hf sldNum="0" hdr="0" ftr="0" dt="0"/>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Screenshot (Full Window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pic>
        <p:nvPicPr>
          <p:cNvPr id="9"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728458683"/>
      </p:ext>
    </p:extLst>
  </p:cSld>
  <p:clrMapOvr>
    <a:masterClrMapping/>
  </p:clrMapOvr>
  <p:hf sldNum="0" hdr="0" ftr="0" dt="0"/>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Screenshot (Blue Horizont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11/5/2025</a:t>
            </a:fld>
            <a:endParaRPr lang="en-US"/>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mmb</a:t>
            </a:r>
            <a:r>
              <a:rPr lang="en-US"/>
              <a:t>/oar</a:t>
            </a: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83493688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Screenshot (Blue Vertic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8560450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Screenshot (Full Window Blue)">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91382387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creenshot (Computer)">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7" y="691882"/>
            <a:ext cx="6300787" cy="3411537"/>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11/5/2025</a:t>
            </a:fld>
            <a:endParaRPr lang="en-US"/>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Optional Tagline Goes Here </a:t>
            </a:r>
            <a:r>
              <a:rPr lang="en-US">
                <a:solidFill>
                  <a:schemeClr val="accent2"/>
                </a:solidFill>
              </a:rPr>
              <a:t>|</a:t>
            </a:r>
            <a:r>
              <a:rPr lang="en-US"/>
              <a:t>  mn.gov/</a:t>
            </a:r>
            <a:r>
              <a:rPr lang="en-US" err="1"/>
              <a:t>mmb</a:t>
            </a:r>
            <a:r>
              <a:rPr lang="en-US"/>
              <a:t>/oar</a:t>
            </a: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949471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Reversed Logo)">
    <p:bg bwMode="gray">
      <p:bgPr>
        <a:solidFill>
          <a:schemeClr val="tx1"/>
        </a:solidFill>
        <a:effectLst/>
      </p:bgPr>
    </p:bg>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11/5/2025</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697389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3 Up Vertical)">
    <p:bg>
      <p:bgPr>
        <a:solidFill>
          <a:srgbClr val="E8E8E8"/>
        </a:solidFill>
        <a:effectLst/>
      </p:bgPr>
    </p:bg>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4" name="Picture Placeholder 3">
            <a:extLst>
              <a:ext uri="{FF2B5EF4-FFF2-40B4-BE49-F238E27FC236}">
                <a16:creationId xmlns:a16="http://schemas.microsoft.com/office/drawing/2014/main" id="{255F61E2-2EE6-4C2E-9E57-37997A4DF66F}"/>
              </a:ext>
            </a:extLst>
          </p:cNvPr>
          <p:cNvSpPr>
            <a:spLocks noGrp="1"/>
          </p:cNvSpPr>
          <p:nvPr>
            <p:ph type="pic" sz="quarter" idx="20" hasCustomPrompt="1"/>
          </p:nvPr>
        </p:nvSpPr>
        <p:spPr bwMode="gray">
          <a:xfrm>
            <a:off x="157917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5" name="Picture Placeholder 3">
            <a:extLst>
              <a:ext uri="{FF2B5EF4-FFF2-40B4-BE49-F238E27FC236}">
                <a16:creationId xmlns:a16="http://schemas.microsoft.com/office/drawing/2014/main" id="{49921214-0833-4B73-BEEC-FC86E7FF789F}"/>
              </a:ext>
            </a:extLst>
          </p:cNvPr>
          <p:cNvSpPr>
            <a:spLocks noGrp="1"/>
          </p:cNvSpPr>
          <p:nvPr>
            <p:ph type="pic" sz="quarter" idx="21" hasCustomPrompt="1"/>
          </p:nvPr>
        </p:nvSpPr>
        <p:spPr bwMode="gray">
          <a:xfrm>
            <a:off x="482218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8" name="Picture Placeholder 3">
            <a:extLst>
              <a:ext uri="{FF2B5EF4-FFF2-40B4-BE49-F238E27FC236}">
                <a16:creationId xmlns:a16="http://schemas.microsoft.com/office/drawing/2014/main" id="{F5B35329-7A36-4EF4-A793-2D020420E2A2}"/>
              </a:ext>
            </a:extLst>
          </p:cNvPr>
          <p:cNvSpPr>
            <a:spLocks noGrp="1"/>
          </p:cNvSpPr>
          <p:nvPr>
            <p:ph type="pic" sz="quarter" idx="22" hasCustomPrompt="1"/>
          </p:nvPr>
        </p:nvSpPr>
        <p:spPr bwMode="gray">
          <a:xfrm>
            <a:off x="806519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9"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Graphic 5" descr="Minnesota Logo">
            <a:extLst>
              <a:ext uri="{FF2B5EF4-FFF2-40B4-BE49-F238E27FC236}">
                <a16:creationId xmlns:a16="http://schemas.microsoft.com/office/drawing/2014/main" id="{5D715086-2707-40E9-9300-511AC164DD6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83803635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bg bwMode="black">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0">
                <a:solidFill>
                  <a:schemeClr val="tx1"/>
                </a:solidFill>
              </a:defRPr>
            </a:lvl1pPr>
          </a:lstStyle>
          <a:p>
            <a:r>
              <a:rPr lang="en-US"/>
              <a:t>Click to edit title</a:t>
            </a:r>
          </a:p>
        </p:txBody>
      </p:sp>
      <p:sp>
        <p:nvSpPr>
          <p:cNvPr id="17" name="Picture Placeholder 3"/>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a:t>Click icon to insert screenshot</a:t>
            </a:r>
          </a:p>
        </p:txBody>
      </p:sp>
      <p:sp>
        <p:nvSpPr>
          <p:cNvPr id="15" name="Picture Placeholder 5"/>
          <p:cNvSpPr>
            <a:spLocks noGrp="1"/>
          </p:cNvSpPr>
          <p:nvPr>
            <p:ph type="pic" sz="quarter" idx="10" hasCustomPrompt="1"/>
          </p:nvPr>
        </p:nvSpPr>
        <p:spPr bwMode="gray">
          <a:xfrm>
            <a:off x="4976788" y="691883"/>
            <a:ext cx="6298572" cy="3369130"/>
          </a:xfrm>
        </p:spPr>
        <p:txBody>
          <a:bodyPr/>
          <a:lstStyle>
            <a:lvl1pPr>
              <a:defRPr/>
            </a:lvl1pPr>
          </a:lstStyle>
          <a:p>
            <a:r>
              <a:rPr lang="en-US"/>
              <a:t>Click icon to insert screenshot</a:t>
            </a:r>
          </a:p>
        </p:txBody>
      </p:sp>
      <p:sp>
        <p:nvSpPr>
          <p:cNvPr id="10" name="Date Placeholder 6"/>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276FB33B-BCEE-4E25-B97B-A564B0E1024B}" type="datetime1">
              <a:rPr lang="en-US" smtClean="0"/>
              <a:pPr/>
              <a:t>11/5/2025</a:t>
            </a:fld>
            <a:endParaRPr lang="en-US"/>
          </a:p>
        </p:txBody>
      </p:sp>
      <p:sp>
        <p:nvSpPr>
          <p:cNvPr id="9" name="Footer Placeholder 7"/>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tx1"/>
                </a:solidFill>
              </a:rPr>
              <a:t>|</a:t>
            </a:r>
            <a:r>
              <a:rPr lang="en-US"/>
              <a:t>  mn.gov/</a:t>
            </a:r>
            <a:r>
              <a:rPr lang="en-US" err="1"/>
              <a:t>mmb</a:t>
            </a:r>
            <a:r>
              <a:rPr lang="en-US"/>
              <a:t>/oar</a:t>
            </a:r>
          </a:p>
        </p:txBody>
      </p:sp>
      <p:sp>
        <p:nvSpPr>
          <p:cNvPr id="11" name="Slide Number Placeholder 8"/>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84753827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Quote (Blue Background)">
    <p:bg bwMode="black">
      <p:bgPr>
        <a:solidFill>
          <a:schemeClr val="bg1"/>
        </a:soli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6449201A-9881-4BD5-9EDB-134148F796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3" name="Title 2">
            <a:extLst>
              <a:ext uri="{FF2B5EF4-FFF2-40B4-BE49-F238E27FC236}">
                <a16:creationId xmlns:a16="http://schemas.microsoft.com/office/drawing/2014/main" id="{0B050E54-664D-466A-8DB7-324C516C8039}"/>
              </a:ext>
            </a:extLst>
          </p:cNvPr>
          <p:cNvSpPr>
            <a:spLocks noGrp="1"/>
          </p:cNvSpPr>
          <p:nvPr>
            <p:ph type="title" hasCustomPrompt="1"/>
          </p:nvPr>
        </p:nvSpPr>
        <p:spPr bwMode="black">
          <a:xfrm>
            <a:off x="1387736" y="1052945"/>
            <a:ext cx="9488245" cy="3227832"/>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4" name="Text Placeholder 3">
            <a:extLst>
              <a:ext uri="{FF2B5EF4-FFF2-40B4-BE49-F238E27FC236}">
                <a16:creationId xmlns:a16="http://schemas.microsoft.com/office/drawing/2014/main" id="{1906A78E-2FCE-427D-98A4-31316D7752E2}"/>
              </a:ext>
            </a:extLst>
          </p:cNvPr>
          <p:cNvSpPr>
            <a:spLocks noGrp="1"/>
          </p:cNvSpPr>
          <p:nvPr>
            <p:ph type="body" sz="quarter" idx="13" hasCustomPrompt="1"/>
          </p:nvPr>
        </p:nvSpPr>
        <p:spPr bwMode="black">
          <a:xfrm>
            <a:off x="1387736" y="4488873"/>
            <a:ext cx="9488245" cy="653282"/>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0227723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Quote (Teal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28F32915-284F-4F48-8220-F8136AD1F2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7" name="Title 2"/>
          <p:cNvSpPr>
            <a:spLocks noGrp="1"/>
          </p:cNvSpPr>
          <p:nvPr>
            <p:ph type="title" hasCustomPrompt="1"/>
          </p:nvPr>
        </p:nvSpPr>
        <p:spPr bwMode="black">
          <a:xfrm>
            <a:off x="1387736" y="1052945"/>
            <a:ext cx="9488245" cy="3227832"/>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3"/>
          <p:cNvSpPr>
            <a:spLocks noGrp="1"/>
          </p:cNvSpPr>
          <p:nvPr>
            <p:ph type="body" sz="quarter" idx="13" hasCustomPrompt="1"/>
          </p:nvPr>
        </p:nvSpPr>
        <p:spPr bwMode="black">
          <a:xfrm>
            <a:off x="1387736" y="4488873"/>
            <a:ext cx="9488245" cy="653282"/>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89064303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Quote Minimal (Blue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a:spLocks noGrp="1"/>
          </p:cNvSpPr>
          <p:nvPr>
            <p:ph type="title" hasCustomPrompt="1"/>
          </p:nvPr>
        </p:nvSpPr>
        <p:spPr bwMode="black">
          <a:xfrm>
            <a:off x="415839" y="760288"/>
            <a:ext cx="8091163" cy="4163403"/>
          </a:xfrm>
        </p:spPr>
        <p:txBody>
          <a:bodyPr>
            <a:noAutofit/>
          </a:bodyPr>
          <a:lstStyle>
            <a:lvl1pPr algn="ctr">
              <a:tabLst>
                <a:tab pos="3770313" algn="l"/>
              </a:tabLst>
              <a:defRPr sz="5000" baseline="0">
                <a:solidFill>
                  <a:schemeClr val="accent1"/>
                </a:solidFill>
              </a:defRPr>
            </a:lvl1pPr>
          </a:lstStyle>
          <a:p>
            <a:r>
              <a:rPr lang="en-US"/>
              <a:t>“Click to add quote.”</a:t>
            </a:r>
          </a:p>
        </p:txBody>
      </p:sp>
      <p:sp>
        <p:nvSpPr>
          <p:cNvPr id="8" name="Text Placeholder 3"/>
          <p:cNvSpPr>
            <a:spLocks noGrp="1"/>
          </p:cNvSpPr>
          <p:nvPr>
            <p:ph type="body" sz="quarter" idx="13" hasCustomPrompt="1"/>
          </p:nvPr>
        </p:nvSpPr>
        <p:spPr bwMode="black">
          <a:xfrm>
            <a:off x="415839" y="5163327"/>
            <a:ext cx="8091163" cy="1015739"/>
          </a:xfrm>
        </p:spPr>
        <p:txBody>
          <a:bodyPr anchor="ctr">
            <a:normAutofit/>
          </a:bodyPr>
          <a:lstStyle>
            <a:lvl1pPr marL="0" indent="0" algn="ctr">
              <a:buNone/>
              <a:defRPr sz="2400" i="1" baseline="0">
                <a:solidFill>
                  <a:schemeClr val="tx2"/>
                </a:solidFill>
              </a:defRPr>
            </a:lvl1pPr>
          </a:lstStyle>
          <a:p>
            <a:pPr lvl="0"/>
            <a:r>
              <a:rPr lang="en-US"/>
              <a:t>- Click to add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0270107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Quote Minimal (Teal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71113A8F-A3E6-4773-A564-980D4D0C4F53}"/>
              </a:ext>
            </a:extLst>
          </p:cNvPr>
          <p:cNvSpPr>
            <a:spLocks noGrp="1"/>
          </p:cNvSpPr>
          <p:nvPr>
            <p:ph type="title" hasCustomPrompt="1"/>
          </p:nvPr>
        </p:nvSpPr>
        <p:spPr bwMode="black">
          <a:xfrm>
            <a:off x="415839" y="760288"/>
            <a:ext cx="8091163" cy="4163403"/>
          </a:xfrm>
        </p:spPr>
        <p:txBody>
          <a:bodyPr>
            <a:noAutofit/>
          </a:bodyPr>
          <a:lstStyle>
            <a:lvl1pPr algn="ctr">
              <a:tabLst>
                <a:tab pos="3770313" algn="l"/>
              </a:tabLst>
              <a:defRPr sz="5000" baseline="0">
                <a:solidFill>
                  <a:schemeClr val="accent1"/>
                </a:solidFill>
              </a:defRPr>
            </a:lvl1pPr>
          </a:lstStyle>
          <a:p>
            <a:r>
              <a:rPr lang="en-US"/>
              <a:t>“Click to add quote.”</a:t>
            </a:r>
          </a:p>
        </p:txBody>
      </p:sp>
      <p:sp>
        <p:nvSpPr>
          <p:cNvPr id="13" name="Text Placeholder 3">
            <a:extLst>
              <a:ext uri="{FF2B5EF4-FFF2-40B4-BE49-F238E27FC236}">
                <a16:creationId xmlns:a16="http://schemas.microsoft.com/office/drawing/2014/main" id="{DA8B1812-DAFE-4A6A-B301-7770908A2BD8}"/>
              </a:ext>
            </a:extLst>
          </p:cNvPr>
          <p:cNvSpPr>
            <a:spLocks noGrp="1"/>
          </p:cNvSpPr>
          <p:nvPr>
            <p:ph type="body" sz="quarter" idx="13" hasCustomPrompt="1"/>
          </p:nvPr>
        </p:nvSpPr>
        <p:spPr bwMode="black">
          <a:xfrm>
            <a:off x="415839" y="5163327"/>
            <a:ext cx="8091163" cy="1015739"/>
          </a:xfrm>
        </p:spPr>
        <p:txBody>
          <a:bodyPr anchor="ctr">
            <a:normAutofit/>
          </a:bodyPr>
          <a:lstStyle>
            <a:lvl1pPr marL="0" indent="0" algn="ctr">
              <a:buNone/>
              <a:defRPr sz="2400" i="1" baseline="0">
                <a:solidFill>
                  <a:schemeClr val="tx2"/>
                </a:solidFill>
              </a:defRPr>
            </a:lvl1pPr>
          </a:lstStyle>
          <a:p>
            <a:pPr lvl="0"/>
            <a:r>
              <a:rPr lang="en-US"/>
              <a:t>- Click to add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64526769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Highlight">
    <p:bg bwMode="black">
      <p:bgPr>
        <a:solidFill>
          <a:schemeClr val="bg1"/>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8C1F7E9D-0503-4BE4-8143-B788D47265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7" name="Title 2"/>
          <p:cNvSpPr>
            <a:spLocks noGrp="1"/>
          </p:cNvSpPr>
          <p:nvPr>
            <p:ph type="title" hasCustomPrompt="1"/>
          </p:nvPr>
        </p:nvSpPr>
        <p:spPr bwMode="black">
          <a:xfrm>
            <a:off x="3305909" y="633187"/>
            <a:ext cx="5580183" cy="808751"/>
          </a:xfrm>
        </p:spPr>
        <p:txBody>
          <a:bodyPr>
            <a:noAutofit/>
          </a:bodyPr>
          <a:lstStyle>
            <a:lvl1pPr marL="0" marR="0" indent="0" algn="ctr" defTabSz="914400" rtl="0" eaLnBrk="1" fontAlgn="auto" latinLnBrk="0" hangingPunct="1">
              <a:lnSpc>
                <a:spcPct val="100000"/>
              </a:lnSpc>
              <a:spcBef>
                <a:spcPts val="0"/>
              </a:spcBef>
              <a:spcAft>
                <a:spcPts val="0"/>
              </a:spcAft>
              <a:buClrTx/>
              <a:buSzTx/>
              <a:buFontTx/>
              <a:buNone/>
              <a:tabLst/>
              <a:defRPr sz="5000" b="0" baseline="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t>Click to add title</a:t>
            </a:r>
            <a:endParaRPr kumimoji="0" lang="en-US" sz="3000" b="1" i="0" u="none" strike="noStrike" kern="1200" cap="none" spc="0" normalizeH="0" baseline="0" noProof="0">
              <a:ln>
                <a:noFill/>
              </a:ln>
              <a:solidFill>
                <a:srgbClr val="FFFFFF"/>
              </a:solidFill>
              <a:effectLst/>
              <a:uLnTx/>
              <a:uFillTx/>
              <a:latin typeface="+mj-lt"/>
              <a:ea typeface="+mn-ea"/>
              <a:cs typeface="+mn-cs"/>
            </a:endParaRPr>
          </a:p>
        </p:txBody>
      </p:sp>
      <p:sp>
        <p:nvSpPr>
          <p:cNvPr id="3" name="Text Placeholder 3">
            <a:extLst>
              <a:ext uri="{FF2B5EF4-FFF2-40B4-BE49-F238E27FC236}">
                <a16:creationId xmlns:a16="http://schemas.microsoft.com/office/drawing/2014/main" id="{41562BBE-B5B7-42B5-8ABD-CE74CD647F22}"/>
              </a:ext>
            </a:extLst>
          </p:cNvPr>
          <p:cNvSpPr>
            <a:spLocks noGrp="1"/>
          </p:cNvSpPr>
          <p:nvPr>
            <p:ph type="body" sz="quarter" idx="13"/>
          </p:nvPr>
        </p:nvSpPr>
        <p:spPr>
          <a:xfrm>
            <a:off x="1408113" y="1755775"/>
            <a:ext cx="9434512" cy="4151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27985486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By the Numbers (5-Up with Icons)">
    <p:bg bwMode="gray">
      <p:bgRef idx="1001">
        <a:schemeClr val="bg1"/>
      </p:bgRef>
    </p:bg>
    <p:spTree>
      <p:nvGrpSpPr>
        <p:cNvPr id="1" name=""/>
        <p:cNvGrpSpPr/>
        <p:nvPr/>
      </p:nvGrpSpPr>
      <p:grpSpPr>
        <a:xfrm>
          <a:off x="0" y="0"/>
          <a:ext cx="0" cy="0"/>
          <a:chOff x="0" y="0"/>
          <a:chExt cx="0" cy="0"/>
        </a:xfrm>
      </p:grpSpPr>
      <p:sp>
        <p:nvSpPr>
          <p:cNvPr id="19" name="Rectangle 1">
            <a:extLst>
              <a:ext uri="{FF2B5EF4-FFF2-40B4-BE49-F238E27FC236}">
                <a16:creationId xmlns:a16="http://schemas.microsoft.com/office/drawing/2014/main" id="{A5D6346A-285F-46E0-9AAB-F8F29A1C2BC6}"/>
              </a:ext>
            </a:extLst>
          </p:cNvPr>
          <p:cNvSpPr/>
          <p:nvPr userDrawn="1"/>
        </p:nvSpPr>
        <p:spPr bwMode="black">
          <a:xfrm>
            <a:off x="4060951" y="0"/>
            <a:ext cx="406399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a:spLocks noGrp="1"/>
          </p:cNvSpPr>
          <p:nvPr userDrawn="1">
            <p:ph type="title" hasCustomPrompt="1"/>
          </p:nvPr>
        </p:nvSpPr>
        <p:spPr bwMode="white">
          <a:xfrm>
            <a:off x="4325757" y="363682"/>
            <a:ext cx="3531339" cy="2809009"/>
          </a:xfrm>
          <a:noFill/>
        </p:spPr>
        <p:txBody>
          <a:bodyPr lIns="0" rIns="0">
            <a:normAutofit/>
          </a:bodyPr>
          <a:lstStyle>
            <a:lvl1pPr algn="ctr">
              <a:defRPr sz="3600">
                <a:solidFill>
                  <a:schemeClr val="bg1"/>
                </a:solidFill>
              </a:defRPr>
            </a:lvl1pPr>
          </a:lstStyle>
          <a:p>
            <a:r>
              <a:rPr lang="en-US"/>
              <a:t>Click to add title</a:t>
            </a:r>
          </a:p>
        </p:txBody>
      </p:sp>
      <p:sp>
        <p:nvSpPr>
          <p:cNvPr id="18" name="Rectangle 3">
            <a:extLst>
              <a:ext uri="{FF2B5EF4-FFF2-40B4-BE49-F238E27FC236}">
                <a16:creationId xmlns:a16="http://schemas.microsoft.com/office/drawing/2014/main" id="{8B1D6FB0-3CFA-4F98-9E32-13372A146E50}"/>
              </a:ext>
            </a:extLst>
          </p:cNvPr>
          <p:cNvSpPr/>
          <p:nvPr userDrawn="1"/>
        </p:nvSpPr>
        <p:spPr>
          <a:xfrm>
            <a:off x="-3048" y="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4">
            <a:extLst>
              <a:ext uri="{FF2B5EF4-FFF2-40B4-BE49-F238E27FC236}">
                <a16:creationId xmlns:a16="http://schemas.microsoft.com/office/drawing/2014/main" id="{91253B02-FE9E-42BD-9273-EB07447C42F2}"/>
              </a:ext>
            </a:extLst>
          </p:cNvPr>
          <p:cNvSpPr/>
          <p:nvPr userDrawn="1"/>
        </p:nvSpPr>
        <p:spPr>
          <a:xfrm>
            <a:off x="8124953" y="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5">
            <a:extLst>
              <a:ext uri="{FF2B5EF4-FFF2-40B4-BE49-F238E27FC236}">
                <a16:creationId xmlns:a16="http://schemas.microsoft.com/office/drawing/2014/main" id="{FA95525E-0F0F-42A1-814D-8A0F5F6C9504}"/>
              </a:ext>
            </a:extLst>
          </p:cNvPr>
          <p:cNvSpPr/>
          <p:nvPr userDrawn="1"/>
        </p:nvSpPr>
        <p:spPr>
          <a:xfrm>
            <a:off x="0" y="3429000"/>
            <a:ext cx="4063999"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
            <a:extLst>
              <a:ext uri="{FF2B5EF4-FFF2-40B4-BE49-F238E27FC236}">
                <a16:creationId xmlns:a16="http://schemas.microsoft.com/office/drawing/2014/main" id="{E2F620B4-FC61-4BCB-BFAB-5DAE7EDBC3A1}"/>
              </a:ext>
            </a:extLst>
          </p:cNvPr>
          <p:cNvSpPr/>
          <p:nvPr userDrawn="1"/>
        </p:nvSpPr>
        <p:spPr>
          <a:xfrm>
            <a:off x="4063999" y="342900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7">
            <a:extLst>
              <a:ext uri="{FF2B5EF4-FFF2-40B4-BE49-F238E27FC236}">
                <a16:creationId xmlns:a16="http://schemas.microsoft.com/office/drawing/2014/main" id="{6D8EBE3F-0971-43E7-9934-99422D606481}"/>
              </a:ext>
            </a:extLst>
          </p:cNvPr>
          <p:cNvSpPr/>
          <p:nvPr userDrawn="1"/>
        </p:nvSpPr>
        <p:spPr>
          <a:xfrm>
            <a:off x="8128001" y="3429000"/>
            <a:ext cx="4063999"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8">
            <a:extLst>
              <a:ext uri="{FF2B5EF4-FFF2-40B4-BE49-F238E27FC236}">
                <a16:creationId xmlns:a16="http://schemas.microsoft.com/office/drawing/2014/main" id="{D8DD7EF7-A01F-4BC7-80C9-B7ED221F6395}"/>
              </a:ext>
            </a:extLst>
          </p:cNvPr>
          <p:cNvSpPr>
            <a:spLocks noGrp="1"/>
          </p:cNvSpPr>
          <p:nvPr>
            <p:ph type="pic" sz="quarter" idx="13" hasCustomPrompt="1"/>
          </p:nvPr>
        </p:nvSpPr>
        <p:spPr bwMode="gray">
          <a:xfrm>
            <a:off x="1565351" y="347961"/>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3" name="Content Placeholder 9"/>
          <p:cNvSpPr>
            <a:spLocks noGrp="1"/>
          </p:cNvSpPr>
          <p:nvPr userDrawn="1">
            <p:ph idx="1" hasCustomPrompt="1"/>
          </p:nvPr>
        </p:nvSpPr>
        <p:spPr bwMode="gray">
          <a:xfrm>
            <a:off x="360218" y="1683143"/>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9" name="Picture Placeholder 10">
            <a:extLst>
              <a:ext uri="{FF2B5EF4-FFF2-40B4-BE49-F238E27FC236}">
                <a16:creationId xmlns:a16="http://schemas.microsoft.com/office/drawing/2014/main" id="{D04436AB-D3A4-4BCB-A795-5F8437FE2E86}"/>
              </a:ext>
            </a:extLst>
          </p:cNvPr>
          <p:cNvSpPr>
            <a:spLocks noGrp="1"/>
          </p:cNvSpPr>
          <p:nvPr>
            <p:ph type="pic" sz="quarter" idx="21" hasCustomPrompt="1"/>
          </p:nvPr>
        </p:nvSpPr>
        <p:spPr bwMode="gray">
          <a:xfrm>
            <a:off x="9668035" y="293132"/>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8" name="Content Placeholder 11">
            <a:extLst>
              <a:ext uri="{FF2B5EF4-FFF2-40B4-BE49-F238E27FC236}">
                <a16:creationId xmlns:a16="http://schemas.microsoft.com/office/drawing/2014/main" id="{6F9304B1-6B55-4695-943B-30DD680AEE6A}"/>
              </a:ext>
            </a:extLst>
          </p:cNvPr>
          <p:cNvSpPr>
            <a:spLocks noGrp="1"/>
          </p:cNvSpPr>
          <p:nvPr>
            <p:ph idx="20" hasCustomPrompt="1"/>
          </p:nvPr>
        </p:nvSpPr>
        <p:spPr bwMode="gray">
          <a:xfrm>
            <a:off x="8462902" y="1628314"/>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3" name="Picture Placeholder 12">
            <a:extLst>
              <a:ext uri="{FF2B5EF4-FFF2-40B4-BE49-F238E27FC236}">
                <a16:creationId xmlns:a16="http://schemas.microsoft.com/office/drawing/2014/main" id="{B28D5B16-4425-46F4-9F63-B46F36029402}"/>
              </a:ext>
            </a:extLst>
          </p:cNvPr>
          <p:cNvSpPr>
            <a:spLocks noGrp="1"/>
          </p:cNvSpPr>
          <p:nvPr>
            <p:ph type="pic" sz="quarter" idx="15" hasCustomPrompt="1"/>
          </p:nvPr>
        </p:nvSpPr>
        <p:spPr bwMode="gray">
          <a:xfrm>
            <a:off x="1565351"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2" name="Content Placeholder 13">
            <a:extLst>
              <a:ext uri="{FF2B5EF4-FFF2-40B4-BE49-F238E27FC236}">
                <a16:creationId xmlns:a16="http://schemas.microsoft.com/office/drawing/2014/main" id="{AD263849-863B-4132-B6E1-C61464355379}"/>
              </a:ext>
            </a:extLst>
          </p:cNvPr>
          <p:cNvSpPr>
            <a:spLocks noGrp="1"/>
          </p:cNvSpPr>
          <p:nvPr>
            <p:ph idx="14" hasCustomPrompt="1"/>
          </p:nvPr>
        </p:nvSpPr>
        <p:spPr bwMode="gray">
          <a:xfrm>
            <a:off x="360218"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5" name="Picture Placeholder 14">
            <a:extLst>
              <a:ext uri="{FF2B5EF4-FFF2-40B4-BE49-F238E27FC236}">
                <a16:creationId xmlns:a16="http://schemas.microsoft.com/office/drawing/2014/main" id="{2CE6DAA4-2E97-4817-A549-1F198B25D71D}"/>
              </a:ext>
            </a:extLst>
          </p:cNvPr>
          <p:cNvSpPr>
            <a:spLocks noGrp="1"/>
          </p:cNvSpPr>
          <p:nvPr>
            <p:ph type="pic" sz="quarter" idx="17" hasCustomPrompt="1"/>
          </p:nvPr>
        </p:nvSpPr>
        <p:spPr bwMode="gray">
          <a:xfrm>
            <a:off x="5610137"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4" name="Content Placeholder 15">
            <a:extLst>
              <a:ext uri="{FF2B5EF4-FFF2-40B4-BE49-F238E27FC236}">
                <a16:creationId xmlns:a16="http://schemas.microsoft.com/office/drawing/2014/main" id="{5B029AC8-AE17-421E-A0F3-247B7315CD29}"/>
              </a:ext>
            </a:extLst>
          </p:cNvPr>
          <p:cNvSpPr>
            <a:spLocks noGrp="1"/>
          </p:cNvSpPr>
          <p:nvPr>
            <p:ph idx="16" hasCustomPrompt="1"/>
          </p:nvPr>
        </p:nvSpPr>
        <p:spPr bwMode="gray">
          <a:xfrm>
            <a:off x="4405004"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7" name="Picture Placeholder 16">
            <a:extLst>
              <a:ext uri="{FF2B5EF4-FFF2-40B4-BE49-F238E27FC236}">
                <a16:creationId xmlns:a16="http://schemas.microsoft.com/office/drawing/2014/main" id="{F2965326-2267-4131-8529-A5DD17D8D70A}"/>
              </a:ext>
            </a:extLst>
          </p:cNvPr>
          <p:cNvSpPr>
            <a:spLocks noGrp="1"/>
          </p:cNvSpPr>
          <p:nvPr>
            <p:ph type="pic" sz="quarter" idx="19" hasCustomPrompt="1"/>
          </p:nvPr>
        </p:nvSpPr>
        <p:spPr bwMode="gray">
          <a:xfrm>
            <a:off x="9668035"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6" name="Content Placeholder 17">
            <a:extLst>
              <a:ext uri="{FF2B5EF4-FFF2-40B4-BE49-F238E27FC236}">
                <a16:creationId xmlns:a16="http://schemas.microsoft.com/office/drawing/2014/main" id="{69D189A1-22A5-49F4-835C-1A0417D045F6}"/>
              </a:ext>
            </a:extLst>
          </p:cNvPr>
          <p:cNvSpPr>
            <a:spLocks noGrp="1"/>
          </p:cNvSpPr>
          <p:nvPr>
            <p:ph idx="18" hasCustomPrompt="1"/>
          </p:nvPr>
        </p:nvSpPr>
        <p:spPr bwMode="gray">
          <a:xfrm>
            <a:off x="8462902"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6" name="Slide Number Placeholder 18"/>
          <p:cNvSpPr>
            <a:spLocks noGrp="1"/>
          </p:cNvSpPr>
          <p:nvPr userDrawn="1">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1268031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By the Numbers (9-Up)">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userDrawn="1">
            <p:ph type="title" hasCustomPrompt="1"/>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add title</a:t>
            </a:r>
          </a:p>
        </p:txBody>
      </p:sp>
      <p:sp>
        <p:nvSpPr>
          <p:cNvPr id="27" name="Rectangle 3">
            <a:extLst>
              <a:ext uri="{FF2B5EF4-FFF2-40B4-BE49-F238E27FC236}">
                <a16:creationId xmlns:a16="http://schemas.microsoft.com/office/drawing/2014/main" id="{47D138E0-2756-4912-9525-2DF109D30567}"/>
              </a:ext>
            </a:extLst>
          </p:cNvPr>
          <p:cNvSpPr/>
          <p:nvPr userDrawn="1"/>
        </p:nvSpPr>
        <p:spPr>
          <a:xfrm>
            <a:off x="0" y="1335281"/>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4">
            <a:extLst>
              <a:ext uri="{FF2B5EF4-FFF2-40B4-BE49-F238E27FC236}">
                <a16:creationId xmlns:a16="http://schemas.microsoft.com/office/drawing/2014/main" id="{014F3C95-F0D6-41F7-AA29-3C6EE80AEAE4}"/>
              </a:ext>
            </a:extLst>
          </p:cNvPr>
          <p:cNvSpPr/>
          <p:nvPr userDrawn="1"/>
        </p:nvSpPr>
        <p:spPr>
          <a:xfrm>
            <a:off x="4062984" y="1335281"/>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
            <a:extLst>
              <a:ext uri="{FF2B5EF4-FFF2-40B4-BE49-F238E27FC236}">
                <a16:creationId xmlns:a16="http://schemas.microsoft.com/office/drawing/2014/main" id="{C748B337-33F7-40A1-88D8-CD2BA65D869E}"/>
              </a:ext>
            </a:extLst>
          </p:cNvPr>
          <p:cNvSpPr/>
          <p:nvPr userDrawn="1"/>
        </p:nvSpPr>
        <p:spPr>
          <a:xfrm>
            <a:off x="8125968" y="1335281"/>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
            <a:extLst>
              <a:ext uri="{FF2B5EF4-FFF2-40B4-BE49-F238E27FC236}">
                <a16:creationId xmlns:a16="http://schemas.microsoft.com/office/drawing/2014/main" id="{D5D8785B-E7B0-45E9-A241-DE133451585E}"/>
              </a:ext>
            </a:extLst>
          </p:cNvPr>
          <p:cNvSpPr/>
          <p:nvPr userDrawn="1"/>
        </p:nvSpPr>
        <p:spPr>
          <a:xfrm>
            <a:off x="0" y="3176188"/>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7">
            <a:extLst>
              <a:ext uri="{FF2B5EF4-FFF2-40B4-BE49-F238E27FC236}">
                <a16:creationId xmlns:a16="http://schemas.microsoft.com/office/drawing/2014/main" id="{1B929D3F-61AE-48F2-891C-9DFD75256C6D}"/>
              </a:ext>
            </a:extLst>
          </p:cNvPr>
          <p:cNvSpPr/>
          <p:nvPr userDrawn="1"/>
        </p:nvSpPr>
        <p:spPr>
          <a:xfrm>
            <a:off x="4062984" y="3176188"/>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8">
            <a:extLst>
              <a:ext uri="{FF2B5EF4-FFF2-40B4-BE49-F238E27FC236}">
                <a16:creationId xmlns:a16="http://schemas.microsoft.com/office/drawing/2014/main" id="{B7CC1275-0931-46C8-8F97-B088A9519B1D}"/>
              </a:ext>
            </a:extLst>
          </p:cNvPr>
          <p:cNvSpPr/>
          <p:nvPr userDrawn="1"/>
        </p:nvSpPr>
        <p:spPr>
          <a:xfrm>
            <a:off x="8125968" y="3176188"/>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9">
            <a:extLst>
              <a:ext uri="{FF2B5EF4-FFF2-40B4-BE49-F238E27FC236}">
                <a16:creationId xmlns:a16="http://schemas.microsoft.com/office/drawing/2014/main" id="{330A8418-CF1B-46A4-B5BE-AFE11C079F01}"/>
              </a:ext>
            </a:extLst>
          </p:cNvPr>
          <p:cNvSpPr/>
          <p:nvPr userDrawn="1"/>
        </p:nvSpPr>
        <p:spPr>
          <a:xfrm>
            <a:off x="0" y="5017094"/>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0">
            <a:extLst>
              <a:ext uri="{FF2B5EF4-FFF2-40B4-BE49-F238E27FC236}">
                <a16:creationId xmlns:a16="http://schemas.microsoft.com/office/drawing/2014/main" id="{719FCF12-F13A-4B9B-A958-B33602A70EC2}"/>
              </a:ext>
            </a:extLst>
          </p:cNvPr>
          <p:cNvSpPr/>
          <p:nvPr userDrawn="1"/>
        </p:nvSpPr>
        <p:spPr>
          <a:xfrm>
            <a:off x="4062984" y="5017093"/>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11">
            <a:extLst>
              <a:ext uri="{FF2B5EF4-FFF2-40B4-BE49-F238E27FC236}">
                <a16:creationId xmlns:a16="http://schemas.microsoft.com/office/drawing/2014/main" id="{2C994B8F-9B33-413F-9097-B33609846937}"/>
              </a:ext>
            </a:extLst>
          </p:cNvPr>
          <p:cNvSpPr/>
          <p:nvPr userDrawn="1"/>
        </p:nvSpPr>
        <p:spPr>
          <a:xfrm>
            <a:off x="8125968" y="5017093"/>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13">
            <a:extLst>
              <a:ext uri="{FF2B5EF4-FFF2-40B4-BE49-F238E27FC236}">
                <a16:creationId xmlns:a16="http://schemas.microsoft.com/office/drawing/2014/main" id="{801AB76E-7762-46CE-9516-D338BC43BE78}"/>
              </a:ext>
            </a:extLst>
          </p:cNvPr>
          <p:cNvSpPr>
            <a:spLocks noGrp="1"/>
          </p:cNvSpPr>
          <p:nvPr>
            <p:ph type="body" sz="quarter" idx="10" hasCustomPrompt="1"/>
          </p:nvPr>
        </p:nvSpPr>
        <p:spPr>
          <a:xfrm>
            <a:off x="229362" y="1588094"/>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4" name="Text Placeholder 14">
            <a:extLst>
              <a:ext uri="{FF2B5EF4-FFF2-40B4-BE49-F238E27FC236}">
                <a16:creationId xmlns:a16="http://schemas.microsoft.com/office/drawing/2014/main" id="{DF20C971-9987-4982-B10F-B0CC4C009517}"/>
              </a:ext>
            </a:extLst>
          </p:cNvPr>
          <p:cNvSpPr>
            <a:spLocks noGrp="1"/>
          </p:cNvSpPr>
          <p:nvPr>
            <p:ph type="body" sz="quarter" idx="11" hasCustomPrompt="1"/>
          </p:nvPr>
        </p:nvSpPr>
        <p:spPr>
          <a:xfrm>
            <a:off x="4303014" y="1569933"/>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5" name="Text Placeholder 15">
            <a:extLst>
              <a:ext uri="{FF2B5EF4-FFF2-40B4-BE49-F238E27FC236}">
                <a16:creationId xmlns:a16="http://schemas.microsoft.com/office/drawing/2014/main" id="{345C34D9-17B4-4613-B9BD-59F326907F3D}"/>
              </a:ext>
            </a:extLst>
          </p:cNvPr>
          <p:cNvSpPr>
            <a:spLocks noGrp="1"/>
          </p:cNvSpPr>
          <p:nvPr>
            <p:ph type="body" sz="quarter" idx="12" hasCustomPrompt="1"/>
          </p:nvPr>
        </p:nvSpPr>
        <p:spPr>
          <a:xfrm>
            <a:off x="8360664" y="1569933"/>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6" name="Text Placeholder 16">
            <a:extLst>
              <a:ext uri="{FF2B5EF4-FFF2-40B4-BE49-F238E27FC236}">
                <a16:creationId xmlns:a16="http://schemas.microsoft.com/office/drawing/2014/main" id="{A1AA7C28-B086-407F-8AF1-4301768182DD}"/>
              </a:ext>
            </a:extLst>
          </p:cNvPr>
          <p:cNvSpPr>
            <a:spLocks noGrp="1"/>
          </p:cNvSpPr>
          <p:nvPr>
            <p:ph type="body" sz="quarter" idx="13" hasCustomPrompt="1"/>
          </p:nvPr>
        </p:nvSpPr>
        <p:spPr>
          <a:xfrm>
            <a:off x="229362" y="3447161"/>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7" name="Text Placeholder 17">
            <a:extLst>
              <a:ext uri="{FF2B5EF4-FFF2-40B4-BE49-F238E27FC236}">
                <a16:creationId xmlns:a16="http://schemas.microsoft.com/office/drawing/2014/main" id="{D76E17B9-0002-44B8-AF7E-8969D01E0AA6}"/>
              </a:ext>
            </a:extLst>
          </p:cNvPr>
          <p:cNvSpPr>
            <a:spLocks noGrp="1"/>
          </p:cNvSpPr>
          <p:nvPr>
            <p:ph type="body" sz="quarter" idx="14" hasCustomPrompt="1"/>
          </p:nvPr>
        </p:nvSpPr>
        <p:spPr>
          <a:xfrm>
            <a:off x="4303014" y="3429000"/>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8" name="Text Placeholder 18">
            <a:extLst>
              <a:ext uri="{FF2B5EF4-FFF2-40B4-BE49-F238E27FC236}">
                <a16:creationId xmlns:a16="http://schemas.microsoft.com/office/drawing/2014/main" id="{B3D2B886-4EAE-44EA-AE7C-F3ADDAF4FAC2}"/>
              </a:ext>
            </a:extLst>
          </p:cNvPr>
          <p:cNvSpPr>
            <a:spLocks noGrp="1"/>
          </p:cNvSpPr>
          <p:nvPr>
            <p:ph type="body" sz="quarter" idx="15" hasCustomPrompt="1"/>
          </p:nvPr>
        </p:nvSpPr>
        <p:spPr>
          <a:xfrm>
            <a:off x="8360664" y="3429000"/>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9" name="Text Placeholder 19">
            <a:extLst>
              <a:ext uri="{FF2B5EF4-FFF2-40B4-BE49-F238E27FC236}">
                <a16:creationId xmlns:a16="http://schemas.microsoft.com/office/drawing/2014/main" id="{2DDB0377-5DDF-4FE6-AC8F-55DC93331053}"/>
              </a:ext>
            </a:extLst>
          </p:cNvPr>
          <p:cNvSpPr>
            <a:spLocks noGrp="1"/>
          </p:cNvSpPr>
          <p:nvPr>
            <p:ph type="body" sz="quarter" idx="16" hasCustomPrompt="1"/>
          </p:nvPr>
        </p:nvSpPr>
        <p:spPr>
          <a:xfrm>
            <a:off x="229362" y="5242666"/>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60" name="Text Placeholder 20">
            <a:extLst>
              <a:ext uri="{FF2B5EF4-FFF2-40B4-BE49-F238E27FC236}">
                <a16:creationId xmlns:a16="http://schemas.microsoft.com/office/drawing/2014/main" id="{3FB77825-C8FD-42A1-8FA6-A3FE7450E669}"/>
              </a:ext>
            </a:extLst>
          </p:cNvPr>
          <p:cNvSpPr>
            <a:spLocks noGrp="1"/>
          </p:cNvSpPr>
          <p:nvPr>
            <p:ph type="body" sz="quarter" idx="17" hasCustomPrompt="1"/>
          </p:nvPr>
        </p:nvSpPr>
        <p:spPr>
          <a:xfrm>
            <a:off x="4303014" y="5224505"/>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61" name="Text Placeholder 21">
            <a:extLst>
              <a:ext uri="{FF2B5EF4-FFF2-40B4-BE49-F238E27FC236}">
                <a16:creationId xmlns:a16="http://schemas.microsoft.com/office/drawing/2014/main" id="{494D3609-5A57-469E-BBF2-662F0C4358D6}"/>
              </a:ext>
            </a:extLst>
          </p:cNvPr>
          <p:cNvSpPr>
            <a:spLocks noGrp="1"/>
          </p:cNvSpPr>
          <p:nvPr>
            <p:ph type="body" sz="quarter" idx="18" hasCustomPrompt="1"/>
          </p:nvPr>
        </p:nvSpPr>
        <p:spPr>
          <a:xfrm>
            <a:off x="8360664" y="5224505"/>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Tree>
    <p:extLst>
      <p:ext uri="{BB962C8B-B14F-4D97-AF65-F5344CB8AC3E}">
        <p14:creationId xmlns:p14="http://schemas.microsoft.com/office/powerpoint/2010/main" val="282416513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8B90B5-0ADD-4FAB-AAA7-60B10917D5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7253" y="-1"/>
            <a:ext cx="10876547" cy="6852225"/>
          </a:xfrm>
          <a:prstGeom prst="rect">
            <a:avLst/>
          </a:prstGeom>
        </p:spPr>
      </p:pic>
      <p:sp>
        <p:nvSpPr>
          <p:cNvPr id="13" name="Title 1">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4908884" y="2376739"/>
            <a:ext cx="2088682" cy="2098744"/>
          </a:xfrm>
          <a:prstGeom prst="ellipse">
            <a:avLst/>
          </a:prstGeom>
          <a:noFill/>
        </p:spPr>
        <p:txBody>
          <a:bodyPr lIns="0" rIns="0">
            <a:normAutofit/>
          </a:bodyPr>
          <a:lstStyle>
            <a:lvl1pPr algn="ctr">
              <a:defRPr sz="2500">
                <a:solidFill>
                  <a:schemeClr val="tx1"/>
                </a:solidFill>
              </a:defRPr>
            </a:lvl1pPr>
          </a:lstStyle>
          <a:p>
            <a:r>
              <a:rPr lang="en-US"/>
              <a:t>Click to add title</a:t>
            </a:r>
          </a:p>
        </p:txBody>
      </p:sp>
      <p:sp>
        <p:nvSpPr>
          <p:cNvPr id="17" name="Content Placeholder 2">
            <a:extLst>
              <a:ext uri="{FF2B5EF4-FFF2-40B4-BE49-F238E27FC236}">
                <a16:creationId xmlns:a16="http://schemas.microsoft.com/office/drawing/2014/main" id="{94026A8F-5767-4C60-A899-B201C4472978}"/>
              </a:ext>
            </a:extLst>
          </p:cNvPr>
          <p:cNvSpPr>
            <a:spLocks noGrp="1"/>
          </p:cNvSpPr>
          <p:nvPr>
            <p:ph sz="quarter" idx="17" hasCustomPrompt="1"/>
          </p:nvPr>
        </p:nvSpPr>
        <p:spPr>
          <a:xfrm>
            <a:off x="477838" y="452438"/>
            <a:ext cx="2746375" cy="2714625"/>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9" name="Picture Placeholder 3">
            <a:extLst>
              <a:ext uri="{FF2B5EF4-FFF2-40B4-BE49-F238E27FC236}">
                <a16:creationId xmlns:a16="http://schemas.microsoft.com/office/drawing/2014/main" id="{15A3E4B8-CACE-4AB4-A8FC-7AEF75EDAF39}"/>
              </a:ext>
            </a:extLst>
          </p:cNvPr>
          <p:cNvSpPr>
            <a:spLocks noGrp="1"/>
          </p:cNvSpPr>
          <p:nvPr>
            <p:ph type="pic" sz="quarter" idx="13" hasCustomPrompt="1"/>
          </p:nvPr>
        </p:nvSpPr>
        <p:spPr bwMode="gray">
          <a:xfrm>
            <a:off x="3561365" y="1125505"/>
            <a:ext cx="1135062" cy="1136650"/>
          </a:xfrm>
        </p:spPr>
        <p:txBody>
          <a:bodyPr>
            <a:normAutofit/>
          </a:bodyPr>
          <a:lstStyle>
            <a:lvl1pPr marL="0" indent="0" algn="ctr">
              <a:buNone/>
              <a:defRPr sz="1500"/>
            </a:lvl1pPr>
          </a:lstStyle>
          <a:p>
            <a:r>
              <a:rPr lang="en-US"/>
              <a:t>Icon</a:t>
            </a:r>
          </a:p>
        </p:txBody>
      </p:sp>
      <p:sp>
        <p:nvSpPr>
          <p:cNvPr id="18" name="Content Placeholder 4">
            <a:extLst>
              <a:ext uri="{FF2B5EF4-FFF2-40B4-BE49-F238E27FC236}">
                <a16:creationId xmlns:a16="http://schemas.microsoft.com/office/drawing/2014/main" id="{032A610F-10B9-4A8A-83D5-C97FF538D359}"/>
              </a:ext>
            </a:extLst>
          </p:cNvPr>
          <p:cNvSpPr>
            <a:spLocks noGrp="1"/>
          </p:cNvSpPr>
          <p:nvPr>
            <p:ph sz="quarter" idx="18" hasCustomPrompt="1"/>
          </p:nvPr>
        </p:nvSpPr>
        <p:spPr>
          <a:xfrm>
            <a:off x="8776001" y="450884"/>
            <a:ext cx="2746375" cy="2714625"/>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0" name="Picture Placeholder 5">
            <a:extLst>
              <a:ext uri="{FF2B5EF4-FFF2-40B4-BE49-F238E27FC236}">
                <a16:creationId xmlns:a16="http://schemas.microsoft.com/office/drawing/2014/main" id="{EA34264D-D28C-49EA-828E-9A4D4603A2CB}"/>
              </a:ext>
            </a:extLst>
          </p:cNvPr>
          <p:cNvSpPr>
            <a:spLocks noGrp="1"/>
          </p:cNvSpPr>
          <p:nvPr>
            <p:ph type="pic" sz="quarter" idx="14" hasCustomPrompt="1"/>
          </p:nvPr>
        </p:nvSpPr>
        <p:spPr bwMode="gray">
          <a:xfrm>
            <a:off x="7251508" y="1125505"/>
            <a:ext cx="1135062" cy="1136650"/>
          </a:xfrm>
        </p:spPr>
        <p:txBody>
          <a:bodyPr>
            <a:normAutofit/>
          </a:bodyPr>
          <a:lstStyle>
            <a:lvl1pPr marL="0" indent="0" algn="ctr">
              <a:buNone/>
              <a:defRPr sz="1500"/>
            </a:lvl1pPr>
          </a:lstStyle>
          <a:p>
            <a:r>
              <a:rPr lang="en-US"/>
              <a:t>Icon</a:t>
            </a:r>
          </a:p>
        </p:txBody>
      </p:sp>
      <p:sp>
        <p:nvSpPr>
          <p:cNvPr id="19" name="Content Placeholder 6">
            <a:extLst>
              <a:ext uri="{FF2B5EF4-FFF2-40B4-BE49-F238E27FC236}">
                <a16:creationId xmlns:a16="http://schemas.microsoft.com/office/drawing/2014/main" id="{15663BA5-2702-4695-9A70-94EAAC588296}"/>
              </a:ext>
            </a:extLst>
          </p:cNvPr>
          <p:cNvSpPr>
            <a:spLocks noGrp="1"/>
          </p:cNvSpPr>
          <p:nvPr>
            <p:ph sz="quarter" idx="19" hasCustomPrompt="1"/>
          </p:nvPr>
        </p:nvSpPr>
        <p:spPr>
          <a:xfrm>
            <a:off x="477253" y="3743578"/>
            <a:ext cx="2746375" cy="2612772"/>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1" name="Picture Placeholder 7">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3561365" y="4595846"/>
            <a:ext cx="1135062" cy="1136650"/>
          </a:xfrm>
        </p:spPr>
        <p:txBody>
          <a:bodyPr>
            <a:normAutofit/>
          </a:bodyPr>
          <a:lstStyle>
            <a:lvl1pPr marL="0" indent="0" algn="ctr">
              <a:buNone/>
              <a:defRPr sz="1500"/>
            </a:lvl1pPr>
          </a:lstStyle>
          <a:p>
            <a:r>
              <a:rPr lang="en-US"/>
              <a:t>Icon</a:t>
            </a:r>
          </a:p>
        </p:txBody>
      </p:sp>
      <p:sp>
        <p:nvSpPr>
          <p:cNvPr id="20" name="Content Placeholder 8">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8775416" y="3742023"/>
            <a:ext cx="2746375" cy="2612773"/>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2" name="Picture Placeholder 9">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7251508" y="4595846"/>
            <a:ext cx="1135062" cy="1136650"/>
          </a:xfrm>
        </p:spPr>
        <p:txBody>
          <a:bodyPr>
            <a:normAutofit/>
          </a:bodyPr>
          <a:lstStyle>
            <a:lvl1pPr marL="0" indent="0" algn="ctr">
              <a:buNone/>
              <a:defRPr sz="1500"/>
            </a:lvl1pPr>
          </a:lstStyle>
          <a:p>
            <a:r>
              <a:rPr lang="en-US"/>
              <a:t>Icon</a:t>
            </a:r>
          </a:p>
        </p:txBody>
      </p:sp>
      <p:sp>
        <p:nvSpPr>
          <p:cNvPr id="3" name="Date Placeholder 10">
            <a:extLst>
              <a:ext uri="{FF2B5EF4-FFF2-40B4-BE49-F238E27FC236}">
                <a16:creationId xmlns:a16="http://schemas.microsoft.com/office/drawing/2014/main" id="{D7B1B1D7-CD0C-49E0-8AC1-567A6D1A48F1}"/>
              </a:ext>
            </a:extLst>
          </p:cNvPr>
          <p:cNvSpPr>
            <a:spLocks noGrp="1"/>
          </p:cNvSpPr>
          <p:nvPr>
            <p:ph type="dt" sz="half" idx="10"/>
          </p:nvPr>
        </p:nvSpPr>
        <p:spPr/>
        <p:txBody>
          <a:bodyPr/>
          <a:lstStyle/>
          <a:p>
            <a:fld id="{16D5E9BE-CAA2-49B9-B3D1-E3587DB5B59A}" type="datetime1">
              <a:rPr lang="en-US" smtClean="0"/>
              <a:t>11/5/2025</a:t>
            </a:fld>
            <a:endParaRPr lang="en-US"/>
          </a:p>
        </p:txBody>
      </p:sp>
      <p:sp>
        <p:nvSpPr>
          <p:cNvPr id="4" name="Footer Placeholder 11">
            <a:extLst>
              <a:ext uri="{FF2B5EF4-FFF2-40B4-BE49-F238E27FC236}">
                <a16:creationId xmlns:a16="http://schemas.microsoft.com/office/drawing/2014/main" id="{A0DE9E05-D5C9-40B5-B0BD-C5FFC93DBC73}"/>
              </a:ext>
            </a:extLst>
          </p:cNvPr>
          <p:cNvSpPr>
            <a:spLocks noGrp="1"/>
          </p:cNvSpPr>
          <p:nvPr>
            <p:ph type="ftr" sz="quarter" idx="11"/>
          </p:nvPr>
        </p:nvSpPr>
        <p:spPr/>
        <p:txBody>
          <a:bodyPr/>
          <a:lstStyle/>
          <a:p>
            <a:r>
              <a:rPr lang="en-US"/>
              <a:t>Optional Tagline Goes Here </a:t>
            </a:r>
            <a:r>
              <a:rPr lang="en-US">
                <a:solidFill>
                  <a:schemeClr val="accent1"/>
                </a:solidFill>
              </a:rPr>
              <a:t>|</a:t>
            </a:r>
            <a:r>
              <a:rPr lang="en-US"/>
              <a:t>  mn.gov/</a:t>
            </a:r>
            <a:r>
              <a:rPr lang="en-US" err="1"/>
              <a:t>mmb</a:t>
            </a:r>
            <a:r>
              <a:rPr lang="en-US"/>
              <a:t>/oar</a:t>
            </a:r>
          </a:p>
        </p:txBody>
      </p:sp>
      <p:sp>
        <p:nvSpPr>
          <p:cNvPr id="5" name="Slide Number Placeholder 12">
            <a:extLst>
              <a:ext uri="{FF2B5EF4-FFF2-40B4-BE49-F238E27FC236}">
                <a16:creationId xmlns:a16="http://schemas.microsoft.com/office/drawing/2014/main" id="{A87A070A-47B1-4FE3-8E7C-7C9F041B2625}"/>
              </a:ext>
            </a:extLst>
          </p:cNvPr>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27835544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Half and Half">
    <p:spTree>
      <p:nvGrpSpPr>
        <p:cNvPr id="1" name=""/>
        <p:cNvGrpSpPr/>
        <p:nvPr/>
      </p:nvGrpSpPr>
      <p:grpSpPr>
        <a:xfrm>
          <a:off x="0" y="0"/>
          <a:ext cx="0" cy="0"/>
          <a:chOff x="0" y="0"/>
          <a:chExt cx="0" cy="0"/>
        </a:xfrm>
      </p:grpSpPr>
      <p:pic>
        <p:nvPicPr>
          <p:cNvPr id="6" name="Picture 1" descr="Shape&#10;&#10;Description automatically generated">
            <a:extLst>
              <a:ext uri="{FF2B5EF4-FFF2-40B4-BE49-F238E27FC236}">
                <a16:creationId xmlns:a16="http://schemas.microsoft.com/office/drawing/2014/main" id="{58A98041-598A-4B86-A4FE-CE64268EAC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850440" y="401352"/>
            <a:ext cx="8467375" cy="5571533"/>
          </a:xfrm>
          <a:prstGeom prst="rect">
            <a:avLst/>
          </a:prstGeom>
        </p:spPr>
      </p:pic>
      <p:sp>
        <p:nvSpPr>
          <p:cNvPr id="13" name="Title 2">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4433862" y="1550632"/>
            <a:ext cx="3268003" cy="3272972"/>
          </a:xfrm>
          <a:prstGeom prst="ellipse">
            <a:avLst/>
          </a:prstGeom>
          <a:noFill/>
        </p:spPr>
        <p:txBody>
          <a:bodyPr lIns="0" rIns="0">
            <a:normAutofit/>
          </a:bodyPr>
          <a:lstStyle>
            <a:lvl1pPr algn="ctr">
              <a:defRPr sz="3600">
                <a:solidFill>
                  <a:schemeClr val="tx1"/>
                </a:solidFill>
              </a:defRPr>
            </a:lvl1pPr>
          </a:lstStyle>
          <a:p>
            <a:r>
              <a:rPr lang="en-US"/>
              <a:t>Click to add title</a:t>
            </a:r>
          </a:p>
        </p:txBody>
      </p:sp>
      <p:sp>
        <p:nvSpPr>
          <p:cNvPr id="11" name="Picture Placeholder 3">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1357005" y="1344489"/>
            <a:ext cx="1135062" cy="1136650"/>
          </a:xfrm>
        </p:spPr>
        <p:txBody>
          <a:bodyPr>
            <a:normAutofit/>
          </a:bodyPr>
          <a:lstStyle>
            <a:lvl1pPr marL="0" indent="0" algn="ctr">
              <a:buNone/>
              <a:defRPr sz="1500"/>
            </a:lvl1pPr>
          </a:lstStyle>
          <a:p>
            <a:r>
              <a:rPr lang="en-US"/>
              <a:t>Icon</a:t>
            </a:r>
          </a:p>
        </p:txBody>
      </p:sp>
      <p:sp>
        <p:nvSpPr>
          <p:cNvPr id="20" name="Content Placeholder 4">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555802" y="2718639"/>
            <a:ext cx="2746375" cy="3300984"/>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2" name="Picture Placeholder 5">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9581072" y="401352"/>
            <a:ext cx="1135062" cy="1136650"/>
          </a:xfrm>
        </p:spPr>
        <p:txBody>
          <a:bodyPr>
            <a:normAutofit/>
          </a:bodyPr>
          <a:lstStyle>
            <a:lvl1pPr marL="0" indent="0" algn="ctr">
              <a:buNone/>
              <a:defRPr sz="1500"/>
            </a:lvl1pPr>
          </a:lstStyle>
          <a:p>
            <a:r>
              <a:rPr lang="en-US"/>
              <a:t>Icon</a:t>
            </a:r>
          </a:p>
        </p:txBody>
      </p:sp>
      <p:sp>
        <p:nvSpPr>
          <p:cNvPr id="14" name="Content Placeholder 6">
            <a:extLst>
              <a:ext uri="{FF2B5EF4-FFF2-40B4-BE49-F238E27FC236}">
                <a16:creationId xmlns:a16="http://schemas.microsoft.com/office/drawing/2014/main" id="{70EA3296-E774-4946-8E91-E5BC0EDF7F5C}"/>
              </a:ext>
            </a:extLst>
          </p:cNvPr>
          <p:cNvSpPr>
            <a:spLocks noGrp="1"/>
          </p:cNvSpPr>
          <p:nvPr>
            <p:ph sz="quarter" idx="21" hasCustomPrompt="1"/>
          </p:nvPr>
        </p:nvSpPr>
        <p:spPr>
          <a:xfrm>
            <a:off x="8742872" y="1788132"/>
            <a:ext cx="2811462" cy="3300014"/>
          </a:xfrm>
        </p:spPr>
        <p:txBody>
          <a:bodyPr/>
          <a:lstStyle>
            <a:lvl1pPr marL="0" indent="0">
              <a:buNone/>
              <a:defRPr b="1"/>
            </a:lvl1pPr>
            <a:lvl2pPr marL="346075" indent="-228600">
              <a:defRPr/>
            </a:lvl2pPr>
          </a:lstStyle>
          <a:p>
            <a:pPr lvl="0"/>
            <a:r>
              <a:rPr lang="en-US"/>
              <a:t>Click to add text</a:t>
            </a:r>
          </a:p>
          <a:p>
            <a:pPr lvl="1"/>
            <a:r>
              <a:rPr lang="en-US"/>
              <a:t>Item one</a:t>
            </a:r>
          </a:p>
          <a:p>
            <a:pPr lvl="1"/>
            <a:r>
              <a:rPr lang="en-US"/>
              <a:t>Item two</a:t>
            </a:r>
          </a:p>
          <a:p>
            <a:pPr lvl="1"/>
            <a:r>
              <a:rPr lang="en-US"/>
              <a:t>Item three</a:t>
            </a:r>
          </a:p>
        </p:txBody>
      </p:sp>
      <p:sp>
        <p:nvSpPr>
          <p:cNvPr id="3" name="Date Placeholder 7">
            <a:extLst>
              <a:ext uri="{FF2B5EF4-FFF2-40B4-BE49-F238E27FC236}">
                <a16:creationId xmlns:a16="http://schemas.microsoft.com/office/drawing/2014/main" id="{D7B1B1D7-CD0C-49E0-8AC1-567A6D1A48F1}"/>
              </a:ext>
            </a:extLst>
          </p:cNvPr>
          <p:cNvSpPr>
            <a:spLocks noGrp="1"/>
          </p:cNvSpPr>
          <p:nvPr>
            <p:ph type="dt" sz="half" idx="10"/>
          </p:nvPr>
        </p:nvSpPr>
        <p:spPr/>
        <p:txBody>
          <a:bodyPr/>
          <a:lstStyle/>
          <a:p>
            <a:fld id="{16D5E9BE-CAA2-49B9-B3D1-E3587DB5B59A}" type="datetime1">
              <a:rPr lang="en-US" smtClean="0"/>
              <a:t>11/5/2025</a:t>
            </a:fld>
            <a:endParaRPr lang="en-US"/>
          </a:p>
        </p:txBody>
      </p:sp>
      <p:sp>
        <p:nvSpPr>
          <p:cNvPr id="4" name="Footer Placeholder 8">
            <a:extLst>
              <a:ext uri="{FF2B5EF4-FFF2-40B4-BE49-F238E27FC236}">
                <a16:creationId xmlns:a16="http://schemas.microsoft.com/office/drawing/2014/main" id="{A0DE9E05-D5C9-40B5-B0BD-C5FFC93DBC73}"/>
              </a:ext>
            </a:extLst>
          </p:cNvPr>
          <p:cNvSpPr>
            <a:spLocks noGrp="1"/>
          </p:cNvSpPr>
          <p:nvPr>
            <p:ph type="ftr" sz="quarter" idx="11"/>
          </p:nvPr>
        </p:nvSpPr>
        <p:spPr/>
        <p:txBody>
          <a:bodyPr/>
          <a:lstStyle/>
          <a:p>
            <a:r>
              <a:rPr lang="en-US"/>
              <a:t>Optional Tagline Goes Here </a:t>
            </a:r>
            <a:r>
              <a:rPr lang="en-US">
                <a:solidFill>
                  <a:schemeClr val="accent1"/>
                </a:solidFill>
              </a:rPr>
              <a:t>|</a:t>
            </a:r>
            <a:r>
              <a:rPr lang="en-US"/>
              <a:t>  mn.gov/</a:t>
            </a:r>
            <a:r>
              <a:rPr lang="en-US" err="1"/>
              <a:t>mmb</a:t>
            </a:r>
            <a:r>
              <a:rPr lang="en-US"/>
              <a:t>/oar</a:t>
            </a:r>
          </a:p>
        </p:txBody>
      </p:sp>
      <p:sp>
        <p:nvSpPr>
          <p:cNvPr id="5" name="Slide Number Placeholder 9">
            <a:extLst>
              <a:ext uri="{FF2B5EF4-FFF2-40B4-BE49-F238E27FC236}">
                <a16:creationId xmlns:a16="http://schemas.microsoft.com/office/drawing/2014/main" id="{A87A070A-47B1-4FE3-8E7C-7C9F041B2625}"/>
              </a:ext>
            </a:extLst>
          </p:cNvPr>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1293061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am Page (4-Up Horizontal)">
    <p:bg bwMode="gray">
      <p:bgPr>
        <a:solidFill>
          <a:srgbClr val="E8E8E8"/>
        </a:solidFill>
        <a:effectLst/>
      </p:bgPr>
    </p:bg>
    <p:spTree>
      <p:nvGrpSpPr>
        <p:cNvPr id="1" name=""/>
        <p:cNvGrpSpPr/>
        <p:nvPr/>
      </p:nvGrpSpPr>
      <p:grpSpPr>
        <a:xfrm>
          <a:off x="0" y="0"/>
          <a:ext cx="0" cy="0"/>
          <a:chOff x="0" y="0"/>
          <a:chExt cx="0" cy="0"/>
        </a:xfrm>
      </p:grpSpPr>
      <p:sp>
        <p:nvSpPr>
          <p:cNvPr id="21"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0"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3" name="Picture Placeholder 3"/>
          <p:cNvSpPr>
            <a:spLocks noGrp="1"/>
          </p:cNvSpPr>
          <p:nvPr>
            <p:ph type="pic" sz="quarter" idx="14" hasCustomPrompt="1"/>
          </p:nvPr>
        </p:nvSpPr>
        <p:spPr bwMode="gray">
          <a:xfrm>
            <a:off x="806331"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4"/>
          <p:cNvSpPr>
            <a:spLocks noGrp="1"/>
          </p:cNvSpPr>
          <p:nvPr>
            <p:ph type="body" sz="quarter" idx="15"/>
          </p:nvPr>
        </p:nvSpPr>
        <p:spPr bwMode="black">
          <a:xfrm>
            <a:off x="2876550" y="167477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9" name="Picture Placeholder 5"/>
          <p:cNvSpPr>
            <a:spLocks noGrp="1"/>
          </p:cNvSpPr>
          <p:nvPr>
            <p:ph type="pic" sz="quarter" idx="13" hasCustomPrompt="1"/>
          </p:nvPr>
        </p:nvSpPr>
        <p:spPr bwMode="gray">
          <a:xfrm>
            <a:off x="806332" y="3939360"/>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6"/>
          <p:cNvSpPr>
            <a:spLocks noGrp="1"/>
          </p:cNvSpPr>
          <p:nvPr>
            <p:ph type="body" sz="quarter" idx="16"/>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Graphic 5" descr="Minnesota Logo">
            <a:extLst>
              <a:ext uri="{FF2B5EF4-FFF2-40B4-BE49-F238E27FC236}">
                <a16:creationId xmlns:a16="http://schemas.microsoft.com/office/drawing/2014/main" id="{5160FF5B-7EE9-410C-9A5D-DAB6D863B0F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226325647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0 Up Pictures and Text">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2820924"/>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hasCustomPrompt="1"/>
          </p:nvPr>
        </p:nvSpPr>
        <p:spPr bwMode="white">
          <a:xfrm>
            <a:off x="838200" y="2821051"/>
            <a:ext cx="10515600" cy="1216025"/>
          </a:xfrm>
          <a:noFill/>
        </p:spPr>
        <p:txBody>
          <a:bodyPr lIns="0" rIns="0">
            <a:normAutofit/>
          </a:bodyPr>
          <a:lstStyle>
            <a:lvl1pPr algn="ctr">
              <a:defRPr sz="3600">
                <a:solidFill>
                  <a:schemeClr val="bg1"/>
                </a:solidFill>
              </a:defRPr>
            </a:lvl1pPr>
          </a:lstStyle>
          <a:p>
            <a:r>
              <a:rPr lang="en-US"/>
              <a:t>Click to add title</a:t>
            </a:r>
          </a:p>
        </p:txBody>
      </p:sp>
      <p:sp>
        <p:nvSpPr>
          <p:cNvPr id="2" name="Rectangle 3">
            <a:extLst>
              <a:ext uri="{FF2B5EF4-FFF2-40B4-BE49-F238E27FC236}">
                <a16:creationId xmlns:a16="http://schemas.microsoft.com/office/drawing/2014/main" id="{BD162C60-CB96-4A1A-A18D-22B32089E235}"/>
              </a:ext>
            </a:extLst>
          </p:cNvPr>
          <p:cNvSpPr/>
          <p:nvPr userDrawn="1"/>
        </p:nvSpPr>
        <p:spPr>
          <a:xfrm>
            <a:off x="1"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4">
            <a:extLst>
              <a:ext uri="{FF2B5EF4-FFF2-40B4-BE49-F238E27FC236}">
                <a16:creationId xmlns:a16="http://schemas.microsoft.com/office/drawing/2014/main" id="{0B3DCC4C-18F1-44A1-83F2-567249ACDEF1}"/>
              </a:ext>
            </a:extLst>
          </p:cNvPr>
          <p:cNvSpPr/>
          <p:nvPr userDrawn="1"/>
        </p:nvSpPr>
        <p:spPr>
          <a:xfrm>
            <a:off x="4877349"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5">
            <a:extLst>
              <a:ext uri="{FF2B5EF4-FFF2-40B4-BE49-F238E27FC236}">
                <a16:creationId xmlns:a16="http://schemas.microsoft.com/office/drawing/2014/main" id="{8CF2B0C9-EA38-4390-A84A-EBCFEDC0AAE5}"/>
              </a:ext>
            </a:extLst>
          </p:cNvPr>
          <p:cNvSpPr/>
          <p:nvPr userDrawn="1"/>
        </p:nvSpPr>
        <p:spPr>
          <a:xfrm>
            <a:off x="9754696"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
            <a:extLst>
              <a:ext uri="{FF2B5EF4-FFF2-40B4-BE49-F238E27FC236}">
                <a16:creationId xmlns:a16="http://schemas.microsoft.com/office/drawing/2014/main" id="{3D0C31E3-527C-4CBA-97E5-DBDF2A52AFAC}"/>
              </a:ext>
            </a:extLst>
          </p:cNvPr>
          <p:cNvSpPr/>
          <p:nvPr userDrawn="1"/>
        </p:nvSpPr>
        <p:spPr>
          <a:xfrm>
            <a:off x="2435850" y="4037076"/>
            <a:ext cx="2437305" cy="28172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7">
            <a:extLst>
              <a:ext uri="{FF2B5EF4-FFF2-40B4-BE49-F238E27FC236}">
                <a16:creationId xmlns:a16="http://schemas.microsoft.com/office/drawing/2014/main" id="{591E0941-ABF1-462A-AA3A-64D47089A2D7}"/>
              </a:ext>
            </a:extLst>
          </p:cNvPr>
          <p:cNvSpPr/>
          <p:nvPr userDrawn="1"/>
        </p:nvSpPr>
        <p:spPr>
          <a:xfrm>
            <a:off x="7314342" y="4037076"/>
            <a:ext cx="2437305" cy="28172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8">
            <a:extLst>
              <a:ext uri="{FF2B5EF4-FFF2-40B4-BE49-F238E27FC236}">
                <a16:creationId xmlns:a16="http://schemas.microsoft.com/office/drawing/2014/main" id="{5EB20B2C-E9C0-4B6F-9D8F-0B7BAAE1EDC6}"/>
              </a:ext>
            </a:extLst>
          </p:cNvPr>
          <p:cNvSpPr>
            <a:spLocks noGrp="1"/>
          </p:cNvSpPr>
          <p:nvPr>
            <p:ph type="pic" sz="quarter" idx="20" hasCustomPrompt="1"/>
          </p:nvPr>
        </p:nvSpPr>
        <p:spPr bwMode="gray">
          <a:xfrm>
            <a:off x="399634" y="256163"/>
            <a:ext cx="1688368" cy="1572637"/>
          </a:xfrm>
        </p:spPr>
        <p:txBody>
          <a:bodyPr/>
          <a:lstStyle>
            <a:lvl1pPr marL="0" indent="0" algn="ctr">
              <a:buNone/>
              <a:defRPr/>
            </a:lvl1pPr>
          </a:lstStyle>
          <a:p>
            <a:r>
              <a:rPr lang="en-US"/>
              <a:t>Picture</a:t>
            </a:r>
          </a:p>
        </p:txBody>
      </p:sp>
      <p:sp>
        <p:nvSpPr>
          <p:cNvPr id="5" name="Text Placeholder 9">
            <a:extLst>
              <a:ext uri="{FF2B5EF4-FFF2-40B4-BE49-F238E27FC236}">
                <a16:creationId xmlns:a16="http://schemas.microsoft.com/office/drawing/2014/main" id="{B1B2EA53-4275-4D74-9FC5-D8EA8CF60C8B}"/>
              </a:ext>
            </a:extLst>
          </p:cNvPr>
          <p:cNvSpPr>
            <a:spLocks noGrp="1"/>
          </p:cNvSpPr>
          <p:nvPr>
            <p:ph type="body" sz="quarter" idx="49" hasCustomPrompt="1"/>
          </p:nvPr>
        </p:nvSpPr>
        <p:spPr>
          <a:xfrm>
            <a:off x="144193" y="1927044"/>
            <a:ext cx="2148840" cy="722376"/>
          </a:xfrm>
        </p:spPr>
        <p:txBody>
          <a:bodyPr anchor="ctr">
            <a:normAutofit/>
          </a:bodyPr>
          <a:lstStyle>
            <a:lvl1pPr marL="0" indent="0" algn="ctr">
              <a:buNone/>
              <a:defRPr sz="2000" b="1"/>
            </a:lvl1pPr>
          </a:lstStyle>
          <a:p>
            <a:pPr lvl="0"/>
            <a:r>
              <a:rPr lang="en-US"/>
              <a:t>Click to add text</a:t>
            </a:r>
          </a:p>
        </p:txBody>
      </p:sp>
      <p:sp>
        <p:nvSpPr>
          <p:cNvPr id="58" name="Picture Placeholder 10">
            <a:extLst>
              <a:ext uri="{FF2B5EF4-FFF2-40B4-BE49-F238E27FC236}">
                <a16:creationId xmlns:a16="http://schemas.microsoft.com/office/drawing/2014/main" id="{513F8D1A-87BC-4B26-9247-B2DC62BB13C5}"/>
              </a:ext>
            </a:extLst>
          </p:cNvPr>
          <p:cNvSpPr>
            <a:spLocks noGrp="1"/>
          </p:cNvSpPr>
          <p:nvPr>
            <p:ph type="pic" sz="quarter" idx="32"/>
          </p:nvPr>
        </p:nvSpPr>
        <p:spPr bwMode="gray">
          <a:xfrm>
            <a:off x="2840906" y="256163"/>
            <a:ext cx="1688368" cy="1572637"/>
          </a:xfrm>
        </p:spPr>
        <p:txBody>
          <a:bodyPr/>
          <a:lstStyle>
            <a:lvl1pPr marL="0" indent="0" algn="ctr">
              <a:buNone/>
              <a:defRPr/>
            </a:lvl1pPr>
          </a:lstStyle>
          <a:p>
            <a:r>
              <a:rPr lang="en-US"/>
              <a:t>Click icon to add picture</a:t>
            </a:r>
          </a:p>
        </p:txBody>
      </p:sp>
      <p:sp>
        <p:nvSpPr>
          <p:cNvPr id="88" name="Text Placeholder 11">
            <a:extLst>
              <a:ext uri="{FF2B5EF4-FFF2-40B4-BE49-F238E27FC236}">
                <a16:creationId xmlns:a16="http://schemas.microsoft.com/office/drawing/2014/main" id="{6D665270-BCFF-43F6-9CEB-51DA6F7F1FA6}"/>
              </a:ext>
            </a:extLst>
          </p:cNvPr>
          <p:cNvSpPr>
            <a:spLocks noGrp="1"/>
          </p:cNvSpPr>
          <p:nvPr>
            <p:ph type="body" sz="quarter" idx="50" hasCustomPrompt="1"/>
          </p:nvPr>
        </p:nvSpPr>
        <p:spPr>
          <a:xfrm>
            <a:off x="2596612" y="1927044"/>
            <a:ext cx="2148840" cy="722376"/>
          </a:xfrm>
        </p:spPr>
        <p:txBody>
          <a:bodyPr anchor="ctr">
            <a:normAutofit/>
          </a:bodyPr>
          <a:lstStyle>
            <a:lvl1pPr marL="0" indent="0" algn="ctr">
              <a:buNone/>
              <a:defRPr sz="2000" b="1"/>
            </a:lvl1pPr>
          </a:lstStyle>
          <a:p>
            <a:pPr lvl="0"/>
            <a:r>
              <a:rPr lang="en-US"/>
              <a:t>Click to add text</a:t>
            </a:r>
          </a:p>
        </p:txBody>
      </p:sp>
      <p:sp>
        <p:nvSpPr>
          <p:cNvPr id="60" name="Picture Placeholder 12">
            <a:extLst>
              <a:ext uri="{FF2B5EF4-FFF2-40B4-BE49-F238E27FC236}">
                <a16:creationId xmlns:a16="http://schemas.microsoft.com/office/drawing/2014/main" id="{04897160-9BF7-44CA-9ACE-9621AC1F8AB6}"/>
              </a:ext>
            </a:extLst>
          </p:cNvPr>
          <p:cNvSpPr>
            <a:spLocks noGrp="1"/>
          </p:cNvSpPr>
          <p:nvPr>
            <p:ph type="pic" sz="quarter" idx="34"/>
          </p:nvPr>
        </p:nvSpPr>
        <p:spPr bwMode="gray">
          <a:xfrm>
            <a:off x="5251816" y="256163"/>
            <a:ext cx="1688368" cy="1572637"/>
          </a:xfrm>
        </p:spPr>
        <p:txBody>
          <a:bodyPr/>
          <a:lstStyle>
            <a:lvl1pPr marL="0" indent="0" algn="ctr">
              <a:buNone/>
              <a:defRPr/>
            </a:lvl1pPr>
          </a:lstStyle>
          <a:p>
            <a:r>
              <a:rPr lang="en-US"/>
              <a:t>Click icon to add picture</a:t>
            </a:r>
          </a:p>
        </p:txBody>
      </p:sp>
      <p:sp>
        <p:nvSpPr>
          <p:cNvPr id="89" name="Text Placeholder 13">
            <a:extLst>
              <a:ext uri="{FF2B5EF4-FFF2-40B4-BE49-F238E27FC236}">
                <a16:creationId xmlns:a16="http://schemas.microsoft.com/office/drawing/2014/main" id="{C7CDD40B-9D6C-4966-A99A-F976E43A8934}"/>
              </a:ext>
            </a:extLst>
          </p:cNvPr>
          <p:cNvSpPr>
            <a:spLocks noGrp="1"/>
          </p:cNvSpPr>
          <p:nvPr>
            <p:ph type="body" sz="quarter" idx="51" hasCustomPrompt="1"/>
          </p:nvPr>
        </p:nvSpPr>
        <p:spPr>
          <a:xfrm>
            <a:off x="5024862" y="1927044"/>
            <a:ext cx="2148840" cy="722376"/>
          </a:xfrm>
        </p:spPr>
        <p:txBody>
          <a:bodyPr anchor="ctr">
            <a:normAutofit/>
          </a:bodyPr>
          <a:lstStyle>
            <a:lvl1pPr marL="0" indent="0" algn="ctr">
              <a:buNone/>
              <a:defRPr sz="2000" b="1"/>
            </a:lvl1pPr>
          </a:lstStyle>
          <a:p>
            <a:pPr lvl="0"/>
            <a:r>
              <a:rPr lang="en-US"/>
              <a:t>Click to add text</a:t>
            </a:r>
          </a:p>
        </p:txBody>
      </p:sp>
      <p:sp>
        <p:nvSpPr>
          <p:cNvPr id="62" name="Picture Placeholder 14">
            <a:extLst>
              <a:ext uri="{FF2B5EF4-FFF2-40B4-BE49-F238E27FC236}">
                <a16:creationId xmlns:a16="http://schemas.microsoft.com/office/drawing/2014/main" id="{74F24F6E-7165-4401-A9FB-B018D4A703FC}"/>
              </a:ext>
            </a:extLst>
          </p:cNvPr>
          <p:cNvSpPr>
            <a:spLocks noGrp="1"/>
          </p:cNvSpPr>
          <p:nvPr>
            <p:ph type="pic" sz="quarter" idx="36"/>
          </p:nvPr>
        </p:nvSpPr>
        <p:spPr bwMode="gray">
          <a:xfrm>
            <a:off x="7662726" y="256163"/>
            <a:ext cx="1688368" cy="1572637"/>
          </a:xfrm>
        </p:spPr>
        <p:txBody>
          <a:bodyPr/>
          <a:lstStyle>
            <a:lvl1pPr marL="0" indent="0" algn="ctr">
              <a:buNone/>
              <a:defRPr/>
            </a:lvl1pPr>
          </a:lstStyle>
          <a:p>
            <a:r>
              <a:rPr lang="en-US"/>
              <a:t>Click icon to add picture</a:t>
            </a:r>
          </a:p>
        </p:txBody>
      </p:sp>
      <p:sp>
        <p:nvSpPr>
          <p:cNvPr id="90" name="Text Placeholder 15">
            <a:extLst>
              <a:ext uri="{FF2B5EF4-FFF2-40B4-BE49-F238E27FC236}">
                <a16:creationId xmlns:a16="http://schemas.microsoft.com/office/drawing/2014/main" id="{C28FB982-4B84-4C4C-9989-BA2563472E37}"/>
              </a:ext>
            </a:extLst>
          </p:cNvPr>
          <p:cNvSpPr>
            <a:spLocks noGrp="1"/>
          </p:cNvSpPr>
          <p:nvPr>
            <p:ph type="body" sz="quarter" idx="52" hasCustomPrompt="1"/>
          </p:nvPr>
        </p:nvSpPr>
        <p:spPr>
          <a:xfrm>
            <a:off x="7474206" y="1927044"/>
            <a:ext cx="2148840" cy="722376"/>
          </a:xfrm>
        </p:spPr>
        <p:txBody>
          <a:bodyPr anchor="ctr">
            <a:normAutofit/>
          </a:bodyPr>
          <a:lstStyle>
            <a:lvl1pPr marL="0" indent="0" algn="ctr">
              <a:buNone/>
              <a:defRPr sz="2000" b="1"/>
            </a:lvl1pPr>
          </a:lstStyle>
          <a:p>
            <a:pPr lvl="0"/>
            <a:r>
              <a:rPr lang="en-US"/>
              <a:t>Click to add text</a:t>
            </a:r>
          </a:p>
        </p:txBody>
      </p:sp>
      <p:sp>
        <p:nvSpPr>
          <p:cNvPr id="64" name="Picture Placeholder 15">
            <a:extLst>
              <a:ext uri="{FF2B5EF4-FFF2-40B4-BE49-F238E27FC236}">
                <a16:creationId xmlns:a16="http://schemas.microsoft.com/office/drawing/2014/main" id="{6626904F-CC3B-4AAC-9351-389DC5A32A64}"/>
              </a:ext>
            </a:extLst>
          </p:cNvPr>
          <p:cNvSpPr>
            <a:spLocks noGrp="1"/>
          </p:cNvSpPr>
          <p:nvPr>
            <p:ph type="pic" sz="quarter" idx="38"/>
          </p:nvPr>
        </p:nvSpPr>
        <p:spPr bwMode="gray">
          <a:xfrm>
            <a:off x="10117655" y="256163"/>
            <a:ext cx="1688368" cy="1572637"/>
          </a:xfrm>
        </p:spPr>
        <p:txBody>
          <a:bodyPr/>
          <a:lstStyle>
            <a:lvl1pPr marL="0" indent="0" algn="ctr">
              <a:buNone/>
              <a:defRPr/>
            </a:lvl1pPr>
          </a:lstStyle>
          <a:p>
            <a:r>
              <a:rPr lang="en-US"/>
              <a:t>Click icon to add picture</a:t>
            </a:r>
          </a:p>
        </p:txBody>
      </p:sp>
      <p:sp>
        <p:nvSpPr>
          <p:cNvPr id="91" name="Text Placeholder 16">
            <a:extLst>
              <a:ext uri="{FF2B5EF4-FFF2-40B4-BE49-F238E27FC236}">
                <a16:creationId xmlns:a16="http://schemas.microsoft.com/office/drawing/2014/main" id="{CD0CF586-7B0D-45A0-B7D6-DB10979C2E2A}"/>
              </a:ext>
            </a:extLst>
          </p:cNvPr>
          <p:cNvSpPr>
            <a:spLocks noGrp="1"/>
          </p:cNvSpPr>
          <p:nvPr>
            <p:ph type="body" sz="quarter" idx="53" hasCustomPrompt="1"/>
          </p:nvPr>
        </p:nvSpPr>
        <p:spPr>
          <a:xfrm>
            <a:off x="9898967" y="1927044"/>
            <a:ext cx="2148840" cy="722376"/>
          </a:xfrm>
        </p:spPr>
        <p:txBody>
          <a:bodyPr anchor="ctr">
            <a:normAutofit/>
          </a:bodyPr>
          <a:lstStyle>
            <a:lvl1pPr marL="0" indent="0" algn="ctr">
              <a:buNone/>
              <a:defRPr sz="2000" b="1"/>
            </a:lvl1pPr>
          </a:lstStyle>
          <a:p>
            <a:pPr lvl="0"/>
            <a:r>
              <a:rPr lang="en-US"/>
              <a:t>Click to add text</a:t>
            </a:r>
          </a:p>
        </p:txBody>
      </p:sp>
      <p:sp>
        <p:nvSpPr>
          <p:cNvPr id="71" name="Picture Placeholder 17">
            <a:extLst>
              <a:ext uri="{FF2B5EF4-FFF2-40B4-BE49-F238E27FC236}">
                <a16:creationId xmlns:a16="http://schemas.microsoft.com/office/drawing/2014/main" id="{CE73143E-94A3-454F-9304-4BC606CA8D31}"/>
              </a:ext>
            </a:extLst>
          </p:cNvPr>
          <p:cNvSpPr>
            <a:spLocks noGrp="1"/>
          </p:cNvSpPr>
          <p:nvPr>
            <p:ph type="pic" sz="quarter" idx="40"/>
          </p:nvPr>
        </p:nvSpPr>
        <p:spPr bwMode="gray">
          <a:xfrm>
            <a:off x="397289" y="4304416"/>
            <a:ext cx="1688368" cy="1572637"/>
          </a:xfrm>
        </p:spPr>
        <p:txBody>
          <a:bodyPr/>
          <a:lstStyle>
            <a:lvl1pPr marL="0" indent="0" algn="ctr">
              <a:buNone/>
              <a:defRPr/>
            </a:lvl1pPr>
          </a:lstStyle>
          <a:p>
            <a:r>
              <a:rPr lang="en-US"/>
              <a:t>Click icon to add picture</a:t>
            </a:r>
          </a:p>
        </p:txBody>
      </p:sp>
      <p:sp>
        <p:nvSpPr>
          <p:cNvPr id="92" name="Text Placeholder 18">
            <a:extLst>
              <a:ext uri="{FF2B5EF4-FFF2-40B4-BE49-F238E27FC236}">
                <a16:creationId xmlns:a16="http://schemas.microsoft.com/office/drawing/2014/main" id="{CCC4D160-A359-419D-BD12-F65BE6183B77}"/>
              </a:ext>
            </a:extLst>
          </p:cNvPr>
          <p:cNvSpPr>
            <a:spLocks noGrp="1"/>
          </p:cNvSpPr>
          <p:nvPr>
            <p:ph type="body" sz="quarter" idx="54" hasCustomPrompt="1"/>
          </p:nvPr>
        </p:nvSpPr>
        <p:spPr>
          <a:xfrm>
            <a:off x="144193" y="5982177"/>
            <a:ext cx="2148840" cy="722376"/>
          </a:xfrm>
        </p:spPr>
        <p:txBody>
          <a:bodyPr anchor="ctr">
            <a:normAutofit/>
          </a:bodyPr>
          <a:lstStyle>
            <a:lvl1pPr marL="0" indent="0" algn="ctr">
              <a:buNone/>
              <a:defRPr sz="2000" b="1"/>
            </a:lvl1pPr>
          </a:lstStyle>
          <a:p>
            <a:pPr lvl="0"/>
            <a:r>
              <a:rPr lang="en-US"/>
              <a:t>Click to add text</a:t>
            </a:r>
          </a:p>
        </p:txBody>
      </p:sp>
      <p:sp>
        <p:nvSpPr>
          <p:cNvPr id="73" name="Picture Placeholder 19">
            <a:extLst>
              <a:ext uri="{FF2B5EF4-FFF2-40B4-BE49-F238E27FC236}">
                <a16:creationId xmlns:a16="http://schemas.microsoft.com/office/drawing/2014/main" id="{0D271139-EB02-4351-B32D-98286D27AD6C}"/>
              </a:ext>
            </a:extLst>
          </p:cNvPr>
          <p:cNvSpPr>
            <a:spLocks noGrp="1"/>
          </p:cNvSpPr>
          <p:nvPr>
            <p:ph type="pic" sz="quarter" idx="42"/>
          </p:nvPr>
        </p:nvSpPr>
        <p:spPr bwMode="gray">
          <a:xfrm>
            <a:off x="2838561" y="4304416"/>
            <a:ext cx="1688368" cy="1572637"/>
          </a:xfrm>
        </p:spPr>
        <p:txBody>
          <a:bodyPr/>
          <a:lstStyle>
            <a:lvl1pPr marL="0" indent="0" algn="ctr">
              <a:buNone/>
              <a:defRPr/>
            </a:lvl1pPr>
          </a:lstStyle>
          <a:p>
            <a:r>
              <a:rPr lang="en-US"/>
              <a:t>Click icon to add picture</a:t>
            </a:r>
          </a:p>
        </p:txBody>
      </p:sp>
      <p:sp>
        <p:nvSpPr>
          <p:cNvPr id="93" name="Text Placeholder 20">
            <a:extLst>
              <a:ext uri="{FF2B5EF4-FFF2-40B4-BE49-F238E27FC236}">
                <a16:creationId xmlns:a16="http://schemas.microsoft.com/office/drawing/2014/main" id="{49EF6F7E-E510-4C65-A550-B5300CCADE05}"/>
              </a:ext>
            </a:extLst>
          </p:cNvPr>
          <p:cNvSpPr>
            <a:spLocks noGrp="1"/>
          </p:cNvSpPr>
          <p:nvPr>
            <p:ph type="body" sz="quarter" idx="55" hasCustomPrompt="1"/>
          </p:nvPr>
        </p:nvSpPr>
        <p:spPr>
          <a:xfrm>
            <a:off x="2596612" y="5982177"/>
            <a:ext cx="2148840" cy="722376"/>
          </a:xfrm>
        </p:spPr>
        <p:txBody>
          <a:bodyPr anchor="ctr">
            <a:normAutofit/>
          </a:bodyPr>
          <a:lstStyle>
            <a:lvl1pPr marL="0" indent="0" algn="ctr">
              <a:buNone/>
              <a:defRPr sz="2000" b="1"/>
            </a:lvl1pPr>
          </a:lstStyle>
          <a:p>
            <a:pPr lvl="0"/>
            <a:r>
              <a:rPr lang="en-US"/>
              <a:t>Click to add text</a:t>
            </a:r>
          </a:p>
        </p:txBody>
      </p:sp>
      <p:sp>
        <p:nvSpPr>
          <p:cNvPr id="75" name="Picture Placeholder 21">
            <a:extLst>
              <a:ext uri="{FF2B5EF4-FFF2-40B4-BE49-F238E27FC236}">
                <a16:creationId xmlns:a16="http://schemas.microsoft.com/office/drawing/2014/main" id="{51DCDB0D-A1AA-42EB-8125-F4656517D2CD}"/>
              </a:ext>
            </a:extLst>
          </p:cNvPr>
          <p:cNvSpPr>
            <a:spLocks noGrp="1"/>
          </p:cNvSpPr>
          <p:nvPr>
            <p:ph type="pic" sz="quarter" idx="44"/>
          </p:nvPr>
        </p:nvSpPr>
        <p:spPr bwMode="gray">
          <a:xfrm>
            <a:off x="5249471" y="4304416"/>
            <a:ext cx="1688368" cy="1572637"/>
          </a:xfrm>
        </p:spPr>
        <p:txBody>
          <a:bodyPr/>
          <a:lstStyle>
            <a:lvl1pPr marL="0" indent="0" algn="ctr">
              <a:buNone/>
              <a:defRPr/>
            </a:lvl1pPr>
          </a:lstStyle>
          <a:p>
            <a:r>
              <a:rPr lang="en-US"/>
              <a:t>Click icon to add picture</a:t>
            </a:r>
          </a:p>
        </p:txBody>
      </p:sp>
      <p:sp>
        <p:nvSpPr>
          <p:cNvPr id="94" name="Text Placeholder 22">
            <a:extLst>
              <a:ext uri="{FF2B5EF4-FFF2-40B4-BE49-F238E27FC236}">
                <a16:creationId xmlns:a16="http://schemas.microsoft.com/office/drawing/2014/main" id="{87DF68F9-C9AB-4D3A-8431-FF108ED3DF9E}"/>
              </a:ext>
            </a:extLst>
          </p:cNvPr>
          <p:cNvSpPr>
            <a:spLocks noGrp="1"/>
          </p:cNvSpPr>
          <p:nvPr>
            <p:ph type="body" sz="quarter" idx="56" hasCustomPrompt="1"/>
          </p:nvPr>
        </p:nvSpPr>
        <p:spPr>
          <a:xfrm>
            <a:off x="5024862" y="5982177"/>
            <a:ext cx="2148840" cy="722376"/>
          </a:xfrm>
        </p:spPr>
        <p:txBody>
          <a:bodyPr anchor="ctr">
            <a:normAutofit/>
          </a:bodyPr>
          <a:lstStyle>
            <a:lvl1pPr marL="0" indent="0" algn="ctr">
              <a:buNone/>
              <a:defRPr sz="2000" b="1"/>
            </a:lvl1pPr>
          </a:lstStyle>
          <a:p>
            <a:pPr lvl="0"/>
            <a:r>
              <a:rPr lang="en-US"/>
              <a:t>Click to add text</a:t>
            </a:r>
          </a:p>
        </p:txBody>
      </p:sp>
      <p:sp>
        <p:nvSpPr>
          <p:cNvPr id="77" name="Picture Placeholder 23">
            <a:extLst>
              <a:ext uri="{FF2B5EF4-FFF2-40B4-BE49-F238E27FC236}">
                <a16:creationId xmlns:a16="http://schemas.microsoft.com/office/drawing/2014/main" id="{D82E0B0A-7218-4FD5-9991-8E5E9FFBFFC7}"/>
              </a:ext>
            </a:extLst>
          </p:cNvPr>
          <p:cNvSpPr>
            <a:spLocks noGrp="1"/>
          </p:cNvSpPr>
          <p:nvPr>
            <p:ph type="pic" sz="quarter" idx="46"/>
          </p:nvPr>
        </p:nvSpPr>
        <p:spPr bwMode="gray">
          <a:xfrm>
            <a:off x="7660381" y="4304416"/>
            <a:ext cx="1688368" cy="1572637"/>
          </a:xfrm>
        </p:spPr>
        <p:txBody>
          <a:bodyPr/>
          <a:lstStyle>
            <a:lvl1pPr marL="0" indent="0" algn="ctr">
              <a:buNone/>
              <a:defRPr/>
            </a:lvl1pPr>
          </a:lstStyle>
          <a:p>
            <a:r>
              <a:rPr lang="en-US"/>
              <a:t>Click icon to add picture</a:t>
            </a:r>
          </a:p>
        </p:txBody>
      </p:sp>
      <p:sp>
        <p:nvSpPr>
          <p:cNvPr id="95" name="Text Placeholder 24">
            <a:extLst>
              <a:ext uri="{FF2B5EF4-FFF2-40B4-BE49-F238E27FC236}">
                <a16:creationId xmlns:a16="http://schemas.microsoft.com/office/drawing/2014/main" id="{D6FF2AA9-E000-4B0D-956F-F94226FE2E1C}"/>
              </a:ext>
            </a:extLst>
          </p:cNvPr>
          <p:cNvSpPr>
            <a:spLocks noGrp="1"/>
          </p:cNvSpPr>
          <p:nvPr>
            <p:ph type="body" sz="quarter" idx="57" hasCustomPrompt="1"/>
          </p:nvPr>
        </p:nvSpPr>
        <p:spPr>
          <a:xfrm>
            <a:off x="7474206" y="5982177"/>
            <a:ext cx="2148840" cy="722376"/>
          </a:xfrm>
        </p:spPr>
        <p:txBody>
          <a:bodyPr anchor="ctr">
            <a:normAutofit/>
          </a:bodyPr>
          <a:lstStyle>
            <a:lvl1pPr marL="0" indent="0" algn="ctr">
              <a:buNone/>
              <a:defRPr sz="2000" b="1"/>
            </a:lvl1pPr>
          </a:lstStyle>
          <a:p>
            <a:pPr lvl="0"/>
            <a:r>
              <a:rPr lang="en-US"/>
              <a:t>Click to add text</a:t>
            </a:r>
          </a:p>
        </p:txBody>
      </p:sp>
      <p:sp>
        <p:nvSpPr>
          <p:cNvPr id="79" name="Picture Placeholder 25">
            <a:extLst>
              <a:ext uri="{FF2B5EF4-FFF2-40B4-BE49-F238E27FC236}">
                <a16:creationId xmlns:a16="http://schemas.microsoft.com/office/drawing/2014/main" id="{F4AE9E1B-D8F1-43B5-8EC9-55F377B7EA06}"/>
              </a:ext>
            </a:extLst>
          </p:cNvPr>
          <p:cNvSpPr>
            <a:spLocks noGrp="1"/>
          </p:cNvSpPr>
          <p:nvPr>
            <p:ph type="pic" sz="quarter" idx="48"/>
          </p:nvPr>
        </p:nvSpPr>
        <p:spPr bwMode="gray">
          <a:xfrm>
            <a:off x="10115310" y="4304416"/>
            <a:ext cx="1688368" cy="1572637"/>
          </a:xfrm>
        </p:spPr>
        <p:txBody>
          <a:bodyPr/>
          <a:lstStyle>
            <a:lvl1pPr marL="0" indent="0" algn="ctr">
              <a:buNone/>
              <a:defRPr/>
            </a:lvl1pPr>
          </a:lstStyle>
          <a:p>
            <a:r>
              <a:rPr lang="en-US"/>
              <a:t>Click icon to add picture</a:t>
            </a:r>
          </a:p>
        </p:txBody>
      </p:sp>
      <p:sp>
        <p:nvSpPr>
          <p:cNvPr id="96" name="Text Placeholder 26">
            <a:extLst>
              <a:ext uri="{FF2B5EF4-FFF2-40B4-BE49-F238E27FC236}">
                <a16:creationId xmlns:a16="http://schemas.microsoft.com/office/drawing/2014/main" id="{86B304D2-5934-49D0-828A-58E73AB34CAB}"/>
              </a:ext>
            </a:extLst>
          </p:cNvPr>
          <p:cNvSpPr>
            <a:spLocks noGrp="1"/>
          </p:cNvSpPr>
          <p:nvPr>
            <p:ph type="body" sz="quarter" idx="58" hasCustomPrompt="1"/>
          </p:nvPr>
        </p:nvSpPr>
        <p:spPr>
          <a:xfrm>
            <a:off x="9898967" y="5982177"/>
            <a:ext cx="2148840" cy="722376"/>
          </a:xfrm>
        </p:spPr>
        <p:txBody>
          <a:bodyPr anchor="ctr">
            <a:normAutofit/>
          </a:bodyPr>
          <a:lstStyle>
            <a:lvl1pPr marL="0" indent="0" algn="ctr">
              <a:buNone/>
              <a:defRPr sz="2000" b="1"/>
            </a:lvl1pPr>
          </a:lstStyle>
          <a:p>
            <a:pPr lvl="0"/>
            <a:r>
              <a:rPr lang="en-US"/>
              <a:t>Click to add text</a:t>
            </a:r>
          </a:p>
        </p:txBody>
      </p:sp>
    </p:spTree>
    <p:extLst>
      <p:ext uri="{BB962C8B-B14F-4D97-AF65-F5344CB8AC3E}">
        <p14:creationId xmlns:p14="http://schemas.microsoft.com/office/powerpoint/2010/main" val="302197413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Photo Background (Blue Title, Overlay)">
    <p:spTree>
      <p:nvGrpSpPr>
        <p:cNvPr id="1" name=""/>
        <p:cNvGrpSpPr/>
        <p:nvPr/>
      </p:nvGrpSpPr>
      <p:grpSpPr>
        <a:xfrm>
          <a:off x="0" y="0"/>
          <a:ext cx="0" cy="0"/>
          <a:chOff x="0" y="0"/>
          <a:chExt cx="0" cy="0"/>
        </a:xfrm>
      </p:grpSpPr>
      <p:sp>
        <p:nvSpPr>
          <p:cNvPr id="1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9" name="Picture Placeholder 3"/>
          <p:cNvSpPr>
            <a:spLocks noGrp="1"/>
          </p:cNvSpPr>
          <p:nvPr>
            <p:ph type="pic" sz="quarter" idx="13" hasCustomPrompt="1"/>
          </p:nvPr>
        </p:nvSpPr>
        <p:spPr bwMode="gray">
          <a:xfrm>
            <a:off x="0" y="1219198"/>
            <a:ext cx="12192000" cy="5638802"/>
          </a:xfrm>
        </p:spPr>
        <p:txBody>
          <a:bodyPr/>
          <a:lstStyle/>
          <a:p>
            <a:r>
              <a:rPr lang="en-US"/>
              <a:t>Click Icon to add picture</a:t>
            </a:r>
          </a:p>
        </p:txBody>
      </p:sp>
      <p:sp>
        <p:nvSpPr>
          <p:cNvPr id="7" name="Content Placeholder 4"/>
          <p:cNvSpPr>
            <a:spLocks noGrp="1"/>
          </p:cNvSpPr>
          <p:nvPr>
            <p:ph idx="1" hasCustomPrompt="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 Note that blue overlay slide types require extra accessibility remediation when exported to PDF.</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6108444"/>
      </p:ext>
    </p:extLst>
  </p:cSld>
  <p:clrMapOvr>
    <a:masterClrMapping/>
  </p:clrMapOvr>
  <p:hf sldNum="0" hdr="0" ftr="0" dt="0"/>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a:t>Click Icon to add picture</a:t>
            </a:r>
          </a:p>
        </p:txBody>
      </p:sp>
      <p:sp>
        <p:nvSpPr>
          <p:cNvPr id="7" name="Content Placeholder 3"/>
          <p:cNvSpPr>
            <a:spLocks noGrp="1"/>
          </p:cNvSpPr>
          <p:nvPr>
            <p:ph idx="1" hasCustomPrompt="1"/>
          </p:nvPr>
        </p:nvSpPr>
        <p:spPr bwMode="auto">
          <a:xfrm>
            <a:off x="0" y="1921328"/>
            <a:ext cx="5683624" cy="4234542"/>
          </a:xfrm>
          <a:solidFill>
            <a:schemeClr val="tx1">
              <a:alpha val="88000"/>
            </a:schemeClr>
          </a:solidFill>
        </p:spPr>
        <p:txBody>
          <a:bodyPr rIns="274320" anchor="ctr"/>
          <a:lstStyle>
            <a:lvl1pPr marL="457200" marR="0" indent="0" algn="l" defTabSz="914400" rtl="0" eaLnBrk="1" fontAlgn="auto" latinLnBrk="0" hangingPunct="1">
              <a:lnSpc>
                <a:spcPct val="100000"/>
              </a:lnSpc>
              <a:spcBef>
                <a:spcPts val="0"/>
              </a:spcBef>
              <a:spcAft>
                <a:spcPts val="1000"/>
              </a:spcAft>
              <a:buClr>
                <a:schemeClr val="accent2"/>
              </a:buClr>
              <a:buSzTx/>
              <a:buFont typeface="Arial" panose="020B0604020202020204" pitchFamily="34" charset="0"/>
              <a:buNone/>
              <a:tabLst/>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marL="685800" marR="0" lvl="0" indent="-228600" algn="l" defTabSz="914400" rtl="0" eaLnBrk="1" fontAlgn="auto" latinLnBrk="0" hangingPunct="1">
              <a:lnSpc>
                <a:spcPct val="100000"/>
              </a:lnSpc>
              <a:spcBef>
                <a:spcPts val="0"/>
              </a:spcBef>
              <a:spcAft>
                <a:spcPts val="1000"/>
              </a:spcAft>
              <a:buClr>
                <a:schemeClr val="accent2"/>
              </a:buClr>
              <a:buSzTx/>
              <a:buFont typeface="Arial" panose="020B0604020202020204" pitchFamily="34" charset="0"/>
              <a:buChar char="•"/>
              <a:tabLst/>
              <a:defRPr/>
            </a:pPr>
            <a:r>
              <a:rPr lang="en-US"/>
              <a:t>Click to edit Master text styles. Note that blue overlay slide types require extra accessibility remediation when exported to PDF.</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0069971"/>
      </p:ext>
    </p:extLst>
  </p:cSld>
  <p:clrMapOvr>
    <a:masterClrMapping/>
  </p:clrMapOvr>
  <p:hf sldNum="0" hdr="0" ftr="0" dt="0"/>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Image Background (Blue Circle)">
    <p:bg bwMode="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2759338817"/>
      </p:ext>
    </p:extLst>
  </p:cSld>
  <p:clrMapOvr>
    <a:masterClrMapping/>
  </p:clrMapOvr>
  <p:hf sldNum="0" hdr="0" ftr="0" dt="0"/>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Image Background (Multiple Circles)">
    <p:bg>
      <p:bgPr>
        <a:solidFill>
          <a:schemeClr val="bg1"/>
        </a:solidFill>
        <a:effectLst/>
      </p:bgPr>
    </p:bg>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2192000" cy="6858000"/>
          </a:xfrm>
        </p:spPr>
        <p:txBody>
          <a:bodyPr/>
          <a:lstStyle/>
          <a:p>
            <a:r>
              <a:rPr lang="en-US"/>
              <a:t>Click icon to add picture</a:t>
            </a:r>
          </a:p>
        </p:txBody>
      </p:sp>
      <p:sp>
        <p:nvSpPr>
          <p:cNvPr id="8" name="Title 2"/>
          <p:cNvSpPr>
            <a:spLocks noGrp="1"/>
          </p:cNvSpPr>
          <p:nvPr>
            <p:ph type="title" hasCustomPrompt="1"/>
          </p:nvPr>
        </p:nvSpPr>
        <p:spPr bwMode="auto">
          <a:xfrm>
            <a:off x="7289728" y="901318"/>
            <a:ext cx="4661388" cy="4661388"/>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12" name="Text Placeholder 3"/>
          <p:cNvSpPr>
            <a:spLocks noGrp="1"/>
          </p:cNvSpPr>
          <p:nvPr>
            <p:ph type="body" sz="quarter" idx="16" hasCustomPrompt="1"/>
          </p:nvPr>
        </p:nvSpPr>
        <p:spPr bwMode="auto">
          <a:xfrm>
            <a:off x="6054753" y="398666"/>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13" name="Text Placeholder 4"/>
          <p:cNvSpPr>
            <a:spLocks noGrp="1"/>
          </p:cNvSpPr>
          <p:nvPr>
            <p:ph type="body" sz="quarter" idx="17" hasCustomPrompt="1"/>
          </p:nvPr>
        </p:nvSpPr>
        <p:spPr bwMode="auto">
          <a:xfrm>
            <a:off x="5679058" y="3827626"/>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Tree>
    <p:extLst>
      <p:ext uri="{BB962C8B-B14F-4D97-AF65-F5344CB8AC3E}">
        <p14:creationId xmlns:p14="http://schemas.microsoft.com/office/powerpoint/2010/main" val="1344260857"/>
      </p:ext>
    </p:extLst>
  </p:cSld>
  <p:clrMapOvr>
    <a:masterClrMapping/>
  </p:clrMapOvr>
  <p:hf sldNum="0" hdr="0" ftr="0" dt="0"/>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bg>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5" name="Title 2"/>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Tree>
    <p:extLst>
      <p:ext uri="{BB962C8B-B14F-4D97-AF65-F5344CB8AC3E}">
        <p14:creationId xmlns:p14="http://schemas.microsoft.com/office/powerpoint/2010/main" val="512883231"/>
      </p:ext>
    </p:extLst>
  </p:cSld>
  <p:clrMapOvr>
    <a:masterClrMapping/>
  </p:clrMapOvr>
  <p:hf sldNum="0" hdr="0" ftr="0" dt="0"/>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2"/>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11/5/2025</a:t>
            </a:fld>
            <a:endParaRPr lang="en-US"/>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28788151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Light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a:t>Make a secondary statement here.</a:t>
            </a:r>
          </a:p>
        </p:txBody>
      </p:sp>
      <p:sp>
        <p:nvSpPr>
          <p:cNvPr id="3" name="Date Placeholder 4"/>
          <p:cNvSpPr>
            <a:spLocks noGrp="1"/>
          </p:cNvSpPr>
          <p:nvPr>
            <p:ph type="dt" sz="half" idx="10"/>
          </p:nvPr>
        </p:nvSpPr>
        <p:spPr bwMode="black"/>
        <p:txBody>
          <a:bodyPr/>
          <a:lstStyle/>
          <a:p>
            <a:fld id="{466A75E6-E45B-4C5D-981E-7C8ED0C72F5D}" type="datetime1">
              <a:rPr lang="en-US" smtClean="0"/>
              <a:t>11/5/2025</a:t>
            </a:fld>
            <a:endParaRPr lang="en-US"/>
          </a:p>
        </p:txBody>
      </p:sp>
      <p:sp>
        <p:nvSpPr>
          <p:cNvPr id="5" name="Footer Placeholder 5"/>
          <p:cNvSpPr>
            <a:spLocks noGrp="1"/>
          </p:cNvSpPr>
          <p:nvPr>
            <p:ph type="ftr" sz="quarter" idx="12"/>
          </p:nvPr>
        </p:nvSpPr>
        <p:spPr bwMode="black"/>
        <p:txBody>
          <a:bodyPr/>
          <a:lstStyle>
            <a:lvl1pPr>
              <a:defRPr>
                <a:solidFill>
                  <a:schemeClr val="tx2"/>
                </a:solidFill>
              </a:defRPr>
            </a:lvl1pPr>
          </a:lstStyle>
          <a:p>
            <a:r>
              <a:rPr lang="en-US"/>
              <a:t>Optional Tagline Goes Here | mn.gov/</a:t>
            </a:r>
            <a:r>
              <a:rPr lang="en-US" err="1"/>
              <a:t>websiteurl</a:t>
            </a:r>
            <a:endParaRPr lang="en-US"/>
          </a:p>
        </p:txBody>
      </p:sp>
      <p:sp>
        <p:nvSpPr>
          <p:cNvPr id="4" name="Slide Number Placeholder 6"/>
          <p:cNvSpPr>
            <a:spLocks noGrp="1"/>
          </p:cNvSpPr>
          <p:nvPr>
            <p:ph type="sldNum" sz="quarter" idx="11"/>
          </p:nvPr>
        </p:nvSpPr>
        <p:spPr bwMode="black"/>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406141565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Quote or Statement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2192000" cy="6858000"/>
          </a:xfrm>
          <a:solidFill>
            <a:schemeClr val="tx2">
              <a:lumMod val="65000"/>
              <a:lumOff val="35000"/>
            </a:schemeClr>
          </a:solidFill>
        </p:spPr>
        <p:txBody>
          <a:bodyPr/>
          <a:lstStyle>
            <a:lvl1pPr>
              <a:defRPr>
                <a:solidFill>
                  <a:schemeClr val="bg1"/>
                </a:solidFill>
              </a:defRPr>
            </a:lvl1pPr>
          </a:lstStyle>
          <a:p>
            <a:r>
              <a:rPr lang="en-US"/>
              <a:t>Click icon to add background picture. Ensure sufficient contrast exists between photo and white text.</a:t>
            </a:r>
          </a:p>
        </p:txBody>
      </p:sp>
      <p:sp>
        <p:nvSpPr>
          <p:cNvPr id="12" name="Title 2"/>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3"/>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4"/>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t>11/5/2025</a:t>
            </a:fld>
            <a:endParaRPr lang="en-US"/>
          </a:p>
        </p:txBody>
      </p:sp>
      <p:sp>
        <p:nvSpPr>
          <p:cNvPr id="5" name="Footer Placeholder 5"/>
          <p:cNvSpPr>
            <a:spLocks noGrp="1"/>
          </p:cNvSpPr>
          <p:nvPr>
            <p:ph type="ftr" sz="quarter" idx="12"/>
          </p:nvPr>
        </p:nvSpPr>
        <p:spPr bwMode="white"/>
        <p:txBody>
          <a:bodyPr/>
          <a:lstStyle>
            <a:lvl1pPr>
              <a:defRPr>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4" name="Slide Number Placeholder 6"/>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288223617"/>
      </p:ext>
    </p:extLst>
  </p:cSld>
  <p:clrMapOvr>
    <a:masterClrMapping/>
  </p:clrMapOvr>
  <p:hf sldNum="0" hdr="0" ftr="0" dt="0"/>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a:t>Add “thank you” here</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11/5/2025</a:t>
            </a:fld>
            <a:endParaRPr lang="en-US"/>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a:solidFill>
                  <a:schemeClr val="tx2"/>
                </a:solidFill>
              </a:rPr>
              <a:t>Optional Tagline Goes Here</a:t>
            </a:r>
            <a:r>
              <a:rPr lang="en-US"/>
              <a:t> </a:t>
            </a:r>
            <a:r>
              <a:rPr lang="en-US">
                <a:solidFill>
                  <a:schemeClr val="accent1"/>
                </a:solidFill>
              </a:rPr>
              <a:t>|</a:t>
            </a:r>
            <a:r>
              <a:rPr lang="en-US"/>
              <a:t> </a:t>
            </a:r>
            <a:r>
              <a:rPr lang="en-US">
                <a:solidFill>
                  <a:schemeClr val="tx2"/>
                </a:solidFill>
              </a:rPr>
              <a:t>mn.gov/</a:t>
            </a:r>
            <a:r>
              <a:rPr lang="en-US" err="1">
                <a:solidFill>
                  <a:schemeClr val="tx2"/>
                </a:solidFill>
              </a:rPr>
              <a:t>mmb</a:t>
            </a:r>
            <a:r>
              <a:rPr lang="en-US">
                <a:solidFill>
                  <a:schemeClr val="tx2"/>
                </a:solidFill>
              </a:rPr>
              <a:t>/oar</a:t>
            </a:r>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pPr/>
              <a:t>‹#›</a:t>
            </a:fld>
            <a:endParaRPr lang="en-US"/>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5" descr="Department of Children, Youth, and Families logo">
            <a:extLst>
              <a:ext uri="{FF2B5EF4-FFF2-40B4-BE49-F238E27FC236}">
                <a16:creationId xmlns:a16="http://schemas.microsoft.com/office/drawing/2014/main" id="{8FE4CEDD-A01B-FF4C-E8F1-9D71AE5D41B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0575"/>
          <a:stretch/>
        </p:blipFill>
        <p:spPr>
          <a:xfrm>
            <a:off x="8081539" y="769228"/>
            <a:ext cx="3619186" cy="370806"/>
          </a:xfrm>
          <a:prstGeom prst="rect">
            <a:avLst/>
          </a:prstGeom>
        </p:spPr>
      </p:pic>
    </p:spTree>
    <p:extLst>
      <p:ext uri="{BB962C8B-B14F-4D97-AF65-F5344CB8AC3E}">
        <p14:creationId xmlns:p14="http://schemas.microsoft.com/office/powerpoint/2010/main" val="3446844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am Page (2-Up Horizontal)">
    <p:bg>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9"/>
          <p:cNvSpPr>
            <a:spLocks noGrp="1"/>
          </p:cNvSpPr>
          <p:nvPr>
            <p:ph type="sldNum" sz="quarter" idx="12"/>
          </p:nvPr>
        </p:nvSpPr>
        <p:spPr bwMode="black"/>
        <p:txBody>
          <a:bodyPr/>
          <a:lstStyle/>
          <a:p>
            <a:fld id="{48F63A3B-78C7-47BE-AE5E-E10140E04643}" type="slidenum">
              <a:rPr lang="en-US" smtClean="0"/>
              <a:t>‹#›</a:t>
            </a:fld>
            <a:endParaRPr lang="en-US"/>
          </a:p>
        </p:txBody>
      </p:sp>
      <p:sp>
        <p:nvSpPr>
          <p:cNvPr id="16"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Graphic 5" descr="Minnesota Logo">
            <a:extLst>
              <a:ext uri="{FF2B5EF4-FFF2-40B4-BE49-F238E27FC236}">
                <a16:creationId xmlns:a16="http://schemas.microsoft.com/office/drawing/2014/main" id="{62BD5871-64F0-409E-8612-DF5776AEAE3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43453293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a:t>Add “thank you” here</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11/5/2025</a:t>
            </a:fld>
            <a:endParaRPr lang="en-US"/>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Optional Tagline Goes Here </a:t>
            </a:r>
            <a:r>
              <a:rPr lang="en-US">
                <a:solidFill>
                  <a:schemeClr val="accent2"/>
                </a:solidFill>
              </a:rPr>
              <a:t>|</a:t>
            </a:r>
            <a:r>
              <a:rPr lang="en-US"/>
              <a:t>  mn.gov/</a:t>
            </a:r>
            <a:r>
              <a:rPr lang="en-US" err="1"/>
              <a:t>mmb</a:t>
            </a:r>
            <a:r>
              <a:rPr lang="en-US"/>
              <a:t>/oar</a:t>
            </a:r>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Department of Children, Youth, and Families logo">
            <a:extLst>
              <a:ext uri="{FF2B5EF4-FFF2-40B4-BE49-F238E27FC236}">
                <a16:creationId xmlns:a16="http://schemas.microsoft.com/office/drawing/2014/main" id="{6A080395-D121-89C7-5AD6-4A4291F4CAD5}"/>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0575"/>
          <a:stretch/>
        </p:blipFill>
        <p:spPr>
          <a:xfrm>
            <a:off x="8081539" y="769228"/>
            <a:ext cx="3619186" cy="370806"/>
          </a:xfrm>
          <a:prstGeom prst="rect">
            <a:avLst/>
          </a:prstGeom>
        </p:spPr>
      </p:pic>
    </p:spTree>
    <p:extLst>
      <p:ext uri="{BB962C8B-B14F-4D97-AF65-F5344CB8AC3E}">
        <p14:creationId xmlns:p14="http://schemas.microsoft.com/office/powerpoint/2010/main" val="17048624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Ref idx="1001">
        <a:schemeClr val="bg1"/>
      </p:bgRef>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Graphic 5" descr="Minnesota Logo">
            <a:extLst>
              <a:ext uri="{FF2B5EF4-FFF2-40B4-BE49-F238E27FC236}">
                <a16:creationId xmlns:a16="http://schemas.microsoft.com/office/drawing/2014/main" id="{50F0DEAE-64EB-4CF5-8DD8-674261FEC5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37236465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20"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Graphic 5" descr="Minnesota Logo">
            <a:extLst>
              <a:ext uri="{FF2B5EF4-FFF2-40B4-BE49-F238E27FC236}">
                <a16:creationId xmlns:a16="http://schemas.microsoft.com/office/drawing/2014/main" id="{74F5C085-83D9-4432-B670-4E405B4F1B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13473743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cons (4-Up Horizontal)">
    <p:bg bwMode="gray">
      <p:bgRef idx="1001">
        <a:schemeClr val="bg1"/>
      </p:bgRef>
    </p:bg>
    <p:spTree>
      <p:nvGrpSpPr>
        <p:cNvPr id="1" name=""/>
        <p:cNvGrpSpPr/>
        <p:nvPr/>
      </p:nvGrpSpPr>
      <p:grpSpPr>
        <a:xfrm>
          <a:off x="0" y="0"/>
          <a:ext cx="0" cy="0"/>
          <a:chOff x="0" y="0"/>
          <a:chExt cx="0" cy="0"/>
        </a:xfrm>
      </p:grpSpPr>
      <p:sp>
        <p:nvSpPr>
          <p:cNvPr id="24"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6"/>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6"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Graphic 5" descr="Minnesota Logo">
            <a:extLst>
              <a:ext uri="{FF2B5EF4-FFF2-40B4-BE49-F238E27FC236}">
                <a16:creationId xmlns:a16="http://schemas.microsoft.com/office/drawing/2014/main" id="{B8B4A27B-5493-4D97-9240-1FECB41167D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4020693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cons (2-Up Horizont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7" name="Text Placeholder 6"/>
          <p:cNvSpPr>
            <a:spLocks noGrp="1"/>
          </p:cNvSpPr>
          <p:nvPr>
            <p:ph type="body" sz="quarter" idx="18"/>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6" name="Slide Number Placeholder 9"/>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Graphic 5" descr="Minnesota Logo">
            <a:extLst>
              <a:ext uri="{FF2B5EF4-FFF2-40B4-BE49-F238E27FC236}">
                <a16:creationId xmlns:a16="http://schemas.microsoft.com/office/drawing/2014/main" id="{1B2303CB-0C60-49FF-90FD-0EE4998FFE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1922812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7" name="Content Placeholder 3"/>
          <p:cNvSpPr>
            <a:spLocks noGrp="1"/>
          </p:cNvSpPr>
          <p:nvPr>
            <p:ph sz="half" idx="15" hasCustomPrompt="1"/>
          </p:nvPr>
        </p:nvSpPr>
        <p:spPr bwMode="gray">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5" name="Content Placeholder 4"/>
          <p:cNvSpPr>
            <a:spLocks noGrp="1"/>
          </p:cNvSpPr>
          <p:nvPr>
            <p:ph sz="half" idx="27" hasCustomPrompt="1"/>
          </p:nvPr>
        </p:nvSpPr>
        <p:spPr bwMode="gray">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6" name="Content Placeholder 5"/>
          <p:cNvSpPr>
            <a:spLocks noGrp="1"/>
          </p:cNvSpPr>
          <p:nvPr>
            <p:ph sz="half" idx="28" hasCustomPrompt="1"/>
          </p:nvPr>
        </p:nvSpPr>
        <p:spPr bwMode="gray">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8" name="Content Placeholder 6"/>
          <p:cNvSpPr>
            <a:spLocks noGrp="1"/>
          </p:cNvSpPr>
          <p:nvPr>
            <p:ph sz="half" idx="29" hasCustomPrompt="1"/>
          </p:nvPr>
        </p:nvSpPr>
        <p:spPr bwMode="gray">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9" name="Content Placeholder 7"/>
          <p:cNvSpPr>
            <a:spLocks noGrp="1"/>
          </p:cNvSpPr>
          <p:nvPr>
            <p:ph sz="half" idx="30" hasCustomPrompt="1"/>
          </p:nvPr>
        </p:nvSpPr>
        <p:spPr bwMode="gray">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5" name="Content Placeholder 8"/>
          <p:cNvSpPr>
            <a:spLocks noGrp="1"/>
          </p:cNvSpPr>
          <p:nvPr>
            <p:ph sz="half" idx="31" hasCustomPrompt="1"/>
          </p:nvPr>
        </p:nvSpPr>
        <p:spPr bwMode="gray">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6" name="Content Placeholder 9"/>
          <p:cNvSpPr>
            <a:spLocks noGrp="1"/>
          </p:cNvSpPr>
          <p:nvPr>
            <p:ph sz="half" idx="32" hasCustomPrompt="1"/>
          </p:nvPr>
        </p:nvSpPr>
        <p:spPr bwMode="gray">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7" name="Content Placeholder 10"/>
          <p:cNvSpPr>
            <a:spLocks noGrp="1"/>
          </p:cNvSpPr>
          <p:nvPr>
            <p:ph sz="half" idx="33" hasCustomPrompt="1"/>
          </p:nvPr>
        </p:nvSpPr>
        <p:spPr bwMode="gray">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8" name="Content Placeholder 11"/>
          <p:cNvSpPr>
            <a:spLocks noGrp="1"/>
          </p:cNvSpPr>
          <p:nvPr>
            <p:ph sz="half" idx="34" hasCustomPrompt="1"/>
          </p:nvPr>
        </p:nvSpPr>
        <p:spPr bwMode="gray">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9" name="Content Placeholder 12"/>
          <p:cNvSpPr>
            <a:spLocks noGrp="1"/>
          </p:cNvSpPr>
          <p:nvPr>
            <p:ph sz="half" idx="35" hasCustomPrompt="1"/>
          </p:nvPr>
        </p:nvSpPr>
        <p:spPr bwMode="gray">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21" name="Footer Placeholder 1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22" name="Slide Number Placeholder 1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6" name="Graphic 5" descr="Minnesota Logo">
            <a:extLst>
              <a:ext uri="{FF2B5EF4-FFF2-40B4-BE49-F238E27FC236}">
                <a16:creationId xmlns:a16="http://schemas.microsoft.com/office/drawing/2014/main" id="{F5AAF114-89A2-4A74-AC29-80AAFEAF6B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3137733750"/>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
        <p:nvSpPr>
          <p:cNvPr id="4" name="Picture Placeholder 3"/>
          <p:cNvSpPr>
            <a:spLocks noGrp="1"/>
          </p:cNvSpPr>
          <p:nvPr>
            <p:ph type="pic" sz="quarter" idx="10"/>
          </p:nvPr>
        </p:nvSpPr>
        <p:spPr bwMode="gray">
          <a:xfrm>
            <a:off x="0" y="2"/>
            <a:ext cx="12192000" cy="5638797"/>
          </a:xfrm>
        </p:spPr>
        <p:txBody>
          <a:bodyPr/>
          <a:lstStyle/>
          <a:p>
            <a:r>
              <a:rPr lang="en-US"/>
              <a:t>Click icon to add picture</a:t>
            </a:r>
          </a:p>
        </p:txBody>
      </p:sp>
    </p:spTree>
    <p:extLst>
      <p:ext uri="{BB962C8B-B14F-4D97-AF65-F5344CB8AC3E}">
        <p14:creationId xmlns:p14="http://schemas.microsoft.com/office/powerpoint/2010/main" val="1045112619"/>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Image (Dark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
        <p:nvSpPr>
          <p:cNvPr id="4" name="Picture Placeholder 3"/>
          <p:cNvSpPr>
            <a:spLocks noGrp="1"/>
          </p:cNvSpPr>
          <p:nvPr>
            <p:ph type="pic" sz="quarter" idx="10"/>
          </p:nvPr>
        </p:nvSpPr>
        <p:spPr bwMode="gray">
          <a:xfrm>
            <a:off x="0" y="2"/>
            <a:ext cx="12192000" cy="5638799"/>
          </a:xfrm>
        </p:spPr>
        <p:txBody>
          <a:bodyPr/>
          <a:lstStyle/>
          <a:p>
            <a:r>
              <a:rPr lang="en-US"/>
              <a:t>Click icon to add picture</a:t>
            </a:r>
          </a:p>
        </p:txBody>
      </p:sp>
    </p:spTree>
    <p:extLst>
      <p:ext uri="{BB962C8B-B14F-4D97-AF65-F5344CB8AC3E}">
        <p14:creationId xmlns:p14="http://schemas.microsoft.com/office/powerpoint/2010/main" val="329788730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pic>
        <p:nvPicPr>
          <p:cNvPr id="13" name="Graphic 5" descr="Minnesota Logo">
            <a:extLst>
              <a:ext uri="{FF2B5EF4-FFF2-40B4-BE49-F238E27FC236}">
                <a16:creationId xmlns:a16="http://schemas.microsoft.com/office/drawing/2014/main" id="{AB91618F-0F80-4130-B959-FE0C5B87DF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50124" y="6203386"/>
            <a:ext cx="2427390" cy="263210"/>
          </a:xfrm>
          <a:prstGeom prst="rect">
            <a:avLst/>
          </a:prstGeom>
        </p:spPr>
      </p:pic>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a:t>health.state.mn.us</a:t>
            </a:r>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p>
        </p:txBody>
      </p:sp>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ig Image (Green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1634237328"/>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ig Image (Light Gray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1703797675"/>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Blue Gradient)">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bwMode="black">
          <a:xfrm>
            <a:off x="838200" y="-1"/>
            <a:ext cx="10515600" cy="1216025"/>
          </a:xfrm>
          <a:noFill/>
        </p:spPr>
        <p:txBody>
          <a:bodyPr lIns="0" tIns="182880" rIns="0" bIns="182880">
            <a:normAutofit/>
          </a:bodyPr>
          <a:lstStyle>
            <a:lvl1pPr algn="r">
              <a:defRPr sz="3600">
                <a:solidFill>
                  <a:schemeClr val="tx1"/>
                </a:solidFill>
              </a:defRPr>
            </a:lvl1pPr>
          </a:lstStyle>
          <a:p>
            <a:r>
              <a:rPr lang="en-US"/>
              <a:t>Click to edit slide title</a:t>
            </a:r>
          </a:p>
        </p:txBody>
      </p:sp>
      <p:sp>
        <p:nvSpPr>
          <p:cNvPr id="2" name="Rectangle 2">
            <a:extLst>
              <a:ext uri="{FF2B5EF4-FFF2-40B4-BE49-F238E27FC236}">
                <a16:creationId xmlns:a16="http://schemas.microsoft.com/office/drawing/2014/main" id="{DCB9A518-5B17-ED80-1AD8-2DD3847D57AE}"/>
              </a:ext>
              <a:ext uri="{C183D7F6-B498-43B3-948B-1728B52AA6E4}">
                <adec:decorative xmlns:adec="http://schemas.microsoft.com/office/drawing/2017/decorative" val="1"/>
              </a:ext>
            </a:extLst>
          </p:cNvPr>
          <p:cNvSpPr/>
          <p:nvPr userDrawn="1"/>
        </p:nvSpPr>
        <p:spPr bwMode="gray">
          <a:xfrm>
            <a:off x="0" y="1220194"/>
            <a:ext cx="12192000" cy="2208806"/>
          </a:xfrm>
          <a:prstGeom prst="rect">
            <a:avLst/>
          </a:prstGeom>
          <a:gradFill>
            <a:gsLst>
              <a:gs pos="0">
                <a:schemeClr val="tx1">
                  <a:lumMod val="10000"/>
                  <a:lumOff val="9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Content Placeholder 3"/>
          <p:cNvSpPr>
            <a:spLocks noGrp="1"/>
          </p:cNvSpPr>
          <p:nvPr>
            <p:ph sz="quarter" idx="10" hasCustomPrompt="1"/>
          </p:nvPr>
        </p:nvSpPr>
        <p:spPr bwMode="gray">
          <a:xfrm>
            <a:off x="838200" y="1366345"/>
            <a:ext cx="10515600" cy="4788393"/>
          </a:xfrm>
          <a:noFill/>
        </p:spPr>
        <p:txBody>
          <a:bodyPr lIns="0" tIns="182880" rIns="0" bIns="18288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pic>
        <p:nvPicPr>
          <p:cNvPr id="4" name="Graphic 5" descr="Minnesota Logo">
            <a:extLst>
              <a:ext uri="{FF2B5EF4-FFF2-40B4-BE49-F238E27FC236}">
                <a16:creationId xmlns:a16="http://schemas.microsoft.com/office/drawing/2014/main" id="{E49BCA34-0FEE-6DC0-3724-7F8FDBA86F1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24659978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Green Gradient)">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bwMode="black">
          <a:xfrm>
            <a:off x="838200" y="-1"/>
            <a:ext cx="10515600" cy="1216025"/>
          </a:xfrm>
          <a:noFill/>
        </p:spPr>
        <p:txBody>
          <a:bodyPr lIns="0" tIns="182880" rIns="0" bIns="182880">
            <a:normAutofit/>
          </a:bodyPr>
          <a:lstStyle>
            <a:lvl1pPr algn="r">
              <a:defRPr sz="3600">
                <a:solidFill>
                  <a:schemeClr val="tx1"/>
                </a:solidFill>
              </a:defRPr>
            </a:lvl1pPr>
          </a:lstStyle>
          <a:p>
            <a:r>
              <a:rPr lang="en-US"/>
              <a:t>Click to edit slide title</a:t>
            </a:r>
          </a:p>
        </p:txBody>
      </p:sp>
      <p:sp>
        <p:nvSpPr>
          <p:cNvPr id="2" name="Rectangle 2">
            <a:extLst>
              <a:ext uri="{FF2B5EF4-FFF2-40B4-BE49-F238E27FC236}">
                <a16:creationId xmlns:a16="http://schemas.microsoft.com/office/drawing/2014/main" id="{485BE29E-4A21-6AAA-F5AE-A9CC9B59C394}"/>
              </a:ext>
              <a:ext uri="{C183D7F6-B498-43B3-948B-1728B52AA6E4}">
                <adec:decorative xmlns:adec="http://schemas.microsoft.com/office/drawing/2017/decorative" val="1"/>
              </a:ext>
            </a:extLst>
          </p:cNvPr>
          <p:cNvSpPr/>
          <p:nvPr userDrawn="1"/>
        </p:nvSpPr>
        <p:spPr bwMode="gray">
          <a:xfrm>
            <a:off x="0" y="1220194"/>
            <a:ext cx="12192000" cy="2208806"/>
          </a:xfrm>
          <a:prstGeom prst="rect">
            <a:avLst/>
          </a:prstGeom>
          <a:gradFill>
            <a:gsLst>
              <a:gs pos="0">
                <a:schemeClr val="accent2">
                  <a:lumMod val="20000"/>
                  <a:lumOff val="80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Content Placeholder 3"/>
          <p:cNvSpPr>
            <a:spLocks noGrp="1"/>
          </p:cNvSpPr>
          <p:nvPr>
            <p:ph sz="quarter" idx="10" hasCustomPrompt="1"/>
          </p:nvPr>
        </p:nvSpPr>
        <p:spPr bwMode="gray">
          <a:xfrm>
            <a:off x="838200" y="1366345"/>
            <a:ext cx="10515600" cy="4788393"/>
          </a:xfrm>
          <a:noFill/>
        </p:spPr>
        <p:txBody>
          <a:bodyPr lIns="0" tIns="182880" rIns="0" bIns="18288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pic>
        <p:nvPicPr>
          <p:cNvPr id="4" name="Graphic 5" descr="Minnesota Logo">
            <a:extLst>
              <a:ext uri="{FF2B5EF4-FFF2-40B4-BE49-F238E27FC236}">
                <a16:creationId xmlns:a16="http://schemas.microsoft.com/office/drawing/2014/main" id="{4473C41A-CB1E-D813-3AA4-E13A893FA7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36814243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Green Bar)">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bwMode="black">
          <a:xfrm>
            <a:off x="838200" y="-1"/>
            <a:ext cx="10515600" cy="1216025"/>
          </a:xfrm>
          <a:noFill/>
        </p:spPr>
        <p:txBody>
          <a:bodyPr lIns="0" tIns="182880" rIns="0" bIns="182880">
            <a:normAutofit/>
          </a:bodyPr>
          <a:lstStyle>
            <a:lvl1pPr algn="ctr">
              <a:defRPr sz="3600">
                <a:solidFill>
                  <a:schemeClr val="tx1"/>
                </a:solidFill>
              </a:defRPr>
            </a:lvl1pPr>
          </a:lstStyle>
          <a:p>
            <a:r>
              <a:rPr lang="en-US"/>
              <a:t>Click to edit slide title</a:t>
            </a:r>
          </a:p>
        </p:txBody>
      </p:sp>
      <p:sp>
        <p:nvSpPr>
          <p:cNvPr id="5" name="Content Placeholder 2"/>
          <p:cNvSpPr>
            <a:spLocks noGrp="1"/>
          </p:cNvSpPr>
          <p:nvPr>
            <p:ph sz="quarter" idx="10" hasCustomPrompt="1"/>
          </p:nvPr>
        </p:nvSpPr>
        <p:spPr bwMode="gray">
          <a:xfrm>
            <a:off x="838200" y="1366345"/>
            <a:ext cx="10515600" cy="4788393"/>
          </a:xfrm>
          <a:noFill/>
        </p:spPr>
        <p:txBody>
          <a:bodyPr lIns="0" tIns="182880" rIns="0" bIns="18288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cxnSp>
        <p:nvCxnSpPr>
          <p:cNvPr id="2" name="Straight Connector 6">
            <a:extLst>
              <a:ext uri="{FF2B5EF4-FFF2-40B4-BE49-F238E27FC236}">
                <a16:creationId xmlns:a16="http://schemas.microsoft.com/office/drawing/2014/main" id="{FCCACB82-4C63-865B-470E-7A193EF86A3D}"/>
              </a:ext>
              <a:ext uri="{C183D7F6-B498-43B3-948B-1728B52AA6E4}">
                <adec:decorative xmlns:adec="http://schemas.microsoft.com/office/drawing/2017/decorative" val="1"/>
              </a:ext>
            </a:extLst>
          </p:cNvPr>
          <p:cNvCxnSpPr>
            <a:cxnSpLocks/>
          </p:cNvCxnSpPr>
          <p:nvPr userDrawn="1"/>
        </p:nvCxnSpPr>
        <p:spPr bwMode="gray">
          <a:xfrm>
            <a:off x="838200" y="1187413"/>
            <a:ext cx="10515600"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4" name="Graphic 5" descr="Minnesota Logo">
            <a:extLst>
              <a:ext uri="{FF2B5EF4-FFF2-40B4-BE49-F238E27FC236}">
                <a16:creationId xmlns:a16="http://schemas.microsoft.com/office/drawing/2014/main" id="{50BC445F-B667-427F-58B6-FC0D292353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11514991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de by Side (Green Bar)">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bwMode="black">
          <a:xfrm>
            <a:off x="838200" y="1138748"/>
            <a:ext cx="4164623" cy="4788393"/>
          </a:xfrm>
          <a:noFill/>
        </p:spPr>
        <p:txBody>
          <a:bodyPr lIns="0" tIns="91440" rIns="0" bIns="91440" anchor="t">
            <a:normAutofit/>
          </a:bodyPr>
          <a:lstStyle>
            <a:lvl1pPr algn="l">
              <a:defRPr sz="5500">
                <a:solidFill>
                  <a:schemeClr val="tx1"/>
                </a:solidFill>
              </a:defRPr>
            </a:lvl1pPr>
          </a:lstStyle>
          <a:p>
            <a:r>
              <a:rPr lang="en-US"/>
              <a:t>Click to edit slide title</a:t>
            </a:r>
          </a:p>
        </p:txBody>
      </p:sp>
      <p:sp>
        <p:nvSpPr>
          <p:cNvPr id="5" name="Content Placeholder 2"/>
          <p:cNvSpPr>
            <a:spLocks noGrp="1"/>
          </p:cNvSpPr>
          <p:nvPr>
            <p:ph sz="quarter" idx="10" hasCustomPrompt="1"/>
          </p:nvPr>
        </p:nvSpPr>
        <p:spPr bwMode="gray">
          <a:xfrm>
            <a:off x="5662246" y="1159870"/>
            <a:ext cx="5691554" cy="4788393"/>
          </a:xfrm>
          <a:noFill/>
        </p:spPr>
        <p:txBody>
          <a:bodyPr lIns="0" tIns="91440" rIns="0" bIns="9144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cxnSp>
        <p:nvCxnSpPr>
          <p:cNvPr id="3" name="Straight Connector 6">
            <a:extLst>
              <a:ext uri="{FF2B5EF4-FFF2-40B4-BE49-F238E27FC236}">
                <a16:creationId xmlns:a16="http://schemas.microsoft.com/office/drawing/2014/main" id="{EAA32018-5087-2ABA-790C-1E17CCDCFF9F}"/>
              </a:ext>
              <a:ext uri="{C183D7F6-B498-43B3-948B-1728B52AA6E4}">
                <adec:decorative xmlns:adec="http://schemas.microsoft.com/office/drawing/2017/decorative" val="1"/>
              </a:ext>
            </a:extLst>
          </p:cNvPr>
          <p:cNvCxnSpPr>
            <a:cxnSpLocks/>
          </p:cNvCxnSpPr>
          <p:nvPr userDrawn="1"/>
        </p:nvCxnSpPr>
        <p:spPr bwMode="gray">
          <a:xfrm>
            <a:off x="730822" y="775037"/>
            <a:ext cx="4568009"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4" name="Graphic 5" descr="Minnesota Logo">
            <a:extLst>
              <a:ext uri="{FF2B5EF4-FFF2-40B4-BE49-F238E27FC236}">
                <a16:creationId xmlns:a16="http://schemas.microsoft.com/office/drawing/2014/main" id="{9C436F27-8452-CA4F-F796-9A60CDEB9D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11936319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de by Side (Blue Box)">
    <p:bg bwMode="gray">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3A0D15-3F5C-39B3-6395-49E2D9A9CF3E}"/>
              </a:ext>
              <a:ext uri="{C183D7F6-B498-43B3-948B-1728B52AA6E4}">
                <adec:decorative xmlns:adec="http://schemas.microsoft.com/office/drawing/2017/decorative" val="1"/>
              </a:ext>
            </a:extLst>
          </p:cNvPr>
          <p:cNvSpPr/>
          <p:nvPr userDrawn="1"/>
        </p:nvSpPr>
        <p:spPr bwMode="gray">
          <a:xfrm>
            <a:off x="-49619" y="0"/>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
          <p:cNvSpPr>
            <a:spLocks noGrp="1"/>
          </p:cNvSpPr>
          <p:nvPr>
            <p:ph type="title" hasCustomPrompt="1"/>
          </p:nvPr>
        </p:nvSpPr>
        <p:spPr bwMode="white">
          <a:xfrm>
            <a:off x="449224" y="811964"/>
            <a:ext cx="3698160" cy="5234072"/>
          </a:xfrm>
          <a:noFill/>
        </p:spPr>
        <p:txBody>
          <a:bodyPr lIns="0" tIns="91440" rIns="0" bIns="91440" anchor="ctr">
            <a:normAutofit/>
          </a:bodyPr>
          <a:lstStyle>
            <a:lvl1pPr algn="l">
              <a:defRPr sz="5500">
                <a:solidFill>
                  <a:schemeClr val="bg1"/>
                </a:solidFill>
              </a:defRPr>
            </a:lvl1pPr>
          </a:lstStyle>
          <a:p>
            <a:r>
              <a:rPr lang="en-US"/>
              <a:t>Click to edit slide title</a:t>
            </a:r>
          </a:p>
        </p:txBody>
      </p:sp>
      <p:sp>
        <p:nvSpPr>
          <p:cNvPr id="5" name="Content Placeholder 3"/>
          <p:cNvSpPr>
            <a:spLocks noGrp="1"/>
          </p:cNvSpPr>
          <p:nvPr>
            <p:ph sz="quarter" idx="10" hasCustomPrompt="1"/>
          </p:nvPr>
        </p:nvSpPr>
        <p:spPr bwMode="gray">
          <a:xfrm>
            <a:off x="5207350" y="808073"/>
            <a:ext cx="6067425" cy="5237963"/>
          </a:xfrm>
          <a:noFill/>
        </p:spPr>
        <p:txBody>
          <a:bodyPr lIns="0" tIns="91440" rIns="0" bIns="91440" anchor="ct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034497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de by Side (Blue Box + Section Label)">
    <p:bg bwMode="gray">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3A0D15-3F5C-39B3-6395-49E2D9A9CF3E}"/>
              </a:ext>
              <a:ext uri="{C183D7F6-B498-43B3-948B-1728B52AA6E4}">
                <adec:decorative xmlns:adec="http://schemas.microsoft.com/office/drawing/2017/decorative" val="1"/>
              </a:ext>
            </a:extLst>
          </p:cNvPr>
          <p:cNvSpPr/>
          <p:nvPr userDrawn="1"/>
        </p:nvSpPr>
        <p:spPr bwMode="gray">
          <a:xfrm>
            <a:off x="-49619" y="0"/>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91440" rtlCol="0" anchor="ctr"/>
          <a:lstStyle/>
          <a:p>
            <a:pPr algn="ctr"/>
            <a:endParaRPr lang="en-US"/>
          </a:p>
        </p:txBody>
      </p:sp>
      <p:sp>
        <p:nvSpPr>
          <p:cNvPr id="3" name="Rectangle: Top Corners Rounded 2">
            <a:extLst>
              <a:ext uri="{FF2B5EF4-FFF2-40B4-BE49-F238E27FC236}">
                <a16:creationId xmlns:a16="http://schemas.microsoft.com/office/drawing/2014/main" id="{F52F42D8-5209-3C82-7A53-D2CC804C9E38}"/>
              </a:ext>
              <a:ext uri="{C183D7F6-B498-43B3-948B-1728B52AA6E4}">
                <adec:decorative xmlns:adec="http://schemas.microsoft.com/office/drawing/2017/decorative" val="1"/>
              </a:ext>
            </a:extLst>
          </p:cNvPr>
          <p:cNvSpPr/>
          <p:nvPr userDrawn="1"/>
        </p:nvSpPr>
        <p:spPr>
          <a:xfrm rot="10800000">
            <a:off x="449224" y="0"/>
            <a:ext cx="3574314" cy="730102"/>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3">
            <a:extLst>
              <a:ext uri="{FF2B5EF4-FFF2-40B4-BE49-F238E27FC236}">
                <a16:creationId xmlns:a16="http://schemas.microsoft.com/office/drawing/2014/main" id="{D558ED61-28EC-0772-88E9-F909DF6CFAA6}"/>
              </a:ext>
            </a:extLst>
          </p:cNvPr>
          <p:cNvSpPr>
            <a:spLocks noGrp="1"/>
          </p:cNvSpPr>
          <p:nvPr>
            <p:ph type="body" sz="quarter" idx="13" hasCustomPrompt="1"/>
          </p:nvPr>
        </p:nvSpPr>
        <p:spPr>
          <a:xfrm>
            <a:off x="659041" y="215900"/>
            <a:ext cx="3154680" cy="320040"/>
          </a:xfrm>
        </p:spPr>
        <p:txBody>
          <a:bodyPr anchor="ctr">
            <a:normAutofit/>
          </a:bodyPr>
          <a:lstStyle>
            <a:lvl1pPr marL="0" indent="0" algn="ctr">
              <a:buNone/>
              <a:defRPr sz="1500"/>
            </a:lvl1pPr>
          </a:lstStyle>
          <a:p>
            <a:pPr lvl="0"/>
            <a:r>
              <a:rPr lang="en-US"/>
              <a:t>Section ID text goes here</a:t>
            </a:r>
          </a:p>
        </p:txBody>
      </p:sp>
      <p:sp>
        <p:nvSpPr>
          <p:cNvPr id="11" name="Title 4"/>
          <p:cNvSpPr>
            <a:spLocks noGrp="1"/>
          </p:cNvSpPr>
          <p:nvPr>
            <p:ph type="title" hasCustomPrompt="1"/>
          </p:nvPr>
        </p:nvSpPr>
        <p:spPr bwMode="white">
          <a:xfrm>
            <a:off x="449224" y="811964"/>
            <a:ext cx="3698160" cy="5234072"/>
          </a:xfrm>
          <a:noFill/>
        </p:spPr>
        <p:txBody>
          <a:bodyPr lIns="0" tIns="182880" rIns="0" bIns="182880" anchor="ctr">
            <a:normAutofit/>
          </a:bodyPr>
          <a:lstStyle>
            <a:lvl1pPr algn="l">
              <a:defRPr sz="5500">
                <a:solidFill>
                  <a:schemeClr val="bg1"/>
                </a:solidFill>
              </a:defRPr>
            </a:lvl1pPr>
          </a:lstStyle>
          <a:p>
            <a:r>
              <a:rPr lang="en-US"/>
              <a:t>Click to edit slide title</a:t>
            </a:r>
          </a:p>
        </p:txBody>
      </p:sp>
      <p:sp>
        <p:nvSpPr>
          <p:cNvPr id="5" name="Content Placeholder 5"/>
          <p:cNvSpPr>
            <a:spLocks noGrp="1"/>
          </p:cNvSpPr>
          <p:nvPr>
            <p:ph sz="quarter" idx="10" hasCustomPrompt="1"/>
          </p:nvPr>
        </p:nvSpPr>
        <p:spPr bwMode="gray">
          <a:xfrm>
            <a:off x="5207350" y="808073"/>
            <a:ext cx="6067425" cy="5237963"/>
          </a:xfrm>
          <a:noFill/>
        </p:spPr>
        <p:txBody>
          <a:bodyPr lIns="0" tIns="91440" rIns="0" bIns="91440" anchor="ct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8338538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ide by Side (Green Gradient)">
    <p:bg bwMode="gray">
      <p:bgPr>
        <a:solidFill>
          <a:schemeClr val="bg1"/>
        </a:solidFill>
        <a:effectLst/>
      </p:bgPr>
    </p:bg>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FC215644-CDAE-443E-F7FF-A4F11D7918C4}"/>
              </a:ext>
              <a:ext uri="{C183D7F6-B498-43B3-948B-1728B52AA6E4}">
                <adec:decorative xmlns:adec="http://schemas.microsoft.com/office/drawing/2017/decorative" val="1"/>
              </a:ext>
            </a:extLst>
          </p:cNvPr>
          <p:cNvSpPr/>
          <p:nvPr userDrawn="1"/>
        </p:nvSpPr>
        <p:spPr bwMode="gray">
          <a:xfrm>
            <a:off x="-49619" y="-1946"/>
            <a:ext cx="4572000" cy="6858000"/>
          </a:xfrm>
          <a:prstGeom prst="rect">
            <a:avLst/>
          </a:prstGeom>
          <a:gradFill>
            <a:gsLst>
              <a:gs pos="0">
                <a:schemeClr val="accent2">
                  <a:lumMod val="20000"/>
                  <a:lumOff val="80000"/>
                </a:schemeClr>
              </a:gs>
              <a:gs pos="100000">
                <a:schemeClr val="bg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a:gsLst>
                  <a:gs pos="0">
                    <a:schemeClr val="accent3">
                      <a:lumMod val="20000"/>
                      <a:lumOff val="80000"/>
                    </a:schemeClr>
                  </a:gs>
                  <a:gs pos="100000">
                    <a:schemeClr val="bg1"/>
                  </a:gs>
                </a:gsLst>
                <a:lin ang="0" scaled="0"/>
              </a:gradFill>
            </a:endParaRPr>
          </a:p>
        </p:txBody>
      </p:sp>
      <p:sp>
        <p:nvSpPr>
          <p:cNvPr id="11" name="Title 2"/>
          <p:cNvSpPr>
            <a:spLocks noGrp="1"/>
          </p:cNvSpPr>
          <p:nvPr>
            <p:ph type="title" hasCustomPrompt="1"/>
          </p:nvPr>
        </p:nvSpPr>
        <p:spPr bwMode="black">
          <a:xfrm>
            <a:off x="449224" y="811964"/>
            <a:ext cx="3698160" cy="5234072"/>
          </a:xfrm>
          <a:noFill/>
        </p:spPr>
        <p:txBody>
          <a:bodyPr lIns="0" tIns="91440" rIns="0" bIns="91440" anchor="ctr">
            <a:normAutofit/>
          </a:bodyPr>
          <a:lstStyle>
            <a:lvl1pPr algn="l">
              <a:defRPr sz="5500">
                <a:solidFill>
                  <a:schemeClr val="accent1"/>
                </a:solidFill>
              </a:defRPr>
            </a:lvl1pPr>
          </a:lstStyle>
          <a:p>
            <a:r>
              <a:rPr lang="en-US"/>
              <a:t>Click to edit slide title</a:t>
            </a:r>
          </a:p>
        </p:txBody>
      </p:sp>
      <p:sp>
        <p:nvSpPr>
          <p:cNvPr id="5" name="Content Placeholder 3"/>
          <p:cNvSpPr>
            <a:spLocks noGrp="1"/>
          </p:cNvSpPr>
          <p:nvPr>
            <p:ph sz="quarter" idx="10" hasCustomPrompt="1"/>
          </p:nvPr>
        </p:nvSpPr>
        <p:spPr bwMode="gray">
          <a:xfrm>
            <a:off x="5207350" y="808073"/>
            <a:ext cx="6067425" cy="5237963"/>
          </a:xfrm>
          <a:noFill/>
        </p:spPr>
        <p:txBody>
          <a:bodyPr lIns="0" tIns="91440" rIns="0" bIns="91440" anchor="ct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6172297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de by Side (Green Gradient + Section Label)">
    <p:bg bwMode="gray">
      <p:bgPr>
        <a:solidFill>
          <a:schemeClr val="bg1"/>
        </a:solidFill>
        <a:effectLst/>
      </p:bgPr>
    </p:bg>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FC215644-CDAE-443E-F7FF-A4F11D7918C4}"/>
              </a:ext>
              <a:ext uri="{C183D7F6-B498-43B3-948B-1728B52AA6E4}">
                <adec:decorative xmlns:adec="http://schemas.microsoft.com/office/drawing/2017/decorative" val="1"/>
              </a:ext>
            </a:extLst>
          </p:cNvPr>
          <p:cNvSpPr/>
          <p:nvPr userDrawn="1"/>
        </p:nvSpPr>
        <p:spPr>
          <a:xfrm>
            <a:off x="-49619" y="-1946"/>
            <a:ext cx="4572000" cy="6858000"/>
          </a:xfrm>
          <a:prstGeom prst="rect">
            <a:avLst/>
          </a:prstGeom>
          <a:gradFill>
            <a:gsLst>
              <a:gs pos="0">
                <a:schemeClr val="accent2">
                  <a:lumMod val="20000"/>
                  <a:lumOff val="80000"/>
                </a:schemeClr>
              </a:gs>
              <a:gs pos="100000">
                <a:schemeClr val="bg1"/>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a:gsLst>
                  <a:gs pos="0">
                    <a:schemeClr val="accent3">
                      <a:lumMod val="20000"/>
                      <a:lumOff val="80000"/>
                    </a:schemeClr>
                  </a:gs>
                  <a:gs pos="100000">
                    <a:schemeClr val="bg1"/>
                  </a:gs>
                </a:gsLst>
                <a:lin ang="0" scaled="0"/>
              </a:gradFill>
            </a:endParaRPr>
          </a:p>
        </p:txBody>
      </p:sp>
      <p:sp>
        <p:nvSpPr>
          <p:cNvPr id="3" name="Rectangle: Top Corners Rounded 2">
            <a:extLst>
              <a:ext uri="{FF2B5EF4-FFF2-40B4-BE49-F238E27FC236}">
                <a16:creationId xmlns:a16="http://schemas.microsoft.com/office/drawing/2014/main" id="{F52F42D8-5209-3C82-7A53-D2CC804C9E38}"/>
              </a:ext>
              <a:ext uri="{C183D7F6-B498-43B3-948B-1728B52AA6E4}">
                <adec:decorative xmlns:adec="http://schemas.microsoft.com/office/drawing/2017/decorative" val="1"/>
              </a:ext>
            </a:extLst>
          </p:cNvPr>
          <p:cNvSpPr/>
          <p:nvPr userDrawn="1"/>
        </p:nvSpPr>
        <p:spPr bwMode="gray">
          <a:xfrm rot="10800000">
            <a:off x="449224" y="0"/>
            <a:ext cx="3574314" cy="730102"/>
          </a:xfrm>
          <a:prstGeom prst="round2Same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3">
            <a:extLst>
              <a:ext uri="{FF2B5EF4-FFF2-40B4-BE49-F238E27FC236}">
                <a16:creationId xmlns:a16="http://schemas.microsoft.com/office/drawing/2014/main" id="{83FDC0FD-800B-B715-CF83-5CF7249B5881}"/>
              </a:ext>
            </a:extLst>
          </p:cNvPr>
          <p:cNvSpPr>
            <a:spLocks noGrp="1"/>
          </p:cNvSpPr>
          <p:nvPr>
            <p:ph type="body" sz="quarter" idx="13" hasCustomPrompt="1"/>
          </p:nvPr>
        </p:nvSpPr>
        <p:spPr bwMode="white">
          <a:xfrm>
            <a:off x="659041" y="215900"/>
            <a:ext cx="3154680" cy="320040"/>
          </a:xfrm>
        </p:spPr>
        <p:txBody>
          <a:bodyPr anchor="ctr">
            <a:normAutofit/>
          </a:bodyPr>
          <a:lstStyle>
            <a:lvl1pPr marL="0" indent="0" algn="ctr">
              <a:buNone/>
              <a:defRPr sz="1500">
                <a:solidFill>
                  <a:schemeClr val="bg1"/>
                </a:solidFill>
              </a:defRPr>
            </a:lvl1pPr>
          </a:lstStyle>
          <a:p>
            <a:pPr lvl="0"/>
            <a:r>
              <a:rPr lang="en-US"/>
              <a:t>Section ID text goes here</a:t>
            </a:r>
          </a:p>
        </p:txBody>
      </p:sp>
      <p:sp>
        <p:nvSpPr>
          <p:cNvPr id="11" name="Title 4"/>
          <p:cNvSpPr>
            <a:spLocks noGrp="1"/>
          </p:cNvSpPr>
          <p:nvPr>
            <p:ph type="title" hasCustomPrompt="1"/>
          </p:nvPr>
        </p:nvSpPr>
        <p:spPr bwMode="black">
          <a:xfrm>
            <a:off x="449224" y="811964"/>
            <a:ext cx="3698160" cy="5234072"/>
          </a:xfrm>
          <a:noFill/>
        </p:spPr>
        <p:txBody>
          <a:bodyPr lIns="0" tIns="182880" rIns="0" bIns="182880" anchor="ctr">
            <a:normAutofit/>
          </a:bodyPr>
          <a:lstStyle>
            <a:lvl1pPr algn="l">
              <a:defRPr sz="5500">
                <a:solidFill>
                  <a:schemeClr val="accent1"/>
                </a:solidFill>
              </a:defRPr>
            </a:lvl1pPr>
          </a:lstStyle>
          <a:p>
            <a:r>
              <a:rPr lang="en-US"/>
              <a:t>Click to edit slide title</a:t>
            </a:r>
          </a:p>
        </p:txBody>
      </p:sp>
      <p:sp>
        <p:nvSpPr>
          <p:cNvPr id="5" name="Content Placeholder 5"/>
          <p:cNvSpPr>
            <a:spLocks noGrp="1"/>
          </p:cNvSpPr>
          <p:nvPr>
            <p:ph sz="quarter" idx="10" hasCustomPrompt="1"/>
          </p:nvPr>
        </p:nvSpPr>
        <p:spPr bwMode="gray">
          <a:xfrm>
            <a:off x="5207350" y="808073"/>
            <a:ext cx="6067425" cy="5237963"/>
          </a:xfrm>
          <a:noFill/>
        </p:spPr>
        <p:txBody>
          <a:bodyPr lIns="0" tIns="91440" rIns="0" bIns="91440" anchor="ct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6"/>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34034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a:t>health.state.mn.us</a:t>
            </a:r>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p>
        </p:txBody>
      </p:sp>
    </p:spTree>
    <p:extLst>
      <p:ext uri="{BB962C8B-B14F-4D97-AF65-F5344CB8AC3E}">
        <p14:creationId xmlns:p14="http://schemas.microsoft.com/office/powerpoint/2010/main" val="20779291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creenshot (Dark Horizont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8"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11/5/2025</a:t>
            </a:fld>
            <a:endParaRPr lang="en-US"/>
          </a:p>
        </p:txBody>
      </p:sp>
      <p:sp>
        <p:nvSpPr>
          <p:cNvPr id="7"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9"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7556012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creenshot (Dark Vertic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63991594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creenshot (Full Window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12"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6487256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creenshot (Light Gray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7"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1" name="Slide Number Placeholder 7"/>
          <p:cNvSpPr>
            <a:spLocks noGrp="1"/>
          </p:cNvSpPr>
          <p:nvPr>
            <p:ph type="sldNum" sz="quarter" idx="13"/>
          </p:nvPr>
        </p:nvSpPr>
        <p:spPr bwMode="black">
          <a:xfrm>
            <a:off x="9891132" y="6356350"/>
            <a:ext cx="1462668" cy="365125"/>
          </a:xfrm>
        </p:spPr>
        <p:txBody>
          <a:bodyPr/>
          <a:lstStyle/>
          <a:p>
            <a:fld id="{48F63A3B-78C7-47BE-AE5E-E10140E04643}" type="slidenum">
              <a:rPr lang="en-US" smtClean="0"/>
              <a:t>‹#›</a:t>
            </a:fld>
            <a:endParaRPr lang="en-US"/>
          </a:p>
        </p:txBody>
      </p:sp>
      <p:pic>
        <p:nvPicPr>
          <p:cNvPr id="9" name="Graphic 5">
            <a:extLst>
              <a:ext uri="{FF2B5EF4-FFF2-40B4-BE49-F238E27FC236}">
                <a16:creationId xmlns:a16="http://schemas.microsoft.com/office/drawing/2014/main" id="{BFCE4781-23F2-4070-B514-4BD089F5C7B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10090378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creenshot (Light Gray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Text Placeholder 2"/>
          <p:cNvSpPr>
            <a:spLocks noGrp="1"/>
          </p:cNvSpPr>
          <p:nvPr>
            <p:ph type="body" sz="quarter" idx="11"/>
          </p:nvPr>
        </p:nvSpPr>
        <p:spPr bwMode="black">
          <a:xfrm>
            <a:off x="838200" y="1365203"/>
            <a:ext cx="10515600" cy="15671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894290563"/>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creenshot (Full Window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pic>
        <p:nvPicPr>
          <p:cNvPr id="9"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064751064"/>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creenshot (Blue Horizont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11/5/2025</a:t>
            </a:fld>
            <a:endParaRPr lang="en-US"/>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9693263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creenshot (Blue Vertic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40340284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creenshot (Full Window Blue)">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5757137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creenshot (Computer)">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7" y="691882"/>
            <a:ext cx="6300787" cy="3411537"/>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11/5/2025</a:t>
            </a:fld>
            <a:endParaRPr lang="en-US"/>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a:t>health.state.mn.us</a:t>
            </a: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761752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a:t>Click to edit section title</a:t>
            </a:r>
          </a:p>
        </p:txBody>
      </p:sp>
      <p:sp>
        <p:nvSpPr>
          <p:cNvPr id="3" name="Rectangle 3"/>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A8CA1A9B-139F-4606-AD0A-F3253110DAE5}" type="datetime1">
              <a:rPr lang="en-US" smtClean="0"/>
              <a:t>11/5/2025</a:t>
            </a:fld>
            <a:endParaRPr lang="en-US"/>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14" name="Graphic 8" descr="Minnesota Logo">
            <a:extLst>
              <a:ext uri="{FF2B5EF4-FFF2-40B4-BE49-F238E27FC236}">
                <a16:creationId xmlns:a16="http://schemas.microsoft.com/office/drawing/2014/main" id="{430308AB-F9FA-4CB8-AB13-ED0CD2A9F6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580090" y="747484"/>
            <a:ext cx="2427390" cy="263210"/>
          </a:xfrm>
          <a:prstGeom prst="rect">
            <a:avLst/>
          </a:prstGeom>
        </p:spPr>
      </p:pic>
      <p:sp>
        <p:nvSpPr>
          <p:cNvPr id="11" name="Picture Placeholder 9"/>
          <p:cNvSpPr>
            <a:spLocks noGrp="1"/>
          </p:cNvSpPr>
          <p:nvPr>
            <p:ph type="pic" sz="quarter" idx="13" hasCustomPrompt="1"/>
          </p:nvPr>
        </p:nvSpPr>
        <p:spPr bwMode="gray">
          <a:xfrm>
            <a:off x="0" y="1789113"/>
            <a:ext cx="12192000" cy="2298700"/>
          </a:xfrm>
        </p:spPr>
        <p:txBody>
          <a:bodyPr/>
          <a:lstStyle/>
          <a:p>
            <a:r>
              <a:rPr lang="en-US"/>
              <a:t>Click Icon to add picture</a:t>
            </a:r>
          </a:p>
        </p:txBody>
      </p:sp>
    </p:spTree>
    <p:extLst>
      <p:ext uri="{BB962C8B-B14F-4D97-AF65-F5344CB8AC3E}">
        <p14:creationId xmlns:p14="http://schemas.microsoft.com/office/powerpoint/2010/main" val="2082250229"/>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bg bwMode="black">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0">
                <a:solidFill>
                  <a:schemeClr val="tx1"/>
                </a:solidFill>
              </a:defRPr>
            </a:lvl1pPr>
          </a:lstStyle>
          <a:p>
            <a:r>
              <a:rPr lang="en-US"/>
              <a:t>Click to edit title</a:t>
            </a:r>
          </a:p>
        </p:txBody>
      </p:sp>
      <p:sp>
        <p:nvSpPr>
          <p:cNvPr id="17" name="Picture Placeholder 3"/>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a:t>Click icon to insert screenshot</a:t>
            </a:r>
          </a:p>
        </p:txBody>
      </p:sp>
      <p:sp>
        <p:nvSpPr>
          <p:cNvPr id="15" name="Picture Placeholder 5"/>
          <p:cNvSpPr>
            <a:spLocks noGrp="1"/>
          </p:cNvSpPr>
          <p:nvPr>
            <p:ph type="pic" sz="quarter" idx="10" hasCustomPrompt="1"/>
          </p:nvPr>
        </p:nvSpPr>
        <p:spPr bwMode="gray">
          <a:xfrm>
            <a:off x="4976788" y="691883"/>
            <a:ext cx="6298572" cy="3369130"/>
          </a:xfrm>
        </p:spPr>
        <p:txBody>
          <a:bodyPr/>
          <a:lstStyle>
            <a:lvl1pPr>
              <a:defRPr/>
            </a:lvl1pPr>
          </a:lstStyle>
          <a:p>
            <a:r>
              <a:rPr lang="en-US"/>
              <a:t>Click icon to insert screenshot</a:t>
            </a:r>
          </a:p>
        </p:txBody>
      </p:sp>
      <p:sp>
        <p:nvSpPr>
          <p:cNvPr id="9" name="Footer Placeholder 7"/>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11" name="Slide Number Placeholder 8"/>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a:p>
        </p:txBody>
      </p:sp>
      <p:pic>
        <p:nvPicPr>
          <p:cNvPr id="16" name="Graphic 5" descr="Minnesota Logo">
            <a:extLst>
              <a:ext uri="{FF2B5EF4-FFF2-40B4-BE49-F238E27FC236}">
                <a16:creationId xmlns:a16="http://schemas.microsoft.com/office/drawing/2014/main" id="{83A023DC-EBFF-4C0E-B504-000BDCFCC5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42763675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Blue Background)">
    <p:bg bwMode="black">
      <p:bgPr>
        <a:solidFill>
          <a:schemeClr val="bg1"/>
        </a:soli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6449201A-9881-4BD5-9EDB-134148F796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3" name="Title 2">
            <a:extLst>
              <a:ext uri="{FF2B5EF4-FFF2-40B4-BE49-F238E27FC236}">
                <a16:creationId xmlns:a16="http://schemas.microsoft.com/office/drawing/2014/main" id="{0B050E54-664D-466A-8DB7-324C516C8039}"/>
              </a:ext>
            </a:extLst>
          </p:cNvPr>
          <p:cNvSpPr>
            <a:spLocks noGrp="1"/>
          </p:cNvSpPr>
          <p:nvPr>
            <p:ph type="title" hasCustomPrompt="1"/>
          </p:nvPr>
        </p:nvSpPr>
        <p:spPr bwMode="black">
          <a:xfrm>
            <a:off x="1387736" y="1052945"/>
            <a:ext cx="9488245" cy="3227832"/>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4" name="Text Placeholder 3">
            <a:extLst>
              <a:ext uri="{FF2B5EF4-FFF2-40B4-BE49-F238E27FC236}">
                <a16:creationId xmlns:a16="http://schemas.microsoft.com/office/drawing/2014/main" id="{1906A78E-2FCE-427D-98A4-31316D7752E2}"/>
              </a:ext>
            </a:extLst>
          </p:cNvPr>
          <p:cNvSpPr>
            <a:spLocks noGrp="1"/>
          </p:cNvSpPr>
          <p:nvPr>
            <p:ph type="body" sz="quarter" idx="13" hasCustomPrompt="1"/>
          </p:nvPr>
        </p:nvSpPr>
        <p:spPr bwMode="black">
          <a:xfrm>
            <a:off x="1387736" y="4488873"/>
            <a:ext cx="9488245" cy="653282"/>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2539662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ote (Teal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28F32915-284F-4F48-8220-F8136AD1F2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7" name="Title 2"/>
          <p:cNvSpPr>
            <a:spLocks noGrp="1"/>
          </p:cNvSpPr>
          <p:nvPr>
            <p:ph type="title" hasCustomPrompt="1"/>
          </p:nvPr>
        </p:nvSpPr>
        <p:spPr bwMode="black">
          <a:xfrm>
            <a:off x="1387736" y="1052945"/>
            <a:ext cx="9488245" cy="3227832"/>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3"/>
          <p:cNvSpPr>
            <a:spLocks noGrp="1"/>
          </p:cNvSpPr>
          <p:nvPr>
            <p:ph type="body" sz="quarter" idx="13" hasCustomPrompt="1"/>
          </p:nvPr>
        </p:nvSpPr>
        <p:spPr bwMode="black">
          <a:xfrm>
            <a:off x="1387736" y="4488873"/>
            <a:ext cx="9488245" cy="653282"/>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5232978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ote Minimal (Blue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a:spLocks noGrp="1"/>
          </p:cNvSpPr>
          <p:nvPr>
            <p:ph type="title" hasCustomPrompt="1"/>
          </p:nvPr>
        </p:nvSpPr>
        <p:spPr bwMode="black">
          <a:xfrm>
            <a:off x="415839" y="760288"/>
            <a:ext cx="8091163" cy="4163403"/>
          </a:xfrm>
        </p:spPr>
        <p:txBody>
          <a:bodyPr>
            <a:noAutofit/>
          </a:bodyPr>
          <a:lstStyle>
            <a:lvl1pPr algn="ctr">
              <a:tabLst>
                <a:tab pos="3770313" algn="l"/>
              </a:tabLst>
              <a:defRPr sz="5000" baseline="0">
                <a:solidFill>
                  <a:schemeClr val="accent1"/>
                </a:solidFill>
              </a:defRPr>
            </a:lvl1pPr>
          </a:lstStyle>
          <a:p>
            <a:r>
              <a:rPr lang="en-US"/>
              <a:t>“Click to add quote.”</a:t>
            </a:r>
          </a:p>
        </p:txBody>
      </p:sp>
      <p:sp>
        <p:nvSpPr>
          <p:cNvPr id="8" name="Text Placeholder 3"/>
          <p:cNvSpPr>
            <a:spLocks noGrp="1"/>
          </p:cNvSpPr>
          <p:nvPr>
            <p:ph type="body" sz="quarter" idx="13" hasCustomPrompt="1"/>
          </p:nvPr>
        </p:nvSpPr>
        <p:spPr bwMode="black">
          <a:xfrm>
            <a:off x="415839" y="5163327"/>
            <a:ext cx="8091163" cy="1015739"/>
          </a:xfrm>
        </p:spPr>
        <p:txBody>
          <a:bodyPr anchor="ctr">
            <a:normAutofit/>
          </a:bodyPr>
          <a:lstStyle>
            <a:lvl1pPr marL="0" indent="0" algn="ctr">
              <a:buNone/>
              <a:defRPr sz="2400" i="1" baseline="0">
                <a:solidFill>
                  <a:schemeClr val="tx2"/>
                </a:solidFill>
              </a:defRPr>
            </a:lvl1pPr>
          </a:lstStyle>
          <a:p>
            <a:pPr lvl="0"/>
            <a:r>
              <a:rPr lang="en-US"/>
              <a:t>- Click to add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7575533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Minimal (Teal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71113A8F-A3E6-4773-A564-980D4D0C4F53}"/>
              </a:ext>
            </a:extLst>
          </p:cNvPr>
          <p:cNvSpPr>
            <a:spLocks noGrp="1"/>
          </p:cNvSpPr>
          <p:nvPr>
            <p:ph type="title" hasCustomPrompt="1"/>
          </p:nvPr>
        </p:nvSpPr>
        <p:spPr bwMode="black">
          <a:xfrm>
            <a:off x="415839" y="760288"/>
            <a:ext cx="8091163" cy="4163403"/>
          </a:xfrm>
        </p:spPr>
        <p:txBody>
          <a:bodyPr>
            <a:noAutofit/>
          </a:bodyPr>
          <a:lstStyle>
            <a:lvl1pPr algn="ctr">
              <a:tabLst>
                <a:tab pos="3770313" algn="l"/>
              </a:tabLst>
              <a:defRPr sz="5000" baseline="0">
                <a:solidFill>
                  <a:schemeClr val="accent1"/>
                </a:solidFill>
              </a:defRPr>
            </a:lvl1pPr>
          </a:lstStyle>
          <a:p>
            <a:r>
              <a:rPr lang="en-US"/>
              <a:t>“Click to add quote.”</a:t>
            </a:r>
          </a:p>
        </p:txBody>
      </p:sp>
      <p:sp>
        <p:nvSpPr>
          <p:cNvPr id="13" name="Text Placeholder 3">
            <a:extLst>
              <a:ext uri="{FF2B5EF4-FFF2-40B4-BE49-F238E27FC236}">
                <a16:creationId xmlns:a16="http://schemas.microsoft.com/office/drawing/2014/main" id="{DA8B1812-DAFE-4A6A-B301-7770908A2BD8}"/>
              </a:ext>
            </a:extLst>
          </p:cNvPr>
          <p:cNvSpPr>
            <a:spLocks noGrp="1"/>
          </p:cNvSpPr>
          <p:nvPr>
            <p:ph type="body" sz="quarter" idx="13" hasCustomPrompt="1"/>
          </p:nvPr>
        </p:nvSpPr>
        <p:spPr bwMode="black">
          <a:xfrm>
            <a:off x="415839" y="5163327"/>
            <a:ext cx="8091163" cy="1015739"/>
          </a:xfrm>
        </p:spPr>
        <p:txBody>
          <a:bodyPr anchor="ctr">
            <a:normAutofit/>
          </a:bodyPr>
          <a:lstStyle>
            <a:lvl1pPr marL="0" indent="0" algn="ctr">
              <a:buNone/>
              <a:defRPr sz="2400" i="1" baseline="0">
                <a:solidFill>
                  <a:schemeClr val="tx2"/>
                </a:solidFill>
              </a:defRPr>
            </a:lvl1pPr>
          </a:lstStyle>
          <a:p>
            <a:pPr lvl="0"/>
            <a:r>
              <a:rPr lang="en-US"/>
              <a:t>- Click to add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264035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ighlight">
    <p:bg bwMode="black">
      <p:bgPr>
        <a:solidFill>
          <a:schemeClr val="bg1"/>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8C1F7E9D-0503-4BE4-8143-B788D47265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7" name="Title 2"/>
          <p:cNvSpPr>
            <a:spLocks noGrp="1"/>
          </p:cNvSpPr>
          <p:nvPr>
            <p:ph type="title" hasCustomPrompt="1"/>
          </p:nvPr>
        </p:nvSpPr>
        <p:spPr bwMode="black">
          <a:xfrm>
            <a:off x="3305909" y="633187"/>
            <a:ext cx="5580183" cy="808751"/>
          </a:xfrm>
        </p:spPr>
        <p:txBody>
          <a:bodyPr>
            <a:noAutofit/>
          </a:bodyPr>
          <a:lstStyle>
            <a:lvl1pPr marL="0" marR="0" indent="0" algn="ctr" defTabSz="914400" rtl="0" eaLnBrk="1" fontAlgn="auto" latinLnBrk="0" hangingPunct="1">
              <a:lnSpc>
                <a:spcPct val="100000"/>
              </a:lnSpc>
              <a:spcBef>
                <a:spcPts val="0"/>
              </a:spcBef>
              <a:spcAft>
                <a:spcPts val="0"/>
              </a:spcAft>
              <a:buClrTx/>
              <a:buSzTx/>
              <a:buFontTx/>
              <a:buNone/>
              <a:tabLst/>
              <a:defRPr sz="5000" b="0" baseline="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t>Click to add title</a:t>
            </a:r>
            <a:endParaRPr kumimoji="0" lang="en-US" sz="3000" b="1" i="0" u="none" strike="noStrike" kern="1200" cap="none" spc="0" normalizeH="0" baseline="0" noProof="0">
              <a:ln>
                <a:noFill/>
              </a:ln>
              <a:solidFill>
                <a:srgbClr val="FFFFFF"/>
              </a:solidFill>
              <a:effectLst/>
              <a:uLnTx/>
              <a:uFillTx/>
              <a:latin typeface="+mj-lt"/>
              <a:ea typeface="+mn-ea"/>
              <a:cs typeface="+mn-cs"/>
            </a:endParaRPr>
          </a:p>
        </p:txBody>
      </p:sp>
      <p:sp>
        <p:nvSpPr>
          <p:cNvPr id="3" name="Text Placeholder 3">
            <a:extLst>
              <a:ext uri="{FF2B5EF4-FFF2-40B4-BE49-F238E27FC236}">
                <a16:creationId xmlns:a16="http://schemas.microsoft.com/office/drawing/2014/main" id="{41562BBE-B5B7-42B5-8ABD-CE74CD647F22}"/>
              </a:ext>
            </a:extLst>
          </p:cNvPr>
          <p:cNvSpPr>
            <a:spLocks noGrp="1"/>
          </p:cNvSpPr>
          <p:nvPr>
            <p:ph type="body" sz="quarter" idx="13"/>
          </p:nvPr>
        </p:nvSpPr>
        <p:spPr>
          <a:xfrm>
            <a:off x="1408113" y="1755775"/>
            <a:ext cx="9434512" cy="4151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2418869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y the Numbers (5-Up with Icons)">
    <p:bg bwMode="gray">
      <p:bgRef idx="1001">
        <a:schemeClr val="bg1"/>
      </p:bgRef>
    </p:bg>
    <p:spTree>
      <p:nvGrpSpPr>
        <p:cNvPr id="1" name=""/>
        <p:cNvGrpSpPr/>
        <p:nvPr/>
      </p:nvGrpSpPr>
      <p:grpSpPr>
        <a:xfrm>
          <a:off x="0" y="0"/>
          <a:ext cx="0" cy="0"/>
          <a:chOff x="0" y="0"/>
          <a:chExt cx="0" cy="0"/>
        </a:xfrm>
      </p:grpSpPr>
      <p:sp>
        <p:nvSpPr>
          <p:cNvPr id="19" name="Rectangle 1">
            <a:extLst>
              <a:ext uri="{FF2B5EF4-FFF2-40B4-BE49-F238E27FC236}">
                <a16:creationId xmlns:a16="http://schemas.microsoft.com/office/drawing/2014/main" id="{A5D6346A-285F-46E0-9AAB-F8F29A1C2BC6}"/>
              </a:ext>
            </a:extLst>
          </p:cNvPr>
          <p:cNvSpPr/>
          <p:nvPr userDrawn="1"/>
        </p:nvSpPr>
        <p:spPr bwMode="black">
          <a:xfrm>
            <a:off x="4060951" y="0"/>
            <a:ext cx="406399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a:spLocks noGrp="1"/>
          </p:cNvSpPr>
          <p:nvPr userDrawn="1">
            <p:ph type="title" hasCustomPrompt="1"/>
          </p:nvPr>
        </p:nvSpPr>
        <p:spPr bwMode="white">
          <a:xfrm>
            <a:off x="4325757" y="363682"/>
            <a:ext cx="3531339" cy="2809009"/>
          </a:xfrm>
          <a:noFill/>
        </p:spPr>
        <p:txBody>
          <a:bodyPr lIns="0" rIns="0">
            <a:normAutofit/>
          </a:bodyPr>
          <a:lstStyle>
            <a:lvl1pPr algn="ctr">
              <a:defRPr sz="3600">
                <a:solidFill>
                  <a:schemeClr val="bg1"/>
                </a:solidFill>
              </a:defRPr>
            </a:lvl1pPr>
          </a:lstStyle>
          <a:p>
            <a:r>
              <a:rPr lang="en-US"/>
              <a:t>Click to add title</a:t>
            </a:r>
          </a:p>
        </p:txBody>
      </p:sp>
      <p:sp>
        <p:nvSpPr>
          <p:cNvPr id="18" name="Rectangle 3">
            <a:extLst>
              <a:ext uri="{FF2B5EF4-FFF2-40B4-BE49-F238E27FC236}">
                <a16:creationId xmlns:a16="http://schemas.microsoft.com/office/drawing/2014/main" id="{8B1D6FB0-3CFA-4F98-9E32-13372A146E50}"/>
              </a:ext>
            </a:extLst>
          </p:cNvPr>
          <p:cNvSpPr/>
          <p:nvPr userDrawn="1"/>
        </p:nvSpPr>
        <p:spPr>
          <a:xfrm>
            <a:off x="-3048" y="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4">
            <a:extLst>
              <a:ext uri="{FF2B5EF4-FFF2-40B4-BE49-F238E27FC236}">
                <a16:creationId xmlns:a16="http://schemas.microsoft.com/office/drawing/2014/main" id="{91253B02-FE9E-42BD-9273-EB07447C42F2}"/>
              </a:ext>
            </a:extLst>
          </p:cNvPr>
          <p:cNvSpPr/>
          <p:nvPr userDrawn="1"/>
        </p:nvSpPr>
        <p:spPr>
          <a:xfrm>
            <a:off x="8124953" y="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5">
            <a:extLst>
              <a:ext uri="{FF2B5EF4-FFF2-40B4-BE49-F238E27FC236}">
                <a16:creationId xmlns:a16="http://schemas.microsoft.com/office/drawing/2014/main" id="{FA95525E-0F0F-42A1-814D-8A0F5F6C9504}"/>
              </a:ext>
            </a:extLst>
          </p:cNvPr>
          <p:cNvSpPr/>
          <p:nvPr userDrawn="1"/>
        </p:nvSpPr>
        <p:spPr>
          <a:xfrm>
            <a:off x="0" y="3429000"/>
            <a:ext cx="4063999"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
            <a:extLst>
              <a:ext uri="{FF2B5EF4-FFF2-40B4-BE49-F238E27FC236}">
                <a16:creationId xmlns:a16="http://schemas.microsoft.com/office/drawing/2014/main" id="{E2F620B4-FC61-4BCB-BFAB-5DAE7EDBC3A1}"/>
              </a:ext>
            </a:extLst>
          </p:cNvPr>
          <p:cNvSpPr/>
          <p:nvPr userDrawn="1"/>
        </p:nvSpPr>
        <p:spPr>
          <a:xfrm>
            <a:off x="4063999" y="342900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7">
            <a:extLst>
              <a:ext uri="{FF2B5EF4-FFF2-40B4-BE49-F238E27FC236}">
                <a16:creationId xmlns:a16="http://schemas.microsoft.com/office/drawing/2014/main" id="{6D8EBE3F-0971-43E7-9934-99422D606481}"/>
              </a:ext>
            </a:extLst>
          </p:cNvPr>
          <p:cNvSpPr/>
          <p:nvPr userDrawn="1"/>
        </p:nvSpPr>
        <p:spPr>
          <a:xfrm>
            <a:off x="8128001" y="3429000"/>
            <a:ext cx="4063999"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8">
            <a:extLst>
              <a:ext uri="{FF2B5EF4-FFF2-40B4-BE49-F238E27FC236}">
                <a16:creationId xmlns:a16="http://schemas.microsoft.com/office/drawing/2014/main" id="{D8DD7EF7-A01F-4BC7-80C9-B7ED221F6395}"/>
              </a:ext>
            </a:extLst>
          </p:cNvPr>
          <p:cNvSpPr>
            <a:spLocks noGrp="1"/>
          </p:cNvSpPr>
          <p:nvPr>
            <p:ph type="pic" sz="quarter" idx="13" hasCustomPrompt="1"/>
          </p:nvPr>
        </p:nvSpPr>
        <p:spPr bwMode="gray">
          <a:xfrm>
            <a:off x="1565351" y="347961"/>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3" name="Content Placeholder 9"/>
          <p:cNvSpPr>
            <a:spLocks noGrp="1"/>
          </p:cNvSpPr>
          <p:nvPr userDrawn="1">
            <p:ph idx="1" hasCustomPrompt="1"/>
          </p:nvPr>
        </p:nvSpPr>
        <p:spPr bwMode="gray">
          <a:xfrm>
            <a:off x="360218" y="1683143"/>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9" name="Picture Placeholder 10">
            <a:extLst>
              <a:ext uri="{FF2B5EF4-FFF2-40B4-BE49-F238E27FC236}">
                <a16:creationId xmlns:a16="http://schemas.microsoft.com/office/drawing/2014/main" id="{D04436AB-D3A4-4BCB-A795-5F8437FE2E86}"/>
              </a:ext>
            </a:extLst>
          </p:cNvPr>
          <p:cNvSpPr>
            <a:spLocks noGrp="1"/>
          </p:cNvSpPr>
          <p:nvPr>
            <p:ph type="pic" sz="quarter" idx="21" hasCustomPrompt="1"/>
          </p:nvPr>
        </p:nvSpPr>
        <p:spPr bwMode="gray">
          <a:xfrm>
            <a:off x="9668035" y="293132"/>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8" name="Content Placeholder 11">
            <a:extLst>
              <a:ext uri="{FF2B5EF4-FFF2-40B4-BE49-F238E27FC236}">
                <a16:creationId xmlns:a16="http://schemas.microsoft.com/office/drawing/2014/main" id="{6F9304B1-6B55-4695-943B-30DD680AEE6A}"/>
              </a:ext>
            </a:extLst>
          </p:cNvPr>
          <p:cNvSpPr>
            <a:spLocks noGrp="1"/>
          </p:cNvSpPr>
          <p:nvPr>
            <p:ph idx="20" hasCustomPrompt="1"/>
          </p:nvPr>
        </p:nvSpPr>
        <p:spPr bwMode="gray">
          <a:xfrm>
            <a:off x="8462902" y="1628314"/>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3" name="Picture Placeholder 12">
            <a:extLst>
              <a:ext uri="{FF2B5EF4-FFF2-40B4-BE49-F238E27FC236}">
                <a16:creationId xmlns:a16="http://schemas.microsoft.com/office/drawing/2014/main" id="{B28D5B16-4425-46F4-9F63-B46F36029402}"/>
              </a:ext>
            </a:extLst>
          </p:cNvPr>
          <p:cNvSpPr>
            <a:spLocks noGrp="1"/>
          </p:cNvSpPr>
          <p:nvPr>
            <p:ph type="pic" sz="quarter" idx="15" hasCustomPrompt="1"/>
          </p:nvPr>
        </p:nvSpPr>
        <p:spPr bwMode="gray">
          <a:xfrm>
            <a:off x="1565351"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2" name="Content Placeholder 13">
            <a:extLst>
              <a:ext uri="{FF2B5EF4-FFF2-40B4-BE49-F238E27FC236}">
                <a16:creationId xmlns:a16="http://schemas.microsoft.com/office/drawing/2014/main" id="{AD263849-863B-4132-B6E1-C61464355379}"/>
              </a:ext>
            </a:extLst>
          </p:cNvPr>
          <p:cNvSpPr>
            <a:spLocks noGrp="1"/>
          </p:cNvSpPr>
          <p:nvPr>
            <p:ph idx="14" hasCustomPrompt="1"/>
          </p:nvPr>
        </p:nvSpPr>
        <p:spPr bwMode="gray">
          <a:xfrm>
            <a:off x="360218"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5" name="Picture Placeholder 14">
            <a:extLst>
              <a:ext uri="{FF2B5EF4-FFF2-40B4-BE49-F238E27FC236}">
                <a16:creationId xmlns:a16="http://schemas.microsoft.com/office/drawing/2014/main" id="{2CE6DAA4-2E97-4817-A549-1F198B25D71D}"/>
              </a:ext>
            </a:extLst>
          </p:cNvPr>
          <p:cNvSpPr>
            <a:spLocks noGrp="1"/>
          </p:cNvSpPr>
          <p:nvPr>
            <p:ph type="pic" sz="quarter" idx="17" hasCustomPrompt="1"/>
          </p:nvPr>
        </p:nvSpPr>
        <p:spPr bwMode="gray">
          <a:xfrm>
            <a:off x="5610137"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4" name="Content Placeholder 15">
            <a:extLst>
              <a:ext uri="{FF2B5EF4-FFF2-40B4-BE49-F238E27FC236}">
                <a16:creationId xmlns:a16="http://schemas.microsoft.com/office/drawing/2014/main" id="{5B029AC8-AE17-421E-A0F3-247B7315CD29}"/>
              </a:ext>
            </a:extLst>
          </p:cNvPr>
          <p:cNvSpPr>
            <a:spLocks noGrp="1"/>
          </p:cNvSpPr>
          <p:nvPr>
            <p:ph idx="16" hasCustomPrompt="1"/>
          </p:nvPr>
        </p:nvSpPr>
        <p:spPr bwMode="gray">
          <a:xfrm>
            <a:off x="4405004"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7" name="Picture Placeholder 16">
            <a:extLst>
              <a:ext uri="{FF2B5EF4-FFF2-40B4-BE49-F238E27FC236}">
                <a16:creationId xmlns:a16="http://schemas.microsoft.com/office/drawing/2014/main" id="{F2965326-2267-4131-8529-A5DD17D8D70A}"/>
              </a:ext>
            </a:extLst>
          </p:cNvPr>
          <p:cNvSpPr>
            <a:spLocks noGrp="1"/>
          </p:cNvSpPr>
          <p:nvPr>
            <p:ph type="pic" sz="quarter" idx="19" hasCustomPrompt="1"/>
          </p:nvPr>
        </p:nvSpPr>
        <p:spPr bwMode="gray">
          <a:xfrm>
            <a:off x="9668035"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6" name="Content Placeholder 17">
            <a:extLst>
              <a:ext uri="{FF2B5EF4-FFF2-40B4-BE49-F238E27FC236}">
                <a16:creationId xmlns:a16="http://schemas.microsoft.com/office/drawing/2014/main" id="{69D189A1-22A5-49F4-835C-1A0417D045F6}"/>
              </a:ext>
            </a:extLst>
          </p:cNvPr>
          <p:cNvSpPr>
            <a:spLocks noGrp="1"/>
          </p:cNvSpPr>
          <p:nvPr>
            <p:ph idx="18" hasCustomPrompt="1"/>
          </p:nvPr>
        </p:nvSpPr>
        <p:spPr bwMode="gray">
          <a:xfrm>
            <a:off x="8462902"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6" name="Slide Number Placeholder 18"/>
          <p:cNvSpPr>
            <a:spLocks noGrp="1"/>
          </p:cNvSpPr>
          <p:nvPr userDrawn="1">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368341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y the Numbers (9-Up)">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userDrawn="1">
            <p:ph type="title" hasCustomPrompt="1"/>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add title</a:t>
            </a:r>
          </a:p>
        </p:txBody>
      </p:sp>
      <p:sp>
        <p:nvSpPr>
          <p:cNvPr id="27" name="Rectangle 3">
            <a:extLst>
              <a:ext uri="{FF2B5EF4-FFF2-40B4-BE49-F238E27FC236}">
                <a16:creationId xmlns:a16="http://schemas.microsoft.com/office/drawing/2014/main" id="{47D138E0-2756-4912-9525-2DF109D30567}"/>
              </a:ext>
            </a:extLst>
          </p:cNvPr>
          <p:cNvSpPr/>
          <p:nvPr userDrawn="1"/>
        </p:nvSpPr>
        <p:spPr>
          <a:xfrm>
            <a:off x="0" y="1335281"/>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4">
            <a:extLst>
              <a:ext uri="{FF2B5EF4-FFF2-40B4-BE49-F238E27FC236}">
                <a16:creationId xmlns:a16="http://schemas.microsoft.com/office/drawing/2014/main" id="{014F3C95-F0D6-41F7-AA29-3C6EE80AEAE4}"/>
              </a:ext>
            </a:extLst>
          </p:cNvPr>
          <p:cNvSpPr/>
          <p:nvPr userDrawn="1"/>
        </p:nvSpPr>
        <p:spPr>
          <a:xfrm>
            <a:off x="4062984" y="1335281"/>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
            <a:extLst>
              <a:ext uri="{FF2B5EF4-FFF2-40B4-BE49-F238E27FC236}">
                <a16:creationId xmlns:a16="http://schemas.microsoft.com/office/drawing/2014/main" id="{C748B337-33F7-40A1-88D8-CD2BA65D869E}"/>
              </a:ext>
            </a:extLst>
          </p:cNvPr>
          <p:cNvSpPr/>
          <p:nvPr userDrawn="1"/>
        </p:nvSpPr>
        <p:spPr>
          <a:xfrm>
            <a:off x="8125968" y="1335281"/>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
            <a:extLst>
              <a:ext uri="{FF2B5EF4-FFF2-40B4-BE49-F238E27FC236}">
                <a16:creationId xmlns:a16="http://schemas.microsoft.com/office/drawing/2014/main" id="{D5D8785B-E7B0-45E9-A241-DE133451585E}"/>
              </a:ext>
            </a:extLst>
          </p:cNvPr>
          <p:cNvSpPr/>
          <p:nvPr userDrawn="1"/>
        </p:nvSpPr>
        <p:spPr>
          <a:xfrm>
            <a:off x="0" y="3176188"/>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7">
            <a:extLst>
              <a:ext uri="{FF2B5EF4-FFF2-40B4-BE49-F238E27FC236}">
                <a16:creationId xmlns:a16="http://schemas.microsoft.com/office/drawing/2014/main" id="{1B929D3F-61AE-48F2-891C-9DFD75256C6D}"/>
              </a:ext>
            </a:extLst>
          </p:cNvPr>
          <p:cNvSpPr/>
          <p:nvPr userDrawn="1"/>
        </p:nvSpPr>
        <p:spPr>
          <a:xfrm>
            <a:off x="4062984" y="3176188"/>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8">
            <a:extLst>
              <a:ext uri="{FF2B5EF4-FFF2-40B4-BE49-F238E27FC236}">
                <a16:creationId xmlns:a16="http://schemas.microsoft.com/office/drawing/2014/main" id="{B7CC1275-0931-46C8-8F97-B088A9519B1D}"/>
              </a:ext>
            </a:extLst>
          </p:cNvPr>
          <p:cNvSpPr/>
          <p:nvPr userDrawn="1"/>
        </p:nvSpPr>
        <p:spPr>
          <a:xfrm>
            <a:off x="8125968" y="3176188"/>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9">
            <a:extLst>
              <a:ext uri="{FF2B5EF4-FFF2-40B4-BE49-F238E27FC236}">
                <a16:creationId xmlns:a16="http://schemas.microsoft.com/office/drawing/2014/main" id="{330A8418-CF1B-46A4-B5BE-AFE11C079F01}"/>
              </a:ext>
            </a:extLst>
          </p:cNvPr>
          <p:cNvSpPr/>
          <p:nvPr userDrawn="1"/>
        </p:nvSpPr>
        <p:spPr>
          <a:xfrm>
            <a:off x="0" y="5017094"/>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0">
            <a:extLst>
              <a:ext uri="{FF2B5EF4-FFF2-40B4-BE49-F238E27FC236}">
                <a16:creationId xmlns:a16="http://schemas.microsoft.com/office/drawing/2014/main" id="{719FCF12-F13A-4B9B-A958-B33602A70EC2}"/>
              </a:ext>
            </a:extLst>
          </p:cNvPr>
          <p:cNvSpPr/>
          <p:nvPr userDrawn="1"/>
        </p:nvSpPr>
        <p:spPr>
          <a:xfrm>
            <a:off x="4062984" y="5017093"/>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11">
            <a:extLst>
              <a:ext uri="{FF2B5EF4-FFF2-40B4-BE49-F238E27FC236}">
                <a16:creationId xmlns:a16="http://schemas.microsoft.com/office/drawing/2014/main" id="{2C994B8F-9B33-413F-9097-B33609846937}"/>
              </a:ext>
            </a:extLst>
          </p:cNvPr>
          <p:cNvSpPr/>
          <p:nvPr userDrawn="1"/>
        </p:nvSpPr>
        <p:spPr>
          <a:xfrm>
            <a:off x="8125968" y="5017093"/>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13">
            <a:extLst>
              <a:ext uri="{FF2B5EF4-FFF2-40B4-BE49-F238E27FC236}">
                <a16:creationId xmlns:a16="http://schemas.microsoft.com/office/drawing/2014/main" id="{801AB76E-7762-46CE-9516-D338BC43BE78}"/>
              </a:ext>
            </a:extLst>
          </p:cNvPr>
          <p:cNvSpPr>
            <a:spLocks noGrp="1"/>
          </p:cNvSpPr>
          <p:nvPr>
            <p:ph type="body" sz="quarter" idx="10" hasCustomPrompt="1"/>
          </p:nvPr>
        </p:nvSpPr>
        <p:spPr>
          <a:xfrm>
            <a:off x="229362" y="1588094"/>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4" name="Text Placeholder 14">
            <a:extLst>
              <a:ext uri="{FF2B5EF4-FFF2-40B4-BE49-F238E27FC236}">
                <a16:creationId xmlns:a16="http://schemas.microsoft.com/office/drawing/2014/main" id="{DF20C971-9987-4982-B10F-B0CC4C009517}"/>
              </a:ext>
            </a:extLst>
          </p:cNvPr>
          <p:cNvSpPr>
            <a:spLocks noGrp="1"/>
          </p:cNvSpPr>
          <p:nvPr>
            <p:ph type="body" sz="quarter" idx="11" hasCustomPrompt="1"/>
          </p:nvPr>
        </p:nvSpPr>
        <p:spPr>
          <a:xfrm>
            <a:off x="4303014" y="1569933"/>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5" name="Text Placeholder 15">
            <a:extLst>
              <a:ext uri="{FF2B5EF4-FFF2-40B4-BE49-F238E27FC236}">
                <a16:creationId xmlns:a16="http://schemas.microsoft.com/office/drawing/2014/main" id="{345C34D9-17B4-4613-B9BD-59F326907F3D}"/>
              </a:ext>
            </a:extLst>
          </p:cNvPr>
          <p:cNvSpPr>
            <a:spLocks noGrp="1"/>
          </p:cNvSpPr>
          <p:nvPr>
            <p:ph type="body" sz="quarter" idx="12" hasCustomPrompt="1"/>
          </p:nvPr>
        </p:nvSpPr>
        <p:spPr>
          <a:xfrm>
            <a:off x="8360664" y="1569933"/>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6" name="Text Placeholder 16">
            <a:extLst>
              <a:ext uri="{FF2B5EF4-FFF2-40B4-BE49-F238E27FC236}">
                <a16:creationId xmlns:a16="http://schemas.microsoft.com/office/drawing/2014/main" id="{A1AA7C28-B086-407F-8AF1-4301768182DD}"/>
              </a:ext>
            </a:extLst>
          </p:cNvPr>
          <p:cNvSpPr>
            <a:spLocks noGrp="1"/>
          </p:cNvSpPr>
          <p:nvPr>
            <p:ph type="body" sz="quarter" idx="13" hasCustomPrompt="1"/>
          </p:nvPr>
        </p:nvSpPr>
        <p:spPr>
          <a:xfrm>
            <a:off x="229362" y="3447161"/>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7" name="Text Placeholder 17">
            <a:extLst>
              <a:ext uri="{FF2B5EF4-FFF2-40B4-BE49-F238E27FC236}">
                <a16:creationId xmlns:a16="http://schemas.microsoft.com/office/drawing/2014/main" id="{D76E17B9-0002-44B8-AF7E-8969D01E0AA6}"/>
              </a:ext>
            </a:extLst>
          </p:cNvPr>
          <p:cNvSpPr>
            <a:spLocks noGrp="1"/>
          </p:cNvSpPr>
          <p:nvPr>
            <p:ph type="body" sz="quarter" idx="14" hasCustomPrompt="1"/>
          </p:nvPr>
        </p:nvSpPr>
        <p:spPr>
          <a:xfrm>
            <a:off x="4303014" y="3429000"/>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8" name="Text Placeholder 18">
            <a:extLst>
              <a:ext uri="{FF2B5EF4-FFF2-40B4-BE49-F238E27FC236}">
                <a16:creationId xmlns:a16="http://schemas.microsoft.com/office/drawing/2014/main" id="{B3D2B886-4EAE-44EA-AE7C-F3ADDAF4FAC2}"/>
              </a:ext>
            </a:extLst>
          </p:cNvPr>
          <p:cNvSpPr>
            <a:spLocks noGrp="1"/>
          </p:cNvSpPr>
          <p:nvPr>
            <p:ph type="body" sz="quarter" idx="15" hasCustomPrompt="1"/>
          </p:nvPr>
        </p:nvSpPr>
        <p:spPr>
          <a:xfrm>
            <a:off x="8360664" y="3429000"/>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9" name="Text Placeholder 19">
            <a:extLst>
              <a:ext uri="{FF2B5EF4-FFF2-40B4-BE49-F238E27FC236}">
                <a16:creationId xmlns:a16="http://schemas.microsoft.com/office/drawing/2014/main" id="{2DDB0377-5DDF-4FE6-AC8F-55DC93331053}"/>
              </a:ext>
            </a:extLst>
          </p:cNvPr>
          <p:cNvSpPr>
            <a:spLocks noGrp="1"/>
          </p:cNvSpPr>
          <p:nvPr>
            <p:ph type="body" sz="quarter" idx="16" hasCustomPrompt="1"/>
          </p:nvPr>
        </p:nvSpPr>
        <p:spPr>
          <a:xfrm>
            <a:off x="229362" y="5242666"/>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60" name="Text Placeholder 20">
            <a:extLst>
              <a:ext uri="{FF2B5EF4-FFF2-40B4-BE49-F238E27FC236}">
                <a16:creationId xmlns:a16="http://schemas.microsoft.com/office/drawing/2014/main" id="{3FB77825-C8FD-42A1-8FA6-A3FE7450E669}"/>
              </a:ext>
            </a:extLst>
          </p:cNvPr>
          <p:cNvSpPr>
            <a:spLocks noGrp="1"/>
          </p:cNvSpPr>
          <p:nvPr>
            <p:ph type="body" sz="quarter" idx="17" hasCustomPrompt="1"/>
          </p:nvPr>
        </p:nvSpPr>
        <p:spPr>
          <a:xfrm>
            <a:off x="4303014" y="5224505"/>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61" name="Text Placeholder 21">
            <a:extLst>
              <a:ext uri="{FF2B5EF4-FFF2-40B4-BE49-F238E27FC236}">
                <a16:creationId xmlns:a16="http://schemas.microsoft.com/office/drawing/2014/main" id="{494D3609-5A57-469E-BBF2-662F0C4358D6}"/>
              </a:ext>
            </a:extLst>
          </p:cNvPr>
          <p:cNvSpPr>
            <a:spLocks noGrp="1"/>
          </p:cNvSpPr>
          <p:nvPr>
            <p:ph type="body" sz="quarter" idx="18" hasCustomPrompt="1"/>
          </p:nvPr>
        </p:nvSpPr>
        <p:spPr>
          <a:xfrm>
            <a:off x="8360664" y="5224505"/>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Tree>
    <p:extLst>
      <p:ext uri="{BB962C8B-B14F-4D97-AF65-F5344CB8AC3E}">
        <p14:creationId xmlns:p14="http://schemas.microsoft.com/office/powerpoint/2010/main" val="991484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8B90B5-0ADD-4FAB-AAA7-60B10917D5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7253" y="-1"/>
            <a:ext cx="10876547" cy="6852225"/>
          </a:xfrm>
          <a:prstGeom prst="rect">
            <a:avLst/>
          </a:prstGeom>
        </p:spPr>
      </p:pic>
      <p:sp>
        <p:nvSpPr>
          <p:cNvPr id="13" name="Title 1">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4908884" y="2376739"/>
            <a:ext cx="2088682" cy="2098744"/>
          </a:xfrm>
          <a:prstGeom prst="ellipse">
            <a:avLst/>
          </a:prstGeom>
          <a:noFill/>
        </p:spPr>
        <p:txBody>
          <a:bodyPr lIns="0" rIns="0">
            <a:normAutofit/>
          </a:bodyPr>
          <a:lstStyle>
            <a:lvl1pPr algn="ctr">
              <a:defRPr sz="2500">
                <a:solidFill>
                  <a:schemeClr val="tx1"/>
                </a:solidFill>
              </a:defRPr>
            </a:lvl1pPr>
          </a:lstStyle>
          <a:p>
            <a:r>
              <a:rPr lang="en-US"/>
              <a:t>Click to add title</a:t>
            </a:r>
          </a:p>
        </p:txBody>
      </p:sp>
      <p:sp>
        <p:nvSpPr>
          <p:cNvPr id="17" name="Content Placeholder 2">
            <a:extLst>
              <a:ext uri="{FF2B5EF4-FFF2-40B4-BE49-F238E27FC236}">
                <a16:creationId xmlns:a16="http://schemas.microsoft.com/office/drawing/2014/main" id="{94026A8F-5767-4C60-A899-B201C4472978}"/>
              </a:ext>
            </a:extLst>
          </p:cNvPr>
          <p:cNvSpPr>
            <a:spLocks noGrp="1"/>
          </p:cNvSpPr>
          <p:nvPr>
            <p:ph sz="quarter" idx="17" hasCustomPrompt="1"/>
          </p:nvPr>
        </p:nvSpPr>
        <p:spPr>
          <a:xfrm>
            <a:off x="477838" y="452438"/>
            <a:ext cx="2746375" cy="2714625"/>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9" name="Picture Placeholder 3">
            <a:extLst>
              <a:ext uri="{FF2B5EF4-FFF2-40B4-BE49-F238E27FC236}">
                <a16:creationId xmlns:a16="http://schemas.microsoft.com/office/drawing/2014/main" id="{15A3E4B8-CACE-4AB4-A8FC-7AEF75EDAF39}"/>
              </a:ext>
            </a:extLst>
          </p:cNvPr>
          <p:cNvSpPr>
            <a:spLocks noGrp="1"/>
          </p:cNvSpPr>
          <p:nvPr>
            <p:ph type="pic" sz="quarter" idx="13" hasCustomPrompt="1"/>
          </p:nvPr>
        </p:nvSpPr>
        <p:spPr bwMode="gray">
          <a:xfrm>
            <a:off x="3561365" y="1125505"/>
            <a:ext cx="1135062" cy="1136650"/>
          </a:xfrm>
        </p:spPr>
        <p:txBody>
          <a:bodyPr>
            <a:normAutofit/>
          </a:bodyPr>
          <a:lstStyle>
            <a:lvl1pPr marL="0" indent="0" algn="ctr">
              <a:buNone/>
              <a:defRPr sz="1500"/>
            </a:lvl1pPr>
          </a:lstStyle>
          <a:p>
            <a:r>
              <a:rPr lang="en-US"/>
              <a:t>Icon</a:t>
            </a:r>
          </a:p>
        </p:txBody>
      </p:sp>
      <p:sp>
        <p:nvSpPr>
          <p:cNvPr id="18" name="Content Placeholder 4">
            <a:extLst>
              <a:ext uri="{FF2B5EF4-FFF2-40B4-BE49-F238E27FC236}">
                <a16:creationId xmlns:a16="http://schemas.microsoft.com/office/drawing/2014/main" id="{032A610F-10B9-4A8A-83D5-C97FF538D359}"/>
              </a:ext>
            </a:extLst>
          </p:cNvPr>
          <p:cNvSpPr>
            <a:spLocks noGrp="1"/>
          </p:cNvSpPr>
          <p:nvPr>
            <p:ph sz="quarter" idx="18" hasCustomPrompt="1"/>
          </p:nvPr>
        </p:nvSpPr>
        <p:spPr>
          <a:xfrm>
            <a:off x="8776001" y="450884"/>
            <a:ext cx="2746375" cy="2714625"/>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0" name="Picture Placeholder 5">
            <a:extLst>
              <a:ext uri="{FF2B5EF4-FFF2-40B4-BE49-F238E27FC236}">
                <a16:creationId xmlns:a16="http://schemas.microsoft.com/office/drawing/2014/main" id="{EA34264D-D28C-49EA-828E-9A4D4603A2CB}"/>
              </a:ext>
            </a:extLst>
          </p:cNvPr>
          <p:cNvSpPr>
            <a:spLocks noGrp="1"/>
          </p:cNvSpPr>
          <p:nvPr>
            <p:ph type="pic" sz="quarter" idx="14" hasCustomPrompt="1"/>
          </p:nvPr>
        </p:nvSpPr>
        <p:spPr bwMode="gray">
          <a:xfrm>
            <a:off x="7251508" y="1125505"/>
            <a:ext cx="1135062" cy="1136650"/>
          </a:xfrm>
        </p:spPr>
        <p:txBody>
          <a:bodyPr>
            <a:normAutofit/>
          </a:bodyPr>
          <a:lstStyle>
            <a:lvl1pPr marL="0" indent="0" algn="ctr">
              <a:buNone/>
              <a:defRPr sz="1500"/>
            </a:lvl1pPr>
          </a:lstStyle>
          <a:p>
            <a:r>
              <a:rPr lang="en-US"/>
              <a:t>Icon</a:t>
            </a:r>
          </a:p>
        </p:txBody>
      </p:sp>
      <p:sp>
        <p:nvSpPr>
          <p:cNvPr id="19" name="Content Placeholder 6">
            <a:extLst>
              <a:ext uri="{FF2B5EF4-FFF2-40B4-BE49-F238E27FC236}">
                <a16:creationId xmlns:a16="http://schemas.microsoft.com/office/drawing/2014/main" id="{15663BA5-2702-4695-9A70-94EAAC588296}"/>
              </a:ext>
            </a:extLst>
          </p:cNvPr>
          <p:cNvSpPr>
            <a:spLocks noGrp="1"/>
          </p:cNvSpPr>
          <p:nvPr>
            <p:ph sz="quarter" idx="19" hasCustomPrompt="1"/>
          </p:nvPr>
        </p:nvSpPr>
        <p:spPr>
          <a:xfrm>
            <a:off x="477253" y="3743578"/>
            <a:ext cx="2746375" cy="2612772"/>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1" name="Picture Placeholder 7">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3561365" y="4595846"/>
            <a:ext cx="1135062" cy="1136650"/>
          </a:xfrm>
        </p:spPr>
        <p:txBody>
          <a:bodyPr>
            <a:normAutofit/>
          </a:bodyPr>
          <a:lstStyle>
            <a:lvl1pPr marL="0" indent="0" algn="ctr">
              <a:buNone/>
              <a:defRPr sz="1500"/>
            </a:lvl1pPr>
          </a:lstStyle>
          <a:p>
            <a:r>
              <a:rPr lang="en-US"/>
              <a:t>Icon</a:t>
            </a:r>
          </a:p>
        </p:txBody>
      </p:sp>
      <p:sp>
        <p:nvSpPr>
          <p:cNvPr id="20" name="Content Placeholder 8">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8775416" y="3742023"/>
            <a:ext cx="2746375" cy="2612773"/>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2" name="Picture Placeholder 9">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7251508" y="4595846"/>
            <a:ext cx="1135062" cy="1136650"/>
          </a:xfrm>
        </p:spPr>
        <p:txBody>
          <a:bodyPr>
            <a:normAutofit/>
          </a:bodyPr>
          <a:lstStyle>
            <a:lvl1pPr marL="0" indent="0" algn="ctr">
              <a:buNone/>
              <a:defRPr sz="1500"/>
            </a:lvl1pPr>
          </a:lstStyle>
          <a:p>
            <a:r>
              <a:rPr lang="en-US"/>
              <a:t>Icon</a:t>
            </a:r>
          </a:p>
        </p:txBody>
      </p:sp>
      <p:sp>
        <p:nvSpPr>
          <p:cNvPr id="3" name="Date Placeholder 10">
            <a:extLst>
              <a:ext uri="{FF2B5EF4-FFF2-40B4-BE49-F238E27FC236}">
                <a16:creationId xmlns:a16="http://schemas.microsoft.com/office/drawing/2014/main" id="{D7B1B1D7-CD0C-49E0-8AC1-567A6D1A48F1}"/>
              </a:ext>
            </a:extLst>
          </p:cNvPr>
          <p:cNvSpPr>
            <a:spLocks noGrp="1"/>
          </p:cNvSpPr>
          <p:nvPr>
            <p:ph type="dt" sz="half" idx="10"/>
          </p:nvPr>
        </p:nvSpPr>
        <p:spPr/>
        <p:txBody>
          <a:bodyPr/>
          <a:lstStyle/>
          <a:p>
            <a:fld id="{16D5E9BE-CAA2-49B9-B3D1-E3587DB5B59A}" type="datetime1">
              <a:rPr lang="en-US" smtClean="0"/>
              <a:t>11/5/2025</a:t>
            </a:fld>
            <a:endParaRPr lang="en-US"/>
          </a:p>
        </p:txBody>
      </p:sp>
      <p:sp>
        <p:nvSpPr>
          <p:cNvPr id="4" name="Footer Placeholder 11">
            <a:extLst>
              <a:ext uri="{FF2B5EF4-FFF2-40B4-BE49-F238E27FC236}">
                <a16:creationId xmlns:a16="http://schemas.microsoft.com/office/drawing/2014/main" id="{A0DE9E05-D5C9-40B5-B0BD-C5FFC93DBC73}"/>
              </a:ext>
            </a:extLst>
          </p:cNvPr>
          <p:cNvSpPr>
            <a:spLocks noGrp="1"/>
          </p:cNvSpPr>
          <p:nvPr>
            <p:ph type="ftr" sz="quarter" idx="11"/>
          </p:nvPr>
        </p:nvSpPr>
        <p:spPr/>
        <p:txBody>
          <a:bodyPr/>
          <a:lstStyle/>
          <a:p>
            <a:r>
              <a:rPr lang="en-US"/>
              <a:t>health.state.mn.us</a:t>
            </a:r>
          </a:p>
        </p:txBody>
      </p:sp>
      <p:sp>
        <p:nvSpPr>
          <p:cNvPr id="5" name="Slide Number Placeholder 12">
            <a:extLst>
              <a:ext uri="{FF2B5EF4-FFF2-40B4-BE49-F238E27FC236}">
                <a16:creationId xmlns:a16="http://schemas.microsoft.com/office/drawing/2014/main" id="{A87A070A-47B1-4FE3-8E7C-7C9F041B2625}"/>
              </a:ext>
            </a:extLst>
          </p:cNvPr>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5976539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Half and Half">
    <p:spTree>
      <p:nvGrpSpPr>
        <p:cNvPr id="1" name=""/>
        <p:cNvGrpSpPr/>
        <p:nvPr/>
      </p:nvGrpSpPr>
      <p:grpSpPr>
        <a:xfrm>
          <a:off x="0" y="0"/>
          <a:ext cx="0" cy="0"/>
          <a:chOff x="0" y="0"/>
          <a:chExt cx="0" cy="0"/>
        </a:xfrm>
      </p:grpSpPr>
      <p:pic>
        <p:nvPicPr>
          <p:cNvPr id="6" name="Picture 1" descr="Shape&#10;&#10;Description automatically generated">
            <a:extLst>
              <a:ext uri="{FF2B5EF4-FFF2-40B4-BE49-F238E27FC236}">
                <a16:creationId xmlns:a16="http://schemas.microsoft.com/office/drawing/2014/main" id="{58A98041-598A-4B86-A4FE-CE64268EAC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850440" y="401352"/>
            <a:ext cx="8467375" cy="5571533"/>
          </a:xfrm>
          <a:prstGeom prst="rect">
            <a:avLst/>
          </a:prstGeom>
        </p:spPr>
      </p:pic>
      <p:sp>
        <p:nvSpPr>
          <p:cNvPr id="13" name="Title 2">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4433862" y="1550632"/>
            <a:ext cx="3268003" cy="3272972"/>
          </a:xfrm>
          <a:prstGeom prst="ellipse">
            <a:avLst/>
          </a:prstGeom>
          <a:noFill/>
        </p:spPr>
        <p:txBody>
          <a:bodyPr lIns="0" rIns="0">
            <a:normAutofit/>
          </a:bodyPr>
          <a:lstStyle>
            <a:lvl1pPr algn="ctr">
              <a:defRPr sz="3600">
                <a:solidFill>
                  <a:schemeClr val="tx1"/>
                </a:solidFill>
              </a:defRPr>
            </a:lvl1pPr>
          </a:lstStyle>
          <a:p>
            <a:r>
              <a:rPr lang="en-US"/>
              <a:t>Click to add title</a:t>
            </a:r>
          </a:p>
        </p:txBody>
      </p:sp>
      <p:sp>
        <p:nvSpPr>
          <p:cNvPr id="11" name="Picture Placeholder 3">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1357005" y="1344489"/>
            <a:ext cx="1135062" cy="1136650"/>
          </a:xfrm>
        </p:spPr>
        <p:txBody>
          <a:bodyPr>
            <a:normAutofit/>
          </a:bodyPr>
          <a:lstStyle>
            <a:lvl1pPr marL="0" indent="0" algn="ctr">
              <a:buNone/>
              <a:defRPr sz="1500"/>
            </a:lvl1pPr>
          </a:lstStyle>
          <a:p>
            <a:r>
              <a:rPr lang="en-US"/>
              <a:t>Icon</a:t>
            </a:r>
          </a:p>
        </p:txBody>
      </p:sp>
      <p:sp>
        <p:nvSpPr>
          <p:cNvPr id="20" name="Content Placeholder 4">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555802" y="2718639"/>
            <a:ext cx="2746375" cy="3300984"/>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2" name="Picture Placeholder 5">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9581072" y="401352"/>
            <a:ext cx="1135062" cy="1136650"/>
          </a:xfrm>
        </p:spPr>
        <p:txBody>
          <a:bodyPr>
            <a:normAutofit/>
          </a:bodyPr>
          <a:lstStyle>
            <a:lvl1pPr marL="0" indent="0" algn="ctr">
              <a:buNone/>
              <a:defRPr sz="1500"/>
            </a:lvl1pPr>
          </a:lstStyle>
          <a:p>
            <a:r>
              <a:rPr lang="en-US"/>
              <a:t>Icon</a:t>
            </a:r>
          </a:p>
        </p:txBody>
      </p:sp>
      <p:sp>
        <p:nvSpPr>
          <p:cNvPr id="14" name="Content Placeholder 6">
            <a:extLst>
              <a:ext uri="{FF2B5EF4-FFF2-40B4-BE49-F238E27FC236}">
                <a16:creationId xmlns:a16="http://schemas.microsoft.com/office/drawing/2014/main" id="{70EA3296-E774-4946-8E91-E5BC0EDF7F5C}"/>
              </a:ext>
            </a:extLst>
          </p:cNvPr>
          <p:cNvSpPr>
            <a:spLocks noGrp="1"/>
          </p:cNvSpPr>
          <p:nvPr>
            <p:ph sz="quarter" idx="21" hasCustomPrompt="1"/>
          </p:nvPr>
        </p:nvSpPr>
        <p:spPr>
          <a:xfrm>
            <a:off x="8742872" y="1788132"/>
            <a:ext cx="2811462" cy="3300014"/>
          </a:xfrm>
        </p:spPr>
        <p:txBody>
          <a:bodyPr/>
          <a:lstStyle>
            <a:lvl1pPr marL="0" indent="0">
              <a:buNone/>
              <a:defRPr b="1"/>
            </a:lvl1pPr>
            <a:lvl2pPr marL="346075" indent="-228600">
              <a:defRPr/>
            </a:lvl2pPr>
          </a:lstStyle>
          <a:p>
            <a:pPr lvl="0"/>
            <a:r>
              <a:rPr lang="en-US"/>
              <a:t>Click to add text</a:t>
            </a:r>
          </a:p>
          <a:p>
            <a:pPr lvl="1"/>
            <a:r>
              <a:rPr lang="en-US"/>
              <a:t>Item one</a:t>
            </a:r>
          </a:p>
          <a:p>
            <a:pPr lvl="1"/>
            <a:r>
              <a:rPr lang="en-US"/>
              <a:t>Item two</a:t>
            </a:r>
          </a:p>
          <a:p>
            <a:pPr lvl="1"/>
            <a:r>
              <a:rPr lang="en-US"/>
              <a:t>Item three</a:t>
            </a:r>
          </a:p>
        </p:txBody>
      </p:sp>
      <p:sp>
        <p:nvSpPr>
          <p:cNvPr id="3" name="Date Placeholder 7">
            <a:extLst>
              <a:ext uri="{FF2B5EF4-FFF2-40B4-BE49-F238E27FC236}">
                <a16:creationId xmlns:a16="http://schemas.microsoft.com/office/drawing/2014/main" id="{D7B1B1D7-CD0C-49E0-8AC1-567A6D1A48F1}"/>
              </a:ext>
            </a:extLst>
          </p:cNvPr>
          <p:cNvSpPr>
            <a:spLocks noGrp="1"/>
          </p:cNvSpPr>
          <p:nvPr>
            <p:ph type="dt" sz="half" idx="10"/>
          </p:nvPr>
        </p:nvSpPr>
        <p:spPr/>
        <p:txBody>
          <a:bodyPr/>
          <a:lstStyle/>
          <a:p>
            <a:fld id="{16D5E9BE-CAA2-49B9-B3D1-E3587DB5B59A}" type="datetime1">
              <a:rPr lang="en-US" smtClean="0"/>
              <a:t>11/5/2025</a:t>
            </a:fld>
            <a:endParaRPr lang="en-US"/>
          </a:p>
        </p:txBody>
      </p:sp>
      <p:sp>
        <p:nvSpPr>
          <p:cNvPr id="4" name="Footer Placeholder 8">
            <a:extLst>
              <a:ext uri="{FF2B5EF4-FFF2-40B4-BE49-F238E27FC236}">
                <a16:creationId xmlns:a16="http://schemas.microsoft.com/office/drawing/2014/main" id="{A0DE9E05-D5C9-40B5-B0BD-C5FFC93DBC73}"/>
              </a:ext>
            </a:extLst>
          </p:cNvPr>
          <p:cNvSpPr>
            <a:spLocks noGrp="1"/>
          </p:cNvSpPr>
          <p:nvPr>
            <p:ph type="ftr" sz="quarter" idx="11"/>
          </p:nvPr>
        </p:nvSpPr>
        <p:spPr/>
        <p:txBody>
          <a:bodyPr/>
          <a:lstStyle/>
          <a:p>
            <a:r>
              <a:rPr lang="en-US"/>
              <a:t>health.state.mn.us</a:t>
            </a:r>
          </a:p>
        </p:txBody>
      </p:sp>
      <p:sp>
        <p:nvSpPr>
          <p:cNvPr id="5" name="Slide Number Placeholder 9">
            <a:extLst>
              <a:ext uri="{FF2B5EF4-FFF2-40B4-BE49-F238E27FC236}">
                <a16:creationId xmlns:a16="http://schemas.microsoft.com/office/drawing/2014/main" id="{A87A070A-47B1-4FE3-8E7C-7C9F041B2625}"/>
              </a:ext>
            </a:extLst>
          </p:cNvPr>
          <p:cNvSpPr>
            <a:spLocks noGrp="1"/>
          </p:cNvSpPr>
          <p:nvPr>
            <p:ph type="sldNum" sz="quarter" idx="12"/>
          </p:nvPr>
        </p:nvSpPr>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2876932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normAutofit/>
          </a:bodyPr>
          <a:lstStyle>
            <a:lvl1pPr>
              <a:buClr>
                <a:schemeClr val="accent1"/>
              </a:buClr>
              <a:defRPr sz="2800"/>
            </a:lvl1pPr>
            <a:lvl2pPr>
              <a:buClr>
                <a:schemeClr val="accent1"/>
              </a:buClr>
              <a:defRPr sz="2400"/>
            </a:lvl2pPr>
            <a:lvl3pPr>
              <a:buClr>
                <a:schemeClr val="accent1"/>
              </a:buClr>
              <a:defRPr sz="1800"/>
            </a:lvl3pPr>
            <a:lvl4pPr>
              <a:buClr>
                <a:schemeClr val="accent1"/>
              </a:buClr>
              <a:defRPr sz="1800"/>
            </a:lvl4pPr>
            <a:lvl5pPr>
              <a:buClr>
                <a:schemeClr val="accent1"/>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Graphic 5" descr="Minnesota Logo">
            <a:extLst>
              <a:ext uri="{FF2B5EF4-FFF2-40B4-BE49-F238E27FC236}">
                <a16:creationId xmlns:a16="http://schemas.microsoft.com/office/drawing/2014/main" id="{BD2F7798-0DD6-4C6D-B4C0-947779FBCA1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35324997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 Up Pictures and Text">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2820924"/>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hasCustomPrompt="1"/>
          </p:nvPr>
        </p:nvSpPr>
        <p:spPr bwMode="white">
          <a:xfrm>
            <a:off x="838200" y="2821051"/>
            <a:ext cx="10515600" cy="1216025"/>
          </a:xfrm>
          <a:noFill/>
        </p:spPr>
        <p:txBody>
          <a:bodyPr lIns="0" rIns="0">
            <a:normAutofit/>
          </a:bodyPr>
          <a:lstStyle>
            <a:lvl1pPr algn="ctr">
              <a:defRPr sz="3600">
                <a:solidFill>
                  <a:schemeClr val="bg1"/>
                </a:solidFill>
              </a:defRPr>
            </a:lvl1pPr>
          </a:lstStyle>
          <a:p>
            <a:r>
              <a:rPr lang="en-US"/>
              <a:t>Click to add title</a:t>
            </a:r>
          </a:p>
        </p:txBody>
      </p:sp>
      <p:sp>
        <p:nvSpPr>
          <p:cNvPr id="2" name="Rectangle 3">
            <a:extLst>
              <a:ext uri="{FF2B5EF4-FFF2-40B4-BE49-F238E27FC236}">
                <a16:creationId xmlns:a16="http://schemas.microsoft.com/office/drawing/2014/main" id="{BD162C60-CB96-4A1A-A18D-22B32089E235}"/>
              </a:ext>
            </a:extLst>
          </p:cNvPr>
          <p:cNvSpPr/>
          <p:nvPr userDrawn="1"/>
        </p:nvSpPr>
        <p:spPr>
          <a:xfrm>
            <a:off x="1"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4">
            <a:extLst>
              <a:ext uri="{FF2B5EF4-FFF2-40B4-BE49-F238E27FC236}">
                <a16:creationId xmlns:a16="http://schemas.microsoft.com/office/drawing/2014/main" id="{0B3DCC4C-18F1-44A1-83F2-567249ACDEF1}"/>
              </a:ext>
            </a:extLst>
          </p:cNvPr>
          <p:cNvSpPr/>
          <p:nvPr userDrawn="1"/>
        </p:nvSpPr>
        <p:spPr>
          <a:xfrm>
            <a:off x="4877349"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5">
            <a:extLst>
              <a:ext uri="{FF2B5EF4-FFF2-40B4-BE49-F238E27FC236}">
                <a16:creationId xmlns:a16="http://schemas.microsoft.com/office/drawing/2014/main" id="{8CF2B0C9-EA38-4390-A84A-EBCFEDC0AAE5}"/>
              </a:ext>
            </a:extLst>
          </p:cNvPr>
          <p:cNvSpPr/>
          <p:nvPr userDrawn="1"/>
        </p:nvSpPr>
        <p:spPr>
          <a:xfrm>
            <a:off x="9754696"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
            <a:extLst>
              <a:ext uri="{FF2B5EF4-FFF2-40B4-BE49-F238E27FC236}">
                <a16:creationId xmlns:a16="http://schemas.microsoft.com/office/drawing/2014/main" id="{3D0C31E3-527C-4CBA-97E5-DBDF2A52AFAC}"/>
              </a:ext>
            </a:extLst>
          </p:cNvPr>
          <p:cNvSpPr/>
          <p:nvPr userDrawn="1"/>
        </p:nvSpPr>
        <p:spPr>
          <a:xfrm>
            <a:off x="2435850" y="4037076"/>
            <a:ext cx="2437305" cy="28172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7">
            <a:extLst>
              <a:ext uri="{FF2B5EF4-FFF2-40B4-BE49-F238E27FC236}">
                <a16:creationId xmlns:a16="http://schemas.microsoft.com/office/drawing/2014/main" id="{591E0941-ABF1-462A-AA3A-64D47089A2D7}"/>
              </a:ext>
            </a:extLst>
          </p:cNvPr>
          <p:cNvSpPr/>
          <p:nvPr userDrawn="1"/>
        </p:nvSpPr>
        <p:spPr>
          <a:xfrm>
            <a:off x="7314342" y="4037076"/>
            <a:ext cx="2437305" cy="28172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8">
            <a:extLst>
              <a:ext uri="{FF2B5EF4-FFF2-40B4-BE49-F238E27FC236}">
                <a16:creationId xmlns:a16="http://schemas.microsoft.com/office/drawing/2014/main" id="{5EB20B2C-E9C0-4B6F-9D8F-0B7BAAE1EDC6}"/>
              </a:ext>
            </a:extLst>
          </p:cNvPr>
          <p:cNvSpPr>
            <a:spLocks noGrp="1"/>
          </p:cNvSpPr>
          <p:nvPr>
            <p:ph type="pic" sz="quarter" idx="20" hasCustomPrompt="1"/>
          </p:nvPr>
        </p:nvSpPr>
        <p:spPr bwMode="gray">
          <a:xfrm>
            <a:off x="399634" y="256163"/>
            <a:ext cx="1688368" cy="1572637"/>
          </a:xfrm>
        </p:spPr>
        <p:txBody>
          <a:bodyPr/>
          <a:lstStyle>
            <a:lvl1pPr marL="0" indent="0" algn="ctr">
              <a:buNone/>
              <a:defRPr/>
            </a:lvl1pPr>
          </a:lstStyle>
          <a:p>
            <a:r>
              <a:rPr lang="en-US"/>
              <a:t>Picture</a:t>
            </a:r>
          </a:p>
        </p:txBody>
      </p:sp>
      <p:sp>
        <p:nvSpPr>
          <p:cNvPr id="5" name="Text Placeholder 9">
            <a:extLst>
              <a:ext uri="{FF2B5EF4-FFF2-40B4-BE49-F238E27FC236}">
                <a16:creationId xmlns:a16="http://schemas.microsoft.com/office/drawing/2014/main" id="{B1B2EA53-4275-4D74-9FC5-D8EA8CF60C8B}"/>
              </a:ext>
            </a:extLst>
          </p:cNvPr>
          <p:cNvSpPr>
            <a:spLocks noGrp="1"/>
          </p:cNvSpPr>
          <p:nvPr>
            <p:ph type="body" sz="quarter" idx="49" hasCustomPrompt="1"/>
          </p:nvPr>
        </p:nvSpPr>
        <p:spPr>
          <a:xfrm>
            <a:off x="144193" y="1927044"/>
            <a:ext cx="2148840" cy="722376"/>
          </a:xfrm>
        </p:spPr>
        <p:txBody>
          <a:bodyPr anchor="ctr">
            <a:normAutofit/>
          </a:bodyPr>
          <a:lstStyle>
            <a:lvl1pPr marL="0" indent="0" algn="ctr">
              <a:buNone/>
              <a:defRPr sz="2000" b="1"/>
            </a:lvl1pPr>
          </a:lstStyle>
          <a:p>
            <a:pPr lvl="0"/>
            <a:r>
              <a:rPr lang="en-US"/>
              <a:t>Click to add text</a:t>
            </a:r>
          </a:p>
        </p:txBody>
      </p:sp>
      <p:sp>
        <p:nvSpPr>
          <p:cNvPr id="58" name="Picture Placeholder 10">
            <a:extLst>
              <a:ext uri="{FF2B5EF4-FFF2-40B4-BE49-F238E27FC236}">
                <a16:creationId xmlns:a16="http://schemas.microsoft.com/office/drawing/2014/main" id="{513F8D1A-87BC-4B26-9247-B2DC62BB13C5}"/>
              </a:ext>
            </a:extLst>
          </p:cNvPr>
          <p:cNvSpPr>
            <a:spLocks noGrp="1"/>
          </p:cNvSpPr>
          <p:nvPr>
            <p:ph type="pic" sz="quarter" idx="32"/>
          </p:nvPr>
        </p:nvSpPr>
        <p:spPr bwMode="gray">
          <a:xfrm>
            <a:off x="2840906" y="256163"/>
            <a:ext cx="1688368" cy="1572637"/>
          </a:xfrm>
        </p:spPr>
        <p:txBody>
          <a:bodyPr/>
          <a:lstStyle>
            <a:lvl1pPr marL="0" indent="0" algn="ctr">
              <a:buNone/>
              <a:defRPr/>
            </a:lvl1pPr>
          </a:lstStyle>
          <a:p>
            <a:r>
              <a:rPr lang="en-US"/>
              <a:t>Click icon to add picture</a:t>
            </a:r>
          </a:p>
        </p:txBody>
      </p:sp>
      <p:sp>
        <p:nvSpPr>
          <p:cNvPr id="88" name="Text Placeholder 11">
            <a:extLst>
              <a:ext uri="{FF2B5EF4-FFF2-40B4-BE49-F238E27FC236}">
                <a16:creationId xmlns:a16="http://schemas.microsoft.com/office/drawing/2014/main" id="{6D665270-BCFF-43F6-9CEB-51DA6F7F1FA6}"/>
              </a:ext>
            </a:extLst>
          </p:cNvPr>
          <p:cNvSpPr>
            <a:spLocks noGrp="1"/>
          </p:cNvSpPr>
          <p:nvPr>
            <p:ph type="body" sz="quarter" idx="50" hasCustomPrompt="1"/>
          </p:nvPr>
        </p:nvSpPr>
        <p:spPr>
          <a:xfrm>
            <a:off x="2596612" y="1927044"/>
            <a:ext cx="2148840" cy="722376"/>
          </a:xfrm>
        </p:spPr>
        <p:txBody>
          <a:bodyPr anchor="ctr">
            <a:normAutofit/>
          </a:bodyPr>
          <a:lstStyle>
            <a:lvl1pPr marL="0" indent="0" algn="ctr">
              <a:buNone/>
              <a:defRPr sz="2000" b="1"/>
            </a:lvl1pPr>
          </a:lstStyle>
          <a:p>
            <a:pPr lvl="0"/>
            <a:r>
              <a:rPr lang="en-US"/>
              <a:t>Click to add text</a:t>
            </a:r>
          </a:p>
        </p:txBody>
      </p:sp>
      <p:sp>
        <p:nvSpPr>
          <p:cNvPr id="60" name="Picture Placeholder 12">
            <a:extLst>
              <a:ext uri="{FF2B5EF4-FFF2-40B4-BE49-F238E27FC236}">
                <a16:creationId xmlns:a16="http://schemas.microsoft.com/office/drawing/2014/main" id="{04897160-9BF7-44CA-9ACE-9621AC1F8AB6}"/>
              </a:ext>
            </a:extLst>
          </p:cNvPr>
          <p:cNvSpPr>
            <a:spLocks noGrp="1"/>
          </p:cNvSpPr>
          <p:nvPr>
            <p:ph type="pic" sz="quarter" idx="34"/>
          </p:nvPr>
        </p:nvSpPr>
        <p:spPr bwMode="gray">
          <a:xfrm>
            <a:off x="5251816" y="256163"/>
            <a:ext cx="1688368" cy="1572637"/>
          </a:xfrm>
        </p:spPr>
        <p:txBody>
          <a:bodyPr/>
          <a:lstStyle>
            <a:lvl1pPr marL="0" indent="0" algn="ctr">
              <a:buNone/>
              <a:defRPr/>
            </a:lvl1pPr>
          </a:lstStyle>
          <a:p>
            <a:r>
              <a:rPr lang="en-US"/>
              <a:t>Click icon to add picture</a:t>
            </a:r>
          </a:p>
        </p:txBody>
      </p:sp>
      <p:sp>
        <p:nvSpPr>
          <p:cNvPr id="89" name="Text Placeholder 13">
            <a:extLst>
              <a:ext uri="{FF2B5EF4-FFF2-40B4-BE49-F238E27FC236}">
                <a16:creationId xmlns:a16="http://schemas.microsoft.com/office/drawing/2014/main" id="{C7CDD40B-9D6C-4966-A99A-F976E43A8934}"/>
              </a:ext>
            </a:extLst>
          </p:cNvPr>
          <p:cNvSpPr>
            <a:spLocks noGrp="1"/>
          </p:cNvSpPr>
          <p:nvPr>
            <p:ph type="body" sz="quarter" idx="51" hasCustomPrompt="1"/>
          </p:nvPr>
        </p:nvSpPr>
        <p:spPr>
          <a:xfrm>
            <a:off x="5024862" y="1927044"/>
            <a:ext cx="2148840" cy="722376"/>
          </a:xfrm>
        </p:spPr>
        <p:txBody>
          <a:bodyPr anchor="ctr">
            <a:normAutofit/>
          </a:bodyPr>
          <a:lstStyle>
            <a:lvl1pPr marL="0" indent="0" algn="ctr">
              <a:buNone/>
              <a:defRPr sz="2000" b="1"/>
            </a:lvl1pPr>
          </a:lstStyle>
          <a:p>
            <a:pPr lvl="0"/>
            <a:r>
              <a:rPr lang="en-US"/>
              <a:t>Click to add text</a:t>
            </a:r>
          </a:p>
        </p:txBody>
      </p:sp>
      <p:sp>
        <p:nvSpPr>
          <p:cNvPr id="62" name="Picture Placeholder 14">
            <a:extLst>
              <a:ext uri="{FF2B5EF4-FFF2-40B4-BE49-F238E27FC236}">
                <a16:creationId xmlns:a16="http://schemas.microsoft.com/office/drawing/2014/main" id="{74F24F6E-7165-4401-A9FB-B018D4A703FC}"/>
              </a:ext>
            </a:extLst>
          </p:cNvPr>
          <p:cNvSpPr>
            <a:spLocks noGrp="1"/>
          </p:cNvSpPr>
          <p:nvPr>
            <p:ph type="pic" sz="quarter" idx="36"/>
          </p:nvPr>
        </p:nvSpPr>
        <p:spPr bwMode="gray">
          <a:xfrm>
            <a:off x="7662726" y="256163"/>
            <a:ext cx="1688368" cy="1572637"/>
          </a:xfrm>
        </p:spPr>
        <p:txBody>
          <a:bodyPr/>
          <a:lstStyle>
            <a:lvl1pPr marL="0" indent="0" algn="ctr">
              <a:buNone/>
              <a:defRPr/>
            </a:lvl1pPr>
          </a:lstStyle>
          <a:p>
            <a:r>
              <a:rPr lang="en-US"/>
              <a:t>Click icon to add picture</a:t>
            </a:r>
          </a:p>
        </p:txBody>
      </p:sp>
      <p:sp>
        <p:nvSpPr>
          <p:cNvPr id="90" name="Text Placeholder 15">
            <a:extLst>
              <a:ext uri="{FF2B5EF4-FFF2-40B4-BE49-F238E27FC236}">
                <a16:creationId xmlns:a16="http://schemas.microsoft.com/office/drawing/2014/main" id="{C28FB982-4B84-4C4C-9989-BA2563472E37}"/>
              </a:ext>
            </a:extLst>
          </p:cNvPr>
          <p:cNvSpPr>
            <a:spLocks noGrp="1"/>
          </p:cNvSpPr>
          <p:nvPr>
            <p:ph type="body" sz="quarter" idx="52" hasCustomPrompt="1"/>
          </p:nvPr>
        </p:nvSpPr>
        <p:spPr>
          <a:xfrm>
            <a:off x="7474206" y="1927044"/>
            <a:ext cx="2148840" cy="722376"/>
          </a:xfrm>
        </p:spPr>
        <p:txBody>
          <a:bodyPr anchor="ctr">
            <a:normAutofit/>
          </a:bodyPr>
          <a:lstStyle>
            <a:lvl1pPr marL="0" indent="0" algn="ctr">
              <a:buNone/>
              <a:defRPr sz="2000" b="1"/>
            </a:lvl1pPr>
          </a:lstStyle>
          <a:p>
            <a:pPr lvl="0"/>
            <a:r>
              <a:rPr lang="en-US"/>
              <a:t>Click to add text</a:t>
            </a:r>
          </a:p>
        </p:txBody>
      </p:sp>
      <p:sp>
        <p:nvSpPr>
          <p:cNvPr id="64" name="Picture Placeholder 15">
            <a:extLst>
              <a:ext uri="{FF2B5EF4-FFF2-40B4-BE49-F238E27FC236}">
                <a16:creationId xmlns:a16="http://schemas.microsoft.com/office/drawing/2014/main" id="{6626904F-CC3B-4AAC-9351-389DC5A32A64}"/>
              </a:ext>
            </a:extLst>
          </p:cNvPr>
          <p:cNvSpPr>
            <a:spLocks noGrp="1"/>
          </p:cNvSpPr>
          <p:nvPr>
            <p:ph type="pic" sz="quarter" idx="38"/>
          </p:nvPr>
        </p:nvSpPr>
        <p:spPr bwMode="gray">
          <a:xfrm>
            <a:off x="10117655" y="256163"/>
            <a:ext cx="1688368" cy="1572637"/>
          </a:xfrm>
        </p:spPr>
        <p:txBody>
          <a:bodyPr/>
          <a:lstStyle>
            <a:lvl1pPr marL="0" indent="0" algn="ctr">
              <a:buNone/>
              <a:defRPr/>
            </a:lvl1pPr>
          </a:lstStyle>
          <a:p>
            <a:r>
              <a:rPr lang="en-US"/>
              <a:t>Click icon to add picture</a:t>
            </a:r>
          </a:p>
        </p:txBody>
      </p:sp>
      <p:sp>
        <p:nvSpPr>
          <p:cNvPr id="91" name="Text Placeholder 16">
            <a:extLst>
              <a:ext uri="{FF2B5EF4-FFF2-40B4-BE49-F238E27FC236}">
                <a16:creationId xmlns:a16="http://schemas.microsoft.com/office/drawing/2014/main" id="{CD0CF586-7B0D-45A0-B7D6-DB10979C2E2A}"/>
              </a:ext>
            </a:extLst>
          </p:cNvPr>
          <p:cNvSpPr>
            <a:spLocks noGrp="1"/>
          </p:cNvSpPr>
          <p:nvPr>
            <p:ph type="body" sz="quarter" idx="53" hasCustomPrompt="1"/>
          </p:nvPr>
        </p:nvSpPr>
        <p:spPr>
          <a:xfrm>
            <a:off x="9898967" y="1927044"/>
            <a:ext cx="2148840" cy="722376"/>
          </a:xfrm>
        </p:spPr>
        <p:txBody>
          <a:bodyPr anchor="ctr">
            <a:normAutofit/>
          </a:bodyPr>
          <a:lstStyle>
            <a:lvl1pPr marL="0" indent="0" algn="ctr">
              <a:buNone/>
              <a:defRPr sz="2000" b="1"/>
            </a:lvl1pPr>
          </a:lstStyle>
          <a:p>
            <a:pPr lvl="0"/>
            <a:r>
              <a:rPr lang="en-US"/>
              <a:t>Click to add text</a:t>
            </a:r>
          </a:p>
        </p:txBody>
      </p:sp>
      <p:sp>
        <p:nvSpPr>
          <p:cNvPr id="71" name="Picture Placeholder 17">
            <a:extLst>
              <a:ext uri="{FF2B5EF4-FFF2-40B4-BE49-F238E27FC236}">
                <a16:creationId xmlns:a16="http://schemas.microsoft.com/office/drawing/2014/main" id="{CE73143E-94A3-454F-9304-4BC606CA8D31}"/>
              </a:ext>
            </a:extLst>
          </p:cNvPr>
          <p:cNvSpPr>
            <a:spLocks noGrp="1"/>
          </p:cNvSpPr>
          <p:nvPr>
            <p:ph type="pic" sz="quarter" idx="40"/>
          </p:nvPr>
        </p:nvSpPr>
        <p:spPr bwMode="gray">
          <a:xfrm>
            <a:off x="397289" y="4304416"/>
            <a:ext cx="1688368" cy="1572637"/>
          </a:xfrm>
        </p:spPr>
        <p:txBody>
          <a:bodyPr/>
          <a:lstStyle>
            <a:lvl1pPr marL="0" indent="0" algn="ctr">
              <a:buNone/>
              <a:defRPr/>
            </a:lvl1pPr>
          </a:lstStyle>
          <a:p>
            <a:r>
              <a:rPr lang="en-US"/>
              <a:t>Click icon to add picture</a:t>
            </a:r>
          </a:p>
        </p:txBody>
      </p:sp>
      <p:sp>
        <p:nvSpPr>
          <p:cNvPr id="92" name="Text Placeholder 18">
            <a:extLst>
              <a:ext uri="{FF2B5EF4-FFF2-40B4-BE49-F238E27FC236}">
                <a16:creationId xmlns:a16="http://schemas.microsoft.com/office/drawing/2014/main" id="{CCC4D160-A359-419D-BD12-F65BE6183B77}"/>
              </a:ext>
            </a:extLst>
          </p:cNvPr>
          <p:cNvSpPr>
            <a:spLocks noGrp="1"/>
          </p:cNvSpPr>
          <p:nvPr>
            <p:ph type="body" sz="quarter" idx="54" hasCustomPrompt="1"/>
          </p:nvPr>
        </p:nvSpPr>
        <p:spPr>
          <a:xfrm>
            <a:off x="144193" y="5982177"/>
            <a:ext cx="2148840" cy="722376"/>
          </a:xfrm>
        </p:spPr>
        <p:txBody>
          <a:bodyPr anchor="ctr">
            <a:normAutofit/>
          </a:bodyPr>
          <a:lstStyle>
            <a:lvl1pPr marL="0" indent="0" algn="ctr">
              <a:buNone/>
              <a:defRPr sz="2000" b="1"/>
            </a:lvl1pPr>
          </a:lstStyle>
          <a:p>
            <a:pPr lvl="0"/>
            <a:r>
              <a:rPr lang="en-US"/>
              <a:t>Click to add text</a:t>
            </a:r>
          </a:p>
        </p:txBody>
      </p:sp>
      <p:sp>
        <p:nvSpPr>
          <p:cNvPr id="73" name="Picture Placeholder 19">
            <a:extLst>
              <a:ext uri="{FF2B5EF4-FFF2-40B4-BE49-F238E27FC236}">
                <a16:creationId xmlns:a16="http://schemas.microsoft.com/office/drawing/2014/main" id="{0D271139-EB02-4351-B32D-98286D27AD6C}"/>
              </a:ext>
            </a:extLst>
          </p:cNvPr>
          <p:cNvSpPr>
            <a:spLocks noGrp="1"/>
          </p:cNvSpPr>
          <p:nvPr>
            <p:ph type="pic" sz="quarter" idx="42"/>
          </p:nvPr>
        </p:nvSpPr>
        <p:spPr bwMode="gray">
          <a:xfrm>
            <a:off x="2838561" y="4304416"/>
            <a:ext cx="1688368" cy="1572637"/>
          </a:xfrm>
        </p:spPr>
        <p:txBody>
          <a:bodyPr/>
          <a:lstStyle>
            <a:lvl1pPr marL="0" indent="0" algn="ctr">
              <a:buNone/>
              <a:defRPr/>
            </a:lvl1pPr>
          </a:lstStyle>
          <a:p>
            <a:r>
              <a:rPr lang="en-US"/>
              <a:t>Click icon to add picture</a:t>
            </a:r>
          </a:p>
        </p:txBody>
      </p:sp>
      <p:sp>
        <p:nvSpPr>
          <p:cNvPr id="93" name="Text Placeholder 20">
            <a:extLst>
              <a:ext uri="{FF2B5EF4-FFF2-40B4-BE49-F238E27FC236}">
                <a16:creationId xmlns:a16="http://schemas.microsoft.com/office/drawing/2014/main" id="{49EF6F7E-E510-4C65-A550-B5300CCADE05}"/>
              </a:ext>
            </a:extLst>
          </p:cNvPr>
          <p:cNvSpPr>
            <a:spLocks noGrp="1"/>
          </p:cNvSpPr>
          <p:nvPr>
            <p:ph type="body" sz="quarter" idx="55" hasCustomPrompt="1"/>
          </p:nvPr>
        </p:nvSpPr>
        <p:spPr>
          <a:xfrm>
            <a:off x="2596612" y="5982177"/>
            <a:ext cx="2148840" cy="722376"/>
          </a:xfrm>
        </p:spPr>
        <p:txBody>
          <a:bodyPr anchor="ctr">
            <a:normAutofit/>
          </a:bodyPr>
          <a:lstStyle>
            <a:lvl1pPr marL="0" indent="0" algn="ctr">
              <a:buNone/>
              <a:defRPr sz="2000" b="1"/>
            </a:lvl1pPr>
          </a:lstStyle>
          <a:p>
            <a:pPr lvl="0"/>
            <a:r>
              <a:rPr lang="en-US"/>
              <a:t>Click to add text</a:t>
            </a:r>
          </a:p>
        </p:txBody>
      </p:sp>
      <p:sp>
        <p:nvSpPr>
          <p:cNvPr id="75" name="Picture Placeholder 21">
            <a:extLst>
              <a:ext uri="{FF2B5EF4-FFF2-40B4-BE49-F238E27FC236}">
                <a16:creationId xmlns:a16="http://schemas.microsoft.com/office/drawing/2014/main" id="{51DCDB0D-A1AA-42EB-8125-F4656517D2CD}"/>
              </a:ext>
            </a:extLst>
          </p:cNvPr>
          <p:cNvSpPr>
            <a:spLocks noGrp="1"/>
          </p:cNvSpPr>
          <p:nvPr>
            <p:ph type="pic" sz="quarter" idx="44"/>
          </p:nvPr>
        </p:nvSpPr>
        <p:spPr bwMode="gray">
          <a:xfrm>
            <a:off x="5249471" y="4304416"/>
            <a:ext cx="1688368" cy="1572637"/>
          </a:xfrm>
        </p:spPr>
        <p:txBody>
          <a:bodyPr/>
          <a:lstStyle>
            <a:lvl1pPr marL="0" indent="0" algn="ctr">
              <a:buNone/>
              <a:defRPr/>
            </a:lvl1pPr>
          </a:lstStyle>
          <a:p>
            <a:r>
              <a:rPr lang="en-US"/>
              <a:t>Click icon to add picture</a:t>
            </a:r>
          </a:p>
        </p:txBody>
      </p:sp>
      <p:sp>
        <p:nvSpPr>
          <p:cNvPr id="94" name="Text Placeholder 22">
            <a:extLst>
              <a:ext uri="{FF2B5EF4-FFF2-40B4-BE49-F238E27FC236}">
                <a16:creationId xmlns:a16="http://schemas.microsoft.com/office/drawing/2014/main" id="{87DF68F9-C9AB-4D3A-8431-FF108ED3DF9E}"/>
              </a:ext>
            </a:extLst>
          </p:cNvPr>
          <p:cNvSpPr>
            <a:spLocks noGrp="1"/>
          </p:cNvSpPr>
          <p:nvPr>
            <p:ph type="body" sz="quarter" idx="56" hasCustomPrompt="1"/>
          </p:nvPr>
        </p:nvSpPr>
        <p:spPr>
          <a:xfrm>
            <a:off x="5024862" y="5982177"/>
            <a:ext cx="2148840" cy="722376"/>
          </a:xfrm>
        </p:spPr>
        <p:txBody>
          <a:bodyPr anchor="ctr">
            <a:normAutofit/>
          </a:bodyPr>
          <a:lstStyle>
            <a:lvl1pPr marL="0" indent="0" algn="ctr">
              <a:buNone/>
              <a:defRPr sz="2000" b="1"/>
            </a:lvl1pPr>
          </a:lstStyle>
          <a:p>
            <a:pPr lvl="0"/>
            <a:r>
              <a:rPr lang="en-US"/>
              <a:t>Click to add text</a:t>
            </a:r>
          </a:p>
        </p:txBody>
      </p:sp>
      <p:sp>
        <p:nvSpPr>
          <p:cNvPr id="77" name="Picture Placeholder 23">
            <a:extLst>
              <a:ext uri="{FF2B5EF4-FFF2-40B4-BE49-F238E27FC236}">
                <a16:creationId xmlns:a16="http://schemas.microsoft.com/office/drawing/2014/main" id="{D82E0B0A-7218-4FD5-9991-8E5E9FFBFFC7}"/>
              </a:ext>
            </a:extLst>
          </p:cNvPr>
          <p:cNvSpPr>
            <a:spLocks noGrp="1"/>
          </p:cNvSpPr>
          <p:nvPr>
            <p:ph type="pic" sz="quarter" idx="46"/>
          </p:nvPr>
        </p:nvSpPr>
        <p:spPr bwMode="gray">
          <a:xfrm>
            <a:off x="7660381" y="4304416"/>
            <a:ext cx="1688368" cy="1572637"/>
          </a:xfrm>
        </p:spPr>
        <p:txBody>
          <a:bodyPr/>
          <a:lstStyle>
            <a:lvl1pPr marL="0" indent="0" algn="ctr">
              <a:buNone/>
              <a:defRPr/>
            </a:lvl1pPr>
          </a:lstStyle>
          <a:p>
            <a:r>
              <a:rPr lang="en-US"/>
              <a:t>Click icon to add picture</a:t>
            </a:r>
          </a:p>
        </p:txBody>
      </p:sp>
      <p:sp>
        <p:nvSpPr>
          <p:cNvPr id="95" name="Text Placeholder 24">
            <a:extLst>
              <a:ext uri="{FF2B5EF4-FFF2-40B4-BE49-F238E27FC236}">
                <a16:creationId xmlns:a16="http://schemas.microsoft.com/office/drawing/2014/main" id="{D6FF2AA9-E000-4B0D-956F-F94226FE2E1C}"/>
              </a:ext>
            </a:extLst>
          </p:cNvPr>
          <p:cNvSpPr>
            <a:spLocks noGrp="1"/>
          </p:cNvSpPr>
          <p:nvPr>
            <p:ph type="body" sz="quarter" idx="57" hasCustomPrompt="1"/>
          </p:nvPr>
        </p:nvSpPr>
        <p:spPr>
          <a:xfrm>
            <a:off x="7474206" y="5982177"/>
            <a:ext cx="2148840" cy="722376"/>
          </a:xfrm>
        </p:spPr>
        <p:txBody>
          <a:bodyPr anchor="ctr">
            <a:normAutofit/>
          </a:bodyPr>
          <a:lstStyle>
            <a:lvl1pPr marL="0" indent="0" algn="ctr">
              <a:buNone/>
              <a:defRPr sz="2000" b="1"/>
            </a:lvl1pPr>
          </a:lstStyle>
          <a:p>
            <a:pPr lvl="0"/>
            <a:r>
              <a:rPr lang="en-US"/>
              <a:t>Click to add text</a:t>
            </a:r>
          </a:p>
        </p:txBody>
      </p:sp>
      <p:sp>
        <p:nvSpPr>
          <p:cNvPr id="79" name="Picture Placeholder 25">
            <a:extLst>
              <a:ext uri="{FF2B5EF4-FFF2-40B4-BE49-F238E27FC236}">
                <a16:creationId xmlns:a16="http://schemas.microsoft.com/office/drawing/2014/main" id="{F4AE9E1B-D8F1-43B5-8EC9-55F377B7EA06}"/>
              </a:ext>
            </a:extLst>
          </p:cNvPr>
          <p:cNvSpPr>
            <a:spLocks noGrp="1"/>
          </p:cNvSpPr>
          <p:nvPr>
            <p:ph type="pic" sz="quarter" idx="48"/>
          </p:nvPr>
        </p:nvSpPr>
        <p:spPr bwMode="gray">
          <a:xfrm>
            <a:off x="10115310" y="4304416"/>
            <a:ext cx="1688368" cy="1572637"/>
          </a:xfrm>
        </p:spPr>
        <p:txBody>
          <a:bodyPr/>
          <a:lstStyle>
            <a:lvl1pPr marL="0" indent="0" algn="ctr">
              <a:buNone/>
              <a:defRPr/>
            </a:lvl1pPr>
          </a:lstStyle>
          <a:p>
            <a:r>
              <a:rPr lang="en-US"/>
              <a:t>Click icon to add picture</a:t>
            </a:r>
          </a:p>
        </p:txBody>
      </p:sp>
      <p:sp>
        <p:nvSpPr>
          <p:cNvPr id="96" name="Text Placeholder 26">
            <a:extLst>
              <a:ext uri="{FF2B5EF4-FFF2-40B4-BE49-F238E27FC236}">
                <a16:creationId xmlns:a16="http://schemas.microsoft.com/office/drawing/2014/main" id="{86B304D2-5934-49D0-828A-58E73AB34CAB}"/>
              </a:ext>
            </a:extLst>
          </p:cNvPr>
          <p:cNvSpPr>
            <a:spLocks noGrp="1"/>
          </p:cNvSpPr>
          <p:nvPr>
            <p:ph type="body" sz="quarter" idx="58" hasCustomPrompt="1"/>
          </p:nvPr>
        </p:nvSpPr>
        <p:spPr>
          <a:xfrm>
            <a:off x="9898967" y="5982177"/>
            <a:ext cx="2148840" cy="722376"/>
          </a:xfrm>
        </p:spPr>
        <p:txBody>
          <a:bodyPr anchor="ctr">
            <a:normAutofit/>
          </a:bodyPr>
          <a:lstStyle>
            <a:lvl1pPr marL="0" indent="0" algn="ctr">
              <a:buNone/>
              <a:defRPr sz="2000" b="1"/>
            </a:lvl1pPr>
          </a:lstStyle>
          <a:p>
            <a:pPr lvl="0"/>
            <a:r>
              <a:rPr lang="en-US"/>
              <a:t>Click to add text</a:t>
            </a:r>
          </a:p>
        </p:txBody>
      </p:sp>
    </p:spTree>
    <p:extLst>
      <p:ext uri="{BB962C8B-B14F-4D97-AF65-F5344CB8AC3E}">
        <p14:creationId xmlns:p14="http://schemas.microsoft.com/office/powerpoint/2010/main" val="30623871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hoto Background (Blue Title, Overlay)">
    <p:spTree>
      <p:nvGrpSpPr>
        <p:cNvPr id="1" name=""/>
        <p:cNvGrpSpPr/>
        <p:nvPr/>
      </p:nvGrpSpPr>
      <p:grpSpPr>
        <a:xfrm>
          <a:off x="0" y="0"/>
          <a:ext cx="0" cy="0"/>
          <a:chOff x="0" y="0"/>
          <a:chExt cx="0" cy="0"/>
        </a:xfrm>
      </p:grpSpPr>
      <p:sp>
        <p:nvSpPr>
          <p:cNvPr id="1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9" name="Picture Placeholder 3"/>
          <p:cNvSpPr>
            <a:spLocks noGrp="1"/>
          </p:cNvSpPr>
          <p:nvPr>
            <p:ph type="pic" sz="quarter" idx="13" hasCustomPrompt="1"/>
          </p:nvPr>
        </p:nvSpPr>
        <p:spPr bwMode="gray">
          <a:xfrm>
            <a:off x="0" y="1219198"/>
            <a:ext cx="12192000" cy="5638802"/>
          </a:xfrm>
        </p:spPr>
        <p:txBody>
          <a:bodyPr/>
          <a:lstStyle/>
          <a:p>
            <a:r>
              <a:rPr lang="en-US"/>
              <a:t>Click Icon to add picture</a:t>
            </a:r>
          </a:p>
        </p:txBody>
      </p:sp>
      <p:sp>
        <p:nvSpPr>
          <p:cNvPr id="7" name="Content Placeholder 4"/>
          <p:cNvSpPr>
            <a:spLocks noGrp="1"/>
          </p:cNvSpPr>
          <p:nvPr>
            <p:ph idx="1" hasCustomPrompt="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 Note that blue overlay slide types require extra accessibility remediation when exported to PDF.</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6233973"/>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a:t>Click Icon to add picture</a:t>
            </a:r>
          </a:p>
        </p:txBody>
      </p:sp>
      <p:sp>
        <p:nvSpPr>
          <p:cNvPr id="7" name="Content Placeholder 3"/>
          <p:cNvSpPr>
            <a:spLocks noGrp="1"/>
          </p:cNvSpPr>
          <p:nvPr>
            <p:ph idx="1" hasCustomPrompt="1"/>
          </p:nvPr>
        </p:nvSpPr>
        <p:spPr bwMode="auto">
          <a:xfrm>
            <a:off x="0" y="1921328"/>
            <a:ext cx="5683624" cy="4234542"/>
          </a:xfrm>
          <a:solidFill>
            <a:schemeClr val="tx1">
              <a:alpha val="88000"/>
            </a:schemeClr>
          </a:solidFill>
        </p:spPr>
        <p:txBody>
          <a:bodyPr rIns="274320" anchor="ctr"/>
          <a:lstStyle>
            <a:lvl1pPr marL="457200" marR="0" indent="0" algn="l" defTabSz="914400" rtl="0" eaLnBrk="1" fontAlgn="auto" latinLnBrk="0" hangingPunct="1">
              <a:lnSpc>
                <a:spcPct val="100000"/>
              </a:lnSpc>
              <a:spcBef>
                <a:spcPts val="0"/>
              </a:spcBef>
              <a:spcAft>
                <a:spcPts val="1000"/>
              </a:spcAft>
              <a:buClr>
                <a:schemeClr val="accent2"/>
              </a:buClr>
              <a:buSzTx/>
              <a:buFont typeface="Arial" panose="020B0604020202020204" pitchFamily="34" charset="0"/>
              <a:buNone/>
              <a:tabLst/>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marL="685800" marR="0" lvl="0" indent="-228600" algn="l" defTabSz="914400" rtl="0" eaLnBrk="1" fontAlgn="auto" latinLnBrk="0" hangingPunct="1">
              <a:lnSpc>
                <a:spcPct val="100000"/>
              </a:lnSpc>
              <a:spcBef>
                <a:spcPts val="0"/>
              </a:spcBef>
              <a:spcAft>
                <a:spcPts val="1000"/>
              </a:spcAft>
              <a:buClr>
                <a:schemeClr val="accent2"/>
              </a:buClr>
              <a:buSzTx/>
              <a:buFont typeface="Arial" panose="020B0604020202020204" pitchFamily="34" charset="0"/>
              <a:buChar char="•"/>
              <a:tabLst/>
              <a:defRPr/>
            </a:pPr>
            <a:r>
              <a:rPr lang="en-US"/>
              <a:t>Click to edit Master text styles. Note that blue overlay slide types require extra accessibility remediation when exported to PDF.</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9488019"/>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Background (Blue Circle)">
    <p:bg bwMode="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4092258399"/>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Background (Multiple Circles)">
    <p:bg>
      <p:bgPr>
        <a:solidFill>
          <a:schemeClr val="bg1"/>
        </a:solidFill>
        <a:effectLst/>
      </p:bgPr>
    </p:bg>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2192000" cy="6858000"/>
          </a:xfrm>
        </p:spPr>
        <p:txBody>
          <a:bodyPr/>
          <a:lstStyle/>
          <a:p>
            <a:r>
              <a:rPr lang="en-US"/>
              <a:t>Click icon to add picture</a:t>
            </a:r>
          </a:p>
        </p:txBody>
      </p:sp>
      <p:sp>
        <p:nvSpPr>
          <p:cNvPr id="8" name="Title 2"/>
          <p:cNvSpPr>
            <a:spLocks noGrp="1"/>
          </p:cNvSpPr>
          <p:nvPr>
            <p:ph type="title" hasCustomPrompt="1"/>
          </p:nvPr>
        </p:nvSpPr>
        <p:spPr bwMode="auto">
          <a:xfrm>
            <a:off x="7289728" y="901318"/>
            <a:ext cx="4661388" cy="4661388"/>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12" name="Text Placeholder 3"/>
          <p:cNvSpPr>
            <a:spLocks noGrp="1"/>
          </p:cNvSpPr>
          <p:nvPr>
            <p:ph type="body" sz="quarter" idx="16" hasCustomPrompt="1"/>
          </p:nvPr>
        </p:nvSpPr>
        <p:spPr bwMode="auto">
          <a:xfrm>
            <a:off x="6054753" y="398666"/>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13" name="Text Placeholder 4"/>
          <p:cNvSpPr>
            <a:spLocks noGrp="1"/>
          </p:cNvSpPr>
          <p:nvPr>
            <p:ph type="body" sz="quarter" idx="17" hasCustomPrompt="1"/>
          </p:nvPr>
        </p:nvSpPr>
        <p:spPr bwMode="auto">
          <a:xfrm>
            <a:off x="5679058" y="3827626"/>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Tree>
    <p:extLst>
      <p:ext uri="{BB962C8B-B14F-4D97-AF65-F5344CB8AC3E}">
        <p14:creationId xmlns:p14="http://schemas.microsoft.com/office/powerpoint/2010/main" val="2911004216"/>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bg>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5" name="Title 2"/>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Tree>
    <p:extLst>
      <p:ext uri="{BB962C8B-B14F-4D97-AF65-F5344CB8AC3E}">
        <p14:creationId xmlns:p14="http://schemas.microsoft.com/office/powerpoint/2010/main" val="206771762"/>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2"/>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11/5/2025</a:t>
            </a:fld>
            <a:endParaRPr lang="en-US"/>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health.state.mn.us</a:t>
            </a:r>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97953702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Light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a:t>Make a secondary statement here.</a:t>
            </a:r>
          </a:p>
        </p:txBody>
      </p:sp>
      <p:sp>
        <p:nvSpPr>
          <p:cNvPr id="5" name="Footer Placeholder 5"/>
          <p:cNvSpPr>
            <a:spLocks noGrp="1"/>
          </p:cNvSpPr>
          <p:nvPr>
            <p:ph type="ftr" sz="quarter" idx="12"/>
          </p:nvPr>
        </p:nvSpPr>
        <p:spPr bwMode="black"/>
        <p:txBody>
          <a:bodyPr/>
          <a:lstStyle>
            <a:lvl1pPr>
              <a:defRPr>
                <a:solidFill>
                  <a:schemeClr val="tx2"/>
                </a:solidFill>
              </a:defRPr>
            </a:lvl1pPr>
          </a:lstStyle>
          <a:p>
            <a:r>
              <a:rPr lang="en-US"/>
              <a:t>health.state.mn.us</a:t>
            </a:r>
          </a:p>
        </p:txBody>
      </p:sp>
      <p:sp>
        <p:nvSpPr>
          <p:cNvPr id="4" name="Slide Number Placeholder 6"/>
          <p:cNvSpPr>
            <a:spLocks noGrp="1"/>
          </p:cNvSpPr>
          <p:nvPr>
            <p:ph type="sldNum" sz="quarter" idx="11"/>
          </p:nvPr>
        </p:nvSpPr>
        <p:spPr bwMode="black"/>
        <p:txBody>
          <a:bodyPr/>
          <a:lstStyle/>
          <a:p>
            <a:fld id="{48F63A3B-78C7-47BE-AE5E-E10140E04643}" type="slidenum">
              <a:rPr lang="en-US" smtClean="0"/>
              <a:pPr/>
              <a:t>‹#›</a:t>
            </a:fld>
            <a:endParaRPr lang="en-US"/>
          </a:p>
        </p:txBody>
      </p:sp>
      <p:pic>
        <p:nvPicPr>
          <p:cNvPr id="10" name="Graphic 5" descr="Minnesota Logo">
            <a:extLst>
              <a:ext uri="{FF2B5EF4-FFF2-40B4-BE49-F238E27FC236}">
                <a16:creationId xmlns:a16="http://schemas.microsoft.com/office/drawing/2014/main" id="{75DBAA2D-04CD-4700-981B-73D7115BB47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39309155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Quote or Statement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2192000" cy="6858000"/>
          </a:xfrm>
          <a:solidFill>
            <a:schemeClr val="tx2">
              <a:lumMod val="65000"/>
              <a:lumOff val="35000"/>
            </a:schemeClr>
          </a:solidFill>
        </p:spPr>
        <p:txBody>
          <a:bodyPr/>
          <a:lstStyle>
            <a:lvl1pPr>
              <a:defRPr>
                <a:solidFill>
                  <a:schemeClr val="bg1"/>
                </a:solidFill>
              </a:defRPr>
            </a:lvl1pPr>
          </a:lstStyle>
          <a:p>
            <a:r>
              <a:rPr lang="en-US"/>
              <a:t>Click icon to add background picture. Ensure sufficient contrast exists between photo and white text.</a:t>
            </a:r>
          </a:p>
        </p:txBody>
      </p:sp>
      <p:sp>
        <p:nvSpPr>
          <p:cNvPr id="12" name="Title 2"/>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3"/>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5" name="Footer Placeholder 5"/>
          <p:cNvSpPr>
            <a:spLocks noGrp="1"/>
          </p:cNvSpPr>
          <p:nvPr>
            <p:ph type="ftr" sz="quarter" idx="12"/>
          </p:nvPr>
        </p:nvSpPr>
        <p:spPr bwMode="white"/>
        <p:txBody>
          <a:bodyPr/>
          <a:lstStyle>
            <a:lvl1pPr>
              <a:defRPr>
                <a:solidFill>
                  <a:schemeClr val="bg1"/>
                </a:solidFill>
              </a:defRPr>
            </a:lvl1pPr>
          </a:lstStyle>
          <a:p>
            <a:r>
              <a:rPr lang="en-US"/>
              <a:t>health.state.mn.us</a:t>
            </a:r>
          </a:p>
        </p:txBody>
      </p:sp>
      <p:sp>
        <p:nvSpPr>
          <p:cNvPr id="4" name="Slide Number Placeholder 6"/>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pic>
        <p:nvPicPr>
          <p:cNvPr id="8" name="Graphic 5" descr="Minnesota Logo">
            <a:extLst>
              <a:ext uri="{FF2B5EF4-FFF2-40B4-BE49-F238E27FC236}">
                <a16:creationId xmlns:a16="http://schemas.microsoft.com/office/drawing/2014/main" id="{FDAB203C-72B2-4C34-88B8-242D41612B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947260539"/>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a:t>Add “thank you” here</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11/5/2025</a:t>
            </a:fld>
            <a:endParaRPr lang="en-US"/>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a:t>health.state.mn.us</a:t>
            </a:r>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pPr/>
              <a:t>‹#›</a:t>
            </a:fld>
            <a:endParaRPr lang="en-US"/>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7" descr="Minnesota Logo">
            <a:extLst>
              <a:ext uri="{FF2B5EF4-FFF2-40B4-BE49-F238E27FC236}">
                <a16:creationId xmlns:a16="http://schemas.microsoft.com/office/drawing/2014/main" id="{5592C70C-B546-4A40-9C26-6C857E0F9EC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580090" y="747484"/>
            <a:ext cx="2427390" cy="263210"/>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sz="half" idx="1"/>
          </p:nvPr>
        </p:nvSpPr>
        <p:spPr bwMode="gray">
          <a:xfrm>
            <a:off x="838200" y="1594624"/>
            <a:ext cx="5181600" cy="4582339"/>
          </a:xfrm>
          <a:noFill/>
        </p:spPr>
        <p:txBody>
          <a:bodyPr>
            <a:normAutofit/>
          </a:bodyPr>
          <a:lstStyle>
            <a:lvl1pPr>
              <a:defRPr sz="2800"/>
            </a:lvl1pPr>
            <a:lvl2pPr>
              <a:defRPr sz="24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6172200" y="1594624"/>
            <a:ext cx="5181600" cy="4582339"/>
          </a:xfrm>
          <a:noFill/>
        </p:spPr>
        <p:txBody>
          <a:bodyPr>
            <a:normAutofit/>
          </a:bodyPr>
          <a:lstStyle>
            <a:lvl1pPr>
              <a:defRPr sz="2800"/>
            </a:lvl1pPr>
            <a:lvl2pPr>
              <a:defRPr sz="24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pic>
        <p:nvPicPr>
          <p:cNvPr id="12" name="Graphic 5" descr="Minnesota Logo">
            <a:extLst>
              <a:ext uri="{FF2B5EF4-FFF2-40B4-BE49-F238E27FC236}">
                <a16:creationId xmlns:a16="http://schemas.microsoft.com/office/drawing/2014/main" id="{0560DFDA-C368-4275-8EAB-1E058534B1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7166100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a:t>Add “thank you” here</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11/5/2025</a:t>
            </a:fld>
            <a:endParaRPr lang="en-US"/>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a:t>health.state.mn.us</a:t>
            </a:r>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8" descr="Minnesota Logo">
            <a:extLst>
              <a:ext uri="{FF2B5EF4-FFF2-40B4-BE49-F238E27FC236}">
                <a16:creationId xmlns:a16="http://schemas.microsoft.com/office/drawing/2014/main" id="{2A40E8AF-55F5-4194-AB93-9716C425792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580090" y="747484"/>
            <a:ext cx="2427390" cy="263210"/>
          </a:xfrm>
          <a:prstGeom prst="rect">
            <a:avLst/>
          </a:prstGeom>
        </p:spPr>
      </p:pic>
    </p:spTree>
    <p:extLst>
      <p:ext uri="{BB962C8B-B14F-4D97-AF65-F5344CB8AC3E}">
        <p14:creationId xmlns:p14="http://schemas.microsoft.com/office/powerpoint/2010/main" val="21096085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Section Slid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29CE57-6836-7D8D-577E-5E397C26B77A}"/>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Footer Placeholder 2">
            <a:extLst>
              <a:ext uri="{FF2B5EF4-FFF2-40B4-BE49-F238E27FC236}">
                <a16:creationId xmlns:a16="http://schemas.microsoft.com/office/drawing/2014/main" id="{B0CECC0F-C446-0CB3-3B5C-59650A3B21AB}"/>
              </a:ext>
            </a:extLst>
          </p:cNvPr>
          <p:cNvSpPr>
            <a:spLocks noGrp="1"/>
          </p:cNvSpPr>
          <p:nvPr>
            <p:ph type="ftr" sz="quarter" idx="10"/>
          </p:nvPr>
        </p:nvSpPr>
        <p:spPr/>
        <p:txBody>
          <a:bodyPr/>
          <a:lstStyle>
            <a:lvl1pPr>
              <a:defRPr>
                <a:solidFill>
                  <a:schemeClr val="bg1"/>
                </a:solidFill>
              </a:defRPr>
            </a:lvl1pPr>
          </a:lstStyle>
          <a:p>
            <a:r>
              <a:rPr lang="en-US"/>
              <a:t>Child and Teen Checkups | health.state.mn.us/ctc</a:t>
            </a:r>
          </a:p>
        </p:txBody>
      </p:sp>
      <p:sp>
        <p:nvSpPr>
          <p:cNvPr id="4" name="Slide Number Placeholder 3">
            <a:extLst>
              <a:ext uri="{FF2B5EF4-FFF2-40B4-BE49-F238E27FC236}">
                <a16:creationId xmlns:a16="http://schemas.microsoft.com/office/drawing/2014/main" id="{103C29C3-BEDD-34F6-6726-B3BAAC442A01}"/>
              </a:ext>
            </a:extLst>
          </p:cNvPr>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
        <p:nvSpPr>
          <p:cNvPr id="2" name="Title 1">
            <a:extLst>
              <a:ext uri="{FF2B5EF4-FFF2-40B4-BE49-F238E27FC236}">
                <a16:creationId xmlns:a16="http://schemas.microsoft.com/office/drawing/2014/main" id="{4B5F30DF-C980-8147-D3CA-CBCEB5BC4CC2}"/>
              </a:ext>
            </a:extLst>
          </p:cNvPr>
          <p:cNvSpPr>
            <a:spLocks noGrp="1"/>
          </p:cNvSpPr>
          <p:nvPr>
            <p:ph type="title" hasCustomPrompt="1"/>
          </p:nvPr>
        </p:nvSpPr>
        <p:spPr>
          <a:xfrm>
            <a:off x="383810" y="2519889"/>
            <a:ext cx="3756869" cy="1325563"/>
          </a:xfrm>
        </p:spPr>
        <p:txBody>
          <a:bodyPr/>
          <a:lstStyle>
            <a:lvl1pPr>
              <a:defRPr>
                <a:solidFill>
                  <a:schemeClr val="bg1"/>
                </a:solidFill>
              </a:defRPr>
            </a:lvl1pPr>
          </a:lstStyle>
          <a:p>
            <a:r>
              <a:rPr lang="en-US"/>
              <a:t>Click to add Section Title</a:t>
            </a:r>
          </a:p>
        </p:txBody>
      </p:sp>
      <p:graphicFrame>
        <p:nvGraphicFramePr>
          <p:cNvPr id="14" name="Diagram 13">
            <a:extLst>
              <a:ext uri="{FF2B5EF4-FFF2-40B4-BE49-F238E27FC236}">
                <a16:creationId xmlns:a16="http://schemas.microsoft.com/office/drawing/2014/main" id="{E1B116AD-CE25-5CA9-D31A-83D7E9D5D98F}"/>
              </a:ext>
            </a:extLst>
          </p:cNvPr>
          <p:cNvGraphicFramePr/>
          <p:nvPr userDrawn="1">
            <p:extLst>
              <p:ext uri="{D42A27DB-BD31-4B8C-83A1-F6EECF244321}">
                <p14:modId xmlns:p14="http://schemas.microsoft.com/office/powerpoint/2010/main" val="3285464507"/>
              </p:ext>
            </p:extLst>
          </p:nvPr>
        </p:nvGraphicFramePr>
        <p:xfrm>
          <a:off x="3843547" y="54713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14">
            <a:extLst>
              <a:ext uri="{FF2B5EF4-FFF2-40B4-BE49-F238E27FC236}">
                <a16:creationId xmlns:a16="http://schemas.microsoft.com/office/drawing/2014/main" id="{8F759B37-B214-4757-C37A-E36DF1193B51}"/>
              </a:ext>
            </a:extLst>
          </p:cNvPr>
          <p:cNvSpPr txBox="1"/>
          <p:nvPr userDrawn="1"/>
        </p:nvSpPr>
        <p:spPr>
          <a:xfrm>
            <a:off x="4182026" y="949921"/>
            <a:ext cx="655608" cy="830997"/>
          </a:xfrm>
          <a:prstGeom prst="rect">
            <a:avLst/>
          </a:prstGeom>
          <a:noFill/>
        </p:spPr>
        <p:txBody>
          <a:bodyPr wrap="square" rtlCol="0">
            <a:spAutoFit/>
          </a:bodyPr>
          <a:lstStyle/>
          <a:p>
            <a:r>
              <a:rPr lang="en-US" sz="4800"/>
              <a:t>1</a:t>
            </a:r>
          </a:p>
        </p:txBody>
      </p:sp>
      <p:sp>
        <p:nvSpPr>
          <p:cNvPr id="16" name="TextBox 15">
            <a:extLst>
              <a:ext uri="{FF2B5EF4-FFF2-40B4-BE49-F238E27FC236}">
                <a16:creationId xmlns:a16="http://schemas.microsoft.com/office/drawing/2014/main" id="{ADF8E3DE-239A-AC5D-E933-DEEA3271021A}"/>
              </a:ext>
            </a:extLst>
          </p:cNvPr>
          <p:cNvSpPr txBox="1"/>
          <p:nvPr userDrawn="1"/>
        </p:nvSpPr>
        <p:spPr>
          <a:xfrm>
            <a:off x="4667925" y="2221156"/>
            <a:ext cx="655608" cy="830997"/>
          </a:xfrm>
          <a:prstGeom prst="rect">
            <a:avLst/>
          </a:prstGeom>
          <a:noFill/>
        </p:spPr>
        <p:txBody>
          <a:bodyPr wrap="square" rtlCol="0">
            <a:spAutoFit/>
          </a:bodyPr>
          <a:lstStyle/>
          <a:p>
            <a:r>
              <a:rPr lang="en-US" sz="4800"/>
              <a:t>2</a:t>
            </a:r>
          </a:p>
        </p:txBody>
      </p:sp>
      <p:sp>
        <p:nvSpPr>
          <p:cNvPr id="17" name="TextBox 16">
            <a:extLst>
              <a:ext uri="{FF2B5EF4-FFF2-40B4-BE49-F238E27FC236}">
                <a16:creationId xmlns:a16="http://schemas.microsoft.com/office/drawing/2014/main" id="{D2ABD765-9F7C-FC2E-4098-02E8EE3C6AE5}"/>
              </a:ext>
            </a:extLst>
          </p:cNvPr>
          <p:cNvSpPr txBox="1"/>
          <p:nvPr userDrawn="1"/>
        </p:nvSpPr>
        <p:spPr>
          <a:xfrm>
            <a:off x="4667925" y="3454648"/>
            <a:ext cx="655608" cy="830997"/>
          </a:xfrm>
          <a:prstGeom prst="rect">
            <a:avLst/>
          </a:prstGeom>
          <a:noFill/>
        </p:spPr>
        <p:txBody>
          <a:bodyPr wrap="square" rtlCol="0">
            <a:spAutoFit/>
          </a:bodyPr>
          <a:lstStyle/>
          <a:p>
            <a:r>
              <a:rPr lang="en-US" sz="4800"/>
              <a:t>3</a:t>
            </a:r>
          </a:p>
        </p:txBody>
      </p:sp>
      <p:sp>
        <p:nvSpPr>
          <p:cNvPr id="18" name="TextBox 17">
            <a:extLst>
              <a:ext uri="{FF2B5EF4-FFF2-40B4-BE49-F238E27FC236}">
                <a16:creationId xmlns:a16="http://schemas.microsoft.com/office/drawing/2014/main" id="{A4E767F0-50E5-9F49-4B30-42747EA58707}"/>
              </a:ext>
            </a:extLst>
          </p:cNvPr>
          <p:cNvSpPr txBox="1"/>
          <p:nvPr userDrawn="1"/>
        </p:nvSpPr>
        <p:spPr>
          <a:xfrm>
            <a:off x="4140679" y="4692099"/>
            <a:ext cx="655608" cy="830997"/>
          </a:xfrm>
          <a:prstGeom prst="rect">
            <a:avLst/>
          </a:prstGeom>
          <a:noFill/>
        </p:spPr>
        <p:txBody>
          <a:bodyPr wrap="square" rtlCol="0">
            <a:spAutoFit/>
          </a:bodyPr>
          <a:lstStyle/>
          <a:p>
            <a:r>
              <a:rPr lang="en-US" sz="4800"/>
              <a:t>4</a:t>
            </a:r>
          </a:p>
        </p:txBody>
      </p:sp>
      <p:sp>
        <p:nvSpPr>
          <p:cNvPr id="19" name="Text Placeholder 4">
            <a:extLst>
              <a:ext uri="{FF2B5EF4-FFF2-40B4-BE49-F238E27FC236}">
                <a16:creationId xmlns:a16="http://schemas.microsoft.com/office/drawing/2014/main" id="{C6CF8F5E-C8BA-8A22-00D2-90CCDFAAA8D3}"/>
              </a:ext>
            </a:extLst>
          </p:cNvPr>
          <p:cNvSpPr>
            <a:spLocks noGrp="1"/>
          </p:cNvSpPr>
          <p:nvPr>
            <p:ph type="body" sz="quarter" idx="15" hasCustomPrompt="1"/>
          </p:nvPr>
        </p:nvSpPr>
        <p:spPr bwMode="black">
          <a:xfrm>
            <a:off x="4995729" y="1036333"/>
            <a:ext cx="6754483" cy="686040"/>
          </a:xfrm>
        </p:spPr>
        <p:txBody>
          <a:bodyPr>
            <a:normAutofit/>
          </a:bodyPr>
          <a:lstStyle>
            <a:lvl1pPr marL="0" indent="0" algn="l">
              <a:lnSpc>
                <a:spcPct val="100000"/>
              </a:lnSpc>
              <a:spcBef>
                <a:spcPts val="0"/>
              </a:spcBef>
              <a:buNone/>
              <a:defRPr sz="2000" b="0">
                <a:solidFill>
                  <a:schemeClr val="bg1"/>
                </a:solidFill>
              </a:defRPr>
            </a:lvl1pPr>
          </a:lstStyle>
          <a:p>
            <a:pPr lvl="0"/>
            <a:r>
              <a:rPr lang="en-US"/>
              <a:t>Click to edit text</a:t>
            </a:r>
          </a:p>
        </p:txBody>
      </p:sp>
      <p:sp>
        <p:nvSpPr>
          <p:cNvPr id="20" name="Text Placeholder 4">
            <a:extLst>
              <a:ext uri="{FF2B5EF4-FFF2-40B4-BE49-F238E27FC236}">
                <a16:creationId xmlns:a16="http://schemas.microsoft.com/office/drawing/2014/main" id="{2382AF58-2B7B-8E6C-D66F-DCF1329ABED9}"/>
              </a:ext>
            </a:extLst>
          </p:cNvPr>
          <p:cNvSpPr>
            <a:spLocks noGrp="1"/>
          </p:cNvSpPr>
          <p:nvPr>
            <p:ph type="body" sz="quarter" idx="16" hasCustomPrompt="1"/>
          </p:nvPr>
        </p:nvSpPr>
        <p:spPr bwMode="black">
          <a:xfrm>
            <a:off x="5485387" y="2246594"/>
            <a:ext cx="6427975" cy="686040"/>
          </a:xfrm>
        </p:spPr>
        <p:txBody>
          <a:bodyPr>
            <a:normAutofit/>
          </a:bodyPr>
          <a:lstStyle>
            <a:lvl1pPr marL="0" indent="0" algn="l">
              <a:lnSpc>
                <a:spcPct val="100000"/>
              </a:lnSpc>
              <a:spcBef>
                <a:spcPts val="0"/>
              </a:spcBef>
              <a:buNone/>
              <a:defRPr sz="2000" b="0">
                <a:solidFill>
                  <a:schemeClr val="bg1"/>
                </a:solidFill>
              </a:defRPr>
            </a:lvl1pPr>
          </a:lstStyle>
          <a:p>
            <a:pPr lvl="0"/>
            <a:r>
              <a:rPr lang="en-US"/>
              <a:t>Click to edit text</a:t>
            </a:r>
          </a:p>
        </p:txBody>
      </p:sp>
      <p:sp>
        <p:nvSpPr>
          <p:cNvPr id="21" name="Text Placeholder 4">
            <a:extLst>
              <a:ext uri="{FF2B5EF4-FFF2-40B4-BE49-F238E27FC236}">
                <a16:creationId xmlns:a16="http://schemas.microsoft.com/office/drawing/2014/main" id="{111060AF-0F64-C2AB-9443-68773942CF21}"/>
              </a:ext>
            </a:extLst>
          </p:cNvPr>
          <p:cNvSpPr>
            <a:spLocks noGrp="1"/>
          </p:cNvSpPr>
          <p:nvPr>
            <p:ph type="body" sz="quarter" idx="17" hasCustomPrompt="1"/>
          </p:nvPr>
        </p:nvSpPr>
        <p:spPr bwMode="black">
          <a:xfrm>
            <a:off x="5467099" y="3547490"/>
            <a:ext cx="6360881" cy="686040"/>
          </a:xfrm>
        </p:spPr>
        <p:txBody>
          <a:bodyPr>
            <a:normAutofit/>
          </a:bodyPr>
          <a:lstStyle>
            <a:lvl1pPr marL="0" indent="0" algn="l">
              <a:lnSpc>
                <a:spcPct val="100000"/>
              </a:lnSpc>
              <a:spcBef>
                <a:spcPts val="0"/>
              </a:spcBef>
              <a:buNone/>
              <a:defRPr sz="2000" b="0">
                <a:solidFill>
                  <a:schemeClr val="bg1"/>
                </a:solidFill>
              </a:defRPr>
            </a:lvl1pPr>
          </a:lstStyle>
          <a:p>
            <a:pPr lvl="0"/>
            <a:r>
              <a:rPr lang="en-US"/>
              <a:t>Click to edit text</a:t>
            </a:r>
          </a:p>
        </p:txBody>
      </p:sp>
      <p:sp>
        <p:nvSpPr>
          <p:cNvPr id="22" name="Text Placeholder 4">
            <a:extLst>
              <a:ext uri="{FF2B5EF4-FFF2-40B4-BE49-F238E27FC236}">
                <a16:creationId xmlns:a16="http://schemas.microsoft.com/office/drawing/2014/main" id="{4EFE16CD-A1AB-F394-53FB-CE7ECD512575}"/>
              </a:ext>
            </a:extLst>
          </p:cNvPr>
          <p:cNvSpPr>
            <a:spLocks noGrp="1"/>
          </p:cNvSpPr>
          <p:nvPr>
            <p:ph type="body" sz="quarter" idx="18" hasCustomPrompt="1"/>
          </p:nvPr>
        </p:nvSpPr>
        <p:spPr bwMode="black">
          <a:xfrm>
            <a:off x="4995729" y="4782705"/>
            <a:ext cx="6646718" cy="686040"/>
          </a:xfrm>
        </p:spPr>
        <p:txBody>
          <a:bodyPr>
            <a:normAutofit/>
          </a:bodyPr>
          <a:lstStyle>
            <a:lvl1pPr marL="0" indent="0" algn="l">
              <a:lnSpc>
                <a:spcPct val="100000"/>
              </a:lnSpc>
              <a:spcBef>
                <a:spcPts val="0"/>
              </a:spcBef>
              <a:buNone/>
              <a:defRPr sz="2000" b="0">
                <a:solidFill>
                  <a:schemeClr val="bg1"/>
                </a:solidFill>
              </a:defRPr>
            </a:lvl1pPr>
          </a:lstStyle>
          <a:p>
            <a:pPr lvl="0"/>
            <a:r>
              <a:rPr lang="en-US"/>
              <a:t>Click to edit text</a:t>
            </a:r>
          </a:p>
        </p:txBody>
      </p:sp>
    </p:spTree>
    <p:extLst>
      <p:ext uri="{BB962C8B-B14F-4D97-AF65-F5344CB8AC3E}">
        <p14:creationId xmlns:p14="http://schemas.microsoft.com/office/powerpoint/2010/main" val="36121818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sp>
        <p:nvSpPr>
          <p:cNvPr id="3" name="Rectangle 3"/>
          <p:cNvSpPr/>
          <p:nvPr userDrawn="1"/>
        </p:nvSpPr>
        <p:spPr bwMode="white">
          <a:xfrm>
            <a:off x="0" y="5387787"/>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Rectangle 1"/>
          <p:cNvSpPr txBox="1">
            <a:spLocks/>
          </p:cNvSpPr>
          <p:nvPr userDrawn="1"/>
        </p:nvSpPr>
        <p:spPr bwMode="black">
          <a:xfrm>
            <a:off x="0" y="4092602"/>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2" name="Title 2"/>
          <p:cNvSpPr>
            <a:spLocks noGrp="1"/>
          </p:cNvSpPr>
          <p:nvPr>
            <p:ph type="ctrTitle"/>
          </p:nvPr>
        </p:nvSpPr>
        <p:spPr bwMode="white">
          <a:xfrm>
            <a:off x="266700" y="4092602"/>
            <a:ext cx="11658600" cy="1295182"/>
          </a:xfrm>
          <a:noFill/>
        </p:spPr>
        <p:txBody>
          <a:bodyPr wrap="square" lIns="182880" tIns="91440" rIns="182880" bIns="91440" anchor="ctr">
            <a:normAutofit/>
          </a:bodyPr>
          <a:lstStyle>
            <a:lvl1pPr algn="ctr">
              <a:defRPr sz="3600">
                <a:solidFill>
                  <a:schemeClr val="bg1"/>
                </a:solidFill>
              </a:defRPr>
            </a:lvl1pPr>
          </a:lstStyle>
          <a:p>
            <a:endParaRPr lang="en-US"/>
          </a:p>
        </p:txBody>
      </p:sp>
      <p:sp>
        <p:nvSpPr>
          <p:cNvPr id="6" name="Text Placeholder 4"/>
          <p:cNvSpPr>
            <a:spLocks noGrp="1"/>
          </p:cNvSpPr>
          <p:nvPr>
            <p:ph type="body" sz="quarter" idx="17" hasCustomPrompt="1"/>
          </p:nvPr>
        </p:nvSpPr>
        <p:spPr bwMode="black">
          <a:xfrm>
            <a:off x="838200" y="5387785"/>
            <a:ext cx="10515600" cy="914493"/>
          </a:xfrm>
        </p:spPr>
        <p:txBody>
          <a:bodyPr>
            <a:normAutofit/>
          </a:bodyPr>
          <a:lstStyle>
            <a:lvl1pPr marL="0" indent="0" algn="ctr">
              <a:buNone/>
              <a:defRPr sz="1800">
                <a:solidFill>
                  <a:schemeClr val="tx2"/>
                </a:solidFill>
              </a:defRPr>
            </a:lvl1pPr>
          </a:lstStyle>
          <a:p>
            <a:pPr lvl="0"/>
            <a:r>
              <a:rPr lang="en-US"/>
              <a:t>First and Last name</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13" name="Graphic 8">
            <a:extLst>
              <a:ext uri="{FF2B5EF4-FFF2-40B4-BE49-F238E27FC236}">
                <a16:creationId xmlns:a16="http://schemas.microsoft.com/office/drawing/2014/main" id="{42349561-5F62-42F4-B212-FA53CED7E2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902768" y="1470490"/>
            <a:ext cx="6386464" cy="1529756"/>
          </a:xfrm>
          <a:prstGeom prst="rect">
            <a:avLst/>
          </a:prstGeom>
        </p:spPr>
      </p:pic>
      <p:pic>
        <p:nvPicPr>
          <p:cNvPr id="4" name="Picture 3" descr="MDH logo">
            <a:extLst>
              <a:ext uri="{FF2B5EF4-FFF2-40B4-BE49-F238E27FC236}">
                <a16:creationId xmlns:a16="http://schemas.microsoft.com/office/drawing/2014/main" id="{786A6F9C-11D2-4E68-BF70-6998548A19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4215" y="6302281"/>
            <a:ext cx="2269762" cy="304893"/>
          </a:xfrm>
          <a:prstGeom prst="rect">
            <a:avLst/>
          </a:prstGeom>
        </p:spPr>
      </p:pic>
      <p:sp>
        <p:nvSpPr>
          <p:cNvPr id="9" name="Footer Placeholder 6"/>
          <p:cNvSpPr>
            <a:spLocks noGrp="1"/>
          </p:cNvSpPr>
          <p:nvPr>
            <p:ph type="ftr" sz="quarter" idx="3"/>
          </p:nvPr>
        </p:nvSpPr>
        <p:spPr bwMode="black">
          <a:xfrm>
            <a:off x="3302177" y="6302278"/>
            <a:ext cx="5587647" cy="365125"/>
          </a:xfrm>
          <a:prstGeom prst="rect">
            <a:avLst/>
          </a:prstGeom>
        </p:spPr>
        <p:txBody>
          <a:bodyPr anchor="ctr"/>
          <a:lstStyle>
            <a:lvl1pPr algn="ctr">
              <a:defRPr sz="1200">
                <a:solidFill>
                  <a:schemeClr val="tx2"/>
                </a:solidFill>
              </a:defRPr>
            </a:lvl1pPr>
          </a:lstStyle>
          <a:p>
            <a:r>
              <a:rPr lang="en-US"/>
              <a:t>health.state.mn.us/</a:t>
            </a:r>
            <a:r>
              <a:rPr lang="en-US" err="1"/>
              <a:t>ctc</a:t>
            </a:r>
            <a:endParaRPr lang="en-US"/>
          </a:p>
        </p:txBody>
      </p:sp>
    </p:spTree>
    <p:extLst>
      <p:ext uri="{BB962C8B-B14F-4D97-AF65-F5344CB8AC3E}">
        <p14:creationId xmlns:p14="http://schemas.microsoft.com/office/powerpoint/2010/main" val="9008995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Slide (Logo)">
    <p:bg bwMode="gray">
      <p:bgPr>
        <a:solidFill>
          <a:schemeClr val="bg1"/>
        </a:solidFill>
        <a:effectLst/>
      </p:bgPr>
    </p:bg>
    <p:spTree>
      <p:nvGrpSpPr>
        <p:cNvPr id="1" name=""/>
        <p:cNvGrpSpPr/>
        <p:nvPr/>
      </p:nvGrpSpPr>
      <p:grpSpPr>
        <a:xfrm>
          <a:off x="0" y="0"/>
          <a:ext cx="0" cy="0"/>
          <a:chOff x="0" y="0"/>
          <a:chExt cx="0" cy="0"/>
        </a:xfrm>
      </p:grpSpPr>
      <p:sp>
        <p:nvSpPr>
          <p:cNvPr id="3" name="Rectangle 3"/>
          <p:cNvSpPr/>
          <p:nvPr userDrawn="1"/>
        </p:nvSpPr>
        <p:spPr bwMode="white">
          <a:xfrm>
            <a:off x="0" y="5387787"/>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Rectangle 1"/>
          <p:cNvSpPr txBox="1">
            <a:spLocks/>
          </p:cNvSpPr>
          <p:nvPr userDrawn="1"/>
        </p:nvSpPr>
        <p:spPr bwMode="black">
          <a:xfrm>
            <a:off x="0" y="4092602"/>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2" name="Title 2"/>
          <p:cNvSpPr>
            <a:spLocks noGrp="1"/>
          </p:cNvSpPr>
          <p:nvPr>
            <p:ph type="ctrTitle"/>
          </p:nvPr>
        </p:nvSpPr>
        <p:spPr bwMode="white">
          <a:xfrm>
            <a:off x="266700" y="4092602"/>
            <a:ext cx="11658600" cy="1295182"/>
          </a:xfrm>
          <a:noFill/>
        </p:spPr>
        <p:txBody>
          <a:bodyPr wrap="square" lIns="182880" tIns="91440" rIns="182880" bIns="91440" anchor="ctr">
            <a:normAutofit/>
          </a:bodyPr>
          <a:lstStyle>
            <a:lvl1pPr algn="ctr">
              <a:defRPr sz="3600">
                <a:solidFill>
                  <a:schemeClr val="bg1"/>
                </a:solidFill>
              </a:defRPr>
            </a:lvl1pPr>
          </a:lstStyle>
          <a:p>
            <a:endParaRPr lang="en-US"/>
          </a:p>
        </p:txBody>
      </p:sp>
      <p:sp>
        <p:nvSpPr>
          <p:cNvPr id="6" name="Text Placeholder 4"/>
          <p:cNvSpPr>
            <a:spLocks noGrp="1"/>
          </p:cNvSpPr>
          <p:nvPr>
            <p:ph type="body" sz="quarter" idx="17" hasCustomPrompt="1"/>
          </p:nvPr>
        </p:nvSpPr>
        <p:spPr bwMode="black">
          <a:xfrm>
            <a:off x="838200" y="5387785"/>
            <a:ext cx="10515600" cy="914493"/>
          </a:xfrm>
        </p:spPr>
        <p:txBody>
          <a:bodyPr>
            <a:normAutofit/>
          </a:bodyPr>
          <a:lstStyle>
            <a:lvl1pPr marL="0" indent="0" algn="ctr">
              <a:buNone/>
              <a:defRPr sz="1800">
                <a:solidFill>
                  <a:schemeClr val="tx2"/>
                </a:solidFill>
              </a:defRPr>
            </a:lvl1pPr>
          </a:lstStyle>
          <a:p>
            <a:pPr lvl="0"/>
            <a:r>
              <a:rPr lang="en-US"/>
              <a:t>First and Last name</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13" name="Graphic 8">
            <a:extLst>
              <a:ext uri="{FF2B5EF4-FFF2-40B4-BE49-F238E27FC236}">
                <a16:creationId xmlns:a16="http://schemas.microsoft.com/office/drawing/2014/main" id="{42349561-5F62-42F4-B212-FA53CED7E2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41978" y="1009367"/>
            <a:ext cx="10551925" cy="2527513"/>
          </a:xfrm>
          <a:prstGeom prst="rect">
            <a:avLst/>
          </a:prstGeom>
        </p:spPr>
      </p:pic>
      <p:pic>
        <p:nvPicPr>
          <p:cNvPr id="4" name="Picture 3" descr="MDH logo">
            <a:extLst>
              <a:ext uri="{FF2B5EF4-FFF2-40B4-BE49-F238E27FC236}">
                <a16:creationId xmlns:a16="http://schemas.microsoft.com/office/drawing/2014/main" id="{786A6F9C-11D2-4E68-BF70-6998548A19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4215" y="6302281"/>
            <a:ext cx="2269762" cy="304893"/>
          </a:xfrm>
          <a:prstGeom prst="rect">
            <a:avLst/>
          </a:prstGeom>
        </p:spPr>
      </p:pic>
      <p:sp>
        <p:nvSpPr>
          <p:cNvPr id="9" name="Footer Placeholder 6"/>
          <p:cNvSpPr>
            <a:spLocks noGrp="1"/>
          </p:cNvSpPr>
          <p:nvPr>
            <p:ph type="ftr" sz="quarter" idx="3"/>
          </p:nvPr>
        </p:nvSpPr>
        <p:spPr bwMode="black">
          <a:xfrm>
            <a:off x="3302177" y="6302278"/>
            <a:ext cx="5587647" cy="365125"/>
          </a:xfrm>
          <a:prstGeom prst="rect">
            <a:avLst/>
          </a:prstGeom>
        </p:spPr>
        <p:txBody>
          <a:bodyPr anchor="ctr"/>
          <a:lstStyle>
            <a:lvl1pPr algn="ctr">
              <a:defRPr sz="1200">
                <a:solidFill>
                  <a:schemeClr val="tx2"/>
                </a:solidFill>
              </a:defRPr>
            </a:lvl1pPr>
          </a:lstStyle>
          <a:p>
            <a:r>
              <a:rPr lang="en-US"/>
              <a:t>health.state.mn.us/</a:t>
            </a:r>
            <a:r>
              <a:rPr lang="en-US" err="1"/>
              <a:t>ctc</a:t>
            </a:r>
            <a:endParaRPr lang="en-US"/>
          </a:p>
        </p:txBody>
      </p:sp>
    </p:spTree>
    <p:extLst>
      <p:ext uri="{BB962C8B-B14F-4D97-AF65-F5344CB8AC3E}">
        <p14:creationId xmlns:p14="http://schemas.microsoft.com/office/powerpoint/2010/main" val="19419030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Reversed Logo)">
    <p:bg bwMode="gray">
      <p:bgPr>
        <a:solidFill>
          <a:schemeClr val="tx1"/>
        </a:solidFill>
        <a:effectLst/>
      </p:bgPr>
    </p:bg>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a:t>Click to enter the slideshow title</a:t>
            </a:r>
          </a:p>
        </p:txBody>
      </p:sp>
      <p:sp>
        <p:nvSpPr>
          <p:cNvPr id="3" name="Rectangle 3"/>
          <p:cNvSpPr/>
          <p:nvPr userDrawn="1"/>
        </p:nvSpPr>
        <p:spPr bwMode="white">
          <a:xfrm>
            <a:off x="0" y="5387787"/>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ext Placeholder 4"/>
          <p:cNvSpPr>
            <a:spLocks noGrp="1"/>
          </p:cNvSpPr>
          <p:nvPr>
            <p:ph type="body" sz="quarter" idx="17" hasCustomPrompt="1"/>
          </p:nvPr>
        </p:nvSpPr>
        <p:spPr bwMode="black">
          <a:xfrm>
            <a:off x="838200" y="5387785"/>
            <a:ext cx="10515600" cy="968564"/>
          </a:xfrm>
        </p:spPr>
        <p:txBody>
          <a:bodyPr>
            <a:normAutofit/>
          </a:bodyPr>
          <a:lstStyle>
            <a:lvl1pPr marL="0" indent="0" algn="ctr">
              <a:buNone/>
              <a:defRPr sz="2000"/>
            </a:lvl1pPr>
          </a:lstStyle>
          <a:p>
            <a:pPr lvl="0"/>
            <a:r>
              <a:rPr lang="en-US"/>
              <a:t>First and last name</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12" name="Graphic 8" descr="Minnesota Department of Health logo">
            <a:extLst>
              <a:ext uri="{FF2B5EF4-FFF2-40B4-BE49-F238E27FC236}">
                <a16:creationId xmlns:a16="http://schemas.microsoft.com/office/drawing/2014/main" id="{E8CC904E-32AE-4C9C-B9CA-A01E1294C2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23716" y="1836432"/>
            <a:ext cx="4544568" cy="649224"/>
          </a:xfrm>
          <a:prstGeom prst="rect">
            <a:avLst/>
          </a:prstGeom>
        </p:spPr>
      </p:pic>
      <p:pic>
        <p:nvPicPr>
          <p:cNvPr id="6" name="Picture 5" descr="Child and teen checkups logo">
            <a:extLst>
              <a:ext uri="{FF2B5EF4-FFF2-40B4-BE49-F238E27FC236}">
                <a16:creationId xmlns:a16="http://schemas.microsoft.com/office/drawing/2014/main" id="{BB8F7D14-6ECA-4DD5-B164-99A2DDC2E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6700" y="6246508"/>
            <a:ext cx="1908213" cy="457240"/>
          </a:xfrm>
          <a:prstGeom prst="rect">
            <a:avLst/>
          </a:prstGeom>
        </p:spPr>
      </p:pic>
      <p:sp>
        <p:nvSpPr>
          <p:cNvPr id="9" name="Footer Placeholder 6"/>
          <p:cNvSpPr>
            <a:spLocks noGrp="1"/>
          </p:cNvSpPr>
          <p:nvPr>
            <p:ph type="ftr" sz="quarter" idx="3"/>
          </p:nvPr>
        </p:nvSpPr>
        <p:spPr bwMode="black">
          <a:xfrm>
            <a:off x="3302176" y="6356349"/>
            <a:ext cx="5587647" cy="365125"/>
          </a:xfrm>
          <a:prstGeom prst="rect">
            <a:avLst/>
          </a:prstGeom>
        </p:spPr>
        <p:txBody>
          <a:bodyPr anchor="ctr"/>
          <a:lstStyle>
            <a:lvl1pPr algn="ctr">
              <a:defRPr sz="1200">
                <a:solidFill>
                  <a:schemeClr val="tx2"/>
                </a:solidFill>
              </a:defRPr>
            </a:lvl1pPr>
          </a:lstStyle>
          <a:p>
            <a:r>
              <a:rPr lang="en-US"/>
              <a:t>health.state.mn.us/</a:t>
            </a:r>
            <a:r>
              <a:rPr lang="en-US" err="1"/>
              <a:t>ctc</a:t>
            </a:r>
            <a:endParaRPr lang="en-US"/>
          </a:p>
        </p:txBody>
      </p:sp>
    </p:spTree>
    <p:extLst>
      <p:ext uri="{BB962C8B-B14F-4D97-AF65-F5344CB8AC3E}">
        <p14:creationId xmlns:p14="http://schemas.microsoft.com/office/powerpoint/2010/main" val="220973998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Big Image (Light Gray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pic>
        <p:nvPicPr>
          <p:cNvPr id="2" name="Picture Placeholder 4">
            <a:extLst>
              <a:ext uri="{FF2B5EF4-FFF2-40B4-BE49-F238E27FC236}">
                <a16:creationId xmlns:a16="http://schemas.microsoft.com/office/drawing/2014/main" id="{99DE4296-312A-94DB-65F2-B534FDA2F3E4}"/>
              </a:ext>
            </a:extLst>
          </p:cNvPr>
          <p:cNvPicPr>
            <a:picLocks noChangeAspect="1"/>
          </p:cNvPicPr>
          <p:nvPr userDrawn="1"/>
        </p:nvPicPr>
        <p:blipFill>
          <a:blip r:embed="rId2">
            <a:extLst>
              <a:ext uri="{28A0092B-C50C-407E-A947-70E740481C1C}">
                <a14:useLocalDpi xmlns:a14="http://schemas.microsoft.com/office/drawing/2010/main" val="0"/>
              </a:ext>
            </a:extLst>
          </a:blip>
          <a:srcRect l="500" r="500"/>
          <a:stretch/>
        </p:blipFill>
        <p:spPr bwMode="black">
          <a:xfrm>
            <a:off x="0" y="-69273"/>
            <a:ext cx="12192000" cy="6927273"/>
          </a:xfrm>
          <a:prstGeom prst="rect">
            <a:avLst/>
          </a:prstGeom>
        </p:spPr>
      </p:pic>
    </p:spTree>
    <p:extLst>
      <p:ext uri="{BB962C8B-B14F-4D97-AF65-F5344CB8AC3E}">
        <p14:creationId xmlns:p14="http://schemas.microsoft.com/office/powerpoint/2010/main" val="4141205134"/>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Text Placeholder 4"/>
          <p:cNvSpPr>
            <a:spLocks noGrp="1"/>
          </p:cNvSpPr>
          <p:nvPr>
            <p:ph type="body" sz="quarter" idx="18" hasCustomPrompt="1"/>
          </p:nvPr>
        </p:nvSpPr>
        <p:spPr bwMode="black">
          <a:xfrm>
            <a:off x="838200" y="4944404"/>
            <a:ext cx="10515600" cy="1097128"/>
          </a:xfrm>
        </p:spPr>
        <p:txBody>
          <a:bodyPr>
            <a:normAutofit/>
          </a:bodyPr>
          <a:lstStyle>
            <a:lvl1pPr marL="0" indent="0" algn="ctr">
              <a:buNone/>
              <a:defRPr sz="2400"/>
            </a:lvl1pPr>
          </a:lstStyle>
          <a:p>
            <a:pPr lvl="0"/>
            <a:r>
              <a:rPr lang="en-US"/>
              <a:t>First and last name</a:t>
            </a:r>
          </a:p>
        </p:txBody>
      </p:sp>
      <p:pic>
        <p:nvPicPr>
          <p:cNvPr id="13" name="Graphic 5" descr="Minnesota Department of Health logo">
            <a:extLst>
              <a:ext uri="{FF2B5EF4-FFF2-40B4-BE49-F238E27FC236}">
                <a16:creationId xmlns:a16="http://schemas.microsoft.com/office/drawing/2014/main" id="{AB91618F-0F80-4130-B959-FE0C5B87DF4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50124" y="6161606"/>
            <a:ext cx="2427390" cy="346770"/>
          </a:xfrm>
          <a:prstGeom prst="rect">
            <a:avLst/>
          </a:prstGeom>
        </p:spPr>
      </p:pic>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p>
        </p:txBody>
      </p:sp>
      <p:sp>
        <p:nvSpPr>
          <p:cNvPr id="9" name="Footer Placeholder 6"/>
          <p:cNvSpPr>
            <a:spLocks noGrp="1"/>
          </p:cNvSpPr>
          <p:nvPr>
            <p:ph type="ftr" sz="quarter" idx="3"/>
          </p:nvPr>
        </p:nvSpPr>
        <p:spPr bwMode="black">
          <a:xfrm>
            <a:off x="5766153" y="6143251"/>
            <a:ext cx="5587647" cy="365125"/>
          </a:xfrm>
          <a:prstGeom prst="rect">
            <a:avLst/>
          </a:prstGeom>
        </p:spPr>
        <p:txBody>
          <a:bodyPr anchor="b"/>
          <a:lstStyle>
            <a:lvl1pPr algn="r">
              <a:defRPr sz="1200">
                <a:solidFill>
                  <a:schemeClr val="tx2"/>
                </a:solidFill>
              </a:defRPr>
            </a:lvl1pPr>
          </a:lstStyle>
          <a:p>
            <a:r>
              <a:rPr lang="en-US"/>
              <a:t>health.state.mn.us/</a:t>
            </a:r>
            <a:r>
              <a:rPr lang="en-US" err="1"/>
              <a:t>ctc</a:t>
            </a:r>
            <a:endParaRPr lang="en-US"/>
          </a:p>
        </p:txBody>
      </p:sp>
    </p:spTree>
    <p:extLst>
      <p:ext uri="{BB962C8B-B14F-4D97-AF65-F5344CB8AC3E}">
        <p14:creationId xmlns:p14="http://schemas.microsoft.com/office/powerpoint/2010/main" val="2607031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a:t>Click to edit section title</a:t>
            </a:r>
          </a:p>
        </p:txBody>
      </p:sp>
      <p:sp>
        <p:nvSpPr>
          <p:cNvPr id="3" name="Rectangle 3"/>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a:p>
        </p:txBody>
      </p:sp>
      <p:pic>
        <p:nvPicPr>
          <p:cNvPr id="14" name="Graphic 8" descr="Minnesota Department of Health logo">
            <a:extLst>
              <a:ext uri="{FF2B5EF4-FFF2-40B4-BE49-F238E27FC236}">
                <a16:creationId xmlns:a16="http://schemas.microsoft.com/office/drawing/2014/main" id="{430308AB-F9FA-4CB8-AB13-ED0CD2A9F68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580090" y="705704"/>
            <a:ext cx="2427390" cy="346770"/>
          </a:xfrm>
          <a:prstGeom prst="rect">
            <a:avLst/>
          </a:prstGeom>
        </p:spPr>
      </p:pic>
      <p:sp>
        <p:nvSpPr>
          <p:cNvPr id="11" name="Picture Placeholder 9"/>
          <p:cNvSpPr>
            <a:spLocks noGrp="1"/>
          </p:cNvSpPr>
          <p:nvPr>
            <p:ph type="pic" sz="quarter" idx="13" hasCustomPrompt="1"/>
          </p:nvPr>
        </p:nvSpPr>
        <p:spPr bwMode="gray">
          <a:xfrm>
            <a:off x="0" y="1789113"/>
            <a:ext cx="12192000" cy="2298700"/>
          </a:xfrm>
        </p:spPr>
        <p:txBody>
          <a:bodyPr/>
          <a:lstStyle/>
          <a:p>
            <a:r>
              <a:rPr lang="en-US"/>
              <a:t>Click Icon to add picture</a:t>
            </a:r>
          </a:p>
        </p:txBody>
      </p:sp>
      <p:pic>
        <p:nvPicPr>
          <p:cNvPr id="5" name="Picture 4" descr="Child and teen checkups logo">
            <a:extLst>
              <a:ext uri="{FF2B5EF4-FFF2-40B4-BE49-F238E27FC236}">
                <a16:creationId xmlns:a16="http://schemas.microsoft.com/office/drawing/2014/main" id="{14207183-2D5E-46FA-9BF7-17B4EC1EC8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6700" y="6243452"/>
            <a:ext cx="1908213" cy="457240"/>
          </a:xfrm>
          <a:prstGeom prst="rect">
            <a:avLst/>
          </a:prstGeom>
        </p:spPr>
      </p:pic>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r>
              <a:rPr lang="en-US" err="1"/>
              <a:t>ctc</a:t>
            </a:r>
            <a:endParaRPr lang="en-US"/>
          </a:p>
        </p:txBody>
      </p:sp>
    </p:spTree>
    <p:extLst>
      <p:ext uri="{BB962C8B-B14F-4D97-AF65-F5344CB8AC3E}">
        <p14:creationId xmlns:p14="http://schemas.microsoft.com/office/powerpoint/2010/main" val="2965294783"/>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29CE57-6836-7D8D-577E-5E397C26B77A}"/>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Footer Placeholder 2">
            <a:extLst>
              <a:ext uri="{FF2B5EF4-FFF2-40B4-BE49-F238E27FC236}">
                <a16:creationId xmlns:a16="http://schemas.microsoft.com/office/drawing/2014/main" id="{B0CECC0F-C446-0CB3-3B5C-59650A3B21AB}"/>
              </a:ext>
            </a:extLst>
          </p:cNvPr>
          <p:cNvSpPr>
            <a:spLocks noGrp="1"/>
          </p:cNvSpPr>
          <p:nvPr>
            <p:ph type="ftr" sz="quarter" idx="10"/>
          </p:nvPr>
        </p:nvSpPr>
        <p:spPr/>
        <p:txBody>
          <a:bodyPr/>
          <a:lstStyle>
            <a:lvl1pPr>
              <a:defRPr>
                <a:solidFill>
                  <a:schemeClr val="bg1"/>
                </a:solidFill>
              </a:defRPr>
            </a:lvl1pPr>
          </a:lstStyle>
          <a:p>
            <a:r>
              <a:rPr lang="en-US"/>
              <a:t>Child and Teen Checkups | health.state.mn.us/ctc</a:t>
            </a:r>
          </a:p>
        </p:txBody>
      </p:sp>
      <p:sp>
        <p:nvSpPr>
          <p:cNvPr id="4" name="Slide Number Placeholder 3">
            <a:extLst>
              <a:ext uri="{FF2B5EF4-FFF2-40B4-BE49-F238E27FC236}">
                <a16:creationId xmlns:a16="http://schemas.microsoft.com/office/drawing/2014/main" id="{103C29C3-BEDD-34F6-6726-B3BAAC442A01}"/>
              </a:ext>
            </a:extLst>
          </p:cNvPr>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
        <p:nvSpPr>
          <p:cNvPr id="2" name="Title 1">
            <a:extLst>
              <a:ext uri="{FF2B5EF4-FFF2-40B4-BE49-F238E27FC236}">
                <a16:creationId xmlns:a16="http://schemas.microsoft.com/office/drawing/2014/main" id="{4B5F30DF-C980-8147-D3CA-CBCEB5BC4CC2}"/>
              </a:ext>
            </a:extLst>
          </p:cNvPr>
          <p:cNvSpPr>
            <a:spLocks noGrp="1"/>
          </p:cNvSpPr>
          <p:nvPr>
            <p:ph type="title" hasCustomPrompt="1"/>
          </p:nvPr>
        </p:nvSpPr>
        <p:spPr>
          <a:xfrm>
            <a:off x="383810" y="2519889"/>
            <a:ext cx="3756869" cy="1325563"/>
          </a:xfrm>
        </p:spPr>
        <p:txBody>
          <a:bodyPr/>
          <a:lstStyle>
            <a:lvl1pPr>
              <a:defRPr>
                <a:solidFill>
                  <a:schemeClr val="bg1"/>
                </a:solidFill>
              </a:defRPr>
            </a:lvl1pPr>
          </a:lstStyle>
          <a:p>
            <a:r>
              <a:rPr lang="en-US"/>
              <a:t>Click to add Section Title</a:t>
            </a:r>
          </a:p>
        </p:txBody>
      </p:sp>
      <p:pic>
        <p:nvPicPr>
          <p:cNvPr id="8" name="Picture 7">
            <a:extLst>
              <a:ext uri="{FF2B5EF4-FFF2-40B4-BE49-F238E27FC236}">
                <a16:creationId xmlns:a16="http://schemas.microsoft.com/office/drawing/2014/main" id="{A1E008E3-9045-9CE7-19CA-3595AC26B0E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65092" y="6271209"/>
            <a:ext cx="1908213" cy="443290"/>
          </a:xfrm>
          <a:prstGeom prst="rect">
            <a:avLst/>
          </a:prstGeom>
        </p:spPr>
      </p:pic>
      <p:graphicFrame>
        <p:nvGraphicFramePr>
          <p:cNvPr id="14" name="Diagram 13">
            <a:extLst>
              <a:ext uri="{FF2B5EF4-FFF2-40B4-BE49-F238E27FC236}">
                <a16:creationId xmlns:a16="http://schemas.microsoft.com/office/drawing/2014/main" id="{E1B116AD-CE25-5CA9-D31A-83D7E9D5D98F}"/>
              </a:ext>
            </a:extLst>
          </p:cNvPr>
          <p:cNvGraphicFramePr/>
          <p:nvPr userDrawn="1">
            <p:extLst>
              <p:ext uri="{D42A27DB-BD31-4B8C-83A1-F6EECF244321}">
                <p14:modId xmlns:p14="http://schemas.microsoft.com/office/powerpoint/2010/main" val="2191795291"/>
              </p:ext>
            </p:extLst>
          </p:nvPr>
        </p:nvGraphicFramePr>
        <p:xfrm>
          <a:off x="3843547" y="54713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8F759B37-B214-4757-C37A-E36DF1193B51}"/>
              </a:ext>
            </a:extLst>
          </p:cNvPr>
          <p:cNvSpPr txBox="1"/>
          <p:nvPr userDrawn="1"/>
        </p:nvSpPr>
        <p:spPr>
          <a:xfrm>
            <a:off x="4183811" y="946533"/>
            <a:ext cx="655608" cy="830997"/>
          </a:xfrm>
          <a:prstGeom prst="rect">
            <a:avLst/>
          </a:prstGeom>
          <a:noFill/>
        </p:spPr>
        <p:txBody>
          <a:bodyPr wrap="square" rtlCol="0">
            <a:spAutoFit/>
          </a:bodyPr>
          <a:lstStyle/>
          <a:p>
            <a:r>
              <a:rPr lang="en-US" sz="4800"/>
              <a:t>1</a:t>
            </a:r>
          </a:p>
        </p:txBody>
      </p:sp>
      <p:sp>
        <p:nvSpPr>
          <p:cNvPr id="16" name="TextBox 15">
            <a:extLst>
              <a:ext uri="{FF2B5EF4-FFF2-40B4-BE49-F238E27FC236}">
                <a16:creationId xmlns:a16="http://schemas.microsoft.com/office/drawing/2014/main" id="{ADF8E3DE-239A-AC5D-E933-DEEA3271021A}"/>
              </a:ext>
            </a:extLst>
          </p:cNvPr>
          <p:cNvSpPr txBox="1"/>
          <p:nvPr userDrawn="1"/>
        </p:nvSpPr>
        <p:spPr>
          <a:xfrm>
            <a:off x="4672641" y="2176925"/>
            <a:ext cx="655608" cy="830997"/>
          </a:xfrm>
          <a:prstGeom prst="rect">
            <a:avLst/>
          </a:prstGeom>
          <a:noFill/>
        </p:spPr>
        <p:txBody>
          <a:bodyPr wrap="square" rtlCol="0">
            <a:spAutoFit/>
          </a:bodyPr>
          <a:lstStyle/>
          <a:p>
            <a:r>
              <a:rPr lang="en-US" sz="4800"/>
              <a:t>2</a:t>
            </a:r>
          </a:p>
        </p:txBody>
      </p:sp>
      <p:sp>
        <p:nvSpPr>
          <p:cNvPr id="17" name="TextBox 16">
            <a:extLst>
              <a:ext uri="{FF2B5EF4-FFF2-40B4-BE49-F238E27FC236}">
                <a16:creationId xmlns:a16="http://schemas.microsoft.com/office/drawing/2014/main" id="{D2ABD765-9F7C-FC2E-4098-02E8EE3C6AE5}"/>
              </a:ext>
            </a:extLst>
          </p:cNvPr>
          <p:cNvSpPr txBox="1"/>
          <p:nvPr userDrawn="1"/>
        </p:nvSpPr>
        <p:spPr>
          <a:xfrm>
            <a:off x="4672641" y="3457430"/>
            <a:ext cx="655608" cy="830997"/>
          </a:xfrm>
          <a:prstGeom prst="rect">
            <a:avLst/>
          </a:prstGeom>
          <a:noFill/>
        </p:spPr>
        <p:txBody>
          <a:bodyPr wrap="square" rtlCol="0">
            <a:spAutoFit/>
          </a:bodyPr>
          <a:lstStyle/>
          <a:p>
            <a:r>
              <a:rPr lang="en-US" sz="4800"/>
              <a:t>3</a:t>
            </a:r>
          </a:p>
        </p:txBody>
      </p:sp>
      <p:sp>
        <p:nvSpPr>
          <p:cNvPr id="18" name="TextBox 17">
            <a:extLst>
              <a:ext uri="{FF2B5EF4-FFF2-40B4-BE49-F238E27FC236}">
                <a16:creationId xmlns:a16="http://schemas.microsoft.com/office/drawing/2014/main" id="{A4E767F0-50E5-9F49-4B30-42747EA58707}"/>
              </a:ext>
            </a:extLst>
          </p:cNvPr>
          <p:cNvSpPr txBox="1"/>
          <p:nvPr userDrawn="1"/>
        </p:nvSpPr>
        <p:spPr>
          <a:xfrm>
            <a:off x="4183811" y="4678971"/>
            <a:ext cx="655608" cy="830997"/>
          </a:xfrm>
          <a:prstGeom prst="rect">
            <a:avLst/>
          </a:prstGeom>
          <a:noFill/>
        </p:spPr>
        <p:txBody>
          <a:bodyPr wrap="square" rtlCol="0">
            <a:spAutoFit/>
          </a:bodyPr>
          <a:lstStyle/>
          <a:p>
            <a:r>
              <a:rPr lang="en-US" sz="4800"/>
              <a:t>4</a:t>
            </a:r>
          </a:p>
        </p:txBody>
      </p:sp>
      <p:sp>
        <p:nvSpPr>
          <p:cNvPr id="19" name="Text Placeholder 4">
            <a:extLst>
              <a:ext uri="{FF2B5EF4-FFF2-40B4-BE49-F238E27FC236}">
                <a16:creationId xmlns:a16="http://schemas.microsoft.com/office/drawing/2014/main" id="{C6CF8F5E-C8BA-8A22-00D2-90CCDFAAA8D3}"/>
              </a:ext>
            </a:extLst>
          </p:cNvPr>
          <p:cNvSpPr>
            <a:spLocks noGrp="1"/>
          </p:cNvSpPr>
          <p:nvPr>
            <p:ph type="body" sz="quarter" idx="15" hasCustomPrompt="1"/>
          </p:nvPr>
        </p:nvSpPr>
        <p:spPr bwMode="black">
          <a:xfrm>
            <a:off x="5003321" y="985563"/>
            <a:ext cx="6754483" cy="791967"/>
          </a:xfrm>
        </p:spPr>
        <p:txBody>
          <a:bodyPr>
            <a:normAutofit/>
          </a:bodyPr>
          <a:lstStyle>
            <a:lvl1pPr marL="0" indent="0" algn="l">
              <a:lnSpc>
                <a:spcPct val="100000"/>
              </a:lnSpc>
              <a:spcBef>
                <a:spcPts val="0"/>
              </a:spcBef>
              <a:buNone/>
              <a:defRPr sz="2000" b="0">
                <a:solidFill>
                  <a:schemeClr val="bg1"/>
                </a:solidFill>
              </a:defRPr>
            </a:lvl1pPr>
          </a:lstStyle>
          <a:p>
            <a:pPr lvl="0"/>
            <a:r>
              <a:rPr lang="en-US"/>
              <a:t>Click to edit text</a:t>
            </a:r>
          </a:p>
        </p:txBody>
      </p:sp>
      <p:sp>
        <p:nvSpPr>
          <p:cNvPr id="20" name="Text Placeholder 4">
            <a:extLst>
              <a:ext uri="{FF2B5EF4-FFF2-40B4-BE49-F238E27FC236}">
                <a16:creationId xmlns:a16="http://schemas.microsoft.com/office/drawing/2014/main" id="{2382AF58-2B7B-8E6C-D66F-DCF1329ABED9}"/>
              </a:ext>
            </a:extLst>
          </p:cNvPr>
          <p:cNvSpPr>
            <a:spLocks noGrp="1"/>
          </p:cNvSpPr>
          <p:nvPr>
            <p:ph type="body" sz="quarter" idx="16" hasCustomPrompt="1"/>
          </p:nvPr>
        </p:nvSpPr>
        <p:spPr bwMode="black">
          <a:xfrm>
            <a:off x="5543572" y="2215955"/>
            <a:ext cx="6427975" cy="791967"/>
          </a:xfrm>
        </p:spPr>
        <p:txBody>
          <a:bodyPr>
            <a:normAutofit/>
          </a:bodyPr>
          <a:lstStyle>
            <a:lvl1pPr marL="0" indent="0" algn="l">
              <a:lnSpc>
                <a:spcPct val="100000"/>
              </a:lnSpc>
              <a:spcBef>
                <a:spcPts val="0"/>
              </a:spcBef>
              <a:buNone/>
              <a:defRPr sz="2000" b="0">
                <a:solidFill>
                  <a:schemeClr val="bg1"/>
                </a:solidFill>
              </a:defRPr>
            </a:lvl1pPr>
          </a:lstStyle>
          <a:p>
            <a:pPr lvl="0"/>
            <a:r>
              <a:rPr lang="en-US"/>
              <a:t>Click to edit text</a:t>
            </a:r>
          </a:p>
        </p:txBody>
      </p:sp>
      <p:sp>
        <p:nvSpPr>
          <p:cNvPr id="21" name="Text Placeholder 4">
            <a:extLst>
              <a:ext uri="{FF2B5EF4-FFF2-40B4-BE49-F238E27FC236}">
                <a16:creationId xmlns:a16="http://schemas.microsoft.com/office/drawing/2014/main" id="{111060AF-0F64-C2AB-9443-68773942CF21}"/>
              </a:ext>
            </a:extLst>
          </p:cNvPr>
          <p:cNvSpPr>
            <a:spLocks noGrp="1"/>
          </p:cNvSpPr>
          <p:nvPr>
            <p:ph type="body" sz="quarter" idx="17" hasCustomPrompt="1"/>
          </p:nvPr>
        </p:nvSpPr>
        <p:spPr bwMode="black">
          <a:xfrm>
            <a:off x="5543572" y="3496460"/>
            <a:ext cx="6360881" cy="791967"/>
          </a:xfrm>
        </p:spPr>
        <p:txBody>
          <a:bodyPr>
            <a:normAutofit/>
          </a:bodyPr>
          <a:lstStyle>
            <a:lvl1pPr marL="0" indent="0" algn="l">
              <a:lnSpc>
                <a:spcPct val="100000"/>
              </a:lnSpc>
              <a:spcBef>
                <a:spcPts val="0"/>
              </a:spcBef>
              <a:buNone/>
              <a:defRPr sz="2000" b="0">
                <a:solidFill>
                  <a:schemeClr val="bg1"/>
                </a:solidFill>
              </a:defRPr>
            </a:lvl1pPr>
          </a:lstStyle>
          <a:p>
            <a:pPr lvl="0"/>
            <a:r>
              <a:rPr lang="en-US"/>
              <a:t>Click to edit text</a:t>
            </a:r>
          </a:p>
        </p:txBody>
      </p:sp>
      <p:sp>
        <p:nvSpPr>
          <p:cNvPr id="22" name="Text Placeholder 4">
            <a:extLst>
              <a:ext uri="{FF2B5EF4-FFF2-40B4-BE49-F238E27FC236}">
                <a16:creationId xmlns:a16="http://schemas.microsoft.com/office/drawing/2014/main" id="{4EFE16CD-A1AB-F394-53FB-CE7ECD512575}"/>
              </a:ext>
            </a:extLst>
          </p:cNvPr>
          <p:cNvSpPr>
            <a:spLocks noGrp="1"/>
          </p:cNvSpPr>
          <p:nvPr>
            <p:ph type="body" sz="quarter" idx="18" hasCustomPrompt="1"/>
          </p:nvPr>
        </p:nvSpPr>
        <p:spPr bwMode="black">
          <a:xfrm>
            <a:off x="5082124" y="4737935"/>
            <a:ext cx="6646718" cy="791967"/>
          </a:xfrm>
        </p:spPr>
        <p:txBody>
          <a:bodyPr>
            <a:normAutofit/>
          </a:bodyPr>
          <a:lstStyle>
            <a:lvl1pPr marL="0" indent="0" algn="l">
              <a:lnSpc>
                <a:spcPct val="100000"/>
              </a:lnSpc>
              <a:spcBef>
                <a:spcPts val="0"/>
              </a:spcBef>
              <a:buNone/>
              <a:defRPr sz="2000" b="0">
                <a:solidFill>
                  <a:schemeClr val="bg1"/>
                </a:solidFill>
              </a:defRPr>
            </a:lvl1pPr>
          </a:lstStyle>
          <a:p>
            <a:pPr lvl="0"/>
            <a:r>
              <a:rPr lang="en-US"/>
              <a:t>Click to edit text</a:t>
            </a:r>
          </a:p>
        </p:txBody>
      </p:sp>
    </p:spTree>
    <p:extLst>
      <p:ext uri="{BB962C8B-B14F-4D97-AF65-F5344CB8AC3E}">
        <p14:creationId xmlns:p14="http://schemas.microsoft.com/office/powerpoint/2010/main" val="24379629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_Section Slid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29CE57-6836-7D8D-577E-5E397C26B77A}"/>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Footer Placeholder 2">
            <a:extLst>
              <a:ext uri="{FF2B5EF4-FFF2-40B4-BE49-F238E27FC236}">
                <a16:creationId xmlns:a16="http://schemas.microsoft.com/office/drawing/2014/main" id="{B0CECC0F-C446-0CB3-3B5C-59650A3B21AB}"/>
              </a:ext>
            </a:extLst>
          </p:cNvPr>
          <p:cNvSpPr>
            <a:spLocks noGrp="1"/>
          </p:cNvSpPr>
          <p:nvPr>
            <p:ph type="ftr" sz="quarter" idx="10"/>
          </p:nvPr>
        </p:nvSpPr>
        <p:spPr/>
        <p:txBody>
          <a:bodyPr/>
          <a:lstStyle>
            <a:lvl1pPr>
              <a:defRPr>
                <a:solidFill>
                  <a:schemeClr val="bg1"/>
                </a:solidFill>
              </a:defRPr>
            </a:lvl1pPr>
          </a:lstStyle>
          <a:p>
            <a:r>
              <a:rPr lang="en-US"/>
              <a:t>Child and Teen Checkups | health.state.mn.us/ctc</a:t>
            </a:r>
          </a:p>
        </p:txBody>
      </p:sp>
      <p:sp>
        <p:nvSpPr>
          <p:cNvPr id="4" name="Slide Number Placeholder 3">
            <a:extLst>
              <a:ext uri="{FF2B5EF4-FFF2-40B4-BE49-F238E27FC236}">
                <a16:creationId xmlns:a16="http://schemas.microsoft.com/office/drawing/2014/main" id="{103C29C3-BEDD-34F6-6726-B3BAAC442A01}"/>
              </a:ext>
            </a:extLst>
          </p:cNvPr>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
        <p:nvSpPr>
          <p:cNvPr id="2" name="Title 1">
            <a:extLst>
              <a:ext uri="{FF2B5EF4-FFF2-40B4-BE49-F238E27FC236}">
                <a16:creationId xmlns:a16="http://schemas.microsoft.com/office/drawing/2014/main" id="{4B5F30DF-C980-8147-D3CA-CBCEB5BC4CC2}"/>
              </a:ext>
            </a:extLst>
          </p:cNvPr>
          <p:cNvSpPr>
            <a:spLocks noGrp="1"/>
          </p:cNvSpPr>
          <p:nvPr>
            <p:ph type="title" hasCustomPrompt="1"/>
          </p:nvPr>
        </p:nvSpPr>
        <p:spPr>
          <a:xfrm>
            <a:off x="383810" y="2519889"/>
            <a:ext cx="3756869" cy="1325563"/>
          </a:xfrm>
        </p:spPr>
        <p:txBody>
          <a:bodyPr/>
          <a:lstStyle>
            <a:lvl1pPr>
              <a:defRPr>
                <a:solidFill>
                  <a:schemeClr val="bg1"/>
                </a:solidFill>
              </a:defRPr>
            </a:lvl1pPr>
          </a:lstStyle>
          <a:p>
            <a:r>
              <a:rPr lang="en-US"/>
              <a:t>Click to add Section Title</a:t>
            </a:r>
          </a:p>
        </p:txBody>
      </p:sp>
      <p:pic>
        <p:nvPicPr>
          <p:cNvPr id="8" name="Picture 7">
            <a:extLst>
              <a:ext uri="{FF2B5EF4-FFF2-40B4-BE49-F238E27FC236}">
                <a16:creationId xmlns:a16="http://schemas.microsoft.com/office/drawing/2014/main" id="{A1E008E3-9045-9CE7-19CA-3595AC26B0E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65092" y="6271209"/>
            <a:ext cx="1908213" cy="443290"/>
          </a:xfrm>
          <a:prstGeom prst="rect">
            <a:avLst/>
          </a:prstGeom>
        </p:spPr>
      </p:pic>
      <p:graphicFrame>
        <p:nvGraphicFramePr>
          <p:cNvPr id="14" name="Diagram 13">
            <a:extLst>
              <a:ext uri="{FF2B5EF4-FFF2-40B4-BE49-F238E27FC236}">
                <a16:creationId xmlns:a16="http://schemas.microsoft.com/office/drawing/2014/main" id="{E1B116AD-CE25-5CA9-D31A-83D7E9D5D98F}"/>
              </a:ext>
            </a:extLst>
          </p:cNvPr>
          <p:cNvGraphicFramePr/>
          <p:nvPr userDrawn="1">
            <p:extLst>
              <p:ext uri="{D42A27DB-BD31-4B8C-83A1-F6EECF244321}">
                <p14:modId xmlns:p14="http://schemas.microsoft.com/office/powerpoint/2010/main" val="2776153132"/>
              </p:ext>
            </p:extLst>
          </p:nvPr>
        </p:nvGraphicFramePr>
        <p:xfrm>
          <a:off x="3843547" y="54713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8F759B37-B214-4757-C37A-E36DF1193B51}"/>
              </a:ext>
            </a:extLst>
          </p:cNvPr>
          <p:cNvSpPr txBox="1"/>
          <p:nvPr userDrawn="1"/>
        </p:nvSpPr>
        <p:spPr>
          <a:xfrm>
            <a:off x="4125344" y="796697"/>
            <a:ext cx="655608" cy="830997"/>
          </a:xfrm>
          <a:prstGeom prst="rect">
            <a:avLst/>
          </a:prstGeom>
          <a:noFill/>
        </p:spPr>
        <p:txBody>
          <a:bodyPr wrap="square" rtlCol="0">
            <a:spAutoFit/>
          </a:bodyPr>
          <a:lstStyle/>
          <a:p>
            <a:r>
              <a:rPr lang="en-US" sz="4800"/>
              <a:t>1</a:t>
            </a:r>
          </a:p>
        </p:txBody>
      </p:sp>
      <p:sp>
        <p:nvSpPr>
          <p:cNvPr id="16" name="TextBox 15">
            <a:extLst>
              <a:ext uri="{FF2B5EF4-FFF2-40B4-BE49-F238E27FC236}">
                <a16:creationId xmlns:a16="http://schemas.microsoft.com/office/drawing/2014/main" id="{ADF8E3DE-239A-AC5D-E933-DEEA3271021A}"/>
              </a:ext>
            </a:extLst>
          </p:cNvPr>
          <p:cNvSpPr txBox="1"/>
          <p:nvPr userDrawn="1"/>
        </p:nvSpPr>
        <p:spPr>
          <a:xfrm>
            <a:off x="4595003" y="1808129"/>
            <a:ext cx="655608" cy="830997"/>
          </a:xfrm>
          <a:prstGeom prst="rect">
            <a:avLst/>
          </a:prstGeom>
          <a:noFill/>
        </p:spPr>
        <p:txBody>
          <a:bodyPr wrap="square" rtlCol="0">
            <a:spAutoFit/>
          </a:bodyPr>
          <a:lstStyle/>
          <a:p>
            <a:r>
              <a:rPr lang="en-US" sz="4800"/>
              <a:t>2</a:t>
            </a:r>
          </a:p>
        </p:txBody>
      </p:sp>
      <p:sp>
        <p:nvSpPr>
          <p:cNvPr id="17" name="TextBox 16">
            <a:extLst>
              <a:ext uri="{FF2B5EF4-FFF2-40B4-BE49-F238E27FC236}">
                <a16:creationId xmlns:a16="http://schemas.microsoft.com/office/drawing/2014/main" id="{D2ABD765-9F7C-FC2E-4098-02E8EE3C6AE5}"/>
              </a:ext>
            </a:extLst>
          </p:cNvPr>
          <p:cNvSpPr txBox="1"/>
          <p:nvPr userDrawn="1"/>
        </p:nvSpPr>
        <p:spPr>
          <a:xfrm>
            <a:off x="4741484" y="2868221"/>
            <a:ext cx="655608" cy="830997"/>
          </a:xfrm>
          <a:prstGeom prst="rect">
            <a:avLst/>
          </a:prstGeom>
          <a:noFill/>
        </p:spPr>
        <p:txBody>
          <a:bodyPr wrap="square" rtlCol="0">
            <a:spAutoFit/>
          </a:bodyPr>
          <a:lstStyle/>
          <a:p>
            <a:r>
              <a:rPr lang="en-US" sz="4800"/>
              <a:t>3</a:t>
            </a:r>
          </a:p>
        </p:txBody>
      </p:sp>
      <p:sp>
        <p:nvSpPr>
          <p:cNvPr id="18" name="TextBox 17">
            <a:extLst>
              <a:ext uri="{FF2B5EF4-FFF2-40B4-BE49-F238E27FC236}">
                <a16:creationId xmlns:a16="http://schemas.microsoft.com/office/drawing/2014/main" id="{A4E767F0-50E5-9F49-4B30-42747EA58707}"/>
              </a:ext>
            </a:extLst>
          </p:cNvPr>
          <p:cNvSpPr txBox="1"/>
          <p:nvPr userDrawn="1"/>
        </p:nvSpPr>
        <p:spPr>
          <a:xfrm>
            <a:off x="4595003" y="3854405"/>
            <a:ext cx="655608" cy="830997"/>
          </a:xfrm>
          <a:prstGeom prst="rect">
            <a:avLst/>
          </a:prstGeom>
          <a:noFill/>
        </p:spPr>
        <p:txBody>
          <a:bodyPr wrap="square" rtlCol="0">
            <a:spAutoFit/>
          </a:bodyPr>
          <a:lstStyle/>
          <a:p>
            <a:r>
              <a:rPr lang="en-US" sz="4800"/>
              <a:t>4</a:t>
            </a:r>
          </a:p>
        </p:txBody>
      </p:sp>
      <p:sp>
        <p:nvSpPr>
          <p:cNvPr id="19" name="Text Placeholder 4">
            <a:extLst>
              <a:ext uri="{FF2B5EF4-FFF2-40B4-BE49-F238E27FC236}">
                <a16:creationId xmlns:a16="http://schemas.microsoft.com/office/drawing/2014/main" id="{C6CF8F5E-C8BA-8A22-00D2-90CCDFAAA8D3}"/>
              </a:ext>
            </a:extLst>
          </p:cNvPr>
          <p:cNvSpPr>
            <a:spLocks noGrp="1"/>
          </p:cNvSpPr>
          <p:nvPr>
            <p:ph type="body" sz="quarter" idx="15" hasCustomPrompt="1"/>
          </p:nvPr>
        </p:nvSpPr>
        <p:spPr bwMode="black">
          <a:xfrm>
            <a:off x="4863447" y="869175"/>
            <a:ext cx="6754483" cy="686040"/>
          </a:xfrm>
        </p:spPr>
        <p:txBody>
          <a:bodyPr>
            <a:normAutofit/>
          </a:bodyPr>
          <a:lstStyle>
            <a:lvl1pPr marL="0" indent="0" algn="l">
              <a:lnSpc>
                <a:spcPct val="100000"/>
              </a:lnSpc>
              <a:spcBef>
                <a:spcPts val="0"/>
              </a:spcBef>
              <a:buNone/>
              <a:defRPr sz="2000" b="0">
                <a:solidFill>
                  <a:schemeClr val="bg1"/>
                </a:solidFill>
              </a:defRPr>
            </a:lvl1pPr>
          </a:lstStyle>
          <a:p>
            <a:pPr lvl="0"/>
            <a:r>
              <a:rPr lang="en-US"/>
              <a:t>Click to edit text</a:t>
            </a:r>
          </a:p>
        </p:txBody>
      </p:sp>
      <p:sp>
        <p:nvSpPr>
          <p:cNvPr id="20" name="Text Placeholder 4">
            <a:extLst>
              <a:ext uri="{FF2B5EF4-FFF2-40B4-BE49-F238E27FC236}">
                <a16:creationId xmlns:a16="http://schemas.microsoft.com/office/drawing/2014/main" id="{2382AF58-2B7B-8E6C-D66F-DCF1329ABED9}"/>
              </a:ext>
            </a:extLst>
          </p:cNvPr>
          <p:cNvSpPr>
            <a:spLocks noGrp="1"/>
          </p:cNvSpPr>
          <p:nvPr>
            <p:ph type="body" sz="quarter" idx="16" hasCustomPrompt="1"/>
          </p:nvPr>
        </p:nvSpPr>
        <p:spPr bwMode="black">
          <a:xfrm>
            <a:off x="5323533" y="1869673"/>
            <a:ext cx="6427975" cy="686040"/>
          </a:xfrm>
        </p:spPr>
        <p:txBody>
          <a:bodyPr>
            <a:normAutofit/>
          </a:bodyPr>
          <a:lstStyle>
            <a:lvl1pPr marL="0" indent="0" algn="l">
              <a:lnSpc>
                <a:spcPct val="100000"/>
              </a:lnSpc>
              <a:spcBef>
                <a:spcPts val="0"/>
              </a:spcBef>
              <a:buNone/>
              <a:defRPr sz="2000" b="0">
                <a:solidFill>
                  <a:schemeClr val="bg1"/>
                </a:solidFill>
              </a:defRPr>
            </a:lvl1pPr>
          </a:lstStyle>
          <a:p>
            <a:pPr lvl="0"/>
            <a:r>
              <a:rPr lang="en-US"/>
              <a:t>Click to edit text</a:t>
            </a:r>
          </a:p>
        </p:txBody>
      </p:sp>
      <p:sp>
        <p:nvSpPr>
          <p:cNvPr id="21" name="Text Placeholder 4">
            <a:extLst>
              <a:ext uri="{FF2B5EF4-FFF2-40B4-BE49-F238E27FC236}">
                <a16:creationId xmlns:a16="http://schemas.microsoft.com/office/drawing/2014/main" id="{111060AF-0F64-C2AB-9443-68773942CF21}"/>
              </a:ext>
            </a:extLst>
          </p:cNvPr>
          <p:cNvSpPr>
            <a:spLocks noGrp="1"/>
          </p:cNvSpPr>
          <p:nvPr>
            <p:ph type="body" sz="quarter" idx="17" hasCustomPrompt="1"/>
          </p:nvPr>
        </p:nvSpPr>
        <p:spPr bwMode="black">
          <a:xfrm>
            <a:off x="5447309" y="2907252"/>
            <a:ext cx="6360881" cy="686040"/>
          </a:xfrm>
        </p:spPr>
        <p:txBody>
          <a:bodyPr>
            <a:normAutofit/>
          </a:bodyPr>
          <a:lstStyle>
            <a:lvl1pPr marL="0" indent="0" algn="l">
              <a:lnSpc>
                <a:spcPct val="100000"/>
              </a:lnSpc>
              <a:spcBef>
                <a:spcPts val="0"/>
              </a:spcBef>
              <a:buNone/>
              <a:defRPr sz="2000" b="0">
                <a:solidFill>
                  <a:schemeClr val="bg1"/>
                </a:solidFill>
              </a:defRPr>
            </a:lvl1pPr>
          </a:lstStyle>
          <a:p>
            <a:pPr lvl="0"/>
            <a:r>
              <a:rPr lang="en-US"/>
              <a:t>Click to edit text</a:t>
            </a:r>
          </a:p>
        </p:txBody>
      </p:sp>
      <p:sp>
        <p:nvSpPr>
          <p:cNvPr id="22" name="Text Placeholder 4">
            <a:extLst>
              <a:ext uri="{FF2B5EF4-FFF2-40B4-BE49-F238E27FC236}">
                <a16:creationId xmlns:a16="http://schemas.microsoft.com/office/drawing/2014/main" id="{4EFE16CD-A1AB-F394-53FB-CE7ECD512575}"/>
              </a:ext>
            </a:extLst>
          </p:cNvPr>
          <p:cNvSpPr>
            <a:spLocks noGrp="1"/>
          </p:cNvSpPr>
          <p:nvPr>
            <p:ph type="body" sz="quarter" idx="18" hasCustomPrompt="1"/>
          </p:nvPr>
        </p:nvSpPr>
        <p:spPr bwMode="black">
          <a:xfrm>
            <a:off x="5323533" y="3946840"/>
            <a:ext cx="6646718" cy="686040"/>
          </a:xfrm>
        </p:spPr>
        <p:txBody>
          <a:bodyPr>
            <a:normAutofit/>
          </a:bodyPr>
          <a:lstStyle>
            <a:lvl1pPr marL="0" indent="0" algn="l">
              <a:lnSpc>
                <a:spcPct val="100000"/>
              </a:lnSpc>
              <a:spcBef>
                <a:spcPts val="0"/>
              </a:spcBef>
              <a:buNone/>
              <a:defRPr sz="2000" b="0">
                <a:solidFill>
                  <a:schemeClr val="bg1"/>
                </a:solidFill>
              </a:defRPr>
            </a:lvl1pPr>
          </a:lstStyle>
          <a:p>
            <a:pPr lvl="0"/>
            <a:r>
              <a:rPr lang="en-US"/>
              <a:t>Click to edit text</a:t>
            </a:r>
          </a:p>
        </p:txBody>
      </p:sp>
      <p:sp>
        <p:nvSpPr>
          <p:cNvPr id="6" name="TextBox 5">
            <a:extLst>
              <a:ext uri="{FF2B5EF4-FFF2-40B4-BE49-F238E27FC236}">
                <a16:creationId xmlns:a16="http://schemas.microsoft.com/office/drawing/2014/main" id="{3681DFB6-AC23-8988-8E7E-B272DB44BFF3}"/>
              </a:ext>
            </a:extLst>
          </p:cNvPr>
          <p:cNvSpPr txBox="1"/>
          <p:nvPr userDrawn="1"/>
        </p:nvSpPr>
        <p:spPr>
          <a:xfrm>
            <a:off x="4125344" y="4875417"/>
            <a:ext cx="655608" cy="830997"/>
          </a:xfrm>
          <a:prstGeom prst="rect">
            <a:avLst/>
          </a:prstGeom>
          <a:noFill/>
        </p:spPr>
        <p:txBody>
          <a:bodyPr wrap="square" rtlCol="0">
            <a:spAutoFit/>
          </a:bodyPr>
          <a:lstStyle/>
          <a:p>
            <a:r>
              <a:rPr lang="en-US" sz="4800"/>
              <a:t>5</a:t>
            </a:r>
          </a:p>
        </p:txBody>
      </p:sp>
      <p:sp>
        <p:nvSpPr>
          <p:cNvPr id="7" name="Text Placeholder 4">
            <a:extLst>
              <a:ext uri="{FF2B5EF4-FFF2-40B4-BE49-F238E27FC236}">
                <a16:creationId xmlns:a16="http://schemas.microsoft.com/office/drawing/2014/main" id="{F4A13A5B-6DCA-C3C2-A0E5-165BA25B4081}"/>
              </a:ext>
            </a:extLst>
          </p:cNvPr>
          <p:cNvSpPr>
            <a:spLocks noGrp="1"/>
          </p:cNvSpPr>
          <p:nvPr>
            <p:ph type="body" sz="quarter" idx="19" hasCustomPrompt="1"/>
          </p:nvPr>
        </p:nvSpPr>
        <p:spPr bwMode="black">
          <a:xfrm>
            <a:off x="4861230" y="4947896"/>
            <a:ext cx="6646718" cy="686040"/>
          </a:xfrm>
        </p:spPr>
        <p:txBody>
          <a:bodyPr>
            <a:normAutofit/>
          </a:bodyPr>
          <a:lstStyle>
            <a:lvl1pPr marL="0" indent="0" algn="l">
              <a:lnSpc>
                <a:spcPct val="100000"/>
              </a:lnSpc>
              <a:spcBef>
                <a:spcPts val="0"/>
              </a:spcBef>
              <a:buNone/>
              <a:defRPr sz="2000" b="0">
                <a:solidFill>
                  <a:schemeClr val="bg1"/>
                </a:solidFill>
              </a:defRPr>
            </a:lvl1pPr>
          </a:lstStyle>
          <a:p>
            <a:pPr lvl="0"/>
            <a:r>
              <a:rPr lang="en-US"/>
              <a:t>Click to edit text</a:t>
            </a:r>
          </a:p>
        </p:txBody>
      </p:sp>
    </p:spTree>
    <p:extLst>
      <p:ext uri="{BB962C8B-B14F-4D97-AF65-F5344CB8AC3E}">
        <p14:creationId xmlns:p14="http://schemas.microsoft.com/office/powerpoint/2010/main" val="2455750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sz="half" idx="1"/>
          </p:nvPr>
        </p:nvSpPr>
        <p:spPr bwMode="gray">
          <a:xfrm>
            <a:off x="664316" y="1594624"/>
            <a:ext cx="3332356" cy="4582339"/>
          </a:xfrm>
          <a:noFill/>
        </p:spPr>
        <p:txBody>
          <a:bodyPr>
            <a:normAutofit/>
          </a:bodyPr>
          <a:lstStyle>
            <a:lvl1pPr>
              <a:defRPr sz="2800"/>
            </a:lvl1pPr>
            <a:lvl2pPr>
              <a:defRPr sz="24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4435622" y="1594624"/>
            <a:ext cx="3317708" cy="4582339"/>
          </a:xfrm>
          <a:noFill/>
        </p:spPr>
        <p:txBody>
          <a:bodyPr>
            <a:normAutofit/>
          </a:bodyPr>
          <a:lstStyle>
            <a:lvl1pPr>
              <a:defRPr sz="2800"/>
            </a:lvl1pPr>
            <a:lvl2pPr>
              <a:defRPr sz="24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pic>
        <p:nvPicPr>
          <p:cNvPr id="12" name="Graphic 5" descr="Minnesota Logo">
            <a:extLst>
              <a:ext uri="{FF2B5EF4-FFF2-40B4-BE49-F238E27FC236}">
                <a16:creationId xmlns:a16="http://schemas.microsoft.com/office/drawing/2014/main" id="{0560DFDA-C368-4275-8EAB-1E058534B1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
        <p:nvSpPr>
          <p:cNvPr id="2" name="Content Placeholder 4">
            <a:extLst>
              <a:ext uri="{FF2B5EF4-FFF2-40B4-BE49-F238E27FC236}">
                <a16:creationId xmlns:a16="http://schemas.microsoft.com/office/drawing/2014/main" id="{24191C00-173B-AA3F-DB9B-1B1A9870A872}"/>
              </a:ext>
            </a:extLst>
          </p:cNvPr>
          <p:cNvSpPr>
            <a:spLocks noGrp="1"/>
          </p:cNvSpPr>
          <p:nvPr>
            <p:ph sz="half" idx="13"/>
          </p:nvPr>
        </p:nvSpPr>
        <p:spPr bwMode="gray">
          <a:xfrm>
            <a:off x="8232278" y="1594624"/>
            <a:ext cx="3317708" cy="4582339"/>
          </a:xfrm>
          <a:noFill/>
        </p:spPr>
        <p:txBody>
          <a:bodyPr>
            <a:normAutofit/>
          </a:bodyPr>
          <a:lstStyle>
            <a:lvl1pPr>
              <a:defRPr sz="2800"/>
            </a:lvl1pPr>
            <a:lvl2pPr>
              <a:defRPr sz="24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96667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Section Slid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29CE57-6836-7D8D-577E-5E397C26B77A}"/>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4B5F30DF-C980-8147-D3CA-CBCEB5BC4CC2}"/>
              </a:ext>
            </a:extLst>
          </p:cNvPr>
          <p:cNvSpPr>
            <a:spLocks noGrp="1"/>
          </p:cNvSpPr>
          <p:nvPr>
            <p:ph type="title" hasCustomPrompt="1"/>
          </p:nvPr>
        </p:nvSpPr>
        <p:spPr>
          <a:xfrm>
            <a:off x="383810" y="2519889"/>
            <a:ext cx="3756869" cy="1325563"/>
          </a:xfrm>
        </p:spPr>
        <p:txBody>
          <a:bodyPr/>
          <a:lstStyle>
            <a:lvl1pPr>
              <a:defRPr>
                <a:solidFill>
                  <a:schemeClr val="bg1"/>
                </a:solidFill>
              </a:defRPr>
            </a:lvl1pPr>
          </a:lstStyle>
          <a:p>
            <a:r>
              <a:rPr lang="en-US"/>
              <a:t>Click to add Section Title</a:t>
            </a:r>
          </a:p>
        </p:txBody>
      </p:sp>
      <p:graphicFrame>
        <p:nvGraphicFramePr>
          <p:cNvPr id="14" name="Diagram 13">
            <a:extLst>
              <a:ext uri="{FF2B5EF4-FFF2-40B4-BE49-F238E27FC236}">
                <a16:creationId xmlns:a16="http://schemas.microsoft.com/office/drawing/2014/main" id="{E1B116AD-CE25-5CA9-D31A-83D7E9D5D98F}"/>
              </a:ext>
            </a:extLst>
          </p:cNvPr>
          <p:cNvGraphicFramePr/>
          <p:nvPr userDrawn="1">
            <p:extLst>
              <p:ext uri="{D42A27DB-BD31-4B8C-83A1-F6EECF244321}">
                <p14:modId xmlns:p14="http://schemas.microsoft.com/office/powerpoint/2010/main" val="3285464507"/>
              </p:ext>
            </p:extLst>
          </p:nvPr>
        </p:nvGraphicFramePr>
        <p:xfrm>
          <a:off x="3843547" y="54713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14">
            <a:extLst>
              <a:ext uri="{FF2B5EF4-FFF2-40B4-BE49-F238E27FC236}">
                <a16:creationId xmlns:a16="http://schemas.microsoft.com/office/drawing/2014/main" id="{8F759B37-B214-4757-C37A-E36DF1193B51}"/>
              </a:ext>
            </a:extLst>
          </p:cNvPr>
          <p:cNvSpPr txBox="1"/>
          <p:nvPr userDrawn="1"/>
        </p:nvSpPr>
        <p:spPr>
          <a:xfrm>
            <a:off x="4182026" y="949921"/>
            <a:ext cx="655608" cy="830997"/>
          </a:xfrm>
          <a:prstGeom prst="rect">
            <a:avLst/>
          </a:prstGeom>
          <a:noFill/>
        </p:spPr>
        <p:txBody>
          <a:bodyPr wrap="square" rtlCol="0">
            <a:spAutoFit/>
          </a:bodyPr>
          <a:lstStyle/>
          <a:p>
            <a:r>
              <a:rPr lang="en-US" sz="4800"/>
              <a:t>1</a:t>
            </a:r>
          </a:p>
        </p:txBody>
      </p:sp>
      <p:sp>
        <p:nvSpPr>
          <p:cNvPr id="16" name="TextBox 15">
            <a:extLst>
              <a:ext uri="{FF2B5EF4-FFF2-40B4-BE49-F238E27FC236}">
                <a16:creationId xmlns:a16="http://schemas.microsoft.com/office/drawing/2014/main" id="{ADF8E3DE-239A-AC5D-E933-DEEA3271021A}"/>
              </a:ext>
            </a:extLst>
          </p:cNvPr>
          <p:cNvSpPr txBox="1"/>
          <p:nvPr userDrawn="1"/>
        </p:nvSpPr>
        <p:spPr>
          <a:xfrm>
            <a:off x="4667925" y="2221156"/>
            <a:ext cx="655608" cy="830997"/>
          </a:xfrm>
          <a:prstGeom prst="rect">
            <a:avLst/>
          </a:prstGeom>
          <a:noFill/>
        </p:spPr>
        <p:txBody>
          <a:bodyPr wrap="square" rtlCol="0">
            <a:spAutoFit/>
          </a:bodyPr>
          <a:lstStyle/>
          <a:p>
            <a:r>
              <a:rPr lang="en-US" sz="4800"/>
              <a:t>2</a:t>
            </a:r>
          </a:p>
        </p:txBody>
      </p:sp>
      <p:sp>
        <p:nvSpPr>
          <p:cNvPr id="17" name="TextBox 16">
            <a:extLst>
              <a:ext uri="{FF2B5EF4-FFF2-40B4-BE49-F238E27FC236}">
                <a16:creationId xmlns:a16="http://schemas.microsoft.com/office/drawing/2014/main" id="{D2ABD765-9F7C-FC2E-4098-02E8EE3C6AE5}"/>
              </a:ext>
            </a:extLst>
          </p:cNvPr>
          <p:cNvSpPr txBox="1"/>
          <p:nvPr userDrawn="1"/>
        </p:nvSpPr>
        <p:spPr>
          <a:xfrm>
            <a:off x="4667925" y="3454648"/>
            <a:ext cx="655608" cy="830997"/>
          </a:xfrm>
          <a:prstGeom prst="rect">
            <a:avLst/>
          </a:prstGeom>
          <a:noFill/>
        </p:spPr>
        <p:txBody>
          <a:bodyPr wrap="square" rtlCol="0">
            <a:spAutoFit/>
          </a:bodyPr>
          <a:lstStyle/>
          <a:p>
            <a:r>
              <a:rPr lang="en-US" sz="4800"/>
              <a:t>3</a:t>
            </a:r>
          </a:p>
        </p:txBody>
      </p:sp>
      <p:sp>
        <p:nvSpPr>
          <p:cNvPr id="18" name="TextBox 17">
            <a:extLst>
              <a:ext uri="{FF2B5EF4-FFF2-40B4-BE49-F238E27FC236}">
                <a16:creationId xmlns:a16="http://schemas.microsoft.com/office/drawing/2014/main" id="{A4E767F0-50E5-9F49-4B30-42747EA58707}"/>
              </a:ext>
            </a:extLst>
          </p:cNvPr>
          <p:cNvSpPr txBox="1"/>
          <p:nvPr userDrawn="1"/>
        </p:nvSpPr>
        <p:spPr>
          <a:xfrm>
            <a:off x="4140679" y="4692099"/>
            <a:ext cx="655608" cy="830997"/>
          </a:xfrm>
          <a:prstGeom prst="rect">
            <a:avLst/>
          </a:prstGeom>
          <a:noFill/>
        </p:spPr>
        <p:txBody>
          <a:bodyPr wrap="square" rtlCol="0">
            <a:spAutoFit/>
          </a:bodyPr>
          <a:lstStyle/>
          <a:p>
            <a:r>
              <a:rPr lang="en-US" sz="4800"/>
              <a:t>4</a:t>
            </a:r>
          </a:p>
        </p:txBody>
      </p:sp>
      <p:sp>
        <p:nvSpPr>
          <p:cNvPr id="19" name="Text Placeholder 4">
            <a:extLst>
              <a:ext uri="{FF2B5EF4-FFF2-40B4-BE49-F238E27FC236}">
                <a16:creationId xmlns:a16="http://schemas.microsoft.com/office/drawing/2014/main" id="{C6CF8F5E-C8BA-8A22-00D2-90CCDFAAA8D3}"/>
              </a:ext>
            </a:extLst>
          </p:cNvPr>
          <p:cNvSpPr>
            <a:spLocks noGrp="1"/>
          </p:cNvSpPr>
          <p:nvPr>
            <p:ph type="body" sz="quarter" idx="15" hasCustomPrompt="1"/>
          </p:nvPr>
        </p:nvSpPr>
        <p:spPr bwMode="black">
          <a:xfrm>
            <a:off x="4995729" y="1036333"/>
            <a:ext cx="6754483" cy="686040"/>
          </a:xfrm>
        </p:spPr>
        <p:txBody>
          <a:bodyPr>
            <a:normAutofit/>
          </a:bodyPr>
          <a:lstStyle>
            <a:lvl1pPr marL="0" indent="0" algn="l">
              <a:lnSpc>
                <a:spcPct val="100000"/>
              </a:lnSpc>
              <a:spcBef>
                <a:spcPts val="0"/>
              </a:spcBef>
              <a:buNone/>
              <a:defRPr sz="2000" b="0">
                <a:solidFill>
                  <a:schemeClr val="bg1"/>
                </a:solidFill>
              </a:defRPr>
            </a:lvl1pPr>
          </a:lstStyle>
          <a:p>
            <a:pPr lvl="0"/>
            <a:r>
              <a:rPr lang="en-US"/>
              <a:t>Click to edit text</a:t>
            </a:r>
          </a:p>
        </p:txBody>
      </p:sp>
      <p:sp>
        <p:nvSpPr>
          <p:cNvPr id="20" name="Text Placeholder 4">
            <a:extLst>
              <a:ext uri="{FF2B5EF4-FFF2-40B4-BE49-F238E27FC236}">
                <a16:creationId xmlns:a16="http://schemas.microsoft.com/office/drawing/2014/main" id="{2382AF58-2B7B-8E6C-D66F-DCF1329ABED9}"/>
              </a:ext>
            </a:extLst>
          </p:cNvPr>
          <p:cNvSpPr>
            <a:spLocks noGrp="1"/>
          </p:cNvSpPr>
          <p:nvPr>
            <p:ph type="body" sz="quarter" idx="16" hasCustomPrompt="1"/>
          </p:nvPr>
        </p:nvSpPr>
        <p:spPr bwMode="black">
          <a:xfrm>
            <a:off x="5485387" y="2246594"/>
            <a:ext cx="6427975" cy="686040"/>
          </a:xfrm>
        </p:spPr>
        <p:txBody>
          <a:bodyPr>
            <a:normAutofit/>
          </a:bodyPr>
          <a:lstStyle>
            <a:lvl1pPr marL="0" indent="0" algn="l">
              <a:lnSpc>
                <a:spcPct val="100000"/>
              </a:lnSpc>
              <a:spcBef>
                <a:spcPts val="0"/>
              </a:spcBef>
              <a:buNone/>
              <a:defRPr sz="2000" b="0">
                <a:solidFill>
                  <a:schemeClr val="bg1"/>
                </a:solidFill>
              </a:defRPr>
            </a:lvl1pPr>
          </a:lstStyle>
          <a:p>
            <a:pPr lvl="0"/>
            <a:r>
              <a:rPr lang="en-US"/>
              <a:t>Click to edit text</a:t>
            </a:r>
          </a:p>
        </p:txBody>
      </p:sp>
      <p:sp>
        <p:nvSpPr>
          <p:cNvPr id="21" name="Text Placeholder 4">
            <a:extLst>
              <a:ext uri="{FF2B5EF4-FFF2-40B4-BE49-F238E27FC236}">
                <a16:creationId xmlns:a16="http://schemas.microsoft.com/office/drawing/2014/main" id="{111060AF-0F64-C2AB-9443-68773942CF21}"/>
              </a:ext>
            </a:extLst>
          </p:cNvPr>
          <p:cNvSpPr>
            <a:spLocks noGrp="1"/>
          </p:cNvSpPr>
          <p:nvPr>
            <p:ph type="body" sz="quarter" idx="17" hasCustomPrompt="1"/>
          </p:nvPr>
        </p:nvSpPr>
        <p:spPr bwMode="black">
          <a:xfrm>
            <a:off x="5467099" y="3547490"/>
            <a:ext cx="6360881" cy="686040"/>
          </a:xfrm>
        </p:spPr>
        <p:txBody>
          <a:bodyPr>
            <a:normAutofit/>
          </a:bodyPr>
          <a:lstStyle>
            <a:lvl1pPr marL="0" indent="0" algn="l">
              <a:lnSpc>
                <a:spcPct val="100000"/>
              </a:lnSpc>
              <a:spcBef>
                <a:spcPts val="0"/>
              </a:spcBef>
              <a:buNone/>
              <a:defRPr sz="2000" b="0">
                <a:solidFill>
                  <a:schemeClr val="bg1"/>
                </a:solidFill>
              </a:defRPr>
            </a:lvl1pPr>
          </a:lstStyle>
          <a:p>
            <a:pPr lvl="0"/>
            <a:r>
              <a:rPr lang="en-US"/>
              <a:t>Click to edit text</a:t>
            </a:r>
          </a:p>
        </p:txBody>
      </p:sp>
      <p:sp>
        <p:nvSpPr>
          <p:cNvPr id="22" name="Text Placeholder 4">
            <a:extLst>
              <a:ext uri="{FF2B5EF4-FFF2-40B4-BE49-F238E27FC236}">
                <a16:creationId xmlns:a16="http://schemas.microsoft.com/office/drawing/2014/main" id="{4EFE16CD-A1AB-F394-53FB-CE7ECD512575}"/>
              </a:ext>
            </a:extLst>
          </p:cNvPr>
          <p:cNvSpPr>
            <a:spLocks noGrp="1"/>
          </p:cNvSpPr>
          <p:nvPr>
            <p:ph type="body" sz="quarter" idx="18" hasCustomPrompt="1"/>
          </p:nvPr>
        </p:nvSpPr>
        <p:spPr bwMode="black">
          <a:xfrm>
            <a:off x="4995729" y="4782705"/>
            <a:ext cx="6646718" cy="686040"/>
          </a:xfrm>
        </p:spPr>
        <p:txBody>
          <a:bodyPr>
            <a:normAutofit/>
          </a:bodyPr>
          <a:lstStyle>
            <a:lvl1pPr marL="0" indent="0" algn="l">
              <a:lnSpc>
                <a:spcPct val="100000"/>
              </a:lnSpc>
              <a:spcBef>
                <a:spcPts val="0"/>
              </a:spcBef>
              <a:buNone/>
              <a:defRPr sz="2000" b="0">
                <a:solidFill>
                  <a:schemeClr val="bg1"/>
                </a:solidFill>
              </a:defRPr>
            </a:lvl1pPr>
          </a:lstStyle>
          <a:p>
            <a:pPr lvl="0"/>
            <a:r>
              <a:rPr lang="en-US"/>
              <a:t>Click to edit text</a:t>
            </a:r>
          </a:p>
        </p:txBody>
      </p:sp>
      <p:sp>
        <p:nvSpPr>
          <p:cNvPr id="3" name="Footer Placeholder 2">
            <a:extLst>
              <a:ext uri="{FF2B5EF4-FFF2-40B4-BE49-F238E27FC236}">
                <a16:creationId xmlns:a16="http://schemas.microsoft.com/office/drawing/2014/main" id="{B0CECC0F-C446-0CB3-3B5C-59650A3B21AB}"/>
              </a:ext>
            </a:extLst>
          </p:cNvPr>
          <p:cNvSpPr>
            <a:spLocks noGrp="1"/>
          </p:cNvSpPr>
          <p:nvPr>
            <p:ph type="ftr" sz="quarter" idx="10"/>
          </p:nvPr>
        </p:nvSpPr>
        <p:spPr/>
        <p:txBody>
          <a:bodyPr/>
          <a:lstStyle>
            <a:lvl1pPr>
              <a:defRPr>
                <a:solidFill>
                  <a:schemeClr val="bg1"/>
                </a:solidFill>
              </a:defRPr>
            </a:lvl1pPr>
          </a:lstStyle>
          <a:p>
            <a:r>
              <a:rPr lang="en-US"/>
              <a:t>Child and Teen Checkups | health.state.mn.us/ctc</a:t>
            </a:r>
          </a:p>
        </p:txBody>
      </p:sp>
      <p:sp>
        <p:nvSpPr>
          <p:cNvPr id="4" name="Slide Number Placeholder 3">
            <a:extLst>
              <a:ext uri="{FF2B5EF4-FFF2-40B4-BE49-F238E27FC236}">
                <a16:creationId xmlns:a16="http://schemas.microsoft.com/office/drawing/2014/main" id="{103C29C3-BEDD-34F6-6726-B3BAAC442A01}"/>
              </a:ext>
            </a:extLst>
          </p:cNvPr>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40449311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8_Section Slid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29CE57-6836-7D8D-577E-5E397C26B77A}"/>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4B5F30DF-C980-8147-D3CA-CBCEB5BC4CC2}"/>
              </a:ext>
            </a:extLst>
          </p:cNvPr>
          <p:cNvSpPr>
            <a:spLocks noGrp="1"/>
          </p:cNvSpPr>
          <p:nvPr>
            <p:ph type="title" hasCustomPrompt="1"/>
          </p:nvPr>
        </p:nvSpPr>
        <p:spPr>
          <a:xfrm>
            <a:off x="383810" y="2519889"/>
            <a:ext cx="3756869" cy="1325563"/>
          </a:xfrm>
        </p:spPr>
        <p:txBody>
          <a:bodyPr/>
          <a:lstStyle>
            <a:lvl1pPr>
              <a:defRPr>
                <a:solidFill>
                  <a:schemeClr val="bg1"/>
                </a:solidFill>
              </a:defRPr>
            </a:lvl1pPr>
          </a:lstStyle>
          <a:p>
            <a:r>
              <a:rPr lang="en-US"/>
              <a:t>Click to add Section Title</a:t>
            </a:r>
          </a:p>
        </p:txBody>
      </p:sp>
      <p:graphicFrame>
        <p:nvGraphicFramePr>
          <p:cNvPr id="14" name="Diagram 13">
            <a:extLst>
              <a:ext uri="{FF2B5EF4-FFF2-40B4-BE49-F238E27FC236}">
                <a16:creationId xmlns:a16="http://schemas.microsoft.com/office/drawing/2014/main" id="{E1B116AD-CE25-5CA9-D31A-83D7E9D5D98F}"/>
              </a:ext>
            </a:extLst>
          </p:cNvPr>
          <p:cNvGraphicFramePr/>
          <p:nvPr userDrawn="1">
            <p:extLst>
              <p:ext uri="{D42A27DB-BD31-4B8C-83A1-F6EECF244321}">
                <p14:modId xmlns:p14="http://schemas.microsoft.com/office/powerpoint/2010/main" val="2788455420"/>
              </p:ext>
            </p:extLst>
          </p:nvPr>
        </p:nvGraphicFramePr>
        <p:xfrm>
          <a:off x="3843547" y="54713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 name="TextBox 15">
            <a:extLst>
              <a:ext uri="{FF2B5EF4-FFF2-40B4-BE49-F238E27FC236}">
                <a16:creationId xmlns:a16="http://schemas.microsoft.com/office/drawing/2014/main" id="{ADF8E3DE-239A-AC5D-E933-DEEA3271021A}"/>
              </a:ext>
            </a:extLst>
          </p:cNvPr>
          <p:cNvSpPr txBox="1"/>
          <p:nvPr userDrawn="1"/>
        </p:nvSpPr>
        <p:spPr>
          <a:xfrm>
            <a:off x="4611900" y="2850819"/>
            <a:ext cx="752313" cy="830997"/>
          </a:xfrm>
          <a:prstGeom prst="rect">
            <a:avLst/>
          </a:prstGeom>
          <a:noFill/>
        </p:spPr>
        <p:txBody>
          <a:bodyPr wrap="square" rtlCol="0">
            <a:spAutoFit/>
          </a:bodyPr>
          <a:lstStyle/>
          <a:p>
            <a:pPr algn="ctr"/>
            <a:r>
              <a:rPr lang="en-US" sz="4800"/>
              <a:t>2</a:t>
            </a:r>
          </a:p>
        </p:txBody>
      </p:sp>
      <p:sp>
        <p:nvSpPr>
          <p:cNvPr id="20" name="Text Placeholder 4">
            <a:extLst>
              <a:ext uri="{FF2B5EF4-FFF2-40B4-BE49-F238E27FC236}">
                <a16:creationId xmlns:a16="http://schemas.microsoft.com/office/drawing/2014/main" id="{2382AF58-2B7B-8E6C-D66F-DCF1329ABED9}"/>
              </a:ext>
            </a:extLst>
          </p:cNvPr>
          <p:cNvSpPr>
            <a:spLocks noGrp="1"/>
          </p:cNvSpPr>
          <p:nvPr>
            <p:ph type="body" sz="quarter" idx="16" hasCustomPrompt="1"/>
          </p:nvPr>
        </p:nvSpPr>
        <p:spPr bwMode="black">
          <a:xfrm>
            <a:off x="5744012" y="2791671"/>
            <a:ext cx="6159875" cy="830997"/>
          </a:xfrm>
        </p:spPr>
        <p:txBody>
          <a:bodyPr>
            <a:normAutofit/>
          </a:bodyPr>
          <a:lstStyle>
            <a:lvl1pPr marL="0" indent="0" algn="l">
              <a:lnSpc>
                <a:spcPct val="100000"/>
              </a:lnSpc>
              <a:spcBef>
                <a:spcPts val="0"/>
              </a:spcBef>
              <a:buNone/>
              <a:defRPr sz="2200" b="0">
                <a:solidFill>
                  <a:schemeClr val="bg1"/>
                </a:solidFill>
              </a:defRPr>
            </a:lvl1pPr>
          </a:lstStyle>
          <a:p>
            <a:pPr lvl="0"/>
            <a:r>
              <a:rPr lang="en-US"/>
              <a:t>Click to edit text</a:t>
            </a:r>
          </a:p>
        </p:txBody>
      </p:sp>
      <p:sp>
        <p:nvSpPr>
          <p:cNvPr id="3" name="Footer Placeholder 2">
            <a:extLst>
              <a:ext uri="{FF2B5EF4-FFF2-40B4-BE49-F238E27FC236}">
                <a16:creationId xmlns:a16="http://schemas.microsoft.com/office/drawing/2014/main" id="{B0CECC0F-C446-0CB3-3B5C-59650A3B21AB}"/>
              </a:ext>
            </a:extLst>
          </p:cNvPr>
          <p:cNvSpPr>
            <a:spLocks noGrp="1"/>
          </p:cNvSpPr>
          <p:nvPr>
            <p:ph type="ftr" sz="quarter" idx="10"/>
          </p:nvPr>
        </p:nvSpPr>
        <p:spPr/>
        <p:txBody>
          <a:bodyPr/>
          <a:lstStyle>
            <a:lvl1pPr>
              <a:defRPr>
                <a:solidFill>
                  <a:schemeClr val="bg1"/>
                </a:solidFill>
              </a:defRPr>
            </a:lvl1pPr>
          </a:lstStyle>
          <a:p>
            <a:r>
              <a:rPr lang="en-US"/>
              <a:t>Child and Teen Checkups | health.state.mn.us/ctc</a:t>
            </a:r>
          </a:p>
        </p:txBody>
      </p:sp>
      <p:sp>
        <p:nvSpPr>
          <p:cNvPr id="4" name="Slide Number Placeholder 3">
            <a:extLst>
              <a:ext uri="{FF2B5EF4-FFF2-40B4-BE49-F238E27FC236}">
                <a16:creationId xmlns:a16="http://schemas.microsoft.com/office/drawing/2014/main" id="{103C29C3-BEDD-34F6-6726-B3BAAC442A01}"/>
              </a:ext>
            </a:extLst>
          </p:cNvPr>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
        <p:nvSpPr>
          <p:cNvPr id="17" name="Text Placeholder 4">
            <a:extLst>
              <a:ext uri="{FF2B5EF4-FFF2-40B4-BE49-F238E27FC236}">
                <a16:creationId xmlns:a16="http://schemas.microsoft.com/office/drawing/2014/main" id="{051B8173-1419-0791-A6E9-C28E76B0C202}"/>
              </a:ext>
            </a:extLst>
          </p:cNvPr>
          <p:cNvSpPr>
            <a:spLocks noGrp="1"/>
          </p:cNvSpPr>
          <p:nvPr>
            <p:ph type="body" sz="quarter" idx="17" hasCustomPrompt="1"/>
          </p:nvPr>
        </p:nvSpPr>
        <p:spPr bwMode="black">
          <a:xfrm>
            <a:off x="5364212" y="4479563"/>
            <a:ext cx="6159875" cy="830997"/>
          </a:xfrm>
        </p:spPr>
        <p:txBody>
          <a:bodyPr>
            <a:normAutofit/>
          </a:bodyPr>
          <a:lstStyle>
            <a:lvl1pPr marL="0" indent="0" algn="l">
              <a:lnSpc>
                <a:spcPct val="100000"/>
              </a:lnSpc>
              <a:spcBef>
                <a:spcPts val="0"/>
              </a:spcBef>
              <a:buNone/>
              <a:defRPr sz="2200" b="0">
                <a:solidFill>
                  <a:schemeClr val="bg1"/>
                </a:solidFill>
              </a:defRPr>
            </a:lvl1pPr>
          </a:lstStyle>
          <a:p>
            <a:pPr lvl="0"/>
            <a:r>
              <a:rPr lang="en-US"/>
              <a:t>Click to edit text</a:t>
            </a:r>
          </a:p>
        </p:txBody>
      </p:sp>
      <p:sp>
        <p:nvSpPr>
          <p:cNvPr id="18" name="Text Placeholder 4">
            <a:extLst>
              <a:ext uri="{FF2B5EF4-FFF2-40B4-BE49-F238E27FC236}">
                <a16:creationId xmlns:a16="http://schemas.microsoft.com/office/drawing/2014/main" id="{DB031188-79FC-6657-470D-E135C60D7BC7}"/>
              </a:ext>
            </a:extLst>
          </p:cNvPr>
          <p:cNvSpPr>
            <a:spLocks noGrp="1"/>
          </p:cNvSpPr>
          <p:nvPr>
            <p:ph type="body" sz="quarter" idx="18" hasCustomPrompt="1"/>
          </p:nvPr>
        </p:nvSpPr>
        <p:spPr bwMode="black">
          <a:xfrm>
            <a:off x="5364212" y="1222075"/>
            <a:ext cx="6159875" cy="830997"/>
          </a:xfrm>
        </p:spPr>
        <p:txBody>
          <a:bodyPr>
            <a:normAutofit/>
          </a:bodyPr>
          <a:lstStyle>
            <a:lvl1pPr marL="0" indent="0" algn="l">
              <a:lnSpc>
                <a:spcPct val="100000"/>
              </a:lnSpc>
              <a:spcBef>
                <a:spcPts val="0"/>
              </a:spcBef>
              <a:buNone/>
              <a:defRPr sz="2200" b="0">
                <a:solidFill>
                  <a:schemeClr val="bg1"/>
                </a:solidFill>
              </a:defRPr>
            </a:lvl1pPr>
          </a:lstStyle>
          <a:p>
            <a:pPr lvl="0"/>
            <a:r>
              <a:rPr lang="en-US"/>
              <a:t>Click to edit text</a:t>
            </a:r>
          </a:p>
        </p:txBody>
      </p:sp>
      <p:sp>
        <p:nvSpPr>
          <p:cNvPr id="21" name="TextBox 20">
            <a:extLst>
              <a:ext uri="{FF2B5EF4-FFF2-40B4-BE49-F238E27FC236}">
                <a16:creationId xmlns:a16="http://schemas.microsoft.com/office/drawing/2014/main" id="{947E0C32-F244-2FAB-17C1-45B02A55E7A0}"/>
              </a:ext>
            </a:extLst>
          </p:cNvPr>
          <p:cNvSpPr txBox="1"/>
          <p:nvPr userDrawn="1"/>
        </p:nvSpPr>
        <p:spPr>
          <a:xfrm>
            <a:off x="4227723" y="4479562"/>
            <a:ext cx="752313" cy="830997"/>
          </a:xfrm>
          <a:prstGeom prst="rect">
            <a:avLst/>
          </a:prstGeom>
          <a:noFill/>
        </p:spPr>
        <p:txBody>
          <a:bodyPr wrap="square" rtlCol="0">
            <a:spAutoFit/>
          </a:bodyPr>
          <a:lstStyle/>
          <a:p>
            <a:pPr algn="ctr"/>
            <a:r>
              <a:rPr lang="en-US" sz="4800"/>
              <a:t>3</a:t>
            </a:r>
          </a:p>
        </p:txBody>
      </p:sp>
      <p:sp>
        <p:nvSpPr>
          <p:cNvPr id="22" name="TextBox 21">
            <a:extLst>
              <a:ext uri="{FF2B5EF4-FFF2-40B4-BE49-F238E27FC236}">
                <a16:creationId xmlns:a16="http://schemas.microsoft.com/office/drawing/2014/main" id="{892AD44A-CC40-84B0-625B-2C88C86F75C5}"/>
              </a:ext>
            </a:extLst>
          </p:cNvPr>
          <p:cNvSpPr txBox="1"/>
          <p:nvPr userDrawn="1"/>
        </p:nvSpPr>
        <p:spPr>
          <a:xfrm>
            <a:off x="4227722" y="1217286"/>
            <a:ext cx="752313" cy="830997"/>
          </a:xfrm>
          <a:prstGeom prst="rect">
            <a:avLst/>
          </a:prstGeom>
          <a:noFill/>
        </p:spPr>
        <p:txBody>
          <a:bodyPr wrap="square" rtlCol="0">
            <a:spAutoFit/>
          </a:bodyPr>
          <a:lstStyle/>
          <a:p>
            <a:pPr algn="ctr"/>
            <a:r>
              <a:rPr lang="en-US" sz="4800"/>
              <a:t>1</a:t>
            </a:r>
          </a:p>
        </p:txBody>
      </p:sp>
    </p:spTree>
    <p:extLst>
      <p:ext uri="{BB962C8B-B14F-4D97-AF65-F5344CB8AC3E}">
        <p14:creationId xmlns:p14="http://schemas.microsoft.com/office/powerpoint/2010/main" val="15586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7_Section Slid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29CE57-6836-7D8D-577E-5E397C26B77A}"/>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4B5F30DF-C980-8147-D3CA-CBCEB5BC4CC2}"/>
              </a:ext>
            </a:extLst>
          </p:cNvPr>
          <p:cNvSpPr>
            <a:spLocks noGrp="1"/>
          </p:cNvSpPr>
          <p:nvPr>
            <p:ph type="title" hasCustomPrompt="1"/>
          </p:nvPr>
        </p:nvSpPr>
        <p:spPr>
          <a:xfrm>
            <a:off x="383810" y="2519889"/>
            <a:ext cx="3756869" cy="1325563"/>
          </a:xfrm>
        </p:spPr>
        <p:txBody>
          <a:bodyPr/>
          <a:lstStyle>
            <a:lvl1pPr>
              <a:defRPr>
                <a:solidFill>
                  <a:schemeClr val="bg1"/>
                </a:solidFill>
              </a:defRPr>
            </a:lvl1pPr>
          </a:lstStyle>
          <a:p>
            <a:r>
              <a:rPr lang="en-US"/>
              <a:t>Click to add Section Title</a:t>
            </a:r>
          </a:p>
        </p:txBody>
      </p:sp>
      <p:graphicFrame>
        <p:nvGraphicFramePr>
          <p:cNvPr id="14" name="Diagram 13">
            <a:extLst>
              <a:ext uri="{FF2B5EF4-FFF2-40B4-BE49-F238E27FC236}">
                <a16:creationId xmlns:a16="http://schemas.microsoft.com/office/drawing/2014/main" id="{E1B116AD-CE25-5CA9-D31A-83D7E9D5D98F}"/>
              </a:ext>
            </a:extLst>
          </p:cNvPr>
          <p:cNvGraphicFramePr/>
          <p:nvPr userDrawn="1">
            <p:extLst>
              <p:ext uri="{D42A27DB-BD31-4B8C-83A1-F6EECF244321}">
                <p14:modId xmlns:p14="http://schemas.microsoft.com/office/powerpoint/2010/main" val="1843974562"/>
              </p:ext>
            </p:extLst>
          </p:nvPr>
        </p:nvGraphicFramePr>
        <p:xfrm>
          <a:off x="3843547" y="54713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Box 14">
            <a:extLst>
              <a:ext uri="{FF2B5EF4-FFF2-40B4-BE49-F238E27FC236}">
                <a16:creationId xmlns:a16="http://schemas.microsoft.com/office/drawing/2014/main" id="{8F759B37-B214-4757-C37A-E36DF1193B51}"/>
              </a:ext>
            </a:extLst>
          </p:cNvPr>
          <p:cNvSpPr txBox="1"/>
          <p:nvPr userDrawn="1"/>
        </p:nvSpPr>
        <p:spPr>
          <a:xfrm>
            <a:off x="4511687" y="1674848"/>
            <a:ext cx="655608" cy="830997"/>
          </a:xfrm>
          <a:prstGeom prst="rect">
            <a:avLst/>
          </a:prstGeom>
          <a:noFill/>
        </p:spPr>
        <p:txBody>
          <a:bodyPr wrap="square" rtlCol="0">
            <a:spAutoFit/>
          </a:bodyPr>
          <a:lstStyle/>
          <a:p>
            <a:r>
              <a:rPr lang="en-US" sz="4800"/>
              <a:t>1</a:t>
            </a:r>
          </a:p>
        </p:txBody>
      </p:sp>
      <p:sp>
        <p:nvSpPr>
          <p:cNvPr id="16" name="TextBox 15">
            <a:extLst>
              <a:ext uri="{FF2B5EF4-FFF2-40B4-BE49-F238E27FC236}">
                <a16:creationId xmlns:a16="http://schemas.microsoft.com/office/drawing/2014/main" id="{ADF8E3DE-239A-AC5D-E933-DEEA3271021A}"/>
              </a:ext>
            </a:extLst>
          </p:cNvPr>
          <p:cNvSpPr txBox="1"/>
          <p:nvPr userDrawn="1"/>
        </p:nvSpPr>
        <p:spPr>
          <a:xfrm>
            <a:off x="4511687" y="4025557"/>
            <a:ext cx="655608" cy="830997"/>
          </a:xfrm>
          <a:prstGeom prst="rect">
            <a:avLst/>
          </a:prstGeom>
          <a:noFill/>
        </p:spPr>
        <p:txBody>
          <a:bodyPr wrap="square" rtlCol="0">
            <a:spAutoFit/>
          </a:bodyPr>
          <a:lstStyle/>
          <a:p>
            <a:r>
              <a:rPr lang="en-US" sz="4800"/>
              <a:t>2</a:t>
            </a:r>
          </a:p>
        </p:txBody>
      </p:sp>
      <p:sp>
        <p:nvSpPr>
          <p:cNvPr id="19" name="Text Placeholder 4">
            <a:extLst>
              <a:ext uri="{FF2B5EF4-FFF2-40B4-BE49-F238E27FC236}">
                <a16:creationId xmlns:a16="http://schemas.microsoft.com/office/drawing/2014/main" id="{C6CF8F5E-C8BA-8A22-00D2-90CCDFAAA8D3}"/>
              </a:ext>
            </a:extLst>
          </p:cNvPr>
          <p:cNvSpPr>
            <a:spLocks noGrp="1"/>
          </p:cNvSpPr>
          <p:nvPr>
            <p:ph type="body" sz="quarter" idx="15" hasCustomPrompt="1"/>
          </p:nvPr>
        </p:nvSpPr>
        <p:spPr bwMode="black">
          <a:xfrm>
            <a:off x="5835435" y="1390073"/>
            <a:ext cx="6013666" cy="1333317"/>
          </a:xfrm>
        </p:spPr>
        <p:txBody>
          <a:bodyPr>
            <a:normAutofit/>
          </a:bodyPr>
          <a:lstStyle>
            <a:lvl1pPr marL="0" indent="0" algn="l">
              <a:lnSpc>
                <a:spcPct val="100000"/>
              </a:lnSpc>
              <a:spcBef>
                <a:spcPts val="0"/>
              </a:spcBef>
              <a:buNone/>
              <a:defRPr sz="2200" b="0">
                <a:solidFill>
                  <a:schemeClr val="bg1"/>
                </a:solidFill>
              </a:defRPr>
            </a:lvl1pPr>
          </a:lstStyle>
          <a:p>
            <a:pPr lvl="0"/>
            <a:r>
              <a:rPr lang="en-US"/>
              <a:t>Click to edit text</a:t>
            </a:r>
          </a:p>
        </p:txBody>
      </p:sp>
      <p:sp>
        <p:nvSpPr>
          <p:cNvPr id="20" name="Text Placeholder 4">
            <a:extLst>
              <a:ext uri="{FF2B5EF4-FFF2-40B4-BE49-F238E27FC236}">
                <a16:creationId xmlns:a16="http://schemas.microsoft.com/office/drawing/2014/main" id="{2382AF58-2B7B-8E6C-D66F-DCF1329ABED9}"/>
              </a:ext>
            </a:extLst>
          </p:cNvPr>
          <p:cNvSpPr>
            <a:spLocks noGrp="1"/>
          </p:cNvSpPr>
          <p:nvPr>
            <p:ph type="body" sz="quarter" idx="16" hasCustomPrompt="1"/>
          </p:nvPr>
        </p:nvSpPr>
        <p:spPr bwMode="black">
          <a:xfrm>
            <a:off x="5835434" y="3681816"/>
            <a:ext cx="6246339" cy="1325563"/>
          </a:xfrm>
        </p:spPr>
        <p:txBody>
          <a:bodyPr>
            <a:normAutofit/>
          </a:bodyPr>
          <a:lstStyle>
            <a:lvl1pPr marL="0" indent="0" algn="l">
              <a:lnSpc>
                <a:spcPct val="100000"/>
              </a:lnSpc>
              <a:spcBef>
                <a:spcPts val="0"/>
              </a:spcBef>
              <a:buNone/>
              <a:defRPr sz="2200" b="0">
                <a:solidFill>
                  <a:schemeClr val="bg1"/>
                </a:solidFill>
              </a:defRPr>
            </a:lvl1pPr>
          </a:lstStyle>
          <a:p>
            <a:pPr lvl="0"/>
            <a:r>
              <a:rPr lang="en-US"/>
              <a:t>Click to edit text</a:t>
            </a:r>
          </a:p>
        </p:txBody>
      </p:sp>
      <p:sp>
        <p:nvSpPr>
          <p:cNvPr id="3" name="Footer Placeholder 2">
            <a:extLst>
              <a:ext uri="{FF2B5EF4-FFF2-40B4-BE49-F238E27FC236}">
                <a16:creationId xmlns:a16="http://schemas.microsoft.com/office/drawing/2014/main" id="{B0CECC0F-C446-0CB3-3B5C-59650A3B21AB}"/>
              </a:ext>
            </a:extLst>
          </p:cNvPr>
          <p:cNvSpPr>
            <a:spLocks noGrp="1"/>
          </p:cNvSpPr>
          <p:nvPr>
            <p:ph type="ftr" sz="quarter" idx="10"/>
          </p:nvPr>
        </p:nvSpPr>
        <p:spPr/>
        <p:txBody>
          <a:bodyPr/>
          <a:lstStyle>
            <a:lvl1pPr>
              <a:defRPr>
                <a:solidFill>
                  <a:schemeClr val="bg1"/>
                </a:solidFill>
              </a:defRPr>
            </a:lvl1pPr>
          </a:lstStyle>
          <a:p>
            <a:r>
              <a:rPr lang="en-US"/>
              <a:t>Child and Teen Checkups | health.state.mn.us/ctc</a:t>
            </a:r>
          </a:p>
        </p:txBody>
      </p:sp>
      <p:sp>
        <p:nvSpPr>
          <p:cNvPr id="4" name="Slide Number Placeholder 3">
            <a:extLst>
              <a:ext uri="{FF2B5EF4-FFF2-40B4-BE49-F238E27FC236}">
                <a16:creationId xmlns:a16="http://schemas.microsoft.com/office/drawing/2014/main" id="{103C29C3-BEDD-34F6-6726-B3BAAC442A01}"/>
              </a:ext>
            </a:extLst>
          </p:cNvPr>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5652776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Section Slid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29CE57-6836-7D8D-577E-5E397C26B77A}"/>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Footer Placeholder 2">
            <a:extLst>
              <a:ext uri="{FF2B5EF4-FFF2-40B4-BE49-F238E27FC236}">
                <a16:creationId xmlns:a16="http://schemas.microsoft.com/office/drawing/2014/main" id="{B0CECC0F-C446-0CB3-3B5C-59650A3B21AB}"/>
              </a:ext>
            </a:extLst>
          </p:cNvPr>
          <p:cNvSpPr>
            <a:spLocks noGrp="1"/>
          </p:cNvSpPr>
          <p:nvPr>
            <p:ph type="ftr" sz="quarter" idx="10"/>
          </p:nvPr>
        </p:nvSpPr>
        <p:spPr/>
        <p:txBody>
          <a:bodyPr/>
          <a:lstStyle>
            <a:lvl1pPr>
              <a:defRPr>
                <a:solidFill>
                  <a:schemeClr val="bg1"/>
                </a:solidFill>
              </a:defRPr>
            </a:lvl1pPr>
          </a:lstStyle>
          <a:p>
            <a:r>
              <a:rPr lang="en-US"/>
              <a:t>Child and Teen Checkups | health.state.mn.us/ctc</a:t>
            </a:r>
          </a:p>
        </p:txBody>
      </p:sp>
      <p:sp>
        <p:nvSpPr>
          <p:cNvPr id="4" name="Slide Number Placeholder 3">
            <a:extLst>
              <a:ext uri="{FF2B5EF4-FFF2-40B4-BE49-F238E27FC236}">
                <a16:creationId xmlns:a16="http://schemas.microsoft.com/office/drawing/2014/main" id="{103C29C3-BEDD-34F6-6726-B3BAAC442A01}"/>
              </a:ext>
            </a:extLst>
          </p:cNvPr>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
        <p:nvSpPr>
          <p:cNvPr id="2" name="Title 1">
            <a:extLst>
              <a:ext uri="{FF2B5EF4-FFF2-40B4-BE49-F238E27FC236}">
                <a16:creationId xmlns:a16="http://schemas.microsoft.com/office/drawing/2014/main" id="{4B5F30DF-C980-8147-D3CA-CBCEB5BC4CC2}"/>
              </a:ext>
            </a:extLst>
          </p:cNvPr>
          <p:cNvSpPr>
            <a:spLocks noGrp="1"/>
          </p:cNvSpPr>
          <p:nvPr>
            <p:ph type="title" hasCustomPrompt="1"/>
          </p:nvPr>
        </p:nvSpPr>
        <p:spPr>
          <a:xfrm>
            <a:off x="383810" y="2519889"/>
            <a:ext cx="3756869" cy="1325563"/>
          </a:xfrm>
        </p:spPr>
        <p:txBody>
          <a:bodyPr/>
          <a:lstStyle>
            <a:lvl1pPr>
              <a:defRPr>
                <a:solidFill>
                  <a:schemeClr val="bg1"/>
                </a:solidFill>
              </a:defRPr>
            </a:lvl1pPr>
          </a:lstStyle>
          <a:p>
            <a:r>
              <a:rPr lang="en-US"/>
              <a:t>Click to add Section Title</a:t>
            </a:r>
          </a:p>
        </p:txBody>
      </p:sp>
      <p:pic>
        <p:nvPicPr>
          <p:cNvPr id="8" name="Picture 7">
            <a:extLst>
              <a:ext uri="{FF2B5EF4-FFF2-40B4-BE49-F238E27FC236}">
                <a16:creationId xmlns:a16="http://schemas.microsoft.com/office/drawing/2014/main" id="{A1E008E3-9045-9CE7-19CA-3595AC26B0E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65092" y="6271209"/>
            <a:ext cx="1908213" cy="443290"/>
          </a:xfrm>
          <a:prstGeom prst="rect">
            <a:avLst/>
          </a:prstGeom>
        </p:spPr>
      </p:pic>
      <p:graphicFrame>
        <p:nvGraphicFramePr>
          <p:cNvPr id="14" name="Diagram 13">
            <a:extLst>
              <a:ext uri="{FF2B5EF4-FFF2-40B4-BE49-F238E27FC236}">
                <a16:creationId xmlns:a16="http://schemas.microsoft.com/office/drawing/2014/main" id="{E1B116AD-CE25-5CA9-D31A-83D7E9D5D98F}"/>
              </a:ext>
            </a:extLst>
          </p:cNvPr>
          <p:cNvGraphicFramePr/>
          <p:nvPr userDrawn="1">
            <p:extLst>
              <p:ext uri="{D42A27DB-BD31-4B8C-83A1-F6EECF244321}">
                <p14:modId xmlns:p14="http://schemas.microsoft.com/office/powerpoint/2010/main" val="2094726023"/>
              </p:ext>
            </p:extLst>
          </p:nvPr>
        </p:nvGraphicFramePr>
        <p:xfrm>
          <a:off x="3843547" y="547138"/>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8F759B37-B214-4757-C37A-E36DF1193B51}"/>
              </a:ext>
            </a:extLst>
          </p:cNvPr>
          <p:cNvSpPr txBox="1"/>
          <p:nvPr userDrawn="1"/>
        </p:nvSpPr>
        <p:spPr>
          <a:xfrm>
            <a:off x="4125344" y="796697"/>
            <a:ext cx="655608" cy="830997"/>
          </a:xfrm>
          <a:prstGeom prst="rect">
            <a:avLst/>
          </a:prstGeom>
          <a:noFill/>
        </p:spPr>
        <p:txBody>
          <a:bodyPr wrap="square" rtlCol="0">
            <a:spAutoFit/>
          </a:bodyPr>
          <a:lstStyle/>
          <a:p>
            <a:r>
              <a:rPr lang="en-US" sz="4800"/>
              <a:t>1</a:t>
            </a:r>
          </a:p>
        </p:txBody>
      </p:sp>
      <p:sp>
        <p:nvSpPr>
          <p:cNvPr id="16" name="TextBox 15">
            <a:extLst>
              <a:ext uri="{FF2B5EF4-FFF2-40B4-BE49-F238E27FC236}">
                <a16:creationId xmlns:a16="http://schemas.microsoft.com/office/drawing/2014/main" id="{ADF8E3DE-239A-AC5D-E933-DEEA3271021A}"/>
              </a:ext>
            </a:extLst>
          </p:cNvPr>
          <p:cNvSpPr txBox="1"/>
          <p:nvPr userDrawn="1"/>
        </p:nvSpPr>
        <p:spPr>
          <a:xfrm>
            <a:off x="4595003" y="1808129"/>
            <a:ext cx="655608" cy="830997"/>
          </a:xfrm>
          <a:prstGeom prst="rect">
            <a:avLst/>
          </a:prstGeom>
          <a:noFill/>
        </p:spPr>
        <p:txBody>
          <a:bodyPr wrap="square" rtlCol="0">
            <a:spAutoFit/>
          </a:bodyPr>
          <a:lstStyle/>
          <a:p>
            <a:r>
              <a:rPr lang="en-US" sz="4800"/>
              <a:t>2</a:t>
            </a:r>
          </a:p>
        </p:txBody>
      </p:sp>
      <p:sp>
        <p:nvSpPr>
          <p:cNvPr id="17" name="TextBox 16">
            <a:extLst>
              <a:ext uri="{FF2B5EF4-FFF2-40B4-BE49-F238E27FC236}">
                <a16:creationId xmlns:a16="http://schemas.microsoft.com/office/drawing/2014/main" id="{D2ABD765-9F7C-FC2E-4098-02E8EE3C6AE5}"/>
              </a:ext>
            </a:extLst>
          </p:cNvPr>
          <p:cNvSpPr txBox="1"/>
          <p:nvPr userDrawn="1"/>
        </p:nvSpPr>
        <p:spPr>
          <a:xfrm>
            <a:off x="4741484" y="2868221"/>
            <a:ext cx="655608" cy="830997"/>
          </a:xfrm>
          <a:prstGeom prst="rect">
            <a:avLst/>
          </a:prstGeom>
          <a:noFill/>
        </p:spPr>
        <p:txBody>
          <a:bodyPr wrap="square" rtlCol="0">
            <a:spAutoFit/>
          </a:bodyPr>
          <a:lstStyle/>
          <a:p>
            <a:r>
              <a:rPr lang="en-US" sz="4800"/>
              <a:t>3</a:t>
            </a:r>
          </a:p>
        </p:txBody>
      </p:sp>
      <p:sp>
        <p:nvSpPr>
          <p:cNvPr id="18" name="TextBox 17">
            <a:extLst>
              <a:ext uri="{FF2B5EF4-FFF2-40B4-BE49-F238E27FC236}">
                <a16:creationId xmlns:a16="http://schemas.microsoft.com/office/drawing/2014/main" id="{A4E767F0-50E5-9F49-4B30-42747EA58707}"/>
              </a:ext>
            </a:extLst>
          </p:cNvPr>
          <p:cNvSpPr txBox="1"/>
          <p:nvPr userDrawn="1"/>
        </p:nvSpPr>
        <p:spPr>
          <a:xfrm>
            <a:off x="4595003" y="3854405"/>
            <a:ext cx="655608" cy="830997"/>
          </a:xfrm>
          <a:prstGeom prst="rect">
            <a:avLst/>
          </a:prstGeom>
          <a:noFill/>
        </p:spPr>
        <p:txBody>
          <a:bodyPr wrap="square" rtlCol="0">
            <a:spAutoFit/>
          </a:bodyPr>
          <a:lstStyle/>
          <a:p>
            <a:r>
              <a:rPr lang="en-US" sz="4800"/>
              <a:t>4</a:t>
            </a:r>
          </a:p>
        </p:txBody>
      </p:sp>
      <p:sp>
        <p:nvSpPr>
          <p:cNvPr id="19" name="Text Placeholder 4">
            <a:extLst>
              <a:ext uri="{FF2B5EF4-FFF2-40B4-BE49-F238E27FC236}">
                <a16:creationId xmlns:a16="http://schemas.microsoft.com/office/drawing/2014/main" id="{C6CF8F5E-C8BA-8A22-00D2-90CCDFAAA8D3}"/>
              </a:ext>
            </a:extLst>
          </p:cNvPr>
          <p:cNvSpPr>
            <a:spLocks noGrp="1"/>
          </p:cNvSpPr>
          <p:nvPr>
            <p:ph type="body" sz="quarter" idx="15" hasCustomPrompt="1"/>
          </p:nvPr>
        </p:nvSpPr>
        <p:spPr bwMode="black">
          <a:xfrm>
            <a:off x="4863447" y="869175"/>
            <a:ext cx="6754483" cy="686040"/>
          </a:xfrm>
        </p:spPr>
        <p:txBody>
          <a:bodyPr>
            <a:normAutofit/>
          </a:bodyPr>
          <a:lstStyle>
            <a:lvl1pPr marL="0" indent="0" algn="l">
              <a:lnSpc>
                <a:spcPct val="100000"/>
              </a:lnSpc>
              <a:spcBef>
                <a:spcPts val="0"/>
              </a:spcBef>
              <a:buNone/>
              <a:defRPr sz="2000" b="0">
                <a:solidFill>
                  <a:schemeClr val="bg1"/>
                </a:solidFill>
              </a:defRPr>
            </a:lvl1pPr>
          </a:lstStyle>
          <a:p>
            <a:pPr lvl="0"/>
            <a:r>
              <a:rPr lang="en-US"/>
              <a:t>Click to edit text</a:t>
            </a:r>
          </a:p>
        </p:txBody>
      </p:sp>
      <p:sp>
        <p:nvSpPr>
          <p:cNvPr id="20" name="Text Placeholder 4">
            <a:extLst>
              <a:ext uri="{FF2B5EF4-FFF2-40B4-BE49-F238E27FC236}">
                <a16:creationId xmlns:a16="http://schemas.microsoft.com/office/drawing/2014/main" id="{2382AF58-2B7B-8E6C-D66F-DCF1329ABED9}"/>
              </a:ext>
            </a:extLst>
          </p:cNvPr>
          <p:cNvSpPr>
            <a:spLocks noGrp="1"/>
          </p:cNvSpPr>
          <p:nvPr>
            <p:ph type="body" sz="quarter" idx="16" hasCustomPrompt="1"/>
          </p:nvPr>
        </p:nvSpPr>
        <p:spPr bwMode="black">
          <a:xfrm>
            <a:off x="5323533" y="1869673"/>
            <a:ext cx="6427975" cy="686040"/>
          </a:xfrm>
        </p:spPr>
        <p:txBody>
          <a:bodyPr>
            <a:normAutofit/>
          </a:bodyPr>
          <a:lstStyle>
            <a:lvl1pPr marL="0" indent="0" algn="l">
              <a:lnSpc>
                <a:spcPct val="100000"/>
              </a:lnSpc>
              <a:spcBef>
                <a:spcPts val="0"/>
              </a:spcBef>
              <a:buNone/>
              <a:defRPr sz="2000" b="0">
                <a:solidFill>
                  <a:schemeClr val="bg1"/>
                </a:solidFill>
              </a:defRPr>
            </a:lvl1pPr>
          </a:lstStyle>
          <a:p>
            <a:pPr lvl="0"/>
            <a:r>
              <a:rPr lang="en-US"/>
              <a:t>Click to edit text</a:t>
            </a:r>
          </a:p>
        </p:txBody>
      </p:sp>
      <p:sp>
        <p:nvSpPr>
          <p:cNvPr id="21" name="Text Placeholder 4">
            <a:extLst>
              <a:ext uri="{FF2B5EF4-FFF2-40B4-BE49-F238E27FC236}">
                <a16:creationId xmlns:a16="http://schemas.microsoft.com/office/drawing/2014/main" id="{111060AF-0F64-C2AB-9443-68773942CF21}"/>
              </a:ext>
            </a:extLst>
          </p:cNvPr>
          <p:cNvSpPr>
            <a:spLocks noGrp="1"/>
          </p:cNvSpPr>
          <p:nvPr>
            <p:ph type="body" sz="quarter" idx="17" hasCustomPrompt="1"/>
          </p:nvPr>
        </p:nvSpPr>
        <p:spPr bwMode="black">
          <a:xfrm>
            <a:off x="5447309" y="2907252"/>
            <a:ext cx="6360881" cy="686040"/>
          </a:xfrm>
        </p:spPr>
        <p:txBody>
          <a:bodyPr>
            <a:normAutofit/>
          </a:bodyPr>
          <a:lstStyle>
            <a:lvl1pPr marL="0" indent="0" algn="l">
              <a:lnSpc>
                <a:spcPct val="100000"/>
              </a:lnSpc>
              <a:spcBef>
                <a:spcPts val="0"/>
              </a:spcBef>
              <a:buNone/>
              <a:defRPr sz="2000" b="0">
                <a:solidFill>
                  <a:schemeClr val="bg1"/>
                </a:solidFill>
              </a:defRPr>
            </a:lvl1pPr>
          </a:lstStyle>
          <a:p>
            <a:pPr lvl="0"/>
            <a:r>
              <a:rPr lang="en-US"/>
              <a:t>Click to edit text</a:t>
            </a:r>
          </a:p>
        </p:txBody>
      </p:sp>
      <p:sp>
        <p:nvSpPr>
          <p:cNvPr id="22" name="Text Placeholder 4">
            <a:extLst>
              <a:ext uri="{FF2B5EF4-FFF2-40B4-BE49-F238E27FC236}">
                <a16:creationId xmlns:a16="http://schemas.microsoft.com/office/drawing/2014/main" id="{4EFE16CD-A1AB-F394-53FB-CE7ECD512575}"/>
              </a:ext>
            </a:extLst>
          </p:cNvPr>
          <p:cNvSpPr>
            <a:spLocks noGrp="1"/>
          </p:cNvSpPr>
          <p:nvPr>
            <p:ph type="body" sz="quarter" idx="18" hasCustomPrompt="1"/>
          </p:nvPr>
        </p:nvSpPr>
        <p:spPr bwMode="black">
          <a:xfrm>
            <a:off x="5323533" y="3946840"/>
            <a:ext cx="6646718" cy="686040"/>
          </a:xfrm>
        </p:spPr>
        <p:txBody>
          <a:bodyPr>
            <a:normAutofit/>
          </a:bodyPr>
          <a:lstStyle>
            <a:lvl1pPr marL="0" indent="0" algn="l">
              <a:lnSpc>
                <a:spcPct val="100000"/>
              </a:lnSpc>
              <a:spcBef>
                <a:spcPts val="0"/>
              </a:spcBef>
              <a:buNone/>
              <a:defRPr sz="2000" b="0">
                <a:solidFill>
                  <a:schemeClr val="bg1"/>
                </a:solidFill>
              </a:defRPr>
            </a:lvl1pPr>
          </a:lstStyle>
          <a:p>
            <a:pPr lvl="0"/>
            <a:r>
              <a:rPr lang="en-US"/>
              <a:t>Click to edit text</a:t>
            </a:r>
          </a:p>
        </p:txBody>
      </p:sp>
      <p:sp>
        <p:nvSpPr>
          <p:cNvPr id="6" name="TextBox 5">
            <a:extLst>
              <a:ext uri="{FF2B5EF4-FFF2-40B4-BE49-F238E27FC236}">
                <a16:creationId xmlns:a16="http://schemas.microsoft.com/office/drawing/2014/main" id="{3681DFB6-AC23-8988-8E7E-B272DB44BFF3}"/>
              </a:ext>
            </a:extLst>
          </p:cNvPr>
          <p:cNvSpPr txBox="1"/>
          <p:nvPr userDrawn="1"/>
        </p:nvSpPr>
        <p:spPr>
          <a:xfrm>
            <a:off x="4125344" y="4875417"/>
            <a:ext cx="655608" cy="830997"/>
          </a:xfrm>
          <a:prstGeom prst="rect">
            <a:avLst/>
          </a:prstGeom>
          <a:noFill/>
        </p:spPr>
        <p:txBody>
          <a:bodyPr wrap="square" rtlCol="0">
            <a:spAutoFit/>
          </a:bodyPr>
          <a:lstStyle/>
          <a:p>
            <a:r>
              <a:rPr lang="en-US" sz="4800"/>
              <a:t>5</a:t>
            </a:r>
          </a:p>
        </p:txBody>
      </p:sp>
      <p:sp>
        <p:nvSpPr>
          <p:cNvPr id="7" name="Text Placeholder 4">
            <a:extLst>
              <a:ext uri="{FF2B5EF4-FFF2-40B4-BE49-F238E27FC236}">
                <a16:creationId xmlns:a16="http://schemas.microsoft.com/office/drawing/2014/main" id="{F4A13A5B-6DCA-C3C2-A0E5-165BA25B4081}"/>
              </a:ext>
            </a:extLst>
          </p:cNvPr>
          <p:cNvSpPr>
            <a:spLocks noGrp="1"/>
          </p:cNvSpPr>
          <p:nvPr>
            <p:ph type="body" sz="quarter" idx="19" hasCustomPrompt="1"/>
          </p:nvPr>
        </p:nvSpPr>
        <p:spPr bwMode="black">
          <a:xfrm>
            <a:off x="4861230" y="4947896"/>
            <a:ext cx="6646718" cy="686040"/>
          </a:xfrm>
        </p:spPr>
        <p:txBody>
          <a:bodyPr>
            <a:normAutofit/>
          </a:bodyPr>
          <a:lstStyle>
            <a:lvl1pPr marL="0" indent="0" algn="l">
              <a:lnSpc>
                <a:spcPct val="100000"/>
              </a:lnSpc>
              <a:spcBef>
                <a:spcPts val="0"/>
              </a:spcBef>
              <a:buNone/>
              <a:defRPr sz="2000" b="0">
                <a:solidFill>
                  <a:schemeClr val="bg1"/>
                </a:solidFill>
              </a:defRPr>
            </a:lvl1pPr>
          </a:lstStyle>
          <a:p>
            <a:pPr lvl="0"/>
            <a:r>
              <a:rPr lang="en-US"/>
              <a:t>Click to edit text</a:t>
            </a:r>
          </a:p>
        </p:txBody>
      </p:sp>
    </p:spTree>
    <p:extLst>
      <p:ext uri="{BB962C8B-B14F-4D97-AF65-F5344CB8AC3E}">
        <p14:creationId xmlns:p14="http://schemas.microsoft.com/office/powerpoint/2010/main" val="41910852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Section Slid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29CE57-6836-7D8D-577E-5E397C26B77A}"/>
              </a:ext>
            </a:extLst>
          </p:cNvPr>
          <p:cNvSpPr/>
          <p:nvPr userDrawn="1"/>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Diagonal Corners Rounded 5">
            <a:extLst>
              <a:ext uri="{FF2B5EF4-FFF2-40B4-BE49-F238E27FC236}">
                <a16:creationId xmlns:a16="http://schemas.microsoft.com/office/drawing/2014/main" id="{3CBFDA22-A6C6-4587-80E1-1193A504C0F9}"/>
              </a:ext>
            </a:extLst>
          </p:cNvPr>
          <p:cNvSpPr/>
          <p:nvPr userDrawn="1"/>
        </p:nvSpPr>
        <p:spPr>
          <a:xfrm>
            <a:off x="426132" y="439860"/>
            <a:ext cx="11477823" cy="5751455"/>
          </a:xfrm>
          <a:prstGeom prst="round2DiagRect">
            <a:avLst>
              <a:gd name="adj1" fmla="val 16667"/>
              <a:gd name="adj2"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Diagonal Corners Rounded 6">
            <a:extLst>
              <a:ext uri="{FF2B5EF4-FFF2-40B4-BE49-F238E27FC236}">
                <a16:creationId xmlns:a16="http://schemas.microsoft.com/office/drawing/2014/main" id="{658D20B7-13D6-AFBB-1C90-7C9D426B1EF3}"/>
              </a:ext>
            </a:extLst>
          </p:cNvPr>
          <p:cNvSpPr/>
          <p:nvPr userDrawn="1"/>
        </p:nvSpPr>
        <p:spPr>
          <a:xfrm>
            <a:off x="752602" y="741872"/>
            <a:ext cx="10824882" cy="5193410"/>
          </a:xfrm>
          <a:prstGeom prst="round2DiagRect">
            <a:avLst>
              <a:gd name="adj1" fmla="val 16667"/>
              <a:gd name="adj2" fmla="val 0"/>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B0CECC0F-C446-0CB3-3B5C-59650A3B21AB}"/>
              </a:ext>
            </a:extLst>
          </p:cNvPr>
          <p:cNvSpPr>
            <a:spLocks noGrp="1"/>
          </p:cNvSpPr>
          <p:nvPr>
            <p:ph type="ftr" sz="quarter" idx="10"/>
          </p:nvPr>
        </p:nvSpPr>
        <p:spPr/>
        <p:txBody>
          <a:bodyPr/>
          <a:lstStyle>
            <a:lvl1pPr>
              <a:defRPr>
                <a:solidFill>
                  <a:schemeClr val="bg1"/>
                </a:solidFill>
              </a:defRPr>
            </a:lvl1pPr>
          </a:lstStyle>
          <a:p>
            <a:r>
              <a:rPr lang="en-US"/>
              <a:t>Child and Teen Checkups | health.state.mn.us/ctc</a:t>
            </a:r>
          </a:p>
        </p:txBody>
      </p:sp>
      <p:sp>
        <p:nvSpPr>
          <p:cNvPr id="4" name="Slide Number Placeholder 3">
            <a:extLst>
              <a:ext uri="{FF2B5EF4-FFF2-40B4-BE49-F238E27FC236}">
                <a16:creationId xmlns:a16="http://schemas.microsoft.com/office/drawing/2014/main" id="{103C29C3-BEDD-34F6-6726-B3BAAC442A01}"/>
              </a:ext>
            </a:extLst>
          </p:cNvPr>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
        <p:nvSpPr>
          <p:cNvPr id="2" name="Title 1">
            <a:extLst>
              <a:ext uri="{FF2B5EF4-FFF2-40B4-BE49-F238E27FC236}">
                <a16:creationId xmlns:a16="http://schemas.microsoft.com/office/drawing/2014/main" id="{4B5F30DF-C980-8147-D3CA-CBCEB5BC4CC2}"/>
              </a:ext>
            </a:extLst>
          </p:cNvPr>
          <p:cNvSpPr>
            <a:spLocks noGrp="1"/>
          </p:cNvSpPr>
          <p:nvPr>
            <p:ph type="title" hasCustomPrompt="1"/>
          </p:nvPr>
        </p:nvSpPr>
        <p:spPr>
          <a:xfrm>
            <a:off x="2868218" y="2652805"/>
            <a:ext cx="6593649" cy="1325563"/>
          </a:xfrm>
        </p:spPr>
        <p:txBody>
          <a:bodyPr/>
          <a:lstStyle>
            <a:lvl1pPr>
              <a:defRPr>
                <a:solidFill>
                  <a:schemeClr val="tx1"/>
                </a:solidFill>
              </a:defRPr>
            </a:lvl1pPr>
          </a:lstStyle>
          <a:p>
            <a:r>
              <a:rPr lang="en-US"/>
              <a:t>Click to add Section Title</a:t>
            </a:r>
          </a:p>
        </p:txBody>
      </p:sp>
      <p:pic>
        <p:nvPicPr>
          <p:cNvPr id="8" name="Picture 7" descr="Child and teen checkups logo">
            <a:extLst>
              <a:ext uri="{FF2B5EF4-FFF2-40B4-BE49-F238E27FC236}">
                <a16:creationId xmlns:a16="http://schemas.microsoft.com/office/drawing/2014/main" id="{A1E008E3-9045-9CE7-19CA-3595AC26B0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5092" y="6264234"/>
            <a:ext cx="1908213" cy="457240"/>
          </a:xfrm>
          <a:prstGeom prst="rect">
            <a:avLst/>
          </a:prstGeom>
        </p:spPr>
      </p:pic>
    </p:spTree>
    <p:extLst>
      <p:ext uri="{BB962C8B-B14F-4D97-AF65-F5344CB8AC3E}">
        <p14:creationId xmlns:p14="http://schemas.microsoft.com/office/powerpoint/2010/main" val="304979822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Section Slid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29CE57-6836-7D8D-577E-5E397C26B77A}"/>
              </a:ext>
            </a:extLst>
          </p:cNvPr>
          <p:cNvSpPr/>
          <p:nvPr userDrawn="1"/>
        </p:nvSpPr>
        <p:spPr>
          <a:xfrm>
            <a:off x="0" y="0"/>
            <a:ext cx="12192000" cy="68580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Diagonal Corners Rounded 5">
            <a:extLst>
              <a:ext uri="{FF2B5EF4-FFF2-40B4-BE49-F238E27FC236}">
                <a16:creationId xmlns:a16="http://schemas.microsoft.com/office/drawing/2014/main" id="{3CBFDA22-A6C6-4587-80E1-1193A504C0F9}"/>
              </a:ext>
            </a:extLst>
          </p:cNvPr>
          <p:cNvSpPr/>
          <p:nvPr userDrawn="1"/>
        </p:nvSpPr>
        <p:spPr>
          <a:xfrm>
            <a:off x="426132" y="439860"/>
            <a:ext cx="11477823" cy="5751455"/>
          </a:xfrm>
          <a:prstGeom prst="round2DiagRect">
            <a:avLst>
              <a:gd name="adj1" fmla="val 16667"/>
              <a:gd name="adj2"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Diagonal Corners Rounded 6">
            <a:extLst>
              <a:ext uri="{FF2B5EF4-FFF2-40B4-BE49-F238E27FC236}">
                <a16:creationId xmlns:a16="http://schemas.microsoft.com/office/drawing/2014/main" id="{658D20B7-13D6-AFBB-1C90-7C9D426B1EF3}"/>
              </a:ext>
            </a:extLst>
          </p:cNvPr>
          <p:cNvSpPr/>
          <p:nvPr userDrawn="1"/>
        </p:nvSpPr>
        <p:spPr>
          <a:xfrm>
            <a:off x="752602" y="741872"/>
            <a:ext cx="10824882" cy="5193410"/>
          </a:xfrm>
          <a:prstGeom prst="round2DiagRect">
            <a:avLst>
              <a:gd name="adj1" fmla="val 16667"/>
              <a:gd name="adj2" fmla="val 0"/>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Footer Placeholder 2">
            <a:extLst>
              <a:ext uri="{FF2B5EF4-FFF2-40B4-BE49-F238E27FC236}">
                <a16:creationId xmlns:a16="http://schemas.microsoft.com/office/drawing/2014/main" id="{B0CECC0F-C446-0CB3-3B5C-59650A3B21AB}"/>
              </a:ext>
            </a:extLst>
          </p:cNvPr>
          <p:cNvSpPr>
            <a:spLocks noGrp="1"/>
          </p:cNvSpPr>
          <p:nvPr>
            <p:ph type="ftr" sz="quarter" idx="10"/>
          </p:nvPr>
        </p:nvSpPr>
        <p:spPr/>
        <p:txBody>
          <a:bodyPr/>
          <a:lstStyle>
            <a:lvl1pPr>
              <a:defRPr>
                <a:solidFill>
                  <a:schemeClr val="bg1"/>
                </a:solidFill>
              </a:defRPr>
            </a:lvl1pPr>
          </a:lstStyle>
          <a:p>
            <a:r>
              <a:rPr lang="en-US"/>
              <a:t>Child and Teen Checkups | health.state.mn.us/ctc</a:t>
            </a:r>
          </a:p>
        </p:txBody>
      </p:sp>
      <p:sp>
        <p:nvSpPr>
          <p:cNvPr id="4" name="Slide Number Placeholder 3">
            <a:extLst>
              <a:ext uri="{FF2B5EF4-FFF2-40B4-BE49-F238E27FC236}">
                <a16:creationId xmlns:a16="http://schemas.microsoft.com/office/drawing/2014/main" id="{103C29C3-BEDD-34F6-6726-B3BAAC442A01}"/>
              </a:ext>
            </a:extLst>
          </p:cNvPr>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
        <p:nvSpPr>
          <p:cNvPr id="2" name="Title 1">
            <a:extLst>
              <a:ext uri="{FF2B5EF4-FFF2-40B4-BE49-F238E27FC236}">
                <a16:creationId xmlns:a16="http://schemas.microsoft.com/office/drawing/2014/main" id="{4B5F30DF-C980-8147-D3CA-CBCEB5BC4CC2}"/>
              </a:ext>
            </a:extLst>
          </p:cNvPr>
          <p:cNvSpPr>
            <a:spLocks noGrp="1"/>
          </p:cNvSpPr>
          <p:nvPr>
            <p:ph type="title" hasCustomPrompt="1"/>
          </p:nvPr>
        </p:nvSpPr>
        <p:spPr>
          <a:xfrm>
            <a:off x="2868218" y="2652805"/>
            <a:ext cx="6593649" cy="1325563"/>
          </a:xfrm>
        </p:spPr>
        <p:txBody>
          <a:bodyPr/>
          <a:lstStyle>
            <a:lvl1pPr>
              <a:defRPr>
                <a:solidFill>
                  <a:schemeClr val="tx2"/>
                </a:solidFill>
              </a:defRPr>
            </a:lvl1pPr>
          </a:lstStyle>
          <a:p>
            <a:r>
              <a:rPr lang="en-US"/>
              <a:t>Click to add Section Title</a:t>
            </a:r>
          </a:p>
        </p:txBody>
      </p:sp>
      <p:pic>
        <p:nvPicPr>
          <p:cNvPr id="8" name="Picture 7" descr="Child and teen checkups logo">
            <a:extLst>
              <a:ext uri="{FF2B5EF4-FFF2-40B4-BE49-F238E27FC236}">
                <a16:creationId xmlns:a16="http://schemas.microsoft.com/office/drawing/2014/main" id="{A1E008E3-9045-9CE7-19CA-3595AC26B0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5092" y="6264234"/>
            <a:ext cx="1908213" cy="457240"/>
          </a:xfrm>
          <a:prstGeom prst="rect">
            <a:avLst/>
          </a:prstGeom>
        </p:spPr>
      </p:pic>
    </p:spTree>
    <p:extLst>
      <p:ext uri="{BB962C8B-B14F-4D97-AF65-F5344CB8AC3E}">
        <p14:creationId xmlns:p14="http://schemas.microsoft.com/office/powerpoint/2010/main" val="38543432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Section Slid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229CE57-6836-7D8D-577E-5E397C26B77A}"/>
              </a:ext>
            </a:extLst>
          </p:cNvPr>
          <p:cNvSpPr/>
          <p:nvPr userDrawn="1"/>
        </p:nvSpPr>
        <p:spPr>
          <a:xfrm>
            <a:off x="0" y="0"/>
            <a:ext cx="12192000" cy="6858000"/>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Diagonal Corners Rounded 5">
            <a:extLst>
              <a:ext uri="{FF2B5EF4-FFF2-40B4-BE49-F238E27FC236}">
                <a16:creationId xmlns:a16="http://schemas.microsoft.com/office/drawing/2014/main" id="{3CBFDA22-A6C6-4587-80E1-1193A504C0F9}"/>
              </a:ext>
            </a:extLst>
          </p:cNvPr>
          <p:cNvSpPr/>
          <p:nvPr userDrawn="1"/>
        </p:nvSpPr>
        <p:spPr>
          <a:xfrm>
            <a:off x="426132" y="439860"/>
            <a:ext cx="11477823" cy="5751455"/>
          </a:xfrm>
          <a:prstGeom prst="round2DiagRect">
            <a:avLst>
              <a:gd name="adj1" fmla="val 16667"/>
              <a:gd name="adj2"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Diagonal Corners Rounded 6">
            <a:extLst>
              <a:ext uri="{FF2B5EF4-FFF2-40B4-BE49-F238E27FC236}">
                <a16:creationId xmlns:a16="http://schemas.microsoft.com/office/drawing/2014/main" id="{658D20B7-13D6-AFBB-1C90-7C9D426B1EF3}"/>
              </a:ext>
            </a:extLst>
          </p:cNvPr>
          <p:cNvSpPr/>
          <p:nvPr userDrawn="1"/>
        </p:nvSpPr>
        <p:spPr>
          <a:xfrm>
            <a:off x="752602" y="741872"/>
            <a:ext cx="10824882" cy="5193410"/>
          </a:xfrm>
          <a:prstGeom prst="round2DiagRect">
            <a:avLst>
              <a:gd name="adj1" fmla="val 16667"/>
              <a:gd name="adj2" fmla="val 0"/>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3" name="Footer Placeholder 2">
            <a:extLst>
              <a:ext uri="{FF2B5EF4-FFF2-40B4-BE49-F238E27FC236}">
                <a16:creationId xmlns:a16="http://schemas.microsoft.com/office/drawing/2014/main" id="{B0CECC0F-C446-0CB3-3B5C-59650A3B21AB}"/>
              </a:ext>
            </a:extLst>
          </p:cNvPr>
          <p:cNvSpPr>
            <a:spLocks noGrp="1"/>
          </p:cNvSpPr>
          <p:nvPr>
            <p:ph type="ftr" sz="quarter" idx="10"/>
          </p:nvPr>
        </p:nvSpPr>
        <p:spPr/>
        <p:txBody>
          <a:bodyPr/>
          <a:lstStyle>
            <a:lvl1pPr>
              <a:defRPr>
                <a:solidFill>
                  <a:schemeClr val="bg1"/>
                </a:solidFill>
              </a:defRPr>
            </a:lvl1pPr>
          </a:lstStyle>
          <a:p>
            <a:r>
              <a:rPr lang="en-US"/>
              <a:t>Child and Teen Checkups | health.state.mn.us/ctc</a:t>
            </a:r>
          </a:p>
        </p:txBody>
      </p:sp>
      <p:sp>
        <p:nvSpPr>
          <p:cNvPr id="4" name="Slide Number Placeholder 3">
            <a:extLst>
              <a:ext uri="{FF2B5EF4-FFF2-40B4-BE49-F238E27FC236}">
                <a16:creationId xmlns:a16="http://schemas.microsoft.com/office/drawing/2014/main" id="{103C29C3-BEDD-34F6-6726-B3BAAC442A01}"/>
              </a:ext>
            </a:extLst>
          </p:cNvPr>
          <p:cNvSpPr>
            <a:spLocks noGrp="1"/>
          </p:cNvSpPr>
          <p:nvPr>
            <p:ph type="sldNum" sz="quarter" idx="11"/>
          </p:nvPr>
        </p:nvSpPr>
        <p:spPr/>
        <p:txBody>
          <a:bodyPr/>
          <a:lstStyle>
            <a:lvl1pPr>
              <a:defRPr>
                <a:solidFill>
                  <a:schemeClr val="bg1"/>
                </a:solidFill>
              </a:defRPr>
            </a:lvl1pPr>
          </a:lstStyle>
          <a:p>
            <a:fld id="{48F63A3B-78C7-47BE-AE5E-E10140E04643}" type="slidenum">
              <a:rPr lang="en-US" smtClean="0"/>
              <a:pPr/>
              <a:t>‹#›</a:t>
            </a:fld>
            <a:endParaRPr lang="en-US"/>
          </a:p>
        </p:txBody>
      </p:sp>
      <p:sp>
        <p:nvSpPr>
          <p:cNvPr id="2" name="Title 1">
            <a:extLst>
              <a:ext uri="{FF2B5EF4-FFF2-40B4-BE49-F238E27FC236}">
                <a16:creationId xmlns:a16="http://schemas.microsoft.com/office/drawing/2014/main" id="{4B5F30DF-C980-8147-D3CA-CBCEB5BC4CC2}"/>
              </a:ext>
            </a:extLst>
          </p:cNvPr>
          <p:cNvSpPr>
            <a:spLocks noGrp="1"/>
          </p:cNvSpPr>
          <p:nvPr>
            <p:ph type="title" hasCustomPrompt="1"/>
          </p:nvPr>
        </p:nvSpPr>
        <p:spPr>
          <a:xfrm>
            <a:off x="2868218" y="2652805"/>
            <a:ext cx="6593649" cy="1325563"/>
          </a:xfrm>
        </p:spPr>
        <p:txBody>
          <a:bodyPr/>
          <a:lstStyle>
            <a:lvl1pPr>
              <a:defRPr>
                <a:solidFill>
                  <a:schemeClr val="tx2"/>
                </a:solidFill>
              </a:defRPr>
            </a:lvl1pPr>
          </a:lstStyle>
          <a:p>
            <a:r>
              <a:rPr lang="en-US"/>
              <a:t>Click to add Section Title</a:t>
            </a:r>
          </a:p>
        </p:txBody>
      </p:sp>
      <p:pic>
        <p:nvPicPr>
          <p:cNvPr id="8" name="Picture 7" descr="Child and teen checkups logo">
            <a:extLst>
              <a:ext uri="{FF2B5EF4-FFF2-40B4-BE49-F238E27FC236}">
                <a16:creationId xmlns:a16="http://schemas.microsoft.com/office/drawing/2014/main" id="{A1E008E3-9045-9CE7-19CA-3595AC26B0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5092" y="6264234"/>
            <a:ext cx="1908213" cy="457240"/>
          </a:xfrm>
          <a:prstGeom prst="rect">
            <a:avLst/>
          </a:prstGeom>
        </p:spPr>
      </p:pic>
    </p:spTree>
    <p:extLst>
      <p:ext uri="{BB962C8B-B14F-4D97-AF65-F5344CB8AC3E}">
        <p14:creationId xmlns:p14="http://schemas.microsoft.com/office/powerpoint/2010/main" val="14919212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blu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9"/>
            <a:ext cx="4891177" cy="60554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265092" y="1552753"/>
            <a:ext cx="4427678" cy="3088258"/>
          </a:xfrm>
          <a:noFill/>
        </p:spPr>
        <p:txBody>
          <a:bodyPr lIns="0" rIns="0">
            <a:normAutofit/>
          </a:bodyPr>
          <a:lstStyle>
            <a:lvl1pPr algn="ctr">
              <a:defRPr sz="40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5460520" y="415556"/>
            <a:ext cx="6314537" cy="5457920"/>
          </a:xfrm>
          <a:noFill/>
        </p:spPr>
        <p:txBody>
          <a:bodyPr>
            <a:normAutofit/>
          </a:bodyPr>
          <a:lstStyle>
            <a:lvl1pPr>
              <a:buClr>
                <a:schemeClr val="accent1"/>
              </a:buClr>
              <a:defRPr sz="3200"/>
            </a:lvl1pPr>
            <a:lvl2pPr marL="685800" indent="-228600">
              <a:buClr>
                <a:schemeClr val="accent1"/>
              </a:buClr>
              <a:buFont typeface="Calibri" panose="020F0502020204030204" pitchFamily="34" charset="0"/>
              <a:buChar char="‒"/>
              <a:defRPr sz="2800"/>
            </a:lvl2pPr>
            <a:lvl3pPr>
              <a:buClr>
                <a:schemeClr val="accent1"/>
              </a:buClr>
              <a:defRPr sz="2000"/>
            </a:lvl3pPr>
            <a:lvl4pPr>
              <a:buClr>
                <a:schemeClr val="accent1"/>
              </a:buClr>
              <a:defRPr sz="2000"/>
            </a:lvl4pPr>
            <a:lvl5pPr>
              <a:buClr>
                <a:schemeClr val="accent1"/>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Child and Teen Checkups | health.state.mn.us/</a:t>
            </a:r>
            <a:r>
              <a:rPr lang="en-US" err="1"/>
              <a:t>ctc</a:t>
            </a:r>
            <a:endParaRPr lang="en-US"/>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7"/>
          <p:cNvSpPr/>
          <p:nvPr userDrawn="1"/>
        </p:nvSpPr>
        <p:spPr bwMode="auto">
          <a:xfrm>
            <a:off x="0" y="605528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descr="Minnesota logo">
            <a:extLst>
              <a:ext uri="{FF2B5EF4-FFF2-40B4-BE49-F238E27FC236}">
                <a16:creationId xmlns:a16="http://schemas.microsoft.com/office/drawing/2014/main" id="{D124FA11-58E1-018A-DE0A-4465E4D1692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60404" y="6384026"/>
            <a:ext cx="1908213" cy="207866"/>
          </a:xfrm>
          <a:prstGeom prst="rect">
            <a:avLst/>
          </a:prstGeom>
        </p:spPr>
      </p:pic>
    </p:spTree>
    <p:extLst>
      <p:ext uri="{BB962C8B-B14F-4D97-AF65-F5344CB8AC3E}">
        <p14:creationId xmlns:p14="http://schemas.microsoft.com/office/powerpoint/2010/main" val="5716069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and Content blu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7300823" y="-128"/>
            <a:ext cx="4891177" cy="60554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7532572" y="1331994"/>
            <a:ext cx="4427678" cy="3088258"/>
          </a:xfrm>
          <a:noFill/>
        </p:spPr>
        <p:txBody>
          <a:bodyPr lIns="0" rIns="0">
            <a:normAutofit/>
          </a:bodyPr>
          <a:lstStyle>
            <a:lvl1pPr algn="ctr">
              <a:defRPr sz="40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586595" y="298618"/>
            <a:ext cx="6314537" cy="5457920"/>
          </a:xfrm>
          <a:noFill/>
        </p:spPr>
        <p:txBody>
          <a:bodyPr>
            <a:normAutofit/>
          </a:bodyPr>
          <a:lstStyle>
            <a:lvl1pPr>
              <a:buClr>
                <a:schemeClr val="accent1"/>
              </a:buClr>
              <a:defRPr sz="3200"/>
            </a:lvl1pPr>
            <a:lvl2pPr marL="685800" indent="-228600">
              <a:buClr>
                <a:schemeClr val="accent1"/>
              </a:buClr>
              <a:buFont typeface="Calibri" panose="020F0502020204030204" pitchFamily="34" charset="0"/>
              <a:buChar char="‒"/>
              <a:defRPr sz="2800"/>
            </a:lvl2pPr>
            <a:lvl3pPr>
              <a:buClr>
                <a:schemeClr val="accent1"/>
              </a:buClr>
              <a:defRPr sz="2000"/>
            </a:lvl3pPr>
            <a:lvl4pPr>
              <a:buClr>
                <a:schemeClr val="accent1"/>
              </a:buClr>
              <a:defRPr sz="2000"/>
            </a:lvl4pPr>
            <a:lvl5pPr>
              <a:buClr>
                <a:schemeClr val="accent1"/>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Child and Teen Checkups | health.state.mn.us/</a:t>
            </a:r>
            <a:r>
              <a:rPr lang="en-US" err="1"/>
              <a:t>ctc</a:t>
            </a:r>
            <a:endParaRPr lang="en-US"/>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7"/>
          <p:cNvSpPr/>
          <p:nvPr userDrawn="1"/>
        </p:nvSpPr>
        <p:spPr bwMode="auto">
          <a:xfrm>
            <a:off x="0" y="605528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descr="Child and teen checkups logo">
            <a:extLst>
              <a:ext uri="{FF2B5EF4-FFF2-40B4-BE49-F238E27FC236}">
                <a16:creationId xmlns:a16="http://schemas.microsoft.com/office/drawing/2014/main" id="{9C143A3D-7B30-4CE7-BFB7-6A73731B27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5092" y="6264234"/>
            <a:ext cx="1908213" cy="457240"/>
          </a:xfrm>
          <a:prstGeom prst="rect">
            <a:avLst/>
          </a:prstGeom>
        </p:spPr>
      </p:pic>
    </p:spTree>
    <p:extLst>
      <p:ext uri="{BB962C8B-B14F-4D97-AF65-F5344CB8AC3E}">
        <p14:creationId xmlns:p14="http://schemas.microsoft.com/office/powerpoint/2010/main" val="412668428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Icons (4-Up Vertical)">
    <p:bg bwMode="gray">
      <p:bgRef idx="1001">
        <a:schemeClr val="bg1"/>
      </p:bgRef>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6318B5D-6EC4-CA58-E96C-12FEE7240DD3}"/>
              </a:ext>
            </a:extLst>
          </p:cNvPr>
          <p:cNvSpPr/>
          <p:nvPr userDrawn="1"/>
        </p:nvSpPr>
        <p:spPr>
          <a:xfrm>
            <a:off x="581719" y="1880558"/>
            <a:ext cx="2542477" cy="40884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A952DCB2-5375-56A2-A074-F40B56F4F76E}"/>
              </a:ext>
            </a:extLst>
          </p:cNvPr>
          <p:cNvSpPr/>
          <p:nvPr userDrawn="1"/>
        </p:nvSpPr>
        <p:spPr>
          <a:xfrm>
            <a:off x="3421562" y="1880557"/>
            <a:ext cx="2542477" cy="40884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18275BEC-3DB3-8DE8-78E1-92292A625A4A}"/>
              </a:ext>
            </a:extLst>
          </p:cNvPr>
          <p:cNvSpPr/>
          <p:nvPr userDrawn="1"/>
        </p:nvSpPr>
        <p:spPr>
          <a:xfrm>
            <a:off x="6288883" y="1877280"/>
            <a:ext cx="2542477" cy="40884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ED31451-F649-97ED-C35C-7E563CA35C65}"/>
              </a:ext>
            </a:extLst>
          </p:cNvPr>
          <p:cNvSpPr/>
          <p:nvPr userDrawn="1"/>
        </p:nvSpPr>
        <p:spPr>
          <a:xfrm>
            <a:off x="9128726" y="1909589"/>
            <a:ext cx="2542477" cy="408844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1"/>
          <p:cNvSpPr/>
          <p:nvPr userDrawn="1"/>
        </p:nvSpPr>
        <p:spPr bwMode="black">
          <a:xfrm>
            <a:off x="0" y="-128"/>
            <a:ext cx="12188952" cy="16238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2268263" y="170328"/>
            <a:ext cx="7161561" cy="1216025"/>
          </a:xfrm>
          <a:noFill/>
        </p:spPr>
        <p:txBody>
          <a:bodyPr lIns="0" rIns="0">
            <a:normAutofit/>
          </a:bodyPr>
          <a:lstStyle>
            <a:lvl1pPr algn="ctr">
              <a:defRPr sz="3600">
                <a:solidFill>
                  <a:schemeClr val="bg1"/>
                </a:solidFill>
              </a:defRPr>
            </a:lvl1pPr>
          </a:lstStyle>
          <a:p>
            <a:r>
              <a:rPr lang="en-US"/>
              <a:t>Click to edit Master title style</a:t>
            </a:r>
          </a:p>
        </p:txBody>
      </p:sp>
      <p:sp>
        <p:nvSpPr>
          <p:cNvPr id="7" name="Text Placeholder 4"/>
          <p:cNvSpPr>
            <a:spLocks noGrp="1"/>
          </p:cNvSpPr>
          <p:nvPr>
            <p:ph type="body" sz="quarter" idx="15" hasCustomPrompt="1"/>
          </p:nvPr>
        </p:nvSpPr>
        <p:spPr bwMode="black">
          <a:xfrm>
            <a:off x="581719" y="3107580"/>
            <a:ext cx="2542477" cy="1623853"/>
          </a:xfrm>
        </p:spPr>
        <p:txBody>
          <a:bodyPr>
            <a:normAutofit/>
          </a:bodyPr>
          <a:lstStyle>
            <a:lvl1pPr marL="0" indent="0" algn="ctr">
              <a:lnSpc>
                <a:spcPct val="100000"/>
              </a:lnSpc>
              <a:spcBef>
                <a:spcPts val="0"/>
              </a:spcBef>
              <a:buNone/>
              <a:defRPr sz="1800" b="0">
                <a:solidFill>
                  <a:schemeClr val="bg1"/>
                </a:solidFill>
              </a:defRPr>
            </a:lvl1pPr>
          </a:lstStyle>
          <a:p>
            <a:pPr lvl="0"/>
            <a:r>
              <a:rPr lang="en-US"/>
              <a:t>Click to edit text</a:t>
            </a:r>
          </a:p>
        </p:txBody>
      </p:sp>
      <p:sp>
        <p:nvSpPr>
          <p:cNvPr id="11" name="Text Placeholder 6"/>
          <p:cNvSpPr>
            <a:spLocks noGrp="1"/>
          </p:cNvSpPr>
          <p:nvPr>
            <p:ph type="body" sz="quarter" idx="17" hasCustomPrompt="1"/>
          </p:nvPr>
        </p:nvSpPr>
        <p:spPr bwMode="black">
          <a:xfrm>
            <a:off x="3421562" y="3107581"/>
            <a:ext cx="2542477" cy="1623852"/>
          </a:xfrm>
        </p:spPr>
        <p:txBody>
          <a:bodyPr>
            <a:normAutofit/>
          </a:bodyPr>
          <a:lstStyle>
            <a:lvl1pPr marL="0" indent="0" algn="ctr">
              <a:lnSpc>
                <a:spcPct val="100000"/>
              </a:lnSpc>
              <a:spcBef>
                <a:spcPts val="0"/>
              </a:spcBef>
              <a:buNone/>
              <a:defRPr sz="1800" b="0">
                <a:solidFill>
                  <a:schemeClr val="bg1"/>
                </a:solidFill>
              </a:defRPr>
            </a:lvl1pPr>
          </a:lstStyle>
          <a:p>
            <a:pPr lvl="0"/>
            <a:r>
              <a:rPr lang="en-US"/>
              <a:t>Click to edit text</a:t>
            </a:r>
          </a:p>
        </p:txBody>
      </p:sp>
      <p:sp>
        <p:nvSpPr>
          <p:cNvPr id="13" name="Text Placeholder 8"/>
          <p:cNvSpPr>
            <a:spLocks noGrp="1"/>
          </p:cNvSpPr>
          <p:nvPr>
            <p:ph type="body" sz="quarter" idx="19" hasCustomPrompt="1"/>
          </p:nvPr>
        </p:nvSpPr>
        <p:spPr bwMode="black">
          <a:xfrm>
            <a:off x="6288883" y="3107581"/>
            <a:ext cx="2542477" cy="1623852"/>
          </a:xfrm>
        </p:spPr>
        <p:txBody>
          <a:bodyPr>
            <a:normAutofit/>
          </a:bodyPr>
          <a:lstStyle>
            <a:lvl1pPr marL="0" indent="0" algn="ctr">
              <a:lnSpc>
                <a:spcPct val="100000"/>
              </a:lnSpc>
              <a:spcBef>
                <a:spcPts val="0"/>
              </a:spcBef>
              <a:buNone/>
              <a:defRPr sz="1800" b="0">
                <a:solidFill>
                  <a:schemeClr val="bg1"/>
                </a:solidFill>
              </a:defRPr>
            </a:lvl1pPr>
          </a:lstStyle>
          <a:p>
            <a:pPr lvl="0"/>
            <a:r>
              <a:rPr lang="en-US"/>
              <a:t>Click to edit text</a:t>
            </a:r>
          </a:p>
        </p:txBody>
      </p:sp>
      <p:sp>
        <p:nvSpPr>
          <p:cNvPr id="15" name="Text Placeholder 10"/>
          <p:cNvSpPr>
            <a:spLocks noGrp="1"/>
          </p:cNvSpPr>
          <p:nvPr>
            <p:ph type="body" sz="quarter" idx="21" hasCustomPrompt="1"/>
          </p:nvPr>
        </p:nvSpPr>
        <p:spPr bwMode="black">
          <a:xfrm>
            <a:off x="9128725" y="3107581"/>
            <a:ext cx="2542477" cy="1627838"/>
          </a:xfrm>
        </p:spPr>
        <p:txBody>
          <a:bodyPr>
            <a:normAutofit/>
          </a:bodyPr>
          <a:lstStyle>
            <a:lvl1pPr marL="0" indent="0" algn="ctr">
              <a:lnSpc>
                <a:spcPct val="100000"/>
              </a:lnSpc>
              <a:spcBef>
                <a:spcPts val="0"/>
              </a:spcBef>
              <a:buNone/>
              <a:defRPr sz="1800" b="0">
                <a:solidFill>
                  <a:schemeClr val="bg1"/>
                </a:solidFill>
              </a:defRPr>
            </a:lvl1pPr>
          </a:lstStyle>
          <a:p>
            <a:pPr lvl="0"/>
            <a:r>
              <a:rPr lang="en-US"/>
              <a:t>Click to edit text</a:t>
            </a:r>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Child and Teen Checkups | health.state.mn.us/</a:t>
            </a:r>
            <a:r>
              <a:rPr lang="en-US" err="1"/>
              <a:t>ctc</a:t>
            </a:r>
            <a:endParaRPr lang="en-US"/>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a:p>
        </p:txBody>
      </p:sp>
      <p:pic>
        <p:nvPicPr>
          <p:cNvPr id="16" name="Picture 15" descr="Child and Teen Checkups logo">
            <a:extLst>
              <a:ext uri="{FF2B5EF4-FFF2-40B4-BE49-F238E27FC236}">
                <a16:creationId xmlns:a16="http://schemas.microsoft.com/office/drawing/2014/main" id="{A56BC420-2D9F-4FCB-BD72-6F9AE682F1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0404" y="6259339"/>
            <a:ext cx="1908213" cy="457240"/>
          </a:xfrm>
          <a:prstGeom prst="rect">
            <a:avLst/>
          </a:prstGeom>
        </p:spPr>
      </p:pic>
      <p:grpSp>
        <p:nvGrpSpPr>
          <p:cNvPr id="9" name="Group 8">
            <a:extLst>
              <a:ext uri="{FF2B5EF4-FFF2-40B4-BE49-F238E27FC236}">
                <a16:creationId xmlns:a16="http://schemas.microsoft.com/office/drawing/2014/main" id="{B63BBF32-FD42-9A9A-FBC3-CE03DF90DB50}"/>
              </a:ext>
            </a:extLst>
          </p:cNvPr>
          <p:cNvGrpSpPr/>
          <p:nvPr userDrawn="1"/>
        </p:nvGrpSpPr>
        <p:grpSpPr>
          <a:xfrm>
            <a:off x="10758113" y="149246"/>
            <a:ext cx="1336612" cy="1325104"/>
            <a:chOff x="6778907" y="3665321"/>
            <a:chExt cx="1120815" cy="1111165"/>
          </a:xfrm>
          <a:solidFill>
            <a:schemeClr val="accent2"/>
          </a:solidFill>
        </p:grpSpPr>
        <p:sp>
          <p:nvSpPr>
            <p:cNvPr id="17" name="Oval 16">
              <a:extLst>
                <a:ext uri="{FF2B5EF4-FFF2-40B4-BE49-F238E27FC236}">
                  <a16:creationId xmlns:a16="http://schemas.microsoft.com/office/drawing/2014/main" id="{AB93E3E7-5B3B-0752-5F75-E5599A260F47}"/>
                </a:ext>
              </a:extLst>
            </p:cNvPr>
            <p:cNvSpPr/>
            <p:nvPr/>
          </p:nvSpPr>
          <p:spPr>
            <a:xfrm>
              <a:off x="6778907" y="3669178"/>
              <a:ext cx="108030" cy="108030"/>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18" name="Oval 17">
              <a:extLst>
                <a:ext uri="{FF2B5EF4-FFF2-40B4-BE49-F238E27FC236}">
                  <a16:creationId xmlns:a16="http://schemas.microsoft.com/office/drawing/2014/main" id="{B90D4EF9-8614-1302-E8CC-AEE6DA23599F}"/>
                </a:ext>
              </a:extLst>
            </p:cNvPr>
            <p:cNvSpPr/>
            <p:nvPr/>
          </p:nvSpPr>
          <p:spPr>
            <a:xfrm>
              <a:off x="7116502" y="3665321"/>
              <a:ext cx="108030" cy="108030"/>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23" name="Oval 22">
              <a:extLst>
                <a:ext uri="{FF2B5EF4-FFF2-40B4-BE49-F238E27FC236}">
                  <a16:creationId xmlns:a16="http://schemas.microsoft.com/office/drawing/2014/main" id="{200F501A-EB1C-0F6F-3F91-0228F21D9907}"/>
                </a:ext>
              </a:extLst>
            </p:cNvPr>
            <p:cNvSpPr/>
            <p:nvPr/>
          </p:nvSpPr>
          <p:spPr>
            <a:xfrm>
              <a:off x="6778907" y="4000985"/>
              <a:ext cx="108030" cy="108030"/>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24" name="Oval 23">
              <a:extLst>
                <a:ext uri="{FF2B5EF4-FFF2-40B4-BE49-F238E27FC236}">
                  <a16:creationId xmlns:a16="http://schemas.microsoft.com/office/drawing/2014/main" id="{FEB751BD-C8B5-8960-0722-1098AEBC234D}"/>
                </a:ext>
              </a:extLst>
            </p:cNvPr>
            <p:cNvSpPr/>
            <p:nvPr/>
          </p:nvSpPr>
          <p:spPr>
            <a:xfrm>
              <a:off x="7116502" y="4000985"/>
              <a:ext cx="108030" cy="108030"/>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25" name="Oval 24">
              <a:extLst>
                <a:ext uri="{FF2B5EF4-FFF2-40B4-BE49-F238E27FC236}">
                  <a16:creationId xmlns:a16="http://schemas.microsoft.com/office/drawing/2014/main" id="{72A9F55D-5939-BDE0-E1DD-76A00E65A5A8}"/>
                </a:ext>
              </a:extLst>
            </p:cNvPr>
            <p:cNvSpPr/>
            <p:nvPr/>
          </p:nvSpPr>
          <p:spPr>
            <a:xfrm>
              <a:off x="7454097" y="3665321"/>
              <a:ext cx="108030" cy="108030"/>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26" name="Oval 25">
              <a:extLst>
                <a:ext uri="{FF2B5EF4-FFF2-40B4-BE49-F238E27FC236}">
                  <a16:creationId xmlns:a16="http://schemas.microsoft.com/office/drawing/2014/main" id="{DEEA63FB-6DD8-E8D1-C548-40986F6087F5}"/>
                </a:ext>
              </a:extLst>
            </p:cNvPr>
            <p:cNvSpPr/>
            <p:nvPr/>
          </p:nvSpPr>
          <p:spPr>
            <a:xfrm>
              <a:off x="7454097" y="4000985"/>
              <a:ext cx="108030" cy="108030"/>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27" name="Oval 26">
              <a:extLst>
                <a:ext uri="{FF2B5EF4-FFF2-40B4-BE49-F238E27FC236}">
                  <a16:creationId xmlns:a16="http://schemas.microsoft.com/office/drawing/2014/main" id="{DC0A959B-1686-B285-77B3-43A3EC454D6F}"/>
                </a:ext>
              </a:extLst>
            </p:cNvPr>
            <p:cNvSpPr/>
            <p:nvPr/>
          </p:nvSpPr>
          <p:spPr>
            <a:xfrm>
              <a:off x="7791692" y="3665321"/>
              <a:ext cx="108030" cy="108030"/>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28" name="Oval 27">
              <a:extLst>
                <a:ext uri="{FF2B5EF4-FFF2-40B4-BE49-F238E27FC236}">
                  <a16:creationId xmlns:a16="http://schemas.microsoft.com/office/drawing/2014/main" id="{117E1D38-CA35-7EB0-48DB-E085CF67107A}"/>
                </a:ext>
              </a:extLst>
            </p:cNvPr>
            <p:cNvSpPr/>
            <p:nvPr/>
          </p:nvSpPr>
          <p:spPr>
            <a:xfrm>
              <a:off x="7791692" y="4000985"/>
              <a:ext cx="108030" cy="108030"/>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29" name="Oval 28">
              <a:extLst>
                <a:ext uri="{FF2B5EF4-FFF2-40B4-BE49-F238E27FC236}">
                  <a16:creationId xmlns:a16="http://schemas.microsoft.com/office/drawing/2014/main" id="{92F861E0-9635-6C49-2F46-65D246FDE908}"/>
                </a:ext>
              </a:extLst>
            </p:cNvPr>
            <p:cNvSpPr/>
            <p:nvPr/>
          </p:nvSpPr>
          <p:spPr>
            <a:xfrm>
              <a:off x="6778907" y="4332792"/>
              <a:ext cx="108030" cy="108030"/>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30" name="Oval 29">
              <a:extLst>
                <a:ext uri="{FF2B5EF4-FFF2-40B4-BE49-F238E27FC236}">
                  <a16:creationId xmlns:a16="http://schemas.microsoft.com/office/drawing/2014/main" id="{A4F2D781-BDAD-6834-0311-F1206CF640DA}"/>
                </a:ext>
              </a:extLst>
            </p:cNvPr>
            <p:cNvSpPr/>
            <p:nvPr/>
          </p:nvSpPr>
          <p:spPr>
            <a:xfrm>
              <a:off x="6778907" y="4668456"/>
              <a:ext cx="108030" cy="108030"/>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31" name="Oval 30">
              <a:extLst>
                <a:ext uri="{FF2B5EF4-FFF2-40B4-BE49-F238E27FC236}">
                  <a16:creationId xmlns:a16="http://schemas.microsoft.com/office/drawing/2014/main" id="{DB20BC10-31EF-1432-3017-0EF0D5E3F4A1}"/>
                </a:ext>
              </a:extLst>
            </p:cNvPr>
            <p:cNvSpPr/>
            <p:nvPr/>
          </p:nvSpPr>
          <p:spPr>
            <a:xfrm>
              <a:off x="7116502" y="4332792"/>
              <a:ext cx="108030" cy="108030"/>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32" name="Oval 31">
              <a:extLst>
                <a:ext uri="{FF2B5EF4-FFF2-40B4-BE49-F238E27FC236}">
                  <a16:creationId xmlns:a16="http://schemas.microsoft.com/office/drawing/2014/main" id="{C97DC6C7-EBE7-017B-DAC3-BA4EEE45531E}"/>
                </a:ext>
              </a:extLst>
            </p:cNvPr>
            <p:cNvSpPr/>
            <p:nvPr/>
          </p:nvSpPr>
          <p:spPr>
            <a:xfrm>
              <a:off x="7116502" y="4668456"/>
              <a:ext cx="108030" cy="108030"/>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33" name="Oval 32">
              <a:extLst>
                <a:ext uri="{FF2B5EF4-FFF2-40B4-BE49-F238E27FC236}">
                  <a16:creationId xmlns:a16="http://schemas.microsoft.com/office/drawing/2014/main" id="{E77C5048-BA55-3FFF-5146-33CEDBFEB25F}"/>
                </a:ext>
              </a:extLst>
            </p:cNvPr>
            <p:cNvSpPr/>
            <p:nvPr/>
          </p:nvSpPr>
          <p:spPr>
            <a:xfrm>
              <a:off x="7454097" y="4332792"/>
              <a:ext cx="108030" cy="108030"/>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34" name="Oval 33">
              <a:extLst>
                <a:ext uri="{FF2B5EF4-FFF2-40B4-BE49-F238E27FC236}">
                  <a16:creationId xmlns:a16="http://schemas.microsoft.com/office/drawing/2014/main" id="{1EDF5070-5334-208E-43EF-840B90C32DE8}"/>
                </a:ext>
              </a:extLst>
            </p:cNvPr>
            <p:cNvSpPr/>
            <p:nvPr/>
          </p:nvSpPr>
          <p:spPr>
            <a:xfrm>
              <a:off x="7454097" y="4668456"/>
              <a:ext cx="108030" cy="108030"/>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35" name="Oval 34">
              <a:extLst>
                <a:ext uri="{FF2B5EF4-FFF2-40B4-BE49-F238E27FC236}">
                  <a16:creationId xmlns:a16="http://schemas.microsoft.com/office/drawing/2014/main" id="{386669F9-3B04-33D7-EFFD-E8B346A4BABE}"/>
                </a:ext>
              </a:extLst>
            </p:cNvPr>
            <p:cNvSpPr/>
            <p:nvPr/>
          </p:nvSpPr>
          <p:spPr>
            <a:xfrm>
              <a:off x="7775295" y="4332792"/>
              <a:ext cx="108030" cy="108030"/>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
          <p:nvSpPr>
            <p:cNvPr id="36" name="Oval 35">
              <a:extLst>
                <a:ext uri="{FF2B5EF4-FFF2-40B4-BE49-F238E27FC236}">
                  <a16:creationId xmlns:a16="http://schemas.microsoft.com/office/drawing/2014/main" id="{F911AF94-8BB9-60DD-AE8B-B6855E481026}"/>
                </a:ext>
              </a:extLst>
            </p:cNvPr>
            <p:cNvSpPr/>
            <p:nvPr/>
          </p:nvSpPr>
          <p:spPr>
            <a:xfrm>
              <a:off x="7775295" y="4668456"/>
              <a:ext cx="108030" cy="108030"/>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grpSp>
      <p:sp>
        <p:nvSpPr>
          <p:cNvPr id="37" name="Circle: Hollow 36">
            <a:extLst>
              <a:ext uri="{FF2B5EF4-FFF2-40B4-BE49-F238E27FC236}">
                <a16:creationId xmlns:a16="http://schemas.microsoft.com/office/drawing/2014/main" id="{20917EE6-39A7-6B58-E812-2116CAE5EB11}"/>
              </a:ext>
            </a:extLst>
          </p:cNvPr>
          <p:cNvSpPr/>
          <p:nvPr userDrawn="1"/>
        </p:nvSpPr>
        <p:spPr>
          <a:xfrm>
            <a:off x="-956022" y="-794237"/>
            <a:ext cx="2106593" cy="2106593"/>
          </a:xfrm>
          <a:prstGeom prst="donu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87913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 name="Rectangle 1"/>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3"/>
          <p:cNvSpPr>
            <a:spLocks noGrp="1"/>
          </p:cNvSpPr>
          <p:nvPr>
            <p:ph idx="1"/>
          </p:nvPr>
        </p:nvSpPr>
        <p:spPr bwMode="gray">
          <a:xfrm>
            <a:off x="838200" y="1335281"/>
            <a:ext cx="10515600" cy="4841683"/>
          </a:xfrm>
          <a:noFill/>
        </p:spPr>
        <p:txBody>
          <a:bodyPr lIns="182880" tIns="182880" rIns="182880" b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pic>
        <p:nvPicPr>
          <p:cNvPr id="10" name="Graphic 5" descr="Minnesota Logo">
            <a:extLst>
              <a:ext uri="{FF2B5EF4-FFF2-40B4-BE49-F238E27FC236}">
                <a16:creationId xmlns:a16="http://schemas.microsoft.com/office/drawing/2014/main" id="{0770DF17-5655-49F7-A161-3C94E70C5A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20395" y="6398129"/>
            <a:ext cx="2427390" cy="263210"/>
          </a:xfrm>
          <a:prstGeom prst="rect">
            <a:avLst/>
          </a:prstGeom>
        </p:spPr>
      </p:pic>
    </p:spTree>
    <p:extLst>
      <p:ext uri="{BB962C8B-B14F-4D97-AF65-F5344CB8AC3E}">
        <p14:creationId xmlns:p14="http://schemas.microsoft.com/office/powerpoint/2010/main" val="3485841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Title and Content (White)">
    <p:bg bwMode="gray">
      <p:bgRef idx="1001">
        <a:schemeClr val="bg1"/>
      </p:bgRef>
    </p:bg>
    <p:spTree>
      <p:nvGrpSpPr>
        <p:cNvPr id="1" name=""/>
        <p:cNvGrpSpPr/>
        <p:nvPr/>
      </p:nvGrpSpPr>
      <p:grpSpPr>
        <a:xfrm>
          <a:off x="0" y="0"/>
          <a:ext cx="0" cy="0"/>
          <a:chOff x="0" y="0"/>
          <a:chExt cx="0" cy="0"/>
        </a:xfrm>
      </p:grpSpPr>
      <p:sp>
        <p:nvSpPr>
          <p:cNvPr id="7" name="Picture Placeholder 5">
            <a:extLst>
              <a:ext uri="{FF2B5EF4-FFF2-40B4-BE49-F238E27FC236}">
                <a16:creationId xmlns:a16="http://schemas.microsoft.com/office/drawing/2014/main" id="{2EC22776-6C09-0CE4-FEBD-7FA1C862769F}"/>
              </a:ext>
            </a:extLst>
          </p:cNvPr>
          <p:cNvSpPr>
            <a:spLocks noGrp="1"/>
          </p:cNvSpPr>
          <p:nvPr>
            <p:ph type="pic" sz="quarter" idx="16" hasCustomPrompt="1"/>
          </p:nvPr>
        </p:nvSpPr>
        <p:spPr bwMode="gray">
          <a:xfrm>
            <a:off x="8712723" y="0"/>
            <a:ext cx="3479277" cy="4940490"/>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Right Triangle 12">
            <a:extLst>
              <a:ext uri="{FF2B5EF4-FFF2-40B4-BE49-F238E27FC236}">
                <a16:creationId xmlns:a16="http://schemas.microsoft.com/office/drawing/2014/main" id="{7D62BF9C-FEC5-B7D1-CDEF-FDA3A84FAD86}"/>
              </a:ext>
            </a:extLst>
          </p:cNvPr>
          <p:cNvSpPr/>
          <p:nvPr userDrawn="1"/>
        </p:nvSpPr>
        <p:spPr>
          <a:xfrm rot="10800000" flipV="1">
            <a:off x="2486174" y="4388529"/>
            <a:ext cx="5785376" cy="2469471"/>
          </a:xfrm>
          <a:prstGeom prst="r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Triangle 11">
            <a:extLst>
              <a:ext uri="{FF2B5EF4-FFF2-40B4-BE49-F238E27FC236}">
                <a16:creationId xmlns:a16="http://schemas.microsoft.com/office/drawing/2014/main" id="{80EC70C8-8DEA-E21F-BB21-8B50E0238A79}"/>
              </a:ext>
            </a:extLst>
          </p:cNvPr>
          <p:cNvSpPr/>
          <p:nvPr userDrawn="1"/>
        </p:nvSpPr>
        <p:spPr>
          <a:xfrm flipV="1">
            <a:off x="0" y="-2"/>
            <a:ext cx="6180930" cy="2535384"/>
          </a:xfrm>
          <a:prstGeom prst="r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02134BB-549F-307E-5EC8-BF8956EB6698}"/>
              </a:ext>
            </a:extLst>
          </p:cNvPr>
          <p:cNvSpPr/>
          <p:nvPr userDrawn="1"/>
        </p:nvSpPr>
        <p:spPr>
          <a:xfrm rot="4049656">
            <a:off x="1984180" y="128091"/>
            <a:ext cx="4954365" cy="647359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a:spLocks noGrp="1"/>
          </p:cNvSpPr>
          <p:nvPr>
            <p:ph type="title"/>
          </p:nvPr>
        </p:nvSpPr>
        <p:spPr bwMode="white">
          <a:xfrm>
            <a:off x="209961" y="54171"/>
            <a:ext cx="5761008"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1623203" y="1486113"/>
            <a:ext cx="5432690" cy="4582339"/>
          </a:xfrm>
          <a:noFill/>
        </p:spPr>
        <p:txBody>
          <a:bodyPr>
            <a:normAutofit/>
          </a:bodyPr>
          <a:lstStyle>
            <a:lvl1pPr>
              <a:buClr>
                <a:schemeClr val="accent1"/>
              </a:buClr>
              <a:defRPr sz="3200">
                <a:solidFill>
                  <a:schemeClr val="bg1"/>
                </a:solidFill>
              </a:defRPr>
            </a:lvl1pPr>
            <a:lvl2pPr marL="685800" indent="-228600">
              <a:buClr>
                <a:schemeClr val="accent1"/>
              </a:buClr>
              <a:buFont typeface="Calibri" panose="020F0502020204030204" pitchFamily="34" charset="0"/>
              <a:buChar char="‒"/>
              <a:defRPr sz="2800">
                <a:solidFill>
                  <a:schemeClr val="bg1"/>
                </a:solidFill>
              </a:defRPr>
            </a:lvl2pPr>
            <a:lvl3pPr>
              <a:buClr>
                <a:schemeClr val="accent1"/>
              </a:buClr>
              <a:defRPr sz="2000">
                <a:solidFill>
                  <a:schemeClr val="bg1"/>
                </a:solidFill>
              </a:defRPr>
            </a:lvl3pPr>
            <a:lvl4pPr>
              <a:buClr>
                <a:schemeClr val="accent1"/>
              </a:buClr>
              <a:defRPr sz="2000">
                <a:solidFill>
                  <a:schemeClr val="bg1"/>
                </a:solidFill>
              </a:defRPr>
            </a:lvl4pPr>
            <a:lvl5pPr>
              <a:buClr>
                <a:schemeClr val="accent1"/>
              </a:buClr>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Right Triangle 15">
            <a:extLst>
              <a:ext uri="{FF2B5EF4-FFF2-40B4-BE49-F238E27FC236}">
                <a16:creationId xmlns:a16="http://schemas.microsoft.com/office/drawing/2014/main" id="{BB039C67-67FB-AC34-6B83-2553038DC5E8}"/>
              </a:ext>
            </a:extLst>
          </p:cNvPr>
          <p:cNvSpPr/>
          <p:nvPr userDrawn="1"/>
        </p:nvSpPr>
        <p:spPr>
          <a:xfrm>
            <a:off x="8230667" y="4099148"/>
            <a:ext cx="1106975" cy="2777581"/>
          </a:xfrm>
          <a:prstGeom prst="rtTriangl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bg1"/>
                </a:solidFill>
              </a:defRPr>
            </a:lvl1pPr>
          </a:lstStyle>
          <a:p>
            <a:r>
              <a:rPr lang="en-US"/>
              <a:t>Child and Teen Checkups | health.state.mn.us/ctc</a:t>
            </a: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pic>
        <p:nvPicPr>
          <p:cNvPr id="5" name="Picture 4" descr="Child and teen checkups logo">
            <a:extLst>
              <a:ext uri="{FF2B5EF4-FFF2-40B4-BE49-F238E27FC236}">
                <a16:creationId xmlns:a16="http://schemas.microsoft.com/office/drawing/2014/main" id="{9C143A3D-7B30-4CE7-BFB7-6A73731B27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5092" y="6264234"/>
            <a:ext cx="1908213" cy="457240"/>
          </a:xfrm>
          <a:prstGeom prst="rect">
            <a:avLst/>
          </a:prstGeom>
        </p:spPr>
      </p:pic>
      <p:sp>
        <p:nvSpPr>
          <p:cNvPr id="17" name="Right Triangle 16">
            <a:extLst>
              <a:ext uri="{FF2B5EF4-FFF2-40B4-BE49-F238E27FC236}">
                <a16:creationId xmlns:a16="http://schemas.microsoft.com/office/drawing/2014/main" id="{61966B8E-E956-70A8-3D79-B035196C1043}"/>
              </a:ext>
            </a:extLst>
          </p:cNvPr>
          <p:cNvSpPr/>
          <p:nvPr userDrawn="1"/>
        </p:nvSpPr>
        <p:spPr>
          <a:xfrm>
            <a:off x="0" y="1270196"/>
            <a:ext cx="685417" cy="1460968"/>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04E639D-6CD4-859D-A5C7-5CBDA3ACFA2B}"/>
              </a:ext>
            </a:extLst>
          </p:cNvPr>
          <p:cNvSpPr/>
          <p:nvPr userDrawn="1"/>
        </p:nvSpPr>
        <p:spPr bwMode="auto">
          <a:xfrm rot="4014113">
            <a:off x="-2216959" y="3734885"/>
            <a:ext cx="6840444" cy="216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CFB611F1-6610-2970-2ACE-466FF9E1A4DF}"/>
              </a:ext>
            </a:extLst>
          </p:cNvPr>
          <p:cNvSpPr/>
          <p:nvPr userDrawn="1"/>
        </p:nvSpPr>
        <p:spPr bwMode="auto">
          <a:xfrm rot="4046942">
            <a:off x="4134321" y="3343502"/>
            <a:ext cx="7709121" cy="1743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7691437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6305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p:nvPr>
        </p:nvSpPr>
        <p:spPr bwMode="white">
          <a:xfrm>
            <a:off x="933091" y="207119"/>
            <a:ext cx="10515600" cy="1216025"/>
          </a:xfrm>
          <a:noFill/>
        </p:spPr>
        <p:txBody>
          <a:bodyPr lIns="0" rIns="0">
            <a:normAutofit/>
          </a:bodyPr>
          <a:lstStyle>
            <a:lvl1pPr algn="ctr">
              <a:defRPr sz="3600">
                <a:solidFill>
                  <a:schemeClr val="bg1"/>
                </a:solidFill>
              </a:defRPr>
            </a:lvl1pPr>
          </a:lstStyle>
          <a:p>
            <a:r>
              <a:rPr lang="en-US"/>
              <a:t>Click to edit Master title style</a:t>
            </a:r>
          </a:p>
        </p:txBody>
      </p:sp>
      <p:sp>
        <p:nvSpPr>
          <p:cNvPr id="4" name="Content Placeholder 4"/>
          <p:cNvSpPr>
            <a:spLocks noGrp="1"/>
          </p:cNvSpPr>
          <p:nvPr>
            <p:ph sz="half" idx="2"/>
          </p:nvPr>
        </p:nvSpPr>
        <p:spPr bwMode="gray">
          <a:xfrm>
            <a:off x="8203278" y="1878996"/>
            <a:ext cx="3718932" cy="3926680"/>
          </a:xfrm>
          <a:noFill/>
        </p:spPr>
        <p:txBody>
          <a:bodyPr>
            <a:normAutofit/>
          </a:bodyPr>
          <a:lstStyle>
            <a:lvl1pPr>
              <a:defRPr sz="2800"/>
            </a:lvl1pPr>
            <a:lvl2pPr marL="685800" indent="-228600">
              <a:buFont typeface="Calibri" panose="020F0502020204030204" pitchFamily="34" charset="0"/>
              <a:buChar char="‒"/>
              <a:defRPr sz="24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Child and Teen Checkups | health.state.mn.us/</a:t>
            </a:r>
            <a:r>
              <a:rPr lang="en-US" err="1"/>
              <a:t>ctc</a:t>
            </a:r>
            <a:endParaRPr lang="en-US"/>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a:p>
        </p:txBody>
      </p:sp>
      <p:pic>
        <p:nvPicPr>
          <p:cNvPr id="6" name="Picture 5" descr="Child and teen checkups logo">
            <a:extLst>
              <a:ext uri="{FF2B5EF4-FFF2-40B4-BE49-F238E27FC236}">
                <a16:creationId xmlns:a16="http://schemas.microsoft.com/office/drawing/2014/main" id="{ED6268FC-F393-4927-8A3B-60C400DE6D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5093" y="6264234"/>
            <a:ext cx="1908213" cy="457240"/>
          </a:xfrm>
          <a:prstGeom prst="rect">
            <a:avLst/>
          </a:prstGeom>
        </p:spPr>
      </p:pic>
      <p:sp>
        <p:nvSpPr>
          <p:cNvPr id="2" name="Rectangle 8">
            <a:extLst>
              <a:ext uri="{FF2B5EF4-FFF2-40B4-BE49-F238E27FC236}">
                <a16:creationId xmlns:a16="http://schemas.microsoft.com/office/drawing/2014/main" id="{D3906F73-1998-550D-78DA-43A94FF9BD04}"/>
              </a:ext>
            </a:extLst>
          </p:cNvPr>
          <p:cNvSpPr/>
          <p:nvPr userDrawn="1"/>
        </p:nvSpPr>
        <p:spPr bwMode="auto">
          <a:xfrm rot="5400000">
            <a:off x="6094323" y="3811505"/>
            <a:ext cx="3926682" cy="616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5" name="Rectangle 8">
            <a:extLst>
              <a:ext uri="{FF2B5EF4-FFF2-40B4-BE49-F238E27FC236}">
                <a16:creationId xmlns:a16="http://schemas.microsoft.com/office/drawing/2014/main" id="{F9CF0B3C-832D-C8EF-7D0C-E5380E8F01A9}"/>
              </a:ext>
            </a:extLst>
          </p:cNvPr>
          <p:cNvSpPr/>
          <p:nvPr userDrawn="1"/>
        </p:nvSpPr>
        <p:spPr bwMode="auto">
          <a:xfrm rot="5400000">
            <a:off x="2084163" y="3811503"/>
            <a:ext cx="3926682" cy="616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8" name="Content Placeholder 4">
            <a:extLst>
              <a:ext uri="{FF2B5EF4-FFF2-40B4-BE49-F238E27FC236}">
                <a16:creationId xmlns:a16="http://schemas.microsoft.com/office/drawing/2014/main" id="{B5617DBE-3D69-DFAF-9998-0E2FF2942ABF}"/>
              </a:ext>
            </a:extLst>
          </p:cNvPr>
          <p:cNvSpPr>
            <a:spLocks noGrp="1"/>
          </p:cNvSpPr>
          <p:nvPr>
            <p:ph sz="half" idx="13"/>
          </p:nvPr>
        </p:nvSpPr>
        <p:spPr bwMode="gray">
          <a:xfrm>
            <a:off x="4193118" y="1878996"/>
            <a:ext cx="3718932" cy="3926680"/>
          </a:xfrm>
          <a:noFill/>
        </p:spPr>
        <p:txBody>
          <a:bodyPr>
            <a:normAutofit/>
          </a:bodyPr>
          <a:lstStyle>
            <a:lvl1pPr>
              <a:defRPr sz="2800"/>
            </a:lvl1pPr>
            <a:lvl2pPr marL="685800" indent="-228600">
              <a:buFont typeface="Calibri" panose="020F0502020204030204" pitchFamily="34" charset="0"/>
              <a:buChar char="‒"/>
              <a:defRPr sz="24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5A55E62E-87AE-7968-61AF-3D8FE5C1E247}"/>
              </a:ext>
            </a:extLst>
          </p:cNvPr>
          <p:cNvSpPr>
            <a:spLocks noGrp="1"/>
          </p:cNvSpPr>
          <p:nvPr>
            <p:ph sz="half" idx="14"/>
          </p:nvPr>
        </p:nvSpPr>
        <p:spPr bwMode="gray">
          <a:xfrm>
            <a:off x="182958" y="1885957"/>
            <a:ext cx="3718932" cy="3926680"/>
          </a:xfrm>
          <a:noFill/>
        </p:spPr>
        <p:txBody>
          <a:bodyPr>
            <a:normAutofit/>
          </a:bodyPr>
          <a:lstStyle>
            <a:lvl1pPr>
              <a:defRPr sz="2800"/>
            </a:lvl1pPr>
            <a:lvl2pPr marL="685800" indent="-228600">
              <a:buFont typeface="Calibri" panose="020F0502020204030204" pitchFamily="34" charset="0"/>
              <a:buChar char="‒"/>
              <a:defRPr sz="24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23468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6305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p:nvPr>
        </p:nvSpPr>
        <p:spPr bwMode="white">
          <a:xfrm>
            <a:off x="933091" y="207119"/>
            <a:ext cx="10515600" cy="1216025"/>
          </a:xfrm>
          <a:noFill/>
        </p:spPr>
        <p:txBody>
          <a:bodyPr lIns="0" rIns="0">
            <a:normAutofit/>
          </a:bodyPr>
          <a:lstStyle>
            <a:lvl1pPr algn="ctr">
              <a:defRPr sz="3600">
                <a:solidFill>
                  <a:schemeClr val="bg1"/>
                </a:solidFill>
              </a:defRPr>
            </a:lvl1pPr>
          </a:lstStyle>
          <a:p>
            <a:r>
              <a:rPr lang="en-US"/>
              <a:t>Click to edit Master title style</a:t>
            </a:r>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Child and Teen Checkups | health.state.mn.us/</a:t>
            </a:r>
            <a:r>
              <a:rPr lang="en-US" err="1"/>
              <a:t>ctc</a:t>
            </a:r>
            <a:endParaRPr lang="en-US"/>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a:p>
        </p:txBody>
      </p:sp>
      <p:sp>
        <p:nvSpPr>
          <p:cNvPr id="5" name="Rectangle 8">
            <a:extLst>
              <a:ext uri="{FF2B5EF4-FFF2-40B4-BE49-F238E27FC236}">
                <a16:creationId xmlns:a16="http://schemas.microsoft.com/office/drawing/2014/main" id="{F9CF0B3C-832D-C8EF-7D0C-E5380E8F01A9}"/>
              </a:ext>
            </a:extLst>
          </p:cNvPr>
          <p:cNvSpPr/>
          <p:nvPr userDrawn="1"/>
        </p:nvSpPr>
        <p:spPr bwMode="auto">
          <a:xfrm rot="5400000">
            <a:off x="4227549" y="3916482"/>
            <a:ext cx="3926682" cy="616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8" name="Content Placeholder 4">
            <a:extLst>
              <a:ext uri="{FF2B5EF4-FFF2-40B4-BE49-F238E27FC236}">
                <a16:creationId xmlns:a16="http://schemas.microsoft.com/office/drawing/2014/main" id="{B5617DBE-3D69-DFAF-9998-0E2FF2942ABF}"/>
              </a:ext>
            </a:extLst>
          </p:cNvPr>
          <p:cNvSpPr>
            <a:spLocks noGrp="1"/>
          </p:cNvSpPr>
          <p:nvPr>
            <p:ph sz="half" idx="13"/>
          </p:nvPr>
        </p:nvSpPr>
        <p:spPr bwMode="gray">
          <a:xfrm>
            <a:off x="6722855" y="1985226"/>
            <a:ext cx="4725836" cy="3926680"/>
          </a:xfrm>
          <a:noFill/>
        </p:spPr>
        <p:txBody>
          <a:bodyPr>
            <a:normAutofit/>
          </a:bodyPr>
          <a:lstStyle>
            <a:lvl1pPr>
              <a:defRPr sz="2800"/>
            </a:lvl1pPr>
            <a:lvl2pPr marL="685800" indent="-228600">
              <a:buFont typeface="Calibri" panose="020F0502020204030204" pitchFamily="34" charset="0"/>
              <a:buChar char="‒"/>
              <a:defRPr sz="24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a:extLst>
              <a:ext uri="{FF2B5EF4-FFF2-40B4-BE49-F238E27FC236}">
                <a16:creationId xmlns:a16="http://schemas.microsoft.com/office/drawing/2014/main" id="{5A55E62E-87AE-7968-61AF-3D8FE5C1E247}"/>
              </a:ext>
            </a:extLst>
          </p:cNvPr>
          <p:cNvSpPr>
            <a:spLocks noGrp="1"/>
          </p:cNvSpPr>
          <p:nvPr>
            <p:ph sz="half" idx="14"/>
          </p:nvPr>
        </p:nvSpPr>
        <p:spPr bwMode="gray">
          <a:xfrm>
            <a:off x="838565" y="1983973"/>
            <a:ext cx="4630582" cy="3926680"/>
          </a:xfrm>
          <a:noFill/>
        </p:spPr>
        <p:txBody>
          <a:bodyPr>
            <a:normAutofit/>
          </a:bodyPr>
          <a:lstStyle>
            <a:lvl1pPr>
              <a:defRPr sz="2800"/>
            </a:lvl1pPr>
            <a:lvl2pPr marL="685800" indent="-228600">
              <a:buFont typeface="Calibri" panose="020F0502020204030204" pitchFamily="34" charset="0"/>
              <a:buChar char="‒"/>
              <a:defRPr sz="24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Minnesota logo">
            <a:extLst>
              <a:ext uri="{FF2B5EF4-FFF2-40B4-BE49-F238E27FC236}">
                <a16:creationId xmlns:a16="http://schemas.microsoft.com/office/drawing/2014/main" id="{87DD5713-5551-9E88-D595-112B141E6BB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60404" y="6384026"/>
            <a:ext cx="1908213" cy="207866"/>
          </a:xfrm>
          <a:prstGeom prst="rect">
            <a:avLst/>
          </a:prstGeom>
        </p:spPr>
      </p:pic>
    </p:spTree>
    <p:extLst>
      <p:ext uri="{BB962C8B-B14F-4D97-AF65-F5344CB8AC3E}">
        <p14:creationId xmlns:p14="http://schemas.microsoft.com/office/powerpoint/2010/main" val="32655429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630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p:nvPr>
        </p:nvSpPr>
        <p:spPr bwMode="white">
          <a:xfrm>
            <a:off x="933091" y="207119"/>
            <a:ext cx="10515600" cy="1216025"/>
          </a:xfrm>
          <a:noFill/>
        </p:spPr>
        <p:txBody>
          <a:bodyPr lIns="0" rIns="0">
            <a:normAutofit/>
          </a:bodyPr>
          <a:lstStyle>
            <a:lvl1pPr algn="ctr">
              <a:defRPr sz="3600">
                <a:solidFill>
                  <a:schemeClr val="tx2"/>
                </a:solidFill>
              </a:defRPr>
            </a:lvl1pPr>
          </a:lstStyle>
          <a:p>
            <a:r>
              <a:rPr lang="en-US"/>
              <a:t>Click to edit Master title style</a:t>
            </a:r>
          </a:p>
        </p:txBody>
      </p:sp>
      <p:sp>
        <p:nvSpPr>
          <p:cNvPr id="4" name="Content Placeholder 4"/>
          <p:cNvSpPr>
            <a:spLocks noGrp="1"/>
          </p:cNvSpPr>
          <p:nvPr>
            <p:ph sz="half" idx="2"/>
          </p:nvPr>
        </p:nvSpPr>
        <p:spPr bwMode="gray">
          <a:xfrm>
            <a:off x="7478973" y="1878996"/>
            <a:ext cx="4443237" cy="3926680"/>
          </a:xfrm>
          <a:noFill/>
        </p:spPr>
        <p:txBody>
          <a:bodyPr>
            <a:normAutofit/>
          </a:bodyPr>
          <a:lstStyle>
            <a:lvl1pPr>
              <a:defRPr sz="2800"/>
            </a:lvl1pPr>
            <a:lvl2pPr marL="685800" indent="-228600">
              <a:buFont typeface="Calibri" panose="020F0502020204030204" pitchFamily="34" charset="0"/>
              <a:buChar char="‒"/>
              <a:defRPr sz="24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Child and Teen Checkups | health.state.mn.us/</a:t>
            </a:r>
            <a:r>
              <a:rPr lang="en-US" err="1"/>
              <a:t>ctc</a:t>
            </a:r>
            <a:endParaRPr lang="en-US"/>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a:p>
        </p:txBody>
      </p:sp>
      <p:pic>
        <p:nvPicPr>
          <p:cNvPr id="6" name="Picture 5" descr="Child and teen checkups logo">
            <a:extLst>
              <a:ext uri="{FF2B5EF4-FFF2-40B4-BE49-F238E27FC236}">
                <a16:creationId xmlns:a16="http://schemas.microsoft.com/office/drawing/2014/main" id="{ED6268FC-F393-4927-8A3B-60C400DE6D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5093" y="6264234"/>
            <a:ext cx="1908213" cy="457240"/>
          </a:xfrm>
          <a:prstGeom prst="rect">
            <a:avLst/>
          </a:prstGeom>
        </p:spPr>
      </p:pic>
      <p:sp>
        <p:nvSpPr>
          <p:cNvPr id="5" name="Rectangle 8">
            <a:extLst>
              <a:ext uri="{FF2B5EF4-FFF2-40B4-BE49-F238E27FC236}">
                <a16:creationId xmlns:a16="http://schemas.microsoft.com/office/drawing/2014/main" id="{F9CF0B3C-832D-C8EF-7D0C-E5380E8F01A9}"/>
              </a:ext>
            </a:extLst>
          </p:cNvPr>
          <p:cNvSpPr/>
          <p:nvPr userDrawn="1"/>
        </p:nvSpPr>
        <p:spPr bwMode="auto">
          <a:xfrm rot="5400000">
            <a:off x="5058714" y="3770150"/>
            <a:ext cx="3926682" cy="61661"/>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9" name="Content Placeholder 4">
            <a:extLst>
              <a:ext uri="{FF2B5EF4-FFF2-40B4-BE49-F238E27FC236}">
                <a16:creationId xmlns:a16="http://schemas.microsoft.com/office/drawing/2014/main" id="{5A55E62E-87AE-7968-61AF-3D8FE5C1E247}"/>
              </a:ext>
            </a:extLst>
          </p:cNvPr>
          <p:cNvSpPr>
            <a:spLocks noGrp="1"/>
          </p:cNvSpPr>
          <p:nvPr>
            <p:ph sz="half" idx="14"/>
          </p:nvPr>
        </p:nvSpPr>
        <p:spPr bwMode="gray">
          <a:xfrm>
            <a:off x="182958" y="1885957"/>
            <a:ext cx="6466849" cy="3926680"/>
          </a:xfrm>
          <a:noFill/>
        </p:spPr>
        <p:txBody>
          <a:bodyPr>
            <a:normAutofit/>
          </a:bodyPr>
          <a:lstStyle>
            <a:lvl1pPr>
              <a:defRPr sz="2800"/>
            </a:lvl1pPr>
            <a:lvl2pPr marL="685800" indent="-228600">
              <a:buFont typeface="Calibri" panose="020F0502020204030204" pitchFamily="34" charset="0"/>
              <a:buChar char="‒"/>
              <a:defRPr sz="24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ight Triangle 13">
            <a:extLst>
              <a:ext uri="{FF2B5EF4-FFF2-40B4-BE49-F238E27FC236}">
                <a16:creationId xmlns:a16="http://schemas.microsoft.com/office/drawing/2014/main" id="{F12E3799-9A2F-FCC5-9DCB-8655AB690474}"/>
              </a:ext>
            </a:extLst>
          </p:cNvPr>
          <p:cNvSpPr/>
          <p:nvPr userDrawn="1"/>
        </p:nvSpPr>
        <p:spPr>
          <a:xfrm rot="5400000">
            <a:off x="203843" y="-234614"/>
            <a:ext cx="2151021" cy="2558707"/>
          </a:xfrm>
          <a:prstGeom prst="rtTriangl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4">
            <a:extLst>
              <a:ext uri="{FF2B5EF4-FFF2-40B4-BE49-F238E27FC236}">
                <a16:creationId xmlns:a16="http://schemas.microsoft.com/office/drawing/2014/main" id="{1A179256-F9EE-D147-178A-D1028DB6139B}"/>
              </a:ext>
            </a:extLst>
          </p:cNvPr>
          <p:cNvSpPr/>
          <p:nvPr userDrawn="1"/>
        </p:nvSpPr>
        <p:spPr>
          <a:xfrm rot="16200000" flipH="1">
            <a:off x="9843831" y="-234615"/>
            <a:ext cx="2151021" cy="2558707"/>
          </a:xfrm>
          <a:prstGeom prst="rtTriangl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a:extLst>
              <a:ext uri="{FF2B5EF4-FFF2-40B4-BE49-F238E27FC236}">
                <a16:creationId xmlns:a16="http://schemas.microsoft.com/office/drawing/2014/main" id="{0E7132AD-40B7-56D9-28E9-C6DE45EA72F4}"/>
              </a:ext>
            </a:extLst>
          </p:cNvPr>
          <p:cNvSpPr/>
          <p:nvPr userDrawn="1"/>
        </p:nvSpPr>
        <p:spPr>
          <a:xfrm rot="16200000" flipH="1">
            <a:off x="10682963" y="-187409"/>
            <a:ext cx="1385829" cy="1645639"/>
          </a:xfrm>
          <a:prstGeom prst="rtTriangl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a:extLst>
              <a:ext uri="{FF2B5EF4-FFF2-40B4-BE49-F238E27FC236}">
                <a16:creationId xmlns:a16="http://schemas.microsoft.com/office/drawing/2014/main" id="{F18C013B-4CB6-AF11-6ACE-8999C05A5BC1}"/>
              </a:ext>
            </a:extLst>
          </p:cNvPr>
          <p:cNvSpPr/>
          <p:nvPr userDrawn="1"/>
        </p:nvSpPr>
        <p:spPr>
          <a:xfrm rot="5400000">
            <a:off x="120162" y="-187410"/>
            <a:ext cx="1385829" cy="1645639"/>
          </a:xfrm>
          <a:prstGeom prst="rtTriangl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006302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ct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normAutofit/>
          </a:bodyPr>
          <a:lstStyle>
            <a:lvl1pPr>
              <a:buClr>
                <a:schemeClr val="accent1"/>
              </a:buClr>
              <a:defRPr sz="3200"/>
            </a:lvl1pPr>
            <a:lvl2pPr marL="685800" indent="-228600">
              <a:buClr>
                <a:schemeClr val="accent1"/>
              </a:buClr>
              <a:buFont typeface="Calibri" panose="020F0502020204030204" pitchFamily="34" charset="0"/>
              <a:buChar char="‒"/>
              <a:defRPr sz="2800"/>
            </a:lvl2pPr>
            <a:lvl3pPr>
              <a:buClr>
                <a:schemeClr val="accent1"/>
              </a:buClr>
              <a:defRPr sz="2000"/>
            </a:lvl3pPr>
            <a:lvl4pPr>
              <a:buClr>
                <a:schemeClr val="accent1"/>
              </a:buClr>
              <a:defRPr sz="2000"/>
            </a:lvl4pPr>
            <a:lvl5pPr>
              <a:buClr>
                <a:schemeClr val="accent1"/>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Child and Teen Checkups | health.state.mn.us/</a:t>
            </a:r>
            <a:r>
              <a:rPr lang="en-US" err="1"/>
              <a:t>ctc</a:t>
            </a:r>
            <a:endParaRPr lang="en-US"/>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7"/>
          <p:cNvSpPr/>
          <p:nvPr userDrawn="1"/>
        </p:nvSpPr>
        <p:spPr bwMode="auto">
          <a:xfrm>
            <a:off x="0" y="1216025"/>
            <a:ext cx="12192000" cy="119256"/>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pic>
        <p:nvPicPr>
          <p:cNvPr id="5" name="Picture 4">
            <a:extLst>
              <a:ext uri="{FF2B5EF4-FFF2-40B4-BE49-F238E27FC236}">
                <a16:creationId xmlns:a16="http://schemas.microsoft.com/office/drawing/2014/main" id="{9C143A3D-7B30-4CE7-BFB7-6A73731B276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65092" y="6388921"/>
            <a:ext cx="1908213" cy="207866"/>
          </a:xfrm>
          <a:prstGeom prst="rect">
            <a:avLst/>
          </a:prstGeom>
        </p:spPr>
      </p:pic>
    </p:spTree>
    <p:extLst>
      <p:ext uri="{BB962C8B-B14F-4D97-AF65-F5344CB8AC3E}">
        <p14:creationId xmlns:p14="http://schemas.microsoft.com/office/powerpoint/2010/main" val="18547570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_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ct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5095875" cy="4582339"/>
          </a:xfrm>
          <a:noFill/>
        </p:spPr>
        <p:txBody>
          <a:bodyPr>
            <a:normAutofit/>
          </a:bodyPr>
          <a:lstStyle>
            <a:lvl1pPr>
              <a:buClr>
                <a:schemeClr val="accent1"/>
              </a:buClr>
              <a:defRPr sz="3200"/>
            </a:lvl1pPr>
            <a:lvl2pPr marL="685800" indent="-228600">
              <a:buClr>
                <a:schemeClr val="accent1"/>
              </a:buClr>
              <a:buFont typeface="Calibri" panose="020F0502020204030204" pitchFamily="34" charset="0"/>
              <a:buChar char="‒"/>
              <a:defRPr sz="2800"/>
            </a:lvl2pPr>
            <a:lvl3pPr>
              <a:buClr>
                <a:schemeClr val="accent1"/>
              </a:buClr>
              <a:defRPr sz="2000"/>
            </a:lvl3pPr>
            <a:lvl4pPr>
              <a:buClr>
                <a:schemeClr val="accent1"/>
              </a:buClr>
              <a:defRPr sz="2000"/>
            </a:lvl4pPr>
            <a:lvl5pPr>
              <a:buClr>
                <a:schemeClr val="accent1"/>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Content Placeholder 3">
            <a:extLst>
              <a:ext uri="{FF2B5EF4-FFF2-40B4-BE49-F238E27FC236}">
                <a16:creationId xmlns:a16="http://schemas.microsoft.com/office/drawing/2014/main" id="{A7F003CA-0B7B-6ECC-066F-7BFDFB227EA9}"/>
              </a:ext>
            </a:extLst>
          </p:cNvPr>
          <p:cNvSpPr>
            <a:spLocks noGrp="1"/>
          </p:cNvSpPr>
          <p:nvPr>
            <p:ph idx="13"/>
          </p:nvPr>
        </p:nvSpPr>
        <p:spPr bwMode="gray">
          <a:xfrm>
            <a:off x="6257925" y="1594624"/>
            <a:ext cx="5095875" cy="4582339"/>
          </a:xfrm>
          <a:noFill/>
        </p:spPr>
        <p:txBody>
          <a:bodyPr>
            <a:normAutofit/>
          </a:bodyPr>
          <a:lstStyle>
            <a:lvl1pPr>
              <a:buClr>
                <a:schemeClr val="accent1"/>
              </a:buClr>
              <a:defRPr sz="3200"/>
            </a:lvl1pPr>
            <a:lvl2pPr marL="685800" indent="-228600">
              <a:buClr>
                <a:schemeClr val="accent1"/>
              </a:buClr>
              <a:buFont typeface="Calibri" panose="020F0502020204030204" pitchFamily="34" charset="0"/>
              <a:buChar char="‒"/>
              <a:defRPr sz="2800"/>
            </a:lvl2pPr>
            <a:lvl3pPr>
              <a:buClr>
                <a:schemeClr val="accent1"/>
              </a:buClr>
              <a:defRPr sz="2000"/>
            </a:lvl3pPr>
            <a:lvl4pPr>
              <a:buClr>
                <a:schemeClr val="accent1"/>
              </a:buClr>
              <a:defRPr sz="2000"/>
            </a:lvl4pPr>
            <a:lvl5pPr>
              <a:buClr>
                <a:schemeClr val="accent1"/>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Child and Teen Checkups | health.state.mn.us/</a:t>
            </a:r>
            <a:r>
              <a:rPr lang="en-US" err="1"/>
              <a:t>ctc</a:t>
            </a:r>
            <a:endParaRPr lang="en-US"/>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7"/>
          <p:cNvSpPr/>
          <p:nvPr userDrawn="1"/>
        </p:nvSpPr>
        <p:spPr bwMode="auto">
          <a:xfrm>
            <a:off x="0" y="1216025"/>
            <a:ext cx="12192000" cy="119256"/>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pic>
        <p:nvPicPr>
          <p:cNvPr id="5" name="Picture 4">
            <a:extLst>
              <a:ext uri="{FF2B5EF4-FFF2-40B4-BE49-F238E27FC236}">
                <a16:creationId xmlns:a16="http://schemas.microsoft.com/office/drawing/2014/main" id="{9C143A3D-7B30-4CE7-BFB7-6A73731B276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65092" y="6388921"/>
            <a:ext cx="1908213" cy="207866"/>
          </a:xfrm>
          <a:prstGeom prst="rect">
            <a:avLst/>
          </a:prstGeom>
        </p:spPr>
      </p:pic>
    </p:spTree>
    <p:extLst>
      <p:ext uri="{BB962C8B-B14F-4D97-AF65-F5344CB8AC3E}">
        <p14:creationId xmlns:p14="http://schemas.microsoft.com/office/powerpoint/2010/main" val="33197938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0"/>
            <a:ext cx="12188952" cy="1216152"/>
          </a:xfrm>
          <a:prstGeom prst="rect">
            <a:avLst/>
          </a:prstGeom>
          <a:solidFill>
            <a:schemeClr val="tx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ct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normAutofit/>
          </a:bodyPr>
          <a:lstStyle>
            <a:lvl1pPr>
              <a:buClr>
                <a:schemeClr val="accent1"/>
              </a:buClr>
              <a:defRPr sz="3200"/>
            </a:lvl1pPr>
            <a:lvl2pPr marL="685800" indent="-228600">
              <a:buClr>
                <a:schemeClr val="accent1"/>
              </a:buClr>
              <a:buFont typeface="Calibri" panose="020F0502020204030204" pitchFamily="34" charset="0"/>
              <a:buChar char="‒"/>
              <a:defRPr sz="2800"/>
            </a:lvl2pPr>
            <a:lvl3pPr>
              <a:buClr>
                <a:schemeClr val="accent1"/>
              </a:buClr>
              <a:defRPr sz="2000"/>
            </a:lvl3pPr>
            <a:lvl4pPr>
              <a:buClr>
                <a:schemeClr val="accent1"/>
              </a:buClr>
              <a:defRPr sz="2000"/>
            </a:lvl4pPr>
            <a:lvl5pPr>
              <a:buClr>
                <a:schemeClr val="accent1"/>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Child and Teen Checkups | health.state.mn.us/</a:t>
            </a:r>
            <a:r>
              <a:rPr lang="en-US" err="1"/>
              <a:t>ctc</a:t>
            </a:r>
            <a:endParaRPr lang="en-US"/>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7"/>
          <p:cNvSpPr/>
          <p:nvPr userDrawn="1"/>
        </p:nvSpPr>
        <p:spPr bwMode="auto">
          <a:xfrm>
            <a:off x="0" y="1216025"/>
            <a:ext cx="12192000" cy="119256"/>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pic>
        <p:nvPicPr>
          <p:cNvPr id="5" name="Picture 4" descr="Child and teen checkups logo">
            <a:extLst>
              <a:ext uri="{FF2B5EF4-FFF2-40B4-BE49-F238E27FC236}">
                <a16:creationId xmlns:a16="http://schemas.microsoft.com/office/drawing/2014/main" id="{9C143A3D-7B30-4CE7-BFB7-6A73731B27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5092" y="6264234"/>
            <a:ext cx="1908213" cy="457240"/>
          </a:xfrm>
          <a:prstGeom prst="rect">
            <a:avLst/>
          </a:prstGeom>
        </p:spPr>
      </p:pic>
    </p:spTree>
    <p:extLst>
      <p:ext uri="{BB962C8B-B14F-4D97-AF65-F5344CB8AC3E}">
        <p14:creationId xmlns:p14="http://schemas.microsoft.com/office/powerpoint/2010/main" val="11145710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4_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l"/>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ct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normAutofit/>
          </a:bodyPr>
          <a:lstStyle>
            <a:lvl1pPr>
              <a:buClr>
                <a:schemeClr val="accent1"/>
              </a:buClr>
              <a:defRPr sz="3200"/>
            </a:lvl1pPr>
            <a:lvl2pPr marL="685800" indent="-228600">
              <a:buClr>
                <a:schemeClr val="accent1"/>
              </a:buClr>
              <a:buFont typeface="Calibri" panose="020F0502020204030204" pitchFamily="34" charset="0"/>
              <a:buChar char="‒"/>
              <a:defRPr sz="2800"/>
            </a:lvl2pPr>
            <a:lvl3pPr>
              <a:buClr>
                <a:schemeClr val="accent1"/>
              </a:buClr>
              <a:defRPr sz="2000"/>
            </a:lvl3pPr>
            <a:lvl4pPr>
              <a:buClr>
                <a:schemeClr val="accent1"/>
              </a:buClr>
              <a:defRPr sz="2000"/>
            </a:lvl4pPr>
            <a:lvl5pPr>
              <a:buClr>
                <a:schemeClr val="accent1"/>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Child and Teen Checkups | health.state.mn.us/</a:t>
            </a:r>
            <a:r>
              <a:rPr lang="en-US" err="1"/>
              <a:t>ctc</a:t>
            </a:r>
            <a:endParaRPr lang="en-US"/>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7"/>
          <p:cNvSpPr/>
          <p:nvPr userDrawn="1"/>
        </p:nvSpPr>
        <p:spPr bwMode="auto">
          <a:xfrm>
            <a:off x="0" y="1216025"/>
            <a:ext cx="12192000" cy="119256"/>
          </a:xfrm>
          <a:prstGeom prst="rect">
            <a:avLst/>
          </a:prstGeom>
          <a:solidFill>
            <a:schemeClr val="bg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800"/>
          </a:p>
        </p:txBody>
      </p:sp>
      <p:pic>
        <p:nvPicPr>
          <p:cNvPr id="5" name="Picture 4" descr="Child and teen checkups logo">
            <a:extLst>
              <a:ext uri="{FF2B5EF4-FFF2-40B4-BE49-F238E27FC236}">
                <a16:creationId xmlns:a16="http://schemas.microsoft.com/office/drawing/2014/main" id="{9C143A3D-7B30-4CE7-BFB7-6A73731B276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5092" y="6264234"/>
            <a:ext cx="1908213" cy="457240"/>
          </a:xfrm>
          <a:prstGeom prst="rect">
            <a:avLst/>
          </a:prstGeom>
        </p:spPr>
      </p:pic>
    </p:spTree>
    <p:extLst>
      <p:ext uri="{BB962C8B-B14F-4D97-AF65-F5344CB8AC3E}">
        <p14:creationId xmlns:p14="http://schemas.microsoft.com/office/powerpoint/2010/main" val="336842573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_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normAutofit/>
          </a:bodyPr>
          <a:lstStyle>
            <a:lvl1pPr>
              <a:buClr>
                <a:schemeClr val="accent1"/>
              </a:buClr>
              <a:defRPr sz="3200"/>
            </a:lvl1pPr>
            <a:lvl2pPr marL="685800" indent="-228600">
              <a:buClr>
                <a:schemeClr val="accent1"/>
              </a:buClr>
              <a:buFont typeface="Calibri" panose="020F0502020204030204" pitchFamily="34" charset="0"/>
              <a:buChar char="‒"/>
              <a:defRPr sz="2800"/>
            </a:lvl2pPr>
            <a:lvl3pPr>
              <a:buClr>
                <a:schemeClr val="accent1"/>
              </a:buClr>
              <a:defRPr sz="2000"/>
            </a:lvl3pPr>
            <a:lvl4pPr>
              <a:buClr>
                <a:schemeClr val="accent1"/>
              </a:buClr>
              <a:defRPr sz="2000"/>
            </a:lvl4pPr>
            <a:lvl5pPr>
              <a:buClr>
                <a:schemeClr val="accent1"/>
              </a:buCl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Child and Teen Checkups | health.state.mn.us/</a:t>
            </a:r>
            <a:r>
              <a:rPr lang="en-US" err="1"/>
              <a:t>ctc</a:t>
            </a:r>
            <a:endParaRPr lang="en-US"/>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descr="Minnesota logo">
            <a:extLst>
              <a:ext uri="{FF2B5EF4-FFF2-40B4-BE49-F238E27FC236}">
                <a16:creationId xmlns:a16="http://schemas.microsoft.com/office/drawing/2014/main" id="{94836EAC-0000-399B-A35D-67DEE606C53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60404" y="6384026"/>
            <a:ext cx="1908213" cy="207866"/>
          </a:xfrm>
          <a:prstGeom prst="rect">
            <a:avLst/>
          </a:prstGeom>
        </p:spPr>
      </p:pic>
    </p:spTree>
    <p:extLst>
      <p:ext uri="{BB962C8B-B14F-4D97-AF65-F5344CB8AC3E}">
        <p14:creationId xmlns:p14="http://schemas.microsoft.com/office/powerpoint/2010/main" val="426369638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sz="half" idx="1"/>
          </p:nvPr>
        </p:nvSpPr>
        <p:spPr bwMode="gray">
          <a:xfrm>
            <a:off x="838200" y="1594624"/>
            <a:ext cx="5181600" cy="4582339"/>
          </a:xfrm>
          <a:noFill/>
        </p:spPr>
        <p:txBody>
          <a:bodyPr/>
          <a:lstStyle>
            <a:lvl1pPr>
              <a:defRPr sz="2800"/>
            </a:lvl1pPr>
            <a:lvl2pPr marL="685800" indent="-228600">
              <a:buFont typeface="Calibri" panose="020F0502020204030204" pitchFamily="34" charset="0"/>
              <a:buChar char="‒"/>
              <a:defRPr sz="24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6172200" y="1594624"/>
            <a:ext cx="5181600" cy="4582339"/>
          </a:xfrm>
          <a:noFill/>
        </p:spPr>
        <p:txBody>
          <a:bodyPr>
            <a:normAutofit/>
          </a:bodyPr>
          <a:lstStyle>
            <a:lvl1pPr>
              <a:defRPr sz="2800"/>
            </a:lvl1pPr>
            <a:lvl2pPr marL="685800" indent="-228600">
              <a:buFont typeface="Calibri" panose="020F0502020204030204" pitchFamily="34" charset="0"/>
              <a:buChar char="‒"/>
              <a:defRPr sz="24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Child and Teen Checkups | health.state.mn.us/</a:t>
            </a:r>
            <a:r>
              <a:rPr lang="en-US" err="1"/>
              <a:t>ctc</a:t>
            </a:r>
            <a:endParaRPr lang="en-US"/>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pic>
        <p:nvPicPr>
          <p:cNvPr id="6" name="Picture 5" descr="Child and teen checkups logo">
            <a:extLst>
              <a:ext uri="{FF2B5EF4-FFF2-40B4-BE49-F238E27FC236}">
                <a16:creationId xmlns:a16="http://schemas.microsoft.com/office/drawing/2014/main" id="{ED6268FC-F393-4927-8A3B-60C400DE6D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5093" y="6264234"/>
            <a:ext cx="1908213" cy="457240"/>
          </a:xfrm>
          <a:prstGeom prst="rect">
            <a:avLst/>
          </a:prstGeom>
        </p:spPr>
      </p:pic>
    </p:spTree>
    <p:extLst>
      <p:ext uri="{BB962C8B-B14F-4D97-AF65-F5344CB8AC3E}">
        <p14:creationId xmlns:p14="http://schemas.microsoft.com/office/powerpoint/2010/main" val="1691402518"/>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97.xml"/><Relationship Id="rId21" Type="http://schemas.openxmlformats.org/officeDocument/2006/relationships/slideLayout" Target="../slideLayouts/slideLayout92.xml"/><Relationship Id="rId42" Type="http://schemas.openxmlformats.org/officeDocument/2006/relationships/slideLayout" Target="../slideLayouts/slideLayout113.xml"/><Relationship Id="rId47" Type="http://schemas.openxmlformats.org/officeDocument/2006/relationships/slideLayout" Target="../slideLayouts/slideLayout118.xml"/><Relationship Id="rId63" Type="http://schemas.openxmlformats.org/officeDocument/2006/relationships/slideLayout" Target="../slideLayouts/slideLayout134.xml"/><Relationship Id="rId68" Type="http://schemas.openxmlformats.org/officeDocument/2006/relationships/slideLayout" Target="../slideLayouts/slideLayout139.xml"/><Relationship Id="rId84" Type="http://schemas.openxmlformats.org/officeDocument/2006/relationships/slideLayout" Target="../slideLayouts/slideLayout155.xml"/><Relationship Id="rId89" Type="http://schemas.openxmlformats.org/officeDocument/2006/relationships/slideLayout" Target="../slideLayouts/slideLayout160.xml"/><Relationship Id="rId16" Type="http://schemas.openxmlformats.org/officeDocument/2006/relationships/slideLayout" Target="../slideLayouts/slideLayout87.xml"/><Relationship Id="rId11" Type="http://schemas.openxmlformats.org/officeDocument/2006/relationships/slideLayout" Target="../slideLayouts/slideLayout82.xml"/><Relationship Id="rId32" Type="http://schemas.openxmlformats.org/officeDocument/2006/relationships/slideLayout" Target="../slideLayouts/slideLayout103.xml"/><Relationship Id="rId37" Type="http://schemas.openxmlformats.org/officeDocument/2006/relationships/slideLayout" Target="../slideLayouts/slideLayout108.xml"/><Relationship Id="rId53" Type="http://schemas.openxmlformats.org/officeDocument/2006/relationships/slideLayout" Target="../slideLayouts/slideLayout124.xml"/><Relationship Id="rId58" Type="http://schemas.openxmlformats.org/officeDocument/2006/relationships/slideLayout" Target="../slideLayouts/slideLayout129.xml"/><Relationship Id="rId74" Type="http://schemas.openxmlformats.org/officeDocument/2006/relationships/slideLayout" Target="../slideLayouts/slideLayout145.xml"/><Relationship Id="rId79" Type="http://schemas.openxmlformats.org/officeDocument/2006/relationships/slideLayout" Target="../slideLayouts/slideLayout150.xml"/><Relationship Id="rId5" Type="http://schemas.openxmlformats.org/officeDocument/2006/relationships/slideLayout" Target="../slideLayouts/slideLayout76.xml"/><Relationship Id="rId90" Type="http://schemas.openxmlformats.org/officeDocument/2006/relationships/theme" Target="../theme/theme2.xml"/><Relationship Id="rId14" Type="http://schemas.openxmlformats.org/officeDocument/2006/relationships/slideLayout" Target="../slideLayouts/slideLayout85.xml"/><Relationship Id="rId22" Type="http://schemas.openxmlformats.org/officeDocument/2006/relationships/slideLayout" Target="../slideLayouts/slideLayout93.xml"/><Relationship Id="rId27" Type="http://schemas.openxmlformats.org/officeDocument/2006/relationships/slideLayout" Target="../slideLayouts/slideLayout98.xml"/><Relationship Id="rId30" Type="http://schemas.openxmlformats.org/officeDocument/2006/relationships/slideLayout" Target="../slideLayouts/slideLayout101.xml"/><Relationship Id="rId35" Type="http://schemas.openxmlformats.org/officeDocument/2006/relationships/slideLayout" Target="../slideLayouts/slideLayout106.xml"/><Relationship Id="rId43" Type="http://schemas.openxmlformats.org/officeDocument/2006/relationships/slideLayout" Target="../slideLayouts/slideLayout114.xml"/><Relationship Id="rId48" Type="http://schemas.openxmlformats.org/officeDocument/2006/relationships/slideLayout" Target="../slideLayouts/slideLayout119.xml"/><Relationship Id="rId56" Type="http://schemas.openxmlformats.org/officeDocument/2006/relationships/slideLayout" Target="../slideLayouts/slideLayout127.xml"/><Relationship Id="rId64" Type="http://schemas.openxmlformats.org/officeDocument/2006/relationships/slideLayout" Target="../slideLayouts/slideLayout135.xml"/><Relationship Id="rId69" Type="http://schemas.openxmlformats.org/officeDocument/2006/relationships/slideLayout" Target="../slideLayouts/slideLayout140.xml"/><Relationship Id="rId77" Type="http://schemas.openxmlformats.org/officeDocument/2006/relationships/slideLayout" Target="../slideLayouts/slideLayout148.xml"/><Relationship Id="rId8" Type="http://schemas.openxmlformats.org/officeDocument/2006/relationships/slideLayout" Target="../slideLayouts/slideLayout79.xml"/><Relationship Id="rId51" Type="http://schemas.openxmlformats.org/officeDocument/2006/relationships/slideLayout" Target="../slideLayouts/slideLayout122.xml"/><Relationship Id="rId72" Type="http://schemas.openxmlformats.org/officeDocument/2006/relationships/slideLayout" Target="../slideLayouts/slideLayout143.xml"/><Relationship Id="rId80" Type="http://schemas.openxmlformats.org/officeDocument/2006/relationships/slideLayout" Target="../slideLayouts/slideLayout151.xml"/><Relationship Id="rId85" Type="http://schemas.openxmlformats.org/officeDocument/2006/relationships/slideLayout" Target="../slideLayouts/slideLayout156.xml"/><Relationship Id="rId3" Type="http://schemas.openxmlformats.org/officeDocument/2006/relationships/slideLayout" Target="../slideLayouts/slideLayout74.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5" Type="http://schemas.openxmlformats.org/officeDocument/2006/relationships/slideLayout" Target="../slideLayouts/slideLayout96.xml"/><Relationship Id="rId33" Type="http://schemas.openxmlformats.org/officeDocument/2006/relationships/slideLayout" Target="../slideLayouts/slideLayout104.xml"/><Relationship Id="rId38" Type="http://schemas.openxmlformats.org/officeDocument/2006/relationships/slideLayout" Target="../slideLayouts/slideLayout109.xml"/><Relationship Id="rId46" Type="http://schemas.openxmlformats.org/officeDocument/2006/relationships/slideLayout" Target="../slideLayouts/slideLayout117.xml"/><Relationship Id="rId59" Type="http://schemas.openxmlformats.org/officeDocument/2006/relationships/slideLayout" Target="../slideLayouts/slideLayout130.xml"/><Relationship Id="rId67" Type="http://schemas.openxmlformats.org/officeDocument/2006/relationships/slideLayout" Target="../slideLayouts/slideLayout138.xml"/><Relationship Id="rId20" Type="http://schemas.openxmlformats.org/officeDocument/2006/relationships/slideLayout" Target="../slideLayouts/slideLayout91.xml"/><Relationship Id="rId41" Type="http://schemas.openxmlformats.org/officeDocument/2006/relationships/slideLayout" Target="../slideLayouts/slideLayout112.xml"/><Relationship Id="rId54" Type="http://schemas.openxmlformats.org/officeDocument/2006/relationships/slideLayout" Target="../slideLayouts/slideLayout125.xml"/><Relationship Id="rId62" Type="http://schemas.openxmlformats.org/officeDocument/2006/relationships/slideLayout" Target="../slideLayouts/slideLayout133.xml"/><Relationship Id="rId70" Type="http://schemas.openxmlformats.org/officeDocument/2006/relationships/slideLayout" Target="../slideLayouts/slideLayout141.xml"/><Relationship Id="rId75" Type="http://schemas.openxmlformats.org/officeDocument/2006/relationships/slideLayout" Target="../slideLayouts/slideLayout146.xml"/><Relationship Id="rId83" Type="http://schemas.openxmlformats.org/officeDocument/2006/relationships/slideLayout" Target="../slideLayouts/slideLayout154.xml"/><Relationship Id="rId88" Type="http://schemas.openxmlformats.org/officeDocument/2006/relationships/slideLayout" Target="../slideLayouts/slideLayout159.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5" Type="http://schemas.openxmlformats.org/officeDocument/2006/relationships/slideLayout" Target="../slideLayouts/slideLayout86.xml"/><Relationship Id="rId23" Type="http://schemas.openxmlformats.org/officeDocument/2006/relationships/slideLayout" Target="../slideLayouts/slideLayout94.xml"/><Relationship Id="rId28" Type="http://schemas.openxmlformats.org/officeDocument/2006/relationships/slideLayout" Target="../slideLayouts/slideLayout99.xml"/><Relationship Id="rId36" Type="http://schemas.openxmlformats.org/officeDocument/2006/relationships/slideLayout" Target="../slideLayouts/slideLayout107.xml"/><Relationship Id="rId49" Type="http://schemas.openxmlformats.org/officeDocument/2006/relationships/slideLayout" Target="../slideLayouts/slideLayout120.xml"/><Relationship Id="rId57" Type="http://schemas.openxmlformats.org/officeDocument/2006/relationships/slideLayout" Target="../slideLayouts/slideLayout128.xml"/><Relationship Id="rId10" Type="http://schemas.openxmlformats.org/officeDocument/2006/relationships/slideLayout" Target="../slideLayouts/slideLayout81.xml"/><Relationship Id="rId31" Type="http://schemas.openxmlformats.org/officeDocument/2006/relationships/slideLayout" Target="../slideLayouts/slideLayout102.xml"/><Relationship Id="rId44" Type="http://schemas.openxmlformats.org/officeDocument/2006/relationships/slideLayout" Target="../slideLayouts/slideLayout115.xml"/><Relationship Id="rId52" Type="http://schemas.openxmlformats.org/officeDocument/2006/relationships/slideLayout" Target="../slideLayouts/slideLayout123.xml"/><Relationship Id="rId60" Type="http://schemas.openxmlformats.org/officeDocument/2006/relationships/slideLayout" Target="../slideLayouts/slideLayout131.xml"/><Relationship Id="rId65" Type="http://schemas.openxmlformats.org/officeDocument/2006/relationships/slideLayout" Target="../slideLayouts/slideLayout136.xml"/><Relationship Id="rId73" Type="http://schemas.openxmlformats.org/officeDocument/2006/relationships/slideLayout" Target="../slideLayouts/slideLayout144.xml"/><Relationship Id="rId78" Type="http://schemas.openxmlformats.org/officeDocument/2006/relationships/slideLayout" Target="../slideLayouts/slideLayout149.xml"/><Relationship Id="rId81" Type="http://schemas.openxmlformats.org/officeDocument/2006/relationships/slideLayout" Target="../slideLayouts/slideLayout152.xml"/><Relationship Id="rId86" Type="http://schemas.openxmlformats.org/officeDocument/2006/relationships/slideLayout" Target="../slideLayouts/slideLayout157.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3" Type="http://schemas.openxmlformats.org/officeDocument/2006/relationships/slideLayout" Target="../slideLayouts/slideLayout84.xml"/><Relationship Id="rId18" Type="http://schemas.openxmlformats.org/officeDocument/2006/relationships/slideLayout" Target="../slideLayouts/slideLayout89.xml"/><Relationship Id="rId39" Type="http://schemas.openxmlformats.org/officeDocument/2006/relationships/slideLayout" Target="../slideLayouts/slideLayout110.xml"/><Relationship Id="rId34" Type="http://schemas.openxmlformats.org/officeDocument/2006/relationships/slideLayout" Target="../slideLayouts/slideLayout105.xml"/><Relationship Id="rId50" Type="http://schemas.openxmlformats.org/officeDocument/2006/relationships/slideLayout" Target="../slideLayouts/slideLayout121.xml"/><Relationship Id="rId55" Type="http://schemas.openxmlformats.org/officeDocument/2006/relationships/slideLayout" Target="../slideLayouts/slideLayout126.xml"/><Relationship Id="rId76" Type="http://schemas.openxmlformats.org/officeDocument/2006/relationships/slideLayout" Target="../slideLayouts/slideLayout147.xml"/><Relationship Id="rId7" Type="http://schemas.openxmlformats.org/officeDocument/2006/relationships/slideLayout" Target="../slideLayouts/slideLayout78.xml"/><Relationship Id="rId71" Type="http://schemas.openxmlformats.org/officeDocument/2006/relationships/slideLayout" Target="../slideLayouts/slideLayout142.xml"/><Relationship Id="rId2" Type="http://schemas.openxmlformats.org/officeDocument/2006/relationships/slideLayout" Target="../slideLayouts/slideLayout73.xml"/><Relationship Id="rId29" Type="http://schemas.openxmlformats.org/officeDocument/2006/relationships/slideLayout" Target="../slideLayouts/slideLayout100.xml"/><Relationship Id="rId24" Type="http://schemas.openxmlformats.org/officeDocument/2006/relationships/slideLayout" Target="../slideLayouts/slideLayout95.xml"/><Relationship Id="rId40" Type="http://schemas.openxmlformats.org/officeDocument/2006/relationships/slideLayout" Target="../slideLayouts/slideLayout111.xml"/><Relationship Id="rId45" Type="http://schemas.openxmlformats.org/officeDocument/2006/relationships/slideLayout" Target="../slideLayouts/slideLayout116.xml"/><Relationship Id="rId66" Type="http://schemas.openxmlformats.org/officeDocument/2006/relationships/slideLayout" Target="../slideLayouts/slideLayout137.xml"/><Relationship Id="rId87" Type="http://schemas.openxmlformats.org/officeDocument/2006/relationships/slideLayout" Target="../slideLayouts/slideLayout158.xml"/><Relationship Id="rId61" Type="http://schemas.openxmlformats.org/officeDocument/2006/relationships/slideLayout" Target="../slideLayouts/slideLayout132.xml"/><Relationship Id="rId82" Type="http://schemas.openxmlformats.org/officeDocument/2006/relationships/slideLayout" Target="../slideLayouts/slideLayout153.xml"/><Relationship Id="rId19" Type="http://schemas.openxmlformats.org/officeDocument/2006/relationships/slideLayout" Target="../slideLayouts/slideLayout9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9" Type="http://schemas.openxmlformats.org/officeDocument/2006/relationships/slideLayout" Target="../slideLayouts/slideLayout199.xml"/><Relationship Id="rId21" Type="http://schemas.openxmlformats.org/officeDocument/2006/relationships/slideLayout" Target="../slideLayouts/slideLayout181.xml"/><Relationship Id="rId34" Type="http://schemas.openxmlformats.org/officeDocument/2006/relationships/slideLayout" Target="../slideLayouts/slideLayout194.xml"/><Relationship Id="rId42" Type="http://schemas.openxmlformats.org/officeDocument/2006/relationships/slideLayout" Target="../slideLayouts/slideLayout202.xml"/><Relationship Id="rId47" Type="http://schemas.openxmlformats.org/officeDocument/2006/relationships/slideLayout" Target="../slideLayouts/slideLayout207.xml"/><Relationship Id="rId50" Type="http://schemas.openxmlformats.org/officeDocument/2006/relationships/slideLayout" Target="../slideLayouts/slideLayout210.xml"/><Relationship Id="rId55" Type="http://schemas.openxmlformats.org/officeDocument/2006/relationships/slideLayout" Target="../slideLayouts/slideLayout215.xml"/><Relationship Id="rId7" Type="http://schemas.openxmlformats.org/officeDocument/2006/relationships/slideLayout" Target="../slideLayouts/slideLayout167.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9" Type="http://schemas.openxmlformats.org/officeDocument/2006/relationships/slideLayout" Target="../slideLayouts/slideLayout189.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32" Type="http://schemas.openxmlformats.org/officeDocument/2006/relationships/slideLayout" Target="../slideLayouts/slideLayout192.xml"/><Relationship Id="rId37" Type="http://schemas.openxmlformats.org/officeDocument/2006/relationships/slideLayout" Target="../slideLayouts/slideLayout197.xml"/><Relationship Id="rId40" Type="http://schemas.openxmlformats.org/officeDocument/2006/relationships/slideLayout" Target="../slideLayouts/slideLayout200.xml"/><Relationship Id="rId45" Type="http://schemas.openxmlformats.org/officeDocument/2006/relationships/slideLayout" Target="../slideLayouts/slideLayout205.xml"/><Relationship Id="rId53" Type="http://schemas.openxmlformats.org/officeDocument/2006/relationships/slideLayout" Target="../slideLayouts/slideLayout213.xml"/><Relationship Id="rId58" Type="http://schemas.openxmlformats.org/officeDocument/2006/relationships/slideLayout" Target="../slideLayouts/slideLayout218.xml"/><Relationship Id="rId5" Type="http://schemas.openxmlformats.org/officeDocument/2006/relationships/slideLayout" Target="../slideLayouts/slideLayout165.xml"/><Relationship Id="rId61" Type="http://schemas.openxmlformats.org/officeDocument/2006/relationships/theme" Target="../theme/theme3.xml"/><Relationship Id="rId19" Type="http://schemas.openxmlformats.org/officeDocument/2006/relationships/slideLayout" Target="../slideLayouts/slideLayout17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 Id="rId30" Type="http://schemas.openxmlformats.org/officeDocument/2006/relationships/slideLayout" Target="../slideLayouts/slideLayout190.xml"/><Relationship Id="rId35" Type="http://schemas.openxmlformats.org/officeDocument/2006/relationships/slideLayout" Target="../slideLayouts/slideLayout195.xml"/><Relationship Id="rId43" Type="http://schemas.openxmlformats.org/officeDocument/2006/relationships/slideLayout" Target="../slideLayouts/slideLayout203.xml"/><Relationship Id="rId48" Type="http://schemas.openxmlformats.org/officeDocument/2006/relationships/slideLayout" Target="../slideLayouts/slideLayout208.xml"/><Relationship Id="rId56" Type="http://schemas.openxmlformats.org/officeDocument/2006/relationships/slideLayout" Target="../slideLayouts/slideLayout216.xml"/><Relationship Id="rId8" Type="http://schemas.openxmlformats.org/officeDocument/2006/relationships/slideLayout" Target="../slideLayouts/slideLayout168.xml"/><Relationship Id="rId51" Type="http://schemas.openxmlformats.org/officeDocument/2006/relationships/slideLayout" Target="../slideLayouts/slideLayout211.xml"/><Relationship Id="rId3" Type="http://schemas.openxmlformats.org/officeDocument/2006/relationships/slideLayout" Target="../slideLayouts/slideLayout163.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33" Type="http://schemas.openxmlformats.org/officeDocument/2006/relationships/slideLayout" Target="../slideLayouts/slideLayout193.xml"/><Relationship Id="rId38" Type="http://schemas.openxmlformats.org/officeDocument/2006/relationships/slideLayout" Target="../slideLayouts/slideLayout198.xml"/><Relationship Id="rId46" Type="http://schemas.openxmlformats.org/officeDocument/2006/relationships/slideLayout" Target="../slideLayouts/slideLayout206.xml"/><Relationship Id="rId59" Type="http://schemas.openxmlformats.org/officeDocument/2006/relationships/slideLayout" Target="../slideLayouts/slideLayout219.xml"/><Relationship Id="rId20" Type="http://schemas.openxmlformats.org/officeDocument/2006/relationships/slideLayout" Target="../slideLayouts/slideLayout180.xml"/><Relationship Id="rId41" Type="http://schemas.openxmlformats.org/officeDocument/2006/relationships/slideLayout" Target="../slideLayouts/slideLayout201.xml"/><Relationship Id="rId54" Type="http://schemas.openxmlformats.org/officeDocument/2006/relationships/slideLayout" Target="../slideLayouts/slideLayout214.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36" Type="http://schemas.openxmlformats.org/officeDocument/2006/relationships/slideLayout" Target="../slideLayouts/slideLayout196.xml"/><Relationship Id="rId49" Type="http://schemas.openxmlformats.org/officeDocument/2006/relationships/slideLayout" Target="../slideLayouts/slideLayout209.xml"/><Relationship Id="rId57" Type="http://schemas.openxmlformats.org/officeDocument/2006/relationships/slideLayout" Target="../slideLayouts/slideLayout217.xml"/><Relationship Id="rId10" Type="http://schemas.openxmlformats.org/officeDocument/2006/relationships/slideLayout" Target="../slideLayouts/slideLayout170.xml"/><Relationship Id="rId31" Type="http://schemas.openxmlformats.org/officeDocument/2006/relationships/slideLayout" Target="../slideLayouts/slideLayout191.xml"/><Relationship Id="rId44" Type="http://schemas.openxmlformats.org/officeDocument/2006/relationships/slideLayout" Target="../slideLayouts/slideLayout204.xml"/><Relationship Id="rId52" Type="http://schemas.openxmlformats.org/officeDocument/2006/relationships/slideLayout" Target="../slideLayouts/slideLayout212.xml"/><Relationship Id="rId60" Type="http://schemas.openxmlformats.org/officeDocument/2006/relationships/slideLayout" Target="../slideLayouts/slideLayout22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11/5/2025</a:t>
            </a:fld>
            <a:endParaRPr lang="en-US"/>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health.state.mn.us</a:t>
            </a:r>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99" r:id="rId1"/>
    <p:sldLayoutId id="2147483788" r:id="rId2"/>
    <p:sldLayoutId id="2147483787" r:id="rId3"/>
    <p:sldLayoutId id="2147483934" r:id="rId4"/>
    <p:sldLayoutId id="2147483711" r:id="rId5"/>
    <p:sldLayoutId id="2147483712" r:id="rId6"/>
    <p:sldLayoutId id="2147483790" r:id="rId7"/>
    <p:sldLayoutId id="2147483936" r:id="rId8"/>
    <p:sldLayoutId id="2147483789" r:id="rId9"/>
    <p:sldLayoutId id="2147483714" r:id="rId10"/>
    <p:sldLayoutId id="2147483780" r:id="rId11"/>
    <p:sldLayoutId id="2147483773" r:id="rId12"/>
    <p:sldLayoutId id="2147483800" r:id="rId13"/>
    <p:sldLayoutId id="2147483688" r:id="rId14"/>
    <p:sldLayoutId id="2147483826" r:id="rId15"/>
    <p:sldLayoutId id="2147483801" r:id="rId16"/>
    <p:sldLayoutId id="2147483802" r:id="rId17"/>
    <p:sldLayoutId id="2147483803" r:id="rId18"/>
    <p:sldLayoutId id="2147483843" r:id="rId19"/>
    <p:sldLayoutId id="2147483844" r:id="rId20"/>
    <p:sldLayoutId id="2147483767" r:id="rId21"/>
    <p:sldLayoutId id="2147483771" r:id="rId22"/>
    <p:sldLayoutId id="2147483772" r:id="rId23"/>
    <p:sldLayoutId id="2147483820" r:id="rId24"/>
    <p:sldLayoutId id="2147483769" r:id="rId25"/>
    <p:sldLayoutId id="2147483770" r:id="rId26"/>
    <p:sldLayoutId id="2147483829" r:id="rId27"/>
    <p:sldLayoutId id="2147483732" r:id="rId28"/>
    <p:sldLayoutId id="2147483794" r:id="rId29"/>
    <p:sldLayoutId id="2147483733" r:id="rId30"/>
    <p:sldLayoutId id="2147483821" r:id="rId31"/>
    <p:sldLayoutId id="2147483937" r:id="rId32"/>
    <p:sldLayoutId id="2147483938" r:id="rId33"/>
    <p:sldLayoutId id="2147483939" r:id="rId34"/>
    <p:sldLayoutId id="2147483940" r:id="rId35"/>
    <p:sldLayoutId id="2147483941" r:id="rId36"/>
    <p:sldLayoutId id="2147483942" r:id="rId37"/>
    <p:sldLayoutId id="2147483943" r:id="rId38"/>
    <p:sldLayoutId id="2147483944" r:id="rId39"/>
    <p:sldLayoutId id="2147483805" r:id="rId40"/>
    <p:sldLayoutId id="2147483806" r:id="rId41"/>
    <p:sldLayoutId id="2147483822" r:id="rId42"/>
    <p:sldLayoutId id="2147483750" r:id="rId43"/>
    <p:sldLayoutId id="2147483765" r:id="rId44"/>
    <p:sldLayoutId id="2147483823" r:id="rId45"/>
    <p:sldLayoutId id="2147483809" r:id="rId46"/>
    <p:sldLayoutId id="2147483808" r:id="rId47"/>
    <p:sldLayoutId id="2147483824" r:id="rId48"/>
    <p:sldLayoutId id="2147483781" r:id="rId49"/>
    <p:sldLayoutId id="2147483825" r:id="rId50"/>
    <p:sldLayoutId id="2147483807" r:id="rId51"/>
    <p:sldLayoutId id="2147483838" r:id="rId52"/>
    <p:sldLayoutId id="2147483832" r:id="rId53"/>
    <p:sldLayoutId id="2147483830" r:id="rId54"/>
    <p:sldLayoutId id="2147483837" r:id="rId55"/>
    <p:sldLayoutId id="2147483831" r:id="rId56"/>
    <p:sldLayoutId id="2147483836" r:id="rId57"/>
    <p:sldLayoutId id="2147483833" r:id="rId58"/>
    <p:sldLayoutId id="2147483842" r:id="rId59"/>
    <p:sldLayoutId id="2147483841" r:id="rId60"/>
    <p:sldLayoutId id="2147483738" r:id="rId61"/>
    <p:sldLayoutId id="2147483739" r:id="rId62"/>
    <p:sldLayoutId id="2147483754" r:id="rId63"/>
    <p:sldLayoutId id="2147483755" r:id="rId64"/>
    <p:sldLayoutId id="2147483759" r:id="rId65"/>
    <p:sldLayoutId id="2147483753" r:id="rId66"/>
    <p:sldLayoutId id="2147483763" r:id="rId67"/>
    <p:sldLayoutId id="2147483762" r:id="rId68"/>
    <p:sldLayoutId id="2147483797" r:id="rId69"/>
    <p:sldLayoutId id="2147483827" r:id="rId70"/>
    <p:sldLayoutId id="2147483846" r:id="rId7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Child and Teen Checkups | health.state.mn.us/</a:t>
            </a:r>
            <a:r>
              <a:rPr lang="en-US" err="1"/>
              <a:t>ctc</a:t>
            </a:r>
            <a:endParaRPr lang="en-US"/>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478539340"/>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935" r:id="rId10"/>
    <p:sldLayoutId id="2147483857" r:id="rId11"/>
    <p:sldLayoutId id="2147483858" r:id="rId12"/>
    <p:sldLayoutId id="2147483859" r:id="rId13"/>
    <p:sldLayoutId id="2147483860" r:id="rId14"/>
    <p:sldLayoutId id="2147483861" r:id="rId15"/>
    <p:sldLayoutId id="2147483862" r:id="rId16"/>
    <p:sldLayoutId id="2147483863" r:id="rId17"/>
    <p:sldLayoutId id="2147483864" r:id="rId18"/>
    <p:sldLayoutId id="2147483865" r:id="rId19"/>
    <p:sldLayoutId id="2147483866" r:id="rId20"/>
    <p:sldLayoutId id="2147483867" r:id="rId21"/>
    <p:sldLayoutId id="2147483868" r:id="rId22"/>
    <p:sldLayoutId id="2147483869" r:id="rId23"/>
    <p:sldLayoutId id="2147484007" r:id="rId24"/>
    <p:sldLayoutId id="2147483870" r:id="rId25"/>
    <p:sldLayoutId id="2147483871" r:id="rId26"/>
    <p:sldLayoutId id="2147483872" r:id="rId27"/>
    <p:sldLayoutId id="2147483873" r:id="rId28"/>
    <p:sldLayoutId id="2147483874" r:id="rId29"/>
    <p:sldLayoutId id="2147483875" r:id="rId30"/>
    <p:sldLayoutId id="2147483876" r:id="rId31"/>
    <p:sldLayoutId id="2147483877" r:id="rId32"/>
    <p:sldLayoutId id="2147483878" r:id="rId33"/>
    <p:sldLayoutId id="2147483879" r:id="rId34"/>
    <p:sldLayoutId id="2147483880" r:id="rId35"/>
    <p:sldLayoutId id="2147483881" r:id="rId36"/>
    <p:sldLayoutId id="2147483882" r:id="rId37"/>
    <p:sldLayoutId id="2147483883" r:id="rId38"/>
    <p:sldLayoutId id="2147483884" r:id="rId39"/>
    <p:sldLayoutId id="2147483885" r:id="rId40"/>
    <p:sldLayoutId id="2147483886" r:id="rId41"/>
    <p:sldLayoutId id="2147483887" r:id="rId42"/>
    <p:sldLayoutId id="2147483888" r:id="rId43"/>
    <p:sldLayoutId id="2147483889" r:id="rId44"/>
    <p:sldLayoutId id="2147483890" r:id="rId45"/>
    <p:sldLayoutId id="2147483891" r:id="rId46"/>
    <p:sldLayoutId id="2147483892" r:id="rId47"/>
    <p:sldLayoutId id="2147483893" r:id="rId48"/>
    <p:sldLayoutId id="2147483894" r:id="rId49"/>
    <p:sldLayoutId id="2147483895" r:id="rId50"/>
    <p:sldLayoutId id="2147483896" r:id="rId51"/>
    <p:sldLayoutId id="2147483897" r:id="rId52"/>
    <p:sldLayoutId id="2147483898" r:id="rId53"/>
    <p:sldLayoutId id="2147483899" r:id="rId54"/>
    <p:sldLayoutId id="2147483900" r:id="rId55"/>
    <p:sldLayoutId id="2147483901" r:id="rId56"/>
    <p:sldLayoutId id="2147483902" r:id="rId57"/>
    <p:sldLayoutId id="2147483903" r:id="rId58"/>
    <p:sldLayoutId id="2147483904" r:id="rId59"/>
    <p:sldLayoutId id="2147483905" r:id="rId60"/>
    <p:sldLayoutId id="2147483906" r:id="rId61"/>
    <p:sldLayoutId id="2147483907" r:id="rId62"/>
    <p:sldLayoutId id="2147483908" r:id="rId63"/>
    <p:sldLayoutId id="2147483909" r:id="rId64"/>
    <p:sldLayoutId id="2147483910" r:id="rId65"/>
    <p:sldLayoutId id="2147483911" r:id="rId66"/>
    <p:sldLayoutId id="2147483912" r:id="rId67"/>
    <p:sldLayoutId id="2147483913" r:id="rId68"/>
    <p:sldLayoutId id="2147483914" r:id="rId69"/>
    <p:sldLayoutId id="2147483915" r:id="rId70"/>
    <p:sldLayoutId id="2147483916" r:id="rId71"/>
    <p:sldLayoutId id="2147483917" r:id="rId72"/>
    <p:sldLayoutId id="2147483918" r:id="rId73"/>
    <p:sldLayoutId id="2147483919" r:id="rId74"/>
    <p:sldLayoutId id="2147483920" r:id="rId75"/>
    <p:sldLayoutId id="2147483921" r:id="rId76"/>
    <p:sldLayoutId id="2147483922" r:id="rId77"/>
    <p:sldLayoutId id="2147483923" r:id="rId78"/>
    <p:sldLayoutId id="2147483924" r:id="rId79"/>
    <p:sldLayoutId id="2147483925" r:id="rId80"/>
    <p:sldLayoutId id="2147483926" r:id="rId81"/>
    <p:sldLayoutId id="2147483927" r:id="rId82"/>
    <p:sldLayoutId id="2147483928" r:id="rId83"/>
    <p:sldLayoutId id="2147483929" r:id="rId84"/>
    <p:sldLayoutId id="2147483930" r:id="rId85"/>
    <p:sldLayoutId id="2147483931" r:id="rId86"/>
    <p:sldLayoutId id="2147483932" r:id="rId87"/>
    <p:sldLayoutId id="2147483933" r:id="rId88"/>
    <p:sldLayoutId id="2147483945" r:id="rId8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Calibri" panose="020F050202020403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11/5/2025</a:t>
            </a:fld>
            <a:endParaRPr lang="en-US"/>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Optional Tagline Goes Here </a:t>
            </a:r>
            <a:r>
              <a:rPr lang="en-US">
                <a:solidFill>
                  <a:schemeClr val="accent1"/>
                </a:solidFill>
              </a:rPr>
              <a:t>|</a:t>
            </a:r>
            <a:r>
              <a:rPr lang="en-US"/>
              <a:t> mn.gov/</a:t>
            </a:r>
            <a:r>
              <a:rPr lang="en-US" err="1"/>
              <a:t>websiteurl</a:t>
            </a:r>
            <a:endParaRPr lang="en-US"/>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963553347"/>
      </p:ext>
    </p:extLst>
  </p:cSld>
  <p:clrMap bg1="lt1" tx1="dk1" bg2="lt2" tx2="dk2" accent1="accent1" accent2="accent2" accent3="accent3" accent4="accent4" accent5="accent5" accent6="accent6" hlink="hlink" folHlink="folHlink"/>
  <p:sldLayoutIdLst>
    <p:sldLayoutId id="2147483947" r:id="rId1"/>
    <p:sldLayoutId id="2147483948" r:id="rId2"/>
    <p:sldLayoutId id="2147483949" r:id="rId3"/>
    <p:sldLayoutId id="2147483950" r:id="rId4"/>
    <p:sldLayoutId id="2147483951" r:id="rId5"/>
    <p:sldLayoutId id="2147483952" r:id="rId6"/>
    <p:sldLayoutId id="2147483953" r:id="rId7"/>
    <p:sldLayoutId id="2147483954" r:id="rId8"/>
    <p:sldLayoutId id="2147483955" r:id="rId9"/>
    <p:sldLayoutId id="2147483956" r:id="rId10"/>
    <p:sldLayoutId id="2147483957" r:id="rId11"/>
    <p:sldLayoutId id="2147483958" r:id="rId12"/>
    <p:sldLayoutId id="2147483959" r:id="rId13"/>
    <p:sldLayoutId id="2147483960" r:id="rId14"/>
    <p:sldLayoutId id="2147483961" r:id="rId15"/>
    <p:sldLayoutId id="2147483962" r:id="rId16"/>
    <p:sldLayoutId id="2147483963" r:id="rId17"/>
    <p:sldLayoutId id="2147483964" r:id="rId18"/>
    <p:sldLayoutId id="2147483965" r:id="rId19"/>
    <p:sldLayoutId id="2147483966" r:id="rId20"/>
    <p:sldLayoutId id="2147483967" r:id="rId21"/>
    <p:sldLayoutId id="2147483968" r:id="rId22"/>
    <p:sldLayoutId id="2147483969" r:id="rId23"/>
    <p:sldLayoutId id="2147483970" r:id="rId24"/>
    <p:sldLayoutId id="2147483971" r:id="rId25"/>
    <p:sldLayoutId id="2147483972" r:id="rId26"/>
    <p:sldLayoutId id="2147483973" r:id="rId27"/>
    <p:sldLayoutId id="2147483974" r:id="rId28"/>
    <p:sldLayoutId id="2147483975" r:id="rId29"/>
    <p:sldLayoutId id="2147483976" r:id="rId30"/>
    <p:sldLayoutId id="2147483977" r:id="rId31"/>
    <p:sldLayoutId id="2147483978" r:id="rId32"/>
    <p:sldLayoutId id="2147483979" r:id="rId33"/>
    <p:sldLayoutId id="2147483980" r:id="rId34"/>
    <p:sldLayoutId id="2147483981" r:id="rId35"/>
    <p:sldLayoutId id="2147483982" r:id="rId36"/>
    <p:sldLayoutId id="2147483983" r:id="rId37"/>
    <p:sldLayoutId id="2147483984" r:id="rId38"/>
    <p:sldLayoutId id="2147483985" r:id="rId39"/>
    <p:sldLayoutId id="2147483986" r:id="rId40"/>
    <p:sldLayoutId id="2147483987" r:id="rId41"/>
    <p:sldLayoutId id="2147483988" r:id="rId42"/>
    <p:sldLayoutId id="2147483989" r:id="rId43"/>
    <p:sldLayoutId id="2147483990" r:id="rId44"/>
    <p:sldLayoutId id="2147483991" r:id="rId45"/>
    <p:sldLayoutId id="2147483992" r:id="rId46"/>
    <p:sldLayoutId id="2147483993" r:id="rId47"/>
    <p:sldLayoutId id="2147483994" r:id="rId48"/>
    <p:sldLayoutId id="2147483995" r:id="rId49"/>
    <p:sldLayoutId id="2147483996" r:id="rId50"/>
    <p:sldLayoutId id="2147483997" r:id="rId51"/>
    <p:sldLayoutId id="2147483998" r:id="rId52"/>
    <p:sldLayoutId id="2147483999" r:id="rId53"/>
    <p:sldLayoutId id="2147484000" r:id="rId54"/>
    <p:sldLayoutId id="2147484001" r:id="rId55"/>
    <p:sldLayoutId id="2147484002" r:id="rId56"/>
    <p:sldLayoutId id="2147484003" r:id="rId57"/>
    <p:sldLayoutId id="2147484004" r:id="rId58"/>
    <p:sldLayoutId id="2147484005" r:id="rId59"/>
    <p:sldLayoutId id="2147484006" r:id="rId6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60.xml"/></Relationships>
</file>

<file path=ppt/slides/_rels/slide100.xml.rels><?xml version="1.0" encoding="UTF-8" standalone="yes"?>
<Relationships xmlns="http://schemas.openxmlformats.org/package/2006/relationships"><Relationship Id="rId3" Type="http://schemas.openxmlformats.org/officeDocument/2006/relationships/hyperlink" Target="https://education.mn.gov/MDE/VideoNew/?group=Communications&amp;id=MDE031534" TargetMode="External"/><Relationship Id="rId7" Type="http://schemas.openxmlformats.org/officeDocument/2006/relationships/hyperlink" Target="https://education.mn.gov/MDE/VideoNew/?group=Communications&amp;id=MDE031530" TargetMode="External"/><Relationship Id="rId2" Type="http://schemas.openxmlformats.org/officeDocument/2006/relationships/hyperlink" Target="https://education.mn.gov/mde/dse/early/" TargetMode="External"/><Relationship Id="rId1" Type="http://schemas.openxmlformats.org/officeDocument/2006/relationships/slideLayout" Target="../slideLayouts/slideLayout169.xml"/><Relationship Id="rId6" Type="http://schemas.openxmlformats.org/officeDocument/2006/relationships/hyperlink" Target="https://education.mn.gov/MDE/VideoNew/?group=Communications&amp;id=MDE031531" TargetMode="External"/><Relationship Id="rId5" Type="http://schemas.openxmlformats.org/officeDocument/2006/relationships/hyperlink" Target="https://education.mn.gov/MDE/VideoNew/?group=Communications&amp;id=MDE031532" TargetMode="External"/><Relationship Id="rId4" Type="http://schemas.openxmlformats.org/officeDocument/2006/relationships/hyperlink" Target="https://education.mn.gov/MDE/VideoNew/?group=Communications&amp;id=MDE031533" TargetMode="External"/></Relationships>
</file>

<file path=ppt/slides/_rels/slide101.xml.rels><?xml version="1.0" encoding="UTF-8" standalone="yes"?>
<Relationships xmlns="http://schemas.openxmlformats.org/package/2006/relationships"><Relationship Id="rId8" Type="http://schemas.openxmlformats.org/officeDocument/2006/relationships/hyperlink" Target="https://helpmeconnect.web.health.state.mn.us/HelpMeConnect/Search/FamilyWell-BeingandMentalHealth/ParentingSupportProgramsForSpecificPopulations/Parentswhohavechildrenwithspecialhealthneeds?loc=&amp;geo=" TargetMode="External"/><Relationship Id="rId13" Type="http://schemas.openxmlformats.org/officeDocument/2006/relationships/hyperlink" Target="https://mn.gov/dhs/people-we-serve/people-with-disabilities/health-care/childrens-mental-health/programs-services/other-dhs-programs.jsp" TargetMode="External"/><Relationship Id="rId3" Type="http://schemas.openxmlformats.org/officeDocument/2006/relationships/hyperlink" Target="https://dcyf.mn.gov/programs-directory/head-start-and-early-head-start" TargetMode="External"/><Relationship Id="rId7" Type="http://schemas.openxmlformats.org/officeDocument/2006/relationships/hyperlink" Target="https://www.mnhandsandvoices.org/" TargetMode="External"/><Relationship Id="rId12" Type="http://schemas.openxmlformats.org/officeDocument/2006/relationships/hyperlink" Target="https://mn.gov/dhs/people-we-serve/children-and-families/services/child-protection/programs-services/parent-support-outreach.jsp" TargetMode="External"/><Relationship Id="rId2" Type="http://schemas.openxmlformats.org/officeDocument/2006/relationships/hyperlink" Target="https://dcyf.mn.gov/programs-directory/early-childhood-family-education-ecfe" TargetMode="External"/><Relationship Id="rId1" Type="http://schemas.openxmlformats.org/officeDocument/2006/relationships/slideLayout" Target="../slideLayouts/slideLayout169.xml"/><Relationship Id="rId6" Type="http://schemas.openxmlformats.org/officeDocument/2006/relationships/hyperlink" Target="https://www.pacer.org/" TargetMode="External"/><Relationship Id="rId11" Type="http://schemas.openxmlformats.org/officeDocument/2006/relationships/hyperlink" Target="https://mn.gov/dhs/people-we-serve/children-and-families/health-care/health-care-programs/programs-and-services/ctc.jsp" TargetMode="External"/><Relationship Id="rId5" Type="http://schemas.openxmlformats.org/officeDocument/2006/relationships/hyperlink" Target="https://familyvoicesofminnesota.org/" TargetMode="External"/><Relationship Id="rId10" Type="http://schemas.openxmlformats.org/officeDocument/2006/relationships/hyperlink" Target="https://www.health.state.mn.us/people/childrenyouth/fap/index.html" TargetMode="External"/><Relationship Id="rId4" Type="http://schemas.openxmlformats.org/officeDocument/2006/relationships/hyperlink" Target="https://helpmeconnect.web.health.state.mn.us/HelpMeConnect/Search/FamilyWell-BeingandMentalHealth/VariedSupportsthroughCommunityOrganizations/ParentingSupport?loc=&amp;geo=" TargetMode="External"/><Relationship Id="rId9" Type="http://schemas.openxmlformats.org/officeDocument/2006/relationships/hyperlink" Target="https://www.health.state.mn.us/communities/fhv/index.html"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www.cdc.gov/ncbddd/actearly/milestones-app.html" TargetMode="External"/><Relationship Id="rId2" Type="http://schemas.openxmlformats.org/officeDocument/2006/relationships/hyperlink" Target="https://www.health.state.mn.us/people/childrenyouth/devscreen/resources.html" TargetMode="External"/><Relationship Id="rId1" Type="http://schemas.openxmlformats.org/officeDocument/2006/relationships/slideLayout" Target="../slideLayouts/slideLayout169.xml"/><Relationship Id="rId5" Type="http://schemas.openxmlformats.org/officeDocument/2006/relationships/hyperlink" Target="https://agesandstages.com/free-resources/newsletter/" TargetMode="External"/><Relationship Id="rId4" Type="http://schemas.openxmlformats.org/officeDocument/2006/relationships/hyperlink" Target="https://agesandstages.com/about-asq/for-parents/"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s://dcyf.mn.gov/programs-directory/develop" TargetMode="External"/><Relationship Id="rId2" Type="http://schemas.openxmlformats.org/officeDocument/2006/relationships/hyperlink" Target="https://macmh.org/publications/resources-for-healing-centered-practice/" TargetMode="External"/><Relationship Id="rId1" Type="http://schemas.openxmlformats.org/officeDocument/2006/relationships/slideLayout" Target="../slideLayouts/slideLayout169.xml"/><Relationship Id="rId5" Type="http://schemas.openxmlformats.org/officeDocument/2006/relationships/hyperlink" Target="https://education.mn.gov/mdeprod/idcplg?IdcService=GET_FILE&amp;dDocName=PROD085417&amp;RevisionSelectionMethod=latestReleased&amp;Rendition=primary" TargetMode="External"/><Relationship Id="rId4" Type="http://schemas.openxmlformats.org/officeDocument/2006/relationships/hyperlink" Target="https://education.mn.gov/MDE/dse/early/highqualel/know/"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helpmeconnectmn.org/" TargetMode="External"/><Relationship Id="rId2" Type="http://schemas.openxmlformats.org/officeDocument/2006/relationships/hyperlink" Target="http://www.helpmegrowmn.org/" TargetMode="External"/><Relationship Id="rId1" Type="http://schemas.openxmlformats.org/officeDocument/2006/relationships/slideLayout" Target="../slideLayouts/slideLayout166.xml"/></Relationships>
</file>

<file path=ppt/slides/_rels/slide12.xml.rels><?xml version="1.0" encoding="UTF-8" standalone="yes"?>
<Relationships xmlns="http://schemas.openxmlformats.org/package/2006/relationships"><Relationship Id="rId3" Type="http://schemas.openxmlformats.org/officeDocument/2006/relationships/hyperlink" Target="https://www.cdc.gov/child-development/positive-parenting-tips/" TargetMode="External"/><Relationship Id="rId2" Type="http://schemas.openxmlformats.org/officeDocument/2006/relationships/notesSlide" Target="../notesSlides/notesSlide10.xml"/><Relationship Id="rId1" Type="http://schemas.openxmlformats.org/officeDocument/2006/relationships/slideLayout" Target="../slideLayouts/slideLayout127.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hyperlink" Target="https://www.cdc.gov/ncbddd/actearly/" TargetMode="External"/><Relationship Id="rId2" Type="http://schemas.openxmlformats.org/officeDocument/2006/relationships/notesSlide" Target="../notesSlides/notesSlide11.xml"/><Relationship Id="rId1" Type="http://schemas.openxmlformats.org/officeDocument/2006/relationships/slideLayout" Target="../slideLayouts/slideLayout127.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02.xml"/></Relationships>
</file>

<file path=ppt/slides/_rels/slide15.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61.xml"/><Relationship Id="rId4" Type="http://schemas.openxmlformats.org/officeDocument/2006/relationships/hyperlink" Target="https://www.zerotothree.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15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education.mn.gov/MDE/dse/early/elprog/scr/"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0.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1.xml"/><Relationship Id="rId1" Type="http://schemas.openxmlformats.org/officeDocument/2006/relationships/video" Target="https://www.youtube.com/embed/bBvwOmG72Hs?list=PLqPfFYYbtBZjkeFkeVwUKz-iciPB8HpPi" TargetMode="External"/><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dcyf.mn.gov/partners-and-providers/child-care-and-early-learning/districts-schools-and-head-start/screening"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5.xml"/></Relationships>
</file>

<file path=ppt/slides/_rels/slide35.xml.rels><?xml version="1.0" encoding="UTF-8" standalone="yes"?>
<Relationships xmlns="http://schemas.openxmlformats.org/package/2006/relationships"><Relationship Id="rId3" Type="http://schemas.openxmlformats.org/officeDocument/2006/relationships/hyperlink" Target="https://www.health.state.mn.us/people/childrenyouth/devscreen/instruments.html"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hyperlink" Target="https://www.health.state.mn.us/people/childrenyouth/devscreen/programs.html"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www.health.state.mn.us/people/childrenyouth/devscreen/index.html" TargetMode="External"/><Relationship Id="rId2" Type="http://schemas.openxmlformats.org/officeDocument/2006/relationships/notesSlide" Target="../notesSlides/notesSlide34.xml"/><Relationship Id="rId1" Type="http://schemas.openxmlformats.org/officeDocument/2006/relationships/slideLayout" Target="../slideLayouts/slideLayout127.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hyperlink" Target="https://www.health.state.mn.us/people/childrenyouth/devscreen/selection.html"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5.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hyperlink" Target="https://www.health.state.mn.us/people/childrenyouth/devscreen/instruments.html" TargetMode="External"/><Relationship Id="rId2" Type="http://schemas.openxmlformats.org/officeDocument/2006/relationships/notesSlide" Target="../notesSlides/notesSlide39.xml"/><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149.xml"/></Relationships>
</file>

<file path=ppt/slides/_rels/slide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0.xml"/><Relationship Id="rId1" Type="http://schemas.openxmlformats.org/officeDocument/2006/relationships/slideLayout" Target="../slideLayouts/slideLayout148.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s://www.dhs.state.mn.us/main/idcplg?IdcService=GET_DYNAMIC_CONVERSION&amp;RevisionSelectionMethod=LatestReleased&amp;dDocName=MNDHS-063490" TargetMode="External"/><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5.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5.xml"/><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6.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hyperlink" Target="https://helpmegrowmn.org/HMG/index.html" TargetMode="External"/><Relationship Id="rId2" Type="http://schemas.openxmlformats.org/officeDocument/2006/relationships/notesSlide" Target="../notesSlides/notesSlide57.xml"/><Relationship Id="rId1" Type="http://schemas.openxmlformats.org/officeDocument/2006/relationships/slideLayout" Target="../slideLayouts/slideLayout127.xml"/><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hyperlink" Target="https://dcyf.mn.gov/partners-and-providers/child-care-and-early-learning/professional-development/ecips"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6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8.xml"/><Relationship Id="rId1" Type="http://schemas.openxmlformats.org/officeDocument/2006/relationships/slideLayout" Target="../slideLayouts/slideLayout148.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0.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hyperlink" Target="https://mn.gov/dhs/partners-and-providers/policies-procedures/childrens-mental-health/early-childhood-mh-system-care/" TargetMode="External"/><Relationship Id="rId2" Type="http://schemas.openxmlformats.org/officeDocument/2006/relationships/notesSlide" Target="../notesSlides/notesSlide62.xml"/><Relationship Id="rId1" Type="http://schemas.openxmlformats.org/officeDocument/2006/relationships/slideLayout" Target="../slideLayouts/slideLayout15.xml"/><Relationship Id="rId4" Type="http://schemas.openxmlformats.org/officeDocument/2006/relationships/image" Target="../media/image72.jpeg"/></Relationships>
</file>

<file path=ppt/slides/_rels/slide65.xml.rels><?xml version="1.0" encoding="UTF-8" standalone="yes"?>
<Relationships xmlns="http://schemas.openxmlformats.org/package/2006/relationships"><Relationship Id="rId3" Type="http://schemas.openxmlformats.org/officeDocument/2006/relationships/hyperlink" Target="https://helpmeconnect.web.health.state.mn.us/HelpMeConnect/Search?geo=&amp;q=Mental+health&amp;loc=" TargetMode="External"/><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hyperlink" Target="https://helpmeconnect.web.health.state.mn.us/HelpMeConnect/Search/FamilyWell-BeingandMentalHealth/MentalHealthorSubstanceUseDisorder/EarlyChildhoodMentalHealthProviders?loc=&amp;geo=" TargetMode="Externa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video" Target="https://www.youtube.com/embed/SZNgyfCGRsw?list=PLqPfFYYbtBZgdBhtKrxFAgsQPQgSIntNz" TargetMode="External"/><Relationship Id="rId4" Type="http://schemas.openxmlformats.org/officeDocument/2006/relationships/image" Target="../media/image74.jpeg"/></Relationships>
</file>

<file path=ppt/slides/_rels/slide67.xml.rels><?xml version="1.0" encoding="UTF-8" standalone="yes"?>
<Relationships xmlns="http://schemas.openxmlformats.org/package/2006/relationships"><Relationship Id="rId3" Type="http://schemas.openxmlformats.org/officeDocument/2006/relationships/hyperlink" Target="https://eclkc.ohs.acf.hhs.gov/mental-health/article/facilitating-referral-mental-health-services-children-their-families" TargetMode="External"/><Relationship Id="rId2" Type="http://schemas.openxmlformats.org/officeDocument/2006/relationships/notesSlide" Target="../notesSlides/notesSlide65.xml"/><Relationship Id="rId1" Type="http://schemas.openxmlformats.org/officeDocument/2006/relationships/slideLayout" Target="../slideLayouts/slideLayout9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hyperlink" Target="https://helpmegrowmn.org/HMG/index.html" TargetMode="External"/><Relationship Id="rId2" Type="http://schemas.openxmlformats.org/officeDocument/2006/relationships/notesSlide" Target="../notesSlides/notesSlide7.xml"/><Relationship Id="rId1" Type="http://schemas.openxmlformats.org/officeDocument/2006/relationships/slideLayout" Target="../slideLayouts/slideLayout127.xml"/><Relationship Id="rId4" Type="http://schemas.openxmlformats.org/officeDocument/2006/relationships/image" Target="../media/image31.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7.xml"/></Relationships>
</file>

<file path=ppt/slides/_rels/slide72.xml.rels><?xml version="1.0" encoding="UTF-8" standalone="yes"?>
<Relationships xmlns="http://schemas.openxmlformats.org/package/2006/relationships"><Relationship Id="rId3" Type="http://schemas.openxmlformats.org/officeDocument/2006/relationships/hyperlink" Target="https://edocs.dhs.state.mn.us/lfserver/Public/DHS-7990-ENG" TargetMode="External"/><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hyperlink" Target="https://www.wilder.org/sites/default/files/imports/ChildCareAware_MarketingPlan_8-19.pdf" TargetMode="External"/><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hyperlink" Target="https://education.mn.gov/MDE/VideoNew/?group=Communications&amp;id=PROD081159" TargetMode="External"/><Relationship Id="rId2" Type="http://schemas.openxmlformats.org/officeDocument/2006/relationships/notesSlide" Target="../notesSlides/notesSlide74.xml"/><Relationship Id="rId1" Type="http://schemas.openxmlformats.org/officeDocument/2006/relationships/slideLayout" Target="../slideLayouts/slideLayout94.xml"/><Relationship Id="rId5" Type="http://schemas.openxmlformats.org/officeDocument/2006/relationships/hyperlink" Target="https://education.mn.gov/MDE/dse/early/ecse/bc/" TargetMode="External"/><Relationship Id="rId4" Type="http://schemas.openxmlformats.org/officeDocument/2006/relationships/hyperlink" Target="https://education.mn.gov/mdeprod/idcplg?IdcService=GET_FILE&amp;dDocName=PROD081160&amp;RevisionSelectionMethod=latestReleased&amp;Rendition=primary"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3.xml"/></Relationships>
</file>

<file path=ppt/slides/_rels/slide78.xml.rels><?xml version="1.0" encoding="UTF-8" standalone="yes"?>
<Relationships xmlns="http://schemas.openxmlformats.org/package/2006/relationships"><Relationship Id="rId8" Type="http://schemas.openxmlformats.org/officeDocument/2006/relationships/hyperlink" Target="https://education.mn.gov/MDE/VideoNew/?group=Communications&amp;id=MDE031530" TargetMode="External"/><Relationship Id="rId3" Type="http://schemas.openxmlformats.org/officeDocument/2006/relationships/hyperlink" Target="https://education.mn.gov/mde/dse/early/" TargetMode="External"/><Relationship Id="rId7" Type="http://schemas.openxmlformats.org/officeDocument/2006/relationships/hyperlink" Target="https://education.mn.gov/MDE/VideoNew/?group=Communications&amp;id=MDE031531" TargetMode="External"/><Relationship Id="rId2" Type="http://schemas.openxmlformats.org/officeDocument/2006/relationships/notesSlide" Target="../notesSlides/notesSlide76.xml"/><Relationship Id="rId1" Type="http://schemas.openxmlformats.org/officeDocument/2006/relationships/slideLayout" Target="../slideLayouts/slideLayout94.xml"/><Relationship Id="rId6" Type="http://schemas.openxmlformats.org/officeDocument/2006/relationships/hyperlink" Target="https://education.mn.gov/MDE/VideoNew/?group=Communications&amp;id=MDE031532" TargetMode="External"/><Relationship Id="rId5" Type="http://schemas.openxmlformats.org/officeDocument/2006/relationships/hyperlink" Target="https://education.mn.gov/MDE/VideoNew/?group=Communications&amp;id=MDE031533" TargetMode="External"/><Relationship Id="rId4" Type="http://schemas.openxmlformats.org/officeDocument/2006/relationships/hyperlink" Target="https://education.mn.gov/MDE/VideoNew/?group=Communications&amp;id=MDE031534" TargetMode="Externa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40.xml"/></Relationships>
</file>

<file path=ppt/slides/_rels/slide8.xml.rels><?xml version="1.0" encoding="UTF-8" standalone="yes"?>
<Relationships xmlns="http://schemas.openxmlformats.org/package/2006/relationships"><Relationship Id="rId3" Type="http://schemas.openxmlformats.org/officeDocument/2006/relationships/hyperlink" Target="https://www.helpmegrowmn.org/HMG/HelpfulRes/EncourageHealthDev/index.html" TargetMode="External"/><Relationship Id="rId2" Type="http://schemas.openxmlformats.org/officeDocument/2006/relationships/hyperlink" Target="https://www.helpmegrowmn.org/HMG/index.html" TargetMode="External"/><Relationship Id="rId1" Type="http://schemas.openxmlformats.org/officeDocument/2006/relationships/slideLayout" Target="../slideLayouts/slideLayout95.xml"/><Relationship Id="rId4" Type="http://schemas.openxmlformats.org/officeDocument/2006/relationships/image" Target="../media/image32.png"/></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8.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hyperlink" Target="https://www.health.state.mn.us/docs/people/childrenyouth/ctc/devscreen/ecserefer.pdf" TargetMode="External"/><Relationship Id="rId2" Type="http://schemas.openxmlformats.org/officeDocument/2006/relationships/notesSlide" Target="../notesSlides/notesSlide79.xml"/><Relationship Id="rId1" Type="http://schemas.openxmlformats.org/officeDocument/2006/relationships/slideLayout" Target="../slideLayouts/slideLayout127.xml"/><Relationship Id="rId4" Type="http://schemas.openxmlformats.org/officeDocument/2006/relationships/image" Target="../media/image76.png"/></Relationships>
</file>

<file path=ppt/slides/_rels/slide82.xml.rels><?xml version="1.0" encoding="UTF-8" standalone="yes"?>
<Relationships xmlns="http://schemas.openxmlformats.org/package/2006/relationships"><Relationship Id="rId8" Type="http://schemas.openxmlformats.org/officeDocument/2006/relationships/hyperlink" Target="https://www.mnhandsandvoices.org/" TargetMode="External"/><Relationship Id="rId3" Type="http://schemas.openxmlformats.org/officeDocument/2006/relationships/hyperlink" Target="https://dcyf.mn.gov/programs-directory/early-childhood-family-education-ecfe" TargetMode="External"/><Relationship Id="rId7" Type="http://schemas.openxmlformats.org/officeDocument/2006/relationships/hyperlink" Target="https://www.pacer.org/" TargetMode="External"/><Relationship Id="rId2" Type="http://schemas.openxmlformats.org/officeDocument/2006/relationships/notesSlide" Target="../notesSlides/notesSlide80.xml"/><Relationship Id="rId1" Type="http://schemas.openxmlformats.org/officeDocument/2006/relationships/slideLayout" Target="../slideLayouts/slideLayout32.xml"/><Relationship Id="rId6" Type="http://schemas.openxmlformats.org/officeDocument/2006/relationships/hyperlink" Target="https://familyvoicesofminnesota.org/" TargetMode="External"/><Relationship Id="rId5" Type="http://schemas.openxmlformats.org/officeDocument/2006/relationships/hyperlink" Target="https://helpmeconnect.web.health.state.mn.us/HelpMeConnect/Search/FamilyWell-BeingandMentalHealth/VariedSupportsthroughCommunityOrganizations/ParentingSupport?loc=&amp;geo=" TargetMode="External"/><Relationship Id="rId4" Type="http://schemas.openxmlformats.org/officeDocument/2006/relationships/hyperlink" Target="https://dcyf.mn.gov/programs-directory/head-start-and-early-head-start" TargetMode="External"/><Relationship Id="rId9" Type="http://schemas.openxmlformats.org/officeDocument/2006/relationships/hyperlink" Target="https://helpmeconnect.web.health.state.mn.us/HelpMeConnect/Search/FamilyWell-BeingandMentalHealth/ParentingSupportProgramsForSpecificPopulations/Parentswhohavechildrenwithspecialhealthneeds?loc=&amp;geo="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www.health.state.mn.us/communities/fhv/index.html" TargetMode="External"/><Relationship Id="rId7" Type="http://schemas.openxmlformats.org/officeDocument/2006/relationships/hyperlink" Target="https://mn.gov/dhs/people-we-serve/people-with-disabilities/health-care/childrens-mental-health/programs-services/other-dhs-programs.jsp" TargetMode="External"/><Relationship Id="rId2" Type="http://schemas.openxmlformats.org/officeDocument/2006/relationships/notesSlide" Target="../notesSlides/notesSlide81.xml"/><Relationship Id="rId1" Type="http://schemas.openxmlformats.org/officeDocument/2006/relationships/slideLayout" Target="../slideLayouts/slideLayout32.xml"/><Relationship Id="rId6" Type="http://schemas.openxmlformats.org/officeDocument/2006/relationships/hyperlink" Target="https://mn.gov/dhs/people-we-serve/children-and-families/services/child-protection/programs-services/parent-support-outreach.jsp" TargetMode="External"/><Relationship Id="rId5" Type="http://schemas.openxmlformats.org/officeDocument/2006/relationships/hyperlink" Target="https://mn.gov/dhs/people-we-serve/children-and-families/health-care/health-care-programs/programs-and-services/ctc.jsp" TargetMode="External"/><Relationship Id="rId4" Type="http://schemas.openxmlformats.org/officeDocument/2006/relationships/hyperlink" Target="https://www.health.state.mn.us/people/childrenyouth/fap/index.html"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www.health.state.mn.us/people/childrenyouth/devscreen/resources.html" TargetMode="External"/><Relationship Id="rId2" Type="http://schemas.openxmlformats.org/officeDocument/2006/relationships/notesSlide" Target="../notesSlides/notesSlide82.xml"/><Relationship Id="rId1" Type="http://schemas.openxmlformats.org/officeDocument/2006/relationships/slideLayout" Target="../slideLayouts/slideLayout94.xml"/></Relationships>
</file>

<file path=ppt/slides/_rels/slide85.xml.rels><?xml version="1.0" encoding="UTF-8" standalone="yes"?>
<Relationships xmlns="http://schemas.openxmlformats.org/package/2006/relationships"><Relationship Id="rId3" Type="http://schemas.openxmlformats.org/officeDocument/2006/relationships/hyperlink" Target="http://www.helpmeconnectmn.org" TargetMode="External"/><Relationship Id="rId2" Type="http://schemas.openxmlformats.org/officeDocument/2006/relationships/notesSlide" Target="../notesSlides/notesSlide83.xml"/><Relationship Id="rId1" Type="http://schemas.openxmlformats.org/officeDocument/2006/relationships/slideLayout" Target="../slideLayouts/slideLayout127.xml"/><Relationship Id="rId4" Type="http://schemas.openxmlformats.org/officeDocument/2006/relationships/image" Target="../media/image77.png"/></Relationships>
</file>

<file path=ppt/slides/_rels/slide86.xml.rels><?xml version="1.0" encoding="UTF-8" standalone="yes"?>
<Relationships xmlns="http://schemas.openxmlformats.org/package/2006/relationships"><Relationship Id="rId3" Type="http://schemas.openxmlformats.org/officeDocument/2006/relationships/hyperlink" Target="https://www.cdc.gov/ncbddd/actearly/milestones-app.html" TargetMode="External"/><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87.xml.rels><?xml version="1.0" encoding="UTF-8" standalone="yes"?>
<Relationships xmlns="http://schemas.openxmlformats.org/package/2006/relationships"><Relationship Id="rId8" Type="http://schemas.openxmlformats.org/officeDocument/2006/relationships/hyperlink" Target="https://agesandstages.com/about-asq/for-parents/" TargetMode="External"/><Relationship Id="rId13" Type="http://schemas.openxmlformats.org/officeDocument/2006/relationships/image" Target="../media/image86.png"/><Relationship Id="rId3" Type="http://schemas.openxmlformats.org/officeDocument/2006/relationships/image" Target="../media/image79.jpeg"/><Relationship Id="rId7" Type="http://schemas.openxmlformats.org/officeDocument/2006/relationships/image" Target="../media/image82.png"/><Relationship Id="rId12" Type="http://schemas.openxmlformats.org/officeDocument/2006/relationships/image" Target="../media/image85.png"/><Relationship Id="rId2" Type="http://schemas.openxmlformats.org/officeDocument/2006/relationships/notesSlide" Target="../notesSlides/notesSlide85.xml"/><Relationship Id="rId1" Type="http://schemas.openxmlformats.org/officeDocument/2006/relationships/slideLayout" Target="../slideLayouts/slideLayout27.xml"/><Relationship Id="rId6" Type="http://schemas.openxmlformats.org/officeDocument/2006/relationships/image" Target="../media/image81.png"/><Relationship Id="rId11" Type="http://schemas.openxmlformats.org/officeDocument/2006/relationships/image" Target="../media/image84.png"/><Relationship Id="rId5" Type="http://schemas.openxmlformats.org/officeDocument/2006/relationships/hyperlink" Target="http://bit.ly/SpanASQ3Activities" TargetMode="External"/><Relationship Id="rId10" Type="http://schemas.openxmlformats.org/officeDocument/2006/relationships/image" Target="../media/image83.jpeg"/><Relationship Id="rId4" Type="http://schemas.openxmlformats.org/officeDocument/2006/relationships/image" Target="../media/image80.jpeg"/><Relationship Id="rId9" Type="http://schemas.openxmlformats.org/officeDocument/2006/relationships/hyperlink" Target="https://agesandstages.com/free-resources/newsletter/" TargetMode="Externa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8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54.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60.xml"/></Relationships>
</file>

<file path=ppt/slides/_rels/slide9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91.xml.rels><?xml version="1.0" encoding="UTF-8" standalone="yes"?>
<Relationships xmlns="http://schemas.openxmlformats.org/package/2006/relationships"><Relationship Id="rId3" Type="http://schemas.openxmlformats.org/officeDocument/2006/relationships/hyperlink" Target="https://macmh.org/publications/resources-for-healing-centered-practice/" TargetMode="External"/><Relationship Id="rId2" Type="http://schemas.openxmlformats.org/officeDocument/2006/relationships/notesSlide" Target="../notesSlides/notesSlide88.xml"/><Relationship Id="rId1" Type="http://schemas.openxmlformats.org/officeDocument/2006/relationships/slideLayout" Target="../slideLayouts/slideLayout6.xml"/><Relationship Id="rId5" Type="http://schemas.openxmlformats.org/officeDocument/2006/relationships/hyperlink" Target="https://education.mn.gov/MDE/dse/early/highqualel/know/" TargetMode="External"/><Relationship Id="rId4" Type="http://schemas.openxmlformats.org/officeDocument/2006/relationships/hyperlink" Target="https://dcyf.mn.gov/programs-directory/develop"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education.mn.gov/mdeprod/idcplg?IdcService=GET_FILE&amp;dDocName=PROD085417&amp;RevisionSelectionMethod=latestReleased&amp;Rendition=primary" TargetMode="External"/><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hyperlink" Target="https://education.mn.gov/mdeprod/idcplg?IdcService=GET_FILE&amp;dDocName=PROD085417&amp;RevisionSelectionMethod=latestReleased&amp;Rendition=primary" TargetMode="External"/><Relationship Id="rId2" Type="http://schemas.openxmlformats.org/officeDocument/2006/relationships/notesSlide" Target="../notesSlides/notesSlide90.xml"/><Relationship Id="rId1" Type="http://schemas.openxmlformats.org/officeDocument/2006/relationships/slideLayout" Target="../slideLayouts/slideLayout55.xml"/></Relationships>
</file>

<file path=ppt/slides/_rels/slide9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91.xml"/><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69.xml"/></Relationships>
</file>

<file path=ppt/slides/_rels/slide96.xml.rels><?xml version="1.0" encoding="UTF-8" standalone="yes"?>
<Relationships xmlns="http://schemas.openxmlformats.org/package/2006/relationships"><Relationship Id="rId8" Type="http://schemas.openxmlformats.org/officeDocument/2006/relationships/hyperlink" Target="http://developingchild.harvard.edu/" TargetMode="External"/><Relationship Id="rId3" Type="http://schemas.openxmlformats.org/officeDocument/2006/relationships/hyperlink" Target="https://helpmegrowmn.org/HMG/index.html" TargetMode="External"/><Relationship Id="rId7" Type="http://schemas.openxmlformats.org/officeDocument/2006/relationships/hyperlink" Target="https://www.cdc.gov/ncbddd/actearly/" TargetMode="External"/><Relationship Id="rId2" Type="http://schemas.openxmlformats.org/officeDocument/2006/relationships/hyperlink" Target="https://dcyf.mn.gov/partners-and-providers/child-care-and-early-learning/professional-development" TargetMode="External"/><Relationship Id="rId1" Type="http://schemas.openxmlformats.org/officeDocument/2006/relationships/slideLayout" Target="../slideLayouts/slideLayout169.xml"/><Relationship Id="rId6" Type="http://schemas.openxmlformats.org/officeDocument/2006/relationships/hyperlink" Target="https://www.cdc.gov/child-development/positive-parenting-tips/" TargetMode="External"/><Relationship Id="rId5" Type="http://schemas.openxmlformats.org/officeDocument/2006/relationships/hyperlink" Target="http://www.helpmeconnectmn.org/" TargetMode="External"/><Relationship Id="rId4" Type="http://schemas.openxmlformats.org/officeDocument/2006/relationships/hyperlink" Target="https://www.helpmegrowmn.org/HMG/HelpfulRes/EncourageHealthDev/index.html" TargetMode="External"/><Relationship Id="rId9" Type="http://schemas.openxmlformats.org/officeDocument/2006/relationships/hyperlink" Target="https://www.zerotothree.org/"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s://dcyf.mn.gov/partners-and-providers/child-care-and-early-learning/districts-schools-and-head-start/screening" TargetMode="External"/><Relationship Id="rId2" Type="http://schemas.openxmlformats.org/officeDocument/2006/relationships/hyperlink" Target="https://education.mn.gov/MDE/dse/early/elprog/scr/" TargetMode="External"/><Relationship Id="rId1" Type="http://schemas.openxmlformats.org/officeDocument/2006/relationships/slideLayout" Target="../slideLayouts/slideLayout169.xml"/></Relationships>
</file>

<file path=ppt/slides/_rels/slide98.xml.rels><?xml version="1.0" encoding="UTF-8" standalone="yes"?>
<Relationships xmlns="http://schemas.openxmlformats.org/package/2006/relationships"><Relationship Id="rId3" Type="http://schemas.openxmlformats.org/officeDocument/2006/relationships/hyperlink" Target="https://www.health.state.mn.us/people/childrenyouth/devscreen/programs.html" TargetMode="External"/><Relationship Id="rId2" Type="http://schemas.openxmlformats.org/officeDocument/2006/relationships/hyperlink" Target="https://www.health.state.mn.us/people/childrenyouth/devscreen/instruments.html" TargetMode="External"/><Relationship Id="rId1" Type="http://schemas.openxmlformats.org/officeDocument/2006/relationships/slideLayout" Target="../slideLayouts/slideLayout169.xml"/><Relationship Id="rId6" Type="http://schemas.openxmlformats.org/officeDocument/2006/relationships/hyperlink" Target="https://www.youtube.com/watch?v=VoAN3605IGY" TargetMode="External"/><Relationship Id="rId5" Type="http://schemas.openxmlformats.org/officeDocument/2006/relationships/hyperlink" Target="https://www.health.state.mn.us/people/childrenyouth/devscreen/selection.html" TargetMode="External"/><Relationship Id="rId4" Type="http://schemas.openxmlformats.org/officeDocument/2006/relationships/hyperlink" Target="https://www.health.state.mn.us/people/childrenyouth/devscreen/index.html" TargetMode="External"/></Relationships>
</file>

<file path=ppt/slides/_rels/slide99.xml.rels><?xml version="1.0" encoding="UTF-8" standalone="yes"?>
<Relationships xmlns="http://schemas.openxmlformats.org/package/2006/relationships"><Relationship Id="rId8" Type="http://schemas.openxmlformats.org/officeDocument/2006/relationships/hyperlink" Target="https://education.mn.gov/mdeprod/idcplg?IdcService=GET_FILE&amp;dDocName=PROD081160&amp;RevisionSelectionMethod=latestReleased&amp;Rendition=primary" TargetMode="External"/><Relationship Id="rId3" Type="http://schemas.openxmlformats.org/officeDocument/2006/relationships/hyperlink" Target="https://helpmeconnect.web.health.state.mn.us/HelpMeConnect/Search/FamilyWell-BeingandMentalHealth/MentalHealthorSubstanceUseDisorder/EarlyChildhoodMentalHealthProviders?loc=&amp;geo=" TargetMode="External"/><Relationship Id="rId7" Type="http://schemas.openxmlformats.org/officeDocument/2006/relationships/hyperlink" Target="https://education.mn.gov/MDE/VideoNew/?group=Communications&amp;id=PROD081159" TargetMode="External"/><Relationship Id="rId2" Type="http://schemas.openxmlformats.org/officeDocument/2006/relationships/hyperlink" Target="https://mn.gov/dhs/partners-and-providers/policies-procedures/childrens-mental-health/early-childhood-mh-system-care/" TargetMode="External"/><Relationship Id="rId1" Type="http://schemas.openxmlformats.org/officeDocument/2006/relationships/slideLayout" Target="../slideLayouts/slideLayout169.xml"/><Relationship Id="rId6" Type="http://schemas.openxmlformats.org/officeDocument/2006/relationships/hyperlink" Target="https://www.wilder.org/sites/default/files/imports/ChildCareAware_MarketingPlan_8-19.pdf" TargetMode="External"/><Relationship Id="rId5" Type="http://schemas.openxmlformats.org/officeDocument/2006/relationships/hyperlink" Target="https://edocs.dhs.state.mn.us/lfserver/Public/DHS-7990-ENG" TargetMode="External"/><Relationship Id="rId10" Type="http://schemas.openxmlformats.org/officeDocument/2006/relationships/hyperlink" Target="https://www.health.state.mn.us/docs/people/childrenyouth/ctc/devscreen/ecserefer.pdf" TargetMode="External"/><Relationship Id="rId4" Type="http://schemas.openxmlformats.org/officeDocument/2006/relationships/hyperlink" Target="https://eclkc.ohs.acf.hhs.gov/mental-health/article/facilitating-referral-mental-health-services-children-their-families" TargetMode="External"/><Relationship Id="rId9" Type="http://schemas.openxmlformats.org/officeDocument/2006/relationships/hyperlink" Target="https://education.mn.gov/MDE/dse/early/spec/ecs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C9A24-AE6D-49AF-AAC9-44025F87ABE1}"/>
              </a:ext>
            </a:extLst>
          </p:cNvPr>
          <p:cNvSpPr>
            <a:spLocks noGrp="1"/>
          </p:cNvSpPr>
          <p:nvPr>
            <p:ph type="ctrTitle"/>
          </p:nvPr>
        </p:nvSpPr>
        <p:spPr/>
        <p:txBody>
          <a:bodyPr>
            <a:noAutofit/>
          </a:bodyPr>
          <a:lstStyle/>
          <a:p>
            <a:r>
              <a:rPr lang="en-US"/>
              <a:t>Developmental and Social-Emotional Screening and </a:t>
            </a:r>
            <a:br>
              <a:rPr lang="en-US"/>
            </a:br>
            <a:r>
              <a:rPr lang="en-US"/>
              <a:t>Communication Best Practices about Referrals</a:t>
            </a:r>
          </a:p>
        </p:txBody>
      </p:sp>
      <p:sp>
        <p:nvSpPr>
          <p:cNvPr id="3" name="Text Placeholder 2">
            <a:extLst>
              <a:ext uri="{FF2B5EF4-FFF2-40B4-BE49-F238E27FC236}">
                <a16:creationId xmlns:a16="http://schemas.microsoft.com/office/drawing/2014/main" id="{C3C785FE-DB04-4270-906F-A9C63114450B}"/>
              </a:ext>
            </a:extLst>
          </p:cNvPr>
          <p:cNvSpPr>
            <a:spLocks noGrp="1"/>
          </p:cNvSpPr>
          <p:nvPr>
            <p:ph type="body" sz="quarter" idx="18"/>
          </p:nvPr>
        </p:nvSpPr>
        <p:spPr>
          <a:xfrm>
            <a:off x="838200" y="5041204"/>
            <a:ext cx="10515600" cy="1736114"/>
          </a:xfrm>
        </p:spPr>
        <p:txBody>
          <a:bodyPr vert="horz" lIns="91440" tIns="45720" rIns="91440" bIns="45720" rtlCol="0" anchor="t">
            <a:normAutofit/>
          </a:bodyPr>
          <a:lstStyle/>
          <a:p>
            <a:endParaRPr lang="en-US">
              <a:ea typeface="Calibri"/>
              <a:cs typeface="Calibri"/>
            </a:endParaRPr>
          </a:p>
        </p:txBody>
      </p:sp>
      <p:pic>
        <p:nvPicPr>
          <p:cNvPr id="6" name="Picture Placeholder 5" descr="Minnesota Logo">
            <a:extLst>
              <a:ext uri="{FF2B5EF4-FFF2-40B4-BE49-F238E27FC236}">
                <a16:creationId xmlns:a16="http://schemas.microsoft.com/office/drawing/2014/main" id="{5940DA4B-DD61-0919-4EC5-CD76A6E7B068}"/>
              </a:ext>
            </a:extLst>
          </p:cNvPr>
          <p:cNvPicPr>
            <a:picLocks noGrp="1" noChangeAspect="1"/>
          </p:cNvPicPr>
          <p:nvPr>
            <p:ph type="pic" sz="quarter" idx="17"/>
          </p:nvPr>
        </p:nvPicPr>
        <p:blipFill rotWithShape="1">
          <a:blip r:embed="rId3">
            <a:extLst>
              <a:ext uri="{28A0092B-C50C-407E-A947-70E740481C1C}">
                <a14:useLocalDpi xmlns:a14="http://schemas.microsoft.com/office/drawing/2010/main" val="0"/>
              </a:ext>
            </a:extLst>
          </a:blip>
          <a:srcRect l="-2208" r="-2041"/>
          <a:stretch/>
        </p:blipFill>
        <p:spPr>
          <a:xfrm>
            <a:off x="838200" y="1342872"/>
            <a:ext cx="10642600" cy="1111873"/>
          </a:xfrm>
        </p:spPr>
      </p:pic>
    </p:spTree>
    <p:extLst>
      <p:ext uri="{BB962C8B-B14F-4D97-AF65-F5344CB8AC3E}">
        <p14:creationId xmlns:p14="http://schemas.microsoft.com/office/powerpoint/2010/main" val="2077354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509D2-50D7-C3EB-CF87-8E0E6F76ED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880A39-20CF-37DE-5797-B149F2E12F6E}"/>
              </a:ext>
            </a:extLst>
          </p:cNvPr>
          <p:cNvSpPr>
            <a:spLocks noGrp="1"/>
          </p:cNvSpPr>
          <p:nvPr>
            <p:ph type="title"/>
          </p:nvPr>
        </p:nvSpPr>
        <p:spPr/>
        <p:txBody>
          <a:bodyPr anchor="ctr">
            <a:normAutofit/>
          </a:bodyPr>
          <a:lstStyle/>
          <a:p>
            <a:r>
              <a:rPr lang="en-US" b="0"/>
              <a:t>Help Me Grow and Help Me Connect</a:t>
            </a:r>
          </a:p>
        </p:txBody>
      </p:sp>
      <p:pic>
        <p:nvPicPr>
          <p:cNvPr id="14" name="Content Placeholder 13" descr="Help Me Grow &#10;Statewide System for ECSE: Part C (ages 0 to 3) and Part B619 (ages 3 to Kindergarten).&#10;Referral to ECSE only.&#10;&#10;Help Me Connect&#10;Statewide Early Childhood Services Navigator to support prenatal individuals and families with children 0 to 8 years of age&#10;">
            <a:extLst>
              <a:ext uri="{FF2B5EF4-FFF2-40B4-BE49-F238E27FC236}">
                <a16:creationId xmlns:a16="http://schemas.microsoft.com/office/drawing/2014/main" id="{01CB3930-83E4-338C-F33C-31F6E4E4F3F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p:blipFill>
        <p:spPr>
          <a:xfrm>
            <a:off x="455855" y="1444396"/>
            <a:ext cx="11280289" cy="5055409"/>
          </a:xfrm>
          <a:noFill/>
        </p:spPr>
      </p:pic>
    </p:spTree>
    <p:extLst>
      <p:ext uri="{BB962C8B-B14F-4D97-AF65-F5344CB8AC3E}">
        <p14:creationId xmlns:p14="http://schemas.microsoft.com/office/powerpoint/2010/main" val="261418826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BB16-9ECC-0D03-C684-44C684915927}"/>
              </a:ext>
            </a:extLst>
          </p:cNvPr>
          <p:cNvSpPr>
            <a:spLocks noGrp="1"/>
          </p:cNvSpPr>
          <p:nvPr>
            <p:ph type="title"/>
          </p:nvPr>
        </p:nvSpPr>
        <p:spPr/>
        <p:txBody>
          <a:bodyPr/>
          <a:lstStyle/>
          <a:p>
            <a:r>
              <a:rPr lang="en-US"/>
              <a:t>Implicit bias awareness links</a:t>
            </a:r>
          </a:p>
        </p:txBody>
      </p:sp>
      <p:sp>
        <p:nvSpPr>
          <p:cNvPr id="3" name="Content Placeholder 2">
            <a:extLst>
              <a:ext uri="{FF2B5EF4-FFF2-40B4-BE49-F238E27FC236}">
                <a16:creationId xmlns:a16="http://schemas.microsoft.com/office/drawing/2014/main" id="{8ED78AA9-E88C-3DC3-9031-A2EBA6F6E980}"/>
              </a:ext>
            </a:extLst>
          </p:cNvPr>
          <p:cNvSpPr>
            <a:spLocks noGrp="1"/>
          </p:cNvSpPr>
          <p:nvPr>
            <p:ph sz="quarter" idx="10"/>
          </p:nvPr>
        </p:nvSpPr>
        <p:spPr/>
        <p:txBody>
          <a:bodyPr>
            <a:normAutofit fontScale="85000" lnSpcReduction="10000"/>
          </a:bodyPr>
          <a:lstStyle/>
          <a:p>
            <a:pPr fontAlgn="base"/>
            <a:r>
              <a:rPr lang="en-US" u="sng">
                <a:hlinkClick r:id="rId2"/>
              </a:rPr>
              <a:t>MDE Early Learning (https://education.mn.gov/mde/dse/early/)</a:t>
            </a:r>
            <a:endParaRPr lang="en-US" u="sng"/>
          </a:p>
          <a:p>
            <a:pPr fontAlgn="base"/>
            <a:r>
              <a:rPr lang="en-US" u="sng">
                <a:hlinkClick r:id="rId3"/>
              </a:rPr>
              <a:t>Overview of Implicit Bias through the Lens of Suspensions and Expulsions (https://education.mn.gov/MDE/VideoNew/?group=Communications&amp;id=MDE031534)</a:t>
            </a:r>
            <a:r>
              <a:rPr lang="en-US"/>
              <a:t>​​</a:t>
            </a:r>
          </a:p>
          <a:p>
            <a:pPr fontAlgn="base"/>
            <a:r>
              <a:rPr lang="en-US" u="sng">
                <a:hlinkClick r:id="rId4"/>
              </a:rPr>
              <a:t>Culturally-Responsive Leadership (https://education.mn.gov/MDE/VideoNew/?group=Communications&amp;id=MDE031533)</a:t>
            </a:r>
            <a:r>
              <a:rPr lang="en-US"/>
              <a:t>​</a:t>
            </a:r>
          </a:p>
          <a:p>
            <a:pPr fontAlgn="base"/>
            <a:r>
              <a:rPr lang="en-US" u="sng">
                <a:hlinkClick r:id="rId5"/>
              </a:rPr>
              <a:t>Using Trauma-Informed Practices to Promote Resilience (https://education.mn.gov/MDE/VideoNew/?group=Communications&amp;id=MDE031532)</a:t>
            </a:r>
            <a:r>
              <a:rPr lang="en-US"/>
              <a:t>​</a:t>
            </a:r>
          </a:p>
          <a:p>
            <a:pPr fontAlgn="base"/>
            <a:r>
              <a:rPr lang="en-US" u="sng">
                <a:hlinkClick r:id="rId6"/>
              </a:rPr>
              <a:t>Connecting with Hard-to-Reach Families (https://education.mn.gov/MDE/VideoNew/?group=Communications&amp;id=MDE031531)</a:t>
            </a:r>
            <a:r>
              <a:rPr lang="en-US"/>
              <a:t>​</a:t>
            </a:r>
          </a:p>
          <a:p>
            <a:pPr fontAlgn="base"/>
            <a:r>
              <a:rPr lang="en-US" u="sng">
                <a:hlinkClick r:id="rId7"/>
              </a:rPr>
              <a:t>Microaggressions and Cultural Humility (https://education.mn.gov/MDE/VideoNew/?group=Communications&amp;id=MDE031530)</a:t>
            </a:r>
            <a:endParaRPr lang="en-US"/>
          </a:p>
          <a:p>
            <a:endParaRPr lang="en-US"/>
          </a:p>
        </p:txBody>
      </p:sp>
      <p:sp>
        <p:nvSpPr>
          <p:cNvPr id="4" name="Date Placeholder 3">
            <a:extLst>
              <a:ext uri="{FF2B5EF4-FFF2-40B4-BE49-F238E27FC236}">
                <a16:creationId xmlns:a16="http://schemas.microsoft.com/office/drawing/2014/main" id="{FAA8E7D8-7729-F847-A895-5392CA578851}"/>
              </a:ext>
            </a:extLst>
          </p:cNvPr>
          <p:cNvSpPr>
            <a:spLocks noGrp="1"/>
          </p:cNvSpPr>
          <p:nvPr>
            <p:ph type="dt" sz="half" idx="11"/>
          </p:nvPr>
        </p:nvSpPr>
        <p:spPr/>
        <p:txBody>
          <a:bodyPr/>
          <a:lstStyle/>
          <a:p>
            <a:fld id="{66C283A4-7960-4BFD-B3A5-A2CC5BB2A473}" type="datetime1">
              <a:rPr lang="en-US" smtClean="0"/>
              <a:t>11/5/2025</a:t>
            </a:fld>
            <a:endParaRPr lang="en-US"/>
          </a:p>
        </p:txBody>
      </p:sp>
      <p:sp>
        <p:nvSpPr>
          <p:cNvPr id="5" name="Footer Placeholder 4">
            <a:extLst>
              <a:ext uri="{FF2B5EF4-FFF2-40B4-BE49-F238E27FC236}">
                <a16:creationId xmlns:a16="http://schemas.microsoft.com/office/drawing/2014/main" id="{06401EF8-2568-4BC6-AA20-59A49B701075}"/>
              </a:ext>
            </a:extLst>
          </p:cNvPr>
          <p:cNvSpPr>
            <a:spLocks noGrp="1"/>
          </p:cNvSpPr>
          <p:nvPr>
            <p:ph type="ftr" sz="quarter" idx="3"/>
          </p:nvPr>
        </p:nvSpPr>
        <p:spPr/>
        <p:txBody>
          <a:bodyPr/>
          <a:lstStyle/>
          <a:p>
            <a:r>
              <a:rPr lang="en-US"/>
              <a:t>Optional Tagline Goes Here </a:t>
            </a:r>
            <a:r>
              <a:rPr lang="en-US">
                <a:solidFill>
                  <a:schemeClr val="accent1"/>
                </a:solidFill>
              </a:rPr>
              <a:t>|</a:t>
            </a:r>
            <a:r>
              <a:rPr lang="en-US"/>
              <a:t>  mn.gov/mmb/oar</a:t>
            </a:r>
          </a:p>
        </p:txBody>
      </p:sp>
      <p:sp>
        <p:nvSpPr>
          <p:cNvPr id="6" name="Slide Number Placeholder 5">
            <a:extLst>
              <a:ext uri="{FF2B5EF4-FFF2-40B4-BE49-F238E27FC236}">
                <a16:creationId xmlns:a16="http://schemas.microsoft.com/office/drawing/2014/main" id="{21532392-59A9-337F-CE90-C6E256B2E48C}"/>
              </a:ext>
            </a:extLst>
          </p:cNvPr>
          <p:cNvSpPr>
            <a:spLocks noGrp="1"/>
          </p:cNvSpPr>
          <p:nvPr>
            <p:ph type="sldNum" sz="quarter" idx="12"/>
          </p:nvPr>
        </p:nvSpPr>
        <p:spPr/>
        <p:txBody>
          <a:bodyPr/>
          <a:lstStyle/>
          <a:p>
            <a:fld id="{48F63A3B-78C7-47BE-AE5E-E10140E04643}" type="slidenum">
              <a:rPr lang="en-US" smtClean="0"/>
              <a:t>100</a:t>
            </a:fld>
            <a:endParaRPr lang="en-US"/>
          </a:p>
        </p:txBody>
      </p:sp>
    </p:spTree>
    <p:extLst>
      <p:ext uri="{BB962C8B-B14F-4D97-AF65-F5344CB8AC3E}">
        <p14:creationId xmlns:p14="http://schemas.microsoft.com/office/powerpoint/2010/main" val="36785191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1EAAD-8FEC-0A66-1C28-B345400F2EAA}"/>
              </a:ext>
            </a:extLst>
          </p:cNvPr>
          <p:cNvSpPr>
            <a:spLocks noGrp="1"/>
          </p:cNvSpPr>
          <p:nvPr>
            <p:ph type="title"/>
          </p:nvPr>
        </p:nvSpPr>
        <p:spPr>
          <a:xfrm>
            <a:off x="838200" y="-102743"/>
            <a:ext cx="10515600" cy="1216025"/>
          </a:xfrm>
        </p:spPr>
        <p:txBody>
          <a:bodyPr/>
          <a:lstStyle/>
          <a:p>
            <a:r>
              <a:rPr lang="en-US"/>
              <a:t>Support for parents links</a:t>
            </a:r>
          </a:p>
        </p:txBody>
      </p:sp>
      <p:sp>
        <p:nvSpPr>
          <p:cNvPr id="3" name="Content Placeholder 2">
            <a:extLst>
              <a:ext uri="{FF2B5EF4-FFF2-40B4-BE49-F238E27FC236}">
                <a16:creationId xmlns:a16="http://schemas.microsoft.com/office/drawing/2014/main" id="{DD2E7A29-AE73-7A5C-651D-AA6431E9E1B7}"/>
              </a:ext>
            </a:extLst>
          </p:cNvPr>
          <p:cNvSpPr>
            <a:spLocks noGrp="1"/>
          </p:cNvSpPr>
          <p:nvPr>
            <p:ph sz="quarter" idx="10"/>
          </p:nvPr>
        </p:nvSpPr>
        <p:spPr>
          <a:xfrm>
            <a:off x="838200" y="757328"/>
            <a:ext cx="11090097" cy="5964147"/>
          </a:xfrm>
        </p:spPr>
        <p:txBody>
          <a:bodyPr>
            <a:normAutofit fontScale="55000" lnSpcReduction="20000"/>
          </a:bodyPr>
          <a:lstStyle/>
          <a:p>
            <a:pPr fontAlgn="base"/>
            <a:r>
              <a:rPr lang="en-US" u="sng">
                <a:hlinkClick r:id="rId2"/>
              </a:rPr>
              <a:t>Early Childhood Family Education (https://dcyf.mn.gov/programs-directory/early-childhood-family-education-ecfe)</a:t>
            </a:r>
            <a:endParaRPr lang="en-US"/>
          </a:p>
          <a:p>
            <a:pPr fontAlgn="base"/>
            <a:r>
              <a:rPr lang="en-US" u="sng">
                <a:hlinkClick r:id="rId3"/>
              </a:rPr>
              <a:t>Head Start and Early Head Start (https://dcyf.mn.gov/programs-directory/head-start-and-early-head-start)</a:t>
            </a:r>
            <a:r>
              <a:rPr lang="en-US"/>
              <a:t>​</a:t>
            </a:r>
          </a:p>
          <a:p>
            <a:pPr fontAlgn="base"/>
            <a:r>
              <a:rPr lang="en-US" u="sng">
                <a:hlinkClick r:id="rId4"/>
              </a:rPr>
              <a:t>Cultural, faith-based and other community-based parenting groups (https://helpmeconnect.web.health.state.mn.us/HelpMeConnect/Search/FamilyWell-BeingandMentalHealth/VariedSupportsthroughCommunityOrganizations/ParentingSupport?loc=&amp;geo=)</a:t>
            </a:r>
            <a:r>
              <a:rPr lang="en-US"/>
              <a:t>​</a:t>
            </a:r>
          </a:p>
          <a:p>
            <a:pPr fontAlgn="base"/>
            <a:r>
              <a:rPr lang="en-US" u="sng">
                <a:hlinkClick r:id="rId5"/>
              </a:rPr>
              <a:t>Family Voices (Parent-to-Parent of Minnesota) (https://familyvoicesofminnesota.org/)</a:t>
            </a:r>
            <a:endParaRPr lang="en-US" u="sng"/>
          </a:p>
          <a:p>
            <a:pPr fontAlgn="base"/>
            <a:r>
              <a:rPr lang="es-ES" u="sng">
                <a:hlinkClick r:id="rId6"/>
              </a:rPr>
              <a:t>PACER (https://www.pacer.org/)</a:t>
            </a:r>
            <a:endParaRPr lang="en-US"/>
          </a:p>
          <a:p>
            <a:pPr fontAlgn="base"/>
            <a:r>
              <a:rPr lang="en-US" u="sng">
                <a:hlinkClick r:id="rId7"/>
              </a:rPr>
              <a:t>Hands and Voices (https://www.mnhandsandvoices.org/)</a:t>
            </a:r>
            <a:r>
              <a:rPr lang="en-US"/>
              <a:t>​</a:t>
            </a:r>
          </a:p>
          <a:p>
            <a:pPr fontAlgn="base"/>
            <a:r>
              <a:rPr lang="en-US" u="sng">
                <a:hlinkClick r:id="rId8"/>
              </a:rPr>
              <a:t>Other condition-specific groups and organizations (https://helpmeconnect.web.health.state.mn.us/HelpMeConnect/Search/FamilyWell-BeingandMentalHealth/ParentingSupportProgramsForSpecificPopulations/Parentswhohavechildrenwithspecialhealthneeds?loc=&amp;geo=)</a:t>
            </a:r>
            <a:endParaRPr lang="en-US"/>
          </a:p>
          <a:p>
            <a:pPr fontAlgn="base"/>
            <a:r>
              <a:rPr lang="en-US" u="sng">
                <a:hlinkClick r:id="rId9"/>
              </a:rPr>
              <a:t>Family Home Visiting (https://www.health.state.mn.us/communities/fhv/index.html)</a:t>
            </a:r>
            <a:r>
              <a:rPr lang="en-US"/>
              <a:t>​</a:t>
            </a:r>
          </a:p>
          <a:p>
            <a:pPr fontAlgn="base"/>
            <a:r>
              <a:rPr lang="en-US" u="sng">
                <a:hlinkClick r:id="rId10"/>
              </a:rPr>
              <a:t>Follow Along Program (https://www.health.state.mn.us/people/childrenyouth/fap/index.html)</a:t>
            </a:r>
            <a:r>
              <a:rPr lang="en-US"/>
              <a:t>​</a:t>
            </a:r>
          </a:p>
          <a:p>
            <a:pPr fontAlgn="base"/>
            <a:r>
              <a:rPr lang="en-US" u="sng">
                <a:hlinkClick r:id="rId11"/>
              </a:rPr>
              <a:t>Primary care/health care provider (https://mn.gov/dhs/people-we-serve/children-and-families/health-care/health-care-programs/programs-and-services/ctc.jsp)</a:t>
            </a:r>
            <a:r>
              <a:rPr lang="en-US"/>
              <a:t>​</a:t>
            </a:r>
          </a:p>
          <a:p>
            <a:pPr fontAlgn="base"/>
            <a:r>
              <a:rPr lang="en-US" u="sng">
                <a:hlinkClick r:id="rId12"/>
              </a:rPr>
              <a:t>Parent Support Outreach Program (PSOP) (https://mn.gov/dhs/people-we-serve/children-and-families/services/child-protection/programs-services/parent-support-outreach.jsp)</a:t>
            </a:r>
            <a:r>
              <a:rPr lang="en-US"/>
              <a:t>​</a:t>
            </a:r>
          </a:p>
          <a:p>
            <a:pPr fontAlgn="base"/>
            <a:r>
              <a:rPr lang="en-US" u="sng">
                <a:hlinkClick r:id="rId13"/>
              </a:rPr>
              <a:t>Early Childhood Mental Health providers (https://mn.gov/dhs/people-we-serve/people-with-disabilities/health-care/childrens-mental-health/programs-services/other-dhs-programs.jsp)</a:t>
            </a:r>
            <a:endParaRPr lang="en-US"/>
          </a:p>
        </p:txBody>
      </p:sp>
      <p:sp>
        <p:nvSpPr>
          <p:cNvPr id="6" name="Slide Number Placeholder 5">
            <a:extLst>
              <a:ext uri="{FF2B5EF4-FFF2-40B4-BE49-F238E27FC236}">
                <a16:creationId xmlns:a16="http://schemas.microsoft.com/office/drawing/2014/main" id="{CBC8C99B-ED90-90F0-3795-B718E54E6DE9}"/>
              </a:ext>
            </a:extLst>
          </p:cNvPr>
          <p:cNvSpPr>
            <a:spLocks noGrp="1"/>
          </p:cNvSpPr>
          <p:nvPr>
            <p:ph type="sldNum" sz="quarter" idx="12"/>
          </p:nvPr>
        </p:nvSpPr>
        <p:spPr/>
        <p:txBody>
          <a:bodyPr/>
          <a:lstStyle/>
          <a:p>
            <a:fld id="{48F63A3B-78C7-47BE-AE5E-E10140E04643}" type="slidenum">
              <a:rPr lang="en-US" smtClean="0"/>
              <a:t>101</a:t>
            </a:fld>
            <a:endParaRPr lang="en-US"/>
          </a:p>
        </p:txBody>
      </p:sp>
    </p:spTree>
    <p:extLst>
      <p:ext uri="{BB962C8B-B14F-4D97-AF65-F5344CB8AC3E}">
        <p14:creationId xmlns:p14="http://schemas.microsoft.com/office/powerpoint/2010/main" val="33487681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0D6E5-90CB-CCE3-1C68-D25B71B405C8}"/>
              </a:ext>
            </a:extLst>
          </p:cNvPr>
          <p:cNvSpPr>
            <a:spLocks noGrp="1"/>
          </p:cNvSpPr>
          <p:nvPr>
            <p:ph type="title"/>
          </p:nvPr>
        </p:nvSpPr>
        <p:spPr/>
        <p:txBody>
          <a:bodyPr/>
          <a:lstStyle/>
          <a:p>
            <a:r>
              <a:rPr lang="en-US"/>
              <a:t>Developmental links</a:t>
            </a:r>
          </a:p>
        </p:txBody>
      </p:sp>
      <p:sp>
        <p:nvSpPr>
          <p:cNvPr id="3" name="Content Placeholder 2">
            <a:extLst>
              <a:ext uri="{FF2B5EF4-FFF2-40B4-BE49-F238E27FC236}">
                <a16:creationId xmlns:a16="http://schemas.microsoft.com/office/drawing/2014/main" id="{F0756DDA-FB19-524E-CCF9-066AD0EB2ADE}"/>
              </a:ext>
            </a:extLst>
          </p:cNvPr>
          <p:cNvSpPr>
            <a:spLocks noGrp="1"/>
          </p:cNvSpPr>
          <p:nvPr>
            <p:ph sz="quarter" idx="10"/>
          </p:nvPr>
        </p:nvSpPr>
        <p:spPr/>
        <p:txBody>
          <a:bodyPr/>
          <a:lstStyle/>
          <a:p>
            <a:r>
              <a:rPr lang="en-US" u="sng">
                <a:hlinkClick r:id="rId2"/>
              </a:rPr>
              <a:t>Developmental and social-emotional screening resources (https://www.health.state.mn.us/people/childrenyouth/devscreen/resources.html)</a:t>
            </a:r>
            <a:endParaRPr lang="en-US" u="sng"/>
          </a:p>
          <a:p>
            <a:r>
              <a:rPr lang="en-US" u="sng">
                <a:hlinkClick r:id="rId3"/>
              </a:rPr>
              <a:t>CDC Developmental Milestone Tracker (https://www.cdc.gov/ncbddd/actearly/milestones-app.html)</a:t>
            </a:r>
            <a:endParaRPr lang="en-US" u="sng"/>
          </a:p>
          <a:p>
            <a:r>
              <a:rPr lang="en-US" u="sng">
                <a:hlinkClick r:id="rId4"/>
              </a:rPr>
              <a:t>About ASQ For Parents (https://agesandstages.com/about-asq/for-parents/)</a:t>
            </a:r>
            <a:endParaRPr lang="en-US" u="sng"/>
          </a:p>
          <a:p>
            <a:r>
              <a:rPr lang="en-US" u="sng">
                <a:hlinkClick r:id="rId5"/>
              </a:rPr>
              <a:t>Sign up for ASQ Newsletter (https://agesandstages.com/free-resources/newsletter/)</a:t>
            </a:r>
            <a:endParaRPr lang="en-US" u="sng"/>
          </a:p>
          <a:p>
            <a:endParaRPr lang="en-US"/>
          </a:p>
        </p:txBody>
      </p:sp>
      <p:sp>
        <p:nvSpPr>
          <p:cNvPr id="4" name="Date Placeholder 3">
            <a:extLst>
              <a:ext uri="{FF2B5EF4-FFF2-40B4-BE49-F238E27FC236}">
                <a16:creationId xmlns:a16="http://schemas.microsoft.com/office/drawing/2014/main" id="{00DB34A2-967B-4641-CD3A-D79183882072}"/>
              </a:ext>
            </a:extLst>
          </p:cNvPr>
          <p:cNvSpPr>
            <a:spLocks noGrp="1"/>
          </p:cNvSpPr>
          <p:nvPr>
            <p:ph type="dt" sz="half" idx="11"/>
          </p:nvPr>
        </p:nvSpPr>
        <p:spPr/>
        <p:txBody>
          <a:bodyPr/>
          <a:lstStyle/>
          <a:p>
            <a:fld id="{66C283A4-7960-4BFD-B3A5-A2CC5BB2A473}" type="datetime1">
              <a:rPr lang="en-US" smtClean="0"/>
              <a:t>11/5/2025</a:t>
            </a:fld>
            <a:endParaRPr lang="en-US"/>
          </a:p>
        </p:txBody>
      </p:sp>
      <p:sp>
        <p:nvSpPr>
          <p:cNvPr id="5" name="Footer Placeholder 4">
            <a:extLst>
              <a:ext uri="{FF2B5EF4-FFF2-40B4-BE49-F238E27FC236}">
                <a16:creationId xmlns:a16="http://schemas.microsoft.com/office/drawing/2014/main" id="{08CD65A1-06EA-6770-79CD-FF09447AE920}"/>
              </a:ext>
            </a:extLst>
          </p:cNvPr>
          <p:cNvSpPr>
            <a:spLocks noGrp="1"/>
          </p:cNvSpPr>
          <p:nvPr>
            <p:ph type="ftr" sz="quarter" idx="3"/>
          </p:nvPr>
        </p:nvSpPr>
        <p:spPr/>
        <p:txBody>
          <a:bodyPr/>
          <a:lstStyle/>
          <a:p>
            <a:r>
              <a:rPr lang="en-US"/>
              <a:t>Optional Tagline Goes Here </a:t>
            </a:r>
            <a:r>
              <a:rPr lang="en-US">
                <a:solidFill>
                  <a:schemeClr val="accent1"/>
                </a:solidFill>
              </a:rPr>
              <a:t>|</a:t>
            </a:r>
            <a:r>
              <a:rPr lang="en-US"/>
              <a:t>  mn.gov/mmb/oar</a:t>
            </a:r>
          </a:p>
        </p:txBody>
      </p:sp>
      <p:sp>
        <p:nvSpPr>
          <p:cNvPr id="6" name="Slide Number Placeholder 5">
            <a:extLst>
              <a:ext uri="{FF2B5EF4-FFF2-40B4-BE49-F238E27FC236}">
                <a16:creationId xmlns:a16="http://schemas.microsoft.com/office/drawing/2014/main" id="{7378B536-7F75-1617-6876-98495A7D2F2E}"/>
              </a:ext>
            </a:extLst>
          </p:cNvPr>
          <p:cNvSpPr>
            <a:spLocks noGrp="1"/>
          </p:cNvSpPr>
          <p:nvPr>
            <p:ph type="sldNum" sz="quarter" idx="12"/>
          </p:nvPr>
        </p:nvSpPr>
        <p:spPr/>
        <p:txBody>
          <a:bodyPr/>
          <a:lstStyle/>
          <a:p>
            <a:fld id="{48F63A3B-78C7-47BE-AE5E-E10140E04643}" type="slidenum">
              <a:rPr lang="en-US" smtClean="0"/>
              <a:t>102</a:t>
            </a:fld>
            <a:endParaRPr lang="en-US"/>
          </a:p>
        </p:txBody>
      </p:sp>
    </p:spTree>
    <p:extLst>
      <p:ext uri="{BB962C8B-B14F-4D97-AF65-F5344CB8AC3E}">
        <p14:creationId xmlns:p14="http://schemas.microsoft.com/office/powerpoint/2010/main" val="100964026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49124-CAFF-F5EA-117D-F81FB527895E}"/>
              </a:ext>
            </a:extLst>
          </p:cNvPr>
          <p:cNvSpPr>
            <a:spLocks noGrp="1"/>
          </p:cNvSpPr>
          <p:nvPr>
            <p:ph type="title"/>
          </p:nvPr>
        </p:nvSpPr>
        <p:spPr/>
        <p:txBody>
          <a:bodyPr/>
          <a:lstStyle/>
          <a:p>
            <a:r>
              <a:rPr lang="en-US"/>
              <a:t>Healing centered screening links</a:t>
            </a:r>
          </a:p>
        </p:txBody>
      </p:sp>
      <p:sp>
        <p:nvSpPr>
          <p:cNvPr id="3" name="Content Placeholder 2">
            <a:extLst>
              <a:ext uri="{FF2B5EF4-FFF2-40B4-BE49-F238E27FC236}">
                <a16:creationId xmlns:a16="http://schemas.microsoft.com/office/drawing/2014/main" id="{64647AAF-75B7-39FE-BB62-C4326E21AE30}"/>
              </a:ext>
            </a:extLst>
          </p:cNvPr>
          <p:cNvSpPr>
            <a:spLocks noGrp="1"/>
          </p:cNvSpPr>
          <p:nvPr>
            <p:ph sz="quarter" idx="10"/>
          </p:nvPr>
        </p:nvSpPr>
        <p:spPr/>
        <p:txBody>
          <a:bodyPr/>
          <a:lstStyle/>
          <a:p>
            <a:r>
              <a:rPr lang="en-US" u="sng">
                <a:hlinkClick r:id="rId2"/>
              </a:rPr>
              <a:t>Minnesota Toolkit for Healing-Centered Practice (https://macmh.org/publications/resources-for-healing-centered-practice/)</a:t>
            </a:r>
            <a:endParaRPr lang="en-US" u="sng"/>
          </a:p>
          <a:p>
            <a:pPr fontAlgn="base"/>
            <a:r>
              <a:rPr lang="en-US" u="sng">
                <a:hlinkClick r:id="rId3"/>
              </a:rPr>
              <a:t>Develop (https://dcyf.mn.gov/programs-directory/develop)</a:t>
            </a:r>
            <a:r>
              <a:rPr lang="en-US"/>
              <a:t> </a:t>
            </a:r>
          </a:p>
          <a:p>
            <a:pPr fontAlgn="base"/>
            <a:r>
              <a:rPr lang="en-US" u="sng">
                <a:hlinkClick r:id="rId4"/>
              </a:rPr>
              <a:t>Knowledge and Competency Framework (https://education.mn.gov/MDE/dse/early/highqualel/know/)</a:t>
            </a:r>
            <a:endParaRPr lang="en-US"/>
          </a:p>
          <a:p>
            <a:r>
              <a:rPr lang="en-US" u="sng">
                <a:hlinkClick r:id="rId5"/>
              </a:rPr>
              <a:t>Healing Centered Facilitators Guide (https://education.mn.gov/mdeprod/idcplg?IdcService=GET_FILE&amp;dDocName=PROD085417&amp;RevisionSelectionMethod=latestReleased&amp;Rendition=primary)</a:t>
            </a:r>
            <a:endParaRPr lang="en-US"/>
          </a:p>
        </p:txBody>
      </p:sp>
      <p:sp>
        <p:nvSpPr>
          <p:cNvPr id="4" name="Date Placeholder 3">
            <a:extLst>
              <a:ext uri="{FF2B5EF4-FFF2-40B4-BE49-F238E27FC236}">
                <a16:creationId xmlns:a16="http://schemas.microsoft.com/office/drawing/2014/main" id="{7387145E-5AA9-5AFE-9B77-DE7B0D9E720D}"/>
              </a:ext>
            </a:extLst>
          </p:cNvPr>
          <p:cNvSpPr>
            <a:spLocks noGrp="1"/>
          </p:cNvSpPr>
          <p:nvPr>
            <p:ph type="dt" sz="half" idx="11"/>
          </p:nvPr>
        </p:nvSpPr>
        <p:spPr/>
        <p:txBody>
          <a:bodyPr/>
          <a:lstStyle/>
          <a:p>
            <a:fld id="{66C283A4-7960-4BFD-B3A5-A2CC5BB2A473}" type="datetime1">
              <a:rPr lang="en-US" smtClean="0"/>
              <a:t>11/5/2025</a:t>
            </a:fld>
            <a:endParaRPr lang="en-US"/>
          </a:p>
        </p:txBody>
      </p:sp>
      <p:sp>
        <p:nvSpPr>
          <p:cNvPr id="5" name="Footer Placeholder 4">
            <a:extLst>
              <a:ext uri="{FF2B5EF4-FFF2-40B4-BE49-F238E27FC236}">
                <a16:creationId xmlns:a16="http://schemas.microsoft.com/office/drawing/2014/main" id="{107B7A3E-EC14-A96F-1238-2FDFA9A21F80}"/>
              </a:ext>
            </a:extLst>
          </p:cNvPr>
          <p:cNvSpPr>
            <a:spLocks noGrp="1"/>
          </p:cNvSpPr>
          <p:nvPr>
            <p:ph type="ftr" sz="quarter" idx="3"/>
          </p:nvPr>
        </p:nvSpPr>
        <p:spPr/>
        <p:txBody>
          <a:bodyPr/>
          <a:lstStyle/>
          <a:p>
            <a:r>
              <a:rPr lang="en-US"/>
              <a:t>Optional Tagline Goes Here </a:t>
            </a:r>
            <a:r>
              <a:rPr lang="en-US">
                <a:solidFill>
                  <a:schemeClr val="accent1"/>
                </a:solidFill>
              </a:rPr>
              <a:t>|</a:t>
            </a:r>
            <a:r>
              <a:rPr lang="en-US"/>
              <a:t>  mn.gov/mmb/oar</a:t>
            </a:r>
          </a:p>
        </p:txBody>
      </p:sp>
      <p:sp>
        <p:nvSpPr>
          <p:cNvPr id="6" name="Slide Number Placeholder 5">
            <a:extLst>
              <a:ext uri="{FF2B5EF4-FFF2-40B4-BE49-F238E27FC236}">
                <a16:creationId xmlns:a16="http://schemas.microsoft.com/office/drawing/2014/main" id="{35047152-5898-6BBF-A2B2-94C744F932CE}"/>
              </a:ext>
            </a:extLst>
          </p:cNvPr>
          <p:cNvSpPr>
            <a:spLocks noGrp="1"/>
          </p:cNvSpPr>
          <p:nvPr>
            <p:ph type="sldNum" sz="quarter" idx="12"/>
          </p:nvPr>
        </p:nvSpPr>
        <p:spPr/>
        <p:txBody>
          <a:bodyPr/>
          <a:lstStyle/>
          <a:p>
            <a:fld id="{48F63A3B-78C7-47BE-AE5E-E10140E04643}" type="slidenum">
              <a:rPr lang="en-US" smtClean="0"/>
              <a:t>103</a:t>
            </a:fld>
            <a:endParaRPr lang="en-US"/>
          </a:p>
        </p:txBody>
      </p:sp>
    </p:spTree>
    <p:extLst>
      <p:ext uri="{BB962C8B-B14F-4D97-AF65-F5344CB8AC3E}">
        <p14:creationId xmlns:p14="http://schemas.microsoft.com/office/powerpoint/2010/main" val="1703165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AF315-B4AC-2352-2A77-2225C27CE1F7}"/>
              </a:ext>
            </a:extLst>
          </p:cNvPr>
          <p:cNvSpPr>
            <a:spLocks noGrp="1"/>
          </p:cNvSpPr>
          <p:nvPr>
            <p:ph type="title"/>
          </p:nvPr>
        </p:nvSpPr>
        <p:spPr>
          <a:xfrm>
            <a:off x="643387" y="0"/>
            <a:ext cx="10905226" cy="1216025"/>
          </a:xfrm>
        </p:spPr>
        <p:txBody>
          <a:bodyPr/>
          <a:lstStyle/>
          <a:p>
            <a:r>
              <a:rPr lang="en-US"/>
              <a:t>Difference between Help Me Connect and Help Me Grow</a:t>
            </a:r>
          </a:p>
        </p:txBody>
      </p:sp>
      <p:sp>
        <p:nvSpPr>
          <p:cNvPr id="3" name="Content Placeholder 2">
            <a:extLst>
              <a:ext uri="{FF2B5EF4-FFF2-40B4-BE49-F238E27FC236}">
                <a16:creationId xmlns:a16="http://schemas.microsoft.com/office/drawing/2014/main" id="{67692BC6-05AC-9877-F645-D64B11E6A2C5}"/>
              </a:ext>
            </a:extLst>
          </p:cNvPr>
          <p:cNvSpPr>
            <a:spLocks noGrp="1"/>
          </p:cNvSpPr>
          <p:nvPr>
            <p:ph sz="half" idx="1"/>
          </p:nvPr>
        </p:nvSpPr>
        <p:spPr>
          <a:xfrm>
            <a:off x="415505" y="1538270"/>
            <a:ext cx="5181600" cy="4582339"/>
          </a:xfrm>
        </p:spPr>
        <p:txBody>
          <a:bodyPr>
            <a:normAutofit fontScale="92500" lnSpcReduction="20000"/>
          </a:bodyPr>
          <a:lstStyle/>
          <a:p>
            <a:pPr marL="0" indent="0">
              <a:buNone/>
            </a:pPr>
            <a:r>
              <a:rPr lang="en-US" b="1">
                <a:hlinkClick r:id="rId2"/>
              </a:rPr>
              <a:t>Help Me Grow</a:t>
            </a:r>
            <a:endParaRPr lang="en-US" b="1"/>
          </a:p>
          <a:p>
            <a:r>
              <a:rPr lang="en-US"/>
              <a:t>Resources and videos about early childhood development, typical development milestones, when to be concerned, and what to do.</a:t>
            </a:r>
          </a:p>
          <a:p>
            <a:r>
              <a:rPr lang="en-US"/>
              <a:t>Referral portal to early childhood special education staff at the school district.</a:t>
            </a:r>
          </a:p>
          <a:p>
            <a:r>
              <a:rPr lang="en-US"/>
              <a:t>Information about next steps after a referral is made and what to expect. </a:t>
            </a:r>
          </a:p>
          <a:p>
            <a:r>
              <a:rPr lang="en-US"/>
              <a:t>Connect with regional Interagency Early Intervention Committees (IEICs).</a:t>
            </a:r>
          </a:p>
        </p:txBody>
      </p:sp>
      <p:sp>
        <p:nvSpPr>
          <p:cNvPr id="4" name="Content Placeholder 3">
            <a:extLst>
              <a:ext uri="{FF2B5EF4-FFF2-40B4-BE49-F238E27FC236}">
                <a16:creationId xmlns:a16="http://schemas.microsoft.com/office/drawing/2014/main" id="{7CC554C5-85E7-70FA-DBFF-E272C0AAB1E5}"/>
              </a:ext>
            </a:extLst>
          </p:cNvPr>
          <p:cNvSpPr>
            <a:spLocks noGrp="1"/>
          </p:cNvSpPr>
          <p:nvPr>
            <p:ph sz="half" idx="2"/>
          </p:nvPr>
        </p:nvSpPr>
        <p:spPr>
          <a:xfrm>
            <a:off x="5960966" y="1534067"/>
            <a:ext cx="5587647" cy="4818079"/>
          </a:xfrm>
        </p:spPr>
        <p:txBody>
          <a:bodyPr>
            <a:normAutofit fontScale="85000" lnSpcReduction="20000"/>
          </a:bodyPr>
          <a:lstStyle/>
          <a:p>
            <a:pPr marL="0" indent="0">
              <a:buNone/>
            </a:pPr>
            <a:r>
              <a:rPr lang="en-US" sz="2700" b="1">
                <a:hlinkClick r:id="rId3"/>
              </a:rPr>
              <a:t>Help Me Connect</a:t>
            </a:r>
            <a:endParaRPr lang="en-US" sz="2700" b="1"/>
          </a:p>
          <a:p>
            <a:r>
              <a:rPr lang="en-US" sz="2700"/>
              <a:t>Online directory that helps professionals and families find all types of programs in their local communities (16,000+ listings).</a:t>
            </a:r>
          </a:p>
          <a:p>
            <a:r>
              <a:rPr lang="en-US" sz="2700"/>
              <a:t>Works in partnership with Help Me Grow to connect families to other helpful resources outside of the ECSE specialty and capacity. </a:t>
            </a:r>
          </a:p>
          <a:p>
            <a:r>
              <a:rPr lang="en-US" sz="2700"/>
              <a:t>No wrong door approach – connects to the existing Help Me Grow referral system.</a:t>
            </a:r>
          </a:p>
          <a:p>
            <a:r>
              <a:rPr lang="en-US" sz="2700"/>
              <a:t>Referral portal for professionals to connect families to other needed services.</a:t>
            </a:r>
          </a:p>
        </p:txBody>
      </p:sp>
      <p:sp>
        <p:nvSpPr>
          <p:cNvPr id="7" name="Slide Number Placeholder 6">
            <a:extLst>
              <a:ext uri="{FF2B5EF4-FFF2-40B4-BE49-F238E27FC236}">
                <a16:creationId xmlns:a16="http://schemas.microsoft.com/office/drawing/2014/main" id="{E850B454-6D1D-A8D5-4A1E-963ADBC3AB7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062736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CC7E2-9F80-4FF2-B926-9EC4DC0A6B93}"/>
              </a:ext>
            </a:extLst>
          </p:cNvPr>
          <p:cNvSpPr>
            <a:spLocks noGrp="1"/>
          </p:cNvSpPr>
          <p:nvPr>
            <p:ph type="title"/>
          </p:nvPr>
        </p:nvSpPr>
        <p:spPr/>
        <p:txBody>
          <a:bodyPr/>
          <a:lstStyle/>
          <a:p>
            <a:r>
              <a:rPr lang="en-US"/>
              <a:t>CDC Positive Parenting Tips</a:t>
            </a:r>
          </a:p>
        </p:txBody>
      </p:sp>
      <p:sp>
        <p:nvSpPr>
          <p:cNvPr id="3" name="Content Placeholder 2">
            <a:extLst>
              <a:ext uri="{FF2B5EF4-FFF2-40B4-BE49-F238E27FC236}">
                <a16:creationId xmlns:a16="http://schemas.microsoft.com/office/drawing/2014/main" id="{D6F8EA43-B3F7-4D5A-B06E-29F95B74E67E}"/>
              </a:ext>
            </a:extLst>
          </p:cNvPr>
          <p:cNvSpPr>
            <a:spLocks noGrp="1"/>
          </p:cNvSpPr>
          <p:nvPr>
            <p:ph type="body" sz="quarter" idx="11"/>
          </p:nvPr>
        </p:nvSpPr>
        <p:spPr/>
        <p:txBody>
          <a:bodyPr/>
          <a:lstStyle/>
          <a:p>
            <a:r>
              <a:rPr lang="en-US">
                <a:hlinkClick r:id="rId3"/>
              </a:rPr>
              <a:t>CDC Positive Parenting Tips</a:t>
            </a:r>
            <a:endParaRPr lang="en-US"/>
          </a:p>
        </p:txBody>
      </p:sp>
      <p:sp>
        <p:nvSpPr>
          <p:cNvPr id="4" name="Footer Placeholder 3">
            <a:extLst>
              <a:ext uri="{FF2B5EF4-FFF2-40B4-BE49-F238E27FC236}">
                <a16:creationId xmlns:a16="http://schemas.microsoft.com/office/drawing/2014/main" id="{5DD7D157-7C3B-4764-9E22-A34DC2767383}"/>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21F57B86-9FD8-4FE8-8DD6-B89FB017D943}"/>
              </a:ext>
            </a:extLst>
          </p:cNvPr>
          <p:cNvSpPr>
            <a:spLocks noGrp="1"/>
          </p:cNvSpPr>
          <p:nvPr>
            <p:ph type="sldNum" sz="quarter" idx="13"/>
          </p:nvPr>
        </p:nvSpPr>
        <p:spPr/>
        <p:txBody>
          <a:bodyPr/>
          <a:lstStyle/>
          <a:p>
            <a:fld id="{48F63A3B-78C7-47BE-AE5E-E10140E04643}" type="slidenum">
              <a:rPr lang="en-US" smtClean="0"/>
              <a:t>12</a:t>
            </a:fld>
            <a:endParaRPr lang="en-US"/>
          </a:p>
        </p:txBody>
      </p:sp>
      <p:pic>
        <p:nvPicPr>
          <p:cNvPr id="9" name="Picture Placeholder 8" descr="CDC Positive Parenting Tips webpage.">
            <a:extLst>
              <a:ext uri="{FF2B5EF4-FFF2-40B4-BE49-F238E27FC236}">
                <a16:creationId xmlns:a16="http://schemas.microsoft.com/office/drawing/2014/main" id="{3D5E44F4-E9BF-C22A-A27D-4D2761DF7D86}"/>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600" t="1317" r="14573" b="-1317"/>
          <a:stretch/>
        </p:blipFill>
        <p:spPr>
          <a:xfrm>
            <a:off x="4976787" y="1067565"/>
            <a:ext cx="9516215" cy="4850604"/>
          </a:xfrm>
        </p:spPr>
      </p:pic>
    </p:spTree>
    <p:extLst>
      <p:ext uri="{BB962C8B-B14F-4D97-AF65-F5344CB8AC3E}">
        <p14:creationId xmlns:p14="http://schemas.microsoft.com/office/powerpoint/2010/main" val="175802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5AFA7-5622-42FB-9B99-CE4F8E5BD364}"/>
              </a:ext>
            </a:extLst>
          </p:cNvPr>
          <p:cNvSpPr>
            <a:spLocks noGrp="1"/>
          </p:cNvSpPr>
          <p:nvPr>
            <p:ph type="title"/>
          </p:nvPr>
        </p:nvSpPr>
        <p:spPr/>
        <p:txBody>
          <a:bodyPr/>
          <a:lstStyle/>
          <a:p>
            <a:r>
              <a:rPr lang="en-US"/>
              <a:t>CDC Learn the Signs. Act Early.</a:t>
            </a:r>
          </a:p>
        </p:txBody>
      </p:sp>
      <p:sp>
        <p:nvSpPr>
          <p:cNvPr id="3" name="Content Placeholder 2">
            <a:extLst>
              <a:ext uri="{FF2B5EF4-FFF2-40B4-BE49-F238E27FC236}">
                <a16:creationId xmlns:a16="http://schemas.microsoft.com/office/drawing/2014/main" id="{24E8921C-141B-4F61-9D23-A88853234A15}"/>
              </a:ext>
            </a:extLst>
          </p:cNvPr>
          <p:cNvSpPr>
            <a:spLocks noGrp="1"/>
          </p:cNvSpPr>
          <p:nvPr>
            <p:ph type="body" sz="quarter" idx="11"/>
          </p:nvPr>
        </p:nvSpPr>
        <p:spPr/>
        <p:txBody>
          <a:bodyPr/>
          <a:lstStyle/>
          <a:p>
            <a:r>
              <a:rPr lang="en-US">
                <a:hlinkClick r:id="rId3"/>
              </a:rPr>
              <a:t>CDC Learn the Signs. Act Early.</a:t>
            </a:r>
            <a:endParaRPr lang="en-US"/>
          </a:p>
        </p:txBody>
      </p:sp>
      <p:pic>
        <p:nvPicPr>
          <p:cNvPr id="14" name="Content Placeholder 13" descr="CDC's Learn the Signs website. Includes an image of a baby smiling and crawling. Advertises the CDC's free milestone tracker app. ">
            <a:extLst>
              <a:ext uri="{FF2B5EF4-FFF2-40B4-BE49-F238E27FC236}">
                <a16:creationId xmlns:a16="http://schemas.microsoft.com/office/drawing/2014/main" id="{6145373C-B699-4319-81E7-20857534F59E}"/>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33" t="3051" r="133" b="511"/>
          <a:stretch/>
        </p:blipFill>
        <p:spPr>
          <a:xfrm>
            <a:off x="4976787" y="1067565"/>
            <a:ext cx="9516215" cy="4850604"/>
          </a:xfrm>
        </p:spPr>
      </p:pic>
      <p:sp>
        <p:nvSpPr>
          <p:cNvPr id="4" name="Footer Placeholder 3">
            <a:extLst>
              <a:ext uri="{FF2B5EF4-FFF2-40B4-BE49-F238E27FC236}">
                <a16:creationId xmlns:a16="http://schemas.microsoft.com/office/drawing/2014/main" id="{0813DC84-388A-4ADE-9432-7ABEC1B33E94}"/>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9E296CC8-21EA-48D5-9989-70545FE060FE}"/>
              </a:ext>
            </a:extLst>
          </p:cNvPr>
          <p:cNvSpPr>
            <a:spLocks noGrp="1"/>
          </p:cNvSpPr>
          <p:nvPr>
            <p:ph type="sldNum" sz="quarter" idx="13"/>
          </p:nvPr>
        </p:nvSpPr>
        <p:spPr/>
        <p:txBody>
          <a:bodyPr/>
          <a:lstStyle/>
          <a:p>
            <a:fld id="{48F63A3B-78C7-47BE-AE5E-E10140E04643}" type="slidenum">
              <a:rPr lang="en-US" smtClean="0"/>
              <a:t>13</a:t>
            </a:fld>
            <a:endParaRPr lang="en-US"/>
          </a:p>
        </p:txBody>
      </p:sp>
    </p:spTree>
    <p:extLst>
      <p:ext uri="{BB962C8B-B14F-4D97-AF65-F5344CB8AC3E}">
        <p14:creationId xmlns:p14="http://schemas.microsoft.com/office/powerpoint/2010/main" val="42944211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C50B7FA-9D0A-45C0-B961-3F1D871C0007}"/>
              </a:ext>
            </a:extLst>
          </p:cNvPr>
          <p:cNvSpPr>
            <a:spLocks noGrp="1"/>
          </p:cNvSpPr>
          <p:nvPr>
            <p:ph type="title"/>
          </p:nvPr>
        </p:nvSpPr>
        <p:spPr>
          <a:xfrm>
            <a:off x="3958683" y="2007218"/>
            <a:ext cx="3836019" cy="1216025"/>
          </a:xfrm>
        </p:spPr>
        <p:txBody>
          <a:bodyPr/>
          <a:lstStyle/>
          <a:p>
            <a:r>
              <a:rPr lang="en-US"/>
              <a:t>Early Childhood Brain Development​</a:t>
            </a:r>
          </a:p>
        </p:txBody>
      </p:sp>
      <p:pic>
        <p:nvPicPr>
          <p:cNvPr id="7" name="Content Placeholder 6" descr="Graph of human brain development from conception to 19 years. The most rapid development occurs in the first year of life for sensory pathways such as vision and hearing, language, and higher cognitive function.">
            <a:extLst>
              <a:ext uri="{FF2B5EF4-FFF2-40B4-BE49-F238E27FC236}">
                <a16:creationId xmlns:a16="http://schemas.microsoft.com/office/drawing/2014/main" id="{68D6662A-38DA-40FF-888C-8D78F568B348}"/>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tretch/>
        </p:blipFill>
        <p:spPr>
          <a:xfrm>
            <a:off x="1703074" y="45068"/>
            <a:ext cx="9096641" cy="6356349"/>
          </a:xfrm>
        </p:spPr>
      </p:pic>
      <p:sp>
        <p:nvSpPr>
          <p:cNvPr id="4" name="Footer Placeholder 3">
            <a:extLst>
              <a:ext uri="{FF2B5EF4-FFF2-40B4-BE49-F238E27FC236}">
                <a16:creationId xmlns:a16="http://schemas.microsoft.com/office/drawing/2014/main" id="{5F24B497-CC38-40CB-995F-4B7EB0A62D18}"/>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28934DC6-26D5-4707-85D9-6D12E40EC714}"/>
              </a:ext>
            </a:extLst>
          </p:cNvPr>
          <p:cNvSpPr>
            <a:spLocks noGrp="1"/>
          </p:cNvSpPr>
          <p:nvPr>
            <p:ph type="sldNum" sz="quarter" idx="12"/>
          </p:nvPr>
        </p:nvSpPr>
        <p:spPr/>
        <p:txBody>
          <a:bodyPr/>
          <a:lstStyle/>
          <a:p>
            <a:fld id="{48F63A3B-78C7-47BE-AE5E-E10140E04643}" type="slidenum">
              <a:rPr lang="en-US" smtClean="0"/>
              <a:t>14</a:t>
            </a:fld>
            <a:endParaRPr lang="en-US"/>
          </a:p>
        </p:txBody>
      </p:sp>
    </p:spTree>
    <p:extLst>
      <p:ext uri="{BB962C8B-B14F-4D97-AF65-F5344CB8AC3E}">
        <p14:creationId xmlns:p14="http://schemas.microsoft.com/office/powerpoint/2010/main" val="41644922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15EB2-2B2A-4AC7-8DA1-B3A23F959617}"/>
              </a:ext>
            </a:extLst>
          </p:cNvPr>
          <p:cNvSpPr>
            <a:spLocks noGrp="1"/>
          </p:cNvSpPr>
          <p:nvPr>
            <p:ph type="title"/>
          </p:nvPr>
        </p:nvSpPr>
        <p:spPr/>
        <p:txBody>
          <a:bodyPr/>
          <a:lstStyle/>
          <a:p>
            <a:r>
              <a:rPr lang="en-US"/>
              <a:t>Child development</a:t>
            </a:r>
          </a:p>
        </p:txBody>
      </p:sp>
      <p:pic>
        <p:nvPicPr>
          <p:cNvPr id="24" name="Picture Placeholder 23" descr="Sign language with solid fill">
            <a:extLst>
              <a:ext uri="{FF2B5EF4-FFF2-40B4-BE49-F238E27FC236}">
                <a16:creationId xmlns:a16="http://schemas.microsoft.com/office/drawing/2014/main" id="{694DAA8B-49DF-B904-69AB-BD564878822E}"/>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p:pic>
      <p:sp>
        <p:nvSpPr>
          <p:cNvPr id="9" name="Text Placeholder 8">
            <a:extLst>
              <a:ext uri="{FF2B5EF4-FFF2-40B4-BE49-F238E27FC236}">
                <a16:creationId xmlns:a16="http://schemas.microsoft.com/office/drawing/2014/main" id="{A120EA9B-97A8-85B5-BD25-F3D3CF8CF5C3}"/>
              </a:ext>
            </a:extLst>
          </p:cNvPr>
          <p:cNvSpPr>
            <a:spLocks noGrp="1"/>
          </p:cNvSpPr>
          <p:nvPr>
            <p:ph type="body" sz="quarter" idx="16"/>
          </p:nvPr>
        </p:nvSpPr>
        <p:spPr/>
        <p:txBody>
          <a:bodyPr/>
          <a:lstStyle/>
          <a:p>
            <a:r>
              <a:rPr lang="en-US" sz="2000" b="1"/>
              <a:t>Fine and gross motor</a:t>
            </a:r>
          </a:p>
          <a:p>
            <a:r>
              <a:rPr lang="en-US" sz="2000"/>
              <a:t>How children move their bodies and use their hands</a:t>
            </a:r>
          </a:p>
        </p:txBody>
      </p:sp>
      <p:pic>
        <p:nvPicPr>
          <p:cNvPr id="26" name="Picture Placeholder 25" descr="Head with gears with solid fill">
            <a:extLst>
              <a:ext uri="{FF2B5EF4-FFF2-40B4-BE49-F238E27FC236}">
                <a16:creationId xmlns:a16="http://schemas.microsoft.com/office/drawing/2014/main" id="{1092986A-493A-C169-F85C-D4F7C7B905F7}"/>
              </a:ext>
            </a:extLst>
          </p:cNvPr>
          <p:cNvPicPr>
            <a:picLocks noGrp="1" noChangeAspect="1"/>
          </p:cNvPicPr>
          <p:nvPr>
            <p:ph type="pic" sz="quarter" idx="14"/>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p:pic>
      <p:sp>
        <p:nvSpPr>
          <p:cNvPr id="6" name="Content Placeholder 5">
            <a:extLst>
              <a:ext uri="{FF2B5EF4-FFF2-40B4-BE49-F238E27FC236}">
                <a16:creationId xmlns:a16="http://schemas.microsoft.com/office/drawing/2014/main" id="{2C4937B4-C4D2-1E10-8783-B7DB69A3FC1B}"/>
              </a:ext>
            </a:extLst>
          </p:cNvPr>
          <p:cNvSpPr>
            <a:spLocks noGrp="1"/>
          </p:cNvSpPr>
          <p:nvPr>
            <p:ph type="body" sz="quarter" idx="15"/>
          </p:nvPr>
        </p:nvSpPr>
        <p:spPr/>
        <p:txBody>
          <a:bodyPr vert="horz" lIns="91440" tIns="45720" rIns="91440" bIns="45720" rtlCol="0" anchor="ctr">
            <a:noAutofit/>
          </a:bodyPr>
          <a:lstStyle/>
          <a:p>
            <a:r>
              <a:rPr lang="en-US" sz="2000" b="1"/>
              <a:t>Cognitive</a:t>
            </a:r>
          </a:p>
          <a:p>
            <a:r>
              <a:rPr lang="en-US" sz="2000"/>
              <a:t>How children explore, learn, think, and figure out how to solve problems</a:t>
            </a:r>
            <a:endParaRPr lang="en-US" sz="2000">
              <a:ea typeface="Calibri"/>
              <a:cs typeface="Calibri"/>
            </a:endParaRPr>
          </a:p>
        </p:txBody>
      </p:sp>
      <p:pic>
        <p:nvPicPr>
          <p:cNvPr id="28" name="Picture Placeholder 27" descr="Chat with solid fill">
            <a:extLst>
              <a:ext uri="{FF2B5EF4-FFF2-40B4-BE49-F238E27FC236}">
                <a16:creationId xmlns:a16="http://schemas.microsoft.com/office/drawing/2014/main" id="{30165E1C-8C37-49A0-A081-9D96D698CAB7}"/>
              </a:ext>
            </a:extLst>
          </p:cNvPr>
          <p:cNvPicPr>
            <a:picLocks noGrp="1" noChangeAspect="1"/>
          </p:cNvPicPr>
          <p:nvPr>
            <p:ph type="pic" sz="quarter" idx="17"/>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p:pic>
      <p:sp>
        <p:nvSpPr>
          <p:cNvPr id="11" name="Text Placeholder 10">
            <a:extLst>
              <a:ext uri="{FF2B5EF4-FFF2-40B4-BE49-F238E27FC236}">
                <a16:creationId xmlns:a16="http://schemas.microsoft.com/office/drawing/2014/main" id="{679C60D5-1DF5-64B8-6C9D-B3C5FC3EF2EF}"/>
              </a:ext>
            </a:extLst>
          </p:cNvPr>
          <p:cNvSpPr>
            <a:spLocks noGrp="1"/>
          </p:cNvSpPr>
          <p:nvPr>
            <p:ph type="body" sz="quarter" idx="18"/>
          </p:nvPr>
        </p:nvSpPr>
        <p:spPr/>
        <p:txBody>
          <a:bodyPr/>
          <a:lstStyle/>
          <a:p>
            <a:r>
              <a:rPr lang="en-US" sz="2000" b="1"/>
              <a:t>Communication and language</a:t>
            </a:r>
          </a:p>
          <a:p>
            <a:r>
              <a:rPr lang="en-US" sz="2000"/>
              <a:t>How children understand and communicate with others</a:t>
            </a:r>
          </a:p>
        </p:txBody>
      </p:sp>
      <p:pic>
        <p:nvPicPr>
          <p:cNvPr id="30" name="Picture Placeholder 29" descr="Dance with solid fill">
            <a:extLst>
              <a:ext uri="{FF2B5EF4-FFF2-40B4-BE49-F238E27FC236}">
                <a16:creationId xmlns:a16="http://schemas.microsoft.com/office/drawing/2014/main" id="{DF603F08-31F3-0162-6EF9-CF26FD648371}"/>
              </a:ext>
            </a:extLst>
          </p:cNvPr>
          <p:cNvPicPr>
            <a:picLocks noGrp="1" noChangeAspect="1"/>
          </p:cNvPicPr>
          <p:nvPr>
            <p:ph type="pic" sz="quarter" idx="19"/>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p:pic>
      <p:sp>
        <p:nvSpPr>
          <p:cNvPr id="18" name="Text Placeholder 17">
            <a:extLst>
              <a:ext uri="{FF2B5EF4-FFF2-40B4-BE49-F238E27FC236}">
                <a16:creationId xmlns:a16="http://schemas.microsoft.com/office/drawing/2014/main" id="{B1C92100-909F-2E0B-0210-DEE2B1AEDD67}"/>
              </a:ext>
            </a:extLst>
          </p:cNvPr>
          <p:cNvSpPr>
            <a:spLocks noGrp="1"/>
          </p:cNvSpPr>
          <p:nvPr>
            <p:ph type="body" sz="quarter" idx="20"/>
          </p:nvPr>
        </p:nvSpPr>
        <p:spPr/>
        <p:txBody>
          <a:bodyPr/>
          <a:lstStyle/>
          <a:p>
            <a:r>
              <a:rPr lang="en-US" sz="2000" b="1"/>
              <a:t>Social-emotional </a:t>
            </a:r>
          </a:p>
          <a:p>
            <a:r>
              <a:rPr lang="en-US" sz="2000"/>
              <a:t>How children feel, behave, and relate to others</a:t>
            </a:r>
            <a:endParaRPr lang="en-US" sz="2000">
              <a:ea typeface="Calibri"/>
              <a:cs typeface="Calibri"/>
            </a:endParaRPr>
          </a:p>
        </p:txBody>
      </p:sp>
      <p:sp>
        <p:nvSpPr>
          <p:cNvPr id="5" name="Footer Placeholder 4">
            <a:extLst>
              <a:ext uri="{FF2B5EF4-FFF2-40B4-BE49-F238E27FC236}">
                <a16:creationId xmlns:a16="http://schemas.microsoft.com/office/drawing/2014/main" id="{708D2805-E6AF-4234-B2A8-CF32F3CE0BC8}"/>
              </a:ext>
            </a:extLst>
          </p:cNvPr>
          <p:cNvSpPr>
            <a:spLocks noGrp="1"/>
          </p:cNvSpPr>
          <p:nvPr>
            <p:ph type="ftr" sz="quarter" idx="3"/>
          </p:nvPr>
        </p:nvSpPr>
        <p:spPr/>
        <p:txBody>
          <a:bodyPr/>
          <a:lstStyle/>
          <a:p>
            <a:r>
              <a:rPr lang="en-US"/>
              <a:t>health.state.mn.us</a:t>
            </a:r>
          </a:p>
        </p:txBody>
      </p:sp>
      <p:sp>
        <p:nvSpPr>
          <p:cNvPr id="4" name="Slide Number Placeholder 3">
            <a:extLst>
              <a:ext uri="{FF2B5EF4-FFF2-40B4-BE49-F238E27FC236}">
                <a16:creationId xmlns:a16="http://schemas.microsoft.com/office/drawing/2014/main" id="{7D9A9CD4-C734-41D1-A924-F6B547CA17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101018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DFA5F-163A-48BE-A0E8-1898886CF02B}"/>
              </a:ext>
            </a:extLst>
          </p:cNvPr>
          <p:cNvSpPr>
            <a:spLocks noGrp="1"/>
          </p:cNvSpPr>
          <p:nvPr>
            <p:ph type="title"/>
          </p:nvPr>
        </p:nvSpPr>
        <p:spPr/>
        <p:txBody>
          <a:bodyPr/>
          <a:lstStyle/>
          <a:p>
            <a:r>
              <a:rPr lang="en-US"/>
              <a:t>Social-emotional development </a:t>
            </a:r>
            <a:br>
              <a:rPr lang="en-US"/>
            </a:br>
            <a:r>
              <a:rPr lang="en-US"/>
              <a:t>(or infant and early childhood mental health)</a:t>
            </a:r>
          </a:p>
        </p:txBody>
      </p:sp>
      <p:pic>
        <p:nvPicPr>
          <p:cNvPr id="10" name="Picture Placeholder 9" descr="Baby and child playing with blocks">
            <a:extLst>
              <a:ext uri="{FF2B5EF4-FFF2-40B4-BE49-F238E27FC236}">
                <a16:creationId xmlns:a16="http://schemas.microsoft.com/office/drawing/2014/main" id="{2851C95E-50B5-889F-0E59-199759D0D35A}"/>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7589" b="17589"/>
          <a:stretch/>
        </p:blipFill>
        <p:spPr/>
      </p:pic>
      <p:sp>
        <p:nvSpPr>
          <p:cNvPr id="3" name="Content Placeholder 2">
            <a:extLst>
              <a:ext uri="{FF2B5EF4-FFF2-40B4-BE49-F238E27FC236}">
                <a16:creationId xmlns:a16="http://schemas.microsoft.com/office/drawing/2014/main" id="{08831FD6-FF4B-4E23-8282-FE19C38443E1}"/>
              </a:ext>
            </a:extLst>
          </p:cNvPr>
          <p:cNvSpPr>
            <a:spLocks noGrp="1"/>
          </p:cNvSpPr>
          <p:nvPr>
            <p:ph idx="1"/>
          </p:nvPr>
        </p:nvSpPr>
        <p:spPr/>
        <p:txBody>
          <a:bodyPr>
            <a:normAutofit/>
          </a:bodyPr>
          <a:lstStyle/>
          <a:p>
            <a:r>
              <a:rPr lang="en-US"/>
              <a:t>All in the context of family, community and culture:</a:t>
            </a:r>
          </a:p>
          <a:p>
            <a:pPr lvl="1"/>
            <a:r>
              <a:rPr lang="en-US"/>
              <a:t>Relationships</a:t>
            </a:r>
          </a:p>
          <a:p>
            <a:pPr lvl="1"/>
            <a:r>
              <a:rPr lang="en-US"/>
              <a:t>Emotional regulation</a:t>
            </a:r>
          </a:p>
          <a:p>
            <a:pPr lvl="1"/>
            <a:r>
              <a:rPr lang="en-US"/>
              <a:t>Security and exploration</a:t>
            </a:r>
          </a:p>
          <a:p>
            <a:r>
              <a:rPr lang="en-US">
                <a:hlinkClick r:id="rId4">
                  <a:extLst>
                    <a:ext uri="{A12FA001-AC4F-418D-AE19-62706E023703}">
                      <ahyp:hlinkClr xmlns:ahyp="http://schemas.microsoft.com/office/drawing/2018/hyperlinkcolor" val="tx"/>
                    </a:ext>
                  </a:extLst>
                </a:hlinkClick>
              </a:rPr>
              <a:t>Zero to Three</a:t>
            </a:r>
            <a:endParaRPr lang="en-US"/>
          </a:p>
        </p:txBody>
      </p:sp>
      <p:sp>
        <p:nvSpPr>
          <p:cNvPr id="4" name="Footer Placeholder 3">
            <a:extLst>
              <a:ext uri="{FF2B5EF4-FFF2-40B4-BE49-F238E27FC236}">
                <a16:creationId xmlns:a16="http://schemas.microsoft.com/office/drawing/2014/main" id="{20C1B385-5E19-4300-9076-15D9B190ECA8}"/>
              </a:ext>
            </a:extLst>
          </p:cNvPr>
          <p:cNvSpPr>
            <a:spLocks noGrp="1"/>
          </p:cNvSpPr>
          <p:nvPr>
            <p:ph type="ftr" sz="quarter" idx="4294967295"/>
          </p:nvPr>
        </p:nvSpPr>
        <p:spPr>
          <a:xfrm>
            <a:off x="0" y="6356350"/>
            <a:ext cx="5588000" cy="365125"/>
          </a:xfrm>
        </p:spPr>
        <p:txBody>
          <a:bodyPr/>
          <a:lstStyle/>
          <a:p>
            <a:r>
              <a:rPr lang="en-US"/>
              <a:t>health.state.mn.us</a:t>
            </a:r>
          </a:p>
        </p:txBody>
      </p:sp>
      <p:sp>
        <p:nvSpPr>
          <p:cNvPr id="5" name="Slide Number Placeholder 4">
            <a:extLst>
              <a:ext uri="{FF2B5EF4-FFF2-40B4-BE49-F238E27FC236}">
                <a16:creationId xmlns:a16="http://schemas.microsoft.com/office/drawing/2014/main" id="{6E9A4793-CBA0-446B-8463-A761C6C03AC9}"/>
              </a:ext>
            </a:extLst>
          </p:cNvPr>
          <p:cNvSpPr>
            <a:spLocks noGrp="1"/>
          </p:cNvSpPr>
          <p:nvPr>
            <p:ph type="sldNum" sz="quarter" idx="4294967295"/>
          </p:nvPr>
        </p:nvSpPr>
        <p:spPr>
          <a:xfrm>
            <a:off x="10729913" y="6356350"/>
            <a:ext cx="1462087" cy="365125"/>
          </a:xfrm>
        </p:spPr>
        <p:txBody>
          <a:bodyPr/>
          <a:lstStyle/>
          <a:p>
            <a:fld id="{48F63A3B-78C7-47BE-AE5E-E10140E04643}" type="slidenum">
              <a:rPr lang="en-US" smtClean="0"/>
              <a:t>16</a:t>
            </a:fld>
            <a:endParaRPr lang="en-US"/>
          </a:p>
        </p:txBody>
      </p:sp>
    </p:spTree>
    <p:extLst>
      <p:ext uri="{BB962C8B-B14F-4D97-AF65-F5344CB8AC3E}">
        <p14:creationId xmlns:p14="http://schemas.microsoft.com/office/powerpoint/2010/main" val="3924822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Young child smiling at dinner table surrounded by family of different ages">
            <a:extLst>
              <a:ext uri="{FF2B5EF4-FFF2-40B4-BE49-F238E27FC236}">
                <a16:creationId xmlns:a16="http://schemas.microsoft.com/office/drawing/2014/main" id="{C39709AC-1341-63BB-56AB-6FCE059EC15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813" b="7813"/>
          <a:stretch>
            <a:fillRect/>
          </a:stretch>
        </p:blipFill>
        <p:spPr/>
      </p:pic>
      <p:sp>
        <p:nvSpPr>
          <p:cNvPr id="2" name="Title 1">
            <a:extLst>
              <a:ext uri="{FF2B5EF4-FFF2-40B4-BE49-F238E27FC236}">
                <a16:creationId xmlns:a16="http://schemas.microsoft.com/office/drawing/2014/main" id="{3E7D028A-09AF-4F17-A176-5175A0F9E4D4}"/>
              </a:ext>
            </a:extLst>
          </p:cNvPr>
          <p:cNvSpPr>
            <a:spLocks noGrp="1"/>
          </p:cNvSpPr>
          <p:nvPr>
            <p:ph type="title"/>
          </p:nvPr>
        </p:nvSpPr>
        <p:spPr>
          <a:xfrm>
            <a:off x="6555899" y="733425"/>
            <a:ext cx="5486400" cy="5486400"/>
          </a:xfrm>
        </p:spPr>
        <p:txBody>
          <a:bodyPr/>
          <a:lstStyle/>
          <a:p>
            <a:r>
              <a:rPr lang="en-US"/>
              <a:t>Family-centered screening process</a:t>
            </a:r>
          </a:p>
        </p:txBody>
      </p:sp>
      <p:sp>
        <p:nvSpPr>
          <p:cNvPr id="4" name="Footer Placeholder 3">
            <a:extLst>
              <a:ext uri="{FF2B5EF4-FFF2-40B4-BE49-F238E27FC236}">
                <a16:creationId xmlns:a16="http://schemas.microsoft.com/office/drawing/2014/main" id="{76DE152F-2BC1-4E0B-9C58-9EC15CD83DE6}"/>
              </a:ext>
            </a:extLst>
          </p:cNvPr>
          <p:cNvSpPr>
            <a:spLocks noGrp="1"/>
          </p:cNvSpPr>
          <p:nvPr>
            <p:ph type="ftr" sz="quarter" idx="4294967295"/>
          </p:nvPr>
        </p:nvSpPr>
        <p:spPr>
          <a:xfrm>
            <a:off x="0" y="6356350"/>
            <a:ext cx="5588000" cy="365125"/>
          </a:xfrm>
        </p:spPr>
        <p:txBody>
          <a:bodyPr/>
          <a:lstStyle/>
          <a:p>
            <a:r>
              <a:rPr lang="en-US"/>
              <a:t>health.state.mn.us</a:t>
            </a:r>
          </a:p>
        </p:txBody>
      </p:sp>
      <p:sp>
        <p:nvSpPr>
          <p:cNvPr id="5" name="Slide Number Placeholder 4">
            <a:extLst>
              <a:ext uri="{FF2B5EF4-FFF2-40B4-BE49-F238E27FC236}">
                <a16:creationId xmlns:a16="http://schemas.microsoft.com/office/drawing/2014/main" id="{22E3AEFB-5A79-456B-AEEB-814BCAB6F81F}"/>
              </a:ext>
            </a:extLst>
          </p:cNvPr>
          <p:cNvSpPr>
            <a:spLocks noGrp="1"/>
          </p:cNvSpPr>
          <p:nvPr>
            <p:ph type="sldNum" sz="quarter" idx="4294967295"/>
          </p:nvPr>
        </p:nvSpPr>
        <p:spPr>
          <a:xfrm>
            <a:off x="10729913" y="6356350"/>
            <a:ext cx="1462087" cy="365125"/>
          </a:xfrm>
        </p:spPr>
        <p:txBody>
          <a:bodyPr/>
          <a:lstStyle/>
          <a:p>
            <a:fld id="{48F63A3B-78C7-47BE-AE5E-E10140E04643}" type="slidenum">
              <a:rPr lang="en-US" smtClean="0"/>
              <a:t>17</a:t>
            </a:fld>
            <a:endParaRPr lang="en-US"/>
          </a:p>
        </p:txBody>
      </p:sp>
    </p:spTree>
    <p:extLst>
      <p:ext uri="{BB962C8B-B14F-4D97-AF65-F5344CB8AC3E}">
        <p14:creationId xmlns:p14="http://schemas.microsoft.com/office/powerpoint/2010/main" val="2762876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0391C-2DA3-9C26-DE33-4F0B65116C9E}"/>
              </a:ext>
            </a:extLst>
          </p:cNvPr>
          <p:cNvSpPr>
            <a:spLocks noGrp="1"/>
          </p:cNvSpPr>
          <p:nvPr>
            <p:ph type="title"/>
          </p:nvPr>
        </p:nvSpPr>
        <p:spPr/>
        <p:txBody>
          <a:bodyPr/>
          <a:lstStyle/>
          <a:p>
            <a:r>
              <a:rPr lang="en-US"/>
              <a:t>What can interrupt healthy development?</a:t>
            </a:r>
          </a:p>
        </p:txBody>
      </p:sp>
      <p:sp>
        <p:nvSpPr>
          <p:cNvPr id="3" name="Content Placeholder 2">
            <a:extLst>
              <a:ext uri="{FF2B5EF4-FFF2-40B4-BE49-F238E27FC236}">
                <a16:creationId xmlns:a16="http://schemas.microsoft.com/office/drawing/2014/main" id="{0F54ED5C-77FC-C5FA-0856-8C7F8D22E47D}"/>
              </a:ext>
            </a:extLst>
          </p:cNvPr>
          <p:cNvSpPr>
            <a:spLocks noGrp="1"/>
          </p:cNvSpPr>
          <p:nvPr>
            <p:ph idx="1"/>
          </p:nvPr>
        </p:nvSpPr>
        <p:spPr/>
        <p:txBody>
          <a:bodyPr vert="horz" lIns="91440" tIns="45720" rIns="91440" bIns="45720" rtlCol="0" anchor="t">
            <a:normAutofit/>
          </a:bodyPr>
          <a:lstStyle/>
          <a:p>
            <a:r>
              <a:rPr lang="en-US"/>
              <a:t>Biological reasons</a:t>
            </a:r>
          </a:p>
          <a:p>
            <a:r>
              <a:rPr lang="en-US"/>
              <a:t>Exposure to environmental toxins</a:t>
            </a:r>
            <a:endParaRPr lang="en-US">
              <a:ea typeface="Calibri"/>
              <a:cs typeface="Calibri"/>
            </a:endParaRPr>
          </a:p>
          <a:p>
            <a:r>
              <a:rPr lang="en-US"/>
              <a:t>Disruptions in relationships with primary care givers </a:t>
            </a:r>
            <a:endParaRPr lang="en-US">
              <a:ea typeface="Calibri"/>
              <a:cs typeface="Calibri"/>
            </a:endParaRPr>
          </a:p>
          <a:p>
            <a:r>
              <a:rPr lang="en-US"/>
              <a:t>Exposure to trauma</a:t>
            </a:r>
            <a:endParaRPr lang="en-US">
              <a:ea typeface="Calibri"/>
              <a:cs typeface="Calibri"/>
            </a:endParaRPr>
          </a:p>
          <a:p>
            <a:r>
              <a:rPr lang="en-US"/>
              <a:t>Social/environmental stressors, racism, poverty</a:t>
            </a:r>
            <a:endParaRPr lang="en-US">
              <a:ea typeface="Calibri"/>
              <a:cs typeface="Calibri"/>
            </a:endParaRPr>
          </a:p>
        </p:txBody>
      </p:sp>
      <p:sp>
        <p:nvSpPr>
          <p:cNvPr id="4" name="Footer Placeholder 3">
            <a:extLst>
              <a:ext uri="{FF2B5EF4-FFF2-40B4-BE49-F238E27FC236}">
                <a16:creationId xmlns:a16="http://schemas.microsoft.com/office/drawing/2014/main" id="{D6C83760-7018-5F56-5D08-E200891B158E}"/>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C06448A7-C1AD-A8A9-7A30-3C83D60283A5}"/>
              </a:ext>
            </a:extLst>
          </p:cNvPr>
          <p:cNvSpPr>
            <a:spLocks noGrp="1"/>
          </p:cNvSpPr>
          <p:nvPr>
            <p:ph type="sldNum" sz="quarter" idx="12"/>
          </p:nvPr>
        </p:nvSpPr>
        <p:spPr/>
        <p:txBody>
          <a:bodyPr/>
          <a:lstStyle/>
          <a:p>
            <a:fld id="{48F63A3B-78C7-47BE-AE5E-E10140E04643}" type="slidenum">
              <a:rPr lang="en-US" smtClean="0"/>
              <a:t>18</a:t>
            </a:fld>
            <a:endParaRPr lang="en-US"/>
          </a:p>
        </p:txBody>
      </p:sp>
    </p:spTree>
    <p:extLst>
      <p:ext uri="{BB962C8B-B14F-4D97-AF65-F5344CB8AC3E}">
        <p14:creationId xmlns:p14="http://schemas.microsoft.com/office/powerpoint/2010/main" val="17299635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350" y="95251"/>
            <a:ext cx="8877017" cy="1978097"/>
          </a:xfrm>
        </p:spPr>
        <p:txBody>
          <a:bodyPr>
            <a:normAutofit/>
          </a:bodyPr>
          <a:lstStyle/>
          <a:p>
            <a:r>
              <a:rPr lang="en-US" sz="4400"/>
              <a:t>How do we identify social emotional concerns in young children?</a:t>
            </a:r>
          </a:p>
        </p:txBody>
      </p:sp>
      <p:sp>
        <p:nvSpPr>
          <p:cNvPr id="3" name="Content Placeholder 2"/>
          <p:cNvSpPr>
            <a:spLocks noGrp="1"/>
          </p:cNvSpPr>
          <p:nvPr>
            <p:ph type="body" sz="quarter" idx="13"/>
          </p:nvPr>
        </p:nvSpPr>
        <p:spPr>
          <a:xfrm>
            <a:off x="433749" y="2073348"/>
            <a:ext cx="8091163" cy="4575275"/>
          </a:xfrm>
        </p:spPr>
        <p:txBody>
          <a:bodyPr>
            <a:normAutofit/>
          </a:bodyPr>
          <a:lstStyle/>
          <a:p>
            <a:r>
              <a:rPr lang="en-US" altLang="en-US" sz="2800"/>
              <a:t>Listening to parents- parents know their children best.  </a:t>
            </a:r>
          </a:p>
          <a:p>
            <a:pPr lvl="1"/>
            <a:r>
              <a:rPr lang="en-US" altLang="en-US" sz="2400"/>
              <a:t>Using parent informed screenings that identify early childhood mental health issues. </a:t>
            </a:r>
          </a:p>
          <a:p>
            <a:pPr lvl="1"/>
            <a:r>
              <a:rPr lang="en-US" altLang="en-US" sz="2400"/>
              <a:t>Having systems that families feel comfortable with assist in screening.</a:t>
            </a:r>
          </a:p>
          <a:p>
            <a:pPr lvl="1"/>
            <a:r>
              <a:rPr lang="en-US" altLang="en-US" sz="2400"/>
              <a:t>Make sure parents know their options for referral and are given choices.</a:t>
            </a:r>
          </a:p>
          <a:p>
            <a:pPr lvl="1"/>
            <a:r>
              <a:rPr lang="en-US" altLang="en-US" sz="2400"/>
              <a:t>Integrating mental health services in systems where families feel comfortable receiving care.</a:t>
            </a:r>
          </a:p>
          <a:p>
            <a:endParaRPr lang="en-US"/>
          </a:p>
        </p:txBody>
      </p:sp>
    </p:spTree>
    <p:extLst>
      <p:ext uri="{BB962C8B-B14F-4D97-AF65-F5344CB8AC3E}">
        <p14:creationId xmlns:p14="http://schemas.microsoft.com/office/powerpoint/2010/main" val="2584088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D5E6B-BA20-4E0F-A261-DCF1C2495B97}"/>
              </a:ext>
            </a:extLst>
          </p:cNvPr>
          <p:cNvSpPr>
            <a:spLocks noGrp="1"/>
          </p:cNvSpPr>
          <p:nvPr>
            <p:ph type="title"/>
          </p:nvPr>
        </p:nvSpPr>
        <p:spPr>
          <a:xfrm>
            <a:off x="838200" y="-1"/>
            <a:ext cx="10515600" cy="1216025"/>
          </a:xfrm>
        </p:spPr>
        <p:txBody>
          <a:bodyPr/>
          <a:lstStyle/>
          <a:p>
            <a:r>
              <a:rPr lang="en-US"/>
              <a:t>Tribal-state relations statement </a:t>
            </a:r>
          </a:p>
        </p:txBody>
      </p:sp>
      <p:sp>
        <p:nvSpPr>
          <p:cNvPr id="3" name="Content Placeholder 2">
            <a:extLst>
              <a:ext uri="{FF2B5EF4-FFF2-40B4-BE49-F238E27FC236}">
                <a16:creationId xmlns:a16="http://schemas.microsoft.com/office/drawing/2014/main" id="{19BE1B36-76EC-421C-9D78-173C5636FC9C}"/>
              </a:ext>
            </a:extLst>
          </p:cNvPr>
          <p:cNvSpPr>
            <a:spLocks noGrp="1"/>
          </p:cNvSpPr>
          <p:nvPr>
            <p:ph idx="1"/>
          </p:nvPr>
        </p:nvSpPr>
        <p:spPr>
          <a:xfrm>
            <a:off x="838200" y="1594624"/>
            <a:ext cx="10515600" cy="4582339"/>
          </a:xfrm>
        </p:spPr>
        <p:txBody>
          <a:bodyPr>
            <a:normAutofit fontScale="85000" lnSpcReduction="20000"/>
          </a:bodyPr>
          <a:lstStyle/>
          <a:p>
            <a:r>
              <a:rPr lang="en-US"/>
              <a:t>The State of Minnesota is home to 11 federally recognized Indian Tribes with elected Tribal government officials. The State of Minnesota acknowledges and supports the unique political status of Tribal Nations across Minnesota and their absolute right to existence, self-governance, and self-determination. This unique relationship with federally recognized Indian Tribes is cemented by the Constitution of the United States, treaties, statutes, case law, and agreements. The State of Minnesota and Tribal governments across Minnesota significantly benefit from working together, learning from one another, and partnering where possible.</a:t>
            </a:r>
          </a:p>
          <a:p>
            <a:r>
              <a:rPr lang="en-US"/>
              <a:t>The Minnesota Department of Health recognizes, values, and celebrates the vibrant and unique relationships between the 11 Tribal Nations and the State of Minnesota. Partnerships formed through government-to-government relationships with these Tribes will effectively address health disparities and lead to better health outcomes for all of Minnesota.</a:t>
            </a:r>
          </a:p>
        </p:txBody>
      </p:sp>
    </p:spTree>
    <p:extLst>
      <p:ext uri="{BB962C8B-B14F-4D97-AF65-F5344CB8AC3E}">
        <p14:creationId xmlns:p14="http://schemas.microsoft.com/office/powerpoint/2010/main" val="655014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28933-0DF2-4EF9-9DA4-C5DA66C1BE06}"/>
              </a:ext>
            </a:extLst>
          </p:cNvPr>
          <p:cNvSpPr>
            <a:spLocks noGrp="1"/>
          </p:cNvSpPr>
          <p:nvPr>
            <p:ph type="title"/>
          </p:nvPr>
        </p:nvSpPr>
        <p:spPr/>
        <p:txBody>
          <a:bodyPr/>
          <a:lstStyle/>
          <a:p>
            <a:r>
              <a:rPr lang="en-US"/>
              <a:t>Long-term effects of adverse childhood experiences (ACEs)</a:t>
            </a:r>
          </a:p>
        </p:txBody>
      </p:sp>
    </p:spTree>
    <p:extLst>
      <p:ext uri="{BB962C8B-B14F-4D97-AF65-F5344CB8AC3E}">
        <p14:creationId xmlns:p14="http://schemas.microsoft.com/office/powerpoint/2010/main" val="183185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FA0D8-8D2F-48F0-A4B7-2C3BB4E4D8A7}"/>
              </a:ext>
            </a:extLst>
          </p:cNvPr>
          <p:cNvSpPr>
            <a:spLocks noGrp="1"/>
          </p:cNvSpPr>
          <p:nvPr>
            <p:ph type="title"/>
          </p:nvPr>
        </p:nvSpPr>
        <p:spPr/>
        <p:txBody>
          <a:bodyPr/>
          <a:lstStyle/>
          <a:p>
            <a:r>
              <a:rPr lang="en-US"/>
              <a:t>The Effects of Trauma and Adversity on the Brain</a:t>
            </a:r>
          </a:p>
        </p:txBody>
      </p:sp>
      <p:pic>
        <p:nvPicPr>
          <p:cNvPr id="7" name="Content Placeholder 6" descr="Diagram of how persistent stress changes brain architecture from Harvard University. The image shows neuronal connections in the prefrontal cortex and hippocampus. Normal brains have typical neurons with many connections, and brains with toxic stress have damaged neurons with fewer connections.">
            <a:extLst>
              <a:ext uri="{FF2B5EF4-FFF2-40B4-BE49-F238E27FC236}">
                <a16:creationId xmlns:a16="http://schemas.microsoft.com/office/drawing/2014/main" id="{BECF5712-4DB8-48D2-A938-0EAC0A5B47FD}"/>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231901" y="137539"/>
            <a:ext cx="10337800" cy="6280746"/>
          </a:xfrm>
        </p:spPr>
      </p:pic>
      <p:sp>
        <p:nvSpPr>
          <p:cNvPr id="4" name="Footer Placeholder 3">
            <a:extLst>
              <a:ext uri="{FF2B5EF4-FFF2-40B4-BE49-F238E27FC236}">
                <a16:creationId xmlns:a16="http://schemas.microsoft.com/office/drawing/2014/main" id="{4A1C88C4-DAA0-4B1B-A395-CD9F45706622}"/>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AB656E79-BF37-44AF-847A-4E9F5D381C08}"/>
              </a:ext>
            </a:extLst>
          </p:cNvPr>
          <p:cNvSpPr>
            <a:spLocks noGrp="1"/>
          </p:cNvSpPr>
          <p:nvPr>
            <p:ph type="sldNum" sz="quarter" idx="12"/>
          </p:nvPr>
        </p:nvSpPr>
        <p:spPr/>
        <p:txBody>
          <a:bodyPr/>
          <a:lstStyle/>
          <a:p>
            <a:fld id="{48F63A3B-78C7-47BE-AE5E-E10140E04643}" type="slidenum">
              <a:rPr lang="en-US" smtClean="0"/>
              <a:t>21</a:t>
            </a:fld>
            <a:endParaRPr lang="en-US"/>
          </a:p>
        </p:txBody>
      </p:sp>
    </p:spTree>
    <p:extLst>
      <p:ext uri="{BB962C8B-B14F-4D97-AF65-F5344CB8AC3E}">
        <p14:creationId xmlns:p14="http://schemas.microsoft.com/office/powerpoint/2010/main" val="2605757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2CECA-843E-421E-8871-7DE36F288691}"/>
              </a:ext>
            </a:extLst>
          </p:cNvPr>
          <p:cNvSpPr>
            <a:spLocks noGrp="1"/>
          </p:cNvSpPr>
          <p:nvPr>
            <p:ph type="title"/>
          </p:nvPr>
        </p:nvSpPr>
        <p:spPr>
          <a:xfrm>
            <a:off x="-741405" y="2656702"/>
            <a:ext cx="2928551" cy="1216025"/>
          </a:xfrm>
        </p:spPr>
        <p:txBody>
          <a:bodyPr>
            <a:normAutofit fontScale="90000"/>
          </a:bodyPr>
          <a:lstStyle/>
          <a:p>
            <a:r>
              <a:rPr lang="en-US"/>
              <a:t>Adverse childhood experiences (ACEs)</a:t>
            </a:r>
          </a:p>
        </p:txBody>
      </p:sp>
      <p:pic>
        <p:nvPicPr>
          <p:cNvPr id="9" name="Content Placeholder 8" descr="Pyramid showing how ACEs lead to poor health outcomes and early death. Poor health outcomes included in the diagram are social, emotional, and cognitive impairment, adoption of health-risk behaviors, and disease, disability, and social problems. There are scientific gaps in understanding how ACEs lead to these outcomes and early death.">
            <a:extLst>
              <a:ext uri="{FF2B5EF4-FFF2-40B4-BE49-F238E27FC236}">
                <a16:creationId xmlns:a16="http://schemas.microsoft.com/office/drawing/2014/main" id="{DB857C06-5D1F-4A48-BEBD-7D2D44E6B243}"/>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990335" y="422354"/>
            <a:ext cx="8894795" cy="5857547"/>
          </a:xfrm>
        </p:spPr>
      </p:pic>
      <p:sp>
        <p:nvSpPr>
          <p:cNvPr id="4" name="Footer Placeholder 3">
            <a:extLst>
              <a:ext uri="{FF2B5EF4-FFF2-40B4-BE49-F238E27FC236}">
                <a16:creationId xmlns:a16="http://schemas.microsoft.com/office/drawing/2014/main" id="{DA905B7A-F1FF-493D-8F79-B18BC7C0B9CB}"/>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65D3EA11-514A-4C5B-805B-563068CE5573}"/>
              </a:ext>
            </a:extLst>
          </p:cNvPr>
          <p:cNvSpPr>
            <a:spLocks noGrp="1"/>
          </p:cNvSpPr>
          <p:nvPr>
            <p:ph type="sldNum" sz="quarter" idx="12"/>
          </p:nvPr>
        </p:nvSpPr>
        <p:spPr/>
        <p:txBody>
          <a:bodyPr/>
          <a:lstStyle/>
          <a:p>
            <a:fld id="{48F63A3B-78C7-47BE-AE5E-E10140E04643}" type="slidenum">
              <a:rPr lang="en-US" smtClean="0"/>
              <a:t>22</a:t>
            </a:fld>
            <a:endParaRPr lang="en-US"/>
          </a:p>
        </p:txBody>
      </p:sp>
    </p:spTree>
    <p:extLst>
      <p:ext uri="{BB962C8B-B14F-4D97-AF65-F5344CB8AC3E}">
        <p14:creationId xmlns:p14="http://schemas.microsoft.com/office/powerpoint/2010/main" val="35597478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D9855-AAA6-4A3F-A20C-5C03A0D4468E}"/>
              </a:ext>
            </a:extLst>
          </p:cNvPr>
          <p:cNvSpPr>
            <a:spLocks noGrp="1"/>
          </p:cNvSpPr>
          <p:nvPr>
            <p:ph type="title"/>
          </p:nvPr>
        </p:nvSpPr>
        <p:spPr/>
        <p:txBody>
          <a:bodyPr/>
          <a:lstStyle/>
          <a:p>
            <a:r>
              <a:rPr lang="en-US"/>
              <a:t>Ten ACEs studied</a:t>
            </a:r>
          </a:p>
        </p:txBody>
      </p:sp>
      <p:sp>
        <p:nvSpPr>
          <p:cNvPr id="6" name="Content Placeholder 5">
            <a:extLst>
              <a:ext uri="{FF2B5EF4-FFF2-40B4-BE49-F238E27FC236}">
                <a16:creationId xmlns:a16="http://schemas.microsoft.com/office/drawing/2014/main" id="{51BC16D8-12C7-4BAE-9C6E-073821ED3B1D}"/>
              </a:ext>
            </a:extLst>
          </p:cNvPr>
          <p:cNvSpPr>
            <a:spLocks noGrp="1"/>
          </p:cNvSpPr>
          <p:nvPr>
            <p:ph sz="half" idx="1"/>
          </p:nvPr>
        </p:nvSpPr>
        <p:spPr/>
        <p:txBody>
          <a:bodyPr>
            <a:normAutofit/>
          </a:bodyPr>
          <a:lstStyle/>
          <a:p>
            <a:r>
              <a:rPr lang="en-US"/>
              <a:t>Childhood abuse</a:t>
            </a:r>
          </a:p>
          <a:p>
            <a:pPr lvl="1"/>
            <a:r>
              <a:rPr lang="en-US"/>
              <a:t>Emotional</a:t>
            </a:r>
          </a:p>
          <a:p>
            <a:pPr lvl="1"/>
            <a:r>
              <a:rPr lang="en-US"/>
              <a:t>Physical</a:t>
            </a:r>
          </a:p>
          <a:p>
            <a:pPr lvl="1"/>
            <a:r>
              <a:rPr lang="en-US"/>
              <a:t>Sexual</a:t>
            </a:r>
          </a:p>
          <a:p>
            <a:r>
              <a:rPr lang="en-US"/>
              <a:t>Neglect</a:t>
            </a:r>
          </a:p>
          <a:p>
            <a:pPr lvl="1"/>
            <a:r>
              <a:rPr lang="en-US"/>
              <a:t>Emotional</a:t>
            </a:r>
          </a:p>
          <a:p>
            <a:pPr lvl="1"/>
            <a:r>
              <a:rPr lang="en-US"/>
              <a:t>Physical</a:t>
            </a:r>
          </a:p>
        </p:txBody>
      </p:sp>
      <p:sp>
        <p:nvSpPr>
          <p:cNvPr id="7" name="Content Placeholder 6">
            <a:extLst>
              <a:ext uri="{FF2B5EF4-FFF2-40B4-BE49-F238E27FC236}">
                <a16:creationId xmlns:a16="http://schemas.microsoft.com/office/drawing/2014/main" id="{589E90A5-6156-43D0-8FF4-C6278B55F959}"/>
              </a:ext>
            </a:extLst>
          </p:cNvPr>
          <p:cNvSpPr>
            <a:spLocks noGrp="1"/>
          </p:cNvSpPr>
          <p:nvPr>
            <p:ph sz="half" idx="2"/>
          </p:nvPr>
        </p:nvSpPr>
        <p:spPr/>
        <p:txBody>
          <a:bodyPr>
            <a:normAutofit/>
          </a:bodyPr>
          <a:lstStyle/>
          <a:p>
            <a:r>
              <a:rPr lang="en-US"/>
              <a:t>Household dysfunction</a:t>
            </a:r>
          </a:p>
          <a:p>
            <a:pPr lvl="1"/>
            <a:r>
              <a:rPr lang="en-US"/>
              <a:t>Witnessing domestic violence</a:t>
            </a:r>
          </a:p>
          <a:p>
            <a:pPr lvl="1"/>
            <a:r>
              <a:rPr lang="en-US"/>
              <a:t>Alcohol or other substance abuse</a:t>
            </a:r>
          </a:p>
          <a:p>
            <a:pPr lvl="1"/>
            <a:r>
              <a:rPr lang="en-US"/>
              <a:t>Mentally ill or suicidal household members</a:t>
            </a:r>
          </a:p>
          <a:p>
            <a:pPr lvl="1"/>
            <a:r>
              <a:rPr lang="en-US"/>
              <a:t>Parental marital discord</a:t>
            </a:r>
          </a:p>
          <a:p>
            <a:pPr lvl="1"/>
            <a:r>
              <a:rPr lang="en-US"/>
              <a:t>Crime in the home/imprisonment</a:t>
            </a:r>
          </a:p>
        </p:txBody>
      </p:sp>
      <p:sp>
        <p:nvSpPr>
          <p:cNvPr id="4" name="Footer Placeholder 3">
            <a:extLst>
              <a:ext uri="{FF2B5EF4-FFF2-40B4-BE49-F238E27FC236}">
                <a16:creationId xmlns:a16="http://schemas.microsoft.com/office/drawing/2014/main" id="{383961A9-A758-482B-AAE9-992325C24661}"/>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5A7B8BAD-64E7-495F-BDE8-A6155D4C01F4}"/>
              </a:ext>
            </a:extLst>
          </p:cNvPr>
          <p:cNvSpPr>
            <a:spLocks noGrp="1"/>
          </p:cNvSpPr>
          <p:nvPr>
            <p:ph type="sldNum" sz="quarter" idx="12"/>
          </p:nvPr>
        </p:nvSpPr>
        <p:spPr/>
        <p:txBody>
          <a:bodyPr/>
          <a:lstStyle/>
          <a:p>
            <a:fld id="{48F63A3B-78C7-47BE-AE5E-E10140E04643}" type="slidenum">
              <a:rPr lang="en-US" smtClean="0"/>
              <a:t>23</a:t>
            </a:fld>
            <a:endParaRPr lang="en-US"/>
          </a:p>
        </p:txBody>
      </p:sp>
    </p:spTree>
    <p:extLst>
      <p:ext uri="{BB962C8B-B14F-4D97-AF65-F5344CB8AC3E}">
        <p14:creationId xmlns:p14="http://schemas.microsoft.com/office/powerpoint/2010/main" val="8419652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8B5F2-9283-414B-A7D9-CB5EE987DAE9}"/>
              </a:ext>
            </a:extLst>
          </p:cNvPr>
          <p:cNvSpPr>
            <a:spLocks noGrp="1"/>
          </p:cNvSpPr>
          <p:nvPr>
            <p:ph type="title"/>
          </p:nvPr>
        </p:nvSpPr>
        <p:spPr/>
        <p:txBody>
          <a:bodyPr/>
          <a:lstStyle/>
          <a:p>
            <a:r>
              <a:rPr lang="sv-SE"/>
              <a:t>ACEs in Minnesota (BRFSS 2011)</a:t>
            </a:r>
            <a:endParaRPr lang="en-US"/>
          </a:p>
        </p:txBody>
      </p:sp>
      <p:pic>
        <p:nvPicPr>
          <p:cNvPr id="7" name="Content Placeholder 6" descr="Bar chart showing the prevalence of individual ACEs in Minnesota from 2011. The most common ACEs were verbal abuse at 28% prevalence, drinking problem in the household at 24%, and parent separated or divorced at 21%. ">
            <a:extLst>
              <a:ext uri="{FF2B5EF4-FFF2-40B4-BE49-F238E27FC236}">
                <a16:creationId xmlns:a16="http://schemas.microsoft.com/office/drawing/2014/main" id="{C3151FAD-1455-4E2C-82B2-B25356121A0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58320" y="1608353"/>
            <a:ext cx="8675360" cy="4554107"/>
          </a:xfrm>
        </p:spPr>
      </p:pic>
      <p:sp>
        <p:nvSpPr>
          <p:cNvPr id="4" name="Footer Placeholder 3">
            <a:extLst>
              <a:ext uri="{FF2B5EF4-FFF2-40B4-BE49-F238E27FC236}">
                <a16:creationId xmlns:a16="http://schemas.microsoft.com/office/drawing/2014/main" id="{2BED4FB1-93CB-428C-B7EC-27F9284A6163}"/>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4EA4D5B1-5511-46D6-AD09-9569FF13E9A9}"/>
              </a:ext>
            </a:extLst>
          </p:cNvPr>
          <p:cNvSpPr>
            <a:spLocks noGrp="1"/>
          </p:cNvSpPr>
          <p:nvPr>
            <p:ph type="sldNum" sz="quarter" idx="12"/>
          </p:nvPr>
        </p:nvSpPr>
        <p:spPr/>
        <p:txBody>
          <a:bodyPr/>
          <a:lstStyle/>
          <a:p>
            <a:fld id="{48F63A3B-78C7-47BE-AE5E-E10140E04643}" type="slidenum">
              <a:rPr lang="en-US" smtClean="0"/>
              <a:t>24</a:t>
            </a:fld>
            <a:endParaRPr lang="en-US"/>
          </a:p>
        </p:txBody>
      </p:sp>
    </p:spTree>
    <p:extLst>
      <p:ext uri="{BB962C8B-B14F-4D97-AF65-F5344CB8AC3E}">
        <p14:creationId xmlns:p14="http://schemas.microsoft.com/office/powerpoint/2010/main" val="3164593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28933-0DF2-4EF9-9DA4-C5DA66C1BE06}"/>
              </a:ext>
            </a:extLst>
          </p:cNvPr>
          <p:cNvSpPr>
            <a:spLocks noGrp="1"/>
          </p:cNvSpPr>
          <p:nvPr>
            <p:ph type="title"/>
          </p:nvPr>
        </p:nvSpPr>
        <p:spPr/>
        <p:txBody>
          <a:bodyPr/>
          <a:lstStyle/>
          <a:p>
            <a:r>
              <a:rPr lang="en-US"/>
              <a:t>Standardized screening</a:t>
            </a:r>
          </a:p>
        </p:txBody>
      </p:sp>
    </p:spTree>
    <p:extLst>
      <p:ext uri="{BB962C8B-B14F-4D97-AF65-F5344CB8AC3E}">
        <p14:creationId xmlns:p14="http://schemas.microsoft.com/office/powerpoint/2010/main" val="4607627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A6AE3-C200-4443-A9D2-03D800A5B34F}"/>
              </a:ext>
            </a:extLst>
          </p:cNvPr>
          <p:cNvSpPr>
            <a:spLocks noGrp="1"/>
          </p:cNvSpPr>
          <p:nvPr>
            <p:ph type="title"/>
          </p:nvPr>
        </p:nvSpPr>
        <p:spPr/>
        <p:txBody>
          <a:bodyPr/>
          <a:lstStyle/>
          <a:p>
            <a:r>
              <a:rPr lang="en-US"/>
              <a:t>What is screening?  </a:t>
            </a:r>
          </a:p>
        </p:txBody>
      </p:sp>
      <p:sp>
        <p:nvSpPr>
          <p:cNvPr id="3" name="Content Placeholder 2">
            <a:extLst>
              <a:ext uri="{FF2B5EF4-FFF2-40B4-BE49-F238E27FC236}">
                <a16:creationId xmlns:a16="http://schemas.microsoft.com/office/drawing/2014/main" id="{1D74EE72-7B43-464D-A0D1-7EEBF9779C74}"/>
              </a:ext>
            </a:extLst>
          </p:cNvPr>
          <p:cNvSpPr>
            <a:spLocks noGrp="1"/>
          </p:cNvSpPr>
          <p:nvPr>
            <p:ph sz="half" idx="13"/>
          </p:nvPr>
        </p:nvSpPr>
        <p:spPr>
          <a:xfrm>
            <a:off x="742947" y="1926406"/>
            <a:ext cx="4725836" cy="3926680"/>
          </a:xfrm>
        </p:spPr>
        <p:txBody>
          <a:bodyPr>
            <a:normAutofit/>
          </a:bodyPr>
          <a:lstStyle/>
          <a:p>
            <a:r>
              <a:rPr lang="en-US"/>
              <a:t>Quick and simple check of child health and development – for </a:t>
            </a:r>
            <a:r>
              <a:rPr lang="en-US" i="1"/>
              <a:t>all</a:t>
            </a:r>
            <a:r>
              <a:rPr lang="en-US"/>
              <a:t> children</a:t>
            </a:r>
          </a:p>
          <a:p>
            <a:pPr lvl="1"/>
            <a:r>
              <a:rPr lang="en-US"/>
              <a:t>Uses standardized tools</a:t>
            </a:r>
          </a:p>
          <a:p>
            <a:pPr lvl="1"/>
            <a:r>
              <a:rPr lang="en-US"/>
              <a:t>Identifies child strengths and skills</a:t>
            </a:r>
          </a:p>
          <a:p>
            <a:pPr lvl="1"/>
            <a:r>
              <a:rPr lang="en-US"/>
              <a:t>Identifies more subtle concerns</a:t>
            </a:r>
          </a:p>
        </p:txBody>
      </p:sp>
      <p:sp>
        <p:nvSpPr>
          <p:cNvPr id="9" name="Content Placeholder 8">
            <a:extLst>
              <a:ext uri="{FF2B5EF4-FFF2-40B4-BE49-F238E27FC236}">
                <a16:creationId xmlns:a16="http://schemas.microsoft.com/office/drawing/2014/main" id="{6837EFEE-274C-4B0A-2994-CBBB0683ED32}"/>
              </a:ext>
            </a:extLst>
          </p:cNvPr>
          <p:cNvSpPr>
            <a:spLocks noGrp="1"/>
          </p:cNvSpPr>
          <p:nvPr>
            <p:ph sz="half" idx="14"/>
          </p:nvPr>
        </p:nvSpPr>
        <p:spPr>
          <a:xfrm>
            <a:off x="6723218" y="1926406"/>
            <a:ext cx="4630582" cy="3926680"/>
          </a:xfrm>
        </p:spPr>
        <p:txBody>
          <a:bodyPr/>
          <a:lstStyle/>
          <a:p>
            <a:r>
              <a:rPr lang="en-US"/>
              <a:t>Not a diagnosis!</a:t>
            </a:r>
          </a:p>
          <a:p>
            <a:pPr lvl="1"/>
            <a:r>
              <a:rPr lang="en-US"/>
              <a:t>Not the same thing as assessment or evaluation</a:t>
            </a:r>
          </a:p>
          <a:p>
            <a:r>
              <a:rPr lang="en-US"/>
              <a:t>Answers the question, “</a:t>
            </a:r>
            <a:r>
              <a:rPr lang="en-US" i="1"/>
              <a:t>Does this child need more comprehensive evaluation</a:t>
            </a:r>
            <a:r>
              <a:rPr lang="en-US"/>
              <a:t>?”</a:t>
            </a:r>
          </a:p>
          <a:p>
            <a:endParaRPr lang="en-US"/>
          </a:p>
        </p:txBody>
      </p:sp>
      <p:sp>
        <p:nvSpPr>
          <p:cNvPr id="4" name="Footer Placeholder 3">
            <a:extLst>
              <a:ext uri="{FF2B5EF4-FFF2-40B4-BE49-F238E27FC236}">
                <a16:creationId xmlns:a16="http://schemas.microsoft.com/office/drawing/2014/main" id="{EC71363D-C6FD-40FC-B6D2-30517E4FB305}"/>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8ED67F29-B470-4E02-A6CE-B9619CC72C8F}"/>
              </a:ext>
            </a:extLst>
          </p:cNvPr>
          <p:cNvSpPr>
            <a:spLocks noGrp="1"/>
          </p:cNvSpPr>
          <p:nvPr>
            <p:ph type="sldNum" sz="quarter" idx="12"/>
          </p:nvPr>
        </p:nvSpPr>
        <p:spPr/>
        <p:txBody>
          <a:bodyPr/>
          <a:lstStyle/>
          <a:p>
            <a:fld id="{48F63A3B-78C7-47BE-AE5E-E10140E04643}" type="slidenum">
              <a:rPr lang="en-US" smtClean="0"/>
              <a:t>26</a:t>
            </a:fld>
            <a:endParaRPr lang="en-US"/>
          </a:p>
        </p:txBody>
      </p:sp>
    </p:spTree>
    <p:extLst>
      <p:ext uri="{BB962C8B-B14F-4D97-AF65-F5344CB8AC3E}">
        <p14:creationId xmlns:p14="http://schemas.microsoft.com/office/powerpoint/2010/main" val="1888304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1CFD4-837F-4178-BD4C-D3A48102390F}"/>
              </a:ext>
            </a:extLst>
          </p:cNvPr>
          <p:cNvSpPr>
            <a:spLocks noGrp="1"/>
          </p:cNvSpPr>
          <p:nvPr>
            <p:ph type="title"/>
          </p:nvPr>
        </p:nvSpPr>
        <p:spPr>
          <a:xfrm>
            <a:off x="273304" y="217358"/>
            <a:ext cx="11353800" cy="1216025"/>
          </a:xfrm>
        </p:spPr>
        <p:txBody>
          <a:bodyPr/>
          <a:lstStyle/>
          <a:p>
            <a:r>
              <a:rPr lang="en-US"/>
              <a:t>How is screening different from evaluation and assessment?</a:t>
            </a:r>
          </a:p>
        </p:txBody>
      </p:sp>
      <p:pic>
        <p:nvPicPr>
          <p:cNvPr id="7" name="Content Placeholder 6" descr="Diagram showing the differences between screening, evaluation, and assessment. The purpose of screening is to identify concerns early and link to more evaluation and asks which children need a closer look, or a more comprehensive evaluation. The purpose of evaluation is to medically diagnose and determine eligibility for special education; evaluation asks what is the diagnosis and does the child meet the eligibility criteria. The purpose of assessment is to determine how to best meet the child's learning needs and asks the question of what are this child's unique needs for curriculum.">
            <a:extLst>
              <a:ext uri="{FF2B5EF4-FFF2-40B4-BE49-F238E27FC236}">
                <a16:creationId xmlns:a16="http://schemas.microsoft.com/office/drawing/2014/main" id="{A8B3CD11-1901-4D62-ACB5-CF4CD63F4523}"/>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p:blipFill>
        <p:spPr>
          <a:xfrm>
            <a:off x="260604" y="1333501"/>
            <a:ext cx="11930474" cy="4758380"/>
          </a:xfrm>
        </p:spPr>
      </p:pic>
      <p:sp>
        <p:nvSpPr>
          <p:cNvPr id="4" name="Footer Placeholder 3">
            <a:extLst>
              <a:ext uri="{FF2B5EF4-FFF2-40B4-BE49-F238E27FC236}">
                <a16:creationId xmlns:a16="http://schemas.microsoft.com/office/drawing/2014/main" id="{8DA4D8C9-C52B-44A2-8252-151E870AFF25}"/>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CC580EC0-7563-43CB-A3F1-65E2E8BD2E5D}"/>
              </a:ext>
            </a:extLst>
          </p:cNvPr>
          <p:cNvSpPr>
            <a:spLocks noGrp="1"/>
          </p:cNvSpPr>
          <p:nvPr>
            <p:ph type="sldNum" sz="quarter" idx="12"/>
          </p:nvPr>
        </p:nvSpPr>
        <p:spPr/>
        <p:txBody>
          <a:bodyPr/>
          <a:lstStyle/>
          <a:p>
            <a:fld id="{48F63A3B-78C7-47BE-AE5E-E10140E04643}" type="slidenum">
              <a:rPr lang="en-US" smtClean="0"/>
              <a:t>27</a:t>
            </a:fld>
            <a:endParaRPr lang="en-US"/>
          </a:p>
        </p:txBody>
      </p:sp>
    </p:spTree>
    <p:extLst>
      <p:ext uri="{BB962C8B-B14F-4D97-AF65-F5344CB8AC3E}">
        <p14:creationId xmlns:p14="http://schemas.microsoft.com/office/powerpoint/2010/main" val="13639174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6EBA8-B7CC-4183-BD43-3A54AAF2DF9C}"/>
              </a:ext>
            </a:extLst>
          </p:cNvPr>
          <p:cNvSpPr>
            <a:spLocks noGrp="1"/>
          </p:cNvSpPr>
          <p:nvPr>
            <p:ph type="title"/>
          </p:nvPr>
        </p:nvSpPr>
        <p:spPr/>
        <p:txBody>
          <a:bodyPr/>
          <a:lstStyle/>
          <a:p>
            <a:r>
              <a:rPr lang="en-US"/>
              <a:t>Talking to parents about screening</a:t>
            </a:r>
          </a:p>
        </p:txBody>
      </p:sp>
      <p:sp>
        <p:nvSpPr>
          <p:cNvPr id="3" name="Content Placeholder 2">
            <a:extLst>
              <a:ext uri="{FF2B5EF4-FFF2-40B4-BE49-F238E27FC236}">
                <a16:creationId xmlns:a16="http://schemas.microsoft.com/office/drawing/2014/main" id="{7B319DF8-1466-460E-82EF-582C235F2241}"/>
              </a:ext>
            </a:extLst>
          </p:cNvPr>
          <p:cNvSpPr>
            <a:spLocks noGrp="1"/>
          </p:cNvSpPr>
          <p:nvPr>
            <p:ph sz="half" idx="1"/>
          </p:nvPr>
        </p:nvSpPr>
        <p:spPr>
          <a:xfrm>
            <a:off x="838200" y="1594624"/>
            <a:ext cx="7086600" cy="4582339"/>
          </a:xfrm>
        </p:spPr>
        <p:txBody>
          <a:bodyPr vert="horz" lIns="91440" tIns="45720" rIns="91440" bIns="45720" rtlCol="0" anchor="t">
            <a:normAutofit fontScale="92500"/>
          </a:bodyPr>
          <a:lstStyle/>
          <a:p>
            <a:r>
              <a:rPr lang="en-US"/>
              <a:t>Normalize screening: just like hearing, vision, height and weight</a:t>
            </a:r>
          </a:p>
          <a:p>
            <a:r>
              <a:rPr lang="en-US" b="1"/>
              <a:t>Do</a:t>
            </a:r>
            <a:r>
              <a:rPr lang="en-US"/>
              <a:t> call it a tool or a “snapshot in time” to check in how the child is growing and developing</a:t>
            </a:r>
            <a:endParaRPr lang="en-US">
              <a:ea typeface="Calibri"/>
              <a:cs typeface="Calibri"/>
            </a:endParaRPr>
          </a:p>
          <a:p>
            <a:r>
              <a:rPr lang="en-US" b="1"/>
              <a:t>Don’t</a:t>
            </a:r>
            <a:r>
              <a:rPr lang="en-US"/>
              <a:t> use words like test, fail, or any diagnosis words</a:t>
            </a:r>
            <a:endParaRPr lang="en-US">
              <a:ea typeface="Calibri"/>
              <a:cs typeface="Calibri"/>
            </a:endParaRPr>
          </a:p>
          <a:p>
            <a:r>
              <a:rPr lang="en-US"/>
              <a:t>It is a 'check in' where we ask parent about their concerns and to give their best, honest answers</a:t>
            </a:r>
            <a:endParaRPr lang="en-US">
              <a:ea typeface="Calibri"/>
              <a:cs typeface="Calibri"/>
            </a:endParaRPr>
          </a:p>
        </p:txBody>
      </p:sp>
      <p:pic>
        <p:nvPicPr>
          <p:cNvPr id="8" name="Content Placeholder 7" descr="Young girl with hearing screening headphones on. She is smiling at the camera.">
            <a:extLst>
              <a:ext uri="{FF2B5EF4-FFF2-40B4-BE49-F238E27FC236}">
                <a16:creationId xmlns:a16="http://schemas.microsoft.com/office/drawing/2014/main" id="{AD791206-6575-4DF2-BA34-04EE9CB5128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125255" y="1594624"/>
            <a:ext cx="3531754" cy="4284507"/>
          </a:xfrm>
        </p:spPr>
      </p:pic>
      <p:sp>
        <p:nvSpPr>
          <p:cNvPr id="4" name="Footer Placeholder 3">
            <a:extLst>
              <a:ext uri="{FF2B5EF4-FFF2-40B4-BE49-F238E27FC236}">
                <a16:creationId xmlns:a16="http://schemas.microsoft.com/office/drawing/2014/main" id="{EFF89D32-A00C-403F-B014-3511A12CE4C7}"/>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DF95AA35-E3CD-4E8E-9680-8D8FC4F65BDF}"/>
              </a:ext>
            </a:extLst>
          </p:cNvPr>
          <p:cNvSpPr>
            <a:spLocks noGrp="1"/>
          </p:cNvSpPr>
          <p:nvPr>
            <p:ph type="sldNum" sz="quarter" idx="12"/>
          </p:nvPr>
        </p:nvSpPr>
        <p:spPr/>
        <p:txBody>
          <a:bodyPr/>
          <a:lstStyle/>
          <a:p>
            <a:fld id="{48F63A3B-78C7-47BE-AE5E-E10140E04643}" type="slidenum">
              <a:rPr lang="en-US" smtClean="0"/>
              <a:t>28</a:t>
            </a:fld>
            <a:endParaRPr lang="en-US"/>
          </a:p>
        </p:txBody>
      </p:sp>
    </p:spTree>
    <p:extLst>
      <p:ext uri="{BB962C8B-B14F-4D97-AF65-F5344CB8AC3E}">
        <p14:creationId xmlns:p14="http://schemas.microsoft.com/office/powerpoint/2010/main" val="2247065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Required components of early childhood screening</a:t>
            </a:r>
          </a:p>
        </p:txBody>
      </p:sp>
      <p:sp>
        <p:nvSpPr>
          <p:cNvPr id="3" name="Content Placeholder 2"/>
          <p:cNvSpPr>
            <a:spLocks noGrp="1"/>
          </p:cNvSpPr>
          <p:nvPr>
            <p:ph sz="half" idx="1"/>
          </p:nvPr>
        </p:nvSpPr>
        <p:spPr>
          <a:xfrm>
            <a:off x="838200" y="1594624"/>
            <a:ext cx="10858500" cy="4582339"/>
          </a:xfrm>
        </p:spPr>
        <p:txBody>
          <a:bodyPr>
            <a:normAutofit fontScale="92500" lnSpcReduction="20000"/>
          </a:bodyPr>
          <a:lstStyle/>
          <a:p>
            <a:r>
              <a:rPr lang="en-US"/>
              <a:t>Vision/hearing</a:t>
            </a:r>
          </a:p>
          <a:p>
            <a:r>
              <a:rPr lang="en-US"/>
              <a:t>Height/weight</a:t>
            </a:r>
          </a:p>
          <a:p>
            <a:r>
              <a:rPr lang="en-US"/>
              <a:t>Immunization review</a:t>
            </a:r>
          </a:p>
          <a:p>
            <a:r>
              <a:rPr lang="en-US"/>
              <a:t>Health care provider/coverage</a:t>
            </a:r>
          </a:p>
          <a:p>
            <a:r>
              <a:rPr lang="en-US"/>
              <a:t>Review of risk factors which may impact learning</a:t>
            </a:r>
          </a:p>
          <a:p>
            <a:r>
              <a:rPr lang="en-US"/>
              <a:t>Developmental/social emotional </a:t>
            </a:r>
          </a:p>
          <a:p>
            <a:r>
              <a:rPr lang="en-US"/>
              <a:t>Parent summary interview</a:t>
            </a:r>
          </a:p>
          <a:p>
            <a:r>
              <a:rPr lang="en-US">
                <a:hlinkClick r:id="rId3"/>
              </a:rPr>
              <a:t>MDE ECS Program</a:t>
            </a:r>
            <a:r>
              <a:rPr lang="en-US"/>
              <a:t> lists a Standards form (under “program resources”)</a:t>
            </a:r>
          </a:p>
        </p:txBody>
      </p:sp>
      <p:sp>
        <p:nvSpPr>
          <p:cNvPr id="7" name="Content Placeholder 6">
            <a:extLst>
              <a:ext uri="{FF2B5EF4-FFF2-40B4-BE49-F238E27FC236}">
                <a16:creationId xmlns:a16="http://schemas.microsoft.com/office/drawing/2014/main" id="{EF317D1C-614B-68B2-7B04-68648002C72E}"/>
              </a:ext>
              <a:ext uri="{C183D7F6-B498-43B3-948B-1728B52AA6E4}">
                <adec:decorative xmlns:adec="http://schemas.microsoft.com/office/drawing/2017/decorative" val="1"/>
              </a:ext>
            </a:extLst>
          </p:cNvPr>
          <p:cNvSpPr>
            <a:spLocks noGrp="1"/>
          </p:cNvSpPr>
          <p:nvPr>
            <p:ph sz="half" idx="2"/>
          </p:nvPr>
        </p:nvSpPr>
        <p:spPr>
          <a:xfrm>
            <a:off x="711377" y="4873645"/>
            <a:ext cx="5181600" cy="587356"/>
          </a:xfrm>
          <a:ln w="57150">
            <a:solidFill>
              <a:schemeClr val="accent2"/>
            </a:solidFill>
          </a:ln>
        </p:spPr>
        <p:txBody>
          <a:bodyPr/>
          <a:lstStyle/>
          <a:p>
            <a:pPr marL="0" indent="0">
              <a:buNone/>
            </a:pPr>
            <a:r>
              <a:rPr lang="en-US"/>
              <a:t> </a:t>
            </a:r>
          </a:p>
        </p:txBody>
      </p:sp>
      <p:sp>
        <p:nvSpPr>
          <p:cNvPr id="4" name="Footer Placeholder 3"/>
          <p:cNvSpPr>
            <a:spLocks noGrp="1"/>
          </p:cNvSpPr>
          <p:nvPr>
            <p:ph type="ftr" sz="quarter" idx="3"/>
          </p:nvPr>
        </p:nvSpPr>
        <p:spPr/>
        <p:txBody>
          <a:bodyPr/>
          <a:lstStyle/>
          <a:p>
            <a:r>
              <a:rPr lang="en-US"/>
              <a:t>health.state.mn.us</a:t>
            </a:r>
          </a:p>
        </p:txBody>
      </p:sp>
      <p:sp>
        <p:nvSpPr>
          <p:cNvPr id="5" name="Slide Number Placeholder 4"/>
          <p:cNvSpPr>
            <a:spLocks noGrp="1"/>
          </p:cNvSpPr>
          <p:nvPr>
            <p:ph type="sldNum" sz="quarter" idx="12"/>
          </p:nvPr>
        </p:nvSpPr>
        <p:spPr/>
        <p:txBody>
          <a:bodyPr/>
          <a:lstStyle/>
          <a:p>
            <a:fld id="{48F63A3B-78C7-47BE-AE5E-E10140E04643}" type="slidenum">
              <a:rPr lang="en-US" smtClean="0"/>
              <a:t>29</a:t>
            </a:fld>
            <a:endParaRPr lang="en-US"/>
          </a:p>
        </p:txBody>
      </p:sp>
    </p:spTree>
    <p:extLst>
      <p:ext uri="{BB962C8B-B14F-4D97-AF65-F5344CB8AC3E}">
        <p14:creationId xmlns:p14="http://schemas.microsoft.com/office/powerpoint/2010/main" val="2298623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1442947-56E1-21BB-22BF-4CB1A95FD625}"/>
              </a:ext>
            </a:extLst>
          </p:cNvPr>
          <p:cNvSpPr>
            <a:spLocks noGrp="1"/>
          </p:cNvSpPr>
          <p:nvPr>
            <p:ph type="title"/>
          </p:nvPr>
        </p:nvSpPr>
        <p:spPr/>
        <p:txBody>
          <a:bodyPr/>
          <a:lstStyle/>
          <a:p>
            <a:r>
              <a:rPr lang="en-US"/>
              <a:t>Objectives</a:t>
            </a:r>
          </a:p>
        </p:txBody>
      </p:sp>
      <p:sp>
        <p:nvSpPr>
          <p:cNvPr id="22" name="Text Placeholder 21">
            <a:extLst>
              <a:ext uri="{FF2B5EF4-FFF2-40B4-BE49-F238E27FC236}">
                <a16:creationId xmlns:a16="http://schemas.microsoft.com/office/drawing/2014/main" id="{6080ABAA-E13B-B3FB-DB6F-318CCC2DE460}"/>
              </a:ext>
            </a:extLst>
          </p:cNvPr>
          <p:cNvSpPr>
            <a:spLocks noGrp="1"/>
          </p:cNvSpPr>
          <p:nvPr>
            <p:ph type="body" sz="quarter" idx="15"/>
          </p:nvPr>
        </p:nvSpPr>
        <p:spPr>
          <a:xfrm>
            <a:off x="4995729" y="1061733"/>
            <a:ext cx="6754483" cy="686040"/>
          </a:xfrm>
        </p:spPr>
        <p:txBody>
          <a:bodyPr>
            <a:normAutofit lnSpcReduction="10000"/>
          </a:bodyPr>
          <a:lstStyle/>
          <a:p>
            <a:r>
              <a:rPr lang="en-US">
                <a:cs typeface="Calibri"/>
              </a:rPr>
              <a:t>Identify ways to provide family-centered, equitable, culturally responsive, and high-quality screening services.​</a:t>
            </a:r>
          </a:p>
        </p:txBody>
      </p:sp>
      <p:sp>
        <p:nvSpPr>
          <p:cNvPr id="23" name="Text Placeholder 22">
            <a:extLst>
              <a:ext uri="{FF2B5EF4-FFF2-40B4-BE49-F238E27FC236}">
                <a16:creationId xmlns:a16="http://schemas.microsoft.com/office/drawing/2014/main" id="{1DBF076F-BAAC-ECAC-98A1-29F0B76FC529}"/>
              </a:ext>
            </a:extLst>
          </p:cNvPr>
          <p:cNvSpPr>
            <a:spLocks noGrp="1"/>
          </p:cNvSpPr>
          <p:nvPr>
            <p:ph type="body" sz="quarter" idx="16"/>
          </p:nvPr>
        </p:nvSpPr>
        <p:spPr/>
        <p:txBody>
          <a:bodyPr>
            <a:normAutofit lnSpcReduction="10000"/>
          </a:bodyPr>
          <a:lstStyle/>
          <a:p>
            <a:r>
              <a:rPr lang="en-US">
                <a:cs typeface="Calibri"/>
              </a:rPr>
              <a:t>Identify recommended, standardized screening instruments for their program.​</a:t>
            </a:r>
          </a:p>
        </p:txBody>
      </p:sp>
      <p:sp>
        <p:nvSpPr>
          <p:cNvPr id="24" name="Text Placeholder 23">
            <a:extLst>
              <a:ext uri="{FF2B5EF4-FFF2-40B4-BE49-F238E27FC236}">
                <a16:creationId xmlns:a16="http://schemas.microsoft.com/office/drawing/2014/main" id="{3A9DF44C-53C2-89B9-3BEE-8871498435D8}"/>
              </a:ext>
            </a:extLst>
          </p:cNvPr>
          <p:cNvSpPr>
            <a:spLocks noGrp="1"/>
          </p:cNvSpPr>
          <p:nvPr>
            <p:ph type="body" sz="quarter" idx="17"/>
          </p:nvPr>
        </p:nvSpPr>
        <p:spPr/>
        <p:txBody>
          <a:bodyPr>
            <a:noAutofit/>
          </a:bodyPr>
          <a:lstStyle/>
          <a:p>
            <a:r>
              <a:rPr lang="en-US">
                <a:cs typeface="Calibri"/>
              </a:rPr>
              <a:t>Explain next steps for referrals for developmental and social emotional concerns.</a:t>
            </a:r>
          </a:p>
        </p:txBody>
      </p:sp>
      <p:sp>
        <p:nvSpPr>
          <p:cNvPr id="4" name="Text Placeholder 3">
            <a:extLst>
              <a:ext uri="{FF2B5EF4-FFF2-40B4-BE49-F238E27FC236}">
                <a16:creationId xmlns:a16="http://schemas.microsoft.com/office/drawing/2014/main" id="{89D3F8A7-46AF-28E9-DEBF-AB51B0F5A035}"/>
              </a:ext>
            </a:extLst>
          </p:cNvPr>
          <p:cNvSpPr>
            <a:spLocks noGrp="1"/>
          </p:cNvSpPr>
          <p:nvPr>
            <p:ph type="body" sz="quarter" idx="18"/>
          </p:nvPr>
        </p:nvSpPr>
        <p:spPr/>
        <p:txBody>
          <a:bodyPr>
            <a:normAutofit lnSpcReduction="10000"/>
          </a:bodyPr>
          <a:lstStyle/>
          <a:p>
            <a:r>
              <a:rPr lang="en-US"/>
              <a:t>Identify local partners to coordinate with to help support healthy child development and family wellbeing.​</a:t>
            </a:r>
          </a:p>
        </p:txBody>
      </p:sp>
      <p:sp>
        <p:nvSpPr>
          <p:cNvPr id="2" name="Footer Placeholder 1">
            <a:extLst>
              <a:ext uri="{FF2B5EF4-FFF2-40B4-BE49-F238E27FC236}">
                <a16:creationId xmlns:a16="http://schemas.microsoft.com/office/drawing/2014/main" id="{7EA8654D-A4F0-39FA-A581-D7A739B55CC4}"/>
              </a:ext>
            </a:extLst>
          </p:cNvPr>
          <p:cNvSpPr>
            <a:spLocks noGrp="1"/>
          </p:cNvSpPr>
          <p:nvPr>
            <p:ph type="ftr" sz="quarter" idx="10"/>
          </p:nvPr>
        </p:nvSpPr>
        <p:spPr/>
        <p:txBody>
          <a:bodyPr/>
          <a:lstStyle/>
          <a:p>
            <a:r>
              <a:rPr lang="en-US"/>
              <a:t>health.state.mn.us</a:t>
            </a:r>
          </a:p>
        </p:txBody>
      </p:sp>
      <p:sp>
        <p:nvSpPr>
          <p:cNvPr id="3" name="Slide Number Placeholder 2">
            <a:extLst>
              <a:ext uri="{FF2B5EF4-FFF2-40B4-BE49-F238E27FC236}">
                <a16:creationId xmlns:a16="http://schemas.microsoft.com/office/drawing/2014/main" id="{28F87595-552C-18E4-6DAD-39BD34A54E7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21113026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60496AB-D8DA-438E-B6BA-2DB96DC528F2}"/>
              </a:ext>
            </a:extLst>
          </p:cNvPr>
          <p:cNvSpPr>
            <a:spLocks noGrp="1"/>
          </p:cNvSpPr>
          <p:nvPr>
            <p:ph type="title"/>
          </p:nvPr>
        </p:nvSpPr>
        <p:spPr/>
        <p:txBody>
          <a:bodyPr/>
          <a:lstStyle/>
          <a:p>
            <a:r>
              <a:rPr lang="en-US"/>
              <a:t>Presenting Screening to Refugee or Immigrant Families</a:t>
            </a:r>
          </a:p>
        </p:txBody>
      </p:sp>
      <p:pic>
        <p:nvPicPr>
          <p:cNvPr id="6" name="Online Media 5" descr="Importance of Trust with Screening video.">
            <a:hlinkClick r:id="" action="ppaction://media"/>
            <a:extLst>
              <a:ext uri="{FF2B5EF4-FFF2-40B4-BE49-F238E27FC236}">
                <a16:creationId xmlns:a16="http://schemas.microsoft.com/office/drawing/2014/main" id="{5A691118-E61A-44C7-B723-7F58CC4AB2F2}"/>
              </a:ext>
            </a:extLst>
          </p:cNvPr>
          <p:cNvPicPr>
            <a:picLocks noGrp="1" noRot="1" noChangeAspect="1"/>
          </p:cNvPicPr>
          <p:nvPr>
            <p:ph sz="quarter" idx="10"/>
            <a:videoFile r:link="rId1"/>
          </p:nvPr>
        </p:nvPicPr>
        <p:blipFill>
          <a:blip r:embed="rId4"/>
          <a:stretch>
            <a:fillRect/>
          </a:stretch>
        </p:blipFill>
        <p:spPr>
          <a:xfrm>
            <a:off x="838200" y="156710"/>
            <a:ext cx="10738018" cy="6066980"/>
          </a:xfrm>
          <a:prstGeom prst="rect">
            <a:avLst/>
          </a:prstGeom>
        </p:spPr>
      </p:pic>
      <p:sp>
        <p:nvSpPr>
          <p:cNvPr id="4" name="Footer Placeholder 3">
            <a:extLst>
              <a:ext uri="{FF2B5EF4-FFF2-40B4-BE49-F238E27FC236}">
                <a16:creationId xmlns:a16="http://schemas.microsoft.com/office/drawing/2014/main" id="{793C3810-3464-4AB5-BC03-1C1B885E6516}"/>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885B02BD-6CED-47EA-83C5-69DF5AC618B3}"/>
              </a:ext>
            </a:extLst>
          </p:cNvPr>
          <p:cNvSpPr>
            <a:spLocks noGrp="1"/>
          </p:cNvSpPr>
          <p:nvPr>
            <p:ph type="sldNum" sz="quarter" idx="12"/>
          </p:nvPr>
        </p:nvSpPr>
        <p:spPr/>
        <p:txBody>
          <a:bodyPr/>
          <a:lstStyle/>
          <a:p>
            <a:fld id="{48F63A3B-78C7-47BE-AE5E-E10140E04643}" type="slidenum">
              <a:rPr lang="en-US" smtClean="0"/>
              <a:t>30</a:t>
            </a:fld>
            <a:endParaRPr lang="en-US"/>
          </a:p>
        </p:txBody>
      </p:sp>
    </p:spTree>
    <p:extLst>
      <p:ext uri="{BB962C8B-B14F-4D97-AF65-F5344CB8AC3E}">
        <p14:creationId xmlns:p14="http://schemas.microsoft.com/office/powerpoint/2010/main" val="40075061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414FA-A7EE-43CC-AF18-57548952E728}"/>
              </a:ext>
            </a:extLst>
          </p:cNvPr>
          <p:cNvSpPr>
            <a:spLocks noGrp="1"/>
          </p:cNvSpPr>
          <p:nvPr>
            <p:ph type="title"/>
          </p:nvPr>
        </p:nvSpPr>
        <p:spPr/>
        <p:txBody>
          <a:bodyPr/>
          <a:lstStyle/>
          <a:p>
            <a:r>
              <a:rPr lang="en-US"/>
              <a:t>Successful screening for culturally and linguistically diverse families</a:t>
            </a:r>
          </a:p>
        </p:txBody>
      </p:sp>
      <p:sp>
        <p:nvSpPr>
          <p:cNvPr id="3" name="Content Placeholder 2">
            <a:extLst>
              <a:ext uri="{FF2B5EF4-FFF2-40B4-BE49-F238E27FC236}">
                <a16:creationId xmlns:a16="http://schemas.microsoft.com/office/drawing/2014/main" id="{FB34EEBC-5688-499E-95B9-656B1A011311}"/>
              </a:ext>
            </a:extLst>
          </p:cNvPr>
          <p:cNvSpPr>
            <a:spLocks noGrp="1"/>
          </p:cNvSpPr>
          <p:nvPr>
            <p:ph idx="1"/>
          </p:nvPr>
        </p:nvSpPr>
        <p:spPr/>
        <p:txBody>
          <a:bodyPr/>
          <a:lstStyle/>
          <a:p>
            <a:r>
              <a:rPr lang="en-US"/>
              <a:t>Learn more about the cultures and languages in the community you serve</a:t>
            </a:r>
          </a:p>
          <a:p>
            <a:r>
              <a:rPr lang="en-US"/>
              <a:t>Hire staff who are representative of the families being served</a:t>
            </a:r>
          </a:p>
          <a:p>
            <a:r>
              <a:rPr lang="en-US"/>
              <a:t>Use professional interpreters, with a little extra training</a:t>
            </a:r>
          </a:p>
          <a:p>
            <a:r>
              <a:rPr lang="en-US"/>
              <a:t>Provide additional support for access, screening process, and follow-up as needed</a:t>
            </a:r>
          </a:p>
        </p:txBody>
      </p:sp>
      <p:sp>
        <p:nvSpPr>
          <p:cNvPr id="4" name="Footer Placeholder 3">
            <a:extLst>
              <a:ext uri="{FF2B5EF4-FFF2-40B4-BE49-F238E27FC236}">
                <a16:creationId xmlns:a16="http://schemas.microsoft.com/office/drawing/2014/main" id="{8D2CA112-A1D4-45FF-9468-D42A511B3641}"/>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A628A016-090D-40DF-96D1-E9863B5FE6F3}"/>
              </a:ext>
            </a:extLst>
          </p:cNvPr>
          <p:cNvSpPr>
            <a:spLocks noGrp="1"/>
          </p:cNvSpPr>
          <p:nvPr>
            <p:ph type="sldNum" sz="quarter" idx="12"/>
          </p:nvPr>
        </p:nvSpPr>
        <p:spPr/>
        <p:txBody>
          <a:bodyPr/>
          <a:lstStyle/>
          <a:p>
            <a:fld id="{48F63A3B-78C7-47BE-AE5E-E10140E04643}" type="slidenum">
              <a:rPr lang="en-US" smtClean="0"/>
              <a:t>31</a:t>
            </a:fld>
            <a:endParaRPr lang="en-US"/>
          </a:p>
        </p:txBody>
      </p:sp>
    </p:spTree>
    <p:extLst>
      <p:ext uri="{BB962C8B-B14F-4D97-AF65-F5344CB8AC3E}">
        <p14:creationId xmlns:p14="http://schemas.microsoft.com/office/powerpoint/2010/main" val="3181866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30D09-C704-4F78-BC6D-1461B5925C66}"/>
              </a:ext>
            </a:extLst>
          </p:cNvPr>
          <p:cNvSpPr>
            <a:spLocks noGrp="1"/>
          </p:cNvSpPr>
          <p:nvPr>
            <p:ph type="title"/>
          </p:nvPr>
        </p:nvSpPr>
        <p:spPr/>
        <p:txBody>
          <a:bodyPr/>
          <a:lstStyle/>
          <a:p>
            <a:r>
              <a:rPr lang="en-US"/>
              <a:t>Working with interpreters</a:t>
            </a:r>
          </a:p>
        </p:txBody>
      </p:sp>
      <p:pic>
        <p:nvPicPr>
          <p:cNvPr id="9" name="Content Placeholder 8" descr="Conversation between an interpreter, nurse, and a father with an infant. They are sitting in a clinic setting.">
            <a:extLst>
              <a:ext uri="{FF2B5EF4-FFF2-40B4-BE49-F238E27FC236}">
                <a16:creationId xmlns:a16="http://schemas.microsoft.com/office/drawing/2014/main" id="{D8DC04B2-9284-4FB6-8E9A-7200365454C4}"/>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16973" y="1833311"/>
            <a:ext cx="5370407" cy="3905751"/>
          </a:xfrm>
        </p:spPr>
      </p:pic>
      <p:sp>
        <p:nvSpPr>
          <p:cNvPr id="7" name="Content Placeholder 6">
            <a:extLst>
              <a:ext uri="{FF2B5EF4-FFF2-40B4-BE49-F238E27FC236}">
                <a16:creationId xmlns:a16="http://schemas.microsoft.com/office/drawing/2014/main" id="{DEB99AA3-0150-4A98-86B9-71CCCAAC47B4}"/>
              </a:ext>
            </a:extLst>
          </p:cNvPr>
          <p:cNvSpPr>
            <a:spLocks noGrp="1"/>
          </p:cNvSpPr>
          <p:nvPr>
            <p:ph sz="half" idx="2"/>
          </p:nvPr>
        </p:nvSpPr>
        <p:spPr/>
        <p:txBody>
          <a:bodyPr/>
          <a:lstStyle/>
          <a:p>
            <a:r>
              <a:rPr lang="en-US"/>
              <a:t>Effectively determine if an interpreter is needed</a:t>
            </a:r>
          </a:p>
          <a:p>
            <a:r>
              <a:rPr lang="en-US"/>
              <a:t>Provide a professional interpreter whenever possible</a:t>
            </a:r>
          </a:p>
          <a:p>
            <a:r>
              <a:rPr lang="en-US"/>
              <a:t>Educate the interpreter</a:t>
            </a:r>
          </a:p>
          <a:p>
            <a:r>
              <a:rPr lang="en-US"/>
              <a:t>It’s okay to explain or re-frame questions</a:t>
            </a:r>
          </a:p>
        </p:txBody>
      </p:sp>
      <p:sp>
        <p:nvSpPr>
          <p:cNvPr id="4" name="Footer Placeholder 3">
            <a:extLst>
              <a:ext uri="{FF2B5EF4-FFF2-40B4-BE49-F238E27FC236}">
                <a16:creationId xmlns:a16="http://schemas.microsoft.com/office/drawing/2014/main" id="{12262010-F0D4-44F9-BFB7-324C418701FD}"/>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8E081342-B25D-4DCC-888C-07D0D81BCFE5}"/>
              </a:ext>
            </a:extLst>
          </p:cNvPr>
          <p:cNvSpPr>
            <a:spLocks noGrp="1"/>
          </p:cNvSpPr>
          <p:nvPr>
            <p:ph type="sldNum" sz="quarter" idx="12"/>
          </p:nvPr>
        </p:nvSpPr>
        <p:spPr/>
        <p:txBody>
          <a:bodyPr/>
          <a:lstStyle/>
          <a:p>
            <a:fld id="{48F63A3B-78C7-47BE-AE5E-E10140E04643}" type="slidenum">
              <a:rPr lang="en-US" smtClean="0"/>
              <a:t>32</a:t>
            </a:fld>
            <a:endParaRPr lang="en-US"/>
          </a:p>
        </p:txBody>
      </p:sp>
    </p:spTree>
    <p:extLst>
      <p:ext uri="{BB962C8B-B14F-4D97-AF65-F5344CB8AC3E}">
        <p14:creationId xmlns:p14="http://schemas.microsoft.com/office/powerpoint/2010/main" val="34170153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F5ABA-9104-4581-8FCF-514E7EE54E11}"/>
              </a:ext>
            </a:extLst>
          </p:cNvPr>
          <p:cNvSpPr>
            <a:spLocks noGrp="1"/>
          </p:cNvSpPr>
          <p:nvPr>
            <p:ph type="title"/>
          </p:nvPr>
        </p:nvSpPr>
        <p:spPr/>
        <p:txBody>
          <a:bodyPr/>
          <a:lstStyle/>
          <a:p>
            <a:r>
              <a:rPr lang="en-US"/>
              <a:t>Minnesota Department of Education (MDE): </a:t>
            </a:r>
            <a:br>
              <a:rPr lang="en-US"/>
            </a:br>
            <a:r>
              <a:rPr lang="en-US"/>
              <a:t>Guide for interpreters</a:t>
            </a:r>
          </a:p>
        </p:txBody>
      </p:sp>
      <p:sp>
        <p:nvSpPr>
          <p:cNvPr id="3" name="Content Placeholder 2">
            <a:extLst>
              <a:ext uri="{FF2B5EF4-FFF2-40B4-BE49-F238E27FC236}">
                <a16:creationId xmlns:a16="http://schemas.microsoft.com/office/drawing/2014/main" id="{5DC4D47B-848C-4C78-8F7B-FFFE123D3075}"/>
              </a:ext>
            </a:extLst>
          </p:cNvPr>
          <p:cNvSpPr>
            <a:spLocks noGrp="1"/>
          </p:cNvSpPr>
          <p:nvPr>
            <p:ph idx="1"/>
          </p:nvPr>
        </p:nvSpPr>
        <p:spPr/>
        <p:txBody>
          <a:bodyPr/>
          <a:lstStyle/>
          <a:p>
            <a:r>
              <a:rPr lang="en-US">
                <a:hlinkClick r:id="rId3"/>
              </a:rPr>
              <a:t>Early Childhood Screening Guidelines for Interpreters</a:t>
            </a:r>
            <a:r>
              <a:rPr lang="en-US"/>
              <a:t> under program resources</a:t>
            </a:r>
          </a:p>
          <a:p>
            <a:r>
              <a:rPr lang="en-US">
                <a:hlinkClick r:id="rId3"/>
              </a:rPr>
              <a:t>Training Video: Early Childhood Screening and Interpreters</a:t>
            </a:r>
            <a:r>
              <a:rPr lang="en-US"/>
              <a:t> under professional learning</a:t>
            </a:r>
          </a:p>
          <a:p>
            <a:r>
              <a:rPr lang="en-US"/>
              <a:t>Ask parent: In what language are you most comfortable discussing your child’s health?</a:t>
            </a:r>
          </a:p>
          <a:p>
            <a:r>
              <a:rPr lang="en-US"/>
              <a:t>If child speaks or is in a home with a language other than English offer to screen in both languages for the most accurate results</a:t>
            </a:r>
          </a:p>
          <a:p>
            <a:endParaRPr lang="en-US"/>
          </a:p>
        </p:txBody>
      </p:sp>
      <p:sp>
        <p:nvSpPr>
          <p:cNvPr id="4" name="Footer Placeholder 3">
            <a:extLst>
              <a:ext uri="{FF2B5EF4-FFF2-40B4-BE49-F238E27FC236}">
                <a16:creationId xmlns:a16="http://schemas.microsoft.com/office/drawing/2014/main" id="{132D7F66-5854-4F6D-80EF-859B05A29161}"/>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DDA19223-B972-4CD1-9418-881965513998}"/>
              </a:ext>
            </a:extLst>
          </p:cNvPr>
          <p:cNvSpPr>
            <a:spLocks noGrp="1"/>
          </p:cNvSpPr>
          <p:nvPr>
            <p:ph type="sldNum" sz="quarter" idx="12"/>
          </p:nvPr>
        </p:nvSpPr>
        <p:spPr/>
        <p:txBody>
          <a:bodyPr/>
          <a:lstStyle/>
          <a:p>
            <a:fld id="{48F63A3B-78C7-47BE-AE5E-E10140E04643}" type="slidenum">
              <a:rPr lang="en-US" smtClean="0"/>
              <a:t>33</a:t>
            </a:fld>
            <a:endParaRPr lang="en-US"/>
          </a:p>
        </p:txBody>
      </p:sp>
    </p:spTree>
    <p:extLst>
      <p:ext uri="{BB962C8B-B14F-4D97-AF65-F5344CB8AC3E}">
        <p14:creationId xmlns:p14="http://schemas.microsoft.com/office/powerpoint/2010/main" val="4866577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28933-0DF2-4EF9-9DA4-C5DA66C1BE06}"/>
              </a:ext>
            </a:extLst>
          </p:cNvPr>
          <p:cNvSpPr>
            <a:spLocks noGrp="1"/>
          </p:cNvSpPr>
          <p:nvPr>
            <p:ph type="title"/>
          </p:nvPr>
        </p:nvSpPr>
        <p:spPr/>
        <p:txBody>
          <a:bodyPr/>
          <a:lstStyle/>
          <a:p>
            <a:r>
              <a:rPr lang="en-US"/>
              <a:t>Screening instruments</a:t>
            </a:r>
          </a:p>
        </p:txBody>
      </p:sp>
    </p:spTree>
    <p:extLst>
      <p:ext uri="{BB962C8B-B14F-4D97-AF65-F5344CB8AC3E}">
        <p14:creationId xmlns:p14="http://schemas.microsoft.com/office/powerpoint/2010/main" val="1425987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37F98-FBE8-4BDA-AAC7-903D69B64311}"/>
              </a:ext>
            </a:extLst>
          </p:cNvPr>
          <p:cNvSpPr>
            <a:spLocks noGrp="1"/>
          </p:cNvSpPr>
          <p:nvPr>
            <p:ph type="title"/>
          </p:nvPr>
        </p:nvSpPr>
        <p:spPr/>
        <p:txBody>
          <a:bodyPr/>
          <a:lstStyle/>
          <a:p>
            <a:r>
              <a:rPr lang="en-US"/>
              <a:t>Recommended screening instruments</a:t>
            </a:r>
          </a:p>
        </p:txBody>
      </p:sp>
      <p:sp>
        <p:nvSpPr>
          <p:cNvPr id="3" name="Content Placeholder 2">
            <a:extLst>
              <a:ext uri="{FF2B5EF4-FFF2-40B4-BE49-F238E27FC236}">
                <a16:creationId xmlns:a16="http://schemas.microsoft.com/office/drawing/2014/main" id="{B2562598-6970-4D7D-B8EA-FFBB19518B31}"/>
              </a:ext>
            </a:extLst>
          </p:cNvPr>
          <p:cNvSpPr>
            <a:spLocks noGrp="1"/>
          </p:cNvSpPr>
          <p:nvPr>
            <p:ph idx="1"/>
          </p:nvPr>
        </p:nvSpPr>
        <p:spPr/>
        <p:txBody>
          <a:bodyPr vert="horz" lIns="91440" tIns="45720" rIns="91440" bIns="45720" rtlCol="0" anchor="t">
            <a:normAutofit/>
          </a:bodyPr>
          <a:lstStyle/>
          <a:p>
            <a:r>
              <a:rPr lang="en-US"/>
              <a:t>Minnesota has a list of </a:t>
            </a:r>
            <a:r>
              <a:rPr lang="en-US">
                <a:hlinkClick r:id="rId3"/>
              </a:rPr>
              <a:t>recommended instruments</a:t>
            </a:r>
            <a:r>
              <a:rPr lang="en-US"/>
              <a:t> that have been reviewed for validity, reliability, and practicality</a:t>
            </a:r>
          </a:p>
          <a:p>
            <a:r>
              <a:rPr lang="en-US"/>
              <a:t>Different </a:t>
            </a:r>
            <a:r>
              <a:rPr lang="en-US">
                <a:hlinkClick r:id="rId4"/>
              </a:rPr>
              <a:t>screening programs</a:t>
            </a:r>
            <a:r>
              <a:rPr lang="en-US"/>
              <a:t> have different requirements for which instrument to use</a:t>
            </a:r>
            <a:endParaRPr lang="en-US">
              <a:ea typeface="Calibri"/>
              <a:cs typeface="Calibri"/>
            </a:endParaRPr>
          </a:p>
          <a:p>
            <a:r>
              <a:rPr lang="en-US"/>
              <a:t>Programs are responsible for making sure that they are using the most current, recommended instrument(s) for their program</a:t>
            </a:r>
            <a:endParaRPr lang="en-US">
              <a:ea typeface="Calibri"/>
              <a:cs typeface="Calibri"/>
            </a:endParaRPr>
          </a:p>
        </p:txBody>
      </p:sp>
      <p:sp>
        <p:nvSpPr>
          <p:cNvPr id="4" name="Footer Placeholder 3">
            <a:extLst>
              <a:ext uri="{FF2B5EF4-FFF2-40B4-BE49-F238E27FC236}">
                <a16:creationId xmlns:a16="http://schemas.microsoft.com/office/drawing/2014/main" id="{F5ABD730-7771-4850-B939-CD0A8C671231}"/>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56B22B33-BF0E-4123-9C96-9C860E1A311E}"/>
              </a:ext>
            </a:extLst>
          </p:cNvPr>
          <p:cNvSpPr>
            <a:spLocks noGrp="1"/>
          </p:cNvSpPr>
          <p:nvPr>
            <p:ph type="sldNum" sz="quarter" idx="12"/>
          </p:nvPr>
        </p:nvSpPr>
        <p:spPr/>
        <p:txBody>
          <a:bodyPr/>
          <a:lstStyle/>
          <a:p>
            <a:fld id="{48F63A3B-78C7-47BE-AE5E-E10140E04643}" type="slidenum">
              <a:rPr lang="en-US" smtClean="0"/>
              <a:t>35</a:t>
            </a:fld>
            <a:endParaRPr lang="en-US"/>
          </a:p>
        </p:txBody>
      </p:sp>
    </p:spTree>
    <p:extLst>
      <p:ext uri="{BB962C8B-B14F-4D97-AF65-F5344CB8AC3E}">
        <p14:creationId xmlns:p14="http://schemas.microsoft.com/office/powerpoint/2010/main" val="8212929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13A1D56-D49F-29C5-1BA1-1B6AAFAB9848}"/>
              </a:ext>
            </a:extLst>
          </p:cNvPr>
          <p:cNvSpPr>
            <a:spLocks noGrp="1"/>
          </p:cNvSpPr>
          <p:nvPr>
            <p:ph type="title"/>
          </p:nvPr>
        </p:nvSpPr>
        <p:spPr>
          <a:xfrm>
            <a:off x="5612015" y="1497301"/>
            <a:ext cx="3521927" cy="3503538"/>
          </a:xfrm>
        </p:spPr>
        <p:txBody>
          <a:bodyPr>
            <a:normAutofit fontScale="90000"/>
          </a:bodyPr>
          <a:lstStyle/>
          <a:p>
            <a:r>
              <a:rPr lang="en-US"/>
              <a:t>Developmental and social-emotional screening of young children in Minnesota</a:t>
            </a:r>
          </a:p>
        </p:txBody>
      </p:sp>
      <p:sp>
        <p:nvSpPr>
          <p:cNvPr id="9" name="Text Placeholder 8">
            <a:extLst>
              <a:ext uri="{FF2B5EF4-FFF2-40B4-BE49-F238E27FC236}">
                <a16:creationId xmlns:a16="http://schemas.microsoft.com/office/drawing/2014/main" id="{BB2C9A3A-FE20-76C9-9748-CB8E6B8A3CD4}"/>
              </a:ext>
            </a:extLst>
          </p:cNvPr>
          <p:cNvSpPr>
            <a:spLocks noGrp="1"/>
          </p:cNvSpPr>
          <p:nvPr>
            <p:ph type="body" sz="quarter" idx="11"/>
          </p:nvPr>
        </p:nvSpPr>
        <p:spPr>
          <a:xfrm>
            <a:off x="458161" y="2427514"/>
            <a:ext cx="4215839" cy="3670507"/>
          </a:xfrm>
        </p:spPr>
        <p:txBody>
          <a:bodyPr vert="horz" lIns="91440" tIns="45720" rIns="91440" bIns="45720" rtlCol="0" anchor="t">
            <a:normAutofit/>
          </a:bodyPr>
          <a:lstStyle/>
          <a:p>
            <a:pPr marL="0" indent="0">
              <a:buNone/>
            </a:pPr>
            <a:r>
              <a:rPr lang="en-US" dirty="0">
                <a:hlinkClick r:id="rId3"/>
              </a:rPr>
              <a:t>Developmental and Social-Emotional Screening for Young Children (0-5 Years) Minnesota</a:t>
            </a:r>
            <a:endParaRPr lang="en-US" dirty="0">
              <a:ea typeface="Calibri"/>
              <a:cs typeface="Calibri"/>
            </a:endParaRPr>
          </a:p>
        </p:txBody>
      </p:sp>
      <p:pic>
        <p:nvPicPr>
          <p:cNvPr id="14" name="Picture Placeholder 13" descr="Minnesota Department of Health website about developmental and social-emotional screening resources. The website features local resources. ">
            <a:extLst>
              <a:ext uri="{FF2B5EF4-FFF2-40B4-BE49-F238E27FC236}">
                <a16:creationId xmlns:a16="http://schemas.microsoft.com/office/drawing/2014/main" id="{2D7D2CE7-0EAD-DA41-DDC7-7C9BC0DAEF3A}"/>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109" t="186" r="109" b="43150"/>
          <a:stretch>
            <a:fillRect/>
          </a:stretch>
        </p:blipFill>
        <p:spPr>
          <a:xfrm>
            <a:off x="4976813" y="1066800"/>
            <a:ext cx="9515475" cy="4851400"/>
          </a:xfrm>
        </p:spPr>
      </p:pic>
      <p:sp>
        <p:nvSpPr>
          <p:cNvPr id="4" name="Footer Placeholder 3">
            <a:extLst>
              <a:ext uri="{FF2B5EF4-FFF2-40B4-BE49-F238E27FC236}">
                <a16:creationId xmlns:a16="http://schemas.microsoft.com/office/drawing/2014/main" id="{B06211EB-F86C-4891-8534-786D05101284}"/>
              </a:ext>
            </a:extLst>
          </p:cNvPr>
          <p:cNvSpPr>
            <a:spLocks noGrp="1"/>
          </p:cNvSpPr>
          <p:nvPr>
            <p:ph type="ftr" sz="quarter" idx="3"/>
          </p:nvPr>
        </p:nvSpPr>
        <p:spPr>
          <a:xfrm>
            <a:off x="3302177" y="6356349"/>
            <a:ext cx="5587647" cy="365125"/>
          </a:xfrm>
        </p:spPr>
        <p:txBody>
          <a:bodyPr/>
          <a:lstStyle/>
          <a:p>
            <a:r>
              <a:rPr lang="en-US"/>
              <a:t>health.state.mn.us</a:t>
            </a:r>
          </a:p>
        </p:txBody>
      </p:sp>
      <p:sp>
        <p:nvSpPr>
          <p:cNvPr id="5" name="Slide Number Placeholder 4">
            <a:extLst>
              <a:ext uri="{FF2B5EF4-FFF2-40B4-BE49-F238E27FC236}">
                <a16:creationId xmlns:a16="http://schemas.microsoft.com/office/drawing/2014/main" id="{73F6D0CF-5F42-40E8-ABDD-82EE6F1FA9B2}"/>
              </a:ext>
            </a:extLst>
          </p:cNvPr>
          <p:cNvSpPr>
            <a:spLocks noGrp="1"/>
          </p:cNvSpPr>
          <p:nvPr>
            <p:ph type="sldNum" sz="quarter" idx="13"/>
          </p:nvPr>
        </p:nvSpPr>
        <p:spPr>
          <a:xfrm>
            <a:off x="9891132" y="6356350"/>
            <a:ext cx="1462668" cy="365125"/>
          </a:xfrm>
        </p:spPr>
        <p:txBody>
          <a:bodyPr/>
          <a:lstStyle/>
          <a:p>
            <a:fld id="{48F63A3B-78C7-47BE-AE5E-E10140E04643}" type="slidenum">
              <a:rPr lang="en-US" smtClean="0"/>
              <a:t>36</a:t>
            </a:fld>
            <a:endParaRPr lang="en-US"/>
          </a:p>
        </p:txBody>
      </p:sp>
    </p:spTree>
    <p:extLst>
      <p:ext uri="{BB962C8B-B14F-4D97-AF65-F5344CB8AC3E}">
        <p14:creationId xmlns:p14="http://schemas.microsoft.com/office/powerpoint/2010/main" val="22215492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AD874-34F9-45CF-A6E2-267FDB1F59CE}"/>
              </a:ext>
            </a:extLst>
          </p:cNvPr>
          <p:cNvSpPr>
            <a:spLocks noGrp="1"/>
          </p:cNvSpPr>
          <p:nvPr>
            <p:ph type="title"/>
          </p:nvPr>
        </p:nvSpPr>
        <p:spPr/>
        <p:txBody>
          <a:bodyPr/>
          <a:lstStyle/>
          <a:p>
            <a:r>
              <a:rPr lang="en-US"/>
              <a:t>Choosing a screening tool</a:t>
            </a:r>
          </a:p>
        </p:txBody>
      </p:sp>
      <p:sp>
        <p:nvSpPr>
          <p:cNvPr id="3" name="Content Placeholder 2">
            <a:extLst>
              <a:ext uri="{FF2B5EF4-FFF2-40B4-BE49-F238E27FC236}">
                <a16:creationId xmlns:a16="http://schemas.microsoft.com/office/drawing/2014/main" id="{8C6D775E-FDD7-4A4D-B1C7-B67654357B97}"/>
              </a:ext>
            </a:extLst>
          </p:cNvPr>
          <p:cNvSpPr>
            <a:spLocks noGrp="1"/>
          </p:cNvSpPr>
          <p:nvPr>
            <p:ph idx="1"/>
          </p:nvPr>
        </p:nvSpPr>
        <p:spPr/>
        <p:txBody>
          <a:bodyPr vert="horz" lIns="91440" tIns="45720" rIns="91440" bIns="45720" rtlCol="0" anchor="t">
            <a:normAutofit/>
          </a:bodyPr>
          <a:lstStyle/>
          <a:p>
            <a:r>
              <a:rPr lang="en-US"/>
              <a:t>What type of screening is required or allowed for your program?</a:t>
            </a:r>
          </a:p>
          <a:p>
            <a:r>
              <a:rPr lang="en-US"/>
              <a:t>What staff qualifications does the tool require?</a:t>
            </a:r>
            <a:endParaRPr lang="en-US">
              <a:ea typeface="Calibri"/>
              <a:cs typeface="Calibri"/>
            </a:endParaRPr>
          </a:p>
          <a:p>
            <a:r>
              <a:rPr lang="en-US"/>
              <a:t>What instrument best meets your population’s needs?</a:t>
            </a:r>
            <a:endParaRPr lang="en-US">
              <a:ea typeface="Calibri"/>
              <a:cs typeface="Calibri"/>
            </a:endParaRPr>
          </a:p>
          <a:p>
            <a:r>
              <a:rPr lang="en-US"/>
              <a:t>Refer to </a:t>
            </a:r>
            <a:r>
              <a:rPr lang="en-US">
                <a:hlinkClick r:id="rId3"/>
              </a:rPr>
              <a:t>Choosing an Instrument</a:t>
            </a:r>
            <a:r>
              <a:rPr lang="en-US"/>
              <a:t> on the developmental screening website</a:t>
            </a:r>
            <a:endParaRPr lang="en-US">
              <a:ea typeface="Calibri"/>
              <a:cs typeface="Calibri"/>
            </a:endParaRPr>
          </a:p>
        </p:txBody>
      </p:sp>
      <p:sp>
        <p:nvSpPr>
          <p:cNvPr id="4" name="Footer Placeholder 3">
            <a:extLst>
              <a:ext uri="{FF2B5EF4-FFF2-40B4-BE49-F238E27FC236}">
                <a16:creationId xmlns:a16="http://schemas.microsoft.com/office/drawing/2014/main" id="{F4BD7257-3536-42A7-9A73-87D691345107}"/>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ED6B6C93-DB0F-434F-B0D2-F6A1D4D73DFC}"/>
              </a:ext>
            </a:extLst>
          </p:cNvPr>
          <p:cNvSpPr>
            <a:spLocks noGrp="1"/>
          </p:cNvSpPr>
          <p:nvPr>
            <p:ph type="sldNum" sz="quarter" idx="12"/>
          </p:nvPr>
        </p:nvSpPr>
        <p:spPr/>
        <p:txBody>
          <a:bodyPr/>
          <a:lstStyle/>
          <a:p>
            <a:fld id="{48F63A3B-78C7-47BE-AE5E-E10140E04643}" type="slidenum">
              <a:rPr lang="en-US" smtClean="0"/>
              <a:t>37</a:t>
            </a:fld>
            <a:endParaRPr lang="en-US"/>
          </a:p>
        </p:txBody>
      </p:sp>
    </p:spTree>
    <p:extLst>
      <p:ext uri="{BB962C8B-B14F-4D97-AF65-F5344CB8AC3E}">
        <p14:creationId xmlns:p14="http://schemas.microsoft.com/office/powerpoint/2010/main" val="23531837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74F32-0FC9-4465-8D6B-1381D97129FC}"/>
              </a:ext>
            </a:extLst>
          </p:cNvPr>
          <p:cNvSpPr>
            <a:spLocks noGrp="1"/>
          </p:cNvSpPr>
          <p:nvPr>
            <p:ph type="title"/>
          </p:nvPr>
        </p:nvSpPr>
        <p:spPr/>
        <p:txBody>
          <a:bodyPr/>
          <a:lstStyle/>
          <a:p>
            <a:r>
              <a:rPr lang="en-US"/>
              <a:t>What makes a good, standardized screening instrument? (Review criteria)</a:t>
            </a:r>
          </a:p>
        </p:txBody>
      </p:sp>
      <p:sp>
        <p:nvSpPr>
          <p:cNvPr id="6" name="Content Placeholder 5">
            <a:extLst>
              <a:ext uri="{FF2B5EF4-FFF2-40B4-BE49-F238E27FC236}">
                <a16:creationId xmlns:a16="http://schemas.microsoft.com/office/drawing/2014/main" id="{E4D8FBA4-25F2-4213-9D16-5E1837F474CC}"/>
              </a:ext>
            </a:extLst>
          </p:cNvPr>
          <p:cNvSpPr>
            <a:spLocks noGrp="1"/>
          </p:cNvSpPr>
          <p:nvPr>
            <p:ph sz="half" idx="1"/>
          </p:nvPr>
        </p:nvSpPr>
        <p:spPr/>
        <p:txBody>
          <a:bodyPr>
            <a:normAutofit/>
          </a:bodyPr>
          <a:lstStyle/>
          <a:p>
            <a:r>
              <a:rPr lang="en-US"/>
              <a:t>Instrument purpose</a:t>
            </a:r>
          </a:p>
          <a:p>
            <a:r>
              <a:rPr lang="en-US"/>
              <a:t>Developmental domains</a:t>
            </a:r>
          </a:p>
          <a:p>
            <a:r>
              <a:rPr lang="en-US"/>
              <a:t>Sensitivity/specificity, validity</a:t>
            </a:r>
          </a:p>
          <a:p>
            <a:r>
              <a:rPr lang="en-US"/>
              <a:t>Reliability</a:t>
            </a:r>
          </a:p>
          <a:p>
            <a:r>
              <a:rPr lang="en-US"/>
              <a:t>Recent standardization</a:t>
            </a:r>
          </a:p>
        </p:txBody>
      </p:sp>
      <p:sp>
        <p:nvSpPr>
          <p:cNvPr id="11" name="Content Placeholder 10">
            <a:extLst>
              <a:ext uri="{FF2B5EF4-FFF2-40B4-BE49-F238E27FC236}">
                <a16:creationId xmlns:a16="http://schemas.microsoft.com/office/drawing/2014/main" id="{F844E58F-2030-4743-B90F-3E27D68CBC5E}"/>
              </a:ext>
            </a:extLst>
          </p:cNvPr>
          <p:cNvSpPr>
            <a:spLocks noGrp="1"/>
          </p:cNvSpPr>
          <p:nvPr>
            <p:ph sz="half" idx="2"/>
          </p:nvPr>
        </p:nvSpPr>
        <p:spPr/>
        <p:txBody>
          <a:bodyPr>
            <a:normAutofit/>
          </a:bodyPr>
          <a:lstStyle/>
          <a:p>
            <a:r>
              <a:rPr lang="en-US"/>
              <a:t>Additional considerations:</a:t>
            </a:r>
          </a:p>
          <a:p>
            <a:pPr lvl="1"/>
            <a:r>
              <a:rPr lang="en-US"/>
              <a:t>Practicality</a:t>
            </a:r>
          </a:p>
          <a:p>
            <a:pPr lvl="1"/>
            <a:r>
              <a:rPr lang="en-US"/>
              <a:t>Population and age span targeted by the instrument</a:t>
            </a:r>
          </a:p>
          <a:p>
            <a:pPr lvl="1"/>
            <a:r>
              <a:rPr lang="en-US"/>
              <a:t>Cultural, ethnic, and linguistic sensitivity</a:t>
            </a:r>
          </a:p>
          <a:p>
            <a:pPr lvl="1"/>
            <a:r>
              <a:rPr lang="en-US"/>
              <a:t>Minimum expertise of screeners</a:t>
            </a:r>
          </a:p>
          <a:p>
            <a:pPr lvl="1"/>
            <a:r>
              <a:rPr lang="en-US"/>
              <a:t>Cost</a:t>
            </a:r>
          </a:p>
        </p:txBody>
      </p:sp>
      <p:sp>
        <p:nvSpPr>
          <p:cNvPr id="4" name="Footer Placeholder 3">
            <a:extLst>
              <a:ext uri="{FF2B5EF4-FFF2-40B4-BE49-F238E27FC236}">
                <a16:creationId xmlns:a16="http://schemas.microsoft.com/office/drawing/2014/main" id="{F7660ADE-6394-4AE2-9D85-1475AB20A688}"/>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9E7F5EA7-6915-478E-A6F3-CAF24C90BEC9}"/>
              </a:ext>
            </a:extLst>
          </p:cNvPr>
          <p:cNvSpPr>
            <a:spLocks noGrp="1"/>
          </p:cNvSpPr>
          <p:nvPr>
            <p:ph type="sldNum" sz="quarter" idx="12"/>
          </p:nvPr>
        </p:nvSpPr>
        <p:spPr/>
        <p:txBody>
          <a:bodyPr/>
          <a:lstStyle/>
          <a:p>
            <a:fld id="{48F63A3B-78C7-47BE-AE5E-E10140E04643}" type="slidenum">
              <a:rPr lang="en-US" smtClean="0"/>
              <a:t>38</a:t>
            </a:fld>
            <a:endParaRPr lang="en-US"/>
          </a:p>
        </p:txBody>
      </p:sp>
    </p:spTree>
    <p:extLst>
      <p:ext uri="{BB962C8B-B14F-4D97-AF65-F5344CB8AC3E}">
        <p14:creationId xmlns:p14="http://schemas.microsoft.com/office/powerpoint/2010/main" val="42258056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FC17DF4-F6DF-462E-6A43-765AD68776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0F987E-5676-5F96-495D-486497A2CB08}"/>
              </a:ext>
            </a:extLst>
          </p:cNvPr>
          <p:cNvSpPr>
            <a:spLocks noGrp="1"/>
          </p:cNvSpPr>
          <p:nvPr>
            <p:ph type="title"/>
          </p:nvPr>
        </p:nvSpPr>
        <p:spPr/>
        <p:txBody>
          <a:bodyPr/>
          <a:lstStyle/>
          <a:p>
            <a:r>
              <a:rPr lang="en-US"/>
              <a:t>Screenings by program</a:t>
            </a:r>
          </a:p>
        </p:txBody>
      </p:sp>
      <p:graphicFrame>
        <p:nvGraphicFramePr>
          <p:cNvPr id="8" name="Content Placeholder 7">
            <a:extLst>
              <a:ext uri="{FF2B5EF4-FFF2-40B4-BE49-F238E27FC236}">
                <a16:creationId xmlns:a16="http://schemas.microsoft.com/office/drawing/2014/main" id="{3CCC78AE-8B43-7970-2888-2C51E2DAD784}"/>
              </a:ext>
            </a:extLst>
          </p:cNvPr>
          <p:cNvGraphicFramePr>
            <a:graphicFrameLocks noGrp="1"/>
          </p:cNvGraphicFramePr>
          <p:nvPr>
            <p:ph sz="quarter" idx="10"/>
            <p:extLst>
              <p:ext uri="{D42A27DB-BD31-4B8C-83A1-F6EECF244321}">
                <p14:modId xmlns:p14="http://schemas.microsoft.com/office/powerpoint/2010/main" val="2199225783"/>
              </p:ext>
            </p:extLst>
          </p:nvPr>
        </p:nvGraphicFramePr>
        <p:xfrm>
          <a:off x="546680" y="1008533"/>
          <a:ext cx="10754079" cy="4349883"/>
        </p:xfrm>
        <a:graphic>
          <a:graphicData uri="http://schemas.openxmlformats.org/drawingml/2006/table">
            <a:tbl>
              <a:tblPr firstRow="1" bandRow="1">
                <a:tableStyleId>{5C22544A-7EE6-4342-B048-85BDC9FD1C3A}</a:tableStyleId>
              </a:tblPr>
              <a:tblGrid>
                <a:gridCol w="3584693">
                  <a:extLst>
                    <a:ext uri="{9D8B030D-6E8A-4147-A177-3AD203B41FA5}">
                      <a16:colId xmlns:a16="http://schemas.microsoft.com/office/drawing/2014/main" val="3772992361"/>
                    </a:ext>
                  </a:extLst>
                </a:gridCol>
                <a:gridCol w="3960575">
                  <a:extLst>
                    <a:ext uri="{9D8B030D-6E8A-4147-A177-3AD203B41FA5}">
                      <a16:colId xmlns:a16="http://schemas.microsoft.com/office/drawing/2014/main" val="990083789"/>
                    </a:ext>
                  </a:extLst>
                </a:gridCol>
                <a:gridCol w="3208811">
                  <a:extLst>
                    <a:ext uri="{9D8B030D-6E8A-4147-A177-3AD203B41FA5}">
                      <a16:colId xmlns:a16="http://schemas.microsoft.com/office/drawing/2014/main" val="2109534105"/>
                    </a:ext>
                  </a:extLst>
                </a:gridCol>
              </a:tblGrid>
              <a:tr h="509403">
                <a:tc>
                  <a:txBody>
                    <a:bodyPr/>
                    <a:lstStyle/>
                    <a:p>
                      <a:r>
                        <a:rPr lang="en-US"/>
                        <a:t>Program</a:t>
                      </a:r>
                    </a:p>
                  </a:txBody>
                  <a:tcPr/>
                </a:tc>
                <a:tc>
                  <a:txBody>
                    <a:bodyPr/>
                    <a:lstStyle/>
                    <a:p>
                      <a:r>
                        <a:rPr lang="en-US"/>
                        <a:t>Developmental</a:t>
                      </a:r>
                    </a:p>
                  </a:txBody>
                  <a:tcPr/>
                </a:tc>
                <a:tc>
                  <a:txBody>
                    <a:bodyPr/>
                    <a:lstStyle/>
                    <a:p>
                      <a:r>
                        <a:rPr lang="en-US"/>
                        <a:t>Social-Emotional</a:t>
                      </a:r>
                    </a:p>
                  </a:txBody>
                  <a:tcPr/>
                </a:tc>
                <a:extLst>
                  <a:ext uri="{0D108BD9-81ED-4DB2-BD59-A6C34878D82A}">
                    <a16:rowId xmlns:a16="http://schemas.microsoft.com/office/drawing/2014/main" val="671776740"/>
                  </a:ext>
                </a:extLst>
              </a:tr>
              <a:tr h="538228">
                <a:tc>
                  <a:txBody>
                    <a:bodyPr/>
                    <a:lstStyle/>
                    <a:p>
                      <a:r>
                        <a:rPr lang="en-US" sz="2000"/>
                        <a:t>Child and Teen Checkups (C&amp;TC)</a:t>
                      </a:r>
                    </a:p>
                  </a:txBody>
                  <a:tcPr/>
                </a:tc>
                <a:tc>
                  <a:txBody>
                    <a:bodyPr/>
                    <a:lstStyle/>
                    <a:p>
                      <a:r>
                        <a:rPr lang="en-US" sz="1800"/>
                        <a:t>Recommended</a:t>
                      </a:r>
                    </a:p>
                    <a:p>
                      <a:pPr marL="742950" lvl="1" indent="-285750">
                        <a:buFont typeface="Arial" panose="020B0604020202020204" pitchFamily="34" charset="0"/>
                        <a:buChar char="•"/>
                      </a:pPr>
                      <a:r>
                        <a:rPr lang="en-US" sz="1800" b="0" i="0" u="none" strike="noStrike" noProof="0">
                          <a:solidFill>
                            <a:srgbClr val="003865"/>
                          </a:solidFill>
                          <a:latin typeface="Calibri"/>
                        </a:rPr>
                        <a:t>Parent report or observational</a:t>
                      </a:r>
                    </a:p>
                  </a:txBody>
                  <a:tcPr/>
                </a:tc>
                <a:tc>
                  <a:txBody>
                    <a:bodyPr/>
                    <a:lstStyle/>
                    <a:p>
                      <a:r>
                        <a:rPr lang="en-US" sz="1800"/>
                        <a:t>Recommended</a:t>
                      </a:r>
                    </a:p>
                    <a:p>
                      <a:pPr marL="742950" lvl="1" indent="-285750">
                        <a:buFont typeface="Arial" panose="020B0604020202020204" pitchFamily="34" charset="0"/>
                        <a:buChar char="•"/>
                      </a:pPr>
                      <a:r>
                        <a:rPr lang="en-US" sz="1800" b="0" i="0" u="none" strike="noStrike" noProof="0">
                          <a:solidFill>
                            <a:srgbClr val="003865"/>
                          </a:solidFill>
                          <a:latin typeface="Calibri"/>
                        </a:rPr>
                        <a:t>Parent report</a:t>
                      </a:r>
                    </a:p>
                  </a:txBody>
                  <a:tcPr/>
                </a:tc>
                <a:extLst>
                  <a:ext uri="{0D108BD9-81ED-4DB2-BD59-A6C34878D82A}">
                    <a16:rowId xmlns:a16="http://schemas.microsoft.com/office/drawing/2014/main" val="1048319884"/>
                  </a:ext>
                </a:extLst>
              </a:tr>
              <a:tr h="538228">
                <a:tc>
                  <a:txBody>
                    <a:bodyPr/>
                    <a:lstStyle/>
                    <a:p>
                      <a:r>
                        <a:rPr lang="en-US" sz="2000"/>
                        <a:t>Head Start &amp; Early Head Start</a:t>
                      </a:r>
                    </a:p>
                  </a:txBody>
                  <a:tcPr/>
                </a:tc>
                <a:tc>
                  <a:txBody>
                    <a:bodyPr/>
                    <a:lstStyle/>
                    <a:p>
                      <a:r>
                        <a:rPr lang="en-US" sz="1800"/>
                        <a:t>Required</a:t>
                      </a:r>
                    </a:p>
                    <a:p>
                      <a:pPr marL="742950" lvl="1" indent="-285750">
                        <a:buFont typeface="Arial" panose="020B0604020202020204" pitchFamily="34" charset="0"/>
                        <a:buChar char="•"/>
                      </a:pPr>
                      <a:r>
                        <a:rPr lang="en-US" sz="1800" b="0" i="0" u="none" strike="noStrike" noProof="0">
                          <a:solidFill>
                            <a:srgbClr val="003865"/>
                          </a:solidFill>
                          <a:latin typeface="Calibri"/>
                        </a:rPr>
                        <a:t>Parent report or observational</a:t>
                      </a:r>
                      <a:endParaRPr lang="en-US" sz="1800"/>
                    </a:p>
                  </a:txBody>
                  <a:tcPr/>
                </a:tc>
                <a:tc>
                  <a:txBody>
                    <a:bodyPr/>
                    <a:lstStyle/>
                    <a:p>
                      <a:r>
                        <a:rPr lang="en-US" sz="1800"/>
                        <a:t>Required</a:t>
                      </a:r>
                    </a:p>
                    <a:p>
                      <a:pPr marL="742950" lvl="1" indent="-285750">
                        <a:buFont typeface="Arial" panose="020B0604020202020204" pitchFamily="34" charset="0"/>
                        <a:buChar char="•"/>
                      </a:pPr>
                      <a:r>
                        <a:rPr lang="en-US" sz="1800" b="0" i="0" u="none" strike="noStrike" noProof="0">
                          <a:solidFill>
                            <a:srgbClr val="003865"/>
                          </a:solidFill>
                          <a:latin typeface="Calibri"/>
                        </a:rPr>
                        <a:t>Parent report</a:t>
                      </a:r>
                      <a:endParaRPr lang="en-US" sz="1800"/>
                    </a:p>
                  </a:txBody>
                  <a:tcPr/>
                </a:tc>
                <a:extLst>
                  <a:ext uri="{0D108BD9-81ED-4DB2-BD59-A6C34878D82A}">
                    <a16:rowId xmlns:a16="http://schemas.microsoft.com/office/drawing/2014/main" val="4109295418"/>
                  </a:ext>
                </a:extLst>
              </a:tr>
              <a:tr h="538228">
                <a:tc>
                  <a:txBody>
                    <a:bodyPr/>
                    <a:lstStyle/>
                    <a:p>
                      <a:r>
                        <a:rPr lang="en-US" sz="2000"/>
                        <a:t>Early Childhood Screening (ECS)</a:t>
                      </a:r>
                    </a:p>
                  </a:txBody>
                  <a:tcPr/>
                </a:tc>
                <a:tc>
                  <a:txBody>
                    <a:bodyPr/>
                    <a:lstStyle/>
                    <a:p>
                      <a:r>
                        <a:rPr lang="en-US" sz="1800"/>
                        <a:t>Required</a:t>
                      </a:r>
                    </a:p>
                    <a:p>
                      <a:pPr marL="742950" lvl="1" indent="-285750">
                        <a:buFont typeface="Arial" panose="020B0604020202020204" pitchFamily="34" charset="0"/>
                        <a:buChar char="•"/>
                      </a:pPr>
                      <a:r>
                        <a:rPr lang="en-US" sz="1800"/>
                        <a:t>Observational*</a:t>
                      </a:r>
                    </a:p>
                  </a:txBody>
                  <a:tcPr/>
                </a:tc>
                <a:tc>
                  <a:txBody>
                    <a:bodyPr/>
                    <a:lstStyle/>
                    <a:p>
                      <a:r>
                        <a:rPr lang="en-US" sz="1800"/>
                        <a:t>Required</a:t>
                      </a:r>
                    </a:p>
                    <a:p>
                      <a:pPr marL="742950" lvl="1" indent="-285750">
                        <a:buFont typeface="Arial" panose="020B0604020202020204" pitchFamily="34" charset="0"/>
                        <a:buChar char="•"/>
                      </a:pPr>
                      <a:r>
                        <a:rPr lang="en-US" sz="1800"/>
                        <a:t>Parent report</a:t>
                      </a:r>
                    </a:p>
                  </a:txBody>
                  <a:tcPr/>
                </a:tc>
                <a:extLst>
                  <a:ext uri="{0D108BD9-81ED-4DB2-BD59-A6C34878D82A}">
                    <a16:rowId xmlns:a16="http://schemas.microsoft.com/office/drawing/2014/main" val="3046169845"/>
                  </a:ext>
                </a:extLst>
              </a:tr>
              <a:tr h="538228">
                <a:tc>
                  <a:txBody>
                    <a:bodyPr/>
                    <a:lstStyle/>
                    <a:p>
                      <a:r>
                        <a:rPr lang="en-US" sz="2000"/>
                        <a:t>Child Protection</a:t>
                      </a:r>
                    </a:p>
                  </a:txBody>
                  <a:tcPr/>
                </a:tc>
                <a:tc>
                  <a:txBody>
                    <a:bodyPr/>
                    <a:lstStyle/>
                    <a:p>
                      <a:r>
                        <a:rPr lang="en-US" sz="1800"/>
                        <a:t>N/A</a:t>
                      </a:r>
                    </a:p>
                  </a:txBody>
                  <a:tcPr/>
                </a:tc>
                <a:tc>
                  <a:txBody>
                    <a:bodyPr/>
                    <a:lstStyle/>
                    <a:p>
                      <a:r>
                        <a:rPr lang="en-US" sz="1800"/>
                        <a:t>Required</a:t>
                      </a:r>
                    </a:p>
                    <a:p>
                      <a:pPr marL="742950" lvl="1" indent="-285750">
                        <a:buFont typeface="Arial" panose="020B0604020202020204" pitchFamily="34" charset="0"/>
                        <a:buChar char="•"/>
                      </a:pPr>
                      <a:r>
                        <a:rPr lang="en-US" sz="1800" b="0" i="0" u="none" strike="noStrike" noProof="0">
                          <a:solidFill>
                            <a:srgbClr val="003865"/>
                          </a:solidFill>
                          <a:latin typeface="Calibri"/>
                        </a:rPr>
                        <a:t>Parent report</a:t>
                      </a:r>
                    </a:p>
                  </a:txBody>
                  <a:tcPr/>
                </a:tc>
                <a:extLst>
                  <a:ext uri="{0D108BD9-81ED-4DB2-BD59-A6C34878D82A}">
                    <a16:rowId xmlns:a16="http://schemas.microsoft.com/office/drawing/2014/main" val="1038694287"/>
                  </a:ext>
                </a:extLst>
              </a:tr>
              <a:tr h="538228">
                <a:tc>
                  <a:txBody>
                    <a:bodyPr/>
                    <a:lstStyle/>
                    <a:p>
                      <a:r>
                        <a:rPr lang="en-US" sz="2000"/>
                        <a:t>Family Home Visiting</a:t>
                      </a:r>
                    </a:p>
                  </a:txBody>
                  <a:tcPr/>
                </a:tc>
                <a:tc>
                  <a:txBody>
                    <a:bodyPr/>
                    <a:lstStyle/>
                    <a:p>
                      <a:r>
                        <a:rPr lang="en-US" sz="1800"/>
                        <a:t>Required</a:t>
                      </a:r>
                    </a:p>
                    <a:p>
                      <a:pPr marL="742950" lvl="1" indent="-285750">
                        <a:buFont typeface="Arial" panose="020B0604020202020204" pitchFamily="34" charset="0"/>
                        <a:buChar char="•"/>
                      </a:pPr>
                      <a:r>
                        <a:rPr lang="en-US" sz="1800" b="0" i="0" u="none" strike="noStrike" noProof="0">
                          <a:solidFill>
                            <a:srgbClr val="003865"/>
                          </a:solidFill>
                          <a:latin typeface="Calibri"/>
                        </a:rPr>
                        <a:t>Parent report or observational</a:t>
                      </a:r>
                      <a:endParaRPr lang="en-US" sz="1800"/>
                    </a:p>
                  </a:txBody>
                  <a:tcPr/>
                </a:tc>
                <a:tc>
                  <a:txBody>
                    <a:bodyPr/>
                    <a:lstStyle/>
                    <a:p>
                      <a:r>
                        <a:rPr lang="en-US" sz="1800"/>
                        <a:t>Recommended</a:t>
                      </a:r>
                    </a:p>
                    <a:p>
                      <a:pPr marL="742950" lvl="1" indent="-285750">
                        <a:buFont typeface="Arial" panose="020B0604020202020204" pitchFamily="34" charset="0"/>
                        <a:buChar char="•"/>
                      </a:pPr>
                      <a:r>
                        <a:rPr lang="en-US" sz="1800" b="0" i="0" u="none" strike="noStrike" noProof="0">
                          <a:solidFill>
                            <a:srgbClr val="003865"/>
                          </a:solidFill>
                          <a:latin typeface="Calibri"/>
                        </a:rPr>
                        <a:t>Parent report</a:t>
                      </a:r>
                      <a:endParaRPr lang="en-US" sz="1800"/>
                    </a:p>
                  </a:txBody>
                  <a:tcPr/>
                </a:tc>
                <a:extLst>
                  <a:ext uri="{0D108BD9-81ED-4DB2-BD59-A6C34878D82A}">
                    <a16:rowId xmlns:a16="http://schemas.microsoft.com/office/drawing/2014/main" val="1974194092"/>
                  </a:ext>
                </a:extLst>
              </a:tr>
              <a:tr h="5382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a:t>Follow Along Program</a:t>
                      </a:r>
                    </a:p>
                  </a:txBody>
                  <a:tcPr/>
                </a:tc>
                <a:tc>
                  <a:txBody>
                    <a:bodyPr/>
                    <a:lstStyle/>
                    <a:p>
                      <a:r>
                        <a:rPr lang="en-US" sz="1800"/>
                        <a:t>Required</a:t>
                      </a:r>
                    </a:p>
                    <a:p>
                      <a:pPr marL="742950" lvl="1" indent="-285750">
                        <a:buFont typeface="Arial" panose="020B0604020202020204" pitchFamily="34" charset="0"/>
                        <a:buChar char="•"/>
                      </a:pPr>
                      <a:r>
                        <a:rPr lang="en-US" sz="1800" b="0" i="0" u="none" strike="noStrike" noProof="0">
                          <a:solidFill>
                            <a:srgbClr val="003865"/>
                          </a:solidFill>
                          <a:latin typeface="Calibri"/>
                        </a:rPr>
                        <a:t>Parent report</a:t>
                      </a:r>
                    </a:p>
                  </a:txBody>
                  <a:tcPr/>
                </a:tc>
                <a:tc>
                  <a:txBody>
                    <a:bodyPr/>
                    <a:lstStyle/>
                    <a:p>
                      <a:r>
                        <a:rPr lang="en-US" sz="1800"/>
                        <a:t>Required</a:t>
                      </a:r>
                    </a:p>
                    <a:p>
                      <a:pPr marL="742950" lvl="1" indent="-285750">
                        <a:buFont typeface="Arial" panose="020B0604020202020204" pitchFamily="34" charset="0"/>
                        <a:buChar char="•"/>
                      </a:pPr>
                      <a:r>
                        <a:rPr lang="en-US" sz="1800" b="0" i="0" u="none" strike="noStrike" noProof="0">
                          <a:solidFill>
                            <a:srgbClr val="003865"/>
                          </a:solidFill>
                          <a:latin typeface="Calibri"/>
                        </a:rPr>
                        <a:t>Parent report</a:t>
                      </a:r>
                      <a:endParaRPr lang="en-US" sz="1800"/>
                    </a:p>
                  </a:txBody>
                  <a:tcPr/>
                </a:tc>
                <a:extLst>
                  <a:ext uri="{0D108BD9-81ED-4DB2-BD59-A6C34878D82A}">
                    <a16:rowId xmlns:a16="http://schemas.microsoft.com/office/drawing/2014/main" val="1357460582"/>
                  </a:ext>
                </a:extLst>
              </a:tr>
            </a:tbl>
          </a:graphicData>
        </a:graphic>
      </p:graphicFrame>
      <p:sp>
        <p:nvSpPr>
          <p:cNvPr id="9" name="Picture Placeholder 8">
            <a:extLst>
              <a:ext uri="{FF2B5EF4-FFF2-40B4-BE49-F238E27FC236}">
                <a16:creationId xmlns:a16="http://schemas.microsoft.com/office/drawing/2014/main" id="{96392812-5D84-7529-CCCC-B0CF4F1D3A41}"/>
              </a:ext>
            </a:extLst>
          </p:cNvPr>
          <p:cNvSpPr>
            <a:spLocks noGrp="1"/>
          </p:cNvSpPr>
          <p:nvPr>
            <p:ph type="pic" sz="quarter" idx="13"/>
          </p:nvPr>
        </p:nvSpPr>
        <p:spPr>
          <a:xfrm>
            <a:off x="838200" y="5967663"/>
            <a:ext cx="11171722" cy="571248"/>
          </a:xfrm>
        </p:spPr>
        <p:txBody>
          <a:bodyPr>
            <a:normAutofit fontScale="77500" lnSpcReduction="20000"/>
          </a:bodyPr>
          <a:lstStyle/>
          <a:p>
            <a:pPr marL="0" indent="0">
              <a:buNone/>
            </a:pPr>
            <a:r>
              <a:rPr lang="en-US"/>
              <a:t>* Observational requirement is waived for parents requesting virtual screening due to health concerns.</a:t>
            </a:r>
          </a:p>
          <a:p>
            <a:endParaRPr lang="en-US"/>
          </a:p>
        </p:txBody>
      </p:sp>
      <p:sp>
        <p:nvSpPr>
          <p:cNvPr id="4" name="Footer Placeholder 3">
            <a:extLst>
              <a:ext uri="{FF2B5EF4-FFF2-40B4-BE49-F238E27FC236}">
                <a16:creationId xmlns:a16="http://schemas.microsoft.com/office/drawing/2014/main" id="{1DE11EAD-2AE7-C3F7-EBB7-5E2D0E857AEF}"/>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A5733366-DB54-7DFE-02F9-E9209D57EDA8}"/>
              </a:ext>
            </a:extLst>
          </p:cNvPr>
          <p:cNvSpPr>
            <a:spLocks noGrp="1"/>
          </p:cNvSpPr>
          <p:nvPr>
            <p:ph type="sldNum" sz="quarter" idx="12"/>
          </p:nvPr>
        </p:nvSpPr>
        <p:spPr/>
        <p:txBody>
          <a:bodyPr/>
          <a:lstStyle/>
          <a:p>
            <a:fld id="{48F63A3B-78C7-47BE-AE5E-E10140E04643}" type="slidenum">
              <a:rPr lang="en-US" smtClean="0"/>
              <a:t>39</a:t>
            </a:fld>
            <a:endParaRPr lang="en-US"/>
          </a:p>
        </p:txBody>
      </p:sp>
    </p:spTree>
    <p:extLst>
      <p:ext uri="{BB962C8B-B14F-4D97-AF65-F5344CB8AC3E}">
        <p14:creationId xmlns:p14="http://schemas.microsoft.com/office/powerpoint/2010/main" val="2258500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28933-0DF2-4EF9-9DA4-C5DA66C1BE06}"/>
              </a:ext>
            </a:extLst>
          </p:cNvPr>
          <p:cNvSpPr>
            <a:spLocks noGrp="1"/>
          </p:cNvSpPr>
          <p:nvPr>
            <p:ph type="title"/>
          </p:nvPr>
        </p:nvSpPr>
        <p:spPr/>
        <p:txBody>
          <a:bodyPr/>
          <a:lstStyle/>
          <a:p>
            <a:r>
              <a:rPr lang="en-US"/>
              <a:t>Promoting healthy child development</a:t>
            </a:r>
          </a:p>
        </p:txBody>
      </p:sp>
    </p:spTree>
    <p:extLst>
      <p:ext uri="{BB962C8B-B14F-4D97-AF65-F5344CB8AC3E}">
        <p14:creationId xmlns:p14="http://schemas.microsoft.com/office/powerpoint/2010/main" val="25879178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F5E6-DE4C-49E3-B506-D05664F5398C}"/>
              </a:ext>
            </a:extLst>
          </p:cNvPr>
          <p:cNvSpPr>
            <a:spLocks noGrp="1"/>
          </p:cNvSpPr>
          <p:nvPr>
            <p:ph type="title"/>
          </p:nvPr>
        </p:nvSpPr>
        <p:spPr/>
        <p:txBody>
          <a:bodyPr/>
          <a:lstStyle/>
          <a:p>
            <a:r>
              <a:rPr lang="en-US" dirty="0"/>
              <a:t>All Instruments at a Glance</a:t>
            </a:r>
          </a:p>
        </p:txBody>
      </p:sp>
      <p:sp>
        <p:nvSpPr>
          <p:cNvPr id="4" name="Footer Placeholder 3">
            <a:extLst>
              <a:ext uri="{FF2B5EF4-FFF2-40B4-BE49-F238E27FC236}">
                <a16:creationId xmlns:a16="http://schemas.microsoft.com/office/drawing/2014/main" id="{2904F70B-3933-4A07-B94F-107093C26B5B}"/>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68D3B328-1423-47F0-A967-9971303B542F}"/>
              </a:ext>
            </a:extLst>
          </p:cNvPr>
          <p:cNvSpPr>
            <a:spLocks noGrp="1"/>
          </p:cNvSpPr>
          <p:nvPr>
            <p:ph type="sldNum" sz="quarter" idx="12"/>
          </p:nvPr>
        </p:nvSpPr>
        <p:spPr/>
        <p:txBody>
          <a:bodyPr/>
          <a:lstStyle/>
          <a:p>
            <a:fld id="{48F63A3B-78C7-47BE-AE5E-E10140E04643}" type="slidenum">
              <a:rPr lang="en-US" smtClean="0"/>
              <a:t>40</a:t>
            </a:fld>
            <a:endParaRPr lang="en-US"/>
          </a:p>
        </p:txBody>
      </p:sp>
      <p:pic>
        <p:nvPicPr>
          <p:cNvPr id="8" name="Content Placeholder 7" descr="Screnshot of all instruments at a glance document">
            <a:extLst>
              <a:ext uri="{FF2B5EF4-FFF2-40B4-BE49-F238E27FC236}">
                <a16:creationId xmlns:a16="http://schemas.microsoft.com/office/drawing/2014/main" id="{A3D1ED15-9251-51BD-A3B4-E5F76A802C37}"/>
              </a:ext>
            </a:extLst>
          </p:cNvPr>
          <p:cNvPicPr>
            <a:picLocks noGrp="1" noChangeAspect="1"/>
          </p:cNvPicPr>
          <p:nvPr>
            <p:ph sz="quarter" idx="10"/>
          </p:nvPr>
        </p:nvPicPr>
        <p:blipFill>
          <a:blip r:embed="rId3"/>
          <a:stretch>
            <a:fillRect/>
          </a:stretch>
        </p:blipFill>
        <p:spPr>
          <a:xfrm>
            <a:off x="210145" y="1216023"/>
            <a:ext cx="11859591" cy="4780516"/>
          </a:xfrm>
        </p:spPr>
      </p:pic>
    </p:spTree>
    <p:extLst>
      <p:ext uri="{BB962C8B-B14F-4D97-AF65-F5344CB8AC3E}">
        <p14:creationId xmlns:p14="http://schemas.microsoft.com/office/powerpoint/2010/main" val="3122770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B70AA77-735C-48BE-A2A2-E1B606452419}"/>
              </a:ext>
            </a:extLst>
          </p:cNvPr>
          <p:cNvSpPr>
            <a:spLocks noGrp="1"/>
          </p:cNvSpPr>
          <p:nvPr>
            <p:ph type="title"/>
          </p:nvPr>
        </p:nvSpPr>
        <p:spPr>
          <a:xfrm>
            <a:off x="1387736" y="1052946"/>
            <a:ext cx="9488245" cy="1864426"/>
          </a:xfrm>
        </p:spPr>
        <p:txBody>
          <a:bodyPr/>
          <a:lstStyle/>
          <a:p>
            <a:r>
              <a:rPr lang="en-US"/>
              <a:t>Where do I order </a:t>
            </a:r>
            <a:br>
              <a:rPr lang="en-US"/>
            </a:br>
            <a:r>
              <a:rPr lang="en-US"/>
              <a:t>screening tools or forms? </a:t>
            </a:r>
          </a:p>
        </p:txBody>
      </p:sp>
      <p:sp>
        <p:nvSpPr>
          <p:cNvPr id="8" name="Text Placeholder 7">
            <a:extLst>
              <a:ext uri="{FF2B5EF4-FFF2-40B4-BE49-F238E27FC236}">
                <a16:creationId xmlns:a16="http://schemas.microsoft.com/office/drawing/2014/main" id="{EA7B1CB5-136B-4526-867F-E4B436A92307}"/>
              </a:ext>
            </a:extLst>
          </p:cNvPr>
          <p:cNvSpPr>
            <a:spLocks noGrp="1"/>
          </p:cNvSpPr>
          <p:nvPr>
            <p:ph type="body" sz="quarter" idx="13"/>
          </p:nvPr>
        </p:nvSpPr>
        <p:spPr>
          <a:xfrm>
            <a:off x="1351877" y="3084051"/>
            <a:ext cx="9488245" cy="1713155"/>
          </a:xfrm>
        </p:spPr>
        <p:txBody>
          <a:bodyPr>
            <a:normAutofit/>
          </a:bodyPr>
          <a:lstStyle/>
          <a:p>
            <a:r>
              <a:rPr lang="en-US"/>
              <a:t>Connect with publisher links within the All Instruments at a Glance document on </a:t>
            </a:r>
            <a:r>
              <a:rPr lang="en-US">
                <a:hlinkClick r:id="rId3"/>
              </a:rPr>
              <a:t>MDH Recommended Instruments</a:t>
            </a:r>
            <a:r>
              <a:rPr lang="en-US"/>
              <a:t>.</a:t>
            </a:r>
          </a:p>
        </p:txBody>
      </p:sp>
      <p:sp>
        <p:nvSpPr>
          <p:cNvPr id="5" name="Footer Placeholder 4">
            <a:extLst>
              <a:ext uri="{FF2B5EF4-FFF2-40B4-BE49-F238E27FC236}">
                <a16:creationId xmlns:a16="http://schemas.microsoft.com/office/drawing/2014/main" id="{0A2D3853-6B6C-447C-A1AF-63D0D6141608}"/>
              </a:ext>
            </a:extLst>
          </p:cNvPr>
          <p:cNvSpPr>
            <a:spLocks noGrp="1"/>
          </p:cNvSpPr>
          <p:nvPr>
            <p:ph type="ftr" sz="quarter" idx="4294967295"/>
          </p:nvPr>
        </p:nvSpPr>
        <p:spPr>
          <a:xfrm>
            <a:off x="0" y="6356350"/>
            <a:ext cx="5588000" cy="365125"/>
          </a:xfrm>
        </p:spPr>
        <p:txBody>
          <a:bodyPr/>
          <a:lstStyle/>
          <a:p>
            <a:r>
              <a:rPr lang="en-US"/>
              <a:t>health.state.mn.us</a:t>
            </a:r>
          </a:p>
        </p:txBody>
      </p:sp>
      <p:sp>
        <p:nvSpPr>
          <p:cNvPr id="6" name="Slide Number Placeholder 5">
            <a:extLst>
              <a:ext uri="{FF2B5EF4-FFF2-40B4-BE49-F238E27FC236}">
                <a16:creationId xmlns:a16="http://schemas.microsoft.com/office/drawing/2014/main" id="{B3291ECE-84B8-4499-86EE-E9CEDB7EF1D1}"/>
              </a:ext>
            </a:extLst>
          </p:cNvPr>
          <p:cNvSpPr>
            <a:spLocks noGrp="1"/>
          </p:cNvSpPr>
          <p:nvPr>
            <p:ph type="sldNum" sz="quarter" idx="12"/>
          </p:nvPr>
        </p:nvSpPr>
        <p:spPr/>
        <p:txBody>
          <a:bodyPr/>
          <a:lstStyle/>
          <a:p>
            <a:fld id="{48F63A3B-78C7-47BE-AE5E-E10140E04643}" type="slidenum">
              <a:rPr lang="en-US" smtClean="0"/>
              <a:t>41</a:t>
            </a:fld>
            <a:endParaRPr lang="en-US"/>
          </a:p>
        </p:txBody>
      </p:sp>
    </p:spTree>
    <p:extLst>
      <p:ext uri="{BB962C8B-B14F-4D97-AF65-F5344CB8AC3E}">
        <p14:creationId xmlns:p14="http://schemas.microsoft.com/office/powerpoint/2010/main" val="26818982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0BB5B-BE05-4F2A-9C0E-80A6750966F1}"/>
              </a:ext>
            </a:extLst>
          </p:cNvPr>
          <p:cNvSpPr>
            <a:spLocks noGrp="1"/>
          </p:cNvSpPr>
          <p:nvPr>
            <p:ph type="title"/>
          </p:nvPr>
        </p:nvSpPr>
        <p:spPr/>
        <p:txBody>
          <a:bodyPr/>
          <a:lstStyle/>
          <a:p>
            <a:r>
              <a:rPr lang="en-US"/>
              <a:t>Observational developmental screening instruments</a:t>
            </a:r>
          </a:p>
        </p:txBody>
      </p:sp>
      <p:sp>
        <p:nvSpPr>
          <p:cNvPr id="3" name="Content Placeholder 2">
            <a:extLst>
              <a:ext uri="{FF2B5EF4-FFF2-40B4-BE49-F238E27FC236}">
                <a16:creationId xmlns:a16="http://schemas.microsoft.com/office/drawing/2014/main" id="{096BE24B-DB81-43AD-BF99-9202BF910820}"/>
              </a:ext>
            </a:extLst>
          </p:cNvPr>
          <p:cNvSpPr>
            <a:spLocks noGrp="1"/>
          </p:cNvSpPr>
          <p:nvPr>
            <p:ph idx="1"/>
          </p:nvPr>
        </p:nvSpPr>
        <p:spPr/>
        <p:txBody>
          <a:bodyPr/>
          <a:lstStyle/>
          <a:p>
            <a:r>
              <a:rPr lang="en-US"/>
              <a:t>Require a child to perform certain developmental tasks, observed by a professional</a:t>
            </a:r>
          </a:p>
          <a:p>
            <a:r>
              <a:rPr lang="en-US"/>
              <a:t>Allow for direct observation of development that may not be recognized by parent/caregiver (such as a speech concern)</a:t>
            </a:r>
          </a:p>
          <a:p>
            <a:r>
              <a:rPr lang="en-US"/>
              <a:t>May be particularly useful if the parent/caregiver has limited ability give a report of development</a:t>
            </a:r>
          </a:p>
          <a:p>
            <a:r>
              <a:rPr lang="en-US"/>
              <a:t>Are currently required for Early Childhood Screening programs (except if parent requests virtual screening for health reasons)</a:t>
            </a:r>
          </a:p>
        </p:txBody>
      </p:sp>
      <p:sp>
        <p:nvSpPr>
          <p:cNvPr id="4" name="Footer Placeholder 3">
            <a:extLst>
              <a:ext uri="{FF2B5EF4-FFF2-40B4-BE49-F238E27FC236}">
                <a16:creationId xmlns:a16="http://schemas.microsoft.com/office/drawing/2014/main" id="{D3997D49-77D9-4D9C-85B5-A3EC921B3FA4}"/>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8BBD09D7-0877-4376-8E61-A97D676FE416}"/>
              </a:ext>
            </a:extLst>
          </p:cNvPr>
          <p:cNvSpPr>
            <a:spLocks noGrp="1"/>
          </p:cNvSpPr>
          <p:nvPr>
            <p:ph type="sldNum" sz="quarter" idx="12"/>
          </p:nvPr>
        </p:nvSpPr>
        <p:spPr/>
        <p:txBody>
          <a:bodyPr/>
          <a:lstStyle/>
          <a:p>
            <a:fld id="{48F63A3B-78C7-47BE-AE5E-E10140E04643}" type="slidenum">
              <a:rPr lang="en-US" smtClean="0"/>
              <a:t>42</a:t>
            </a:fld>
            <a:endParaRPr lang="en-US"/>
          </a:p>
        </p:txBody>
      </p:sp>
    </p:spTree>
    <p:extLst>
      <p:ext uri="{BB962C8B-B14F-4D97-AF65-F5344CB8AC3E}">
        <p14:creationId xmlns:p14="http://schemas.microsoft.com/office/powerpoint/2010/main" val="19323826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8DCC5-9AFE-4A3A-98D4-771C2207D3CD}"/>
              </a:ext>
            </a:extLst>
          </p:cNvPr>
          <p:cNvSpPr>
            <a:spLocks noGrp="1"/>
          </p:cNvSpPr>
          <p:nvPr>
            <p:ph type="title"/>
          </p:nvPr>
        </p:nvSpPr>
        <p:spPr>
          <a:xfrm>
            <a:off x="838200" y="0"/>
            <a:ext cx="10515600" cy="1216025"/>
          </a:xfrm>
        </p:spPr>
        <p:txBody>
          <a:bodyPr/>
          <a:lstStyle/>
          <a:p>
            <a:r>
              <a:rPr lang="en-US"/>
              <a:t>Parent-report developmental screening instruments</a:t>
            </a:r>
          </a:p>
        </p:txBody>
      </p:sp>
      <p:sp>
        <p:nvSpPr>
          <p:cNvPr id="3" name="Content Placeholder 2">
            <a:extLst>
              <a:ext uri="{FF2B5EF4-FFF2-40B4-BE49-F238E27FC236}">
                <a16:creationId xmlns:a16="http://schemas.microsoft.com/office/drawing/2014/main" id="{81A17B3A-0A4F-4A4A-8843-5BFFEEE3DC1C}"/>
              </a:ext>
            </a:extLst>
          </p:cNvPr>
          <p:cNvSpPr>
            <a:spLocks noGrp="1"/>
          </p:cNvSpPr>
          <p:nvPr>
            <p:ph idx="1"/>
          </p:nvPr>
        </p:nvSpPr>
        <p:spPr/>
        <p:txBody>
          <a:bodyPr>
            <a:normAutofit fontScale="85000" lnSpcReduction="10000"/>
          </a:bodyPr>
          <a:lstStyle/>
          <a:p>
            <a:r>
              <a:rPr lang="en-US"/>
              <a:t>Perform as well or better than observational tools</a:t>
            </a:r>
          </a:p>
          <a:p>
            <a:r>
              <a:rPr lang="en-US"/>
              <a:t>Help focus visits on issues important to families</a:t>
            </a:r>
          </a:p>
          <a:p>
            <a:r>
              <a:rPr lang="en-US"/>
              <a:t>Create teachable moments</a:t>
            </a:r>
          </a:p>
          <a:p>
            <a:r>
              <a:rPr lang="en-US"/>
              <a:t>Respect parents as experts</a:t>
            </a:r>
          </a:p>
          <a:p>
            <a:r>
              <a:rPr lang="en-US"/>
              <a:t>Capture milestones even if child cannot “perform” them at the screening visit</a:t>
            </a:r>
          </a:p>
          <a:p>
            <a:r>
              <a:rPr lang="en-US"/>
              <a:t>References:</a:t>
            </a:r>
          </a:p>
          <a:p>
            <a:pPr lvl="1"/>
            <a:r>
              <a:rPr lang="en-US"/>
              <a:t>Minnesota Child Improvement Partnership. Healthy Development through Primary Care Project, 2008.</a:t>
            </a:r>
          </a:p>
          <a:p>
            <a:pPr lvl="1"/>
            <a:r>
              <a:rPr lang="en-US"/>
              <a:t>Developmental Surveillance and Screening Policy Implementation Project, AAP, June 2006.</a:t>
            </a:r>
          </a:p>
        </p:txBody>
      </p:sp>
      <p:sp>
        <p:nvSpPr>
          <p:cNvPr id="4" name="Footer Placeholder 3">
            <a:extLst>
              <a:ext uri="{FF2B5EF4-FFF2-40B4-BE49-F238E27FC236}">
                <a16:creationId xmlns:a16="http://schemas.microsoft.com/office/drawing/2014/main" id="{0B399EF4-998A-46E6-9666-506F403E0F0E}"/>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BD3ADF0C-850E-4ED3-82C4-FCEB75A98592}"/>
              </a:ext>
            </a:extLst>
          </p:cNvPr>
          <p:cNvSpPr>
            <a:spLocks noGrp="1"/>
          </p:cNvSpPr>
          <p:nvPr>
            <p:ph type="sldNum" sz="quarter" idx="12"/>
          </p:nvPr>
        </p:nvSpPr>
        <p:spPr/>
        <p:txBody>
          <a:bodyPr/>
          <a:lstStyle/>
          <a:p>
            <a:fld id="{48F63A3B-78C7-47BE-AE5E-E10140E04643}" type="slidenum">
              <a:rPr lang="en-US" smtClean="0"/>
              <a:t>43</a:t>
            </a:fld>
            <a:endParaRPr lang="en-US"/>
          </a:p>
        </p:txBody>
      </p:sp>
    </p:spTree>
    <p:extLst>
      <p:ext uri="{BB962C8B-B14F-4D97-AF65-F5344CB8AC3E}">
        <p14:creationId xmlns:p14="http://schemas.microsoft.com/office/powerpoint/2010/main" val="25472110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70180-A7A4-478E-917B-012122388524}"/>
              </a:ext>
            </a:extLst>
          </p:cNvPr>
          <p:cNvSpPr>
            <a:spLocks noGrp="1"/>
          </p:cNvSpPr>
          <p:nvPr>
            <p:ph type="title"/>
          </p:nvPr>
        </p:nvSpPr>
        <p:spPr/>
        <p:txBody>
          <a:bodyPr/>
          <a:lstStyle/>
          <a:p>
            <a:r>
              <a:rPr lang="en-US"/>
              <a:t>What’s in the ASQ-3? </a:t>
            </a:r>
            <a:br>
              <a:rPr lang="en-US"/>
            </a:br>
            <a:r>
              <a:rPr lang="en-US"/>
              <a:t>(Ages and Stages Questionnaires: 3)</a:t>
            </a:r>
          </a:p>
        </p:txBody>
      </p:sp>
      <p:sp>
        <p:nvSpPr>
          <p:cNvPr id="3" name="Content Placeholder 2">
            <a:extLst>
              <a:ext uri="{FF2B5EF4-FFF2-40B4-BE49-F238E27FC236}">
                <a16:creationId xmlns:a16="http://schemas.microsoft.com/office/drawing/2014/main" id="{BA82A668-6E71-4A98-A4F0-7F67F1B06150}"/>
              </a:ext>
            </a:extLst>
          </p:cNvPr>
          <p:cNvSpPr>
            <a:spLocks noGrp="1"/>
          </p:cNvSpPr>
          <p:nvPr>
            <p:ph sz="half" idx="1"/>
          </p:nvPr>
        </p:nvSpPr>
        <p:spPr>
          <a:xfrm>
            <a:off x="838200" y="1594624"/>
            <a:ext cx="7025640" cy="4582339"/>
          </a:xfrm>
        </p:spPr>
        <p:txBody>
          <a:bodyPr>
            <a:normAutofit fontScale="92500" lnSpcReduction="20000"/>
          </a:bodyPr>
          <a:lstStyle/>
          <a:p>
            <a:r>
              <a:rPr lang="en-US"/>
              <a:t>If possible, give to parents ahead of time</a:t>
            </a:r>
          </a:p>
          <a:p>
            <a:r>
              <a:rPr lang="en-US"/>
              <a:t>A tool to check the child's development</a:t>
            </a:r>
          </a:p>
          <a:p>
            <a:r>
              <a:rPr lang="en-US"/>
              <a:t>Covers: Communication, gross motor, fine motor, problem solving, personal-social</a:t>
            </a:r>
          </a:p>
          <a:p>
            <a:r>
              <a:rPr lang="en-US"/>
              <a:t>Response options: Yes, sometimes, not yet</a:t>
            </a:r>
          </a:p>
          <a:p>
            <a:r>
              <a:rPr lang="en-US"/>
              <a:t>Written at the 4-6th grade level</a:t>
            </a:r>
          </a:p>
          <a:p>
            <a:r>
              <a:rPr lang="en-US"/>
              <a:t>Unscored section- open ended questions</a:t>
            </a:r>
          </a:p>
          <a:p>
            <a:r>
              <a:rPr lang="en-US"/>
              <a:t>Parent concerns are very predictive- any concerns require follow-up</a:t>
            </a:r>
          </a:p>
        </p:txBody>
      </p:sp>
      <p:pic>
        <p:nvPicPr>
          <p:cNvPr id="8" name="Content Placeholder 7" descr="ASQ-3 logo. ">
            <a:extLst>
              <a:ext uri="{FF2B5EF4-FFF2-40B4-BE49-F238E27FC236}">
                <a16:creationId xmlns:a16="http://schemas.microsoft.com/office/drawing/2014/main" id="{D58582D7-9BC0-44C8-AC75-72FD6EFEF5D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152598" y="2567703"/>
            <a:ext cx="3663355" cy="2919235"/>
          </a:xfrm>
        </p:spPr>
      </p:pic>
      <p:sp>
        <p:nvSpPr>
          <p:cNvPr id="4" name="Footer Placeholder 3">
            <a:extLst>
              <a:ext uri="{FF2B5EF4-FFF2-40B4-BE49-F238E27FC236}">
                <a16:creationId xmlns:a16="http://schemas.microsoft.com/office/drawing/2014/main" id="{2628D0F7-0128-4E87-A954-80C47026F0E5}"/>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E21A9A80-4F72-4EC3-A050-ACA10D4E6F3E}"/>
              </a:ext>
            </a:extLst>
          </p:cNvPr>
          <p:cNvSpPr>
            <a:spLocks noGrp="1"/>
          </p:cNvSpPr>
          <p:nvPr>
            <p:ph type="sldNum" sz="quarter" idx="12"/>
          </p:nvPr>
        </p:nvSpPr>
        <p:spPr/>
        <p:txBody>
          <a:bodyPr/>
          <a:lstStyle/>
          <a:p>
            <a:fld id="{48F63A3B-78C7-47BE-AE5E-E10140E04643}" type="slidenum">
              <a:rPr lang="en-US" smtClean="0"/>
              <a:t>44</a:t>
            </a:fld>
            <a:endParaRPr lang="en-US"/>
          </a:p>
        </p:txBody>
      </p:sp>
    </p:spTree>
    <p:extLst>
      <p:ext uri="{BB962C8B-B14F-4D97-AF65-F5344CB8AC3E}">
        <p14:creationId xmlns:p14="http://schemas.microsoft.com/office/powerpoint/2010/main" val="2351510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11329-0E8B-4359-B52C-579B4E3E9F80}"/>
              </a:ext>
            </a:extLst>
          </p:cNvPr>
          <p:cNvSpPr>
            <a:spLocks noGrp="1"/>
          </p:cNvSpPr>
          <p:nvPr>
            <p:ph type="title"/>
          </p:nvPr>
        </p:nvSpPr>
        <p:spPr/>
        <p:txBody>
          <a:bodyPr>
            <a:normAutofit fontScale="90000"/>
          </a:bodyPr>
          <a:lstStyle/>
          <a:p>
            <a:r>
              <a:rPr lang="en-US"/>
              <a:t>What’s in the ASQ:SE-2?</a:t>
            </a:r>
            <a:br>
              <a:rPr lang="en-US"/>
            </a:br>
            <a:r>
              <a:rPr lang="en-US"/>
              <a:t>(Ages and Stages Questionnaires: Social-Emotional, 2</a:t>
            </a:r>
            <a:r>
              <a:rPr lang="en-US" baseline="30000"/>
              <a:t>nd</a:t>
            </a:r>
            <a:r>
              <a:rPr lang="en-US"/>
              <a:t> edition)</a:t>
            </a:r>
          </a:p>
        </p:txBody>
      </p:sp>
      <p:sp>
        <p:nvSpPr>
          <p:cNvPr id="3" name="Content Placeholder 2">
            <a:extLst>
              <a:ext uri="{FF2B5EF4-FFF2-40B4-BE49-F238E27FC236}">
                <a16:creationId xmlns:a16="http://schemas.microsoft.com/office/drawing/2014/main" id="{081ADC60-2FA5-43DA-B37A-0E2F5F63318D}"/>
              </a:ext>
            </a:extLst>
          </p:cNvPr>
          <p:cNvSpPr>
            <a:spLocks noGrp="1"/>
          </p:cNvSpPr>
          <p:nvPr>
            <p:ph sz="half" idx="1"/>
          </p:nvPr>
        </p:nvSpPr>
        <p:spPr>
          <a:xfrm>
            <a:off x="838199" y="1594624"/>
            <a:ext cx="6688757" cy="4582339"/>
          </a:xfrm>
        </p:spPr>
        <p:txBody>
          <a:bodyPr>
            <a:normAutofit lnSpcReduction="10000"/>
          </a:bodyPr>
          <a:lstStyle/>
          <a:p>
            <a:r>
              <a:rPr lang="en-US"/>
              <a:t>Data and cut-off scores based on sample size of more than 14,000 diverse children</a:t>
            </a:r>
          </a:p>
          <a:p>
            <a:r>
              <a:rPr lang="en-US"/>
              <a:t>Age range: 1 to 72 months of age</a:t>
            </a:r>
          </a:p>
          <a:p>
            <a:r>
              <a:rPr lang="en-US"/>
              <a:t>Has a monitoring zone (similar to ASQ-3)</a:t>
            </a:r>
          </a:p>
          <a:p>
            <a:r>
              <a:rPr lang="en-US"/>
              <a:t>Scoring and interpretation is similar to ASQ:SE</a:t>
            </a:r>
          </a:p>
          <a:p>
            <a:r>
              <a:rPr lang="en-US"/>
              <a:t>Screening Items specific to autism </a:t>
            </a:r>
          </a:p>
          <a:p>
            <a:r>
              <a:rPr lang="en-US"/>
              <a:t>Refined Spanish translation</a:t>
            </a:r>
          </a:p>
        </p:txBody>
      </p:sp>
      <p:pic>
        <p:nvPicPr>
          <p:cNvPr id="8" name="Content Placeholder 7" descr="ASQ:SE-2 logo.">
            <a:extLst>
              <a:ext uri="{FF2B5EF4-FFF2-40B4-BE49-F238E27FC236}">
                <a16:creationId xmlns:a16="http://schemas.microsoft.com/office/drawing/2014/main" id="{501C29F0-902F-4709-A4AA-544AD9686B6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363732" y="2256321"/>
            <a:ext cx="4467412" cy="3451458"/>
          </a:xfrm>
        </p:spPr>
      </p:pic>
      <p:sp>
        <p:nvSpPr>
          <p:cNvPr id="4" name="Footer Placeholder 3">
            <a:extLst>
              <a:ext uri="{FF2B5EF4-FFF2-40B4-BE49-F238E27FC236}">
                <a16:creationId xmlns:a16="http://schemas.microsoft.com/office/drawing/2014/main" id="{472E135A-FE3A-49CB-81AD-FBB1FDB388F1}"/>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09EAB097-0F22-4519-84C5-0B807D264195}"/>
              </a:ext>
            </a:extLst>
          </p:cNvPr>
          <p:cNvSpPr>
            <a:spLocks noGrp="1"/>
          </p:cNvSpPr>
          <p:nvPr>
            <p:ph type="sldNum" sz="quarter" idx="12"/>
          </p:nvPr>
        </p:nvSpPr>
        <p:spPr/>
        <p:txBody>
          <a:bodyPr/>
          <a:lstStyle/>
          <a:p>
            <a:fld id="{48F63A3B-78C7-47BE-AE5E-E10140E04643}" type="slidenum">
              <a:rPr lang="en-US" smtClean="0"/>
              <a:t>45</a:t>
            </a:fld>
            <a:endParaRPr lang="en-US"/>
          </a:p>
        </p:txBody>
      </p:sp>
    </p:spTree>
    <p:extLst>
      <p:ext uri="{BB962C8B-B14F-4D97-AF65-F5344CB8AC3E}">
        <p14:creationId xmlns:p14="http://schemas.microsoft.com/office/powerpoint/2010/main" val="15492330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2624E-E015-4771-9DF8-474FB6F3BA27}"/>
              </a:ext>
            </a:extLst>
          </p:cNvPr>
          <p:cNvSpPr>
            <a:spLocks noGrp="1"/>
          </p:cNvSpPr>
          <p:nvPr>
            <p:ph type="title"/>
          </p:nvPr>
        </p:nvSpPr>
        <p:spPr>
          <a:xfrm>
            <a:off x="2981305" y="546536"/>
            <a:ext cx="6229389" cy="808751"/>
          </a:xfrm>
        </p:spPr>
        <p:txBody>
          <a:bodyPr/>
          <a:lstStyle/>
          <a:p>
            <a:r>
              <a:rPr lang="en-US" sz="4800"/>
              <a:t>Small group discussion</a:t>
            </a:r>
          </a:p>
        </p:txBody>
      </p:sp>
      <p:sp>
        <p:nvSpPr>
          <p:cNvPr id="3" name="Content Placeholder 2">
            <a:extLst>
              <a:ext uri="{FF2B5EF4-FFF2-40B4-BE49-F238E27FC236}">
                <a16:creationId xmlns:a16="http://schemas.microsoft.com/office/drawing/2014/main" id="{9C35B17A-0C75-46D5-8179-4600C4FBE33D}"/>
              </a:ext>
            </a:extLst>
          </p:cNvPr>
          <p:cNvSpPr>
            <a:spLocks noGrp="1"/>
          </p:cNvSpPr>
          <p:nvPr>
            <p:ph type="body" sz="quarter" idx="13"/>
          </p:nvPr>
        </p:nvSpPr>
        <p:spPr>
          <a:xfrm>
            <a:off x="1123155" y="1908175"/>
            <a:ext cx="9945687" cy="4151313"/>
          </a:xfrm>
        </p:spPr>
        <p:txBody>
          <a:bodyPr>
            <a:normAutofit/>
          </a:bodyPr>
          <a:lstStyle/>
          <a:p>
            <a:r>
              <a:rPr lang="en-US" sz="3200"/>
              <a:t>What instruments is your program currently using?</a:t>
            </a:r>
          </a:p>
          <a:p>
            <a:r>
              <a:rPr lang="en-US" sz="3200"/>
              <a:t>What are the benefits of using the instrument?</a:t>
            </a:r>
          </a:p>
          <a:p>
            <a:r>
              <a:rPr lang="en-US" sz="3200"/>
              <a:t>What are some of the challenges?</a:t>
            </a:r>
          </a:p>
          <a:p>
            <a:r>
              <a:rPr lang="en-US" sz="3200"/>
              <a:t>Do you have any success stories to share?</a:t>
            </a:r>
          </a:p>
        </p:txBody>
      </p:sp>
      <p:sp>
        <p:nvSpPr>
          <p:cNvPr id="4" name="Footer Placeholder 3">
            <a:extLst>
              <a:ext uri="{FF2B5EF4-FFF2-40B4-BE49-F238E27FC236}">
                <a16:creationId xmlns:a16="http://schemas.microsoft.com/office/drawing/2014/main" id="{5D93769A-F444-4779-B77B-EE75DC5778E5}"/>
              </a:ext>
            </a:extLst>
          </p:cNvPr>
          <p:cNvSpPr>
            <a:spLocks noGrp="1"/>
          </p:cNvSpPr>
          <p:nvPr>
            <p:ph type="ftr" sz="quarter" idx="4294967295"/>
          </p:nvPr>
        </p:nvSpPr>
        <p:spPr>
          <a:xfrm>
            <a:off x="0" y="6356350"/>
            <a:ext cx="5588000" cy="365125"/>
          </a:xfrm>
        </p:spPr>
        <p:txBody>
          <a:bodyPr/>
          <a:lstStyle/>
          <a:p>
            <a:r>
              <a:rPr lang="en-US"/>
              <a:t>health.state.mn.us</a:t>
            </a:r>
          </a:p>
        </p:txBody>
      </p:sp>
      <p:sp>
        <p:nvSpPr>
          <p:cNvPr id="5" name="Slide Number Placeholder 4">
            <a:extLst>
              <a:ext uri="{FF2B5EF4-FFF2-40B4-BE49-F238E27FC236}">
                <a16:creationId xmlns:a16="http://schemas.microsoft.com/office/drawing/2014/main" id="{7C2EEC51-D6F9-4999-8847-2DE784C536F2}"/>
              </a:ext>
            </a:extLst>
          </p:cNvPr>
          <p:cNvSpPr>
            <a:spLocks noGrp="1"/>
          </p:cNvSpPr>
          <p:nvPr>
            <p:ph type="sldNum" sz="quarter" idx="12"/>
          </p:nvPr>
        </p:nvSpPr>
        <p:spPr/>
        <p:txBody>
          <a:bodyPr/>
          <a:lstStyle/>
          <a:p>
            <a:fld id="{48F63A3B-78C7-47BE-AE5E-E10140E04643}" type="slidenum">
              <a:rPr lang="en-US" smtClean="0"/>
              <a:t>46</a:t>
            </a:fld>
            <a:endParaRPr lang="en-US"/>
          </a:p>
        </p:txBody>
      </p:sp>
    </p:spTree>
    <p:extLst>
      <p:ext uri="{BB962C8B-B14F-4D97-AF65-F5344CB8AC3E}">
        <p14:creationId xmlns:p14="http://schemas.microsoft.com/office/powerpoint/2010/main" val="22310092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A6B4D-03AC-75CD-67EB-6522B690DF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E4C234-6076-AFB7-2801-790757185CF7}"/>
              </a:ext>
            </a:extLst>
          </p:cNvPr>
          <p:cNvSpPr>
            <a:spLocks noGrp="1"/>
          </p:cNvSpPr>
          <p:nvPr>
            <p:ph type="title"/>
          </p:nvPr>
        </p:nvSpPr>
        <p:spPr/>
        <p:txBody>
          <a:bodyPr>
            <a:normAutofit fontScale="90000"/>
          </a:bodyPr>
          <a:lstStyle/>
          <a:p>
            <a:r>
              <a:rPr lang="en-US">
                <a:cs typeface="Calibri"/>
              </a:rPr>
              <a:t>Communication and relationship practice objectives</a:t>
            </a:r>
            <a:endParaRPr lang="en-US">
              <a:ea typeface="Calibri"/>
              <a:cs typeface="Calibri"/>
            </a:endParaRPr>
          </a:p>
        </p:txBody>
      </p:sp>
      <p:sp>
        <p:nvSpPr>
          <p:cNvPr id="3" name="Content Placeholder 2">
            <a:extLst>
              <a:ext uri="{FF2B5EF4-FFF2-40B4-BE49-F238E27FC236}">
                <a16:creationId xmlns:a16="http://schemas.microsoft.com/office/drawing/2014/main" id="{84EE9068-E0B9-ED69-296A-6913929D2B65}"/>
              </a:ext>
            </a:extLst>
          </p:cNvPr>
          <p:cNvSpPr>
            <a:spLocks noGrp="1"/>
          </p:cNvSpPr>
          <p:nvPr>
            <p:ph type="body" sz="quarter" idx="15"/>
          </p:nvPr>
        </p:nvSpPr>
        <p:spPr/>
        <p:txBody>
          <a:bodyPr vert="horz" lIns="91440" tIns="45720" rIns="91440" bIns="45720" rtlCol="0" anchor="t">
            <a:noAutofit/>
          </a:bodyPr>
          <a:lstStyle/>
          <a:p>
            <a:r>
              <a:rPr lang="en-US" sz="2200"/>
              <a:t>Identify importance of relationships in referral process.</a:t>
            </a:r>
            <a:endParaRPr lang="en-US" sz="2200">
              <a:solidFill>
                <a:srgbClr val="FFFFFF"/>
              </a:solidFill>
              <a:latin typeface="Calibri"/>
              <a:ea typeface="Calibri"/>
              <a:cs typeface="Calibri"/>
            </a:endParaRPr>
          </a:p>
        </p:txBody>
      </p:sp>
      <p:sp>
        <p:nvSpPr>
          <p:cNvPr id="6" name="Text Placeholder 5">
            <a:extLst>
              <a:ext uri="{FF2B5EF4-FFF2-40B4-BE49-F238E27FC236}">
                <a16:creationId xmlns:a16="http://schemas.microsoft.com/office/drawing/2014/main" id="{F34C3521-EBD9-0EC5-226F-2173F5588CFF}"/>
              </a:ext>
            </a:extLst>
          </p:cNvPr>
          <p:cNvSpPr>
            <a:spLocks noGrp="1"/>
          </p:cNvSpPr>
          <p:nvPr>
            <p:ph type="body" sz="quarter" idx="16"/>
          </p:nvPr>
        </p:nvSpPr>
        <p:spPr/>
        <p:txBody>
          <a:bodyPr vert="horz" lIns="91440" tIns="45720" rIns="91440" bIns="45720" rtlCol="0" anchor="t">
            <a:noAutofit/>
          </a:bodyPr>
          <a:lstStyle/>
          <a:p>
            <a:r>
              <a:rPr lang="en-US" sz="2200">
                <a:cs typeface="Calibri"/>
              </a:rPr>
              <a:t>Identify referrals and follow up for developmental and social emotional concerns.</a:t>
            </a:r>
          </a:p>
        </p:txBody>
      </p:sp>
      <p:sp>
        <p:nvSpPr>
          <p:cNvPr id="7" name="Text Placeholder 6">
            <a:extLst>
              <a:ext uri="{FF2B5EF4-FFF2-40B4-BE49-F238E27FC236}">
                <a16:creationId xmlns:a16="http://schemas.microsoft.com/office/drawing/2014/main" id="{AB6BA1FA-3E65-233B-B7D5-0091B62D3D9B}"/>
              </a:ext>
            </a:extLst>
          </p:cNvPr>
          <p:cNvSpPr>
            <a:spLocks noGrp="1"/>
          </p:cNvSpPr>
          <p:nvPr>
            <p:ph type="body" sz="quarter" idx="17"/>
          </p:nvPr>
        </p:nvSpPr>
        <p:spPr/>
        <p:txBody>
          <a:bodyPr>
            <a:noAutofit/>
          </a:bodyPr>
          <a:lstStyle/>
          <a:p>
            <a:r>
              <a:rPr lang="en-US" sz="2200">
                <a:cs typeface="Calibri"/>
              </a:rPr>
              <a:t>Apply new knowledge in communication, referral, and follow up processes with small group case study.</a:t>
            </a:r>
          </a:p>
        </p:txBody>
      </p:sp>
      <p:sp>
        <p:nvSpPr>
          <p:cNvPr id="8" name="Text Placeholder 7">
            <a:extLst>
              <a:ext uri="{FF2B5EF4-FFF2-40B4-BE49-F238E27FC236}">
                <a16:creationId xmlns:a16="http://schemas.microsoft.com/office/drawing/2014/main" id="{EFEEFDCA-AD21-641A-BD04-2B85E170D052}"/>
              </a:ext>
            </a:extLst>
          </p:cNvPr>
          <p:cNvSpPr>
            <a:spLocks noGrp="1"/>
          </p:cNvSpPr>
          <p:nvPr>
            <p:ph type="body" sz="quarter" idx="18"/>
          </p:nvPr>
        </p:nvSpPr>
        <p:spPr/>
        <p:txBody>
          <a:bodyPr>
            <a:noAutofit/>
          </a:bodyPr>
          <a:lstStyle/>
          <a:p>
            <a:r>
              <a:rPr lang="en-US" sz="2200">
                <a:cs typeface="Calibri"/>
              </a:rPr>
              <a:t>Identify communication best practices for discussing referrals.</a:t>
            </a:r>
            <a:endParaRPr lang="en-US" sz="2200"/>
          </a:p>
        </p:txBody>
      </p:sp>
      <p:sp>
        <p:nvSpPr>
          <p:cNvPr id="4" name="Footer Placeholder 3">
            <a:extLst>
              <a:ext uri="{FF2B5EF4-FFF2-40B4-BE49-F238E27FC236}">
                <a16:creationId xmlns:a16="http://schemas.microsoft.com/office/drawing/2014/main" id="{1D7ED2DE-8444-3715-606F-582D130F8438}"/>
              </a:ext>
            </a:extLst>
          </p:cNvPr>
          <p:cNvSpPr>
            <a:spLocks noGrp="1"/>
          </p:cNvSpPr>
          <p:nvPr>
            <p:ph type="ftr" sz="quarter" idx="10"/>
          </p:nvPr>
        </p:nvSpPr>
        <p:spPr/>
        <p:txBody>
          <a:bodyPr/>
          <a:lstStyle/>
          <a:p>
            <a:r>
              <a:rPr lang="en-US"/>
              <a:t>health.state.mn.us</a:t>
            </a:r>
          </a:p>
        </p:txBody>
      </p:sp>
      <p:sp>
        <p:nvSpPr>
          <p:cNvPr id="5" name="Slide Number Placeholder 4">
            <a:extLst>
              <a:ext uri="{FF2B5EF4-FFF2-40B4-BE49-F238E27FC236}">
                <a16:creationId xmlns:a16="http://schemas.microsoft.com/office/drawing/2014/main" id="{245BE04E-E274-A5A4-BEA5-129A2AB914FF}"/>
              </a:ext>
            </a:extLst>
          </p:cNvPr>
          <p:cNvSpPr>
            <a:spLocks noGrp="1"/>
          </p:cNvSpPr>
          <p:nvPr>
            <p:ph type="sldNum" sz="quarter" idx="11"/>
          </p:nvPr>
        </p:nvSpPr>
        <p:spPr/>
        <p:txBody>
          <a:bodyPr/>
          <a:lstStyle/>
          <a:p>
            <a:fld id="{48F63A3B-78C7-47BE-AE5E-E10140E04643}" type="slidenum">
              <a:rPr lang="en-US" smtClean="0"/>
              <a:t>47</a:t>
            </a:fld>
            <a:endParaRPr lang="en-US"/>
          </a:p>
        </p:txBody>
      </p:sp>
    </p:spTree>
    <p:extLst>
      <p:ext uri="{BB962C8B-B14F-4D97-AF65-F5344CB8AC3E}">
        <p14:creationId xmlns:p14="http://schemas.microsoft.com/office/powerpoint/2010/main" val="1486279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28933-0DF2-4EF9-9DA4-C5DA66C1BE06}"/>
              </a:ext>
            </a:extLst>
          </p:cNvPr>
          <p:cNvSpPr>
            <a:spLocks noGrp="1"/>
          </p:cNvSpPr>
          <p:nvPr>
            <p:ph type="title"/>
          </p:nvPr>
        </p:nvSpPr>
        <p:spPr/>
        <p:txBody>
          <a:bodyPr/>
          <a:lstStyle/>
          <a:p>
            <a:r>
              <a:rPr lang="en-US"/>
              <a:t>Making meaning out of screening</a:t>
            </a:r>
          </a:p>
        </p:txBody>
      </p:sp>
    </p:spTree>
    <p:extLst>
      <p:ext uri="{BB962C8B-B14F-4D97-AF65-F5344CB8AC3E}">
        <p14:creationId xmlns:p14="http://schemas.microsoft.com/office/powerpoint/2010/main" val="7114677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6E2C9-9996-4BB1-9D9F-159923406E86}"/>
              </a:ext>
            </a:extLst>
          </p:cNvPr>
          <p:cNvSpPr>
            <a:spLocks noGrp="1"/>
          </p:cNvSpPr>
          <p:nvPr>
            <p:ph type="title"/>
          </p:nvPr>
        </p:nvSpPr>
        <p:spPr/>
        <p:txBody>
          <a:bodyPr/>
          <a:lstStyle/>
          <a:p>
            <a:r>
              <a:rPr lang="en-US"/>
              <a:t>Interpreting screening results</a:t>
            </a:r>
          </a:p>
        </p:txBody>
      </p:sp>
      <p:pic>
        <p:nvPicPr>
          <p:cNvPr id="8" name="Content Placeholder 7" descr="Woman filling out a screening form.">
            <a:extLst>
              <a:ext uri="{FF2B5EF4-FFF2-40B4-BE49-F238E27FC236}">
                <a16:creationId xmlns:a16="http://schemas.microsoft.com/office/drawing/2014/main" id="{95ECC456-685D-4F7A-ADEE-5EF6E5E6EDB7}"/>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2474" b="17587"/>
          <a:stretch/>
        </p:blipFill>
        <p:spPr>
          <a:xfrm>
            <a:off x="0" y="1092200"/>
            <a:ext cx="12192000" cy="5765800"/>
          </a:xfrm>
        </p:spPr>
      </p:pic>
      <p:sp>
        <p:nvSpPr>
          <p:cNvPr id="3" name="Content Placeholder 2">
            <a:extLst>
              <a:ext uri="{FF2B5EF4-FFF2-40B4-BE49-F238E27FC236}">
                <a16:creationId xmlns:a16="http://schemas.microsoft.com/office/drawing/2014/main" id="{51D301CB-0BA7-403C-A605-2133D90188B8}"/>
              </a:ext>
            </a:extLst>
          </p:cNvPr>
          <p:cNvSpPr>
            <a:spLocks noGrp="1"/>
          </p:cNvSpPr>
          <p:nvPr>
            <p:ph idx="1"/>
          </p:nvPr>
        </p:nvSpPr>
        <p:spPr>
          <a:xfrm>
            <a:off x="0" y="1921328"/>
            <a:ext cx="6870700" cy="4234542"/>
          </a:xfrm>
        </p:spPr>
        <p:txBody>
          <a:bodyPr>
            <a:normAutofit/>
          </a:bodyPr>
          <a:lstStyle/>
          <a:p>
            <a:pPr marL="800100" indent="-342900">
              <a:buFont typeface="Arial" panose="020B0604020202020204" pitchFamily="34" charset="0"/>
              <a:buChar char="•"/>
            </a:pPr>
            <a:r>
              <a:rPr lang="en-US"/>
              <a:t>Clarify any missing or concerning responses</a:t>
            </a:r>
          </a:p>
          <a:p>
            <a:pPr marL="800100" indent="-342900">
              <a:buFont typeface="Arial" panose="020B0604020202020204" pitchFamily="34" charset="0"/>
              <a:buChar char="•"/>
            </a:pPr>
            <a:r>
              <a:rPr lang="en-US"/>
              <a:t>Interpret results in context</a:t>
            </a:r>
          </a:p>
          <a:p>
            <a:pPr marL="800100" indent="-342900">
              <a:buFont typeface="Arial" panose="020B0604020202020204" pitchFamily="34" charset="0"/>
              <a:buChar char="•"/>
            </a:pPr>
            <a:r>
              <a:rPr lang="en-US"/>
              <a:t>Consider:</a:t>
            </a:r>
          </a:p>
          <a:p>
            <a:pPr marL="1485900" lvl="1" indent="-342900">
              <a:buFont typeface="Arial" panose="020B0604020202020204" pitchFamily="34" charset="0"/>
              <a:buChar char="•"/>
            </a:pPr>
            <a:r>
              <a:rPr lang="en-US"/>
              <a:t>Opportunity</a:t>
            </a:r>
          </a:p>
          <a:p>
            <a:pPr marL="1485900" lvl="1" indent="-342900">
              <a:buFont typeface="Arial" panose="020B0604020202020204" pitchFamily="34" charset="0"/>
              <a:buChar char="•"/>
            </a:pPr>
            <a:r>
              <a:rPr lang="en-US"/>
              <a:t>Health or developmental factors</a:t>
            </a:r>
          </a:p>
          <a:p>
            <a:pPr marL="1485900" lvl="1" indent="-342900">
              <a:buFont typeface="Arial" panose="020B0604020202020204" pitchFamily="34" charset="0"/>
              <a:buChar char="•"/>
            </a:pPr>
            <a:r>
              <a:rPr lang="en-US"/>
              <a:t>Family and cultural factors</a:t>
            </a:r>
          </a:p>
          <a:p>
            <a:pPr marL="800100" indent="-342900">
              <a:buFont typeface="Arial" panose="020B0604020202020204" pitchFamily="34" charset="0"/>
              <a:buChar char="•"/>
            </a:pPr>
            <a:r>
              <a:rPr lang="en-US"/>
              <a:t>No screening tool is perfect</a:t>
            </a:r>
          </a:p>
        </p:txBody>
      </p:sp>
      <p:sp>
        <p:nvSpPr>
          <p:cNvPr id="4" name="Footer Placeholder 3">
            <a:extLst>
              <a:ext uri="{FF2B5EF4-FFF2-40B4-BE49-F238E27FC236}">
                <a16:creationId xmlns:a16="http://schemas.microsoft.com/office/drawing/2014/main" id="{94BD64C7-7BFB-435A-BDC3-FF6ADC18C992}"/>
              </a:ext>
            </a:extLst>
          </p:cNvPr>
          <p:cNvSpPr>
            <a:spLocks noGrp="1"/>
          </p:cNvSpPr>
          <p:nvPr>
            <p:ph type="ftr" sz="quarter" idx="4294967295"/>
          </p:nvPr>
        </p:nvSpPr>
        <p:spPr>
          <a:xfrm>
            <a:off x="0" y="6356350"/>
            <a:ext cx="5588000" cy="365125"/>
          </a:xfrm>
        </p:spPr>
        <p:txBody>
          <a:bodyPr/>
          <a:lstStyle/>
          <a:p>
            <a:r>
              <a:rPr lang="en-US"/>
              <a:t>health.state.mn.us</a:t>
            </a:r>
          </a:p>
        </p:txBody>
      </p:sp>
      <p:sp>
        <p:nvSpPr>
          <p:cNvPr id="5" name="Slide Number Placeholder 4">
            <a:extLst>
              <a:ext uri="{FF2B5EF4-FFF2-40B4-BE49-F238E27FC236}">
                <a16:creationId xmlns:a16="http://schemas.microsoft.com/office/drawing/2014/main" id="{1A624799-8C39-41F1-AC73-7A821A55D5A0}"/>
              </a:ext>
            </a:extLst>
          </p:cNvPr>
          <p:cNvSpPr>
            <a:spLocks noGrp="1"/>
          </p:cNvSpPr>
          <p:nvPr>
            <p:ph type="sldNum" sz="quarter" idx="4294967295"/>
          </p:nvPr>
        </p:nvSpPr>
        <p:spPr>
          <a:xfrm>
            <a:off x="10729913" y="6356350"/>
            <a:ext cx="1462087" cy="365125"/>
          </a:xfrm>
        </p:spPr>
        <p:txBody>
          <a:bodyPr/>
          <a:lstStyle/>
          <a:p>
            <a:fld id="{48F63A3B-78C7-47BE-AE5E-E10140E04643}" type="slidenum">
              <a:rPr lang="en-US" smtClean="0"/>
              <a:t>49</a:t>
            </a:fld>
            <a:endParaRPr lang="en-US"/>
          </a:p>
        </p:txBody>
      </p:sp>
    </p:spTree>
    <p:extLst>
      <p:ext uri="{BB962C8B-B14F-4D97-AF65-F5344CB8AC3E}">
        <p14:creationId xmlns:p14="http://schemas.microsoft.com/office/powerpoint/2010/main" val="3882864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4D6D1-2016-4936-9675-6C8DF8E3A072}"/>
              </a:ext>
            </a:extLst>
          </p:cNvPr>
          <p:cNvSpPr>
            <a:spLocks noGrp="1"/>
          </p:cNvSpPr>
          <p:nvPr>
            <p:ph type="title"/>
          </p:nvPr>
        </p:nvSpPr>
        <p:spPr>
          <a:xfrm>
            <a:off x="266700" y="5638801"/>
            <a:ext cx="11658600" cy="1219200"/>
          </a:xfrm>
        </p:spPr>
        <p:txBody>
          <a:bodyPr/>
          <a:lstStyle/>
          <a:p>
            <a:r>
              <a:rPr lang="en-US"/>
              <a:t>Promoting healthy development</a:t>
            </a:r>
          </a:p>
        </p:txBody>
      </p:sp>
      <p:pic>
        <p:nvPicPr>
          <p:cNvPr id="7" name="Content Placeholder 6" descr="Nurse talking with a mother and her two young children. They are in a clinic setting, and the nurse is holding a clipboard.">
            <a:extLst>
              <a:ext uri="{FF2B5EF4-FFF2-40B4-BE49-F238E27FC236}">
                <a16:creationId xmlns:a16="http://schemas.microsoft.com/office/drawing/2014/main" id="{2421FBEB-D44F-475A-B0D8-7A9521A05F5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5324" b="15324"/>
          <a:stretch/>
        </p:blipFill>
        <p:spPr>
          <a:xfrm>
            <a:off x="0" y="2"/>
            <a:ext cx="12192000" cy="5638797"/>
          </a:xfrm>
        </p:spPr>
      </p:pic>
      <p:sp>
        <p:nvSpPr>
          <p:cNvPr id="4" name="Footer Placeholder 3">
            <a:extLst>
              <a:ext uri="{FF2B5EF4-FFF2-40B4-BE49-F238E27FC236}">
                <a16:creationId xmlns:a16="http://schemas.microsoft.com/office/drawing/2014/main" id="{72A378E1-843B-4AEA-95B3-77B724FC4AE8}"/>
              </a:ext>
            </a:extLst>
          </p:cNvPr>
          <p:cNvSpPr>
            <a:spLocks noGrp="1"/>
          </p:cNvSpPr>
          <p:nvPr>
            <p:ph type="ftr" sz="quarter" idx="4294967295"/>
          </p:nvPr>
        </p:nvSpPr>
        <p:spPr>
          <a:xfrm>
            <a:off x="0" y="6356350"/>
            <a:ext cx="5588000" cy="365125"/>
          </a:xfrm>
        </p:spPr>
        <p:txBody>
          <a:bodyPr/>
          <a:lstStyle/>
          <a:p>
            <a:r>
              <a:rPr lang="en-US"/>
              <a:t>health.state.mn.us</a:t>
            </a:r>
          </a:p>
        </p:txBody>
      </p:sp>
      <p:sp>
        <p:nvSpPr>
          <p:cNvPr id="5" name="Slide Number Placeholder 4">
            <a:extLst>
              <a:ext uri="{FF2B5EF4-FFF2-40B4-BE49-F238E27FC236}">
                <a16:creationId xmlns:a16="http://schemas.microsoft.com/office/drawing/2014/main" id="{79F91592-4D50-47B8-BCB9-77F16B4E00FE}"/>
              </a:ext>
            </a:extLst>
          </p:cNvPr>
          <p:cNvSpPr>
            <a:spLocks noGrp="1"/>
          </p:cNvSpPr>
          <p:nvPr>
            <p:ph type="sldNum" sz="quarter" idx="4294967295"/>
          </p:nvPr>
        </p:nvSpPr>
        <p:spPr>
          <a:xfrm>
            <a:off x="10729913" y="6356350"/>
            <a:ext cx="1462087" cy="365125"/>
          </a:xfrm>
        </p:spPr>
        <p:txBody>
          <a:bodyPr/>
          <a:lstStyle/>
          <a:p>
            <a:fld id="{48F63A3B-78C7-47BE-AE5E-E10140E04643}" type="slidenum">
              <a:rPr lang="en-US" smtClean="0"/>
              <a:t>5</a:t>
            </a:fld>
            <a:endParaRPr lang="en-US"/>
          </a:p>
        </p:txBody>
      </p:sp>
    </p:spTree>
    <p:extLst>
      <p:ext uri="{BB962C8B-B14F-4D97-AF65-F5344CB8AC3E}">
        <p14:creationId xmlns:p14="http://schemas.microsoft.com/office/powerpoint/2010/main" val="21977451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BF9BF-5DC1-4BE8-A4BC-FE917E99638E}"/>
              </a:ext>
            </a:extLst>
          </p:cNvPr>
          <p:cNvSpPr>
            <a:spLocks noGrp="1"/>
          </p:cNvSpPr>
          <p:nvPr>
            <p:ph type="title"/>
          </p:nvPr>
        </p:nvSpPr>
        <p:spPr/>
        <p:txBody>
          <a:bodyPr/>
          <a:lstStyle/>
          <a:p>
            <a:r>
              <a:rPr lang="en-US"/>
              <a:t>Typical process following screening</a:t>
            </a:r>
          </a:p>
        </p:txBody>
      </p:sp>
      <p:pic>
        <p:nvPicPr>
          <p:cNvPr id="8" name="Content Placeholder 7" descr="Graphic showing that screening leads to identification, which leads to diagnosis. Diagnosis leads to treatment, which finally leads to better outcomes for children and families. ">
            <a:extLst>
              <a:ext uri="{FF2B5EF4-FFF2-40B4-BE49-F238E27FC236}">
                <a16:creationId xmlns:a16="http://schemas.microsoft.com/office/drawing/2014/main" id="{7B6D0BD1-DC1C-4375-A254-FC4789EC8F58}"/>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909905" y="676072"/>
            <a:ext cx="14011810" cy="5680277"/>
          </a:xfrm>
        </p:spPr>
      </p:pic>
      <p:sp>
        <p:nvSpPr>
          <p:cNvPr id="4" name="Footer Placeholder 3">
            <a:extLst>
              <a:ext uri="{FF2B5EF4-FFF2-40B4-BE49-F238E27FC236}">
                <a16:creationId xmlns:a16="http://schemas.microsoft.com/office/drawing/2014/main" id="{0E0E7EEC-5500-4365-AEDA-6DB4EDA95A9A}"/>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1A86590C-F328-47CE-9F0A-D4D749DD4B81}"/>
              </a:ext>
            </a:extLst>
          </p:cNvPr>
          <p:cNvSpPr>
            <a:spLocks noGrp="1"/>
          </p:cNvSpPr>
          <p:nvPr>
            <p:ph type="sldNum" sz="quarter" idx="12"/>
          </p:nvPr>
        </p:nvSpPr>
        <p:spPr/>
        <p:txBody>
          <a:bodyPr/>
          <a:lstStyle/>
          <a:p>
            <a:fld id="{48F63A3B-78C7-47BE-AE5E-E10140E04643}" type="slidenum">
              <a:rPr lang="en-US" smtClean="0"/>
              <a:t>50</a:t>
            </a:fld>
            <a:endParaRPr lang="en-US"/>
          </a:p>
        </p:txBody>
      </p:sp>
    </p:spTree>
    <p:extLst>
      <p:ext uri="{BB962C8B-B14F-4D97-AF65-F5344CB8AC3E}">
        <p14:creationId xmlns:p14="http://schemas.microsoft.com/office/powerpoint/2010/main" val="14323824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DE839-F582-4B87-A4AC-C69A7243A534}"/>
              </a:ext>
            </a:extLst>
          </p:cNvPr>
          <p:cNvSpPr>
            <a:spLocks noGrp="1"/>
          </p:cNvSpPr>
          <p:nvPr>
            <p:ph type="title"/>
          </p:nvPr>
        </p:nvSpPr>
        <p:spPr/>
        <p:txBody>
          <a:bodyPr/>
          <a:lstStyle/>
          <a:p>
            <a:r>
              <a:rPr lang="en-US"/>
              <a:t>Results and action</a:t>
            </a:r>
          </a:p>
        </p:txBody>
      </p:sp>
      <p:pic>
        <p:nvPicPr>
          <p:cNvPr id="9" name="Content Placeholder 8" descr="Results and action decision tree.&#10;&#10;No concerns - provide anticipatory guidance and learning activities &#10;&#10;Borderline - provide specfic infomration and support and rescreen or refer&#10;&#10;Refer - provide referral and resources and follow up">
            <a:extLst>
              <a:ext uri="{FF2B5EF4-FFF2-40B4-BE49-F238E27FC236}">
                <a16:creationId xmlns:a16="http://schemas.microsoft.com/office/drawing/2014/main" id="{536AD6CF-9BB4-4B85-BA3E-DB31667A4CD6}"/>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rcRect/>
          <a:stretch/>
        </p:blipFill>
        <p:spPr>
          <a:xfrm>
            <a:off x="201716" y="973136"/>
            <a:ext cx="11788567" cy="4927816"/>
          </a:xfrm>
        </p:spPr>
      </p:pic>
      <p:sp>
        <p:nvSpPr>
          <p:cNvPr id="4" name="Footer Placeholder 3">
            <a:extLst>
              <a:ext uri="{FF2B5EF4-FFF2-40B4-BE49-F238E27FC236}">
                <a16:creationId xmlns:a16="http://schemas.microsoft.com/office/drawing/2014/main" id="{55007844-E3CB-4C14-80BC-B0E6CF1A770D}"/>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0603E12F-B51F-4CAD-B9B7-2400D367C04F}"/>
              </a:ext>
            </a:extLst>
          </p:cNvPr>
          <p:cNvSpPr>
            <a:spLocks noGrp="1"/>
          </p:cNvSpPr>
          <p:nvPr>
            <p:ph type="sldNum" sz="quarter" idx="12"/>
          </p:nvPr>
        </p:nvSpPr>
        <p:spPr/>
        <p:txBody>
          <a:bodyPr/>
          <a:lstStyle/>
          <a:p>
            <a:fld id="{48F63A3B-78C7-47BE-AE5E-E10140E04643}" type="slidenum">
              <a:rPr lang="en-US" smtClean="0"/>
              <a:t>51</a:t>
            </a:fld>
            <a:endParaRPr lang="en-US"/>
          </a:p>
        </p:txBody>
      </p:sp>
    </p:spTree>
    <p:extLst>
      <p:ext uri="{BB962C8B-B14F-4D97-AF65-F5344CB8AC3E}">
        <p14:creationId xmlns:p14="http://schemas.microsoft.com/office/powerpoint/2010/main" val="31492183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83E1E0-EEB0-4FB2-B964-2AE24C2083DC}"/>
              </a:ext>
            </a:extLst>
          </p:cNvPr>
          <p:cNvSpPr>
            <a:spLocks noGrp="1"/>
          </p:cNvSpPr>
          <p:nvPr>
            <p:ph type="title"/>
          </p:nvPr>
        </p:nvSpPr>
        <p:spPr/>
        <p:txBody>
          <a:bodyPr/>
          <a:lstStyle/>
          <a:p>
            <a:r>
              <a:rPr lang="en-US"/>
              <a:t>Talking about screening results: What not to say</a:t>
            </a:r>
          </a:p>
        </p:txBody>
      </p:sp>
      <p:pic>
        <p:nvPicPr>
          <p:cNvPr id="10" name="Content Placeholder 9" descr="Mother with daughter sitting on her lap, practicing a vision screening chart.">
            <a:extLst>
              <a:ext uri="{FF2B5EF4-FFF2-40B4-BE49-F238E27FC236}">
                <a16:creationId xmlns:a16="http://schemas.microsoft.com/office/drawing/2014/main" id="{E9DC6077-DD84-4659-B000-8CC4EFAF2D45}"/>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4329" b="31813"/>
          <a:stretch/>
        </p:blipFill>
        <p:spPr>
          <a:xfrm>
            <a:off x="0" y="1216024"/>
            <a:ext cx="12192000" cy="5641976"/>
          </a:xfrm>
        </p:spPr>
      </p:pic>
      <p:sp>
        <p:nvSpPr>
          <p:cNvPr id="7" name="Content Placeholder 6">
            <a:extLst>
              <a:ext uri="{FF2B5EF4-FFF2-40B4-BE49-F238E27FC236}">
                <a16:creationId xmlns:a16="http://schemas.microsoft.com/office/drawing/2014/main" id="{FC579E54-5AEF-4A0B-A6C0-A9E2E2928C1C}"/>
              </a:ext>
            </a:extLst>
          </p:cNvPr>
          <p:cNvSpPr>
            <a:spLocks noGrp="1"/>
          </p:cNvSpPr>
          <p:nvPr>
            <p:ph idx="1"/>
          </p:nvPr>
        </p:nvSpPr>
        <p:spPr/>
        <p:txBody>
          <a:bodyPr/>
          <a:lstStyle/>
          <a:p>
            <a:r>
              <a:rPr lang="en-US"/>
              <a:t>She failed her screening.</a:t>
            </a:r>
          </a:p>
          <a:p>
            <a:r>
              <a:rPr lang="en-US"/>
              <a:t>I’m worried she might have autism.</a:t>
            </a:r>
          </a:p>
          <a:p>
            <a:r>
              <a:rPr lang="en-US"/>
              <a:t>Let’s just wait and see if she grows out of it.</a:t>
            </a:r>
          </a:p>
          <a:p>
            <a:r>
              <a:rPr lang="en-US"/>
              <a:t>Here’s the number for Help Me Grow. You should call to see if she can get special education.</a:t>
            </a:r>
          </a:p>
        </p:txBody>
      </p:sp>
      <p:sp>
        <p:nvSpPr>
          <p:cNvPr id="4" name="Footer Placeholder 3">
            <a:extLst>
              <a:ext uri="{FF2B5EF4-FFF2-40B4-BE49-F238E27FC236}">
                <a16:creationId xmlns:a16="http://schemas.microsoft.com/office/drawing/2014/main" id="{954DF723-E7C6-4BC5-A555-B159C9E24BC9}"/>
              </a:ext>
            </a:extLst>
          </p:cNvPr>
          <p:cNvSpPr>
            <a:spLocks noGrp="1"/>
          </p:cNvSpPr>
          <p:nvPr>
            <p:ph type="ftr" sz="quarter" idx="4294967295"/>
          </p:nvPr>
        </p:nvSpPr>
        <p:spPr>
          <a:xfrm>
            <a:off x="0" y="6356350"/>
            <a:ext cx="5588000" cy="365125"/>
          </a:xfrm>
        </p:spPr>
        <p:txBody>
          <a:bodyPr/>
          <a:lstStyle/>
          <a:p>
            <a:r>
              <a:rPr lang="en-US"/>
              <a:t>health.state.mn.us</a:t>
            </a:r>
          </a:p>
        </p:txBody>
      </p:sp>
      <p:sp>
        <p:nvSpPr>
          <p:cNvPr id="5" name="Slide Number Placeholder 4">
            <a:extLst>
              <a:ext uri="{FF2B5EF4-FFF2-40B4-BE49-F238E27FC236}">
                <a16:creationId xmlns:a16="http://schemas.microsoft.com/office/drawing/2014/main" id="{BCDBE5B1-1779-404A-9926-13AE3EA06FFD}"/>
              </a:ext>
            </a:extLst>
          </p:cNvPr>
          <p:cNvSpPr>
            <a:spLocks noGrp="1"/>
          </p:cNvSpPr>
          <p:nvPr>
            <p:ph type="sldNum" sz="quarter" idx="4294967295"/>
          </p:nvPr>
        </p:nvSpPr>
        <p:spPr>
          <a:xfrm>
            <a:off x="10729913" y="6356350"/>
            <a:ext cx="1462087" cy="365125"/>
          </a:xfrm>
        </p:spPr>
        <p:txBody>
          <a:bodyPr/>
          <a:lstStyle/>
          <a:p>
            <a:fld id="{48F63A3B-78C7-47BE-AE5E-E10140E04643}" type="slidenum">
              <a:rPr lang="en-US" smtClean="0"/>
              <a:t>52</a:t>
            </a:fld>
            <a:endParaRPr lang="en-US"/>
          </a:p>
        </p:txBody>
      </p:sp>
    </p:spTree>
    <p:extLst>
      <p:ext uri="{BB962C8B-B14F-4D97-AF65-F5344CB8AC3E}">
        <p14:creationId xmlns:p14="http://schemas.microsoft.com/office/powerpoint/2010/main" val="20474436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61BCC-FE28-443C-AC95-A63D6A4E1255}"/>
              </a:ext>
            </a:extLst>
          </p:cNvPr>
          <p:cNvSpPr>
            <a:spLocks noGrp="1"/>
          </p:cNvSpPr>
          <p:nvPr>
            <p:ph type="title"/>
          </p:nvPr>
        </p:nvSpPr>
        <p:spPr/>
        <p:txBody>
          <a:bodyPr/>
          <a:lstStyle/>
          <a:p>
            <a:r>
              <a:rPr lang="en-US"/>
              <a:t>Talking about screening results: A better way</a:t>
            </a:r>
          </a:p>
        </p:txBody>
      </p:sp>
      <p:pic>
        <p:nvPicPr>
          <p:cNvPr id="9" name="Content Placeholder 8" descr="Nurse working with a mother and daughter. They are looking at a screening document.">
            <a:extLst>
              <a:ext uri="{FF2B5EF4-FFF2-40B4-BE49-F238E27FC236}">
                <a16:creationId xmlns:a16="http://schemas.microsoft.com/office/drawing/2014/main" id="{B8B8D75C-D159-4F1F-9FF1-5153F504462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1358900"/>
            <a:ext cx="5226417" cy="5499100"/>
          </a:xfrm>
        </p:spPr>
      </p:pic>
      <p:sp>
        <p:nvSpPr>
          <p:cNvPr id="7" name="Content Placeholder 6">
            <a:extLst>
              <a:ext uri="{FF2B5EF4-FFF2-40B4-BE49-F238E27FC236}">
                <a16:creationId xmlns:a16="http://schemas.microsoft.com/office/drawing/2014/main" id="{E3884AA4-BCB0-443A-8064-04864028D2BF}"/>
              </a:ext>
            </a:extLst>
          </p:cNvPr>
          <p:cNvSpPr>
            <a:spLocks noGrp="1"/>
          </p:cNvSpPr>
          <p:nvPr>
            <p:ph sz="half" idx="2"/>
          </p:nvPr>
        </p:nvSpPr>
        <p:spPr>
          <a:xfrm>
            <a:off x="5367867" y="1594624"/>
            <a:ext cx="6532033" cy="5034776"/>
          </a:xfrm>
        </p:spPr>
        <p:txBody>
          <a:bodyPr>
            <a:normAutofit lnSpcReduction="10000"/>
          </a:bodyPr>
          <a:lstStyle/>
          <a:p>
            <a:r>
              <a:rPr lang="en-US"/>
              <a:t>The screening showed that she’s doing ____ very well. However, it looks like she isn’t doing ____ yet like most other children her age.</a:t>
            </a:r>
          </a:p>
          <a:p>
            <a:r>
              <a:rPr lang="en-US"/>
              <a:t>What have you noticed about this?</a:t>
            </a:r>
          </a:p>
          <a:p>
            <a:r>
              <a:rPr lang="en-US"/>
              <a:t>The screening is just a quick check. We can take a closer look at what might be going on and find some helpful resources. </a:t>
            </a:r>
          </a:p>
          <a:p>
            <a:r>
              <a:rPr lang="en-US"/>
              <a:t>Would it be okay if I shared some ideas with you?</a:t>
            </a:r>
          </a:p>
        </p:txBody>
      </p:sp>
      <p:sp>
        <p:nvSpPr>
          <p:cNvPr id="4" name="Footer Placeholder 3">
            <a:extLst>
              <a:ext uri="{FF2B5EF4-FFF2-40B4-BE49-F238E27FC236}">
                <a16:creationId xmlns:a16="http://schemas.microsoft.com/office/drawing/2014/main" id="{9D75FD7B-62AE-4F28-8660-CBA08E987B7D}"/>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DA04C40A-14BD-4695-922D-F2B44928263B}"/>
              </a:ext>
            </a:extLst>
          </p:cNvPr>
          <p:cNvSpPr>
            <a:spLocks noGrp="1"/>
          </p:cNvSpPr>
          <p:nvPr>
            <p:ph type="sldNum" sz="quarter" idx="12"/>
          </p:nvPr>
        </p:nvSpPr>
        <p:spPr/>
        <p:txBody>
          <a:bodyPr/>
          <a:lstStyle/>
          <a:p>
            <a:fld id="{48F63A3B-78C7-47BE-AE5E-E10140E04643}" type="slidenum">
              <a:rPr lang="en-US" smtClean="0"/>
              <a:t>53</a:t>
            </a:fld>
            <a:endParaRPr lang="en-US"/>
          </a:p>
        </p:txBody>
      </p:sp>
    </p:spTree>
    <p:extLst>
      <p:ext uri="{BB962C8B-B14F-4D97-AF65-F5344CB8AC3E}">
        <p14:creationId xmlns:p14="http://schemas.microsoft.com/office/powerpoint/2010/main" val="35716893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E409036-8CCD-4AEF-873E-803D05383A35}"/>
              </a:ext>
            </a:extLst>
          </p:cNvPr>
          <p:cNvSpPr>
            <a:spLocks noGrp="1"/>
          </p:cNvSpPr>
          <p:nvPr>
            <p:ph type="title"/>
          </p:nvPr>
        </p:nvSpPr>
        <p:spPr/>
        <p:txBody>
          <a:bodyPr/>
          <a:lstStyle/>
          <a:p>
            <a:r>
              <a:rPr lang="en-US"/>
              <a:t>Effective communication strategies</a:t>
            </a:r>
          </a:p>
        </p:txBody>
      </p:sp>
      <p:sp>
        <p:nvSpPr>
          <p:cNvPr id="8" name="Content Placeholder 7">
            <a:extLst>
              <a:ext uri="{FF2B5EF4-FFF2-40B4-BE49-F238E27FC236}">
                <a16:creationId xmlns:a16="http://schemas.microsoft.com/office/drawing/2014/main" id="{0DB5DA9B-38B4-40C2-97AF-69722EF48A03}"/>
              </a:ext>
            </a:extLst>
          </p:cNvPr>
          <p:cNvSpPr>
            <a:spLocks noGrp="1"/>
          </p:cNvSpPr>
          <p:nvPr>
            <p:ph idx="1"/>
          </p:nvPr>
        </p:nvSpPr>
        <p:spPr/>
        <p:txBody>
          <a:bodyPr>
            <a:normAutofit/>
          </a:bodyPr>
          <a:lstStyle/>
          <a:p>
            <a:r>
              <a:rPr lang="en-US"/>
              <a:t>Developing a partnership with families is critical for early and accurate identification</a:t>
            </a:r>
          </a:p>
          <a:p>
            <a:r>
              <a:rPr lang="en-US"/>
              <a:t>Include recommendations for ways families can help support healthy development</a:t>
            </a:r>
          </a:p>
          <a:p>
            <a:r>
              <a:rPr lang="en-US"/>
              <a:t>Video resource for effective communication on referral and follow up</a:t>
            </a:r>
          </a:p>
          <a:p>
            <a:pPr lvl="1"/>
            <a:r>
              <a:rPr lang="en-US" u="sng">
                <a:hlinkClick r:id="rId3"/>
              </a:rPr>
              <a:t>Communicating with Families During the Screening Process</a:t>
            </a:r>
            <a:r>
              <a:rPr lang="en-US"/>
              <a:t> (11-minute video)</a:t>
            </a:r>
            <a:br>
              <a:rPr lang="en-US"/>
            </a:br>
            <a:r>
              <a:rPr lang="en-US"/>
              <a:t>While the video takes place in a clinic setting, any screening program staff may find it a helpful </a:t>
            </a:r>
          </a:p>
        </p:txBody>
      </p:sp>
      <p:sp>
        <p:nvSpPr>
          <p:cNvPr id="5" name="Footer Placeholder 4">
            <a:extLst>
              <a:ext uri="{FF2B5EF4-FFF2-40B4-BE49-F238E27FC236}">
                <a16:creationId xmlns:a16="http://schemas.microsoft.com/office/drawing/2014/main" id="{B3A0E109-FCDE-4940-B973-5233DA4E8B46}"/>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A62F5A1D-ECF8-4965-BE43-BAFA23C1D65B}"/>
              </a:ext>
            </a:extLst>
          </p:cNvPr>
          <p:cNvSpPr>
            <a:spLocks noGrp="1"/>
          </p:cNvSpPr>
          <p:nvPr>
            <p:ph type="sldNum" sz="quarter" idx="12"/>
          </p:nvPr>
        </p:nvSpPr>
        <p:spPr/>
        <p:txBody>
          <a:bodyPr/>
          <a:lstStyle/>
          <a:p>
            <a:fld id="{48F63A3B-78C7-47BE-AE5E-E10140E04643}" type="slidenum">
              <a:rPr lang="en-US" smtClean="0"/>
              <a:t>54</a:t>
            </a:fld>
            <a:endParaRPr lang="en-US"/>
          </a:p>
        </p:txBody>
      </p:sp>
    </p:spTree>
    <p:extLst>
      <p:ext uri="{BB962C8B-B14F-4D97-AF65-F5344CB8AC3E}">
        <p14:creationId xmlns:p14="http://schemas.microsoft.com/office/powerpoint/2010/main" val="31235613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28933-0DF2-4EF9-9DA4-C5DA66C1BE06}"/>
              </a:ext>
            </a:extLst>
          </p:cNvPr>
          <p:cNvSpPr>
            <a:spLocks noGrp="1"/>
          </p:cNvSpPr>
          <p:nvPr>
            <p:ph type="title"/>
          </p:nvPr>
        </p:nvSpPr>
        <p:spPr/>
        <p:txBody>
          <a:bodyPr/>
          <a:lstStyle/>
          <a:p>
            <a:r>
              <a:rPr lang="en-US"/>
              <a:t>Referrals: When concerns are identified</a:t>
            </a:r>
          </a:p>
        </p:txBody>
      </p:sp>
    </p:spTree>
    <p:extLst>
      <p:ext uri="{BB962C8B-B14F-4D97-AF65-F5344CB8AC3E}">
        <p14:creationId xmlns:p14="http://schemas.microsoft.com/office/powerpoint/2010/main" val="36705433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F0CB770-18FF-46A1-841A-723E47E5F2D8}"/>
              </a:ext>
            </a:extLst>
          </p:cNvPr>
          <p:cNvSpPr>
            <a:spLocks noGrp="1"/>
          </p:cNvSpPr>
          <p:nvPr>
            <p:ph type="title"/>
          </p:nvPr>
        </p:nvSpPr>
        <p:spPr/>
        <p:txBody>
          <a:bodyPr/>
          <a:lstStyle/>
          <a:p>
            <a:r>
              <a:rPr lang="en-US"/>
              <a:t>Developmental concerns: DUAL referral</a:t>
            </a:r>
            <a:br>
              <a:rPr lang="en-US"/>
            </a:br>
            <a:r>
              <a:rPr lang="en-US"/>
              <a:t>(motor, cognitive, communication concerns)</a:t>
            </a:r>
          </a:p>
        </p:txBody>
      </p:sp>
      <p:sp>
        <p:nvSpPr>
          <p:cNvPr id="5" name="Footer Placeholder 4">
            <a:extLst>
              <a:ext uri="{FF2B5EF4-FFF2-40B4-BE49-F238E27FC236}">
                <a16:creationId xmlns:a16="http://schemas.microsoft.com/office/drawing/2014/main" id="{38643770-D9B4-4A2A-A373-0E816FB3AEBD}"/>
              </a:ext>
            </a:extLst>
          </p:cNvPr>
          <p:cNvSpPr>
            <a:spLocks noGrp="1"/>
          </p:cNvSpPr>
          <p:nvPr>
            <p:ph type="ftr" sz="quarter" idx="3"/>
          </p:nvPr>
        </p:nvSpPr>
        <p:spPr/>
        <p:txBody>
          <a:bodyPr/>
          <a:lstStyle/>
          <a:p>
            <a:r>
              <a:rPr lang="en-US"/>
              <a:t>health.state.mn.us</a:t>
            </a:r>
          </a:p>
        </p:txBody>
      </p:sp>
      <p:sp>
        <p:nvSpPr>
          <p:cNvPr id="6" name="Slide Number Placeholder 5">
            <a:extLst>
              <a:ext uri="{FF2B5EF4-FFF2-40B4-BE49-F238E27FC236}">
                <a16:creationId xmlns:a16="http://schemas.microsoft.com/office/drawing/2014/main" id="{418CB085-3BD6-4C1C-A13A-F424FE81EF95}"/>
              </a:ext>
            </a:extLst>
          </p:cNvPr>
          <p:cNvSpPr>
            <a:spLocks noGrp="1"/>
          </p:cNvSpPr>
          <p:nvPr>
            <p:ph type="sldNum" sz="quarter" idx="12"/>
          </p:nvPr>
        </p:nvSpPr>
        <p:spPr/>
        <p:txBody>
          <a:bodyPr/>
          <a:lstStyle/>
          <a:p>
            <a:fld id="{48F63A3B-78C7-47BE-AE5E-E10140E04643}" type="slidenum">
              <a:rPr lang="en-US" smtClean="0"/>
              <a:t>56</a:t>
            </a:fld>
            <a:endParaRPr lang="en-US"/>
          </a:p>
        </p:txBody>
      </p:sp>
      <p:pic>
        <p:nvPicPr>
          <p:cNvPr id="8" name="Content Placeholder 7" descr="Graphic showing a dual referral to medical and educational evaluation. Medical evaluation referral should be to the child's primary care provider to determine the possible cause and treatment; this also results in better insurance coverage. Educational evaluation should be to the local school district to determine if the child is eligible for early intervention resources. Other supports include learning activities at home, high quality early care and education, and community programs.">
            <a:extLst>
              <a:ext uri="{FF2B5EF4-FFF2-40B4-BE49-F238E27FC236}">
                <a16:creationId xmlns:a16="http://schemas.microsoft.com/office/drawing/2014/main" id="{6685DE3E-43FC-B75B-7AC0-645CE81D8E4B}"/>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285135" y="1216024"/>
            <a:ext cx="11699600" cy="5055877"/>
          </a:xfrm>
        </p:spPr>
      </p:pic>
    </p:spTree>
    <p:extLst>
      <p:ext uri="{BB962C8B-B14F-4D97-AF65-F5344CB8AC3E}">
        <p14:creationId xmlns:p14="http://schemas.microsoft.com/office/powerpoint/2010/main" val="28615273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AABB3-B30C-480A-A3DA-BA268ADDA40D}"/>
              </a:ext>
            </a:extLst>
          </p:cNvPr>
          <p:cNvSpPr>
            <a:spLocks noGrp="1"/>
          </p:cNvSpPr>
          <p:nvPr>
            <p:ph type="title"/>
          </p:nvPr>
        </p:nvSpPr>
        <p:spPr/>
        <p:txBody>
          <a:bodyPr/>
          <a:lstStyle/>
          <a:p>
            <a:r>
              <a:rPr lang="en-US"/>
              <a:t>Medical evaluation</a:t>
            </a:r>
          </a:p>
        </p:txBody>
      </p:sp>
      <p:pic>
        <p:nvPicPr>
          <p:cNvPr id="9" name="Content Placeholder 8" descr="Graphic of the who, what, and why of medical evaluation. &quot;Who&quot; includes the primary care provider and medical specialists. &quot;What&quot; includes family and medical history, sensory testing, and lab testing. &quot;Why&quot; includes clarification of why, how much, and how to treat and potential qualification for additional services or insurance.">
            <a:extLst>
              <a:ext uri="{FF2B5EF4-FFF2-40B4-BE49-F238E27FC236}">
                <a16:creationId xmlns:a16="http://schemas.microsoft.com/office/drawing/2014/main" id="{66A5768C-6483-4411-86D1-B04A02A139B6}"/>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355560" y="963827"/>
            <a:ext cx="11545992" cy="5135608"/>
          </a:xfrm>
        </p:spPr>
      </p:pic>
      <p:sp>
        <p:nvSpPr>
          <p:cNvPr id="4" name="Footer Placeholder 3">
            <a:extLst>
              <a:ext uri="{FF2B5EF4-FFF2-40B4-BE49-F238E27FC236}">
                <a16:creationId xmlns:a16="http://schemas.microsoft.com/office/drawing/2014/main" id="{DA0E1769-0FC9-4C80-9BA4-F093DFFDABF6}"/>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1D976204-0965-4056-8656-605B9E5CEDC4}"/>
              </a:ext>
            </a:extLst>
          </p:cNvPr>
          <p:cNvSpPr>
            <a:spLocks noGrp="1"/>
          </p:cNvSpPr>
          <p:nvPr>
            <p:ph type="sldNum" sz="quarter" idx="12"/>
          </p:nvPr>
        </p:nvSpPr>
        <p:spPr/>
        <p:txBody>
          <a:bodyPr/>
          <a:lstStyle/>
          <a:p>
            <a:fld id="{48F63A3B-78C7-47BE-AE5E-E10140E04643}" type="slidenum">
              <a:rPr lang="en-US" smtClean="0"/>
              <a:t>57</a:t>
            </a:fld>
            <a:endParaRPr lang="en-US"/>
          </a:p>
        </p:txBody>
      </p:sp>
    </p:spTree>
    <p:extLst>
      <p:ext uri="{BB962C8B-B14F-4D97-AF65-F5344CB8AC3E}">
        <p14:creationId xmlns:p14="http://schemas.microsoft.com/office/powerpoint/2010/main" val="32739134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E3EE5-93E4-4088-8FEA-E93EFB6BEA53}"/>
              </a:ext>
            </a:extLst>
          </p:cNvPr>
          <p:cNvSpPr>
            <a:spLocks noGrp="1"/>
          </p:cNvSpPr>
          <p:nvPr>
            <p:ph type="title"/>
          </p:nvPr>
        </p:nvSpPr>
        <p:spPr/>
        <p:txBody>
          <a:bodyPr/>
          <a:lstStyle/>
          <a:p>
            <a:r>
              <a:rPr lang="en-US"/>
              <a:t>Educational evaluation</a:t>
            </a:r>
          </a:p>
        </p:txBody>
      </p:sp>
      <p:pic>
        <p:nvPicPr>
          <p:cNvPr id="9" name="Content Placeholder 8" descr="Graphic of the who, what, and why of educational evaluation. &quot;Who&quot; includes the local school district. &quot;What&quot; includes more screening or comprehensive evaluation. &quot;Why&quot; includes determining eligibility for free early intervention services.">
            <a:extLst>
              <a:ext uri="{FF2B5EF4-FFF2-40B4-BE49-F238E27FC236}">
                <a16:creationId xmlns:a16="http://schemas.microsoft.com/office/drawing/2014/main" id="{6FA0293D-EEF5-4B40-816B-B6FCBD0571B5}"/>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238135" y="1216024"/>
            <a:ext cx="11715729" cy="4849967"/>
          </a:xfrm>
        </p:spPr>
      </p:pic>
      <p:sp>
        <p:nvSpPr>
          <p:cNvPr id="4" name="Footer Placeholder 3">
            <a:extLst>
              <a:ext uri="{FF2B5EF4-FFF2-40B4-BE49-F238E27FC236}">
                <a16:creationId xmlns:a16="http://schemas.microsoft.com/office/drawing/2014/main" id="{C04FA0A3-6C43-4CCC-BEEA-23028923E855}"/>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EF94FF23-E808-4396-8808-EE77075FA9FE}"/>
              </a:ext>
            </a:extLst>
          </p:cNvPr>
          <p:cNvSpPr>
            <a:spLocks noGrp="1"/>
          </p:cNvSpPr>
          <p:nvPr>
            <p:ph type="sldNum" sz="quarter" idx="12"/>
          </p:nvPr>
        </p:nvSpPr>
        <p:spPr/>
        <p:txBody>
          <a:bodyPr/>
          <a:lstStyle/>
          <a:p>
            <a:fld id="{48F63A3B-78C7-47BE-AE5E-E10140E04643}" type="slidenum">
              <a:rPr lang="en-US" smtClean="0"/>
              <a:t>58</a:t>
            </a:fld>
            <a:endParaRPr lang="en-US"/>
          </a:p>
        </p:txBody>
      </p:sp>
    </p:spTree>
    <p:extLst>
      <p:ext uri="{BB962C8B-B14F-4D97-AF65-F5344CB8AC3E}">
        <p14:creationId xmlns:p14="http://schemas.microsoft.com/office/powerpoint/2010/main" val="4208968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27DC28C-F9F2-43BB-B508-EE7675D59F3C}"/>
              </a:ext>
            </a:extLst>
          </p:cNvPr>
          <p:cNvSpPr>
            <a:spLocks noGrp="1"/>
          </p:cNvSpPr>
          <p:nvPr>
            <p:ph type="title"/>
          </p:nvPr>
        </p:nvSpPr>
        <p:spPr/>
        <p:txBody>
          <a:bodyPr>
            <a:normAutofit fontScale="90000"/>
          </a:bodyPr>
          <a:lstStyle/>
          <a:p>
            <a:r>
              <a:rPr lang="en-US"/>
              <a:t>How to make a referral for educational evaluation in Minnesota</a:t>
            </a:r>
          </a:p>
        </p:txBody>
      </p:sp>
      <p:sp>
        <p:nvSpPr>
          <p:cNvPr id="7" name="Content Placeholder 6">
            <a:extLst>
              <a:ext uri="{FF2B5EF4-FFF2-40B4-BE49-F238E27FC236}">
                <a16:creationId xmlns:a16="http://schemas.microsoft.com/office/drawing/2014/main" id="{4AAB8B35-C0D3-4B71-9F75-0498329D1CEF}"/>
              </a:ext>
            </a:extLst>
          </p:cNvPr>
          <p:cNvSpPr>
            <a:spLocks noGrp="1"/>
          </p:cNvSpPr>
          <p:nvPr>
            <p:ph type="body" sz="quarter" idx="11"/>
          </p:nvPr>
        </p:nvSpPr>
        <p:spPr/>
        <p:txBody>
          <a:bodyPr/>
          <a:lstStyle/>
          <a:p>
            <a:r>
              <a:rPr lang="en-US"/>
              <a:t>Call the school district directly, or</a:t>
            </a:r>
          </a:p>
          <a:p>
            <a:r>
              <a:rPr lang="en-US"/>
              <a:t>1-866-693-GROW (4769) or </a:t>
            </a:r>
            <a:r>
              <a:rPr lang="en-US">
                <a:hlinkClick r:id="rId3"/>
              </a:rPr>
              <a:t>Help Me Grow MN</a:t>
            </a:r>
            <a:endParaRPr lang="en-US"/>
          </a:p>
        </p:txBody>
      </p:sp>
      <p:pic>
        <p:nvPicPr>
          <p:cNvPr id="10" name="Content Placeholder 9" descr="Help Me Grow MN website. The &quot;Refer a Child&quot; button is circled.">
            <a:extLst>
              <a:ext uri="{FF2B5EF4-FFF2-40B4-BE49-F238E27FC236}">
                <a16:creationId xmlns:a16="http://schemas.microsoft.com/office/drawing/2014/main" id="{659C84A0-FD26-49B2-9E34-6E78AE5F0425}"/>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205" r="2205"/>
          <a:stretch/>
        </p:blipFill>
        <p:spPr/>
      </p:pic>
      <p:sp>
        <p:nvSpPr>
          <p:cNvPr id="4" name="Footer Placeholder 3">
            <a:extLst>
              <a:ext uri="{FF2B5EF4-FFF2-40B4-BE49-F238E27FC236}">
                <a16:creationId xmlns:a16="http://schemas.microsoft.com/office/drawing/2014/main" id="{5B263889-7549-4F4A-A421-62349FC0305D}"/>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80DA0309-11E7-4975-B4A3-0E465D121A3C}"/>
              </a:ext>
            </a:extLst>
          </p:cNvPr>
          <p:cNvSpPr>
            <a:spLocks noGrp="1"/>
          </p:cNvSpPr>
          <p:nvPr>
            <p:ph type="sldNum" sz="quarter" idx="13"/>
          </p:nvPr>
        </p:nvSpPr>
        <p:spPr/>
        <p:txBody>
          <a:bodyPr/>
          <a:lstStyle/>
          <a:p>
            <a:fld id="{48F63A3B-78C7-47BE-AE5E-E10140E04643}" type="slidenum">
              <a:rPr lang="en-US" smtClean="0"/>
              <a:t>59</a:t>
            </a:fld>
            <a:endParaRPr lang="en-US"/>
          </a:p>
        </p:txBody>
      </p:sp>
    </p:spTree>
    <p:extLst>
      <p:ext uri="{BB962C8B-B14F-4D97-AF65-F5344CB8AC3E}">
        <p14:creationId xmlns:p14="http://schemas.microsoft.com/office/powerpoint/2010/main" val="2426486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Early Childhood Indicators of Progress (ECIPs)</a:t>
            </a:r>
          </a:p>
        </p:txBody>
      </p:sp>
      <p:sp>
        <p:nvSpPr>
          <p:cNvPr id="3" name="Content Placeholder 2"/>
          <p:cNvSpPr>
            <a:spLocks noGrp="1"/>
          </p:cNvSpPr>
          <p:nvPr>
            <p:ph sz="half" idx="1"/>
          </p:nvPr>
        </p:nvSpPr>
        <p:spPr/>
        <p:txBody>
          <a:bodyPr vert="horz" lIns="91440" tIns="45720" rIns="91440" bIns="45720" rtlCol="0" anchor="t">
            <a:normAutofit/>
          </a:bodyPr>
          <a:lstStyle/>
          <a:p>
            <a:r>
              <a:rPr lang="en-US"/>
              <a:t>Resources and information for parents including activities which promote healthy development</a:t>
            </a:r>
          </a:p>
          <a:p>
            <a:r>
              <a:rPr lang="en-US"/>
              <a:t>Aligned with Minnesota kindergarten through 12 grade standards</a:t>
            </a:r>
          </a:p>
          <a:p>
            <a:r>
              <a:rPr lang="en-US">
                <a:hlinkClick r:id="rId3"/>
              </a:rPr>
              <a:t>Minnesota ECIPs</a:t>
            </a:r>
            <a:endParaRPr lang="en-US">
              <a:ea typeface="Calibri"/>
              <a:cs typeface="Calibri"/>
              <a:hlinkClick r:id="rId3"/>
            </a:endParaRPr>
          </a:p>
        </p:txBody>
      </p:sp>
      <p:pic>
        <p:nvPicPr>
          <p:cNvPr id="7" name="Content Placeholder 6" descr="Screen Clipping of wording titled Early Childhood Indicators of Progress"/>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12720" y="1593850"/>
            <a:ext cx="5100560" cy="4583113"/>
          </a:xfrm>
          <a:prstGeom prst="rect">
            <a:avLst/>
          </a:prstGeom>
        </p:spPr>
      </p:pic>
      <p:sp>
        <p:nvSpPr>
          <p:cNvPr id="5" name="Footer Placeholder 4"/>
          <p:cNvSpPr>
            <a:spLocks noGrp="1"/>
          </p:cNvSpPr>
          <p:nvPr>
            <p:ph type="ftr" sz="quarter" idx="3"/>
          </p:nvPr>
        </p:nvSpPr>
        <p:spPr/>
        <p:txBody>
          <a:bodyPr/>
          <a:lstStyle/>
          <a:p>
            <a:r>
              <a:rPr lang="en-US"/>
              <a:t>health.state.mn.us</a:t>
            </a:r>
          </a:p>
        </p:txBody>
      </p:sp>
      <p:sp>
        <p:nvSpPr>
          <p:cNvPr id="6" name="Slide Number Placeholder 5"/>
          <p:cNvSpPr>
            <a:spLocks noGrp="1"/>
          </p:cNvSpPr>
          <p:nvPr>
            <p:ph type="sldNum" sz="quarter" idx="12"/>
          </p:nvPr>
        </p:nvSpPr>
        <p:spPr/>
        <p:txBody>
          <a:bodyPr/>
          <a:lstStyle/>
          <a:p>
            <a:fld id="{48F63A3B-78C7-47BE-AE5E-E10140E04643}" type="slidenum">
              <a:rPr lang="en-US" smtClean="0"/>
              <a:t>6</a:t>
            </a:fld>
            <a:endParaRPr lang="en-US"/>
          </a:p>
        </p:txBody>
      </p:sp>
    </p:spTree>
    <p:extLst>
      <p:ext uri="{BB962C8B-B14F-4D97-AF65-F5344CB8AC3E}">
        <p14:creationId xmlns:p14="http://schemas.microsoft.com/office/powerpoint/2010/main" val="6913133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0D8C0-F28F-4DB8-BA4F-4A886E676462}"/>
              </a:ext>
            </a:extLst>
          </p:cNvPr>
          <p:cNvSpPr>
            <a:spLocks noGrp="1"/>
          </p:cNvSpPr>
          <p:nvPr>
            <p:ph type="title"/>
          </p:nvPr>
        </p:nvSpPr>
        <p:spPr/>
        <p:txBody>
          <a:bodyPr/>
          <a:lstStyle/>
          <a:p>
            <a:r>
              <a:rPr lang="en-US"/>
              <a:t>Benefits of EARLY referrals for educational evaluation</a:t>
            </a:r>
          </a:p>
        </p:txBody>
      </p:sp>
      <p:pic>
        <p:nvPicPr>
          <p:cNvPr id="8" name="Content Placeholder 7" descr="A toddler holding a yellow phone toy. They are looking up as if toward a parent.">
            <a:extLst>
              <a:ext uri="{FF2B5EF4-FFF2-40B4-BE49-F238E27FC236}">
                <a16:creationId xmlns:a16="http://schemas.microsoft.com/office/drawing/2014/main" id="{FEF014A5-29CE-4EF8-8CA3-6C30814064D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8672" b="28672"/>
          <a:stretch/>
        </p:blipFill>
        <p:spPr/>
      </p:pic>
      <p:sp>
        <p:nvSpPr>
          <p:cNvPr id="3" name="Content Placeholder 2">
            <a:extLst>
              <a:ext uri="{FF2B5EF4-FFF2-40B4-BE49-F238E27FC236}">
                <a16:creationId xmlns:a16="http://schemas.microsoft.com/office/drawing/2014/main" id="{8DA87DF2-7AD3-4B7D-A232-AB2B067CD60E}"/>
              </a:ext>
            </a:extLst>
          </p:cNvPr>
          <p:cNvSpPr>
            <a:spLocks noGrp="1"/>
          </p:cNvSpPr>
          <p:nvPr>
            <p:ph idx="1"/>
          </p:nvPr>
        </p:nvSpPr>
        <p:spPr>
          <a:xfrm>
            <a:off x="0" y="1921328"/>
            <a:ext cx="6892290" cy="4234542"/>
          </a:xfrm>
        </p:spPr>
        <p:txBody>
          <a:bodyPr>
            <a:normAutofit fontScale="92500"/>
          </a:bodyPr>
          <a:lstStyle/>
          <a:p>
            <a:r>
              <a:rPr lang="en-US"/>
              <a:t>Referrals before 3 years of age:</a:t>
            </a:r>
          </a:p>
          <a:p>
            <a:pPr lvl="1"/>
            <a:r>
              <a:rPr lang="en-US"/>
              <a:t>Earlier intervention is more effective</a:t>
            </a:r>
            <a:endParaRPr lang="en-US">
              <a:ea typeface="Calibri"/>
              <a:cs typeface="Calibri"/>
            </a:endParaRPr>
          </a:p>
          <a:p>
            <a:pPr lvl="1"/>
            <a:r>
              <a:rPr lang="en-US"/>
              <a:t>Easier to qualify for services</a:t>
            </a:r>
            <a:endParaRPr lang="en-US">
              <a:ea typeface="Calibri"/>
              <a:cs typeface="Calibri"/>
            </a:endParaRPr>
          </a:p>
          <a:p>
            <a:pPr lvl="1"/>
            <a:r>
              <a:rPr lang="en-US"/>
              <a:t>Services offered year-round</a:t>
            </a:r>
            <a:endParaRPr lang="en-US">
              <a:ea typeface="Calibri"/>
              <a:cs typeface="Calibri"/>
            </a:endParaRPr>
          </a:p>
          <a:p>
            <a:pPr lvl="1"/>
            <a:r>
              <a:rPr lang="en-US"/>
              <a:t>Services provided in child’s “natural environment”</a:t>
            </a:r>
            <a:endParaRPr lang="en-US">
              <a:ea typeface="Calibri"/>
              <a:cs typeface="Calibri"/>
            </a:endParaRPr>
          </a:p>
          <a:p>
            <a:r>
              <a:rPr lang="en-US"/>
              <a:t>Referrals beginning at age 3:</a:t>
            </a:r>
            <a:endParaRPr lang="en-US">
              <a:ea typeface="Calibri"/>
              <a:cs typeface="Calibri"/>
            </a:endParaRPr>
          </a:p>
          <a:p>
            <a:pPr lvl="1"/>
            <a:r>
              <a:rPr lang="en-US"/>
              <a:t>Must demonstrate an educational need</a:t>
            </a:r>
            <a:endParaRPr lang="en-US">
              <a:ea typeface="Calibri"/>
              <a:cs typeface="Calibri"/>
            </a:endParaRPr>
          </a:p>
          <a:p>
            <a:pPr lvl="1"/>
            <a:r>
              <a:rPr lang="en-US"/>
              <a:t>Services provided in early childhood classroom or center-based setting</a:t>
            </a:r>
            <a:endParaRPr lang="en-US">
              <a:ea typeface="Calibri"/>
              <a:cs typeface="Calibri"/>
            </a:endParaRPr>
          </a:p>
        </p:txBody>
      </p:sp>
      <p:sp>
        <p:nvSpPr>
          <p:cNvPr id="4" name="Footer Placeholder 3">
            <a:extLst>
              <a:ext uri="{FF2B5EF4-FFF2-40B4-BE49-F238E27FC236}">
                <a16:creationId xmlns:a16="http://schemas.microsoft.com/office/drawing/2014/main" id="{477DF54F-0ABA-4F6B-B509-C0C8BD37CC21}"/>
              </a:ext>
            </a:extLst>
          </p:cNvPr>
          <p:cNvSpPr>
            <a:spLocks noGrp="1"/>
          </p:cNvSpPr>
          <p:nvPr>
            <p:ph type="ftr" sz="quarter" idx="4294967295"/>
          </p:nvPr>
        </p:nvSpPr>
        <p:spPr>
          <a:xfrm>
            <a:off x="0" y="6356350"/>
            <a:ext cx="5588000" cy="365125"/>
          </a:xfrm>
        </p:spPr>
        <p:txBody>
          <a:bodyPr/>
          <a:lstStyle/>
          <a:p>
            <a:r>
              <a:rPr lang="en-US"/>
              <a:t>health.state.mn.us</a:t>
            </a:r>
          </a:p>
        </p:txBody>
      </p:sp>
      <p:sp>
        <p:nvSpPr>
          <p:cNvPr id="5" name="Slide Number Placeholder 4">
            <a:extLst>
              <a:ext uri="{FF2B5EF4-FFF2-40B4-BE49-F238E27FC236}">
                <a16:creationId xmlns:a16="http://schemas.microsoft.com/office/drawing/2014/main" id="{3ECC5423-5ED0-48A4-9813-DCFA7B291A9A}"/>
              </a:ext>
            </a:extLst>
          </p:cNvPr>
          <p:cNvSpPr>
            <a:spLocks noGrp="1"/>
          </p:cNvSpPr>
          <p:nvPr>
            <p:ph type="sldNum" sz="quarter" idx="4294967295"/>
          </p:nvPr>
        </p:nvSpPr>
        <p:spPr>
          <a:xfrm>
            <a:off x="10729913" y="6356350"/>
            <a:ext cx="1462087" cy="365125"/>
          </a:xfrm>
        </p:spPr>
        <p:txBody>
          <a:bodyPr/>
          <a:lstStyle/>
          <a:p>
            <a:fld id="{48F63A3B-78C7-47BE-AE5E-E10140E04643}" type="slidenum">
              <a:rPr lang="en-US" smtClean="0"/>
              <a:t>60</a:t>
            </a:fld>
            <a:endParaRPr lang="en-US"/>
          </a:p>
        </p:txBody>
      </p:sp>
    </p:spTree>
    <p:extLst>
      <p:ext uri="{BB962C8B-B14F-4D97-AF65-F5344CB8AC3E}">
        <p14:creationId xmlns:p14="http://schemas.microsoft.com/office/powerpoint/2010/main" val="5675810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718D2-E2B8-4E97-9BB7-6B526565B879}"/>
              </a:ext>
            </a:extLst>
          </p:cNvPr>
          <p:cNvSpPr>
            <a:spLocks noGrp="1"/>
          </p:cNvSpPr>
          <p:nvPr>
            <p:ph type="title"/>
          </p:nvPr>
        </p:nvSpPr>
        <p:spPr/>
        <p:txBody>
          <a:bodyPr/>
          <a:lstStyle/>
          <a:p>
            <a:r>
              <a:rPr lang="en-US"/>
              <a:t>Social-emotional concerns: TRIPLE referral</a:t>
            </a:r>
          </a:p>
        </p:txBody>
      </p:sp>
      <p:sp>
        <p:nvSpPr>
          <p:cNvPr id="4" name="Footer Placeholder 3">
            <a:extLst>
              <a:ext uri="{FF2B5EF4-FFF2-40B4-BE49-F238E27FC236}">
                <a16:creationId xmlns:a16="http://schemas.microsoft.com/office/drawing/2014/main" id="{46453740-9510-4477-9112-1839B9C22A86}"/>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41CC9CAD-CBA2-4053-A6CB-821AADA6A915}"/>
              </a:ext>
            </a:extLst>
          </p:cNvPr>
          <p:cNvSpPr>
            <a:spLocks noGrp="1"/>
          </p:cNvSpPr>
          <p:nvPr>
            <p:ph type="sldNum" sz="quarter" idx="12"/>
          </p:nvPr>
        </p:nvSpPr>
        <p:spPr/>
        <p:txBody>
          <a:bodyPr/>
          <a:lstStyle/>
          <a:p>
            <a:fld id="{48F63A3B-78C7-47BE-AE5E-E10140E04643}" type="slidenum">
              <a:rPr lang="en-US" smtClean="0"/>
              <a:t>61</a:t>
            </a:fld>
            <a:endParaRPr lang="en-US"/>
          </a:p>
        </p:txBody>
      </p:sp>
      <p:pic>
        <p:nvPicPr>
          <p:cNvPr id="15" name="Content Placeholder 14" descr="Graphic showing a triple referral to medical, educational, and mental health evaluation. Medical evaluation referral should be to the child's primary care provider to determine the possible cause and treatment. Educational evaluation should be to the local school district to determine if the child is eligible for early intervention resources. Mental health evaluation should be to an Early Childhood mental health provider. Other supports include learning activities at home, high quality early care and education, and community programs.">
            <a:extLst>
              <a:ext uri="{FF2B5EF4-FFF2-40B4-BE49-F238E27FC236}">
                <a16:creationId xmlns:a16="http://schemas.microsoft.com/office/drawing/2014/main" id="{01F2261D-259F-45E4-0D58-1D5981680322}"/>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48677" y="849364"/>
            <a:ext cx="11894646" cy="5159272"/>
          </a:xfrm>
        </p:spPr>
      </p:pic>
    </p:spTree>
    <p:extLst>
      <p:ext uri="{BB962C8B-B14F-4D97-AF65-F5344CB8AC3E}">
        <p14:creationId xmlns:p14="http://schemas.microsoft.com/office/powerpoint/2010/main" val="9266336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5F7CD-74F0-443F-9758-45EB512146D8}"/>
              </a:ext>
            </a:extLst>
          </p:cNvPr>
          <p:cNvSpPr>
            <a:spLocks noGrp="1"/>
          </p:cNvSpPr>
          <p:nvPr>
            <p:ph type="title"/>
          </p:nvPr>
        </p:nvSpPr>
        <p:spPr/>
        <p:txBody>
          <a:bodyPr/>
          <a:lstStyle/>
          <a:p>
            <a:r>
              <a:rPr lang="en-US"/>
              <a:t>Mental health evaluation</a:t>
            </a:r>
          </a:p>
        </p:txBody>
      </p:sp>
      <p:pic>
        <p:nvPicPr>
          <p:cNvPr id="7" name="Content Placeholder 6" descr="Graphic of the who, what, and why of mental health evaluation. &quot;Who&quot; includes early childhood mental health professionals. &quot;What&quot; includes relationship-based assessment of child and family. &quot;Why&quot; includes providing evidence-based mental health services.">
            <a:extLst>
              <a:ext uri="{FF2B5EF4-FFF2-40B4-BE49-F238E27FC236}">
                <a16:creationId xmlns:a16="http://schemas.microsoft.com/office/drawing/2014/main" id="{C687C4BA-04AC-42F6-8821-6A40B41E9F60}"/>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p:blipFill>
        <p:spPr>
          <a:xfrm>
            <a:off x="551553" y="1383957"/>
            <a:ext cx="11088894" cy="4590476"/>
          </a:xfrm>
        </p:spPr>
      </p:pic>
      <p:sp>
        <p:nvSpPr>
          <p:cNvPr id="4" name="Footer Placeholder 3">
            <a:extLst>
              <a:ext uri="{FF2B5EF4-FFF2-40B4-BE49-F238E27FC236}">
                <a16:creationId xmlns:a16="http://schemas.microsoft.com/office/drawing/2014/main" id="{5231733D-B483-46D0-96DA-578083A8B664}"/>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96F1DAE0-9143-4A72-9F83-6E4743F695EB}"/>
              </a:ext>
            </a:extLst>
          </p:cNvPr>
          <p:cNvSpPr>
            <a:spLocks noGrp="1"/>
          </p:cNvSpPr>
          <p:nvPr>
            <p:ph type="sldNum" sz="quarter" idx="12"/>
          </p:nvPr>
        </p:nvSpPr>
        <p:spPr/>
        <p:txBody>
          <a:bodyPr/>
          <a:lstStyle/>
          <a:p>
            <a:fld id="{48F63A3B-78C7-47BE-AE5E-E10140E04643}" type="slidenum">
              <a:rPr lang="en-US" smtClean="0"/>
              <a:t>62</a:t>
            </a:fld>
            <a:endParaRPr lang="en-US"/>
          </a:p>
        </p:txBody>
      </p:sp>
    </p:spTree>
    <p:extLst>
      <p:ext uri="{BB962C8B-B14F-4D97-AF65-F5344CB8AC3E}">
        <p14:creationId xmlns:p14="http://schemas.microsoft.com/office/powerpoint/2010/main" val="5501158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574"/>
            <a:ext cx="10515600" cy="1216025"/>
          </a:xfrm>
        </p:spPr>
        <p:txBody>
          <a:bodyPr/>
          <a:lstStyle/>
          <a:p>
            <a:r>
              <a:rPr lang="en-US"/>
              <a:t>Early childhood mental health services case story </a:t>
            </a:r>
          </a:p>
        </p:txBody>
      </p:sp>
      <p:sp>
        <p:nvSpPr>
          <p:cNvPr id="3" name="Content Placeholder 2"/>
          <p:cNvSpPr>
            <a:spLocks noGrp="1"/>
          </p:cNvSpPr>
          <p:nvPr>
            <p:ph sz="half" idx="1"/>
          </p:nvPr>
        </p:nvSpPr>
        <p:spPr/>
        <p:txBody>
          <a:bodyPr vert="horz" lIns="91440" tIns="45720" rIns="91440" bIns="45720" rtlCol="0" anchor="t">
            <a:normAutofit fontScale="70000" lnSpcReduction="20000"/>
          </a:bodyPr>
          <a:lstStyle/>
          <a:p>
            <a:pPr marL="0" indent="0">
              <a:buNone/>
            </a:pPr>
            <a:r>
              <a:rPr lang="en-US">
                <a:cs typeface="Calibri"/>
              </a:rPr>
              <a:t>Case example shared by one district</a:t>
            </a:r>
          </a:p>
          <a:p>
            <a:r>
              <a:rPr lang="en-US">
                <a:cs typeface="Calibri"/>
              </a:rPr>
              <a:t>Early childhood mental health referral for sleeping difficulties and frequent tantrums</a:t>
            </a:r>
            <a:endParaRPr lang="en-US">
              <a:ea typeface="Calibri"/>
              <a:cs typeface="Calibri"/>
            </a:endParaRPr>
          </a:p>
          <a:p>
            <a:r>
              <a:rPr lang="en-US">
                <a:cs typeface="Calibri"/>
              </a:rPr>
              <a:t>Referral completed yet family engaged for only 3 months before choosing to end services due to family stressors</a:t>
            </a:r>
            <a:endParaRPr lang="en-US">
              <a:ea typeface="Calibri"/>
              <a:cs typeface="Calibri"/>
            </a:endParaRPr>
          </a:p>
          <a:p>
            <a:r>
              <a:rPr lang="en-US">
                <a:cs typeface="Calibri"/>
              </a:rPr>
              <a:t>Second referral for continued concerns 2 years later with more collaborative process and ongoing connections and support from ECFE staff</a:t>
            </a:r>
            <a:endParaRPr lang="en-US">
              <a:ea typeface="Calibri"/>
              <a:cs typeface="Calibri"/>
            </a:endParaRPr>
          </a:p>
          <a:p>
            <a:r>
              <a:rPr lang="en-US">
                <a:cs typeface="Calibri"/>
              </a:rPr>
              <a:t>Family successfully engaged with services for child and credited progress to their connections with ECFE and community supports provided with referral</a:t>
            </a:r>
            <a:endParaRPr lang="en-US">
              <a:ea typeface="Calibri"/>
              <a:cs typeface="Calibri"/>
            </a:endParaRPr>
          </a:p>
        </p:txBody>
      </p:sp>
      <p:pic>
        <p:nvPicPr>
          <p:cNvPr id="9" name="Content Placeholder 8" descr="A father brushing the hair of a young child who is brushing her teeth.">
            <a:extLst>
              <a:ext uri="{FF2B5EF4-FFF2-40B4-BE49-F238E27FC236}">
                <a16:creationId xmlns:a16="http://schemas.microsoft.com/office/drawing/2014/main" id="{A1AF580C-26AF-E309-F72E-657F9BD1203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159804"/>
            <a:ext cx="5181600" cy="3451204"/>
          </a:xfrm>
        </p:spPr>
      </p:pic>
      <p:sp>
        <p:nvSpPr>
          <p:cNvPr id="5" name="Footer Placeholder 4"/>
          <p:cNvSpPr>
            <a:spLocks noGrp="1"/>
          </p:cNvSpPr>
          <p:nvPr>
            <p:ph type="ftr" sz="quarter" idx="3"/>
          </p:nvPr>
        </p:nvSpPr>
        <p:spPr/>
        <p:txBody>
          <a:bodyPr/>
          <a:lstStyle/>
          <a:p>
            <a:r>
              <a:rPr lang="en-US"/>
              <a:t>health.state.mn.us</a:t>
            </a:r>
          </a:p>
        </p:txBody>
      </p:sp>
      <p:sp>
        <p:nvSpPr>
          <p:cNvPr id="6" name="Slide Number Placeholder 5"/>
          <p:cNvSpPr>
            <a:spLocks noGrp="1"/>
          </p:cNvSpPr>
          <p:nvPr>
            <p:ph type="sldNum" sz="quarter" idx="12"/>
          </p:nvPr>
        </p:nvSpPr>
        <p:spPr/>
        <p:txBody>
          <a:bodyPr/>
          <a:lstStyle/>
          <a:p>
            <a:fld id="{48F63A3B-78C7-47BE-AE5E-E10140E04643}" type="slidenum">
              <a:rPr lang="en-US" smtClean="0"/>
              <a:t>63</a:t>
            </a:fld>
            <a:endParaRPr lang="en-US"/>
          </a:p>
        </p:txBody>
      </p:sp>
    </p:spTree>
    <p:extLst>
      <p:ext uri="{BB962C8B-B14F-4D97-AF65-F5344CB8AC3E}">
        <p14:creationId xmlns:p14="http://schemas.microsoft.com/office/powerpoint/2010/main" val="35754765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F31E5-7341-41E2-A08E-8AB206FE1C30}"/>
              </a:ext>
            </a:extLst>
          </p:cNvPr>
          <p:cNvSpPr>
            <a:spLocks noGrp="1"/>
          </p:cNvSpPr>
          <p:nvPr>
            <p:ph type="title"/>
          </p:nvPr>
        </p:nvSpPr>
        <p:spPr/>
        <p:txBody>
          <a:bodyPr/>
          <a:lstStyle/>
          <a:p>
            <a:r>
              <a:rPr lang="en-US"/>
              <a:t>Early childhood mental health services in Minnesota</a:t>
            </a:r>
          </a:p>
        </p:txBody>
      </p:sp>
      <p:sp>
        <p:nvSpPr>
          <p:cNvPr id="17" name="Content Placeholder 16">
            <a:extLst>
              <a:ext uri="{FF2B5EF4-FFF2-40B4-BE49-F238E27FC236}">
                <a16:creationId xmlns:a16="http://schemas.microsoft.com/office/drawing/2014/main" id="{DFC663BE-CD64-B947-8D4F-E0375E04E9BB}"/>
              </a:ext>
            </a:extLst>
          </p:cNvPr>
          <p:cNvSpPr>
            <a:spLocks noGrp="1"/>
          </p:cNvSpPr>
          <p:nvPr>
            <p:ph sz="quarter" idx="10"/>
          </p:nvPr>
        </p:nvSpPr>
        <p:spPr>
          <a:xfrm>
            <a:off x="331574" y="1379441"/>
            <a:ext cx="2695832" cy="4788393"/>
          </a:xfrm>
        </p:spPr>
        <p:txBody>
          <a:bodyPr/>
          <a:lstStyle/>
          <a:p>
            <a:r>
              <a:rPr lang="en-US">
                <a:hlinkClick r:id="rId3"/>
              </a:rPr>
              <a:t>Early Childhood Mental Health System of Care</a:t>
            </a:r>
            <a:endParaRPr lang="en-US"/>
          </a:p>
          <a:p>
            <a:endParaRPr lang="en-US"/>
          </a:p>
        </p:txBody>
      </p:sp>
      <p:sp>
        <p:nvSpPr>
          <p:cNvPr id="4" name="Footer Placeholder 3">
            <a:extLst>
              <a:ext uri="{FF2B5EF4-FFF2-40B4-BE49-F238E27FC236}">
                <a16:creationId xmlns:a16="http://schemas.microsoft.com/office/drawing/2014/main" id="{FB631EBA-1E36-4A5A-B8F2-E1D2C198A73F}"/>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3EBD1CC5-7F9E-4D8C-A12C-706A9A1844A6}"/>
              </a:ext>
            </a:extLst>
          </p:cNvPr>
          <p:cNvSpPr>
            <a:spLocks noGrp="1"/>
          </p:cNvSpPr>
          <p:nvPr>
            <p:ph type="sldNum" sz="quarter" idx="12"/>
          </p:nvPr>
        </p:nvSpPr>
        <p:spPr/>
        <p:txBody>
          <a:bodyPr/>
          <a:lstStyle/>
          <a:p>
            <a:fld id="{48F63A3B-78C7-47BE-AE5E-E10140E04643}" type="slidenum">
              <a:rPr lang="en-US" smtClean="0"/>
              <a:t>64</a:t>
            </a:fld>
            <a:endParaRPr lang="en-US"/>
          </a:p>
        </p:txBody>
      </p:sp>
      <p:pic>
        <p:nvPicPr>
          <p:cNvPr id="12" name="Picture Placeholder 11" descr="Map of Minnesota showing early childhood mental health providers/grantees. ">
            <a:extLst>
              <a:ext uri="{FF2B5EF4-FFF2-40B4-BE49-F238E27FC236}">
                <a16:creationId xmlns:a16="http://schemas.microsoft.com/office/drawing/2014/main" id="{09DA8660-2578-3ED6-A519-07D68D7B38AD}"/>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855" r="301"/>
          <a:stretch/>
        </p:blipFill>
        <p:spPr>
          <a:xfrm>
            <a:off x="4071780" y="891577"/>
            <a:ext cx="7634678" cy="5966423"/>
          </a:xfrm>
        </p:spPr>
      </p:pic>
    </p:spTree>
    <p:extLst>
      <p:ext uri="{BB962C8B-B14F-4D97-AF65-F5344CB8AC3E}">
        <p14:creationId xmlns:p14="http://schemas.microsoft.com/office/powerpoint/2010/main" val="30041811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Access an early childhood mental health clinician</a:t>
            </a:r>
          </a:p>
        </p:txBody>
      </p:sp>
      <p:sp>
        <p:nvSpPr>
          <p:cNvPr id="3" name="Content Placeholder 2"/>
          <p:cNvSpPr>
            <a:spLocks noGrp="1"/>
          </p:cNvSpPr>
          <p:nvPr>
            <p:ph sz="half" idx="1"/>
          </p:nvPr>
        </p:nvSpPr>
        <p:spPr>
          <a:xfrm>
            <a:off x="838199" y="1594624"/>
            <a:ext cx="11002701" cy="4582339"/>
          </a:xfrm>
        </p:spPr>
        <p:txBody>
          <a:bodyPr vert="horz" lIns="91440" tIns="45720" rIns="91440" bIns="45720" rtlCol="0" anchor="t">
            <a:normAutofit/>
          </a:bodyPr>
          <a:lstStyle/>
          <a:p>
            <a:r>
              <a:rPr lang="en-US"/>
              <a:t>Take time to identify local resources and plan to contact them to collaborate and provide a “warm handoff” for families</a:t>
            </a:r>
          </a:p>
          <a:p>
            <a:r>
              <a:rPr lang="en-US"/>
              <a:t>Partner with community-based organizations or Community Hubs that serve diverse members and who may help provide culturally and linguistically relevant support</a:t>
            </a:r>
            <a:endParaRPr lang="en-US">
              <a:hlinkClick r:id="rId3"/>
            </a:endParaRPr>
          </a:p>
          <a:p>
            <a:r>
              <a:rPr lang="en-US"/>
              <a:t>Help Me Connect Results: </a:t>
            </a:r>
            <a:r>
              <a:rPr lang="en-US">
                <a:ea typeface="+mn-lt"/>
                <a:cs typeface="+mn-lt"/>
                <a:hlinkClick r:id="rId4"/>
              </a:rPr>
              <a:t>Early Childhood Mental Health Providers</a:t>
            </a:r>
          </a:p>
          <a:p>
            <a:pPr marL="0" indent="0">
              <a:buNone/>
            </a:pPr>
            <a:endParaRPr lang="en-US"/>
          </a:p>
        </p:txBody>
      </p:sp>
      <p:pic>
        <p:nvPicPr>
          <p:cNvPr id="9" name="Content Placeholder 8" descr="Help me connect logo">
            <a:extLst>
              <a:ext uri="{FF2B5EF4-FFF2-40B4-BE49-F238E27FC236}">
                <a16:creationId xmlns:a16="http://schemas.microsoft.com/office/drawing/2014/main" id="{C766ABD3-35EC-C3AC-9DCD-A7F6A330DC87}"/>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3748749" y="5069712"/>
            <a:ext cx="5181600" cy="822010"/>
          </a:xfrm>
        </p:spPr>
      </p:pic>
      <p:sp>
        <p:nvSpPr>
          <p:cNvPr id="5" name="Footer Placeholder 4"/>
          <p:cNvSpPr>
            <a:spLocks noGrp="1"/>
          </p:cNvSpPr>
          <p:nvPr>
            <p:ph type="ftr" sz="quarter" idx="3"/>
          </p:nvPr>
        </p:nvSpPr>
        <p:spPr/>
        <p:txBody>
          <a:bodyPr/>
          <a:lstStyle/>
          <a:p>
            <a:r>
              <a:rPr lang="en-US"/>
              <a:t>health.state.mn.us</a:t>
            </a:r>
          </a:p>
        </p:txBody>
      </p:sp>
      <p:sp>
        <p:nvSpPr>
          <p:cNvPr id="6" name="Slide Number Placeholder 5"/>
          <p:cNvSpPr>
            <a:spLocks noGrp="1"/>
          </p:cNvSpPr>
          <p:nvPr>
            <p:ph type="sldNum" sz="quarter" idx="12"/>
          </p:nvPr>
        </p:nvSpPr>
        <p:spPr/>
        <p:txBody>
          <a:bodyPr/>
          <a:lstStyle/>
          <a:p>
            <a:pPr lvl="0"/>
            <a:fld id="{48F63A3B-78C7-47BE-AE5E-E10140E04643}" type="slidenum">
              <a:rPr lang="en-US" noProof="0" smtClean="0"/>
              <a:pPr lvl="0"/>
              <a:t>65</a:t>
            </a:fld>
            <a:endParaRPr lang="en-US" noProof="0"/>
          </a:p>
        </p:txBody>
      </p:sp>
    </p:spTree>
    <p:extLst>
      <p:ext uri="{BB962C8B-B14F-4D97-AF65-F5344CB8AC3E}">
        <p14:creationId xmlns:p14="http://schemas.microsoft.com/office/powerpoint/2010/main" val="23845493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F3C9F-253B-4BEB-840F-5222B798AEF7}"/>
              </a:ext>
            </a:extLst>
          </p:cNvPr>
          <p:cNvSpPr>
            <a:spLocks noGrp="1"/>
          </p:cNvSpPr>
          <p:nvPr>
            <p:ph type="title"/>
          </p:nvPr>
        </p:nvSpPr>
        <p:spPr/>
        <p:txBody>
          <a:bodyPr/>
          <a:lstStyle/>
          <a:p>
            <a:r>
              <a:rPr lang="en-US"/>
              <a:t>Effective referrals</a:t>
            </a:r>
          </a:p>
        </p:txBody>
      </p:sp>
      <p:sp>
        <p:nvSpPr>
          <p:cNvPr id="6" name="Content Placeholder 5">
            <a:extLst>
              <a:ext uri="{FF2B5EF4-FFF2-40B4-BE49-F238E27FC236}">
                <a16:creationId xmlns:a16="http://schemas.microsoft.com/office/drawing/2014/main" id="{D64EC546-CA04-4E52-8D29-7D667611E772}"/>
              </a:ext>
            </a:extLst>
          </p:cNvPr>
          <p:cNvSpPr>
            <a:spLocks noGrp="1"/>
          </p:cNvSpPr>
          <p:nvPr>
            <p:ph sz="half" idx="1"/>
          </p:nvPr>
        </p:nvSpPr>
        <p:spPr>
          <a:xfrm>
            <a:off x="376188" y="1575373"/>
            <a:ext cx="4138060" cy="4582339"/>
          </a:xfrm>
        </p:spPr>
        <p:txBody>
          <a:bodyPr>
            <a:normAutofit fontScale="85000" lnSpcReduction="10000"/>
          </a:bodyPr>
          <a:lstStyle/>
          <a:p>
            <a:r>
              <a:rPr lang="en-US"/>
              <a:t>Offer options</a:t>
            </a:r>
          </a:p>
          <a:p>
            <a:r>
              <a:rPr lang="en-US"/>
              <a:t>Develop plan together</a:t>
            </a:r>
          </a:p>
          <a:p>
            <a:r>
              <a:rPr lang="en-US"/>
              <a:t>Prioritize based on family’s needs</a:t>
            </a:r>
          </a:p>
          <a:p>
            <a:r>
              <a:rPr lang="en-US"/>
              <a:t>Active referral: get the process started together</a:t>
            </a:r>
          </a:p>
          <a:p>
            <a:r>
              <a:rPr lang="en-US"/>
              <a:t>Warm handoff: help make initial connection, let families know what to expect, introduce them if possible</a:t>
            </a:r>
          </a:p>
        </p:txBody>
      </p:sp>
      <p:pic>
        <p:nvPicPr>
          <p:cNvPr id="8" name="Online Media 7" descr="Strategies for effective referral video.">
            <a:hlinkClick r:id="" action="ppaction://media"/>
            <a:extLst>
              <a:ext uri="{FF2B5EF4-FFF2-40B4-BE49-F238E27FC236}">
                <a16:creationId xmlns:a16="http://schemas.microsoft.com/office/drawing/2014/main" id="{A4B32F6D-49ED-441B-B8A2-433E7E97DE26}"/>
              </a:ext>
            </a:extLst>
          </p:cNvPr>
          <p:cNvPicPr>
            <a:picLocks noGrp="1" noRot="1" noChangeAspect="1"/>
          </p:cNvPicPr>
          <p:nvPr>
            <p:ph sz="half" idx="2"/>
            <a:videoFile r:link="rId1"/>
          </p:nvPr>
        </p:nvPicPr>
        <p:blipFill>
          <a:blip r:embed="rId4"/>
          <a:stretch>
            <a:fillRect/>
          </a:stretch>
        </p:blipFill>
        <p:spPr>
          <a:xfrm>
            <a:off x="5173946" y="1758382"/>
            <a:ext cx="6786245" cy="3833896"/>
          </a:xfrm>
          <a:prstGeom prst="rect">
            <a:avLst/>
          </a:prstGeom>
        </p:spPr>
      </p:pic>
      <p:sp>
        <p:nvSpPr>
          <p:cNvPr id="4" name="Footer Placeholder 3">
            <a:extLst>
              <a:ext uri="{FF2B5EF4-FFF2-40B4-BE49-F238E27FC236}">
                <a16:creationId xmlns:a16="http://schemas.microsoft.com/office/drawing/2014/main" id="{C1674B9F-B73F-43CA-8D6E-A66B58E5F195}"/>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BE8AEDE1-B6B8-4A58-9D75-F8B2277B02D5}"/>
              </a:ext>
            </a:extLst>
          </p:cNvPr>
          <p:cNvSpPr>
            <a:spLocks noGrp="1"/>
          </p:cNvSpPr>
          <p:nvPr>
            <p:ph type="sldNum" sz="quarter" idx="12"/>
          </p:nvPr>
        </p:nvSpPr>
        <p:spPr/>
        <p:txBody>
          <a:bodyPr/>
          <a:lstStyle/>
          <a:p>
            <a:fld id="{48F63A3B-78C7-47BE-AE5E-E10140E04643}" type="slidenum">
              <a:rPr lang="en-US" smtClean="0"/>
              <a:t>66</a:t>
            </a:fld>
            <a:endParaRPr lang="en-US"/>
          </a:p>
        </p:txBody>
      </p:sp>
    </p:spTree>
    <p:extLst>
      <p:ext uri="{BB962C8B-B14F-4D97-AF65-F5344CB8AC3E}">
        <p14:creationId xmlns:p14="http://schemas.microsoft.com/office/powerpoint/2010/main" val="30397385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0">
                <a:effectLst/>
              </a:rPr>
              <a:t>Facilitating a referral for mental health services</a:t>
            </a:r>
            <a:endParaRPr lang="en-US"/>
          </a:p>
        </p:txBody>
      </p:sp>
      <p:sp>
        <p:nvSpPr>
          <p:cNvPr id="3" name="Content Placeholder 2"/>
          <p:cNvSpPr>
            <a:spLocks noGrp="1"/>
          </p:cNvSpPr>
          <p:nvPr>
            <p:ph idx="1"/>
          </p:nvPr>
        </p:nvSpPr>
        <p:spPr/>
        <p:txBody>
          <a:bodyPr>
            <a:normAutofit fontScale="77500" lnSpcReduction="20000"/>
          </a:bodyPr>
          <a:lstStyle/>
          <a:p>
            <a:r>
              <a:rPr lang="en-US"/>
              <a:t>Head Start/Early Head Start created a helpful guide in supporting children and families called </a:t>
            </a:r>
            <a:r>
              <a:rPr lang="en-US" u="sng">
                <a:hlinkClick r:id="rId3"/>
              </a:rPr>
              <a:t>Facilitating a referral for Mental Health Services</a:t>
            </a:r>
            <a:endParaRPr lang="en-US"/>
          </a:p>
          <a:p>
            <a:r>
              <a:rPr lang="en-US"/>
              <a:t>Families may be hesitant to move forward with a referral for various reasons</a:t>
            </a:r>
          </a:p>
          <a:p>
            <a:r>
              <a:rPr lang="en-US"/>
              <a:t>Strategies to help with the referral process should include:</a:t>
            </a:r>
          </a:p>
          <a:p>
            <a:pPr lvl="1"/>
            <a:r>
              <a:rPr lang="en-US"/>
              <a:t>Clear conversation: Come to agreement with family about the reason for referral:</a:t>
            </a:r>
          </a:p>
          <a:p>
            <a:pPr lvl="1"/>
            <a:r>
              <a:rPr lang="en-US"/>
              <a:t>Economic considerations: How will they pay for services?</a:t>
            </a:r>
          </a:p>
          <a:p>
            <a:pPr lvl="1"/>
            <a:r>
              <a:rPr lang="en-US"/>
              <a:t>Logistics: How will they get to the service/transportation?</a:t>
            </a:r>
          </a:p>
          <a:p>
            <a:pPr lvl="1"/>
            <a:r>
              <a:rPr lang="en-US"/>
              <a:t>Cultural barriers: Beliefs and/or language differences from providers</a:t>
            </a:r>
          </a:p>
          <a:p>
            <a:r>
              <a:rPr lang="en-US"/>
              <a:t>Strategies to Ask Potential Health Services Providers in your area</a:t>
            </a:r>
          </a:p>
        </p:txBody>
      </p:sp>
      <p:sp>
        <p:nvSpPr>
          <p:cNvPr id="5" name="Footer Placeholder 4"/>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Calibri"/>
                <a:ea typeface="+mn-ea"/>
                <a:cs typeface="+mn-cs"/>
              </a:rPr>
              <a:t>Optional Tagline Goes Here </a:t>
            </a:r>
            <a:r>
              <a:rPr kumimoji="0" lang="en-US" sz="1200" b="0" i="0" u="none" strike="noStrike" kern="1200" cap="none" spc="0" normalizeH="0" baseline="0" noProof="0">
                <a:ln>
                  <a:noFill/>
                </a:ln>
                <a:solidFill>
                  <a:srgbClr val="003865"/>
                </a:solidFill>
                <a:effectLst/>
                <a:uLnTx/>
                <a:uFillTx/>
                <a:latin typeface="Calibri"/>
                <a:ea typeface="+mn-ea"/>
                <a:cs typeface="+mn-cs"/>
              </a:rPr>
              <a:t>|</a:t>
            </a:r>
            <a:r>
              <a:rPr kumimoji="0" lang="en-US" sz="1200" b="0" i="0" u="none" strike="noStrike" kern="1200" cap="none" spc="0" normalizeH="0" baseline="0" noProof="0">
                <a:ln>
                  <a:noFill/>
                </a:ln>
                <a:solidFill>
                  <a:srgbClr val="000000"/>
                </a:solidFill>
                <a:effectLst/>
                <a:uLnTx/>
                <a:uFillTx/>
                <a:latin typeface="Calibri"/>
                <a:ea typeface="+mn-ea"/>
                <a:cs typeface="+mn-cs"/>
              </a:rPr>
              <a:t> mn.gov/dhs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0812427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839" y="426656"/>
            <a:ext cx="8091163" cy="1389788"/>
          </a:xfrm>
        </p:spPr>
        <p:txBody>
          <a:bodyPr>
            <a:normAutofit fontScale="90000"/>
          </a:bodyPr>
          <a:lstStyle/>
          <a:p>
            <a:r>
              <a:rPr lang="en-US"/>
              <a:t>Questions to ask mental health providers in your area</a:t>
            </a:r>
            <a:br>
              <a:rPr lang="en-US" sz="3200"/>
            </a:br>
            <a:endParaRPr lang="en-US" sz="3200" i="0">
              <a:effectLst/>
              <a:latin typeface="Roboto" panose="02000000000000000000" pitchFamily="2" charset="0"/>
            </a:endParaRPr>
          </a:p>
        </p:txBody>
      </p:sp>
      <p:sp>
        <p:nvSpPr>
          <p:cNvPr id="3" name="Content Placeholder 2"/>
          <p:cNvSpPr>
            <a:spLocks noGrp="1"/>
          </p:cNvSpPr>
          <p:nvPr>
            <p:ph type="body" sz="quarter" idx="13"/>
          </p:nvPr>
        </p:nvSpPr>
        <p:spPr>
          <a:xfrm>
            <a:off x="635000" y="1540819"/>
            <a:ext cx="8813800" cy="4498547"/>
          </a:xfrm>
        </p:spPr>
        <p:txBody>
          <a:bodyPr>
            <a:normAutofit/>
          </a:bodyPr>
          <a:lstStyle/>
          <a:p>
            <a:pPr algn="l"/>
            <a:r>
              <a:rPr lang="en-US" b="0" i="0">
                <a:solidFill>
                  <a:srgbClr val="222222"/>
                </a:solidFill>
                <a:effectLst/>
              </a:rPr>
              <a:t>What types of services do you offer</a:t>
            </a:r>
            <a:r>
              <a:rPr lang="en-US">
                <a:solidFill>
                  <a:srgbClr val="222222"/>
                </a:solidFill>
              </a:rPr>
              <a:t>?</a:t>
            </a:r>
            <a:endParaRPr lang="en-US" b="0" i="0">
              <a:solidFill>
                <a:srgbClr val="222222"/>
              </a:solidFill>
              <a:effectLst/>
            </a:endParaRPr>
          </a:p>
          <a:p>
            <a:pPr algn="l"/>
            <a:r>
              <a:rPr lang="en-US" i="0">
                <a:solidFill>
                  <a:srgbClr val="222222"/>
                </a:solidFill>
              </a:rPr>
              <a:t>D</a:t>
            </a:r>
            <a:r>
              <a:rPr lang="en-US" b="0" i="0">
                <a:solidFill>
                  <a:srgbClr val="222222"/>
                </a:solidFill>
                <a:effectLst/>
              </a:rPr>
              <a:t>o you have </a:t>
            </a:r>
            <a:r>
              <a:rPr lang="en-US" i="0">
                <a:solidFill>
                  <a:srgbClr val="222222"/>
                </a:solidFill>
              </a:rPr>
              <a:t>bilingual and diverse providers</a:t>
            </a:r>
            <a:r>
              <a:rPr lang="en-US">
                <a:solidFill>
                  <a:srgbClr val="222222"/>
                </a:solidFill>
              </a:rPr>
              <a:t>?</a:t>
            </a:r>
            <a:r>
              <a:rPr lang="en-US" i="0">
                <a:solidFill>
                  <a:srgbClr val="222222"/>
                </a:solidFill>
              </a:rPr>
              <a:t> Do you provide interpreters? </a:t>
            </a:r>
            <a:endParaRPr lang="en-US" b="0" i="0">
              <a:solidFill>
                <a:srgbClr val="222222"/>
              </a:solidFill>
              <a:effectLst/>
            </a:endParaRPr>
          </a:p>
          <a:p>
            <a:pPr algn="l"/>
            <a:r>
              <a:rPr lang="en-US" b="0" i="0">
                <a:solidFill>
                  <a:srgbClr val="222222"/>
                </a:solidFill>
                <a:effectLst/>
              </a:rPr>
              <a:t>Who is the person I should contact about referrals? 	</a:t>
            </a:r>
            <a:endParaRPr lang="en-US" b="0" i="0">
              <a:solidFill>
                <a:srgbClr val="222222"/>
              </a:solidFill>
              <a:effectLst/>
              <a:ea typeface="Calibri"/>
              <a:cs typeface="Calibri"/>
            </a:endParaRPr>
          </a:p>
          <a:p>
            <a:pPr algn="l"/>
            <a:r>
              <a:rPr lang="en-US" b="0" i="0">
                <a:solidFill>
                  <a:srgbClr val="222222"/>
                </a:solidFill>
                <a:effectLst/>
              </a:rPr>
              <a:t>Do you provide home visits?</a:t>
            </a:r>
            <a:endParaRPr lang="en-US" b="0" i="0">
              <a:solidFill>
                <a:srgbClr val="222222"/>
              </a:solidFill>
              <a:effectLst/>
              <a:ea typeface="Calibri"/>
              <a:cs typeface="Calibri"/>
            </a:endParaRPr>
          </a:p>
          <a:p>
            <a:pPr algn="l"/>
            <a:r>
              <a:rPr lang="en-US" b="0" i="0">
                <a:solidFill>
                  <a:srgbClr val="222222"/>
                </a:solidFill>
                <a:effectLst/>
              </a:rPr>
              <a:t>What hours are you available to provide services?</a:t>
            </a:r>
            <a:endParaRPr lang="en-US" b="0" i="0">
              <a:solidFill>
                <a:srgbClr val="222222"/>
              </a:solidFill>
              <a:effectLst/>
              <a:ea typeface="Calibri"/>
              <a:cs typeface="Calibri"/>
            </a:endParaRPr>
          </a:p>
          <a:p>
            <a:pPr algn="l"/>
            <a:r>
              <a:rPr lang="en-US" b="0" i="0">
                <a:solidFill>
                  <a:srgbClr val="222222"/>
                </a:solidFill>
                <a:effectLst/>
              </a:rPr>
              <a:t>Can your location be easily accessed by public transportation?    </a:t>
            </a:r>
            <a:endParaRPr lang="en-US"/>
          </a:p>
        </p:txBody>
      </p:sp>
      <p:sp>
        <p:nvSpPr>
          <p:cNvPr id="5" name="Footer Placeholder 4"/>
          <p:cNvSpPr>
            <a:spLocks noGrp="1"/>
          </p:cNvSpPr>
          <p:nvPr>
            <p:ph type="ftr" sz="quarter" idx="4294967295"/>
          </p:nvPr>
        </p:nvSpPr>
        <p:spPr>
          <a:xfrm>
            <a:off x="0" y="6356350"/>
            <a:ext cx="5588000" cy="365125"/>
          </a:xfrm>
        </p:spPr>
        <p:txBody>
          <a:bodyPr/>
          <a:lstStyle/>
          <a:p>
            <a:r>
              <a:rPr lang="en-US"/>
              <a:t>health.state.mn.us</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8445239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19A0E-BB96-4004-A517-5F5E81080C1A}"/>
              </a:ext>
            </a:extLst>
          </p:cNvPr>
          <p:cNvSpPr>
            <a:spLocks noGrp="1"/>
          </p:cNvSpPr>
          <p:nvPr>
            <p:ph type="title"/>
          </p:nvPr>
        </p:nvSpPr>
        <p:spPr/>
        <p:txBody>
          <a:bodyPr/>
          <a:lstStyle/>
          <a:p>
            <a:r>
              <a:rPr lang="en-US"/>
              <a:t>Why are effective referrals for mental health important?</a:t>
            </a:r>
          </a:p>
        </p:txBody>
      </p:sp>
      <p:sp>
        <p:nvSpPr>
          <p:cNvPr id="3" name="Content Placeholder 2">
            <a:extLst>
              <a:ext uri="{FF2B5EF4-FFF2-40B4-BE49-F238E27FC236}">
                <a16:creationId xmlns:a16="http://schemas.microsoft.com/office/drawing/2014/main" id="{5E8F8170-3936-4973-9014-2738792555F6}"/>
              </a:ext>
            </a:extLst>
          </p:cNvPr>
          <p:cNvSpPr>
            <a:spLocks noGrp="1"/>
          </p:cNvSpPr>
          <p:nvPr>
            <p:ph sz="half" idx="1"/>
          </p:nvPr>
        </p:nvSpPr>
        <p:spPr/>
        <p:txBody>
          <a:bodyPr>
            <a:normAutofit/>
          </a:bodyPr>
          <a:lstStyle/>
          <a:p>
            <a:r>
              <a:rPr lang="en-US"/>
              <a:t>Overall, we are not seeing as many referrals based on social-emotional concerns as we would expect given recent historic events</a:t>
            </a:r>
          </a:p>
          <a:p>
            <a:r>
              <a:rPr lang="en-US"/>
              <a:t>Remember anxiety may impact a child’s ability to communicate</a:t>
            </a:r>
          </a:p>
          <a:p>
            <a:r>
              <a:rPr lang="en-US"/>
              <a:t>Honestly addressing parents’ questions and concerns can help them take the next step</a:t>
            </a:r>
          </a:p>
        </p:txBody>
      </p:sp>
      <p:sp>
        <p:nvSpPr>
          <p:cNvPr id="6" name="Content Placeholder 5">
            <a:extLst>
              <a:ext uri="{FF2B5EF4-FFF2-40B4-BE49-F238E27FC236}">
                <a16:creationId xmlns:a16="http://schemas.microsoft.com/office/drawing/2014/main" id="{0C552751-5CD5-0470-FA89-756A8A95C8E6}"/>
              </a:ext>
            </a:extLst>
          </p:cNvPr>
          <p:cNvSpPr>
            <a:spLocks noGrp="1"/>
          </p:cNvSpPr>
          <p:nvPr>
            <p:ph sz="half" idx="2"/>
          </p:nvPr>
        </p:nvSpPr>
        <p:spPr/>
        <p:txBody>
          <a:bodyPr vert="horz" lIns="182880" tIns="182880" rIns="182880" bIns="182880" rtlCol="0" anchor="t">
            <a:normAutofit/>
          </a:bodyPr>
          <a:lstStyle/>
          <a:p>
            <a:r>
              <a:rPr lang="en-US"/>
              <a:t>Early intervention is key, and a screening doesn’t give all the information needed</a:t>
            </a:r>
          </a:p>
          <a:p>
            <a:pPr lvl="1"/>
            <a:r>
              <a:rPr lang="en-US"/>
              <a:t>Further evaluation may be needed</a:t>
            </a:r>
            <a:endParaRPr lang="en-US">
              <a:ea typeface="Calibri"/>
              <a:cs typeface="Calibri"/>
            </a:endParaRPr>
          </a:p>
          <a:p>
            <a:r>
              <a:rPr lang="en-US"/>
              <a:t>Referrals empower parents in making informed decisions about the supports that are available for their child and/or family</a:t>
            </a:r>
            <a:endParaRPr lang="en-US">
              <a:ea typeface="Calibri"/>
              <a:cs typeface="Calibri"/>
            </a:endParaRPr>
          </a:p>
        </p:txBody>
      </p:sp>
      <p:sp>
        <p:nvSpPr>
          <p:cNvPr id="4" name="Footer Placeholder 3">
            <a:extLst>
              <a:ext uri="{FF2B5EF4-FFF2-40B4-BE49-F238E27FC236}">
                <a16:creationId xmlns:a16="http://schemas.microsoft.com/office/drawing/2014/main" id="{2CFAC0E7-499A-4C7E-B0F5-8828CA389056}"/>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ACDFDD90-26C0-42F0-9454-414480A8FCED}"/>
              </a:ext>
            </a:extLst>
          </p:cNvPr>
          <p:cNvSpPr>
            <a:spLocks noGrp="1"/>
          </p:cNvSpPr>
          <p:nvPr>
            <p:ph type="sldNum" sz="quarter" idx="12"/>
          </p:nvPr>
        </p:nvSpPr>
        <p:spPr/>
        <p:txBody>
          <a:bodyPr/>
          <a:lstStyle/>
          <a:p>
            <a:fld id="{48F63A3B-78C7-47BE-AE5E-E10140E04643}" type="slidenum">
              <a:rPr lang="en-US" smtClean="0"/>
              <a:t>69</a:t>
            </a:fld>
            <a:endParaRPr lang="en-US"/>
          </a:p>
        </p:txBody>
      </p:sp>
    </p:spTree>
    <p:extLst>
      <p:ext uri="{BB962C8B-B14F-4D97-AF65-F5344CB8AC3E}">
        <p14:creationId xmlns:p14="http://schemas.microsoft.com/office/powerpoint/2010/main" val="885190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A1993-4BBE-41B3-B920-EBEDC4AD4E18}"/>
              </a:ext>
            </a:extLst>
          </p:cNvPr>
          <p:cNvSpPr>
            <a:spLocks noGrp="1"/>
          </p:cNvSpPr>
          <p:nvPr>
            <p:ph type="title"/>
          </p:nvPr>
        </p:nvSpPr>
        <p:spPr/>
        <p:txBody>
          <a:bodyPr/>
          <a:lstStyle/>
          <a:p>
            <a:r>
              <a:rPr lang="en-US"/>
              <a:t>Help Me Grow</a:t>
            </a:r>
          </a:p>
        </p:txBody>
      </p:sp>
      <p:sp>
        <p:nvSpPr>
          <p:cNvPr id="8" name="Content Placeholder 7">
            <a:extLst>
              <a:ext uri="{FF2B5EF4-FFF2-40B4-BE49-F238E27FC236}">
                <a16:creationId xmlns:a16="http://schemas.microsoft.com/office/drawing/2014/main" id="{34B34205-C046-406F-BCFE-641A902E80B9}"/>
              </a:ext>
            </a:extLst>
          </p:cNvPr>
          <p:cNvSpPr>
            <a:spLocks noGrp="1"/>
          </p:cNvSpPr>
          <p:nvPr>
            <p:ph type="body" sz="quarter" idx="11"/>
          </p:nvPr>
        </p:nvSpPr>
        <p:spPr/>
        <p:txBody>
          <a:bodyPr>
            <a:normAutofit/>
          </a:bodyPr>
          <a:lstStyle/>
          <a:p>
            <a:r>
              <a:rPr lang="en-US">
                <a:hlinkClick r:id="rId3"/>
              </a:rPr>
              <a:t>Help Me Grow MN</a:t>
            </a:r>
            <a:endParaRPr lang="en-US"/>
          </a:p>
        </p:txBody>
      </p:sp>
      <p:pic>
        <p:nvPicPr>
          <p:cNvPr id="10" name="Content Placeholder 9" descr="Help Me Grow website. Includes an image of a toddler's feet and sections to learn more about developmental milestones, healthy development, how to get help for a child, and resources.">
            <a:extLst>
              <a:ext uri="{FF2B5EF4-FFF2-40B4-BE49-F238E27FC236}">
                <a16:creationId xmlns:a16="http://schemas.microsoft.com/office/drawing/2014/main" id="{D068CD95-3912-446C-BC6D-C3435143546E}"/>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2205" r="2205"/>
          <a:stretch/>
        </p:blipFill>
        <p:spPr/>
      </p:pic>
      <p:sp>
        <p:nvSpPr>
          <p:cNvPr id="4" name="Footer Placeholder 3">
            <a:extLst>
              <a:ext uri="{FF2B5EF4-FFF2-40B4-BE49-F238E27FC236}">
                <a16:creationId xmlns:a16="http://schemas.microsoft.com/office/drawing/2014/main" id="{34A379FE-871C-4661-A3D7-792C81974607}"/>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83161191-4CD6-452A-9476-B4EE68DC3BBE}"/>
              </a:ext>
            </a:extLst>
          </p:cNvPr>
          <p:cNvSpPr>
            <a:spLocks noGrp="1"/>
          </p:cNvSpPr>
          <p:nvPr>
            <p:ph type="sldNum" sz="quarter" idx="13"/>
          </p:nvPr>
        </p:nvSpPr>
        <p:spPr/>
        <p:txBody>
          <a:bodyPr/>
          <a:lstStyle/>
          <a:p>
            <a:fld id="{48F63A3B-78C7-47BE-AE5E-E10140E04643}" type="slidenum">
              <a:rPr lang="en-US" smtClean="0"/>
              <a:t>7</a:t>
            </a:fld>
            <a:endParaRPr lang="en-US"/>
          </a:p>
        </p:txBody>
      </p:sp>
    </p:spTree>
    <p:extLst>
      <p:ext uri="{BB962C8B-B14F-4D97-AF65-F5344CB8AC3E}">
        <p14:creationId xmlns:p14="http://schemas.microsoft.com/office/powerpoint/2010/main" val="34141646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023C4-EA2D-404F-A1A4-6253AAF62FFA}"/>
              </a:ext>
            </a:extLst>
          </p:cNvPr>
          <p:cNvSpPr>
            <a:spLocks noGrp="1"/>
          </p:cNvSpPr>
          <p:nvPr>
            <p:ph type="title"/>
          </p:nvPr>
        </p:nvSpPr>
        <p:spPr/>
        <p:txBody>
          <a:bodyPr/>
          <a:lstStyle/>
          <a:p>
            <a:r>
              <a:rPr lang="en-US"/>
              <a:t>How do you talk with parents about elevated scores?</a:t>
            </a:r>
          </a:p>
        </p:txBody>
      </p:sp>
      <p:sp>
        <p:nvSpPr>
          <p:cNvPr id="3" name="Content Placeholder 2">
            <a:extLst>
              <a:ext uri="{FF2B5EF4-FFF2-40B4-BE49-F238E27FC236}">
                <a16:creationId xmlns:a16="http://schemas.microsoft.com/office/drawing/2014/main" id="{32F25599-4FCD-4AA4-A9F8-C093871A92B6}"/>
              </a:ext>
            </a:extLst>
          </p:cNvPr>
          <p:cNvSpPr>
            <a:spLocks noGrp="1"/>
          </p:cNvSpPr>
          <p:nvPr>
            <p:ph sz="half" idx="1"/>
          </p:nvPr>
        </p:nvSpPr>
        <p:spPr/>
        <p:txBody>
          <a:bodyPr>
            <a:normAutofit/>
          </a:bodyPr>
          <a:lstStyle/>
          <a:p>
            <a:r>
              <a:rPr lang="en-US"/>
              <a:t>When parents indicate high scores on ASQ:SE-2 - </a:t>
            </a:r>
            <a:r>
              <a:rPr lang="en-US" b="1"/>
              <a:t>Take it seriously!</a:t>
            </a:r>
            <a:endParaRPr lang="en-US"/>
          </a:p>
          <a:p>
            <a:r>
              <a:rPr lang="en-US"/>
              <a:t>You can say:  “I see that you have some concerns about your child from how you filled out the screening questionnaire. I am wondering if you would like me to help you get some support?”</a:t>
            </a:r>
          </a:p>
          <a:p>
            <a:pPr marL="0" indent="0">
              <a:buNone/>
            </a:pPr>
            <a:endParaRPr lang="en-US"/>
          </a:p>
        </p:txBody>
      </p:sp>
      <p:sp>
        <p:nvSpPr>
          <p:cNvPr id="6" name="Content Placeholder 5">
            <a:extLst>
              <a:ext uri="{FF2B5EF4-FFF2-40B4-BE49-F238E27FC236}">
                <a16:creationId xmlns:a16="http://schemas.microsoft.com/office/drawing/2014/main" id="{BC0953A3-0A98-F753-0195-8B0C199E9F37}"/>
              </a:ext>
            </a:extLst>
          </p:cNvPr>
          <p:cNvSpPr>
            <a:spLocks noGrp="1"/>
          </p:cNvSpPr>
          <p:nvPr>
            <p:ph sz="half" idx="2"/>
          </p:nvPr>
        </p:nvSpPr>
        <p:spPr/>
        <p:txBody>
          <a:bodyPr/>
          <a:lstStyle/>
          <a:p>
            <a:r>
              <a:rPr lang="en-US"/>
              <a:t>“Let’s call my colleague at ___ agency, they can help figure out what to do next.”</a:t>
            </a:r>
          </a:p>
          <a:p>
            <a:r>
              <a:rPr lang="en-US"/>
              <a:t>“Is it ok if I call you in a couple weeks to see if you have questions or have other concerns?”</a:t>
            </a:r>
          </a:p>
          <a:p>
            <a:endParaRPr lang="en-US"/>
          </a:p>
        </p:txBody>
      </p:sp>
      <p:sp>
        <p:nvSpPr>
          <p:cNvPr id="4" name="Footer Placeholder 3">
            <a:extLst>
              <a:ext uri="{FF2B5EF4-FFF2-40B4-BE49-F238E27FC236}">
                <a16:creationId xmlns:a16="http://schemas.microsoft.com/office/drawing/2014/main" id="{0EC3FEB0-83F8-4007-B891-7FB739310149}"/>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8774199D-7501-47A7-9D70-3646138324EE}"/>
              </a:ext>
            </a:extLst>
          </p:cNvPr>
          <p:cNvSpPr>
            <a:spLocks noGrp="1"/>
          </p:cNvSpPr>
          <p:nvPr>
            <p:ph type="sldNum" sz="quarter" idx="12"/>
          </p:nvPr>
        </p:nvSpPr>
        <p:spPr/>
        <p:txBody>
          <a:bodyPr/>
          <a:lstStyle/>
          <a:p>
            <a:fld id="{48F63A3B-78C7-47BE-AE5E-E10140E04643}" type="slidenum">
              <a:rPr lang="en-US" smtClean="0"/>
              <a:t>70</a:t>
            </a:fld>
            <a:endParaRPr lang="en-US"/>
          </a:p>
        </p:txBody>
      </p:sp>
    </p:spTree>
    <p:extLst>
      <p:ext uri="{BB962C8B-B14F-4D97-AF65-F5344CB8AC3E}">
        <p14:creationId xmlns:p14="http://schemas.microsoft.com/office/powerpoint/2010/main" val="30943582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81B13-0306-4731-8160-958AA929C20C}"/>
              </a:ext>
            </a:extLst>
          </p:cNvPr>
          <p:cNvSpPr>
            <a:spLocks noGrp="1"/>
          </p:cNvSpPr>
          <p:nvPr>
            <p:ph type="title"/>
          </p:nvPr>
        </p:nvSpPr>
        <p:spPr/>
        <p:txBody>
          <a:bodyPr/>
          <a:lstStyle/>
          <a:p>
            <a:r>
              <a:rPr lang="en-US"/>
              <a:t>Screener's role in referral</a:t>
            </a:r>
          </a:p>
        </p:txBody>
      </p:sp>
      <p:sp>
        <p:nvSpPr>
          <p:cNvPr id="3" name="Content Placeholder 2">
            <a:extLst>
              <a:ext uri="{FF2B5EF4-FFF2-40B4-BE49-F238E27FC236}">
                <a16:creationId xmlns:a16="http://schemas.microsoft.com/office/drawing/2014/main" id="{90B39BDB-DF22-4602-BFDB-0399E0952235}"/>
              </a:ext>
            </a:extLst>
          </p:cNvPr>
          <p:cNvSpPr>
            <a:spLocks noGrp="1"/>
          </p:cNvSpPr>
          <p:nvPr>
            <p:ph idx="1"/>
          </p:nvPr>
        </p:nvSpPr>
        <p:spPr>
          <a:xfrm>
            <a:off x="5388634" y="415556"/>
            <a:ext cx="6386423" cy="5457920"/>
          </a:xfrm>
        </p:spPr>
        <p:txBody>
          <a:bodyPr vert="horz" lIns="91440" tIns="45720" rIns="91440" bIns="45720" rtlCol="0" anchor="t">
            <a:normAutofit fontScale="77500" lnSpcReduction="20000"/>
          </a:bodyPr>
          <a:lstStyle/>
          <a:p>
            <a:pPr lvl="0"/>
            <a:r>
              <a:rPr lang="en-US"/>
              <a:t>Screeners are required by statute to refer potentially eligible children under age 5 to ECSE</a:t>
            </a:r>
          </a:p>
          <a:p>
            <a:r>
              <a:rPr lang="en-US"/>
              <a:t>This is true even if the parent is not interested in the referral (send contact info only)</a:t>
            </a:r>
            <a:endParaRPr lang="en-US">
              <a:ea typeface="Calibri"/>
              <a:cs typeface="Calibri"/>
            </a:endParaRPr>
          </a:p>
          <a:p>
            <a:pPr lvl="0"/>
            <a:r>
              <a:rPr lang="en-US"/>
              <a:t>It is the role of the ECSE program to review all information, including the screening, with parents and propose any potential next steps</a:t>
            </a:r>
          </a:p>
          <a:p>
            <a:pPr lvl="0"/>
            <a:r>
              <a:rPr lang="en-US"/>
              <a:t>Parents may decline further evaluation or services after evaluation</a:t>
            </a:r>
            <a:endParaRPr lang="en-US">
              <a:ea typeface="Calibri"/>
              <a:cs typeface="Calibri"/>
            </a:endParaRPr>
          </a:p>
          <a:p>
            <a:pPr lvl="1"/>
            <a:r>
              <a:rPr lang="en-US"/>
              <a:t>Nothing will happen without their informed consent</a:t>
            </a:r>
            <a:endParaRPr lang="en-US">
              <a:ea typeface="Calibri"/>
              <a:cs typeface="Calibri"/>
            </a:endParaRPr>
          </a:p>
        </p:txBody>
      </p:sp>
      <p:sp>
        <p:nvSpPr>
          <p:cNvPr id="4" name="Footer Placeholder 3">
            <a:extLst>
              <a:ext uri="{FF2B5EF4-FFF2-40B4-BE49-F238E27FC236}">
                <a16:creationId xmlns:a16="http://schemas.microsoft.com/office/drawing/2014/main" id="{D32BFE86-FAE6-4766-A9FD-D3FB840D5F72}"/>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1DBCD5BC-6200-472C-B64B-801FA0B3707E}"/>
              </a:ext>
            </a:extLst>
          </p:cNvPr>
          <p:cNvSpPr>
            <a:spLocks noGrp="1"/>
          </p:cNvSpPr>
          <p:nvPr>
            <p:ph type="sldNum" sz="quarter" idx="12"/>
          </p:nvPr>
        </p:nvSpPr>
        <p:spPr/>
        <p:txBody>
          <a:bodyPr/>
          <a:lstStyle/>
          <a:p>
            <a:fld id="{48F63A3B-78C7-47BE-AE5E-E10140E04643}" type="slidenum">
              <a:rPr lang="en-US" smtClean="0"/>
              <a:t>71</a:t>
            </a:fld>
            <a:endParaRPr lang="en-US"/>
          </a:p>
        </p:txBody>
      </p:sp>
    </p:spTree>
    <p:extLst>
      <p:ext uri="{BB962C8B-B14F-4D97-AF65-F5344CB8AC3E}">
        <p14:creationId xmlns:p14="http://schemas.microsoft.com/office/powerpoint/2010/main" val="33711604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6364-D449-41C9-850A-74D2FC247FD9}"/>
              </a:ext>
            </a:extLst>
          </p:cNvPr>
          <p:cNvSpPr>
            <a:spLocks noGrp="1"/>
          </p:cNvSpPr>
          <p:nvPr>
            <p:ph type="title"/>
          </p:nvPr>
        </p:nvSpPr>
        <p:spPr/>
        <p:txBody>
          <a:bodyPr/>
          <a:lstStyle/>
          <a:p>
            <a:r>
              <a:rPr lang="en-US"/>
              <a:t>Pediatric Symptom Checklist trauma question</a:t>
            </a:r>
          </a:p>
        </p:txBody>
      </p:sp>
      <p:sp>
        <p:nvSpPr>
          <p:cNvPr id="3" name="Content Placeholder 2">
            <a:extLst>
              <a:ext uri="{FF2B5EF4-FFF2-40B4-BE49-F238E27FC236}">
                <a16:creationId xmlns:a16="http://schemas.microsoft.com/office/drawing/2014/main" id="{DF62E15F-D1E3-4117-B6A0-2453BCD877E1}"/>
              </a:ext>
            </a:extLst>
          </p:cNvPr>
          <p:cNvSpPr>
            <a:spLocks noGrp="1"/>
          </p:cNvSpPr>
          <p:nvPr>
            <p:ph idx="1"/>
          </p:nvPr>
        </p:nvSpPr>
        <p:spPr/>
        <p:txBody>
          <a:bodyPr vert="horz" lIns="91440" tIns="45720" rIns="91440" bIns="45720" rtlCol="0" anchor="t">
            <a:normAutofit/>
          </a:bodyPr>
          <a:lstStyle/>
          <a:p>
            <a:pPr marL="0" indent="0">
              <a:buNone/>
            </a:pPr>
            <a:r>
              <a:rPr lang="en-US"/>
              <a:t>“Has your child ever experienced anything scary or stressful in the past year?”</a:t>
            </a:r>
          </a:p>
          <a:p>
            <a:pPr lvl="1"/>
            <a:r>
              <a:rPr lang="en-US"/>
              <a:t>Consider these follow-up questions:</a:t>
            </a:r>
          </a:p>
          <a:p>
            <a:pPr lvl="2"/>
            <a:r>
              <a:rPr lang="en-US" sz="2400"/>
              <a:t>Did you get any support?</a:t>
            </a:r>
            <a:endParaRPr lang="en-US" sz="2400">
              <a:ea typeface="Calibri"/>
              <a:cs typeface="Calibri"/>
            </a:endParaRPr>
          </a:p>
          <a:p>
            <a:pPr lvl="2"/>
            <a:r>
              <a:rPr lang="en-US" sz="2400"/>
              <a:t>Would you like some support? I can connect you with a colleague (friend) who can support both you and your child around this stressor.</a:t>
            </a:r>
            <a:endParaRPr lang="en-US" sz="2400">
              <a:ea typeface="Calibri"/>
              <a:cs typeface="Calibri"/>
            </a:endParaRPr>
          </a:p>
          <a:p>
            <a:pPr marL="0" indent="0">
              <a:buNone/>
            </a:pPr>
            <a:r>
              <a:rPr lang="en-US">
                <a:hlinkClick r:id="rId3"/>
              </a:rPr>
              <a:t>Pediatric Symptom Checklist Parent and Youth Screening Tool Q38</a:t>
            </a:r>
            <a:endParaRPr lang="en-US">
              <a:ea typeface="Calibri"/>
              <a:cs typeface="Calibri"/>
            </a:endParaRPr>
          </a:p>
        </p:txBody>
      </p:sp>
      <p:sp>
        <p:nvSpPr>
          <p:cNvPr id="4" name="Footer Placeholder 3">
            <a:extLst>
              <a:ext uri="{FF2B5EF4-FFF2-40B4-BE49-F238E27FC236}">
                <a16:creationId xmlns:a16="http://schemas.microsoft.com/office/drawing/2014/main" id="{85D3775C-E457-4E00-8596-E8622DBD4FA6}"/>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3DE9FBC6-777F-4549-AE9F-3CAFF8167507}"/>
              </a:ext>
            </a:extLst>
          </p:cNvPr>
          <p:cNvSpPr>
            <a:spLocks noGrp="1"/>
          </p:cNvSpPr>
          <p:nvPr>
            <p:ph type="sldNum" sz="quarter" idx="12"/>
          </p:nvPr>
        </p:nvSpPr>
        <p:spPr/>
        <p:txBody>
          <a:bodyPr/>
          <a:lstStyle/>
          <a:p>
            <a:fld id="{48F63A3B-78C7-47BE-AE5E-E10140E04643}" type="slidenum">
              <a:rPr lang="en-US" smtClean="0"/>
              <a:t>72</a:t>
            </a:fld>
            <a:endParaRPr lang="en-US"/>
          </a:p>
        </p:txBody>
      </p:sp>
    </p:spTree>
    <p:extLst>
      <p:ext uri="{BB962C8B-B14F-4D97-AF65-F5344CB8AC3E}">
        <p14:creationId xmlns:p14="http://schemas.microsoft.com/office/powerpoint/2010/main" val="75873923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F3C9F-253B-4BEB-840F-5222B798AEF7}"/>
              </a:ext>
            </a:extLst>
          </p:cNvPr>
          <p:cNvSpPr>
            <a:spLocks noGrp="1"/>
          </p:cNvSpPr>
          <p:nvPr>
            <p:ph type="title"/>
          </p:nvPr>
        </p:nvSpPr>
        <p:spPr/>
        <p:txBody>
          <a:bodyPr/>
          <a:lstStyle/>
          <a:p>
            <a:r>
              <a:rPr lang="en-US"/>
              <a:t>Effective referrals </a:t>
            </a:r>
          </a:p>
        </p:txBody>
      </p:sp>
      <p:sp>
        <p:nvSpPr>
          <p:cNvPr id="6" name="Content Placeholder 5">
            <a:extLst>
              <a:ext uri="{FF2B5EF4-FFF2-40B4-BE49-F238E27FC236}">
                <a16:creationId xmlns:a16="http://schemas.microsoft.com/office/drawing/2014/main" id="{D64EC546-CA04-4E52-8D29-7D667611E772}"/>
              </a:ext>
            </a:extLst>
          </p:cNvPr>
          <p:cNvSpPr>
            <a:spLocks noGrp="1"/>
          </p:cNvSpPr>
          <p:nvPr>
            <p:ph sz="half" idx="1"/>
          </p:nvPr>
        </p:nvSpPr>
        <p:spPr/>
        <p:txBody>
          <a:bodyPr>
            <a:normAutofit/>
          </a:bodyPr>
          <a:lstStyle/>
          <a:p>
            <a:r>
              <a:rPr lang="en-US"/>
              <a:t>Offer options</a:t>
            </a:r>
          </a:p>
          <a:p>
            <a:r>
              <a:rPr lang="en-US"/>
              <a:t>Develop plan together</a:t>
            </a:r>
          </a:p>
          <a:p>
            <a:pPr lvl="1"/>
            <a:r>
              <a:rPr lang="en-US"/>
              <a:t>Consider any other health concerns if known</a:t>
            </a:r>
          </a:p>
          <a:p>
            <a:pPr lvl="1"/>
            <a:r>
              <a:rPr lang="en-US"/>
              <a:t>Consider other cultural, communication style, environment, parenting practices, opportunities that impact screening results</a:t>
            </a:r>
          </a:p>
          <a:p>
            <a:r>
              <a:rPr lang="en-US"/>
              <a:t>Prioritize based on family’s needs</a:t>
            </a:r>
          </a:p>
        </p:txBody>
      </p:sp>
      <p:sp>
        <p:nvSpPr>
          <p:cNvPr id="3" name="Content Placeholder 2">
            <a:extLst>
              <a:ext uri="{FF2B5EF4-FFF2-40B4-BE49-F238E27FC236}">
                <a16:creationId xmlns:a16="http://schemas.microsoft.com/office/drawing/2014/main" id="{DEB18F47-5C89-8E2C-CDDD-F3BC5C0C1DF9}"/>
              </a:ext>
            </a:extLst>
          </p:cNvPr>
          <p:cNvSpPr>
            <a:spLocks noGrp="1"/>
          </p:cNvSpPr>
          <p:nvPr>
            <p:ph sz="half" idx="2"/>
          </p:nvPr>
        </p:nvSpPr>
        <p:spPr/>
        <p:txBody>
          <a:bodyPr/>
          <a:lstStyle/>
          <a:p>
            <a:r>
              <a:rPr lang="en-US"/>
              <a:t>Active referral: get the process started together</a:t>
            </a:r>
          </a:p>
          <a:p>
            <a:r>
              <a:rPr lang="en-US"/>
              <a:t>Warm handoff: help make initial connection, let families know what to expect, introduce them if possible</a:t>
            </a:r>
          </a:p>
        </p:txBody>
      </p:sp>
      <p:sp>
        <p:nvSpPr>
          <p:cNvPr id="4" name="Footer Placeholder 3">
            <a:extLst>
              <a:ext uri="{FF2B5EF4-FFF2-40B4-BE49-F238E27FC236}">
                <a16:creationId xmlns:a16="http://schemas.microsoft.com/office/drawing/2014/main" id="{C1674B9F-B73F-43CA-8D6E-A66B58E5F195}"/>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BE8AEDE1-B6B8-4A58-9D75-F8B2277B02D5}"/>
              </a:ext>
            </a:extLst>
          </p:cNvPr>
          <p:cNvSpPr>
            <a:spLocks noGrp="1"/>
          </p:cNvSpPr>
          <p:nvPr>
            <p:ph type="sldNum" sz="quarter" idx="12"/>
          </p:nvPr>
        </p:nvSpPr>
        <p:spPr/>
        <p:txBody>
          <a:bodyPr/>
          <a:lstStyle/>
          <a:p>
            <a:fld id="{48F63A3B-78C7-47BE-AE5E-E10140E04643}" type="slidenum">
              <a:rPr lang="en-US" smtClean="0"/>
              <a:t>73</a:t>
            </a:fld>
            <a:endParaRPr lang="en-US"/>
          </a:p>
        </p:txBody>
      </p:sp>
    </p:spTree>
    <p:extLst>
      <p:ext uri="{BB962C8B-B14F-4D97-AF65-F5344CB8AC3E}">
        <p14:creationId xmlns:p14="http://schemas.microsoft.com/office/powerpoint/2010/main" val="42688416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45415-400C-4043-8664-E0835268F5A7}"/>
              </a:ext>
            </a:extLst>
          </p:cNvPr>
          <p:cNvSpPr>
            <a:spLocks noGrp="1"/>
          </p:cNvSpPr>
          <p:nvPr>
            <p:ph type="title"/>
          </p:nvPr>
        </p:nvSpPr>
        <p:spPr/>
        <p:txBody>
          <a:bodyPr/>
          <a:lstStyle/>
          <a:p>
            <a:r>
              <a:rPr lang="en-US"/>
              <a:t>Parent communication preferences</a:t>
            </a:r>
          </a:p>
        </p:txBody>
      </p:sp>
      <p:sp>
        <p:nvSpPr>
          <p:cNvPr id="3" name="Content Placeholder 2">
            <a:extLst>
              <a:ext uri="{FF2B5EF4-FFF2-40B4-BE49-F238E27FC236}">
                <a16:creationId xmlns:a16="http://schemas.microsoft.com/office/drawing/2014/main" id="{5E81EF95-DBC4-4DB6-97EC-F365AFD94E58}"/>
              </a:ext>
            </a:extLst>
          </p:cNvPr>
          <p:cNvSpPr>
            <a:spLocks noGrp="1"/>
          </p:cNvSpPr>
          <p:nvPr>
            <p:ph idx="1"/>
          </p:nvPr>
        </p:nvSpPr>
        <p:spPr>
          <a:xfrm>
            <a:off x="838200" y="1594624"/>
            <a:ext cx="10820400" cy="4761725"/>
          </a:xfrm>
        </p:spPr>
        <p:txBody>
          <a:bodyPr vert="horz" lIns="91440" tIns="45720" rIns="91440" bIns="45720" rtlCol="0" anchor="t">
            <a:normAutofit/>
          </a:bodyPr>
          <a:lstStyle/>
          <a:p>
            <a:r>
              <a:rPr lang="en-US">
                <a:hlinkClick r:id="rId3"/>
              </a:rPr>
              <a:t>Wilder Study 2019</a:t>
            </a:r>
          </a:p>
          <a:p>
            <a:pPr lvl="1"/>
            <a:r>
              <a:rPr lang="en-US"/>
              <a:t>14 group discussions with 89 parents across the state</a:t>
            </a:r>
          </a:p>
          <a:p>
            <a:r>
              <a:rPr lang="en-US"/>
              <a:t>Prefer </a:t>
            </a:r>
            <a:r>
              <a:rPr lang="en-US" b="1"/>
              <a:t>two-way conversation</a:t>
            </a:r>
            <a:r>
              <a:rPr lang="en-US"/>
              <a:t>: face-to-face.</a:t>
            </a:r>
          </a:p>
          <a:p>
            <a:r>
              <a:rPr lang="en-US"/>
              <a:t>Prefer time to </a:t>
            </a:r>
            <a:r>
              <a:rPr lang="en-US" b="1"/>
              <a:t>build trust</a:t>
            </a:r>
            <a:r>
              <a:rPr lang="en-US"/>
              <a:t>: “goal is to empower, not a bunch of paper.” </a:t>
            </a:r>
          </a:p>
          <a:p>
            <a:r>
              <a:rPr lang="en-US"/>
              <a:t>Prefer “</a:t>
            </a:r>
            <a:r>
              <a:rPr lang="en-US" b="1"/>
              <a:t>in-reach</a:t>
            </a:r>
            <a:r>
              <a:rPr lang="en-US"/>
              <a:t>” instead of outreach. Relationship building focus.</a:t>
            </a:r>
          </a:p>
          <a:p>
            <a:r>
              <a:rPr lang="en-US" b="1"/>
              <a:t>Technology</a:t>
            </a:r>
            <a:r>
              <a:rPr lang="en-US"/>
              <a:t>- keep it mobile friendly, but some lack internet access…</a:t>
            </a:r>
          </a:p>
        </p:txBody>
      </p:sp>
      <p:sp>
        <p:nvSpPr>
          <p:cNvPr id="4" name="Footer Placeholder 3">
            <a:extLst>
              <a:ext uri="{FF2B5EF4-FFF2-40B4-BE49-F238E27FC236}">
                <a16:creationId xmlns:a16="http://schemas.microsoft.com/office/drawing/2014/main" id="{7E9B6F44-D495-4559-BC43-D382B48EEE6E}"/>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1FD1FD9F-E4CC-435E-8B6A-177A09C8642B}"/>
              </a:ext>
            </a:extLst>
          </p:cNvPr>
          <p:cNvSpPr>
            <a:spLocks noGrp="1"/>
          </p:cNvSpPr>
          <p:nvPr>
            <p:ph type="sldNum" sz="quarter" idx="12"/>
          </p:nvPr>
        </p:nvSpPr>
        <p:spPr/>
        <p:txBody>
          <a:bodyPr/>
          <a:lstStyle/>
          <a:p>
            <a:fld id="{48F63A3B-78C7-47BE-AE5E-E10140E04643}" type="slidenum">
              <a:rPr lang="en-US" smtClean="0"/>
              <a:t>74</a:t>
            </a:fld>
            <a:endParaRPr lang="en-US"/>
          </a:p>
        </p:txBody>
      </p:sp>
    </p:spTree>
    <p:extLst>
      <p:ext uri="{BB962C8B-B14F-4D97-AF65-F5344CB8AC3E}">
        <p14:creationId xmlns:p14="http://schemas.microsoft.com/office/powerpoint/2010/main" val="1606370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F61B8-A243-45DD-BF98-1062DF14CFD7}"/>
              </a:ext>
            </a:extLst>
          </p:cNvPr>
          <p:cNvSpPr>
            <a:spLocks noGrp="1"/>
          </p:cNvSpPr>
          <p:nvPr>
            <p:ph type="title"/>
          </p:nvPr>
        </p:nvSpPr>
        <p:spPr/>
        <p:txBody>
          <a:bodyPr/>
          <a:lstStyle/>
          <a:p>
            <a:r>
              <a:rPr lang="en-US"/>
              <a:t>Follow through</a:t>
            </a:r>
          </a:p>
        </p:txBody>
      </p:sp>
      <p:sp>
        <p:nvSpPr>
          <p:cNvPr id="3" name="Content Placeholder 2">
            <a:extLst>
              <a:ext uri="{FF2B5EF4-FFF2-40B4-BE49-F238E27FC236}">
                <a16:creationId xmlns:a16="http://schemas.microsoft.com/office/drawing/2014/main" id="{B2C82C90-ABAA-4CCE-9F25-BC2F89694ABC}"/>
              </a:ext>
            </a:extLst>
          </p:cNvPr>
          <p:cNvSpPr>
            <a:spLocks noGrp="1"/>
          </p:cNvSpPr>
          <p:nvPr>
            <p:ph sz="half" idx="1"/>
          </p:nvPr>
        </p:nvSpPr>
        <p:spPr/>
        <p:txBody>
          <a:bodyPr>
            <a:normAutofit/>
          </a:bodyPr>
          <a:lstStyle/>
          <a:p>
            <a:r>
              <a:rPr lang="en-US"/>
              <a:t>Family-centered decision-making:</a:t>
            </a:r>
          </a:p>
          <a:p>
            <a:pPr lvl="1"/>
            <a:r>
              <a:rPr lang="en-US"/>
              <a:t>What is highest priority for the family?</a:t>
            </a:r>
          </a:p>
          <a:p>
            <a:pPr lvl="1"/>
            <a:r>
              <a:rPr lang="en-US"/>
              <a:t>What works for them?</a:t>
            </a:r>
          </a:p>
          <a:p>
            <a:pPr lvl="1"/>
            <a:r>
              <a:rPr lang="en-US"/>
              <a:t>Teach back</a:t>
            </a:r>
          </a:p>
        </p:txBody>
      </p:sp>
      <p:sp>
        <p:nvSpPr>
          <p:cNvPr id="6" name="Content Placeholder 5">
            <a:extLst>
              <a:ext uri="{FF2B5EF4-FFF2-40B4-BE49-F238E27FC236}">
                <a16:creationId xmlns:a16="http://schemas.microsoft.com/office/drawing/2014/main" id="{66571527-B71A-0386-B3D0-11D707F118E4}"/>
              </a:ext>
            </a:extLst>
          </p:cNvPr>
          <p:cNvSpPr>
            <a:spLocks noGrp="1"/>
          </p:cNvSpPr>
          <p:nvPr>
            <p:ph sz="half" idx="2"/>
          </p:nvPr>
        </p:nvSpPr>
        <p:spPr/>
        <p:txBody>
          <a:bodyPr vert="horz" lIns="91440" tIns="45720" rIns="91440" bIns="45720" rtlCol="0" anchor="t">
            <a:normAutofit fontScale="92500" lnSpcReduction="10000"/>
          </a:bodyPr>
          <a:lstStyle/>
          <a:p>
            <a:r>
              <a:rPr lang="en-US"/>
              <a:t>Follow through</a:t>
            </a:r>
          </a:p>
          <a:p>
            <a:pPr lvl="1"/>
            <a:r>
              <a:rPr lang="en-US"/>
              <a:t>Families often do not follow through the first time – more than half of the time!</a:t>
            </a:r>
            <a:endParaRPr lang="en-US">
              <a:ea typeface="Calibri"/>
              <a:cs typeface="Calibri"/>
            </a:endParaRPr>
          </a:p>
          <a:p>
            <a:pPr lvl="1"/>
            <a:r>
              <a:rPr lang="en-US"/>
              <a:t>Follow up by phone, mail, text or with a future visit</a:t>
            </a:r>
            <a:endParaRPr lang="en-US">
              <a:ea typeface="Calibri"/>
              <a:cs typeface="Calibri"/>
            </a:endParaRPr>
          </a:p>
          <a:p>
            <a:pPr lvl="1"/>
            <a:r>
              <a:rPr lang="en-US"/>
              <a:t>Engage other professionals that have a trusted relationship with the family, with their permission</a:t>
            </a:r>
            <a:endParaRPr lang="en-US">
              <a:ea typeface="Calibri"/>
              <a:cs typeface="Calibri"/>
            </a:endParaRPr>
          </a:p>
          <a:p>
            <a:pPr lvl="1"/>
            <a:r>
              <a:rPr lang="en-US"/>
              <a:t>Tips: care coordinator, tickler file, Excel spread sheet…</a:t>
            </a:r>
            <a:endParaRPr lang="en-US">
              <a:ea typeface="Calibri"/>
              <a:cs typeface="Calibri"/>
            </a:endParaRPr>
          </a:p>
          <a:p>
            <a:pPr marL="0" indent="0">
              <a:buNone/>
            </a:pPr>
            <a:endParaRPr lang="en-US"/>
          </a:p>
        </p:txBody>
      </p:sp>
      <p:sp>
        <p:nvSpPr>
          <p:cNvPr id="4" name="Footer Placeholder 3">
            <a:extLst>
              <a:ext uri="{FF2B5EF4-FFF2-40B4-BE49-F238E27FC236}">
                <a16:creationId xmlns:a16="http://schemas.microsoft.com/office/drawing/2014/main" id="{CB5EE9EB-A7B6-4452-8F99-7A220FEB34FB}"/>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E90644DC-B7AF-42B6-A87C-109736D9CABC}"/>
              </a:ext>
            </a:extLst>
          </p:cNvPr>
          <p:cNvSpPr>
            <a:spLocks noGrp="1"/>
          </p:cNvSpPr>
          <p:nvPr>
            <p:ph type="sldNum" sz="quarter" idx="12"/>
          </p:nvPr>
        </p:nvSpPr>
        <p:spPr/>
        <p:txBody>
          <a:bodyPr/>
          <a:lstStyle/>
          <a:p>
            <a:fld id="{48F63A3B-78C7-47BE-AE5E-E10140E04643}" type="slidenum">
              <a:rPr lang="en-US" smtClean="0"/>
              <a:t>75</a:t>
            </a:fld>
            <a:endParaRPr lang="en-US"/>
          </a:p>
        </p:txBody>
      </p:sp>
    </p:spTree>
    <p:extLst>
      <p:ext uri="{BB962C8B-B14F-4D97-AF65-F5344CB8AC3E}">
        <p14:creationId xmlns:p14="http://schemas.microsoft.com/office/powerpoint/2010/main" val="36909410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Resource:</a:t>
            </a:r>
            <a:br>
              <a:rPr lang="en-US"/>
            </a:br>
            <a:r>
              <a:rPr lang="en-US"/>
              <a:t>Hard Conversations in early childhood</a:t>
            </a:r>
          </a:p>
        </p:txBody>
      </p:sp>
      <p:sp>
        <p:nvSpPr>
          <p:cNvPr id="3" name="Text Placeholder 2"/>
          <p:cNvSpPr>
            <a:spLocks noGrp="1"/>
          </p:cNvSpPr>
          <p:nvPr>
            <p:ph idx="1"/>
          </p:nvPr>
        </p:nvSpPr>
        <p:spPr/>
        <p:txBody>
          <a:bodyPr vert="horz" lIns="91440" tIns="45720" rIns="91440" bIns="45720" rtlCol="0" anchor="t">
            <a:normAutofit/>
          </a:bodyPr>
          <a:lstStyle/>
          <a:p>
            <a:r>
              <a:rPr lang="en-US" u="sng">
                <a:hlinkClick r:id="rId3"/>
              </a:rPr>
              <a:t>Hard Conversations panel discussion</a:t>
            </a:r>
            <a:endParaRPr lang="en-US">
              <a:ea typeface="Calibri"/>
              <a:cs typeface="Calibri"/>
            </a:endParaRPr>
          </a:p>
          <a:p>
            <a:r>
              <a:rPr lang="en-US"/>
              <a:t>Intended to support practitioners working with families of young children to feel more confident when discussing important but sensitive topics</a:t>
            </a:r>
            <a:endParaRPr lang="en-US">
              <a:ea typeface="Calibri"/>
              <a:cs typeface="Calibri"/>
            </a:endParaRPr>
          </a:p>
          <a:p>
            <a:r>
              <a:rPr lang="en-US"/>
              <a:t>Available with a </a:t>
            </a:r>
            <a:r>
              <a:rPr lang="en-US" u="sng">
                <a:hlinkClick r:id="rId4"/>
              </a:rPr>
              <a:t>Hard Conversations companion guide</a:t>
            </a:r>
            <a:r>
              <a:rPr lang="en-US"/>
              <a:t> to facilitate team conversation on the Early Childhood Special Education (ECSE) </a:t>
            </a:r>
            <a:r>
              <a:rPr lang="en-US" u="sng">
                <a:hlinkClick r:id="rId5"/>
              </a:rPr>
              <a:t>Part C and Part B Resources</a:t>
            </a:r>
            <a:r>
              <a:rPr lang="en-US"/>
              <a:t> webpage</a:t>
            </a:r>
            <a:endParaRPr lang="en-US">
              <a:ea typeface="Calibri"/>
              <a:cs typeface="Calibri"/>
            </a:endParaRPr>
          </a:p>
          <a:p>
            <a:pPr marL="69850" indent="0">
              <a:buNone/>
            </a:pPr>
            <a:endParaRPr lang="en-US"/>
          </a:p>
          <a:p>
            <a:endParaRPr lang="en-US"/>
          </a:p>
        </p:txBody>
      </p:sp>
      <p:sp>
        <p:nvSpPr>
          <p:cNvPr id="6" name="Footer Placeholder 5"/>
          <p:cNvSpPr>
            <a:spLocks noGrp="1"/>
          </p:cNvSpPr>
          <p:nvPr>
            <p:ph type="ftr" sz="quarter" idx="3"/>
          </p:nvPr>
        </p:nvSpPr>
        <p:spPr/>
        <p:txBody>
          <a:bodyPr/>
          <a:lstStyle/>
          <a:p>
            <a:r>
              <a:rPr lang="en-US"/>
              <a:t>health.state.mn.us</a:t>
            </a:r>
          </a:p>
        </p:txBody>
      </p:sp>
      <p:sp>
        <p:nvSpPr>
          <p:cNvPr id="2" name="Slide Number Placeholder 1"/>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76</a:t>
            </a:fld>
            <a:endParaRPr lang="en-US"/>
          </a:p>
        </p:txBody>
      </p:sp>
    </p:spTree>
    <p:extLst>
      <p:ext uri="{BB962C8B-B14F-4D97-AF65-F5344CB8AC3E}">
        <p14:creationId xmlns:p14="http://schemas.microsoft.com/office/powerpoint/2010/main" val="24420395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2523B-227C-51AC-6C3C-DF88033B5365}"/>
              </a:ext>
            </a:extLst>
          </p:cNvPr>
          <p:cNvSpPr>
            <a:spLocks noGrp="1"/>
          </p:cNvSpPr>
          <p:nvPr>
            <p:ph type="title"/>
          </p:nvPr>
        </p:nvSpPr>
        <p:spPr>
          <a:xfrm>
            <a:off x="544628" y="252418"/>
            <a:ext cx="8091163" cy="1015739"/>
          </a:xfrm>
        </p:spPr>
        <p:txBody>
          <a:bodyPr/>
          <a:lstStyle/>
          <a:p>
            <a:r>
              <a:rPr lang="en-US">
                <a:cs typeface="Calibri"/>
              </a:rPr>
              <a:t>Hard conversations discussion</a:t>
            </a:r>
            <a:endParaRPr lang="en-US"/>
          </a:p>
        </p:txBody>
      </p:sp>
      <p:sp>
        <p:nvSpPr>
          <p:cNvPr id="3" name="Content Placeholder 2">
            <a:extLst>
              <a:ext uri="{FF2B5EF4-FFF2-40B4-BE49-F238E27FC236}">
                <a16:creationId xmlns:a16="http://schemas.microsoft.com/office/drawing/2014/main" id="{FFA3C62A-AC8B-389C-B509-FE28CF91AC55}"/>
              </a:ext>
            </a:extLst>
          </p:cNvPr>
          <p:cNvSpPr>
            <a:spLocks noGrp="1"/>
          </p:cNvSpPr>
          <p:nvPr>
            <p:ph type="body" sz="quarter" idx="13"/>
          </p:nvPr>
        </p:nvSpPr>
        <p:spPr>
          <a:xfrm>
            <a:off x="415839" y="1687131"/>
            <a:ext cx="8091163" cy="4491935"/>
          </a:xfrm>
        </p:spPr>
        <p:txBody>
          <a:bodyPr vert="horz" lIns="91440" tIns="45720" rIns="91440" bIns="45720" rtlCol="0" anchor="t">
            <a:normAutofit/>
          </a:bodyPr>
          <a:lstStyle/>
          <a:p>
            <a:r>
              <a:rPr lang="en-US">
                <a:ea typeface="+mn-lt"/>
                <a:cs typeface="+mn-lt"/>
              </a:rPr>
              <a:t>Discussion questions: Tricia talked about benefits of intentional reflection and processing that her team engages in to answer questions like, “Why is this[conversation/topic] making me feel a certain kind of way?” </a:t>
            </a:r>
            <a:endParaRPr lang="en-US" strike="sngStrike">
              <a:ea typeface="+mn-lt"/>
              <a:cs typeface="+mn-lt"/>
            </a:endParaRPr>
          </a:p>
          <a:p>
            <a:r>
              <a:rPr lang="en-US">
                <a:ea typeface="+mn-lt"/>
                <a:cs typeface="+mn-lt"/>
              </a:rPr>
              <a:t>She also discussed the benefits of practicing how you are going to talk about a topic that makes you uncomfortable with a family.</a:t>
            </a:r>
          </a:p>
          <a:p>
            <a:r>
              <a:rPr lang="en-US">
                <a:ea typeface="+mn-lt"/>
                <a:cs typeface="+mn-lt"/>
              </a:rPr>
              <a:t>Is this something your team or program currently supports? If not, how could this process be built into your collaborative work?</a:t>
            </a:r>
            <a:endParaRPr lang="en-US">
              <a:cs typeface="Calibri"/>
            </a:endParaRPr>
          </a:p>
        </p:txBody>
      </p:sp>
      <p:sp>
        <p:nvSpPr>
          <p:cNvPr id="4" name="Footer Placeholder 3">
            <a:extLst>
              <a:ext uri="{FF2B5EF4-FFF2-40B4-BE49-F238E27FC236}">
                <a16:creationId xmlns:a16="http://schemas.microsoft.com/office/drawing/2014/main" id="{C2343506-5FAC-8970-C648-DE36335F3956}"/>
              </a:ext>
            </a:extLst>
          </p:cNvPr>
          <p:cNvSpPr>
            <a:spLocks noGrp="1"/>
          </p:cNvSpPr>
          <p:nvPr>
            <p:ph type="ftr" sz="quarter" idx="4294967295"/>
          </p:nvPr>
        </p:nvSpPr>
        <p:spPr>
          <a:xfrm>
            <a:off x="0" y="6356350"/>
            <a:ext cx="5588000" cy="365125"/>
          </a:xfrm>
        </p:spPr>
        <p:txBody>
          <a:bodyPr/>
          <a:lstStyle/>
          <a:p>
            <a:r>
              <a:rPr lang="en-US"/>
              <a:t>health.state.mn.us</a:t>
            </a:r>
          </a:p>
        </p:txBody>
      </p:sp>
      <p:sp>
        <p:nvSpPr>
          <p:cNvPr id="5" name="Slide Number Placeholder 4">
            <a:extLst>
              <a:ext uri="{FF2B5EF4-FFF2-40B4-BE49-F238E27FC236}">
                <a16:creationId xmlns:a16="http://schemas.microsoft.com/office/drawing/2014/main" id="{8C8D2FFC-0E43-5E27-4F55-4462D8B065C6}"/>
              </a:ext>
            </a:extLst>
          </p:cNvPr>
          <p:cNvSpPr>
            <a:spLocks noGrp="1"/>
          </p:cNvSpPr>
          <p:nvPr>
            <p:ph type="sldNum" sz="quarter" idx="12"/>
          </p:nvPr>
        </p:nvSpPr>
        <p:spPr/>
        <p:txBody>
          <a:bodyPr/>
          <a:lstStyle/>
          <a:p>
            <a:fld id="{48F63A3B-78C7-47BE-AE5E-E10140E04643}" type="slidenum">
              <a:rPr lang="en-US" smtClean="0"/>
              <a:t>77</a:t>
            </a:fld>
            <a:endParaRPr lang="en-US"/>
          </a:p>
        </p:txBody>
      </p:sp>
    </p:spTree>
    <p:extLst>
      <p:ext uri="{BB962C8B-B14F-4D97-AF65-F5344CB8AC3E}">
        <p14:creationId xmlns:p14="http://schemas.microsoft.com/office/powerpoint/2010/main" val="40852376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317802A-774D-4CAA-A498-98907D3A478D}"/>
              </a:ext>
            </a:extLst>
          </p:cNvPr>
          <p:cNvSpPr>
            <a:spLocks noGrp="1"/>
          </p:cNvSpPr>
          <p:nvPr>
            <p:ph type="title"/>
          </p:nvPr>
        </p:nvSpPr>
        <p:spPr/>
        <p:txBody>
          <a:bodyPr/>
          <a:lstStyle/>
          <a:p>
            <a:r>
              <a:rPr lang="en-US"/>
              <a:t>Implicit bias awareness and resources </a:t>
            </a:r>
          </a:p>
        </p:txBody>
      </p:sp>
      <p:sp>
        <p:nvSpPr>
          <p:cNvPr id="25" name="Text Placeholder 24" descr="Picture of list of webinars on MDE early learning.">
            <a:extLst>
              <a:ext uri="{FF2B5EF4-FFF2-40B4-BE49-F238E27FC236}">
                <a16:creationId xmlns:a16="http://schemas.microsoft.com/office/drawing/2014/main" id="{B3279204-585D-4386-BE76-2F4131738AEB}"/>
              </a:ext>
            </a:extLst>
          </p:cNvPr>
          <p:cNvSpPr>
            <a:spLocks noGrp="1"/>
          </p:cNvSpPr>
          <p:nvPr>
            <p:ph idx="1"/>
          </p:nvPr>
        </p:nvSpPr>
        <p:spPr/>
        <p:txBody>
          <a:bodyPr>
            <a:normAutofit fontScale="55000" lnSpcReduction="20000"/>
          </a:bodyPr>
          <a:lstStyle/>
          <a:p>
            <a:pPr marL="0" indent="0">
              <a:buNone/>
            </a:pPr>
            <a:r>
              <a:rPr lang="en-US">
                <a:hlinkClick r:id="rId3"/>
              </a:rPr>
              <a:t>MDE Early Learning </a:t>
            </a:r>
            <a:r>
              <a:rPr lang="en-US"/>
              <a:t>webinars by Dr. Rosemarie Allen</a:t>
            </a:r>
          </a:p>
          <a:p>
            <a:r>
              <a:rPr lang="en-US">
                <a:hlinkClick r:id="rId4"/>
              </a:rPr>
              <a:t>Overview of Implicit Bias through the Lens of Suspensions and Expulsions</a:t>
            </a:r>
            <a:br>
              <a:rPr lang="en-US"/>
            </a:br>
            <a:r>
              <a:rPr lang="en-US"/>
              <a:t>Examine the issues of inequities in early childhood specifically around suspensions and expulsions.</a:t>
            </a:r>
          </a:p>
          <a:p>
            <a:r>
              <a:rPr lang="en-US">
                <a:hlinkClick r:id="rId5"/>
              </a:rPr>
              <a:t>Culturally-Responsive Leadership</a:t>
            </a:r>
            <a:br>
              <a:rPr lang="en-US"/>
            </a:br>
            <a:r>
              <a:rPr lang="en-US"/>
              <a:t>Assess awareness of your own hidden biases and develop skills in culturally responsive leadership.</a:t>
            </a:r>
          </a:p>
          <a:p>
            <a:r>
              <a:rPr lang="en-US">
                <a:hlinkClick r:id="rId6"/>
              </a:rPr>
              <a:t>Using Trauma-Informed Practices to Promote Resilience</a:t>
            </a:r>
            <a:br>
              <a:rPr lang="en-US"/>
            </a:br>
            <a:r>
              <a:rPr lang="en-US"/>
              <a:t>Investigate the impacts of trauma at children’s developmental stages and how to respond with trauma informed practices.</a:t>
            </a:r>
          </a:p>
          <a:p>
            <a:r>
              <a:rPr lang="en-US">
                <a:hlinkClick r:id="rId7"/>
              </a:rPr>
              <a:t>Connecting with Hard-to-Reach Families</a:t>
            </a:r>
            <a:br>
              <a:rPr lang="en-US"/>
            </a:br>
            <a:r>
              <a:rPr lang="en-US"/>
              <a:t>Learn how to connect with families who are hard-to-reach (underrepresented, invisible/overlooked, and service avoidant).</a:t>
            </a:r>
          </a:p>
          <a:p>
            <a:r>
              <a:rPr lang="en-US">
                <a:hlinkClick r:id="rId8"/>
              </a:rPr>
              <a:t>Microaggressions and Cultural Humility</a:t>
            </a:r>
            <a:br>
              <a:rPr lang="en-US"/>
            </a:br>
            <a:r>
              <a:rPr lang="en-US"/>
              <a:t>Examine three types of macroaggressions and how they show up in the work place. Practice cultural humility.</a:t>
            </a:r>
          </a:p>
        </p:txBody>
      </p:sp>
      <p:sp>
        <p:nvSpPr>
          <p:cNvPr id="3" name="Footer Placeholder 2">
            <a:extLst>
              <a:ext uri="{FF2B5EF4-FFF2-40B4-BE49-F238E27FC236}">
                <a16:creationId xmlns:a16="http://schemas.microsoft.com/office/drawing/2014/main" id="{686E894B-0FCC-4E71-B66F-59CC251FBA89}"/>
              </a:ext>
            </a:extLst>
          </p:cNvPr>
          <p:cNvSpPr>
            <a:spLocks noGrp="1"/>
          </p:cNvSpPr>
          <p:nvPr>
            <p:ph type="ftr" sz="quarter" idx="3"/>
          </p:nvPr>
        </p:nvSpPr>
        <p:spPr/>
        <p:txBody>
          <a:bodyPr/>
          <a:lstStyle/>
          <a:p>
            <a:r>
              <a:rPr lang="en-US"/>
              <a:t>health.state.mn.us</a:t>
            </a:r>
          </a:p>
        </p:txBody>
      </p:sp>
      <p:sp>
        <p:nvSpPr>
          <p:cNvPr id="2" name="Slide Number Placeholder 1">
            <a:extLst>
              <a:ext uri="{FF2B5EF4-FFF2-40B4-BE49-F238E27FC236}">
                <a16:creationId xmlns:a16="http://schemas.microsoft.com/office/drawing/2014/main" id="{8FFD3D76-81A7-4A99-9FF5-7D0F8489A1F8}"/>
              </a:ext>
            </a:extLst>
          </p:cNvPr>
          <p:cNvSpPr>
            <a:spLocks noGrp="1"/>
          </p:cNvSpPr>
          <p:nvPr>
            <p:ph type="sldNum" sz="quarter" idx="12"/>
          </p:nvPr>
        </p:nvSpPr>
        <p:spPr/>
        <p:txBody>
          <a:bodyPr/>
          <a:lstStyle/>
          <a:p>
            <a:fld id="{48F63A3B-78C7-47BE-AE5E-E10140E04643}" type="slidenum">
              <a:rPr lang="en-US" smtClean="0"/>
              <a:t>78</a:t>
            </a:fld>
            <a:endParaRPr lang="en-US"/>
          </a:p>
        </p:txBody>
      </p:sp>
    </p:spTree>
    <p:extLst>
      <p:ext uri="{BB962C8B-B14F-4D97-AF65-F5344CB8AC3E}">
        <p14:creationId xmlns:p14="http://schemas.microsoft.com/office/powerpoint/2010/main" val="8567212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012A2-C4E6-E7AD-BC0F-72CC743E9F11}"/>
              </a:ext>
            </a:extLst>
          </p:cNvPr>
          <p:cNvSpPr>
            <a:spLocks noGrp="1"/>
          </p:cNvSpPr>
          <p:nvPr>
            <p:ph type="title"/>
          </p:nvPr>
        </p:nvSpPr>
        <p:spPr>
          <a:xfrm>
            <a:off x="1954985" y="474259"/>
            <a:ext cx="8667481" cy="1045448"/>
          </a:xfrm>
        </p:spPr>
        <p:txBody>
          <a:bodyPr/>
          <a:lstStyle/>
          <a:p>
            <a:r>
              <a:rPr lang="en-US" sz="3600">
                <a:cs typeface="Calibri"/>
              </a:rPr>
              <a:t>Small group discussion</a:t>
            </a:r>
            <a:br>
              <a:rPr lang="en-US" sz="3600">
                <a:cs typeface="Calibri"/>
              </a:rPr>
            </a:br>
            <a:r>
              <a:rPr lang="en-US" sz="3600">
                <a:cs typeface="Calibri"/>
              </a:rPr>
              <a:t>5-10 minutes</a:t>
            </a:r>
            <a:endParaRPr lang="en-US" sz="3600"/>
          </a:p>
        </p:txBody>
      </p:sp>
      <p:sp>
        <p:nvSpPr>
          <p:cNvPr id="3" name="Content Placeholder 2">
            <a:extLst>
              <a:ext uri="{FF2B5EF4-FFF2-40B4-BE49-F238E27FC236}">
                <a16:creationId xmlns:a16="http://schemas.microsoft.com/office/drawing/2014/main" id="{232CB72F-C8E3-06D1-523B-F34DF8C9A98D}"/>
              </a:ext>
            </a:extLst>
          </p:cNvPr>
          <p:cNvSpPr>
            <a:spLocks noGrp="1"/>
          </p:cNvSpPr>
          <p:nvPr>
            <p:ph type="body" sz="quarter" idx="13"/>
          </p:nvPr>
        </p:nvSpPr>
        <p:spPr/>
        <p:txBody>
          <a:bodyPr vert="horz" lIns="91440" tIns="45720" rIns="91440" bIns="45720" rtlCol="0" anchor="t">
            <a:normAutofit fontScale="92500" lnSpcReduction="10000"/>
          </a:bodyPr>
          <a:lstStyle/>
          <a:p>
            <a:pPr marL="0" indent="0">
              <a:buNone/>
            </a:pPr>
            <a:r>
              <a:rPr lang="en-US" b="1">
                <a:cs typeface="Calibri"/>
              </a:rPr>
              <a:t>Case example</a:t>
            </a:r>
          </a:p>
          <a:p>
            <a:r>
              <a:rPr lang="en-US">
                <a:cs typeface="Calibri"/>
              </a:rPr>
              <a:t>What is your process for </a:t>
            </a:r>
            <a:r>
              <a:rPr lang="en-US" i="1">
                <a:cs typeface="Calibri"/>
              </a:rPr>
              <a:t>discussing</a:t>
            </a:r>
            <a:r>
              <a:rPr lang="en-US">
                <a:cs typeface="Calibri"/>
              </a:rPr>
              <a:t> screening results with the family? </a:t>
            </a:r>
          </a:p>
          <a:p>
            <a:r>
              <a:rPr lang="en-US">
                <a:cs typeface="Calibri"/>
              </a:rPr>
              <a:t>What is your district </a:t>
            </a:r>
            <a:r>
              <a:rPr lang="en-US" i="1">
                <a:cs typeface="Calibri"/>
              </a:rPr>
              <a:t>process for referral</a:t>
            </a:r>
            <a:r>
              <a:rPr lang="en-US">
                <a:cs typeface="Calibri"/>
              </a:rPr>
              <a:t> for developmental and social emotional concerns? </a:t>
            </a:r>
          </a:p>
          <a:p>
            <a:r>
              <a:rPr lang="en-US">
                <a:cs typeface="Calibri"/>
              </a:rPr>
              <a:t>What is your district </a:t>
            </a:r>
            <a:r>
              <a:rPr lang="en-US" i="1">
                <a:cs typeface="Calibri"/>
              </a:rPr>
              <a:t>process for follow through</a:t>
            </a:r>
            <a:r>
              <a:rPr lang="en-US">
                <a:cs typeface="Calibri"/>
              </a:rPr>
              <a:t> for developmental and social emotional referrals? </a:t>
            </a:r>
          </a:p>
          <a:p>
            <a:pPr marL="0" indent="0">
              <a:buNone/>
            </a:pPr>
            <a:r>
              <a:rPr lang="en-US" b="1">
                <a:cs typeface="Calibri"/>
              </a:rPr>
              <a:t>Learning from each other</a:t>
            </a:r>
          </a:p>
          <a:p>
            <a:r>
              <a:rPr lang="en-US">
                <a:cs typeface="Calibri"/>
              </a:rPr>
              <a:t>Do you have a success or a challenge story? Please share</a:t>
            </a:r>
          </a:p>
          <a:p>
            <a:pPr marL="0" indent="0">
              <a:buNone/>
            </a:pPr>
            <a:endParaRPr lang="en-US">
              <a:cs typeface="Calibri"/>
            </a:endParaRPr>
          </a:p>
        </p:txBody>
      </p:sp>
      <p:sp>
        <p:nvSpPr>
          <p:cNvPr id="4" name="Footer Placeholder 3">
            <a:extLst>
              <a:ext uri="{FF2B5EF4-FFF2-40B4-BE49-F238E27FC236}">
                <a16:creationId xmlns:a16="http://schemas.microsoft.com/office/drawing/2014/main" id="{C925FF17-9EAC-20A1-0708-34A23535178E}"/>
              </a:ext>
            </a:extLst>
          </p:cNvPr>
          <p:cNvSpPr>
            <a:spLocks noGrp="1"/>
          </p:cNvSpPr>
          <p:nvPr>
            <p:ph type="ftr" sz="quarter" idx="4294967295"/>
          </p:nvPr>
        </p:nvSpPr>
        <p:spPr>
          <a:xfrm>
            <a:off x="0" y="6356350"/>
            <a:ext cx="5588000" cy="365125"/>
          </a:xfrm>
        </p:spPr>
        <p:txBody>
          <a:bodyPr/>
          <a:lstStyle/>
          <a:p>
            <a:r>
              <a:rPr lang="en-US"/>
              <a:t>health.state.mn.us</a:t>
            </a:r>
          </a:p>
        </p:txBody>
      </p:sp>
      <p:sp>
        <p:nvSpPr>
          <p:cNvPr id="5" name="Slide Number Placeholder 4">
            <a:extLst>
              <a:ext uri="{FF2B5EF4-FFF2-40B4-BE49-F238E27FC236}">
                <a16:creationId xmlns:a16="http://schemas.microsoft.com/office/drawing/2014/main" id="{F3AF6289-3C8B-46DF-9D85-8E862F290F83}"/>
              </a:ext>
            </a:extLst>
          </p:cNvPr>
          <p:cNvSpPr>
            <a:spLocks noGrp="1"/>
          </p:cNvSpPr>
          <p:nvPr>
            <p:ph type="sldNum" sz="quarter" idx="12"/>
          </p:nvPr>
        </p:nvSpPr>
        <p:spPr/>
        <p:txBody>
          <a:bodyPr/>
          <a:lstStyle/>
          <a:p>
            <a:fld id="{48F63A3B-78C7-47BE-AE5E-E10140E04643}" type="slidenum">
              <a:rPr lang="en-US" smtClean="0"/>
              <a:t>79</a:t>
            </a:fld>
            <a:endParaRPr lang="en-US"/>
          </a:p>
        </p:txBody>
      </p:sp>
    </p:spTree>
    <p:extLst>
      <p:ext uri="{BB962C8B-B14F-4D97-AF65-F5344CB8AC3E}">
        <p14:creationId xmlns:p14="http://schemas.microsoft.com/office/powerpoint/2010/main" val="3127123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98FAD-D287-3243-FA4D-5DBBA26889BB}"/>
              </a:ext>
            </a:extLst>
          </p:cNvPr>
          <p:cNvSpPr>
            <a:spLocks noGrp="1"/>
          </p:cNvSpPr>
          <p:nvPr>
            <p:ph type="title"/>
          </p:nvPr>
        </p:nvSpPr>
        <p:spPr/>
        <p:txBody>
          <a:bodyPr/>
          <a:lstStyle/>
          <a:p>
            <a:r>
              <a:rPr lang="en-US">
                <a:ea typeface="Calibri"/>
                <a:cs typeface="Calibri"/>
              </a:rPr>
              <a:t>Help Me Grow Minnesota</a:t>
            </a:r>
            <a:endParaRPr lang="en-US"/>
          </a:p>
        </p:txBody>
      </p:sp>
      <p:sp>
        <p:nvSpPr>
          <p:cNvPr id="3" name="Content Placeholder 2">
            <a:extLst>
              <a:ext uri="{FF2B5EF4-FFF2-40B4-BE49-F238E27FC236}">
                <a16:creationId xmlns:a16="http://schemas.microsoft.com/office/drawing/2014/main" id="{5537F856-CDB2-2427-6A1A-68926EE856D8}"/>
              </a:ext>
            </a:extLst>
          </p:cNvPr>
          <p:cNvSpPr>
            <a:spLocks noGrp="1"/>
          </p:cNvSpPr>
          <p:nvPr>
            <p:ph idx="1"/>
          </p:nvPr>
        </p:nvSpPr>
        <p:spPr>
          <a:xfrm>
            <a:off x="838200" y="1594624"/>
            <a:ext cx="8151254" cy="4582339"/>
          </a:xfrm>
        </p:spPr>
        <p:txBody>
          <a:bodyPr vert="horz" lIns="91440" tIns="45720" rIns="91440" bIns="45720" rtlCol="0" anchor="t">
            <a:normAutofit fontScale="85000" lnSpcReduction="10000"/>
          </a:bodyPr>
          <a:lstStyle/>
          <a:p>
            <a:r>
              <a:rPr lang="en-US">
                <a:ea typeface="Calibri"/>
                <a:cs typeface="Calibri"/>
                <a:hlinkClick r:id="rId2"/>
              </a:rPr>
              <a:t>Help Me Grow Minnesota</a:t>
            </a:r>
            <a:r>
              <a:rPr lang="en-US">
                <a:ea typeface="Calibri"/>
                <a:cs typeface="Calibri"/>
              </a:rPr>
              <a:t> is the referral connection for families when they or someone they know have </a:t>
            </a:r>
            <a:r>
              <a:rPr lang="en-US" b="1">
                <a:solidFill>
                  <a:srgbClr val="000000"/>
                </a:solidFill>
                <a:ea typeface="Calibri"/>
                <a:cs typeface="Calibri"/>
              </a:rPr>
              <a:t>worries about their baby's, toddler's, or young child's growing and learning</a:t>
            </a:r>
            <a:r>
              <a:rPr lang="en-US">
                <a:ea typeface="Calibri"/>
                <a:cs typeface="Calibri"/>
              </a:rPr>
              <a:t> (development)</a:t>
            </a:r>
          </a:p>
          <a:p>
            <a:r>
              <a:rPr lang="en-US">
                <a:ea typeface="Calibri"/>
                <a:cs typeface="Calibri"/>
              </a:rPr>
              <a:t>Connection to supports and services </a:t>
            </a:r>
            <a:r>
              <a:rPr lang="en-US" b="1">
                <a:ea typeface="Calibri"/>
                <a:cs typeface="Calibri"/>
              </a:rPr>
              <a:t>through the family's local school district or cooperative </a:t>
            </a:r>
            <a:endParaRPr lang="en-US" b="1">
              <a:solidFill>
                <a:srgbClr val="000000"/>
              </a:solidFill>
              <a:ea typeface="Calibri"/>
              <a:cs typeface="Calibri"/>
            </a:endParaRPr>
          </a:p>
          <a:p>
            <a:pPr lvl="1"/>
            <a:r>
              <a:rPr lang="en-US" b="1" i="1">
                <a:ea typeface="Calibri"/>
                <a:cs typeface="Calibri"/>
              </a:rPr>
              <a:t>FREE</a:t>
            </a:r>
            <a:r>
              <a:rPr lang="en-US" b="1" i="1">
                <a:solidFill>
                  <a:srgbClr val="7030A0"/>
                </a:solidFill>
                <a:ea typeface="Calibri"/>
                <a:cs typeface="Calibri"/>
              </a:rPr>
              <a:t> </a:t>
            </a:r>
            <a:r>
              <a:rPr lang="en-US" i="1">
                <a:ea typeface="Calibri"/>
                <a:cs typeface="Calibri"/>
              </a:rPr>
              <a:t>for every child who is eligible and their family</a:t>
            </a:r>
            <a:endParaRPr lang="en-US"/>
          </a:p>
          <a:p>
            <a:r>
              <a:rPr lang="en-US" b="1">
                <a:ea typeface="Calibri"/>
                <a:cs typeface="Calibri"/>
              </a:rPr>
              <a:t>Resources </a:t>
            </a:r>
            <a:r>
              <a:rPr lang="en-US">
                <a:ea typeface="Calibri"/>
                <a:cs typeface="Calibri"/>
              </a:rPr>
              <a:t>on the website about many topics including </a:t>
            </a:r>
            <a:r>
              <a:rPr lang="en-US">
                <a:ea typeface="Calibri"/>
                <a:cs typeface="Calibri"/>
                <a:hlinkClick r:id="rId3"/>
              </a:rPr>
              <a:t>what we might expect at different ages of growing and learning</a:t>
            </a:r>
            <a:r>
              <a:rPr lang="en-US">
                <a:ea typeface="Calibri"/>
                <a:cs typeface="Calibri"/>
              </a:rPr>
              <a:t> for ages birth to 5</a:t>
            </a:r>
          </a:p>
        </p:txBody>
      </p:sp>
      <p:pic>
        <p:nvPicPr>
          <p:cNvPr id="5" name="Content Placeholder 4" descr="QR code that leads to the Help Me grow website">
            <a:extLst>
              <a:ext uri="{FF2B5EF4-FFF2-40B4-BE49-F238E27FC236}">
                <a16:creationId xmlns:a16="http://schemas.microsoft.com/office/drawing/2014/main" id="{104ECA45-6B31-D6E4-30A3-0C46B9FB67AF}"/>
              </a:ext>
            </a:extLst>
          </p:cNvPr>
          <p:cNvPicPr>
            <a:picLocks noGrp="1" noChangeAspect="1"/>
          </p:cNvPicPr>
          <p:nvPr>
            <p:ph idx="13"/>
          </p:nvPr>
        </p:nvPicPr>
        <p:blipFill>
          <a:blip r:embed="rId4"/>
          <a:stretch>
            <a:fillRect/>
          </a:stretch>
        </p:blipFill>
        <p:spPr>
          <a:xfrm>
            <a:off x="9091910" y="2656896"/>
            <a:ext cx="2467319" cy="2457793"/>
          </a:xfrm>
          <a:prstGeom prst="rect">
            <a:avLst/>
          </a:prstGeom>
        </p:spPr>
      </p:pic>
    </p:spTree>
    <p:extLst>
      <p:ext uri="{BB962C8B-B14F-4D97-AF65-F5344CB8AC3E}">
        <p14:creationId xmlns:p14="http://schemas.microsoft.com/office/powerpoint/2010/main" val="11486602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3FC74-02E0-4273-89DF-1B0E08293CD4}"/>
              </a:ext>
            </a:extLst>
          </p:cNvPr>
          <p:cNvSpPr>
            <a:spLocks noGrp="1"/>
          </p:cNvSpPr>
          <p:nvPr>
            <p:ph type="title"/>
          </p:nvPr>
        </p:nvSpPr>
        <p:spPr>
          <a:xfrm>
            <a:off x="838200" y="-1"/>
            <a:ext cx="3474308" cy="1216025"/>
          </a:xfrm>
        </p:spPr>
        <p:txBody>
          <a:bodyPr/>
          <a:lstStyle/>
          <a:p>
            <a:r>
              <a:rPr lang="en-US"/>
              <a:t>Closing the loop</a:t>
            </a:r>
          </a:p>
        </p:txBody>
      </p:sp>
      <p:sp>
        <p:nvSpPr>
          <p:cNvPr id="6" name="Content Placeholder 5">
            <a:extLst>
              <a:ext uri="{FF2B5EF4-FFF2-40B4-BE49-F238E27FC236}">
                <a16:creationId xmlns:a16="http://schemas.microsoft.com/office/drawing/2014/main" id="{625C982B-E256-4C2A-974F-462F7C637A89}"/>
              </a:ext>
            </a:extLst>
          </p:cNvPr>
          <p:cNvSpPr>
            <a:spLocks noGrp="1"/>
          </p:cNvSpPr>
          <p:nvPr>
            <p:ph sz="quarter" idx="10"/>
          </p:nvPr>
        </p:nvSpPr>
        <p:spPr/>
        <p:txBody>
          <a:bodyPr/>
          <a:lstStyle/>
          <a:p>
            <a:r>
              <a:rPr lang="en-US"/>
              <a:t>Family needs</a:t>
            </a:r>
          </a:p>
          <a:p>
            <a:r>
              <a:rPr lang="en-US"/>
              <a:t>Parent consent</a:t>
            </a:r>
          </a:p>
          <a:p>
            <a:r>
              <a:rPr lang="en-US"/>
              <a:t>Who needs to know</a:t>
            </a:r>
          </a:p>
          <a:p>
            <a:r>
              <a:rPr lang="en-US"/>
              <a:t>What information</a:t>
            </a:r>
          </a:p>
        </p:txBody>
      </p:sp>
      <p:pic>
        <p:nvPicPr>
          <p:cNvPr id="14" name="Content Placeholder 13" descr="Visual showing the connection of various screening programs to evaluation and services providers, with family at center.">
            <a:extLst>
              <a:ext uri="{FF2B5EF4-FFF2-40B4-BE49-F238E27FC236}">
                <a16:creationId xmlns:a16="http://schemas.microsoft.com/office/drawing/2014/main" id="{93DAA3D3-5145-445E-96EC-C4226F618886}"/>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2746" r="1720"/>
          <a:stretch/>
        </p:blipFill>
        <p:spPr>
          <a:xfrm>
            <a:off x="4720281" y="-36169"/>
            <a:ext cx="7278130" cy="6804454"/>
          </a:xfrm>
        </p:spPr>
      </p:pic>
      <p:sp>
        <p:nvSpPr>
          <p:cNvPr id="4" name="Footer Placeholder 3">
            <a:extLst>
              <a:ext uri="{FF2B5EF4-FFF2-40B4-BE49-F238E27FC236}">
                <a16:creationId xmlns:a16="http://schemas.microsoft.com/office/drawing/2014/main" id="{48F2684B-94F5-4935-AFCD-5E35020ABAF9}"/>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D5CBC40B-B788-499B-8CC2-833EE956214A}"/>
              </a:ext>
            </a:extLst>
          </p:cNvPr>
          <p:cNvSpPr>
            <a:spLocks noGrp="1"/>
          </p:cNvSpPr>
          <p:nvPr>
            <p:ph type="sldNum" sz="quarter" idx="12"/>
          </p:nvPr>
        </p:nvSpPr>
        <p:spPr/>
        <p:txBody>
          <a:bodyPr/>
          <a:lstStyle/>
          <a:p>
            <a:fld id="{48F63A3B-78C7-47BE-AE5E-E10140E04643}" type="slidenum">
              <a:rPr lang="en-US" smtClean="0"/>
              <a:t>80</a:t>
            </a:fld>
            <a:endParaRPr lang="en-US"/>
          </a:p>
        </p:txBody>
      </p:sp>
    </p:spTree>
    <p:extLst>
      <p:ext uri="{BB962C8B-B14F-4D97-AF65-F5344CB8AC3E}">
        <p14:creationId xmlns:p14="http://schemas.microsoft.com/office/powerpoint/2010/main" val="22700648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AD6AB-CF43-41AC-84C4-7CDCD05AFE90}"/>
              </a:ext>
            </a:extLst>
          </p:cNvPr>
          <p:cNvSpPr>
            <a:spLocks noGrp="1"/>
          </p:cNvSpPr>
          <p:nvPr>
            <p:ph type="title"/>
          </p:nvPr>
        </p:nvSpPr>
        <p:spPr/>
        <p:txBody>
          <a:bodyPr/>
          <a:lstStyle/>
          <a:p>
            <a:r>
              <a:rPr lang="en-US"/>
              <a:t>Example of why and how to share information</a:t>
            </a:r>
          </a:p>
        </p:txBody>
      </p:sp>
      <p:sp>
        <p:nvSpPr>
          <p:cNvPr id="3" name="Content Placeholder 2">
            <a:extLst>
              <a:ext uri="{FF2B5EF4-FFF2-40B4-BE49-F238E27FC236}">
                <a16:creationId xmlns:a16="http://schemas.microsoft.com/office/drawing/2014/main" id="{D271176F-0033-4E09-8418-0AEB63D5262F}"/>
              </a:ext>
            </a:extLst>
          </p:cNvPr>
          <p:cNvSpPr>
            <a:spLocks noGrp="1"/>
          </p:cNvSpPr>
          <p:nvPr>
            <p:ph type="body" sz="quarter" idx="11"/>
          </p:nvPr>
        </p:nvSpPr>
        <p:spPr/>
        <p:txBody>
          <a:bodyPr/>
          <a:lstStyle/>
          <a:p>
            <a:r>
              <a:rPr lang="en-US"/>
              <a:t>Fact sheet for clinics and schools: </a:t>
            </a:r>
            <a:r>
              <a:rPr lang="en-US">
                <a:hlinkClick r:id="rId3"/>
              </a:rPr>
              <a:t>Sharing Child Information to Coordinate ECSE Referrals </a:t>
            </a:r>
            <a:endParaRPr lang="en-US"/>
          </a:p>
        </p:txBody>
      </p:sp>
      <p:pic>
        <p:nvPicPr>
          <p:cNvPr id="8" name="Content Placeholder 7" descr="Screenshot of the fact sheet for clinics and schools about sharing child information to coordinate Early Childhood Special Education (ECSE) Referrals. ">
            <a:extLst>
              <a:ext uri="{FF2B5EF4-FFF2-40B4-BE49-F238E27FC236}">
                <a16:creationId xmlns:a16="http://schemas.microsoft.com/office/drawing/2014/main" id="{BBB90A7B-B59E-4EDE-A44D-771A4609FAD1}"/>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934" t="18" r="-934" b="20760"/>
          <a:stretch/>
        </p:blipFill>
        <p:spPr>
          <a:xfrm>
            <a:off x="4976787" y="1067565"/>
            <a:ext cx="9516215" cy="4850604"/>
          </a:xfrm>
        </p:spPr>
      </p:pic>
      <p:sp>
        <p:nvSpPr>
          <p:cNvPr id="4" name="Footer Placeholder 3">
            <a:extLst>
              <a:ext uri="{FF2B5EF4-FFF2-40B4-BE49-F238E27FC236}">
                <a16:creationId xmlns:a16="http://schemas.microsoft.com/office/drawing/2014/main" id="{A4100A2E-CAA6-4E8B-A800-BF1FF2F68ABA}"/>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1A761084-8A39-410D-8703-383630FE9DEA}"/>
              </a:ext>
            </a:extLst>
          </p:cNvPr>
          <p:cNvSpPr>
            <a:spLocks noGrp="1"/>
          </p:cNvSpPr>
          <p:nvPr>
            <p:ph type="sldNum" sz="quarter" idx="13"/>
          </p:nvPr>
        </p:nvSpPr>
        <p:spPr/>
        <p:txBody>
          <a:bodyPr/>
          <a:lstStyle/>
          <a:p>
            <a:fld id="{48F63A3B-78C7-47BE-AE5E-E10140E04643}" type="slidenum">
              <a:rPr lang="en-US" smtClean="0"/>
              <a:t>81</a:t>
            </a:fld>
            <a:endParaRPr lang="en-US"/>
          </a:p>
        </p:txBody>
      </p:sp>
    </p:spTree>
    <p:extLst>
      <p:ext uri="{BB962C8B-B14F-4D97-AF65-F5344CB8AC3E}">
        <p14:creationId xmlns:p14="http://schemas.microsoft.com/office/powerpoint/2010/main" val="28526486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957E9-ABA9-4497-9DA7-595EFC40FC78}"/>
              </a:ext>
            </a:extLst>
          </p:cNvPr>
          <p:cNvSpPr>
            <a:spLocks noGrp="1"/>
          </p:cNvSpPr>
          <p:nvPr>
            <p:ph type="title"/>
          </p:nvPr>
        </p:nvSpPr>
        <p:spPr/>
        <p:txBody>
          <a:bodyPr/>
          <a:lstStyle/>
          <a:p>
            <a:r>
              <a:rPr lang="en-US"/>
              <a:t>Support for parents in your community</a:t>
            </a:r>
          </a:p>
        </p:txBody>
      </p:sp>
      <p:sp>
        <p:nvSpPr>
          <p:cNvPr id="3" name="Content Placeholder 2">
            <a:extLst>
              <a:ext uri="{FF2B5EF4-FFF2-40B4-BE49-F238E27FC236}">
                <a16:creationId xmlns:a16="http://schemas.microsoft.com/office/drawing/2014/main" id="{91DA17B5-4521-4FBB-919B-5AE522F1F3F9}"/>
              </a:ext>
            </a:extLst>
          </p:cNvPr>
          <p:cNvSpPr>
            <a:spLocks noGrp="1"/>
          </p:cNvSpPr>
          <p:nvPr>
            <p:ph sz="quarter" idx="10"/>
          </p:nvPr>
        </p:nvSpPr>
        <p:spPr>
          <a:xfrm>
            <a:off x="838200" y="1366345"/>
            <a:ext cx="10515600" cy="4990004"/>
          </a:xfrm>
        </p:spPr>
        <p:txBody>
          <a:bodyPr/>
          <a:lstStyle/>
          <a:p>
            <a:r>
              <a:rPr lang="en-US">
                <a:hlinkClick r:id="rId3"/>
              </a:rPr>
              <a:t>Early Childhood Family Education </a:t>
            </a:r>
            <a:r>
              <a:rPr lang="en-US"/>
              <a:t>(ECFE)</a:t>
            </a:r>
          </a:p>
          <a:p>
            <a:r>
              <a:rPr lang="en-US">
                <a:hlinkClick r:id="rId4"/>
              </a:rPr>
              <a:t>Head Start and Early Head Start</a:t>
            </a:r>
            <a:endParaRPr lang="en-US"/>
          </a:p>
          <a:p>
            <a:r>
              <a:rPr lang="en-US">
                <a:hlinkClick r:id="rId5"/>
              </a:rPr>
              <a:t>Cultural, faith-based and other community-based parenting groups</a:t>
            </a:r>
            <a:endParaRPr lang="en-US"/>
          </a:p>
          <a:p>
            <a:r>
              <a:rPr lang="en-US"/>
              <a:t>For children with developmental concerns or special health needs:</a:t>
            </a:r>
          </a:p>
          <a:p>
            <a:pPr lvl="1"/>
            <a:r>
              <a:rPr lang="en-US"/>
              <a:t>Parent-to-parent networks such as </a:t>
            </a:r>
            <a:r>
              <a:rPr lang="en-US">
                <a:hlinkClick r:id="rId6"/>
              </a:rPr>
              <a:t>Family Voices (Parent-to-Parent of Minnesota)</a:t>
            </a:r>
            <a:r>
              <a:rPr lang="en-US"/>
              <a:t>, </a:t>
            </a:r>
            <a:r>
              <a:rPr lang="en-US">
                <a:hlinkClick r:id="rId7"/>
              </a:rPr>
              <a:t>PACER</a:t>
            </a:r>
            <a:r>
              <a:rPr lang="en-US"/>
              <a:t>, </a:t>
            </a:r>
            <a:r>
              <a:rPr lang="en-US">
                <a:hlinkClick r:id="rId8"/>
              </a:rPr>
              <a:t>Hands and Voices</a:t>
            </a:r>
            <a:endParaRPr lang="en-US"/>
          </a:p>
          <a:p>
            <a:pPr lvl="1"/>
            <a:r>
              <a:rPr lang="en-US">
                <a:hlinkClick r:id="rId9"/>
              </a:rPr>
              <a:t>Other condition-specific groups and organizations</a:t>
            </a:r>
            <a:endParaRPr lang="en-US"/>
          </a:p>
        </p:txBody>
      </p:sp>
      <p:sp>
        <p:nvSpPr>
          <p:cNvPr id="4" name="Footer Placeholder 3">
            <a:extLst>
              <a:ext uri="{FF2B5EF4-FFF2-40B4-BE49-F238E27FC236}">
                <a16:creationId xmlns:a16="http://schemas.microsoft.com/office/drawing/2014/main" id="{F4A1602D-98B5-42A3-8E3C-D7A201731F2D}"/>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C48D5CEC-960A-4519-8D51-75704B6DE507}"/>
              </a:ext>
            </a:extLst>
          </p:cNvPr>
          <p:cNvSpPr>
            <a:spLocks noGrp="1"/>
          </p:cNvSpPr>
          <p:nvPr>
            <p:ph type="sldNum" sz="quarter" idx="12"/>
          </p:nvPr>
        </p:nvSpPr>
        <p:spPr/>
        <p:txBody>
          <a:bodyPr/>
          <a:lstStyle/>
          <a:p>
            <a:fld id="{48F63A3B-78C7-47BE-AE5E-E10140E04643}" type="slidenum">
              <a:rPr lang="en-US" smtClean="0"/>
              <a:t>82</a:t>
            </a:fld>
            <a:endParaRPr lang="en-US"/>
          </a:p>
        </p:txBody>
      </p:sp>
    </p:spTree>
    <p:extLst>
      <p:ext uri="{BB962C8B-B14F-4D97-AF65-F5344CB8AC3E}">
        <p14:creationId xmlns:p14="http://schemas.microsoft.com/office/powerpoint/2010/main" val="16839807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EAAE1-DA5E-1A1C-7921-3A28390F7F9B}"/>
              </a:ext>
            </a:extLst>
          </p:cNvPr>
          <p:cNvSpPr>
            <a:spLocks noGrp="1"/>
          </p:cNvSpPr>
          <p:nvPr>
            <p:ph type="title"/>
          </p:nvPr>
        </p:nvSpPr>
        <p:spPr/>
        <p:txBody>
          <a:bodyPr/>
          <a:lstStyle/>
          <a:p>
            <a:r>
              <a:rPr lang="en-US"/>
              <a:t>Support for parents in your community cont.</a:t>
            </a:r>
          </a:p>
        </p:txBody>
      </p:sp>
      <p:sp>
        <p:nvSpPr>
          <p:cNvPr id="3" name="Content Placeholder 2">
            <a:extLst>
              <a:ext uri="{FF2B5EF4-FFF2-40B4-BE49-F238E27FC236}">
                <a16:creationId xmlns:a16="http://schemas.microsoft.com/office/drawing/2014/main" id="{F3DC042B-9B80-1EB4-C3A1-B5CD1E4F3C57}"/>
              </a:ext>
            </a:extLst>
          </p:cNvPr>
          <p:cNvSpPr>
            <a:spLocks noGrp="1"/>
          </p:cNvSpPr>
          <p:nvPr>
            <p:ph sz="quarter" idx="10"/>
          </p:nvPr>
        </p:nvSpPr>
        <p:spPr/>
        <p:txBody>
          <a:bodyPr>
            <a:normAutofit/>
          </a:bodyPr>
          <a:lstStyle/>
          <a:p>
            <a:r>
              <a:rPr lang="en-US">
                <a:hlinkClick r:id="rId3"/>
              </a:rPr>
              <a:t>Family Home Visiting</a:t>
            </a:r>
            <a:endParaRPr lang="en-US"/>
          </a:p>
          <a:p>
            <a:r>
              <a:rPr lang="en-US">
                <a:hlinkClick r:id="rId4"/>
              </a:rPr>
              <a:t>Follow Along Program</a:t>
            </a:r>
            <a:endParaRPr lang="en-US"/>
          </a:p>
          <a:p>
            <a:r>
              <a:rPr lang="en-US">
                <a:hlinkClick r:id="rId5"/>
              </a:rPr>
              <a:t>Primary care/health care provider</a:t>
            </a:r>
            <a:endParaRPr lang="en-US"/>
          </a:p>
          <a:p>
            <a:r>
              <a:rPr lang="en-US">
                <a:hlinkClick r:id="rId6"/>
              </a:rPr>
              <a:t>Parent Support Outreach Program (PSOP)</a:t>
            </a:r>
            <a:endParaRPr lang="en-US"/>
          </a:p>
          <a:p>
            <a:r>
              <a:rPr lang="en-US">
                <a:hlinkClick r:id="rId7"/>
              </a:rPr>
              <a:t>Early Childhood Mental Health providers </a:t>
            </a:r>
            <a:endParaRPr lang="en-US"/>
          </a:p>
          <a:p>
            <a:r>
              <a:rPr lang="en-US"/>
              <a:t>If families are in need of mental health services and there is a long wait time, then refer to primary health care provider and local public health home visiting</a:t>
            </a:r>
          </a:p>
        </p:txBody>
      </p:sp>
      <p:sp>
        <p:nvSpPr>
          <p:cNvPr id="4" name="Footer Placeholder 3">
            <a:extLst>
              <a:ext uri="{FF2B5EF4-FFF2-40B4-BE49-F238E27FC236}">
                <a16:creationId xmlns:a16="http://schemas.microsoft.com/office/drawing/2014/main" id="{630F64E1-895C-88DF-952E-032B3235F76F}"/>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0A7FBFD0-E66E-1064-6BC8-977CDDFFD559}"/>
              </a:ext>
            </a:extLst>
          </p:cNvPr>
          <p:cNvSpPr>
            <a:spLocks noGrp="1"/>
          </p:cNvSpPr>
          <p:nvPr>
            <p:ph type="sldNum" sz="quarter" idx="12"/>
          </p:nvPr>
        </p:nvSpPr>
        <p:spPr/>
        <p:txBody>
          <a:bodyPr/>
          <a:lstStyle/>
          <a:p>
            <a:fld id="{48F63A3B-78C7-47BE-AE5E-E10140E04643}" type="slidenum">
              <a:rPr lang="en-US" smtClean="0"/>
              <a:t>83</a:t>
            </a:fld>
            <a:endParaRPr lang="en-US"/>
          </a:p>
        </p:txBody>
      </p:sp>
    </p:spTree>
    <p:extLst>
      <p:ext uri="{BB962C8B-B14F-4D97-AF65-F5344CB8AC3E}">
        <p14:creationId xmlns:p14="http://schemas.microsoft.com/office/powerpoint/2010/main" val="35996865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A8CB5-4E9A-4110-BC1F-ABB3A8F82395}"/>
              </a:ext>
            </a:extLst>
          </p:cNvPr>
          <p:cNvSpPr>
            <a:spLocks noGrp="1"/>
          </p:cNvSpPr>
          <p:nvPr>
            <p:ph type="title"/>
          </p:nvPr>
        </p:nvSpPr>
        <p:spPr/>
        <p:txBody>
          <a:bodyPr/>
          <a:lstStyle/>
          <a:p>
            <a:r>
              <a:rPr lang="en-US"/>
              <a:t>Developmental and social-emotional resources</a:t>
            </a:r>
          </a:p>
        </p:txBody>
      </p:sp>
      <p:sp>
        <p:nvSpPr>
          <p:cNvPr id="3" name="Content Placeholder 2">
            <a:extLst>
              <a:ext uri="{FF2B5EF4-FFF2-40B4-BE49-F238E27FC236}">
                <a16:creationId xmlns:a16="http://schemas.microsoft.com/office/drawing/2014/main" id="{6AC8E8C9-9D88-4A24-B529-B7BED21C0785}"/>
              </a:ext>
            </a:extLst>
          </p:cNvPr>
          <p:cNvSpPr>
            <a:spLocks noGrp="1"/>
          </p:cNvSpPr>
          <p:nvPr>
            <p:ph idx="1"/>
          </p:nvPr>
        </p:nvSpPr>
        <p:spPr/>
        <p:txBody>
          <a:bodyPr>
            <a:normAutofit fontScale="92500" lnSpcReduction="20000"/>
          </a:bodyPr>
          <a:lstStyle/>
          <a:p>
            <a:r>
              <a:rPr lang="en-US">
                <a:hlinkClick r:id="rId3"/>
              </a:rPr>
              <a:t>Developmental and social-emotional screening resources </a:t>
            </a:r>
            <a:r>
              <a:rPr lang="en-US"/>
              <a:t>has information on these programs:</a:t>
            </a:r>
          </a:p>
          <a:p>
            <a:pPr lvl="1"/>
            <a:r>
              <a:rPr lang="en-US"/>
              <a:t>Help Me Connect</a:t>
            </a:r>
          </a:p>
          <a:p>
            <a:pPr lvl="1"/>
            <a:r>
              <a:rPr lang="en-US"/>
              <a:t>Child and Teen Checkups </a:t>
            </a:r>
          </a:p>
          <a:p>
            <a:pPr lvl="1"/>
            <a:r>
              <a:rPr lang="en-US"/>
              <a:t>WIC </a:t>
            </a:r>
          </a:p>
          <a:p>
            <a:pPr lvl="1"/>
            <a:r>
              <a:rPr lang="en-US"/>
              <a:t>Early Childhood Screening</a:t>
            </a:r>
          </a:p>
          <a:p>
            <a:pPr lvl="1"/>
            <a:r>
              <a:rPr lang="en-US"/>
              <a:t>Help Me Grow</a:t>
            </a:r>
          </a:p>
          <a:p>
            <a:pPr lvl="1"/>
            <a:r>
              <a:rPr lang="en-US"/>
              <a:t>Learn the Signs. Act Early.</a:t>
            </a:r>
          </a:p>
          <a:p>
            <a:pPr lvl="1"/>
            <a:r>
              <a:rPr lang="en-US"/>
              <a:t>Positive Parenting Tips</a:t>
            </a:r>
          </a:p>
        </p:txBody>
      </p:sp>
      <p:sp>
        <p:nvSpPr>
          <p:cNvPr id="4" name="Footer Placeholder 3">
            <a:extLst>
              <a:ext uri="{FF2B5EF4-FFF2-40B4-BE49-F238E27FC236}">
                <a16:creationId xmlns:a16="http://schemas.microsoft.com/office/drawing/2014/main" id="{5B3B0D5A-042A-4CF2-BD21-E6A0A8EB6404}"/>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B34D0A70-6E24-4AFE-9CDD-EA57CBB35B72}"/>
              </a:ext>
            </a:extLst>
          </p:cNvPr>
          <p:cNvSpPr>
            <a:spLocks noGrp="1"/>
          </p:cNvSpPr>
          <p:nvPr>
            <p:ph type="sldNum" sz="quarter" idx="12"/>
          </p:nvPr>
        </p:nvSpPr>
        <p:spPr/>
        <p:txBody>
          <a:bodyPr/>
          <a:lstStyle/>
          <a:p>
            <a:fld id="{48F63A3B-78C7-47BE-AE5E-E10140E04643}" type="slidenum">
              <a:rPr lang="en-US" smtClean="0"/>
              <a:t>84</a:t>
            </a:fld>
            <a:endParaRPr lang="en-US"/>
          </a:p>
        </p:txBody>
      </p:sp>
    </p:spTree>
    <p:extLst>
      <p:ext uri="{BB962C8B-B14F-4D97-AF65-F5344CB8AC3E}">
        <p14:creationId xmlns:p14="http://schemas.microsoft.com/office/powerpoint/2010/main" val="28675990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EE20B60-189F-499F-AF0D-01B9B2D031F7}"/>
              </a:ext>
            </a:extLst>
          </p:cNvPr>
          <p:cNvSpPr>
            <a:spLocks noGrp="1"/>
          </p:cNvSpPr>
          <p:nvPr>
            <p:ph type="title"/>
          </p:nvPr>
        </p:nvSpPr>
        <p:spPr>
          <a:xfrm>
            <a:off x="353702" y="1086542"/>
            <a:ext cx="4183991" cy="4158977"/>
          </a:xfrm>
        </p:spPr>
        <p:txBody>
          <a:bodyPr vert="horz" lIns="91440" tIns="45720" rIns="91440" bIns="45720" rtlCol="0" anchor="t">
            <a:normAutofit fontScale="90000"/>
          </a:bodyPr>
          <a:lstStyle/>
          <a:p>
            <a:pPr>
              <a:lnSpc>
                <a:spcPct val="100000"/>
              </a:lnSpc>
              <a:spcBef>
                <a:spcPts val="1000"/>
              </a:spcBef>
              <a:spcAft>
                <a:spcPts val="1000"/>
              </a:spcAft>
            </a:pPr>
            <a:r>
              <a:rPr lang="en-US" sz="4000"/>
              <a:t>Help Me Connect</a:t>
            </a:r>
            <a:br>
              <a:rPr lang="en-US"/>
            </a:br>
            <a:br>
              <a:rPr lang="en-US"/>
            </a:br>
            <a:r>
              <a:rPr lang="en-US" sz="2800">
                <a:solidFill>
                  <a:srgbClr val="000000"/>
                </a:solidFill>
                <a:ea typeface="Calibri"/>
                <a:cs typeface="Calibri"/>
              </a:rPr>
              <a:t>Brief descriptions and links to public screening programs offered for children birth to Kindergarten entrance.</a:t>
            </a:r>
            <a:r>
              <a:rPr lang="en-US" sz="2000">
                <a:solidFill>
                  <a:srgbClr val="000000"/>
                </a:solidFill>
                <a:ea typeface="Calibri"/>
                <a:cs typeface="Calibri"/>
              </a:rPr>
              <a:t> </a:t>
            </a:r>
            <a:endParaRPr lang="en-US"/>
          </a:p>
          <a:p>
            <a:pPr marL="285750" indent="-285750">
              <a:lnSpc>
                <a:spcPct val="100000"/>
              </a:lnSpc>
              <a:spcBef>
                <a:spcPts val="1000"/>
              </a:spcBef>
              <a:spcAft>
                <a:spcPts val="1000"/>
              </a:spcAft>
              <a:buFont typeface="Arial"/>
              <a:buChar char="•"/>
            </a:pPr>
            <a:endParaRPr lang="en-US" sz="1600">
              <a:ea typeface="Calibri"/>
              <a:cs typeface="Calibri"/>
            </a:endParaRPr>
          </a:p>
          <a:p>
            <a:r>
              <a:rPr lang="en-US" sz="3000" i="1">
                <a:ea typeface="Calibri"/>
                <a:cs typeface="Calibri"/>
                <a:hlinkClick r:id="rId3"/>
              </a:rPr>
              <a:t>www.helpmeconnectmn.org</a:t>
            </a:r>
            <a:r>
              <a:rPr lang="en-US" sz="3000" i="1">
                <a:ea typeface="Calibri"/>
                <a:cs typeface="Calibri"/>
              </a:rPr>
              <a:t> </a:t>
            </a:r>
            <a:r>
              <a:rPr lang="en-US" sz="3000">
                <a:ea typeface="Calibri"/>
                <a:cs typeface="Calibri"/>
              </a:rPr>
              <a:t> </a:t>
            </a:r>
            <a:br>
              <a:rPr lang="en-US" sz="3100">
                <a:ea typeface="Calibri"/>
                <a:cs typeface="Calibri"/>
              </a:rPr>
            </a:br>
            <a:endParaRPr lang="en-US" sz="1500">
              <a:solidFill>
                <a:srgbClr val="000000"/>
              </a:solidFill>
              <a:ea typeface="Calibri"/>
              <a:cs typeface="Calibri"/>
            </a:endParaRPr>
          </a:p>
        </p:txBody>
      </p:sp>
      <p:sp>
        <p:nvSpPr>
          <p:cNvPr id="3" name="Footer Placeholder 2">
            <a:extLst>
              <a:ext uri="{FF2B5EF4-FFF2-40B4-BE49-F238E27FC236}">
                <a16:creationId xmlns:a16="http://schemas.microsoft.com/office/drawing/2014/main" id="{DD353BB8-9AC9-4355-8CEB-23C8BEC59DC4}"/>
              </a:ext>
            </a:extLst>
          </p:cNvPr>
          <p:cNvSpPr>
            <a:spLocks noGrp="1"/>
          </p:cNvSpPr>
          <p:nvPr>
            <p:ph type="ftr" sz="quarter" idx="3"/>
          </p:nvPr>
        </p:nvSpPr>
        <p:spPr>
          <a:xfrm>
            <a:off x="3801849" y="6493759"/>
            <a:ext cx="5587647" cy="365125"/>
          </a:xfrm>
        </p:spPr>
        <p:txBody>
          <a:bodyPr/>
          <a:lstStyle/>
          <a:p>
            <a:r>
              <a:rPr lang="en-US"/>
              <a:t>health.state.mn.us</a:t>
            </a:r>
          </a:p>
        </p:txBody>
      </p:sp>
      <p:sp>
        <p:nvSpPr>
          <p:cNvPr id="2" name="Slide Number Placeholder 1">
            <a:extLst>
              <a:ext uri="{FF2B5EF4-FFF2-40B4-BE49-F238E27FC236}">
                <a16:creationId xmlns:a16="http://schemas.microsoft.com/office/drawing/2014/main" id="{6D5750FB-86DD-45DC-AD45-EDBD80918FB3}"/>
              </a:ext>
            </a:extLst>
          </p:cNvPr>
          <p:cNvSpPr>
            <a:spLocks noGrp="1"/>
          </p:cNvSpPr>
          <p:nvPr>
            <p:ph type="sldNum" sz="quarter" idx="13"/>
          </p:nvPr>
        </p:nvSpPr>
        <p:spPr>
          <a:xfrm>
            <a:off x="9891132" y="6356350"/>
            <a:ext cx="1462668" cy="365125"/>
          </a:xfrm>
        </p:spPr>
        <p:txBody>
          <a:bodyPr/>
          <a:lstStyle/>
          <a:p>
            <a:fld id="{48F63A3B-78C7-47BE-AE5E-E10140E04643}" type="slidenum">
              <a:rPr lang="en-US" smtClean="0"/>
              <a:t>85</a:t>
            </a:fld>
            <a:endParaRPr lang="en-US"/>
          </a:p>
        </p:txBody>
      </p:sp>
      <p:pic>
        <p:nvPicPr>
          <p:cNvPr id="12" name="Picture Placeholder 11" descr="Help me connect website with a red circle around healthy development and screening ">
            <a:extLst>
              <a:ext uri="{FF2B5EF4-FFF2-40B4-BE49-F238E27FC236}">
                <a16:creationId xmlns:a16="http://schemas.microsoft.com/office/drawing/2014/main" id="{A7AEB27C-3B3E-015D-8007-7B8FD6AF0773}"/>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676" t="883" r="-25768" b="10514"/>
          <a:stretch/>
        </p:blipFill>
        <p:spPr>
          <a:xfrm>
            <a:off x="4976787" y="1067565"/>
            <a:ext cx="9516215" cy="4850604"/>
          </a:xfrm>
        </p:spPr>
      </p:pic>
    </p:spTree>
    <p:extLst>
      <p:ext uri="{BB962C8B-B14F-4D97-AF65-F5344CB8AC3E}">
        <p14:creationId xmlns:p14="http://schemas.microsoft.com/office/powerpoint/2010/main" val="203232565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82FAC-4DC1-4427-BA72-AE0714598499}"/>
              </a:ext>
            </a:extLst>
          </p:cNvPr>
          <p:cNvSpPr>
            <a:spLocks noGrp="1"/>
          </p:cNvSpPr>
          <p:nvPr>
            <p:ph type="title"/>
          </p:nvPr>
        </p:nvSpPr>
        <p:spPr/>
        <p:txBody>
          <a:bodyPr/>
          <a:lstStyle/>
          <a:p>
            <a:r>
              <a:rPr lang="en-US"/>
              <a:t>CDC developmental screening app for parents</a:t>
            </a:r>
          </a:p>
        </p:txBody>
      </p:sp>
      <p:sp>
        <p:nvSpPr>
          <p:cNvPr id="6" name="Content Placeholder 4">
            <a:extLst>
              <a:ext uri="{FF2B5EF4-FFF2-40B4-BE49-F238E27FC236}">
                <a16:creationId xmlns:a16="http://schemas.microsoft.com/office/drawing/2014/main" id="{AB597F66-12AB-4487-AC17-8DA9443D40C9}"/>
              </a:ext>
            </a:extLst>
          </p:cNvPr>
          <p:cNvSpPr>
            <a:spLocks noGrp="1"/>
          </p:cNvSpPr>
          <p:nvPr>
            <p:ph sz="half" idx="1"/>
          </p:nvPr>
        </p:nvSpPr>
        <p:spPr/>
        <p:txBody>
          <a:bodyPr>
            <a:normAutofit lnSpcReduction="10000"/>
          </a:bodyPr>
          <a:lstStyle/>
          <a:p>
            <a:r>
              <a:rPr lang="en-US">
                <a:hlinkClick r:id="rId3"/>
              </a:rPr>
              <a:t>CDC Developmental Milestone Tracker</a:t>
            </a:r>
            <a:endParaRPr lang="en-US"/>
          </a:p>
          <a:p>
            <a:r>
              <a:rPr lang="en-US"/>
              <a:t>Phone app for parents with children between ages 2 and 5 years.</a:t>
            </a:r>
          </a:p>
          <a:p>
            <a:r>
              <a:rPr lang="en-US"/>
              <a:t>Links to videos and resources and sends updates about child development.</a:t>
            </a:r>
          </a:p>
          <a:p>
            <a:r>
              <a:rPr lang="en-US"/>
              <a:t>Available in English or Spanish</a:t>
            </a:r>
          </a:p>
        </p:txBody>
      </p:sp>
      <p:pic>
        <p:nvPicPr>
          <p:cNvPr id="9" name="Content Placeholder 8" descr="Image of the CDC Milestone Tracker">
            <a:extLst>
              <a:ext uri="{FF2B5EF4-FFF2-40B4-BE49-F238E27FC236}">
                <a16:creationId xmlns:a16="http://schemas.microsoft.com/office/drawing/2014/main" id="{BE09146A-DA30-E820-CCF8-731E10B1B959}"/>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719153" y="1759915"/>
            <a:ext cx="4087693" cy="4250983"/>
          </a:xfrm>
        </p:spPr>
      </p:pic>
      <p:sp>
        <p:nvSpPr>
          <p:cNvPr id="4" name="Footer Placeholder 3">
            <a:extLst>
              <a:ext uri="{FF2B5EF4-FFF2-40B4-BE49-F238E27FC236}">
                <a16:creationId xmlns:a16="http://schemas.microsoft.com/office/drawing/2014/main" id="{8E1E0013-2103-48A9-95D9-7BFD47BF3E20}"/>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F1EFD1F9-565E-479E-BF1E-45C8DD2D52E0}"/>
              </a:ext>
            </a:extLst>
          </p:cNvPr>
          <p:cNvSpPr>
            <a:spLocks noGrp="1"/>
          </p:cNvSpPr>
          <p:nvPr>
            <p:ph type="sldNum" sz="quarter" idx="12"/>
          </p:nvPr>
        </p:nvSpPr>
        <p:spPr/>
        <p:txBody>
          <a:bodyPr/>
          <a:lstStyle/>
          <a:p>
            <a:fld id="{48F63A3B-78C7-47BE-AE5E-E10140E04643}" type="slidenum">
              <a:rPr lang="en-US" smtClean="0"/>
              <a:t>86</a:t>
            </a:fld>
            <a:endParaRPr lang="en-US"/>
          </a:p>
        </p:txBody>
      </p:sp>
    </p:spTree>
    <p:extLst>
      <p:ext uri="{BB962C8B-B14F-4D97-AF65-F5344CB8AC3E}">
        <p14:creationId xmlns:p14="http://schemas.microsoft.com/office/powerpoint/2010/main" val="36747556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698D1-BB6C-9122-0232-6C6C3C28E506}"/>
              </a:ext>
            </a:extLst>
          </p:cNvPr>
          <p:cNvSpPr>
            <a:spLocks noGrp="1"/>
          </p:cNvSpPr>
          <p:nvPr>
            <p:ph type="title"/>
          </p:nvPr>
        </p:nvSpPr>
        <p:spPr/>
        <p:txBody>
          <a:bodyPr/>
          <a:lstStyle/>
          <a:p>
            <a:r>
              <a:rPr lang="en-US"/>
              <a:t>Ages and Stages resources</a:t>
            </a:r>
          </a:p>
        </p:txBody>
      </p:sp>
      <p:pic>
        <p:nvPicPr>
          <p:cNvPr id="21" name="Content Placeholder 20" descr="ASQ-3 fact sheet.">
            <a:extLst>
              <a:ext uri="{FF2B5EF4-FFF2-40B4-BE49-F238E27FC236}">
                <a16:creationId xmlns:a16="http://schemas.microsoft.com/office/drawing/2014/main" id="{0179A391-694E-4BBF-94E3-63486C0AEFD1}"/>
              </a:ext>
            </a:extLst>
          </p:cNvPr>
          <p:cNvPicPr>
            <a:picLocks noGrp="1" noChangeAspect="1"/>
          </p:cNvPicPr>
          <p:nvPr>
            <p:ph sz="half" idx="15"/>
          </p:nvPr>
        </p:nvPicPr>
        <p:blipFill>
          <a:blip r:embed="rId3" cstate="print">
            <a:extLst>
              <a:ext uri="{28A0092B-C50C-407E-A947-70E740481C1C}">
                <a14:useLocalDpi xmlns:a14="http://schemas.microsoft.com/office/drawing/2010/main" val="0"/>
              </a:ext>
            </a:extLst>
          </a:blip>
          <a:stretch>
            <a:fillRect/>
          </a:stretch>
        </p:blipFill>
        <p:spPr>
          <a:xfrm>
            <a:off x="935628" y="1595264"/>
            <a:ext cx="1392382" cy="1799705"/>
          </a:xfrm>
          <a:prstGeom prst="rect">
            <a:avLst/>
          </a:prstGeom>
          <a:ln w="3175">
            <a:solidFill>
              <a:schemeClr val="tx1"/>
            </a:solidFill>
          </a:ln>
        </p:spPr>
      </p:pic>
      <p:pic>
        <p:nvPicPr>
          <p:cNvPr id="57" name="Content Placeholder 56" descr="ASQ-3 fact sheet. ">
            <a:extLst>
              <a:ext uri="{FF2B5EF4-FFF2-40B4-BE49-F238E27FC236}">
                <a16:creationId xmlns:a16="http://schemas.microsoft.com/office/drawing/2014/main" id="{BD6B8907-6EEE-4979-B773-E91430681693}"/>
              </a:ext>
            </a:extLst>
          </p:cNvPr>
          <p:cNvPicPr>
            <a:picLocks noGrp="1" noChangeAspect="1"/>
          </p:cNvPicPr>
          <p:nvPr>
            <p:ph sz="half" idx="27"/>
          </p:nvPr>
        </p:nvPicPr>
        <p:blipFill>
          <a:blip r:embed="rId4" cstate="print">
            <a:extLst>
              <a:ext uri="{28A0092B-C50C-407E-A947-70E740481C1C}">
                <a14:useLocalDpi xmlns:a14="http://schemas.microsoft.com/office/drawing/2010/main" val="0"/>
              </a:ext>
            </a:extLst>
          </a:blip>
          <a:stretch>
            <a:fillRect/>
          </a:stretch>
        </p:blipFill>
        <p:spPr>
          <a:xfrm>
            <a:off x="2296298" y="1895443"/>
            <a:ext cx="1384069" cy="1808018"/>
          </a:xfrm>
          <a:prstGeom prst="rect">
            <a:avLst/>
          </a:prstGeom>
        </p:spPr>
      </p:pic>
      <p:pic>
        <p:nvPicPr>
          <p:cNvPr id="22" name="Content Placeholder 21" descr="ASQ-3 activities sheet.">
            <a:hlinkClick r:id="rId5"/>
            <a:extLst>
              <a:ext uri="{FF2B5EF4-FFF2-40B4-BE49-F238E27FC236}">
                <a16:creationId xmlns:a16="http://schemas.microsoft.com/office/drawing/2014/main" id="{0124FCD7-8259-42F0-A9C7-35E1BABD24AA}"/>
              </a:ext>
            </a:extLst>
          </p:cNvPr>
          <p:cNvPicPr>
            <a:picLocks noGrp="1" noChangeAspect="1"/>
          </p:cNvPicPr>
          <p:nvPr>
            <p:ph sz="half" idx="28"/>
          </p:nvPr>
        </p:nvPicPr>
        <p:blipFill>
          <a:blip r:embed="rId6" cstate="print">
            <a:extLst>
              <a:ext uri="{28A0092B-C50C-407E-A947-70E740481C1C}">
                <a14:useLocalDpi xmlns:a14="http://schemas.microsoft.com/office/drawing/2010/main" val="0"/>
              </a:ext>
            </a:extLst>
          </a:blip>
          <a:stretch>
            <a:fillRect/>
          </a:stretch>
        </p:blipFill>
        <p:spPr>
          <a:xfrm>
            <a:off x="1122059" y="3789490"/>
            <a:ext cx="1454797" cy="1878767"/>
          </a:xfrm>
          <a:prstGeom prst="rect">
            <a:avLst/>
          </a:prstGeom>
          <a:effectLst>
            <a:outerShdw blurRad="63500" dist="38100" dir="5400000" algn="t" rotWithShape="0">
              <a:prstClr val="black">
                <a:alpha val="40000"/>
              </a:prstClr>
            </a:outerShdw>
          </a:effectLst>
        </p:spPr>
      </p:pic>
      <p:pic>
        <p:nvPicPr>
          <p:cNvPr id="31" name="Content Placeholder 30" descr="ASQ-3 activities sheet. ">
            <a:hlinkClick r:id="rId5"/>
            <a:extLst>
              <a:ext uri="{FF2B5EF4-FFF2-40B4-BE49-F238E27FC236}">
                <a16:creationId xmlns:a16="http://schemas.microsoft.com/office/drawing/2014/main" id="{12D83875-90EB-4F28-B785-21CF8DBCC51B}"/>
              </a:ext>
            </a:extLst>
          </p:cNvPr>
          <p:cNvPicPr>
            <a:picLocks noGrp="1" noChangeAspect="1"/>
          </p:cNvPicPr>
          <p:nvPr>
            <p:ph sz="half" idx="29"/>
          </p:nvPr>
        </p:nvPicPr>
        <p:blipFill>
          <a:blip r:embed="rId7" cstate="print">
            <a:extLst>
              <a:ext uri="{28A0092B-C50C-407E-A947-70E740481C1C}">
                <a14:useLocalDpi xmlns:a14="http://schemas.microsoft.com/office/drawing/2010/main" val="0"/>
              </a:ext>
            </a:extLst>
          </a:blip>
          <a:stretch>
            <a:fillRect/>
          </a:stretch>
        </p:blipFill>
        <p:spPr>
          <a:xfrm>
            <a:off x="2576856" y="4169090"/>
            <a:ext cx="1450641" cy="1878767"/>
          </a:xfrm>
          <a:prstGeom prst="rect">
            <a:avLst/>
          </a:prstGeom>
          <a:effectLst>
            <a:outerShdw blurRad="63500" dist="38100" dir="5400000" algn="t" rotWithShape="0">
              <a:prstClr val="black">
                <a:alpha val="40000"/>
              </a:prstClr>
            </a:outerShdw>
          </a:effectLst>
        </p:spPr>
      </p:pic>
      <p:sp>
        <p:nvSpPr>
          <p:cNvPr id="12" name="Content Placeholder 11">
            <a:extLst>
              <a:ext uri="{FF2B5EF4-FFF2-40B4-BE49-F238E27FC236}">
                <a16:creationId xmlns:a16="http://schemas.microsoft.com/office/drawing/2014/main" id="{044B9EC3-67DA-30B4-2592-074AA335BFFA}"/>
              </a:ext>
            </a:extLst>
          </p:cNvPr>
          <p:cNvSpPr>
            <a:spLocks noGrp="1"/>
          </p:cNvSpPr>
          <p:nvPr>
            <p:ph sz="half" idx="35"/>
          </p:nvPr>
        </p:nvSpPr>
        <p:spPr>
          <a:xfrm>
            <a:off x="4524875" y="2170406"/>
            <a:ext cx="2850480" cy="1783166"/>
          </a:xfrm>
        </p:spPr>
        <p:txBody>
          <a:bodyPr>
            <a:normAutofit/>
          </a:bodyPr>
          <a:lstStyle/>
          <a:p>
            <a:r>
              <a:rPr lang="en-US" sz="2800"/>
              <a:t>Parent resources: </a:t>
            </a:r>
            <a:r>
              <a:rPr lang="en-US" sz="2800">
                <a:hlinkClick r:id="rId8"/>
              </a:rPr>
              <a:t>About ASQ For Parents</a:t>
            </a:r>
            <a:endParaRPr lang="en-US" sz="2800"/>
          </a:p>
        </p:txBody>
      </p:sp>
      <p:sp>
        <p:nvSpPr>
          <p:cNvPr id="11" name="Content Placeholder 10">
            <a:extLst>
              <a:ext uri="{FF2B5EF4-FFF2-40B4-BE49-F238E27FC236}">
                <a16:creationId xmlns:a16="http://schemas.microsoft.com/office/drawing/2014/main" id="{BF3A430A-D0BD-C84F-2983-C1311E8D1EAF}"/>
              </a:ext>
            </a:extLst>
          </p:cNvPr>
          <p:cNvSpPr>
            <a:spLocks noGrp="1"/>
          </p:cNvSpPr>
          <p:nvPr>
            <p:ph sz="half" idx="34"/>
          </p:nvPr>
        </p:nvSpPr>
        <p:spPr>
          <a:xfrm>
            <a:off x="4695016" y="4550991"/>
            <a:ext cx="2887549" cy="1266767"/>
          </a:xfrm>
        </p:spPr>
        <p:txBody>
          <a:bodyPr/>
          <a:lstStyle/>
          <a:p>
            <a:r>
              <a:rPr lang="en-US" sz="2800" b="1">
                <a:solidFill>
                  <a:prstClr val="black"/>
                </a:solidFill>
                <a:latin typeface="Trebuchet MS" panose="020B0603020202020204"/>
                <a:hlinkClick r:id="rId9"/>
              </a:rPr>
              <a:t>Sign up for ASQ Newsletter!</a:t>
            </a:r>
            <a:endParaRPr lang="en-US" sz="2800" b="1">
              <a:solidFill>
                <a:prstClr val="black"/>
              </a:solidFill>
              <a:latin typeface="Trebuchet MS" panose="020B0603020202020204"/>
            </a:endParaRPr>
          </a:p>
        </p:txBody>
      </p:sp>
      <p:pic>
        <p:nvPicPr>
          <p:cNvPr id="17" name="Content Placeholder 16" descr="ASQ-SE-2 fact sheet.">
            <a:extLst>
              <a:ext uri="{FF2B5EF4-FFF2-40B4-BE49-F238E27FC236}">
                <a16:creationId xmlns:a16="http://schemas.microsoft.com/office/drawing/2014/main" id="{FC371192-0E37-4B37-8C72-468CAE246E7C}"/>
              </a:ext>
            </a:extLst>
          </p:cNvPr>
          <p:cNvPicPr>
            <a:picLocks noGrp="1" noChangeAspect="1"/>
          </p:cNvPicPr>
          <p:nvPr>
            <p:ph sz="half" idx="30"/>
          </p:nvPr>
        </p:nvPicPr>
        <p:blipFill>
          <a:blip r:embed="rId10" cstate="print">
            <a:extLst>
              <a:ext uri="{28A0092B-C50C-407E-A947-70E740481C1C}">
                <a14:useLocalDpi xmlns:a14="http://schemas.microsoft.com/office/drawing/2010/main" val="0"/>
              </a:ext>
            </a:extLst>
          </a:blip>
          <a:stretch>
            <a:fillRect/>
          </a:stretch>
        </p:blipFill>
        <p:spPr>
          <a:xfrm>
            <a:off x="7947618" y="1595264"/>
            <a:ext cx="1375756" cy="1783080"/>
          </a:xfrm>
          <a:prstGeom prst="rect">
            <a:avLst/>
          </a:prstGeom>
        </p:spPr>
      </p:pic>
      <p:pic>
        <p:nvPicPr>
          <p:cNvPr id="18" name="Content Placeholder 17" descr="ASQ-SE-2 guide.">
            <a:extLst>
              <a:ext uri="{FF2B5EF4-FFF2-40B4-BE49-F238E27FC236}">
                <a16:creationId xmlns:a16="http://schemas.microsoft.com/office/drawing/2014/main" id="{23E15D44-12AD-4B38-A5CD-32B0694DC16C}"/>
              </a:ext>
            </a:extLst>
          </p:cNvPr>
          <p:cNvPicPr>
            <a:picLocks noGrp="1" noChangeAspect="1"/>
          </p:cNvPicPr>
          <p:nvPr>
            <p:ph sz="half" idx="31"/>
          </p:nvPr>
        </p:nvPicPr>
        <p:blipFill>
          <a:blip r:embed="rId11" cstate="print">
            <a:extLst>
              <a:ext uri="{28A0092B-C50C-407E-A947-70E740481C1C}">
                <a14:useLocalDpi xmlns:a14="http://schemas.microsoft.com/office/drawing/2010/main" val="0"/>
              </a:ext>
            </a:extLst>
          </a:blip>
          <a:stretch>
            <a:fillRect/>
          </a:stretch>
        </p:blipFill>
        <p:spPr>
          <a:xfrm>
            <a:off x="9323374" y="1868306"/>
            <a:ext cx="1406824" cy="2171700"/>
          </a:xfrm>
          <a:prstGeom prst="rect">
            <a:avLst/>
          </a:prstGeom>
        </p:spPr>
      </p:pic>
      <p:pic>
        <p:nvPicPr>
          <p:cNvPr id="19" name="Content Placeholder 18" descr="ASQ-SE-2 activities sheet.">
            <a:extLst>
              <a:ext uri="{FF2B5EF4-FFF2-40B4-BE49-F238E27FC236}">
                <a16:creationId xmlns:a16="http://schemas.microsoft.com/office/drawing/2014/main" id="{58D5F8AF-49F1-4B7B-866F-CAAA94737653}"/>
              </a:ext>
            </a:extLst>
          </p:cNvPr>
          <p:cNvPicPr>
            <a:picLocks noGrp="1" noChangeAspect="1"/>
          </p:cNvPicPr>
          <p:nvPr>
            <p:ph sz="half" idx="32"/>
          </p:nvPr>
        </p:nvPicPr>
        <p:blipFill>
          <a:blip r:embed="rId12" cstate="print">
            <a:extLst>
              <a:ext uri="{28A0092B-C50C-407E-A947-70E740481C1C}">
                <a14:useLocalDpi xmlns:a14="http://schemas.microsoft.com/office/drawing/2010/main" val="0"/>
              </a:ext>
            </a:extLst>
          </a:blip>
          <a:stretch>
            <a:fillRect/>
          </a:stretch>
        </p:blipFill>
        <p:spPr>
          <a:xfrm>
            <a:off x="8289609" y="4169090"/>
            <a:ext cx="1409075" cy="1820575"/>
          </a:xfrm>
          <a:prstGeom prst="rect">
            <a:avLst/>
          </a:prstGeom>
        </p:spPr>
      </p:pic>
      <p:pic>
        <p:nvPicPr>
          <p:cNvPr id="20" name="Content Placeholder 19" descr="ASQ-SE-2 guide.">
            <a:extLst>
              <a:ext uri="{FF2B5EF4-FFF2-40B4-BE49-F238E27FC236}">
                <a16:creationId xmlns:a16="http://schemas.microsoft.com/office/drawing/2014/main" id="{ABD24F3F-959F-49BF-BADD-A643428F3B1F}"/>
              </a:ext>
            </a:extLst>
          </p:cNvPr>
          <p:cNvPicPr>
            <a:picLocks noGrp="1" noChangeAspect="1"/>
          </p:cNvPicPr>
          <p:nvPr>
            <p:ph sz="half" idx="33"/>
          </p:nvPr>
        </p:nvPicPr>
        <p:blipFill>
          <a:blip r:embed="rId13" cstate="print">
            <a:extLst>
              <a:ext uri="{28A0092B-C50C-407E-A947-70E740481C1C}">
                <a14:useLocalDpi xmlns:a14="http://schemas.microsoft.com/office/drawing/2010/main" val="0"/>
              </a:ext>
            </a:extLst>
          </a:blip>
          <a:stretch>
            <a:fillRect/>
          </a:stretch>
        </p:blipFill>
        <p:spPr>
          <a:xfrm>
            <a:off x="9717816" y="4411541"/>
            <a:ext cx="1375823" cy="1783166"/>
          </a:xfrm>
          <a:prstGeom prst="rect">
            <a:avLst/>
          </a:prstGeom>
        </p:spPr>
      </p:pic>
      <p:sp>
        <p:nvSpPr>
          <p:cNvPr id="13" name="Footer Placeholder 12">
            <a:extLst>
              <a:ext uri="{FF2B5EF4-FFF2-40B4-BE49-F238E27FC236}">
                <a16:creationId xmlns:a16="http://schemas.microsoft.com/office/drawing/2014/main" id="{83610A6E-8F8D-C31B-C417-BEFEF02DF228}"/>
              </a:ext>
            </a:extLst>
          </p:cNvPr>
          <p:cNvSpPr>
            <a:spLocks noGrp="1"/>
          </p:cNvSpPr>
          <p:nvPr>
            <p:ph type="ftr" sz="quarter" idx="3"/>
          </p:nvPr>
        </p:nvSpPr>
        <p:spPr/>
        <p:txBody>
          <a:bodyPr/>
          <a:lstStyle/>
          <a:p>
            <a:r>
              <a:rPr lang="en-US"/>
              <a:t>health.state.mn.us</a:t>
            </a:r>
          </a:p>
        </p:txBody>
      </p:sp>
      <p:sp>
        <p:nvSpPr>
          <p:cNvPr id="14" name="Slide Number Placeholder 13">
            <a:extLst>
              <a:ext uri="{FF2B5EF4-FFF2-40B4-BE49-F238E27FC236}">
                <a16:creationId xmlns:a16="http://schemas.microsoft.com/office/drawing/2014/main" id="{24D18600-A458-497A-55DB-F45E612734FE}"/>
              </a:ext>
            </a:extLst>
          </p:cNvPr>
          <p:cNvSpPr>
            <a:spLocks noGrp="1"/>
          </p:cNvSpPr>
          <p:nvPr>
            <p:ph type="sldNum" sz="quarter" idx="12"/>
          </p:nvPr>
        </p:nvSpPr>
        <p:spPr/>
        <p:txBody>
          <a:bodyPr/>
          <a:lstStyle/>
          <a:p>
            <a:fld id="{48F63A3B-78C7-47BE-AE5E-E10140E04643}" type="slidenum">
              <a:rPr lang="en-US" smtClean="0"/>
              <a:t>87</a:t>
            </a:fld>
            <a:endParaRPr lang="en-US"/>
          </a:p>
        </p:txBody>
      </p:sp>
    </p:spTree>
    <p:extLst>
      <p:ext uri="{BB962C8B-B14F-4D97-AF65-F5344CB8AC3E}">
        <p14:creationId xmlns:p14="http://schemas.microsoft.com/office/powerpoint/2010/main" val="25001576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4F6A8-A343-4486-B50A-B62EE65375D9}"/>
              </a:ext>
            </a:extLst>
          </p:cNvPr>
          <p:cNvSpPr>
            <a:spLocks noGrp="1"/>
          </p:cNvSpPr>
          <p:nvPr>
            <p:ph type="title"/>
          </p:nvPr>
        </p:nvSpPr>
        <p:spPr/>
        <p:txBody>
          <a:bodyPr/>
          <a:lstStyle/>
          <a:p>
            <a:r>
              <a:rPr lang="en-US"/>
              <a:t>Create program referral resources</a:t>
            </a:r>
          </a:p>
        </p:txBody>
      </p:sp>
      <p:sp>
        <p:nvSpPr>
          <p:cNvPr id="3" name="Content Placeholder 2">
            <a:extLst>
              <a:ext uri="{FF2B5EF4-FFF2-40B4-BE49-F238E27FC236}">
                <a16:creationId xmlns:a16="http://schemas.microsoft.com/office/drawing/2014/main" id="{3E3C14CE-8C15-4D70-A76D-80DEBFB7A711}"/>
              </a:ext>
            </a:extLst>
          </p:cNvPr>
          <p:cNvSpPr>
            <a:spLocks noGrp="1"/>
          </p:cNvSpPr>
          <p:nvPr>
            <p:ph idx="1"/>
          </p:nvPr>
        </p:nvSpPr>
        <p:spPr/>
        <p:txBody>
          <a:bodyPr>
            <a:normAutofit lnSpcReduction="10000"/>
          </a:bodyPr>
          <a:lstStyle/>
          <a:p>
            <a:r>
              <a:rPr lang="en-US"/>
              <a:t>Create your program specific contact list of:</a:t>
            </a:r>
          </a:p>
          <a:p>
            <a:pPr lvl="1"/>
            <a:r>
              <a:rPr lang="en-US"/>
              <a:t>Medical evaluation and treatment</a:t>
            </a:r>
          </a:p>
          <a:p>
            <a:pPr lvl="1"/>
            <a:r>
              <a:rPr lang="en-US"/>
              <a:t>Educational evaluation and services</a:t>
            </a:r>
          </a:p>
          <a:p>
            <a:pPr lvl="1"/>
            <a:r>
              <a:rPr lang="en-US"/>
              <a:t>Mental health evaluation and services</a:t>
            </a:r>
          </a:p>
          <a:p>
            <a:pPr lvl="1"/>
            <a:r>
              <a:rPr lang="en-US"/>
              <a:t>Other local programs that support healthy development</a:t>
            </a:r>
          </a:p>
          <a:p>
            <a:pPr lvl="1"/>
            <a:r>
              <a:rPr lang="en-US"/>
              <a:t>Materials and resources for families</a:t>
            </a:r>
          </a:p>
          <a:p>
            <a:pPr lvl="1"/>
            <a:r>
              <a:rPr lang="en-US"/>
              <a:t>Methods to follow-up with families</a:t>
            </a:r>
          </a:p>
        </p:txBody>
      </p:sp>
      <p:sp>
        <p:nvSpPr>
          <p:cNvPr id="4" name="Footer Placeholder 3">
            <a:extLst>
              <a:ext uri="{FF2B5EF4-FFF2-40B4-BE49-F238E27FC236}">
                <a16:creationId xmlns:a16="http://schemas.microsoft.com/office/drawing/2014/main" id="{0EEF1E9A-93F2-43BA-9FE8-3431D00D0521}"/>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CC1BB2FE-737F-4B83-9615-03194746E827}"/>
              </a:ext>
            </a:extLst>
          </p:cNvPr>
          <p:cNvSpPr>
            <a:spLocks noGrp="1"/>
          </p:cNvSpPr>
          <p:nvPr>
            <p:ph type="sldNum" sz="quarter" idx="12"/>
          </p:nvPr>
        </p:nvSpPr>
        <p:spPr/>
        <p:txBody>
          <a:bodyPr/>
          <a:lstStyle/>
          <a:p>
            <a:fld id="{48F63A3B-78C7-47BE-AE5E-E10140E04643}" type="slidenum">
              <a:rPr lang="en-US" smtClean="0"/>
              <a:t>88</a:t>
            </a:fld>
            <a:endParaRPr lang="en-US"/>
          </a:p>
        </p:txBody>
      </p:sp>
    </p:spTree>
    <p:extLst>
      <p:ext uri="{BB962C8B-B14F-4D97-AF65-F5344CB8AC3E}">
        <p14:creationId xmlns:p14="http://schemas.microsoft.com/office/powerpoint/2010/main" val="2184845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B3A274A-B28A-4D97-245E-14308808AEFA}"/>
              </a:ext>
            </a:extLst>
          </p:cNvPr>
          <p:cNvSpPr>
            <a:spLocks noGrp="1"/>
          </p:cNvSpPr>
          <p:nvPr>
            <p:ph type="title"/>
          </p:nvPr>
        </p:nvSpPr>
        <p:spPr>
          <a:xfrm>
            <a:off x="1089891" y="1034473"/>
            <a:ext cx="10206182" cy="4895272"/>
          </a:xfrm>
        </p:spPr>
        <p:txBody>
          <a:bodyPr/>
          <a:lstStyle/>
          <a:p>
            <a:r>
              <a:rPr lang="en-US" sz="6600"/>
              <a:t>Supporting program staff in trauma informed (healing centered) screening practices</a:t>
            </a:r>
          </a:p>
        </p:txBody>
      </p:sp>
      <p:sp>
        <p:nvSpPr>
          <p:cNvPr id="5" name="Slide Number Placeholder 4">
            <a:extLst>
              <a:ext uri="{FF2B5EF4-FFF2-40B4-BE49-F238E27FC236}">
                <a16:creationId xmlns:a16="http://schemas.microsoft.com/office/drawing/2014/main" id="{43EFB472-7DDD-66FD-6D61-A2D47555A130}"/>
              </a:ext>
            </a:extLst>
          </p:cNvPr>
          <p:cNvSpPr>
            <a:spLocks noGrp="1"/>
          </p:cNvSpPr>
          <p:nvPr>
            <p:ph type="sldNum" sz="quarter" idx="4294967295"/>
          </p:nvPr>
        </p:nvSpPr>
        <p:spPr>
          <a:xfrm>
            <a:off x="10729913" y="6356350"/>
            <a:ext cx="1462087" cy="365125"/>
          </a:xfrm>
        </p:spPr>
        <p:txBody>
          <a:bodyPr/>
          <a:lstStyle/>
          <a:p>
            <a:fld id="{48F63A3B-78C7-47BE-AE5E-E10140E04643}" type="slidenum">
              <a:rPr lang="en-US" smtClean="0"/>
              <a:t>89</a:t>
            </a:fld>
            <a:endParaRPr lang="en-US"/>
          </a:p>
        </p:txBody>
      </p:sp>
    </p:spTree>
    <p:extLst>
      <p:ext uri="{BB962C8B-B14F-4D97-AF65-F5344CB8AC3E}">
        <p14:creationId xmlns:p14="http://schemas.microsoft.com/office/powerpoint/2010/main" val="249970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07511F-CB8D-ED41-2AF6-AA9F5D709D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20CFAF-8568-E2DD-9AF6-504A9B341BFB}"/>
              </a:ext>
            </a:extLst>
          </p:cNvPr>
          <p:cNvSpPr>
            <a:spLocks noGrp="1"/>
          </p:cNvSpPr>
          <p:nvPr>
            <p:ph type="title"/>
          </p:nvPr>
        </p:nvSpPr>
        <p:spPr/>
        <p:txBody>
          <a:bodyPr>
            <a:noAutofit/>
          </a:bodyPr>
          <a:lstStyle/>
          <a:p>
            <a:pPr marL="365760" lvl="1" algn="r"/>
            <a:r>
              <a:rPr lang="en-US" sz="3600" b="0">
                <a:solidFill>
                  <a:schemeClr val="bg1"/>
                </a:solidFill>
                <a:effectLst/>
                <a:latin typeface="Calibri" panose="020F0502020204030204" pitchFamily="34" charset="0"/>
                <a:ea typeface="Calibri" panose="020F0502020204030204" pitchFamily="34" charset="0"/>
              </a:rPr>
              <a:t>Helping families </a:t>
            </a:r>
            <a:r>
              <a:rPr lang="en-US" sz="3600" b="0">
                <a:solidFill>
                  <a:schemeClr val="bg1"/>
                </a:solidFill>
                <a:latin typeface="Calibri" panose="020F0502020204030204" pitchFamily="34" charset="0"/>
                <a:ea typeface="Calibri" panose="020F0502020204030204" pitchFamily="34" charset="0"/>
              </a:rPr>
              <a:t>t</a:t>
            </a:r>
            <a:r>
              <a:rPr lang="en-US" sz="3600" b="0">
                <a:solidFill>
                  <a:schemeClr val="bg1"/>
                </a:solidFill>
                <a:effectLst/>
                <a:latin typeface="Calibri" panose="020F0502020204030204" pitchFamily="34" charset="0"/>
                <a:ea typeface="Calibri" panose="020F0502020204030204" pitchFamily="34" charset="0"/>
              </a:rPr>
              <a:t>hrive with Help Me Connect</a:t>
            </a:r>
            <a:endParaRPr lang="en-US" sz="3600">
              <a:solidFill>
                <a:schemeClr val="bg1"/>
              </a:solidFill>
              <a:highlight>
                <a:srgbClr val="FFFF00"/>
              </a:highlight>
              <a:latin typeface="+mj-lt"/>
            </a:endParaRPr>
          </a:p>
        </p:txBody>
      </p:sp>
      <p:pic>
        <p:nvPicPr>
          <p:cNvPr id="11" name="Content Placeholder 10" descr="Screen shot showing the names and icons for the 11 primary categories in Help Me Connect.&#10;&#10;&#10;Interactive resource for expectant families, families with young children and professionals serving these families.&#10;">
            <a:extLst>
              <a:ext uri="{FF2B5EF4-FFF2-40B4-BE49-F238E27FC236}">
                <a16:creationId xmlns:a16="http://schemas.microsoft.com/office/drawing/2014/main" id="{299015E6-72B0-1001-0FFC-1785544035C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361344"/>
            <a:ext cx="12015989" cy="5501330"/>
          </a:xfrm>
        </p:spPr>
      </p:pic>
    </p:spTree>
    <p:extLst>
      <p:ext uri="{BB962C8B-B14F-4D97-AF65-F5344CB8AC3E}">
        <p14:creationId xmlns:p14="http://schemas.microsoft.com/office/powerpoint/2010/main" val="17685563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BA35D0-1737-4798-8BE1-F993158C37D3}"/>
              </a:ext>
            </a:extLst>
          </p:cNvPr>
          <p:cNvSpPr>
            <a:spLocks noGrp="1"/>
          </p:cNvSpPr>
          <p:nvPr>
            <p:ph type="title"/>
          </p:nvPr>
        </p:nvSpPr>
        <p:spPr/>
        <p:txBody>
          <a:bodyPr/>
          <a:lstStyle/>
          <a:p>
            <a:r>
              <a:rPr lang="en-US"/>
              <a:t>Roadmap for healing-centered practice</a:t>
            </a:r>
          </a:p>
        </p:txBody>
      </p:sp>
      <p:pic>
        <p:nvPicPr>
          <p:cNvPr id="7" name="Content Placeholder 6" descr="Image of infinity symbol with areas of explores, implements, designs and leads and hands holding on outside edge for equity and relationships.">
            <a:extLst>
              <a:ext uri="{FF2B5EF4-FFF2-40B4-BE49-F238E27FC236}">
                <a16:creationId xmlns:a16="http://schemas.microsoft.com/office/drawing/2014/main" id="{70EB09FB-25B8-4795-A718-5E69437ACA55}"/>
              </a:ext>
            </a:extLst>
          </p:cNvPr>
          <p:cNvPicPr>
            <a:picLocks noGrp="1" noChangeAspect="1"/>
          </p:cNvPicPr>
          <p:nvPr>
            <p:ph sz="quarter" idx="10"/>
          </p:nvPr>
        </p:nvPicPr>
        <p:blipFill>
          <a:blip r:embed="rId3"/>
          <a:stretch>
            <a:fillRect/>
          </a:stretch>
        </p:blipFill>
        <p:spPr>
          <a:xfrm>
            <a:off x="1062681" y="802292"/>
            <a:ext cx="9873048" cy="5554057"/>
          </a:xfrm>
          <a:prstGeom prst="rect">
            <a:avLst/>
          </a:prstGeom>
        </p:spPr>
      </p:pic>
      <p:sp>
        <p:nvSpPr>
          <p:cNvPr id="3" name="Footer Placeholder 2">
            <a:extLst>
              <a:ext uri="{FF2B5EF4-FFF2-40B4-BE49-F238E27FC236}">
                <a16:creationId xmlns:a16="http://schemas.microsoft.com/office/drawing/2014/main" id="{1618DD22-620C-4B19-8A04-0A8664781121}"/>
              </a:ext>
            </a:extLst>
          </p:cNvPr>
          <p:cNvSpPr>
            <a:spLocks noGrp="1"/>
          </p:cNvSpPr>
          <p:nvPr>
            <p:ph type="ftr" sz="quarter" idx="3"/>
          </p:nvPr>
        </p:nvSpPr>
        <p:spPr/>
        <p:txBody>
          <a:bodyPr/>
          <a:lstStyle/>
          <a:p>
            <a:r>
              <a:rPr lang="en-US"/>
              <a:t>health.state.mn.us</a:t>
            </a:r>
          </a:p>
        </p:txBody>
      </p:sp>
      <p:sp>
        <p:nvSpPr>
          <p:cNvPr id="2" name="Slide Number Placeholder 1">
            <a:extLst>
              <a:ext uri="{FF2B5EF4-FFF2-40B4-BE49-F238E27FC236}">
                <a16:creationId xmlns:a16="http://schemas.microsoft.com/office/drawing/2014/main" id="{D66647B1-089D-4D5E-9EC0-7C8EA1513658}"/>
              </a:ext>
            </a:extLst>
          </p:cNvPr>
          <p:cNvSpPr>
            <a:spLocks noGrp="1"/>
          </p:cNvSpPr>
          <p:nvPr>
            <p:ph type="sldNum" sz="quarter" idx="12"/>
          </p:nvPr>
        </p:nvSpPr>
        <p:spPr/>
        <p:txBody>
          <a:bodyPr/>
          <a:lstStyle/>
          <a:p>
            <a:fld id="{48F63A3B-78C7-47BE-AE5E-E10140E04643}" type="slidenum">
              <a:rPr lang="en-US" smtClean="0"/>
              <a:t>90</a:t>
            </a:fld>
            <a:endParaRPr lang="en-US"/>
          </a:p>
        </p:txBody>
      </p:sp>
    </p:spTree>
    <p:extLst>
      <p:ext uri="{BB962C8B-B14F-4D97-AF65-F5344CB8AC3E}">
        <p14:creationId xmlns:p14="http://schemas.microsoft.com/office/powerpoint/2010/main" val="37569568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216025"/>
          </a:xfrm>
        </p:spPr>
        <p:txBody>
          <a:bodyPr/>
          <a:lstStyle/>
          <a:p>
            <a:r>
              <a:rPr lang="en-US"/>
              <a:t>Resources to support your work</a:t>
            </a:r>
          </a:p>
        </p:txBody>
      </p:sp>
      <p:sp>
        <p:nvSpPr>
          <p:cNvPr id="3" name="Content Placeholder 2"/>
          <p:cNvSpPr>
            <a:spLocks noGrp="1"/>
          </p:cNvSpPr>
          <p:nvPr>
            <p:ph idx="1"/>
          </p:nvPr>
        </p:nvSpPr>
        <p:spPr>
          <a:xfrm>
            <a:off x="838200" y="1594624"/>
            <a:ext cx="10515600" cy="4582339"/>
          </a:xfrm>
        </p:spPr>
        <p:txBody>
          <a:bodyPr vert="horz" lIns="91440" tIns="45720" rIns="91440" bIns="45720" rtlCol="0" anchor="t">
            <a:normAutofit/>
          </a:bodyPr>
          <a:lstStyle/>
          <a:p>
            <a:r>
              <a:rPr lang="en-US">
                <a:hlinkClick r:id="rId3"/>
              </a:rPr>
              <a:t>Minnesota Toolkit for Healing-Centered Practice</a:t>
            </a:r>
            <a:endParaRPr lang="en-US"/>
          </a:p>
          <a:p>
            <a:r>
              <a:rPr lang="en-US"/>
              <a:t>Provides Early Childhood professionals with access to stress and trauma informed resources for working with young children and families</a:t>
            </a:r>
            <a:endParaRPr lang="en-US">
              <a:ea typeface="Calibri"/>
              <a:cs typeface="Calibri"/>
            </a:endParaRPr>
          </a:p>
          <a:p>
            <a:r>
              <a:rPr lang="en-US"/>
              <a:t>Grounded in equity and relationships</a:t>
            </a:r>
            <a:endParaRPr lang="en-US">
              <a:ea typeface="Calibri"/>
              <a:cs typeface="Calibri"/>
            </a:endParaRPr>
          </a:p>
          <a:p>
            <a:r>
              <a:rPr lang="en-US">
                <a:hlinkClick r:id="rId4"/>
              </a:rPr>
              <a:t>Develop</a:t>
            </a:r>
            <a:r>
              <a:rPr lang="en-US"/>
              <a:t> approved (professional development system)</a:t>
            </a:r>
            <a:endParaRPr lang="en-US">
              <a:ea typeface="Calibri"/>
              <a:cs typeface="Calibri"/>
            </a:endParaRPr>
          </a:p>
          <a:p>
            <a:r>
              <a:rPr lang="en-US"/>
              <a:t>Mirrors the </a:t>
            </a:r>
            <a:r>
              <a:rPr lang="en-US">
                <a:hlinkClick r:id="rId5"/>
              </a:rPr>
              <a:t>Knowledge and Competency Framework</a:t>
            </a:r>
            <a:endParaRPr lang="en-US">
              <a:ea typeface="Calibri"/>
              <a:cs typeface="Calibri"/>
              <a:hlinkClick r:id="rId5"/>
            </a:endParaRPr>
          </a:p>
        </p:txBody>
      </p:sp>
      <p:sp>
        <p:nvSpPr>
          <p:cNvPr id="4" name="Footer Placeholder 3"/>
          <p:cNvSpPr>
            <a:spLocks noGrp="1"/>
          </p:cNvSpPr>
          <p:nvPr>
            <p:ph type="ftr" sz="quarter" idx="3"/>
          </p:nvPr>
        </p:nvSpPr>
        <p:spPr>
          <a:xfrm>
            <a:off x="3302177" y="6356349"/>
            <a:ext cx="5587647" cy="365125"/>
          </a:xfrm>
        </p:spPr>
        <p:txBody>
          <a:bodyPr/>
          <a:lstStyle/>
          <a:p>
            <a:r>
              <a:rPr lang="en-US"/>
              <a:t>health.state.mn.us</a:t>
            </a:r>
          </a:p>
        </p:txBody>
      </p:sp>
      <p:sp>
        <p:nvSpPr>
          <p:cNvPr id="5" name="Slide Number Placeholder 4"/>
          <p:cNvSpPr>
            <a:spLocks noGrp="1"/>
          </p:cNvSpPr>
          <p:nvPr>
            <p:ph type="sldNum" sz="quarter" idx="12"/>
          </p:nvPr>
        </p:nvSpPr>
        <p:spPr>
          <a:xfrm>
            <a:off x="9891132" y="6356350"/>
            <a:ext cx="1462668" cy="365125"/>
          </a:xfrm>
        </p:spPr>
        <p:txBody>
          <a:bodyPr/>
          <a:lstStyle/>
          <a:p>
            <a:fld id="{48F63A3B-78C7-47BE-AE5E-E10140E04643}" type="slidenum">
              <a:rPr lang="en-US" smtClean="0"/>
              <a:t>91</a:t>
            </a:fld>
            <a:endParaRPr lang="en-US"/>
          </a:p>
        </p:txBody>
      </p:sp>
    </p:spTree>
    <p:extLst>
      <p:ext uri="{BB962C8B-B14F-4D97-AF65-F5344CB8AC3E}">
        <p14:creationId xmlns:p14="http://schemas.microsoft.com/office/powerpoint/2010/main" val="35542335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E418D-2235-C02E-25D5-F18D9959B1D6}"/>
              </a:ext>
            </a:extLst>
          </p:cNvPr>
          <p:cNvSpPr>
            <a:spLocks noGrp="1"/>
          </p:cNvSpPr>
          <p:nvPr>
            <p:ph type="title"/>
          </p:nvPr>
        </p:nvSpPr>
        <p:spPr/>
        <p:txBody>
          <a:bodyPr/>
          <a:lstStyle/>
          <a:p>
            <a:r>
              <a:rPr lang="en-US"/>
              <a:t>Healing centered (trauma informed) screening </a:t>
            </a:r>
            <a:br>
              <a:rPr lang="en-US"/>
            </a:br>
            <a:r>
              <a:rPr lang="en-US"/>
              <a:t>facilitators guide</a:t>
            </a:r>
          </a:p>
        </p:txBody>
      </p:sp>
      <p:sp>
        <p:nvSpPr>
          <p:cNvPr id="3" name="Content Placeholder 2">
            <a:extLst>
              <a:ext uri="{FF2B5EF4-FFF2-40B4-BE49-F238E27FC236}">
                <a16:creationId xmlns:a16="http://schemas.microsoft.com/office/drawing/2014/main" id="{775E17A6-14C4-5921-CE20-6189B23F2DBF}"/>
              </a:ext>
            </a:extLst>
          </p:cNvPr>
          <p:cNvSpPr>
            <a:spLocks noGrp="1"/>
          </p:cNvSpPr>
          <p:nvPr>
            <p:ph idx="1"/>
          </p:nvPr>
        </p:nvSpPr>
        <p:spPr/>
        <p:txBody>
          <a:bodyPr vert="horz" lIns="91440" tIns="45720" rIns="91440" bIns="45720" rtlCol="0" anchor="t">
            <a:normAutofit/>
          </a:bodyPr>
          <a:lstStyle/>
          <a:p>
            <a:r>
              <a:rPr lang="en-US">
                <a:hlinkClick r:id="rId3"/>
              </a:rPr>
              <a:t>Healing Centered (Trauma Informed) Screening Facilitators Guide</a:t>
            </a:r>
            <a:endParaRPr lang="en-US">
              <a:hlinkClick r:id="" action="ppaction://noaction"/>
            </a:endParaRPr>
          </a:p>
          <a:p>
            <a:r>
              <a:rPr lang="en-US">
                <a:ea typeface="Calibri"/>
                <a:cs typeface="Calibri"/>
              </a:rPr>
              <a:t>The discussion guide has been created for early childhood screening teams around the state of Minnesota and Tribal Nations to promote healing centered, culturally responsive, and trauma-informed screening through a lens of early childhood mental health. </a:t>
            </a:r>
          </a:p>
          <a:p>
            <a:r>
              <a:rPr lang="en-US">
                <a:ea typeface="Calibri"/>
                <a:cs typeface="Calibri"/>
              </a:rPr>
              <a:t>The guide may be used for training screening staff and each section has a rhythm of learning, practice and application. </a:t>
            </a:r>
          </a:p>
          <a:p>
            <a:endParaRPr lang="en-US"/>
          </a:p>
          <a:p>
            <a:endParaRPr lang="en-US">
              <a:ea typeface="Calibri"/>
              <a:cs typeface="Calibri"/>
            </a:endParaRPr>
          </a:p>
        </p:txBody>
      </p:sp>
      <p:sp>
        <p:nvSpPr>
          <p:cNvPr id="4" name="Footer Placeholder 3">
            <a:extLst>
              <a:ext uri="{FF2B5EF4-FFF2-40B4-BE49-F238E27FC236}">
                <a16:creationId xmlns:a16="http://schemas.microsoft.com/office/drawing/2014/main" id="{299D8B38-174B-7370-4319-15BFC6757B61}"/>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6BB8410D-DC45-CB20-30F0-B655AF17300A}"/>
              </a:ext>
            </a:extLst>
          </p:cNvPr>
          <p:cNvSpPr>
            <a:spLocks noGrp="1"/>
          </p:cNvSpPr>
          <p:nvPr>
            <p:ph type="sldNum" sz="quarter" idx="12"/>
          </p:nvPr>
        </p:nvSpPr>
        <p:spPr/>
        <p:txBody>
          <a:bodyPr/>
          <a:lstStyle/>
          <a:p>
            <a:fld id="{48F63A3B-78C7-47BE-AE5E-E10140E04643}" type="slidenum">
              <a:rPr lang="en-US" smtClean="0"/>
              <a:t>92</a:t>
            </a:fld>
            <a:endParaRPr lang="en-US"/>
          </a:p>
        </p:txBody>
      </p:sp>
    </p:spTree>
    <p:extLst>
      <p:ext uri="{BB962C8B-B14F-4D97-AF65-F5344CB8AC3E}">
        <p14:creationId xmlns:p14="http://schemas.microsoft.com/office/powerpoint/2010/main" val="35623418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E423B-6220-1F89-79F1-9EF447EB3A61}"/>
              </a:ext>
            </a:extLst>
          </p:cNvPr>
          <p:cNvSpPr>
            <a:spLocks noGrp="1"/>
          </p:cNvSpPr>
          <p:nvPr>
            <p:ph type="title"/>
          </p:nvPr>
        </p:nvSpPr>
        <p:spPr>
          <a:xfrm>
            <a:off x="2717442" y="633187"/>
            <a:ext cx="6645499" cy="808751"/>
          </a:xfrm>
        </p:spPr>
        <p:txBody>
          <a:bodyPr/>
          <a:lstStyle/>
          <a:p>
            <a:r>
              <a:rPr lang="en-US" sz="3600">
                <a:ea typeface="Calibri"/>
                <a:cs typeface="Calibri"/>
              </a:rPr>
              <a:t>Optional small group healing centered activity</a:t>
            </a:r>
            <a:endParaRPr lang="en-US" sz="3600"/>
          </a:p>
        </p:txBody>
      </p:sp>
      <p:sp>
        <p:nvSpPr>
          <p:cNvPr id="3" name="Content Placeholder 2">
            <a:extLst>
              <a:ext uri="{FF2B5EF4-FFF2-40B4-BE49-F238E27FC236}">
                <a16:creationId xmlns:a16="http://schemas.microsoft.com/office/drawing/2014/main" id="{D0ED54CE-21A2-AE86-7CB3-E5F6038D61F0}"/>
              </a:ext>
            </a:extLst>
          </p:cNvPr>
          <p:cNvSpPr>
            <a:spLocks noGrp="1"/>
          </p:cNvSpPr>
          <p:nvPr>
            <p:ph type="body" sz="quarter" idx="13"/>
          </p:nvPr>
        </p:nvSpPr>
        <p:spPr/>
        <p:txBody>
          <a:bodyPr vert="horz" lIns="91440" tIns="45720" rIns="91440" bIns="45720" rtlCol="0" anchor="t">
            <a:normAutofit fontScale="92500" lnSpcReduction="10000"/>
          </a:bodyPr>
          <a:lstStyle/>
          <a:p>
            <a:r>
              <a:rPr lang="en-US">
                <a:ea typeface="Calibri"/>
                <a:cs typeface="Calibri"/>
              </a:rPr>
              <a:t>Responding to experiences of stress and trauma. </a:t>
            </a:r>
            <a:r>
              <a:rPr lang="en-US">
                <a:ea typeface="Calibri"/>
                <a:cs typeface="Calibri"/>
                <a:hlinkClick r:id="rId3"/>
              </a:rPr>
              <a:t>Healing Centered Facilitators Guide</a:t>
            </a:r>
            <a:r>
              <a:rPr lang="en-US">
                <a:ea typeface="Calibri"/>
                <a:cs typeface="Calibri"/>
              </a:rPr>
              <a:t>, pages 38-40.</a:t>
            </a:r>
          </a:p>
          <a:p>
            <a:pPr marL="0" indent="0">
              <a:buNone/>
            </a:pPr>
            <a:r>
              <a:rPr lang="en-US">
                <a:ea typeface="Calibri"/>
                <a:cs typeface="Calibri"/>
              </a:rPr>
              <a:t>Example of small group activity</a:t>
            </a:r>
          </a:p>
          <a:p>
            <a:r>
              <a:rPr lang="en-US">
                <a:ea typeface="Calibri"/>
                <a:cs typeface="Calibri"/>
              </a:rPr>
              <a:t>Imagine you are doing a screening with a 2-year-old and their caregiver. Before the screening, the caregiver discloses to you over the phone that something traumatic has happened to the child and they get overstimulated when they leave the house. Take 10 minutes to consider questions and reflect on:</a:t>
            </a:r>
          </a:p>
          <a:p>
            <a:pPr lvl="1"/>
            <a:r>
              <a:rPr lang="en-US">
                <a:ea typeface="Calibri"/>
                <a:cs typeface="Calibri"/>
              </a:rPr>
              <a:t>How would you create a safe screening space for the child and caregiver?</a:t>
            </a:r>
          </a:p>
          <a:p>
            <a:pPr lvl="1"/>
            <a:r>
              <a:rPr lang="en-US">
                <a:ea typeface="Calibri"/>
                <a:cs typeface="Calibri"/>
              </a:rPr>
              <a:t>What might be your next steps in getting the family the support they need?</a:t>
            </a:r>
          </a:p>
        </p:txBody>
      </p:sp>
      <p:sp>
        <p:nvSpPr>
          <p:cNvPr id="4" name="Footer Placeholder 3">
            <a:extLst>
              <a:ext uri="{FF2B5EF4-FFF2-40B4-BE49-F238E27FC236}">
                <a16:creationId xmlns:a16="http://schemas.microsoft.com/office/drawing/2014/main" id="{7FA74230-E508-FE61-61E8-783CF8011C64}"/>
              </a:ext>
            </a:extLst>
          </p:cNvPr>
          <p:cNvSpPr>
            <a:spLocks noGrp="1"/>
          </p:cNvSpPr>
          <p:nvPr>
            <p:ph type="ftr" sz="quarter" idx="4294967295"/>
          </p:nvPr>
        </p:nvSpPr>
        <p:spPr>
          <a:xfrm>
            <a:off x="0" y="6356350"/>
            <a:ext cx="5588000" cy="365125"/>
          </a:xfrm>
        </p:spPr>
        <p:txBody>
          <a:bodyPr/>
          <a:lstStyle/>
          <a:p>
            <a:r>
              <a:rPr lang="en-US"/>
              <a:t>health.state.mn.us</a:t>
            </a:r>
          </a:p>
        </p:txBody>
      </p:sp>
      <p:sp>
        <p:nvSpPr>
          <p:cNvPr id="5" name="Slide Number Placeholder 4">
            <a:extLst>
              <a:ext uri="{FF2B5EF4-FFF2-40B4-BE49-F238E27FC236}">
                <a16:creationId xmlns:a16="http://schemas.microsoft.com/office/drawing/2014/main" id="{FB0BDEC5-417E-2F23-6A81-6F1A7E5F22B4}"/>
              </a:ext>
            </a:extLst>
          </p:cNvPr>
          <p:cNvSpPr>
            <a:spLocks noGrp="1"/>
          </p:cNvSpPr>
          <p:nvPr>
            <p:ph type="sldNum" sz="quarter" idx="12"/>
          </p:nvPr>
        </p:nvSpPr>
        <p:spPr/>
        <p:txBody>
          <a:bodyPr/>
          <a:lstStyle/>
          <a:p>
            <a:fld id="{48F63A3B-78C7-47BE-AE5E-E10140E04643}" type="slidenum">
              <a:rPr lang="en-US" smtClean="0"/>
              <a:t>93</a:t>
            </a:fld>
            <a:endParaRPr lang="en-US"/>
          </a:p>
        </p:txBody>
      </p:sp>
    </p:spTree>
    <p:extLst>
      <p:ext uri="{BB962C8B-B14F-4D97-AF65-F5344CB8AC3E}">
        <p14:creationId xmlns:p14="http://schemas.microsoft.com/office/powerpoint/2010/main" val="15267199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EBE88-D7BE-4CCA-BCED-168FDA735B27}"/>
              </a:ext>
            </a:extLst>
          </p:cNvPr>
          <p:cNvSpPr>
            <a:spLocks noGrp="1"/>
          </p:cNvSpPr>
          <p:nvPr>
            <p:ph type="title"/>
          </p:nvPr>
        </p:nvSpPr>
        <p:spPr/>
        <p:txBody>
          <a:bodyPr/>
          <a:lstStyle/>
          <a:p>
            <a:r>
              <a:rPr lang="en-US"/>
              <a:t>Take-home points</a:t>
            </a:r>
          </a:p>
        </p:txBody>
      </p:sp>
      <p:pic>
        <p:nvPicPr>
          <p:cNvPr id="9" name="Content Placeholder 8" descr="The take-home points of the presentation include family-centered care, recommended instruments, dual or triple referral, and active referral, coordination, and follow-up.">
            <a:extLst>
              <a:ext uri="{FF2B5EF4-FFF2-40B4-BE49-F238E27FC236}">
                <a16:creationId xmlns:a16="http://schemas.microsoft.com/office/drawing/2014/main" id="{34AB817C-CBE9-4117-AAD4-98FF9B63551B}"/>
              </a:ext>
            </a:extLst>
          </p:cNvPr>
          <p:cNvPicPr>
            <a:picLocks noGrp="1" noChangeAspect="1"/>
          </p:cNvPicPr>
          <p:nvPr>
            <p:ph sz="quarter" idx="10"/>
          </p:nvPr>
        </p:nvPicPr>
        <p:blipFill>
          <a:blip r:embed="rId3" cstate="print">
            <a:extLst>
              <a:ext uri="{28A0092B-C50C-407E-A947-70E740481C1C}">
                <a14:useLocalDpi xmlns:a14="http://schemas.microsoft.com/office/drawing/2010/main" val="0"/>
              </a:ext>
            </a:extLst>
          </a:blip>
          <a:stretch>
            <a:fillRect/>
          </a:stretch>
        </p:blipFill>
        <p:spPr>
          <a:xfrm>
            <a:off x="140439" y="1075778"/>
            <a:ext cx="11930054" cy="4904891"/>
          </a:xfrm>
        </p:spPr>
      </p:pic>
      <p:sp>
        <p:nvSpPr>
          <p:cNvPr id="4" name="Footer Placeholder 3">
            <a:extLst>
              <a:ext uri="{FF2B5EF4-FFF2-40B4-BE49-F238E27FC236}">
                <a16:creationId xmlns:a16="http://schemas.microsoft.com/office/drawing/2014/main" id="{A8DEEDE8-5775-4ACB-850F-F1E5FF088CF4}"/>
              </a:ext>
            </a:extLst>
          </p:cNvPr>
          <p:cNvSpPr>
            <a:spLocks noGrp="1"/>
          </p:cNvSpPr>
          <p:nvPr>
            <p:ph type="ftr" sz="quarter" idx="3"/>
          </p:nvPr>
        </p:nvSpPr>
        <p:spPr/>
        <p:txBody>
          <a:bodyPr/>
          <a:lstStyle/>
          <a:p>
            <a:r>
              <a:rPr lang="en-US"/>
              <a:t>health.state.mn.us</a:t>
            </a:r>
          </a:p>
        </p:txBody>
      </p:sp>
      <p:sp>
        <p:nvSpPr>
          <p:cNvPr id="5" name="Slide Number Placeholder 4">
            <a:extLst>
              <a:ext uri="{FF2B5EF4-FFF2-40B4-BE49-F238E27FC236}">
                <a16:creationId xmlns:a16="http://schemas.microsoft.com/office/drawing/2014/main" id="{64AB9D10-B7BA-402B-8A2E-472A62DD0996}"/>
              </a:ext>
            </a:extLst>
          </p:cNvPr>
          <p:cNvSpPr>
            <a:spLocks noGrp="1"/>
          </p:cNvSpPr>
          <p:nvPr>
            <p:ph type="sldNum" sz="quarter" idx="12"/>
          </p:nvPr>
        </p:nvSpPr>
        <p:spPr/>
        <p:txBody>
          <a:bodyPr/>
          <a:lstStyle/>
          <a:p>
            <a:fld id="{48F63A3B-78C7-47BE-AE5E-E10140E04643}" type="slidenum">
              <a:rPr lang="en-US" smtClean="0"/>
              <a:t>94</a:t>
            </a:fld>
            <a:endParaRPr lang="en-US"/>
          </a:p>
        </p:txBody>
      </p:sp>
    </p:spTree>
    <p:extLst>
      <p:ext uri="{BB962C8B-B14F-4D97-AF65-F5344CB8AC3E}">
        <p14:creationId xmlns:p14="http://schemas.microsoft.com/office/powerpoint/2010/main" val="23899240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Thank you!</a:t>
            </a:r>
          </a:p>
        </p:txBody>
      </p:sp>
      <p:sp>
        <p:nvSpPr>
          <p:cNvPr id="3" name="Text Placeholder 2"/>
          <p:cNvSpPr>
            <a:spLocks noGrp="1"/>
          </p:cNvSpPr>
          <p:nvPr>
            <p:ph type="body" sz="quarter" idx="13"/>
          </p:nvPr>
        </p:nvSpPr>
        <p:spPr/>
        <p:txBody>
          <a:bodyPr/>
          <a:lstStyle/>
          <a:p>
            <a:endParaRPr lang="en-US" sz="2800" i="1"/>
          </a:p>
        </p:txBody>
      </p:sp>
    </p:spTree>
    <p:extLst>
      <p:ext uri="{BB962C8B-B14F-4D97-AF65-F5344CB8AC3E}">
        <p14:creationId xmlns:p14="http://schemas.microsoft.com/office/powerpoint/2010/main" val="2429188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C20666-F840-11D0-36C1-066D18360D2A}"/>
              </a:ext>
            </a:extLst>
          </p:cNvPr>
          <p:cNvSpPr>
            <a:spLocks noGrp="1"/>
          </p:cNvSpPr>
          <p:nvPr>
            <p:ph type="title"/>
          </p:nvPr>
        </p:nvSpPr>
        <p:spPr/>
        <p:txBody>
          <a:bodyPr/>
          <a:lstStyle/>
          <a:p>
            <a:r>
              <a:rPr lang="en-US"/>
              <a:t>Promoting healthy child development​ links</a:t>
            </a:r>
          </a:p>
        </p:txBody>
      </p:sp>
      <p:sp>
        <p:nvSpPr>
          <p:cNvPr id="5" name="Content Placeholder 4">
            <a:extLst>
              <a:ext uri="{FF2B5EF4-FFF2-40B4-BE49-F238E27FC236}">
                <a16:creationId xmlns:a16="http://schemas.microsoft.com/office/drawing/2014/main" id="{5DE86A0B-1BEA-5B2B-4143-2DEE797A8A1B}"/>
              </a:ext>
            </a:extLst>
          </p:cNvPr>
          <p:cNvSpPr>
            <a:spLocks noGrp="1"/>
          </p:cNvSpPr>
          <p:nvPr>
            <p:ph sz="quarter" idx="10"/>
          </p:nvPr>
        </p:nvSpPr>
        <p:spPr/>
        <p:txBody>
          <a:bodyPr>
            <a:normAutofit fontScale="77500" lnSpcReduction="20000"/>
          </a:bodyPr>
          <a:lstStyle/>
          <a:p>
            <a:r>
              <a:rPr lang="fi-FI">
                <a:hlinkClick r:id="rId2"/>
              </a:rPr>
              <a:t>Minnesota ECIP’s (https://dcyf.mn.gov/partners-and-providers/child-care-and-early-learning/professional-development)</a:t>
            </a:r>
            <a:endParaRPr lang="en-US">
              <a:hlinkClick r:id="rId2"/>
            </a:endParaRPr>
          </a:p>
          <a:p>
            <a:r>
              <a:rPr lang="en-US">
                <a:hlinkClick r:id="rId3"/>
              </a:rPr>
              <a:t>Help Me Grow MN (https://helpmegrowmn.org/HMG/index.html)</a:t>
            </a:r>
            <a:endParaRPr lang="en-US">
              <a:hlinkClick r:id="rId4"/>
            </a:endParaRPr>
          </a:p>
          <a:p>
            <a:r>
              <a:rPr lang="en-US">
                <a:hlinkClick r:id="rId4"/>
              </a:rPr>
              <a:t>Encouraging Healthy Development (https://www.helpmegrowmn.org/HMG/HelpfulRes/EncourageHealthDev/index.html)</a:t>
            </a:r>
            <a:endParaRPr lang="en-US"/>
          </a:p>
          <a:p>
            <a:r>
              <a:rPr lang="en-US">
                <a:hlinkClick r:id="rId5"/>
              </a:rPr>
              <a:t>Help Me Connect​ (http://www.helpmeconnectmn.org/)</a:t>
            </a:r>
            <a:endParaRPr lang="en-US"/>
          </a:p>
          <a:p>
            <a:r>
              <a:rPr lang="en-US">
                <a:hlinkClick r:id="rId6"/>
              </a:rPr>
              <a:t>CDC Positive Parenting Tips (https://www.cdc.gov/child-development/positive-parenting-tips/)</a:t>
            </a:r>
            <a:endParaRPr lang="en-US"/>
          </a:p>
          <a:p>
            <a:r>
              <a:rPr lang="en-US">
                <a:hlinkClick r:id="rId7"/>
              </a:rPr>
              <a:t>CDC’s Learn the Signs, Act Early (https://www.cdc.gov/ncbddd/actearly/)</a:t>
            </a:r>
            <a:endParaRPr lang="en-US"/>
          </a:p>
          <a:p>
            <a:r>
              <a:rPr lang="en-US">
                <a:hlinkClick r:id="rId8"/>
              </a:rPr>
              <a:t>Center on the Developing Child, Harvard University (http://developingchild.harvard.edu/)</a:t>
            </a:r>
            <a:endParaRPr lang="en-US"/>
          </a:p>
          <a:p>
            <a:r>
              <a:rPr lang="en-US">
                <a:hlinkClick r:id="rId9"/>
              </a:rPr>
              <a:t>Zero to Three (www.zerotothree.org)</a:t>
            </a:r>
            <a:endParaRPr lang="en-US"/>
          </a:p>
          <a:p>
            <a:endParaRPr lang="en-US"/>
          </a:p>
        </p:txBody>
      </p:sp>
    </p:spTree>
    <p:extLst>
      <p:ext uri="{BB962C8B-B14F-4D97-AF65-F5344CB8AC3E}">
        <p14:creationId xmlns:p14="http://schemas.microsoft.com/office/powerpoint/2010/main" val="161124280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5A642-9CCB-F86E-DFF2-91C7ADD51D05}"/>
              </a:ext>
            </a:extLst>
          </p:cNvPr>
          <p:cNvSpPr>
            <a:spLocks noGrp="1"/>
          </p:cNvSpPr>
          <p:nvPr>
            <p:ph type="title"/>
          </p:nvPr>
        </p:nvSpPr>
        <p:spPr/>
        <p:txBody>
          <a:bodyPr/>
          <a:lstStyle/>
          <a:p>
            <a:r>
              <a:rPr lang="en-US"/>
              <a:t>Standardized screening​ links</a:t>
            </a:r>
          </a:p>
        </p:txBody>
      </p:sp>
      <p:sp>
        <p:nvSpPr>
          <p:cNvPr id="3" name="Content Placeholder 2">
            <a:extLst>
              <a:ext uri="{FF2B5EF4-FFF2-40B4-BE49-F238E27FC236}">
                <a16:creationId xmlns:a16="http://schemas.microsoft.com/office/drawing/2014/main" id="{26F9C260-EE43-774C-2E1F-7150EF09D5DC}"/>
              </a:ext>
            </a:extLst>
          </p:cNvPr>
          <p:cNvSpPr>
            <a:spLocks noGrp="1"/>
          </p:cNvSpPr>
          <p:nvPr>
            <p:ph sz="quarter" idx="10"/>
          </p:nvPr>
        </p:nvSpPr>
        <p:spPr/>
        <p:txBody>
          <a:bodyPr/>
          <a:lstStyle/>
          <a:p>
            <a:r>
              <a:rPr lang="en-US">
                <a:hlinkClick r:id="rId2"/>
              </a:rPr>
              <a:t>MDE ECS Program (https://education.mn.gov/MDE/dse/early/elprog/scr/)</a:t>
            </a:r>
            <a:endParaRPr lang="en-US"/>
          </a:p>
          <a:p>
            <a:r>
              <a:rPr lang="en-US">
                <a:hlinkClick r:id="rId3"/>
              </a:rPr>
              <a:t>Early Childhood Screening Guidelines for Interpreters (https://dcyf.mn.gov/partners-and-providers/child-care-and-early-learning/districts-schools-and-head-start/screening)</a:t>
            </a:r>
            <a:endParaRPr lang="en-US">
              <a:ea typeface="Calibri"/>
              <a:cs typeface="Calibri"/>
            </a:endParaRPr>
          </a:p>
          <a:p>
            <a:r>
              <a:rPr lang="en-US">
                <a:hlinkClick r:id="rId3"/>
              </a:rPr>
              <a:t>Training Video: Early Childhood Screening and Interpreters (https://dcyf.mn.gov/partners-and-providers/child-care-and-early-learning/districts-schools-and-head-start/screening)</a:t>
            </a:r>
            <a:endParaRPr lang="en-US"/>
          </a:p>
          <a:p>
            <a:endParaRPr lang="en-US"/>
          </a:p>
          <a:p>
            <a:endParaRPr lang="en-US"/>
          </a:p>
          <a:p>
            <a:endParaRPr lang="en-US"/>
          </a:p>
        </p:txBody>
      </p:sp>
      <p:sp>
        <p:nvSpPr>
          <p:cNvPr id="4" name="Date Placeholder 3">
            <a:extLst>
              <a:ext uri="{FF2B5EF4-FFF2-40B4-BE49-F238E27FC236}">
                <a16:creationId xmlns:a16="http://schemas.microsoft.com/office/drawing/2014/main" id="{D59A8E9C-0043-82F0-14FA-C1C55A20D5A8}"/>
              </a:ext>
            </a:extLst>
          </p:cNvPr>
          <p:cNvSpPr>
            <a:spLocks noGrp="1"/>
          </p:cNvSpPr>
          <p:nvPr>
            <p:ph type="dt" sz="half" idx="11"/>
          </p:nvPr>
        </p:nvSpPr>
        <p:spPr/>
        <p:txBody>
          <a:bodyPr/>
          <a:lstStyle/>
          <a:p>
            <a:fld id="{66C283A4-7960-4BFD-B3A5-A2CC5BB2A473}" type="datetime1">
              <a:rPr lang="en-US" smtClean="0"/>
              <a:t>11/5/2025</a:t>
            </a:fld>
            <a:endParaRPr lang="en-US"/>
          </a:p>
        </p:txBody>
      </p:sp>
      <p:sp>
        <p:nvSpPr>
          <p:cNvPr id="5" name="Footer Placeholder 4">
            <a:extLst>
              <a:ext uri="{FF2B5EF4-FFF2-40B4-BE49-F238E27FC236}">
                <a16:creationId xmlns:a16="http://schemas.microsoft.com/office/drawing/2014/main" id="{19D5A561-A825-D3B4-2B53-99699A726B04}"/>
              </a:ext>
            </a:extLst>
          </p:cNvPr>
          <p:cNvSpPr>
            <a:spLocks noGrp="1"/>
          </p:cNvSpPr>
          <p:nvPr>
            <p:ph type="ftr" sz="quarter" idx="3"/>
          </p:nvPr>
        </p:nvSpPr>
        <p:spPr/>
        <p:txBody>
          <a:bodyPr/>
          <a:lstStyle/>
          <a:p>
            <a:r>
              <a:rPr lang="en-US"/>
              <a:t>Optional Tagline Goes Here </a:t>
            </a:r>
            <a:r>
              <a:rPr lang="en-US">
                <a:solidFill>
                  <a:schemeClr val="accent1"/>
                </a:solidFill>
              </a:rPr>
              <a:t>|</a:t>
            </a:r>
            <a:r>
              <a:rPr lang="en-US"/>
              <a:t>  mn.gov/mmb/oar</a:t>
            </a:r>
          </a:p>
        </p:txBody>
      </p:sp>
      <p:sp>
        <p:nvSpPr>
          <p:cNvPr id="6" name="Slide Number Placeholder 5">
            <a:extLst>
              <a:ext uri="{FF2B5EF4-FFF2-40B4-BE49-F238E27FC236}">
                <a16:creationId xmlns:a16="http://schemas.microsoft.com/office/drawing/2014/main" id="{BC9419E4-F987-78D7-4906-13D9EB84D68C}"/>
              </a:ext>
            </a:extLst>
          </p:cNvPr>
          <p:cNvSpPr>
            <a:spLocks noGrp="1"/>
          </p:cNvSpPr>
          <p:nvPr>
            <p:ph type="sldNum" sz="quarter" idx="12"/>
          </p:nvPr>
        </p:nvSpPr>
        <p:spPr/>
        <p:txBody>
          <a:bodyPr/>
          <a:lstStyle/>
          <a:p>
            <a:fld id="{48F63A3B-78C7-47BE-AE5E-E10140E04643}" type="slidenum">
              <a:rPr lang="en-US" smtClean="0"/>
              <a:t>97</a:t>
            </a:fld>
            <a:endParaRPr lang="en-US"/>
          </a:p>
        </p:txBody>
      </p:sp>
    </p:spTree>
    <p:extLst>
      <p:ext uri="{BB962C8B-B14F-4D97-AF65-F5344CB8AC3E}">
        <p14:creationId xmlns:p14="http://schemas.microsoft.com/office/powerpoint/2010/main" val="198011819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2ADB9-3975-07B3-D24B-B4DB88D90157}"/>
              </a:ext>
            </a:extLst>
          </p:cNvPr>
          <p:cNvSpPr>
            <a:spLocks noGrp="1"/>
          </p:cNvSpPr>
          <p:nvPr>
            <p:ph type="title"/>
          </p:nvPr>
        </p:nvSpPr>
        <p:spPr/>
        <p:txBody>
          <a:bodyPr/>
          <a:lstStyle/>
          <a:p>
            <a:r>
              <a:rPr lang="en-US"/>
              <a:t>Screening instruments links</a:t>
            </a:r>
          </a:p>
        </p:txBody>
      </p:sp>
      <p:sp>
        <p:nvSpPr>
          <p:cNvPr id="3" name="Content Placeholder 2">
            <a:extLst>
              <a:ext uri="{FF2B5EF4-FFF2-40B4-BE49-F238E27FC236}">
                <a16:creationId xmlns:a16="http://schemas.microsoft.com/office/drawing/2014/main" id="{4867D241-16C9-B0BA-F4B6-5C3ED483CCE2}"/>
              </a:ext>
            </a:extLst>
          </p:cNvPr>
          <p:cNvSpPr>
            <a:spLocks noGrp="1"/>
          </p:cNvSpPr>
          <p:nvPr>
            <p:ph sz="quarter" idx="10"/>
          </p:nvPr>
        </p:nvSpPr>
        <p:spPr/>
        <p:txBody>
          <a:bodyPr>
            <a:normAutofit fontScale="92500" lnSpcReduction="20000"/>
          </a:bodyPr>
          <a:lstStyle/>
          <a:p>
            <a:r>
              <a:rPr lang="en-US">
                <a:hlinkClick r:id="rId2"/>
              </a:rPr>
              <a:t>MDH Recommended instruments (https://www.health.state.mn.us/people/childrenyouth/devscreen/instruments.html)</a:t>
            </a:r>
            <a:r>
              <a:rPr lang="en-US"/>
              <a:t> </a:t>
            </a:r>
          </a:p>
          <a:p>
            <a:r>
              <a:rPr lang="en-US">
                <a:hlinkClick r:id="rId3"/>
              </a:rPr>
              <a:t>Screening programs in Minnesota (https://www.health.state.mn.us/people/childrenyouth/devscreen/programs.html)</a:t>
            </a:r>
            <a:endParaRPr lang="en-US"/>
          </a:p>
          <a:p>
            <a:r>
              <a:rPr lang="en-US">
                <a:hlinkClick r:id="rId4"/>
              </a:rPr>
              <a:t>Developmental and Social-Emotional Screening for Young Children (0-5 Years) in Minnesota (https://www.health.state.mn.us/people/childrenyouth/devscreen/index.html)</a:t>
            </a:r>
            <a:endParaRPr lang="en-US"/>
          </a:p>
          <a:p>
            <a:r>
              <a:rPr lang="en-US">
                <a:hlinkClick r:id="rId5"/>
              </a:rPr>
              <a:t>Choosing an Instrument (https://www.health.state.mn.us/people/childrenyouth/devscreen/selection.html)</a:t>
            </a:r>
            <a:endParaRPr lang="en-US"/>
          </a:p>
          <a:p>
            <a:r>
              <a:rPr lang="en-US" u="sng">
                <a:hlinkClick r:id="rId6"/>
              </a:rPr>
              <a:t>Video: Communicating with Families During the Screening Process (https://www.youtube.com/watch?v=VoAN3605IGY)</a:t>
            </a:r>
            <a:endParaRPr lang="en-US" u="sng"/>
          </a:p>
          <a:p>
            <a:endParaRPr lang="en-US"/>
          </a:p>
          <a:p>
            <a:endParaRPr lang="en-US"/>
          </a:p>
          <a:p>
            <a:endParaRPr lang="en-US"/>
          </a:p>
        </p:txBody>
      </p:sp>
      <p:sp>
        <p:nvSpPr>
          <p:cNvPr id="4" name="Date Placeholder 3">
            <a:extLst>
              <a:ext uri="{FF2B5EF4-FFF2-40B4-BE49-F238E27FC236}">
                <a16:creationId xmlns:a16="http://schemas.microsoft.com/office/drawing/2014/main" id="{3D59F961-5B6A-6545-C565-FB204621A7C7}"/>
              </a:ext>
            </a:extLst>
          </p:cNvPr>
          <p:cNvSpPr>
            <a:spLocks noGrp="1"/>
          </p:cNvSpPr>
          <p:nvPr>
            <p:ph type="dt" sz="half" idx="11"/>
          </p:nvPr>
        </p:nvSpPr>
        <p:spPr/>
        <p:txBody>
          <a:bodyPr/>
          <a:lstStyle/>
          <a:p>
            <a:fld id="{66C283A4-7960-4BFD-B3A5-A2CC5BB2A473}" type="datetime1">
              <a:rPr lang="en-US" smtClean="0"/>
              <a:t>11/5/2025</a:t>
            </a:fld>
            <a:endParaRPr lang="en-US"/>
          </a:p>
        </p:txBody>
      </p:sp>
      <p:sp>
        <p:nvSpPr>
          <p:cNvPr id="5" name="Footer Placeholder 4">
            <a:extLst>
              <a:ext uri="{FF2B5EF4-FFF2-40B4-BE49-F238E27FC236}">
                <a16:creationId xmlns:a16="http://schemas.microsoft.com/office/drawing/2014/main" id="{656DE809-55E2-9B16-58DF-826E7EEF1082}"/>
              </a:ext>
            </a:extLst>
          </p:cNvPr>
          <p:cNvSpPr>
            <a:spLocks noGrp="1"/>
          </p:cNvSpPr>
          <p:nvPr>
            <p:ph type="ftr" sz="quarter" idx="3"/>
          </p:nvPr>
        </p:nvSpPr>
        <p:spPr/>
        <p:txBody>
          <a:bodyPr/>
          <a:lstStyle/>
          <a:p>
            <a:r>
              <a:rPr lang="en-US"/>
              <a:t>Optional Tagline Goes Here </a:t>
            </a:r>
            <a:r>
              <a:rPr lang="en-US">
                <a:solidFill>
                  <a:schemeClr val="accent1"/>
                </a:solidFill>
              </a:rPr>
              <a:t>|</a:t>
            </a:r>
            <a:r>
              <a:rPr lang="en-US"/>
              <a:t>  mn.gov/mmb/oar</a:t>
            </a:r>
          </a:p>
        </p:txBody>
      </p:sp>
      <p:sp>
        <p:nvSpPr>
          <p:cNvPr id="6" name="Slide Number Placeholder 5">
            <a:extLst>
              <a:ext uri="{FF2B5EF4-FFF2-40B4-BE49-F238E27FC236}">
                <a16:creationId xmlns:a16="http://schemas.microsoft.com/office/drawing/2014/main" id="{AFBC3CC9-1C5A-2F3D-1140-C81EA7EF859B}"/>
              </a:ext>
            </a:extLst>
          </p:cNvPr>
          <p:cNvSpPr>
            <a:spLocks noGrp="1"/>
          </p:cNvSpPr>
          <p:nvPr>
            <p:ph type="sldNum" sz="quarter" idx="12"/>
          </p:nvPr>
        </p:nvSpPr>
        <p:spPr/>
        <p:txBody>
          <a:bodyPr/>
          <a:lstStyle/>
          <a:p>
            <a:fld id="{48F63A3B-78C7-47BE-AE5E-E10140E04643}" type="slidenum">
              <a:rPr lang="en-US" smtClean="0"/>
              <a:t>98</a:t>
            </a:fld>
            <a:endParaRPr lang="en-US"/>
          </a:p>
        </p:txBody>
      </p:sp>
    </p:spTree>
    <p:extLst>
      <p:ext uri="{BB962C8B-B14F-4D97-AF65-F5344CB8AC3E}">
        <p14:creationId xmlns:p14="http://schemas.microsoft.com/office/powerpoint/2010/main" val="272447878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D117E-260E-8062-7CD3-7E59AC9D0015}"/>
              </a:ext>
            </a:extLst>
          </p:cNvPr>
          <p:cNvSpPr>
            <a:spLocks noGrp="1"/>
          </p:cNvSpPr>
          <p:nvPr>
            <p:ph type="title"/>
          </p:nvPr>
        </p:nvSpPr>
        <p:spPr/>
        <p:txBody>
          <a:bodyPr/>
          <a:lstStyle/>
          <a:p>
            <a:r>
              <a:rPr lang="en-US"/>
              <a:t>Referral links</a:t>
            </a:r>
          </a:p>
        </p:txBody>
      </p:sp>
      <p:sp>
        <p:nvSpPr>
          <p:cNvPr id="3" name="Content Placeholder 2">
            <a:extLst>
              <a:ext uri="{FF2B5EF4-FFF2-40B4-BE49-F238E27FC236}">
                <a16:creationId xmlns:a16="http://schemas.microsoft.com/office/drawing/2014/main" id="{CB355358-2EFC-415E-5D66-C611D2E00035}"/>
              </a:ext>
            </a:extLst>
          </p:cNvPr>
          <p:cNvSpPr>
            <a:spLocks noGrp="1"/>
          </p:cNvSpPr>
          <p:nvPr>
            <p:ph sz="quarter" idx="10"/>
          </p:nvPr>
        </p:nvSpPr>
        <p:spPr/>
        <p:txBody>
          <a:bodyPr>
            <a:normAutofit fontScale="55000" lnSpcReduction="20000"/>
          </a:bodyPr>
          <a:lstStyle/>
          <a:p>
            <a:r>
              <a:rPr lang="en-US" u="sng">
                <a:hlinkClick r:id="rId2"/>
              </a:rPr>
              <a:t>Early Childhood Mental Health System of Care (https://mn.gov/dhs/partners-and-providers/policies-procedures/childrens-mental-health/early-childhood-mh-system-care/)</a:t>
            </a:r>
            <a:endParaRPr lang="en-US" u="sng"/>
          </a:p>
          <a:p>
            <a:r>
              <a:rPr lang="en-US" u="sng">
                <a:hlinkClick r:id="rId3"/>
              </a:rPr>
              <a:t>Early Childhood Mental Health Providers (https://helpmeconnect.web.health.state.mn.us/HelpMeConnect/Search/FamilyWell-BeingandMentalHealth/MentalHealthorSubstanceUseDisorder/EarlyChildhoodMentalHealthProviders?loc=&amp;geo=)</a:t>
            </a:r>
            <a:endParaRPr lang="en-US" u="sng"/>
          </a:p>
          <a:p>
            <a:r>
              <a:rPr lang="en-US" u="sng">
                <a:hlinkClick r:id="rId4"/>
              </a:rPr>
              <a:t>Facilitating a referral for Mental Health Services (https://eclkc.ohs.acf.hhs.gov/mental-health/article/facilitating-referral-mental-health-services-children-their-families)</a:t>
            </a:r>
            <a:endParaRPr lang="en-US" u="sng"/>
          </a:p>
          <a:p>
            <a:r>
              <a:rPr lang="en-US" u="sng">
                <a:hlinkClick r:id="rId5"/>
              </a:rPr>
              <a:t>Pediatric Symptom Checklist Parent and Youth Screening Tool Q38 (https://edocs.dhs.state.mn.us/lfserver/Public/DHS-7990-ENG)</a:t>
            </a:r>
            <a:endParaRPr lang="en-US" u="sng"/>
          </a:p>
          <a:p>
            <a:r>
              <a:rPr lang="en-US" u="sng">
                <a:hlinkClick r:id="rId6"/>
              </a:rPr>
              <a:t>Wilder Study 2019 (https://www.wilder.org/sites/default/files/imports/ChildCareAware_MarketingPlan_8-19.pdf)</a:t>
            </a:r>
            <a:r>
              <a:rPr lang="en-US"/>
              <a:t>​</a:t>
            </a:r>
          </a:p>
          <a:p>
            <a:r>
              <a:rPr lang="en-US" u="sng">
                <a:hlinkClick r:id="rId7"/>
              </a:rPr>
              <a:t>Hard Conversations panel discussion (https://education.mn.gov/MDE/VideoNew/?group=Communications&amp;id=PROD081159)</a:t>
            </a:r>
            <a:endParaRPr lang="en-US" u="sng"/>
          </a:p>
          <a:p>
            <a:r>
              <a:rPr lang="en-US" u="sng">
                <a:hlinkClick r:id="rId8"/>
              </a:rPr>
              <a:t>Hard Conversations companion guide (https://education.mn.gov/mdeprod/idcplg?IdcService=GET_FILE&amp;dDocName=PROD081160&amp;RevisionSelectionMethod=latestReleased&amp;Rendition=primary)</a:t>
            </a:r>
            <a:endParaRPr lang="en-US" u="sng"/>
          </a:p>
          <a:p>
            <a:r>
              <a:rPr lang="en-US">
                <a:hlinkClick r:id="rId9"/>
              </a:rPr>
              <a:t>Part C and Part B Resources (https://education.mn.gov/MDE/dse/early/spec/ecse/)</a:t>
            </a:r>
            <a:endParaRPr lang="en-US"/>
          </a:p>
          <a:p>
            <a:r>
              <a:rPr lang="en-US" u="sng">
                <a:hlinkClick r:id="rId10"/>
              </a:rPr>
              <a:t>Sharing Child Information to Coordinate ECSE Referrals (https://www.health.state.mn.us/docs/people/childrenyouth/ctc/devscreen/ecserefer.pdf)</a:t>
            </a:r>
            <a:endParaRPr lang="en-US"/>
          </a:p>
        </p:txBody>
      </p:sp>
      <p:sp>
        <p:nvSpPr>
          <p:cNvPr id="4" name="Date Placeholder 3">
            <a:extLst>
              <a:ext uri="{FF2B5EF4-FFF2-40B4-BE49-F238E27FC236}">
                <a16:creationId xmlns:a16="http://schemas.microsoft.com/office/drawing/2014/main" id="{44AABDBF-1459-0542-D90E-BA7BCC006CFF}"/>
              </a:ext>
            </a:extLst>
          </p:cNvPr>
          <p:cNvSpPr>
            <a:spLocks noGrp="1"/>
          </p:cNvSpPr>
          <p:nvPr>
            <p:ph type="dt" sz="half" idx="11"/>
          </p:nvPr>
        </p:nvSpPr>
        <p:spPr/>
        <p:txBody>
          <a:bodyPr/>
          <a:lstStyle/>
          <a:p>
            <a:fld id="{66C283A4-7960-4BFD-B3A5-A2CC5BB2A473}" type="datetime1">
              <a:rPr lang="en-US" smtClean="0"/>
              <a:t>11/5/2025</a:t>
            </a:fld>
            <a:endParaRPr lang="en-US"/>
          </a:p>
        </p:txBody>
      </p:sp>
      <p:sp>
        <p:nvSpPr>
          <p:cNvPr id="5" name="Footer Placeholder 4">
            <a:extLst>
              <a:ext uri="{FF2B5EF4-FFF2-40B4-BE49-F238E27FC236}">
                <a16:creationId xmlns:a16="http://schemas.microsoft.com/office/drawing/2014/main" id="{08D86B09-5051-AF9D-C806-FD0E6F5E6F00}"/>
              </a:ext>
            </a:extLst>
          </p:cNvPr>
          <p:cNvSpPr>
            <a:spLocks noGrp="1"/>
          </p:cNvSpPr>
          <p:nvPr>
            <p:ph type="ftr" sz="quarter" idx="3"/>
          </p:nvPr>
        </p:nvSpPr>
        <p:spPr/>
        <p:txBody>
          <a:bodyPr/>
          <a:lstStyle/>
          <a:p>
            <a:r>
              <a:rPr lang="en-US"/>
              <a:t>Optional Tagline Goes Here </a:t>
            </a:r>
            <a:r>
              <a:rPr lang="en-US">
                <a:solidFill>
                  <a:schemeClr val="accent1"/>
                </a:solidFill>
              </a:rPr>
              <a:t>|</a:t>
            </a:r>
            <a:r>
              <a:rPr lang="en-US"/>
              <a:t>  mn.gov/mmb/oar</a:t>
            </a:r>
          </a:p>
        </p:txBody>
      </p:sp>
      <p:sp>
        <p:nvSpPr>
          <p:cNvPr id="6" name="Slide Number Placeholder 5">
            <a:extLst>
              <a:ext uri="{FF2B5EF4-FFF2-40B4-BE49-F238E27FC236}">
                <a16:creationId xmlns:a16="http://schemas.microsoft.com/office/drawing/2014/main" id="{9D7A2069-AC0D-707F-1A9C-AC8EA524E886}"/>
              </a:ext>
            </a:extLst>
          </p:cNvPr>
          <p:cNvSpPr>
            <a:spLocks noGrp="1"/>
          </p:cNvSpPr>
          <p:nvPr>
            <p:ph type="sldNum" sz="quarter" idx="12"/>
          </p:nvPr>
        </p:nvSpPr>
        <p:spPr/>
        <p:txBody>
          <a:bodyPr/>
          <a:lstStyle/>
          <a:p>
            <a:fld id="{48F63A3B-78C7-47BE-AE5E-E10140E04643}" type="slidenum">
              <a:rPr lang="en-US" smtClean="0"/>
              <a:t>99</a:t>
            </a:fld>
            <a:endParaRPr lang="en-US"/>
          </a:p>
        </p:txBody>
      </p:sp>
    </p:spTree>
    <p:extLst>
      <p:ext uri="{BB962C8B-B14F-4D97-AF65-F5344CB8AC3E}">
        <p14:creationId xmlns:p14="http://schemas.microsoft.com/office/powerpoint/2010/main" val="2935577197"/>
      </p:ext>
    </p:extLst>
  </p:cSld>
  <p:clrMapOvr>
    <a:masterClrMapping/>
  </p:clrMapOvr>
</p:sld>
</file>

<file path=ppt/theme/theme1.xml><?xml version="1.0" encoding="utf-8"?>
<a:theme xmlns:a="http://schemas.openxmlformats.org/drawingml/2006/main" name="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PowerPoint.potx" id="{6A45AF2F-9106-4478-9569-AF2CD51C1956}" vid="{BFCD0B12-6798-40F0-8F7A-4569271261A2}"/>
    </a:ext>
  </a:extLst>
</a:theme>
</file>

<file path=ppt/theme/theme2.xml><?xml version="1.0" encoding="utf-8"?>
<a:theme xmlns:a="http://schemas.openxmlformats.org/drawingml/2006/main" name="1_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_C&amp;TC_PPT_Template" id="{F7887C98-0613-41FE-B7D9-98758863E2E0}" vid="{B375C1EB-6008-4DCB-BF95-C66160E7E7C6}"/>
    </a:ext>
  </a:extLst>
</a:theme>
</file>

<file path=ppt/theme/theme3.xml><?xml version="1.0" encoding="utf-8"?>
<a:theme xmlns:a="http://schemas.openxmlformats.org/drawingml/2006/main" name="2_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03096E0-CDFA-433A-AE89-565BADC3542B}" vid="{A89AE598-FB31-4909-909A-8E012BFB017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9949b9e-aea0-45de-a137-3248727c8823" xsi:nil="true"/>
    <lcf76f155ced4ddcb4097134ff3c332f xmlns="9aaa2afa-b888-465a-9bd6-b0bba4f54a2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B88D138B8B50B4D82B5DBA0DE28396B" ma:contentTypeVersion="14" ma:contentTypeDescription="Create a new document." ma:contentTypeScope="" ma:versionID="1369714ff50a6725e4b9b0b68938565e">
  <xsd:schema xmlns:xsd="http://www.w3.org/2001/XMLSchema" xmlns:xs="http://www.w3.org/2001/XMLSchema" xmlns:p="http://schemas.microsoft.com/office/2006/metadata/properties" xmlns:ns2="9aaa2afa-b888-465a-9bd6-b0bba4f54a27" xmlns:ns3="f9949b9e-aea0-45de-a137-3248727c8823" targetNamespace="http://schemas.microsoft.com/office/2006/metadata/properties" ma:root="true" ma:fieldsID="b6daac727da7f4632741c3c29bd89e8a" ns2:_="" ns3:_="">
    <xsd:import namespace="9aaa2afa-b888-465a-9bd6-b0bba4f54a27"/>
    <xsd:import namespace="f9949b9e-aea0-45de-a137-3248727c88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aa2afa-b888-465a-9bd6-b0bba4f54a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19cb8a3-2c43-49ff-bdd4-56a41dc47ca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9949b9e-aea0-45de-a137-3248727c882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afa7eec6-40dc-46ab-9c50-5d7a201b5dd3}" ma:internalName="TaxCatchAll" ma:showField="CatchAllData" ma:web="f9949b9e-aea0-45de-a137-3248727c88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F4349A-22F7-4A2D-8CA5-43DDCD679590}">
  <ds:schemaRefs>
    <ds:schemaRef ds:uri="http://schemas.microsoft.com/sharepoint/v3/contenttype/forms"/>
  </ds:schemaRefs>
</ds:datastoreItem>
</file>

<file path=customXml/itemProps2.xml><?xml version="1.0" encoding="utf-8"?>
<ds:datastoreItem xmlns:ds="http://schemas.openxmlformats.org/officeDocument/2006/customXml" ds:itemID="{9678B604-9059-4F1C-B8E2-C96A71A964D2}">
  <ds:schemaRefs>
    <ds:schemaRef ds:uri="http://schemas.openxmlformats.org/package/2006/metadata/core-properties"/>
    <ds:schemaRef ds:uri="http://purl.org/dc/elements/1.1/"/>
    <ds:schemaRef ds:uri="http://purl.org/dc/terms/"/>
    <ds:schemaRef ds:uri="f9949b9e-aea0-45de-a137-3248727c8823"/>
    <ds:schemaRef ds:uri="http://schemas.microsoft.com/office/2006/documentManagement/types"/>
    <ds:schemaRef ds:uri="http://purl.org/dc/dcmitype/"/>
    <ds:schemaRef ds:uri="http://www.w3.org/XML/1998/namespace"/>
    <ds:schemaRef ds:uri="http://schemas.microsoft.com/office/infopath/2007/PartnerControls"/>
    <ds:schemaRef ds:uri="9aaa2afa-b888-465a-9bd6-b0bba4f54a27"/>
    <ds:schemaRef ds:uri="http://schemas.microsoft.com/office/2006/metadata/properties"/>
  </ds:schemaRefs>
</ds:datastoreItem>
</file>

<file path=customXml/itemProps3.xml><?xml version="1.0" encoding="utf-8"?>
<ds:datastoreItem xmlns:ds="http://schemas.openxmlformats.org/officeDocument/2006/customXml" ds:itemID="{B3E90DD4-6714-4922-BA58-CEFB28D25CE3}">
  <ds:schemaRefs>
    <ds:schemaRef ds:uri="9aaa2afa-b888-465a-9bd6-b0bba4f54a27"/>
    <ds:schemaRef ds:uri="f9949b9e-aea0-45de-a137-3248727c882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eb14b046-24c4-4519-8f26-b89c2159828c}" enabled="0" method="" siteId="{eb14b046-24c4-4519-8f26-b89c2159828c}" removed="1"/>
</clbl:labelList>
</file>

<file path=docProps/app.xml><?xml version="1.0" encoding="utf-8"?>
<Properties xmlns="http://schemas.openxmlformats.org/officeDocument/2006/extended-properties" xmlns:vt="http://schemas.openxmlformats.org/officeDocument/2006/docPropsVTypes">
  <Template>Template PowerPoint (3)</Template>
  <TotalTime>1</TotalTime>
  <Words>14084</Words>
  <Application>Microsoft Office PowerPoint</Application>
  <PresentationFormat>Widescreen</PresentationFormat>
  <Paragraphs>1121</Paragraphs>
  <Slides>103</Slides>
  <Notes>92</Notes>
  <HiddenSlides>1</HiddenSlides>
  <MMClips>2</MMClips>
  <ScaleCrop>false</ScaleCrop>
  <HeadingPairs>
    <vt:vector size="4" baseType="variant">
      <vt:variant>
        <vt:lpstr>Theme</vt:lpstr>
      </vt:variant>
      <vt:variant>
        <vt:i4>3</vt:i4>
      </vt:variant>
      <vt:variant>
        <vt:lpstr>Slide Titles</vt:lpstr>
      </vt:variant>
      <vt:variant>
        <vt:i4>103</vt:i4>
      </vt:variant>
    </vt:vector>
  </HeadingPairs>
  <TitlesOfParts>
    <vt:vector size="106" baseType="lpstr">
      <vt:lpstr>Minnesota</vt:lpstr>
      <vt:lpstr>1_Minnesota</vt:lpstr>
      <vt:lpstr>2_Minnesota</vt:lpstr>
      <vt:lpstr>Developmental and Social-Emotional Screening and  Communication Best Practices about Referrals</vt:lpstr>
      <vt:lpstr>Tribal-state relations statement </vt:lpstr>
      <vt:lpstr>Objectives</vt:lpstr>
      <vt:lpstr>Promoting healthy child development</vt:lpstr>
      <vt:lpstr>Promoting healthy development</vt:lpstr>
      <vt:lpstr>Early Childhood Indicators of Progress (ECIPs)</vt:lpstr>
      <vt:lpstr>Help Me Grow</vt:lpstr>
      <vt:lpstr>Help Me Grow Minnesota</vt:lpstr>
      <vt:lpstr>Helping families thrive with Help Me Connect</vt:lpstr>
      <vt:lpstr>Help Me Grow and Help Me Connect</vt:lpstr>
      <vt:lpstr>Difference between Help Me Connect and Help Me Grow</vt:lpstr>
      <vt:lpstr>CDC Positive Parenting Tips</vt:lpstr>
      <vt:lpstr>CDC Learn the Signs. Act Early.</vt:lpstr>
      <vt:lpstr>Early Childhood Brain Development​</vt:lpstr>
      <vt:lpstr>Child development</vt:lpstr>
      <vt:lpstr>Social-emotional development  (or infant and early childhood mental health)</vt:lpstr>
      <vt:lpstr>Family-centered screening process</vt:lpstr>
      <vt:lpstr>What can interrupt healthy development?</vt:lpstr>
      <vt:lpstr>How do we identify social emotional concerns in young children?</vt:lpstr>
      <vt:lpstr>Long-term effects of adverse childhood experiences (ACEs)</vt:lpstr>
      <vt:lpstr>The Effects of Trauma and Adversity on the Brain</vt:lpstr>
      <vt:lpstr>Adverse childhood experiences (ACEs)</vt:lpstr>
      <vt:lpstr>Ten ACEs studied</vt:lpstr>
      <vt:lpstr>ACEs in Minnesota (BRFSS 2011)</vt:lpstr>
      <vt:lpstr>Standardized screening</vt:lpstr>
      <vt:lpstr>What is screening?  </vt:lpstr>
      <vt:lpstr>How is screening different from evaluation and assessment?</vt:lpstr>
      <vt:lpstr>Talking to parents about screening</vt:lpstr>
      <vt:lpstr>Required components of early childhood screening</vt:lpstr>
      <vt:lpstr>Presenting Screening to Refugee or Immigrant Families</vt:lpstr>
      <vt:lpstr>Successful screening for culturally and linguistically diverse families</vt:lpstr>
      <vt:lpstr>Working with interpreters</vt:lpstr>
      <vt:lpstr>Minnesota Department of Education (MDE):  Guide for interpreters</vt:lpstr>
      <vt:lpstr>Screening instruments</vt:lpstr>
      <vt:lpstr>Recommended screening instruments</vt:lpstr>
      <vt:lpstr>Developmental and social-emotional screening of young children in Minnesota</vt:lpstr>
      <vt:lpstr>Choosing a screening tool</vt:lpstr>
      <vt:lpstr>What makes a good, standardized screening instrument? (Review criteria)</vt:lpstr>
      <vt:lpstr>Screenings by program</vt:lpstr>
      <vt:lpstr>All Instruments at a Glance</vt:lpstr>
      <vt:lpstr>Where do I order  screening tools or forms? </vt:lpstr>
      <vt:lpstr>Observational developmental screening instruments</vt:lpstr>
      <vt:lpstr>Parent-report developmental screening instruments</vt:lpstr>
      <vt:lpstr>What’s in the ASQ-3?  (Ages and Stages Questionnaires: 3)</vt:lpstr>
      <vt:lpstr>What’s in the ASQ:SE-2? (Ages and Stages Questionnaires: Social-Emotional, 2nd edition)</vt:lpstr>
      <vt:lpstr>Small group discussion</vt:lpstr>
      <vt:lpstr>Communication and relationship practice objectives</vt:lpstr>
      <vt:lpstr>Making meaning out of screening</vt:lpstr>
      <vt:lpstr>Interpreting screening results</vt:lpstr>
      <vt:lpstr>Typical process following screening</vt:lpstr>
      <vt:lpstr>Results and action</vt:lpstr>
      <vt:lpstr>Talking about screening results: What not to say</vt:lpstr>
      <vt:lpstr>Talking about screening results: A better way</vt:lpstr>
      <vt:lpstr>Effective communication strategies</vt:lpstr>
      <vt:lpstr>Referrals: When concerns are identified</vt:lpstr>
      <vt:lpstr>Developmental concerns: DUAL referral (motor, cognitive, communication concerns)</vt:lpstr>
      <vt:lpstr>Medical evaluation</vt:lpstr>
      <vt:lpstr>Educational evaluation</vt:lpstr>
      <vt:lpstr>How to make a referral for educational evaluation in Minnesota</vt:lpstr>
      <vt:lpstr>Benefits of EARLY referrals for educational evaluation</vt:lpstr>
      <vt:lpstr>Social-emotional concerns: TRIPLE referral</vt:lpstr>
      <vt:lpstr>Mental health evaluation</vt:lpstr>
      <vt:lpstr>Early childhood mental health services case story </vt:lpstr>
      <vt:lpstr>Early childhood mental health services in Minnesota</vt:lpstr>
      <vt:lpstr>Access an early childhood mental health clinician</vt:lpstr>
      <vt:lpstr>Effective referrals</vt:lpstr>
      <vt:lpstr>Facilitating a referral for mental health services</vt:lpstr>
      <vt:lpstr>Questions to ask mental health providers in your area </vt:lpstr>
      <vt:lpstr>Why are effective referrals for mental health important?</vt:lpstr>
      <vt:lpstr>How do you talk with parents about elevated scores?</vt:lpstr>
      <vt:lpstr>Screener's role in referral</vt:lpstr>
      <vt:lpstr>Pediatric Symptom Checklist trauma question</vt:lpstr>
      <vt:lpstr>Effective referrals </vt:lpstr>
      <vt:lpstr>Parent communication preferences</vt:lpstr>
      <vt:lpstr>Follow through</vt:lpstr>
      <vt:lpstr>Resource: Hard Conversations in early childhood</vt:lpstr>
      <vt:lpstr>Hard conversations discussion</vt:lpstr>
      <vt:lpstr>Implicit bias awareness and resources </vt:lpstr>
      <vt:lpstr>Small group discussion 5-10 minutes</vt:lpstr>
      <vt:lpstr>Closing the loop</vt:lpstr>
      <vt:lpstr>Example of why and how to share information</vt:lpstr>
      <vt:lpstr>Support for parents in your community</vt:lpstr>
      <vt:lpstr>Support for parents in your community cont.</vt:lpstr>
      <vt:lpstr>Developmental and social-emotional resources</vt:lpstr>
      <vt:lpstr>Help Me Connect  Brief descriptions and links to public screening programs offered for children birth to Kindergarten entrance.   www.helpmeconnectmn.org   </vt:lpstr>
      <vt:lpstr>CDC developmental screening app for parents</vt:lpstr>
      <vt:lpstr>Ages and Stages resources</vt:lpstr>
      <vt:lpstr>Create program referral resources</vt:lpstr>
      <vt:lpstr>Supporting program staff in trauma informed (healing centered) screening practices</vt:lpstr>
      <vt:lpstr>Roadmap for healing-centered practice</vt:lpstr>
      <vt:lpstr>Resources to support your work</vt:lpstr>
      <vt:lpstr>Healing centered (trauma informed) screening  facilitators guide</vt:lpstr>
      <vt:lpstr>Optional small group healing centered activity</vt:lpstr>
      <vt:lpstr>Take-home points</vt:lpstr>
      <vt:lpstr>Thank you!</vt:lpstr>
      <vt:lpstr>Promoting healthy child development​ links</vt:lpstr>
      <vt:lpstr>Standardized screening​ links</vt:lpstr>
      <vt:lpstr>Screening instruments links</vt:lpstr>
      <vt:lpstr>Referral links</vt:lpstr>
      <vt:lpstr>Implicit bias awareness links</vt:lpstr>
      <vt:lpstr>Support for parents links</vt:lpstr>
      <vt:lpstr>Developmental links</vt:lpstr>
      <vt:lpstr>Healing centered screening links</vt:lpstr>
    </vt:vector>
  </TitlesOfParts>
  <Company>State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Developmental and Social-Emotional Screening and Referrals</dc:title>
  <dc:subject>Developmental and Social-Emotional Screening and Referral</dc:subject>
  <dc:creator>MN Developmental Screening Task Force</dc:creator>
  <cp:keywords/>
  <dc:description/>
  <cp:lastModifiedBy>Smith, Amy (MDH)</cp:lastModifiedBy>
  <cp:revision>3</cp:revision>
  <cp:lastPrinted>2024-09-10T20:57:11Z</cp:lastPrinted>
  <dcterms:created xsi:type="dcterms:W3CDTF">2021-12-03T17:32:13Z</dcterms:created>
  <dcterms:modified xsi:type="dcterms:W3CDTF">2025-11-05T19:04:04Z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version">
    <vt:lpwstr>2.0</vt:lpwstr>
  </property>
  <property fmtid="{D5CDD505-2E9C-101B-9397-08002B2CF9AE}" pid="3" name="ContentTypeId">
    <vt:lpwstr>0x0101006B88D138B8B50B4D82B5DBA0DE28396B</vt:lpwstr>
  </property>
  <property fmtid="{D5CDD505-2E9C-101B-9397-08002B2CF9AE}" pid="4" name="_dlc_DocIdItemGuid">
    <vt:lpwstr>6a425cd9-0c69-4272-8b1f-36f2e94f7477</vt:lpwstr>
  </property>
  <property fmtid="{D5CDD505-2E9C-101B-9397-08002B2CF9AE}" pid="5" name="MediaServiceImageTags">
    <vt:lpwstr/>
  </property>
</Properties>
</file>