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tables/table1.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127"/>
  <workbookPr defaultThemeVersion="124226"/>
  <mc:AlternateContent xmlns:mc="http://schemas.openxmlformats.org/markup-compatibility/2006">
    <mc:Choice Requires="x15">
      <x15ac:absPath xmlns:x15ac="http://schemas.microsoft.com/office/spreadsheetml/2010/11/ac" url="C:\Users\EU01237670\Desktop\"/>
    </mc:Choice>
  </mc:AlternateContent>
  <xr:revisionPtr revIDLastSave="0" documentId="8_{5725E34B-EC2D-413D-8737-1AB933B8A226}" xr6:coauthVersionLast="47" xr6:coauthVersionMax="47" xr10:uidLastSave="{00000000-0000-0000-0000-000000000000}"/>
  <bookViews>
    <workbookView xWindow="2340" yWindow="765" windowWidth="31755" windowHeight="14715" tabRatio="604" firstSheet="2" activeTab="6" xr2:uid="{00000000-000D-0000-FFFF-FFFF00000000}"/>
  </bookViews>
  <sheets>
    <sheet name="Introduction" sheetId="28" r:id="rId1"/>
    <sheet name="Edit Log" sheetId="31" r:id="rId2"/>
    <sheet name="Glossary" sheetId="27" r:id="rId3"/>
    <sheet name="Guidance Value Definitions" sheetId="29" r:id="rId4"/>
    <sheet name="US EPA Cancer Classifications" sheetId="30" r:id="rId5"/>
    <sheet name="Algorithms" sheetId="26" r:id="rId6"/>
    <sheet name="Rapid Assessment Table" sheetId="1" r:id="rId7"/>
  </sheets>
  <definedNames>
    <definedName name="_xlnm.Print_Area" localSheetId="6">'Rapid Assessment Table'!$A:$J</definedName>
    <definedName name="_xlnm.Print_Titles" localSheetId="6">'Rapid Assessment Table'!$2:$2</definedName>
    <definedName name="TitleRegion1.a1.a28.1">Introduction!$A$19</definedName>
    <definedName name="TitleRegion1.a2.b8.4">'US EPA Cancer Classifications'!$B$2</definedName>
    <definedName name="TitleRegion1.a2.c18.2">Glossary!$21:$41</definedName>
    <definedName name="TitleRegion1.a2.j203.6">'Rapid Assessment Table'!$A$1</definedName>
    <definedName name="TitleRegion1.a3.i8.3">'Guidance Value Definitions'!$A$3</definedName>
    <definedName name="TitleRegion1.b3.c6.5">Algorithms!$A$2</definedName>
    <definedName name="TitleRegion2.a10.i16.3">'Guidance Value Definitions'!$A$3</definedName>
    <definedName name="TitleRegion2.b8.c14.5">Algorithms!$A$2</definedName>
    <definedName name="TitleRegion3.e8.g13.5">Algorithms!$E$8</definedName>
  </definedNames>
  <calcPr calcId="145621"/>
</workbook>
</file>

<file path=xl/sharedStrings.xml><?xml version="1.0" encoding="utf-8"?>
<sst xmlns="http://schemas.openxmlformats.org/spreadsheetml/2006/main" count="1806" uniqueCount="937">
  <si>
    <t>Aldicarb Sulfoxide</t>
  </si>
  <si>
    <t>Ammonia</t>
  </si>
  <si>
    <t>Beta-Hexachlorocyclohexane (Beta-BHC)</t>
  </si>
  <si>
    <t>Carbofuran</t>
  </si>
  <si>
    <t>Chloramben</t>
  </si>
  <si>
    <t>Chlorimuron-ethyl</t>
  </si>
  <si>
    <t>Chlorpropham</t>
  </si>
  <si>
    <t>Chlorsulfuron</t>
  </si>
  <si>
    <t>Chromium III</t>
  </si>
  <si>
    <t>Chromium VI</t>
  </si>
  <si>
    <t>Dacthal (DCPA)</t>
  </si>
  <si>
    <t>DDT (p,p'-Dichlorodiphenyltrichloroethane)</t>
  </si>
  <si>
    <t>DDE (p,p'-Dichlorodiphenyldichloroethylene)</t>
  </si>
  <si>
    <t>DDD (p,p'-Dichlorodiphenyldichloroethane)</t>
  </si>
  <si>
    <t>Diazinon</t>
  </si>
  <si>
    <t>Diazinon oxon</t>
  </si>
  <si>
    <t>Dibenzofuran</t>
  </si>
  <si>
    <t>2,4-DB (4(2,4 Dichlorophenoxy butyric acid)</t>
  </si>
  <si>
    <t>2,4,5-T</t>
  </si>
  <si>
    <t>Disulfoton sulfone</t>
  </si>
  <si>
    <t>Endosulfan</t>
  </si>
  <si>
    <t>Imazamethabenz acid</t>
  </si>
  <si>
    <t>Linuron</t>
  </si>
  <si>
    <t>Methamidophos</t>
  </si>
  <si>
    <t>2-Methylphenol (o-cresol)</t>
  </si>
  <si>
    <t>3-Methylphenol (m-cresol)</t>
  </si>
  <si>
    <t>Nicosulfuron</t>
  </si>
  <si>
    <t>Phorate</t>
  </si>
  <si>
    <t>Primisulfuron-methyl</t>
  </si>
  <si>
    <t>Propachlor ESA</t>
  </si>
  <si>
    <t>Propachlor OXA</t>
  </si>
  <si>
    <t>Tembotrione</t>
  </si>
  <si>
    <t>Triallate</t>
  </si>
  <si>
    <t>Triasulfuron</t>
  </si>
  <si>
    <t>Zeta-Cypermethrin</t>
  </si>
  <si>
    <t>0.02 (1997 HBV)</t>
  </si>
  <si>
    <t>0.06 (1997 HBV)</t>
  </si>
  <si>
    <t>30,000 (HA)</t>
  </si>
  <si>
    <t>NA</t>
  </si>
  <si>
    <t>0.2 (1997 HBV)</t>
  </si>
  <si>
    <t>300 (1996 HBV)</t>
  </si>
  <si>
    <t>40 (MCL)</t>
  </si>
  <si>
    <t>20 (2001 HBV)</t>
  </si>
  <si>
    <t>400 (2002 HBV)</t>
  </si>
  <si>
    <t>100 (1997 HBV)</t>
  </si>
  <si>
    <t>20,000 (1994 HRL)</t>
  </si>
  <si>
    <t>100 (1993 HRL)</t>
  </si>
  <si>
    <t>70 (2000 HBV)</t>
  </si>
  <si>
    <t>1 (1993 HRL)</t>
  </si>
  <si>
    <t>6 (1995 HBV)</t>
  </si>
  <si>
    <t>1 (HA)</t>
  </si>
  <si>
    <t>10 (1995 HBV)</t>
  </si>
  <si>
    <t>200 (1995 HBV)</t>
  </si>
  <si>
    <t>70 (1997 HBV)</t>
  </si>
  <si>
    <t>7 (1996 HBV)</t>
  </si>
  <si>
    <t>2 (1996 HBV)</t>
  </si>
  <si>
    <t>2 (1996 Parent HBV)</t>
  </si>
  <si>
    <t>20 (1997 HBV)</t>
  </si>
  <si>
    <t>200 (2000 HBV)</t>
  </si>
  <si>
    <t>2 (1999 HBV)</t>
  </si>
  <si>
    <t>319-84-6</t>
  </si>
  <si>
    <t>309-00-2</t>
  </si>
  <si>
    <t>CAS #</t>
  </si>
  <si>
    <t>1646-87-3</t>
  </si>
  <si>
    <t>Chemical</t>
  </si>
  <si>
    <t>7664-41-7</t>
  </si>
  <si>
    <t>319-85-7</t>
  </si>
  <si>
    <t>2008-41-5</t>
  </si>
  <si>
    <t>1563-66-2</t>
  </si>
  <si>
    <t>Carbazole</t>
  </si>
  <si>
    <t>86-74-8</t>
  </si>
  <si>
    <t>133-90-4</t>
  </si>
  <si>
    <t>90982-32-4</t>
  </si>
  <si>
    <t>101-21-3</t>
  </si>
  <si>
    <t>64902-72-3</t>
  </si>
  <si>
    <t>16065-83-1</t>
  </si>
  <si>
    <t>18540-29-9</t>
  </si>
  <si>
    <t xml:space="preserve">1 (1993 Parent HRL) </t>
  </si>
  <si>
    <t>300 (1993 HRL)</t>
  </si>
  <si>
    <t>0.3 (1994 HRL)</t>
  </si>
  <si>
    <t>0.3 (1994 Parent HRL)</t>
  </si>
  <si>
    <t>3 (1994 HRL)</t>
  </si>
  <si>
    <t>90 (1993 Parent HRL)</t>
  </si>
  <si>
    <t>Aldicarb Sulfone</t>
  </si>
  <si>
    <t>1646-88-4</t>
  </si>
  <si>
    <t>81777-89-1</t>
  </si>
  <si>
    <t xml:space="preserve"> 98-82-8</t>
  </si>
  <si>
    <t>1861-32-1</t>
  </si>
  <si>
    <t>72-54-8</t>
  </si>
  <si>
    <t>72-55-9</t>
  </si>
  <si>
    <t>50-29-3</t>
  </si>
  <si>
    <t>2303-16-4</t>
  </si>
  <si>
    <t>333-41-5</t>
  </si>
  <si>
    <t>962-58-3</t>
  </si>
  <si>
    <t>132-64-9</t>
  </si>
  <si>
    <t>94-82-6</t>
  </si>
  <si>
    <t>93-76-5</t>
  </si>
  <si>
    <t>120-36-5 and 15165-67-0</t>
  </si>
  <si>
    <t>Phorate sulfoxide</t>
  </si>
  <si>
    <t>Phorate sulfone</t>
  </si>
  <si>
    <t>298-04-4</t>
  </si>
  <si>
    <t>Disulfoton sulfoxide</t>
  </si>
  <si>
    <t>115-29-7</t>
  </si>
  <si>
    <t>944-22-9</t>
  </si>
  <si>
    <t>51235-04-2</t>
  </si>
  <si>
    <t>2163-68-0</t>
  </si>
  <si>
    <t>100728-84-5</t>
  </si>
  <si>
    <t>81405-85-8</t>
  </si>
  <si>
    <t>330-55-2</t>
  </si>
  <si>
    <t>94-81-5</t>
  </si>
  <si>
    <t>Not likely to be carcinogenic to humans</t>
  </si>
  <si>
    <t>10265-92-6</t>
  </si>
  <si>
    <t xml:space="preserve">72-43-5 </t>
  </si>
  <si>
    <t>298-00-0</t>
  </si>
  <si>
    <t>950-35-6</t>
  </si>
  <si>
    <t>95-48-7</t>
  </si>
  <si>
    <t>108-39-4</t>
  </si>
  <si>
    <t xml:space="preserve"> 106-44-5</t>
  </si>
  <si>
    <t>555-37-3</t>
  </si>
  <si>
    <t xml:space="preserve"> 82-68-8</t>
  </si>
  <si>
    <t>298-02-2</t>
  </si>
  <si>
    <t>258805-8</t>
  </si>
  <si>
    <t>258804-7</t>
  </si>
  <si>
    <t>86209-51-0</t>
  </si>
  <si>
    <t>1918-16-7</t>
  </si>
  <si>
    <t xml:space="preserve">Likely human carcinogen (or B2) </t>
  </si>
  <si>
    <t>947601-88-9</t>
  </si>
  <si>
    <t>114 -26-1</t>
  </si>
  <si>
    <t>51630-58-1</t>
  </si>
  <si>
    <t>1982-49-6</t>
  </si>
  <si>
    <t>Thifensulfuron-methyl (Harmony)</t>
  </si>
  <si>
    <t>79277-27-3</t>
  </si>
  <si>
    <t>28249-77-6</t>
  </si>
  <si>
    <t>2303-17-5</t>
  </si>
  <si>
    <t>82097-50-5</t>
  </si>
  <si>
    <t>101200-48-0</t>
  </si>
  <si>
    <t xml:space="preserve"> 56-35-9</t>
  </si>
  <si>
    <t>97955-44-7</t>
  </si>
  <si>
    <t>12122-67-7</t>
  </si>
  <si>
    <t>2136-79-0</t>
  </si>
  <si>
    <t xml:space="preserve">Insufficient data </t>
  </si>
  <si>
    <t>MCPA  (2-methyl-4-chlorophenoxyacetic acid)</t>
  </si>
  <si>
    <t>10605-21-7</t>
  </si>
  <si>
    <t>500008-45-7</t>
  </si>
  <si>
    <t>99129-21-2</t>
  </si>
  <si>
    <t>141-66-2</t>
  </si>
  <si>
    <t>60-51-5</t>
  </si>
  <si>
    <t>165252-70-0</t>
  </si>
  <si>
    <t>69806-50-4</t>
  </si>
  <si>
    <t>94-74-6</t>
  </si>
  <si>
    <t>1929-82-4</t>
  </si>
  <si>
    <t>51-03-6</t>
  </si>
  <si>
    <t>23564-05-8</t>
  </si>
  <si>
    <t>5 (1995 HBV)</t>
  </si>
  <si>
    <t>1582-09-8</t>
  </si>
  <si>
    <t>200 (1993 HRL)</t>
  </si>
  <si>
    <t>100 (1996 HBV) (Parent)</t>
  </si>
  <si>
    <t xml:space="preserve">100 (1996 HBV) </t>
  </si>
  <si>
    <t xml:space="preserve">Flufenacet OXA </t>
  </si>
  <si>
    <t>Likely to be carcinogenic to humans</t>
  </si>
  <si>
    <t>76674-21-0</t>
  </si>
  <si>
    <t>100784-20-1</t>
  </si>
  <si>
    <t>81335-37-7</t>
  </si>
  <si>
    <t>91465-08-6</t>
  </si>
  <si>
    <t>1634-78-2</t>
  </si>
  <si>
    <t>121-75-5</t>
  </si>
  <si>
    <t>88671-89-0</t>
  </si>
  <si>
    <t>27314-13-2</t>
  </si>
  <si>
    <t>2376-24-1</t>
  </si>
  <si>
    <t>1113-02-6</t>
  </si>
  <si>
    <t>301-12-2</t>
  </si>
  <si>
    <t>7287-19-6</t>
  </si>
  <si>
    <t>135410-20-7</t>
  </si>
  <si>
    <t>131860-33-8</t>
  </si>
  <si>
    <t>1861-40-1</t>
  </si>
  <si>
    <t>83055-99-6</t>
  </si>
  <si>
    <t>188425-85-6</t>
  </si>
  <si>
    <t>63-25-2</t>
  </si>
  <si>
    <t>1194-65-6</t>
  </si>
  <si>
    <t>62-73-7</t>
  </si>
  <si>
    <t>119446-68-3</t>
  </si>
  <si>
    <t>55283-68-6</t>
  </si>
  <si>
    <t>120068-37-3</t>
  </si>
  <si>
    <t>104098-48-8</t>
  </si>
  <si>
    <t>93-65-2</t>
  </si>
  <si>
    <t>16484-77-8</t>
  </si>
  <si>
    <t>57837-19-1</t>
  </si>
  <si>
    <t>74223-64-6</t>
  </si>
  <si>
    <t>19666-30-9</t>
  </si>
  <si>
    <t>40487-42-1</t>
  </si>
  <si>
    <t>96182-53-5</t>
  </si>
  <si>
    <t>1610-18-0</t>
  </si>
  <si>
    <t>60207-90-1</t>
  </si>
  <si>
    <t>74222-97-2</t>
  </si>
  <si>
    <t>13071-79-9</t>
  </si>
  <si>
    <t>70 (HA)</t>
  </si>
  <si>
    <t>500 (HRL 1993)</t>
  </si>
  <si>
    <t>314-40-9</t>
  </si>
  <si>
    <t>1689-84-5</t>
  </si>
  <si>
    <t>1702-17-6</t>
  </si>
  <si>
    <t>68359-37-5</t>
  </si>
  <si>
    <t>66230-04-4</t>
  </si>
  <si>
    <t>26225-79-6</t>
  </si>
  <si>
    <t>98967-40-9</t>
  </si>
  <si>
    <t>114311-32-9</t>
  </si>
  <si>
    <t>81334-34-1</t>
  </si>
  <si>
    <t>81335-77-5</t>
  </si>
  <si>
    <t>12427-38-2</t>
  </si>
  <si>
    <t>104206-82-8</t>
  </si>
  <si>
    <t>52645-53-1</t>
  </si>
  <si>
    <t>372137-35-4</t>
  </si>
  <si>
    <t>107534-96-3</t>
  </si>
  <si>
    <t>112281-77-3</t>
  </si>
  <si>
    <t>55335-06-3</t>
  </si>
  <si>
    <t>70 (2003 HBV)</t>
  </si>
  <si>
    <t>1 (HHBP)</t>
  </si>
  <si>
    <t>100 (HRL 1993)</t>
  </si>
  <si>
    <t>0.2 (HBV 1995)</t>
  </si>
  <si>
    <t xml:space="preserve">Likely to be carcinogenic in humans </t>
  </si>
  <si>
    <t>Alpha-Hexachlorocyclohexane (Alpha -BHC)</t>
  </si>
  <si>
    <t>100 (1994 HRL)</t>
  </si>
  <si>
    <t>1 (HA) Parent</t>
  </si>
  <si>
    <t>96-46-7</t>
  </si>
  <si>
    <t>104,980 (DWLOC)</t>
  </si>
  <si>
    <t>Body weight</t>
  </si>
  <si>
    <t>Thyroid</t>
  </si>
  <si>
    <t xml:space="preserve">Developmental </t>
  </si>
  <si>
    <t xml:space="preserve">Nervous system </t>
  </si>
  <si>
    <t>Nervous system</t>
  </si>
  <si>
    <t xml:space="preserve">30 (1993 HRL)                    </t>
  </si>
  <si>
    <t>Body weight, Nervous system</t>
  </si>
  <si>
    <t xml:space="preserve">Body weight, Thyroid </t>
  </si>
  <si>
    <t>Immune system</t>
  </si>
  <si>
    <t>Developmental</t>
  </si>
  <si>
    <t>Methyl paraoxon</t>
  </si>
  <si>
    <t>3 (1993 HRL)</t>
  </si>
  <si>
    <t>191802-1</t>
  </si>
  <si>
    <t>Group D</t>
  </si>
  <si>
    <t>Unkown</t>
  </si>
  <si>
    <t>Unknown</t>
  </si>
  <si>
    <t>Group B2</t>
  </si>
  <si>
    <t>Suggestive evidence of carcinogenicity but not sufficient to assess human carcinogenic potential</t>
  </si>
  <si>
    <t>Group E</t>
  </si>
  <si>
    <t>Group C</t>
  </si>
  <si>
    <t xml:space="preserve">Group C </t>
  </si>
  <si>
    <t>Cancer Classification (USEPA)</t>
  </si>
  <si>
    <t xml:space="preserve">Group E </t>
  </si>
  <si>
    <t>Suggestive evidence of carcinogenic potential</t>
  </si>
  <si>
    <t>Likely to be carcinogenic</t>
  </si>
  <si>
    <t xml:space="preserve">Body weight </t>
  </si>
  <si>
    <t>Developmental, Eyes</t>
  </si>
  <si>
    <t xml:space="preserve">Developmental  </t>
  </si>
  <si>
    <t>Nervous system, Thyroid</t>
  </si>
  <si>
    <t>Nervous system, Respiratory system</t>
  </si>
  <si>
    <t>Group D (Oral Route)                                                                 Group A (inhalation route)</t>
  </si>
  <si>
    <t>330-54-1</t>
  </si>
  <si>
    <t>5 (2008 RAA)</t>
  </si>
  <si>
    <t>Dichlorprop and Dichlorprop-p (2,4-DP-p)</t>
  </si>
  <si>
    <t xml:space="preserve">MCPP (Mecoprop) (methylchlorophenoxy-propionic acid) </t>
  </si>
  <si>
    <t>0.0601 (ETU)</t>
  </si>
  <si>
    <t>2 (ETU)</t>
  </si>
  <si>
    <t>Thymus</t>
  </si>
  <si>
    <t>0.34 (parent DDT)</t>
  </si>
  <si>
    <t>Flufenacet (Thiaflumide)</t>
  </si>
  <si>
    <t>142459-58-3</t>
  </si>
  <si>
    <t>0.032 (parent)</t>
  </si>
  <si>
    <t>Group C (parent DCPA)</t>
  </si>
  <si>
    <t>0.00149 (parent DCPA)</t>
  </si>
  <si>
    <t>70 (parent DCPA)</t>
  </si>
  <si>
    <t>3 (parent)</t>
  </si>
  <si>
    <t>Deltamethrin</t>
  </si>
  <si>
    <t>52918-63-5</t>
  </si>
  <si>
    <t>No evidence of oncogenicity</t>
  </si>
  <si>
    <t>MGK-264 (N-Octylbicloheptene Dicarboximide)</t>
  </si>
  <si>
    <t xml:space="preserve">Paclobutrazol </t>
  </si>
  <si>
    <t>76738-62-0</t>
  </si>
  <si>
    <t>Pyrethrins</t>
  </si>
  <si>
    <t>Suggestive evidence for carcinogenicity, not sufficient to assess human carcinogenic potential</t>
  </si>
  <si>
    <t>Pyriproxyfen</t>
  </si>
  <si>
    <t>95737-68-1</t>
  </si>
  <si>
    <t>Picoxystrobin</t>
  </si>
  <si>
    <t>117428-22-5</t>
  </si>
  <si>
    <t>Bicyclopyrone</t>
  </si>
  <si>
    <t>352010-68-5</t>
  </si>
  <si>
    <t>Cyantraniliprole</t>
  </si>
  <si>
    <t>736994-63-1</t>
  </si>
  <si>
    <t>Hydroxyatrazine</t>
  </si>
  <si>
    <t>Thryoid</t>
  </si>
  <si>
    <t xml:space="preserve">ETU (Ethylene thiourea) </t>
  </si>
  <si>
    <t>8018-01-7</t>
  </si>
  <si>
    <t>MCPB [4-(2-methyl-4-chlorophenoxy)butyric acid]</t>
  </si>
  <si>
    <t>8003-34-7</t>
  </si>
  <si>
    <t>335104-84-2</t>
  </si>
  <si>
    <t>Not likely to be carcinogenic</t>
  </si>
  <si>
    <t>Ethofumesate                                                                 .</t>
  </si>
  <si>
    <t>Not determined</t>
  </si>
  <si>
    <t>mg/kg-d</t>
  </si>
  <si>
    <t>Group A: Human carcinogen</t>
  </si>
  <si>
    <t>Reference Dose (mg/kg-d)</t>
  </si>
  <si>
    <t>Group B2: Probable human carcinogen – based on sufficient evidence of carcinogenicity in animals</t>
  </si>
  <si>
    <t>Group E: Evidence of non-carcinogenicity for humans</t>
  </si>
  <si>
    <t>Group D: Not classifiable as to human carcinogenicity</t>
  </si>
  <si>
    <t>Group C: Possible human carcinogen</t>
  </si>
  <si>
    <t>Group B1: Probable human carcinogen – based on limited evidence of carcinogenicity in humans</t>
  </si>
  <si>
    <t>Bile duct, Body weight</t>
  </si>
  <si>
    <t>Body weight, Developmental</t>
  </si>
  <si>
    <t>Developmental, Nervous system</t>
  </si>
  <si>
    <t>Adrenal, Body weight, Survival</t>
  </si>
  <si>
    <t>A unique number assigned to each chemical substance by the Chemical Abstract Service (CAS).</t>
  </si>
  <si>
    <t>http://metamolecular.com/cheminformatics/what-is-a-cas-number/</t>
  </si>
  <si>
    <t>Critical effects</t>
  </si>
  <si>
    <t>The first adverse effect(s) that occurs to the most sensitive species as the dose rate of an agent increases.</t>
  </si>
  <si>
    <t>Reference dose (RfD)</t>
  </si>
  <si>
    <t>µg/L</t>
  </si>
  <si>
    <t>Guidance Values</t>
  </si>
  <si>
    <t>HBV</t>
  </si>
  <si>
    <t>HRL</t>
  </si>
  <si>
    <t>RAA</t>
  </si>
  <si>
    <t>DWLOC</t>
  </si>
  <si>
    <t>HA</t>
  </si>
  <si>
    <t>HHBP</t>
  </si>
  <si>
    <t>MCL</t>
  </si>
  <si>
    <t>Health Risk Limit; an HBV that has been promulgated into Minnesota rule.</t>
  </si>
  <si>
    <t>US EPA Cancer Classifications</t>
  </si>
  <si>
    <t>Definitions</t>
  </si>
  <si>
    <t>Minnesota Department of Health (MDH)</t>
  </si>
  <si>
    <t>United States Environmental Protection Agency (US EPA)</t>
  </si>
  <si>
    <t xml:space="preserve">Risk Assessment Advice; contains greater uncertainty than HRLs and HBVs. Not eligible for rule-making. May be in a narrative format rather than numerical. </t>
  </si>
  <si>
    <t>Health Advisory; provides information on contaminants that can cause human  health effects and are known or anticipated to occur in drinking water. These are based on non-cancer health effects for different durations of exposure and provide technical guidance for those involved in water treatment.</t>
  </si>
  <si>
    <t>For more information:</t>
  </si>
  <si>
    <t>Drinking Water Level of Comparison; the maximum concentration in drinking water which, when considered together with dietary and residential exposure, does not exceed a level of concern.</t>
  </si>
  <si>
    <t>http://water.epa.gov/drink/standards/hascience.cfm</t>
  </si>
  <si>
    <t>Term or Abbreviation</t>
  </si>
  <si>
    <t>NOAEL</t>
  </si>
  <si>
    <t>LOAEL</t>
  </si>
  <si>
    <t>BMDL</t>
  </si>
  <si>
    <t>DAF</t>
  </si>
  <si>
    <t>Uncertainty Factor (UF)</t>
  </si>
  <si>
    <t>Pesticide Rapid Assessment Algorithms</t>
  </si>
  <si>
    <t>Uncertainty factor (UF)</t>
  </si>
  <si>
    <t>Intake rate</t>
  </si>
  <si>
    <t>RSC</t>
  </si>
  <si>
    <t>The quantity of water consumed per kilogram of body weight per day (L/kg-day)</t>
  </si>
  <si>
    <t>Exposure durations</t>
  </si>
  <si>
    <t>Values of 3 or 10 assigned to the RfD calculation to account for uncertainty in a chemical's toxicity. See "Algorithms" for a list of various uncertainty factors.</t>
  </si>
  <si>
    <t>Description</t>
  </si>
  <si>
    <t>Uncertainty in extrapolating from animal data to humans</t>
  </si>
  <si>
    <t>Variation in sensitivity among human individuals</t>
  </si>
  <si>
    <t>Uncertainty associated with using a study in which health effects were found at all doses tested</t>
  </si>
  <si>
    <t>Deficiencies in available data</t>
  </si>
  <si>
    <t>Uncertainty in extrapolating from effects observed in short-term study to potential effects from a longer exposure</t>
  </si>
  <si>
    <t>Value</t>
  </si>
  <si>
    <t>3 or 10</t>
  </si>
  <si>
    <t>Dosimetric Adjustment Factors</t>
  </si>
  <si>
    <t>Chronic</t>
  </si>
  <si>
    <t>Subchronic</t>
  </si>
  <si>
    <t>Species</t>
  </si>
  <si>
    <t>Mouse</t>
  </si>
  <si>
    <t>Rat</t>
  </si>
  <si>
    <t>Dog</t>
  </si>
  <si>
    <t>Rabbit</t>
  </si>
  <si>
    <t>3; or 10 if no DAF</t>
  </si>
  <si>
    <t>No observed adverse effect level; highest dose at which no adverse effects relating to dosing are observed.</t>
  </si>
  <si>
    <t>Lowest observed adverse effect level; lowest dose at which an adverse effect is observed.</t>
  </si>
  <si>
    <t>Relative source contribution; the percentage of an individual's total exposure to a chemical that is allocated to ingestion of water.</t>
  </si>
  <si>
    <t>An estimate of a dose level that is likely to be without an appreciable risk of adverse effects. Expressed in mg/kg-d.</t>
  </si>
  <si>
    <t>An upper-bound estimate of cancer risk per increment of dose that can be used to estimate risk probabilities for different exposure levels. Expressed in units of cancer incidence per milligram of chemical per kilogram of body weight per day.</t>
  </si>
  <si>
    <t>http://www2.epa.gov/bmds/benchmark-dose-bmd-methods#bmds</t>
  </si>
  <si>
    <t>The lower confidence limit of a Benchmark Dose Modeling value. An alternative computer model used in place of NOAELs and LOAELs.</t>
  </si>
  <si>
    <t xml:space="preserve">Human Health Benchmarks for Pesticides; levels of a pesticide (found in surface or ground water used for drinking water) in mg/kg/d that is safe to drink for acute and chronic exposures for the most sensitive populations. </t>
  </si>
  <si>
    <t>Dosimetric Adjustment Factor; a multiplicative factor used to adjust observed experimental animal data to a human equivalent concentration.</t>
  </si>
  <si>
    <t>Exposure to a chemical in water is grouped into several durations: acute (dosing up to 24 hrs); short-term (repeated dosing for more than 1 day up to approximately 30 days); subchronic (repeated dosing for more than 30 days up to approximately 10% of a lifespan); and chronic (repeated dosing for more than 10% of a lifespan).</t>
  </si>
  <si>
    <t>Milligrams of chemical per kilogram of body weight per day; a measure of daily exposure to a contaminant, relative to an individual's body weight. Used to determine the reference dose.</t>
  </si>
  <si>
    <t>Abbreviation for "not applicable".</t>
  </si>
  <si>
    <t xml:space="preserve">Slope factor </t>
  </si>
  <si>
    <t>Maximum Contaminant Level; the maximum permissible level of a contaminant in water delivered to users of a public water system. MCLs are enforceable.</t>
  </si>
  <si>
    <t>Micrograms of chemical per liter of water. Also known as 1 part per billion (ppb).</t>
  </si>
  <si>
    <t>Instructions and Notes for Using and Interpreting the Table of Pesticide Rapid Assessments</t>
  </si>
  <si>
    <t>Links to External Documents Referenced</t>
  </si>
  <si>
    <t>End sheet</t>
  </si>
  <si>
    <t>Glossary of Terms and Abbreviations</t>
  </si>
  <si>
    <r>
      <t>(mg/kg-d)</t>
    </r>
    <r>
      <rPr>
        <vertAlign val="superscript"/>
        <sz val="11"/>
        <color theme="1"/>
        <rFont val="Calibri"/>
        <family val="2"/>
        <scheme val="minor"/>
      </rPr>
      <t>-1</t>
    </r>
  </si>
  <si>
    <r>
      <t xml:space="preserve">Health Based Value; the concentration of chemical in drinking water (in </t>
    </r>
    <r>
      <rPr>
        <sz val="11"/>
        <color theme="1"/>
        <rFont val="Calibri"/>
        <family val="2"/>
        <scheme val="minor"/>
      </rPr>
      <t>µg/L) that is likely to pose little or no health risk to humans, including vulnerable subpopulations.</t>
    </r>
  </si>
  <si>
    <t>(For this cell and below, use the previous web link for more information)</t>
  </si>
  <si>
    <t>no data</t>
  </si>
  <si>
    <t>Definitions of Guidance Values</t>
  </si>
  <si>
    <t>Carcinogenic to Humans</t>
  </si>
  <si>
    <t>Likely to be Carcinogenic to Humans</t>
  </si>
  <si>
    <t>Not Likely to be Carcinogenic to Humans</t>
  </si>
  <si>
    <t>Inadequate Information to Assess Carcinogenic Potential</t>
  </si>
  <si>
    <t>Suggestive Evidence of Carcinogenic Potential</t>
  </si>
  <si>
    <t>RfD</t>
  </si>
  <si>
    <t>Non-cancer Pesticide Rapid Assessment</t>
  </si>
  <si>
    <t>Algorithm</t>
  </si>
  <si>
    <t>Units</t>
  </si>
  <si>
    <r>
      <rPr>
        <sz val="11"/>
        <color theme="1"/>
        <rFont val="Calibri"/>
        <family val="2"/>
        <scheme val="minor"/>
      </rPr>
      <t>µg/L</t>
    </r>
  </si>
  <si>
    <t>Cancer Pesticide Rapid Assessment</t>
  </si>
  <si>
    <r>
      <t>UFs are given a value of 3 or 10, and multiplied together; however, 3 is a rounded half-power value of 10</t>
    </r>
    <r>
      <rPr>
        <vertAlign val="superscript"/>
        <sz val="11"/>
        <color theme="1"/>
        <rFont val="Calibri"/>
        <family val="2"/>
        <scheme val="minor"/>
      </rPr>
      <t>0.5</t>
    </r>
    <r>
      <rPr>
        <sz val="11"/>
        <color theme="1"/>
        <rFont val="Calibri"/>
        <family val="2"/>
        <scheme val="minor"/>
      </rPr>
      <t>. Therefore, 3x3=10.</t>
    </r>
  </si>
  <si>
    <t xml:space="preserve">Rapid Assessment  Non-cancer (µg/L) 
</t>
  </si>
  <si>
    <t xml:space="preserve">Rapid Assessment  Cancer (µg/L) 
</t>
  </si>
  <si>
    <r>
      <t xml:space="preserve">70 (1993 HRL)                               </t>
    </r>
    <r>
      <rPr>
        <sz val="11"/>
        <color theme="0"/>
        <rFont val="Calibri"/>
        <family val="2"/>
        <scheme val="minor"/>
      </rPr>
      <t>.</t>
    </r>
  </si>
  <si>
    <r>
      <t xml:space="preserve">Aldrin                                                                            </t>
    </r>
    <r>
      <rPr>
        <sz val="11"/>
        <color theme="0"/>
        <rFont val="Calibri"/>
        <family val="2"/>
        <scheme val="minor"/>
      </rPr>
      <t xml:space="preserve"> .</t>
    </r>
  </si>
  <si>
    <r>
      <t xml:space="preserve">Azoxystrobin                                                              </t>
    </r>
    <r>
      <rPr>
        <sz val="11"/>
        <color theme="0"/>
        <rFont val="Calibri"/>
        <family val="2"/>
        <scheme val="minor"/>
      </rPr>
      <t xml:space="preserve"> .</t>
    </r>
  </si>
  <si>
    <r>
      <t xml:space="preserve">Benfluralin                                                                 </t>
    </r>
    <r>
      <rPr>
        <sz val="11"/>
        <color theme="0"/>
        <rFont val="Calibri"/>
        <family val="2"/>
        <scheme val="minor"/>
      </rPr>
      <t>.</t>
    </r>
  </si>
  <si>
    <r>
      <t xml:space="preserve">Bensulfuron – methyl                                             </t>
    </r>
    <r>
      <rPr>
        <sz val="11"/>
        <color theme="0"/>
        <rFont val="Calibri"/>
        <family val="2"/>
        <scheme val="minor"/>
      </rPr>
      <t>.</t>
    </r>
  </si>
  <si>
    <r>
      <t xml:space="preserve">Bifenthrin                                                                         </t>
    </r>
    <r>
      <rPr>
        <sz val="11"/>
        <color theme="0"/>
        <rFont val="Calibri"/>
        <family val="2"/>
        <scheme val="minor"/>
      </rPr>
      <t xml:space="preserve"> .</t>
    </r>
  </si>
  <si>
    <r>
      <t xml:space="preserve">Boscalid                                                                        </t>
    </r>
    <r>
      <rPr>
        <sz val="11"/>
        <color theme="0"/>
        <rFont val="Calibri"/>
        <family val="2"/>
        <scheme val="minor"/>
      </rPr>
      <t>.</t>
    </r>
  </si>
  <si>
    <r>
      <t xml:space="preserve">Bromacil                                                                           </t>
    </r>
    <r>
      <rPr>
        <sz val="11"/>
        <color theme="0"/>
        <rFont val="Calibri"/>
        <family val="2"/>
        <scheme val="minor"/>
      </rPr>
      <t>.</t>
    </r>
  </si>
  <si>
    <r>
      <t xml:space="preserve">Bromoxynil                                                                    </t>
    </r>
    <r>
      <rPr>
        <sz val="11"/>
        <color theme="0"/>
        <rFont val="Calibri"/>
        <family val="2"/>
        <scheme val="minor"/>
      </rPr>
      <t xml:space="preserve"> .</t>
    </r>
  </si>
  <si>
    <r>
      <t xml:space="preserve">Butylate                                                                           </t>
    </r>
    <r>
      <rPr>
        <sz val="11"/>
        <color theme="0"/>
        <rFont val="Calibri"/>
        <family val="2"/>
        <scheme val="minor"/>
      </rPr>
      <t>.</t>
    </r>
  </si>
  <si>
    <r>
      <t xml:space="preserve">Carbaryl                                                                       </t>
    </r>
    <r>
      <rPr>
        <sz val="11"/>
        <color theme="0"/>
        <rFont val="Calibri"/>
        <family val="2"/>
        <scheme val="minor"/>
      </rPr>
      <t xml:space="preserve"> .</t>
    </r>
  </si>
  <si>
    <r>
      <t xml:space="preserve">Carbendazim (MBC)                                         </t>
    </r>
    <r>
      <rPr>
        <sz val="11"/>
        <color theme="0"/>
        <rFont val="Calibri"/>
        <family val="2"/>
        <scheme val="minor"/>
      </rPr>
      <t xml:space="preserve"> .</t>
    </r>
  </si>
  <si>
    <r>
      <t xml:space="preserve">Not likely to be carcinogenic to humans                       </t>
    </r>
    <r>
      <rPr>
        <sz val="11"/>
        <color theme="0"/>
        <rFont val="Calibri"/>
        <family val="2"/>
        <scheme val="minor"/>
      </rPr>
      <t xml:space="preserve"> .</t>
    </r>
  </si>
  <si>
    <r>
      <t xml:space="preserve">Chlorantraniliprole                                                    </t>
    </r>
    <r>
      <rPr>
        <sz val="11"/>
        <color theme="0"/>
        <rFont val="Calibri"/>
        <family val="2"/>
        <scheme val="minor"/>
      </rPr>
      <t xml:space="preserve"> .</t>
    </r>
  </si>
  <si>
    <r>
      <t xml:space="preserve">Clethodim                                                                    </t>
    </r>
    <r>
      <rPr>
        <sz val="11"/>
        <color theme="0"/>
        <rFont val="Calibri"/>
        <family val="2"/>
        <scheme val="minor"/>
      </rPr>
      <t xml:space="preserve"> .</t>
    </r>
  </si>
  <si>
    <r>
      <t xml:space="preserve">Clomazone (Dimethazone)                                                           </t>
    </r>
    <r>
      <rPr>
        <sz val="11"/>
        <color theme="0"/>
        <rFont val="Calibri"/>
        <family val="2"/>
        <scheme val="minor"/>
      </rPr>
      <t>.</t>
    </r>
  </si>
  <si>
    <r>
      <t xml:space="preserve">Clopyralid                                                                       </t>
    </r>
    <r>
      <rPr>
        <sz val="11"/>
        <color theme="0"/>
        <rFont val="Calibri"/>
        <family val="2"/>
        <scheme val="minor"/>
      </rPr>
      <t>.</t>
    </r>
  </si>
  <si>
    <r>
      <t xml:space="preserve">Cumene (Isopropylbenzene)                                                              </t>
    </r>
    <r>
      <rPr>
        <sz val="11"/>
        <color theme="0"/>
        <rFont val="Calibri"/>
        <family val="2"/>
        <scheme val="minor"/>
      </rPr>
      <t xml:space="preserve">   .</t>
    </r>
  </si>
  <si>
    <r>
      <t xml:space="preserve">Cyfluthrin                                                                     </t>
    </r>
    <r>
      <rPr>
        <sz val="11"/>
        <color theme="0"/>
        <rFont val="Calibri"/>
        <family val="2"/>
        <scheme val="minor"/>
      </rPr>
      <t xml:space="preserve">  .</t>
    </r>
  </si>
  <si>
    <r>
      <t xml:space="preserve">Diallate                                                              </t>
    </r>
    <r>
      <rPr>
        <sz val="11"/>
        <color theme="0"/>
        <rFont val="Calibri"/>
        <family val="2"/>
        <scheme val="minor"/>
      </rPr>
      <t xml:space="preserve">  .</t>
    </r>
  </si>
  <si>
    <r>
      <t xml:space="preserve">Insufficient data             </t>
    </r>
    <r>
      <rPr>
        <sz val="11"/>
        <color theme="0"/>
        <rFont val="Calibri"/>
        <family val="2"/>
        <scheme val="minor"/>
      </rPr>
      <t xml:space="preserve">  .</t>
    </r>
  </si>
  <si>
    <r>
      <t xml:space="preserve">Dicamba                                                                       </t>
    </r>
    <r>
      <rPr>
        <sz val="11"/>
        <color theme="0"/>
        <rFont val="Calibri"/>
        <family val="2"/>
        <scheme val="minor"/>
      </rPr>
      <t xml:space="preserve">  .</t>
    </r>
  </si>
  <si>
    <r>
      <t>1918-00-9</t>
    </r>
    <r>
      <rPr>
        <b/>
        <sz val="10"/>
        <color theme="1"/>
        <rFont val="Calibri"/>
        <family val="2"/>
        <scheme val="minor"/>
      </rPr>
      <t xml:space="preserve"> </t>
    </r>
  </si>
  <si>
    <r>
      <t xml:space="preserve">Dichlobenil (2,6-dichlorobenzonitrile)                                                                  </t>
    </r>
    <r>
      <rPr>
        <sz val="11"/>
        <color theme="0"/>
        <rFont val="Calibri"/>
        <family val="2"/>
        <scheme val="minor"/>
      </rPr>
      <t xml:space="preserve"> .</t>
    </r>
  </si>
  <si>
    <r>
      <t xml:space="preserve">Dichlorvos                                                                  </t>
    </r>
    <r>
      <rPr>
        <sz val="11"/>
        <color theme="0"/>
        <rFont val="Calibri"/>
        <family val="2"/>
        <scheme val="minor"/>
      </rPr>
      <t xml:space="preserve"> .</t>
    </r>
  </si>
  <si>
    <r>
      <t xml:space="preserve">Dicrotophos                                                                  </t>
    </r>
    <r>
      <rPr>
        <sz val="11"/>
        <color theme="0"/>
        <rFont val="Calibri"/>
        <family val="2"/>
        <scheme val="minor"/>
      </rPr>
      <t xml:space="preserve">   .</t>
    </r>
  </si>
  <si>
    <r>
      <t xml:space="preserve">Difenoconazole                                                         </t>
    </r>
    <r>
      <rPr>
        <sz val="11"/>
        <color theme="0"/>
        <rFont val="Calibri"/>
        <family val="2"/>
        <scheme val="minor"/>
      </rPr>
      <t>.</t>
    </r>
  </si>
  <si>
    <r>
      <t xml:space="preserve">Dimethoate                                                               </t>
    </r>
    <r>
      <rPr>
        <sz val="11"/>
        <color theme="0"/>
        <rFont val="Calibri"/>
        <family val="2"/>
        <scheme val="minor"/>
      </rPr>
      <t xml:space="preserve">    .</t>
    </r>
  </si>
  <si>
    <r>
      <t xml:space="preserve">Dinotefuran                                                                 </t>
    </r>
    <r>
      <rPr>
        <sz val="11"/>
        <color theme="0"/>
        <rFont val="Calibri"/>
        <family val="2"/>
        <scheme val="minor"/>
      </rPr>
      <t xml:space="preserve">  .</t>
    </r>
  </si>
  <si>
    <r>
      <t xml:space="preserve">Diuron                                                                                </t>
    </r>
    <r>
      <rPr>
        <sz val="11"/>
        <color theme="0"/>
        <rFont val="Calibri"/>
        <family val="2"/>
        <scheme val="minor"/>
      </rPr>
      <t xml:space="preserve">  </t>
    </r>
  </si>
  <si>
    <r>
      <t xml:space="preserve">Esfenvalerate                                                               </t>
    </r>
    <r>
      <rPr>
        <sz val="11"/>
        <color theme="0"/>
        <rFont val="Calibri"/>
        <family val="2"/>
        <scheme val="minor"/>
      </rPr>
      <t xml:space="preserve"> .</t>
    </r>
  </si>
  <si>
    <r>
      <t xml:space="preserve">Ethalfluralin                                                                    </t>
    </r>
    <r>
      <rPr>
        <sz val="11"/>
        <color theme="0"/>
        <rFont val="Calibri"/>
        <family val="2"/>
        <scheme val="minor"/>
      </rPr>
      <t>.</t>
    </r>
  </si>
  <si>
    <r>
      <t xml:space="preserve">Fipronil                                                                           </t>
    </r>
    <r>
      <rPr>
        <sz val="11"/>
        <color theme="0"/>
        <rFont val="Calibri"/>
        <family val="2"/>
        <scheme val="minor"/>
      </rPr>
      <t>.</t>
    </r>
  </si>
  <si>
    <r>
      <t xml:space="preserve">Fluazifop                                                                       </t>
    </r>
    <r>
      <rPr>
        <sz val="11"/>
        <color theme="0"/>
        <rFont val="Calibri"/>
        <family val="2"/>
        <scheme val="minor"/>
      </rPr>
      <t>.</t>
    </r>
  </si>
  <si>
    <r>
      <t xml:space="preserve">Flumetsulam                                                                  </t>
    </r>
    <r>
      <rPr>
        <sz val="11"/>
        <color theme="0"/>
        <rFont val="Calibri"/>
        <family val="2"/>
        <scheme val="minor"/>
      </rPr>
      <t>.</t>
    </r>
  </si>
  <si>
    <r>
      <t xml:space="preserve">Flutriafol                                                                       </t>
    </r>
    <r>
      <rPr>
        <sz val="11"/>
        <color theme="0"/>
        <rFont val="Calibri"/>
        <family val="2"/>
        <scheme val="minor"/>
      </rPr>
      <t xml:space="preserve"> .</t>
    </r>
  </si>
  <si>
    <r>
      <t xml:space="preserve">Halosulfuron – methyl                                          </t>
    </r>
    <r>
      <rPr>
        <sz val="11"/>
        <color theme="0"/>
        <rFont val="Calibri"/>
        <family val="2"/>
        <scheme val="minor"/>
      </rPr>
      <t xml:space="preserve">   .</t>
    </r>
  </si>
  <si>
    <r>
      <t xml:space="preserve">Hexazinone                                                                   </t>
    </r>
    <r>
      <rPr>
        <sz val="11"/>
        <color theme="0"/>
        <rFont val="Calibri"/>
        <family val="2"/>
        <scheme val="minor"/>
      </rPr>
      <t xml:space="preserve">   .</t>
    </r>
  </si>
  <si>
    <r>
      <t xml:space="preserve">Imazamethabenz-methyl                                                                     </t>
    </r>
    <r>
      <rPr>
        <sz val="11"/>
        <color theme="0"/>
        <rFont val="Calibri"/>
        <family val="2"/>
        <scheme val="minor"/>
      </rPr>
      <t xml:space="preserve">     .</t>
    </r>
  </si>
  <si>
    <r>
      <t xml:space="preserve">Imazamox                                                                     </t>
    </r>
    <r>
      <rPr>
        <sz val="11"/>
        <color theme="0"/>
        <rFont val="Calibri"/>
        <family val="2"/>
        <scheme val="minor"/>
      </rPr>
      <t xml:space="preserve"> .</t>
    </r>
  </si>
  <si>
    <r>
      <t xml:space="preserve">Imazapic                                                                         </t>
    </r>
    <r>
      <rPr>
        <sz val="11"/>
        <color theme="0"/>
        <rFont val="Calibri"/>
        <family val="2"/>
        <scheme val="minor"/>
      </rPr>
      <t xml:space="preserve"> .</t>
    </r>
  </si>
  <si>
    <r>
      <t xml:space="preserve">Imazapyr                                                                         </t>
    </r>
    <r>
      <rPr>
        <sz val="11"/>
        <color theme="0"/>
        <rFont val="Calibri"/>
        <family val="2"/>
        <scheme val="minor"/>
      </rPr>
      <t>.</t>
    </r>
  </si>
  <si>
    <r>
      <t xml:space="preserve">Imazaquin                                                                       </t>
    </r>
    <r>
      <rPr>
        <sz val="11"/>
        <color theme="0"/>
        <rFont val="Calibri"/>
        <family val="2"/>
        <scheme val="minor"/>
      </rPr>
      <t>.</t>
    </r>
  </si>
  <si>
    <r>
      <t xml:space="preserve">Imazethapyr                                                                   </t>
    </r>
    <r>
      <rPr>
        <sz val="11"/>
        <color theme="0"/>
        <rFont val="Calibri"/>
        <family val="2"/>
        <scheme val="minor"/>
      </rPr>
      <t>.</t>
    </r>
  </si>
  <si>
    <r>
      <t xml:space="preserve">Lambda Cyhalothrin                                                  </t>
    </r>
    <r>
      <rPr>
        <sz val="11"/>
        <color theme="0"/>
        <rFont val="Calibri"/>
        <family val="2"/>
        <scheme val="minor"/>
      </rPr>
      <t xml:space="preserve"> .</t>
    </r>
  </si>
  <si>
    <r>
      <t xml:space="preserve">Mancozeb                                                                    </t>
    </r>
    <r>
      <rPr>
        <sz val="11"/>
        <color theme="0"/>
        <rFont val="Calibri"/>
        <family val="2"/>
        <scheme val="minor"/>
      </rPr>
      <t xml:space="preserve">  .</t>
    </r>
  </si>
  <si>
    <r>
      <t xml:space="preserve">Maneb                                                                             </t>
    </r>
    <r>
      <rPr>
        <sz val="11"/>
        <color theme="0"/>
        <rFont val="Calibri"/>
        <family val="2"/>
        <scheme val="minor"/>
      </rPr>
      <t xml:space="preserve"> .</t>
    </r>
  </si>
  <si>
    <r>
      <t xml:space="preserve">MCPP-p                                             </t>
    </r>
    <r>
      <rPr>
        <sz val="11"/>
        <color theme="0"/>
        <rFont val="Calibri"/>
        <family val="2"/>
        <scheme val="minor"/>
      </rPr>
      <t>.</t>
    </r>
  </si>
  <si>
    <r>
      <t xml:space="preserve">Mesotrione                                                                   </t>
    </r>
    <r>
      <rPr>
        <sz val="11"/>
        <color theme="0"/>
        <rFont val="Calibri"/>
        <family val="2"/>
        <scheme val="minor"/>
      </rPr>
      <t xml:space="preserve">  .</t>
    </r>
  </si>
  <si>
    <r>
      <t xml:space="preserve">Metalaxyl                                                                      </t>
    </r>
    <r>
      <rPr>
        <sz val="11"/>
        <color theme="0"/>
        <rFont val="Calibri"/>
        <family val="2"/>
        <scheme val="minor"/>
      </rPr>
      <t>.</t>
    </r>
  </si>
  <si>
    <r>
      <t xml:space="preserve">Methoxychlor                                                             </t>
    </r>
    <r>
      <rPr>
        <sz val="11"/>
        <color theme="0"/>
        <rFont val="Calibri"/>
        <family val="2"/>
        <scheme val="minor"/>
      </rPr>
      <t xml:space="preserve">           .</t>
    </r>
  </si>
  <si>
    <r>
      <t xml:space="preserve">Methyl parathion                                                          </t>
    </r>
    <r>
      <rPr>
        <sz val="11"/>
        <color theme="0"/>
        <rFont val="Calibri"/>
        <family val="2"/>
        <scheme val="minor"/>
      </rPr>
      <t>.</t>
    </r>
  </si>
  <si>
    <r>
      <t xml:space="preserve">Group C        </t>
    </r>
    <r>
      <rPr>
        <sz val="11"/>
        <color theme="0"/>
        <rFont val="Calibri"/>
        <family val="2"/>
        <scheme val="minor"/>
      </rPr>
      <t xml:space="preserve"> .</t>
    </r>
  </si>
  <si>
    <r>
      <t xml:space="preserve">Group C  </t>
    </r>
    <r>
      <rPr>
        <sz val="11"/>
        <color theme="0"/>
        <rFont val="Calibri"/>
        <family val="2"/>
        <scheme val="minor"/>
      </rPr>
      <t xml:space="preserve"> .</t>
    </r>
  </si>
  <si>
    <r>
      <t xml:space="preserve">4-Methylphenol (p-cresol)                                                            </t>
    </r>
    <r>
      <rPr>
        <sz val="11"/>
        <color theme="0"/>
        <rFont val="Calibri"/>
        <family val="2"/>
        <scheme val="minor"/>
      </rPr>
      <t>.</t>
    </r>
  </si>
  <si>
    <r>
      <t xml:space="preserve">Metsulfuron-methyl                                                 </t>
    </r>
    <r>
      <rPr>
        <sz val="11"/>
        <color theme="0"/>
        <rFont val="Calibri"/>
        <family val="2"/>
        <scheme val="minor"/>
      </rPr>
      <t>.</t>
    </r>
  </si>
  <si>
    <r>
      <t xml:space="preserve">Myclobutanil                                                              </t>
    </r>
    <r>
      <rPr>
        <sz val="11"/>
        <color theme="0"/>
        <rFont val="Calibri"/>
        <family val="2"/>
        <scheme val="minor"/>
      </rPr>
      <t xml:space="preserve"> .</t>
    </r>
  </si>
  <si>
    <r>
      <t xml:space="preserve">Neburon                                                                     </t>
    </r>
    <r>
      <rPr>
        <sz val="11"/>
        <color theme="0"/>
        <rFont val="Calibri"/>
        <family val="2"/>
        <scheme val="minor"/>
      </rPr>
      <t xml:space="preserve">  .</t>
    </r>
  </si>
  <si>
    <r>
      <t xml:space="preserve">Insufficient data      </t>
    </r>
    <r>
      <rPr>
        <sz val="11"/>
        <color theme="0"/>
        <rFont val="Calibri"/>
        <family val="2"/>
        <scheme val="minor"/>
      </rPr>
      <t xml:space="preserve">  .</t>
    </r>
  </si>
  <si>
    <r>
      <t xml:space="preserve">Nitrapyrin                                                                     </t>
    </r>
    <r>
      <rPr>
        <sz val="11"/>
        <color theme="0"/>
        <rFont val="Calibri"/>
        <family val="2"/>
        <scheme val="minor"/>
      </rPr>
      <t xml:space="preserve"> .</t>
    </r>
  </si>
  <si>
    <r>
      <t xml:space="preserve">Norflurazon                                                                   </t>
    </r>
    <r>
      <rPr>
        <sz val="11"/>
        <color theme="0"/>
        <rFont val="Calibri"/>
        <family val="2"/>
        <scheme val="minor"/>
      </rPr>
      <t>.</t>
    </r>
  </si>
  <si>
    <r>
      <t xml:space="preserve">Norflurazon – desmethyl                                       </t>
    </r>
    <r>
      <rPr>
        <sz val="11"/>
        <color theme="0"/>
        <rFont val="Calibri"/>
        <family val="2"/>
        <scheme val="minor"/>
      </rPr>
      <t xml:space="preserve">  .</t>
    </r>
  </si>
  <si>
    <r>
      <t xml:space="preserve">Omethoate (Dimethoate Oxon)                                                                  </t>
    </r>
    <r>
      <rPr>
        <sz val="11"/>
        <color theme="0"/>
        <rFont val="Calibri"/>
        <family val="2"/>
        <scheme val="minor"/>
      </rPr>
      <t>.</t>
    </r>
  </si>
  <si>
    <r>
      <t xml:space="preserve">Oxadiazon                                                                     </t>
    </r>
    <r>
      <rPr>
        <sz val="11"/>
        <color theme="0"/>
        <rFont val="Calibri"/>
        <family val="2"/>
        <scheme val="minor"/>
      </rPr>
      <t xml:space="preserve">  .</t>
    </r>
  </si>
  <si>
    <r>
      <t xml:space="preserve">Oxydematon -  methyl (ODM)                               </t>
    </r>
    <r>
      <rPr>
        <sz val="11"/>
        <color theme="0"/>
        <rFont val="Calibri"/>
        <family val="2"/>
        <scheme val="minor"/>
      </rPr>
      <t xml:space="preserve">.        </t>
    </r>
    <r>
      <rPr>
        <sz val="11"/>
        <color theme="1"/>
        <rFont val="Calibri"/>
        <family val="2"/>
        <scheme val="minor"/>
      </rPr>
      <t xml:space="preserve">  </t>
    </r>
  </si>
  <si>
    <r>
      <t xml:space="preserve">Pendimethalin                                                             </t>
    </r>
    <r>
      <rPr>
        <sz val="11"/>
        <color theme="0"/>
        <rFont val="Calibri"/>
        <family val="2"/>
        <scheme val="minor"/>
      </rPr>
      <t>.</t>
    </r>
  </si>
  <si>
    <r>
      <t xml:space="preserve">Pentachloronitrobenzene                                             </t>
    </r>
    <r>
      <rPr>
        <sz val="11"/>
        <color theme="0"/>
        <rFont val="Calibri"/>
        <family val="2"/>
        <scheme val="minor"/>
      </rPr>
      <t xml:space="preserve">           .   </t>
    </r>
  </si>
  <si>
    <r>
      <t xml:space="preserve">Permethrin                                                                   </t>
    </r>
    <r>
      <rPr>
        <sz val="11"/>
        <color theme="0"/>
        <rFont val="Calibri"/>
        <family val="2"/>
        <scheme val="minor"/>
      </rPr>
      <t xml:space="preserve">  .</t>
    </r>
  </si>
  <si>
    <r>
      <t xml:space="preserve">Picloram                                                                         </t>
    </r>
    <r>
      <rPr>
        <sz val="11"/>
        <color theme="0"/>
        <rFont val="Calibri"/>
        <family val="2"/>
        <scheme val="minor"/>
      </rPr>
      <t xml:space="preserve"> .</t>
    </r>
  </si>
  <si>
    <r>
      <t xml:space="preserve">Piperonyl butoxide                                                 </t>
    </r>
    <r>
      <rPr>
        <sz val="11"/>
        <color theme="0"/>
        <rFont val="Calibri"/>
        <family val="2"/>
        <scheme val="minor"/>
      </rPr>
      <t xml:space="preserve"> .</t>
    </r>
  </si>
  <si>
    <r>
      <t xml:space="preserve">Prometon                                                                      </t>
    </r>
    <r>
      <rPr>
        <sz val="11"/>
        <color theme="0"/>
        <rFont val="Calibri"/>
        <family val="2"/>
        <scheme val="minor"/>
      </rPr>
      <t xml:space="preserve"> .</t>
    </r>
  </si>
  <si>
    <r>
      <t xml:space="preserve">Prometryn                                                                     </t>
    </r>
    <r>
      <rPr>
        <sz val="11"/>
        <color theme="0"/>
        <rFont val="Calibri"/>
        <family val="2"/>
        <scheme val="minor"/>
      </rPr>
      <t>.</t>
    </r>
  </si>
  <si>
    <r>
      <t xml:space="preserve">Propachlor                                                                  </t>
    </r>
    <r>
      <rPr>
        <sz val="11"/>
        <color theme="0"/>
        <rFont val="Calibri"/>
        <family val="2"/>
        <scheme val="minor"/>
      </rPr>
      <t xml:space="preserve">     .    </t>
    </r>
    <r>
      <rPr>
        <sz val="11"/>
        <color theme="1"/>
        <rFont val="Calibri"/>
        <family val="2"/>
        <scheme val="minor"/>
      </rPr>
      <t xml:space="preserve">     </t>
    </r>
  </si>
  <si>
    <r>
      <t xml:space="preserve">90 (1993 HRL)                         </t>
    </r>
    <r>
      <rPr>
        <sz val="11"/>
        <color theme="0"/>
        <rFont val="Calibri"/>
        <family val="2"/>
        <scheme val="minor"/>
      </rPr>
      <t xml:space="preserve"> .</t>
    </r>
  </si>
  <si>
    <r>
      <t xml:space="preserve">Propiconazole                                                                </t>
    </r>
    <r>
      <rPr>
        <sz val="11"/>
        <color theme="0"/>
        <rFont val="Calibri"/>
        <family val="2"/>
        <scheme val="minor"/>
      </rPr>
      <t>.</t>
    </r>
  </si>
  <si>
    <r>
      <t xml:space="preserve">Propoxur (Baygon)                                                         </t>
    </r>
    <r>
      <rPr>
        <sz val="11"/>
        <color theme="0"/>
        <rFont val="Calibri"/>
        <family val="2"/>
        <scheme val="minor"/>
      </rPr>
      <t xml:space="preserve"> .</t>
    </r>
  </si>
  <si>
    <r>
      <t xml:space="preserve">Pydrin (Fenvalerate)                                                     </t>
    </r>
    <r>
      <rPr>
        <sz val="11"/>
        <color theme="0"/>
        <rFont val="Calibri"/>
        <family val="2"/>
        <scheme val="minor"/>
      </rPr>
      <t xml:space="preserve">       .</t>
    </r>
  </si>
  <si>
    <r>
      <t xml:space="preserve">Saflufenacil                                                                   </t>
    </r>
    <r>
      <rPr>
        <sz val="11"/>
        <color theme="0"/>
        <rFont val="Calibri"/>
        <family val="2"/>
        <scheme val="minor"/>
      </rPr>
      <t xml:space="preserve"> .</t>
    </r>
  </si>
  <si>
    <r>
      <t xml:space="preserve">Siduron                                                                                     </t>
    </r>
    <r>
      <rPr>
        <sz val="11"/>
        <color theme="0"/>
        <rFont val="Calibri"/>
        <family val="2"/>
        <scheme val="minor"/>
      </rPr>
      <t>.</t>
    </r>
  </si>
  <si>
    <r>
      <t xml:space="preserve">Sulfometuron – methyl                                           </t>
    </r>
    <r>
      <rPr>
        <sz val="11"/>
        <color theme="0"/>
        <rFont val="Calibri"/>
        <family val="2"/>
        <scheme val="minor"/>
      </rPr>
      <t xml:space="preserve">  .</t>
    </r>
  </si>
  <si>
    <r>
      <t xml:space="preserve">Tebuconazole                                                               </t>
    </r>
    <r>
      <rPr>
        <sz val="11"/>
        <color theme="0"/>
        <rFont val="Calibri"/>
        <family val="2"/>
        <scheme val="minor"/>
      </rPr>
      <t xml:space="preserve"> .</t>
    </r>
  </si>
  <si>
    <r>
      <t xml:space="preserve">Terbufos                                                                         </t>
    </r>
    <r>
      <rPr>
        <sz val="11"/>
        <color theme="0"/>
        <rFont val="Calibri"/>
        <family val="2"/>
        <scheme val="minor"/>
      </rPr>
      <t xml:space="preserve"> .</t>
    </r>
  </si>
  <si>
    <r>
      <t xml:space="preserve">Not likely to be a human carcinogen                                   </t>
    </r>
    <r>
      <rPr>
        <sz val="11"/>
        <color theme="0"/>
        <rFont val="Calibri"/>
        <family val="2"/>
        <scheme val="minor"/>
      </rPr>
      <t xml:space="preserve"> .</t>
    </r>
  </si>
  <si>
    <r>
      <t xml:space="preserve">Thiobencarb                                                                 </t>
    </r>
    <r>
      <rPr>
        <sz val="11"/>
        <color theme="0"/>
        <rFont val="Calibri"/>
        <family val="2"/>
        <scheme val="minor"/>
      </rPr>
      <t xml:space="preserve">   .</t>
    </r>
  </si>
  <si>
    <r>
      <t xml:space="preserve">Thiophanate methyl                                                 </t>
    </r>
    <r>
      <rPr>
        <sz val="11"/>
        <color theme="0"/>
        <rFont val="Calibri"/>
        <family val="2"/>
        <scheme val="minor"/>
      </rPr>
      <t xml:space="preserve">  .</t>
    </r>
  </si>
  <si>
    <r>
      <t xml:space="preserve">Tribenuron-methyl                                                                   </t>
    </r>
    <r>
      <rPr>
        <sz val="11"/>
        <color theme="0"/>
        <rFont val="Calibri"/>
        <family val="2"/>
        <scheme val="minor"/>
      </rPr>
      <t xml:space="preserve">   .</t>
    </r>
  </si>
  <si>
    <r>
      <t>Group C</t>
    </r>
    <r>
      <rPr>
        <sz val="11"/>
        <color theme="0"/>
        <rFont val="Calibri"/>
        <family val="2"/>
        <scheme val="minor"/>
      </rPr>
      <t xml:space="preserve">     .</t>
    </r>
  </si>
  <si>
    <r>
      <t xml:space="preserve">Tributyltin oxide (TBTO)                                       </t>
    </r>
    <r>
      <rPr>
        <sz val="11"/>
        <color theme="0"/>
        <rFont val="Calibri"/>
        <family val="2"/>
        <scheme val="minor"/>
      </rPr>
      <t xml:space="preserve">      .</t>
    </r>
  </si>
  <si>
    <r>
      <t xml:space="preserve">Trifluralin                                                                          </t>
    </r>
    <r>
      <rPr>
        <sz val="11"/>
        <color theme="0"/>
        <rFont val="Calibri"/>
        <family val="2"/>
        <scheme val="minor"/>
      </rPr>
      <t>.</t>
    </r>
  </si>
  <si>
    <r>
      <t xml:space="preserve">Zineb                                                                             </t>
    </r>
    <r>
      <rPr>
        <sz val="11"/>
        <color theme="0"/>
        <rFont val="Calibri"/>
        <family val="2"/>
        <scheme val="minor"/>
      </rPr>
      <t xml:space="preserve">     .</t>
    </r>
  </si>
  <si>
    <r>
      <t xml:space="preserve">MDH should be consulted before Health Endpoints are used in additive risk assessments.                                                </t>
    </r>
    <r>
      <rPr>
        <b/>
        <sz val="11"/>
        <color theme="0"/>
        <rFont val="Calibri"/>
        <family val="2"/>
        <scheme val="minor"/>
      </rPr>
      <t xml:space="preserve">  .</t>
    </r>
  </si>
  <si>
    <t xml:space="preserve">Acetamiprid                                                                </t>
  </si>
  <si>
    <t>Algorithms, Uncertainty Factors, and Dosimetric Adjustment Factors</t>
  </si>
  <si>
    <r>
      <t>UF</t>
    </r>
    <r>
      <rPr>
        <sz val="9"/>
        <color theme="1"/>
        <rFont val="Calibri"/>
        <family val="2"/>
        <scheme val="minor"/>
      </rPr>
      <t>A</t>
    </r>
  </si>
  <si>
    <r>
      <t>UF</t>
    </r>
    <r>
      <rPr>
        <sz val="8"/>
        <color theme="1"/>
        <rFont val="Calibri"/>
        <family val="2"/>
        <scheme val="minor"/>
      </rPr>
      <t>H</t>
    </r>
  </si>
  <si>
    <r>
      <t>UF</t>
    </r>
    <r>
      <rPr>
        <sz val="8"/>
        <color theme="1"/>
        <rFont val="Calibri"/>
        <family val="2"/>
        <scheme val="minor"/>
      </rPr>
      <t>L-N</t>
    </r>
  </si>
  <si>
    <r>
      <t>UF</t>
    </r>
    <r>
      <rPr>
        <sz val="9"/>
        <color theme="1"/>
        <rFont val="Calibri"/>
        <family val="2"/>
        <scheme val="minor"/>
      </rPr>
      <t>S-C</t>
    </r>
  </si>
  <si>
    <r>
      <t>UF</t>
    </r>
    <r>
      <rPr>
        <sz val="8"/>
        <color theme="1"/>
        <rFont val="Calibri"/>
        <family val="2"/>
        <scheme val="minor"/>
      </rPr>
      <t>DB</t>
    </r>
  </si>
  <si>
    <t>Risk per milligrams of chemical per kilogram of body weight per day; Units for cancer potency factor.</t>
  </si>
  <si>
    <t xml:space="preserve">
MDH developed the pesticide rapid assessment methods in collaboration with the Minnesota Department of Agriculture, who requested conservative rapid assessment results to aid in setting site clean-up goals. MDH recommends using the results of the rapid assessments to decide if a chemical found in water is present at a level that is low enough to cause no harm to people drinking the water. If water analysis shows a chemical is present at a level higher than the result of the rapid assessment, additional research may be neceassary to make decisions on cleaning up the contaminated site. MDH should be consulted before health effects, listed in the table, are used in additive risk assessments.
Pesticides with newly developed (since 2009) MDH Health-Based Value (HBV) or Health Risk Limit (HRL) drinking water guidance are not included in this table but are available elsewhere (see below for water guidance definitions and a link to MDH's water guidance table for recently reviewed pesticides). Pesticides with older HBV or HRL guidance values that have not been superseded by a more recent assessment are listed in this table for comparison, but do not necessarily take into account early life stage exposure and sensitivity. The results of the pesticide rapid assessment are likely more appropriately protective of sensitive life stages, however, MDH has chosen to show all relevant water guidance in the table for comparison. All MDH water guidance values contained in this table are fully supported by MDH.</t>
  </si>
  <si>
    <t xml:space="preserve">
Lastly, a drinking water level of comparison (DWLOC) appears in the table for one pesticide. The DWLOC combines maximum pesticide concentrations in drinking water with dietary and residential exposure. The DWLOC is further described in the US EPA's Risk Characterization Handbook: </t>
  </si>
  <si>
    <t>Notes concerning the table entries</t>
  </si>
  <si>
    <t>(Note: This table supersedes any previous pesticide rapid assessment.)</t>
  </si>
  <si>
    <t xml:space="preserve">
3) In several instances, "parent" appears along with the guidance values for a specific pesticide in the pesticide rapid assesssment table. This indicates that the parent compound of the pesticide was used to derive the water guidance. </t>
  </si>
  <si>
    <t xml:space="preserve">
5) Sources used for determining pesticide rapid assessment results are available upon request to the Health Risk Assessment Unit of MDH: health.risk@state.mn.us or 651-201-4899.</t>
  </si>
  <si>
    <t>Year of Rapid Assessment</t>
  </si>
  <si>
    <t>Fluridone</t>
  </si>
  <si>
    <t>59756-60-4</t>
  </si>
  <si>
    <t>Diquat dibromide</t>
  </si>
  <si>
    <t>Endothall</t>
  </si>
  <si>
    <t>85-00-7,                  2764-72-9 (cation)</t>
  </si>
  <si>
    <t>145-73-3 (acid),   2164-07-0 (dipotassium salt),                 66330-88-9 (amine salt)</t>
  </si>
  <si>
    <t>Not likely to be carcinogenic  to humans</t>
  </si>
  <si>
    <t>Aminopyralid</t>
  </si>
  <si>
    <t>150114-71-9</t>
  </si>
  <si>
    <t>Bensulide</t>
  </si>
  <si>
    <t>741-58-2</t>
  </si>
  <si>
    <t>Benzovindiflupyr</t>
  </si>
  <si>
    <t>1072957-71-1</t>
  </si>
  <si>
    <t>* MDH Rapid Assessment (non-cancer) is protective of cancer</t>
  </si>
  <si>
    <t>Flumioxazin</t>
  </si>
  <si>
    <t>103361-09-7</t>
  </si>
  <si>
    <t>Flupyradifurone</t>
  </si>
  <si>
    <t>951659-40-8</t>
  </si>
  <si>
    <t>Sedaxane</t>
  </si>
  <si>
    <t>874967-67-6</t>
  </si>
  <si>
    <t>Thiacloprid</t>
  </si>
  <si>
    <t>111988-49-9</t>
  </si>
  <si>
    <t>Tetrachloroterephthalic Acid (TPA)</t>
  </si>
  <si>
    <t>Tolfenpyrad</t>
  </si>
  <si>
    <t>129558-76-5</t>
  </si>
  <si>
    <t>2014</t>
  </si>
  <si>
    <t>Fluxapyroxad</t>
  </si>
  <si>
    <t>907204-31-3</t>
  </si>
  <si>
    <t xml:space="preserve">NA </t>
  </si>
  <si>
    <t>3,000 (HHBP)</t>
  </si>
  <si>
    <t>30 (HHBP)</t>
  </si>
  <si>
    <t>1,000 (HHBP)</t>
  </si>
  <si>
    <t>300 (1997 HBV)                           300 (HHBP)</t>
  </si>
  <si>
    <t>2,000 (HHBP)</t>
  </si>
  <si>
    <t>60 (HHBP)</t>
  </si>
  <si>
    <t>150 (HHBP)</t>
  </si>
  <si>
    <t>0.2 (HHBP)</t>
  </si>
  <si>
    <t>6,000 (HHBP)</t>
  </si>
  <si>
    <t>40 (1999 HBV)                              40 (HHBP)</t>
  </si>
  <si>
    <t>100 (HHBP)</t>
  </si>
  <si>
    <t>500 (HHBP)</t>
  </si>
  <si>
    <t>300 (HHBP)</t>
  </si>
  <si>
    <t>600 (HHBP)</t>
  </si>
  <si>
    <t>0.3 (1999 HBV)                             0.6 (HHBP)</t>
  </si>
  <si>
    <t>200 (HHBP)</t>
  </si>
  <si>
    <t>0.6 (HHBP)</t>
  </si>
  <si>
    <t>600 (HHBP)                                                    90 (2000 HBV)</t>
  </si>
  <si>
    <t>70 (1997 HBV)                              60 (HHBP)</t>
  </si>
  <si>
    <t>60 (1997 HBV)                              50 (HHBP)</t>
  </si>
  <si>
    <t>300 (1999 HBV)                           300 (HHBP)</t>
  </si>
  <si>
    <t xml:space="preserve">MDH Guidance Value and/or Other** (µg/L)
</t>
  </si>
  <si>
    <t>80*</t>
  </si>
  <si>
    <t>0.4*</t>
  </si>
  <si>
    <t>30*</t>
  </si>
  <si>
    <t>10*</t>
  </si>
  <si>
    <t>3-Chlorophenol</t>
  </si>
  <si>
    <t>108-43-0</t>
  </si>
  <si>
    <t>Set to 0.3</t>
  </si>
  <si>
    <t>0.3 (parent Pentachlorophenol)</t>
  </si>
  <si>
    <t>Likely to be carcinogenic to humans (parent Pentachlorophenol)</t>
  </si>
  <si>
    <t>0.4 (parent Pentachlorophenol)</t>
  </si>
  <si>
    <t>2,4-Dichlorophenol</t>
  </si>
  <si>
    <t>120-83-2</t>
  </si>
  <si>
    <t>3,4-Dichlorophenol</t>
  </si>
  <si>
    <t>95-77-2</t>
  </si>
  <si>
    <t>3,5-Dichlorophenol</t>
  </si>
  <si>
    <t>591-35-5</t>
  </si>
  <si>
    <t>2,3,5-Trichlorophenol</t>
  </si>
  <si>
    <t>933-78-8</t>
  </si>
  <si>
    <t>2,3,6-Trichlorophenol</t>
  </si>
  <si>
    <t>933-75-5</t>
  </si>
  <si>
    <t>2,4,5-Trichlorophenol</t>
  </si>
  <si>
    <t>95-95-4</t>
  </si>
  <si>
    <t>2,4,6-Trichlorophenol</t>
  </si>
  <si>
    <t>88-06-2</t>
  </si>
  <si>
    <t>2,3,4,5-Tetrachlorophenol</t>
  </si>
  <si>
    <t>4901-51-3</t>
  </si>
  <si>
    <t>2,3,4,6-Tetrachlorophenol</t>
  </si>
  <si>
    <t>58-90-2</t>
  </si>
  <si>
    <r>
      <rPr>
        <sz val="11"/>
        <rFont val="Calibri"/>
        <family val="2"/>
        <scheme val="minor"/>
      </rPr>
      <t>Human Health Benchmarks for Pesticides (US EPA)</t>
    </r>
    <r>
      <rPr>
        <u/>
        <sz val="11"/>
        <color theme="10"/>
        <rFont val="Calibri"/>
        <family val="2"/>
        <scheme val="minor"/>
      </rPr>
      <t xml:space="preserve">
 http://iaspub.epa.gov/apex/pesticides/f?p=HHBP:home</t>
    </r>
  </si>
  <si>
    <r>
      <rPr>
        <sz val="11"/>
        <rFont val="Calibri"/>
        <family val="2"/>
        <scheme val="minor"/>
      </rPr>
      <t>Drinking Water Science and Regulatory Support (US EPA)</t>
    </r>
    <r>
      <rPr>
        <u/>
        <sz val="11"/>
        <color theme="10"/>
        <rFont val="Calibri"/>
        <family val="2"/>
        <scheme val="minor"/>
      </rPr>
      <t xml:space="preserve">
http://water.epa.gov/drink/standards/hascience.cfm</t>
    </r>
  </si>
  <si>
    <r>
      <rPr>
        <sz val="11"/>
        <rFont val="Calibri"/>
        <family val="2"/>
        <scheme val="minor"/>
      </rPr>
      <t>Risk Characterization Handbook (US EPA)</t>
    </r>
    <r>
      <rPr>
        <u/>
        <sz val="11"/>
        <color theme="10"/>
        <rFont val="Calibri"/>
        <family val="2"/>
        <scheme val="minor"/>
      </rPr>
      <t xml:space="preserve">
http://www2.epa.gov/sites/production/files/2015-10/documents/osp_risk_characterization_handbook_2000.pdf</t>
    </r>
  </si>
  <si>
    <t xml:space="preserve">
1) MDH guidance values listed in the rapid assessment table include HBVs and HRLs derived before 2009 and Risk Assessment Advice (RAA). An HBV indicates the concentration of a chemical in drinking water that is likely to pose little or no risk to human health. An HRL is an HBV that has been promulgated i+A1nto Minnesota rule. RAA is guidance that is not likely to be promulgated into rule for any one of several reasons, including a high level of uncertainty about the numeric guidance, the methods used to derive the RAA, or the resulting guidance may by qualitative rather than numeric. </t>
  </si>
  <si>
    <t xml:space="preserve">
4) HHBPs from a pesticide that induces cancer are listed by the EPA as a 100-fold risk range. This range spans the risk of one person in one million people developing cancer to one person in ten thousand people developing cancer. In contrast, MDH uses the EPA age-dependent cancer potency adjustment factors along with the corresponding water intake rates for each age group and incorporates them into MDH's algorithm to produce a cancer rapid assessment that sets the risk of developing cancer to one person in one hundred thousand people. </t>
  </si>
  <si>
    <t xml:space="preserve">This file contains all rapid assessments results for pesticides completed by the Minnesota Department of Health (MDH) that have not been superseded by development of more recent health-based guidance. The Rapid Assessment Table has been updated to include the results of rapid assessments completed since the 2014 publication of the original pesticide rapid assessment report. You can read the report at our website: </t>
  </si>
  <si>
    <t xml:space="preserve">
The health-based guidance included for comparison in this table also includes US EPA guidance. Human Health Benchmarks for Pesticides (HHBPs) are derived by the US EPA and can be found on their website:: </t>
  </si>
  <si>
    <t xml:space="preserve">
MDH uses these values, if available, to derive the pesticide rapid assessments. Maximum Contaminant Levels (MCLs) and Health Advisories (HAs) are additional EPA guidance values listed in this table. More information on these US EPA water guidance values is available on their website: </t>
  </si>
  <si>
    <r>
      <rPr>
        <sz val="11"/>
        <rFont val="Calibri"/>
        <family val="2"/>
        <scheme val="minor"/>
      </rPr>
      <t>Human Health Benchmarks for Pesticides</t>
    </r>
    <r>
      <rPr>
        <u/>
        <sz val="11"/>
        <color theme="10"/>
        <rFont val="Calibri"/>
        <family val="2"/>
        <scheme val="minor"/>
      </rPr>
      <t xml:space="preserve">
http://iaspub.epa.gov/apex/pesticides/f?p=HHBP:home</t>
    </r>
  </si>
  <si>
    <r>
      <rPr>
        <sz val="11"/>
        <rFont val="Calibri"/>
        <family val="2"/>
        <scheme val="minor"/>
      </rPr>
      <t>Drinking Water Science and Regulatory Support:</t>
    </r>
    <r>
      <rPr>
        <u/>
        <sz val="11"/>
        <color theme="10"/>
        <rFont val="Calibri"/>
        <family val="2"/>
        <scheme val="minor"/>
      </rPr>
      <t xml:space="preserve">
http://water.epa.gov/drink/standards/hascience.cfm</t>
    </r>
  </si>
  <si>
    <r>
      <rPr>
        <sz val="11"/>
        <rFont val="Calibri"/>
        <family val="2"/>
        <scheme val="minor"/>
      </rPr>
      <t xml:space="preserve">US EPA's Risk Characterization Handbook: </t>
    </r>
    <r>
      <rPr>
        <u/>
        <sz val="11"/>
        <color theme="10"/>
        <rFont val="Calibri"/>
        <family val="2"/>
        <scheme val="minor"/>
      </rPr>
      <t xml:space="preserve">
http://www2.epa.gov/sites/production/files/2015-10/documents/osp_risk_characterization_handbook_2000.pdf</t>
    </r>
  </si>
  <si>
    <t>Halauxifen-methyl</t>
  </si>
  <si>
    <t>943831-98-9</t>
  </si>
  <si>
    <t>40*</t>
  </si>
  <si>
    <t>Tolpyralate</t>
  </si>
  <si>
    <t>1101132-67-5</t>
  </si>
  <si>
    <t>Suggestive evidence for carcinogenic potential in humans</t>
  </si>
  <si>
    <t>20*</t>
  </si>
  <si>
    <t>Halauxifen-acid (XDE 729 acid)</t>
  </si>
  <si>
    <t>943832-60-8</t>
  </si>
  <si>
    <t>Imidacloprid olefin</t>
  </si>
  <si>
    <t>115086-54-9</t>
  </si>
  <si>
    <t>Group E
(parent Imidacloprid)</t>
  </si>
  <si>
    <t>Imidacloprid urea</t>
  </si>
  <si>
    <t>120868-66-8</t>
  </si>
  <si>
    <t>Clethodim sulfone</t>
  </si>
  <si>
    <t>111031-17-5</t>
  </si>
  <si>
    <t>Clethodim sulfoxide</t>
  </si>
  <si>
    <t>111031-14-2</t>
  </si>
  <si>
    <t>2,000 (HHBP)
(parent Clethodim)</t>
  </si>
  <si>
    <t>set to 300
(parent Clethodim)</t>
  </si>
  <si>
    <t>0.15
(parent Clethodim)</t>
  </si>
  <si>
    <t>Glufosinate ammonium</t>
  </si>
  <si>
    <t>77182-82-2</t>
  </si>
  <si>
    <t>40 (HHBP)</t>
  </si>
  <si>
    <t>Lactofen</t>
  </si>
  <si>
    <t>50 (HHBP)</t>
  </si>
  <si>
    <t>77501-63-4</t>
  </si>
  <si>
    <t>Oryzalin</t>
  </si>
  <si>
    <t>19044-88-3</t>
  </si>
  <si>
    <t>Prodiamine</t>
  </si>
  <si>
    <t>29091-21-2</t>
  </si>
  <si>
    <t>Possible human carcinogen</t>
  </si>
  <si>
    <t>Tefluthrin</t>
  </si>
  <si>
    <t>79538-32-2</t>
  </si>
  <si>
    <t xml:space="preserve">Not likely to be a human carcinogen                                    </t>
  </si>
  <si>
    <t>Topramezone</t>
  </si>
  <si>
    <t>210631-68-8</t>
  </si>
  <si>
    <t>6*</t>
  </si>
  <si>
    <t>Body weight, Eyes, Pancreas, Thyroid</t>
  </si>
  <si>
    <t>Oxyfluorfen</t>
  </si>
  <si>
    <t>42874-03-3</t>
  </si>
  <si>
    <t>Sethoxydim</t>
  </si>
  <si>
    <t>74051-80-2</t>
  </si>
  <si>
    <t>Mandestrobin</t>
  </si>
  <si>
    <t>173662-97-0</t>
  </si>
  <si>
    <t>2018</t>
  </si>
  <si>
    <t>Oxathiapiprolin</t>
  </si>
  <si>
    <t>1003318-67-9</t>
  </si>
  <si>
    <t>Momfluorothrin</t>
  </si>
  <si>
    <t>609346-29-4</t>
  </si>
  <si>
    <t>2,000 (HHBP)                                                      90 (HBV 1995)</t>
  </si>
  <si>
    <t>Pydiflumetofen</t>
  </si>
  <si>
    <t>1228284-64-7</t>
  </si>
  <si>
    <t>8*</t>
  </si>
  <si>
    <t>Afidopyropen</t>
  </si>
  <si>
    <t>915972-17-7</t>
  </si>
  <si>
    <t>Suggested evidence of carcinogenic potential</t>
  </si>
  <si>
    <t>Bixafen</t>
  </si>
  <si>
    <t>581809-46-3</t>
  </si>
  <si>
    <t>Florpyrauxifen-benzyl</t>
  </si>
  <si>
    <t>1390661-72-9</t>
  </si>
  <si>
    <t>No adverse effects identified</t>
  </si>
  <si>
    <t>Flutianil</t>
  </si>
  <si>
    <t>958647-10-4</t>
  </si>
  <si>
    <t>0.0036
(parent Imidacloprid)</t>
  </si>
  <si>
    <t>Immune system (parent Imidacloprid)</t>
  </si>
  <si>
    <t>Rapid Assessments for Pesticides
https://www.health.state.mn.us/communities/environment/risk/guidance/dwec/rapidpest.html</t>
  </si>
  <si>
    <r>
      <rPr>
        <sz val="11"/>
        <rFont val="Calibri"/>
        <family val="2"/>
        <scheme val="minor"/>
      </rPr>
      <t>For more information on MDH guidance, see our website,</t>
    </r>
    <r>
      <rPr>
        <sz val="11"/>
        <color theme="10"/>
        <rFont val="Calibri"/>
        <family val="2"/>
        <scheme val="minor"/>
      </rPr>
      <t xml:space="preserve"> </t>
    </r>
    <r>
      <rPr>
        <u/>
        <sz val="11"/>
        <color theme="10"/>
        <rFont val="Calibri"/>
        <family val="2"/>
        <scheme val="minor"/>
      </rPr>
      <t>Guidance Values and Standards for Contaminants in Drinking Water:
http://www.health.state.mn.us/divs/eh/risk/guidance/gw/index.html</t>
    </r>
  </si>
  <si>
    <r>
      <rPr>
        <sz val="11"/>
        <rFont val="Calibri"/>
        <family val="2"/>
        <scheme val="minor"/>
      </rPr>
      <t>2) Pesticide rapid assessments that have undergone a full review and have been assigned an HBV or HRL after 2009 are included in the</t>
    </r>
    <r>
      <rPr>
        <u/>
        <sz val="11"/>
        <color theme="10"/>
        <rFont val="Calibri"/>
        <family val="2"/>
        <scheme val="minor"/>
      </rPr>
      <t xml:space="preserve"> MDH Human Health-Based Water Guidance Table:
https://www.health.state.mn.us/communities/environment/risk/guidance/gw/table.html</t>
    </r>
  </si>
  <si>
    <r>
      <rPr>
        <sz val="11"/>
        <rFont val="Calibri"/>
        <family val="2"/>
        <scheme val="minor"/>
      </rPr>
      <t>For more information, see the</t>
    </r>
    <r>
      <rPr>
        <u/>
        <sz val="11"/>
        <color theme="10"/>
        <rFont val="Calibri"/>
        <family val="2"/>
        <scheme val="minor"/>
      </rPr>
      <t xml:space="preserve"> Statement of Need and Reasonableness for Proposed Amendment to Rules Governing Health Risk Limits for Groundwater: https://www.leg.state.mn.us/archive/sonar/SONAR-03733.pdf#page=2</t>
    </r>
  </si>
  <si>
    <r>
      <rPr>
        <sz val="11"/>
        <rFont val="Calibri"/>
        <family val="2"/>
        <scheme val="minor"/>
      </rPr>
      <t>Guidance Values and Standards for Contaminants in Drinking Water:</t>
    </r>
    <r>
      <rPr>
        <u/>
        <sz val="11"/>
        <color theme="10"/>
        <rFont val="Calibri"/>
        <family val="2"/>
        <scheme val="minor"/>
      </rPr>
      <t xml:space="preserve">
http://www.health.state.mn.us/divs/eh/risk/guidance/gw/index.html</t>
    </r>
  </si>
  <si>
    <r>
      <rPr>
        <sz val="11"/>
        <rFont val="Calibri"/>
        <family val="2"/>
        <scheme val="minor"/>
      </rPr>
      <t>Human Health-Based Water Guidance Table (MDH)</t>
    </r>
    <r>
      <rPr>
        <u/>
        <sz val="11"/>
        <color theme="10"/>
        <rFont val="Calibri"/>
        <family val="2"/>
        <scheme val="minor"/>
      </rPr>
      <t xml:space="preserve">
https://www.health.state.mn.us/communities/environment/risk/guidance/gw/table.html</t>
    </r>
  </si>
  <si>
    <t xml:space="preserve"> Statement of Need and Reasonableness for Proposed Amendment to Rules Governing Health Risk Limits for Groundwater: https://www.leg.state.mn.us/archive/sonar/SONAR-03733.pdf#page=2</t>
  </si>
  <si>
    <t>https://www.health.state.mn.us/communities/environment/risk/docs/guidance/hedrefguide.pdf</t>
  </si>
  <si>
    <t>https://www.leg.state.mn.us/archive/sonar/SONAR-03733.pdf#page=2</t>
  </si>
  <si>
    <t>2497-06-5</t>
  </si>
  <si>
    <t>2497-07-6</t>
  </si>
  <si>
    <t>Diflufenzopyr</t>
  </si>
  <si>
    <t>109293-97-2</t>
  </si>
  <si>
    <t>Hematological (blood) system</t>
  </si>
  <si>
    <t>Metconazole</t>
  </si>
  <si>
    <r>
      <t>125116-23-6 (</t>
    </r>
    <r>
      <rPr>
        <i/>
        <sz val="11"/>
        <color rgb="FF000000"/>
        <rFont val="Calibri"/>
        <family val="2"/>
        <scheme val="minor"/>
      </rPr>
      <t>cis-</t>
    </r>
    <r>
      <rPr>
        <sz val="11"/>
        <color rgb="FF000000"/>
        <rFont val="Calibri"/>
        <family val="2"/>
        <scheme val="minor"/>
      </rPr>
      <t xml:space="preserve">and </t>
    </r>
    <r>
      <rPr>
        <i/>
        <sz val="11"/>
        <color rgb="FF000000"/>
        <rFont val="Calibri"/>
        <family val="2"/>
        <scheme val="minor"/>
      </rPr>
      <t>trans-</t>
    </r>
    <r>
      <rPr>
        <sz val="11"/>
        <color rgb="FF000000"/>
        <rFont val="Calibri"/>
        <family val="2"/>
        <scheme val="minor"/>
      </rPr>
      <t>isomers); 115850-27-6 (</t>
    </r>
    <r>
      <rPr>
        <i/>
        <sz val="11"/>
        <color rgb="FF000000"/>
        <rFont val="Calibri"/>
        <family val="2"/>
        <scheme val="minor"/>
      </rPr>
      <t>cis-</t>
    </r>
    <r>
      <rPr>
        <sz val="11"/>
        <color rgb="FF000000"/>
        <rFont val="Calibri"/>
        <family val="2"/>
        <scheme val="minor"/>
      </rPr>
      <t>isomer); 115850-28-7 (</t>
    </r>
    <r>
      <rPr>
        <i/>
        <sz val="11"/>
        <color rgb="FF000000"/>
        <rFont val="Calibri"/>
        <family val="2"/>
        <scheme val="minor"/>
      </rPr>
      <t>trans-</t>
    </r>
    <r>
      <rPr>
        <sz val="11"/>
        <color rgb="FF000000"/>
        <rFont val="Calibri"/>
        <family val="2"/>
        <scheme val="minor"/>
      </rPr>
      <t>isomer)</t>
    </r>
  </si>
  <si>
    <t>Hepatic (liver) system, Spleen</t>
  </si>
  <si>
    <t>70*</t>
  </si>
  <si>
    <t>Trifloxystrobin</t>
  </si>
  <si>
    <t>141517-21-7</t>
  </si>
  <si>
    <t>Body weight, Hepatic (liver) system</t>
  </si>
  <si>
    <t>Hepatic (liver) system, Nervous system</t>
  </si>
  <si>
    <t>Hepatic (liver) system</t>
  </si>
  <si>
    <t>Gastrointestinal system</t>
  </si>
  <si>
    <t>Renal (kidney) system</t>
  </si>
  <si>
    <t xml:space="preserve">Body weight, Female Reproductive system, Hepatic (liver) system, Nervous system, Renal (kidney) system, Spleen, Thyroid                    </t>
  </si>
  <si>
    <t>Eyes, Renal (kidney) system, Thyroid</t>
  </si>
  <si>
    <t xml:space="preserve">Hepatic (liver) system, Thyroid </t>
  </si>
  <si>
    <t xml:space="preserve">Body weight, Female Reproductive system                    </t>
  </si>
  <si>
    <t>Hepatic (liver) system, Respiratory system, Thyroid</t>
  </si>
  <si>
    <r>
      <t>Bile duct, Hematological (blood) system</t>
    </r>
    <r>
      <rPr>
        <sz val="11"/>
        <color rgb="FF000000"/>
        <rFont val="Calibri"/>
        <family val="2"/>
        <scheme val="minor"/>
      </rPr>
      <t>, Hepatic (liver) system, Respiratory system</t>
    </r>
  </si>
  <si>
    <r>
      <t>Bile duct, Hematological (blood) system</t>
    </r>
    <r>
      <rPr>
        <sz val="11"/>
        <color rgb="FF000000"/>
        <rFont val="Calibri"/>
        <family val="2"/>
        <scheme val="minor"/>
      </rPr>
      <t>, Hepatic (liver) system, Respiratory system 
(parent Clethodim)</t>
    </r>
  </si>
  <si>
    <t>Endocrine system, Eyes, Male Reproductive system</t>
  </si>
  <si>
    <t>Body weight, Renal (kidney) system</t>
  </si>
  <si>
    <r>
      <t>Hematological (b</t>
    </r>
    <r>
      <rPr>
        <sz val="11"/>
        <color rgb="FF000000"/>
        <rFont val="Calibri"/>
        <family val="2"/>
        <scheme val="minor"/>
      </rPr>
      <t>lood) system, Hepatic (liver) system</t>
    </r>
  </si>
  <si>
    <t>Hematological (blood) system, Female Reproductive system, Male Reproductive system</t>
  </si>
  <si>
    <t>Hepatic (liver) system, Renal (kidney) system</t>
  </si>
  <si>
    <t>Hematological (blood) system, Renal (kidney) system</t>
  </si>
  <si>
    <t xml:space="preserve">Adrenal, Body weight, Hematological (blood) system, Hepatic (liver) system </t>
  </si>
  <si>
    <t>Cardiovascular system</t>
  </si>
  <si>
    <t>Adrenal, Bladder, Body weight, Renal (kidney) system</t>
  </si>
  <si>
    <r>
      <rPr>
        <sz val="11"/>
        <rFont val="Calibri"/>
        <family val="2"/>
        <scheme val="minor"/>
      </rPr>
      <t>Muscle (Skeletal)</t>
    </r>
    <r>
      <rPr>
        <sz val="11"/>
        <color rgb="FFFF0000"/>
        <rFont val="Calibri"/>
        <family val="2"/>
        <scheme val="minor"/>
      </rPr>
      <t xml:space="preserve"> </t>
    </r>
  </si>
  <si>
    <t xml:space="preserve">Body weight, Hematological (blood) system, Muscle (Skeletal) </t>
  </si>
  <si>
    <t>Adrenal, Renal (kidney) system, Thyroid</t>
  </si>
  <si>
    <t>Male Reproductive system</t>
  </si>
  <si>
    <t>Body weight, Hepatic (liver) system, Renal (kidney) system</t>
  </si>
  <si>
    <t>Body weight, Cancer (Skin), Hematological (blood) system, Thyroid</t>
  </si>
  <si>
    <t>Cancer (liver), Hepatic (liver) system</t>
  </si>
  <si>
    <r>
      <rPr>
        <sz val="11"/>
        <color rgb="FF000000"/>
        <rFont val="Calibri"/>
        <family val="2"/>
        <scheme val="minor"/>
      </rPr>
      <t>Hematological (blood) system, Hepatic (liver) system,</t>
    </r>
    <r>
      <rPr>
        <sz val="11"/>
        <color theme="1"/>
        <rFont val="Calibri"/>
        <family val="2"/>
        <scheme val="minor"/>
      </rPr>
      <t xml:space="preserve"> Thyroid</t>
    </r>
  </si>
  <si>
    <t>Hepatic (liver) system, Renal (kidney) system, Skeletal</t>
  </si>
  <si>
    <t>Body weight, Hepatic (liver) system, Thyroid</t>
  </si>
  <si>
    <t>Body weight, Eyes, Hepatic (liver) system, Nervous system, Renal (kidney) system</t>
  </si>
  <si>
    <t>Eyes, Hepatic (liver) system, Thyroid</t>
  </si>
  <si>
    <t>Body weight, Eyes, Hepatic (liver) system, Immune system, Renal (kidney) system</t>
  </si>
  <si>
    <t>Eyes, Hepatic (liver) system, Nervous system, Pancreas, Renal (kidney) system, Thyroid</t>
  </si>
  <si>
    <r>
      <t>Body weight,</t>
    </r>
    <r>
      <rPr>
        <sz val="11"/>
        <color rgb="FF000000"/>
        <rFont val="Calibri"/>
        <family val="2"/>
        <scheme val="minor"/>
      </rPr>
      <t xml:space="preserve"> Hematological (blood) system, Hepatic (liver) system</t>
    </r>
  </si>
  <si>
    <t xml:space="preserve">Muscle (Skeletal) </t>
  </si>
  <si>
    <t>Acifluorfen</t>
  </si>
  <si>
    <t>50594-66-6</t>
  </si>
  <si>
    <t>Likely to be carcinogenic to humans (parent Sodium acifluorfen)</t>
  </si>
  <si>
    <t>5*
(parent Sodium acifluorfen)</t>
  </si>
  <si>
    <t>Acifluorfen, Sodium</t>
  </si>
  <si>
    <t>62476-59-9</t>
  </si>
  <si>
    <t>5*</t>
  </si>
  <si>
    <t>Cloransulam-methyl</t>
  </si>
  <si>
    <t>147150-35-4</t>
  </si>
  <si>
    <t>Iprodione</t>
  </si>
  <si>
    <t>36734-19-7</t>
  </si>
  <si>
    <t>Adrenal, Cancer (Male Reproductive system), Hepatic (liver) system, Male Reproductive system, Spleen</t>
  </si>
  <si>
    <t>Mefentrifluconazole</t>
  </si>
  <si>
    <t>1417782-03-6</t>
  </si>
  <si>
    <t>Pyrimisulfan</t>
  </si>
  <si>
    <t>221205-90-9</t>
  </si>
  <si>
    <t>Ammeline</t>
  </si>
  <si>
    <t>645-92-1</t>
  </si>
  <si>
    <t>20
(parent 
Hydroxyatrazine)</t>
  </si>
  <si>
    <t>0.009
(parent 
Hydroxyatrazine)</t>
  </si>
  <si>
    <t>Unknown
(parent Hydroxyatrazine)</t>
  </si>
  <si>
    <t>Renal (kidney) system
(parent Hydroxyatrazine)</t>
  </si>
  <si>
    <t>Deisopropylhydroxyatrazine</t>
  </si>
  <si>
    <t>7313-54-4</t>
  </si>
  <si>
    <t xml:space="preserve">0.009
(parent Hydroxyatrazine)
</t>
  </si>
  <si>
    <t>Desethylhydroxyatrazine</t>
  </si>
  <si>
    <t>19988-24-0</t>
  </si>
  <si>
    <t>Bentazon-AIBA</t>
  </si>
  <si>
    <t>30391-89-0</t>
  </si>
  <si>
    <t>2***
(parent Imidacloprid)</t>
  </si>
  <si>
    <t>*** In 2021, set to the nHBV of Imidacloprid (parent)</t>
  </si>
  <si>
    <r>
      <t>30
(parent Bentazon HRL</t>
    </r>
    <r>
      <rPr>
        <sz val="8"/>
        <color theme="1"/>
        <rFont val="Calibri"/>
        <family val="2"/>
        <scheme val="minor"/>
      </rPr>
      <t>2015</t>
    </r>
    <r>
      <rPr>
        <sz val="11"/>
        <color theme="1"/>
        <rFont val="Calibri"/>
        <family val="2"/>
        <scheme val="minor"/>
      </rPr>
      <t>)</t>
    </r>
  </si>
  <si>
    <r>
      <t>0.006
(parent Bentazon HRL</t>
    </r>
    <r>
      <rPr>
        <sz val="8"/>
        <color theme="1"/>
        <rFont val="Calibri"/>
        <family val="2"/>
        <scheme val="minor"/>
      </rPr>
      <t>2015</t>
    </r>
    <r>
      <rPr>
        <sz val="11"/>
        <color theme="1"/>
        <rFont val="Calibri"/>
        <family val="2"/>
        <scheme val="minor"/>
      </rPr>
      <t>)</t>
    </r>
  </si>
  <si>
    <r>
      <t>Thyroid
(parent Bentazon HRL</t>
    </r>
    <r>
      <rPr>
        <sz val="8"/>
        <color theme="1"/>
        <rFont val="Calibri"/>
        <family val="2"/>
        <scheme val="minor"/>
      </rPr>
      <t>2015</t>
    </r>
    <r>
      <rPr>
        <sz val="11"/>
        <color theme="1"/>
        <rFont val="Calibri"/>
        <family val="2"/>
        <scheme val="minor"/>
      </rPr>
      <t>)</t>
    </r>
  </si>
  <si>
    <t>Dithiopyr</t>
  </si>
  <si>
    <t>97886-45-8</t>
  </si>
  <si>
    <t>Group E (parent Bentazon)</t>
  </si>
  <si>
    <t>Tebuthiuron</t>
  </si>
  <si>
    <t>34014-18-1</t>
  </si>
  <si>
    <t>Pyridate</t>
  </si>
  <si>
    <t>55512-33-9</t>
  </si>
  <si>
    <t>Not carcinogenic in mice or rats</t>
  </si>
  <si>
    <t>Pyridafol</t>
  </si>
  <si>
    <t>40020-01-7</t>
  </si>
  <si>
    <t>Not carcinogenic in mice or rats
(parent Pyridate)</t>
  </si>
  <si>
    <t>Body weight
(parent Pyridate)</t>
  </si>
  <si>
    <t>Sulfoxaflor</t>
  </si>
  <si>
    <t>946578-00-3</t>
  </si>
  <si>
    <t>Inpyrfluxam</t>
  </si>
  <si>
    <t>1352994-67-2</t>
  </si>
  <si>
    <t>Developmental, Thyroid</t>
  </si>
  <si>
    <t>Methiozolin</t>
  </si>
  <si>
    <t>403640-27-7</t>
  </si>
  <si>
    <t>Not classified</t>
  </si>
  <si>
    <t>Dechlorometolachlor</t>
  </si>
  <si>
    <t>126605-22-9</t>
  </si>
  <si>
    <t>200
(set to parent Pyridate)</t>
  </si>
  <si>
    <t>(parent Pyridate)</t>
  </si>
  <si>
    <t>Possible human carcinogen (parent Metolachlor and S-Metolachlor)</t>
  </si>
  <si>
    <t>Developmental
(parent Metolachlor and S-Metolachlor)</t>
  </si>
  <si>
    <r>
      <t>300*
(set to parent HBV</t>
    </r>
    <r>
      <rPr>
        <sz val="8"/>
        <color theme="1"/>
        <rFont val="Calibri"/>
        <family val="2"/>
        <scheme val="minor"/>
      </rPr>
      <t>2020</t>
    </r>
    <r>
      <rPr>
        <sz val="11"/>
        <color theme="1"/>
        <rFont val="Calibri"/>
        <family val="2"/>
        <scheme val="minor"/>
      </rPr>
      <t xml:space="preserve"> Metolachlor and S-Metolachlor)</t>
    </r>
  </si>
  <si>
    <t>Hydroxymetolachlor</t>
  </si>
  <si>
    <t>131068-72-9</t>
  </si>
  <si>
    <t>Developmental
(parent metolachlor and S-Metolachlor)</t>
  </si>
  <si>
    <t>See parent</t>
  </si>
  <si>
    <t>420 (HHBP)</t>
  </si>
  <si>
    <t>1,070 (HHBP)</t>
  </si>
  <si>
    <t>1.7 (HHBP)</t>
  </si>
  <si>
    <t>1,300 (HHBP)</t>
  </si>
  <si>
    <t>100 (1997 HBV)                                                                89 (HHBP)</t>
  </si>
  <si>
    <t>830 (HHBP)                                                                            12.4-1240 (Cancer HHBP)</t>
  </si>
  <si>
    <t>9,350 (HHBP)</t>
  </si>
  <si>
    <t>300 (1997 HBV)                           5,000 (HHBP)</t>
  </si>
  <si>
    <t>890 (HHBP)</t>
  </si>
  <si>
    <t>78 (HHBP)</t>
  </si>
  <si>
    <t xml:space="preserve">60 (1995 HBV)                             </t>
  </si>
  <si>
    <t>0.3 (HHBP)</t>
  </si>
  <si>
    <t>1500 (HHBP)</t>
  </si>
  <si>
    <t>1 (1996 HBV)                                                                        13 (HHBP)</t>
  </si>
  <si>
    <t>73 (HHBP)</t>
  </si>
  <si>
    <t xml:space="preserve">10 (HHBP) </t>
  </si>
  <si>
    <t>44 (HHBP)</t>
  </si>
  <si>
    <t>460 (HHBP)</t>
  </si>
  <si>
    <t>120 (HHBP)</t>
  </si>
  <si>
    <t>20 (2005 HBV)                              400 (HHBP)</t>
  </si>
  <si>
    <t>1,500 (HHBP)</t>
  </si>
  <si>
    <t>811 (HHBP)</t>
  </si>
  <si>
    <t>15,000 (HHBP)</t>
  </si>
  <si>
    <t>500 (HHBP) 
(parent Imidacloprid)</t>
  </si>
  <si>
    <t>6.2 (HHBP)</t>
  </si>
  <si>
    <t>1 (1993 HRL)                                 46 (HHBP)</t>
  </si>
  <si>
    <t>4,200 (HHBP)</t>
  </si>
  <si>
    <t>2,000 (1997 HBV)                       1,500 (HHBP)</t>
  </si>
  <si>
    <t>360 (HHBP)</t>
  </si>
  <si>
    <t>9,000 (1997 HBV)                        7,400 (HHBP)</t>
  </si>
  <si>
    <t>8.9 (HHBP)</t>
  </si>
  <si>
    <t>8.9 (HHBP) (Parent)</t>
  </si>
  <si>
    <t>1100 (HHBP)
3.80-380 (Cancer HHBP)</t>
  </si>
  <si>
    <t>200 (HHBP)
0.404-40.4 (Cancer HHBP)</t>
  </si>
  <si>
    <t>650 (HHBP)</t>
  </si>
  <si>
    <t xml:space="preserve">2,900 (HHBP) </t>
  </si>
  <si>
    <t>0.23 (HHBP)</t>
  </si>
  <si>
    <t>270 (HHBP)</t>
  </si>
  <si>
    <t>950 (HHBP)</t>
  </si>
  <si>
    <t>20 (1997 HBV)                             1,500 (HHBP)</t>
  </si>
  <si>
    <t>20 (HHBP)</t>
  </si>
  <si>
    <t>2,100 (HHBP)</t>
  </si>
  <si>
    <t>830 (HHBP)</t>
  </si>
  <si>
    <t>1,630 (HHBP)</t>
  </si>
  <si>
    <t>170 (HHBP)</t>
  </si>
  <si>
    <t>2 (HHBP)</t>
  </si>
  <si>
    <t xml:space="preserve">43 (HHBP)                                                     </t>
  </si>
  <si>
    <t>20 (HHBP)                                      0.729-72.9 (Cancer HHBP)</t>
  </si>
  <si>
    <t>90 (1997 HBV)                             250 (HHBP)</t>
  </si>
  <si>
    <t>950 (HHBP)                                                      2.55-255 (Cancer HHBP)</t>
  </si>
  <si>
    <t>9 (1995 HBV)                                150 (HHBP)                                   0.413-41.3 (Cancer HHBP)</t>
  </si>
  <si>
    <t>220 (HHBP)</t>
  </si>
  <si>
    <t>111991-09-4</t>
  </si>
  <si>
    <t>113-48-4</t>
  </si>
  <si>
    <t>490 (HHBP)</t>
  </si>
  <si>
    <t>210 (HHBP)</t>
  </si>
  <si>
    <t>21 (HHBP)</t>
  </si>
  <si>
    <t>360 (HHBP)                        0.674-67.4 (Cancer HHBP)</t>
  </si>
  <si>
    <t>5,400 (HHBP)</t>
  </si>
  <si>
    <t>2,500 (HHBP)</t>
  </si>
  <si>
    <t>30 (HHBP)                           0.416-41.6 (Cancer HHBP)</t>
  </si>
  <si>
    <t>540 (HHBP)</t>
  </si>
  <si>
    <t>55 (HHBP)</t>
  </si>
  <si>
    <t>477 (HHBP)</t>
  </si>
  <si>
    <t>*Cancer Classifications are obtained at time of MDH Rapid Assessment. Check EPA for any updates/changes.</t>
  </si>
  <si>
    <t xml:space="preserve">300 (HBV 1999)                                200 (HHBP)                                   0.33 - 33 (Cancer HHBP) </t>
  </si>
  <si>
    <t>90 (HHBP)                                                  0.492-49.2 (Cancer HHBP)</t>
  </si>
  <si>
    <t>300 (HHBP)                                               0.492-49.2 (Cancer HHBP)</t>
  </si>
  <si>
    <t>1 (1995 HBV)                                1 (HHBP)</t>
  </si>
  <si>
    <t>** Updated with 2021 HHBPs</t>
  </si>
  <si>
    <r>
      <rPr>
        <sz val="11"/>
        <rFont val="Calibri"/>
        <family val="2"/>
        <scheme val="minor"/>
      </rPr>
      <t>Rapid Assessments for Pesticides (MDH)</t>
    </r>
    <r>
      <rPr>
        <u/>
        <sz val="11"/>
        <color theme="10"/>
        <rFont val="Calibri"/>
        <family val="2"/>
        <scheme val="minor"/>
      </rPr>
      <t xml:space="preserve">
https://www.health.state.mn.us/communities/environment/risk/guidance/dwec/rapidpest.html</t>
    </r>
  </si>
  <si>
    <t>Edits to the Rapid Assessment Table</t>
  </si>
  <si>
    <t>Date</t>
  </si>
  <si>
    <t>Edit</t>
  </si>
  <si>
    <t>82657-04-3</t>
  </si>
  <si>
    <t>70628-36-3</t>
  </si>
  <si>
    <t>201668-31-7</t>
  </si>
  <si>
    <t>10 (HHBP) (Parent Flufenacet)</t>
  </si>
  <si>
    <t>Corrected CAS #s for Bifenthrin, 3-Carboxylic acid sulfentrazone, Flufenacet OXA, Isoxaflutole DKN, and Propachlor OXA</t>
  </si>
  <si>
    <t>Metiram</t>
  </si>
  <si>
    <t>9006-42-2</t>
  </si>
  <si>
    <t>Probable human carcinogen</t>
  </si>
  <si>
    <t>Added Metiram; Updated the water intake rates for the noncancer pesticid rapid assessment and cancer rapid assessment algorithms.</t>
  </si>
  <si>
    <t>Fluindapyr</t>
  </si>
  <si>
    <t>1383809-87-7</t>
  </si>
  <si>
    <t>Indaziflam</t>
  </si>
  <si>
    <t>950782-86-2</t>
  </si>
  <si>
    <t>Picarbutrazox</t>
  </si>
  <si>
    <t>500207-04-5</t>
  </si>
  <si>
    <t>Picarbutrazox degredate TZ-1E</t>
  </si>
  <si>
    <t>No CAS #</t>
  </si>
  <si>
    <t xml:space="preserve">5
(set to parent Picarbutrazox) </t>
  </si>
  <si>
    <t>0.0031
(set to parent Picarbutrazox)</t>
  </si>
  <si>
    <t xml:space="preserve">Suggestive evidence of carcinogenic potential (set to parent Picarbutrazox) </t>
  </si>
  <si>
    <t>Developmental, Thyroid (E) 
(set to parent Picarbutrazox)</t>
  </si>
  <si>
    <t>Tetraniliprole</t>
  </si>
  <si>
    <t>1229654-66-3</t>
  </si>
  <si>
    <t>Suggestive evidence of carcingoenic potential</t>
  </si>
  <si>
    <t>Tetraniliprole quinazolinone (BCS-CQ63359)
(BCS-CL73507-N-methyl-quinazolinone)</t>
  </si>
  <si>
    <t>300
(set to parent Tetraniliprole)</t>
  </si>
  <si>
    <t>0.18
(set to parent Tetraniliprole)</t>
  </si>
  <si>
    <t>Suggestive evidence of carcingoenic potential
(set to parent Tetraniliprole)</t>
  </si>
  <si>
    <t>Body weight
(set to parent Tetraniliprole)</t>
  </si>
  <si>
    <t>Terbacil</t>
  </si>
  <si>
    <t>5902-51-2</t>
  </si>
  <si>
    <t>Napropamide</t>
  </si>
  <si>
    <t>15299-99-7</t>
  </si>
  <si>
    <t>710 (HHBP)</t>
  </si>
  <si>
    <t>Added Fluindapyr, Indaziflam, Napropamide, Picarbutrazox, Picarbutrazox degradate TZ-1E, Pyroxasulfone M1, Terbacil, Tetraniliprole, and Tetraniliprole quinazolinone. Updated the rapid assessment for Prodiamine. Removed Chlorothalonil and 4-hydroxychlorothalonil as a full review has been completed and they have HBVs.</t>
  </si>
  <si>
    <t>Fluazinam</t>
  </si>
  <si>
    <t>79622-59-6</t>
  </si>
  <si>
    <t>65 (HHBP)</t>
  </si>
  <si>
    <t>Added Fluazinam</t>
  </si>
  <si>
    <t>9*</t>
  </si>
  <si>
    <t xml:space="preserve">Fluazaindolizine </t>
  </si>
  <si>
    <t>1254304-22-7</t>
  </si>
  <si>
    <t>Developmental, Renal (kidney) system</t>
  </si>
  <si>
    <t>Fluroxypyr</t>
  </si>
  <si>
    <t>69377-81-7</t>
  </si>
  <si>
    <t>Prothioconazole-desthio</t>
  </si>
  <si>
    <t>120983-64-4</t>
  </si>
  <si>
    <t xml:space="preserve">Not likely to be carcinogenic to humans </t>
  </si>
  <si>
    <t xml:space="preserve">Hepatic (liver) system </t>
  </si>
  <si>
    <t xml:space="preserve">Added Fluazaindolizine, Prothioconazole-desthio, Pyroxasulfone M3, Fluroxypyr. Removed Isoxaflutole and Isoxaflutole DKN as a full review has been completed and they have HBV and RAAs, respectively. </t>
  </si>
  <si>
    <t>6000 (HHBP)</t>
  </si>
  <si>
    <t>Non-cancer Health Effects                     
(Critical Effects)</t>
  </si>
  <si>
    <r>
      <t>Cancer Potency ((mg/kg-day)</t>
    </r>
    <r>
      <rPr>
        <b/>
        <vertAlign val="superscript"/>
        <sz val="11"/>
        <rFont val="Calibri"/>
        <family val="2"/>
        <scheme val="minor"/>
      </rPr>
      <t>-1</t>
    </r>
    <r>
      <rPr>
        <b/>
        <sz val="11"/>
        <rFont val="Calibri"/>
        <family val="2"/>
        <scheme val="minor"/>
      </rPr>
      <t>)</t>
    </r>
  </si>
  <si>
    <t xml:space="preserve">Body weight, Hepatic (liver) system --reconcil with trifloxystrobin </t>
  </si>
  <si>
    <t>Body weight, Cholinesterase inhibition, Nervous system</t>
  </si>
  <si>
    <t>Fonofos</t>
  </si>
  <si>
    <t xml:space="preserve">Malathion </t>
  </si>
  <si>
    <t xml:space="preserve">Developmental, Thyroid (E) </t>
  </si>
  <si>
    <t>Tetraconazole</t>
  </si>
  <si>
    <r>
      <t xml:space="preserve">Triclopyr                                                 </t>
    </r>
    <r>
      <rPr>
        <sz val="11"/>
        <color theme="0"/>
        <rFont val="Calibri"/>
        <family val="2"/>
        <scheme val="minor"/>
      </rPr>
      <t>.</t>
    </r>
  </si>
  <si>
    <t>Cholinesterase inhibition, Nervous system</t>
  </si>
  <si>
    <t>Cholinesterase inhibition, Nervous system, Spleen</t>
  </si>
  <si>
    <t>Cholinesterase inhibition, Developmental, Nervous System</t>
  </si>
  <si>
    <t xml:space="preserve">Cholinesterase inhibition, Gastrointestinal system, Hematological (blood) system, Hepatic (liver) system, Nervous system </t>
  </si>
  <si>
    <t xml:space="preserve">Cholinesterase inhibition, Developmental, Nervous system </t>
  </si>
  <si>
    <t xml:space="preserve">Cholinesterase inhibition, Nervous system </t>
  </si>
  <si>
    <t>Cholinesterase inhibition, Nervous System</t>
  </si>
  <si>
    <t>Cholinesterase inhibition, Hematological (blood) system, Nervous System</t>
  </si>
  <si>
    <t>Cholinesterase inhibition, Developmental, Nervous system</t>
  </si>
  <si>
    <t>Disulfoton</t>
  </si>
  <si>
    <t>Cancer, Developmental, Immune, Liver,  Male Reproductive system, Thyroid (E) (parent PCP)</t>
  </si>
  <si>
    <t>Body weight, Developmental, Hepatic (liver) system</t>
  </si>
  <si>
    <t xml:space="preserve">Body weight, Developmental </t>
  </si>
  <si>
    <t>Malaoxon                                                                       .</t>
  </si>
  <si>
    <t>Phostebupirim (Tebupirimphos)                             .</t>
  </si>
  <si>
    <r>
      <rPr>
        <sz val="11"/>
        <rFont val="Calibri"/>
        <family val="2"/>
        <scheme val="minor"/>
      </rPr>
      <t>Body weight, D</t>
    </r>
    <r>
      <rPr>
        <sz val="11"/>
        <color theme="1"/>
        <rFont val="Calibri"/>
        <family val="2"/>
        <scheme val="minor"/>
      </rPr>
      <t>evelopmental, Hepatic (liver) system, Renal (kidney) system, Spleen</t>
    </r>
  </si>
  <si>
    <t xml:space="preserve">Added fluazaindolizine, prothioconazole-desthio, pyroxasulfone M3, and fluoxypry. Removed sulfentrazone and 3-carboxylic acid sulfentrazone  because their full review has been completed and their HBVs and RAAs are posted, respectively. Removed TPH beause guidance for this mixture has transferred to MPCA's website. Updated  acetacholinesterase inhibitors to include the additivity endpoint "nervous system" because acetacholinesterase inhibition significantly affects the nervous system. Added the parent PCP additivity endpoints to the degradate phenols for which PCP was used as a surrogate. Calculation errors for tetraconazole, fonofos, and phostebupririm were corrected. Additivity tags for trifloxystrobin, napropamide, and MGK-264 were updated.  </t>
  </si>
  <si>
    <t>Removed pyroxasulfone, pyroxasulfone M1, and pyroxasulfone M3, as a full chemical review completed in 2025 resulted in HBV/RAAs. Updated malathion rapid assessment value to 90 µg/L after correcting a rounding error in a previous iteration of this table.</t>
  </si>
  <si>
    <t>Pesticide Rapid Assessments                           (Updated February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3" formatCode="_(* #,##0.00_);_(* \(#,##0.00\);_(* &quot;-&quot;??_);_(@_)"/>
  </numFmts>
  <fonts count="27" x14ac:knownFonts="1">
    <font>
      <sz val="11"/>
      <color theme="1"/>
      <name val="Calibri"/>
      <family val="2"/>
      <scheme val="minor"/>
    </font>
    <font>
      <sz val="11"/>
      <color theme="1"/>
      <name val="Calibri"/>
      <family val="2"/>
      <scheme val="minor"/>
    </font>
    <font>
      <u/>
      <sz val="11"/>
      <color theme="10"/>
      <name val="Calibri"/>
      <family val="2"/>
      <scheme val="minor"/>
    </font>
    <font>
      <sz val="11"/>
      <color theme="1"/>
      <name val="Arial"/>
      <family val="2"/>
    </font>
    <font>
      <b/>
      <sz val="11"/>
      <color theme="1"/>
      <name val="Calibri"/>
      <family val="2"/>
      <scheme val="minor"/>
    </font>
    <font>
      <sz val="10"/>
      <color theme="1"/>
      <name val="Calibri"/>
      <family val="2"/>
      <scheme val="minor"/>
    </font>
    <font>
      <b/>
      <sz val="11"/>
      <name val="Calibri"/>
      <family val="2"/>
      <scheme val="minor"/>
    </font>
    <font>
      <sz val="11"/>
      <color theme="0"/>
      <name val="Calibri"/>
      <family val="2"/>
      <scheme val="minor"/>
    </font>
    <font>
      <b/>
      <sz val="12"/>
      <color theme="1"/>
      <name val="Calibri"/>
      <family val="2"/>
      <scheme val="minor"/>
    </font>
    <font>
      <sz val="8"/>
      <color theme="0" tint="-0.499984740745262"/>
      <name val="Calibri"/>
      <family val="2"/>
      <scheme val="minor"/>
    </font>
    <font>
      <vertAlign val="superscript"/>
      <sz val="11"/>
      <color theme="1"/>
      <name val="Calibri"/>
      <family val="2"/>
      <scheme val="minor"/>
    </font>
    <font>
      <b/>
      <sz val="11"/>
      <color theme="0"/>
      <name val="Calibri"/>
      <family val="2"/>
      <scheme val="minor"/>
    </font>
    <font>
      <sz val="11"/>
      <color rgb="FFFF0000"/>
      <name val="Calibri"/>
      <family val="2"/>
      <scheme val="minor"/>
    </font>
    <font>
      <sz val="12"/>
      <color theme="1"/>
      <name val="Calibri"/>
      <family val="2"/>
      <scheme val="minor"/>
    </font>
    <font>
      <sz val="11"/>
      <color rgb="FF000000"/>
      <name val="Calibri"/>
      <family val="2"/>
      <scheme val="minor"/>
    </font>
    <font>
      <sz val="11"/>
      <name val="Calibri"/>
      <family val="2"/>
      <scheme val="minor"/>
    </font>
    <font>
      <sz val="11"/>
      <color rgb="FF151515"/>
      <name val="Calibri"/>
      <family val="2"/>
      <scheme val="minor"/>
    </font>
    <font>
      <sz val="11"/>
      <color rgb="FF0C0C0C"/>
      <name val="Calibri"/>
      <family val="2"/>
      <scheme val="minor"/>
    </font>
    <font>
      <b/>
      <sz val="10"/>
      <color theme="1"/>
      <name val="Calibri"/>
      <family val="2"/>
      <scheme val="minor"/>
    </font>
    <font>
      <sz val="11"/>
      <color rgb="FF222222"/>
      <name val="Calibri"/>
      <family val="2"/>
      <scheme val="minor"/>
    </font>
    <font>
      <sz val="11"/>
      <color rgb="FF292929"/>
      <name val="Calibri"/>
      <family val="2"/>
      <scheme val="minor"/>
    </font>
    <font>
      <sz val="9"/>
      <color theme="1"/>
      <name val="Calibri"/>
      <family val="2"/>
      <scheme val="minor"/>
    </font>
    <font>
      <sz val="8"/>
      <color theme="1"/>
      <name val="Calibri"/>
      <family val="2"/>
      <scheme val="minor"/>
    </font>
    <font>
      <i/>
      <sz val="11"/>
      <name val="Calibri"/>
      <family val="2"/>
      <scheme val="minor"/>
    </font>
    <font>
      <sz val="11"/>
      <color theme="10"/>
      <name val="Calibri"/>
      <family val="2"/>
      <scheme val="minor"/>
    </font>
    <font>
      <i/>
      <sz val="11"/>
      <color rgb="FF000000"/>
      <name val="Calibri"/>
      <family val="2"/>
      <scheme val="minor"/>
    </font>
    <font>
      <b/>
      <vertAlign val="superscript"/>
      <sz val="11"/>
      <name val="Calibri"/>
      <family val="2"/>
      <scheme val="minor"/>
    </font>
  </fonts>
  <fills count="12">
    <fill>
      <patternFill patternType="none"/>
    </fill>
    <fill>
      <patternFill patternType="gray125"/>
    </fill>
    <fill>
      <patternFill patternType="solid">
        <fgColor rgb="FFFFFFCC"/>
      </patternFill>
    </fill>
    <fill>
      <patternFill patternType="solid">
        <fgColor theme="0"/>
        <bgColor indexed="64"/>
      </patternFill>
    </fill>
    <fill>
      <patternFill patternType="solid">
        <fgColor rgb="FF52ADC2"/>
        <bgColor indexed="64"/>
      </patternFill>
    </fill>
    <fill>
      <patternFill patternType="solid">
        <fgColor theme="8"/>
        <bgColor indexed="64"/>
      </patternFill>
    </fill>
    <fill>
      <patternFill patternType="solid">
        <fgColor theme="0" tint="-0.14999847407452621"/>
        <bgColor indexed="64"/>
      </patternFill>
    </fill>
    <fill>
      <patternFill patternType="solid">
        <fgColor theme="2"/>
        <bgColor indexed="64"/>
      </patternFill>
    </fill>
    <fill>
      <patternFill patternType="solid">
        <fgColor theme="3" tint="0.79998168889431442"/>
        <bgColor indexed="64"/>
      </patternFill>
    </fill>
    <fill>
      <patternFill patternType="solid">
        <fgColor theme="5" tint="0.79998168889431442"/>
        <bgColor indexed="64"/>
      </patternFill>
    </fill>
    <fill>
      <patternFill patternType="solid">
        <fgColor rgb="FFEAEAEA"/>
        <bgColor indexed="64"/>
      </patternFill>
    </fill>
    <fill>
      <patternFill patternType="solid">
        <fgColor rgb="FFFFFF00"/>
        <bgColor indexed="64"/>
      </patternFill>
    </fill>
  </fills>
  <borders count="15">
    <border>
      <left/>
      <right/>
      <top/>
      <bottom/>
      <diagonal/>
    </border>
    <border>
      <left/>
      <right/>
      <top/>
      <bottom style="thin">
        <color indexed="64"/>
      </bottom>
      <diagonal/>
    </border>
    <border>
      <left/>
      <right style="thin">
        <color indexed="64"/>
      </right>
      <top style="thin">
        <color indexed="64"/>
      </top>
      <bottom/>
      <diagonal/>
    </border>
    <border>
      <left style="thin">
        <color indexed="64"/>
      </left>
      <right style="thin">
        <color indexed="64"/>
      </right>
      <top style="thin">
        <color indexed="64"/>
      </top>
      <bottom/>
      <diagonal/>
    </border>
    <border>
      <left/>
      <right style="thin">
        <color indexed="64"/>
      </right>
      <top/>
      <bottom style="thin">
        <color indexed="64"/>
      </bottom>
      <diagonal/>
    </border>
    <border>
      <left style="thin">
        <color rgb="FFB2B2B2"/>
      </left>
      <right style="thin">
        <color rgb="FFB2B2B2"/>
      </right>
      <top style="thin">
        <color rgb="FFB2B2B2"/>
      </top>
      <bottom style="thin">
        <color rgb="FFB2B2B2"/>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diagonal/>
    </border>
    <border>
      <left style="thin">
        <color indexed="64"/>
      </left>
      <right/>
      <top style="thin">
        <color indexed="64"/>
      </top>
      <bottom/>
      <diagonal/>
    </border>
    <border>
      <left/>
      <right/>
      <top style="thin">
        <color indexed="64"/>
      </top>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s>
  <cellStyleXfs count="4">
    <xf numFmtId="0" fontId="0" fillId="0" borderId="0"/>
    <xf numFmtId="43" fontId="1" fillId="0" borderId="0" applyFont="0" applyFill="0" applyBorder="0" applyAlignment="0" applyProtection="0"/>
    <xf numFmtId="0" fontId="2" fillId="0" borderId="0" applyNumberFormat="0" applyFill="0" applyBorder="0" applyAlignment="0" applyProtection="0"/>
    <xf numFmtId="0" fontId="1" fillId="2" borderId="5" applyNumberFormat="0" applyFont="0" applyAlignment="0" applyProtection="0"/>
  </cellStyleXfs>
  <cellXfs count="175">
    <xf numFmtId="0" fontId="0" fillId="0" borderId="0" xfId="0"/>
    <xf numFmtId="0" fontId="0" fillId="0" borderId="0" xfId="0" applyAlignment="1">
      <alignment wrapText="1"/>
    </xf>
    <xf numFmtId="0" fontId="3" fillId="0" borderId="0" xfId="0" applyFont="1"/>
    <xf numFmtId="0" fontId="0" fillId="0" borderId="6" xfId="0" applyBorder="1" applyAlignment="1">
      <alignment horizontal="center" vertical="center" wrapText="1"/>
    </xf>
    <xf numFmtId="0" fontId="8" fillId="0" borderId="0" xfId="0" applyFont="1" applyAlignment="1">
      <alignment vertical="center" wrapText="1"/>
    </xf>
    <xf numFmtId="0" fontId="4" fillId="4" borderId="6" xfId="0" applyFont="1" applyFill="1" applyBorder="1" applyAlignment="1">
      <alignment vertical="center" wrapText="1"/>
    </xf>
    <xf numFmtId="0" fontId="2" fillId="0" borderId="11" xfId="2" applyBorder="1" applyAlignment="1">
      <alignment wrapText="1"/>
    </xf>
    <xf numFmtId="0" fontId="9" fillId="0" borderId="0" xfId="0" applyFont="1" applyAlignment="1">
      <alignment wrapText="1"/>
    </xf>
    <xf numFmtId="0" fontId="0" fillId="0" borderId="0" xfId="0" applyFont="1"/>
    <xf numFmtId="0" fontId="4" fillId="5" borderId="6" xfId="0" applyFont="1" applyFill="1" applyBorder="1" applyAlignment="1">
      <alignment horizontal="center" vertical="center" wrapText="1"/>
    </xf>
    <xf numFmtId="0" fontId="0" fillId="0" borderId="6" xfId="0" applyFont="1" applyBorder="1" applyAlignment="1">
      <alignment horizontal="center" vertical="center"/>
    </xf>
    <xf numFmtId="0" fontId="0" fillId="0" borderId="6" xfId="0" applyFont="1" applyFill="1" applyBorder="1" applyAlignment="1">
      <alignment horizontal="center" vertical="center" wrapText="1"/>
    </xf>
    <xf numFmtId="0" fontId="0" fillId="0" borderId="6" xfId="0" applyFont="1" applyBorder="1" applyAlignment="1">
      <alignment horizontal="center" vertical="center" wrapText="1"/>
    </xf>
    <xf numFmtId="0" fontId="0" fillId="0" borderId="0" xfId="0" applyFont="1" applyFill="1" applyBorder="1"/>
    <xf numFmtId="0" fontId="2" fillId="0" borderId="0" xfId="2" applyFont="1" applyFill="1" applyBorder="1" applyAlignment="1">
      <alignment wrapText="1"/>
    </xf>
    <xf numFmtId="0" fontId="0" fillId="0" borderId="0" xfId="0" applyFont="1" applyFill="1" applyBorder="1" applyAlignment="1">
      <alignment wrapText="1"/>
    </xf>
    <xf numFmtId="0" fontId="0" fillId="0" borderId="0" xfId="0" applyFont="1" applyFill="1" applyBorder="1" applyAlignment="1"/>
    <xf numFmtId="0" fontId="4" fillId="0" borderId="0" xfId="0" applyFont="1" applyFill="1" applyBorder="1" applyAlignment="1">
      <alignment vertical="center"/>
    </xf>
    <xf numFmtId="0" fontId="0" fillId="0" borderId="6" xfId="0" applyFont="1" applyBorder="1" applyAlignment="1">
      <alignment vertical="center" wrapText="1"/>
    </xf>
    <xf numFmtId="0" fontId="0" fillId="0" borderId="6" xfId="0" applyFont="1" applyBorder="1" applyAlignment="1">
      <alignment horizontal="left" vertical="center" wrapText="1"/>
    </xf>
    <xf numFmtId="0" fontId="2" fillId="0" borderId="6" xfId="2" applyFont="1" applyBorder="1" applyAlignment="1">
      <alignment vertical="center" wrapText="1"/>
    </xf>
    <xf numFmtId="0" fontId="0" fillId="0" borderId="0" xfId="0" applyFont="1" applyAlignment="1">
      <alignment vertical="center"/>
    </xf>
    <xf numFmtId="0" fontId="4" fillId="5" borderId="6" xfId="0" applyFont="1" applyFill="1" applyBorder="1" applyAlignment="1">
      <alignment horizontal="center" vertical="center"/>
    </xf>
    <xf numFmtId="0" fontId="0" fillId="0" borderId="0" xfId="0" applyFont="1" applyAlignment="1">
      <alignment horizontal="left" vertical="center"/>
    </xf>
    <xf numFmtId="0" fontId="7" fillId="0" borderId="6" xfId="0" applyFont="1" applyBorder="1" applyAlignment="1">
      <alignment vertical="center"/>
    </xf>
    <xf numFmtId="0" fontId="8" fillId="0" borderId="0" xfId="0" applyFont="1" applyFill="1" applyBorder="1" applyAlignment="1">
      <alignment wrapText="1"/>
    </xf>
    <xf numFmtId="0" fontId="4" fillId="0" borderId="0" xfId="0" applyFont="1"/>
    <xf numFmtId="0" fontId="4" fillId="5" borderId="11" xfId="0" applyFont="1" applyFill="1" applyBorder="1" applyAlignment="1">
      <alignment horizontal="center" vertical="center"/>
    </xf>
    <xf numFmtId="0" fontId="0" fillId="0" borderId="0" xfId="0" applyFont="1" applyBorder="1" applyAlignment="1">
      <alignment horizontal="center" vertical="center"/>
    </xf>
    <xf numFmtId="0" fontId="0" fillId="0" borderId="0" xfId="0" applyFont="1" applyBorder="1" applyAlignment="1">
      <alignment vertical="center" wrapText="1"/>
    </xf>
    <xf numFmtId="0" fontId="0" fillId="0" borderId="6" xfId="0" applyBorder="1" applyAlignment="1">
      <alignment horizontal="center" vertical="center"/>
    </xf>
    <xf numFmtId="0" fontId="0" fillId="0" borderId="6" xfId="0" applyFont="1" applyBorder="1" applyAlignment="1">
      <alignment vertical="center" wrapText="1"/>
    </xf>
    <xf numFmtId="0" fontId="4" fillId="5" borderId="6" xfId="0" applyFont="1" applyFill="1" applyBorder="1" applyAlignment="1">
      <alignment horizontal="center" vertical="center"/>
    </xf>
    <xf numFmtId="0" fontId="6" fillId="0" borderId="0" xfId="0" applyFont="1" applyFill="1" applyBorder="1" applyAlignment="1">
      <alignment vertical="center"/>
    </xf>
    <xf numFmtId="0" fontId="6" fillId="0" borderId="0" xfId="0" applyFont="1" applyFill="1" applyBorder="1" applyAlignment="1">
      <alignment horizontal="center" vertical="center"/>
    </xf>
    <xf numFmtId="0" fontId="0" fillId="0" borderId="6" xfId="0" applyFont="1" applyBorder="1" applyAlignment="1">
      <alignment vertical="center"/>
    </xf>
    <xf numFmtId="0" fontId="0" fillId="0" borderId="6" xfId="0" applyFont="1" applyBorder="1" applyAlignment="1">
      <alignment wrapText="1"/>
    </xf>
    <xf numFmtId="0" fontId="0" fillId="0" borderId="0" xfId="0" applyFont="1" applyFill="1" applyBorder="1" applyAlignment="1">
      <alignment vertical="center" wrapText="1"/>
    </xf>
    <xf numFmtId="0" fontId="0" fillId="0" borderId="6" xfId="0" applyFont="1" applyBorder="1" applyAlignment="1">
      <alignment horizontal="center"/>
    </xf>
    <xf numFmtId="49" fontId="0" fillId="0" borderId="6" xfId="0" applyNumberFormat="1" applyFont="1" applyBorder="1" applyAlignment="1">
      <alignment horizontal="center" vertical="center"/>
    </xf>
    <xf numFmtId="49" fontId="0" fillId="0" borderId="0" xfId="0" applyNumberFormat="1" applyFont="1" applyFill="1" applyBorder="1" applyAlignment="1">
      <alignment horizontal="left" vertical="center"/>
    </xf>
    <xf numFmtId="49" fontId="0" fillId="0" borderId="0" xfId="0" applyNumberFormat="1" applyFont="1" applyFill="1" applyBorder="1" applyAlignment="1">
      <alignment vertical="center"/>
    </xf>
    <xf numFmtId="0" fontId="6" fillId="5" borderId="6" xfId="0" applyFont="1" applyFill="1" applyBorder="1" applyAlignment="1">
      <alignment horizontal="center" vertical="center"/>
    </xf>
    <xf numFmtId="0" fontId="0" fillId="0" borderId="0" xfId="0" applyFont="1" applyFill="1"/>
    <xf numFmtId="0" fontId="4" fillId="0" borderId="0" xfId="0" applyFont="1" applyFill="1" applyBorder="1" applyAlignment="1">
      <alignment vertical="center" wrapText="1"/>
    </xf>
    <xf numFmtId="0" fontId="4" fillId="0" borderId="0" xfId="0" applyFont="1" applyFill="1" applyBorder="1" applyAlignment="1"/>
    <xf numFmtId="0" fontId="9" fillId="0" borderId="0" xfId="0" applyFont="1" applyFill="1" applyBorder="1" applyAlignment="1">
      <alignment horizontal="left" vertical="center"/>
    </xf>
    <xf numFmtId="0" fontId="0" fillId="0" borderId="0" xfId="0" applyFont="1" applyAlignment="1">
      <alignment horizontal="center"/>
    </xf>
    <xf numFmtId="0" fontId="0" fillId="0" borderId="0" xfId="0" applyAlignment="1">
      <alignment horizontal="center"/>
    </xf>
    <xf numFmtId="0" fontId="13" fillId="0" borderId="0" xfId="0" applyFont="1"/>
    <xf numFmtId="0" fontId="15" fillId="0" borderId="0" xfId="0" applyFont="1" applyFill="1"/>
    <xf numFmtId="0" fontId="0" fillId="0" borderId="0" xfId="0" applyFont="1" applyAlignment="1">
      <alignment horizontal="center" vertical="center"/>
    </xf>
    <xf numFmtId="0" fontId="0" fillId="0" borderId="0" xfId="0" applyFont="1" applyAlignment="1">
      <alignment vertical="center" wrapText="1"/>
    </xf>
    <xf numFmtId="0" fontId="2" fillId="0" borderId="0" xfId="2" applyAlignment="1">
      <alignment vertical="center" wrapText="1"/>
    </xf>
    <xf numFmtId="0" fontId="15" fillId="0" borderId="0" xfId="2" applyFont="1" applyAlignment="1">
      <alignment vertical="center" wrapText="1"/>
    </xf>
    <xf numFmtId="0" fontId="15" fillId="0" borderId="0" xfId="0" applyFont="1"/>
    <xf numFmtId="0" fontId="23" fillId="0" borderId="3" xfId="2" applyFont="1" applyBorder="1" applyAlignment="1">
      <alignment vertical="center" wrapText="1"/>
    </xf>
    <xf numFmtId="0" fontId="15" fillId="0" borderId="7" xfId="2" applyFont="1" applyBorder="1" applyAlignment="1">
      <alignment vertical="center" wrapText="1"/>
    </xf>
    <xf numFmtId="0" fontId="2" fillId="0" borderId="7" xfId="2" applyBorder="1" applyAlignment="1">
      <alignment vertical="center" wrapText="1"/>
    </xf>
    <xf numFmtId="0" fontId="15" fillId="0" borderId="11" xfId="2" applyFont="1" applyBorder="1" applyAlignment="1">
      <alignment vertical="center" wrapText="1"/>
    </xf>
    <xf numFmtId="0" fontId="0" fillId="0" borderId="6" xfId="0" applyFont="1" applyFill="1" applyBorder="1" applyAlignment="1">
      <alignment horizontal="left" vertical="top" wrapText="1"/>
    </xf>
    <xf numFmtId="0" fontId="0" fillId="0" borderId="6" xfId="0" applyNumberFormat="1" applyFont="1" applyFill="1" applyBorder="1" applyAlignment="1">
      <alignment horizontal="left" vertical="top" wrapText="1"/>
    </xf>
    <xf numFmtId="0" fontId="0" fillId="0" borderId="6" xfId="0" applyFont="1" applyFill="1" applyBorder="1" applyAlignment="1">
      <alignment vertical="top" wrapText="1"/>
    </xf>
    <xf numFmtId="0" fontId="14" fillId="0" borderId="6" xfId="0" applyFont="1" applyFill="1" applyBorder="1" applyAlignment="1">
      <alignment horizontal="left" vertical="top" wrapText="1"/>
    </xf>
    <xf numFmtId="0" fontId="17" fillId="0" borderId="6" xfId="0" applyFont="1" applyFill="1" applyBorder="1" applyAlignment="1">
      <alignment horizontal="left" vertical="top" wrapText="1"/>
    </xf>
    <xf numFmtId="0" fontId="14" fillId="0" borderId="6" xfId="0" applyFont="1" applyFill="1" applyBorder="1" applyAlignment="1">
      <alignment vertical="top" wrapText="1"/>
    </xf>
    <xf numFmtId="0" fontId="20" fillId="0" borderId="6" xfId="0" applyFont="1" applyFill="1" applyBorder="1" applyAlignment="1">
      <alignment horizontal="left" vertical="top" wrapText="1"/>
    </xf>
    <xf numFmtId="0" fontId="4" fillId="5" borderId="6" xfId="0" applyFont="1" applyFill="1" applyBorder="1" applyAlignment="1">
      <alignment horizontal="center" vertical="center"/>
    </xf>
    <xf numFmtId="0" fontId="2" fillId="0" borderId="7" xfId="2" applyBorder="1" applyAlignment="1">
      <alignment wrapText="1"/>
    </xf>
    <xf numFmtId="0" fontId="15" fillId="0" borderId="7" xfId="2" applyFont="1" applyBorder="1" applyAlignment="1">
      <alignment vertical="top" wrapText="1"/>
    </xf>
    <xf numFmtId="0" fontId="0" fillId="6" borderId="0" xfId="0" applyFont="1" applyFill="1"/>
    <xf numFmtId="0" fontId="15" fillId="3" borderId="0" xfId="0" applyFont="1" applyFill="1"/>
    <xf numFmtId="0" fontId="24" fillId="0" borderId="7" xfId="2" applyFont="1" applyBorder="1" applyAlignment="1">
      <alignment wrapText="1"/>
    </xf>
    <xf numFmtId="0" fontId="2" fillId="0" borderId="6" xfId="2" applyBorder="1" applyAlignment="1">
      <alignment vertical="center" wrapText="1"/>
    </xf>
    <xf numFmtId="0" fontId="0" fillId="0" borderId="6" xfId="0" quotePrefix="1" applyNumberFormat="1" applyFont="1" applyFill="1" applyBorder="1" applyAlignment="1">
      <alignment horizontal="left" vertical="top" wrapText="1"/>
    </xf>
    <xf numFmtId="0" fontId="15" fillId="6" borderId="0" xfId="0" applyFont="1" applyFill="1"/>
    <xf numFmtId="0" fontId="16" fillId="0" borderId="6" xfId="0" applyFont="1" applyFill="1" applyBorder="1" applyAlignment="1">
      <alignment horizontal="left" vertical="top" wrapText="1"/>
    </xf>
    <xf numFmtId="0" fontId="15" fillId="8" borderId="6" xfId="0" applyFont="1" applyFill="1" applyBorder="1"/>
    <xf numFmtId="0" fontId="0" fillId="9" borderId="6" xfId="0" applyFill="1" applyBorder="1"/>
    <xf numFmtId="14" fontId="0" fillId="0" borderId="6" xfId="0" applyNumberFormat="1" applyBorder="1" applyAlignment="1">
      <alignment horizontal="left" vertical="top"/>
    </xf>
    <xf numFmtId="0" fontId="5" fillId="0" borderId="6" xfId="0" applyFont="1" applyBorder="1" applyAlignment="1">
      <alignment vertical="top" wrapText="1"/>
    </xf>
    <xf numFmtId="14" fontId="15" fillId="0" borderId="6" xfId="0" applyNumberFormat="1" applyFont="1" applyFill="1" applyBorder="1" applyAlignment="1">
      <alignment horizontal="left" vertical="top"/>
    </xf>
    <xf numFmtId="0" fontId="15" fillId="0" borderId="6" xfId="0" applyFont="1" applyFill="1" applyBorder="1" applyAlignment="1">
      <alignment horizontal="left" vertical="top" wrapText="1"/>
    </xf>
    <xf numFmtId="0" fontId="0" fillId="6" borderId="0" xfId="0" applyFont="1" applyFill="1" applyAlignment="1">
      <alignment horizontal="left" vertical="top"/>
    </xf>
    <xf numFmtId="0" fontId="15" fillId="0" borderId="6" xfId="0" applyNumberFormat="1" applyFont="1" applyFill="1" applyBorder="1" applyAlignment="1">
      <alignment horizontal="left" vertical="top" wrapText="1"/>
    </xf>
    <xf numFmtId="0" fontId="0" fillId="10" borderId="0" xfId="0" applyFont="1" applyFill="1"/>
    <xf numFmtId="0" fontId="0" fillId="11" borderId="0" xfId="0" applyFont="1" applyFill="1"/>
    <xf numFmtId="0" fontId="5" fillId="0" borderId="6" xfId="0" applyFont="1" applyFill="1" applyBorder="1" applyAlignment="1">
      <alignment vertical="top" wrapText="1"/>
    </xf>
    <xf numFmtId="14" fontId="15" fillId="0" borderId="6" xfId="0" applyNumberFormat="1" applyFont="1" applyFill="1" applyBorder="1" applyAlignment="1">
      <alignment vertical="top"/>
    </xf>
    <xf numFmtId="0" fontId="5" fillId="0" borderId="6" xfId="0" applyFont="1" applyFill="1" applyBorder="1" applyAlignment="1">
      <alignment vertical="top"/>
    </xf>
    <xf numFmtId="0" fontId="0" fillId="0" borderId="14" xfId="0" applyFont="1" applyFill="1" applyBorder="1" applyAlignment="1">
      <alignment horizontal="left" vertical="top" wrapText="1"/>
    </xf>
    <xf numFmtId="0" fontId="0" fillId="0" borderId="14" xfId="0" applyFont="1" applyFill="1" applyBorder="1" applyAlignment="1">
      <alignment vertical="top" wrapText="1"/>
    </xf>
    <xf numFmtId="0" fontId="0" fillId="0" borderId="14" xfId="0" applyFont="1" applyFill="1" applyBorder="1" applyAlignment="1">
      <alignment vertical="center" wrapText="1"/>
    </xf>
    <xf numFmtId="0" fontId="15" fillId="0" borderId="14" xfId="0" applyFont="1" applyFill="1" applyBorder="1" applyAlignment="1">
      <alignment vertical="top" wrapText="1"/>
    </xf>
    <xf numFmtId="0" fontId="14" fillId="0" borderId="14" xfId="0" applyFont="1" applyFill="1" applyBorder="1" applyAlignment="1">
      <alignment horizontal="left" vertical="top" wrapText="1"/>
    </xf>
    <xf numFmtId="0" fontId="15" fillId="0" borderId="14" xfId="0" applyFont="1" applyFill="1" applyBorder="1" applyAlignment="1">
      <alignment horizontal="left" vertical="top" wrapText="1"/>
    </xf>
    <xf numFmtId="0" fontId="0" fillId="0" borderId="12" xfId="0" applyFont="1" applyFill="1" applyBorder="1" applyAlignment="1">
      <alignment vertical="top" wrapText="1"/>
    </xf>
    <xf numFmtId="0" fontId="14" fillId="0" borderId="12" xfId="0" applyFont="1" applyFill="1" applyBorder="1" applyAlignment="1">
      <alignment vertical="top" wrapText="1"/>
    </xf>
    <xf numFmtId="0" fontId="15" fillId="0" borderId="12" xfId="0" applyFont="1" applyFill="1" applyBorder="1" applyAlignment="1">
      <alignment vertical="top" wrapText="1"/>
    </xf>
    <xf numFmtId="0" fontId="0" fillId="0" borderId="12" xfId="0" applyFont="1" applyFill="1" applyBorder="1" applyAlignment="1">
      <alignment horizontal="left" vertical="top" wrapText="1"/>
    </xf>
    <xf numFmtId="0" fontId="0" fillId="0" borderId="2" xfId="0" applyFont="1" applyFill="1" applyBorder="1" applyAlignment="1">
      <alignment horizontal="left" vertical="top" wrapText="1"/>
    </xf>
    <xf numFmtId="0" fontId="0" fillId="0" borderId="3" xfId="0" applyNumberFormat="1" applyFont="1" applyFill="1" applyBorder="1" applyAlignment="1">
      <alignment horizontal="left" vertical="top" wrapText="1"/>
    </xf>
    <xf numFmtId="0" fontId="0" fillId="0" borderId="3" xfId="0" applyFont="1" applyFill="1" applyBorder="1" applyAlignment="1">
      <alignment horizontal="left" vertical="top" wrapText="1"/>
    </xf>
    <xf numFmtId="0" fontId="0" fillId="0" borderId="8" xfId="0" applyFont="1" applyFill="1" applyBorder="1" applyAlignment="1">
      <alignment vertical="top" wrapText="1"/>
    </xf>
    <xf numFmtId="14" fontId="15" fillId="0" borderId="6" xfId="0" applyNumberFormat="1" applyFont="1" applyBorder="1" applyAlignment="1">
      <alignment vertical="top"/>
    </xf>
    <xf numFmtId="0" fontId="4" fillId="0" borderId="12" xfId="0" applyFont="1" applyFill="1" applyBorder="1" applyAlignment="1">
      <alignment horizontal="left" vertical="top" wrapText="1"/>
    </xf>
    <xf numFmtId="0" fontId="4" fillId="0" borderId="13" xfId="0" applyFont="1" applyFill="1" applyBorder="1" applyAlignment="1">
      <alignment vertical="top"/>
    </xf>
    <xf numFmtId="0" fontId="4" fillId="0" borderId="14" xfId="0" applyFont="1" applyFill="1" applyBorder="1" applyAlignment="1">
      <alignment vertical="top"/>
    </xf>
    <xf numFmtId="0" fontId="8" fillId="0" borderId="0" xfId="0" applyFont="1" applyFill="1" applyBorder="1" applyAlignment="1">
      <alignment horizontal="left" vertical="center" wrapText="1"/>
    </xf>
    <xf numFmtId="0" fontId="6" fillId="0" borderId="11" xfId="0" applyFont="1" applyFill="1" applyBorder="1" applyAlignment="1">
      <alignment horizontal="left" vertical="center" wrapText="1"/>
    </xf>
    <xf numFmtId="0" fontId="6" fillId="0" borderId="11" xfId="0" applyNumberFormat="1" applyFont="1" applyFill="1" applyBorder="1" applyAlignment="1">
      <alignment vertical="center" wrapText="1"/>
    </xf>
    <xf numFmtId="0" fontId="6" fillId="0" borderId="11" xfId="0" applyFont="1" applyFill="1" applyBorder="1" applyAlignment="1">
      <alignment vertical="center" wrapText="1"/>
    </xf>
    <xf numFmtId="43" fontId="6" fillId="0" borderId="10" xfId="1" applyFont="1" applyFill="1" applyBorder="1" applyAlignment="1">
      <alignment vertical="center" wrapText="1"/>
    </xf>
    <xf numFmtId="3" fontId="0" fillId="0" borderId="6" xfId="0" applyNumberFormat="1" applyFont="1" applyFill="1" applyBorder="1" applyAlignment="1">
      <alignment horizontal="left" vertical="top" wrapText="1"/>
    </xf>
    <xf numFmtId="0" fontId="19" fillId="0" borderId="14" xfId="0" applyFont="1" applyFill="1" applyBorder="1" applyAlignment="1">
      <alignment horizontal="left" vertical="top" wrapText="1"/>
    </xf>
    <xf numFmtId="0" fontId="12" fillId="0" borderId="12" xfId="0" applyFont="1" applyFill="1" applyBorder="1" applyAlignment="1">
      <alignment vertical="top" wrapText="1"/>
    </xf>
    <xf numFmtId="0" fontId="9" fillId="0" borderId="0" xfId="0" applyFont="1" applyFill="1" applyAlignment="1">
      <alignment wrapText="1"/>
    </xf>
    <xf numFmtId="0" fontId="0" fillId="0" borderId="0" xfId="0" applyFont="1" applyFill="1" applyAlignment="1">
      <alignment horizontal="left"/>
    </xf>
    <xf numFmtId="0" fontId="0" fillId="0" borderId="0" xfId="0" applyNumberFormat="1" applyFont="1" applyFill="1"/>
    <xf numFmtId="0" fontId="0" fillId="0" borderId="0" xfId="0" applyFill="1"/>
    <xf numFmtId="0" fontId="0" fillId="0" borderId="5" xfId="3" applyNumberFormat="1" applyFont="1" applyFill="1"/>
    <xf numFmtId="0" fontId="0" fillId="0" borderId="5" xfId="3" applyFont="1" applyFill="1"/>
    <xf numFmtId="0" fontId="6" fillId="0" borderId="4" xfId="0" applyFont="1" applyFill="1" applyBorder="1" applyAlignment="1">
      <alignment vertical="center" wrapText="1"/>
    </xf>
    <xf numFmtId="0" fontId="15" fillId="0" borderId="6" xfId="0" applyFont="1" applyFill="1" applyBorder="1" applyAlignment="1">
      <alignment vertical="top" wrapText="1"/>
    </xf>
    <xf numFmtId="0" fontId="16" fillId="0" borderId="6" xfId="0" applyFont="1" applyFill="1" applyBorder="1" applyAlignment="1">
      <alignment vertical="top" wrapText="1"/>
    </xf>
    <xf numFmtId="0" fontId="0" fillId="0" borderId="6" xfId="0" applyFill="1" applyBorder="1" applyAlignment="1">
      <alignment vertical="top" wrapText="1"/>
    </xf>
    <xf numFmtId="0" fontId="0" fillId="0" borderId="6" xfId="0" applyFill="1" applyBorder="1" applyAlignment="1">
      <alignment horizontal="left" vertical="top" wrapText="1"/>
    </xf>
    <xf numFmtId="0" fontId="15" fillId="0" borderId="6" xfId="2" applyFont="1" applyFill="1" applyBorder="1" applyAlignment="1">
      <alignment vertical="top" wrapText="1"/>
    </xf>
    <xf numFmtId="0" fontId="15" fillId="0" borderId="6" xfId="2" applyFont="1" applyFill="1" applyBorder="1" applyAlignment="1">
      <alignment horizontal="left" vertical="top" wrapText="1"/>
    </xf>
    <xf numFmtId="49" fontId="0" fillId="0" borderId="6" xfId="0" applyNumberFormat="1" applyFont="1" applyFill="1" applyBorder="1" applyAlignment="1">
      <alignment vertical="top" wrapText="1"/>
    </xf>
    <xf numFmtId="49" fontId="0" fillId="0" borderId="6" xfId="0" applyNumberFormat="1" applyFont="1" applyFill="1" applyBorder="1" applyAlignment="1">
      <alignment horizontal="left" vertical="top" wrapText="1"/>
    </xf>
    <xf numFmtId="14" fontId="0" fillId="0" borderId="6" xfId="0" applyNumberFormat="1" applyFont="1" applyFill="1" applyBorder="1" applyAlignment="1">
      <alignment vertical="top" wrapText="1"/>
    </xf>
    <xf numFmtId="14" fontId="14" fillId="0" borderId="6" xfId="0" applyNumberFormat="1" applyFont="1" applyFill="1" applyBorder="1" applyAlignment="1">
      <alignment horizontal="left" vertical="top" wrapText="1"/>
    </xf>
    <xf numFmtId="0" fontId="14" fillId="0" borderId="6" xfId="0" applyNumberFormat="1" applyFont="1" applyFill="1" applyBorder="1" applyAlignment="1">
      <alignment horizontal="left" vertical="top" wrapText="1"/>
    </xf>
    <xf numFmtId="14" fontId="15" fillId="0" borderId="6" xfId="0" applyNumberFormat="1" applyFont="1" applyFill="1" applyBorder="1" applyAlignment="1">
      <alignment horizontal="left" vertical="top" wrapText="1"/>
    </xf>
    <xf numFmtId="0" fontId="14" fillId="0" borderId="3" xfId="0" applyFont="1" applyFill="1" applyBorder="1" applyAlignment="1">
      <alignment vertical="top" wrapText="1"/>
    </xf>
    <xf numFmtId="0" fontId="14" fillId="0" borderId="3" xfId="0" applyFont="1" applyFill="1" applyBorder="1" applyAlignment="1">
      <alignment horizontal="left" vertical="top" wrapText="1"/>
    </xf>
    <xf numFmtId="0" fontId="5" fillId="0" borderId="6" xfId="0" applyFont="1" applyFill="1" applyBorder="1" applyAlignment="1">
      <alignment wrapText="1"/>
    </xf>
    <xf numFmtId="0" fontId="0" fillId="7" borderId="6" xfId="0" applyFill="1" applyBorder="1" applyAlignment="1"/>
    <xf numFmtId="0" fontId="8" fillId="0" borderId="0" xfId="0" applyFont="1" applyAlignment="1">
      <alignment horizontal="center" vertical="center"/>
    </xf>
    <xf numFmtId="0" fontId="2" fillId="5" borderId="10" xfId="2" applyFill="1" applyBorder="1" applyAlignment="1">
      <alignment horizontal="center" wrapText="1"/>
    </xf>
    <xf numFmtId="0" fontId="2" fillId="5" borderId="1" xfId="2" applyFill="1" applyBorder="1" applyAlignment="1">
      <alignment horizontal="center" wrapText="1"/>
    </xf>
    <xf numFmtId="0" fontId="2" fillId="5" borderId="4" xfId="2" applyFill="1" applyBorder="1" applyAlignment="1">
      <alignment horizontal="center" wrapText="1"/>
    </xf>
    <xf numFmtId="0" fontId="2" fillId="5" borderId="10" xfId="2" applyFont="1" applyFill="1" applyBorder="1" applyAlignment="1">
      <alignment horizontal="center" wrapText="1"/>
    </xf>
    <xf numFmtId="0" fontId="2" fillId="5" borderId="1" xfId="2" applyFont="1" applyFill="1" applyBorder="1" applyAlignment="1">
      <alignment horizontal="center" wrapText="1"/>
    </xf>
    <xf numFmtId="0" fontId="2" fillId="5" borderId="4" xfId="2" applyFont="1" applyFill="1" applyBorder="1" applyAlignment="1">
      <alignment horizontal="center" wrapText="1"/>
    </xf>
    <xf numFmtId="0" fontId="4" fillId="5" borderId="11" xfId="0" applyFont="1" applyFill="1" applyBorder="1" applyAlignment="1">
      <alignment horizontal="center" vertical="center"/>
    </xf>
    <xf numFmtId="0" fontId="4" fillId="5" borderId="8" xfId="0" applyFont="1" applyFill="1" applyBorder="1" applyAlignment="1">
      <alignment horizontal="center" vertical="center" wrapText="1"/>
    </xf>
    <xf numFmtId="0" fontId="4" fillId="5" borderId="9" xfId="0" applyFont="1" applyFill="1" applyBorder="1" applyAlignment="1">
      <alignment horizontal="center" vertical="center"/>
    </xf>
    <xf numFmtId="0" fontId="4" fillId="5" borderId="2" xfId="0" applyFont="1" applyFill="1" applyBorder="1" applyAlignment="1">
      <alignment horizontal="center" vertical="center"/>
    </xf>
    <xf numFmtId="0" fontId="4" fillId="5" borderId="6" xfId="0" applyFont="1" applyFill="1" applyBorder="1" applyAlignment="1">
      <alignment horizontal="center" vertical="center"/>
    </xf>
    <xf numFmtId="0" fontId="0" fillId="0" borderId="6" xfId="0" applyFont="1" applyBorder="1" applyAlignment="1">
      <alignment vertical="center" wrapText="1"/>
    </xf>
    <xf numFmtId="0" fontId="4" fillId="5" borderId="9" xfId="0" applyFont="1" applyFill="1" applyBorder="1" applyAlignment="1">
      <alignment horizontal="center" vertical="center" wrapText="1"/>
    </xf>
    <xf numFmtId="0" fontId="4" fillId="5" borderId="2" xfId="0" applyFont="1" applyFill="1" applyBorder="1" applyAlignment="1">
      <alignment horizontal="center" vertical="center" wrapText="1"/>
    </xf>
    <xf numFmtId="0" fontId="0" fillId="0" borderId="3" xfId="0" applyBorder="1" applyAlignment="1">
      <alignment horizontal="center" vertical="center"/>
    </xf>
    <xf numFmtId="0" fontId="0" fillId="0" borderId="11" xfId="0" applyBorder="1" applyAlignment="1">
      <alignment horizontal="center" vertical="center"/>
    </xf>
    <xf numFmtId="0" fontId="8" fillId="0" borderId="1" xfId="0" applyFont="1" applyBorder="1" applyAlignment="1">
      <alignment horizontal="center" vertical="center"/>
    </xf>
    <xf numFmtId="0" fontId="6" fillId="5" borderId="12" xfId="0" applyFont="1" applyFill="1" applyBorder="1" applyAlignment="1">
      <alignment horizontal="center" vertical="center"/>
    </xf>
    <xf numFmtId="0" fontId="6" fillId="5" borderId="13" xfId="0" applyFont="1" applyFill="1" applyBorder="1" applyAlignment="1">
      <alignment horizontal="center" vertical="center"/>
    </xf>
    <xf numFmtId="0" fontId="6" fillId="5" borderId="14" xfId="0" applyFont="1" applyFill="1" applyBorder="1" applyAlignment="1">
      <alignment horizontal="center" vertical="center"/>
    </xf>
    <xf numFmtId="0" fontId="0" fillId="0" borderId="12" xfId="0" applyFont="1" applyBorder="1" applyAlignment="1">
      <alignment horizontal="center" wrapText="1"/>
    </xf>
    <xf numFmtId="0" fontId="0" fillId="0" borderId="13" xfId="0" applyFont="1" applyBorder="1" applyAlignment="1">
      <alignment horizontal="center" wrapText="1"/>
    </xf>
    <xf numFmtId="0" fontId="0" fillId="0" borderId="14" xfId="0" applyFont="1" applyBorder="1" applyAlignment="1">
      <alignment horizontal="center" wrapText="1"/>
    </xf>
    <xf numFmtId="0" fontId="4" fillId="5" borderId="12" xfId="0" applyFont="1" applyFill="1" applyBorder="1" applyAlignment="1">
      <alignment horizontal="center" vertical="center" wrapText="1"/>
    </xf>
    <xf numFmtId="0" fontId="4" fillId="5" borderId="13" xfId="0" applyFont="1" applyFill="1" applyBorder="1" applyAlignment="1">
      <alignment horizontal="center" vertical="center" wrapText="1"/>
    </xf>
    <xf numFmtId="0" fontId="4" fillId="5" borderId="14" xfId="0" applyFont="1" applyFill="1" applyBorder="1" applyAlignment="1">
      <alignment horizontal="center" vertical="center" wrapText="1"/>
    </xf>
    <xf numFmtId="0" fontId="4" fillId="0" borderId="12" xfId="0" applyFont="1" applyFill="1" applyBorder="1" applyAlignment="1">
      <alignment vertical="center"/>
    </xf>
    <xf numFmtId="0" fontId="4" fillId="0" borderId="13" xfId="0" applyFont="1" applyFill="1" applyBorder="1" applyAlignment="1"/>
    <xf numFmtId="0" fontId="4" fillId="0" borderId="14" xfId="0" applyFont="1" applyFill="1" applyBorder="1" applyAlignment="1"/>
    <xf numFmtId="0" fontId="4" fillId="0" borderId="12" xfId="0" applyFont="1" applyFill="1" applyBorder="1" applyAlignment="1">
      <alignment horizontal="left" vertical="top" wrapText="1"/>
    </xf>
    <xf numFmtId="0" fontId="4" fillId="0" borderId="13" xfId="0" applyFont="1" applyFill="1" applyBorder="1" applyAlignment="1">
      <alignment vertical="top"/>
    </xf>
    <xf numFmtId="0" fontId="4" fillId="0" borderId="14" xfId="0" applyFont="1" applyFill="1" applyBorder="1" applyAlignment="1">
      <alignment vertical="top"/>
    </xf>
    <xf numFmtId="0" fontId="8" fillId="0" borderId="1" xfId="0" applyFont="1" applyFill="1" applyBorder="1" applyAlignment="1">
      <alignment horizontal="left" vertical="center" wrapText="1"/>
    </xf>
    <xf numFmtId="0" fontId="0" fillId="0" borderId="1" xfId="0" applyFill="1" applyBorder="1" applyAlignment="1">
      <alignment horizontal="left" vertical="center" wrapText="1"/>
    </xf>
    <xf numFmtId="0" fontId="0" fillId="0" borderId="13" xfId="0" applyFill="1" applyBorder="1" applyAlignment="1">
      <alignment vertical="top"/>
    </xf>
  </cellXfs>
  <cellStyles count="4">
    <cellStyle name="Comma" xfId="1" builtinId="3"/>
    <cellStyle name="Hyperlink" xfId="2" builtinId="8"/>
    <cellStyle name="Normal" xfId="0" builtinId="0"/>
    <cellStyle name="Note" xfId="3" builtinId="10"/>
  </cellStyles>
  <dxfs count="15">
    <dxf>
      <font>
        <b val="0"/>
        <i val="0"/>
        <strike val="0"/>
        <condense val="0"/>
        <extend val="0"/>
        <outline val="0"/>
        <shadow val="0"/>
        <u val="none"/>
        <vertAlign val="baseline"/>
        <sz val="11"/>
        <color theme="1"/>
        <name val="Calibri"/>
        <family val="2"/>
        <scheme val="minor"/>
      </font>
      <fill>
        <patternFill patternType="none">
          <fgColor indexed="64"/>
          <bgColor auto="1"/>
        </patternFill>
      </fill>
      <alignment horizontal="general" vertical="top" textRotation="0" wrapText="1" indent="0" justifyLastLine="0" shrinkToFit="0" readingOrder="0"/>
      <border diagonalUp="0" diagonalDown="0" outline="0">
        <left style="thin">
          <color indexed="64"/>
        </left>
        <right/>
        <top style="thin">
          <color indexed="64"/>
        </top>
        <bottom style="thin">
          <color indexed="64"/>
        </bottom>
      </border>
    </dxf>
    <dxf>
      <font>
        <b val="0"/>
        <i val="0"/>
        <strike val="0"/>
        <condense val="0"/>
        <extend val="0"/>
        <outline val="0"/>
        <shadow val="0"/>
        <u val="none"/>
        <vertAlign val="baseline"/>
        <sz val="11"/>
        <color theme="1"/>
        <name val="Calibri"/>
        <family val="2"/>
        <scheme val="minor"/>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ill>
        <patternFill patternType="none">
          <fgColor indexed="64"/>
          <bgColor auto="1"/>
        </patternFill>
      </fill>
      <alignment textRotation="0" wrapText="1" indent="0" justifyLastLine="0" shrinkToFit="0" readingOrder="0"/>
    </dxf>
    <dxf>
      <font>
        <b val="0"/>
        <i val="0"/>
        <strike val="0"/>
        <condense val="0"/>
        <extend val="0"/>
        <outline val="0"/>
        <shadow val="0"/>
        <u val="none"/>
        <vertAlign val="baseline"/>
        <sz val="11"/>
        <color theme="1"/>
        <name val="Calibri"/>
        <family val="2"/>
        <scheme val="minor"/>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theme="1"/>
        <name val="Calibri"/>
        <family val="2"/>
        <scheme val="minor"/>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theme="1"/>
        <name val="Calibri"/>
        <family val="2"/>
        <scheme val="minor"/>
      </font>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theme="1"/>
        <name val="Calibri"/>
        <family val="2"/>
        <scheme val="minor"/>
      </font>
      <numFmt numFmtId="0" formatCode="General"/>
      <fill>
        <patternFill patternType="none">
          <fgColor indexed="64"/>
          <bgColor auto="1"/>
        </patternFill>
      </fill>
      <alignment horizontal="left" vertical="top"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ill>
        <patternFill patternType="none">
          <fgColor indexed="64"/>
          <bgColor auto="1"/>
        </patternFill>
      </fill>
      <alignment textRotation="0" wrapText="1" indent="0" justifyLastLine="0" shrinkToFit="0" readingOrder="0"/>
    </dxf>
    <dxf>
      <fill>
        <patternFill patternType="none">
          <fgColor indexed="64"/>
          <bgColor auto="1"/>
        </patternFill>
      </fill>
      <alignment textRotation="0" wrapText="1" indent="0" justifyLastLine="0" shrinkToFit="0" readingOrder="0"/>
    </dxf>
    <dxf>
      <fill>
        <patternFill patternType="none">
          <fgColor indexed="64"/>
          <bgColor auto="1"/>
        </patternFill>
      </fill>
      <alignment textRotation="0" wrapText="1" indent="0" justifyLastLine="0" shrinkToFit="0" readingOrder="0"/>
    </dxf>
    <dxf>
      <border outline="0">
        <top style="thin">
          <color indexed="64"/>
        </top>
      </border>
    </dxf>
    <dxf>
      <border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theme="1"/>
        <name val="Calibri"/>
        <family val="2"/>
        <scheme val="minor"/>
      </font>
      <fill>
        <patternFill patternType="none">
          <fgColor indexed="64"/>
          <bgColor auto="1"/>
        </patternFill>
      </fill>
      <alignment horizontal="left" vertical="top" textRotation="0" wrapText="1" indent="0" justifyLastLine="0" shrinkToFit="0" readingOrder="0"/>
    </dxf>
    <dxf>
      <border outline="0">
        <bottom style="thin">
          <color indexed="64"/>
        </bottom>
      </border>
    </dxf>
    <dxf>
      <font>
        <b/>
        <i val="0"/>
        <strike val="0"/>
        <condense val="0"/>
        <extend val="0"/>
        <outline val="0"/>
        <shadow val="0"/>
        <u val="none"/>
        <vertAlign val="baseline"/>
        <sz val="11"/>
        <color auto="1"/>
        <name val="Calibri"/>
        <family val="2"/>
        <scheme val="minor"/>
      </font>
      <fill>
        <patternFill patternType="none">
          <fgColor indexed="64"/>
          <bgColor auto="1"/>
        </patternFill>
      </fill>
      <alignment horizontal="general" vertical="center" textRotation="0" wrapText="1" indent="0" justifyLastLine="0" shrinkToFit="0" readingOrder="0"/>
      <border diagonalUp="0" diagonalDown="0" outline="0">
        <left style="thin">
          <color indexed="64"/>
        </left>
        <right style="thin">
          <color indexed="64"/>
        </right>
        <top/>
        <bottom/>
      </border>
    </dxf>
  </dxfs>
  <tableStyles count="0" defaultTableStyle="TableStyleMedium2" defaultPivotStyle="PivotStyleLight16"/>
  <colors>
    <mruColors>
      <color rgb="FFEAEAEA"/>
      <color rgb="FF6699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2" Type="http://schemas.openxmlformats.org/officeDocument/2006/relationships/hyperlink" Target="http://www.health.state.mn.us/divs/eh/risk/rules/water/hrlsonar08.pdf" TargetMode="External"/><Relationship Id="rId1" Type="http://schemas.openxmlformats.org/officeDocument/2006/relationships/hyperlink" Target="http://www.health.state.mn.us/divs/eh/risk/guidance/gw/table.html" TargetMode="External"/></Relationships>
</file>

<file path=xl/drawings/drawing1.xml><?xml version="1.0" encoding="utf-8"?>
<xdr:wsDr xmlns:xdr="http://schemas.openxmlformats.org/drawingml/2006/spreadsheetDrawing" xmlns:a="http://schemas.openxmlformats.org/drawingml/2006/main">
  <xdr:twoCellAnchor>
    <xdr:from>
      <xdr:col>0</xdr:col>
      <xdr:colOff>2876550</xdr:colOff>
      <xdr:row>20</xdr:row>
      <xdr:rowOff>0</xdr:rowOff>
    </xdr:from>
    <xdr:to>
      <xdr:col>0</xdr:col>
      <xdr:colOff>7200900</xdr:colOff>
      <xdr:row>20</xdr:row>
      <xdr:rowOff>0</xdr:rowOff>
    </xdr:to>
    <xdr:sp macro="" textlink="">
      <xdr:nvSpPr>
        <xdr:cNvPr id="5" name="Rectangle 4">
          <a:hlinkClick xmlns:r="http://schemas.openxmlformats.org/officeDocument/2006/relationships" r:id="rId1"/>
          <a:extLst>
            <a:ext uri="{FF2B5EF4-FFF2-40B4-BE49-F238E27FC236}">
              <a16:creationId xmlns:a16="http://schemas.microsoft.com/office/drawing/2014/main" id="{00000000-0008-0000-0000-000005000000}"/>
            </a:ext>
          </a:extLst>
        </xdr:cNvPr>
        <xdr:cNvSpPr/>
      </xdr:nvSpPr>
      <xdr:spPr>
        <a:xfrm>
          <a:off x="2876550" y="8277225"/>
          <a:ext cx="4324350" cy="190500"/>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xdr:from>
      <xdr:col>0</xdr:col>
      <xdr:colOff>2105025</xdr:colOff>
      <xdr:row>20</xdr:row>
      <xdr:rowOff>0</xdr:rowOff>
    </xdr:from>
    <xdr:to>
      <xdr:col>0</xdr:col>
      <xdr:colOff>6600825</xdr:colOff>
      <xdr:row>20</xdr:row>
      <xdr:rowOff>0</xdr:rowOff>
    </xdr:to>
    <xdr:sp macro="" textlink="">
      <xdr:nvSpPr>
        <xdr:cNvPr id="7" name="Rectangle 6">
          <a:extLst>
            <a:ext uri="{FF2B5EF4-FFF2-40B4-BE49-F238E27FC236}">
              <a16:creationId xmlns:a16="http://schemas.microsoft.com/office/drawing/2014/main" id="{00000000-0008-0000-0000-000007000000}"/>
            </a:ext>
          </a:extLst>
        </xdr:cNvPr>
        <xdr:cNvSpPr/>
      </xdr:nvSpPr>
      <xdr:spPr>
        <a:xfrm>
          <a:off x="2105025" y="10296525"/>
          <a:ext cx="4495800" cy="219075"/>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xdr:from>
      <xdr:col>0</xdr:col>
      <xdr:colOff>2133600</xdr:colOff>
      <xdr:row>20</xdr:row>
      <xdr:rowOff>0</xdr:rowOff>
    </xdr:from>
    <xdr:to>
      <xdr:col>0</xdr:col>
      <xdr:colOff>6562725</xdr:colOff>
      <xdr:row>20</xdr:row>
      <xdr:rowOff>0</xdr:rowOff>
    </xdr:to>
    <xdr:sp macro="" textlink="">
      <xdr:nvSpPr>
        <xdr:cNvPr id="8" name="Rectangle 7">
          <a:hlinkClick xmlns:r="http://schemas.openxmlformats.org/officeDocument/2006/relationships" r:id="rId2"/>
          <a:extLst>
            <a:ext uri="{FF2B5EF4-FFF2-40B4-BE49-F238E27FC236}">
              <a16:creationId xmlns:a16="http://schemas.microsoft.com/office/drawing/2014/main" id="{00000000-0008-0000-0000-000008000000}"/>
            </a:ext>
          </a:extLst>
        </xdr:cNvPr>
        <xdr:cNvSpPr/>
      </xdr:nvSpPr>
      <xdr:spPr>
        <a:xfrm>
          <a:off x="2133600" y="10363200"/>
          <a:ext cx="4429125" cy="142875"/>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wsDr>
</file>

<file path=xl/drawings/drawing2.xml><?xml version="1.0" encoding="utf-8"?>
<xdr:wsDr xmlns:xdr="http://schemas.openxmlformats.org/drawingml/2006/spreadsheetDrawing" xmlns:a="http://schemas.openxmlformats.org/drawingml/2006/main">
  <xdr:oneCellAnchor>
    <xdr:from>
      <xdr:col>1</xdr:col>
      <xdr:colOff>1466850</xdr:colOff>
      <xdr:row>3</xdr:row>
      <xdr:rowOff>147637</xdr:rowOff>
    </xdr:from>
    <xdr:ext cx="4962525" cy="268984"/>
    <mc:AlternateContent xmlns:mc="http://schemas.openxmlformats.org/markup-compatibility/2006" xmlns:a14="http://schemas.microsoft.com/office/drawing/2010/main">
      <mc:Choice Requires="a14">
        <xdr:sp macro="" textlink="">
          <xdr:nvSpPr>
            <xdr:cNvPr id="6" name="TextBox 5" descr="The reference dose is equal to the NOAEL, LOAEL, or BMDL value in milligrams per kilograms per day times the subchronic or chronic species dose adjusted factor all divided by the total uncertainty factor value. ">
              <a:extLst>
                <a:ext uri="{FF2B5EF4-FFF2-40B4-BE49-F238E27FC236}">
                  <a16:creationId xmlns:a16="http://schemas.microsoft.com/office/drawing/2014/main" id="{00000000-0008-0000-0400-000006000000}"/>
                </a:ext>
              </a:extLst>
            </xdr:cNvPr>
            <xdr:cNvSpPr txBox="1"/>
          </xdr:nvSpPr>
          <xdr:spPr>
            <a:xfrm>
              <a:off x="2743200" y="1271587"/>
              <a:ext cx="4962525" cy="268984"/>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lIns="0" tIns="0" rIns="0" bIns="0" rtlCol="0" anchor="t">
              <a:spAutoFit/>
            </a:bodyPr>
            <a:lstStyle/>
            <a:p>
              <a:r>
                <a:rPr lang="en-US" sz="1400"/>
                <a:t> </a:t>
              </a:r>
              <a14:m>
                <m:oMath xmlns:m="http://schemas.openxmlformats.org/officeDocument/2006/math">
                  <m:box>
                    <m:boxPr>
                      <m:ctrlPr>
                        <a:rPr lang="en-US" sz="1400" i="1">
                          <a:latin typeface="Cambria Math" panose="02040503050406030204" pitchFamily="18" charset="0"/>
                        </a:rPr>
                      </m:ctrlPr>
                    </m:boxPr>
                    <m:e>
                      <m:argPr>
                        <m:argSz m:val="-1"/>
                      </m:argPr>
                      <m:f>
                        <m:fPr>
                          <m:ctrlPr>
                            <a:rPr lang="en-US" sz="1400" i="1">
                              <a:latin typeface="Cambria Math" panose="02040503050406030204" pitchFamily="18" charset="0"/>
                            </a:rPr>
                          </m:ctrlPr>
                        </m:fPr>
                        <m:num>
                          <m:d>
                            <m:dPr>
                              <m:begChr m:val="["/>
                              <m:endChr m:val="]"/>
                              <m:ctrlPr>
                                <a:rPr lang="en-US" sz="1400" i="1">
                                  <a:solidFill>
                                    <a:schemeClr val="tx1"/>
                                  </a:solidFill>
                                  <a:effectLst/>
                                  <a:latin typeface="Cambria Math" panose="02040503050406030204" pitchFamily="18" charset="0"/>
                                  <a:ea typeface="+mn-ea"/>
                                  <a:cs typeface="+mn-cs"/>
                                </a:rPr>
                              </m:ctrlPr>
                            </m:dPr>
                            <m:e>
                              <m:r>
                                <a:rPr lang="en-US" sz="1400" b="0" i="1">
                                  <a:solidFill>
                                    <a:schemeClr val="tx1"/>
                                  </a:solidFill>
                                  <a:effectLst/>
                                  <a:latin typeface="Cambria Math" panose="02040503050406030204" pitchFamily="18" charset="0"/>
                                  <a:ea typeface="+mn-ea"/>
                                  <a:cs typeface="+mn-cs"/>
                                </a:rPr>
                                <m:t>𝑁𝑂𝐴𝐸𝐿</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𝐿𝑂𝐴𝐸𝐿</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𝑜𝑟</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𝐵𝑀𝐷𝐿</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𝑣𝑎𝑙𝑢𝑒</m:t>
                              </m:r>
                            </m:e>
                          </m:d>
                          <m:r>
                            <m:rPr>
                              <m:nor/>
                            </m:rPr>
                            <a:rPr lang="en-US" sz="1400">
                              <a:solidFill>
                                <a:schemeClr val="tx1"/>
                              </a:solidFill>
                              <a:effectLst/>
                              <a:latin typeface="+mn-lt"/>
                              <a:ea typeface="+mn-ea"/>
                              <a:cs typeface="+mn-cs"/>
                            </a:rPr>
                            <m:t> </m:t>
                          </m:r>
                          <m:r>
                            <a:rPr lang="en-US" sz="1400" b="0" i="1">
                              <a:solidFill>
                                <a:schemeClr val="tx1"/>
                              </a:solidFill>
                              <a:effectLst/>
                              <a:latin typeface="Cambria Math" panose="02040503050406030204" pitchFamily="18" charset="0"/>
                              <a:ea typeface="+mn-ea"/>
                              <a:cs typeface="+mn-cs"/>
                            </a:rPr>
                            <m:t>(</m:t>
                          </m:r>
                          <m:r>
                            <a:rPr lang="en-US" sz="1400" b="0" i="1">
                              <a:solidFill>
                                <a:schemeClr val="tx1"/>
                              </a:solidFill>
                              <a:effectLst/>
                              <a:latin typeface="Cambria Math" panose="02040503050406030204" pitchFamily="18" charset="0"/>
                              <a:ea typeface="+mn-ea"/>
                              <a:cs typeface="+mn-cs"/>
                            </a:rPr>
                            <m:t>𝑚𝑔</m:t>
                          </m:r>
                          <m:r>
                            <a:rPr lang="en-US" sz="1400" b="0" i="1">
                              <a:solidFill>
                                <a:schemeClr val="tx1"/>
                              </a:solidFill>
                              <a:effectLst/>
                              <a:latin typeface="Cambria Math" panose="02040503050406030204" pitchFamily="18" charset="0"/>
                              <a:ea typeface="+mn-ea"/>
                              <a:cs typeface="+mn-cs"/>
                            </a:rPr>
                            <m:t>/</m:t>
                          </m:r>
                          <m:r>
                            <a:rPr lang="en-US" sz="1400" b="0" i="1">
                              <a:solidFill>
                                <a:schemeClr val="tx1"/>
                              </a:solidFill>
                              <a:effectLst/>
                              <a:latin typeface="Cambria Math" panose="02040503050406030204" pitchFamily="18" charset="0"/>
                              <a:ea typeface="+mn-ea"/>
                              <a:cs typeface="+mn-cs"/>
                            </a:rPr>
                            <m:t>𝑘𝑔</m:t>
                          </m:r>
                          <m:r>
                            <a:rPr lang="en-US" sz="1400" b="0" i="1">
                              <a:solidFill>
                                <a:schemeClr val="tx1"/>
                              </a:solidFill>
                              <a:effectLst/>
                              <a:latin typeface="Cambria Math" panose="02040503050406030204" pitchFamily="18" charset="0"/>
                              <a:ea typeface="+mn-ea"/>
                              <a:cs typeface="+mn-cs"/>
                            </a:rPr>
                            <m:t>)/</m:t>
                          </m:r>
                          <m:r>
                            <a:rPr lang="en-US" sz="1400" b="0" i="1">
                              <a:solidFill>
                                <a:schemeClr val="tx1"/>
                              </a:solidFill>
                              <a:effectLst/>
                              <a:latin typeface="Cambria Math" panose="02040503050406030204" pitchFamily="18" charset="0"/>
                              <a:ea typeface="+mn-ea"/>
                              <a:cs typeface="+mn-cs"/>
                            </a:rPr>
                            <m:t>𝑑𝑎𝑦</m:t>
                          </m:r>
                          <m:r>
                            <a:rPr lang="en-US" sz="1400" b="0" i="1">
                              <a:solidFill>
                                <a:schemeClr val="tx1"/>
                              </a:solidFill>
                              <a:effectLst/>
                              <a:latin typeface="Cambria Math" panose="02040503050406030204" pitchFamily="18" charset="0"/>
                              <a:ea typeface="+mn-ea"/>
                              <a:cs typeface="+mn-cs"/>
                            </a:rPr>
                            <m:t> × [</m:t>
                          </m:r>
                          <m:r>
                            <a:rPr lang="en-US" sz="1400" b="0" i="1">
                              <a:solidFill>
                                <a:schemeClr val="tx1"/>
                              </a:solidFill>
                              <a:effectLst/>
                              <a:latin typeface="Cambria Math" panose="02040503050406030204" pitchFamily="18" charset="0"/>
                              <a:ea typeface="+mn-ea"/>
                              <a:cs typeface="+mn-cs"/>
                            </a:rPr>
                            <m:t>𝑠𝑢𝑏</m:t>
                          </m:r>
                          <m:r>
                            <a:rPr lang="en-US" sz="1400" b="0" i="1">
                              <a:solidFill>
                                <a:schemeClr val="tx1"/>
                              </a:solidFill>
                              <a:effectLst/>
                              <a:latin typeface="Cambria Math" panose="02040503050406030204" pitchFamily="18" charset="0"/>
                              <a:ea typeface="+mn-ea"/>
                              <a:cs typeface="+mn-cs"/>
                            </a:rPr>
                            <m:t>/</m:t>
                          </m:r>
                          <m:r>
                            <a:rPr lang="en-US" sz="1400" b="0" i="1">
                              <a:solidFill>
                                <a:schemeClr val="tx1"/>
                              </a:solidFill>
                              <a:effectLst/>
                              <a:latin typeface="Cambria Math" panose="02040503050406030204" pitchFamily="18" charset="0"/>
                              <a:ea typeface="+mn-ea"/>
                              <a:cs typeface="+mn-cs"/>
                            </a:rPr>
                            <m:t>𝑐h𝑟𝑜𝑛𝑖𝑐</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𝑠𝑝𝑒𝑐𝑖𝑒𝑠</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𝐷𝐴𝐹</m:t>
                          </m:r>
                          <m:r>
                            <a:rPr lang="en-US" sz="1400" b="0" i="1">
                              <a:solidFill>
                                <a:schemeClr val="tx1"/>
                              </a:solidFill>
                              <a:effectLst/>
                              <a:latin typeface="Cambria Math" panose="02040503050406030204" pitchFamily="18" charset="0"/>
                              <a:ea typeface="+mn-ea"/>
                              <a:cs typeface="+mn-cs"/>
                            </a:rPr>
                            <m:t>]</m:t>
                          </m:r>
                          <m:r>
                            <m:rPr>
                              <m:nor/>
                            </m:rPr>
                            <a:rPr lang="en-US" sz="1400">
                              <a:effectLst/>
                            </a:rPr>
                            <m:t> </m:t>
                          </m:r>
                        </m:num>
                        <m:den>
                          <m:d>
                            <m:dPr>
                              <m:begChr m:val="["/>
                              <m:endChr m:val="]"/>
                              <m:ctrlPr>
                                <a:rPr lang="en-US" sz="1400" i="1">
                                  <a:latin typeface="Cambria Math" panose="02040503050406030204" pitchFamily="18" charset="0"/>
                                </a:rPr>
                              </m:ctrlPr>
                            </m:dPr>
                            <m:e>
                              <m:r>
                                <a:rPr lang="en-US" sz="1400" b="0" i="1">
                                  <a:latin typeface="Cambria Math" panose="02040503050406030204" pitchFamily="18" charset="0"/>
                                </a:rPr>
                                <m:t>𝑇𝑜𝑡𝑎𝑙</m:t>
                              </m:r>
                              <m:r>
                                <a:rPr lang="en-US" sz="1400" b="0" i="1">
                                  <a:latin typeface="Cambria Math" panose="02040503050406030204" pitchFamily="18" charset="0"/>
                                </a:rPr>
                                <m:t> </m:t>
                              </m:r>
                              <m:r>
                                <a:rPr lang="en-US" sz="1400" b="0" i="1">
                                  <a:latin typeface="Cambria Math" panose="02040503050406030204" pitchFamily="18" charset="0"/>
                                </a:rPr>
                                <m:t>𝑈𝐹</m:t>
                              </m:r>
                              <m:r>
                                <a:rPr lang="en-US" sz="1400" b="0" i="1">
                                  <a:latin typeface="Cambria Math" panose="02040503050406030204" pitchFamily="18" charset="0"/>
                                </a:rPr>
                                <m:t> </m:t>
                              </m:r>
                              <m:r>
                                <a:rPr lang="en-US" sz="1400" b="0" i="1">
                                  <a:latin typeface="Cambria Math" panose="02040503050406030204" pitchFamily="18" charset="0"/>
                                </a:rPr>
                                <m:t>𝑉𝑎𝑙𝑢𝑒</m:t>
                              </m:r>
                            </m:e>
                          </m:d>
                        </m:den>
                      </m:f>
                    </m:e>
                  </m:box>
                </m:oMath>
              </a14:m>
              <a:endParaRPr lang="en-US" sz="1400"/>
            </a:p>
          </xdr:txBody>
        </xdr:sp>
      </mc:Choice>
      <mc:Fallback xmlns="">
        <xdr:sp macro="" textlink="">
          <xdr:nvSpPr>
            <xdr:cNvPr id="6" name="TextBox 5" descr="The reference dose is equal to the NOAEL, LOAEL, or BMDL value in milligrams per kilograms per day times the subchronic or chronic species dose adjusted factor all divided by the total uncertainty factor value. ">
              <a:extLst>
                <a:ext uri="{FF2B5EF4-FFF2-40B4-BE49-F238E27FC236}">
                  <a16:creationId xmlns:a16="http://schemas.microsoft.com/office/drawing/2014/main" id="{00000000-0008-0000-0400-000006000000}"/>
                </a:ext>
              </a:extLst>
            </xdr:cNvPr>
            <xdr:cNvSpPr txBox="1"/>
          </xdr:nvSpPr>
          <xdr:spPr>
            <a:xfrm>
              <a:off x="2743200" y="1271587"/>
              <a:ext cx="4962525" cy="268984"/>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lIns="0" tIns="0" rIns="0" bIns="0" rtlCol="0" anchor="t">
              <a:spAutoFit/>
            </a:bodyPr>
            <a:lstStyle/>
            <a:p>
              <a:r>
                <a:rPr lang="en-US" sz="1400"/>
                <a:t> </a:t>
              </a:r>
              <a:r>
                <a:rPr lang="en-US" sz="1400" i="0">
                  <a:latin typeface="Cambria Math" panose="02040503050406030204" pitchFamily="18" charset="0"/>
                </a:rPr>
                <a:t>□(64&amp;(</a:t>
              </a:r>
              <a:r>
                <a:rPr lang="en-US" sz="1400" i="0">
                  <a:solidFill>
                    <a:schemeClr val="tx1"/>
                  </a:solidFill>
                  <a:effectLst/>
                  <a:latin typeface="Cambria Math" panose="02040503050406030204" pitchFamily="18" charset="0"/>
                  <a:ea typeface="+mn-ea"/>
                  <a:cs typeface="+mn-cs"/>
                </a:rPr>
                <a:t>[</a:t>
              </a:r>
              <a:r>
                <a:rPr lang="en-US" sz="1400" b="0" i="0">
                  <a:solidFill>
                    <a:schemeClr val="tx1"/>
                  </a:solidFill>
                  <a:effectLst/>
                  <a:latin typeface="Cambria Math" panose="02040503050406030204" pitchFamily="18" charset="0"/>
                  <a:ea typeface="+mn-ea"/>
                  <a:cs typeface="+mn-cs"/>
                </a:rPr>
                <a:t>𝑁𝑂𝐴𝐸𝐿,   𝐿𝑂𝐴𝐸𝐿,   𝑜𝑟 𝐵𝑀𝐷𝐿 𝑣𝑎𝑙𝑢𝑒]</a:t>
              </a:r>
              <a:r>
                <a:rPr lang="en-US" sz="1400" b="0" i="0">
                  <a:solidFill>
                    <a:schemeClr val="tx1"/>
                  </a:solidFill>
                  <a:effectLst/>
                  <a:latin typeface="+mn-lt"/>
                  <a:ea typeface="+mn-ea"/>
                  <a:cs typeface="+mn-cs"/>
                </a:rPr>
                <a:t>"</a:t>
              </a:r>
              <a:r>
                <a:rPr lang="en-US" sz="1400" i="0">
                  <a:solidFill>
                    <a:schemeClr val="tx1"/>
                  </a:solidFill>
                  <a:effectLst/>
                  <a:latin typeface="+mn-lt"/>
                  <a:ea typeface="+mn-ea"/>
                  <a:cs typeface="+mn-cs"/>
                </a:rPr>
                <a:t> </a:t>
              </a:r>
              <a:r>
                <a:rPr lang="en-US" sz="1400" b="0" i="0">
                  <a:solidFill>
                    <a:schemeClr val="tx1"/>
                  </a:solidFill>
                  <a:effectLst/>
                  <a:latin typeface="Cambria Math" panose="02040503050406030204" pitchFamily="18" charset="0"/>
                  <a:ea typeface="+mn-ea"/>
                  <a:cs typeface="+mn-cs"/>
                </a:rPr>
                <a:t>" (𝑚𝑔/𝑘𝑔)/𝑑𝑎𝑦 × [𝑠𝑢𝑏/𝑐ℎ𝑟𝑜𝑛𝑖𝑐 𝑠𝑝𝑒𝑐𝑖𝑒𝑠 𝐷𝐴𝐹]"</a:t>
              </a:r>
              <a:r>
                <a:rPr lang="en-US" sz="1400" i="0">
                  <a:effectLst/>
                </a:rPr>
                <a:t> </a:t>
              </a:r>
              <a:r>
                <a:rPr lang="en-US" sz="1400" i="0">
                  <a:effectLst/>
                  <a:latin typeface="Cambria Math" panose="02040503050406030204" pitchFamily="18" charset="0"/>
                </a:rPr>
                <a:t>" )/[</a:t>
              </a:r>
              <a:r>
                <a:rPr lang="en-US" sz="1400" b="0" i="0">
                  <a:latin typeface="Cambria Math" panose="02040503050406030204" pitchFamily="18" charset="0"/>
                </a:rPr>
                <a:t>𝑇𝑜𝑡𝑎𝑙 𝑈𝐹 𝑉𝑎𝑙𝑢𝑒] )</a:t>
              </a:r>
              <a:endParaRPr lang="en-US" sz="1400"/>
            </a:p>
          </xdr:txBody>
        </xdr:sp>
      </mc:Fallback>
    </mc:AlternateContent>
    <xdr:clientData/>
  </xdr:oneCellAnchor>
  <xdr:oneCellAnchor>
    <xdr:from>
      <xdr:col>1</xdr:col>
      <xdr:colOff>1200150</xdr:colOff>
      <xdr:row>4</xdr:row>
      <xdr:rowOff>138112</xdr:rowOff>
    </xdr:from>
    <xdr:ext cx="5238749" cy="338138"/>
    <mc:AlternateContent xmlns:mc="http://schemas.openxmlformats.org/markup-compatibility/2006" xmlns:a14="http://schemas.microsoft.com/office/drawing/2010/main">
      <mc:Choice Requires="a14">
        <xdr:sp macro="" textlink="">
          <xdr:nvSpPr>
            <xdr:cNvPr id="10" name="TextBox 9" descr="The non-cancer pesticide rapid assessment value is calculated by multiplying the reference dose in milligrams per kilogram per day times the relative source contribution for short-term expsoure of 0.5 times one thousand micrograms per milligram and dividing by the intake rate of 0.289 liters per kilogram per day. ">
              <a:extLst>
                <a:ext uri="{FF2B5EF4-FFF2-40B4-BE49-F238E27FC236}">
                  <a16:creationId xmlns:a16="http://schemas.microsoft.com/office/drawing/2014/main" id="{00000000-0008-0000-0400-00000A000000}"/>
                </a:ext>
              </a:extLst>
            </xdr:cNvPr>
            <xdr:cNvSpPr txBox="1"/>
          </xdr:nvSpPr>
          <xdr:spPr>
            <a:xfrm>
              <a:off x="2476500" y="1814512"/>
              <a:ext cx="5238749" cy="338138"/>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lIns="0" tIns="0" rIns="0" bIns="0" rtlCol="0" anchor="t">
              <a:noAutofit/>
            </a:bodyPr>
            <a:lstStyle/>
            <a:p>
              <a:r>
                <a:rPr lang="en-US" sz="1400"/>
                <a:t> </a:t>
              </a:r>
              <a14:m>
                <m:oMath xmlns:m="http://schemas.openxmlformats.org/officeDocument/2006/math">
                  <m:box>
                    <m:boxPr>
                      <m:ctrlPr>
                        <a:rPr lang="en-US" sz="1400" i="1">
                          <a:latin typeface="Cambria Math" panose="02040503050406030204" pitchFamily="18" charset="0"/>
                        </a:rPr>
                      </m:ctrlPr>
                    </m:boxPr>
                    <m:e>
                      <m:argPr>
                        <m:argSz m:val="-1"/>
                      </m:argPr>
                      <m:f>
                        <m:fPr>
                          <m:ctrlPr>
                            <a:rPr lang="en-US" sz="1400" i="1">
                              <a:latin typeface="Cambria Math" panose="02040503050406030204" pitchFamily="18" charset="0"/>
                            </a:rPr>
                          </m:ctrlPr>
                        </m:fPr>
                        <m:num>
                          <m:d>
                            <m:dPr>
                              <m:begChr m:val="["/>
                              <m:endChr m:val="]"/>
                              <m:ctrlPr>
                                <a:rPr lang="en-US" sz="1400" i="1">
                                  <a:solidFill>
                                    <a:schemeClr val="tx1"/>
                                  </a:solidFill>
                                  <a:effectLst/>
                                  <a:latin typeface="Cambria Math" panose="02040503050406030204" pitchFamily="18" charset="0"/>
                                  <a:ea typeface="+mn-ea"/>
                                  <a:cs typeface="+mn-cs"/>
                                </a:rPr>
                              </m:ctrlPr>
                            </m:dPr>
                            <m:e>
                              <m:r>
                                <a:rPr lang="en-US" sz="1400" b="0" i="1">
                                  <a:solidFill>
                                    <a:schemeClr val="tx1"/>
                                  </a:solidFill>
                                  <a:effectLst/>
                                  <a:latin typeface="Cambria Math" panose="02040503050406030204" pitchFamily="18" charset="0"/>
                                  <a:ea typeface="+mn-ea"/>
                                  <a:cs typeface="+mn-cs"/>
                                </a:rPr>
                                <m:t>𝑅𝑓𝐷</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𝑣𝑎𝑙𝑢𝑒</m:t>
                              </m:r>
                            </m:e>
                          </m:d>
                          <m:r>
                            <m:rPr>
                              <m:nor/>
                            </m:rPr>
                            <a:rPr lang="en-US" sz="1400">
                              <a:solidFill>
                                <a:schemeClr val="tx1"/>
                              </a:solidFill>
                              <a:effectLst/>
                              <a:latin typeface="+mn-lt"/>
                              <a:ea typeface="+mn-ea"/>
                              <a:cs typeface="+mn-cs"/>
                            </a:rPr>
                            <m:t> </m:t>
                          </m:r>
                          <m:r>
                            <a:rPr lang="en-US" sz="1400" b="0" i="1">
                              <a:solidFill>
                                <a:schemeClr val="tx1"/>
                              </a:solidFill>
                              <a:effectLst/>
                              <a:latin typeface="Cambria Math" panose="02040503050406030204" pitchFamily="18" charset="0"/>
                              <a:ea typeface="+mn-ea"/>
                              <a:cs typeface="+mn-cs"/>
                            </a:rPr>
                            <m:t>(</m:t>
                          </m:r>
                          <m:r>
                            <a:rPr lang="en-US" sz="1400" b="0" i="1">
                              <a:solidFill>
                                <a:schemeClr val="tx1"/>
                              </a:solidFill>
                              <a:effectLst/>
                              <a:latin typeface="Cambria Math" panose="02040503050406030204" pitchFamily="18" charset="0"/>
                              <a:ea typeface="+mn-ea"/>
                              <a:cs typeface="+mn-cs"/>
                            </a:rPr>
                            <m:t>𝑚𝑔</m:t>
                          </m:r>
                          <m:r>
                            <a:rPr lang="en-US" sz="1400" b="0" i="1">
                              <a:solidFill>
                                <a:schemeClr val="tx1"/>
                              </a:solidFill>
                              <a:effectLst/>
                              <a:latin typeface="Cambria Math" panose="02040503050406030204" pitchFamily="18" charset="0"/>
                              <a:ea typeface="+mn-ea"/>
                              <a:cs typeface="+mn-cs"/>
                            </a:rPr>
                            <m:t>/</m:t>
                          </m:r>
                          <m:r>
                            <a:rPr lang="en-US" sz="1400" b="0" i="1">
                              <a:solidFill>
                                <a:schemeClr val="tx1"/>
                              </a:solidFill>
                              <a:effectLst/>
                              <a:latin typeface="Cambria Math" panose="02040503050406030204" pitchFamily="18" charset="0"/>
                              <a:ea typeface="+mn-ea"/>
                              <a:cs typeface="+mn-cs"/>
                            </a:rPr>
                            <m:t>𝑘𝑔</m:t>
                          </m:r>
                          <m:r>
                            <a:rPr lang="en-US" sz="1400" b="0" i="1">
                              <a:solidFill>
                                <a:schemeClr val="tx1"/>
                              </a:solidFill>
                              <a:effectLst/>
                              <a:latin typeface="Cambria Math" panose="02040503050406030204" pitchFamily="18" charset="0"/>
                              <a:ea typeface="+mn-ea"/>
                              <a:cs typeface="+mn-cs"/>
                            </a:rPr>
                            <m:t>)/</m:t>
                          </m:r>
                          <m:r>
                            <a:rPr lang="en-US" sz="1400" b="0" i="1">
                              <a:solidFill>
                                <a:schemeClr val="tx1"/>
                              </a:solidFill>
                              <a:effectLst/>
                              <a:latin typeface="Cambria Math" panose="02040503050406030204" pitchFamily="18" charset="0"/>
                              <a:ea typeface="+mn-ea"/>
                              <a:cs typeface="+mn-cs"/>
                            </a:rPr>
                            <m:t>𝑑𝑎𝑦</m:t>
                          </m:r>
                          <m:r>
                            <a:rPr lang="en-US" sz="1400" b="0" i="1">
                              <a:solidFill>
                                <a:schemeClr val="tx1"/>
                              </a:solidFill>
                              <a:effectLst/>
                              <a:latin typeface="Cambria Math" panose="02040503050406030204" pitchFamily="18" charset="0"/>
                              <a:ea typeface="+mn-ea"/>
                              <a:cs typeface="+mn-cs"/>
                            </a:rPr>
                            <m:t> ×0.5 </m:t>
                          </m:r>
                          <m:d>
                            <m:dPr>
                              <m:ctrlPr>
                                <a:rPr lang="en-US" sz="1400" b="0" i="1">
                                  <a:solidFill>
                                    <a:schemeClr val="tx1"/>
                                  </a:solidFill>
                                  <a:effectLst/>
                                  <a:latin typeface="Cambria Math" panose="02040503050406030204" pitchFamily="18" charset="0"/>
                                  <a:ea typeface="+mn-ea"/>
                                  <a:cs typeface="+mn-cs"/>
                                </a:rPr>
                              </m:ctrlPr>
                            </m:dPr>
                            <m:e>
                              <m:r>
                                <a:rPr lang="en-US" sz="1400" b="0" i="1">
                                  <a:solidFill>
                                    <a:schemeClr val="tx1"/>
                                  </a:solidFill>
                                  <a:effectLst/>
                                  <a:latin typeface="Cambria Math" panose="02040503050406030204" pitchFamily="18" charset="0"/>
                                  <a:ea typeface="+mn-ea"/>
                                  <a:cs typeface="+mn-cs"/>
                                </a:rPr>
                                <m:t>𝑅𝑆𝐶</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𝑓𝑜𝑟</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𝑠h𝑜𝑟𝑡</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𝑡𝑒𝑟𝑚</m:t>
                              </m:r>
                              <m:r>
                                <a:rPr lang="en-US" sz="1400" b="0" i="1">
                                  <a:solidFill>
                                    <a:schemeClr val="tx1"/>
                                  </a:solidFill>
                                  <a:effectLst/>
                                  <a:latin typeface="Cambria Math" panose="02040503050406030204" pitchFamily="18" charset="0"/>
                                  <a:ea typeface="+mn-ea"/>
                                  <a:cs typeface="+mn-cs"/>
                                </a:rPr>
                                <m:t> </m:t>
                              </m:r>
                              <m:r>
                                <a:rPr lang="en-US" sz="1400" b="0" i="1">
                                  <a:solidFill>
                                    <a:schemeClr val="tx1"/>
                                  </a:solidFill>
                                  <a:effectLst/>
                                  <a:latin typeface="Cambria Math" panose="02040503050406030204" pitchFamily="18" charset="0"/>
                                  <a:ea typeface="+mn-ea"/>
                                  <a:cs typeface="+mn-cs"/>
                                </a:rPr>
                                <m:t>𝑒𝑥𝑝𝑜𝑠𝑢𝑟𝑒</m:t>
                              </m:r>
                            </m:e>
                          </m:d>
                          <m:r>
                            <m:rPr>
                              <m:nor/>
                            </m:rPr>
                            <a:rPr lang="en-US" sz="1400">
                              <a:solidFill>
                                <a:schemeClr val="tx1"/>
                              </a:solidFill>
                              <a:effectLst/>
                              <a:latin typeface="+mn-lt"/>
                              <a:ea typeface="+mn-ea"/>
                              <a:cs typeface="+mn-cs"/>
                            </a:rPr>
                            <m:t> </m:t>
                          </m:r>
                          <m:r>
                            <a:rPr lang="en-US" sz="1400" i="1">
                              <a:solidFill>
                                <a:schemeClr val="tx1"/>
                              </a:solidFill>
                              <a:effectLst/>
                              <a:latin typeface="Cambria Math" panose="02040503050406030204" pitchFamily="18" charset="0"/>
                              <a:ea typeface="+mn-ea"/>
                              <a:cs typeface="+mn-cs"/>
                            </a:rPr>
                            <m:t>×</m:t>
                          </m:r>
                          <m:r>
                            <a:rPr lang="en-US" sz="1400" b="0" i="1">
                              <a:solidFill>
                                <a:schemeClr val="tx1"/>
                              </a:solidFill>
                              <a:effectLst/>
                              <a:latin typeface="Cambria Math" panose="02040503050406030204" pitchFamily="18" charset="0"/>
                              <a:ea typeface="+mn-ea"/>
                              <a:cs typeface="+mn-cs"/>
                            </a:rPr>
                            <m:t>1000 </m:t>
                          </m:r>
                          <m:r>
                            <a:rPr lang="en-US" sz="1400" b="0" i="1">
                              <a:solidFill>
                                <a:schemeClr val="tx1"/>
                              </a:solidFill>
                              <a:effectLst/>
                              <a:latin typeface="Cambria Math" panose="02040503050406030204" pitchFamily="18" charset="0"/>
                              <a:ea typeface="+mn-ea"/>
                              <a:cs typeface="+mn-cs"/>
                            </a:rPr>
                            <m:t>𝜇</m:t>
                          </m:r>
                          <m:r>
                            <a:rPr lang="en-US" sz="1400" b="0" i="1">
                              <a:solidFill>
                                <a:schemeClr val="tx1"/>
                              </a:solidFill>
                              <a:effectLst/>
                              <a:latin typeface="Cambria Math" panose="02040503050406030204" pitchFamily="18" charset="0"/>
                              <a:ea typeface="+mn-ea"/>
                              <a:cs typeface="+mn-cs"/>
                            </a:rPr>
                            <m:t>𝑔</m:t>
                          </m:r>
                          <m:r>
                            <a:rPr lang="en-US" sz="1400" b="0" i="1">
                              <a:solidFill>
                                <a:schemeClr val="tx1"/>
                              </a:solidFill>
                              <a:effectLst/>
                              <a:latin typeface="Cambria Math" panose="02040503050406030204" pitchFamily="18" charset="0"/>
                              <a:ea typeface="+mn-ea"/>
                              <a:cs typeface="+mn-cs"/>
                            </a:rPr>
                            <m:t>/</m:t>
                          </m:r>
                          <m:r>
                            <a:rPr lang="en-US" sz="1400" b="0" i="1">
                              <a:solidFill>
                                <a:schemeClr val="tx1"/>
                              </a:solidFill>
                              <a:effectLst/>
                              <a:latin typeface="Cambria Math" panose="02040503050406030204" pitchFamily="18" charset="0"/>
                              <a:ea typeface="+mn-ea"/>
                              <a:cs typeface="+mn-cs"/>
                            </a:rPr>
                            <m:t>𝑚𝑔</m:t>
                          </m:r>
                          <m:r>
                            <m:rPr>
                              <m:nor/>
                            </m:rPr>
                            <a:rPr lang="en-US" sz="1400">
                              <a:effectLst/>
                            </a:rPr>
                            <m:t> </m:t>
                          </m:r>
                        </m:num>
                        <m:den>
                          <m:r>
                            <a:rPr lang="en-US" sz="1400" b="0" i="1">
                              <a:latin typeface="Cambria Math" panose="02040503050406030204" pitchFamily="18" charset="0"/>
                            </a:rPr>
                            <m:t>0.290 </m:t>
                          </m:r>
                          <m:r>
                            <a:rPr lang="en-US" sz="1400" b="0" i="1">
                              <a:latin typeface="Cambria Math" panose="02040503050406030204" pitchFamily="18" charset="0"/>
                            </a:rPr>
                            <m:t>𝐿</m:t>
                          </m:r>
                          <m:r>
                            <a:rPr lang="en-US" sz="1400" b="0" i="1">
                              <a:latin typeface="Cambria Math" panose="02040503050406030204" pitchFamily="18" charset="0"/>
                            </a:rPr>
                            <m:t>/</m:t>
                          </m:r>
                          <m:r>
                            <a:rPr lang="en-US" sz="1400" b="0" i="1">
                              <a:latin typeface="Cambria Math" panose="02040503050406030204" pitchFamily="18" charset="0"/>
                            </a:rPr>
                            <m:t>𝑘𝑔</m:t>
                          </m:r>
                          <m:r>
                            <a:rPr lang="en-US" sz="1400" b="0" i="1">
                              <a:latin typeface="Cambria Math" panose="02040503050406030204" pitchFamily="18" charset="0"/>
                            </a:rPr>
                            <m:t>/</m:t>
                          </m:r>
                          <m:r>
                            <a:rPr lang="en-US" sz="1400" b="0" i="1">
                              <a:latin typeface="Cambria Math" panose="02040503050406030204" pitchFamily="18" charset="0"/>
                            </a:rPr>
                            <m:t>𝑑𝑎𝑦</m:t>
                          </m:r>
                        </m:den>
                      </m:f>
                    </m:e>
                  </m:box>
                </m:oMath>
              </a14:m>
              <a:endParaRPr lang="en-US" sz="1400"/>
            </a:p>
          </xdr:txBody>
        </xdr:sp>
      </mc:Choice>
      <mc:Fallback xmlns="">
        <xdr:sp macro="" textlink="">
          <xdr:nvSpPr>
            <xdr:cNvPr id="10" name="TextBox 9" descr="The non-cancer pesticide rapid assessment value is calculated by multiplying the reference dose in milligrams per kilogram per day times the relative source contribution for short-term expsoure of 0.5 times one thousand micrograms per milligram and dividing by the intake rate of 0.289 liters per kilogram per day. ">
              <a:extLst>
                <a:ext uri="{FF2B5EF4-FFF2-40B4-BE49-F238E27FC236}">
                  <a16:creationId xmlns:a16="http://schemas.microsoft.com/office/drawing/2014/main" id="{00000000-0008-0000-0400-00000A000000}"/>
                </a:ext>
              </a:extLst>
            </xdr:cNvPr>
            <xdr:cNvSpPr txBox="1"/>
          </xdr:nvSpPr>
          <xdr:spPr>
            <a:xfrm>
              <a:off x="2476500" y="1814512"/>
              <a:ext cx="5238749" cy="338138"/>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square" lIns="0" tIns="0" rIns="0" bIns="0" rtlCol="0" anchor="t">
              <a:noAutofit/>
            </a:bodyPr>
            <a:lstStyle/>
            <a:p>
              <a:r>
                <a:rPr lang="en-US" sz="1400"/>
                <a:t> </a:t>
              </a:r>
              <a:r>
                <a:rPr lang="en-US" sz="1400" i="0">
                  <a:latin typeface="Cambria Math" panose="02040503050406030204" pitchFamily="18" charset="0"/>
                </a:rPr>
                <a:t>□(64&amp;(</a:t>
              </a:r>
              <a:r>
                <a:rPr lang="en-US" sz="1400" i="0">
                  <a:solidFill>
                    <a:schemeClr val="tx1"/>
                  </a:solidFill>
                  <a:effectLst/>
                  <a:latin typeface="Cambria Math" panose="02040503050406030204" pitchFamily="18" charset="0"/>
                  <a:ea typeface="+mn-ea"/>
                  <a:cs typeface="+mn-cs"/>
                </a:rPr>
                <a:t>[</a:t>
              </a:r>
              <a:r>
                <a:rPr lang="en-US" sz="1400" b="0" i="0">
                  <a:solidFill>
                    <a:schemeClr val="tx1"/>
                  </a:solidFill>
                  <a:effectLst/>
                  <a:latin typeface="Cambria Math" panose="02040503050406030204" pitchFamily="18" charset="0"/>
                  <a:ea typeface="+mn-ea"/>
                  <a:cs typeface="+mn-cs"/>
                </a:rPr>
                <a:t>𝑅𝑓𝐷 𝑣𝑎𝑙𝑢𝑒]</a:t>
              </a:r>
              <a:r>
                <a:rPr lang="en-US" sz="1400" b="0" i="0">
                  <a:solidFill>
                    <a:schemeClr val="tx1"/>
                  </a:solidFill>
                  <a:effectLst/>
                  <a:latin typeface="+mn-lt"/>
                  <a:ea typeface="+mn-ea"/>
                  <a:cs typeface="+mn-cs"/>
                </a:rPr>
                <a:t>"</a:t>
              </a:r>
              <a:r>
                <a:rPr lang="en-US" sz="1400" i="0">
                  <a:solidFill>
                    <a:schemeClr val="tx1"/>
                  </a:solidFill>
                  <a:effectLst/>
                  <a:latin typeface="+mn-lt"/>
                  <a:ea typeface="+mn-ea"/>
                  <a:cs typeface="+mn-cs"/>
                </a:rPr>
                <a:t> </a:t>
              </a:r>
              <a:r>
                <a:rPr lang="en-US" sz="1400" b="0" i="0">
                  <a:solidFill>
                    <a:schemeClr val="tx1"/>
                  </a:solidFill>
                  <a:effectLst/>
                  <a:latin typeface="Cambria Math" panose="02040503050406030204" pitchFamily="18" charset="0"/>
                  <a:ea typeface="+mn-ea"/>
                  <a:cs typeface="+mn-cs"/>
                </a:rPr>
                <a:t>" (𝑚𝑔/𝑘𝑔)/𝑑𝑎𝑦 ×0.5 (𝑅𝑆𝐶 𝑓𝑜𝑟 𝑠ℎ𝑜𝑟𝑡 𝑡𝑒𝑟𝑚 𝑒𝑥𝑝𝑜𝑠𝑢𝑟𝑒)</a:t>
              </a:r>
              <a:r>
                <a:rPr lang="en-US" sz="1400" b="0" i="0">
                  <a:solidFill>
                    <a:schemeClr val="tx1"/>
                  </a:solidFill>
                  <a:effectLst/>
                  <a:latin typeface="+mn-lt"/>
                  <a:ea typeface="+mn-ea"/>
                  <a:cs typeface="+mn-cs"/>
                </a:rPr>
                <a:t>"</a:t>
              </a:r>
              <a:r>
                <a:rPr lang="en-US" sz="1400" i="0">
                  <a:solidFill>
                    <a:schemeClr val="tx1"/>
                  </a:solidFill>
                  <a:effectLst/>
                  <a:latin typeface="+mn-lt"/>
                  <a:ea typeface="+mn-ea"/>
                  <a:cs typeface="+mn-cs"/>
                </a:rPr>
                <a:t> </a:t>
              </a:r>
              <a:r>
                <a:rPr lang="en-US" sz="1400" i="0">
                  <a:solidFill>
                    <a:schemeClr val="tx1"/>
                  </a:solidFill>
                  <a:effectLst/>
                  <a:latin typeface="Cambria Math" panose="02040503050406030204" pitchFamily="18" charset="0"/>
                  <a:ea typeface="+mn-ea"/>
                  <a:cs typeface="+mn-cs"/>
                </a:rPr>
                <a:t>" ×</a:t>
              </a:r>
              <a:r>
                <a:rPr lang="en-US" sz="1400" b="0" i="0">
                  <a:solidFill>
                    <a:schemeClr val="tx1"/>
                  </a:solidFill>
                  <a:effectLst/>
                  <a:latin typeface="Cambria Math" panose="02040503050406030204" pitchFamily="18" charset="0"/>
                  <a:ea typeface="+mn-ea"/>
                  <a:cs typeface="+mn-cs"/>
                </a:rPr>
                <a:t>1000 𝜇𝑔/𝑚𝑔"</a:t>
              </a:r>
              <a:r>
                <a:rPr lang="en-US" sz="1400" i="0">
                  <a:effectLst/>
                </a:rPr>
                <a:t> </a:t>
              </a:r>
              <a:r>
                <a:rPr lang="en-US" sz="1400" i="0">
                  <a:effectLst/>
                  <a:latin typeface="Cambria Math" panose="02040503050406030204" pitchFamily="18" charset="0"/>
                </a:rPr>
                <a:t>" )/(</a:t>
              </a:r>
              <a:r>
                <a:rPr lang="en-US" sz="1400" b="0" i="0">
                  <a:latin typeface="Cambria Math" panose="02040503050406030204" pitchFamily="18" charset="0"/>
                </a:rPr>
                <a:t>0.290 𝐿/𝑘𝑔/𝑑𝑎𝑦))</a:t>
              </a:r>
              <a:endParaRPr lang="en-US" sz="1400"/>
            </a:p>
          </xdr:txBody>
        </xdr:sp>
      </mc:Fallback>
    </mc:AlternateContent>
    <xdr:clientData/>
  </xdr:oneCellAnchor>
  <xdr:oneCellAnchor>
    <xdr:from>
      <xdr:col>1</xdr:col>
      <xdr:colOff>542925</xdr:colOff>
      <xdr:row>5</xdr:row>
      <xdr:rowOff>128587</xdr:rowOff>
    </xdr:from>
    <xdr:ext cx="6871689" cy="268728"/>
    <mc:AlternateContent xmlns:mc="http://schemas.openxmlformats.org/markup-compatibility/2006" xmlns:a14="http://schemas.microsoft.com/office/drawing/2010/main">
      <mc:Choice Requires="a14">
        <xdr:sp macro="" textlink="">
          <xdr:nvSpPr>
            <xdr:cNvPr id="12" name="TextBox 11" descr="The Cancer Pesticide Rapid Assessment value is calculated by multiplying 0.00001 times 1000 micrograms per milligram and dividing the following:  The  slope factor times ten times 0.137 liters per kilogram per day times two, plus the slope factor times three time 0.047 liters per kilogram per day times 14, plus the slope factor times one times 0.039 liters per kilogram per day times 54, all divided by 70 years. ">
              <a:extLst>
                <a:ext uri="{FF2B5EF4-FFF2-40B4-BE49-F238E27FC236}">
                  <a16:creationId xmlns:a16="http://schemas.microsoft.com/office/drawing/2014/main" id="{00000000-0008-0000-0400-00000C000000}"/>
                </a:ext>
              </a:extLst>
            </xdr:cNvPr>
            <xdr:cNvSpPr txBox="1"/>
          </xdr:nvSpPr>
          <xdr:spPr>
            <a:xfrm>
              <a:off x="1819275" y="2376487"/>
              <a:ext cx="6871689" cy="268728"/>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spAutoFit/>
            </a:bodyPr>
            <a:lstStyle/>
            <a:p>
              <a:r>
                <a:rPr lang="en-US" sz="1400"/>
                <a:t> </a:t>
              </a:r>
              <a14:m>
                <m:oMath xmlns:m="http://schemas.openxmlformats.org/officeDocument/2006/math">
                  <m:box>
                    <m:boxPr>
                      <m:ctrlPr>
                        <a:rPr lang="en-US" sz="1400" i="1">
                          <a:latin typeface="Cambria Math" panose="02040503050406030204" pitchFamily="18" charset="0"/>
                        </a:rPr>
                      </m:ctrlPr>
                    </m:boxPr>
                    <m:e>
                      <m:argPr>
                        <m:argSz m:val="-1"/>
                      </m:argPr>
                      <m:f>
                        <m:fPr>
                          <m:ctrlPr>
                            <a:rPr lang="en-US" sz="1400" i="1">
                              <a:latin typeface="Cambria Math" panose="02040503050406030204" pitchFamily="18" charset="0"/>
                            </a:rPr>
                          </m:ctrlPr>
                        </m:fPr>
                        <m:num>
                          <m:r>
                            <a:rPr lang="en-US" sz="1400" b="0" i="1">
                              <a:latin typeface="Cambria Math" panose="02040503050406030204" pitchFamily="18" charset="0"/>
                            </a:rPr>
                            <m:t>(1</m:t>
                          </m:r>
                          <m:r>
                            <a:rPr lang="en-US" sz="1400" b="0" i="1">
                              <a:latin typeface="Cambria Math" panose="02040503050406030204" pitchFamily="18" charset="0"/>
                            </a:rPr>
                            <m:t>𝑥</m:t>
                          </m:r>
                          <m:r>
                            <a:rPr lang="en-US" sz="1400" b="0" i="1">
                              <a:latin typeface="Cambria Math" panose="02040503050406030204" pitchFamily="18" charset="0"/>
                            </a:rPr>
                            <m:t>10−5)(1000 </m:t>
                          </m:r>
                          <m:r>
                            <a:rPr lang="en-US" sz="1400" b="0" i="1">
                              <a:latin typeface="Cambria Math" panose="02040503050406030204" pitchFamily="18" charset="0"/>
                              <a:ea typeface="Cambria Math" panose="02040503050406030204" pitchFamily="18" charset="0"/>
                            </a:rPr>
                            <m:t>𝜇</m:t>
                          </m:r>
                          <m:r>
                            <a:rPr lang="en-US" sz="1400" b="0" i="1">
                              <a:latin typeface="Cambria Math" panose="02040503050406030204" pitchFamily="18" charset="0"/>
                              <a:ea typeface="Cambria Math" panose="02040503050406030204" pitchFamily="18" charset="0"/>
                            </a:rPr>
                            <m:t>𝑔</m:t>
                          </m:r>
                          <m:r>
                            <a:rPr lang="en-US" sz="1400" b="0" i="1">
                              <a:latin typeface="Cambria Math" panose="02040503050406030204" pitchFamily="18" charset="0"/>
                              <a:ea typeface="Cambria Math" panose="02040503050406030204" pitchFamily="18" charset="0"/>
                            </a:rPr>
                            <m:t>/</m:t>
                          </m:r>
                          <m:r>
                            <a:rPr lang="en-US" sz="1400" b="0" i="1">
                              <a:latin typeface="Cambria Math" panose="02040503050406030204" pitchFamily="18" charset="0"/>
                              <a:ea typeface="Cambria Math" panose="02040503050406030204" pitchFamily="18" charset="0"/>
                            </a:rPr>
                            <m:t>𝑚𝑔</m:t>
                          </m:r>
                          <m:r>
                            <a:rPr lang="en-US" sz="1400" b="0" i="1">
                              <a:latin typeface="Cambria Math" panose="02040503050406030204" pitchFamily="18" charset="0"/>
                              <a:ea typeface="Cambria Math" panose="02040503050406030204" pitchFamily="18" charset="0"/>
                            </a:rPr>
                            <m:t>)</m:t>
                          </m:r>
                        </m:num>
                        <m:den>
                          <m:r>
                            <a:rPr lang="en-US" sz="1400" i="1">
                              <a:solidFill>
                                <a:schemeClr val="tx1"/>
                              </a:solidFill>
                              <a:effectLst/>
                              <a:latin typeface="Cambria Math" panose="02040503050406030204" pitchFamily="18" charset="0"/>
                              <a:ea typeface="+mn-ea"/>
                              <a:cs typeface="+mn-cs"/>
                            </a:rPr>
                            <m:t>[(</m:t>
                          </m:r>
                          <m:r>
                            <a:rPr lang="en-US" sz="1400" i="1">
                              <a:solidFill>
                                <a:schemeClr val="tx1"/>
                              </a:solidFill>
                              <a:effectLst/>
                              <a:latin typeface="Cambria Math" panose="02040503050406030204" pitchFamily="18" charset="0"/>
                              <a:ea typeface="+mn-ea"/>
                              <a:cs typeface="+mn-cs"/>
                            </a:rPr>
                            <m:t>𝑆𝑙𝑜𝑝𝑒</m:t>
                          </m:r>
                          <m:r>
                            <a:rPr lang="en-US" sz="1400" i="1">
                              <a:solidFill>
                                <a:schemeClr val="tx1"/>
                              </a:solidFill>
                              <a:effectLst/>
                              <a:latin typeface="Cambria Math" panose="02040503050406030204" pitchFamily="18" charset="0"/>
                              <a:ea typeface="+mn-ea"/>
                              <a:cs typeface="+mn-cs"/>
                            </a:rPr>
                            <m:t> </m:t>
                          </m:r>
                          <m:r>
                            <a:rPr lang="en-US" sz="1400" i="1">
                              <a:solidFill>
                                <a:schemeClr val="tx1"/>
                              </a:solidFill>
                              <a:effectLst/>
                              <a:latin typeface="Cambria Math" panose="02040503050406030204" pitchFamily="18" charset="0"/>
                              <a:ea typeface="+mn-ea"/>
                              <a:cs typeface="+mn-cs"/>
                            </a:rPr>
                            <m:t>𝑓𝑎𝑐𝑡𝑜𝑟</m:t>
                          </m:r>
                          <m:r>
                            <a:rPr lang="en-US" sz="1400" i="1">
                              <a:solidFill>
                                <a:schemeClr val="tx1"/>
                              </a:solidFill>
                              <a:effectLst/>
                              <a:latin typeface="Cambria Math" panose="02040503050406030204" pitchFamily="18" charset="0"/>
                              <a:ea typeface="+mn-ea"/>
                              <a:cs typeface="+mn-cs"/>
                            </a:rPr>
                            <m:t>)(10)(0.155 </m:t>
                          </m:r>
                          <m:r>
                            <a:rPr lang="en-US" sz="1400" i="1">
                              <a:solidFill>
                                <a:schemeClr val="tx1"/>
                              </a:solidFill>
                              <a:effectLst/>
                              <a:latin typeface="Cambria Math" panose="02040503050406030204" pitchFamily="18" charset="0"/>
                              <a:ea typeface="+mn-ea"/>
                              <a:cs typeface="+mn-cs"/>
                            </a:rPr>
                            <m:t>𝐿</m:t>
                          </m:r>
                          <m:r>
                            <a:rPr lang="en-US" sz="1400" i="1">
                              <a:solidFill>
                                <a:schemeClr val="tx1"/>
                              </a:solidFill>
                              <a:effectLst/>
                              <a:latin typeface="Cambria Math" panose="02040503050406030204" pitchFamily="18" charset="0"/>
                              <a:ea typeface="+mn-ea"/>
                              <a:cs typeface="+mn-cs"/>
                            </a:rPr>
                            <m:t>/</m:t>
                          </m:r>
                          <m:r>
                            <a:rPr lang="en-US" sz="1400" i="1">
                              <a:solidFill>
                                <a:schemeClr val="tx1"/>
                              </a:solidFill>
                              <a:effectLst/>
                              <a:latin typeface="Cambria Math" panose="02040503050406030204" pitchFamily="18" charset="0"/>
                              <a:ea typeface="+mn-ea"/>
                              <a:cs typeface="+mn-cs"/>
                            </a:rPr>
                            <m:t>𝑘𝑔</m:t>
                          </m:r>
                          <m:r>
                            <a:rPr lang="en-US" sz="1400" i="1">
                              <a:solidFill>
                                <a:schemeClr val="tx1"/>
                              </a:solidFill>
                              <a:effectLst/>
                              <a:latin typeface="Cambria Math" panose="02040503050406030204" pitchFamily="18" charset="0"/>
                              <a:ea typeface="+mn-ea"/>
                              <a:cs typeface="+mn-cs"/>
                            </a:rPr>
                            <m:t>/</m:t>
                          </m:r>
                          <m:r>
                            <a:rPr lang="en-US" sz="1400" i="1">
                              <a:solidFill>
                                <a:schemeClr val="tx1"/>
                              </a:solidFill>
                              <a:effectLst/>
                              <a:latin typeface="Cambria Math" panose="02040503050406030204" pitchFamily="18" charset="0"/>
                              <a:ea typeface="+mn-ea"/>
                              <a:cs typeface="+mn-cs"/>
                            </a:rPr>
                            <m:t>𝑑</m:t>
                          </m:r>
                          <m:r>
                            <a:rPr lang="en-US" sz="1400" i="1">
                              <a:solidFill>
                                <a:schemeClr val="tx1"/>
                              </a:solidFill>
                              <a:effectLst/>
                              <a:latin typeface="Cambria Math" panose="02040503050406030204" pitchFamily="18" charset="0"/>
                              <a:ea typeface="+mn-ea"/>
                              <a:cs typeface="+mn-cs"/>
                            </a:rPr>
                            <m:t>)(2) + (</m:t>
                          </m:r>
                          <m:r>
                            <a:rPr lang="en-US" sz="1400" i="1">
                              <a:solidFill>
                                <a:schemeClr val="tx1"/>
                              </a:solidFill>
                              <a:effectLst/>
                              <a:latin typeface="Cambria Math" panose="02040503050406030204" pitchFamily="18" charset="0"/>
                              <a:ea typeface="+mn-ea"/>
                              <a:cs typeface="+mn-cs"/>
                            </a:rPr>
                            <m:t>𝑆𝑙𝑜𝑝𝑒</m:t>
                          </m:r>
                          <m:r>
                            <a:rPr lang="en-US" sz="1400" i="1">
                              <a:solidFill>
                                <a:schemeClr val="tx1"/>
                              </a:solidFill>
                              <a:effectLst/>
                              <a:latin typeface="Cambria Math" panose="02040503050406030204" pitchFamily="18" charset="0"/>
                              <a:ea typeface="+mn-ea"/>
                              <a:cs typeface="+mn-cs"/>
                            </a:rPr>
                            <m:t> </m:t>
                          </m:r>
                          <m:r>
                            <a:rPr lang="en-US" sz="1400" i="1">
                              <a:solidFill>
                                <a:schemeClr val="tx1"/>
                              </a:solidFill>
                              <a:effectLst/>
                              <a:latin typeface="Cambria Math" panose="02040503050406030204" pitchFamily="18" charset="0"/>
                              <a:ea typeface="+mn-ea"/>
                              <a:cs typeface="+mn-cs"/>
                            </a:rPr>
                            <m:t>𝑓𝑎𝑐𝑡𝑜𝑟</m:t>
                          </m:r>
                          <m:r>
                            <a:rPr lang="en-US" sz="1400" i="1">
                              <a:solidFill>
                                <a:schemeClr val="tx1"/>
                              </a:solidFill>
                              <a:effectLst/>
                              <a:latin typeface="Cambria Math" panose="02040503050406030204" pitchFamily="18" charset="0"/>
                              <a:ea typeface="+mn-ea"/>
                              <a:cs typeface="+mn-cs"/>
                            </a:rPr>
                            <m:t>)(3)(0.040 </m:t>
                          </m:r>
                          <m:r>
                            <a:rPr lang="en-US" sz="1400" i="1">
                              <a:solidFill>
                                <a:schemeClr val="tx1"/>
                              </a:solidFill>
                              <a:effectLst/>
                              <a:latin typeface="Cambria Math" panose="02040503050406030204" pitchFamily="18" charset="0"/>
                              <a:ea typeface="+mn-ea"/>
                              <a:cs typeface="+mn-cs"/>
                            </a:rPr>
                            <m:t>𝐿</m:t>
                          </m:r>
                          <m:r>
                            <a:rPr lang="en-US" sz="1400" i="1">
                              <a:solidFill>
                                <a:schemeClr val="tx1"/>
                              </a:solidFill>
                              <a:effectLst/>
                              <a:latin typeface="Cambria Math" panose="02040503050406030204" pitchFamily="18" charset="0"/>
                              <a:ea typeface="+mn-ea"/>
                              <a:cs typeface="+mn-cs"/>
                            </a:rPr>
                            <m:t>/</m:t>
                          </m:r>
                          <m:r>
                            <a:rPr lang="en-US" sz="1400" i="1">
                              <a:solidFill>
                                <a:schemeClr val="tx1"/>
                              </a:solidFill>
                              <a:effectLst/>
                              <a:latin typeface="Cambria Math" panose="02040503050406030204" pitchFamily="18" charset="0"/>
                              <a:ea typeface="+mn-ea"/>
                              <a:cs typeface="+mn-cs"/>
                            </a:rPr>
                            <m:t>𝑘𝑔</m:t>
                          </m:r>
                          <m:r>
                            <a:rPr lang="en-US" sz="1400" i="1">
                              <a:solidFill>
                                <a:schemeClr val="tx1"/>
                              </a:solidFill>
                              <a:effectLst/>
                              <a:latin typeface="Cambria Math" panose="02040503050406030204" pitchFamily="18" charset="0"/>
                              <a:ea typeface="+mn-ea"/>
                              <a:cs typeface="+mn-cs"/>
                            </a:rPr>
                            <m:t>/</m:t>
                          </m:r>
                          <m:r>
                            <a:rPr lang="en-US" sz="1400" i="1">
                              <a:solidFill>
                                <a:schemeClr val="tx1"/>
                              </a:solidFill>
                              <a:effectLst/>
                              <a:latin typeface="Cambria Math" panose="02040503050406030204" pitchFamily="18" charset="0"/>
                              <a:ea typeface="+mn-ea"/>
                              <a:cs typeface="+mn-cs"/>
                            </a:rPr>
                            <m:t>𝑑</m:t>
                          </m:r>
                          <m:r>
                            <a:rPr lang="en-US" sz="1400" i="1">
                              <a:solidFill>
                                <a:schemeClr val="tx1"/>
                              </a:solidFill>
                              <a:effectLst/>
                              <a:latin typeface="Cambria Math" panose="02040503050406030204" pitchFamily="18" charset="0"/>
                              <a:ea typeface="+mn-ea"/>
                              <a:cs typeface="+mn-cs"/>
                            </a:rPr>
                            <m:t>)(14) + (</m:t>
                          </m:r>
                          <m:r>
                            <a:rPr lang="en-US" sz="1400" i="1">
                              <a:solidFill>
                                <a:schemeClr val="tx1"/>
                              </a:solidFill>
                              <a:effectLst/>
                              <a:latin typeface="Cambria Math" panose="02040503050406030204" pitchFamily="18" charset="0"/>
                              <a:ea typeface="+mn-ea"/>
                              <a:cs typeface="+mn-cs"/>
                            </a:rPr>
                            <m:t>𝑆𝑙𝑜𝑝𝑒</m:t>
                          </m:r>
                          <m:r>
                            <a:rPr lang="en-US" sz="1400" i="1">
                              <a:solidFill>
                                <a:schemeClr val="tx1"/>
                              </a:solidFill>
                              <a:effectLst/>
                              <a:latin typeface="Cambria Math" panose="02040503050406030204" pitchFamily="18" charset="0"/>
                              <a:ea typeface="+mn-ea"/>
                              <a:cs typeface="+mn-cs"/>
                            </a:rPr>
                            <m:t> </m:t>
                          </m:r>
                          <m:r>
                            <a:rPr lang="en-US" sz="1400" i="1">
                              <a:solidFill>
                                <a:schemeClr val="tx1"/>
                              </a:solidFill>
                              <a:effectLst/>
                              <a:latin typeface="Cambria Math" panose="02040503050406030204" pitchFamily="18" charset="0"/>
                              <a:ea typeface="+mn-ea"/>
                              <a:cs typeface="+mn-cs"/>
                            </a:rPr>
                            <m:t>𝑓𝑎𝑐𝑡𝑜𝑟</m:t>
                          </m:r>
                          <m:r>
                            <a:rPr lang="en-US" sz="1400" i="1">
                              <a:solidFill>
                                <a:schemeClr val="tx1"/>
                              </a:solidFill>
                              <a:effectLst/>
                              <a:latin typeface="Cambria Math" panose="02040503050406030204" pitchFamily="18" charset="0"/>
                              <a:ea typeface="+mn-ea"/>
                              <a:cs typeface="+mn-cs"/>
                            </a:rPr>
                            <m:t>)(1)(0.042 </m:t>
                          </m:r>
                          <m:r>
                            <a:rPr lang="en-US" sz="1400" i="1">
                              <a:solidFill>
                                <a:schemeClr val="tx1"/>
                              </a:solidFill>
                              <a:effectLst/>
                              <a:latin typeface="Cambria Math" panose="02040503050406030204" pitchFamily="18" charset="0"/>
                              <a:ea typeface="+mn-ea"/>
                              <a:cs typeface="+mn-cs"/>
                            </a:rPr>
                            <m:t>𝐿</m:t>
                          </m:r>
                          <m:r>
                            <a:rPr lang="en-US" sz="1400" i="1">
                              <a:solidFill>
                                <a:schemeClr val="tx1"/>
                              </a:solidFill>
                              <a:effectLst/>
                              <a:latin typeface="Cambria Math" panose="02040503050406030204" pitchFamily="18" charset="0"/>
                              <a:ea typeface="+mn-ea"/>
                              <a:cs typeface="+mn-cs"/>
                            </a:rPr>
                            <m:t>/</m:t>
                          </m:r>
                          <m:r>
                            <a:rPr lang="en-US" sz="1400" i="1">
                              <a:solidFill>
                                <a:schemeClr val="tx1"/>
                              </a:solidFill>
                              <a:effectLst/>
                              <a:latin typeface="Cambria Math" panose="02040503050406030204" pitchFamily="18" charset="0"/>
                              <a:ea typeface="+mn-ea"/>
                              <a:cs typeface="+mn-cs"/>
                            </a:rPr>
                            <m:t>𝑘𝑔</m:t>
                          </m:r>
                          <m:r>
                            <a:rPr lang="en-US" sz="1400" i="1">
                              <a:solidFill>
                                <a:schemeClr val="tx1"/>
                              </a:solidFill>
                              <a:effectLst/>
                              <a:latin typeface="Cambria Math" panose="02040503050406030204" pitchFamily="18" charset="0"/>
                              <a:ea typeface="+mn-ea"/>
                              <a:cs typeface="+mn-cs"/>
                            </a:rPr>
                            <m:t>/</m:t>
                          </m:r>
                          <m:r>
                            <a:rPr lang="en-US" sz="1400" i="1">
                              <a:solidFill>
                                <a:schemeClr val="tx1"/>
                              </a:solidFill>
                              <a:effectLst/>
                              <a:latin typeface="Cambria Math" panose="02040503050406030204" pitchFamily="18" charset="0"/>
                              <a:ea typeface="+mn-ea"/>
                              <a:cs typeface="+mn-cs"/>
                            </a:rPr>
                            <m:t>𝑑</m:t>
                          </m:r>
                          <m:r>
                            <a:rPr lang="en-US" sz="1400" i="1">
                              <a:solidFill>
                                <a:schemeClr val="tx1"/>
                              </a:solidFill>
                              <a:effectLst/>
                              <a:latin typeface="Cambria Math" panose="02040503050406030204" pitchFamily="18" charset="0"/>
                              <a:ea typeface="+mn-ea"/>
                              <a:cs typeface="+mn-cs"/>
                            </a:rPr>
                            <m:t>)(54)] / 70 </m:t>
                          </m:r>
                          <m:r>
                            <a:rPr lang="en-US" sz="1400" i="1">
                              <a:solidFill>
                                <a:schemeClr val="tx1"/>
                              </a:solidFill>
                              <a:effectLst/>
                              <a:latin typeface="Cambria Math" panose="02040503050406030204" pitchFamily="18" charset="0"/>
                              <a:ea typeface="+mn-ea"/>
                              <a:cs typeface="+mn-cs"/>
                            </a:rPr>
                            <m:t>𝑦𝑒𝑎𝑟𝑠</m:t>
                          </m:r>
                          <m:r>
                            <a:rPr lang="en-US" sz="1400" i="1">
                              <a:solidFill>
                                <a:schemeClr val="tx1"/>
                              </a:solidFill>
                              <a:effectLst/>
                              <a:latin typeface="Cambria Math" panose="02040503050406030204" pitchFamily="18" charset="0"/>
                              <a:ea typeface="+mn-ea"/>
                              <a:cs typeface="+mn-cs"/>
                            </a:rPr>
                            <m:t> </m:t>
                          </m:r>
                          <m:r>
                            <m:rPr>
                              <m:nor/>
                            </m:rPr>
                            <a:rPr lang="en-US" sz="1400">
                              <a:effectLst/>
                            </a:rPr>
                            <m:t> </m:t>
                          </m:r>
                        </m:den>
                      </m:f>
                    </m:e>
                  </m:box>
                </m:oMath>
              </a14:m>
              <a:endParaRPr lang="en-US" sz="1400"/>
            </a:p>
          </xdr:txBody>
        </xdr:sp>
      </mc:Choice>
      <mc:Fallback xmlns="">
        <xdr:sp macro="" textlink="">
          <xdr:nvSpPr>
            <xdr:cNvPr id="12" name="TextBox 11" descr="The Cancer Pesticide Rapid Assessment value is calculated by multiplying 0.00001 times 1000 micrograms per milligram and dividing the following:  The  slope factor times ten times 0.137 liters per kilogram per day times two, plus the slope factor times three time 0.047 liters per kilogram per day times 14, plus the slope factor times one times 0.039 liters per kilogram per day times 54, all divided by 70 years. ">
              <a:extLst>
                <a:ext uri="{FF2B5EF4-FFF2-40B4-BE49-F238E27FC236}">
                  <a16:creationId xmlns:a16="http://schemas.microsoft.com/office/drawing/2014/main" id="{00000000-0008-0000-0400-00000C000000}"/>
                </a:ext>
              </a:extLst>
            </xdr:cNvPr>
            <xdr:cNvSpPr txBox="1"/>
          </xdr:nvSpPr>
          <xdr:spPr>
            <a:xfrm>
              <a:off x="1819275" y="2376487"/>
              <a:ext cx="6871689" cy="268728"/>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horzOverflow="clip" wrap="none" lIns="0" tIns="0" rIns="0" bIns="0" rtlCol="0" anchor="t">
              <a:spAutoFit/>
            </a:bodyPr>
            <a:lstStyle/>
            <a:p>
              <a:r>
                <a:rPr lang="en-US" sz="1400"/>
                <a:t> </a:t>
              </a:r>
              <a:r>
                <a:rPr lang="en-US" sz="1400" i="0">
                  <a:latin typeface="Cambria Math" panose="02040503050406030204" pitchFamily="18" charset="0"/>
                </a:rPr>
                <a:t>□(64&amp;(</a:t>
              </a:r>
              <a:r>
                <a:rPr lang="en-US" sz="1400" b="0" i="0">
                  <a:latin typeface="Cambria Math" panose="02040503050406030204" pitchFamily="18" charset="0"/>
                </a:rPr>
                <a:t>(1𝑥10−5)(1000 </a:t>
              </a:r>
              <a:r>
                <a:rPr lang="en-US" sz="1400" b="0" i="0">
                  <a:latin typeface="Cambria Math" panose="02040503050406030204" pitchFamily="18" charset="0"/>
                  <a:ea typeface="Cambria Math" panose="02040503050406030204" pitchFamily="18" charset="0"/>
                </a:rPr>
                <a:t>𝜇𝑔/𝑚𝑔))/(</a:t>
              </a:r>
              <a:r>
                <a:rPr lang="en-US" sz="1400" i="0">
                  <a:solidFill>
                    <a:schemeClr val="tx1"/>
                  </a:solidFill>
                  <a:effectLst/>
                  <a:latin typeface="Cambria Math" panose="02040503050406030204" pitchFamily="18" charset="0"/>
                  <a:ea typeface="+mn-ea"/>
                  <a:cs typeface="+mn-cs"/>
                </a:rPr>
                <a:t>[(𝑆𝑙𝑜𝑝𝑒 𝑓𝑎𝑐𝑡𝑜𝑟)(10)(0.1</a:t>
              </a:r>
              <a:r>
                <a:rPr lang="en-US" sz="1400" b="0" i="0">
                  <a:solidFill>
                    <a:schemeClr val="tx1"/>
                  </a:solidFill>
                  <a:effectLst/>
                  <a:latin typeface="Cambria Math" panose="02040503050406030204" pitchFamily="18" charset="0"/>
                  <a:ea typeface="+mn-ea"/>
                  <a:cs typeface="+mn-cs"/>
                </a:rPr>
                <a:t>5</a:t>
              </a:r>
              <a:r>
                <a:rPr lang="en-US" sz="1400" i="0">
                  <a:solidFill>
                    <a:schemeClr val="tx1"/>
                  </a:solidFill>
                  <a:effectLst/>
                  <a:latin typeface="Cambria Math" panose="02040503050406030204" pitchFamily="18" charset="0"/>
                  <a:ea typeface="+mn-ea"/>
                  <a:cs typeface="+mn-cs"/>
                </a:rPr>
                <a:t>5 𝐿/𝑘𝑔/𝑑)(2) + (𝑆𝑙𝑜𝑝𝑒 𝑓𝑎𝑐𝑡𝑜𝑟)(3)(0.04</a:t>
              </a:r>
              <a:r>
                <a:rPr lang="en-US" sz="1400" b="0" i="0">
                  <a:solidFill>
                    <a:schemeClr val="tx1"/>
                  </a:solidFill>
                  <a:effectLst/>
                  <a:latin typeface="Cambria Math" panose="02040503050406030204" pitchFamily="18" charset="0"/>
                  <a:ea typeface="+mn-ea"/>
                  <a:cs typeface="+mn-cs"/>
                </a:rPr>
                <a:t>0</a:t>
              </a:r>
              <a:r>
                <a:rPr lang="en-US" sz="1400" i="0">
                  <a:solidFill>
                    <a:schemeClr val="tx1"/>
                  </a:solidFill>
                  <a:effectLst/>
                  <a:latin typeface="Cambria Math" panose="02040503050406030204" pitchFamily="18" charset="0"/>
                  <a:ea typeface="+mn-ea"/>
                  <a:cs typeface="+mn-cs"/>
                </a:rPr>
                <a:t> 𝐿/𝑘𝑔/𝑑)(14) + (𝑆𝑙𝑜𝑝𝑒 𝑓𝑎𝑐𝑡𝑜𝑟)(1)(0.04</a:t>
              </a:r>
              <a:r>
                <a:rPr lang="en-US" sz="1400" b="0" i="0">
                  <a:solidFill>
                    <a:schemeClr val="tx1"/>
                  </a:solidFill>
                  <a:effectLst/>
                  <a:latin typeface="Cambria Math" panose="02040503050406030204" pitchFamily="18" charset="0"/>
                  <a:ea typeface="+mn-ea"/>
                  <a:cs typeface="+mn-cs"/>
                </a:rPr>
                <a:t>2</a:t>
              </a:r>
              <a:r>
                <a:rPr lang="en-US" sz="1400" i="0">
                  <a:solidFill>
                    <a:schemeClr val="tx1"/>
                  </a:solidFill>
                  <a:effectLst/>
                  <a:latin typeface="Cambria Math" panose="02040503050406030204" pitchFamily="18" charset="0"/>
                  <a:ea typeface="+mn-ea"/>
                  <a:cs typeface="+mn-cs"/>
                </a:rPr>
                <a:t> 𝐿/𝑘𝑔/𝑑)(54)] / 70 𝑦𝑒𝑎𝑟𝑠 "</a:t>
              </a:r>
              <a:r>
                <a:rPr lang="en-US" sz="1400" i="0">
                  <a:effectLst/>
                </a:rPr>
                <a:t> </a:t>
              </a:r>
              <a:r>
                <a:rPr lang="en-US" sz="1400" i="0">
                  <a:effectLst/>
                  <a:latin typeface="Cambria Math" panose="02040503050406030204" pitchFamily="18" charset="0"/>
                </a:rPr>
                <a:t>" ))</a:t>
              </a:r>
              <a:endParaRPr lang="en-US" sz="1400"/>
            </a:p>
          </xdr:txBody>
        </xdr:sp>
      </mc:Fallback>
    </mc:AlternateContent>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A481F8AB-23F6-4C37-BCB1-AE26176AC8BA}" name="Table1" displayName="Table1" ref="A2:J231" totalsRowShown="0" headerRowDxfId="14" dataDxfId="12" headerRowBorderDxfId="13" tableBorderDxfId="11" totalsRowBorderDxfId="10">
  <autoFilter ref="A2:J231" xr:uid="{A481F8AB-23F6-4C37-BCB1-AE26176AC8BA}"/>
  <tableColumns count="10">
    <tableColumn id="1" xr3:uid="{C2283B6B-CBC5-4D12-9AB8-FC099A9079C8}" name="Chemical" dataDxfId="9"/>
    <tableColumn id="2" xr3:uid="{8E8F6DFB-52A9-4725-8034-0991E108F6F0}" name="CAS #" dataDxfId="8"/>
    <tableColumn id="3" xr3:uid="{6CE6D97B-A402-45CF-9CC6-EF64A81CB0B8}" name="Year of Rapid Assessment" dataDxfId="7"/>
    <tableColumn id="4" xr3:uid="{6C5E765F-51E6-44A8-A2DD-4A3DA3A6EBFC}" name="MDH Guidance Value and/or Other** (µg/L)_x000a_" dataDxfId="6"/>
    <tableColumn id="5" xr3:uid="{AC8143D8-C2E3-4061-8C15-ABC6EBBE1B45}" name="Rapid Assessment  Non-cancer (µg/L) _x000a_" dataDxfId="5"/>
    <tableColumn id="6" xr3:uid="{70970F83-9521-4044-AFF3-8425BA1CC65C}" name="Rapid Assessment  Cancer (µg/L) _x000a_" dataDxfId="4"/>
    <tableColumn id="7" xr3:uid="{45C6F72E-A3D1-45F4-AC8B-7E8B99BC5F7C}" name="Reference Dose (mg/kg-d)" dataDxfId="3"/>
    <tableColumn id="8" xr3:uid="{2A90B3CA-B214-46FA-8DFB-2041A2913524}" name="Cancer Classification (USEPA)" dataDxfId="2"/>
    <tableColumn id="9" xr3:uid="{662AD80F-6F8C-4CE2-924A-878C9DFC7578}" name="Cancer Potency ((mg/kg-day)-1)" dataDxfId="1"/>
    <tableColumn id="10" xr3:uid="{CA2D9D8F-68CE-4F9E-B068-8E461921C61C}" name="Non-cancer Health Effects                     _x000a_(Critical Effects)" dataDxfId="0"/>
  </tableColumns>
  <tableStyleInfo name="TableStyleMedium20"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8" Type="http://schemas.openxmlformats.org/officeDocument/2006/relationships/hyperlink" Target="hhttps://www.leg.state.mn.us/archive/sonar/SONAR-03733.pdf" TargetMode="External"/><Relationship Id="rId13" Type="http://schemas.openxmlformats.org/officeDocument/2006/relationships/hyperlink" Target="https://www.health.state.mn.us/communities/environment/risk/guidance/gw/table.html" TargetMode="External"/><Relationship Id="rId3" Type="http://schemas.openxmlformats.org/officeDocument/2006/relationships/hyperlink" Target="http://www2.epa.gov/sites/production/files/2015-10/documents/osp_risk_characterization_handbook_2000.pdf" TargetMode="External"/><Relationship Id="rId7" Type="http://schemas.openxmlformats.org/officeDocument/2006/relationships/hyperlink" Target="http://www2.epa.gov/sites/production/files/2015-10/documents/osp_risk_characterization_handbook_2000.pdf" TargetMode="External"/><Relationship Id="rId12" Type="http://schemas.openxmlformats.org/officeDocument/2006/relationships/hyperlink" Target="https://www.health.state.mn.us/communities/environment/risk/guidance/gw/index.html" TargetMode="External"/><Relationship Id="rId2" Type="http://schemas.openxmlformats.org/officeDocument/2006/relationships/hyperlink" Target="http://water.epa.gov/drink/standards/hascience.cfm" TargetMode="External"/><Relationship Id="rId16" Type="http://schemas.openxmlformats.org/officeDocument/2006/relationships/drawing" Target="../drawings/drawing1.xml"/><Relationship Id="rId1" Type="http://schemas.openxmlformats.org/officeDocument/2006/relationships/hyperlink" Target="https://www.health.state.mn.us/communities/environment/risk/guidance/dwec/rapidpest.html" TargetMode="External"/><Relationship Id="rId6" Type="http://schemas.openxmlformats.org/officeDocument/2006/relationships/hyperlink" Target="http://water.epa.gov/drink/standards/hascience.cfm" TargetMode="External"/><Relationship Id="rId11" Type="http://schemas.openxmlformats.org/officeDocument/2006/relationships/hyperlink" Target="https://www.health.state.mn.us/communities/environment/risk/guidance/gw/index.html" TargetMode="External"/><Relationship Id="rId5" Type="http://schemas.openxmlformats.org/officeDocument/2006/relationships/hyperlink" Target="http://iaspub.epa.gov/apex/pesticides/f?p=HHBP:home" TargetMode="External"/><Relationship Id="rId15" Type="http://schemas.openxmlformats.org/officeDocument/2006/relationships/printerSettings" Target="../printerSettings/printerSettings1.bin"/><Relationship Id="rId10" Type="http://schemas.openxmlformats.org/officeDocument/2006/relationships/hyperlink" Target="http://iaspub.epa.gov/apex/pesticides/f?p=HHBP:home" TargetMode="External"/><Relationship Id="rId4" Type="http://schemas.openxmlformats.org/officeDocument/2006/relationships/hyperlink" Target="https://www.health.state.mn.us/communities/environment/risk/guidance/dwec/rapidpest.html" TargetMode="External"/><Relationship Id="rId9" Type="http://schemas.openxmlformats.org/officeDocument/2006/relationships/hyperlink" Target="http://www.health.state.mn.us/divs/eh/risk/guidance/gw/table.html" TargetMode="External"/><Relationship Id="rId14" Type="http://schemas.openxmlformats.org/officeDocument/2006/relationships/hyperlink" Target="hhttps://www.leg.state.mn.us/archive/sonar/SONAR-03733.pdf"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hyperlink" Target="http://www2.epa.gov/bmds/benchmark-dose-bmd-methods" TargetMode="External"/><Relationship Id="rId2" Type="http://schemas.openxmlformats.org/officeDocument/2006/relationships/hyperlink" Target="https://www.health.state.mn.us/communities/environment/risk/docs/guidance/hedrefguide.pdf" TargetMode="External"/><Relationship Id="rId1" Type="http://schemas.openxmlformats.org/officeDocument/2006/relationships/hyperlink" Target="http://metamolecular.com/cheminformatics/what-is-a-cas-number/" TargetMode="External"/><Relationship Id="rId5" Type="http://schemas.openxmlformats.org/officeDocument/2006/relationships/printerSettings" Target="../printerSettings/printerSettings3.bin"/><Relationship Id="rId4" Type="http://schemas.openxmlformats.org/officeDocument/2006/relationships/hyperlink" Target="https://www.leg.state.mn.us/archive/sonar/SONAR-03733.pdf" TargetMode="External"/></Relationships>
</file>

<file path=xl/worksheets/_rels/sheet4.xml.rels><?xml version="1.0" encoding="UTF-8" standalone="yes"?>
<Relationships xmlns="http://schemas.openxmlformats.org/package/2006/relationships"><Relationship Id="rId3" Type="http://schemas.openxmlformats.org/officeDocument/2006/relationships/hyperlink" Target="https://www.leg.state.mn.us/archive/sonar/SONAR-03733.pdf" TargetMode="External"/><Relationship Id="rId2" Type="http://schemas.openxmlformats.org/officeDocument/2006/relationships/hyperlink" Target="http://water.epa.gov/drink/standards/hascience.cfm" TargetMode="External"/><Relationship Id="rId1" Type="http://schemas.openxmlformats.org/officeDocument/2006/relationships/hyperlink" Target="https://www.leg.state.mn.us/archive/sonar/SONAR-03733.pdf" TargetMode="Externa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C00000"/>
  </sheetPr>
  <dimension ref="A1:B30"/>
  <sheetViews>
    <sheetView showGridLines="0" topLeftCell="A21" zoomScale="143" zoomScaleNormal="143" workbookViewId="0">
      <selection activeCell="A22" sqref="A22"/>
    </sheetView>
  </sheetViews>
  <sheetFormatPr defaultColWidth="0" defaultRowHeight="15" zeroHeight="1" x14ac:dyDescent="0.25"/>
  <cols>
    <col min="1" max="1" width="121.42578125" style="1" customWidth="1"/>
    <col min="2" max="2" width="1.42578125" customWidth="1"/>
    <col min="3" max="16384" width="9.140625" hidden="1"/>
  </cols>
  <sheetData>
    <row r="1" spans="1:1" ht="33.6" customHeight="1" x14ac:dyDescent="0.25">
      <c r="A1" s="4" t="s">
        <v>377</v>
      </c>
    </row>
    <row r="2" spans="1:1" ht="61.5" customHeight="1" x14ac:dyDescent="0.25">
      <c r="A2" s="52" t="s">
        <v>590</v>
      </c>
    </row>
    <row r="3" spans="1:1" ht="28.5" customHeight="1" x14ac:dyDescent="0.25">
      <c r="A3" s="53" t="s">
        <v>662</v>
      </c>
    </row>
    <row r="4" spans="1:1" ht="225" x14ac:dyDescent="0.25">
      <c r="A4" s="54" t="s">
        <v>499</v>
      </c>
    </row>
    <row r="5" spans="1:1" ht="45" x14ac:dyDescent="0.25">
      <c r="A5" s="54" t="s">
        <v>591</v>
      </c>
    </row>
    <row r="6" spans="1:1" ht="34.5" customHeight="1" x14ac:dyDescent="0.25">
      <c r="A6" s="53" t="s">
        <v>593</v>
      </c>
    </row>
    <row r="7" spans="1:1" ht="60" x14ac:dyDescent="0.25">
      <c r="A7" s="54" t="s">
        <v>592</v>
      </c>
    </row>
    <row r="8" spans="1:1" ht="26.25" customHeight="1" x14ac:dyDescent="0.25">
      <c r="A8" s="53" t="s">
        <v>594</v>
      </c>
    </row>
    <row r="9" spans="1:1" ht="60" x14ac:dyDescent="0.25">
      <c r="A9" s="54" t="s">
        <v>500</v>
      </c>
    </row>
    <row r="10" spans="1:1" ht="29.25" customHeight="1" x14ac:dyDescent="0.25">
      <c r="A10" s="53" t="s">
        <v>595</v>
      </c>
    </row>
    <row r="11" spans="1:1" s="55" customFormat="1" ht="16.350000000000001" customHeight="1" x14ac:dyDescent="0.25">
      <c r="A11" s="54"/>
    </row>
    <row r="12" spans="1:1" s="55" customFormat="1" ht="16.350000000000001" customHeight="1" x14ac:dyDescent="0.25">
      <c r="A12" s="56" t="s">
        <v>501</v>
      </c>
    </row>
    <row r="13" spans="1:1" s="55" customFormat="1" ht="95.25" customHeight="1" x14ac:dyDescent="0.25">
      <c r="A13" s="57" t="s">
        <v>588</v>
      </c>
    </row>
    <row r="14" spans="1:1" s="55" customFormat="1" ht="28.5" customHeight="1" x14ac:dyDescent="0.25">
      <c r="A14" s="72" t="s">
        <v>663</v>
      </c>
    </row>
    <row r="15" spans="1:1" s="55" customFormat="1" ht="54" customHeight="1" x14ac:dyDescent="0.25">
      <c r="A15" s="68" t="s">
        <v>664</v>
      </c>
    </row>
    <row r="16" spans="1:1" s="55" customFormat="1" ht="25.5" customHeight="1" x14ac:dyDescent="0.25">
      <c r="A16" s="69" t="s">
        <v>502</v>
      </c>
    </row>
    <row r="17" spans="1:1" s="55" customFormat="1" ht="40.5" customHeight="1" x14ac:dyDescent="0.25">
      <c r="A17" s="57" t="s">
        <v>503</v>
      </c>
    </row>
    <row r="18" spans="1:1" s="55" customFormat="1" ht="90" x14ac:dyDescent="0.25">
      <c r="A18" s="57" t="s">
        <v>589</v>
      </c>
    </row>
    <row r="19" spans="1:1" s="55" customFormat="1" ht="48.75" customHeight="1" x14ac:dyDescent="0.25">
      <c r="A19" s="58" t="s">
        <v>665</v>
      </c>
    </row>
    <row r="20" spans="1:1" s="55" customFormat="1" ht="45" x14ac:dyDescent="0.25">
      <c r="A20" s="59" t="s">
        <v>504</v>
      </c>
    </row>
    <row r="21" spans="1:1" s="55" customFormat="1" x14ac:dyDescent="0.25">
      <c r="A21" s="5" t="s">
        <v>378</v>
      </c>
    </row>
    <row r="22" spans="1:1" ht="28.5" customHeight="1" x14ac:dyDescent="0.25">
      <c r="A22" s="6" t="s">
        <v>854</v>
      </c>
    </row>
    <row r="23" spans="1:1" ht="30" x14ac:dyDescent="0.25">
      <c r="A23" s="6" t="s">
        <v>585</v>
      </c>
    </row>
    <row r="24" spans="1:1" ht="30" x14ac:dyDescent="0.25">
      <c r="A24" s="6" t="s">
        <v>586</v>
      </c>
    </row>
    <row r="25" spans="1:1" ht="30" x14ac:dyDescent="0.25">
      <c r="A25" s="6" t="s">
        <v>587</v>
      </c>
    </row>
    <row r="26" spans="1:1" ht="30" x14ac:dyDescent="0.25">
      <c r="A26" s="72" t="s">
        <v>666</v>
      </c>
    </row>
    <row r="27" spans="1:1" ht="30" x14ac:dyDescent="0.25">
      <c r="A27" s="6" t="s">
        <v>667</v>
      </c>
    </row>
    <row r="28" spans="1:1" ht="30" x14ac:dyDescent="0.25">
      <c r="A28" s="58" t="s">
        <v>668</v>
      </c>
    </row>
    <row r="29" spans="1:1" x14ac:dyDescent="0.25">
      <c r="A29" s="7" t="s">
        <v>379</v>
      </c>
    </row>
    <row r="30" spans="1:1" ht="3.75" customHeight="1" x14ac:dyDescent="0.25"/>
  </sheetData>
  <hyperlinks>
    <hyperlink ref="A22" r:id="rId1" display="https://www.health.state.mn.us/communities/environment/risk/guidance/dwec/rapidpest.html" xr:uid="{00000000-0004-0000-0000-000000000000}"/>
    <hyperlink ref="A24" r:id="rId2" display="http://water.epa.gov/drink/standards/hascience.cfm" xr:uid="{00000000-0004-0000-0000-000001000000}"/>
    <hyperlink ref="A25" r:id="rId3" display="http://www2.epa.gov/sites/production/files/2015-10/documents/osp_risk_characterization_handbook_2000.pdf" xr:uid="{00000000-0004-0000-0000-000002000000}"/>
    <hyperlink ref="A3" r:id="rId4" display="https://www.health.state.mn.us/communities/environment/risk/guidance/dwec/rapidpest.html" xr:uid="{00000000-0004-0000-0000-000003000000}"/>
    <hyperlink ref="A6" r:id="rId5" display="http://iaspub.epa.gov/apex/pesticides/f?p=HHBP:home." xr:uid="{00000000-0004-0000-0000-000004000000}"/>
    <hyperlink ref="A8" r:id="rId6" display="http://water.epa.gov/drink/standards/hascience.cfm." xr:uid="{00000000-0004-0000-0000-000005000000}"/>
    <hyperlink ref="A10" r:id="rId7" display="http://www2.epa.gov/sites/production/files/2015-10/documents/osp_risk_characterization_handbook_2000.pdf" xr:uid="{00000000-0004-0000-0000-000006000000}"/>
    <hyperlink ref="A19" r:id="rId8" location="page=2" display="hhttps://www.leg.state.mn.us/archive/sonar/SONAR-03733.pdf - page=2" xr:uid="{00000000-0004-0000-0000-000007000000}"/>
    <hyperlink ref="A15" r:id="rId9" display="http://www.health.state.mn.us/divs/eh/risk/guidance/gw/table.html" xr:uid="{00000000-0004-0000-0000-000008000000}"/>
    <hyperlink ref="A23" r:id="rId10" display="Human Health Benchmarks for Pesticides (US EPA) http://iaspub.epa.gov/apex/pesticides/f?p=HHBP:home" xr:uid="{00000000-0004-0000-0000-000009000000}"/>
    <hyperlink ref="A14" r:id="rId11" display="https://www.health.state.mn.us/communities/environment/risk/guidance/gw/index.html" xr:uid="{00000000-0004-0000-0000-00000A000000}"/>
    <hyperlink ref="A26" r:id="rId12" display="https://www.health.state.mn.us/communities/environment/risk/guidance/gw/index.html" xr:uid="{00000000-0004-0000-0000-00000B000000}"/>
    <hyperlink ref="A27" r:id="rId13" display="https://www.health.state.mn.us/communities/environment/risk/guidance/gw/table.html" xr:uid="{00000000-0004-0000-0000-00000C000000}"/>
    <hyperlink ref="A28" r:id="rId14" location="page=2" display="hhttps://www.leg.state.mn.us/archive/sonar/SONAR-03733.pdf - page=2" xr:uid="{00000000-0004-0000-0000-00000D000000}"/>
  </hyperlinks>
  <pageMargins left="0.7" right="0.7" top="0.75" bottom="0.75" header="0.3" footer="0.3"/>
  <pageSetup orientation="portrait" r:id="rId15"/>
  <drawing r:id="rId1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F34DF0-045F-4C1B-B88F-B6C40BC4B193}">
  <dimension ref="A1:B9"/>
  <sheetViews>
    <sheetView workbookViewId="0">
      <selection activeCell="D4" sqref="D4"/>
    </sheetView>
  </sheetViews>
  <sheetFormatPr defaultRowHeight="15" x14ac:dyDescent="0.25"/>
  <cols>
    <col min="1" max="1" width="10.85546875" customWidth="1"/>
    <col min="2" max="2" width="42.28515625" customWidth="1"/>
  </cols>
  <sheetData>
    <row r="1" spans="1:2" x14ac:dyDescent="0.25">
      <c r="A1" s="138" t="s">
        <v>855</v>
      </c>
      <c r="B1" s="138"/>
    </row>
    <row r="2" spans="1:2" x14ac:dyDescent="0.25">
      <c r="A2" s="77" t="s">
        <v>856</v>
      </c>
      <c r="B2" s="78" t="s">
        <v>857</v>
      </c>
    </row>
    <row r="3" spans="1:2" ht="78" customHeight="1" x14ac:dyDescent="0.25">
      <c r="A3" s="88">
        <v>46058</v>
      </c>
      <c r="B3" s="137" t="s">
        <v>935</v>
      </c>
    </row>
    <row r="4" spans="1:2" ht="216.75" x14ac:dyDescent="0.25">
      <c r="A4" s="104">
        <v>45861</v>
      </c>
      <c r="B4" s="80" t="s">
        <v>934</v>
      </c>
    </row>
    <row r="5" spans="1:2" ht="57" customHeight="1" x14ac:dyDescent="0.25">
      <c r="A5" s="88">
        <v>45737</v>
      </c>
      <c r="B5" s="87" t="s">
        <v>907</v>
      </c>
    </row>
    <row r="6" spans="1:2" x14ac:dyDescent="0.25">
      <c r="A6" s="81">
        <v>45580</v>
      </c>
      <c r="B6" s="89" t="s">
        <v>896</v>
      </c>
    </row>
    <row r="7" spans="1:2" ht="96" customHeight="1" x14ac:dyDescent="0.25">
      <c r="A7" s="81">
        <v>45037</v>
      </c>
      <c r="B7" s="87" t="s">
        <v>892</v>
      </c>
    </row>
    <row r="8" spans="1:2" ht="38.25" x14ac:dyDescent="0.25">
      <c r="A8" s="81">
        <v>44718</v>
      </c>
      <c r="B8" s="87" t="s">
        <v>866</v>
      </c>
    </row>
    <row r="9" spans="1:2" ht="38.25" x14ac:dyDescent="0.25">
      <c r="A9" s="79">
        <v>44601</v>
      </c>
      <c r="B9" s="80" t="s">
        <v>862</v>
      </c>
    </row>
  </sheetData>
  <mergeCells count="1">
    <mergeCell ref="A1:B1"/>
  </mergeCells>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C40"/>
  <sheetViews>
    <sheetView showGridLines="0" topLeftCell="A14" zoomScale="90" zoomScaleNormal="90" workbookViewId="0">
      <selection activeCell="A19" sqref="A19:XFD19"/>
    </sheetView>
  </sheetViews>
  <sheetFormatPr defaultColWidth="0" defaultRowHeight="15" zeroHeight="1" x14ac:dyDescent="0.25"/>
  <cols>
    <col min="1" max="1" width="20.5703125" style="8" customWidth="1"/>
    <col min="2" max="2" width="60.85546875" style="23" customWidth="1"/>
    <col min="3" max="3" width="23.85546875" style="21" customWidth="1"/>
    <col min="4" max="4" width="9.140625" style="8" hidden="1" customWidth="1"/>
    <col min="5" max="16384" width="9.140625" style="8" hidden="1"/>
  </cols>
  <sheetData>
    <row r="1" spans="1:3" ht="38.25" customHeight="1" x14ac:dyDescent="0.25">
      <c r="A1" s="139" t="s">
        <v>380</v>
      </c>
      <c r="B1" s="139"/>
      <c r="C1" s="139"/>
    </row>
    <row r="2" spans="1:3" ht="30" customHeight="1" x14ac:dyDescent="0.25">
      <c r="A2" s="9" t="s">
        <v>332</v>
      </c>
      <c r="B2" s="22" t="s">
        <v>324</v>
      </c>
      <c r="C2" s="22" t="s">
        <v>329</v>
      </c>
    </row>
    <row r="3" spans="1:3" ht="54" customHeight="1" x14ac:dyDescent="0.25">
      <c r="A3" s="10" t="s">
        <v>335</v>
      </c>
      <c r="B3" s="19" t="s">
        <v>368</v>
      </c>
      <c r="C3" s="20" t="s">
        <v>367</v>
      </c>
    </row>
    <row r="4" spans="1:3" ht="56.25" customHeight="1" x14ac:dyDescent="0.25">
      <c r="A4" s="10" t="s">
        <v>62</v>
      </c>
      <c r="B4" s="19" t="s">
        <v>308</v>
      </c>
      <c r="C4" s="20" t="s">
        <v>309</v>
      </c>
    </row>
    <row r="5" spans="1:3" ht="41.25" customHeight="1" x14ac:dyDescent="0.25">
      <c r="A5" s="10" t="s">
        <v>310</v>
      </c>
      <c r="B5" s="19" t="s">
        <v>311</v>
      </c>
      <c r="C5" s="24" t="s">
        <v>384</v>
      </c>
    </row>
    <row r="6" spans="1:3" ht="60" customHeight="1" x14ac:dyDescent="0.25">
      <c r="A6" s="10" t="s">
        <v>336</v>
      </c>
      <c r="B6" s="19" t="s">
        <v>370</v>
      </c>
      <c r="C6" s="73" t="s">
        <v>669</v>
      </c>
    </row>
    <row r="7" spans="1:3" ht="96.75" customHeight="1" x14ac:dyDescent="0.25">
      <c r="A7" s="10" t="s">
        <v>343</v>
      </c>
      <c r="B7" s="19" t="s">
        <v>371</v>
      </c>
      <c r="C7" s="73" t="s">
        <v>670</v>
      </c>
    </row>
    <row r="8" spans="1:3" ht="54.95" customHeight="1" x14ac:dyDescent="0.25">
      <c r="A8" s="10" t="s">
        <v>340</v>
      </c>
      <c r="B8" s="19" t="s">
        <v>342</v>
      </c>
      <c r="C8" s="18" t="s">
        <v>383</v>
      </c>
    </row>
    <row r="9" spans="1:3" ht="47.25" customHeight="1" x14ac:dyDescent="0.25">
      <c r="A9" s="10" t="s">
        <v>334</v>
      </c>
      <c r="B9" s="19" t="s">
        <v>363</v>
      </c>
      <c r="C9" s="24" t="s">
        <v>384</v>
      </c>
    </row>
    <row r="10" spans="1:3" ht="42.75" customHeight="1" x14ac:dyDescent="0.25">
      <c r="A10" s="10" t="s">
        <v>313</v>
      </c>
      <c r="B10" s="19" t="s">
        <v>376</v>
      </c>
      <c r="C10" s="24" t="s">
        <v>384</v>
      </c>
    </row>
    <row r="11" spans="1:3" ht="59.25" customHeight="1" x14ac:dyDescent="0.25">
      <c r="A11" s="10" t="s">
        <v>296</v>
      </c>
      <c r="B11" s="19" t="s">
        <v>372</v>
      </c>
      <c r="C11" s="24" t="s">
        <v>384</v>
      </c>
    </row>
    <row r="12" spans="1:3" ht="43.5" customHeight="1" x14ac:dyDescent="0.25">
      <c r="A12" s="11" t="s">
        <v>381</v>
      </c>
      <c r="B12" s="19" t="s">
        <v>498</v>
      </c>
      <c r="C12" s="24" t="s">
        <v>384</v>
      </c>
    </row>
    <row r="13" spans="1:3" ht="30" customHeight="1" x14ac:dyDescent="0.25">
      <c r="A13" s="10" t="s">
        <v>38</v>
      </c>
      <c r="B13" s="19" t="s">
        <v>373</v>
      </c>
      <c r="C13" s="24" t="s">
        <v>384</v>
      </c>
    </row>
    <row r="14" spans="1:3" ht="39.75" customHeight="1" x14ac:dyDescent="0.25">
      <c r="A14" s="10" t="s">
        <v>333</v>
      </c>
      <c r="B14" s="19" t="s">
        <v>362</v>
      </c>
      <c r="C14" s="24" t="s">
        <v>384</v>
      </c>
    </row>
    <row r="15" spans="1:3" ht="45" customHeight="1" x14ac:dyDescent="0.25">
      <c r="A15" s="12" t="s">
        <v>312</v>
      </c>
      <c r="B15" s="19" t="s">
        <v>365</v>
      </c>
      <c r="C15" s="24" t="s">
        <v>384</v>
      </c>
    </row>
    <row r="16" spans="1:3" ht="40.700000000000003" customHeight="1" x14ac:dyDescent="0.25">
      <c r="A16" s="12" t="s">
        <v>341</v>
      </c>
      <c r="B16" s="19" t="s">
        <v>364</v>
      </c>
      <c r="C16" s="24" t="s">
        <v>384</v>
      </c>
    </row>
    <row r="17" spans="1:3" ht="78" customHeight="1" x14ac:dyDescent="0.25">
      <c r="A17" s="12" t="s">
        <v>374</v>
      </c>
      <c r="B17" s="19" t="s">
        <v>366</v>
      </c>
      <c r="C17" s="24" t="s">
        <v>384</v>
      </c>
    </row>
    <row r="18" spans="1:3" ht="51" customHeight="1" x14ac:dyDescent="0.25">
      <c r="A18" s="12" t="s">
        <v>339</v>
      </c>
      <c r="B18" s="19" t="s">
        <v>344</v>
      </c>
      <c r="C18" s="24" t="s">
        <v>384</v>
      </c>
    </row>
    <row r="20" spans="1:3" x14ac:dyDescent="0.25">
      <c r="A20" s="7" t="s">
        <v>379</v>
      </c>
    </row>
    <row r="33" spans="2:2" ht="32.25" hidden="1" customHeight="1" x14ac:dyDescent="0.25"/>
    <row r="34" spans="2:2" ht="45" hidden="1" customHeight="1" x14ac:dyDescent="0.25">
      <c r="B34" s="8"/>
    </row>
    <row r="35" spans="2:2" ht="45" hidden="1" customHeight="1" x14ac:dyDescent="0.25">
      <c r="B35" s="8"/>
    </row>
    <row r="36" spans="2:2" ht="45" hidden="1" customHeight="1" x14ac:dyDescent="0.25">
      <c r="B36" s="8"/>
    </row>
    <row r="37" spans="2:2" ht="45" hidden="1" customHeight="1" x14ac:dyDescent="0.25">
      <c r="B37" s="8"/>
    </row>
    <row r="38" spans="2:2" ht="45" hidden="1" customHeight="1" x14ac:dyDescent="0.25">
      <c r="B38" s="8"/>
    </row>
    <row r="39" spans="2:2" ht="45" hidden="1" customHeight="1" x14ac:dyDescent="0.25">
      <c r="B39" s="8"/>
    </row>
    <row r="40" spans="2:2" ht="15" hidden="1" customHeight="1" x14ac:dyDescent="0.25"/>
  </sheetData>
  <mergeCells count="1">
    <mergeCell ref="A1:C1"/>
  </mergeCells>
  <hyperlinks>
    <hyperlink ref="C4" r:id="rId1" xr:uid="{00000000-0004-0000-0100-000000000000}"/>
    <hyperlink ref="C6" r:id="rId2" xr:uid="{00000000-0004-0000-0100-000001000000}"/>
    <hyperlink ref="C3" r:id="rId3" location="bmds" xr:uid="{00000000-0004-0000-0100-000002000000}"/>
    <hyperlink ref="C7" r:id="rId4" location="page=2" xr:uid="{00000000-0004-0000-0100-000003000000}"/>
  </hyperlinks>
  <pageMargins left="0.7" right="0.7" top="0.75" bottom="0.75" header="0.3" footer="0.3"/>
  <pageSetup orientation="portrait" r:id="rId5"/>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M18"/>
  <sheetViews>
    <sheetView showGridLines="0" workbookViewId="0">
      <selection activeCell="A19" sqref="A19:XFD19"/>
    </sheetView>
  </sheetViews>
  <sheetFormatPr defaultColWidth="0" defaultRowHeight="15" zeroHeight="1" x14ac:dyDescent="0.25"/>
  <cols>
    <col min="1" max="1" width="20" customWidth="1"/>
    <col min="2" max="10" width="9.140625" customWidth="1"/>
    <col min="11" max="13" width="0" hidden="1" customWidth="1"/>
    <col min="14" max="16384" width="9.140625" hidden="1"/>
  </cols>
  <sheetData>
    <row r="1" spans="1:13" ht="26.25" customHeight="1" x14ac:dyDescent="0.25">
      <c r="A1" s="139" t="s">
        <v>385</v>
      </c>
      <c r="B1" s="139"/>
      <c r="C1" s="139"/>
      <c r="D1" s="139"/>
      <c r="E1" s="139"/>
      <c r="F1" s="139"/>
      <c r="G1" s="139"/>
      <c r="H1" s="139"/>
      <c r="I1" s="139"/>
    </row>
    <row r="2" spans="1:13" x14ac:dyDescent="0.25"/>
    <row r="3" spans="1:13" s="8" customFormat="1" ht="31.7" customHeight="1" x14ac:dyDescent="0.25">
      <c r="A3" s="147" t="s">
        <v>325</v>
      </c>
      <c r="B3" s="148"/>
      <c r="C3" s="148"/>
      <c r="D3" s="148"/>
      <c r="E3" s="148"/>
      <c r="F3" s="148"/>
      <c r="G3" s="148"/>
      <c r="H3" s="148"/>
      <c r="I3" s="149"/>
      <c r="J3" s="17"/>
      <c r="K3" s="17"/>
      <c r="L3" s="17"/>
      <c r="M3" s="17"/>
    </row>
    <row r="4" spans="1:13" s="8" customFormat="1" ht="12.75" customHeight="1" x14ac:dyDescent="0.25">
      <c r="A4" s="140" t="s">
        <v>670</v>
      </c>
      <c r="B4" s="141"/>
      <c r="C4" s="141"/>
      <c r="D4" s="141"/>
      <c r="E4" s="141"/>
      <c r="F4" s="141"/>
      <c r="G4" s="141"/>
      <c r="H4" s="141"/>
      <c r="I4" s="142"/>
      <c r="J4" s="13"/>
      <c r="K4" s="13"/>
      <c r="L4" s="13"/>
      <c r="M4" s="13"/>
    </row>
    <row r="5" spans="1:13" s="8" customFormat="1" ht="33" customHeight="1" x14ac:dyDescent="0.25">
      <c r="A5" s="22" t="s">
        <v>314</v>
      </c>
      <c r="B5" s="150" t="s">
        <v>324</v>
      </c>
      <c r="C5" s="150"/>
      <c r="D5" s="150"/>
      <c r="E5" s="150"/>
      <c r="F5" s="150"/>
      <c r="G5" s="150"/>
      <c r="H5" s="150"/>
      <c r="I5" s="150"/>
      <c r="J5" s="14"/>
      <c r="K5" s="15"/>
      <c r="L5" s="15"/>
      <c r="M5" s="15"/>
    </row>
    <row r="6" spans="1:13" s="8" customFormat="1" ht="45" customHeight="1" x14ac:dyDescent="0.25">
      <c r="A6" s="10" t="s">
        <v>315</v>
      </c>
      <c r="B6" s="151" t="s">
        <v>382</v>
      </c>
      <c r="C6" s="151"/>
      <c r="D6" s="151"/>
      <c r="E6" s="151"/>
      <c r="F6" s="151"/>
      <c r="G6" s="151"/>
      <c r="H6" s="151"/>
      <c r="I6" s="151"/>
      <c r="J6" s="16"/>
      <c r="K6" s="16"/>
      <c r="L6" s="16"/>
      <c r="M6" s="16"/>
    </row>
    <row r="7" spans="1:13" s="8" customFormat="1" ht="26.25" customHeight="1" x14ac:dyDescent="0.25">
      <c r="A7" s="10" t="s">
        <v>316</v>
      </c>
      <c r="B7" s="151" t="s">
        <v>322</v>
      </c>
      <c r="C7" s="151"/>
      <c r="D7" s="151"/>
      <c r="E7" s="151"/>
      <c r="F7" s="151"/>
      <c r="G7" s="151"/>
      <c r="H7" s="151"/>
      <c r="I7" s="151"/>
      <c r="J7" s="16"/>
      <c r="K7" s="16"/>
      <c r="L7" s="16"/>
      <c r="M7" s="16"/>
    </row>
    <row r="8" spans="1:13" s="8" customFormat="1" ht="36" customHeight="1" x14ac:dyDescent="0.25">
      <c r="A8" s="10" t="s">
        <v>317</v>
      </c>
      <c r="B8" s="151" t="s">
        <v>327</v>
      </c>
      <c r="C8" s="151"/>
      <c r="D8" s="151"/>
      <c r="E8" s="151"/>
      <c r="F8" s="151"/>
      <c r="G8" s="151"/>
      <c r="H8" s="151"/>
      <c r="I8" s="151"/>
      <c r="J8" s="16"/>
      <c r="K8" s="16"/>
      <c r="L8" s="16"/>
      <c r="M8" s="16"/>
    </row>
    <row r="9" spans="1:13" s="8" customFormat="1" ht="13.7" customHeight="1" x14ac:dyDescent="0.25">
      <c r="A9" s="28"/>
      <c r="B9" s="29"/>
      <c r="C9" s="29"/>
      <c r="D9" s="29"/>
      <c r="E9" s="29"/>
      <c r="F9" s="29"/>
      <c r="G9" s="29"/>
      <c r="H9" s="29"/>
      <c r="I9" s="29"/>
      <c r="J9" s="16"/>
      <c r="K9" s="16"/>
      <c r="L9" s="16"/>
      <c r="M9" s="16"/>
    </row>
    <row r="10" spans="1:13" s="8" customFormat="1" ht="25.5" customHeight="1" x14ac:dyDescent="0.25">
      <c r="A10" s="147" t="s">
        <v>326</v>
      </c>
      <c r="B10" s="152"/>
      <c r="C10" s="152"/>
      <c r="D10" s="152"/>
      <c r="E10" s="152"/>
      <c r="F10" s="152"/>
      <c r="G10" s="152"/>
      <c r="H10" s="152"/>
      <c r="I10" s="153"/>
      <c r="J10" s="13"/>
      <c r="K10" s="13"/>
      <c r="L10" s="13"/>
      <c r="M10" s="13"/>
    </row>
    <row r="11" spans="1:13" s="8" customFormat="1" ht="13.7" customHeight="1" x14ac:dyDescent="0.25">
      <c r="A11" s="143" t="s">
        <v>331</v>
      </c>
      <c r="B11" s="144"/>
      <c r="C11" s="144"/>
      <c r="D11" s="144"/>
      <c r="E11" s="144"/>
      <c r="F11" s="144"/>
      <c r="G11" s="144"/>
      <c r="H11" s="144"/>
      <c r="I11" s="145"/>
      <c r="J11" s="14"/>
      <c r="K11" s="14"/>
      <c r="L11" s="14"/>
      <c r="M11" s="14"/>
    </row>
    <row r="12" spans="1:13" s="8" customFormat="1" ht="36" customHeight="1" x14ac:dyDescent="0.25">
      <c r="A12" s="27" t="s">
        <v>314</v>
      </c>
      <c r="B12" s="146" t="s">
        <v>324</v>
      </c>
      <c r="C12" s="146"/>
      <c r="D12" s="146"/>
      <c r="E12" s="146"/>
      <c r="F12" s="146"/>
      <c r="G12" s="146"/>
      <c r="H12" s="146"/>
      <c r="I12" s="146"/>
      <c r="J12" s="16"/>
      <c r="K12" s="16"/>
      <c r="L12" s="16"/>
      <c r="M12" s="16"/>
    </row>
    <row r="13" spans="1:13" s="8" customFormat="1" ht="72.95" customHeight="1" x14ac:dyDescent="0.25">
      <c r="A13" s="10" t="s">
        <v>318</v>
      </c>
      <c r="B13" s="151" t="s">
        <v>330</v>
      </c>
      <c r="C13" s="151"/>
      <c r="D13" s="151"/>
      <c r="E13" s="151"/>
      <c r="F13" s="151"/>
      <c r="G13" s="151"/>
      <c r="H13" s="151"/>
      <c r="I13" s="151"/>
      <c r="J13" s="16"/>
      <c r="K13" s="16"/>
      <c r="L13" s="16"/>
      <c r="M13" s="16"/>
    </row>
    <row r="14" spans="1:13" s="8" customFormat="1" ht="75.75" customHeight="1" x14ac:dyDescent="0.25">
      <c r="A14" s="10" t="s">
        <v>319</v>
      </c>
      <c r="B14" s="151" t="s">
        <v>328</v>
      </c>
      <c r="C14" s="151"/>
      <c r="D14" s="151"/>
      <c r="E14" s="151"/>
      <c r="F14" s="151"/>
      <c r="G14" s="151"/>
      <c r="H14" s="151"/>
      <c r="I14" s="151"/>
      <c r="J14" s="16"/>
      <c r="K14" s="16"/>
      <c r="L14" s="16"/>
      <c r="M14" s="16"/>
    </row>
    <row r="15" spans="1:13" s="8" customFormat="1" ht="54" customHeight="1" x14ac:dyDescent="0.25">
      <c r="A15" s="10" t="s">
        <v>320</v>
      </c>
      <c r="B15" s="151" t="s">
        <v>369</v>
      </c>
      <c r="C15" s="151"/>
      <c r="D15" s="151"/>
      <c r="E15" s="151"/>
      <c r="F15" s="151"/>
      <c r="G15" s="151"/>
      <c r="H15" s="151"/>
      <c r="I15" s="151"/>
      <c r="J15" s="16"/>
      <c r="K15" s="16"/>
      <c r="L15" s="16"/>
      <c r="M15" s="16"/>
    </row>
    <row r="16" spans="1:13" s="8" customFormat="1" ht="42.75" customHeight="1" x14ac:dyDescent="0.25">
      <c r="A16" s="10" t="s">
        <v>321</v>
      </c>
      <c r="B16" s="151" t="s">
        <v>375</v>
      </c>
      <c r="C16" s="151"/>
      <c r="D16" s="151"/>
      <c r="E16" s="151"/>
      <c r="F16" s="151"/>
      <c r="G16" s="151"/>
      <c r="H16" s="151"/>
      <c r="I16" s="151"/>
    </row>
    <row r="17" spans="1:1" x14ac:dyDescent="0.25"/>
    <row r="18" spans="1:1" x14ac:dyDescent="0.25">
      <c r="A18" s="7" t="s">
        <v>379</v>
      </c>
    </row>
  </sheetData>
  <mergeCells count="14">
    <mergeCell ref="B15:I15"/>
    <mergeCell ref="B16:I16"/>
    <mergeCell ref="A10:I10"/>
    <mergeCell ref="B14:I14"/>
    <mergeCell ref="B8:I8"/>
    <mergeCell ref="B13:I13"/>
    <mergeCell ref="A4:I4"/>
    <mergeCell ref="A11:I11"/>
    <mergeCell ref="B12:I12"/>
    <mergeCell ref="A1:I1"/>
    <mergeCell ref="A3:I3"/>
    <mergeCell ref="B5:I5"/>
    <mergeCell ref="B6:I6"/>
    <mergeCell ref="B7:I7"/>
  </mergeCells>
  <hyperlinks>
    <hyperlink ref="A4" r:id="rId1" location="page=2" xr:uid="{00000000-0004-0000-0200-000000000000}"/>
    <hyperlink ref="A11:E11" r:id="rId2" display="http://water.epa.gov/drink/standards/hascience.cfm" xr:uid="{00000000-0004-0000-0200-000001000000}"/>
    <hyperlink ref="A4:I4" r:id="rId3" location="page=2" display="https://www.leg.state.mn.us/archive/sonar/SONAR-03733.pdf#page=2" xr:uid="{00000000-0004-0000-0200-000002000000}"/>
  </hyperlink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C11"/>
  <sheetViews>
    <sheetView showGridLines="0" workbookViewId="0">
      <selection activeCell="A9" sqref="A9"/>
    </sheetView>
  </sheetViews>
  <sheetFormatPr defaultColWidth="0" defaultRowHeight="15" zeroHeight="1" x14ac:dyDescent="0.25"/>
  <cols>
    <col min="1" max="1" width="49.5703125" customWidth="1"/>
    <col min="2" max="2" width="44.85546875" customWidth="1"/>
    <col min="3" max="3" width="9.140625" customWidth="1"/>
    <col min="4" max="16384" width="9.140625" hidden="1"/>
  </cols>
  <sheetData>
    <row r="1" spans="1:2" ht="42" customHeight="1" x14ac:dyDescent="0.25">
      <c r="A1" s="25" t="s">
        <v>323</v>
      </c>
    </row>
    <row r="2" spans="1:2" s="26" customFormat="1" ht="23.25" customHeight="1" x14ac:dyDescent="0.25">
      <c r="A2" s="22">
        <v>1986</v>
      </c>
      <c r="B2" s="67">
        <v>2005</v>
      </c>
    </row>
    <row r="3" spans="1:2" ht="40.700000000000003" customHeight="1" x14ac:dyDescent="0.25">
      <c r="A3" s="19" t="s">
        <v>297</v>
      </c>
      <c r="B3" s="30" t="s">
        <v>386</v>
      </c>
    </row>
    <row r="4" spans="1:2" ht="52.5" customHeight="1" x14ac:dyDescent="0.25">
      <c r="A4" s="19" t="s">
        <v>303</v>
      </c>
      <c r="B4" s="154" t="s">
        <v>387</v>
      </c>
    </row>
    <row r="5" spans="1:2" ht="63" customHeight="1" x14ac:dyDescent="0.25">
      <c r="A5" s="19" t="s">
        <v>299</v>
      </c>
      <c r="B5" s="155"/>
    </row>
    <row r="6" spans="1:2" ht="45" customHeight="1" x14ac:dyDescent="0.25">
      <c r="A6" s="19" t="s">
        <v>302</v>
      </c>
      <c r="B6" s="30" t="s">
        <v>390</v>
      </c>
    </row>
    <row r="7" spans="1:2" ht="54.95" customHeight="1" x14ac:dyDescent="0.25">
      <c r="A7" s="19" t="s">
        <v>301</v>
      </c>
      <c r="B7" s="3" t="s">
        <v>389</v>
      </c>
    </row>
    <row r="8" spans="1:2" ht="54.95" customHeight="1" x14ac:dyDescent="0.25">
      <c r="A8" s="19" t="s">
        <v>300</v>
      </c>
      <c r="B8" s="30" t="s">
        <v>388</v>
      </c>
    </row>
    <row r="9" spans="1:2" x14ac:dyDescent="0.25">
      <c r="A9" s="26" t="s">
        <v>848</v>
      </c>
    </row>
    <row r="10" spans="1:2" x14ac:dyDescent="0.25">
      <c r="A10" s="7" t="s">
        <v>379</v>
      </c>
    </row>
    <row r="11" spans="1:2" x14ac:dyDescent="0.25"/>
  </sheetData>
  <mergeCells count="1">
    <mergeCell ref="B4:B5"/>
  </mergeCell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S25"/>
  <sheetViews>
    <sheetView showGridLines="0" topLeftCell="A2" workbookViewId="0">
      <selection activeCell="E5" sqref="E5"/>
    </sheetView>
  </sheetViews>
  <sheetFormatPr defaultColWidth="0" defaultRowHeight="15" zeroHeight="1" x14ac:dyDescent="0.25"/>
  <cols>
    <col min="1" max="1" width="19.140625" customWidth="1"/>
    <col min="2" max="2" width="117.42578125" customWidth="1"/>
    <col min="3" max="3" width="11.5703125" style="48" customWidth="1"/>
    <col min="4" max="4" width="9.140625" customWidth="1"/>
    <col min="5" max="5" width="14" customWidth="1"/>
    <col min="6" max="6" width="14.42578125" customWidth="1"/>
    <col min="7" max="7" width="13.5703125" customWidth="1"/>
    <col min="8" max="8" width="9.140625" customWidth="1"/>
    <col min="9" max="11" width="9.140625" hidden="1" customWidth="1"/>
    <col min="12" max="12" width="14.42578125" hidden="1" customWidth="1"/>
    <col min="13" max="19" width="0" hidden="1" customWidth="1"/>
    <col min="20" max="16384" width="9.140625" hidden="1"/>
  </cols>
  <sheetData>
    <row r="1" spans="1:19" ht="39.75" customHeight="1" x14ac:dyDescent="0.25">
      <c r="A1" s="156" t="s">
        <v>492</v>
      </c>
      <c r="B1" s="156"/>
      <c r="C1" s="156"/>
      <c r="D1" s="2"/>
      <c r="E1" s="2"/>
      <c r="F1" s="2"/>
      <c r="G1" s="2"/>
      <c r="H1" s="2"/>
      <c r="I1" s="2"/>
      <c r="J1" s="2"/>
      <c r="K1" s="2"/>
      <c r="L1" s="2"/>
      <c r="M1" s="2"/>
      <c r="N1" s="2"/>
      <c r="O1" s="2"/>
      <c r="P1" s="2"/>
      <c r="Q1" s="2"/>
      <c r="R1" s="2"/>
      <c r="S1" s="2"/>
    </row>
    <row r="2" spans="1:19" s="8" customFormat="1" ht="27" customHeight="1" x14ac:dyDescent="0.25">
      <c r="A2" s="157" t="s">
        <v>338</v>
      </c>
      <c r="B2" s="158"/>
      <c r="C2" s="159"/>
      <c r="D2" s="33"/>
      <c r="E2" s="33"/>
      <c r="F2" s="33"/>
      <c r="G2" s="33"/>
      <c r="H2" s="33"/>
      <c r="I2" s="33"/>
      <c r="J2" s="33"/>
      <c r="K2" s="33"/>
      <c r="L2" s="33"/>
    </row>
    <row r="3" spans="1:19" s="8" customFormat="1" ht="21.75" customHeight="1" x14ac:dyDescent="0.25">
      <c r="A3" s="42" t="s">
        <v>351</v>
      </c>
      <c r="B3" s="42" t="s">
        <v>393</v>
      </c>
      <c r="C3" s="42" t="s">
        <v>394</v>
      </c>
      <c r="D3" s="34"/>
      <c r="E3" s="34"/>
      <c r="F3" s="34"/>
      <c r="G3" s="34"/>
      <c r="H3" s="34"/>
      <c r="I3" s="34"/>
      <c r="J3" s="34"/>
      <c r="K3" s="34"/>
      <c r="L3" s="34"/>
    </row>
    <row r="4" spans="1:19" s="8" customFormat="1" ht="43.5" customHeight="1" x14ac:dyDescent="0.25">
      <c r="A4" s="35" t="s">
        <v>391</v>
      </c>
      <c r="B4" s="12"/>
      <c r="C4" s="39" t="s">
        <v>296</v>
      </c>
      <c r="D4" s="37"/>
      <c r="E4" s="37"/>
      <c r="F4" s="37"/>
      <c r="G4" s="37"/>
      <c r="H4" s="37"/>
      <c r="I4" s="37"/>
      <c r="J4" s="37"/>
      <c r="K4" s="37"/>
      <c r="L4" s="13"/>
    </row>
    <row r="5" spans="1:19" s="8" customFormat="1" ht="45" customHeight="1" x14ac:dyDescent="0.25">
      <c r="A5" s="36" t="s">
        <v>392</v>
      </c>
      <c r="B5" s="31"/>
      <c r="C5" s="39" t="s">
        <v>313</v>
      </c>
      <c r="D5" s="37"/>
      <c r="E5" s="37"/>
      <c r="F5" s="37"/>
      <c r="G5" s="37"/>
      <c r="H5" s="37"/>
      <c r="I5" s="37"/>
      <c r="J5" s="37"/>
      <c r="K5" s="37"/>
      <c r="L5" s="40"/>
    </row>
    <row r="6" spans="1:19" s="8" customFormat="1" ht="44.25" customHeight="1" x14ac:dyDescent="0.25">
      <c r="A6" s="36" t="s">
        <v>396</v>
      </c>
      <c r="B6" s="31"/>
      <c r="C6" s="12" t="s">
        <v>395</v>
      </c>
      <c r="D6" s="37"/>
      <c r="E6" s="37"/>
      <c r="F6" s="37"/>
      <c r="G6" s="37"/>
      <c r="H6" s="37"/>
      <c r="I6" s="37"/>
      <c r="J6" s="37"/>
      <c r="K6" s="37"/>
      <c r="L6" s="41"/>
    </row>
    <row r="7" spans="1:19" s="8" customFormat="1" x14ac:dyDescent="0.25">
      <c r="C7" s="47"/>
    </row>
    <row r="8" spans="1:19" s="8" customFormat="1" ht="29.25" customHeight="1" x14ac:dyDescent="0.25">
      <c r="A8" s="9" t="s">
        <v>337</v>
      </c>
      <c r="B8" s="9" t="s">
        <v>345</v>
      </c>
      <c r="C8" s="32" t="s">
        <v>351</v>
      </c>
      <c r="D8" s="44"/>
      <c r="E8" s="163" t="s">
        <v>353</v>
      </c>
      <c r="F8" s="164"/>
      <c r="G8" s="165"/>
      <c r="H8" s="13"/>
    </row>
    <row r="9" spans="1:19" s="8" customFormat="1" ht="37.5" customHeight="1" x14ac:dyDescent="0.25">
      <c r="A9" s="10" t="s">
        <v>493</v>
      </c>
      <c r="B9" s="31" t="s">
        <v>346</v>
      </c>
      <c r="C9" s="12" t="s">
        <v>361</v>
      </c>
      <c r="D9" s="37"/>
      <c r="E9" s="32" t="s">
        <v>356</v>
      </c>
      <c r="F9" s="32" t="s">
        <v>354</v>
      </c>
      <c r="G9" s="32" t="s">
        <v>355</v>
      </c>
      <c r="H9" s="13"/>
    </row>
    <row r="10" spans="1:19" s="8" customFormat="1" ht="22.7" customHeight="1" x14ac:dyDescent="0.25">
      <c r="A10" s="10" t="s">
        <v>494</v>
      </c>
      <c r="B10" s="31" t="s">
        <v>347</v>
      </c>
      <c r="C10" s="10">
        <v>10</v>
      </c>
      <c r="D10" s="37"/>
      <c r="E10" s="38" t="s">
        <v>357</v>
      </c>
      <c r="F10" s="38">
        <v>0.15</v>
      </c>
      <c r="G10" s="38">
        <v>0.14000000000000001</v>
      </c>
      <c r="H10" s="13"/>
    </row>
    <row r="11" spans="1:19" s="8" customFormat="1" ht="22.7" customHeight="1" x14ac:dyDescent="0.25">
      <c r="A11" s="51" t="s">
        <v>496</v>
      </c>
      <c r="B11" s="31" t="s">
        <v>350</v>
      </c>
      <c r="C11" s="10" t="s">
        <v>352</v>
      </c>
      <c r="D11" s="37"/>
      <c r="E11" s="38" t="s">
        <v>358</v>
      </c>
      <c r="F11" s="38">
        <v>0.27</v>
      </c>
      <c r="G11" s="38">
        <v>0.23</v>
      </c>
      <c r="H11" s="13"/>
    </row>
    <row r="12" spans="1:19" s="8" customFormat="1" ht="23.25" customHeight="1" x14ac:dyDescent="0.25">
      <c r="A12" s="10" t="s">
        <v>495</v>
      </c>
      <c r="B12" s="31" t="s">
        <v>348</v>
      </c>
      <c r="C12" s="10" t="s">
        <v>352</v>
      </c>
      <c r="D12" s="37"/>
      <c r="E12" s="38" t="s">
        <v>359</v>
      </c>
      <c r="F12" s="38">
        <v>0.63</v>
      </c>
      <c r="G12" s="38">
        <v>0.42</v>
      </c>
      <c r="H12" s="13"/>
    </row>
    <row r="13" spans="1:19" s="8" customFormat="1" ht="20.25" customHeight="1" x14ac:dyDescent="0.25">
      <c r="A13" s="10" t="s">
        <v>497</v>
      </c>
      <c r="B13" s="31" t="s">
        <v>349</v>
      </c>
      <c r="C13" s="10" t="s">
        <v>352</v>
      </c>
      <c r="D13" s="37"/>
      <c r="E13" s="38" t="s">
        <v>360</v>
      </c>
      <c r="F13" s="38">
        <v>0.49</v>
      </c>
      <c r="G13" s="38">
        <v>0.46</v>
      </c>
      <c r="H13" s="13"/>
    </row>
    <row r="14" spans="1:19" s="8" customFormat="1" ht="23.25" customHeight="1" x14ac:dyDescent="0.25">
      <c r="A14" s="160" t="s">
        <v>397</v>
      </c>
      <c r="B14" s="161"/>
      <c r="C14" s="162"/>
      <c r="D14" s="15"/>
      <c r="E14" s="15"/>
      <c r="F14" s="15"/>
      <c r="G14" s="15"/>
      <c r="H14" s="15"/>
    </row>
    <row r="15" spans="1:19" s="8" customFormat="1" x14ac:dyDescent="0.25">
      <c r="C15" s="47"/>
    </row>
    <row r="16" spans="1:19" s="8" customFormat="1" ht="17.25" customHeight="1" x14ac:dyDescent="0.25">
      <c r="A16" s="46" t="s">
        <v>379</v>
      </c>
      <c r="C16" s="47"/>
      <c r="D16" s="17"/>
    </row>
    <row r="17" spans="3:4" s="8" customFormat="1" x14ac:dyDescent="0.25">
      <c r="C17" s="47"/>
      <c r="D17" s="45"/>
    </row>
    <row r="18" spans="3:4" s="8" customFormat="1" hidden="1" x14ac:dyDescent="0.25">
      <c r="C18" s="47"/>
      <c r="D18" s="16"/>
    </row>
    <row r="19" spans="3:4" s="8" customFormat="1" hidden="1" x14ac:dyDescent="0.25">
      <c r="C19" s="47"/>
      <c r="D19" s="16"/>
    </row>
    <row r="20" spans="3:4" s="8" customFormat="1" hidden="1" x14ac:dyDescent="0.25">
      <c r="C20" s="47"/>
      <c r="D20" s="16"/>
    </row>
    <row r="21" spans="3:4" s="8" customFormat="1" hidden="1" x14ac:dyDescent="0.25">
      <c r="C21" s="47"/>
      <c r="D21" s="16"/>
    </row>
    <row r="22" spans="3:4" s="8" customFormat="1" hidden="1" x14ac:dyDescent="0.25">
      <c r="C22" s="47"/>
    </row>
    <row r="23" spans="3:4" s="8" customFormat="1" hidden="1" x14ac:dyDescent="0.25">
      <c r="C23" s="47"/>
    </row>
    <row r="24" spans="3:4" s="8" customFormat="1" hidden="1" x14ac:dyDescent="0.25">
      <c r="C24" s="47"/>
    </row>
    <row r="25" spans="3:4" s="8" customFormat="1" hidden="1" x14ac:dyDescent="0.25">
      <c r="C25" s="47"/>
    </row>
  </sheetData>
  <mergeCells count="4">
    <mergeCell ref="A1:C1"/>
    <mergeCell ref="A2:C2"/>
    <mergeCell ref="A14:C14"/>
    <mergeCell ref="E8:G8"/>
  </mergeCells>
  <pageMargins left="0.7" right="0.7" top="0.75" bottom="0.75" header="0.3" footer="0.3"/>
  <pageSetup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XFC1670"/>
  <sheetViews>
    <sheetView tabSelected="1" zoomScale="85" zoomScaleNormal="85" workbookViewId="0">
      <pane ySplit="2" topLeftCell="A3" activePane="bottomLeft" state="frozen"/>
      <selection pane="bottomLeft" activeCell="G180" sqref="G180"/>
    </sheetView>
  </sheetViews>
  <sheetFormatPr defaultColWidth="0" defaultRowHeight="15" zeroHeight="1" x14ac:dyDescent="0.25"/>
  <cols>
    <col min="1" max="1" width="30.5703125" style="43" customWidth="1"/>
    <col min="2" max="2" width="14.140625" style="43" customWidth="1"/>
    <col min="3" max="3" width="16.85546875" style="117" customWidth="1"/>
    <col min="4" max="4" width="21" style="120" customWidth="1"/>
    <col min="5" max="5" width="17.42578125" style="121" customWidth="1"/>
    <col min="6" max="6" width="15.42578125" style="121" customWidth="1"/>
    <col min="7" max="7" width="19.42578125" style="43" customWidth="1"/>
    <col min="8" max="8" width="23.42578125" style="43" customWidth="1"/>
    <col min="9" max="9" width="18.28515625" style="43" customWidth="1"/>
    <col min="10" max="10" width="36.7109375" style="43" customWidth="1"/>
    <col min="11" max="11" width="7.42578125" style="8" hidden="1" customWidth="1"/>
    <col min="12" max="16383" width="8.85546875" style="8" hidden="1"/>
    <col min="16384" max="16384" width="0" style="8" hidden="1"/>
  </cols>
  <sheetData>
    <row r="1" spans="1:10" s="49" customFormat="1" ht="59.25" customHeight="1" x14ac:dyDescent="0.25">
      <c r="A1" s="108" t="s">
        <v>936</v>
      </c>
      <c r="B1" s="172"/>
      <c r="C1" s="173"/>
      <c r="D1" s="173"/>
      <c r="E1" s="173"/>
      <c r="F1" s="173"/>
      <c r="G1" s="173"/>
      <c r="H1" s="173"/>
      <c r="I1" s="173"/>
      <c r="J1" s="173"/>
    </row>
    <row r="2" spans="1:10" ht="44.25" customHeight="1" x14ac:dyDescent="0.25">
      <c r="A2" s="122" t="s">
        <v>64</v>
      </c>
      <c r="B2" s="111" t="s">
        <v>62</v>
      </c>
      <c r="C2" s="109" t="s">
        <v>505</v>
      </c>
      <c r="D2" s="110" t="s">
        <v>556</v>
      </c>
      <c r="E2" s="111" t="s">
        <v>398</v>
      </c>
      <c r="F2" s="111" t="s">
        <v>399</v>
      </c>
      <c r="G2" s="111" t="s">
        <v>298</v>
      </c>
      <c r="H2" s="111" t="s">
        <v>245</v>
      </c>
      <c r="I2" s="111" t="s">
        <v>910</v>
      </c>
      <c r="J2" s="112" t="s">
        <v>909</v>
      </c>
    </row>
    <row r="3" spans="1:10" s="71" customFormat="1" ht="29.25" customHeight="1" x14ac:dyDescent="0.25">
      <c r="A3" s="93" t="s">
        <v>491</v>
      </c>
      <c r="B3" s="123" t="s">
        <v>172</v>
      </c>
      <c r="C3" s="82">
        <v>2014</v>
      </c>
      <c r="D3" s="84" t="s">
        <v>784</v>
      </c>
      <c r="E3" s="82">
        <v>100</v>
      </c>
      <c r="F3" s="82" t="s">
        <v>38</v>
      </c>
      <c r="G3" s="82">
        <v>6.4000000000000001E-2</v>
      </c>
      <c r="H3" s="82" t="s">
        <v>110</v>
      </c>
      <c r="I3" s="82" t="s">
        <v>38</v>
      </c>
      <c r="J3" s="98" t="s">
        <v>682</v>
      </c>
    </row>
    <row r="4" spans="1:10" s="75" customFormat="1" ht="46.7" customHeight="1" x14ac:dyDescent="0.25">
      <c r="A4" s="93" t="s">
        <v>719</v>
      </c>
      <c r="B4" s="123" t="s">
        <v>720</v>
      </c>
      <c r="C4" s="82">
        <v>2020</v>
      </c>
      <c r="D4" s="84" t="s">
        <v>38</v>
      </c>
      <c r="E4" s="82" t="s">
        <v>722</v>
      </c>
      <c r="F4" s="82" t="s">
        <v>38</v>
      </c>
      <c r="G4" s="82">
        <v>2.8999999999999998E-3</v>
      </c>
      <c r="H4" s="82" t="s">
        <v>721</v>
      </c>
      <c r="I4" s="82" t="s">
        <v>38</v>
      </c>
      <c r="J4" s="98" t="s">
        <v>686</v>
      </c>
    </row>
    <row r="5" spans="1:10" s="71" customFormat="1" ht="29.45" customHeight="1" x14ac:dyDescent="0.25">
      <c r="A5" s="93" t="s">
        <v>723</v>
      </c>
      <c r="B5" s="123" t="s">
        <v>724</v>
      </c>
      <c r="C5" s="82">
        <v>2020</v>
      </c>
      <c r="D5" s="84" t="s">
        <v>38</v>
      </c>
      <c r="E5" s="82" t="s">
        <v>725</v>
      </c>
      <c r="F5" s="82" t="s">
        <v>38</v>
      </c>
      <c r="G5" s="82">
        <v>2.8999999999999998E-3</v>
      </c>
      <c r="H5" s="82" t="s">
        <v>159</v>
      </c>
      <c r="I5" s="82" t="s">
        <v>38</v>
      </c>
      <c r="J5" s="98" t="s">
        <v>686</v>
      </c>
    </row>
    <row r="6" spans="1:10" s="50" customFormat="1" ht="29.25" customHeight="1" x14ac:dyDescent="0.25">
      <c r="A6" s="93" t="s">
        <v>650</v>
      </c>
      <c r="B6" s="123" t="s">
        <v>651</v>
      </c>
      <c r="C6" s="82">
        <v>2019</v>
      </c>
      <c r="D6" s="84" t="s">
        <v>546</v>
      </c>
      <c r="E6" s="82">
        <v>30</v>
      </c>
      <c r="F6" s="82" t="s">
        <v>38</v>
      </c>
      <c r="G6" s="82">
        <v>1.6E-2</v>
      </c>
      <c r="H6" s="82" t="s">
        <v>652</v>
      </c>
      <c r="I6" s="82" t="s">
        <v>38</v>
      </c>
      <c r="J6" s="98" t="s">
        <v>683</v>
      </c>
    </row>
    <row r="7" spans="1:10" ht="29.25" customHeight="1" x14ac:dyDescent="0.25">
      <c r="A7" s="90" t="s">
        <v>83</v>
      </c>
      <c r="B7" s="62" t="s">
        <v>84</v>
      </c>
      <c r="C7" s="60">
        <v>2014</v>
      </c>
      <c r="D7" s="61" t="s">
        <v>77</v>
      </c>
      <c r="E7" s="60">
        <v>3</v>
      </c>
      <c r="F7" s="60" t="s">
        <v>38</v>
      </c>
      <c r="G7" s="60">
        <v>1.5399999999999999E-3</v>
      </c>
      <c r="H7" s="63" t="s">
        <v>239</v>
      </c>
      <c r="I7" s="60" t="s">
        <v>38</v>
      </c>
      <c r="J7" s="98" t="s">
        <v>919</v>
      </c>
    </row>
    <row r="8" spans="1:10" s="43" customFormat="1" ht="29.25" customHeight="1" x14ac:dyDescent="0.25">
      <c r="A8" s="90" t="s">
        <v>0</v>
      </c>
      <c r="B8" s="62" t="s">
        <v>63</v>
      </c>
      <c r="C8" s="60">
        <v>2014</v>
      </c>
      <c r="D8" s="61" t="s">
        <v>77</v>
      </c>
      <c r="E8" s="60">
        <v>2</v>
      </c>
      <c r="F8" s="60" t="s">
        <v>38</v>
      </c>
      <c r="G8" s="60">
        <v>9.5799999999999998E-4</v>
      </c>
      <c r="H8" s="63" t="s">
        <v>239</v>
      </c>
      <c r="I8" s="60" t="s">
        <v>38</v>
      </c>
      <c r="J8" s="98" t="s">
        <v>918</v>
      </c>
    </row>
    <row r="9" spans="1:10" ht="29.25" customHeight="1" x14ac:dyDescent="0.25">
      <c r="A9" s="90" t="s">
        <v>401</v>
      </c>
      <c r="B9" s="62" t="s">
        <v>61</v>
      </c>
      <c r="C9" s="60">
        <v>2014</v>
      </c>
      <c r="D9" s="61" t="s">
        <v>35</v>
      </c>
      <c r="E9" s="60">
        <v>0.04</v>
      </c>
      <c r="F9" s="60">
        <v>6.0000000000000001E-3</v>
      </c>
      <c r="G9" s="60">
        <v>2.2500000000000001E-5</v>
      </c>
      <c r="H9" s="60" t="s">
        <v>240</v>
      </c>
      <c r="I9" s="60">
        <v>17</v>
      </c>
      <c r="J9" s="96" t="s">
        <v>684</v>
      </c>
    </row>
    <row r="10" spans="1:10" s="43" customFormat="1" ht="29.25" customHeight="1" x14ac:dyDescent="0.25">
      <c r="A10" s="90" t="s">
        <v>219</v>
      </c>
      <c r="B10" s="62" t="s">
        <v>60</v>
      </c>
      <c r="C10" s="60">
        <v>2014</v>
      </c>
      <c r="D10" s="61" t="s">
        <v>36</v>
      </c>
      <c r="E10" s="60" t="s">
        <v>38</v>
      </c>
      <c r="F10" s="60">
        <v>0.02</v>
      </c>
      <c r="G10" s="60" t="s">
        <v>38</v>
      </c>
      <c r="H10" s="60" t="s">
        <v>240</v>
      </c>
      <c r="I10" s="60">
        <v>6.3</v>
      </c>
      <c r="J10" s="96" t="s">
        <v>38</v>
      </c>
    </row>
    <row r="11" spans="1:10" s="43" customFormat="1" ht="29.25" customHeight="1" x14ac:dyDescent="0.25">
      <c r="A11" s="90" t="s">
        <v>513</v>
      </c>
      <c r="B11" s="62" t="s">
        <v>514</v>
      </c>
      <c r="C11" s="60">
        <v>2016</v>
      </c>
      <c r="D11" s="61" t="s">
        <v>535</v>
      </c>
      <c r="E11" s="113">
        <v>800</v>
      </c>
      <c r="F11" s="60" t="s">
        <v>38</v>
      </c>
      <c r="G11" s="60">
        <v>0.45</v>
      </c>
      <c r="H11" s="60" t="s">
        <v>512</v>
      </c>
      <c r="I11" s="60" t="s">
        <v>38</v>
      </c>
      <c r="J11" s="96" t="s">
        <v>685</v>
      </c>
    </row>
    <row r="12" spans="1:10" s="70" customFormat="1" ht="45" customHeight="1" x14ac:dyDescent="0.25">
      <c r="A12" s="90" t="s">
        <v>735</v>
      </c>
      <c r="B12" s="62" t="s">
        <v>736</v>
      </c>
      <c r="C12" s="60">
        <v>2020</v>
      </c>
      <c r="D12" s="61" t="s">
        <v>38</v>
      </c>
      <c r="E12" s="113" t="s">
        <v>737</v>
      </c>
      <c r="F12" s="60" t="s">
        <v>38</v>
      </c>
      <c r="G12" s="60" t="s">
        <v>738</v>
      </c>
      <c r="H12" s="60" t="s">
        <v>739</v>
      </c>
      <c r="I12" s="60" t="s">
        <v>38</v>
      </c>
      <c r="J12" s="96" t="s">
        <v>740</v>
      </c>
    </row>
    <row r="13" spans="1:10" s="43" customFormat="1" ht="29.25" customHeight="1" x14ac:dyDescent="0.25">
      <c r="A13" s="90" t="s">
        <v>1</v>
      </c>
      <c r="B13" s="62" t="s">
        <v>65</v>
      </c>
      <c r="C13" s="60">
        <v>2014</v>
      </c>
      <c r="D13" s="61" t="s">
        <v>37</v>
      </c>
      <c r="E13" s="60" t="s">
        <v>140</v>
      </c>
      <c r="F13" s="60" t="s">
        <v>38</v>
      </c>
      <c r="G13" s="60" t="s">
        <v>38</v>
      </c>
      <c r="H13" s="63" t="s">
        <v>239</v>
      </c>
      <c r="I13" s="60" t="s">
        <v>38</v>
      </c>
      <c r="J13" s="96" t="s">
        <v>239</v>
      </c>
    </row>
    <row r="14" spans="1:10" s="70" customFormat="1" ht="29.25" customHeight="1" x14ac:dyDescent="0.25">
      <c r="A14" s="91" t="s">
        <v>402</v>
      </c>
      <c r="B14" s="62" t="s">
        <v>173</v>
      </c>
      <c r="C14" s="60">
        <v>2014</v>
      </c>
      <c r="D14" s="61" t="s">
        <v>785</v>
      </c>
      <c r="E14" s="60">
        <v>300</v>
      </c>
      <c r="F14" s="60" t="s">
        <v>38</v>
      </c>
      <c r="G14" s="60">
        <v>0.16200000000000001</v>
      </c>
      <c r="H14" s="60" t="s">
        <v>110</v>
      </c>
      <c r="I14" s="60" t="s">
        <v>38</v>
      </c>
      <c r="J14" s="98" t="s">
        <v>304</v>
      </c>
    </row>
    <row r="15" spans="1:10" s="43" customFormat="1" ht="62.25" customHeight="1" x14ac:dyDescent="0.25">
      <c r="A15" s="91" t="s">
        <v>403</v>
      </c>
      <c r="B15" s="62" t="s">
        <v>174</v>
      </c>
      <c r="C15" s="60">
        <v>2014</v>
      </c>
      <c r="D15" s="61" t="s">
        <v>536</v>
      </c>
      <c r="E15" s="60">
        <v>8</v>
      </c>
      <c r="F15" s="60" t="s">
        <v>38</v>
      </c>
      <c r="G15" s="60">
        <v>4.4999999999999997E-3</v>
      </c>
      <c r="H15" s="60" t="s">
        <v>241</v>
      </c>
      <c r="I15" s="60" t="s">
        <v>38</v>
      </c>
      <c r="J15" s="96" t="s">
        <v>686</v>
      </c>
    </row>
    <row r="16" spans="1:10" s="70" customFormat="1" ht="29.25" customHeight="1" x14ac:dyDescent="0.25">
      <c r="A16" s="91" t="s">
        <v>404</v>
      </c>
      <c r="B16" s="62" t="s">
        <v>175</v>
      </c>
      <c r="C16" s="60">
        <v>2014</v>
      </c>
      <c r="D16" s="61" t="s">
        <v>537</v>
      </c>
      <c r="E16" s="60">
        <v>50</v>
      </c>
      <c r="F16" s="60" t="s">
        <v>38</v>
      </c>
      <c r="G16" s="60">
        <v>2.8000000000000001E-2</v>
      </c>
      <c r="H16" s="60" t="s">
        <v>238</v>
      </c>
      <c r="I16" s="60" t="s">
        <v>38</v>
      </c>
      <c r="J16" s="96" t="s">
        <v>684</v>
      </c>
    </row>
    <row r="17" spans="1:10" s="43" customFormat="1" ht="29.25" customHeight="1" x14ac:dyDescent="0.25">
      <c r="A17" s="91" t="s">
        <v>515</v>
      </c>
      <c r="B17" s="62" t="s">
        <v>516</v>
      </c>
      <c r="C17" s="60">
        <v>2016</v>
      </c>
      <c r="D17" s="61" t="s">
        <v>536</v>
      </c>
      <c r="E17" s="60">
        <v>10</v>
      </c>
      <c r="F17" s="60" t="s">
        <v>38</v>
      </c>
      <c r="G17" s="60">
        <v>7.0000000000000001E-3</v>
      </c>
      <c r="H17" s="60" t="s">
        <v>512</v>
      </c>
      <c r="I17" s="60" t="s">
        <v>38</v>
      </c>
      <c r="J17" s="98" t="s">
        <v>912</v>
      </c>
    </row>
    <row r="18" spans="1:10" s="70" customFormat="1" ht="29.25" customHeight="1" x14ac:dyDescent="0.25">
      <c r="A18" s="91" t="s">
        <v>746</v>
      </c>
      <c r="B18" s="62" t="s">
        <v>747</v>
      </c>
      <c r="C18" s="60">
        <v>2021</v>
      </c>
      <c r="D18" s="61" t="s">
        <v>38</v>
      </c>
      <c r="E18" s="60" t="s">
        <v>750</v>
      </c>
      <c r="F18" s="60" t="s">
        <v>38</v>
      </c>
      <c r="G18" s="60" t="s">
        <v>751</v>
      </c>
      <c r="H18" s="60" t="s">
        <v>755</v>
      </c>
      <c r="I18" s="60" t="s">
        <v>38</v>
      </c>
      <c r="J18" s="96" t="s">
        <v>752</v>
      </c>
    </row>
    <row r="19" spans="1:10" s="43" customFormat="1" ht="75" customHeight="1" x14ac:dyDescent="0.25">
      <c r="A19" s="91" t="s">
        <v>517</v>
      </c>
      <c r="B19" s="62" t="s">
        <v>518</v>
      </c>
      <c r="C19" s="60">
        <v>2016</v>
      </c>
      <c r="D19" s="61" t="s">
        <v>838</v>
      </c>
      <c r="E19" s="60" t="s">
        <v>557</v>
      </c>
      <c r="F19" s="60" t="s">
        <v>38</v>
      </c>
      <c r="G19" s="60">
        <v>4.3999999999999997E-2</v>
      </c>
      <c r="H19" s="60" t="s">
        <v>247</v>
      </c>
      <c r="I19" s="60" t="s">
        <v>38</v>
      </c>
      <c r="J19" s="96" t="s">
        <v>687</v>
      </c>
    </row>
    <row r="20" spans="1:10" s="70" customFormat="1" ht="29.25" customHeight="1" x14ac:dyDescent="0.25">
      <c r="A20" s="90" t="s">
        <v>2</v>
      </c>
      <c r="B20" s="62" t="s">
        <v>66</v>
      </c>
      <c r="C20" s="60">
        <v>2014</v>
      </c>
      <c r="D20" s="61" t="s">
        <v>39</v>
      </c>
      <c r="E20" s="60" t="s">
        <v>38</v>
      </c>
      <c r="F20" s="60">
        <v>0.06</v>
      </c>
      <c r="G20" s="60" t="s">
        <v>38</v>
      </c>
      <c r="H20" s="63" t="s">
        <v>243</v>
      </c>
      <c r="I20" s="60">
        <v>1.8</v>
      </c>
      <c r="J20" s="96" t="s">
        <v>38</v>
      </c>
    </row>
    <row r="21" spans="1:10" s="43" customFormat="1" ht="29.25" customHeight="1" x14ac:dyDescent="0.25">
      <c r="A21" s="90" t="s">
        <v>282</v>
      </c>
      <c r="B21" s="62" t="s">
        <v>283</v>
      </c>
      <c r="C21" s="60">
        <v>2015</v>
      </c>
      <c r="D21" s="61" t="s">
        <v>786</v>
      </c>
      <c r="E21" s="60" t="s">
        <v>558</v>
      </c>
      <c r="F21" s="60" t="s">
        <v>38</v>
      </c>
      <c r="G21" s="60">
        <v>2.5000000000000001E-4</v>
      </c>
      <c r="H21" s="63" t="s">
        <v>247</v>
      </c>
      <c r="I21" s="60" t="s">
        <v>38</v>
      </c>
      <c r="J21" s="96" t="s">
        <v>688</v>
      </c>
    </row>
    <row r="22" spans="1:10" s="70" customFormat="1" ht="29.25" customHeight="1" x14ac:dyDescent="0.25">
      <c r="A22" s="90" t="s">
        <v>405</v>
      </c>
      <c r="B22" s="62" t="s">
        <v>858</v>
      </c>
      <c r="C22" s="60">
        <v>2014</v>
      </c>
      <c r="D22" s="61" t="s">
        <v>839</v>
      </c>
      <c r="E22" s="60">
        <v>3</v>
      </c>
      <c r="F22" s="60">
        <v>2</v>
      </c>
      <c r="G22" s="60">
        <v>1.82E-3</v>
      </c>
      <c r="H22" s="60" t="s">
        <v>244</v>
      </c>
      <c r="I22" s="60">
        <v>4.2999999999999997E-2</v>
      </c>
      <c r="J22" s="96" t="s">
        <v>228</v>
      </c>
    </row>
    <row r="23" spans="1:10" s="43" customFormat="1" ht="29.25" customHeight="1" x14ac:dyDescent="0.25">
      <c r="A23" s="90" t="s">
        <v>653</v>
      </c>
      <c r="B23" s="62" t="s">
        <v>654</v>
      </c>
      <c r="C23" s="60">
        <v>2019</v>
      </c>
      <c r="D23" s="61" t="s">
        <v>550</v>
      </c>
      <c r="E23" s="60">
        <v>40</v>
      </c>
      <c r="F23" s="60" t="s">
        <v>38</v>
      </c>
      <c r="G23" s="60">
        <v>2.5000000000000001E-2</v>
      </c>
      <c r="H23" s="60" t="s">
        <v>110</v>
      </c>
      <c r="I23" s="60" t="s">
        <v>38</v>
      </c>
      <c r="J23" s="96" t="s">
        <v>225</v>
      </c>
    </row>
    <row r="24" spans="1:10" s="70" customFormat="1" ht="62.25" customHeight="1" x14ac:dyDescent="0.25">
      <c r="A24" s="91" t="s">
        <v>406</v>
      </c>
      <c r="B24" s="62" t="s">
        <v>176</v>
      </c>
      <c r="C24" s="60">
        <v>2014</v>
      </c>
      <c r="D24" s="61" t="s">
        <v>787</v>
      </c>
      <c r="E24" s="60">
        <v>300</v>
      </c>
      <c r="F24" s="60" t="s">
        <v>38</v>
      </c>
      <c r="G24" s="60">
        <v>0.19600000000000001</v>
      </c>
      <c r="H24" s="60" t="s">
        <v>241</v>
      </c>
      <c r="I24" s="60" t="s">
        <v>38</v>
      </c>
      <c r="J24" s="96" t="s">
        <v>689</v>
      </c>
    </row>
    <row r="25" spans="1:10" s="43" customFormat="1" ht="29.25" customHeight="1" x14ac:dyDescent="0.25">
      <c r="A25" s="92" t="s">
        <v>407</v>
      </c>
      <c r="B25" s="62" t="s">
        <v>197</v>
      </c>
      <c r="C25" s="60">
        <v>2014</v>
      </c>
      <c r="D25" s="61" t="s">
        <v>195</v>
      </c>
      <c r="E25" s="60">
        <v>30</v>
      </c>
      <c r="F25" s="60" t="s">
        <v>38</v>
      </c>
      <c r="G25" s="60">
        <v>1.7999999999999999E-2</v>
      </c>
      <c r="H25" s="60" t="s">
        <v>244</v>
      </c>
      <c r="I25" s="60" t="s">
        <v>38</v>
      </c>
      <c r="J25" s="96" t="s">
        <v>690</v>
      </c>
    </row>
    <row r="26" spans="1:10" s="70" customFormat="1" ht="29.25" customHeight="1" x14ac:dyDescent="0.25">
      <c r="A26" s="91" t="s">
        <v>408</v>
      </c>
      <c r="B26" s="62" t="s">
        <v>198</v>
      </c>
      <c r="C26" s="60">
        <v>2014</v>
      </c>
      <c r="D26" s="61" t="s">
        <v>788</v>
      </c>
      <c r="E26" s="60">
        <v>0.7</v>
      </c>
      <c r="F26" s="60">
        <v>1</v>
      </c>
      <c r="G26" s="60">
        <v>4.2000000000000002E-4</v>
      </c>
      <c r="H26" s="60" t="s">
        <v>243</v>
      </c>
      <c r="I26" s="60">
        <v>0.10299999999999999</v>
      </c>
      <c r="J26" s="96" t="s">
        <v>682</v>
      </c>
    </row>
    <row r="27" spans="1:10" s="43" customFormat="1" ht="29.25" customHeight="1" x14ac:dyDescent="0.25">
      <c r="A27" s="90" t="s">
        <v>409</v>
      </c>
      <c r="B27" s="62" t="s">
        <v>67</v>
      </c>
      <c r="C27" s="60">
        <v>2014</v>
      </c>
      <c r="D27" s="61" t="s">
        <v>40</v>
      </c>
      <c r="E27" s="60">
        <v>10</v>
      </c>
      <c r="F27" s="60" t="s">
        <v>38</v>
      </c>
      <c r="G27" s="60">
        <v>7.0000000000000001E-3</v>
      </c>
      <c r="H27" s="63" t="s">
        <v>242</v>
      </c>
      <c r="I27" s="60" t="s">
        <v>38</v>
      </c>
      <c r="J27" s="97" t="s">
        <v>682</v>
      </c>
    </row>
    <row r="28" spans="1:10" s="70" customFormat="1" ht="29.25" customHeight="1" x14ac:dyDescent="0.25">
      <c r="A28" s="91" t="s">
        <v>410</v>
      </c>
      <c r="B28" s="62" t="s">
        <v>177</v>
      </c>
      <c r="C28" s="60">
        <v>2014</v>
      </c>
      <c r="D28" s="61" t="s">
        <v>214</v>
      </c>
      <c r="E28" s="60">
        <v>10</v>
      </c>
      <c r="F28" s="60">
        <v>100</v>
      </c>
      <c r="G28" s="60">
        <v>8.43E-3</v>
      </c>
      <c r="H28" s="60" t="s">
        <v>218</v>
      </c>
      <c r="I28" s="60">
        <v>8.7500000000000002E-4</v>
      </c>
      <c r="J28" s="98" t="s">
        <v>926</v>
      </c>
    </row>
    <row r="29" spans="1:10" s="43" customFormat="1" ht="29.25" customHeight="1" x14ac:dyDescent="0.25">
      <c r="A29" s="90" t="s">
        <v>69</v>
      </c>
      <c r="B29" s="62" t="s">
        <v>70</v>
      </c>
      <c r="C29" s="60">
        <v>2014</v>
      </c>
      <c r="D29" s="61" t="s">
        <v>42</v>
      </c>
      <c r="E29" s="62" t="s">
        <v>38</v>
      </c>
      <c r="F29" s="60">
        <v>0.6</v>
      </c>
      <c r="G29" s="60" t="s">
        <v>38</v>
      </c>
      <c r="H29" s="60" t="s">
        <v>238</v>
      </c>
      <c r="I29" s="76">
        <v>0.17</v>
      </c>
      <c r="J29" s="96" t="s">
        <v>38</v>
      </c>
    </row>
    <row r="30" spans="1:10" s="70" customFormat="1" ht="29.25" customHeight="1" x14ac:dyDescent="0.25">
      <c r="A30" s="91" t="s">
        <v>411</v>
      </c>
      <c r="B30" s="62" t="s">
        <v>142</v>
      </c>
      <c r="C30" s="60">
        <v>2014</v>
      </c>
      <c r="D30" s="61" t="s">
        <v>789</v>
      </c>
      <c r="E30" s="60">
        <v>9</v>
      </c>
      <c r="F30" s="60">
        <v>40</v>
      </c>
      <c r="G30" s="60">
        <v>5.2500000000000003E-3</v>
      </c>
      <c r="H30" s="60" t="s">
        <v>243</v>
      </c>
      <c r="I30" s="60">
        <v>2.3900000000000002E-3</v>
      </c>
      <c r="J30" s="96" t="s">
        <v>684</v>
      </c>
    </row>
    <row r="31" spans="1:10" s="43" customFormat="1" ht="29.25" customHeight="1" x14ac:dyDescent="0.25">
      <c r="A31" s="90" t="s">
        <v>3</v>
      </c>
      <c r="B31" s="62" t="s">
        <v>68</v>
      </c>
      <c r="C31" s="60">
        <v>2014</v>
      </c>
      <c r="D31" s="61" t="s">
        <v>41</v>
      </c>
      <c r="E31" s="60">
        <v>0.1</v>
      </c>
      <c r="F31" s="60" t="s">
        <v>38</v>
      </c>
      <c r="G31" s="60">
        <v>6.8999999999999997E-5</v>
      </c>
      <c r="H31" s="60" t="s">
        <v>412</v>
      </c>
      <c r="I31" s="60" t="s">
        <v>38</v>
      </c>
      <c r="J31" s="98" t="s">
        <v>920</v>
      </c>
    </row>
    <row r="32" spans="1:10" s="70" customFormat="1" ht="29.25" customHeight="1" x14ac:dyDescent="0.25">
      <c r="A32" s="90" t="s">
        <v>4</v>
      </c>
      <c r="B32" s="62" t="s">
        <v>71</v>
      </c>
      <c r="C32" s="60">
        <v>2014</v>
      </c>
      <c r="D32" s="61" t="s">
        <v>220</v>
      </c>
      <c r="E32" s="60">
        <v>10</v>
      </c>
      <c r="F32" s="60" t="s">
        <v>38</v>
      </c>
      <c r="G32" s="60">
        <v>7.4999999999999997E-3</v>
      </c>
      <c r="H32" s="60" t="s">
        <v>239</v>
      </c>
      <c r="I32" s="60" t="s">
        <v>38</v>
      </c>
      <c r="J32" s="96" t="s">
        <v>684</v>
      </c>
    </row>
    <row r="33" spans="1:10" s="43" customFormat="1" ht="29.25" customHeight="1" x14ac:dyDescent="0.25">
      <c r="A33" s="91" t="s">
        <v>413</v>
      </c>
      <c r="B33" s="124" t="s">
        <v>143</v>
      </c>
      <c r="C33" s="76">
        <v>2014</v>
      </c>
      <c r="D33" s="61" t="s">
        <v>790</v>
      </c>
      <c r="E33" s="60">
        <v>1000</v>
      </c>
      <c r="F33" s="60" t="s">
        <v>38</v>
      </c>
      <c r="G33" s="60">
        <v>0.79</v>
      </c>
      <c r="H33" s="60" t="s">
        <v>110</v>
      </c>
      <c r="I33" s="60" t="s">
        <v>38</v>
      </c>
      <c r="J33" s="96" t="s">
        <v>684</v>
      </c>
    </row>
    <row r="34" spans="1:10" s="70" customFormat="1" ht="29.25" customHeight="1" x14ac:dyDescent="0.25">
      <c r="A34" s="90" t="s">
        <v>5</v>
      </c>
      <c r="B34" s="62" t="s">
        <v>72</v>
      </c>
      <c r="C34" s="60">
        <v>2014</v>
      </c>
      <c r="D34" s="61" t="s">
        <v>44</v>
      </c>
      <c r="E34" s="60">
        <v>20</v>
      </c>
      <c r="F34" s="60" t="s">
        <v>38</v>
      </c>
      <c r="G34" s="60">
        <v>1.26E-2</v>
      </c>
      <c r="H34" s="60" t="s">
        <v>110</v>
      </c>
      <c r="I34" s="60" t="s">
        <v>38</v>
      </c>
      <c r="J34" s="96" t="s">
        <v>675</v>
      </c>
    </row>
    <row r="35" spans="1:10" s="43" customFormat="1" ht="29.25" customHeight="1" x14ac:dyDescent="0.25">
      <c r="A35" s="90" t="s">
        <v>561</v>
      </c>
      <c r="B35" s="62" t="s">
        <v>562</v>
      </c>
      <c r="C35" s="60">
        <v>2017</v>
      </c>
      <c r="D35" s="61" t="s">
        <v>38</v>
      </c>
      <c r="E35" s="60" t="s">
        <v>563</v>
      </c>
      <c r="F35" s="60" t="s">
        <v>564</v>
      </c>
      <c r="G35" s="60" t="s">
        <v>38</v>
      </c>
      <c r="H35" s="60" t="s">
        <v>565</v>
      </c>
      <c r="I35" s="60" t="s">
        <v>566</v>
      </c>
      <c r="J35" s="96" t="s">
        <v>928</v>
      </c>
    </row>
    <row r="36" spans="1:10" s="70" customFormat="1" ht="44.25" customHeight="1" x14ac:dyDescent="0.25">
      <c r="A36" s="90" t="s">
        <v>6</v>
      </c>
      <c r="B36" s="62" t="s">
        <v>73</v>
      </c>
      <c r="C36" s="60">
        <v>2014</v>
      </c>
      <c r="D36" s="61" t="s">
        <v>43</v>
      </c>
      <c r="E36" s="60">
        <v>200</v>
      </c>
      <c r="F36" s="60" t="s">
        <v>38</v>
      </c>
      <c r="G36" s="60">
        <v>0.105</v>
      </c>
      <c r="H36" s="60" t="s">
        <v>242</v>
      </c>
      <c r="I36" s="60" t="s">
        <v>38</v>
      </c>
      <c r="J36" s="96" t="s">
        <v>225</v>
      </c>
    </row>
    <row r="37" spans="1:10" s="43" customFormat="1" ht="29.25" customHeight="1" x14ac:dyDescent="0.25">
      <c r="A37" s="90" t="s">
        <v>7</v>
      </c>
      <c r="B37" s="62" t="s">
        <v>74</v>
      </c>
      <c r="C37" s="60">
        <v>2014</v>
      </c>
      <c r="D37" s="61" t="s">
        <v>538</v>
      </c>
      <c r="E37" s="60">
        <v>20</v>
      </c>
      <c r="F37" s="60" t="s">
        <v>38</v>
      </c>
      <c r="G37" s="60">
        <v>1.35E-2</v>
      </c>
      <c r="H37" s="60" t="s">
        <v>242</v>
      </c>
      <c r="I37" s="60" t="s">
        <v>38</v>
      </c>
      <c r="J37" s="97" t="s">
        <v>224</v>
      </c>
    </row>
    <row r="38" spans="1:10" s="70" customFormat="1" ht="29.25" customHeight="1" x14ac:dyDescent="0.25">
      <c r="A38" s="90" t="s">
        <v>8</v>
      </c>
      <c r="B38" s="62" t="s">
        <v>75</v>
      </c>
      <c r="C38" s="60">
        <v>2014</v>
      </c>
      <c r="D38" s="61" t="s">
        <v>45</v>
      </c>
      <c r="E38" s="60">
        <v>2000</v>
      </c>
      <c r="F38" s="60" t="s">
        <v>38</v>
      </c>
      <c r="G38" s="60">
        <v>1.32</v>
      </c>
      <c r="H38" s="63" t="s">
        <v>237</v>
      </c>
      <c r="I38" s="60" t="s">
        <v>38</v>
      </c>
      <c r="J38" s="96" t="s">
        <v>239</v>
      </c>
    </row>
    <row r="39" spans="1:10" s="43" customFormat="1" ht="29.25" customHeight="1" x14ac:dyDescent="0.25">
      <c r="A39" s="90" t="s">
        <v>9</v>
      </c>
      <c r="B39" s="62" t="s">
        <v>76</v>
      </c>
      <c r="C39" s="60">
        <v>2014</v>
      </c>
      <c r="D39" s="61" t="s">
        <v>46</v>
      </c>
      <c r="E39" s="60">
        <v>0.7</v>
      </c>
      <c r="F39" s="60">
        <v>0.2</v>
      </c>
      <c r="G39" s="60">
        <v>4.2000000000000002E-4</v>
      </c>
      <c r="H39" s="60" t="s">
        <v>254</v>
      </c>
      <c r="I39" s="60">
        <v>0.5</v>
      </c>
      <c r="J39" s="96" t="s">
        <v>685</v>
      </c>
    </row>
    <row r="40" spans="1:10" s="70" customFormat="1" ht="29.25" customHeight="1" x14ac:dyDescent="0.25">
      <c r="A40" s="91" t="s">
        <v>414</v>
      </c>
      <c r="B40" s="62" t="s">
        <v>144</v>
      </c>
      <c r="C40" s="60">
        <v>2018</v>
      </c>
      <c r="D40" s="61" t="s">
        <v>539</v>
      </c>
      <c r="E40" s="60">
        <v>300</v>
      </c>
      <c r="F40" s="60" t="s">
        <v>38</v>
      </c>
      <c r="G40" s="60">
        <v>0.15</v>
      </c>
      <c r="H40" s="60" t="s">
        <v>110</v>
      </c>
      <c r="I40" s="60" t="s">
        <v>38</v>
      </c>
      <c r="J40" s="96" t="s">
        <v>692</v>
      </c>
    </row>
    <row r="41" spans="1:10" s="43" customFormat="1" ht="46.7" customHeight="1" x14ac:dyDescent="0.25">
      <c r="A41" s="91" t="s">
        <v>610</v>
      </c>
      <c r="B41" s="62" t="s">
        <v>611</v>
      </c>
      <c r="C41" s="60">
        <v>2018</v>
      </c>
      <c r="D41" s="61" t="s">
        <v>614</v>
      </c>
      <c r="E41" s="60" t="s">
        <v>615</v>
      </c>
      <c r="F41" s="60" t="s">
        <v>38</v>
      </c>
      <c r="G41" s="60" t="s">
        <v>616</v>
      </c>
      <c r="H41" s="60" t="s">
        <v>110</v>
      </c>
      <c r="I41" s="60" t="s">
        <v>38</v>
      </c>
      <c r="J41" s="96" t="s">
        <v>693</v>
      </c>
    </row>
    <row r="42" spans="1:10" s="70" customFormat="1" ht="45.6" customHeight="1" x14ac:dyDescent="0.25">
      <c r="A42" s="91" t="s">
        <v>612</v>
      </c>
      <c r="B42" s="62" t="s">
        <v>613</v>
      </c>
      <c r="C42" s="60">
        <v>2018</v>
      </c>
      <c r="D42" s="61" t="s">
        <v>614</v>
      </c>
      <c r="E42" s="60" t="s">
        <v>615</v>
      </c>
      <c r="F42" s="60" t="s">
        <v>38</v>
      </c>
      <c r="G42" s="60" t="s">
        <v>616</v>
      </c>
      <c r="H42" s="60" t="s">
        <v>110</v>
      </c>
      <c r="I42" s="60" t="s">
        <v>38</v>
      </c>
      <c r="J42" s="96" t="s">
        <v>693</v>
      </c>
    </row>
    <row r="43" spans="1:10" s="43" customFormat="1" ht="47.45" customHeight="1" x14ac:dyDescent="0.25">
      <c r="A43" s="90" t="s">
        <v>415</v>
      </c>
      <c r="B43" s="62" t="s">
        <v>85</v>
      </c>
      <c r="C43" s="60">
        <v>2014</v>
      </c>
      <c r="D43" s="61" t="s">
        <v>791</v>
      </c>
      <c r="E43" s="60">
        <v>70</v>
      </c>
      <c r="F43" s="60" t="s">
        <v>38</v>
      </c>
      <c r="G43" s="60">
        <v>3.8699999999999998E-2</v>
      </c>
      <c r="H43" s="60" t="s">
        <v>110</v>
      </c>
      <c r="I43" s="60" t="s">
        <v>38</v>
      </c>
      <c r="J43" s="96" t="s">
        <v>684</v>
      </c>
    </row>
    <row r="44" spans="1:10" s="70" customFormat="1" ht="29.25" customHeight="1" x14ac:dyDescent="0.25">
      <c r="A44" s="91" t="s">
        <v>416</v>
      </c>
      <c r="B44" s="62" t="s">
        <v>199</v>
      </c>
      <c r="C44" s="60">
        <v>2014</v>
      </c>
      <c r="D44" s="61" t="s">
        <v>792</v>
      </c>
      <c r="E44" s="60">
        <v>200</v>
      </c>
      <c r="F44" s="60" t="s">
        <v>38</v>
      </c>
      <c r="G44" s="60">
        <v>0.13500000000000001</v>
      </c>
      <c r="H44" s="64" t="s">
        <v>110</v>
      </c>
      <c r="I44" s="60" t="s">
        <v>38</v>
      </c>
      <c r="J44" s="96" t="s">
        <v>685</v>
      </c>
    </row>
    <row r="45" spans="1:10" s="43" customFormat="1" ht="29.25" customHeight="1" x14ac:dyDescent="0.25">
      <c r="A45" s="91" t="s">
        <v>726</v>
      </c>
      <c r="B45" s="62" t="s">
        <v>727</v>
      </c>
      <c r="C45" s="60">
        <v>2020</v>
      </c>
      <c r="D45" s="61" t="s">
        <v>548</v>
      </c>
      <c r="E45" s="60">
        <v>40</v>
      </c>
      <c r="F45" s="60" t="s">
        <v>38</v>
      </c>
      <c r="G45" s="60">
        <v>2.3E-2</v>
      </c>
      <c r="H45" s="64" t="s">
        <v>110</v>
      </c>
      <c r="I45" s="60" t="s">
        <v>38</v>
      </c>
      <c r="J45" s="96" t="s">
        <v>686</v>
      </c>
    </row>
    <row r="46" spans="1:10" s="70" customFormat="1" ht="29.25" customHeight="1" x14ac:dyDescent="0.25">
      <c r="A46" s="90" t="s">
        <v>417</v>
      </c>
      <c r="B46" s="125" t="s">
        <v>86</v>
      </c>
      <c r="C46" s="126">
        <v>2014</v>
      </c>
      <c r="D46" s="61" t="s">
        <v>78</v>
      </c>
      <c r="E46" s="60">
        <v>40</v>
      </c>
      <c r="F46" s="60" t="s">
        <v>38</v>
      </c>
      <c r="G46" s="60">
        <v>2.53E-2</v>
      </c>
      <c r="H46" s="63" t="s">
        <v>237</v>
      </c>
      <c r="I46" s="60" t="s">
        <v>38</v>
      </c>
      <c r="J46" s="96" t="s">
        <v>686</v>
      </c>
    </row>
    <row r="47" spans="1:10" s="43" customFormat="1" ht="29.25" customHeight="1" x14ac:dyDescent="0.25">
      <c r="A47" s="90" t="s">
        <v>284</v>
      </c>
      <c r="B47" s="127" t="s">
        <v>285</v>
      </c>
      <c r="C47" s="128">
        <v>2015</v>
      </c>
      <c r="D47" s="61" t="s">
        <v>540</v>
      </c>
      <c r="E47" s="60">
        <v>2</v>
      </c>
      <c r="F47" s="60" t="s">
        <v>38</v>
      </c>
      <c r="G47" s="60">
        <v>1.4E-3</v>
      </c>
      <c r="H47" s="63" t="s">
        <v>110</v>
      </c>
      <c r="I47" s="60" t="s">
        <v>38</v>
      </c>
      <c r="J47" s="96" t="s">
        <v>684</v>
      </c>
    </row>
    <row r="48" spans="1:10" s="70" customFormat="1" ht="29.25" customHeight="1" x14ac:dyDescent="0.25">
      <c r="A48" s="91" t="s">
        <v>418</v>
      </c>
      <c r="B48" s="127" t="s">
        <v>200</v>
      </c>
      <c r="C48" s="128">
        <v>2014</v>
      </c>
      <c r="D48" s="61" t="s">
        <v>793</v>
      </c>
      <c r="E48" s="60">
        <v>6</v>
      </c>
      <c r="F48" s="60" t="s">
        <v>38</v>
      </c>
      <c r="G48" s="60">
        <v>5.0400000000000002E-3</v>
      </c>
      <c r="H48" s="60" t="s">
        <v>110</v>
      </c>
      <c r="I48" s="60" t="s">
        <v>38</v>
      </c>
      <c r="J48" s="96" t="s">
        <v>227</v>
      </c>
    </row>
    <row r="49" spans="1:10" s="43" customFormat="1" ht="29.25" customHeight="1" x14ac:dyDescent="0.25">
      <c r="A49" s="90" t="s">
        <v>10</v>
      </c>
      <c r="B49" s="62" t="s">
        <v>87</v>
      </c>
      <c r="C49" s="60">
        <v>2014</v>
      </c>
      <c r="D49" s="61" t="s">
        <v>47</v>
      </c>
      <c r="E49" s="60">
        <v>20</v>
      </c>
      <c r="F49" s="60">
        <v>70</v>
      </c>
      <c r="G49" s="60">
        <v>8.9999999999999993E-3</v>
      </c>
      <c r="H49" s="60" t="s">
        <v>243</v>
      </c>
      <c r="I49" s="60">
        <v>1.49E-3</v>
      </c>
      <c r="J49" s="96" t="s">
        <v>691</v>
      </c>
    </row>
    <row r="50" spans="1:10" s="70" customFormat="1" ht="29.25" customHeight="1" x14ac:dyDescent="0.25">
      <c r="A50" s="90" t="s">
        <v>17</v>
      </c>
      <c r="B50" s="62" t="s">
        <v>95</v>
      </c>
      <c r="C50" s="60">
        <v>2014</v>
      </c>
      <c r="D50" s="61" t="s">
        <v>794</v>
      </c>
      <c r="E50" s="60">
        <v>5</v>
      </c>
      <c r="F50" s="60" t="s">
        <v>38</v>
      </c>
      <c r="G50" s="60">
        <v>2.7000000000000001E-3</v>
      </c>
      <c r="H50" s="60" t="s">
        <v>110</v>
      </c>
      <c r="I50" s="60" t="s">
        <v>38</v>
      </c>
      <c r="J50" s="96" t="s">
        <v>249</v>
      </c>
    </row>
    <row r="51" spans="1:10" s="43" customFormat="1" ht="29.25" customHeight="1" x14ac:dyDescent="0.25">
      <c r="A51" s="90" t="s">
        <v>13</v>
      </c>
      <c r="B51" s="62" t="s">
        <v>88</v>
      </c>
      <c r="C51" s="60">
        <v>2014</v>
      </c>
      <c r="D51" s="61" t="s">
        <v>48</v>
      </c>
      <c r="E51" s="60">
        <v>7.0000000000000007E-2</v>
      </c>
      <c r="F51" s="60">
        <v>0.4</v>
      </c>
      <c r="G51" s="60">
        <v>3.8300000000000003E-5</v>
      </c>
      <c r="H51" s="60" t="s">
        <v>240</v>
      </c>
      <c r="I51" s="60">
        <v>0.24</v>
      </c>
      <c r="J51" s="96" t="s">
        <v>684</v>
      </c>
    </row>
    <row r="52" spans="1:10" s="70" customFormat="1" ht="29.25" customHeight="1" x14ac:dyDescent="0.25">
      <c r="A52" s="90" t="s">
        <v>12</v>
      </c>
      <c r="B52" s="62" t="s">
        <v>89</v>
      </c>
      <c r="C52" s="60">
        <v>2014</v>
      </c>
      <c r="D52" s="61" t="s">
        <v>48</v>
      </c>
      <c r="E52" s="60">
        <v>7.0000000000000007E-2</v>
      </c>
      <c r="F52" s="60">
        <v>0.3</v>
      </c>
      <c r="G52" s="60">
        <v>3.8300000000000003E-5</v>
      </c>
      <c r="H52" s="60" t="s">
        <v>240</v>
      </c>
      <c r="I52" s="60" t="s">
        <v>262</v>
      </c>
      <c r="J52" s="96" t="s">
        <v>684</v>
      </c>
    </row>
    <row r="53" spans="1:10" s="43" customFormat="1" ht="29.25" customHeight="1" x14ac:dyDescent="0.25">
      <c r="A53" s="90" t="s">
        <v>11</v>
      </c>
      <c r="B53" s="62" t="s">
        <v>90</v>
      </c>
      <c r="C53" s="60">
        <v>2014</v>
      </c>
      <c r="D53" s="61" t="s">
        <v>48</v>
      </c>
      <c r="E53" s="60">
        <v>7.0000000000000007E-2</v>
      </c>
      <c r="F53" s="60">
        <v>0.3</v>
      </c>
      <c r="G53" s="60">
        <v>3.8300000000000003E-5</v>
      </c>
      <c r="H53" s="60" t="s">
        <v>240</v>
      </c>
      <c r="I53" s="60">
        <v>0.34</v>
      </c>
      <c r="J53" s="96" t="s">
        <v>684</v>
      </c>
    </row>
    <row r="54" spans="1:10" s="70" customFormat="1" ht="29.25" customHeight="1" x14ac:dyDescent="0.25">
      <c r="A54" s="90" t="s">
        <v>773</v>
      </c>
      <c r="B54" s="62" t="s">
        <v>774</v>
      </c>
      <c r="C54" s="60">
        <v>2021</v>
      </c>
      <c r="D54" s="61" t="s">
        <v>38</v>
      </c>
      <c r="E54" s="60" t="s">
        <v>779</v>
      </c>
      <c r="F54" s="60" t="s">
        <v>38</v>
      </c>
      <c r="G54" s="60" t="s">
        <v>783</v>
      </c>
      <c r="H54" s="60" t="s">
        <v>777</v>
      </c>
      <c r="I54" s="60" t="s">
        <v>38</v>
      </c>
      <c r="J54" s="96" t="s">
        <v>778</v>
      </c>
    </row>
    <row r="55" spans="1:10" s="43" customFormat="1" ht="62.1" customHeight="1" x14ac:dyDescent="0.25">
      <c r="A55" s="90" t="s">
        <v>741</v>
      </c>
      <c r="B55" s="62" t="s">
        <v>742</v>
      </c>
      <c r="C55" s="60">
        <v>2020</v>
      </c>
      <c r="D55" s="61" t="s">
        <v>38</v>
      </c>
      <c r="E55" s="60" t="s">
        <v>737</v>
      </c>
      <c r="F55" s="60" t="s">
        <v>38</v>
      </c>
      <c r="G55" s="60" t="s">
        <v>743</v>
      </c>
      <c r="H55" s="60" t="s">
        <v>739</v>
      </c>
      <c r="I55" s="60" t="s">
        <v>38</v>
      </c>
      <c r="J55" s="96" t="s">
        <v>740</v>
      </c>
    </row>
    <row r="56" spans="1:10" s="70" customFormat="1" ht="42.95" customHeight="1" x14ac:dyDescent="0.25">
      <c r="A56" s="90" t="s">
        <v>270</v>
      </c>
      <c r="B56" s="62" t="s">
        <v>271</v>
      </c>
      <c r="C56" s="60">
        <v>2015</v>
      </c>
      <c r="D56" s="61" t="s">
        <v>38</v>
      </c>
      <c r="E56" s="60">
        <v>2</v>
      </c>
      <c r="F56" s="60" t="s">
        <v>38</v>
      </c>
      <c r="G56" s="60">
        <v>8.9999999999999998E-4</v>
      </c>
      <c r="H56" s="60" t="s">
        <v>272</v>
      </c>
      <c r="I56" s="60" t="s">
        <v>38</v>
      </c>
      <c r="J56" s="96" t="s">
        <v>228</v>
      </c>
    </row>
    <row r="57" spans="1:10" s="43" customFormat="1" ht="29.25" customHeight="1" x14ac:dyDescent="0.25">
      <c r="A57" s="90" t="s">
        <v>744</v>
      </c>
      <c r="B57" s="62" t="s">
        <v>745</v>
      </c>
      <c r="C57" s="60">
        <v>2020</v>
      </c>
      <c r="D57" s="61" t="s">
        <v>38</v>
      </c>
      <c r="E57" s="60" t="s">
        <v>737</v>
      </c>
      <c r="F57" s="60" t="s">
        <v>38</v>
      </c>
      <c r="G57" s="60" t="s">
        <v>743</v>
      </c>
      <c r="H57" s="60" t="s">
        <v>739</v>
      </c>
      <c r="I57" s="60" t="s">
        <v>38</v>
      </c>
      <c r="J57" s="96" t="s">
        <v>740</v>
      </c>
    </row>
    <row r="58" spans="1:10" s="70" customFormat="1" ht="48" customHeight="1" x14ac:dyDescent="0.25">
      <c r="A58" s="90" t="s">
        <v>419</v>
      </c>
      <c r="B58" s="62" t="s">
        <v>91</v>
      </c>
      <c r="C58" s="60">
        <v>2014</v>
      </c>
      <c r="D58" s="61" t="s">
        <v>49</v>
      </c>
      <c r="E58" s="60" t="s">
        <v>38</v>
      </c>
      <c r="F58" s="60">
        <v>2</v>
      </c>
      <c r="G58" s="60" t="s">
        <v>38</v>
      </c>
      <c r="H58" s="60" t="s">
        <v>243</v>
      </c>
      <c r="I58" s="60">
        <v>6.0999999999999999E-2</v>
      </c>
      <c r="J58" s="96" t="s">
        <v>38</v>
      </c>
    </row>
    <row r="59" spans="1:10" s="43" customFormat="1" ht="29.25" customHeight="1" x14ac:dyDescent="0.25">
      <c r="A59" s="90" t="s">
        <v>14</v>
      </c>
      <c r="B59" s="62" t="s">
        <v>92</v>
      </c>
      <c r="C59" s="60">
        <v>2014</v>
      </c>
      <c r="D59" s="61" t="s">
        <v>50</v>
      </c>
      <c r="E59" s="60">
        <v>0.08</v>
      </c>
      <c r="F59" s="60" t="s">
        <v>38</v>
      </c>
      <c r="G59" s="60">
        <v>4.8000000000000001E-5</v>
      </c>
      <c r="H59" s="60" t="s">
        <v>242</v>
      </c>
      <c r="I59" s="60" t="s">
        <v>38</v>
      </c>
      <c r="J59" s="98" t="s">
        <v>918</v>
      </c>
    </row>
    <row r="60" spans="1:10" s="70" customFormat="1" ht="29.25" customHeight="1" x14ac:dyDescent="0.25">
      <c r="A60" s="90" t="s">
        <v>15</v>
      </c>
      <c r="B60" s="65" t="s">
        <v>93</v>
      </c>
      <c r="C60" s="63">
        <v>2014</v>
      </c>
      <c r="D60" s="61" t="s">
        <v>221</v>
      </c>
      <c r="E60" s="60">
        <v>0.08</v>
      </c>
      <c r="F60" s="60" t="s">
        <v>38</v>
      </c>
      <c r="G60" s="60">
        <v>4.6E-5</v>
      </c>
      <c r="H60" s="60" t="s">
        <v>246</v>
      </c>
      <c r="I60" s="60" t="s">
        <v>38</v>
      </c>
      <c r="J60" s="98" t="s">
        <v>918</v>
      </c>
    </row>
    <row r="61" spans="1:10" s="43" customFormat="1" ht="29.25" customHeight="1" x14ac:dyDescent="0.25">
      <c r="A61" s="90" t="s">
        <v>16</v>
      </c>
      <c r="B61" s="62" t="s">
        <v>94</v>
      </c>
      <c r="C61" s="60">
        <v>2014</v>
      </c>
      <c r="D61" s="61" t="s">
        <v>42</v>
      </c>
      <c r="E61" s="60" t="s">
        <v>420</v>
      </c>
      <c r="F61" s="60" t="s">
        <v>38</v>
      </c>
      <c r="G61" s="60" t="s">
        <v>38</v>
      </c>
      <c r="H61" s="63" t="s">
        <v>237</v>
      </c>
      <c r="I61" s="60" t="s">
        <v>38</v>
      </c>
      <c r="J61" s="99" t="s">
        <v>239</v>
      </c>
    </row>
    <row r="62" spans="1:10" s="70" customFormat="1" ht="29.25" customHeight="1" x14ac:dyDescent="0.25">
      <c r="A62" s="91" t="s">
        <v>421</v>
      </c>
      <c r="B62" s="62" t="s">
        <v>422</v>
      </c>
      <c r="C62" s="60">
        <v>2014</v>
      </c>
      <c r="D62" s="61" t="s">
        <v>155</v>
      </c>
      <c r="E62" s="60">
        <v>700</v>
      </c>
      <c r="F62" s="60" t="s">
        <v>38</v>
      </c>
      <c r="G62" s="60">
        <v>0.40500000000000003</v>
      </c>
      <c r="H62" s="64" t="s">
        <v>110</v>
      </c>
      <c r="I62" s="60" t="s">
        <v>38</v>
      </c>
      <c r="J62" s="96" t="s">
        <v>226</v>
      </c>
    </row>
    <row r="63" spans="1:10" s="43" customFormat="1" ht="29.25" customHeight="1" x14ac:dyDescent="0.25">
      <c r="A63" s="91" t="s">
        <v>423</v>
      </c>
      <c r="B63" s="62" t="s">
        <v>178</v>
      </c>
      <c r="C63" s="60">
        <v>2014</v>
      </c>
      <c r="D63" s="61" t="s">
        <v>540</v>
      </c>
      <c r="E63" s="60">
        <v>40</v>
      </c>
      <c r="F63" s="60" t="s">
        <v>38</v>
      </c>
      <c r="G63" s="60">
        <v>2.1000000000000001E-2</v>
      </c>
      <c r="H63" s="60" t="s">
        <v>243</v>
      </c>
      <c r="I63" s="60" t="s">
        <v>38</v>
      </c>
      <c r="J63" s="96" t="s">
        <v>684</v>
      </c>
    </row>
    <row r="64" spans="1:10" s="70" customFormat="1" ht="29.25" customHeight="1" x14ac:dyDescent="0.25">
      <c r="A64" s="91" t="s">
        <v>567</v>
      </c>
      <c r="B64" s="62" t="s">
        <v>568</v>
      </c>
      <c r="C64" s="60">
        <v>2017</v>
      </c>
      <c r="D64" s="61" t="s">
        <v>38</v>
      </c>
      <c r="E64" s="60" t="s">
        <v>563</v>
      </c>
      <c r="F64" s="60" t="s">
        <v>564</v>
      </c>
      <c r="G64" s="60" t="s">
        <v>38</v>
      </c>
      <c r="H64" s="60" t="s">
        <v>565</v>
      </c>
      <c r="I64" s="60" t="s">
        <v>566</v>
      </c>
      <c r="J64" s="96" t="s">
        <v>928</v>
      </c>
    </row>
    <row r="65" spans="1:11" s="43" customFormat="1" ht="44.25" customHeight="1" x14ac:dyDescent="0.25">
      <c r="A65" s="91" t="s">
        <v>569</v>
      </c>
      <c r="B65" s="62" t="s">
        <v>570</v>
      </c>
      <c r="C65" s="60">
        <v>2017</v>
      </c>
      <c r="D65" s="61" t="s">
        <v>38</v>
      </c>
      <c r="E65" s="60" t="s">
        <v>563</v>
      </c>
      <c r="F65" s="60" t="s">
        <v>564</v>
      </c>
      <c r="G65" s="60" t="s">
        <v>38</v>
      </c>
      <c r="H65" s="60" t="s">
        <v>565</v>
      </c>
      <c r="I65" s="60" t="s">
        <v>566</v>
      </c>
      <c r="J65" s="96" t="s">
        <v>928</v>
      </c>
    </row>
    <row r="66" spans="1:11" s="70" customFormat="1" ht="44.25" customHeight="1" x14ac:dyDescent="0.25">
      <c r="A66" s="91" t="s">
        <v>571</v>
      </c>
      <c r="B66" s="62" t="s">
        <v>572</v>
      </c>
      <c r="C66" s="60">
        <v>2017</v>
      </c>
      <c r="D66" s="61" t="s">
        <v>38</v>
      </c>
      <c r="E66" s="60" t="s">
        <v>563</v>
      </c>
      <c r="F66" s="60" t="s">
        <v>564</v>
      </c>
      <c r="G66" s="60" t="s">
        <v>38</v>
      </c>
      <c r="H66" s="60" t="s">
        <v>565</v>
      </c>
      <c r="I66" s="60" t="s">
        <v>566</v>
      </c>
      <c r="J66" s="96" t="s">
        <v>928</v>
      </c>
    </row>
    <row r="67" spans="1:11" s="43" customFormat="1" ht="44.25" customHeight="1" x14ac:dyDescent="0.25">
      <c r="A67" s="90" t="s">
        <v>257</v>
      </c>
      <c r="B67" s="62" t="s">
        <v>97</v>
      </c>
      <c r="C67" s="60">
        <v>2014</v>
      </c>
      <c r="D67" s="61" t="s">
        <v>38</v>
      </c>
      <c r="E67" s="60">
        <v>60</v>
      </c>
      <c r="F67" s="60" t="s">
        <v>38</v>
      </c>
      <c r="G67" s="60">
        <v>3.2399999999999998E-2</v>
      </c>
      <c r="H67" s="60" t="s">
        <v>110</v>
      </c>
      <c r="I67" s="60" t="s">
        <v>38</v>
      </c>
      <c r="J67" s="96" t="s">
        <v>686</v>
      </c>
    </row>
    <row r="68" spans="1:11" s="70" customFormat="1" ht="29.25" customHeight="1" x14ac:dyDescent="0.25">
      <c r="A68" s="91" t="s">
        <v>424</v>
      </c>
      <c r="B68" s="62" t="s">
        <v>179</v>
      </c>
      <c r="C68" s="60">
        <v>2014</v>
      </c>
      <c r="D68" s="61" t="s">
        <v>795</v>
      </c>
      <c r="E68" s="82">
        <v>1</v>
      </c>
      <c r="F68" s="60" t="s">
        <v>38</v>
      </c>
      <c r="G68" s="82">
        <v>6.9999999999999999E-4</v>
      </c>
      <c r="H68" s="60" t="s">
        <v>241</v>
      </c>
      <c r="I68" s="60" t="s">
        <v>38</v>
      </c>
      <c r="J68" s="98" t="s">
        <v>918</v>
      </c>
    </row>
    <row r="69" spans="1:11" s="43" customFormat="1" ht="62.25" customHeight="1" x14ac:dyDescent="0.25">
      <c r="A69" s="91" t="s">
        <v>425</v>
      </c>
      <c r="B69" s="62" t="s">
        <v>145</v>
      </c>
      <c r="C69" s="60">
        <v>2014</v>
      </c>
      <c r="D69" s="61" t="s">
        <v>542</v>
      </c>
      <c r="E69" s="60">
        <v>0.03</v>
      </c>
      <c r="F69" s="60" t="s">
        <v>38</v>
      </c>
      <c r="G69" s="60">
        <v>1.8E-5</v>
      </c>
      <c r="H69" s="60" t="s">
        <v>241</v>
      </c>
      <c r="I69" s="60" t="s">
        <v>38</v>
      </c>
      <c r="J69" s="98" t="s">
        <v>918</v>
      </c>
    </row>
    <row r="70" spans="1:11" s="70" customFormat="1" ht="62.25" customHeight="1" x14ac:dyDescent="0.25">
      <c r="A70" s="91" t="s">
        <v>426</v>
      </c>
      <c r="B70" s="62" t="s">
        <v>180</v>
      </c>
      <c r="C70" s="60">
        <v>2014</v>
      </c>
      <c r="D70" s="61" t="s">
        <v>540</v>
      </c>
      <c r="E70" s="60">
        <v>10</v>
      </c>
      <c r="F70" s="60" t="s">
        <v>38</v>
      </c>
      <c r="G70" s="60">
        <v>8.6400000000000001E-3</v>
      </c>
      <c r="H70" s="60" t="s">
        <v>243</v>
      </c>
      <c r="I70" s="60" t="s">
        <v>38</v>
      </c>
      <c r="J70" s="96" t="s">
        <v>251</v>
      </c>
    </row>
    <row r="71" spans="1:11" s="43" customFormat="1" ht="29.25" customHeight="1" x14ac:dyDescent="0.25">
      <c r="A71" s="91" t="s">
        <v>673</v>
      </c>
      <c r="B71" s="62" t="s">
        <v>674</v>
      </c>
      <c r="C71" s="60">
        <v>2019</v>
      </c>
      <c r="D71" s="61" t="s">
        <v>796</v>
      </c>
      <c r="E71" s="60">
        <v>90</v>
      </c>
      <c r="F71" s="60" t="s">
        <v>38</v>
      </c>
      <c r="G71" s="60">
        <v>5.1999999999999998E-2</v>
      </c>
      <c r="H71" s="60" t="s">
        <v>110</v>
      </c>
      <c r="I71" s="60" t="s">
        <v>38</v>
      </c>
      <c r="J71" s="96" t="s">
        <v>675</v>
      </c>
    </row>
    <row r="72" spans="1:11" s="70" customFormat="1" ht="29.25" customHeight="1" x14ac:dyDescent="0.25">
      <c r="A72" s="91" t="s">
        <v>427</v>
      </c>
      <c r="B72" s="62" t="s">
        <v>146</v>
      </c>
      <c r="C72" s="60">
        <v>2014</v>
      </c>
      <c r="D72" s="61" t="s">
        <v>797</v>
      </c>
      <c r="E72" s="60">
        <v>3</v>
      </c>
      <c r="F72" s="60" t="s">
        <v>38</v>
      </c>
      <c r="G72" s="60">
        <v>1.98E-3</v>
      </c>
      <c r="H72" s="60" t="s">
        <v>243</v>
      </c>
      <c r="I72" s="60" t="s">
        <v>38</v>
      </c>
      <c r="J72" s="98" t="s">
        <v>918</v>
      </c>
    </row>
    <row r="73" spans="1:11" s="43" customFormat="1" ht="29.25" customHeight="1" x14ac:dyDescent="0.25">
      <c r="A73" s="91" t="s">
        <v>428</v>
      </c>
      <c r="B73" s="62" t="s">
        <v>147</v>
      </c>
      <c r="C73" s="60">
        <v>2014</v>
      </c>
      <c r="D73" s="61" t="s">
        <v>543</v>
      </c>
      <c r="E73" s="60">
        <v>5</v>
      </c>
      <c r="F73" s="60" t="s">
        <v>38</v>
      </c>
      <c r="G73" s="60">
        <v>2.8E-3</v>
      </c>
      <c r="H73" s="60" t="s">
        <v>110</v>
      </c>
      <c r="I73" s="60" t="s">
        <v>38</v>
      </c>
      <c r="J73" s="96" t="s">
        <v>261</v>
      </c>
    </row>
    <row r="74" spans="1:11" s="70" customFormat="1" ht="29.25" customHeight="1" x14ac:dyDescent="0.25">
      <c r="A74" s="91" t="s">
        <v>508</v>
      </c>
      <c r="B74" s="62" t="s">
        <v>510</v>
      </c>
      <c r="C74" s="60">
        <v>2016</v>
      </c>
      <c r="D74" s="61" t="s">
        <v>536</v>
      </c>
      <c r="E74" s="60">
        <v>1</v>
      </c>
      <c r="F74" s="60" t="s">
        <v>38</v>
      </c>
      <c r="G74" s="60">
        <v>6.9999999999999999E-4</v>
      </c>
      <c r="H74" s="60" t="s">
        <v>242</v>
      </c>
      <c r="I74" s="60" t="s">
        <v>38</v>
      </c>
      <c r="J74" s="96" t="s">
        <v>694</v>
      </c>
    </row>
    <row r="75" spans="1:11" s="43" customFormat="1" ht="44.25" customHeight="1" x14ac:dyDescent="0.25">
      <c r="A75" s="90" t="s">
        <v>927</v>
      </c>
      <c r="B75" s="62" t="s">
        <v>100</v>
      </c>
      <c r="C75" s="60">
        <v>2014</v>
      </c>
      <c r="D75" s="61" t="s">
        <v>79</v>
      </c>
      <c r="E75" s="82">
        <v>0.3</v>
      </c>
      <c r="F75" s="60" t="s">
        <v>38</v>
      </c>
      <c r="G75" s="82">
        <v>1.8200000000000001E-4</v>
      </c>
      <c r="H75" s="60" t="s">
        <v>242</v>
      </c>
      <c r="I75" s="60" t="s">
        <v>38</v>
      </c>
      <c r="J75" s="98" t="s">
        <v>918</v>
      </c>
    </row>
    <row r="76" spans="1:11" s="70" customFormat="1" ht="29.25" customHeight="1" x14ac:dyDescent="0.25">
      <c r="A76" s="90" t="s">
        <v>19</v>
      </c>
      <c r="B76" s="74" t="s">
        <v>671</v>
      </c>
      <c r="C76" s="61">
        <v>2014</v>
      </c>
      <c r="D76" s="61" t="s">
        <v>80</v>
      </c>
      <c r="E76" s="82">
        <v>0.3</v>
      </c>
      <c r="F76" s="60" t="s">
        <v>38</v>
      </c>
      <c r="G76" s="82">
        <v>1.8200000000000001E-4</v>
      </c>
      <c r="H76" s="60" t="s">
        <v>242</v>
      </c>
      <c r="I76" s="60" t="s">
        <v>38</v>
      </c>
      <c r="J76" s="98" t="s">
        <v>918</v>
      </c>
      <c r="K76" s="83"/>
    </row>
    <row r="77" spans="1:11" s="43" customFormat="1" ht="29.25" customHeight="1" x14ac:dyDescent="0.25">
      <c r="A77" s="91" t="s">
        <v>101</v>
      </c>
      <c r="B77" s="74" t="s">
        <v>672</v>
      </c>
      <c r="C77" s="61">
        <v>2014</v>
      </c>
      <c r="D77" s="61" t="s">
        <v>80</v>
      </c>
      <c r="E77" s="82">
        <v>0.3</v>
      </c>
      <c r="F77" s="60" t="s">
        <v>38</v>
      </c>
      <c r="G77" s="82">
        <v>1.8200000000000001E-4</v>
      </c>
      <c r="H77" s="60" t="s">
        <v>242</v>
      </c>
      <c r="I77" s="60" t="s">
        <v>38</v>
      </c>
      <c r="J77" s="98" t="s">
        <v>918</v>
      </c>
    </row>
    <row r="78" spans="1:11" s="70" customFormat="1" ht="29.25" customHeight="1" x14ac:dyDescent="0.25">
      <c r="A78" s="91" t="s">
        <v>753</v>
      </c>
      <c r="B78" s="74" t="s">
        <v>754</v>
      </c>
      <c r="C78" s="61">
        <v>2021</v>
      </c>
      <c r="D78" s="61" t="s">
        <v>840</v>
      </c>
      <c r="E78" s="60">
        <v>6</v>
      </c>
      <c r="F78" s="60" t="s">
        <v>38</v>
      </c>
      <c r="G78" s="60">
        <v>3.2000000000000002E-3</v>
      </c>
      <c r="H78" s="60" t="s">
        <v>242</v>
      </c>
      <c r="I78" s="60" t="s">
        <v>38</v>
      </c>
      <c r="J78" s="96" t="s">
        <v>698</v>
      </c>
    </row>
    <row r="79" spans="1:11" s="43" customFormat="1" ht="29.25" customHeight="1" x14ac:dyDescent="0.25">
      <c r="A79" s="91" t="s">
        <v>429</v>
      </c>
      <c r="B79" s="61" t="s">
        <v>255</v>
      </c>
      <c r="C79" s="61">
        <v>2014</v>
      </c>
      <c r="D79" s="61" t="s">
        <v>256</v>
      </c>
      <c r="E79" s="60">
        <v>2</v>
      </c>
      <c r="F79" s="60">
        <v>5</v>
      </c>
      <c r="G79" s="60">
        <v>8.9999999999999998E-4</v>
      </c>
      <c r="H79" s="60" t="s">
        <v>218</v>
      </c>
      <c r="I79" s="60">
        <v>1.9099999999999999E-2</v>
      </c>
      <c r="J79" s="96" t="s">
        <v>675</v>
      </c>
    </row>
    <row r="80" spans="1:11" s="70" customFormat="1" ht="29.25" customHeight="1" x14ac:dyDescent="0.25">
      <c r="A80" s="90" t="s">
        <v>20</v>
      </c>
      <c r="B80" s="62" t="s">
        <v>102</v>
      </c>
      <c r="C80" s="60">
        <v>2014</v>
      </c>
      <c r="D80" s="61" t="s">
        <v>544</v>
      </c>
      <c r="E80" s="60">
        <v>0.9</v>
      </c>
      <c r="F80" s="60" t="s">
        <v>38</v>
      </c>
      <c r="G80" s="60">
        <v>5.4000000000000001E-4</v>
      </c>
      <c r="H80" s="64" t="s">
        <v>110</v>
      </c>
      <c r="I80" s="60" t="s">
        <v>38</v>
      </c>
      <c r="J80" s="97" t="s">
        <v>695</v>
      </c>
    </row>
    <row r="81" spans="1:10" s="43" customFormat="1" ht="29.25" customHeight="1" x14ac:dyDescent="0.25">
      <c r="A81" s="90" t="s">
        <v>509</v>
      </c>
      <c r="B81" s="62" t="s">
        <v>511</v>
      </c>
      <c r="C81" s="60">
        <v>2016</v>
      </c>
      <c r="D81" s="61" t="s">
        <v>38</v>
      </c>
      <c r="E81" s="60">
        <v>8</v>
      </c>
      <c r="F81" s="60" t="s">
        <v>38</v>
      </c>
      <c r="G81" s="60">
        <v>4.5999999999999999E-3</v>
      </c>
      <c r="H81" s="64" t="s">
        <v>512</v>
      </c>
      <c r="I81" s="60" t="s">
        <v>38</v>
      </c>
      <c r="J81" s="97" t="s">
        <v>685</v>
      </c>
    </row>
    <row r="82" spans="1:10" s="70" customFormat="1" ht="89.25" customHeight="1" x14ac:dyDescent="0.25">
      <c r="A82" s="91" t="s">
        <v>430</v>
      </c>
      <c r="B82" s="61" t="s">
        <v>201</v>
      </c>
      <c r="C82" s="61">
        <v>2014</v>
      </c>
      <c r="D82" s="61" t="s">
        <v>798</v>
      </c>
      <c r="E82" s="60">
        <v>2</v>
      </c>
      <c r="F82" s="60" t="s">
        <v>38</v>
      </c>
      <c r="G82" s="60">
        <v>1.2999999999999999E-3</v>
      </c>
      <c r="H82" s="60" t="s">
        <v>242</v>
      </c>
      <c r="I82" s="60" t="s">
        <v>38</v>
      </c>
      <c r="J82" s="96" t="s">
        <v>227</v>
      </c>
    </row>
    <row r="83" spans="1:10" s="43" customFormat="1" ht="29.25" customHeight="1" x14ac:dyDescent="0.25">
      <c r="A83" s="91" t="s">
        <v>431</v>
      </c>
      <c r="B83" s="62" t="s">
        <v>181</v>
      </c>
      <c r="C83" s="60">
        <v>2014</v>
      </c>
      <c r="D83" s="61" t="s">
        <v>849</v>
      </c>
      <c r="E83" s="60">
        <v>10</v>
      </c>
      <c r="F83" s="60">
        <v>1</v>
      </c>
      <c r="G83" s="60">
        <v>5.7000000000000002E-3</v>
      </c>
      <c r="H83" s="60" t="s">
        <v>243</v>
      </c>
      <c r="I83" s="60">
        <v>8.8999999999999996E-2</v>
      </c>
      <c r="J83" s="96" t="s">
        <v>696</v>
      </c>
    </row>
    <row r="84" spans="1:10" s="70" customFormat="1" ht="44.25" customHeight="1" x14ac:dyDescent="0.25">
      <c r="A84" s="93" t="s">
        <v>294</v>
      </c>
      <c r="B84" s="84" t="s">
        <v>202</v>
      </c>
      <c r="C84" s="84">
        <v>2014</v>
      </c>
      <c r="D84" s="84" t="s">
        <v>539</v>
      </c>
      <c r="E84" s="82">
        <v>800</v>
      </c>
      <c r="F84" s="82" t="s">
        <v>38</v>
      </c>
      <c r="G84" s="82">
        <v>0.45</v>
      </c>
      <c r="H84" s="82" t="s">
        <v>110</v>
      </c>
      <c r="I84" s="82" t="s">
        <v>38</v>
      </c>
      <c r="J84" s="98" t="s">
        <v>226</v>
      </c>
    </row>
    <row r="85" spans="1:10" s="43" customFormat="1" ht="29.25" customHeight="1" x14ac:dyDescent="0.25">
      <c r="A85" s="114" t="s">
        <v>288</v>
      </c>
      <c r="B85" s="62" t="s">
        <v>222</v>
      </c>
      <c r="C85" s="60">
        <v>2014</v>
      </c>
      <c r="D85" s="61" t="s">
        <v>38</v>
      </c>
      <c r="E85" s="60">
        <v>0.1</v>
      </c>
      <c r="F85" s="60">
        <v>2</v>
      </c>
      <c r="G85" s="60">
        <v>7.5599999999999994E-5</v>
      </c>
      <c r="H85" s="60" t="s">
        <v>240</v>
      </c>
      <c r="I85" s="60">
        <v>6.0100000000000001E-2</v>
      </c>
      <c r="J85" s="96" t="s">
        <v>225</v>
      </c>
    </row>
    <row r="86" spans="1:10" s="70" customFormat="1" ht="29.25" customHeight="1" x14ac:dyDescent="0.25">
      <c r="A86" s="91" t="s">
        <v>432</v>
      </c>
      <c r="B86" s="62" t="s">
        <v>182</v>
      </c>
      <c r="C86" s="60">
        <v>2014</v>
      </c>
      <c r="D86" s="61" t="s">
        <v>215</v>
      </c>
      <c r="E86" s="60">
        <v>0.3</v>
      </c>
      <c r="F86" s="60" t="s">
        <v>38</v>
      </c>
      <c r="G86" s="60">
        <v>1.7000000000000001E-4</v>
      </c>
      <c r="H86" s="60" t="s">
        <v>243</v>
      </c>
      <c r="I86" s="60" t="s">
        <v>38</v>
      </c>
      <c r="J86" s="96" t="s">
        <v>252</v>
      </c>
    </row>
    <row r="87" spans="1:10" s="43" customFormat="1" ht="29.25" customHeight="1" x14ac:dyDescent="0.25">
      <c r="A87" s="91" t="s">
        <v>655</v>
      </c>
      <c r="B87" s="62" t="s">
        <v>656</v>
      </c>
      <c r="C87" s="60">
        <v>2019</v>
      </c>
      <c r="D87" s="61" t="s">
        <v>38</v>
      </c>
      <c r="E87" s="60" t="s">
        <v>38</v>
      </c>
      <c r="F87" s="60" t="s">
        <v>38</v>
      </c>
      <c r="G87" s="60" t="s">
        <v>38</v>
      </c>
      <c r="H87" s="60" t="s">
        <v>110</v>
      </c>
      <c r="I87" s="60" t="s">
        <v>38</v>
      </c>
      <c r="J87" s="96" t="s">
        <v>657</v>
      </c>
    </row>
    <row r="88" spans="1:10" s="70" customFormat="1" ht="29.25" customHeight="1" x14ac:dyDescent="0.25">
      <c r="A88" s="91" t="s">
        <v>433</v>
      </c>
      <c r="B88" s="62" t="s">
        <v>148</v>
      </c>
      <c r="C88" s="60">
        <v>2014</v>
      </c>
      <c r="D88" s="61" t="s">
        <v>800</v>
      </c>
      <c r="E88" s="60">
        <v>10</v>
      </c>
      <c r="F88" s="60" t="s">
        <v>38</v>
      </c>
      <c r="G88" s="60">
        <v>5.7000000000000002E-3</v>
      </c>
      <c r="H88" s="60" t="s">
        <v>110</v>
      </c>
      <c r="I88" s="60" t="s">
        <v>38</v>
      </c>
      <c r="J88" s="96" t="s">
        <v>697</v>
      </c>
    </row>
    <row r="89" spans="1:10" s="43" customFormat="1" ht="46.35" customHeight="1" x14ac:dyDescent="0.25">
      <c r="A89" s="91" t="s">
        <v>898</v>
      </c>
      <c r="B89" s="62" t="s">
        <v>899</v>
      </c>
      <c r="C89" s="60">
        <v>2025</v>
      </c>
      <c r="D89" s="61" t="s">
        <v>38</v>
      </c>
      <c r="E89" s="60">
        <v>400</v>
      </c>
      <c r="F89" s="60" t="s">
        <v>38</v>
      </c>
      <c r="G89" s="60">
        <v>0.25</v>
      </c>
      <c r="H89" s="60" t="s">
        <v>110</v>
      </c>
      <c r="I89" s="60" t="s">
        <v>38</v>
      </c>
      <c r="J89" s="96" t="s">
        <v>900</v>
      </c>
    </row>
    <row r="90" spans="1:10" s="43" customFormat="1" ht="46.35" customHeight="1" x14ac:dyDescent="0.25">
      <c r="A90" s="91" t="s">
        <v>893</v>
      </c>
      <c r="B90" s="62" t="s">
        <v>894</v>
      </c>
      <c r="C90" s="60">
        <v>2024</v>
      </c>
      <c r="D90" s="61" t="s">
        <v>895</v>
      </c>
      <c r="E90" s="60" t="s">
        <v>897</v>
      </c>
      <c r="F90" s="60" t="s">
        <v>38</v>
      </c>
      <c r="G90" s="60">
        <v>5.4999999999999997E-3</v>
      </c>
      <c r="H90" s="60" t="s">
        <v>241</v>
      </c>
      <c r="I90" s="60" t="s">
        <v>38</v>
      </c>
      <c r="J90" s="96" t="s">
        <v>684</v>
      </c>
    </row>
    <row r="91" spans="1:10" s="70" customFormat="1" ht="63.6" customHeight="1" x14ac:dyDescent="0.25">
      <c r="A91" s="90" t="s">
        <v>263</v>
      </c>
      <c r="B91" s="62" t="s">
        <v>264</v>
      </c>
      <c r="C91" s="60">
        <v>2014</v>
      </c>
      <c r="D91" s="61" t="s">
        <v>799</v>
      </c>
      <c r="E91" s="60">
        <v>2</v>
      </c>
      <c r="F91" s="60" t="s">
        <v>38</v>
      </c>
      <c r="G91" s="60">
        <v>1.2999999999999999E-3</v>
      </c>
      <c r="H91" s="60" t="s">
        <v>293</v>
      </c>
      <c r="I91" s="60" t="s">
        <v>38</v>
      </c>
      <c r="J91" s="99" t="s">
        <v>305</v>
      </c>
    </row>
    <row r="92" spans="1:10" s="43" customFormat="1" ht="29.25" customHeight="1" x14ac:dyDescent="0.25">
      <c r="A92" s="90" t="s">
        <v>158</v>
      </c>
      <c r="B92" s="62" t="s">
        <v>860</v>
      </c>
      <c r="C92" s="60">
        <v>2014</v>
      </c>
      <c r="D92" s="61" t="s">
        <v>861</v>
      </c>
      <c r="E92" s="60">
        <v>2</v>
      </c>
      <c r="F92" s="60" t="s">
        <v>38</v>
      </c>
      <c r="G92" s="60">
        <v>1.2999999999999999E-3</v>
      </c>
      <c r="H92" s="60" t="s">
        <v>293</v>
      </c>
      <c r="I92" s="60" t="s">
        <v>38</v>
      </c>
      <c r="J92" s="99" t="s">
        <v>305</v>
      </c>
    </row>
    <row r="93" spans="1:10" s="70" customFormat="1" ht="29.25" customHeight="1" x14ac:dyDescent="0.25">
      <c r="A93" s="90" t="s">
        <v>867</v>
      </c>
      <c r="B93" s="62" t="s">
        <v>868</v>
      </c>
      <c r="C93" s="60">
        <v>2023</v>
      </c>
      <c r="D93" s="61" t="s">
        <v>38</v>
      </c>
      <c r="E93" s="60">
        <v>10</v>
      </c>
      <c r="F93" s="60" t="s">
        <v>38</v>
      </c>
      <c r="G93" s="60">
        <v>8.0000000000000002E-3</v>
      </c>
      <c r="H93" s="60" t="s">
        <v>110</v>
      </c>
      <c r="I93" s="60" t="s">
        <v>38</v>
      </c>
      <c r="J93" s="99" t="s">
        <v>224</v>
      </c>
    </row>
    <row r="94" spans="1:10" s="43" customFormat="1" ht="29.25" customHeight="1" x14ac:dyDescent="0.25">
      <c r="A94" s="91" t="s">
        <v>434</v>
      </c>
      <c r="B94" s="62" t="s">
        <v>203</v>
      </c>
      <c r="C94" s="60">
        <v>2014</v>
      </c>
      <c r="D94" s="61" t="s">
        <v>543</v>
      </c>
      <c r="E94" s="60">
        <v>400</v>
      </c>
      <c r="F94" s="60" t="s">
        <v>38</v>
      </c>
      <c r="G94" s="60">
        <v>0.21</v>
      </c>
      <c r="H94" s="60" t="s">
        <v>242</v>
      </c>
      <c r="I94" s="60" t="s">
        <v>38</v>
      </c>
      <c r="J94" s="96" t="s">
        <v>698</v>
      </c>
    </row>
    <row r="95" spans="1:10" s="70" customFormat="1" ht="29.25" customHeight="1" x14ac:dyDescent="0.25">
      <c r="A95" s="91" t="s">
        <v>520</v>
      </c>
      <c r="B95" s="62" t="s">
        <v>521</v>
      </c>
      <c r="C95" s="60">
        <v>2016</v>
      </c>
      <c r="D95" s="61" t="s">
        <v>545</v>
      </c>
      <c r="E95" s="60">
        <v>30</v>
      </c>
      <c r="F95" s="60" t="s">
        <v>38</v>
      </c>
      <c r="G95" s="60">
        <v>1.7999999999999999E-2</v>
      </c>
      <c r="H95" s="60" t="s">
        <v>512</v>
      </c>
      <c r="I95" s="60" t="s">
        <v>38</v>
      </c>
      <c r="J95" s="96" t="s">
        <v>699</v>
      </c>
    </row>
    <row r="96" spans="1:10" s="43" customFormat="1" ht="29.25" customHeight="1" x14ac:dyDescent="0.25">
      <c r="A96" s="90" t="s">
        <v>522</v>
      </c>
      <c r="B96" s="65" t="s">
        <v>523</v>
      </c>
      <c r="C96" s="63">
        <v>2016</v>
      </c>
      <c r="D96" s="61" t="s">
        <v>801</v>
      </c>
      <c r="E96" s="60">
        <v>20</v>
      </c>
      <c r="F96" s="60" t="s">
        <v>38</v>
      </c>
      <c r="G96" s="60">
        <v>1.0999999999999999E-2</v>
      </c>
      <c r="H96" s="60" t="s">
        <v>512</v>
      </c>
      <c r="I96" s="60" t="s">
        <v>38</v>
      </c>
      <c r="J96" s="97" t="s">
        <v>718</v>
      </c>
    </row>
    <row r="97" spans="1:10" s="70" customFormat="1" ht="29.25" customHeight="1" x14ac:dyDescent="0.25">
      <c r="A97" s="90" t="s">
        <v>506</v>
      </c>
      <c r="B97" s="65" t="s">
        <v>507</v>
      </c>
      <c r="C97" s="63">
        <v>2016</v>
      </c>
      <c r="D97" s="61" t="s">
        <v>792</v>
      </c>
      <c r="E97" s="60">
        <v>100</v>
      </c>
      <c r="F97" s="60" t="s">
        <v>38</v>
      </c>
      <c r="G97" s="60">
        <v>7.4999999999999997E-2</v>
      </c>
      <c r="H97" s="60" t="s">
        <v>242</v>
      </c>
      <c r="I97" s="60" t="s">
        <v>38</v>
      </c>
      <c r="J97" s="97" t="s">
        <v>684</v>
      </c>
    </row>
    <row r="98" spans="1:10" s="43" customFormat="1" ht="29.25" customHeight="1" x14ac:dyDescent="0.25">
      <c r="A98" s="90" t="s">
        <v>901</v>
      </c>
      <c r="B98" s="65" t="s">
        <v>902</v>
      </c>
      <c r="C98" s="63">
        <v>2025</v>
      </c>
      <c r="D98" s="61" t="s">
        <v>908</v>
      </c>
      <c r="E98" s="60">
        <v>500</v>
      </c>
      <c r="F98" s="60" t="s">
        <v>38</v>
      </c>
      <c r="G98" s="60">
        <v>0.27</v>
      </c>
      <c r="H98" s="60" t="s">
        <v>110</v>
      </c>
      <c r="I98" s="60" t="s">
        <v>38</v>
      </c>
      <c r="J98" s="97" t="s">
        <v>686</v>
      </c>
    </row>
    <row r="99" spans="1:10" s="86" customFormat="1" ht="29.25" customHeight="1" x14ac:dyDescent="0.25">
      <c r="A99" s="90" t="s">
        <v>658</v>
      </c>
      <c r="B99" s="65" t="s">
        <v>659</v>
      </c>
      <c r="C99" s="63">
        <v>2019</v>
      </c>
      <c r="D99" s="61" t="s">
        <v>38</v>
      </c>
      <c r="E99" s="60" t="s">
        <v>38</v>
      </c>
      <c r="F99" s="60" t="s">
        <v>38</v>
      </c>
      <c r="G99" s="60" t="s">
        <v>38</v>
      </c>
      <c r="H99" s="60" t="s">
        <v>110</v>
      </c>
      <c r="I99" s="60" t="s">
        <v>38</v>
      </c>
      <c r="J99" s="97" t="s">
        <v>657</v>
      </c>
    </row>
    <row r="100" spans="1:10" s="70" customFormat="1" ht="29.25" customHeight="1" x14ac:dyDescent="0.25">
      <c r="A100" s="91" t="s">
        <v>435</v>
      </c>
      <c r="B100" s="65" t="s">
        <v>160</v>
      </c>
      <c r="C100" s="63">
        <v>2014</v>
      </c>
      <c r="D100" s="61" t="s">
        <v>547</v>
      </c>
      <c r="E100" s="60">
        <v>10</v>
      </c>
      <c r="F100" s="60" t="s">
        <v>38</v>
      </c>
      <c r="G100" s="60">
        <v>7.0000000000000001E-3</v>
      </c>
      <c r="H100" s="60" t="s">
        <v>110</v>
      </c>
      <c r="I100" s="60" t="s">
        <v>38</v>
      </c>
      <c r="J100" s="98" t="s">
        <v>700</v>
      </c>
    </row>
    <row r="101" spans="1:10" s="43" customFormat="1" ht="44.45" customHeight="1" x14ac:dyDescent="0.25">
      <c r="A101" s="91" t="s">
        <v>532</v>
      </c>
      <c r="B101" s="65" t="s">
        <v>533</v>
      </c>
      <c r="C101" s="63">
        <v>2016</v>
      </c>
      <c r="D101" s="61" t="s">
        <v>802</v>
      </c>
      <c r="E101" s="60" t="s">
        <v>559</v>
      </c>
      <c r="F101" s="60" t="s">
        <v>534</v>
      </c>
      <c r="G101" s="60">
        <v>1.9E-2</v>
      </c>
      <c r="H101" s="60" t="s">
        <v>512</v>
      </c>
      <c r="I101" s="60" t="s">
        <v>38</v>
      </c>
      <c r="J101" s="98" t="s">
        <v>684</v>
      </c>
    </row>
    <row r="102" spans="1:10" s="70" customFormat="1" ht="29.25" customHeight="1" x14ac:dyDescent="0.25">
      <c r="A102" s="95" t="s">
        <v>913</v>
      </c>
      <c r="B102" s="123" t="s">
        <v>103</v>
      </c>
      <c r="C102" s="82">
        <v>2014</v>
      </c>
      <c r="D102" s="84" t="s">
        <v>51</v>
      </c>
      <c r="E102" s="82">
        <v>0.1</v>
      </c>
      <c r="F102" s="82" t="s">
        <v>38</v>
      </c>
      <c r="G102" s="82">
        <v>8.3999999999999995E-5</v>
      </c>
      <c r="H102" s="82" t="s">
        <v>242</v>
      </c>
      <c r="I102" s="82" t="s">
        <v>38</v>
      </c>
      <c r="J102" s="98" t="s">
        <v>921</v>
      </c>
    </row>
    <row r="103" spans="1:10" s="43" customFormat="1" ht="61.7" customHeight="1" x14ac:dyDescent="0.25">
      <c r="A103" s="90" t="s">
        <v>617</v>
      </c>
      <c r="B103" s="65" t="s">
        <v>618</v>
      </c>
      <c r="C103" s="63">
        <v>2018</v>
      </c>
      <c r="D103" s="61" t="s">
        <v>619</v>
      </c>
      <c r="E103" s="60">
        <v>5</v>
      </c>
      <c r="F103" s="60" t="s">
        <v>38</v>
      </c>
      <c r="G103" s="60">
        <v>3.0000000000000001E-3</v>
      </c>
      <c r="H103" s="63" t="s">
        <v>110</v>
      </c>
      <c r="I103" s="60" t="s">
        <v>38</v>
      </c>
      <c r="J103" s="96" t="s">
        <v>701</v>
      </c>
    </row>
    <row r="104" spans="1:10" s="70" customFormat="1" ht="44.25" customHeight="1" x14ac:dyDescent="0.25">
      <c r="A104" s="90" t="s">
        <v>603</v>
      </c>
      <c r="B104" s="65" t="s">
        <v>604</v>
      </c>
      <c r="C104" s="63">
        <v>2018</v>
      </c>
      <c r="D104" s="61" t="s">
        <v>38</v>
      </c>
      <c r="E104" s="60">
        <v>300</v>
      </c>
      <c r="F104" s="60" t="s">
        <v>38</v>
      </c>
      <c r="G104" s="60">
        <v>0.18</v>
      </c>
      <c r="H104" s="63" t="s">
        <v>110</v>
      </c>
      <c r="I104" s="60" t="s">
        <v>38</v>
      </c>
      <c r="J104" s="96" t="s">
        <v>702</v>
      </c>
    </row>
    <row r="105" spans="1:10" s="43" customFormat="1" ht="44.25" customHeight="1" x14ac:dyDescent="0.25">
      <c r="A105" s="90" t="s">
        <v>596</v>
      </c>
      <c r="B105" s="65" t="s">
        <v>597</v>
      </c>
      <c r="C105" s="63">
        <v>2018</v>
      </c>
      <c r="D105" s="61" t="s">
        <v>550</v>
      </c>
      <c r="E105" s="60" t="s">
        <v>598</v>
      </c>
      <c r="F105" s="60" t="s">
        <v>38</v>
      </c>
      <c r="G105" s="60">
        <v>2.3E-2</v>
      </c>
      <c r="H105" s="63" t="s">
        <v>110</v>
      </c>
      <c r="I105" s="60" t="s">
        <v>38</v>
      </c>
      <c r="J105" s="96" t="s">
        <v>684</v>
      </c>
    </row>
    <row r="106" spans="1:10" s="70" customFormat="1" ht="33" customHeight="1" x14ac:dyDescent="0.25">
      <c r="A106" s="91" t="s">
        <v>436</v>
      </c>
      <c r="B106" s="65" t="s">
        <v>161</v>
      </c>
      <c r="C106" s="63">
        <v>2014</v>
      </c>
      <c r="D106" s="61" t="s">
        <v>548</v>
      </c>
      <c r="E106" s="60">
        <v>20</v>
      </c>
      <c r="F106" s="60" t="s">
        <v>38</v>
      </c>
      <c r="G106" s="60">
        <v>1.4E-2</v>
      </c>
      <c r="H106" s="60" t="s">
        <v>110</v>
      </c>
      <c r="I106" s="60" t="s">
        <v>38</v>
      </c>
      <c r="J106" s="97" t="s">
        <v>224</v>
      </c>
    </row>
    <row r="107" spans="1:10" s="43" customFormat="1" ht="29.25" customHeight="1" x14ac:dyDescent="0.25">
      <c r="A107" s="90" t="s">
        <v>437</v>
      </c>
      <c r="B107" s="65" t="s">
        <v>104</v>
      </c>
      <c r="C107" s="63">
        <v>2014</v>
      </c>
      <c r="D107" s="61" t="s">
        <v>52</v>
      </c>
      <c r="E107" s="60">
        <v>10</v>
      </c>
      <c r="F107" s="60" t="s">
        <v>38</v>
      </c>
      <c r="G107" s="60">
        <v>7.0000000000000001E-3</v>
      </c>
      <c r="H107" s="63" t="s">
        <v>237</v>
      </c>
      <c r="I107" s="60" t="s">
        <v>38</v>
      </c>
      <c r="J107" s="96" t="s">
        <v>684</v>
      </c>
    </row>
    <row r="108" spans="1:10" s="70" customFormat="1" ht="29.25" customHeight="1" x14ac:dyDescent="0.25">
      <c r="A108" s="90" t="s">
        <v>286</v>
      </c>
      <c r="B108" s="62" t="s">
        <v>105</v>
      </c>
      <c r="C108" s="60">
        <v>2014</v>
      </c>
      <c r="D108" s="61" t="s">
        <v>803</v>
      </c>
      <c r="E108" s="60">
        <v>20</v>
      </c>
      <c r="F108" s="60" t="s">
        <v>38</v>
      </c>
      <c r="G108" s="60">
        <v>8.9999999999999993E-3</v>
      </c>
      <c r="H108" s="63" t="s">
        <v>239</v>
      </c>
      <c r="I108" s="60" t="s">
        <v>38</v>
      </c>
      <c r="J108" s="96" t="s">
        <v>686</v>
      </c>
    </row>
    <row r="109" spans="1:10" s="43" customFormat="1" ht="29.25" customHeight="1" x14ac:dyDescent="0.25">
      <c r="A109" s="90" t="s">
        <v>780</v>
      </c>
      <c r="B109" s="62" t="s">
        <v>781</v>
      </c>
      <c r="C109" s="60">
        <v>2021</v>
      </c>
      <c r="D109" s="61" t="s">
        <v>38</v>
      </c>
      <c r="E109" s="60" t="s">
        <v>779</v>
      </c>
      <c r="F109" s="60" t="s">
        <v>38</v>
      </c>
      <c r="G109" s="60" t="s">
        <v>783</v>
      </c>
      <c r="H109" s="60" t="s">
        <v>777</v>
      </c>
      <c r="I109" s="60" t="s">
        <v>38</v>
      </c>
      <c r="J109" s="96" t="s">
        <v>782</v>
      </c>
    </row>
    <row r="110" spans="1:10" s="70" customFormat="1" ht="63.6" customHeight="1" x14ac:dyDescent="0.25">
      <c r="A110" s="90" t="s">
        <v>21</v>
      </c>
      <c r="B110" s="65" t="s">
        <v>106</v>
      </c>
      <c r="C110" s="63">
        <v>2014</v>
      </c>
      <c r="D110" s="61" t="s">
        <v>38</v>
      </c>
      <c r="E110" s="60">
        <v>60</v>
      </c>
      <c r="F110" s="60" t="s">
        <v>38</v>
      </c>
      <c r="G110" s="60">
        <v>3.5000000000000003E-2</v>
      </c>
      <c r="H110" s="60" t="s">
        <v>237</v>
      </c>
      <c r="I110" s="60" t="s">
        <v>38</v>
      </c>
      <c r="J110" s="97" t="s">
        <v>224</v>
      </c>
    </row>
    <row r="111" spans="1:10" s="43" customFormat="1" ht="29.25" customHeight="1" x14ac:dyDescent="0.25">
      <c r="A111" s="90" t="s">
        <v>438</v>
      </c>
      <c r="B111" s="65" t="s">
        <v>107</v>
      </c>
      <c r="C111" s="63">
        <v>2014</v>
      </c>
      <c r="D111" s="61" t="s">
        <v>804</v>
      </c>
      <c r="E111" s="60">
        <v>60</v>
      </c>
      <c r="F111" s="60" t="s">
        <v>38</v>
      </c>
      <c r="G111" s="60">
        <v>3.5000000000000003E-2</v>
      </c>
      <c r="H111" s="60" t="s">
        <v>237</v>
      </c>
      <c r="I111" s="60" t="s">
        <v>38</v>
      </c>
      <c r="J111" s="97" t="s">
        <v>224</v>
      </c>
    </row>
    <row r="112" spans="1:10" s="70" customFormat="1" ht="29.25" customHeight="1" x14ac:dyDescent="0.25">
      <c r="A112" s="91" t="s">
        <v>439</v>
      </c>
      <c r="B112" s="65" t="s">
        <v>204</v>
      </c>
      <c r="C112" s="63">
        <v>2014</v>
      </c>
      <c r="D112" s="61" t="s">
        <v>223</v>
      </c>
      <c r="E112" s="113">
        <v>20000</v>
      </c>
      <c r="F112" s="60" t="s">
        <v>38</v>
      </c>
      <c r="G112" s="60">
        <v>13.2</v>
      </c>
      <c r="H112" s="64" t="s">
        <v>110</v>
      </c>
      <c r="I112" s="60" t="s">
        <v>38</v>
      </c>
      <c r="J112" s="97" t="s">
        <v>239</v>
      </c>
    </row>
    <row r="113" spans="1:10" s="43" customFormat="1" ht="29.25" customHeight="1" x14ac:dyDescent="0.25">
      <c r="A113" s="91" t="s">
        <v>440</v>
      </c>
      <c r="B113" s="65" t="s">
        <v>183</v>
      </c>
      <c r="C113" s="63">
        <v>2014</v>
      </c>
      <c r="D113" s="61" t="s">
        <v>805</v>
      </c>
      <c r="E113" s="60">
        <v>30</v>
      </c>
      <c r="F113" s="60" t="s">
        <v>38</v>
      </c>
      <c r="G113" s="60">
        <v>1.9179999999999999E-2</v>
      </c>
      <c r="H113" s="60" t="s">
        <v>242</v>
      </c>
      <c r="I113" s="60" t="s">
        <v>38</v>
      </c>
      <c r="J113" s="115" t="s">
        <v>703</v>
      </c>
    </row>
    <row r="114" spans="1:10" s="70" customFormat="1" ht="29.25" customHeight="1" x14ac:dyDescent="0.25">
      <c r="A114" s="91" t="s">
        <v>441</v>
      </c>
      <c r="B114" s="65" t="s">
        <v>205</v>
      </c>
      <c r="C114" s="63">
        <v>2014</v>
      </c>
      <c r="D114" s="61" t="s">
        <v>806</v>
      </c>
      <c r="E114" s="60">
        <v>900</v>
      </c>
      <c r="F114" s="60" t="s">
        <v>38</v>
      </c>
      <c r="G114" s="60">
        <v>0.52500000000000002</v>
      </c>
      <c r="H114" s="60" t="s">
        <v>242</v>
      </c>
      <c r="I114" s="60" t="s">
        <v>38</v>
      </c>
      <c r="J114" s="98" t="s">
        <v>38</v>
      </c>
    </row>
    <row r="115" spans="1:10" s="43" customFormat="1" ht="29.25" customHeight="1" x14ac:dyDescent="0.25">
      <c r="A115" s="91" t="s">
        <v>442</v>
      </c>
      <c r="B115" s="65" t="s">
        <v>162</v>
      </c>
      <c r="C115" s="63">
        <v>2014</v>
      </c>
      <c r="D115" s="61" t="s">
        <v>804</v>
      </c>
      <c r="E115" s="60">
        <v>60</v>
      </c>
      <c r="F115" s="60" t="s">
        <v>38</v>
      </c>
      <c r="G115" s="60">
        <v>3.5000000000000003E-2</v>
      </c>
      <c r="H115" s="64" t="s">
        <v>110</v>
      </c>
      <c r="I115" s="60" t="s">
        <v>38</v>
      </c>
      <c r="J115" s="98" t="s">
        <v>704</v>
      </c>
    </row>
    <row r="116" spans="1:10" s="70" customFormat="1" ht="47.45" customHeight="1" x14ac:dyDescent="0.25">
      <c r="A116" s="91" t="s">
        <v>443</v>
      </c>
      <c r="B116" s="65" t="s">
        <v>206</v>
      </c>
      <c r="C116" s="63">
        <v>2014</v>
      </c>
      <c r="D116" s="61" t="s">
        <v>806</v>
      </c>
      <c r="E116" s="60">
        <v>900</v>
      </c>
      <c r="F116" s="60" t="s">
        <v>38</v>
      </c>
      <c r="G116" s="60">
        <v>0.52500000000000002</v>
      </c>
      <c r="H116" s="64" t="s">
        <v>110</v>
      </c>
      <c r="I116" s="60" t="s">
        <v>38</v>
      </c>
      <c r="J116" s="98" t="s">
        <v>38</v>
      </c>
    </row>
    <row r="117" spans="1:10" s="43" customFormat="1" ht="29.25" customHeight="1" x14ac:dyDescent="0.25">
      <c r="A117" s="91" t="s">
        <v>605</v>
      </c>
      <c r="B117" s="65" t="s">
        <v>606</v>
      </c>
      <c r="C117" s="63">
        <v>2018</v>
      </c>
      <c r="D117" s="61" t="s">
        <v>807</v>
      </c>
      <c r="E117" s="60" t="s">
        <v>748</v>
      </c>
      <c r="F117" s="60" t="s">
        <v>38</v>
      </c>
      <c r="G117" s="60" t="s">
        <v>660</v>
      </c>
      <c r="H117" s="60" t="s">
        <v>607</v>
      </c>
      <c r="I117" s="60" t="s">
        <v>38</v>
      </c>
      <c r="J117" s="96" t="s">
        <v>661</v>
      </c>
    </row>
    <row r="118" spans="1:10" s="70" customFormat="1" ht="45" customHeight="1" x14ac:dyDescent="0.25">
      <c r="A118" s="91" t="s">
        <v>608</v>
      </c>
      <c r="B118" s="65" t="s">
        <v>609</v>
      </c>
      <c r="C118" s="63">
        <v>2018</v>
      </c>
      <c r="D118" s="61" t="s">
        <v>807</v>
      </c>
      <c r="E118" s="60" t="s">
        <v>748</v>
      </c>
      <c r="F118" s="60" t="s">
        <v>38</v>
      </c>
      <c r="G118" s="60" t="s">
        <v>660</v>
      </c>
      <c r="H118" s="60" t="s">
        <v>607</v>
      </c>
      <c r="I118" s="60" t="s">
        <v>38</v>
      </c>
      <c r="J118" s="96" t="s">
        <v>661</v>
      </c>
    </row>
    <row r="119" spans="1:10" s="43" customFormat="1" ht="45" customHeight="1" x14ac:dyDescent="0.25">
      <c r="A119" s="91" t="s">
        <v>869</v>
      </c>
      <c r="B119" s="65" t="s">
        <v>870</v>
      </c>
      <c r="C119" s="63">
        <v>2023</v>
      </c>
      <c r="D119" s="61" t="s">
        <v>545</v>
      </c>
      <c r="E119" s="60">
        <v>7</v>
      </c>
      <c r="F119" s="60" t="s">
        <v>38</v>
      </c>
      <c r="G119" s="60">
        <v>4.0000000000000001E-3</v>
      </c>
      <c r="H119" s="60" t="s">
        <v>110</v>
      </c>
      <c r="I119" s="60" t="s">
        <v>38</v>
      </c>
      <c r="J119" s="96" t="s">
        <v>228</v>
      </c>
    </row>
    <row r="120" spans="1:10" s="70" customFormat="1" ht="45" customHeight="1" x14ac:dyDescent="0.25">
      <c r="A120" s="91" t="s">
        <v>767</v>
      </c>
      <c r="B120" s="65" t="s">
        <v>768</v>
      </c>
      <c r="C120" s="63">
        <v>2021</v>
      </c>
      <c r="D120" s="61" t="s">
        <v>796</v>
      </c>
      <c r="E120" s="60">
        <v>300</v>
      </c>
      <c r="F120" s="60" t="s">
        <v>38</v>
      </c>
      <c r="G120" s="60">
        <v>0.2</v>
      </c>
      <c r="H120" s="60" t="s">
        <v>110</v>
      </c>
      <c r="I120" s="60" t="s">
        <v>38</v>
      </c>
      <c r="J120" s="96" t="s">
        <v>769</v>
      </c>
    </row>
    <row r="121" spans="1:10" s="43" customFormat="1" ht="31.5" customHeight="1" x14ac:dyDescent="0.25">
      <c r="A121" s="91" t="s">
        <v>728</v>
      </c>
      <c r="B121" s="65" t="s">
        <v>729</v>
      </c>
      <c r="C121" s="63">
        <v>2020</v>
      </c>
      <c r="D121" s="61" t="s">
        <v>841</v>
      </c>
      <c r="E121" s="60">
        <v>100</v>
      </c>
      <c r="F121" s="60">
        <v>2</v>
      </c>
      <c r="G121" s="60">
        <v>5.5E-2</v>
      </c>
      <c r="H121" s="60" t="s">
        <v>159</v>
      </c>
      <c r="I121" s="60">
        <v>4.3999999999999997E-2</v>
      </c>
      <c r="J121" s="96" t="s">
        <v>730</v>
      </c>
    </row>
    <row r="122" spans="1:10" s="70" customFormat="1" ht="63" customHeight="1" x14ac:dyDescent="0.25">
      <c r="A122" s="91" t="s">
        <v>620</v>
      </c>
      <c r="B122" s="65" t="s">
        <v>622</v>
      </c>
      <c r="C122" s="63">
        <v>2018</v>
      </c>
      <c r="D122" s="61" t="s">
        <v>621</v>
      </c>
      <c r="E122" s="60">
        <v>3</v>
      </c>
      <c r="F122" s="60" t="s">
        <v>38</v>
      </c>
      <c r="G122" s="60">
        <v>1.6000000000000001E-3</v>
      </c>
      <c r="H122" s="60" t="s">
        <v>110</v>
      </c>
      <c r="I122" s="60" t="s">
        <v>38</v>
      </c>
      <c r="J122" s="96" t="s">
        <v>705</v>
      </c>
    </row>
    <row r="123" spans="1:10" s="43" customFormat="1" ht="29.25" customHeight="1" x14ac:dyDescent="0.25">
      <c r="A123" s="91" t="s">
        <v>444</v>
      </c>
      <c r="B123" s="65" t="s">
        <v>163</v>
      </c>
      <c r="C123" s="63">
        <v>2014</v>
      </c>
      <c r="D123" s="61" t="s">
        <v>808</v>
      </c>
      <c r="E123" s="60">
        <v>0.2</v>
      </c>
      <c r="F123" s="60" t="s">
        <v>38</v>
      </c>
      <c r="G123" s="60">
        <v>1.3999999999999999E-4</v>
      </c>
      <c r="H123" s="60" t="s">
        <v>110</v>
      </c>
      <c r="I123" s="60" t="s">
        <v>38</v>
      </c>
      <c r="J123" s="96" t="s">
        <v>228</v>
      </c>
    </row>
    <row r="124" spans="1:10" s="70" customFormat="1" ht="29.25" customHeight="1" x14ac:dyDescent="0.25">
      <c r="A124" s="90" t="s">
        <v>22</v>
      </c>
      <c r="B124" s="65" t="s">
        <v>108</v>
      </c>
      <c r="C124" s="63">
        <v>2014</v>
      </c>
      <c r="D124" s="61" t="s">
        <v>809</v>
      </c>
      <c r="E124" s="60">
        <v>2</v>
      </c>
      <c r="F124" s="60" t="s">
        <v>38</v>
      </c>
      <c r="G124" s="60">
        <v>1.1000000000000001E-3</v>
      </c>
      <c r="H124" s="63" t="s">
        <v>243</v>
      </c>
      <c r="I124" s="60" t="s">
        <v>38</v>
      </c>
      <c r="J124" s="97" t="s">
        <v>675</v>
      </c>
    </row>
    <row r="125" spans="1:10" s="43" customFormat="1" ht="29.25" customHeight="1" x14ac:dyDescent="0.25">
      <c r="A125" s="93" t="s">
        <v>931</v>
      </c>
      <c r="B125" s="123" t="s">
        <v>164</v>
      </c>
      <c r="C125" s="82">
        <v>2014</v>
      </c>
      <c r="D125" s="84" t="s">
        <v>156</v>
      </c>
      <c r="E125" s="82">
        <v>2</v>
      </c>
      <c r="F125" s="82" t="s">
        <v>38</v>
      </c>
      <c r="G125" s="82">
        <v>8.9999999999999998E-4</v>
      </c>
      <c r="H125" s="82" t="s">
        <v>239</v>
      </c>
      <c r="I125" s="82" t="s">
        <v>38</v>
      </c>
      <c r="J125" s="98" t="s">
        <v>923</v>
      </c>
    </row>
    <row r="126" spans="1:10" s="70" customFormat="1" ht="29.25" customHeight="1" x14ac:dyDescent="0.25">
      <c r="A126" s="93" t="s">
        <v>914</v>
      </c>
      <c r="B126" s="123" t="s">
        <v>165</v>
      </c>
      <c r="C126" s="82">
        <v>2014</v>
      </c>
      <c r="D126" s="84" t="s">
        <v>157</v>
      </c>
      <c r="E126" s="82">
        <v>90</v>
      </c>
      <c r="F126" s="82" t="s">
        <v>38</v>
      </c>
      <c r="G126" s="82">
        <v>5.4399999999999997E-2</v>
      </c>
      <c r="H126" s="82" t="s">
        <v>247</v>
      </c>
      <c r="I126" s="82" t="s">
        <v>38</v>
      </c>
      <c r="J126" s="98" t="s">
        <v>922</v>
      </c>
    </row>
    <row r="127" spans="1:10" s="43" customFormat="1" ht="29.25" customHeight="1" x14ac:dyDescent="0.25">
      <c r="A127" s="91" t="s">
        <v>445</v>
      </c>
      <c r="B127" s="129" t="s">
        <v>289</v>
      </c>
      <c r="C127" s="130" t="s">
        <v>531</v>
      </c>
      <c r="D127" s="61" t="s">
        <v>850</v>
      </c>
      <c r="E127" s="60">
        <v>8</v>
      </c>
      <c r="F127" s="60" t="s">
        <v>260</v>
      </c>
      <c r="G127" s="60">
        <v>4.3699999999999998E-3</v>
      </c>
      <c r="H127" s="60" t="s">
        <v>240</v>
      </c>
      <c r="I127" s="60" t="s">
        <v>259</v>
      </c>
      <c r="J127" s="96" t="s">
        <v>225</v>
      </c>
    </row>
    <row r="128" spans="1:10" s="70" customFormat="1" ht="29.25" customHeight="1" x14ac:dyDescent="0.25">
      <c r="A128" s="91" t="s">
        <v>639</v>
      </c>
      <c r="B128" s="129" t="s">
        <v>640</v>
      </c>
      <c r="C128" s="130" t="s">
        <v>641</v>
      </c>
      <c r="D128" s="61" t="s">
        <v>842</v>
      </c>
      <c r="E128" s="60">
        <v>300</v>
      </c>
      <c r="F128" s="60" t="s">
        <v>38</v>
      </c>
      <c r="G128" s="60">
        <v>0.18</v>
      </c>
      <c r="H128" s="64" t="s">
        <v>110</v>
      </c>
      <c r="I128" s="60" t="s">
        <v>38</v>
      </c>
      <c r="J128" s="96" t="s">
        <v>684</v>
      </c>
    </row>
    <row r="129" spans="1:10" s="43" customFormat="1" ht="29.25" customHeight="1" x14ac:dyDescent="0.25">
      <c r="A129" s="91" t="s">
        <v>446</v>
      </c>
      <c r="B129" s="131" t="s">
        <v>207</v>
      </c>
      <c r="C129" s="61">
        <v>2014</v>
      </c>
      <c r="D129" s="61" t="s">
        <v>851</v>
      </c>
      <c r="E129" s="60">
        <v>70</v>
      </c>
      <c r="F129" s="60" t="s">
        <v>260</v>
      </c>
      <c r="G129" s="60">
        <v>3.7999999999999999E-2</v>
      </c>
      <c r="H129" s="60" t="s">
        <v>240</v>
      </c>
      <c r="I129" s="60" t="s">
        <v>259</v>
      </c>
      <c r="J129" s="96" t="s">
        <v>225</v>
      </c>
    </row>
    <row r="130" spans="1:10" s="70" customFormat="1" ht="29.25" customHeight="1" x14ac:dyDescent="0.25">
      <c r="A130" s="91" t="s">
        <v>141</v>
      </c>
      <c r="B130" s="65" t="s">
        <v>149</v>
      </c>
      <c r="C130" s="63">
        <v>2014</v>
      </c>
      <c r="D130" s="61" t="s">
        <v>235</v>
      </c>
      <c r="E130" s="60">
        <v>7</v>
      </c>
      <c r="F130" s="60" t="s">
        <v>38</v>
      </c>
      <c r="G130" s="60">
        <v>3.96E-3</v>
      </c>
      <c r="H130" s="64" t="s">
        <v>110</v>
      </c>
      <c r="I130" s="60" t="s">
        <v>38</v>
      </c>
      <c r="J130" s="96" t="s">
        <v>698</v>
      </c>
    </row>
    <row r="131" spans="1:10" s="43" customFormat="1" ht="29.25" customHeight="1" x14ac:dyDescent="0.25">
      <c r="A131" s="90" t="s">
        <v>290</v>
      </c>
      <c r="B131" s="65" t="s">
        <v>109</v>
      </c>
      <c r="C131" s="63">
        <v>2014</v>
      </c>
      <c r="D131" s="61" t="s">
        <v>53</v>
      </c>
      <c r="E131" s="60">
        <v>7</v>
      </c>
      <c r="F131" s="60" t="s">
        <v>38</v>
      </c>
      <c r="G131" s="60">
        <v>3.8999999999999998E-3</v>
      </c>
      <c r="H131" s="60" t="s">
        <v>110</v>
      </c>
      <c r="I131" s="60" t="s">
        <v>38</v>
      </c>
      <c r="J131" s="96" t="s">
        <v>698</v>
      </c>
    </row>
    <row r="132" spans="1:10" s="70" customFormat="1" ht="29.25" customHeight="1" x14ac:dyDescent="0.25">
      <c r="A132" s="92" t="s">
        <v>258</v>
      </c>
      <c r="B132" s="65" t="s">
        <v>184</v>
      </c>
      <c r="C132" s="63">
        <v>2014</v>
      </c>
      <c r="D132" s="61" t="s">
        <v>54</v>
      </c>
      <c r="E132" s="60">
        <v>4</v>
      </c>
      <c r="F132" s="60" t="s">
        <v>38</v>
      </c>
      <c r="G132" s="60">
        <v>2.3E-3</v>
      </c>
      <c r="H132" s="63" t="s">
        <v>239</v>
      </c>
      <c r="I132" s="60" t="s">
        <v>38</v>
      </c>
      <c r="J132" s="96" t="s">
        <v>686</v>
      </c>
    </row>
    <row r="133" spans="1:10" s="43" customFormat="1" ht="29.25" customHeight="1" x14ac:dyDescent="0.25">
      <c r="A133" s="91" t="s">
        <v>447</v>
      </c>
      <c r="B133" s="65" t="s">
        <v>185</v>
      </c>
      <c r="C133" s="63">
        <v>2014</v>
      </c>
      <c r="D133" s="61" t="s">
        <v>550</v>
      </c>
      <c r="E133" s="60">
        <v>30</v>
      </c>
      <c r="F133" s="60" t="s">
        <v>38</v>
      </c>
      <c r="G133" s="60">
        <v>0.02</v>
      </c>
      <c r="H133" s="63" t="s">
        <v>239</v>
      </c>
      <c r="I133" s="60" t="s">
        <v>38</v>
      </c>
      <c r="J133" s="96" t="s">
        <v>698</v>
      </c>
    </row>
    <row r="134" spans="1:10" s="70" customFormat="1" ht="29.25" customHeight="1" x14ac:dyDescent="0.25">
      <c r="A134" s="91" t="s">
        <v>731</v>
      </c>
      <c r="B134" s="65" t="s">
        <v>732</v>
      </c>
      <c r="C134" s="63">
        <v>2020</v>
      </c>
      <c r="D134" s="61" t="s">
        <v>38</v>
      </c>
      <c r="E134" s="60">
        <v>30</v>
      </c>
      <c r="F134" s="60" t="s">
        <v>38</v>
      </c>
      <c r="G134" s="60">
        <v>1.7999999999999999E-2</v>
      </c>
      <c r="H134" s="63" t="s">
        <v>110</v>
      </c>
      <c r="I134" s="60" t="s">
        <v>38</v>
      </c>
      <c r="J134" s="96" t="s">
        <v>684</v>
      </c>
    </row>
    <row r="135" spans="1:10" s="43" customFormat="1" ht="29.25" customHeight="1" x14ac:dyDescent="0.25">
      <c r="A135" s="91" t="s">
        <v>448</v>
      </c>
      <c r="B135" s="65" t="s">
        <v>208</v>
      </c>
      <c r="C135" s="63">
        <v>2014</v>
      </c>
      <c r="D135" s="61" t="s">
        <v>810</v>
      </c>
      <c r="E135" s="60">
        <v>5</v>
      </c>
      <c r="F135" s="60" t="s">
        <v>38</v>
      </c>
      <c r="G135" s="60">
        <v>3.15E-3</v>
      </c>
      <c r="H135" s="60" t="s">
        <v>110</v>
      </c>
      <c r="I135" s="60" t="s">
        <v>38</v>
      </c>
      <c r="J135" s="96" t="s">
        <v>250</v>
      </c>
    </row>
    <row r="136" spans="1:10" s="70" customFormat="1" ht="29.25" customHeight="1" x14ac:dyDescent="0.25">
      <c r="A136" s="91" t="s">
        <v>449</v>
      </c>
      <c r="B136" s="65" t="s">
        <v>186</v>
      </c>
      <c r="C136" s="63">
        <v>2014</v>
      </c>
      <c r="D136" s="61" t="s">
        <v>38</v>
      </c>
      <c r="E136" s="60">
        <v>20</v>
      </c>
      <c r="F136" s="60" t="s">
        <v>38</v>
      </c>
      <c r="G136" s="60">
        <v>8.8000000000000005E-3</v>
      </c>
      <c r="H136" s="60" t="s">
        <v>242</v>
      </c>
      <c r="I136" s="60" t="s">
        <v>38</v>
      </c>
      <c r="J136" s="96" t="s">
        <v>684</v>
      </c>
    </row>
    <row r="137" spans="1:10" s="43" customFormat="1" ht="29.25" customHeight="1" x14ac:dyDescent="0.25">
      <c r="A137" s="91" t="s">
        <v>676</v>
      </c>
      <c r="B137" s="65" t="s">
        <v>677</v>
      </c>
      <c r="C137" s="63">
        <v>2019</v>
      </c>
      <c r="D137" s="61" t="s">
        <v>550</v>
      </c>
      <c r="E137" s="60" t="s">
        <v>679</v>
      </c>
      <c r="F137" s="60" t="s">
        <v>38</v>
      </c>
      <c r="G137" s="60">
        <v>3.9E-2</v>
      </c>
      <c r="H137" s="60" t="s">
        <v>110</v>
      </c>
      <c r="I137" s="60" t="s">
        <v>38</v>
      </c>
      <c r="J137" s="96" t="s">
        <v>678</v>
      </c>
    </row>
    <row r="138" spans="1:10" s="70" customFormat="1" ht="42" customHeight="1" x14ac:dyDescent="0.25">
      <c r="A138" s="90" t="s">
        <v>23</v>
      </c>
      <c r="B138" s="62" t="s">
        <v>111</v>
      </c>
      <c r="C138" s="60">
        <v>2014</v>
      </c>
      <c r="D138" s="61" t="s">
        <v>549</v>
      </c>
      <c r="E138" s="60">
        <v>0.04</v>
      </c>
      <c r="F138" s="60" t="s">
        <v>38</v>
      </c>
      <c r="G138" s="60">
        <v>2.3E-5</v>
      </c>
      <c r="H138" s="60" t="s">
        <v>110</v>
      </c>
      <c r="I138" s="60" t="s">
        <v>38</v>
      </c>
      <c r="J138" s="96" t="s">
        <v>924</v>
      </c>
    </row>
    <row r="139" spans="1:10" s="43" customFormat="1" ht="29.25" customHeight="1" x14ac:dyDescent="0.25">
      <c r="A139" s="90" t="s">
        <v>770</v>
      </c>
      <c r="B139" s="62" t="s">
        <v>771</v>
      </c>
      <c r="C139" s="60">
        <v>2021</v>
      </c>
      <c r="D139" s="61" t="s">
        <v>843</v>
      </c>
      <c r="E139" s="60">
        <v>600</v>
      </c>
      <c r="F139" s="60" t="s">
        <v>38</v>
      </c>
      <c r="G139" s="60">
        <v>0.33</v>
      </c>
      <c r="H139" s="60" t="s">
        <v>772</v>
      </c>
      <c r="I139" s="60" t="s">
        <v>38</v>
      </c>
      <c r="J139" s="98" t="s">
        <v>224</v>
      </c>
    </row>
    <row r="140" spans="1:10" s="70" customFormat="1" ht="29.25" customHeight="1" x14ac:dyDescent="0.25">
      <c r="A140" s="90" t="s">
        <v>450</v>
      </c>
      <c r="B140" s="65" t="s">
        <v>112</v>
      </c>
      <c r="C140" s="63">
        <v>2014</v>
      </c>
      <c r="D140" s="61" t="s">
        <v>41</v>
      </c>
      <c r="E140" s="60">
        <v>10</v>
      </c>
      <c r="F140" s="60" t="s">
        <v>38</v>
      </c>
      <c r="G140" s="60">
        <v>7.4999999999999997E-3</v>
      </c>
      <c r="H140" s="63" t="s">
        <v>237</v>
      </c>
      <c r="I140" s="60" t="s">
        <v>38</v>
      </c>
      <c r="J140" s="96" t="s">
        <v>233</v>
      </c>
    </row>
    <row r="141" spans="1:10" s="43" customFormat="1" ht="29.25" customHeight="1" x14ac:dyDescent="0.25">
      <c r="A141" s="90" t="s">
        <v>234</v>
      </c>
      <c r="B141" s="65" t="s">
        <v>114</v>
      </c>
      <c r="C141" s="63">
        <v>2014</v>
      </c>
      <c r="D141" s="61" t="s">
        <v>56</v>
      </c>
      <c r="E141" s="60">
        <v>0.08</v>
      </c>
      <c r="F141" s="60" t="s">
        <v>38</v>
      </c>
      <c r="G141" s="60">
        <v>4.6E-5</v>
      </c>
      <c r="H141" s="60" t="s">
        <v>242</v>
      </c>
      <c r="I141" s="60" t="s">
        <v>38</v>
      </c>
      <c r="J141" s="96" t="s">
        <v>925</v>
      </c>
    </row>
    <row r="142" spans="1:10" s="70" customFormat="1" ht="29.25" customHeight="1" x14ac:dyDescent="0.25">
      <c r="A142" s="90" t="s">
        <v>451</v>
      </c>
      <c r="B142" s="65" t="s">
        <v>113</v>
      </c>
      <c r="C142" s="63">
        <v>2014</v>
      </c>
      <c r="D142" s="61" t="s">
        <v>55</v>
      </c>
      <c r="E142" s="60">
        <v>0.08</v>
      </c>
      <c r="F142" s="60" t="s">
        <v>38</v>
      </c>
      <c r="G142" s="60">
        <v>4.6E-5</v>
      </c>
      <c r="H142" s="60" t="s">
        <v>242</v>
      </c>
      <c r="I142" s="60" t="s">
        <v>38</v>
      </c>
      <c r="J142" s="96" t="s">
        <v>925</v>
      </c>
    </row>
    <row r="143" spans="1:10" s="43" customFormat="1" ht="29.25" customHeight="1" x14ac:dyDescent="0.25">
      <c r="A143" s="90" t="s">
        <v>24</v>
      </c>
      <c r="B143" s="65" t="s">
        <v>115</v>
      </c>
      <c r="C143" s="63">
        <v>2014</v>
      </c>
      <c r="D143" s="61" t="s">
        <v>229</v>
      </c>
      <c r="E143" s="60">
        <v>70</v>
      </c>
      <c r="F143" s="60" t="s">
        <v>38</v>
      </c>
      <c r="G143" s="60">
        <v>3.7999999999999999E-2</v>
      </c>
      <c r="H143" s="60" t="s">
        <v>452</v>
      </c>
      <c r="I143" s="60" t="s">
        <v>38</v>
      </c>
      <c r="J143" s="96" t="s">
        <v>230</v>
      </c>
    </row>
    <row r="144" spans="1:10" s="70" customFormat="1" ht="29.25" customHeight="1" x14ac:dyDescent="0.25">
      <c r="A144" s="90" t="s">
        <v>25</v>
      </c>
      <c r="B144" s="65" t="s">
        <v>116</v>
      </c>
      <c r="C144" s="63">
        <v>2014</v>
      </c>
      <c r="D144" s="61" t="s">
        <v>229</v>
      </c>
      <c r="E144" s="60">
        <v>70</v>
      </c>
      <c r="F144" s="60" t="s">
        <v>38</v>
      </c>
      <c r="G144" s="60">
        <v>3.7999999999999999E-2</v>
      </c>
      <c r="H144" s="60" t="s">
        <v>453</v>
      </c>
      <c r="I144" s="60" t="s">
        <v>38</v>
      </c>
      <c r="J144" s="96" t="s">
        <v>230</v>
      </c>
    </row>
    <row r="145" spans="1:10" s="43" customFormat="1" ht="29.25" customHeight="1" x14ac:dyDescent="0.25">
      <c r="A145" s="90" t="s">
        <v>454</v>
      </c>
      <c r="B145" s="65" t="s">
        <v>117</v>
      </c>
      <c r="C145" s="63">
        <v>2014</v>
      </c>
      <c r="D145" s="61" t="s">
        <v>81</v>
      </c>
      <c r="E145" s="60">
        <v>10</v>
      </c>
      <c r="F145" s="60" t="s">
        <v>38</v>
      </c>
      <c r="G145" s="60">
        <v>7.4999999999999997E-3</v>
      </c>
      <c r="H145" s="60" t="s">
        <v>452</v>
      </c>
      <c r="I145" s="60" t="s">
        <v>38</v>
      </c>
      <c r="J145" s="96" t="s">
        <v>253</v>
      </c>
    </row>
    <row r="146" spans="1:10" s="70" customFormat="1" ht="29.25" customHeight="1" x14ac:dyDescent="0.25">
      <c r="A146" s="90" t="s">
        <v>863</v>
      </c>
      <c r="B146" s="65" t="s">
        <v>864</v>
      </c>
      <c r="C146" s="63">
        <v>2022</v>
      </c>
      <c r="D146" s="61" t="s">
        <v>829</v>
      </c>
      <c r="E146" s="60">
        <v>0.5</v>
      </c>
      <c r="F146" s="60" t="s">
        <v>260</v>
      </c>
      <c r="G146" s="60">
        <v>3.1E-4</v>
      </c>
      <c r="H146" s="60" t="s">
        <v>865</v>
      </c>
      <c r="I146" s="60" t="s">
        <v>259</v>
      </c>
      <c r="J146" s="96" t="s">
        <v>306</v>
      </c>
    </row>
    <row r="147" spans="1:10" s="43" customFormat="1" ht="29.25" customHeight="1" x14ac:dyDescent="0.25">
      <c r="A147" s="91" t="s">
        <v>455</v>
      </c>
      <c r="B147" s="65" t="s">
        <v>187</v>
      </c>
      <c r="C147" s="63">
        <v>2014</v>
      </c>
      <c r="D147" s="61" t="s">
        <v>811</v>
      </c>
      <c r="E147" s="60">
        <v>400</v>
      </c>
      <c r="F147" s="60" t="s">
        <v>38</v>
      </c>
      <c r="G147" s="60">
        <v>0.22500000000000001</v>
      </c>
      <c r="H147" s="60" t="s">
        <v>239</v>
      </c>
      <c r="I147" s="60" t="s">
        <v>38</v>
      </c>
      <c r="J147" s="96" t="s">
        <v>224</v>
      </c>
    </row>
    <row r="148" spans="1:10" s="70" customFormat="1" ht="29.25" customHeight="1" x14ac:dyDescent="0.25">
      <c r="A148" s="91" t="s">
        <v>273</v>
      </c>
      <c r="B148" s="65" t="s">
        <v>837</v>
      </c>
      <c r="C148" s="63">
        <v>2015</v>
      </c>
      <c r="D148" s="61" t="s">
        <v>812</v>
      </c>
      <c r="E148" s="60">
        <v>80</v>
      </c>
      <c r="F148" s="60" t="s">
        <v>38</v>
      </c>
      <c r="G148" s="60">
        <v>4.7E-2</v>
      </c>
      <c r="H148" s="60" t="s">
        <v>243</v>
      </c>
      <c r="I148" s="60" t="s">
        <v>38</v>
      </c>
      <c r="J148" s="98" t="s">
        <v>929</v>
      </c>
    </row>
    <row r="149" spans="1:10" s="43" customFormat="1" ht="29.25" customHeight="1" x14ac:dyDescent="0.25">
      <c r="A149" s="91" t="s">
        <v>644</v>
      </c>
      <c r="B149" s="65" t="s">
        <v>645</v>
      </c>
      <c r="C149" s="63">
        <v>2018</v>
      </c>
      <c r="D149" s="61" t="s">
        <v>38</v>
      </c>
      <c r="E149" s="60">
        <v>100</v>
      </c>
      <c r="F149" s="60" t="s">
        <v>38</v>
      </c>
      <c r="G149" s="60">
        <v>6.2E-2</v>
      </c>
      <c r="H149" s="60" t="s">
        <v>110</v>
      </c>
      <c r="I149" s="60" t="s">
        <v>38</v>
      </c>
      <c r="J149" s="96" t="s">
        <v>682</v>
      </c>
    </row>
    <row r="150" spans="1:10" s="70" customFormat="1" ht="29.25" customHeight="1" x14ac:dyDescent="0.25">
      <c r="A150" s="91" t="s">
        <v>456</v>
      </c>
      <c r="B150" s="65" t="s">
        <v>166</v>
      </c>
      <c r="C150" s="63">
        <v>2014</v>
      </c>
      <c r="D150" s="61" t="s">
        <v>541</v>
      </c>
      <c r="E150" s="60">
        <v>40</v>
      </c>
      <c r="F150" s="60" t="s">
        <v>38</v>
      </c>
      <c r="G150" s="60">
        <v>2.24E-2</v>
      </c>
      <c r="H150" s="60" t="s">
        <v>242</v>
      </c>
      <c r="I150" s="60" t="s">
        <v>38</v>
      </c>
      <c r="J150" s="96" t="s">
        <v>706</v>
      </c>
    </row>
    <row r="151" spans="1:10" s="43" customFormat="1" ht="29.25" customHeight="1" x14ac:dyDescent="0.25">
      <c r="A151" s="91" t="s">
        <v>889</v>
      </c>
      <c r="B151" s="65" t="s">
        <v>890</v>
      </c>
      <c r="C151" s="63">
        <v>2023</v>
      </c>
      <c r="D151" s="61" t="s">
        <v>891</v>
      </c>
      <c r="E151" s="60">
        <v>100</v>
      </c>
      <c r="F151" s="60" t="s">
        <v>38</v>
      </c>
      <c r="G151" s="60">
        <v>6.8000000000000005E-2</v>
      </c>
      <c r="H151" s="60" t="s">
        <v>272</v>
      </c>
      <c r="I151" s="60" t="s">
        <v>38</v>
      </c>
      <c r="J151" s="98" t="s">
        <v>930</v>
      </c>
    </row>
    <row r="152" spans="1:10" s="70" customFormat="1" ht="29.25" customHeight="1" x14ac:dyDescent="0.25">
      <c r="A152" s="90" t="s">
        <v>457</v>
      </c>
      <c r="B152" s="65" t="s">
        <v>118</v>
      </c>
      <c r="C152" s="63">
        <v>2014</v>
      </c>
      <c r="D152" s="61" t="s">
        <v>38</v>
      </c>
      <c r="E152" s="60" t="s">
        <v>458</v>
      </c>
      <c r="F152" s="60" t="s">
        <v>38</v>
      </c>
      <c r="G152" s="60" t="s">
        <v>38</v>
      </c>
      <c r="H152" s="60" t="s">
        <v>239</v>
      </c>
      <c r="I152" s="60" t="s">
        <v>38</v>
      </c>
      <c r="J152" s="99" t="s">
        <v>239</v>
      </c>
    </row>
    <row r="153" spans="1:10" s="43" customFormat="1" ht="29.25" customHeight="1" x14ac:dyDescent="0.25">
      <c r="A153" s="90" t="s">
        <v>26</v>
      </c>
      <c r="B153" s="65" t="s">
        <v>836</v>
      </c>
      <c r="C153" s="63">
        <v>2014</v>
      </c>
      <c r="D153" s="61" t="s">
        <v>813</v>
      </c>
      <c r="E153" s="60">
        <v>300</v>
      </c>
      <c r="F153" s="60" t="s">
        <v>38</v>
      </c>
      <c r="G153" s="60">
        <v>0.17499999999999999</v>
      </c>
      <c r="H153" s="60" t="s">
        <v>110</v>
      </c>
      <c r="I153" s="62" t="s">
        <v>38</v>
      </c>
      <c r="J153" s="96" t="s">
        <v>707</v>
      </c>
    </row>
    <row r="154" spans="1:10" s="70" customFormat="1" ht="29.25" customHeight="1" x14ac:dyDescent="0.25">
      <c r="A154" s="91" t="s">
        <v>459</v>
      </c>
      <c r="B154" s="65" t="s">
        <v>150</v>
      </c>
      <c r="C154" s="63">
        <v>2014</v>
      </c>
      <c r="D154" s="61" t="s">
        <v>550</v>
      </c>
      <c r="E154" s="60">
        <v>7</v>
      </c>
      <c r="F154" s="60" t="s">
        <v>38</v>
      </c>
      <c r="G154" s="60">
        <v>4.1999999999999997E-3</v>
      </c>
      <c r="H154" s="60" t="s">
        <v>247</v>
      </c>
      <c r="I154" s="62" t="s">
        <v>38</v>
      </c>
      <c r="J154" s="96" t="s">
        <v>684</v>
      </c>
    </row>
    <row r="155" spans="1:10" s="43" customFormat="1" ht="29.25" customHeight="1" x14ac:dyDescent="0.25">
      <c r="A155" s="91" t="s">
        <v>460</v>
      </c>
      <c r="B155" s="65" t="s">
        <v>167</v>
      </c>
      <c r="C155" s="63">
        <v>2014</v>
      </c>
      <c r="D155" s="61" t="s">
        <v>814</v>
      </c>
      <c r="E155" s="60">
        <v>4</v>
      </c>
      <c r="F155" s="60" t="s">
        <v>38</v>
      </c>
      <c r="G155" s="60">
        <v>2.0999999999999999E-3</v>
      </c>
      <c r="H155" s="60" t="s">
        <v>243</v>
      </c>
      <c r="I155" s="62" t="s">
        <v>38</v>
      </c>
      <c r="J155" s="96" t="s">
        <v>684</v>
      </c>
    </row>
    <row r="156" spans="1:10" s="70" customFormat="1" ht="29.25" customHeight="1" x14ac:dyDescent="0.25">
      <c r="A156" s="91" t="s">
        <v>461</v>
      </c>
      <c r="B156" s="65" t="s">
        <v>168</v>
      </c>
      <c r="C156" s="63">
        <v>2014</v>
      </c>
      <c r="D156" s="61" t="s">
        <v>815</v>
      </c>
      <c r="E156" s="60">
        <v>4</v>
      </c>
      <c r="F156" s="60" t="s">
        <v>38</v>
      </c>
      <c r="G156" s="60">
        <v>2.0999999999999999E-3</v>
      </c>
      <c r="H156" s="60" t="s">
        <v>243</v>
      </c>
      <c r="I156" s="62" t="s">
        <v>38</v>
      </c>
      <c r="J156" s="96" t="s">
        <v>684</v>
      </c>
    </row>
    <row r="157" spans="1:10" s="43" customFormat="1" ht="29.25" customHeight="1" x14ac:dyDescent="0.25">
      <c r="A157" s="92" t="s">
        <v>462</v>
      </c>
      <c r="B157" s="65" t="s">
        <v>169</v>
      </c>
      <c r="C157" s="63">
        <v>2014</v>
      </c>
      <c r="D157" s="61" t="s">
        <v>38</v>
      </c>
      <c r="E157" s="60">
        <v>0.6</v>
      </c>
      <c r="F157" s="60" t="s">
        <v>38</v>
      </c>
      <c r="G157" s="60">
        <v>3.6000000000000002E-4</v>
      </c>
      <c r="H157" s="60" t="s">
        <v>243</v>
      </c>
      <c r="I157" s="62" t="s">
        <v>38</v>
      </c>
      <c r="J157" s="98" t="s">
        <v>918</v>
      </c>
    </row>
    <row r="158" spans="1:10" s="70" customFormat="1" ht="29.25" customHeight="1" x14ac:dyDescent="0.25">
      <c r="A158" s="91" t="s">
        <v>623</v>
      </c>
      <c r="B158" s="65" t="s">
        <v>624</v>
      </c>
      <c r="C158" s="63">
        <v>2018</v>
      </c>
      <c r="D158" s="61" t="s">
        <v>816</v>
      </c>
      <c r="E158" s="60">
        <v>200</v>
      </c>
      <c r="F158" s="60">
        <v>10</v>
      </c>
      <c r="G158" s="60">
        <v>0.12</v>
      </c>
      <c r="H158" s="60" t="s">
        <v>159</v>
      </c>
      <c r="I158" s="60">
        <v>7.79E-3</v>
      </c>
      <c r="J158" s="96" t="s">
        <v>708</v>
      </c>
    </row>
    <row r="159" spans="1:10" s="43" customFormat="1" ht="45.6" customHeight="1" x14ac:dyDescent="0.25">
      <c r="A159" s="91" t="s">
        <v>463</v>
      </c>
      <c r="B159" s="65" t="s">
        <v>188</v>
      </c>
      <c r="C159" s="63">
        <v>2014</v>
      </c>
      <c r="D159" s="61" t="s">
        <v>844</v>
      </c>
      <c r="E159" s="60">
        <v>6</v>
      </c>
      <c r="F159" s="60">
        <v>1</v>
      </c>
      <c r="G159" s="60">
        <v>3.2399999999999998E-3</v>
      </c>
      <c r="H159" s="60" t="s">
        <v>159</v>
      </c>
      <c r="I159" s="60">
        <v>7.1099999999999997E-2</v>
      </c>
      <c r="J159" s="96" t="s">
        <v>684</v>
      </c>
    </row>
    <row r="160" spans="1:10" s="70" customFormat="1" ht="29.25" customHeight="1" x14ac:dyDescent="0.25">
      <c r="A160" s="91" t="s">
        <v>642</v>
      </c>
      <c r="B160" s="65" t="s">
        <v>643</v>
      </c>
      <c r="C160" s="63">
        <v>2018</v>
      </c>
      <c r="D160" s="61" t="s">
        <v>38</v>
      </c>
      <c r="E160" s="113">
        <v>6000</v>
      </c>
      <c r="F160" s="60" t="s">
        <v>38</v>
      </c>
      <c r="G160" s="60">
        <v>3.2</v>
      </c>
      <c r="H160" s="60" t="s">
        <v>110</v>
      </c>
      <c r="I160" s="60" t="s">
        <v>38</v>
      </c>
      <c r="J160" s="96" t="s">
        <v>233</v>
      </c>
    </row>
    <row r="161" spans="1:10" s="43" customFormat="1" ht="29.25" customHeight="1" x14ac:dyDescent="0.25">
      <c r="A161" s="91" t="s">
        <v>464</v>
      </c>
      <c r="B161" s="65" t="s">
        <v>170</v>
      </c>
      <c r="C161" s="63">
        <v>2014</v>
      </c>
      <c r="D161" s="61" t="s">
        <v>551</v>
      </c>
      <c r="E161" s="60">
        <v>0.3</v>
      </c>
      <c r="F161" s="60" t="s">
        <v>38</v>
      </c>
      <c r="G161" s="60">
        <v>1.75E-4</v>
      </c>
      <c r="H161" s="60" t="s">
        <v>242</v>
      </c>
      <c r="I161" s="62" t="s">
        <v>38</v>
      </c>
      <c r="J161" s="98" t="s">
        <v>918</v>
      </c>
    </row>
    <row r="162" spans="1:10" s="70" customFormat="1" ht="29.25" customHeight="1" x14ac:dyDescent="0.25">
      <c r="A162" s="91" t="s">
        <v>635</v>
      </c>
      <c r="B162" s="65" t="s">
        <v>636</v>
      </c>
      <c r="C162" s="63">
        <v>2018</v>
      </c>
      <c r="D162" s="61" t="s">
        <v>817</v>
      </c>
      <c r="E162" s="60">
        <v>30</v>
      </c>
      <c r="F162" s="60">
        <v>1</v>
      </c>
      <c r="G162" s="60">
        <v>1.4999999999999999E-2</v>
      </c>
      <c r="H162" s="60" t="s">
        <v>627</v>
      </c>
      <c r="I162" s="60">
        <v>7.3200000000000001E-2</v>
      </c>
      <c r="J162" s="96" t="s">
        <v>709</v>
      </c>
    </row>
    <row r="163" spans="1:10" s="43" customFormat="1" ht="29.25" customHeight="1" x14ac:dyDescent="0.25">
      <c r="A163" s="91" t="s">
        <v>274</v>
      </c>
      <c r="B163" s="65" t="s">
        <v>275</v>
      </c>
      <c r="C163" s="63">
        <v>2015</v>
      </c>
      <c r="D163" s="61" t="s">
        <v>818</v>
      </c>
      <c r="E163" s="60">
        <v>50</v>
      </c>
      <c r="F163" s="60" t="s">
        <v>38</v>
      </c>
      <c r="G163" s="60">
        <v>2.9159999999999998E-2</v>
      </c>
      <c r="H163" s="60" t="s">
        <v>295</v>
      </c>
      <c r="I163" s="62" t="s">
        <v>38</v>
      </c>
      <c r="J163" s="96" t="s">
        <v>684</v>
      </c>
    </row>
    <row r="164" spans="1:10" s="70" customFormat="1" ht="29.25" customHeight="1" x14ac:dyDescent="0.25">
      <c r="A164" s="91" t="s">
        <v>465</v>
      </c>
      <c r="B164" s="60" t="s">
        <v>189</v>
      </c>
      <c r="C164" s="60">
        <v>2014</v>
      </c>
      <c r="D164" s="61" t="s">
        <v>646</v>
      </c>
      <c r="E164" s="60">
        <v>40</v>
      </c>
      <c r="F164" s="60" t="s">
        <v>38</v>
      </c>
      <c r="G164" s="60">
        <v>2.3E-2</v>
      </c>
      <c r="H164" s="60" t="s">
        <v>243</v>
      </c>
      <c r="I164" s="60" t="s">
        <v>38</v>
      </c>
      <c r="J164" s="96" t="s">
        <v>225</v>
      </c>
    </row>
    <row r="165" spans="1:10" s="43" customFormat="1" ht="29.25" customHeight="1" x14ac:dyDescent="0.25">
      <c r="A165" s="90" t="s">
        <v>466</v>
      </c>
      <c r="B165" s="63" t="s">
        <v>119</v>
      </c>
      <c r="C165" s="63">
        <v>2014</v>
      </c>
      <c r="D165" s="61" t="s">
        <v>57</v>
      </c>
      <c r="E165" s="60">
        <v>1</v>
      </c>
      <c r="F165" s="60" t="s">
        <v>38</v>
      </c>
      <c r="G165" s="60">
        <v>7.6999999999999996E-4</v>
      </c>
      <c r="H165" s="60" t="s">
        <v>453</v>
      </c>
      <c r="I165" s="60" t="s">
        <v>38</v>
      </c>
      <c r="J165" s="96" t="s">
        <v>689</v>
      </c>
    </row>
    <row r="166" spans="1:10" s="70" customFormat="1" ht="29.25" customHeight="1" x14ac:dyDescent="0.25">
      <c r="A166" s="91" t="s">
        <v>467</v>
      </c>
      <c r="B166" s="63" t="s">
        <v>209</v>
      </c>
      <c r="C166" s="63">
        <v>2014</v>
      </c>
      <c r="D166" s="61" t="s">
        <v>819</v>
      </c>
      <c r="E166" s="60">
        <v>30</v>
      </c>
      <c r="F166" s="60">
        <v>10</v>
      </c>
      <c r="G166" s="60">
        <v>1.9E-2</v>
      </c>
      <c r="H166" s="60" t="s">
        <v>248</v>
      </c>
      <c r="I166" s="60">
        <v>9.5670000000000009E-3</v>
      </c>
      <c r="J166" s="96" t="s">
        <v>228</v>
      </c>
    </row>
    <row r="167" spans="1:10" s="43" customFormat="1" ht="29.25" customHeight="1" x14ac:dyDescent="0.25">
      <c r="A167" s="90" t="s">
        <v>27</v>
      </c>
      <c r="B167" s="63" t="s">
        <v>120</v>
      </c>
      <c r="C167" s="63">
        <v>2014</v>
      </c>
      <c r="D167" s="61" t="s">
        <v>852</v>
      </c>
      <c r="E167" s="60">
        <v>1</v>
      </c>
      <c r="F167" s="60" t="s">
        <v>38</v>
      </c>
      <c r="G167" s="60">
        <v>6.9999999999999999E-4</v>
      </c>
      <c r="H167" s="60" t="s">
        <v>242</v>
      </c>
      <c r="I167" s="60" t="s">
        <v>38</v>
      </c>
      <c r="J167" s="98" t="s">
        <v>918</v>
      </c>
    </row>
    <row r="168" spans="1:10" s="70" customFormat="1" ht="29.25" customHeight="1" x14ac:dyDescent="0.25">
      <c r="A168" s="94" t="s">
        <v>99</v>
      </c>
      <c r="B168" s="132" t="s">
        <v>122</v>
      </c>
      <c r="C168" s="133">
        <v>2014</v>
      </c>
      <c r="D168" s="61" t="s">
        <v>38</v>
      </c>
      <c r="E168" s="60">
        <v>1</v>
      </c>
      <c r="F168" s="60" t="s">
        <v>38</v>
      </c>
      <c r="G168" s="60">
        <v>6.9999999999999999E-4</v>
      </c>
      <c r="H168" s="60" t="s">
        <v>242</v>
      </c>
      <c r="I168" s="60" t="s">
        <v>38</v>
      </c>
      <c r="J168" s="98" t="s">
        <v>918</v>
      </c>
    </row>
    <row r="169" spans="1:10" s="43" customFormat="1" ht="29.25" customHeight="1" x14ac:dyDescent="0.25">
      <c r="A169" s="94" t="s">
        <v>98</v>
      </c>
      <c r="B169" s="132" t="s">
        <v>121</v>
      </c>
      <c r="C169" s="133">
        <v>2014</v>
      </c>
      <c r="D169" s="61" t="s">
        <v>38</v>
      </c>
      <c r="E169" s="60">
        <v>0.02</v>
      </c>
      <c r="F169" s="60" t="s">
        <v>38</v>
      </c>
      <c r="G169" s="60">
        <v>1.2300000000000001E-5</v>
      </c>
      <c r="H169" s="60" t="s">
        <v>242</v>
      </c>
      <c r="I169" s="60" t="s">
        <v>38</v>
      </c>
      <c r="J169" s="98" t="s">
        <v>918</v>
      </c>
    </row>
    <row r="170" spans="1:10" s="70" customFormat="1" ht="29.25" customHeight="1" x14ac:dyDescent="0.25">
      <c r="A170" s="93" t="s">
        <v>932</v>
      </c>
      <c r="B170" s="134" t="s">
        <v>190</v>
      </c>
      <c r="C170" s="84">
        <v>2014</v>
      </c>
      <c r="D170" s="84" t="s">
        <v>820</v>
      </c>
      <c r="E170" s="82">
        <v>0.05</v>
      </c>
      <c r="F170" s="82" t="s">
        <v>38</v>
      </c>
      <c r="G170" s="82">
        <v>2.8E-5</v>
      </c>
      <c r="H170" s="82" t="s">
        <v>110</v>
      </c>
      <c r="I170" s="82" t="s">
        <v>38</v>
      </c>
      <c r="J170" s="98" t="s">
        <v>918</v>
      </c>
    </row>
    <row r="171" spans="1:10" s="43" customFormat="1" ht="29.25" customHeight="1" x14ac:dyDescent="0.25">
      <c r="A171" s="91" t="s">
        <v>871</v>
      </c>
      <c r="B171" s="132" t="s">
        <v>872</v>
      </c>
      <c r="C171" s="133">
        <v>2023</v>
      </c>
      <c r="D171" s="61" t="s">
        <v>38</v>
      </c>
      <c r="E171" s="60">
        <v>5</v>
      </c>
      <c r="F171" s="60" t="s">
        <v>38</v>
      </c>
      <c r="G171" s="60">
        <v>3.0999999999999999E-3</v>
      </c>
      <c r="H171" s="60" t="s">
        <v>247</v>
      </c>
      <c r="I171" s="60" t="s">
        <v>38</v>
      </c>
      <c r="J171" s="96" t="s">
        <v>915</v>
      </c>
    </row>
    <row r="172" spans="1:10" s="70" customFormat="1" ht="29.25" customHeight="1" x14ac:dyDescent="0.25">
      <c r="A172" s="91" t="s">
        <v>873</v>
      </c>
      <c r="B172" s="132" t="s">
        <v>874</v>
      </c>
      <c r="C172" s="133">
        <v>2023</v>
      </c>
      <c r="D172" s="61" t="s">
        <v>38</v>
      </c>
      <c r="E172" s="60" t="s">
        <v>875</v>
      </c>
      <c r="F172" s="60" t="s">
        <v>38</v>
      </c>
      <c r="G172" s="60" t="s">
        <v>876</v>
      </c>
      <c r="H172" s="60" t="s">
        <v>877</v>
      </c>
      <c r="I172" s="60" t="s">
        <v>38</v>
      </c>
      <c r="J172" s="96" t="s">
        <v>878</v>
      </c>
    </row>
    <row r="173" spans="1:10" s="43" customFormat="1" ht="47.1" customHeight="1" x14ac:dyDescent="0.25">
      <c r="A173" s="91" t="s">
        <v>468</v>
      </c>
      <c r="B173" s="132" t="s">
        <v>236</v>
      </c>
      <c r="C173" s="133">
        <v>2014</v>
      </c>
      <c r="D173" s="61" t="s">
        <v>196</v>
      </c>
      <c r="E173" s="60">
        <v>300</v>
      </c>
      <c r="F173" s="60" t="s">
        <v>38</v>
      </c>
      <c r="G173" s="60">
        <v>0.18</v>
      </c>
      <c r="H173" s="60" t="s">
        <v>242</v>
      </c>
      <c r="I173" s="60" t="s">
        <v>38</v>
      </c>
      <c r="J173" s="96" t="s">
        <v>684</v>
      </c>
    </row>
    <row r="174" spans="1:10" s="70" customFormat="1" ht="29.25" customHeight="1" x14ac:dyDescent="0.25">
      <c r="A174" s="91" t="s">
        <v>280</v>
      </c>
      <c r="B174" s="132" t="s">
        <v>281</v>
      </c>
      <c r="C174" s="133">
        <v>2015</v>
      </c>
      <c r="D174" s="61" t="s">
        <v>821</v>
      </c>
      <c r="E174" s="60" t="s">
        <v>560</v>
      </c>
      <c r="F174" s="60" t="s">
        <v>38</v>
      </c>
      <c r="G174" s="60">
        <v>6.4000000000000003E-3</v>
      </c>
      <c r="H174" s="60" t="s">
        <v>247</v>
      </c>
      <c r="I174" s="60" t="s">
        <v>38</v>
      </c>
      <c r="J174" s="96" t="s">
        <v>224</v>
      </c>
    </row>
    <row r="175" spans="1:10" s="43" customFormat="1" ht="29.25" customHeight="1" x14ac:dyDescent="0.25">
      <c r="A175" s="91" t="s">
        <v>469</v>
      </c>
      <c r="B175" s="60" t="s">
        <v>151</v>
      </c>
      <c r="C175" s="60">
        <v>2014</v>
      </c>
      <c r="D175" s="61" t="s">
        <v>822</v>
      </c>
      <c r="E175" s="60">
        <v>40</v>
      </c>
      <c r="F175" s="60" t="s">
        <v>38</v>
      </c>
      <c r="G175" s="60">
        <v>2.1700000000000001E-2</v>
      </c>
      <c r="H175" s="60" t="s">
        <v>243</v>
      </c>
      <c r="I175" s="60" t="s">
        <v>38</v>
      </c>
      <c r="J175" s="96" t="s">
        <v>684</v>
      </c>
    </row>
    <row r="176" spans="1:10" s="70" customFormat="1" ht="29.25" customHeight="1" x14ac:dyDescent="0.25">
      <c r="A176" s="90" t="s">
        <v>28</v>
      </c>
      <c r="B176" s="60" t="s">
        <v>123</v>
      </c>
      <c r="C176" s="60">
        <v>2014</v>
      </c>
      <c r="D176" s="61" t="s">
        <v>823</v>
      </c>
      <c r="E176" s="60">
        <v>60</v>
      </c>
      <c r="F176" s="60" t="s">
        <v>38</v>
      </c>
      <c r="G176" s="60">
        <v>3.5000000000000003E-2</v>
      </c>
      <c r="H176" s="60" t="s">
        <v>237</v>
      </c>
      <c r="I176" s="60" t="s">
        <v>38</v>
      </c>
      <c r="J176" s="96" t="s">
        <v>710</v>
      </c>
    </row>
    <row r="177" spans="1:10" s="43" customFormat="1" ht="29.25" customHeight="1" x14ac:dyDescent="0.25">
      <c r="A177" s="90" t="s">
        <v>625</v>
      </c>
      <c r="B177" s="60" t="s">
        <v>626</v>
      </c>
      <c r="C177" s="60">
        <v>2023</v>
      </c>
      <c r="D177" s="61" t="s">
        <v>826</v>
      </c>
      <c r="E177" s="60">
        <v>60</v>
      </c>
      <c r="F177" s="60" t="s">
        <v>38</v>
      </c>
      <c r="G177" s="60">
        <v>3.2000000000000001E-2</v>
      </c>
      <c r="H177" s="60" t="s">
        <v>627</v>
      </c>
      <c r="I177" s="60" t="s">
        <v>38</v>
      </c>
      <c r="J177" s="96" t="s">
        <v>305</v>
      </c>
    </row>
    <row r="178" spans="1:10" s="70" customFormat="1" ht="29.25" customHeight="1" x14ac:dyDescent="0.25">
      <c r="A178" s="91" t="s">
        <v>470</v>
      </c>
      <c r="B178" s="60" t="s">
        <v>191</v>
      </c>
      <c r="C178" s="60">
        <v>2014</v>
      </c>
      <c r="D178" s="61" t="s">
        <v>216</v>
      </c>
      <c r="E178" s="60">
        <v>10</v>
      </c>
      <c r="F178" s="60" t="s">
        <v>38</v>
      </c>
      <c r="G178" s="60">
        <v>7.0000000000000001E-3</v>
      </c>
      <c r="H178" s="60" t="s">
        <v>110</v>
      </c>
      <c r="I178" s="60" t="s">
        <v>38</v>
      </c>
      <c r="J178" s="96" t="s">
        <v>224</v>
      </c>
    </row>
    <row r="179" spans="1:10" s="43" customFormat="1" ht="29.25" customHeight="1" x14ac:dyDescent="0.25">
      <c r="A179" s="91" t="s">
        <v>471</v>
      </c>
      <c r="B179" s="60" t="s">
        <v>171</v>
      </c>
      <c r="C179" s="60">
        <v>2014</v>
      </c>
      <c r="D179" s="61" t="s">
        <v>550</v>
      </c>
      <c r="E179" s="60">
        <v>100</v>
      </c>
      <c r="F179" s="60" t="s">
        <v>38</v>
      </c>
      <c r="G179" s="60">
        <v>7.8799999999999995E-2</v>
      </c>
      <c r="H179" s="60" t="s">
        <v>242</v>
      </c>
      <c r="I179" s="60" t="s">
        <v>38</v>
      </c>
      <c r="J179" s="96" t="s">
        <v>711</v>
      </c>
    </row>
    <row r="180" spans="1:10" s="70" customFormat="1" ht="29.25" customHeight="1" x14ac:dyDescent="0.25">
      <c r="A180" s="91" t="s">
        <v>472</v>
      </c>
      <c r="B180" s="62" t="s">
        <v>124</v>
      </c>
      <c r="C180" s="60">
        <v>2014</v>
      </c>
      <c r="D180" s="61" t="s">
        <v>473</v>
      </c>
      <c r="E180" s="60">
        <v>15</v>
      </c>
      <c r="F180" s="60">
        <v>3</v>
      </c>
      <c r="G180" s="60">
        <v>8.6E-3</v>
      </c>
      <c r="H180" s="60" t="s">
        <v>125</v>
      </c>
      <c r="I180" s="60">
        <v>3.2000000000000001E-2</v>
      </c>
      <c r="J180" s="96" t="s">
        <v>224</v>
      </c>
    </row>
    <row r="181" spans="1:10" s="43" customFormat="1" ht="29.25" customHeight="1" x14ac:dyDescent="0.25">
      <c r="A181" s="90" t="s">
        <v>29</v>
      </c>
      <c r="B181" s="65" t="s">
        <v>126</v>
      </c>
      <c r="C181" s="63">
        <v>2014</v>
      </c>
      <c r="D181" s="61" t="s">
        <v>82</v>
      </c>
      <c r="E181" s="60">
        <v>15</v>
      </c>
      <c r="F181" s="60" t="s">
        <v>269</v>
      </c>
      <c r="G181" s="60">
        <v>8.6E-3</v>
      </c>
      <c r="H181" s="60" t="s">
        <v>125</v>
      </c>
      <c r="I181" s="60" t="s">
        <v>265</v>
      </c>
      <c r="J181" s="96" t="s">
        <v>224</v>
      </c>
    </row>
    <row r="182" spans="1:10" s="85" customFormat="1" ht="29.25" customHeight="1" x14ac:dyDescent="0.25">
      <c r="A182" s="90" t="s">
        <v>30</v>
      </c>
      <c r="B182" s="60" t="s">
        <v>859</v>
      </c>
      <c r="C182" s="60">
        <v>2014</v>
      </c>
      <c r="D182" s="61" t="s">
        <v>82</v>
      </c>
      <c r="E182" s="60">
        <v>15</v>
      </c>
      <c r="F182" s="60" t="s">
        <v>269</v>
      </c>
      <c r="G182" s="60">
        <v>8.6E-3</v>
      </c>
      <c r="H182" s="60" t="s">
        <v>125</v>
      </c>
      <c r="I182" s="60" t="s">
        <v>265</v>
      </c>
      <c r="J182" s="96" t="s">
        <v>224</v>
      </c>
    </row>
    <row r="183" spans="1:10" s="43" customFormat="1" ht="29.25" customHeight="1" x14ac:dyDescent="0.25">
      <c r="A183" s="91" t="s">
        <v>474</v>
      </c>
      <c r="B183" s="65" t="s">
        <v>192</v>
      </c>
      <c r="C183" s="63">
        <v>2014</v>
      </c>
      <c r="D183" s="61" t="s">
        <v>552</v>
      </c>
      <c r="E183" s="60">
        <v>90</v>
      </c>
      <c r="F183" s="60" t="s">
        <v>38</v>
      </c>
      <c r="G183" s="60">
        <v>0.05</v>
      </c>
      <c r="H183" s="60" t="s">
        <v>243</v>
      </c>
      <c r="I183" s="60" t="s">
        <v>38</v>
      </c>
      <c r="J183" s="96" t="s">
        <v>684</v>
      </c>
    </row>
    <row r="184" spans="1:10" s="70" customFormat="1" ht="29.25" customHeight="1" x14ac:dyDescent="0.25">
      <c r="A184" s="90" t="s">
        <v>475</v>
      </c>
      <c r="B184" s="65" t="s">
        <v>127</v>
      </c>
      <c r="C184" s="63">
        <v>2014</v>
      </c>
      <c r="D184" s="61" t="s">
        <v>38</v>
      </c>
      <c r="E184" s="60">
        <v>3</v>
      </c>
      <c r="F184" s="60">
        <v>30</v>
      </c>
      <c r="G184" s="60">
        <v>1.5E-3</v>
      </c>
      <c r="H184" s="63" t="s">
        <v>240</v>
      </c>
      <c r="I184" s="60">
        <v>3.7000000000000002E-3</v>
      </c>
      <c r="J184" s="98" t="s">
        <v>918</v>
      </c>
    </row>
    <row r="185" spans="1:10" s="43" customFormat="1" ht="29.25" customHeight="1" x14ac:dyDescent="0.25">
      <c r="A185" s="90" t="s">
        <v>903</v>
      </c>
      <c r="B185" s="65" t="s">
        <v>904</v>
      </c>
      <c r="C185" s="63">
        <v>2025</v>
      </c>
      <c r="D185" s="61" t="s">
        <v>38</v>
      </c>
      <c r="E185" s="60">
        <v>20</v>
      </c>
      <c r="F185" s="60" t="s">
        <v>38</v>
      </c>
      <c r="G185" s="60">
        <v>9.9000000000000008E-3</v>
      </c>
      <c r="H185" s="63" t="s">
        <v>905</v>
      </c>
      <c r="I185" s="60" t="s">
        <v>38</v>
      </c>
      <c r="J185" s="96" t="s">
        <v>906</v>
      </c>
    </row>
    <row r="186" spans="1:10" s="43" customFormat="1" ht="29.25" customHeight="1" x14ac:dyDescent="0.25">
      <c r="A186" s="90" t="s">
        <v>647</v>
      </c>
      <c r="B186" s="65" t="s">
        <v>648</v>
      </c>
      <c r="C186" s="63">
        <v>2018</v>
      </c>
      <c r="D186" s="61" t="s">
        <v>845</v>
      </c>
      <c r="E186" s="60" t="s">
        <v>649</v>
      </c>
      <c r="F186" s="60" t="s">
        <v>38</v>
      </c>
      <c r="G186" s="60">
        <v>4.5999999999999999E-3</v>
      </c>
      <c r="H186" s="63" t="s">
        <v>110</v>
      </c>
      <c r="I186" s="60" t="s">
        <v>38</v>
      </c>
      <c r="J186" s="96" t="s">
        <v>684</v>
      </c>
    </row>
    <row r="187" spans="1:10" s="70" customFormat="1" ht="29.25" customHeight="1" x14ac:dyDescent="0.25">
      <c r="A187" s="90" t="s">
        <v>476</v>
      </c>
      <c r="B187" s="65" t="s">
        <v>128</v>
      </c>
      <c r="C187" s="63">
        <v>2014</v>
      </c>
      <c r="D187" s="61" t="s">
        <v>58</v>
      </c>
      <c r="E187" s="60">
        <v>30</v>
      </c>
      <c r="F187" s="60" t="s">
        <v>38</v>
      </c>
      <c r="G187" s="60">
        <v>1.9E-2</v>
      </c>
      <c r="H187" s="63" t="s">
        <v>242</v>
      </c>
      <c r="I187" s="60" t="s">
        <v>38</v>
      </c>
      <c r="J187" s="96" t="s">
        <v>228</v>
      </c>
    </row>
    <row r="188" spans="1:10" s="43" customFormat="1" ht="29.25" customHeight="1" x14ac:dyDescent="0.25">
      <c r="A188" s="90" t="s">
        <v>276</v>
      </c>
      <c r="B188" s="65" t="s">
        <v>291</v>
      </c>
      <c r="C188" s="63">
        <v>2015</v>
      </c>
      <c r="D188" s="61" t="s">
        <v>824</v>
      </c>
      <c r="E188" s="60">
        <v>20</v>
      </c>
      <c r="F188" s="60" t="s">
        <v>38</v>
      </c>
      <c r="G188" s="60">
        <v>1.18E-2</v>
      </c>
      <c r="H188" s="60" t="s">
        <v>277</v>
      </c>
      <c r="I188" s="60" t="s">
        <v>38</v>
      </c>
      <c r="J188" s="96" t="s">
        <v>287</v>
      </c>
    </row>
    <row r="189" spans="1:10" s="70" customFormat="1" ht="61.5" customHeight="1" x14ac:dyDescent="0.25">
      <c r="A189" s="90" t="s">
        <v>761</v>
      </c>
      <c r="B189" s="65" t="s">
        <v>762</v>
      </c>
      <c r="C189" s="63">
        <v>2021</v>
      </c>
      <c r="D189" s="61" t="s">
        <v>38</v>
      </c>
      <c r="E189" s="60" t="s">
        <v>775</v>
      </c>
      <c r="F189" s="60" t="s">
        <v>38</v>
      </c>
      <c r="G189" s="60" t="s">
        <v>776</v>
      </c>
      <c r="H189" s="60" t="s">
        <v>763</v>
      </c>
      <c r="I189" s="60" t="s">
        <v>38</v>
      </c>
      <c r="J189" s="96" t="s">
        <v>764</v>
      </c>
    </row>
    <row r="190" spans="1:10" s="43" customFormat="1" ht="30.95" customHeight="1" x14ac:dyDescent="0.25">
      <c r="A190" s="90" t="s">
        <v>758</v>
      </c>
      <c r="B190" s="65" t="s">
        <v>759</v>
      </c>
      <c r="C190" s="63">
        <v>2021</v>
      </c>
      <c r="D190" s="61" t="s">
        <v>818</v>
      </c>
      <c r="E190" s="60">
        <v>200</v>
      </c>
      <c r="F190" s="60" t="s">
        <v>38</v>
      </c>
      <c r="G190" s="60">
        <v>9.7000000000000003E-2</v>
      </c>
      <c r="H190" s="60" t="s">
        <v>760</v>
      </c>
      <c r="I190" s="60" t="s">
        <v>38</v>
      </c>
      <c r="J190" s="96" t="s">
        <v>224</v>
      </c>
    </row>
    <row r="191" spans="1:10" s="70" customFormat="1" ht="21.6" customHeight="1" x14ac:dyDescent="0.25">
      <c r="A191" s="90" t="s">
        <v>733</v>
      </c>
      <c r="B191" s="65" t="s">
        <v>734</v>
      </c>
      <c r="C191" s="63">
        <v>2020</v>
      </c>
      <c r="D191" s="61" t="s">
        <v>38</v>
      </c>
      <c r="E191" s="60">
        <v>30</v>
      </c>
      <c r="F191" s="60" t="s">
        <v>38</v>
      </c>
      <c r="G191" s="60">
        <v>1.7999999999999999E-2</v>
      </c>
      <c r="H191" s="60" t="s">
        <v>110</v>
      </c>
      <c r="I191" s="60" t="s">
        <v>38</v>
      </c>
      <c r="J191" s="96" t="s">
        <v>225</v>
      </c>
    </row>
    <row r="192" spans="1:10" s="43" customFormat="1" ht="31.35" customHeight="1" x14ac:dyDescent="0.25">
      <c r="A192" s="90" t="s">
        <v>278</v>
      </c>
      <c r="B192" s="65" t="s">
        <v>279</v>
      </c>
      <c r="C192" s="63">
        <v>2015</v>
      </c>
      <c r="D192" s="61" t="s">
        <v>825</v>
      </c>
      <c r="E192" s="60">
        <v>500</v>
      </c>
      <c r="F192" s="60" t="s">
        <v>38</v>
      </c>
      <c r="G192" s="60">
        <v>0.31590000000000001</v>
      </c>
      <c r="H192" s="60" t="s">
        <v>242</v>
      </c>
      <c r="I192" s="60" t="s">
        <v>38</v>
      </c>
      <c r="J192" s="96" t="s">
        <v>707</v>
      </c>
    </row>
    <row r="193" spans="1:10" s="70" customFormat="1" ht="45.95" customHeight="1" x14ac:dyDescent="0.25">
      <c r="A193" s="91" t="s">
        <v>477</v>
      </c>
      <c r="B193" s="65" t="s">
        <v>210</v>
      </c>
      <c r="C193" s="63">
        <v>2014</v>
      </c>
      <c r="D193" s="61" t="s">
        <v>821</v>
      </c>
      <c r="E193" s="60">
        <v>40</v>
      </c>
      <c r="F193" s="60" t="s">
        <v>38</v>
      </c>
      <c r="G193" s="60">
        <v>2.3E-2</v>
      </c>
      <c r="H193" s="66" t="s">
        <v>110</v>
      </c>
      <c r="I193" s="60" t="s">
        <v>38</v>
      </c>
      <c r="J193" s="97" t="s">
        <v>675</v>
      </c>
    </row>
    <row r="194" spans="1:10" s="43" customFormat="1" ht="29.25" customHeight="1" x14ac:dyDescent="0.25">
      <c r="A194" s="91" t="s">
        <v>524</v>
      </c>
      <c r="B194" s="65" t="s">
        <v>525</v>
      </c>
      <c r="C194" s="63">
        <v>2016</v>
      </c>
      <c r="D194" s="61" t="s">
        <v>818</v>
      </c>
      <c r="E194" s="60">
        <v>200</v>
      </c>
      <c r="F194" s="60">
        <v>20</v>
      </c>
      <c r="G194" s="60">
        <v>0.1</v>
      </c>
      <c r="H194" s="66" t="s">
        <v>159</v>
      </c>
      <c r="I194" s="60">
        <v>4.64E-3</v>
      </c>
      <c r="J194" s="97" t="s">
        <v>712</v>
      </c>
    </row>
    <row r="195" spans="1:10" s="70" customFormat="1" ht="29.25" customHeight="1" x14ac:dyDescent="0.25">
      <c r="A195" s="91" t="s">
        <v>637</v>
      </c>
      <c r="B195" s="65" t="s">
        <v>638</v>
      </c>
      <c r="C195" s="63">
        <v>2018</v>
      </c>
      <c r="D195" s="61" t="s">
        <v>826</v>
      </c>
      <c r="E195" s="60">
        <v>100</v>
      </c>
      <c r="F195" s="60" t="s">
        <v>38</v>
      </c>
      <c r="G195" s="60">
        <v>7.0000000000000007E-2</v>
      </c>
      <c r="H195" s="66" t="s">
        <v>110</v>
      </c>
      <c r="I195" s="60" t="s">
        <v>38</v>
      </c>
      <c r="J195" s="97" t="s">
        <v>684</v>
      </c>
    </row>
    <row r="196" spans="1:10" s="43" customFormat="1" ht="29.25" customHeight="1" x14ac:dyDescent="0.25">
      <c r="A196" s="90" t="s">
        <v>478</v>
      </c>
      <c r="B196" s="65" t="s">
        <v>129</v>
      </c>
      <c r="C196" s="63">
        <v>2014</v>
      </c>
      <c r="D196" s="61" t="s">
        <v>792</v>
      </c>
      <c r="E196" s="60">
        <v>200</v>
      </c>
      <c r="F196" s="60" t="s">
        <v>38</v>
      </c>
      <c r="G196" s="60">
        <v>0.115</v>
      </c>
      <c r="H196" s="63" t="s">
        <v>239</v>
      </c>
      <c r="I196" s="60" t="s">
        <v>38</v>
      </c>
      <c r="J196" s="96" t="s">
        <v>224</v>
      </c>
    </row>
    <row r="197" spans="1:10" s="70" customFormat="1" ht="29.25" customHeight="1" x14ac:dyDescent="0.25">
      <c r="A197" s="91" t="s">
        <v>479</v>
      </c>
      <c r="B197" s="65" t="s">
        <v>193</v>
      </c>
      <c r="C197" s="63">
        <v>2014</v>
      </c>
      <c r="D197" s="61" t="s">
        <v>827</v>
      </c>
      <c r="E197" s="60">
        <v>100</v>
      </c>
      <c r="F197" s="60" t="s">
        <v>38</v>
      </c>
      <c r="G197" s="60">
        <v>5.7799999999999997E-2</v>
      </c>
      <c r="H197" s="60" t="s">
        <v>239</v>
      </c>
      <c r="I197" s="60" t="s">
        <v>38</v>
      </c>
      <c r="J197" s="96" t="s">
        <v>224</v>
      </c>
    </row>
    <row r="198" spans="1:10" s="43" customFormat="1" ht="29.25" customHeight="1" x14ac:dyDescent="0.25">
      <c r="A198" s="91" t="s">
        <v>765</v>
      </c>
      <c r="B198" s="65" t="s">
        <v>766</v>
      </c>
      <c r="C198" s="63">
        <v>2021</v>
      </c>
      <c r="D198" s="61" t="s">
        <v>547</v>
      </c>
      <c r="E198" s="60" t="s">
        <v>602</v>
      </c>
      <c r="F198" s="60" t="s">
        <v>38</v>
      </c>
      <c r="G198" s="60">
        <v>1.4E-2</v>
      </c>
      <c r="H198" s="60" t="s">
        <v>247</v>
      </c>
      <c r="I198" s="60" t="s">
        <v>38</v>
      </c>
      <c r="J198" s="96" t="s">
        <v>233</v>
      </c>
    </row>
    <row r="199" spans="1:10" s="70" customFormat="1" ht="29.25" customHeight="1" x14ac:dyDescent="0.25">
      <c r="A199" s="90" t="s">
        <v>18</v>
      </c>
      <c r="B199" s="62" t="s">
        <v>96</v>
      </c>
      <c r="C199" s="60">
        <v>2014</v>
      </c>
      <c r="D199" s="61" t="s">
        <v>400</v>
      </c>
      <c r="E199" s="60">
        <v>10</v>
      </c>
      <c r="F199" s="60" t="s">
        <v>38</v>
      </c>
      <c r="G199" s="60">
        <v>8.0999999999999996E-3</v>
      </c>
      <c r="H199" s="63" t="s">
        <v>239</v>
      </c>
      <c r="I199" s="60" t="s">
        <v>38</v>
      </c>
      <c r="J199" s="96" t="s">
        <v>233</v>
      </c>
    </row>
    <row r="200" spans="1:10" s="43" customFormat="1" ht="29.25" customHeight="1" x14ac:dyDescent="0.25">
      <c r="A200" s="91" t="s">
        <v>480</v>
      </c>
      <c r="B200" s="65" t="s">
        <v>211</v>
      </c>
      <c r="C200" s="63">
        <v>2014</v>
      </c>
      <c r="D200" s="61" t="s">
        <v>828</v>
      </c>
      <c r="E200" s="60">
        <v>30</v>
      </c>
      <c r="F200" s="60" t="s">
        <v>38</v>
      </c>
      <c r="G200" s="60">
        <v>0.02</v>
      </c>
      <c r="H200" s="60" t="s">
        <v>243</v>
      </c>
      <c r="I200" s="60" t="s">
        <v>38</v>
      </c>
      <c r="J200" s="96" t="s">
        <v>306</v>
      </c>
    </row>
    <row r="201" spans="1:10" s="70" customFormat="1" ht="29.25" customHeight="1" x14ac:dyDescent="0.25">
      <c r="A201" s="91" t="s">
        <v>756</v>
      </c>
      <c r="B201" s="65" t="s">
        <v>757</v>
      </c>
      <c r="C201" s="63">
        <v>2021</v>
      </c>
      <c r="D201" s="61" t="s">
        <v>38</v>
      </c>
      <c r="E201" s="60">
        <v>200</v>
      </c>
      <c r="F201" s="60" t="s">
        <v>38</v>
      </c>
      <c r="G201" s="60">
        <v>0.11</v>
      </c>
      <c r="H201" s="60" t="s">
        <v>237</v>
      </c>
      <c r="I201" s="60" t="s">
        <v>38</v>
      </c>
      <c r="J201" s="96" t="s">
        <v>305</v>
      </c>
    </row>
    <row r="202" spans="1:10" s="43" customFormat="1" ht="29.25" customHeight="1" x14ac:dyDescent="0.25">
      <c r="A202" s="91" t="s">
        <v>628</v>
      </c>
      <c r="B202" s="65" t="s">
        <v>629</v>
      </c>
      <c r="C202" s="63">
        <v>2018</v>
      </c>
      <c r="D202" s="61" t="s">
        <v>536</v>
      </c>
      <c r="E202" s="60">
        <v>2</v>
      </c>
      <c r="F202" s="60" t="s">
        <v>38</v>
      </c>
      <c r="G202" s="60">
        <v>1E-3</v>
      </c>
      <c r="H202" s="60" t="s">
        <v>630</v>
      </c>
      <c r="I202" s="60" t="s">
        <v>38</v>
      </c>
      <c r="J202" s="96" t="s">
        <v>228</v>
      </c>
    </row>
    <row r="203" spans="1:10" s="70" customFormat="1" ht="29.25" customHeight="1" x14ac:dyDescent="0.25">
      <c r="A203" s="95" t="s">
        <v>31</v>
      </c>
      <c r="B203" s="65" t="s">
        <v>292</v>
      </c>
      <c r="C203" s="63">
        <v>2014</v>
      </c>
      <c r="D203" s="61" t="s">
        <v>829</v>
      </c>
      <c r="E203" s="60">
        <v>0.6</v>
      </c>
      <c r="F203" s="60" t="s">
        <v>38</v>
      </c>
      <c r="G203" s="60">
        <v>3.6000000000000002E-4</v>
      </c>
      <c r="H203" s="60" t="s">
        <v>247</v>
      </c>
      <c r="I203" s="60" t="s">
        <v>38</v>
      </c>
      <c r="J203" s="96" t="s">
        <v>713</v>
      </c>
    </row>
    <row r="204" spans="1:10" s="43" customFormat="1" ht="29.25" customHeight="1" x14ac:dyDescent="0.25">
      <c r="A204" s="95" t="s">
        <v>887</v>
      </c>
      <c r="B204" s="65" t="s">
        <v>888</v>
      </c>
      <c r="C204" s="63">
        <v>2023</v>
      </c>
      <c r="D204" s="61" t="s">
        <v>38</v>
      </c>
      <c r="E204" s="60">
        <v>10</v>
      </c>
      <c r="F204" s="60" t="s">
        <v>38</v>
      </c>
      <c r="G204" s="60">
        <v>8.0999999999999996E-3</v>
      </c>
      <c r="H204" s="60" t="s">
        <v>110</v>
      </c>
      <c r="I204" s="60" t="s">
        <v>38</v>
      </c>
      <c r="J204" s="96" t="s">
        <v>682</v>
      </c>
    </row>
    <row r="205" spans="1:10" s="70" customFormat="1" ht="45" customHeight="1" x14ac:dyDescent="0.25">
      <c r="A205" s="91" t="s">
        <v>481</v>
      </c>
      <c r="B205" s="65" t="s">
        <v>194</v>
      </c>
      <c r="C205" s="63">
        <v>2014</v>
      </c>
      <c r="D205" s="61" t="s">
        <v>217</v>
      </c>
      <c r="E205" s="60">
        <v>0.1</v>
      </c>
      <c r="F205" s="60" t="s">
        <v>38</v>
      </c>
      <c r="G205" s="60">
        <v>6.9999999999999994E-5</v>
      </c>
      <c r="H205" s="60" t="s">
        <v>242</v>
      </c>
      <c r="I205" s="60" t="s">
        <v>38</v>
      </c>
      <c r="J205" s="98" t="s">
        <v>918</v>
      </c>
    </row>
    <row r="206" spans="1:10" s="43" customFormat="1" ht="45" customHeight="1" x14ac:dyDescent="0.25">
      <c r="A206" s="91" t="s">
        <v>581</v>
      </c>
      <c r="B206" s="65" t="s">
        <v>582</v>
      </c>
      <c r="C206" s="63">
        <v>2017</v>
      </c>
      <c r="D206" s="61" t="s">
        <v>38</v>
      </c>
      <c r="E206" s="60" t="s">
        <v>563</v>
      </c>
      <c r="F206" s="60" t="s">
        <v>564</v>
      </c>
      <c r="G206" s="60" t="s">
        <v>38</v>
      </c>
      <c r="H206" s="60" t="s">
        <v>565</v>
      </c>
      <c r="I206" s="60" t="s">
        <v>566</v>
      </c>
      <c r="J206" s="96" t="s">
        <v>928</v>
      </c>
    </row>
    <row r="207" spans="1:10" s="70" customFormat="1" ht="29.25" customHeight="1" x14ac:dyDescent="0.25">
      <c r="A207" s="91" t="s">
        <v>583</v>
      </c>
      <c r="B207" s="65" t="s">
        <v>584</v>
      </c>
      <c r="C207" s="63">
        <v>2017</v>
      </c>
      <c r="D207" s="61" t="s">
        <v>38</v>
      </c>
      <c r="E207" s="60" t="s">
        <v>563</v>
      </c>
      <c r="F207" s="60" t="s">
        <v>564</v>
      </c>
      <c r="G207" s="60" t="s">
        <v>38</v>
      </c>
      <c r="H207" s="60" t="s">
        <v>565</v>
      </c>
      <c r="I207" s="60" t="s">
        <v>566</v>
      </c>
      <c r="J207" s="96" t="s">
        <v>928</v>
      </c>
    </row>
    <row r="208" spans="1:10" s="43" customFormat="1" ht="44.25" customHeight="1" x14ac:dyDescent="0.25">
      <c r="A208" s="90" t="s">
        <v>528</v>
      </c>
      <c r="B208" s="65" t="s">
        <v>139</v>
      </c>
      <c r="C208" s="63">
        <v>2014</v>
      </c>
      <c r="D208" s="61" t="s">
        <v>38</v>
      </c>
      <c r="E208" s="60">
        <v>20</v>
      </c>
      <c r="F208" s="60" t="s">
        <v>268</v>
      </c>
      <c r="G208" s="60">
        <v>8.9999999999999993E-3</v>
      </c>
      <c r="H208" s="60" t="s">
        <v>266</v>
      </c>
      <c r="I208" s="60" t="s">
        <v>267</v>
      </c>
      <c r="J208" s="96" t="s">
        <v>691</v>
      </c>
    </row>
    <row r="209" spans="1:10" s="50" customFormat="1" ht="44.25" customHeight="1" x14ac:dyDescent="0.25">
      <c r="A209" s="93" t="s">
        <v>916</v>
      </c>
      <c r="B209" s="123" t="s">
        <v>212</v>
      </c>
      <c r="C209" s="82">
        <v>2014</v>
      </c>
      <c r="D209" s="84" t="s">
        <v>830</v>
      </c>
      <c r="E209" s="82">
        <v>8</v>
      </c>
      <c r="F209" s="82">
        <v>4</v>
      </c>
      <c r="G209" s="82">
        <v>4.5999999999999999E-3</v>
      </c>
      <c r="H209" s="82" t="s">
        <v>159</v>
      </c>
      <c r="I209" s="82">
        <v>2.3E-2</v>
      </c>
      <c r="J209" s="98" t="s">
        <v>686</v>
      </c>
    </row>
    <row r="210" spans="1:10" s="43" customFormat="1" ht="29.25" customHeight="1" x14ac:dyDescent="0.25">
      <c r="A210" s="91" t="s">
        <v>879</v>
      </c>
      <c r="B210" s="65" t="s">
        <v>880</v>
      </c>
      <c r="C210" s="63">
        <v>2023</v>
      </c>
      <c r="D210" s="61" t="s">
        <v>38</v>
      </c>
      <c r="E210" s="60">
        <v>300</v>
      </c>
      <c r="F210" s="60" t="s">
        <v>38</v>
      </c>
      <c r="G210" s="60">
        <v>0.18</v>
      </c>
      <c r="H210" s="60" t="s">
        <v>881</v>
      </c>
      <c r="I210" s="60" t="s">
        <v>38</v>
      </c>
      <c r="J210" s="96" t="s">
        <v>224</v>
      </c>
    </row>
    <row r="211" spans="1:10" s="70" customFormat="1" ht="29.25" customHeight="1" x14ac:dyDescent="0.25">
      <c r="A211" s="91" t="s">
        <v>882</v>
      </c>
      <c r="B211" s="65" t="s">
        <v>874</v>
      </c>
      <c r="C211" s="63">
        <v>2023</v>
      </c>
      <c r="D211" s="61" t="s">
        <v>38</v>
      </c>
      <c r="E211" s="60" t="s">
        <v>883</v>
      </c>
      <c r="F211" s="60" t="s">
        <v>38</v>
      </c>
      <c r="G211" s="60" t="s">
        <v>884</v>
      </c>
      <c r="H211" s="60" t="s">
        <v>885</v>
      </c>
      <c r="I211" s="60" t="s">
        <v>38</v>
      </c>
      <c r="J211" s="96" t="s">
        <v>886</v>
      </c>
    </row>
    <row r="212" spans="1:10" s="43" customFormat="1" ht="29.25" customHeight="1" x14ac:dyDescent="0.25">
      <c r="A212" s="91" t="s">
        <v>526</v>
      </c>
      <c r="B212" s="65" t="s">
        <v>527</v>
      </c>
      <c r="C212" s="63">
        <v>2016</v>
      </c>
      <c r="D212" s="61" t="s">
        <v>831</v>
      </c>
      <c r="E212" s="60">
        <v>20</v>
      </c>
      <c r="F212" s="60">
        <v>3</v>
      </c>
      <c r="G212" s="60">
        <v>1.0999999999999999E-2</v>
      </c>
      <c r="H212" s="60" t="s">
        <v>159</v>
      </c>
      <c r="I212" s="60">
        <v>4.0599999999999997E-2</v>
      </c>
      <c r="J212" s="96" t="s">
        <v>714</v>
      </c>
    </row>
    <row r="213" spans="1:10" s="70" customFormat="1" ht="47.1" customHeight="1" x14ac:dyDescent="0.25">
      <c r="A213" s="90" t="s">
        <v>130</v>
      </c>
      <c r="B213" s="62" t="s">
        <v>131</v>
      </c>
      <c r="C213" s="60">
        <v>2014</v>
      </c>
      <c r="D213" s="61" t="s">
        <v>832</v>
      </c>
      <c r="E213" s="60">
        <v>70</v>
      </c>
      <c r="F213" s="60" t="s">
        <v>38</v>
      </c>
      <c r="G213" s="60">
        <v>3.8699999999999998E-2</v>
      </c>
      <c r="H213" s="60" t="s">
        <v>482</v>
      </c>
      <c r="I213" s="60" t="s">
        <v>38</v>
      </c>
      <c r="J213" s="96" t="s">
        <v>224</v>
      </c>
    </row>
    <row r="214" spans="1:10" s="43" customFormat="1" ht="29.25" customHeight="1" x14ac:dyDescent="0.25">
      <c r="A214" s="90" t="s">
        <v>483</v>
      </c>
      <c r="B214" s="65" t="s">
        <v>132</v>
      </c>
      <c r="C214" s="63">
        <v>2014</v>
      </c>
      <c r="D214" s="61" t="s">
        <v>540</v>
      </c>
      <c r="E214" s="60">
        <v>20</v>
      </c>
      <c r="F214" s="60" t="s">
        <v>38</v>
      </c>
      <c r="G214" s="60">
        <v>8.9999999999999993E-3</v>
      </c>
      <c r="H214" s="60" t="s">
        <v>237</v>
      </c>
      <c r="I214" s="60" t="s">
        <v>38</v>
      </c>
      <c r="J214" s="96" t="s">
        <v>695</v>
      </c>
    </row>
    <row r="215" spans="1:10" s="70" customFormat="1" ht="29.25" customHeight="1" x14ac:dyDescent="0.25">
      <c r="A215" s="91" t="s">
        <v>484</v>
      </c>
      <c r="B215" s="65" t="s">
        <v>152</v>
      </c>
      <c r="C215" s="63">
        <v>2014</v>
      </c>
      <c r="D215" s="61" t="s">
        <v>833</v>
      </c>
      <c r="E215" s="60">
        <v>6</v>
      </c>
      <c r="F215" s="60">
        <v>9</v>
      </c>
      <c r="G215" s="60">
        <v>3.3600000000000001E-3</v>
      </c>
      <c r="H215" s="60" t="s">
        <v>159</v>
      </c>
      <c r="I215" s="60">
        <v>1.1599999999999999E-2</v>
      </c>
      <c r="J215" s="96" t="s">
        <v>231</v>
      </c>
    </row>
    <row r="216" spans="1:10" s="43" customFormat="1" ht="29.25" customHeight="1" x14ac:dyDescent="0.25">
      <c r="A216" s="91" t="s">
        <v>529</v>
      </c>
      <c r="B216" s="65" t="s">
        <v>530</v>
      </c>
      <c r="C216" s="63">
        <v>2016</v>
      </c>
      <c r="D216" s="61" t="s">
        <v>619</v>
      </c>
      <c r="E216" s="60">
        <v>10</v>
      </c>
      <c r="F216" s="60" t="s">
        <v>38</v>
      </c>
      <c r="G216" s="60">
        <v>5.4000000000000003E-3</v>
      </c>
      <c r="H216" s="60" t="s">
        <v>512</v>
      </c>
      <c r="I216" s="60" t="s">
        <v>38</v>
      </c>
      <c r="J216" s="96" t="s">
        <v>715</v>
      </c>
    </row>
    <row r="217" spans="1:10" s="70" customFormat="1" ht="29.25" customHeight="1" x14ac:dyDescent="0.25">
      <c r="A217" s="91" t="s">
        <v>599</v>
      </c>
      <c r="B217" s="65" t="s">
        <v>600</v>
      </c>
      <c r="C217" s="63">
        <v>2018</v>
      </c>
      <c r="D217" s="61" t="s">
        <v>846</v>
      </c>
      <c r="E217" s="60" t="s">
        <v>602</v>
      </c>
      <c r="F217" s="60" t="s">
        <v>38</v>
      </c>
      <c r="G217" s="60">
        <v>8.3000000000000001E-3</v>
      </c>
      <c r="H217" s="60" t="s">
        <v>601</v>
      </c>
      <c r="I217" s="60" t="s">
        <v>38</v>
      </c>
      <c r="J217" s="96" t="s">
        <v>716</v>
      </c>
    </row>
    <row r="218" spans="1:10" s="43" customFormat="1" ht="46.7" customHeight="1" x14ac:dyDescent="0.25">
      <c r="A218" s="91" t="s">
        <v>631</v>
      </c>
      <c r="B218" s="65" t="s">
        <v>632</v>
      </c>
      <c r="C218" s="63">
        <v>2018</v>
      </c>
      <c r="D218" s="61" t="s">
        <v>824</v>
      </c>
      <c r="E218" s="60" t="s">
        <v>633</v>
      </c>
      <c r="F218" s="60" t="s">
        <v>38</v>
      </c>
      <c r="G218" s="60">
        <v>3.5999999999999999E-3</v>
      </c>
      <c r="H218" s="60" t="s">
        <v>110</v>
      </c>
      <c r="I218" s="60" t="s">
        <v>38</v>
      </c>
      <c r="J218" s="96" t="s">
        <v>634</v>
      </c>
    </row>
    <row r="219" spans="1:10" s="43" customFormat="1" ht="29.25" customHeight="1" x14ac:dyDescent="0.25">
      <c r="A219" s="90" t="s">
        <v>32</v>
      </c>
      <c r="B219" s="60" t="s">
        <v>133</v>
      </c>
      <c r="C219" s="60">
        <v>2014</v>
      </c>
      <c r="D219" s="61" t="s">
        <v>834</v>
      </c>
      <c r="E219" s="60">
        <v>10</v>
      </c>
      <c r="F219" s="60">
        <v>1</v>
      </c>
      <c r="G219" s="60">
        <v>6.7499999999999999E-3</v>
      </c>
      <c r="H219" s="60" t="s">
        <v>243</v>
      </c>
      <c r="I219" s="60">
        <v>7.17E-2</v>
      </c>
      <c r="J219" s="98" t="s">
        <v>307</v>
      </c>
    </row>
    <row r="220" spans="1:10" s="70" customFormat="1" ht="29.25" customHeight="1" x14ac:dyDescent="0.25">
      <c r="A220" s="90" t="s">
        <v>33</v>
      </c>
      <c r="B220" s="65" t="s">
        <v>134</v>
      </c>
      <c r="C220" s="63">
        <v>2014</v>
      </c>
      <c r="D220" s="61" t="s">
        <v>553</v>
      </c>
      <c r="E220" s="60">
        <v>10</v>
      </c>
      <c r="F220" s="60" t="s">
        <v>38</v>
      </c>
      <c r="G220" s="60">
        <v>6.0000000000000001E-3</v>
      </c>
      <c r="H220" s="63" t="s">
        <v>242</v>
      </c>
      <c r="I220" s="60" t="s">
        <v>38</v>
      </c>
      <c r="J220" s="96" t="s">
        <v>684</v>
      </c>
    </row>
    <row r="221" spans="1:10" s="43" customFormat="1" ht="46.5" customHeight="1" x14ac:dyDescent="0.25">
      <c r="A221" s="90" t="s">
        <v>485</v>
      </c>
      <c r="B221" s="65" t="s">
        <v>135</v>
      </c>
      <c r="C221" s="63">
        <v>2014</v>
      </c>
      <c r="D221" s="61" t="s">
        <v>554</v>
      </c>
      <c r="E221" s="60">
        <v>0.6</v>
      </c>
      <c r="F221" s="60" t="s">
        <v>38</v>
      </c>
      <c r="G221" s="60">
        <v>3.3599999999999998E-4</v>
      </c>
      <c r="H221" s="63" t="s">
        <v>486</v>
      </c>
      <c r="I221" s="60" t="s">
        <v>38</v>
      </c>
      <c r="J221" s="96" t="s">
        <v>911</v>
      </c>
    </row>
    <row r="222" spans="1:10" s="70" customFormat="1" ht="29.25" customHeight="1" x14ac:dyDescent="0.25">
      <c r="A222" s="90" t="s">
        <v>487</v>
      </c>
      <c r="B222" s="62" t="s">
        <v>136</v>
      </c>
      <c r="C222" s="60">
        <v>2014</v>
      </c>
      <c r="D222" s="61" t="s">
        <v>59</v>
      </c>
      <c r="E222" s="60">
        <v>0.04</v>
      </c>
      <c r="F222" s="60" t="s">
        <v>38</v>
      </c>
      <c r="G222" s="60">
        <v>2.3E-5</v>
      </c>
      <c r="H222" s="60" t="s">
        <v>237</v>
      </c>
      <c r="I222" s="60" t="s">
        <v>38</v>
      </c>
      <c r="J222" s="96" t="s">
        <v>232</v>
      </c>
    </row>
    <row r="223" spans="1:10" s="43" customFormat="1" ht="29.25" customHeight="1" x14ac:dyDescent="0.25">
      <c r="A223" s="95" t="s">
        <v>573</v>
      </c>
      <c r="B223" s="123" t="s">
        <v>574</v>
      </c>
      <c r="C223" s="82">
        <v>2017</v>
      </c>
      <c r="D223" s="84" t="s">
        <v>38</v>
      </c>
      <c r="E223" s="82" t="s">
        <v>563</v>
      </c>
      <c r="F223" s="82" t="s">
        <v>564</v>
      </c>
      <c r="G223" s="82" t="s">
        <v>38</v>
      </c>
      <c r="H223" s="82" t="s">
        <v>565</v>
      </c>
      <c r="I223" s="82" t="s">
        <v>566</v>
      </c>
      <c r="J223" s="96" t="s">
        <v>928</v>
      </c>
    </row>
    <row r="224" spans="1:10" s="70" customFormat="1" ht="29.25" customHeight="1" x14ac:dyDescent="0.25">
      <c r="A224" s="95" t="s">
        <v>575</v>
      </c>
      <c r="B224" s="123" t="s">
        <v>576</v>
      </c>
      <c r="C224" s="82">
        <v>2017</v>
      </c>
      <c r="D224" s="84" t="s">
        <v>38</v>
      </c>
      <c r="E224" s="82" t="s">
        <v>563</v>
      </c>
      <c r="F224" s="82" t="s">
        <v>564</v>
      </c>
      <c r="G224" s="82" t="s">
        <v>38</v>
      </c>
      <c r="H224" s="82" t="s">
        <v>565</v>
      </c>
      <c r="I224" s="82" t="s">
        <v>566</v>
      </c>
      <c r="J224" s="96" t="s">
        <v>928</v>
      </c>
    </row>
    <row r="225" spans="1:10" s="43" customFormat="1" ht="44.25" customHeight="1" x14ac:dyDescent="0.25">
      <c r="A225" s="95" t="s">
        <v>577</v>
      </c>
      <c r="B225" s="123" t="s">
        <v>578</v>
      </c>
      <c r="C225" s="82">
        <v>2017</v>
      </c>
      <c r="D225" s="84" t="s">
        <v>38</v>
      </c>
      <c r="E225" s="82" t="s">
        <v>563</v>
      </c>
      <c r="F225" s="82" t="s">
        <v>564</v>
      </c>
      <c r="G225" s="82" t="s">
        <v>38</v>
      </c>
      <c r="H225" s="82" t="s">
        <v>565</v>
      </c>
      <c r="I225" s="82" t="s">
        <v>566</v>
      </c>
      <c r="J225" s="96" t="s">
        <v>928</v>
      </c>
    </row>
    <row r="226" spans="1:10" s="70" customFormat="1" ht="44.25" customHeight="1" x14ac:dyDescent="0.25">
      <c r="A226" s="95" t="s">
        <v>579</v>
      </c>
      <c r="B226" s="123" t="s">
        <v>580</v>
      </c>
      <c r="C226" s="82">
        <v>2017</v>
      </c>
      <c r="D226" s="84" t="s">
        <v>38</v>
      </c>
      <c r="E226" s="82" t="s">
        <v>563</v>
      </c>
      <c r="F226" s="82" t="s">
        <v>564</v>
      </c>
      <c r="G226" s="82" t="s">
        <v>38</v>
      </c>
      <c r="H226" s="82" t="s">
        <v>565</v>
      </c>
      <c r="I226" s="82" t="s">
        <v>566</v>
      </c>
      <c r="J226" s="96" t="s">
        <v>928</v>
      </c>
    </row>
    <row r="227" spans="1:10" s="43" customFormat="1" ht="44.25" customHeight="1" x14ac:dyDescent="0.25">
      <c r="A227" s="92" t="s">
        <v>917</v>
      </c>
      <c r="B227" s="62" t="s">
        <v>213</v>
      </c>
      <c r="C227" s="60">
        <v>2014</v>
      </c>
      <c r="D227" s="61" t="s">
        <v>555</v>
      </c>
      <c r="E227" s="60">
        <v>80</v>
      </c>
      <c r="F227" s="60" t="s">
        <v>38</v>
      </c>
      <c r="G227" s="60">
        <v>4.4999999999999998E-2</v>
      </c>
      <c r="H227" s="64" t="s">
        <v>237</v>
      </c>
      <c r="I227" s="60" t="s">
        <v>38</v>
      </c>
      <c r="J227" s="96" t="s">
        <v>695</v>
      </c>
    </row>
    <row r="228" spans="1:10" s="70" customFormat="1" ht="44.25" customHeight="1" x14ac:dyDescent="0.25">
      <c r="A228" s="92" t="s">
        <v>680</v>
      </c>
      <c r="B228" s="62" t="s">
        <v>681</v>
      </c>
      <c r="C228" s="60">
        <v>2019</v>
      </c>
      <c r="D228" s="61" t="s">
        <v>835</v>
      </c>
      <c r="E228" s="60">
        <v>50</v>
      </c>
      <c r="F228" s="60" t="s">
        <v>38</v>
      </c>
      <c r="G228" s="60">
        <v>2.9000000000000001E-2</v>
      </c>
      <c r="H228" s="64" t="s">
        <v>110</v>
      </c>
      <c r="I228" s="60" t="s">
        <v>38</v>
      </c>
      <c r="J228" s="96" t="s">
        <v>933</v>
      </c>
    </row>
    <row r="229" spans="1:10" s="43" customFormat="1" ht="29.25" customHeight="1" x14ac:dyDescent="0.25">
      <c r="A229" s="91" t="s">
        <v>488</v>
      </c>
      <c r="B229" s="62" t="s">
        <v>154</v>
      </c>
      <c r="C229" s="60">
        <v>2014</v>
      </c>
      <c r="D229" s="61" t="s">
        <v>153</v>
      </c>
      <c r="E229" s="60">
        <v>9</v>
      </c>
      <c r="F229" s="60">
        <v>20</v>
      </c>
      <c r="G229" s="60">
        <v>5.0000000000000001E-3</v>
      </c>
      <c r="H229" s="60" t="s">
        <v>243</v>
      </c>
      <c r="I229" s="60">
        <v>5.7999999999999996E-3</v>
      </c>
      <c r="J229" s="96" t="s">
        <v>717</v>
      </c>
    </row>
    <row r="230" spans="1:10" s="70" customFormat="1" ht="47.45" customHeight="1" x14ac:dyDescent="0.25">
      <c r="A230" s="90" t="s">
        <v>34</v>
      </c>
      <c r="B230" s="62" t="s">
        <v>137</v>
      </c>
      <c r="C230" s="60">
        <v>2014</v>
      </c>
      <c r="D230" s="61" t="s">
        <v>847</v>
      </c>
      <c r="E230" s="60">
        <v>50</v>
      </c>
      <c r="F230" s="60" t="s">
        <v>38</v>
      </c>
      <c r="G230" s="60">
        <v>0.03</v>
      </c>
      <c r="H230" s="60" t="s">
        <v>243</v>
      </c>
      <c r="I230" s="60" t="s">
        <v>38</v>
      </c>
      <c r="J230" s="96" t="s">
        <v>228</v>
      </c>
    </row>
    <row r="231" spans="1:10" s="43" customFormat="1" ht="46.35" customHeight="1" x14ac:dyDescent="0.25">
      <c r="A231" s="100" t="s">
        <v>489</v>
      </c>
      <c r="B231" s="135" t="s">
        <v>138</v>
      </c>
      <c r="C231" s="136">
        <v>2014</v>
      </c>
      <c r="D231" s="101" t="s">
        <v>38</v>
      </c>
      <c r="E231" s="102">
        <v>40</v>
      </c>
      <c r="F231" s="102" t="s">
        <v>38</v>
      </c>
      <c r="G231" s="102">
        <v>2.2499999999999999E-2</v>
      </c>
      <c r="H231" s="102" t="s">
        <v>239</v>
      </c>
      <c r="I231" s="102" t="s">
        <v>38</v>
      </c>
      <c r="J231" s="103" t="s">
        <v>225</v>
      </c>
    </row>
    <row r="232" spans="1:10" s="70" customFormat="1" ht="29.25" customHeight="1" x14ac:dyDescent="0.25">
      <c r="A232" s="169" t="s">
        <v>519</v>
      </c>
      <c r="B232" s="170"/>
      <c r="C232" s="170"/>
      <c r="D232" s="170"/>
      <c r="E232" s="170"/>
      <c r="F232" s="170"/>
      <c r="G232" s="170"/>
      <c r="H232" s="170"/>
      <c r="I232" s="170"/>
      <c r="J232" s="171"/>
    </row>
    <row r="233" spans="1:10" s="43" customFormat="1" ht="29.25" customHeight="1" x14ac:dyDescent="0.25">
      <c r="A233" s="105" t="s">
        <v>853</v>
      </c>
      <c r="B233" s="106"/>
      <c r="C233" s="106"/>
      <c r="D233" s="106"/>
      <c r="E233" s="106"/>
      <c r="F233" s="106"/>
      <c r="G233" s="106"/>
      <c r="H233" s="106"/>
      <c r="I233" s="106"/>
      <c r="J233" s="107"/>
    </row>
    <row r="234" spans="1:10" s="43" customFormat="1" ht="14.25" customHeight="1" x14ac:dyDescent="0.25">
      <c r="A234" s="169" t="s">
        <v>749</v>
      </c>
      <c r="B234" s="174"/>
      <c r="C234" s="106"/>
      <c r="D234" s="106"/>
      <c r="E234" s="106"/>
      <c r="F234" s="106"/>
      <c r="G234" s="106"/>
      <c r="H234" s="106"/>
      <c r="I234" s="106"/>
      <c r="J234" s="107"/>
    </row>
    <row r="235" spans="1:10" s="43" customFormat="1" ht="14.25" customHeight="1" x14ac:dyDescent="0.25">
      <c r="A235" s="166" t="s">
        <v>490</v>
      </c>
      <c r="B235" s="167"/>
      <c r="C235" s="167"/>
      <c r="D235" s="167"/>
      <c r="E235" s="167"/>
      <c r="F235" s="167"/>
      <c r="G235" s="167"/>
      <c r="H235" s="167"/>
      <c r="I235" s="167"/>
      <c r="J235" s="168"/>
    </row>
    <row r="236" spans="1:10" s="43" customFormat="1" ht="14.25" customHeight="1" x14ac:dyDescent="0.25">
      <c r="A236" s="116" t="s">
        <v>379</v>
      </c>
      <c r="C236" s="117"/>
      <c r="D236" s="118"/>
    </row>
    <row r="237" spans="1:10" x14ac:dyDescent="0.25">
      <c r="D237" s="118"/>
      <c r="E237" s="43"/>
      <c r="F237" s="43"/>
    </row>
    <row r="238" spans="1:10" x14ac:dyDescent="0.25">
      <c r="D238" s="118"/>
      <c r="E238" s="43"/>
      <c r="F238" s="43"/>
    </row>
    <row r="239" spans="1:10" hidden="1" x14ac:dyDescent="0.25">
      <c r="D239" s="118"/>
      <c r="E239" s="43"/>
      <c r="F239" s="43"/>
    </row>
    <row r="240" spans="1:10" hidden="1" x14ac:dyDescent="0.25">
      <c r="D240" s="118"/>
      <c r="E240" s="43"/>
      <c r="F240" s="43"/>
    </row>
    <row r="241" spans="4:6" hidden="1" x14ac:dyDescent="0.25">
      <c r="D241" s="118"/>
      <c r="E241" s="43"/>
      <c r="F241" s="43"/>
    </row>
    <row r="242" spans="4:6" hidden="1" x14ac:dyDescent="0.25">
      <c r="D242" s="118"/>
      <c r="E242" s="43"/>
      <c r="F242" s="43"/>
    </row>
    <row r="243" spans="4:6" hidden="1" x14ac:dyDescent="0.25">
      <c r="D243" s="118"/>
      <c r="E243" s="43"/>
      <c r="F243" s="43"/>
    </row>
    <row r="244" spans="4:6" hidden="1" x14ac:dyDescent="0.25">
      <c r="D244" s="118"/>
      <c r="E244" s="43"/>
      <c r="F244" s="43"/>
    </row>
    <row r="245" spans="4:6" hidden="1" x14ac:dyDescent="0.25">
      <c r="D245" s="118"/>
      <c r="E245" s="43"/>
      <c r="F245" s="43"/>
    </row>
    <row r="246" spans="4:6" hidden="1" x14ac:dyDescent="0.25">
      <c r="D246" s="118"/>
      <c r="E246" s="43"/>
      <c r="F246" s="43"/>
    </row>
    <row r="247" spans="4:6" hidden="1" x14ac:dyDescent="0.25">
      <c r="D247" s="118"/>
      <c r="E247" s="43"/>
      <c r="F247" s="43"/>
    </row>
    <row r="248" spans="4:6" hidden="1" x14ac:dyDescent="0.25">
      <c r="D248" s="118"/>
      <c r="E248" s="43"/>
      <c r="F248" s="43"/>
    </row>
    <row r="249" spans="4:6" hidden="1" x14ac:dyDescent="0.25">
      <c r="D249" s="118"/>
      <c r="E249" s="43"/>
      <c r="F249" s="43"/>
    </row>
    <row r="250" spans="4:6" hidden="1" x14ac:dyDescent="0.25">
      <c r="D250" s="118"/>
      <c r="E250" s="43"/>
      <c r="F250" s="43"/>
    </row>
    <row r="251" spans="4:6" hidden="1" x14ac:dyDescent="0.25">
      <c r="D251" s="118"/>
      <c r="E251" s="43"/>
      <c r="F251" s="43"/>
    </row>
    <row r="252" spans="4:6" hidden="1" x14ac:dyDescent="0.25">
      <c r="D252" s="118"/>
      <c r="E252" s="43"/>
      <c r="F252" s="43"/>
    </row>
    <row r="253" spans="4:6" hidden="1" x14ac:dyDescent="0.25">
      <c r="D253" s="118"/>
      <c r="E253" s="43"/>
      <c r="F253" s="43"/>
    </row>
    <row r="254" spans="4:6" hidden="1" x14ac:dyDescent="0.25">
      <c r="D254" s="118"/>
      <c r="E254" s="43"/>
      <c r="F254" s="43"/>
    </row>
    <row r="255" spans="4:6" hidden="1" x14ac:dyDescent="0.25">
      <c r="D255" s="118"/>
      <c r="E255" s="43"/>
      <c r="F255" s="43"/>
    </row>
    <row r="256" spans="4:6" hidden="1" x14ac:dyDescent="0.25">
      <c r="D256" s="118"/>
      <c r="E256" s="43"/>
      <c r="F256" s="43"/>
    </row>
    <row r="257" spans="4:6" hidden="1" x14ac:dyDescent="0.25">
      <c r="D257" s="118"/>
      <c r="E257" s="43"/>
      <c r="F257" s="43"/>
    </row>
    <row r="258" spans="4:6" hidden="1" x14ac:dyDescent="0.25">
      <c r="D258" s="118"/>
      <c r="E258" s="43"/>
      <c r="F258" s="43"/>
    </row>
    <row r="259" spans="4:6" hidden="1" x14ac:dyDescent="0.25">
      <c r="D259" s="118"/>
      <c r="E259" s="43"/>
      <c r="F259" s="43"/>
    </row>
    <row r="260" spans="4:6" hidden="1" x14ac:dyDescent="0.25">
      <c r="D260" s="118"/>
      <c r="E260" s="43"/>
      <c r="F260" s="43"/>
    </row>
    <row r="261" spans="4:6" hidden="1" x14ac:dyDescent="0.25">
      <c r="D261" s="118"/>
      <c r="E261" s="43"/>
      <c r="F261" s="43"/>
    </row>
    <row r="262" spans="4:6" hidden="1" x14ac:dyDescent="0.25">
      <c r="D262" s="118"/>
      <c r="E262" s="43"/>
      <c r="F262" s="43"/>
    </row>
    <row r="263" spans="4:6" hidden="1" x14ac:dyDescent="0.25">
      <c r="D263" s="118"/>
      <c r="E263" s="43"/>
      <c r="F263" s="43"/>
    </row>
    <row r="264" spans="4:6" hidden="1" x14ac:dyDescent="0.25">
      <c r="D264" s="118"/>
      <c r="E264" s="43"/>
      <c r="F264" s="43"/>
    </row>
    <row r="265" spans="4:6" hidden="1" x14ac:dyDescent="0.25">
      <c r="D265" s="118"/>
      <c r="E265" s="43"/>
      <c r="F265" s="43"/>
    </row>
    <row r="266" spans="4:6" hidden="1" x14ac:dyDescent="0.25">
      <c r="D266" s="118"/>
      <c r="E266" s="43"/>
      <c r="F266" s="43"/>
    </row>
    <row r="267" spans="4:6" hidden="1" x14ac:dyDescent="0.25">
      <c r="D267" s="118"/>
      <c r="E267" s="43"/>
      <c r="F267" s="43"/>
    </row>
    <row r="268" spans="4:6" hidden="1" x14ac:dyDescent="0.25">
      <c r="D268" s="118"/>
      <c r="E268" s="43"/>
      <c r="F268" s="43"/>
    </row>
    <row r="269" spans="4:6" hidden="1" x14ac:dyDescent="0.25">
      <c r="D269" s="118"/>
      <c r="E269" s="43"/>
      <c r="F269" s="43"/>
    </row>
    <row r="270" spans="4:6" hidden="1" x14ac:dyDescent="0.25">
      <c r="D270" s="118"/>
      <c r="E270" s="43"/>
      <c r="F270" s="43"/>
    </row>
    <row r="271" spans="4:6" hidden="1" x14ac:dyDescent="0.25">
      <c r="D271" s="118"/>
      <c r="E271" s="43"/>
      <c r="F271" s="43"/>
    </row>
    <row r="272" spans="4:6" hidden="1" x14ac:dyDescent="0.25">
      <c r="D272" s="118"/>
      <c r="E272" s="43"/>
      <c r="F272" s="43"/>
    </row>
    <row r="273" spans="4:6" hidden="1" x14ac:dyDescent="0.25">
      <c r="D273" s="118"/>
      <c r="E273" s="43"/>
      <c r="F273" s="43"/>
    </row>
    <row r="274" spans="4:6" hidden="1" x14ac:dyDescent="0.25">
      <c r="D274" s="118"/>
      <c r="E274" s="43"/>
      <c r="F274" s="43"/>
    </row>
    <row r="275" spans="4:6" hidden="1" x14ac:dyDescent="0.25">
      <c r="D275" s="118"/>
      <c r="E275" s="43"/>
      <c r="F275" s="43"/>
    </row>
    <row r="276" spans="4:6" hidden="1" x14ac:dyDescent="0.25">
      <c r="D276" s="118"/>
      <c r="E276" s="43"/>
      <c r="F276" s="43"/>
    </row>
    <row r="277" spans="4:6" hidden="1" x14ac:dyDescent="0.25">
      <c r="D277" s="118"/>
      <c r="E277" s="43"/>
      <c r="F277" s="43"/>
    </row>
    <row r="278" spans="4:6" hidden="1" x14ac:dyDescent="0.25">
      <c r="D278" s="118"/>
      <c r="E278" s="43"/>
      <c r="F278" s="43"/>
    </row>
    <row r="279" spans="4:6" hidden="1" x14ac:dyDescent="0.25">
      <c r="D279" s="118"/>
      <c r="E279" s="43"/>
      <c r="F279" s="43"/>
    </row>
    <row r="280" spans="4:6" hidden="1" x14ac:dyDescent="0.25">
      <c r="D280" s="118"/>
      <c r="E280" s="43"/>
      <c r="F280" s="43"/>
    </row>
    <row r="281" spans="4:6" hidden="1" x14ac:dyDescent="0.25">
      <c r="D281" s="118"/>
      <c r="E281" s="43"/>
      <c r="F281" s="43"/>
    </row>
    <row r="282" spans="4:6" hidden="1" x14ac:dyDescent="0.25">
      <c r="D282" s="118"/>
      <c r="E282" s="43"/>
      <c r="F282" s="43"/>
    </row>
    <row r="283" spans="4:6" hidden="1" x14ac:dyDescent="0.25">
      <c r="D283" s="118"/>
      <c r="E283" s="43"/>
      <c r="F283" s="43"/>
    </row>
    <row r="284" spans="4:6" hidden="1" x14ac:dyDescent="0.25">
      <c r="D284" s="118"/>
      <c r="E284" s="43"/>
      <c r="F284" s="43"/>
    </row>
    <row r="285" spans="4:6" hidden="1" x14ac:dyDescent="0.25">
      <c r="D285" s="118"/>
      <c r="E285" s="43"/>
      <c r="F285" s="43"/>
    </row>
    <row r="286" spans="4:6" hidden="1" x14ac:dyDescent="0.25">
      <c r="D286" s="118"/>
      <c r="E286" s="43"/>
      <c r="F286" s="43"/>
    </row>
    <row r="287" spans="4:6" hidden="1" x14ac:dyDescent="0.25">
      <c r="D287" s="118"/>
      <c r="E287" s="43"/>
      <c r="F287" s="43"/>
    </row>
    <row r="288" spans="4:6" hidden="1" x14ac:dyDescent="0.25">
      <c r="D288" s="118"/>
      <c r="E288" s="43"/>
      <c r="F288" s="43"/>
    </row>
    <row r="289" spans="4:6" hidden="1" x14ac:dyDescent="0.25">
      <c r="D289" s="118"/>
      <c r="E289" s="43"/>
      <c r="F289" s="43"/>
    </row>
    <row r="290" spans="4:6" hidden="1" x14ac:dyDescent="0.25">
      <c r="D290" s="118"/>
      <c r="E290" s="43"/>
      <c r="F290" s="43"/>
    </row>
    <row r="291" spans="4:6" hidden="1" x14ac:dyDescent="0.25">
      <c r="D291" s="118"/>
      <c r="E291" s="43"/>
      <c r="F291" s="43"/>
    </row>
    <row r="292" spans="4:6" hidden="1" x14ac:dyDescent="0.25">
      <c r="D292" s="118"/>
      <c r="E292" s="43"/>
      <c r="F292" s="43"/>
    </row>
    <row r="293" spans="4:6" hidden="1" x14ac:dyDescent="0.25">
      <c r="D293" s="118"/>
      <c r="E293" s="43"/>
      <c r="F293" s="43"/>
    </row>
    <row r="294" spans="4:6" hidden="1" x14ac:dyDescent="0.25">
      <c r="D294" s="118"/>
      <c r="E294" s="43"/>
      <c r="F294" s="43"/>
    </row>
    <row r="295" spans="4:6" hidden="1" x14ac:dyDescent="0.25">
      <c r="D295" s="118"/>
      <c r="E295" s="43"/>
      <c r="F295" s="43"/>
    </row>
    <row r="296" spans="4:6" hidden="1" x14ac:dyDescent="0.25">
      <c r="D296" s="118"/>
      <c r="E296" s="43"/>
      <c r="F296" s="43"/>
    </row>
    <row r="297" spans="4:6" hidden="1" x14ac:dyDescent="0.25">
      <c r="D297" s="118"/>
      <c r="E297" s="43"/>
      <c r="F297" s="43"/>
    </row>
    <row r="298" spans="4:6" hidden="1" x14ac:dyDescent="0.25">
      <c r="D298" s="118"/>
      <c r="E298" s="43"/>
      <c r="F298" s="43"/>
    </row>
    <row r="299" spans="4:6" hidden="1" x14ac:dyDescent="0.25">
      <c r="D299" s="118"/>
      <c r="E299" s="43"/>
      <c r="F299" s="43"/>
    </row>
    <row r="300" spans="4:6" hidden="1" x14ac:dyDescent="0.25">
      <c r="D300" s="118"/>
      <c r="E300" s="43"/>
      <c r="F300" s="43"/>
    </row>
    <row r="301" spans="4:6" hidden="1" x14ac:dyDescent="0.25">
      <c r="D301" s="118"/>
      <c r="E301" s="43"/>
      <c r="F301" s="43"/>
    </row>
    <row r="302" spans="4:6" hidden="1" x14ac:dyDescent="0.25">
      <c r="D302" s="118"/>
      <c r="E302" s="43"/>
      <c r="F302" s="43"/>
    </row>
    <row r="303" spans="4:6" hidden="1" x14ac:dyDescent="0.25">
      <c r="D303" s="118"/>
      <c r="E303" s="43"/>
      <c r="F303" s="43"/>
    </row>
    <row r="304" spans="4:6" hidden="1" x14ac:dyDescent="0.25">
      <c r="D304" s="118"/>
      <c r="E304" s="43"/>
      <c r="F304" s="43"/>
    </row>
    <row r="305" spans="4:6" hidden="1" x14ac:dyDescent="0.25">
      <c r="D305" s="118"/>
      <c r="E305" s="43"/>
      <c r="F305" s="43"/>
    </row>
    <row r="306" spans="4:6" hidden="1" x14ac:dyDescent="0.25">
      <c r="D306" s="118"/>
      <c r="E306" s="43"/>
      <c r="F306" s="43"/>
    </row>
    <row r="307" spans="4:6" hidden="1" x14ac:dyDescent="0.25">
      <c r="D307" s="118"/>
      <c r="E307" s="43"/>
      <c r="F307" s="43"/>
    </row>
    <row r="308" spans="4:6" hidden="1" x14ac:dyDescent="0.25">
      <c r="D308" s="118"/>
      <c r="E308" s="43"/>
      <c r="F308" s="43"/>
    </row>
    <row r="309" spans="4:6" hidden="1" x14ac:dyDescent="0.25">
      <c r="D309" s="118"/>
      <c r="E309" s="43"/>
      <c r="F309" s="43"/>
    </row>
    <row r="310" spans="4:6" hidden="1" x14ac:dyDescent="0.25">
      <c r="D310" s="118"/>
      <c r="E310" s="43"/>
      <c r="F310" s="43"/>
    </row>
    <row r="311" spans="4:6" hidden="1" x14ac:dyDescent="0.25">
      <c r="D311" s="118"/>
      <c r="E311" s="43"/>
      <c r="F311" s="43"/>
    </row>
    <row r="312" spans="4:6" hidden="1" x14ac:dyDescent="0.25">
      <c r="D312" s="118"/>
      <c r="E312" s="43"/>
      <c r="F312" s="43"/>
    </row>
    <row r="313" spans="4:6" hidden="1" x14ac:dyDescent="0.25">
      <c r="D313" s="118"/>
      <c r="E313" s="43"/>
      <c r="F313" s="43"/>
    </row>
    <row r="314" spans="4:6" hidden="1" x14ac:dyDescent="0.25">
      <c r="D314" s="118"/>
      <c r="E314" s="43"/>
      <c r="F314" s="43"/>
    </row>
    <row r="315" spans="4:6" hidden="1" x14ac:dyDescent="0.25">
      <c r="D315" s="118"/>
      <c r="E315" s="43"/>
      <c r="F315" s="43"/>
    </row>
    <row r="316" spans="4:6" hidden="1" x14ac:dyDescent="0.25">
      <c r="D316" s="118"/>
      <c r="E316" s="43"/>
      <c r="F316" s="43"/>
    </row>
    <row r="317" spans="4:6" hidden="1" x14ac:dyDescent="0.25">
      <c r="D317" s="118"/>
      <c r="E317" s="43"/>
      <c r="F317" s="43"/>
    </row>
    <row r="318" spans="4:6" hidden="1" x14ac:dyDescent="0.25">
      <c r="D318" s="118"/>
      <c r="E318" s="43"/>
      <c r="F318" s="43"/>
    </row>
    <row r="319" spans="4:6" hidden="1" x14ac:dyDescent="0.25">
      <c r="D319" s="118"/>
      <c r="E319" s="43"/>
      <c r="F319" s="43"/>
    </row>
    <row r="320" spans="4:6" hidden="1" x14ac:dyDescent="0.25">
      <c r="D320" s="118"/>
      <c r="E320" s="43"/>
      <c r="F320" s="43"/>
    </row>
    <row r="321" spans="4:6" hidden="1" x14ac:dyDescent="0.25">
      <c r="D321" s="118"/>
      <c r="E321" s="43"/>
      <c r="F321" s="43"/>
    </row>
    <row r="322" spans="4:6" hidden="1" x14ac:dyDescent="0.25">
      <c r="D322" s="118"/>
      <c r="E322" s="43"/>
      <c r="F322" s="43"/>
    </row>
    <row r="323" spans="4:6" hidden="1" x14ac:dyDescent="0.25">
      <c r="D323" s="118"/>
      <c r="E323" s="43"/>
      <c r="F323" s="43"/>
    </row>
    <row r="324" spans="4:6" hidden="1" x14ac:dyDescent="0.25">
      <c r="D324" s="118"/>
      <c r="E324" s="43"/>
      <c r="F324" s="43"/>
    </row>
    <row r="325" spans="4:6" hidden="1" x14ac:dyDescent="0.25">
      <c r="D325" s="118"/>
      <c r="E325" s="43"/>
      <c r="F325" s="43"/>
    </row>
    <row r="326" spans="4:6" hidden="1" x14ac:dyDescent="0.25">
      <c r="D326" s="118"/>
      <c r="E326" s="43"/>
      <c r="F326" s="43"/>
    </row>
    <row r="327" spans="4:6" hidden="1" x14ac:dyDescent="0.25">
      <c r="D327" s="118"/>
      <c r="E327" s="43"/>
      <c r="F327" s="43"/>
    </row>
    <row r="328" spans="4:6" hidden="1" x14ac:dyDescent="0.25">
      <c r="D328" s="118"/>
      <c r="E328" s="43"/>
      <c r="F328" s="43"/>
    </row>
    <row r="329" spans="4:6" hidden="1" x14ac:dyDescent="0.25">
      <c r="D329" s="118"/>
      <c r="E329" s="43"/>
      <c r="F329" s="43"/>
    </row>
    <row r="330" spans="4:6" hidden="1" x14ac:dyDescent="0.25">
      <c r="D330" s="118"/>
      <c r="E330" s="43"/>
      <c r="F330" s="43"/>
    </row>
    <row r="331" spans="4:6" hidden="1" x14ac:dyDescent="0.25">
      <c r="D331" s="118"/>
      <c r="E331" s="43"/>
      <c r="F331" s="43"/>
    </row>
    <row r="332" spans="4:6" hidden="1" x14ac:dyDescent="0.25">
      <c r="D332" s="118"/>
      <c r="E332" s="43"/>
      <c r="F332" s="43"/>
    </row>
    <row r="333" spans="4:6" hidden="1" x14ac:dyDescent="0.25">
      <c r="D333" s="118"/>
      <c r="E333" s="43"/>
      <c r="F333" s="43"/>
    </row>
    <row r="334" spans="4:6" hidden="1" x14ac:dyDescent="0.25">
      <c r="D334" s="118"/>
      <c r="E334" s="43"/>
      <c r="F334" s="43"/>
    </row>
    <row r="335" spans="4:6" hidden="1" x14ac:dyDescent="0.25">
      <c r="D335" s="118"/>
      <c r="E335" s="43"/>
      <c r="F335" s="43"/>
    </row>
    <row r="336" spans="4:6" hidden="1" x14ac:dyDescent="0.25">
      <c r="D336" s="118"/>
      <c r="E336" s="43"/>
      <c r="F336" s="43"/>
    </row>
    <row r="337" spans="4:6" hidden="1" x14ac:dyDescent="0.25">
      <c r="D337" s="118"/>
      <c r="E337" s="43"/>
      <c r="F337" s="43"/>
    </row>
    <row r="338" spans="4:6" hidden="1" x14ac:dyDescent="0.25">
      <c r="D338" s="118"/>
      <c r="E338" s="43"/>
      <c r="F338" s="43"/>
    </row>
    <row r="339" spans="4:6" hidden="1" x14ac:dyDescent="0.25">
      <c r="D339" s="118"/>
      <c r="E339" s="43"/>
      <c r="F339" s="43"/>
    </row>
    <row r="340" spans="4:6" hidden="1" x14ac:dyDescent="0.25">
      <c r="D340" s="118"/>
      <c r="E340" s="43"/>
      <c r="F340" s="43"/>
    </row>
    <row r="341" spans="4:6" hidden="1" x14ac:dyDescent="0.25">
      <c r="D341" s="118"/>
      <c r="E341" s="43"/>
      <c r="F341" s="43"/>
    </row>
    <row r="342" spans="4:6" hidden="1" x14ac:dyDescent="0.25">
      <c r="D342" s="118"/>
      <c r="E342" s="43"/>
      <c r="F342" s="43"/>
    </row>
    <row r="343" spans="4:6" hidden="1" x14ac:dyDescent="0.25">
      <c r="D343" s="118"/>
      <c r="E343" s="43"/>
      <c r="F343" s="43"/>
    </row>
    <row r="344" spans="4:6" hidden="1" x14ac:dyDescent="0.25">
      <c r="D344" s="118"/>
      <c r="E344" s="43"/>
      <c r="F344" s="43"/>
    </row>
    <row r="345" spans="4:6" hidden="1" x14ac:dyDescent="0.25">
      <c r="D345" s="118"/>
      <c r="E345" s="43"/>
      <c r="F345" s="43"/>
    </row>
    <row r="346" spans="4:6" hidden="1" x14ac:dyDescent="0.25">
      <c r="D346" s="118"/>
      <c r="E346" s="43"/>
      <c r="F346" s="43"/>
    </row>
    <row r="347" spans="4:6" hidden="1" x14ac:dyDescent="0.25">
      <c r="D347" s="118"/>
      <c r="E347" s="43"/>
      <c r="F347" s="43"/>
    </row>
    <row r="348" spans="4:6" hidden="1" x14ac:dyDescent="0.25">
      <c r="D348" s="118"/>
      <c r="E348" s="43"/>
      <c r="F348" s="43"/>
    </row>
    <row r="349" spans="4:6" hidden="1" x14ac:dyDescent="0.25">
      <c r="D349" s="118"/>
      <c r="E349" s="43"/>
      <c r="F349" s="43"/>
    </row>
    <row r="350" spans="4:6" hidden="1" x14ac:dyDescent="0.25">
      <c r="D350" s="118"/>
      <c r="E350" s="43"/>
      <c r="F350" s="43"/>
    </row>
    <row r="351" spans="4:6" hidden="1" x14ac:dyDescent="0.25">
      <c r="D351" s="118"/>
      <c r="E351" s="43"/>
      <c r="F351" s="43"/>
    </row>
    <row r="352" spans="4:6" hidden="1" x14ac:dyDescent="0.25">
      <c r="D352" s="118"/>
      <c r="E352" s="43"/>
      <c r="F352" s="43"/>
    </row>
    <row r="353" spans="4:6" hidden="1" x14ac:dyDescent="0.25">
      <c r="D353" s="118"/>
      <c r="E353" s="43"/>
      <c r="F353" s="43"/>
    </row>
    <row r="354" spans="4:6" hidden="1" x14ac:dyDescent="0.25">
      <c r="D354" s="118"/>
      <c r="E354" s="43"/>
      <c r="F354" s="43"/>
    </row>
    <row r="355" spans="4:6" hidden="1" x14ac:dyDescent="0.25">
      <c r="D355" s="118"/>
      <c r="E355" s="43"/>
      <c r="F355" s="43"/>
    </row>
    <row r="356" spans="4:6" hidden="1" x14ac:dyDescent="0.25">
      <c r="D356" s="118"/>
      <c r="E356" s="43"/>
      <c r="F356" s="43"/>
    </row>
    <row r="357" spans="4:6" hidden="1" x14ac:dyDescent="0.25">
      <c r="D357" s="118"/>
      <c r="E357" s="43"/>
      <c r="F357" s="43"/>
    </row>
    <row r="358" spans="4:6" hidden="1" x14ac:dyDescent="0.25">
      <c r="D358" s="118"/>
      <c r="E358" s="43"/>
      <c r="F358" s="43"/>
    </row>
    <row r="359" spans="4:6" hidden="1" x14ac:dyDescent="0.25">
      <c r="D359" s="118"/>
      <c r="E359" s="43"/>
      <c r="F359" s="43"/>
    </row>
    <row r="360" spans="4:6" hidden="1" x14ac:dyDescent="0.25">
      <c r="D360" s="118"/>
      <c r="E360" s="43"/>
      <c r="F360" s="43"/>
    </row>
    <row r="361" spans="4:6" hidden="1" x14ac:dyDescent="0.25">
      <c r="D361" s="118"/>
      <c r="E361" s="43"/>
      <c r="F361" s="43"/>
    </row>
    <row r="362" spans="4:6" hidden="1" x14ac:dyDescent="0.25">
      <c r="D362" s="118"/>
      <c r="E362" s="43"/>
      <c r="F362" s="43"/>
    </row>
    <row r="363" spans="4:6" hidden="1" x14ac:dyDescent="0.25">
      <c r="D363" s="118"/>
      <c r="E363" s="43"/>
      <c r="F363" s="43"/>
    </row>
    <row r="364" spans="4:6" hidden="1" x14ac:dyDescent="0.25">
      <c r="D364" s="118"/>
      <c r="E364" s="43"/>
      <c r="F364" s="43"/>
    </row>
    <row r="365" spans="4:6" hidden="1" x14ac:dyDescent="0.25">
      <c r="D365" s="118"/>
      <c r="E365" s="43"/>
      <c r="F365" s="43"/>
    </row>
    <row r="366" spans="4:6" hidden="1" x14ac:dyDescent="0.25">
      <c r="D366" s="118"/>
      <c r="E366" s="43"/>
      <c r="F366" s="43"/>
    </row>
    <row r="367" spans="4:6" hidden="1" x14ac:dyDescent="0.25">
      <c r="D367" s="118"/>
      <c r="E367" s="43"/>
      <c r="F367" s="43"/>
    </row>
    <row r="368" spans="4:6" hidden="1" x14ac:dyDescent="0.25">
      <c r="D368" s="118"/>
      <c r="E368" s="43"/>
      <c r="F368" s="43"/>
    </row>
    <row r="369" spans="4:6" hidden="1" x14ac:dyDescent="0.25">
      <c r="D369" s="118"/>
      <c r="E369" s="43"/>
      <c r="F369" s="43"/>
    </row>
    <row r="370" spans="4:6" hidden="1" x14ac:dyDescent="0.25">
      <c r="D370" s="118"/>
      <c r="E370" s="43"/>
      <c r="F370" s="43"/>
    </row>
    <row r="371" spans="4:6" hidden="1" x14ac:dyDescent="0.25">
      <c r="D371" s="118"/>
      <c r="E371" s="43"/>
      <c r="F371" s="43"/>
    </row>
    <row r="372" spans="4:6" hidden="1" x14ac:dyDescent="0.25">
      <c r="D372" s="118"/>
      <c r="E372" s="43"/>
      <c r="F372" s="43"/>
    </row>
    <row r="373" spans="4:6" hidden="1" x14ac:dyDescent="0.25">
      <c r="D373" s="118"/>
      <c r="E373" s="43"/>
      <c r="F373" s="43"/>
    </row>
    <row r="374" spans="4:6" hidden="1" x14ac:dyDescent="0.25">
      <c r="D374" s="118"/>
      <c r="E374" s="43"/>
      <c r="F374" s="43"/>
    </row>
    <row r="375" spans="4:6" hidden="1" x14ac:dyDescent="0.25">
      <c r="D375" s="118"/>
      <c r="E375" s="43"/>
      <c r="F375" s="43"/>
    </row>
    <row r="376" spans="4:6" hidden="1" x14ac:dyDescent="0.25">
      <c r="D376" s="118"/>
      <c r="E376" s="43"/>
      <c r="F376" s="43"/>
    </row>
    <row r="377" spans="4:6" hidden="1" x14ac:dyDescent="0.25">
      <c r="D377" s="118"/>
      <c r="E377" s="43"/>
      <c r="F377" s="43"/>
    </row>
    <row r="378" spans="4:6" hidden="1" x14ac:dyDescent="0.25">
      <c r="D378" s="118"/>
      <c r="E378" s="43"/>
      <c r="F378" s="43"/>
    </row>
    <row r="379" spans="4:6" hidden="1" x14ac:dyDescent="0.25">
      <c r="D379" s="118"/>
      <c r="E379" s="43"/>
      <c r="F379" s="43"/>
    </row>
    <row r="380" spans="4:6" hidden="1" x14ac:dyDescent="0.25">
      <c r="D380" s="118"/>
      <c r="E380" s="43"/>
      <c r="F380" s="43"/>
    </row>
    <row r="381" spans="4:6" hidden="1" x14ac:dyDescent="0.25">
      <c r="D381" s="118"/>
      <c r="E381" s="43"/>
      <c r="F381" s="43"/>
    </row>
    <row r="382" spans="4:6" hidden="1" x14ac:dyDescent="0.25">
      <c r="D382" s="118"/>
      <c r="E382" s="43"/>
      <c r="F382" s="43"/>
    </row>
    <row r="383" spans="4:6" hidden="1" x14ac:dyDescent="0.25">
      <c r="D383" s="118"/>
      <c r="E383" s="43"/>
      <c r="F383" s="43"/>
    </row>
    <row r="384" spans="4:6" hidden="1" x14ac:dyDescent="0.25">
      <c r="D384" s="118"/>
      <c r="E384" s="43"/>
      <c r="F384" s="43"/>
    </row>
    <row r="385" spans="4:6" hidden="1" x14ac:dyDescent="0.25">
      <c r="D385" s="118"/>
      <c r="E385" s="43"/>
      <c r="F385" s="43"/>
    </row>
    <row r="386" spans="4:6" hidden="1" x14ac:dyDescent="0.25">
      <c r="D386" s="118"/>
      <c r="E386" s="43"/>
      <c r="F386" s="43"/>
    </row>
    <row r="387" spans="4:6" hidden="1" x14ac:dyDescent="0.25">
      <c r="D387" s="118"/>
      <c r="E387" s="43"/>
      <c r="F387" s="43"/>
    </row>
    <row r="388" spans="4:6" hidden="1" x14ac:dyDescent="0.25">
      <c r="D388" s="118"/>
      <c r="E388" s="43"/>
      <c r="F388" s="43"/>
    </row>
    <row r="389" spans="4:6" hidden="1" x14ac:dyDescent="0.25">
      <c r="D389" s="118"/>
      <c r="E389" s="43"/>
      <c r="F389" s="43"/>
    </row>
    <row r="390" spans="4:6" hidden="1" x14ac:dyDescent="0.25">
      <c r="D390" s="118"/>
      <c r="E390" s="43"/>
      <c r="F390" s="43"/>
    </row>
    <row r="391" spans="4:6" hidden="1" x14ac:dyDescent="0.25">
      <c r="D391" s="118"/>
      <c r="E391" s="43"/>
      <c r="F391" s="43"/>
    </row>
    <row r="392" spans="4:6" hidden="1" x14ac:dyDescent="0.25">
      <c r="D392" s="118"/>
      <c r="E392" s="43"/>
      <c r="F392" s="43"/>
    </row>
    <row r="393" spans="4:6" hidden="1" x14ac:dyDescent="0.25">
      <c r="D393" s="118"/>
      <c r="E393" s="43"/>
      <c r="F393" s="43"/>
    </row>
    <row r="394" spans="4:6" hidden="1" x14ac:dyDescent="0.25">
      <c r="D394" s="118"/>
      <c r="E394" s="43"/>
      <c r="F394" s="43"/>
    </row>
    <row r="395" spans="4:6" hidden="1" x14ac:dyDescent="0.25">
      <c r="D395" s="118"/>
      <c r="E395" s="43"/>
      <c r="F395" s="43"/>
    </row>
    <row r="396" spans="4:6" hidden="1" x14ac:dyDescent="0.25">
      <c r="D396" s="118"/>
      <c r="E396" s="43"/>
      <c r="F396" s="43"/>
    </row>
    <row r="397" spans="4:6" hidden="1" x14ac:dyDescent="0.25">
      <c r="D397" s="118"/>
      <c r="E397" s="43"/>
      <c r="F397" s="43"/>
    </row>
    <row r="398" spans="4:6" hidden="1" x14ac:dyDescent="0.25">
      <c r="D398" s="118"/>
      <c r="E398" s="43"/>
      <c r="F398" s="43"/>
    </row>
    <row r="399" spans="4:6" hidden="1" x14ac:dyDescent="0.25">
      <c r="D399" s="118"/>
      <c r="E399" s="43"/>
      <c r="F399" s="43"/>
    </row>
    <row r="400" spans="4:6" hidden="1" x14ac:dyDescent="0.25">
      <c r="D400" s="118"/>
      <c r="E400" s="43"/>
      <c r="F400" s="43"/>
    </row>
    <row r="401" spans="4:6" hidden="1" x14ac:dyDescent="0.25">
      <c r="D401" s="118"/>
      <c r="E401" s="43"/>
      <c r="F401" s="43"/>
    </row>
    <row r="402" spans="4:6" hidden="1" x14ac:dyDescent="0.25">
      <c r="D402" s="118"/>
      <c r="E402" s="43"/>
      <c r="F402" s="43"/>
    </row>
    <row r="403" spans="4:6" hidden="1" x14ac:dyDescent="0.25">
      <c r="D403" s="118"/>
      <c r="E403" s="43"/>
      <c r="F403" s="43"/>
    </row>
    <row r="404" spans="4:6" hidden="1" x14ac:dyDescent="0.25">
      <c r="D404" s="118"/>
      <c r="E404" s="43"/>
      <c r="F404" s="43"/>
    </row>
    <row r="405" spans="4:6" hidden="1" x14ac:dyDescent="0.25">
      <c r="D405" s="118"/>
      <c r="E405" s="43"/>
      <c r="F405" s="43"/>
    </row>
    <row r="406" spans="4:6" hidden="1" x14ac:dyDescent="0.25">
      <c r="D406" s="118"/>
      <c r="E406" s="43"/>
      <c r="F406" s="43"/>
    </row>
    <row r="407" spans="4:6" hidden="1" x14ac:dyDescent="0.25">
      <c r="D407" s="118"/>
      <c r="E407" s="43"/>
      <c r="F407" s="43"/>
    </row>
    <row r="408" spans="4:6" hidden="1" x14ac:dyDescent="0.25">
      <c r="D408" s="118"/>
      <c r="E408" s="43"/>
      <c r="F408" s="43"/>
    </row>
    <row r="409" spans="4:6" hidden="1" x14ac:dyDescent="0.25">
      <c r="D409" s="118"/>
      <c r="E409" s="43"/>
      <c r="F409" s="43"/>
    </row>
    <row r="410" spans="4:6" hidden="1" x14ac:dyDescent="0.25">
      <c r="D410" s="118"/>
      <c r="E410" s="43"/>
      <c r="F410" s="43"/>
    </row>
    <row r="411" spans="4:6" hidden="1" x14ac:dyDescent="0.25">
      <c r="D411" s="118"/>
      <c r="E411" s="43"/>
      <c r="F411" s="43"/>
    </row>
    <row r="412" spans="4:6" hidden="1" x14ac:dyDescent="0.25">
      <c r="D412" s="118"/>
      <c r="E412" s="43"/>
      <c r="F412" s="43"/>
    </row>
    <row r="413" spans="4:6" hidden="1" x14ac:dyDescent="0.25">
      <c r="D413" s="118"/>
      <c r="E413" s="43"/>
      <c r="F413" s="43"/>
    </row>
    <row r="414" spans="4:6" hidden="1" x14ac:dyDescent="0.25">
      <c r="D414" s="118"/>
      <c r="E414" s="43"/>
      <c r="F414" s="43"/>
    </row>
    <row r="415" spans="4:6" hidden="1" x14ac:dyDescent="0.25">
      <c r="D415" s="118"/>
      <c r="E415" s="43"/>
      <c r="F415" s="43"/>
    </row>
    <row r="416" spans="4:6" hidden="1" x14ac:dyDescent="0.25">
      <c r="D416" s="118"/>
      <c r="E416" s="43"/>
      <c r="F416" s="43"/>
    </row>
    <row r="417" spans="4:6" hidden="1" x14ac:dyDescent="0.25">
      <c r="D417" s="118"/>
      <c r="E417" s="43"/>
      <c r="F417" s="43"/>
    </row>
    <row r="418" spans="4:6" hidden="1" x14ac:dyDescent="0.25">
      <c r="D418" s="118"/>
      <c r="E418" s="43"/>
      <c r="F418" s="43"/>
    </row>
    <row r="419" spans="4:6" hidden="1" x14ac:dyDescent="0.25">
      <c r="D419" s="118"/>
      <c r="E419" s="43"/>
      <c r="F419" s="43"/>
    </row>
    <row r="420" spans="4:6" hidden="1" x14ac:dyDescent="0.25">
      <c r="D420" s="118"/>
      <c r="E420" s="43"/>
      <c r="F420" s="43"/>
    </row>
    <row r="421" spans="4:6" hidden="1" x14ac:dyDescent="0.25">
      <c r="D421" s="118"/>
      <c r="E421" s="43"/>
      <c r="F421" s="43"/>
    </row>
    <row r="422" spans="4:6" hidden="1" x14ac:dyDescent="0.25">
      <c r="D422" s="118"/>
      <c r="E422" s="43"/>
      <c r="F422" s="43"/>
    </row>
    <row r="423" spans="4:6" hidden="1" x14ac:dyDescent="0.25">
      <c r="D423" s="118"/>
      <c r="E423" s="43"/>
      <c r="F423" s="43"/>
    </row>
    <row r="424" spans="4:6" hidden="1" x14ac:dyDescent="0.25">
      <c r="D424" s="118"/>
      <c r="E424" s="43"/>
      <c r="F424" s="43"/>
    </row>
    <row r="425" spans="4:6" hidden="1" x14ac:dyDescent="0.25">
      <c r="D425" s="118"/>
      <c r="E425" s="43"/>
      <c r="F425" s="43"/>
    </row>
    <row r="426" spans="4:6" hidden="1" x14ac:dyDescent="0.25">
      <c r="D426" s="118"/>
      <c r="E426" s="43"/>
      <c r="F426" s="43"/>
    </row>
    <row r="427" spans="4:6" hidden="1" x14ac:dyDescent="0.25">
      <c r="D427" s="118"/>
      <c r="E427" s="43"/>
      <c r="F427" s="43"/>
    </row>
    <row r="428" spans="4:6" hidden="1" x14ac:dyDescent="0.25">
      <c r="D428" s="118"/>
      <c r="E428" s="43"/>
      <c r="F428" s="43"/>
    </row>
    <row r="429" spans="4:6" hidden="1" x14ac:dyDescent="0.25">
      <c r="D429" s="118"/>
      <c r="E429" s="43"/>
      <c r="F429" s="43"/>
    </row>
    <row r="430" spans="4:6" hidden="1" x14ac:dyDescent="0.25">
      <c r="D430" s="118"/>
      <c r="E430" s="43"/>
      <c r="F430" s="43"/>
    </row>
    <row r="431" spans="4:6" hidden="1" x14ac:dyDescent="0.25">
      <c r="D431" s="118"/>
      <c r="E431" s="43"/>
      <c r="F431" s="43"/>
    </row>
    <row r="432" spans="4:6" hidden="1" x14ac:dyDescent="0.25">
      <c r="D432" s="118"/>
      <c r="E432" s="43"/>
      <c r="F432" s="43"/>
    </row>
    <row r="433" spans="4:6" hidden="1" x14ac:dyDescent="0.25">
      <c r="D433" s="118"/>
      <c r="E433" s="43"/>
      <c r="F433" s="43"/>
    </row>
    <row r="434" spans="4:6" hidden="1" x14ac:dyDescent="0.25">
      <c r="D434" s="118"/>
      <c r="E434" s="43"/>
      <c r="F434" s="43"/>
    </row>
    <row r="435" spans="4:6" hidden="1" x14ac:dyDescent="0.25">
      <c r="D435" s="118"/>
      <c r="E435" s="43"/>
      <c r="F435" s="43"/>
    </row>
    <row r="436" spans="4:6" hidden="1" x14ac:dyDescent="0.25">
      <c r="D436" s="118"/>
      <c r="E436" s="43"/>
      <c r="F436" s="43"/>
    </row>
    <row r="437" spans="4:6" hidden="1" x14ac:dyDescent="0.25">
      <c r="D437" s="118"/>
      <c r="E437" s="43"/>
      <c r="F437" s="43"/>
    </row>
    <row r="438" spans="4:6" hidden="1" x14ac:dyDescent="0.25">
      <c r="D438" s="118"/>
      <c r="E438" s="43"/>
      <c r="F438" s="43"/>
    </row>
    <row r="439" spans="4:6" hidden="1" x14ac:dyDescent="0.25">
      <c r="D439" s="118"/>
      <c r="E439" s="43"/>
      <c r="F439" s="43"/>
    </row>
    <row r="440" spans="4:6" hidden="1" x14ac:dyDescent="0.25">
      <c r="D440" s="118"/>
      <c r="E440" s="43"/>
      <c r="F440" s="43"/>
    </row>
    <row r="441" spans="4:6" hidden="1" x14ac:dyDescent="0.25">
      <c r="D441" s="118"/>
      <c r="E441" s="43"/>
      <c r="F441" s="43"/>
    </row>
    <row r="442" spans="4:6" hidden="1" x14ac:dyDescent="0.25">
      <c r="D442" s="118"/>
      <c r="E442" s="43"/>
      <c r="F442" s="43"/>
    </row>
    <row r="443" spans="4:6" hidden="1" x14ac:dyDescent="0.25">
      <c r="D443" s="118"/>
      <c r="E443" s="43"/>
      <c r="F443" s="43"/>
    </row>
    <row r="444" spans="4:6" hidden="1" x14ac:dyDescent="0.25">
      <c r="D444" s="118"/>
      <c r="E444" s="43"/>
      <c r="F444" s="43"/>
    </row>
    <row r="445" spans="4:6" hidden="1" x14ac:dyDescent="0.25">
      <c r="D445" s="118"/>
      <c r="E445" s="43"/>
      <c r="F445" s="43"/>
    </row>
    <row r="446" spans="4:6" hidden="1" x14ac:dyDescent="0.25">
      <c r="D446" s="118"/>
      <c r="E446" s="43"/>
      <c r="F446" s="43"/>
    </row>
    <row r="447" spans="4:6" hidden="1" x14ac:dyDescent="0.25">
      <c r="D447" s="118"/>
      <c r="E447" s="43"/>
      <c r="F447" s="43"/>
    </row>
    <row r="448" spans="4:6" hidden="1" x14ac:dyDescent="0.25">
      <c r="D448" s="118"/>
      <c r="E448" s="43"/>
      <c r="F448" s="43"/>
    </row>
    <row r="449" spans="4:6" hidden="1" x14ac:dyDescent="0.25">
      <c r="D449" s="118"/>
      <c r="E449" s="43"/>
      <c r="F449" s="43"/>
    </row>
    <row r="450" spans="4:6" hidden="1" x14ac:dyDescent="0.25">
      <c r="D450" s="118"/>
      <c r="E450" s="43"/>
      <c r="F450" s="43"/>
    </row>
    <row r="451" spans="4:6" hidden="1" x14ac:dyDescent="0.25">
      <c r="D451" s="118"/>
      <c r="E451" s="43"/>
      <c r="F451" s="43"/>
    </row>
    <row r="452" spans="4:6" hidden="1" x14ac:dyDescent="0.25">
      <c r="D452" s="118"/>
      <c r="E452" s="43"/>
      <c r="F452" s="43"/>
    </row>
    <row r="453" spans="4:6" hidden="1" x14ac:dyDescent="0.25">
      <c r="D453" s="118"/>
      <c r="E453" s="43"/>
      <c r="F453" s="43"/>
    </row>
    <row r="454" spans="4:6" hidden="1" x14ac:dyDescent="0.25">
      <c r="D454" s="118"/>
      <c r="E454" s="43"/>
      <c r="F454" s="43"/>
    </row>
    <row r="455" spans="4:6" hidden="1" x14ac:dyDescent="0.25">
      <c r="D455" s="118"/>
      <c r="E455" s="43"/>
      <c r="F455" s="43"/>
    </row>
    <row r="456" spans="4:6" hidden="1" x14ac:dyDescent="0.25">
      <c r="D456" s="118"/>
      <c r="E456" s="43"/>
      <c r="F456" s="43"/>
    </row>
    <row r="457" spans="4:6" hidden="1" x14ac:dyDescent="0.25">
      <c r="D457" s="118"/>
      <c r="E457" s="43"/>
      <c r="F457" s="43"/>
    </row>
    <row r="458" spans="4:6" hidden="1" x14ac:dyDescent="0.25">
      <c r="D458" s="118"/>
      <c r="E458" s="43"/>
      <c r="F458" s="43"/>
    </row>
    <row r="459" spans="4:6" hidden="1" x14ac:dyDescent="0.25">
      <c r="D459" s="118"/>
      <c r="E459" s="43"/>
      <c r="F459" s="43"/>
    </row>
    <row r="460" spans="4:6" hidden="1" x14ac:dyDescent="0.25">
      <c r="D460" s="118"/>
      <c r="E460" s="43"/>
      <c r="F460" s="43"/>
    </row>
    <row r="461" spans="4:6" hidden="1" x14ac:dyDescent="0.25">
      <c r="D461" s="118"/>
      <c r="E461" s="43"/>
      <c r="F461" s="43"/>
    </row>
    <row r="462" spans="4:6" hidden="1" x14ac:dyDescent="0.25">
      <c r="D462" s="118"/>
      <c r="E462" s="43"/>
      <c r="F462" s="43"/>
    </row>
    <row r="463" spans="4:6" hidden="1" x14ac:dyDescent="0.25">
      <c r="D463" s="118"/>
      <c r="E463" s="43"/>
      <c r="F463" s="43"/>
    </row>
    <row r="464" spans="4:6" hidden="1" x14ac:dyDescent="0.25">
      <c r="D464" s="118"/>
      <c r="E464" s="43"/>
      <c r="F464" s="43"/>
    </row>
    <row r="465" spans="4:6" hidden="1" x14ac:dyDescent="0.25">
      <c r="D465" s="118"/>
      <c r="E465" s="43"/>
      <c r="F465" s="43"/>
    </row>
    <row r="466" spans="4:6" hidden="1" x14ac:dyDescent="0.25">
      <c r="D466" s="118"/>
      <c r="E466" s="43"/>
      <c r="F466" s="43"/>
    </row>
    <row r="467" spans="4:6" hidden="1" x14ac:dyDescent="0.25">
      <c r="D467" s="118"/>
      <c r="E467" s="43"/>
      <c r="F467" s="43"/>
    </row>
    <row r="468" spans="4:6" hidden="1" x14ac:dyDescent="0.25">
      <c r="D468" s="118"/>
      <c r="E468" s="43"/>
      <c r="F468" s="43"/>
    </row>
    <row r="469" spans="4:6" hidden="1" x14ac:dyDescent="0.25">
      <c r="D469" s="118"/>
      <c r="E469" s="43"/>
      <c r="F469" s="43"/>
    </row>
    <row r="470" spans="4:6" hidden="1" x14ac:dyDescent="0.25">
      <c r="D470" s="118"/>
      <c r="E470" s="43"/>
      <c r="F470" s="43"/>
    </row>
    <row r="471" spans="4:6" hidden="1" x14ac:dyDescent="0.25">
      <c r="D471" s="118"/>
      <c r="E471" s="43"/>
      <c r="F471" s="43"/>
    </row>
    <row r="472" spans="4:6" hidden="1" x14ac:dyDescent="0.25">
      <c r="D472" s="118"/>
      <c r="E472" s="43"/>
      <c r="F472" s="43"/>
    </row>
    <row r="473" spans="4:6" hidden="1" x14ac:dyDescent="0.25">
      <c r="D473" s="118"/>
      <c r="E473" s="43"/>
      <c r="F473" s="43"/>
    </row>
    <row r="474" spans="4:6" hidden="1" x14ac:dyDescent="0.25">
      <c r="D474" s="118"/>
      <c r="E474" s="43"/>
      <c r="F474" s="43"/>
    </row>
    <row r="475" spans="4:6" hidden="1" x14ac:dyDescent="0.25">
      <c r="D475" s="118"/>
      <c r="E475" s="43"/>
      <c r="F475" s="43"/>
    </row>
    <row r="476" spans="4:6" hidden="1" x14ac:dyDescent="0.25">
      <c r="D476" s="118"/>
      <c r="E476" s="43"/>
      <c r="F476" s="43"/>
    </row>
    <row r="477" spans="4:6" hidden="1" x14ac:dyDescent="0.25">
      <c r="D477" s="118"/>
      <c r="E477" s="43"/>
      <c r="F477" s="43"/>
    </row>
    <row r="478" spans="4:6" hidden="1" x14ac:dyDescent="0.25">
      <c r="D478" s="118"/>
      <c r="E478" s="43"/>
      <c r="F478" s="43"/>
    </row>
    <row r="479" spans="4:6" hidden="1" x14ac:dyDescent="0.25">
      <c r="D479" s="118"/>
      <c r="E479" s="43"/>
      <c r="F479" s="43"/>
    </row>
    <row r="480" spans="4:6" hidden="1" x14ac:dyDescent="0.25">
      <c r="D480" s="118"/>
      <c r="E480" s="43"/>
      <c r="F480" s="43"/>
    </row>
    <row r="481" spans="4:6" hidden="1" x14ac:dyDescent="0.25">
      <c r="D481" s="118"/>
      <c r="E481" s="43"/>
      <c r="F481" s="43"/>
    </row>
    <row r="482" spans="4:6" hidden="1" x14ac:dyDescent="0.25">
      <c r="D482" s="118"/>
      <c r="E482" s="43"/>
      <c r="F482" s="43"/>
    </row>
    <row r="483" spans="4:6" hidden="1" x14ac:dyDescent="0.25">
      <c r="D483" s="118"/>
      <c r="E483" s="43"/>
      <c r="F483" s="43"/>
    </row>
    <row r="484" spans="4:6" hidden="1" x14ac:dyDescent="0.25">
      <c r="D484" s="118"/>
      <c r="E484" s="43"/>
      <c r="F484" s="43"/>
    </row>
    <row r="485" spans="4:6" hidden="1" x14ac:dyDescent="0.25">
      <c r="D485" s="118"/>
      <c r="E485" s="43"/>
      <c r="F485" s="43"/>
    </row>
    <row r="486" spans="4:6" hidden="1" x14ac:dyDescent="0.25">
      <c r="D486" s="118"/>
      <c r="E486" s="43"/>
      <c r="F486" s="43"/>
    </row>
    <row r="487" spans="4:6" hidden="1" x14ac:dyDescent="0.25">
      <c r="D487" s="118"/>
      <c r="E487" s="43"/>
      <c r="F487" s="43"/>
    </row>
    <row r="488" spans="4:6" hidden="1" x14ac:dyDescent="0.25">
      <c r="D488" s="118"/>
      <c r="E488" s="43"/>
      <c r="F488" s="43"/>
    </row>
    <row r="489" spans="4:6" hidden="1" x14ac:dyDescent="0.25">
      <c r="D489" s="118"/>
      <c r="E489" s="43"/>
      <c r="F489" s="43"/>
    </row>
    <row r="490" spans="4:6" hidden="1" x14ac:dyDescent="0.25">
      <c r="D490" s="118"/>
      <c r="E490" s="43"/>
      <c r="F490" s="43"/>
    </row>
    <row r="491" spans="4:6" hidden="1" x14ac:dyDescent="0.25">
      <c r="D491" s="118"/>
      <c r="E491" s="43"/>
      <c r="F491" s="43"/>
    </row>
    <row r="492" spans="4:6" hidden="1" x14ac:dyDescent="0.25">
      <c r="D492" s="118"/>
      <c r="E492" s="43"/>
      <c r="F492" s="43"/>
    </row>
    <row r="493" spans="4:6" hidden="1" x14ac:dyDescent="0.25">
      <c r="D493" s="118"/>
      <c r="E493" s="43"/>
      <c r="F493" s="43"/>
    </row>
    <row r="494" spans="4:6" hidden="1" x14ac:dyDescent="0.25">
      <c r="D494" s="118"/>
      <c r="E494" s="43"/>
      <c r="F494" s="43"/>
    </row>
    <row r="495" spans="4:6" hidden="1" x14ac:dyDescent="0.25">
      <c r="D495" s="118"/>
      <c r="E495" s="43"/>
      <c r="F495" s="43"/>
    </row>
    <row r="496" spans="4:6" hidden="1" x14ac:dyDescent="0.25">
      <c r="D496" s="118"/>
      <c r="E496" s="43"/>
      <c r="F496" s="43"/>
    </row>
    <row r="497" spans="4:6" hidden="1" x14ac:dyDescent="0.25">
      <c r="D497" s="118"/>
      <c r="E497" s="43"/>
      <c r="F497" s="43"/>
    </row>
    <row r="498" spans="4:6" hidden="1" x14ac:dyDescent="0.25">
      <c r="D498" s="118"/>
      <c r="E498" s="43"/>
      <c r="F498" s="43"/>
    </row>
    <row r="499" spans="4:6" hidden="1" x14ac:dyDescent="0.25">
      <c r="D499" s="118"/>
      <c r="E499" s="43"/>
      <c r="F499" s="43"/>
    </row>
    <row r="500" spans="4:6" hidden="1" x14ac:dyDescent="0.25">
      <c r="D500" s="118"/>
      <c r="E500" s="43"/>
      <c r="F500" s="43"/>
    </row>
    <row r="501" spans="4:6" hidden="1" x14ac:dyDescent="0.25">
      <c r="D501" s="118"/>
      <c r="E501" s="43"/>
      <c r="F501" s="43"/>
    </row>
    <row r="502" spans="4:6" hidden="1" x14ac:dyDescent="0.25">
      <c r="D502" s="118"/>
      <c r="E502" s="43"/>
      <c r="F502" s="43"/>
    </row>
    <row r="503" spans="4:6" hidden="1" x14ac:dyDescent="0.25">
      <c r="D503" s="118"/>
      <c r="E503" s="43"/>
      <c r="F503" s="43"/>
    </row>
    <row r="504" spans="4:6" hidden="1" x14ac:dyDescent="0.25">
      <c r="D504" s="118"/>
      <c r="E504" s="43"/>
      <c r="F504" s="43"/>
    </row>
    <row r="505" spans="4:6" hidden="1" x14ac:dyDescent="0.25">
      <c r="D505" s="118"/>
      <c r="E505" s="43"/>
      <c r="F505" s="43"/>
    </row>
    <row r="506" spans="4:6" hidden="1" x14ac:dyDescent="0.25">
      <c r="D506" s="118"/>
      <c r="E506" s="43"/>
      <c r="F506" s="43"/>
    </row>
    <row r="507" spans="4:6" hidden="1" x14ac:dyDescent="0.25">
      <c r="D507" s="118"/>
      <c r="E507" s="43"/>
      <c r="F507" s="43"/>
    </row>
    <row r="508" spans="4:6" hidden="1" x14ac:dyDescent="0.25">
      <c r="D508" s="118"/>
      <c r="E508" s="43"/>
      <c r="F508" s="43"/>
    </row>
    <row r="509" spans="4:6" hidden="1" x14ac:dyDescent="0.25">
      <c r="D509" s="118"/>
      <c r="E509" s="43"/>
      <c r="F509" s="43"/>
    </row>
    <row r="510" spans="4:6" hidden="1" x14ac:dyDescent="0.25">
      <c r="D510" s="118"/>
      <c r="E510" s="43"/>
      <c r="F510" s="43"/>
    </row>
    <row r="511" spans="4:6" hidden="1" x14ac:dyDescent="0.25">
      <c r="D511" s="118"/>
      <c r="E511" s="43"/>
      <c r="F511" s="43"/>
    </row>
    <row r="512" spans="4:6" hidden="1" x14ac:dyDescent="0.25">
      <c r="D512" s="118"/>
      <c r="E512" s="43"/>
      <c r="F512" s="43"/>
    </row>
    <row r="513" spans="4:6" hidden="1" x14ac:dyDescent="0.25">
      <c r="D513" s="118"/>
      <c r="E513" s="43"/>
      <c r="F513" s="43"/>
    </row>
    <row r="514" spans="4:6" hidden="1" x14ac:dyDescent="0.25">
      <c r="D514" s="118"/>
      <c r="E514" s="43"/>
      <c r="F514" s="43"/>
    </row>
    <row r="515" spans="4:6" hidden="1" x14ac:dyDescent="0.25">
      <c r="D515" s="118"/>
      <c r="E515" s="43"/>
      <c r="F515" s="43"/>
    </row>
    <row r="516" spans="4:6" hidden="1" x14ac:dyDescent="0.25">
      <c r="D516" s="118"/>
      <c r="E516" s="43"/>
      <c r="F516" s="43"/>
    </row>
    <row r="517" spans="4:6" hidden="1" x14ac:dyDescent="0.25">
      <c r="D517" s="118"/>
      <c r="E517" s="43"/>
      <c r="F517" s="43"/>
    </row>
    <row r="518" spans="4:6" hidden="1" x14ac:dyDescent="0.25">
      <c r="D518" s="118"/>
      <c r="E518" s="43"/>
      <c r="F518" s="43"/>
    </row>
    <row r="519" spans="4:6" hidden="1" x14ac:dyDescent="0.25">
      <c r="D519" s="118"/>
      <c r="E519" s="43"/>
      <c r="F519" s="43"/>
    </row>
    <row r="520" spans="4:6" hidden="1" x14ac:dyDescent="0.25">
      <c r="D520" s="118"/>
      <c r="E520" s="43"/>
      <c r="F520" s="43"/>
    </row>
    <row r="521" spans="4:6" hidden="1" x14ac:dyDescent="0.25">
      <c r="D521" s="118"/>
      <c r="E521" s="43"/>
      <c r="F521" s="43"/>
    </row>
    <row r="522" spans="4:6" hidden="1" x14ac:dyDescent="0.25">
      <c r="D522" s="118"/>
      <c r="E522" s="43"/>
      <c r="F522" s="43"/>
    </row>
    <row r="523" spans="4:6" hidden="1" x14ac:dyDescent="0.25">
      <c r="D523" s="118"/>
      <c r="E523" s="43"/>
      <c r="F523" s="43"/>
    </row>
    <row r="524" spans="4:6" hidden="1" x14ac:dyDescent="0.25">
      <c r="D524" s="118"/>
      <c r="E524" s="43"/>
      <c r="F524" s="43"/>
    </row>
    <row r="525" spans="4:6" hidden="1" x14ac:dyDescent="0.25">
      <c r="D525" s="118"/>
      <c r="E525" s="43"/>
      <c r="F525" s="43"/>
    </row>
    <row r="526" spans="4:6" hidden="1" x14ac:dyDescent="0.25">
      <c r="D526" s="118"/>
      <c r="E526" s="43"/>
      <c r="F526" s="43"/>
    </row>
    <row r="527" spans="4:6" hidden="1" x14ac:dyDescent="0.25">
      <c r="D527" s="118"/>
      <c r="E527" s="43"/>
      <c r="F527" s="43"/>
    </row>
    <row r="528" spans="4:6" hidden="1" x14ac:dyDescent="0.25">
      <c r="D528" s="118"/>
      <c r="E528" s="43"/>
      <c r="F528" s="43"/>
    </row>
    <row r="529" spans="4:6" hidden="1" x14ac:dyDescent="0.25">
      <c r="D529" s="118"/>
      <c r="E529" s="43"/>
      <c r="F529" s="43"/>
    </row>
    <row r="530" spans="4:6" hidden="1" x14ac:dyDescent="0.25">
      <c r="D530" s="118"/>
      <c r="E530" s="43"/>
      <c r="F530" s="43"/>
    </row>
    <row r="531" spans="4:6" hidden="1" x14ac:dyDescent="0.25">
      <c r="D531" s="118"/>
      <c r="E531" s="43"/>
      <c r="F531" s="43"/>
    </row>
    <row r="532" spans="4:6" hidden="1" x14ac:dyDescent="0.25">
      <c r="D532" s="118"/>
      <c r="E532" s="43"/>
      <c r="F532" s="43"/>
    </row>
    <row r="533" spans="4:6" hidden="1" x14ac:dyDescent="0.25">
      <c r="D533" s="118"/>
      <c r="E533" s="43"/>
      <c r="F533" s="43"/>
    </row>
    <row r="534" spans="4:6" hidden="1" x14ac:dyDescent="0.25">
      <c r="D534" s="118"/>
      <c r="E534" s="43"/>
      <c r="F534" s="43"/>
    </row>
    <row r="535" spans="4:6" hidden="1" x14ac:dyDescent="0.25">
      <c r="D535" s="118"/>
      <c r="E535" s="43"/>
      <c r="F535" s="43"/>
    </row>
    <row r="536" spans="4:6" hidden="1" x14ac:dyDescent="0.25">
      <c r="D536" s="118"/>
      <c r="E536" s="43"/>
      <c r="F536" s="43"/>
    </row>
    <row r="537" spans="4:6" hidden="1" x14ac:dyDescent="0.25">
      <c r="D537" s="118"/>
      <c r="E537" s="43"/>
      <c r="F537" s="43"/>
    </row>
    <row r="538" spans="4:6" hidden="1" x14ac:dyDescent="0.25">
      <c r="D538" s="118"/>
      <c r="E538" s="43"/>
      <c r="F538" s="43"/>
    </row>
    <row r="539" spans="4:6" hidden="1" x14ac:dyDescent="0.25">
      <c r="D539" s="118"/>
      <c r="E539" s="43"/>
      <c r="F539" s="43"/>
    </row>
    <row r="540" spans="4:6" hidden="1" x14ac:dyDescent="0.25">
      <c r="D540" s="118"/>
      <c r="E540" s="43"/>
      <c r="F540" s="43"/>
    </row>
    <row r="541" spans="4:6" hidden="1" x14ac:dyDescent="0.25">
      <c r="D541" s="118"/>
      <c r="E541" s="43"/>
      <c r="F541" s="43"/>
    </row>
    <row r="542" spans="4:6" hidden="1" x14ac:dyDescent="0.25">
      <c r="D542" s="118"/>
      <c r="E542" s="43"/>
      <c r="F542" s="43"/>
    </row>
    <row r="543" spans="4:6" hidden="1" x14ac:dyDescent="0.25">
      <c r="D543" s="118"/>
      <c r="E543" s="43"/>
      <c r="F543" s="43"/>
    </row>
    <row r="544" spans="4:6" hidden="1" x14ac:dyDescent="0.25">
      <c r="D544" s="118"/>
      <c r="E544" s="43"/>
      <c r="F544" s="43"/>
    </row>
    <row r="545" spans="4:6" hidden="1" x14ac:dyDescent="0.25">
      <c r="D545" s="118"/>
      <c r="E545" s="43"/>
      <c r="F545" s="43"/>
    </row>
    <row r="546" spans="4:6" hidden="1" x14ac:dyDescent="0.25">
      <c r="D546" s="118"/>
      <c r="E546" s="43"/>
      <c r="F546" s="43"/>
    </row>
    <row r="547" spans="4:6" hidden="1" x14ac:dyDescent="0.25">
      <c r="D547" s="118"/>
      <c r="E547" s="43"/>
      <c r="F547" s="43"/>
    </row>
    <row r="548" spans="4:6" hidden="1" x14ac:dyDescent="0.25">
      <c r="D548" s="118"/>
      <c r="E548" s="43"/>
      <c r="F548" s="43"/>
    </row>
    <row r="549" spans="4:6" hidden="1" x14ac:dyDescent="0.25">
      <c r="D549" s="118"/>
      <c r="E549" s="43"/>
      <c r="F549" s="43"/>
    </row>
    <row r="550" spans="4:6" hidden="1" x14ac:dyDescent="0.25">
      <c r="D550" s="118"/>
      <c r="E550" s="43"/>
      <c r="F550" s="43"/>
    </row>
    <row r="551" spans="4:6" hidden="1" x14ac:dyDescent="0.25">
      <c r="D551" s="118"/>
      <c r="E551" s="43"/>
      <c r="F551" s="43"/>
    </row>
    <row r="552" spans="4:6" hidden="1" x14ac:dyDescent="0.25">
      <c r="D552" s="118"/>
      <c r="E552" s="43"/>
      <c r="F552" s="43"/>
    </row>
    <row r="553" spans="4:6" hidden="1" x14ac:dyDescent="0.25">
      <c r="D553" s="118"/>
      <c r="E553" s="43"/>
      <c r="F553" s="43"/>
    </row>
    <row r="554" spans="4:6" hidden="1" x14ac:dyDescent="0.25">
      <c r="D554" s="118"/>
      <c r="E554" s="43"/>
      <c r="F554" s="43"/>
    </row>
    <row r="555" spans="4:6" hidden="1" x14ac:dyDescent="0.25">
      <c r="D555" s="118"/>
      <c r="E555" s="43"/>
      <c r="F555" s="43"/>
    </row>
    <row r="556" spans="4:6" hidden="1" x14ac:dyDescent="0.25">
      <c r="D556" s="118"/>
      <c r="E556" s="43"/>
      <c r="F556" s="43"/>
    </row>
    <row r="557" spans="4:6" hidden="1" x14ac:dyDescent="0.25">
      <c r="D557" s="118"/>
      <c r="E557" s="43"/>
      <c r="F557" s="43"/>
    </row>
    <row r="558" spans="4:6" hidden="1" x14ac:dyDescent="0.25">
      <c r="D558" s="118"/>
      <c r="E558" s="43"/>
      <c r="F558" s="43"/>
    </row>
    <row r="559" spans="4:6" hidden="1" x14ac:dyDescent="0.25">
      <c r="D559" s="118"/>
      <c r="E559" s="43"/>
      <c r="F559" s="43"/>
    </row>
    <row r="560" spans="4:6" hidden="1" x14ac:dyDescent="0.25">
      <c r="D560" s="118"/>
      <c r="E560" s="43"/>
      <c r="F560" s="43"/>
    </row>
    <row r="561" spans="4:6" hidden="1" x14ac:dyDescent="0.25">
      <c r="D561" s="118"/>
      <c r="E561" s="43"/>
      <c r="F561" s="43"/>
    </row>
    <row r="562" spans="4:6" hidden="1" x14ac:dyDescent="0.25">
      <c r="D562" s="118"/>
      <c r="E562" s="43"/>
      <c r="F562" s="43"/>
    </row>
    <row r="563" spans="4:6" hidden="1" x14ac:dyDescent="0.25">
      <c r="D563" s="118"/>
      <c r="E563" s="43"/>
      <c r="F563" s="43"/>
    </row>
    <row r="564" spans="4:6" hidden="1" x14ac:dyDescent="0.25">
      <c r="D564" s="118"/>
      <c r="E564" s="43"/>
      <c r="F564" s="43"/>
    </row>
    <row r="565" spans="4:6" hidden="1" x14ac:dyDescent="0.25">
      <c r="D565" s="118"/>
      <c r="E565" s="43"/>
      <c r="F565" s="43"/>
    </row>
    <row r="566" spans="4:6" hidden="1" x14ac:dyDescent="0.25">
      <c r="D566" s="118"/>
      <c r="E566" s="43"/>
      <c r="F566" s="43"/>
    </row>
    <row r="567" spans="4:6" hidden="1" x14ac:dyDescent="0.25">
      <c r="D567" s="118"/>
      <c r="E567" s="43"/>
      <c r="F567" s="43"/>
    </row>
    <row r="568" spans="4:6" hidden="1" x14ac:dyDescent="0.25">
      <c r="D568" s="118"/>
      <c r="E568" s="43"/>
      <c r="F568" s="43"/>
    </row>
    <row r="569" spans="4:6" hidden="1" x14ac:dyDescent="0.25">
      <c r="D569" s="118"/>
      <c r="E569" s="43"/>
      <c r="F569" s="43"/>
    </row>
    <row r="570" spans="4:6" hidden="1" x14ac:dyDescent="0.25">
      <c r="D570" s="118"/>
      <c r="E570" s="43"/>
      <c r="F570" s="43"/>
    </row>
    <row r="571" spans="4:6" hidden="1" x14ac:dyDescent="0.25">
      <c r="D571" s="118"/>
      <c r="E571" s="43"/>
      <c r="F571" s="43"/>
    </row>
    <row r="572" spans="4:6" hidden="1" x14ac:dyDescent="0.25">
      <c r="D572" s="118"/>
      <c r="E572" s="43"/>
      <c r="F572" s="43"/>
    </row>
    <row r="573" spans="4:6" hidden="1" x14ac:dyDescent="0.25">
      <c r="D573" s="118"/>
      <c r="E573" s="43"/>
      <c r="F573" s="43"/>
    </row>
    <row r="574" spans="4:6" hidden="1" x14ac:dyDescent="0.25">
      <c r="D574" s="118"/>
      <c r="E574" s="43"/>
      <c r="F574" s="43"/>
    </row>
    <row r="575" spans="4:6" hidden="1" x14ac:dyDescent="0.25">
      <c r="D575" s="118"/>
      <c r="E575" s="43"/>
      <c r="F575" s="43"/>
    </row>
    <row r="576" spans="4:6" hidden="1" x14ac:dyDescent="0.25">
      <c r="D576" s="118"/>
      <c r="E576" s="43"/>
      <c r="F576" s="43"/>
    </row>
    <row r="577" spans="4:6" hidden="1" x14ac:dyDescent="0.25">
      <c r="D577" s="118"/>
      <c r="E577" s="43"/>
      <c r="F577" s="43"/>
    </row>
    <row r="578" spans="4:6" hidden="1" x14ac:dyDescent="0.25">
      <c r="D578" s="118"/>
      <c r="E578" s="43"/>
      <c r="F578" s="43"/>
    </row>
    <row r="579" spans="4:6" hidden="1" x14ac:dyDescent="0.25">
      <c r="D579" s="118"/>
      <c r="E579" s="43"/>
      <c r="F579" s="43"/>
    </row>
    <row r="580" spans="4:6" hidden="1" x14ac:dyDescent="0.25">
      <c r="D580" s="118"/>
      <c r="E580" s="43"/>
      <c r="F580" s="43"/>
    </row>
    <row r="581" spans="4:6" hidden="1" x14ac:dyDescent="0.25">
      <c r="D581" s="118"/>
      <c r="E581" s="43"/>
      <c r="F581" s="43"/>
    </row>
    <row r="582" spans="4:6" hidden="1" x14ac:dyDescent="0.25">
      <c r="D582" s="118"/>
      <c r="E582" s="43"/>
      <c r="F582" s="43"/>
    </row>
    <row r="583" spans="4:6" hidden="1" x14ac:dyDescent="0.25">
      <c r="D583" s="118"/>
      <c r="E583" s="43"/>
      <c r="F583" s="43"/>
    </row>
    <row r="584" spans="4:6" hidden="1" x14ac:dyDescent="0.25">
      <c r="D584" s="118"/>
      <c r="E584" s="43"/>
      <c r="F584" s="43"/>
    </row>
    <row r="585" spans="4:6" hidden="1" x14ac:dyDescent="0.25">
      <c r="D585" s="118"/>
      <c r="E585" s="43"/>
      <c r="F585" s="43"/>
    </row>
    <row r="586" spans="4:6" hidden="1" x14ac:dyDescent="0.25">
      <c r="D586" s="118"/>
      <c r="E586" s="43"/>
      <c r="F586" s="43"/>
    </row>
    <row r="587" spans="4:6" hidden="1" x14ac:dyDescent="0.25">
      <c r="D587" s="118"/>
      <c r="E587" s="43"/>
      <c r="F587" s="43"/>
    </row>
    <row r="588" spans="4:6" hidden="1" x14ac:dyDescent="0.25">
      <c r="D588" s="118"/>
      <c r="E588" s="43"/>
      <c r="F588" s="43"/>
    </row>
    <row r="589" spans="4:6" hidden="1" x14ac:dyDescent="0.25">
      <c r="D589" s="118"/>
      <c r="E589" s="43"/>
      <c r="F589" s="43"/>
    </row>
    <row r="590" spans="4:6" hidden="1" x14ac:dyDescent="0.25">
      <c r="D590" s="118"/>
      <c r="E590" s="43"/>
      <c r="F590" s="43"/>
    </row>
    <row r="591" spans="4:6" hidden="1" x14ac:dyDescent="0.25">
      <c r="D591" s="118"/>
      <c r="E591" s="43"/>
      <c r="F591" s="43"/>
    </row>
    <row r="592" spans="4:6" hidden="1" x14ac:dyDescent="0.25">
      <c r="D592" s="118"/>
      <c r="E592" s="43"/>
      <c r="F592" s="43"/>
    </row>
    <row r="593" spans="4:6" hidden="1" x14ac:dyDescent="0.25">
      <c r="D593" s="118"/>
      <c r="E593" s="43"/>
      <c r="F593" s="43"/>
    </row>
    <row r="594" spans="4:6" hidden="1" x14ac:dyDescent="0.25">
      <c r="D594" s="118"/>
      <c r="E594" s="43"/>
      <c r="F594" s="43"/>
    </row>
    <row r="595" spans="4:6" hidden="1" x14ac:dyDescent="0.25">
      <c r="D595" s="118"/>
      <c r="E595" s="43"/>
      <c r="F595" s="43"/>
    </row>
    <row r="596" spans="4:6" hidden="1" x14ac:dyDescent="0.25">
      <c r="D596" s="118"/>
      <c r="E596" s="43"/>
      <c r="F596" s="43"/>
    </row>
    <row r="597" spans="4:6" hidden="1" x14ac:dyDescent="0.25">
      <c r="D597" s="118"/>
      <c r="E597" s="43"/>
      <c r="F597" s="43"/>
    </row>
    <row r="598" spans="4:6" hidden="1" x14ac:dyDescent="0.25">
      <c r="D598" s="118"/>
      <c r="E598" s="43"/>
      <c r="F598" s="43"/>
    </row>
    <row r="599" spans="4:6" hidden="1" x14ac:dyDescent="0.25">
      <c r="D599" s="118"/>
      <c r="E599" s="43"/>
      <c r="F599" s="43"/>
    </row>
    <row r="600" spans="4:6" hidden="1" x14ac:dyDescent="0.25">
      <c r="D600" s="118"/>
      <c r="E600" s="43"/>
      <c r="F600" s="43"/>
    </row>
    <row r="601" spans="4:6" hidden="1" x14ac:dyDescent="0.25">
      <c r="D601" s="118"/>
      <c r="E601" s="43"/>
      <c r="F601" s="43"/>
    </row>
    <row r="602" spans="4:6" hidden="1" x14ac:dyDescent="0.25">
      <c r="D602" s="118"/>
      <c r="E602" s="43"/>
      <c r="F602" s="43"/>
    </row>
    <row r="603" spans="4:6" hidden="1" x14ac:dyDescent="0.25">
      <c r="D603" s="118"/>
      <c r="E603" s="43"/>
      <c r="F603" s="43"/>
    </row>
    <row r="604" spans="4:6" hidden="1" x14ac:dyDescent="0.25">
      <c r="D604" s="118"/>
      <c r="E604" s="43"/>
      <c r="F604" s="43"/>
    </row>
    <row r="605" spans="4:6" hidden="1" x14ac:dyDescent="0.25">
      <c r="D605" s="118"/>
      <c r="E605" s="43"/>
      <c r="F605" s="43"/>
    </row>
    <row r="606" spans="4:6" hidden="1" x14ac:dyDescent="0.25">
      <c r="D606" s="118"/>
      <c r="E606" s="43"/>
      <c r="F606" s="43"/>
    </row>
    <row r="607" spans="4:6" hidden="1" x14ac:dyDescent="0.25">
      <c r="D607" s="118"/>
      <c r="E607" s="43"/>
      <c r="F607" s="43"/>
    </row>
    <row r="608" spans="4:6" hidden="1" x14ac:dyDescent="0.25">
      <c r="D608" s="118"/>
      <c r="E608" s="43"/>
      <c r="F608" s="43"/>
    </row>
    <row r="609" spans="4:6" hidden="1" x14ac:dyDescent="0.25">
      <c r="D609" s="118"/>
      <c r="E609" s="43"/>
      <c r="F609" s="43"/>
    </row>
    <row r="610" spans="4:6" hidden="1" x14ac:dyDescent="0.25">
      <c r="D610" s="118"/>
      <c r="E610" s="43"/>
      <c r="F610" s="43"/>
    </row>
    <row r="611" spans="4:6" hidden="1" x14ac:dyDescent="0.25">
      <c r="D611" s="118"/>
      <c r="E611" s="43"/>
      <c r="F611" s="43"/>
    </row>
    <row r="612" spans="4:6" hidden="1" x14ac:dyDescent="0.25">
      <c r="D612" s="118"/>
      <c r="E612" s="43"/>
      <c r="F612" s="43"/>
    </row>
    <row r="613" spans="4:6" hidden="1" x14ac:dyDescent="0.25">
      <c r="D613" s="118"/>
      <c r="E613" s="43"/>
      <c r="F613" s="43"/>
    </row>
    <row r="614" spans="4:6" hidden="1" x14ac:dyDescent="0.25">
      <c r="D614" s="118"/>
      <c r="E614" s="43"/>
      <c r="F614" s="43"/>
    </row>
    <row r="615" spans="4:6" hidden="1" x14ac:dyDescent="0.25">
      <c r="D615" s="118"/>
      <c r="E615" s="43"/>
      <c r="F615" s="43"/>
    </row>
    <row r="616" spans="4:6" hidden="1" x14ac:dyDescent="0.25">
      <c r="D616" s="118"/>
      <c r="E616" s="43"/>
      <c r="F616" s="43"/>
    </row>
    <row r="617" spans="4:6" hidden="1" x14ac:dyDescent="0.25">
      <c r="D617" s="118"/>
      <c r="E617" s="43"/>
      <c r="F617" s="43"/>
    </row>
    <row r="618" spans="4:6" hidden="1" x14ac:dyDescent="0.25">
      <c r="D618" s="118"/>
      <c r="E618" s="43"/>
      <c r="F618" s="43"/>
    </row>
    <row r="619" spans="4:6" hidden="1" x14ac:dyDescent="0.25">
      <c r="D619" s="118"/>
      <c r="E619" s="43"/>
      <c r="F619" s="43"/>
    </row>
    <row r="620" spans="4:6" hidden="1" x14ac:dyDescent="0.25">
      <c r="D620" s="118"/>
      <c r="E620" s="43"/>
      <c r="F620" s="43"/>
    </row>
    <row r="621" spans="4:6" hidden="1" x14ac:dyDescent="0.25">
      <c r="D621" s="118"/>
      <c r="E621" s="43"/>
      <c r="F621" s="43"/>
    </row>
    <row r="622" spans="4:6" hidden="1" x14ac:dyDescent="0.25">
      <c r="D622" s="118"/>
      <c r="E622" s="43"/>
      <c r="F622" s="43"/>
    </row>
    <row r="623" spans="4:6" hidden="1" x14ac:dyDescent="0.25">
      <c r="D623" s="118"/>
      <c r="E623" s="43"/>
      <c r="F623" s="43"/>
    </row>
    <row r="624" spans="4:6" hidden="1" x14ac:dyDescent="0.25">
      <c r="D624" s="118"/>
      <c r="E624" s="43"/>
      <c r="F624" s="43"/>
    </row>
    <row r="625" spans="4:6" hidden="1" x14ac:dyDescent="0.25">
      <c r="D625" s="118"/>
      <c r="E625" s="43"/>
      <c r="F625" s="43"/>
    </row>
    <row r="626" spans="4:6" hidden="1" x14ac:dyDescent="0.25">
      <c r="D626" s="118"/>
      <c r="E626" s="43"/>
      <c r="F626" s="43"/>
    </row>
    <row r="627" spans="4:6" hidden="1" x14ac:dyDescent="0.25">
      <c r="D627" s="118"/>
      <c r="E627" s="43"/>
      <c r="F627" s="43"/>
    </row>
    <row r="628" spans="4:6" hidden="1" x14ac:dyDescent="0.25">
      <c r="D628" s="118"/>
      <c r="E628" s="43"/>
      <c r="F628" s="43"/>
    </row>
    <row r="629" spans="4:6" hidden="1" x14ac:dyDescent="0.25">
      <c r="D629" s="118"/>
      <c r="E629" s="43"/>
      <c r="F629" s="43"/>
    </row>
    <row r="630" spans="4:6" hidden="1" x14ac:dyDescent="0.25">
      <c r="D630" s="118"/>
      <c r="E630" s="43"/>
      <c r="F630" s="43"/>
    </row>
    <row r="631" spans="4:6" hidden="1" x14ac:dyDescent="0.25">
      <c r="D631" s="118"/>
      <c r="E631" s="43"/>
      <c r="F631" s="43"/>
    </row>
    <row r="632" spans="4:6" hidden="1" x14ac:dyDescent="0.25">
      <c r="D632" s="118"/>
      <c r="E632" s="43"/>
      <c r="F632" s="43"/>
    </row>
    <row r="633" spans="4:6" hidden="1" x14ac:dyDescent="0.25">
      <c r="D633" s="118"/>
      <c r="E633" s="43"/>
      <c r="F633" s="43"/>
    </row>
    <row r="634" spans="4:6" hidden="1" x14ac:dyDescent="0.25">
      <c r="D634" s="118"/>
      <c r="E634" s="43"/>
      <c r="F634" s="43"/>
    </row>
    <row r="635" spans="4:6" hidden="1" x14ac:dyDescent="0.25">
      <c r="D635" s="118"/>
      <c r="E635" s="43"/>
      <c r="F635" s="43"/>
    </row>
    <row r="636" spans="4:6" hidden="1" x14ac:dyDescent="0.25">
      <c r="D636" s="118"/>
      <c r="E636" s="43"/>
      <c r="F636" s="43"/>
    </row>
    <row r="637" spans="4:6" hidden="1" x14ac:dyDescent="0.25">
      <c r="D637" s="118"/>
      <c r="E637" s="43"/>
      <c r="F637" s="43"/>
    </row>
    <row r="638" spans="4:6" hidden="1" x14ac:dyDescent="0.25">
      <c r="D638" s="118"/>
      <c r="E638" s="43"/>
      <c r="F638" s="43"/>
    </row>
    <row r="639" spans="4:6" hidden="1" x14ac:dyDescent="0.25">
      <c r="D639" s="118"/>
      <c r="E639" s="43"/>
      <c r="F639" s="43"/>
    </row>
    <row r="640" spans="4:6" hidden="1" x14ac:dyDescent="0.25">
      <c r="D640" s="118"/>
      <c r="E640" s="43"/>
      <c r="F640" s="43"/>
    </row>
    <row r="641" spans="4:6" hidden="1" x14ac:dyDescent="0.25">
      <c r="D641" s="118"/>
      <c r="E641" s="43"/>
      <c r="F641" s="43"/>
    </row>
    <row r="642" spans="4:6" hidden="1" x14ac:dyDescent="0.25">
      <c r="D642" s="118"/>
      <c r="E642" s="43"/>
      <c r="F642" s="43"/>
    </row>
    <row r="643" spans="4:6" hidden="1" x14ac:dyDescent="0.25">
      <c r="D643" s="118"/>
      <c r="E643" s="43"/>
      <c r="F643" s="43"/>
    </row>
    <row r="644" spans="4:6" hidden="1" x14ac:dyDescent="0.25">
      <c r="D644" s="118"/>
      <c r="E644" s="43"/>
      <c r="F644" s="43"/>
    </row>
    <row r="645" spans="4:6" hidden="1" x14ac:dyDescent="0.25">
      <c r="D645" s="118"/>
      <c r="E645" s="43"/>
      <c r="F645" s="43"/>
    </row>
    <row r="646" spans="4:6" hidden="1" x14ac:dyDescent="0.25">
      <c r="D646" s="118"/>
      <c r="E646" s="43"/>
      <c r="F646" s="43"/>
    </row>
    <row r="647" spans="4:6" hidden="1" x14ac:dyDescent="0.25">
      <c r="D647" s="118"/>
      <c r="E647" s="43"/>
      <c r="F647" s="43"/>
    </row>
    <row r="648" spans="4:6" hidden="1" x14ac:dyDescent="0.25">
      <c r="D648" s="118"/>
      <c r="E648" s="43"/>
      <c r="F648" s="43"/>
    </row>
    <row r="649" spans="4:6" hidden="1" x14ac:dyDescent="0.25">
      <c r="D649" s="118"/>
      <c r="E649" s="43"/>
      <c r="F649" s="43"/>
    </row>
    <row r="650" spans="4:6" hidden="1" x14ac:dyDescent="0.25">
      <c r="D650" s="118"/>
      <c r="E650" s="43"/>
      <c r="F650" s="43"/>
    </row>
    <row r="651" spans="4:6" hidden="1" x14ac:dyDescent="0.25">
      <c r="D651" s="118"/>
      <c r="E651" s="43"/>
      <c r="F651" s="43"/>
    </row>
    <row r="652" spans="4:6" hidden="1" x14ac:dyDescent="0.25">
      <c r="D652" s="118"/>
      <c r="E652" s="43"/>
      <c r="F652" s="43"/>
    </row>
    <row r="653" spans="4:6" hidden="1" x14ac:dyDescent="0.25">
      <c r="D653" s="118"/>
      <c r="E653" s="43"/>
      <c r="F653" s="43"/>
    </row>
    <row r="654" spans="4:6" hidden="1" x14ac:dyDescent="0.25">
      <c r="D654" s="118"/>
      <c r="E654" s="43"/>
      <c r="F654" s="43"/>
    </row>
    <row r="655" spans="4:6" hidden="1" x14ac:dyDescent="0.25">
      <c r="D655" s="118"/>
      <c r="E655" s="43"/>
      <c r="F655" s="43"/>
    </row>
    <row r="656" spans="4:6" hidden="1" x14ac:dyDescent="0.25">
      <c r="D656" s="118"/>
      <c r="E656" s="43"/>
      <c r="F656" s="43"/>
    </row>
    <row r="657" spans="4:6" hidden="1" x14ac:dyDescent="0.25">
      <c r="D657" s="118"/>
      <c r="E657" s="43"/>
      <c r="F657" s="43"/>
    </row>
    <row r="658" spans="4:6" hidden="1" x14ac:dyDescent="0.25">
      <c r="D658" s="118"/>
      <c r="E658" s="43"/>
      <c r="F658" s="43"/>
    </row>
    <row r="659" spans="4:6" hidden="1" x14ac:dyDescent="0.25">
      <c r="D659" s="118"/>
      <c r="E659" s="43"/>
      <c r="F659" s="43"/>
    </row>
    <row r="660" spans="4:6" hidden="1" x14ac:dyDescent="0.25">
      <c r="D660" s="118"/>
      <c r="E660" s="43"/>
      <c r="F660" s="43"/>
    </row>
    <row r="661" spans="4:6" hidden="1" x14ac:dyDescent="0.25">
      <c r="D661" s="118"/>
      <c r="E661" s="43"/>
      <c r="F661" s="43"/>
    </row>
    <row r="662" spans="4:6" hidden="1" x14ac:dyDescent="0.25">
      <c r="D662" s="118"/>
      <c r="E662" s="43"/>
      <c r="F662" s="43"/>
    </row>
    <row r="663" spans="4:6" hidden="1" x14ac:dyDescent="0.25">
      <c r="D663" s="118"/>
      <c r="E663" s="43"/>
      <c r="F663" s="43"/>
    </row>
    <row r="664" spans="4:6" hidden="1" x14ac:dyDescent="0.25">
      <c r="D664" s="118"/>
      <c r="E664" s="43"/>
      <c r="F664" s="43"/>
    </row>
    <row r="665" spans="4:6" hidden="1" x14ac:dyDescent="0.25">
      <c r="D665" s="118"/>
      <c r="E665" s="43"/>
      <c r="F665" s="43"/>
    </row>
    <row r="666" spans="4:6" hidden="1" x14ac:dyDescent="0.25">
      <c r="D666" s="118"/>
      <c r="E666" s="43"/>
      <c r="F666" s="43"/>
    </row>
    <row r="667" spans="4:6" hidden="1" x14ac:dyDescent="0.25">
      <c r="D667" s="118"/>
      <c r="E667" s="43"/>
      <c r="F667" s="43"/>
    </row>
    <row r="668" spans="4:6" hidden="1" x14ac:dyDescent="0.25">
      <c r="D668" s="118"/>
      <c r="E668" s="43"/>
      <c r="F668" s="43"/>
    </row>
    <row r="669" spans="4:6" hidden="1" x14ac:dyDescent="0.25">
      <c r="D669" s="118"/>
      <c r="E669" s="43"/>
      <c r="F669" s="43"/>
    </row>
    <row r="670" spans="4:6" hidden="1" x14ac:dyDescent="0.25">
      <c r="D670" s="118"/>
      <c r="E670" s="43"/>
      <c r="F670" s="43"/>
    </row>
    <row r="671" spans="4:6" hidden="1" x14ac:dyDescent="0.25">
      <c r="D671" s="118"/>
      <c r="E671" s="43"/>
      <c r="F671" s="43"/>
    </row>
    <row r="672" spans="4:6" hidden="1" x14ac:dyDescent="0.25">
      <c r="D672" s="118"/>
      <c r="E672" s="43"/>
      <c r="F672" s="43"/>
    </row>
    <row r="673" spans="4:6" hidden="1" x14ac:dyDescent="0.25">
      <c r="D673" s="118"/>
      <c r="E673" s="43"/>
      <c r="F673" s="43"/>
    </row>
    <row r="674" spans="4:6" hidden="1" x14ac:dyDescent="0.25">
      <c r="D674" s="118"/>
      <c r="E674" s="43"/>
      <c r="F674" s="43"/>
    </row>
    <row r="675" spans="4:6" hidden="1" x14ac:dyDescent="0.25">
      <c r="D675" s="118"/>
      <c r="E675" s="43"/>
      <c r="F675" s="43"/>
    </row>
    <row r="676" spans="4:6" hidden="1" x14ac:dyDescent="0.25">
      <c r="D676" s="118"/>
      <c r="E676" s="43"/>
      <c r="F676" s="43"/>
    </row>
    <row r="677" spans="4:6" hidden="1" x14ac:dyDescent="0.25">
      <c r="D677" s="118"/>
      <c r="E677" s="43"/>
      <c r="F677" s="43"/>
    </row>
    <row r="678" spans="4:6" hidden="1" x14ac:dyDescent="0.25">
      <c r="D678" s="118"/>
      <c r="E678" s="43"/>
      <c r="F678" s="43"/>
    </row>
    <row r="679" spans="4:6" hidden="1" x14ac:dyDescent="0.25">
      <c r="D679" s="118"/>
      <c r="E679" s="43"/>
      <c r="F679" s="43"/>
    </row>
    <row r="680" spans="4:6" hidden="1" x14ac:dyDescent="0.25">
      <c r="D680" s="118"/>
      <c r="E680" s="43"/>
      <c r="F680" s="43"/>
    </row>
    <row r="681" spans="4:6" hidden="1" x14ac:dyDescent="0.25">
      <c r="D681" s="118"/>
      <c r="E681" s="43"/>
      <c r="F681" s="43"/>
    </row>
    <row r="682" spans="4:6" hidden="1" x14ac:dyDescent="0.25">
      <c r="D682" s="118"/>
      <c r="E682" s="43"/>
      <c r="F682" s="43"/>
    </row>
    <row r="683" spans="4:6" hidden="1" x14ac:dyDescent="0.25">
      <c r="D683" s="118"/>
      <c r="E683" s="43"/>
      <c r="F683" s="43"/>
    </row>
    <row r="684" spans="4:6" hidden="1" x14ac:dyDescent="0.25">
      <c r="D684" s="118"/>
      <c r="E684" s="43"/>
      <c r="F684" s="43"/>
    </row>
    <row r="685" spans="4:6" hidden="1" x14ac:dyDescent="0.25">
      <c r="D685" s="118"/>
      <c r="E685" s="43"/>
      <c r="F685" s="43"/>
    </row>
    <row r="686" spans="4:6" hidden="1" x14ac:dyDescent="0.25">
      <c r="D686" s="118"/>
      <c r="E686" s="43"/>
      <c r="F686" s="43"/>
    </row>
    <row r="687" spans="4:6" hidden="1" x14ac:dyDescent="0.25">
      <c r="D687" s="118"/>
      <c r="E687" s="43"/>
      <c r="F687" s="43"/>
    </row>
    <row r="688" spans="4:6" hidden="1" x14ac:dyDescent="0.25">
      <c r="D688" s="118"/>
      <c r="E688" s="43"/>
      <c r="F688" s="43"/>
    </row>
    <row r="689" spans="4:6" hidden="1" x14ac:dyDescent="0.25">
      <c r="D689" s="118"/>
      <c r="E689" s="43"/>
      <c r="F689" s="43"/>
    </row>
    <row r="690" spans="4:6" hidden="1" x14ac:dyDescent="0.25">
      <c r="D690" s="118"/>
      <c r="E690" s="43"/>
      <c r="F690" s="43"/>
    </row>
    <row r="691" spans="4:6" hidden="1" x14ac:dyDescent="0.25">
      <c r="D691" s="118"/>
      <c r="E691" s="43"/>
      <c r="F691" s="43"/>
    </row>
    <row r="692" spans="4:6" hidden="1" x14ac:dyDescent="0.25">
      <c r="D692" s="118"/>
      <c r="E692" s="43"/>
      <c r="F692" s="43"/>
    </row>
    <row r="693" spans="4:6" hidden="1" x14ac:dyDescent="0.25">
      <c r="D693" s="118"/>
      <c r="E693" s="43"/>
      <c r="F693" s="43"/>
    </row>
    <row r="694" spans="4:6" hidden="1" x14ac:dyDescent="0.25">
      <c r="D694" s="118"/>
      <c r="E694" s="43"/>
      <c r="F694" s="43"/>
    </row>
    <row r="695" spans="4:6" hidden="1" x14ac:dyDescent="0.25">
      <c r="D695" s="118"/>
      <c r="E695" s="43"/>
      <c r="F695" s="43"/>
    </row>
    <row r="696" spans="4:6" hidden="1" x14ac:dyDescent="0.25">
      <c r="D696" s="118"/>
      <c r="E696" s="43"/>
      <c r="F696" s="43"/>
    </row>
    <row r="697" spans="4:6" hidden="1" x14ac:dyDescent="0.25">
      <c r="D697" s="118"/>
      <c r="E697" s="43"/>
      <c r="F697" s="43"/>
    </row>
    <row r="698" spans="4:6" hidden="1" x14ac:dyDescent="0.25">
      <c r="D698" s="118"/>
      <c r="E698" s="43"/>
      <c r="F698" s="43"/>
    </row>
    <row r="699" spans="4:6" hidden="1" x14ac:dyDescent="0.25">
      <c r="D699" s="118"/>
      <c r="E699" s="43"/>
      <c r="F699" s="43"/>
    </row>
    <row r="700" spans="4:6" hidden="1" x14ac:dyDescent="0.25">
      <c r="D700" s="118"/>
      <c r="E700" s="43"/>
      <c r="F700" s="43"/>
    </row>
    <row r="701" spans="4:6" hidden="1" x14ac:dyDescent="0.25">
      <c r="D701" s="118"/>
      <c r="E701" s="43"/>
      <c r="F701" s="43"/>
    </row>
    <row r="702" spans="4:6" hidden="1" x14ac:dyDescent="0.25">
      <c r="D702" s="118"/>
      <c r="E702" s="43"/>
      <c r="F702" s="43"/>
    </row>
    <row r="703" spans="4:6" hidden="1" x14ac:dyDescent="0.25">
      <c r="D703" s="118"/>
      <c r="E703" s="43"/>
      <c r="F703" s="43"/>
    </row>
    <row r="704" spans="4:6" hidden="1" x14ac:dyDescent="0.25">
      <c r="D704" s="118"/>
      <c r="E704" s="43"/>
      <c r="F704" s="43"/>
    </row>
    <row r="705" spans="4:6" hidden="1" x14ac:dyDescent="0.25">
      <c r="D705" s="118"/>
      <c r="E705" s="43"/>
      <c r="F705" s="43"/>
    </row>
    <row r="706" spans="4:6" hidden="1" x14ac:dyDescent="0.25">
      <c r="D706" s="118"/>
      <c r="E706" s="43"/>
      <c r="F706" s="43"/>
    </row>
    <row r="707" spans="4:6" hidden="1" x14ac:dyDescent="0.25">
      <c r="D707" s="118"/>
      <c r="E707" s="43"/>
      <c r="F707" s="43"/>
    </row>
    <row r="708" spans="4:6" hidden="1" x14ac:dyDescent="0.25">
      <c r="D708" s="118"/>
      <c r="E708" s="43"/>
      <c r="F708" s="43"/>
    </row>
    <row r="709" spans="4:6" hidden="1" x14ac:dyDescent="0.25">
      <c r="D709" s="118"/>
      <c r="E709" s="43"/>
      <c r="F709" s="43"/>
    </row>
    <row r="710" spans="4:6" hidden="1" x14ac:dyDescent="0.25">
      <c r="D710" s="118"/>
      <c r="E710" s="43"/>
      <c r="F710" s="43"/>
    </row>
    <row r="711" spans="4:6" hidden="1" x14ac:dyDescent="0.25">
      <c r="D711" s="118"/>
      <c r="E711" s="43"/>
      <c r="F711" s="43"/>
    </row>
    <row r="712" spans="4:6" hidden="1" x14ac:dyDescent="0.25">
      <c r="D712" s="118"/>
      <c r="E712" s="43"/>
      <c r="F712" s="43"/>
    </row>
    <row r="713" spans="4:6" hidden="1" x14ac:dyDescent="0.25">
      <c r="D713" s="118"/>
      <c r="E713" s="43"/>
      <c r="F713" s="43"/>
    </row>
    <row r="714" spans="4:6" hidden="1" x14ac:dyDescent="0.25">
      <c r="D714" s="118"/>
      <c r="E714" s="43"/>
      <c r="F714" s="43"/>
    </row>
    <row r="715" spans="4:6" hidden="1" x14ac:dyDescent="0.25">
      <c r="D715" s="118"/>
      <c r="E715" s="43"/>
      <c r="F715" s="43"/>
    </row>
    <row r="716" spans="4:6" hidden="1" x14ac:dyDescent="0.25">
      <c r="D716" s="118"/>
      <c r="E716" s="43"/>
      <c r="F716" s="43"/>
    </row>
    <row r="717" spans="4:6" hidden="1" x14ac:dyDescent="0.25">
      <c r="D717" s="118"/>
      <c r="E717" s="43"/>
      <c r="F717" s="43"/>
    </row>
    <row r="718" spans="4:6" hidden="1" x14ac:dyDescent="0.25">
      <c r="D718" s="118"/>
      <c r="E718" s="43"/>
      <c r="F718" s="43"/>
    </row>
    <row r="719" spans="4:6" hidden="1" x14ac:dyDescent="0.25">
      <c r="D719" s="118"/>
      <c r="E719" s="43"/>
      <c r="F719" s="43"/>
    </row>
    <row r="720" spans="4:6" hidden="1" x14ac:dyDescent="0.25">
      <c r="D720" s="118"/>
      <c r="E720" s="43"/>
      <c r="F720" s="43"/>
    </row>
    <row r="721" spans="4:6" hidden="1" x14ac:dyDescent="0.25">
      <c r="D721" s="118"/>
      <c r="E721" s="43"/>
      <c r="F721" s="43"/>
    </row>
    <row r="722" spans="4:6" hidden="1" x14ac:dyDescent="0.25">
      <c r="D722" s="118"/>
      <c r="E722" s="43"/>
      <c r="F722" s="43"/>
    </row>
    <row r="723" spans="4:6" hidden="1" x14ac:dyDescent="0.25">
      <c r="D723" s="118"/>
      <c r="E723" s="43"/>
      <c r="F723" s="43"/>
    </row>
    <row r="724" spans="4:6" hidden="1" x14ac:dyDescent="0.25">
      <c r="D724" s="118"/>
      <c r="E724" s="43"/>
      <c r="F724" s="43"/>
    </row>
    <row r="725" spans="4:6" hidden="1" x14ac:dyDescent="0.25">
      <c r="D725" s="118"/>
      <c r="E725" s="43"/>
      <c r="F725" s="43"/>
    </row>
    <row r="726" spans="4:6" hidden="1" x14ac:dyDescent="0.25">
      <c r="D726" s="118"/>
      <c r="E726" s="43"/>
      <c r="F726" s="43"/>
    </row>
    <row r="727" spans="4:6" hidden="1" x14ac:dyDescent="0.25">
      <c r="D727" s="118"/>
      <c r="E727" s="43"/>
      <c r="F727" s="43"/>
    </row>
    <row r="728" spans="4:6" hidden="1" x14ac:dyDescent="0.25">
      <c r="D728" s="118"/>
      <c r="E728" s="43"/>
      <c r="F728" s="43"/>
    </row>
    <row r="729" spans="4:6" hidden="1" x14ac:dyDescent="0.25">
      <c r="D729" s="118"/>
      <c r="E729" s="43"/>
      <c r="F729" s="43"/>
    </row>
    <row r="730" spans="4:6" hidden="1" x14ac:dyDescent="0.25">
      <c r="D730" s="118"/>
      <c r="E730" s="43"/>
      <c r="F730" s="43"/>
    </row>
    <row r="731" spans="4:6" hidden="1" x14ac:dyDescent="0.25">
      <c r="D731" s="118"/>
      <c r="E731" s="43"/>
      <c r="F731" s="43"/>
    </row>
    <row r="732" spans="4:6" hidden="1" x14ac:dyDescent="0.25">
      <c r="D732" s="118"/>
      <c r="E732" s="43"/>
      <c r="F732" s="43"/>
    </row>
    <row r="733" spans="4:6" hidden="1" x14ac:dyDescent="0.25">
      <c r="D733" s="118"/>
      <c r="E733" s="43"/>
      <c r="F733" s="43"/>
    </row>
    <row r="734" spans="4:6" hidden="1" x14ac:dyDescent="0.25">
      <c r="D734" s="118"/>
      <c r="E734" s="43"/>
      <c r="F734" s="43"/>
    </row>
    <row r="735" spans="4:6" hidden="1" x14ac:dyDescent="0.25">
      <c r="D735" s="118"/>
      <c r="E735" s="43"/>
      <c r="F735" s="43"/>
    </row>
    <row r="736" spans="4:6" hidden="1" x14ac:dyDescent="0.25">
      <c r="D736" s="118"/>
      <c r="E736" s="43"/>
      <c r="F736" s="43"/>
    </row>
    <row r="737" spans="4:6" hidden="1" x14ac:dyDescent="0.25">
      <c r="D737" s="118"/>
      <c r="E737" s="43"/>
      <c r="F737" s="43"/>
    </row>
    <row r="738" spans="4:6" hidden="1" x14ac:dyDescent="0.25">
      <c r="D738" s="118"/>
      <c r="E738" s="43"/>
      <c r="F738" s="43"/>
    </row>
    <row r="739" spans="4:6" hidden="1" x14ac:dyDescent="0.25">
      <c r="D739" s="118"/>
      <c r="E739" s="43"/>
      <c r="F739" s="43"/>
    </row>
    <row r="740" spans="4:6" hidden="1" x14ac:dyDescent="0.25">
      <c r="D740" s="118"/>
      <c r="E740" s="43"/>
      <c r="F740" s="43"/>
    </row>
    <row r="741" spans="4:6" hidden="1" x14ac:dyDescent="0.25">
      <c r="D741" s="118"/>
      <c r="E741" s="43"/>
      <c r="F741" s="43"/>
    </row>
    <row r="742" spans="4:6" hidden="1" x14ac:dyDescent="0.25">
      <c r="D742" s="118"/>
      <c r="E742" s="43"/>
      <c r="F742" s="43"/>
    </row>
    <row r="743" spans="4:6" hidden="1" x14ac:dyDescent="0.25">
      <c r="D743" s="118"/>
      <c r="E743" s="43"/>
      <c r="F743" s="43"/>
    </row>
    <row r="744" spans="4:6" hidden="1" x14ac:dyDescent="0.25">
      <c r="D744" s="118"/>
      <c r="E744" s="43"/>
      <c r="F744" s="43"/>
    </row>
    <row r="745" spans="4:6" hidden="1" x14ac:dyDescent="0.25">
      <c r="D745" s="118"/>
      <c r="E745" s="43"/>
      <c r="F745" s="43"/>
    </row>
    <row r="746" spans="4:6" hidden="1" x14ac:dyDescent="0.25">
      <c r="D746" s="118"/>
      <c r="E746" s="43"/>
      <c r="F746" s="43"/>
    </row>
    <row r="747" spans="4:6" hidden="1" x14ac:dyDescent="0.25">
      <c r="D747" s="118"/>
      <c r="E747" s="43"/>
      <c r="F747" s="43"/>
    </row>
    <row r="748" spans="4:6" hidden="1" x14ac:dyDescent="0.25">
      <c r="D748" s="118"/>
      <c r="E748" s="43"/>
      <c r="F748" s="43"/>
    </row>
    <row r="749" spans="4:6" hidden="1" x14ac:dyDescent="0.25">
      <c r="D749" s="118"/>
      <c r="E749" s="43"/>
      <c r="F749" s="43"/>
    </row>
    <row r="750" spans="4:6" hidden="1" x14ac:dyDescent="0.25">
      <c r="D750" s="118"/>
      <c r="E750" s="43"/>
      <c r="F750" s="43"/>
    </row>
    <row r="751" spans="4:6" hidden="1" x14ac:dyDescent="0.25">
      <c r="D751" s="118"/>
      <c r="E751" s="43"/>
      <c r="F751" s="43"/>
    </row>
    <row r="752" spans="4:6" hidden="1" x14ac:dyDescent="0.25">
      <c r="D752" s="118"/>
      <c r="E752" s="43"/>
      <c r="F752" s="43"/>
    </row>
    <row r="753" spans="4:6" hidden="1" x14ac:dyDescent="0.25">
      <c r="D753" s="118"/>
      <c r="E753" s="43"/>
      <c r="F753" s="43"/>
    </row>
    <row r="754" spans="4:6" hidden="1" x14ac:dyDescent="0.25">
      <c r="D754" s="118"/>
      <c r="E754" s="43"/>
      <c r="F754" s="43"/>
    </row>
    <row r="755" spans="4:6" hidden="1" x14ac:dyDescent="0.25">
      <c r="D755" s="118"/>
      <c r="E755" s="43"/>
      <c r="F755" s="43"/>
    </row>
    <row r="756" spans="4:6" hidden="1" x14ac:dyDescent="0.25">
      <c r="D756" s="118"/>
      <c r="E756" s="43"/>
      <c r="F756" s="43"/>
    </row>
    <row r="757" spans="4:6" hidden="1" x14ac:dyDescent="0.25">
      <c r="D757" s="118"/>
      <c r="E757" s="43"/>
      <c r="F757" s="43"/>
    </row>
    <row r="758" spans="4:6" hidden="1" x14ac:dyDescent="0.25">
      <c r="D758" s="118"/>
      <c r="E758" s="43"/>
      <c r="F758" s="43"/>
    </row>
    <row r="759" spans="4:6" hidden="1" x14ac:dyDescent="0.25">
      <c r="D759" s="118"/>
      <c r="E759" s="43"/>
      <c r="F759" s="43"/>
    </row>
    <row r="760" spans="4:6" hidden="1" x14ac:dyDescent="0.25">
      <c r="D760" s="118"/>
      <c r="E760" s="43"/>
      <c r="F760" s="43"/>
    </row>
    <row r="761" spans="4:6" hidden="1" x14ac:dyDescent="0.25">
      <c r="D761" s="118"/>
      <c r="E761" s="43"/>
      <c r="F761" s="43"/>
    </row>
    <row r="762" spans="4:6" hidden="1" x14ac:dyDescent="0.25">
      <c r="D762" s="118"/>
      <c r="E762" s="43"/>
      <c r="F762" s="43"/>
    </row>
    <row r="763" spans="4:6" hidden="1" x14ac:dyDescent="0.25">
      <c r="D763" s="118"/>
      <c r="E763" s="43"/>
      <c r="F763" s="43"/>
    </row>
    <row r="764" spans="4:6" hidden="1" x14ac:dyDescent="0.25">
      <c r="D764" s="118"/>
      <c r="E764" s="43"/>
      <c r="F764" s="43"/>
    </row>
    <row r="765" spans="4:6" hidden="1" x14ac:dyDescent="0.25">
      <c r="D765" s="118"/>
      <c r="E765" s="43"/>
      <c r="F765" s="43"/>
    </row>
    <row r="766" spans="4:6" hidden="1" x14ac:dyDescent="0.25">
      <c r="D766" s="118"/>
      <c r="E766" s="43"/>
      <c r="F766" s="43"/>
    </row>
    <row r="767" spans="4:6" hidden="1" x14ac:dyDescent="0.25">
      <c r="D767" s="118"/>
      <c r="E767" s="43"/>
      <c r="F767" s="43"/>
    </row>
    <row r="768" spans="4:6" hidden="1" x14ac:dyDescent="0.25">
      <c r="D768" s="118"/>
      <c r="E768" s="43"/>
      <c r="F768" s="43"/>
    </row>
    <row r="769" spans="4:6" hidden="1" x14ac:dyDescent="0.25">
      <c r="D769" s="118"/>
      <c r="E769" s="43"/>
      <c r="F769" s="43"/>
    </row>
    <row r="770" spans="4:6" hidden="1" x14ac:dyDescent="0.25">
      <c r="D770" s="118"/>
      <c r="E770" s="43"/>
      <c r="F770" s="43"/>
    </row>
    <row r="771" spans="4:6" hidden="1" x14ac:dyDescent="0.25">
      <c r="D771" s="118"/>
      <c r="E771" s="43"/>
      <c r="F771" s="43"/>
    </row>
    <row r="772" spans="4:6" hidden="1" x14ac:dyDescent="0.25">
      <c r="D772" s="118"/>
      <c r="E772" s="43"/>
      <c r="F772" s="43"/>
    </row>
    <row r="773" spans="4:6" hidden="1" x14ac:dyDescent="0.25">
      <c r="D773" s="118"/>
      <c r="E773" s="43"/>
      <c r="F773" s="43"/>
    </row>
    <row r="774" spans="4:6" hidden="1" x14ac:dyDescent="0.25">
      <c r="D774" s="118"/>
      <c r="E774" s="43"/>
      <c r="F774" s="43"/>
    </row>
    <row r="775" spans="4:6" hidden="1" x14ac:dyDescent="0.25">
      <c r="D775" s="118"/>
      <c r="E775" s="43"/>
      <c r="F775" s="43"/>
    </row>
    <row r="776" spans="4:6" hidden="1" x14ac:dyDescent="0.25">
      <c r="D776" s="118"/>
      <c r="E776" s="43"/>
      <c r="F776" s="43"/>
    </row>
    <row r="777" spans="4:6" hidden="1" x14ac:dyDescent="0.25">
      <c r="D777" s="118"/>
      <c r="E777" s="43"/>
      <c r="F777" s="43"/>
    </row>
    <row r="778" spans="4:6" hidden="1" x14ac:dyDescent="0.25">
      <c r="D778" s="118"/>
      <c r="E778" s="43"/>
      <c r="F778" s="43"/>
    </row>
    <row r="779" spans="4:6" hidden="1" x14ac:dyDescent="0.25">
      <c r="D779" s="118"/>
      <c r="E779" s="43"/>
      <c r="F779" s="43"/>
    </row>
    <row r="780" spans="4:6" hidden="1" x14ac:dyDescent="0.25">
      <c r="D780" s="118"/>
      <c r="E780" s="43"/>
      <c r="F780" s="43"/>
    </row>
    <row r="781" spans="4:6" hidden="1" x14ac:dyDescent="0.25">
      <c r="D781" s="118"/>
      <c r="E781" s="43"/>
      <c r="F781" s="43"/>
    </row>
    <row r="782" spans="4:6" hidden="1" x14ac:dyDescent="0.25">
      <c r="D782" s="118"/>
      <c r="E782" s="43"/>
      <c r="F782" s="43"/>
    </row>
    <row r="783" spans="4:6" hidden="1" x14ac:dyDescent="0.25">
      <c r="D783" s="118"/>
      <c r="E783" s="43"/>
      <c r="F783" s="43"/>
    </row>
    <row r="784" spans="4:6" hidden="1" x14ac:dyDescent="0.25">
      <c r="D784" s="118"/>
      <c r="E784" s="43"/>
      <c r="F784" s="43"/>
    </row>
    <row r="785" spans="4:6" hidden="1" x14ac:dyDescent="0.25">
      <c r="D785" s="118"/>
      <c r="E785" s="43"/>
      <c r="F785" s="43"/>
    </row>
    <row r="786" spans="4:6" hidden="1" x14ac:dyDescent="0.25">
      <c r="D786" s="118"/>
      <c r="E786" s="43"/>
      <c r="F786" s="43"/>
    </row>
    <row r="787" spans="4:6" hidden="1" x14ac:dyDescent="0.25">
      <c r="D787" s="118"/>
      <c r="E787" s="43"/>
      <c r="F787" s="43"/>
    </row>
    <row r="788" spans="4:6" hidden="1" x14ac:dyDescent="0.25">
      <c r="D788" s="118"/>
      <c r="E788" s="43"/>
      <c r="F788" s="43"/>
    </row>
    <row r="789" spans="4:6" hidden="1" x14ac:dyDescent="0.25">
      <c r="D789" s="118"/>
      <c r="E789" s="43"/>
      <c r="F789" s="43"/>
    </row>
    <row r="790" spans="4:6" hidden="1" x14ac:dyDescent="0.25">
      <c r="D790" s="118"/>
      <c r="E790" s="43"/>
      <c r="F790" s="43"/>
    </row>
    <row r="791" spans="4:6" hidden="1" x14ac:dyDescent="0.25">
      <c r="D791" s="118"/>
      <c r="E791" s="43"/>
      <c r="F791" s="43"/>
    </row>
    <row r="792" spans="4:6" hidden="1" x14ac:dyDescent="0.25">
      <c r="D792" s="118"/>
      <c r="E792" s="43"/>
      <c r="F792" s="43"/>
    </row>
    <row r="793" spans="4:6" hidden="1" x14ac:dyDescent="0.25">
      <c r="D793" s="118"/>
      <c r="E793" s="43"/>
      <c r="F793" s="43"/>
    </row>
    <row r="794" spans="4:6" hidden="1" x14ac:dyDescent="0.25">
      <c r="D794" s="118"/>
      <c r="E794" s="43"/>
      <c r="F794" s="43"/>
    </row>
    <row r="795" spans="4:6" hidden="1" x14ac:dyDescent="0.25">
      <c r="D795" s="118"/>
      <c r="E795" s="43"/>
      <c r="F795" s="43"/>
    </row>
    <row r="796" spans="4:6" hidden="1" x14ac:dyDescent="0.25">
      <c r="D796" s="118"/>
      <c r="E796" s="43"/>
      <c r="F796" s="43"/>
    </row>
    <row r="797" spans="4:6" hidden="1" x14ac:dyDescent="0.25">
      <c r="D797" s="118"/>
      <c r="E797" s="43"/>
      <c r="F797" s="43"/>
    </row>
    <row r="798" spans="4:6" hidden="1" x14ac:dyDescent="0.25">
      <c r="D798" s="118"/>
      <c r="E798" s="43"/>
      <c r="F798" s="43"/>
    </row>
    <row r="799" spans="4:6" hidden="1" x14ac:dyDescent="0.25">
      <c r="D799" s="118"/>
      <c r="E799" s="43"/>
      <c r="F799" s="43"/>
    </row>
    <row r="800" spans="4:6" hidden="1" x14ac:dyDescent="0.25">
      <c r="D800" s="118"/>
      <c r="E800" s="43"/>
      <c r="F800" s="43"/>
    </row>
    <row r="801" spans="4:6" hidden="1" x14ac:dyDescent="0.25">
      <c r="D801" s="118"/>
      <c r="E801" s="43"/>
      <c r="F801" s="43"/>
    </row>
    <row r="802" spans="4:6" hidden="1" x14ac:dyDescent="0.25">
      <c r="D802" s="118"/>
      <c r="E802" s="43"/>
      <c r="F802" s="43"/>
    </row>
    <row r="803" spans="4:6" hidden="1" x14ac:dyDescent="0.25">
      <c r="D803" s="118"/>
      <c r="E803" s="43"/>
      <c r="F803" s="43"/>
    </row>
    <row r="804" spans="4:6" hidden="1" x14ac:dyDescent="0.25">
      <c r="D804" s="118"/>
      <c r="E804" s="43"/>
      <c r="F804" s="43"/>
    </row>
    <row r="805" spans="4:6" hidden="1" x14ac:dyDescent="0.25">
      <c r="D805" s="118"/>
      <c r="E805" s="43"/>
      <c r="F805" s="43"/>
    </row>
    <row r="806" spans="4:6" hidden="1" x14ac:dyDescent="0.25">
      <c r="D806" s="118"/>
      <c r="E806" s="43"/>
      <c r="F806" s="43"/>
    </row>
    <row r="807" spans="4:6" hidden="1" x14ac:dyDescent="0.25">
      <c r="D807" s="118"/>
      <c r="E807" s="43"/>
      <c r="F807" s="43"/>
    </row>
    <row r="808" spans="4:6" hidden="1" x14ac:dyDescent="0.25">
      <c r="D808" s="118"/>
      <c r="E808" s="43"/>
      <c r="F808" s="43"/>
    </row>
    <row r="809" spans="4:6" hidden="1" x14ac:dyDescent="0.25">
      <c r="D809" s="118"/>
      <c r="E809" s="43"/>
      <c r="F809" s="43"/>
    </row>
    <row r="810" spans="4:6" hidden="1" x14ac:dyDescent="0.25">
      <c r="D810" s="118"/>
      <c r="E810" s="43"/>
      <c r="F810" s="43"/>
    </row>
    <row r="811" spans="4:6" hidden="1" x14ac:dyDescent="0.25">
      <c r="D811" s="118"/>
      <c r="E811" s="43"/>
      <c r="F811" s="43"/>
    </row>
    <row r="812" spans="4:6" hidden="1" x14ac:dyDescent="0.25">
      <c r="D812" s="118"/>
      <c r="E812" s="43"/>
      <c r="F812" s="43"/>
    </row>
    <row r="813" spans="4:6" hidden="1" x14ac:dyDescent="0.25">
      <c r="D813" s="118"/>
      <c r="E813" s="43"/>
      <c r="F813" s="43"/>
    </row>
    <row r="814" spans="4:6" hidden="1" x14ac:dyDescent="0.25">
      <c r="D814" s="118"/>
      <c r="E814" s="43"/>
      <c r="F814" s="43"/>
    </row>
    <row r="815" spans="4:6" hidden="1" x14ac:dyDescent="0.25">
      <c r="D815" s="118"/>
      <c r="E815" s="43"/>
      <c r="F815" s="43"/>
    </row>
    <row r="816" spans="4:6" hidden="1" x14ac:dyDescent="0.25">
      <c r="D816" s="118"/>
      <c r="E816" s="43"/>
      <c r="F816" s="43"/>
    </row>
    <row r="817" spans="4:6" hidden="1" x14ac:dyDescent="0.25">
      <c r="D817" s="118"/>
      <c r="E817" s="43"/>
      <c r="F817" s="43"/>
    </row>
    <row r="818" spans="4:6" hidden="1" x14ac:dyDescent="0.25">
      <c r="D818" s="118"/>
      <c r="E818" s="43"/>
      <c r="F818" s="43"/>
    </row>
    <row r="819" spans="4:6" hidden="1" x14ac:dyDescent="0.25">
      <c r="D819" s="118"/>
      <c r="E819" s="43"/>
      <c r="F819" s="43"/>
    </row>
    <row r="820" spans="4:6" hidden="1" x14ac:dyDescent="0.25">
      <c r="D820" s="118"/>
      <c r="E820" s="43"/>
      <c r="F820" s="43"/>
    </row>
    <row r="821" spans="4:6" hidden="1" x14ac:dyDescent="0.25">
      <c r="D821" s="118"/>
      <c r="E821" s="43"/>
      <c r="F821" s="43"/>
    </row>
    <row r="822" spans="4:6" hidden="1" x14ac:dyDescent="0.25">
      <c r="D822" s="118"/>
      <c r="E822" s="43"/>
      <c r="F822" s="43"/>
    </row>
    <row r="823" spans="4:6" hidden="1" x14ac:dyDescent="0.25">
      <c r="D823" s="118"/>
      <c r="E823" s="43"/>
      <c r="F823" s="43"/>
    </row>
    <row r="824" spans="4:6" hidden="1" x14ac:dyDescent="0.25">
      <c r="D824" s="118"/>
      <c r="E824" s="43"/>
      <c r="F824" s="43"/>
    </row>
    <row r="825" spans="4:6" hidden="1" x14ac:dyDescent="0.25">
      <c r="D825" s="118"/>
      <c r="E825" s="43"/>
      <c r="F825" s="43"/>
    </row>
    <row r="826" spans="4:6" hidden="1" x14ac:dyDescent="0.25">
      <c r="D826" s="118"/>
      <c r="E826" s="43"/>
      <c r="F826" s="43"/>
    </row>
    <row r="827" spans="4:6" hidden="1" x14ac:dyDescent="0.25">
      <c r="D827" s="118"/>
      <c r="E827" s="43"/>
      <c r="F827" s="43"/>
    </row>
    <row r="828" spans="4:6" hidden="1" x14ac:dyDescent="0.25">
      <c r="D828" s="118"/>
      <c r="E828" s="43"/>
      <c r="F828" s="43"/>
    </row>
    <row r="829" spans="4:6" hidden="1" x14ac:dyDescent="0.25">
      <c r="D829" s="118"/>
      <c r="E829" s="43"/>
      <c r="F829" s="43"/>
    </row>
    <row r="830" spans="4:6" hidden="1" x14ac:dyDescent="0.25">
      <c r="D830" s="118"/>
      <c r="E830" s="43"/>
      <c r="F830" s="43"/>
    </row>
    <row r="831" spans="4:6" hidden="1" x14ac:dyDescent="0.25">
      <c r="D831" s="118"/>
      <c r="E831" s="43"/>
      <c r="F831" s="43"/>
    </row>
    <row r="832" spans="4:6" hidden="1" x14ac:dyDescent="0.25">
      <c r="D832" s="118"/>
      <c r="E832" s="43"/>
      <c r="F832" s="43"/>
    </row>
    <row r="833" spans="4:6" hidden="1" x14ac:dyDescent="0.25">
      <c r="D833" s="118"/>
      <c r="E833" s="43"/>
      <c r="F833" s="43"/>
    </row>
    <row r="834" spans="4:6" hidden="1" x14ac:dyDescent="0.25">
      <c r="D834" s="118"/>
      <c r="E834" s="43"/>
      <c r="F834" s="43"/>
    </row>
    <row r="835" spans="4:6" hidden="1" x14ac:dyDescent="0.25">
      <c r="D835" s="118"/>
      <c r="E835" s="43"/>
      <c r="F835" s="43"/>
    </row>
    <row r="836" spans="4:6" hidden="1" x14ac:dyDescent="0.25">
      <c r="D836" s="118"/>
      <c r="E836" s="43"/>
      <c r="F836" s="43"/>
    </row>
    <row r="837" spans="4:6" hidden="1" x14ac:dyDescent="0.25">
      <c r="D837" s="118"/>
      <c r="E837" s="43"/>
      <c r="F837" s="43"/>
    </row>
    <row r="838" spans="4:6" hidden="1" x14ac:dyDescent="0.25">
      <c r="D838" s="118"/>
      <c r="E838" s="43"/>
      <c r="F838" s="43"/>
    </row>
    <row r="839" spans="4:6" hidden="1" x14ac:dyDescent="0.25">
      <c r="D839" s="118"/>
      <c r="E839" s="43"/>
      <c r="F839" s="43"/>
    </row>
    <row r="840" spans="4:6" hidden="1" x14ac:dyDescent="0.25">
      <c r="D840" s="118"/>
      <c r="E840" s="43"/>
      <c r="F840" s="43"/>
    </row>
    <row r="841" spans="4:6" hidden="1" x14ac:dyDescent="0.25">
      <c r="D841" s="118"/>
      <c r="E841" s="43"/>
      <c r="F841" s="43"/>
    </row>
    <row r="842" spans="4:6" hidden="1" x14ac:dyDescent="0.25">
      <c r="D842" s="118"/>
      <c r="E842" s="43"/>
      <c r="F842" s="43"/>
    </row>
    <row r="843" spans="4:6" hidden="1" x14ac:dyDescent="0.25">
      <c r="D843" s="118"/>
      <c r="E843" s="43"/>
      <c r="F843" s="43"/>
    </row>
    <row r="844" spans="4:6" hidden="1" x14ac:dyDescent="0.25">
      <c r="D844" s="118"/>
      <c r="E844" s="43"/>
      <c r="F844" s="43"/>
    </row>
    <row r="845" spans="4:6" hidden="1" x14ac:dyDescent="0.25">
      <c r="D845" s="118"/>
      <c r="E845" s="43"/>
      <c r="F845" s="43"/>
    </row>
    <row r="846" spans="4:6" hidden="1" x14ac:dyDescent="0.25">
      <c r="D846" s="118"/>
      <c r="E846" s="43"/>
      <c r="F846" s="43"/>
    </row>
    <row r="847" spans="4:6" hidden="1" x14ac:dyDescent="0.25">
      <c r="D847" s="118"/>
      <c r="E847" s="43"/>
      <c r="F847" s="43"/>
    </row>
    <row r="848" spans="4:6" hidden="1" x14ac:dyDescent="0.25">
      <c r="D848" s="118"/>
      <c r="E848" s="43"/>
      <c r="F848" s="43"/>
    </row>
    <row r="849" spans="4:6" hidden="1" x14ac:dyDescent="0.25">
      <c r="D849" s="118"/>
      <c r="E849" s="43"/>
      <c r="F849" s="43"/>
    </row>
    <row r="850" spans="4:6" hidden="1" x14ac:dyDescent="0.25">
      <c r="D850" s="118"/>
      <c r="E850" s="43"/>
      <c r="F850" s="43"/>
    </row>
    <row r="851" spans="4:6" hidden="1" x14ac:dyDescent="0.25">
      <c r="D851" s="118"/>
      <c r="E851" s="43"/>
      <c r="F851" s="43"/>
    </row>
    <row r="852" spans="4:6" hidden="1" x14ac:dyDescent="0.25">
      <c r="D852" s="118"/>
      <c r="E852" s="43"/>
      <c r="F852" s="43"/>
    </row>
    <row r="853" spans="4:6" hidden="1" x14ac:dyDescent="0.25">
      <c r="D853" s="118"/>
      <c r="E853" s="43"/>
      <c r="F853" s="43"/>
    </row>
    <row r="854" spans="4:6" hidden="1" x14ac:dyDescent="0.25">
      <c r="D854" s="118"/>
      <c r="E854" s="43"/>
      <c r="F854" s="43"/>
    </row>
    <row r="855" spans="4:6" hidden="1" x14ac:dyDescent="0.25">
      <c r="D855" s="118"/>
      <c r="E855" s="43"/>
      <c r="F855" s="43"/>
    </row>
    <row r="856" spans="4:6" hidden="1" x14ac:dyDescent="0.25">
      <c r="D856" s="118"/>
      <c r="E856" s="43"/>
      <c r="F856" s="43"/>
    </row>
    <row r="857" spans="4:6" hidden="1" x14ac:dyDescent="0.25">
      <c r="D857" s="118"/>
      <c r="E857" s="43"/>
      <c r="F857" s="43"/>
    </row>
    <row r="858" spans="4:6" hidden="1" x14ac:dyDescent="0.25">
      <c r="D858" s="118"/>
      <c r="E858" s="43"/>
      <c r="F858" s="43"/>
    </row>
    <row r="859" spans="4:6" hidden="1" x14ac:dyDescent="0.25">
      <c r="D859" s="118"/>
      <c r="E859" s="43"/>
      <c r="F859" s="43"/>
    </row>
    <row r="860" spans="4:6" hidden="1" x14ac:dyDescent="0.25">
      <c r="D860" s="118"/>
      <c r="E860" s="43"/>
      <c r="F860" s="43"/>
    </row>
    <row r="861" spans="4:6" hidden="1" x14ac:dyDescent="0.25">
      <c r="D861" s="118"/>
      <c r="E861" s="43"/>
      <c r="F861" s="43"/>
    </row>
    <row r="862" spans="4:6" hidden="1" x14ac:dyDescent="0.25">
      <c r="D862" s="118"/>
      <c r="E862" s="43"/>
      <c r="F862" s="43"/>
    </row>
    <row r="863" spans="4:6" hidden="1" x14ac:dyDescent="0.25">
      <c r="D863" s="118"/>
      <c r="E863" s="43"/>
      <c r="F863" s="43"/>
    </row>
    <row r="864" spans="4:6" hidden="1" x14ac:dyDescent="0.25">
      <c r="D864" s="118"/>
      <c r="E864" s="43"/>
      <c r="F864" s="43"/>
    </row>
    <row r="865" spans="4:6" hidden="1" x14ac:dyDescent="0.25">
      <c r="D865" s="118"/>
      <c r="E865" s="43"/>
      <c r="F865" s="43"/>
    </row>
    <row r="866" spans="4:6" hidden="1" x14ac:dyDescent="0.25">
      <c r="D866" s="118"/>
      <c r="E866" s="43"/>
      <c r="F866" s="43"/>
    </row>
    <row r="867" spans="4:6" hidden="1" x14ac:dyDescent="0.25">
      <c r="D867" s="118"/>
      <c r="E867" s="43"/>
      <c r="F867" s="43"/>
    </row>
    <row r="868" spans="4:6" hidden="1" x14ac:dyDescent="0.25">
      <c r="D868" s="118"/>
      <c r="E868" s="43"/>
      <c r="F868" s="43"/>
    </row>
    <row r="869" spans="4:6" hidden="1" x14ac:dyDescent="0.25">
      <c r="D869" s="118"/>
      <c r="E869" s="43"/>
      <c r="F869" s="43"/>
    </row>
    <row r="870" spans="4:6" hidden="1" x14ac:dyDescent="0.25">
      <c r="D870" s="118"/>
      <c r="E870" s="43"/>
      <c r="F870" s="43"/>
    </row>
    <row r="871" spans="4:6" hidden="1" x14ac:dyDescent="0.25">
      <c r="D871" s="118"/>
      <c r="E871" s="43"/>
      <c r="F871" s="43"/>
    </row>
    <row r="872" spans="4:6" hidden="1" x14ac:dyDescent="0.25">
      <c r="D872" s="118"/>
      <c r="E872" s="43"/>
      <c r="F872" s="43"/>
    </row>
    <row r="873" spans="4:6" hidden="1" x14ac:dyDescent="0.25">
      <c r="D873" s="118"/>
      <c r="E873" s="43"/>
      <c r="F873" s="43"/>
    </row>
    <row r="874" spans="4:6" hidden="1" x14ac:dyDescent="0.25">
      <c r="D874" s="118"/>
      <c r="E874" s="43"/>
      <c r="F874" s="43"/>
    </row>
    <row r="875" spans="4:6" hidden="1" x14ac:dyDescent="0.25">
      <c r="D875" s="118"/>
      <c r="E875" s="43"/>
      <c r="F875" s="43"/>
    </row>
    <row r="876" spans="4:6" hidden="1" x14ac:dyDescent="0.25">
      <c r="D876" s="118"/>
      <c r="E876" s="43"/>
      <c r="F876" s="43"/>
    </row>
    <row r="877" spans="4:6" hidden="1" x14ac:dyDescent="0.25">
      <c r="D877" s="118"/>
      <c r="E877" s="43"/>
      <c r="F877" s="43"/>
    </row>
    <row r="878" spans="4:6" hidden="1" x14ac:dyDescent="0.25">
      <c r="D878" s="118"/>
      <c r="E878" s="43"/>
      <c r="F878" s="43"/>
    </row>
    <row r="879" spans="4:6" hidden="1" x14ac:dyDescent="0.25">
      <c r="D879" s="118"/>
      <c r="E879" s="43"/>
      <c r="F879" s="43"/>
    </row>
    <row r="880" spans="4:6" hidden="1" x14ac:dyDescent="0.25">
      <c r="D880" s="118"/>
      <c r="E880" s="43"/>
      <c r="F880" s="43"/>
    </row>
    <row r="881" spans="4:6" hidden="1" x14ac:dyDescent="0.25">
      <c r="D881" s="118"/>
      <c r="E881" s="43"/>
      <c r="F881" s="43"/>
    </row>
    <row r="882" spans="4:6" hidden="1" x14ac:dyDescent="0.25">
      <c r="D882" s="118"/>
      <c r="E882" s="43"/>
      <c r="F882" s="43"/>
    </row>
    <row r="883" spans="4:6" hidden="1" x14ac:dyDescent="0.25">
      <c r="D883" s="118"/>
      <c r="E883" s="43"/>
      <c r="F883" s="43"/>
    </row>
    <row r="884" spans="4:6" hidden="1" x14ac:dyDescent="0.25">
      <c r="D884" s="118"/>
      <c r="E884" s="43"/>
      <c r="F884" s="43"/>
    </row>
    <row r="885" spans="4:6" hidden="1" x14ac:dyDescent="0.25">
      <c r="D885" s="118"/>
      <c r="E885" s="43"/>
      <c r="F885" s="43"/>
    </row>
    <row r="886" spans="4:6" hidden="1" x14ac:dyDescent="0.25">
      <c r="D886" s="118"/>
      <c r="E886" s="43"/>
      <c r="F886" s="43"/>
    </row>
    <row r="887" spans="4:6" hidden="1" x14ac:dyDescent="0.25">
      <c r="D887" s="118"/>
      <c r="E887" s="43"/>
      <c r="F887" s="43"/>
    </row>
    <row r="888" spans="4:6" hidden="1" x14ac:dyDescent="0.25">
      <c r="D888" s="118"/>
      <c r="E888" s="43"/>
      <c r="F888" s="43"/>
    </row>
    <row r="889" spans="4:6" hidden="1" x14ac:dyDescent="0.25">
      <c r="D889" s="118"/>
      <c r="E889" s="43"/>
      <c r="F889" s="43"/>
    </row>
    <row r="890" spans="4:6" hidden="1" x14ac:dyDescent="0.25">
      <c r="D890" s="118"/>
      <c r="E890" s="43"/>
      <c r="F890" s="43"/>
    </row>
    <row r="891" spans="4:6" hidden="1" x14ac:dyDescent="0.25">
      <c r="D891" s="118"/>
      <c r="E891" s="43"/>
      <c r="F891" s="43"/>
    </row>
    <row r="892" spans="4:6" hidden="1" x14ac:dyDescent="0.25">
      <c r="D892" s="118"/>
      <c r="E892" s="43"/>
      <c r="F892" s="43"/>
    </row>
    <row r="893" spans="4:6" hidden="1" x14ac:dyDescent="0.25">
      <c r="D893" s="118"/>
      <c r="E893" s="43"/>
      <c r="F893" s="43"/>
    </row>
    <row r="894" spans="4:6" hidden="1" x14ac:dyDescent="0.25">
      <c r="D894" s="118"/>
      <c r="E894" s="43"/>
      <c r="F894" s="43"/>
    </row>
    <row r="895" spans="4:6" hidden="1" x14ac:dyDescent="0.25">
      <c r="D895" s="118"/>
      <c r="E895" s="43"/>
      <c r="F895" s="43"/>
    </row>
    <row r="896" spans="4:6" hidden="1" x14ac:dyDescent="0.25">
      <c r="D896" s="118"/>
      <c r="E896" s="43"/>
      <c r="F896" s="43"/>
    </row>
    <row r="897" spans="4:6" hidden="1" x14ac:dyDescent="0.25">
      <c r="D897" s="118"/>
      <c r="E897" s="43"/>
      <c r="F897" s="43"/>
    </row>
    <row r="898" spans="4:6" hidden="1" x14ac:dyDescent="0.25">
      <c r="D898" s="118"/>
      <c r="E898" s="43"/>
      <c r="F898" s="43"/>
    </row>
    <row r="899" spans="4:6" hidden="1" x14ac:dyDescent="0.25">
      <c r="D899" s="118"/>
      <c r="E899" s="43"/>
      <c r="F899" s="43"/>
    </row>
    <row r="900" spans="4:6" hidden="1" x14ac:dyDescent="0.25">
      <c r="D900" s="118"/>
      <c r="E900" s="43"/>
      <c r="F900" s="43"/>
    </row>
    <row r="901" spans="4:6" hidden="1" x14ac:dyDescent="0.25">
      <c r="D901" s="118"/>
      <c r="E901" s="43"/>
      <c r="F901" s="43"/>
    </row>
    <row r="902" spans="4:6" hidden="1" x14ac:dyDescent="0.25">
      <c r="D902" s="118"/>
      <c r="E902" s="43"/>
      <c r="F902" s="43"/>
    </row>
    <row r="903" spans="4:6" hidden="1" x14ac:dyDescent="0.25">
      <c r="D903" s="118"/>
      <c r="E903" s="43"/>
      <c r="F903" s="43"/>
    </row>
    <row r="904" spans="4:6" hidden="1" x14ac:dyDescent="0.25">
      <c r="D904" s="118"/>
      <c r="E904" s="43"/>
      <c r="F904" s="43"/>
    </row>
    <row r="905" spans="4:6" hidden="1" x14ac:dyDescent="0.25">
      <c r="D905" s="118"/>
      <c r="E905" s="43"/>
      <c r="F905" s="43"/>
    </row>
    <row r="906" spans="4:6" hidden="1" x14ac:dyDescent="0.25">
      <c r="D906" s="118"/>
      <c r="E906" s="43"/>
      <c r="F906" s="43"/>
    </row>
    <row r="907" spans="4:6" hidden="1" x14ac:dyDescent="0.25">
      <c r="D907" s="118"/>
      <c r="E907" s="43"/>
      <c r="F907" s="43"/>
    </row>
    <row r="908" spans="4:6" hidden="1" x14ac:dyDescent="0.25">
      <c r="D908" s="118"/>
      <c r="E908" s="43"/>
      <c r="F908" s="43"/>
    </row>
    <row r="909" spans="4:6" hidden="1" x14ac:dyDescent="0.25">
      <c r="D909" s="118"/>
      <c r="E909" s="43"/>
      <c r="F909" s="43"/>
    </row>
    <row r="910" spans="4:6" hidden="1" x14ac:dyDescent="0.25">
      <c r="D910" s="118"/>
      <c r="E910" s="43"/>
      <c r="F910" s="43"/>
    </row>
    <row r="911" spans="4:6" hidden="1" x14ac:dyDescent="0.25">
      <c r="D911" s="118"/>
      <c r="E911" s="43"/>
      <c r="F911" s="43"/>
    </row>
    <row r="912" spans="4:6" hidden="1" x14ac:dyDescent="0.25">
      <c r="D912" s="118"/>
      <c r="E912" s="43"/>
      <c r="F912" s="43"/>
    </row>
    <row r="913" spans="4:6" hidden="1" x14ac:dyDescent="0.25">
      <c r="D913" s="118"/>
      <c r="E913" s="43"/>
      <c r="F913" s="43"/>
    </row>
    <row r="914" spans="4:6" hidden="1" x14ac:dyDescent="0.25">
      <c r="D914" s="118"/>
      <c r="E914" s="43"/>
      <c r="F914" s="43"/>
    </row>
    <row r="915" spans="4:6" hidden="1" x14ac:dyDescent="0.25">
      <c r="D915" s="118"/>
      <c r="E915" s="43"/>
      <c r="F915" s="43"/>
    </row>
    <row r="916" spans="4:6" hidden="1" x14ac:dyDescent="0.25">
      <c r="D916" s="118"/>
      <c r="E916" s="43"/>
      <c r="F916" s="43"/>
    </row>
    <row r="917" spans="4:6" hidden="1" x14ac:dyDescent="0.25">
      <c r="D917" s="118"/>
      <c r="E917" s="43"/>
      <c r="F917" s="43"/>
    </row>
    <row r="918" spans="4:6" hidden="1" x14ac:dyDescent="0.25">
      <c r="D918" s="118"/>
      <c r="E918" s="43"/>
      <c r="F918" s="43"/>
    </row>
    <row r="919" spans="4:6" hidden="1" x14ac:dyDescent="0.25">
      <c r="D919" s="118"/>
      <c r="E919" s="43"/>
      <c r="F919" s="43"/>
    </row>
    <row r="920" spans="4:6" hidden="1" x14ac:dyDescent="0.25">
      <c r="D920" s="118"/>
      <c r="E920" s="43"/>
      <c r="F920" s="43"/>
    </row>
    <row r="921" spans="4:6" hidden="1" x14ac:dyDescent="0.25">
      <c r="D921" s="118"/>
      <c r="E921" s="43"/>
      <c r="F921" s="43"/>
    </row>
    <row r="922" spans="4:6" hidden="1" x14ac:dyDescent="0.25">
      <c r="D922" s="118"/>
      <c r="E922" s="43"/>
      <c r="F922" s="43"/>
    </row>
    <row r="923" spans="4:6" hidden="1" x14ac:dyDescent="0.25">
      <c r="D923" s="118"/>
      <c r="E923" s="43"/>
      <c r="F923" s="43"/>
    </row>
    <row r="924" spans="4:6" hidden="1" x14ac:dyDescent="0.25">
      <c r="D924" s="118"/>
      <c r="E924" s="43"/>
      <c r="F924" s="43"/>
    </row>
    <row r="925" spans="4:6" hidden="1" x14ac:dyDescent="0.25">
      <c r="D925" s="118"/>
      <c r="E925" s="43"/>
      <c r="F925" s="43"/>
    </row>
    <row r="926" spans="4:6" hidden="1" x14ac:dyDescent="0.25">
      <c r="D926" s="118"/>
      <c r="E926" s="43"/>
      <c r="F926" s="43"/>
    </row>
    <row r="927" spans="4:6" hidden="1" x14ac:dyDescent="0.25">
      <c r="D927" s="118"/>
      <c r="E927" s="43"/>
      <c r="F927" s="43"/>
    </row>
    <row r="928" spans="4:6" hidden="1" x14ac:dyDescent="0.25">
      <c r="D928" s="118"/>
      <c r="E928" s="43"/>
      <c r="F928" s="43"/>
    </row>
    <row r="929" spans="4:6" hidden="1" x14ac:dyDescent="0.25">
      <c r="D929" s="118"/>
      <c r="E929" s="43"/>
      <c r="F929" s="43"/>
    </row>
    <row r="930" spans="4:6" hidden="1" x14ac:dyDescent="0.25">
      <c r="D930" s="118"/>
      <c r="E930" s="43"/>
      <c r="F930" s="43"/>
    </row>
    <row r="931" spans="4:6" hidden="1" x14ac:dyDescent="0.25">
      <c r="D931" s="118"/>
      <c r="E931" s="43"/>
      <c r="F931" s="43"/>
    </row>
    <row r="932" spans="4:6" hidden="1" x14ac:dyDescent="0.25">
      <c r="D932" s="118"/>
      <c r="E932" s="43"/>
      <c r="F932" s="43"/>
    </row>
    <row r="933" spans="4:6" hidden="1" x14ac:dyDescent="0.25">
      <c r="D933" s="118"/>
      <c r="E933" s="43"/>
      <c r="F933" s="43"/>
    </row>
    <row r="934" spans="4:6" hidden="1" x14ac:dyDescent="0.25">
      <c r="D934" s="118"/>
      <c r="E934" s="43"/>
      <c r="F934" s="43"/>
    </row>
    <row r="935" spans="4:6" hidden="1" x14ac:dyDescent="0.25">
      <c r="D935" s="118"/>
      <c r="E935" s="43"/>
      <c r="F935" s="43"/>
    </row>
    <row r="936" spans="4:6" hidden="1" x14ac:dyDescent="0.25">
      <c r="D936" s="118"/>
      <c r="E936" s="43"/>
      <c r="F936" s="43"/>
    </row>
    <row r="937" spans="4:6" hidden="1" x14ac:dyDescent="0.25">
      <c r="D937" s="118"/>
      <c r="E937" s="43"/>
      <c r="F937" s="43"/>
    </row>
    <row r="938" spans="4:6" hidden="1" x14ac:dyDescent="0.25">
      <c r="D938" s="118"/>
      <c r="E938" s="43"/>
      <c r="F938" s="43"/>
    </row>
    <row r="939" spans="4:6" hidden="1" x14ac:dyDescent="0.25">
      <c r="D939" s="118"/>
      <c r="E939" s="43"/>
      <c r="F939" s="43"/>
    </row>
    <row r="940" spans="4:6" hidden="1" x14ac:dyDescent="0.25">
      <c r="D940" s="118"/>
      <c r="E940" s="43"/>
      <c r="F940" s="43"/>
    </row>
    <row r="941" spans="4:6" hidden="1" x14ac:dyDescent="0.25">
      <c r="D941" s="118"/>
      <c r="E941" s="43"/>
      <c r="F941" s="43"/>
    </row>
    <row r="942" spans="4:6" hidden="1" x14ac:dyDescent="0.25">
      <c r="D942" s="118"/>
      <c r="E942" s="43"/>
      <c r="F942" s="43"/>
    </row>
    <row r="943" spans="4:6" hidden="1" x14ac:dyDescent="0.25">
      <c r="D943" s="118"/>
      <c r="E943" s="43"/>
      <c r="F943" s="43"/>
    </row>
    <row r="944" spans="4:6" hidden="1" x14ac:dyDescent="0.25">
      <c r="D944" s="118"/>
      <c r="E944" s="43"/>
      <c r="F944" s="43"/>
    </row>
    <row r="945" spans="4:6" hidden="1" x14ac:dyDescent="0.25">
      <c r="D945" s="118"/>
      <c r="E945" s="43"/>
      <c r="F945" s="43"/>
    </row>
    <row r="946" spans="4:6" hidden="1" x14ac:dyDescent="0.25">
      <c r="D946" s="118"/>
      <c r="E946" s="43"/>
      <c r="F946" s="43"/>
    </row>
    <row r="947" spans="4:6" hidden="1" x14ac:dyDescent="0.25">
      <c r="D947" s="118"/>
      <c r="E947" s="43"/>
      <c r="F947" s="43"/>
    </row>
    <row r="948" spans="4:6" hidden="1" x14ac:dyDescent="0.25">
      <c r="D948" s="118"/>
      <c r="E948" s="43"/>
      <c r="F948" s="43"/>
    </row>
    <row r="949" spans="4:6" hidden="1" x14ac:dyDescent="0.25">
      <c r="D949" s="118"/>
      <c r="E949" s="43"/>
      <c r="F949" s="43"/>
    </row>
    <row r="950" spans="4:6" hidden="1" x14ac:dyDescent="0.25">
      <c r="D950" s="118"/>
      <c r="E950" s="43"/>
      <c r="F950" s="43"/>
    </row>
    <row r="951" spans="4:6" hidden="1" x14ac:dyDescent="0.25">
      <c r="D951" s="118"/>
      <c r="E951" s="43"/>
      <c r="F951" s="43"/>
    </row>
    <row r="952" spans="4:6" hidden="1" x14ac:dyDescent="0.25">
      <c r="D952" s="118"/>
      <c r="E952" s="43"/>
      <c r="F952" s="43"/>
    </row>
    <row r="953" spans="4:6" hidden="1" x14ac:dyDescent="0.25">
      <c r="D953" s="118"/>
      <c r="E953" s="43"/>
      <c r="F953" s="43"/>
    </row>
    <row r="954" spans="4:6" hidden="1" x14ac:dyDescent="0.25">
      <c r="D954" s="118"/>
      <c r="E954" s="43"/>
      <c r="F954" s="43"/>
    </row>
    <row r="955" spans="4:6" hidden="1" x14ac:dyDescent="0.25">
      <c r="D955" s="118"/>
      <c r="E955" s="43"/>
      <c r="F955" s="43"/>
    </row>
    <row r="956" spans="4:6" hidden="1" x14ac:dyDescent="0.25">
      <c r="D956" s="118"/>
      <c r="E956" s="43"/>
      <c r="F956" s="43"/>
    </row>
    <row r="957" spans="4:6" hidden="1" x14ac:dyDescent="0.25">
      <c r="D957" s="118"/>
      <c r="E957" s="43"/>
      <c r="F957" s="43"/>
    </row>
    <row r="958" spans="4:6" hidden="1" x14ac:dyDescent="0.25">
      <c r="D958" s="118"/>
      <c r="E958" s="43"/>
      <c r="F958" s="43"/>
    </row>
    <row r="959" spans="4:6" hidden="1" x14ac:dyDescent="0.25">
      <c r="D959" s="118"/>
      <c r="E959" s="43"/>
      <c r="F959" s="43"/>
    </row>
    <row r="960" spans="4:6" hidden="1" x14ac:dyDescent="0.25">
      <c r="D960" s="118"/>
      <c r="E960" s="43"/>
      <c r="F960" s="43"/>
    </row>
    <row r="961" spans="4:6" hidden="1" x14ac:dyDescent="0.25">
      <c r="D961" s="118"/>
      <c r="E961" s="43"/>
      <c r="F961" s="43"/>
    </row>
    <row r="962" spans="4:6" hidden="1" x14ac:dyDescent="0.25">
      <c r="D962" s="118"/>
      <c r="E962" s="43"/>
      <c r="F962" s="43"/>
    </row>
    <row r="963" spans="4:6" hidden="1" x14ac:dyDescent="0.25">
      <c r="D963" s="118"/>
      <c r="E963" s="43"/>
      <c r="F963" s="43"/>
    </row>
    <row r="964" spans="4:6" hidden="1" x14ac:dyDescent="0.25">
      <c r="D964" s="118"/>
      <c r="E964" s="43"/>
      <c r="F964" s="43"/>
    </row>
    <row r="965" spans="4:6" hidden="1" x14ac:dyDescent="0.25">
      <c r="D965" s="118"/>
      <c r="E965" s="43"/>
      <c r="F965" s="43"/>
    </row>
    <row r="966" spans="4:6" hidden="1" x14ac:dyDescent="0.25">
      <c r="D966" s="118"/>
      <c r="E966" s="43"/>
      <c r="F966" s="43"/>
    </row>
    <row r="967" spans="4:6" hidden="1" x14ac:dyDescent="0.25">
      <c r="D967" s="118"/>
      <c r="E967" s="43"/>
      <c r="F967" s="43"/>
    </row>
    <row r="968" spans="4:6" hidden="1" x14ac:dyDescent="0.25">
      <c r="D968" s="118"/>
      <c r="E968" s="43"/>
      <c r="F968" s="43"/>
    </row>
    <row r="969" spans="4:6" hidden="1" x14ac:dyDescent="0.25">
      <c r="D969" s="118"/>
      <c r="E969" s="43"/>
      <c r="F969" s="43"/>
    </row>
    <row r="970" spans="4:6" hidden="1" x14ac:dyDescent="0.25">
      <c r="D970" s="118"/>
      <c r="E970" s="43"/>
      <c r="F970" s="43"/>
    </row>
    <row r="971" spans="4:6" hidden="1" x14ac:dyDescent="0.25">
      <c r="D971" s="118"/>
      <c r="E971" s="43"/>
      <c r="F971" s="43"/>
    </row>
    <row r="972" spans="4:6" hidden="1" x14ac:dyDescent="0.25">
      <c r="D972" s="118"/>
      <c r="E972" s="43"/>
      <c r="F972" s="43"/>
    </row>
    <row r="973" spans="4:6" hidden="1" x14ac:dyDescent="0.25">
      <c r="D973" s="118"/>
      <c r="E973" s="43"/>
      <c r="F973" s="43"/>
    </row>
    <row r="974" spans="4:6" hidden="1" x14ac:dyDescent="0.25">
      <c r="D974" s="118"/>
      <c r="E974" s="43"/>
      <c r="F974" s="43"/>
    </row>
    <row r="975" spans="4:6" hidden="1" x14ac:dyDescent="0.25">
      <c r="D975" s="118"/>
      <c r="E975" s="43"/>
      <c r="F975" s="43"/>
    </row>
    <row r="976" spans="4:6" hidden="1" x14ac:dyDescent="0.25">
      <c r="D976" s="118"/>
      <c r="E976" s="43"/>
      <c r="F976" s="43"/>
    </row>
    <row r="977" spans="4:6" hidden="1" x14ac:dyDescent="0.25">
      <c r="D977" s="118"/>
      <c r="E977" s="43"/>
      <c r="F977" s="43"/>
    </row>
    <row r="978" spans="4:6" hidden="1" x14ac:dyDescent="0.25">
      <c r="D978" s="118"/>
      <c r="E978" s="43"/>
      <c r="F978" s="43"/>
    </row>
    <row r="979" spans="4:6" hidden="1" x14ac:dyDescent="0.25">
      <c r="D979" s="118"/>
      <c r="E979" s="43"/>
      <c r="F979" s="43"/>
    </row>
    <row r="980" spans="4:6" hidden="1" x14ac:dyDescent="0.25">
      <c r="D980" s="118"/>
      <c r="E980" s="43"/>
      <c r="F980" s="43"/>
    </row>
    <row r="981" spans="4:6" hidden="1" x14ac:dyDescent="0.25">
      <c r="D981" s="118"/>
      <c r="E981" s="43"/>
      <c r="F981" s="43"/>
    </row>
    <row r="982" spans="4:6" hidden="1" x14ac:dyDescent="0.25">
      <c r="D982" s="118"/>
      <c r="E982" s="43"/>
      <c r="F982" s="43"/>
    </row>
    <row r="983" spans="4:6" hidden="1" x14ac:dyDescent="0.25">
      <c r="D983" s="118"/>
      <c r="E983" s="43"/>
      <c r="F983" s="43"/>
    </row>
    <row r="984" spans="4:6" hidden="1" x14ac:dyDescent="0.25">
      <c r="D984" s="118"/>
      <c r="E984" s="43"/>
      <c r="F984" s="43"/>
    </row>
    <row r="985" spans="4:6" hidden="1" x14ac:dyDescent="0.25">
      <c r="D985" s="118"/>
      <c r="E985" s="43"/>
      <c r="F985" s="43"/>
    </row>
    <row r="986" spans="4:6" hidden="1" x14ac:dyDescent="0.25">
      <c r="D986" s="118"/>
      <c r="E986" s="43"/>
      <c r="F986" s="43"/>
    </row>
    <row r="987" spans="4:6" hidden="1" x14ac:dyDescent="0.25">
      <c r="D987" s="118"/>
      <c r="E987" s="43"/>
      <c r="F987" s="43"/>
    </row>
    <row r="988" spans="4:6" hidden="1" x14ac:dyDescent="0.25">
      <c r="D988" s="118"/>
      <c r="E988" s="43"/>
      <c r="F988" s="43"/>
    </row>
    <row r="989" spans="4:6" hidden="1" x14ac:dyDescent="0.25">
      <c r="D989" s="118"/>
      <c r="E989" s="43"/>
      <c r="F989" s="43"/>
    </row>
    <row r="990" spans="4:6" hidden="1" x14ac:dyDescent="0.25">
      <c r="D990" s="118"/>
      <c r="E990" s="43"/>
      <c r="F990" s="43"/>
    </row>
    <row r="991" spans="4:6" hidden="1" x14ac:dyDescent="0.25">
      <c r="D991" s="118"/>
      <c r="E991" s="43"/>
      <c r="F991" s="43"/>
    </row>
    <row r="992" spans="4:6" hidden="1" x14ac:dyDescent="0.25">
      <c r="D992" s="118"/>
      <c r="E992" s="43"/>
      <c r="F992" s="43"/>
    </row>
    <row r="993" spans="4:6" hidden="1" x14ac:dyDescent="0.25">
      <c r="D993" s="118"/>
      <c r="E993" s="43"/>
      <c r="F993" s="43"/>
    </row>
    <row r="994" spans="4:6" hidden="1" x14ac:dyDescent="0.25">
      <c r="D994" s="118"/>
      <c r="E994" s="43"/>
      <c r="F994" s="43"/>
    </row>
    <row r="995" spans="4:6" hidden="1" x14ac:dyDescent="0.25">
      <c r="D995" s="118"/>
      <c r="E995" s="43"/>
      <c r="F995" s="43"/>
    </row>
    <row r="996" spans="4:6" hidden="1" x14ac:dyDescent="0.25">
      <c r="D996" s="118"/>
      <c r="E996" s="43"/>
      <c r="F996" s="43"/>
    </row>
    <row r="997" spans="4:6" hidden="1" x14ac:dyDescent="0.25">
      <c r="D997" s="118"/>
      <c r="E997" s="43"/>
      <c r="F997" s="43"/>
    </row>
    <row r="998" spans="4:6" hidden="1" x14ac:dyDescent="0.25">
      <c r="D998" s="118"/>
      <c r="E998" s="43"/>
      <c r="F998" s="43"/>
    </row>
    <row r="999" spans="4:6" hidden="1" x14ac:dyDescent="0.25">
      <c r="D999" s="118"/>
      <c r="E999" s="43"/>
      <c r="F999" s="43"/>
    </row>
    <row r="1000" spans="4:6" hidden="1" x14ac:dyDescent="0.25">
      <c r="D1000" s="118"/>
      <c r="E1000" s="43"/>
      <c r="F1000" s="43"/>
    </row>
    <row r="1001" spans="4:6" hidden="1" x14ac:dyDescent="0.25">
      <c r="D1001" s="118"/>
      <c r="E1001" s="43"/>
      <c r="F1001" s="43"/>
    </row>
    <row r="1002" spans="4:6" hidden="1" x14ac:dyDescent="0.25">
      <c r="D1002" s="118"/>
      <c r="E1002" s="43"/>
      <c r="F1002" s="43"/>
    </row>
    <row r="1003" spans="4:6" hidden="1" x14ac:dyDescent="0.25">
      <c r="D1003" s="118"/>
      <c r="E1003" s="43"/>
      <c r="F1003" s="43"/>
    </row>
    <row r="1004" spans="4:6" hidden="1" x14ac:dyDescent="0.25">
      <c r="D1004" s="118"/>
      <c r="E1004" s="43"/>
      <c r="F1004" s="43"/>
    </row>
    <row r="1005" spans="4:6" hidden="1" x14ac:dyDescent="0.25">
      <c r="D1005" s="118"/>
      <c r="E1005" s="43"/>
      <c r="F1005" s="43"/>
    </row>
    <row r="1006" spans="4:6" hidden="1" x14ac:dyDescent="0.25">
      <c r="D1006" s="118"/>
      <c r="E1006" s="43"/>
      <c r="F1006" s="43"/>
    </row>
    <row r="1007" spans="4:6" hidden="1" x14ac:dyDescent="0.25">
      <c r="D1007" s="118"/>
      <c r="E1007" s="43"/>
      <c r="F1007" s="43"/>
    </row>
    <row r="1008" spans="4:6" hidden="1" x14ac:dyDescent="0.25">
      <c r="D1008" s="118"/>
      <c r="E1008" s="43"/>
      <c r="F1008" s="43"/>
    </row>
    <row r="1009" spans="4:6" hidden="1" x14ac:dyDescent="0.25">
      <c r="D1009" s="118"/>
      <c r="E1009" s="43"/>
      <c r="F1009" s="43"/>
    </row>
    <row r="1010" spans="4:6" hidden="1" x14ac:dyDescent="0.25">
      <c r="D1010" s="118"/>
      <c r="E1010" s="43"/>
      <c r="F1010" s="43"/>
    </row>
    <row r="1011" spans="4:6" hidden="1" x14ac:dyDescent="0.25">
      <c r="D1011" s="118"/>
      <c r="E1011" s="43"/>
      <c r="F1011" s="43"/>
    </row>
    <row r="1012" spans="4:6" hidden="1" x14ac:dyDescent="0.25">
      <c r="D1012" s="118"/>
      <c r="E1012" s="43"/>
      <c r="F1012" s="43"/>
    </row>
    <row r="1013" spans="4:6" hidden="1" x14ac:dyDescent="0.25">
      <c r="D1013" s="118"/>
      <c r="E1013" s="43"/>
      <c r="F1013" s="43"/>
    </row>
    <row r="1014" spans="4:6" hidden="1" x14ac:dyDescent="0.25">
      <c r="D1014" s="118"/>
      <c r="E1014" s="43"/>
      <c r="F1014" s="43"/>
    </row>
    <row r="1015" spans="4:6" hidden="1" x14ac:dyDescent="0.25">
      <c r="D1015" s="118"/>
      <c r="E1015" s="43"/>
      <c r="F1015" s="43"/>
    </row>
    <row r="1016" spans="4:6" hidden="1" x14ac:dyDescent="0.25">
      <c r="D1016" s="118"/>
      <c r="E1016" s="43"/>
      <c r="F1016" s="43"/>
    </row>
    <row r="1017" spans="4:6" hidden="1" x14ac:dyDescent="0.25">
      <c r="D1017" s="118"/>
      <c r="E1017" s="43"/>
      <c r="F1017" s="43"/>
    </row>
    <row r="1018" spans="4:6" hidden="1" x14ac:dyDescent="0.25">
      <c r="D1018" s="118"/>
      <c r="E1018" s="43"/>
      <c r="F1018" s="43"/>
    </row>
    <row r="1019" spans="4:6" hidden="1" x14ac:dyDescent="0.25">
      <c r="D1019" s="118"/>
      <c r="E1019" s="43"/>
      <c r="F1019" s="43"/>
    </row>
    <row r="1020" spans="4:6" hidden="1" x14ac:dyDescent="0.25">
      <c r="D1020" s="118"/>
      <c r="E1020" s="43"/>
      <c r="F1020" s="43"/>
    </row>
    <row r="1021" spans="4:6" hidden="1" x14ac:dyDescent="0.25">
      <c r="D1021" s="118"/>
      <c r="E1021" s="43"/>
      <c r="F1021" s="43"/>
    </row>
    <row r="1022" spans="4:6" hidden="1" x14ac:dyDescent="0.25">
      <c r="D1022" s="118"/>
      <c r="E1022" s="43"/>
      <c r="F1022" s="43"/>
    </row>
    <row r="1023" spans="4:6" hidden="1" x14ac:dyDescent="0.25">
      <c r="D1023" s="118"/>
      <c r="E1023" s="43"/>
      <c r="F1023" s="43"/>
    </row>
    <row r="1024" spans="4:6" hidden="1" x14ac:dyDescent="0.25">
      <c r="D1024" s="118"/>
      <c r="E1024" s="43"/>
      <c r="F1024" s="43"/>
    </row>
    <row r="1025" spans="4:6" hidden="1" x14ac:dyDescent="0.25">
      <c r="D1025" s="118"/>
      <c r="E1025" s="43"/>
      <c r="F1025" s="43"/>
    </row>
    <row r="1026" spans="4:6" hidden="1" x14ac:dyDescent="0.25">
      <c r="D1026" s="118"/>
      <c r="E1026" s="43"/>
      <c r="F1026" s="43"/>
    </row>
    <row r="1027" spans="4:6" hidden="1" x14ac:dyDescent="0.25">
      <c r="D1027" s="118"/>
      <c r="E1027" s="43"/>
      <c r="F1027" s="43"/>
    </row>
    <row r="1028" spans="4:6" hidden="1" x14ac:dyDescent="0.25">
      <c r="D1028" s="118"/>
      <c r="E1028" s="43"/>
      <c r="F1028" s="43"/>
    </row>
    <row r="1029" spans="4:6" hidden="1" x14ac:dyDescent="0.25">
      <c r="D1029" s="118"/>
      <c r="E1029" s="43"/>
      <c r="F1029" s="43"/>
    </row>
    <row r="1030" spans="4:6" hidden="1" x14ac:dyDescent="0.25">
      <c r="D1030" s="118"/>
      <c r="E1030" s="43"/>
      <c r="F1030" s="43"/>
    </row>
    <row r="1031" spans="4:6" hidden="1" x14ac:dyDescent="0.25">
      <c r="D1031" s="118"/>
      <c r="E1031" s="43"/>
      <c r="F1031" s="43"/>
    </row>
    <row r="1032" spans="4:6" hidden="1" x14ac:dyDescent="0.25">
      <c r="D1032" s="118"/>
      <c r="E1032" s="43"/>
      <c r="F1032" s="43"/>
    </row>
    <row r="1033" spans="4:6" hidden="1" x14ac:dyDescent="0.25">
      <c r="D1033" s="118"/>
      <c r="E1033" s="43"/>
      <c r="F1033" s="43"/>
    </row>
    <row r="1034" spans="4:6" hidden="1" x14ac:dyDescent="0.25">
      <c r="D1034" s="118"/>
      <c r="E1034" s="43"/>
      <c r="F1034" s="43"/>
    </row>
    <row r="1035" spans="4:6" hidden="1" x14ac:dyDescent="0.25">
      <c r="D1035" s="118"/>
      <c r="E1035" s="43"/>
      <c r="F1035" s="43"/>
    </row>
    <row r="1036" spans="4:6" hidden="1" x14ac:dyDescent="0.25">
      <c r="D1036" s="118"/>
      <c r="E1036" s="43"/>
      <c r="F1036" s="43"/>
    </row>
    <row r="1037" spans="4:6" hidden="1" x14ac:dyDescent="0.25">
      <c r="D1037" s="118"/>
      <c r="E1037" s="43"/>
      <c r="F1037" s="43"/>
    </row>
    <row r="1038" spans="4:6" hidden="1" x14ac:dyDescent="0.25">
      <c r="D1038" s="118"/>
      <c r="E1038" s="43"/>
      <c r="F1038" s="43"/>
    </row>
    <row r="1039" spans="4:6" hidden="1" x14ac:dyDescent="0.25">
      <c r="D1039" s="118"/>
      <c r="E1039" s="43"/>
      <c r="F1039" s="43"/>
    </row>
    <row r="1040" spans="4:6" hidden="1" x14ac:dyDescent="0.25">
      <c r="D1040" s="118"/>
      <c r="E1040" s="43"/>
      <c r="F1040" s="43"/>
    </row>
    <row r="1041" spans="4:6" hidden="1" x14ac:dyDescent="0.25">
      <c r="D1041" s="118"/>
      <c r="E1041" s="43"/>
      <c r="F1041" s="43"/>
    </row>
    <row r="1042" spans="4:6" hidden="1" x14ac:dyDescent="0.25">
      <c r="D1042" s="118"/>
      <c r="E1042" s="43"/>
      <c r="F1042" s="43"/>
    </row>
    <row r="1043" spans="4:6" hidden="1" x14ac:dyDescent="0.25">
      <c r="D1043" s="118"/>
      <c r="E1043" s="43"/>
      <c r="F1043" s="43"/>
    </row>
    <row r="1044" spans="4:6" hidden="1" x14ac:dyDescent="0.25">
      <c r="D1044" s="118"/>
      <c r="E1044" s="43"/>
      <c r="F1044" s="43"/>
    </row>
    <row r="1045" spans="4:6" hidden="1" x14ac:dyDescent="0.25">
      <c r="D1045" s="118"/>
      <c r="E1045" s="43"/>
      <c r="F1045" s="43"/>
    </row>
    <row r="1046" spans="4:6" hidden="1" x14ac:dyDescent="0.25">
      <c r="D1046" s="118"/>
      <c r="E1046" s="43"/>
      <c r="F1046" s="43"/>
    </row>
    <row r="1047" spans="4:6" hidden="1" x14ac:dyDescent="0.25">
      <c r="D1047" s="118"/>
      <c r="E1047" s="43"/>
      <c r="F1047" s="43"/>
    </row>
    <row r="1048" spans="4:6" hidden="1" x14ac:dyDescent="0.25">
      <c r="D1048" s="118"/>
      <c r="E1048" s="43"/>
      <c r="F1048" s="43"/>
    </row>
    <row r="1049" spans="4:6" hidden="1" x14ac:dyDescent="0.25">
      <c r="D1049" s="118"/>
      <c r="E1049" s="43"/>
      <c r="F1049" s="43"/>
    </row>
    <row r="1050" spans="4:6" hidden="1" x14ac:dyDescent="0.25">
      <c r="D1050" s="118"/>
      <c r="E1050" s="43"/>
      <c r="F1050" s="43"/>
    </row>
    <row r="1051" spans="4:6" hidden="1" x14ac:dyDescent="0.25">
      <c r="D1051" s="118"/>
      <c r="E1051" s="43"/>
      <c r="F1051" s="43"/>
    </row>
    <row r="1052" spans="4:6" hidden="1" x14ac:dyDescent="0.25">
      <c r="D1052" s="118"/>
      <c r="E1052" s="43"/>
      <c r="F1052" s="43"/>
    </row>
    <row r="1053" spans="4:6" hidden="1" x14ac:dyDescent="0.25">
      <c r="D1053" s="118"/>
      <c r="E1053" s="43"/>
      <c r="F1053" s="43"/>
    </row>
    <row r="1054" spans="4:6" hidden="1" x14ac:dyDescent="0.25">
      <c r="D1054" s="118"/>
      <c r="E1054" s="43"/>
      <c r="F1054" s="43"/>
    </row>
    <row r="1055" spans="4:6" hidden="1" x14ac:dyDescent="0.25">
      <c r="D1055" s="118"/>
      <c r="E1055" s="43"/>
      <c r="F1055" s="43"/>
    </row>
    <row r="1056" spans="4:6" hidden="1" x14ac:dyDescent="0.25">
      <c r="D1056" s="118"/>
      <c r="E1056" s="43"/>
      <c r="F1056" s="43"/>
    </row>
    <row r="1057" spans="4:6" hidden="1" x14ac:dyDescent="0.25">
      <c r="D1057" s="118"/>
      <c r="E1057" s="43"/>
      <c r="F1057" s="43"/>
    </row>
    <row r="1058" spans="4:6" hidden="1" x14ac:dyDescent="0.25">
      <c r="D1058" s="118"/>
      <c r="E1058" s="43"/>
      <c r="F1058" s="43"/>
    </row>
    <row r="1059" spans="4:6" hidden="1" x14ac:dyDescent="0.25">
      <c r="D1059" s="118"/>
      <c r="E1059" s="43"/>
      <c r="F1059" s="43"/>
    </row>
    <row r="1060" spans="4:6" hidden="1" x14ac:dyDescent="0.25">
      <c r="D1060" s="118"/>
      <c r="E1060" s="43"/>
      <c r="F1060" s="43"/>
    </row>
    <row r="1061" spans="4:6" hidden="1" x14ac:dyDescent="0.25">
      <c r="D1061" s="118"/>
      <c r="E1061" s="43"/>
      <c r="F1061" s="43"/>
    </row>
    <row r="1062" spans="4:6" hidden="1" x14ac:dyDescent="0.25">
      <c r="D1062" s="118"/>
      <c r="E1062" s="43"/>
      <c r="F1062" s="43"/>
    </row>
    <row r="1063" spans="4:6" hidden="1" x14ac:dyDescent="0.25">
      <c r="D1063" s="118"/>
      <c r="E1063" s="43"/>
      <c r="F1063" s="43"/>
    </row>
    <row r="1064" spans="4:6" hidden="1" x14ac:dyDescent="0.25">
      <c r="D1064" s="118"/>
      <c r="E1064" s="43"/>
      <c r="F1064" s="43"/>
    </row>
    <row r="1065" spans="4:6" hidden="1" x14ac:dyDescent="0.25">
      <c r="D1065" s="118"/>
      <c r="E1065" s="43"/>
      <c r="F1065" s="43"/>
    </row>
    <row r="1066" spans="4:6" hidden="1" x14ac:dyDescent="0.25">
      <c r="D1066" s="118"/>
      <c r="E1066" s="43"/>
      <c r="F1066" s="43"/>
    </row>
    <row r="1067" spans="4:6" hidden="1" x14ac:dyDescent="0.25">
      <c r="D1067" s="118"/>
      <c r="E1067" s="43"/>
      <c r="F1067" s="43"/>
    </row>
    <row r="1068" spans="4:6" hidden="1" x14ac:dyDescent="0.25">
      <c r="D1068" s="118"/>
      <c r="E1068" s="43"/>
      <c r="F1068" s="43"/>
    </row>
    <row r="1069" spans="4:6" hidden="1" x14ac:dyDescent="0.25">
      <c r="D1069" s="118"/>
      <c r="E1069" s="43"/>
      <c r="F1069" s="43"/>
    </row>
    <row r="1070" spans="4:6" hidden="1" x14ac:dyDescent="0.25">
      <c r="D1070" s="118"/>
      <c r="E1070" s="43"/>
      <c r="F1070" s="43"/>
    </row>
    <row r="1071" spans="4:6" hidden="1" x14ac:dyDescent="0.25">
      <c r="D1071" s="118"/>
      <c r="E1071" s="43"/>
      <c r="F1071" s="43"/>
    </row>
    <row r="1072" spans="4:6" hidden="1" x14ac:dyDescent="0.25">
      <c r="D1072" s="118"/>
      <c r="E1072" s="43"/>
      <c r="F1072" s="43"/>
    </row>
    <row r="1073" spans="4:6" hidden="1" x14ac:dyDescent="0.25">
      <c r="D1073" s="118"/>
      <c r="E1073" s="43"/>
      <c r="F1073" s="43"/>
    </row>
    <row r="1074" spans="4:6" hidden="1" x14ac:dyDescent="0.25">
      <c r="D1074" s="118"/>
      <c r="E1074" s="43"/>
      <c r="F1074" s="43"/>
    </row>
    <row r="1075" spans="4:6" hidden="1" x14ac:dyDescent="0.25">
      <c r="D1075" s="118"/>
      <c r="E1075" s="43"/>
      <c r="F1075" s="43"/>
    </row>
    <row r="1076" spans="4:6" hidden="1" x14ac:dyDescent="0.25">
      <c r="D1076" s="118"/>
      <c r="E1076" s="43"/>
      <c r="F1076" s="43"/>
    </row>
    <row r="1077" spans="4:6" hidden="1" x14ac:dyDescent="0.25">
      <c r="D1077" s="118"/>
      <c r="E1077" s="43"/>
      <c r="F1077" s="43"/>
    </row>
    <row r="1078" spans="4:6" hidden="1" x14ac:dyDescent="0.25">
      <c r="D1078" s="118"/>
      <c r="E1078" s="43"/>
      <c r="F1078" s="43"/>
    </row>
    <row r="1079" spans="4:6" hidden="1" x14ac:dyDescent="0.25">
      <c r="D1079" s="118"/>
      <c r="E1079" s="43"/>
      <c r="F1079" s="43"/>
    </row>
    <row r="1080" spans="4:6" hidden="1" x14ac:dyDescent="0.25">
      <c r="D1080" s="118"/>
      <c r="E1080" s="43"/>
      <c r="F1080" s="43"/>
    </row>
    <row r="1081" spans="4:6" hidden="1" x14ac:dyDescent="0.25">
      <c r="D1081" s="118"/>
      <c r="E1081" s="43"/>
      <c r="F1081" s="43"/>
    </row>
    <row r="1082" spans="4:6" hidden="1" x14ac:dyDescent="0.25">
      <c r="D1082" s="118"/>
      <c r="E1082" s="43"/>
      <c r="F1082" s="43"/>
    </row>
    <row r="1083" spans="4:6" hidden="1" x14ac:dyDescent="0.25">
      <c r="D1083" s="118"/>
      <c r="E1083" s="43"/>
      <c r="F1083" s="43"/>
    </row>
    <row r="1084" spans="4:6" hidden="1" x14ac:dyDescent="0.25">
      <c r="D1084" s="118"/>
      <c r="E1084" s="43"/>
      <c r="F1084" s="43"/>
    </row>
    <row r="1085" spans="4:6" hidden="1" x14ac:dyDescent="0.25">
      <c r="D1085" s="118"/>
      <c r="E1085" s="43"/>
      <c r="F1085" s="43"/>
    </row>
    <row r="1086" spans="4:6" hidden="1" x14ac:dyDescent="0.25">
      <c r="D1086" s="118"/>
      <c r="E1086" s="43"/>
      <c r="F1086" s="43"/>
    </row>
    <row r="1087" spans="4:6" hidden="1" x14ac:dyDescent="0.25">
      <c r="D1087" s="118"/>
      <c r="E1087" s="43"/>
      <c r="F1087" s="43"/>
    </row>
    <row r="1088" spans="4:6" hidden="1" x14ac:dyDescent="0.25">
      <c r="D1088" s="118"/>
      <c r="E1088" s="43"/>
      <c r="F1088" s="43"/>
    </row>
    <row r="1089" spans="4:6" hidden="1" x14ac:dyDescent="0.25">
      <c r="D1089" s="118"/>
      <c r="E1089" s="43"/>
      <c r="F1089" s="43"/>
    </row>
    <row r="1090" spans="4:6" hidden="1" x14ac:dyDescent="0.25">
      <c r="D1090" s="118"/>
      <c r="E1090" s="43"/>
      <c r="F1090" s="43"/>
    </row>
    <row r="1091" spans="4:6" hidden="1" x14ac:dyDescent="0.25">
      <c r="D1091" s="118"/>
      <c r="E1091" s="43"/>
      <c r="F1091" s="43"/>
    </row>
    <row r="1092" spans="4:6" hidden="1" x14ac:dyDescent="0.25">
      <c r="D1092" s="118"/>
      <c r="E1092" s="43"/>
      <c r="F1092" s="43"/>
    </row>
    <row r="1093" spans="4:6" hidden="1" x14ac:dyDescent="0.25">
      <c r="D1093" s="118"/>
      <c r="E1093" s="43"/>
      <c r="F1093" s="43"/>
    </row>
    <row r="1094" spans="4:6" hidden="1" x14ac:dyDescent="0.25">
      <c r="D1094" s="118"/>
      <c r="E1094" s="43"/>
      <c r="F1094" s="43"/>
    </row>
    <row r="1095" spans="4:6" hidden="1" x14ac:dyDescent="0.25">
      <c r="D1095" s="118"/>
      <c r="E1095" s="43"/>
      <c r="F1095" s="43"/>
    </row>
    <row r="1096" spans="4:6" hidden="1" x14ac:dyDescent="0.25">
      <c r="D1096" s="118"/>
      <c r="E1096" s="43"/>
      <c r="F1096" s="43"/>
    </row>
    <row r="1097" spans="4:6" hidden="1" x14ac:dyDescent="0.25">
      <c r="D1097" s="118"/>
      <c r="E1097" s="43"/>
      <c r="F1097" s="43"/>
    </row>
    <row r="1098" spans="4:6" hidden="1" x14ac:dyDescent="0.25">
      <c r="D1098" s="118"/>
      <c r="E1098" s="43"/>
      <c r="F1098" s="43"/>
    </row>
    <row r="1099" spans="4:6" hidden="1" x14ac:dyDescent="0.25">
      <c r="D1099" s="118"/>
      <c r="E1099" s="43"/>
      <c r="F1099" s="43"/>
    </row>
    <row r="1100" spans="4:6" hidden="1" x14ac:dyDescent="0.25">
      <c r="D1100" s="118"/>
      <c r="E1100" s="43"/>
      <c r="F1100" s="43"/>
    </row>
    <row r="1101" spans="4:6" hidden="1" x14ac:dyDescent="0.25">
      <c r="D1101" s="118"/>
      <c r="E1101" s="43"/>
      <c r="F1101" s="43"/>
    </row>
    <row r="1102" spans="4:6" hidden="1" x14ac:dyDescent="0.25">
      <c r="D1102" s="118"/>
      <c r="E1102" s="43"/>
      <c r="F1102" s="43"/>
    </row>
    <row r="1103" spans="4:6" hidden="1" x14ac:dyDescent="0.25">
      <c r="D1103" s="118"/>
      <c r="E1103" s="43"/>
      <c r="F1103" s="43"/>
    </row>
    <row r="1104" spans="4:6" hidden="1" x14ac:dyDescent="0.25">
      <c r="D1104" s="118"/>
      <c r="E1104" s="43"/>
      <c r="F1104" s="43"/>
    </row>
    <row r="1105" spans="4:6" hidden="1" x14ac:dyDescent="0.25">
      <c r="D1105" s="118"/>
      <c r="E1105" s="43"/>
      <c r="F1105" s="43"/>
    </row>
    <row r="1106" spans="4:6" hidden="1" x14ac:dyDescent="0.25">
      <c r="D1106" s="118"/>
      <c r="E1106" s="43"/>
      <c r="F1106" s="43"/>
    </row>
    <row r="1107" spans="4:6" hidden="1" x14ac:dyDescent="0.25">
      <c r="D1107" s="118"/>
      <c r="E1107" s="43"/>
      <c r="F1107" s="43"/>
    </row>
    <row r="1108" spans="4:6" hidden="1" x14ac:dyDescent="0.25">
      <c r="D1108" s="118"/>
      <c r="E1108" s="43"/>
      <c r="F1108" s="43"/>
    </row>
    <row r="1109" spans="4:6" hidden="1" x14ac:dyDescent="0.25">
      <c r="D1109" s="118"/>
      <c r="E1109" s="43"/>
      <c r="F1109" s="43"/>
    </row>
    <row r="1110" spans="4:6" hidden="1" x14ac:dyDescent="0.25">
      <c r="D1110" s="118"/>
      <c r="E1110" s="43"/>
      <c r="F1110" s="43"/>
    </row>
    <row r="1111" spans="4:6" hidden="1" x14ac:dyDescent="0.25">
      <c r="D1111" s="118"/>
      <c r="E1111" s="43"/>
      <c r="F1111" s="43"/>
    </row>
    <row r="1112" spans="4:6" hidden="1" x14ac:dyDescent="0.25">
      <c r="D1112" s="118"/>
      <c r="E1112" s="43"/>
      <c r="F1112" s="43"/>
    </row>
    <row r="1113" spans="4:6" hidden="1" x14ac:dyDescent="0.25">
      <c r="D1113" s="118"/>
      <c r="E1113" s="43"/>
      <c r="F1113" s="43"/>
    </row>
    <row r="1114" spans="4:6" hidden="1" x14ac:dyDescent="0.25">
      <c r="D1114" s="118"/>
      <c r="E1114" s="43"/>
      <c r="F1114" s="43"/>
    </row>
    <row r="1115" spans="4:6" hidden="1" x14ac:dyDescent="0.25">
      <c r="D1115" s="118"/>
      <c r="E1115" s="43"/>
      <c r="F1115" s="43"/>
    </row>
    <row r="1116" spans="4:6" hidden="1" x14ac:dyDescent="0.25">
      <c r="D1116" s="118"/>
      <c r="E1116" s="43"/>
      <c r="F1116" s="43"/>
    </row>
    <row r="1117" spans="4:6" hidden="1" x14ac:dyDescent="0.25">
      <c r="D1117" s="118"/>
      <c r="E1117" s="43"/>
      <c r="F1117" s="43"/>
    </row>
    <row r="1118" spans="4:6" hidden="1" x14ac:dyDescent="0.25">
      <c r="D1118" s="118"/>
      <c r="E1118" s="43"/>
      <c r="F1118" s="43"/>
    </row>
    <row r="1119" spans="4:6" hidden="1" x14ac:dyDescent="0.25">
      <c r="D1119" s="118"/>
      <c r="E1119" s="43"/>
      <c r="F1119" s="43"/>
    </row>
    <row r="1120" spans="4:6" hidden="1" x14ac:dyDescent="0.25">
      <c r="D1120" s="118"/>
      <c r="E1120" s="43"/>
      <c r="F1120" s="43"/>
    </row>
    <row r="1121" spans="4:6" hidden="1" x14ac:dyDescent="0.25">
      <c r="D1121" s="118"/>
      <c r="E1121" s="43"/>
      <c r="F1121" s="43"/>
    </row>
    <row r="1122" spans="4:6" hidden="1" x14ac:dyDescent="0.25">
      <c r="D1122" s="118"/>
      <c r="E1122" s="43"/>
      <c r="F1122" s="43"/>
    </row>
    <row r="1123" spans="4:6" hidden="1" x14ac:dyDescent="0.25">
      <c r="D1123" s="118"/>
      <c r="E1123" s="43"/>
      <c r="F1123" s="43"/>
    </row>
    <row r="1124" spans="4:6" hidden="1" x14ac:dyDescent="0.25">
      <c r="D1124" s="118"/>
      <c r="E1124" s="43"/>
      <c r="F1124" s="43"/>
    </row>
    <row r="1125" spans="4:6" hidden="1" x14ac:dyDescent="0.25">
      <c r="D1125" s="118"/>
      <c r="E1125" s="43"/>
      <c r="F1125" s="43"/>
    </row>
    <row r="1126" spans="4:6" hidden="1" x14ac:dyDescent="0.25">
      <c r="D1126" s="118"/>
      <c r="E1126" s="43"/>
      <c r="F1126" s="43"/>
    </row>
    <row r="1127" spans="4:6" hidden="1" x14ac:dyDescent="0.25">
      <c r="D1127" s="118"/>
      <c r="E1127" s="43"/>
      <c r="F1127" s="43"/>
    </row>
    <row r="1128" spans="4:6" hidden="1" x14ac:dyDescent="0.25">
      <c r="D1128" s="118"/>
      <c r="E1128" s="43"/>
      <c r="F1128" s="43"/>
    </row>
    <row r="1129" spans="4:6" hidden="1" x14ac:dyDescent="0.25">
      <c r="D1129" s="118"/>
      <c r="E1129" s="43"/>
      <c r="F1129" s="43"/>
    </row>
    <row r="1130" spans="4:6" hidden="1" x14ac:dyDescent="0.25">
      <c r="D1130" s="118"/>
      <c r="E1130" s="43"/>
      <c r="F1130" s="43"/>
    </row>
    <row r="1131" spans="4:6" hidden="1" x14ac:dyDescent="0.25">
      <c r="D1131" s="118"/>
      <c r="E1131" s="43"/>
      <c r="F1131" s="43"/>
    </row>
    <row r="1132" spans="4:6" hidden="1" x14ac:dyDescent="0.25">
      <c r="D1132" s="118"/>
      <c r="E1132" s="43"/>
      <c r="F1132" s="43"/>
    </row>
    <row r="1133" spans="4:6" hidden="1" x14ac:dyDescent="0.25">
      <c r="D1133" s="118"/>
      <c r="E1133" s="43"/>
      <c r="F1133" s="43"/>
    </row>
    <row r="1134" spans="4:6" hidden="1" x14ac:dyDescent="0.25">
      <c r="D1134" s="118"/>
      <c r="E1134" s="43"/>
      <c r="F1134" s="43"/>
    </row>
    <row r="1135" spans="4:6" hidden="1" x14ac:dyDescent="0.25">
      <c r="D1135" s="118"/>
      <c r="E1135" s="43"/>
      <c r="F1135" s="43"/>
    </row>
    <row r="1136" spans="4:6" hidden="1" x14ac:dyDescent="0.25">
      <c r="D1136" s="118"/>
      <c r="E1136" s="43"/>
      <c r="F1136" s="43"/>
    </row>
    <row r="1137" spans="4:6" hidden="1" x14ac:dyDescent="0.25">
      <c r="D1137" s="118"/>
      <c r="E1137" s="43"/>
      <c r="F1137" s="43"/>
    </row>
    <row r="1138" spans="4:6" hidden="1" x14ac:dyDescent="0.25">
      <c r="D1138" s="118"/>
      <c r="E1138" s="43"/>
      <c r="F1138" s="43"/>
    </row>
    <row r="1139" spans="4:6" hidden="1" x14ac:dyDescent="0.25">
      <c r="D1139" s="118"/>
      <c r="E1139" s="43"/>
      <c r="F1139" s="43"/>
    </row>
    <row r="1140" spans="4:6" hidden="1" x14ac:dyDescent="0.25">
      <c r="D1140" s="118"/>
      <c r="E1140" s="43"/>
      <c r="F1140" s="43"/>
    </row>
    <row r="1141" spans="4:6" hidden="1" x14ac:dyDescent="0.25">
      <c r="D1141" s="118"/>
      <c r="E1141" s="43"/>
      <c r="F1141" s="43"/>
    </row>
    <row r="1142" spans="4:6" hidden="1" x14ac:dyDescent="0.25">
      <c r="D1142" s="118"/>
      <c r="E1142" s="43"/>
      <c r="F1142" s="43"/>
    </row>
    <row r="1143" spans="4:6" hidden="1" x14ac:dyDescent="0.25">
      <c r="D1143" s="118"/>
      <c r="E1143" s="43"/>
      <c r="F1143" s="43"/>
    </row>
    <row r="1144" spans="4:6" hidden="1" x14ac:dyDescent="0.25">
      <c r="D1144" s="118"/>
      <c r="E1144" s="43"/>
      <c r="F1144" s="43"/>
    </row>
    <row r="1145" spans="4:6" hidden="1" x14ac:dyDescent="0.25">
      <c r="D1145" s="118"/>
      <c r="E1145" s="43"/>
      <c r="F1145" s="43"/>
    </row>
    <row r="1146" spans="4:6" hidden="1" x14ac:dyDescent="0.25">
      <c r="D1146" s="118"/>
      <c r="E1146" s="43"/>
      <c r="F1146" s="43"/>
    </row>
    <row r="1147" spans="4:6" hidden="1" x14ac:dyDescent="0.25">
      <c r="D1147" s="118"/>
      <c r="E1147" s="43"/>
      <c r="F1147" s="43"/>
    </row>
    <row r="1148" spans="4:6" hidden="1" x14ac:dyDescent="0.25">
      <c r="D1148" s="118"/>
      <c r="E1148" s="43"/>
      <c r="F1148" s="43"/>
    </row>
    <row r="1149" spans="4:6" hidden="1" x14ac:dyDescent="0.25">
      <c r="D1149" s="118"/>
      <c r="E1149" s="43"/>
      <c r="F1149" s="43"/>
    </row>
    <row r="1150" spans="4:6" hidden="1" x14ac:dyDescent="0.25">
      <c r="D1150" s="118"/>
      <c r="E1150" s="43"/>
      <c r="F1150" s="43"/>
    </row>
    <row r="1151" spans="4:6" hidden="1" x14ac:dyDescent="0.25">
      <c r="D1151" s="118"/>
      <c r="E1151" s="43"/>
      <c r="F1151" s="43"/>
    </row>
    <row r="1152" spans="4:6" hidden="1" x14ac:dyDescent="0.25">
      <c r="D1152" s="118"/>
      <c r="E1152" s="43"/>
      <c r="F1152" s="43"/>
    </row>
    <row r="1153" spans="4:6" hidden="1" x14ac:dyDescent="0.25">
      <c r="D1153" s="118"/>
      <c r="E1153" s="43"/>
      <c r="F1153" s="43"/>
    </row>
    <row r="1154" spans="4:6" hidden="1" x14ac:dyDescent="0.25">
      <c r="D1154" s="118"/>
      <c r="E1154" s="43"/>
      <c r="F1154" s="43"/>
    </row>
    <row r="1155" spans="4:6" hidden="1" x14ac:dyDescent="0.25">
      <c r="D1155" s="118"/>
      <c r="E1155" s="43"/>
      <c r="F1155" s="43"/>
    </row>
    <row r="1156" spans="4:6" hidden="1" x14ac:dyDescent="0.25">
      <c r="D1156" s="118"/>
      <c r="E1156" s="43"/>
      <c r="F1156" s="43"/>
    </row>
    <row r="1157" spans="4:6" hidden="1" x14ac:dyDescent="0.25">
      <c r="D1157" s="118"/>
      <c r="E1157" s="43"/>
      <c r="F1157" s="43"/>
    </row>
    <row r="1158" spans="4:6" hidden="1" x14ac:dyDescent="0.25">
      <c r="D1158" s="118"/>
      <c r="E1158" s="43"/>
      <c r="F1158" s="43"/>
    </row>
    <row r="1159" spans="4:6" hidden="1" x14ac:dyDescent="0.25">
      <c r="D1159" s="118"/>
      <c r="E1159" s="43"/>
      <c r="F1159" s="43"/>
    </row>
    <row r="1160" spans="4:6" hidden="1" x14ac:dyDescent="0.25">
      <c r="D1160" s="118"/>
      <c r="E1160" s="43"/>
      <c r="F1160" s="43"/>
    </row>
    <row r="1161" spans="4:6" hidden="1" x14ac:dyDescent="0.25">
      <c r="D1161" s="118"/>
      <c r="E1161" s="43"/>
      <c r="F1161" s="43"/>
    </row>
    <row r="1162" spans="4:6" hidden="1" x14ac:dyDescent="0.25">
      <c r="D1162" s="118"/>
      <c r="E1162" s="43"/>
      <c r="F1162" s="43"/>
    </row>
    <row r="1163" spans="4:6" hidden="1" x14ac:dyDescent="0.25">
      <c r="D1163" s="118"/>
      <c r="E1163" s="43"/>
      <c r="F1163" s="43"/>
    </row>
    <row r="1164" spans="4:6" hidden="1" x14ac:dyDescent="0.25">
      <c r="D1164" s="118"/>
      <c r="E1164" s="43"/>
      <c r="F1164" s="43"/>
    </row>
    <row r="1165" spans="4:6" hidden="1" x14ac:dyDescent="0.25">
      <c r="D1165" s="118"/>
      <c r="E1165" s="43"/>
      <c r="F1165" s="43"/>
    </row>
    <row r="1166" spans="4:6" hidden="1" x14ac:dyDescent="0.25">
      <c r="D1166" s="118"/>
      <c r="E1166" s="43"/>
      <c r="F1166" s="43"/>
    </row>
    <row r="1167" spans="4:6" hidden="1" x14ac:dyDescent="0.25">
      <c r="D1167" s="118"/>
      <c r="E1167" s="43"/>
      <c r="F1167" s="43"/>
    </row>
    <row r="1168" spans="4:6" hidden="1" x14ac:dyDescent="0.25">
      <c r="D1168" s="118"/>
      <c r="E1168" s="43"/>
      <c r="F1168" s="43"/>
    </row>
    <row r="1169" spans="4:6" hidden="1" x14ac:dyDescent="0.25">
      <c r="D1169" s="118"/>
      <c r="E1169" s="43"/>
      <c r="F1169" s="43"/>
    </row>
    <row r="1170" spans="4:6" hidden="1" x14ac:dyDescent="0.25">
      <c r="D1170" s="118"/>
      <c r="E1170" s="43"/>
      <c r="F1170" s="43"/>
    </row>
    <row r="1171" spans="4:6" hidden="1" x14ac:dyDescent="0.25">
      <c r="D1171" s="118"/>
      <c r="E1171" s="43"/>
      <c r="F1171" s="43"/>
    </row>
    <row r="1172" spans="4:6" hidden="1" x14ac:dyDescent="0.25">
      <c r="D1172" s="118"/>
      <c r="E1172" s="43"/>
      <c r="F1172" s="43"/>
    </row>
    <row r="1173" spans="4:6" hidden="1" x14ac:dyDescent="0.25">
      <c r="D1173" s="118"/>
      <c r="E1173" s="43"/>
      <c r="F1173" s="43"/>
    </row>
    <row r="1174" spans="4:6" hidden="1" x14ac:dyDescent="0.25">
      <c r="D1174" s="118"/>
      <c r="E1174" s="43"/>
      <c r="F1174" s="43"/>
    </row>
    <row r="1175" spans="4:6" hidden="1" x14ac:dyDescent="0.25">
      <c r="D1175" s="118"/>
      <c r="E1175" s="43"/>
      <c r="F1175" s="43"/>
    </row>
    <row r="1176" spans="4:6" hidden="1" x14ac:dyDescent="0.25">
      <c r="D1176" s="118"/>
      <c r="E1176" s="43"/>
      <c r="F1176" s="43"/>
    </row>
    <row r="1177" spans="4:6" hidden="1" x14ac:dyDescent="0.25">
      <c r="D1177" s="118"/>
      <c r="E1177" s="43"/>
      <c r="F1177" s="43"/>
    </row>
    <row r="1178" spans="4:6" hidden="1" x14ac:dyDescent="0.25">
      <c r="D1178" s="118"/>
      <c r="E1178" s="43"/>
      <c r="F1178" s="43"/>
    </row>
    <row r="1179" spans="4:6" hidden="1" x14ac:dyDescent="0.25">
      <c r="D1179" s="118"/>
      <c r="E1179" s="43"/>
      <c r="F1179" s="43"/>
    </row>
    <row r="1180" spans="4:6" hidden="1" x14ac:dyDescent="0.25">
      <c r="D1180" s="118"/>
      <c r="E1180" s="43"/>
      <c r="F1180" s="43"/>
    </row>
    <row r="1181" spans="4:6" hidden="1" x14ac:dyDescent="0.25">
      <c r="D1181" s="118"/>
      <c r="E1181" s="43"/>
      <c r="F1181" s="43"/>
    </row>
    <row r="1182" spans="4:6" hidden="1" x14ac:dyDescent="0.25">
      <c r="D1182" s="118"/>
      <c r="E1182" s="43"/>
      <c r="F1182" s="43"/>
    </row>
    <row r="1183" spans="4:6" hidden="1" x14ac:dyDescent="0.25">
      <c r="D1183" s="118"/>
      <c r="E1183" s="43"/>
      <c r="F1183" s="43"/>
    </row>
    <row r="1184" spans="4:6" hidden="1" x14ac:dyDescent="0.25">
      <c r="D1184" s="118"/>
      <c r="E1184" s="43"/>
      <c r="F1184" s="43"/>
    </row>
    <row r="1185" spans="4:6" hidden="1" x14ac:dyDescent="0.25">
      <c r="D1185" s="118"/>
      <c r="E1185" s="43"/>
      <c r="F1185" s="43"/>
    </row>
    <row r="1186" spans="4:6" hidden="1" x14ac:dyDescent="0.25">
      <c r="D1186" s="118"/>
      <c r="E1186" s="43"/>
      <c r="F1186" s="43"/>
    </row>
    <row r="1187" spans="4:6" hidden="1" x14ac:dyDescent="0.25">
      <c r="D1187" s="118"/>
      <c r="E1187" s="43"/>
      <c r="F1187" s="43"/>
    </row>
    <row r="1188" spans="4:6" hidden="1" x14ac:dyDescent="0.25">
      <c r="D1188" s="118"/>
      <c r="E1188" s="43"/>
      <c r="F1188" s="43"/>
    </row>
    <row r="1189" spans="4:6" hidden="1" x14ac:dyDescent="0.25">
      <c r="D1189" s="118"/>
      <c r="E1189" s="43"/>
      <c r="F1189" s="43"/>
    </row>
    <row r="1190" spans="4:6" hidden="1" x14ac:dyDescent="0.25">
      <c r="D1190" s="118"/>
      <c r="E1190" s="43"/>
      <c r="F1190" s="43"/>
    </row>
    <row r="1191" spans="4:6" hidden="1" x14ac:dyDescent="0.25">
      <c r="D1191" s="118"/>
      <c r="E1191" s="43"/>
      <c r="F1191" s="43"/>
    </row>
    <row r="1192" spans="4:6" hidden="1" x14ac:dyDescent="0.25">
      <c r="D1192" s="118"/>
      <c r="E1192" s="43"/>
      <c r="F1192" s="43"/>
    </row>
    <row r="1193" spans="4:6" hidden="1" x14ac:dyDescent="0.25">
      <c r="D1193" s="118"/>
      <c r="E1193" s="43"/>
      <c r="F1193" s="43"/>
    </row>
    <row r="1194" spans="4:6" hidden="1" x14ac:dyDescent="0.25">
      <c r="D1194" s="118"/>
      <c r="E1194" s="43"/>
      <c r="F1194" s="43"/>
    </row>
    <row r="1195" spans="4:6" hidden="1" x14ac:dyDescent="0.25">
      <c r="D1195" s="118"/>
      <c r="E1195" s="43"/>
      <c r="F1195" s="43"/>
    </row>
    <row r="1196" spans="4:6" hidden="1" x14ac:dyDescent="0.25">
      <c r="D1196" s="118"/>
      <c r="E1196" s="43"/>
      <c r="F1196" s="43"/>
    </row>
    <row r="1197" spans="4:6" hidden="1" x14ac:dyDescent="0.25">
      <c r="D1197" s="118"/>
      <c r="E1197" s="43"/>
      <c r="F1197" s="43"/>
    </row>
    <row r="1198" spans="4:6" hidden="1" x14ac:dyDescent="0.25">
      <c r="D1198" s="118"/>
      <c r="E1198" s="43"/>
      <c r="F1198" s="43"/>
    </row>
    <row r="1199" spans="4:6" hidden="1" x14ac:dyDescent="0.25">
      <c r="D1199" s="118"/>
      <c r="E1199" s="43"/>
      <c r="F1199" s="43"/>
    </row>
    <row r="1200" spans="4:6" hidden="1" x14ac:dyDescent="0.25">
      <c r="D1200" s="118"/>
      <c r="E1200" s="43"/>
      <c r="F1200" s="43"/>
    </row>
    <row r="1201" spans="4:6" hidden="1" x14ac:dyDescent="0.25">
      <c r="D1201" s="118"/>
      <c r="E1201" s="43"/>
      <c r="F1201" s="43"/>
    </row>
    <row r="1202" spans="4:6" hidden="1" x14ac:dyDescent="0.25">
      <c r="D1202" s="118"/>
      <c r="E1202" s="43"/>
      <c r="F1202" s="43"/>
    </row>
    <row r="1203" spans="4:6" hidden="1" x14ac:dyDescent="0.25">
      <c r="D1203" s="118"/>
      <c r="E1203" s="43"/>
      <c r="F1203" s="43"/>
    </row>
    <row r="1204" spans="4:6" hidden="1" x14ac:dyDescent="0.25">
      <c r="D1204" s="118"/>
      <c r="E1204" s="43"/>
      <c r="F1204" s="43"/>
    </row>
    <row r="1205" spans="4:6" hidden="1" x14ac:dyDescent="0.25">
      <c r="D1205" s="118"/>
      <c r="E1205" s="43"/>
      <c r="F1205" s="43"/>
    </row>
    <row r="1206" spans="4:6" hidden="1" x14ac:dyDescent="0.25">
      <c r="D1206" s="118"/>
      <c r="E1206" s="43"/>
      <c r="F1206" s="43"/>
    </row>
    <row r="1207" spans="4:6" hidden="1" x14ac:dyDescent="0.25">
      <c r="D1207" s="118"/>
      <c r="E1207" s="43"/>
      <c r="F1207" s="43"/>
    </row>
    <row r="1208" spans="4:6" hidden="1" x14ac:dyDescent="0.25">
      <c r="D1208" s="118"/>
      <c r="E1208" s="43"/>
      <c r="F1208" s="43"/>
    </row>
    <row r="1209" spans="4:6" hidden="1" x14ac:dyDescent="0.25">
      <c r="D1209" s="118"/>
      <c r="E1209" s="43"/>
      <c r="F1209" s="43"/>
    </row>
    <row r="1210" spans="4:6" hidden="1" x14ac:dyDescent="0.25">
      <c r="D1210" s="118"/>
      <c r="E1210" s="43"/>
      <c r="F1210" s="43"/>
    </row>
    <row r="1211" spans="4:6" hidden="1" x14ac:dyDescent="0.25">
      <c r="D1211" s="118"/>
      <c r="E1211" s="43"/>
      <c r="F1211" s="43"/>
    </row>
    <row r="1212" spans="4:6" hidden="1" x14ac:dyDescent="0.25">
      <c r="D1212" s="118"/>
      <c r="E1212" s="43"/>
      <c r="F1212" s="43"/>
    </row>
    <row r="1213" spans="4:6" hidden="1" x14ac:dyDescent="0.25">
      <c r="D1213" s="118"/>
      <c r="E1213" s="43"/>
      <c r="F1213" s="43"/>
    </row>
    <row r="1214" spans="4:6" hidden="1" x14ac:dyDescent="0.25">
      <c r="D1214" s="118"/>
      <c r="E1214" s="43"/>
      <c r="F1214" s="43"/>
    </row>
    <row r="1215" spans="4:6" hidden="1" x14ac:dyDescent="0.25">
      <c r="D1215" s="118"/>
      <c r="E1215" s="43"/>
      <c r="F1215" s="43"/>
    </row>
    <row r="1216" spans="4:6" hidden="1" x14ac:dyDescent="0.25">
      <c r="D1216" s="118"/>
      <c r="E1216" s="43"/>
      <c r="F1216" s="43"/>
    </row>
    <row r="1217" spans="4:6" hidden="1" x14ac:dyDescent="0.25">
      <c r="D1217" s="118"/>
      <c r="E1217" s="43"/>
      <c r="F1217" s="43"/>
    </row>
    <row r="1218" spans="4:6" hidden="1" x14ac:dyDescent="0.25">
      <c r="D1218" s="118"/>
      <c r="E1218" s="43"/>
      <c r="F1218" s="43"/>
    </row>
    <row r="1219" spans="4:6" hidden="1" x14ac:dyDescent="0.25">
      <c r="D1219" s="118"/>
      <c r="E1219" s="43"/>
      <c r="F1219" s="43"/>
    </row>
    <row r="1220" spans="4:6" hidden="1" x14ac:dyDescent="0.25">
      <c r="D1220" s="118"/>
      <c r="E1220" s="43"/>
      <c r="F1220" s="43"/>
    </row>
    <row r="1221" spans="4:6" hidden="1" x14ac:dyDescent="0.25">
      <c r="D1221" s="118"/>
      <c r="E1221" s="43"/>
      <c r="F1221" s="43"/>
    </row>
    <row r="1222" spans="4:6" hidden="1" x14ac:dyDescent="0.25">
      <c r="D1222" s="118"/>
      <c r="E1222" s="43"/>
      <c r="F1222" s="43"/>
    </row>
    <row r="1223" spans="4:6" hidden="1" x14ac:dyDescent="0.25">
      <c r="D1223" s="118"/>
      <c r="E1223" s="43"/>
      <c r="F1223" s="43"/>
    </row>
    <row r="1224" spans="4:6" hidden="1" x14ac:dyDescent="0.25">
      <c r="D1224" s="118"/>
      <c r="E1224" s="43"/>
      <c r="F1224" s="43"/>
    </row>
    <row r="1225" spans="4:6" hidden="1" x14ac:dyDescent="0.25">
      <c r="D1225" s="118"/>
      <c r="E1225" s="43"/>
      <c r="F1225" s="43"/>
    </row>
    <row r="1226" spans="4:6" hidden="1" x14ac:dyDescent="0.25">
      <c r="D1226" s="118"/>
      <c r="E1226" s="43"/>
      <c r="F1226" s="43"/>
    </row>
    <row r="1227" spans="4:6" hidden="1" x14ac:dyDescent="0.25">
      <c r="D1227" s="118"/>
      <c r="E1227" s="43"/>
      <c r="F1227" s="43"/>
    </row>
    <row r="1228" spans="4:6" hidden="1" x14ac:dyDescent="0.25">
      <c r="D1228" s="118"/>
      <c r="E1228" s="43"/>
      <c r="F1228" s="43"/>
    </row>
    <row r="1229" spans="4:6" hidden="1" x14ac:dyDescent="0.25">
      <c r="D1229" s="118"/>
      <c r="E1229" s="43"/>
      <c r="F1229" s="43"/>
    </row>
    <row r="1230" spans="4:6" hidden="1" x14ac:dyDescent="0.25">
      <c r="D1230" s="118"/>
      <c r="E1230" s="43"/>
      <c r="F1230" s="43"/>
    </row>
    <row r="1231" spans="4:6" hidden="1" x14ac:dyDescent="0.25">
      <c r="D1231" s="118"/>
      <c r="E1231" s="43"/>
      <c r="F1231" s="43"/>
    </row>
    <row r="1232" spans="4:6" hidden="1" x14ac:dyDescent="0.25">
      <c r="D1232" s="118"/>
      <c r="E1232" s="43"/>
      <c r="F1232" s="43"/>
    </row>
    <row r="1233" spans="4:6" hidden="1" x14ac:dyDescent="0.25">
      <c r="D1233" s="118"/>
      <c r="E1233" s="43"/>
      <c r="F1233" s="43"/>
    </row>
    <row r="1234" spans="4:6" hidden="1" x14ac:dyDescent="0.25">
      <c r="D1234" s="118"/>
      <c r="E1234" s="43"/>
      <c r="F1234" s="43"/>
    </row>
    <row r="1235" spans="4:6" hidden="1" x14ac:dyDescent="0.25">
      <c r="D1235" s="118"/>
      <c r="E1235" s="43"/>
      <c r="F1235" s="43"/>
    </row>
    <row r="1236" spans="4:6" hidden="1" x14ac:dyDescent="0.25">
      <c r="D1236" s="118"/>
      <c r="E1236" s="43"/>
      <c r="F1236" s="43"/>
    </row>
    <row r="1237" spans="4:6" hidden="1" x14ac:dyDescent="0.25">
      <c r="D1237" s="118"/>
      <c r="E1237" s="43"/>
      <c r="F1237" s="43"/>
    </row>
    <row r="1238" spans="4:6" hidden="1" x14ac:dyDescent="0.25">
      <c r="D1238" s="118"/>
      <c r="E1238" s="43"/>
      <c r="F1238" s="43"/>
    </row>
    <row r="1239" spans="4:6" hidden="1" x14ac:dyDescent="0.25">
      <c r="D1239" s="118"/>
      <c r="E1239" s="43"/>
      <c r="F1239" s="43"/>
    </row>
    <row r="1240" spans="4:6" hidden="1" x14ac:dyDescent="0.25">
      <c r="D1240" s="118"/>
      <c r="E1240" s="43"/>
      <c r="F1240" s="43"/>
    </row>
    <row r="1241" spans="4:6" hidden="1" x14ac:dyDescent="0.25">
      <c r="D1241" s="118"/>
      <c r="E1241" s="43"/>
      <c r="F1241" s="43"/>
    </row>
    <row r="1242" spans="4:6" hidden="1" x14ac:dyDescent="0.25">
      <c r="D1242" s="118"/>
      <c r="E1242" s="43"/>
      <c r="F1242" s="43"/>
    </row>
    <row r="1243" spans="4:6" hidden="1" x14ac:dyDescent="0.25">
      <c r="D1243" s="118"/>
      <c r="E1243" s="43"/>
      <c r="F1243" s="43"/>
    </row>
    <row r="1244" spans="4:6" hidden="1" x14ac:dyDescent="0.25">
      <c r="D1244" s="118"/>
      <c r="E1244" s="43"/>
      <c r="F1244" s="43"/>
    </row>
    <row r="1245" spans="4:6" hidden="1" x14ac:dyDescent="0.25">
      <c r="D1245" s="118"/>
      <c r="E1245" s="43"/>
      <c r="F1245" s="43"/>
    </row>
    <row r="1246" spans="4:6" hidden="1" x14ac:dyDescent="0.25">
      <c r="D1246" s="118"/>
      <c r="E1246" s="43"/>
      <c r="F1246" s="43"/>
    </row>
    <row r="1247" spans="4:6" hidden="1" x14ac:dyDescent="0.25">
      <c r="D1247" s="118"/>
      <c r="E1247" s="43"/>
      <c r="F1247" s="43"/>
    </row>
    <row r="1248" spans="4:6" hidden="1" x14ac:dyDescent="0.25">
      <c r="D1248" s="118"/>
      <c r="E1248" s="43"/>
      <c r="F1248" s="43"/>
    </row>
    <row r="1249" spans="4:6" hidden="1" x14ac:dyDescent="0.25">
      <c r="D1249" s="118"/>
      <c r="E1249" s="43"/>
      <c r="F1249" s="43"/>
    </row>
    <row r="1250" spans="4:6" hidden="1" x14ac:dyDescent="0.25">
      <c r="D1250" s="118"/>
      <c r="E1250" s="43"/>
      <c r="F1250" s="43"/>
    </row>
    <row r="1251" spans="4:6" hidden="1" x14ac:dyDescent="0.25">
      <c r="D1251" s="118"/>
      <c r="E1251" s="43"/>
      <c r="F1251" s="43"/>
    </row>
    <row r="1252" spans="4:6" hidden="1" x14ac:dyDescent="0.25">
      <c r="D1252" s="118"/>
      <c r="E1252" s="43"/>
      <c r="F1252" s="43"/>
    </row>
    <row r="1253" spans="4:6" hidden="1" x14ac:dyDescent="0.25">
      <c r="D1253" s="118"/>
      <c r="E1253" s="43"/>
      <c r="F1253" s="43"/>
    </row>
    <row r="1254" spans="4:6" hidden="1" x14ac:dyDescent="0.25">
      <c r="D1254" s="118"/>
      <c r="E1254" s="43"/>
      <c r="F1254" s="43"/>
    </row>
    <row r="1255" spans="4:6" hidden="1" x14ac:dyDescent="0.25">
      <c r="D1255" s="118"/>
      <c r="E1255" s="43"/>
      <c r="F1255" s="43"/>
    </row>
    <row r="1256" spans="4:6" hidden="1" x14ac:dyDescent="0.25">
      <c r="D1256" s="118"/>
      <c r="E1256" s="43"/>
      <c r="F1256" s="43"/>
    </row>
    <row r="1257" spans="4:6" hidden="1" x14ac:dyDescent="0.25">
      <c r="D1257" s="118"/>
      <c r="E1257" s="43"/>
      <c r="F1257" s="43"/>
    </row>
    <row r="1258" spans="4:6" hidden="1" x14ac:dyDescent="0.25">
      <c r="D1258" s="118"/>
      <c r="E1258" s="43"/>
      <c r="F1258" s="43"/>
    </row>
    <row r="1259" spans="4:6" hidden="1" x14ac:dyDescent="0.25">
      <c r="D1259" s="118"/>
      <c r="E1259" s="43"/>
      <c r="F1259" s="43"/>
    </row>
    <row r="1260" spans="4:6" hidden="1" x14ac:dyDescent="0.25">
      <c r="D1260" s="118"/>
      <c r="E1260" s="43"/>
      <c r="F1260" s="43"/>
    </row>
    <row r="1261" spans="4:6" hidden="1" x14ac:dyDescent="0.25">
      <c r="D1261" s="118"/>
      <c r="E1261" s="43"/>
      <c r="F1261" s="43"/>
    </row>
    <row r="1262" spans="4:6" hidden="1" x14ac:dyDescent="0.25">
      <c r="D1262" s="118"/>
      <c r="E1262" s="43"/>
      <c r="F1262" s="43"/>
    </row>
    <row r="1263" spans="4:6" hidden="1" x14ac:dyDescent="0.25">
      <c r="D1263" s="118"/>
      <c r="E1263" s="43"/>
      <c r="F1263" s="43"/>
    </row>
    <row r="1264" spans="4:6" hidden="1" x14ac:dyDescent="0.25">
      <c r="D1264" s="118"/>
      <c r="E1264" s="43"/>
      <c r="F1264" s="43"/>
    </row>
    <row r="1265" spans="4:6" hidden="1" x14ac:dyDescent="0.25">
      <c r="D1265" s="118"/>
      <c r="E1265" s="43"/>
      <c r="F1265" s="43"/>
    </row>
    <row r="1266" spans="4:6" hidden="1" x14ac:dyDescent="0.25">
      <c r="D1266" s="118"/>
      <c r="E1266" s="43"/>
      <c r="F1266" s="43"/>
    </row>
    <row r="1267" spans="4:6" hidden="1" x14ac:dyDescent="0.25">
      <c r="D1267" s="118"/>
      <c r="E1267" s="43"/>
      <c r="F1267" s="43"/>
    </row>
    <row r="1268" spans="4:6" hidden="1" x14ac:dyDescent="0.25">
      <c r="D1268" s="118"/>
      <c r="E1268" s="43"/>
      <c r="F1268" s="43"/>
    </row>
    <row r="1269" spans="4:6" hidden="1" x14ac:dyDescent="0.25">
      <c r="D1269" s="118"/>
      <c r="E1269" s="43"/>
      <c r="F1269" s="43"/>
    </row>
    <row r="1270" spans="4:6" hidden="1" x14ac:dyDescent="0.25">
      <c r="D1270" s="118"/>
      <c r="E1270" s="43"/>
      <c r="F1270" s="43"/>
    </row>
    <row r="1271" spans="4:6" hidden="1" x14ac:dyDescent="0.25">
      <c r="D1271" s="118"/>
      <c r="E1271" s="43"/>
      <c r="F1271" s="43"/>
    </row>
    <row r="1272" spans="4:6" hidden="1" x14ac:dyDescent="0.25">
      <c r="D1272" s="118"/>
      <c r="E1272" s="43"/>
      <c r="F1272" s="43"/>
    </row>
    <row r="1273" spans="4:6" hidden="1" x14ac:dyDescent="0.25">
      <c r="D1273" s="118"/>
      <c r="E1273" s="43"/>
      <c r="F1273" s="43"/>
    </row>
    <row r="1274" spans="4:6" hidden="1" x14ac:dyDescent="0.25">
      <c r="D1274" s="118"/>
      <c r="E1274" s="43"/>
      <c r="F1274" s="43"/>
    </row>
    <row r="1275" spans="4:6" hidden="1" x14ac:dyDescent="0.25">
      <c r="D1275" s="118"/>
      <c r="E1275" s="43"/>
      <c r="F1275" s="43"/>
    </row>
    <row r="1276" spans="4:6" hidden="1" x14ac:dyDescent="0.25">
      <c r="D1276" s="118"/>
      <c r="E1276" s="43"/>
      <c r="F1276" s="43"/>
    </row>
    <row r="1277" spans="4:6" hidden="1" x14ac:dyDescent="0.25">
      <c r="D1277" s="118"/>
      <c r="E1277" s="43"/>
      <c r="F1277" s="43"/>
    </row>
    <row r="1278" spans="4:6" hidden="1" x14ac:dyDescent="0.25">
      <c r="D1278" s="118"/>
      <c r="E1278" s="43"/>
      <c r="F1278" s="43"/>
    </row>
    <row r="1279" spans="4:6" hidden="1" x14ac:dyDescent="0.25">
      <c r="D1279" s="118"/>
      <c r="E1279" s="43"/>
      <c r="F1279" s="43"/>
    </row>
    <row r="1280" spans="4:6" hidden="1" x14ac:dyDescent="0.25">
      <c r="D1280" s="118"/>
      <c r="E1280" s="43"/>
      <c r="F1280" s="43"/>
    </row>
    <row r="1281" spans="4:6" hidden="1" x14ac:dyDescent="0.25">
      <c r="D1281" s="118"/>
      <c r="E1281" s="43"/>
      <c r="F1281" s="43"/>
    </row>
    <row r="1282" spans="4:6" hidden="1" x14ac:dyDescent="0.25">
      <c r="D1282" s="118"/>
      <c r="E1282" s="43"/>
      <c r="F1282" s="43"/>
    </row>
    <row r="1283" spans="4:6" hidden="1" x14ac:dyDescent="0.25">
      <c r="D1283" s="118"/>
      <c r="E1283" s="43"/>
      <c r="F1283" s="43"/>
    </row>
    <row r="1284" spans="4:6" hidden="1" x14ac:dyDescent="0.25">
      <c r="D1284" s="118"/>
      <c r="E1284" s="43"/>
      <c r="F1284" s="43"/>
    </row>
    <row r="1285" spans="4:6" hidden="1" x14ac:dyDescent="0.25">
      <c r="D1285" s="118"/>
      <c r="E1285" s="43"/>
      <c r="F1285" s="43"/>
    </row>
    <row r="1286" spans="4:6" hidden="1" x14ac:dyDescent="0.25">
      <c r="D1286" s="118"/>
      <c r="E1286" s="43"/>
      <c r="F1286" s="43"/>
    </row>
    <row r="1287" spans="4:6" hidden="1" x14ac:dyDescent="0.25">
      <c r="D1287" s="118"/>
      <c r="E1287" s="43"/>
      <c r="F1287" s="43"/>
    </row>
    <row r="1288" spans="4:6" hidden="1" x14ac:dyDescent="0.25">
      <c r="D1288" s="118"/>
      <c r="E1288" s="43"/>
      <c r="F1288" s="43"/>
    </row>
    <row r="1289" spans="4:6" hidden="1" x14ac:dyDescent="0.25">
      <c r="D1289" s="118"/>
      <c r="E1289" s="43"/>
      <c r="F1289" s="43"/>
    </row>
    <row r="1290" spans="4:6" hidden="1" x14ac:dyDescent="0.25">
      <c r="D1290" s="118"/>
      <c r="E1290" s="43"/>
      <c r="F1290" s="43"/>
    </row>
    <row r="1291" spans="4:6" hidden="1" x14ac:dyDescent="0.25">
      <c r="D1291" s="118"/>
      <c r="E1291" s="43"/>
      <c r="F1291" s="43"/>
    </row>
    <row r="1292" spans="4:6" hidden="1" x14ac:dyDescent="0.25">
      <c r="D1292" s="118"/>
      <c r="E1292" s="43"/>
      <c r="F1292" s="43"/>
    </row>
    <row r="1293" spans="4:6" hidden="1" x14ac:dyDescent="0.25">
      <c r="D1293" s="118"/>
      <c r="E1293" s="43"/>
      <c r="F1293" s="43"/>
    </row>
    <row r="1294" spans="4:6" hidden="1" x14ac:dyDescent="0.25">
      <c r="D1294" s="118"/>
      <c r="E1294" s="43"/>
      <c r="F1294" s="43"/>
    </row>
    <row r="1295" spans="4:6" hidden="1" x14ac:dyDescent="0.25">
      <c r="D1295" s="118"/>
      <c r="E1295" s="43"/>
      <c r="F1295" s="43"/>
    </row>
    <row r="1296" spans="4:6" hidden="1" x14ac:dyDescent="0.25">
      <c r="D1296" s="118"/>
      <c r="E1296" s="43"/>
      <c r="F1296" s="43"/>
    </row>
    <row r="1297" spans="4:6" hidden="1" x14ac:dyDescent="0.25">
      <c r="D1297" s="118"/>
      <c r="E1297" s="43"/>
      <c r="F1297" s="43"/>
    </row>
    <row r="1298" spans="4:6" hidden="1" x14ac:dyDescent="0.25">
      <c r="D1298" s="118"/>
      <c r="E1298" s="43"/>
      <c r="F1298" s="43"/>
    </row>
    <row r="1299" spans="4:6" hidden="1" x14ac:dyDescent="0.25">
      <c r="D1299" s="118"/>
      <c r="E1299" s="43"/>
      <c r="F1299" s="43"/>
    </row>
    <row r="1300" spans="4:6" hidden="1" x14ac:dyDescent="0.25">
      <c r="D1300" s="118"/>
      <c r="E1300" s="43"/>
      <c r="F1300" s="43"/>
    </row>
    <row r="1301" spans="4:6" hidden="1" x14ac:dyDescent="0.25">
      <c r="D1301" s="118"/>
      <c r="E1301" s="43"/>
      <c r="F1301" s="43"/>
    </row>
    <row r="1302" spans="4:6" hidden="1" x14ac:dyDescent="0.25">
      <c r="D1302" s="118"/>
      <c r="E1302" s="43"/>
      <c r="F1302" s="43"/>
    </row>
    <row r="1303" spans="4:6" hidden="1" x14ac:dyDescent="0.25">
      <c r="D1303" s="118"/>
      <c r="E1303" s="43"/>
      <c r="F1303" s="43"/>
    </row>
    <row r="1304" spans="4:6" hidden="1" x14ac:dyDescent="0.25">
      <c r="D1304" s="118"/>
      <c r="E1304" s="43"/>
      <c r="F1304" s="43"/>
    </row>
    <row r="1305" spans="4:6" hidden="1" x14ac:dyDescent="0.25">
      <c r="D1305" s="118"/>
      <c r="E1305" s="43"/>
      <c r="F1305" s="43"/>
    </row>
    <row r="1306" spans="4:6" hidden="1" x14ac:dyDescent="0.25">
      <c r="D1306" s="118"/>
      <c r="E1306" s="43"/>
      <c r="F1306" s="43"/>
    </row>
    <row r="1307" spans="4:6" hidden="1" x14ac:dyDescent="0.25">
      <c r="D1307" s="118"/>
      <c r="E1307" s="43"/>
      <c r="F1307" s="43"/>
    </row>
    <row r="1308" spans="4:6" hidden="1" x14ac:dyDescent="0.25">
      <c r="D1308" s="118"/>
      <c r="E1308" s="43"/>
      <c r="F1308" s="43"/>
    </row>
    <row r="1309" spans="4:6" hidden="1" x14ac:dyDescent="0.25">
      <c r="D1309" s="118"/>
      <c r="E1309" s="43"/>
      <c r="F1309" s="43"/>
    </row>
    <row r="1310" spans="4:6" hidden="1" x14ac:dyDescent="0.25">
      <c r="D1310" s="118"/>
      <c r="E1310" s="43"/>
      <c r="F1310" s="43"/>
    </row>
    <row r="1311" spans="4:6" hidden="1" x14ac:dyDescent="0.25">
      <c r="D1311" s="118"/>
      <c r="E1311" s="43"/>
      <c r="F1311" s="43"/>
    </row>
    <row r="1312" spans="4:6" hidden="1" x14ac:dyDescent="0.25">
      <c r="D1312" s="118"/>
      <c r="E1312" s="43"/>
      <c r="F1312" s="43"/>
    </row>
    <row r="1313" spans="4:6" hidden="1" x14ac:dyDescent="0.25">
      <c r="D1313" s="118"/>
      <c r="E1313" s="43"/>
      <c r="F1313" s="43"/>
    </row>
    <row r="1314" spans="4:6" hidden="1" x14ac:dyDescent="0.25">
      <c r="D1314" s="118"/>
      <c r="E1314" s="43"/>
      <c r="F1314" s="43"/>
    </row>
    <row r="1315" spans="4:6" hidden="1" x14ac:dyDescent="0.25">
      <c r="D1315" s="118"/>
      <c r="E1315" s="43"/>
      <c r="F1315" s="43"/>
    </row>
    <row r="1316" spans="4:6" hidden="1" x14ac:dyDescent="0.25">
      <c r="D1316" s="118"/>
      <c r="E1316" s="43"/>
      <c r="F1316" s="43"/>
    </row>
    <row r="1317" spans="4:6" hidden="1" x14ac:dyDescent="0.25">
      <c r="D1317" s="118"/>
      <c r="E1317" s="43"/>
      <c r="F1317" s="43"/>
    </row>
    <row r="1318" spans="4:6" hidden="1" x14ac:dyDescent="0.25">
      <c r="D1318" s="118"/>
      <c r="E1318" s="43"/>
      <c r="F1318" s="43"/>
    </row>
    <row r="1319" spans="4:6" hidden="1" x14ac:dyDescent="0.25">
      <c r="D1319" s="118"/>
      <c r="E1319" s="43"/>
      <c r="F1319" s="43"/>
    </row>
    <row r="1320" spans="4:6" hidden="1" x14ac:dyDescent="0.25">
      <c r="D1320" s="118"/>
      <c r="E1320" s="43"/>
      <c r="F1320" s="43"/>
    </row>
    <row r="1321" spans="4:6" hidden="1" x14ac:dyDescent="0.25">
      <c r="D1321" s="118"/>
      <c r="E1321" s="43"/>
      <c r="F1321" s="43"/>
    </row>
    <row r="1322" spans="4:6" hidden="1" x14ac:dyDescent="0.25">
      <c r="D1322" s="118"/>
      <c r="E1322" s="43"/>
      <c r="F1322" s="43"/>
    </row>
    <row r="1323" spans="4:6" hidden="1" x14ac:dyDescent="0.25">
      <c r="D1323" s="118"/>
      <c r="E1323" s="43"/>
      <c r="F1323" s="43"/>
    </row>
    <row r="1324" spans="4:6" hidden="1" x14ac:dyDescent="0.25">
      <c r="D1324" s="118"/>
      <c r="E1324" s="43"/>
      <c r="F1324" s="43"/>
    </row>
    <row r="1325" spans="4:6" hidden="1" x14ac:dyDescent="0.25">
      <c r="D1325" s="118"/>
      <c r="E1325" s="43"/>
      <c r="F1325" s="43"/>
    </row>
    <row r="1326" spans="4:6" hidden="1" x14ac:dyDescent="0.25">
      <c r="D1326" s="118"/>
      <c r="E1326" s="43"/>
      <c r="F1326" s="43"/>
    </row>
    <row r="1327" spans="4:6" hidden="1" x14ac:dyDescent="0.25">
      <c r="D1327" s="118"/>
      <c r="E1327" s="43"/>
      <c r="F1327" s="43"/>
    </row>
    <row r="1328" spans="4:6" hidden="1" x14ac:dyDescent="0.25">
      <c r="D1328" s="118"/>
      <c r="E1328" s="43"/>
      <c r="F1328" s="43"/>
    </row>
    <row r="1329" spans="4:6" hidden="1" x14ac:dyDescent="0.25">
      <c r="D1329" s="118"/>
      <c r="E1329" s="43"/>
      <c r="F1329" s="43"/>
    </row>
    <row r="1330" spans="4:6" hidden="1" x14ac:dyDescent="0.25">
      <c r="D1330" s="118"/>
      <c r="E1330" s="43"/>
      <c r="F1330" s="43"/>
    </row>
    <row r="1331" spans="4:6" hidden="1" x14ac:dyDescent="0.25">
      <c r="D1331" s="118"/>
      <c r="E1331" s="43"/>
      <c r="F1331" s="43"/>
    </row>
    <row r="1332" spans="4:6" hidden="1" x14ac:dyDescent="0.25">
      <c r="D1332" s="118"/>
      <c r="E1332" s="43"/>
      <c r="F1332" s="43"/>
    </row>
    <row r="1333" spans="4:6" hidden="1" x14ac:dyDescent="0.25">
      <c r="D1333" s="118"/>
      <c r="E1333" s="43"/>
      <c r="F1333" s="43"/>
    </row>
    <row r="1334" spans="4:6" hidden="1" x14ac:dyDescent="0.25">
      <c r="D1334" s="118"/>
      <c r="E1334" s="43"/>
      <c r="F1334" s="43"/>
    </row>
    <row r="1335" spans="4:6" hidden="1" x14ac:dyDescent="0.25">
      <c r="D1335" s="118"/>
      <c r="E1335" s="43"/>
      <c r="F1335" s="43"/>
    </row>
    <row r="1336" spans="4:6" hidden="1" x14ac:dyDescent="0.25">
      <c r="D1336" s="118"/>
      <c r="E1336" s="43"/>
      <c r="F1336" s="43"/>
    </row>
    <row r="1337" spans="4:6" hidden="1" x14ac:dyDescent="0.25">
      <c r="D1337" s="118"/>
      <c r="E1337" s="43"/>
      <c r="F1337" s="43"/>
    </row>
    <row r="1338" spans="4:6" hidden="1" x14ac:dyDescent="0.25">
      <c r="D1338" s="118"/>
      <c r="E1338" s="43"/>
      <c r="F1338" s="43"/>
    </row>
    <row r="1339" spans="4:6" hidden="1" x14ac:dyDescent="0.25">
      <c r="D1339" s="118"/>
      <c r="E1339" s="43"/>
      <c r="F1339" s="43"/>
    </row>
    <row r="1340" spans="4:6" hidden="1" x14ac:dyDescent="0.25">
      <c r="D1340" s="118"/>
      <c r="E1340" s="43"/>
      <c r="F1340" s="43"/>
    </row>
    <row r="1341" spans="4:6" hidden="1" x14ac:dyDescent="0.25">
      <c r="D1341" s="118"/>
      <c r="E1341" s="43"/>
      <c r="F1341" s="43"/>
    </row>
    <row r="1342" spans="4:6" hidden="1" x14ac:dyDescent="0.25">
      <c r="D1342" s="118"/>
      <c r="E1342" s="43"/>
      <c r="F1342" s="43"/>
    </row>
    <row r="1343" spans="4:6" hidden="1" x14ac:dyDescent="0.25">
      <c r="D1343" s="118"/>
      <c r="E1343" s="43"/>
      <c r="F1343" s="43"/>
    </row>
    <row r="1344" spans="4:6" hidden="1" x14ac:dyDescent="0.25">
      <c r="D1344" s="118"/>
      <c r="E1344" s="43"/>
      <c r="F1344" s="43"/>
    </row>
    <row r="1345" spans="4:6" hidden="1" x14ac:dyDescent="0.25">
      <c r="D1345" s="118"/>
      <c r="E1345" s="43"/>
      <c r="F1345" s="43"/>
    </row>
    <row r="1346" spans="4:6" hidden="1" x14ac:dyDescent="0.25">
      <c r="D1346" s="118"/>
      <c r="E1346" s="43"/>
      <c r="F1346" s="43"/>
    </row>
    <row r="1347" spans="4:6" hidden="1" x14ac:dyDescent="0.25">
      <c r="D1347" s="118"/>
      <c r="E1347" s="43"/>
      <c r="F1347" s="43"/>
    </row>
    <row r="1348" spans="4:6" hidden="1" x14ac:dyDescent="0.25">
      <c r="D1348" s="118"/>
      <c r="E1348" s="43"/>
      <c r="F1348" s="43"/>
    </row>
    <row r="1349" spans="4:6" hidden="1" x14ac:dyDescent="0.25">
      <c r="D1349" s="118"/>
      <c r="E1349" s="43"/>
      <c r="F1349" s="43"/>
    </row>
    <row r="1350" spans="4:6" hidden="1" x14ac:dyDescent="0.25">
      <c r="D1350" s="118"/>
      <c r="E1350" s="43"/>
      <c r="F1350" s="43"/>
    </row>
    <row r="1351" spans="4:6" hidden="1" x14ac:dyDescent="0.25">
      <c r="D1351" s="118"/>
      <c r="E1351" s="43"/>
      <c r="F1351" s="43"/>
    </row>
    <row r="1352" spans="4:6" hidden="1" x14ac:dyDescent="0.25">
      <c r="D1352" s="118"/>
      <c r="E1352" s="43"/>
      <c r="F1352" s="43"/>
    </row>
    <row r="1353" spans="4:6" hidden="1" x14ac:dyDescent="0.25">
      <c r="D1353" s="118"/>
      <c r="E1353" s="43"/>
      <c r="F1353" s="43"/>
    </row>
    <row r="1354" spans="4:6" hidden="1" x14ac:dyDescent="0.25">
      <c r="D1354" s="118"/>
      <c r="E1354" s="43"/>
      <c r="F1354" s="43"/>
    </row>
    <row r="1355" spans="4:6" hidden="1" x14ac:dyDescent="0.25">
      <c r="D1355" s="118"/>
      <c r="E1355" s="43"/>
      <c r="F1355" s="43"/>
    </row>
    <row r="1356" spans="4:6" hidden="1" x14ac:dyDescent="0.25">
      <c r="D1356" s="118"/>
      <c r="E1356" s="43"/>
      <c r="F1356" s="43"/>
    </row>
    <row r="1357" spans="4:6" hidden="1" x14ac:dyDescent="0.25">
      <c r="D1357" s="118"/>
      <c r="E1357" s="43"/>
      <c r="F1357" s="43"/>
    </row>
    <row r="1358" spans="4:6" hidden="1" x14ac:dyDescent="0.25">
      <c r="D1358" s="118"/>
      <c r="E1358" s="43"/>
      <c r="F1358" s="43"/>
    </row>
    <row r="1359" spans="4:6" hidden="1" x14ac:dyDescent="0.25">
      <c r="D1359" s="118"/>
      <c r="E1359" s="43"/>
      <c r="F1359" s="43"/>
    </row>
    <row r="1360" spans="4:6" hidden="1" x14ac:dyDescent="0.25">
      <c r="D1360" s="118"/>
      <c r="E1360" s="43"/>
      <c r="F1360" s="43"/>
    </row>
    <row r="1361" spans="4:6" hidden="1" x14ac:dyDescent="0.25">
      <c r="D1361" s="118"/>
      <c r="E1361" s="43"/>
      <c r="F1361" s="43"/>
    </row>
    <row r="1362" spans="4:6" hidden="1" x14ac:dyDescent="0.25">
      <c r="D1362" s="118"/>
      <c r="E1362" s="43"/>
      <c r="F1362" s="43"/>
    </row>
    <row r="1363" spans="4:6" hidden="1" x14ac:dyDescent="0.25">
      <c r="D1363" s="118"/>
      <c r="E1363" s="43"/>
      <c r="F1363" s="43"/>
    </row>
    <row r="1364" spans="4:6" hidden="1" x14ac:dyDescent="0.25">
      <c r="D1364" s="118"/>
      <c r="E1364" s="43"/>
      <c r="F1364" s="43"/>
    </row>
    <row r="1365" spans="4:6" hidden="1" x14ac:dyDescent="0.25">
      <c r="D1365" s="118"/>
      <c r="E1365" s="43"/>
      <c r="F1365" s="43"/>
    </row>
    <row r="1366" spans="4:6" hidden="1" x14ac:dyDescent="0.25">
      <c r="D1366" s="118"/>
      <c r="E1366" s="43"/>
      <c r="F1366" s="43"/>
    </row>
    <row r="1367" spans="4:6" hidden="1" x14ac:dyDescent="0.25">
      <c r="D1367" s="118"/>
      <c r="E1367" s="43"/>
      <c r="F1367" s="43"/>
    </row>
    <row r="1368" spans="4:6" hidden="1" x14ac:dyDescent="0.25">
      <c r="D1368" s="118"/>
      <c r="E1368" s="43"/>
      <c r="F1368" s="43"/>
    </row>
    <row r="1369" spans="4:6" hidden="1" x14ac:dyDescent="0.25">
      <c r="D1369" s="118"/>
      <c r="E1369" s="43"/>
      <c r="F1369" s="43"/>
    </row>
    <row r="1370" spans="4:6" hidden="1" x14ac:dyDescent="0.25">
      <c r="D1370" s="118"/>
      <c r="E1370" s="43"/>
      <c r="F1370" s="43"/>
    </row>
    <row r="1371" spans="4:6" hidden="1" x14ac:dyDescent="0.25">
      <c r="D1371" s="118"/>
      <c r="E1371" s="43"/>
      <c r="F1371" s="43"/>
    </row>
    <row r="1372" spans="4:6" hidden="1" x14ac:dyDescent="0.25">
      <c r="D1372" s="118"/>
      <c r="E1372" s="43"/>
      <c r="F1372" s="43"/>
    </row>
    <row r="1373" spans="4:6" hidden="1" x14ac:dyDescent="0.25">
      <c r="D1373" s="118"/>
      <c r="E1373" s="43"/>
      <c r="F1373" s="43"/>
    </row>
    <row r="1374" spans="4:6" hidden="1" x14ac:dyDescent="0.25">
      <c r="D1374" s="118"/>
      <c r="E1374" s="43"/>
      <c r="F1374" s="43"/>
    </row>
    <row r="1375" spans="4:6" hidden="1" x14ac:dyDescent="0.25">
      <c r="D1375" s="118"/>
      <c r="E1375" s="43"/>
      <c r="F1375" s="43"/>
    </row>
    <row r="1376" spans="4:6" hidden="1" x14ac:dyDescent="0.25">
      <c r="D1376" s="118"/>
      <c r="E1376" s="43"/>
      <c r="F1376" s="43"/>
    </row>
    <row r="1377" spans="4:6" hidden="1" x14ac:dyDescent="0.25">
      <c r="D1377" s="118"/>
      <c r="E1377" s="43"/>
      <c r="F1377" s="43"/>
    </row>
    <row r="1378" spans="4:6" hidden="1" x14ac:dyDescent="0.25">
      <c r="D1378" s="118"/>
      <c r="E1378" s="43"/>
      <c r="F1378" s="43"/>
    </row>
    <row r="1379" spans="4:6" hidden="1" x14ac:dyDescent="0.25">
      <c r="D1379" s="118"/>
      <c r="E1379" s="43"/>
      <c r="F1379" s="43"/>
    </row>
    <row r="1380" spans="4:6" hidden="1" x14ac:dyDescent="0.25">
      <c r="D1380" s="118"/>
      <c r="E1380" s="43"/>
      <c r="F1380" s="43"/>
    </row>
    <row r="1381" spans="4:6" hidden="1" x14ac:dyDescent="0.25">
      <c r="D1381" s="118"/>
      <c r="E1381" s="43"/>
      <c r="F1381" s="43"/>
    </row>
    <row r="1382" spans="4:6" hidden="1" x14ac:dyDescent="0.25">
      <c r="D1382" s="118"/>
      <c r="E1382" s="43"/>
      <c r="F1382" s="43"/>
    </row>
    <row r="1383" spans="4:6" hidden="1" x14ac:dyDescent="0.25">
      <c r="D1383" s="118"/>
      <c r="E1383" s="43"/>
      <c r="F1383" s="43"/>
    </row>
    <row r="1384" spans="4:6" hidden="1" x14ac:dyDescent="0.25">
      <c r="D1384" s="118"/>
      <c r="E1384" s="43"/>
      <c r="F1384" s="43"/>
    </row>
    <row r="1385" spans="4:6" hidden="1" x14ac:dyDescent="0.25">
      <c r="D1385" s="118"/>
      <c r="E1385" s="43"/>
      <c r="F1385" s="43"/>
    </row>
    <row r="1386" spans="4:6" hidden="1" x14ac:dyDescent="0.25">
      <c r="D1386" s="118"/>
      <c r="E1386" s="43"/>
      <c r="F1386" s="43"/>
    </row>
    <row r="1387" spans="4:6" hidden="1" x14ac:dyDescent="0.25">
      <c r="D1387" s="118"/>
      <c r="E1387" s="43"/>
      <c r="F1387" s="43"/>
    </row>
    <row r="1388" spans="4:6" hidden="1" x14ac:dyDescent="0.25">
      <c r="D1388" s="118"/>
      <c r="E1388" s="43"/>
      <c r="F1388" s="43"/>
    </row>
    <row r="1389" spans="4:6" hidden="1" x14ac:dyDescent="0.25">
      <c r="D1389" s="118"/>
      <c r="E1389" s="43"/>
      <c r="F1389" s="43"/>
    </row>
    <row r="1390" spans="4:6" hidden="1" x14ac:dyDescent="0.25">
      <c r="D1390" s="118"/>
      <c r="E1390" s="43"/>
      <c r="F1390" s="43"/>
    </row>
    <row r="1391" spans="4:6" hidden="1" x14ac:dyDescent="0.25">
      <c r="D1391" s="118"/>
      <c r="E1391" s="43"/>
      <c r="F1391" s="43"/>
    </row>
    <row r="1392" spans="4:6" hidden="1" x14ac:dyDescent="0.25">
      <c r="D1392" s="118"/>
      <c r="E1392" s="43"/>
      <c r="F1392" s="43"/>
    </row>
    <row r="1393" spans="4:6" hidden="1" x14ac:dyDescent="0.25">
      <c r="D1393" s="118"/>
      <c r="E1393" s="43"/>
      <c r="F1393" s="43"/>
    </row>
    <row r="1394" spans="4:6" hidden="1" x14ac:dyDescent="0.25">
      <c r="D1394" s="118"/>
      <c r="E1394" s="43"/>
      <c r="F1394" s="43"/>
    </row>
    <row r="1395" spans="4:6" hidden="1" x14ac:dyDescent="0.25">
      <c r="D1395" s="118"/>
      <c r="E1395" s="43"/>
      <c r="F1395" s="43"/>
    </row>
    <row r="1396" spans="4:6" hidden="1" x14ac:dyDescent="0.25">
      <c r="D1396" s="118"/>
      <c r="E1396" s="43"/>
      <c r="F1396" s="43"/>
    </row>
    <row r="1397" spans="4:6" hidden="1" x14ac:dyDescent="0.25">
      <c r="D1397" s="118"/>
      <c r="E1397" s="43"/>
      <c r="F1397" s="43"/>
    </row>
    <row r="1398" spans="4:6" hidden="1" x14ac:dyDescent="0.25">
      <c r="D1398" s="118"/>
      <c r="E1398" s="43"/>
      <c r="F1398" s="43"/>
    </row>
    <row r="1399" spans="4:6" hidden="1" x14ac:dyDescent="0.25">
      <c r="D1399" s="118"/>
      <c r="E1399" s="43"/>
      <c r="F1399" s="43"/>
    </row>
    <row r="1400" spans="4:6" hidden="1" x14ac:dyDescent="0.25">
      <c r="D1400" s="118"/>
      <c r="E1400" s="43"/>
      <c r="F1400" s="43"/>
    </row>
    <row r="1401" spans="4:6" hidden="1" x14ac:dyDescent="0.25">
      <c r="D1401" s="118"/>
      <c r="E1401" s="43"/>
      <c r="F1401" s="43"/>
    </row>
    <row r="1402" spans="4:6" hidden="1" x14ac:dyDescent="0.25">
      <c r="D1402" s="118"/>
      <c r="E1402" s="43"/>
      <c r="F1402" s="43"/>
    </row>
    <row r="1403" spans="4:6" hidden="1" x14ac:dyDescent="0.25">
      <c r="D1403" s="118"/>
      <c r="E1403" s="43"/>
      <c r="F1403" s="43"/>
    </row>
    <row r="1404" spans="4:6" hidden="1" x14ac:dyDescent="0.25">
      <c r="D1404" s="118"/>
      <c r="E1404" s="43"/>
      <c r="F1404" s="43"/>
    </row>
    <row r="1405" spans="4:6" hidden="1" x14ac:dyDescent="0.25">
      <c r="D1405" s="118"/>
      <c r="E1405" s="43"/>
      <c r="F1405" s="43"/>
    </row>
    <row r="1406" spans="4:6" hidden="1" x14ac:dyDescent="0.25">
      <c r="D1406" s="118"/>
      <c r="E1406" s="43"/>
      <c r="F1406" s="43"/>
    </row>
    <row r="1407" spans="4:6" hidden="1" x14ac:dyDescent="0.25">
      <c r="D1407" s="118"/>
      <c r="E1407" s="43"/>
      <c r="F1407" s="43"/>
    </row>
    <row r="1408" spans="4:6" hidden="1" x14ac:dyDescent="0.25">
      <c r="D1408" s="118"/>
      <c r="E1408" s="43"/>
      <c r="F1408" s="43"/>
    </row>
    <row r="1409" spans="4:6" hidden="1" x14ac:dyDescent="0.25">
      <c r="D1409" s="118"/>
      <c r="E1409" s="43"/>
      <c r="F1409" s="43"/>
    </row>
    <row r="1410" spans="4:6" hidden="1" x14ac:dyDescent="0.25">
      <c r="D1410" s="118"/>
      <c r="E1410" s="43"/>
      <c r="F1410" s="43"/>
    </row>
    <row r="1411" spans="4:6" hidden="1" x14ac:dyDescent="0.25">
      <c r="D1411" s="118"/>
      <c r="E1411" s="43"/>
      <c r="F1411" s="43"/>
    </row>
    <row r="1412" spans="4:6" hidden="1" x14ac:dyDescent="0.25">
      <c r="D1412" s="118"/>
      <c r="E1412" s="43"/>
      <c r="F1412" s="43"/>
    </row>
    <row r="1413" spans="4:6" hidden="1" x14ac:dyDescent="0.25">
      <c r="D1413" s="118"/>
      <c r="E1413" s="43"/>
      <c r="F1413" s="43"/>
    </row>
    <row r="1414" spans="4:6" hidden="1" x14ac:dyDescent="0.25">
      <c r="D1414" s="118"/>
      <c r="E1414" s="43"/>
      <c r="F1414" s="43"/>
    </row>
    <row r="1415" spans="4:6" hidden="1" x14ac:dyDescent="0.25">
      <c r="D1415" s="118"/>
      <c r="E1415" s="43"/>
      <c r="F1415" s="43"/>
    </row>
    <row r="1416" spans="4:6" hidden="1" x14ac:dyDescent="0.25">
      <c r="D1416" s="118"/>
      <c r="E1416" s="43"/>
      <c r="F1416" s="43"/>
    </row>
    <row r="1417" spans="4:6" hidden="1" x14ac:dyDescent="0.25">
      <c r="D1417" s="118"/>
      <c r="E1417" s="43"/>
      <c r="F1417" s="43"/>
    </row>
    <row r="1418" spans="4:6" hidden="1" x14ac:dyDescent="0.25">
      <c r="D1418" s="118"/>
      <c r="E1418" s="43"/>
      <c r="F1418" s="43"/>
    </row>
    <row r="1419" spans="4:6" hidden="1" x14ac:dyDescent="0.25">
      <c r="D1419" s="118"/>
      <c r="E1419" s="43"/>
      <c r="F1419" s="43"/>
    </row>
    <row r="1420" spans="4:6" hidden="1" x14ac:dyDescent="0.25">
      <c r="D1420" s="118"/>
      <c r="E1420" s="43"/>
      <c r="F1420" s="43"/>
    </row>
    <row r="1421" spans="4:6" hidden="1" x14ac:dyDescent="0.25">
      <c r="D1421" s="118"/>
      <c r="E1421" s="43"/>
      <c r="F1421" s="43"/>
    </row>
    <row r="1422" spans="4:6" hidden="1" x14ac:dyDescent="0.25">
      <c r="D1422" s="118"/>
      <c r="E1422" s="43"/>
      <c r="F1422" s="43"/>
    </row>
    <row r="1423" spans="4:6" hidden="1" x14ac:dyDescent="0.25">
      <c r="D1423" s="118"/>
      <c r="E1423" s="43"/>
      <c r="F1423" s="43"/>
    </row>
    <row r="1424" spans="4:6" hidden="1" x14ac:dyDescent="0.25">
      <c r="D1424" s="118"/>
      <c r="E1424" s="43"/>
      <c r="F1424" s="43"/>
    </row>
    <row r="1425" spans="4:6" hidden="1" x14ac:dyDescent="0.25">
      <c r="D1425" s="118"/>
      <c r="E1425" s="43"/>
      <c r="F1425" s="43"/>
    </row>
    <row r="1426" spans="4:6" hidden="1" x14ac:dyDescent="0.25">
      <c r="D1426" s="118"/>
      <c r="E1426" s="43"/>
      <c r="F1426" s="43"/>
    </row>
    <row r="1427" spans="4:6" hidden="1" x14ac:dyDescent="0.25">
      <c r="D1427" s="118"/>
      <c r="E1427" s="43"/>
      <c r="F1427" s="43"/>
    </row>
    <row r="1428" spans="4:6" hidden="1" x14ac:dyDescent="0.25">
      <c r="D1428" s="118"/>
      <c r="E1428" s="43"/>
      <c r="F1428" s="43"/>
    </row>
    <row r="1429" spans="4:6" hidden="1" x14ac:dyDescent="0.25">
      <c r="D1429" s="118"/>
      <c r="E1429" s="43"/>
      <c r="F1429" s="43"/>
    </row>
    <row r="1430" spans="4:6" hidden="1" x14ac:dyDescent="0.25">
      <c r="D1430" s="118"/>
      <c r="E1430" s="43"/>
      <c r="F1430" s="43"/>
    </row>
    <row r="1431" spans="4:6" hidden="1" x14ac:dyDescent="0.25">
      <c r="D1431" s="118"/>
      <c r="E1431" s="43"/>
      <c r="F1431" s="43"/>
    </row>
    <row r="1432" spans="4:6" hidden="1" x14ac:dyDescent="0.25">
      <c r="D1432" s="118"/>
      <c r="E1432" s="43"/>
      <c r="F1432" s="43"/>
    </row>
    <row r="1433" spans="4:6" hidden="1" x14ac:dyDescent="0.25">
      <c r="D1433" s="118"/>
      <c r="E1433" s="43"/>
      <c r="F1433" s="43"/>
    </row>
    <row r="1434" spans="4:6" hidden="1" x14ac:dyDescent="0.25">
      <c r="D1434" s="118"/>
      <c r="E1434" s="43"/>
      <c r="F1434" s="43"/>
    </row>
    <row r="1435" spans="4:6" hidden="1" x14ac:dyDescent="0.25">
      <c r="D1435" s="118"/>
      <c r="E1435" s="43"/>
      <c r="F1435" s="43"/>
    </row>
    <row r="1436" spans="4:6" hidden="1" x14ac:dyDescent="0.25">
      <c r="D1436" s="118"/>
      <c r="E1436" s="43"/>
      <c r="F1436" s="43"/>
    </row>
    <row r="1437" spans="4:6" hidden="1" x14ac:dyDescent="0.25">
      <c r="D1437" s="118"/>
      <c r="E1437" s="43"/>
      <c r="F1437" s="43"/>
    </row>
    <row r="1438" spans="4:6" hidden="1" x14ac:dyDescent="0.25">
      <c r="D1438" s="118"/>
      <c r="E1438" s="43"/>
      <c r="F1438" s="43"/>
    </row>
    <row r="1439" spans="4:6" hidden="1" x14ac:dyDescent="0.25">
      <c r="D1439" s="118"/>
      <c r="E1439" s="43"/>
      <c r="F1439" s="43"/>
    </row>
    <row r="1440" spans="4:6" hidden="1" x14ac:dyDescent="0.25">
      <c r="D1440" s="118"/>
      <c r="E1440" s="43"/>
      <c r="F1440" s="43"/>
    </row>
    <row r="1441" spans="4:6" hidden="1" x14ac:dyDescent="0.25">
      <c r="D1441" s="118"/>
      <c r="E1441" s="43"/>
      <c r="F1441" s="43"/>
    </row>
    <row r="1442" spans="4:6" hidden="1" x14ac:dyDescent="0.25">
      <c r="D1442" s="118"/>
      <c r="E1442" s="43"/>
      <c r="F1442" s="43"/>
    </row>
    <row r="1443" spans="4:6" hidden="1" x14ac:dyDescent="0.25">
      <c r="D1443" s="118"/>
      <c r="E1443" s="43"/>
      <c r="F1443" s="43"/>
    </row>
    <row r="1444" spans="4:6" hidden="1" x14ac:dyDescent="0.25">
      <c r="D1444" s="118"/>
      <c r="E1444" s="43"/>
      <c r="F1444" s="43"/>
    </row>
    <row r="1445" spans="4:6" hidden="1" x14ac:dyDescent="0.25">
      <c r="D1445" s="118"/>
      <c r="E1445" s="43"/>
      <c r="F1445" s="43"/>
    </row>
    <row r="1446" spans="4:6" hidden="1" x14ac:dyDescent="0.25">
      <c r="D1446" s="118"/>
      <c r="E1446" s="43"/>
      <c r="F1446" s="43"/>
    </row>
    <row r="1447" spans="4:6" hidden="1" x14ac:dyDescent="0.25">
      <c r="D1447" s="118"/>
      <c r="E1447" s="43"/>
      <c r="F1447" s="43"/>
    </row>
    <row r="1448" spans="4:6" hidden="1" x14ac:dyDescent="0.25">
      <c r="D1448" s="118"/>
      <c r="E1448" s="43"/>
      <c r="F1448" s="43"/>
    </row>
    <row r="1449" spans="4:6" hidden="1" x14ac:dyDescent="0.25">
      <c r="D1449" s="118"/>
      <c r="E1449" s="43"/>
      <c r="F1449" s="43"/>
    </row>
    <row r="1450" spans="4:6" hidden="1" x14ac:dyDescent="0.25">
      <c r="D1450" s="118"/>
      <c r="E1450" s="43"/>
      <c r="F1450" s="43"/>
    </row>
    <row r="1451" spans="4:6" hidden="1" x14ac:dyDescent="0.25">
      <c r="D1451" s="118"/>
      <c r="E1451" s="43"/>
      <c r="F1451" s="43"/>
    </row>
    <row r="1452" spans="4:6" hidden="1" x14ac:dyDescent="0.25">
      <c r="D1452" s="118"/>
      <c r="E1452" s="43"/>
      <c r="F1452" s="43"/>
    </row>
    <row r="1453" spans="4:6" hidden="1" x14ac:dyDescent="0.25">
      <c r="D1453" s="118"/>
      <c r="E1453" s="43"/>
      <c r="F1453" s="43"/>
    </row>
    <row r="1454" spans="4:6" hidden="1" x14ac:dyDescent="0.25">
      <c r="D1454" s="118"/>
      <c r="E1454" s="43"/>
      <c r="F1454" s="43"/>
    </row>
    <row r="1455" spans="4:6" hidden="1" x14ac:dyDescent="0.25">
      <c r="D1455" s="118"/>
      <c r="E1455" s="43"/>
      <c r="F1455" s="43"/>
    </row>
    <row r="1456" spans="4:6" hidden="1" x14ac:dyDescent="0.25">
      <c r="D1456" s="118"/>
      <c r="E1456" s="43"/>
      <c r="F1456" s="43"/>
    </row>
    <row r="1457" spans="4:6" hidden="1" x14ac:dyDescent="0.25">
      <c r="D1457" s="118"/>
      <c r="E1457" s="43"/>
      <c r="F1457" s="43"/>
    </row>
    <row r="1458" spans="4:6" hidden="1" x14ac:dyDescent="0.25">
      <c r="D1458" s="118"/>
      <c r="E1458" s="43"/>
      <c r="F1458" s="43"/>
    </row>
    <row r="1459" spans="4:6" hidden="1" x14ac:dyDescent="0.25">
      <c r="D1459" s="118"/>
      <c r="E1459" s="43"/>
      <c r="F1459" s="43"/>
    </row>
    <row r="1460" spans="4:6" hidden="1" x14ac:dyDescent="0.25">
      <c r="D1460" s="118"/>
      <c r="E1460" s="43"/>
      <c r="F1460" s="43"/>
    </row>
    <row r="1461" spans="4:6" hidden="1" x14ac:dyDescent="0.25">
      <c r="D1461" s="118"/>
      <c r="E1461" s="43"/>
      <c r="F1461" s="43"/>
    </row>
    <row r="1462" spans="4:6" hidden="1" x14ac:dyDescent="0.25">
      <c r="D1462" s="118"/>
      <c r="E1462" s="43"/>
      <c r="F1462" s="43"/>
    </row>
    <row r="1463" spans="4:6" hidden="1" x14ac:dyDescent="0.25">
      <c r="D1463" s="118"/>
      <c r="E1463" s="43"/>
      <c r="F1463" s="43"/>
    </row>
    <row r="1464" spans="4:6" hidden="1" x14ac:dyDescent="0.25">
      <c r="D1464" s="118"/>
      <c r="E1464" s="43"/>
      <c r="F1464" s="43"/>
    </row>
    <row r="1465" spans="4:6" hidden="1" x14ac:dyDescent="0.25">
      <c r="D1465" s="118"/>
      <c r="E1465" s="43"/>
      <c r="F1465" s="43"/>
    </row>
    <row r="1466" spans="4:6" hidden="1" x14ac:dyDescent="0.25">
      <c r="D1466" s="118"/>
      <c r="E1466" s="43"/>
      <c r="F1466" s="43"/>
    </row>
    <row r="1467" spans="4:6" hidden="1" x14ac:dyDescent="0.25">
      <c r="D1467" s="118"/>
      <c r="E1467" s="43"/>
      <c r="F1467" s="43"/>
    </row>
    <row r="1468" spans="4:6" hidden="1" x14ac:dyDescent="0.25">
      <c r="D1468" s="118"/>
      <c r="E1468" s="43"/>
      <c r="F1468" s="43"/>
    </row>
    <row r="1469" spans="4:6" hidden="1" x14ac:dyDescent="0.25">
      <c r="D1469" s="118"/>
      <c r="E1469" s="43"/>
      <c r="F1469" s="43"/>
    </row>
    <row r="1470" spans="4:6" hidden="1" x14ac:dyDescent="0.25">
      <c r="D1470" s="118"/>
      <c r="E1470" s="43"/>
      <c r="F1470" s="43"/>
    </row>
    <row r="1471" spans="4:6" hidden="1" x14ac:dyDescent="0.25">
      <c r="D1471" s="118"/>
      <c r="E1471" s="43"/>
      <c r="F1471" s="43"/>
    </row>
    <row r="1472" spans="4:6" hidden="1" x14ac:dyDescent="0.25">
      <c r="D1472" s="118"/>
      <c r="E1472" s="43"/>
      <c r="F1472" s="43"/>
    </row>
    <row r="1473" spans="4:6" hidden="1" x14ac:dyDescent="0.25">
      <c r="D1473" s="118"/>
      <c r="E1473" s="43"/>
      <c r="F1473" s="43"/>
    </row>
    <row r="1474" spans="4:6" hidden="1" x14ac:dyDescent="0.25">
      <c r="D1474" s="118"/>
      <c r="E1474" s="43"/>
      <c r="F1474" s="43"/>
    </row>
    <row r="1475" spans="4:6" hidden="1" x14ac:dyDescent="0.25">
      <c r="D1475" s="118"/>
      <c r="E1475" s="43"/>
      <c r="F1475" s="43"/>
    </row>
    <row r="1476" spans="4:6" hidden="1" x14ac:dyDescent="0.25">
      <c r="D1476" s="118"/>
      <c r="E1476" s="43"/>
      <c r="F1476" s="43"/>
    </row>
    <row r="1477" spans="4:6" hidden="1" x14ac:dyDescent="0.25">
      <c r="D1477" s="118"/>
      <c r="E1477" s="43"/>
      <c r="F1477" s="43"/>
    </row>
    <row r="1478" spans="4:6" hidden="1" x14ac:dyDescent="0.25">
      <c r="D1478" s="118"/>
      <c r="E1478" s="43"/>
      <c r="F1478" s="43"/>
    </row>
    <row r="1479" spans="4:6" hidden="1" x14ac:dyDescent="0.25">
      <c r="D1479" s="118"/>
      <c r="E1479" s="43"/>
      <c r="F1479" s="43"/>
    </row>
    <row r="1480" spans="4:6" hidden="1" x14ac:dyDescent="0.25">
      <c r="D1480" s="118"/>
      <c r="E1480" s="43"/>
      <c r="F1480" s="43"/>
    </row>
    <row r="1481" spans="4:6" hidden="1" x14ac:dyDescent="0.25">
      <c r="D1481" s="118"/>
      <c r="E1481" s="43"/>
      <c r="F1481" s="43"/>
    </row>
    <row r="1482" spans="4:6" hidden="1" x14ac:dyDescent="0.25">
      <c r="D1482" s="118"/>
      <c r="E1482" s="43"/>
      <c r="F1482" s="43"/>
    </row>
    <row r="1483" spans="4:6" hidden="1" x14ac:dyDescent="0.25">
      <c r="D1483" s="118"/>
      <c r="E1483" s="43"/>
      <c r="F1483" s="43"/>
    </row>
    <row r="1484" spans="4:6" hidden="1" x14ac:dyDescent="0.25">
      <c r="D1484" s="118"/>
      <c r="E1484" s="43"/>
      <c r="F1484" s="43"/>
    </row>
    <row r="1485" spans="4:6" hidden="1" x14ac:dyDescent="0.25">
      <c r="D1485" s="118"/>
      <c r="E1485" s="43"/>
      <c r="F1485" s="43"/>
    </row>
    <row r="1486" spans="4:6" hidden="1" x14ac:dyDescent="0.25">
      <c r="D1486" s="118"/>
      <c r="E1486" s="43"/>
      <c r="F1486" s="43"/>
    </row>
    <row r="1487" spans="4:6" hidden="1" x14ac:dyDescent="0.25">
      <c r="D1487" s="118"/>
      <c r="E1487" s="43"/>
      <c r="F1487" s="43"/>
    </row>
    <row r="1488" spans="4:6" hidden="1" x14ac:dyDescent="0.25">
      <c r="D1488" s="118"/>
      <c r="E1488" s="43"/>
      <c r="F1488" s="43"/>
    </row>
    <row r="1489" spans="4:6" hidden="1" x14ac:dyDescent="0.25">
      <c r="D1489" s="118"/>
      <c r="E1489" s="43"/>
      <c r="F1489" s="43"/>
    </row>
    <row r="1490" spans="4:6" hidden="1" x14ac:dyDescent="0.25">
      <c r="D1490" s="118"/>
      <c r="E1490" s="43"/>
      <c r="F1490" s="43"/>
    </row>
    <row r="1491" spans="4:6" hidden="1" x14ac:dyDescent="0.25">
      <c r="D1491" s="118"/>
      <c r="E1491" s="43"/>
      <c r="F1491" s="43"/>
    </row>
    <row r="1492" spans="4:6" hidden="1" x14ac:dyDescent="0.25">
      <c r="D1492" s="118"/>
      <c r="E1492" s="43"/>
      <c r="F1492" s="43"/>
    </row>
    <row r="1493" spans="4:6" hidden="1" x14ac:dyDescent="0.25">
      <c r="D1493" s="118"/>
      <c r="E1493" s="43"/>
      <c r="F1493" s="43"/>
    </row>
    <row r="1494" spans="4:6" hidden="1" x14ac:dyDescent="0.25">
      <c r="D1494" s="118"/>
      <c r="E1494" s="43"/>
      <c r="F1494" s="43"/>
    </row>
    <row r="1495" spans="4:6" hidden="1" x14ac:dyDescent="0.25">
      <c r="D1495" s="118"/>
      <c r="E1495" s="43"/>
      <c r="F1495" s="43"/>
    </row>
    <row r="1496" spans="4:6" hidden="1" x14ac:dyDescent="0.25">
      <c r="D1496" s="118"/>
      <c r="E1496" s="43"/>
      <c r="F1496" s="43"/>
    </row>
    <row r="1497" spans="4:6" hidden="1" x14ac:dyDescent="0.25">
      <c r="D1497" s="118"/>
      <c r="E1497" s="43"/>
      <c r="F1497" s="43"/>
    </row>
    <row r="1498" spans="4:6" hidden="1" x14ac:dyDescent="0.25">
      <c r="D1498" s="118"/>
      <c r="E1498" s="43"/>
      <c r="F1498" s="43"/>
    </row>
    <row r="1499" spans="4:6" hidden="1" x14ac:dyDescent="0.25">
      <c r="D1499" s="118"/>
      <c r="E1499" s="43"/>
      <c r="F1499" s="43"/>
    </row>
    <row r="1500" spans="4:6" hidden="1" x14ac:dyDescent="0.25">
      <c r="D1500" s="118"/>
      <c r="E1500" s="43"/>
      <c r="F1500" s="43"/>
    </row>
    <row r="1501" spans="4:6" hidden="1" x14ac:dyDescent="0.25">
      <c r="D1501" s="118"/>
      <c r="E1501" s="43"/>
      <c r="F1501" s="43"/>
    </row>
    <row r="1502" spans="4:6" hidden="1" x14ac:dyDescent="0.25">
      <c r="D1502" s="118"/>
      <c r="E1502" s="43"/>
      <c r="F1502" s="43"/>
    </row>
    <row r="1503" spans="4:6" hidden="1" x14ac:dyDescent="0.25">
      <c r="D1503" s="118"/>
      <c r="E1503" s="43"/>
      <c r="F1503" s="43"/>
    </row>
    <row r="1504" spans="4:6" hidden="1" x14ac:dyDescent="0.25">
      <c r="D1504" s="118"/>
      <c r="E1504" s="43"/>
      <c r="F1504" s="43"/>
    </row>
    <row r="1505" spans="4:6" hidden="1" x14ac:dyDescent="0.25">
      <c r="D1505" s="118"/>
      <c r="E1505" s="43"/>
      <c r="F1505" s="43"/>
    </row>
    <row r="1506" spans="4:6" hidden="1" x14ac:dyDescent="0.25">
      <c r="D1506" s="118"/>
      <c r="E1506" s="43"/>
      <c r="F1506" s="43"/>
    </row>
    <row r="1507" spans="4:6" hidden="1" x14ac:dyDescent="0.25">
      <c r="D1507" s="118"/>
      <c r="E1507" s="43"/>
      <c r="F1507" s="43"/>
    </row>
    <row r="1508" spans="4:6" hidden="1" x14ac:dyDescent="0.25">
      <c r="D1508" s="118"/>
      <c r="E1508" s="43"/>
      <c r="F1508" s="43"/>
    </row>
    <row r="1509" spans="4:6" hidden="1" x14ac:dyDescent="0.25">
      <c r="D1509" s="118"/>
      <c r="E1509" s="43"/>
      <c r="F1509" s="43"/>
    </row>
    <row r="1510" spans="4:6" hidden="1" x14ac:dyDescent="0.25">
      <c r="D1510" s="118"/>
      <c r="E1510" s="43"/>
      <c r="F1510" s="43"/>
    </row>
    <row r="1511" spans="4:6" hidden="1" x14ac:dyDescent="0.25">
      <c r="D1511" s="118"/>
      <c r="E1511" s="43"/>
      <c r="F1511" s="43"/>
    </row>
    <row r="1512" spans="4:6" hidden="1" x14ac:dyDescent="0.25">
      <c r="D1512" s="118"/>
      <c r="E1512" s="43"/>
      <c r="F1512" s="43"/>
    </row>
    <row r="1513" spans="4:6" hidden="1" x14ac:dyDescent="0.25">
      <c r="D1513" s="118"/>
      <c r="E1513" s="43"/>
      <c r="F1513" s="43"/>
    </row>
    <row r="1514" spans="4:6" hidden="1" x14ac:dyDescent="0.25">
      <c r="D1514" s="118"/>
      <c r="E1514" s="43"/>
      <c r="F1514" s="43"/>
    </row>
    <row r="1515" spans="4:6" hidden="1" x14ac:dyDescent="0.25">
      <c r="D1515" s="118"/>
      <c r="E1515" s="43"/>
      <c r="F1515" s="43"/>
    </row>
    <row r="1516" spans="4:6" hidden="1" x14ac:dyDescent="0.25">
      <c r="D1516" s="118"/>
      <c r="E1516" s="43"/>
      <c r="F1516" s="43"/>
    </row>
    <row r="1517" spans="4:6" hidden="1" x14ac:dyDescent="0.25">
      <c r="D1517" s="118"/>
      <c r="E1517" s="43"/>
      <c r="F1517" s="43"/>
    </row>
    <row r="1518" spans="4:6" hidden="1" x14ac:dyDescent="0.25">
      <c r="D1518" s="118"/>
      <c r="E1518" s="43"/>
      <c r="F1518" s="43"/>
    </row>
    <row r="1519" spans="4:6" hidden="1" x14ac:dyDescent="0.25">
      <c r="D1519" s="118"/>
      <c r="E1519" s="43"/>
      <c r="F1519" s="43"/>
    </row>
    <row r="1520" spans="4:6" hidden="1" x14ac:dyDescent="0.25">
      <c r="D1520" s="118"/>
      <c r="E1520" s="43"/>
      <c r="F1520" s="43"/>
    </row>
    <row r="1521" spans="4:6" hidden="1" x14ac:dyDescent="0.25">
      <c r="D1521" s="118"/>
      <c r="E1521" s="43"/>
      <c r="F1521" s="43"/>
    </row>
    <row r="1522" spans="4:6" hidden="1" x14ac:dyDescent="0.25">
      <c r="D1522" s="118"/>
      <c r="E1522" s="43"/>
      <c r="F1522" s="43"/>
    </row>
    <row r="1523" spans="4:6" hidden="1" x14ac:dyDescent="0.25">
      <c r="D1523" s="118"/>
      <c r="E1523" s="43"/>
      <c r="F1523" s="43"/>
    </row>
    <row r="1524" spans="4:6" hidden="1" x14ac:dyDescent="0.25">
      <c r="D1524" s="118"/>
      <c r="E1524" s="43"/>
      <c r="F1524" s="43"/>
    </row>
    <row r="1525" spans="4:6" hidden="1" x14ac:dyDescent="0.25">
      <c r="D1525" s="118"/>
      <c r="E1525" s="43"/>
      <c r="F1525" s="43"/>
    </row>
    <row r="1526" spans="4:6" hidden="1" x14ac:dyDescent="0.25">
      <c r="D1526" s="118"/>
      <c r="E1526" s="43"/>
      <c r="F1526" s="43"/>
    </row>
    <row r="1527" spans="4:6" hidden="1" x14ac:dyDescent="0.25">
      <c r="D1527" s="118"/>
      <c r="E1527" s="43"/>
      <c r="F1527" s="43"/>
    </row>
    <row r="1528" spans="4:6" hidden="1" x14ac:dyDescent="0.25">
      <c r="D1528" s="118"/>
      <c r="E1528" s="43"/>
      <c r="F1528" s="43"/>
    </row>
    <row r="1529" spans="4:6" hidden="1" x14ac:dyDescent="0.25">
      <c r="D1529" s="118"/>
      <c r="E1529" s="43"/>
      <c r="F1529" s="43"/>
    </row>
    <row r="1530" spans="4:6" hidden="1" x14ac:dyDescent="0.25">
      <c r="D1530" s="118"/>
      <c r="E1530" s="43"/>
      <c r="F1530" s="43"/>
    </row>
    <row r="1531" spans="4:6" hidden="1" x14ac:dyDescent="0.25">
      <c r="D1531" s="118"/>
      <c r="E1531" s="43"/>
      <c r="F1531" s="43"/>
    </row>
    <row r="1532" spans="4:6" hidden="1" x14ac:dyDescent="0.25">
      <c r="D1532" s="118"/>
      <c r="E1532" s="43"/>
      <c r="F1532" s="43"/>
    </row>
    <row r="1533" spans="4:6" hidden="1" x14ac:dyDescent="0.25">
      <c r="D1533" s="118"/>
      <c r="E1533" s="43"/>
      <c r="F1533" s="43"/>
    </row>
    <row r="1534" spans="4:6" hidden="1" x14ac:dyDescent="0.25">
      <c r="D1534" s="118"/>
      <c r="E1534" s="43"/>
      <c r="F1534" s="43"/>
    </row>
    <row r="1535" spans="4:6" hidden="1" x14ac:dyDescent="0.25">
      <c r="D1535" s="118"/>
      <c r="E1535" s="43"/>
      <c r="F1535" s="43"/>
    </row>
    <row r="1536" spans="4:6" hidden="1" x14ac:dyDescent="0.25">
      <c r="D1536" s="118"/>
      <c r="E1536" s="43"/>
      <c r="F1536" s="43"/>
    </row>
    <row r="1537" spans="4:6" hidden="1" x14ac:dyDescent="0.25">
      <c r="D1537" s="118"/>
      <c r="E1537" s="43"/>
      <c r="F1537" s="43"/>
    </row>
    <row r="1538" spans="4:6" hidden="1" x14ac:dyDescent="0.25">
      <c r="D1538" s="118"/>
      <c r="E1538" s="43"/>
      <c r="F1538" s="43"/>
    </row>
    <row r="1539" spans="4:6" hidden="1" x14ac:dyDescent="0.25">
      <c r="D1539" s="118"/>
      <c r="E1539" s="43"/>
      <c r="F1539" s="43"/>
    </row>
    <row r="1540" spans="4:6" hidden="1" x14ac:dyDescent="0.25">
      <c r="D1540" s="118"/>
      <c r="E1540" s="43"/>
      <c r="F1540" s="43"/>
    </row>
    <row r="1541" spans="4:6" hidden="1" x14ac:dyDescent="0.25">
      <c r="D1541" s="118"/>
      <c r="E1541" s="43"/>
      <c r="F1541" s="43"/>
    </row>
    <row r="1542" spans="4:6" hidden="1" x14ac:dyDescent="0.25">
      <c r="D1542" s="118"/>
      <c r="E1542" s="43"/>
      <c r="F1542" s="43"/>
    </row>
    <row r="1543" spans="4:6" hidden="1" x14ac:dyDescent="0.25">
      <c r="D1543" s="118"/>
      <c r="E1543" s="43"/>
      <c r="F1543" s="43"/>
    </row>
    <row r="1544" spans="4:6" hidden="1" x14ac:dyDescent="0.25">
      <c r="D1544" s="118"/>
      <c r="E1544" s="43"/>
      <c r="F1544" s="43"/>
    </row>
    <row r="1545" spans="4:6" hidden="1" x14ac:dyDescent="0.25">
      <c r="D1545" s="118"/>
      <c r="E1545" s="43"/>
      <c r="F1545" s="43"/>
    </row>
    <row r="1546" spans="4:6" hidden="1" x14ac:dyDescent="0.25">
      <c r="D1546" s="118"/>
      <c r="E1546" s="43"/>
      <c r="F1546" s="43"/>
    </row>
    <row r="1547" spans="4:6" hidden="1" x14ac:dyDescent="0.25">
      <c r="D1547" s="118"/>
      <c r="E1547" s="43"/>
      <c r="F1547" s="43"/>
    </row>
    <row r="1548" spans="4:6" hidden="1" x14ac:dyDescent="0.25">
      <c r="D1548" s="118"/>
      <c r="E1548" s="43"/>
      <c r="F1548" s="43"/>
    </row>
    <row r="1549" spans="4:6" hidden="1" x14ac:dyDescent="0.25">
      <c r="D1549" s="118"/>
      <c r="E1549" s="43"/>
      <c r="F1549" s="43"/>
    </row>
    <row r="1550" spans="4:6" hidden="1" x14ac:dyDescent="0.25">
      <c r="D1550" s="118"/>
      <c r="E1550" s="43"/>
      <c r="F1550" s="43"/>
    </row>
    <row r="1551" spans="4:6" hidden="1" x14ac:dyDescent="0.25">
      <c r="D1551" s="118"/>
      <c r="E1551" s="43"/>
      <c r="F1551" s="43"/>
    </row>
    <row r="1552" spans="4:6" hidden="1" x14ac:dyDescent="0.25">
      <c r="D1552" s="118"/>
      <c r="E1552" s="43"/>
      <c r="F1552" s="43"/>
    </row>
    <row r="1553" spans="4:6" hidden="1" x14ac:dyDescent="0.25">
      <c r="D1553" s="118"/>
      <c r="E1553" s="43"/>
      <c r="F1553" s="43"/>
    </row>
    <row r="1554" spans="4:6" hidden="1" x14ac:dyDescent="0.25">
      <c r="D1554" s="118"/>
      <c r="E1554" s="43"/>
      <c r="F1554" s="43"/>
    </row>
    <row r="1555" spans="4:6" hidden="1" x14ac:dyDescent="0.25">
      <c r="D1555" s="118"/>
      <c r="E1555" s="43"/>
      <c r="F1555" s="43"/>
    </row>
    <row r="1556" spans="4:6" hidden="1" x14ac:dyDescent="0.25">
      <c r="D1556" s="118"/>
      <c r="E1556" s="43"/>
      <c r="F1556" s="43"/>
    </row>
    <row r="1557" spans="4:6" hidden="1" x14ac:dyDescent="0.25">
      <c r="D1557" s="118"/>
      <c r="E1557" s="43"/>
      <c r="F1557" s="43"/>
    </row>
    <row r="1558" spans="4:6" hidden="1" x14ac:dyDescent="0.25">
      <c r="D1558" s="118"/>
      <c r="E1558" s="43"/>
      <c r="F1558" s="43"/>
    </row>
    <row r="1559" spans="4:6" hidden="1" x14ac:dyDescent="0.25">
      <c r="D1559" s="118"/>
      <c r="E1559" s="43"/>
      <c r="F1559" s="43"/>
    </row>
    <row r="1560" spans="4:6" hidden="1" x14ac:dyDescent="0.25">
      <c r="D1560" s="118"/>
      <c r="E1560" s="43"/>
      <c r="F1560" s="43"/>
    </row>
    <row r="1561" spans="4:6" hidden="1" x14ac:dyDescent="0.25">
      <c r="D1561" s="118"/>
      <c r="E1561" s="43"/>
      <c r="F1561" s="43"/>
    </row>
    <row r="1562" spans="4:6" hidden="1" x14ac:dyDescent="0.25">
      <c r="D1562" s="118"/>
      <c r="E1562" s="43"/>
      <c r="F1562" s="43"/>
    </row>
    <row r="1563" spans="4:6" hidden="1" x14ac:dyDescent="0.25">
      <c r="D1563" s="118"/>
      <c r="E1563" s="43"/>
      <c r="F1563" s="43"/>
    </row>
    <row r="1564" spans="4:6" hidden="1" x14ac:dyDescent="0.25">
      <c r="D1564" s="118"/>
      <c r="E1564" s="43"/>
      <c r="F1564" s="43"/>
    </row>
    <row r="1565" spans="4:6" hidden="1" x14ac:dyDescent="0.25">
      <c r="D1565" s="118"/>
      <c r="E1565" s="43"/>
      <c r="F1565" s="43"/>
    </row>
    <row r="1566" spans="4:6" hidden="1" x14ac:dyDescent="0.25">
      <c r="D1566" s="118"/>
      <c r="E1566" s="43"/>
      <c r="F1566" s="43"/>
    </row>
    <row r="1567" spans="4:6" hidden="1" x14ac:dyDescent="0.25">
      <c r="D1567" s="118"/>
      <c r="E1567" s="43"/>
      <c r="F1567" s="43"/>
    </row>
    <row r="1568" spans="4:6" hidden="1" x14ac:dyDescent="0.25">
      <c r="D1568" s="118"/>
      <c r="E1568" s="43"/>
      <c r="F1568" s="43"/>
    </row>
    <row r="1569" spans="4:6" hidden="1" x14ac:dyDescent="0.25">
      <c r="D1569" s="118"/>
      <c r="E1569" s="43"/>
      <c r="F1569" s="43"/>
    </row>
    <row r="1570" spans="4:6" hidden="1" x14ac:dyDescent="0.25">
      <c r="D1570" s="118"/>
      <c r="E1570" s="43"/>
      <c r="F1570" s="43"/>
    </row>
    <row r="1571" spans="4:6" hidden="1" x14ac:dyDescent="0.25">
      <c r="D1571" s="118"/>
      <c r="E1571" s="43"/>
      <c r="F1571" s="43"/>
    </row>
    <row r="1572" spans="4:6" hidden="1" x14ac:dyDescent="0.25">
      <c r="D1572" s="118"/>
      <c r="E1572" s="43"/>
      <c r="F1572" s="43"/>
    </row>
    <row r="1573" spans="4:6" hidden="1" x14ac:dyDescent="0.25">
      <c r="D1573" s="118"/>
      <c r="E1573" s="43"/>
      <c r="F1573" s="43"/>
    </row>
    <row r="1574" spans="4:6" hidden="1" x14ac:dyDescent="0.25">
      <c r="D1574" s="118"/>
      <c r="E1574" s="43"/>
      <c r="F1574" s="43"/>
    </row>
    <row r="1575" spans="4:6" hidden="1" x14ac:dyDescent="0.25">
      <c r="D1575" s="118"/>
      <c r="E1575" s="43"/>
      <c r="F1575" s="43"/>
    </row>
    <row r="1576" spans="4:6" hidden="1" x14ac:dyDescent="0.25">
      <c r="D1576" s="118"/>
      <c r="E1576" s="43"/>
      <c r="F1576" s="43"/>
    </row>
    <row r="1577" spans="4:6" hidden="1" x14ac:dyDescent="0.25">
      <c r="D1577" s="118"/>
      <c r="E1577" s="43"/>
      <c r="F1577" s="43"/>
    </row>
    <row r="1578" spans="4:6" hidden="1" x14ac:dyDescent="0.25">
      <c r="D1578" s="118"/>
      <c r="E1578" s="43"/>
      <c r="F1578" s="43"/>
    </row>
    <row r="1579" spans="4:6" hidden="1" x14ac:dyDescent="0.25">
      <c r="D1579" s="118"/>
      <c r="E1579" s="43"/>
      <c r="F1579" s="43"/>
    </row>
    <row r="1580" spans="4:6" hidden="1" x14ac:dyDescent="0.25">
      <c r="D1580" s="118"/>
      <c r="E1580" s="43"/>
      <c r="F1580" s="43"/>
    </row>
    <row r="1581" spans="4:6" hidden="1" x14ac:dyDescent="0.25">
      <c r="D1581" s="118"/>
      <c r="E1581" s="43"/>
      <c r="F1581" s="43"/>
    </row>
    <row r="1582" spans="4:6" hidden="1" x14ac:dyDescent="0.25">
      <c r="D1582" s="118"/>
      <c r="E1582" s="43"/>
      <c r="F1582" s="43"/>
    </row>
    <row r="1583" spans="4:6" hidden="1" x14ac:dyDescent="0.25">
      <c r="D1583" s="118"/>
      <c r="E1583" s="43"/>
      <c r="F1583" s="43"/>
    </row>
    <row r="1584" spans="4:6" hidden="1" x14ac:dyDescent="0.25">
      <c r="D1584" s="118"/>
      <c r="E1584" s="43"/>
      <c r="F1584" s="43"/>
    </row>
    <row r="1585" spans="4:6" hidden="1" x14ac:dyDescent="0.25">
      <c r="D1585" s="118"/>
      <c r="E1585" s="43"/>
      <c r="F1585" s="43"/>
    </row>
    <row r="1586" spans="4:6" hidden="1" x14ac:dyDescent="0.25">
      <c r="D1586" s="118"/>
      <c r="E1586" s="43"/>
      <c r="F1586" s="43"/>
    </row>
    <row r="1587" spans="4:6" hidden="1" x14ac:dyDescent="0.25">
      <c r="D1587" s="118"/>
      <c r="E1587" s="43"/>
      <c r="F1587" s="43"/>
    </row>
    <row r="1588" spans="4:6" hidden="1" x14ac:dyDescent="0.25">
      <c r="D1588" s="118"/>
      <c r="E1588" s="43"/>
      <c r="F1588" s="43"/>
    </row>
    <row r="1589" spans="4:6" hidden="1" x14ac:dyDescent="0.25">
      <c r="D1589" s="118"/>
      <c r="E1589" s="43"/>
      <c r="F1589" s="43"/>
    </row>
    <row r="1590" spans="4:6" hidden="1" x14ac:dyDescent="0.25">
      <c r="D1590" s="118"/>
      <c r="E1590" s="43"/>
      <c r="F1590" s="43"/>
    </row>
    <row r="1591" spans="4:6" hidden="1" x14ac:dyDescent="0.25">
      <c r="D1591" s="118"/>
      <c r="E1591" s="43"/>
      <c r="F1591" s="43"/>
    </row>
    <row r="1592" spans="4:6" hidden="1" x14ac:dyDescent="0.25">
      <c r="D1592" s="118"/>
      <c r="E1592" s="43"/>
      <c r="F1592" s="43"/>
    </row>
    <row r="1593" spans="4:6" hidden="1" x14ac:dyDescent="0.25">
      <c r="D1593" s="118"/>
      <c r="E1593" s="43"/>
      <c r="F1593" s="43"/>
    </row>
    <row r="1594" spans="4:6" hidden="1" x14ac:dyDescent="0.25">
      <c r="D1594" s="118"/>
      <c r="E1594" s="43"/>
      <c r="F1594" s="43"/>
    </row>
    <row r="1595" spans="4:6" hidden="1" x14ac:dyDescent="0.25">
      <c r="D1595" s="118"/>
      <c r="E1595" s="43"/>
      <c r="F1595" s="43"/>
    </row>
    <row r="1596" spans="4:6" hidden="1" x14ac:dyDescent="0.25">
      <c r="D1596" s="118"/>
      <c r="E1596" s="43"/>
      <c r="F1596" s="43"/>
    </row>
    <row r="1597" spans="4:6" hidden="1" x14ac:dyDescent="0.25">
      <c r="D1597" s="118"/>
      <c r="E1597" s="43"/>
      <c r="F1597" s="43"/>
    </row>
    <row r="1598" spans="4:6" hidden="1" x14ac:dyDescent="0.25">
      <c r="D1598" s="118"/>
      <c r="E1598" s="43"/>
      <c r="F1598" s="43"/>
    </row>
    <row r="1599" spans="4:6" hidden="1" x14ac:dyDescent="0.25">
      <c r="D1599" s="118"/>
      <c r="E1599" s="43"/>
      <c r="F1599" s="43"/>
    </row>
    <row r="1600" spans="4:6" hidden="1" x14ac:dyDescent="0.25">
      <c r="D1600" s="118"/>
      <c r="E1600" s="43"/>
      <c r="F1600" s="43"/>
    </row>
    <row r="1601" spans="4:6" hidden="1" x14ac:dyDescent="0.25">
      <c r="D1601" s="118"/>
      <c r="E1601" s="43"/>
      <c r="F1601" s="43"/>
    </row>
    <row r="1602" spans="4:6" hidden="1" x14ac:dyDescent="0.25">
      <c r="D1602" s="118"/>
      <c r="E1602" s="43"/>
      <c r="F1602" s="43"/>
    </row>
    <row r="1603" spans="4:6" hidden="1" x14ac:dyDescent="0.25">
      <c r="D1603" s="118"/>
      <c r="E1603" s="43"/>
      <c r="F1603" s="43"/>
    </row>
    <row r="1604" spans="4:6" hidden="1" x14ac:dyDescent="0.25">
      <c r="D1604" s="118"/>
      <c r="E1604" s="43"/>
      <c r="F1604" s="43"/>
    </row>
    <row r="1605" spans="4:6" hidden="1" x14ac:dyDescent="0.25">
      <c r="D1605" s="118"/>
      <c r="E1605" s="43"/>
      <c r="F1605" s="43"/>
    </row>
    <row r="1606" spans="4:6" hidden="1" x14ac:dyDescent="0.25">
      <c r="D1606" s="118"/>
      <c r="E1606" s="43"/>
      <c r="F1606" s="43"/>
    </row>
    <row r="1607" spans="4:6" hidden="1" x14ac:dyDescent="0.25">
      <c r="D1607" s="118"/>
      <c r="E1607" s="43"/>
      <c r="F1607" s="43"/>
    </row>
    <row r="1608" spans="4:6" hidden="1" x14ac:dyDescent="0.25">
      <c r="D1608" s="118"/>
      <c r="E1608" s="43"/>
      <c r="F1608" s="43"/>
    </row>
    <row r="1609" spans="4:6" hidden="1" x14ac:dyDescent="0.25">
      <c r="D1609" s="118"/>
      <c r="E1609" s="43"/>
      <c r="F1609" s="43"/>
    </row>
    <row r="1610" spans="4:6" hidden="1" x14ac:dyDescent="0.25">
      <c r="D1610" s="118"/>
      <c r="E1610" s="43"/>
      <c r="F1610" s="43"/>
    </row>
    <row r="1611" spans="4:6" hidden="1" x14ac:dyDescent="0.25">
      <c r="D1611" s="118"/>
      <c r="E1611" s="43"/>
      <c r="F1611" s="43"/>
    </row>
    <row r="1612" spans="4:6" hidden="1" x14ac:dyDescent="0.25">
      <c r="D1612" s="118"/>
      <c r="E1612" s="43"/>
      <c r="F1612" s="43"/>
    </row>
    <row r="1613" spans="4:6" hidden="1" x14ac:dyDescent="0.25">
      <c r="D1613" s="118"/>
      <c r="E1613" s="43"/>
      <c r="F1613" s="43"/>
    </row>
    <row r="1614" spans="4:6" hidden="1" x14ac:dyDescent="0.25">
      <c r="D1614" s="118"/>
      <c r="E1614" s="43"/>
      <c r="F1614" s="43"/>
    </row>
    <row r="1615" spans="4:6" hidden="1" x14ac:dyDescent="0.25">
      <c r="D1615" s="118"/>
      <c r="E1615" s="43"/>
      <c r="F1615" s="43"/>
    </row>
    <row r="1616" spans="4:6" hidden="1" x14ac:dyDescent="0.25">
      <c r="D1616" s="118"/>
      <c r="E1616" s="43"/>
      <c r="F1616" s="43"/>
    </row>
    <row r="1617" spans="4:6" hidden="1" x14ac:dyDescent="0.25">
      <c r="D1617" s="118"/>
      <c r="E1617" s="43"/>
      <c r="F1617" s="43"/>
    </row>
    <row r="1618" spans="4:6" hidden="1" x14ac:dyDescent="0.25">
      <c r="D1618" s="118"/>
      <c r="E1618" s="43"/>
      <c r="F1618" s="43"/>
    </row>
    <row r="1619" spans="4:6" hidden="1" x14ac:dyDescent="0.25">
      <c r="D1619" s="118"/>
      <c r="E1619" s="43"/>
      <c r="F1619" s="43"/>
    </row>
    <row r="1620" spans="4:6" hidden="1" x14ac:dyDescent="0.25">
      <c r="D1620" s="118"/>
      <c r="E1620" s="43"/>
      <c r="F1620" s="43"/>
    </row>
    <row r="1621" spans="4:6" hidden="1" x14ac:dyDescent="0.25">
      <c r="D1621" s="118"/>
      <c r="E1621" s="43"/>
      <c r="F1621" s="43"/>
    </row>
    <row r="1622" spans="4:6" hidden="1" x14ac:dyDescent="0.25">
      <c r="D1622" s="118"/>
      <c r="E1622" s="43"/>
      <c r="F1622" s="43"/>
    </row>
    <row r="1623" spans="4:6" hidden="1" x14ac:dyDescent="0.25">
      <c r="D1623" s="118"/>
      <c r="E1623" s="43"/>
      <c r="F1623" s="43"/>
    </row>
    <row r="1624" spans="4:6" hidden="1" x14ac:dyDescent="0.25">
      <c r="D1624" s="118"/>
      <c r="E1624" s="43"/>
      <c r="F1624" s="43"/>
    </row>
    <row r="1625" spans="4:6" hidden="1" x14ac:dyDescent="0.25">
      <c r="D1625" s="118"/>
      <c r="E1625" s="43"/>
      <c r="F1625" s="43"/>
    </row>
    <row r="1626" spans="4:6" hidden="1" x14ac:dyDescent="0.25">
      <c r="D1626" s="118"/>
      <c r="E1626" s="43"/>
      <c r="F1626" s="43"/>
    </row>
    <row r="1627" spans="4:6" hidden="1" x14ac:dyDescent="0.25">
      <c r="D1627" s="118"/>
      <c r="E1627" s="43"/>
      <c r="F1627" s="43"/>
    </row>
    <row r="1628" spans="4:6" hidden="1" x14ac:dyDescent="0.25">
      <c r="D1628" s="118"/>
      <c r="E1628" s="43"/>
      <c r="F1628" s="43"/>
    </row>
    <row r="1629" spans="4:6" hidden="1" x14ac:dyDescent="0.25">
      <c r="D1629" s="118"/>
      <c r="E1629" s="43"/>
      <c r="F1629" s="43"/>
    </row>
    <row r="1630" spans="4:6" hidden="1" x14ac:dyDescent="0.25">
      <c r="D1630" s="118"/>
      <c r="E1630" s="43"/>
      <c r="F1630" s="43"/>
    </row>
    <row r="1631" spans="4:6" hidden="1" x14ac:dyDescent="0.25">
      <c r="D1631" s="118"/>
      <c r="E1631" s="43"/>
      <c r="F1631" s="43"/>
    </row>
    <row r="1632" spans="4:6" hidden="1" x14ac:dyDescent="0.25">
      <c r="D1632" s="118"/>
      <c r="E1632" s="43"/>
      <c r="F1632" s="43"/>
    </row>
    <row r="1633" spans="4:6" hidden="1" x14ac:dyDescent="0.25">
      <c r="D1633" s="118"/>
      <c r="E1633" s="43"/>
      <c r="F1633" s="43"/>
    </row>
    <row r="1634" spans="4:6" hidden="1" x14ac:dyDescent="0.25">
      <c r="D1634" s="118"/>
      <c r="E1634" s="43"/>
      <c r="F1634" s="43"/>
    </row>
    <row r="1635" spans="4:6" hidden="1" x14ac:dyDescent="0.25">
      <c r="D1635" s="118"/>
      <c r="E1635" s="43"/>
      <c r="F1635" s="43"/>
    </row>
    <row r="1636" spans="4:6" hidden="1" x14ac:dyDescent="0.25">
      <c r="D1636" s="118"/>
      <c r="E1636" s="43"/>
      <c r="F1636" s="43"/>
    </row>
    <row r="1637" spans="4:6" hidden="1" x14ac:dyDescent="0.25">
      <c r="D1637" s="118"/>
      <c r="E1637" s="43"/>
      <c r="F1637" s="43"/>
    </row>
    <row r="1638" spans="4:6" hidden="1" x14ac:dyDescent="0.25">
      <c r="D1638" s="118"/>
      <c r="E1638" s="43"/>
      <c r="F1638" s="43"/>
    </row>
    <row r="1639" spans="4:6" hidden="1" x14ac:dyDescent="0.25">
      <c r="D1639" s="118"/>
      <c r="E1639" s="43"/>
      <c r="F1639" s="43"/>
    </row>
    <row r="1640" spans="4:6" hidden="1" x14ac:dyDescent="0.25">
      <c r="D1640" s="118"/>
      <c r="E1640" s="43"/>
      <c r="F1640" s="43"/>
    </row>
    <row r="1641" spans="4:6" hidden="1" x14ac:dyDescent="0.25">
      <c r="D1641" s="118"/>
      <c r="E1641" s="43"/>
      <c r="F1641" s="43"/>
    </row>
    <row r="1642" spans="4:6" hidden="1" x14ac:dyDescent="0.25">
      <c r="D1642" s="118"/>
      <c r="E1642" s="43"/>
      <c r="F1642" s="43"/>
    </row>
    <row r="1643" spans="4:6" hidden="1" x14ac:dyDescent="0.25">
      <c r="D1643" s="118"/>
      <c r="E1643" s="43"/>
      <c r="F1643" s="43"/>
    </row>
    <row r="1644" spans="4:6" hidden="1" x14ac:dyDescent="0.25">
      <c r="D1644" s="118"/>
      <c r="E1644" s="43"/>
      <c r="F1644" s="43"/>
    </row>
    <row r="1645" spans="4:6" hidden="1" x14ac:dyDescent="0.25">
      <c r="D1645" s="118"/>
      <c r="E1645" s="43"/>
      <c r="F1645" s="43"/>
    </row>
    <row r="1646" spans="4:6" hidden="1" x14ac:dyDescent="0.25">
      <c r="D1646" s="118"/>
      <c r="E1646" s="43"/>
      <c r="F1646" s="43"/>
    </row>
    <row r="1647" spans="4:6" hidden="1" x14ac:dyDescent="0.25">
      <c r="D1647" s="118"/>
      <c r="E1647" s="43"/>
      <c r="F1647" s="43"/>
    </row>
    <row r="1648" spans="4:6" hidden="1" x14ac:dyDescent="0.25">
      <c r="D1648" s="118"/>
      <c r="E1648" s="43"/>
      <c r="F1648" s="43"/>
    </row>
    <row r="1649" spans="4:7" hidden="1" x14ac:dyDescent="0.25">
      <c r="D1649" s="118"/>
      <c r="E1649" s="43"/>
      <c r="F1649" s="43"/>
    </row>
    <row r="1650" spans="4:7" hidden="1" x14ac:dyDescent="0.25">
      <c r="D1650" s="118"/>
      <c r="E1650" s="43"/>
      <c r="F1650" s="43"/>
    </row>
    <row r="1651" spans="4:7" hidden="1" x14ac:dyDescent="0.25">
      <c r="D1651" s="118"/>
      <c r="E1651" s="43"/>
      <c r="F1651" s="43"/>
    </row>
    <row r="1652" spans="4:7" hidden="1" x14ac:dyDescent="0.25">
      <c r="D1652" s="118"/>
      <c r="E1652" s="43"/>
      <c r="F1652" s="43"/>
    </row>
    <row r="1653" spans="4:7" hidden="1" x14ac:dyDescent="0.25">
      <c r="D1653" s="118"/>
      <c r="E1653" s="43"/>
      <c r="F1653" s="43"/>
    </row>
    <row r="1654" spans="4:7" hidden="1" x14ac:dyDescent="0.25">
      <c r="D1654" s="118"/>
      <c r="E1654" s="43"/>
      <c r="F1654" s="43"/>
    </row>
    <row r="1655" spans="4:7" hidden="1" x14ac:dyDescent="0.25">
      <c r="D1655" s="119"/>
      <c r="E1655" s="119"/>
      <c r="F1655" s="119"/>
      <c r="G1655" s="119"/>
    </row>
    <row r="1656" spans="4:7" hidden="1" x14ac:dyDescent="0.25">
      <c r="D1656" s="119"/>
      <c r="E1656" s="119"/>
      <c r="F1656" s="119"/>
      <c r="G1656" s="119"/>
    </row>
    <row r="1657" spans="4:7" x14ac:dyDescent="0.25">
      <c r="D1657" s="119"/>
      <c r="E1657" s="119"/>
      <c r="F1657" s="119"/>
      <c r="G1657" s="119"/>
    </row>
    <row r="1658" spans="4:7" x14ac:dyDescent="0.25">
      <c r="D1658" s="119"/>
      <c r="E1658" s="119"/>
      <c r="F1658" s="119"/>
      <c r="G1658" s="119"/>
    </row>
    <row r="1659" spans="4:7" x14ac:dyDescent="0.25">
      <c r="D1659" s="119"/>
      <c r="E1659" s="119"/>
      <c r="F1659" s="119"/>
      <c r="G1659" s="119"/>
    </row>
    <row r="1660" spans="4:7" x14ac:dyDescent="0.25">
      <c r="D1660" s="119"/>
      <c r="E1660" s="119"/>
      <c r="F1660" s="119"/>
      <c r="G1660" s="119"/>
    </row>
    <row r="1661" spans="4:7" x14ac:dyDescent="0.25">
      <c r="D1661" s="119"/>
      <c r="E1661" s="119"/>
      <c r="F1661" s="119"/>
      <c r="G1661" s="119"/>
    </row>
    <row r="1662" spans="4:7" x14ac:dyDescent="0.25">
      <c r="D1662" s="119"/>
      <c r="E1662" s="119"/>
      <c r="F1662" s="119"/>
      <c r="G1662" s="119"/>
    </row>
    <row r="1663" spans="4:7" x14ac:dyDescent="0.25">
      <c r="D1663" s="119"/>
      <c r="E1663" s="119"/>
      <c r="F1663" s="119"/>
      <c r="G1663" s="119"/>
    </row>
    <row r="1664" spans="4:7" x14ac:dyDescent="0.25">
      <c r="D1664" s="119"/>
      <c r="E1664" s="119"/>
      <c r="F1664" s="119"/>
      <c r="G1664" s="119"/>
    </row>
    <row r="1665" spans="4:7" x14ac:dyDescent="0.25">
      <c r="D1665" s="119"/>
      <c r="E1665" s="119"/>
      <c r="F1665" s="119"/>
      <c r="G1665" s="119"/>
    </row>
    <row r="1666" spans="4:7" x14ac:dyDescent="0.25">
      <c r="D1666" s="119"/>
      <c r="E1666" s="119"/>
      <c r="F1666" s="119"/>
      <c r="G1666" s="119"/>
    </row>
    <row r="1667" spans="4:7" x14ac:dyDescent="0.25">
      <c r="D1667" s="119"/>
      <c r="E1667" s="119"/>
      <c r="F1667" s="119"/>
      <c r="G1667" s="119"/>
    </row>
    <row r="1668" spans="4:7" x14ac:dyDescent="0.25"/>
    <row r="1669" spans="4:7" x14ac:dyDescent="0.25"/>
    <row r="1670" spans="4:7" x14ac:dyDescent="0.25"/>
  </sheetData>
  <mergeCells count="4">
    <mergeCell ref="A235:J235"/>
    <mergeCell ref="A232:J232"/>
    <mergeCell ref="B1:J1"/>
    <mergeCell ref="A234:B234"/>
  </mergeCells>
  <printOptions gridLines="1"/>
  <pageMargins left="0.25" right="0.25" top="0.75" bottom="0.75" header="0.3" footer="0.3"/>
  <pageSetup paperSize="17" scale="94" fitToHeight="0" orientation="landscape"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B0B29AF9FD9FA246BA8C66B6C8116C47" ma:contentTypeVersion="79" ma:contentTypeDescription="Create a new document." ma:contentTypeScope="" ma:versionID="729b53485db39e9e969199236ce70712">
  <xsd:schema xmlns:xsd="http://www.w3.org/2001/XMLSchema" xmlns:xs="http://www.w3.org/2001/XMLSchema" xmlns:p="http://schemas.microsoft.com/office/2006/metadata/properties" xmlns:ns2="98f01fe9-c3f2-4582-9148-d87bd0c242e7" xmlns:ns3="fe11aa35-e16f-4524-a777-627b3dd3c727" targetNamespace="http://schemas.microsoft.com/office/2006/metadata/properties" ma:root="true" ma:fieldsID="8c6a0530910286e7094d38b63765c0d0" ns2:_="" ns3:_="">
    <xsd:import namespace="98f01fe9-c3f2-4582-9148-d87bd0c242e7"/>
    <xsd:import namespace="fe11aa35-e16f-4524-a777-627b3dd3c727"/>
    <xsd:element name="properties">
      <xsd:complexType>
        <xsd:sequence>
          <xsd:element name="documentManagement">
            <xsd:complexType>
              <xsd:all>
                <xsd:element ref="ns2:_dlc_DocId" minOccurs="0"/>
                <xsd:element ref="ns2:_dlc_DocIdUrl" minOccurs="0"/>
                <xsd:element ref="ns2:_dlc_DocIdPersistId" minOccurs="0"/>
                <xsd:element ref="ns3:Format"/>
                <xsd:element ref="ns3:Chemical_x0020_Name"/>
                <xsd:element ref="ns3:Status"/>
                <xsd:element ref="ns3:MediaServiceMetadata" minOccurs="0"/>
                <xsd:element ref="ns3:MediaServiceFastMetadata" minOccurs="0"/>
                <xsd:element ref="ns3:MediaServiceAutoKeyPoints" minOccurs="0"/>
                <xsd:element ref="ns3:MediaServiceKeyPoints" minOccurs="0"/>
                <xsd:element ref="ns3:MediaServiceObjectDetectorVersions" minOccurs="0"/>
                <xsd:element ref="ns2:Date_x0020_Last_x0020_Reviewed"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f01fe9-c3f2-4582-9148-d87bd0c242e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ate_x0020_Last_x0020_Reviewed" ma:index="19" nillable="true" ma:displayName="Date Last Reviewed" ma:format="DateOnly" ma:internalName="Date_x0020_Last_x0020_Review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e11aa35-e16f-4524-a777-627b3dd3c727" elementFormDefault="qualified">
    <xsd:import namespace="http://schemas.microsoft.com/office/2006/documentManagement/types"/>
    <xsd:import namespace="http://schemas.microsoft.com/office/infopath/2007/PartnerControls"/>
    <xsd:element name="Format" ma:index="11" ma:displayName="Format" ma:default="Appendix" ma:format="Dropdown" ma:internalName="Format">
      <xsd:simpleType>
        <xsd:restriction base="dms:Choice">
          <xsd:enumeration value="Appendix"/>
          <xsd:enumeration value="Fact Sheet"/>
          <xsd:enumeration value="Form"/>
          <xsd:enumeration value="Guidance"/>
          <xsd:enumeration value="Health Assessment"/>
          <xsd:enumeration value="Info Sheet"/>
          <xsd:enumeration value="Manual"/>
          <xsd:enumeration value="Message Block"/>
          <xsd:enumeration value="Planning"/>
          <xsd:enumeration value="Presentation"/>
          <xsd:enumeration value="Report"/>
          <xsd:enumeration value="Resource"/>
          <xsd:enumeration value="Template"/>
          <xsd:enumeration value="Website"/>
        </xsd:restriction>
      </xsd:simpleType>
    </xsd:element>
    <xsd:element name="Chemical_x0020_Name" ma:index="12" ma:displayName="Chemical Name" ma:internalName="Chemical_x0020_Name">
      <xsd:simpleType>
        <xsd:restriction base="dms:Text">
          <xsd:maxLength value="255"/>
        </xsd:restriction>
      </xsd:simpleType>
    </xsd:element>
    <xsd:element name="Status" ma:index="13" ma:displayName="Status" ma:default="Planning" ma:format="Dropdown" ma:internalName="Status">
      <xsd:simpleType>
        <xsd:restriction base="dms:Choice">
          <xsd:enumeration value="Planning"/>
          <xsd:enumeration value="Draft"/>
          <xsd:enumeration value="Review"/>
          <xsd:enumeration value="Final"/>
          <xsd:enumeration value="Web Ready"/>
          <xsd:enumeration value="Resource"/>
        </xsd:restriction>
      </xsd:simpleType>
    </xsd:element>
    <xsd:element name="MediaServiceMetadata" ma:index="14" nillable="true" ma:displayName="MediaServiceMetadata" ma:description="" ma:hidden="true" ma:internalName="MediaServiceMetadata" ma:readOnly="true">
      <xsd:simpleType>
        <xsd:restriction base="dms:Note"/>
      </xsd:simpleType>
    </xsd:element>
    <xsd:element name="MediaServiceFastMetadata" ma:index="15" nillable="true" ma:displayName="MediaServiceFastMetadata" ma:description="" ma:hidden="true" ma:internalName="MediaServiceFastMetadata" ma:readOnly="true">
      <xsd:simpleType>
        <xsd:restriction base="dms:Note"/>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Format xmlns="fe11aa35-e16f-4524-a777-627b3dd3c727">Report</Format>
    <Status xmlns="fe11aa35-e16f-4524-a777-627b3dd3c727">Planning</Status>
    <Date_x0020_Last_x0020_Reviewed xmlns="98f01fe9-c3f2-4582-9148-d87bd0c242e7" xsi:nil="true"/>
    <Chemical_x0020_Name xmlns="fe11aa35-e16f-4524-a777-627b3dd3c727">PesticideRapidAssessmentUpdate</Chemical_x0020_Name>
    <_dlc_DocId xmlns="98f01fe9-c3f2-4582-9148-d87bd0c242e7">PP6VNZTUNPYT-2046517935-345</_dlc_DocId>
    <_dlc_DocIdUrl xmlns="98f01fe9-c3f2-4582-9148-d87bd0c242e7">
      <Url>https://mn365.sharepoint.com/teams/MDH/bureaus/hpb/ehd/esa/_layouts/15/DocIdRedir.aspx?ID=PP6VNZTUNPYT-2046517935-345</Url>
      <Description>PP6VNZTUNPYT-2046517935-345</Description>
    </_dlc_DocIdUrl>
  </documentManagement>
</p:properties>
</file>

<file path=customXml/itemProps1.xml><?xml version="1.0" encoding="utf-8"?>
<ds:datastoreItem xmlns:ds="http://schemas.openxmlformats.org/officeDocument/2006/customXml" ds:itemID="{02273CAE-E435-4FD9-8CBA-4704CB79E332}">
  <ds:schemaRefs>
    <ds:schemaRef ds:uri="http://schemas.microsoft.com/sharepoint/v3/contenttype/forms"/>
  </ds:schemaRefs>
</ds:datastoreItem>
</file>

<file path=customXml/itemProps2.xml><?xml version="1.0" encoding="utf-8"?>
<ds:datastoreItem xmlns:ds="http://schemas.openxmlformats.org/officeDocument/2006/customXml" ds:itemID="{71A105F3-7F0F-4E9A-8867-859C6B31D048}">
  <ds:schemaRefs>
    <ds:schemaRef ds:uri="http://schemas.microsoft.com/sharepoint/events"/>
  </ds:schemaRefs>
</ds:datastoreItem>
</file>

<file path=customXml/itemProps3.xml><?xml version="1.0" encoding="utf-8"?>
<ds:datastoreItem xmlns:ds="http://schemas.openxmlformats.org/officeDocument/2006/customXml" ds:itemID="{2E022FBC-1E62-41C6-AEA9-2D86DE79DE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f01fe9-c3f2-4582-9148-d87bd0c242e7"/>
    <ds:schemaRef ds:uri="fe11aa35-e16f-4524-a777-627b3dd3c72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260560E-57D9-42E8-8D98-90DFCF0414AB}">
  <ds:schemaRefs>
    <ds:schemaRef ds:uri="http://schemas.microsoft.com/office/2006/documentManagement/types"/>
    <ds:schemaRef ds:uri="http://purl.org/dc/terms/"/>
    <ds:schemaRef ds:uri="http://www.w3.org/XML/1998/namespace"/>
    <ds:schemaRef ds:uri="98f01fe9-c3f2-4582-9148-d87bd0c242e7"/>
    <ds:schemaRef ds:uri="http://purl.org/dc/elements/1.1/"/>
    <ds:schemaRef ds:uri="http://schemas.microsoft.com/office/infopath/2007/PartnerControls"/>
    <ds:schemaRef ds:uri="http://purl.org/dc/dcmitype/"/>
    <ds:schemaRef ds:uri="http://schemas.openxmlformats.org/package/2006/metadata/core-properties"/>
    <ds:schemaRef ds:uri="fe11aa35-e16f-4524-a777-627b3dd3c727"/>
    <ds:schemaRef ds:uri="http://schemas.microsoft.com/office/2006/metadata/properties"/>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7</vt:i4>
      </vt:variant>
      <vt:variant>
        <vt:lpstr>Named Ranges</vt:lpstr>
      </vt:variant>
      <vt:variant>
        <vt:i4>11</vt:i4>
      </vt:variant>
    </vt:vector>
  </HeadingPairs>
  <TitlesOfParts>
    <vt:vector size="18" baseType="lpstr">
      <vt:lpstr>Introduction</vt:lpstr>
      <vt:lpstr>Edit Log</vt:lpstr>
      <vt:lpstr>Glossary</vt:lpstr>
      <vt:lpstr>Guidance Value Definitions</vt:lpstr>
      <vt:lpstr>US EPA Cancer Classifications</vt:lpstr>
      <vt:lpstr>Algorithms</vt:lpstr>
      <vt:lpstr>Rapid Assessment Table</vt:lpstr>
      <vt:lpstr>'Rapid Assessment Table'!Print_Area</vt:lpstr>
      <vt:lpstr>'Rapid Assessment Table'!Print_Titles</vt:lpstr>
      <vt:lpstr>TitleRegion1.a1.a28.1</vt:lpstr>
      <vt:lpstr>TitleRegion1.a2.b8.4</vt:lpstr>
      <vt:lpstr>TitleRegion1.a2.c18.2</vt:lpstr>
      <vt:lpstr>TitleRegion1.a2.j203.6</vt:lpstr>
      <vt:lpstr>TitleRegion1.a3.i8.3</vt:lpstr>
      <vt:lpstr>TitleRegion1.b3.c6.5</vt:lpstr>
      <vt:lpstr>TitleRegion2.a10.i16.3</vt:lpstr>
      <vt:lpstr>TitleRegion2.b8.c14.5</vt:lpstr>
      <vt:lpstr>TitleRegion3.e8.g13.5</vt:lpstr>
    </vt:vector>
  </TitlesOfParts>
  <Company>Minnesota Department of Health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Pesticide Rapid Assessment Results Table</dc:title>
  <dc:creator>Minnesota Department of Health</dc:creator>
  <cp:lastModifiedBy>Schaupp, Christopher (MDH)</cp:lastModifiedBy>
  <cp:lastPrinted>2017-04-12T19:36:04Z</cp:lastPrinted>
  <dcterms:created xsi:type="dcterms:W3CDTF">2014-01-24T17:33:53Z</dcterms:created>
  <dcterms:modified xsi:type="dcterms:W3CDTF">2026-02-05T22:36:56Z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0x010100B0B29AF9FD9FA246BA8C66B6C8116C47</vt:lpwstr>
  </property>
  <property fmtid="{D5CDD505-2E9C-101B-9397-08002B2CF9AE}" pid="3" name="_dlc_DocIdItemGuid">
    <vt:lpwstr>bf978140-1604-4eaa-9e20-7d13f99e8d1f</vt:lpwstr>
  </property>
</Properties>
</file>