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5"/>
  </p:sldMasterIdLst>
  <p:notesMasterIdLst>
    <p:notesMasterId r:id="rId45"/>
  </p:notesMasterIdLst>
  <p:handoutMasterIdLst>
    <p:handoutMasterId r:id="rId46"/>
  </p:handoutMasterIdLst>
  <p:sldIdLst>
    <p:sldId id="396" r:id="rId6"/>
    <p:sldId id="482" r:id="rId7"/>
    <p:sldId id="483" r:id="rId8"/>
    <p:sldId id="519" r:id="rId9"/>
    <p:sldId id="485" r:id="rId10"/>
    <p:sldId id="486" r:id="rId11"/>
    <p:sldId id="520" r:id="rId12"/>
    <p:sldId id="521" r:id="rId13"/>
    <p:sldId id="522" r:id="rId14"/>
    <p:sldId id="523" r:id="rId15"/>
    <p:sldId id="524" r:id="rId16"/>
    <p:sldId id="525" r:id="rId17"/>
    <p:sldId id="526" r:id="rId18"/>
    <p:sldId id="527" r:id="rId19"/>
    <p:sldId id="528" r:id="rId20"/>
    <p:sldId id="529" r:id="rId21"/>
    <p:sldId id="530" r:id="rId22"/>
    <p:sldId id="532" r:id="rId23"/>
    <p:sldId id="531" r:id="rId24"/>
    <p:sldId id="533" r:id="rId25"/>
    <p:sldId id="534" r:id="rId26"/>
    <p:sldId id="535" r:id="rId27"/>
    <p:sldId id="536" r:id="rId28"/>
    <p:sldId id="537" r:id="rId29"/>
    <p:sldId id="538" r:id="rId30"/>
    <p:sldId id="539" r:id="rId31"/>
    <p:sldId id="540" r:id="rId32"/>
    <p:sldId id="542" r:id="rId33"/>
    <p:sldId id="554" r:id="rId34"/>
    <p:sldId id="553" r:id="rId35"/>
    <p:sldId id="541" r:id="rId36"/>
    <p:sldId id="543" r:id="rId37"/>
    <p:sldId id="555" r:id="rId38"/>
    <p:sldId id="556" r:id="rId39"/>
    <p:sldId id="546" r:id="rId40"/>
    <p:sldId id="547" r:id="rId41"/>
    <p:sldId id="548" r:id="rId42"/>
    <p:sldId id="549" r:id="rId43"/>
    <p:sldId id="550" r:id="rId44"/>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865"/>
    <a:srgbClr val="000000"/>
    <a:srgbClr val="78BE21"/>
    <a:srgbClr val="B20738"/>
    <a:srgbClr val="0D0D0D"/>
    <a:srgbClr val="E8E8E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9949" autoAdjust="0"/>
  </p:normalViewPr>
  <p:slideViewPr>
    <p:cSldViewPr snapToGrid="0">
      <p:cViewPr varScale="1">
        <p:scale>
          <a:sx n="73" d="100"/>
          <a:sy n="73" d="100"/>
        </p:scale>
        <p:origin x="1123" y="58"/>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9/11/2017</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9/11/2017</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95935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10</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Help people understand that some coping behaviors can lead to increased risk: alcohol  &amp; drug use/abuse, risky behaviors, Hyper alertness (especially in returning soldiers), Denial or avoidance of disaster impact, and misplaced anger at loved ones. </a:t>
            </a:r>
            <a:r>
              <a:rPr lang="en-US" altLang="en-US" b="1" dirty="0" smtClean="0"/>
              <a:t>If you are a mandated reporter, and you discover an danger to self or others  situation (suicidal thoughts, abuse to a child or a vulnerable adult, or an expression of homicidal intentions) you must immediately refer to a behavioral health professional and/or law enforcement.</a:t>
            </a:r>
          </a:p>
          <a:p>
            <a:r>
              <a:rPr lang="en-US" altLang="en-US" b="1" dirty="0" smtClean="0"/>
              <a:t>If symptoms persist after several months you should refer to a Behavioral Health Professional.</a:t>
            </a:r>
          </a:p>
        </p:txBody>
      </p:sp>
    </p:spTree>
    <p:extLst>
      <p:ext uri="{BB962C8B-B14F-4D97-AF65-F5344CB8AC3E}">
        <p14:creationId xmlns:p14="http://schemas.microsoft.com/office/powerpoint/2010/main" val="2659091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11</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Children and youth of all ages are highly influenced by the emotional state of their caretakers. A child’s reaction is based upon age, developmental level, proximity to family members, losses that occur during and immediately after a disaster and the secondary effects on the family and community. Younger children may regress developmentally. They may develop increased fears, and display behaviors of a younger stage of development. Example: A 5 year child starts wetting the bed after staying dry at night for last several years.</a:t>
            </a:r>
          </a:p>
          <a:p>
            <a:r>
              <a:rPr lang="en-US" altLang="en-US" dirty="0" smtClean="0"/>
              <a:t>Even infants may have increased startle reactions.  Teenagers may become more compliant or may begin risk taking behaviors. Example: Sometimes teens who had plans to go to college suddenly change their plans because they want to stay close to their families. </a:t>
            </a:r>
            <a:r>
              <a:rPr lang="en-US" altLang="en-US" b="1" dirty="0" smtClean="0"/>
              <a:t>WHAT CAN HELP</a:t>
            </a:r>
          </a:p>
          <a:p>
            <a:r>
              <a:rPr lang="en-US" altLang="en-US" dirty="0" smtClean="0"/>
              <a:t>Keep family structure – routines, bed times, meal times, etc… Talk to the child at their age level. Monitor exposure – shut off the T.V.</a:t>
            </a:r>
          </a:p>
          <a:p>
            <a:r>
              <a:rPr lang="en-US" altLang="en-US" dirty="0" smtClean="0"/>
              <a:t>Give them a little extra attention –listen to their fears, but  don’t push them to talk (drawing, writing stories, and play can all be outlets for a child to express fears.</a:t>
            </a:r>
          </a:p>
        </p:txBody>
      </p:sp>
    </p:spTree>
    <p:extLst>
      <p:ext uri="{BB962C8B-B14F-4D97-AF65-F5344CB8AC3E}">
        <p14:creationId xmlns:p14="http://schemas.microsoft.com/office/powerpoint/2010/main" val="172901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12</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marL="238125" indent="-238125"/>
            <a:r>
              <a:rPr lang="en-US" altLang="en-US" dirty="0" smtClean="0"/>
              <a:t>To the Trainer: Flashbacks are normal and differ from psychosis in that the individual is briefly re-experiencing an actual past traumatic event triggered by a new sensory exposure. – we will discuss sensory reactions in a latter slide. Due to difficulty with concentration, the worker should expect hesitation, silence, fragmented sentences and tangential associations in the conversation with survivors during the first week.  At times you may be inpatient when the survivor is slow in establishing a relationship or answering your questions because you are aware of the time it is taking, but you need to be aware that the survivor is doing the best they can to oblige you.</a:t>
            </a:r>
          </a:p>
          <a:p>
            <a:pPr marL="238125" indent="-238125"/>
            <a:r>
              <a:rPr lang="en-US" altLang="en-US" dirty="0" smtClean="0"/>
              <a:t>To help people when they are experiencing cognitive reactions, and you need to impart medical information – </a:t>
            </a:r>
          </a:p>
          <a:p>
            <a:pPr marL="238125" indent="-238125">
              <a:buFontTx/>
              <a:buAutoNum type="arabicPeriod"/>
            </a:pPr>
            <a:r>
              <a:rPr lang="en-US" altLang="en-US" dirty="0" smtClean="0"/>
              <a:t>Ask them if they would like to have someone else present while you explain things, but remember that person may also be experiencing disaster reactions.  </a:t>
            </a:r>
          </a:p>
          <a:p>
            <a:pPr marL="238125" indent="-238125">
              <a:buFontTx/>
              <a:buAutoNum type="arabicPeriod"/>
            </a:pPr>
            <a:r>
              <a:rPr lang="en-US" altLang="en-US" dirty="0" smtClean="0"/>
              <a:t>Provide the information in very simple language.  </a:t>
            </a:r>
          </a:p>
          <a:p>
            <a:pPr marL="238125" indent="-238125">
              <a:buFontTx/>
              <a:buAutoNum type="arabicPeriod"/>
            </a:pPr>
            <a:r>
              <a:rPr lang="en-US" altLang="en-US" dirty="0" smtClean="0"/>
              <a:t>Repeat if you feel it is necessary. </a:t>
            </a:r>
          </a:p>
          <a:p>
            <a:pPr marL="238125" indent="-238125">
              <a:buFontTx/>
              <a:buAutoNum type="arabicPeriod"/>
            </a:pPr>
            <a:r>
              <a:rPr lang="en-US" altLang="en-US" dirty="0" smtClean="0"/>
              <a:t>Give the information to them to them in writing at a 6</a:t>
            </a:r>
            <a:r>
              <a:rPr lang="en-US" altLang="en-US" baseline="30000" dirty="0" smtClean="0"/>
              <a:t>th</a:t>
            </a:r>
            <a:r>
              <a:rPr lang="en-US" altLang="en-US" dirty="0" smtClean="0"/>
              <a:t>. Grade language or less.</a:t>
            </a:r>
          </a:p>
          <a:p>
            <a:pPr marL="238125" indent="-238125"/>
            <a:r>
              <a:rPr lang="en-US" altLang="en-US" b="1" dirty="0" smtClean="0"/>
              <a:t>If symptoms persist after several months you should refer to a Behavioral Health Professional.</a:t>
            </a:r>
          </a:p>
        </p:txBody>
      </p:sp>
    </p:spTree>
    <p:extLst>
      <p:ext uri="{BB962C8B-B14F-4D97-AF65-F5344CB8AC3E}">
        <p14:creationId xmlns:p14="http://schemas.microsoft.com/office/powerpoint/2010/main" val="1474871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13</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marL="238125" indent="-238125"/>
            <a:r>
              <a:rPr lang="en-US" altLang="en-US" dirty="0" smtClean="0"/>
              <a:t>To the Trainer: Again children can react cognitively just like adults.  </a:t>
            </a:r>
            <a:r>
              <a:rPr lang="en-US" altLang="en-US" dirty="0" smtClean="0">
                <a:solidFill>
                  <a:srgbClr val="FFFFCC"/>
                </a:solidFill>
              </a:rPr>
              <a:t>Shortened attention span, can’t concentrate, worry, memory loss, can’t problem solve, numb, unwanted memories</a:t>
            </a:r>
            <a:r>
              <a:rPr lang="en-US" altLang="en-US" dirty="0" smtClean="0"/>
              <a:t> .They may have trouble completing school work, have dreams and night terrors, or be preoccupied with the disaster.  An example of this is when a young child play acts the disaster over and over again. Returning to school with its formal structure and opportunity for social interaction and support will assist the child in recovery.</a:t>
            </a:r>
          </a:p>
          <a:p>
            <a:pPr marL="238125" indent="-238125"/>
            <a:r>
              <a:rPr lang="en-US" altLang="en-US" b="1" dirty="0" smtClean="0"/>
              <a:t>As with adults, if symptoms persist after several months you should refer to a Behavioral Health Professional.</a:t>
            </a:r>
          </a:p>
        </p:txBody>
      </p:sp>
    </p:spTree>
    <p:extLst>
      <p:ext uri="{BB962C8B-B14F-4D97-AF65-F5344CB8AC3E}">
        <p14:creationId xmlns:p14="http://schemas.microsoft.com/office/powerpoint/2010/main" val="2170448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14</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marL="238125" marR="0" lvl="0" indent="-238125" algn="l" defTabSz="914400" rtl="0" eaLnBrk="1" fontAlgn="auto" latinLnBrk="0" hangingPunct="1">
              <a:lnSpc>
                <a:spcPct val="100000"/>
              </a:lnSpc>
              <a:spcBef>
                <a:spcPts val="0"/>
              </a:spcBef>
              <a:spcAft>
                <a:spcPts val="0"/>
              </a:spcAft>
              <a:buClrTx/>
              <a:buSzTx/>
              <a:buFontTx/>
              <a:buNone/>
              <a:tabLst/>
              <a:defRPr/>
            </a:pPr>
            <a:r>
              <a:rPr lang="en-US" altLang="en-US" dirty="0" smtClean="0"/>
              <a:t>To the Trainer: Turning to spirituality and religion increases the coping abilities of survivors who have relied in the past in this comforting behavior.  Many survivors who previously were not active in religious activities turn more active post-disaster. Others may question why God would allow such a thing to occur and express loss of faith. </a:t>
            </a:r>
          </a:p>
          <a:p>
            <a:pPr marL="238125" indent="-238125"/>
            <a:endParaRPr lang="en-US" altLang="en-US" b="1" dirty="0" smtClean="0"/>
          </a:p>
        </p:txBody>
      </p:sp>
    </p:spTree>
    <p:extLst>
      <p:ext uri="{BB962C8B-B14F-4D97-AF65-F5344CB8AC3E}">
        <p14:creationId xmlns:p14="http://schemas.microsoft.com/office/powerpoint/2010/main" val="8670463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15</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Senses have the power to diminish or intensify stress responses.</a:t>
            </a:r>
          </a:p>
          <a:p>
            <a:r>
              <a:rPr lang="en-US" altLang="en-US" dirty="0" smtClean="0"/>
              <a:t>Under stress, sensory responses are compromised, and can be imprinted with sensory memories of the event.</a:t>
            </a:r>
          </a:p>
          <a:p>
            <a:r>
              <a:rPr lang="en-US" altLang="en-US" dirty="0" smtClean="0"/>
              <a:t>New sensory experiences can trigger these memories. Responders from 911 report that the smell of fuel and smoke brings back strong memories of the disaster. Certain songs remind us of key time frames in our life.</a:t>
            </a:r>
          </a:p>
          <a:p>
            <a:r>
              <a:rPr lang="en-US" altLang="en-US" dirty="0" smtClean="0"/>
              <a:t>Many people that have gotten food poisoning or gotten sick after eating a meal (even if that meal was not in any way connected to their illness) feel physically ill at the thought or even the sight of that food. Certain textures elicit comfort – teddy bear therapy.</a:t>
            </a:r>
          </a:p>
        </p:txBody>
      </p:sp>
    </p:spTree>
    <p:extLst>
      <p:ext uri="{BB962C8B-B14F-4D97-AF65-F5344CB8AC3E}">
        <p14:creationId xmlns:p14="http://schemas.microsoft.com/office/powerpoint/2010/main" val="40409781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16</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Stress increases when the precipitating event is traumatic.  Give examples you are familiar with:  911 fits many of these criteria, Oklahoma bombing, Katrina, Alabama tornado, Fires, Operation OIF and OEF, etc.</a:t>
            </a:r>
          </a:p>
        </p:txBody>
      </p:sp>
    </p:spTree>
    <p:extLst>
      <p:ext uri="{BB962C8B-B14F-4D97-AF65-F5344CB8AC3E}">
        <p14:creationId xmlns:p14="http://schemas.microsoft.com/office/powerpoint/2010/main" val="1220286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17</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Disasters and major life crisis's leave a lasting impression. Things are never the same after a disaster.  Our attitudes, and beliefs, as well as our environment and how we live our life our day to day life may be changed in small or dramatic ways.  As we adapt to these changes they become our New Normal condition. Example: After years of having to deal with the threat of flooding, t is normal for those living along the Red River to sandbag every year.  The September 11th terrorist attack in New York City made everyone in the USA aware that we can be attacked and harmed on our own soil leading to a New Normal of increased security and disaster preparedness. </a:t>
            </a:r>
          </a:p>
          <a:p>
            <a:r>
              <a:rPr lang="en-US" altLang="en-US" dirty="0" smtClean="0"/>
              <a:t>People adjust to the changes that are forced upon them by finding ways to understand and accept our losses, understand our emotional reactions, and regain a sense of mastery and control of the situation. </a:t>
            </a:r>
          </a:p>
          <a:p>
            <a:r>
              <a:rPr lang="en-US" altLang="en-US" dirty="0" smtClean="0"/>
              <a:t>Healthy adjustment can result in healthier behavior, increased functioning and self-confidence.</a:t>
            </a:r>
          </a:p>
          <a:p>
            <a:r>
              <a:rPr lang="en-US" altLang="en-US" dirty="0" smtClean="0"/>
              <a:t>Unhealthy adjustment increases your risk of developing  physical illness, a dependence on unhealthy coping mechanisms (addictive behaviors),  and in some cases Clinical Depression  or Post Traumatic Stress Disorder.</a:t>
            </a:r>
          </a:p>
          <a:p>
            <a:r>
              <a:rPr lang="en-US" altLang="en-US" dirty="0" smtClean="0"/>
              <a:t>HOW CAN WE HELP?  (transition to next slide)</a:t>
            </a:r>
          </a:p>
        </p:txBody>
      </p:sp>
    </p:spTree>
    <p:extLst>
      <p:ext uri="{BB962C8B-B14F-4D97-AF65-F5344CB8AC3E}">
        <p14:creationId xmlns:p14="http://schemas.microsoft.com/office/powerpoint/2010/main" val="1572961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19</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dirty="0" smtClean="0"/>
              <a:t>To the Trainer: In all responses, SAFETY FIRST! Why is this important to psychological first aid?</a:t>
            </a:r>
          </a:p>
          <a:p>
            <a:pPr>
              <a:spcBef>
                <a:spcPct val="0"/>
              </a:spcBef>
            </a:pPr>
            <a:r>
              <a:rPr lang="en-US" altLang="en-US" dirty="0" smtClean="0"/>
              <a:t>Because the first psychological need people have is to be fed, clothed, warm and to know where they will be getting basic needs met.  At these times it is not helpful to talk about common reactions to stress.  People simply have too much noise in their heads to process the information.  Initial responses involve helping people access their basic needs, or understand how to access them.</a:t>
            </a:r>
          </a:p>
        </p:txBody>
      </p:sp>
    </p:spTree>
    <p:extLst>
      <p:ext uri="{BB962C8B-B14F-4D97-AF65-F5344CB8AC3E}">
        <p14:creationId xmlns:p14="http://schemas.microsoft.com/office/powerpoint/2010/main" val="2941500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20</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dirty="0" smtClean="0"/>
              <a:t>To the Trainer: What people most need is a caring presence – someone to really listen and be with them in the moment</a:t>
            </a:r>
          </a:p>
        </p:txBody>
      </p:sp>
    </p:spTree>
    <p:extLst>
      <p:ext uri="{BB962C8B-B14F-4D97-AF65-F5344CB8AC3E}">
        <p14:creationId xmlns:p14="http://schemas.microsoft.com/office/powerpoint/2010/main" val="3257903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To the Trainer: The Minnesota model of Psychological First Aid meets competencies recommended by the NIMH panel such as being consistent with the research evidence on risk and resilience following trauma, applicable and practical in all field setting, appropriate across developmental levels, and culturally informed.</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a:t>
            </a:fld>
            <a:endParaRPr lang="en-US" dirty="0"/>
          </a:p>
        </p:txBody>
      </p:sp>
    </p:spTree>
    <p:extLst>
      <p:ext uri="{BB962C8B-B14F-4D97-AF65-F5344CB8AC3E}">
        <p14:creationId xmlns:p14="http://schemas.microsoft.com/office/powerpoint/2010/main" val="2221297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21</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dirty="0" smtClean="0"/>
              <a:t>You provide comfort by active listening.</a:t>
            </a:r>
          </a:p>
          <a:p>
            <a:pPr>
              <a:spcBef>
                <a:spcPct val="0"/>
              </a:spcBef>
            </a:pPr>
            <a:r>
              <a:rPr lang="en-US" altLang="en-US" dirty="0" smtClean="0"/>
              <a:t>ACTIVE LISTENING:</a:t>
            </a:r>
          </a:p>
          <a:p>
            <a:pPr>
              <a:spcBef>
                <a:spcPct val="0"/>
              </a:spcBef>
            </a:pPr>
            <a:r>
              <a:rPr lang="en-US" altLang="en-US" dirty="0" smtClean="0"/>
              <a:t>Make it clear that you are listening</a:t>
            </a:r>
          </a:p>
          <a:p>
            <a:pPr lvl="1">
              <a:spcBef>
                <a:spcPct val="0"/>
              </a:spcBef>
              <a:buFontTx/>
              <a:buChar char="-"/>
            </a:pPr>
            <a:r>
              <a:rPr lang="en-US" altLang="en-US" dirty="0" smtClean="0"/>
              <a:t>Provide Vocal/Verbal Support</a:t>
            </a:r>
          </a:p>
          <a:p>
            <a:pPr lvl="1">
              <a:spcBef>
                <a:spcPct val="0"/>
              </a:spcBef>
            </a:pPr>
            <a:r>
              <a:rPr lang="en-US" altLang="en-US" dirty="0" smtClean="0"/>
              <a:t>	- Tone of voice (Not too loud)</a:t>
            </a:r>
          </a:p>
          <a:p>
            <a:pPr lvl="1">
              <a:spcBef>
                <a:spcPct val="0"/>
              </a:spcBef>
            </a:pPr>
            <a:r>
              <a:rPr lang="en-US" altLang="en-US" dirty="0" smtClean="0"/>
              <a:t>     - Encouraging prompts/head movement</a:t>
            </a:r>
          </a:p>
          <a:p>
            <a:pPr lvl="1">
              <a:spcBef>
                <a:spcPct val="0"/>
              </a:spcBef>
            </a:pPr>
            <a:r>
              <a:rPr lang="en-US" altLang="en-US" dirty="0" smtClean="0"/>
              <a:t>     - eye contact (if speaking to someone from another culture check to see if direct eye contact is appropriate)</a:t>
            </a:r>
          </a:p>
        </p:txBody>
      </p:sp>
    </p:spTree>
    <p:extLst>
      <p:ext uri="{BB962C8B-B14F-4D97-AF65-F5344CB8AC3E}">
        <p14:creationId xmlns:p14="http://schemas.microsoft.com/office/powerpoint/2010/main" val="3539599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22</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smtClean="0"/>
              <a:t>To the Trainer: Active listening involves focusing your attention on the speaker in a caring empathic manner.  This means showing respect and not interrupting them and asking questions for your own curiosity, or sharing your personal experiences.  It is ok to ask clarifying questions so that you can ensure that you understand what you are being told, but it is also ok to just be a silent listening presence.  It is also ok to just sit with a survivor and make no communication because your presence alone can provide comfort.</a:t>
            </a:r>
          </a:p>
        </p:txBody>
      </p:sp>
    </p:spTree>
    <p:extLst>
      <p:ext uri="{BB962C8B-B14F-4D97-AF65-F5344CB8AC3E}">
        <p14:creationId xmlns:p14="http://schemas.microsoft.com/office/powerpoint/2010/main" val="666269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23</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dirty="0" smtClean="0"/>
              <a:t>To the Trainer: Denial defenses are primary in all catastrophic situations.  Sometimes an innocent word expressed by you may produce an unexpected violent reaction. You have to be sensitive to the fact that most survivors need to defend themselves FOR A TIME from the reality of their situation. *Carefully support them into accepting reality and help them process the sense of loss by using comforting skills.</a:t>
            </a:r>
          </a:p>
          <a:p>
            <a:pPr>
              <a:spcBef>
                <a:spcPct val="0"/>
              </a:spcBef>
            </a:pPr>
            <a:r>
              <a:rPr lang="en-US" altLang="en-US" dirty="0" smtClean="0"/>
              <a:t>Emotional/Behavioral Escalation:</a:t>
            </a:r>
          </a:p>
          <a:p>
            <a:pPr lvl="1">
              <a:spcBef>
                <a:spcPct val="0"/>
              </a:spcBef>
            </a:pPr>
            <a:r>
              <a:rPr lang="en-US" altLang="en-US" sz="1500" dirty="0" smtClean="0"/>
              <a:t>Answer their questions</a:t>
            </a:r>
          </a:p>
          <a:p>
            <a:pPr lvl="1">
              <a:spcBef>
                <a:spcPct val="0"/>
              </a:spcBef>
            </a:pPr>
            <a:r>
              <a:rPr lang="en-US" altLang="en-US" sz="1500" dirty="0" smtClean="0"/>
              <a:t>Repeat your request in a neutral tone of voice</a:t>
            </a:r>
          </a:p>
          <a:p>
            <a:pPr lvl="1">
              <a:spcBef>
                <a:spcPct val="0"/>
              </a:spcBef>
            </a:pPr>
            <a:r>
              <a:rPr lang="en-US" altLang="en-US" b="1" dirty="0" smtClean="0"/>
              <a:t>Elements of De-escalation:</a:t>
            </a:r>
          </a:p>
          <a:p>
            <a:pPr lvl="1">
              <a:lnSpc>
                <a:spcPct val="90000"/>
              </a:lnSpc>
              <a:spcBef>
                <a:spcPct val="0"/>
              </a:spcBef>
            </a:pPr>
            <a:r>
              <a:rPr lang="en-US" altLang="en-US" sz="1000" dirty="0" smtClean="0"/>
              <a:t>1) Introduce yourself if they do not know you  </a:t>
            </a:r>
            <a:endParaRPr lang="en-US" altLang="en-US" sz="1000" dirty="0" smtClean="0">
              <a:cs typeface="Times New Roman" panose="02020603050405020304" pitchFamily="18" charset="0"/>
            </a:endParaRPr>
          </a:p>
          <a:p>
            <a:pPr lvl="1">
              <a:lnSpc>
                <a:spcPct val="90000"/>
              </a:lnSpc>
              <a:spcBef>
                <a:spcPct val="0"/>
              </a:spcBef>
            </a:pPr>
            <a:r>
              <a:rPr lang="en-US" altLang="en-US" sz="1000" dirty="0" smtClean="0"/>
              <a:t>2) Ask the person what they would like to be called</a:t>
            </a:r>
          </a:p>
          <a:p>
            <a:pPr lvl="1">
              <a:lnSpc>
                <a:spcPct val="90000"/>
              </a:lnSpc>
              <a:spcBef>
                <a:spcPct val="0"/>
              </a:spcBef>
            </a:pPr>
            <a:r>
              <a:rPr lang="en-US" altLang="en-US" sz="1000" dirty="0" smtClean="0"/>
              <a:t>3) Don't shorten their name or use their first name without their permission  </a:t>
            </a:r>
            <a:endParaRPr lang="en-US" altLang="en-US" sz="1000" dirty="0" smtClean="0">
              <a:cs typeface="Times New Roman" panose="02020603050405020304" pitchFamily="18" charset="0"/>
            </a:endParaRPr>
          </a:p>
          <a:p>
            <a:pPr lvl="1">
              <a:lnSpc>
                <a:spcPct val="90000"/>
              </a:lnSpc>
              <a:spcBef>
                <a:spcPct val="0"/>
              </a:spcBef>
            </a:pPr>
            <a:r>
              <a:rPr lang="en-US" altLang="en-US" sz="900" dirty="0" smtClean="0"/>
              <a:t>With some cultures, it is important to always address them as "Mr." or "Mrs.", especially if they are older than you</a:t>
            </a:r>
          </a:p>
          <a:p>
            <a:pPr>
              <a:lnSpc>
                <a:spcPct val="90000"/>
              </a:lnSpc>
              <a:spcBef>
                <a:spcPct val="0"/>
              </a:spcBef>
            </a:pPr>
            <a:r>
              <a:rPr lang="en-US" altLang="en-US" dirty="0" smtClean="0"/>
              <a:t>   4) Use concrete questions to help the person focus</a:t>
            </a:r>
          </a:p>
          <a:p>
            <a:pPr lvl="1">
              <a:lnSpc>
                <a:spcPct val="90000"/>
              </a:lnSpc>
              <a:spcBef>
                <a:spcPct val="0"/>
              </a:spcBef>
            </a:pPr>
            <a:r>
              <a:rPr lang="en-US" altLang="en-US" dirty="0" smtClean="0"/>
              <a:t>5) Use closed ended questions </a:t>
            </a:r>
            <a:r>
              <a:rPr lang="en-US" altLang="en-US" sz="900" dirty="0" smtClean="0"/>
              <a:t>(If the person is not too agitated, briefly explain why you are asking the question)</a:t>
            </a:r>
            <a:r>
              <a:rPr lang="en-US" altLang="en-US" dirty="0" smtClean="0"/>
              <a:t>  </a:t>
            </a:r>
          </a:p>
          <a:p>
            <a:pPr lvl="2">
              <a:lnSpc>
                <a:spcPct val="90000"/>
              </a:lnSpc>
              <a:spcBef>
                <a:spcPct val="0"/>
              </a:spcBef>
            </a:pPr>
            <a:r>
              <a:rPr lang="en-US" altLang="en-US" dirty="0" smtClean="0"/>
              <a:t>For example:</a:t>
            </a:r>
            <a:r>
              <a:rPr lang="en-US" altLang="en-US" dirty="0" smtClean="0">
                <a:cs typeface="Times New Roman" panose="02020603050405020304" pitchFamily="18" charset="0"/>
              </a:rPr>
              <a:t> </a:t>
            </a:r>
            <a:r>
              <a:rPr lang="en-US" altLang="en-US" sz="1000" i="1" dirty="0" smtClean="0">
                <a:cs typeface="Times New Roman" panose="02020603050405020304" pitchFamily="18" charset="0"/>
              </a:rPr>
              <a:t>I'd like to get some basic information from you so that I can help you better.  </a:t>
            </a:r>
            <a:r>
              <a:rPr lang="en-US" altLang="en-US" sz="1000" i="1" u="sng" dirty="0" smtClean="0">
                <a:cs typeface="Times New Roman" panose="02020603050405020304" pitchFamily="18" charset="0"/>
              </a:rPr>
              <a:t>Where do you live</a:t>
            </a:r>
            <a:r>
              <a:rPr lang="en-US" altLang="en-US" sz="1000" i="1" dirty="0" smtClean="0">
                <a:cs typeface="Times New Roman" panose="02020603050405020304" pitchFamily="18" charset="0"/>
              </a:rPr>
              <a:t>?</a:t>
            </a:r>
            <a:r>
              <a:rPr lang="en-US" altLang="en-US" sz="1000" dirty="0" smtClean="0">
                <a:cs typeface="Times New Roman" panose="02020603050405020304" pitchFamily="18" charset="0"/>
              </a:rPr>
              <a:t> </a:t>
            </a:r>
          </a:p>
          <a:p>
            <a:pPr>
              <a:spcBef>
                <a:spcPct val="0"/>
              </a:spcBef>
            </a:pPr>
            <a:r>
              <a:rPr lang="en-US" altLang="en-US" dirty="0" smtClean="0"/>
              <a:t>     6) Come to an agreement on something. Establishing a point of agreement will help solidify your relationship and help gain their trust  Positive language has more influence than negative language. Active listening will assist you in finding a point of agreement</a:t>
            </a:r>
          </a:p>
        </p:txBody>
      </p:sp>
    </p:spTree>
    <p:extLst>
      <p:ext uri="{BB962C8B-B14F-4D97-AF65-F5344CB8AC3E}">
        <p14:creationId xmlns:p14="http://schemas.microsoft.com/office/powerpoint/2010/main" val="38221589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24</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Active listening and active understanding requires you to express patience and compassion even if those you are trying to assist are being difficult. </a:t>
            </a:r>
          </a:p>
          <a:p>
            <a:r>
              <a:rPr lang="en-US" altLang="en-US" dirty="0" smtClean="0"/>
              <a:t>Speak to the person with respect even if they are not showing you respect. </a:t>
            </a:r>
            <a:r>
              <a:rPr lang="en-US" altLang="en-US" dirty="0" smtClean="0">
                <a:cs typeface="Times New Roman" panose="02020603050405020304" pitchFamily="18" charset="0"/>
              </a:rPr>
              <a:t>This is communicated </a:t>
            </a:r>
            <a:r>
              <a:rPr lang="en-US" altLang="en-US" sz="1500" dirty="0" smtClean="0">
                <a:cs typeface="Times New Roman" panose="02020603050405020304" pitchFamily="18" charset="0"/>
              </a:rPr>
              <a:t>by the use of words like please and thank you. </a:t>
            </a:r>
            <a:r>
              <a:rPr lang="en-US" altLang="en-US" dirty="0" smtClean="0"/>
              <a:t>Don't make global statements about the person's character;  Do use “I” statements; and remember that </a:t>
            </a:r>
            <a:r>
              <a:rPr lang="en-US" altLang="en-US" dirty="0" smtClean="0">
                <a:cs typeface="Times New Roman" panose="02020603050405020304" pitchFamily="18" charset="0"/>
              </a:rPr>
              <a:t>Lavish praise is not believable. As stated earlier: </a:t>
            </a:r>
            <a:r>
              <a:rPr lang="en-US" altLang="en-US" dirty="0" smtClean="0"/>
              <a:t>Positive language has more influence than negative language. Active listening will assist you in finding a point of agreement.</a:t>
            </a:r>
            <a:endParaRPr lang="en-US" altLang="en-US" dirty="0" smtClean="0">
              <a:cs typeface="Times New Roman" panose="02020603050405020304" pitchFamily="18" charset="0"/>
            </a:endParaRPr>
          </a:p>
        </p:txBody>
      </p:sp>
    </p:spTree>
    <p:extLst>
      <p:ext uri="{BB962C8B-B14F-4D97-AF65-F5344CB8AC3E}">
        <p14:creationId xmlns:p14="http://schemas.microsoft.com/office/powerpoint/2010/main" val="3246785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25</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Psychological First Aid is not therapy, and interventions such as Critical Incident Stress Debriefing (CISM) which encouraged the sharing of emotions and experiences has shown to be ineffective and may even re-traumatize survivors so avoid asking for in-depth descriptions of the event. Let the survivor lead the conversation.</a:t>
            </a:r>
          </a:p>
          <a:p>
            <a:r>
              <a:rPr lang="en-US" altLang="en-US" dirty="0" smtClean="0"/>
              <a:t>Factual information is important to the survivor – it builds trust and provides a sense of control over the situation so never promise something that you can not deliver and never criticize other service providers in front of those that require that service.</a:t>
            </a:r>
          </a:p>
        </p:txBody>
      </p:sp>
    </p:spTree>
    <p:extLst>
      <p:ext uri="{BB962C8B-B14F-4D97-AF65-F5344CB8AC3E}">
        <p14:creationId xmlns:p14="http://schemas.microsoft.com/office/powerpoint/2010/main" val="18365995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26</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dirty="0" smtClean="0"/>
              <a:t>To the Trainer: Don’t tell people what to do. Don’t act like you understand what they are going through.  Don’t say you did everything that you could –you don’t know what they feel that they should have done. Studies have shown that no 2 people interpret a situation in exactly the same way. Just be PRESENT and listen to their thoughts and feelings without any judgment  or comment.</a:t>
            </a:r>
          </a:p>
        </p:txBody>
      </p:sp>
    </p:spTree>
    <p:extLst>
      <p:ext uri="{BB962C8B-B14F-4D97-AF65-F5344CB8AC3E}">
        <p14:creationId xmlns:p14="http://schemas.microsoft.com/office/powerpoint/2010/main" val="21920867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27</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sz="1200" dirty="0" smtClean="0"/>
              <a:t>To the Trainer: If someone doesn’t know what’s happening (this is a natural response to stress), it’s ok to tell them very simply and calmly “you arrived here a few minutes ago to tell me xyz, and I am finding out how to solve the problem or who to contact that can help you.” </a:t>
            </a:r>
          </a:p>
        </p:txBody>
      </p:sp>
    </p:spTree>
    <p:extLst>
      <p:ext uri="{BB962C8B-B14F-4D97-AF65-F5344CB8AC3E}">
        <p14:creationId xmlns:p14="http://schemas.microsoft.com/office/powerpoint/2010/main" val="2856316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To the Trainer:</a:t>
            </a:r>
            <a:r>
              <a:rPr lang="en-US" altLang="en-US" baseline="0" dirty="0" smtClean="0"/>
              <a:t> get into a comfortable position with your feet flat on the floor and your back straight. Start by slowly releasing the air from your lungs by breathing it out through your mouth. Next, slowly breath in air through your nose or your mouth. In your mind, picture your lungs and your entire body filling up with clear clean white air. Hold that air in your lungs for a while. Feel its calming nature. Then slowing release the air through either your mouth or your nose. Picture in your mind that the air that is being released is gray or black because it contains your fears and worries. Repeat 3 times or more until your feel more relaxed. As you are practicing your deep breathing you can also relax tight muscles by focusing on warm comfortable heat slowly traveling up your body starting at your feet then moving to up your legs, your hips, your back, arms, shoulder , and up your neck and finally up your face and head.</a:t>
            </a: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2819457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To the Trainer: Maladaptive coping strategies are those behaviors that do not provide lasting stress reduction, in fact cause increased stress if practiced over an extended period of time. Maladaptive coping behaviors can also be a sign of acute or chronic stress, or in some cases ac clinical diagnosis.</a:t>
            </a:r>
          </a:p>
          <a:p>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41774895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To the Trainer: Positive coping strategies not only assist in the recovery process and reduce stress reactions, build resilience to future events. Practice healthy behaviors in mind, body, and spirit.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30</a:t>
            </a:fld>
            <a:endParaRPr lang="en-US" dirty="0"/>
          </a:p>
        </p:txBody>
      </p:sp>
    </p:spTree>
    <p:extLst>
      <p:ext uri="{BB962C8B-B14F-4D97-AF65-F5344CB8AC3E}">
        <p14:creationId xmlns:p14="http://schemas.microsoft.com/office/powerpoint/2010/main" val="110738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DCAB89-7D89-4CE5-85B9-A5F3D6E35E61}" type="slidenum">
              <a:rPr lang="en-US" altLang="en-US" sz="1300" smtClean="0"/>
              <a:pPr>
                <a:spcBef>
                  <a:spcPct val="0"/>
                </a:spcBef>
              </a:pPr>
              <a:t>3</a:t>
            </a:fld>
            <a:endParaRPr lang="en-US" altLang="en-US" sz="1300" dirty="0" smtClean="0"/>
          </a:p>
        </p:txBody>
      </p:sp>
      <p:sp>
        <p:nvSpPr>
          <p:cNvPr id="10243"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EE22C5E0-4EA8-4A7C-8EE4-3A4811144BC3}" type="slidenum">
              <a:rPr lang="en-US" altLang="en-US" sz="1300">
                <a:latin typeface="Calibri" panose="020F0502020204030204" pitchFamily="34" charset="0"/>
              </a:rPr>
              <a:pPr algn="r" eaLnBrk="1" hangingPunct="1">
                <a:spcBef>
                  <a:spcPct val="0"/>
                </a:spcBef>
              </a:pPr>
              <a:t>3</a:t>
            </a:fld>
            <a:endParaRPr lang="en-US" altLang="en-US" sz="1300" dirty="0">
              <a:latin typeface="Calibri" panose="020F0502020204030204" pitchFamily="34" charset="0"/>
            </a:endParaRPr>
          </a:p>
        </p:txBody>
      </p:sp>
      <p:sp>
        <p:nvSpPr>
          <p:cNvPr id="10244" name="Rectangle 2"/>
          <p:cNvSpPr>
            <a:spLocks noGrp="1" noRot="1" noChangeAspect="1" noChangeArrowheads="1" noTextEdit="1"/>
          </p:cNvSpPr>
          <p:nvPr>
            <p:ph type="sldImg"/>
          </p:nvPr>
        </p:nvSpPr>
        <p:spPr>
          <a:xfrm>
            <a:off x="1257300" y="720725"/>
            <a:ext cx="4800600" cy="3600450"/>
          </a:xfrm>
          <a:ln/>
        </p:spPr>
      </p:sp>
      <p:sp>
        <p:nvSpPr>
          <p:cNvPr id="10245" name="Rectangle 3"/>
          <p:cNvSpPr>
            <a:spLocks noGrp="1" noChangeArrowheads="1"/>
          </p:cNvSpPr>
          <p:nvPr>
            <p:ph type="body" idx="1"/>
          </p:nvPr>
        </p:nvSpPr>
        <p:spPr>
          <a:xfrm>
            <a:off x="974725" y="4560888"/>
            <a:ext cx="5365750" cy="4319587"/>
          </a:xfrm>
          <a:noFill/>
        </p:spPr>
        <p:txBody>
          <a:bodyPr/>
          <a:lstStyle/>
          <a:p>
            <a:pPr marL="238125" indent="-238125">
              <a:spcBef>
                <a:spcPct val="0"/>
              </a:spcBef>
            </a:pPr>
            <a:r>
              <a:rPr lang="en-US" altLang="en-US" dirty="0" smtClean="0"/>
              <a:t>To the Trainer: Psychological First Aid Integrates - In times of disaster or traumatic events that have an impact on the community, public health and community psychology are called upon to respond. </a:t>
            </a:r>
          </a:p>
          <a:p>
            <a:pPr marL="238125" indent="-238125">
              <a:spcBef>
                <a:spcPct val="0"/>
              </a:spcBef>
            </a:pPr>
            <a:r>
              <a:rPr lang="en-US" altLang="en-US" dirty="0" smtClean="0"/>
              <a:t>Does not rely - but behavioral health professionals are available for support.</a:t>
            </a:r>
          </a:p>
          <a:p>
            <a:pPr marL="238125" indent="-238125">
              <a:spcBef>
                <a:spcPct val="0"/>
              </a:spcBef>
            </a:pPr>
            <a:r>
              <a:rPr lang="en-US" altLang="en-US" dirty="0" smtClean="0"/>
              <a:t>Builds individual resilience and community resilience through understanding normal stress reactions allowing you to be prepared for what you might experience and shows you how you can help yourself and others through skills you probably already have.</a:t>
            </a:r>
          </a:p>
        </p:txBody>
      </p:sp>
    </p:spTree>
    <p:extLst>
      <p:ext uri="{BB962C8B-B14F-4D97-AF65-F5344CB8AC3E}">
        <p14:creationId xmlns:p14="http://schemas.microsoft.com/office/powerpoint/2010/main" val="1386877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31</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sz="1500" dirty="0" smtClean="0"/>
              <a:t>To the Trainer: Assisting survivors in organizing and getting to those disasters related services, resources and opportunities that will help them achieve pre-disaster levels of functioning and equilibrium.</a:t>
            </a:r>
          </a:p>
          <a:p>
            <a:pPr>
              <a:spcBef>
                <a:spcPct val="0"/>
              </a:spcBef>
            </a:pPr>
            <a:r>
              <a:rPr lang="en-US" altLang="en-US" dirty="0" smtClean="0"/>
              <a:t>Restoring the individual bonds to the human supportive systems as one of the essential needs of survivors to regain the sense of being part of a community.  Connecting children with their parents lessen their fears and stress.</a:t>
            </a:r>
          </a:p>
          <a:p>
            <a:pPr>
              <a:spcBef>
                <a:spcPct val="0"/>
              </a:spcBef>
            </a:pPr>
            <a:r>
              <a:rPr lang="en-US" altLang="en-US" dirty="0" smtClean="0"/>
              <a:t>Continually inform the survivor of changes in the community or emergency programs--diminishing uncertainty and increasing knowledge will reinforce coping capacity.</a:t>
            </a:r>
          </a:p>
          <a:p>
            <a:pPr>
              <a:spcBef>
                <a:spcPct val="0"/>
              </a:spcBef>
            </a:pPr>
            <a:endParaRPr lang="en-US" altLang="en-US" sz="1500" i="1" dirty="0" smtClean="0"/>
          </a:p>
          <a:p>
            <a:pPr>
              <a:spcBef>
                <a:spcPct val="0"/>
              </a:spcBef>
            </a:pPr>
            <a:endParaRPr lang="en-US" altLang="en-US" sz="1500" i="1" dirty="0" smtClean="0"/>
          </a:p>
          <a:p>
            <a:pPr>
              <a:spcBef>
                <a:spcPct val="0"/>
              </a:spcBef>
            </a:pPr>
            <a:r>
              <a:rPr lang="en-US" altLang="en-US" dirty="0" smtClean="0"/>
              <a:t>Reuniting family members is particularly important when someone has been injured or even killed.  It is important also to remember that reuniting family members who were not directly involved is important too and a tragedy can increase anxiety for individuals not immediately involved.  For children especially, it is important to help them find family to assist with calming and soothing.</a:t>
            </a:r>
          </a:p>
        </p:txBody>
      </p:sp>
    </p:spTree>
    <p:extLst>
      <p:ext uri="{BB962C8B-B14F-4D97-AF65-F5344CB8AC3E}">
        <p14:creationId xmlns:p14="http://schemas.microsoft.com/office/powerpoint/2010/main" val="1473915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32</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sz="1600" dirty="0" smtClean="0"/>
              <a:t>To the Trainer: Notice if the survivor is showing signs of unresponsiveness to questions, or displays a glassy eyed vacant stare – these are signs that they individual should be referred to a mental health professional for assessment. Additional, notice strong emotional responses such as uncontrolled crying or any aimless, disorganized behavior such as frantic pacing because these too are signs of a need for a referral to a mental health professional. </a:t>
            </a:r>
          </a:p>
        </p:txBody>
      </p:sp>
    </p:spTree>
    <p:extLst>
      <p:ext uri="{BB962C8B-B14F-4D97-AF65-F5344CB8AC3E}">
        <p14:creationId xmlns:p14="http://schemas.microsoft.com/office/powerpoint/2010/main" val="9574762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33</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sz="1600" dirty="0" smtClean="0"/>
              <a:t>To the Trainer: Notice if the survivor is showing signs of unresponsiveness to questions, or displays a glassy eyed vacant stare – these are signs that they individual should be referred to a mental health professional for assessment. Additional, notice strong emotional responses such as uncontrolled crying or any aimless, disorganized behavior such as frantic pacing because these too are signs of a need for a referral to a mental health professional. </a:t>
            </a:r>
          </a:p>
        </p:txBody>
      </p:sp>
    </p:spTree>
    <p:extLst>
      <p:ext uri="{BB962C8B-B14F-4D97-AF65-F5344CB8AC3E}">
        <p14:creationId xmlns:p14="http://schemas.microsoft.com/office/powerpoint/2010/main" val="27197565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34</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sz="1600" dirty="0" smtClean="0"/>
              <a:t>To the Trainer: Notice if the survivor is showing signs of unresponsiveness to questions, or displays a glassy eyed vacant stare – these are signs that they individual should be referred to a mental health professional for assessment. Additional, notice strong emotional responses such as uncontrolled crying or any aimless, disorganized behavior such as frantic pacing because these too are signs of a need for a referral to a mental health professional. </a:t>
            </a:r>
          </a:p>
        </p:txBody>
      </p:sp>
    </p:spTree>
    <p:extLst>
      <p:ext uri="{BB962C8B-B14F-4D97-AF65-F5344CB8AC3E}">
        <p14:creationId xmlns:p14="http://schemas.microsoft.com/office/powerpoint/2010/main" val="20233157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35</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sz="1600" dirty="0" smtClean="0"/>
              <a:t>To the Trainer: Primary goal is to support and comfort and then refer to community resources. Saying - I am here and will help you to the best of my ability” is a powerful resource to support and enhance coping. </a:t>
            </a:r>
            <a:r>
              <a:rPr lang="en-US" altLang="en-US" sz="1600" dirty="0" smtClean="0">
                <a:solidFill>
                  <a:srgbClr val="010103"/>
                </a:solidFill>
              </a:rPr>
              <a:t>Give credible information about the incident at the level of the child’s understanding. Clarify any rumors or misinformation. Inform about resources that are available at school and in the community to assist the child and their family. </a:t>
            </a:r>
            <a:r>
              <a:rPr lang="en-US" altLang="en-US" sz="1600" dirty="0" smtClean="0"/>
              <a:t>What are the local support systems to assist the survivor based on your knowledge of distress signs, cultural and religious traditions and the resources at your disposal? </a:t>
            </a:r>
          </a:p>
          <a:p>
            <a:pPr>
              <a:spcBef>
                <a:spcPct val="0"/>
              </a:spcBef>
            </a:pPr>
            <a:r>
              <a:rPr lang="en-US" altLang="en-US" sz="1600" dirty="0" smtClean="0"/>
              <a:t>Give people the facts of the disaster situation. It can be helpful to point out an easier way to do things if the person is receptive to your input. Assist people to address their most pressing needs and help them to set an action plan of how to address that need. Help people to get involved in the recovery process – their own and their communities.</a:t>
            </a:r>
          </a:p>
        </p:txBody>
      </p:sp>
    </p:spTree>
    <p:extLst>
      <p:ext uri="{BB962C8B-B14F-4D97-AF65-F5344CB8AC3E}">
        <p14:creationId xmlns:p14="http://schemas.microsoft.com/office/powerpoint/2010/main" val="4981759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36</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r>
              <a:rPr lang="en-US" altLang="en-US" sz="1600" dirty="0" smtClean="0"/>
              <a:t>To the Trainer: Understand how you react to stress. Do you feel it as: Shoulder pain, Headaches, Stomach problems?  Learn to recognize when you reach your stress limit. Remember what are the common reactions to stress. Use healthy coping skills – what has worked for you in the past?  Assisting others in physical or emotional pain may start to affect you so you should be constantly aware of your own reactions. Emotional pain and anxiety are “contagious” and will affect you so continue to monitor yourself for stress reactions.</a:t>
            </a:r>
          </a:p>
        </p:txBody>
      </p:sp>
    </p:spTree>
    <p:extLst>
      <p:ext uri="{BB962C8B-B14F-4D97-AF65-F5344CB8AC3E}">
        <p14:creationId xmlns:p14="http://schemas.microsoft.com/office/powerpoint/2010/main" val="26502689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smtClean="0"/>
          </a:p>
        </p:txBody>
      </p:sp>
      <p:sp>
        <p:nvSpPr>
          <p:cNvPr id="4" name="Slide Number Placeholder 3"/>
          <p:cNvSpPr>
            <a:spLocks noGrp="1"/>
          </p:cNvSpPr>
          <p:nvPr>
            <p:ph type="sldNum" sz="quarter" idx="10"/>
          </p:nvPr>
        </p:nvSpPr>
        <p:spPr/>
        <p:txBody>
          <a:bodyPr/>
          <a:lstStyle/>
          <a:p>
            <a:fld id="{F9F08466-AEA7-4FC0-9459-6A32F61DA297}" type="slidenum">
              <a:rPr lang="en-US" smtClean="0"/>
              <a:pPr/>
              <a:t>37</a:t>
            </a:fld>
            <a:endParaRPr lang="en-US" dirty="0"/>
          </a:p>
        </p:txBody>
      </p:sp>
    </p:spTree>
    <p:extLst>
      <p:ext uri="{BB962C8B-B14F-4D97-AF65-F5344CB8AC3E}">
        <p14:creationId xmlns:p14="http://schemas.microsoft.com/office/powerpoint/2010/main" val="6785663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38</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endParaRPr lang="en-US" altLang="en-US" sz="1600" dirty="0" smtClean="0"/>
          </a:p>
        </p:txBody>
      </p:sp>
    </p:spTree>
    <p:extLst>
      <p:ext uri="{BB962C8B-B14F-4D97-AF65-F5344CB8AC3E}">
        <p14:creationId xmlns:p14="http://schemas.microsoft.com/office/powerpoint/2010/main" val="39055609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39</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a:spcBef>
                <a:spcPct val="0"/>
              </a:spcBef>
            </a:pPr>
            <a:endParaRPr lang="en-US" altLang="en-US" sz="1600" dirty="0" smtClean="0"/>
          </a:p>
        </p:txBody>
      </p:sp>
    </p:spTree>
    <p:extLst>
      <p:ext uri="{BB962C8B-B14F-4D97-AF65-F5344CB8AC3E}">
        <p14:creationId xmlns:p14="http://schemas.microsoft.com/office/powerpoint/2010/main" val="350524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DCAB89-7D89-4CE5-85B9-A5F3D6E35E61}" type="slidenum">
              <a:rPr lang="en-US" altLang="en-US" sz="1300" smtClean="0"/>
              <a:pPr>
                <a:spcBef>
                  <a:spcPct val="0"/>
                </a:spcBef>
              </a:pPr>
              <a:t>4</a:t>
            </a:fld>
            <a:endParaRPr lang="en-US" altLang="en-US" sz="1300" dirty="0" smtClean="0"/>
          </a:p>
        </p:txBody>
      </p:sp>
      <p:sp>
        <p:nvSpPr>
          <p:cNvPr id="10243" name="Rectangle 7"/>
          <p:cNvSpPr txBox="1">
            <a:spLocks noGrp="1" noChangeArrowheads="1"/>
          </p:cNvSpPr>
          <p:nvPr/>
        </p:nvSpPr>
        <p:spPr bwMode="auto">
          <a:xfrm>
            <a:off x="4143375" y="9118600"/>
            <a:ext cx="3170238"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747" tIns="47873" rIns="95747" bIns="47873"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EE22C5E0-4EA8-4A7C-8EE4-3A4811144BC3}" type="slidenum">
              <a:rPr lang="en-US" altLang="en-US" sz="1300">
                <a:latin typeface="Calibri" panose="020F0502020204030204" pitchFamily="34" charset="0"/>
              </a:rPr>
              <a:pPr algn="r" eaLnBrk="1" hangingPunct="1">
                <a:spcBef>
                  <a:spcPct val="0"/>
                </a:spcBef>
              </a:pPr>
              <a:t>4</a:t>
            </a:fld>
            <a:endParaRPr lang="en-US" altLang="en-US" sz="1300" dirty="0">
              <a:latin typeface="Calibri" panose="020F0502020204030204" pitchFamily="34" charset="0"/>
            </a:endParaRPr>
          </a:p>
        </p:txBody>
      </p:sp>
      <p:sp>
        <p:nvSpPr>
          <p:cNvPr id="10244" name="Rectangle 2"/>
          <p:cNvSpPr>
            <a:spLocks noGrp="1" noRot="1" noChangeAspect="1" noChangeArrowheads="1" noTextEdit="1"/>
          </p:cNvSpPr>
          <p:nvPr>
            <p:ph type="sldImg"/>
          </p:nvPr>
        </p:nvSpPr>
        <p:spPr>
          <a:xfrm>
            <a:off x="1257300" y="720725"/>
            <a:ext cx="4800600" cy="3600450"/>
          </a:xfrm>
          <a:ln/>
        </p:spPr>
      </p:sp>
      <p:sp>
        <p:nvSpPr>
          <p:cNvPr id="10245"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Stress is part of daily living but in disaster the increased danger elevates all the processes to a survival level in intensity and pervasiveness. You will see individual and community differences in stress definitions and reactions.</a:t>
            </a:r>
          </a:p>
        </p:txBody>
      </p:sp>
    </p:spTree>
    <p:extLst>
      <p:ext uri="{BB962C8B-B14F-4D97-AF65-F5344CB8AC3E}">
        <p14:creationId xmlns:p14="http://schemas.microsoft.com/office/powerpoint/2010/main" val="316924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56FA50-1A81-4E5D-92B0-A4B9B96410DB}" type="slidenum">
              <a:rPr lang="en-US" altLang="en-US" sz="1300" smtClean="0"/>
              <a:pPr>
                <a:spcBef>
                  <a:spcPct val="0"/>
                </a:spcBef>
              </a:pPr>
              <a:t>5</a:t>
            </a:fld>
            <a:endParaRPr lang="en-US" altLang="en-US" sz="1300" dirty="0" smtClean="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731838" y="4560888"/>
            <a:ext cx="5851525" cy="4321175"/>
          </a:xfrm>
          <a:noFill/>
        </p:spPr>
        <p:txBody>
          <a:bodyPr/>
          <a:lstStyle/>
          <a:p>
            <a:r>
              <a:rPr lang="en-US" altLang="en-US" dirty="0" smtClean="0"/>
              <a:t>To the Trainer: It is important to realize that the largest number of reactions are “common” in an UNCOMMON situation”. With the appropriate support and assisting techniques you will be able to assist a large number of survivors. A smaller number of reactions are going to be chronic and pathological and will need further professional help.</a:t>
            </a:r>
          </a:p>
        </p:txBody>
      </p:sp>
    </p:spTree>
    <p:extLst>
      <p:ext uri="{BB962C8B-B14F-4D97-AF65-F5344CB8AC3E}">
        <p14:creationId xmlns:p14="http://schemas.microsoft.com/office/powerpoint/2010/main" val="38021850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6</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marL="238125" indent="-238125"/>
            <a:r>
              <a:rPr lang="en-US" altLang="en-US" dirty="0" smtClean="0"/>
              <a:t>To the Trainer: There will be differences in the number of symptoms that will be manifested by survivors-some more; some less;  Some mild; some severe; some of short duration and others chronic. Often the physical symptoms become less evident with time, but extended physical stress reactions can result in suppression of immune system functioning.  It is common for disaster relief workers to experience cold and flu like symptoms a couple of weeks after they finish a deployment.  You probably have an experience in your life in which you experienced extreme stress and then after the situation was resolved you came down with a cold, some other physical ailment.</a:t>
            </a:r>
          </a:p>
          <a:p>
            <a:pPr marL="238125" indent="-238125"/>
            <a:r>
              <a:rPr lang="en-US" altLang="en-US" b="1" dirty="0" smtClean="0"/>
              <a:t>With severe symptoms always refer to a medical professional to determine if there is a underlying medical condition.</a:t>
            </a:r>
          </a:p>
        </p:txBody>
      </p:sp>
    </p:spTree>
    <p:extLst>
      <p:ext uri="{BB962C8B-B14F-4D97-AF65-F5344CB8AC3E}">
        <p14:creationId xmlns:p14="http://schemas.microsoft.com/office/powerpoint/2010/main" val="35054593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7</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r>
              <a:rPr lang="en-US" altLang="en-US" dirty="0" smtClean="0"/>
              <a:t>To the Trainer: Similar to adults, children and youth may experience loss of bladder control or constipation; speech difficulties, upset stomach, loss or increase in appetite, headaches, skin eruptions; etc. Often younger children’s reactions are longer lasting than adults. </a:t>
            </a:r>
            <a:r>
              <a:rPr lang="en-US" altLang="en-US" b="1" dirty="0" smtClean="0"/>
              <a:t>As with adults, with severe symptoms always refer to a medical professional to determine if there is a underlying medical condition.</a:t>
            </a:r>
          </a:p>
        </p:txBody>
      </p:sp>
    </p:spTree>
    <p:extLst>
      <p:ext uri="{BB962C8B-B14F-4D97-AF65-F5344CB8AC3E}">
        <p14:creationId xmlns:p14="http://schemas.microsoft.com/office/powerpoint/2010/main" val="2436229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8</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marL="238125" indent="-238125"/>
            <a:r>
              <a:rPr lang="en-US" altLang="en-US" dirty="0" smtClean="0"/>
              <a:t>To the Trainer: There will be differences in the number of symptoms that will be manifested by survivors-some more; some less;  Some mild; some severe; some of short duration and others chronic. Often the physical symptoms become less evident with time, but extended physical stress reactions can result in suppression of immune system functioning.  It is common for disaster relief workers to experience cold and flu like symptoms a couple of weeks after they finish a deployment.  You probably have an experience in your life in which you experienced extreme stress and then after the situation was resolved you came down with a cold, some other physical ailment.</a:t>
            </a:r>
          </a:p>
          <a:p>
            <a:pPr marL="238125" indent="-238125"/>
            <a:r>
              <a:rPr lang="en-US" altLang="en-US" b="1" dirty="0" smtClean="0"/>
              <a:t>With severe symptoms always refer to a medical professional to determine if there is a underlying medical condition.</a:t>
            </a:r>
          </a:p>
        </p:txBody>
      </p:sp>
    </p:spTree>
    <p:extLst>
      <p:ext uri="{BB962C8B-B14F-4D97-AF65-F5344CB8AC3E}">
        <p14:creationId xmlns:p14="http://schemas.microsoft.com/office/powerpoint/2010/main" val="2238994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E963967-72F7-48EC-A191-3D377C0A9F9D}" type="slidenum">
              <a:rPr lang="en-US" altLang="en-US" sz="1300" smtClean="0"/>
              <a:pPr>
                <a:spcBef>
                  <a:spcPct val="0"/>
                </a:spcBef>
              </a:pPr>
              <a:t>9</a:t>
            </a:fld>
            <a:endParaRPr lang="en-US" altLang="en-US" sz="1300" dirty="0" smtClean="0"/>
          </a:p>
        </p:txBody>
      </p:sp>
      <p:sp>
        <p:nvSpPr>
          <p:cNvPr id="16387" name="Rectangle 2"/>
          <p:cNvSpPr>
            <a:spLocks noGrp="1" noRot="1" noChangeAspect="1" noChangeArrowheads="1" noTextEdit="1"/>
          </p:cNvSpPr>
          <p:nvPr>
            <p:ph type="sldImg"/>
          </p:nvPr>
        </p:nvSpPr>
        <p:spPr>
          <a:xfrm>
            <a:off x="1257300" y="720725"/>
            <a:ext cx="4800600" cy="3600450"/>
          </a:xfrm>
          <a:ln/>
        </p:spPr>
      </p:sp>
      <p:sp>
        <p:nvSpPr>
          <p:cNvPr id="16388" name="Rectangle 3"/>
          <p:cNvSpPr>
            <a:spLocks noGrp="1" noChangeArrowheads="1"/>
          </p:cNvSpPr>
          <p:nvPr>
            <p:ph type="body" idx="1"/>
          </p:nvPr>
        </p:nvSpPr>
        <p:spPr>
          <a:xfrm>
            <a:off x="974725" y="4560888"/>
            <a:ext cx="5365750" cy="4319587"/>
          </a:xfrm>
          <a:noFill/>
        </p:spPr>
        <p:txBody>
          <a:bodyPr/>
          <a:lstStyle/>
          <a:p>
            <a:pPr marL="238125" indent="-238125"/>
            <a:r>
              <a:rPr lang="en-US" altLang="en-US" dirty="0" smtClean="0"/>
              <a:t>To the Trainer: Children may have many of the same reactions as adults, and may show them by withdrawing from their peers, engaging in risk taking actions, clinging to parents and having fears of abandonment; younger children m</a:t>
            </a:r>
            <a:r>
              <a:rPr lang="en-US" altLang="en-US" sz="1200" dirty="0" smtClean="0"/>
              <a:t>ay be unable to comprehend danger or to decide what to do. They may feel that they are responsible for what happened (like children of divorced parents) – if only they had been ….(better, smarter, listened to their parents) then …..would not have happened.  It is important to listen to kids to discover what they think happened, and to clarify facts in a manner that is age appropriate. </a:t>
            </a:r>
            <a:r>
              <a:rPr lang="en-US" altLang="en-US" b="1" dirty="0" smtClean="0"/>
              <a:t>As with adults, if symptoms persist after several months you should refer to a Behavioral Health Professional.</a:t>
            </a:r>
          </a:p>
        </p:txBody>
      </p:sp>
    </p:spTree>
    <p:extLst>
      <p:ext uri="{BB962C8B-B14F-4D97-AF65-F5344CB8AC3E}">
        <p14:creationId xmlns:p14="http://schemas.microsoft.com/office/powerpoint/2010/main" val="3648441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smtClean="0"/>
              <a:t>Click to enter the slideshow title</a:t>
            </a:r>
            <a:endParaRPr lang="en-US" dirty="0"/>
          </a:p>
        </p:txBody>
      </p:sp>
      <p:sp>
        <p:nvSpPr>
          <p:cNvPr id="3" name="Rectangle 2"/>
          <p:cNvSpPr/>
          <p:nvPr userDrawn="1"/>
        </p:nvSpPr>
        <p:spPr>
          <a:xfrm>
            <a:off x="0" y="5387787"/>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fld id="{9B8A9ED2-0E84-4694-86B4-B049204745DD}" type="datetime1">
              <a:rPr lang="en-US" smtClean="0"/>
              <a:t>9/11/2017</a:t>
            </a:fld>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6973892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smtClean="0"/>
              <a:t>Click Icon to add picture</a:t>
            </a:r>
            <a:endParaRPr lang="en-US" dirty="0"/>
          </a:p>
        </p:txBody>
      </p:sp>
      <p:sp>
        <p:nvSpPr>
          <p:cNvPr id="10" name="Content Placeholder 2"/>
          <p:cNvSpPr>
            <a:spLocks noGrp="1"/>
          </p:cNvSpPr>
          <p:nvPr>
            <p:ph idx="1"/>
          </p:nvPr>
        </p:nvSpPr>
        <p:spPr>
          <a:xfrm>
            <a:off x="0" y="2609242"/>
            <a:ext cx="4262718" cy="2858714"/>
          </a:xfrm>
          <a:solidFill>
            <a:schemeClr val="tx1">
              <a:alpha val="88000"/>
            </a:scheme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CE9315E-2E4B-48E2-AF9A-8277E92926D7}" type="datetime1">
              <a:rPr lang="en-US" smtClean="0"/>
              <a:t>9/11/2017</a:t>
            </a:fld>
            <a:endParaRPr lang="en-US" dirty="0"/>
          </a:p>
        </p:txBody>
      </p:sp>
      <p:sp>
        <p:nvSpPr>
          <p:cNvPr id="13"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9762339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smtClean="0"/>
              <a:t>Click Icon to add picture</a:t>
            </a:r>
            <a:endParaRPr lang="en-US" dirty="0"/>
          </a:p>
        </p:txBody>
      </p:sp>
      <p:sp>
        <p:nvSpPr>
          <p:cNvPr id="10" name="Content Placeholder 2"/>
          <p:cNvSpPr>
            <a:spLocks noGrp="1"/>
          </p:cNvSpPr>
          <p:nvPr>
            <p:ph idx="1"/>
          </p:nvPr>
        </p:nvSpPr>
        <p:spPr>
          <a:xfrm>
            <a:off x="0" y="2609242"/>
            <a:ext cx="4262718" cy="2858714"/>
          </a:xfrm>
          <a:solidFill>
            <a:schemeClr val="tx1">
              <a:alpha val="88000"/>
            </a:scheme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E9E0E3-91BD-4F53-AC80-2127A9D524BB}" type="datetime1">
              <a:rPr lang="en-US" smtClean="0"/>
              <a:t>9/11/2017</a:t>
            </a:fld>
            <a:endParaRPr lang="en-US" dirty="0"/>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24948801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628650" y="6356351"/>
            <a:ext cx="1018943" cy="365125"/>
          </a:xfrm>
        </p:spPr>
        <p:txBody>
          <a:bodyPr/>
          <a:lstStyle/>
          <a:p>
            <a:fld id="{9FC5F28F-A405-472E-8FA3-E2C0CB583C80}" type="datetime1">
              <a:rPr lang="en-US" smtClean="0"/>
              <a:t>9/11/2017</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23B967BD-3028-4D03-AC06-D58F77AFA724}" type="datetime1">
              <a:rPr lang="en-US" smtClean="0"/>
              <a:t>9/11/2017</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89EDC009-DD21-4006-965F-02A9A52D58DD}" type="datetime1">
              <a:rPr lang="en-US" smtClean="0"/>
              <a:t>9/11/2017</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2BB1E7FB-DEE2-4BC4-B309-5D094A380243}" type="datetime1">
              <a:rPr lang="en-US" smtClean="0"/>
              <a:t>9/11/2017</a:t>
            </a:fld>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1"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r>
              <a:rPr lang="en-US" dirty="0" smtClean="0"/>
              <a:t>Click icon to add picture</a:t>
            </a:r>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B7D8F847-2032-4D4D-85E0-F522B6FBF5B5}" type="datetime1">
              <a:rPr lang="en-US" smtClean="0"/>
              <a:t>9/11/2017</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0"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r>
              <a:rPr lang="en-US" dirty="0" smtClean="0"/>
              <a:t>Click icon to add picture</a:t>
            </a:r>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49B32C99-548D-44F7-9C25-BF0BDABD73E8}" type="datetime1">
              <a:rPr lang="en-US" smtClean="0"/>
              <a:t>9/11/2017</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7" name="Content Placeholder 4"/>
          <p:cNvSpPr>
            <a:spLocks noGrp="1"/>
          </p:cNvSpPr>
          <p:nvPr>
            <p:ph sz="quarter" idx="10"/>
          </p:nvPr>
        </p:nvSpPr>
        <p:spPr>
          <a:xfrm>
            <a:off x="628650"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r>
              <a:rPr lang="en-US" dirty="0" smtClean="0"/>
              <a:t>Click icon to add picture</a:t>
            </a:r>
            <a:endParaRPr lang="en-US" dirty="0"/>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6C8291EB-D6ED-4962-A786-4F94FBCE7A29}" type="datetime1">
              <a:rPr lang="en-US" smtClean="0"/>
              <a:t>9/11/2017</a:t>
            </a:fld>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2734632"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4864515"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4" name="Picture Placeholder 2"/>
          <p:cNvSpPr>
            <a:spLocks noGrp="1"/>
          </p:cNvSpPr>
          <p:nvPr>
            <p:ph type="pic" sz="quarter" idx="20" hasCustomPrompt="1"/>
          </p:nvPr>
        </p:nvSpPr>
        <p:spPr>
          <a:xfrm>
            <a:off x="6994398"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00989CC7-4B81-47C1-874F-863269FE61AB}" type="datetime1">
              <a:rPr lang="en-US" smtClean="0"/>
              <a:t>9/11/2017</a:t>
            </a:fld>
            <a:endParaRPr lang="en-US" dirty="0"/>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327802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a:xfrm>
            <a:off x="2101851" y="5644884"/>
            <a:ext cx="4940300" cy="903062"/>
          </a:xfrm>
        </p:spPr>
        <p:txBody>
          <a:bodyPr>
            <a:normAutofit/>
          </a:bodyPr>
          <a:lstStyle>
            <a:lvl1pPr marL="0" indent="0" algn="ctr">
              <a:spcBef>
                <a:spcPts val="0"/>
              </a:spcBef>
              <a:spcAft>
                <a:spcPts val="750"/>
              </a:spcAft>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sp>
        <p:nvSpPr>
          <p:cNvPr id="18" name="Date Placeholder 17"/>
          <p:cNvSpPr>
            <a:spLocks noGrp="1"/>
          </p:cNvSpPr>
          <p:nvPr>
            <p:ph type="dt" sz="half" idx="15"/>
          </p:nvPr>
        </p:nvSpPr>
        <p:spPr/>
        <p:txBody>
          <a:bodyPr/>
          <a:lstStyle/>
          <a:p>
            <a:fld id="{14179CEA-2B6D-4000-B5BB-967033F6132E}" type="datetime1">
              <a:rPr lang="en-US" smtClean="0"/>
              <a:t>9/11/2017</a:t>
            </a:fld>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descr="Minnesota Department of Health"/>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29283" y="1776213"/>
            <a:ext cx="4085435" cy="778956"/>
          </a:xfrm>
          <a:prstGeom prst="rect">
            <a:avLst/>
          </a:prstGeom>
        </p:spPr>
      </p:pic>
    </p:spTree>
    <p:extLst>
      <p:ext uri="{BB962C8B-B14F-4D97-AF65-F5344CB8AC3E}">
        <p14:creationId xmlns:p14="http://schemas.microsoft.com/office/powerpoint/2010/main" val="336811918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Picture Placeholder 2"/>
          <p:cNvSpPr>
            <a:spLocks noGrp="1"/>
          </p:cNvSpPr>
          <p:nvPr>
            <p:ph type="pic" sz="quarter" idx="13" hasCustomPrompt="1"/>
          </p:nvPr>
        </p:nvSpPr>
        <p:spPr>
          <a:xfrm>
            <a:off x="1179610" y="1964392"/>
            <a:ext cx="1749143"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1101919"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0" name="Picture Placeholder 2"/>
          <p:cNvSpPr>
            <a:spLocks noGrp="1"/>
          </p:cNvSpPr>
          <p:nvPr>
            <p:ph type="pic" sz="quarter" idx="16" hasCustomPrompt="1"/>
          </p:nvPr>
        </p:nvSpPr>
        <p:spPr>
          <a:xfrm>
            <a:off x="3618406"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12" name="Picture Placeholder 2"/>
          <p:cNvSpPr>
            <a:spLocks noGrp="1"/>
          </p:cNvSpPr>
          <p:nvPr>
            <p:ph type="pic" sz="quarter" idx="18" hasCustomPrompt="1"/>
          </p:nvPr>
        </p:nvSpPr>
        <p:spPr>
          <a:xfrm>
            <a:off x="6050663"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5966434"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Job Title</a:t>
            </a:r>
            <a:endParaRPr lang="en-US" dirty="0"/>
          </a:p>
        </p:txBody>
      </p:sp>
      <p:sp>
        <p:nvSpPr>
          <p:cNvPr id="3" name="Date Placeholder 2"/>
          <p:cNvSpPr>
            <a:spLocks noGrp="1"/>
          </p:cNvSpPr>
          <p:nvPr>
            <p:ph type="dt" sz="half" idx="10"/>
          </p:nvPr>
        </p:nvSpPr>
        <p:spPr/>
        <p:txBody>
          <a:bodyPr/>
          <a:lstStyle/>
          <a:p>
            <a:fld id="{6C8D5EB1-284D-44CD-BD3B-BCBC05D33BCD}" type="datetime1">
              <a:rPr lang="en-US" smtClean="0"/>
              <a:t>9/11/2017</a:t>
            </a:fld>
            <a:endParaRPr lang="en-US" dirty="0"/>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960824592"/>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7" name="Text Placeholder 3"/>
          <p:cNvSpPr>
            <a:spLocks noGrp="1"/>
          </p:cNvSpPr>
          <p:nvPr>
            <p:ph type="body" sz="quarter" idx="15" hasCustomPrompt="1"/>
          </p:nvPr>
        </p:nvSpPr>
        <p:spPr>
          <a:xfrm>
            <a:off x="436290" y="4345147"/>
            <a:ext cx="1906858"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10" name="Picture Placeholder 2"/>
          <p:cNvSpPr>
            <a:spLocks noGrp="1"/>
          </p:cNvSpPr>
          <p:nvPr>
            <p:ph type="pic" sz="quarter" idx="16" hasCustomPrompt="1"/>
          </p:nvPr>
        </p:nvSpPr>
        <p:spPr>
          <a:xfrm>
            <a:off x="2734632"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12" name="Picture Placeholder 2"/>
          <p:cNvSpPr>
            <a:spLocks noGrp="1"/>
          </p:cNvSpPr>
          <p:nvPr>
            <p:ph type="pic" sz="quarter" idx="18" hasCustomPrompt="1"/>
          </p:nvPr>
        </p:nvSpPr>
        <p:spPr>
          <a:xfrm>
            <a:off x="4864515"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14" name="Picture Placeholder 2"/>
          <p:cNvSpPr>
            <a:spLocks noGrp="1"/>
          </p:cNvSpPr>
          <p:nvPr>
            <p:ph type="pic" sz="quarter" idx="20" hasCustomPrompt="1"/>
          </p:nvPr>
        </p:nvSpPr>
        <p:spPr>
          <a:xfrm>
            <a:off x="6994398"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smtClean="0"/>
              <a:t>Click to edit text</a:t>
            </a:r>
            <a:endParaRPr lang="en-US" dirty="0"/>
          </a:p>
        </p:txBody>
      </p:sp>
      <p:sp>
        <p:nvSpPr>
          <p:cNvPr id="3" name="Date Placeholder 2"/>
          <p:cNvSpPr>
            <a:spLocks noGrp="1"/>
          </p:cNvSpPr>
          <p:nvPr>
            <p:ph type="dt" sz="half" idx="10"/>
          </p:nvPr>
        </p:nvSpPr>
        <p:spPr/>
        <p:txBody>
          <a:bodyPr/>
          <a:lstStyle/>
          <a:p>
            <a:fld id="{2000A73D-5060-4572-B1D2-2F1EA3503851}" type="datetime1">
              <a:rPr lang="en-US" smtClean="0"/>
              <a:t>9/11/2017</a:t>
            </a:fld>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72364659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Picture Placeholder 2"/>
          <p:cNvSpPr>
            <a:spLocks noGrp="1"/>
          </p:cNvSpPr>
          <p:nvPr>
            <p:ph type="pic" sz="quarter" idx="13" hasCustomPrompt="1"/>
          </p:nvPr>
        </p:nvSpPr>
        <p:spPr>
          <a:xfrm>
            <a:off x="604749"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157413"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23" name="Picture Placeholder 2"/>
          <p:cNvSpPr>
            <a:spLocks noGrp="1"/>
          </p:cNvSpPr>
          <p:nvPr>
            <p:ph type="pic" sz="quarter" idx="14" hasCustomPrompt="1"/>
          </p:nvPr>
        </p:nvSpPr>
        <p:spPr>
          <a:xfrm>
            <a:off x="604749"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4" name="Text Placeholder 3"/>
          <p:cNvSpPr>
            <a:spLocks noGrp="1"/>
          </p:cNvSpPr>
          <p:nvPr>
            <p:ph type="body" sz="quarter" idx="15"/>
          </p:nvPr>
        </p:nvSpPr>
        <p:spPr>
          <a:xfrm>
            <a:off x="2157413" y="3939362"/>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25" name="Picture Placeholder 2"/>
          <p:cNvSpPr>
            <a:spLocks noGrp="1"/>
          </p:cNvSpPr>
          <p:nvPr>
            <p:ph type="pic" sz="quarter" idx="17" hasCustomPrompt="1"/>
          </p:nvPr>
        </p:nvSpPr>
        <p:spPr>
          <a:xfrm>
            <a:off x="4649854"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6202517"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27" name="Picture Placeholder 2"/>
          <p:cNvSpPr>
            <a:spLocks noGrp="1"/>
          </p:cNvSpPr>
          <p:nvPr>
            <p:ph type="pic" sz="quarter" idx="19" hasCustomPrompt="1"/>
          </p:nvPr>
        </p:nvSpPr>
        <p:spPr>
          <a:xfrm>
            <a:off x="4649854"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8" name="Text Placeholder 3"/>
          <p:cNvSpPr>
            <a:spLocks noGrp="1"/>
          </p:cNvSpPr>
          <p:nvPr>
            <p:ph type="body" sz="quarter" idx="20"/>
          </p:nvPr>
        </p:nvSpPr>
        <p:spPr>
          <a:xfrm>
            <a:off x="6202517" y="3939361"/>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3" name="Date Placeholder 2"/>
          <p:cNvSpPr>
            <a:spLocks noGrp="1"/>
          </p:cNvSpPr>
          <p:nvPr>
            <p:ph type="dt" sz="half" idx="10"/>
          </p:nvPr>
        </p:nvSpPr>
        <p:spPr/>
        <p:txBody>
          <a:bodyPr/>
          <a:lstStyle/>
          <a:p>
            <a:fld id="{2A82F053-E042-4F08-8ABC-39927139EF18}" type="datetime1">
              <a:rPr lang="en-US" smtClean="0"/>
              <a:t>9/11/2017</a:t>
            </a:fld>
            <a:endParaRPr lang="en-US" dirty="0"/>
          </a:p>
        </p:txBody>
      </p:sp>
      <p:sp>
        <p:nvSpPr>
          <p:cNvPr id="2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263256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604749"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157413"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13" name="Picture Placeholder 2"/>
          <p:cNvSpPr>
            <a:spLocks noGrp="1"/>
          </p:cNvSpPr>
          <p:nvPr>
            <p:ph type="pic" sz="quarter" idx="14" hasCustomPrompt="1"/>
          </p:nvPr>
        </p:nvSpPr>
        <p:spPr>
          <a:xfrm>
            <a:off x="604749"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4" name="Text Placeholder 3"/>
          <p:cNvSpPr>
            <a:spLocks noGrp="1"/>
          </p:cNvSpPr>
          <p:nvPr>
            <p:ph type="body" sz="quarter" idx="15"/>
          </p:nvPr>
        </p:nvSpPr>
        <p:spPr>
          <a:xfrm>
            <a:off x="2157413" y="3939362"/>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16" name="Picture Placeholder 2"/>
          <p:cNvSpPr>
            <a:spLocks noGrp="1"/>
          </p:cNvSpPr>
          <p:nvPr>
            <p:ph type="pic" sz="quarter" idx="17" hasCustomPrompt="1"/>
          </p:nvPr>
        </p:nvSpPr>
        <p:spPr>
          <a:xfrm>
            <a:off x="4649854"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6202517"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18" name="Picture Placeholder 2"/>
          <p:cNvSpPr>
            <a:spLocks noGrp="1"/>
          </p:cNvSpPr>
          <p:nvPr>
            <p:ph type="pic" sz="quarter" idx="19" hasCustomPrompt="1"/>
          </p:nvPr>
        </p:nvSpPr>
        <p:spPr>
          <a:xfrm>
            <a:off x="4649854"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9" name="Text Placeholder 3"/>
          <p:cNvSpPr>
            <a:spLocks noGrp="1"/>
          </p:cNvSpPr>
          <p:nvPr>
            <p:ph type="body" sz="quarter" idx="20"/>
          </p:nvPr>
        </p:nvSpPr>
        <p:spPr>
          <a:xfrm>
            <a:off x="6202517" y="393936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4" name="Date Placeholder 3"/>
          <p:cNvSpPr>
            <a:spLocks noGrp="1"/>
          </p:cNvSpPr>
          <p:nvPr>
            <p:ph type="dt" sz="half" idx="10"/>
          </p:nvPr>
        </p:nvSpPr>
        <p:spPr/>
        <p:txBody>
          <a:bodyPr/>
          <a:lstStyle/>
          <a:p>
            <a:fld id="{82C79554-285C-4D4D-A9A8-ABFB4E946EB7}" type="datetime1">
              <a:rPr lang="en-US" smtClean="0"/>
              <a:t>9/11/2017</a:t>
            </a:fld>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0206933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Picture Placeholder 2"/>
          <p:cNvSpPr>
            <a:spLocks noGrp="1"/>
          </p:cNvSpPr>
          <p:nvPr>
            <p:ph type="pic" sz="quarter" idx="13" hasCustomPrompt="1"/>
          </p:nvPr>
        </p:nvSpPr>
        <p:spPr>
          <a:xfrm>
            <a:off x="604749"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4" name="Text Placeholder 3"/>
          <p:cNvSpPr>
            <a:spLocks noGrp="1"/>
          </p:cNvSpPr>
          <p:nvPr>
            <p:ph type="body" sz="quarter" idx="16"/>
          </p:nvPr>
        </p:nvSpPr>
        <p:spPr>
          <a:xfrm>
            <a:off x="2157413"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25" name="Picture Placeholder 2"/>
          <p:cNvSpPr>
            <a:spLocks noGrp="1"/>
          </p:cNvSpPr>
          <p:nvPr>
            <p:ph type="pic" sz="quarter" idx="17" hasCustomPrompt="1"/>
          </p:nvPr>
        </p:nvSpPr>
        <p:spPr>
          <a:xfrm>
            <a:off x="4649854"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smtClean="0"/>
              <a:t>Click Icon to add picture</a:t>
            </a:r>
            <a:endParaRPr lang="en-US" dirty="0"/>
          </a:p>
        </p:txBody>
      </p:sp>
      <p:sp>
        <p:nvSpPr>
          <p:cNvPr id="26" name="Text Placeholder 3"/>
          <p:cNvSpPr>
            <a:spLocks noGrp="1"/>
          </p:cNvSpPr>
          <p:nvPr>
            <p:ph type="body" sz="quarter" idx="18"/>
          </p:nvPr>
        </p:nvSpPr>
        <p:spPr>
          <a:xfrm>
            <a:off x="6202517"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3" name="Date Placeholder 2"/>
          <p:cNvSpPr>
            <a:spLocks noGrp="1"/>
          </p:cNvSpPr>
          <p:nvPr>
            <p:ph type="dt" sz="half" idx="10"/>
          </p:nvPr>
        </p:nvSpPr>
        <p:spPr/>
        <p:txBody>
          <a:bodyPr/>
          <a:lstStyle/>
          <a:p>
            <a:fld id="{388A7785-86BF-4E3A-A31E-0E0DDC861803}" type="datetime1">
              <a:rPr lang="en-US" smtClean="0"/>
              <a:t>9/11/2017</a:t>
            </a:fld>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43453293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12" name="Picture Placeholder 2"/>
          <p:cNvSpPr>
            <a:spLocks noGrp="1"/>
          </p:cNvSpPr>
          <p:nvPr>
            <p:ph type="pic" sz="quarter" idx="13" hasCustomPrompt="1"/>
          </p:nvPr>
        </p:nvSpPr>
        <p:spPr>
          <a:xfrm>
            <a:off x="604749"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5" name="Text Placeholder 3"/>
          <p:cNvSpPr>
            <a:spLocks noGrp="1"/>
          </p:cNvSpPr>
          <p:nvPr>
            <p:ph type="body" sz="quarter" idx="16"/>
          </p:nvPr>
        </p:nvSpPr>
        <p:spPr>
          <a:xfrm>
            <a:off x="2157413"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16" name="Picture Placeholder 2"/>
          <p:cNvSpPr>
            <a:spLocks noGrp="1"/>
          </p:cNvSpPr>
          <p:nvPr>
            <p:ph type="pic" sz="quarter" idx="17" hasCustomPrompt="1"/>
          </p:nvPr>
        </p:nvSpPr>
        <p:spPr>
          <a:xfrm>
            <a:off x="4649854"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smtClean="0"/>
              <a:t>Click Icon to add picture</a:t>
            </a:r>
            <a:endParaRPr lang="en-US" dirty="0"/>
          </a:p>
        </p:txBody>
      </p:sp>
      <p:sp>
        <p:nvSpPr>
          <p:cNvPr id="17" name="Text Placeholder 3"/>
          <p:cNvSpPr>
            <a:spLocks noGrp="1"/>
          </p:cNvSpPr>
          <p:nvPr>
            <p:ph type="body" sz="quarter" idx="18"/>
          </p:nvPr>
        </p:nvSpPr>
        <p:spPr>
          <a:xfrm>
            <a:off x="6202517"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smtClean="0"/>
              <a:t>Edit Master text styles</a:t>
            </a:r>
          </a:p>
        </p:txBody>
      </p:sp>
      <p:sp>
        <p:nvSpPr>
          <p:cNvPr id="4" name="Date Placeholder 3"/>
          <p:cNvSpPr>
            <a:spLocks noGrp="1"/>
          </p:cNvSpPr>
          <p:nvPr>
            <p:ph type="dt" sz="half" idx="10"/>
          </p:nvPr>
        </p:nvSpPr>
        <p:spPr/>
        <p:txBody>
          <a:bodyPr/>
          <a:lstStyle/>
          <a:p>
            <a:fld id="{949D0C24-CE4F-4465-9229-05B867387135}" type="datetime1">
              <a:rPr lang="en-US" smtClean="0"/>
              <a:t>9/11/2017</a:t>
            </a:fld>
            <a:endParaRPr lang="en-US" dirty="0"/>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192281296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2"/>
            <a:ext cx="9144000" cy="6857998"/>
          </a:xfrm>
        </p:spPr>
        <p:txBody>
          <a:bodyPr/>
          <a:lstStyle/>
          <a:p>
            <a:r>
              <a:rPr lang="en-US" dirty="0" smtClean="0"/>
              <a:t>Click icon to add picture</a:t>
            </a:r>
            <a:endParaRPr lang="en-US" dirty="0"/>
          </a:p>
        </p:txBody>
      </p:sp>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628650" y="6356351"/>
            <a:ext cx="1018943" cy="365125"/>
          </a:xfrm>
        </p:spPr>
        <p:txBody>
          <a:bodyPr/>
          <a:lstStyle/>
          <a:p>
            <a:fld id="{E73A77A5-1F67-4CAB-ABD8-6D159E1856A6}" type="datetime1">
              <a:rPr lang="en-US" smtClean="0"/>
              <a:t>9/11/2017</a:t>
            </a:fld>
            <a:endParaRPr lang="en-US" dirty="0"/>
          </a:p>
        </p:txBody>
      </p:sp>
      <p:sp>
        <p:nvSpPr>
          <p:cNvPr id="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7" name="Slide Number Placeholder 5"/>
          <p:cNvSpPr>
            <a:spLocks noGrp="1"/>
          </p:cNvSpPr>
          <p:nvPr>
            <p:ph type="sldNum" sz="quarter" idx="12"/>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4511261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3"/>
            <a:ext cx="9144000" cy="6857999"/>
          </a:xfrm>
        </p:spPr>
        <p:txBody>
          <a:bodyPr/>
          <a:lstStyle/>
          <a:p>
            <a:r>
              <a:rPr lang="en-US" dirty="0" smtClean="0"/>
              <a:t>Click icon to add picture</a:t>
            </a:r>
            <a:endParaRPr lang="en-US" dirty="0"/>
          </a:p>
        </p:txBody>
      </p:sp>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2700">
                <a:solidFill>
                  <a:schemeClr val="bg1"/>
                </a:solidFill>
              </a:defRPr>
            </a:lvl1pPr>
          </a:lstStyle>
          <a:p>
            <a:r>
              <a:rPr lang="en-US" dirty="0" smtClean="0"/>
              <a:t>Click to edit title</a:t>
            </a:r>
            <a:endParaRPr lang="en-US" dirty="0"/>
          </a:p>
        </p:txBody>
      </p:sp>
      <p:sp>
        <p:nvSpPr>
          <p:cNvPr id="6" name="Date Placeholder 3"/>
          <p:cNvSpPr>
            <a:spLocks noGrp="1"/>
          </p:cNvSpPr>
          <p:nvPr>
            <p:ph type="dt" sz="half" idx="11"/>
          </p:nvPr>
        </p:nvSpPr>
        <p:spPr>
          <a:xfrm>
            <a:off x="628650" y="6356351"/>
            <a:ext cx="1018943" cy="365125"/>
          </a:xfrm>
        </p:spPr>
        <p:txBody>
          <a:bodyPr/>
          <a:lstStyle>
            <a:lvl1pPr>
              <a:defRPr>
                <a:solidFill>
                  <a:schemeClr val="bg1"/>
                </a:solidFill>
              </a:defRPr>
            </a:lvl1pPr>
          </a:lstStyle>
          <a:p>
            <a:fld id="{0924CF5B-FA26-42BF-B440-C9D0BE3F3E68}" type="datetime1">
              <a:rPr lang="en-US" smtClean="0"/>
              <a:t>9/11/2017</a:t>
            </a:fld>
            <a:endParaRPr lang="en-US" dirty="0"/>
          </a:p>
        </p:txBody>
      </p:sp>
      <p:sp>
        <p:nvSpPr>
          <p:cNvPr id="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Here | mn.gov/websiteurl</a:t>
            </a:r>
            <a:endParaRPr lang="en-US" dirty="0"/>
          </a:p>
        </p:txBody>
      </p:sp>
      <p:sp>
        <p:nvSpPr>
          <p:cNvPr id="7" name="Slide Number Placeholder 5"/>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9788730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4" name="Picture Placeholder 12"/>
          <p:cNvSpPr>
            <a:spLocks noGrp="1"/>
          </p:cNvSpPr>
          <p:nvPr>
            <p:ph type="pic" sz="quarter" idx="10"/>
          </p:nvPr>
        </p:nvSpPr>
        <p:spPr>
          <a:xfrm>
            <a:off x="0" y="3"/>
            <a:ext cx="9144000" cy="6857999"/>
          </a:xfrm>
        </p:spPr>
        <p:txBody>
          <a:bodyPr/>
          <a:lstStyle/>
          <a:p>
            <a:r>
              <a:rPr lang="en-US" dirty="0" smtClean="0"/>
              <a:t>Click icon to add picture</a:t>
            </a:r>
            <a:endParaRPr lang="en-US" dirty="0"/>
          </a:p>
        </p:txBody>
      </p:sp>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2700">
                <a:solidFill>
                  <a:schemeClr val="tx2"/>
                </a:solidFill>
              </a:defRPr>
            </a:lvl1pPr>
          </a:lstStyle>
          <a:p>
            <a:r>
              <a:rPr lang="en-US" dirty="0" smtClean="0"/>
              <a:t>Click to edit title</a:t>
            </a:r>
            <a:endParaRPr lang="en-US" dirty="0"/>
          </a:p>
        </p:txBody>
      </p:sp>
      <p:sp>
        <p:nvSpPr>
          <p:cNvPr id="8" name="Date Placeholder 3"/>
          <p:cNvSpPr>
            <a:spLocks noGrp="1"/>
          </p:cNvSpPr>
          <p:nvPr>
            <p:ph type="dt" sz="half" idx="11"/>
          </p:nvPr>
        </p:nvSpPr>
        <p:spPr>
          <a:xfrm>
            <a:off x="628650" y="6356351"/>
            <a:ext cx="1018943" cy="365125"/>
          </a:xfrm>
        </p:spPr>
        <p:txBody>
          <a:bodyPr/>
          <a:lstStyle/>
          <a:p>
            <a:fld id="{FDAF84C5-AE30-447B-B352-9C2C2A2B51E2}" type="datetime1">
              <a:rPr lang="en-US" smtClean="0"/>
              <a:t>9/11/2017</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0" name="Slide Number Placeholder 5"/>
          <p:cNvSpPr>
            <a:spLocks noGrp="1"/>
          </p:cNvSpPr>
          <p:nvPr>
            <p:ph type="sldNum" sz="quarter" idx="12"/>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42373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smtClean="0"/>
              <a:t>Code Demo (Click to Edit)</a:t>
            </a:r>
            <a:endParaRPr lang="en-US" dirty="0"/>
          </a:p>
        </p:txBody>
      </p:sp>
      <p:sp>
        <p:nvSpPr>
          <p:cNvPr id="10" name="Table Placeholder 8"/>
          <p:cNvSpPr>
            <a:spLocks noGrp="1"/>
          </p:cNvSpPr>
          <p:nvPr>
            <p:ph type="tbl" sz="quarter" idx="13"/>
          </p:nvPr>
        </p:nvSpPr>
        <p:spPr>
          <a:xfrm>
            <a:off x="1524000" y="2233263"/>
            <a:ext cx="6096000" cy="2966751"/>
          </a:xfrm>
        </p:spPr>
        <p:txBody>
          <a:bodyPr/>
          <a:lstStyle/>
          <a:p>
            <a:r>
              <a:rPr lang="en-US" dirty="0" smtClean="0"/>
              <a:t>Click icon to add table</a:t>
            </a:r>
            <a:endParaRPr lang="en-US" dirty="0"/>
          </a:p>
        </p:txBody>
      </p:sp>
      <p:sp>
        <p:nvSpPr>
          <p:cNvPr id="8" name="Date Placeholder 4"/>
          <p:cNvSpPr>
            <a:spLocks noGrp="1"/>
          </p:cNvSpPr>
          <p:nvPr>
            <p:ph type="dt" sz="half" idx="11"/>
          </p:nvPr>
        </p:nvSpPr>
        <p:spPr>
          <a:xfrm>
            <a:off x="628650" y="6356351"/>
            <a:ext cx="1018943" cy="365125"/>
          </a:xfrm>
        </p:spPr>
        <p:txBody>
          <a:bodyPr/>
          <a:lstStyle/>
          <a:p>
            <a:fld id="{7C8960B7-CD6B-4488-8D03-9A1820BE9135}" type="datetime1">
              <a:rPr lang="en-US" smtClean="0"/>
              <a:t>9/11/2017</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5490615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smtClean="0"/>
              <a:t>Click to enter the slideshow title</a:t>
            </a:r>
            <a:endParaRPr lang="en-US" dirty="0"/>
          </a:p>
        </p:txBody>
      </p:sp>
      <p:sp>
        <p:nvSpPr>
          <p:cNvPr id="3" name="Rectangle 2"/>
          <p:cNvSpPr/>
          <p:nvPr userDrawn="1"/>
        </p:nvSpPr>
        <p:spPr>
          <a:xfrm>
            <a:off x="0" y="4773020"/>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a:xfrm>
            <a:off x="2101851" y="5041204"/>
            <a:ext cx="4940300" cy="1097128"/>
          </a:xfrm>
        </p:spPr>
        <p:txBody>
          <a:bodyPr>
            <a:normAutofit/>
          </a:bodyPr>
          <a:lstStyle>
            <a:lvl1pPr marL="0" indent="0" algn="ctr">
              <a:spcBef>
                <a:spcPts val="0"/>
              </a:spcBef>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a:p>
            <a:r>
              <a:rPr lang="en-US" sz="1350" dirty="0" smtClean="0"/>
              <a:t>Date</a:t>
            </a:r>
            <a:endParaRPr lang="en-US" dirty="0"/>
          </a:p>
        </p:txBody>
      </p:sp>
      <p:pic>
        <p:nvPicPr>
          <p:cNvPr id="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8915" y="5964409"/>
            <a:ext cx="2226627" cy="424119"/>
          </a:xfrm>
          <a:prstGeom prst="rect">
            <a:avLst/>
          </a:prstGeom>
        </p:spPr>
      </p:pic>
      <p:sp>
        <p:nvSpPr>
          <p:cNvPr id="9" name="Footer Placeholder 4"/>
          <p:cNvSpPr>
            <a:spLocks noGrp="1"/>
          </p:cNvSpPr>
          <p:nvPr>
            <p:ph type="ftr" sz="quarter" idx="3"/>
          </p:nvPr>
        </p:nvSpPr>
        <p:spPr>
          <a:xfrm>
            <a:off x="4690171" y="6138333"/>
            <a:ext cx="4190735" cy="365125"/>
          </a:xfrm>
          <a:prstGeom prst="rect">
            <a:avLst/>
          </a:prstGeom>
        </p:spPr>
        <p:txBody>
          <a:bodyPr anchor="b"/>
          <a:lstStyle>
            <a:lvl1pPr algn="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Picture Placeholder 5"/>
          <p:cNvSpPr>
            <a:spLocks noGrp="1"/>
          </p:cNvSpPr>
          <p:nvPr>
            <p:ph type="pic" sz="quarter" idx="17"/>
          </p:nvPr>
        </p:nvSpPr>
        <p:spPr>
          <a:xfrm>
            <a:off x="0" y="0"/>
            <a:ext cx="9144000" cy="3380732"/>
          </a:xfrm>
        </p:spPr>
        <p:txBody>
          <a:bodyPr/>
          <a:lstStyle/>
          <a:p>
            <a:r>
              <a:rPr lang="en-US" dirty="0" smtClean="0"/>
              <a:t>Click icon to add picture</a:t>
            </a:r>
            <a:endParaRPr lang="en-US" dirty="0"/>
          </a:p>
        </p:txBody>
      </p:sp>
    </p:spTree>
    <p:extLst>
      <p:ext uri="{BB962C8B-B14F-4D97-AF65-F5344CB8AC3E}">
        <p14:creationId xmlns:p14="http://schemas.microsoft.com/office/powerpoint/2010/main" val="178882439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smtClean="0"/>
              <a:t>Code Demo (Click to Edit)</a:t>
            </a:r>
            <a:endParaRPr lang="en-US" dirty="0"/>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r>
              <a:rPr lang="en-US" dirty="0" smtClean="0"/>
              <a:t>Click icon to add table</a:t>
            </a:r>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9CAE7B17-C4DE-470D-94E3-04FDB7F5B8AC}" type="datetime1">
              <a:rPr lang="en-US" smtClean="0"/>
              <a:t>9/11/2017</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13051284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smtClean="0"/>
              <a:t>Click icon to insert screenshot</a:t>
            </a:r>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EF8C0EB7-2DAC-4731-B458-97E42342D375}" type="datetime1">
              <a:rPr lang="en-US" smtClean="0"/>
              <a:t>9/11/2017</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1"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smtClean="0"/>
              <a:t>Click icon to insert screenshot</a:t>
            </a:r>
            <a:endParaRPr lang="en-US" dirty="0"/>
          </a:p>
        </p:txBody>
      </p:sp>
      <p:sp>
        <p:nvSpPr>
          <p:cNvPr id="6" name="Date Placeholder 3"/>
          <p:cNvSpPr>
            <a:spLocks noGrp="1"/>
          </p:cNvSpPr>
          <p:nvPr>
            <p:ph type="dt" sz="half" idx="14"/>
          </p:nvPr>
        </p:nvSpPr>
        <p:spPr>
          <a:xfrm>
            <a:off x="628650" y="6356351"/>
            <a:ext cx="1018943" cy="365125"/>
          </a:xfrm>
        </p:spPr>
        <p:txBody>
          <a:bodyPr/>
          <a:lstStyle/>
          <a:p>
            <a:fld id="{6761E647-05C4-407E-A234-4D6AA2C0A88E}" type="datetime1">
              <a:rPr lang="en-US" smtClean="0"/>
              <a:t>9/11/2017</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8" name="Slide Number Placeholder 5"/>
          <p:cNvSpPr>
            <a:spLocks noGrp="1"/>
          </p:cNvSpPr>
          <p:nvPr>
            <p:ph type="sldNum" sz="quarter" idx="12"/>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3991594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3" y="287066"/>
            <a:ext cx="2641445" cy="2734914"/>
          </a:xfrm>
        </p:spPr>
        <p:txBody>
          <a:bodyPr/>
          <a:lstStyle>
            <a:lvl1pPr>
              <a:defRPr>
                <a:solidFill>
                  <a:schemeClr val="accent1"/>
                </a:solidFill>
              </a:defRPr>
            </a:lvl1pPr>
          </a:lstStyle>
          <a:p>
            <a:r>
              <a:rPr lang="en-US" dirty="0" smtClean="0"/>
              <a:t>Click to edit title</a:t>
            </a:r>
            <a:endParaRPr lang="en-US" dirty="0"/>
          </a:p>
        </p:txBody>
      </p:sp>
      <p:sp>
        <p:nvSpPr>
          <p:cNvPr id="4" name="Text Placeholder 3"/>
          <p:cNvSpPr>
            <a:spLocks noGrp="1"/>
          </p:cNvSpPr>
          <p:nvPr>
            <p:ph type="body" sz="quarter" idx="11"/>
          </p:nvPr>
        </p:nvSpPr>
        <p:spPr>
          <a:xfrm>
            <a:off x="611982" y="3211514"/>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2"/>
          </p:nvPr>
        </p:nvSpPr>
        <p:spPr>
          <a:xfrm>
            <a:off x="628650" y="6356351"/>
            <a:ext cx="1018943" cy="365125"/>
          </a:xfrm>
        </p:spPr>
        <p:txBody>
          <a:bodyPr/>
          <a:lstStyle/>
          <a:p>
            <a:fld id="{84360517-183F-4A26-B485-0B29E42A1C3D}" type="datetime1">
              <a:rPr lang="en-US" smtClean="0"/>
              <a:t>9/11/2017</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1" name="Slide Number Placeholder 6"/>
          <p:cNvSpPr>
            <a:spLocks noGrp="1"/>
          </p:cNvSpPr>
          <p:nvPr>
            <p:ph type="sldNum" sz="quarter" idx="13"/>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smtClean="0"/>
              <a:t>Click to edit title</a:t>
            </a:r>
            <a:endParaRPr lang="en-US" dirty="0"/>
          </a:p>
        </p:txBody>
      </p:sp>
      <p:sp>
        <p:nvSpPr>
          <p:cNvPr id="7" name="Text Placeholder 3"/>
          <p:cNvSpPr>
            <a:spLocks noGrp="1"/>
          </p:cNvSpPr>
          <p:nvPr>
            <p:ph type="body" sz="quarter" idx="11"/>
          </p:nvPr>
        </p:nvSpPr>
        <p:spPr>
          <a:xfrm>
            <a:off x="611921" y="1365204"/>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2"/>
            <a:ext cx="6965427" cy="4733889"/>
          </a:xfrm>
        </p:spPr>
        <p:txBody>
          <a:bodyPr/>
          <a:lstStyle>
            <a:lvl1pPr>
              <a:defRPr/>
            </a:lvl1pPr>
          </a:lstStyle>
          <a:p>
            <a:r>
              <a:rPr lang="en-US" dirty="0" smtClean="0"/>
              <a:t>Click icon to insert screenshot</a:t>
            </a:r>
            <a:endParaRPr lang="en-US" dirty="0"/>
          </a:p>
        </p:txBody>
      </p:sp>
      <p:sp>
        <p:nvSpPr>
          <p:cNvPr id="9" name="Date Placeholder 3"/>
          <p:cNvSpPr>
            <a:spLocks noGrp="1"/>
          </p:cNvSpPr>
          <p:nvPr>
            <p:ph type="dt" sz="half" idx="12"/>
          </p:nvPr>
        </p:nvSpPr>
        <p:spPr>
          <a:xfrm>
            <a:off x="628650" y="6356351"/>
            <a:ext cx="1018943" cy="365125"/>
          </a:xfrm>
        </p:spPr>
        <p:txBody>
          <a:bodyPr/>
          <a:lstStyle/>
          <a:p>
            <a:fld id="{2B1957C3-9F45-4A25-A0D4-3ADECC1053F7}" type="datetime1">
              <a:rPr lang="en-US" smtClean="0"/>
              <a:t>9/11/2017</a:t>
            </a:fld>
            <a:endParaRPr lang="en-US" dirty="0"/>
          </a:p>
        </p:txBody>
      </p:sp>
      <p:sp>
        <p:nvSpPr>
          <p:cNvPr id="1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1" name="Slide Number Placeholder 5"/>
          <p:cNvSpPr>
            <a:spLocks noGrp="1"/>
          </p:cNvSpPr>
          <p:nvPr>
            <p:ph type="sldNum" sz="quarter" idx="13"/>
          </p:nvPr>
        </p:nvSpPr>
        <p:spPr>
          <a:xfrm>
            <a:off x="7418349" y="6356351"/>
            <a:ext cx="1097001"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9429056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smtClean="0"/>
              <a:t>Click to edit title</a:t>
            </a:r>
            <a:endParaRPr lang="en-US" dirty="0"/>
          </a:p>
        </p:txBody>
      </p:sp>
      <p:sp>
        <p:nvSpPr>
          <p:cNvPr id="16"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1" y="691883"/>
            <a:ext cx="4725590" cy="3411537"/>
          </a:xfrm>
        </p:spPr>
        <p:txBody>
          <a:bodyPr/>
          <a:lstStyle>
            <a:lvl1pPr>
              <a:defRPr/>
            </a:lvl1pPr>
          </a:lstStyle>
          <a:p>
            <a:r>
              <a:rPr lang="en-US" dirty="0" smtClean="0"/>
              <a:t>Click icon to insert screenshot</a:t>
            </a:r>
            <a:endParaRPr lang="en-US" dirty="0"/>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76133C30-62C5-4454-91E6-7167C4185D3A}" type="datetime1">
              <a:rPr lang="en-US" smtClean="0"/>
              <a:t>9/11/2017</a:t>
            </a:fld>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805A0F5E-B715-4DB9-B76F-9AAF23B668DD}" type="datetime1">
              <a:rPr lang="en-US" smtClean="0"/>
              <a:t>9/11/2017</a:t>
            </a:fld>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smtClean="0"/>
              <a:t>Click to edit title</a:t>
            </a:r>
            <a:endParaRPr lang="en-US" dirty="0"/>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smtClean="0"/>
              <a:t>Click icon to insert screenshot</a:t>
            </a:r>
            <a:endParaRPr lang="en-US" dirty="0"/>
          </a:p>
        </p:txBody>
      </p:sp>
    </p:spTree>
    <p:extLst>
      <p:ext uri="{BB962C8B-B14F-4D97-AF65-F5344CB8AC3E}">
        <p14:creationId xmlns:p14="http://schemas.microsoft.com/office/powerpoint/2010/main" val="196932636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smtClean="0"/>
              <a:t>Click to edit title</a:t>
            </a:r>
            <a:endParaRPr lang="en-US" dirty="0"/>
          </a:p>
        </p:txBody>
      </p:sp>
      <p:sp>
        <p:nvSpPr>
          <p:cNvPr id="14"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smtClean="0"/>
              <a:t>Click icon to insert screenshot</a:t>
            </a:r>
            <a:endParaRPr lang="en-US" dirty="0"/>
          </a:p>
        </p:txBody>
      </p:sp>
      <p:sp>
        <p:nvSpPr>
          <p:cNvPr id="6"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23A97630-51A0-4BB2-AE51-29BF444D8CCB}" type="datetime1">
              <a:rPr lang="en-US" smtClean="0"/>
              <a:t>9/11/2017</a:t>
            </a:fld>
            <a:endParaRPr lang="en-US" dirty="0"/>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8"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3402845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7"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smtClean="0"/>
              <a:t>“Click to edit quote.”</a:t>
            </a:r>
            <a:endParaRPr lang="en-US" dirty="0"/>
          </a:p>
        </p:txBody>
      </p:sp>
      <p:sp>
        <p:nvSpPr>
          <p:cNvPr id="8"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smtClean="0"/>
              <a:t>- Click to edit name or subtext</a:t>
            </a:r>
            <a:endParaRPr lang="en-US" dirty="0"/>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02816E2C-D9EF-4E78-BDDD-E9E57FB015B4}" type="datetime1">
              <a:rPr lang="en-US" smtClean="0"/>
              <a:t>9/11/2017</a:t>
            </a:fld>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smtClean="0"/>
              <a:t>“Click to edit quote.”</a:t>
            </a:r>
            <a:endParaRPr lang="en-US" dirty="0"/>
          </a:p>
        </p:txBody>
      </p:sp>
      <p:sp>
        <p:nvSpPr>
          <p:cNvPr id="15"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smtClean="0"/>
              <a:t>- Click to edit name or subtext</a:t>
            </a:r>
            <a:endParaRPr lang="en-US" dirty="0"/>
          </a:p>
        </p:txBody>
      </p:sp>
      <p:sp>
        <p:nvSpPr>
          <p:cNvPr id="16"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fld id="{B15C6A6C-5F6F-41B3-B373-C1870639D38D}" type="datetime1">
              <a:rPr lang="en-US" smtClean="0"/>
              <a:t>9/11/2017</a:t>
            </a:fld>
            <a:endParaRPr lang="en-US" dirty="0"/>
          </a:p>
        </p:txBody>
      </p:sp>
      <p:sp>
        <p:nvSpPr>
          <p:cNvPr id="1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1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Agenda</a:t>
            </a:r>
            <a:endParaRPr lang="en-US" dirty="0"/>
          </a:p>
        </p:txBody>
      </p:sp>
      <p:sp>
        <p:nvSpPr>
          <p:cNvPr id="12" name="Table Placeholder 9"/>
          <p:cNvSpPr>
            <a:spLocks noGrp="1"/>
          </p:cNvSpPr>
          <p:nvPr>
            <p:ph type="tbl" sz="quarter" idx="13"/>
          </p:nvPr>
        </p:nvSpPr>
        <p:spPr>
          <a:xfrm>
            <a:off x="628650" y="1335089"/>
            <a:ext cx="7886700" cy="4841875"/>
          </a:xfrm>
        </p:spPr>
        <p:txBody>
          <a:bodyPr/>
          <a:lstStyle/>
          <a:p>
            <a:r>
              <a:rPr lang="en-US" dirty="0" smtClean="0"/>
              <a:t>Click icon to add table</a:t>
            </a:r>
            <a:endParaRPr lang="en-US" dirty="0"/>
          </a:p>
        </p:txBody>
      </p:sp>
      <p:sp>
        <p:nvSpPr>
          <p:cNvPr id="4" name="Date Placeholder 3"/>
          <p:cNvSpPr>
            <a:spLocks noGrp="1"/>
          </p:cNvSpPr>
          <p:nvPr>
            <p:ph type="dt" sz="half" idx="10"/>
          </p:nvPr>
        </p:nvSpPr>
        <p:spPr/>
        <p:txBody>
          <a:bodyPr/>
          <a:lstStyle/>
          <a:p>
            <a:fld id="{00395FC6-DD2C-4317-87EA-3B5D7E5929E1}" type="datetime1">
              <a:rPr lang="en-US" smtClean="0"/>
              <a:t>9/11/2017</a:t>
            </a:fld>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267996441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4609968" y="685800"/>
            <a:ext cx="41148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smtClean="0"/>
              <a:t>Click to edit title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F15F99CB-026D-4546-A82A-15F8DF5F4DD8}" type="datetime1">
              <a:rPr lang="en-US" smtClean="0"/>
              <a:t>9/11/2017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092258399"/>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4290298" y="912530"/>
            <a:ext cx="3496041"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smtClean="0"/>
              <a:t>Click to edit title</a:t>
            </a:r>
            <a:endParaRPr lang="en-US" dirty="0"/>
          </a:p>
        </p:txBody>
      </p:sp>
      <p:sp>
        <p:nvSpPr>
          <p:cNvPr id="9" name="Text Placeholder 7"/>
          <p:cNvSpPr>
            <a:spLocks noGrp="1"/>
          </p:cNvSpPr>
          <p:nvPr>
            <p:ph type="body" sz="quarter" idx="14" hasCustomPrompt="1"/>
          </p:nvPr>
        </p:nvSpPr>
        <p:spPr>
          <a:xfrm>
            <a:off x="7158612" y="524007"/>
            <a:ext cx="1616475"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smtClean="0"/>
              <a:t>Second Point</a:t>
            </a:r>
            <a:endParaRPr lang="en-US" dirty="0"/>
          </a:p>
        </p:txBody>
      </p:sp>
      <p:sp>
        <p:nvSpPr>
          <p:cNvPr id="8" name="Text Placeholder 7"/>
          <p:cNvSpPr>
            <a:spLocks noGrp="1"/>
          </p:cNvSpPr>
          <p:nvPr>
            <p:ph type="body" sz="quarter" idx="13" hasCustomPrompt="1"/>
          </p:nvPr>
        </p:nvSpPr>
        <p:spPr>
          <a:xfrm>
            <a:off x="6938251" y="3581845"/>
            <a:ext cx="1978484"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smtClean="0"/>
              <a:t>Third Point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7790B0A1-4C8E-411A-8C9E-631A26D4B4BE}" type="datetime1">
              <a:rPr lang="en-US" smtClean="0"/>
              <a:t>9/11/2017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1100421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1724607" y="1609867"/>
            <a:ext cx="5694788" cy="3638266"/>
          </a:xfrm>
          <a:solidFill>
            <a:schemeClr val="tx1">
              <a:alpha val="88000"/>
            </a:schemeClr>
          </a:solidFill>
        </p:spPr>
        <p:txBody>
          <a:bodyPr>
            <a:noAutofit/>
          </a:bodyPr>
          <a:lstStyle>
            <a:lvl1pPr algn="ctr">
              <a:spcAft>
                <a:spcPts val="750"/>
              </a:spcAft>
              <a:tabLst>
                <a:tab pos="2827735" algn="l"/>
              </a:tabLst>
              <a:defRPr sz="5250" baseline="0">
                <a:solidFill>
                  <a:schemeClr val="bg1"/>
                </a:solidFill>
              </a:defRPr>
            </a:lvl1pPr>
          </a:lstStyle>
          <a:p>
            <a:r>
              <a:rPr lang="en-US" dirty="0" smtClean="0"/>
              <a:t>Quote or </a:t>
            </a:r>
            <a:br>
              <a:rPr lang="en-US" dirty="0" smtClean="0"/>
            </a:br>
            <a:r>
              <a:rPr lang="en-US" dirty="0" smtClean="0"/>
              <a:t>Statement</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A3623E33-1017-42B7-A95C-CBD7D0978EA0}" type="datetime1">
              <a:rPr lang="en-US" smtClean="0"/>
              <a:t>9/11/2017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677176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accent2"/>
                </a:solidFill>
              </a:defRPr>
            </a:lvl1pPr>
          </a:lstStyle>
          <a:p>
            <a:r>
              <a:rPr lang="en-US" dirty="0" smtClean="0"/>
              <a:t>Quote or Statement</a:t>
            </a:r>
            <a:endParaRPr lang="en-US" dirty="0"/>
          </a:p>
        </p:txBody>
      </p:sp>
      <p:sp>
        <p:nvSpPr>
          <p:cNvPr id="10"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29EDB08F-7313-471A-9A02-683244BEF520}" type="datetime1">
              <a:rPr lang="en-US" smtClean="0"/>
              <a:t>9/11/2017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2827735" algn="l"/>
              </a:tabLst>
              <a:defRPr sz="5250">
                <a:solidFill>
                  <a:schemeClr val="accent2"/>
                </a:solidFill>
              </a:defRPr>
            </a:lvl1pPr>
          </a:lstStyle>
          <a:p>
            <a:r>
              <a:rPr lang="en-US" dirty="0" smtClean="0"/>
              <a:t>Quote or Statement</a:t>
            </a:r>
            <a:endParaRPr lang="en-US" dirty="0"/>
          </a:p>
        </p:txBody>
      </p:sp>
      <p:sp>
        <p:nvSpPr>
          <p:cNvPr id="8"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p>
            <a:fld id="{3F6FB929-7CEF-42B4-9F93-1C35D3786A04}" type="datetime1">
              <a:rPr lang="en-US" smtClean="0"/>
              <a:t>9/11/2017</a:t>
            </a:fld>
            <a:endParaRPr lang="en-US" dirty="0"/>
          </a:p>
        </p:txBody>
      </p:sp>
      <p:sp>
        <p:nvSpPr>
          <p:cNvPr id="5" name="Footer Placeholder 4"/>
          <p:cNvSpPr>
            <a:spLocks noGrp="1"/>
          </p:cNvSpPr>
          <p:nvPr>
            <p:ph type="ftr" sz="quarter" idx="12"/>
          </p:nvPr>
        </p:nvSpPr>
        <p:spPr/>
        <p:txBody>
          <a:bodyPr/>
          <a:lstStyle>
            <a:lvl1pPr>
              <a:defRPr>
                <a:solidFill>
                  <a:schemeClr val="tx2"/>
                </a:solidFill>
              </a:defRPr>
            </a:lvl1pPr>
          </a:lstStyle>
          <a:p>
            <a:r>
              <a:rPr lang="en-US" dirty="0" smtClean="0"/>
              <a:t>Optional Tagline Goes Here | mn.gov/websiteurl</a:t>
            </a:r>
            <a:endParaRPr lang="en-US" dirty="0"/>
          </a:p>
        </p:txBody>
      </p:sp>
      <p:sp>
        <p:nvSpPr>
          <p:cNvPr id="4" name="Slide Number Placeholder 3"/>
          <p:cNvSpPr>
            <a:spLocks noGrp="1"/>
          </p:cNvSpPr>
          <p:nvPr>
            <p:ph type="sldNum" sz="quarter" idx="11"/>
          </p:nvPr>
        </p:nvSpPr>
        <p:spPr/>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smtClean="0"/>
              <a:t>Click icon to edit background picture</a:t>
            </a:r>
            <a:endParaRPr lang="en-US" dirty="0"/>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bg1"/>
                </a:solidFill>
              </a:defRPr>
            </a:lvl1pPr>
          </a:lstStyle>
          <a:p>
            <a:r>
              <a:rPr lang="en-US" dirty="0" smtClean="0"/>
              <a:t>Quote or Statement</a:t>
            </a:r>
            <a:endParaRPr lang="en-US" dirty="0"/>
          </a:p>
        </p:txBody>
      </p:sp>
      <p:sp>
        <p:nvSpPr>
          <p:cNvPr id="13"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smtClean="0"/>
              <a:t>Make a secondary statement here.</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9465CFEC-D3FB-4270-BA53-EE506713BBD7}" type="datetime1">
              <a:rPr lang="en-US" smtClean="0"/>
              <a:t>9/11/2017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r>
              <a:rPr lang="en-US" dirty="0" smtClean="0"/>
              <a:t>Click icon to add picture</a:t>
            </a:r>
            <a:endParaRPr lang="en-US" dirty="0"/>
          </a:p>
        </p:txBody>
      </p:sp>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smtClean="0"/>
              <a:t>Click to edit title.</a:t>
            </a:r>
            <a:endParaRPr lang="en-US" dirty="0"/>
          </a:p>
        </p:txBody>
      </p:sp>
      <p:sp>
        <p:nvSpPr>
          <p:cNvPr id="9"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355C9708-B266-4BD7-883A-1669FAFDCBDD}" type="datetime1">
              <a:rPr lang="en-US" smtClean="0"/>
              <a:t>9/11/2017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76447323"/>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smtClean="0"/>
              <a:t>Click to edit title.</a:t>
            </a:r>
            <a:endParaRPr lang="en-US" dirty="0"/>
          </a:p>
        </p:txBody>
      </p:sp>
      <p:sp>
        <p:nvSpPr>
          <p:cNvPr id="10"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smtClean="0"/>
              <a:t>2</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65AA510D-85B8-458F-A02B-433316080B29}" type="datetime1">
              <a:rPr lang="en-US" smtClean="0"/>
              <a:t>9/11/2017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8821160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smtClean="0"/>
              <a:t>Thank you!</a:t>
            </a:r>
            <a:endParaRPr lang="en-US" dirty="0"/>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bg1"/>
                </a:solidFill>
              </a:defRPr>
            </a:lvl1pPr>
          </a:lstStyle>
          <a:p>
            <a:fld id="{9D91D284-C134-4BF3-B371-5AF7A318EDCD}" type="datetime1">
              <a:rPr lang="en-US" smtClean="0"/>
              <a:t>9/11/2017</a:t>
            </a:fld>
            <a:endParaRPr lang="en-US" dirty="0"/>
          </a:p>
        </p:txBody>
      </p:sp>
      <p:sp>
        <p:nvSpPr>
          <p:cNvPr id="5" name="Footer Placeholder 4"/>
          <p:cNvSpPr>
            <a:spLocks noGrp="1"/>
          </p:cNvSpPr>
          <p:nvPr>
            <p:ph type="ftr" sz="quarter" idx="12"/>
          </p:nvPr>
        </p:nvSpPr>
        <p:spPr/>
        <p:txBody>
          <a:bodyPr/>
          <a:lstStyle>
            <a:lvl1pPr>
              <a:defRPr>
                <a:solidFill>
                  <a:schemeClr val="bg1"/>
                </a:solidFill>
              </a:defRPr>
            </a:lvl1pPr>
          </a:lstStyle>
          <a:p>
            <a:r>
              <a:rPr lang="en-US" dirty="0" smtClean="0"/>
              <a:t>Optional Tagline Goes Here </a:t>
            </a:r>
            <a:r>
              <a:rPr lang="en-US" dirty="0" smtClean="0">
                <a:solidFill>
                  <a:schemeClr val="accent2"/>
                </a:solidFill>
              </a:rPr>
              <a:t>|</a:t>
            </a:r>
            <a:r>
              <a:rPr lang="en-US" dirty="0" smtClean="0"/>
              <a:t> mn.gov/websiteurl</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06" y="318902"/>
            <a:ext cx="2226627" cy="424119"/>
          </a:xfrm>
          <a:prstGeom prst="rect">
            <a:avLst/>
          </a:prstGeom>
        </p:spPr>
      </p:pic>
    </p:spTree>
    <p:extLst>
      <p:ext uri="{BB962C8B-B14F-4D97-AF65-F5344CB8AC3E}">
        <p14:creationId xmlns:p14="http://schemas.microsoft.com/office/powerpoint/2010/main" val="55596384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smtClean="0"/>
              <a:t>Thank you!</a:t>
            </a:r>
            <a:endParaRPr lang="en-US" dirty="0"/>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smtClean="0"/>
              <a:t>Firstname</a:t>
            </a:r>
            <a:r>
              <a:rPr lang="en-US" dirty="0" smtClean="0"/>
              <a:t> </a:t>
            </a:r>
            <a:r>
              <a:rPr lang="en-US" dirty="0" err="1" smtClean="0"/>
              <a:t>Lastname</a:t>
            </a:r>
            <a:endParaRPr lang="en-US" dirty="0" smtClean="0"/>
          </a:p>
          <a:p>
            <a:pPr lvl="0"/>
            <a:r>
              <a:rPr lang="en-US" dirty="0" smtClean="0"/>
              <a:t>firstname.lastname@state.mn.us</a:t>
            </a:r>
          </a:p>
          <a:p>
            <a:pPr lvl="0"/>
            <a:r>
              <a:rPr lang="en-US" dirty="0" smtClean="0"/>
              <a:t>555-555-5555</a:t>
            </a:r>
            <a:endParaRPr lang="en-US" dirty="0"/>
          </a:p>
        </p:txBody>
      </p:sp>
      <p:sp>
        <p:nvSpPr>
          <p:cNvPr id="3" name="Date Placeholder 2"/>
          <p:cNvSpPr>
            <a:spLocks noGrp="1"/>
          </p:cNvSpPr>
          <p:nvPr>
            <p:ph type="dt" sz="half" idx="10"/>
          </p:nvPr>
        </p:nvSpPr>
        <p:spPr/>
        <p:txBody>
          <a:bodyPr/>
          <a:lstStyle>
            <a:lvl1pPr>
              <a:defRPr>
                <a:solidFill>
                  <a:schemeClr val="tx2"/>
                </a:solidFill>
              </a:defRPr>
            </a:lvl1pPr>
          </a:lstStyle>
          <a:p>
            <a:fld id="{E3C067BB-F65D-4ACD-8857-3796D8E73AAE}" type="datetime1">
              <a:rPr lang="en-US" smtClean="0"/>
              <a:t>9/11/2017</a:t>
            </a:fld>
            <a:endParaRPr lang="en-US" dirty="0"/>
          </a:p>
        </p:txBody>
      </p:sp>
      <p:sp>
        <p:nvSpPr>
          <p:cNvPr id="5" name="Footer Placeholder 4"/>
          <p:cNvSpPr>
            <a:spLocks noGrp="1"/>
          </p:cNvSpPr>
          <p:nvPr>
            <p:ph type="ftr" sz="quarter" idx="12"/>
          </p:nvPr>
        </p:nvSpPr>
        <p:spPr/>
        <p:txBody>
          <a:bodyPr/>
          <a:lstStyle>
            <a:lvl1pPr>
              <a:defRPr>
                <a:solidFill>
                  <a:schemeClr val="tx1"/>
                </a:solidFill>
              </a:defRPr>
            </a:lvl1pPr>
          </a:lstStyle>
          <a:p>
            <a:r>
              <a:rPr lang="en-US" dirty="0" smtClean="0">
                <a:solidFill>
                  <a:schemeClr val="tx2"/>
                </a:solidFill>
              </a:rPr>
              <a:t>Optional Tagline Goes Here</a:t>
            </a:r>
            <a:r>
              <a:rPr lang="en-US" dirty="0" smtClean="0"/>
              <a:t> </a:t>
            </a:r>
            <a:r>
              <a:rPr lang="en-US" dirty="0" smtClean="0">
                <a:solidFill>
                  <a:schemeClr val="accent1"/>
                </a:solidFill>
              </a:rPr>
              <a:t>|</a:t>
            </a:r>
            <a:r>
              <a:rPr lang="en-US" dirty="0" smtClean="0"/>
              <a:t> </a:t>
            </a:r>
            <a:r>
              <a:rPr lang="en-US" dirty="0" smtClean="0">
                <a:solidFill>
                  <a:schemeClr val="tx2"/>
                </a:solidFill>
              </a:rPr>
              <a:t>mn.gov/websiteurl</a:t>
            </a:r>
            <a:endParaRPr lang="en-US" dirty="0">
              <a:solidFill>
                <a:schemeClr val="tx2"/>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06" y="318902"/>
            <a:ext cx="2226627" cy="424119"/>
          </a:xfrm>
          <a:prstGeom prst="rect">
            <a:avLst/>
          </a:prstGeom>
        </p:spPr>
      </p:pic>
    </p:spTree>
    <p:extLst>
      <p:ext uri="{BB962C8B-B14F-4D97-AF65-F5344CB8AC3E}">
        <p14:creationId xmlns:p14="http://schemas.microsoft.com/office/powerpoint/2010/main" val="22908971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anchor="ctr">
            <a:normAutofit/>
          </a:bodyPr>
          <a:lstStyle>
            <a:lvl1pPr algn="ctr">
              <a:defRPr sz="2700">
                <a:solidFill>
                  <a:schemeClr val="bg1"/>
                </a:solidFill>
              </a:defRPr>
            </a:lvl1pPr>
          </a:lstStyle>
          <a:p>
            <a:r>
              <a:rPr lang="en-US" dirty="0" smtClean="0"/>
              <a:t>Click to edit section title</a:t>
            </a:r>
            <a:endParaRPr lang="en-US" dirty="0"/>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n>
                <a:noFill/>
              </a:ln>
            </a:endParaRPr>
          </a:p>
        </p:txBody>
      </p:sp>
      <p:sp>
        <p:nvSpPr>
          <p:cNvPr id="12" name="Text Placeholder 10"/>
          <p:cNvSpPr>
            <a:spLocks noGrp="1"/>
          </p:cNvSpPr>
          <p:nvPr>
            <p:ph type="body" sz="quarter" idx="14" hasCustomPrompt="1"/>
          </p:nvPr>
        </p:nvSpPr>
        <p:spPr>
          <a:xfrm>
            <a:off x="2101851" y="5644884"/>
            <a:ext cx="4940300" cy="440970"/>
          </a:xfrm>
        </p:spPr>
        <p:txBody>
          <a:bodyPr>
            <a:normAutofit/>
          </a:bodyPr>
          <a:lstStyle>
            <a:lvl1pPr marL="0" indent="0" algn="ctr">
              <a:buNone/>
              <a:defRPr sz="1350" baseline="0"/>
            </a:lvl1pPr>
          </a:lstStyle>
          <a:p>
            <a:r>
              <a:rPr lang="en-US" sz="1350" dirty="0" err="1" smtClean="0"/>
              <a:t>Firstname</a:t>
            </a:r>
            <a:r>
              <a:rPr lang="en-US" sz="1350" dirty="0" smtClean="0"/>
              <a:t> </a:t>
            </a:r>
            <a:r>
              <a:rPr lang="en-US" sz="1350" dirty="0" err="1" smtClean="0"/>
              <a:t>Lastname</a:t>
            </a:r>
            <a:r>
              <a:rPr lang="en-US" sz="1350" dirty="0" smtClean="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smtClean="0"/>
              <a:t>Click Icon to add picture</a:t>
            </a:r>
            <a:endParaRPr lang="en-US" dirty="0"/>
          </a:p>
        </p:txBody>
      </p:sp>
      <p:sp>
        <p:nvSpPr>
          <p:cNvPr id="18" name="Date Placeholder 17"/>
          <p:cNvSpPr>
            <a:spLocks noGrp="1"/>
          </p:cNvSpPr>
          <p:nvPr>
            <p:ph type="dt" sz="half" idx="15"/>
          </p:nvPr>
        </p:nvSpPr>
        <p:spPr/>
        <p:txBody>
          <a:bodyPr/>
          <a:lstStyle/>
          <a:p>
            <a:fld id="{2368225B-C7F3-4880-8EC4-E615E978B407}" type="datetime1">
              <a:rPr lang="en-US" smtClean="0"/>
              <a:t>9/11/2017</a:t>
            </a:fld>
            <a:endParaRPr lang="en-US" dirty="0"/>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14" name="MN.IT Services Logo" descr="Minnesota Department of Health"/>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0006" y="318902"/>
            <a:ext cx="2226627" cy="424119"/>
          </a:xfrm>
          <a:prstGeom prst="rect">
            <a:avLst/>
          </a:prstGeom>
        </p:spPr>
      </p:pic>
    </p:spTree>
    <p:extLst>
      <p:ext uri="{BB962C8B-B14F-4D97-AF65-F5344CB8AC3E}">
        <p14:creationId xmlns:p14="http://schemas.microsoft.com/office/powerpoint/2010/main" val="2082250229"/>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8763" y="304800"/>
            <a:ext cx="75644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79550" y="1981200"/>
            <a:ext cx="3736975"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368925" y="1981200"/>
            <a:ext cx="373697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368925" y="4000500"/>
            <a:ext cx="3736975"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18"/>
          <p:cNvSpPr>
            <a:spLocks noGrp="1" noChangeArrowheads="1"/>
          </p:cNvSpPr>
          <p:nvPr>
            <p:ph type="dt" sz="half" idx="10"/>
          </p:nvPr>
        </p:nvSpPr>
        <p:spPr>
          <a:ln/>
        </p:spPr>
        <p:txBody>
          <a:bodyPr/>
          <a:lstStyle>
            <a:lvl1pPr>
              <a:defRPr/>
            </a:lvl1pPr>
          </a:lstStyle>
          <a:p>
            <a:pPr>
              <a:defRPr/>
            </a:pPr>
            <a:fld id="{931CD8EF-6C8F-46A3-A99F-2B2E784F4075}" type="datetime1">
              <a:rPr lang="en-US" smtClean="0"/>
              <a:t>9/11/2017</a:t>
            </a:fld>
            <a:endParaRPr lang="en-US" dirty="0"/>
          </a:p>
        </p:txBody>
      </p:sp>
      <p:sp>
        <p:nvSpPr>
          <p:cNvPr id="7" name="Rectangle 19"/>
          <p:cNvSpPr>
            <a:spLocks noGrp="1" noChangeArrowheads="1"/>
          </p:cNvSpPr>
          <p:nvPr>
            <p:ph type="ftr" sz="quarter" idx="11"/>
          </p:nvPr>
        </p:nvSpPr>
        <p:spPr>
          <a:ln/>
        </p:spPr>
        <p:txBody>
          <a:bodyPr/>
          <a:lstStyle>
            <a:lvl1pPr>
              <a:defRPr/>
            </a:lvl1pPr>
          </a:lstStyle>
          <a:p>
            <a:pPr>
              <a:defRPr/>
            </a:pPr>
            <a:r>
              <a:rPr lang="en-US" dirty="0" smtClean="0"/>
              <a:t>Optional Tagline Goes Here | mn.gov/websiteurl</a:t>
            </a:r>
            <a:endParaRPr lang="en-US" dirty="0"/>
          </a:p>
        </p:txBody>
      </p:sp>
    </p:spTree>
    <p:extLst>
      <p:ext uri="{BB962C8B-B14F-4D97-AF65-F5344CB8AC3E}">
        <p14:creationId xmlns:p14="http://schemas.microsoft.com/office/powerpoint/2010/main" val="52952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820C90-E6B7-4E51-8463-821AE0AD3B3F}" type="datetime1">
              <a:rPr lang="en-US" smtClean="0"/>
              <a:t>9/11/2017</a:t>
            </a:fld>
            <a:endParaRPr lang="en-US" dirty="0"/>
          </a:p>
        </p:txBody>
      </p:sp>
      <p:sp>
        <p:nvSpPr>
          <p:cNvPr id="1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53249975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65F35C-85CB-43EB-B37A-1E44D0ED2229}" type="datetime1">
              <a:rPr lang="en-US" smtClean="0"/>
              <a:t>9/11/2017</a:t>
            </a:fld>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accent2"/>
              </a:solidFill>
            </a:endParaRPr>
          </a:p>
        </p:txBody>
      </p:sp>
    </p:spTree>
    <p:extLst>
      <p:ext uri="{BB962C8B-B14F-4D97-AF65-F5344CB8AC3E}">
        <p14:creationId xmlns:p14="http://schemas.microsoft.com/office/powerpoint/2010/main" val="71661008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E7DF8B1-F66C-4CEC-B7C9-A4367F08F317}" type="datetime1">
              <a:rPr lang="en-US" smtClean="0"/>
              <a:t>9/11/2017</a:t>
            </a:fld>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Tree>
    <p:extLst>
      <p:ext uri="{BB962C8B-B14F-4D97-AF65-F5344CB8AC3E}">
        <p14:creationId xmlns:p14="http://schemas.microsoft.com/office/powerpoint/2010/main" val="3485841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smtClean="0"/>
              <a:t>Click to edit title</a:t>
            </a:r>
            <a:endParaRPr lang="en-US" dirty="0"/>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2FE0996-689B-424C-AA38-EA76C0AB70D4}" type="datetime1">
              <a:rPr lang="en-US" smtClean="0"/>
              <a:t>9/11/2017</a:t>
            </a:fld>
            <a:endParaRPr lang="en-US" dirty="0"/>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55380107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fld id="{2556AB04-E214-4FD5-AA4E-7E529E5CC6FD}" type="datetime1">
              <a:rPr lang="en-US" smtClean="0"/>
              <a:t>9/11/2017</a:t>
            </a:fld>
            <a:endParaRPr lang="en-US" dirty="0"/>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r>
              <a:rPr lang="en-US" dirty="0" smtClean="0"/>
              <a:t>Optional Tagline Goes Here </a:t>
            </a:r>
            <a:r>
              <a:rPr lang="en-US" dirty="0" smtClean="0">
                <a:solidFill>
                  <a:schemeClr val="accent1"/>
                </a:solidFill>
              </a:rPr>
              <a:t>|</a:t>
            </a:r>
            <a:r>
              <a:rPr lang="en-US" dirty="0" smtClean="0"/>
              <a:t> mn.gov/websiteurl</a:t>
            </a:r>
            <a:endParaRPr lang="en-US" dirty="0"/>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87" r:id="rId3"/>
    <p:sldLayoutId id="2147483795" r:id="rId4"/>
    <p:sldLayoutId id="2147483711" r:id="rId5"/>
    <p:sldLayoutId id="2147483712" r:id="rId6"/>
    <p:sldLayoutId id="2147483790" r:id="rId7"/>
    <p:sldLayoutId id="2147483789" r:id="rId8"/>
    <p:sldLayoutId id="2147483714" r:id="rId9"/>
    <p:sldLayoutId id="2147483738" r:id="rId10"/>
    <p:sldLayoutId id="2147483739" r:id="rId11"/>
    <p:sldLayoutId id="2147483780" r:id="rId12"/>
    <p:sldLayoutId id="2147483773" r:id="rId13"/>
    <p:sldLayoutId id="2147483800" r:id="rId14"/>
    <p:sldLayoutId id="2147483688" r:id="rId15"/>
    <p:sldLayoutId id="2147483801" r:id="rId16"/>
    <p:sldLayoutId id="2147483802" r:id="rId17"/>
    <p:sldLayoutId id="2147483803" r:id="rId18"/>
    <p:sldLayoutId id="2147483744" r:id="rId19"/>
    <p:sldLayoutId id="2147483793" r:id="rId20"/>
    <p:sldLayoutId id="2147483772" r:id="rId21"/>
    <p:sldLayoutId id="2147483767" r:id="rId22"/>
    <p:sldLayoutId id="2147483769" r:id="rId23"/>
    <p:sldLayoutId id="2147483771" r:id="rId24"/>
    <p:sldLayoutId id="2147483770" r:id="rId25"/>
    <p:sldLayoutId id="2147483732" r:id="rId26"/>
    <p:sldLayoutId id="2147483794" r:id="rId27"/>
    <p:sldLayoutId id="2147483733" r:id="rId28"/>
    <p:sldLayoutId id="2147483747" r:id="rId29"/>
    <p:sldLayoutId id="2147483818" r:id="rId30"/>
    <p:sldLayoutId id="2147483805" r:id="rId31"/>
    <p:sldLayoutId id="2147483806" r:id="rId32"/>
    <p:sldLayoutId id="2147483750" r:id="rId33"/>
    <p:sldLayoutId id="2147483765" r:id="rId34"/>
    <p:sldLayoutId id="2147483781" r:id="rId35"/>
    <p:sldLayoutId id="2147483809" r:id="rId36"/>
    <p:sldLayoutId id="2147483808" r:id="rId37"/>
    <p:sldLayoutId id="2147483807" r:id="rId38"/>
    <p:sldLayoutId id="2147483819" r:id="rId39"/>
    <p:sldLayoutId id="2147483754" r:id="rId40"/>
    <p:sldLayoutId id="2147483755" r:id="rId41"/>
    <p:sldLayoutId id="2147483759" r:id="rId42"/>
    <p:sldLayoutId id="2147483753" r:id="rId43"/>
    <p:sldLayoutId id="2147483763" r:id="rId44"/>
    <p:sldLayoutId id="2147483762" r:id="rId45"/>
    <p:sldLayoutId id="2147483758" r:id="rId46"/>
    <p:sldLayoutId id="2147483756" r:id="rId47"/>
    <p:sldLayoutId id="2147483798" r:id="rId48"/>
    <p:sldLayoutId id="2147483797" r:id="rId49"/>
    <p:sldLayoutId id="2147483822" r:id="rId50"/>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www.health.state.mn.us/oep/responsesystems/behavioral.html"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hyperlink" Target="http://www.sph.umn.edu/academics/ce/tools/" TargetMode="External"/><Relationship Id="rId4" Type="http://schemas.openxmlformats.org/officeDocument/2006/relationships/hyperlink" Target="https://www.youtube.com/watch?v=sa7WiL1xwQg"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3465628"/>
            <a:ext cx="9144000" cy="971387"/>
          </a:xfrm>
        </p:spPr>
        <p:txBody>
          <a:bodyPr/>
          <a:lstStyle/>
          <a:p>
            <a:r>
              <a:rPr lang="en-US" dirty="0" smtClean="0"/>
              <a:t>Psychological First Aid</a:t>
            </a:r>
            <a:br>
              <a:rPr lang="en-US" dirty="0" smtClean="0"/>
            </a:br>
            <a:r>
              <a:rPr lang="en-US" sz="2100" i="1" dirty="0"/>
              <a:t>A Minnesota Community Support Model</a:t>
            </a:r>
          </a:p>
        </p:txBody>
      </p:sp>
      <p:pic>
        <p:nvPicPr>
          <p:cNvPr id="5" name="Picture Placeholder 4" descr="Puzzle pieces with the missing the community piece not yet added to the puzzle." title="Psychological First Aid: A Minnesota Community Support Model"/>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t="44010" b="14232"/>
          <a:stretch/>
        </p:blipFill>
        <p:spPr/>
      </p:pic>
      <p:sp>
        <p:nvSpPr>
          <p:cNvPr id="2" name="TextBox 1"/>
          <p:cNvSpPr txBox="1"/>
          <p:nvPr/>
        </p:nvSpPr>
        <p:spPr>
          <a:xfrm>
            <a:off x="5060731" y="1008993"/>
            <a:ext cx="2774732" cy="523220"/>
          </a:xfrm>
          <a:prstGeom prst="rect">
            <a:avLst/>
          </a:prstGeom>
          <a:noFill/>
        </p:spPr>
        <p:txBody>
          <a:bodyPr wrap="square" rtlCol="0">
            <a:spAutoFit/>
          </a:bodyPr>
          <a:lstStyle/>
          <a:p>
            <a:r>
              <a:rPr lang="en-US" sz="2800" b="1" dirty="0"/>
              <a:t>C</a:t>
            </a:r>
            <a:r>
              <a:rPr lang="en-US" sz="2800" b="1" dirty="0" smtClean="0"/>
              <a:t>ommunity</a:t>
            </a:r>
            <a:endParaRPr lang="en-US" sz="2800" b="1" dirty="0"/>
          </a:p>
        </p:txBody>
      </p:sp>
    </p:spTree>
    <p:extLst>
      <p:ext uri="{BB962C8B-B14F-4D97-AF65-F5344CB8AC3E}">
        <p14:creationId xmlns:p14="http://schemas.microsoft.com/office/powerpoint/2010/main" val="1665486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F63A3B-78C7-47BE-AE5E-E10140E04643}" type="slidenum">
              <a:rPr lang="en-US" smtClean="0"/>
              <a:t>10</a:t>
            </a:fld>
            <a:endParaRPr lang="en-US" dirty="0"/>
          </a:p>
        </p:txBody>
      </p:sp>
      <p:pic>
        <p:nvPicPr>
          <p:cNvPr id="4" name="Content Placeholder 3" descr="A man and a woman sit with their arms crossed. the man faces foreward and the woman is turning to the side to look at him." title="Angry coupl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47842" y="1735206"/>
            <a:ext cx="2918696" cy="4791719"/>
          </a:xfrm>
        </p:spPr>
      </p:pic>
      <p:sp>
        <p:nvSpPr>
          <p:cNvPr id="15363" name="Rectangle 3"/>
          <p:cNvSpPr>
            <a:spLocks noGrp="1" noChangeArrowheads="1"/>
          </p:cNvSpPr>
          <p:nvPr>
            <p:ph sz="half" idx="1"/>
          </p:nvPr>
        </p:nvSpPr>
        <p:spPr>
          <a:xfrm>
            <a:off x="628650" y="1735206"/>
            <a:ext cx="3886200" cy="4791719"/>
          </a:xfrm>
          <a:solidFill>
            <a:srgbClr val="003865">
              <a:alpha val="88000"/>
            </a:srgbClr>
          </a:solidFill>
        </p:spPr>
        <p:txBody>
          <a:bodyPr>
            <a:normAutofit fontScale="92500"/>
          </a:bodyPr>
          <a:lstStyle/>
          <a:p>
            <a:pPr marL="400050" lvl="1" indent="-285750">
              <a:buClr>
                <a:schemeClr val="bg1"/>
              </a:buClr>
            </a:pPr>
            <a:r>
              <a:rPr lang="en-US" altLang="en-US" sz="2400" dirty="0">
                <a:solidFill>
                  <a:schemeClr val="bg1"/>
                </a:solidFill>
              </a:rPr>
              <a:t>Family difficulties </a:t>
            </a:r>
          </a:p>
          <a:p>
            <a:pPr marL="400050" lvl="1" indent="-285750">
              <a:buClr>
                <a:schemeClr val="bg1"/>
              </a:buClr>
            </a:pPr>
            <a:r>
              <a:rPr lang="en-US" altLang="en-US" sz="2400" dirty="0">
                <a:solidFill>
                  <a:schemeClr val="bg1"/>
                </a:solidFill>
              </a:rPr>
              <a:t>Substance abuse</a:t>
            </a:r>
          </a:p>
          <a:p>
            <a:pPr marL="400050" lvl="1" indent="-285750">
              <a:buClr>
                <a:schemeClr val="bg1"/>
              </a:buClr>
            </a:pPr>
            <a:r>
              <a:rPr lang="en-US" altLang="en-US" sz="2400" dirty="0">
                <a:solidFill>
                  <a:schemeClr val="bg1"/>
                </a:solidFill>
              </a:rPr>
              <a:t>Being overprotective of family</a:t>
            </a:r>
          </a:p>
          <a:p>
            <a:pPr marL="400050" lvl="1" indent="-285750">
              <a:buClr>
                <a:schemeClr val="bg1"/>
              </a:buClr>
            </a:pPr>
            <a:r>
              <a:rPr lang="en-US" altLang="en-US" sz="2400" dirty="0">
                <a:solidFill>
                  <a:schemeClr val="bg1"/>
                </a:solidFill>
              </a:rPr>
              <a:t>Keeping excessively busy</a:t>
            </a:r>
          </a:p>
          <a:p>
            <a:pPr marL="400050" lvl="1" indent="-285750">
              <a:buClr>
                <a:schemeClr val="bg1"/>
              </a:buClr>
            </a:pPr>
            <a:r>
              <a:rPr lang="en-US" altLang="en-US" sz="2400" dirty="0">
                <a:solidFill>
                  <a:schemeClr val="bg1"/>
                </a:solidFill>
              </a:rPr>
              <a:t>Isolating oneself from others</a:t>
            </a:r>
          </a:p>
          <a:p>
            <a:pPr marL="400050" lvl="1" indent="-285750">
              <a:buClr>
                <a:schemeClr val="bg1"/>
              </a:buClr>
            </a:pPr>
            <a:r>
              <a:rPr lang="en-US" altLang="en-US" sz="2400" dirty="0">
                <a:solidFill>
                  <a:schemeClr val="bg1"/>
                </a:solidFill>
              </a:rPr>
              <a:t>Being very alert at times, startling easily</a:t>
            </a:r>
          </a:p>
          <a:p>
            <a:pPr marL="400050" lvl="1" indent="-285750">
              <a:buClr>
                <a:schemeClr val="bg1"/>
              </a:buClr>
            </a:pPr>
            <a:r>
              <a:rPr lang="en-US" altLang="en-US" sz="2400" dirty="0">
                <a:solidFill>
                  <a:schemeClr val="bg1"/>
                </a:solidFill>
              </a:rPr>
              <a:t>Avoiding places, activities, or people that bring back memories</a:t>
            </a:r>
          </a:p>
        </p:txBody>
      </p:sp>
      <p:sp>
        <p:nvSpPr>
          <p:cNvPr id="2" name="Title 1"/>
          <p:cNvSpPr>
            <a:spLocks noGrp="1"/>
          </p:cNvSpPr>
          <p:nvPr>
            <p:ph type="title"/>
          </p:nvPr>
        </p:nvSpPr>
        <p:spPr/>
        <p:txBody>
          <a:bodyPr/>
          <a:lstStyle/>
          <a:p>
            <a:r>
              <a:rPr lang="en-US" dirty="0" smtClean="0"/>
              <a:t>Common Behavioral Reactions Adults</a:t>
            </a:r>
            <a:endParaRPr lang="en-US" dirty="0"/>
          </a:p>
        </p:txBody>
      </p:sp>
    </p:spTree>
    <p:extLst>
      <p:ext uri="{BB962C8B-B14F-4D97-AF65-F5344CB8AC3E}">
        <p14:creationId xmlns:p14="http://schemas.microsoft.com/office/powerpoint/2010/main" val="138416580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11</a:t>
            </a:fld>
            <a:endParaRPr lang="en-US" dirty="0"/>
          </a:p>
        </p:txBody>
      </p:sp>
      <p:pic>
        <p:nvPicPr>
          <p:cNvPr id="4" name="Content Placeholder 3" descr="A young girl with a frightened look in her face is lying in bed with a blanket pulled up and covering half of her face." title="Child afraid to go to sleep"/>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23808" y="1735207"/>
            <a:ext cx="3047681" cy="4476407"/>
          </a:xfrm>
        </p:spPr>
      </p:pic>
      <p:sp>
        <p:nvSpPr>
          <p:cNvPr id="15363" name="Rectangle 3"/>
          <p:cNvSpPr>
            <a:spLocks noGrp="1" noChangeArrowheads="1"/>
          </p:cNvSpPr>
          <p:nvPr>
            <p:ph sz="half" idx="1"/>
          </p:nvPr>
        </p:nvSpPr>
        <p:spPr>
          <a:xfrm>
            <a:off x="628650" y="1735207"/>
            <a:ext cx="3886200" cy="4476408"/>
          </a:xfrm>
          <a:solidFill>
            <a:srgbClr val="003865">
              <a:alpha val="88000"/>
            </a:srgbClr>
          </a:solidFill>
        </p:spPr>
        <p:txBody>
          <a:bodyPr>
            <a:normAutofit/>
          </a:bodyPr>
          <a:lstStyle/>
          <a:p>
            <a:pPr marL="400050" lvl="1" indent="-285750">
              <a:buClr>
                <a:schemeClr val="bg1"/>
              </a:buClr>
            </a:pPr>
            <a:r>
              <a:rPr lang="en-US" altLang="en-US" sz="2400" dirty="0">
                <a:solidFill>
                  <a:schemeClr val="bg1"/>
                </a:solidFill>
              </a:rPr>
              <a:t>Childish” or regressive </a:t>
            </a:r>
            <a:r>
              <a:rPr lang="en-US" altLang="en-US" sz="2400" dirty="0" smtClean="0">
                <a:solidFill>
                  <a:schemeClr val="bg1"/>
                </a:solidFill>
              </a:rPr>
              <a:t>behavior</a:t>
            </a:r>
          </a:p>
          <a:p>
            <a:pPr marL="742950" lvl="2" indent="-285750">
              <a:buClr>
                <a:schemeClr val="bg1"/>
              </a:buClr>
            </a:pPr>
            <a:r>
              <a:rPr lang="en-US" altLang="en-US" sz="2100" dirty="0">
                <a:solidFill>
                  <a:schemeClr val="bg1"/>
                </a:solidFill>
              </a:rPr>
              <a:t>May not be deliberate acting out</a:t>
            </a:r>
          </a:p>
          <a:p>
            <a:pPr marL="400050" lvl="1" indent="-285750">
              <a:buClr>
                <a:schemeClr val="bg1"/>
              </a:buClr>
            </a:pPr>
            <a:r>
              <a:rPr lang="en-US" altLang="en-US" sz="2400" dirty="0">
                <a:solidFill>
                  <a:schemeClr val="bg1"/>
                </a:solidFill>
              </a:rPr>
              <a:t>Bedtime </a:t>
            </a:r>
            <a:r>
              <a:rPr lang="en-US" altLang="en-US" sz="2400" dirty="0" smtClean="0">
                <a:solidFill>
                  <a:schemeClr val="bg1"/>
                </a:solidFill>
              </a:rPr>
              <a:t>problems</a:t>
            </a:r>
          </a:p>
          <a:p>
            <a:pPr marL="742950" lvl="2" indent="-285750">
              <a:buClr>
                <a:schemeClr val="bg1"/>
              </a:buClr>
            </a:pPr>
            <a:r>
              <a:rPr lang="en-US" altLang="en-US" sz="2100" dirty="0">
                <a:solidFill>
                  <a:schemeClr val="bg1"/>
                </a:solidFill>
              </a:rPr>
              <a:t>Sleep onset insomnia</a:t>
            </a:r>
          </a:p>
          <a:p>
            <a:pPr marL="742950" lvl="2" indent="-285750">
              <a:buClr>
                <a:schemeClr val="bg1"/>
              </a:buClr>
            </a:pPr>
            <a:r>
              <a:rPr lang="en-US" altLang="en-US" sz="2100" dirty="0">
                <a:solidFill>
                  <a:schemeClr val="bg1"/>
                </a:solidFill>
              </a:rPr>
              <a:t>Mid-night awakening</a:t>
            </a:r>
          </a:p>
          <a:p>
            <a:pPr marL="742950" lvl="2" indent="-285750">
              <a:buClr>
                <a:schemeClr val="bg1"/>
              </a:buClr>
            </a:pPr>
            <a:r>
              <a:rPr lang="en-US" altLang="en-US" sz="2100" dirty="0">
                <a:solidFill>
                  <a:schemeClr val="bg1"/>
                </a:solidFill>
              </a:rPr>
              <a:t>Fear of dark</a:t>
            </a:r>
          </a:p>
          <a:p>
            <a:pPr marL="742950" lvl="2" indent="-285750">
              <a:buClr>
                <a:schemeClr val="bg1"/>
              </a:buClr>
            </a:pPr>
            <a:r>
              <a:rPr lang="en-US" altLang="en-US" sz="2100" dirty="0">
                <a:solidFill>
                  <a:schemeClr val="bg1"/>
                </a:solidFill>
              </a:rPr>
              <a:t>Fear of event reoccurrence during night</a:t>
            </a:r>
          </a:p>
          <a:p>
            <a:pPr marL="400050" lvl="1" indent="-285750">
              <a:buClr>
                <a:schemeClr val="bg1"/>
              </a:buClr>
            </a:pPr>
            <a:endParaRPr lang="en-US" altLang="en-US" sz="2400" dirty="0">
              <a:solidFill>
                <a:schemeClr val="bg1"/>
              </a:solidFill>
            </a:endParaRPr>
          </a:p>
          <a:p>
            <a:pPr marL="400050" lvl="1" indent="-285750">
              <a:buClr>
                <a:schemeClr val="bg1"/>
              </a:buClr>
            </a:pPr>
            <a:endParaRPr lang="en-US" altLang="en-US" sz="2400" dirty="0">
              <a:solidFill>
                <a:schemeClr val="bg1"/>
              </a:solidFill>
            </a:endParaRPr>
          </a:p>
        </p:txBody>
      </p:sp>
      <p:sp>
        <p:nvSpPr>
          <p:cNvPr id="9" name="Title 1"/>
          <p:cNvSpPr>
            <a:spLocks noGrp="1"/>
          </p:cNvSpPr>
          <p:nvPr>
            <p:ph type="title"/>
          </p:nvPr>
        </p:nvSpPr>
        <p:spPr>
          <a:xfrm>
            <a:off x="628650" y="152400"/>
            <a:ext cx="7886700" cy="914400"/>
          </a:xfrm>
        </p:spPr>
        <p:txBody>
          <a:bodyPr/>
          <a:lstStyle/>
          <a:p>
            <a:r>
              <a:rPr lang="en-US" dirty="0" smtClean="0"/>
              <a:t>Common Behavioral Reactions Children / Youth</a:t>
            </a:r>
            <a:endParaRPr lang="en-US" dirty="0"/>
          </a:p>
        </p:txBody>
      </p:sp>
    </p:spTree>
    <p:extLst>
      <p:ext uri="{BB962C8B-B14F-4D97-AF65-F5344CB8AC3E}">
        <p14:creationId xmlns:p14="http://schemas.microsoft.com/office/powerpoint/2010/main" val="27826014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12</a:t>
            </a:fld>
            <a:endParaRPr lang="en-US" dirty="0"/>
          </a:p>
        </p:txBody>
      </p:sp>
      <p:pic>
        <p:nvPicPr>
          <p:cNvPr id="4" name="Content Placeholder 3" descr="A man sits at a desk covered in bills holding &#10;a pencil and resting his head on his joined hands." title="Stressed ma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27728" y="1735207"/>
            <a:ext cx="2775748" cy="4476408"/>
          </a:xfrm>
        </p:spPr>
      </p:pic>
      <p:sp>
        <p:nvSpPr>
          <p:cNvPr id="15363" name="Rectangle 3"/>
          <p:cNvSpPr>
            <a:spLocks noGrp="1" noChangeArrowheads="1"/>
          </p:cNvSpPr>
          <p:nvPr>
            <p:ph sz="half" idx="1"/>
          </p:nvPr>
        </p:nvSpPr>
        <p:spPr>
          <a:xfrm>
            <a:off x="628650" y="1735207"/>
            <a:ext cx="3886200" cy="4476408"/>
          </a:xfrm>
          <a:solidFill>
            <a:srgbClr val="003865">
              <a:alpha val="88000"/>
            </a:srgbClr>
          </a:solidFill>
        </p:spPr>
        <p:txBody>
          <a:bodyPr>
            <a:normAutofit/>
          </a:bodyPr>
          <a:lstStyle/>
          <a:p>
            <a:pPr marL="400050" lvl="1" indent="-285750">
              <a:buClr>
                <a:schemeClr val="bg1"/>
              </a:buClr>
            </a:pPr>
            <a:r>
              <a:rPr lang="en-US" altLang="en-US" sz="2400" dirty="0">
                <a:solidFill>
                  <a:schemeClr val="bg1"/>
                </a:solidFill>
              </a:rPr>
              <a:t>Difficulty concentrating</a:t>
            </a:r>
          </a:p>
          <a:p>
            <a:pPr marL="400050" lvl="1" indent="-285750">
              <a:buClr>
                <a:schemeClr val="bg1"/>
              </a:buClr>
            </a:pPr>
            <a:r>
              <a:rPr lang="en-US" altLang="en-US" sz="2400" dirty="0">
                <a:solidFill>
                  <a:schemeClr val="bg1"/>
                </a:solidFill>
              </a:rPr>
              <a:t>Difficulty with memory</a:t>
            </a:r>
          </a:p>
          <a:p>
            <a:pPr marL="400050" lvl="1" indent="-285750">
              <a:buClr>
                <a:schemeClr val="bg1"/>
              </a:buClr>
            </a:pPr>
            <a:r>
              <a:rPr lang="en-US" altLang="en-US" sz="2400" dirty="0">
                <a:solidFill>
                  <a:schemeClr val="bg1"/>
                </a:solidFill>
              </a:rPr>
              <a:t>Intrusive Memories</a:t>
            </a:r>
          </a:p>
          <a:p>
            <a:pPr marL="400050" lvl="1" indent="-285750">
              <a:buClr>
                <a:schemeClr val="bg1"/>
              </a:buClr>
            </a:pPr>
            <a:r>
              <a:rPr lang="en-US" altLang="en-US" sz="2400" dirty="0">
                <a:solidFill>
                  <a:schemeClr val="bg1"/>
                </a:solidFill>
              </a:rPr>
              <a:t>Recurring dreams </a:t>
            </a:r>
            <a:r>
              <a:rPr lang="en-US" altLang="en-US" sz="2400" dirty="0" smtClean="0">
                <a:solidFill>
                  <a:schemeClr val="bg1"/>
                </a:solidFill>
              </a:rPr>
              <a:t>or nightmares</a:t>
            </a:r>
          </a:p>
          <a:p>
            <a:pPr marL="400050" lvl="1" indent="-285750">
              <a:buClr>
                <a:schemeClr val="bg1"/>
              </a:buClr>
            </a:pPr>
            <a:r>
              <a:rPr lang="en-US" altLang="en-US" sz="2400" dirty="0">
                <a:solidFill>
                  <a:schemeClr val="bg1"/>
                </a:solidFill>
              </a:rPr>
              <a:t>Flashbacks</a:t>
            </a:r>
          </a:p>
          <a:p>
            <a:pPr marL="400050" lvl="1" indent="-285750">
              <a:buClr>
                <a:schemeClr val="bg1"/>
              </a:buClr>
            </a:pPr>
            <a:r>
              <a:rPr lang="en-US" altLang="en-US" sz="2400" dirty="0">
                <a:solidFill>
                  <a:schemeClr val="bg1"/>
                </a:solidFill>
              </a:rPr>
              <a:t>Difficulty communicating</a:t>
            </a:r>
          </a:p>
          <a:p>
            <a:pPr marL="400050" lvl="1" indent="-285750">
              <a:buClr>
                <a:schemeClr val="bg1"/>
              </a:buClr>
            </a:pPr>
            <a:r>
              <a:rPr lang="en-US" altLang="en-US" sz="2400" dirty="0">
                <a:solidFill>
                  <a:schemeClr val="bg1"/>
                </a:solidFill>
              </a:rPr>
              <a:t>Difficulty following  complicated instructions</a:t>
            </a:r>
          </a:p>
          <a:p>
            <a:pPr marL="400050" lvl="1" indent="-285750">
              <a:buClr>
                <a:schemeClr val="bg1"/>
              </a:buClr>
            </a:pPr>
            <a:endParaRPr lang="en-US" altLang="en-US" sz="2400" dirty="0">
              <a:solidFill>
                <a:schemeClr val="bg1"/>
              </a:solidFill>
            </a:endParaRPr>
          </a:p>
          <a:p>
            <a:pPr marL="400050" lvl="1" indent="-285750">
              <a:buClr>
                <a:schemeClr val="bg1"/>
              </a:buClr>
            </a:pPr>
            <a:endParaRPr lang="en-US" altLang="en-US" sz="2400" dirty="0">
              <a:solidFill>
                <a:schemeClr val="bg1"/>
              </a:solidFill>
            </a:endParaRPr>
          </a:p>
        </p:txBody>
      </p:sp>
      <p:sp>
        <p:nvSpPr>
          <p:cNvPr id="7" name="Title 1"/>
          <p:cNvSpPr>
            <a:spLocks noGrp="1"/>
          </p:cNvSpPr>
          <p:nvPr>
            <p:ph type="title"/>
          </p:nvPr>
        </p:nvSpPr>
        <p:spPr>
          <a:xfrm>
            <a:off x="628650" y="131379"/>
            <a:ext cx="7886700" cy="914400"/>
          </a:xfrm>
        </p:spPr>
        <p:txBody>
          <a:bodyPr/>
          <a:lstStyle/>
          <a:p>
            <a:r>
              <a:rPr lang="en-US" dirty="0" smtClean="0"/>
              <a:t>Common Cognitive Reactions Adults</a:t>
            </a:r>
            <a:endParaRPr lang="en-US" dirty="0"/>
          </a:p>
        </p:txBody>
      </p:sp>
    </p:spTree>
    <p:extLst>
      <p:ext uri="{BB962C8B-B14F-4D97-AF65-F5344CB8AC3E}">
        <p14:creationId xmlns:p14="http://schemas.microsoft.com/office/powerpoint/2010/main" val="319052611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13</a:t>
            </a:fld>
            <a:endParaRPr lang="en-US" dirty="0"/>
          </a:p>
        </p:txBody>
      </p:sp>
      <p:pic>
        <p:nvPicPr>
          <p:cNvPr id="4" name="Content Placeholder 3" descr="A boy with a blank look sits in the middle of a full classroom holding a pencil in one hand and scratching his head with the other hand." title="Boy struggling in schoo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49916" y="1735207"/>
            <a:ext cx="3265433" cy="4476408"/>
          </a:xfrm>
        </p:spPr>
      </p:pic>
      <p:sp>
        <p:nvSpPr>
          <p:cNvPr id="15363" name="Rectangle 3"/>
          <p:cNvSpPr>
            <a:spLocks noGrp="1" noChangeArrowheads="1"/>
          </p:cNvSpPr>
          <p:nvPr>
            <p:ph sz="half" idx="1"/>
          </p:nvPr>
        </p:nvSpPr>
        <p:spPr>
          <a:xfrm>
            <a:off x="628650" y="1735207"/>
            <a:ext cx="3886200" cy="4476408"/>
          </a:xfrm>
          <a:solidFill>
            <a:srgbClr val="003865">
              <a:alpha val="88000"/>
            </a:srgbClr>
          </a:solidFill>
        </p:spPr>
        <p:txBody>
          <a:bodyPr>
            <a:normAutofit/>
          </a:bodyPr>
          <a:lstStyle/>
          <a:p>
            <a:pPr marL="400050" lvl="1" indent="-285750">
              <a:buClr>
                <a:schemeClr val="bg1"/>
              </a:buClr>
            </a:pPr>
            <a:r>
              <a:rPr lang="en-US" altLang="en-US" sz="2400" dirty="0">
                <a:solidFill>
                  <a:schemeClr val="bg1"/>
                </a:solidFill>
              </a:rPr>
              <a:t>Confusion, memory loss, and </a:t>
            </a:r>
            <a:r>
              <a:rPr lang="en-US" altLang="en-US" sz="2400" dirty="0" smtClean="0">
                <a:solidFill>
                  <a:schemeClr val="bg1"/>
                </a:solidFill>
              </a:rPr>
              <a:t>disorientation</a:t>
            </a:r>
          </a:p>
          <a:p>
            <a:pPr marL="400050" lvl="1" indent="-285750">
              <a:buClr>
                <a:schemeClr val="bg1"/>
              </a:buClr>
            </a:pPr>
            <a:r>
              <a:rPr lang="en-US" altLang="en-US" sz="2400" dirty="0">
                <a:solidFill>
                  <a:schemeClr val="bg1"/>
                </a:solidFill>
              </a:rPr>
              <a:t>Difficulty in concentrating</a:t>
            </a:r>
          </a:p>
          <a:p>
            <a:pPr marL="742950" lvl="2" indent="-285750">
              <a:buClr>
                <a:schemeClr val="bg1"/>
              </a:buClr>
            </a:pPr>
            <a:r>
              <a:rPr lang="en-US" altLang="en-US" sz="2100" dirty="0">
                <a:solidFill>
                  <a:schemeClr val="bg1"/>
                </a:solidFill>
              </a:rPr>
              <a:t>May appear as </a:t>
            </a:r>
            <a:r>
              <a:rPr lang="en-US" altLang="en-US" sz="2100" dirty="0" smtClean="0">
                <a:solidFill>
                  <a:schemeClr val="bg1"/>
                </a:solidFill>
              </a:rPr>
              <a:t>behavioral problems </a:t>
            </a:r>
            <a:r>
              <a:rPr lang="en-US" altLang="en-US" sz="2100" dirty="0">
                <a:solidFill>
                  <a:schemeClr val="bg1"/>
                </a:solidFill>
              </a:rPr>
              <a:t>in </a:t>
            </a:r>
            <a:r>
              <a:rPr lang="en-US" altLang="en-US" sz="2100" dirty="0" smtClean="0">
                <a:solidFill>
                  <a:schemeClr val="bg1"/>
                </a:solidFill>
              </a:rPr>
              <a:t>classroom</a:t>
            </a:r>
          </a:p>
          <a:p>
            <a:pPr marL="400050" lvl="1" indent="-285750">
              <a:buClr>
                <a:schemeClr val="bg1"/>
              </a:buClr>
            </a:pPr>
            <a:r>
              <a:rPr lang="en-US" altLang="en-US" sz="2400" dirty="0">
                <a:solidFill>
                  <a:schemeClr val="bg1"/>
                </a:solidFill>
              </a:rPr>
              <a:t>School may be where child functions best</a:t>
            </a:r>
          </a:p>
          <a:p>
            <a:pPr marL="742950" lvl="2" indent="-285750">
              <a:buClr>
                <a:schemeClr val="bg1"/>
              </a:buClr>
            </a:pPr>
            <a:r>
              <a:rPr lang="en-US" altLang="en-US" sz="2100" dirty="0">
                <a:solidFill>
                  <a:schemeClr val="bg1"/>
                </a:solidFill>
              </a:rPr>
              <a:t>Continuing Structure, sense of control</a:t>
            </a:r>
          </a:p>
          <a:p>
            <a:pPr marL="742950" lvl="2" indent="-285750">
              <a:buClr>
                <a:schemeClr val="bg1"/>
              </a:buClr>
            </a:pPr>
            <a:r>
              <a:rPr lang="en-US" altLang="en-US" sz="2100" dirty="0">
                <a:solidFill>
                  <a:schemeClr val="bg1"/>
                </a:solidFill>
              </a:rPr>
              <a:t>Social </a:t>
            </a:r>
            <a:r>
              <a:rPr lang="en-US" altLang="en-US" sz="2100" dirty="0" smtClean="0">
                <a:solidFill>
                  <a:schemeClr val="bg1"/>
                </a:solidFill>
              </a:rPr>
              <a:t>group</a:t>
            </a:r>
            <a:endParaRPr lang="en-US" altLang="en-US" sz="2100" dirty="0">
              <a:solidFill>
                <a:schemeClr val="bg1"/>
              </a:solidFill>
            </a:endParaRPr>
          </a:p>
          <a:p>
            <a:pPr marL="400050" lvl="1" indent="-285750">
              <a:buClr>
                <a:schemeClr val="bg1"/>
              </a:buClr>
            </a:pPr>
            <a:endParaRPr lang="en-US" altLang="en-US" sz="2400" dirty="0" smtClean="0">
              <a:solidFill>
                <a:schemeClr val="bg1"/>
              </a:solidFill>
            </a:endParaRPr>
          </a:p>
          <a:p>
            <a:pPr marL="400050" lvl="1" indent="-285750">
              <a:buClr>
                <a:schemeClr val="bg1"/>
              </a:buClr>
            </a:pPr>
            <a:endParaRPr lang="en-US" altLang="en-US" sz="2400" dirty="0">
              <a:solidFill>
                <a:schemeClr val="bg1"/>
              </a:solidFill>
            </a:endParaRPr>
          </a:p>
          <a:p>
            <a:pPr marL="400050" lvl="1" indent="-285750">
              <a:buClr>
                <a:schemeClr val="bg1"/>
              </a:buClr>
            </a:pPr>
            <a:endParaRPr lang="en-US" altLang="en-US" sz="2400" dirty="0">
              <a:solidFill>
                <a:schemeClr val="bg1"/>
              </a:solidFill>
            </a:endParaRPr>
          </a:p>
        </p:txBody>
      </p:sp>
      <p:sp>
        <p:nvSpPr>
          <p:cNvPr id="7" name="Title 1"/>
          <p:cNvSpPr>
            <a:spLocks noGrp="1"/>
          </p:cNvSpPr>
          <p:nvPr>
            <p:ph type="title"/>
          </p:nvPr>
        </p:nvSpPr>
        <p:spPr>
          <a:xfrm>
            <a:off x="628650" y="131379"/>
            <a:ext cx="7886700" cy="914400"/>
          </a:xfrm>
        </p:spPr>
        <p:txBody>
          <a:bodyPr/>
          <a:lstStyle/>
          <a:p>
            <a:r>
              <a:rPr lang="en-US" dirty="0" smtClean="0"/>
              <a:t>Common Cognitive Reactions Children / Youth</a:t>
            </a:r>
            <a:endParaRPr lang="en-US" dirty="0"/>
          </a:p>
        </p:txBody>
      </p:sp>
    </p:spTree>
    <p:extLst>
      <p:ext uri="{BB962C8B-B14F-4D97-AF65-F5344CB8AC3E}">
        <p14:creationId xmlns:p14="http://schemas.microsoft.com/office/powerpoint/2010/main" val="274208767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14</a:t>
            </a:fld>
            <a:endParaRPr lang="en-US" dirty="0"/>
          </a:p>
        </p:txBody>
      </p:sp>
      <p:pic>
        <p:nvPicPr>
          <p:cNvPr id="4" name="Content Placeholder 3" descr="A silhouette of a man stands in the outside in the dark surrounded by clouds staring at the moon with his arms outstretched." title="Man with outstretched arm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97214" y="2050515"/>
            <a:ext cx="2916620" cy="3330779"/>
          </a:xfrm>
        </p:spPr>
      </p:pic>
      <p:sp>
        <p:nvSpPr>
          <p:cNvPr id="15363" name="Rectangle 3"/>
          <p:cNvSpPr>
            <a:spLocks noGrp="1" noChangeArrowheads="1"/>
          </p:cNvSpPr>
          <p:nvPr>
            <p:ph sz="half" idx="1"/>
          </p:nvPr>
        </p:nvSpPr>
        <p:spPr>
          <a:xfrm>
            <a:off x="628650" y="2050515"/>
            <a:ext cx="3886200" cy="3330779"/>
          </a:xfrm>
          <a:solidFill>
            <a:srgbClr val="003865">
              <a:alpha val="88000"/>
            </a:srgbClr>
          </a:solidFill>
        </p:spPr>
        <p:txBody>
          <a:bodyPr>
            <a:normAutofit lnSpcReduction="10000"/>
          </a:bodyPr>
          <a:lstStyle/>
          <a:p>
            <a:pPr marL="400050" lvl="1" indent="-285750">
              <a:buClr>
                <a:schemeClr val="bg1"/>
              </a:buClr>
            </a:pPr>
            <a:r>
              <a:rPr lang="en-US" altLang="en-US" sz="2400" dirty="0">
                <a:solidFill>
                  <a:schemeClr val="bg1"/>
                </a:solidFill>
              </a:rPr>
              <a:t>Reliance upon </a:t>
            </a:r>
            <a:r>
              <a:rPr lang="en-US" altLang="en-US" sz="2400" dirty="0" smtClean="0">
                <a:solidFill>
                  <a:schemeClr val="bg1"/>
                </a:solidFill>
              </a:rPr>
              <a:t>faith</a:t>
            </a:r>
          </a:p>
          <a:p>
            <a:pPr marL="400050" lvl="1" indent="-285750">
              <a:buClr>
                <a:schemeClr val="bg1"/>
              </a:buClr>
            </a:pPr>
            <a:r>
              <a:rPr lang="en-US" altLang="en-US" sz="2400" dirty="0">
                <a:solidFill>
                  <a:schemeClr val="bg1"/>
                </a:solidFill>
              </a:rPr>
              <a:t>Questioning values </a:t>
            </a:r>
            <a:r>
              <a:rPr lang="en-US" altLang="en-US" sz="2400" dirty="0" smtClean="0">
                <a:solidFill>
                  <a:schemeClr val="bg1"/>
                </a:solidFill>
              </a:rPr>
              <a:t>and beliefs</a:t>
            </a:r>
          </a:p>
          <a:p>
            <a:pPr marL="400050" lvl="1" indent="-285750">
              <a:buClr>
                <a:schemeClr val="bg1"/>
              </a:buClr>
            </a:pPr>
            <a:r>
              <a:rPr lang="en-US" altLang="en-US" sz="2400" dirty="0">
                <a:solidFill>
                  <a:schemeClr val="bg1"/>
                </a:solidFill>
              </a:rPr>
              <a:t>Loss of meaning</a:t>
            </a:r>
          </a:p>
          <a:p>
            <a:pPr marL="400050" lvl="1" indent="-285750">
              <a:buClr>
                <a:schemeClr val="bg1"/>
              </a:buClr>
            </a:pPr>
            <a:r>
              <a:rPr lang="en-US" altLang="en-US" sz="2400" dirty="0">
                <a:solidFill>
                  <a:schemeClr val="bg1"/>
                </a:solidFill>
              </a:rPr>
              <a:t>Directing anger </a:t>
            </a:r>
            <a:r>
              <a:rPr lang="en-US" altLang="en-US" sz="2400" dirty="0" smtClean="0">
                <a:solidFill>
                  <a:schemeClr val="bg1"/>
                </a:solidFill>
              </a:rPr>
              <a:t>toward God</a:t>
            </a:r>
          </a:p>
          <a:p>
            <a:pPr marL="400050" lvl="1" indent="-285750">
              <a:buClr>
                <a:schemeClr val="bg1"/>
              </a:buClr>
            </a:pPr>
            <a:r>
              <a:rPr lang="en-US" altLang="en-US" sz="2400" dirty="0" smtClean="0">
                <a:solidFill>
                  <a:schemeClr val="bg1"/>
                </a:solidFill>
              </a:rPr>
              <a:t>Cynicism</a:t>
            </a:r>
            <a:endParaRPr lang="en-US" altLang="en-US" sz="2400" dirty="0">
              <a:solidFill>
                <a:schemeClr val="bg1"/>
              </a:solidFill>
            </a:endParaRPr>
          </a:p>
          <a:p>
            <a:pPr marL="400050" lvl="1" indent="-285750">
              <a:buClr>
                <a:schemeClr val="bg1"/>
              </a:buClr>
            </a:pPr>
            <a:endParaRPr lang="en-US" altLang="en-US" sz="2400" dirty="0">
              <a:solidFill>
                <a:schemeClr val="bg1"/>
              </a:solidFill>
            </a:endParaRPr>
          </a:p>
          <a:p>
            <a:pPr marL="400050" lvl="1" indent="-285750">
              <a:buClr>
                <a:schemeClr val="bg1"/>
              </a:buClr>
            </a:pPr>
            <a:endParaRPr lang="en-US" altLang="en-US" sz="2400" dirty="0">
              <a:solidFill>
                <a:schemeClr val="bg1"/>
              </a:solidFill>
            </a:endParaRPr>
          </a:p>
          <a:p>
            <a:pPr marL="400050" lvl="1" indent="-285750">
              <a:buClr>
                <a:schemeClr val="bg1"/>
              </a:buClr>
            </a:pPr>
            <a:endParaRPr lang="en-US" altLang="en-US" sz="2400" dirty="0" smtClean="0">
              <a:solidFill>
                <a:schemeClr val="bg1"/>
              </a:solidFill>
            </a:endParaRPr>
          </a:p>
          <a:p>
            <a:pPr marL="400050" lvl="1" indent="-285750">
              <a:buClr>
                <a:schemeClr val="bg1"/>
              </a:buClr>
            </a:pPr>
            <a:endParaRPr lang="en-US" altLang="en-US" sz="2400" dirty="0">
              <a:solidFill>
                <a:schemeClr val="bg1"/>
              </a:solidFill>
            </a:endParaRPr>
          </a:p>
          <a:p>
            <a:pPr marL="400050" lvl="1" indent="-285750">
              <a:buClr>
                <a:schemeClr val="bg1"/>
              </a:buClr>
            </a:pPr>
            <a:endParaRPr lang="en-US" altLang="en-US" sz="2400" dirty="0">
              <a:solidFill>
                <a:schemeClr val="bg1"/>
              </a:solidFill>
            </a:endParaRPr>
          </a:p>
        </p:txBody>
      </p:sp>
      <p:sp>
        <p:nvSpPr>
          <p:cNvPr id="7" name="Title 1"/>
          <p:cNvSpPr>
            <a:spLocks noGrp="1"/>
          </p:cNvSpPr>
          <p:nvPr>
            <p:ph type="title"/>
          </p:nvPr>
        </p:nvSpPr>
        <p:spPr/>
        <p:txBody>
          <a:bodyPr/>
          <a:lstStyle/>
          <a:p>
            <a:r>
              <a:rPr lang="en-US" dirty="0" smtClean="0"/>
              <a:t>Common Faith &amp; Spiritual Reactions </a:t>
            </a:r>
            <a:br>
              <a:rPr lang="en-US" dirty="0" smtClean="0"/>
            </a:br>
            <a:r>
              <a:rPr lang="en-US" dirty="0" smtClean="0"/>
              <a:t>Adults &amp; Children</a:t>
            </a:r>
            <a:endParaRPr lang="en-US" dirty="0"/>
          </a:p>
        </p:txBody>
      </p:sp>
    </p:spTree>
    <p:extLst>
      <p:ext uri="{BB962C8B-B14F-4D97-AF65-F5344CB8AC3E}">
        <p14:creationId xmlns:p14="http://schemas.microsoft.com/office/powerpoint/2010/main" val="109145559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15</a:t>
            </a:fld>
            <a:endParaRPr lang="en-US" dirty="0"/>
          </a:p>
        </p:txBody>
      </p:sp>
      <p:pic>
        <p:nvPicPr>
          <p:cNvPr id="4" name="Content Placeholder 3" descr="Dust and debrie fill the air. A man stands in the foreground with a cloth over his mouth and nose. A dust covered firefighter with his helmet off stands near him with other dust covered people in the background." title="Responder to September 11, 2001 terrorist attack"/>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439102" y="2050516"/>
            <a:ext cx="2774731" cy="3110063"/>
          </a:xfrm>
        </p:spPr>
      </p:pic>
      <p:sp>
        <p:nvSpPr>
          <p:cNvPr id="15363" name="Rectangle 3"/>
          <p:cNvSpPr>
            <a:spLocks noGrp="1" noChangeArrowheads="1"/>
          </p:cNvSpPr>
          <p:nvPr>
            <p:ph sz="half" idx="1"/>
          </p:nvPr>
        </p:nvSpPr>
        <p:spPr>
          <a:xfrm>
            <a:off x="628650" y="2050516"/>
            <a:ext cx="3886200" cy="3110064"/>
          </a:xfrm>
          <a:solidFill>
            <a:srgbClr val="003865">
              <a:alpha val="88000"/>
            </a:srgbClr>
          </a:solidFill>
        </p:spPr>
        <p:txBody>
          <a:bodyPr>
            <a:normAutofit/>
          </a:bodyPr>
          <a:lstStyle/>
          <a:p>
            <a:pPr marL="400050" lvl="1" indent="-285750">
              <a:buClr>
                <a:schemeClr val="bg1"/>
              </a:buClr>
            </a:pPr>
            <a:r>
              <a:rPr lang="en-US" altLang="en-US" sz="2800" dirty="0">
                <a:solidFill>
                  <a:schemeClr val="bg1"/>
                </a:solidFill>
              </a:rPr>
              <a:t>Sight</a:t>
            </a:r>
          </a:p>
          <a:p>
            <a:pPr marL="400050" lvl="1" indent="-285750">
              <a:buClr>
                <a:schemeClr val="bg1"/>
              </a:buClr>
            </a:pPr>
            <a:r>
              <a:rPr lang="en-US" altLang="en-US" sz="2800" dirty="0">
                <a:solidFill>
                  <a:schemeClr val="bg1"/>
                </a:solidFill>
              </a:rPr>
              <a:t>Sound</a:t>
            </a:r>
          </a:p>
          <a:p>
            <a:pPr marL="400050" lvl="1" indent="-285750">
              <a:buClr>
                <a:schemeClr val="bg1"/>
              </a:buClr>
            </a:pPr>
            <a:r>
              <a:rPr lang="en-US" altLang="en-US" sz="2800" dirty="0">
                <a:solidFill>
                  <a:schemeClr val="bg1"/>
                </a:solidFill>
              </a:rPr>
              <a:t>Smell</a:t>
            </a:r>
          </a:p>
          <a:p>
            <a:pPr marL="400050" lvl="1" indent="-285750">
              <a:buClr>
                <a:schemeClr val="bg1"/>
              </a:buClr>
            </a:pPr>
            <a:r>
              <a:rPr lang="en-US" altLang="en-US" sz="2800" dirty="0">
                <a:solidFill>
                  <a:schemeClr val="bg1"/>
                </a:solidFill>
              </a:rPr>
              <a:t>Taste</a:t>
            </a:r>
          </a:p>
          <a:p>
            <a:pPr marL="400050" lvl="1" indent="-285750">
              <a:buClr>
                <a:schemeClr val="bg1"/>
              </a:buClr>
            </a:pPr>
            <a:r>
              <a:rPr lang="en-US" altLang="en-US" sz="2800" dirty="0" smtClean="0">
                <a:solidFill>
                  <a:schemeClr val="bg1"/>
                </a:solidFill>
              </a:rPr>
              <a:t>Touch</a:t>
            </a:r>
            <a:endParaRPr lang="en-US" altLang="en-US" sz="2800" dirty="0">
              <a:solidFill>
                <a:schemeClr val="bg1"/>
              </a:solidFill>
            </a:endParaRPr>
          </a:p>
          <a:p>
            <a:pPr marL="400050" lvl="1" indent="-285750">
              <a:buClr>
                <a:schemeClr val="bg1"/>
              </a:buClr>
            </a:pPr>
            <a:endParaRPr lang="en-US" altLang="en-US" sz="2400" dirty="0">
              <a:solidFill>
                <a:schemeClr val="bg1"/>
              </a:solidFill>
            </a:endParaRPr>
          </a:p>
          <a:p>
            <a:pPr marL="400050" lvl="1" indent="-285750">
              <a:buClr>
                <a:schemeClr val="bg1"/>
              </a:buClr>
            </a:pPr>
            <a:endParaRPr lang="en-US" altLang="en-US" sz="2400" dirty="0" smtClean="0">
              <a:solidFill>
                <a:schemeClr val="bg1"/>
              </a:solidFill>
            </a:endParaRPr>
          </a:p>
          <a:p>
            <a:pPr marL="400050" lvl="1" indent="-285750">
              <a:buClr>
                <a:schemeClr val="bg1"/>
              </a:buClr>
            </a:pPr>
            <a:endParaRPr lang="en-US" altLang="en-US" sz="2400" dirty="0">
              <a:solidFill>
                <a:schemeClr val="bg1"/>
              </a:solidFill>
            </a:endParaRPr>
          </a:p>
          <a:p>
            <a:pPr marL="400050" lvl="1" indent="-285750">
              <a:buClr>
                <a:schemeClr val="bg1"/>
              </a:buClr>
            </a:pPr>
            <a:endParaRPr lang="en-US" altLang="en-US" sz="2400" dirty="0">
              <a:solidFill>
                <a:schemeClr val="bg1"/>
              </a:solidFill>
            </a:endParaRPr>
          </a:p>
        </p:txBody>
      </p:sp>
      <p:sp>
        <p:nvSpPr>
          <p:cNvPr id="7" name="Title 1"/>
          <p:cNvSpPr>
            <a:spLocks noGrp="1"/>
          </p:cNvSpPr>
          <p:nvPr>
            <p:ph type="title"/>
          </p:nvPr>
        </p:nvSpPr>
        <p:spPr>
          <a:xfrm>
            <a:off x="628650" y="152400"/>
            <a:ext cx="7886700" cy="914400"/>
          </a:xfrm>
        </p:spPr>
        <p:txBody>
          <a:bodyPr/>
          <a:lstStyle/>
          <a:p>
            <a:r>
              <a:rPr lang="en-US" dirty="0" smtClean="0"/>
              <a:t>Common Sensory Reactions </a:t>
            </a:r>
            <a:br>
              <a:rPr lang="en-US" dirty="0" smtClean="0"/>
            </a:br>
            <a:r>
              <a:rPr lang="en-US" dirty="0" smtClean="0"/>
              <a:t>Adults &amp; Children</a:t>
            </a:r>
            <a:endParaRPr lang="en-US" dirty="0"/>
          </a:p>
        </p:txBody>
      </p:sp>
    </p:spTree>
    <p:extLst>
      <p:ext uri="{BB962C8B-B14F-4D97-AF65-F5344CB8AC3E}">
        <p14:creationId xmlns:p14="http://schemas.microsoft.com/office/powerpoint/2010/main" val="300005580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16</a:t>
            </a:fld>
            <a:endParaRPr lang="en-US" dirty="0"/>
          </a:p>
        </p:txBody>
      </p:sp>
      <p:pic>
        <p:nvPicPr>
          <p:cNvPr id="4" name="Content Placeholder 3" descr="A large city is flooded by water. the streets are covered with water with only the rooftops and treetops visable." title="Hurricane Katrina impact on New Orleans"/>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23792" y="1924391"/>
            <a:ext cx="3391557" cy="3950891"/>
          </a:xfrm>
        </p:spPr>
      </p:pic>
      <p:sp>
        <p:nvSpPr>
          <p:cNvPr id="15363" name="Rectangle 3"/>
          <p:cNvSpPr>
            <a:spLocks noGrp="1" noChangeArrowheads="1"/>
          </p:cNvSpPr>
          <p:nvPr>
            <p:ph sz="half" idx="1"/>
          </p:nvPr>
        </p:nvSpPr>
        <p:spPr>
          <a:xfrm>
            <a:off x="628650" y="2050515"/>
            <a:ext cx="3886200" cy="3950891"/>
          </a:xfrm>
          <a:solidFill>
            <a:srgbClr val="003865">
              <a:alpha val="88000"/>
            </a:srgbClr>
          </a:solidFill>
        </p:spPr>
        <p:txBody>
          <a:bodyPr>
            <a:normAutofit/>
          </a:bodyPr>
          <a:lstStyle/>
          <a:p>
            <a:pPr marL="400050" lvl="1" indent="-285750">
              <a:buClr>
                <a:schemeClr val="bg1"/>
              </a:buClr>
            </a:pPr>
            <a:r>
              <a:rPr lang="en-US" altLang="en-US" sz="2400" dirty="0">
                <a:solidFill>
                  <a:schemeClr val="bg1"/>
                </a:solidFill>
              </a:rPr>
              <a:t>Event is unexpected</a:t>
            </a:r>
          </a:p>
          <a:p>
            <a:pPr marL="400050" lvl="1" indent="-285750">
              <a:buClr>
                <a:schemeClr val="bg1"/>
              </a:buClr>
            </a:pPr>
            <a:r>
              <a:rPr lang="en-US" altLang="en-US" sz="2400" dirty="0">
                <a:solidFill>
                  <a:schemeClr val="bg1"/>
                </a:solidFill>
              </a:rPr>
              <a:t>Many people die, especially children</a:t>
            </a:r>
          </a:p>
          <a:p>
            <a:pPr marL="400050" lvl="1" indent="-285750">
              <a:buClr>
                <a:schemeClr val="bg1"/>
              </a:buClr>
            </a:pPr>
            <a:r>
              <a:rPr lang="en-US" altLang="en-US" sz="2400" dirty="0">
                <a:solidFill>
                  <a:schemeClr val="bg1"/>
                </a:solidFill>
              </a:rPr>
              <a:t>Event lasts a long time</a:t>
            </a:r>
          </a:p>
          <a:p>
            <a:pPr marL="400050" lvl="1" indent="-285750">
              <a:buClr>
                <a:schemeClr val="bg1"/>
              </a:buClr>
            </a:pPr>
            <a:r>
              <a:rPr lang="en-US" altLang="en-US" sz="2400" dirty="0">
                <a:solidFill>
                  <a:schemeClr val="bg1"/>
                </a:solidFill>
              </a:rPr>
              <a:t>The cause is unknown</a:t>
            </a:r>
          </a:p>
          <a:p>
            <a:pPr marL="400050" lvl="1" indent="-285750">
              <a:buClr>
                <a:schemeClr val="bg1"/>
              </a:buClr>
            </a:pPr>
            <a:r>
              <a:rPr lang="en-US" altLang="en-US" sz="2400" dirty="0">
                <a:solidFill>
                  <a:schemeClr val="bg1"/>
                </a:solidFill>
              </a:rPr>
              <a:t>The event is poignant or meaningful</a:t>
            </a:r>
          </a:p>
          <a:p>
            <a:pPr marL="400050" lvl="1" indent="-285750">
              <a:buClr>
                <a:schemeClr val="bg1"/>
              </a:buClr>
            </a:pPr>
            <a:r>
              <a:rPr lang="en-US" altLang="en-US" sz="2400" dirty="0">
                <a:solidFill>
                  <a:schemeClr val="bg1"/>
                </a:solidFill>
              </a:rPr>
              <a:t>Event impacts a large area</a:t>
            </a:r>
          </a:p>
          <a:p>
            <a:pPr marL="400050" lvl="1" indent="-285750">
              <a:buClr>
                <a:schemeClr val="bg1"/>
              </a:buClr>
            </a:pPr>
            <a:endParaRPr lang="en-US" altLang="en-US" sz="2400" dirty="0">
              <a:solidFill>
                <a:schemeClr val="bg1"/>
              </a:solidFill>
            </a:endParaRPr>
          </a:p>
          <a:p>
            <a:pPr marL="400050" lvl="1" indent="-285750">
              <a:buClr>
                <a:schemeClr val="bg1"/>
              </a:buClr>
            </a:pPr>
            <a:endParaRPr lang="en-US" altLang="en-US" sz="2400" dirty="0" smtClean="0">
              <a:solidFill>
                <a:schemeClr val="bg1"/>
              </a:solidFill>
            </a:endParaRPr>
          </a:p>
          <a:p>
            <a:pPr marL="400050" lvl="1" indent="-285750">
              <a:buClr>
                <a:schemeClr val="bg1"/>
              </a:buClr>
            </a:pPr>
            <a:endParaRPr lang="en-US" altLang="en-US" sz="2400" dirty="0">
              <a:solidFill>
                <a:schemeClr val="bg1"/>
              </a:solidFill>
            </a:endParaRPr>
          </a:p>
          <a:p>
            <a:pPr marL="400050" lvl="1" indent="-285750">
              <a:buClr>
                <a:schemeClr val="bg1"/>
              </a:buClr>
            </a:pPr>
            <a:endParaRPr lang="en-US" altLang="en-US" sz="2400" dirty="0">
              <a:solidFill>
                <a:schemeClr val="bg1"/>
              </a:solidFill>
            </a:endParaRPr>
          </a:p>
        </p:txBody>
      </p:sp>
      <p:sp>
        <p:nvSpPr>
          <p:cNvPr id="7" name="Title 1"/>
          <p:cNvSpPr>
            <a:spLocks noGrp="1"/>
          </p:cNvSpPr>
          <p:nvPr>
            <p:ph type="title"/>
          </p:nvPr>
        </p:nvSpPr>
        <p:spPr>
          <a:xfrm>
            <a:off x="628650" y="152400"/>
            <a:ext cx="7886700" cy="914400"/>
          </a:xfrm>
        </p:spPr>
        <p:txBody>
          <a:bodyPr/>
          <a:lstStyle/>
          <a:p>
            <a:r>
              <a:rPr lang="en-US" dirty="0" smtClean="0"/>
              <a:t>An Event is More Stressful or</a:t>
            </a:r>
            <a:br>
              <a:rPr lang="en-US" dirty="0" smtClean="0"/>
            </a:br>
            <a:r>
              <a:rPr lang="en-US" dirty="0" smtClean="0"/>
              <a:t>Traumatic When …</a:t>
            </a:r>
            <a:endParaRPr lang="en-US" dirty="0"/>
          </a:p>
        </p:txBody>
      </p:sp>
    </p:spTree>
    <p:extLst>
      <p:ext uri="{BB962C8B-B14F-4D97-AF65-F5344CB8AC3E}">
        <p14:creationId xmlns:p14="http://schemas.microsoft.com/office/powerpoint/2010/main" val="99075173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17</a:t>
            </a:fld>
            <a:endParaRPr lang="en-US" dirty="0"/>
          </a:p>
        </p:txBody>
      </p:sp>
      <p:pic>
        <p:nvPicPr>
          <p:cNvPr id="4" name="Content Placeholder 3" descr="Half a woman's face is displayed in the dark with her eye looking out a small hole into the light." title="A woman trying to se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202620" y="2050516"/>
            <a:ext cx="3153103" cy="3446394"/>
          </a:xfrm>
        </p:spPr>
      </p:pic>
      <p:sp>
        <p:nvSpPr>
          <p:cNvPr id="15363" name="Rectangle 3"/>
          <p:cNvSpPr>
            <a:spLocks noGrp="1" noChangeArrowheads="1"/>
          </p:cNvSpPr>
          <p:nvPr>
            <p:ph sz="half" idx="1"/>
          </p:nvPr>
        </p:nvSpPr>
        <p:spPr>
          <a:xfrm>
            <a:off x="628650" y="2050515"/>
            <a:ext cx="3886200" cy="3446395"/>
          </a:xfrm>
          <a:solidFill>
            <a:srgbClr val="003865">
              <a:alpha val="88000"/>
            </a:srgbClr>
          </a:solidFill>
        </p:spPr>
        <p:txBody>
          <a:bodyPr>
            <a:normAutofit/>
          </a:bodyPr>
          <a:lstStyle/>
          <a:p>
            <a:pPr marL="400050" lvl="1" indent="-285750">
              <a:buClr>
                <a:schemeClr val="bg1"/>
              </a:buClr>
            </a:pPr>
            <a:r>
              <a:rPr lang="en-US" altLang="en-US" sz="2400" dirty="0">
                <a:solidFill>
                  <a:schemeClr val="bg1"/>
                </a:solidFill>
              </a:rPr>
              <a:t>Acceptance of the event and our losses.</a:t>
            </a:r>
          </a:p>
          <a:p>
            <a:pPr marL="400050" lvl="1" indent="-285750">
              <a:buClr>
                <a:schemeClr val="bg1"/>
              </a:buClr>
            </a:pPr>
            <a:r>
              <a:rPr lang="en-US" altLang="en-US" sz="2400" dirty="0">
                <a:solidFill>
                  <a:schemeClr val="bg1"/>
                </a:solidFill>
              </a:rPr>
              <a:t>Identification, labeling, and expression of our emotions.</a:t>
            </a:r>
          </a:p>
          <a:p>
            <a:pPr marL="400050" lvl="1" indent="-285750">
              <a:buClr>
                <a:schemeClr val="bg1"/>
              </a:buClr>
            </a:pPr>
            <a:r>
              <a:rPr lang="en-US" altLang="en-US" sz="2400" dirty="0">
                <a:solidFill>
                  <a:schemeClr val="bg1"/>
                </a:solidFill>
              </a:rPr>
              <a:t>Regaining a sense of mastery and control over our life</a:t>
            </a:r>
            <a:r>
              <a:rPr lang="en-US" altLang="en-US" sz="2400" dirty="0" smtClean="0">
                <a:solidFill>
                  <a:schemeClr val="bg1"/>
                </a:solidFill>
              </a:rPr>
              <a:t>.</a:t>
            </a:r>
            <a:endParaRPr lang="en-US" altLang="en-US" sz="2400" dirty="0">
              <a:solidFill>
                <a:schemeClr val="bg1"/>
              </a:solidFill>
            </a:endParaRPr>
          </a:p>
          <a:p>
            <a:pPr marL="400050" lvl="1" indent="-285750">
              <a:buClr>
                <a:schemeClr val="bg1"/>
              </a:buClr>
            </a:pPr>
            <a:endParaRPr lang="en-US" altLang="en-US" sz="2400" dirty="0" smtClean="0">
              <a:solidFill>
                <a:schemeClr val="bg1"/>
              </a:solidFill>
            </a:endParaRPr>
          </a:p>
          <a:p>
            <a:pPr marL="400050" lvl="1" indent="-285750">
              <a:buClr>
                <a:schemeClr val="bg1"/>
              </a:buClr>
            </a:pPr>
            <a:endParaRPr lang="en-US" altLang="en-US" sz="2400" dirty="0">
              <a:solidFill>
                <a:schemeClr val="bg1"/>
              </a:solidFill>
            </a:endParaRPr>
          </a:p>
          <a:p>
            <a:pPr marL="400050" lvl="1" indent="-285750">
              <a:buClr>
                <a:schemeClr val="bg1"/>
              </a:buClr>
            </a:pPr>
            <a:endParaRPr lang="en-US" altLang="en-US" sz="2400" dirty="0">
              <a:solidFill>
                <a:schemeClr val="bg1"/>
              </a:solidFill>
            </a:endParaRPr>
          </a:p>
        </p:txBody>
      </p:sp>
      <p:sp>
        <p:nvSpPr>
          <p:cNvPr id="3" name="Title 1"/>
          <p:cNvSpPr>
            <a:spLocks noGrp="1"/>
          </p:cNvSpPr>
          <p:nvPr>
            <p:ph type="title"/>
          </p:nvPr>
        </p:nvSpPr>
        <p:spPr/>
        <p:txBody>
          <a:bodyPr/>
          <a:lstStyle/>
          <a:p>
            <a:r>
              <a:rPr lang="en-US" dirty="0" smtClean="0"/>
              <a:t>What Assists our Emotional Re-Adjustment? </a:t>
            </a:r>
            <a:endParaRPr lang="en-US" dirty="0"/>
          </a:p>
        </p:txBody>
      </p:sp>
    </p:spTree>
    <p:extLst>
      <p:ext uri="{BB962C8B-B14F-4D97-AF65-F5344CB8AC3E}">
        <p14:creationId xmlns:p14="http://schemas.microsoft.com/office/powerpoint/2010/main" val="194950102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F63A3B-78C7-47BE-AE5E-E10140E04643}" type="slidenum">
              <a:rPr lang="en-US" smtClean="0"/>
              <a:t>18</a:t>
            </a:fld>
            <a:endParaRPr lang="en-US" dirty="0"/>
          </a:p>
        </p:txBody>
      </p:sp>
      <p:pic>
        <p:nvPicPr>
          <p:cNvPr id="9" name="Content Placeholder 8" descr="Lists prevention stratgies and self care tips." title="Back of MN Psychological First Aid car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39932" y="1722377"/>
            <a:ext cx="3264635" cy="4326058"/>
          </a:xfrm>
        </p:spPr>
      </p:pic>
      <p:pic>
        <p:nvPicPr>
          <p:cNvPr id="8" name="Content Placeholder 7" descr="Lists the the core strategies of psychological first aid: safety, calm and comfort, connectedness, and self empowerment and tips to remember about each strategy." title="Front of MN Psychological First Aid Card"/>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39432" y="1719224"/>
            <a:ext cx="3264635" cy="4332364"/>
          </a:xfrm>
        </p:spPr>
      </p:pic>
      <p:sp>
        <p:nvSpPr>
          <p:cNvPr id="2" name="Title 1"/>
          <p:cNvSpPr>
            <a:spLocks noGrp="1"/>
          </p:cNvSpPr>
          <p:nvPr>
            <p:ph type="title"/>
          </p:nvPr>
        </p:nvSpPr>
        <p:spPr/>
        <p:txBody>
          <a:bodyPr>
            <a:normAutofit/>
          </a:bodyPr>
          <a:lstStyle/>
          <a:p>
            <a:r>
              <a:rPr lang="en-US" dirty="0" smtClean="0"/>
              <a:t>MN PFA Card</a:t>
            </a:r>
            <a:endParaRPr lang="en-US" dirty="0"/>
          </a:p>
        </p:txBody>
      </p:sp>
    </p:spTree>
    <p:extLst>
      <p:ext uri="{BB962C8B-B14F-4D97-AF65-F5344CB8AC3E}">
        <p14:creationId xmlns:p14="http://schemas.microsoft.com/office/powerpoint/2010/main" val="6132010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19</a:t>
            </a:fld>
            <a:endParaRPr lang="en-US" dirty="0"/>
          </a:p>
        </p:txBody>
      </p:sp>
      <p:pic>
        <p:nvPicPr>
          <p:cNvPr id="4" name="Content Placeholder 3" descr="Three people dressed in red jackets are on a small watercraft. One person standing holding binoculars searching for survivors, while the other two hold a large net." title=" Rescuers searching for survivor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29200" y="2218681"/>
            <a:ext cx="3657600" cy="2889346"/>
          </a:xfrm>
        </p:spPr>
      </p:pic>
      <p:sp>
        <p:nvSpPr>
          <p:cNvPr id="15363" name="Rectangle 3"/>
          <p:cNvSpPr>
            <a:spLocks noGrp="1" noChangeArrowheads="1"/>
          </p:cNvSpPr>
          <p:nvPr>
            <p:ph sz="half" idx="1"/>
          </p:nvPr>
        </p:nvSpPr>
        <p:spPr>
          <a:xfrm>
            <a:off x="628650" y="2218680"/>
            <a:ext cx="3886200" cy="2889347"/>
          </a:xfrm>
          <a:solidFill>
            <a:srgbClr val="003865">
              <a:alpha val="88000"/>
            </a:srgbClr>
          </a:solidFill>
        </p:spPr>
        <p:txBody>
          <a:bodyPr>
            <a:normAutofit lnSpcReduction="10000"/>
          </a:bodyPr>
          <a:lstStyle/>
          <a:p>
            <a:pPr marL="400050" lvl="1" indent="-285750">
              <a:buClr>
                <a:schemeClr val="bg1"/>
              </a:buClr>
            </a:pPr>
            <a:r>
              <a:rPr lang="en-US" altLang="en-US" sz="2800" dirty="0">
                <a:solidFill>
                  <a:schemeClr val="bg1"/>
                </a:solidFill>
              </a:rPr>
              <a:t>Remove from immediate danger area as soon as possible</a:t>
            </a:r>
          </a:p>
          <a:p>
            <a:pPr marL="400050" lvl="1" indent="-285750">
              <a:buClr>
                <a:schemeClr val="bg1"/>
              </a:buClr>
            </a:pPr>
            <a:r>
              <a:rPr lang="en-US" altLang="en-US" sz="2800" dirty="0">
                <a:solidFill>
                  <a:schemeClr val="bg1"/>
                </a:solidFill>
              </a:rPr>
              <a:t>Meet basic survival </a:t>
            </a:r>
            <a:r>
              <a:rPr lang="en-US" altLang="en-US" sz="2800" dirty="0" smtClean="0">
                <a:solidFill>
                  <a:schemeClr val="bg1"/>
                </a:solidFill>
              </a:rPr>
              <a:t>needs</a:t>
            </a:r>
          </a:p>
          <a:p>
            <a:pPr marL="400050" lvl="1" indent="-285750">
              <a:buClr>
                <a:schemeClr val="bg1"/>
              </a:buClr>
            </a:pPr>
            <a:endParaRPr lang="en-US" altLang="en-US" sz="2400" dirty="0">
              <a:solidFill>
                <a:schemeClr val="bg1"/>
              </a:solidFill>
            </a:endParaRPr>
          </a:p>
          <a:p>
            <a:pPr marL="400050" lvl="1" indent="-285750">
              <a:buClr>
                <a:schemeClr val="bg1"/>
              </a:buClr>
            </a:pPr>
            <a:endParaRPr lang="en-US" altLang="en-US" sz="2400" dirty="0">
              <a:solidFill>
                <a:schemeClr val="bg1"/>
              </a:solidFill>
            </a:endParaRPr>
          </a:p>
        </p:txBody>
      </p:sp>
      <p:sp>
        <p:nvSpPr>
          <p:cNvPr id="3" name="Title 1"/>
          <p:cNvSpPr>
            <a:spLocks noGrp="1"/>
          </p:cNvSpPr>
          <p:nvPr>
            <p:ph type="title"/>
          </p:nvPr>
        </p:nvSpPr>
        <p:spPr/>
        <p:txBody>
          <a:bodyPr/>
          <a:lstStyle/>
          <a:p>
            <a:r>
              <a:rPr lang="en-US" dirty="0" smtClean="0"/>
              <a:t>Promote Safety</a:t>
            </a:r>
            <a:endParaRPr lang="en-US" dirty="0"/>
          </a:p>
        </p:txBody>
      </p:sp>
    </p:spTree>
    <p:extLst>
      <p:ext uri="{BB962C8B-B14F-4D97-AF65-F5344CB8AC3E}">
        <p14:creationId xmlns:p14="http://schemas.microsoft.com/office/powerpoint/2010/main" val="416355599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2</a:t>
            </a:fld>
            <a:endParaRPr lang="en-US" dirty="0"/>
          </a:p>
        </p:txBody>
      </p:sp>
      <p:sp>
        <p:nvSpPr>
          <p:cNvPr id="3" name="Content Placeholder 2"/>
          <p:cNvSpPr>
            <a:spLocks noGrp="1"/>
          </p:cNvSpPr>
          <p:nvPr>
            <p:ph idx="1"/>
          </p:nvPr>
        </p:nvSpPr>
        <p:spPr/>
        <p:txBody>
          <a:bodyPr/>
          <a:lstStyle/>
          <a:p>
            <a:pPr marL="0" indent="0">
              <a:buNone/>
            </a:pPr>
            <a:r>
              <a:rPr lang="en-US" sz="2800" dirty="0" smtClean="0"/>
              <a:t>Principles and techniques of PFA meet four basic standards.</a:t>
            </a:r>
            <a:endParaRPr lang="en-US" sz="2800" dirty="0"/>
          </a:p>
          <a:p>
            <a:r>
              <a:rPr lang="en-US" sz="2400" dirty="0" smtClean="0"/>
              <a:t>Consistent with research evidence on risk and resilience following trauma</a:t>
            </a:r>
            <a:endParaRPr lang="en-US" sz="2400" dirty="0"/>
          </a:p>
          <a:p>
            <a:r>
              <a:rPr lang="en-US" sz="2400" dirty="0" smtClean="0"/>
              <a:t>Applicable and practical in field settings</a:t>
            </a:r>
          </a:p>
          <a:p>
            <a:r>
              <a:rPr lang="en-US" sz="2400" dirty="0" smtClean="0"/>
              <a:t>Appropriate to developmental level across the lifespan.</a:t>
            </a:r>
          </a:p>
          <a:p>
            <a:r>
              <a:rPr lang="en-US" sz="2400" dirty="0" smtClean="0"/>
              <a:t>Culturally informed</a:t>
            </a:r>
            <a:endParaRPr lang="en-US" sz="2400" dirty="0"/>
          </a:p>
        </p:txBody>
      </p:sp>
      <p:sp>
        <p:nvSpPr>
          <p:cNvPr id="2" name="Title 1"/>
          <p:cNvSpPr>
            <a:spLocks noGrp="1"/>
          </p:cNvSpPr>
          <p:nvPr>
            <p:ph type="title"/>
          </p:nvPr>
        </p:nvSpPr>
        <p:spPr/>
        <p:txBody>
          <a:bodyPr/>
          <a:lstStyle/>
          <a:p>
            <a:r>
              <a:rPr lang="en-US" dirty="0" smtClean="0"/>
              <a:t>Psychological First Aid (PFA)</a:t>
            </a:r>
            <a:endParaRPr lang="en-US" dirty="0"/>
          </a:p>
        </p:txBody>
      </p:sp>
    </p:spTree>
    <p:extLst>
      <p:ext uri="{BB962C8B-B14F-4D97-AF65-F5344CB8AC3E}">
        <p14:creationId xmlns:p14="http://schemas.microsoft.com/office/powerpoint/2010/main" val="3434305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20</a:t>
            </a:fld>
            <a:endParaRPr lang="en-US" dirty="0"/>
          </a:p>
        </p:txBody>
      </p:sp>
      <p:sp>
        <p:nvSpPr>
          <p:cNvPr id="5" name="Rectangle 4"/>
          <p:cNvSpPr>
            <a:spLocks noChangeArrowheads="1"/>
          </p:cNvSpPr>
          <p:nvPr/>
        </p:nvSpPr>
        <p:spPr bwMode="auto">
          <a:xfrm>
            <a:off x="6172200" y="6208990"/>
            <a:ext cx="277971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tx1"/>
              </a:buClr>
              <a:buSzPct val="9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dirty="0"/>
              <a:t>Source: Gerald Jacobs, U.DMHI, 2005</a:t>
            </a:r>
          </a:p>
        </p:txBody>
      </p:sp>
      <p:pic>
        <p:nvPicPr>
          <p:cNvPr id="4" name="Content Placeholder 3" descr="An business man sets alone outside on a long set of stairs with his head resting on his clasped hands." title="Stressed ma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97214" y="2145110"/>
            <a:ext cx="3011214" cy="3887830"/>
          </a:xfrm>
        </p:spPr>
      </p:pic>
      <p:sp>
        <p:nvSpPr>
          <p:cNvPr id="15363" name="Rectangle 3"/>
          <p:cNvSpPr>
            <a:spLocks noGrp="1" noChangeArrowheads="1"/>
          </p:cNvSpPr>
          <p:nvPr>
            <p:ph sz="half" idx="1"/>
          </p:nvPr>
        </p:nvSpPr>
        <p:spPr>
          <a:xfrm>
            <a:off x="628650" y="2145110"/>
            <a:ext cx="3886200" cy="3887830"/>
          </a:xfrm>
          <a:solidFill>
            <a:srgbClr val="003865">
              <a:alpha val="88000"/>
            </a:srgbClr>
          </a:solidFill>
        </p:spPr>
        <p:txBody>
          <a:bodyPr>
            <a:normAutofit lnSpcReduction="10000"/>
          </a:bodyPr>
          <a:lstStyle/>
          <a:p>
            <a:pPr marL="400050" lvl="1" indent="-285750">
              <a:buClr>
                <a:schemeClr val="bg1"/>
              </a:buClr>
            </a:pPr>
            <a:r>
              <a:rPr lang="en-US" altLang="en-US" sz="2400" dirty="0">
                <a:solidFill>
                  <a:schemeClr val="bg1"/>
                </a:solidFill>
              </a:rPr>
              <a:t>Most often, people just need someone to talk to about their experience</a:t>
            </a:r>
          </a:p>
          <a:p>
            <a:pPr marL="400050" lvl="1" indent="-285750">
              <a:buClr>
                <a:schemeClr val="bg1"/>
              </a:buClr>
            </a:pPr>
            <a:r>
              <a:rPr lang="en-US" altLang="en-US" sz="2400" dirty="0">
                <a:solidFill>
                  <a:schemeClr val="bg1"/>
                </a:solidFill>
              </a:rPr>
              <a:t>Someone to care</a:t>
            </a:r>
          </a:p>
          <a:p>
            <a:pPr marL="400050" lvl="1" indent="-285750">
              <a:buClr>
                <a:schemeClr val="bg1"/>
              </a:buClr>
            </a:pPr>
            <a:r>
              <a:rPr lang="en-US" altLang="en-US" sz="2400" dirty="0">
                <a:solidFill>
                  <a:schemeClr val="bg1"/>
                </a:solidFill>
              </a:rPr>
              <a:t>Someone to really listen</a:t>
            </a:r>
          </a:p>
          <a:p>
            <a:pPr marL="400050" lvl="1" indent="-285750">
              <a:buClr>
                <a:schemeClr val="bg1"/>
              </a:buClr>
            </a:pPr>
            <a:r>
              <a:rPr lang="en-US" altLang="en-US" sz="2400" dirty="0">
                <a:solidFill>
                  <a:schemeClr val="bg1"/>
                </a:solidFill>
              </a:rPr>
              <a:t>Someone to lean on or cry with</a:t>
            </a:r>
          </a:p>
          <a:p>
            <a:pPr marL="400050" lvl="1" indent="-285750">
              <a:buClr>
                <a:schemeClr val="bg1"/>
              </a:buClr>
            </a:pPr>
            <a:r>
              <a:rPr lang="en-US" altLang="en-US" sz="2400" dirty="0">
                <a:solidFill>
                  <a:schemeClr val="bg1"/>
                </a:solidFill>
              </a:rPr>
              <a:t>Someone to BE PRESENT TO THEM</a:t>
            </a:r>
            <a:r>
              <a:rPr lang="en-US" altLang="en-US" sz="2400" dirty="0" smtClean="0">
                <a:solidFill>
                  <a:schemeClr val="bg1"/>
                </a:solidFill>
              </a:rPr>
              <a:t>!</a:t>
            </a:r>
            <a:endParaRPr lang="en-US" altLang="en-US" sz="2400" dirty="0">
              <a:solidFill>
                <a:schemeClr val="bg1"/>
              </a:solidFill>
            </a:endParaRPr>
          </a:p>
          <a:p>
            <a:pPr marL="400050" lvl="1" indent="-285750">
              <a:buClr>
                <a:schemeClr val="bg1"/>
              </a:buClr>
            </a:pPr>
            <a:endParaRPr lang="en-US" altLang="en-US" sz="2400" dirty="0">
              <a:solidFill>
                <a:schemeClr val="bg1"/>
              </a:solidFill>
            </a:endParaRPr>
          </a:p>
        </p:txBody>
      </p:sp>
      <p:sp>
        <p:nvSpPr>
          <p:cNvPr id="3" name="Title 1"/>
          <p:cNvSpPr>
            <a:spLocks noGrp="1"/>
          </p:cNvSpPr>
          <p:nvPr>
            <p:ph type="title"/>
          </p:nvPr>
        </p:nvSpPr>
        <p:spPr/>
        <p:txBody>
          <a:bodyPr/>
          <a:lstStyle/>
          <a:p>
            <a:r>
              <a:rPr lang="en-US" dirty="0" smtClean="0"/>
              <a:t>Calm &amp; Comfort</a:t>
            </a:r>
            <a:endParaRPr lang="en-US" dirty="0"/>
          </a:p>
        </p:txBody>
      </p:sp>
    </p:spTree>
    <p:extLst>
      <p:ext uri="{BB962C8B-B14F-4D97-AF65-F5344CB8AC3E}">
        <p14:creationId xmlns:p14="http://schemas.microsoft.com/office/powerpoint/2010/main" val="20485221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21</a:t>
            </a:fld>
            <a:endParaRPr lang="en-US" dirty="0"/>
          </a:p>
        </p:txBody>
      </p:sp>
      <p:pic>
        <p:nvPicPr>
          <p:cNvPr id="4" name="Content Placeholder 3" descr="A woman stands leaning forward with her hand next to her ear." title="Woman listen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08029" y="2145110"/>
            <a:ext cx="3090040" cy="3372821"/>
          </a:xfrm>
        </p:spPr>
      </p:pic>
      <p:sp>
        <p:nvSpPr>
          <p:cNvPr id="15363" name="Rectangle 3"/>
          <p:cNvSpPr>
            <a:spLocks noGrp="1" noChangeArrowheads="1"/>
          </p:cNvSpPr>
          <p:nvPr>
            <p:ph sz="half" idx="1"/>
          </p:nvPr>
        </p:nvSpPr>
        <p:spPr>
          <a:xfrm>
            <a:off x="628650" y="2145110"/>
            <a:ext cx="3886200" cy="3372821"/>
          </a:xfrm>
          <a:solidFill>
            <a:srgbClr val="003865">
              <a:alpha val="88000"/>
            </a:srgbClr>
          </a:solidFill>
        </p:spPr>
        <p:txBody>
          <a:bodyPr>
            <a:normAutofit/>
          </a:bodyPr>
          <a:lstStyle/>
          <a:p>
            <a:pPr marL="114300" lvl="1" indent="0">
              <a:buClr>
                <a:schemeClr val="bg1"/>
              </a:buClr>
              <a:buNone/>
            </a:pPr>
            <a:r>
              <a:rPr lang="en-US" altLang="en-US" sz="2400" dirty="0">
                <a:solidFill>
                  <a:schemeClr val="bg1"/>
                </a:solidFill>
              </a:rPr>
              <a:t>Make it clear that you are listening by displaying:</a:t>
            </a:r>
          </a:p>
          <a:p>
            <a:pPr marL="400050" lvl="1" indent="-285750">
              <a:buClr>
                <a:schemeClr val="bg1"/>
              </a:buClr>
            </a:pPr>
            <a:r>
              <a:rPr lang="en-US" altLang="en-US" sz="2400" dirty="0">
                <a:solidFill>
                  <a:schemeClr val="bg1"/>
                </a:solidFill>
              </a:rPr>
              <a:t>Compassionate Presence </a:t>
            </a:r>
          </a:p>
          <a:p>
            <a:pPr marL="400050" lvl="1" indent="-285750">
              <a:buClr>
                <a:schemeClr val="bg1"/>
              </a:buClr>
            </a:pPr>
            <a:r>
              <a:rPr lang="en-US" altLang="en-US" sz="2400" dirty="0">
                <a:solidFill>
                  <a:schemeClr val="bg1"/>
                </a:solidFill>
              </a:rPr>
              <a:t>Body Language</a:t>
            </a:r>
          </a:p>
          <a:p>
            <a:pPr marL="742950" lvl="2" indent="-285750">
              <a:buClr>
                <a:schemeClr val="bg1"/>
              </a:buClr>
            </a:pPr>
            <a:r>
              <a:rPr lang="en-US" altLang="en-US" sz="2100" dirty="0">
                <a:solidFill>
                  <a:schemeClr val="bg1"/>
                </a:solidFill>
              </a:rPr>
              <a:t>Eye </a:t>
            </a:r>
            <a:r>
              <a:rPr lang="en-US" altLang="en-US" sz="2100" dirty="0" smtClean="0">
                <a:solidFill>
                  <a:schemeClr val="bg1"/>
                </a:solidFill>
              </a:rPr>
              <a:t>contact</a:t>
            </a:r>
          </a:p>
          <a:p>
            <a:pPr marL="742950" lvl="2" indent="-285750">
              <a:buClr>
                <a:schemeClr val="bg1"/>
              </a:buClr>
            </a:pPr>
            <a:r>
              <a:rPr lang="en-US" altLang="en-US" sz="2100" dirty="0">
                <a:solidFill>
                  <a:schemeClr val="bg1"/>
                </a:solidFill>
              </a:rPr>
              <a:t>Facial </a:t>
            </a:r>
            <a:r>
              <a:rPr lang="en-US" altLang="en-US" sz="2100" dirty="0" smtClean="0">
                <a:solidFill>
                  <a:schemeClr val="bg1"/>
                </a:solidFill>
              </a:rPr>
              <a:t>expression</a:t>
            </a:r>
          </a:p>
          <a:p>
            <a:pPr marL="742950" lvl="2" indent="-285750">
              <a:buClr>
                <a:schemeClr val="bg1"/>
              </a:buClr>
            </a:pPr>
            <a:r>
              <a:rPr lang="en-US" altLang="en-US" sz="2100" dirty="0">
                <a:solidFill>
                  <a:schemeClr val="bg1"/>
                </a:solidFill>
              </a:rPr>
              <a:t>Tone of voice</a:t>
            </a:r>
          </a:p>
        </p:txBody>
      </p:sp>
      <p:sp>
        <p:nvSpPr>
          <p:cNvPr id="3" name="Title 1"/>
          <p:cNvSpPr>
            <a:spLocks noGrp="1"/>
          </p:cNvSpPr>
          <p:nvPr>
            <p:ph type="title"/>
          </p:nvPr>
        </p:nvSpPr>
        <p:spPr/>
        <p:txBody>
          <a:bodyPr/>
          <a:lstStyle/>
          <a:p>
            <a:r>
              <a:rPr lang="en-US" dirty="0" smtClean="0"/>
              <a:t>Active Listening</a:t>
            </a:r>
            <a:endParaRPr lang="en-US" dirty="0"/>
          </a:p>
        </p:txBody>
      </p:sp>
    </p:spTree>
    <p:extLst>
      <p:ext uri="{BB962C8B-B14F-4D97-AF65-F5344CB8AC3E}">
        <p14:creationId xmlns:p14="http://schemas.microsoft.com/office/powerpoint/2010/main" val="187233091"/>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22</a:t>
            </a:fld>
            <a:endParaRPr lang="en-US" dirty="0"/>
          </a:p>
        </p:txBody>
      </p:sp>
      <p:pic>
        <p:nvPicPr>
          <p:cNvPr id="4" name="Content Placeholder 3" descr="An older man covers his ears with his hands, a woman covers her eyes, and a man has his hands over his mouth. " title="People unable to question or understand"/>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108028" y="1986455"/>
            <a:ext cx="3407322" cy="4369896"/>
          </a:xfrm>
        </p:spPr>
      </p:pic>
      <p:sp>
        <p:nvSpPr>
          <p:cNvPr id="5" name="Rectangle 4"/>
          <p:cNvSpPr>
            <a:spLocks noChangeArrowheads="1"/>
          </p:cNvSpPr>
          <p:nvPr/>
        </p:nvSpPr>
        <p:spPr bwMode="auto">
          <a:xfrm>
            <a:off x="1939159" y="6172200"/>
            <a:ext cx="65814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tx1"/>
              </a:buClr>
              <a:buSzPct val="9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200" dirty="0" smtClean="0"/>
          </a:p>
          <a:p>
            <a:pPr eaLnBrk="1" hangingPunct="1">
              <a:spcBef>
                <a:spcPct val="0"/>
              </a:spcBef>
              <a:buClrTx/>
              <a:buSzTx/>
              <a:buFontTx/>
              <a:buNone/>
            </a:pPr>
            <a:endParaRPr lang="en-US" altLang="en-US" sz="1200" dirty="0" smtClean="0"/>
          </a:p>
          <a:p>
            <a:pPr eaLnBrk="1" hangingPunct="1">
              <a:spcBef>
                <a:spcPct val="0"/>
              </a:spcBef>
              <a:buClrTx/>
              <a:buSzTx/>
              <a:buFontTx/>
              <a:buNone/>
            </a:pPr>
            <a:r>
              <a:rPr lang="en-US" altLang="en-US" sz="1200" dirty="0" smtClean="0"/>
              <a:t>Source</a:t>
            </a:r>
            <a:r>
              <a:rPr lang="en-US" altLang="en-US" sz="1200" dirty="0"/>
              <a:t>: Gerald Jacobs, U.DMHI, 2005</a:t>
            </a:r>
          </a:p>
        </p:txBody>
      </p:sp>
      <p:sp>
        <p:nvSpPr>
          <p:cNvPr id="15363" name="Rectangle 3"/>
          <p:cNvSpPr>
            <a:spLocks noGrp="1" noChangeArrowheads="1"/>
          </p:cNvSpPr>
          <p:nvPr>
            <p:ph sz="half" idx="1"/>
          </p:nvPr>
        </p:nvSpPr>
        <p:spPr>
          <a:xfrm>
            <a:off x="628650" y="1986455"/>
            <a:ext cx="3886200" cy="4414345"/>
          </a:xfrm>
          <a:solidFill>
            <a:srgbClr val="003865">
              <a:alpha val="88000"/>
            </a:srgbClr>
          </a:solidFill>
        </p:spPr>
        <p:txBody>
          <a:bodyPr>
            <a:normAutofit fontScale="92500"/>
          </a:bodyPr>
          <a:lstStyle/>
          <a:p>
            <a:pPr marL="400050" lvl="1" indent="-285750">
              <a:buClr>
                <a:schemeClr val="bg1"/>
              </a:buClr>
            </a:pPr>
            <a:r>
              <a:rPr lang="en-US" altLang="en-US" sz="2400" dirty="0">
                <a:solidFill>
                  <a:schemeClr val="bg1"/>
                </a:solidFill>
              </a:rPr>
              <a:t>Try not to interrupt until story </a:t>
            </a:r>
            <a:r>
              <a:rPr lang="en-US" altLang="en-US" sz="2400" dirty="0" smtClean="0">
                <a:solidFill>
                  <a:schemeClr val="bg1"/>
                </a:solidFill>
              </a:rPr>
              <a:t>ended</a:t>
            </a:r>
          </a:p>
          <a:p>
            <a:pPr marL="400050" lvl="1" indent="-285750">
              <a:buClr>
                <a:schemeClr val="bg1"/>
              </a:buClr>
            </a:pPr>
            <a:r>
              <a:rPr lang="en-US" altLang="en-US" sz="2400" dirty="0">
                <a:solidFill>
                  <a:schemeClr val="bg1"/>
                </a:solidFill>
              </a:rPr>
              <a:t>Ask questions to clarify</a:t>
            </a:r>
          </a:p>
          <a:p>
            <a:pPr marL="400050" lvl="1" indent="-285750">
              <a:buClr>
                <a:schemeClr val="bg1"/>
              </a:buClr>
            </a:pPr>
            <a:r>
              <a:rPr lang="en-US" altLang="en-US" sz="2400" dirty="0">
                <a:solidFill>
                  <a:schemeClr val="bg1"/>
                </a:solidFill>
              </a:rPr>
              <a:t>Establish sequence of events</a:t>
            </a:r>
          </a:p>
          <a:p>
            <a:pPr marL="400050" lvl="1" indent="-285750">
              <a:buClr>
                <a:schemeClr val="bg1"/>
              </a:buClr>
            </a:pPr>
            <a:r>
              <a:rPr lang="en-US" altLang="en-US" sz="2400" dirty="0">
                <a:solidFill>
                  <a:schemeClr val="bg1"/>
                </a:solidFill>
              </a:rPr>
              <a:t>Avoid “Why?” and “Why not?” Don’t judge</a:t>
            </a:r>
          </a:p>
          <a:p>
            <a:pPr marL="400050" lvl="1" indent="-285750">
              <a:buClr>
                <a:schemeClr val="bg1"/>
              </a:buClr>
            </a:pPr>
            <a:r>
              <a:rPr lang="en-US" altLang="en-US" sz="2400" dirty="0">
                <a:solidFill>
                  <a:schemeClr val="bg1"/>
                </a:solidFill>
              </a:rPr>
              <a:t>Avoid evaluation of their experience and their reactions</a:t>
            </a:r>
          </a:p>
          <a:p>
            <a:pPr marL="400050" lvl="1" indent="-285750">
              <a:buClr>
                <a:schemeClr val="bg1"/>
              </a:buClr>
            </a:pPr>
            <a:r>
              <a:rPr lang="en-US" altLang="en-US" sz="2400" dirty="0">
                <a:solidFill>
                  <a:schemeClr val="bg1"/>
                </a:solidFill>
              </a:rPr>
              <a:t>Silence is O.K.</a:t>
            </a:r>
          </a:p>
          <a:p>
            <a:pPr marL="400050" lvl="1" indent="-285750">
              <a:buClr>
                <a:schemeClr val="bg1"/>
              </a:buClr>
            </a:pPr>
            <a:endParaRPr lang="en-US" altLang="en-US" sz="2400" dirty="0">
              <a:solidFill>
                <a:schemeClr val="bg1"/>
              </a:solidFill>
            </a:endParaRPr>
          </a:p>
        </p:txBody>
      </p:sp>
      <p:sp>
        <p:nvSpPr>
          <p:cNvPr id="3" name="Title 1"/>
          <p:cNvSpPr>
            <a:spLocks noGrp="1"/>
          </p:cNvSpPr>
          <p:nvPr>
            <p:ph type="title"/>
          </p:nvPr>
        </p:nvSpPr>
        <p:spPr/>
        <p:txBody>
          <a:bodyPr/>
          <a:lstStyle/>
          <a:p>
            <a:r>
              <a:rPr lang="en-US" dirty="0" smtClean="0"/>
              <a:t>Active Understanding</a:t>
            </a:r>
            <a:endParaRPr lang="en-US" dirty="0"/>
          </a:p>
        </p:txBody>
      </p:sp>
    </p:spTree>
    <p:extLst>
      <p:ext uri="{BB962C8B-B14F-4D97-AF65-F5344CB8AC3E}">
        <p14:creationId xmlns:p14="http://schemas.microsoft.com/office/powerpoint/2010/main" val="189602910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23</a:t>
            </a:fld>
            <a:endParaRPr lang="en-US" dirty="0"/>
          </a:p>
        </p:txBody>
      </p:sp>
      <p:pic>
        <p:nvPicPr>
          <p:cNvPr id="4" name="Content Placeholder 3" descr="A man with an angry face has black smoke coming out of his ears." title="Angry ma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02621" y="1660633"/>
            <a:ext cx="3312729" cy="4695718"/>
          </a:xfrm>
        </p:spPr>
      </p:pic>
      <p:sp>
        <p:nvSpPr>
          <p:cNvPr id="15363" name="Rectangle 3"/>
          <p:cNvSpPr>
            <a:spLocks noGrp="1" noChangeArrowheads="1"/>
          </p:cNvSpPr>
          <p:nvPr>
            <p:ph sz="half" idx="1"/>
          </p:nvPr>
        </p:nvSpPr>
        <p:spPr>
          <a:xfrm>
            <a:off x="628650" y="1660633"/>
            <a:ext cx="3886200" cy="4719144"/>
          </a:xfrm>
          <a:solidFill>
            <a:srgbClr val="003865">
              <a:alpha val="88000"/>
            </a:srgbClr>
          </a:solidFill>
        </p:spPr>
        <p:txBody>
          <a:bodyPr>
            <a:normAutofit fontScale="92500"/>
          </a:bodyPr>
          <a:lstStyle/>
          <a:p>
            <a:pPr marL="400050" lvl="1" indent="-285750">
              <a:buClr>
                <a:schemeClr val="bg1"/>
              </a:buClr>
            </a:pPr>
            <a:r>
              <a:rPr lang="en-US" altLang="en-US" sz="2400" dirty="0">
                <a:solidFill>
                  <a:schemeClr val="bg1"/>
                </a:solidFill>
              </a:rPr>
              <a:t>Sometimes, despite our best attempts, some people may become agitated </a:t>
            </a:r>
          </a:p>
          <a:p>
            <a:pPr marL="400050" lvl="1" indent="-285750">
              <a:buClr>
                <a:schemeClr val="bg1"/>
              </a:buClr>
            </a:pPr>
            <a:r>
              <a:rPr lang="en-US" altLang="en-US" sz="2400" dirty="0">
                <a:solidFill>
                  <a:schemeClr val="bg1"/>
                </a:solidFill>
              </a:rPr>
              <a:t>Refusal to follow directions</a:t>
            </a:r>
          </a:p>
          <a:p>
            <a:pPr marL="400050" lvl="1" indent="-285750">
              <a:buClr>
                <a:schemeClr val="bg1"/>
              </a:buClr>
            </a:pPr>
            <a:r>
              <a:rPr lang="en-US" altLang="en-US" sz="2400" dirty="0">
                <a:solidFill>
                  <a:schemeClr val="bg1"/>
                </a:solidFill>
              </a:rPr>
              <a:t>Loss of control, becoming verbally agitated</a:t>
            </a:r>
          </a:p>
          <a:p>
            <a:pPr marL="400050" lvl="1" indent="-285750">
              <a:buClr>
                <a:schemeClr val="bg1"/>
              </a:buClr>
            </a:pPr>
            <a:r>
              <a:rPr lang="en-US" altLang="en-US" sz="2400" dirty="0">
                <a:solidFill>
                  <a:schemeClr val="bg1"/>
                </a:solidFill>
              </a:rPr>
              <a:t>Becoming threatening</a:t>
            </a:r>
          </a:p>
          <a:p>
            <a:pPr marL="400050" lvl="1" indent="-285750">
              <a:buClr>
                <a:schemeClr val="bg1"/>
              </a:buClr>
            </a:pPr>
            <a:r>
              <a:rPr lang="en-US" altLang="en-US" sz="2400" dirty="0">
                <a:solidFill>
                  <a:schemeClr val="bg1"/>
                </a:solidFill>
              </a:rPr>
              <a:t>It is usually not personal</a:t>
            </a:r>
          </a:p>
          <a:p>
            <a:pPr marL="400050" lvl="1" indent="-285750">
              <a:buClr>
                <a:schemeClr val="bg1"/>
              </a:buClr>
            </a:pPr>
            <a:r>
              <a:rPr lang="en-US" altLang="en-US" sz="2400" dirty="0">
                <a:solidFill>
                  <a:schemeClr val="bg1"/>
                </a:solidFill>
              </a:rPr>
              <a:t>This is their reaction to an UNCOMMON situation, and it has nothing to do with </a:t>
            </a:r>
            <a:r>
              <a:rPr lang="en-US" altLang="en-US" sz="2400" dirty="0" smtClean="0">
                <a:solidFill>
                  <a:schemeClr val="bg1"/>
                </a:solidFill>
              </a:rPr>
              <a:t>you</a:t>
            </a:r>
            <a:endParaRPr lang="en-US" altLang="en-US" sz="2400" dirty="0">
              <a:solidFill>
                <a:schemeClr val="bg1"/>
              </a:solidFill>
            </a:endParaRPr>
          </a:p>
        </p:txBody>
      </p:sp>
      <p:sp>
        <p:nvSpPr>
          <p:cNvPr id="3" name="Title 1"/>
          <p:cNvSpPr>
            <a:spLocks noGrp="1"/>
          </p:cNvSpPr>
          <p:nvPr>
            <p:ph type="title"/>
          </p:nvPr>
        </p:nvSpPr>
        <p:spPr/>
        <p:txBody>
          <a:bodyPr/>
          <a:lstStyle/>
          <a:p>
            <a:r>
              <a:rPr lang="en-US" dirty="0" smtClean="0"/>
              <a:t>Agitation</a:t>
            </a:r>
            <a:endParaRPr lang="en-US" dirty="0"/>
          </a:p>
        </p:txBody>
      </p:sp>
    </p:spTree>
    <p:extLst>
      <p:ext uri="{BB962C8B-B14F-4D97-AF65-F5344CB8AC3E}">
        <p14:creationId xmlns:p14="http://schemas.microsoft.com/office/powerpoint/2010/main" val="265189674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24</a:t>
            </a:fld>
            <a:endParaRPr lang="en-US" dirty="0"/>
          </a:p>
        </p:txBody>
      </p:sp>
      <p:pic>
        <p:nvPicPr>
          <p:cNvPr id="4" name="Content Placeholder 3" descr="a woman displays a calm face with eyes closed as if thinking happy thoughts." title="Calm woma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12979" y="1986452"/>
            <a:ext cx="2900855" cy="3436883"/>
          </a:xfrm>
        </p:spPr>
      </p:pic>
      <p:sp>
        <p:nvSpPr>
          <p:cNvPr id="5" name="Footer Placeholder 4"/>
          <p:cNvSpPr txBox="1">
            <a:spLocks noGrp="1"/>
          </p:cNvSpPr>
          <p:nvPr/>
        </p:nvSpPr>
        <p:spPr bwMode="auto">
          <a:xfrm>
            <a:off x="3124200" y="63246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spcBef>
                <a:spcPct val="20000"/>
              </a:spcBef>
              <a:buClr>
                <a:schemeClr val="tx1"/>
              </a:buClr>
              <a:buSzPct val="9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100" dirty="0" smtClean="0"/>
              <a:t>Source: Psychological </a:t>
            </a:r>
            <a:r>
              <a:rPr lang="en-US" altLang="en-US" sz="1100" dirty="0"/>
              <a:t>First Aid: Helping Others in Times of Stress</a:t>
            </a:r>
          </a:p>
        </p:txBody>
      </p:sp>
      <p:sp>
        <p:nvSpPr>
          <p:cNvPr id="15363" name="Rectangle 3"/>
          <p:cNvSpPr>
            <a:spLocks noGrp="1" noChangeArrowheads="1"/>
          </p:cNvSpPr>
          <p:nvPr>
            <p:ph sz="half" idx="1"/>
          </p:nvPr>
        </p:nvSpPr>
        <p:spPr>
          <a:xfrm>
            <a:off x="628650" y="1986452"/>
            <a:ext cx="3886200" cy="3436884"/>
          </a:xfrm>
          <a:solidFill>
            <a:srgbClr val="003865">
              <a:alpha val="88000"/>
            </a:srgbClr>
          </a:solidFill>
        </p:spPr>
        <p:txBody>
          <a:bodyPr>
            <a:normAutofit/>
          </a:bodyPr>
          <a:lstStyle/>
          <a:p>
            <a:pPr marL="400050" lvl="1" indent="-285750">
              <a:buClr>
                <a:schemeClr val="bg1"/>
              </a:buClr>
            </a:pPr>
            <a:r>
              <a:rPr lang="en-US" altLang="en-US" sz="2400" dirty="0">
                <a:solidFill>
                  <a:schemeClr val="bg1"/>
                </a:solidFill>
              </a:rPr>
              <a:t>Express patience and compassion, even if people are being difficult</a:t>
            </a:r>
            <a:r>
              <a:rPr lang="en-US" altLang="en-US" sz="2400" dirty="0" smtClean="0">
                <a:solidFill>
                  <a:schemeClr val="bg1"/>
                </a:solidFill>
              </a:rPr>
              <a:t>.</a:t>
            </a:r>
          </a:p>
          <a:p>
            <a:pPr marL="400050" lvl="1" indent="-285750">
              <a:buClr>
                <a:schemeClr val="bg1"/>
              </a:buClr>
            </a:pPr>
            <a:r>
              <a:rPr lang="en-US" altLang="en-US" sz="2400" dirty="0">
                <a:solidFill>
                  <a:schemeClr val="bg1"/>
                </a:solidFill>
              </a:rPr>
              <a:t>Speak in a calm voice.</a:t>
            </a:r>
          </a:p>
          <a:p>
            <a:pPr marL="400050" lvl="1" indent="-285750">
              <a:buClr>
                <a:schemeClr val="bg1"/>
              </a:buClr>
            </a:pPr>
            <a:r>
              <a:rPr lang="en-US" altLang="en-US" sz="2400" dirty="0">
                <a:solidFill>
                  <a:schemeClr val="bg1"/>
                </a:solidFill>
              </a:rPr>
              <a:t>Remain courteous and respectful of people – even if the other person does not</a:t>
            </a:r>
            <a:r>
              <a:rPr lang="en-US" altLang="en-US" sz="2400" dirty="0" smtClean="0">
                <a:solidFill>
                  <a:schemeClr val="bg1"/>
                </a:solidFill>
              </a:rPr>
              <a:t>!</a:t>
            </a:r>
            <a:endParaRPr lang="en-US" altLang="en-US" sz="2400" dirty="0">
              <a:solidFill>
                <a:schemeClr val="bg1"/>
              </a:solidFill>
            </a:endParaRPr>
          </a:p>
        </p:txBody>
      </p:sp>
      <p:sp>
        <p:nvSpPr>
          <p:cNvPr id="3" name="Title 1"/>
          <p:cNvSpPr>
            <a:spLocks noGrp="1"/>
          </p:cNvSpPr>
          <p:nvPr>
            <p:ph type="title"/>
          </p:nvPr>
        </p:nvSpPr>
        <p:spPr/>
        <p:txBody>
          <a:bodyPr/>
          <a:lstStyle/>
          <a:p>
            <a:r>
              <a:rPr lang="en-US" dirty="0" smtClean="0"/>
              <a:t>Be Kind, Calm, and Compassionate</a:t>
            </a:r>
            <a:endParaRPr lang="en-US" dirty="0"/>
          </a:p>
        </p:txBody>
      </p:sp>
    </p:spTree>
    <p:extLst>
      <p:ext uri="{BB962C8B-B14F-4D97-AF65-F5344CB8AC3E}">
        <p14:creationId xmlns:p14="http://schemas.microsoft.com/office/powerpoint/2010/main" val="2833354020"/>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25</a:t>
            </a:fld>
            <a:endParaRPr lang="en-US" dirty="0"/>
          </a:p>
        </p:txBody>
      </p:sp>
      <p:pic>
        <p:nvPicPr>
          <p:cNvPr id="4" name="Content Placeholder 3" descr="A woman is seated across from a man and woman listening to them talking." title="Listen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55324" y="1986452"/>
            <a:ext cx="3090041" cy="3867810"/>
          </a:xfrm>
        </p:spPr>
      </p:pic>
      <p:sp>
        <p:nvSpPr>
          <p:cNvPr id="6" name="Text Box 5"/>
          <p:cNvSpPr txBox="1">
            <a:spLocks noChangeArrowheads="1"/>
          </p:cNvSpPr>
          <p:nvPr/>
        </p:nvSpPr>
        <p:spPr bwMode="auto">
          <a:xfrm>
            <a:off x="3352800" y="6248400"/>
            <a:ext cx="31242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9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1000" dirty="0">
                <a:ea typeface="MS PGothic" panose="020B0600070205080204" pitchFamily="34" charset="-128"/>
              </a:rPr>
              <a:t>Source: Center for the Study of Traumatic Stress</a:t>
            </a:r>
          </a:p>
        </p:txBody>
      </p:sp>
      <p:sp>
        <p:nvSpPr>
          <p:cNvPr id="15363" name="Rectangle 3"/>
          <p:cNvSpPr>
            <a:spLocks noGrp="1" noChangeArrowheads="1"/>
          </p:cNvSpPr>
          <p:nvPr>
            <p:ph sz="half" idx="1"/>
          </p:nvPr>
        </p:nvSpPr>
        <p:spPr>
          <a:xfrm>
            <a:off x="628650" y="1986452"/>
            <a:ext cx="3886200" cy="3867810"/>
          </a:xfrm>
          <a:solidFill>
            <a:srgbClr val="003865">
              <a:alpha val="88000"/>
            </a:srgbClr>
          </a:solidFill>
        </p:spPr>
        <p:txBody>
          <a:bodyPr>
            <a:normAutofit lnSpcReduction="10000"/>
          </a:bodyPr>
          <a:lstStyle/>
          <a:p>
            <a:pPr marL="400050" lvl="1" indent="-285750">
              <a:buClr>
                <a:schemeClr val="bg1"/>
              </a:buClr>
            </a:pPr>
            <a:r>
              <a:rPr lang="en-US" altLang="en-US" sz="2400" dirty="0">
                <a:solidFill>
                  <a:schemeClr val="bg1"/>
                </a:solidFill>
              </a:rPr>
              <a:t>Avoid asking for in-depth description of traumatic experiences.</a:t>
            </a:r>
          </a:p>
          <a:p>
            <a:pPr marL="400050" lvl="1" indent="-285750">
              <a:buClr>
                <a:schemeClr val="bg1"/>
              </a:buClr>
            </a:pPr>
            <a:r>
              <a:rPr lang="en-US" altLang="en-US" sz="2400" dirty="0">
                <a:solidFill>
                  <a:schemeClr val="bg1"/>
                </a:solidFill>
              </a:rPr>
              <a:t>Follow the lead of the individual in discussing what happened during the event</a:t>
            </a:r>
            <a:r>
              <a:rPr lang="en-US" altLang="en-US" sz="2400" dirty="0" smtClean="0">
                <a:solidFill>
                  <a:schemeClr val="bg1"/>
                </a:solidFill>
              </a:rPr>
              <a:t>.</a:t>
            </a:r>
          </a:p>
          <a:p>
            <a:pPr marL="400050" lvl="1" indent="-285750">
              <a:buClr>
                <a:schemeClr val="bg1"/>
              </a:buClr>
            </a:pPr>
            <a:r>
              <a:rPr lang="en-US" altLang="en-US" sz="2400" dirty="0">
                <a:solidFill>
                  <a:schemeClr val="bg1"/>
                </a:solidFill>
              </a:rPr>
              <a:t>Individuals should not be pressed to disclose details of any trauma or loss. </a:t>
            </a:r>
          </a:p>
        </p:txBody>
      </p:sp>
      <p:sp>
        <p:nvSpPr>
          <p:cNvPr id="3" name="Title 1"/>
          <p:cNvSpPr>
            <a:spLocks noGrp="1"/>
          </p:cNvSpPr>
          <p:nvPr>
            <p:ph type="title"/>
          </p:nvPr>
        </p:nvSpPr>
        <p:spPr/>
        <p:txBody>
          <a:bodyPr/>
          <a:lstStyle/>
          <a:p>
            <a:r>
              <a:rPr lang="en-US" dirty="0" smtClean="0"/>
              <a:t>Psychological First Aid Don’ts</a:t>
            </a:r>
            <a:endParaRPr lang="en-US" dirty="0"/>
          </a:p>
        </p:txBody>
      </p:sp>
    </p:spTree>
    <p:extLst>
      <p:ext uri="{BB962C8B-B14F-4D97-AF65-F5344CB8AC3E}">
        <p14:creationId xmlns:p14="http://schemas.microsoft.com/office/powerpoint/2010/main" val="281000005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26</a:t>
            </a:fld>
            <a:endParaRPr lang="en-US" dirty="0"/>
          </a:p>
        </p:txBody>
      </p:sp>
      <p:pic>
        <p:nvPicPr>
          <p:cNvPr id="4" name="Content Placeholder 3" descr="A hand is displayed with the fingers touching the palm and the thumb pointing down.&#10;" title="Not oka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81448" y="2585545"/>
            <a:ext cx="2806262" cy="3058510"/>
          </a:xfrm>
        </p:spPr>
      </p:pic>
      <p:sp>
        <p:nvSpPr>
          <p:cNvPr id="15363" name="Rectangle 3"/>
          <p:cNvSpPr>
            <a:spLocks noGrp="1" noChangeArrowheads="1"/>
          </p:cNvSpPr>
          <p:nvPr>
            <p:ph sz="half" idx="1"/>
          </p:nvPr>
        </p:nvSpPr>
        <p:spPr>
          <a:xfrm>
            <a:off x="628650" y="1986452"/>
            <a:ext cx="3886200" cy="4261948"/>
          </a:xfrm>
          <a:solidFill>
            <a:srgbClr val="003865">
              <a:alpha val="88000"/>
            </a:srgbClr>
          </a:solidFill>
        </p:spPr>
        <p:txBody>
          <a:bodyPr>
            <a:normAutofit fontScale="85000" lnSpcReduction="20000"/>
          </a:bodyPr>
          <a:lstStyle/>
          <a:p>
            <a:pPr marL="400050" lvl="1" indent="-285750">
              <a:buClr>
                <a:schemeClr val="bg1"/>
              </a:buClr>
            </a:pPr>
            <a:r>
              <a:rPr lang="en-US" altLang="en-US" sz="2400" dirty="0">
                <a:solidFill>
                  <a:schemeClr val="bg1"/>
                </a:solidFill>
              </a:rPr>
              <a:t>Let’s talk about something else</a:t>
            </a:r>
          </a:p>
          <a:p>
            <a:pPr marL="400050" lvl="1" indent="-285750">
              <a:buClr>
                <a:schemeClr val="bg1"/>
              </a:buClr>
            </a:pPr>
            <a:r>
              <a:rPr lang="en-US" altLang="en-US" sz="2400" dirty="0">
                <a:solidFill>
                  <a:schemeClr val="bg1"/>
                </a:solidFill>
              </a:rPr>
              <a:t>You should work toward getting over this</a:t>
            </a:r>
          </a:p>
          <a:p>
            <a:pPr marL="400050" lvl="1" indent="-285750">
              <a:buClr>
                <a:schemeClr val="bg1"/>
              </a:buClr>
            </a:pPr>
            <a:r>
              <a:rPr lang="en-US" altLang="en-US" sz="2400" dirty="0">
                <a:solidFill>
                  <a:schemeClr val="bg1"/>
                </a:solidFill>
              </a:rPr>
              <a:t>You are strong enough to deal with this</a:t>
            </a:r>
          </a:p>
          <a:p>
            <a:pPr marL="400050" lvl="1" indent="-285750">
              <a:buClr>
                <a:schemeClr val="bg1"/>
              </a:buClr>
            </a:pPr>
            <a:r>
              <a:rPr lang="en-US" altLang="en-US" sz="2400" dirty="0">
                <a:solidFill>
                  <a:schemeClr val="bg1"/>
                </a:solidFill>
              </a:rPr>
              <a:t>I know how you feel</a:t>
            </a:r>
          </a:p>
          <a:p>
            <a:pPr marL="400050" lvl="1" indent="-285750">
              <a:buClr>
                <a:schemeClr val="bg1"/>
              </a:buClr>
            </a:pPr>
            <a:r>
              <a:rPr lang="en-US" altLang="en-US" sz="2400" dirty="0">
                <a:solidFill>
                  <a:schemeClr val="bg1"/>
                </a:solidFill>
              </a:rPr>
              <a:t>You’ll feel better soon</a:t>
            </a:r>
          </a:p>
          <a:p>
            <a:pPr marL="400050" lvl="1" indent="-285750">
              <a:buClr>
                <a:schemeClr val="bg1"/>
              </a:buClr>
            </a:pPr>
            <a:r>
              <a:rPr lang="en-US" altLang="en-US" sz="2400" dirty="0">
                <a:solidFill>
                  <a:schemeClr val="bg1"/>
                </a:solidFill>
              </a:rPr>
              <a:t>You did everything you could</a:t>
            </a:r>
          </a:p>
          <a:p>
            <a:pPr marL="400050" lvl="1" indent="-285750">
              <a:buClr>
                <a:schemeClr val="bg1"/>
              </a:buClr>
            </a:pPr>
            <a:r>
              <a:rPr lang="en-US" altLang="en-US" sz="2400" dirty="0">
                <a:solidFill>
                  <a:schemeClr val="bg1"/>
                </a:solidFill>
              </a:rPr>
              <a:t>You are lucky to be alive</a:t>
            </a:r>
          </a:p>
          <a:p>
            <a:pPr marL="400050" lvl="1" indent="-285750">
              <a:buClr>
                <a:schemeClr val="bg1"/>
              </a:buClr>
            </a:pPr>
            <a:r>
              <a:rPr lang="en-US" altLang="en-US" sz="2400" dirty="0">
                <a:solidFill>
                  <a:schemeClr val="bg1"/>
                </a:solidFill>
              </a:rPr>
              <a:t>You need to relax</a:t>
            </a:r>
          </a:p>
          <a:p>
            <a:pPr marL="400050" lvl="1" indent="-285750">
              <a:buClr>
                <a:schemeClr val="bg1"/>
              </a:buClr>
            </a:pPr>
            <a:r>
              <a:rPr lang="en-US" altLang="en-US" sz="2400" dirty="0">
                <a:solidFill>
                  <a:schemeClr val="bg1"/>
                </a:solidFill>
              </a:rPr>
              <a:t>It’s good that you are alive</a:t>
            </a:r>
          </a:p>
        </p:txBody>
      </p:sp>
      <p:sp>
        <p:nvSpPr>
          <p:cNvPr id="3" name="Title 1"/>
          <p:cNvSpPr>
            <a:spLocks noGrp="1"/>
          </p:cNvSpPr>
          <p:nvPr>
            <p:ph type="title"/>
          </p:nvPr>
        </p:nvSpPr>
        <p:spPr/>
        <p:txBody>
          <a:bodyPr/>
          <a:lstStyle/>
          <a:p>
            <a:r>
              <a:rPr lang="en-US" dirty="0" smtClean="0"/>
              <a:t>It is Not OK to suggest that…</a:t>
            </a:r>
            <a:endParaRPr lang="en-US" dirty="0"/>
          </a:p>
        </p:txBody>
      </p:sp>
    </p:spTree>
    <p:extLst>
      <p:ext uri="{BB962C8B-B14F-4D97-AF65-F5344CB8AC3E}">
        <p14:creationId xmlns:p14="http://schemas.microsoft.com/office/powerpoint/2010/main" val="3052465934"/>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27</a:t>
            </a:fld>
            <a:endParaRPr lang="en-US" dirty="0"/>
          </a:p>
        </p:txBody>
      </p:sp>
      <p:pic>
        <p:nvPicPr>
          <p:cNvPr id="4" name="Content Placeholder 3" descr="aA hand is displayed with the fingers touching the palm and the thumb pointed up." title="It is oka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44510" y="3026979"/>
            <a:ext cx="2617076" cy="2144111"/>
          </a:xfrm>
        </p:spPr>
      </p:pic>
      <p:sp>
        <p:nvSpPr>
          <p:cNvPr id="15363" name="Rectangle 3"/>
          <p:cNvSpPr>
            <a:spLocks noGrp="1" noChangeArrowheads="1"/>
          </p:cNvSpPr>
          <p:nvPr>
            <p:ph sz="half" idx="1"/>
          </p:nvPr>
        </p:nvSpPr>
        <p:spPr>
          <a:xfrm>
            <a:off x="628650" y="1986452"/>
            <a:ext cx="3886200" cy="4593024"/>
          </a:xfrm>
          <a:solidFill>
            <a:srgbClr val="003865">
              <a:alpha val="88000"/>
            </a:srgbClr>
          </a:solidFill>
        </p:spPr>
        <p:txBody>
          <a:bodyPr>
            <a:normAutofit fontScale="92500" lnSpcReduction="10000"/>
          </a:bodyPr>
          <a:lstStyle/>
          <a:p>
            <a:pPr marL="400050" lvl="1" indent="-285750">
              <a:buClr>
                <a:schemeClr val="bg1"/>
              </a:buClr>
            </a:pPr>
            <a:r>
              <a:rPr lang="en-US" altLang="en-US" sz="2400" dirty="0">
                <a:solidFill>
                  <a:schemeClr val="bg1"/>
                </a:solidFill>
              </a:rPr>
              <a:t>Recommend substitute solutions that are</a:t>
            </a:r>
            <a:r>
              <a:rPr lang="en-US" altLang="en-US" sz="2400" dirty="0" smtClean="0">
                <a:solidFill>
                  <a:schemeClr val="bg1"/>
                </a:solidFill>
              </a:rPr>
              <a:t>:</a:t>
            </a:r>
          </a:p>
          <a:p>
            <a:pPr marL="742950" lvl="2" indent="-285750">
              <a:buClr>
                <a:schemeClr val="bg1"/>
              </a:buClr>
            </a:pPr>
            <a:r>
              <a:rPr lang="en-US" altLang="en-US" sz="2100" dirty="0">
                <a:solidFill>
                  <a:schemeClr val="bg1"/>
                </a:solidFill>
              </a:rPr>
              <a:t>more useful</a:t>
            </a:r>
          </a:p>
          <a:p>
            <a:pPr marL="742950" lvl="2" indent="-285750">
              <a:buClr>
                <a:schemeClr val="bg1"/>
              </a:buClr>
            </a:pPr>
            <a:r>
              <a:rPr lang="en-US" altLang="en-US" sz="2100" dirty="0">
                <a:solidFill>
                  <a:schemeClr val="bg1"/>
                </a:solidFill>
              </a:rPr>
              <a:t>less burdensome or </a:t>
            </a:r>
          </a:p>
          <a:p>
            <a:pPr marL="742950" lvl="2" indent="-285750">
              <a:buClr>
                <a:schemeClr val="bg1"/>
              </a:buClr>
            </a:pPr>
            <a:r>
              <a:rPr lang="en-US" altLang="en-US" sz="2100" dirty="0">
                <a:solidFill>
                  <a:schemeClr val="bg1"/>
                </a:solidFill>
              </a:rPr>
              <a:t>less likely to backfire </a:t>
            </a:r>
          </a:p>
          <a:p>
            <a:pPr marL="400050" lvl="1" indent="-285750">
              <a:buClr>
                <a:schemeClr val="bg1"/>
              </a:buClr>
            </a:pPr>
            <a:r>
              <a:rPr lang="en-US" altLang="en-US" sz="2400" dirty="0">
                <a:solidFill>
                  <a:schemeClr val="bg1"/>
                </a:solidFill>
              </a:rPr>
              <a:t>If you don’t know an answer, say “I don’t know but I might be able to help you find out</a:t>
            </a:r>
            <a:r>
              <a:rPr lang="en-US" altLang="en-US" sz="2400" dirty="0" smtClean="0">
                <a:solidFill>
                  <a:schemeClr val="bg1"/>
                </a:solidFill>
              </a:rPr>
              <a:t>.”</a:t>
            </a:r>
          </a:p>
          <a:p>
            <a:pPr marL="400050" lvl="1" indent="-285750">
              <a:buClr>
                <a:schemeClr val="bg1"/>
              </a:buClr>
            </a:pPr>
            <a:r>
              <a:rPr lang="en-US" altLang="en-US" sz="2400" dirty="0">
                <a:solidFill>
                  <a:schemeClr val="bg1"/>
                </a:solidFill>
              </a:rPr>
              <a:t>Or, “I’m not sure what to do, but I will be happy to help you find someone             who does.”</a:t>
            </a:r>
          </a:p>
          <a:p>
            <a:pPr marL="400050" lvl="1" indent="-285750">
              <a:buClr>
                <a:schemeClr val="bg1"/>
              </a:buClr>
            </a:pPr>
            <a:endParaRPr lang="en-US" altLang="en-US" sz="2400" dirty="0">
              <a:solidFill>
                <a:schemeClr val="bg1"/>
              </a:solidFill>
            </a:endParaRPr>
          </a:p>
        </p:txBody>
      </p:sp>
      <p:sp>
        <p:nvSpPr>
          <p:cNvPr id="3" name="Title 1"/>
          <p:cNvSpPr>
            <a:spLocks noGrp="1"/>
          </p:cNvSpPr>
          <p:nvPr>
            <p:ph type="title"/>
          </p:nvPr>
        </p:nvSpPr>
        <p:spPr/>
        <p:txBody>
          <a:bodyPr/>
          <a:lstStyle/>
          <a:p>
            <a:r>
              <a:rPr lang="en-US" dirty="0" smtClean="0"/>
              <a:t>It is OK to…</a:t>
            </a:r>
            <a:endParaRPr lang="en-US" dirty="0"/>
          </a:p>
        </p:txBody>
      </p:sp>
    </p:spTree>
    <p:extLst>
      <p:ext uri="{BB962C8B-B14F-4D97-AF65-F5344CB8AC3E}">
        <p14:creationId xmlns:p14="http://schemas.microsoft.com/office/powerpoint/2010/main" val="1016714646"/>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F63A3B-78C7-47BE-AE5E-E10140E04643}" type="slidenum">
              <a:rPr lang="en-US" smtClean="0"/>
              <a:t>28</a:t>
            </a:fld>
            <a:endParaRPr lang="en-US" dirty="0"/>
          </a:p>
        </p:txBody>
      </p:sp>
      <p:pic>
        <p:nvPicPr>
          <p:cNvPr id="9" name="Content Placeholder 8" descr="Clip art picture of a woman with one hand on her chest and her other hand on her  lower abdomen breathing in white air and breating out gray air." title="woman practicing deep breath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6497" y="1860331"/>
            <a:ext cx="3310758" cy="4035971"/>
          </a:xfrm>
        </p:spPr>
      </p:pic>
      <p:sp>
        <p:nvSpPr>
          <p:cNvPr id="11" name="Rectangle 3"/>
          <p:cNvSpPr txBox="1">
            <a:spLocks noChangeArrowheads="1"/>
          </p:cNvSpPr>
          <p:nvPr/>
        </p:nvSpPr>
        <p:spPr>
          <a:xfrm>
            <a:off x="693684" y="1860331"/>
            <a:ext cx="3720661" cy="4035972"/>
          </a:xfrm>
          <a:prstGeom prst="rect">
            <a:avLst/>
          </a:prstGeom>
          <a:solidFill>
            <a:srgbClr val="003865">
              <a:alpha val="88000"/>
            </a:srgbClr>
          </a:solidFill>
        </p:spPr>
        <p:txBody>
          <a:bodyPr vert="horz" lIns="91440" tIns="45720" rIns="91440" bIns="45720" rtlCol="0">
            <a:normAutofit fontScale="92500" lnSpcReduction="10000"/>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400050" lvl="1" indent="-285750">
              <a:buClr>
                <a:schemeClr val="bg1"/>
              </a:buClr>
            </a:pPr>
            <a:r>
              <a:rPr lang="en-US" altLang="en-US" sz="2400" dirty="0">
                <a:solidFill>
                  <a:schemeClr val="bg1"/>
                </a:solidFill>
              </a:rPr>
              <a:t>Provide basic information about common stress reactions</a:t>
            </a:r>
          </a:p>
          <a:p>
            <a:pPr marL="400050" lvl="1" indent="-285750">
              <a:buClr>
                <a:schemeClr val="bg1"/>
              </a:buClr>
            </a:pPr>
            <a:r>
              <a:rPr lang="en-US" altLang="en-US" sz="2400" dirty="0">
                <a:solidFill>
                  <a:schemeClr val="bg1"/>
                </a:solidFill>
              </a:rPr>
              <a:t>Provide basic information on ways of coping </a:t>
            </a:r>
          </a:p>
          <a:p>
            <a:pPr marL="742950" lvl="2" indent="-285750">
              <a:buClr>
                <a:schemeClr val="bg1"/>
              </a:buClr>
            </a:pPr>
            <a:r>
              <a:rPr lang="en-US" altLang="en-US" sz="2100" dirty="0">
                <a:solidFill>
                  <a:schemeClr val="bg1"/>
                </a:solidFill>
              </a:rPr>
              <a:t>First Aid Card </a:t>
            </a:r>
          </a:p>
          <a:p>
            <a:pPr marL="400050" lvl="1" indent="-285750">
              <a:buClr>
                <a:schemeClr val="bg1"/>
              </a:buClr>
            </a:pPr>
            <a:r>
              <a:rPr lang="en-US" altLang="en-US" sz="2400" dirty="0">
                <a:solidFill>
                  <a:schemeClr val="bg1"/>
                </a:solidFill>
              </a:rPr>
              <a:t>Teach simple relaxation techniques</a:t>
            </a:r>
          </a:p>
          <a:p>
            <a:pPr marL="742950" lvl="2" indent="-285750">
              <a:buClr>
                <a:schemeClr val="bg1"/>
              </a:buClr>
            </a:pPr>
            <a:r>
              <a:rPr lang="en-US" altLang="en-US" sz="2100" dirty="0">
                <a:solidFill>
                  <a:schemeClr val="bg1"/>
                </a:solidFill>
              </a:rPr>
              <a:t>Deep Breathing</a:t>
            </a:r>
          </a:p>
          <a:p>
            <a:pPr marL="742950" lvl="2" indent="-285750">
              <a:buClr>
                <a:schemeClr val="bg1"/>
              </a:buClr>
            </a:pPr>
            <a:r>
              <a:rPr lang="en-US" altLang="en-US" sz="2100" dirty="0">
                <a:solidFill>
                  <a:schemeClr val="bg1"/>
                </a:solidFill>
              </a:rPr>
              <a:t>Muscle relaxation </a:t>
            </a:r>
          </a:p>
        </p:txBody>
      </p:sp>
      <p:sp>
        <p:nvSpPr>
          <p:cNvPr id="2" name="Title 1"/>
          <p:cNvSpPr>
            <a:spLocks noGrp="1"/>
          </p:cNvSpPr>
          <p:nvPr>
            <p:ph type="title"/>
          </p:nvPr>
        </p:nvSpPr>
        <p:spPr/>
        <p:txBody>
          <a:bodyPr/>
          <a:lstStyle/>
          <a:p>
            <a:r>
              <a:rPr lang="en-US" dirty="0"/>
              <a:t>Provide Information on Coping</a:t>
            </a:r>
          </a:p>
        </p:txBody>
      </p:sp>
    </p:spTree>
    <p:extLst>
      <p:ext uri="{BB962C8B-B14F-4D97-AF65-F5344CB8AC3E}">
        <p14:creationId xmlns:p14="http://schemas.microsoft.com/office/powerpoint/2010/main" val="37524827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F63A3B-78C7-47BE-AE5E-E10140E04643}" type="slidenum">
              <a:rPr lang="en-US" smtClean="0"/>
              <a:t>29</a:t>
            </a:fld>
            <a:endParaRPr lang="en-US" dirty="0"/>
          </a:p>
        </p:txBody>
      </p:sp>
      <p:pic>
        <p:nvPicPr>
          <p:cNvPr id="9" name="Content Placeholder 8" descr="Three hands hold beer bottles that are touching each. Only the upper body of one individual is seen behind the beer bottles." title="Drink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92264" y="1860331"/>
            <a:ext cx="3423086" cy="4035971"/>
          </a:xfrm>
        </p:spPr>
      </p:pic>
      <p:sp>
        <p:nvSpPr>
          <p:cNvPr id="11" name="Rectangle 3"/>
          <p:cNvSpPr txBox="1">
            <a:spLocks noChangeArrowheads="1"/>
          </p:cNvSpPr>
          <p:nvPr/>
        </p:nvSpPr>
        <p:spPr>
          <a:xfrm>
            <a:off x="693684" y="1860331"/>
            <a:ext cx="3720661" cy="4035972"/>
          </a:xfrm>
          <a:prstGeom prst="rect">
            <a:avLst/>
          </a:prstGeom>
          <a:solidFill>
            <a:srgbClr val="003865">
              <a:alpha val="88000"/>
            </a:srgbClr>
          </a:solidFill>
        </p:spPr>
        <p:txBody>
          <a:bodyPr vert="horz" lIns="91440" tIns="45720" rIns="91440" bIns="45720" rtlCol="0">
            <a:normAutofit lnSpcReduction="10000"/>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90000"/>
              </a:lnSpc>
              <a:buClr>
                <a:schemeClr val="bg1"/>
              </a:buClr>
            </a:pPr>
            <a:r>
              <a:rPr lang="en-US" altLang="en-US" sz="2400" dirty="0" smtClean="0">
                <a:solidFill>
                  <a:schemeClr val="bg1"/>
                </a:solidFill>
              </a:rPr>
              <a:t>Excessive withdrawal, retreat, avoidance</a:t>
            </a:r>
          </a:p>
          <a:p>
            <a:pPr>
              <a:lnSpc>
                <a:spcPct val="90000"/>
              </a:lnSpc>
              <a:buClr>
                <a:schemeClr val="bg1"/>
              </a:buClr>
            </a:pPr>
            <a:r>
              <a:rPr lang="en-US" altLang="en-US" sz="2400" dirty="0" smtClean="0">
                <a:solidFill>
                  <a:schemeClr val="bg1"/>
                </a:solidFill>
              </a:rPr>
              <a:t>High use of fantasy; poor reality testing</a:t>
            </a:r>
          </a:p>
          <a:p>
            <a:pPr>
              <a:lnSpc>
                <a:spcPct val="90000"/>
              </a:lnSpc>
              <a:buClr>
                <a:schemeClr val="bg1"/>
              </a:buClr>
            </a:pPr>
            <a:r>
              <a:rPr lang="en-US" altLang="en-US" sz="2400" dirty="0" smtClean="0">
                <a:solidFill>
                  <a:schemeClr val="bg1"/>
                </a:solidFill>
              </a:rPr>
              <a:t>Impulsive behavior</a:t>
            </a:r>
          </a:p>
          <a:p>
            <a:pPr>
              <a:lnSpc>
                <a:spcPct val="90000"/>
              </a:lnSpc>
              <a:buClr>
                <a:schemeClr val="bg1"/>
              </a:buClr>
            </a:pPr>
            <a:r>
              <a:rPr lang="en-US" altLang="en-US" sz="2400" dirty="0" smtClean="0">
                <a:solidFill>
                  <a:schemeClr val="bg1"/>
                </a:solidFill>
              </a:rPr>
              <a:t>Venting on weaker individuals</a:t>
            </a:r>
          </a:p>
          <a:p>
            <a:pPr>
              <a:lnSpc>
                <a:spcPct val="90000"/>
              </a:lnSpc>
              <a:buClr>
                <a:schemeClr val="bg1"/>
              </a:buClr>
            </a:pPr>
            <a:r>
              <a:rPr lang="en-US" altLang="en-US" sz="2400" dirty="0" smtClean="0">
                <a:solidFill>
                  <a:schemeClr val="bg1"/>
                </a:solidFill>
              </a:rPr>
              <a:t>Over-dependent behavior</a:t>
            </a:r>
          </a:p>
          <a:p>
            <a:pPr>
              <a:lnSpc>
                <a:spcPct val="90000"/>
              </a:lnSpc>
              <a:buClr>
                <a:schemeClr val="bg1"/>
              </a:buClr>
            </a:pPr>
            <a:r>
              <a:rPr lang="en-US" altLang="en-US" sz="2400" dirty="0" smtClean="0">
                <a:solidFill>
                  <a:schemeClr val="bg1"/>
                </a:solidFill>
              </a:rPr>
              <a:t>Lack of empathy for others</a:t>
            </a:r>
            <a:endParaRPr lang="en-US" altLang="en-US" sz="2400" dirty="0">
              <a:solidFill>
                <a:schemeClr val="bg1"/>
              </a:solidFill>
            </a:endParaRPr>
          </a:p>
        </p:txBody>
      </p:sp>
      <p:sp>
        <p:nvSpPr>
          <p:cNvPr id="3" name="Title 1"/>
          <p:cNvSpPr>
            <a:spLocks noGrp="1"/>
          </p:cNvSpPr>
          <p:nvPr>
            <p:ph type="title"/>
          </p:nvPr>
        </p:nvSpPr>
        <p:spPr/>
        <p:txBody>
          <a:bodyPr/>
          <a:lstStyle/>
          <a:p>
            <a:r>
              <a:rPr lang="en-US" dirty="0" smtClean="0"/>
              <a:t>Maladaptive Coping Strategies</a:t>
            </a:r>
            <a:endParaRPr lang="en-US" dirty="0"/>
          </a:p>
        </p:txBody>
      </p:sp>
    </p:spTree>
    <p:extLst>
      <p:ext uri="{BB962C8B-B14F-4D97-AF65-F5344CB8AC3E}">
        <p14:creationId xmlns:p14="http://schemas.microsoft.com/office/powerpoint/2010/main" val="16440436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F63A3B-78C7-47BE-AE5E-E10140E04643}" type="slidenum">
              <a:rPr lang="en-US" smtClean="0"/>
              <a:t>3</a:t>
            </a:fld>
            <a:endParaRPr lang="en-US" dirty="0"/>
          </a:p>
        </p:txBody>
      </p:sp>
      <p:sp>
        <p:nvSpPr>
          <p:cNvPr id="9220" name="Text Box 4"/>
          <p:cNvSpPr txBox="1">
            <a:spLocks noChangeArrowheads="1"/>
          </p:cNvSpPr>
          <p:nvPr/>
        </p:nvSpPr>
        <p:spPr bwMode="auto">
          <a:xfrm>
            <a:off x="4800600" y="6324600"/>
            <a:ext cx="283464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9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1200" dirty="0"/>
              <a:t>Source: Gerald Jacobs, U.DMHI, 2005</a:t>
            </a:r>
          </a:p>
        </p:txBody>
      </p:sp>
      <p:sp>
        <p:nvSpPr>
          <p:cNvPr id="9219" name="Rectangle 3"/>
          <p:cNvSpPr>
            <a:spLocks noGrp="1" noChangeArrowheads="1"/>
          </p:cNvSpPr>
          <p:nvPr>
            <p:ph idx="1"/>
          </p:nvPr>
        </p:nvSpPr>
        <p:spPr/>
        <p:txBody>
          <a:bodyPr>
            <a:normAutofit/>
          </a:bodyPr>
          <a:lstStyle/>
          <a:p>
            <a:pPr eaLnBrk="1" hangingPunct="1">
              <a:buFont typeface="Times" panose="02020603050405020304" pitchFamily="18" charset="0"/>
              <a:buNone/>
            </a:pPr>
            <a:r>
              <a:rPr lang="en-US" altLang="en-US" sz="2800" b="1" dirty="0" smtClean="0"/>
              <a:t>A model that:</a:t>
            </a:r>
          </a:p>
          <a:p>
            <a:pPr lvl="1" eaLnBrk="1" hangingPunct="1">
              <a:buFontTx/>
              <a:buChar char="•"/>
            </a:pPr>
            <a:r>
              <a:rPr lang="en-US" altLang="en-US" sz="2400" dirty="0" smtClean="0"/>
              <a:t>Integrates public health, community health, and individual psychology</a:t>
            </a:r>
          </a:p>
          <a:p>
            <a:pPr lvl="1" eaLnBrk="1" hangingPunct="1">
              <a:buFontTx/>
              <a:buChar char="•"/>
            </a:pPr>
            <a:r>
              <a:rPr lang="en-US" altLang="en-US" sz="2400" dirty="0" smtClean="0"/>
              <a:t>Includes preparedness for communities, work places, healthcare systems, schools, faith communities, and families</a:t>
            </a:r>
          </a:p>
          <a:p>
            <a:pPr lvl="1" eaLnBrk="1" hangingPunct="1">
              <a:buFontTx/>
              <a:buChar char="•"/>
            </a:pPr>
            <a:r>
              <a:rPr lang="en-US" altLang="en-US" sz="2400" dirty="0" smtClean="0"/>
              <a:t>Does not rely on direct services by mental health professionals</a:t>
            </a:r>
          </a:p>
          <a:p>
            <a:pPr lvl="1" eaLnBrk="1" hangingPunct="1">
              <a:buFontTx/>
              <a:buChar char="•"/>
            </a:pPr>
            <a:r>
              <a:rPr lang="en-US" altLang="en-US" sz="2400" dirty="0" smtClean="0"/>
              <a:t>Uses skills you probably already have…</a:t>
            </a:r>
          </a:p>
        </p:txBody>
      </p:sp>
      <p:sp>
        <p:nvSpPr>
          <p:cNvPr id="2" name="Title 1"/>
          <p:cNvSpPr>
            <a:spLocks noGrp="1"/>
          </p:cNvSpPr>
          <p:nvPr>
            <p:ph type="title"/>
          </p:nvPr>
        </p:nvSpPr>
        <p:spPr/>
        <p:txBody>
          <a:bodyPr/>
          <a:lstStyle/>
          <a:p>
            <a:r>
              <a:rPr lang="en-US" dirty="0"/>
              <a:t>Psychological First </a:t>
            </a:r>
            <a:r>
              <a:rPr lang="en-US" dirty="0" smtClean="0"/>
              <a:t>Aid Model</a:t>
            </a:r>
            <a:endParaRPr lang="en-US" dirty="0"/>
          </a:p>
        </p:txBody>
      </p:sp>
    </p:spTree>
    <p:extLst>
      <p:ext uri="{BB962C8B-B14F-4D97-AF65-F5344CB8AC3E}">
        <p14:creationId xmlns:p14="http://schemas.microsoft.com/office/powerpoint/2010/main" val="286702909"/>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48F63A3B-78C7-47BE-AE5E-E10140E04643}" type="slidenum">
              <a:rPr lang="en-US" smtClean="0"/>
              <a:t>30</a:t>
            </a:fld>
            <a:endParaRPr lang="en-US" dirty="0"/>
          </a:p>
        </p:txBody>
      </p:sp>
      <p:pic>
        <p:nvPicPr>
          <p:cNvPr id="9" name="Content Placeholder 8" descr="A right and left hand are seen palms up with their pinkey fingers toughing. The words &quot;you are not in this alone&quot; is written across the joined palms." title="You are not in this alon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92264" y="1860331"/>
            <a:ext cx="3216164" cy="4035971"/>
          </a:xfrm>
        </p:spPr>
      </p:pic>
      <p:sp>
        <p:nvSpPr>
          <p:cNvPr id="11" name="Rectangle 3"/>
          <p:cNvSpPr txBox="1">
            <a:spLocks noChangeArrowheads="1"/>
          </p:cNvSpPr>
          <p:nvPr/>
        </p:nvSpPr>
        <p:spPr>
          <a:xfrm>
            <a:off x="693684" y="1860331"/>
            <a:ext cx="3720661" cy="4035972"/>
          </a:xfrm>
          <a:prstGeom prst="rect">
            <a:avLst/>
          </a:prstGeom>
          <a:solidFill>
            <a:srgbClr val="003865">
              <a:alpha val="88000"/>
            </a:srgbClr>
          </a:solidFill>
        </p:spPr>
        <p:txBody>
          <a:bodyPr vert="horz" lIns="91440" tIns="45720" rIns="91440" bIns="45720" rtlCol="0">
            <a:normAutofit lnSpcReduction="10000"/>
          </a:bodyPr>
          <a:lst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
                <a:schemeClr val="bg1"/>
              </a:buClr>
              <a:buFontTx/>
              <a:buChar char="•"/>
            </a:pPr>
            <a:r>
              <a:rPr lang="en-US" altLang="en-US" sz="2400" dirty="0">
                <a:solidFill>
                  <a:schemeClr val="bg1"/>
                </a:solidFill>
              </a:rPr>
              <a:t>Actively seeking assistance</a:t>
            </a:r>
          </a:p>
          <a:p>
            <a:pPr>
              <a:buClr>
                <a:schemeClr val="bg1"/>
              </a:buClr>
              <a:buFontTx/>
              <a:buChar char="•"/>
            </a:pPr>
            <a:r>
              <a:rPr lang="en-US" altLang="en-US" sz="2400" dirty="0">
                <a:solidFill>
                  <a:schemeClr val="bg1"/>
                </a:solidFill>
              </a:rPr>
              <a:t>Reacting constructively to environmental challenges and recognizing potential for growth</a:t>
            </a:r>
          </a:p>
          <a:p>
            <a:pPr>
              <a:buClr>
                <a:schemeClr val="bg1"/>
              </a:buClr>
              <a:buFontTx/>
              <a:buChar char="•"/>
            </a:pPr>
            <a:r>
              <a:rPr lang="en-US" altLang="en-US" sz="2400" dirty="0">
                <a:solidFill>
                  <a:schemeClr val="bg1"/>
                </a:solidFill>
              </a:rPr>
              <a:t>Use of non-destructive defenses such as humor, exercise, good eating habits, time management, relaxation </a:t>
            </a:r>
            <a:r>
              <a:rPr lang="en-US" altLang="en-US" sz="2400" dirty="0" smtClean="0">
                <a:solidFill>
                  <a:schemeClr val="bg1"/>
                </a:solidFill>
              </a:rPr>
              <a:t>exercises</a:t>
            </a:r>
            <a:endParaRPr lang="en-US" altLang="en-US" sz="2400" dirty="0">
              <a:solidFill>
                <a:schemeClr val="bg1"/>
              </a:solidFill>
            </a:endParaRPr>
          </a:p>
        </p:txBody>
      </p:sp>
      <p:sp>
        <p:nvSpPr>
          <p:cNvPr id="3" name="Title 1"/>
          <p:cNvSpPr>
            <a:spLocks noGrp="1"/>
          </p:cNvSpPr>
          <p:nvPr>
            <p:ph type="title"/>
          </p:nvPr>
        </p:nvSpPr>
        <p:spPr/>
        <p:txBody>
          <a:bodyPr/>
          <a:lstStyle/>
          <a:p>
            <a:r>
              <a:rPr lang="en-US" dirty="0" smtClean="0"/>
              <a:t>Positive Coping Strategies</a:t>
            </a:r>
            <a:endParaRPr lang="en-US" dirty="0"/>
          </a:p>
        </p:txBody>
      </p:sp>
    </p:spTree>
    <p:extLst>
      <p:ext uri="{BB962C8B-B14F-4D97-AF65-F5344CB8AC3E}">
        <p14:creationId xmlns:p14="http://schemas.microsoft.com/office/powerpoint/2010/main" val="13172607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31</a:t>
            </a:fld>
            <a:endParaRPr lang="en-US" dirty="0"/>
          </a:p>
        </p:txBody>
      </p:sp>
      <p:pic>
        <p:nvPicPr>
          <p:cNvPr id="4" name="Content Placeholder 3" descr="A man, woman, and little girl are knelling on the ground petting a dog. Behind them and watching them are two other young girls and a young boy." title="Family"/>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81448" y="1986453"/>
            <a:ext cx="3105807" cy="3972914"/>
          </a:xfrm>
        </p:spPr>
      </p:pic>
      <p:sp>
        <p:nvSpPr>
          <p:cNvPr id="15363" name="Rectangle 3"/>
          <p:cNvSpPr>
            <a:spLocks noGrp="1" noChangeArrowheads="1"/>
          </p:cNvSpPr>
          <p:nvPr>
            <p:ph sz="half" idx="1"/>
          </p:nvPr>
        </p:nvSpPr>
        <p:spPr>
          <a:xfrm>
            <a:off x="628650" y="1986453"/>
            <a:ext cx="3886200" cy="3972914"/>
          </a:xfrm>
          <a:solidFill>
            <a:srgbClr val="003865">
              <a:alpha val="88000"/>
            </a:srgbClr>
          </a:solidFill>
        </p:spPr>
        <p:txBody>
          <a:bodyPr>
            <a:normAutofit/>
          </a:bodyPr>
          <a:lstStyle/>
          <a:p>
            <a:pPr marL="400050" lvl="1" indent="-285750">
              <a:buClr>
                <a:schemeClr val="bg1"/>
              </a:buClr>
            </a:pPr>
            <a:r>
              <a:rPr lang="en-US" altLang="en-US" sz="2400" dirty="0">
                <a:solidFill>
                  <a:schemeClr val="bg1"/>
                </a:solidFill>
              </a:rPr>
              <a:t>Help connect with friends &amp; loved ones</a:t>
            </a:r>
          </a:p>
          <a:p>
            <a:pPr marL="400050" lvl="1" indent="-285750">
              <a:buClr>
                <a:schemeClr val="bg1"/>
              </a:buClr>
            </a:pPr>
            <a:r>
              <a:rPr lang="en-US" altLang="en-US" sz="2400" dirty="0">
                <a:solidFill>
                  <a:schemeClr val="bg1"/>
                </a:solidFill>
              </a:rPr>
              <a:t>Help connect with pets</a:t>
            </a:r>
          </a:p>
          <a:p>
            <a:pPr marL="400050" lvl="1" indent="-285750">
              <a:buClr>
                <a:schemeClr val="bg1"/>
              </a:buClr>
            </a:pPr>
            <a:r>
              <a:rPr lang="en-US" altLang="en-US" sz="2400" dirty="0">
                <a:solidFill>
                  <a:schemeClr val="bg1"/>
                </a:solidFill>
              </a:rPr>
              <a:t>Connect with disaster resources and support services </a:t>
            </a:r>
          </a:p>
          <a:p>
            <a:pPr marL="400050" lvl="1" indent="-285750">
              <a:buClr>
                <a:schemeClr val="bg1"/>
              </a:buClr>
            </a:pPr>
            <a:r>
              <a:rPr lang="en-US" altLang="en-US" sz="2400" dirty="0">
                <a:solidFill>
                  <a:schemeClr val="bg1"/>
                </a:solidFill>
              </a:rPr>
              <a:t>Connect with community resources and support </a:t>
            </a:r>
            <a:r>
              <a:rPr lang="en-US" altLang="en-US" sz="2400" dirty="0" smtClean="0">
                <a:solidFill>
                  <a:schemeClr val="bg1"/>
                </a:solidFill>
              </a:rPr>
              <a:t>services</a:t>
            </a:r>
            <a:endParaRPr lang="en-US" altLang="en-US" sz="2400" dirty="0">
              <a:solidFill>
                <a:schemeClr val="bg1"/>
              </a:solidFill>
            </a:endParaRPr>
          </a:p>
        </p:txBody>
      </p:sp>
      <p:sp>
        <p:nvSpPr>
          <p:cNvPr id="3" name="Title 1"/>
          <p:cNvSpPr>
            <a:spLocks noGrp="1"/>
          </p:cNvSpPr>
          <p:nvPr>
            <p:ph type="title"/>
          </p:nvPr>
        </p:nvSpPr>
        <p:spPr/>
        <p:txBody>
          <a:bodyPr/>
          <a:lstStyle/>
          <a:p>
            <a:r>
              <a:rPr lang="en-US" dirty="0" smtClean="0"/>
              <a:t>Connectedness</a:t>
            </a:r>
            <a:endParaRPr lang="en-US" dirty="0"/>
          </a:p>
        </p:txBody>
      </p:sp>
    </p:spTree>
    <p:extLst>
      <p:ext uri="{BB962C8B-B14F-4D97-AF65-F5344CB8AC3E}">
        <p14:creationId xmlns:p14="http://schemas.microsoft.com/office/powerpoint/2010/main" val="2657051914"/>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32</a:t>
            </a:fld>
            <a:endParaRPr lang="en-US" dirty="0"/>
          </a:p>
        </p:txBody>
      </p:sp>
      <p:pic>
        <p:nvPicPr>
          <p:cNvPr id="4" name="Content Placeholder 3" descr="The face of a man with a glaasy eyed and vacnat stare." title="100 mile stare"/>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97669" y="1723696"/>
            <a:ext cx="3517681" cy="4735022"/>
          </a:xfrm>
        </p:spPr>
      </p:pic>
      <p:sp>
        <p:nvSpPr>
          <p:cNvPr id="15363" name="Rectangle 3"/>
          <p:cNvSpPr>
            <a:spLocks noGrp="1" noChangeArrowheads="1"/>
          </p:cNvSpPr>
          <p:nvPr>
            <p:ph sz="half" idx="1"/>
          </p:nvPr>
        </p:nvSpPr>
        <p:spPr>
          <a:xfrm>
            <a:off x="628650" y="1723695"/>
            <a:ext cx="3886200" cy="4735023"/>
          </a:xfrm>
          <a:solidFill>
            <a:srgbClr val="003865">
              <a:alpha val="88000"/>
            </a:srgbClr>
          </a:solidFill>
        </p:spPr>
        <p:txBody>
          <a:bodyPr>
            <a:normAutofit lnSpcReduction="10000"/>
          </a:bodyPr>
          <a:lstStyle/>
          <a:p>
            <a:pPr marL="400050" lvl="1" indent="-285750">
              <a:buClr>
                <a:schemeClr val="bg1"/>
              </a:buClr>
            </a:pPr>
            <a:r>
              <a:rPr lang="en-US" altLang="en-US" sz="2400" dirty="0">
                <a:solidFill>
                  <a:schemeClr val="bg1"/>
                </a:solidFill>
              </a:rPr>
              <a:t>Unresponsiveness to verbal questions or commands </a:t>
            </a:r>
          </a:p>
          <a:p>
            <a:pPr marL="400050" lvl="1" indent="-285750">
              <a:buClr>
                <a:schemeClr val="bg1"/>
              </a:buClr>
            </a:pPr>
            <a:r>
              <a:rPr lang="en-US" altLang="en-US" sz="2400" dirty="0">
                <a:solidFill>
                  <a:schemeClr val="bg1"/>
                </a:solidFill>
              </a:rPr>
              <a:t>Glassy eyed and vacant stare – unable to find direction </a:t>
            </a:r>
          </a:p>
          <a:p>
            <a:pPr marL="400050" lvl="1" indent="-285750">
              <a:buClr>
                <a:schemeClr val="bg1"/>
              </a:buClr>
            </a:pPr>
            <a:r>
              <a:rPr lang="en-US" altLang="en-US" sz="2400" dirty="0">
                <a:solidFill>
                  <a:schemeClr val="bg1"/>
                </a:solidFill>
              </a:rPr>
              <a:t>Disorientation (aimless disorganized behavior) </a:t>
            </a:r>
          </a:p>
          <a:p>
            <a:pPr marL="400050" lvl="1" indent="-285750">
              <a:buClr>
                <a:schemeClr val="bg1"/>
              </a:buClr>
            </a:pPr>
            <a:r>
              <a:rPr lang="en-US" altLang="en-US" sz="2400" dirty="0">
                <a:solidFill>
                  <a:schemeClr val="bg1"/>
                </a:solidFill>
              </a:rPr>
              <a:t>Strong emotional responses </a:t>
            </a:r>
            <a:endParaRPr lang="en-US" altLang="en-US" sz="2400" dirty="0" smtClean="0">
              <a:solidFill>
                <a:schemeClr val="bg1"/>
              </a:solidFill>
            </a:endParaRPr>
          </a:p>
          <a:p>
            <a:pPr marL="742950" lvl="2" indent="-285750">
              <a:buClr>
                <a:schemeClr val="bg1"/>
              </a:buClr>
            </a:pPr>
            <a:r>
              <a:rPr lang="en-US" altLang="en-US" sz="2100" dirty="0">
                <a:solidFill>
                  <a:schemeClr val="bg1"/>
                </a:solidFill>
              </a:rPr>
              <a:t>uncontrollable crying, hyperventilating, rocking </a:t>
            </a:r>
          </a:p>
        </p:txBody>
      </p:sp>
      <p:sp>
        <p:nvSpPr>
          <p:cNvPr id="3" name="Title 1"/>
          <p:cNvSpPr>
            <a:spLocks noGrp="1"/>
          </p:cNvSpPr>
          <p:nvPr>
            <p:ph type="title"/>
          </p:nvPr>
        </p:nvSpPr>
        <p:spPr/>
        <p:txBody>
          <a:bodyPr/>
          <a:lstStyle/>
          <a:p>
            <a:r>
              <a:rPr lang="en-US" dirty="0" smtClean="0"/>
              <a:t>Look for…</a:t>
            </a:r>
            <a:endParaRPr lang="en-US" dirty="0"/>
          </a:p>
        </p:txBody>
      </p:sp>
    </p:spTree>
    <p:extLst>
      <p:ext uri="{BB962C8B-B14F-4D97-AF65-F5344CB8AC3E}">
        <p14:creationId xmlns:p14="http://schemas.microsoft.com/office/powerpoint/2010/main" val="336319906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33</a:t>
            </a:fld>
            <a:endParaRPr lang="en-US" dirty="0"/>
          </a:p>
        </p:txBody>
      </p:sp>
      <p:pic>
        <p:nvPicPr>
          <p:cNvPr id="6" name="Content Placeholder 5" descr="Clip art rendition of an old school alarm bell that has been activated as seen by a yellow glow around the gong." title="Alarm Bel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02250" y="2540700"/>
            <a:ext cx="2540000" cy="2689412"/>
          </a:xfrm>
        </p:spPr>
      </p:pic>
      <p:sp>
        <p:nvSpPr>
          <p:cNvPr id="15363" name="Rectangle 3"/>
          <p:cNvSpPr>
            <a:spLocks noGrp="1" noChangeArrowheads="1"/>
          </p:cNvSpPr>
          <p:nvPr>
            <p:ph sz="half" idx="1"/>
          </p:nvPr>
        </p:nvSpPr>
        <p:spPr>
          <a:xfrm>
            <a:off x="628650" y="1723695"/>
            <a:ext cx="3886200" cy="4735023"/>
          </a:xfrm>
          <a:solidFill>
            <a:srgbClr val="003865">
              <a:alpha val="88000"/>
            </a:srgbClr>
          </a:solidFill>
        </p:spPr>
        <p:txBody>
          <a:bodyPr>
            <a:normAutofit fontScale="92500"/>
          </a:bodyPr>
          <a:lstStyle/>
          <a:p>
            <a:pPr marL="400050" lvl="1" indent="-285750">
              <a:buClr>
                <a:schemeClr val="bg1"/>
              </a:buClr>
            </a:pPr>
            <a:r>
              <a:rPr lang="en-US" altLang="en-US" sz="2400" dirty="0">
                <a:solidFill>
                  <a:schemeClr val="bg1"/>
                </a:solidFill>
              </a:rPr>
              <a:t>Harm to self</a:t>
            </a:r>
          </a:p>
          <a:p>
            <a:pPr marL="742950" lvl="2" indent="-285750">
              <a:buClr>
                <a:schemeClr val="bg1"/>
              </a:buClr>
            </a:pPr>
            <a:r>
              <a:rPr lang="en-US" altLang="en-US" sz="2100" dirty="0">
                <a:solidFill>
                  <a:schemeClr val="bg1"/>
                </a:solidFill>
              </a:rPr>
              <a:t>Saying they want to:</a:t>
            </a:r>
          </a:p>
          <a:p>
            <a:pPr marL="746125" lvl="2" indent="0">
              <a:buClr>
                <a:schemeClr val="bg1"/>
              </a:buClr>
              <a:buNone/>
            </a:pPr>
            <a:r>
              <a:rPr lang="en-US" altLang="en-US" sz="2100" dirty="0">
                <a:solidFill>
                  <a:schemeClr val="bg1"/>
                </a:solidFill>
              </a:rPr>
              <a:t>“End it all”</a:t>
            </a:r>
          </a:p>
          <a:p>
            <a:pPr marL="746125" lvl="2" indent="0">
              <a:buClr>
                <a:schemeClr val="bg1"/>
              </a:buClr>
              <a:buNone/>
            </a:pPr>
            <a:r>
              <a:rPr lang="en-US" altLang="en-US" sz="2100" dirty="0">
                <a:solidFill>
                  <a:schemeClr val="bg1"/>
                </a:solidFill>
              </a:rPr>
              <a:t>“Go to sleep and never wake up again”</a:t>
            </a:r>
          </a:p>
          <a:p>
            <a:pPr marL="400050" lvl="1" indent="-285750">
              <a:buClr>
                <a:schemeClr val="bg1"/>
              </a:buClr>
            </a:pPr>
            <a:r>
              <a:rPr lang="en-US" altLang="en-US" sz="2400" dirty="0">
                <a:solidFill>
                  <a:schemeClr val="bg1"/>
                </a:solidFill>
              </a:rPr>
              <a:t>Preoccupation with death</a:t>
            </a:r>
          </a:p>
          <a:p>
            <a:pPr marL="400050" lvl="1" indent="-285750">
              <a:buClr>
                <a:schemeClr val="bg1"/>
              </a:buClr>
            </a:pPr>
            <a:r>
              <a:rPr lang="en-US" altLang="en-US" sz="2400" dirty="0">
                <a:solidFill>
                  <a:schemeClr val="bg1"/>
                </a:solidFill>
              </a:rPr>
              <a:t>Giving away possessions</a:t>
            </a:r>
          </a:p>
          <a:p>
            <a:pPr marL="400050" lvl="1" indent="-285750">
              <a:buClr>
                <a:schemeClr val="bg1"/>
              </a:buClr>
            </a:pPr>
            <a:r>
              <a:rPr lang="en-US" altLang="en-US" sz="2400" dirty="0">
                <a:solidFill>
                  <a:schemeClr val="bg1"/>
                </a:solidFill>
              </a:rPr>
              <a:t>Excessive use of substances</a:t>
            </a:r>
          </a:p>
          <a:p>
            <a:pPr marL="742950" lvl="2" indent="-285750">
              <a:buClr>
                <a:schemeClr val="bg1"/>
              </a:buClr>
            </a:pPr>
            <a:r>
              <a:rPr lang="en-US" altLang="en-US" sz="2100" dirty="0">
                <a:solidFill>
                  <a:schemeClr val="bg1"/>
                </a:solidFill>
              </a:rPr>
              <a:t>Driving under influence</a:t>
            </a:r>
          </a:p>
          <a:p>
            <a:pPr marL="742950" lvl="2" indent="-285750">
              <a:buClr>
                <a:schemeClr val="bg1"/>
              </a:buClr>
            </a:pPr>
            <a:r>
              <a:rPr lang="en-US" altLang="en-US" sz="2100" dirty="0">
                <a:solidFill>
                  <a:schemeClr val="bg1"/>
                </a:solidFill>
              </a:rPr>
              <a:t>In some cases working under influence</a:t>
            </a:r>
          </a:p>
        </p:txBody>
      </p:sp>
      <p:sp>
        <p:nvSpPr>
          <p:cNvPr id="3" name="Title 1"/>
          <p:cNvSpPr>
            <a:spLocks noGrp="1"/>
          </p:cNvSpPr>
          <p:nvPr>
            <p:ph type="title"/>
          </p:nvPr>
        </p:nvSpPr>
        <p:spPr/>
        <p:txBody>
          <a:bodyPr/>
          <a:lstStyle/>
          <a:p>
            <a:r>
              <a:rPr lang="en-US" dirty="0" smtClean="0"/>
              <a:t>Alarm Bells/When to Refer</a:t>
            </a:r>
            <a:endParaRPr lang="en-US" dirty="0"/>
          </a:p>
        </p:txBody>
      </p:sp>
    </p:spTree>
    <p:extLst>
      <p:ext uri="{BB962C8B-B14F-4D97-AF65-F5344CB8AC3E}">
        <p14:creationId xmlns:p14="http://schemas.microsoft.com/office/powerpoint/2010/main" val="3135047777"/>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34</a:t>
            </a:fld>
            <a:endParaRPr lang="en-US" dirty="0"/>
          </a:p>
        </p:txBody>
      </p:sp>
      <p:pic>
        <p:nvPicPr>
          <p:cNvPr id="6" name="Content Placeholder 5" descr="Clip art rendition of an old school alarm bell that has been activated as seen by a yellow glow around the gong." title="Alarm Bell"/>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02250" y="2540700"/>
            <a:ext cx="2540000" cy="2689412"/>
          </a:xfrm>
        </p:spPr>
      </p:pic>
      <p:sp>
        <p:nvSpPr>
          <p:cNvPr id="15363" name="Rectangle 3"/>
          <p:cNvSpPr>
            <a:spLocks noGrp="1" noChangeArrowheads="1"/>
          </p:cNvSpPr>
          <p:nvPr>
            <p:ph sz="half" idx="1"/>
          </p:nvPr>
        </p:nvSpPr>
        <p:spPr>
          <a:xfrm>
            <a:off x="628650" y="1992636"/>
            <a:ext cx="3886200" cy="4125776"/>
          </a:xfrm>
          <a:solidFill>
            <a:srgbClr val="003865">
              <a:alpha val="88000"/>
            </a:srgbClr>
          </a:solidFill>
        </p:spPr>
        <p:txBody>
          <a:bodyPr>
            <a:normAutofit/>
          </a:bodyPr>
          <a:lstStyle/>
          <a:p>
            <a:pPr marL="400050" lvl="1" indent="-285750">
              <a:buClr>
                <a:schemeClr val="bg1"/>
              </a:buClr>
            </a:pPr>
            <a:r>
              <a:rPr lang="en-US" altLang="en-US" sz="2400" dirty="0">
                <a:solidFill>
                  <a:schemeClr val="bg1"/>
                </a:solidFill>
              </a:rPr>
              <a:t>Harm to others</a:t>
            </a:r>
          </a:p>
          <a:p>
            <a:pPr marL="742950" lvl="2" indent="-285750">
              <a:buClr>
                <a:schemeClr val="bg1"/>
              </a:buClr>
            </a:pPr>
            <a:r>
              <a:rPr lang="en-US" altLang="en-US" sz="2100" dirty="0">
                <a:solidFill>
                  <a:schemeClr val="bg1"/>
                </a:solidFill>
              </a:rPr>
              <a:t>Child abuse</a:t>
            </a:r>
          </a:p>
          <a:p>
            <a:pPr marL="742950" lvl="2" indent="-285750">
              <a:buClr>
                <a:schemeClr val="bg1"/>
              </a:buClr>
            </a:pPr>
            <a:r>
              <a:rPr lang="en-US" altLang="en-US" sz="2100" dirty="0">
                <a:solidFill>
                  <a:schemeClr val="bg1"/>
                </a:solidFill>
              </a:rPr>
              <a:t>Spouse abuse</a:t>
            </a:r>
          </a:p>
          <a:p>
            <a:pPr marL="400050" lvl="1" indent="-285750">
              <a:buClr>
                <a:schemeClr val="bg1"/>
              </a:buClr>
            </a:pPr>
            <a:r>
              <a:rPr lang="en-US" altLang="en-US" sz="2400" dirty="0">
                <a:solidFill>
                  <a:schemeClr val="bg1"/>
                </a:solidFill>
              </a:rPr>
              <a:t>Loss of control</a:t>
            </a:r>
          </a:p>
          <a:p>
            <a:pPr marL="400050" lvl="1" indent="-285750">
              <a:buClr>
                <a:schemeClr val="bg1"/>
              </a:buClr>
            </a:pPr>
            <a:r>
              <a:rPr lang="en-US" altLang="en-US" sz="2400" dirty="0">
                <a:solidFill>
                  <a:schemeClr val="bg1"/>
                </a:solidFill>
              </a:rPr>
              <a:t>Significant withdrawal (as change in behavior)</a:t>
            </a:r>
          </a:p>
          <a:p>
            <a:pPr marL="400050" lvl="1" indent="-285750">
              <a:buClr>
                <a:schemeClr val="bg1"/>
              </a:buClr>
            </a:pPr>
            <a:r>
              <a:rPr lang="en-US" altLang="en-US" sz="2400" dirty="0">
                <a:solidFill>
                  <a:schemeClr val="bg1"/>
                </a:solidFill>
              </a:rPr>
              <a:t>Unable to care for self (cannot eat, bathe etc. - Vulnerable)</a:t>
            </a:r>
          </a:p>
        </p:txBody>
      </p:sp>
      <p:sp>
        <p:nvSpPr>
          <p:cNvPr id="3" name="Title 1"/>
          <p:cNvSpPr>
            <a:spLocks noGrp="1"/>
          </p:cNvSpPr>
          <p:nvPr>
            <p:ph type="title"/>
          </p:nvPr>
        </p:nvSpPr>
        <p:spPr/>
        <p:txBody>
          <a:bodyPr/>
          <a:lstStyle/>
          <a:p>
            <a:r>
              <a:rPr lang="en-US" dirty="0" smtClean="0"/>
              <a:t>Alarm Bells/When to Refer</a:t>
            </a:r>
            <a:endParaRPr lang="en-US" dirty="0"/>
          </a:p>
        </p:txBody>
      </p:sp>
    </p:spTree>
    <p:extLst>
      <p:ext uri="{BB962C8B-B14F-4D97-AF65-F5344CB8AC3E}">
        <p14:creationId xmlns:p14="http://schemas.microsoft.com/office/powerpoint/2010/main" val="301531391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35</a:t>
            </a:fld>
            <a:endParaRPr lang="en-US" dirty="0"/>
          </a:p>
        </p:txBody>
      </p:sp>
      <p:pic>
        <p:nvPicPr>
          <p:cNvPr id="4" name="Content Placeholder 3" descr="A tiny green plant is growing out of the broken concrete." title="Resilience"/>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312979" y="1723694"/>
            <a:ext cx="2869323" cy="4735023"/>
          </a:xfrm>
        </p:spPr>
      </p:pic>
      <p:sp>
        <p:nvSpPr>
          <p:cNvPr id="15363" name="Rectangle 3"/>
          <p:cNvSpPr>
            <a:spLocks noGrp="1" noChangeArrowheads="1"/>
          </p:cNvSpPr>
          <p:nvPr>
            <p:ph sz="half" idx="1"/>
          </p:nvPr>
        </p:nvSpPr>
        <p:spPr>
          <a:xfrm>
            <a:off x="628650" y="1723695"/>
            <a:ext cx="3886200" cy="4735023"/>
          </a:xfrm>
          <a:solidFill>
            <a:srgbClr val="003865">
              <a:alpha val="88000"/>
            </a:srgbClr>
          </a:solidFill>
        </p:spPr>
        <p:txBody>
          <a:bodyPr>
            <a:normAutofit fontScale="92500" lnSpcReduction="20000"/>
          </a:bodyPr>
          <a:lstStyle/>
          <a:p>
            <a:pPr marL="400050" lvl="1" indent="-285750">
              <a:buClr>
                <a:schemeClr val="bg1"/>
              </a:buClr>
            </a:pPr>
            <a:r>
              <a:rPr lang="en-US" altLang="en-US" sz="2400" dirty="0">
                <a:solidFill>
                  <a:schemeClr val="bg1"/>
                </a:solidFill>
              </a:rPr>
              <a:t>Provide disaster and responder reintegration information</a:t>
            </a:r>
          </a:p>
          <a:p>
            <a:pPr marL="400050" lvl="1" indent="-285750">
              <a:buClr>
                <a:schemeClr val="bg1"/>
              </a:buClr>
            </a:pPr>
            <a:r>
              <a:rPr lang="en-US" altLang="en-US" sz="2400" dirty="0">
                <a:solidFill>
                  <a:schemeClr val="bg1"/>
                </a:solidFill>
              </a:rPr>
              <a:t>Engage towards meeting own needs-practical problem solving</a:t>
            </a:r>
          </a:p>
          <a:p>
            <a:pPr marL="400050" lvl="1" indent="-285750">
              <a:buClr>
                <a:schemeClr val="bg1"/>
              </a:buClr>
            </a:pPr>
            <a:r>
              <a:rPr lang="en-US" altLang="en-US" sz="2400" dirty="0">
                <a:solidFill>
                  <a:schemeClr val="bg1"/>
                </a:solidFill>
              </a:rPr>
              <a:t>Work to “normal life” activities</a:t>
            </a:r>
          </a:p>
          <a:p>
            <a:pPr marL="400050" lvl="1" indent="-285750">
              <a:buClr>
                <a:schemeClr val="bg1"/>
              </a:buClr>
            </a:pPr>
            <a:r>
              <a:rPr lang="en-US" altLang="en-US" sz="2400" dirty="0">
                <a:solidFill>
                  <a:schemeClr val="bg1"/>
                </a:solidFill>
              </a:rPr>
              <a:t>Promote Resilience</a:t>
            </a:r>
          </a:p>
          <a:p>
            <a:pPr marL="742950" lvl="2" indent="-285750">
              <a:buClr>
                <a:schemeClr val="bg1"/>
              </a:buClr>
            </a:pPr>
            <a:r>
              <a:rPr lang="en-US" altLang="en-US" sz="2100" dirty="0">
                <a:solidFill>
                  <a:schemeClr val="bg1"/>
                </a:solidFill>
              </a:rPr>
              <a:t>Everyone who experiences a traumatic event is touched by it</a:t>
            </a:r>
          </a:p>
          <a:p>
            <a:pPr marL="742950" lvl="2" indent="-285750">
              <a:buClr>
                <a:schemeClr val="bg1"/>
              </a:buClr>
            </a:pPr>
            <a:r>
              <a:rPr lang="en-US" altLang="en-US" sz="2100" dirty="0">
                <a:solidFill>
                  <a:schemeClr val="bg1"/>
                </a:solidFill>
              </a:rPr>
              <a:t>We have the ability to “bounce forward” to a “New Normal”</a:t>
            </a:r>
          </a:p>
        </p:txBody>
      </p:sp>
      <p:sp>
        <p:nvSpPr>
          <p:cNvPr id="3" name="Title 1"/>
          <p:cNvSpPr>
            <a:spLocks noGrp="1"/>
          </p:cNvSpPr>
          <p:nvPr>
            <p:ph type="title"/>
          </p:nvPr>
        </p:nvSpPr>
        <p:spPr/>
        <p:txBody>
          <a:bodyPr/>
          <a:lstStyle/>
          <a:p>
            <a:r>
              <a:rPr lang="en-US" dirty="0" smtClean="0"/>
              <a:t>Self Empowerment</a:t>
            </a:r>
            <a:endParaRPr lang="en-US" dirty="0"/>
          </a:p>
        </p:txBody>
      </p:sp>
    </p:spTree>
    <p:extLst>
      <p:ext uri="{BB962C8B-B14F-4D97-AF65-F5344CB8AC3E}">
        <p14:creationId xmlns:p14="http://schemas.microsoft.com/office/powerpoint/2010/main" val="46909779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36</a:t>
            </a:fld>
            <a:endParaRPr lang="en-US" dirty="0"/>
          </a:p>
        </p:txBody>
      </p:sp>
      <p:pic>
        <p:nvPicPr>
          <p:cNvPr id="4" name="Content Placeholder 3" descr="A blackboard with a checkmark next to the words reminder: take care of yourself! " title="Self-care reminde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39559" y="2254468"/>
            <a:ext cx="3137338" cy="3294993"/>
          </a:xfrm>
        </p:spPr>
      </p:pic>
      <p:sp>
        <p:nvSpPr>
          <p:cNvPr id="15363" name="Rectangle 3"/>
          <p:cNvSpPr>
            <a:spLocks noGrp="1" noChangeArrowheads="1"/>
          </p:cNvSpPr>
          <p:nvPr>
            <p:ph sz="half" idx="1"/>
          </p:nvPr>
        </p:nvSpPr>
        <p:spPr>
          <a:xfrm>
            <a:off x="628650" y="1723695"/>
            <a:ext cx="3886200" cy="4735023"/>
          </a:xfrm>
          <a:solidFill>
            <a:srgbClr val="003865">
              <a:alpha val="88000"/>
            </a:srgbClr>
          </a:solidFill>
        </p:spPr>
        <p:txBody>
          <a:bodyPr>
            <a:normAutofit fontScale="92500"/>
          </a:bodyPr>
          <a:lstStyle/>
          <a:p>
            <a:pPr marL="400050" lvl="1" indent="-285750">
              <a:buClr>
                <a:schemeClr val="bg1"/>
              </a:buClr>
            </a:pPr>
            <a:r>
              <a:rPr lang="en-US" altLang="en-US" sz="2400" dirty="0">
                <a:solidFill>
                  <a:schemeClr val="bg1"/>
                </a:solidFill>
              </a:rPr>
              <a:t>Focus beyond the short term – DO IT NOW!</a:t>
            </a:r>
          </a:p>
          <a:p>
            <a:pPr marL="400050" lvl="1" indent="-285750">
              <a:buClr>
                <a:schemeClr val="bg1"/>
              </a:buClr>
            </a:pPr>
            <a:r>
              <a:rPr lang="en-US" altLang="en-US" sz="2400" dirty="0">
                <a:solidFill>
                  <a:schemeClr val="bg1"/>
                </a:solidFill>
              </a:rPr>
              <a:t>Get to understand what triggers stress for you</a:t>
            </a:r>
          </a:p>
          <a:p>
            <a:pPr marL="400050" lvl="1" indent="-285750">
              <a:buClr>
                <a:schemeClr val="bg1"/>
              </a:buClr>
            </a:pPr>
            <a:r>
              <a:rPr lang="en-US" altLang="en-US" sz="2400" dirty="0">
                <a:solidFill>
                  <a:schemeClr val="bg1"/>
                </a:solidFill>
              </a:rPr>
              <a:t>Know your personal unique stressors and Red Flags for further assistance</a:t>
            </a:r>
          </a:p>
          <a:p>
            <a:pPr marL="400050" lvl="1" indent="-285750">
              <a:buClr>
                <a:schemeClr val="bg1"/>
              </a:buClr>
            </a:pPr>
            <a:r>
              <a:rPr lang="en-US" altLang="en-US" sz="2400" dirty="0">
                <a:solidFill>
                  <a:schemeClr val="bg1"/>
                </a:solidFill>
              </a:rPr>
              <a:t>Select from your own menu of positive coping responses</a:t>
            </a:r>
          </a:p>
          <a:p>
            <a:pPr marL="400050" lvl="1" indent="-285750">
              <a:buClr>
                <a:schemeClr val="bg1"/>
              </a:buClr>
            </a:pPr>
            <a:r>
              <a:rPr lang="en-US" altLang="en-US" sz="2400" dirty="0">
                <a:solidFill>
                  <a:schemeClr val="bg1"/>
                </a:solidFill>
              </a:rPr>
              <a:t>Practice stress reduction and self care daily</a:t>
            </a:r>
          </a:p>
        </p:txBody>
      </p:sp>
      <p:sp>
        <p:nvSpPr>
          <p:cNvPr id="3" name="Title 1"/>
          <p:cNvSpPr>
            <a:spLocks noGrp="1"/>
          </p:cNvSpPr>
          <p:nvPr>
            <p:ph type="title"/>
          </p:nvPr>
        </p:nvSpPr>
        <p:spPr/>
        <p:txBody>
          <a:bodyPr/>
          <a:lstStyle/>
          <a:p>
            <a:r>
              <a:rPr lang="en-US" dirty="0" smtClean="0"/>
              <a:t>Develop a Personal Resiliency Plan</a:t>
            </a:r>
            <a:endParaRPr lang="en-US" dirty="0"/>
          </a:p>
        </p:txBody>
      </p:sp>
    </p:spTree>
    <p:extLst>
      <p:ext uri="{BB962C8B-B14F-4D97-AF65-F5344CB8AC3E}">
        <p14:creationId xmlns:p14="http://schemas.microsoft.com/office/powerpoint/2010/main" val="2215454975"/>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8F63A3B-78C7-47BE-AE5E-E10140E04643}" type="slidenum">
              <a:rPr lang="en-US" smtClean="0"/>
              <a:t>37</a:t>
            </a:fld>
            <a:endParaRPr lang="en-US" dirty="0"/>
          </a:p>
        </p:txBody>
      </p:sp>
      <p:sp>
        <p:nvSpPr>
          <p:cNvPr id="3" name="Content Placeholder 2"/>
          <p:cNvSpPr>
            <a:spLocks noGrp="1"/>
          </p:cNvSpPr>
          <p:nvPr>
            <p:ph idx="1"/>
          </p:nvPr>
        </p:nvSpPr>
        <p:spPr/>
        <p:txBody>
          <a:bodyPr>
            <a:normAutofit lnSpcReduction="10000"/>
          </a:bodyPr>
          <a:lstStyle/>
          <a:p>
            <a:r>
              <a:rPr lang="en-US" sz="2400" dirty="0" smtClean="0"/>
              <a:t>Minnesota Department of Health, Behavioral Health Web page </a:t>
            </a:r>
            <a:r>
              <a:rPr lang="en-US" sz="1900" dirty="0" smtClean="0">
                <a:hlinkClick r:id="rId3"/>
              </a:rPr>
              <a:t>http://www.health.state.mn.us/oep/responsesystems/behavioral.html</a:t>
            </a:r>
            <a:endParaRPr lang="en-US" sz="1900" dirty="0"/>
          </a:p>
          <a:p>
            <a:r>
              <a:rPr lang="en-US" sz="2400" dirty="0" smtClean="0"/>
              <a:t>Just-in-Time </a:t>
            </a:r>
            <a:r>
              <a:rPr lang="en-US" sz="2400" dirty="0"/>
              <a:t>PFA Training video </a:t>
            </a:r>
          </a:p>
          <a:p>
            <a:pPr lvl="1">
              <a:spcAft>
                <a:spcPts val="0"/>
              </a:spcAft>
            </a:pPr>
            <a:r>
              <a:rPr lang="en-US" sz="2100" dirty="0"/>
              <a:t>11 minute video based on the MDH PFA First Aid </a:t>
            </a:r>
            <a:r>
              <a:rPr lang="en-US" sz="2100" dirty="0" smtClean="0"/>
              <a:t>Card</a:t>
            </a:r>
          </a:p>
          <a:p>
            <a:pPr marL="0" indent="0">
              <a:buNone/>
            </a:pPr>
            <a:r>
              <a:rPr lang="en-US" sz="1900" dirty="0" smtClean="0"/>
              <a:t>     </a:t>
            </a:r>
            <a:r>
              <a:rPr lang="en-US" sz="1900" dirty="0" smtClean="0">
                <a:hlinkClick r:id="rId4"/>
              </a:rPr>
              <a:t>https</a:t>
            </a:r>
            <a:r>
              <a:rPr lang="en-US" sz="1900" dirty="0">
                <a:hlinkClick r:id="rId4"/>
              </a:rPr>
              <a:t>://</a:t>
            </a:r>
            <a:r>
              <a:rPr lang="en-US" sz="1900" dirty="0" smtClean="0">
                <a:hlinkClick r:id="rId4"/>
              </a:rPr>
              <a:t>www.youtube.com/watch?v=sa7WiL1xwQg</a:t>
            </a:r>
            <a:endParaRPr lang="en-US" sz="1900" dirty="0" smtClean="0"/>
          </a:p>
          <a:p>
            <a:r>
              <a:rPr lang="en-US" sz="2400" dirty="0" smtClean="0"/>
              <a:t>University of Minnesota PFA Phone Apps</a:t>
            </a:r>
          </a:p>
          <a:p>
            <a:pPr marL="0" indent="0">
              <a:buNone/>
            </a:pPr>
            <a:r>
              <a:rPr lang="en-US" sz="1900" dirty="0" smtClean="0"/>
              <a:t>     </a:t>
            </a:r>
            <a:r>
              <a:rPr lang="en-US" sz="1900" dirty="0" smtClean="0">
                <a:hlinkClick r:id="rId5"/>
              </a:rPr>
              <a:t>http</a:t>
            </a:r>
            <a:r>
              <a:rPr lang="en-US" sz="1900" dirty="0">
                <a:hlinkClick r:id="rId5"/>
              </a:rPr>
              <a:t>://www.sph.umn.edu/academics/ce/tools</a:t>
            </a:r>
            <a:r>
              <a:rPr lang="en-US" sz="1900" dirty="0" smtClean="0">
                <a:hlinkClick r:id="rId5"/>
              </a:rPr>
              <a:t>/</a:t>
            </a:r>
            <a:endParaRPr lang="en-US" sz="1900" dirty="0" smtClean="0"/>
          </a:p>
          <a:p>
            <a:pPr lvl="1"/>
            <a:r>
              <a:rPr lang="en-US" sz="2100" dirty="0" smtClean="0"/>
              <a:t>Psychological First Aid </a:t>
            </a:r>
          </a:p>
          <a:p>
            <a:pPr lvl="1"/>
            <a:r>
              <a:rPr lang="en-US" sz="2100" dirty="0" smtClean="0"/>
              <a:t>Responder Self-Care</a:t>
            </a:r>
            <a:endParaRPr lang="en-US" sz="2100" b="1" dirty="0">
              <a:solidFill>
                <a:srgbClr val="FF0000"/>
              </a:solidFill>
            </a:endParaRPr>
          </a:p>
        </p:txBody>
      </p:sp>
      <p:sp>
        <p:nvSpPr>
          <p:cNvPr id="2" name="Title 1"/>
          <p:cNvSpPr>
            <a:spLocks noGrp="1"/>
          </p:cNvSpPr>
          <p:nvPr>
            <p:ph type="title"/>
          </p:nvPr>
        </p:nvSpPr>
        <p:spPr/>
        <p:txBody>
          <a:bodyPr/>
          <a:lstStyle/>
          <a:p>
            <a:r>
              <a:rPr lang="en-US" dirty="0"/>
              <a:t>MN PFA User Resources</a:t>
            </a:r>
          </a:p>
        </p:txBody>
      </p:sp>
    </p:spTree>
    <p:extLst>
      <p:ext uri="{BB962C8B-B14F-4D97-AF65-F5344CB8AC3E}">
        <p14:creationId xmlns:p14="http://schemas.microsoft.com/office/powerpoint/2010/main" val="35834391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38</a:t>
            </a:fld>
            <a:endParaRPr lang="en-US" dirty="0"/>
          </a:p>
        </p:txBody>
      </p:sp>
      <p:pic>
        <p:nvPicPr>
          <p:cNvPr id="4" name="Content Placeholder 3" descr="A hand is seen writting and underlining the words online training on a whiteboard." title="Online train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65683" y="2475186"/>
            <a:ext cx="3249667" cy="3026979"/>
          </a:xfrm>
        </p:spPr>
      </p:pic>
      <p:sp>
        <p:nvSpPr>
          <p:cNvPr id="15363" name="Rectangle 3"/>
          <p:cNvSpPr>
            <a:spLocks noGrp="1" noChangeArrowheads="1"/>
          </p:cNvSpPr>
          <p:nvPr>
            <p:ph sz="half" idx="1"/>
          </p:nvPr>
        </p:nvSpPr>
        <p:spPr>
          <a:xfrm>
            <a:off x="628650" y="1723695"/>
            <a:ext cx="3886200" cy="4735023"/>
          </a:xfrm>
          <a:solidFill>
            <a:srgbClr val="003865">
              <a:alpha val="88000"/>
            </a:srgbClr>
          </a:solidFill>
        </p:spPr>
        <p:txBody>
          <a:bodyPr>
            <a:normAutofit/>
          </a:bodyPr>
          <a:lstStyle/>
          <a:p>
            <a:pPr marL="400050" lvl="1" indent="-285750">
              <a:buClr>
                <a:schemeClr val="bg1"/>
              </a:buClr>
            </a:pPr>
            <a:r>
              <a:rPr lang="en-US" altLang="en-US" sz="2400" dirty="0">
                <a:solidFill>
                  <a:schemeClr val="bg1"/>
                </a:solidFill>
              </a:rPr>
              <a:t>Free 45 minute 6 module course</a:t>
            </a:r>
          </a:p>
          <a:p>
            <a:pPr marL="400050" lvl="1" indent="-285750">
              <a:buClr>
                <a:schemeClr val="bg1"/>
              </a:buClr>
            </a:pPr>
            <a:r>
              <a:rPr lang="en-US" altLang="en-US" sz="2400" dirty="0">
                <a:solidFill>
                  <a:schemeClr val="bg1"/>
                </a:solidFill>
              </a:rPr>
              <a:t>Includes a pre &amp; post test and module quizzes</a:t>
            </a:r>
          </a:p>
          <a:p>
            <a:pPr marL="400050" lvl="1" indent="-285750">
              <a:buClr>
                <a:schemeClr val="bg1"/>
              </a:buClr>
            </a:pPr>
            <a:r>
              <a:rPr lang="en-US" altLang="en-US" sz="2400" dirty="0">
                <a:solidFill>
                  <a:schemeClr val="bg1"/>
                </a:solidFill>
              </a:rPr>
              <a:t>Walks you through the development of your own self-care plan</a:t>
            </a:r>
          </a:p>
          <a:p>
            <a:pPr marL="400050" lvl="1" indent="-285750">
              <a:buClr>
                <a:schemeClr val="bg1"/>
              </a:buClr>
            </a:pPr>
            <a:r>
              <a:rPr lang="en-US" altLang="en-US" sz="2400" dirty="0">
                <a:solidFill>
                  <a:schemeClr val="bg1"/>
                </a:solidFill>
              </a:rPr>
              <a:t>Printable Handouts, PFA card, &amp; certificate</a:t>
            </a:r>
          </a:p>
          <a:p>
            <a:pPr marL="400050" lvl="1" indent="-285750">
              <a:buClr>
                <a:schemeClr val="bg1"/>
              </a:buClr>
            </a:pPr>
            <a:r>
              <a:rPr lang="en-US" altLang="en-US" sz="2400" dirty="0">
                <a:solidFill>
                  <a:schemeClr val="bg1"/>
                </a:solidFill>
              </a:rPr>
              <a:t> .75 CEUs from the University of MN</a:t>
            </a:r>
          </a:p>
        </p:txBody>
      </p:sp>
      <p:sp>
        <p:nvSpPr>
          <p:cNvPr id="3" name="Title 1"/>
          <p:cNvSpPr>
            <a:spLocks noGrp="1"/>
          </p:cNvSpPr>
          <p:nvPr>
            <p:ph type="title"/>
          </p:nvPr>
        </p:nvSpPr>
        <p:spPr/>
        <p:txBody>
          <a:bodyPr/>
          <a:lstStyle/>
          <a:p>
            <a:r>
              <a:rPr lang="en-US" dirty="0" smtClean="0"/>
              <a:t>Psychological First Aid Online Training</a:t>
            </a:r>
            <a:endParaRPr lang="en-US" dirty="0"/>
          </a:p>
        </p:txBody>
      </p:sp>
    </p:spTree>
    <p:extLst>
      <p:ext uri="{BB962C8B-B14F-4D97-AF65-F5344CB8AC3E}">
        <p14:creationId xmlns:p14="http://schemas.microsoft.com/office/powerpoint/2010/main" val="3390121664"/>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39</a:t>
            </a:fld>
            <a:endParaRPr lang="en-US" dirty="0"/>
          </a:p>
        </p:txBody>
      </p:sp>
      <p:sp>
        <p:nvSpPr>
          <p:cNvPr id="15363" name="Rectangle 3"/>
          <p:cNvSpPr>
            <a:spLocks noGrp="1" noChangeArrowheads="1"/>
          </p:cNvSpPr>
          <p:nvPr>
            <p:ph sz="half" idx="1"/>
          </p:nvPr>
        </p:nvSpPr>
        <p:spPr>
          <a:xfrm>
            <a:off x="628650" y="1723696"/>
            <a:ext cx="7968812" cy="4466898"/>
          </a:xfrm>
          <a:solidFill>
            <a:srgbClr val="003865">
              <a:alpha val="88000"/>
            </a:srgbClr>
          </a:solidFill>
        </p:spPr>
        <p:txBody>
          <a:bodyPr>
            <a:normAutofit/>
          </a:bodyPr>
          <a:lstStyle/>
          <a:p>
            <a:pPr marL="114300" lvl="1" indent="0">
              <a:spcAft>
                <a:spcPts val="375"/>
              </a:spcAft>
              <a:buClr>
                <a:schemeClr val="bg1"/>
              </a:buClr>
              <a:buNone/>
            </a:pPr>
            <a:r>
              <a:rPr lang="en-US" altLang="en-US" sz="2400" b="1" dirty="0">
                <a:solidFill>
                  <a:schemeClr val="bg1"/>
                </a:solidFill>
              </a:rPr>
              <a:t>Nancy Carlson</a:t>
            </a:r>
          </a:p>
          <a:p>
            <a:pPr marL="114300" lvl="1" indent="0">
              <a:spcBef>
                <a:spcPts val="0"/>
              </a:spcBef>
              <a:spcAft>
                <a:spcPts val="0"/>
              </a:spcAft>
              <a:buClr>
                <a:schemeClr val="bg1"/>
              </a:buClr>
              <a:buNone/>
            </a:pPr>
            <a:r>
              <a:rPr lang="en-US" altLang="en-US" sz="2400" dirty="0">
                <a:solidFill>
                  <a:schemeClr val="bg1"/>
                </a:solidFill>
              </a:rPr>
              <a:t>Behavioral Health Preparedness Coordinator</a:t>
            </a:r>
          </a:p>
          <a:p>
            <a:pPr marL="114300" lvl="1" indent="0">
              <a:spcBef>
                <a:spcPts val="0"/>
              </a:spcBef>
              <a:spcAft>
                <a:spcPts val="0"/>
              </a:spcAft>
              <a:buClr>
                <a:schemeClr val="bg1"/>
              </a:buClr>
              <a:buNone/>
            </a:pPr>
            <a:r>
              <a:rPr lang="en-US" altLang="en-US" sz="2400" dirty="0">
                <a:solidFill>
                  <a:schemeClr val="bg1"/>
                </a:solidFill>
              </a:rPr>
              <a:t>Minnesota Department of Health</a:t>
            </a:r>
          </a:p>
          <a:p>
            <a:pPr marL="114300" lvl="1" indent="0">
              <a:spcBef>
                <a:spcPts val="0"/>
              </a:spcBef>
              <a:spcAft>
                <a:spcPts val="0"/>
              </a:spcAft>
              <a:buClr>
                <a:schemeClr val="bg1"/>
              </a:buClr>
              <a:buNone/>
            </a:pPr>
            <a:r>
              <a:rPr lang="en-US" altLang="en-US" sz="2400" dirty="0">
                <a:solidFill>
                  <a:schemeClr val="bg1"/>
                </a:solidFill>
              </a:rPr>
              <a:t>Office of Emergency Preparedness</a:t>
            </a:r>
          </a:p>
          <a:p>
            <a:pPr marL="114300" lvl="1" indent="0">
              <a:spcBef>
                <a:spcPts val="0"/>
              </a:spcBef>
              <a:spcAft>
                <a:spcPts val="0"/>
              </a:spcAft>
              <a:buClr>
                <a:schemeClr val="bg1"/>
              </a:buClr>
              <a:buNone/>
            </a:pPr>
            <a:r>
              <a:rPr lang="en-US" altLang="en-US" sz="2400" dirty="0">
                <a:solidFill>
                  <a:schemeClr val="bg1"/>
                </a:solidFill>
              </a:rPr>
              <a:t>Phone 651-201-5707</a:t>
            </a:r>
          </a:p>
          <a:p>
            <a:pPr marL="114300" lvl="1" indent="0">
              <a:spcBef>
                <a:spcPts val="0"/>
              </a:spcBef>
              <a:spcAft>
                <a:spcPts val="0"/>
              </a:spcAft>
              <a:buClr>
                <a:schemeClr val="bg1"/>
              </a:buClr>
              <a:buNone/>
            </a:pPr>
            <a:r>
              <a:rPr lang="en-US" altLang="en-US" sz="2400" dirty="0">
                <a:solidFill>
                  <a:schemeClr val="bg1"/>
                </a:solidFill>
              </a:rPr>
              <a:t>Cell: 651-247-7398</a:t>
            </a:r>
          </a:p>
          <a:p>
            <a:pPr marL="114300" lvl="1" indent="0">
              <a:spcBef>
                <a:spcPts val="0"/>
              </a:spcBef>
              <a:spcAft>
                <a:spcPts val="5400"/>
              </a:spcAft>
              <a:buClr>
                <a:schemeClr val="bg1"/>
              </a:buClr>
              <a:buNone/>
            </a:pPr>
            <a:r>
              <a:rPr lang="en-US" altLang="en-US" sz="2400" i="1" dirty="0">
                <a:solidFill>
                  <a:schemeClr val="bg1"/>
                </a:solidFill>
              </a:rPr>
              <a:t>Nancy.J.Carlson@state.mn.us</a:t>
            </a:r>
          </a:p>
          <a:p>
            <a:pPr marL="114300" lvl="1" indent="0">
              <a:spcAft>
                <a:spcPts val="0"/>
              </a:spcAft>
              <a:buClr>
                <a:schemeClr val="bg1"/>
              </a:buClr>
              <a:buNone/>
            </a:pPr>
            <a:r>
              <a:rPr lang="en-US" altLang="en-US" sz="2400" b="1" dirty="0" smtClean="0">
                <a:solidFill>
                  <a:schemeClr val="bg1"/>
                </a:solidFill>
              </a:rPr>
              <a:t>MDH </a:t>
            </a:r>
            <a:r>
              <a:rPr lang="en-US" altLang="en-US" sz="2400" b="1" dirty="0">
                <a:solidFill>
                  <a:schemeClr val="bg1"/>
                </a:solidFill>
              </a:rPr>
              <a:t>Behavioral Health Web Sites:</a:t>
            </a:r>
          </a:p>
          <a:p>
            <a:pPr marL="114300" lvl="1" indent="0">
              <a:buClr>
                <a:schemeClr val="bg1"/>
              </a:buClr>
              <a:buNone/>
            </a:pPr>
            <a:r>
              <a:rPr lang="en-US" altLang="en-US" sz="1800" dirty="0" smtClean="0">
                <a:solidFill>
                  <a:schemeClr val="bg1"/>
                </a:solidFill>
              </a:rPr>
              <a:t>www.health.state.mn.us/oep/planning/mhimpact.html</a:t>
            </a:r>
            <a:endParaRPr lang="en-US" altLang="en-US" sz="1800" dirty="0">
              <a:solidFill>
                <a:schemeClr val="bg1"/>
              </a:solidFill>
            </a:endParaRPr>
          </a:p>
        </p:txBody>
      </p:sp>
      <p:pic>
        <p:nvPicPr>
          <p:cNvPr id="4" name="Content Placeholder 3" descr="The Minnesota Behavioral Health Medical Reserve logo is the standard MRC logo a blue star with the top point and half of the side points outlined in red with caduceus emerging from the right indent on the red outline. on the left hand side of the logo is a icon of a person hugging another person and the outline is used to create a BH. Written below that is the words medical reserve corp, and across the top of the logo is the words Minnesota Responds." title="Minnesota Behavioral Health MRC logo"/>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379064" y="2736262"/>
            <a:ext cx="2926080" cy="2432662"/>
          </a:xfrm>
        </p:spPr>
      </p:pic>
      <p:sp>
        <p:nvSpPr>
          <p:cNvPr id="3" name="Title 1"/>
          <p:cNvSpPr>
            <a:spLocks noGrp="1"/>
          </p:cNvSpPr>
          <p:nvPr>
            <p:ph type="title"/>
          </p:nvPr>
        </p:nvSpPr>
        <p:spPr/>
        <p:txBody>
          <a:bodyPr/>
          <a:lstStyle/>
          <a:p>
            <a:r>
              <a:rPr lang="en-US" dirty="0" smtClean="0"/>
              <a:t>For More Information</a:t>
            </a:r>
            <a:endParaRPr lang="en-US" dirty="0"/>
          </a:p>
        </p:txBody>
      </p:sp>
    </p:spTree>
    <p:extLst>
      <p:ext uri="{BB962C8B-B14F-4D97-AF65-F5344CB8AC3E}">
        <p14:creationId xmlns:p14="http://schemas.microsoft.com/office/powerpoint/2010/main" val="155613126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8F63A3B-78C7-47BE-AE5E-E10140E04643}" type="slidenum">
              <a:rPr lang="en-US" smtClean="0"/>
              <a:t>4</a:t>
            </a:fld>
            <a:endParaRPr lang="en-US" dirty="0"/>
          </a:p>
        </p:txBody>
      </p:sp>
      <p:sp>
        <p:nvSpPr>
          <p:cNvPr id="9219" name="Rectangle 3"/>
          <p:cNvSpPr>
            <a:spLocks noGrp="1" noChangeArrowheads="1"/>
          </p:cNvSpPr>
          <p:nvPr>
            <p:ph idx="1"/>
          </p:nvPr>
        </p:nvSpPr>
        <p:spPr/>
        <p:txBody>
          <a:bodyPr>
            <a:normAutofit/>
          </a:bodyPr>
          <a:lstStyle/>
          <a:p>
            <a:pPr>
              <a:buNone/>
            </a:pPr>
            <a:r>
              <a:rPr lang="en-US" altLang="en-US" sz="2800" dirty="0"/>
              <a:t>The International Federation of the Red Cross defines stress as “A very broad term referring to the effect of anything in life to which people must adjust</a:t>
            </a:r>
            <a:r>
              <a:rPr lang="en-US" altLang="en-US" sz="2800" dirty="0" smtClean="0"/>
              <a:t>.”</a:t>
            </a:r>
            <a:endParaRPr lang="en-US" altLang="en-US" sz="2400" dirty="0" smtClean="0"/>
          </a:p>
          <a:p>
            <a:pPr lvl="1">
              <a:buFontTx/>
              <a:buChar char="•"/>
            </a:pPr>
            <a:r>
              <a:rPr lang="en-US" altLang="en-US" sz="2400" dirty="0"/>
              <a:t>For instance, anything we consider challenging causes stress, even if it is something we willingly choose to </a:t>
            </a:r>
            <a:r>
              <a:rPr lang="en-US" altLang="en-US" sz="2400" dirty="0" smtClean="0"/>
              <a:t>do</a:t>
            </a:r>
          </a:p>
          <a:p>
            <a:pPr lvl="1">
              <a:buFontTx/>
              <a:buChar char="•"/>
            </a:pPr>
            <a:r>
              <a:rPr lang="en-US" altLang="en-US" sz="2400" dirty="0"/>
              <a:t>The key is that stress requires us to adjust our attention and behavior and makes demands upon our </a:t>
            </a:r>
            <a:r>
              <a:rPr lang="en-US" altLang="en-US" sz="2400" dirty="0" smtClean="0"/>
              <a:t>energy.</a:t>
            </a:r>
          </a:p>
        </p:txBody>
      </p:sp>
      <p:sp>
        <p:nvSpPr>
          <p:cNvPr id="2" name="Title 1"/>
          <p:cNvSpPr>
            <a:spLocks noGrp="1"/>
          </p:cNvSpPr>
          <p:nvPr>
            <p:ph type="title"/>
          </p:nvPr>
        </p:nvSpPr>
        <p:spPr/>
        <p:txBody>
          <a:bodyPr>
            <a:normAutofit/>
          </a:bodyPr>
          <a:lstStyle/>
          <a:p>
            <a:r>
              <a:rPr lang="en-US" altLang="en-US" dirty="0"/>
              <a:t>What is Stress?</a:t>
            </a:r>
            <a:endParaRPr lang="en-US" dirty="0"/>
          </a:p>
        </p:txBody>
      </p:sp>
    </p:spTree>
    <p:extLst>
      <p:ext uri="{BB962C8B-B14F-4D97-AF65-F5344CB8AC3E}">
        <p14:creationId xmlns:p14="http://schemas.microsoft.com/office/powerpoint/2010/main" val="4192480005"/>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5</a:t>
            </a:fld>
            <a:endParaRPr lang="en-US" dirty="0"/>
          </a:p>
        </p:txBody>
      </p:sp>
      <p:sp>
        <p:nvSpPr>
          <p:cNvPr id="13320" name="Text Box 8"/>
          <p:cNvSpPr txBox="1">
            <a:spLocks noChangeArrowheads="1"/>
          </p:cNvSpPr>
          <p:nvPr/>
        </p:nvSpPr>
        <p:spPr bwMode="auto">
          <a:xfrm>
            <a:off x="3276600" y="5755342"/>
            <a:ext cx="5867400" cy="701675"/>
          </a:xfrm>
          <a:prstGeom prst="rect">
            <a:avLst/>
          </a:prstGeom>
          <a:noFill/>
          <a:ln>
            <a:noFill/>
          </a:ln>
          <a:effectLst/>
          <a:extLst>
            <a:ext uri="{909E8E84-426E-40DD-AFC4-6F175D3DCCD1}">
              <a14:hiddenFill xmlns:a14="http://schemas.microsoft.com/office/drawing/2010/main">
                <a:solidFill>
                  <a:srgbClr val="3333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1"/>
              </a:buClr>
              <a:buSzPct val="9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ClrTx/>
              <a:buSzTx/>
              <a:buFontTx/>
              <a:buNone/>
            </a:pPr>
            <a:r>
              <a:rPr lang="en-US" altLang="en-US" sz="1000" i="1" dirty="0">
                <a:ea typeface="MS PGothic" panose="020B0600070205080204" pitchFamily="34" charset="-128"/>
              </a:rPr>
              <a:t>Adapted from: Source:  Butler AS, Panzer AM, Goldfrank LR, Institute of Medicine Committee on</a:t>
            </a:r>
          </a:p>
          <a:p>
            <a:pPr algn="r" eaLnBrk="1" hangingPunct="1">
              <a:spcBef>
                <a:spcPct val="0"/>
              </a:spcBef>
              <a:buClrTx/>
              <a:buSzTx/>
              <a:buFontTx/>
              <a:buNone/>
            </a:pPr>
            <a:r>
              <a:rPr lang="en-US" altLang="en-US" sz="1000" i="1" dirty="0">
                <a:ea typeface="MS PGothic" panose="020B0600070205080204" pitchFamily="34" charset="-128"/>
              </a:rPr>
              <a:t> Responding to the Psychological Consequences of Terrorism Board of on Neuroscience </a:t>
            </a:r>
          </a:p>
          <a:p>
            <a:pPr algn="r" eaLnBrk="1" hangingPunct="1">
              <a:spcBef>
                <a:spcPct val="0"/>
              </a:spcBef>
              <a:buClrTx/>
              <a:buSzTx/>
              <a:buFontTx/>
              <a:buNone/>
            </a:pPr>
            <a:r>
              <a:rPr lang="en-US" altLang="en-US" sz="1000" i="1" dirty="0">
                <a:ea typeface="MS PGothic" panose="020B0600070205080204" pitchFamily="34" charset="-128"/>
              </a:rPr>
              <a:t>and Behavioral Health.   Preparing for the psychological consequences of terrorism: </a:t>
            </a:r>
          </a:p>
          <a:p>
            <a:pPr algn="r" eaLnBrk="1" hangingPunct="1">
              <a:spcBef>
                <a:spcPct val="0"/>
              </a:spcBef>
              <a:buClrTx/>
              <a:buSzTx/>
              <a:buFontTx/>
              <a:buNone/>
            </a:pPr>
            <a:r>
              <a:rPr lang="en-US" altLang="en-US" sz="1000" i="1" dirty="0">
                <a:ea typeface="MS PGothic" panose="020B0600070205080204" pitchFamily="34" charset="-128"/>
              </a:rPr>
              <a:t>A public health approach.  Washington, D.C.: National Academies Press, 2003.</a:t>
            </a:r>
            <a:r>
              <a:rPr lang="en-US" altLang="en-US" sz="1000" dirty="0">
                <a:solidFill>
                  <a:schemeClr val="bg1"/>
                </a:solidFill>
                <a:ea typeface="MS PGothic" panose="020B0600070205080204" pitchFamily="34" charset="-128"/>
              </a:rPr>
              <a:t> </a:t>
            </a:r>
          </a:p>
        </p:txBody>
      </p:sp>
      <p:sp>
        <p:nvSpPr>
          <p:cNvPr id="13314" name="AutoShape 2" descr="decorative text"/>
          <p:cNvSpPr>
            <a:spLocks noChangeArrowheads="1"/>
          </p:cNvSpPr>
          <p:nvPr/>
        </p:nvSpPr>
        <p:spPr bwMode="auto">
          <a:xfrm>
            <a:off x="228600" y="1143000"/>
            <a:ext cx="8686800" cy="4876800"/>
          </a:xfrm>
          <a:prstGeom prst="irregularSeal2">
            <a:avLst/>
          </a:prstGeom>
          <a:solidFill>
            <a:srgbClr val="FF0000"/>
          </a:solidFill>
          <a:ln w="76200">
            <a:solidFill>
              <a:schemeClr val="tx2"/>
            </a:solidFill>
            <a:miter lim="800000"/>
            <a:headEnd/>
            <a:tailEnd/>
          </a:ln>
          <a:effectLst/>
        </p:spPr>
        <p:txBody>
          <a:bodyPr wrap="none" anchor="ctr"/>
          <a:lstStyle>
            <a:lvl1pPr>
              <a:spcBef>
                <a:spcPct val="20000"/>
              </a:spcBef>
              <a:buClr>
                <a:schemeClr val="tx1"/>
              </a:buClr>
              <a:buSzPct val="95000"/>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5400" dirty="0"/>
          </a:p>
        </p:txBody>
      </p:sp>
      <p:sp>
        <p:nvSpPr>
          <p:cNvPr id="157700" name="Oval 4"/>
          <p:cNvSpPr>
            <a:spLocks noChangeArrowheads="1"/>
          </p:cNvSpPr>
          <p:nvPr/>
        </p:nvSpPr>
        <p:spPr bwMode="auto">
          <a:xfrm>
            <a:off x="2133600" y="1143000"/>
            <a:ext cx="4495800" cy="4343400"/>
          </a:xfrm>
          <a:prstGeom prst="ellipse">
            <a:avLst/>
          </a:prstGeom>
          <a:gradFill rotWithShape="0">
            <a:gsLst>
              <a:gs pos="100000">
                <a:schemeClr val="tx1">
                  <a:lumMod val="75000"/>
                  <a:lumOff val="25000"/>
                </a:schemeClr>
              </a:gs>
              <a:gs pos="100000">
                <a:srgbClr val="00FFFF">
                  <a:gamma/>
                  <a:shade val="46275"/>
                  <a:invGamma/>
                </a:srgbClr>
              </a:gs>
            </a:gsLst>
            <a:lin ang="5400000" scaled="1"/>
          </a:gradFill>
          <a:ln w="9525">
            <a:solidFill>
              <a:schemeClr val="tx1"/>
            </a:solidFill>
            <a:round/>
            <a:headEnd/>
            <a:tailEnd/>
          </a:ln>
          <a:effectLst/>
          <a:extLst/>
        </p:spPr>
        <p:txBody>
          <a:bodyPr wrap="none" anchor="ctr"/>
          <a:lstStyle/>
          <a:p>
            <a:pPr algn="ctr" eaLnBrk="1" hangingPunct="1">
              <a:defRPr/>
            </a:pPr>
            <a:r>
              <a:rPr lang="en-US" sz="2400" b="1" dirty="0">
                <a:solidFill>
                  <a:schemeClr val="bg1"/>
                </a:solidFill>
                <a:latin typeface="+mj-lt"/>
                <a:ea typeface="ＭＳ Ｐゴシック" pitchFamily="1" charset="-128"/>
              </a:rPr>
              <a:t>Fear and Distress </a:t>
            </a:r>
          </a:p>
          <a:p>
            <a:pPr algn="ctr" eaLnBrk="1" hangingPunct="1">
              <a:defRPr/>
            </a:pPr>
            <a:r>
              <a:rPr lang="en-US" sz="2400" b="1" dirty="0">
                <a:solidFill>
                  <a:schemeClr val="bg1"/>
                </a:solidFill>
                <a:latin typeface="+mj-lt"/>
                <a:ea typeface="ＭＳ Ｐゴシック" pitchFamily="1" charset="-128"/>
              </a:rPr>
              <a:t>Response</a:t>
            </a:r>
          </a:p>
          <a:p>
            <a:pPr algn="ctr" eaLnBrk="1" hangingPunct="1">
              <a:defRPr/>
            </a:pPr>
            <a:endParaRPr lang="en-US" sz="2400" b="1" dirty="0">
              <a:solidFill>
                <a:srgbClr val="050000"/>
              </a:solidFill>
              <a:effectLst>
                <a:outerShdw blurRad="38100" dist="38100" dir="2700000" algn="tl">
                  <a:srgbClr val="FFFFFF"/>
                </a:outerShdw>
              </a:effectLst>
              <a:latin typeface="Arial" charset="0"/>
              <a:ea typeface="ＭＳ Ｐゴシック" pitchFamily="1" charset="-128"/>
            </a:endParaRPr>
          </a:p>
          <a:p>
            <a:pPr algn="ctr" eaLnBrk="1" hangingPunct="1">
              <a:defRPr/>
            </a:pPr>
            <a:endParaRPr lang="en-US" sz="2400" b="1" dirty="0">
              <a:solidFill>
                <a:srgbClr val="050000"/>
              </a:solidFill>
              <a:effectLst>
                <a:outerShdw blurRad="38100" dist="38100" dir="2700000" algn="tl">
                  <a:srgbClr val="FFFFFF"/>
                </a:outerShdw>
              </a:effectLst>
              <a:latin typeface="Arial" charset="0"/>
              <a:ea typeface="ＭＳ Ｐゴシック" pitchFamily="1" charset="-128"/>
            </a:endParaRPr>
          </a:p>
          <a:p>
            <a:pPr algn="ctr" eaLnBrk="1" hangingPunct="1">
              <a:defRPr/>
            </a:pPr>
            <a:endParaRPr lang="en-US" sz="2400" b="1" dirty="0">
              <a:solidFill>
                <a:srgbClr val="050000"/>
              </a:solidFill>
              <a:effectLst>
                <a:outerShdw blurRad="38100" dist="38100" dir="2700000" algn="tl">
                  <a:srgbClr val="FFFFFF"/>
                </a:outerShdw>
              </a:effectLst>
              <a:latin typeface="Arial" charset="0"/>
              <a:ea typeface="ＭＳ Ｐゴシック" pitchFamily="1" charset="-128"/>
            </a:endParaRPr>
          </a:p>
          <a:p>
            <a:pPr algn="ctr" eaLnBrk="1" hangingPunct="1">
              <a:defRPr/>
            </a:pPr>
            <a:endParaRPr lang="en-US" sz="2400" b="1" dirty="0">
              <a:solidFill>
                <a:srgbClr val="050000"/>
              </a:solidFill>
              <a:effectLst>
                <a:outerShdw blurRad="38100" dist="38100" dir="2700000" algn="tl">
                  <a:srgbClr val="FFFFFF"/>
                </a:outerShdw>
              </a:effectLst>
              <a:latin typeface="Arial" charset="0"/>
              <a:ea typeface="ＭＳ Ｐゴシック" pitchFamily="1" charset="-128"/>
            </a:endParaRPr>
          </a:p>
          <a:p>
            <a:pPr algn="ctr" eaLnBrk="1" hangingPunct="1">
              <a:defRPr/>
            </a:pPr>
            <a:endParaRPr lang="en-US" sz="2400" b="1" dirty="0">
              <a:solidFill>
                <a:srgbClr val="050000"/>
              </a:solidFill>
              <a:effectLst>
                <a:outerShdw blurRad="38100" dist="38100" dir="2700000" algn="tl">
                  <a:srgbClr val="FFFFFF"/>
                </a:outerShdw>
              </a:effectLst>
              <a:latin typeface="Arial" charset="0"/>
              <a:ea typeface="ＭＳ Ｐゴシック" pitchFamily="1" charset="-128"/>
            </a:endParaRPr>
          </a:p>
        </p:txBody>
      </p:sp>
      <p:sp>
        <p:nvSpPr>
          <p:cNvPr id="157702" name="Oval 6"/>
          <p:cNvSpPr>
            <a:spLocks noChangeArrowheads="1"/>
          </p:cNvSpPr>
          <p:nvPr/>
        </p:nvSpPr>
        <p:spPr bwMode="auto">
          <a:xfrm>
            <a:off x="3886200" y="3276600"/>
            <a:ext cx="2209800" cy="2057400"/>
          </a:xfrm>
          <a:prstGeom prst="ellipse">
            <a:avLst/>
          </a:prstGeom>
          <a:gradFill rotWithShape="0">
            <a:gsLst>
              <a:gs pos="100000">
                <a:schemeClr val="tx1">
                  <a:lumMod val="90000"/>
                  <a:lumOff val="10000"/>
                </a:schemeClr>
              </a:gs>
              <a:gs pos="100000">
                <a:srgbClr val="0099CC">
                  <a:gamma/>
                  <a:shade val="46275"/>
                  <a:invGamma/>
                </a:srgbClr>
              </a:gs>
            </a:gsLst>
            <a:lin ang="5400000" scaled="1"/>
          </a:gradFill>
          <a:ln w="9525">
            <a:solidFill>
              <a:schemeClr val="tx1"/>
            </a:solidFill>
            <a:round/>
            <a:headEnd/>
            <a:tailEnd/>
          </a:ln>
          <a:effectLst/>
          <a:extLst/>
        </p:spPr>
        <p:txBody>
          <a:bodyPr wrap="none" anchor="ctr"/>
          <a:lstStyle/>
          <a:p>
            <a:pPr algn="ctr" eaLnBrk="1" hangingPunct="1">
              <a:defRPr/>
            </a:pPr>
            <a:r>
              <a:rPr lang="en-US" sz="2000" b="1" dirty="0">
                <a:solidFill>
                  <a:schemeClr val="bg1"/>
                </a:solidFill>
                <a:latin typeface="+mj-lt"/>
                <a:ea typeface="ＭＳ Ｐゴシック" pitchFamily="1" charset="-128"/>
              </a:rPr>
              <a:t>Behavior</a:t>
            </a:r>
          </a:p>
          <a:p>
            <a:pPr algn="ctr" eaLnBrk="1" hangingPunct="1">
              <a:defRPr/>
            </a:pPr>
            <a:r>
              <a:rPr lang="en-US" sz="2000" b="1" dirty="0">
                <a:solidFill>
                  <a:schemeClr val="bg1"/>
                </a:solidFill>
                <a:latin typeface="+mj-lt"/>
                <a:ea typeface="ＭＳ Ｐゴシック" pitchFamily="1" charset="-128"/>
              </a:rPr>
              <a:t>Change</a:t>
            </a:r>
          </a:p>
          <a:p>
            <a:pPr algn="ctr" eaLnBrk="1" hangingPunct="1">
              <a:defRPr/>
            </a:pPr>
            <a:endParaRPr lang="en-US" sz="2000" b="1" dirty="0">
              <a:effectLst>
                <a:outerShdw blurRad="38100" dist="38100" dir="2700000" algn="tl">
                  <a:srgbClr val="FFFFFF"/>
                </a:outerShdw>
              </a:effectLst>
              <a:latin typeface="Arial" charset="0"/>
              <a:ea typeface="ＭＳ Ｐゴシック" pitchFamily="1" charset="-128"/>
            </a:endParaRPr>
          </a:p>
          <a:p>
            <a:pPr algn="ctr" eaLnBrk="1" hangingPunct="1">
              <a:defRPr/>
            </a:pPr>
            <a:endParaRPr lang="en-US" sz="2000" b="1" dirty="0">
              <a:effectLst>
                <a:outerShdw blurRad="38100" dist="38100" dir="2700000" algn="tl">
                  <a:srgbClr val="FFFFFF"/>
                </a:outerShdw>
              </a:effectLst>
              <a:latin typeface="Arial" charset="0"/>
              <a:ea typeface="ＭＳ Ｐゴシック" pitchFamily="1" charset="-128"/>
            </a:endParaRPr>
          </a:p>
          <a:p>
            <a:pPr algn="ctr" eaLnBrk="1" hangingPunct="1">
              <a:defRPr/>
            </a:pPr>
            <a:endParaRPr lang="en-US" sz="2000" b="1" dirty="0">
              <a:effectLst>
                <a:outerShdw blurRad="38100" dist="38100" dir="2700000" algn="tl">
                  <a:srgbClr val="FFFFFF"/>
                </a:outerShdw>
              </a:effectLst>
              <a:latin typeface="Arial" charset="0"/>
              <a:ea typeface="ＭＳ Ｐゴシック" pitchFamily="1" charset="-128"/>
            </a:endParaRPr>
          </a:p>
        </p:txBody>
      </p:sp>
      <p:sp>
        <p:nvSpPr>
          <p:cNvPr id="157703" name="Oval 7"/>
          <p:cNvSpPr>
            <a:spLocks noChangeArrowheads="1"/>
          </p:cNvSpPr>
          <p:nvPr/>
        </p:nvSpPr>
        <p:spPr bwMode="auto">
          <a:xfrm>
            <a:off x="4800600" y="4343400"/>
            <a:ext cx="914400" cy="914400"/>
          </a:xfrm>
          <a:prstGeom prst="ellipse">
            <a:avLst/>
          </a:prstGeom>
          <a:gradFill rotWithShape="0">
            <a:gsLst>
              <a:gs pos="100000">
                <a:schemeClr val="tx1">
                  <a:lumMod val="75000"/>
                  <a:lumOff val="25000"/>
                </a:schemeClr>
              </a:gs>
              <a:gs pos="100000">
                <a:srgbClr val="66FFCC">
                  <a:gamma/>
                  <a:shade val="46275"/>
                  <a:invGamma/>
                </a:srgbClr>
              </a:gs>
            </a:gsLst>
            <a:lin ang="5400000" scaled="1"/>
          </a:gradFill>
          <a:ln w="9525">
            <a:solidFill>
              <a:schemeClr val="tx1"/>
            </a:solidFill>
            <a:round/>
            <a:headEnd/>
            <a:tailEnd/>
          </a:ln>
          <a:effectLst/>
          <a:extLst/>
        </p:spPr>
        <p:txBody>
          <a:bodyPr wrap="none" anchor="ctr"/>
          <a:lstStyle/>
          <a:p>
            <a:pPr algn="ctr" eaLnBrk="1" hangingPunct="1">
              <a:defRPr/>
            </a:pPr>
            <a:r>
              <a:rPr lang="en-US" sz="1800" b="1" dirty="0">
                <a:solidFill>
                  <a:schemeClr val="bg1"/>
                </a:solidFill>
                <a:latin typeface="+mj-lt"/>
                <a:ea typeface="ＭＳ Ｐゴシック" pitchFamily="1" charset="-128"/>
              </a:rPr>
              <a:t>Psychiatric</a:t>
            </a:r>
          </a:p>
          <a:p>
            <a:pPr algn="ctr" eaLnBrk="1" hangingPunct="1">
              <a:defRPr/>
            </a:pPr>
            <a:r>
              <a:rPr lang="en-US" sz="1800" b="1" dirty="0">
                <a:solidFill>
                  <a:schemeClr val="bg1"/>
                </a:solidFill>
                <a:latin typeface="+mj-lt"/>
                <a:ea typeface="ＭＳ Ｐゴシック" pitchFamily="1" charset="-128"/>
              </a:rPr>
              <a:t>Illness</a:t>
            </a:r>
          </a:p>
        </p:txBody>
      </p:sp>
      <p:sp>
        <p:nvSpPr>
          <p:cNvPr id="157701" name="Text Box 5"/>
          <p:cNvSpPr txBox="1">
            <a:spLocks noChangeArrowheads="1"/>
          </p:cNvSpPr>
          <p:nvPr/>
        </p:nvSpPr>
        <p:spPr bwMode="auto">
          <a:xfrm>
            <a:off x="304800" y="2895600"/>
            <a:ext cx="1600200" cy="830997"/>
          </a:xfrm>
          <a:prstGeom prst="rect">
            <a:avLst/>
          </a:prstGeom>
          <a:solidFill>
            <a:srgbClr val="78BE21"/>
          </a:solidFill>
          <a:ln>
            <a:noFill/>
          </a:ln>
          <a:effectLst/>
          <a:extLst/>
        </p:spPr>
        <p:txBody>
          <a:bodyPr>
            <a:spAutoFit/>
          </a:bodyPr>
          <a:lstStyle/>
          <a:p>
            <a:pPr algn="ctr" eaLnBrk="1" hangingPunct="1">
              <a:spcBef>
                <a:spcPct val="50000"/>
              </a:spcBef>
              <a:defRPr/>
            </a:pPr>
            <a:r>
              <a:rPr lang="en-US" sz="2400" b="1" dirty="0">
                <a:solidFill>
                  <a:srgbClr val="000000"/>
                </a:solidFill>
                <a:latin typeface="+mj-lt"/>
                <a:ea typeface="ＭＳ Ｐゴシック" pitchFamily="1" charset="-128"/>
              </a:rPr>
              <a:t>Impact of Event</a:t>
            </a:r>
          </a:p>
        </p:txBody>
      </p:sp>
      <p:sp>
        <p:nvSpPr>
          <p:cNvPr id="11" name="Title 1"/>
          <p:cNvSpPr>
            <a:spLocks noGrp="1"/>
          </p:cNvSpPr>
          <p:nvPr>
            <p:ph type="title"/>
          </p:nvPr>
        </p:nvSpPr>
        <p:spPr>
          <a:xfrm>
            <a:off x="628650" y="152400"/>
            <a:ext cx="7886700" cy="914400"/>
          </a:xfrm>
        </p:spPr>
        <p:txBody>
          <a:bodyPr>
            <a:normAutofit/>
          </a:bodyPr>
          <a:lstStyle/>
          <a:p>
            <a:r>
              <a:rPr lang="en-US" altLang="en-US" dirty="0" smtClean="0"/>
              <a:t>Psychosocial Stress Response</a:t>
            </a:r>
            <a:endParaRPr lang="en-US" dirty="0"/>
          </a:p>
        </p:txBody>
      </p:sp>
    </p:spTree>
    <p:extLst>
      <p:ext uri="{BB962C8B-B14F-4D97-AF65-F5344CB8AC3E}">
        <p14:creationId xmlns:p14="http://schemas.microsoft.com/office/powerpoint/2010/main" val="784532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checkerboard(across)">
                                      <p:cBhvr>
                                        <p:cTn id="7" dur="500"/>
                                        <p:tgtEl>
                                          <p:spTgt spid="15770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57702"/>
                                        </p:tgtEl>
                                        <p:attrNameLst>
                                          <p:attrName>style.visibility</p:attrName>
                                        </p:attrNameLst>
                                      </p:cBhvr>
                                      <p:to>
                                        <p:strVal val="visible"/>
                                      </p:to>
                                    </p:set>
                                    <p:animEffect transition="in" filter="checkerboard(across)">
                                      <p:cBhvr>
                                        <p:cTn id="12" dur="500"/>
                                        <p:tgtEl>
                                          <p:spTgt spid="1577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7703"/>
                                        </p:tgtEl>
                                        <p:attrNameLst>
                                          <p:attrName>style.visibility</p:attrName>
                                        </p:attrNameLst>
                                      </p:cBhvr>
                                      <p:to>
                                        <p:strVal val="visible"/>
                                      </p:to>
                                    </p:set>
                                    <p:animEffect transition="in" filter="checkerboard(across)">
                                      <p:cBhvr>
                                        <p:cTn id="17" dur="500"/>
                                        <p:tgtEl>
                                          <p:spTgt spid="1577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0" grpId="0" animBg="1" autoUpdateAnimBg="0"/>
      <p:bldP spid="157702" grpId="0" animBg="1" autoUpdateAnimBg="0"/>
      <p:bldP spid="157703"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48F63A3B-78C7-47BE-AE5E-E10140E04643}" type="slidenum">
              <a:rPr lang="en-US" smtClean="0"/>
              <a:t>6</a:t>
            </a:fld>
            <a:endParaRPr lang="en-US" dirty="0"/>
          </a:p>
        </p:txBody>
      </p:sp>
      <p:pic>
        <p:nvPicPr>
          <p:cNvPr id="4" name="Content Placeholder 3" descr="Woman who appears to be in pain with her hand on her forehead." title="Woman in pai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076496" y="1594625"/>
            <a:ext cx="3248353" cy="4139425"/>
          </a:xfrm>
        </p:spPr>
      </p:pic>
      <p:sp>
        <p:nvSpPr>
          <p:cNvPr id="15363" name="Rectangle 3"/>
          <p:cNvSpPr>
            <a:spLocks noGrp="1" noChangeArrowheads="1"/>
          </p:cNvSpPr>
          <p:nvPr>
            <p:ph sz="half" idx="1"/>
          </p:nvPr>
        </p:nvSpPr>
        <p:spPr>
          <a:xfrm>
            <a:off x="628650" y="1594625"/>
            <a:ext cx="3886200" cy="4139425"/>
          </a:xfrm>
          <a:solidFill>
            <a:srgbClr val="003865">
              <a:alpha val="88000"/>
            </a:srgbClr>
          </a:solidFill>
        </p:spPr>
        <p:txBody>
          <a:bodyPr>
            <a:normAutofit/>
          </a:bodyPr>
          <a:lstStyle/>
          <a:p>
            <a:pPr marL="400050" lvl="1" indent="-285750">
              <a:buClr>
                <a:schemeClr val="bg1"/>
              </a:buClr>
            </a:pPr>
            <a:r>
              <a:rPr lang="en-US" altLang="en-US" sz="2400" dirty="0" smtClean="0">
                <a:solidFill>
                  <a:schemeClr val="bg1"/>
                </a:solidFill>
              </a:rPr>
              <a:t>Sleep difficulties</a:t>
            </a:r>
          </a:p>
          <a:p>
            <a:pPr marL="400050" lvl="1" indent="-285750">
              <a:buClr>
                <a:schemeClr val="bg1"/>
              </a:buClr>
            </a:pPr>
            <a:r>
              <a:rPr lang="en-US" altLang="en-US" sz="2400" dirty="0" smtClean="0">
                <a:solidFill>
                  <a:schemeClr val="bg1"/>
                </a:solidFill>
              </a:rPr>
              <a:t>Gastrointestinal problems (Diarrhea, cramps)</a:t>
            </a:r>
          </a:p>
          <a:p>
            <a:pPr marL="400050" lvl="1" indent="-285750">
              <a:buClr>
                <a:schemeClr val="bg1"/>
              </a:buClr>
            </a:pPr>
            <a:r>
              <a:rPr lang="en-US" altLang="en-US" sz="2400" dirty="0" smtClean="0">
                <a:solidFill>
                  <a:schemeClr val="bg1"/>
                </a:solidFill>
              </a:rPr>
              <a:t>Stomach upset, nausea</a:t>
            </a:r>
          </a:p>
          <a:p>
            <a:pPr marL="400050" lvl="1" indent="-285750">
              <a:buClr>
                <a:schemeClr val="bg1"/>
              </a:buClr>
            </a:pPr>
            <a:r>
              <a:rPr lang="en-US" altLang="en-US" sz="2400" dirty="0" smtClean="0">
                <a:solidFill>
                  <a:schemeClr val="bg1"/>
                </a:solidFill>
              </a:rPr>
              <a:t>Elevated heart rate, blood pressure and  blood sugar</a:t>
            </a:r>
          </a:p>
          <a:p>
            <a:pPr marL="400050" lvl="1" indent="-285750">
              <a:buClr>
                <a:schemeClr val="bg1"/>
              </a:buClr>
            </a:pPr>
            <a:r>
              <a:rPr lang="en-US" altLang="en-US" sz="2400" dirty="0" smtClean="0">
                <a:solidFill>
                  <a:schemeClr val="bg1"/>
                </a:solidFill>
              </a:rPr>
              <a:t>With extended stress, suppression of immune system functioning</a:t>
            </a:r>
          </a:p>
        </p:txBody>
      </p:sp>
      <p:sp>
        <p:nvSpPr>
          <p:cNvPr id="2" name="Title 1"/>
          <p:cNvSpPr>
            <a:spLocks noGrp="1"/>
          </p:cNvSpPr>
          <p:nvPr>
            <p:ph type="title"/>
          </p:nvPr>
        </p:nvSpPr>
        <p:spPr/>
        <p:txBody>
          <a:bodyPr/>
          <a:lstStyle/>
          <a:p>
            <a:r>
              <a:rPr lang="en-US" dirty="0" smtClean="0"/>
              <a:t>Common Physical Reactions Adults</a:t>
            </a:r>
            <a:endParaRPr lang="en-US" dirty="0"/>
          </a:p>
        </p:txBody>
      </p:sp>
    </p:spTree>
    <p:extLst>
      <p:ext uri="{BB962C8B-B14F-4D97-AF65-F5344CB8AC3E}">
        <p14:creationId xmlns:p14="http://schemas.microsoft.com/office/powerpoint/2010/main" val="830539153"/>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7</a:t>
            </a:fld>
            <a:endParaRPr lang="en-US" dirty="0"/>
          </a:p>
        </p:txBody>
      </p:sp>
      <p:pic>
        <p:nvPicPr>
          <p:cNvPr id="4" name="Content Placeholder 3" descr="A teenage girl sits on the floor in front of her school locker with her arms wrapped around her stomach." title="Teenage girl in pai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81902" y="2166125"/>
            <a:ext cx="3342947" cy="3232890"/>
          </a:xfrm>
        </p:spPr>
      </p:pic>
      <p:sp>
        <p:nvSpPr>
          <p:cNvPr id="15363" name="Rectangle 3"/>
          <p:cNvSpPr>
            <a:spLocks noGrp="1" noChangeArrowheads="1"/>
          </p:cNvSpPr>
          <p:nvPr>
            <p:ph sz="half" idx="1"/>
          </p:nvPr>
        </p:nvSpPr>
        <p:spPr>
          <a:xfrm>
            <a:off x="628650" y="2166125"/>
            <a:ext cx="3886200" cy="3263125"/>
          </a:xfrm>
          <a:solidFill>
            <a:srgbClr val="003865">
              <a:alpha val="88000"/>
            </a:srgbClr>
          </a:solidFill>
        </p:spPr>
        <p:txBody>
          <a:bodyPr>
            <a:normAutofit/>
          </a:bodyPr>
          <a:lstStyle/>
          <a:p>
            <a:pPr marL="400050" lvl="1" indent="-285750">
              <a:buClr>
                <a:schemeClr val="bg1"/>
              </a:buClr>
            </a:pPr>
            <a:r>
              <a:rPr lang="en-US" altLang="en-US" sz="2400" dirty="0" smtClean="0">
                <a:solidFill>
                  <a:schemeClr val="bg1"/>
                </a:solidFill>
              </a:rPr>
              <a:t>Headaches</a:t>
            </a:r>
          </a:p>
          <a:p>
            <a:pPr marL="400050" lvl="1" indent="-285750">
              <a:buClr>
                <a:schemeClr val="bg1"/>
              </a:buClr>
            </a:pPr>
            <a:r>
              <a:rPr lang="en-US" altLang="en-US" sz="2400" dirty="0" smtClean="0">
                <a:solidFill>
                  <a:schemeClr val="bg1"/>
                </a:solidFill>
              </a:rPr>
              <a:t>Stomachaches</a:t>
            </a:r>
          </a:p>
          <a:p>
            <a:pPr marL="400050" lvl="1" indent="-285750">
              <a:buClr>
                <a:schemeClr val="bg1"/>
              </a:buClr>
            </a:pPr>
            <a:r>
              <a:rPr lang="en-US" altLang="en-US" sz="2400" dirty="0" smtClean="0">
                <a:solidFill>
                  <a:schemeClr val="bg1"/>
                </a:solidFill>
              </a:rPr>
              <a:t>Nausea</a:t>
            </a:r>
          </a:p>
          <a:p>
            <a:pPr marL="400050" lvl="1" indent="-285750">
              <a:buClr>
                <a:schemeClr val="bg1"/>
              </a:buClr>
            </a:pPr>
            <a:r>
              <a:rPr lang="en-US" altLang="en-US" sz="2400" dirty="0" smtClean="0">
                <a:solidFill>
                  <a:schemeClr val="bg1"/>
                </a:solidFill>
              </a:rPr>
              <a:t>Eating Problems</a:t>
            </a:r>
          </a:p>
          <a:p>
            <a:pPr marL="400050" lvl="1" indent="-285750">
              <a:buClr>
                <a:schemeClr val="bg1"/>
              </a:buClr>
            </a:pPr>
            <a:r>
              <a:rPr lang="en-US" altLang="en-US" sz="2400" dirty="0" smtClean="0">
                <a:solidFill>
                  <a:schemeClr val="bg1"/>
                </a:solidFill>
              </a:rPr>
              <a:t>Speech Difficulties</a:t>
            </a:r>
          </a:p>
          <a:p>
            <a:pPr marL="400050" lvl="1" indent="-285750">
              <a:buClr>
                <a:schemeClr val="bg1"/>
              </a:buClr>
            </a:pPr>
            <a:r>
              <a:rPr lang="en-US" altLang="en-US" sz="2400" dirty="0" smtClean="0">
                <a:solidFill>
                  <a:schemeClr val="bg1"/>
                </a:solidFill>
              </a:rPr>
              <a:t>Skin Eruptions</a:t>
            </a:r>
          </a:p>
        </p:txBody>
      </p:sp>
      <p:sp>
        <p:nvSpPr>
          <p:cNvPr id="6" name="Title 1"/>
          <p:cNvSpPr>
            <a:spLocks noGrp="1"/>
          </p:cNvSpPr>
          <p:nvPr>
            <p:ph type="title"/>
          </p:nvPr>
        </p:nvSpPr>
        <p:spPr>
          <a:xfrm>
            <a:off x="628650" y="152400"/>
            <a:ext cx="7886700" cy="914400"/>
          </a:xfrm>
        </p:spPr>
        <p:txBody>
          <a:bodyPr>
            <a:normAutofit/>
          </a:bodyPr>
          <a:lstStyle/>
          <a:p>
            <a:r>
              <a:rPr lang="en-US" altLang="en-US" dirty="0" smtClean="0"/>
              <a:t>Common Physical Reactions Children / Youth</a:t>
            </a:r>
            <a:endParaRPr lang="en-US" dirty="0"/>
          </a:p>
        </p:txBody>
      </p:sp>
    </p:spTree>
    <p:extLst>
      <p:ext uri="{BB962C8B-B14F-4D97-AF65-F5344CB8AC3E}">
        <p14:creationId xmlns:p14="http://schemas.microsoft.com/office/powerpoint/2010/main" val="424848976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8</a:t>
            </a:fld>
            <a:endParaRPr lang="en-US" dirty="0"/>
          </a:p>
        </p:txBody>
      </p:sp>
      <p:pic>
        <p:nvPicPr>
          <p:cNvPr id="4" name="Content Placeholder 3" descr="A upset woman woman screaming as she talks into a cell phone." title="Angry woman"/>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43788" y="1594623"/>
            <a:ext cx="3227701" cy="4368025"/>
          </a:xfrm>
        </p:spPr>
      </p:pic>
      <p:sp>
        <p:nvSpPr>
          <p:cNvPr id="15363" name="Rectangle 3"/>
          <p:cNvSpPr>
            <a:spLocks noGrp="1" noChangeArrowheads="1"/>
          </p:cNvSpPr>
          <p:nvPr>
            <p:ph sz="half" idx="1"/>
          </p:nvPr>
        </p:nvSpPr>
        <p:spPr>
          <a:xfrm>
            <a:off x="628650" y="1594624"/>
            <a:ext cx="3886200" cy="4368025"/>
          </a:xfrm>
          <a:solidFill>
            <a:srgbClr val="003865">
              <a:alpha val="88000"/>
            </a:srgbClr>
          </a:solidFill>
        </p:spPr>
        <p:txBody>
          <a:bodyPr>
            <a:normAutofit lnSpcReduction="10000"/>
          </a:bodyPr>
          <a:lstStyle/>
          <a:p>
            <a:pPr marL="400050" lvl="1" indent="-285750">
              <a:buClr>
                <a:schemeClr val="bg1"/>
              </a:buClr>
            </a:pPr>
            <a:r>
              <a:rPr lang="en-US" altLang="en-US" sz="2400" dirty="0">
                <a:solidFill>
                  <a:schemeClr val="bg1"/>
                </a:solidFill>
              </a:rPr>
              <a:t>Fear and Anxiety</a:t>
            </a:r>
          </a:p>
          <a:p>
            <a:pPr marL="400050" lvl="1" indent="-285750">
              <a:buClr>
                <a:schemeClr val="bg1"/>
              </a:buClr>
            </a:pPr>
            <a:r>
              <a:rPr lang="en-US" altLang="en-US" sz="2400" dirty="0">
                <a:solidFill>
                  <a:schemeClr val="bg1"/>
                </a:solidFill>
              </a:rPr>
              <a:t>Sadness and Depression</a:t>
            </a:r>
          </a:p>
          <a:p>
            <a:pPr marL="400050" lvl="1" indent="-285750">
              <a:buClr>
                <a:schemeClr val="bg1"/>
              </a:buClr>
            </a:pPr>
            <a:r>
              <a:rPr lang="en-US" altLang="en-US" sz="2400" dirty="0">
                <a:solidFill>
                  <a:schemeClr val="bg1"/>
                </a:solidFill>
              </a:rPr>
              <a:t>Anger and Irritability</a:t>
            </a:r>
          </a:p>
          <a:p>
            <a:pPr marL="400050" lvl="1" indent="-285750">
              <a:buClr>
                <a:schemeClr val="bg1"/>
              </a:buClr>
            </a:pPr>
            <a:r>
              <a:rPr lang="en-US" altLang="en-US" sz="2400" dirty="0">
                <a:solidFill>
                  <a:schemeClr val="bg1"/>
                </a:solidFill>
              </a:rPr>
              <a:t>Numb, withdrawn, or </a:t>
            </a:r>
            <a:r>
              <a:rPr lang="en-US" altLang="en-US" sz="2400" dirty="0" smtClean="0">
                <a:solidFill>
                  <a:schemeClr val="bg1"/>
                </a:solidFill>
              </a:rPr>
              <a:t>   </a:t>
            </a:r>
            <a:r>
              <a:rPr lang="en-US" altLang="en-US" sz="2400" dirty="0">
                <a:solidFill>
                  <a:schemeClr val="bg1"/>
                </a:solidFill>
              </a:rPr>
              <a:t>disconnected</a:t>
            </a:r>
          </a:p>
          <a:p>
            <a:pPr marL="400050" lvl="1" indent="-285750">
              <a:buClr>
                <a:schemeClr val="bg1"/>
              </a:buClr>
            </a:pPr>
            <a:r>
              <a:rPr lang="en-US" altLang="en-US" sz="2400" dirty="0">
                <a:solidFill>
                  <a:schemeClr val="bg1"/>
                </a:solidFill>
              </a:rPr>
              <a:t>Lack of involvement </a:t>
            </a:r>
            <a:r>
              <a:rPr lang="en-US" altLang="en-US" sz="2400" dirty="0" smtClean="0">
                <a:solidFill>
                  <a:schemeClr val="bg1"/>
                </a:solidFill>
              </a:rPr>
              <a:t>or </a:t>
            </a:r>
            <a:r>
              <a:rPr lang="en-US" altLang="en-US" sz="2400" dirty="0">
                <a:solidFill>
                  <a:schemeClr val="bg1"/>
                </a:solidFill>
              </a:rPr>
              <a:t>enjoyment in favorite </a:t>
            </a:r>
            <a:r>
              <a:rPr lang="en-US" altLang="en-US" sz="2400" dirty="0" smtClean="0">
                <a:solidFill>
                  <a:schemeClr val="bg1"/>
                </a:solidFill>
              </a:rPr>
              <a:t>activities</a:t>
            </a:r>
          </a:p>
          <a:p>
            <a:pPr marL="400050" lvl="1" indent="-285750">
              <a:buClr>
                <a:schemeClr val="bg1"/>
              </a:buClr>
            </a:pPr>
            <a:r>
              <a:rPr lang="en-US" altLang="en-US" sz="2400" dirty="0">
                <a:solidFill>
                  <a:schemeClr val="bg1"/>
                </a:solidFill>
              </a:rPr>
              <a:t>Sense of emptiness or </a:t>
            </a:r>
            <a:r>
              <a:rPr lang="en-US" altLang="en-US" sz="2400" dirty="0" smtClean="0">
                <a:solidFill>
                  <a:schemeClr val="bg1"/>
                </a:solidFill>
              </a:rPr>
              <a:t>hopelessness</a:t>
            </a:r>
            <a:endParaRPr lang="en-US" altLang="en-US" sz="2400" dirty="0">
              <a:solidFill>
                <a:schemeClr val="bg1"/>
              </a:solidFill>
            </a:endParaRPr>
          </a:p>
        </p:txBody>
      </p:sp>
      <p:sp>
        <p:nvSpPr>
          <p:cNvPr id="6" name="Title 1"/>
          <p:cNvSpPr>
            <a:spLocks noGrp="1"/>
          </p:cNvSpPr>
          <p:nvPr>
            <p:ph type="title"/>
          </p:nvPr>
        </p:nvSpPr>
        <p:spPr>
          <a:xfrm>
            <a:off x="628650" y="152400"/>
            <a:ext cx="7886700" cy="914400"/>
          </a:xfrm>
        </p:spPr>
        <p:txBody>
          <a:bodyPr>
            <a:normAutofit/>
          </a:bodyPr>
          <a:lstStyle/>
          <a:p>
            <a:r>
              <a:rPr lang="en-US" altLang="en-US" dirty="0" smtClean="0"/>
              <a:t>Common Emotional Reactions Adults</a:t>
            </a:r>
            <a:endParaRPr lang="en-US" dirty="0"/>
          </a:p>
        </p:txBody>
      </p:sp>
    </p:spTree>
    <p:extLst>
      <p:ext uri="{BB962C8B-B14F-4D97-AF65-F5344CB8AC3E}">
        <p14:creationId xmlns:p14="http://schemas.microsoft.com/office/powerpoint/2010/main" val="3651636313"/>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8F63A3B-78C7-47BE-AE5E-E10140E04643}" type="slidenum">
              <a:rPr lang="en-US" smtClean="0"/>
              <a:t>9</a:t>
            </a:fld>
            <a:endParaRPr lang="en-US" dirty="0"/>
          </a:p>
        </p:txBody>
      </p:sp>
      <p:pic>
        <p:nvPicPr>
          <p:cNvPr id="4" name="Content Placeholder 3" descr="A young boy with a tear rolling down his face is clutching the shirt of an unseen person holding him." title="Crying child"/>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265683" y="1756225"/>
            <a:ext cx="2995448" cy="4371305"/>
          </a:xfrm>
        </p:spPr>
      </p:pic>
      <p:sp>
        <p:nvSpPr>
          <p:cNvPr id="15363" name="Rectangle 3"/>
          <p:cNvSpPr>
            <a:spLocks noGrp="1" noChangeArrowheads="1"/>
          </p:cNvSpPr>
          <p:nvPr>
            <p:ph sz="half" idx="1"/>
          </p:nvPr>
        </p:nvSpPr>
        <p:spPr>
          <a:xfrm>
            <a:off x="628650" y="1756226"/>
            <a:ext cx="3886200" cy="4371305"/>
          </a:xfrm>
          <a:solidFill>
            <a:srgbClr val="003865">
              <a:alpha val="88000"/>
            </a:srgbClr>
          </a:solidFill>
        </p:spPr>
        <p:txBody>
          <a:bodyPr>
            <a:normAutofit/>
          </a:bodyPr>
          <a:lstStyle/>
          <a:p>
            <a:pPr marL="400050" lvl="1" indent="-285750">
              <a:buClr>
                <a:schemeClr val="bg1"/>
              </a:buClr>
            </a:pPr>
            <a:r>
              <a:rPr lang="en-US" altLang="en-US" sz="2400" dirty="0">
                <a:solidFill>
                  <a:schemeClr val="bg1"/>
                </a:solidFill>
              </a:rPr>
              <a:t>Anxiety &amp; Vulnerability</a:t>
            </a:r>
          </a:p>
          <a:p>
            <a:pPr marL="400050" lvl="1" indent="-285750">
              <a:buClr>
                <a:schemeClr val="bg1"/>
              </a:buClr>
            </a:pPr>
            <a:r>
              <a:rPr lang="en-US" altLang="en-US" sz="2400" dirty="0">
                <a:solidFill>
                  <a:schemeClr val="bg1"/>
                </a:solidFill>
              </a:rPr>
              <a:t>Fear of reoccurrence</a:t>
            </a:r>
          </a:p>
          <a:p>
            <a:pPr marL="400050" lvl="1" indent="-285750">
              <a:buClr>
                <a:schemeClr val="bg1"/>
              </a:buClr>
            </a:pPr>
            <a:r>
              <a:rPr lang="en-US" altLang="en-US" sz="2400" dirty="0">
                <a:solidFill>
                  <a:schemeClr val="bg1"/>
                </a:solidFill>
              </a:rPr>
              <a:t>Fear of being left alone</a:t>
            </a:r>
          </a:p>
          <a:p>
            <a:pPr marL="742950" lvl="2" indent="-285750">
              <a:buClr>
                <a:schemeClr val="bg1"/>
              </a:buClr>
            </a:pPr>
            <a:r>
              <a:rPr lang="en-US" altLang="en-US" sz="2100" dirty="0">
                <a:solidFill>
                  <a:schemeClr val="bg1"/>
                </a:solidFill>
              </a:rPr>
              <a:t>Particularly if separated from family </a:t>
            </a:r>
          </a:p>
          <a:p>
            <a:pPr marL="400050" lvl="1" indent="-285750">
              <a:buClr>
                <a:schemeClr val="bg1"/>
              </a:buClr>
            </a:pPr>
            <a:r>
              <a:rPr lang="en-US" altLang="en-US" sz="2400" dirty="0">
                <a:solidFill>
                  <a:schemeClr val="bg1"/>
                </a:solidFill>
              </a:rPr>
              <a:t>Loss of “Sense of Safety”</a:t>
            </a:r>
          </a:p>
          <a:p>
            <a:pPr marL="400050" lvl="1" indent="-285750">
              <a:buClr>
                <a:schemeClr val="bg1"/>
              </a:buClr>
            </a:pPr>
            <a:r>
              <a:rPr lang="en-US" altLang="en-US" sz="2400" dirty="0" smtClean="0">
                <a:solidFill>
                  <a:schemeClr val="bg1"/>
                </a:solidFill>
              </a:rPr>
              <a:t>Depression</a:t>
            </a:r>
          </a:p>
          <a:p>
            <a:pPr marL="400050" lvl="1" indent="-285750">
              <a:buClr>
                <a:schemeClr val="bg1"/>
              </a:buClr>
            </a:pPr>
            <a:r>
              <a:rPr lang="en-US" altLang="en-US" sz="2400" dirty="0">
                <a:solidFill>
                  <a:schemeClr val="bg1"/>
                </a:solidFill>
              </a:rPr>
              <a:t>Anger</a:t>
            </a:r>
          </a:p>
          <a:p>
            <a:pPr marL="400050" lvl="1" indent="-285750">
              <a:buClr>
                <a:schemeClr val="bg1"/>
              </a:buClr>
            </a:pPr>
            <a:r>
              <a:rPr lang="en-US" altLang="en-US" sz="2400" dirty="0" smtClean="0">
                <a:solidFill>
                  <a:schemeClr val="bg1"/>
                </a:solidFill>
              </a:rPr>
              <a:t>Guilt</a:t>
            </a:r>
            <a:endParaRPr lang="en-US" altLang="en-US" sz="2400" dirty="0">
              <a:solidFill>
                <a:schemeClr val="bg1"/>
              </a:solidFill>
            </a:endParaRPr>
          </a:p>
        </p:txBody>
      </p:sp>
      <p:sp>
        <p:nvSpPr>
          <p:cNvPr id="6" name="Title 1"/>
          <p:cNvSpPr>
            <a:spLocks noGrp="1"/>
          </p:cNvSpPr>
          <p:nvPr>
            <p:ph type="title"/>
          </p:nvPr>
        </p:nvSpPr>
        <p:spPr>
          <a:xfrm>
            <a:off x="628650" y="152400"/>
            <a:ext cx="7886700" cy="914400"/>
          </a:xfrm>
        </p:spPr>
        <p:txBody>
          <a:bodyPr>
            <a:normAutofit/>
          </a:bodyPr>
          <a:lstStyle/>
          <a:p>
            <a:r>
              <a:rPr lang="en-US" altLang="en-US" dirty="0" smtClean="0"/>
              <a:t>Common Emotional Reactions Children / Youth</a:t>
            </a:r>
            <a:endParaRPr lang="en-US" dirty="0"/>
          </a:p>
        </p:txBody>
      </p:sp>
    </p:spTree>
    <p:extLst>
      <p:ext uri="{BB962C8B-B14F-4D97-AF65-F5344CB8AC3E}">
        <p14:creationId xmlns:p14="http://schemas.microsoft.com/office/powerpoint/2010/main" val="3307733640"/>
      </p:ext>
    </p:ext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Psychological First Aid A Minnesota Community Support Model&amp;quot;&quot;/&gt;&lt;property id=&quot;20307&quot; value=&quot;396&quot;/&gt;&lt;/object&gt;&lt;object type=&quot;3&quot; unique_id=&quot;10004&quot;&gt;&lt;property id=&quot;20148&quot; value=&quot;5&quot;/&gt;&lt;property id=&quot;20300&quot; value=&quot;Slide 2 - &amp;quot;Psychological First Aid (PFA)&amp;quot;&quot;/&gt;&lt;property id=&quot;20307&quot; value=&quot;482&quot;/&gt;&lt;/object&gt;&lt;object type=&quot;3&quot; unique_id=&quot;10005&quot;&gt;&lt;property id=&quot;20148&quot; value=&quot;5&quot;/&gt;&lt;property id=&quot;20300&quot; value=&quot;Slide 3 - &amp;quot;Psychological First Aid Model&amp;quot;&quot;/&gt;&lt;property id=&quot;20307&quot; value=&quot;483&quot;/&gt;&lt;/object&gt;&lt;object type=&quot;3&quot; unique_id=&quot;10006&quot;&gt;&lt;property id=&quot;20148&quot; value=&quot;5&quot;/&gt;&lt;property id=&quot;20300&quot; value=&quot;Slide 4 - &amp;quot;What is Stress?&amp;quot;&quot;/&gt;&lt;property id=&quot;20307&quot; value=&quot;519&quot;/&gt;&lt;/object&gt;&lt;object type=&quot;3&quot; unique_id=&quot;10007&quot;&gt;&lt;property id=&quot;20148&quot; value=&quot;5&quot;/&gt;&lt;property id=&quot;20300&quot; value=&quot;Slide 5 - &amp;quot;Psychosocial Stress Response&amp;quot;&quot;/&gt;&lt;property id=&quot;20307&quot; value=&quot;485&quot;/&gt;&lt;/object&gt;&lt;object type=&quot;3&quot; unique_id=&quot;10008&quot;&gt;&lt;property id=&quot;20148&quot; value=&quot;5&quot;/&gt;&lt;property id=&quot;20300&quot; value=&quot;Slide 6 - &amp;quot;Common Physical Reactions Adults&amp;quot;&quot;/&gt;&lt;property id=&quot;20307&quot; value=&quot;486&quot;/&gt;&lt;/object&gt;&lt;object type=&quot;3&quot; unique_id=&quot;10009&quot;&gt;&lt;property id=&quot;20148&quot; value=&quot;5&quot;/&gt;&lt;property id=&quot;20300&quot; value=&quot;Slide 7 - &amp;quot;Common Physical Reactions Children / Youth&amp;quot;&quot;/&gt;&lt;property id=&quot;20307&quot; value=&quot;520&quot;/&gt;&lt;/object&gt;&lt;object type=&quot;3&quot; unique_id=&quot;10010&quot;&gt;&lt;property id=&quot;20148&quot; value=&quot;5&quot;/&gt;&lt;property id=&quot;20300&quot; value=&quot;Slide 8 - &amp;quot;Common Emotional Reactions Adults&amp;quot;&quot;/&gt;&lt;property id=&quot;20307&quot; value=&quot;521&quot;/&gt;&lt;/object&gt;&lt;object type=&quot;3&quot; unique_id=&quot;10011&quot;&gt;&lt;property id=&quot;20148&quot; value=&quot;5&quot;/&gt;&lt;property id=&quot;20300&quot; value=&quot;Slide 9 - &amp;quot;Common Emotional Reactions Children / Youth&amp;quot;&quot;/&gt;&lt;property id=&quot;20307&quot; value=&quot;522&quot;/&gt;&lt;/object&gt;&lt;object type=&quot;3&quot; unique_id=&quot;10012&quot;&gt;&lt;property id=&quot;20148&quot; value=&quot;5&quot;/&gt;&lt;property id=&quot;20300&quot; value=&quot;Slide 10 - &amp;quot;Common Behavioral Reactions Adults&amp;quot;&quot;/&gt;&lt;property id=&quot;20307&quot; value=&quot;523&quot;/&gt;&lt;/object&gt;&lt;object type=&quot;3&quot; unique_id=&quot;10013&quot;&gt;&lt;property id=&quot;20148&quot; value=&quot;5&quot;/&gt;&lt;property id=&quot;20300&quot; value=&quot;Slide 11 - &amp;quot;Common Behavioral Reactions Children / Youth&amp;quot;&quot;/&gt;&lt;property id=&quot;20307&quot; value=&quot;524&quot;/&gt;&lt;/object&gt;&lt;object type=&quot;3&quot; unique_id=&quot;10014&quot;&gt;&lt;property id=&quot;20148&quot; value=&quot;5&quot;/&gt;&lt;property id=&quot;20300&quot; value=&quot;Slide 12 - &amp;quot;Common Cognitive Reactions Adults&amp;quot;&quot;/&gt;&lt;property id=&quot;20307&quot; value=&quot;525&quot;/&gt;&lt;/object&gt;&lt;object type=&quot;3&quot; unique_id=&quot;10015&quot;&gt;&lt;property id=&quot;20148&quot; value=&quot;5&quot;/&gt;&lt;property id=&quot;20300&quot; value=&quot;Slide 13 - &amp;quot;Common Cognitive Reactions Children / Youth&amp;quot;&quot;/&gt;&lt;property id=&quot;20307&quot; value=&quot;526&quot;/&gt;&lt;/object&gt;&lt;object type=&quot;3&quot; unique_id=&quot;10016&quot;&gt;&lt;property id=&quot;20148&quot; value=&quot;5&quot;/&gt;&lt;property id=&quot;20300&quot; value=&quot;Slide 14 - &amp;quot;Common Faith &amp;amp; Spiritual Reactions  Adults &amp;amp; Children&amp;quot;&quot;/&gt;&lt;property id=&quot;20307&quot; value=&quot;527&quot;/&gt;&lt;/object&gt;&lt;object type=&quot;3&quot; unique_id=&quot;10017&quot;&gt;&lt;property id=&quot;20148&quot; value=&quot;5&quot;/&gt;&lt;property id=&quot;20300&quot; value=&quot;Slide 15 - &amp;quot;Common Sensory Reactions  Adults &amp;amp; Children&amp;quot;&quot;/&gt;&lt;property id=&quot;20307&quot; value=&quot;528&quot;/&gt;&lt;/object&gt;&lt;object type=&quot;3&quot; unique_id=&quot;10018&quot;&gt;&lt;property id=&quot;20148&quot; value=&quot;5&quot;/&gt;&lt;property id=&quot;20300&quot; value=&quot;Slide 16 - &amp;quot;An Event is More Stressful or  Traumatic When……&amp;quot;&quot;/&gt;&lt;property id=&quot;20307&quot; value=&quot;529&quot;/&gt;&lt;/object&gt;&lt;object type=&quot;3&quot; unique_id=&quot;10019&quot;&gt;&lt;property id=&quot;20148&quot; value=&quot;5&quot;/&gt;&lt;property id=&quot;20300&quot; value=&quot;Slide 17 - &amp;quot;What assists our Emotional Re-Adjustment?&amp;quot;&quot;/&gt;&lt;property id=&quot;20307&quot; value=&quot;530&quot;/&gt;&lt;/object&gt;&lt;object type=&quot;3&quot; unique_id=&quot;10020&quot;&gt;&lt;property id=&quot;20148&quot; value=&quot;5&quot;/&gt;&lt;property id=&quot;20300&quot; value=&quot;Slide 18 - &amp;quot;MN PFA Card&amp;quot;&quot;/&gt;&lt;property id=&quot;20307&quot; value=&quot;532&quot;/&gt;&lt;/object&gt;&lt;object type=&quot;3&quot; unique_id=&quot;10021&quot;&gt;&lt;property id=&quot;20148&quot; value=&quot;5&quot;/&gt;&lt;property id=&quot;20300&quot; value=&quot;Slide 19 - &amp;quot;Promote Safety&amp;quot;&quot;/&gt;&lt;property id=&quot;20307&quot; value=&quot;531&quot;/&gt;&lt;/object&gt;&lt;object type=&quot;3&quot; unique_id=&quot;10022&quot;&gt;&lt;property id=&quot;20148&quot; value=&quot;5&quot;/&gt;&lt;property id=&quot;20300&quot; value=&quot;Slide 20 - &amp;quot;Calm &amp;amp; Comfort&amp;quot;&quot;/&gt;&lt;property id=&quot;20307&quot; value=&quot;533&quot;/&gt;&lt;/object&gt;&lt;object type=&quot;3&quot; unique_id=&quot;10023&quot;&gt;&lt;property id=&quot;20148&quot; value=&quot;5&quot;/&gt;&lt;property id=&quot;20300&quot; value=&quot;Slide 21 - &amp;quot;Active Listening&amp;quot;&quot;/&gt;&lt;property id=&quot;20307&quot; value=&quot;534&quot;/&gt;&lt;/object&gt;&lt;object type=&quot;3&quot; unique_id=&quot;10024&quot;&gt;&lt;property id=&quot;20148&quot; value=&quot;5&quot;/&gt;&lt;property id=&quot;20300&quot; value=&quot;Slide 22 - &amp;quot;Active Understanding&amp;quot;&quot;/&gt;&lt;property id=&quot;20307&quot; value=&quot;535&quot;/&gt;&lt;/object&gt;&lt;object type=&quot;3&quot; unique_id=&quot;10025&quot;&gt;&lt;property id=&quot;20148&quot; value=&quot;5&quot;/&gt;&lt;property id=&quot;20300&quot; value=&quot;Slide 23 - &amp;quot;Agitation&amp;quot;&quot;/&gt;&lt;property id=&quot;20307&quot; value=&quot;536&quot;/&gt;&lt;/object&gt;&lt;object type=&quot;3&quot; unique_id=&quot;10026&quot;&gt;&lt;property id=&quot;20148&quot; value=&quot;5&quot;/&gt;&lt;property id=&quot;20300&quot; value=&quot;Slide 24 - &amp;quot;Be Kind, Calm, and Compassionate&amp;quot;&quot;/&gt;&lt;property id=&quot;20307&quot; value=&quot;537&quot;/&gt;&lt;/object&gt;&lt;object type=&quot;3&quot; unique_id=&quot;10027&quot;&gt;&lt;property id=&quot;20148&quot; value=&quot;5&quot;/&gt;&lt;property id=&quot;20300&quot; value=&quot;Slide 25 - &amp;quot;Psychological First Aid Don’ts&amp;quot;&quot;/&gt;&lt;property id=&quot;20307&quot; value=&quot;538&quot;/&gt;&lt;/object&gt;&lt;object type=&quot;3&quot; unique_id=&quot;10028&quot;&gt;&lt;property id=&quot;20148&quot; value=&quot;5&quot;/&gt;&lt;property id=&quot;20300&quot; value=&quot;Slide 26 - &amp;quot;It is Not OK to suggest that…&amp;quot;&quot;/&gt;&lt;property id=&quot;20307&quot; value=&quot;539&quot;/&gt;&lt;/object&gt;&lt;object type=&quot;3&quot; unique_id=&quot;10029&quot;&gt;&lt;property id=&quot;20148&quot; value=&quot;5&quot;/&gt;&lt;property id=&quot;20300&quot; value=&quot;Slide 27 - &amp;quot;It is OK to…&amp;quot;&quot;/&gt;&lt;property id=&quot;20307&quot; value=&quot;540&quot;/&gt;&lt;/object&gt;&lt;object type=&quot;3&quot; unique_id=&quot;10030&quot;&gt;&lt;property id=&quot;20148&quot; value=&quot;5&quot;/&gt;&lt;property id=&quot;20300&quot; value=&quot;Slide 28 - &amp;quot;Provide Information on Coping&amp;quot;&quot;/&gt;&lt;property id=&quot;20307&quot; value=&quot;542&quot;/&gt;&lt;/object&gt;&lt;object type=&quot;3&quot; unique_id=&quot;10031&quot;&gt;&lt;property id=&quot;20148&quot; value=&quot;5&quot;/&gt;&lt;property id=&quot;20300&quot; value=&quot;Slide 29 - &amp;quot;Maladaptive  Coping Strategies &amp;quot;&quot;/&gt;&lt;property id=&quot;20307&quot; value=&quot;554&quot;/&gt;&lt;/object&gt;&lt;object type=&quot;3&quot; unique_id=&quot;10032&quot;&gt;&lt;property id=&quot;20148&quot; value=&quot;5&quot;/&gt;&lt;property id=&quot;20300&quot; value=&quot;Slide 30 - &amp;quot;Positive Coping Strategies &amp;quot;&quot;/&gt;&lt;property id=&quot;20307&quot; value=&quot;553&quot;/&gt;&lt;/object&gt;&lt;object type=&quot;3&quot; unique_id=&quot;10033&quot;&gt;&lt;property id=&quot;20148&quot; value=&quot;5&quot;/&gt;&lt;property id=&quot;20300&quot; value=&quot;Slide 31 - &amp;quot;Connectedness&amp;quot;&quot;/&gt;&lt;property id=&quot;20307&quot; value=&quot;541&quot;/&gt;&lt;/object&gt;&lt;object type=&quot;3&quot; unique_id=&quot;10034&quot;&gt;&lt;property id=&quot;20148&quot; value=&quot;5&quot;/&gt;&lt;property id=&quot;20300&quot; value=&quot;Slide 32 - &amp;quot;Look for….&amp;quot;&quot;/&gt;&lt;property id=&quot;20307&quot; value=&quot;543&quot;/&gt;&lt;/object&gt;&lt;object type=&quot;3&quot; unique_id=&quot;10035&quot;&gt;&lt;property id=&quot;20148&quot; value=&quot;5&quot;/&gt;&lt;property id=&quot;20300&quot; value=&quot;Slide 33 - &amp;quot;Alarm Bells/When to Refer&amp;quot;&quot;/&gt;&lt;property id=&quot;20307&quot; value=&quot;544&quot;/&gt;&lt;/object&gt;&lt;object type=&quot;3&quot; unique_id=&quot;10036&quot;&gt;&lt;property id=&quot;20148&quot; value=&quot;5&quot;/&gt;&lt;property id=&quot;20300&quot; value=&quot;Slide 34 - &amp;quot;Alarm Bells/When to Refer&amp;quot;&quot;/&gt;&lt;property id=&quot;20307&quot; value=&quot;545&quot;/&gt;&lt;/object&gt;&lt;object type=&quot;3&quot; unique_id=&quot;10037&quot;&gt;&lt;property id=&quot;20148&quot; value=&quot;5&quot;/&gt;&lt;property id=&quot;20300&quot; value=&quot;Slide 35 - &amp;quot;Self Empowerment&amp;quot;&quot;/&gt;&lt;property id=&quot;20307&quot; value=&quot;546&quot;/&gt;&lt;/object&gt;&lt;object type=&quot;3&quot; unique_id=&quot;10038&quot;&gt;&lt;property id=&quot;20148&quot; value=&quot;5&quot;/&gt;&lt;property id=&quot;20300&quot; value=&quot;Slide 36 - &amp;quot;Develop a Personal Resiliency Plan&amp;quot;&quot;/&gt;&lt;property id=&quot;20307&quot; value=&quot;547&quot;/&gt;&lt;/object&gt;&lt;object type=&quot;3&quot; unique_id=&quot;10039&quot;&gt;&lt;property id=&quot;20148&quot; value=&quot;5&quot;/&gt;&lt;property id=&quot;20300&quot; value=&quot;Slide 37 - &amp;quot;MN PFA User Resources&amp;quot;&quot;/&gt;&lt;property id=&quot;20307&quot; value=&quot;548&quot;/&gt;&lt;/object&gt;&lt;object type=&quot;3&quot; unique_id=&quot;10040&quot;&gt;&lt;property id=&quot;20148&quot; value=&quot;5&quot;/&gt;&lt;property id=&quot;20300&quot; value=&quot;Slide 38 - &amp;quot;Psychological First Aid Online Training&amp;quot;&quot;/&gt;&lt;property id=&quot;20307&quot; value=&quot;549&quot;/&gt;&lt;/object&gt;&lt;object type=&quot;3&quot; unique_id=&quot;10041&quot;&gt;&lt;property id=&quot;20148&quot; value=&quot;5&quot;/&gt;&lt;property id=&quot;20300&quot; value=&quot;Slide 39 - &amp;quot;For More Information&amp;quot;&quot;/&gt;&lt;property id=&quot;20307&quot; value=&quot;550&quot;/&gt;&lt;/object&gt;&lt;/object&gt;&lt;object type=&quot;8&quot; unique_id=&quot;10082&quot;&gt;&lt;/object&gt;&lt;/object&gt;&lt;/database&gt;"/>
  <p:tag name="MMPROD_NEXTUNIQUEID" val="10009"/>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6F5552E-7FA5-401C-A5C1-DF343DC4B3F7}" vid="{00869514-4466-4273-82D4-87EB9D6873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a340cd5a-8d85-4c94-8b3b-dcb04460a05d">3EUZQJVPJPKD-1734757124-28</_dlc_DocId>
    <_dlc_DocIdUrl xmlns="a340cd5a-8d85-4c94-8b3b-dcb04460a05d">
      <Url>https://inside.mn.gov/sites/MDH/permanent/comm_proj/_layouts/15/DocIdRedir.aspx?ID=3EUZQJVPJPKD-1734757124-28</Url>
      <Description>3EUZQJVPJPKD-1734757124-28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6B0F0AF960DE3C4A92E1BEB231BBDACE" ma:contentTypeVersion="0" ma:contentTypeDescription="Create a new document." ma:contentTypeScope="" ma:versionID="82899579051dc9e5f49494bf955404b0">
  <xsd:schema xmlns:xsd="http://www.w3.org/2001/XMLSchema" xmlns:xs="http://www.w3.org/2001/XMLSchema" xmlns:p="http://schemas.microsoft.com/office/2006/metadata/properties" xmlns:ns2="a340cd5a-8d85-4c94-8b3b-dcb04460a05d" targetNamespace="http://schemas.microsoft.com/office/2006/metadata/properties" ma:root="true" ma:fieldsID="db02e23880311bbb15d0b1434d17a118" ns2:_="">
    <xsd:import namespace="a340cd5a-8d85-4c94-8b3b-dcb04460a0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40cd5a-8d85-4c94-8b3b-dcb04460a05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97F3D0-D31E-40E5-80D0-AD0B09EC31F4}">
  <ds:schemaRefs>
    <ds:schemaRef ds:uri="http://schemas.microsoft.com/sharepoint/events"/>
  </ds:schemaRefs>
</ds:datastoreItem>
</file>

<file path=customXml/itemProps2.xml><?xml version="1.0" encoding="utf-8"?>
<ds:datastoreItem xmlns:ds="http://schemas.openxmlformats.org/officeDocument/2006/customXml" ds:itemID="{226A1386-9537-4EA6-B9A3-FB7D154FAC23}">
  <ds:schemaRefs>
    <ds:schemaRef ds:uri="http://purl.org/dc/terms/"/>
    <ds:schemaRef ds:uri="http://schemas.openxmlformats.org/package/2006/metadata/core-properties"/>
    <ds:schemaRef ds:uri="http://purl.org/dc/dcmitype/"/>
    <ds:schemaRef ds:uri="a340cd5a-8d85-4c94-8b3b-dcb04460a05d"/>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4.xml><?xml version="1.0" encoding="utf-8"?>
<ds:datastoreItem xmlns:ds="http://schemas.openxmlformats.org/officeDocument/2006/customXml" ds:itemID="{A62FC8F2-806C-4782-9382-CDEEF98BFA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40cd5a-8d85-4c94-8b3b-dcb04460a0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MDH PowerPoint</Template>
  <TotalTime>831</TotalTime>
  <Words>5170</Words>
  <Application>Microsoft Office PowerPoint</Application>
  <PresentationFormat>On-screen Show (4:3)</PresentationFormat>
  <Paragraphs>434</Paragraphs>
  <Slides>39</Slides>
  <Notes>38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ＭＳ Ｐゴシック</vt:lpstr>
      <vt:lpstr>ＭＳ Ｐゴシック</vt:lpstr>
      <vt:lpstr>Arial</vt:lpstr>
      <vt:lpstr>Calibri</vt:lpstr>
      <vt:lpstr>NeueHaasGroteskText Std</vt:lpstr>
      <vt:lpstr>Times</vt:lpstr>
      <vt:lpstr>Times New Roman</vt:lpstr>
      <vt:lpstr>MN.IT</vt:lpstr>
      <vt:lpstr>Psychological First Aid A Minnesota Community Support Model</vt:lpstr>
      <vt:lpstr>Psychological First Aid (PFA)</vt:lpstr>
      <vt:lpstr>Psychological First Aid Model</vt:lpstr>
      <vt:lpstr>What is Stress?</vt:lpstr>
      <vt:lpstr>Psychosocial Stress Response</vt:lpstr>
      <vt:lpstr>Common Physical Reactions Adults</vt:lpstr>
      <vt:lpstr>Common Physical Reactions Children / Youth</vt:lpstr>
      <vt:lpstr>Common Emotional Reactions Adults</vt:lpstr>
      <vt:lpstr>Common Emotional Reactions Children / Youth</vt:lpstr>
      <vt:lpstr>Common Behavioral Reactions Adults</vt:lpstr>
      <vt:lpstr>Common Behavioral Reactions Children / Youth</vt:lpstr>
      <vt:lpstr>Common Cognitive Reactions Adults</vt:lpstr>
      <vt:lpstr>Common Cognitive Reactions Children / Youth</vt:lpstr>
      <vt:lpstr>Common Faith &amp; Spiritual Reactions  Adults &amp; Children</vt:lpstr>
      <vt:lpstr>Common Sensory Reactions  Adults &amp; Children</vt:lpstr>
      <vt:lpstr>An Event is More Stressful or Traumatic When …</vt:lpstr>
      <vt:lpstr>What Assists our Emotional Re-Adjustment? </vt:lpstr>
      <vt:lpstr>MN PFA Card</vt:lpstr>
      <vt:lpstr>Promote Safety</vt:lpstr>
      <vt:lpstr>Calm &amp; Comfort</vt:lpstr>
      <vt:lpstr>Active Listening</vt:lpstr>
      <vt:lpstr>Active Understanding</vt:lpstr>
      <vt:lpstr>Agitation</vt:lpstr>
      <vt:lpstr>Be Kind, Calm, and Compassionate</vt:lpstr>
      <vt:lpstr>Psychological First Aid Don’ts</vt:lpstr>
      <vt:lpstr>It is Not OK to suggest that…</vt:lpstr>
      <vt:lpstr>It is OK to…</vt:lpstr>
      <vt:lpstr>Provide Information on Coping</vt:lpstr>
      <vt:lpstr>Maladaptive Coping Strategies</vt:lpstr>
      <vt:lpstr>Positive Coping Strategies</vt:lpstr>
      <vt:lpstr>Connectedness</vt:lpstr>
      <vt:lpstr>Look for…</vt:lpstr>
      <vt:lpstr>Alarm Bells/When to Refer</vt:lpstr>
      <vt:lpstr>Alarm Bells/When to Refer</vt:lpstr>
      <vt:lpstr>Self Empowerment</vt:lpstr>
      <vt:lpstr>Develop a Personal Resiliency Plan</vt:lpstr>
      <vt:lpstr>MN PFA User Resources</vt:lpstr>
      <vt:lpstr>Psychological First Aid Online Training</vt:lpstr>
      <vt:lpstr>For More Information</vt:lpstr>
    </vt:vector>
  </TitlesOfParts>
  <Company>State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First Aid</dc:title>
  <dc:subject>PowerPoint Template</dc:subject>
  <dc:creator>Miller, Jennifer (MDH)</dc:creator>
  <cp:keywords/>
  <dc:description>Version 1.1, Released 8-2016</dc:description>
  <cp:lastModifiedBy>Miller, Jennifer (MDH)</cp:lastModifiedBy>
  <cp:revision>73</cp:revision>
  <dcterms:created xsi:type="dcterms:W3CDTF">2017-09-07T13:07:31Z</dcterms:created>
  <dcterms:modified xsi:type="dcterms:W3CDTF">2017-09-11T14:57:02Z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0x0101006B0F0AF960DE3C4A92E1BEB231BBDACE</vt:lpwstr>
  </property>
  <property fmtid="{D5CDD505-2E9C-101B-9397-08002B2CF9AE}" pid="3" name="_dlc_DocIdItemGuid">
    <vt:lpwstr>51612d0f-3fe8-4978-a8d9-f384c5e0293e</vt:lpwstr>
  </property>
</Properties>
</file>