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326" r:id="rId2"/>
    <p:sldId id="364" r:id="rId3"/>
    <p:sldId id="376" r:id="rId4"/>
    <p:sldId id="381" r:id="rId5"/>
    <p:sldId id="327" r:id="rId6"/>
    <p:sldId id="328" r:id="rId7"/>
    <p:sldId id="329" r:id="rId8"/>
    <p:sldId id="330" r:id="rId9"/>
    <p:sldId id="387" r:id="rId10"/>
    <p:sldId id="384" r:id="rId11"/>
    <p:sldId id="377" r:id="rId12"/>
    <p:sldId id="385" r:id="rId13"/>
    <p:sldId id="386" r:id="rId14"/>
    <p:sldId id="383" r:id="rId15"/>
    <p:sldId id="336" r:id="rId16"/>
    <p:sldId id="349" r:id="rId17"/>
    <p:sldId id="388" r:id="rId18"/>
  </p:sldIdLst>
  <p:sldSz cx="9144000" cy="6858000" type="screen4x3"/>
  <p:notesSz cx="6858000" cy="91440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72175" autoAdjust="0"/>
  </p:normalViewPr>
  <p:slideViewPr>
    <p:cSldViewPr snapToGrid="0" snapToObjects="1">
      <p:cViewPr>
        <p:scale>
          <a:sx n="80" d="100"/>
          <a:sy n="80" d="100"/>
        </p:scale>
        <p:origin x="-1378"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p:scale>
          <a:sx n="110" d="100"/>
          <a:sy n="110" d="100"/>
        </p:scale>
        <p:origin x="-52" y="1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C57BB5-6988-B242-AA08-1DD230C915EB}" type="doc">
      <dgm:prSet loTypeId="urn:microsoft.com/office/officeart/2005/8/layout/matrix2" loCatId="" qsTypeId="urn:microsoft.com/office/officeart/2005/8/quickstyle/simple4" qsCatId="simple" csTypeId="urn:microsoft.com/office/officeart/2005/8/colors/accent1_2" csCatId="accent1" phldr="1"/>
      <dgm:spPr/>
      <dgm:t>
        <a:bodyPr/>
        <a:lstStyle/>
        <a:p>
          <a:endParaRPr lang="en-US"/>
        </a:p>
      </dgm:t>
    </dgm:pt>
    <dgm:pt modelId="{F2D5881E-42D8-4B47-A0AB-DB8D62567F7B}">
      <dgm:prSet phldrT="[Text]"/>
      <dgm:spPr/>
      <dgm:t>
        <a:bodyPr/>
        <a:lstStyle/>
        <a:p>
          <a:r>
            <a:rPr lang="en-US" dirty="0" smtClean="0"/>
            <a:t>EM</a:t>
          </a:r>
          <a:endParaRPr lang="en-US" dirty="0"/>
        </a:p>
      </dgm:t>
    </dgm:pt>
    <dgm:pt modelId="{4C702FED-85F7-8C4B-BD83-59F4FFA71122}" type="parTrans" cxnId="{2EEBFA36-30AB-094C-9F26-F4376758A90B}">
      <dgm:prSet/>
      <dgm:spPr/>
      <dgm:t>
        <a:bodyPr/>
        <a:lstStyle/>
        <a:p>
          <a:endParaRPr lang="en-US"/>
        </a:p>
      </dgm:t>
    </dgm:pt>
    <dgm:pt modelId="{5A0769D1-1E3F-9E45-A354-F41ADBB491D7}" type="sibTrans" cxnId="{2EEBFA36-30AB-094C-9F26-F4376758A90B}">
      <dgm:prSet/>
      <dgm:spPr/>
      <dgm:t>
        <a:bodyPr/>
        <a:lstStyle/>
        <a:p>
          <a:endParaRPr lang="en-US"/>
        </a:p>
      </dgm:t>
    </dgm:pt>
    <dgm:pt modelId="{19E1EFF1-03CD-C547-A93E-1863AE6A6BC5}">
      <dgm:prSet phldrT="[Text]"/>
      <dgm:spPr/>
      <dgm:t>
        <a:bodyPr/>
        <a:lstStyle/>
        <a:p>
          <a:r>
            <a:rPr lang="en-US" dirty="0" smtClean="0"/>
            <a:t>BCP</a:t>
          </a:r>
          <a:endParaRPr lang="en-US" dirty="0"/>
        </a:p>
      </dgm:t>
    </dgm:pt>
    <dgm:pt modelId="{6F4B058D-3B11-0645-808C-6449F1B15216}" type="parTrans" cxnId="{6469EF57-119F-734C-8CAA-A4486503F8FF}">
      <dgm:prSet/>
      <dgm:spPr/>
      <dgm:t>
        <a:bodyPr/>
        <a:lstStyle/>
        <a:p>
          <a:endParaRPr lang="en-US"/>
        </a:p>
      </dgm:t>
    </dgm:pt>
    <dgm:pt modelId="{DD2AA156-1EA7-5343-AA77-FABCF2667DD1}" type="sibTrans" cxnId="{6469EF57-119F-734C-8CAA-A4486503F8FF}">
      <dgm:prSet/>
      <dgm:spPr/>
      <dgm:t>
        <a:bodyPr/>
        <a:lstStyle/>
        <a:p>
          <a:endParaRPr lang="en-US"/>
        </a:p>
      </dgm:t>
    </dgm:pt>
    <dgm:pt modelId="{1AC17310-8CC7-AE40-9A29-2B4B2103FF82}">
      <dgm:prSet phldrT="[Text]"/>
      <dgm:spPr/>
      <dgm:t>
        <a:bodyPr/>
        <a:lstStyle/>
        <a:p>
          <a:r>
            <a:rPr lang="en-US" dirty="0" smtClean="0"/>
            <a:t>DR</a:t>
          </a:r>
          <a:endParaRPr lang="en-US" dirty="0"/>
        </a:p>
      </dgm:t>
    </dgm:pt>
    <dgm:pt modelId="{ADC4781B-1AC5-6A46-A20B-73E3F0FEFA75}" type="parTrans" cxnId="{2814F6C8-A2CE-F144-ACD2-D3724A5AFFB6}">
      <dgm:prSet/>
      <dgm:spPr/>
      <dgm:t>
        <a:bodyPr/>
        <a:lstStyle/>
        <a:p>
          <a:endParaRPr lang="en-US"/>
        </a:p>
      </dgm:t>
    </dgm:pt>
    <dgm:pt modelId="{AB92FDB0-57DB-7642-899E-95676F0F6A2E}" type="sibTrans" cxnId="{2814F6C8-A2CE-F144-ACD2-D3724A5AFFB6}">
      <dgm:prSet/>
      <dgm:spPr/>
      <dgm:t>
        <a:bodyPr/>
        <a:lstStyle/>
        <a:p>
          <a:endParaRPr lang="en-US"/>
        </a:p>
      </dgm:t>
    </dgm:pt>
    <dgm:pt modelId="{C8907BDD-1372-AD49-BB12-98846596139E}">
      <dgm:prSet phldrT="[Text]"/>
      <dgm:spPr/>
      <dgm:t>
        <a:bodyPr/>
        <a:lstStyle/>
        <a:p>
          <a:r>
            <a:rPr lang="en-US" dirty="0" smtClean="0"/>
            <a:t>Ops</a:t>
          </a:r>
          <a:endParaRPr lang="en-US" dirty="0"/>
        </a:p>
      </dgm:t>
    </dgm:pt>
    <dgm:pt modelId="{A65E97E5-21BA-3943-8FDD-C168FCFEC214}" type="parTrans" cxnId="{ED57E82C-F312-274D-A5CB-27F7B9FE5F29}">
      <dgm:prSet/>
      <dgm:spPr/>
      <dgm:t>
        <a:bodyPr/>
        <a:lstStyle/>
        <a:p>
          <a:endParaRPr lang="en-US"/>
        </a:p>
      </dgm:t>
    </dgm:pt>
    <dgm:pt modelId="{E61965D0-3514-1C46-BFA6-63EF615DCB8F}" type="sibTrans" cxnId="{ED57E82C-F312-274D-A5CB-27F7B9FE5F29}">
      <dgm:prSet/>
      <dgm:spPr/>
      <dgm:t>
        <a:bodyPr/>
        <a:lstStyle/>
        <a:p>
          <a:endParaRPr lang="en-US"/>
        </a:p>
      </dgm:t>
    </dgm:pt>
    <dgm:pt modelId="{CEB987E4-C622-9B48-BC8E-043DA091D191}" type="pres">
      <dgm:prSet presAssocID="{27C57BB5-6988-B242-AA08-1DD230C915EB}" presName="matrix" presStyleCnt="0">
        <dgm:presLayoutVars>
          <dgm:chMax val="1"/>
          <dgm:dir/>
          <dgm:resizeHandles val="exact"/>
        </dgm:presLayoutVars>
      </dgm:prSet>
      <dgm:spPr/>
      <dgm:t>
        <a:bodyPr/>
        <a:lstStyle/>
        <a:p>
          <a:endParaRPr lang="en-US"/>
        </a:p>
      </dgm:t>
    </dgm:pt>
    <dgm:pt modelId="{02714B10-2477-0F49-ACBD-037EA6147B20}" type="pres">
      <dgm:prSet presAssocID="{27C57BB5-6988-B242-AA08-1DD230C915EB}" presName="axisShape" presStyleLbl="bgShp" presStyleIdx="0" presStyleCnt="1"/>
      <dgm:spPr/>
      <dgm:t>
        <a:bodyPr/>
        <a:lstStyle/>
        <a:p>
          <a:endParaRPr lang="en-US"/>
        </a:p>
      </dgm:t>
    </dgm:pt>
    <dgm:pt modelId="{C1C93662-68A0-B949-A90E-585F9A440919}" type="pres">
      <dgm:prSet presAssocID="{27C57BB5-6988-B242-AA08-1DD230C915EB}" presName="rect1" presStyleLbl="node1" presStyleIdx="0" presStyleCnt="4" custLinFactNeighborX="-35148" custLinFactNeighborY="-16250">
        <dgm:presLayoutVars>
          <dgm:chMax val="0"/>
          <dgm:chPref val="0"/>
          <dgm:bulletEnabled val="1"/>
        </dgm:presLayoutVars>
      </dgm:prSet>
      <dgm:spPr/>
      <dgm:t>
        <a:bodyPr/>
        <a:lstStyle/>
        <a:p>
          <a:endParaRPr lang="en-US"/>
        </a:p>
      </dgm:t>
    </dgm:pt>
    <dgm:pt modelId="{B8EEB0A2-01B1-3343-BA64-527F42539A9D}" type="pres">
      <dgm:prSet presAssocID="{27C57BB5-6988-B242-AA08-1DD230C915EB}" presName="rect2" presStyleLbl="node1" presStyleIdx="1" presStyleCnt="4" custLinFactNeighborX="31719" custLinFactNeighborY="-16250">
        <dgm:presLayoutVars>
          <dgm:chMax val="0"/>
          <dgm:chPref val="0"/>
          <dgm:bulletEnabled val="1"/>
        </dgm:presLayoutVars>
      </dgm:prSet>
      <dgm:spPr/>
      <dgm:t>
        <a:bodyPr/>
        <a:lstStyle/>
        <a:p>
          <a:endParaRPr lang="en-US"/>
        </a:p>
      </dgm:t>
    </dgm:pt>
    <dgm:pt modelId="{F09BF66F-B057-9C4E-B251-F0C0F640ADC6}" type="pres">
      <dgm:prSet presAssocID="{27C57BB5-6988-B242-AA08-1DD230C915EB}" presName="rect3" presStyleLbl="node1" presStyleIdx="2" presStyleCnt="4" custLinFactNeighborX="-31953" custLinFactNeighborY="16250">
        <dgm:presLayoutVars>
          <dgm:chMax val="0"/>
          <dgm:chPref val="0"/>
          <dgm:bulletEnabled val="1"/>
        </dgm:presLayoutVars>
      </dgm:prSet>
      <dgm:spPr/>
      <dgm:t>
        <a:bodyPr/>
        <a:lstStyle/>
        <a:p>
          <a:endParaRPr lang="en-US"/>
        </a:p>
      </dgm:t>
    </dgm:pt>
    <dgm:pt modelId="{455D1D04-D8F7-6A4F-BB1A-769DDC8A19C0}" type="pres">
      <dgm:prSet presAssocID="{27C57BB5-6988-B242-AA08-1DD230C915EB}" presName="rect4" presStyleLbl="node1" presStyleIdx="3" presStyleCnt="4" custLinFactNeighborX="35979" custLinFactNeighborY="16250">
        <dgm:presLayoutVars>
          <dgm:chMax val="0"/>
          <dgm:chPref val="0"/>
          <dgm:bulletEnabled val="1"/>
        </dgm:presLayoutVars>
      </dgm:prSet>
      <dgm:spPr/>
      <dgm:t>
        <a:bodyPr/>
        <a:lstStyle/>
        <a:p>
          <a:endParaRPr lang="en-US"/>
        </a:p>
      </dgm:t>
    </dgm:pt>
  </dgm:ptLst>
  <dgm:cxnLst>
    <dgm:cxn modelId="{2EEBFA36-30AB-094C-9F26-F4376758A90B}" srcId="{27C57BB5-6988-B242-AA08-1DD230C915EB}" destId="{F2D5881E-42D8-4B47-A0AB-DB8D62567F7B}" srcOrd="0" destOrd="0" parTransId="{4C702FED-85F7-8C4B-BD83-59F4FFA71122}" sibTransId="{5A0769D1-1E3F-9E45-A354-F41ADBB491D7}"/>
    <dgm:cxn modelId="{973E74DB-1194-5342-9957-541C68ABA6D7}" type="presOf" srcId="{19E1EFF1-03CD-C547-A93E-1863AE6A6BC5}" destId="{B8EEB0A2-01B1-3343-BA64-527F42539A9D}" srcOrd="0" destOrd="0" presId="urn:microsoft.com/office/officeart/2005/8/layout/matrix2"/>
    <dgm:cxn modelId="{A572F09E-61F3-9D4A-B883-890ADA16BE93}" type="presOf" srcId="{C8907BDD-1372-AD49-BB12-98846596139E}" destId="{455D1D04-D8F7-6A4F-BB1A-769DDC8A19C0}" srcOrd="0" destOrd="0" presId="urn:microsoft.com/office/officeart/2005/8/layout/matrix2"/>
    <dgm:cxn modelId="{6469EF57-119F-734C-8CAA-A4486503F8FF}" srcId="{27C57BB5-6988-B242-AA08-1DD230C915EB}" destId="{19E1EFF1-03CD-C547-A93E-1863AE6A6BC5}" srcOrd="1" destOrd="0" parTransId="{6F4B058D-3B11-0645-808C-6449F1B15216}" sibTransId="{DD2AA156-1EA7-5343-AA77-FABCF2667DD1}"/>
    <dgm:cxn modelId="{2814F6C8-A2CE-F144-ACD2-D3724A5AFFB6}" srcId="{27C57BB5-6988-B242-AA08-1DD230C915EB}" destId="{1AC17310-8CC7-AE40-9A29-2B4B2103FF82}" srcOrd="2" destOrd="0" parTransId="{ADC4781B-1AC5-6A46-A20B-73E3F0FEFA75}" sibTransId="{AB92FDB0-57DB-7642-899E-95676F0F6A2E}"/>
    <dgm:cxn modelId="{8FE09565-80B0-034F-B773-54E9439F3627}" type="presOf" srcId="{27C57BB5-6988-B242-AA08-1DD230C915EB}" destId="{CEB987E4-C622-9B48-BC8E-043DA091D191}" srcOrd="0" destOrd="0" presId="urn:microsoft.com/office/officeart/2005/8/layout/matrix2"/>
    <dgm:cxn modelId="{758F11A7-F1FF-E04E-9345-602CC4B6A3F0}" type="presOf" srcId="{F2D5881E-42D8-4B47-A0AB-DB8D62567F7B}" destId="{C1C93662-68A0-B949-A90E-585F9A440919}" srcOrd="0" destOrd="0" presId="urn:microsoft.com/office/officeart/2005/8/layout/matrix2"/>
    <dgm:cxn modelId="{B2D5C5F7-25B1-894D-BB6E-B23FE65300F4}" type="presOf" srcId="{1AC17310-8CC7-AE40-9A29-2B4B2103FF82}" destId="{F09BF66F-B057-9C4E-B251-F0C0F640ADC6}" srcOrd="0" destOrd="0" presId="urn:microsoft.com/office/officeart/2005/8/layout/matrix2"/>
    <dgm:cxn modelId="{ED57E82C-F312-274D-A5CB-27F7B9FE5F29}" srcId="{27C57BB5-6988-B242-AA08-1DD230C915EB}" destId="{C8907BDD-1372-AD49-BB12-98846596139E}" srcOrd="3" destOrd="0" parTransId="{A65E97E5-21BA-3943-8FDD-C168FCFEC214}" sibTransId="{E61965D0-3514-1C46-BFA6-63EF615DCB8F}"/>
    <dgm:cxn modelId="{9AE4593A-5B36-5241-9ADB-7150730370CD}" type="presParOf" srcId="{CEB987E4-C622-9B48-BC8E-043DA091D191}" destId="{02714B10-2477-0F49-ACBD-037EA6147B20}" srcOrd="0" destOrd="0" presId="urn:microsoft.com/office/officeart/2005/8/layout/matrix2"/>
    <dgm:cxn modelId="{65F070DA-CA88-514C-812A-A7B59E5FAE4C}" type="presParOf" srcId="{CEB987E4-C622-9B48-BC8E-043DA091D191}" destId="{C1C93662-68A0-B949-A90E-585F9A440919}" srcOrd="1" destOrd="0" presId="urn:microsoft.com/office/officeart/2005/8/layout/matrix2"/>
    <dgm:cxn modelId="{6FA01E04-9D83-2542-913A-334A952EC741}" type="presParOf" srcId="{CEB987E4-C622-9B48-BC8E-043DA091D191}" destId="{B8EEB0A2-01B1-3343-BA64-527F42539A9D}" srcOrd="2" destOrd="0" presId="urn:microsoft.com/office/officeart/2005/8/layout/matrix2"/>
    <dgm:cxn modelId="{873120A1-7769-7A44-9F4C-D4E255B075C4}" type="presParOf" srcId="{CEB987E4-C622-9B48-BC8E-043DA091D191}" destId="{F09BF66F-B057-9C4E-B251-F0C0F640ADC6}" srcOrd="3" destOrd="0" presId="urn:microsoft.com/office/officeart/2005/8/layout/matrix2"/>
    <dgm:cxn modelId="{842AF3EE-6300-124A-BDDB-EEC40B7C792A}" type="presParOf" srcId="{CEB987E4-C622-9B48-BC8E-043DA091D191}" destId="{455D1D04-D8F7-6A4F-BB1A-769DDC8A19C0}"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C57BB5-6988-B242-AA08-1DD230C915EB}" type="doc">
      <dgm:prSet loTypeId="urn:microsoft.com/office/officeart/2005/8/layout/matrix2" loCatId="" qsTypeId="urn:microsoft.com/office/officeart/2005/8/quickstyle/simple4" qsCatId="simple" csTypeId="urn:microsoft.com/office/officeart/2005/8/colors/accent1_2" csCatId="accent1" phldr="1"/>
      <dgm:spPr/>
      <dgm:t>
        <a:bodyPr/>
        <a:lstStyle/>
        <a:p>
          <a:endParaRPr lang="en-US"/>
        </a:p>
      </dgm:t>
    </dgm:pt>
    <dgm:pt modelId="{F2D5881E-42D8-4B47-A0AB-DB8D62567F7B}">
      <dgm:prSet phldrT="[Text]"/>
      <dgm:spPr/>
      <dgm:t>
        <a:bodyPr/>
        <a:lstStyle/>
        <a:p>
          <a:r>
            <a:rPr lang="en-US" dirty="0" smtClean="0"/>
            <a:t>EM</a:t>
          </a:r>
          <a:endParaRPr lang="en-US" dirty="0"/>
        </a:p>
      </dgm:t>
    </dgm:pt>
    <dgm:pt modelId="{4C702FED-85F7-8C4B-BD83-59F4FFA71122}" type="parTrans" cxnId="{2EEBFA36-30AB-094C-9F26-F4376758A90B}">
      <dgm:prSet/>
      <dgm:spPr/>
      <dgm:t>
        <a:bodyPr/>
        <a:lstStyle/>
        <a:p>
          <a:endParaRPr lang="en-US"/>
        </a:p>
      </dgm:t>
    </dgm:pt>
    <dgm:pt modelId="{5A0769D1-1E3F-9E45-A354-F41ADBB491D7}" type="sibTrans" cxnId="{2EEBFA36-30AB-094C-9F26-F4376758A90B}">
      <dgm:prSet/>
      <dgm:spPr/>
      <dgm:t>
        <a:bodyPr/>
        <a:lstStyle/>
        <a:p>
          <a:endParaRPr lang="en-US"/>
        </a:p>
      </dgm:t>
    </dgm:pt>
    <dgm:pt modelId="{19E1EFF1-03CD-C547-A93E-1863AE6A6BC5}">
      <dgm:prSet phldrT="[Text]"/>
      <dgm:spPr/>
      <dgm:t>
        <a:bodyPr/>
        <a:lstStyle/>
        <a:p>
          <a:r>
            <a:rPr lang="en-US" dirty="0" smtClean="0"/>
            <a:t>BCP</a:t>
          </a:r>
          <a:endParaRPr lang="en-US" dirty="0"/>
        </a:p>
      </dgm:t>
    </dgm:pt>
    <dgm:pt modelId="{6F4B058D-3B11-0645-808C-6449F1B15216}" type="parTrans" cxnId="{6469EF57-119F-734C-8CAA-A4486503F8FF}">
      <dgm:prSet/>
      <dgm:spPr/>
      <dgm:t>
        <a:bodyPr/>
        <a:lstStyle/>
        <a:p>
          <a:endParaRPr lang="en-US"/>
        </a:p>
      </dgm:t>
    </dgm:pt>
    <dgm:pt modelId="{DD2AA156-1EA7-5343-AA77-FABCF2667DD1}" type="sibTrans" cxnId="{6469EF57-119F-734C-8CAA-A4486503F8FF}">
      <dgm:prSet/>
      <dgm:spPr/>
      <dgm:t>
        <a:bodyPr/>
        <a:lstStyle/>
        <a:p>
          <a:endParaRPr lang="en-US"/>
        </a:p>
      </dgm:t>
    </dgm:pt>
    <dgm:pt modelId="{1AC17310-8CC7-AE40-9A29-2B4B2103FF82}">
      <dgm:prSet phldrT="[Text]"/>
      <dgm:spPr/>
      <dgm:t>
        <a:bodyPr/>
        <a:lstStyle/>
        <a:p>
          <a:r>
            <a:rPr lang="en-US" dirty="0" smtClean="0"/>
            <a:t>DR</a:t>
          </a:r>
          <a:endParaRPr lang="en-US" dirty="0"/>
        </a:p>
      </dgm:t>
    </dgm:pt>
    <dgm:pt modelId="{ADC4781B-1AC5-6A46-A20B-73E3F0FEFA75}" type="parTrans" cxnId="{2814F6C8-A2CE-F144-ACD2-D3724A5AFFB6}">
      <dgm:prSet/>
      <dgm:spPr/>
      <dgm:t>
        <a:bodyPr/>
        <a:lstStyle/>
        <a:p>
          <a:endParaRPr lang="en-US"/>
        </a:p>
      </dgm:t>
    </dgm:pt>
    <dgm:pt modelId="{AB92FDB0-57DB-7642-899E-95676F0F6A2E}" type="sibTrans" cxnId="{2814F6C8-A2CE-F144-ACD2-D3724A5AFFB6}">
      <dgm:prSet/>
      <dgm:spPr/>
      <dgm:t>
        <a:bodyPr/>
        <a:lstStyle/>
        <a:p>
          <a:endParaRPr lang="en-US"/>
        </a:p>
      </dgm:t>
    </dgm:pt>
    <dgm:pt modelId="{C8907BDD-1372-AD49-BB12-98846596139E}">
      <dgm:prSet phldrT="[Text]"/>
      <dgm:spPr/>
      <dgm:t>
        <a:bodyPr/>
        <a:lstStyle/>
        <a:p>
          <a:r>
            <a:rPr lang="en-US" dirty="0" smtClean="0"/>
            <a:t>Ops</a:t>
          </a:r>
          <a:endParaRPr lang="en-US" dirty="0"/>
        </a:p>
      </dgm:t>
    </dgm:pt>
    <dgm:pt modelId="{A65E97E5-21BA-3943-8FDD-C168FCFEC214}" type="parTrans" cxnId="{ED57E82C-F312-274D-A5CB-27F7B9FE5F29}">
      <dgm:prSet/>
      <dgm:spPr/>
      <dgm:t>
        <a:bodyPr/>
        <a:lstStyle/>
        <a:p>
          <a:endParaRPr lang="en-US"/>
        </a:p>
      </dgm:t>
    </dgm:pt>
    <dgm:pt modelId="{E61965D0-3514-1C46-BFA6-63EF615DCB8F}" type="sibTrans" cxnId="{ED57E82C-F312-274D-A5CB-27F7B9FE5F29}">
      <dgm:prSet/>
      <dgm:spPr/>
      <dgm:t>
        <a:bodyPr/>
        <a:lstStyle/>
        <a:p>
          <a:endParaRPr lang="en-US"/>
        </a:p>
      </dgm:t>
    </dgm:pt>
    <dgm:pt modelId="{CEB987E4-C622-9B48-BC8E-043DA091D191}" type="pres">
      <dgm:prSet presAssocID="{27C57BB5-6988-B242-AA08-1DD230C915EB}" presName="matrix" presStyleCnt="0">
        <dgm:presLayoutVars>
          <dgm:chMax val="1"/>
          <dgm:dir/>
          <dgm:resizeHandles val="exact"/>
        </dgm:presLayoutVars>
      </dgm:prSet>
      <dgm:spPr/>
      <dgm:t>
        <a:bodyPr/>
        <a:lstStyle/>
        <a:p>
          <a:endParaRPr lang="en-US"/>
        </a:p>
      </dgm:t>
    </dgm:pt>
    <dgm:pt modelId="{02714B10-2477-0F49-ACBD-037EA6147B20}" type="pres">
      <dgm:prSet presAssocID="{27C57BB5-6988-B242-AA08-1DD230C915EB}" presName="axisShape" presStyleLbl="bgShp" presStyleIdx="0" presStyleCnt="1"/>
      <dgm:spPr/>
      <dgm:t>
        <a:bodyPr/>
        <a:lstStyle/>
        <a:p>
          <a:endParaRPr lang="en-US"/>
        </a:p>
      </dgm:t>
    </dgm:pt>
    <dgm:pt modelId="{C1C93662-68A0-B949-A90E-585F9A440919}" type="pres">
      <dgm:prSet presAssocID="{27C57BB5-6988-B242-AA08-1DD230C915EB}" presName="rect1" presStyleLbl="node1" presStyleIdx="0" presStyleCnt="4" custLinFactNeighborX="-2955" custLinFactNeighborY="-11042">
        <dgm:presLayoutVars>
          <dgm:chMax val="0"/>
          <dgm:chPref val="0"/>
          <dgm:bulletEnabled val="1"/>
        </dgm:presLayoutVars>
      </dgm:prSet>
      <dgm:spPr/>
      <dgm:t>
        <a:bodyPr/>
        <a:lstStyle/>
        <a:p>
          <a:endParaRPr lang="en-US"/>
        </a:p>
      </dgm:t>
    </dgm:pt>
    <dgm:pt modelId="{B8EEB0A2-01B1-3343-BA64-527F42539A9D}" type="pres">
      <dgm:prSet presAssocID="{27C57BB5-6988-B242-AA08-1DD230C915EB}" presName="rect2" presStyleLbl="node1" presStyleIdx="1" presStyleCnt="4" custLinFactNeighborX="3244" custLinFactNeighborY="-11042">
        <dgm:presLayoutVars>
          <dgm:chMax val="0"/>
          <dgm:chPref val="0"/>
          <dgm:bulletEnabled val="1"/>
        </dgm:presLayoutVars>
      </dgm:prSet>
      <dgm:spPr/>
      <dgm:t>
        <a:bodyPr/>
        <a:lstStyle/>
        <a:p>
          <a:endParaRPr lang="en-US"/>
        </a:p>
      </dgm:t>
    </dgm:pt>
    <dgm:pt modelId="{F09BF66F-B057-9C4E-B251-F0C0F640ADC6}" type="pres">
      <dgm:prSet presAssocID="{27C57BB5-6988-B242-AA08-1DD230C915EB}" presName="rect3" presStyleLbl="node1" presStyleIdx="2" presStyleCnt="4" custLinFactNeighborX="-2954" custLinFactNeighborY="14948">
        <dgm:presLayoutVars>
          <dgm:chMax val="0"/>
          <dgm:chPref val="0"/>
          <dgm:bulletEnabled val="1"/>
        </dgm:presLayoutVars>
      </dgm:prSet>
      <dgm:spPr/>
      <dgm:t>
        <a:bodyPr/>
        <a:lstStyle/>
        <a:p>
          <a:endParaRPr lang="en-US"/>
        </a:p>
      </dgm:t>
    </dgm:pt>
    <dgm:pt modelId="{455D1D04-D8F7-6A4F-BB1A-769DDC8A19C0}" type="pres">
      <dgm:prSet presAssocID="{27C57BB5-6988-B242-AA08-1DD230C915EB}" presName="rect4" presStyleLbl="node1" presStyleIdx="3" presStyleCnt="4" custLinFactNeighborX="3244" custLinFactNeighborY="16250">
        <dgm:presLayoutVars>
          <dgm:chMax val="0"/>
          <dgm:chPref val="0"/>
          <dgm:bulletEnabled val="1"/>
        </dgm:presLayoutVars>
      </dgm:prSet>
      <dgm:spPr/>
      <dgm:t>
        <a:bodyPr/>
        <a:lstStyle/>
        <a:p>
          <a:endParaRPr lang="en-US"/>
        </a:p>
      </dgm:t>
    </dgm:pt>
  </dgm:ptLst>
  <dgm:cxnLst>
    <dgm:cxn modelId="{62EA6A91-A48E-7B42-B917-CF2047B8CBB9}" type="presOf" srcId="{27C57BB5-6988-B242-AA08-1DD230C915EB}" destId="{CEB987E4-C622-9B48-BC8E-043DA091D191}" srcOrd="0" destOrd="0" presId="urn:microsoft.com/office/officeart/2005/8/layout/matrix2"/>
    <dgm:cxn modelId="{2EEBFA36-30AB-094C-9F26-F4376758A90B}" srcId="{27C57BB5-6988-B242-AA08-1DD230C915EB}" destId="{F2D5881E-42D8-4B47-A0AB-DB8D62567F7B}" srcOrd="0" destOrd="0" parTransId="{4C702FED-85F7-8C4B-BD83-59F4FFA71122}" sibTransId="{5A0769D1-1E3F-9E45-A354-F41ADBB491D7}"/>
    <dgm:cxn modelId="{57824311-E051-F043-8A8F-84884D0B6852}" type="presOf" srcId="{C8907BDD-1372-AD49-BB12-98846596139E}" destId="{455D1D04-D8F7-6A4F-BB1A-769DDC8A19C0}" srcOrd="0" destOrd="0" presId="urn:microsoft.com/office/officeart/2005/8/layout/matrix2"/>
    <dgm:cxn modelId="{1AB6D6B3-DB5D-7C4D-B52E-7E0B70EDB4BE}" type="presOf" srcId="{19E1EFF1-03CD-C547-A93E-1863AE6A6BC5}" destId="{B8EEB0A2-01B1-3343-BA64-527F42539A9D}" srcOrd="0" destOrd="0" presId="urn:microsoft.com/office/officeart/2005/8/layout/matrix2"/>
    <dgm:cxn modelId="{75441DAB-9848-DB4F-8EF2-781FA2D5B57E}" type="presOf" srcId="{1AC17310-8CC7-AE40-9A29-2B4B2103FF82}" destId="{F09BF66F-B057-9C4E-B251-F0C0F640ADC6}" srcOrd="0" destOrd="0" presId="urn:microsoft.com/office/officeart/2005/8/layout/matrix2"/>
    <dgm:cxn modelId="{6469EF57-119F-734C-8CAA-A4486503F8FF}" srcId="{27C57BB5-6988-B242-AA08-1DD230C915EB}" destId="{19E1EFF1-03CD-C547-A93E-1863AE6A6BC5}" srcOrd="1" destOrd="0" parTransId="{6F4B058D-3B11-0645-808C-6449F1B15216}" sibTransId="{DD2AA156-1EA7-5343-AA77-FABCF2667DD1}"/>
    <dgm:cxn modelId="{2814F6C8-A2CE-F144-ACD2-D3724A5AFFB6}" srcId="{27C57BB5-6988-B242-AA08-1DD230C915EB}" destId="{1AC17310-8CC7-AE40-9A29-2B4B2103FF82}" srcOrd="2" destOrd="0" parTransId="{ADC4781B-1AC5-6A46-A20B-73E3F0FEFA75}" sibTransId="{AB92FDB0-57DB-7642-899E-95676F0F6A2E}"/>
    <dgm:cxn modelId="{3972C7DE-8B8D-914B-935A-63CA63C0A151}" type="presOf" srcId="{F2D5881E-42D8-4B47-A0AB-DB8D62567F7B}" destId="{C1C93662-68A0-B949-A90E-585F9A440919}" srcOrd="0" destOrd="0" presId="urn:microsoft.com/office/officeart/2005/8/layout/matrix2"/>
    <dgm:cxn modelId="{ED57E82C-F312-274D-A5CB-27F7B9FE5F29}" srcId="{27C57BB5-6988-B242-AA08-1DD230C915EB}" destId="{C8907BDD-1372-AD49-BB12-98846596139E}" srcOrd="3" destOrd="0" parTransId="{A65E97E5-21BA-3943-8FDD-C168FCFEC214}" sibTransId="{E61965D0-3514-1C46-BFA6-63EF615DCB8F}"/>
    <dgm:cxn modelId="{B36216B4-8628-BA40-9330-A92AF1E960FA}" type="presParOf" srcId="{CEB987E4-C622-9B48-BC8E-043DA091D191}" destId="{02714B10-2477-0F49-ACBD-037EA6147B20}" srcOrd="0" destOrd="0" presId="urn:microsoft.com/office/officeart/2005/8/layout/matrix2"/>
    <dgm:cxn modelId="{3203E0C5-5FA9-B846-927A-F2D91E7F228D}" type="presParOf" srcId="{CEB987E4-C622-9B48-BC8E-043DA091D191}" destId="{C1C93662-68A0-B949-A90E-585F9A440919}" srcOrd="1" destOrd="0" presId="urn:microsoft.com/office/officeart/2005/8/layout/matrix2"/>
    <dgm:cxn modelId="{16F1002D-8558-CF44-B86F-5F6A0E014175}" type="presParOf" srcId="{CEB987E4-C622-9B48-BC8E-043DA091D191}" destId="{B8EEB0A2-01B1-3343-BA64-527F42539A9D}" srcOrd="2" destOrd="0" presId="urn:microsoft.com/office/officeart/2005/8/layout/matrix2"/>
    <dgm:cxn modelId="{90420E8C-E63A-6C4F-9370-6F11637B9A5F}" type="presParOf" srcId="{CEB987E4-C622-9B48-BC8E-043DA091D191}" destId="{F09BF66F-B057-9C4E-B251-F0C0F640ADC6}" srcOrd="3" destOrd="0" presId="urn:microsoft.com/office/officeart/2005/8/layout/matrix2"/>
    <dgm:cxn modelId="{16BEFFC9-DBB1-5A4F-B405-1B5491C6530D}" type="presParOf" srcId="{CEB987E4-C622-9B48-BC8E-043DA091D191}" destId="{455D1D04-D8F7-6A4F-BB1A-769DDC8A19C0}" srcOrd="4" destOrd="0" presId="urn:microsoft.com/office/officeart/2005/8/layout/matrix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B3BDB5-E691-6747-8DE7-EEFC391CA9A4}"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en-US"/>
        </a:p>
      </dgm:t>
    </dgm:pt>
    <dgm:pt modelId="{AB9BF3E6-F7BC-FD4D-893C-427D108FE37D}">
      <dgm:prSet phldrT="[Text]"/>
      <dgm:spPr/>
      <dgm:t>
        <a:bodyPr/>
        <a:lstStyle/>
        <a:p>
          <a:r>
            <a:rPr lang="en-US" dirty="0" smtClean="0"/>
            <a:t>Governance</a:t>
          </a:r>
          <a:endParaRPr lang="en-US" dirty="0"/>
        </a:p>
      </dgm:t>
    </dgm:pt>
    <dgm:pt modelId="{1F010024-E4BE-0B4F-BED2-BCFF0C1EFF11}" type="parTrans" cxnId="{21C931A1-BB7A-534E-9F3F-A7DF6F82281F}">
      <dgm:prSet/>
      <dgm:spPr/>
      <dgm:t>
        <a:bodyPr/>
        <a:lstStyle/>
        <a:p>
          <a:endParaRPr lang="en-US"/>
        </a:p>
      </dgm:t>
    </dgm:pt>
    <dgm:pt modelId="{7C38CC85-B7ED-7A4D-A711-67544BED1CBA}" type="sibTrans" cxnId="{21C931A1-BB7A-534E-9F3F-A7DF6F82281F}">
      <dgm:prSet/>
      <dgm:spPr/>
      <dgm:t>
        <a:bodyPr/>
        <a:lstStyle/>
        <a:p>
          <a:endParaRPr lang="en-US"/>
        </a:p>
      </dgm:t>
    </dgm:pt>
    <dgm:pt modelId="{0FF996BF-19FE-BA4F-A7BA-1BF82573AC7D}">
      <dgm:prSet phldrT="[Text]" custT="1"/>
      <dgm:spPr/>
      <dgm:t>
        <a:bodyPr/>
        <a:lstStyle/>
        <a:p>
          <a:r>
            <a:rPr lang="en-US" sz="1400" dirty="0" smtClean="0"/>
            <a:t>EM	</a:t>
          </a:r>
          <a:endParaRPr lang="en-US" sz="1400" dirty="0"/>
        </a:p>
      </dgm:t>
    </dgm:pt>
    <dgm:pt modelId="{81AD7075-AE15-474A-AFB6-9C14C10141E8}" type="parTrans" cxnId="{400FCA0D-E063-B24D-B57E-D6A8619BA668}">
      <dgm:prSet/>
      <dgm:spPr/>
      <dgm:t>
        <a:bodyPr/>
        <a:lstStyle/>
        <a:p>
          <a:endParaRPr lang="en-US"/>
        </a:p>
      </dgm:t>
    </dgm:pt>
    <dgm:pt modelId="{A5F2705E-0453-1D48-BA35-906289BD4532}" type="sibTrans" cxnId="{400FCA0D-E063-B24D-B57E-D6A8619BA668}">
      <dgm:prSet/>
      <dgm:spPr/>
      <dgm:t>
        <a:bodyPr/>
        <a:lstStyle/>
        <a:p>
          <a:endParaRPr lang="en-US"/>
        </a:p>
      </dgm:t>
    </dgm:pt>
    <dgm:pt modelId="{ABE3594C-EBAD-3C4C-9277-D82D292B3232}">
      <dgm:prSet phldrT="[Text]" custT="1"/>
      <dgm:spPr/>
      <dgm:t>
        <a:bodyPr/>
        <a:lstStyle/>
        <a:p>
          <a:r>
            <a:rPr lang="en-US" sz="1400" dirty="0" smtClean="0"/>
            <a:t>BCP</a:t>
          </a:r>
          <a:endParaRPr lang="en-US" sz="1400" dirty="0"/>
        </a:p>
      </dgm:t>
    </dgm:pt>
    <dgm:pt modelId="{4F93EF61-461F-674E-A188-B25DFBECBC8E}" type="parTrans" cxnId="{6B973DBD-620E-CB44-AA65-55B1D9021758}">
      <dgm:prSet/>
      <dgm:spPr/>
      <dgm:t>
        <a:bodyPr/>
        <a:lstStyle/>
        <a:p>
          <a:endParaRPr lang="en-US"/>
        </a:p>
      </dgm:t>
    </dgm:pt>
    <dgm:pt modelId="{274633A2-0D1B-1647-B3C9-82251EE39776}" type="sibTrans" cxnId="{6B973DBD-620E-CB44-AA65-55B1D9021758}">
      <dgm:prSet/>
      <dgm:spPr/>
      <dgm:t>
        <a:bodyPr/>
        <a:lstStyle/>
        <a:p>
          <a:endParaRPr lang="en-US"/>
        </a:p>
      </dgm:t>
    </dgm:pt>
    <dgm:pt modelId="{1D7F2B77-28FE-7C40-B011-376F2BF021AF}">
      <dgm:prSet phldrT="[Text]" custT="1"/>
      <dgm:spPr/>
      <dgm:t>
        <a:bodyPr/>
        <a:lstStyle/>
        <a:p>
          <a:r>
            <a:rPr lang="en-US" sz="1400" dirty="0" smtClean="0"/>
            <a:t>DR	</a:t>
          </a:r>
          <a:endParaRPr lang="en-US" sz="1400" dirty="0"/>
        </a:p>
      </dgm:t>
    </dgm:pt>
    <dgm:pt modelId="{6FCD6747-5AAE-DC44-8FB4-B32663BC7CF0}" type="parTrans" cxnId="{42D63FD2-793D-A544-96E5-C1723E6AC2D8}">
      <dgm:prSet/>
      <dgm:spPr/>
      <dgm:t>
        <a:bodyPr/>
        <a:lstStyle/>
        <a:p>
          <a:endParaRPr lang="en-US"/>
        </a:p>
      </dgm:t>
    </dgm:pt>
    <dgm:pt modelId="{D8F65658-937B-3248-B807-BBF63A1A07E8}" type="sibTrans" cxnId="{42D63FD2-793D-A544-96E5-C1723E6AC2D8}">
      <dgm:prSet/>
      <dgm:spPr/>
      <dgm:t>
        <a:bodyPr/>
        <a:lstStyle/>
        <a:p>
          <a:endParaRPr lang="en-US"/>
        </a:p>
      </dgm:t>
    </dgm:pt>
    <dgm:pt modelId="{6E911140-81E1-EE44-8407-9D7482A065CA}">
      <dgm:prSet phldrT="[Text]" custT="1"/>
      <dgm:spPr/>
      <dgm:t>
        <a:bodyPr/>
        <a:lstStyle/>
        <a:p>
          <a:r>
            <a:rPr lang="en-US" sz="1400" dirty="0" smtClean="0"/>
            <a:t>Ops</a:t>
          </a:r>
          <a:endParaRPr lang="en-US" sz="1400" dirty="0"/>
        </a:p>
      </dgm:t>
    </dgm:pt>
    <dgm:pt modelId="{789F2DE2-DB49-974D-809E-685F921D7A48}" type="parTrans" cxnId="{95683326-BCA6-464D-AA16-F696EC2EC851}">
      <dgm:prSet/>
      <dgm:spPr/>
      <dgm:t>
        <a:bodyPr/>
        <a:lstStyle/>
        <a:p>
          <a:endParaRPr lang="en-US"/>
        </a:p>
      </dgm:t>
    </dgm:pt>
    <dgm:pt modelId="{19422BD7-2D95-9E4E-81E3-90FFB2046B67}" type="sibTrans" cxnId="{95683326-BCA6-464D-AA16-F696EC2EC851}">
      <dgm:prSet/>
      <dgm:spPr/>
      <dgm:t>
        <a:bodyPr/>
        <a:lstStyle/>
        <a:p>
          <a:endParaRPr lang="en-US"/>
        </a:p>
      </dgm:t>
    </dgm:pt>
    <dgm:pt modelId="{F382A31A-E200-BB4A-82E8-E906A3133BC6}" type="pres">
      <dgm:prSet presAssocID="{50B3BDB5-E691-6747-8DE7-EEFC391CA9A4}" presName="diagram" presStyleCnt="0">
        <dgm:presLayoutVars>
          <dgm:chMax val="1"/>
          <dgm:dir/>
          <dgm:animLvl val="ctr"/>
          <dgm:resizeHandles val="exact"/>
        </dgm:presLayoutVars>
      </dgm:prSet>
      <dgm:spPr/>
      <dgm:t>
        <a:bodyPr/>
        <a:lstStyle/>
        <a:p>
          <a:endParaRPr lang="en-US"/>
        </a:p>
      </dgm:t>
    </dgm:pt>
    <dgm:pt modelId="{29EC1127-BC6F-D34F-BE47-E612A2700382}" type="pres">
      <dgm:prSet presAssocID="{50B3BDB5-E691-6747-8DE7-EEFC391CA9A4}" presName="matrix" presStyleCnt="0"/>
      <dgm:spPr/>
    </dgm:pt>
    <dgm:pt modelId="{4DF8D267-481E-1542-AA8A-CD1F899196EF}" type="pres">
      <dgm:prSet presAssocID="{50B3BDB5-E691-6747-8DE7-EEFC391CA9A4}" presName="tile1" presStyleLbl="node1" presStyleIdx="0" presStyleCnt="4"/>
      <dgm:spPr/>
      <dgm:t>
        <a:bodyPr/>
        <a:lstStyle/>
        <a:p>
          <a:endParaRPr lang="en-US"/>
        </a:p>
      </dgm:t>
    </dgm:pt>
    <dgm:pt modelId="{7B5E2685-40E3-6E43-B978-A02A70393EC2}" type="pres">
      <dgm:prSet presAssocID="{50B3BDB5-E691-6747-8DE7-EEFC391CA9A4}" presName="tile1text" presStyleLbl="node1" presStyleIdx="0" presStyleCnt="4">
        <dgm:presLayoutVars>
          <dgm:chMax val="0"/>
          <dgm:chPref val="0"/>
          <dgm:bulletEnabled val="1"/>
        </dgm:presLayoutVars>
      </dgm:prSet>
      <dgm:spPr/>
      <dgm:t>
        <a:bodyPr/>
        <a:lstStyle/>
        <a:p>
          <a:endParaRPr lang="en-US"/>
        </a:p>
      </dgm:t>
    </dgm:pt>
    <dgm:pt modelId="{4FE17BE9-78D7-2D4E-BD75-35555D4E3154}" type="pres">
      <dgm:prSet presAssocID="{50B3BDB5-E691-6747-8DE7-EEFC391CA9A4}" presName="tile2" presStyleLbl="node1" presStyleIdx="1" presStyleCnt="4"/>
      <dgm:spPr/>
      <dgm:t>
        <a:bodyPr/>
        <a:lstStyle/>
        <a:p>
          <a:endParaRPr lang="en-US"/>
        </a:p>
      </dgm:t>
    </dgm:pt>
    <dgm:pt modelId="{FEA3E73C-B3EB-A540-A38D-5DB6868A849D}" type="pres">
      <dgm:prSet presAssocID="{50B3BDB5-E691-6747-8DE7-EEFC391CA9A4}" presName="tile2text" presStyleLbl="node1" presStyleIdx="1" presStyleCnt="4">
        <dgm:presLayoutVars>
          <dgm:chMax val="0"/>
          <dgm:chPref val="0"/>
          <dgm:bulletEnabled val="1"/>
        </dgm:presLayoutVars>
      </dgm:prSet>
      <dgm:spPr/>
      <dgm:t>
        <a:bodyPr/>
        <a:lstStyle/>
        <a:p>
          <a:endParaRPr lang="en-US"/>
        </a:p>
      </dgm:t>
    </dgm:pt>
    <dgm:pt modelId="{A89ED1D0-8089-014D-92C1-F85EC29C174B}" type="pres">
      <dgm:prSet presAssocID="{50B3BDB5-E691-6747-8DE7-EEFC391CA9A4}" presName="tile3" presStyleLbl="node1" presStyleIdx="2" presStyleCnt="4"/>
      <dgm:spPr/>
      <dgm:t>
        <a:bodyPr/>
        <a:lstStyle/>
        <a:p>
          <a:endParaRPr lang="en-US"/>
        </a:p>
      </dgm:t>
    </dgm:pt>
    <dgm:pt modelId="{F2718098-06A1-DD44-885C-162D328A11E5}" type="pres">
      <dgm:prSet presAssocID="{50B3BDB5-E691-6747-8DE7-EEFC391CA9A4}" presName="tile3text" presStyleLbl="node1" presStyleIdx="2" presStyleCnt="4">
        <dgm:presLayoutVars>
          <dgm:chMax val="0"/>
          <dgm:chPref val="0"/>
          <dgm:bulletEnabled val="1"/>
        </dgm:presLayoutVars>
      </dgm:prSet>
      <dgm:spPr/>
      <dgm:t>
        <a:bodyPr/>
        <a:lstStyle/>
        <a:p>
          <a:endParaRPr lang="en-US"/>
        </a:p>
      </dgm:t>
    </dgm:pt>
    <dgm:pt modelId="{D1CDEA4F-2D8C-F34B-8D2A-E47A7BEF43D3}" type="pres">
      <dgm:prSet presAssocID="{50B3BDB5-E691-6747-8DE7-EEFC391CA9A4}" presName="tile4" presStyleLbl="node1" presStyleIdx="3" presStyleCnt="4"/>
      <dgm:spPr/>
      <dgm:t>
        <a:bodyPr/>
        <a:lstStyle/>
        <a:p>
          <a:endParaRPr lang="en-US"/>
        </a:p>
      </dgm:t>
    </dgm:pt>
    <dgm:pt modelId="{E37738FC-1BDB-214C-9368-12D050720E7A}" type="pres">
      <dgm:prSet presAssocID="{50B3BDB5-E691-6747-8DE7-EEFC391CA9A4}" presName="tile4text" presStyleLbl="node1" presStyleIdx="3" presStyleCnt="4">
        <dgm:presLayoutVars>
          <dgm:chMax val="0"/>
          <dgm:chPref val="0"/>
          <dgm:bulletEnabled val="1"/>
        </dgm:presLayoutVars>
      </dgm:prSet>
      <dgm:spPr/>
      <dgm:t>
        <a:bodyPr/>
        <a:lstStyle/>
        <a:p>
          <a:endParaRPr lang="en-US"/>
        </a:p>
      </dgm:t>
    </dgm:pt>
    <dgm:pt modelId="{9811E563-19C1-4743-9657-1377685D8552}" type="pres">
      <dgm:prSet presAssocID="{50B3BDB5-E691-6747-8DE7-EEFC391CA9A4}" presName="centerTile" presStyleLbl="fgShp" presStyleIdx="0" presStyleCnt="1" custScaleX="139403" custScaleY="182401">
        <dgm:presLayoutVars>
          <dgm:chMax val="0"/>
          <dgm:chPref val="0"/>
        </dgm:presLayoutVars>
      </dgm:prSet>
      <dgm:spPr/>
      <dgm:t>
        <a:bodyPr/>
        <a:lstStyle/>
        <a:p>
          <a:endParaRPr lang="en-US"/>
        </a:p>
      </dgm:t>
    </dgm:pt>
  </dgm:ptLst>
  <dgm:cxnLst>
    <dgm:cxn modelId="{21C931A1-BB7A-534E-9F3F-A7DF6F82281F}" srcId="{50B3BDB5-E691-6747-8DE7-EEFC391CA9A4}" destId="{AB9BF3E6-F7BC-FD4D-893C-427D108FE37D}" srcOrd="0" destOrd="0" parTransId="{1F010024-E4BE-0B4F-BED2-BCFF0C1EFF11}" sibTransId="{7C38CC85-B7ED-7A4D-A711-67544BED1CBA}"/>
    <dgm:cxn modelId="{82FBE849-BD5D-B843-9E5D-DC0769A8D80D}" type="presOf" srcId="{1D7F2B77-28FE-7C40-B011-376F2BF021AF}" destId="{A89ED1D0-8089-014D-92C1-F85EC29C174B}" srcOrd="0" destOrd="0" presId="urn:microsoft.com/office/officeart/2005/8/layout/matrix1"/>
    <dgm:cxn modelId="{84559824-4362-1548-9246-29D466B72E97}" type="presOf" srcId="{6E911140-81E1-EE44-8407-9D7482A065CA}" destId="{E37738FC-1BDB-214C-9368-12D050720E7A}" srcOrd="1" destOrd="0" presId="urn:microsoft.com/office/officeart/2005/8/layout/matrix1"/>
    <dgm:cxn modelId="{E9FA7CD7-E3FB-2549-8729-A32F38D1870D}" type="presOf" srcId="{0FF996BF-19FE-BA4F-A7BA-1BF82573AC7D}" destId="{7B5E2685-40E3-6E43-B978-A02A70393EC2}" srcOrd="1" destOrd="0" presId="urn:microsoft.com/office/officeart/2005/8/layout/matrix1"/>
    <dgm:cxn modelId="{08D4D6D1-1AF8-174F-BFE7-C47E70689E0B}" type="presOf" srcId="{6E911140-81E1-EE44-8407-9D7482A065CA}" destId="{D1CDEA4F-2D8C-F34B-8D2A-E47A7BEF43D3}" srcOrd="0" destOrd="0" presId="urn:microsoft.com/office/officeart/2005/8/layout/matrix1"/>
    <dgm:cxn modelId="{AD2AEA0E-F706-9246-A82F-9937CE7807BD}" type="presOf" srcId="{ABE3594C-EBAD-3C4C-9277-D82D292B3232}" destId="{FEA3E73C-B3EB-A540-A38D-5DB6868A849D}" srcOrd="1" destOrd="0" presId="urn:microsoft.com/office/officeart/2005/8/layout/matrix1"/>
    <dgm:cxn modelId="{9149E1A8-0C4A-4C41-9103-7F106E980C01}" type="presOf" srcId="{ABE3594C-EBAD-3C4C-9277-D82D292B3232}" destId="{4FE17BE9-78D7-2D4E-BD75-35555D4E3154}" srcOrd="0" destOrd="0" presId="urn:microsoft.com/office/officeart/2005/8/layout/matrix1"/>
    <dgm:cxn modelId="{400FCA0D-E063-B24D-B57E-D6A8619BA668}" srcId="{AB9BF3E6-F7BC-FD4D-893C-427D108FE37D}" destId="{0FF996BF-19FE-BA4F-A7BA-1BF82573AC7D}" srcOrd="0" destOrd="0" parTransId="{81AD7075-AE15-474A-AFB6-9C14C10141E8}" sibTransId="{A5F2705E-0453-1D48-BA35-906289BD4532}"/>
    <dgm:cxn modelId="{95683326-BCA6-464D-AA16-F696EC2EC851}" srcId="{AB9BF3E6-F7BC-FD4D-893C-427D108FE37D}" destId="{6E911140-81E1-EE44-8407-9D7482A065CA}" srcOrd="3" destOrd="0" parTransId="{789F2DE2-DB49-974D-809E-685F921D7A48}" sibTransId="{19422BD7-2D95-9E4E-81E3-90FFB2046B67}"/>
    <dgm:cxn modelId="{D8F60458-65F5-6244-8549-9CF4133D438D}" type="presOf" srcId="{1D7F2B77-28FE-7C40-B011-376F2BF021AF}" destId="{F2718098-06A1-DD44-885C-162D328A11E5}" srcOrd="1" destOrd="0" presId="urn:microsoft.com/office/officeart/2005/8/layout/matrix1"/>
    <dgm:cxn modelId="{42D63FD2-793D-A544-96E5-C1723E6AC2D8}" srcId="{AB9BF3E6-F7BC-FD4D-893C-427D108FE37D}" destId="{1D7F2B77-28FE-7C40-B011-376F2BF021AF}" srcOrd="2" destOrd="0" parTransId="{6FCD6747-5AAE-DC44-8FB4-B32663BC7CF0}" sibTransId="{D8F65658-937B-3248-B807-BBF63A1A07E8}"/>
    <dgm:cxn modelId="{A424BE45-17F3-FC49-BD09-728AB55F545A}" type="presOf" srcId="{50B3BDB5-E691-6747-8DE7-EEFC391CA9A4}" destId="{F382A31A-E200-BB4A-82E8-E906A3133BC6}" srcOrd="0" destOrd="0" presId="urn:microsoft.com/office/officeart/2005/8/layout/matrix1"/>
    <dgm:cxn modelId="{E080E559-7467-3C43-BFFC-D593798F1A54}" type="presOf" srcId="{0FF996BF-19FE-BA4F-A7BA-1BF82573AC7D}" destId="{4DF8D267-481E-1542-AA8A-CD1F899196EF}" srcOrd="0" destOrd="0" presId="urn:microsoft.com/office/officeart/2005/8/layout/matrix1"/>
    <dgm:cxn modelId="{6D8A219C-C7AB-E445-AAB7-FC63D382BD98}" type="presOf" srcId="{AB9BF3E6-F7BC-FD4D-893C-427D108FE37D}" destId="{9811E563-19C1-4743-9657-1377685D8552}" srcOrd="0" destOrd="0" presId="urn:microsoft.com/office/officeart/2005/8/layout/matrix1"/>
    <dgm:cxn modelId="{6B973DBD-620E-CB44-AA65-55B1D9021758}" srcId="{AB9BF3E6-F7BC-FD4D-893C-427D108FE37D}" destId="{ABE3594C-EBAD-3C4C-9277-D82D292B3232}" srcOrd="1" destOrd="0" parTransId="{4F93EF61-461F-674E-A188-B25DFBECBC8E}" sibTransId="{274633A2-0D1B-1647-B3C9-82251EE39776}"/>
    <dgm:cxn modelId="{02727F76-6FD8-0549-A603-C53E27F7E12F}" type="presParOf" srcId="{F382A31A-E200-BB4A-82E8-E906A3133BC6}" destId="{29EC1127-BC6F-D34F-BE47-E612A2700382}" srcOrd="0" destOrd="0" presId="urn:microsoft.com/office/officeart/2005/8/layout/matrix1"/>
    <dgm:cxn modelId="{7BDABA52-4D99-6D4D-BEA9-B460DA0386D0}" type="presParOf" srcId="{29EC1127-BC6F-D34F-BE47-E612A2700382}" destId="{4DF8D267-481E-1542-AA8A-CD1F899196EF}" srcOrd="0" destOrd="0" presId="urn:microsoft.com/office/officeart/2005/8/layout/matrix1"/>
    <dgm:cxn modelId="{035AF2DF-B798-924D-AC0E-119285E654BF}" type="presParOf" srcId="{29EC1127-BC6F-D34F-BE47-E612A2700382}" destId="{7B5E2685-40E3-6E43-B978-A02A70393EC2}" srcOrd="1" destOrd="0" presId="urn:microsoft.com/office/officeart/2005/8/layout/matrix1"/>
    <dgm:cxn modelId="{7E4586AB-6462-5C4F-BC36-2834A5C5A390}" type="presParOf" srcId="{29EC1127-BC6F-D34F-BE47-E612A2700382}" destId="{4FE17BE9-78D7-2D4E-BD75-35555D4E3154}" srcOrd="2" destOrd="0" presId="urn:microsoft.com/office/officeart/2005/8/layout/matrix1"/>
    <dgm:cxn modelId="{E2F96AFC-7CD7-7049-8291-BC0F6C130471}" type="presParOf" srcId="{29EC1127-BC6F-D34F-BE47-E612A2700382}" destId="{FEA3E73C-B3EB-A540-A38D-5DB6868A849D}" srcOrd="3" destOrd="0" presId="urn:microsoft.com/office/officeart/2005/8/layout/matrix1"/>
    <dgm:cxn modelId="{78C4E139-DB90-3141-A766-D13827E2D15B}" type="presParOf" srcId="{29EC1127-BC6F-D34F-BE47-E612A2700382}" destId="{A89ED1D0-8089-014D-92C1-F85EC29C174B}" srcOrd="4" destOrd="0" presId="urn:microsoft.com/office/officeart/2005/8/layout/matrix1"/>
    <dgm:cxn modelId="{9C8718A4-9CD0-FC4E-B94C-A5BF40522404}" type="presParOf" srcId="{29EC1127-BC6F-D34F-BE47-E612A2700382}" destId="{F2718098-06A1-DD44-885C-162D328A11E5}" srcOrd="5" destOrd="0" presId="urn:microsoft.com/office/officeart/2005/8/layout/matrix1"/>
    <dgm:cxn modelId="{CAFA9231-EF41-704E-A95F-586CC5F6AC30}" type="presParOf" srcId="{29EC1127-BC6F-D34F-BE47-E612A2700382}" destId="{D1CDEA4F-2D8C-F34B-8D2A-E47A7BEF43D3}" srcOrd="6" destOrd="0" presId="urn:microsoft.com/office/officeart/2005/8/layout/matrix1"/>
    <dgm:cxn modelId="{44F9C0C7-ADB9-7946-A313-877E4DFA53B5}" type="presParOf" srcId="{29EC1127-BC6F-D34F-BE47-E612A2700382}" destId="{E37738FC-1BDB-214C-9368-12D050720E7A}" srcOrd="7" destOrd="0" presId="urn:microsoft.com/office/officeart/2005/8/layout/matrix1"/>
    <dgm:cxn modelId="{31AD791F-7817-5D48-AF11-EE4AF5199C6E}" type="presParOf" srcId="{F382A31A-E200-BB4A-82E8-E906A3133BC6}" destId="{9811E563-19C1-4743-9657-1377685D8552}" srcOrd="1" destOrd="0" presId="urn:microsoft.com/office/officeart/2005/8/layout/matrix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714B10-2477-0F49-ACBD-037EA6147B20}">
      <dsp:nvSpPr>
        <dsp:cNvPr id="0" name=""/>
        <dsp:cNvSpPr/>
      </dsp:nvSpPr>
      <dsp:spPr>
        <a:xfrm>
          <a:off x="1835150" y="0"/>
          <a:ext cx="1219200" cy="121920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1C93662-68A0-B949-A90E-585F9A440919}">
      <dsp:nvSpPr>
        <dsp:cNvPr id="0" name=""/>
        <dsp:cNvSpPr/>
      </dsp:nvSpPr>
      <dsp:spPr>
        <a:xfrm>
          <a:off x="1742988" y="0"/>
          <a:ext cx="487680" cy="4876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EM</a:t>
          </a:r>
          <a:endParaRPr lang="en-US" sz="1500" kern="1200" dirty="0"/>
        </a:p>
      </dsp:txBody>
      <dsp:txXfrm>
        <a:off x="1766795" y="23807"/>
        <a:ext cx="440066" cy="440066"/>
      </dsp:txXfrm>
    </dsp:sp>
    <dsp:sp modelId="{B8EEB0A2-01B1-3343-BA64-527F42539A9D}">
      <dsp:nvSpPr>
        <dsp:cNvPr id="0" name=""/>
        <dsp:cNvSpPr/>
      </dsp:nvSpPr>
      <dsp:spPr>
        <a:xfrm>
          <a:off x="2642109" y="0"/>
          <a:ext cx="487680" cy="4876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BCP</a:t>
          </a:r>
          <a:endParaRPr lang="en-US" sz="1500" kern="1200" dirty="0"/>
        </a:p>
      </dsp:txBody>
      <dsp:txXfrm>
        <a:off x="2665916" y="23807"/>
        <a:ext cx="440066" cy="440066"/>
      </dsp:txXfrm>
    </dsp:sp>
    <dsp:sp modelId="{F09BF66F-B057-9C4E-B251-F0C0F640ADC6}">
      <dsp:nvSpPr>
        <dsp:cNvPr id="0" name=""/>
        <dsp:cNvSpPr/>
      </dsp:nvSpPr>
      <dsp:spPr>
        <a:xfrm>
          <a:off x="1758569" y="731520"/>
          <a:ext cx="487680" cy="4876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DR</a:t>
          </a:r>
          <a:endParaRPr lang="en-US" sz="1500" kern="1200" dirty="0"/>
        </a:p>
      </dsp:txBody>
      <dsp:txXfrm>
        <a:off x="1782376" y="755327"/>
        <a:ext cx="440066" cy="440066"/>
      </dsp:txXfrm>
    </dsp:sp>
    <dsp:sp modelId="{455D1D04-D8F7-6A4F-BB1A-769DDC8A19C0}">
      <dsp:nvSpPr>
        <dsp:cNvPr id="0" name=""/>
        <dsp:cNvSpPr/>
      </dsp:nvSpPr>
      <dsp:spPr>
        <a:xfrm>
          <a:off x="2662884" y="731520"/>
          <a:ext cx="487680" cy="4876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Ops</a:t>
          </a:r>
          <a:endParaRPr lang="en-US" sz="1500" kern="1200" dirty="0"/>
        </a:p>
      </dsp:txBody>
      <dsp:txXfrm>
        <a:off x="2686691" y="755327"/>
        <a:ext cx="440066" cy="4400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714B10-2477-0F49-ACBD-037EA6147B20}">
      <dsp:nvSpPr>
        <dsp:cNvPr id="0" name=""/>
        <dsp:cNvSpPr/>
      </dsp:nvSpPr>
      <dsp:spPr>
        <a:xfrm>
          <a:off x="1835151" y="0"/>
          <a:ext cx="1219198" cy="1219198"/>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1C93662-68A0-B949-A90E-585F9A440919}">
      <dsp:nvSpPr>
        <dsp:cNvPr id="0" name=""/>
        <dsp:cNvSpPr/>
      </dsp:nvSpPr>
      <dsp:spPr>
        <a:xfrm>
          <a:off x="1899988" y="25398"/>
          <a:ext cx="487679" cy="48767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EM</a:t>
          </a:r>
          <a:endParaRPr lang="en-US" sz="1500" kern="1200" dirty="0"/>
        </a:p>
      </dsp:txBody>
      <dsp:txXfrm>
        <a:off x="1923795" y="49205"/>
        <a:ext cx="440065" cy="440065"/>
      </dsp:txXfrm>
    </dsp:sp>
    <dsp:sp modelId="{B8EEB0A2-01B1-3343-BA64-527F42539A9D}">
      <dsp:nvSpPr>
        <dsp:cNvPr id="0" name=""/>
        <dsp:cNvSpPr/>
      </dsp:nvSpPr>
      <dsp:spPr>
        <a:xfrm>
          <a:off x="2503242" y="25398"/>
          <a:ext cx="487679" cy="48767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BCP</a:t>
          </a:r>
          <a:endParaRPr lang="en-US" sz="1500" kern="1200" dirty="0"/>
        </a:p>
      </dsp:txBody>
      <dsp:txXfrm>
        <a:off x="2527049" y="49205"/>
        <a:ext cx="440065" cy="440065"/>
      </dsp:txXfrm>
    </dsp:sp>
    <dsp:sp modelId="{F09BF66F-B057-9C4E-B251-F0C0F640ADC6}">
      <dsp:nvSpPr>
        <dsp:cNvPr id="0" name=""/>
        <dsp:cNvSpPr/>
      </dsp:nvSpPr>
      <dsp:spPr>
        <a:xfrm>
          <a:off x="1899992" y="725169"/>
          <a:ext cx="487679" cy="48767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DR</a:t>
          </a:r>
          <a:endParaRPr lang="en-US" sz="1500" kern="1200" dirty="0"/>
        </a:p>
      </dsp:txBody>
      <dsp:txXfrm>
        <a:off x="1923799" y="748976"/>
        <a:ext cx="440065" cy="440065"/>
      </dsp:txXfrm>
    </dsp:sp>
    <dsp:sp modelId="{455D1D04-D8F7-6A4F-BB1A-769DDC8A19C0}">
      <dsp:nvSpPr>
        <dsp:cNvPr id="0" name=""/>
        <dsp:cNvSpPr/>
      </dsp:nvSpPr>
      <dsp:spPr>
        <a:xfrm>
          <a:off x="2503242" y="731519"/>
          <a:ext cx="487679" cy="48767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Ops</a:t>
          </a:r>
          <a:endParaRPr lang="en-US" sz="1500" kern="1200" dirty="0"/>
        </a:p>
      </dsp:txBody>
      <dsp:txXfrm>
        <a:off x="2527049" y="755326"/>
        <a:ext cx="440065" cy="4400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8D267-481E-1542-AA8A-CD1F899196EF}">
      <dsp:nvSpPr>
        <dsp:cNvPr id="0" name=""/>
        <dsp:cNvSpPr/>
      </dsp:nvSpPr>
      <dsp:spPr>
        <a:xfrm rot="16200000">
          <a:off x="28523" y="-28523"/>
          <a:ext cx="793750" cy="850796"/>
        </a:xfrm>
        <a:prstGeom prst="round1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EM	</a:t>
          </a:r>
          <a:endParaRPr lang="en-US" sz="1400" kern="1200" dirty="0"/>
        </a:p>
      </dsp:txBody>
      <dsp:txXfrm rot="5400000">
        <a:off x="-1" y="1"/>
        <a:ext cx="850796" cy="595312"/>
      </dsp:txXfrm>
    </dsp:sp>
    <dsp:sp modelId="{4FE17BE9-78D7-2D4E-BD75-35555D4E3154}">
      <dsp:nvSpPr>
        <dsp:cNvPr id="0" name=""/>
        <dsp:cNvSpPr/>
      </dsp:nvSpPr>
      <dsp:spPr>
        <a:xfrm>
          <a:off x="850796" y="0"/>
          <a:ext cx="850796" cy="793750"/>
        </a:xfrm>
        <a:prstGeom prst="round1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BCP</a:t>
          </a:r>
          <a:endParaRPr lang="en-US" sz="1400" kern="1200" dirty="0"/>
        </a:p>
      </dsp:txBody>
      <dsp:txXfrm>
        <a:off x="850796" y="0"/>
        <a:ext cx="850796" cy="595312"/>
      </dsp:txXfrm>
    </dsp:sp>
    <dsp:sp modelId="{A89ED1D0-8089-014D-92C1-F85EC29C174B}">
      <dsp:nvSpPr>
        <dsp:cNvPr id="0" name=""/>
        <dsp:cNvSpPr/>
      </dsp:nvSpPr>
      <dsp:spPr>
        <a:xfrm rot="10800000">
          <a:off x="0" y="793750"/>
          <a:ext cx="850796" cy="793750"/>
        </a:xfrm>
        <a:prstGeom prst="round1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DR	</a:t>
          </a:r>
          <a:endParaRPr lang="en-US" sz="1400" kern="1200" dirty="0"/>
        </a:p>
      </dsp:txBody>
      <dsp:txXfrm rot="10800000">
        <a:off x="0" y="992187"/>
        <a:ext cx="850796" cy="595312"/>
      </dsp:txXfrm>
    </dsp:sp>
    <dsp:sp modelId="{D1CDEA4F-2D8C-F34B-8D2A-E47A7BEF43D3}">
      <dsp:nvSpPr>
        <dsp:cNvPr id="0" name=""/>
        <dsp:cNvSpPr/>
      </dsp:nvSpPr>
      <dsp:spPr>
        <a:xfrm rot="5400000">
          <a:off x="879319" y="765226"/>
          <a:ext cx="793750" cy="850796"/>
        </a:xfrm>
        <a:prstGeom prst="round1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Ops</a:t>
          </a:r>
          <a:endParaRPr lang="en-US" sz="1400" kern="1200" dirty="0"/>
        </a:p>
      </dsp:txBody>
      <dsp:txXfrm rot="-5400000">
        <a:off x="850796" y="992187"/>
        <a:ext cx="850796" cy="595312"/>
      </dsp:txXfrm>
    </dsp:sp>
    <dsp:sp modelId="{9811E563-19C1-4743-9657-1377685D8552}">
      <dsp:nvSpPr>
        <dsp:cNvPr id="0" name=""/>
        <dsp:cNvSpPr/>
      </dsp:nvSpPr>
      <dsp:spPr>
        <a:xfrm>
          <a:off x="494985" y="431798"/>
          <a:ext cx="711621" cy="723903"/>
        </a:xfrm>
        <a:prstGeom prst="roundRect">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Governance</a:t>
          </a:r>
          <a:endParaRPr lang="en-US" sz="900" kern="1200" dirty="0"/>
        </a:p>
      </dsp:txBody>
      <dsp:txXfrm>
        <a:off x="529723" y="466536"/>
        <a:ext cx="642145" cy="654427"/>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E8EFC-6A6B-4047-B809-97CABBBA05AF}" type="datetimeFigureOut">
              <a:rPr lang="en-US" smtClean="0"/>
              <a:pPr/>
              <a:t>2/3/2014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ADFCDD-0460-E847-A335-B1B306698A31}" type="slidenum">
              <a:rPr lang="en-US" smtClean="0"/>
              <a:pPr/>
              <a:t>‹#›</a:t>
            </a:fld>
            <a:endParaRPr lang="en-US" dirty="0"/>
          </a:p>
        </p:txBody>
      </p:sp>
    </p:spTree>
    <p:extLst>
      <p:ext uri="{BB962C8B-B14F-4D97-AF65-F5344CB8AC3E}">
        <p14:creationId xmlns:p14="http://schemas.microsoft.com/office/powerpoint/2010/main" val="11137099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39"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Lucida Grande"/>
              <a:cs typeface="Lucida Grande"/>
            </a:endParaRPr>
          </a:p>
        </p:txBody>
      </p:sp>
      <p:sp>
        <p:nvSpPr>
          <p:cNvPr id="4" name="Slide Number Placeholder 3"/>
          <p:cNvSpPr>
            <a:spLocks noGrp="1"/>
          </p:cNvSpPr>
          <p:nvPr>
            <p:ph type="sldNum" sz="quarter" idx="10"/>
          </p:nvPr>
        </p:nvSpPr>
        <p:spPr/>
        <p:txBody>
          <a:bodyPr/>
          <a:lstStyle/>
          <a:p>
            <a:fld id="{4BD3D240-B749-E542-BCA3-9A494409F4F4}" type="slidenum">
              <a:rPr lang="en-US" smtClean="0"/>
              <a:pPr/>
              <a:t>1</a:t>
            </a:fld>
            <a:endParaRPr lang="en-US" dirty="0"/>
          </a:p>
        </p:txBody>
      </p:sp>
    </p:spTree>
    <p:extLst>
      <p:ext uri="{BB962C8B-B14F-4D97-AF65-F5344CB8AC3E}">
        <p14:creationId xmlns:p14="http://schemas.microsoft.com/office/powerpoint/2010/main" val="2055547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top of the slide shows the benefit of the Electronic Health</a:t>
            </a:r>
            <a:r>
              <a:rPr lang="en-US" baseline="0" dirty="0" smtClean="0"/>
              <a:t> record</a:t>
            </a:r>
          </a:p>
          <a:p>
            <a:endParaRPr lang="en-US" baseline="0" dirty="0" smtClean="0"/>
          </a:p>
          <a:p>
            <a:r>
              <a:rPr lang="en-US" baseline="0" dirty="0" smtClean="0"/>
              <a:t>The bottom of the slide highlights the case points for Business Continuity</a:t>
            </a:r>
          </a:p>
          <a:p>
            <a:endParaRPr lang="en-US" baseline="0" dirty="0" smtClean="0"/>
          </a:p>
          <a:p>
            <a:r>
              <a:rPr lang="en-US" baseline="0" dirty="0" smtClean="0"/>
              <a:t>Business Continuity helps to plan for all eventualities from a short outage, where we employ a work around plan, all the way through to total recovery and how you would operate in the time period between disruption and recovery. </a:t>
            </a:r>
            <a:endParaRPr lang="en-US" dirty="0"/>
          </a:p>
        </p:txBody>
      </p:sp>
      <p:sp>
        <p:nvSpPr>
          <p:cNvPr id="4" name="Slide Number Placeholder 3"/>
          <p:cNvSpPr>
            <a:spLocks noGrp="1"/>
          </p:cNvSpPr>
          <p:nvPr>
            <p:ph type="sldNum" sz="quarter" idx="10"/>
          </p:nvPr>
        </p:nvSpPr>
        <p:spPr/>
        <p:txBody>
          <a:bodyPr/>
          <a:lstStyle/>
          <a:p>
            <a:fld id="{FFADFCDD-0460-E847-A335-B1B306698A31}" type="slidenum">
              <a:rPr lang="en-US" smtClean="0"/>
              <a:pPr/>
              <a:t>10</a:t>
            </a:fld>
            <a:endParaRPr lang="en-US" dirty="0"/>
          </a:p>
        </p:txBody>
      </p:sp>
    </p:spTree>
    <p:extLst>
      <p:ext uri="{BB962C8B-B14F-4D97-AF65-F5344CB8AC3E}">
        <p14:creationId xmlns:p14="http://schemas.microsoft.com/office/powerpoint/2010/main" val="2183152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Principles that Ascension Health set</a:t>
            </a:r>
            <a:r>
              <a:rPr lang="en-US" baseline="0" dirty="0" smtClean="0"/>
              <a:t> forth for their Healthcare agency.  Many healthcare agencies would agree that these are guiding principles.  With these principles it is also clear to see why we should have a Business Continuity plan.  </a:t>
            </a:r>
          </a:p>
          <a:p>
            <a:endParaRPr lang="en-US" baseline="0" dirty="0" smtClean="0"/>
          </a:p>
          <a:p>
            <a:r>
              <a:rPr lang="en-US" baseline="0" dirty="0" smtClean="0"/>
              <a:t>(A healthcare agency could use or develop their own principles here and change the slide if desired)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FADFCDD-0460-E847-A335-B1B306698A31}" type="slidenum">
              <a:rPr lang="en-US" smtClean="0"/>
              <a:pPr/>
              <a:t>11</a:t>
            </a:fld>
            <a:endParaRPr lang="en-US" dirty="0"/>
          </a:p>
        </p:txBody>
      </p:sp>
    </p:spTree>
    <p:extLst>
      <p:ext uri="{BB962C8B-B14F-4D97-AF65-F5344CB8AC3E}">
        <p14:creationId xmlns:p14="http://schemas.microsoft.com/office/powerpoint/2010/main" val="3394867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Choose one</a:t>
            </a:r>
            <a:r>
              <a:rPr lang="en-US" baseline="0" dirty="0" smtClean="0"/>
              <a:t> of these transition lines to begin to discuss BCP in your facility - </a:t>
            </a:r>
            <a:endParaRPr lang="en-US" dirty="0" smtClean="0"/>
          </a:p>
          <a:p>
            <a:r>
              <a:rPr lang="en-US" dirty="0" smtClean="0"/>
              <a:t>This</a:t>
            </a:r>
            <a:r>
              <a:rPr lang="en-US" baseline="0" dirty="0" smtClean="0"/>
              <a:t> slide depicts how we can accomplish this work</a:t>
            </a:r>
          </a:p>
          <a:p>
            <a:r>
              <a:rPr lang="en-US" baseline="0" dirty="0" smtClean="0"/>
              <a:t>You may be asking how to accomplish this</a:t>
            </a:r>
          </a:p>
          <a:p>
            <a:r>
              <a:rPr lang="en-US" baseline="0" dirty="0" smtClean="0"/>
              <a:t>How do we move forward?</a:t>
            </a:r>
          </a:p>
          <a:p>
            <a:endParaRPr lang="en-US" baseline="0" dirty="0" smtClean="0"/>
          </a:p>
          <a:p>
            <a:r>
              <a:rPr lang="en-US" baseline="0" dirty="0" smtClean="0"/>
              <a:t>Year 1 an awareness that we have these components but they are not aligned – they may be in silos they may be operating but not integrated with the other programs.  </a:t>
            </a:r>
          </a:p>
          <a:p>
            <a:endParaRPr lang="en-US" baseline="0" dirty="0" smtClean="0"/>
          </a:p>
          <a:p>
            <a:r>
              <a:rPr lang="en-US" baseline="0" dirty="0" smtClean="0"/>
              <a:t>Year 2 we start to bring everyone in to recognize themselves as a whole picture. The goal is that each one of these four components comes together to achieve organization resilience which is another word for Business Continuity.</a:t>
            </a:r>
          </a:p>
          <a:p>
            <a:endParaRPr lang="en-US" baseline="0" dirty="0" smtClean="0"/>
          </a:p>
          <a:p>
            <a:r>
              <a:rPr lang="en-US" baseline="0" dirty="0" smtClean="0"/>
              <a:t>Year 3 you have your program is it operating efficiently?  Have you trained together, have you had enough time to become mature in the process, do you have things in place for change, turnover or acquisitions. </a:t>
            </a:r>
            <a:endParaRPr lang="en-US" dirty="0"/>
          </a:p>
        </p:txBody>
      </p:sp>
      <p:sp>
        <p:nvSpPr>
          <p:cNvPr id="4" name="Slide Number Placeholder 3"/>
          <p:cNvSpPr>
            <a:spLocks noGrp="1"/>
          </p:cNvSpPr>
          <p:nvPr>
            <p:ph type="sldNum" sz="quarter" idx="10"/>
          </p:nvPr>
        </p:nvSpPr>
        <p:spPr/>
        <p:txBody>
          <a:bodyPr/>
          <a:lstStyle/>
          <a:p>
            <a:fld id="{FFADFCDD-0460-E847-A335-B1B306698A31}" type="slidenum">
              <a:rPr lang="en-US" smtClean="0"/>
              <a:pPr/>
              <a:t>12</a:t>
            </a:fld>
            <a:endParaRPr lang="en-US" dirty="0"/>
          </a:p>
        </p:txBody>
      </p:sp>
    </p:spTree>
    <p:extLst>
      <p:ext uri="{BB962C8B-B14F-4D97-AF65-F5344CB8AC3E}">
        <p14:creationId xmlns:p14="http://schemas.microsoft.com/office/powerpoint/2010/main" val="1301151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James</a:t>
            </a:r>
            <a:r>
              <a:rPr lang="en-US" baseline="0" dirty="0" smtClean="0"/>
              <a:t> Conway is telling us that we need to integrate BCP into our business.</a:t>
            </a:r>
          </a:p>
          <a:p>
            <a:endParaRPr lang="en-US" baseline="0" dirty="0" smtClean="0"/>
          </a:p>
          <a:p>
            <a:r>
              <a:rPr lang="en-US" baseline="0" dirty="0" smtClean="0"/>
              <a:t>We agree and are asking for approval – we have the SBAR – we asking for: </a:t>
            </a:r>
          </a:p>
          <a:p>
            <a:r>
              <a:rPr lang="en-US" baseline="0" dirty="0" smtClean="0"/>
              <a:t>Governance structure</a:t>
            </a:r>
          </a:p>
          <a:p>
            <a:r>
              <a:rPr lang="en-US" baseline="0" dirty="0" smtClean="0"/>
              <a:t>Support from CEO and </a:t>
            </a:r>
            <a:r>
              <a:rPr lang="en-US" baseline="0" dirty="0" err="1" smtClean="0"/>
              <a:t>Sr</a:t>
            </a:r>
            <a:r>
              <a:rPr lang="en-US" baseline="0" dirty="0" smtClean="0"/>
              <a:t> Leadership</a:t>
            </a:r>
          </a:p>
          <a:p>
            <a:r>
              <a:rPr lang="en-US" baseline="0" dirty="0" smtClean="0"/>
              <a:t>Time &amp; Materials to accomplish this work</a:t>
            </a:r>
          </a:p>
          <a:p>
            <a:r>
              <a:rPr lang="en-US" baseline="0" dirty="0" smtClean="0"/>
              <a:t>Guidance </a:t>
            </a:r>
          </a:p>
        </p:txBody>
      </p:sp>
      <p:sp>
        <p:nvSpPr>
          <p:cNvPr id="4" name="Slide Number Placeholder 3"/>
          <p:cNvSpPr>
            <a:spLocks noGrp="1"/>
          </p:cNvSpPr>
          <p:nvPr>
            <p:ph type="sldNum" sz="quarter" idx="10"/>
          </p:nvPr>
        </p:nvSpPr>
        <p:spPr/>
        <p:txBody>
          <a:bodyPr/>
          <a:lstStyle/>
          <a:p>
            <a:fld id="{FFADFCDD-0460-E847-A335-B1B306698A31}" type="slidenum">
              <a:rPr lang="en-US" smtClean="0"/>
              <a:pPr/>
              <a:t>13</a:t>
            </a:fld>
            <a:endParaRPr lang="en-US" dirty="0"/>
          </a:p>
        </p:txBody>
      </p:sp>
    </p:spTree>
    <p:extLst>
      <p:ext uri="{BB962C8B-B14F-4D97-AF65-F5344CB8AC3E}">
        <p14:creationId xmlns:p14="http://schemas.microsoft.com/office/powerpoint/2010/main" val="3229563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DFCDD-0460-E847-A335-B1B306698A31}" type="slidenum">
              <a:rPr lang="en-US" smtClean="0"/>
              <a:pPr/>
              <a:t>14</a:t>
            </a:fld>
            <a:endParaRPr lang="en-US" dirty="0"/>
          </a:p>
        </p:txBody>
      </p:sp>
    </p:spTree>
    <p:extLst>
      <p:ext uri="{BB962C8B-B14F-4D97-AF65-F5344CB8AC3E}">
        <p14:creationId xmlns:p14="http://schemas.microsoft.com/office/powerpoint/2010/main" val="1393054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C6FBDF8-9954-4346-AE6D-CF48D69DC09D}" type="slidenum">
              <a:rPr lang="en-US"/>
              <a:pPr/>
              <a:t>15</a:t>
            </a:fld>
            <a:endParaRPr lang="en-US" dirty="0"/>
          </a:p>
        </p:txBody>
      </p:sp>
      <p:sp>
        <p:nvSpPr>
          <p:cNvPr id="55299" name="Rectangle 2"/>
          <p:cNvSpPr>
            <a:spLocks noGrp="1" noRot="1" noChangeAspect="1" noChangeArrowheads="1" noTextEdit="1"/>
          </p:cNvSpPr>
          <p:nvPr>
            <p:ph type="sldImg"/>
          </p:nvPr>
        </p:nvSpPr>
        <p:spPr>
          <a:xfrm>
            <a:off x="1144588" y="685800"/>
            <a:ext cx="4568825" cy="3427413"/>
          </a:xfrm>
          <a:ln/>
        </p:spPr>
      </p:sp>
      <p:sp>
        <p:nvSpPr>
          <p:cNvPr id="55300" name="Rectangle 3"/>
          <p:cNvSpPr>
            <a:spLocks noGrp="1" noChangeArrowheads="1"/>
          </p:cNvSpPr>
          <p:nvPr>
            <p:ph type="body" idx="1"/>
          </p:nvPr>
        </p:nvSpPr>
        <p:spPr>
          <a:xfrm>
            <a:off x="689532" y="4344028"/>
            <a:ext cx="5478945" cy="4114487"/>
          </a:xfrm>
          <a:noFill/>
          <a:ln/>
        </p:spPr>
        <p:txBody>
          <a:bodyPr/>
          <a:lstStyle/>
          <a:p>
            <a:endParaRPr lang="en-US" b="1"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C6FBDF8-9954-4346-AE6D-CF48D69DC09D}" type="slidenum">
              <a:rPr lang="en-US"/>
              <a:pPr/>
              <a:t>16</a:t>
            </a:fld>
            <a:endParaRPr lang="en-US" dirty="0"/>
          </a:p>
        </p:txBody>
      </p:sp>
      <p:sp>
        <p:nvSpPr>
          <p:cNvPr id="55299" name="Rectangle 2"/>
          <p:cNvSpPr>
            <a:spLocks noGrp="1" noRot="1" noChangeAspect="1" noChangeArrowheads="1" noTextEdit="1"/>
          </p:cNvSpPr>
          <p:nvPr>
            <p:ph type="sldImg"/>
          </p:nvPr>
        </p:nvSpPr>
        <p:spPr>
          <a:xfrm>
            <a:off x="1144588" y="685800"/>
            <a:ext cx="4568825" cy="3427413"/>
          </a:xfrm>
          <a:ln/>
        </p:spPr>
      </p:sp>
      <p:sp>
        <p:nvSpPr>
          <p:cNvPr id="55300" name="Rectangle 3"/>
          <p:cNvSpPr>
            <a:spLocks noGrp="1" noChangeArrowheads="1"/>
          </p:cNvSpPr>
          <p:nvPr>
            <p:ph type="body" idx="1"/>
          </p:nvPr>
        </p:nvSpPr>
        <p:spPr>
          <a:xfrm>
            <a:off x="689532" y="4344028"/>
            <a:ext cx="5478945" cy="4114487"/>
          </a:xfrm>
          <a:noFill/>
          <a:ln/>
        </p:spPr>
        <p:txBody>
          <a:bodyPr/>
          <a:lstStyle/>
          <a:p>
            <a:endParaRPr lang="en-US" b="1"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39"/>
            <a:r>
              <a:rPr lang="en-US" dirty="0" smtClean="0">
                <a:latin typeface="Lucida Grande"/>
                <a:cs typeface="Lucida Grande"/>
              </a:rPr>
              <a:t>Let’s start at the beginning “What is healthcare Business Continuity?”</a:t>
            </a:r>
            <a:r>
              <a:rPr lang="en-US" baseline="0" dirty="0" smtClean="0">
                <a:latin typeface="Lucida Grande"/>
                <a:cs typeface="Lucida Grande"/>
              </a:rPr>
              <a:t>  Let me start with a couple of examples.</a:t>
            </a:r>
            <a:endParaRPr lang="en-US" dirty="0" smtClean="0">
              <a:latin typeface="Lucida Grande"/>
              <a:cs typeface="Lucida Grande"/>
            </a:endParaRPr>
          </a:p>
        </p:txBody>
      </p:sp>
      <p:sp>
        <p:nvSpPr>
          <p:cNvPr id="4" name="Slide Number Placeholder 3"/>
          <p:cNvSpPr>
            <a:spLocks noGrp="1"/>
          </p:cNvSpPr>
          <p:nvPr>
            <p:ph type="sldNum" sz="quarter" idx="10"/>
          </p:nvPr>
        </p:nvSpPr>
        <p:spPr/>
        <p:txBody>
          <a:bodyPr/>
          <a:lstStyle/>
          <a:p>
            <a:fld id="{4BD3D240-B749-E542-BCA3-9A494409F4F4}" type="slidenum">
              <a:rPr lang="en-US" smtClean="0"/>
              <a:pPr/>
              <a:t>2</a:t>
            </a:fld>
            <a:endParaRPr lang="en-US" dirty="0"/>
          </a:p>
        </p:txBody>
      </p:sp>
    </p:spTree>
    <p:extLst>
      <p:ext uri="{BB962C8B-B14F-4D97-AF65-F5344CB8AC3E}">
        <p14:creationId xmlns:p14="http://schemas.microsoft.com/office/powerpoint/2010/main" val="2055547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 Example</a:t>
            </a:r>
          </a:p>
          <a:p>
            <a:r>
              <a:rPr lang="en-US" dirty="0" smtClean="0"/>
              <a:t>Following Super Storm Sandy Medical</a:t>
            </a:r>
            <a:r>
              <a:rPr lang="en-US" baseline="0" dirty="0" smtClean="0"/>
              <a:t> services were scattered around the community and there was great confusion about which services were available and where they were located.</a:t>
            </a:r>
            <a:endParaRPr lang="en-US" dirty="0" smtClean="0"/>
          </a:p>
        </p:txBody>
      </p:sp>
      <p:sp>
        <p:nvSpPr>
          <p:cNvPr id="4" name="Slide Number Placeholder 3"/>
          <p:cNvSpPr>
            <a:spLocks noGrp="1"/>
          </p:cNvSpPr>
          <p:nvPr>
            <p:ph type="sldNum" sz="quarter" idx="10"/>
          </p:nvPr>
        </p:nvSpPr>
        <p:spPr/>
        <p:txBody>
          <a:bodyPr/>
          <a:lstStyle/>
          <a:p>
            <a:fld id="{4BD3D240-B749-E542-BCA3-9A494409F4F4}" type="slidenum">
              <a:rPr lang="en-US" smtClean="0"/>
              <a:pPr/>
              <a:t>3</a:t>
            </a:fld>
            <a:endParaRPr lang="en-US" dirty="0"/>
          </a:p>
        </p:txBody>
      </p:sp>
    </p:spTree>
    <p:extLst>
      <p:ext uri="{BB962C8B-B14F-4D97-AF65-F5344CB8AC3E}">
        <p14:creationId xmlns:p14="http://schemas.microsoft.com/office/powerpoint/2010/main" val="2055547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Following Hurricane</a:t>
            </a:r>
            <a:r>
              <a:rPr lang="en-US" baseline="0" dirty="0" smtClean="0"/>
              <a:t> Isabel this facility was able to operate with emergency generators for several hours all of its emergency departments were able to stay open and accepted new patients.  Business Continuity was credited for the smooth operations during this emergency.</a:t>
            </a:r>
            <a:endParaRPr lang="en-US" dirty="0"/>
          </a:p>
        </p:txBody>
      </p:sp>
      <p:sp>
        <p:nvSpPr>
          <p:cNvPr id="4" name="Slide Number Placeholder 3"/>
          <p:cNvSpPr>
            <a:spLocks noGrp="1"/>
          </p:cNvSpPr>
          <p:nvPr>
            <p:ph type="sldNum" sz="quarter" idx="10"/>
          </p:nvPr>
        </p:nvSpPr>
        <p:spPr/>
        <p:txBody>
          <a:bodyPr/>
          <a:lstStyle/>
          <a:p>
            <a:fld id="{4BD3D240-B749-E542-BCA3-9A494409F4F4}" type="slidenum">
              <a:rPr lang="en-US" smtClean="0"/>
              <a:pPr/>
              <a:t>4</a:t>
            </a:fld>
            <a:endParaRPr lang="en-US" dirty="0"/>
          </a:p>
        </p:txBody>
      </p:sp>
    </p:spTree>
    <p:extLst>
      <p:ext uri="{BB962C8B-B14F-4D97-AF65-F5344CB8AC3E}">
        <p14:creationId xmlns:p14="http://schemas.microsoft.com/office/powerpoint/2010/main" val="205554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is Business continuity?</a:t>
            </a:r>
            <a:endParaRPr lang="en-US" dirty="0"/>
          </a:p>
        </p:txBody>
      </p:sp>
      <p:sp>
        <p:nvSpPr>
          <p:cNvPr id="4" name="Slide Number Placeholder 3"/>
          <p:cNvSpPr>
            <a:spLocks noGrp="1"/>
          </p:cNvSpPr>
          <p:nvPr>
            <p:ph type="sldNum" sz="quarter" idx="10"/>
          </p:nvPr>
        </p:nvSpPr>
        <p:spPr/>
        <p:txBody>
          <a:bodyPr/>
          <a:lstStyle/>
          <a:p>
            <a:fld id="{4BD3D240-B749-E542-BCA3-9A494409F4F4}" type="slidenum">
              <a:rPr lang="en-US" smtClean="0"/>
              <a:pPr/>
              <a:t>5</a:t>
            </a:fld>
            <a:endParaRPr lang="en-US" dirty="0"/>
          </a:p>
        </p:txBody>
      </p:sp>
    </p:spTree>
    <p:extLst>
      <p:ext uri="{BB962C8B-B14F-4D97-AF65-F5344CB8AC3E}">
        <p14:creationId xmlns:p14="http://schemas.microsoft.com/office/powerpoint/2010/main" val="1985616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Business Continuity</a:t>
            </a:r>
            <a:r>
              <a:rPr lang="en-US" baseline="0" dirty="0" smtClean="0"/>
              <a:t> is not only IT disaster recovery planning</a:t>
            </a:r>
            <a:endParaRPr lang="en-US" dirty="0"/>
          </a:p>
        </p:txBody>
      </p:sp>
      <p:sp>
        <p:nvSpPr>
          <p:cNvPr id="4" name="Slide Number Placeholder 3"/>
          <p:cNvSpPr>
            <a:spLocks noGrp="1"/>
          </p:cNvSpPr>
          <p:nvPr>
            <p:ph type="sldNum" sz="quarter" idx="10"/>
          </p:nvPr>
        </p:nvSpPr>
        <p:spPr/>
        <p:txBody>
          <a:bodyPr/>
          <a:lstStyle/>
          <a:p>
            <a:fld id="{4BD3D240-B749-E542-BCA3-9A494409F4F4}" type="slidenum">
              <a:rPr lang="en-US" smtClean="0"/>
              <a:pPr/>
              <a:t>6</a:t>
            </a:fld>
            <a:endParaRPr lang="en-US" dirty="0"/>
          </a:p>
        </p:txBody>
      </p:sp>
    </p:spTree>
    <p:extLst>
      <p:ext uri="{BB962C8B-B14F-4D97-AF65-F5344CB8AC3E}">
        <p14:creationId xmlns:p14="http://schemas.microsoft.com/office/powerpoint/2010/main" val="1985616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not</a:t>
            </a:r>
            <a:r>
              <a:rPr lang="en-US" baseline="0" dirty="0" smtClean="0"/>
              <a:t> only our internal disaster plan</a:t>
            </a:r>
            <a:endParaRPr lang="en-US" dirty="0"/>
          </a:p>
        </p:txBody>
      </p:sp>
      <p:sp>
        <p:nvSpPr>
          <p:cNvPr id="4" name="Slide Number Placeholder 3"/>
          <p:cNvSpPr>
            <a:spLocks noGrp="1"/>
          </p:cNvSpPr>
          <p:nvPr>
            <p:ph type="sldNum" sz="quarter" idx="10"/>
          </p:nvPr>
        </p:nvSpPr>
        <p:spPr/>
        <p:txBody>
          <a:bodyPr/>
          <a:lstStyle/>
          <a:p>
            <a:fld id="{4BD3D240-B749-E542-BCA3-9A494409F4F4}" type="slidenum">
              <a:rPr lang="en-US" smtClean="0"/>
              <a:pPr/>
              <a:t>7</a:t>
            </a:fld>
            <a:endParaRPr lang="en-US" dirty="0"/>
          </a:p>
        </p:txBody>
      </p:sp>
    </p:spTree>
    <p:extLst>
      <p:ext uri="{BB962C8B-B14F-4D97-AF65-F5344CB8AC3E}">
        <p14:creationId xmlns:p14="http://schemas.microsoft.com/office/powerpoint/2010/main" val="1985616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159">
              <a:defRPr/>
            </a:pPr>
            <a:r>
              <a:rPr lang="en-US" baseline="0" dirty="0" smtClean="0"/>
              <a:t>At this point read the slide – that is the answer.</a:t>
            </a:r>
          </a:p>
          <a:p>
            <a:pPr defTabSz="457159">
              <a:defRPr/>
            </a:pPr>
            <a:endParaRPr lang="en-US" baseline="0" dirty="0" smtClean="0"/>
          </a:p>
          <a:p>
            <a:pPr defTabSz="457159">
              <a:defRPr/>
            </a:pPr>
            <a:r>
              <a:rPr lang="en-US" baseline="0" dirty="0" smtClean="0"/>
              <a:t>Another common term that is used is COOP.  </a:t>
            </a:r>
          </a:p>
          <a:p>
            <a:pPr defTabSz="457159">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BD3D240-B749-E542-BCA3-9A494409F4F4}" type="slidenum">
              <a:rPr lang="en-US" smtClean="0"/>
              <a:pPr/>
              <a:t>8</a:t>
            </a:fld>
            <a:endParaRPr lang="en-US" dirty="0"/>
          </a:p>
        </p:txBody>
      </p:sp>
    </p:spTree>
    <p:extLst>
      <p:ext uri="{BB962C8B-B14F-4D97-AF65-F5344CB8AC3E}">
        <p14:creationId xmlns:p14="http://schemas.microsoft.com/office/powerpoint/2010/main" val="1985616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a:t>
            </a:r>
            <a:r>
              <a:rPr lang="en-US" baseline="0" dirty="0" smtClean="0"/>
              <a:t> demonstrate the integration and overlap of the three disciplines:  EOP, BCP, DRP</a:t>
            </a:r>
          </a:p>
          <a:p>
            <a:endParaRPr lang="en-US" baseline="0" dirty="0" smtClean="0"/>
          </a:p>
          <a:p>
            <a:r>
              <a:rPr lang="en-US" baseline="0" dirty="0" smtClean="0"/>
              <a:t>Use this opportunity to highlight what you have in place (drills and exercises, IT funding) and to show the gaps of the work to be completed – business continuity planning.  </a:t>
            </a:r>
            <a:endParaRPr lang="en-US" dirty="0"/>
          </a:p>
        </p:txBody>
      </p:sp>
      <p:sp>
        <p:nvSpPr>
          <p:cNvPr id="4" name="Slide Number Placeholder 3"/>
          <p:cNvSpPr>
            <a:spLocks noGrp="1"/>
          </p:cNvSpPr>
          <p:nvPr>
            <p:ph type="sldNum" sz="quarter" idx="10"/>
          </p:nvPr>
        </p:nvSpPr>
        <p:spPr/>
        <p:txBody>
          <a:bodyPr/>
          <a:lstStyle/>
          <a:p>
            <a:fld id="{FFADFCDD-0460-E847-A335-B1B306698A31}"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426501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820686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1025726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31116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41782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1770699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259737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2166222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295374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2767558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8C64B-E7B0-0942-8A84-BA4406CB4F41}" type="datetimeFigureOut">
              <a:rPr lang="en-US" smtClean="0"/>
              <a:pPr/>
              <a:t>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273372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8C64B-E7B0-0942-8A84-BA4406CB4F41}" type="datetimeFigureOut">
              <a:rPr lang="en-US" smtClean="0"/>
              <a:pPr/>
              <a:t>2/3/2014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41336-39C4-9B41-A5B6-C61F9E378270}" type="slidenum">
              <a:rPr lang="en-US" smtClean="0"/>
              <a:pPr/>
              <a:t>‹#›</a:t>
            </a:fld>
            <a:endParaRPr lang="en-US" dirty="0"/>
          </a:p>
        </p:txBody>
      </p:sp>
    </p:spTree>
    <p:extLst>
      <p:ext uri="{BB962C8B-B14F-4D97-AF65-F5344CB8AC3E}">
        <p14:creationId xmlns:p14="http://schemas.microsoft.com/office/powerpoint/2010/main" val="222301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2.xml"/><Relationship Id="rId16" Type="http://schemas.openxmlformats.org/officeDocument/2006/relationships/diagramColors" Target="../diagrams/colors3.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5647" y="4693925"/>
            <a:ext cx="8506046" cy="1752600"/>
          </a:xfrm>
        </p:spPr>
        <p:txBody>
          <a:bodyPr>
            <a:noAutofit/>
          </a:bodyPr>
          <a:lstStyle/>
          <a:p>
            <a:r>
              <a:rPr lang="en-US" sz="4000" dirty="0" smtClean="0">
                <a:solidFill>
                  <a:srgbClr val="0D0D0D"/>
                </a:solidFill>
                <a:latin typeface="Century Gothic"/>
                <a:cs typeface="Century Gothic"/>
              </a:rPr>
              <a:t>Executive Briefing</a:t>
            </a:r>
            <a:endParaRPr lang="en-US" sz="4000" dirty="0">
              <a:solidFill>
                <a:srgbClr val="0D0D0D"/>
              </a:solidFill>
              <a:latin typeface="Century Gothic"/>
              <a:cs typeface="Century Gothic"/>
            </a:endParaRPr>
          </a:p>
        </p:txBody>
      </p:sp>
      <p:sp>
        <p:nvSpPr>
          <p:cNvPr id="8" name="Rectangle 7"/>
          <p:cNvSpPr/>
          <p:nvPr/>
        </p:nvSpPr>
        <p:spPr>
          <a:xfrm>
            <a:off x="0" y="0"/>
            <a:ext cx="9144000" cy="938349"/>
          </a:xfrm>
          <a:prstGeom prst="rect">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FFFF"/>
                </a:solidFill>
                <a:latin typeface="Tw Cen MT"/>
                <a:cs typeface="Tw Cen MT"/>
              </a:rPr>
              <a:t>Healthcare Business Continuity</a:t>
            </a:r>
            <a:endParaRPr lang="en-US" sz="4400" dirty="0">
              <a:solidFill>
                <a:srgbClr val="FFFFFF"/>
              </a:solidFill>
              <a:latin typeface="Tw Cen MT"/>
              <a:cs typeface="Tw Cen MT"/>
            </a:endParaRPr>
          </a:p>
        </p:txBody>
      </p:sp>
      <p:pic>
        <p:nvPicPr>
          <p:cNvPr id="10" name="Picture 9"/>
          <p:cNvPicPr>
            <a:picLocks noChangeAspect="1"/>
          </p:cNvPicPr>
          <p:nvPr/>
        </p:nvPicPr>
        <p:blipFill rotWithShape="1">
          <a:blip r:embed="rId3"/>
          <a:srcRect t="11870" b="28124"/>
          <a:stretch/>
        </p:blipFill>
        <p:spPr>
          <a:xfrm>
            <a:off x="0" y="938348"/>
            <a:ext cx="9144000" cy="3363579"/>
          </a:xfrm>
          <a:prstGeom prst="rect">
            <a:avLst/>
          </a:prstGeom>
        </p:spPr>
      </p:pic>
    </p:spTree>
    <p:extLst>
      <p:ext uri="{BB962C8B-B14F-4D97-AF65-F5344CB8AC3E}">
        <p14:creationId xmlns:p14="http://schemas.microsoft.com/office/powerpoint/2010/main" val="3764404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a:xfrm>
            <a:off x="1372" y="-2"/>
            <a:ext cx="9142628" cy="29464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endParaRPr lang="en-US" sz="2000" b="1" dirty="0" smtClean="0">
              <a:latin typeface="Tw Cen MT"/>
              <a:cs typeface="Tw Cen MT"/>
            </a:endParaRPr>
          </a:p>
          <a:p>
            <a:pPr marL="0" indent="0" algn="ctr">
              <a:buNone/>
            </a:pPr>
            <a:r>
              <a:rPr lang="en-US" sz="2400" b="1" dirty="0" smtClean="0">
                <a:latin typeface="Tw Cen MT"/>
                <a:cs typeface="Tw Cen MT"/>
              </a:rPr>
              <a:t>Electronic Health Records and Health Information Exchanges</a:t>
            </a:r>
          </a:p>
          <a:p>
            <a:pPr marL="0" indent="0" algn="ctr">
              <a:buNone/>
            </a:pPr>
            <a:endParaRPr lang="en-US" sz="1200" b="1" dirty="0" smtClean="0">
              <a:latin typeface="Tw Cen MT"/>
              <a:cs typeface="Tw Cen MT"/>
            </a:endParaRPr>
          </a:p>
          <a:p>
            <a:r>
              <a:rPr lang="en-US" sz="2000" dirty="0" smtClean="0">
                <a:latin typeface="Tw Cen MT"/>
                <a:cs typeface="Tw Cen MT"/>
              </a:rPr>
              <a:t>Improve patient continuity of care from provider to provider</a:t>
            </a:r>
          </a:p>
          <a:p>
            <a:r>
              <a:rPr lang="en-US" sz="2000" dirty="0" smtClean="0">
                <a:latin typeface="Tw Cen MT"/>
                <a:cs typeface="Tw Cen MT"/>
              </a:rPr>
              <a:t>Decrease medical errors</a:t>
            </a:r>
          </a:p>
          <a:p>
            <a:r>
              <a:rPr lang="en-US" sz="2000" dirty="0" smtClean="0">
                <a:latin typeface="Tw Cen MT"/>
                <a:cs typeface="Tw Cen MT"/>
              </a:rPr>
              <a:t>Reduce duplicative and redundant services and systems for providers</a:t>
            </a:r>
          </a:p>
          <a:p>
            <a:r>
              <a:rPr lang="en-US" sz="2000" dirty="0" smtClean="0">
                <a:latin typeface="Tw Cen MT"/>
                <a:cs typeface="Tw Cen MT"/>
              </a:rPr>
              <a:t>Reduce administrative health care costs in order to invest more in health care delivery</a:t>
            </a:r>
            <a:endParaRPr lang="en-US" sz="2000" dirty="0">
              <a:latin typeface="Tw Cen MT"/>
              <a:cs typeface="Tw Cen MT"/>
            </a:endParaRPr>
          </a:p>
        </p:txBody>
      </p:sp>
      <p:sp>
        <p:nvSpPr>
          <p:cNvPr id="9" name="Content Placeholder 1"/>
          <p:cNvSpPr txBox="1">
            <a:spLocks/>
          </p:cNvSpPr>
          <p:nvPr/>
        </p:nvSpPr>
        <p:spPr>
          <a:xfrm>
            <a:off x="1372" y="2946400"/>
            <a:ext cx="9142628" cy="3911600"/>
          </a:xfrm>
          <a:prstGeom prst="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endParaRPr lang="en-US" sz="2000" b="1" dirty="0" smtClean="0">
              <a:latin typeface="Tw Cen MT"/>
              <a:cs typeface="Tw Cen MT"/>
            </a:endParaRPr>
          </a:p>
          <a:p>
            <a:pPr marL="0" indent="0" algn="ctr">
              <a:buNone/>
            </a:pPr>
            <a:r>
              <a:rPr lang="en-US" sz="2400" b="1" dirty="0" smtClean="0">
                <a:latin typeface="Tw Cen MT"/>
                <a:cs typeface="Tw Cen MT"/>
              </a:rPr>
              <a:t>Healthcare Business Interruptions Require Continuity Plans</a:t>
            </a:r>
          </a:p>
          <a:p>
            <a:pPr marL="0" indent="0">
              <a:buNone/>
            </a:pPr>
            <a:endParaRPr lang="en-US" sz="1200" dirty="0" smtClean="0">
              <a:latin typeface="Tw Cen MT"/>
              <a:cs typeface="Tw Cen MT"/>
            </a:endParaRPr>
          </a:p>
          <a:p>
            <a:r>
              <a:rPr lang="en-US" sz="2000" dirty="0" smtClean="0">
                <a:latin typeface="Tw Cen MT"/>
                <a:cs typeface="Tw Cen MT"/>
              </a:rPr>
              <a:t>Business continuity plans need to be in place to ensure continuity of patient care and maintain custody of data during EHR downtime</a:t>
            </a:r>
          </a:p>
          <a:p>
            <a:r>
              <a:rPr lang="en-US" sz="2000" dirty="0" smtClean="0">
                <a:latin typeface="Tw Cen MT"/>
                <a:cs typeface="Tw Cen MT"/>
              </a:rPr>
              <a:t>Mechanics of returning to paper-based patient systems in times of disaster or business interruption ensuring privacy, security of of PHI, custody of data during downtime for reporting require a planned approach</a:t>
            </a:r>
          </a:p>
          <a:p>
            <a:r>
              <a:rPr lang="en-US" sz="2000" dirty="0" smtClean="0">
                <a:latin typeface="Tw Cen MT"/>
                <a:cs typeface="Tw Cen MT"/>
              </a:rPr>
              <a:t>Integration with EM and BCP risk and business impact analysis allows effort to extend beyond IT functions to the facility, processes and personnel further protecting investments including but not limited to EHR</a:t>
            </a:r>
            <a:endParaRPr lang="en-US" sz="2000" dirty="0">
              <a:latin typeface="Tw Cen MT"/>
              <a:cs typeface="Tw Cen MT"/>
            </a:endParaRPr>
          </a:p>
        </p:txBody>
      </p:sp>
    </p:spTree>
    <p:extLst>
      <p:ext uri="{BB962C8B-B14F-4D97-AF65-F5344CB8AC3E}">
        <p14:creationId xmlns:p14="http://schemas.microsoft.com/office/powerpoint/2010/main" val="381785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713" y="658555"/>
            <a:ext cx="4261778" cy="5378209"/>
          </a:xfrm>
          <a:ln>
            <a:solidFill>
              <a:schemeClr val="bg1">
                <a:lumMod val="65000"/>
              </a:schemeClr>
            </a:solidFill>
          </a:ln>
          <a:effectLst>
            <a:innerShdw blurRad="63500" dist="50800" dir="18900000">
              <a:prstClr val="black">
                <a:alpha val="50000"/>
              </a:prstClr>
            </a:innerShdw>
          </a:effectLst>
        </p:spPr>
        <p:txBody>
          <a:bodyPr>
            <a:noAutofit/>
          </a:bodyPr>
          <a:lstStyle/>
          <a:p>
            <a:pPr marL="0" indent="0">
              <a:buNone/>
            </a:pPr>
            <a:r>
              <a:rPr lang="en-US" sz="1200" b="1" i="1" dirty="0"/>
              <a:t>The guiding principles that support </a:t>
            </a:r>
            <a:r>
              <a:rPr lang="en-US" sz="1200" b="1" i="1" dirty="0" smtClean="0"/>
              <a:t>our mission are </a:t>
            </a:r>
            <a:r>
              <a:rPr lang="en-US" sz="1200" b="1" i="1" dirty="0"/>
              <a:t>the same ones that govern our approach to Emergency </a:t>
            </a:r>
            <a:r>
              <a:rPr lang="en-US" sz="1200" b="1" i="1" dirty="0" smtClean="0"/>
              <a:t>Management and Business Continuity.</a:t>
            </a:r>
          </a:p>
          <a:p>
            <a:pPr marL="0" indent="0">
              <a:buNone/>
            </a:pPr>
            <a:endParaRPr lang="en-US" sz="1200" dirty="0"/>
          </a:p>
          <a:p>
            <a:pPr marL="0" indent="0">
              <a:buNone/>
            </a:pPr>
            <a:r>
              <a:rPr lang="en-US" sz="1200" b="1" dirty="0"/>
              <a:t>Principle 1:  Healthcare That Is Safe</a:t>
            </a:r>
            <a:endParaRPr lang="en-US" sz="1200" dirty="0"/>
          </a:p>
          <a:p>
            <a:pPr marL="0" indent="0">
              <a:buNone/>
            </a:pPr>
            <a:endParaRPr lang="en-US" sz="1200" dirty="0" smtClean="0"/>
          </a:p>
          <a:p>
            <a:pPr marL="0" indent="0">
              <a:buNone/>
            </a:pPr>
            <a:r>
              <a:rPr lang="en-US" sz="1200" dirty="0" smtClean="0"/>
              <a:t>During </a:t>
            </a:r>
            <a:r>
              <a:rPr lang="en-US" sz="1200" dirty="0"/>
              <a:t>disasters, our communities look to us for the care they need more than ever.  Our role is to continue to provide healthcare that is safe at all times, including at times of </a:t>
            </a:r>
            <a:r>
              <a:rPr lang="en-US" sz="1200" dirty="0" smtClean="0"/>
              <a:t>crisis.</a:t>
            </a:r>
          </a:p>
          <a:p>
            <a:pPr marL="0" indent="0">
              <a:buNone/>
            </a:pPr>
            <a:endParaRPr lang="en-US" sz="1200" b="1" dirty="0"/>
          </a:p>
          <a:p>
            <a:pPr marL="0" indent="0">
              <a:buNone/>
            </a:pPr>
            <a:r>
              <a:rPr lang="en-US" sz="1200" b="1" dirty="0" smtClean="0"/>
              <a:t>Principle </a:t>
            </a:r>
            <a:r>
              <a:rPr lang="en-US" sz="1200" b="1" dirty="0"/>
              <a:t>2:  Healthcare That Works</a:t>
            </a:r>
          </a:p>
          <a:p>
            <a:pPr marL="0" indent="0">
              <a:buNone/>
            </a:pPr>
            <a:r>
              <a:rPr lang="en-US" sz="1200" dirty="0" smtClean="0"/>
              <a:t>Through </a:t>
            </a:r>
            <a:r>
              <a:rPr lang="en-US" sz="1200" dirty="0"/>
              <a:t>seeking opportunities for strengthening existing operating procedures that yield both daily operational efficiencies and improved response if procedures are to be carried out in a crisis situation, we succeed in carrying out our mission to provide healthcare that works for every patient, every time</a:t>
            </a:r>
            <a:r>
              <a:rPr lang="en-US" sz="1200" dirty="0" smtClean="0"/>
              <a:t>.</a:t>
            </a:r>
          </a:p>
          <a:p>
            <a:pPr marL="0" indent="0">
              <a:buNone/>
            </a:pPr>
            <a:endParaRPr lang="en-US" sz="1200" dirty="0"/>
          </a:p>
          <a:p>
            <a:pPr marL="0" indent="0">
              <a:buNone/>
            </a:pPr>
            <a:r>
              <a:rPr lang="en-NZ" sz="1200" b="1" dirty="0" smtClean="0"/>
              <a:t>Principle </a:t>
            </a:r>
            <a:r>
              <a:rPr lang="en-NZ" sz="1200" b="1" dirty="0"/>
              <a:t>3:  Healthcare That Leaves No One Behind</a:t>
            </a:r>
            <a:endParaRPr lang="en-US" sz="1200" dirty="0"/>
          </a:p>
          <a:p>
            <a:pPr marL="0" indent="0">
              <a:buNone/>
            </a:pPr>
            <a:r>
              <a:rPr lang="en-US" sz="1200" dirty="0"/>
              <a:t>Research has shown the disparities that exist regarding the access to care for our most vulnerable populations.  This problem is significantly exacerbated during disasters.  People who may have response access barriers such as frail elders, children, people with disabilities of any kind, communication barriers due to language and cultural/ethnic needs and any others who may be vulnerable under any particular disaster scenario are part of our all-inclusive approach to emergency management. </a:t>
            </a:r>
            <a:endParaRPr lang="en-US" sz="1200" dirty="0" smtClean="0"/>
          </a:p>
        </p:txBody>
      </p:sp>
      <p:sp>
        <p:nvSpPr>
          <p:cNvPr id="5" name="Line Callout 1 4"/>
          <p:cNvSpPr/>
          <p:nvPr/>
        </p:nvSpPr>
        <p:spPr>
          <a:xfrm>
            <a:off x="5330407" y="658555"/>
            <a:ext cx="3762641" cy="2069752"/>
          </a:xfrm>
          <a:prstGeom prst="borderCallout1">
            <a:avLst>
              <a:gd name="adj1" fmla="val 51144"/>
              <a:gd name="adj2" fmla="val -500"/>
              <a:gd name="adj3" fmla="val 51682"/>
              <a:gd name="adj4" fmla="val -25416"/>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latin typeface="Tw Cen MT"/>
                <a:cs typeface="Tw Cen MT"/>
              </a:rPr>
              <a:t>“Our </a:t>
            </a:r>
            <a:r>
              <a:rPr lang="en-US" sz="2400" i="1" dirty="0">
                <a:latin typeface="Tw Cen MT"/>
                <a:cs typeface="Tw Cen MT"/>
              </a:rPr>
              <a:t>role is to continue to provide healthcare that is safe at all times, including at times of crisis</a:t>
            </a:r>
            <a:r>
              <a:rPr lang="en-US" sz="2400" i="1" dirty="0" smtClean="0">
                <a:latin typeface="Tw Cen MT"/>
                <a:cs typeface="Tw Cen MT"/>
              </a:rPr>
              <a:t>.”</a:t>
            </a:r>
            <a:endParaRPr lang="en-US" sz="2400" i="1" dirty="0">
              <a:latin typeface="Tw Cen MT"/>
              <a:cs typeface="Tw Cen MT"/>
            </a:endParaRPr>
          </a:p>
        </p:txBody>
      </p:sp>
      <p:sp>
        <p:nvSpPr>
          <p:cNvPr id="2" name="Rectangle 1"/>
          <p:cNvSpPr/>
          <p:nvPr/>
        </p:nvSpPr>
        <p:spPr>
          <a:xfrm>
            <a:off x="5330407" y="2977445"/>
            <a:ext cx="3762641" cy="288998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a:latin typeface="Tw Cen MT"/>
                <a:cs typeface="Tw Cen MT"/>
              </a:rPr>
              <a:t>“…through seeking opportunities for strengthening existing operating procedures that yield both daily operational efficiencies and improved response”</a:t>
            </a:r>
          </a:p>
        </p:txBody>
      </p:sp>
      <p:cxnSp>
        <p:nvCxnSpPr>
          <p:cNvPr id="8" name="Straight Connector 7"/>
          <p:cNvCxnSpPr/>
          <p:nvPr/>
        </p:nvCxnSpPr>
        <p:spPr>
          <a:xfrm>
            <a:off x="4346222" y="3330222"/>
            <a:ext cx="984185" cy="0"/>
          </a:xfrm>
          <a:prstGeom prst="line">
            <a:avLst/>
          </a:prstGeom>
          <a:ln w="9525" cmpd="sng"/>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013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943" y="329278"/>
            <a:ext cx="8168064" cy="6335131"/>
          </a:xfrm>
          <a:prstGeom prst="rect">
            <a:avLst/>
          </a:prstGeom>
          <a:solidFill>
            <a:schemeClr val="bg1">
              <a:lumMod val="9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a:t>There is precedent for a more holistic approach to planning.  This goes way beyond just mass casualty incident planning or a compliance exercise.  </a:t>
            </a:r>
          </a:p>
        </p:txBody>
      </p:sp>
      <p:sp>
        <p:nvSpPr>
          <p:cNvPr id="7" name="Rectangle 6"/>
          <p:cNvSpPr/>
          <p:nvPr/>
        </p:nvSpPr>
        <p:spPr>
          <a:xfrm>
            <a:off x="825362" y="2295429"/>
            <a:ext cx="2286137" cy="3168651"/>
          </a:xfrm>
          <a:prstGeom prst="rect">
            <a:avLst/>
          </a:prstGeom>
          <a:solidFill>
            <a:srgbClr val="D9D9D9"/>
          </a:solidFill>
          <a:ln>
            <a:solidFill>
              <a:srgbClr val="D9D9D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5" name="Content Placeholder 4"/>
          <p:cNvGraphicFramePr>
            <a:graphicFrameLocks noGrp="1"/>
          </p:cNvGraphicFramePr>
          <p:nvPr>
            <p:ph sz="half" idx="4294967295"/>
            <p:extLst>
              <p:ext uri="{D42A27DB-BD31-4B8C-83A1-F6EECF244321}">
                <p14:modId xmlns:p14="http://schemas.microsoft.com/office/powerpoint/2010/main" val="1266149756"/>
              </p:ext>
            </p:extLst>
          </p:nvPr>
        </p:nvGraphicFramePr>
        <p:xfrm>
          <a:off x="-469900" y="2496049"/>
          <a:ext cx="4889500" cy="121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3225593" y="2098581"/>
            <a:ext cx="2286137" cy="3365499"/>
          </a:xfrm>
          <a:prstGeom prst="rect">
            <a:avLst/>
          </a:prstGeom>
          <a:solidFill>
            <a:srgbClr val="D9D9D9"/>
          </a:solidFill>
          <a:ln>
            <a:solidFill>
              <a:srgbClr val="D9D9D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85797589"/>
              </p:ext>
            </p:extLst>
          </p:nvPr>
        </p:nvGraphicFramePr>
        <p:xfrm>
          <a:off x="1866692" y="2496049"/>
          <a:ext cx="4889501" cy="121919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Rectangle 9"/>
          <p:cNvSpPr/>
          <p:nvPr/>
        </p:nvSpPr>
        <p:spPr>
          <a:xfrm>
            <a:off x="5613262" y="1144632"/>
            <a:ext cx="2429382" cy="4306505"/>
          </a:xfrm>
          <a:prstGeom prst="rect">
            <a:avLst/>
          </a:prstGeom>
          <a:solidFill>
            <a:srgbClr val="D9D9D9"/>
          </a:solidFill>
          <a:ln>
            <a:solidFill>
              <a:srgbClr val="D9D9D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p:nvSpPr>
        <p:spPr>
          <a:xfrm>
            <a:off x="825362" y="3973809"/>
            <a:ext cx="2286138" cy="1323439"/>
          </a:xfrm>
          <a:prstGeom prst="rect">
            <a:avLst/>
          </a:prstGeom>
          <a:noFill/>
        </p:spPr>
        <p:txBody>
          <a:bodyPr wrap="square" rtlCol="0">
            <a:spAutoFit/>
          </a:bodyPr>
          <a:lstStyle/>
          <a:p>
            <a:pPr algn="ctr"/>
            <a:r>
              <a:rPr lang="en-US" sz="1600" b="1" dirty="0" smtClean="0">
                <a:latin typeface="Century Gothic"/>
                <a:cs typeface="Century Gothic"/>
              </a:rPr>
              <a:t>Year 1:  Align &amp; Standardize  </a:t>
            </a:r>
            <a:r>
              <a:rPr lang="en-US" sz="1600" dirty="0" smtClean="0">
                <a:latin typeface="Century Gothic"/>
                <a:cs typeface="Century Gothic"/>
              </a:rPr>
              <a:t>Enhance operations and capabilities.  Strong Core.</a:t>
            </a:r>
            <a:endParaRPr lang="en-US" sz="1600" dirty="0">
              <a:latin typeface="Century Gothic"/>
              <a:cs typeface="Century Gothic"/>
            </a:endParaRPr>
          </a:p>
        </p:txBody>
      </p:sp>
      <p:sp>
        <p:nvSpPr>
          <p:cNvPr id="14" name="TextBox 13"/>
          <p:cNvSpPr txBox="1"/>
          <p:nvPr/>
        </p:nvSpPr>
        <p:spPr>
          <a:xfrm>
            <a:off x="3225593" y="3973809"/>
            <a:ext cx="2286137" cy="1323439"/>
          </a:xfrm>
          <a:prstGeom prst="rect">
            <a:avLst/>
          </a:prstGeom>
          <a:noFill/>
        </p:spPr>
        <p:txBody>
          <a:bodyPr wrap="square" rtlCol="0">
            <a:spAutoFit/>
          </a:bodyPr>
          <a:lstStyle/>
          <a:p>
            <a:pPr algn="ctr"/>
            <a:r>
              <a:rPr lang="en-US" sz="1600" b="1" dirty="0" smtClean="0">
                <a:latin typeface="Century Gothic"/>
                <a:cs typeface="Century Gothic"/>
              </a:rPr>
              <a:t>Year 2: Enhance &amp; Integrate</a:t>
            </a:r>
          </a:p>
          <a:p>
            <a:pPr algn="ctr"/>
            <a:r>
              <a:rPr lang="en-US" sz="1600" b="1" dirty="0" smtClean="0">
                <a:latin typeface="Century Gothic"/>
                <a:cs typeface="Century Gothic"/>
              </a:rPr>
              <a:t> </a:t>
            </a:r>
            <a:r>
              <a:rPr lang="en-US" sz="1600" dirty="0" smtClean="0">
                <a:latin typeface="Century Gothic"/>
                <a:cs typeface="Century Gothic"/>
              </a:rPr>
              <a:t>Ability to change and adapt. Proactive Response.</a:t>
            </a:r>
            <a:endParaRPr lang="en-US" sz="1600" dirty="0">
              <a:latin typeface="Century Gothic"/>
              <a:cs typeface="Century Gothic"/>
            </a:endParaRPr>
          </a:p>
        </p:txBody>
      </p:sp>
      <p:sp>
        <p:nvSpPr>
          <p:cNvPr id="15" name="TextBox 14"/>
          <p:cNvSpPr txBox="1"/>
          <p:nvPr/>
        </p:nvSpPr>
        <p:spPr>
          <a:xfrm>
            <a:off x="5613125" y="3973809"/>
            <a:ext cx="2429518" cy="1323439"/>
          </a:xfrm>
          <a:prstGeom prst="rect">
            <a:avLst/>
          </a:prstGeom>
          <a:noFill/>
        </p:spPr>
        <p:txBody>
          <a:bodyPr wrap="square" rtlCol="0">
            <a:spAutoFit/>
          </a:bodyPr>
          <a:lstStyle/>
          <a:p>
            <a:pPr algn="ctr"/>
            <a:r>
              <a:rPr lang="en-US" sz="1600" b="1" dirty="0" smtClean="0">
                <a:latin typeface="Century Gothic"/>
                <a:cs typeface="Century Gothic"/>
              </a:rPr>
              <a:t>Year 3: Optimize &amp; Sustain</a:t>
            </a:r>
          </a:p>
          <a:p>
            <a:pPr algn="ctr"/>
            <a:r>
              <a:rPr lang="en-US" sz="1600" dirty="0" smtClean="0">
                <a:latin typeface="Century Gothic"/>
                <a:cs typeface="Century Gothic"/>
              </a:rPr>
              <a:t> Reshape environment as needed.  Resilience achieved.</a:t>
            </a:r>
            <a:endParaRPr lang="en-US" sz="1600" dirty="0">
              <a:latin typeface="Century Gothic"/>
              <a:cs typeface="Century Gothic"/>
            </a:endParaRPr>
          </a:p>
        </p:txBody>
      </p:sp>
      <p:graphicFrame>
        <p:nvGraphicFramePr>
          <p:cNvPr id="17" name="Diagram 16"/>
          <p:cNvGraphicFramePr/>
          <p:nvPr>
            <p:extLst>
              <p:ext uri="{D42A27DB-BD31-4B8C-83A1-F6EECF244321}">
                <p14:modId xmlns:p14="http://schemas.microsoft.com/office/powerpoint/2010/main" val="3353724491"/>
              </p:ext>
            </p:extLst>
          </p:nvPr>
        </p:nvGraphicFramePr>
        <p:xfrm>
          <a:off x="5999462" y="2195397"/>
          <a:ext cx="1701593" cy="15875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9" name="Right Arrow 18"/>
          <p:cNvSpPr/>
          <p:nvPr/>
        </p:nvSpPr>
        <p:spPr>
          <a:xfrm>
            <a:off x="825362" y="611516"/>
            <a:ext cx="4686368" cy="134868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latin typeface="Century Gothic"/>
                <a:cs typeface="Century Gothic"/>
              </a:rPr>
              <a:t>Goals and metrics illustrate growth and progress over time</a:t>
            </a:r>
            <a:endParaRPr lang="en-US" b="1" dirty="0">
              <a:solidFill>
                <a:schemeClr val="bg1"/>
              </a:solidFill>
              <a:latin typeface="Century Gothic"/>
              <a:cs typeface="Century Gothic"/>
            </a:endParaRPr>
          </a:p>
        </p:txBody>
      </p:sp>
      <p:sp>
        <p:nvSpPr>
          <p:cNvPr id="3" name="Rectangle 2"/>
          <p:cNvSpPr/>
          <p:nvPr/>
        </p:nvSpPr>
        <p:spPr>
          <a:xfrm>
            <a:off x="811027" y="5464080"/>
            <a:ext cx="7217145" cy="1200329"/>
          </a:xfrm>
          <a:prstGeom prst="rect">
            <a:avLst/>
          </a:prstGeom>
        </p:spPr>
        <p:txBody>
          <a:bodyPr wrap="square">
            <a:spAutoFit/>
          </a:bodyPr>
          <a:lstStyle/>
          <a:p>
            <a:r>
              <a:rPr lang="en-US" dirty="0">
                <a:latin typeface="Tw Cen MT"/>
                <a:cs typeface="Tw Cen MT"/>
              </a:rPr>
              <a:t>There is precedent for a more holistic approach </a:t>
            </a:r>
            <a:r>
              <a:rPr lang="en-US" dirty="0" smtClean="0">
                <a:latin typeface="Tw Cen MT"/>
                <a:cs typeface="Tw Cen MT"/>
              </a:rPr>
              <a:t>that goes </a:t>
            </a:r>
            <a:r>
              <a:rPr lang="en-US" dirty="0">
                <a:latin typeface="Tw Cen MT"/>
                <a:cs typeface="Tw Cen MT"/>
              </a:rPr>
              <a:t>way beyond just mass casualty incident planning or </a:t>
            </a:r>
            <a:r>
              <a:rPr lang="en-US" dirty="0" smtClean="0">
                <a:latin typeface="Tw Cen MT"/>
                <a:cs typeface="Tw Cen MT"/>
              </a:rPr>
              <a:t>compliance. </a:t>
            </a:r>
            <a:r>
              <a:rPr lang="en-US" dirty="0">
                <a:latin typeface="Tw Cen MT"/>
                <a:cs typeface="Tw Cen MT"/>
              </a:rPr>
              <a:t>Preparedness and </a:t>
            </a:r>
            <a:r>
              <a:rPr lang="en-US" dirty="0" smtClean="0">
                <a:latin typeface="Tw Cen MT"/>
                <a:cs typeface="Tw Cen MT"/>
              </a:rPr>
              <a:t>culture </a:t>
            </a:r>
            <a:r>
              <a:rPr lang="en-US" dirty="0">
                <a:latin typeface="Tw Cen MT"/>
                <a:cs typeface="Tw Cen MT"/>
              </a:rPr>
              <a:t>are essential components to an effective program in order to achieve true organizational resilience. </a:t>
            </a:r>
          </a:p>
        </p:txBody>
      </p:sp>
    </p:spTree>
    <p:extLst>
      <p:ext uri="{BB962C8B-B14F-4D97-AF65-F5344CB8AC3E}">
        <p14:creationId xmlns:p14="http://schemas.microsoft.com/office/powerpoint/2010/main" val="282427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13205" y="1693431"/>
            <a:ext cx="7172786" cy="4585871"/>
          </a:xfrm>
          <a:prstGeom prst="rect">
            <a:avLst/>
          </a:prstGeom>
          <a:solidFill>
            <a:schemeClr val="bg1">
              <a:lumMod val="95000"/>
            </a:schemeClr>
          </a:solidFill>
        </p:spPr>
        <p:txBody>
          <a:bodyPr wrap="square">
            <a:spAutoFit/>
          </a:bodyPr>
          <a:lstStyle/>
          <a:p>
            <a:r>
              <a:rPr lang="en-US" sz="2800" i="1" dirty="0" smtClean="0">
                <a:latin typeface="Tw Cen MT"/>
                <a:cs typeface="Tw Cen MT"/>
              </a:rPr>
              <a:t>Leaders </a:t>
            </a:r>
            <a:r>
              <a:rPr lang="en-US" sz="2800" i="1" dirty="0">
                <a:latin typeface="Tw Cen MT"/>
                <a:cs typeface="Tw Cen MT"/>
              </a:rPr>
              <a:t>have to worry about BCP. First, as broadly as possible, then focus on the key areas, then knit it into other work at the Institution … particularly people who deal with safety, operations, and security. Integrating BCP with the business of the institution as opposed to a function off to the side not only provides a risk mitigation strategy but a business effectiveness </a:t>
            </a:r>
            <a:r>
              <a:rPr lang="en-US" sz="2800" i="1" dirty="0" smtClean="0">
                <a:latin typeface="Tw Cen MT"/>
                <a:cs typeface="Tw Cen MT"/>
              </a:rPr>
              <a:t>strategy.” </a:t>
            </a:r>
          </a:p>
          <a:p>
            <a:endParaRPr lang="en-US" sz="2800" b="1" i="1" dirty="0">
              <a:latin typeface="Tw Cen MT"/>
              <a:cs typeface="Tw Cen MT"/>
            </a:endParaRPr>
          </a:p>
          <a:p>
            <a:r>
              <a:rPr lang="en-US" sz="2000" i="1" dirty="0" smtClean="0">
                <a:latin typeface="Tw Cen MT"/>
                <a:cs typeface="Tw Cen MT"/>
              </a:rPr>
              <a:t>James Conway, past COO Dana-Farber Cancer Institute, Senior Fellow, Institute for Healthcare Improvement</a:t>
            </a:r>
            <a:endParaRPr lang="en-US" sz="2000" i="1" dirty="0">
              <a:latin typeface="Tw Cen MT"/>
              <a:cs typeface="Tw Cen MT"/>
            </a:endParaRPr>
          </a:p>
        </p:txBody>
      </p:sp>
      <p:sp>
        <p:nvSpPr>
          <p:cNvPr id="2" name="Footer Placeholder 1"/>
          <p:cNvSpPr>
            <a:spLocks noGrp="1"/>
          </p:cNvSpPr>
          <p:nvPr>
            <p:ph type="ftr" sz="quarter" idx="11"/>
          </p:nvPr>
        </p:nvSpPr>
        <p:spPr/>
        <p:txBody>
          <a:bodyPr/>
          <a:lstStyle/>
          <a:p>
            <a:endParaRPr lang="en-US" dirty="0"/>
          </a:p>
        </p:txBody>
      </p:sp>
      <p:sp>
        <p:nvSpPr>
          <p:cNvPr id="3" name="Slide Number Placeholder 2"/>
          <p:cNvSpPr>
            <a:spLocks noGrp="1"/>
          </p:cNvSpPr>
          <p:nvPr>
            <p:ph type="sldNum" sz="quarter" idx="12"/>
          </p:nvPr>
        </p:nvSpPr>
        <p:spPr/>
        <p:txBody>
          <a:bodyPr/>
          <a:lstStyle/>
          <a:p>
            <a:fld id="{68141336-39C4-9B41-A5B6-C61F9E378270}" type="slidenum">
              <a:rPr lang="en-US" smtClean="0"/>
              <a:pPr/>
              <a:t>13</a:t>
            </a:fld>
            <a:endParaRPr lang="en-US" dirty="0"/>
          </a:p>
        </p:txBody>
      </p:sp>
      <p:sp>
        <p:nvSpPr>
          <p:cNvPr id="8" name="Title 1"/>
          <p:cNvSpPr txBox="1">
            <a:spLocks/>
          </p:cNvSpPr>
          <p:nvPr/>
        </p:nvSpPr>
        <p:spPr>
          <a:xfrm>
            <a:off x="-177742" y="550431"/>
            <a:ext cx="1269884"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9900" dirty="0" smtClean="0">
                <a:solidFill>
                  <a:schemeClr val="bg1">
                    <a:lumMod val="75000"/>
                  </a:schemeClr>
                </a:solidFill>
                <a:latin typeface="Ayuthaya"/>
                <a:cs typeface="Ayuthaya"/>
              </a:rPr>
              <a:t>“</a:t>
            </a:r>
            <a:endParaRPr lang="en-US" sz="19900" dirty="0">
              <a:solidFill>
                <a:schemeClr val="bg1">
                  <a:lumMod val="75000"/>
                </a:schemeClr>
              </a:solidFill>
              <a:latin typeface="Ayuthaya"/>
              <a:cs typeface="Ayuthaya"/>
            </a:endParaRPr>
          </a:p>
        </p:txBody>
      </p:sp>
    </p:spTree>
    <p:extLst>
      <p:ext uri="{BB962C8B-B14F-4D97-AF65-F5344CB8AC3E}">
        <p14:creationId xmlns:p14="http://schemas.microsoft.com/office/powerpoint/2010/main" val="3425151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3800"/>
            <a:ext cx="8229600" cy="1143000"/>
          </a:xfrm>
        </p:spPr>
        <p:txBody>
          <a:bodyPr/>
          <a:lstStyle/>
          <a:p>
            <a:pPr algn="ctr"/>
            <a:r>
              <a:rPr lang="en-US" dirty="0" smtClean="0"/>
              <a:t>Thank You</a:t>
            </a:r>
            <a:endParaRPr lang="en-US" dirty="0"/>
          </a:p>
        </p:txBody>
      </p:sp>
      <p:sp>
        <p:nvSpPr>
          <p:cNvPr id="4" name="Footer Placeholder 3"/>
          <p:cNvSpPr>
            <a:spLocks noGrp="1"/>
          </p:cNvSpPr>
          <p:nvPr>
            <p:ph type="ftr" sz="quarter" idx="11"/>
          </p:nvPr>
        </p:nvSpPr>
        <p:spPr/>
        <p:txBody>
          <a:bodyPr/>
          <a:lstStyle/>
          <a:p>
            <a:endParaRPr lang="en-US" dirty="0"/>
          </a:p>
        </p:txBody>
      </p:sp>
      <p:sp>
        <p:nvSpPr>
          <p:cNvPr id="6" name="Content Placeholder 5"/>
          <p:cNvSpPr>
            <a:spLocks noGrp="1"/>
          </p:cNvSpPr>
          <p:nvPr>
            <p:ph sz="quarter" idx="1"/>
          </p:nvPr>
        </p:nvSpPr>
        <p:spPr>
          <a:xfrm>
            <a:off x="457200" y="3035300"/>
            <a:ext cx="8229600" cy="3090863"/>
          </a:xfrm>
        </p:spPr>
        <p:txBody>
          <a:bodyPr/>
          <a:lstStyle/>
          <a:p>
            <a:pPr algn="ctr">
              <a:buNone/>
            </a:pPr>
            <a:endParaRPr lang="en-US" dirty="0" smtClean="0">
              <a:latin typeface="Tw Cen MT"/>
              <a:cs typeface="Tw Cen MT"/>
            </a:endParaRPr>
          </a:p>
          <a:p>
            <a:pPr algn="ctr">
              <a:buNone/>
            </a:pPr>
            <a:endParaRPr lang="en-US" dirty="0">
              <a:latin typeface="Tw Cen MT"/>
              <a:cs typeface="Tw Cen MT"/>
            </a:endParaRPr>
          </a:p>
          <a:p>
            <a:pPr algn="ctr">
              <a:buNone/>
            </a:pPr>
            <a:r>
              <a:rPr lang="en-US" dirty="0" smtClean="0">
                <a:latin typeface="Tw Cen MT"/>
                <a:cs typeface="Tw Cen MT"/>
              </a:rPr>
              <a:t>Name</a:t>
            </a:r>
          </a:p>
          <a:p>
            <a:pPr algn="ctr">
              <a:buNone/>
            </a:pPr>
            <a:r>
              <a:rPr lang="en-US" dirty="0" smtClean="0">
                <a:latin typeface="Tw Cen MT"/>
                <a:cs typeface="Tw Cen MT"/>
              </a:rPr>
              <a:t>E-mail</a:t>
            </a:r>
          </a:p>
          <a:p>
            <a:pPr algn="ctr">
              <a:buNone/>
            </a:pPr>
            <a:endParaRPr lang="en-US" dirty="0" smtClean="0">
              <a:latin typeface="Tw Cen MT"/>
              <a:cs typeface="Tw Cen MT"/>
            </a:endParaRPr>
          </a:p>
          <a:p>
            <a:endParaRPr lang="en-US" dirty="0">
              <a:latin typeface="Tw Cen MT"/>
              <a:cs typeface="Tw Cen MT"/>
            </a:endParaRPr>
          </a:p>
        </p:txBody>
      </p:sp>
    </p:spTree>
    <p:extLst>
      <p:ext uri="{BB962C8B-B14F-4D97-AF65-F5344CB8AC3E}">
        <p14:creationId xmlns:p14="http://schemas.microsoft.com/office/powerpoint/2010/main" val="144608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6019800" y="1656522"/>
            <a:ext cx="2893830" cy="4820478"/>
          </a:xfrm>
          <a:prstGeom prst="rect">
            <a:avLst/>
          </a:prstGeom>
          <a:solidFill>
            <a:schemeClr val="bg1">
              <a:lumMod val="95000"/>
              <a:alpha val="64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2857354" y="1656522"/>
            <a:ext cx="3162446" cy="4820478"/>
          </a:xfrm>
          <a:prstGeom prst="rect">
            <a:avLst/>
          </a:prstGeom>
          <a:solidFill>
            <a:schemeClr val="bg1">
              <a:lumMod val="95000"/>
              <a:alpha val="64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Rectangle 1"/>
          <p:cNvSpPr/>
          <p:nvPr/>
        </p:nvSpPr>
        <p:spPr>
          <a:xfrm>
            <a:off x="303030" y="1656522"/>
            <a:ext cx="2554324" cy="4820477"/>
          </a:xfrm>
          <a:prstGeom prst="rect">
            <a:avLst/>
          </a:prstGeom>
          <a:solidFill>
            <a:schemeClr val="bg1">
              <a:lumMod val="95000"/>
              <a:alpha val="64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52266" name="Group 42"/>
          <p:cNvGraphicFramePr>
            <a:graphicFrameLocks noGrp="1"/>
          </p:cNvGraphicFramePr>
          <p:nvPr>
            <p:ph sz="half" idx="4294967295"/>
            <p:extLst>
              <p:ext uri="{D42A27DB-BD31-4B8C-83A1-F6EECF244321}">
                <p14:modId xmlns:p14="http://schemas.microsoft.com/office/powerpoint/2010/main" val="1036380290"/>
              </p:ext>
            </p:extLst>
          </p:nvPr>
        </p:nvGraphicFramePr>
        <p:xfrm>
          <a:off x="303030" y="291547"/>
          <a:ext cx="8610600" cy="3822722"/>
        </p:xfrm>
        <a:graphic>
          <a:graphicData uri="http://schemas.openxmlformats.org/drawingml/2006/table">
            <a:tbl>
              <a:tblPr/>
              <a:tblGrid>
                <a:gridCol w="2647702"/>
                <a:gridCol w="3044109"/>
                <a:gridCol w="2918789"/>
              </a:tblGrid>
              <a:tr h="664140">
                <a:tc gridSpan="3">
                  <a:txBody>
                    <a:bodyPr/>
                    <a:lstStyle/>
                    <a:p>
                      <a:pPr lvl="0" algn="ctr"/>
                      <a:r>
                        <a:rPr lang="en-US" sz="2800" dirty="0" smtClean="0">
                          <a:solidFill>
                            <a:srgbClr val="FFFFFF"/>
                          </a:solidFill>
                          <a:latin typeface="Tw Cen MT"/>
                          <a:cs typeface="Tw Cen MT"/>
                        </a:rPr>
                        <a:t>Emergency</a:t>
                      </a:r>
                      <a:r>
                        <a:rPr lang="en-US" sz="2800" dirty="0" smtClean="0">
                          <a:latin typeface="Tw Cen MT"/>
                          <a:cs typeface="Tw Cen MT"/>
                        </a:rPr>
                        <a:t> </a:t>
                      </a:r>
                      <a:r>
                        <a:rPr lang="en-US" sz="2800" dirty="0" smtClean="0">
                          <a:solidFill>
                            <a:schemeClr val="bg1"/>
                          </a:solidFill>
                          <a:latin typeface="Tw Cen MT"/>
                          <a:cs typeface="Tw Cen MT"/>
                        </a:rPr>
                        <a:t>Management &amp; Business Continuity Program</a:t>
                      </a:r>
                    </a:p>
                  </a:txBody>
                  <a:tcPr horzOverflow="overflow">
                    <a:lnL cap="flat">
                      <a:noFill/>
                    </a:lnL>
                    <a:lnR cap="flat">
                      <a:noFill/>
                    </a:lnR>
                    <a:lnT cap="flat">
                      <a:noFill/>
                    </a:lnT>
                    <a:lnB>
                      <a:noFill/>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r>
              <a:tr h="62874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endParaRPr kumimoji="0" lang="en-US" sz="1600" b="1" i="0" u="none" strike="noStrike" kern="0" cap="none" normalizeH="0" baseline="0" dirty="0" smtClean="0">
                        <a:ln>
                          <a:noFill/>
                        </a:ln>
                        <a:solidFill>
                          <a:schemeClr val="tx1"/>
                        </a:solidFill>
                        <a:effectLst/>
                        <a:latin typeface="Tw Cen MT"/>
                        <a:cs typeface="Tw Cen MT"/>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1" i="0" u="none" strike="noStrike" kern="0" cap="none" normalizeH="0" baseline="0" dirty="0" smtClean="0">
                        <a:ln>
                          <a:noFill/>
                        </a:ln>
                        <a:solidFill>
                          <a:schemeClr val="tx1"/>
                        </a:solidFill>
                        <a:effectLst/>
                        <a:latin typeface="Tw Cen MT"/>
                        <a:cs typeface="Tw Cen MT"/>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1" i="0" u="none" strike="noStrike" kern="0" cap="none" normalizeH="0" baseline="0" dirty="0" smtClean="0">
                        <a:ln>
                          <a:noFill/>
                        </a:ln>
                        <a:solidFill>
                          <a:schemeClr val="tx1"/>
                        </a:solidFill>
                        <a:effectLst/>
                        <a:latin typeface="Tw Cen MT"/>
                        <a:cs typeface="Tw Cen MT"/>
                      </a:endParaRPr>
                    </a:p>
                  </a:txBody>
                  <a:tcPr horzOverflow="overflow">
                    <a:lnL>
                      <a:noFill/>
                    </a:lnL>
                    <a:lnR cap="flat">
                      <a:noFill/>
                    </a:lnR>
                    <a:lnT>
                      <a:noFill/>
                    </a:lnT>
                    <a:lnB cap="flat">
                      <a:noFill/>
                    </a:lnB>
                    <a:lnTlToBr>
                      <a:noFill/>
                    </a:lnTlToBr>
                    <a:lnBlToTr>
                      <a:noFill/>
                    </a:lnBlToTr>
                    <a:noFill/>
                  </a:tcPr>
                </a:tc>
              </a:tr>
              <a:tr h="212661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600" b="0" i="0" u="none" strike="noStrike" kern="0" cap="none" normalizeH="0" baseline="0" dirty="0" smtClean="0">
                          <a:ln>
                            <a:noFill/>
                          </a:ln>
                          <a:solidFill>
                            <a:schemeClr val="tx1"/>
                          </a:solidFill>
                          <a:effectLst/>
                          <a:latin typeface="Tw Cen MT"/>
                          <a:cs typeface="Tw Cen MT"/>
                        </a:rPr>
                        <a:t>Disaster Recovery Planning </a:t>
                      </a:r>
                      <a:br>
                        <a:rPr kumimoji="0" lang="en-US" sz="1600" b="0" i="0" u="none" strike="noStrike" kern="0" cap="none" normalizeH="0" baseline="0" dirty="0" smtClean="0">
                          <a:ln>
                            <a:noFill/>
                          </a:ln>
                          <a:solidFill>
                            <a:schemeClr val="tx1"/>
                          </a:solidFill>
                          <a:effectLst/>
                          <a:latin typeface="Tw Cen MT"/>
                          <a:cs typeface="Tw Cen MT"/>
                        </a:rPr>
                      </a:br>
                      <a:r>
                        <a:rPr kumimoji="0" lang="en-US" sz="1600" b="0" i="0" u="none" strike="noStrike" kern="0" cap="none" normalizeH="0" baseline="0" dirty="0" smtClean="0">
                          <a:ln>
                            <a:noFill/>
                          </a:ln>
                          <a:solidFill>
                            <a:schemeClr val="tx1"/>
                          </a:solidFill>
                          <a:effectLst/>
                          <a:latin typeface="Tw Cen MT"/>
                          <a:cs typeface="Tw Cen MT"/>
                        </a:rPr>
                        <a:t>(DRP)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endParaRPr kumimoji="0" lang="en-US" sz="1600" b="0" i="0" u="none" strike="noStrike" kern="0" cap="none" normalizeH="0" baseline="0" dirty="0" smtClean="0">
                        <a:ln>
                          <a:noFill/>
                        </a:ln>
                        <a:solidFill>
                          <a:schemeClr val="tx1"/>
                        </a:solidFill>
                        <a:effectLst/>
                        <a:latin typeface="Tw Cen MT"/>
                        <a:cs typeface="Tw Cen M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600" b="0" i="0" u="none" strike="noStrike" kern="0" cap="none" normalizeH="0" baseline="0" dirty="0" smtClean="0">
                          <a:ln>
                            <a:noFill/>
                          </a:ln>
                          <a:solidFill>
                            <a:schemeClr val="tx1"/>
                          </a:solidFill>
                          <a:effectLst/>
                          <a:latin typeface="Tw Cen MT"/>
                          <a:cs typeface="Tw Cen MT"/>
                        </a:rPr>
                        <a:t>Continuity/recovery of the Information Technology systems, infrastructure, and telecommunication service. </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0" cap="none" normalizeH="0" baseline="0" dirty="0" smtClean="0">
                          <a:ln>
                            <a:noFill/>
                          </a:ln>
                          <a:solidFill>
                            <a:schemeClr val="tx1"/>
                          </a:solidFill>
                          <a:effectLst/>
                          <a:latin typeface="Tw Cen MT"/>
                          <a:cs typeface="Tw Cen MT"/>
                        </a:rPr>
                        <a:t>Business Continuity Planning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0" cap="none" normalizeH="0" baseline="0" dirty="0" smtClean="0">
                          <a:ln>
                            <a:noFill/>
                          </a:ln>
                          <a:solidFill>
                            <a:schemeClr val="tx1"/>
                          </a:solidFill>
                          <a:effectLst/>
                          <a:latin typeface="Tw Cen MT"/>
                          <a:cs typeface="Tw Cen MT"/>
                        </a:rPr>
                        <a:t> (BCP)</a:t>
                      </a:r>
                    </a:p>
                    <a:p>
                      <a:endParaRPr lang="en-US" sz="1600" b="0" dirty="0" smtClean="0">
                        <a:latin typeface="Tw Cen MT"/>
                        <a:cs typeface="Tw Cen MT"/>
                      </a:endParaRPr>
                    </a:p>
                    <a:p>
                      <a:r>
                        <a:rPr lang="en-US" sz="1600" b="0" dirty="0" smtClean="0">
                          <a:latin typeface="Tw Cen MT"/>
                          <a:cs typeface="Tw Cen MT"/>
                        </a:rPr>
                        <a:t>Plans, procedures and resources established to maintain and/or recover essential services and functions impacted by an event causing an interruption of normal operations and integrated with emergency operations plans. </a:t>
                      </a:r>
                      <a:endParaRPr lang="en-US" sz="1600" b="0" dirty="0">
                        <a:latin typeface="Tw Cen MT"/>
                        <a:cs typeface="Tw Cen MT"/>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0" cap="none" normalizeH="0" baseline="0" dirty="0" smtClean="0">
                          <a:ln>
                            <a:noFill/>
                          </a:ln>
                          <a:solidFill>
                            <a:schemeClr val="tx1"/>
                          </a:solidFill>
                          <a:effectLst/>
                          <a:latin typeface="Tw Cen MT"/>
                          <a:cs typeface="Tw Cen MT"/>
                        </a:rPr>
                        <a:t>Emergency Operations Planning (EOP)</a:t>
                      </a:r>
                    </a:p>
                    <a:p>
                      <a:pPr marL="0" indent="0">
                        <a:buNone/>
                      </a:pPr>
                      <a:endParaRPr lang="en-US" sz="1600" b="0" dirty="0" smtClean="0">
                        <a:latin typeface="Tw Cen MT"/>
                        <a:cs typeface="Tw Cen MT"/>
                      </a:endParaRPr>
                    </a:p>
                    <a:p>
                      <a:pPr marL="0" indent="0">
                        <a:buNone/>
                      </a:pPr>
                      <a:r>
                        <a:rPr lang="en-US" sz="1600" b="0" dirty="0" smtClean="0">
                          <a:latin typeface="Tw Cen MT"/>
                          <a:cs typeface="Tw Cen MT"/>
                        </a:rPr>
                        <a:t>An integrated approach to the management of programs and activities for all four emergency phases (mitigation, preparedness, response, and recovery), for all types of emergencies and disasters.</a:t>
                      </a:r>
                    </a:p>
                  </a:txBody>
                  <a:tcPr horzOverflow="overflow">
                    <a:lnL>
                      <a:noFill/>
                    </a:lnL>
                    <a:lnR cap="flat">
                      <a:noFill/>
                    </a:lnR>
                    <a:lnT>
                      <a:noFill/>
                    </a:lnT>
                    <a:lnB cap="flat">
                      <a:noFill/>
                    </a:lnB>
                    <a:lnTlToBr>
                      <a:noFill/>
                    </a:lnTlToBr>
                    <a:lnBlToTr>
                      <a:noFill/>
                    </a:lnBlToTr>
                    <a:noFill/>
                  </a:tcPr>
                </a:tc>
              </a:tr>
            </a:tbl>
          </a:graphicData>
        </a:graphic>
      </p:graphicFrame>
      <p:grpSp>
        <p:nvGrpSpPr>
          <p:cNvPr id="10" name="Group 9"/>
          <p:cNvGrpSpPr/>
          <p:nvPr/>
        </p:nvGrpSpPr>
        <p:grpSpPr>
          <a:xfrm>
            <a:off x="472606" y="4331831"/>
            <a:ext cx="2235344" cy="2176611"/>
            <a:chOff x="3735" y="4679825"/>
            <a:chExt cx="1090538" cy="2176611"/>
          </a:xfrm>
        </p:grpSpPr>
        <p:sp>
          <p:nvSpPr>
            <p:cNvPr id="32" name="Rectangle 31"/>
            <p:cNvSpPr/>
            <p:nvPr/>
          </p:nvSpPr>
          <p:spPr>
            <a:xfrm>
              <a:off x="3735" y="4679825"/>
              <a:ext cx="1090538" cy="2176611"/>
            </a:xfrm>
            <a:prstGeom prst="rect">
              <a:avLst/>
            </a:prstGeom>
            <a:solidFill>
              <a:schemeClr val="tx2"/>
            </a:solidFill>
            <a:ln>
              <a:noFill/>
            </a:ln>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33" name="Rectangle 32"/>
            <p:cNvSpPr/>
            <p:nvPr/>
          </p:nvSpPr>
          <p:spPr>
            <a:xfrm>
              <a:off x="3735" y="4679825"/>
              <a:ext cx="1090538" cy="2176611"/>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latin typeface="Tw Cen MT"/>
                  <a:cs typeface="Tw Cen MT"/>
                </a:rPr>
                <a:t>Info Technology</a:t>
              </a:r>
            </a:p>
            <a:p>
              <a:pPr lvl="0" algn="ctr" defTabSz="622300">
                <a:lnSpc>
                  <a:spcPct val="90000"/>
                </a:lnSpc>
                <a:spcBef>
                  <a:spcPct val="0"/>
                </a:spcBef>
                <a:spcAft>
                  <a:spcPct val="35000"/>
                </a:spcAft>
              </a:pPr>
              <a:r>
                <a:rPr lang="en-US" sz="1400" b="1" kern="1200" dirty="0" smtClean="0">
                  <a:solidFill>
                    <a:schemeClr val="bg1"/>
                  </a:solidFill>
                  <a:latin typeface="Tw Cen MT"/>
                  <a:cs typeface="Tw Cen MT"/>
                </a:rPr>
                <a:t>Network and Telecomm</a:t>
              </a:r>
              <a:endParaRPr lang="en-US" sz="1400" b="1" kern="1200" dirty="0">
                <a:solidFill>
                  <a:schemeClr val="bg1"/>
                </a:solidFill>
                <a:latin typeface="Tw Cen MT"/>
                <a:cs typeface="Tw Cen MT"/>
              </a:endParaRPr>
            </a:p>
          </p:txBody>
        </p:sp>
      </p:grpSp>
      <p:grpSp>
        <p:nvGrpSpPr>
          <p:cNvPr id="11" name="Group 10"/>
          <p:cNvGrpSpPr/>
          <p:nvPr/>
        </p:nvGrpSpPr>
        <p:grpSpPr>
          <a:xfrm>
            <a:off x="3073400" y="4331831"/>
            <a:ext cx="863600" cy="2176611"/>
            <a:chOff x="1185879" y="4679825"/>
            <a:chExt cx="1090538" cy="2176611"/>
          </a:xfrm>
          <a:solidFill>
            <a:srgbClr val="1F497D"/>
          </a:solidFill>
        </p:grpSpPr>
        <p:sp>
          <p:nvSpPr>
            <p:cNvPr id="30" name="Rectangle 29"/>
            <p:cNvSpPr/>
            <p:nvPr/>
          </p:nvSpPr>
          <p:spPr>
            <a:xfrm>
              <a:off x="1185879"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31" name="Rectangle 30"/>
            <p:cNvSpPr/>
            <p:nvPr/>
          </p:nvSpPr>
          <p:spPr>
            <a:xfrm>
              <a:off x="1185879"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FF"/>
                  </a:solidFill>
                  <a:latin typeface="Tw Cen MT"/>
                  <a:cs typeface="Tw Cen MT"/>
                </a:rPr>
                <a:t>Business Units</a:t>
              </a:r>
              <a:endParaRPr lang="en-US" sz="1400" b="1" kern="1200" dirty="0">
                <a:solidFill>
                  <a:srgbClr val="FFFFFF"/>
                </a:solidFill>
                <a:latin typeface="Tw Cen MT"/>
                <a:cs typeface="Tw Cen MT"/>
              </a:endParaRPr>
            </a:p>
          </p:txBody>
        </p:sp>
      </p:grpSp>
      <p:grpSp>
        <p:nvGrpSpPr>
          <p:cNvPr id="12" name="Group 11"/>
          <p:cNvGrpSpPr/>
          <p:nvPr/>
        </p:nvGrpSpPr>
        <p:grpSpPr>
          <a:xfrm>
            <a:off x="3937000" y="4331831"/>
            <a:ext cx="887764" cy="2176611"/>
            <a:chOff x="2322219" y="4679825"/>
            <a:chExt cx="1090538" cy="2176611"/>
          </a:xfrm>
          <a:solidFill>
            <a:srgbClr val="1F497D"/>
          </a:solidFill>
        </p:grpSpPr>
        <p:sp>
          <p:nvSpPr>
            <p:cNvPr id="28" name="Rectangle 27"/>
            <p:cNvSpPr/>
            <p:nvPr/>
          </p:nvSpPr>
          <p:spPr>
            <a:xfrm>
              <a:off x="2322219"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29" name="Rectangle 28"/>
            <p:cNvSpPr/>
            <p:nvPr/>
          </p:nvSpPr>
          <p:spPr>
            <a:xfrm>
              <a:off x="2322219"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FF"/>
                  </a:solidFill>
                  <a:latin typeface="Tw Cen MT"/>
                  <a:cs typeface="Tw Cen MT"/>
                </a:rPr>
                <a:t>Clinical Units</a:t>
              </a:r>
            </a:p>
          </p:txBody>
        </p:sp>
      </p:grpSp>
      <p:grpSp>
        <p:nvGrpSpPr>
          <p:cNvPr id="13" name="Group 12"/>
          <p:cNvGrpSpPr/>
          <p:nvPr/>
        </p:nvGrpSpPr>
        <p:grpSpPr>
          <a:xfrm>
            <a:off x="4824764" y="4331831"/>
            <a:ext cx="915636" cy="2176611"/>
            <a:chOff x="3458560" y="4679825"/>
            <a:chExt cx="1090538" cy="2176611"/>
          </a:xfrm>
          <a:solidFill>
            <a:srgbClr val="1F497D"/>
          </a:solidFill>
        </p:grpSpPr>
        <p:sp>
          <p:nvSpPr>
            <p:cNvPr id="26" name="Rectangle 25"/>
            <p:cNvSpPr/>
            <p:nvPr/>
          </p:nvSpPr>
          <p:spPr>
            <a:xfrm>
              <a:off x="3458560"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27" name="Rectangle 26"/>
            <p:cNvSpPr/>
            <p:nvPr/>
          </p:nvSpPr>
          <p:spPr>
            <a:xfrm>
              <a:off x="3458560"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FF"/>
                  </a:solidFill>
                  <a:latin typeface="Tw Cen MT"/>
                  <a:cs typeface="Tw Cen MT"/>
                </a:rPr>
                <a:t>Research</a:t>
              </a:r>
            </a:p>
          </p:txBody>
        </p:sp>
      </p:grpSp>
      <p:grpSp>
        <p:nvGrpSpPr>
          <p:cNvPr id="14" name="Group 13"/>
          <p:cNvGrpSpPr/>
          <p:nvPr/>
        </p:nvGrpSpPr>
        <p:grpSpPr>
          <a:xfrm>
            <a:off x="6108451" y="4331831"/>
            <a:ext cx="672906" cy="2176611"/>
            <a:chOff x="4640703" y="4679825"/>
            <a:chExt cx="1090538" cy="2176611"/>
          </a:xfrm>
          <a:solidFill>
            <a:srgbClr val="1F497D"/>
          </a:solidFill>
        </p:grpSpPr>
        <p:sp>
          <p:nvSpPr>
            <p:cNvPr id="24" name="Rectangle 23"/>
            <p:cNvSpPr/>
            <p:nvPr/>
          </p:nvSpPr>
          <p:spPr>
            <a:xfrm>
              <a:off x="4640703"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25" name="Rectangle 24"/>
            <p:cNvSpPr/>
            <p:nvPr/>
          </p:nvSpPr>
          <p:spPr>
            <a:xfrm>
              <a:off x="4640703"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FF"/>
                  </a:solidFill>
                  <a:latin typeface="Tw Cen MT"/>
                  <a:cs typeface="Tw Cen MT"/>
                </a:rPr>
                <a:t>ICS</a:t>
              </a:r>
            </a:p>
          </p:txBody>
        </p:sp>
      </p:grpSp>
      <p:grpSp>
        <p:nvGrpSpPr>
          <p:cNvPr id="15" name="Group 14"/>
          <p:cNvGrpSpPr/>
          <p:nvPr/>
        </p:nvGrpSpPr>
        <p:grpSpPr>
          <a:xfrm>
            <a:off x="6781357" y="4331831"/>
            <a:ext cx="672906" cy="2176611"/>
            <a:chOff x="5777044" y="4679825"/>
            <a:chExt cx="1090538" cy="2176611"/>
          </a:xfrm>
          <a:solidFill>
            <a:srgbClr val="1F497D"/>
          </a:solidFill>
        </p:grpSpPr>
        <p:sp>
          <p:nvSpPr>
            <p:cNvPr id="22" name="Rectangle 21"/>
            <p:cNvSpPr/>
            <p:nvPr/>
          </p:nvSpPr>
          <p:spPr>
            <a:xfrm>
              <a:off x="5777044"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23" name="Rectangle 22"/>
            <p:cNvSpPr/>
            <p:nvPr/>
          </p:nvSpPr>
          <p:spPr>
            <a:xfrm>
              <a:off x="5777044"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FF"/>
                  </a:solidFill>
                  <a:latin typeface="Tw Cen MT"/>
                  <a:cs typeface="Tw Cen MT"/>
                </a:rPr>
                <a:t>Triage</a:t>
              </a:r>
            </a:p>
          </p:txBody>
        </p:sp>
      </p:grpSp>
      <p:grpSp>
        <p:nvGrpSpPr>
          <p:cNvPr id="16" name="Group 15"/>
          <p:cNvGrpSpPr/>
          <p:nvPr/>
        </p:nvGrpSpPr>
        <p:grpSpPr>
          <a:xfrm>
            <a:off x="7454263" y="4331831"/>
            <a:ext cx="672906" cy="2176611"/>
            <a:chOff x="6913385" y="4679825"/>
            <a:chExt cx="1090538" cy="2176611"/>
          </a:xfrm>
          <a:solidFill>
            <a:srgbClr val="1F497D"/>
          </a:solidFill>
        </p:grpSpPr>
        <p:sp>
          <p:nvSpPr>
            <p:cNvPr id="20" name="Rectangle 19"/>
            <p:cNvSpPr/>
            <p:nvPr/>
          </p:nvSpPr>
          <p:spPr>
            <a:xfrm>
              <a:off x="6913385"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21" name="Rectangle 20"/>
            <p:cNvSpPr/>
            <p:nvPr/>
          </p:nvSpPr>
          <p:spPr>
            <a:xfrm>
              <a:off x="6913385"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dirty="0" smtClean="0">
                  <a:solidFill>
                    <a:srgbClr val="FFFFFF"/>
                  </a:solidFill>
                  <a:latin typeface="Tw Cen MT"/>
                  <a:cs typeface="Tw Cen MT"/>
                </a:rPr>
                <a:t>Surge</a:t>
              </a:r>
              <a:endParaRPr lang="en-US" sz="1400" b="1" kern="1200" dirty="0" smtClean="0">
                <a:solidFill>
                  <a:srgbClr val="FFFFFF"/>
                </a:solidFill>
                <a:latin typeface="Tw Cen MT"/>
                <a:cs typeface="Tw Cen MT"/>
              </a:endParaRPr>
            </a:p>
          </p:txBody>
        </p:sp>
      </p:grpSp>
      <p:grpSp>
        <p:nvGrpSpPr>
          <p:cNvPr id="17" name="Group 16"/>
          <p:cNvGrpSpPr/>
          <p:nvPr/>
        </p:nvGrpSpPr>
        <p:grpSpPr>
          <a:xfrm>
            <a:off x="8127165" y="4331831"/>
            <a:ext cx="672906" cy="2176611"/>
            <a:chOff x="8049725" y="4679825"/>
            <a:chExt cx="1090539" cy="2176611"/>
          </a:xfrm>
          <a:solidFill>
            <a:srgbClr val="1F497D"/>
          </a:solidFill>
        </p:grpSpPr>
        <p:sp>
          <p:nvSpPr>
            <p:cNvPr id="18" name="Rectangle 17"/>
            <p:cNvSpPr/>
            <p:nvPr/>
          </p:nvSpPr>
          <p:spPr>
            <a:xfrm>
              <a:off x="8049725" y="4679825"/>
              <a:ext cx="1090538" cy="2176611"/>
            </a:xfrm>
            <a:prstGeom prst="rect">
              <a:avLst/>
            </a:prstGeom>
            <a:grpFill/>
          </p:spPr>
          <p:style>
            <a:lnRef idx="2">
              <a:schemeClr val="lt1">
                <a:hueOff val="0"/>
                <a:satOff val="0"/>
                <a:lumOff val="0"/>
                <a:alphaOff val="0"/>
              </a:schemeClr>
            </a:lnRef>
            <a:fillRef idx="1">
              <a:scrgbClr r="0" g="0" b="0"/>
            </a:fillRef>
            <a:effectRef idx="0">
              <a:schemeClr val="accent1">
                <a:tint val="99000"/>
                <a:hueOff val="0"/>
                <a:satOff val="0"/>
                <a:lumOff val="0"/>
                <a:alphaOff val="0"/>
              </a:schemeClr>
            </a:effectRef>
            <a:fontRef idx="minor">
              <a:schemeClr val="lt1"/>
            </a:fontRef>
          </p:style>
        </p:sp>
        <p:sp>
          <p:nvSpPr>
            <p:cNvPr id="19" name="Rectangle 18"/>
            <p:cNvSpPr/>
            <p:nvPr/>
          </p:nvSpPr>
          <p:spPr>
            <a:xfrm>
              <a:off x="8049726" y="4679825"/>
              <a:ext cx="1090538" cy="21766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dirty="0" smtClean="0">
                  <a:solidFill>
                    <a:srgbClr val="FFFFFF"/>
                  </a:solidFill>
                  <a:latin typeface="Tw Cen MT"/>
                  <a:cs typeface="Tw Cen MT"/>
                </a:rPr>
                <a:t>SIP/</a:t>
              </a:r>
            </a:p>
            <a:p>
              <a:pPr lvl="0" algn="ctr" defTabSz="622300">
                <a:lnSpc>
                  <a:spcPct val="90000"/>
                </a:lnSpc>
                <a:spcBef>
                  <a:spcPct val="0"/>
                </a:spcBef>
                <a:spcAft>
                  <a:spcPct val="35000"/>
                </a:spcAft>
              </a:pPr>
              <a:r>
                <a:rPr lang="en-US" sz="1400" b="1" kern="1200" dirty="0" smtClean="0">
                  <a:solidFill>
                    <a:srgbClr val="FFFFFF"/>
                  </a:solidFill>
                  <a:latin typeface="Tw Cen MT"/>
                  <a:cs typeface="Tw Cen MT"/>
                </a:rPr>
                <a:t>Evac</a:t>
              </a:r>
            </a:p>
          </p:txBody>
        </p:sp>
      </p:grpSp>
      <p:sp>
        <p:nvSpPr>
          <p:cNvPr id="7" name="Slide Number Placeholder 6"/>
          <p:cNvSpPr>
            <a:spLocks noGrp="1"/>
          </p:cNvSpPr>
          <p:nvPr>
            <p:ph type="sldNum" sz="quarter" idx="12"/>
          </p:nvPr>
        </p:nvSpPr>
        <p:spPr/>
        <p:txBody>
          <a:bodyPr/>
          <a:lstStyle/>
          <a:p>
            <a:fld id="{E148378B-4579-8E43-B304-20C8353EFA39}" type="slidenum">
              <a:rPr lang="en-US" smtClean="0"/>
              <a:pPr/>
              <a:t>15</a:t>
            </a:fld>
            <a:endParaRPr lang="en-US" dirty="0"/>
          </a:p>
        </p:txBody>
      </p:sp>
      <p:cxnSp>
        <p:nvCxnSpPr>
          <p:cNvPr id="4" name="Straight Connector 3"/>
          <p:cNvCxnSpPr/>
          <p:nvPr/>
        </p:nvCxnSpPr>
        <p:spPr>
          <a:xfrm>
            <a:off x="2857354" y="1656522"/>
            <a:ext cx="0" cy="4820477"/>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918054" y="1694622"/>
            <a:ext cx="0" cy="48204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3244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6019800" y="1656522"/>
            <a:ext cx="2893830" cy="2812252"/>
          </a:xfrm>
          <a:prstGeom prst="rect">
            <a:avLst/>
          </a:prstGeom>
          <a:solidFill>
            <a:schemeClr val="bg1">
              <a:lumMod val="95000"/>
              <a:alpha val="64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2857354" y="1656522"/>
            <a:ext cx="3162446" cy="2812252"/>
          </a:xfrm>
          <a:prstGeom prst="rect">
            <a:avLst/>
          </a:prstGeom>
          <a:solidFill>
            <a:schemeClr val="bg1">
              <a:lumMod val="95000"/>
              <a:alpha val="64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Rectangle 1"/>
          <p:cNvSpPr/>
          <p:nvPr/>
        </p:nvSpPr>
        <p:spPr>
          <a:xfrm>
            <a:off x="303030" y="1656522"/>
            <a:ext cx="2554324" cy="2812251"/>
          </a:xfrm>
          <a:prstGeom prst="rect">
            <a:avLst/>
          </a:prstGeom>
          <a:solidFill>
            <a:schemeClr val="bg1">
              <a:lumMod val="95000"/>
              <a:alpha val="64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52266" name="Group 42"/>
          <p:cNvGraphicFramePr>
            <a:graphicFrameLocks noGrp="1"/>
          </p:cNvGraphicFramePr>
          <p:nvPr>
            <p:ph sz="half" idx="4294967295"/>
            <p:extLst>
              <p:ext uri="{D42A27DB-BD31-4B8C-83A1-F6EECF244321}">
                <p14:modId xmlns:p14="http://schemas.microsoft.com/office/powerpoint/2010/main" val="2991946533"/>
              </p:ext>
            </p:extLst>
          </p:nvPr>
        </p:nvGraphicFramePr>
        <p:xfrm>
          <a:off x="303030" y="291547"/>
          <a:ext cx="8610600" cy="3822722"/>
        </p:xfrm>
        <a:graphic>
          <a:graphicData uri="http://schemas.openxmlformats.org/drawingml/2006/table">
            <a:tbl>
              <a:tblPr/>
              <a:tblGrid>
                <a:gridCol w="2647702"/>
                <a:gridCol w="3044109"/>
                <a:gridCol w="2918789"/>
              </a:tblGrid>
              <a:tr h="664140">
                <a:tc gridSpan="3">
                  <a:txBody>
                    <a:bodyPr/>
                    <a:lstStyle/>
                    <a:p>
                      <a:pPr lvl="0" algn="ctr"/>
                      <a:r>
                        <a:rPr lang="en-US" sz="2800" dirty="0" smtClean="0">
                          <a:solidFill>
                            <a:srgbClr val="FFFFFF"/>
                          </a:solidFill>
                          <a:latin typeface="Tw Cen MT"/>
                          <a:cs typeface="Tw Cen MT"/>
                        </a:rPr>
                        <a:t>Integrated Approach</a:t>
                      </a:r>
                      <a:endParaRPr lang="en-US" sz="2800" dirty="0" smtClean="0">
                        <a:solidFill>
                          <a:schemeClr val="bg1"/>
                        </a:solidFill>
                        <a:latin typeface="Tw Cen MT"/>
                        <a:cs typeface="Tw Cen MT"/>
                      </a:endParaRPr>
                    </a:p>
                  </a:txBody>
                  <a:tcPr horzOverflow="overflow">
                    <a:lnL cap="flat">
                      <a:noFill/>
                    </a:lnL>
                    <a:lnR cap="flat">
                      <a:noFill/>
                    </a:lnR>
                    <a:lnT cap="flat">
                      <a:noFill/>
                    </a:lnT>
                    <a:lnB>
                      <a:noFill/>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r>
              <a:tr h="62874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endParaRPr kumimoji="0" lang="en-US" sz="1600" b="1" i="0" u="none" strike="noStrike" kern="0" cap="none" normalizeH="0" baseline="0" dirty="0" smtClean="0">
                        <a:ln>
                          <a:noFill/>
                        </a:ln>
                        <a:solidFill>
                          <a:schemeClr val="tx1"/>
                        </a:solidFill>
                        <a:effectLst/>
                        <a:latin typeface="Tw Cen MT"/>
                        <a:cs typeface="Tw Cen MT"/>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1" i="0" u="none" strike="noStrike" kern="0" cap="none" normalizeH="0" baseline="0" dirty="0" smtClean="0">
                        <a:ln>
                          <a:noFill/>
                        </a:ln>
                        <a:solidFill>
                          <a:schemeClr val="tx1"/>
                        </a:solidFill>
                        <a:effectLst/>
                        <a:latin typeface="Tw Cen MT"/>
                        <a:cs typeface="Tw Cen MT"/>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1" i="0" u="none" strike="noStrike" kern="0" cap="none" normalizeH="0" baseline="0" dirty="0" smtClean="0">
                        <a:ln>
                          <a:noFill/>
                        </a:ln>
                        <a:solidFill>
                          <a:schemeClr val="tx1"/>
                        </a:solidFill>
                        <a:effectLst/>
                        <a:latin typeface="Tw Cen MT"/>
                        <a:cs typeface="Tw Cen MT"/>
                      </a:endParaRPr>
                    </a:p>
                  </a:txBody>
                  <a:tcPr horzOverflow="overflow">
                    <a:lnL>
                      <a:noFill/>
                    </a:lnL>
                    <a:lnR cap="flat">
                      <a:noFill/>
                    </a:lnR>
                    <a:lnT>
                      <a:noFill/>
                    </a:lnT>
                    <a:lnB cap="flat">
                      <a:noFill/>
                    </a:lnB>
                    <a:lnTlToBr>
                      <a:noFill/>
                    </a:lnTlToBr>
                    <a:lnBlToTr>
                      <a:noFill/>
                    </a:lnBlToTr>
                    <a:noFill/>
                  </a:tcPr>
                </a:tc>
              </a:tr>
              <a:tr h="212661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600" b="0" i="0" u="none" strike="noStrike" kern="0" cap="none" normalizeH="0" baseline="0" dirty="0" smtClean="0">
                          <a:ln>
                            <a:noFill/>
                          </a:ln>
                          <a:solidFill>
                            <a:schemeClr val="tx1"/>
                          </a:solidFill>
                          <a:effectLst/>
                          <a:latin typeface="Tw Cen MT"/>
                          <a:cs typeface="Tw Cen MT"/>
                        </a:rPr>
                        <a:t>Disaster Recovery Planning </a:t>
                      </a:r>
                      <a:br>
                        <a:rPr kumimoji="0" lang="en-US" sz="1600" b="0" i="0" u="none" strike="noStrike" kern="0" cap="none" normalizeH="0" baseline="0" dirty="0" smtClean="0">
                          <a:ln>
                            <a:noFill/>
                          </a:ln>
                          <a:solidFill>
                            <a:schemeClr val="tx1"/>
                          </a:solidFill>
                          <a:effectLst/>
                          <a:latin typeface="Tw Cen MT"/>
                          <a:cs typeface="Tw Cen MT"/>
                        </a:rPr>
                      </a:br>
                      <a:r>
                        <a:rPr kumimoji="0" lang="en-US" sz="1600" b="0" i="0" u="none" strike="noStrike" kern="0" cap="none" normalizeH="0" baseline="0" dirty="0" smtClean="0">
                          <a:ln>
                            <a:noFill/>
                          </a:ln>
                          <a:solidFill>
                            <a:schemeClr val="tx1"/>
                          </a:solidFill>
                          <a:effectLst/>
                          <a:latin typeface="Tw Cen MT"/>
                          <a:cs typeface="Tw Cen MT"/>
                        </a:rPr>
                        <a:t>(DRP)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endParaRPr kumimoji="0" lang="en-US" sz="1600" b="0" i="0" u="none" strike="noStrike" kern="0" cap="none" normalizeH="0" baseline="0" dirty="0" smtClean="0">
                        <a:ln>
                          <a:noFill/>
                        </a:ln>
                        <a:solidFill>
                          <a:schemeClr val="tx1"/>
                        </a:solidFill>
                        <a:effectLst/>
                        <a:latin typeface="Tw Cen MT"/>
                        <a:cs typeface="Tw Cen M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600" b="0" i="0" u="none" strike="noStrike" kern="0" cap="none" normalizeH="0" baseline="0" dirty="0" smtClean="0">
                          <a:ln>
                            <a:noFill/>
                          </a:ln>
                          <a:solidFill>
                            <a:schemeClr val="tx1"/>
                          </a:solidFill>
                          <a:effectLst/>
                          <a:latin typeface="Tw Cen MT"/>
                          <a:cs typeface="Tw Cen MT"/>
                        </a:rPr>
                        <a:t>Continuity/recovery of the Information Technology systems, infrastructure, and telecommunication service. </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0" cap="none" normalizeH="0" baseline="0" dirty="0" smtClean="0">
                          <a:ln>
                            <a:noFill/>
                          </a:ln>
                          <a:solidFill>
                            <a:schemeClr val="tx1"/>
                          </a:solidFill>
                          <a:effectLst/>
                          <a:latin typeface="Tw Cen MT"/>
                          <a:cs typeface="Tw Cen MT"/>
                        </a:rPr>
                        <a:t>Business Continuity Planning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0" cap="none" normalizeH="0" baseline="0" dirty="0" smtClean="0">
                          <a:ln>
                            <a:noFill/>
                          </a:ln>
                          <a:solidFill>
                            <a:schemeClr val="tx1"/>
                          </a:solidFill>
                          <a:effectLst/>
                          <a:latin typeface="Tw Cen MT"/>
                          <a:cs typeface="Tw Cen MT"/>
                        </a:rPr>
                        <a:t> (BCP)</a:t>
                      </a:r>
                    </a:p>
                    <a:p>
                      <a:endParaRPr lang="en-US" sz="1600" b="0" dirty="0" smtClean="0">
                        <a:latin typeface="Tw Cen MT"/>
                        <a:cs typeface="Tw Cen MT"/>
                      </a:endParaRPr>
                    </a:p>
                    <a:p>
                      <a:r>
                        <a:rPr lang="en-US" sz="1600" b="0" dirty="0" smtClean="0">
                          <a:latin typeface="Tw Cen MT"/>
                          <a:cs typeface="Tw Cen MT"/>
                        </a:rPr>
                        <a:t>Plans, procedures and resources established to maintain and/or recover essential services and functions impacted by an event causing an interruption of normal operations and integrated with emergency operations plans. </a:t>
                      </a:r>
                      <a:endParaRPr lang="en-US" sz="1600" b="0" dirty="0">
                        <a:latin typeface="Tw Cen MT"/>
                        <a:cs typeface="Tw Cen MT"/>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0" cap="none" normalizeH="0" baseline="0" dirty="0" smtClean="0">
                          <a:ln>
                            <a:noFill/>
                          </a:ln>
                          <a:solidFill>
                            <a:schemeClr val="tx1"/>
                          </a:solidFill>
                          <a:effectLst/>
                          <a:latin typeface="Tw Cen MT"/>
                          <a:cs typeface="Tw Cen MT"/>
                        </a:rPr>
                        <a:t>Emergency Operations Planning (EOP)</a:t>
                      </a:r>
                    </a:p>
                    <a:p>
                      <a:pPr marL="0" indent="0">
                        <a:buNone/>
                      </a:pPr>
                      <a:endParaRPr lang="en-US" sz="1600" b="0" dirty="0" smtClean="0">
                        <a:latin typeface="Tw Cen MT"/>
                        <a:cs typeface="Tw Cen MT"/>
                      </a:endParaRPr>
                    </a:p>
                    <a:p>
                      <a:pPr marL="0" indent="0">
                        <a:buNone/>
                      </a:pPr>
                      <a:r>
                        <a:rPr lang="en-US" sz="1600" b="0" dirty="0" smtClean="0">
                          <a:latin typeface="Tw Cen MT"/>
                          <a:cs typeface="Tw Cen MT"/>
                        </a:rPr>
                        <a:t>An integrated approach to the management of programs and activities for all four emergency phases (mitigation, preparedness, response, and recovery), for all types of emergencies and disasters.</a:t>
                      </a:r>
                    </a:p>
                  </a:txBody>
                  <a:tcPr horzOverflow="overflow">
                    <a:lnL>
                      <a:noFill/>
                    </a:lnL>
                    <a:lnR cap="flat">
                      <a:noFill/>
                    </a:lnR>
                    <a:lnT>
                      <a:noFill/>
                    </a:lnT>
                    <a:lnB cap="flat">
                      <a:noFill/>
                    </a:lnB>
                    <a:lnTlToBr>
                      <a:noFill/>
                    </a:lnTlToBr>
                    <a:lnBlToTr>
                      <a:noFill/>
                    </a:lnBlToTr>
                    <a:noFill/>
                  </a:tcPr>
                </a:tc>
              </a:tr>
            </a:tbl>
          </a:graphicData>
        </a:graphic>
      </p:graphicFrame>
      <p:sp>
        <p:nvSpPr>
          <p:cNvPr id="7" name="Slide Number Placeholder 6"/>
          <p:cNvSpPr>
            <a:spLocks noGrp="1"/>
          </p:cNvSpPr>
          <p:nvPr>
            <p:ph type="sldNum" sz="quarter" idx="12"/>
          </p:nvPr>
        </p:nvSpPr>
        <p:spPr/>
        <p:txBody>
          <a:bodyPr/>
          <a:lstStyle/>
          <a:p>
            <a:fld id="{E148378B-4579-8E43-B304-20C8353EFA39}" type="slidenum">
              <a:rPr lang="en-US" smtClean="0"/>
              <a:pPr/>
              <a:t>16</a:t>
            </a:fld>
            <a:endParaRPr lang="en-US" dirty="0"/>
          </a:p>
        </p:txBody>
      </p:sp>
      <p:sp>
        <p:nvSpPr>
          <p:cNvPr id="36" name="TextBox 35"/>
          <p:cNvSpPr txBox="1"/>
          <p:nvPr/>
        </p:nvSpPr>
        <p:spPr>
          <a:xfrm>
            <a:off x="228601" y="5567487"/>
            <a:ext cx="8610599" cy="1200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indent="-342900" algn="ctr"/>
            <a:r>
              <a:rPr lang="en-US" sz="2400" dirty="0" smtClean="0">
                <a:solidFill>
                  <a:schemeClr val="bg1"/>
                </a:solidFill>
                <a:latin typeface="Tw Cen MT"/>
                <a:cs typeface="Tw Cen MT"/>
              </a:rPr>
              <a:t>Organizational Resilience ~ An integrated, multi-disciplinary program focused on supporting and strengthening the organization’s core mission</a:t>
            </a:r>
          </a:p>
        </p:txBody>
      </p:sp>
      <p:sp>
        <p:nvSpPr>
          <p:cNvPr id="37" name="Isosceles Triangle 36"/>
          <p:cNvSpPr/>
          <p:nvPr/>
        </p:nvSpPr>
        <p:spPr>
          <a:xfrm rot="10800000">
            <a:off x="303030" y="4533695"/>
            <a:ext cx="8610600" cy="88899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13608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extBox 3"/>
          <p:cNvSpPr txBox="1">
            <a:spLocks noChangeArrowheads="1"/>
          </p:cNvSpPr>
          <p:nvPr/>
        </p:nvSpPr>
        <p:spPr bwMode="auto">
          <a:xfrm>
            <a:off x="36513" y="180975"/>
            <a:ext cx="9004300" cy="70643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2000" b="1">
                <a:latin typeface="Tw Cen MT" pitchFamily="34" charset="0"/>
              </a:rPr>
              <a:t>Healthcare Emergency Management &amp; Business Continuity Framework</a:t>
            </a:r>
          </a:p>
          <a:p>
            <a:pPr algn="ctr"/>
            <a:r>
              <a:rPr lang="en-US" altLang="en-US" sz="2000">
                <a:latin typeface="Tw Cen MT" pitchFamily="34" charset="0"/>
              </a:rPr>
              <a:t>Continuity  l  Response  l  Recovery</a:t>
            </a:r>
          </a:p>
        </p:txBody>
      </p:sp>
      <p:sp>
        <p:nvSpPr>
          <p:cNvPr id="14" name="TextBox 13"/>
          <p:cNvSpPr txBox="1"/>
          <p:nvPr/>
        </p:nvSpPr>
        <p:spPr>
          <a:xfrm>
            <a:off x="36513" y="6440488"/>
            <a:ext cx="9004300" cy="276225"/>
          </a:xfrm>
          <a:prstGeom prst="rect">
            <a:avLst/>
          </a:prstGeom>
          <a:solidFill>
            <a:srgbClr val="26262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lvl1pPr indent="-342900">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solidFill>
                  <a:schemeClr val="bg1"/>
                </a:solidFill>
                <a:latin typeface="Tw Cen MT" pitchFamily="34" charset="0"/>
              </a:rPr>
              <a:t>An integrated, multi-disciplinary program focused on supporting and strengthening the organization’s core mission</a:t>
            </a:r>
          </a:p>
        </p:txBody>
      </p:sp>
      <p:sp>
        <p:nvSpPr>
          <p:cNvPr id="17" name="Document 16"/>
          <p:cNvSpPr>
            <a:spLocks noChangeArrowheads="1"/>
          </p:cNvSpPr>
          <p:nvPr/>
        </p:nvSpPr>
        <p:spPr bwMode="auto">
          <a:xfrm>
            <a:off x="2065338" y="3573463"/>
            <a:ext cx="1101725" cy="60960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Emergency Operations</a:t>
            </a:r>
          </a:p>
        </p:txBody>
      </p:sp>
      <p:sp>
        <p:nvSpPr>
          <p:cNvPr id="18" name="Document 17"/>
          <p:cNvSpPr>
            <a:spLocks noChangeArrowheads="1"/>
          </p:cNvSpPr>
          <p:nvPr/>
        </p:nvSpPr>
        <p:spPr bwMode="auto">
          <a:xfrm>
            <a:off x="1033463" y="3573463"/>
            <a:ext cx="893762" cy="60960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Incident Specific Plans</a:t>
            </a:r>
          </a:p>
        </p:txBody>
      </p:sp>
      <p:sp>
        <p:nvSpPr>
          <p:cNvPr id="19" name="Document 18"/>
          <p:cNvSpPr>
            <a:spLocks noChangeArrowheads="1"/>
          </p:cNvSpPr>
          <p:nvPr/>
        </p:nvSpPr>
        <p:spPr bwMode="auto">
          <a:xfrm>
            <a:off x="36513" y="3573463"/>
            <a:ext cx="893762" cy="60960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Safety/Fire</a:t>
            </a:r>
          </a:p>
        </p:txBody>
      </p:sp>
      <p:sp>
        <p:nvSpPr>
          <p:cNvPr id="2054" name="TextBox 19"/>
          <p:cNvSpPr txBox="1">
            <a:spLocks noChangeArrowheads="1"/>
          </p:cNvSpPr>
          <p:nvPr/>
        </p:nvSpPr>
        <p:spPr bwMode="auto">
          <a:xfrm>
            <a:off x="36513" y="4402138"/>
            <a:ext cx="893762" cy="4318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Safety Procedures</a:t>
            </a:r>
          </a:p>
        </p:txBody>
      </p:sp>
      <p:sp>
        <p:nvSpPr>
          <p:cNvPr id="2055" name="TextBox 20"/>
          <p:cNvSpPr txBox="1">
            <a:spLocks noChangeArrowheads="1"/>
          </p:cNvSpPr>
          <p:nvPr/>
        </p:nvSpPr>
        <p:spPr bwMode="auto">
          <a:xfrm>
            <a:off x="36513" y="4838700"/>
            <a:ext cx="893762" cy="4318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Fire Procedures</a:t>
            </a:r>
          </a:p>
        </p:txBody>
      </p:sp>
      <p:sp>
        <p:nvSpPr>
          <p:cNvPr id="2056" name="TextBox 21"/>
          <p:cNvSpPr txBox="1">
            <a:spLocks noChangeArrowheads="1"/>
          </p:cNvSpPr>
          <p:nvPr/>
        </p:nvSpPr>
        <p:spPr bwMode="auto">
          <a:xfrm>
            <a:off x="1033463" y="4402138"/>
            <a:ext cx="893762" cy="4318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Utility Interruptions</a:t>
            </a:r>
          </a:p>
        </p:txBody>
      </p:sp>
      <p:sp>
        <p:nvSpPr>
          <p:cNvPr id="2057" name="TextBox 22"/>
          <p:cNvSpPr txBox="1">
            <a:spLocks noChangeArrowheads="1"/>
          </p:cNvSpPr>
          <p:nvPr/>
        </p:nvSpPr>
        <p:spPr bwMode="auto">
          <a:xfrm>
            <a:off x="36513" y="5270500"/>
            <a:ext cx="893762" cy="430213"/>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Emergency Codes</a:t>
            </a:r>
          </a:p>
        </p:txBody>
      </p:sp>
      <p:sp>
        <p:nvSpPr>
          <p:cNvPr id="25" name="TextBox 24"/>
          <p:cNvSpPr txBox="1"/>
          <p:nvPr/>
        </p:nvSpPr>
        <p:spPr>
          <a:xfrm>
            <a:off x="1033463" y="4845050"/>
            <a:ext cx="893762" cy="900113"/>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Human, Natural, Technological Hazard Response</a:t>
            </a:r>
          </a:p>
        </p:txBody>
      </p:sp>
      <p:sp>
        <p:nvSpPr>
          <p:cNvPr id="26" name="TextBox 25"/>
          <p:cNvSpPr txBox="1"/>
          <p:nvPr/>
        </p:nvSpPr>
        <p:spPr>
          <a:xfrm>
            <a:off x="2065338" y="4402138"/>
            <a:ext cx="1101725" cy="415925"/>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Patient Clinical &amp; Support Activities</a:t>
            </a:r>
          </a:p>
        </p:txBody>
      </p:sp>
      <p:sp>
        <p:nvSpPr>
          <p:cNvPr id="28" name="TextBox 27"/>
          <p:cNvSpPr txBox="1"/>
          <p:nvPr/>
        </p:nvSpPr>
        <p:spPr>
          <a:xfrm>
            <a:off x="2065338" y="5395913"/>
            <a:ext cx="1101725" cy="900112"/>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HICS, Crisis </a:t>
            </a:r>
            <a:r>
              <a:rPr lang="en-US" sz="1050" dirty="0" err="1">
                <a:latin typeface="Tw Cen MT"/>
                <a:ea typeface="+mn-ea"/>
                <a:cs typeface="Tw Cen MT"/>
              </a:rPr>
              <a:t>Comm</a:t>
            </a:r>
            <a:r>
              <a:rPr lang="en-US" sz="1050" dirty="0">
                <a:latin typeface="Tw Cen MT"/>
                <a:ea typeface="+mn-ea"/>
                <a:cs typeface="Tw Cen MT"/>
              </a:rPr>
              <a:t>/</a:t>
            </a:r>
            <a:r>
              <a:rPr lang="en-US" sz="1050" dirty="0" err="1">
                <a:latin typeface="Tw Cen MT"/>
                <a:ea typeface="+mn-ea"/>
                <a:cs typeface="Tw Cen MT"/>
              </a:rPr>
              <a:t>Mgmt</a:t>
            </a:r>
            <a:r>
              <a:rPr lang="en-US" sz="1050" dirty="0">
                <a:latin typeface="Tw Cen MT"/>
                <a:ea typeface="+mn-ea"/>
                <a:cs typeface="Tw Cen MT"/>
              </a:rPr>
              <a:t>, Triage, Surge, Public Health, Evacuation</a:t>
            </a:r>
          </a:p>
        </p:txBody>
      </p:sp>
      <p:sp>
        <p:nvSpPr>
          <p:cNvPr id="29" name="TextBox 28"/>
          <p:cNvSpPr txBox="1"/>
          <p:nvPr/>
        </p:nvSpPr>
        <p:spPr>
          <a:xfrm>
            <a:off x="2065338" y="4818063"/>
            <a:ext cx="1101725" cy="577850"/>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Management of Staff, Resources and Assets</a:t>
            </a:r>
          </a:p>
        </p:txBody>
      </p:sp>
      <p:sp>
        <p:nvSpPr>
          <p:cNvPr id="30" name="Document 29"/>
          <p:cNvSpPr>
            <a:spLocks noChangeArrowheads="1"/>
          </p:cNvSpPr>
          <p:nvPr/>
        </p:nvSpPr>
        <p:spPr bwMode="auto">
          <a:xfrm>
            <a:off x="3349625" y="3573463"/>
            <a:ext cx="2508250" cy="609600"/>
          </a:xfrm>
          <a:prstGeom prst="flowChartDocument">
            <a:avLst/>
          </a:prstGeom>
          <a:solidFill>
            <a:srgbClr val="FFFFFF"/>
          </a:solidFill>
          <a:ln w="19050">
            <a:solidFill>
              <a:schemeClr val="accent1"/>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sz="1100" dirty="0">
              <a:latin typeface="Tw Cen MT"/>
              <a:ea typeface="+mn-ea"/>
              <a:cs typeface="Tw Cen MT"/>
            </a:endParaRPr>
          </a:p>
          <a:p>
            <a:pPr algn="ctr" fontAlgn="auto">
              <a:spcBef>
                <a:spcPts val="0"/>
              </a:spcBef>
              <a:spcAft>
                <a:spcPts val="0"/>
              </a:spcAft>
              <a:defRPr/>
            </a:pPr>
            <a:r>
              <a:rPr lang="en-US" sz="1100" dirty="0">
                <a:latin typeface="Tw Cen MT"/>
                <a:ea typeface="+mn-ea"/>
                <a:cs typeface="Tw Cen MT"/>
              </a:rPr>
              <a:t>Organizational/Departmental Operations for Clinical, Business &amp; Research</a:t>
            </a:r>
          </a:p>
          <a:p>
            <a:pPr algn="ctr" fontAlgn="auto">
              <a:spcBef>
                <a:spcPts val="0"/>
              </a:spcBef>
              <a:spcAft>
                <a:spcPts val="0"/>
              </a:spcAft>
              <a:defRPr/>
            </a:pPr>
            <a:endParaRPr lang="en-US" sz="1100" dirty="0">
              <a:latin typeface="Tw Cen MT"/>
              <a:ea typeface="+mn-ea"/>
              <a:cs typeface="Tw Cen MT"/>
            </a:endParaRPr>
          </a:p>
        </p:txBody>
      </p:sp>
      <p:sp>
        <p:nvSpPr>
          <p:cNvPr id="2063" name="TextBox 32"/>
          <p:cNvSpPr txBox="1">
            <a:spLocks noChangeArrowheads="1"/>
          </p:cNvSpPr>
          <p:nvPr/>
        </p:nvSpPr>
        <p:spPr bwMode="auto">
          <a:xfrm>
            <a:off x="4927600" y="4875213"/>
            <a:ext cx="1066800" cy="461962"/>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latin typeface="Tw Cen MT" pitchFamily="34" charset="0"/>
              </a:rPr>
              <a:t>Downtime Procedures</a:t>
            </a:r>
          </a:p>
        </p:txBody>
      </p:sp>
      <p:sp>
        <p:nvSpPr>
          <p:cNvPr id="2064" name="TextBox 33"/>
          <p:cNvSpPr txBox="1">
            <a:spLocks noChangeArrowheads="1"/>
          </p:cNvSpPr>
          <p:nvPr/>
        </p:nvSpPr>
        <p:spPr bwMode="auto">
          <a:xfrm>
            <a:off x="3349625" y="4398963"/>
            <a:ext cx="1255713" cy="1277937"/>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Business Continuity Branch Director (Service Continuity, Records Preservation and Business Relocation Units)</a:t>
            </a:r>
          </a:p>
        </p:txBody>
      </p:sp>
      <p:sp>
        <p:nvSpPr>
          <p:cNvPr id="35" name="Document 34"/>
          <p:cNvSpPr>
            <a:spLocks noChangeArrowheads="1"/>
          </p:cNvSpPr>
          <p:nvPr/>
        </p:nvSpPr>
        <p:spPr bwMode="auto">
          <a:xfrm>
            <a:off x="6146800" y="3573463"/>
            <a:ext cx="895350" cy="609600"/>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Network</a:t>
            </a:r>
          </a:p>
        </p:txBody>
      </p:sp>
      <p:sp>
        <p:nvSpPr>
          <p:cNvPr id="36" name="Document 35"/>
          <p:cNvSpPr>
            <a:spLocks noChangeArrowheads="1"/>
          </p:cNvSpPr>
          <p:nvPr/>
        </p:nvSpPr>
        <p:spPr bwMode="auto">
          <a:xfrm>
            <a:off x="7140575" y="3573463"/>
            <a:ext cx="895350" cy="609600"/>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Systems and Applications </a:t>
            </a:r>
          </a:p>
        </p:txBody>
      </p:sp>
      <p:sp>
        <p:nvSpPr>
          <p:cNvPr id="37" name="Document 36"/>
          <p:cNvSpPr>
            <a:spLocks noChangeArrowheads="1"/>
          </p:cNvSpPr>
          <p:nvPr/>
        </p:nvSpPr>
        <p:spPr bwMode="auto">
          <a:xfrm>
            <a:off x="8145463" y="3573463"/>
            <a:ext cx="895350" cy="609600"/>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Telecom</a:t>
            </a:r>
          </a:p>
        </p:txBody>
      </p:sp>
      <p:sp>
        <p:nvSpPr>
          <p:cNvPr id="2068" name="TextBox 37"/>
          <p:cNvSpPr txBox="1">
            <a:spLocks noChangeArrowheads="1"/>
          </p:cNvSpPr>
          <p:nvPr/>
        </p:nvSpPr>
        <p:spPr bwMode="auto">
          <a:xfrm>
            <a:off x="4927600" y="5629275"/>
            <a:ext cx="1066800" cy="647700"/>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latin typeface="Tw Cen MT" pitchFamily="34" charset="0"/>
              </a:rPr>
              <a:t>Vital Records, Equipment and Supplies</a:t>
            </a:r>
          </a:p>
        </p:txBody>
      </p:sp>
      <p:sp>
        <p:nvSpPr>
          <p:cNvPr id="2069" name="TextBox 38"/>
          <p:cNvSpPr txBox="1">
            <a:spLocks noChangeArrowheads="1"/>
          </p:cNvSpPr>
          <p:nvPr/>
        </p:nvSpPr>
        <p:spPr bwMode="auto">
          <a:xfrm>
            <a:off x="4927600" y="4397375"/>
            <a:ext cx="1066800" cy="461963"/>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latin typeface="Tw Cen MT" pitchFamily="34" charset="0"/>
              </a:rPr>
              <a:t>Essential Services</a:t>
            </a:r>
          </a:p>
        </p:txBody>
      </p:sp>
      <p:cxnSp>
        <p:nvCxnSpPr>
          <p:cNvPr id="41" name="Straight Connector 40"/>
          <p:cNvCxnSpPr/>
          <p:nvPr/>
        </p:nvCxnSpPr>
        <p:spPr>
          <a:xfrm>
            <a:off x="6402388" y="4543425"/>
            <a:ext cx="2165350" cy="4763"/>
          </a:xfrm>
          <a:prstGeom prst="line">
            <a:avLst/>
          </a:prstGeom>
          <a:ln w="19050">
            <a:solidFill>
              <a:schemeClr val="accent3">
                <a:lumMod val="50000"/>
              </a:schemeClr>
            </a:solidFill>
          </a:ln>
        </p:spPr>
        <p:style>
          <a:lnRef idx="1">
            <a:schemeClr val="accent3"/>
          </a:lnRef>
          <a:fillRef idx="0">
            <a:schemeClr val="accent3"/>
          </a:fillRef>
          <a:effectRef idx="0">
            <a:schemeClr val="accent3"/>
          </a:effectRef>
          <a:fontRef idx="minor">
            <a:schemeClr val="tx1"/>
          </a:fontRef>
        </p:style>
      </p:cxnSp>
      <p:cxnSp>
        <p:nvCxnSpPr>
          <p:cNvPr id="42" name="Straight Connector 41"/>
          <p:cNvCxnSpPr/>
          <p:nvPr/>
        </p:nvCxnSpPr>
        <p:spPr>
          <a:xfrm flipV="1">
            <a:off x="6402388" y="4178300"/>
            <a:ext cx="0" cy="365125"/>
          </a:xfrm>
          <a:prstGeom prst="line">
            <a:avLst/>
          </a:prstGeom>
          <a:ln w="19050">
            <a:solidFill>
              <a:schemeClr val="accent3">
                <a:lumMod val="50000"/>
              </a:schemeClr>
            </a:solidFill>
          </a:ln>
        </p:spPr>
        <p:style>
          <a:lnRef idx="1">
            <a:schemeClr val="accent3"/>
          </a:lnRef>
          <a:fillRef idx="0">
            <a:schemeClr val="accent3"/>
          </a:fillRef>
          <a:effectRef idx="0">
            <a:schemeClr val="accent3"/>
          </a:effectRef>
          <a:fontRef idx="minor">
            <a:schemeClr val="tx1"/>
          </a:fontRef>
        </p:style>
      </p:cxnSp>
      <p:cxnSp>
        <p:nvCxnSpPr>
          <p:cNvPr id="45" name="Straight Connector 44"/>
          <p:cNvCxnSpPr/>
          <p:nvPr/>
        </p:nvCxnSpPr>
        <p:spPr>
          <a:xfrm flipV="1">
            <a:off x="7553325" y="4183063"/>
            <a:ext cx="0" cy="365125"/>
          </a:xfrm>
          <a:prstGeom prst="line">
            <a:avLst/>
          </a:prstGeom>
          <a:ln w="19050">
            <a:solidFill>
              <a:schemeClr val="accent3">
                <a:lumMod val="50000"/>
              </a:schemeClr>
            </a:solidFill>
          </a:ln>
        </p:spPr>
        <p:style>
          <a:lnRef idx="1">
            <a:schemeClr val="accent3"/>
          </a:lnRef>
          <a:fillRef idx="0">
            <a:schemeClr val="accent3"/>
          </a:fillRef>
          <a:effectRef idx="0">
            <a:schemeClr val="accent3"/>
          </a:effectRef>
          <a:fontRef idx="minor">
            <a:schemeClr val="tx1"/>
          </a:fontRef>
        </p:style>
      </p:cxnSp>
      <p:cxnSp>
        <p:nvCxnSpPr>
          <p:cNvPr id="46" name="Straight Connector 45"/>
          <p:cNvCxnSpPr/>
          <p:nvPr/>
        </p:nvCxnSpPr>
        <p:spPr>
          <a:xfrm flipV="1">
            <a:off x="8567738" y="4148138"/>
            <a:ext cx="0" cy="400050"/>
          </a:xfrm>
          <a:prstGeom prst="line">
            <a:avLst/>
          </a:prstGeom>
          <a:ln w="19050"/>
        </p:spPr>
        <p:style>
          <a:lnRef idx="1">
            <a:schemeClr val="accent3"/>
          </a:lnRef>
          <a:fillRef idx="0">
            <a:schemeClr val="accent3"/>
          </a:fillRef>
          <a:effectRef idx="0">
            <a:schemeClr val="accent3"/>
          </a:effectRef>
          <a:fontRef idx="minor">
            <a:schemeClr val="tx1"/>
          </a:fontRef>
        </p:style>
      </p:cxnSp>
      <p:cxnSp>
        <p:nvCxnSpPr>
          <p:cNvPr id="50" name="Straight Connector 49"/>
          <p:cNvCxnSpPr/>
          <p:nvPr/>
        </p:nvCxnSpPr>
        <p:spPr>
          <a:xfrm flipV="1">
            <a:off x="7553325" y="4543425"/>
            <a:ext cx="0" cy="561975"/>
          </a:xfrm>
          <a:prstGeom prst="line">
            <a:avLst/>
          </a:prstGeom>
          <a:ln w="19050">
            <a:solidFill>
              <a:schemeClr val="accent3">
                <a:lumMod val="50000"/>
              </a:schemeClr>
            </a:solidFill>
            <a:prstDash val="dash"/>
          </a:ln>
        </p:spPr>
        <p:style>
          <a:lnRef idx="1">
            <a:schemeClr val="accent3"/>
          </a:lnRef>
          <a:fillRef idx="0">
            <a:schemeClr val="accent3"/>
          </a:fillRef>
          <a:effectRef idx="0">
            <a:schemeClr val="accent3"/>
          </a:effectRef>
          <a:fontRef idx="minor">
            <a:schemeClr val="tx1"/>
          </a:fontRef>
        </p:style>
      </p:cxnSp>
      <p:cxnSp>
        <p:nvCxnSpPr>
          <p:cNvPr id="52" name="Straight Connector 51"/>
          <p:cNvCxnSpPr/>
          <p:nvPr/>
        </p:nvCxnSpPr>
        <p:spPr>
          <a:xfrm flipH="1">
            <a:off x="6083300" y="5105400"/>
            <a:ext cx="1470025" cy="0"/>
          </a:xfrm>
          <a:prstGeom prst="line">
            <a:avLst/>
          </a:prstGeom>
          <a:ln w="19050">
            <a:solidFill>
              <a:schemeClr val="accent3">
                <a:lumMod val="50000"/>
              </a:schemeClr>
            </a:solidFill>
            <a:prstDash val="dash"/>
          </a:ln>
        </p:spPr>
        <p:style>
          <a:lnRef idx="1">
            <a:schemeClr val="accent3"/>
          </a:lnRef>
          <a:fillRef idx="0">
            <a:schemeClr val="accent3"/>
          </a:fillRef>
          <a:effectRef idx="0">
            <a:schemeClr val="accent3"/>
          </a:effectRef>
          <a:fontRef idx="minor">
            <a:schemeClr val="tx1"/>
          </a:fontRef>
        </p:style>
      </p:cxnSp>
      <p:sp>
        <p:nvSpPr>
          <p:cNvPr id="60" name="Rectangle 59"/>
          <p:cNvSpPr/>
          <p:nvPr/>
        </p:nvSpPr>
        <p:spPr>
          <a:xfrm>
            <a:off x="4849813" y="4321175"/>
            <a:ext cx="1233487" cy="1125538"/>
          </a:xfrm>
          <a:prstGeom prst="rect">
            <a:avLst/>
          </a:prstGeom>
          <a:noFill/>
          <a:ln w="19050">
            <a:solidFill>
              <a:schemeClr val="accent3">
                <a:lumMod val="50000"/>
              </a:schemeClr>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 name="Rectangle 60"/>
          <p:cNvSpPr/>
          <p:nvPr/>
        </p:nvSpPr>
        <p:spPr>
          <a:xfrm>
            <a:off x="1004888" y="4292600"/>
            <a:ext cx="3644900" cy="2074863"/>
          </a:xfrm>
          <a:prstGeom prst="rect">
            <a:avLst/>
          </a:prstGeom>
          <a:noFill/>
          <a:ln w="19050" cmpd="sng">
            <a:solidFill>
              <a:schemeClr val="accent1"/>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3" name="TextBox 62"/>
          <p:cNvSpPr txBox="1"/>
          <p:nvPr/>
        </p:nvSpPr>
        <p:spPr>
          <a:xfrm>
            <a:off x="36513" y="1139825"/>
            <a:ext cx="9004300" cy="307975"/>
          </a:xfrm>
          <a:prstGeom prst="rect">
            <a:avLst/>
          </a:prstGeom>
          <a:solidFill>
            <a:srgbClr val="26262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indent="-342900" algn="ctr" fontAlgn="auto">
              <a:spcBef>
                <a:spcPts val="0"/>
              </a:spcBef>
              <a:spcAft>
                <a:spcPts val="0"/>
              </a:spcAft>
              <a:defRPr/>
            </a:pPr>
            <a:r>
              <a:rPr lang="en-US" sz="1400" dirty="0">
                <a:solidFill>
                  <a:schemeClr val="bg1"/>
                </a:solidFill>
                <a:latin typeface="Tw Cen MT"/>
                <a:cs typeface="Tw Cen MT"/>
              </a:rPr>
              <a:t>Governance</a:t>
            </a:r>
          </a:p>
        </p:txBody>
      </p:sp>
      <p:cxnSp>
        <p:nvCxnSpPr>
          <p:cNvPr id="64" name="Straight Connector 63"/>
          <p:cNvCxnSpPr>
            <a:stCxn id="2069" idx="0"/>
          </p:cNvCxnSpPr>
          <p:nvPr/>
        </p:nvCxnSpPr>
        <p:spPr>
          <a:xfrm flipV="1">
            <a:off x="5461000" y="4064000"/>
            <a:ext cx="0" cy="333375"/>
          </a:xfrm>
          <a:prstGeom prst="line">
            <a:avLst/>
          </a:prstGeom>
          <a:ln w="19050">
            <a:solidFill>
              <a:srgbClr val="4F81BD"/>
            </a:solidFill>
          </a:ln>
        </p:spPr>
        <p:style>
          <a:lnRef idx="1">
            <a:schemeClr val="accent3"/>
          </a:lnRef>
          <a:fillRef idx="0">
            <a:schemeClr val="accent3"/>
          </a:fillRef>
          <a:effectRef idx="0">
            <a:schemeClr val="accent3"/>
          </a:effectRef>
          <a:fontRef idx="minor">
            <a:schemeClr val="tx1"/>
          </a:fontRef>
        </p:style>
      </p:cxnSp>
      <p:cxnSp>
        <p:nvCxnSpPr>
          <p:cNvPr id="73" name="Straight Connector 72"/>
          <p:cNvCxnSpPr>
            <a:stCxn id="2064" idx="0"/>
          </p:cNvCxnSpPr>
          <p:nvPr/>
        </p:nvCxnSpPr>
        <p:spPr>
          <a:xfrm flipV="1">
            <a:off x="3978275" y="4178300"/>
            <a:ext cx="0" cy="220663"/>
          </a:xfrm>
          <a:prstGeom prst="line">
            <a:avLst/>
          </a:prstGeom>
          <a:ln w="19050">
            <a:solidFill>
              <a:srgbClr val="4F81BD"/>
            </a:solidFill>
          </a:ln>
        </p:spPr>
        <p:style>
          <a:lnRef idx="1">
            <a:schemeClr val="accent3"/>
          </a:lnRef>
          <a:fillRef idx="0">
            <a:schemeClr val="accent3"/>
          </a:fillRef>
          <a:effectRef idx="0">
            <a:schemeClr val="accent3"/>
          </a:effectRef>
          <a:fontRef idx="minor">
            <a:schemeClr val="tx1"/>
          </a:fontRef>
        </p:style>
      </p:cxnSp>
      <p:cxnSp>
        <p:nvCxnSpPr>
          <p:cNvPr id="78" name="Straight Connector 77"/>
          <p:cNvCxnSpPr>
            <a:stCxn id="19" idx="2"/>
            <a:endCxn id="2054" idx="0"/>
          </p:cNvCxnSpPr>
          <p:nvPr/>
        </p:nvCxnSpPr>
        <p:spPr>
          <a:xfrm>
            <a:off x="484188" y="4141788"/>
            <a:ext cx="0" cy="260350"/>
          </a:xfrm>
          <a:prstGeom prst="line">
            <a:avLst/>
          </a:prstGeom>
          <a:ln w="19050"/>
        </p:spPr>
        <p:style>
          <a:lnRef idx="1">
            <a:schemeClr val="accent2"/>
          </a:lnRef>
          <a:fillRef idx="0">
            <a:schemeClr val="accent2"/>
          </a:fillRef>
          <a:effectRef idx="0">
            <a:schemeClr val="accent2"/>
          </a:effectRef>
          <a:fontRef idx="minor">
            <a:schemeClr val="tx1"/>
          </a:fontRef>
        </p:style>
      </p:cxnSp>
      <p:cxnSp>
        <p:nvCxnSpPr>
          <p:cNvPr id="79" name="Straight Connector 78"/>
          <p:cNvCxnSpPr>
            <a:endCxn id="2056" idx="0"/>
          </p:cNvCxnSpPr>
          <p:nvPr/>
        </p:nvCxnSpPr>
        <p:spPr>
          <a:xfrm flipH="1">
            <a:off x="1481138" y="4162425"/>
            <a:ext cx="1587" cy="239713"/>
          </a:xfrm>
          <a:prstGeom prst="line">
            <a:avLst/>
          </a:prstGeom>
          <a:ln w="19050"/>
        </p:spPr>
        <p:style>
          <a:lnRef idx="1">
            <a:schemeClr val="accent2"/>
          </a:lnRef>
          <a:fillRef idx="0">
            <a:schemeClr val="accent2"/>
          </a:fillRef>
          <a:effectRef idx="0">
            <a:schemeClr val="accent2"/>
          </a:effectRef>
          <a:fontRef idx="minor">
            <a:schemeClr val="tx1"/>
          </a:fontRef>
        </p:style>
      </p:cxnSp>
      <p:cxnSp>
        <p:nvCxnSpPr>
          <p:cNvPr id="81" name="Straight Connector 80"/>
          <p:cNvCxnSpPr/>
          <p:nvPr/>
        </p:nvCxnSpPr>
        <p:spPr>
          <a:xfrm flipH="1">
            <a:off x="2614613" y="4144963"/>
            <a:ext cx="3175" cy="24130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82" name="Rectangle 81"/>
          <p:cNvSpPr>
            <a:spLocks noChangeArrowheads="1"/>
          </p:cNvSpPr>
          <p:nvPr/>
        </p:nvSpPr>
        <p:spPr bwMode="auto">
          <a:xfrm>
            <a:off x="7140575" y="5337175"/>
            <a:ext cx="1900238" cy="1030288"/>
          </a:xfrm>
          <a:prstGeom prst="rect">
            <a:avLst/>
          </a:prstGeom>
          <a:solidFill>
            <a:srgbClr val="D9D9D9"/>
          </a:solidFill>
          <a:ln w="19050">
            <a:solidFill>
              <a:schemeClr val="tx1"/>
            </a:solidFill>
            <a:miter lim="800000"/>
            <a:headEnd/>
            <a:tailEnd/>
          </a:ln>
          <a:effectLst>
            <a:outerShdw blurRad="40000" dist="23000" dir="5400000" rotWithShape="0">
              <a:srgbClr val="808080">
                <a:alpha val="34999"/>
              </a:srgbClr>
            </a:outerShdw>
          </a:effectLst>
        </p:spPr>
        <p:txBody>
          <a:bodyPr anchor="ct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000">
                <a:solidFill>
                  <a:srgbClr val="000000"/>
                </a:solidFill>
                <a:latin typeface="Tw Cen MT" pitchFamily="34" charset="0"/>
              </a:rPr>
              <a:t>A resource provided by</a:t>
            </a:r>
          </a:p>
          <a:p>
            <a:pPr algn="ctr"/>
            <a:r>
              <a:rPr lang="en-US" altLang="en-US" sz="1000">
                <a:solidFill>
                  <a:srgbClr val="000000"/>
                </a:solidFill>
                <a:latin typeface="Tw Cen MT" pitchFamily="34" charset="0"/>
              </a:rPr>
              <a:t>The Minnesota Department of Health – Office of Emergency Preparedness</a:t>
            </a:r>
          </a:p>
          <a:p>
            <a:pPr algn="ctr"/>
            <a:r>
              <a:rPr lang="en-US" altLang="en-US" sz="1000">
                <a:solidFill>
                  <a:srgbClr val="000000"/>
                </a:solidFill>
                <a:latin typeface="Tw Cen MT" pitchFamily="34" charset="0"/>
              </a:rPr>
              <a:t> (in partnership with Wakefield Brunswick)</a:t>
            </a:r>
          </a:p>
        </p:txBody>
      </p:sp>
      <p:sp>
        <p:nvSpPr>
          <p:cNvPr id="43" name="Document 42"/>
          <p:cNvSpPr>
            <a:spLocks noChangeArrowheads="1"/>
          </p:cNvSpPr>
          <p:nvPr/>
        </p:nvSpPr>
        <p:spPr bwMode="auto">
          <a:xfrm>
            <a:off x="271463" y="1563688"/>
            <a:ext cx="2649537" cy="182245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fontAlgn="auto">
              <a:spcBef>
                <a:spcPts val="0"/>
              </a:spcBef>
              <a:spcAft>
                <a:spcPts val="0"/>
              </a:spcAft>
              <a:defRPr/>
            </a:pPr>
            <a:r>
              <a:rPr lang="en-US" sz="1200" b="1" kern="0" dirty="0">
                <a:latin typeface="Tw Cen MT"/>
                <a:ea typeface="+mn-ea"/>
                <a:cs typeface="Tw Cen MT"/>
              </a:rPr>
              <a:t>Emergency Operations Planning </a:t>
            </a:r>
            <a:r>
              <a:rPr lang="en-US" sz="1200" b="1" kern="0" dirty="0">
                <a:solidFill>
                  <a:srgbClr val="000000"/>
                </a:solidFill>
                <a:latin typeface="Tw Cen MT"/>
                <a:ea typeface="+mn-ea"/>
                <a:cs typeface="Tw Cen MT"/>
              </a:rPr>
              <a:t>(EOP)</a:t>
            </a:r>
          </a:p>
          <a:p>
            <a:pPr algn="ctr" fontAlgn="auto">
              <a:spcBef>
                <a:spcPts val="0"/>
              </a:spcBef>
              <a:spcAft>
                <a:spcPts val="0"/>
              </a:spcAft>
              <a:defRPr/>
            </a:pPr>
            <a:endParaRPr lang="en-US" sz="1200" b="1" dirty="0">
              <a:solidFill>
                <a:srgbClr val="000000"/>
              </a:solidFill>
              <a:latin typeface="Tw Cen MT"/>
              <a:ea typeface="+mn-ea"/>
              <a:cs typeface="Tw Cen MT"/>
            </a:endParaRPr>
          </a:p>
          <a:p>
            <a:pPr fontAlgn="auto">
              <a:spcBef>
                <a:spcPts val="0"/>
              </a:spcBef>
              <a:spcAft>
                <a:spcPts val="0"/>
              </a:spcAft>
              <a:defRPr/>
            </a:pPr>
            <a:r>
              <a:rPr lang="en-US" sz="1100" dirty="0">
                <a:solidFill>
                  <a:srgbClr val="000000"/>
                </a:solidFill>
                <a:latin typeface="Tw Cen MT"/>
                <a:ea typeface="+mn-ea"/>
                <a:cs typeface="Tw Cen MT"/>
              </a:rPr>
              <a:t>Plans, procedures and resources for all four emergency phases (mitigation, preparedness, response, and recovery), for all types of emergencies and disasters.</a:t>
            </a:r>
          </a:p>
        </p:txBody>
      </p:sp>
      <p:sp>
        <p:nvSpPr>
          <p:cNvPr id="44" name="Document 43"/>
          <p:cNvSpPr>
            <a:spLocks noChangeArrowheads="1"/>
          </p:cNvSpPr>
          <p:nvPr/>
        </p:nvSpPr>
        <p:spPr bwMode="auto">
          <a:xfrm>
            <a:off x="3349625" y="1587500"/>
            <a:ext cx="2508250" cy="1798638"/>
          </a:xfrm>
          <a:prstGeom prst="flowChartDocument">
            <a:avLst/>
          </a:prstGeom>
          <a:solidFill>
            <a:srgbClr val="FFFFFF"/>
          </a:solidFill>
          <a:ln w="19050">
            <a:solidFill>
              <a:schemeClr val="accent1"/>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sz="1100" dirty="0">
              <a:latin typeface="Tw Cen MT"/>
              <a:ea typeface="+mn-ea"/>
              <a:cs typeface="Tw Cen MT"/>
            </a:endParaRPr>
          </a:p>
          <a:p>
            <a:pPr algn="ctr" fontAlgn="auto">
              <a:spcBef>
                <a:spcPts val="0"/>
              </a:spcBef>
              <a:spcAft>
                <a:spcPts val="0"/>
              </a:spcAft>
              <a:defRPr/>
            </a:pPr>
            <a:r>
              <a:rPr lang="en-US" sz="1200" b="1" kern="0" dirty="0">
                <a:solidFill>
                  <a:srgbClr val="000000"/>
                </a:solidFill>
                <a:latin typeface="Tw Cen MT"/>
                <a:ea typeface="+mn-ea"/>
                <a:cs typeface="Tw Cen MT"/>
              </a:rPr>
              <a:t>Business Continuity Planning</a:t>
            </a:r>
          </a:p>
          <a:p>
            <a:pPr algn="ctr" fontAlgn="auto">
              <a:spcBef>
                <a:spcPts val="0"/>
              </a:spcBef>
              <a:spcAft>
                <a:spcPts val="0"/>
              </a:spcAft>
              <a:defRPr/>
            </a:pPr>
            <a:r>
              <a:rPr lang="en-US" sz="1200" b="1" kern="0" dirty="0">
                <a:solidFill>
                  <a:srgbClr val="000000"/>
                </a:solidFill>
                <a:latin typeface="Tw Cen MT"/>
                <a:ea typeface="+mn-ea"/>
                <a:cs typeface="Tw Cen MT"/>
              </a:rPr>
              <a:t> (BCP)</a:t>
            </a:r>
          </a:p>
          <a:p>
            <a:pPr fontAlgn="auto">
              <a:spcBef>
                <a:spcPts val="0"/>
              </a:spcBef>
              <a:spcAft>
                <a:spcPts val="0"/>
              </a:spcAft>
              <a:defRPr/>
            </a:pPr>
            <a:r>
              <a:rPr lang="en-US" sz="1100" dirty="0">
                <a:solidFill>
                  <a:srgbClr val="000000"/>
                </a:solidFill>
                <a:latin typeface="Tw Cen MT"/>
                <a:ea typeface="+mn-ea"/>
                <a:cs typeface="Tw Cen MT"/>
              </a:rPr>
              <a:t>Plans, procedures and resources to maintain and/or recover essential services and functions impacted by an event causing an interruption of normal operations.</a:t>
            </a:r>
          </a:p>
          <a:p>
            <a:pPr algn="ctr" fontAlgn="auto">
              <a:spcBef>
                <a:spcPts val="0"/>
              </a:spcBef>
              <a:spcAft>
                <a:spcPts val="0"/>
              </a:spcAft>
              <a:defRPr/>
            </a:pPr>
            <a:endParaRPr lang="en-US" sz="1100" dirty="0">
              <a:latin typeface="Tw Cen MT"/>
              <a:ea typeface="+mn-ea"/>
              <a:cs typeface="Tw Cen MT"/>
            </a:endParaRPr>
          </a:p>
        </p:txBody>
      </p:sp>
      <p:sp>
        <p:nvSpPr>
          <p:cNvPr id="47" name="Document 46"/>
          <p:cNvSpPr>
            <a:spLocks noChangeArrowheads="1"/>
          </p:cNvSpPr>
          <p:nvPr/>
        </p:nvSpPr>
        <p:spPr bwMode="auto">
          <a:xfrm>
            <a:off x="6245225" y="1587500"/>
            <a:ext cx="2590800" cy="1798638"/>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b="1">
                <a:latin typeface="Tw Cen MT" pitchFamily="34" charset="0"/>
              </a:rPr>
              <a:t>Disaster Recovery Planning (DRP)</a:t>
            </a:r>
          </a:p>
          <a:p>
            <a:pPr algn="ctr"/>
            <a:endParaRPr lang="en-US" altLang="en-US" sz="1200" b="1">
              <a:solidFill>
                <a:srgbClr val="000000"/>
              </a:solidFill>
              <a:latin typeface="Tw Cen MT" pitchFamily="34" charset="0"/>
            </a:endParaRPr>
          </a:p>
          <a:p>
            <a:pPr>
              <a:spcBef>
                <a:spcPct val="20000"/>
              </a:spcBef>
              <a:buClr>
                <a:schemeClr val="hlink"/>
              </a:buClr>
            </a:pPr>
            <a:r>
              <a:rPr lang="en-US" altLang="en-US" sz="1100">
                <a:solidFill>
                  <a:srgbClr val="000000"/>
                </a:solidFill>
                <a:latin typeface="Tw Cen MT" pitchFamily="34" charset="0"/>
              </a:rPr>
              <a:t>Plans, procedures and resources to maintain and/or recovery </a:t>
            </a:r>
            <a:r>
              <a:rPr lang="en-US" altLang="en-US" sz="1100">
                <a:latin typeface="Tw Cen MT" pitchFamily="34" charset="0"/>
              </a:rPr>
              <a:t>the information technology systems, network, and telecommunications services.</a:t>
            </a:r>
          </a:p>
        </p:txBody>
      </p:sp>
    </p:spTree>
    <p:extLst>
      <p:ext uri="{BB962C8B-B14F-4D97-AF65-F5344CB8AC3E}">
        <p14:creationId xmlns:p14="http://schemas.microsoft.com/office/powerpoint/2010/main" val="1461838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5647" y="4693925"/>
            <a:ext cx="8506046" cy="1752600"/>
          </a:xfrm>
        </p:spPr>
        <p:txBody>
          <a:bodyPr>
            <a:noAutofit/>
          </a:bodyPr>
          <a:lstStyle/>
          <a:p>
            <a:r>
              <a:rPr lang="en-US" sz="4000" dirty="0" smtClean="0">
                <a:solidFill>
                  <a:schemeClr val="tx1">
                    <a:lumMod val="95000"/>
                    <a:lumOff val="5000"/>
                  </a:schemeClr>
                </a:solidFill>
                <a:latin typeface="Century Gothic"/>
                <a:cs typeface="Century Gothic"/>
              </a:rPr>
              <a:t>What is Healthcare Business Continuity?</a:t>
            </a:r>
            <a:endParaRPr lang="en-US" sz="4000" dirty="0">
              <a:solidFill>
                <a:schemeClr val="tx1">
                  <a:lumMod val="95000"/>
                  <a:lumOff val="5000"/>
                </a:schemeClr>
              </a:solidFill>
              <a:latin typeface="Century Gothic"/>
              <a:cs typeface="Century Gothic"/>
            </a:endParaRPr>
          </a:p>
        </p:txBody>
      </p:sp>
      <p:sp>
        <p:nvSpPr>
          <p:cNvPr id="8" name="Rectangle 7"/>
          <p:cNvSpPr/>
          <p:nvPr/>
        </p:nvSpPr>
        <p:spPr>
          <a:xfrm>
            <a:off x="0" y="0"/>
            <a:ext cx="9144000" cy="938349"/>
          </a:xfrm>
          <a:prstGeom prst="rect">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rgbClr val="FFFFFF"/>
                </a:solidFill>
                <a:latin typeface="Tw Cen MT"/>
                <a:cs typeface="Tw Cen MT"/>
              </a:rPr>
              <a:t>Healthcare Business Continuity</a:t>
            </a:r>
            <a:endParaRPr lang="en-US" sz="4400" dirty="0">
              <a:solidFill>
                <a:srgbClr val="FFFFFF"/>
              </a:solidFill>
              <a:latin typeface="Tw Cen MT"/>
              <a:cs typeface="Tw Cen MT"/>
            </a:endParaRPr>
          </a:p>
        </p:txBody>
      </p:sp>
      <p:pic>
        <p:nvPicPr>
          <p:cNvPr id="9" name="Picture 8"/>
          <p:cNvPicPr>
            <a:picLocks noChangeAspect="1"/>
          </p:cNvPicPr>
          <p:nvPr/>
        </p:nvPicPr>
        <p:blipFill rotWithShape="1">
          <a:blip r:embed="rId3"/>
          <a:srcRect t="11870" b="28124"/>
          <a:stretch/>
        </p:blipFill>
        <p:spPr>
          <a:xfrm>
            <a:off x="0" y="938348"/>
            <a:ext cx="9144000" cy="3363579"/>
          </a:xfrm>
          <a:prstGeom prst="rect">
            <a:avLst/>
          </a:prstGeom>
        </p:spPr>
      </p:pic>
    </p:spTree>
    <p:extLst>
      <p:ext uri="{BB962C8B-B14F-4D97-AF65-F5344CB8AC3E}">
        <p14:creationId xmlns:p14="http://schemas.microsoft.com/office/powerpoint/2010/main" val="3998741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938349"/>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400" dirty="0">
              <a:solidFill>
                <a:srgbClr val="FFFFFF"/>
              </a:solidFill>
              <a:latin typeface="Tw Cen MT"/>
              <a:cs typeface="Tw Cen MT"/>
            </a:endParaRPr>
          </a:p>
        </p:txBody>
      </p:sp>
      <p:sp>
        <p:nvSpPr>
          <p:cNvPr id="5" name="Content Placeholder 2"/>
          <p:cNvSpPr txBox="1">
            <a:spLocks/>
          </p:cNvSpPr>
          <p:nvPr/>
        </p:nvSpPr>
        <p:spPr>
          <a:xfrm>
            <a:off x="0" y="4301927"/>
            <a:ext cx="9144000" cy="2556073"/>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600" i="1" dirty="0" smtClean="0">
                <a:solidFill>
                  <a:srgbClr val="000000"/>
                </a:solidFill>
                <a:latin typeface="Tw Cen MT"/>
                <a:cs typeface="Tw Cen MT"/>
              </a:rPr>
              <a:t>“…the confusion of trying to figure out where our various medical services had ended up. Hand-scrawled messages were taped to our cubicle wall: Psychiatry was at Metropolitan; the Cancer Center at Woodhull Hospital in Brooklyn. Dermatology was seeing patients at Gouverneur Healthcare Services in Manhattan, but only on Wednesdays and Thursdays. Rheumatology was available by phone. Dialysis was at Jacobi in the Bronx. The surgeons were divided up between Harlem Hospital, Metropolitan, Gouverneur and Woodhull. Internal medicine was seeing outpatients at Metropolitan and Gouverneur, but also at Elmhurst, in Queens, and staffing two evacuation shelters 24/7. Internal medicine teams were also covering inpatients at nine different hospitals. But many of these were moving targets; each day a few locations were crossed out and new ones added.” </a:t>
            </a:r>
          </a:p>
          <a:p>
            <a:pPr algn="l"/>
            <a:r>
              <a:rPr lang="en-US" sz="1600" i="1" dirty="0" smtClean="0">
                <a:solidFill>
                  <a:srgbClr val="000000"/>
                </a:solidFill>
                <a:latin typeface="Tw Cen MT"/>
                <a:cs typeface="Tw Cen MT"/>
              </a:rPr>
              <a:t>~</a:t>
            </a:r>
            <a:r>
              <a:rPr lang="en-US" sz="1600" i="1" dirty="0">
                <a:solidFill>
                  <a:srgbClr val="000000"/>
                </a:solidFill>
                <a:latin typeface="Tw Cen MT"/>
                <a:cs typeface="Tw Cen MT"/>
              </a:rPr>
              <a:t> Bellevue </a:t>
            </a:r>
            <a:r>
              <a:rPr lang="en-US" sz="1600" i="1" dirty="0" smtClean="0">
                <a:solidFill>
                  <a:srgbClr val="000000"/>
                </a:solidFill>
                <a:latin typeface="Tw Cen MT"/>
                <a:cs typeface="Tw Cen MT"/>
              </a:rPr>
              <a:t>Physician, New </a:t>
            </a:r>
            <a:r>
              <a:rPr lang="en-US" sz="1600" i="1" dirty="0">
                <a:solidFill>
                  <a:srgbClr val="000000"/>
                </a:solidFill>
                <a:latin typeface="Tw Cen MT"/>
                <a:cs typeface="Tw Cen MT"/>
              </a:rPr>
              <a:t>York City following Superstorm Sandy</a:t>
            </a:r>
            <a:r>
              <a:rPr lang="en-US" sz="1600" dirty="0">
                <a:solidFill>
                  <a:srgbClr val="000000"/>
                </a:solidFill>
                <a:latin typeface="Tw Cen MT"/>
                <a:cs typeface="Tw Cen MT"/>
              </a:rPr>
              <a:t> </a:t>
            </a:r>
            <a:endParaRPr lang="en-US" sz="1600" i="1" dirty="0">
              <a:solidFill>
                <a:srgbClr val="000000"/>
              </a:solidFill>
              <a:latin typeface="Tw Cen MT"/>
              <a:cs typeface="Tw Cen MT"/>
            </a:endParaRPr>
          </a:p>
        </p:txBody>
      </p:sp>
      <p:sp>
        <p:nvSpPr>
          <p:cNvPr id="9" name="Slide Number Placeholder 8"/>
          <p:cNvSpPr>
            <a:spLocks noGrp="1"/>
          </p:cNvSpPr>
          <p:nvPr>
            <p:ph type="sldNum" sz="quarter" idx="12"/>
          </p:nvPr>
        </p:nvSpPr>
        <p:spPr/>
        <p:txBody>
          <a:bodyPr/>
          <a:lstStyle/>
          <a:p>
            <a:fld id="{52913E66-E9DA-8C48-90C4-CE5AC0CBA8E9}" type="slidenum">
              <a:rPr lang="en-US" smtClean="0"/>
              <a:pPr/>
              <a:t>3</a:t>
            </a:fld>
            <a:endParaRPr lang="en-US" dirty="0"/>
          </a:p>
        </p:txBody>
      </p: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917856"/>
            <a:ext cx="9144000" cy="3384071"/>
          </a:xfrm>
          <a:prstGeom prst="rect">
            <a:avLst/>
          </a:prstGeom>
        </p:spPr>
      </p:pic>
    </p:spTree>
    <p:extLst>
      <p:ext uri="{BB962C8B-B14F-4D97-AF65-F5344CB8AC3E}">
        <p14:creationId xmlns:p14="http://schemas.microsoft.com/office/powerpoint/2010/main" val="4120622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301927"/>
            <a:ext cx="9144000" cy="2419548"/>
          </a:xfrm>
        </p:spPr>
        <p:txBody>
          <a:bodyPr>
            <a:noAutofit/>
          </a:bodyPr>
          <a:lstStyle/>
          <a:p>
            <a:pPr algn="l"/>
            <a:r>
              <a:rPr lang="en-US" sz="2400" i="1" dirty="0">
                <a:solidFill>
                  <a:schemeClr val="tx1"/>
                </a:solidFill>
                <a:latin typeface="Tw Cen MT"/>
                <a:cs typeface="Tw Cen MT"/>
              </a:rPr>
              <a:t>Bon Secours Hampton Roads Health System in Norfolk, Va., said two of its hospitals operated on emergency generators for several hours, but all of its hospitals and emergency departments remained open and accepted new patients. Zultanky credited the smooth operations to planning and lessons learned from Hurricane Isabel in 2003. </a:t>
            </a:r>
          </a:p>
          <a:p>
            <a:pPr algn="l"/>
            <a:endParaRPr lang="en-US" sz="2400" i="1" dirty="0">
              <a:solidFill>
                <a:schemeClr val="tx1"/>
              </a:solidFill>
              <a:latin typeface="Tw Cen MT"/>
              <a:cs typeface="Tw Cen MT"/>
            </a:endParaRPr>
          </a:p>
        </p:txBody>
      </p:sp>
      <p:sp>
        <p:nvSpPr>
          <p:cNvPr id="8" name="Rectangle 7"/>
          <p:cNvSpPr/>
          <p:nvPr/>
        </p:nvSpPr>
        <p:spPr>
          <a:xfrm>
            <a:off x="0" y="0"/>
            <a:ext cx="9144000" cy="938349"/>
          </a:xfrm>
          <a:prstGeom prst="rect">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400" dirty="0">
              <a:solidFill>
                <a:srgbClr val="FFFFFF"/>
              </a:solidFill>
              <a:latin typeface="Tw Cen MT"/>
              <a:cs typeface="Tw Cen MT"/>
            </a:endParaRPr>
          </a:p>
        </p:txBody>
      </p:sp>
      <p:sp>
        <p:nvSpPr>
          <p:cNvPr id="7" name="Slide Number Placeholder 6"/>
          <p:cNvSpPr>
            <a:spLocks noGrp="1"/>
          </p:cNvSpPr>
          <p:nvPr>
            <p:ph type="sldNum" sz="quarter" idx="12"/>
          </p:nvPr>
        </p:nvSpPr>
        <p:spPr/>
        <p:txBody>
          <a:bodyPr/>
          <a:lstStyle/>
          <a:p>
            <a:fld id="{52913E66-E9DA-8C48-90C4-CE5AC0CBA8E9}" type="slidenum">
              <a:rPr lang="en-US" smtClean="0"/>
              <a:pPr/>
              <a:t>4</a:t>
            </a:fld>
            <a:endParaRPr lang="en-US" dirty="0"/>
          </a:p>
        </p:txBody>
      </p:sp>
      <p:pic>
        <p:nvPicPr>
          <p:cNvPr id="9" name="Picture 8"/>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938349"/>
            <a:ext cx="9144000" cy="3400058"/>
          </a:xfrm>
          <a:prstGeom prst="rect">
            <a:avLst/>
          </a:prstGeom>
        </p:spPr>
      </p:pic>
    </p:spTree>
    <p:extLst>
      <p:ext uri="{BB962C8B-B14F-4D97-AF65-F5344CB8AC3E}">
        <p14:creationId xmlns:p14="http://schemas.microsoft.com/office/powerpoint/2010/main" val="4207125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58825"/>
            <a:ext cx="7772400" cy="1470025"/>
          </a:xfrm>
        </p:spPr>
        <p:txBody>
          <a:bodyPr>
            <a:noAutofit/>
          </a:bodyPr>
          <a:lstStyle/>
          <a:p>
            <a:r>
              <a:rPr lang="en-US" sz="6000" dirty="0" smtClean="0">
                <a:latin typeface="Tw Cen MT"/>
                <a:cs typeface="Tw Cen MT"/>
              </a:rPr>
              <a:t>What is Business Continuity?</a:t>
            </a:r>
            <a:endParaRPr lang="en-US" sz="6000" dirty="0">
              <a:latin typeface="Tw Cen MT"/>
              <a:cs typeface="Tw Cen MT"/>
            </a:endParaRPr>
          </a:p>
        </p:txBody>
      </p:sp>
      <p:sp>
        <p:nvSpPr>
          <p:cNvPr id="5" name="Slide Number Placeholder 4"/>
          <p:cNvSpPr>
            <a:spLocks noGrp="1"/>
          </p:cNvSpPr>
          <p:nvPr>
            <p:ph type="sldNum" sz="quarter" idx="12"/>
          </p:nvPr>
        </p:nvSpPr>
        <p:spPr/>
        <p:txBody>
          <a:bodyPr/>
          <a:lstStyle/>
          <a:p>
            <a:fld id="{52913E66-E9DA-8C48-90C4-CE5AC0CBA8E9}" type="slidenum">
              <a:rPr lang="en-US" smtClean="0"/>
              <a:pPr/>
              <a:t>5</a:t>
            </a:fld>
            <a:endParaRPr lang="en-US" dirty="0"/>
          </a:p>
        </p:txBody>
      </p:sp>
    </p:spTree>
    <p:extLst>
      <p:ext uri="{BB962C8B-B14F-4D97-AF65-F5344CB8AC3E}">
        <p14:creationId xmlns:p14="http://schemas.microsoft.com/office/powerpoint/2010/main" val="287901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58825"/>
            <a:ext cx="7772400" cy="1470025"/>
          </a:xfrm>
        </p:spPr>
        <p:txBody>
          <a:bodyPr>
            <a:noAutofit/>
          </a:bodyPr>
          <a:lstStyle/>
          <a:p>
            <a:r>
              <a:rPr lang="en-US" sz="6000" dirty="0" smtClean="0">
                <a:latin typeface="Tw Cen MT"/>
                <a:cs typeface="Tw Cen MT"/>
              </a:rPr>
              <a:t>What is Business Continuity?</a:t>
            </a:r>
            <a:endParaRPr lang="en-US" sz="6000" dirty="0">
              <a:latin typeface="Tw Cen MT"/>
              <a:cs typeface="Tw Cen MT"/>
            </a:endParaRPr>
          </a:p>
        </p:txBody>
      </p:sp>
      <p:pic>
        <p:nvPicPr>
          <p:cNvPr id="3" name="Picture 5" descr="wro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58000" y="2783705"/>
            <a:ext cx="152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85800" y="2783705"/>
            <a:ext cx="4824046" cy="1077218"/>
          </a:xfrm>
          <a:prstGeom prst="rect">
            <a:avLst/>
          </a:prstGeom>
          <a:noFill/>
        </p:spPr>
        <p:txBody>
          <a:bodyPr wrap="square" rtlCol="0">
            <a:spAutoFit/>
          </a:bodyPr>
          <a:lstStyle/>
          <a:p>
            <a:r>
              <a:rPr lang="en-US" sz="3200" dirty="0" smtClean="0">
                <a:latin typeface="Tw Cen MT"/>
                <a:cs typeface="Tw Cen MT"/>
              </a:rPr>
              <a:t>The same as IT disaster recovery planning</a:t>
            </a:r>
            <a:endParaRPr lang="en-US" sz="3200" dirty="0">
              <a:latin typeface="Tw Cen MT"/>
              <a:cs typeface="Tw Cen MT"/>
            </a:endParaRPr>
          </a:p>
        </p:txBody>
      </p:sp>
      <p:sp>
        <p:nvSpPr>
          <p:cNvPr id="6" name="Slide Number Placeholder 5"/>
          <p:cNvSpPr>
            <a:spLocks noGrp="1"/>
          </p:cNvSpPr>
          <p:nvPr>
            <p:ph type="sldNum" sz="quarter" idx="12"/>
          </p:nvPr>
        </p:nvSpPr>
        <p:spPr/>
        <p:txBody>
          <a:bodyPr/>
          <a:lstStyle/>
          <a:p>
            <a:fld id="{52913E66-E9DA-8C48-90C4-CE5AC0CBA8E9}" type="slidenum">
              <a:rPr lang="en-US" smtClean="0"/>
              <a:pPr/>
              <a:t>6</a:t>
            </a:fld>
            <a:endParaRPr lang="en-US" dirty="0"/>
          </a:p>
        </p:txBody>
      </p:sp>
    </p:spTree>
    <p:extLst>
      <p:ext uri="{BB962C8B-B14F-4D97-AF65-F5344CB8AC3E}">
        <p14:creationId xmlns:p14="http://schemas.microsoft.com/office/powerpoint/2010/main" val="3148486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58825"/>
            <a:ext cx="7772400" cy="1470025"/>
          </a:xfrm>
        </p:spPr>
        <p:txBody>
          <a:bodyPr>
            <a:noAutofit/>
          </a:bodyPr>
          <a:lstStyle/>
          <a:p>
            <a:r>
              <a:rPr lang="en-US" sz="6000" dirty="0" smtClean="0">
                <a:latin typeface="Tw Cen MT"/>
                <a:cs typeface="Tw Cen MT"/>
              </a:rPr>
              <a:t>What is Business Continuity?</a:t>
            </a:r>
            <a:endParaRPr lang="en-US" sz="6000" dirty="0">
              <a:latin typeface="Tw Cen MT"/>
              <a:cs typeface="Tw Cen MT"/>
            </a:endParaRPr>
          </a:p>
        </p:txBody>
      </p:sp>
      <p:pic>
        <p:nvPicPr>
          <p:cNvPr id="3" name="Picture 5" descr="wro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58000" y="2783705"/>
            <a:ext cx="152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85800" y="2783705"/>
            <a:ext cx="4824046" cy="1077218"/>
          </a:xfrm>
          <a:prstGeom prst="rect">
            <a:avLst/>
          </a:prstGeom>
          <a:noFill/>
        </p:spPr>
        <p:txBody>
          <a:bodyPr wrap="square" rtlCol="0">
            <a:spAutoFit/>
          </a:bodyPr>
          <a:lstStyle/>
          <a:p>
            <a:r>
              <a:rPr lang="en-US" sz="3200" dirty="0" smtClean="0">
                <a:latin typeface="Tw Cen MT"/>
                <a:cs typeface="Tw Cen MT"/>
              </a:rPr>
              <a:t>The same as IT disaster recovery planning</a:t>
            </a:r>
            <a:endParaRPr lang="en-US" sz="3200" dirty="0">
              <a:latin typeface="Tw Cen MT"/>
              <a:cs typeface="Tw Cen MT"/>
            </a:endParaRPr>
          </a:p>
        </p:txBody>
      </p:sp>
      <p:sp>
        <p:nvSpPr>
          <p:cNvPr id="5" name="TextBox 4"/>
          <p:cNvSpPr txBox="1"/>
          <p:nvPr/>
        </p:nvSpPr>
        <p:spPr>
          <a:xfrm>
            <a:off x="685800" y="4591219"/>
            <a:ext cx="4824046" cy="584776"/>
          </a:xfrm>
          <a:prstGeom prst="rect">
            <a:avLst/>
          </a:prstGeom>
          <a:noFill/>
        </p:spPr>
        <p:txBody>
          <a:bodyPr wrap="square" rtlCol="0">
            <a:spAutoFit/>
          </a:bodyPr>
          <a:lstStyle/>
          <a:p>
            <a:r>
              <a:rPr lang="en-US" sz="3200" dirty="0" smtClean="0">
                <a:latin typeface="Tw Cen MT"/>
                <a:cs typeface="Tw Cen MT"/>
              </a:rPr>
              <a:t>Our internal disaster plan</a:t>
            </a:r>
            <a:endParaRPr lang="en-US" sz="3200" dirty="0">
              <a:latin typeface="Tw Cen MT"/>
              <a:cs typeface="Tw Cen MT"/>
            </a:endParaRPr>
          </a:p>
        </p:txBody>
      </p:sp>
      <p:pic>
        <p:nvPicPr>
          <p:cNvPr id="6" name="Picture 5" descr="wro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58000" y="4347441"/>
            <a:ext cx="152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p:cNvSpPr>
            <a:spLocks noGrp="1"/>
          </p:cNvSpPr>
          <p:nvPr>
            <p:ph type="sldNum" sz="quarter" idx="12"/>
          </p:nvPr>
        </p:nvSpPr>
        <p:spPr/>
        <p:txBody>
          <a:bodyPr/>
          <a:lstStyle/>
          <a:p>
            <a:fld id="{52913E66-E9DA-8C48-90C4-CE5AC0CBA8E9}" type="slidenum">
              <a:rPr lang="en-US" smtClean="0"/>
              <a:pPr/>
              <a:t>7</a:t>
            </a:fld>
            <a:endParaRPr lang="en-US" dirty="0"/>
          </a:p>
        </p:txBody>
      </p:sp>
    </p:spTree>
    <p:extLst>
      <p:ext uri="{BB962C8B-B14F-4D97-AF65-F5344CB8AC3E}">
        <p14:creationId xmlns:p14="http://schemas.microsoft.com/office/powerpoint/2010/main" val="125507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check"/>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3156" y="2705260"/>
            <a:ext cx="2146172" cy="1656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ctrTitle"/>
          </p:nvPr>
        </p:nvSpPr>
        <p:spPr>
          <a:xfrm>
            <a:off x="685800" y="758825"/>
            <a:ext cx="7772400" cy="1470025"/>
          </a:xfrm>
        </p:spPr>
        <p:txBody>
          <a:bodyPr>
            <a:noAutofit/>
          </a:bodyPr>
          <a:lstStyle/>
          <a:p>
            <a:r>
              <a:rPr lang="en-US" sz="6000" dirty="0" smtClean="0">
                <a:latin typeface="Tw Cen MT"/>
                <a:cs typeface="Tw Cen MT"/>
              </a:rPr>
              <a:t>What is Business Continuity?</a:t>
            </a:r>
            <a:endParaRPr lang="en-US" sz="6000" dirty="0">
              <a:latin typeface="Tw Cen MT"/>
              <a:cs typeface="Tw Cen MT"/>
            </a:endParaRPr>
          </a:p>
        </p:txBody>
      </p:sp>
      <p:sp>
        <p:nvSpPr>
          <p:cNvPr id="2" name="Rectangle 1"/>
          <p:cNvSpPr/>
          <p:nvPr/>
        </p:nvSpPr>
        <p:spPr>
          <a:xfrm>
            <a:off x="2028793" y="2459399"/>
            <a:ext cx="6861608" cy="3539430"/>
          </a:xfrm>
          <a:prstGeom prst="rect">
            <a:avLst/>
          </a:prstGeom>
        </p:spPr>
        <p:txBody>
          <a:bodyPr wrap="square">
            <a:spAutoFit/>
          </a:bodyPr>
          <a:lstStyle/>
          <a:p>
            <a:r>
              <a:rPr lang="en-US" sz="3200" dirty="0" smtClean="0">
                <a:latin typeface="Tw Cen MT"/>
                <a:cs typeface="Tw Cen MT"/>
              </a:rPr>
              <a:t>Plans, </a:t>
            </a:r>
            <a:r>
              <a:rPr lang="en-US" sz="3200" dirty="0">
                <a:latin typeface="Tw Cen MT"/>
                <a:cs typeface="Tw Cen MT"/>
              </a:rPr>
              <a:t>procedures and resources established to maintain and/or recover essential services and functions impacted by an event </a:t>
            </a:r>
            <a:r>
              <a:rPr lang="en-US" sz="3200" b="1" dirty="0">
                <a:solidFill>
                  <a:srgbClr val="0000FF"/>
                </a:solidFill>
                <a:latin typeface="Tw Cen MT"/>
                <a:cs typeface="Tw Cen MT"/>
              </a:rPr>
              <a:t>causing an interruption of normal </a:t>
            </a:r>
            <a:r>
              <a:rPr lang="en-US" sz="3200" b="1" dirty="0" smtClean="0">
                <a:solidFill>
                  <a:srgbClr val="0000FF"/>
                </a:solidFill>
                <a:latin typeface="Tw Cen MT"/>
                <a:cs typeface="Tw Cen MT"/>
              </a:rPr>
              <a:t>healthcare delivery operations </a:t>
            </a:r>
            <a:r>
              <a:rPr lang="en-US" sz="3200" dirty="0">
                <a:latin typeface="Tw Cen MT"/>
                <a:cs typeface="Tw Cen MT"/>
              </a:rPr>
              <a:t>and integrated with emergency operations plans. </a:t>
            </a:r>
          </a:p>
        </p:txBody>
      </p:sp>
      <p:sp>
        <p:nvSpPr>
          <p:cNvPr id="7" name="Slide Number Placeholder 6"/>
          <p:cNvSpPr>
            <a:spLocks noGrp="1"/>
          </p:cNvSpPr>
          <p:nvPr>
            <p:ph type="sldNum" sz="quarter" idx="12"/>
          </p:nvPr>
        </p:nvSpPr>
        <p:spPr/>
        <p:txBody>
          <a:bodyPr/>
          <a:lstStyle/>
          <a:p>
            <a:fld id="{52913E66-E9DA-8C48-90C4-CE5AC0CBA8E9}" type="slidenum">
              <a:rPr lang="en-US" smtClean="0"/>
              <a:pPr/>
              <a:t>8</a:t>
            </a:fld>
            <a:endParaRPr lang="en-US" dirty="0"/>
          </a:p>
        </p:txBody>
      </p:sp>
    </p:spTree>
    <p:extLst>
      <p:ext uri="{BB962C8B-B14F-4D97-AF65-F5344CB8AC3E}">
        <p14:creationId xmlns:p14="http://schemas.microsoft.com/office/powerpoint/2010/main" val="1275428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Box 3"/>
          <p:cNvSpPr txBox="1">
            <a:spLocks noChangeArrowheads="1"/>
          </p:cNvSpPr>
          <p:nvPr/>
        </p:nvSpPr>
        <p:spPr bwMode="auto">
          <a:xfrm>
            <a:off x="36513" y="180975"/>
            <a:ext cx="9004300" cy="70643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2000" b="1">
                <a:latin typeface="Tw Cen MT" pitchFamily="34" charset="0"/>
              </a:rPr>
              <a:t>Healthcare Emergency Management &amp; Business Continuity Framework</a:t>
            </a:r>
          </a:p>
          <a:p>
            <a:pPr algn="ctr"/>
            <a:r>
              <a:rPr lang="en-US" altLang="en-US" sz="2000">
                <a:latin typeface="Tw Cen MT" pitchFamily="34" charset="0"/>
              </a:rPr>
              <a:t>Continuity  l  Response  l  Recovery</a:t>
            </a:r>
          </a:p>
        </p:txBody>
      </p:sp>
      <p:sp>
        <p:nvSpPr>
          <p:cNvPr id="14" name="TextBox 13"/>
          <p:cNvSpPr txBox="1"/>
          <p:nvPr/>
        </p:nvSpPr>
        <p:spPr>
          <a:xfrm>
            <a:off x="36513" y="6440488"/>
            <a:ext cx="9004300" cy="276225"/>
          </a:xfrm>
          <a:prstGeom prst="rect">
            <a:avLst/>
          </a:prstGeom>
          <a:solidFill>
            <a:srgbClr val="26262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lvl1pPr indent="-342900">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solidFill>
                  <a:schemeClr val="bg1"/>
                </a:solidFill>
                <a:latin typeface="Tw Cen MT" pitchFamily="34" charset="0"/>
              </a:rPr>
              <a:t>An integrated, multi-disciplinary program focused on supporting and strengthening the organization’s core mission</a:t>
            </a:r>
          </a:p>
        </p:txBody>
      </p:sp>
      <p:sp>
        <p:nvSpPr>
          <p:cNvPr id="17" name="Document 16"/>
          <p:cNvSpPr>
            <a:spLocks noChangeArrowheads="1"/>
          </p:cNvSpPr>
          <p:nvPr/>
        </p:nvSpPr>
        <p:spPr bwMode="auto">
          <a:xfrm>
            <a:off x="2065338" y="3573463"/>
            <a:ext cx="1101725" cy="60960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Emergency Operations</a:t>
            </a:r>
          </a:p>
        </p:txBody>
      </p:sp>
      <p:sp>
        <p:nvSpPr>
          <p:cNvPr id="18" name="Document 17"/>
          <p:cNvSpPr>
            <a:spLocks noChangeArrowheads="1"/>
          </p:cNvSpPr>
          <p:nvPr/>
        </p:nvSpPr>
        <p:spPr bwMode="auto">
          <a:xfrm>
            <a:off x="1033463" y="3573463"/>
            <a:ext cx="893762" cy="60960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Incident Specific Plans</a:t>
            </a:r>
          </a:p>
        </p:txBody>
      </p:sp>
      <p:sp>
        <p:nvSpPr>
          <p:cNvPr id="19" name="Document 18"/>
          <p:cNvSpPr>
            <a:spLocks noChangeArrowheads="1"/>
          </p:cNvSpPr>
          <p:nvPr/>
        </p:nvSpPr>
        <p:spPr bwMode="auto">
          <a:xfrm>
            <a:off x="36513" y="3573463"/>
            <a:ext cx="893762" cy="609600"/>
          </a:xfrm>
          <a:prstGeom prst="flowChartDocument">
            <a:avLst/>
          </a:prstGeom>
          <a:solidFill>
            <a:srgbClr val="FFFFFF"/>
          </a:solidFill>
          <a:ln w="19050">
            <a:solidFill>
              <a:schemeClr val="accent2"/>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Safety/Fire</a:t>
            </a:r>
          </a:p>
        </p:txBody>
      </p:sp>
      <p:sp>
        <p:nvSpPr>
          <p:cNvPr id="3078" name="TextBox 19"/>
          <p:cNvSpPr txBox="1">
            <a:spLocks noChangeArrowheads="1"/>
          </p:cNvSpPr>
          <p:nvPr/>
        </p:nvSpPr>
        <p:spPr bwMode="auto">
          <a:xfrm>
            <a:off x="36513" y="4402138"/>
            <a:ext cx="893762" cy="4318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Safety Procedures</a:t>
            </a:r>
          </a:p>
        </p:txBody>
      </p:sp>
      <p:sp>
        <p:nvSpPr>
          <p:cNvPr id="3079" name="TextBox 20"/>
          <p:cNvSpPr txBox="1">
            <a:spLocks noChangeArrowheads="1"/>
          </p:cNvSpPr>
          <p:nvPr/>
        </p:nvSpPr>
        <p:spPr bwMode="auto">
          <a:xfrm>
            <a:off x="36513" y="4838700"/>
            <a:ext cx="893762" cy="4318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Fire Procedures</a:t>
            </a:r>
          </a:p>
        </p:txBody>
      </p:sp>
      <p:sp>
        <p:nvSpPr>
          <p:cNvPr id="3080" name="TextBox 21"/>
          <p:cNvSpPr txBox="1">
            <a:spLocks noChangeArrowheads="1"/>
          </p:cNvSpPr>
          <p:nvPr/>
        </p:nvSpPr>
        <p:spPr bwMode="auto">
          <a:xfrm>
            <a:off x="1033463" y="4402138"/>
            <a:ext cx="893762" cy="4318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Utility Interruptions</a:t>
            </a:r>
          </a:p>
        </p:txBody>
      </p:sp>
      <p:sp>
        <p:nvSpPr>
          <p:cNvPr id="3081" name="TextBox 22"/>
          <p:cNvSpPr txBox="1">
            <a:spLocks noChangeArrowheads="1"/>
          </p:cNvSpPr>
          <p:nvPr/>
        </p:nvSpPr>
        <p:spPr bwMode="auto">
          <a:xfrm>
            <a:off x="36513" y="5270500"/>
            <a:ext cx="893762" cy="430213"/>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Emergency Codes</a:t>
            </a:r>
          </a:p>
        </p:txBody>
      </p:sp>
      <p:sp>
        <p:nvSpPr>
          <p:cNvPr id="25" name="TextBox 24"/>
          <p:cNvSpPr txBox="1"/>
          <p:nvPr/>
        </p:nvSpPr>
        <p:spPr>
          <a:xfrm>
            <a:off x="1033463" y="4845050"/>
            <a:ext cx="893762" cy="900113"/>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Human, Natural, Technological Hazard Response</a:t>
            </a:r>
          </a:p>
        </p:txBody>
      </p:sp>
      <p:sp>
        <p:nvSpPr>
          <p:cNvPr id="26" name="TextBox 25"/>
          <p:cNvSpPr txBox="1"/>
          <p:nvPr/>
        </p:nvSpPr>
        <p:spPr>
          <a:xfrm>
            <a:off x="2065338" y="4402138"/>
            <a:ext cx="1101725" cy="415925"/>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Patient Clinical &amp; Support Activities</a:t>
            </a:r>
          </a:p>
        </p:txBody>
      </p:sp>
      <p:sp>
        <p:nvSpPr>
          <p:cNvPr id="28" name="TextBox 27"/>
          <p:cNvSpPr txBox="1"/>
          <p:nvPr/>
        </p:nvSpPr>
        <p:spPr>
          <a:xfrm>
            <a:off x="2065338" y="5395913"/>
            <a:ext cx="1101725" cy="900112"/>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HICS, Crisis </a:t>
            </a:r>
            <a:r>
              <a:rPr lang="en-US" sz="1050" dirty="0" err="1">
                <a:latin typeface="Tw Cen MT"/>
                <a:ea typeface="+mn-ea"/>
                <a:cs typeface="Tw Cen MT"/>
              </a:rPr>
              <a:t>Comm</a:t>
            </a:r>
            <a:r>
              <a:rPr lang="en-US" sz="1050" dirty="0">
                <a:latin typeface="Tw Cen MT"/>
                <a:ea typeface="+mn-ea"/>
                <a:cs typeface="Tw Cen MT"/>
              </a:rPr>
              <a:t>/</a:t>
            </a:r>
            <a:r>
              <a:rPr lang="en-US" sz="1050" dirty="0" err="1">
                <a:latin typeface="Tw Cen MT"/>
                <a:ea typeface="+mn-ea"/>
                <a:cs typeface="Tw Cen MT"/>
              </a:rPr>
              <a:t>Mgmt</a:t>
            </a:r>
            <a:r>
              <a:rPr lang="en-US" sz="1050" dirty="0">
                <a:latin typeface="Tw Cen MT"/>
                <a:ea typeface="+mn-ea"/>
                <a:cs typeface="Tw Cen MT"/>
              </a:rPr>
              <a:t>, Triage, Surge, Public Health, Evacuation</a:t>
            </a:r>
          </a:p>
        </p:txBody>
      </p:sp>
      <p:sp>
        <p:nvSpPr>
          <p:cNvPr id="29" name="TextBox 28"/>
          <p:cNvSpPr txBox="1"/>
          <p:nvPr/>
        </p:nvSpPr>
        <p:spPr>
          <a:xfrm>
            <a:off x="2065338" y="4818063"/>
            <a:ext cx="1101725" cy="577850"/>
          </a:xfrm>
          <a:prstGeom prst="rect">
            <a:avLst/>
          </a:prstGeom>
          <a:noFill/>
          <a:ln w="19050">
            <a:solidFill>
              <a:schemeClr val="accent2"/>
            </a:solidFill>
          </a:ln>
        </p:spPr>
        <p:txBody>
          <a:bodyPr>
            <a:spAutoFit/>
          </a:bodyPr>
          <a:lstStyle/>
          <a:p>
            <a:pPr fontAlgn="auto">
              <a:spcBef>
                <a:spcPts val="0"/>
              </a:spcBef>
              <a:spcAft>
                <a:spcPts val="0"/>
              </a:spcAft>
              <a:defRPr/>
            </a:pPr>
            <a:r>
              <a:rPr lang="en-US" sz="1050" dirty="0">
                <a:latin typeface="Tw Cen MT"/>
                <a:ea typeface="+mn-ea"/>
                <a:cs typeface="Tw Cen MT"/>
              </a:rPr>
              <a:t>Management of Staff, Resources and Assets</a:t>
            </a:r>
          </a:p>
        </p:txBody>
      </p:sp>
      <p:sp>
        <p:nvSpPr>
          <p:cNvPr id="30" name="Document 29"/>
          <p:cNvSpPr>
            <a:spLocks noChangeArrowheads="1"/>
          </p:cNvSpPr>
          <p:nvPr/>
        </p:nvSpPr>
        <p:spPr bwMode="auto">
          <a:xfrm>
            <a:off x="3349625" y="3573463"/>
            <a:ext cx="2508250" cy="609600"/>
          </a:xfrm>
          <a:prstGeom prst="flowChartDocument">
            <a:avLst/>
          </a:prstGeom>
          <a:solidFill>
            <a:srgbClr val="FFFFFF"/>
          </a:solidFill>
          <a:ln w="19050">
            <a:solidFill>
              <a:schemeClr val="accent1"/>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sz="1100" dirty="0">
              <a:latin typeface="Tw Cen MT"/>
              <a:ea typeface="+mn-ea"/>
              <a:cs typeface="Tw Cen MT"/>
            </a:endParaRPr>
          </a:p>
          <a:p>
            <a:pPr algn="ctr" fontAlgn="auto">
              <a:spcBef>
                <a:spcPts val="0"/>
              </a:spcBef>
              <a:spcAft>
                <a:spcPts val="0"/>
              </a:spcAft>
              <a:defRPr/>
            </a:pPr>
            <a:r>
              <a:rPr lang="en-US" sz="1100" dirty="0">
                <a:latin typeface="Tw Cen MT"/>
                <a:ea typeface="+mn-ea"/>
                <a:cs typeface="Tw Cen MT"/>
              </a:rPr>
              <a:t>Organizational/Departmental Operations for Clinical, Business &amp; Research</a:t>
            </a:r>
          </a:p>
          <a:p>
            <a:pPr algn="ctr" fontAlgn="auto">
              <a:spcBef>
                <a:spcPts val="0"/>
              </a:spcBef>
              <a:spcAft>
                <a:spcPts val="0"/>
              </a:spcAft>
              <a:defRPr/>
            </a:pPr>
            <a:endParaRPr lang="en-US" sz="1100" dirty="0">
              <a:latin typeface="Tw Cen MT"/>
              <a:ea typeface="+mn-ea"/>
              <a:cs typeface="Tw Cen MT"/>
            </a:endParaRPr>
          </a:p>
        </p:txBody>
      </p:sp>
      <p:sp>
        <p:nvSpPr>
          <p:cNvPr id="3087" name="TextBox 32"/>
          <p:cNvSpPr txBox="1">
            <a:spLocks noChangeArrowheads="1"/>
          </p:cNvSpPr>
          <p:nvPr/>
        </p:nvSpPr>
        <p:spPr bwMode="auto">
          <a:xfrm>
            <a:off x="4927600" y="4875213"/>
            <a:ext cx="1066800" cy="461962"/>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latin typeface="Tw Cen MT" pitchFamily="34" charset="0"/>
              </a:rPr>
              <a:t>Downtime Procedures</a:t>
            </a:r>
          </a:p>
        </p:txBody>
      </p:sp>
      <p:sp>
        <p:nvSpPr>
          <p:cNvPr id="3088" name="TextBox 33"/>
          <p:cNvSpPr txBox="1">
            <a:spLocks noChangeArrowheads="1"/>
          </p:cNvSpPr>
          <p:nvPr/>
        </p:nvSpPr>
        <p:spPr bwMode="auto">
          <a:xfrm>
            <a:off x="3349625" y="4398963"/>
            <a:ext cx="1255713" cy="1277937"/>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r>
              <a:rPr lang="en-US" altLang="en-US" sz="1100">
                <a:latin typeface="Tw Cen MT" pitchFamily="34" charset="0"/>
              </a:rPr>
              <a:t>Business Continuity Branch Director (Service Continuity, Records Preservation and Business Relocation Units)</a:t>
            </a:r>
          </a:p>
        </p:txBody>
      </p:sp>
      <p:sp>
        <p:nvSpPr>
          <p:cNvPr id="35" name="Document 34"/>
          <p:cNvSpPr>
            <a:spLocks noChangeArrowheads="1"/>
          </p:cNvSpPr>
          <p:nvPr/>
        </p:nvSpPr>
        <p:spPr bwMode="auto">
          <a:xfrm>
            <a:off x="6146800" y="3573463"/>
            <a:ext cx="895350" cy="609600"/>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Network</a:t>
            </a:r>
          </a:p>
        </p:txBody>
      </p:sp>
      <p:sp>
        <p:nvSpPr>
          <p:cNvPr id="36" name="Document 35"/>
          <p:cNvSpPr>
            <a:spLocks noChangeArrowheads="1"/>
          </p:cNvSpPr>
          <p:nvPr/>
        </p:nvSpPr>
        <p:spPr bwMode="auto">
          <a:xfrm>
            <a:off x="7140575" y="3573463"/>
            <a:ext cx="895350" cy="609600"/>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Systems and Applications </a:t>
            </a:r>
          </a:p>
        </p:txBody>
      </p:sp>
      <p:sp>
        <p:nvSpPr>
          <p:cNvPr id="37" name="Document 36"/>
          <p:cNvSpPr>
            <a:spLocks noChangeArrowheads="1"/>
          </p:cNvSpPr>
          <p:nvPr/>
        </p:nvSpPr>
        <p:spPr bwMode="auto">
          <a:xfrm>
            <a:off x="8145463" y="3573463"/>
            <a:ext cx="895350" cy="609600"/>
          </a:xfrm>
          <a:prstGeom prst="flowChartDocument">
            <a:avLst/>
          </a:prstGeom>
          <a:solidFill>
            <a:srgbClr val="FFFFFF"/>
          </a:solidFill>
          <a:ln w="19050">
            <a:solidFill>
              <a:srgbClr val="4F6228"/>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r>
              <a:rPr lang="en-US" sz="1100" dirty="0">
                <a:latin typeface="Tw Cen MT"/>
                <a:ea typeface="+mn-ea"/>
                <a:cs typeface="Tw Cen MT"/>
              </a:rPr>
              <a:t>Telecom</a:t>
            </a:r>
          </a:p>
        </p:txBody>
      </p:sp>
      <p:sp>
        <p:nvSpPr>
          <p:cNvPr id="3092" name="TextBox 37"/>
          <p:cNvSpPr txBox="1">
            <a:spLocks noChangeArrowheads="1"/>
          </p:cNvSpPr>
          <p:nvPr/>
        </p:nvSpPr>
        <p:spPr bwMode="auto">
          <a:xfrm>
            <a:off x="4927600" y="5629275"/>
            <a:ext cx="1066800" cy="647700"/>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latin typeface="Tw Cen MT" pitchFamily="34" charset="0"/>
              </a:rPr>
              <a:t>Vital Records, Equipment and Supplies</a:t>
            </a:r>
          </a:p>
        </p:txBody>
      </p:sp>
      <p:sp>
        <p:nvSpPr>
          <p:cNvPr id="3093" name="TextBox 38"/>
          <p:cNvSpPr txBox="1">
            <a:spLocks noChangeArrowheads="1"/>
          </p:cNvSpPr>
          <p:nvPr/>
        </p:nvSpPr>
        <p:spPr bwMode="auto">
          <a:xfrm>
            <a:off x="4927600" y="4397375"/>
            <a:ext cx="1066800" cy="461963"/>
          </a:xfrm>
          <a:prstGeom prst="rect">
            <a:avLst/>
          </a:prstGeom>
          <a:noFill/>
          <a:ln w="19050">
            <a:solidFill>
              <a:srgbClr val="4F81B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a:latin typeface="Tw Cen MT" pitchFamily="34" charset="0"/>
              </a:rPr>
              <a:t>Essential Services</a:t>
            </a:r>
          </a:p>
        </p:txBody>
      </p:sp>
      <p:cxnSp>
        <p:nvCxnSpPr>
          <p:cNvPr id="41" name="Straight Connector 40"/>
          <p:cNvCxnSpPr/>
          <p:nvPr/>
        </p:nvCxnSpPr>
        <p:spPr>
          <a:xfrm>
            <a:off x="6402388" y="4543425"/>
            <a:ext cx="2165350" cy="4763"/>
          </a:xfrm>
          <a:prstGeom prst="line">
            <a:avLst/>
          </a:prstGeom>
          <a:ln w="19050">
            <a:solidFill>
              <a:schemeClr val="accent3">
                <a:lumMod val="50000"/>
              </a:schemeClr>
            </a:solidFill>
          </a:ln>
        </p:spPr>
        <p:style>
          <a:lnRef idx="1">
            <a:schemeClr val="accent3"/>
          </a:lnRef>
          <a:fillRef idx="0">
            <a:schemeClr val="accent3"/>
          </a:fillRef>
          <a:effectRef idx="0">
            <a:schemeClr val="accent3"/>
          </a:effectRef>
          <a:fontRef idx="minor">
            <a:schemeClr val="tx1"/>
          </a:fontRef>
        </p:style>
      </p:cxnSp>
      <p:cxnSp>
        <p:nvCxnSpPr>
          <p:cNvPr id="42" name="Straight Connector 41"/>
          <p:cNvCxnSpPr/>
          <p:nvPr/>
        </p:nvCxnSpPr>
        <p:spPr>
          <a:xfrm flipV="1">
            <a:off x="6402388" y="4178300"/>
            <a:ext cx="0" cy="365125"/>
          </a:xfrm>
          <a:prstGeom prst="line">
            <a:avLst/>
          </a:prstGeom>
          <a:ln w="19050">
            <a:solidFill>
              <a:schemeClr val="accent3">
                <a:lumMod val="50000"/>
              </a:schemeClr>
            </a:solidFill>
          </a:ln>
        </p:spPr>
        <p:style>
          <a:lnRef idx="1">
            <a:schemeClr val="accent3"/>
          </a:lnRef>
          <a:fillRef idx="0">
            <a:schemeClr val="accent3"/>
          </a:fillRef>
          <a:effectRef idx="0">
            <a:schemeClr val="accent3"/>
          </a:effectRef>
          <a:fontRef idx="minor">
            <a:schemeClr val="tx1"/>
          </a:fontRef>
        </p:style>
      </p:cxnSp>
      <p:cxnSp>
        <p:nvCxnSpPr>
          <p:cNvPr id="45" name="Straight Connector 44"/>
          <p:cNvCxnSpPr/>
          <p:nvPr/>
        </p:nvCxnSpPr>
        <p:spPr>
          <a:xfrm flipV="1">
            <a:off x="7553325" y="4183063"/>
            <a:ext cx="0" cy="365125"/>
          </a:xfrm>
          <a:prstGeom prst="line">
            <a:avLst/>
          </a:prstGeom>
          <a:ln w="19050">
            <a:solidFill>
              <a:schemeClr val="accent3">
                <a:lumMod val="50000"/>
              </a:schemeClr>
            </a:solidFill>
          </a:ln>
        </p:spPr>
        <p:style>
          <a:lnRef idx="1">
            <a:schemeClr val="accent3"/>
          </a:lnRef>
          <a:fillRef idx="0">
            <a:schemeClr val="accent3"/>
          </a:fillRef>
          <a:effectRef idx="0">
            <a:schemeClr val="accent3"/>
          </a:effectRef>
          <a:fontRef idx="minor">
            <a:schemeClr val="tx1"/>
          </a:fontRef>
        </p:style>
      </p:cxnSp>
      <p:cxnSp>
        <p:nvCxnSpPr>
          <p:cNvPr id="46" name="Straight Connector 45"/>
          <p:cNvCxnSpPr/>
          <p:nvPr/>
        </p:nvCxnSpPr>
        <p:spPr>
          <a:xfrm flipV="1">
            <a:off x="8567738" y="4148138"/>
            <a:ext cx="0" cy="400050"/>
          </a:xfrm>
          <a:prstGeom prst="line">
            <a:avLst/>
          </a:prstGeom>
          <a:ln w="19050">
            <a:solidFill>
              <a:srgbClr val="4F6228"/>
            </a:solidFill>
          </a:ln>
        </p:spPr>
        <p:style>
          <a:lnRef idx="1">
            <a:schemeClr val="accent3"/>
          </a:lnRef>
          <a:fillRef idx="0">
            <a:schemeClr val="accent3"/>
          </a:fillRef>
          <a:effectRef idx="0">
            <a:schemeClr val="accent3"/>
          </a:effectRef>
          <a:fontRef idx="minor">
            <a:schemeClr val="tx1"/>
          </a:fontRef>
        </p:style>
      </p:cxnSp>
      <p:cxnSp>
        <p:nvCxnSpPr>
          <p:cNvPr id="50" name="Straight Connector 49"/>
          <p:cNvCxnSpPr/>
          <p:nvPr/>
        </p:nvCxnSpPr>
        <p:spPr>
          <a:xfrm flipV="1">
            <a:off x="7553325" y="4543425"/>
            <a:ext cx="0" cy="561975"/>
          </a:xfrm>
          <a:prstGeom prst="line">
            <a:avLst/>
          </a:prstGeom>
          <a:ln w="19050">
            <a:solidFill>
              <a:schemeClr val="accent3">
                <a:lumMod val="50000"/>
              </a:schemeClr>
            </a:solidFill>
            <a:prstDash val="dash"/>
          </a:ln>
        </p:spPr>
        <p:style>
          <a:lnRef idx="1">
            <a:schemeClr val="accent3"/>
          </a:lnRef>
          <a:fillRef idx="0">
            <a:schemeClr val="accent3"/>
          </a:fillRef>
          <a:effectRef idx="0">
            <a:schemeClr val="accent3"/>
          </a:effectRef>
          <a:fontRef idx="minor">
            <a:schemeClr val="tx1"/>
          </a:fontRef>
        </p:style>
      </p:cxnSp>
      <p:cxnSp>
        <p:nvCxnSpPr>
          <p:cNvPr id="52" name="Straight Connector 51"/>
          <p:cNvCxnSpPr/>
          <p:nvPr/>
        </p:nvCxnSpPr>
        <p:spPr>
          <a:xfrm flipH="1">
            <a:off x="6083300" y="5105400"/>
            <a:ext cx="1470025" cy="0"/>
          </a:xfrm>
          <a:prstGeom prst="line">
            <a:avLst/>
          </a:prstGeom>
          <a:ln w="19050">
            <a:solidFill>
              <a:schemeClr val="accent3">
                <a:lumMod val="50000"/>
              </a:schemeClr>
            </a:solidFill>
            <a:prstDash val="dash"/>
          </a:ln>
        </p:spPr>
        <p:style>
          <a:lnRef idx="1">
            <a:schemeClr val="accent3"/>
          </a:lnRef>
          <a:fillRef idx="0">
            <a:schemeClr val="accent3"/>
          </a:fillRef>
          <a:effectRef idx="0">
            <a:schemeClr val="accent3"/>
          </a:effectRef>
          <a:fontRef idx="minor">
            <a:schemeClr val="tx1"/>
          </a:fontRef>
        </p:style>
      </p:cxnSp>
      <p:sp>
        <p:nvSpPr>
          <p:cNvPr id="60" name="Rectangle 59"/>
          <p:cNvSpPr/>
          <p:nvPr/>
        </p:nvSpPr>
        <p:spPr>
          <a:xfrm>
            <a:off x="4849813" y="4321175"/>
            <a:ext cx="1233487" cy="1125538"/>
          </a:xfrm>
          <a:prstGeom prst="rect">
            <a:avLst/>
          </a:prstGeom>
          <a:noFill/>
          <a:ln w="19050">
            <a:solidFill>
              <a:schemeClr val="accent3">
                <a:lumMod val="50000"/>
              </a:schemeClr>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 name="Rectangle 60"/>
          <p:cNvSpPr/>
          <p:nvPr/>
        </p:nvSpPr>
        <p:spPr>
          <a:xfrm>
            <a:off x="1004888" y="4292600"/>
            <a:ext cx="3644900" cy="2074863"/>
          </a:xfrm>
          <a:prstGeom prst="rect">
            <a:avLst/>
          </a:prstGeom>
          <a:noFill/>
          <a:ln w="19050" cmpd="sng">
            <a:solidFill>
              <a:schemeClr val="accent1"/>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3" name="TextBox 62"/>
          <p:cNvSpPr txBox="1"/>
          <p:nvPr/>
        </p:nvSpPr>
        <p:spPr>
          <a:xfrm>
            <a:off x="36513" y="1139825"/>
            <a:ext cx="9004300" cy="307975"/>
          </a:xfrm>
          <a:prstGeom prst="rect">
            <a:avLst/>
          </a:prstGeom>
          <a:solidFill>
            <a:srgbClr val="26262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indent="-342900" algn="ctr" fontAlgn="auto">
              <a:spcBef>
                <a:spcPts val="0"/>
              </a:spcBef>
              <a:spcAft>
                <a:spcPts val="0"/>
              </a:spcAft>
              <a:defRPr/>
            </a:pPr>
            <a:r>
              <a:rPr lang="en-US" sz="1400" dirty="0">
                <a:solidFill>
                  <a:schemeClr val="bg1"/>
                </a:solidFill>
                <a:latin typeface="Tw Cen MT"/>
                <a:cs typeface="Tw Cen MT"/>
              </a:rPr>
              <a:t>Governance</a:t>
            </a:r>
          </a:p>
        </p:txBody>
      </p:sp>
      <p:cxnSp>
        <p:nvCxnSpPr>
          <p:cNvPr id="64" name="Straight Connector 63"/>
          <p:cNvCxnSpPr>
            <a:stCxn id="3093" idx="0"/>
          </p:cNvCxnSpPr>
          <p:nvPr/>
        </p:nvCxnSpPr>
        <p:spPr>
          <a:xfrm flipV="1">
            <a:off x="5461000" y="4064000"/>
            <a:ext cx="0" cy="333375"/>
          </a:xfrm>
          <a:prstGeom prst="line">
            <a:avLst/>
          </a:prstGeom>
          <a:ln w="19050">
            <a:solidFill>
              <a:srgbClr val="4F81BD"/>
            </a:solidFill>
          </a:ln>
        </p:spPr>
        <p:style>
          <a:lnRef idx="1">
            <a:schemeClr val="accent3"/>
          </a:lnRef>
          <a:fillRef idx="0">
            <a:schemeClr val="accent3"/>
          </a:fillRef>
          <a:effectRef idx="0">
            <a:schemeClr val="accent3"/>
          </a:effectRef>
          <a:fontRef idx="minor">
            <a:schemeClr val="tx1"/>
          </a:fontRef>
        </p:style>
      </p:cxnSp>
      <p:cxnSp>
        <p:nvCxnSpPr>
          <p:cNvPr id="73" name="Straight Connector 72"/>
          <p:cNvCxnSpPr>
            <a:stCxn id="3088" idx="0"/>
          </p:cNvCxnSpPr>
          <p:nvPr/>
        </p:nvCxnSpPr>
        <p:spPr>
          <a:xfrm flipV="1">
            <a:off x="3978275" y="4178300"/>
            <a:ext cx="0" cy="220663"/>
          </a:xfrm>
          <a:prstGeom prst="line">
            <a:avLst/>
          </a:prstGeom>
          <a:ln w="19050">
            <a:solidFill>
              <a:srgbClr val="4F81BD"/>
            </a:solidFill>
          </a:ln>
        </p:spPr>
        <p:style>
          <a:lnRef idx="1">
            <a:schemeClr val="accent3"/>
          </a:lnRef>
          <a:fillRef idx="0">
            <a:schemeClr val="accent3"/>
          </a:fillRef>
          <a:effectRef idx="0">
            <a:schemeClr val="accent3"/>
          </a:effectRef>
          <a:fontRef idx="minor">
            <a:schemeClr val="tx1"/>
          </a:fontRef>
        </p:style>
      </p:cxnSp>
      <p:cxnSp>
        <p:nvCxnSpPr>
          <p:cNvPr id="78" name="Straight Connector 77"/>
          <p:cNvCxnSpPr>
            <a:stCxn id="19" idx="2"/>
            <a:endCxn id="3078" idx="0"/>
          </p:cNvCxnSpPr>
          <p:nvPr/>
        </p:nvCxnSpPr>
        <p:spPr>
          <a:xfrm>
            <a:off x="484188" y="4141788"/>
            <a:ext cx="0" cy="260350"/>
          </a:xfrm>
          <a:prstGeom prst="line">
            <a:avLst/>
          </a:prstGeom>
          <a:ln w="19050"/>
        </p:spPr>
        <p:style>
          <a:lnRef idx="1">
            <a:schemeClr val="accent2"/>
          </a:lnRef>
          <a:fillRef idx="0">
            <a:schemeClr val="accent2"/>
          </a:fillRef>
          <a:effectRef idx="0">
            <a:schemeClr val="accent2"/>
          </a:effectRef>
          <a:fontRef idx="minor">
            <a:schemeClr val="tx1"/>
          </a:fontRef>
        </p:style>
      </p:cxnSp>
      <p:cxnSp>
        <p:nvCxnSpPr>
          <p:cNvPr id="79" name="Straight Connector 78"/>
          <p:cNvCxnSpPr>
            <a:endCxn id="3080" idx="0"/>
          </p:cNvCxnSpPr>
          <p:nvPr/>
        </p:nvCxnSpPr>
        <p:spPr>
          <a:xfrm flipH="1">
            <a:off x="1481138" y="4162425"/>
            <a:ext cx="1587" cy="239713"/>
          </a:xfrm>
          <a:prstGeom prst="line">
            <a:avLst/>
          </a:prstGeom>
          <a:ln w="19050"/>
        </p:spPr>
        <p:style>
          <a:lnRef idx="1">
            <a:schemeClr val="accent2"/>
          </a:lnRef>
          <a:fillRef idx="0">
            <a:schemeClr val="accent2"/>
          </a:fillRef>
          <a:effectRef idx="0">
            <a:schemeClr val="accent2"/>
          </a:effectRef>
          <a:fontRef idx="minor">
            <a:schemeClr val="tx1"/>
          </a:fontRef>
        </p:style>
      </p:cxnSp>
      <p:cxnSp>
        <p:nvCxnSpPr>
          <p:cNvPr id="81" name="Straight Connector 80"/>
          <p:cNvCxnSpPr/>
          <p:nvPr/>
        </p:nvCxnSpPr>
        <p:spPr>
          <a:xfrm flipH="1">
            <a:off x="2614613" y="4144963"/>
            <a:ext cx="3175" cy="24130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82" name="Rectangle 81"/>
          <p:cNvSpPr>
            <a:spLocks noChangeArrowheads="1"/>
          </p:cNvSpPr>
          <p:nvPr/>
        </p:nvSpPr>
        <p:spPr bwMode="auto">
          <a:xfrm>
            <a:off x="7140575" y="5337175"/>
            <a:ext cx="1900238" cy="1030288"/>
          </a:xfrm>
          <a:prstGeom prst="rect">
            <a:avLst/>
          </a:prstGeom>
          <a:solidFill>
            <a:srgbClr val="D9D9D9"/>
          </a:solidFill>
          <a:ln w="19050">
            <a:solidFill>
              <a:schemeClr val="tx1"/>
            </a:solidFill>
            <a:miter lim="800000"/>
            <a:headEnd/>
            <a:tailEnd/>
          </a:ln>
          <a:effectLst>
            <a:outerShdw blurRad="40000" dist="23000" dir="5400000" rotWithShape="0">
              <a:srgbClr val="808080">
                <a:alpha val="34999"/>
              </a:srgbClr>
            </a:outerShdw>
          </a:effectLst>
        </p:spPr>
        <p:txBody>
          <a:bodyPr anchor="ct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000">
                <a:solidFill>
                  <a:srgbClr val="000000"/>
                </a:solidFill>
                <a:latin typeface="Tw Cen MT" pitchFamily="34" charset="0"/>
              </a:rPr>
              <a:t>A resource provided by</a:t>
            </a:r>
          </a:p>
          <a:p>
            <a:pPr algn="ctr"/>
            <a:r>
              <a:rPr lang="en-US" altLang="en-US" sz="1000">
                <a:solidFill>
                  <a:srgbClr val="000000"/>
                </a:solidFill>
                <a:latin typeface="Tw Cen MT" pitchFamily="34" charset="0"/>
              </a:rPr>
              <a:t>The Minnesota Department of Health – Office of Emergency Preparedness</a:t>
            </a:r>
          </a:p>
          <a:p>
            <a:pPr algn="ctr"/>
            <a:r>
              <a:rPr lang="en-US" altLang="en-US" sz="1000">
                <a:solidFill>
                  <a:srgbClr val="000000"/>
                </a:solidFill>
                <a:latin typeface="Tw Cen MT" pitchFamily="34" charset="0"/>
              </a:rPr>
              <a:t> (in partnership with Wakefield Brunswick)</a:t>
            </a:r>
          </a:p>
        </p:txBody>
      </p:sp>
      <p:sp>
        <p:nvSpPr>
          <p:cNvPr id="43" name="TextBox 42"/>
          <p:cNvSpPr txBox="1"/>
          <p:nvPr/>
        </p:nvSpPr>
        <p:spPr>
          <a:xfrm>
            <a:off x="254000" y="1773238"/>
            <a:ext cx="2720975" cy="1476375"/>
          </a:xfrm>
          <a:prstGeom prst="rect">
            <a:avLst/>
          </a:prstGeom>
          <a:noFill/>
          <a:ln w="19050">
            <a:solidFill>
              <a:schemeClr val="accent2"/>
            </a:solidFill>
          </a:ln>
        </p:spPr>
        <p:txBody>
          <a:bodyPr>
            <a:spAutoFit/>
          </a:bodyPr>
          <a:lstStyle/>
          <a:p>
            <a:pPr fontAlgn="auto">
              <a:spcBef>
                <a:spcPts val="0"/>
              </a:spcBef>
              <a:spcAft>
                <a:spcPts val="0"/>
              </a:spcAft>
              <a:defRPr/>
            </a:pPr>
            <a:r>
              <a:rPr lang="en-US" sz="1200" b="1" kern="0" dirty="0">
                <a:latin typeface="Tw Cen MT"/>
                <a:ea typeface="+mn-ea"/>
                <a:cs typeface="Tw Cen MT"/>
              </a:rPr>
              <a:t>Emergency Operations Planning </a:t>
            </a:r>
            <a:r>
              <a:rPr lang="en-US" sz="1200" b="1" kern="0" dirty="0">
                <a:solidFill>
                  <a:srgbClr val="000000"/>
                </a:solidFill>
                <a:latin typeface="Tw Cen MT"/>
                <a:ea typeface="+mn-ea"/>
                <a:cs typeface="Tw Cen MT"/>
              </a:rPr>
              <a:t>(EOP)</a:t>
            </a:r>
          </a:p>
          <a:p>
            <a:pPr algn="ctr" fontAlgn="auto">
              <a:spcBef>
                <a:spcPts val="0"/>
              </a:spcBef>
              <a:spcAft>
                <a:spcPts val="0"/>
              </a:spcAft>
              <a:defRPr/>
            </a:pPr>
            <a:endParaRPr lang="en-US" sz="1200" b="1" dirty="0">
              <a:solidFill>
                <a:srgbClr val="000000"/>
              </a:solidFill>
              <a:latin typeface="Tw Cen MT"/>
              <a:ea typeface="+mn-ea"/>
              <a:cs typeface="Tw Cen MT"/>
            </a:endParaRPr>
          </a:p>
          <a:p>
            <a:pPr fontAlgn="auto">
              <a:spcBef>
                <a:spcPts val="0"/>
              </a:spcBef>
              <a:spcAft>
                <a:spcPts val="0"/>
              </a:spcAft>
              <a:defRPr/>
            </a:pPr>
            <a:r>
              <a:rPr lang="en-US" sz="1100" dirty="0">
                <a:solidFill>
                  <a:srgbClr val="000000"/>
                </a:solidFill>
                <a:latin typeface="Tw Cen MT"/>
                <a:ea typeface="+mn-ea"/>
                <a:cs typeface="Tw Cen MT"/>
              </a:rPr>
              <a:t>Plans, procedures and resources for all four emergency phases (mitigation, preparedness, response, and recovery), for all types of emergencies and disasters.</a:t>
            </a:r>
          </a:p>
          <a:p>
            <a:pPr fontAlgn="auto">
              <a:spcBef>
                <a:spcPts val="0"/>
              </a:spcBef>
              <a:spcAft>
                <a:spcPts val="0"/>
              </a:spcAft>
              <a:defRPr/>
            </a:pPr>
            <a:endParaRPr lang="en-US" sz="1100" dirty="0">
              <a:solidFill>
                <a:srgbClr val="000000"/>
              </a:solidFill>
              <a:latin typeface="Tw Cen MT"/>
              <a:ea typeface="+mn-ea"/>
              <a:cs typeface="Tw Cen MT"/>
            </a:endParaRPr>
          </a:p>
          <a:p>
            <a:pPr fontAlgn="auto">
              <a:spcBef>
                <a:spcPts val="0"/>
              </a:spcBef>
              <a:spcAft>
                <a:spcPts val="0"/>
              </a:spcAft>
              <a:defRPr/>
            </a:pPr>
            <a:endParaRPr lang="en-US" sz="1100" dirty="0">
              <a:solidFill>
                <a:srgbClr val="000000"/>
              </a:solidFill>
              <a:latin typeface="Tw Cen MT"/>
              <a:ea typeface="+mn-ea"/>
              <a:cs typeface="Tw Cen MT"/>
            </a:endParaRPr>
          </a:p>
        </p:txBody>
      </p:sp>
      <p:sp>
        <p:nvSpPr>
          <p:cNvPr id="44" name="TextBox 43"/>
          <p:cNvSpPr txBox="1"/>
          <p:nvPr/>
        </p:nvSpPr>
        <p:spPr>
          <a:xfrm>
            <a:off x="3349625" y="1774825"/>
            <a:ext cx="2508250" cy="1477963"/>
          </a:xfrm>
          <a:prstGeom prst="rect">
            <a:avLst/>
          </a:prstGeom>
          <a:noFill/>
          <a:ln w="19050">
            <a:solidFill>
              <a:srgbClr val="4F81BD"/>
            </a:solidFill>
          </a:ln>
        </p:spPr>
        <p:txBody>
          <a:bodyPr>
            <a:spAutoFit/>
          </a:bodyPr>
          <a:lstStyle/>
          <a:p>
            <a:pPr algn="ctr" fontAlgn="auto">
              <a:spcBef>
                <a:spcPts val="0"/>
              </a:spcBef>
              <a:spcAft>
                <a:spcPts val="0"/>
              </a:spcAft>
              <a:defRPr/>
            </a:pPr>
            <a:r>
              <a:rPr lang="en-US" sz="1200" b="1" kern="0" dirty="0">
                <a:solidFill>
                  <a:srgbClr val="000000"/>
                </a:solidFill>
                <a:latin typeface="Tw Cen MT"/>
                <a:ea typeface="+mn-ea"/>
                <a:cs typeface="Tw Cen MT"/>
              </a:rPr>
              <a:t>Business Continuity Planning</a:t>
            </a:r>
          </a:p>
          <a:p>
            <a:pPr algn="ctr" fontAlgn="auto">
              <a:spcBef>
                <a:spcPts val="0"/>
              </a:spcBef>
              <a:spcAft>
                <a:spcPts val="0"/>
              </a:spcAft>
              <a:defRPr/>
            </a:pPr>
            <a:r>
              <a:rPr lang="en-US" sz="1200" b="1" kern="0" dirty="0">
                <a:solidFill>
                  <a:srgbClr val="000000"/>
                </a:solidFill>
                <a:latin typeface="Tw Cen MT"/>
                <a:ea typeface="+mn-ea"/>
                <a:cs typeface="Tw Cen MT"/>
              </a:rPr>
              <a:t> (BCP)</a:t>
            </a:r>
          </a:p>
          <a:p>
            <a:pPr fontAlgn="auto">
              <a:spcBef>
                <a:spcPts val="0"/>
              </a:spcBef>
              <a:spcAft>
                <a:spcPts val="0"/>
              </a:spcAft>
              <a:defRPr/>
            </a:pPr>
            <a:r>
              <a:rPr lang="en-US" sz="1100" dirty="0">
                <a:solidFill>
                  <a:srgbClr val="000000"/>
                </a:solidFill>
                <a:latin typeface="Tw Cen MT"/>
                <a:ea typeface="+mn-ea"/>
                <a:cs typeface="Tw Cen MT"/>
              </a:rPr>
              <a:t>Plans, procedures and resources to maintain and/or recover essential services and functions impacted by an event causing an interruption of normal operations.</a:t>
            </a:r>
          </a:p>
          <a:p>
            <a:pPr fontAlgn="auto">
              <a:spcBef>
                <a:spcPts val="0"/>
              </a:spcBef>
              <a:spcAft>
                <a:spcPts val="0"/>
              </a:spcAft>
              <a:defRPr/>
            </a:pPr>
            <a:endParaRPr lang="en-US" sz="1100" dirty="0">
              <a:solidFill>
                <a:srgbClr val="000000"/>
              </a:solidFill>
              <a:latin typeface="Tw Cen MT"/>
              <a:ea typeface="+mn-ea"/>
              <a:cs typeface="Tw Cen MT"/>
            </a:endParaRPr>
          </a:p>
        </p:txBody>
      </p:sp>
      <p:sp>
        <p:nvSpPr>
          <p:cNvPr id="48" name="TextBox 47"/>
          <p:cNvSpPr txBox="1"/>
          <p:nvPr/>
        </p:nvSpPr>
        <p:spPr>
          <a:xfrm>
            <a:off x="6192838" y="1773238"/>
            <a:ext cx="2722562" cy="1468437"/>
          </a:xfrm>
          <a:prstGeom prst="rect">
            <a:avLst/>
          </a:prstGeom>
          <a:noFill/>
          <a:ln w="19050">
            <a:solidFill>
              <a:srgbClr val="4F6228"/>
            </a:solidFill>
          </a:ln>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algn="ctr"/>
            <a:r>
              <a:rPr lang="en-US" altLang="en-US" sz="1200" b="1" dirty="0">
                <a:latin typeface="Tw Cen MT" pitchFamily="34" charset="0"/>
              </a:rPr>
              <a:t>Disaster Recovery Planning (DRP)</a:t>
            </a:r>
          </a:p>
          <a:p>
            <a:pPr algn="ctr"/>
            <a:endParaRPr lang="en-US" altLang="en-US" sz="1400" b="1" dirty="0">
              <a:solidFill>
                <a:srgbClr val="000000"/>
              </a:solidFill>
              <a:latin typeface="Tw Cen MT" pitchFamily="34" charset="0"/>
            </a:endParaRPr>
          </a:p>
          <a:p>
            <a:pPr>
              <a:spcBef>
                <a:spcPct val="20000"/>
              </a:spcBef>
              <a:buClr>
                <a:schemeClr val="hlink"/>
              </a:buClr>
            </a:pPr>
            <a:r>
              <a:rPr lang="en-US" altLang="en-US" sz="1200" dirty="0">
                <a:solidFill>
                  <a:srgbClr val="000000"/>
                </a:solidFill>
                <a:latin typeface="Tw Cen MT" pitchFamily="34" charset="0"/>
              </a:rPr>
              <a:t>Plans, procedures and resources to maintain and/or recovery </a:t>
            </a:r>
            <a:r>
              <a:rPr lang="en-US" altLang="en-US" sz="1200" dirty="0">
                <a:latin typeface="Tw Cen MT" pitchFamily="34" charset="0"/>
              </a:rPr>
              <a:t>the information technology systems, network, and telecommunications services.</a:t>
            </a:r>
            <a:endParaRPr lang="en-US" altLang="en-US" sz="1100" dirty="0">
              <a:solidFill>
                <a:srgbClr val="000000"/>
              </a:solidFill>
              <a:latin typeface="Tw Cen MT" pitchFamily="34" charset="0"/>
            </a:endParaRPr>
          </a:p>
          <a:p>
            <a:endParaRPr lang="en-US" altLang="en-US" sz="1100" dirty="0">
              <a:solidFill>
                <a:srgbClr val="000000"/>
              </a:solidFill>
              <a:latin typeface="Tw Cen MT" pitchFamily="34" charset="0"/>
            </a:endParaRPr>
          </a:p>
        </p:txBody>
      </p:sp>
    </p:spTree>
    <p:extLst>
      <p:ext uri="{BB962C8B-B14F-4D97-AF65-F5344CB8AC3E}">
        <p14:creationId xmlns:p14="http://schemas.microsoft.com/office/powerpoint/2010/main" val="2642406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quot;/&gt;&lt;property id=&quot;20307&quot; value=&quot;326&quot;/&gt;&lt;/object&gt;&lt;object type=&quot;3&quot; unique_id=&quot;10004&quot;&gt;&lt;property id=&quot;20148&quot; value=&quot;5&quot;/&gt;&lt;property id=&quot;20300&quot; value=&quot;Slide 2&quot;/&gt;&lt;property id=&quot;20307&quot; value=&quot;364&quot;/&gt;&lt;/object&gt;&lt;object type=&quot;3&quot; unique_id=&quot;10005&quot;&gt;&lt;property id=&quot;20148&quot; value=&quot;5&quot;/&gt;&lt;property id=&quot;20300&quot; value=&quot;Slide 3&quot;/&gt;&lt;property id=&quot;20307&quot; value=&quot;376&quot;/&gt;&lt;/object&gt;&lt;object type=&quot;3&quot; unique_id=&quot;10006&quot;&gt;&lt;property id=&quot;20148&quot; value=&quot;5&quot;/&gt;&lt;property id=&quot;20300&quot; value=&quot;Slide 4&quot;/&gt;&lt;property id=&quot;20307&quot; value=&quot;381&quot;/&gt;&lt;/object&gt;&lt;object type=&quot;3&quot; unique_id=&quot;10007&quot;&gt;&lt;property id=&quot;20148&quot; value=&quot;5&quot;/&gt;&lt;property id=&quot;20300&quot; value=&quot;Slide 5 - &amp;quot;What is Business Continuity?&amp;quot;&quot;/&gt;&lt;property id=&quot;20307&quot; value=&quot;327&quot;/&gt;&lt;/object&gt;&lt;object type=&quot;3&quot; unique_id=&quot;10008&quot;&gt;&lt;property id=&quot;20148&quot; value=&quot;5&quot;/&gt;&lt;property id=&quot;20300&quot; value=&quot;Slide 6 - &amp;quot;What is Business Continuity?&amp;quot;&quot;/&gt;&lt;property id=&quot;20307&quot; value=&quot;328&quot;/&gt;&lt;/object&gt;&lt;object type=&quot;3&quot; unique_id=&quot;10009&quot;&gt;&lt;property id=&quot;20148&quot; value=&quot;5&quot;/&gt;&lt;property id=&quot;20300&quot; value=&quot;Slide 7 - &amp;quot;What is Business Continuity?&amp;quot;&quot;/&gt;&lt;property id=&quot;20307&quot; value=&quot;329&quot;/&gt;&lt;/object&gt;&lt;object type=&quot;3&quot; unique_id=&quot;10010&quot;&gt;&lt;property id=&quot;20148&quot; value=&quot;5&quot;/&gt;&lt;property id=&quot;20300&quot; value=&quot;Slide 8 - &amp;quot;What is Business Continuity?&amp;quot;&quot;/&gt;&lt;property id=&quot;20307&quot; value=&quot;330&quot;/&gt;&lt;/object&gt;&lt;object type=&quot;3&quot; unique_id=&quot;10011&quot;&gt;&lt;property id=&quot;20148&quot; value=&quot;5&quot;/&gt;&lt;property id=&quot;20300&quot; value=&quot;Slide 9&quot;/&gt;&lt;property id=&quot;20307&quot; value=&quot;387&quot;/&gt;&lt;/object&gt;&lt;object type=&quot;3&quot; unique_id=&quot;10012&quot;&gt;&lt;property id=&quot;20148&quot; value=&quot;5&quot;/&gt;&lt;property id=&quot;20300&quot; value=&quot;Slide 10&quot;/&gt;&lt;property id=&quot;20307&quot; value=&quot;384&quot;/&gt;&lt;/object&gt;&lt;object type=&quot;3&quot; unique_id=&quot;10013&quot;&gt;&lt;property id=&quot;20148&quot; value=&quot;5&quot;/&gt;&lt;property id=&quot;20300&quot; value=&quot;Slide 11&quot;/&gt;&lt;property id=&quot;20307&quot; value=&quot;377&quot;/&gt;&lt;/object&gt;&lt;object type=&quot;3&quot; unique_id=&quot;10014&quot;&gt;&lt;property id=&quot;20148&quot; value=&quot;5&quot;/&gt;&lt;property id=&quot;20300&quot; value=&quot;Slide 12&quot;/&gt;&lt;property id=&quot;20307&quot; value=&quot;385&quot;/&gt;&lt;/object&gt;&lt;object type=&quot;3&quot; unique_id=&quot;10015&quot;&gt;&lt;property id=&quot;20148&quot; value=&quot;5&quot;/&gt;&lt;property id=&quot;20300&quot; value=&quot;Slide 13&quot;/&gt;&lt;property id=&quot;20307&quot; value=&quot;386&quot;/&gt;&lt;/object&gt;&lt;object type=&quot;3&quot; unique_id=&quot;10016&quot;&gt;&lt;property id=&quot;20148&quot; value=&quot;5&quot;/&gt;&lt;property id=&quot;20300&quot; value=&quot;Slide 14 - &amp;quot;Thank You&amp;quot;&quot;/&gt;&lt;property id=&quot;20307&quot; value=&quot;383&quot;/&gt;&lt;/object&gt;&lt;object type=&quot;3&quot; unique_id=&quot;10017&quot;&gt;&lt;property id=&quot;20148&quot; value=&quot;5&quot;/&gt;&lt;property id=&quot;20300&quot; value=&quot;Slide 15&quot;/&gt;&lt;property id=&quot;20307&quot; value=&quot;336&quot;/&gt;&lt;/object&gt;&lt;object type=&quot;3&quot; unique_id=&quot;10018&quot;&gt;&lt;property id=&quot;20148&quot; value=&quot;5&quot;/&gt;&lt;property id=&quot;20300&quot; value=&quot;Slide 16&quot;/&gt;&lt;property id=&quot;20307&quot; value=&quot;349&quot;/&gt;&lt;/object&gt;&lt;object type=&quot;3&quot; unique_id=&quot;10019&quot;&gt;&lt;property id=&quot;20148&quot; value=&quot;5&quot;/&gt;&lt;property id=&quot;20300&quot; value=&quot;Slide 17&quot;/&gt;&lt;property id=&quot;20307&quot; value=&quot;388&quot;/&gt;&lt;/object&gt;&lt;/object&gt;&lt;object type=&quot;8&quot; unique_id=&quot;1003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10427</TotalTime>
  <Words>2091</Words>
  <Application>Microsoft Office PowerPoint</Application>
  <PresentationFormat>On-screen Show (4:3)</PresentationFormat>
  <Paragraphs>241</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What is Business Continuity?</vt:lpstr>
      <vt:lpstr>What is Business Continuity?</vt:lpstr>
      <vt:lpstr>What is Business Continuity?</vt:lpstr>
      <vt:lpstr>What is Business Continuity?</vt:lpstr>
      <vt:lpstr>PowerPoint Presentation</vt:lpstr>
      <vt:lpstr>PowerPoint Presentation</vt:lpstr>
      <vt:lpstr>PowerPoint Presentation</vt:lpstr>
      <vt:lpstr>PowerPoint Presentation</vt:lpstr>
      <vt:lpstr>PowerPoint Presentation</vt:lpstr>
      <vt:lpstr>Thank You</vt:lpstr>
      <vt:lpstr>PowerPoint Presentation</vt:lpstr>
      <vt:lpstr>PowerPoint Presentation</vt:lpstr>
      <vt:lpstr>PowerPoint Presentation</vt:lpstr>
    </vt:vector>
  </TitlesOfParts>
  <Company>WakefieldBrunswick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Hospital Association</dc:title>
  <dc:creator>Angela Devlen</dc:creator>
  <cp:lastModifiedBy>Toby McAdams</cp:lastModifiedBy>
  <cp:revision>144</cp:revision>
  <dcterms:created xsi:type="dcterms:W3CDTF">2012-12-14T13:47:07Z</dcterms:created>
  <dcterms:modified xsi:type="dcterms:W3CDTF">2014-02-03T16:38:15Z</dcterms:modified>
</cp:coreProperties>
</file>