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40"/>
  </p:notesMasterIdLst>
  <p:handoutMasterIdLst>
    <p:handoutMasterId r:id="rId41"/>
  </p:handoutMasterIdLst>
  <p:sldIdLst>
    <p:sldId id="256" r:id="rId5"/>
    <p:sldId id="281" r:id="rId6"/>
    <p:sldId id="257" r:id="rId7"/>
    <p:sldId id="259" r:id="rId8"/>
    <p:sldId id="260" r:id="rId9"/>
    <p:sldId id="261" r:id="rId10"/>
    <p:sldId id="262" r:id="rId11"/>
    <p:sldId id="263" r:id="rId12"/>
    <p:sldId id="264" r:id="rId13"/>
    <p:sldId id="292" r:id="rId14"/>
    <p:sldId id="265" r:id="rId15"/>
    <p:sldId id="266" r:id="rId16"/>
    <p:sldId id="267" r:id="rId17"/>
    <p:sldId id="268" r:id="rId18"/>
    <p:sldId id="269" r:id="rId19"/>
    <p:sldId id="282" r:id="rId20"/>
    <p:sldId id="270" r:id="rId21"/>
    <p:sldId id="285" r:id="rId22"/>
    <p:sldId id="286" r:id="rId23"/>
    <p:sldId id="287" r:id="rId24"/>
    <p:sldId id="288" r:id="rId25"/>
    <p:sldId id="272" r:id="rId26"/>
    <p:sldId id="273" r:id="rId27"/>
    <p:sldId id="274" r:id="rId28"/>
    <p:sldId id="291" r:id="rId29"/>
    <p:sldId id="275" r:id="rId30"/>
    <p:sldId id="276" r:id="rId31"/>
    <p:sldId id="277" r:id="rId32"/>
    <p:sldId id="283" r:id="rId33"/>
    <p:sldId id="278" r:id="rId34"/>
    <p:sldId id="279" r:id="rId35"/>
    <p:sldId id="280" r:id="rId36"/>
    <p:sldId id="290" r:id="rId37"/>
    <p:sldId id="284"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mbrick, Alexandra (MDH)" initials="BA(" lastIdx="3" clrIdx="0">
    <p:extLst/>
  </p:cmAuthor>
  <p:cmAuthor id="2" name="Paula Kocken" initials="PK" lastIdx="4" clrIdx="1">
    <p:extLst>
      <p:ext uri="{19B8F6BF-5375-455C-9EA6-DF929625EA0E}">
        <p15:presenceInfo xmlns:p15="http://schemas.microsoft.com/office/powerpoint/2012/main" userId="2ae4bb87aae619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82754" autoAdjust="0"/>
  </p:normalViewPr>
  <p:slideViewPr>
    <p:cSldViewPr snapToGrid="0">
      <p:cViewPr varScale="1">
        <p:scale>
          <a:sx n="95" d="100"/>
          <a:sy n="95" d="100"/>
        </p:scale>
        <p:origin x="906" y="90"/>
      </p:cViewPr>
      <p:guideLst>
        <p:guide orient="horz" pos="2160"/>
        <p:guide pos="3840"/>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pPr/>
              <a:t>8/21/2018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p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8/21/2018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a:t>
            </a:r>
            <a:r>
              <a:rPr lang="en-US" baseline="0" dirty="0"/>
              <a:t> educational segment reviewing pediatric focused trauma in the mass casualty setting.  I am Dr. ***, and I will be presenting the key differences between the pediatric and adult trauma patients.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pediatric</a:t>
            </a:r>
            <a:r>
              <a:rPr lang="en-US" baseline="0" dirty="0"/>
              <a:t> population, airway compromise or loss quickly impacts circulation, which is why we continue to address airway first, as opposed to the ACLS algorithm CAB.  Identification of an abnormal airway or concerning appearance leads to a hard stop and intubation, for example.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80224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 sites of bleeding</a:t>
            </a:r>
            <a:r>
              <a:rPr lang="en-US" baseline="0" dirty="0"/>
              <a:t> should be addressed with either a tourniquet on the extremities or compression.  Scalp bleeding can be significant due to the excellent blood supply.  Compression, hemostatic gauze, and special clips will typically stabilize this bleeding until definitive management.  Cyanosis, mottling, and pallor are late findings of blood loss.  Capillary refill will be delayed prior to those findings.  Immediate access and volume resuscitation must be initiated when abnormal findings are noted.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89814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York State EMS has developed this reference</a:t>
            </a:r>
            <a:r>
              <a:rPr lang="en-US" baseline="0" dirty="0"/>
              <a:t> card for pediatric assessment which apply to medical and traumatic patients.  This or a similar reference guide are helpful when encountering the pediatric patient, particularly if this is not part of daily practice.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606679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a:t>
            </a:r>
            <a:r>
              <a:rPr lang="en-US" baseline="0" dirty="0"/>
              <a:t> section, we will cover the specific anatomic and physiologic differences as we progress through the normal trauma primary survey.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84304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pediatric</a:t>
            </a:r>
            <a:r>
              <a:rPr lang="en-US" baseline="0" dirty="0"/>
              <a:t> airway is smaller and more anterior than the adult airway.  In addition, the larger occiput of a child causes flexion, more difficult exposure of the airway, and the larger tongue flops over, further compromising the airway.  Since the spine has not been cleared in the trauma patient, it is critical to maintain neutral spinal alignment by placing blankets under the entire torso of the child in addition to protecting the cervical spine.  The occiput may cause flexion up to 8 years of age, so recognition of its position is key.  An oral airway lifts the tongue and allows for easier bagging in the somnolent child.  No nasal airways or nasal suctioning should be performed if facial trauma is present.  Oral suctioning and visualization of lost/missing teeth is a key step in protecting the child’s airway.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321745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r>
              <a:rPr lang="en-US" sz="2400" dirty="0"/>
              <a:t>	</a:t>
            </a:r>
            <a:endParaRPr lang="en-US" sz="2300" dirty="0"/>
          </a:p>
          <a:p>
            <a:r>
              <a:rPr lang="en-US" dirty="0"/>
              <a:t>All trauma patients should</a:t>
            </a:r>
            <a:r>
              <a:rPr lang="en-US" baseline="0" dirty="0"/>
              <a:t> have oxygen applied and then weaned when possible.  As the need arises, care escalates from nasal cannula to bag-valve-mask ventilation and intubation.  If a patient remains easy to bag, continue BVM until all necessary equipment is available.  If CPAP is available, it may be considered.  However, most trauma patients are at risk of swelling and require more support.  Supraglottic airways have become an increasingly favored option for those who rarely perform pediatric intubations.  The King device is limited by size to typically around age 12 and older, with size selected based on a height of at least 4 feet tall.  A newer product, the i-Gel, has more size options and is easy to place.  Once the patient is at the definitive care site, the </a:t>
            </a:r>
            <a:r>
              <a:rPr lang="en-US" baseline="0" dirty="0" err="1"/>
              <a:t>supraglottic</a:t>
            </a:r>
            <a:r>
              <a:rPr lang="en-US" baseline="0" dirty="0"/>
              <a:t> airway is exchanged for an endotracheal airway per institutional protocol.  As with adult patients, GCS &lt;8 means intubate.  Uncuffed tubes are typically reserved for the neonatal intensive care unit and premature infants.  If an uncuffed tube is used, the size is selected by age in years divided by 4, then adding 4.  A cuffed tube is age in years divided by 4, then adding 3.5.  The appropriate depth is three times the size of the tube.  For example, a 4.0 tube should be placed at 12 cm at the gum/teeth.  Emergency airways should be performed by trained personnel.  For children &lt;12 years of age, ATLS advocates for a needle cricothyroidotomy due to risk of stricture formation, or stenosis.  A needle is only effective for 30 minutes, so a definitive plan must be implemented rapidly.  In rare situations, extracorporal membrane oxygenation, or ECMO, may be the only option for oxygenation.  This is available only at ECMO centers and must be carefully weighed against bleeding elsewhere.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chest wall of the pediatric patient</a:t>
            </a:r>
            <a:r>
              <a:rPr lang="en-US" baseline="0" dirty="0"/>
              <a:t> is significantly more compliant than that of the adult.  Because the bone has not yet calcified, the patient may have few signs of a crush injury externally, yet significant pulmonary contusion on delayed imaging.  In addition, the mediastinum is not fixed until approximately 14 years of age, which is why thoracic aortic injuries are rare.  The lack of fixation, however, means a pneumothorax may quickly lead to tension physiology.  Needle decompression uses the same landmarks as the adult patient, as does the subsequent chest tube placement.  Of course, one cannot typically pass a finger into the chest of the small child, as the rib spaces are small.  Pigtails are typically reserved for isolated pneumothoraces.  Most trauma patients are at risk for hemothoraces, prompting placement of a standard tube.  A quick guide to size is provided here, modified from the Broselow tape.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Recognition of late shock is easy, but management becomes</a:t>
            </a:r>
            <a:r>
              <a:rPr lang="en-US" baseline="0" dirty="0"/>
              <a:t> difficult.  Thus, it is important to recognize early shock in a child, when management is more straightforward.  The first abnormal finding will be tachycardia.  A child will maintain blood pressure until nearly 30% of the circulating blood volume has been lost.  After 45% blood loss, survival drops significantly.  For perspective, a child’s blood volume is estimated to be 80 cc/kg, and giving 2 fluid boluses of 20 cc/kg of normal saline means giving nearly half of the circulating volume back as a crystalloid.  We will review fluid resuscitation later in this presentation.  </a:t>
            </a:r>
          </a:p>
          <a:p>
            <a:endParaRPr lang="en-US" baseline="0" dirty="0"/>
          </a:p>
          <a:p>
            <a:r>
              <a:rPr lang="en-US" baseline="0" dirty="0"/>
              <a:t>Capillary refill that is prolonged greater than 2 seconds is a secondary finding that is most consistent with moderate to severe volume loss.  Children will clamp down, or increase their vascular resistance, so cold extremities are a sign of shock or hypothermia.  The oxygen saturation probe will have poor to no waveform; changing it may help, but if no signal can be obtained, trust this as a sign of poor peripheral perfusion.  In infants and small children, the femoral or brachial pulse is more reliable.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3600" dirty="0"/>
              <a:t>As in adult patients, two large bore IVs</a:t>
            </a:r>
            <a:r>
              <a:rPr lang="en-US" sz="3600" baseline="0" dirty="0"/>
              <a:t> should be placed to assist with medication and fluid administration.  When rapid placement is not possible, intraosseous access must be obtained and used to facilitate resuscitation.  Unlike an IV, one does not need to be able to withdraw from the IO, but one should be able to flush it, carefully monitoring for stability, leaks and subsequent compartment syndrome when infusing.  Consider giving lidocaine during the first infusion to treat the pain of infusion. An IO is used for transfusions, central medications, and may be used to infuse IV contrast.  Common locations are in the proximal medial tibia, proximal humerus, distal femur, and iliac crest.  The sternum is rarely used secondary to size and space limitations.  The IO should be replaced with alternative access within 6-12 hours, although it may be used up to 72-96 hours.  Due to the ease and speed with which an IO can be placed, cut-done venous access and central lines are now rarely performed in the emergency room.  </a:t>
            </a:r>
            <a:endParaRPr lang="en-US" sz="3600" dirty="0"/>
          </a:p>
          <a:p>
            <a:endParaRPr lang="en-US" sz="360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trauma patient,</a:t>
            </a:r>
            <a:r>
              <a:rPr lang="en-US" baseline="0" dirty="0"/>
              <a:t> common contraindications include a fracture of that extremity and previous attempt to place an IO at that site.  An attempt should not be made if the landmarks are not clear.  Other considerations include diagnoses of osteogenesis imperfecta, osteopenia, and osteopetrosis.  Infection at the entry site is a relative contraindication and less common in the acute trauma setting.</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211268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this is meant to be a review of key features that affect the care of the pediatric</a:t>
            </a:r>
            <a:r>
              <a:rPr lang="en-US" baseline="0" dirty="0"/>
              <a:t> patient and is not inclusive.  The nearest pediatric trauma center will be able to provide full support.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378281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Remember</a:t>
            </a:r>
            <a:r>
              <a:rPr lang="en-US" baseline="0" dirty="0"/>
              <a:t> that we may treat adult patients like pediatric patients, but not vice versa.  The adult patient averages 70 ml/kg; 2 liters will give the 70 kg patient approximately 28 ml/kg.  However, the 12 kg pediatric patient would receive 83 ml/kg, which is more than the average pediatric blood volume!  Weight based resuscitation is necessary, and crystalloid is calculated as 20 ml/kg.  Ringer’s Lactate is usually given for burn patients, with normal saline for the remainder.  With obvious blood loss, blood transfusions are started at 10 ml/kg.  A massive transfusion protocol uses the 1:1:1 rule, with all products calculated safely at 10 ml/kg.  These patients require early recognition and transfer to a pediatric trauma center for definitive management if at all possible.  Full imaging is not necessary.  A chest x-ray or FAST exam performed in the emergency room may direct care.</a:t>
            </a:r>
          </a:p>
          <a:p>
            <a:endParaRPr lang="en-US" baseline="0" dirty="0"/>
          </a:p>
          <a:p>
            <a:r>
              <a:rPr lang="en-US" baseline="0" dirty="0"/>
              <a:t>Inotropes are reserved for patients who have findings concerning for spinal cord injury.  These patients will be warm and pink as opposed to mottled and cold.  A challenge with a fluid bolus is appropriate, and then initiation of the recommended inotrope by the receiving hospital may be the appropriate next step.  </a:t>
            </a:r>
          </a:p>
          <a:p>
            <a:endParaRPr lang="en-US" baseline="0" dirty="0"/>
          </a:p>
          <a:p>
            <a:r>
              <a:rPr lang="en-US" baseline="0" dirty="0"/>
              <a:t>Fluid overload in the pediatric patient is a risk when weight based management is not used or in the massive transfusion setting.  One may note new onset respiratory distress, crackles, new oxygen requirement, or a new murmur or gallop.</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546770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Glasgow</a:t>
            </a:r>
            <a:r>
              <a:rPr lang="en-US" baseline="0" dirty="0"/>
              <a:t> Coma Scale is modified in the pediatric patient according to age.  The next slide will have a guide for this.  A seizure after a closed head injury is more common in the pediatric patient, but fortunately usually limited. You may need to treat with anti-</a:t>
            </a:r>
            <a:r>
              <a:rPr lang="en-US" baseline="0" dirty="0" err="1"/>
              <a:t>convulsants</a:t>
            </a:r>
            <a:r>
              <a:rPr lang="en-US" baseline="0" dirty="0"/>
              <a:t>.  In the infant, seizures may be the presentation for non-accidental trauma, and this work up will need to be initiated but often completed at a pediatric trauma center.  The indications for head CT have been developed and published by Pediatric Emergency C A Research Network.  These are also shared in following slides.</a:t>
            </a:r>
          </a:p>
          <a:p>
            <a:endParaRPr lang="en-US" baseline="0" dirty="0"/>
          </a:p>
          <a:p>
            <a:r>
              <a:rPr lang="en-US" baseline="0" dirty="0"/>
              <a:t>Spinal cord injuries are less common in the pediatric population, but one must be aware that the c-spine injuries are typically higher and injuries may be present without radiographic evidence (SCIWORA).  Maintain neutral spinal alignment until the patient can be fully evaluated, keeping in mind that the pediatric occiput is large and will cause flexion injury if the torso is not supported.</a:t>
            </a:r>
          </a:p>
          <a:p>
            <a:endParaRPr lang="en-US" baseline="0" dirty="0"/>
          </a:p>
          <a:p>
            <a:r>
              <a:rPr lang="en-US" baseline="0" dirty="0"/>
              <a:t>Finally, neurologic changes may be secondary to hypoglycemia, as infants in particular have little reserve.  Monitor and correct glucose and other electrolyte abnormalities as necessary.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Pediatric Glasgow</a:t>
            </a:r>
            <a:r>
              <a:rPr lang="en-US" baseline="0" dirty="0"/>
              <a:t> Coma Scale.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1178605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anticonvulsant medication for risk of seizures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1004688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a:t>
            </a:r>
            <a:r>
              <a:rPr lang="en-US" baseline="0" dirty="0"/>
              <a:t> this is unique to the pediatric population, we reiterate the need to recognize pediatric spinal cord protection.  Spinal cord injuries are less common in the pediatric population, but one must be aware that the c-spine injuries are typically higher and injuries may be present without radiographic evidence (SCIWORA).  Maintain neutral spinal alignment until the patient can be fully evaluated, keeping in mind that the pediatric occiput is large and will cause flexion injury if the torso is not supported.  Plain films are the test of choice in pediatrics, and full imaging, if necessary, should be performed at the site that will provide definitive care.  In some settings, this may be MRI rather than CT.  Comprehensive testing is not needed prior to transfer.</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535883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is the same as</a:t>
            </a:r>
            <a:r>
              <a:rPr lang="en-US" baseline="0" dirty="0"/>
              <a:t> the adult trauma patient.  However, children are more susceptible to temperature variation and must be covered and warmed as quickly as possible.  Bair hugger systems are typically readily available, as are blankets.  If at all possible, fluids and blood products should also be run through a warmer to avoid worsening the acidosis of the patient.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1221573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3554154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any patients transferring to another facility,</a:t>
            </a:r>
            <a:r>
              <a:rPr lang="en-US" baseline="0" dirty="0"/>
              <a:t> prepare them by securing all tubes and lines to avoid dislodgement en route.  Depending on the services available, medications and/or blood products may need to be sent with the patient.  Have records ready to go with the patient, and if at all possible, note if family is available or not yet identified.</a:t>
            </a:r>
          </a:p>
          <a:p>
            <a:endParaRPr lang="en-US" baseline="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431905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conclusion, the trauma process remains the same in the pediatric patient.  One must remember the critical differences: the airway is smaller and easily affected by a large tongue and large occiput.  Children are more likely to have contusions of the lungs with no external signs of trauma, and due to their mediastinum, may be more affected by tension physiology.  Tachycardia is an early and important sign of volume loss.  Hypotension is a late finding and more difficult to manage.  The GCS is modified for the pediatric patient, and one must keep the child warm after exposure.</a:t>
            </a:r>
          </a:p>
          <a:p>
            <a:endParaRPr lang="en-US" baseline="0" dirty="0"/>
          </a:p>
          <a:p>
            <a:r>
              <a:rPr lang="en-US" baseline="0" dirty="0"/>
              <a:t>Thank you for your interest in caring for the pediatric patient.  Their future depend on us.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355415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Pediatric</a:t>
            </a:r>
            <a:r>
              <a:rPr lang="en-US" baseline="0" dirty="0"/>
              <a:t> patients are not little adults due to their unique anatomy and physiology.  Fortunately, severe trauma is uncommon.  Yet this means sites outside of a pediatric trauma center will rarely encounter patients who require rapid assessment and recognition of life-threatening injuries.  This module will focus on these differences, highlighting airway and circulation in particular.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38626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129864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a:t>
            </a:r>
            <a:r>
              <a:rPr lang="en-US" baseline="0" dirty="0"/>
              <a:t> adult scenarios, any person providing aid to the patient must evaluate the safety of the situation.  In the field, this may be structural or secondary to a perpetrator.  A lock down may be necessary.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80408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types</a:t>
            </a:r>
            <a:r>
              <a:rPr lang="en-US" baseline="0" dirty="0"/>
              <a:t> of mass casualty events are similar.  One may remember the Oklahoma bombing, which included a daycare with children.  When the mechanism is known, one may begin to prepare for the types of injuries that will present.  For example, a bombing situation may include blunt injuries from collapse or penetrating injuries from flying glass.  A bomb may also start a fire, compounding injuries.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7430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numbers of patients are often far different</a:t>
            </a:r>
            <a:r>
              <a:rPr lang="en-US" baseline="0" dirty="0"/>
              <a:t> from the original estimates.  As we have learned from other incidents, patients may be arriving by private vehicle with no pre-hospital aid given.  Development of a process by which triage happens will be addressed in the Operations/Incident Management section.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69232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assessment of the patient is simplified</a:t>
            </a:r>
            <a:r>
              <a:rPr lang="en-US" baseline="0" dirty="0"/>
              <a:t> here in the pediatric assessment triangle.  This is our first impression as the patient comes through the door.  Do they appear to be in distress?  Are they too quiet?  This is more concerning in a pediatric patient.  Are they working to breathe?  Finally, are there obvious signs of bleeding or poor perfusion?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96902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pediatric</a:t>
            </a:r>
            <a:r>
              <a:rPr lang="en-US" baseline="0" dirty="0"/>
              <a:t> population, airway compromise or loss quickly impacts circulation, which is why we continue to address airway first, as opposed to the ACLS algorithm CAB.  Identification of an abnormal airway or concerning appearance leads to a hard stop and intubation, for example.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94898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Abnormal findings</a:t>
            </a:r>
            <a:r>
              <a:rPr lang="en-US" baseline="0" dirty="0"/>
              <a:t> may be more subtle, which is why exposure is critical.  Evaluate for nasal flaring as well as accessory muscle use.  Retractions and abdominal muscle use is more common in the pediatric patient.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53335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pPr/>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pPr/>
              <a:t>8/21/2018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pPr/>
              <a:t>8/21/2018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pPr/>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pPr/>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pPr/>
              <a:t>8/21/2018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pPr/>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pPr/>
              <a:t>8/21/2018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pPr/>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pPr/>
              <a:t>8/21/2018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pPr/>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pPr/>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pPr/>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pPr/>
              <a:t>8/21/2018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8/21/2018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pPr/>
              <a:t>8/21/2018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pPr/>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pPr/>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pPr/>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pPr/>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pPr/>
              <a:t>8/21/2018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pPr/>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pPr/>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pPr/>
              <a:t>8/21/2018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pPr/>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pPr/>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pPr/>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pPr/>
              <a:t>8/21/2018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047344"/>
            <a:ext cx="12192000" cy="1339831"/>
          </a:xfrm>
        </p:spPr>
        <p:txBody>
          <a:bodyPr/>
          <a:lstStyle/>
          <a:p>
            <a:r>
              <a:rPr lang="en-US" dirty="0"/>
              <a:t>Pediatric </a:t>
            </a:r>
            <a:r>
              <a:rPr lang="en-US" dirty="0" smtClean="0"/>
              <a:t>Surge</a:t>
            </a:r>
            <a:br>
              <a:rPr lang="en-US" dirty="0" smtClean="0"/>
            </a:br>
            <a:r>
              <a:rPr lang="en-US" dirty="0" smtClean="0"/>
              <a:t>Trauma</a:t>
            </a:r>
            <a:endParaRPr lang="en-US" dirty="0"/>
          </a:p>
        </p:txBody>
      </p:sp>
      <p:pic>
        <p:nvPicPr>
          <p:cNvPr id="5" name="MN.IT Services Logo" descr="Minnesota Department of Heal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
        <p:nvSpPr>
          <p:cNvPr id="8" name="Text Placeholder 1"/>
          <p:cNvSpPr txBox="1">
            <a:spLocks/>
          </p:cNvSpPr>
          <p:nvPr/>
        </p:nvSpPr>
        <p:spPr>
          <a:xfrm>
            <a:off x="0" y="5512625"/>
            <a:ext cx="12192000" cy="107342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Dr. Denise B. Klinkner, Trauma Medical Director, Mayo Clinic </a:t>
            </a:r>
            <a:r>
              <a:rPr lang="en-US" dirty="0" smtClean="0">
                <a:solidFill>
                  <a:schemeClr val="accent2"/>
                </a:solidFill>
              </a:rPr>
              <a:t>|</a:t>
            </a:r>
            <a:r>
              <a:rPr lang="en-US" dirty="0" smtClean="0"/>
              <a:t> Dr. Michael D. </a:t>
            </a:r>
            <a:r>
              <a:rPr lang="en-US" dirty="0" err="1" smtClean="0"/>
              <a:t>McGonigal</a:t>
            </a:r>
            <a:r>
              <a:rPr lang="en-US" dirty="0" smtClean="0"/>
              <a:t>, Director of Trauma, Regions Hospital</a:t>
            </a:r>
            <a:endParaRPr lang="en-US" sz="2200" dirty="0">
              <a:solidFill>
                <a:schemeClr val="accent2"/>
              </a:solidFill>
            </a:endParaRPr>
          </a:p>
          <a:p>
            <a:r>
              <a:rPr lang="en-US" dirty="0" smtClean="0"/>
              <a:t>2018</a:t>
            </a:r>
            <a:endParaRPr lang="en-US" dirty="0"/>
          </a:p>
        </p:txBody>
      </p:sp>
    </p:spTree>
    <p:extLst>
      <p:ext uri="{BB962C8B-B14F-4D97-AF65-F5344CB8AC3E}">
        <p14:creationId xmlns:p14="http://schemas.microsoft.com/office/powerpoint/2010/main" val="28542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Appearance</a:t>
            </a:r>
            <a:endParaRPr lang="en-US" dirty="0"/>
          </a:p>
        </p:txBody>
      </p:sp>
      <p:sp>
        <p:nvSpPr>
          <p:cNvPr id="3" name="Content Placeholder 2"/>
          <p:cNvSpPr>
            <a:spLocks noGrp="1"/>
          </p:cNvSpPr>
          <p:nvPr>
            <p:ph idx="1"/>
          </p:nvPr>
        </p:nvSpPr>
        <p:spPr>
          <a:xfrm>
            <a:off x="5638799" y="1771649"/>
            <a:ext cx="5499101" cy="4597400"/>
          </a:xfrm>
        </p:spPr>
        <p:txBody>
          <a:bodyPr>
            <a:noAutofit/>
          </a:bodyPr>
          <a:lstStyle/>
          <a:p>
            <a:pPr>
              <a:buNone/>
            </a:pPr>
            <a:r>
              <a:rPr lang="en-US" sz="2800" b="1" dirty="0" smtClean="0"/>
              <a:t>Appearance</a:t>
            </a:r>
            <a:r>
              <a:rPr lang="en-US" sz="2800" b="1" dirty="0"/>
              <a:t>: </a:t>
            </a:r>
            <a:r>
              <a:rPr lang="en-US" sz="2800" dirty="0"/>
              <a:t>(muscle tone/body position)</a:t>
            </a:r>
          </a:p>
          <a:p>
            <a:pPr lvl="1"/>
            <a:r>
              <a:rPr lang="en-US" sz="2500" b="1" dirty="0"/>
              <a:t>Abnormal: </a:t>
            </a:r>
            <a:r>
              <a:rPr lang="en-US" sz="2500" dirty="0"/>
              <a:t>Floppy or rigid muscle tone or not moving. </a:t>
            </a:r>
          </a:p>
          <a:p>
            <a:pPr lvl="1"/>
            <a:r>
              <a:rPr lang="en-US" sz="2500" b="1" dirty="0"/>
              <a:t>Normal: </a:t>
            </a:r>
            <a:r>
              <a:rPr lang="en-US" sz="2500" dirty="0"/>
              <a:t>Good muscle tone. Moves all extremities well and symmetrically</a:t>
            </a:r>
          </a:p>
        </p:txBody>
      </p:sp>
      <p:pic>
        <p:nvPicPr>
          <p:cNvPr id="4" name="Picture 3"/>
          <p:cNvPicPr>
            <a:picLocks noChangeAspect="1"/>
          </p:cNvPicPr>
          <p:nvPr/>
        </p:nvPicPr>
        <p:blipFill>
          <a:blip r:embed="rId3"/>
          <a:stretch>
            <a:fillRect/>
          </a:stretch>
        </p:blipFill>
        <p:spPr>
          <a:xfrm>
            <a:off x="1371599" y="1771649"/>
            <a:ext cx="3175001" cy="3781779"/>
          </a:xfrm>
          <a:prstGeom prst="rect">
            <a:avLst/>
          </a:prstGeom>
        </p:spPr>
      </p:pic>
    </p:spTree>
    <p:extLst>
      <p:ext uri="{BB962C8B-B14F-4D97-AF65-F5344CB8AC3E}">
        <p14:creationId xmlns:p14="http://schemas.microsoft.com/office/powerpoint/2010/main" val="279168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Circulation to Skin</a:t>
            </a:r>
          </a:p>
        </p:txBody>
      </p:sp>
      <p:sp>
        <p:nvSpPr>
          <p:cNvPr id="3" name="Content Placeholder 2"/>
          <p:cNvSpPr>
            <a:spLocks noGrp="1"/>
          </p:cNvSpPr>
          <p:nvPr>
            <p:ph idx="1"/>
          </p:nvPr>
        </p:nvSpPr>
        <p:spPr>
          <a:xfrm>
            <a:off x="838200" y="1825625"/>
            <a:ext cx="5638800" cy="4351338"/>
          </a:xfrm>
        </p:spPr>
        <p:txBody>
          <a:bodyPr>
            <a:normAutofit/>
          </a:bodyPr>
          <a:lstStyle/>
          <a:p>
            <a:pPr marL="0" indent="0">
              <a:buNone/>
            </a:pPr>
            <a:r>
              <a:rPr lang="en-US" sz="2800" b="1" dirty="0"/>
              <a:t>Color / Obvious Bleeding</a:t>
            </a:r>
          </a:p>
          <a:p>
            <a:pPr lvl="1"/>
            <a:r>
              <a:rPr lang="en-US" sz="2500" b="1" dirty="0"/>
              <a:t>Abnormal: </a:t>
            </a:r>
            <a:r>
              <a:rPr lang="en-US" sz="2500" dirty="0"/>
              <a:t>Cyanosis, mottling, paleness/pallor or obvious significant bleeding.  Delayed capillary refill</a:t>
            </a:r>
            <a:r>
              <a:rPr lang="en-US" sz="2500" dirty="0" smtClean="0"/>
              <a:t>.</a:t>
            </a:r>
          </a:p>
          <a:p>
            <a:pPr marL="914400" lvl="2" indent="0">
              <a:buNone/>
            </a:pPr>
            <a:endParaRPr lang="en-US" sz="2500" dirty="0"/>
          </a:p>
          <a:p>
            <a:pPr lvl="1"/>
            <a:r>
              <a:rPr lang="en-US" sz="2500" b="1" dirty="0"/>
              <a:t>Normal: </a:t>
            </a:r>
            <a:r>
              <a:rPr lang="en-US" sz="2500" dirty="0"/>
              <a:t>Color appears normal for racial group of child. No significant bleeding.</a:t>
            </a:r>
          </a:p>
        </p:txBody>
      </p:sp>
      <p:pic>
        <p:nvPicPr>
          <p:cNvPr id="4" name="Picture 3"/>
          <p:cNvPicPr>
            <a:picLocks noChangeAspect="1"/>
          </p:cNvPicPr>
          <p:nvPr/>
        </p:nvPicPr>
        <p:blipFill>
          <a:blip r:embed="rId3"/>
          <a:stretch>
            <a:fillRect/>
          </a:stretch>
        </p:blipFill>
        <p:spPr>
          <a:xfrm>
            <a:off x="7483658" y="2689225"/>
            <a:ext cx="3070042" cy="1857375"/>
          </a:xfrm>
          <a:prstGeom prst="rect">
            <a:avLst/>
          </a:prstGeom>
        </p:spPr>
      </p:pic>
    </p:spTree>
    <p:extLst>
      <p:ext uri="{BB962C8B-B14F-4D97-AF65-F5344CB8AC3E}">
        <p14:creationId xmlns:p14="http://schemas.microsoft.com/office/powerpoint/2010/main" val="396504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originals/e1/3a/06/e13a06d725f44dcb6f7b3dc4e56d6ad2.png"/>
          <p:cNvPicPr>
            <a:picLocks noChangeAspect="1" noChangeArrowheads="1"/>
          </p:cNvPicPr>
          <p:nvPr/>
        </p:nvPicPr>
        <p:blipFill>
          <a:blip r:embed="rId3" cstate="print"/>
          <a:srcRect/>
          <a:stretch>
            <a:fillRect/>
          </a:stretch>
        </p:blipFill>
        <p:spPr bwMode="auto">
          <a:xfrm>
            <a:off x="3246438" y="0"/>
            <a:ext cx="5876810" cy="6858000"/>
          </a:xfrm>
          <a:prstGeom prst="rect">
            <a:avLst/>
          </a:prstGeom>
          <a:noFill/>
        </p:spPr>
      </p:pic>
    </p:spTree>
    <p:extLst>
      <p:ext uri="{BB962C8B-B14F-4D97-AF65-F5344CB8AC3E}">
        <p14:creationId xmlns:p14="http://schemas.microsoft.com/office/powerpoint/2010/main" val="180943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Focused Exam</a:t>
            </a:r>
          </a:p>
        </p:txBody>
      </p:sp>
      <p:sp>
        <p:nvSpPr>
          <p:cNvPr id="3" name="Content Placeholder 2"/>
          <p:cNvSpPr>
            <a:spLocks noGrp="1"/>
          </p:cNvSpPr>
          <p:nvPr>
            <p:ph idx="1"/>
          </p:nvPr>
        </p:nvSpPr>
        <p:spPr>
          <a:xfrm>
            <a:off x="1739900" y="1988920"/>
            <a:ext cx="4889500" cy="4191000"/>
          </a:xfrm>
        </p:spPr>
        <p:txBody>
          <a:bodyPr>
            <a:normAutofit/>
          </a:bodyPr>
          <a:lstStyle/>
          <a:p>
            <a:r>
              <a:rPr lang="en-US" sz="3200" b="1" dirty="0"/>
              <a:t>A</a:t>
            </a:r>
            <a:r>
              <a:rPr lang="en-US" sz="2800" dirty="0"/>
              <a:t>irway</a:t>
            </a:r>
          </a:p>
          <a:p>
            <a:r>
              <a:rPr lang="en-US" sz="3200" b="1" dirty="0"/>
              <a:t>B</a:t>
            </a:r>
            <a:r>
              <a:rPr lang="en-US" sz="2800" dirty="0"/>
              <a:t>reathing</a:t>
            </a:r>
          </a:p>
          <a:p>
            <a:r>
              <a:rPr lang="en-US" sz="3200" b="1" dirty="0"/>
              <a:t>C</a:t>
            </a:r>
            <a:r>
              <a:rPr lang="en-US" sz="2800" dirty="0"/>
              <a:t>irculation</a:t>
            </a:r>
          </a:p>
          <a:p>
            <a:r>
              <a:rPr lang="en-US" sz="3200" b="1" dirty="0"/>
              <a:t>D</a:t>
            </a:r>
            <a:r>
              <a:rPr lang="en-US" sz="2800" dirty="0"/>
              <a:t>isability</a:t>
            </a:r>
          </a:p>
          <a:p>
            <a:r>
              <a:rPr lang="en-US" sz="3200" b="1" dirty="0"/>
              <a:t>E</a:t>
            </a:r>
            <a:r>
              <a:rPr lang="en-US" sz="2800" dirty="0"/>
              <a:t>xposure</a:t>
            </a:r>
          </a:p>
        </p:txBody>
      </p:sp>
      <p:pic>
        <p:nvPicPr>
          <p:cNvPr id="4" name="Picture 3">
            <a:extLst>
              <a:ext uri="{FF2B5EF4-FFF2-40B4-BE49-F238E27FC236}">
                <a16:creationId xmlns:a16="http://schemas.microsoft.com/office/drawing/2014/main" id="{02BC0CE4-5606-445A-8EF3-3A8D4C2456EC}"/>
              </a:ext>
            </a:extLst>
          </p:cNvPr>
          <p:cNvPicPr>
            <a:picLocks noChangeAspect="1"/>
          </p:cNvPicPr>
          <p:nvPr/>
        </p:nvPicPr>
        <p:blipFill>
          <a:blip r:embed="rId3"/>
          <a:stretch>
            <a:fillRect/>
          </a:stretch>
        </p:blipFill>
        <p:spPr>
          <a:xfrm>
            <a:off x="6515100" y="1988920"/>
            <a:ext cx="3815729" cy="3708945"/>
          </a:xfrm>
          <a:prstGeom prst="rect">
            <a:avLst/>
          </a:prstGeom>
        </p:spPr>
      </p:pic>
    </p:spTree>
    <p:extLst>
      <p:ext uri="{BB962C8B-B14F-4D97-AF65-F5344CB8AC3E}">
        <p14:creationId xmlns:p14="http://schemas.microsoft.com/office/powerpoint/2010/main" val="417661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Airway</a:t>
            </a:r>
          </a:p>
        </p:txBody>
      </p:sp>
      <p:sp>
        <p:nvSpPr>
          <p:cNvPr id="3" name="Content Placeholder 2"/>
          <p:cNvSpPr>
            <a:spLocks noGrp="1"/>
          </p:cNvSpPr>
          <p:nvPr>
            <p:ph idx="1"/>
          </p:nvPr>
        </p:nvSpPr>
        <p:spPr>
          <a:xfrm>
            <a:off x="838200" y="1825625"/>
            <a:ext cx="6540500" cy="4351338"/>
          </a:xfrm>
        </p:spPr>
        <p:txBody>
          <a:bodyPr>
            <a:normAutofit/>
          </a:bodyPr>
          <a:lstStyle/>
          <a:p>
            <a:r>
              <a:rPr lang="en-US" dirty="0"/>
              <a:t>Small and anterior</a:t>
            </a:r>
          </a:p>
          <a:p>
            <a:r>
              <a:rPr lang="en-US" dirty="0" smtClean="0"/>
              <a:t>Occiput</a:t>
            </a:r>
          </a:p>
          <a:p>
            <a:pPr lvl="1"/>
            <a:r>
              <a:rPr lang="en-US" dirty="0" smtClean="0"/>
              <a:t>Positioning </a:t>
            </a:r>
            <a:r>
              <a:rPr lang="en-US" dirty="0"/>
              <a:t>using blankets under the back</a:t>
            </a:r>
          </a:p>
          <a:p>
            <a:r>
              <a:rPr lang="en-US" dirty="0"/>
              <a:t>Large Tongue</a:t>
            </a:r>
          </a:p>
          <a:p>
            <a:r>
              <a:rPr lang="en-US" dirty="0"/>
              <a:t>Consider oral airway</a:t>
            </a:r>
          </a:p>
          <a:p>
            <a:r>
              <a:rPr lang="en-US" dirty="0"/>
              <a:t>Oral suctioning</a:t>
            </a:r>
          </a:p>
        </p:txBody>
      </p:sp>
      <p:pic>
        <p:nvPicPr>
          <p:cNvPr id="4" name="Picture 3">
            <a:extLst>
              <a:ext uri="{FF2B5EF4-FFF2-40B4-BE49-F238E27FC236}">
                <a16:creationId xmlns:a16="http://schemas.microsoft.com/office/drawing/2014/main" id="{C86B422F-D595-490B-98C0-A107A1C217C0}"/>
              </a:ext>
            </a:extLst>
          </p:cNvPr>
          <p:cNvPicPr>
            <a:picLocks noChangeAspect="1"/>
          </p:cNvPicPr>
          <p:nvPr/>
        </p:nvPicPr>
        <p:blipFill>
          <a:blip r:embed="rId3"/>
          <a:stretch>
            <a:fillRect/>
          </a:stretch>
        </p:blipFill>
        <p:spPr>
          <a:xfrm>
            <a:off x="7826354" y="1632792"/>
            <a:ext cx="3420152" cy="4737003"/>
          </a:xfrm>
          <a:prstGeom prst="rect">
            <a:avLst/>
          </a:prstGeom>
        </p:spPr>
      </p:pic>
    </p:spTree>
    <p:extLst>
      <p:ext uri="{BB962C8B-B14F-4D97-AF65-F5344CB8AC3E}">
        <p14:creationId xmlns:p14="http://schemas.microsoft.com/office/powerpoint/2010/main" val="2609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Adequate Oxygen Administration</a:t>
            </a:r>
            <a:endParaRPr lang="en-US" dirty="0"/>
          </a:p>
        </p:txBody>
      </p:sp>
      <p:sp>
        <p:nvSpPr>
          <p:cNvPr id="3" name="Content Placeholder 2"/>
          <p:cNvSpPr>
            <a:spLocks noGrp="1"/>
          </p:cNvSpPr>
          <p:nvPr>
            <p:ph sz="half" idx="1"/>
          </p:nvPr>
        </p:nvSpPr>
        <p:spPr>
          <a:xfrm>
            <a:off x="838200" y="1594624"/>
            <a:ext cx="5181600" cy="5047476"/>
          </a:xfrm>
        </p:spPr>
        <p:txBody>
          <a:bodyPr>
            <a:normAutofit/>
          </a:bodyPr>
          <a:lstStyle/>
          <a:p>
            <a:r>
              <a:rPr lang="en-US" dirty="0" smtClean="0"/>
              <a:t>O’s </a:t>
            </a:r>
            <a:r>
              <a:rPr lang="en-US" dirty="0"/>
              <a:t>through the nose </a:t>
            </a:r>
            <a:endParaRPr lang="en-US" dirty="0" smtClean="0"/>
          </a:p>
          <a:p>
            <a:pPr lvl="1"/>
            <a:r>
              <a:rPr lang="en-US" dirty="0" smtClean="0"/>
              <a:t>Low </a:t>
            </a:r>
            <a:r>
              <a:rPr lang="en-US" dirty="0"/>
              <a:t>flow vs High </a:t>
            </a:r>
            <a:r>
              <a:rPr lang="en-US" dirty="0" smtClean="0"/>
              <a:t>flow</a:t>
            </a:r>
          </a:p>
          <a:p>
            <a:r>
              <a:rPr lang="en-US" dirty="0" smtClean="0"/>
              <a:t>Non-invasive ventilation</a:t>
            </a:r>
          </a:p>
          <a:p>
            <a:pPr lvl="1"/>
            <a:r>
              <a:rPr lang="en-US" dirty="0" smtClean="0"/>
              <a:t>CPAP </a:t>
            </a:r>
            <a:r>
              <a:rPr lang="en-US" dirty="0"/>
              <a:t>vs </a:t>
            </a:r>
            <a:r>
              <a:rPr lang="en-US" dirty="0" smtClean="0"/>
              <a:t>NCPAP</a:t>
            </a:r>
          </a:p>
          <a:p>
            <a:r>
              <a:rPr lang="en-US" dirty="0" smtClean="0"/>
              <a:t>Supraglottic </a:t>
            </a:r>
            <a:r>
              <a:rPr lang="en-US" dirty="0"/>
              <a:t>airways</a:t>
            </a:r>
          </a:p>
          <a:p>
            <a:r>
              <a:rPr lang="en-US" dirty="0" smtClean="0"/>
              <a:t>BVM (Bag, Valve, Mask) </a:t>
            </a:r>
            <a:endParaRPr lang="en-US" dirty="0"/>
          </a:p>
        </p:txBody>
      </p:sp>
      <p:sp>
        <p:nvSpPr>
          <p:cNvPr id="4" name="Content Placeholder 3"/>
          <p:cNvSpPr>
            <a:spLocks noGrp="1"/>
          </p:cNvSpPr>
          <p:nvPr>
            <p:ph sz="half" idx="2"/>
          </p:nvPr>
        </p:nvSpPr>
        <p:spPr>
          <a:xfrm>
            <a:off x="5892800" y="1594624"/>
            <a:ext cx="5562600" cy="4945876"/>
          </a:xfrm>
        </p:spPr>
        <p:txBody>
          <a:bodyPr/>
          <a:lstStyle/>
          <a:p>
            <a:r>
              <a:rPr lang="en-US" dirty="0" smtClean="0"/>
              <a:t>Intubation Size Formulas</a:t>
            </a:r>
            <a:endParaRPr lang="en-US" dirty="0"/>
          </a:p>
          <a:p>
            <a:pPr lvl="1"/>
            <a:r>
              <a:rPr lang="en-US" sz="2200" dirty="0" err="1" smtClean="0"/>
              <a:t>Uncuffed</a:t>
            </a:r>
            <a:r>
              <a:rPr lang="en-US" sz="2200" dirty="0" smtClean="0"/>
              <a:t> ETT Size = </a:t>
            </a:r>
            <a:r>
              <a:rPr lang="en-US" sz="2200" dirty="0"/>
              <a:t>(</a:t>
            </a:r>
            <a:r>
              <a:rPr lang="en-US" sz="2200" dirty="0" smtClean="0"/>
              <a:t>Age in years ÷ 4</a:t>
            </a:r>
            <a:r>
              <a:rPr lang="en-US" sz="2200" dirty="0"/>
              <a:t>) + 4</a:t>
            </a:r>
          </a:p>
          <a:p>
            <a:pPr lvl="1"/>
            <a:r>
              <a:rPr lang="en-US" sz="2200" dirty="0" smtClean="0"/>
              <a:t>Cuffed ETT Size = </a:t>
            </a:r>
            <a:r>
              <a:rPr lang="en-US" sz="2200" dirty="0"/>
              <a:t>(Age in years ÷ 4)</a:t>
            </a:r>
            <a:r>
              <a:rPr lang="en-US" sz="2200" dirty="0" smtClean="0"/>
              <a:t> </a:t>
            </a:r>
            <a:r>
              <a:rPr lang="en-US" sz="2200" dirty="0"/>
              <a:t>+ 3.5</a:t>
            </a:r>
          </a:p>
          <a:p>
            <a:pPr lvl="1"/>
            <a:r>
              <a:rPr lang="en-US" sz="2200" dirty="0"/>
              <a:t>Depth:  </a:t>
            </a:r>
            <a:r>
              <a:rPr lang="en-US" sz="2200" dirty="0" smtClean="0"/>
              <a:t>3x </a:t>
            </a:r>
            <a:r>
              <a:rPr lang="en-US" sz="2200" dirty="0"/>
              <a:t>ETT size (i.e., 4.0 tube, 12 cm)</a:t>
            </a:r>
          </a:p>
          <a:p>
            <a:r>
              <a:rPr lang="en-US" dirty="0"/>
              <a:t>Emergency </a:t>
            </a:r>
            <a:r>
              <a:rPr lang="en-US" dirty="0" smtClean="0"/>
              <a:t>Airway</a:t>
            </a:r>
          </a:p>
          <a:p>
            <a:pPr lvl="1"/>
            <a:r>
              <a:rPr lang="en-US" dirty="0" err="1" smtClean="0"/>
              <a:t>Cricothyroidotomy</a:t>
            </a:r>
            <a:endParaRPr lang="en-US" dirty="0" smtClean="0"/>
          </a:p>
          <a:p>
            <a:r>
              <a:rPr lang="en-US" dirty="0" smtClean="0"/>
              <a:t>ECMO</a:t>
            </a:r>
            <a:endParaRPr lang="en-US" dirty="0"/>
          </a:p>
        </p:txBody>
      </p:sp>
    </p:spTree>
    <p:extLst>
      <p:ext uri="{BB962C8B-B14F-4D97-AF65-F5344CB8AC3E}">
        <p14:creationId xmlns:p14="http://schemas.microsoft.com/office/powerpoint/2010/main" val="367181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Breathing</a:t>
            </a:r>
          </a:p>
        </p:txBody>
      </p:sp>
      <p:sp>
        <p:nvSpPr>
          <p:cNvPr id="3" name="Content Placeholder 2"/>
          <p:cNvSpPr>
            <a:spLocks noGrp="1"/>
          </p:cNvSpPr>
          <p:nvPr>
            <p:ph sz="half" idx="1"/>
          </p:nvPr>
        </p:nvSpPr>
        <p:spPr>
          <a:xfrm>
            <a:off x="711200" y="1638300"/>
            <a:ext cx="9069114" cy="2531932"/>
          </a:xfrm>
        </p:spPr>
        <p:txBody>
          <a:bodyPr>
            <a:normAutofit/>
          </a:bodyPr>
          <a:lstStyle/>
          <a:p>
            <a:pPr lvl="1"/>
            <a:r>
              <a:rPr lang="en-US" sz="2500" dirty="0"/>
              <a:t>Compliant chest </a:t>
            </a:r>
          </a:p>
          <a:p>
            <a:pPr lvl="1"/>
            <a:r>
              <a:rPr lang="en-US" sz="2500" dirty="0"/>
              <a:t>Mediastinal shift</a:t>
            </a:r>
          </a:p>
          <a:p>
            <a:pPr lvl="1"/>
            <a:r>
              <a:rPr lang="en-US" sz="2500" dirty="0"/>
              <a:t>Needle decompression for tension pneumothorax</a:t>
            </a:r>
          </a:p>
          <a:p>
            <a:pPr lvl="1"/>
            <a:r>
              <a:rPr lang="en-US" sz="2500" dirty="0"/>
              <a:t>Chest tube vs pigtail</a:t>
            </a:r>
          </a:p>
          <a:p>
            <a:pPr lvl="2"/>
            <a:endParaRPr lang="en-US" sz="2600" dirty="0"/>
          </a:p>
        </p:txBody>
      </p:sp>
      <p:graphicFrame>
        <p:nvGraphicFramePr>
          <p:cNvPr id="4" name="Table 3"/>
          <p:cNvGraphicFramePr>
            <a:graphicFrameLocks noGrp="1"/>
          </p:cNvGraphicFramePr>
          <p:nvPr>
            <p:extLst>
              <p:ext uri="{D42A27DB-BD31-4B8C-83A1-F6EECF244321}">
                <p14:modId xmlns:p14="http://schemas.microsoft.com/office/powerpoint/2010/main" val="4025105773"/>
              </p:ext>
            </p:extLst>
          </p:nvPr>
        </p:nvGraphicFramePr>
        <p:xfrm>
          <a:off x="2869323" y="4170232"/>
          <a:ext cx="6453353" cy="1981200"/>
        </p:xfrm>
        <a:graphic>
          <a:graphicData uri="http://schemas.openxmlformats.org/drawingml/2006/table">
            <a:tbl>
              <a:tblPr firstRow="1" bandRow="1">
                <a:tableStyleId>{5C22544A-7EE6-4342-B048-85BDC9FD1C3A}</a:tableStyleId>
              </a:tblPr>
              <a:tblGrid>
                <a:gridCol w="2336229">
                  <a:extLst>
                    <a:ext uri="{9D8B030D-6E8A-4147-A177-3AD203B41FA5}">
                      <a16:colId xmlns:a16="http://schemas.microsoft.com/office/drawing/2014/main" val="20000"/>
                    </a:ext>
                  </a:extLst>
                </a:gridCol>
                <a:gridCol w="1522378">
                  <a:extLst>
                    <a:ext uri="{9D8B030D-6E8A-4147-A177-3AD203B41FA5}">
                      <a16:colId xmlns:a16="http://schemas.microsoft.com/office/drawing/2014/main" val="20001"/>
                    </a:ext>
                  </a:extLst>
                </a:gridCol>
                <a:gridCol w="2594746">
                  <a:extLst>
                    <a:ext uri="{9D8B030D-6E8A-4147-A177-3AD203B41FA5}">
                      <a16:colId xmlns:a16="http://schemas.microsoft.com/office/drawing/2014/main" val="20002"/>
                    </a:ext>
                  </a:extLst>
                </a:gridCol>
              </a:tblGrid>
              <a:tr h="383052">
                <a:tc>
                  <a:txBody>
                    <a:bodyPr/>
                    <a:lstStyle/>
                    <a:p>
                      <a:pPr algn="ctr"/>
                      <a:r>
                        <a:rPr lang="en-US" sz="2000" dirty="0"/>
                        <a:t>Age</a:t>
                      </a:r>
                    </a:p>
                  </a:txBody>
                  <a:tcPr/>
                </a:tc>
                <a:tc>
                  <a:txBody>
                    <a:bodyPr/>
                    <a:lstStyle/>
                    <a:p>
                      <a:pPr algn="ctr"/>
                      <a:r>
                        <a:rPr lang="en-US" sz="2000" dirty="0"/>
                        <a:t>Weight</a:t>
                      </a:r>
                    </a:p>
                  </a:txBody>
                  <a:tcPr/>
                </a:tc>
                <a:tc>
                  <a:txBody>
                    <a:bodyPr/>
                    <a:lstStyle/>
                    <a:p>
                      <a:pPr algn="ctr"/>
                      <a:r>
                        <a:rPr lang="en-US" sz="2000" dirty="0"/>
                        <a:t>Chest Tube</a:t>
                      </a:r>
                      <a:r>
                        <a:rPr lang="en-US" sz="2000" baseline="0" dirty="0"/>
                        <a:t> (Fr)</a:t>
                      </a:r>
                      <a:endParaRPr lang="en-US" sz="2000" dirty="0"/>
                    </a:p>
                  </a:txBody>
                  <a:tcPr/>
                </a:tc>
                <a:extLst>
                  <a:ext uri="{0D108BD9-81ED-4DB2-BD59-A6C34878D82A}">
                    <a16:rowId xmlns:a16="http://schemas.microsoft.com/office/drawing/2014/main" val="10000"/>
                  </a:ext>
                </a:extLst>
              </a:tr>
              <a:tr h="383052">
                <a:tc>
                  <a:txBody>
                    <a:bodyPr/>
                    <a:lstStyle/>
                    <a:p>
                      <a:r>
                        <a:rPr lang="en-US" sz="2000" dirty="0"/>
                        <a:t>Infant- 2</a:t>
                      </a:r>
                      <a:r>
                        <a:rPr lang="en-US" sz="2000" baseline="0" dirty="0"/>
                        <a:t> </a:t>
                      </a:r>
                      <a:r>
                        <a:rPr lang="en-US" sz="2000" baseline="0" dirty="0" err="1"/>
                        <a:t>yr</a:t>
                      </a:r>
                      <a:endParaRPr lang="en-US" sz="2000" dirty="0"/>
                    </a:p>
                  </a:txBody>
                  <a:tcPr/>
                </a:tc>
                <a:tc>
                  <a:txBody>
                    <a:bodyPr/>
                    <a:lstStyle/>
                    <a:p>
                      <a:r>
                        <a:rPr lang="en-US" sz="2000" dirty="0"/>
                        <a:t>Up to 10</a:t>
                      </a:r>
                      <a:r>
                        <a:rPr lang="en-US" sz="2000" baseline="0" dirty="0"/>
                        <a:t> kg</a:t>
                      </a:r>
                      <a:endParaRPr lang="en-US" sz="2000" dirty="0"/>
                    </a:p>
                  </a:txBody>
                  <a:tcPr/>
                </a:tc>
                <a:tc>
                  <a:txBody>
                    <a:bodyPr/>
                    <a:lstStyle/>
                    <a:p>
                      <a:r>
                        <a:rPr lang="en-US" sz="2000" dirty="0"/>
                        <a:t>12 or 16</a:t>
                      </a:r>
                    </a:p>
                  </a:txBody>
                  <a:tcPr/>
                </a:tc>
                <a:extLst>
                  <a:ext uri="{0D108BD9-81ED-4DB2-BD59-A6C34878D82A}">
                    <a16:rowId xmlns:a16="http://schemas.microsoft.com/office/drawing/2014/main" val="10001"/>
                  </a:ext>
                </a:extLst>
              </a:tr>
              <a:tr h="383052">
                <a:tc>
                  <a:txBody>
                    <a:bodyPr/>
                    <a:lstStyle/>
                    <a:p>
                      <a:r>
                        <a:rPr lang="en-US" sz="2000" dirty="0"/>
                        <a:t>Toddler/small child</a:t>
                      </a:r>
                    </a:p>
                  </a:txBody>
                  <a:tcPr/>
                </a:tc>
                <a:tc>
                  <a:txBody>
                    <a:bodyPr/>
                    <a:lstStyle/>
                    <a:p>
                      <a:r>
                        <a:rPr lang="en-US" sz="2000" dirty="0"/>
                        <a:t>10-15 kg</a:t>
                      </a:r>
                    </a:p>
                  </a:txBody>
                  <a:tcPr/>
                </a:tc>
                <a:tc>
                  <a:txBody>
                    <a:bodyPr/>
                    <a:lstStyle/>
                    <a:p>
                      <a:r>
                        <a:rPr lang="en-US" sz="2000" dirty="0"/>
                        <a:t>20</a:t>
                      </a:r>
                    </a:p>
                  </a:txBody>
                  <a:tcPr/>
                </a:tc>
                <a:extLst>
                  <a:ext uri="{0D108BD9-81ED-4DB2-BD59-A6C34878D82A}">
                    <a16:rowId xmlns:a16="http://schemas.microsoft.com/office/drawing/2014/main" val="10002"/>
                  </a:ext>
                </a:extLst>
              </a:tr>
              <a:tr h="383052">
                <a:tc>
                  <a:txBody>
                    <a:bodyPr/>
                    <a:lstStyle/>
                    <a:p>
                      <a:r>
                        <a:rPr lang="en-US" sz="2000" dirty="0"/>
                        <a:t>Child</a:t>
                      </a:r>
                    </a:p>
                  </a:txBody>
                  <a:tcPr/>
                </a:tc>
                <a:tc>
                  <a:txBody>
                    <a:bodyPr/>
                    <a:lstStyle/>
                    <a:p>
                      <a:r>
                        <a:rPr lang="en-US" sz="2000" dirty="0"/>
                        <a:t>15-22 kg</a:t>
                      </a:r>
                    </a:p>
                  </a:txBody>
                  <a:tcPr/>
                </a:tc>
                <a:tc>
                  <a:txBody>
                    <a:bodyPr/>
                    <a:lstStyle/>
                    <a:p>
                      <a:r>
                        <a:rPr lang="en-US" sz="2000" dirty="0"/>
                        <a:t>24</a:t>
                      </a:r>
                    </a:p>
                  </a:txBody>
                  <a:tcPr/>
                </a:tc>
                <a:extLst>
                  <a:ext uri="{0D108BD9-81ED-4DB2-BD59-A6C34878D82A}">
                    <a16:rowId xmlns:a16="http://schemas.microsoft.com/office/drawing/2014/main" val="10003"/>
                  </a:ext>
                </a:extLst>
              </a:tr>
              <a:tr h="383052">
                <a:tc>
                  <a:txBody>
                    <a:bodyPr/>
                    <a:lstStyle/>
                    <a:p>
                      <a:r>
                        <a:rPr lang="en-US" sz="2000" dirty="0"/>
                        <a:t>Large</a:t>
                      </a:r>
                      <a:r>
                        <a:rPr lang="en-US" sz="2000" baseline="0" dirty="0"/>
                        <a:t> child/adult</a:t>
                      </a:r>
                      <a:endParaRPr lang="en-US" sz="2000" dirty="0"/>
                    </a:p>
                  </a:txBody>
                  <a:tcPr/>
                </a:tc>
                <a:tc>
                  <a:txBody>
                    <a:bodyPr/>
                    <a:lstStyle/>
                    <a:p>
                      <a:r>
                        <a:rPr lang="en-US" sz="2000" dirty="0"/>
                        <a:t>&gt;22</a:t>
                      </a:r>
                      <a:r>
                        <a:rPr lang="en-US" sz="2000" baseline="0" dirty="0"/>
                        <a:t> kg</a:t>
                      </a:r>
                      <a:endParaRPr lang="en-US" sz="2000" dirty="0"/>
                    </a:p>
                  </a:txBody>
                  <a:tcPr/>
                </a:tc>
                <a:tc>
                  <a:txBody>
                    <a:bodyPr/>
                    <a:lstStyle/>
                    <a:p>
                      <a:r>
                        <a:rPr lang="en-US" sz="2000" dirty="0"/>
                        <a:t>32 or 36</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2530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Circulation</a:t>
            </a:r>
          </a:p>
        </p:txBody>
      </p:sp>
      <p:sp>
        <p:nvSpPr>
          <p:cNvPr id="3" name="Content Placeholder 2"/>
          <p:cNvSpPr>
            <a:spLocks noGrp="1"/>
          </p:cNvSpPr>
          <p:nvPr>
            <p:ph sz="half" idx="1"/>
          </p:nvPr>
        </p:nvSpPr>
        <p:spPr>
          <a:xfrm>
            <a:off x="838199" y="1797269"/>
            <a:ext cx="9317183" cy="4284876"/>
          </a:xfrm>
        </p:spPr>
        <p:txBody>
          <a:bodyPr>
            <a:normAutofit/>
          </a:bodyPr>
          <a:lstStyle/>
          <a:p>
            <a:r>
              <a:rPr lang="en-US" dirty="0"/>
              <a:t>Signs of circulatory </a:t>
            </a:r>
            <a:r>
              <a:rPr lang="en-US" dirty="0" smtClean="0"/>
              <a:t>compromise</a:t>
            </a:r>
          </a:p>
          <a:p>
            <a:pPr lvl="1"/>
            <a:r>
              <a:rPr lang="en-US" sz="2200" dirty="0" smtClean="0"/>
              <a:t>HR</a:t>
            </a:r>
          </a:p>
          <a:p>
            <a:pPr lvl="1"/>
            <a:r>
              <a:rPr lang="en-US" sz="2200" dirty="0" smtClean="0"/>
              <a:t>BP</a:t>
            </a:r>
            <a:endParaRPr lang="en-US" sz="2200" dirty="0"/>
          </a:p>
          <a:p>
            <a:pPr lvl="1"/>
            <a:r>
              <a:rPr lang="en-US" sz="2200" dirty="0"/>
              <a:t>Capillary refill </a:t>
            </a:r>
          </a:p>
          <a:p>
            <a:pPr lvl="1"/>
            <a:r>
              <a:rPr lang="en-US" sz="2200" dirty="0"/>
              <a:t>Peripheral </a:t>
            </a:r>
            <a:r>
              <a:rPr lang="en-US" sz="2200" dirty="0" smtClean="0"/>
              <a:t>Circulation</a:t>
            </a:r>
            <a:endParaRPr lang="en-US" sz="2200" dirty="0"/>
          </a:p>
        </p:txBody>
      </p:sp>
    </p:spTree>
    <p:extLst>
      <p:ext uri="{BB962C8B-B14F-4D97-AF65-F5344CB8AC3E}">
        <p14:creationId xmlns:p14="http://schemas.microsoft.com/office/powerpoint/2010/main" val="3215892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Heart Rate (per minute) by Age </a:t>
            </a: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554370441"/>
              </p:ext>
            </p:extLst>
          </p:nvPr>
        </p:nvGraphicFramePr>
        <p:xfrm>
          <a:off x="838200" y="1432090"/>
          <a:ext cx="10618076" cy="5157895"/>
        </p:xfrm>
        <a:graphic>
          <a:graphicData uri="http://schemas.openxmlformats.org/drawingml/2006/table">
            <a:tbl>
              <a:tblPr firstRow="1" bandRow="1">
                <a:tableStyleId>{5C22544A-7EE6-4342-B048-85BDC9FD1C3A}</a:tableStyleId>
              </a:tblPr>
              <a:tblGrid>
                <a:gridCol w="2654519">
                  <a:extLst>
                    <a:ext uri="{9D8B030D-6E8A-4147-A177-3AD203B41FA5}">
                      <a16:colId xmlns:a16="http://schemas.microsoft.com/office/drawing/2014/main" val="20000"/>
                    </a:ext>
                  </a:extLst>
                </a:gridCol>
                <a:gridCol w="2654519">
                  <a:extLst>
                    <a:ext uri="{9D8B030D-6E8A-4147-A177-3AD203B41FA5}">
                      <a16:colId xmlns:a16="http://schemas.microsoft.com/office/drawing/2014/main" val="20001"/>
                    </a:ext>
                  </a:extLst>
                </a:gridCol>
                <a:gridCol w="2654519">
                  <a:extLst>
                    <a:ext uri="{9D8B030D-6E8A-4147-A177-3AD203B41FA5}">
                      <a16:colId xmlns:a16="http://schemas.microsoft.com/office/drawing/2014/main" val="20002"/>
                    </a:ext>
                  </a:extLst>
                </a:gridCol>
                <a:gridCol w="2654519">
                  <a:extLst>
                    <a:ext uri="{9D8B030D-6E8A-4147-A177-3AD203B41FA5}">
                      <a16:colId xmlns:a16="http://schemas.microsoft.com/office/drawing/2014/main" val="20003"/>
                    </a:ext>
                  </a:extLst>
                </a:gridCol>
              </a:tblGrid>
              <a:tr h="1031579">
                <a:tc>
                  <a:txBody>
                    <a:bodyPr/>
                    <a:lstStyle/>
                    <a:p>
                      <a:pPr algn="ctr"/>
                      <a:r>
                        <a:rPr lang="en-US" sz="2400" dirty="0"/>
                        <a:t>Age</a:t>
                      </a:r>
                    </a:p>
                  </a:txBody>
                  <a:tcPr anchor="ctr"/>
                </a:tc>
                <a:tc>
                  <a:txBody>
                    <a:bodyPr/>
                    <a:lstStyle/>
                    <a:p>
                      <a:pPr algn="ctr"/>
                      <a:r>
                        <a:rPr lang="en-US" sz="2400" dirty="0"/>
                        <a:t>Awake Pulse</a:t>
                      </a:r>
                    </a:p>
                  </a:txBody>
                  <a:tcPr anchor="ctr"/>
                </a:tc>
                <a:tc>
                  <a:txBody>
                    <a:bodyPr/>
                    <a:lstStyle/>
                    <a:p>
                      <a:pPr algn="ctr"/>
                      <a:r>
                        <a:rPr lang="en-US" sz="2400" dirty="0"/>
                        <a:t>Mean</a:t>
                      </a:r>
                    </a:p>
                  </a:txBody>
                  <a:tcPr anchor="ctr"/>
                </a:tc>
                <a:tc>
                  <a:txBody>
                    <a:bodyPr/>
                    <a:lstStyle/>
                    <a:p>
                      <a:pPr algn="ctr"/>
                      <a:r>
                        <a:rPr lang="en-US" sz="2400" dirty="0"/>
                        <a:t>Sleeping Pulse</a:t>
                      </a:r>
                    </a:p>
                  </a:txBody>
                  <a:tcPr anchor="ctr"/>
                </a:tc>
                <a:extLst>
                  <a:ext uri="{0D108BD9-81ED-4DB2-BD59-A6C34878D82A}">
                    <a16:rowId xmlns:a16="http://schemas.microsoft.com/office/drawing/2014/main" val="10000"/>
                  </a:ext>
                </a:extLst>
              </a:tr>
              <a:tr h="1031579">
                <a:tc>
                  <a:txBody>
                    <a:bodyPr/>
                    <a:lstStyle/>
                    <a:p>
                      <a:r>
                        <a:rPr lang="en-US" sz="2400" dirty="0"/>
                        <a:t>Newborn-3months</a:t>
                      </a:r>
                    </a:p>
                  </a:txBody>
                  <a:tcPr anchor="ctr"/>
                </a:tc>
                <a:tc>
                  <a:txBody>
                    <a:bodyPr/>
                    <a:lstStyle/>
                    <a:p>
                      <a:r>
                        <a:rPr lang="en-US" sz="2400" dirty="0"/>
                        <a:t>85-205</a:t>
                      </a:r>
                    </a:p>
                  </a:txBody>
                  <a:tcPr anchor="ctr"/>
                </a:tc>
                <a:tc>
                  <a:txBody>
                    <a:bodyPr/>
                    <a:lstStyle/>
                    <a:p>
                      <a:r>
                        <a:rPr lang="en-US" sz="2400" dirty="0"/>
                        <a:t>140</a:t>
                      </a:r>
                    </a:p>
                  </a:txBody>
                  <a:tcPr anchor="ctr"/>
                </a:tc>
                <a:tc>
                  <a:txBody>
                    <a:bodyPr/>
                    <a:lstStyle/>
                    <a:p>
                      <a:r>
                        <a:rPr lang="en-US" sz="2400" dirty="0"/>
                        <a:t>80-160</a:t>
                      </a:r>
                    </a:p>
                  </a:txBody>
                  <a:tcPr anchor="ctr"/>
                </a:tc>
                <a:extLst>
                  <a:ext uri="{0D108BD9-81ED-4DB2-BD59-A6C34878D82A}">
                    <a16:rowId xmlns:a16="http://schemas.microsoft.com/office/drawing/2014/main" val="10001"/>
                  </a:ext>
                </a:extLst>
              </a:tr>
              <a:tr h="1031579">
                <a:tc>
                  <a:txBody>
                    <a:bodyPr/>
                    <a:lstStyle/>
                    <a:p>
                      <a:r>
                        <a:rPr lang="en-US" sz="2400" dirty="0"/>
                        <a:t>3months-2years</a:t>
                      </a:r>
                    </a:p>
                  </a:txBody>
                  <a:tcPr anchor="ctr"/>
                </a:tc>
                <a:tc>
                  <a:txBody>
                    <a:bodyPr/>
                    <a:lstStyle/>
                    <a:p>
                      <a:r>
                        <a:rPr lang="en-US" sz="2400" dirty="0"/>
                        <a:t>100-109</a:t>
                      </a:r>
                    </a:p>
                  </a:txBody>
                  <a:tcPr anchor="ctr"/>
                </a:tc>
                <a:tc>
                  <a:txBody>
                    <a:bodyPr/>
                    <a:lstStyle/>
                    <a:p>
                      <a:r>
                        <a:rPr lang="en-US" sz="2400" dirty="0"/>
                        <a:t>130</a:t>
                      </a:r>
                    </a:p>
                  </a:txBody>
                  <a:tcPr anchor="ctr"/>
                </a:tc>
                <a:tc>
                  <a:txBody>
                    <a:bodyPr/>
                    <a:lstStyle/>
                    <a:p>
                      <a:r>
                        <a:rPr lang="en-US" sz="2400" dirty="0"/>
                        <a:t>75-160</a:t>
                      </a:r>
                    </a:p>
                  </a:txBody>
                  <a:tcPr anchor="ctr"/>
                </a:tc>
                <a:extLst>
                  <a:ext uri="{0D108BD9-81ED-4DB2-BD59-A6C34878D82A}">
                    <a16:rowId xmlns:a16="http://schemas.microsoft.com/office/drawing/2014/main" val="10002"/>
                  </a:ext>
                </a:extLst>
              </a:tr>
              <a:tr h="1031579">
                <a:tc>
                  <a:txBody>
                    <a:bodyPr/>
                    <a:lstStyle/>
                    <a:p>
                      <a:r>
                        <a:rPr lang="en-US" sz="2400" dirty="0"/>
                        <a:t>2-10yo</a:t>
                      </a:r>
                    </a:p>
                  </a:txBody>
                  <a:tcPr anchor="ctr"/>
                </a:tc>
                <a:tc>
                  <a:txBody>
                    <a:bodyPr/>
                    <a:lstStyle/>
                    <a:p>
                      <a:r>
                        <a:rPr lang="en-US" sz="2400" dirty="0"/>
                        <a:t>60-140</a:t>
                      </a:r>
                    </a:p>
                  </a:txBody>
                  <a:tcPr anchor="ctr"/>
                </a:tc>
                <a:tc>
                  <a:txBody>
                    <a:bodyPr/>
                    <a:lstStyle/>
                    <a:p>
                      <a:r>
                        <a:rPr lang="en-US" sz="2400" dirty="0"/>
                        <a:t>80</a:t>
                      </a:r>
                    </a:p>
                  </a:txBody>
                  <a:tcPr anchor="ctr"/>
                </a:tc>
                <a:tc>
                  <a:txBody>
                    <a:bodyPr/>
                    <a:lstStyle/>
                    <a:p>
                      <a:r>
                        <a:rPr lang="en-US" sz="2400" dirty="0"/>
                        <a:t>60-90</a:t>
                      </a:r>
                    </a:p>
                  </a:txBody>
                  <a:tcPr anchor="ctr"/>
                </a:tc>
                <a:extLst>
                  <a:ext uri="{0D108BD9-81ED-4DB2-BD59-A6C34878D82A}">
                    <a16:rowId xmlns:a16="http://schemas.microsoft.com/office/drawing/2014/main" val="10003"/>
                  </a:ext>
                </a:extLst>
              </a:tr>
              <a:tr h="1031579">
                <a:tc>
                  <a:txBody>
                    <a:bodyPr/>
                    <a:lstStyle/>
                    <a:p>
                      <a:r>
                        <a:rPr lang="en-US" sz="2400" dirty="0"/>
                        <a:t>&gt;10yo</a:t>
                      </a:r>
                    </a:p>
                  </a:txBody>
                  <a:tcPr anchor="ctr"/>
                </a:tc>
                <a:tc>
                  <a:txBody>
                    <a:bodyPr/>
                    <a:lstStyle/>
                    <a:p>
                      <a:r>
                        <a:rPr lang="en-US" sz="2400" dirty="0"/>
                        <a:t>60-100</a:t>
                      </a:r>
                    </a:p>
                  </a:txBody>
                  <a:tcPr anchor="ctr"/>
                </a:tc>
                <a:tc>
                  <a:txBody>
                    <a:bodyPr/>
                    <a:lstStyle/>
                    <a:p>
                      <a:r>
                        <a:rPr lang="en-US" sz="2400" dirty="0"/>
                        <a:t>75</a:t>
                      </a:r>
                    </a:p>
                  </a:txBody>
                  <a:tcPr anchor="ctr"/>
                </a:tc>
                <a:tc>
                  <a:txBody>
                    <a:bodyPr/>
                    <a:lstStyle/>
                    <a:p>
                      <a:r>
                        <a:rPr lang="en-US" sz="2400" dirty="0"/>
                        <a:t>50-90</a:t>
                      </a:r>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Respiratory Rate by Age</a:t>
            </a:r>
          </a:p>
        </p:txBody>
      </p:sp>
      <p:graphicFrame>
        <p:nvGraphicFramePr>
          <p:cNvPr id="7" name="Table 6"/>
          <p:cNvGraphicFramePr>
            <a:graphicFrameLocks noGrp="1"/>
          </p:cNvGraphicFramePr>
          <p:nvPr>
            <p:extLst>
              <p:ext uri="{D42A27DB-BD31-4B8C-83A1-F6EECF244321}">
                <p14:modId xmlns:p14="http://schemas.microsoft.com/office/powerpoint/2010/main" val="302666417"/>
              </p:ext>
            </p:extLst>
          </p:nvPr>
        </p:nvGraphicFramePr>
        <p:xfrm>
          <a:off x="1499963" y="2037799"/>
          <a:ext cx="9192073" cy="3732552"/>
        </p:xfrm>
        <a:graphic>
          <a:graphicData uri="http://schemas.openxmlformats.org/drawingml/2006/table">
            <a:tbl>
              <a:tblPr firstRow="1" bandRow="1">
                <a:tableStyleId>{5C22544A-7EE6-4342-B048-85BDC9FD1C3A}</a:tableStyleId>
              </a:tblPr>
              <a:tblGrid>
                <a:gridCol w="4585898">
                  <a:extLst>
                    <a:ext uri="{9D8B030D-6E8A-4147-A177-3AD203B41FA5}">
                      <a16:colId xmlns:a16="http://schemas.microsoft.com/office/drawing/2014/main" val="20000"/>
                    </a:ext>
                  </a:extLst>
                </a:gridCol>
                <a:gridCol w="4606175">
                  <a:extLst>
                    <a:ext uri="{9D8B030D-6E8A-4147-A177-3AD203B41FA5}">
                      <a16:colId xmlns:a16="http://schemas.microsoft.com/office/drawing/2014/main" val="20001"/>
                    </a:ext>
                  </a:extLst>
                </a:gridCol>
              </a:tblGrid>
              <a:tr h="622092">
                <a:tc>
                  <a:txBody>
                    <a:bodyPr/>
                    <a:lstStyle/>
                    <a:p>
                      <a:pPr algn="ctr"/>
                      <a:r>
                        <a:rPr lang="en-US" sz="2400" dirty="0"/>
                        <a:t>Age</a:t>
                      </a:r>
                    </a:p>
                  </a:txBody>
                  <a:tcPr anchor="ctr"/>
                </a:tc>
                <a:tc>
                  <a:txBody>
                    <a:bodyPr/>
                    <a:lstStyle/>
                    <a:p>
                      <a:pPr algn="ctr"/>
                      <a:r>
                        <a:rPr lang="en-US" sz="2400" dirty="0"/>
                        <a:t>Breaths per Minute</a:t>
                      </a:r>
                    </a:p>
                  </a:txBody>
                  <a:tcPr anchor="ctr"/>
                </a:tc>
                <a:extLst>
                  <a:ext uri="{0D108BD9-81ED-4DB2-BD59-A6C34878D82A}">
                    <a16:rowId xmlns:a16="http://schemas.microsoft.com/office/drawing/2014/main" val="10000"/>
                  </a:ext>
                </a:extLst>
              </a:tr>
              <a:tr h="622092">
                <a:tc>
                  <a:txBody>
                    <a:bodyPr/>
                    <a:lstStyle/>
                    <a:p>
                      <a:r>
                        <a:rPr lang="en-US" sz="2400" dirty="0"/>
                        <a:t>Infant (&lt;1yo)</a:t>
                      </a:r>
                    </a:p>
                  </a:txBody>
                  <a:tcPr anchor="ctr"/>
                </a:tc>
                <a:tc>
                  <a:txBody>
                    <a:bodyPr/>
                    <a:lstStyle/>
                    <a:p>
                      <a:pPr algn="ctr"/>
                      <a:r>
                        <a:rPr lang="en-US" sz="2400" dirty="0"/>
                        <a:t>30-60</a:t>
                      </a:r>
                    </a:p>
                  </a:txBody>
                  <a:tcPr anchor="ctr"/>
                </a:tc>
                <a:extLst>
                  <a:ext uri="{0D108BD9-81ED-4DB2-BD59-A6C34878D82A}">
                    <a16:rowId xmlns:a16="http://schemas.microsoft.com/office/drawing/2014/main" val="10001"/>
                  </a:ext>
                </a:extLst>
              </a:tr>
              <a:tr h="622092">
                <a:tc>
                  <a:txBody>
                    <a:bodyPr/>
                    <a:lstStyle/>
                    <a:p>
                      <a:r>
                        <a:rPr lang="en-US" sz="2400" dirty="0"/>
                        <a:t>Toddler (1-3yo)</a:t>
                      </a:r>
                    </a:p>
                  </a:txBody>
                  <a:tcPr anchor="ctr"/>
                </a:tc>
                <a:tc>
                  <a:txBody>
                    <a:bodyPr/>
                    <a:lstStyle/>
                    <a:p>
                      <a:pPr algn="ctr"/>
                      <a:r>
                        <a:rPr lang="en-US" sz="2400" dirty="0"/>
                        <a:t>24-40</a:t>
                      </a:r>
                    </a:p>
                  </a:txBody>
                  <a:tcPr anchor="ctr"/>
                </a:tc>
                <a:extLst>
                  <a:ext uri="{0D108BD9-81ED-4DB2-BD59-A6C34878D82A}">
                    <a16:rowId xmlns:a16="http://schemas.microsoft.com/office/drawing/2014/main" val="10002"/>
                  </a:ext>
                </a:extLst>
              </a:tr>
              <a:tr h="622092">
                <a:tc>
                  <a:txBody>
                    <a:bodyPr/>
                    <a:lstStyle/>
                    <a:p>
                      <a:r>
                        <a:rPr lang="en-US" sz="2400" dirty="0"/>
                        <a:t>Preschooler (4-6yo)</a:t>
                      </a:r>
                    </a:p>
                  </a:txBody>
                  <a:tcPr anchor="ctr"/>
                </a:tc>
                <a:tc>
                  <a:txBody>
                    <a:bodyPr/>
                    <a:lstStyle/>
                    <a:p>
                      <a:pPr algn="ctr"/>
                      <a:r>
                        <a:rPr lang="en-US" sz="2400" dirty="0"/>
                        <a:t>22-34</a:t>
                      </a:r>
                    </a:p>
                  </a:txBody>
                  <a:tcPr anchor="ctr"/>
                </a:tc>
                <a:extLst>
                  <a:ext uri="{0D108BD9-81ED-4DB2-BD59-A6C34878D82A}">
                    <a16:rowId xmlns:a16="http://schemas.microsoft.com/office/drawing/2014/main" val="10003"/>
                  </a:ext>
                </a:extLst>
              </a:tr>
              <a:tr h="622092">
                <a:tc>
                  <a:txBody>
                    <a:bodyPr/>
                    <a:lstStyle/>
                    <a:p>
                      <a:r>
                        <a:rPr lang="en-US" sz="2400" dirty="0"/>
                        <a:t>School-age child</a:t>
                      </a:r>
                      <a:r>
                        <a:rPr lang="en-US" sz="2400" baseline="0" dirty="0"/>
                        <a:t> (6-12yo)</a:t>
                      </a:r>
                      <a:endParaRPr lang="en-US" sz="2400" dirty="0"/>
                    </a:p>
                  </a:txBody>
                  <a:tcPr anchor="ctr"/>
                </a:tc>
                <a:tc>
                  <a:txBody>
                    <a:bodyPr/>
                    <a:lstStyle/>
                    <a:p>
                      <a:pPr algn="ctr"/>
                      <a:r>
                        <a:rPr lang="en-US" sz="2400" dirty="0"/>
                        <a:t>18-30</a:t>
                      </a:r>
                    </a:p>
                  </a:txBody>
                  <a:tcPr anchor="ctr"/>
                </a:tc>
                <a:extLst>
                  <a:ext uri="{0D108BD9-81ED-4DB2-BD59-A6C34878D82A}">
                    <a16:rowId xmlns:a16="http://schemas.microsoft.com/office/drawing/2014/main" val="10004"/>
                  </a:ext>
                </a:extLst>
              </a:tr>
              <a:tr h="622092">
                <a:tc>
                  <a:txBody>
                    <a:bodyPr/>
                    <a:lstStyle/>
                    <a:p>
                      <a:r>
                        <a:rPr lang="en-US" sz="2400" dirty="0"/>
                        <a:t>Adolescent (13-18yo)</a:t>
                      </a:r>
                    </a:p>
                  </a:txBody>
                  <a:tcPr anchor="ctr"/>
                </a:tc>
                <a:tc>
                  <a:txBody>
                    <a:bodyPr/>
                    <a:lstStyle/>
                    <a:p>
                      <a:pPr algn="ctr"/>
                      <a:r>
                        <a:rPr lang="en-US" sz="2400" dirty="0"/>
                        <a:t>12-16</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Disclaimer</a:t>
            </a:r>
          </a:p>
        </p:txBody>
      </p:sp>
      <p:sp>
        <p:nvSpPr>
          <p:cNvPr id="8" name="Content Placeholder 7"/>
          <p:cNvSpPr>
            <a:spLocks noGrp="1"/>
          </p:cNvSpPr>
          <p:nvPr>
            <p:ph idx="1"/>
          </p:nvPr>
        </p:nvSpPr>
        <p:spPr/>
        <p:txBody>
          <a:bodyPr/>
          <a:lstStyle/>
          <a:p>
            <a:r>
              <a:rPr lang="en-US" dirty="0"/>
              <a:t>This session focuses on the pediatric differences and is not inclusive of all trauma management.  </a:t>
            </a:r>
          </a:p>
          <a:p>
            <a:r>
              <a:rPr lang="en-US" dirty="0"/>
              <a:t>Please contact your nearest pediatric trauma center for full support. </a:t>
            </a:r>
          </a:p>
        </p:txBody>
      </p:sp>
      <p:sp>
        <p:nvSpPr>
          <p:cNvPr id="6" name="Slide Number Placeholder 5"/>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5943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Blood Pressure</a:t>
            </a: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570916894"/>
              </p:ext>
            </p:extLst>
          </p:nvPr>
        </p:nvGraphicFramePr>
        <p:xfrm>
          <a:off x="436180" y="1713679"/>
          <a:ext cx="11319640" cy="4456149"/>
        </p:xfrm>
        <a:graphic>
          <a:graphicData uri="http://schemas.openxmlformats.org/drawingml/2006/table">
            <a:tbl>
              <a:tblPr firstRow="1" bandRow="1">
                <a:tableStyleId>{5C22544A-7EE6-4342-B048-85BDC9FD1C3A}</a:tableStyleId>
              </a:tblPr>
              <a:tblGrid>
                <a:gridCol w="3358054">
                  <a:extLst>
                    <a:ext uri="{9D8B030D-6E8A-4147-A177-3AD203B41FA5}">
                      <a16:colId xmlns:a16="http://schemas.microsoft.com/office/drawing/2014/main" val="20000"/>
                    </a:ext>
                  </a:extLst>
                </a:gridCol>
                <a:gridCol w="2963918">
                  <a:extLst>
                    <a:ext uri="{9D8B030D-6E8A-4147-A177-3AD203B41FA5}">
                      <a16:colId xmlns:a16="http://schemas.microsoft.com/office/drawing/2014/main" val="20001"/>
                    </a:ext>
                  </a:extLst>
                </a:gridCol>
                <a:gridCol w="2606565">
                  <a:extLst>
                    <a:ext uri="{9D8B030D-6E8A-4147-A177-3AD203B41FA5}">
                      <a16:colId xmlns:a16="http://schemas.microsoft.com/office/drawing/2014/main" val="20002"/>
                    </a:ext>
                  </a:extLst>
                </a:gridCol>
                <a:gridCol w="2391103">
                  <a:extLst>
                    <a:ext uri="{9D8B030D-6E8A-4147-A177-3AD203B41FA5}">
                      <a16:colId xmlns:a16="http://schemas.microsoft.com/office/drawing/2014/main" val="20003"/>
                    </a:ext>
                  </a:extLst>
                </a:gridCol>
              </a:tblGrid>
              <a:tr h="519027">
                <a:tc>
                  <a:txBody>
                    <a:bodyPr/>
                    <a:lstStyle/>
                    <a:p>
                      <a:pPr algn="ctr"/>
                      <a:r>
                        <a:rPr lang="en-US" sz="2400" dirty="0"/>
                        <a:t>Age</a:t>
                      </a:r>
                    </a:p>
                  </a:txBody>
                  <a:tcPr anchor="ctr"/>
                </a:tc>
                <a:tc>
                  <a:txBody>
                    <a:bodyPr/>
                    <a:lstStyle/>
                    <a:p>
                      <a:pPr algn="ctr"/>
                      <a:r>
                        <a:rPr lang="en-US" sz="2400" dirty="0"/>
                        <a:t>Systolic Pressure</a:t>
                      </a:r>
                    </a:p>
                  </a:txBody>
                  <a:tcPr anchor="ctr"/>
                </a:tc>
                <a:tc>
                  <a:txBody>
                    <a:bodyPr/>
                    <a:lstStyle/>
                    <a:p>
                      <a:pPr algn="ctr"/>
                      <a:r>
                        <a:rPr lang="en-US" sz="2400" dirty="0"/>
                        <a:t>Diastolic Pressure</a:t>
                      </a:r>
                    </a:p>
                  </a:txBody>
                  <a:tcPr anchor="ctr"/>
                </a:tc>
                <a:tc>
                  <a:txBody>
                    <a:bodyPr/>
                    <a:lstStyle/>
                    <a:p>
                      <a:pPr algn="ctr"/>
                      <a:r>
                        <a:rPr lang="en-US" sz="2400" dirty="0"/>
                        <a:t>Mean Arterial Pressure</a:t>
                      </a:r>
                    </a:p>
                  </a:txBody>
                  <a:tcPr anchor="ctr"/>
                </a:tc>
                <a:extLst>
                  <a:ext uri="{0D108BD9-81ED-4DB2-BD59-A6C34878D82A}">
                    <a16:rowId xmlns:a16="http://schemas.microsoft.com/office/drawing/2014/main" val="10000"/>
                  </a:ext>
                </a:extLst>
              </a:tr>
              <a:tr h="519027">
                <a:tc>
                  <a:txBody>
                    <a:bodyPr/>
                    <a:lstStyle/>
                    <a:p>
                      <a:r>
                        <a:rPr lang="en-US" sz="2400" dirty="0"/>
                        <a:t>Neonate</a:t>
                      </a:r>
                    </a:p>
                  </a:txBody>
                  <a:tcPr/>
                </a:tc>
                <a:tc>
                  <a:txBody>
                    <a:bodyPr/>
                    <a:lstStyle/>
                    <a:p>
                      <a:pPr algn="ctr"/>
                      <a:r>
                        <a:rPr lang="en-US" sz="2400" dirty="0"/>
                        <a:t>67-84</a:t>
                      </a:r>
                    </a:p>
                  </a:txBody>
                  <a:tcPr anchor="ctr"/>
                </a:tc>
                <a:tc>
                  <a:txBody>
                    <a:bodyPr/>
                    <a:lstStyle/>
                    <a:p>
                      <a:pPr algn="ctr"/>
                      <a:r>
                        <a:rPr lang="en-US" sz="2400" dirty="0"/>
                        <a:t>35-53</a:t>
                      </a:r>
                    </a:p>
                  </a:txBody>
                  <a:tcPr anchor="ctr"/>
                </a:tc>
                <a:tc>
                  <a:txBody>
                    <a:bodyPr/>
                    <a:lstStyle/>
                    <a:p>
                      <a:pPr algn="ctr"/>
                      <a:r>
                        <a:rPr lang="en-US" sz="2400" dirty="0"/>
                        <a:t>45-60</a:t>
                      </a:r>
                    </a:p>
                  </a:txBody>
                  <a:tcPr anchor="ctr"/>
                </a:tc>
                <a:extLst>
                  <a:ext uri="{0D108BD9-81ED-4DB2-BD59-A6C34878D82A}">
                    <a16:rowId xmlns:a16="http://schemas.microsoft.com/office/drawing/2014/main" val="10001"/>
                  </a:ext>
                </a:extLst>
              </a:tr>
              <a:tr h="519027">
                <a:tc>
                  <a:txBody>
                    <a:bodyPr/>
                    <a:lstStyle/>
                    <a:p>
                      <a:r>
                        <a:rPr lang="en-US" sz="2400" dirty="0"/>
                        <a:t>Infant (</a:t>
                      </a:r>
                      <a:r>
                        <a:rPr lang="en-US" sz="2400" dirty="0" smtClean="0"/>
                        <a:t>1-12 </a:t>
                      </a:r>
                      <a:r>
                        <a:rPr lang="en-US" sz="2400" dirty="0" err="1" smtClean="0"/>
                        <a:t>mo</a:t>
                      </a:r>
                      <a:r>
                        <a:rPr lang="en-US" sz="2400" dirty="0"/>
                        <a:t>)</a:t>
                      </a:r>
                    </a:p>
                  </a:txBody>
                  <a:tcPr/>
                </a:tc>
                <a:tc>
                  <a:txBody>
                    <a:bodyPr/>
                    <a:lstStyle/>
                    <a:p>
                      <a:pPr algn="ctr"/>
                      <a:r>
                        <a:rPr lang="en-US" sz="2400" dirty="0"/>
                        <a:t>72-104</a:t>
                      </a:r>
                    </a:p>
                  </a:txBody>
                  <a:tcPr anchor="ctr"/>
                </a:tc>
                <a:tc>
                  <a:txBody>
                    <a:bodyPr/>
                    <a:lstStyle/>
                    <a:p>
                      <a:pPr algn="ctr"/>
                      <a:r>
                        <a:rPr lang="en-US" sz="2400" dirty="0"/>
                        <a:t>37-56</a:t>
                      </a:r>
                    </a:p>
                  </a:txBody>
                  <a:tcPr anchor="ctr"/>
                </a:tc>
                <a:tc>
                  <a:txBody>
                    <a:bodyPr/>
                    <a:lstStyle/>
                    <a:p>
                      <a:pPr algn="ctr"/>
                      <a:r>
                        <a:rPr lang="en-US" sz="2400" dirty="0"/>
                        <a:t>50-62</a:t>
                      </a:r>
                    </a:p>
                  </a:txBody>
                  <a:tcPr anchor="ctr"/>
                </a:tc>
                <a:extLst>
                  <a:ext uri="{0D108BD9-81ED-4DB2-BD59-A6C34878D82A}">
                    <a16:rowId xmlns:a16="http://schemas.microsoft.com/office/drawing/2014/main" val="10002"/>
                  </a:ext>
                </a:extLst>
              </a:tr>
              <a:tr h="519027">
                <a:tc>
                  <a:txBody>
                    <a:bodyPr/>
                    <a:lstStyle/>
                    <a:p>
                      <a:r>
                        <a:rPr lang="en-US" sz="2400" dirty="0"/>
                        <a:t>Toddler</a:t>
                      </a:r>
                      <a:r>
                        <a:rPr lang="en-US" sz="2400" baseline="0" dirty="0"/>
                        <a:t> (</a:t>
                      </a:r>
                      <a:r>
                        <a:rPr lang="en-US" sz="2400" baseline="0" dirty="0" smtClean="0"/>
                        <a:t>1-2 </a:t>
                      </a:r>
                      <a:r>
                        <a:rPr lang="en-US" sz="2400" baseline="0" dirty="0" err="1" smtClean="0"/>
                        <a:t>yo</a:t>
                      </a:r>
                      <a:r>
                        <a:rPr lang="en-US" sz="2400" baseline="0" dirty="0"/>
                        <a:t>)</a:t>
                      </a:r>
                      <a:endParaRPr lang="en-US" sz="2400" dirty="0"/>
                    </a:p>
                  </a:txBody>
                  <a:tcPr/>
                </a:tc>
                <a:tc>
                  <a:txBody>
                    <a:bodyPr/>
                    <a:lstStyle/>
                    <a:p>
                      <a:pPr algn="ctr"/>
                      <a:r>
                        <a:rPr lang="en-US" sz="2400" dirty="0"/>
                        <a:t>86-106</a:t>
                      </a:r>
                    </a:p>
                  </a:txBody>
                  <a:tcPr anchor="ctr"/>
                </a:tc>
                <a:tc>
                  <a:txBody>
                    <a:bodyPr/>
                    <a:lstStyle/>
                    <a:p>
                      <a:pPr algn="ctr"/>
                      <a:r>
                        <a:rPr lang="en-US" sz="2400" dirty="0"/>
                        <a:t>42-63</a:t>
                      </a:r>
                    </a:p>
                  </a:txBody>
                  <a:tcPr anchor="ctr"/>
                </a:tc>
                <a:tc>
                  <a:txBody>
                    <a:bodyPr/>
                    <a:lstStyle/>
                    <a:p>
                      <a:pPr algn="ctr"/>
                      <a:r>
                        <a:rPr lang="en-US" sz="2400" dirty="0"/>
                        <a:t>49-62</a:t>
                      </a:r>
                    </a:p>
                  </a:txBody>
                  <a:tcPr anchor="ctr"/>
                </a:tc>
                <a:extLst>
                  <a:ext uri="{0D108BD9-81ED-4DB2-BD59-A6C34878D82A}">
                    <a16:rowId xmlns:a16="http://schemas.microsoft.com/office/drawing/2014/main" val="10003"/>
                  </a:ext>
                </a:extLst>
              </a:tr>
              <a:tr h="519027">
                <a:tc>
                  <a:txBody>
                    <a:bodyPr/>
                    <a:lstStyle/>
                    <a:p>
                      <a:r>
                        <a:rPr lang="en-US" sz="2400" dirty="0"/>
                        <a:t>Preschooler (3-5yo)</a:t>
                      </a:r>
                    </a:p>
                  </a:txBody>
                  <a:tcPr/>
                </a:tc>
                <a:tc>
                  <a:txBody>
                    <a:bodyPr/>
                    <a:lstStyle/>
                    <a:p>
                      <a:pPr algn="ctr"/>
                      <a:r>
                        <a:rPr lang="en-US" sz="2400" dirty="0"/>
                        <a:t>89-112</a:t>
                      </a:r>
                    </a:p>
                  </a:txBody>
                  <a:tcPr anchor="ctr"/>
                </a:tc>
                <a:tc>
                  <a:txBody>
                    <a:bodyPr/>
                    <a:lstStyle/>
                    <a:p>
                      <a:pPr algn="ctr"/>
                      <a:r>
                        <a:rPr lang="en-US" sz="2400" dirty="0"/>
                        <a:t>46-72</a:t>
                      </a:r>
                    </a:p>
                  </a:txBody>
                  <a:tcPr anchor="ctr"/>
                </a:tc>
                <a:tc>
                  <a:txBody>
                    <a:bodyPr/>
                    <a:lstStyle/>
                    <a:p>
                      <a:pPr algn="ctr"/>
                      <a:r>
                        <a:rPr lang="en-US" sz="2400" dirty="0"/>
                        <a:t>58-69</a:t>
                      </a:r>
                    </a:p>
                  </a:txBody>
                  <a:tcPr anchor="ctr"/>
                </a:tc>
                <a:extLst>
                  <a:ext uri="{0D108BD9-81ED-4DB2-BD59-A6C34878D82A}">
                    <a16:rowId xmlns:a16="http://schemas.microsoft.com/office/drawing/2014/main" val="10004"/>
                  </a:ext>
                </a:extLst>
              </a:tr>
              <a:tr h="519027">
                <a:tc>
                  <a:txBody>
                    <a:bodyPr/>
                    <a:lstStyle/>
                    <a:p>
                      <a:r>
                        <a:rPr lang="en-US" sz="2400" dirty="0"/>
                        <a:t>School-age child</a:t>
                      </a:r>
                      <a:r>
                        <a:rPr lang="en-US" sz="2400" baseline="0" dirty="0"/>
                        <a:t> (</a:t>
                      </a:r>
                      <a:r>
                        <a:rPr lang="en-US" sz="2400" baseline="0" dirty="0" smtClean="0"/>
                        <a:t>6-7 </a:t>
                      </a:r>
                      <a:r>
                        <a:rPr lang="en-US" sz="2400" baseline="0" dirty="0" err="1" smtClean="0"/>
                        <a:t>yo</a:t>
                      </a:r>
                      <a:r>
                        <a:rPr lang="en-US" sz="2400" baseline="0" dirty="0"/>
                        <a:t>)</a:t>
                      </a:r>
                      <a:endParaRPr lang="en-US" sz="2400" dirty="0"/>
                    </a:p>
                  </a:txBody>
                  <a:tcPr/>
                </a:tc>
                <a:tc>
                  <a:txBody>
                    <a:bodyPr/>
                    <a:lstStyle/>
                    <a:p>
                      <a:pPr algn="ctr"/>
                      <a:r>
                        <a:rPr lang="en-US" sz="2400" dirty="0"/>
                        <a:t>97-115</a:t>
                      </a:r>
                    </a:p>
                  </a:txBody>
                  <a:tcPr anchor="ctr"/>
                </a:tc>
                <a:tc>
                  <a:txBody>
                    <a:bodyPr/>
                    <a:lstStyle/>
                    <a:p>
                      <a:pPr algn="ctr"/>
                      <a:r>
                        <a:rPr lang="en-US" sz="2400" dirty="0"/>
                        <a:t>57-76</a:t>
                      </a:r>
                    </a:p>
                  </a:txBody>
                  <a:tcPr anchor="ctr"/>
                </a:tc>
                <a:tc>
                  <a:txBody>
                    <a:bodyPr/>
                    <a:lstStyle/>
                    <a:p>
                      <a:pPr algn="ctr"/>
                      <a:r>
                        <a:rPr lang="en-US" sz="2400" dirty="0"/>
                        <a:t>66-72</a:t>
                      </a:r>
                    </a:p>
                  </a:txBody>
                  <a:tcPr anchor="ctr"/>
                </a:tc>
                <a:extLst>
                  <a:ext uri="{0D108BD9-81ED-4DB2-BD59-A6C34878D82A}">
                    <a16:rowId xmlns:a16="http://schemas.microsoft.com/office/drawing/2014/main" val="10005"/>
                  </a:ext>
                </a:extLst>
              </a:tr>
              <a:tr h="519027">
                <a:tc>
                  <a:txBody>
                    <a:bodyPr/>
                    <a:lstStyle/>
                    <a:p>
                      <a:r>
                        <a:rPr lang="en-US" sz="2400" dirty="0"/>
                        <a:t>Preadolescent (</a:t>
                      </a:r>
                      <a:r>
                        <a:rPr lang="en-US" sz="2400" dirty="0" smtClean="0"/>
                        <a:t>10-12 </a:t>
                      </a:r>
                      <a:r>
                        <a:rPr lang="en-US" sz="2400" dirty="0" err="1" smtClean="0"/>
                        <a:t>yo</a:t>
                      </a:r>
                      <a:r>
                        <a:rPr lang="en-US" sz="2400" dirty="0"/>
                        <a:t>)</a:t>
                      </a:r>
                    </a:p>
                  </a:txBody>
                  <a:tcPr/>
                </a:tc>
                <a:tc>
                  <a:txBody>
                    <a:bodyPr/>
                    <a:lstStyle/>
                    <a:p>
                      <a:pPr algn="ctr"/>
                      <a:r>
                        <a:rPr lang="en-US" sz="2400" dirty="0"/>
                        <a:t>102-120</a:t>
                      </a:r>
                    </a:p>
                  </a:txBody>
                  <a:tcPr anchor="ctr"/>
                </a:tc>
                <a:tc>
                  <a:txBody>
                    <a:bodyPr/>
                    <a:lstStyle/>
                    <a:p>
                      <a:pPr algn="ctr"/>
                      <a:r>
                        <a:rPr lang="en-US" sz="2400" dirty="0"/>
                        <a:t>61-80</a:t>
                      </a:r>
                    </a:p>
                  </a:txBody>
                  <a:tcPr anchor="ctr"/>
                </a:tc>
                <a:tc>
                  <a:txBody>
                    <a:bodyPr/>
                    <a:lstStyle/>
                    <a:p>
                      <a:pPr algn="ctr"/>
                      <a:r>
                        <a:rPr lang="en-US" sz="2400" dirty="0"/>
                        <a:t>71-79</a:t>
                      </a:r>
                    </a:p>
                  </a:txBody>
                  <a:tcPr anchor="ctr"/>
                </a:tc>
                <a:extLst>
                  <a:ext uri="{0D108BD9-81ED-4DB2-BD59-A6C34878D82A}">
                    <a16:rowId xmlns:a16="http://schemas.microsoft.com/office/drawing/2014/main" val="10006"/>
                  </a:ext>
                </a:extLst>
              </a:tr>
              <a:tr h="519027">
                <a:tc>
                  <a:txBody>
                    <a:bodyPr/>
                    <a:lstStyle/>
                    <a:p>
                      <a:r>
                        <a:rPr lang="en-US" sz="2400" dirty="0"/>
                        <a:t>Adolescent (12-15yo)</a:t>
                      </a:r>
                    </a:p>
                  </a:txBody>
                  <a:tcPr/>
                </a:tc>
                <a:tc>
                  <a:txBody>
                    <a:bodyPr/>
                    <a:lstStyle/>
                    <a:p>
                      <a:pPr algn="ctr"/>
                      <a:r>
                        <a:rPr lang="en-US" sz="2400" dirty="0"/>
                        <a:t>110-131</a:t>
                      </a:r>
                    </a:p>
                  </a:txBody>
                  <a:tcPr anchor="ctr"/>
                </a:tc>
                <a:tc>
                  <a:txBody>
                    <a:bodyPr/>
                    <a:lstStyle/>
                    <a:p>
                      <a:pPr algn="ctr"/>
                      <a:r>
                        <a:rPr lang="en-US" sz="2400" dirty="0"/>
                        <a:t>64-83</a:t>
                      </a:r>
                    </a:p>
                  </a:txBody>
                  <a:tcPr anchor="ctr"/>
                </a:tc>
                <a:tc>
                  <a:txBody>
                    <a:bodyPr/>
                    <a:lstStyle/>
                    <a:p>
                      <a:pPr algn="ctr"/>
                      <a:r>
                        <a:rPr lang="en-US" sz="2400" dirty="0"/>
                        <a:t>73-84</a:t>
                      </a:r>
                    </a:p>
                  </a:txBody>
                  <a:tcPr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Threshold by Age of Systolic BP indicating Hypotension</a:t>
            </a:r>
          </a:p>
        </p:txBody>
      </p:sp>
      <p:graphicFrame>
        <p:nvGraphicFramePr>
          <p:cNvPr id="7" name="Table 6"/>
          <p:cNvGraphicFramePr>
            <a:graphicFrameLocks noGrp="1"/>
          </p:cNvGraphicFramePr>
          <p:nvPr>
            <p:extLst>
              <p:ext uri="{D42A27DB-BD31-4B8C-83A1-F6EECF244321}">
                <p14:modId xmlns:p14="http://schemas.microsoft.com/office/powerpoint/2010/main" val="4132692186"/>
              </p:ext>
            </p:extLst>
          </p:nvPr>
        </p:nvGraphicFramePr>
        <p:xfrm>
          <a:off x="869427" y="1783830"/>
          <a:ext cx="10463136" cy="3282865"/>
        </p:xfrm>
        <a:graphic>
          <a:graphicData uri="http://schemas.openxmlformats.org/drawingml/2006/table">
            <a:tbl>
              <a:tblPr firstRow="1" bandRow="1">
                <a:tableStyleId>{5C22544A-7EE6-4342-B048-85BDC9FD1C3A}</a:tableStyleId>
              </a:tblPr>
              <a:tblGrid>
                <a:gridCol w="5231568">
                  <a:extLst>
                    <a:ext uri="{9D8B030D-6E8A-4147-A177-3AD203B41FA5}">
                      <a16:colId xmlns:a16="http://schemas.microsoft.com/office/drawing/2014/main" val="20000"/>
                    </a:ext>
                  </a:extLst>
                </a:gridCol>
                <a:gridCol w="5231568">
                  <a:extLst>
                    <a:ext uri="{9D8B030D-6E8A-4147-A177-3AD203B41FA5}">
                      <a16:colId xmlns:a16="http://schemas.microsoft.com/office/drawing/2014/main" val="20001"/>
                    </a:ext>
                  </a:extLst>
                </a:gridCol>
              </a:tblGrid>
              <a:tr h="656573">
                <a:tc>
                  <a:txBody>
                    <a:bodyPr/>
                    <a:lstStyle/>
                    <a:p>
                      <a:pPr algn="ctr"/>
                      <a:r>
                        <a:rPr lang="en-US" sz="2400" dirty="0"/>
                        <a:t>Age</a:t>
                      </a:r>
                    </a:p>
                  </a:txBody>
                  <a:tcPr anchor="ctr"/>
                </a:tc>
                <a:tc>
                  <a:txBody>
                    <a:bodyPr/>
                    <a:lstStyle/>
                    <a:p>
                      <a:pPr algn="ctr"/>
                      <a:r>
                        <a:rPr lang="en-US" sz="2400" dirty="0"/>
                        <a:t>Systolic Blood Pressure</a:t>
                      </a:r>
                    </a:p>
                  </a:txBody>
                  <a:tcPr anchor="ctr"/>
                </a:tc>
                <a:extLst>
                  <a:ext uri="{0D108BD9-81ED-4DB2-BD59-A6C34878D82A}">
                    <a16:rowId xmlns:a16="http://schemas.microsoft.com/office/drawing/2014/main" val="10000"/>
                  </a:ext>
                </a:extLst>
              </a:tr>
              <a:tr h="656573">
                <a:tc>
                  <a:txBody>
                    <a:bodyPr/>
                    <a:lstStyle/>
                    <a:p>
                      <a:r>
                        <a:rPr lang="en-US" sz="2400" dirty="0"/>
                        <a:t>Term neonates (0-28days)</a:t>
                      </a:r>
                    </a:p>
                  </a:txBody>
                  <a:tcPr/>
                </a:tc>
                <a:tc>
                  <a:txBody>
                    <a:bodyPr/>
                    <a:lstStyle/>
                    <a:p>
                      <a:r>
                        <a:rPr lang="en-US" sz="2400" dirty="0"/>
                        <a:t>Less than 60</a:t>
                      </a:r>
                    </a:p>
                  </a:txBody>
                  <a:tcPr/>
                </a:tc>
                <a:extLst>
                  <a:ext uri="{0D108BD9-81ED-4DB2-BD59-A6C34878D82A}">
                    <a16:rowId xmlns:a16="http://schemas.microsoft.com/office/drawing/2014/main" val="10001"/>
                  </a:ext>
                </a:extLst>
              </a:tr>
              <a:tr h="656573">
                <a:tc>
                  <a:txBody>
                    <a:bodyPr/>
                    <a:lstStyle/>
                    <a:p>
                      <a:r>
                        <a:rPr lang="en-US" sz="2400" dirty="0"/>
                        <a:t>Infants (1-12</a:t>
                      </a:r>
                      <a:r>
                        <a:rPr lang="en-US" sz="2400" baseline="0" dirty="0"/>
                        <a:t> months)</a:t>
                      </a:r>
                      <a:endParaRPr lang="en-US" sz="2400" dirty="0"/>
                    </a:p>
                  </a:txBody>
                  <a:tcPr/>
                </a:tc>
                <a:tc>
                  <a:txBody>
                    <a:bodyPr/>
                    <a:lstStyle/>
                    <a:p>
                      <a:r>
                        <a:rPr lang="en-US" sz="2400" dirty="0"/>
                        <a:t>Less than 70</a:t>
                      </a:r>
                    </a:p>
                  </a:txBody>
                  <a:tcPr/>
                </a:tc>
                <a:extLst>
                  <a:ext uri="{0D108BD9-81ED-4DB2-BD59-A6C34878D82A}">
                    <a16:rowId xmlns:a16="http://schemas.microsoft.com/office/drawing/2014/main" val="10002"/>
                  </a:ext>
                </a:extLst>
              </a:tr>
              <a:tr h="656573">
                <a:tc>
                  <a:txBody>
                    <a:bodyPr/>
                    <a:lstStyle/>
                    <a:p>
                      <a:r>
                        <a:rPr lang="en-US" sz="2400" dirty="0"/>
                        <a:t>Children 1-10 </a:t>
                      </a:r>
                      <a:r>
                        <a:rPr lang="en-US" sz="2400" dirty="0" err="1"/>
                        <a:t>yo</a:t>
                      </a:r>
                      <a:endParaRPr lang="en-US" sz="2400" dirty="0"/>
                    </a:p>
                  </a:txBody>
                  <a:tcPr/>
                </a:tc>
                <a:tc>
                  <a:txBody>
                    <a:bodyPr/>
                    <a:lstStyle/>
                    <a:p>
                      <a:r>
                        <a:rPr lang="en-US" sz="2400" dirty="0"/>
                        <a:t>Less than 70 + (age in years </a:t>
                      </a:r>
                      <a:r>
                        <a:rPr lang="en-US" sz="2400" dirty="0" smtClean="0"/>
                        <a:t>x</a:t>
                      </a:r>
                      <a:r>
                        <a:rPr lang="en-US" sz="2400" baseline="0" dirty="0" smtClean="0"/>
                        <a:t> </a:t>
                      </a:r>
                      <a:r>
                        <a:rPr lang="en-US" sz="2400" dirty="0" smtClean="0"/>
                        <a:t>2</a:t>
                      </a:r>
                      <a:r>
                        <a:rPr lang="en-US" sz="2400" dirty="0"/>
                        <a:t>)</a:t>
                      </a:r>
                    </a:p>
                  </a:txBody>
                  <a:tcPr/>
                </a:tc>
                <a:extLst>
                  <a:ext uri="{0D108BD9-81ED-4DB2-BD59-A6C34878D82A}">
                    <a16:rowId xmlns:a16="http://schemas.microsoft.com/office/drawing/2014/main" val="10003"/>
                  </a:ext>
                </a:extLst>
              </a:tr>
              <a:tr h="656573">
                <a:tc>
                  <a:txBody>
                    <a:bodyPr/>
                    <a:lstStyle/>
                    <a:p>
                      <a:r>
                        <a:rPr lang="en-US" sz="2400" dirty="0"/>
                        <a:t>Children &gt;10yo</a:t>
                      </a:r>
                    </a:p>
                  </a:txBody>
                  <a:tcPr/>
                </a:tc>
                <a:tc>
                  <a:txBody>
                    <a:bodyPr/>
                    <a:lstStyle/>
                    <a:p>
                      <a:r>
                        <a:rPr lang="en-US" sz="2400" dirty="0"/>
                        <a:t>Less than 90</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Vascular </a:t>
            </a:r>
            <a:r>
              <a:rPr lang="en-US" dirty="0" smtClean="0"/>
              <a:t>Access</a:t>
            </a:r>
            <a:endParaRPr lang="en-US" dirty="0"/>
          </a:p>
        </p:txBody>
      </p:sp>
      <p:sp>
        <p:nvSpPr>
          <p:cNvPr id="3" name="Content Placeholder 2"/>
          <p:cNvSpPr>
            <a:spLocks noGrp="1"/>
          </p:cNvSpPr>
          <p:nvPr>
            <p:ph sz="half" idx="1"/>
          </p:nvPr>
        </p:nvSpPr>
        <p:spPr>
          <a:xfrm>
            <a:off x="838199" y="1594624"/>
            <a:ext cx="10965873" cy="3576466"/>
          </a:xfrm>
        </p:spPr>
        <p:txBody>
          <a:bodyPr>
            <a:normAutofit/>
          </a:bodyPr>
          <a:lstStyle/>
          <a:p>
            <a:r>
              <a:rPr lang="en-US" dirty="0"/>
              <a:t>Peripheral IV, ideally 2</a:t>
            </a:r>
          </a:p>
          <a:p>
            <a:r>
              <a:rPr lang="en-US" dirty="0"/>
              <a:t>Intra-osseous </a:t>
            </a:r>
            <a:r>
              <a:rPr lang="en-US" dirty="0" smtClean="0"/>
              <a:t>line (</a:t>
            </a:r>
            <a:r>
              <a:rPr lang="en-US" dirty="0"/>
              <a:t>IO) if no IV in 5 minutes</a:t>
            </a:r>
          </a:p>
          <a:p>
            <a:r>
              <a:rPr lang="en-US" dirty="0"/>
              <a:t>Cut-downs and central lines rarely done in ED</a:t>
            </a:r>
          </a:p>
          <a:p>
            <a:pPr>
              <a:buNone/>
            </a:pPr>
            <a:endParaRPr lang="en-US" dirty="0"/>
          </a:p>
        </p:txBody>
      </p:sp>
    </p:spTree>
    <p:extLst>
      <p:ext uri="{BB962C8B-B14F-4D97-AF65-F5344CB8AC3E}">
        <p14:creationId xmlns:p14="http://schemas.microsoft.com/office/powerpoint/2010/main" val="118414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Contraindications for IO</a:t>
            </a:r>
          </a:p>
        </p:txBody>
      </p:sp>
      <p:sp>
        <p:nvSpPr>
          <p:cNvPr id="3" name="Content Placeholder 2"/>
          <p:cNvSpPr>
            <a:spLocks noGrp="1"/>
          </p:cNvSpPr>
          <p:nvPr>
            <p:ph idx="1"/>
          </p:nvPr>
        </p:nvSpPr>
        <p:spPr/>
        <p:txBody>
          <a:bodyPr>
            <a:normAutofit/>
          </a:bodyPr>
          <a:lstStyle/>
          <a:p>
            <a:r>
              <a:rPr lang="en-US" dirty="0"/>
              <a:t>Fracture of the extremity you are going to place the IO</a:t>
            </a:r>
          </a:p>
          <a:p>
            <a:r>
              <a:rPr lang="en-US" dirty="0"/>
              <a:t>Previous attempt at the extremity</a:t>
            </a:r>
          </a:p>
          <a:p>
            <a:r>
              <a:rPr lang="en-US" dirty="0"/>
              <a:t>Inability to locate landmarks </a:t>
            </a:r>
          </a:p>
          <a:p>
            <a:r>
              <a:rPr lang="en-US" dirty="0"/>
              <a:t>Relative contraindications</a:t>
            </a:r>
          </a:p>
          <a:p>
            <a:pPr lvl="1"/>
            <a:r>
              <a:rPr lang="en-US" dirty="0"/>
              <a:t>Cellulitis at the entry site </a:t>
            </a:r>
          </a:p>
          <a:p>
            <a:pPr lvl="1"/>
            <a:r>
              <a:rPr lang="en-US" dirty="0" smtClean="0"/>
              <a:t>Burning sensation </a:t>
            </a:r>
            <a:r>
              <a:rPr lang="en-US" dirty="0"/>
              <a:t>at the entry site</a:t>
            </a:r>
          </a:p>
        </p:txBody>
      </p:sp>
    </p:spTree>
    <p:extLst>
      <p:ext uri="{BB962C8B-B14F-4D97-AF65-F5344CB8AC3E}">
        <p14:creationId xmlns:p14="http://schemas.microsoft.com/office/powerpoint/2010/main" val="206667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Managing Poor Circulation</a:t>
            </a:r>
          </a:p>
        </p:txBody>
      </p:sp>
      <p:sp>
        <p:nvSpPr>
          <p:cNvPr id="3" name="Content Placeholder 2"/>
          <p:cNvSpPr>
            <a:spLocks noGrp="1"/>
          </p:cNvSpPr>
          <p:nvPr>
            <p:ph sz="half" idx="1"/>
          </p:nvPr>
        </p:nvSpPr>
        <p:spPr>
          <a:xfrm>
            <a:off x="838199" y="1944414"/>
            <a:ext cx="10564092" cy="4298731"/>
          </a:xfrm>
        </p:spPr>
        <p:txBody>
          <a:bodyPr>
            <a:normAutofit/>
          </a:bodyPr>
          <a:lstStyle/>
          <a:p>
            <a:r>
              <a:rPr lang="en-US" dirty="0"/>
              <a:t>Average pediatric blood volume </a:t>
            </a:r>
            <a:r>
              <a:rPr lang="en-US" dirty="0" smtClean="0"/>
              <a:t>80 ml/kg </a:t>
            </a:r>
            <a:endParaRPr lang="en-US" dirty="0"/>
          </a:p>
          <a:p>
            <a:r>
              <a:rPr lang="en-US" dirty="0"/>
              <a:t>Fluid replacement should start with boluses of 20/kg normal saline or Ringer’s Lactate</a:t>
            </a:r>
          </a:p>
          <a:p>
            <a:r>
              <a:rPr lang="en-US" dirty="0"/>
              <a:t>Consider giving blood products early</a:t>
            </a:r>
          </a:p>
          <a:p>
            <a:endParaRPr lang="en-US" dirty="0"/>
          </a:p>
        </p:txBody>
      </p:sp>
    </p:spTree>
    <p:extLst>
      <p:ext uri="{BB962C8B-B14F-4D97-AF65-F5344CB8AC3E}">
        <p14:creationId xmlns:p14="http://schemas.microsoft.com/office/powerpoint/2010/main" val="158674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Managing Poor Circulation</a:t>
            </a:r>
          </a:p>
        </p:txBody>
      </p:sp>
      <p:sp>
        <p:nvSpPr>
          <p:cNvPr id="3" name="Content Placeholder 2"/>
          <p:cNvSpPr>
            <a:spLocks noGrp="1"/>
          </p:cNvSpPr>
          <p:nvPr>
            <p:ph sz="half" idx="1"/>
          </p:nvPr>
        </p:nvSpPr>
        <p:spPr/>
        <p:txBody>
          <a:bodyPr>
            <a:normAutofit/>
          </a:bodyPr>
          <a:lstStyle/>
          <a:p>
            <a:r>
              <a:rPr lang="en-US" dirty="0"/>
              <a:t>Stop further blood loss</a:t>
            </a:r>
          </a:p>
          <a:p>
            <a:pPr lvl="1"/>
            <a:r>
              <a:rPr lang="en-US" sz="2500" dirty="0"/>
              <a:t>Direct pressure to bleeding</a:t>
            </a:r>
          </a:p>
          <a:p>
            <a:pPr lvl="1"/>
            <a:r>
              <a:rPr lang="en-US" sz="2500" dirty="0"/>
              <a:t>Tourniquet limb amputations</a:t>
            </a:r>
          </a:p>
          <a:p>
            <a:endParaRPr lang="en-US" dirty="0"/>
          </a:p>
        </p:txBody>
      </p:sp>
      <p:sp>
        <p:nvSpPr>
          <p:cNvPr id="4" name="Content Placeholder 3"/>
          <p:cNvSpPr>
            <a:spLocks noGrp="1"/>
          </p:cNvSpPr>
          <p:nvPr>
            <p:ph sz="half" idx="2"/>
          </p:nvPr>
        </p:nvSpPr>
        <p:spPr/>
        <p:txBody>
          <a:bodyPr/>
          <a:lstStyle/>
          <a:p>
            <a:r>
              <a:rPr lang="en-US" dirty="0"/>
              <a:t>Inotropes should be used in when blood loss is not the cause of hypotension</a:t>
            </a:r>
          </a:p>
          <a:p>
            <a:pPr lvl="1"/>
            <a:r>
              <a:rPr lang="en-US" dirty="0"/>
              <a:t>Spinal shock</a:t>
            </a:r>
          </a:p>
          <a:p>
            <a:pPr lvl="1"/>
            <a:r>
              <a:rPr lang="en-US" dirty="0"/>
              <a:t>Cardiogenic shock</a:t>
            </a:r>
          </a:p>
          <a:p>
            <a:r>
              <a:rPr lang="en-US" dirty="0"/>
              <a:t>Signs of fluid </a:t>
            </a:r>
            <a:r>
              <a:rPr lang="en-US" dirty="0" smtClean="0"/>
              <a:t>overload</a:t>
            </a:r>
            <a:endParaRPr lang="en-US" dirty="0"/>
          </a:p>
        </p:txBody>
      </p:sp>
    </p:spTree>
    <p:extLst>
      <p:ext uri="{BB962C8B-B14F-4D97-AF65-F5344CB8AC3E}">
        <p14:creationId xmlns:p14="http://schemas.microsoft.com/office/powerpoint/2010/main" val="4221125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Disability</a:t>
            </a:r>
          </a:p>
        </p:txBody>
      </p:sp>
      <p:sp>
        <p:nvSpPr>
          <p:cNvPr id="3" name="Content Placeholder 2"/>
          <p:cNvSpPr>
            <a:spLocks noGrp="1"/>
          </p:cNvSpPr>
          <p:nvPr>
            <p:ph idx="1"/>
          </p:nvPr>
        </p:nvSpPr>
        <p:spPr>
          <a:xfrm>
            <a:off x="838200" y="1524001"/>
            <a:ext cx="10515600" cy="4864100"/>
          </a:xfrm>
        </p:spPr>
        <p:txBody>
          <a:bodyPr>
            <a:normAutofit/>
          </a:bodyPr>
          <a:lstStyle/>
          <a:p>
            <a:r>
              <a:rPr lang="en-US" dirty="0"/>
              <a:t>GCS – Age Dependant</a:t>
            </a:r>
          </a:p>
          <a:p>
            <a:r>
              <a:rPr lang="en-US" dirty="0"/>
              <a:t>Post-impact seizures common</a:t>
            </a:r>
          </a:p>
          <a:p>
            <a:r>
              <a:rPr lang="en-US" dirty="0"/>
              <a:t>PECARN: Indications for head CT</a:t>
            </a:r>
          </a:p>
          <a:p>
            <a:r>
              <a:rPr lang="en-US" dirty="0"/>
              <a:t>Spinal Cord Injury</a:t>
            </a:r>
          </a:p>
          <a:p>
            <a:r>
              <a:rPr lang="en-US" dirty="0"/>
              <a:t>Monitor electrolytes and glucose</a:t>
            </a:r>
          </a:p>
          <a:p>
            <a:r>
              <a:rPr lang="en-US" dirty="0"/>
              <a:t>Watch for signs of increase ICP</a:t>
            </a:r>
          </a:p>
          <a:p>
            <a:endParaRPr lang="en-US" dirty="0"/>
          </a:p>
        </p:txBody>
      </p:sp>
    </p:spTree>
    <p:extLst>
      <p:ext uri="{BB962C8B-B14F-4D97-AF65-F5344CB8AC3E}">
        <p14:creationId xmlns:p14="http://schemas.microsoft.com/office/powerpoint/2010/main" val="4213853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a:t>Glasgow Coma Scale</a:t>
            </a:r>
          </a:p>
        </p:txBody>
      </p:sp>
      <p:sp>
        <p:nvSpPr>
          <p:cNvPr id="3" name="Content Placeholder 2"/>
          <p:cNvSpPr>
            <a:spLocks noGrp="1"/>
          </p:cNvSpPr>
          <p:nvPr>
            <p:ph sz="half" idx="1"/>
          </p:nvPr>
        </p:nvSpPr>
        <p:spPr>
          <a:xfrm>
            <a:off x="186559" y="1561079"/>
            <a:ext cx="5181600" cy="4582339"/>
          </a:xfrm>
        </p:spPr>
        <p:txBody>
          <a:bodyPr>
            <a:normAutofit/>
          </a:bodyPr>
          <a:lstStyle/>
          <a:p>
            <a:r>
              <a:rPr lang="en-US" dirty="0"/>
              <a:t>Eye Opening</a:t>
            </a:r>
          </a:p>
          <a:p>
            <a:pPr marL="0" indent="0">
              <a:buNone/>
            </a:pPr>
            <a:endParaRPr lang="en-US" smtClean="0"/>
          </a:p>
          <a:p>
            <a:pPr marL="0" indent="0">
              <a:buNone/>
            </a:pPr>
            <a:endParaRPr lang="en-US" dirty="0"/>
          </a:p>
          <a:p>
            <a:r>
              <a:rPr lang="en-US" dirty="0"/>
              <a:t>Best Motor Response</a:t>
            </a:r>
          </a:p>
          <a:p>
            <a:pPr>
              <a:buNone/>
            </a:pPr>
            <a:endParaRPr lang="en-US" dirty="0"/>
          </a:p>
          <a:p>
            <a:pPr>
              <a:buNone/>
            </a:pPr>
            <a:endParaRPr lang="en-US" dirty="0"/>
          </a:p>
          <a:p>
            <a:r>
              <a:rPr lang="en-US" dirty="0"/>
              <a:t>Best Verbal Response</a:t>
            </a:r>
          </a:p>
        </p:txBody>
      </p:sp>
      <p:graphicFrame>
        <p:nvGraphicFramePr>
          <p:cNvPr id="4" name="Content Placeholder 10"/>
          <p:cNvGraphicFramePr>
            <a:graphicFrameLocks/>
          </p:cNvGraphicFramePr>
          <p:nvPr>
            <p:extLst>
              <p:ext uri="{D42A27DB-BD31-4B8C-83A1-F6EECF244321}">
                <p14:modId xmlns:p14="http://schemas.microsoft.com/office/powerpoint/2010/main" val="65403326"/>
              </p:ext>
            </p:extLst>
          </p:nvPr>
        </p:nvGraphicFramePr>
        <p:xfrm>
          <a:off x="4054923" y="1458457"/>
          <a:ext cx="6129600" cy="1391535"/>
        </p:xfrm>
        <a:graphic>
          <a:graphicData uri="http://schemas.openxmlformats.org/drawingml/2006/table">
            <a:tbl>
              <a:tblPr/>
              <a:tblGrid>
                <a:gridCol w="2043200">
                  <a:extLst>
                    <a:ext uri="{9D8B030D-6E8A-4147-A177-3AD203B41FA5}">
                      <a16:colId xmlns:a16="http://schemas.microsoft.com/office/drawing/2014/main" val="20000"/>
                    </a:ext>
                  </a:extLst>
                </a:gridCol>
                <a:gridCol w="2043200">
                  <a:extLst>
                    <a:ext uri="{9D8B030D-6E8A-4147-A177-3AD203B41FA5}">
                      <a16:colId xmlns:a16="http://schemas.microsoft.com/office/drawing/2014/main" val="20001"/>
                    </a:ext>
                  </a:extLst>
                </a:gridCol>
                <a:gridCol w="2043200">
                  <a:extLst>
                    <a:ext uri="{9D8B030D-6E8A-4147-A177-3AD203B41FA5}">
                      <a16:colId xmlns:a16="http://schemas.microsoft.com/office/drawing/2014/main" val="20002"/>
                    </a:ext>
                  </a:extLst>
                </a:gridCol>
              </a:tblGrid>
              <a:tr h="278307">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Score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0-1year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&gt;1years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307">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Spontaneously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Spontaneously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307">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To shout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To verbal command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307">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To pain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To pain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307">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No response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solidFill>
                            <a:srgbClr val="000000"/>
                          </a:solidFill>
                          <a:latin typeface="Calibri"/>
                          <a:ea typeface="Times New Roman"/>
                          <a:cs typeface="Times New Roman"/>
                        </a:rPr>
                        <a:t>No response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63628404"/>
              </p:ext>
            </p:extLst>
          </p:nvPr>
        </p:nvGraphicFramePr>
        <p:xfrm>
          <a:off x="4054923" y="4751708"/>
          <a:ext cx="7737684" cy="1980581"/>
        </p:xfrm>
        <a:graphic>
          <a:graphicData uri="http://schemas.openxmlformats.org/drawingml/2006/table">
            <a:tbl>
              <a:tblPr/>
              <a:tblGrid>
                <a:gridCol w="1934421">
                  <a:extLst>
                    <a:ext uri="{9D8B030D-6E8A-4147-A177-3AD203B41FA5}">
                      <a16:colId xmlns:a16="http://schemas.microsoft.com/office/drawing/2014/main" val="20000"/>
                    </a:ext>
                  </a:extLst>
                </a:gridCol>
                <a:gridCol w="1934421">
                  <a:extLst>
                    <a:ext uri="{9D8B030D-6E8A-4147-A177-3AD203B41FA5}">
                      <a16:colId xmlns:a16="http://schemas.microsoft.com/office/drawing/2014/main" val="20001"/>
                    </a:ext>
                  </a:extLst>
                </a:gridCol>
                <a:gridCol w="1934421">
                  <a:extLst>
                    <a:ext uri="{9D8B030D-6E8A-4147-A177-3AD203B41FA5}">
                      <a16:colId xmlns:a16="http://schemas.microsoft.com/office/drawing/2014/main" val="20002"/>
                    </a:ext>
                  </a:extLst>
                </a:gridCol>
                <a:gridCol w="1934421">
                  <a:extLst>
                    <a:ext uri="{9D8B030D-6E8A-4147-A177-3AD203B41FA5}">
                      <a16:colId xmlns:a16="http://schemas.microsoft.com/office/drawing/2014/main" val="20003"/>
                    </a:ext>
                  </a:extLst>
                </a:gridCol>
              </a:tblGrid>
              <a:tr h="282940">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Score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0-2 years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2-5 years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&gt;5 years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29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Cries appropriately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Appropriate words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Oriented and converses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29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Cries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Inappropriate words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Disoriented and converses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5881">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Inappropriate crying/screaming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Screams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Inappropriate words; cries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9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Grunts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Grunts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Incomprehensible sounds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9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No response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No response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solidFill>
                            <a:srgbClr val="000000"/>
                          </a:solidFill>
                          <a:latin typeface="Calibri"/>
                          <a:ea typeface="Times New Roman"/>
                          <a:cs typeface="Times New Roman"/>
                        </a:rPr>
                        <a:t>No response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67855227"/>
              </p:ext>
            </p:extLst>
          </p:nvPr>
        </p:nvGraphicFramePr>
        <p:xfrm>
          <a:off x="4054923" y="2987660"/>
          <a:ext cx="6634098" cy="1626380"/>
        </p:xfrm>
        <a:graphic>
          <a:graphicData uri="http://schemas.openxmlformats.org/drawingml/2006/table">
            <a:tbl>
              <a:tblPr/>
              <a:tblGrid>
                <a:gridCol w="2105355">
                  <a:extLst>
                    <a:ext uri="{9D8B030D-6E8A-4147-A177-3AD203B41FA5}">
                      <a16:colId xmlns:a16="http://schemas.microsoft.com/office/drawing/2014/main" val="20000"/>
                    </a:ext>
                  </a:extLst>
                </a:gridCol>
                <a:gridCol w="2108328">
                  <a:extLst>
                    <a:ext uri="{9D8B030D-6E8A-4147-A177-3AD203B41FA5}">
                      <a16:colId xmlns:a16="http://schemas.microsoft.com/office/drawing/2014/main" val="20001"/>
                    </a:ext>
                  </a:extLst>
                </a:gridCol>
                <a:gridCol w="2420415">
                  <a:extLst>
                    <a:ext uri="{9D8B030D-6E8A-4147-A177-3AD203B41FA5}">
                      <a16:colId xmlns:a16="http://schemas.microsoft.com/office/drawing/2014/main" val="20002"/>
                    </a:ext>
                  </a:extLst>
                </a:gridCol>
              </a:tblGrid>
              <a:tr h="232340">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Score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0-1year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&gt;1years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2340">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Obeys Commands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23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Localizes pain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Localizes pain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23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Flexion Withdrawal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solidFill>
                            <a:srgbClr val="000000"/>
                          </a:solidFill>
                          <a:latin typeface="Calibri"/>
                          <a:ea typeface="Times New Roman"/>
                          <a:cs typeface="Times New Roman"/>
                        </a:rPr>
                        <a:t>Flexion Withdrawal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23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Flexion abnormal (decorticate)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Flexion abnormal (decorticate)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23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Extension (decerebrate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solidFill>
                            <a:srgbClr val="000000"/>
                          </a:solidFill>
                          <a:latin typeface="Calibri"/>
                          <a:ea typeface="Times New Roman"/>
                          <a:cs typeface="Times New Roman"/>
                        </a:rPr>
                        <a:t>Extension (decerebrate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2340">
                <a:tc>
                  <a:txBody>
                    <a:bodyPr/>
                    <a:lstStyle/>
                    <a:p>
                      <a:pPr marL="0" marR="0">
                        <a:lnSpc>
                          <a:spcPct val="107000"/>
                        </a:lnSpc>
                        <a:spcBef>
                          <a:spcPts val="0"/>
                        </a:spcBef>
                        <a:spcAft>
                          <a:spcPts val="0"/>
                        </a:spcAft>
                      </a:pPr>
                      <a:r>
                        <a:rPr lang="en-US" sz="1200">
                          <a:solidFill>
                            <a:srgbClr val="000000"/>
                          </a:solidFill>
                          <a:latin typeface="Calibri"/>
                          <a:ea typeface="Times New Roman"/>
                          <a:cs typeface="Times New Roman"/>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latin typeface="Calibri"/>
                          <a:ea typeface="Times New Roman"/>
                          <a:cs typeface="Times New Roman"/>
                        </a:rPr>
                        <a:t>No response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solidFill>
                            <a:srgbClr val="000000"/>
                          </a:solidFill>
                          <a:latin typeface="Calibri"/>
                          <a:ea typeface="Times New Roman"/>
                          <a:cs typeface="Times New Roman"/>
                        </a:rPr>
                        <a:t>No response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5042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PECARN Head Injury Algorithm</a:t>
            </a:r>
          </a:p>
        </p:txBody>
      </p:sp>
      <p:pic>
        <p:nvPicPr>
          <p:cNvPr id="1026" name="Picture 2"/>
          <p:cNvPicPr>
            <a:picLocks noChangeAspect="1" noChangeArrowheads="1"/>
          </p:cNvPicPr>
          <p:nvPr/>
        </p:nvPicPr>
        <p:blipFill>
          <a:blip r:embed="rId2" cstate="print"/>
          <a:srcRect l="4431" t="3611" r="1925" b="4167"/>
          <a:stretch>
            <a:fillRect/>
          </a:stretch>
        </p:blipFill>
        <p:spPr bwMode="auto">
          <a:xfrm>
            <a:off x="136048" y="113512"/>
            <a:ext cx="11919904" cy="5281448"/>
          </a:xfrm>
          <a:prstGeom prst="rect">
            <a:avLst/>
          </a:prstGeom>
          <a:noFill/>
          <a:ln w="9525">
            <a:noFill/>
            <a:miter lim="800000"/>
            <a:headEnd/>
            <a:tailEnd/>
          </a:ln>
        </p:spPr>
      </p:pic>
    </p:spTree>
    <p:extLst>
      <p:ext uri="{BB962C8B-B14F-4D97-AF65-F5344CB8AC3E}">
        <p14:creationId xmlns:p14="http://schemas.microsoft.com/office/powerpoint/2010/main" val="1590851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8800"/>
            <a:ext cx="12192000" cy="1219200"/>
          </a:xfrm>
        </p:spPr>
        <p:txBody>
          <a:bodyPr/>
          <a:lstStyle/>
          <a:p>
            <a:r>
              <a:rPr lang="en-US" dirty="0"/>
              <a:t>PECARN Head Injury Algorithm</a:t>
            </a:r>
          </a:p>
        </p:txBody>
      </p:sp>
      <p:pic>
        <p:nvPicPr>
          <p:cNvPr id="2050" name="Picture 2"/>
          <p:cNvPicPr>
            <a:picLocks noChangeAspect="1" noChangeArrowheads="1"/>
          </p:cNvPicPr>
          <p:nvPr/>
        </p:nvPicPr>
        <p:blipFill>
          <a:blip r:embed="rId3" cstate="print"/>
          <a:srcRect l="2339" t="2849" r="1712" b="4153"/>
          <a:stretch>
            <a:fillRect/>
          </a:stretch>
        </p:blipFill>
        <p:spPr bwMode="auto">
          <a:xfrm>
            <a:off x="99646" y="0"/>
            <a:ext cx="12092354" cy="5486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543675" y="2159031"/>
            <a:ext cx="5648325" cy="1228725"/>
          </a:xfrm>
          <a:prstGeom prst="rect">
            <a:avLst/>
          </a:prstGeom>
          <a:noFill/>
          <a:ln w="9525">
            <a:noFill/>
            <a:miter lim="800000"/>
            <a:headEnd/>
            <a:tailEnd/>
          </a:ln>
        </p:spPr>
      </p:pic>
    </p:spTree>
    <p:extLst>
      <p:ext uri="{BB962C8B-B14F-4D97-AF65-F5344CB8AC3E}">
        <p14:creationId xmlns:p14="http://schemas.microsoft.com/office/powerpoint/2010/main" val="358796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Objectives</a:t>
            </a:r>
          </a:p>
        </p:txBody>
      </p:sp>
      <p:sp>
        <p:nvSpPr>
          <p:cNvPr id="8" name="Content Placeholder 7"/>
          <p:cNvSpPr>
            <a:spLocks noGrp="1"/>
          </p:cNvSpPr>
          <p:nvPr>
            <p:ph idx="1"/>
          </p:nvPr>
        </p:nvSpPr>
        <p:spPr>
          <a:xfrm>
            <a:off x="838200" y="1701800"/>
            <a:ext cx="10515600" cy="4475163"/>
          </a:xfrm>
        </p:spPr>
        <p:txBody>
          <a:bodyPr/>
          <a:lstStyle/>
          <a:p>
            <a:pPr marL="0" indent="0">
              <a:buNone/>
            </a:pPr>
            <a:r>
              <a:rPr lang="en-US" b="1" dirty="0"/>
              <a:t>After viewing this module, the participant should be able to:</a:t>
            </a:r>
          </a:p>
          <a:p>
            <a:pPr marL="457200" indent="-457200">
              <a:buFont typeface="+mj-lt"/>
              <a:buAutoNum type="arabicPeriod"/>
            </a:pPr>
            <a:r>
              <a:rPr lang="en-US" dirty="0" smtClean="0"/>
              <a:t>Identify </a:t>
            </a:r>
            <a:r>
              <a:rPr lang="en-US" dirty="0"/>
              <a:t>the unique physiology of children and their unique vulnerabilities as they relate to </a:t>
            </a:r>
            <a:r>
              <a:rPr lang="en-US" dirty="0" smtClean="0"/>
              <a:t>trauma.</a:t>
            </a:r>
          </a:p>
          <a:p>
            <a:pPr marL="457200" indent="-457200">
              <a:buFont typeface="+mj-lt"/>
              <a:buAutoNum type="arabicPeriod"/>
            </a:pPr>
            <a:r>
              <a:rPr lang="en-US" dirty="0" smtClean="0"/>
              <a:t>Identify </a:t>
            </a:r>
            <a:r>
              <a:rPr lang="en-US" dirty="0"/>
              <a:t>and manage a pediatric </a:t>
            </a:r>
            <a:r>
              <a:rPr lang="en-US" dirty="0" smtClean="0"/>
              <a:t>airway.</a:t>
            </a:r>
          </a:p>
          <a:p>
            <a:pPr marL="457200" indent="-457200">
              <a:buFont typeface="+mj-lt"/>
              <a:buAutoNum type="arabicPeriod"/>
            </a:pPr>
            <a:r>
              <a:rPr lang="en-US" dirty="0" smtClean="0"/>
              <a:t>Identify </a:t>
            </a:r>
            <a:r>
              <a:rPr lang="en-US" dirty="0"/>
              <a:t>and manage the differences in pediatric circulation compared to </a:t>
            </a:r>
            <a:r>
              <a:rPr lang="en-US" dirty="0" smtClean="0"/>
              <a:t>adults.</a:t>
            </a:r>
            <a:endParaRPr lang="en-US" dirty="0"/>
          </a:p>
          <a:p>
            <a:endParaRPr lang="en-US" dirty="0"/>
          </a:p>
        </p:txBody>
      </p:sp>
      <p:sp>
        <p:nvSpPr>
          <p:cNvPr id="6" name="Slide Number Placeholder 5"/>
          <p:cNvSpPr>
            <a:spLocks noGrp="1"/>
          </p:cNvSpPr>
          <p:nvPr>
            <p:ph type="sldNum" sz="quarter" idx="4294967295"/>
          </p:nvPr>
        </p:nvSpPr>
        <p:spPr>
          <a:xfrm>
            <a:off x="10729913" y="6356350"/>
            <a:ext cx="1462087" cy="365125"/>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135417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Spinal Cord Injury</a:t>
            </a:r>
          </a:p>
        </p:txBody>
      </p:sp>
      <p:sp>
        <p:nvSpPr>
          <p:cNvPr id="3" name="Content Placeholder 2"/>
          <p:cNvSpPr>
            <a:spLocks noGrp="1"/>
          </p:cNvSpPr>
          <p:nvPr>
            <p:ph idx="1"/>
          </p:nvPr>
        </p:nvSpPr>
        <p:spPr>
          <a:xfrm>
            <a:off x="748145" y="1648690"/>
            <a:ext cx="10571019" cy="4980709"/>
          </a:xfrm>
        </p:spPr>
        <p:txBody>
          <a:bodyPr>
            <a:normAutofit lnSpcReduction="10000"/>
          </a:bodyPr>
          <a:lstStyle/>
          <a:p>
            <a:r>
              <a:rPr lang="en-US" dirty="0"/>
              <a:t> </a:t>
            </a:r>
            <a:r>
              <a:rPr lang="en-US" sz="2800" dirty="0"/>
              <a:t>Immobilize C-spine if injury indicates need</a:t>
            </a:r>
          </a:p>
          <a:p>
            <a:pPr lvl="1"/>
            <a:r>
              <a:rPr lang="en-US" sz="2400" dirty="0"/>
              <a:t>Difficult with nonverbal children</a:t>
            </a:r>
          </a:p>
          <a:p>
            <a:pPr lvl="1"/>
            <a:r>
              <a:rPr lang="en-US" sz="2400" dirty="0"/>
              <a:t>May need to keep immobilized during transfer</a:t>
            </a:r>
          </a:p>
          <a:p>
            <a:pPr lvl="1"/>
            <a:r>
              <a:rPr lang="en-US" sz="2400" dirty="0"/>
              <a:t>Penetrating trauma victims may not need C-spine immobilization</a:t>
            </a:r>
          </a:p>
          <a:p>
            <a:r>
              <a:rPr lang="en-US" sz="2800" dirty="0"/>
              <a:t>Due to large occiput</a:t>
            </a:r>
          </a:p>
          <a:p>
            <a:pPr lvl="1"/>
            <a:r>
              <a:rPr lang="en-US" sz="2400" dirty="0"/>
              <a:t>Ensure neutral spinal alignment by placing a blanket under the torso, in addition to cervical spine immobilization</a:t>
            </a:r>
          </a:p>
          <a:p>
            <a:pPr lvl="1"/>
            <a:r>
              <a:rPr lang="en-US" sz="2400" dirty="0"/>
              <a:t>Patient &lt;8 years old</a:t>
            </a:r>
          </a:p>
          <a:p>
            <a:r>
              <a:rPr lang="en-US" sz="2800" dirty="0"/>
              <a:t>AP/Lat Cervical XR - test of choice not neck CT</a:t>
            </a:r>
          </a:p>
        </p:txBody>
      </p:sp>
    </p:spTree>
    <p:extLst>
      <p:ext uri="{BB962C8B-B14F-4D97-AF65-F5344CB8AC3E}">
        <p14:creationId xmlns:p14="http://schemas.microsoft.com/office/powerpoint/2010/main" val="1689118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Exposure</a:t>
            </a:r>
          </a:p>
        </p:txBody>
      </p:sp>
      <p:sp>
        <p:nvSpPr>
          <p:cNvPr id="3" name="Content Placeholder 2"/>
          <p:cNvSpPr>
            <a:spLocks noGrp="1"/>
          </p:cNvSpPr>
          <p:nvPr>
            <p:ph idx="1"/>
          </p:nvPr>
        </p:nvSpPr>
        <p:spPr>
          <a:xfrm>
            <a:off x="845127" y="1690254"/>
            <a:ext cx="10432473" cy="4634345"/>
          </a:xfrm>
        </p:spPr>
        <p:txBody>
          <a:bodyPr/>
          <a:lstStyle/>
          <a:p>
            <a:r>
              <a:rPr lang="en-US" dirty="0"/>
              <a:t>Remove all clothing, including diapers</a:t>
            </a:r>
          </a:p>
          <a:p>
            <a:r>
              <a:rPr lang="en-US" dirty="0"/>
              <a:t>Roll the patient to inspect the back</a:t>
            </a:r>
          </a:p>
          <a:p>
            <a:r>
              <a:rPr lang="en-US" dirty="0"/>
              <a:t>Children are more susceptible to temperature variation</a:t>
            </a:r>
          </a:p>
          <a:p>
            <a:pPr lvl="1"/>
            <a:r>
              <a:rPr lang="en-US" sz="2200" dirty="0"/>
              <a:t>Use warming techniques </a:t>
            </a:r>
          </a:p>
          <a:p>
            <a:pPr lvl="1"/>
            <a:r>
              <a:rPr lang="en-US" sz="2200" dirty="0"/>
              <a:t>More critical given surface area</a:t>
            </a:r>
          </a:p>
        </p:txBody>
      </p:sp>
    </p:spTree>
    <p:extLst>
      <p:ext uri="{BB962C8B-B14F-4D97-AF65-F5344CB8AC3E}">
        <p14:creationId xmlns:p14="http://schemas.microsoft.com/office/powerpoint/2010/main" val="2878656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Stabilize and Transfer</a:t>
            </a:r>
          </a:p>
        </p:txBody>
      </p:sp>
      <p:sp>
        <p:nvSpPr>
          <p:cNvPr id="3" name="Content Placeholder 2"/>
          <p:cNvSpPr>
            <a:spLocks noGrp="1"/>
          </p:cNvSpPr>
          <p:nvPr>
            <p:ph idx="1"/>
          </p:nvPr>
        </p:nvSpPr>
        <p:spPr/>
        <p:txBody>
          <a:bodyPr>
            <a:normAutofit/>
          </a:bodyPr>
          <a:lstStyle/>
          <a:p>
            <a:r>
              <a:rPr lang="en-US" dirty="0"/>
              <a:t>Ideally, 2 PIV’s</a:t>
            </a:r>
          </a:p>
          <a:p>
            <a:r>
              <a:rPr lang="en-US" dirty="0"/>
              <a:t>Stable vital signs</a:t>
            </a:r>
          </a:p>
          <a:p>
            <a:r>
              <a:rPr lang="en-US" dirty="0"/>
              <a:t>Communicate with the receiving hospital</a:t>
            </a:r>
          </a:p>
          <a:p>
            <a:r>
              <a:rPr lang="en-US" dirty="0"/>
              <a:t>Limit radiological exams, avoid entire body scans</a:t>
            </a:r>
          </a:p>
          <a:p>
            <a:r>
              <a:rPr lang="en-US" dirty="0"/>
              <a:t>Splint fractures and give antibiotics if open fractures</a:t>
            </a:r>
          </a:p>
        </p:txBody>
      </p:sp>
    </p:spTree>
    <p:extLst>
      <p:ext uri="{BB962C8B-B14F-4D97-AF65-F5344CB8AC3E}">
        <p14:creationId xmlns:p14="http://schemas.microsoft.com/office/powerpoint/2010/main" val="1960044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Stabilize and Transfer</a:t>
            </a:r>
          </a:p>
        </p:txBody>
      </p:sp>
      <p:sp>
        <p:nvSpPr>
          <p:cNvPr id="3" name="Content Placeholder 2"/>
          <p:cNvSpPr>
            <a:spLocks noGrp="1"/>
          </p:cNvSpPr>
          <p:nvPr>
            <p:ph idx="1"/>
          </p:nvPr>
        </p:nvSpPr>
        <p:spPr/>
        <p:txBody>
          <a:bodyPr>
            <a:normAutofit/>
          </a:bodyPr>
          <a:lstStyle/>
          <a:p>
            <a:r>
              <a:rPr lang="en-US" dirty="0"/>
              <a:t>Secure all tubes and lines</a:t>
            </a:r>
          </a:p>
          <a:p>
            <a:r>
              <a:rPr lang="en-US" dirty="0"/>
              <a:t>Ready medications and blood products if necessary</a:t>
            </a:r>
          </a:p>
          <a:p>
            <a:r>
              <a:rPr lang="en-US" dirty="0"/>
              <a:t>Copy laboratory results, images and HPI for the receiving hospital</a:t>
            </a:r>
          </a:p>
          <a:p>
            <a:r>
              <a:rPr lang="en-US" dirty="0"/>
              <a:t>Family</a:t>
            </a:r>
          </a:p>
          <a:p>
            <a:pPr lvl="1"/>
            <a:r>
              <a:rPr lang="en-US" sz="2200" dirty="0"/>
              <a:t>Give directions to transfer facility to family members</a:t>
            </a:r>
          </a:p>
          <a:p>
            <a:pPr lvl="1"/>
            <a:r>
              <a:rPr lang="en-US" sz="2200" dirty="0"/>
              <a:t>If not present, sent all information on how to contact family with the child</a:t>
            </a:r>
          </a:p>
        </p:txBody>
      </p:sp>
    </p:spTree>
    <p:extLst>
      <p:ext uri="{BB962C8B-B14F-4D97-AF65-F5344CB8AC3E}">
        <p14:creationId xmlns:p14="http://schemas.microsoft.com/office/powerpoint/2010/main" val="4289770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Conclusions</a:t>
            </a:r>
          </a:p>
        </p:txBody>
      </p:sp>
      <p:sp>
        <p:nvSpPr>
          <p:cNvPr id="3" name="Content Placeholder 2"/>
          <p:cNvSpPr>
            <a:spLocks noGrp="1"/>
          </p:cNvSpPr>
          <p:nvPr>
            <p:ph idx="1"/>
          </p:nvPr>
        </p:nvSpPr>
        <p:spPr/>
        <p:txBody>
          <a:bodyPr/>
          <a:lstStyle/>
          <a:p>
            <a:r>
              <a:rPr lang="en-US" b="1" dirty="0"/>
              <a:t>Airway: </a:t>
            </a:r>
            <a:r>
              <a:rPr lang="en-US" dirty="0"/>
              <a:t>smaller, big tongue, occiput</a:t>
            </a:r>
          </a:p>
          <a:p>
            <a:r>
              <a:rPr lang="en-US" b="1" dirty="0"/>
              <a:t>Breathing: </a:t>
            </a:r>
            <a:r>
              <a:rPr lang="en-US" dirty="0"/>
              <a:t>contusions, tension</a:t>
            </a:r>
          </a:p>
          <a:p>
            <a:r>
              <a:rPr lang="en-US" b="1" dirty="0"/>
              <a:t>Circulation: </a:t>
            </a:r>
            <a:r>
              <a:rPr lang="en-US" dirty="0" err="1" smtClean="0"/>
              <a:t>tachycardia</a:t>
            </a:r>
            <a:r>
              <a:rPr lang="en-US" dirty="0" err="1" smtClean="0">
                <a:sym typeface="Wingdings" panose="05000000000000000000" pitchFamily="2" charset="2"/>
              </a:rPr>
              <a:t></a:t>
            </a:r>
            <a:r>
              <a:rPr lang="en-US" dirty="0" err="1" smtClean="0"/>
              <a:t>hypotension</a:t>
            </a:r>
            <a:endParaRPr lang="en-US" dirty="0"/>
          </a:p>
          <a:p>
            <a:r>
              <a:rPr lang="en-US" b="1" dirty="0"/>
              <a:t>Disability: </a:t>
            </a:r>
            <a:r>
              <a:rPr lang="en-US" dirty="0"/>
              <a:t>modified</a:t>
            </a:r>
          </a:p>
          <a:p>
            <a:r>
              <a:rPr lang="en-US" b="1" dirty="0"/>
              <a:t>Exposure: </a:t>
            </a:r>
            <a:r>
              <a:rPr lang="en-US" dirty="0"/>
              <a:t>keep the child warm</a:t>
            </a:r>
          </a:p>
        </p:txBody>
      </p:sp>
    </p:spTree>
    <p:extLst>
      <p:ext uri="{BB962C8B-B14F-4D97-AF65-F5344CB8AC3E}">
        <p14:creationId xmlns:p14="http://schemas.microsoft.com/office/powerpoint/2010/main" val="2532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smtClean="0"/>
              <a:t>Pediatric Surge Project</a:t>
            </a:r>
          </a:p>
          <a:p>
            <a:r>
              <a:rPr lang="en-US" sz="2200" i="1" dirty="0" smtClean="0"/>
              <a:t>Health.HPP@state.mn.us</a:t>
            </a:r>
          </a:p>
          <a:p>
            <a:r>
              <a:rPr lang="en-US" sz="2200" dirty="0" smtClean="0"/>
              <a:t>651-201-5700</a:t>
            </a:r>
            <a:endParaRPr lang="en-US" sz="2200" dirty="0"/>
          </a:p>
        </p:txBody>
      </p:sp>
    </p:spTree>
    <p:extLst>
      <p:ext uri="{BB962C8B-B14F-4D97-AF65-F5344CB8AC3E}">
        <p14:creationId xmlns:p14="http://schemas.microsoft.com/office/powerpoint/2010/main" val="348063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Assessing the Threat</a:t>
            </a:r>
          </a:p>
        </p:txBody>
      </p:sp>
      <p:sp>
        <p:nvSpPr>
          <p:cNvPr id="3" name="Content Placeholder 2"/>
          <p:cNvSpPr>
            <a:spLocks noGrp="1"/>
          </p:cNvSpPr>
          <p:nvPr>
            <p:ph idx="1"/>
          </p:nvPr>
        </p:nvSpPr>
        <p:spPr/>
        <p:txBody>
          <a:bodyPr/>
          <a:lstStyle/>
          <a:p>
            <a:r>
              <a:rPr lang="en-US" dirty="0"/>
              <a:t>Is there an existing/continued threat to medical </a:t>
            </a:r>
            <a:r>
              <a:rPr lang="en-US" dirty="0" smtClean="0"/>
              <a:t>personnel</a:t>
            </a:r>
          </a:p>
          <a:p>
            <a:pPr lvl="1"/>
            <a:r>
              <a:rPr lang="en-US" dirty="0" smtClean="0"/>
              <a:t>Lock down the hospital</a:t>
            </a:r>
            <a:endParaRPr lang="en-US" sz="3600" dirty="0"/>
          </a:p>
        </p:txBody>
      </p:sp>
    </p:spTree>
    <p:extLst>
      <p:ext uri="{BB962C8B-B14F-4D97-AF65-F5344CB8AC3E}">
        <p14:creationId xmlns:p14="http://schemas.microsoft.com/office/powerpoint/2010/main" val="412121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 of Incidents</a:t>
            </a:r>
          </a:p>
        </p:txBody>
      </p:sp>
      <p:sp>
        <p:nvSpPr>
          <p:cNvPr id="3" name="Content Placeholder 2"/>
          <p:cNvSpPr>
            <a:spLocks noGrp="1"/>
          </p:cNvSpPr>
          <p:nvPr>
            <p:ph sz="half" idx="1"/>
          </p:nvPr>
        </p:nvSpPr>
        <p:spPr>
          <a:xfrm>
            <a:off x="838200" y="1594624"/>
            <a:ext cx="5548745" cy="5085576"/>
          </a:xfrm>
        </p:spPr>
        <p:txBody>
          <a:bodyPr>
            <a:normAutofit fontScale="92500" lnSpcReduction="10000"/>
          </a:bodyPr>
          <a:lstStyle/>
          <a:p>
            <a:pPr lvl="1"/>
            <a:r>
              <a:rPr lang="en-US" sz="2700" dirty="0"/>
              <a:t>Bombing</a:t>
            </a:r>
          </a:p>
          <a:p>
            <a:pPr lvl="2"/>
            <a:r>
              <a:rPr lang="en-US" sz="2400" dirty="0"/>
              <a:t>Amputation</a:t>
            </a:r>
          </a:p>
          <a:p>
            <a:pPr lvl="2"/>
            <a:r>
              <a:rPr lang="en-US" sz="2400" dirty="0"/>
              <a:t>Penetrating trauma</a:t>
            </a:r>
          </a:p>
          <a:p>
            <a:pPr lvl="1"/>
            <a:r>
              <a:rPr lang="en-US" sz="2700" dirty="0"/>
              <a:t>Building collapse</a:t>
            </a:r>
          </a:p>
          <a:p>
            <a:pPr lvl="2"/>
            <a:r>
              <a:rPr lang="en-US" sz="2400" dirty="0"/>
              <a:t>Crush injury</a:t>
            </a:r>
          </a:p>
          <a:p>
            <a:pPr lvl="1"/>
            <a:r>
              <a:rPr lang="en-US" sz="2700" dirty="0" smtClean="0"/>
              <a:t>Fire</a:t>
            </a:r>
            <a:endParaRPr lang="en-US" sz="2700" dirty="0"/>
          </a:p>
          <a:p>
            <a:pPr lvl="2"/>
            <a:r>
              <a:rPr lang="en-US" sz="2400" dirty="0"/>
              <a:t>Burn </a:t>
            </a:r>
            <a:r>
              <a:rPr lang="en-US" sz="2400" dirty="0" smtClean="0"/>
              <a:t>management</a:t>
            </a:r>
            <a:endParaRPr lang="en-US" sz="2400" dirty="0"/>
          </a:p>
          <a:p>
            <a:pPr lvl="3"/>
            <a:r>
              <a:rPr lang="en-US" sz="2000" dirty="0"/>
              <a:t>Pediatric body surface area</a:t>
            </a:r>
          </a:p>
          <a:p>
            <a:pPr lvl="2"/>
            <a:r>
              <a:rPr lang="en-US" sz="2400" dirty="0"/>
              <a:t>Smoke inhalation</a:t>
            </a:r>
          </a:p>
          <a:p>
            <a:pPr lvl="2"/>
            <a:r>
              <a:rPr lang="en-US" sz="2400" dirty="0"/>
              <a:t>CO</a:t>
            </a:r>
            <a:r>
              <a:rPr lang="en-US" sz="2600" baseline="-25000" dirty="0"/>
              <a:t>2</a:t>
            </a:r>
            <a:endParaRPr lang="en-US" sz="2400" baseline="-25000" dirty="0"/>
          </a:p>
        </p:txBody>
      </p:sp>
      <p:sp>
        <p:nvSpPr>
          <p:cNvPr id="4" name="Content Placeholder 3"/>
          <p:cNvSpPr>
            <a:spLocks noGrp="1"/>
          </p:cNvSpPr>
          <p:nvPr>
            <p:ph sz="half" idx="2"/>
          </p:nvPr>
        </p:nvSpPr>
        <p:spPr>
          <a:xfrm>
            <a:off x="5816599" y="1594624"/>
            <a:ext cx="5645727" cy="5085576"/>
          </a:xfrm>
        </p:spPr>
        <p:txBody>
          <a:bodyPr/>
          <a:lstStyle/>
          <a:p>
            <a:pPr lvl="1"/>
            <a:r>
              <a:rPr lang="en-US" sz="2500" dirty="0"/>
              <a:t>MVC</a:t>
            </a:r>
          </a:p>
          <a:p>
            <a:pPr lvl="2"/>
            <a:r>
              <a:rPr lang="en-US" sz="2200" dirty="0"/>
              <a:t>Restrained vs unrestrained</a:t>
            </a:r>
          </a:p>
          <a:p>
            <a:pPr lvl="1"/>
            <a:r>
              <a:rPr lang="en-US" sz="2500" dirty="0"/>
              <a:t>Natural Disaster</a:t>
            </a:r>
          </a:p>
          <a:p>
            <a:pPr lvl="1"/>
            <a:r>
              <a:rPr lang="en-US" sz="2500" dirty="0"/>
              <a:t>Shooting</a:t>
            </a:r>
          </a:p>
          <a:p>
            <a:pPr lvl="2"/>
            <a:r>
              <a:rPr lang="en-US" sz="2200" dirty="0"/>
              <a:t>Penetrating trauma</a:t>
            </a:r>
          </a:p>
          <a:p>
            <a:pPr lvl="2"/>
            <a:r>
              <a:rPr lang="en-US" sz="2200" dirty="0"/>
              <a:t>Blood loss</a:t>
            </a:r>
          </a:p>
          <a:p>
            <a:pPr lvl="2"/>
            <a:endParaRPr lang="en-US" sz="2400" dirty="0"/>
          </a:p>
        </p:txBody>
      </p:sp>
    </p:spTree>
    <p:extLst>
      <p:ext uri="{BB962C8B-B14F-4D97-AF65-F5344CB8AC3E}">
        <p14:creationId xmlns:p14="http://schemas.microsoft.com/office/powerpoint/2010/main" val="42593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52400"/>
            <a:ext cx="11747500" cy="914400"/>
          </a:xfrm>
        </p:spPr>
        <p:txBody>
          <a:bodyPr>
            <a:noAutofit/>
          </a:bodyPr>
          <a:lstStyle/>
          <a:p>
            <a:r>
              <a:rPr lang="en-US" dirty="0"/>
              <a:t>Initial Steps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Determine number of casualties and severity</a:t>
            </a:r>
          </a:p>
          <a:p>
            <a:pPr marL="457200" indent="-457200">
              <a:buFont typeface="+mj-lt"/>
              <a:buAutoNum type="arabicPeriod"/>
            </a:pPr>
            <a:r>
              <a:rPr lang="en-US" dirty="0"/>
              <a:t>Activate HICS/identify incident commander</a:t>
            </a:r>
          </a:p>
          <a:p>
            <a:pPr marL="457200" indent="-457200">
              <a:buFont typeface="+mj-lt"/>
              <a:buAutoNum type="arabicPeriod"/>
            </a:pPr>
            <a:r>
              <a:rPr lang="en-US" dirty="0"/>
              <a:t>Alert emergency management</a:t>
            </a:r>
          </a:p>
          <a:p>
            <a:pPr marL="457200" indent="-457200">
              <a:buFont typeface="+mj-lt"/>
              <a:buAutoNum type="arabicPeriod"/>
            </a:pPr>
            <a:r>
              <a:rPr lang="en-US" dirty="0"/>
              <a:t>Which incident specific resources will be needed?</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96461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96484-0F80-4098-851D-241950B0BCC7}"/>
              </a:ext>
            </a:extLst>
          </p:cNvPr>
          <p:cNvPicPr>
            <a:picLocks noChangeAspect="1"/>
          </p:cNvPicPr>
          <p:nvPr/>
        </p:nvPicPr>
        <p:blipFill>
          <a:blip r:embed="rId3"/>
          <a:stretch>
            <a:fillRect/>
          </a:stretch>
        </p:blipFill>
        <p:spPr>
          <a:xfrm>
            <a:off x="0" y="0"/>
            <a:ext cx="12194244" cy="6859262"/>
          </a:xfrm>
          <a:prstGeom prst="rect">
            <a:avLst/>
          </a:prstGeom>
        </p:spPr>
      </p:pic>
    </p:spTree>
    <p:extLst>
      <p:ext uri="{BB962C8B-B14F-4D97-AF65-F5344CB8AC3E}">
        <p14:creationId xmlns:p14="http://schemas.microsoft.com/office/powerpoint/2010/main" val="134550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Airway</a:t>
            </a:r>
            <a:endParaRPr lang="en-US" dirty="0"/>
          </a:p>
        </p:txBody>
      </p:sp>
      <p:sp>
        <p:nvSpPr>
          <p:cNvPr id="3" name="Content Placeholder 2"/>
          <p:cNvSpPr>
            <a:spLocks noGrp="1"/>
          </p:cNvSpPr>
          <p:nvPr>
            <p:ph idx="1"/>
          </p:nvPr>
        </p:nvSpPr>
        <p:spPr>
          <a:xfrm>
            <a:off x="443345" y="1524000"/>
            <a:ext cx="6088084" cy="4223657"/>
          </a:xfrm>
        </p:spPr>
        <p:txBody>
          <a:bodyPr>
            <a:noAutofit/>
          </a:bodyPr>
          <a:lstStyle/>
          <a:p>
            <a:pPr>
              <a:buNone/>
            </a:pPr>
            <a:r>
              <a:rPr lang="en-US" sz="2800" b="1" dirty="0"/>
              <a:t>Airway: </a:t>
            </a:r>
            <a:r>
              <a:rPr lang="en-US" sz="2800" dirty="0"/>
              <a:t>(open/clear)</a:t>
            </a:r>
          </a:p>
          <a:p>
            <a:pPr lvl="1"/>
            <a:r>
              <a:rPr lang="en-US" sz="2500" b="1" dirty="0"/>
              <a:t>Abnormal:</a:t>
            </a:r>
            <a:r>
              <a:rPr lang="en-US" sz="2500" dirty="0"/>
              <a:t> weak/absent cry or speech. Decreased response to parents or environmental stimuli. </a:t>
            </a:r>
            <a:endParaRPr lang="en-US" sz="2500" dirty="0" smtClean="0"/>
          </a:p>
          <a:p>
            <a:pPr marL="457200" lvl="1" indent="0">
              <a:buNone/>
            </a:pPr>
            <a:endParaRPr lang="en-US" sz="2500" dirty="0"/>
          </a:p>
          <a:p>
            <a:pPr lvl="1"/>
            <a:r>
              <a:rPr lang="en-US" sz="2500" b="1" dirty="0"/>
              <a:t>Normal: </a:t>
            </a:r>
            <a:r>
              <a:rPr lang="en-US" sz="2500" dirty="0"/>
              <a:t>normal cry/speech. Responds to parents or to environmental stimuli such as lights, keys, or toys. </a:t>
            </a:r>
          </a:p>
        </p:txBody>
      </p:sp>
      <p:pic>
        <p:nvPicPr>
          <p:cNvPr id="4" name="Picture 3"/>
          <p:cNvPicPr>
            <a:picLocks noChangeAspect="1"/>
          </p:cNvPicPr>
          <p:nvPr/>
        </p:nvPicPr>
        <p:blipFill>
          <a:blip r:embed="rId3"/>
          <a:stretch>
            <a:fillRect/>
          </a:stretch>
        </p:blipFill>
        <p:spPr>
          <a:xfrm>
            <a:off x="7729536" y="2168978"/>
            <a:ext cx="3349827" cy="2933700"/>
          </a:xfrm>
          <a:prstGeom prst="rect">
            <a:avLst/>
          </a:prstGeom>
        </p:spPr>
      </p:pic>
    </p:spTree>
    <p:extLst>
      <p:ext uri="{BB962C8B-B14F-4D97-AF65-F5344CB8AC3E}">
        <p14:creationId xmlns:p14="http://schemas.microsoft.com/office/powerpoint/2010/main" val="427511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 of Breathing</a:t>
            </a:r>
          </a:p>
        </p:txBody>
      </p:sp>
      <p:sp>
        <p:nvSpPr>
          <p:cNvPr id="3" name="Content Placeholder 2"/>
          <p:cNvSpPr>
            <a:spLocks noGrp="1"/>
          </p:cNvSpPr>
          <p:nvPr>
            <p:ph idx="1"/>
          </p:nvPr>
        </p:nvSpPr>
        <p:spPr>
          <a:xfrm>
            <a:off x="706582" y="1825625"/>
            <a:ext cx="10647218" cy="4351338"/>
          </a:xfrm>
        </p:spPr>
        <p:txBody>
          <a:bodyPr>
            <a:noAutofit/>
          </a:bodyPr>
          <a:lstStyle/>
          <a:p>
            <a:pPr marL="0" indent="0">
              <a:spcAft>
                <a:spcPts val="1800"/>
              </a:spcAft>
              <a:buNone/>
            </a:pPr>
            <a:r>
              <a:rPr lang="en-US" sz="2800" b="1" dirty="0"/>
              <a:t>Visible </a:t>
            </a:r>
            <a:r>
              <a:rPr lang="en-US" sz="2800" b="1" dirty="0" smtClean="0"/>
              <a:t>Movement </a:t>
            </a:r>
            <a:r>
              <a:rPr lang="en-US" sz="2800" b="1" dirty="0"/>
              <a:t>/ Respiratory Effort</a:t>
            </a:r>
          </a:p>
          <a:p>
            <a:pPr marL="685800" lvl="2"/>
            <a:r>
              <a:rPr lang="en-US" sz="2500" b="1" dirty="0"/>
              <a:t>Abnormal: </a:t>
            </a:r>
            <a:r>
              <a:rPr lang="en-US" sz="2500" dirty="0"/>
              <a:t>Increased/excessive (nasal flaring, retractions or abdominal muscle use) or decreased/absent respiratory effort or noisy breathing</a:t>
            </a:r>
            <a:r>
              <a:rPr lang="en-US" sz="2500" dirty="0" smtClean="0"/>
              <a:t>.</a:t>
            </a:r>
          </a:p>
          <a:p>
            <a:pPr marL="457200" lvl="2" indent="0">
              <a:buNone/>
            </a:pPr>
            <a:endParaRPr lang="en-US" sz="2500" dirty="0"/>
          </a:p>
          <a:p>
            <a:pPr marL="685800" lvl="2"/>
            <a:r>
              <a:rPr lang="en-US" sz="2500" b="1" dirty="0"/>
              <a:t>Normal: </a:t>
            </a:r>
            <a:r>
              <a:rPr lang="en-US" sz="2500" dirty="0"/>
              <a:t>Breathing appears regular without excessive respiratory muscle effort or audible respiratory sounds.</a:t>
            </a:r>
          </a:p>
        </p:txBody>
      </p:sp>
    </p:spTree>
    <p:extLst>
      <p:ext uri="{BB962C8B-B14F-4D97-AF65-F5344CB8AC3E}">
        <p14:creationId xmlns:p14="http://schemas.microsoft.com/office/powerpoint/2010/main" val="348928065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3f0d7846-e5da-490b-9ede-be8c0b3b600e">2</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801D64B2432442BB42C134183FF8E4" ma:contentTypeVersion="3" ma:contentTypeDescription="Create a new document." ma:contentTypeScope="" ma:versionID="78869e3402b51a60e4e37635038f4076">
  <xsd:schema xmlns:xsd="http://www.w3.org/2001/XMLSchema" xmlns:xs="http://www.w3.org/2001/XMLSchema" xmlns:p="http://schemas.microsoft.com/office/2006/metadata/properties" xmlns:ns2="3f0d7846-e5da-490b-9ede-be8c0b3b600e" targetNamespace="http://schemas.microsoft.com/office/2006/metadata/properties" ma:root="true" ma:fieldsID="a2e1bbf846a194404023d0236668bc82" ns2:_="">
    <xsd:import namespace="3f0d7846-e5da-490b-9ede-be8c0b3b600e"/>
    <xsd:element name="properties">
      <xsd:complexType>
        <xsd:sequence>
          <xsd:element name="documentManagement">
            <xsd:complexType>
              <xsd:all>
                <xsd:element ref="ns2:Category"/>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d7846-e5da-490b-9ede-be8c0b3b600e" elementFormDefault="qualified">
    <xsd:import namespace="http://schemas.microsoft.com/office/2006/documentManagement/types"/>
    <xsd:import namespace="http://schemas.microsoft.com/office/infopath/2007/PartnerControls"/>
    <xsd:element name="Category" ma:index="8" ma:displayName="Category" ma:list="{9bec51f6-02d5-4ac3-a786-db27c445bb3f}" ma:internalName="Category" ma:showField="Category">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3f0d7846-e5da-490b-9ede-be8c0b3b600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665C8DE-3C2C-44C9-ACE8-3F283F97E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d7846-e5da-490b-9ede-be8c0b3b6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855</TotalTime>
  <Words>3508</Words>
  <Application>Microsoft Office PowerPoint</Application>
  <PresentationFormat>Widescreen</PresentationFormat>
  <Paragraphs>395</Paragraphs>
  <Slides>35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NeueHaasGroteskText Std</vt:lpstr>
      <vt:lpstr>Times New Roman</vt:lpstr>
      <vt:lpstr>Wingdings</vt:lpstr>
      <vt:lpstr>MN.IT</vt:lpstr>
      <vt:lpstr>Pediatric Surge Trauma</vt:lpstr>
      <vt:lpstr>Disclaimer</vt:lpstr>
      <vt:lpstr>Objectives</vt:lpstr>
      <vt:lpstr>Assessing the Threat</vt:lpstr>
      <vt:lpstr>Type of Incidents</vt:lpstr>
      <vt:lpstr>Initial Steps</vt:lpstr>
      <vt:lpstr>PowerPoint Presentation</vt:lpstr>
      <vt:lpstr>Airway</vt:lpstr>
      <vt:lpstr>Work of Breathing</vt:lpstr>
      <vt:lpstr>Appearance</vt:lpstr>
      <vt:lpstr>Circulation to Skin</vt:lpstr>
      <vt:lpstr>PowerPoint Presentation</vt:lpstr>
      <vt:lpstr>Focused Exam</vt:lpstr>
      <vt:lpstr>Airway</vt:lpstr>
      <vt:lpstr>Adequate Oxygen Administration</vt:lpstr>
      <vt:lpstr>Breathing</vt:lpstr>
      <vt:lpstr>Circulation</vt:lpstr>
      <vt:lpstr>Normal Heart Rate (per minute) by Age </vt:lpstr>
      <vt:lpstr>Normal Respiratory Rate by Age</vt:lpstr>
      <vt:lpstr>Normal Blood Pressure</vt:lpstr>
      <vt:lpstr>Threshold by Age of Systolic BP indicating Hypotension</vt:lpstr>
      <vt:lpstr>Vascular Access</vt:lpstr>
      <vt:lpstr>Contraindications for IO</vt:lpstr>
      <vt:lpstr>Managing Poor Circulation</vt:lpstr>
      <vt:lpstr>Managing Poor Circulation</vt:lpstr>
      <vt:lpstr>Disability</vt:lpstr>
      <vt:lpstr>Glasgow Coma Scale</vt:lpstr>
      <vt:lpstr>PECARN Head Injury Algorithm</vt:lpstr>
      <vt:lpstr>PECARN Head Injury Algorithm</vt:lpstr>
      <vt:lpstr>Spinal Cord Injury</vt:lpstr>
      <vt:lpstr>Exposure</vt:lpstr>
      <vt:lpstr>Stabilize and Transfer</vt:lpstr>
      <vt:lpstr>Stabilize and Transfer</vt:lpstr>
      <vt:lpstr>Conclusions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Bambrick, Alexandra (MDH)</dc:creator>
  <cp:keywords>PowerPoint, Template</cp:keywords>
  <dc:description>Version 1.1, Released 8-2016</dc:description>
  <cp:lastModifiedBy>McAdams, Toby (MDH)</cp:lastModifiedBy>
  <cp:revision>84</cp:revision>
  <dcterms:created xsi:type="dcterms:W3CDTF">2018-03-05T20:56:29Z</dcterms:created>
  <dcterms:modified xsi:type="dcterms:W3CDTF">2018-08-21T18:40:15Z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0x01010095801D64B2432442BB42C134183FF8E4</vt:lpwstr>
  </property>
  <property fmtid="{D5CDD505-2E9C-101B-9397-08002B2CF9AE}" pid="3" name="_dlc_DocIdItemGuid">
    <vt:lpwstr>51612d0f-3fe8-4978-a8d9-f384c5e0293e</vt:lpwstr>
  </property>
</Properties>
</file>