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0" r:id="rId5"/>
  </p:sldMasterIdLst>
  <p:notesMasterIdLst>
    <p:notesMasterId r:id="rId52"/>
  </p:notesMasterIdLst>
  <p:handoutMasterIdLst>
    <p:handoutMasterId r:id="rId53"/>
  </p:handoutMasterIdLst>
  <p:sldIdLst>
    <p:sldId id="259" r:id="rId6"/>
    <p:sldId id="269" r:id="rId7"/>
    <p:sldId id="270" r:id="rId8"/>
    <p:sldId id="271" r:id="rId9"/>
    <p:sldId id="272" r:id="rId10"/>
    <p:sldId id="273" r:id="rId11"/>
    <p:sldId id="274" r:id="rId12"/>
    <p:sldId id="275" r:id="rId13"/>
    <p:sldId id="276" r:id="rId14"/>
    <p:sldId id="277" r:id="rId15"/>
    <p:sldId id="278" r:id="rId16"/>
    <p:sldId id="279" r:id="rId17"/>
    <p:sldId id="280" r:id="rId18"/>
    <p:sldId id="281" r:id="rId19"/>
    <p:sldId id="282" r:id="rId20"/>
    <p:sldId id="283" r:id="rId21"/>
    <p:sldId id="284" r:id="rId22"/>
    <p:sldId id="285" r:id="rId23"/>
    <p:sldId id="286" r:id="rId24"/>
    <p:sldId id="287" r:id="rId25"/>
    <p:sldId id="288" r:id="rId26"/>
    <p:sldId id="289" r:id="rId27"/>
    <p:sldId id="290" r:id="rId28"/>
    <p:sldId id="291" r:id="rId29"/>
    <p:sldId id="292" r:id="rId30"/>
    <p:sldId id="293" r:id="rId31"/>
    <p:sldId id="294" r:id="rId32"/>
    <p:sldId id="295" r:id="rId33"/>
    <p:sldId id="296" r:id="rId34"/>
    <p:sldId id="297" r:id="rId35"/>
    <p:sldId id="298" r:id="rId36"/>
    <p:sldId id="299" r:id="rId37"/>
    <p:sldId id="300" r:id="rId38"/>
    <p:sldId id="301" r:id="rId39"/>
    <p:sldId id="302" r:id="rId40"/>
    <p:sldId id="303" r:id="rId41"/>
    <p:sldId id="304" r:id="rId42"/>
    <p:sldId id="305" r:id="rId43"/>
    <p:sldId id="306" r:id="rId44"/>
    <p:sldId id="307" r:id="rId45"/>
    <p:sldId id="308" r:id="rId46"/>
    <p:sldId id="309" r:id="rId47"/>
    <p:sldId id="310" r:id="rId48"/>
    <p:sldId id="311" r:id="rId49"/>
    <p:sldId id="312" r:id="rId50"/>
    <p:sldId id="268" r:id="rId5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F3F"/>
    <a:srgbClr val="E6E6E6"/>
    <a:srgbClr val="003865"/>
    <a:srgbClr val="78BE21"/>
    <a:srgbClr val="000000"/>
    <a:srgbClr val="E8E8E8"/>
    <a:srgbClr val="0D0D0D"/>
    <a:srgbClr val="B20738"/>
    <a:srgbClr val="00A3E2"/>
    <a:srgbClr val="2C2C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25" autoAdjust="0"/>
    <p:restoredTop sz="89880" autoAdjust="0"/>
  </p:normalViewPr>
  <p:slideViewPr>
    <p:cSldViewPr snapToGrid="0">
      <p:cViewPr varScale="1">
        <p:scale>
          <a:sx n="103" d="100"/>
          <a:sy n="103" d="100"/>
        </p:scale>
        <p:origin x="792" y="11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90" d="100"/>
          <a:sy n="90" d="100"/>
        </p:scale>
        <p:origin x="2604"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handoutMaster" Target="handoutMasters/handout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latin typeface="Calibri" panose="020F0502020204030204" pitchFamily="34" charset="0"/>
            </a:endParaRPr>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F2A04DE5-F1A9-4D45-BF54-BEFDBA739CA2}" type="datetimeFigureOut">
              <a:rPr lang="en-US" smtClean="0">
                <a:latin typeface="Calibri" panose="020F0502020204030204" pitchFamily="34" charset="0"/>
              </a:rPr>
              <a:t>1/9/2020</a:t>
            </a:fld>
            <a:endParaRPr lang="en-US" dirty="0">
              <a:latin typeface="Calibri" panose="020F0502020204030204" pitchFamily="34" charset="0"/>
            </a:endParaRPr>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latin typeface="Calibri" panose="020F0502020204030204" pitchFamily="34" charset="0"/>
            </a:endParaRPr>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3886E1E-70B3-41D2-AD41-BEE4979EC759}" type="slidenum">
              <a:rPr lang="en-US" smtClean="0">
                <a:latin typeface="Calibri" panose="020F0502020204030204" pitchFamily="34" charset="0"/>
              </a:rPr>
              <a:t>‹#›</a:t>
            </a:fld>
            <a:endParaRPr lang="en-US" dirty="0">
              <a:latin typeface="Calibri" panose="020F0502020204030204" pitchFamily="34" charset="0"/>
            </a:endParaRPr>
          </a:p>
        </p:txBody>
      </p:sp>
    </p:spTree>
    <p:extLst>
      <p:ext uri="{BB962C8B-B14F-4D97-AF65-F5344CB8AC3E}">
        <p14:creationId xmlns:p14="http://schemas.microsoft.com/office/powerpoint/2010/main" val="556611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atin typeface="Calibri" panose="020F0502020204030204" pitchFamily="34" charset="0"/>
              </a:defRPr>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atin typeface="Calibri" panose="020F0502020204030204" pitchFamily="34" charset="0"/>
              </a:defRPr>
            </a:lvl1pPr>
          </a:lstStyle>
          <a:p>
            <a:fld id="{A50CD39D-89B0-4C68-805A-35C75A7C20C8}" type="datetimeFigureOut">
              <a:rPr lang="en-US" smtClean="0"/>
              <a:pPr/>
              <a:t>1/9/2020</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atin typeface="Calibri" panose="020F0502020204030204" pitchFamily="34" charset="0"/>
              </a:defRPr>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atin typeface="Calibri" panose="020F0502020204030204" pitchFamily="34" charset="0"/>
              </a:defRPr>
            </a:lvl1pPr>
          </a:lstStyle>
          <a:p>
            <a:fld id="{F9F08466-AEA7-4FC0-9459-6A32F61DA297}" type="slidenum">
              <a:rPr lang="en-US" smtClean="0"/>
              <a:pPr/>
              <a:t>‹#›</a:t>
            </a:fld>
            <a:endParaRPr lang="en-US" dirty="0"/>
          </a:p>
        </p:txBody>
      </p:sp>
    </p:spTree>
    <p:extLst>
      <p:ext uri="{BB962C8B-B14F-4D97-AF65-F5344CB8AC3E}">
        <p14:creationId xmlns:p14="http://schemas.microsoft.com/office/powerpoint/2010/main" val="3209786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libri" panose="020F0502020204030204" pitchFamily="34" charset="0"/>
        <a:ea typeface="+mn-ea"/>
        <a:cs typeface="+mn-cs"/>
      </a:defRPr>
    </a:lvl1pPr>
    <a:lvl2pPr marL="457200" algn="l" defTabSz="914400" rtl="0" eaLnBrk="1" latinLnBrk="0" hangingPunct="1">
      <a:defRPr sz="1200" kern="1200">
        <a:solidFill>
          <a:schemeClr val="tx1"/>
        </a:solidFill>
        <a:latin typeface="Calibri" panose="020F0502020204030204" pitchFamily="34" charset="0"/>
        <a:ea typeface="+mn-ea"/>
        <a:cs typeface="+mn-cs"/>
      </a:defRPr>
    </a:lvl2pPr>
    <a:lvl3pPr marL="914400" algn="l" defTabSz="914400" rtl="0" eaLnBrk="1" latinLnBrk="0" hangingPunct="1">
      <a:defRPr sz="1200" kern="1200">
        <a:solidFill>
          <a:schemeClr val="tx1"/>
        </a:solidFill>
        <a:latin typeface="Calibri" panose="020F0502020204030204" pitchFamily="34" charset="0"/>
        <a:ea typeface="+mn-ea"/>
        <a:cs typeface="+mn-cs"/>
      </a:defRPr>
    </a:lvl3pPr>
    <a:lvl4pPr marL="1371600" algn="l" defTabSz="914400" rtl="0" eaLnBrk="1" latinLnBrk="0" hangingPunct="1">
      <a:defRPr sz="1200" kern="1200">
        <a:solidFill>
          <a:schemeClr val="tx1"/>
        </a:solidFill>
        <a:latin typeface="Calibri" panose="020F0502020204030204" pitchFamily="34" charset="0"/>
        <a:ea typeface="+mn-ea"/>
        <a:cs typeface="+mn-cs"/>
      </a:defRPr>
    </a:lvl4pPr>
    <a:lvl5pPr marL="1828800" algn="l" defTabSz="914400" rtl="0" eaLnBrk="1" latinLnBrk="0" hangingPunct="1">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Music</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a:t>
            </a:fld>
            <a:endParaRPr lang="en-US" dirty="0"/>
          </a:p>
        </p:txBody>
      </p:sp>
    </p:spTree>
    <p:extLst>
      <p:ext uri="{BB962C8B-B14F-4D97-AF65-F5344CB8AC3E}">
        <p14:creationId xmlns:p14="http://schemas.microsoft.com/office/powerpoint/2010/main" val="9959533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t>It is critical that the unit staff understand the actions that they will take in response to a given threat (e.g. security – close fire doors, close patient doors, stay out of hallways, etc.) and where their designated relocation areas are. Horizontal movement is much faster and less risky than vertical, especially in situations when elevators cannot be used.  In urgent situations, gathering records and belongings is critical to assuring ongoing safe medical care. The graver and more immediate the risk however, the less time that should be spent on these activities. </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12</a:t>
            </a:fld>
            <a:endParaRPr lang="en-US" dirty="0"/>
          </a:p>
        </p:txBody>
      </p:sp>
    </p:spTree>
    <p:extLst>
      <p:ext uri="{BB962C8B-B14F-4D97-AF65-F5344CB8AC3E}">
        <p14:creationId xmlns:p14="http://schemas.microsoft.com/office/powerpoint/2010/main" val="2152006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t>Even though ICS must be used, certain decisions must be made at the unit level. A threat recognized by unit staff that requires immediate action to shelter or relocate is ALWAYS within the scope of authority of the unit staff. These actions should prompt activation of the facility emergency operations plan as well, and consideration of further actions to be taken. Institutional-specific supplies and procedures should be highlighted here. The use of pictures is encouraged – unit staff will need to have hands-on practice with these materials and processes on a regular basis. If the unit leaders anticipate that evacuation is possible/likely, they may begin triaging patients for transport to the staging area and begin organizing staff and resources on the unit for patient movement.</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13</a:t>
            </a:fld>
            <a:endParaRPr lang="en-US" dirty="0"/>
          </a:p>
        </p:txBody>
      </p:sp>
    </p:spTree>
    <p:extLst>
      <p:ext uri="{BB962C8B-B14F-4D97-AF65-F5344CB8AC3E}">
        <p14:creationId xmlns:p14="http://schemas.microsoft.com/office/powerpoint/2010/main" val="34078380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taken by Nancy Carlson</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14</a:t>
            </a:fld>
            <a:endParaRPr lang="en-US" dirty="0"/>
          </a:p>
        </p:txBody>
      </p:sp>
    </p:spTree>
    <p:extLst>
      <p:ext uri="{BB962C8B-B14F-4D97-AF65-F5344CB8AC3E}">
        <p14:creationId xmlns:p14="http://schemas.microsoft.com/office/powerpoint/2010/main" val="29359556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t>Command staff needs to rapidly obtain situational awareness in order to make decisions. These situations may be extremely dynamic, and though one strategy may be chosen at one time, planning for further actions is highly recommended. Additionally, the ‘right’ action to be taken may vary by unit due to either the impact of the event or the type of patients on the unit that would be affected. Command should always consider the effects of the event on other facilities in the area and on outside resources (especially supply and EMS transportation) that may drastically affect evacuation time, transport time to other facilities, etc.</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15</a:t>
            </a:fld>
            <a:endParaRPr lang="en-US" dirty="0"/>
          </a:p>
        </p:txBody>
      </p:sp>
    </p:spTree>
    <p:extLst>
      <p:ext uri="{BB962C8B-B14F-4D97-AF65-F5344CB8AC3E}">
        <p14:creationId xmlns:p14="http://schemas.microsoft.com/office/powerpoint/2010/main" val="29032421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t>Good news is that most ‘no-notice’ evacuations do not affect entire facilities – this can happen, but urgent full evacuation is much more common than no-notice.</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16</a:t>
            </a:fld>
            <a:endParaRPr lang="en-US" dirty="0"/>
          </a:p>
        </p:txBody>
      </p:sp>
    </p:spTree>
    <p:extLst>
      <p:ext uri="{BB962C8B-B14F-4D97-AF65-F5344CB8AC3E}">
        <p14:creationId xmlns:p14="http://schemas.microsoft.com/office/powerpoint/2010/main" val="6925751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This information can rapidly change. Assure that you have access to technical experts in advance of an incident whenever possible (structural engineers, facilities/HVAC experts, hazmat expertise, </a:t>
            </a:r>
            <a:r>
              <a:rPr lang="en-US" altLang="en-US" dirty="0" err="1" smtClean="0"/>
              <a:t>etc</a:t>
            </a:r>
            <a:r>
              <a:rPr lang="en-US" altLang="en-US" dirty="0" smtClean="0"/>
              <a:t>).</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17</a:t>
            </a:fld>
            <a:endParaRPr lang="en-US" dirty="0"/>
          </a:p>
        </p:txBody>
      </p:sp>
    </p:spTree>
    <p:extLst>
      <p:ext uri="{BB962C8B-B14F-4D97-AF65-F5344CB8AC3E}">
        <p14:creationId xmlns:p14="http://schemas.microsoft.com/office/powerpoint/2010/main" val="4207346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Flowchart made by MDH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This structure is generic, and may vary between regions and communities. However, the inter-dependence of healthcare, EM, EMS, and PH should not be under-estimated – these are often inter-dependent during an incident.</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19</a:t>
            </a:fld>
            <a:endParaRPr lang="en-US" dirty="0"/>
          </a:p>
        </p:txBody>
      </p:sp>
    </p:spTree>
    <p:extLst>
      <p:ext uri="{BB962C8B-B14F-4D97-AF65-F5344CB8AC3E}">
        <p14:creationId xmlns:p14="http://schemas.microsoft.com/office/powerpoint/2010/main" val="36182093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t>Clear, concise, multi-faceted communication is critical. PIO may be involved with internal as well as external communications. Institution-specific information should be included as appropriate on this slide.</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20</a:t>
            </a:fld>
            <a:endParaRPr lang="en-US" dirty="0"/>
          </a:p>
        </p:txBody>
      </p:sp>
    </p:spTree>
    <p:extLst>
      <p:ext uri="{BB962C8B-B14F-4D97-AF65-F5344CB8AC3E}">
        <p14:creationId xmlns:p14="http://schemas.microsoft.com/office/powerpoint/2010/main" val="34707659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This is a critical concept to understand – triage on the units reflects the priority for EMS transport, NOT movement to the staging area. Thus, green patients are first to leave the unit (easy to move), red last as they are least stable and should spend the least time in staging waiting for transport. So remember, GREEN = GO for movement to staging, then ‘usual’ triage applies for leaving the facility.</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22</a:t>
            </a:fld>
            <a:endParaRPr lang="en-US" dirty="0"/>
          </a:p>
        </p:txBody>
      </p:sp>
    </p:spTree>
    <p:extLst>
      <p:ext uri="{BB962C8B-B14F-4D97-AF65-F5344CB8AC3E}">
        <p14:creationId xmlns:p14="http://schemas.microsoft.com/office/powerpoint/2010/main" val="19090638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t>Graphic representation of ‘reverse triage’ for movement off the unit, then ‘usual triage’ once in staging. Note green patients may be moved by bus or other asset and not ambulance.</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23</a:t>
            </a:fld>
            <a:endParaRPr lang="en-US" dirty="0"/>
          </a:p>
        </p:txBody>
      </p:sp>
    </p:spTree>
    <p:extLst>
      <p:ext uri="{BB962C8B-B14F-4D97-AF65-F5344CB8AC3E}">
        <p14:creationId xmlns:p14="http://schemas.microsoft.com/office/powerpoint/2010/main" val="3626027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Music</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3</a:t>
            </a:fld>
            <a:endParaRPr lang="en-US" dirty="0"/>
          </a:p>
        </p:txBody>
      </p:sp>
    </p:spTree>
    <p:extLst>
      <p:ext uri="{BB962C8B-B14F-4D97-AF65-F5344CB8AC3E}">
        <p14:creationId xmlns:p14="http://schemas.microsoft.com/office/powerpoint/2010/main" val="9087074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t>Unit staff (especially charge RN / unit supervisors) need task-specific education on these items and exercise these processes. Institution specific information about mechanism for records transfer should be included here.</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24</a:t>
            </a:fld>
            <a:endParaRPr lang="en-US" dirty="0"/>
          </a:p>
        </p:txBody>
      </p:sp>
    </p:spTree>
    <p:extLst>
      <p:ext uri="{BB962C8B-B14F-4D97-AF65-F5344CB8AC3E}">
        <p14:creationId xmlns:p14="http://schemas.microsoft.com/office/powerpoint/2010/main" val="42209877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The DMS hospital evacuation tag contains a number of tear-off bands to be used for durable equipment (walkers, </a:t>
            </a:r>
            <a:r>
              <a:rPr lang="en-US" altLang="en-US" dirty="0" err="1" smtClean="0"/>
              <a:t>etc</a:t>
            </a:r>
            <a:r>
              <a:rPr lang="en-US" altLang="en-US" dirty="0" smtClean="0"/>
              <a:t>) and belongings bags. The triage priority can be indicated and a sticker peeled off to put on the patient’s door. A variety of impairments can be noted that must be considered by transporting/receiving staff including dementia, etc. The same tag may be used by extended care. This is not a required tag, but the workgroup recommends this tag based on review of available products and ability to address areas of concern in prior evacuation events.</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25</a:t>
            </a:fld>
            <a:endParaRPr lang="en-US" dirty="0"/>
          </a:p>
        </p:txBody>
      </p:sp>
    </p:spTree>
    <p:extLst>
      <p:ext uri="{BB962C8B-B14F-4D97-AF65-F5344CB8AC3E}">
        <p14:creationId xmlns:p14="http://schemas.microsoft.com/office/powerpoint/2010/main" val="8842705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Green patients may be walked in a group (consider holding hands, </a:t>
            </a:r>
            <a:r>
              <a:rPr lang="en-US" altLang="en-US" dirty="0" err="1" smtClean="0"/>
              <a:t>etc</a:t>
            </a:r>
            <a:r>
              <a:rPr lang="en-US" altLang="en-US" dirty="0" smtClean="0"/>
              <a:t>). Yellow will require at least some assistance (WC, bed, carry), red plan 2 staff per patient at least, three if going down stairs, etc. Picture of ‘room clear’ is on next slide. Unit leader may want daily staffing sheet or alternate way to account for staff in addition to patient list. Patient movement can be time-consuming and risky – use care, especially on stairs / lifting</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26</a:t>
            </a:fld>
            <a:endParaRPr lang="en-US" dirty="0"/>
          </a:p>
        </p:txBody>
      </p:sp>
    </p:spTree>
    <p:extLst>
      <p:ext uri="{BB962C8B-B14F-4D97-AF65-F5344CB8AC3E}">
        <p14:creationId xmlns:p14="http://schemas.microsoft.com/office/powerpoint/2010/main" val="132211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t>Placing sticker across jamb allows for easy determination if re-entry has been made. Stickers may be kept with evacuation supplies or on posted clipboards on the unit. (Note, they can be printed from word processing programs onto commercially available 2x3 or other size </a:t>
            </a:r>
            <a:r>
              <a:rPr lang="en-US" altLang="en-US" dirty="0" err="1" smtClean="0"/>
              <a:t>flourescent</a:t>
            </a:r>
            <a:r>
              <a:rPr lang="en-US" altLang="en-US" dirty="0" smtClean="0"/>
              <a:t> stickers such as those made by Avery – standard inkjet and </a:t>
            </a:r>
            <a:r>
              <a:rPr lang="en-US" altLang="en-US" dirty="0" err="1" smtClean="0"/>
              <a:t>laserprinters</a:t>
            </a:r>
            <a:r>
              <a:rPr lang="en-US" altLang="en-US" dirty="0" smtClean="0"/>
              <a:t> work well)</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27</a:t>
            </a:fld>
            <a:endParaRPr lang="en-US" dirty="0"/>
          </a:p>
        </p:txBody>
      </p:sp>
    </p:spTree>
    <p:extLst>
      <p:ext uri="{BB962C8B-B14F-4D97-AF65-F5344CB8AC3E}">
        <p14:creationId xmlns:p14="http://schemas.microsoft.com/office/powerpoint/2010/main" val="21263991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t>Pre-determined lists of supplies from pharmacy, central supply should be assembled and moved to staging area. May have to move furniture and account for potentially large numbers of green patients. Thus, nearby rooms may be needed for overflow holding areas for green patients especially. Facility-specific plans and education should account for this in advance of an incident depending on space needs. Loading zones should be pre-planned, but </a:t>
            </a:r>
            <a:r>
              <a:rPr lang="en-US" altLang="en-US" dirty="0" err="1" smtClean="0"/>
              <a:t>flexibile</a:t>
            </a:r>
            <a:r>
              <a:rPr lang="en-US" altLang="en-US" dirty="0" smtClean="0"/>
              <a:t> in case the event limits options for staging and transport loading. Transport officer is link to EMS Staging Officer (different from hospital staging – they are the ‘ambulance wranglers’ that stage and move ambulances and other vehicles into the patient loading area). If units are moving patients sequentially, coordination with the command center and/or the units themselves is critical to assure continued flow of patients through staging and reduce bottlenecks if multiple units move their patients at once.</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28</a:t>
            </a:fld>
            <a:endParaRPr lang="en-US" dirty="0"/>
          </a:p>
        </p:txBody>
      </p:sp>
    </p:spTree>
    <p:extLst>
      <p:ext uri="{BB962C8B-B14F-4D97-AF65-F5344CB8AC3E}">
        <p14:creationId xmlns:p14="http://schemas.microsoft.com/office/powerpoint/2010/main" val="16658633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t>Triage officer should check tag priority and assess patient for any changes in movement to staging, re-triaging as needed and facilitating any necessary patient care in the area. The triage officer should have a job aid, additional triage tags, and access to the pharmacy and other supply lists for the staging area. Triage officer and transport officer should work closely to assure flow of highest priority patients to loading area maintained.</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29</a:t>
            </a:fld>
            <a:endParaRPr lang="en-US" dirty="0"/>
          </a:p>
        </p:txBody>
      </p:sp>
    </p:spTree>
    <p:extLst>
      <p:ext uri="{BB962C8B-B14F-4D97-AF65-F5344CB8AC3E}">
        <p14:creationId xmlns:p14="http://schemas.microsoft.com/office/powerpoint/2010/main" val="8105604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t>Transport officer works closely with EMS and is the person accountable for linking the patient to the transporting unit (i.e. </a:t>
            </a:r>
            <a:r>
              <a:rPr lang="en-US" altLang="en-US" dirty="0" err="1" smtClean="0"/>
              <a:t>james</a:t>
            </a:r>
            <a:r>
              <a:rPr lang="en-US" altLang="en-US" dirty="0" smtClean="0"/>
              <a:t> smith went in Willmar ambulance 472 to </a:t>
            </a:r>
            <a:r>
              <a:rPr lang="en-US" altLang="en-US" dirty="0" err="1" smtClean="0"/>
              <a:t>Centracare</a:t>
            </a:r>
            <a:r>
              <a:rPr lang="en-US" altLang="en-US" dirty="0" smtClean="0"/>
              <a:t> St. Cloud). Also, a final check for belongings should be performed and if the transport unit cannot take certain things (motorized wheelchair) the transport officer should assure that this is noted and alternative arrangements made when possible.</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30</a:t>
            </a:fld>
            <a:endParaRPr lang="en-US" dirty="0"/>
          </a:p>
        </p:txBody>
      </p:sp>
    </p:spTree>
    <p:extLst>
      <p:ext uri="{BB962C8B-B14F-4D97-AF65-F5344CB8AC3E}">
        <p14:creationId xmlns:p14="http://schemas.microsoft.com/office/powerpoint/2010/main" val="16676559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t>Depending on the scope of the evacuation, the facility may not shut down at all, may shut down certain units, may evacuate patients but maintain all life support and other systems to assure rapid return to business, or may have to shut down entirely, with all staff leaving the site. The facility must have plans for a ‘stay team’ or other group that can manage the transition of evacuation and then re-opening. Also, each unit should have a sheet of instructions on what to do if the unit is evacuated (particularly important for areas housing hazardous or radiologic materials, medications, etc.) Essential operations are rarely completely abandoned. In some cases, patients may still make their way to the facility, and contingency plans should account for this, even if the facility is ‘closed’. Institution-specific policies may be discussed briefly here, but tabletop exercises and scenario-based discussions should be carried out with relevant members of the command staff and those likely to be on a ‘stay team’ (facilities, safety/security, etc.)</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31</a:t>
            </a:fld>
            <a:endParaRPr lang="en-US" dirty="0"/>
          </a:p>
        </p:txBody>
      </p:sp>
    </p:spTree>
    <p:extLst>
      <p:ext uri="{BB962C8B-B14F-4D97-AF65-F5344CB8AC3E}">
        <p14:creationId xmlns:p14="http://schemas.microsoft.com/office/powerpoint/2010/main" val="1090970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The following slides encourage the audience to think through the specifics of common scenarios that require protective actions. They should consider what should happen at the unit level first (at the bedside) and then command-level decisions. Due to the audience, this </a:t>
            </a:r>
            <a:r>
              <a:rPr lang="en-US" altLang="en-US" dirty="0" err="1" smtClean="0"/>
              <a:t>slideset</a:t>
            </a:r>
            <a:r>
              <a:rPr lang="en-US" altLang="en-US" dirty="0" smtClean="0"/>
              <a:t> does NOT get into detail about the actions taken at the unit level. Operations or awareness materials should include more detailed discussions of these issues, and less detail about the command level decisions. The audience should have a printout of the evacuation algorithm for reference. Interactions between the facility and community EMS/EM and the RHPC/RHRC should be emphasized.  Institution-specific information should be introduced in the discussions as needed.</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33</a:t>
            </a:fld>
            <a:endParaRPr lang="en-US" dirty="0"/>
          </a:p>
        </p:txBody>
      </p:sp>
    </p:spTree>
    <p:extLst>
      <p:ext uri="{BB962C8B-B14F-4D97-AF65-F5344CB8AC3E}">
        <p14:creationId xmlns:p14="http://schemas.microsoft.com/office/powerpoint/2010/main" val="2102329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Song clip – ‘rock you like a hurricane’ scorpions</a:t>
            </a:r>
          </a:p>
          <a:p>
            <a:r>
              <a:rPr lang="en-US" altLang="en-US" dirty="0" smtClean="0"/>
              <a:t>Threat: Do you have any specific actions for a tornado watch? Most institutions have actions to take for a tornado warning, but are they complied with? (are patients moved to hallways, for example?)</a:t>
            </a:r>
          </a:p>
          <a:p>
            <a:r>
              <a:rPr lang="en-US" altLang="en-US" dirty="0" smtClean="0"/>
              <a:t>Time: No time to re-locate and more dangerous to evacuate. Some warning is possible for these events, but a matter of minutes. Pre-education of sheltering (close curtains, do you move patients to halls and which ones), communication</a:t>
            </a:r>
          </a:p>
          <a:p>
            <a:r>
              <a:rPr lang="en-US" altLang="en-US" dirty="0" smtClean="0"/>
              <a:t>Duration of impact depends on what was damaged at facility and in community. after incident- systems and facility assessment is critical. Access to institution may be a problem (roads, electric wires down), general safety of neighborhood is an issue. Staff may not be able to reach institution. Automatic actions at unit level – close drapes, etc. are taken without ICS input.  Expectations on moving patients? Communications – cell phones are down, difficult to communicate with EMS and other agencies. If the facility itself is damaged, partial or full evacuation may have to be considered – early hazards include live electrical lines, oxygen tubing disruption, gas line disruption, fires, water pipe damage, structural instability/collapse.</a:t>
            </a:r>
          </a:p>
          <a:p>
            <a:pPr eaLnBrk="1" hangingPunct="1">
              <a:spcBef>
                <a:spcPct val="0"/>
              </a:spcBef>
            </a:pP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35</a:t>
            </a:fld>
            <a:endParaRPr lang="en-US" dirty="0"/>
          </a:p>
        </p:txBody>
      </p:sp>
    </p:spTree>
    <p:extLst>
      <p:ext uri="{BB962C8B-B14F-4D97-AF65-F5344CB8AC3E}">
        <p14:creationId xmlns:p14="http://schemas.microsoft.com/office/powerpoint/2010/main" val="2373648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These are the most common factors nationally that prompt protective actions, but by no means the only ones. Institution / regionally appropriate threats should be added and emphasized according to the hazard vulnerability analysis.</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5</a:t>
            </a:fld>
            <a:endParaRPr lang="en-US" dirty="0"/>
          </a:p>
        </p:txBody>
      </p:sp>
    </p:spTree>
    <p:extLst>
      <p:ext uri="{BB962C8B-B14F-4D97-AF65-F5344CB8AC3E}">
        <p14:creationId xmlns:p14="http://schemas.microsoft.com/office/powerpoint/2010/main" val="21522393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Song clip – ice, ice baby</a:t>
            </a:r>
          </a:p>
          <a:p>
            <a:pPr eaLnBrk="1" hangingPunct="1">
              <a:spcBef>
                <a:spcPct val="0"/>
              </a:spcBef>
            </a:pPr>
            <a:r>
              <a:rPr lang="en-US" altLang="en-US" dirty="0" smtClean="0"/>
              <a:t>Blizzard or ice storm: Time to impact may be 1-2 days – or less… adequate to ramp up, obtain additional supplies, etc. Facility and systems assessments, pre-incident check fuel levels in generators (and obtain additional, </a:t>
            </a:r>
            <a:r>
              <a:rPr lang="en-US" altLang="en-US" dirty="0" err="1" smtClean="0"/>
              <a:t>etc</a:t>
            </a:r>
            <a:r>
              <a:rPr lang="en-US" altLang="en-US" dirty="0" smtClean="0"/>
              <a:t>). Impact on patient transport, staff access/EMS access, suppliers. Loss of power may be a big driver for decisions – understanding duration of impact is critical – BUT you may not be able to evacuate. </a:t>
            </a:r>
          </a:p>
          <a:p>
            <a:pPr eaLnBrk="1" hangingPunct="1">
              <a:spcBef>
                <a:spcPct val="0"/>
              </a:spcBef>
            </a:pPr>
            <a:r>
              <a:rPr lang="en-US" altLang="en-US" dirty="0" smtClean="0"/>
              <a:t>Duration of storm does NOT equal duration of impact – tabletop and prepare considering you may be on your own for 96h or more (consistent with Joint Commission exercise requirements). </a:t>
            </a:r>
          </a:p>
          <a:p>
            <a:pPr eaLnBrk="1" hangingPunct="1">
              <a:spcBef>
                <a:spcPct val="0"/>
              </a:spcBef>
            </a:pPr>
            <a:r>
              <a:rPr lang="en-US" altLang="en-US" dirty="0" smtClean="0"/>
              <a:t>Actions after impact: may have to shelter staff at the hospital and cycle staff shifts, may have to conserve food and other resources and implement contingency plans. Communications issues and demand on resources (EMS, </a:t>
            </a:r>
            <a:r>
              <a:rPr lang="en-US" altLang="en-US" dirty="0" err="1" smtClean="0"/>
              <a:t>etc</a:t>
            </a:r>
            <a:r>
              <a:rPr lang="en-US" altLang="en-US" dirty="0" smtClean="0"/>
              <a:t>) should be considered. Establish communications with other facilities to share information and determine regional strategies.</a:t>
            </a:r>
          </a:p>
          <a:p>
            <a:pPr eaLnBrk="1" hangingPunct="1">
              <a:spcBef>
                <a:spcPct val="0"/>
              </a:spcBef>
            </a:pPr>
            <a:r>
              <a:rPr lang="en-US" altLang="en-US" dirty="0" smtClean="0"/>
              <a:t>Additional discussion: power, staff, supply issues, note after ice storm air medical may be available before ground.</a:t>
            </a:r>
          </a:p>
          <a:p>
            <a:pPr eaLnBrk="1" hangingPunct="1">
              <a:spcBef>
                <a:spcPct val="0"/>
              </a:spcBef>
            </a:pP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37</a:t>
            </a:fld>
            <a:endParaRPr lang="en-US" dirty="0"/>
          </a:p>
        </p:txBody>
      </p:sp>
    </p:spTree>
    <p:extLst>
      <p:ext uri="{BB962C8B-B14F-4D97-AF65-F5344CB8AC3E}">
        <p14:creationId xmlns:p14="http://schemas.microsoft.com/office/powerpoint/2010/main" val="21571302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Song clip – who’ll stop the rain (CCR)</a:t>
            </a:r>
          </a:p>
          <a:p>
            <a:r>
              <a:rPr lang="en-US" altLang="en-US" dirty="0" smtClean="0"/>
              <a:t>Time to impact – days</a:t>
            </a:r>
          </a:p>
          <a:p>
            <a:r>
              <a:rPr lang="en-US" altLang="en-US" dirty="0" smtClean="0"/>
              <a:t>Magnitude of impact – discuss as above – hospital in predicted flooded area, may be isolated from usual access roads, local water supply may be compromised</a:t>
            </a:r>
          </a:p>
          <a:p>
            <a:r>
              <a:rPr lang="en-US" altLang="en-US" dirty="0" smtClean="0"/>
              <a:t>Duration – flash (creek) vs. prolonged</a:t>
            </a:r>
          </a:p>
          <a:p>
            <a:r>
              <a:rPr lang="en-US" altLang="en-US" dirty="0" smtClean="0"/>
              <a:t>Internal flooding discussion – relocation / partial evacuation – unit level actions – drag them from room, move to next unit, etc. Use of transportation tool in template.</a:t>
            </a:r>
          </a:p>
          <a:p>
            <a:r>
              <a:rPr lang="en-US" altLang="en-US" dirty="0" smtClean="0"/>
              <a:t>Decision-makers – for example night shift – do you know who makes decisions?</a:t>
            </a:r>
          </a:p>
          <a:p>
            <a:pPr eaLnBrk="1" hangingPunct="1">
              <a:spcBef>
                <a:spcPct val="0"/>
              </a:spcBef>
            </a:pP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39</a:t>
            </a:fld>
            <a:endParaRPr lang="en-US" dirty="0"/>
          </a:p>
        </p:txBody>
      </p:sp>
    </p:spTree>
    <p:extLst>
      <p:ext uri="{BB962C8B-B14F-4D97-AF65-F5344CB8AC3E}">
        <p14:creationId xmlns:p14="http://schemas.microsoft.com/office/powerpoint/2010/main" val="5283194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Song clip – </a:t>
            </a:r>
            <a:r>
              <a:rPr lang="en-US" altLang="en-US" dirty="0" err="1" smtClean="0"/>
              <a:t>burnin</a:t>
            </a:r>
            <a:r>
              <a:rPr lang="en-US" altLang="en-US" dirty="0" smtClean="0"/>
              <a:t>’ down the house – talking heads</a:t>
            </a:r>
          </a:p>
          <a:p>
            <a:r>
              <a:rPr lang="en-US" altLang="en-US" dirty="0" smtClean="0"/>
              <a:t>Warning time – none unless external fire that threatens facility</a:t>
            </a:r>
          </a:p>
          <a:p>
            <a:r>
              <a:rPr lang="en-US" altLang="en-US" dirty="0" smtClean="0"/>
              <a:t>Impact – dependent on situation</a:t>
            </a:r>
          </a:p>
          <a:p>
            <a:r>
              <a:rPr lang="en-US" altLang="en-US" dirty="0" smtClean="0"/>
              <a:t>Duration – not just until fire controlled – effects on critical systems, infrastructure</a:t>
            </a:r>
          </a:p>
          <a:p>
            <a:r>
              <a:rPr lang="en-US" altLang="en-US" dirty="0" smtClean="0"/>
              <a:t>Unit-level actions – immediate patient movement / relocation (horizontal vs. vertical)</a:t>
            </a:r>
          </a:p>
          <a:p>
            <a:r>
              <a:rPr lang="en-US" altLang="en-US" dirty="0" smtClean="0"/>
              <a:t>Institution level – priority is facility protection / fire containment, so evacuation may be assigned to different ops branch. Relocation may be ok, but may have to partial/full </a:t>
            </a:r>
            <a:r>
              <a:rPr lang="en-US" altLang="en-US" dirty="0" err="1" smtClean="0"/>
              <a:t>evac</a:t>
            </a:r>
            <a:r>
              <a:rPr lang="en-US" altLang="en-US" dirty="0" smtClean="0"/>
              <a:t> based on reports from facilities branch director and units. HVAC considerations, containment, assessments. After fire out, what is impact on essential services (medical gases, </a:t>
            </a:r>
            <a:r>
              <a:rPr lang="en-US" altLang="en-US" dirty="0" err="1" smtClean="0"/>
              <a:t>etc</a:t>
            </a:r>
            <a:r>
              <a:rPr lang="en-US" altLang="en-US" dirty="0" smtClean="0"/>
              <a:t>)? Can relocated patients be safely cared for on the units they were moved to? Is adequate equipment available?</a:t>
            </a:r>
          </a:p>
          <a:p>
            <a:pPr eaLnBrk="1" hangingPunct="1">
              <a:spcBef>
                <a:spcPct val="0"/>
              </a:spcBef>
            </a:pP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41</a:t>
            </a:fld>
            <a:endParaRPr lang="en-US" dirty="0"/>
          </a:p>
        </p:txBody>
      </p:sp>
    </p:spTree>
    <p:extLst>
      <p:ext uri="{BB962C8B-B14F-4D97-AF65-F5344CB8AC3E}">
        <p14:creationId xmlns:p14="http://schemas.microsoft.com/office/powerpoint/2010/main" val="11472144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Song?</a:t>
            </a:r>
          </a:p>
          <a:p>
            <a:pPr eaLnBrk="1" hangingPunct="1">
              <a:spcBef>
                <a:spcPct val="0"/>
              </a:spcBef>
            </a:pPr>
            <a:r>
              <a:rPr lang="en-US" altLang="en-US" dirty="0" smtClean="0"/>
              <a:t>No warning time. Major impact on critical systems. </a:t>
            </a:r>
          </a:p>
          <a:p>
            <a:pPr eaLnBrk="1" hangingPunct="1">
              <a:spcBef>
                <a:spcPct val="0"/>
              </a:spcBef>
            </a:pPr>
            <a:r>
              <a:rPr lang="en-US" altLang="en-US" dirty="0" smtClean="0"/>
              <a:t>Actions: Command center open. Systems assessment including determine what relocation actions have been taken. Sustainable? Importance of COOP plans. Likely emergent relocations and then evacuation of most of facility (though administrative functions and outpatient care may be able to continue)</a:t>
            </a:r>
          </a:p>
          <a:p>
            <a:pPr eaLnBrk="1" hangingPunct="1">
              <a:spcBef>
                <a:spcPct val="0"/>
              </a:spcBef>
            </a:pPr>
            <a:r>
              <a:rPr lang="en-US" altLang="en-US" dirty="0" smtClean="0"/>
              <a:t>Discuss use of evacuation branch director in this situation as Ops is dealing with fire suppression, search and rescue, and other issues within the facility</a:t>
            </a:r>
          </a:p>
          <a:p>
            <a:pPr eaLnBrk="1" hangingPunct="1">
              <a:spcBef>
                <a:spcPct val="0"/>
              </a:spcBef>
            </a:pP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43</a:t>
            </a:fld>
            <a:endParaRPr lang="en-US" dirty="0"/>
          </a:p>
        </p:txBody>
      </p:sp>
    </p:spTree>
    <p:extLst>
      <p:ext uri="{BB962C8B-B14F-4D97-AF65-F5344CB8AC3E}">
        <p14:creationId xmlns:p14="http://schemas.microsoft.com/office/powerpoint/2010/main" val="27402485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Song clip – can’t touch this (MC Hammer)</a:t>
            </a:r>
          </a:p>
          <a:p>
            <a:r>
              <a:rPr lang="en-US" altLang="en-US" dirty="0" smtClean="0"/>
              <a:t>Warning time: none</a:t>
            </a:r>
          </a:p>
          <a:p>
            <a:r>
              <a:rPr lang="en-US" altLang="en-US" dirty="0" smtClean="0"/>
              <a:t>Impact: potentially profound / fatal – depends on size of leak, wind direction, whether or not the hospital is downhill, where air intakes are for facility, etc. (remember, chlorine is heavier than air) – remember massive chlorine leak in S. Carolina – 9 dead and 58 hospitalized. BN ammonia leak from RR car 2002 killed 1 and injured 300 in Minot, ND – these things can and do happen.</a:t>
            </a:r>
          </a:p>
          <a:p>
            <a:r>
              <a:rPr lang="en-US" altLang="en-US" dirty="0" smtClean="0"/>
              <a:t>Duration – likely hours – size/rate of leak, time to hazmat team control of leak, etc. and weather are variables to consider. </a:t>
            </a:r>
          </a:p>
          <a:p>
            <a:r>
              <a:rPr lang="en-US" altLang="en-US" dirty="0" smtClean="0"/>
              <a:t>Sheltering in place only real action to consider – relocation of patients if explosion risk, etc. HVAC and systems assessment – how long does it take to shut systems down? Look at your sheltering plans and contingencies….</a:t>
            </a:r>
          </a:p>
          <a:p>
            <a:r>
              <a:rPr lang="en-US" altLang="en-US" dirty="0" smtClean="0"/>
              <a:t>Liaison with fire, EMS – don’t send rigs to the facility as the facility is in the contaminated area, get hazmat / plume information, etc.</a:t>
            </a:r>
          </a:p>
          <a:p>
            <a:r>
              <a:rPr lang="en-US" altLang="en-US" dirty="0" smtClean="0"/>
              <a:t>Communications with staff, patients, etc. (and families, press – assure them everything is ok at the facility – advise the public of any limitations on services)</a:t>
            </a:r>
          </a:p>
          <a:p>
            <a:pPr eaLnBrk="1" hangingPunct="1">
              <a:spcBef>
                <a:spcPct val="0"/>
              </a:spcBef>
            </a:pP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45</a:t>
            </a:fld>
            <a:endParaRPr lang="en-US" dirty="0"/>
          </a:p>
        </p:txBody>
      </p:sp>
    </p:spTree>
    <p:extLst>
      <p:ext uri="{BB962C8B-B14F-4D97-AF65-F5344CB8AC3E}">
        <p14:creationId xmlns:p14="http://schemas.microsoft.com/office/powerpoint/2010/main" val="676764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t>Emphasize that the majority of evacuations were due to internal incidents. MN is fortunate in that large-scale evacuations such as those that would be required following a catastrophic earthquake or hurricane are unlikely. But facilities may be damaged, threatened, or isolated by many types of incidents.</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6</a:t>
            </a:fld>
            <a:endParaRPr lang="en-US" dirty="0"/>
          </a:p>
        </p:txBody>
      </p:sp>
    </p:spTree>
    <p:extLst>
      <p:ext uri="{BB962C8B-B14F-4D97-AF65-F5344CB8AC3E}">
        <p14:creationId xmlns:p14="http://schemas.microsoft.com/office/powerpoint/2010/main" val="27758685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t>Upper L – Winona county floods Aug.14, 2007. Upper R – sandbagging, Red River floods 2008. Lower L – evacuation of </a:t>
            </a:r>
            <a:r>
              <a:rPr lang="en-US" altLang="en-US" dirty="0" err="1" smtClean="0"/>
              <a:t>Meritcare</a:t>
            </a:r>
            <a:r>
              <a:rPr lang="en-US" altLang="en-US" dirty="0" smtClean="0"/>
              <a:t> Fargo – threatened by Red River floods 2008. Lower R: Aug. 1, 2007 - Note that the 35W bridge incident did not result in compromise of hospitals, but had this occurred in another area of the state, loss of infrastructure around the hospital could cause operations to be affected. </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7</a:t>
            </a:fld>
            <a:endParaRPr lang="en-US" dirty="0"/>
          </a:p>
        </p:txBody>
      </p:sp>
    </p:spTree>
    <p:extLst>
      <p:ext uri="{BB962C8B-B14F-4D97-AF65-F5344CB8AC3E}">
        <p14:creationId xmlns:p14="http://schemas.microsoft.com/office/powerpoint/2010/main" val="1103724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t>Note that ‘evacuation’ is reserved for movement outside of the current campus/facility and the term ‘re-location’ used for movements within the physical space of the facility. Emphasize that these are also actions that may be taken in ANY facility. Shelter in place is easiest, but may offer limited protection, relocation may be problematic if the same level of care is not available on the unit the patients relocate to. Evacuation may pose significant dangers to patients both due to decompensation and due to the risk of travel (time and physical stressors)</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8</a:t>
            </a:fld>
            <a:endParaRPr lang="en-US" dirty="0"/>
          </a:p>
        </p:txBody>
      </p:sp>
    </p:spTree>
    <p:extLst>
      <p:ext uri="{BB962C8B-B14F-4D97-AF65-F5344CB8AC3E}">
        <p14:creationId xmlns:p14="http://schemas.microsoft.com/office/powerpoint/2010/main" val="3957152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t>Picture is of a hospital laundry fire in New Zealand – fortunately no injuries</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9</a:t>
            </a:fld>
            <a:endParaRPr lang="en-US" dirty="0"/>
          </a:p>
        </p:txBody>
      </p:sp>
    </p:spTree>
    <p:extLst>
      <p:ext uri="{BB962C8B-B14F-4D97-AF65-F5344CB8AC3E}">
        <p14:creationId xmlns:p14="http://schemas.microsoft.com/office/powerpoint/2010/main" val="3275152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t>None of these factors is all-controlling – these have to be considered in balance – time to organize resources vs. duration vs. impact vs. risk of actions taken – very high risk if you have to evacuate ICU patients down stairwells – thus would be a last resort – the threat to unstable patients posed by an evacuation, or even relocation, may be very high. Evacuation of an outpatient area though would generally be quite easy and low risk.</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10</a:t>
            </a:fld>
            <a:endParaRPr lang="en-US" dirty="0"/>
          </a:p>
        </p:txBody>
      </p:sp>
    </p:spTree>
    <p:extLst>
      <p:ext uri="{BB962C8B-B14F-4D97-AF65-F5344CB8AC3E}">
        <p14:creationId xmlns:p14="http://schemas.microsoft.com/office/powerpoint/2010/main" val="38996230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a:t>
            </a:r>
            <a:r>
              <a:rPr lang="en-US" baseline="0" dirty="0" smtClean="0"/>
              <a:t> flowchart made by MDH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The core of any hospital emergency response is utilization of ICS – the incident command system. Many hospitals use HICS – the hospital incident command system. Assuring that an IC is appointed early, understanding the decision-making authorities and process, and utilizing the ICS framework both within the hospital and in joint operations with community and regional resources is critical to decision-making, resource requests, and communications.</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11</a:t>
            </a:fld>
            <a:endParaRPr lang="en-US" dirty="0"/>
          </a:p>
        </p:txBody>
      </p:sp>
    </p:spTree>
    <p:extLst>
      <p:ext uri="{BB962C8B-B14F-4D97-AF65-F5344CB8AC3E}">
        <p14:creationId xmlns:p14="http://schemas.microsoft.com/office/powerpoint/2010/main" val="39994432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11" name="Text Placeholder 4"/>
          <p:cNvSpPr>
            <a:spLocks noGrp="1"/>
          </p:cNvSpPr>
          <p:nvPr>
            <p:ph type="body" sz="quarter" idx="18" hasCustomPrompt="1"/>
          </p:nvPr>
        </p:nvSpPr>
        <p:spPr bwMode="black">
          <a:xfrm>
            <a:off x="304800" y="5505450"/>
            <a:ext cx="11582400" cy="819150"/>
          </a:xfrm>
        </p:spPr>
        <p:txBody>
          <a:bodyPr anchor="ctr">
            <a:normAutofit/>
          </a:bodyPr>
          <a:lstStyle>
            <a:lvl1pPr marL="0" indent="0" algn="ctr">
              <a:buNone/>
              <a:defRPr sz="1800"/>
            </a:lvl1pPr>
          </a:lstStyle>
          <a:p>
            <a:pPr lvl="0"/>
            <a:r>
              <a:rPr lang="en-US" dirty="0" err="1" smtClean="0"/>
              <a:t>Firstname</a:t>
            </a:r>
            <a:r>
              <a:rPr lang="en-US" dirty="0" smtClean="0"/>
              <a:t> </a:t>
            </a:r>
            <a:r>
              <a:rPr lang="en-US" dirty="0" err="1" smtClean="0"/>
              <a:t>Lastname</a:t>
            </a:r>
            <a:r>
              <a:rPr lang="en-US" dirty="0" smtClean="0"/>
              <a:t> | Job Title</a:t>
            </a:r>
            <a:br>
              <a:rPr lang="en-US" dirty="0" smtClean="0"/>
            </a:br>
            <a:r>
              <a:rPr lang="en-US" dirty="0" smtClean="0"/>
              <a:t>Date</a:t>
            </a:r>
            <a:endParaRPr lang="en-US" dirty="0"/>
          </a:p>
        </p:txBody>
      </p:sp>
      <p:sp>
        <p:nvSpPr>
          <p:cNvPr id="7" name="Footer"/>
          <p:cNvSpPr txBox="1">
            <a:spLocks/>
          </p:cNvSpPr>
          <p:nvPr userDrawn="1"/>
        </p:nvSpPr>
        <p:spPr>
          <a:xfrm>
            <a:off x="2027074" y="6367781"/>
            <a:ext cx="8247819"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i="0" kern="1200" cap="all" spc="100" baseline="0">
                <a:solidFill>
                  <a:schemeClr val="accent1"/>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smtClean="0"/>
              <a:t>Protecting, maintaining and improving the health of all </a:t>
            </a:r>
            <a:r>
              <a:rPr lang="en-US" sz="1000" dirty="0" err="1" smtClean="0"/>
              <a:t>minnesotans</a:t>
            </a:r>
            <a:endParaRPr lang="en-US" sz="1000" dirty="0"/>
          </a:p>
        </p:txBody>
      </p:sp>
      <p:sp>
        <p:nvSpPr>
          <p:cNvPr id="9" name="Rectangle 1" descr="&quot;&quot;"/>
          <p:cNvSpPr/>
          <p:nvPr userDrawn="1"/>
        </p:nvSpPr>
        <p:spPr bwMode="black">
          <a:xfrm rot="10800000">
            <a:off x="3048" y="4235956"/>
            <a:ext cx="12188952" cy="12161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 name="Title 2" descr="&quot;&quot;"/>
          <p:cNvSpPr>
            <a:spLocks noGrp="1"/>
          </p:cNvSpPr>
          <p:nvPr userDrawn="1">
            <p:ph type="ctrTitle" hasCustomPrompt="1"/>
          </p:nvPr>
        </p:nvSpPr>
        <p:spPr bwMode="auto">
          <a:xfrm>
            <a:off x="304800" y="4235955"/>
            <a:ext cx="11582400" cy="1216153"/>
          </a:xfrm>
          <a:noFill/>
          <a:ln>
            <a:noFill/>
          </a:ln>
        </p:spPr>
        <p:txBody>
          <a:bodyPr wrap="square" lIns="182880" tIns="91440" rIns="182880" bIns="91440" anchor="ctr">
            <a:normAutofit/>
          </a:bodyPr>
          <a:lstStyle>
            <a:lvl1pPr algn="ctr">
              <a:defRPr sz="4400" b="1">
                <a:solidFill>
                  <a:schemeClr val="accent1"/>
                </a:solidFill>
              </a:defRPr>
            </a:lvl1pPr>
          </a:lstStyle>
          <a:p>
            <a:r>
              <a:rPr lang="en-US" dirty="0" smtClean="0"/>
              <a:t>Presentation Title</a:t>
            </a:r>
            <a:endParaRPr lang="en-US" dirty="0"/>
          </a:p>
        </p:txBody>
      </p:sp>
      <p:pic>
        <p:nvPicPr>
          <p:cNvPr id="10" name="Picture 9" descr="Mnnesota Department of Health"/>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192001" cy="4235956"/>
          </a:xfrm>
          <a:prstGeom prst="rect">
            <a:avLst/>
          </a:prstGeom>
        </p:spPr>
      </p:pic>
    </p:spTree>
    <p:extLst>
      <p:ext uri="{BB962C8B-B14F-4D97-AF65-F5344CB8AC3E}">
        <p14:creationId xmlns:p14="http://schemas.microsoft.com/office/powerpoint/2010/main" val="178882439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 You">
    <p:bg bwMode="auto">
      <p:bgPr>
        <a:solidFill>
          <a:schemeClr val="bg1"/>
        </a:solidFill>
        <a:effectLst/>
      </p:bgPr>
    </p:bg>
    <p:spTree>
      <p:nvGrpSpPr>
        <p:cNvPr id="1" name=""/>
        <p:cNvGrpSpPr/>
        <p:nvPr/>
      </p:nvGrpSpPr>
      <p:grpSpPr>
        <a:xfrm>
          <a:off x="0" y="0"/>
          <a:ext cx="0" cy="0"/>
          <a:chOff x="0" y="0"/>
          <a:chExt cx="0" cy="0"/>
        </a:xfrm>
      </p:grpSpPr>
      <p:sp>
        <p:nvSpPr>
          <p:cNvPr id="8" name="Text Placeholder 2"/>
          <p:cNvSpPr>
            <a:spLocks noGrp="1"/>
          </p:cNvSpPr>
          <p:nvPr>
            <p:ph type="body" sz="quarter" idx="13" hasCustomPrompt="1"/>
          </p:nvPr>
        </p:nvSpPr>
        <p:spPr bwMode="black">
          <a:xfrm>
            <a:off x="304799" y="4309353"/>
            <a:ext cx="11582399" cy="1527243"/>
          </a:xfrm>
        </p:spPr>
        <p:txBody>
          <a:bodyPr anchor="ctr">
            <a:normAutofit/>
          </a:bodyPr>
          <a:lstStyle>
            <a:lvl1pPr marL="0" indent="0" algn="ctr">
              <a:lnSpc>
                <a:spcPct val="100000"/>
              </a:lnSpc>
              <a:spcBef>
                <a:spcPts val="0"/>
              </a:spcBef>
              <a:buNone/>
              <a:defRPr sz="2400" baseline="0">
                <a:solidFill>
                  <a:schemeClr val="tx2"/>
                </a:solidFill>
              </a:defRPr>
            </a:lvl1pPr>
          </a:lstStyle>
          <a:p>
            <a:pPr lvl="0"/>
            <a:r>
              <a:rPr lang="en-US" dirty="0" smtClean="0"/>
              <a:t>Add contact information</a:t>
            </a:r>
            <a:endParaRPr lang="en-US" dirty="0"/>
          </a:p>
        </p:txBody>
      </p:sp>
      <p:sp>
        <p:nvSpPr>
          <p:cNvPr id="6" name="Rectangle 6"/>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Minnesota Department of Health"/>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17" y="-189954"/>
            <a:ext cx="12213217" cy="1570469"/>
          </a:xfrm>
          <a:prstGeom prst="rect">
            <a:avLst/>
          </a:prstGeom>
        </p:spPr>
      </p:pic>
      <p:sp>
        <p:nvSpPr>
          <p:cNvPr id="14" name="Footer"/>
          <p:cNvSpPr txBox="1">
            <a:spLocks/>
          </p:cNvSpPr>
          <p:nvPr userDrawn="1"/>
        </p:nvSpPr>
        <p:spPr>
          <a:xfrm>
            <a:off x="2027074" y="6367781"/>
            <a:ext cx="8247819"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i="0" kern="1200" cap="all" spc="100" baseline="0">
                <a:solidFill>
                  <a:schemeClr val="accent1"/>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smtClean="0"/>
              <a:t>WWW.</a:t>
            </a:r>
            <a:r>
              <a:rPr lang="en-US" sz="1000" baseline="0" dirty="0" smtClean="0"/>
              <a:t>HEALTH.MN.GOV</a:t>
            </a:r>
            <a:endParaRPr lang="en-US" sz="1000" dirty="0"/>
          </a:p>
        </p:txBody>
      </p:sp>
      <p:sp>
        <p:nvSpPr>
          <p:cNvPr id="15" name="Title 2"/>
          <p:cNvSpPr>
            <a:spLocks noGrp="1"/>
          </p:cNvSpPr>
          <p:nvPr>
            <p:ph type="title" hasCustomPrompt="1"/>
          </p:nvPr>
        </p:nvSpPr>
        <p:spPr bwMode="black">
          <a:xfrm>
            <a:off x="304800" y="3093328"/>
            <a:ext cx="11582400" cy="1216025"/>
          </a:xfrm>
          <a:noFill/>
        </p:spPr>
        <p:txBody>
          <a:bodyPr lIns="0" rIns="0">
            <a:normAutofit/>
          </a:bodyPr>
          <a:lstStyle>
            <a:lvl1pPr algn="ctr">
              <a:defRPr sz="4400">
                <a:solidFill>
                  <a:schemeClr val="tx1"/>
                </a:solidFill>
              </a:defRPr>
            </a:lvl1pPr>
          </a:lstStyle>
          <a:p>
            <a:r>
              <a:rPr lang="en-US" dirty="0" smtClean="0"/>
              <a:t>Add thank you text.</a:t>
            </a:r>
            <a:endParaRPr lang="en-US" dirty="0"/>
          </a:p>
        </p:txBody>
      </p:sp>
      <p:pic>
        <p:nvPicPr>
          <p:cNvPr id="7" name="MDH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2350" y="6399063"/>
            <a:ext cx="1590752" cy="230129"/>
          </a:xfrm>
          <a:prstGeom prst="rect">
            <a:avLst/>
          </a:prstGeom>
        </p:spPr>
      </p:pic>
    </p:spTree>
    <p:extLst>
      <p:ext uri="{BB962C8B-B14F-4D97-AF65-F5344CB8AC3E}">
        <p14:creationId xmlns:p14="http://schemas.microsoft.com/office/powerpoint/2010/main" val="22908971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1 col / 1 row">
    <p:bg bwMode="gray">
      <p:bgRef idx="1001">
        <a:schemeClr val="bg1"/>
      </p:bgRef>
    </p:bg>
    <p:spTree>
      <p:nvGrpSpPr>
        <p:cNvPr id="1" name=""/>
        <p:cNvGrpSpPr/>
        <p:nvPr/>
      </p:nvGrpSpPr>
      <p:grpSpPr>
        <a:xfrm>
          <a:off x="0" y="0"/>
          <a:ext cx="0" cy="0"/>
          <a:chOff x="0" y="0"/>
          <a:chExt cx="0" cy="0"/>
        </a:xfrm>
      </p:grpSpPr>
      <p:grpSp>
        <p:nvGrpSpPr>
          <p:cNvPr id="4" name="Group 3"/>
          <p:cNvGrpSpPr/>
          <p:nvPr userDrawn="1"/>
        </p:nvGrpSpPr>
        <p:grpSpPr>
          <a:xfrm>
            <a:off x="-3430" y="-8887"/>
            <a:ext cx="12195430" cy="1344168"/>
            <a:chOff x="-3430" y="-8887"/>
            <a:chExt cx="12195430" cy="1344168"/>
          </a:xfrm>
        </p:grpSpPr>
        <p:sp>
          <p:nvSpPr>
            <p:cNvPr id="9" name="Rectangle 1" descr="&quot;&quot;"/>
            <p:cNvSpPr/>
            <p:nvPr userDrawn="1"/>
          </p:nvSpPr>
          <p:spPr bwMode="black">
            <a:xfrm>
              <a:off x="1337308" y="-128"/>
              <a:ext cx="10851978"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0" name="Rectangle 16" descr="&quot;&quot;"/>
            <p:cNvSpPr/>
            <p:nvPr userDrawn="1"/>
          </p:nvSpPr>
          <p:spPr bwMode="auto">
            <a:xfrm>
              <a:off x="1337308" y="1216025"/>
              <a:ext cx="10854692"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ight Triangle 10" descr="&quot;&quot;"/>
            <p:cNvSpPr/>
            <p:nvPr userDrawn="1"/>
          </p:nvSpPr>
          <p:spPr>
            <a:xfrm rot="16200000">
              <a:off x="-3430" y="-8887"/>
              <a:ext cx="1344168" cy="1344168"/>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itle 2"/>
          <p:cNvSpPr>
            <a:spLocks noGrp="1"/>
          </p:cNvSpPr>
          <p:nvPr userDrawn="1">
            <p:ph type="title" hasCustomPrompt="1"/>
          </p:nvPr>
        </p:nvSpPr>
        <p:spPr bwMode="white">
          <a:xfrm>
            <a:off x="1334594" y="-1"/>
            <a:ext cx="10552606" cy="1216025"/>
          </a:xfrm>
          <a:noFill/>
        </p:spPr>
        <p:txBody>
          <a:bodyPr lIns="0" rIns="0">
            <a:normAutofit/>
          </a:bodyPr>
          <a:lstStyle>
            <a:lvl1pPr marL="457200" algn="r">
              <a:spcBef>
                <a:spcPts val="0"/>
              </a:spcBef>
              <a:spcAft>
                <a:spcPts val="0"/>
              </a:spcAft>
              <a:defRPr sz="3600" b="1">
                <a:solidFill>
                  <a:schemeClr val="bg1"/>
                </a:solidFill>
              </a:defRPr>
            </a:lvl1pPr>
          </a:lstStyle>
          <a:p>
            <a:r>
              <a:rPr lang="en-US" dirty="0" smtClean="0"/>
              <a:t>Slide title – 1 col / 1 row w corner fold</a:t>
            </a:r>
            <a:endParaRPr lang="en-US" dirty="0"/>
          </a:p>
        </p:txBody>
      </p:sp>
      <p:sp>
        <p:nvSpPr>
          <p:cNvPr id="3" name="Content Placeholder 3"/>
          <p:cNvSpPr>
            <a:spLocks noGrp="1"/>
          </p:cNvSpPr>
          <p:nvPr userDrawn="1">
            <p:ph idx="1" hasCustomPrompt="1"/>
          </p:nvPr>
        </p:nvSpPr>
        <p:spPr bwMode="gray">
          <a:xfrm>
            <a:off x="1529542" y="1594624"/>
            <a:ext cx="10357658" cy="4582339"/>
          </a:xfrm>
          <a:noFill/>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smtClean="0"/>
              <a:t>Add text or click icon to add object</a:t>
            </a:r>
          </a:p>
          <a:p>
            <a:pPr lvl="1"/>
            <a:r>
              <a:rPr lang="en-US" dirty="0" err="1" smtClean="0"/>
              <a:t>Lsjkdflksd</a:t>
            </a:r>
            <a:endParaRPr lang="en-US" dirty="0" smtClean="0"/>
          </a:p>
          <a:p>
            <a:pPr lvl="2"/>
            <a:r>
              <a:rPr lang="en-US" dirty="0" err="1" smtClean="0"/>
              <a:t>Lkjsdlksd</a:t>
            </a:r>
            <a:endParaRPr lang="en-US" dirty="0" smtClean="0"/>
          </a:p>
          <a:p>
            <a:pPr lvl="3"/>
            <a:r>
              <a:rPr lang="en-US" dirty="0" smtClean="0"/>
              <a:t>;</a:t>
            </a:r>
            <a:r>
              <a:rPr lang="en-US" dirty="0" err="1" smtClean="0"/>
              <a:t>kfs;lsd</a:t>
            </a:r>
            <a:endParaRPr lang="en-US" dirty="0" smtClean="0"/>
          </a:p>
          <a:p>
            <a:pPr lvl="4"/>
            <a:r>
              <a:rPr lang="en-US" dirty="0" err="1" smtClean="0"/>
              <a:t>L;ksdlksd</a:t>
            </a:r>
            <a:endParaRPr lang="en-US" dirty="0" smtClean="0"/>
          </a:p>
        </p:txBody>
      </p:sp>
      <p:sp>
        <p:nvSpPr>
          <p:cNvPr id="6" name="Slide Number Placeholder 6"/>
          <p:cNvSpPr>
            <a:spLocks noGrp="1"/>
          </p:cNvSpPr>
          <p:nvPr userDrawn="1">
            <p:ph type="sldNum" sz="quarter" idx="12"/>
          </p:nvPr>
        </p:nvSpPr>
        <p:spPr bwMode="black">
          <a:xfrm>
            <a:off x="10425426" y="6324600"/>
            <a:ext cx="1462668" cy="365125"/>
          </a:xfrm>
        </p:spPr>
        <p:txBody>
          <a:bodyPr/>
          <a:lstStyle/>
          <a:p>
            <a:fld id="{48F63A3B-78C7-47BE-AE5E-E10140E04643}" type="slidenum">
              <a:rPr lang="en-US" smtClean="0"/>
              <a:t>‹#›</a:t>
            </a:fld>
            <a:endParaRPr lang="en-US" dirty="0"/>
          </a:p>
        </p:txBody>
      </p:sp>
      <p:pic>
        <p:nvPicPr>
          <p:cNvPr id="8" name="MDH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350" y="6399063"/>
            <a:ext cx="1590752" cy="230129"/>
          </a:xfrm>
          <a:prstGeom prst="rect">
            <a:avLst/>
          </a:prstGeom>
        </p:spPr>
      </p:pic>
    </p:spTree>
    <p:extLst>
      <p:ext uri="{BB962C8B-B14F-4D97-AF65-F5344CB8AC3E}">
        <p14:creationId xmlns:p14="http://schemas.microsoft.com/office/powerpoint/2010/main" val="111427598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9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11" name="Picture Placeholder 8"/>
          <p:cNvSpPr>
            <a:spLocks noGrp="1"/>
          </p:cNvSpPr>
          <p:nvPr>
            <p:ph type="pic" sz="quarter" idx="13" hasCustomPrompt="1"/>
          </p:nvPr>
        </p:nvSpPr>
        <p:spPr bwMode="gray">
          <a:xfrm>
            <a:off x="0" y="0"/>
            <a:ext cx="12192000" cy="4833197"/>
          </a:xfrm>
          <a:noFill/>
        </p:spPr>
        <p:txBody>
          <a:bodyPr>
            <a:normAutofit/>
          </a:bodyPr>
          <a:lstStyle>
            <a:lvl1pPr marL="0" indent="0" algn="ctr">
              <a:buNone/>
              <a:defRPr sz="2400"/>
            </a:lvl1pPr>
          </a:lstStyle>
          <a:p>
            <a:r>
              <a:rPr lang="en-US" dirty="0" smtClean="0"/>
              <a:t>Click Icon to add picture</a:t>
            </a:r>
            <a:endParaRPr lang="en-US" dirty="0"/>
          </a:p>
        </p:txBody>
      </p:sp>
      <p:sp>
        <p:nvSpPr>
          <p:cNvPr id="7" name="Rectangle 1" descr="&quot;&quot;"/>
          <p:cNvSpPr/>
          <p:nvPr userDrawn="1"/>
        </p:nvSpPr>
        <p:spPr bwMode="black">
          <a:xfrm rot="10800000">
            <a:off x="3048" y="4952455"/>
            <a:ext cx="12188952" cy="12161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8" name="Rectangle 16" descr="&quot;&quot;"/>
          <p:cNvSpPr/>
          <p:nvPr userDrawn="1"/>
        </p:nvSpPr>
        <p:spPr bwMode="auto">
          <a:xfrm rot="10800000">
            <a:off x="0" y="4833198"/>
            <a:ext cx="12192000" cy="1192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lide Number Placeholder 7"/>
          <p:cNvSpPr>
            <a:spLocks noGrp="1"/>
          </p:cNvSpPr>
          <p:nvPr userDrawn="1">
            <p:ph type="sldNum" sz="quarter" idx="16"/>
          </p:nvPr>
        </p:nvSpPr>
        <p:spPr bwMode="black">
          <a:xfrm>
            <a:off x="10425426" y="6324600"/>
            <a:ext cx="1462668" cy="365125"/>
          </a:xfrm>
        </p:spPr>
        <p:txBody>
          <a:bodyPr/>
          <a:lstStyle/>
          <a:p>
            <a:fld id="{48F63A3B-78C7-47BE-AE5E-E10140E04643}" type="slidenum">
              <a:rPr lang="en-US" smtClean="0"/>
              <a:pPr/>
              <a:t>‹#›</a:t>
            </a:fld>
            <a:endParaRPr lang="en-US" dirty="0"/>
          </a:p>
        </p:txBody>
      </p:sp>
      <p:sp>
        <p:nvSpPr>
          <p:cNvPr id="2" name="Title 2"/>
          <p:cNvSpPr>
            <a:spLocks noGrp="1"/>
          </p:cNvSpPr>
          <p:nvPr userDrawn="1">
            <p:ph type="ctrTitle" hasCustomPrompt="1"/>
          </p:nvPr>
        </p:nvSpPr>
        <p:spPr bwMode="white">
          <a:xfrm>
            <a:off x="312420" y="4952456"/>
            <a:ext cx="11574780" cy="1216152"/>
          </a:xfrm>
          <a:noFill/>
          <a:ln>
            <a:noFill/>
          </a:ln>
        </p:spPr>
        <p:txBody>
          <a:bodyPr anchor="ctr">
            <a:normAutofit/>
          </a:bodyPr>
          <a:lstStyle>
            <a:lvl1pPr algn="ctr">
              <a:defRPr sz="4000" b="1" baseline="0">
                <a:solidFill>
                  <a:schemeClr val="tx1"/>
                </a:solidFill>
              </a:defRPr>
            </a:lvl1pPr>
          </a:lstStyle>
          <a:p>
            <a:r>
              <a:rPr lang="en-US" dirty="0" smtClean="0"/>
              <a:t>Section title</a:t>
            </a:r>
            <a:endParaRPr lang="en-US" dirty="0"/>
          </a:p>
        </p:txBody>
      </p:sp>
      <p:pic>
        <p:nvPicPr>
          <p:cNvPr id="10" name="MDH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350" y="6399063"/>
            <a:ext cx="1590752" cy="230129"/>
          </a:xfrm>
          <a:prstGeom prst="rect">
            <a:avLst/>
          </a:prstGeom>
        </p:spPr>
      </p:pic>
    </p:spTree>
    <p:extLst>
      <p:ext uri="{BB962C8B-B14F-4D97-AF65-F5344CB8AC3E}">
        <p14:creationId xmlns:p14="http://schemas.microsoft.com/office/powerpoint/2010/main" val="2082250229"/>
      </p:ext>
    </p:extLst>
  </p:cSld>
  <p:clrMapOvr>
    <a:masterClrMapping/>
  </p:clrMapOvr>
  <p:timing>
    <p:tnLst>
      <p:par>
        <p:cTn id="1" dur="indefinite" restart="never" nodeType="tmRoot"/>
      </p:par>
    </p:tnLst>
  </p:timing>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col / 1 row">
    <p:bg bwMode="gray">
      <p:bgRef idx="1001">
        <a:schemeClr val="bg1"/>
      </p:bgRef>
    </p:bg>
    <p:spTree>
      <p:nvGrpSpPr>
        <p:cNvPr id="1" name=""/>
        <p:cNvGrpSpPr/>
        <p:nvPr/>
      </p:nvGrpSpPr>
      <p:grpSpPr>
        <a:xfrm>
          <a:off x="0" y="0"/>
          <a:ext cx="0" cy="0"/>
          <a:chOff x="0" y="0"/>
          <a:chExt cx="0" cy="0"/>
        </a:xfrm>
      </p:grpSpPr>
      <p:grpSp>
        <p:nvGrpSpPr>
          <p:cNvPr id="7" name="Group 6" descr="&quot;&quot;"/>
          <p:cNvGrpSpPr/>
          <p:nvPr userDrawn="1"/>
        </p:nvGrpSpPr>
        <p:grpSpPr>
          <a:xfrm>
            <a:off x="0" y="-128"/>
            <a:ext cx="12192000" cy="1335409"/>
            <a:chOff x="0" y="-128"/>
            <a:chExt cx="12192000" cy="1335409"/>
          </a:xfrm>
        </p:grpSpPr>
        <p:sp>
          <p:nvSpPr>
            <p:cNvPr id="9" name="Rectangle 1" descr="&quot;&quot;"/>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0" name="Rectangle 16" descr="&quot;&quot;"/>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4" name="Title 2"/>
          <p:cNvSpPr>
            <a:spLocks noGrp="1"/>
          </p:cNvSpPr>
          <p:nvPr>
            <p:ph type="title" hasCustomPrompt="1"/>
          </p:nvPr>
        </p:nvSpPr>
        <p:spPr bwMode="white">
          <a:xfrm>
            <a:off x="0" y="-1"/>
            <a:ext cx="11887200" cy="1216025"/>
          </a:xfrm>
          <a:noFill/>
        </p:spPr>
        <p:txBody>
          <a:bodyPr lIns="0" rIns="0">
            <a:normAutofit/>
          </a:bodyPr>
          <a:lstStyle>
            <a:lvl1pPr marL="457200" algn="r">
              <a:spcBef>
                <a:spcPts val="0"/>
              </a:spcBef>
              <a:spcAft>
                <a:spcPts val="0"/>
              </a:spcAft>
              <a:defRPr sz="3600" b="1">
                <a:solidFill>
                  <a:schemeClr val="bg1"/>
                </a:solidFill>
              </a:defRPr>
            </a:lvl1pPr>
          </a:lstStyle>
          <a:p>
            <a:r>
              <a:rPr lang="en-US" dirty="0" smtClean="0"/>
              <a:t>Slide title – 1 col / 1 row</a:t>
            </a:r>
            <a:endParaRPr lang="en-US" dirty="0"/>
          </a:p>
        </p:txBody>
      </p:sp>
      <p:sp>
        <p:nvSpPr>
          <p:cNvPr id="3" name="Content Placeholder 3"/>
          <p:cNvSpPr>
            <a:spLocks noGrp="1"/>
          </p:cNvSpPr>
          <p:nvPr>
            <p:ph idx="1" hasCustomPrompt="1"/>
          </p:nvPr>
        </p:nvSpPr>
        <p:spPr bwMode="gray">
          <a:xfrm>
            <a:off x="1529542" y="1594624"/>
            <a:ext cx="10357658" cy="4582339"/>
          </a:xfrm>
          <a:noFill/>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smtClean="0"/>
              <a:t>Add text or click icon to add object</a:t>
            </a:r>
          </a:p>
          <a:p>
            <a:pPr lvl="1"/>
            <a:r>
              <a:rPr lang="en-US" dirty="0" err="1" smtClean="0"/>
              <a:t>Lsjkdflksd</a:t>
            </a:r>
            <a:endParaRPr lang="en-US" dirty="0" smtClean="0"/>
          </a:p>
          <a:p>
            <a:pPr lvl="2"/>
            <a:r>
              <a:rPr lang="en-US" dirty="0" err="1" smtClean="0"/>
              <a:t>Lkjsdlksd</a:t>
            </a:r>
            <a:endParaRPr lang="en-US" dirty="0" smtClean="0"/>
          </a:p>
          <a:p>
            <a:pPr lvl="3"/>
            <a:r>
              <a:rPr lang="en-US" dirty="0" smtClean="0"/>
              <a:t>;</a:t>
            </a:r>
            <a:r>
              <a:rPr lang="en-US" dirty="0" err="1" smtClean="0"/>
              <a:t>kfs;lsd</a:t>
            </a:r>
            <a:endParaRPr lang="en-US" dirty="0" smtClean="0"/>
          </a:p>
          <a:p>
            <a:pPr lvl="4"/>
            <a:r>
              <a:rPr lang="en-US" dirty="0" err="1" smtClean="0"/>
              <a:t>L;ksdlksd</a:t>
            </a:r>
            <a:endParaRPr lang="en-US" dirty="0" smtClean="0"/>
          </a:p>
        </p:txBody>
      </p:sp>
      <p:sp>
        <p:nvSpPr>
          <p:cNvPr id="6" name="Slide Number Placeholder 6"/>
          <p:cNvSpPr>
            <a:spLocks noGrp="1"/>
          </p:cNvSpPr>
          <p:nvPr>
            <p:ph type="sldNum" sz="quarter" idx="12"/>
          </p:nvPr>
        </p:nvSpPr>
        <p:spPr bwMode="black">
          <a:xfrm>
            <a:off x="10425426" y="6324600"/>
            <a:ext cx="1462668" cy="365125"/>
          </a:xfrm>
        </p:spPr>
        <p:txBody>
          <a:bodyPr/>
          <a:lstStyle/>
          <a:p>
            <a:fld id="{48F63A3B-78C7-47BE-AE5E-E10140E04643}" type="slidenum">
              <a:rPr lang="en-US" smtClean="0"/>
              <a:t>‹#›</a:t>
            </a:fld>
            <a:endParaRPr lang="en-US" dirty="0"/>
          </a:p>
        </p:txBody>
      </p:sp>
      <p:pic>
        <p:nvPicPr>
          <p:cNvPr id="8" name="MDH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350" y="6399063"/>
            <a:ext cx="1590752" cy="230129"/>
          </a:xfrm>
          <a:prstGeom prst="rect">
            <a:avLst/>
          </a:prstGeom>
        </p:spPr>
      </p:pic>
    </p:spTree>
    <p:extLst>
      <p:ext uri="{BB962C8B-B14F-4D97-AF65-F5344CB8AC3E}">
        <p14:creationId xmlns:p14="http://schemas.microsoft.com/office/powerpoint/2010/main" val="353249975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96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col / 2 row">
    <p:bg bwMode="auto">
      <p:bgPr>
        <a:solidFill>
          <a:schemeClr val="bg1"/>
        </a:solidFill>
        <a:effectLst/>
      </p:bgPr>
    </p:bg>
    <p:spTree>
      <p:nvGrpSpPr>
        <p:cNvPr id="1" name=""/>
        <p:cNvGrpSpPr/>
        <p:nvPr/>
      </p:nvGrpSpPr>
      <p:grpSpPr>
        <a:xfrm>
          <a:off x="0" y="0"/>
          <a:ext cx="0" cy="0"/>
          <a:chOff x="0" y="0"/>
          <a:chExt cx="0" cy="0"/>
        </a:xfrm>
      </p:grpSpPr>
      <p:grpSp>
        <p:nvGrpSpPr>
          <p:cNvPr id="11" name="Group 10" descr="&quot;&quot;"/>
          <p:cNvGrpSpPr/>
          <p:nvPr userDrawn="1"/>
        </p:nvGrpSpPr>
        <p:grpSpPr>
          <a:xfrm>
            <a:off x="0" y="-128"/>
            <a:ext cx="12192000" cy="1335409"/>
            <a:chOff x="0" y="-128"/>
            <a:chExt cx="12192000" cy="1335409"/>
          </a:xfrm>
        </p:grpSpPr>
        <p:sp>
          <p:nvSpPr>
            <p:cNvPr id="12" name="Rectangle 1" descr="&quot;&quot;"/>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3" name="Rectangle 16" descr="&quot;&quot;"/>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4" name="Title 2"/>
          <p:cNvSpPr>
            <a:spLocks noGrp="1"/>
          </p:cNvSpPr>
          <p:nvPr>
            <p:ph type="title" hasCustomPrompt="1"/>
          </p:nvPr>
        </p:nvSpPr>
        <p:spPr bwMode="white">
          <a:xfrm>
            <a:off x="0" y="-1"/>
            <a:ext cx="11868150" cy="1216025"/>
          </a:xfrm>
          <a:noFill/>
        </p:spPr>
        <p:txBody>
          <a:bodyPr lIns="0" rIns="0">
            <a:normAutofit/>
          </a:bodyPr>
          <a:lstStyle>
            <a:lvl1pPr algn="r">
              <a:defRPr sz="3600" b="1" baseline="0">
                <a:solidFill>
                  <a:schemeClr val="bg1"/>
                </a:solidFill>
              </a:defRPr>
            </a:lvl1pPr>
          </a:lstStyle>
          <a:p>
            <a:r>
              <a:rPr lang="en-US" dirty="0" smtClean="0"/>
              <a:t>Slide title – 1 col / 2 row</a:t>
            </a:r>
            <a:endParaRPr lang="en-US" dirty="0"/>
          </a:p>
        </p:txBody>
      </p:sp>
      <p:sp>
        <p:nvSpPr>
          <p:cNvPr id="6" name="Slide Number Placeholder 7"/>
          <p:cNvSpPr>
            <a:spLocks noGrp="1"/>
          </p:cNvSpPr>
          <p:nvPr>
            <p:ph type="sldNum" sz="quarter" idx="12"/>
          </p:nvPr>
        </p:nvSpPr>
        <p:spPr bwMode="black">
          <a:xfrm>
            <a:off x="10414028" y="6356350"/>
            <a:ext cx="1462668" cy="365125"/>
          </a:xfrm>
        </p:spPr>
        <p:txBody>
          <a:bodyPr/>
          <a:lstStyle/>
          <a:p>
            <a:fld id="{48F63A3B-78C7-47BE-AE5E-E10140E04643}" type="slidenum">
              <a:rPr lang="en-US" smtClean="0"/>
              <a:t>‹#›</a:t>
            </a:fld>
            <a:endParaRPr lang="en-US" dirty="0"/>
          </a:p>
        </p:txBody>
      </p:sp>
      <p:sp>
        <p:nvSpPr>
          <p:cNvPr id="10" name="Content Placeholder 4"/>
          <p:cNvSpPr>
            <a:spLocks noGrp="1"/>
          </p:cNvSpPr>
          <p:nvPr>
            <p:ph idx="13" hasCustomPrompt="1"/>
          </p:nvPr>
        </p:nvSpPr>
        <p:spPr bwMode="gray">
          <a:xfrm>
            <a:off x="304800" y="4000500"/>
            <a:ext cx="11582400" cy="2171700"/>
          </a:xfrm>
          <a:noFill/>
        </p:spPr>
        <p:txBody>
          <a:bodyPr lIns="182880" tIns="301752" rIns="182880"/>
          <a:lstStyle>
            <a:lvl1pPr marL="571500" indent="-571500">
              <a:buClr>
                <a:schemeClr val="accent3"/>
              </a:buClr>
              <a:buFont typeface="Calibri" panose="020F0502020204030204" pitchFamily="34" charset="0"/>
              <a:buChar char="▪"/>
              <a:defRPr sz="360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smtClean="0"/>
              <a:t>Add text</a:t>
            </a:r>
          </a:p>
        </p:txBody>
      </p:sp>
      <p:sp>
        <p:nvSpPr>
          <p:cNvPr id="8" name="Content Placeholder 4"/>
          <p:cNvSpPr>
            <a:spLocks noGrp="1"/>
          </p:cNvSpPr>
          <p:nvPr>
            <p:ph idx="14" hasCustomPrompt="1"/>
          </p:nvPr>
        </p:nvSpPr>
        <p:spPr bwMode="gray">
          <a:xfrm>
            <a:off x="304800" y="1610466"/>
            <a:ext cx="11582400" cy="2171700"/>
          </a:xfrm>
          <a:solidFill>
            <a:schemeClr val="bg1">
              <a:lumMod val="95000"/>
            </a:schemeClr>
          </a:solidFill>
        </p:spPr>
        <p:txBody>
          <a:bodyPr lIns="182880" tIns="301752" rIns="182880">
            <a:normAutofit/>
          </a:bodyPr>
          <a:lstStyle>
            <a:lvl1pPr marL="0" indent="0" algn="ctr">
              <a:buClr>
                <a:schemeClr val="accent3"/>
              </a:buClr>
              <a:buFont typeface="Calibri" panose="020F0502020204030204" pitchFamily="34" charset="0"/>
              <a:buNone/>
              <a:defRPr sz="1800" baseline="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smtClean="0"/>
              <a:t>Click icon to insert picture, etc.</a:t>
            </a:r>
          </a:p>
        </p:txBody>
      </p:sp>
      <p:pic>
        <p:nvPicPr>
          <p:cNvPr id="9" name="MDH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350" y="6399063"/>
            <a:ext cx="1590752" cy="230129"/>
          </a:xfrm>
          <a:prstGeom prst="rect">
            <a:avLst/>
          </a:prstGeom>
        </p:spPr>
      </p:pic>
    </p:spTree>
    <p:extLst>
      <p:ext uri="{BB962C8B-B14F-4D97-AF65-F5344CB8AC3E}">
        <p14:creationId xmlns:p14="http://schemas.microsoft.com/office/powerpoint/2010/main" val="34858415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l / 1 row">
    <p:bg>
      <p:bgPr>
        <a:solidFill>
          <a:schemeClr val="bg1"/>
        </a:solidFill>
        <a:effectLst/>
      </p:bgPr>
    </p:bg>
    <p:spTree>
      <p:nvGrpSpPr>
        <p:cNvPr id="1" name=""/>
        <p:cNvGrpSpPr/>
        <p:nvPr/>
      </p:nvGrpSpPr>
      <p:grpSpPr>
        <a:xfrm>
          <a:off x="0" y="0"/>
          <a:ext cx="0" cy="0"/>
          <a:chOff x="0" y="0"/>
          <a:chExt cx="0" cy="0"/>
        </a:xfrm>
      </p:grpSpPr>
      <p:grpSp>
        <p:nvGrpSpPr>
          <p:cNvPr id="2" name="Group 1" descr="&quot;&quot;"/>
          <p:cNvGrpSpPr/>
          <p:nvPr userDrawn="1"/>
        </p:nvGrpSpPr>
        <p:grpSpPr>
          <a:xfrm>
            <a:off x="0" y="-128"/>
            <a:ext cx="12192000" cy="1335409"/>
            <a:chOff x="0" y="-128"/>
            <a:chExt cx="12192000" cy="1335409"/>
          </a:xfrm>
        </p:grpSpPr>
        <p:sp>
          <p:nvSpPr>
            <p:cNvPr id="14" name="Rectangle 1" descr="&quot;&quot;"/>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5" name="Rectangle 16" descr="&quot;&quot;"/>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0" name="Title 1"/>
          <p:cNvSpPr>
            <a:spLocks noGrp="1"/>
          </p:cNvSpPr>
          <p:nvPr>
            <p:ph type="title" hasCustomPrompt="1"/>
          </p:nvPr>
        </p:nvSpPr>
        <p:spPr bwMode="white">
          <a:xfrm>
            <a:off x="0" y="1587"/>
            <a:ext cx="11887200" cy="1216025"/>
          </a:xfrm>
          <a:noFill/>
        </p:spPr>
        <p:txBody>
          <a:bodyPr lIns="0" rIns="0">
            <a:normAutofit/>
          </a:bodyPr>
          <a:lstStyle>
            <a:lvl1pPr algn="r">
              <a:defRPr sz="3600" b="1">
                <a:solidFill>
                  <a:schemeClr val="bg1"/>
                </a:solidFill>
              </a:defRPr>
            </a:lvl1pPr>
          </a:lstStyle>
          <a:p>
            <a:r>
              <a:rPr lang="en-US" dirty="0" smtClean="0"/>
              <a:t>Slide title – 2 col / 1 row</a:t>
            </a:r>
            <a:endParaRPr lang="en-US" dirty="0"/>
          </a:p>
        </p:txBody>
      </p:sp>
      <p:sp>
        <p:nvSpPr>
          <p:cNvPr id="9" name="Slide Number Placeholder 6"/>
          <p:cNvSpPr>
            <a:spLocks noGrp="1"/>
          </p:cNvSpPr>
          <p:nvPr>
            <p:ph type="sldNum" sz="quarter" idx="12"/>
          </p:nvPr>
        </p:nvSpPr>
        <p:spPr bwMode="white">
          <a:xfrm>
            <a:off x="10435036" y="6356350"/>
            <a:ext cx="1462668" cy="365125"/>
          </a:xfrm>
        </p:spPr>
        <p:txBody>
          <a:bodyPr/>
          <a:lstStyle>
            <a:lvl1pPr>
              <a:defRPr>
                <a:solidFill>
                  <a:schemeClr val="tx2"/>
                </a:solidFill>
              </a:defRPr>
            </a:lvl1pPr>
          </a:lstStyle>
          <a:p>
            <a:fld id="{48F63A3B-78C7-47BE-AE5E-E10140E04643}" type="slidenum">
              <a:rPr lang="en-US" smtClean="0"/>
              <a:pPr/>
              <a:t>‹#›</a:t>
            </a:fld>
            <a:endParaRPr lang="en-US" dirty="0"/>
          </a:p>
        </p:txBody>
      </p:sp>
      <p:sp>
        <p:nvSpPr>
          <p:cNvPr id="8" name="Content Placeholder 6"/>
          <p:cNvSpPr>
            <a:spLocks noGrp="1"/>
          </p:cNvSpPr>
          <p:nvPr>
            <p:ph sz="half" idx="2" hasCustomPrompt="1"/>
          </p:nvPr>
        </p:nvSpPr>
        <p:spPr bwMode="gray">
          <a:xfrm>
            <a:off x="6248400" y="1601013"/>
            <a:ext cx="5638800" cy="4571187"/>
          </a:xfrm>
          <a:noFill/>
        </p:spPr>
        <p:txBody>
          <a:bodyPr lIns="182880" tIns="182880" rIns="182880">
            <a:normAutofit/>
          </a:bodyPr>
          <a:lstStyle>
            <a:lvl1pPr>
              <a:defRPr sz="4000"/>
            </a:lvl1pPr>
            <a:lvl2pPr>
              <a:defRPr/>
            </a:lvl2pPr>
          </a:lstStyle>
          <a:p>
            <a:pPr lvl="0"/>
            <a:r>
              <a:rPr lang="en-US" dirty="0" smtClean="0"/>
              <a:t>Add text</a:t>
            </a:r>
          </a:p>
        </p:txBody>
      </p:sp>
      <p:pic>
        <p:nvPicPr>
          <p:cNvPr id="11" name="MDH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350" y="6399063"/>
            <a:ext cx="1590752" cy="230129"/>
          </a:xfrm>
          <a:prstGeom prst="rect">
            <a:avLst/>
          </a:prstGeom>
        </p:spPr>
      </p:pic>
      <p:sp>
        <p:nvSpPr>
          <p:cNvPr id="12" name="Content Placeholder 4"/>
          <p:cNvSpPr>
            <a:spLocks noGrp="1"/>
          </p:cNvSpPr>
          <p:nvPr>
            <p:ph idx="14" hasCustomPrompt="1"/>
          </p:nvPr>
        </p:nvSpPr>
        <p:spPr bwMode="gray">
          <a:xfrm>
            <a:off x="304800" y="1610466"/>
            <a:ext cx="5638800" cy="4561734"/>
          </a:xfrm>
          <a:solidFill>
            <a:schemeClr val="bg1">
              <a:lumMod val="95000"/>
            </a:schemeClr>
          </a:solidFill>
        </p:spPr>
        <p:txBody>
          <a:bodyPr lIns="182880" tIns="301752" rIns="182880">
            <a:normAutofit/>
          </a:bodyPr>
          <a:lstStyle>
            <a:lvl1pPr marL="0" indent="0" algn="ctr">
              <a:buClr>
                <a:schemeClr val="accent3"/>
              </a:buClr>
              <a:buFont typeface="Calibri" panose="020F0502020204030204" pitchFamily="34" charset="0"/>
              <a:buNone/>
              <a:defRPr sz="1800" baseline="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smtClean="0"/>
              <a:t>Click icon to insert picture, etc.</a:t>
            </a:r>
          </a:p>
        </p:txBody>
      </p:sp>
    </p:spTree>
    <p:extLst>
      <p:ext uri="{BB962C8B-B14F-4D97-AF65-F5344CB8AC3E}">
        <p14:creationId xmlns:p14="http://schemas.microsoft.com/office/powerpoint/2010/main" val="25392692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l / 2 row">
    <p:bg>
      <p:bgPr>
        <a:solidFill>
          <a:schemeClr val="bg1"/>
        </a:solidFill>
        <a:effectLst/>
      </p:bgPr>
    </p:bg>
    <p:spTree>
      <p:nvGrpSpPr>
        <p:cNvPr id="1" name=""/>
        <p:cNvGrpSpPr/>
        <p:nvPr/>
      </p:nvGrpSpPr>
      <p:grpSpPr>
        <a:xfrm>
          <a:off x="0" y="0"/>
          <a:ext cx="0" cy="0"/>
          <a:chOff x="0" y="0"/>
          <a:chExt cx="0" cy="0"/>
        </a:xfrm>
      </p:grpSpPr>
      <p:grpSp>
        <p:nvGrpSpPr>
          <p:cNvPr id="2" name="Group 1" descr="&quot;&quot;"/>
          <p:cNvGrpSpPr/>
          <p:nvPr userDrawn="1"/>
        </p:nvGrpSpPr>
        <p:grpSpPr>
          <a:xfrm>
            <a:off x="0" y="-128"/>
            <a:ext cx="12192000" cy="1335409"/>
            <a:chOff x="0" y="-128"/>
            <a:chExt cx="12192000" cy="1335409"/>
          </a:xfrm>
        </p:grpSpPr>
        <p:sp>
          <p:nvSpPr>
            <p:cNvPr id="16" name="Rectangle 16" descr="&quot;&quot;"/>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 descr="&quot;&quot;"/>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grpSp>
      <p:sp>
        <p:nvSpPr>
          <p:cNvPr id="14" name="Title 2"/>
          <p:cNvSpPr>
            <a:spLocks noGrp="1"/>
          </p:cNvSpPr>
          <p:nvPr>
            <p:ph type="title" hasCustomPrompt="1"/>
          </p:nvPr>
        </p:nvSpPr>
        <p:spPr bwMode="white">
          <a:xfrm>
            <a:off x="0" y="5575"/>
            <a:ext cx="11876308" cy="1216025"/>
          </a:xfrm>
          <a:noFill/>
        </p:spPr>
        <p:txBody>
          <a:bodyPr lIns="0" rIns="0">
            <a:normAutofit/>
          </a:bodyPr>
          <a:lstStyle>
            <a:lvl1pPr algn="r">
              <a:defRPr sz="3600" b="1">
                <a:solidFill>
                  <a:schemeClr val="bg1"/>
                </a:solidFill>
              </a:defRPr>
            </a:lvl1pPr>
          </a:lstStyle>
          <a:p>
            <a:r>
              <a:rPr lang="en-US" dirty="0" smtClean="0"/>
              <a:t>Slide title – 2 col / 2 row</a:t>
            </a:r>
            <a:endParaRPr lang="en-US" dirty="0"/>
          </a:p>
        </p:txBody>
      </p:sp>
      <p:sp>
        <p:nvSpPr>
          <p:cNvPr id="18" name="Content Placeholder 6"/>
          <p:cNvSpPr>
            <a:spLocks noGrp="1"/>
          </p:cNvSpPr>
          <p:nvPr>
            <p:ph sz="half" idx="2" hasCustomPrompt="1"/>
          </p:nvPr>
        </p:nvSpPr>
        <p:spPr bwMode="gray">
          <a:xfrm>
            <a:off x="304800" y="4000500"/>
            <a:ext cx="5638800" cy="2176464"/>
          </a:xfrm>
          <a:noFill/>
        </p:spPr>
        <p:txBody>
          <a:bodyPr lIns="182880" tIns="182880" rIns="182880">
            <a:normAutofit/>
          </a:bodyPr>
          <a:lstStyle>
            <a:lvl1pPr marL="365760" indent="-365760">
              <a:buClr>
                <a:schemeClr val="accent3"/>
              </a:buClr>
              <a:buFont typeface="Calibri" panose="020F0502020204030204" pitchFamily="34" charset="0"/>
              <a:buChar char="▪"/>
              <a:defRPr sz="3200"/>
            </a:lvl1pPr>
            <a:lvl2pPr marL="731520" indent="-365760">
              <a:buClr>
                <a:schemeClr val="accent3"/>
              </a:buClr>
              <a:buFont typeface="Calibri" panose="020F0502020204030204" pitchFamily="34" charset="0"/>
              <a:buChar char="▪"/>
              <a:defRPr sz="3200"/>
            </a:lvl2pPr>
            <a:lvl3pPr>
              <a:defRPr sz="2800"/>
            </a:lvl3pPr>
            <a:lvl4pPr>
              <a:defRPr sz="2400"/>
            </a:lvl4pPr>
            <a:lvl5pPr>
              <a:defRPr sz="1800"/>
            </a:lvl5pPr>
          </a:lstStyle>
          <a:p>
            <a:pPr lvl="0"/>
            <a:r>
              <a:rPr lang="en-US" dirty="0" smtClean="0"/>
              <a:t>Add text</a:t>
            </a:r>
          </a:p>
        </p:txBody>
      </p:sp>
      <p:sp>
        <p:nvSpPr>
          <p:cNvPr id="21" name="Slide Number Placeholder 9"/>
          <p:cNvSpPr>
            <a:spLocks noGrp="1"/>
          </p:cNvSpPr>
          <p:nvPr>
            <p:ph type="sldNum" sz="quarter" idx="12"/>
          </p:nvPr>
        </p:nvSpPr>
        <p:spPr bwMode="black">
          <a:xfrm>
            <a:off x="10413640" y="6356350"/>
            <a:ext cx="1462668" cy="365125"/>
          </a:xfrm>
        </p:spPr>
        <p:txBody>
          <a:bodyPr/>
          <a:lstStyle/>
          <a:p>
            <a:fld id="{48F63A3B-78C7-47BE-AE5E-E10140E04643}" type="slidenum">
              <a:rPr lang="en-US" smtClean="0"/>
              <a:t>‹#›</a:t>
            </a:fld>
            <a:endParaRPr lang="en-US" dirty="0"/>
          </a:p>
        </p:txBody>
      </p:sp>
      <p:sp>
        <p:nvSpPr>
          <p:cNvPr id="12" name="Content Placeholder 6"/>
          <p:cNvSpPr>
            <a:spLocks noGrp="1"/>
          </p:cNvSpPr>
          <p:nvPr>
            <p:ph sz="half" idx="14" hasCustomPrompt="1"/>
          </p:nvPr>
        </p:nvSpPr>
        <p:spPr bwMode="gray">
          <a:xfrm>
            <a:off x="6248400" y="4000500"/>
            <a:ext cx="5638800" cy="2176464"/>
          </a:xfrm>
          <a:noFill/>
        </p:spPr>
        <p:txBody>
          <a:bodyPr lIns="182880" tIns="182880" rIns="182880">
            <a:normAutofit/>
          </a:bodyPr>
          <a:lstStyle>
            <a:lvl1pPr marL="365760" indent="-365760">
              <a:buClr>
                <a:schemeClr val="accent3"/>
              </a:buClr>
              <a:buFont typeface="Calibri" panose="020F0502020204030204" pitchFamily="34" charset="0"/>
              <a:buChar char="▪"/>
              <a:defRPr sz="3200"/>
            </a:lvl1pPr>
            <a:lvl2pPr marL="731520" indent="-365760">
              <a:buClr>
                <a:schemeClr val="accent3"/>
              </a:buClr>
              <a:buFont typeface="Calibri" panose="020F0502020204030204" pitchFamily="34" charset="0"/>
              <a:buChar char="▪"/>
              <a:defRPr sz="3200"/>
            </a:lvl2pPr>
            <a:lvl3pPr>
              <a:defRPr sz="2800"/>
            </a:lvl3pPr>
            <a:lvl4pPr>
              <a:defRPr sz="2400"/>
            </a:lvl4pPr>
            <a:lvl5pPr>
              <a:defRPr sz="1800"/>
            </a:lvl5pPr>
          </a:lstStyle>
          <a:p>
            <a:pPr lvl="0"/>
            <a:r>
              <a:rPr lang="en-US" dirty="0" smtClean="0"/>
              <a:t>Add text</a:t>
            </a:r>
          </a:p>
        </p:txBody>
      </p:sp>
      <p:pic>
        <p:nvPicPr>
          <p:cNvPr id="17" name="MDH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350" y="6399063"/>
            <a:ext cx="1590752" cy="230129"/>
          </a:xfrm>
          <a:prstGeom prst="rect">
            <a:avLst/>
          </a:prstGeom>
        </p:spPr>
      </p:pic>
      <p:sp>
        <p:nvSpPr>
          <p:cNvPr id="20" name="Content Placeholder 4"/>
          <p:cNvSpPr>
            <a:spLocks noGrp="1"/>
          </p:cNvSpPr>
          <p:nvPr>
            <p:ph idx="15" hasCustomPrompt="1"/>
          </p:nvPr>
        </p:nvSpPr>
        <p:spPr bwMode="gray">
          <a:xfrm>
            <a:off x="304800" y="1610466"/>
            <a:ext cx="5638800" cy="2171700"/>
          </a:xfrm>
          <a:solidFill>
            <a:schemeClr val="bg1">
              <a:lumMod val="95000"/>
            </a:schemeClr>
          </a:solidFill>
        </p:spPr>
        <p:txBody>
          <a:bodyPr lIns="182880" tIns="301752" rIns="182880">
            <a:normAutofit/>
          </a:bodyPr>
          <a:lstStyle>
            <a:lvl1pPr marL="0" indent="0" algn="ctr">
              <a:buClr>
                <a:schemeClr val="accent3"/>
              </a:buClr>
              <a:buFont typeface="Calibri" panose="020F0502020204030204" pitchFamily="34" charset="0"/>
              <a:buNone/>
              <a:defRPr sz="1800" baseline="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smtClean="0"/>
              <a:t>Click icon to insert picture, etc.</a:t>
            </a:r>
          </a:p>
        </p:txBody>
      </p:sp>
      <p:sp>
        <p:nvSpPr>
          <p:cNvPr id="22" name="Content Placeholder 4"/>
          <p:cNvSpPr>
            <a:spLocks noGrp="1"/>
          </p:cNvSpPr>
          <p:nvPr>
            <p:ph idx="16" hasCustomPrompt="1"/>
          </p:nvPr>
        </p:nvSpPr>
        <p:spPr bwMode="gray">
          <a:xfrm>
            <a:off x="6248400" y="1610466"/>
            <a:ext cx="5638800" cy="2171700"/>
          </a:xfrm>
          <a:solidFill>
            <a:schemeClr val="bg1">
              <a:lumMod val="95000"/>
            </a:schemeClr>
          </a:solidFill>
        </p:spPr>
        <p:txBody>
          <a:bodyPr lIns="182880" tIns="301752" rIns="182880">
            <a:normAutofit/>
          </a:bodyPr>
          <a:lstStyle>
            <a:lvl1pPr marL="0" indent="0" algn="ctr">
              <a:buClr>
                <a:schemeClr val="accent3"/>
              </a:buClr>
              <a:buFont typeface="Calibri" panose="020F0502020204030204" pitchFamily="34" charset="0"/>
              <a:buNone/>
              <a:defRPr sz="1800" baseline="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smtClean="0"/>
              <a:t>Click icon to insert picture, etc.</a:t>
            </a:r>
          </a:p>
        </p:txBody>
      </p:sp>
    </p:spTree>
    <p:extLst>
      <p:ext uri="{BB962C8B-B14F-4D97-AF65-F5344CB8AC3E}">
        <p14:creationId xmlns:p14="http://schemas.microsoft.com/office/powerpoint/2010/main" val="153898785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col / 2 row">
    <p:bg>
      <p:bgPr>
        <a:solidFill>
          <a:schemeClr val="bg1"/>
        </a:solidFill>
        <a:effectLst/>
      </p:bgPr>
    </p:bg>
    <p:spTree>
      <p:nvGrpSpPr>
        <p:cNvPr id="1" name=""/>
        <p:cNvGrpSpPr/>
        <p:nvPr/>
      </p:nvGrpSpPr>
      <p:grpSpPr>
        <a:xfrm>
          <a:off x="0" y="0"/>
          <a:ext cx="0" cy="0"/>
          <a:chOff x="0" y="0"/>
          <a:chExt cx="0" cy="0"/>
        </a:xfrm>
      </p:grpSpPr>
      <p:grpSp>
        <p:nvGrpSpPr>
          <p:cNvPr id="2" name="Group 1" descr="&quot;&quot;"/>
          <p:cNvGrpSpPr/>
          <p:nvPr userDrawn="1"/>
        </p:nvGrpSpPr>
        <p:grpSpPr>
          <a:xfrm>
            <a:off x="0" y="-128"/>
            <a:ext cx="12192000" cy="1335409"/>
            <a:chOff x="0" y="-128"/>
            <a:chExt cx="12192000" cy="1335409"/>
          </a:xfrm>
        </p:grpSpPr>
        <p:sp>
          <p:nvSpPr>
            <p:cNvPr id="12" name="Rectangle 1" descr="&quot;&quot;"/>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Rectangle 16" descr="&quot;&quot;"/>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8" name="Title 2"/>
          <p:cNvSpPr>
            <a:spLocks noGrp="1"/>
          </p:cNvSpPr>
          <p:nvPr>
            <p:ph type="title" hasCustomPrompt="1"/>
          </p:nvPr>
        </p:nvSpPr>
        <p:spPr bwMode="white">
          <a:xfrm>
            <a:off x="838200" y="-1"/>
            <a:ext cx="11049000" cy="1216025"/>
          </a:xfrm>
          <a:noFill/>
        </p:spPr>
        <p:txBody>
          <a:bodyPr lIns="0" rIns="0">
            <a:normAutofit/>
          </a:bodyPr>
          <a:lstStyle>
            <a:lvl1pPr algn="r">
              <a:defRPr sz="3600">
                <a:solidFill>
                  <a:schemeClr val="bg1"/>
                </a:solidFill>
              </a:defRPr>
            </a:lvl1pPr>
          </a:lstStyle>
          <a:p>
            <a:r>
              <a:rPr lang="en-US" dirty="0" smtClean="0"/>
              <a:t>Slide title – 3 col / 2 row</a:t>
            </a:r>
            <a:endParaRPr lang="en-US" dirty="0"/>
          </a:p>
        </p:txBody>
      </p:sp>
      <p:sp>
        <p:nvSpPr>
          <p:cNvPr id="20" name="Slide Number Placeholder 11"/>
          <p:cNvSpPr>
            <a:spLocks noGrp="1"/>
          </p:cNvSpPr>
          <p:nvPr>
            <p:ph type="sldNum" sz="quarter" idx="12"/>
          </p:nvPr>
        </p:nvSpPr>
        <p:spPr bwMode="black">
          <a:xfrm>
            <a:off x="10420975" y="6356350"/>
            <a:ext cx="1462668" cy="365125"/>
          </a:xfrm>
        </p:spPr>
        <p:txBody>
          <a:bodyPr/>
          <a:lstStyle/>
          <a:p>
            <a:fld id="{48F63A3B-78C7-47BE-AE5E-E10140E04643}" type="slidenum">
              <a:rPr lang="en-US" smtClean="0"/>
              <a:t>‹#›</a:t>
            </a:fld>
            <a:endParaRPr lang="en-US" dirty="0"/>
          </a:p>
        </p:txBody>
      </p:sp>
      <p:sp>
        <p:nvSpPr>
          <p:cNvPr id="15" name="Content Placeholder 6"/>
          <p:cNvSpPr>
            <a:spLocks noGrp="1"/>
          </p:cNvSpPr>
          <p:nvPr>
            <p:ph sz="half" idx="2" hasCustomPrompt="1"/>
          </p:nvPr>
        </p:nvSpPr>
        <p:spPr bwMode="gray">
          <a:xfrm>
            <a:off x="304800" y="4000500"/>
            <a:ext cx="3619498" cy="2176463"/>
          </a:xfrm>
          <a:noFill/>
        </p:spPr>
        <p:txBody>
          <a:bodyPr lIns="182880" tIns="182880" rIns="182880">
            <a:normAutofit/>
          </a:bodyPr>
          <a:lstStyle>
            <a:lvl1pPr marL="571500" indent="-571500">
              <a:buClr>
                <a:schemeClr val="accent3"/>
              </a:buClr>
              <a:buFont typeface="Calibri" panose="020F0502020204030204" pitchFamily="34" charset="0"/>
              <a:buChar char="▪"/>
              <a:defRPr sz="2800"/>
            </a:lvl1pPr>
            <a:lvl2pPr marL="1028700" indent="-571500">
              <a:buClr>
                <a:schemeClr val="accent3"/>
              </a:buClr>
              <a:buFont typeface="Calibri" panose="020F0502020204030204" pitchFamily="34" charset="0"/>
              <a:buChar char="▪"/>
              <a:defRPr sz="2400"/>
            </a:lvl2pPr>
            <a:lvl3pPr>
              <a:defRPr/>
            </a:lvl3pPr>
            <a:lvl4pPr>
              <a:defRPr sz="2400"/>
            </a:lvl4pPr>
            <a:lvl5pPr>
              <a:defRPr/>
            </a:lvl5pPr>
          </a:lstStyle>
          <a:p>
            <a:pPr lvl="0"/>
            <a:r>
              <a:rPr lang="en-US" dirty="0" smtClean="0"/>
              <a:t>Add text</a:t>
            </a:r>
          </a:p>
        </p:txBody>
      </p:sp>
      <p:sp>
        <p:nvSpPr>
          <p:cNvPr id="16" name="Content Placeholder 6"/>
          <p:cNvSpPr>
            <a:spLocks noGrp="1"/>
          </p:cNvSpPr>
          <p:nvPr>
            <p:ph sz="half" idx="19" hasCustomPrompt="1"/>
          </p:nvPr>
        </p:nvSpPr>
        <p:spPr bwMode="gray">
          <a:xfrm>
            <a:off x="4267200" y="4000500"/>
            <a:ext cx="3653682" cy="2176463"/>
          </a:xfrm>
          <a:noFill/>
        </p:spPr>
        <p:txBody>
          <a:bodyPr lIns="182880" tIns="182880" rIns="182880">
            <a:normAutofit/>
          </a:bodyPr>
          <a:lstStyle>
            <a:lvl1pPr marL="571500" indent="-571500">
              <a:buClr>
                <a:schemeClr val="accent3"/>
              </a:buClr>
              <a:buFont typeface="Calibri" panose="020F0502020204030204" pitchFamily="34" charset="0"/>
              <a:buChar char="▪"/>
              <a:defRPr sz="2800"/>
            </a:lvl1pPr>
            <a:lvl2pPr marL="1028700" indent="-571500">
              <a:buClr>
                <a:schemeClr val="accent3"/>
              </a:buClr>
              <a:buFont typeface="Calibri" panose="020F0502020204030204" pitchFamily="34" charset="0"/>
              <a:buChar char="▪"/>
              <a:defRPr sz="2400"/>
            </a:lvl2pPr>
            <a:lvl3pPr>
              <a:defRPr/>
            </a:lvl3pPr>
            <a:lvl4pPr>
              <a:defRPr sz="2400"/>
            </a:lvl4pPr>
            <a:lvl5pPr>
              <a:defRPr/>
            </a:lvl5pPr>
          </a:lstStyle>
          <a:p>
            <a:pPr lvl="0"/>
            <a:r>
              <a:rPr lang="en-US" dirty="0" smtClean="0"/>
              <a:t>Add text</a:t>
            </a:r>
          </a:p>
        </p:txBody>
      </p:sp>
      <p:sp>
        <p:nvSpPr>
          <p:cNvPr id="18" name="Content Placeholder 6"/>
          <p:cNvSpPr>
            <a:spLocks noGrp="1"/>
          </p:cNvSpPr>
          <p:nvPr>
            <p:ph sz="half" idx="20" hasCustomPrompt="1"/>
          </p:nvPr>
        </p:nvSpPr>
        <p:spPr bwMode="gray">
          <a:xfrm>
            <a:off x="8272691" y="4011183"/>
            <a:ext cx="3619498" cy="2176463"/>
          </a:xfrm>
          <a:noFill/>
        </p:spPr>
        <p:txBody>
          <a:bodyPr lIns="182880" tIns="182880" rIns="182880">
            <a:normAutofit/>
          </a:bodyPr>
          <a:lstStyle>
            <a:lvl1pPr marL="571500" indent="-571500">
              <a:buClr>
                <a:schemeClr val="accent3"/>
              </a:buClr>
              <a:buFont typeface="Calibri" panose="020F0502020204030204" pitchFamily="34" charset="0"/>
              <a:buChar char="▪"/>
              <a:defRPr sz="2800"/>
            </a:lvl1pPr>
            <a:lvl2pPr marL="1028700" indent="-571500">
              <a:buClr>
                <a:schemeClr val="accent3"/>
              </a:buClr>
              <a:buFont typeface="Calibri" panose="020F0502020204030204" pitchFamily="34" charset="0"/>
              <a:buChar char="▪"/>
              <a:defRPr sz="2400"/>
            </a:lvl2pPr>
            <a:lvl3pPr>
              <a:defRPr/>
            </a:lvl3pPr>
            <a:lvl4pPr>
              <a:defRPr sz="2400"/>
            </a:lvl4pPr>
            <a:lvl5pPr>
              <a:defRPr/>
            </a:lvl5pPr>
          </a:lstStyle>
          <a:p>
            <a:pPr lvl="0"/>
            <a:r>
              <a:rPr lang="en-US" dirty="0" smtClean="0"/>
              <a:t>Add text</a:t>
            </a:r>
          </a:p>
        </p:txBody>
      </p:sp>
      <p:sp>
        <p:nvSpPr>
          <p:cNvPr id="19" name="Content Placeholder 4"/>
          <p:cNvSpPr>
            <a:spLocks noGrp="1"/>
          </p:cNvSpPr>
          <p:nvPr>
            <p:ph idx="14" hasCustomPrompt="1"/>
          </p:nvPr>
        </p:nvSpPr>
        <p:spPr bwMode="gray">
          <a:xfrm>
            <a:off x="304800" y="1610466"/>
            <a:ext cx="3619498" cy="2171700"/>
          </a:xfrm>
          <a:solidFill>
            <a:schemeClr val="bg1">
              <a:lumMod val="95000"/>
            </a:schemeClr>
          </a:solidFill>
        </p:spPr>
        <p:txBody>
          <a:bodyPr lIns="182880" tIns="301752" rIns="182880">
            <a:normAutofit/>
          </a:bodyPr>
          <a:lstStyle>
            <a:lvl1pPr marL="0" indent="0" algn="ctr">
              <a:buClr>
                <a:schemeClr val="accent3"/>
              </a:buClr>
              <a:buFont typeface="Calibri" panose="020F0502020204030204" pitchFamily="34" charset="0"/>
              <a:buNone/>
              <a:defRPr sz="1800" baseline="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smtClean="0"/>
              <a:t>Click icon to insert picture, etc.</a:t>
            </a:r>
          </a:p>
        </p:txBody>
      </p:sp>
      <p:sp>
        <p:nvSpPr>
          <p:cNvPr id="21" name="Content Placeholder 4"/>
          <p:cNvSpPr>
            <a:spLocks noGrp="1"/>
          </p:cNvSpPr>
          <p:nvPr>
            <p:ph idx="21" hasCustomPrompt="1"/>
          </p:nvPr>
        </p:nvSpPr>
        <p:spPr bwMode="gray">
          <a:xfrm>
            <a:off x="4292239" y="1616997"/>
            <a:ext cx="3619498" cy="2171700"/>
          </a:xfrm>
          <a:solidFill>
            <a:schemeClr val="bg1">
              <a:lumMod val="95000"/>
            </a:schemeClr>
          </a:solidFill>
        </p:spPr>
        <p:txBody>
          <a:bodyPr lIns="182880" tIns="301752" rIns="182880">
            <a:normAutofit/>
          </a:bodyPr>
          <a:lstStyle>
            <a:lvl1pPr marL="0" indent="0" algn="ctr">
              <a:buClr>
                <a:schemeClr val="accent3"/>
              </a:buClr>
              <a:buFont typeface="Calibri" panose="020F0502020204030204" pitchFamily="34" charset="0"/>
              <a:buNone/>
              <a:defRPr sz="1800" baseline="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smtClean="0"/>
              <a:t>Click icon to insert picture, etc.</a:t>
            </a:r>
          </a:p>
        </p:txBody>
      </p:sp>
      <p:sp>
        <p:nvSpPr>
          <p:cNvPr id="22" name="Content Placeholder 4"/>
          <p:cNvSpPr>
            <a:spLocks noGrp="1"/>
          </p:cNvSpPr>
          <p:nvPr>
            <p:ph idx="22" hasCustomPrompt="1"/>
          </p:nvPr>
        </p:nvSpPr>
        <p:spPr bwMode="gray">
          <a:xfrm>
            <a:off x="8272691" y="1610466"/>
            <a:ext cx="3619498" cy="2171700"/>
          </a:xfrm>
          <a:solidFill>
            <a:schemeClr val="bg1">
              <a:lumMod val="95000"/>
            </a:schemeClr>
          </a:solidFill>
        </p:spPr>
        <p:txBody>
          <a:bodyPr lIns="182880" tIns="301752" rIns="182880">
            <a:normAutofit/>
          </a:bodyPr>
          <a:lstStyle>
            <a:lvl1pPr marL="0" indent="0" algn="ctr">
              <a:buClr>
                <a:schemeClr val="accent3"/>
              </a:buClr>
              <a:buFont typeface="Calibri" panose="020F0502020204030204" pitchFamily="34" charset="0"/>
              <a:buNone/>
              <a:defRPr sz="1800" baseline="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smtClean="0"/>
              <a:t>Click icon to insert picture, etc.</a:t>
            </a:r>
          </a:p>
        </p:txBody>
      </p:sp>
      <p:pic>
        <p:nvPicPr>
          <p:cNvPr id="23" name="MDH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350" y="6399063"/>
            <a:ext cx="1590752" cy="230129"/>
          </a:xfrm>
          <a:prstGeom prst="rect">
            <a:avLst/>
          </a:prstGeom>
        </p:spPr>
      </p:pic>
    </p:spTree>
    <p:extLst>
      <p:ext uri="{BB962C8B-B14F-4D97-AF65-F5344CB8AC3E}">
        <p14:creationId xmlns:p14="http://schemas.microsoft.com/office/powerpoint/2010/main" val="403402845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col / 2 row">
    <p:spTree>
      <p:nvGrpSpPr>
        <p:cNvPr id="1" name=""/>
        <p:cNvGrpSpPr/>
        <p:nvPr/>
      </p:nvGrpSpPr>
      <p:grpSpPr>
        <a:xfrm>
          <a:off x="0" y="0"/>
          <a:ext cx="0" cy="0"/>
          <a:chOff x="0" y="0"/>
          <a:chExt cx="0" cy="0"/>
        </a:xfrm>
      </p:grpSpPr>
      <p:grpSp>
        <p:nvGrpSpPr>
          <p:cNvPr id="2" name="Group 1" descr="&quot;&quot;"/>
          <p:cNvGrpSpPr/>
          <p:nvPr userDrawn="1"/>
        </p:nvGrpSpPr>
        <p:grpSpPr>
          <a:xfrm>
            <a:off x="0" y="-128"/>
            <a:ext cx="12192000" cy="1335409"/>
            <a:chOff x="0" y="-128"/>
            <a:chExt cx="12192000" cy="1335409"/>
          </a:xfrm>
        </p:grpSpPr>
        <p:sp>
          <p:nvSpPr>
            <p:cNvPr id="19" name="Rectangle 1" descr="&quot;&quot;"/>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1" name="Rectangle 16" descr="&quot;&quot;"/>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5" name="Title 2"/>
          <p:cNvSpPr>
            <a:spLocks noGrp="1"/>
          </p:cNvSpPr>
          <p:nvPr>
            <p:ph type="title" hasCustomPrompt="1"/>
          </p:nvPr>
        </p:nvSpPr>
        <p:spPr bwMode="white">
          <a:xfrm>
            <a:off x="-3048" y="-1"/>
            <a:ext cx="11890248" cy="1216025"/>
          </a:xfrm>
          <a:noFill/>
          <a:ln>
            <a:noFill/>
          </a:ln>
        </p:spPr>
        <p:txBody>
          <a:bodyPr lIns="0" rIns="0">
            <a:normAutofit/>
          </a:bodyPr>
          <a:lstStyle>
            <a:lvl1pPr algn="r">
              <a:defRPr sz="3600">
                <a:solidFill>
                  <a:schemeClr val="bg1"/>
                </a:solidFill>
              </a:defRPr>
            </a:lvl1pPr>
          </a:lstStyle>
          <a:p>
            <a:r>
              <a:rPr lang="en-US" dirty="0" smtClean="0"/>
              <a:t>Slide title – 4 col / 2 row</a:t>
            </a:r>
            <a:endParaRPr lang="en-US" dirty="0"/>
          </a:p>
        </p:txBody>
      </p:sp>
      <p:sp>
        <p:nvSpPr>
          <p:cNvPr id="17" name="Text Placeholder 4"/>
          <p:cNvSpPr>
            <a:spLocks noGrp="1"/>
          </p:cNvSpPr>
          <p:nvPr>
            <p:ph type="body" sz="quarter" idx="15" hasCustomPrompt="1"/>
          </p:nvPr>
        </p:nvSpPr>
        <p:spPr bwMode="black">
          <a:xfrm>
            <a:off x="304801" y="4000500"/>
            <a:ext cx="2705099" cy="2171700"/>
          </a:xfrm>
        </p:spPr>
        <p:txBody>
          <a:bodyPr>
            <a:normAutofit/>
          </a:bodyPr>
          <a:lstStyle>
            <a:lvl1pPr marL="342900" indent="-342900" algn="l">
              <a:lnSpc>
                <a:spcPct val="100000"/>
              </a:lnSpc>
              <a:spcBef>
                <a:spcPts val="0"/>
              </a:spcBef>
              <a:buFont typeface="Calibri" panose="020F0502020204030204" pitchFamily="34" charset="0"/>
              <a:buChar char="▪"/>
              <a:defRPr sz="2400" b="0">
                <a:solidFill>
                  <a:schemeClr val="tx2"/>
                </a:solidFill>
              </a:defRPr>
            </a:lvl1pPr>
            <a:lvl2pPr>
              <a:defRPr sz="2000"/>
            </a:lvl2pPr>
            <a:lvl3pPr>
              <a:defRPr sz="1800"/>
            </a:lvl3pPr>
            <a:lvl4pPr>
              <a:defRPr sz="1800"/>
            </a:lvl4pPr>
          </a:lstStyle>
          <a:p>
            <a:pPr lvl="0"/>
            <a:r>
              <a:rPr lang="en-US" dirty="0" smtClean="0"/>
              <a:t>Add text</a:t>
            </a:r>
          </a:p>
        </p:txBody>
      </p:sp>
      <p:sp>
        <p:nvSpPr>
          <p:cNvPr id="26" name="Slide Number Placeholder 13"/>
          <p:cNvSpPr>
            <a:spLocks noGrp="1"/>
          </p:cNvSpPr>
          <p:nvPr>
            <p:ph type="sldNum" sz="quarter" idx="12"/>
          </p:nvPr>
        </p:nvSpPr>
        <p:spPr bwMode="black">
          <a:xfrm>
            <a:off x="10423697" y="6356350"/>
            <a:ext cx="1462668" cy="365125"/>
          </a:xfrm>
        </p:spPr>
        <p:txBody>
          <a:bodyPr/>
          <a:lstStyle/>
          <a:p>
            <a:fld id="{48F63A3B-78C7-47BE-AE5E-E10140E04643}" type="slidenum">
              <a:rPr lang="en-US" smtClean="0"/>
              <a:t>‹#›</a:t>
            </a:fld>
            <a:endParaRPr lang="en-US" dirty="0"/>
          </a:p>
        </p:txBody>
      </p:sp>
      <p:sp>
        <p:nvSpPr>
          <p:cNvPr id="24" name="Text Placeholder 4"/>
          <p:cNvSpPr>
            <a:spLocks noGrp="1"/>
          </p:cNvSpPr>
          <p:nvPr>
            <p:ph type="body" sz="quarter" idx="21" hasCustomPrompt="1"/>
          </p:nvPr>
        </p:nvSpPr>
        <p:spPr bwMode="black">
          <a:xfrm>
            <a:off x="3281232" y="4011183"/>
            <a:ext cx="2662370" cy="2171700"/>
          </a:xfrm>
        </p:spPr>
        <p:txBody>
          <a:bodyPr>
            <a:normAutofit/>
          </a:bodyPr>
          <a:lstStyle>
            <a:lvl1pPr marL="342900" indent="-342900" algn="l">
              <a:lnSpc>
                <a:spcPct val="100000"/>
              </a:lnSpc>
              <a:spcBef>
                <a:spcPts val="0"/>
              </a:spcBef>
              <a:buFont typeface="Calibri" panose="020F0502020204030204" pitchFamily="34" charset="0"/>
              <a:buChar char="▪"/>
              <a:defRPr sz="2400" b="0">
                <a:solidFill>
                  <a:schemeClr val="tx2"/>
                </a:solidFill>
              </a:defRPr>
            </a:lvl1pPr>
            <a:lvl2pPr>
              <a:defRPr sz="2000"/>
            </a:lvl2pPr>
            <a:lvl3pPr>
              <a:defRPr sz="1800"/>
            </a:lvl3pPr>
            <a:lvl4pPr>
              <a:defRPr sz="1800"/>
            </a:lvl4pPr>
          </a:lstStyle>
          <a:p>
            <a:pPr lvl="0"/>
            <a:r>
              <a:rPr lang="en-US" dirty="0" smtClean="0"/>
              <a:t>Add text</a:t>
            </a:r>
          </a:p>
        </p:txBody>
      </p:sp>
      <p:sp>
        <p:nvSpPr>
          <p:cNvPr id="25" name="Text Placeholder 4"/>
          <p:cNvSpPr>
            <a:spLocks noGrp="1"/>
          </p:cNvSpPr>
          <p:nvPr>
            <p:ph type="body" sz="quarter" idx="22" hasCustomPrompt="1"/>
          </p:nvPr>
        </p:nvSpPr>
        <p:spPr bwMode="black">
          <a:xfrm>
            <a:off x="6248400" y="4000500"/>
            <a:ext cx="2667000" cy="2171700"/>
          </a:xfrm>
        </p:spPr>
        <p:txBody>
          <a:bodyPr>
            <a:normAutofit/>
          </a:bodyPr>
          <a:lstStyle>
            <a:lvl1pPr marL="342900" indent="-342900" algn="l">
              <a:lnSpc>
                <a:spcPct val="100000"/>
              </a:lnSpc>
              <a:spcBef>
                <a:spcPts val="0"/>
              </a:spcBef>
              <a:buFont typeface="Calibri" panose="020F0502020204030204" pitchFamily="34" charset="0"/>
              <a:buChar char="▪"/>
              <a:defRPr sz="2400" b="0">
                <a:solidFill>
                  <a:schemeClr val="tx2"/>
                </a:solidFill>
              </a:defRPr>
            </a:lvl1pPr>
            <a:lvl2pPr>
              <a:defRPr sz="2000"/>
            </a:lvl2pPr>
            <a:lvl3pPr>
              <a:defRPr sz="1800"/>
            </a:lvl3pPr>
            <a:lvl4pPr>
              <a:defRPr sz="1800"/>
            </a:lvl4pPr>
          </a:lstStyle>
          <a:p>
            <a:pPr lvl="0"/>
            <a:r>
              <a:rPr lang="en-US" dirty="0" smtClean="0"/>
              <a:t>Add text</a:t>
            </a:r>
          </a:p>
        </p:txBody>
      </p:sp>
      <p:sp>
        <p:nvSpPr>
          <p:cNvPr id="28" name="Text Placeholder 4"/>
          <p:cNvSpPr>
            <a:spLocks noGrp="1"/>
          </p:cNvSpPr>
          <p:nvPr>
            <p:ph type="body" sz="quarter" idx="23" hasCustomPrompt="1"/>
          </p:nvPr>
        </p:nvSpPr>
        <p:spPr bwMode="black">
          <a:xfrm>
            <a:off x="9195107" y="4011183"/>
            <a:ext cx="2692093" cy="2171700"/>
          </a:xfrm>
        </p:spPr>
        <p:txBody>
          <a:bodyPr>
            <a:normAutofit/>
          </a:bodyPr>
          <a:lstStyle>
            <a:lvl1pPr marL="342900" indent="-342900" algn="l">
              <a:lnSpc>
                <a:spcPct val="100000"/>
              </a:lnSpc>
              <a:spcBef>
                <a:spcPts val="0"/>
              </a:spcBef>
              <a:buFont typeface="Calibri" panose="020F0502020204030204" pitchFamily="34" charset="0"/>
              <a:buChar char="▪"/>
              <a:defRPr sz="2400" b="0">
                <a:solidFill>
                  <a:schemeClr val="tx2"/>
                </a:solidFill>
              </a:defRPr>
            </a:lvl1pPr>
            <a:lvl2pPr>
              <a:defRPr sz="2000"/>
            </a:lvl2pPr>
            <a:lvl3pPr>
              <a:defRPr sz="1800"/>
            </a:lvl3pPr>
            <a:lvl4pPr>
              <a:defRPr sz="1800"/>
            </a:lvl4pPr>
          </a:lstStyle>
          <a:p>
            <a:pPr lvl="0"/>
            <a:r>
              <a:rPr lang="en-US" dirty="0" smtClean="0"/>
              <a:t>Add text</a:t>
            </a:r>
          </a:p>
        </p:txBody>
      </p:sp>
      <p:sp>
        <p:nvSpPr>
          <p:cNvPr id="27" name="Content Placeholder 4"/>
          <p:cNvSpPr>
            <a:spLocks noGrp="1"/>
          </p:cNvSpPr>
          <p:nvPr>
            <p:ph idx="14" hasCustomPrompt="1"/>
          </p:nvPr>
        </p:nvSpPr>
        <p:spPr bwMode="gray">
          <a:xfrm>
            <a:off x="304800" y="1610466"/>
            <a:ext cx="2705100" cy="2171700"/>
          </a:xfrm>
          <a:solidFill>
            <a:schemeClr val="bg1">
              <a:lumMod val="95000"/>
            </a:schemeClr>
          </a:solidFill>
        </p:spPr>
        <p:txBody>
          <a:bodyPr lIns="182880" tIns="301752" rIns="182880">
            <a:normAutofit/>
          </a:bodyPr>
          <a:lstStyle>
            <a:lvl1pPr marL="0" indent="0" algn="ctr">
              <a:buClr>
                <a:schemeClr val="accent3"/>
              </a:buClr>
              <a:buFont typeface="Calibri" panose="020F0502020204030204" pitchFamily="34" charset="0"/>
              <a:buNone/>
              <a:defRPr sz="1800" baseline="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smtClean="0"/>
              <a:t>Click icon to insert picture, etc.</a:t>
            </a:r>
          </a:p>
        </p:txBody>
      </p:sp>
      <p:sp>
        <p:nvSpPr>
          <p:cNvPr id="29" name="Content Placeholder 4"/>
          <p:cNvSpPr>
            <a:spLocks noGrp="1"/>
          </p:cNvSpPr>
          <p:nvPr>
            <p:ph idx="24" hasCustomPrompt="1"/>
          </p:nvPr>
        </p:nvSpPr>
        <p:spPr bwMode="gray">
          <a:xfrm>
            <a:off x="3281232" y="1610466"/>
            <a:ext cx="2662370" cy="2171700"/>
          </a:xfrm>
          <a:solidFill>
            <a:schemeClr val="bg1">
              <a:lumMod val="95000"/>
            </a:schemeClr>
          </a:solidFill>
        </p:spPr>
        <p:txBody>
          <a:bodyPr lIns="182880" tIns="301752" rIns="182880">
            <a:normAutofit/>
          </a:bodyPr>
          <a:lstStyle>
            <a:lvl1pPr marL="0" indent="0" algn="ctr">
              <a:buClr>
                <a:schemeClr val="accent3"/>
              </a:buClr>
              <a:buFont typeface="Calibri" panose="020F0502020204030204" pitchFamily="34" charset="0"/>
              <a:buNone/>
              <a:defRPr sz="1800" baseline="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smtClean="0"/>
              <a:t>Click icon to insert picture, etc.</a:t>
            </a:r>
          </a:p>
        </p:txBody>
      </p:sp>
      <p:sp>
        <p:nvSpPr>
          <p:cNvPr id="30" name="Content Placeholder 4"/>
          <p:cNvSpPr>
            <a:spLocks noGrp="1"/>
          </p:cNvSpPr>
          <p:nvPr>
            <p:ph idx="25" hasCustomPrompt="1"/>
          </p:nvPr>
        </p:nvSpPr>
        <p:spPr bwMode="gray">
          <a:xfrm>
            <a:off x="6248400" y="1610466"/>
            <a:ext cx="2667000" cy="2171700"/>
          </a:xfrm>
          <a:solidFill>
            <a:schemeClr val="bg1">
              <a:lumMod val="95000"/>
            </a:schemeClr>
          </a:solidFill>
        </p:spPr>
        <p:txBody>
          <a:bodyPr lIns="182880" tIns="301752" rIns="182880">
            <a:normAutofit/>
          </a:bodyPr>
          <a:lstStyle>
            <a:lvl1pPr marL="0" indent="0" algn="ctr">
              <a:buClr>
                <a:schemeClr val="accent3"/>
              </a:buClr>
              <a:buFont typeface="Calibri" panose="020F0502020204030204" pitchFamily="34" charset="0"/>
              <a:buNone/>
              <a:defRPr sz="1800" baseline="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smtClean="0"/>
              <a:t>Click icon to insert picture, etc.</a:t>
            </a:r>
          </a:p>
        </p:txBody>
      </p:sp>
      <p:sp>
        <p:nvSpPr>
          <p:cNvPr id="31" name="Content Placeholder 4"/>
          <p:cNvSpPr>
            <a:spLocks noGrp="1"/>
          </p:cNvSpPr>
          <p:nvPr>
            <p:ph idx="26" hasCustomPrompt="1"/>
          </p:nvPr>
        </p:nvSpPr>
        <p:spPr bwMode="gray">
          <a:xfrm>
            <a:off x="9182099" y="1610466"/>
            <a:ext cx="2705101" cy="2171700"/>
          </a:xfrm>
          <a:solidFill>
            <a:schemeClr val="bg1">
              <a:lumMod val="95000"/>
            </a:schemeClr>
          </a:solidFill>
        </p:spPr>
        <p:txBody>
          <a:bodyPr lIns="182880" tIns="301752" rIns="182880">
            <a:normAutofit/>
          </a:bodyPr>
          <a:lstStyle>
            <a:lvl1pPr marL="0" indent="0" algn="ctr">
              <a:buClr>
                <a:schemeClr val="accent3"/>
              </a:buClr>
              <a:buFont typeface="Calibri" panose="020F0502020204030204" pitchFamily="34" charset="0"/>
              <a:buNone/>
              <a:defRPr sz="1800" baseline="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smtClean="0"/>
              <a:t>Click icon to insert picture, etc.</a:t>
            </a:r>
          </a:p>
        </p:txBody>
      </p:sp>
      <p:pic>
        <p:nvPicPr>
          <p:cNvPr id="32" name="MDH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350" y="6399063"/>
            <a:ext cx="1590752" cy="230129"/>
          </a:xfrm>
          <a:prstGeom prst="rect">
            <a:avLst/>
          </a:prstGeom>
        </p:spPr>
      </p:pic>
    </p:spTree>
    <p:extLst>
      <p:ext uri="{BB962C8B-B14F-4D97-AF65-F5344CB8AC3E}">
        <p14:creationId xmlns:p14="http://schemas.microsoft.com/office/powerpoint/2010/main" val="1249488019"/>
      </p:ext>
    </p:extLst>
  </p:cSld>
  <p:clrMapOvr>
    <a:masterClrMapping/>
  </p:clrMapOvr>
  <p:timing>
    <p:tnLst>
      <p:par>
        <p:cTn id="1" dur="indefinite" restart="never" nodeType="tmRoot"/>
      </p:par>
    </p:tnLst>
  </p:timing>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 col / 2 row">
    <p:bg bwMode="auto">
      <p:bgPr>
        <a:solidFill>
          <a:schemeClr val="bg1"/>
        </a:solidFill>
        <a:effectLst/>
      </p:bgPr>
    </p:bg>
    <p:spTree>
      <p:nvGrpSpPr>
        <p:cNvPr id="1" name=""/>
        <p:cNvGrpSpPr/>
        <p:nvPr/>
      </p:nvGrpSpPr>
      <p:grpSpPr>
        <a:xfrm>
          <a:off x="0" y="0"/>
          <a:ext cx="0" cy="0"/>
          <a:chOff x="0" y="0"/>
          <a:chExt cx="0" cy="0"/>
        </a:xfrm>
      </p:grpSpPr>
      <p:grpSp>
        <p:nvGrpSpPr>
          <p:cNvPr id="2" name="Group 1" descr="&quot;&quot;"/>
          <p:cNvGrpSpPr/>
          <p:nvPr userDrawn="1"/>
        </p:nvGrpSpPr>
        <p:grpSpPr>
          <a:xfrm>
            <a:off x="0" y="-128"/>
            <a:ext cx="12192000" cy="1335409"/>
            <a:chOff x="0" y="-128"/>
            <a:chExt cx="12192000" cy="1335409"/>
          </a:xfrm>
        </p:grpSpPr>
        <p:sp>
          <p:nvSpPr>
            <p:cNvPr id="13" name="Rectangle 1" descr="&quot;&quot;"/>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8" name="Rectangle 16" descr="&quot;&quot;"/>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4" name="Title 2"/>
          <p:cNvSpPr>
            <a:spLocks noGrp="1"/>
          </p:cNvSpPr>
          <p:nvPr>
            <p:ph type="title" hasCustomPrompt="1"/>
          </p:nvPr>
        </p:nvSpPr>
        <p:spPr bwMode="white">
          <a:xfrm>
            <a:off x="1" y="-1"/>
            <a:ext cx="11879080" cy="1216025"/>
          </a:xfrm>
          <a:noFill/>
        </p:spPr>
        <p:txBody>
          <a:bodyPr lIns="0" rIns="0">
            <a:normAutofit/>
          </a:bodyPr>
          <a:lstStyle>
            <a:lvl1pPr algn="r">
              <a:defRPr sz="3600">
                <a:solidFill>
                  <a:schemeClr val="bg1"/>
                </a:solidFill>
              </a:defRPr>
            </a:lvl1pPr>
          </a:lstStyle>
          <a:p>
            <a:r>
              <a:rPr lang="en-US" dirty="0" smtClean="0"/>
              <a:t>Slide title – 5 col / 2 row</a:t>
            </a:r>
            <a:endParaRPr lang="en-US" dirty="0"/>
          </a:p>
        </p:txBody>
      </p:sp>
      <p:sp>
        <p:nvSpPr>
          <p:cNvPr id="27" name="Slide Number Placeholder 15"/>
          <p:cNvSpPr>
            <a:spLocks noGrp="1"/>
          </p:cNvSpPr>
          <p:nvPr>
            <p:ph type="sldNum" sz="quarter" idx="12"/>
          </p:nvPr>
        </p:nvSpPr>
        <p:spPr bwMode="black">
          <a:xfrm>
            <a:off x="10420972" y="6356350"/>
            <a:ext cx="1462668" cy="365125"/>
          </a:xfrm>
        </p:spPr>
        <p:txBody>
          <a:bodyPr/>
          <a:lstStyle/>
          <a:p>
            <a:fld id="{48F63A3B-78C7-47BE-AE5E-E10140E04643}" type="slidenum">
              <a:rPr lang="en-US" smtClean="0"/>
              <a:t>‹#›</a:t>
            </a:fld>
            <a:endParaRPr lang="en-US" dirty="0"/>
          </a:p>
        </p:txBody>
      </p:sp>
      <p:sp>
        <p:nvSpPr>
          <p:cNvPr id="29" name="Text Placeholder 4"/>
          <p:cNvSpPr>
            <a:spLocks noGrp="1"/>
          </p:cNvSpPr>
          <p:nvPr>
            <p:ph type="body" sz="quarter" idx="36" hasCustomPrompt="1"/>
          </p:nvPr>
        </p:nvSpPr>
        <p:spPr bwMode="black">
          <a:xfrm>
            <a:off x="304801" y="4000500"/>
            <a:ext cx="2072543" cy="2171700"/>
          </a:xfrm>
        </p:spPr>
        <p:txBody>
          <a:bodyPr>
            <a:normAutofit/>
          </a:bodyPr>
          <a:lstStyle>
            <a:lvl1pPr marL="342900" indent="-342900" algn="l">
              <a:lnSpc>
                <a:spcPct val="100000"/>
              </a:lnSpc>
              <a:spcBef>
                <a:spcPts val="0"/>
              </a:spcBef>
              <a:buFont typeface="Calibri" panose="020F0502020204030204" pitchFamily="34" charset="0"/>
              <a:buChar char="▪"/>
              <a:defRPr sz="2400" b="0">
                <a:solidFill>
                  <a:schemeClr val="tx2"/>
                </a:solidFill>
              </a:defRPr>
            </a:lvl1pPr>
            <a:lvl2pPr marL="365760" indent="0">
              <a:buNone/>
              <a:defRPr sz="2000"/>
            </a:lvl2pPr>
            <a:lvl3pPr>
              <a:defRPr sz="1800"/>
            </a:lvl3pPr>
            <a:lvl4pPr>
              <a:defRPr sz="1800"/>
            </a:lvl4pPr>
          </a:lstStyle>
          <a:p>
            <a:pPr lvl="0"/>
            <a:r>
              <a:rPr lang="en-US" dirty="0" smtClean="0"/>
              <a:t>Add text</a:t>
            </a:r>
          </a:p>
        </p:txBody>
      </p:sp>
      <p:sp>
        <p:nvSpPr>
          <p:cNvPr id="30" name="Text Placeholder 4"/>
          <p:cNvSpPr>
            <a:spLocks noGrp="1"/>
          </p:cNvSpPr>
          <p:nvPr>
            <p:ph type="body" sz="quarter" idx="37" hasCustomPrompt="1"/>
          </p:nvPr>
        </p:nvSpPr>
        <p:spPr bwMode="black">
          <a:xfrm>
            <a:off x="2676908" y="4000500"/>
            <a:ext cx="2072543" cy="2171700"/>
          </a:xfrm>
        </p:spPr>
        <p:txBody>
          <a:bodyPr>
            <a:normAutofit/>
          </a:bodyPr>
          <a:lstStyle>
            <a:lvl1pPr marL="342900" indent="-342900" algn="l">
              <a:lnSpc>
                <a:spcPct val="100000"/>
              </a:lnSpc>
              <a:spcBef>
                <a:spcPts val="0"/>
              </a:spcBef>
              <a:buFont typeface="Calibri" panose="020F0502020204030204" pitchFamily="34" charset="0"/>
              <a:buChar char="▪"/>
              <a:defRPr sz="2400" b="0">
                <a:solidFill>
                  <a:schemeClr val="tx2"/>
                </a:solidFill>
              </a:defRPr>
            </a:lvl1pPr>
            <a:lvl2pPr>
              <a:defRPr sz="2000"/>
            </a:lvl2pPr>
            <a:lvl3pPr>
              <a:defRPr sz="1800"/>
            </a:lvl3pPr>
            <a:lvl4pPr>
              <a:defRPr sz="1800"/>
            </a:lvl4pPr>
          </a:lstStyle>
          <a:p>
            <a:pPr lvl="0"/>
            <a:r>
              <a:rPr lang="en-US" dirty="0" smtClean="0"/>
              <a:t>Add text</a:t>
            </a:r>
          </a:p>
        </p:txBody>
      </p:sp>
      <p:sp>
        <p:nvSpPr>
          <p:cNvPr id="31" name="Text Placeholder 4"/>
          <p:cNvSpPr>
            <a:spLocks noGrp="1"/>
          </p:cNvSpPr>
          <p:nvPr>
            <p:ph type="body" sz="quarter" idx="38" hasCustomPrompt="1"/>
          </p:nvPr>
        </p:nvSpPr>
        <p:spPr bwMode="black">
          <a:xfrm>
            <a:off x="5058204" y="4011184"/>
            <a:ext cx="2072543" cy="2171700"/>
          </a:xfrm>
        </p:spPr>
        <p:txBody>
          <a:bodyPr>
            <a:normAutofit/>
          </a:bodyPr>
          <a:lstStyle>
            <a:lvl1pPr marL="342900" indent="-342900" algn="l">
              <a:lnSpc>
                <a:spcPct val="100000"/>
              </a:lnSpc>
              <a:spcBef>
                <a:spcPts val="0"/>
              </a:spcBef>
              <a:buFont typeface="Calibri" panose="020F0502020204030204" pitchFamily="34" charset="0"/>
              <a:buChar char="▪"/>
              <a:defRPr sz="2400" b="0">
                <a:solidFill>
                  <a:schemeClr val="tx2"/>
                </a:solidFill>
              </a:defRPr>
            </a:lvl1pPr>
            <a:lvl2pPr>
              <a:defRPr sz="2000"/>
            </a:lvl2pPr>
            <a:lvl3pPr>
              <a:defRPr sz="1800"/>
            </a:lvl3pPr>
            <a:lvl4pPr>
              <a:defRPr sz="1800"/>
            </a:lvl4pPr>
          </a:lstStyle>
          <a:p>
            <a:pPr lvl="0"/>
            <a:r>
              <a:rPr lang="en-US" dirty="0" smtClean="0"/>
              <a:t>Add text</a:t>
            </a:r>
          </a:p>
        </p:txBody>
      </p:sp>
      <p:sp>
        <p:nvSpPr>
          <p:cNvPr id="32" name="Text Placeholder 4"/>
          <p:cNvSpPr>
            <a:spLocks noGrp="1"/>
          </p:cNvSpPr>
          <p:nvPr>
            <p:ph type="body" sz="quarter" idx="39" hasCustomPrompt="1"/>
          </p:nvPr>
        </p:nvSpPr>
        <p:spPr bwMode="black">
          <a:xfrm>
            <a:off x="7434432" y="4011184"/>
            <a:ext cx="2088778" cy="2171700"/>
          </a:xfrm>
        </p:spPr>
        <p:txBody>
          <a:bodyPr>
            <a:normAutofit/>
          </a:bodyPr>
          <a:lstStyle>
            <a:lvl1pPr marL="342900" indent="-342900" algn="l">
              <a:lnSpc>
                <a:spcPct val="100000"/>
              </a:lnSpc>
              <a:spcBef>
                <a:spcPts val="0"/>
              </a:spcBef>
              <a:buFont typeface="Calibri" panose="020F0502020204030204" pitchFamily="34" charset="0"/>
              <a:buChar char="▪"/>
              <a:defRPr sz="2400" b="0">
                <a:solidFill>
                  <a:schemeClr val="tx2"/>
                </a:solidFill>
              </a:defRPr>
            </a:lvl1pPr>
            <a:lvl2pPr>
              <a:defRPr sz="2000"/>
            </a:lvl2pPr>
            <a:lvl3pPr>
              <a:defRPr sz="1800"/>
            </a:lvl3pPr>
            <a:lvl4pPr>
              <a:defRPr sz="1800"/>
            </a:lvl4pPr>
          </a:lstStyle>
          <a:p>
            <a:pPr lvl="0"/>
            <a:r>
              <a:rPr lang="en-US" dirty="0" smtClean="0"/>
              <a:t>Add text</a:t>
            </a:r>
          </a:p>
        </p:txBody>
      </p:sp>
      <p:sp>
        <p:nvSpPr>
          <p:cNvPr id="33" name="Text Placeholder 4"/>
          <p:cNvSpPr>
            <a:spLocks noGrp="1"/>
          </p:cNvSpPr>
          <p:nvPr>
            <p:ph type="body" sz="quarter" idx="40" hasCustomPrompt="1"/>
          </p:nvPr>
        </p:nvSpPr>
        <p:spPr bwMode="black">
          <a:xfrm>
            <a:off x="9806538" y="4011178"/>
            <a:ext cx="2072543" cy="2171700"/>
          </a:xfrm>
        </p:spPr>
        <p:txBody>
          <a:bodyPr>
            <a:normAutofit/>
          </a:bodyPr>
          <a:lstStyle>
            <a:lvl1pPr marL="342900" indent="-342900" algn="l">
              <a:lnSpc>
                <a:spcPct val="100000"/>
              </a:lnSpc>
              <a:spcBef>
                <a:spcPts val="0"/>
              </a:spcBef>
              <a:buFont typeface="Calibri" panose="020F0502020204030204" pitchFamily="34" charset="0"/>
              <a:buChar char="▪"/>
              <a:defRPr sz="2400" b="0">
                <a:solidFill>
                  <a:schemeClr val="tx2"/>
                </a:solidFill>
              </a:defRPr>
            </a:lvl1pPr>
            <a:lvl2pPr>
              <a:defRPr sz="2000"/>
            </a:lvl2pPr>
            <a:lvl3pPr>
              <a:defRPr sz="1800"/>
            </a:lvl3pPr>
            <a:lvl4pPr>
              <a:defRPr sz="1800"/>
            </a:lvl4pPr>
          </a:lstStyle>
          <a:p>
            <a:pPr lvl="0"/>
            <a:r>
              <a:rPr lang="en-US" dirty="0" smtClean="0"/>
              <a:t>Add text</a:t>
            </a:r>
          </a:p>
        </p:txBody>
      </p:sp>
      <p:sp>
        <p:nvSpPr>
          <p:cNvPr id="21" name="Content Placeholder 4"/>
          <p:cNvSpPr>
            <a:spLocks noGrp="1"/>
          </p:cNvSpPr>
          <p:nvPr>
            <p:ph idx="14" hasCustomPrompt="1"/>
          </p:nvPr>
        </p:nvSpPr>
        <p:spPr bwMode="gray">
          <a:xfrm>
            <a:off x="315210" y="1600200"/>
            <a:ext cx="2072543" cy="2171700"/>
          </a:xfrm>
          <a:solidFill>
            <a:schemeClr val="bg1">
              <a:lumMod val="95000"/>
            </a:schemeClr>
          </a:solidFill>
        </p:spPr>
        <p:txBody>
          <a:bodyPr lIns="182880" tIns="301752" rIns="182880">
            <a:normAutofit/>
          </a:bodyPr>
          <a:lstStyle>
            <a:lvl1pPr marL="0" indent="0" algn="ctr">
              <a:buClr>
                <a:schemeClr val="accent3"/>
              </a:buClr>
              <a:buFont typeface="Calibri" panose="020F0502020204030204" pitchFamily="34" charset="0"/>
              <a:buNone/>
              <a:defRPr sz="1800" baseline="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smtClean="0"/>
              <a:t>Click icon to insert picture, etc.</a:t>
            </a:r>
          </a:p>
        </p:txBody>
      </p:sp>
      <p:sp>
        <p:nvSpPr>
          <p:cNvPr id="22" name="Content Placeholder 4"/>
          <p:cNvSpPr>
            <a:spLocks noGrp="1"/>
          </p:cNvSpPr>
          <p:nvPr>
            <p:ph idx="41" hasCustomPrompt="1"/>
          </p:nvPr>
        </p:nvSpPr>
        <p:spPr bwMode="gray">
          <a:xfrm>
            <a:off x="2681976" y="1603072"/>
            <a:ext cx="2072543" cy="2171700"/>
          </a:xfrm>
          <a:solidFill>
            <a:schemeClr val="bg1">
              <a:lumMod val="95000"/>
            </a:schemeClr>
          </a:solidFill>
        </p:spPr>
        <p:txBody>
          <a:bodyPr lIns="182880" tIns="301752" rIns="182880">
            <a:normAutofit/>
          </a:bodyPr>
          <a:lstStyle>
            <a:lvl1pPr marL="0" indent="0" algn="ctr">
              <a:buClr>
                <a:schemeClr val="accent3"/>
              </a:buClr>
              <a:buFont typeface="Calibri" panose="020F0502020204030204" pitchFamily="34" charset="0"/>
              <a:buNone/>
              <a:defRPr sz="1800" baseline="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smtClean="0"/>
              <a:t>Click icon to insert picture, etc.</a:t>
            </a:r>
          </a:p>
        </p:txBody>
      </p:sp>
      <p:sp>
        <p:nvSpPr>
          <p:cNvPr id="23" name="Content Placeholder 4"/>
          <p:cNvSpPr>
            <a:spLocks noGrp="1"/>
          </p:cNvSpPr>
          <p:nvPr>
            <p:ph idx="42" hasCustomPrompt="1"/>
          </p:nvPr>
        </p:nvSpPr>
        <p:spPr bwMode="gray">
          <a:xfrm>
            <a:off x="5059151" y="1603072"/>
            <a:ext cx="2072543" cy="2171700"/>
          </a:xfrm>
          <a:solidFill>
            <a:schemeClr val="bg1">
              <a:lumMod val="95000"/>
            </a:schemeClr>
          </a:solidFill>
        </p:spPr>
        <p:txBody>
          <a:bodyPr lIns="182880" tIns="301752" rIns="182880">
            <a:normAutofit/>
          </a:bodyPr>
          <a:lstStyle>
            <a:lvl1pPr marL="0" indent="0" algn="ctr">
              <a:buClr>
                <a:schemeClr val="accent3"/>
              </a:buClr>
              <a:buFont typeface="Calibri" panose="020F0502020204030204" pitchFamily="34" charset="0"/>
              <a:buNone/>
              <a:defRPr sz="1800" baseline="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smtClean="0"/>
              <a:t>Click icon to insert picture, etc.</a:t>
            </a:r>
          </a:p>
        </p:txBody>
      </p:sp>
      <p:sp>
        <p:nvSpPr>
          <p:cNvPr id="24" name="Content Placeholder 4"/>
          <p:cNvSpPr>
            <a:spLocks noGrp="1"/>
          </p:cNvSpPr>
          <p:nvPr>
            <p:ph idx="43" hasCustomPrompt="1"/>
          </p:nvPr>
        </p:nvSpPr>
        <p:spPr bwMode="gray">
          <a:xfrm>
            <a:off x="7449209" y="1600200"/>
            <a:ext cx="2072543" cy="2171700"/>
          </a:xfrm>
          <a:solidFill>
            <a:schemeClr val="bg1">
              <a:lumMod val="95000"/>
            </a:schemeClr>
          </a:solidFill>
        </p:spPr>
        <p:txBody>
          <a:bodyPr lIns="182880" tIns="301752" rIns="182880">
            <a:normAutofit/>
          </a:bodyPr>
          <a:lstStyle>
            <a:lvl1pPr marL="0" indent="0" algn="ctr">
              <a:buClr>
                <a:schemeClr val="accent3"/>
              </a:buClr>
              <a:buFont typeface="Calibri" panose="020F0502020204030204" pitchFamily="34" charset="0"/>
              <a:buNone/>
              <a:defRPr sz="1800" baseline="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smtClean="0"/>
              <a:t>Click icon to insert picture, etc.</a:t>
            </a:r>
          </a:p>
        </p:txBody>
      </p:sp>
      <p:sp>
        <p:nvSpPr>
          <p:cNvPr id="25" name="Content Placeholder 4"/>
          <p:cNvSpPr>
            <a:spLocks noGrp="1"/>
          </p:cNvSpPr>
          <p:nvPr>
            <p:ph idx="44" hasCustomPrompt="1"/>
          </p:nvPr>
        </p:nvSpPr>
        <p:spPr bwMode="gray">
          <a:xfrm>
            <a:off x="9806537" y="1600200"/>
            <a:ext cx="2072543" cy="2171700"/>
          </a:xfrm>
          <a:solidFill>
            <a:schemeClr val="bg1">
              <a:lumMod val="95000"/>
            </a:schemeClr>
          </a:solidFill>
        </p:spPr>
        <p:txBody>
          <a:bodyPr lIns="182880" tIns="301752" rIns="182880">
            <a:normAutofit/>
          </a:bodyPr>
          <a:lstStyle>
            <a:lvl1pPr marL="0" indent="0" algn="ctr">
              <a:buClr>
                <a:schemeClr val="accent3"/>
              </a:buClr>
              <a:buFont typeface="Calibri" panose="020F0502020204030204" pitchFamily="34" charset="0"/>
              <a:buNone/>
              <a:defRPr sz="1800" baseline="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smtClean="0"/>
              <a:t>Click icon to insert picture, etc.</a:t>
            </a:r>
          </a:p>
        </p:txBody>
      </p:sp>
      <p:pic>
        <p:nvPicPr>
          <p:cNvPr id="26" name="MDH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350" y="6399063"/>
            <a:ext cx="1590752" cy="230129"/>
          </a:xfrm>
          <a:prstGeom prst="rect">
            <a:avLst/>
          </a:prstGeom>
        </p:spPr>
      </p:pic>
    </p:spTree>
    <p:extLst>
      <p:ext uri="{BB962C8B-B14F-4D97-AF65-F5344CB8AC3E}">
        <p14:creationId xmlns:p14="http://schemas.microsoft.com/office/powerpoint/2010/main" val="298649004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304800" y="365125"/>
            <a:ext cx="115824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bwMode="black">
          <a:xfrm>
            <a:off x="304800" y="1825625"/>
            <a:ext cx="11582400" cy="4351338"/>
          </a:xfrm>
          <a:prstGeom prst="rect">
            <a:avLst/>
          </a:prstGeom>
        </p:spPr>
        <p:txBody>
          <a:bodyPr vert="horz" lIns="91440" tIns="45720" rIns="91440" bIns="45720" rtlCol="0">
            <a:normAutofit/>
          </a:bodyPr>
          <a:lstStyle/>
          <a:p>
            <a:pPr lvl="0"/>
            <a:r>
              <a:rPr lang="en-US" dirty="0" smtClean="0"/>
              <a:t>Bullet 40</a:t>
            </a:r>
          </a:p>
          <a:p>
            <a:pPr lvl="1"/>
            <a:r>
              <a:rPr lang="en-US" dirty="0" smtClean="0"/>
              <a:t>Bullet 36</a:t>
            </a:r>
          </a:p>
          <a:p>
            <a:pPr lvl="2"/>
            <a:r>
              <a:rPr lang="en-US" dirty="0" smtClean="0"/>
              <a:t>Bullet 32</a:t>
            </a:r>
          </a:p>
          <a:p>
            <a:pPr lvl="3"/>
            <a:r>
              <a:rPr lang="en-US" dirty="0" smtClean="0"/>
              <a:t>Bullet 28</a:t>
            </a:r>
          </a:p>
          <a:p>
            <a:pPr lvl="4"/>
            <a:r>
              <a:rPr lang="en-US" dirty="0" smtClean="0"/>
              <a:t>Bullet 24</a:t>
            </a:r>
            <a:endParaRPr lang="en-US" dirty="0"/>
          </a:p>
        </p:txBody>
      </p:sp>
      <p:sp>
        <p:nvSpPr>
          <p:cNvPr id="6" name="Slide Number Placeholder 5"/>
          <p:cNvSpPr>
            <a:spLocks noGrp="1"/>
          </p:cNvSpPr>
          <p:nvPr>
            <p:ph type="sldNum" sz="quarter" idx="4"/>
          </p:nvPr>
        </p:nvSpPr>
        <p:spPr bwMode="black">
          <a:xfrm>
            <a:off x="10100682" y="632460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7062332"/>
      </p:ext>
    </p:extLst>
  </p:cSld>
  <p:clrMap bg1="lt1" tx1="dk1" bg2="lt2" tx2="dk2" accent1="accent1" accent2="accent2" accent3="accent3" accent4="accent4" accent5="accent5" accent6="accent6" hlink="hlink" folHlink="folHlink"/>
  <p:sldLayoutIdLst>
    <p:sldLayoutId id="2147483787" r:id="rId1"/>
    <p:sldLayoutId id="2147483711" r:id="rId2"/>
    <p:sldLayoutId id="2147483712" r:id="rId3"/>
    <p:sldLayoutId id="2147483789" r:id="rId4"/>
    <p:sldLayoutId id="2147483826" r:id="rId5"/>
    <p:sldLayoutId id="2147483801" r:id="rId6"/>
    <p:sldLayoutId id="2147483808" r:id="rId7"/>
    <p:sldLayoutId id="2147483739" r:id="rId8"/>
    <p:sldLayoutId id="2147483803" r:id="rId9"/>
    <p:sldLayoutId id="2147483797" r:id="rId10"/>
    <p:sldLayoutId id="2147483827" r:id="rId11"/>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365760" indent="-365760" algn="l" defTabSz="914400" rtl="0" eaLnBrk="1" latinLnBrk="0" hangingPunct="1">
        <a:lnSpc>
          <a:spcPct val="100000"/>
        </a:lnSpc>
        <a:spcBef>
          <a:spcPts val="1000"/>
        </a:spcBef>
        <a:spcAft>
          <a:spcPts val="1000"/>
        </a:spcAft>
        <a:buClr>
          <a:schemeClr val="accent3"/>
        </a:buClr>
        <a:buFont typeface="Calibri" panose="020F0502020204030204" pitchFamily="34" charset="0"/>
        <a:buChar char="▪"/>
        <a:defRPr sz="4000" kern="1200">
          <a:solidFill>
            <a:schemeClr val="tx2"/>
          </a:solidFill>
          <a:latin typeface="+mn-lt"/>
          <a:ea typeface="+mn-ea"/>
          <a:cs typeface="+mn-cs"/>
        </a:defRPr>
      </a:lvl1pPr>
      <a:lvl2pPr marL="731520" indent="-365760" algn="l" defTabSz="914400" rtl="0" eaLnBrk="1" latinLnBrk="0" hangingPunct="1">
        <a:lnSpc>
          <a:spcPct val="100000"/>
        </a:lnSpc>
        <a:spcBef>
          <a:spcPts val="500"/>
        </a:spcBef>
        <a:spcAft>
          <a:spcPts val="1000"/>
        </a:spcAft>
        <a:buClr>
          <a:schemeClr val="accent3"/>
        </a:buClr>
        <a:buFont typeface="Calibri" panose="020F0502020204030204" pitchFamily="34" charset="0"/>
        <a:buChar char="▪"/>
        <a:defRPr sz="3600" kern="1200">
          <a:solidFill>
            <a:schemeClr val="tx2"/>
          </a:solidFill>
          <a:latin typeface="+mn-lt"/>
          <a:ea typeface="+mn-ea"/>
          <a:cs typeface="+mn-cs"/>
        </a:defRPr>
      </a:lvl2pPr>
      <a:lvl3pPr marL="1097280" indent="-365760" algn="l" defTabSz="914400" rtl="0" eaLnBrk="1" latinLnBrk="0" hangingPunct="1">
        <a:lnSpc>
          <a:spcPct val="100000"/>
        </a:lnSpc>
        <a:spcBef>
          <a:spcPts val="500"/>
        </a:spcBef>
        <a:spcAft>
          <a:spcPts val="1000"/>
        </a:spcAft>
        <a:buClr>
          <a:schemeClr val="accent3"/>
        </a:buClr>
        <a:buFont typeface="Calibri" panose="020F0502020204030204" pitchFamily="34" charset="0"/>
        <a:buChar char="▪"/>
        <a:defRPr sz="3200" kern="1200">
          <a:solidFill>
            <a:schemeClr val="tx2"/>
          </a:solidFill>
          <a:latin typeface="+mn-lt"/>
          <a:ea typeface="+mn-ea"/>
          <a:cs typeface="+mn-cs"/>
        </a:defRPr>
      </a:lvl3pPr>
      <a:lvl4pPr marL="1463040" indent="-365760" algn="l" defTabSz="914400" rtl="0" eaLnBrk="1" latinLnBrk="0" hangingPunct="1">
        <a:lnSpc>
          <a:spcPct val="100000"/>
        </a:lnSpc>
        <a:spcBef>
          <a:spcPts val="500"/>
        </a:spcBef>
        <a:spcAft>
          <a:spcPts val="1000"/>
        </a:spcAft>
        <a:buClr>
          <a:schemeClr val="accent3"/>
        </a:buClr>
        <a:buFont typeface="Calibri" panose="020F0502020204030204" pitchFamily="34" charset="0"/>
        <a:buChar char="▪"/>
        <a:defRPr sz="2800" kern="1200">
          <a:solidFill>
            <a:schemeClr val="tx2"/>
          </a:solidFill>
          <a:latin typeface="+mn-lt"/>
          <a:ea typeface="+mn-ea"/>
          <a:cs typeface="+mn-cs"/>
        </a:defRPr>
      </a:lvl4pPr>
      <a:lvl5pPr marL="1828800" indent="-365760" algn="l" defTabSz="914400" rtl="0" eaLnBrk="1" latinLnBrk="0" hangingPunct="1">
        <a:lnSpc>
          <a:spcPct val="100000"/>
        </a:lnSpc>
        <a:spcBef>
          <a:spcPts val="500"/>
        </a:spcBef>
        <a:spcAft>
          <a:spcPts val="1000"/>
        </a:spcAft>
        <a:buClr>
          <a:schemeClr val="accent3"/>
        </a:buClr>
        <a:buFont typeface="Calibri" panose="020F0502020204030204" pitchFamily="34" charset="0"/>
        <a:buChar char="▪"/>
        <a:defRPr sz="2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008" userDrawn="1">
          <p15:clr>
            <a:srgbClr val="F26B43"/>
          </p15:clr>
        </p15:guide>
        <p15:guide id="2" orient="horz" pos="2376" userDrawn="1">
          <p15:clr>
            <a:srgbClr val="F26B43"/>
          </p15:clr>
        </p15:guide>
        <p15:guide id="3" orient="horz" pos="2520" userDrawn="1">
          <p15:clr>
            <a:srgbClr val="F26B43"/>
          </p15:clr>
        </p15:guide>
        <p15:guide id="4" orient="horz" pos="3888" userDrawn="1">
          <p15:clr>
            <a:srgbClr val="F26B43"/>
          </p15:clr>
        </p15:guide>
        <p15:guide id="5" pos="192" userDrawn="1">
          <p15:clr>
            <a:srgbClr val="F26B43"/>
          </p15:clr>
        </p15:guide>
        <p15:guide id="6" pos="1896" userDrawn="1">
          <p15:clr>
            <a:srgbClr val="F26B43"/>
          </p15:clr>
        </p15:guide>
        <p15:guide id="7" pos="2064" userDrawn="1">
          <p15:clr>
            <a:srgbClr val="F26B43"/>
          </p15:clr>
        </p15:guide>
        <p15:guide id="8" pos="3744" userDrawn="1">
          <p15:clr>
            <a:srgbClr val="F26B43"/>
          </p15:clr>
        </p15:guide>
        <p15:guide id="9" pos="3936" userDrawn="1">
          <p15:clr>
            <a:srgbClr val="F26B43"/>
          </p15:clr>
        </p15:guide>
        <p15:guide id="10" pos="5616" userDrawn="1">
          <p15:clr>
            <a:srgbClr val="F26B43"/>
          </p15:clr>
        </p15:guide>
        <p15:guide id="11" pos="5784" userDrawn="1">
          <p15:clr>
            <a:srgbClr val="F26B43"/>
          </p15:clr>
        </p15:guide>
        <p15:guide id="12" pos="7488" userDrawn="1">
          <p15:clr>
            <a:srgbClr val="F26B43"/>
          </p15:clr>
        </p15:guide>
        <p15:guide id="13" pos="2472" userDrawn="1">
          <p15:clr>
            <a:srgbClr val="9FCC3B"/>
          </p15:clr>
        </p15:guide>
        <p15:guide id="14" pos="2688" userDrawn="1">
          <p15:clr>
            <a:srgbClr val="9FCC3B"/>
          </p15:clr>
        </p15:guide>
        <p15:guide id="15" pos="4992" userDrawn="1">
          <p15:clr>
            <a:srgbClr val="9FCC3B"/>
          </p15:clr>
        </p15:guide>
        <p15:guide id="16" pos="5208" userDrawn="1">
          <p15:clr>
            <a:srgbClr val="9FCC3B"/>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8"/>
          </p:nvPr>
        </p:nvSpPr>
        <p:spPr>
          <a:xfrm>
            <a:off x="304800" y="5715000"/>
            <a:ext cx="11582400" cy="609600"/>
          </a:xfrm>
        </p:spPr>
        <p:txBody>
          <a:bodyPr>
            <a:normAutofit/>
          </a:bodyPr>
          <a:lstStyle/>
          <a:p>
            <a:r>
              <a:rPr lang="en-US" dirty="0"/>
              <a:t>Healthcare Facility Sheltering, </a:t>
            </a:r>
            <a:r>
              <a:rPr lang="en-US" dirty="0" smtClean="0"/>
              <a:t>Relocation</a:t>
            </a:r>
            <a:r>
              <a:rPr lang="en-US" dirty="0"/>
              <a:t>, and </a:t>
            </a:r>
            <a:r>
              <a:rPr lang="en-US" dirty="0" smtClean="0"/>
              <a:t>Evacuation</a:t>
            </a:r>
            <a:endParaRPr lang="en-US" dirty="0"/>
          </a:p>
        </p:txBody>
      </p:sp>
      <p:sp>
        <p:nvSpPr>
          <p:cNvPr id="2" name="Title 1" descr="&quot;&quot;"/>
          <p:cNvSpPr>
            <a:spLocks noGrp="1"/>
          </p:cNvSpPr>
          <p:nvPr>
            <p:ph type="ctrTitle"/>
          </p:nvPr>
        </p:nvSpPr>
        <p:spPr/>
        <p:txBody>
          <a:bodyPr/>
          <a:lstStyle/>
          <a:p>
            <a:r>
              <a:rPr lang="en-US" altLang="en-US" dirty="0">
                <a:latin typeface="Rockwell" panose="02060603020205020403" pitchFamily="18" charset="0"/>
              </a:rPr>
              <a:t>Should I stay or should I go now?</a:t>
            </a:r>
            <a:endParaRPr lang="en-US" dirty="0"/>
          </a:p>
        </p:txBody>
      </p:sp>
    </p:spTree>
    <p:extLst>
      <p:ext uri="{BB962C8B-B14F-4D97-AF65-F5344CB8AC3E}">
        <p14:creationId xmlns:p14="http://schemas.microsoft.com/office/powerpoint/2010/main" val="20361773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Factors influencing actions</a:t>
            </a:r>
            <a:endParaRPr lang="en-US" dirty="0"/>
          </a:p>
        </p:txBody>
      </p:sp>
      <p:sp>
        <p:nvSpPr>
          <p:cNvPr id="3" name="Content Placeholder 2"/>
          <p:cNvSpPr>
            <a:spLocks noGrp="1"/>
          </p:cNvSpPr>
          <p:nvPr>
            <p:ph idx="1"/>
          </p:nvPr>
        </p:nvSpPr>
        <p:spPr/>
        <p:txBody>
          <a:bodyPr>
            <a:normAutofit fontScale="77500" lnSpcReduction="20000"/>
          </a:bodyPr>
          <a:lstStyle/>
          <a:p>
            <a:r>
              <a:rPr lang="en-US" altLang="en-US" dirty="0"/>
              <a:t>Proximity - Time to event</a:t>
            </a:r>
          </a:p>
          <a:p>
            <a:r>
              <a:rPr lang="en-US" altLang="en-US" dirty="0"/>
              <a:t>Duration of event</a:t>
            </a:r>
          </a:p>
          <a:p>
            <a:r>
              <a:rPr lang="en-US" altLang="en-US" dirty="0"/>
              <a:t>Gravity - Impact of event – potential life-threat</a:t>
            </a:r>
          </a:p>
          <a:p>
            <a:r>
              <a:rPr lang="en-US" altLang="en-US" dirty="0"/>
              <a:t>Impact of actions taken</a:t>
            </a:r>
          </a:p>
          <a:p>
            <a:pPr lvl="1"/>
            <a:r>
              <a:rPr lang="en-US" altLang="en-US" dirty="0"/>
              <a:t>Evacuation of outpatient clinic area</a:t>
            </a:r>
          </a:p>
          <a:p>
            <a:pPr lvl="1"/>
            <a:r>
              <a:rPr lang="en-US" altLang="en-US" dirty="0"/>
              <a:t>Evacuation of ICU</a:t>
            </a:r>
          </a:p>
          <a:p>
            <a:pPr lvl="2"/>
            <a:r>
              <a:rPr lang="en-US" altLang="en-US" dirty="0"/>
              <a:t>Evacuation via elevators</a:t>
            </a:r>
          </a:p>
          <a:p>
            <a:pPr lvl="2"/>
            <a:r>
              <a:rPr lang="en-US" altLang="en-US" dirty="0"/>
              <a:t>Evacuation via stairwells</a:t>
            </a:r>
          </a:p>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10</a:t>
            </a:fld>
            <a:endParaRPr lang="en-US" dirty="0"/>
          </a:p>
        </p:txBody>
      </p:sp>
    </p:spTree>
    <p:extLst>
      <p:ext uri="{BB962C8B-B14F-4D97-AF65-F5344CB8AC3E}">
        <p14:creationId xmlns:p14="http://schemas.microsoft.com/office/powerpoint/2010/main" val="25426550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ICS Framework</a:t>
            </a:r>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11</a:t>
            </a:fld>
            <a:endParaRPr lang="en-US" dirty="0"/>
          </a:p>
        </p:txBody>
      </p:sp>
      <p:sp>
        <p:nvSpPr>
          <p:cNvPr id="7" name="Content Placeholder 6"/>
          <p:cNvSpPr>
            <a:spLocks noGrp="1"/>
          </p:cNvSpPr>
          <p:nvPr>
            <p:ph sz="half" idx="2"/>
          </p:nvPr>
        </p:nvSpPr>
        <p:spPr>
          <a:xfrm>
            <a:off x="3229778" y="1515971"/>
            <a:ext cx="5638800" cy="4571187"/>
          </a:xfrm>
        </p:spPr>
        <p:txBody>
          <a:bodyPr>
            <a:normAutofit fontScale="92500" lnSpcReduction="20000"/>
          </a:bodyPr>
          <a:lstStyle/>
          <a:p>
            <a:pPr marL="0" indent="0">
              <a:buNone/>
            </a:pPr>
            <a:r>
              <a:rPr lang="en-US" dirty="0" smtClean="0">
                <a:solidFill>
                  <a:schemeClr val="bg1"/>
                </a:solidFill>
              </a:rPr>
              <a:t>Chart starts with Incident commander. Reporting to the commander is the Liaison officer, safety/security officer, information officer, logistics section, planning section, finance section, and operations section. </a:t>
            </a:r>
            <a:endParaRPr lang="en-US" dirty="0">
              <a:solidFill>
                <a:schemeClr val="bg1"/>
              </a:solidFill>
            </a:endParaRPr>
          </a:p>
        </p:txBody>
      </p:sp>
      <p:pic>
        <p:nvPicPr>
          <p:cNvPr id="5" name="Content Placeholder 4" descr="chart information continues below"/>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490672" y="1623047"/>
            <a:ext cx="9117012" cy="3962400"/>
          </a:xfrm>
        </p:spPr>
      </p:pic>
    </p:spTree>
    <p:extLst>
      <p:ext uri="{BB962C8B-B14F-4D97-AF65-F5344CB8AC3E}">
        <p14:creationId xmlns:p14="http://schemas.microsoft.com/office/powerpoint/2010/main" val="5861126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Unit-based actions</a:t>
            </a:r>
            <a:endParaRPr lang="en-US" dirty="0"/>
          </a:p>
        </p:txBody>
      </p:sp>
      <p:sp>
        <p:nvSpPr>
          <p:cNvPr id="3" name="Content Placeholder 2"/>
          <p:cNvSpPr>
            <a:spLocks noGrp="1"/>
          </p:cNvSpPr>
          <p:nvPr>
            <p:ph idx="1"/>
          </p:nvPr>
        </p:nvSpPr>
        <p:spPr/>
        <p:txBody>
          <a:bodyPr>
            <a:normAutofit fontScale="70000" lnSpcReduction="20000"/>
          </a:bodyPr>
          <a:lstStyle/>
          <a:p>
            <a:pPr>
              <a:spcAft>
                <a:spcPts val="0"/>
              </a:spcAft>
              <a:defRPr/>
            </a:pPr>
            <a:r>
              <a:rPr lang="en-US" dirty="0">
                <a:solidFill>
                  <a:schemeClr val="tx1">
                    <a:lumMod val="65000"/>
                    <a:lumOff val="35000"/>
                  </a:schemeClr>
                </a:solidFill>
              </a:rPr>
              <a:t>Shelter</a:t>
            </a:r>
          </a:p>
          <a:p>
            <a:pPr lvl="1">
              <a:spcAft>
                <a:spcPts val="0"/>
              </a:spcAft>
              <a:buClr>
                <a:schemeClr val="accent1">
                  <a:lumMod val="60000"/>
                  <a:lumOff val="40000"/>
                </a:schemeClr>
              </a:buClr>
              <a:defRPr/>
            </a:pPr>
            <a:r>
              <a:rPr lang="en-US" dirty="0">
                <a:solidFill>
                  <a:schemeClr val="tx1">
                    <a:lumMod val="65000"/>
                    <a:lumOff val="35000"/>
                  </a:schemeClr>
                </a:solidFill>
              </a:rPr>
              <a:t>Weather</a:t>
            </a:r>
          </a:p>
          <a:p>
            <a:pPr lvl="1">
              <a:spcAft>
                <a:spcPts val="0"/>
              </a:spcAft>
              <a:buClr>
                <a:schemeClr val="accent1">
                  <a:lumMod val="60000"/>
                  <a:lumOff val="40000"/>
                </a:schemeClr>
              </a:buClr>
              <a:defRPr/>
            </a:pPr>
            <a:r>
              <a:rPr lang="en-US" dirty="0">
                <a:solidFill>
                  <a:schemeClr val="tx1">
                    <a:lumMod val="65000"/>
                    <a:lumOff val="35000"/>
                  </a:schemeClr>
                </a:solidFill>
              </a:rPr>
              <a:t>Security</a:t>
            </a:r>
          </a:p>
          <a:p>
            <a:pPr lvl="1">
              <a:spcAft>
                <a:spcPts val="0"/>
              </a:spcAft>
              <a:buClr>
                <a:schemeClr val="accent1">
                  <a:lumMod val="60000"/>
                  <a:lumOff val="40000"/>
                </a:schemeClr>
              </a:buClr>
              <a:defRPr/>
            </a:pPr>
            <a:r>
              <a:rPr lang="en-US" dirty="0">
                <a:solidFill>
                  <a:schemeClr val="tx1">
                    <a:lumMod val="65000"/>
                    <a:lumOff val="35000"/>
                  </a:schemeClr>
                </a:solidFill>
              </a:rPr>
              <a:t>Chemical</a:t>
            </a:r>
          </a:p>
          <a:p>
            <a:pPr>
              <a:spcAft>
                <a:spcPts val="0"/>
              </a:spcAft>
              <a:defRPr/>
            </a:pPr>
            <a:r>
              <a:rPr lang="en-US" dirty="0">
                <a:solidFill>
                  <a:schemeClr val="tx1">
                    <a:lumMod val="65000"/>
                    <a:lumOff val="35000"/>
                  </a:schemeClr>
                </a:solidFill>
              </a:rPr>
              <a:t>Re-locate</a:t>
            </a:r>
          </a:p>
          <a:p>
            <a:pPr lvl="1">
              <a:spcAft>
                <a:spcPts val="0"/>
              </a:spcAft>
              <a:buClr>
                <a:schemeClr val="accent1">
                  <a:lumMod val="60000"/>
                  <a:lumOff val="40000"/>
                </a:schemeClr>
              </a:buClr>
              <a:defRPr/>
            </a:pPr>
            <a:r>
              <a:rPr lang="en-US" dirty="0">
                <a:solidFill>
                  <a:schemeClr val="tx1">
                    <a:lumMod val="65000"/>
                    <a:lumOff val="35000"/>
                  </a:schemeClr>
                </a:solidFill>
              </a:rPr>
              <a:t>Risk of movement vs. threat</a:t>
            </a:r>
          </a:p>
          <a:p>
            <a:pPr lvl="1">
              <a:spcAft>
                <a:spcPts val="0"/>
              </a:spcAft>
              <a:buClr>
                <a:schemeClr val="accent1">
                  <a:lumMod val="60000"/>
                  <a:lumOff val="40000"/>
                </a:schemeClr>
              </a:buClr>
              <a:defRPr/>
            </a:pPr>
            <a:r>
              <a:rPr lang="en-US" dirty="0">
                <a:solidFill>
                  <a:schemeClr val="tx1">
                    <a:lumMod val="65000"/>
                    <a:lumOff val="35000"/>
                  </a:schemeClr>
                </a:solidFill>
              </a:rPr>
              <a:t>Pre-identified primary and secondary locations</a:t>
            </a:r>
          </a:p>
          <a:p>
            <a:pPr lvl="2">
              <a:spcAft>
                <a:spcPts val="0"/>
              </a:spcAft>
              <a:defRPr/>
            </a:pPr>
            <a:r>
              <a:rPr lang="en-US" dirty="0">
                <a:solidFill>
                  <a:schemeClr val="tx1">
                    <a:lumMod val="65000"/>
                    <a:lumOff val="35000"/>
                  </a:schemeClr>
                </a:solidFill>
              </a:rPr>
              <a:t>Horizontal strongly preferred</a:t>
            </a:r>
          </a:p>
          <a:p>
            <a:pPr>
              <a:spcAft>
                <a:spcPts val="0"/>
              </a:spcAft>
              <a:defRPr/>
            </a:pPr>
            <a:r>
              <a:rPr lang="en-US" dirty="0">
                <a:solidFill>
                  <a:schemeClr val="tx1">
                    <a:lumMod val="65000"/>
                    <a:lumOff val="35000"/>
                  </a:schemeClr>
                </a:solidFill>
              </a:rPr>
              <a:t>Patient movement</a:t>
            </a:r>
          </a:p>
          <a:p>
            <a:pPr lvl="1">
              <a:spcAft>
                <a:spcPts val="0"/>
              </a:spcAft>
              <a:buClr>
                <a:schemeClr val="accent1">
                  <a:lumMod val="60000"/>
                  <a:lumOff val="40000"/>
                </a:schemeClr>
              </a:buClr>
              <a:defRPr/>
            </a:pPr>
            <a:r>
              <a:rPr lang="en-US" dirty="0">
                <a:solidFill>
                  <a:schemeClr val="tx1">
                    <a:lumMod val="65000"/>
                    <a:lumOff val="35000"/>
                  </a:schemeClr>
                </a:solidFill>
              </a:rPr>
              <a:t>Move those at greatest risk from the threat first</a:t>
            </a:r>
          </a:p>
          <a:p>
            <a:pPr lvl="1">
              <a:spcAft>
                <a:spcPts val="0"/>
              </a:spcAft>
              <a:buClr>
                <a:schemeClr val="accent1">
                  <a:lumMod val="60000"/>
                  <a:lumOff val="40000"/>
                </a:schemeClr>
              </a:buClr>
              <a:defRPr/>
            </a:pPr>
            <a:r>
              <a:rPr lang="en-US" dirty="0">
                <a:solidFill>
                  <a:schemeClr val="tx1">
                    <a:lumMod val="65000"/>
                    <a:lumOff val="35000"/>
                  </a:schemeClr>
                </a:solidFill>
              </a:rPr>
              <a:t>Do not take belongings, records, etc. in </a:t>
            </a:r>
            <a:r>
              <a:rPr lang="en-US" dirty="0" smtClean="0">
                <a:solidFill>
                  <a:schemeClr val="tx1">
                    <a:lumMod val="65000"/>
                    <a:lumOff val="35000"/>
                  </a:schemeClr>
                </a:solidFill>
              </a:rPr>
              <a:t>emergency</a:t>
            </a:r>
            <a:endParaRPr lang="en-US" dirty="0">
              <a:solidFill>
                <a:schemeClr val="tx1">
                  <a:lumMod val="65000"/>
                  <a:lumOff val="35000"/>
                </a:schemeClr>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smtClean="0"/>
              <a:t>12</a:t>
            </a:fld>
            <a:endParaRPr lang="en-US" dirty="0"/>
          </a:p>
        </p:txBody>
      </p:sp>
    </p:spTree>
    <p:extLst>
      <p:ext uri="{BB962C8B-B14F-4D97-AF65-F5344CB8AC3E}">
        <p14:creationId xmlns:p14="http://schemas.microsoft.com/office/powerpoint/2010/main" val="21243303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Unit-based </a:t>
            </a:r>
            <a:r>
              <a:rPr lang="en-US" altLang="en-US" dirty="0" smtClean="0"/>
              <a:t>actions Continued </a:t>
            </a:r>
            <a:endParaRPr lang="en-US" dirty="0"/>
          </a:p>
        </p:txBody>
      </p:sp>
      <p:sp>
        <p:nvSpPr>
          <p:cNvPr id="3" name="Content Placeholder 2"/>
          <p:cNvSpPr>
            <a:spLocks noGrp="1"/>
          </p:cNvSpPr>
          <p:nvPr>
            <p:ph idx="1"/>
          </p:nvPr>
        </p:nvSpPr>
        <p:spPr/>
        <p:txBody>
          <a:bodyPr>
            <a:normAutofit fontScale="70000" lnSpcReduction="20000"/>
          </a:bodyPr>
          <a:lstStyle/>
          <a:p>
            <a:pPr>
              <a:spcAft>
                <a:spcPts val="0"/>
              </a:spcAft>
              <a:defRPr/>
            </a:pPr>
            <a:r>
              <a:rPr lang="en-US" dirty="0">
                <a:solidFill>
                  <a:schemeClr val="tx1">
                    <a:lumMod val="65000"/>
                    <a:lumOff val="35000"/>
                  </a:schemeClr>
                </a:solidFill>
              </a:rPr>
              <a:t>Unit leader (charge RN) has authority to initiate shelter and relocation actions (as would any staff recognizing an unsafe situation)</a:t>
            </a:r>
          </a:p>
          <a:p>
            <a:pPr>
              <a:spcAft>
                <a:spcPts val="0"/>
              </a:spcAft>
              <a:defRPr/>
            </a:pPr>
            <a:r>
              <a:rPr lang="en-US" dirty="0">
                <a:solidFill>
                  <a:schemeClr val="tx1">
                    <a:lumMod val="65000"/>
                    <a:lumOff val="35000"/>
                  </a:schemeClr>
                </a:solidFill>
              </a:rPr>
              <a:t>Unit leader should activate incident command system / notifications appropriate to the event</a:t>
            </a:r>
          </a:p>
          <a:p>
            <a:pPr>
              <a:spcAft>
                <a:spcPts val="0"/>
              </a:spcAft>
              <a:defRPr/>
            </a:pPr>
            <a:r>
              <a:rPr lang="en-US" dirty="0">
                <a:solidFill>
                  <a:schemeClr val="tx1">
                    <a:lumMod val="65000"/>
                    <a:lumOff val="35000"/>
                  </a:schemeClr>
                </a:solidFill>
              </a:rPr>
              <a:t>Each unit should have a clearly identified pack with vest, ‘room clear’ labels, tracking tags, and other supplies</a:t>
            </a:r>
          </a:p>
          <a:p>
            <a:pPr>
              <a:spcAft>
                <a:spcPts val="0"/>
              </a:spcAft>
              <a:defRPr/>
            </a:pPr>
            <a:r>
              <a:rPr lang="en-US" dirty="0">
                <a:solidFill>
                  <a:schemeClr val="tx1">
                    <a:lumMod val="65000"/>
                    <a:lumOff val="35000"/>
                  </a:schemeClr>
                </a:solidFill>
              </a:rPr>
              <a:t>Following any unit-based actions and based on the event, the unit leader may begin triaging and preparing patients for movement to a staging area for evacuation awaiting instructions from incident command</a:t>
            </a:r>
          </a:p>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13</a:t>
            </a:fld>
            <a:endParaRPr lang="en-US" dirty="0"/>
          </a:p>
        </p:txBody>
      </p:sp>
    </p:spTree>
    <p:extLst>
      <p:ext uri="{BB962C8B-B14F-4D97-AF65-F5344CB8AC3E}">
        <p14:creationId xmlns:p14="http://schemas.microsoft.com/office/powerpoint/2010/main" val="39045066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Medical Supply image</a:t>
            </a:r>
            <a:endParaRPr lang="en-US" dirty="0"/>
          </a:p>
        </p:txBody>
      </p:sp>
      <p:pic>
        <p:nvPicPr>
          <p:cNvPr id="5" name="Content Placeholder 4" descr="35w bridge response of medical unit"/>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940810"/>
            <a:ext cx="12574680" cy="8586516"/>
          </a:xfrm>
        </p:spPr>
      </p:pic>
      <p:sp>
        <p:nvSpPr>
          <p:cNvPr id="4" name="Slide Number Placeholder 3"/>
          <p:cNvSpPr>
            <a:spLocks noGrp="1"/>
          </p:cNvSpPr>
          <p:nvPr>
            <p:ph type="sldNum" sz="quarter" idx="12"/>
          </p:nvPr>
        </p:nvSpPr>
        <p:spPr/>
        <p:txBody>
          <a:bodyPr/>
          <a:lstStyle/>
          <a:p>
            <a:fld id="{48F63A3B-78C7-47BE-AE5E-E10140E04643}" type="slidenum">
              <a:rPr lang="en-US" smtClean="0"/>
              <a:t>14</a:t>
            </a:fld>
            <a:endParaRPr lang="en-US" dirty="0"/>
          </a:p>
        </p:txBody>
      </p:sp>
    </p:spTree>
    <p:extLst>
      <p:ext uri="{BB962C8B-B14F-4D97-AF65-F5344CB8AC3E}">
        <p14:creationId xmlns:p14="http://schemas.microsoft.com/office/powerpoint/2010/main" val="4225907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Command Decisions</a:t>
            </a:r>
            <a:endParaRPr lang="en-US" dirty="0"/>
          </a:p>
        </p:txBody>
      </p:sp>
      <p:sp>
        <p:nvSpPr>
          <p:cNvPr id="3" name="Content Placeholder 2"/>
          <p:cNvSpPr>
            <a:spLocks noGrp="1"/>
          </p:cNvSpPr>
          <p:nvPr>
            <p:ph idx="1"/>
          </p:nvPr>
        </p:nvSpPr>
        <p:spPr/>
        <p:txBody>
          <a:bodyPr>
            <a:normAutofit fontScale="62500" lnSpcReduction="20000"/>
          </a:bodyPr>
          <a:lstStyle/>
          <a:p>
            <a:r>
              <a:rPr lang="en-US" altLang="en-US" dirty="0"/>
              <a:t>Situational awareness</a:t>
            </a:r>
          </a:p>
          <a:p>
            <a:pPr lvl="1"/>
            <a:r>
              <a:rPr lang="en-US" altLang="en-US" dirty="0"/>
              <a:t>Impact, timeline (onset and duration), facility resources</a:t>
            </a:r>
          </a:p>
          <a:p>
            <a:pPr lvl="1"/>
            <a:r>
              <a:rPr lang="en-US" altLang="en-US" dirty="0"/>
              <a:t>May require ongoing analysis (flood)</a:t>
            </a:r>
          </a:p>
          <a:p>
            <a:pPr lvl="1"/>
            <a:r>
              <a:rPr lang="en-US" altLang="en-US" dirty="0"/>
              <a:t>May be impacted by outside factors (potable water, ability to deliver supplies)</a:t>
            </a:r>
          </a:p>
          <a:p>
            <a:r>
              <a:rPr lang="en-US" altLang="en-US" dirty="0"/>
              <a:t>Action analysis</a:t>
            </a:r>
          </a:p>
          <a:p>
            <a:pPr lvl="1"/>
            <a:r>
              <a:rPr lang="en-US" altLang="en-US" dirty="0"/>
              <a:t>Potential for safe relocation (floor patients vs. ICU)</a:t>
            </a:r>
          </a:p>
          <a:p>
            <a:pPr lvl="1"/>
            <a:r>
              <a:rPr lang="en-US" altLang="en-US" dirty="0"/>
              <a:t>Timeline to evacuate – transport resources and transport time</a:t>
            </a:r>
          </a:p>
          <a:p>
            <a:pPr lvl="1"/>
            <a:r>
              <a:rPr lang="en-US" altLang="en-US" dirty="0"/>
              <a:t>Community resources to aid with evacuation (adequate available now? Adequate available if evacuation required later in event?)</a:t>
            </a:r>
          </a:p>
          <a:p>
            <a:pPr lvl="1"/>
            <a:r>
              <a:rPr lang="en-US" altLang="en-US" dirty="0"/>
              <a:t>Partial or complete evacuation</a:t>
            </a:r>
            <a:r>
              <a:rPr lang="en-US" altLang="en-US" dirty="0" smtClean="0"/>
              <a:t>?</a:t>
            </a:r>
            <a:endParaRPr lang="en-US" alt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15</a:t>
            </a:fld>
            <a:endParaRPr lang="en-US" dirty="0"/>
          </a:p>
        </p:txBody>
      </p:sp>
    </p:spTree>
    <p:extLst>
      <p:ext uri="{BB962C8B-B14F-4D97-AF65-F5344CB8AC3E}">
        <p14:creationId xmlns:p14="http://schemas.microsoft.com/office/powerpoint/2010/main" val="16715430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Evacuation</a:t>
            </a:r>
            <a:endParaRPr lang="en-US" dirty="0"/>
          </a:p>
        </p:txBody>
      </p:sp>
      <p:sp>
        <p:nvSpPr>
          <p:cNvPr id="3" name="Content Placeholder 2"/>
          <p:cNvSpPr>
            <a:spLocks noGrp="1"/>
          </p:cNvSpPr>
          <p:nvPr>
            <p:ph idx="1"/>
          </p:nvPr>
        </p:nvSpPr>
        <p:spPr/>
        <p:txBody>
          <a:bodyPr>
            <a:normAutofit fontScale="77500" lnSpcReduction="20000"/>
          </a:bodyPr>
          <a:lstStyle/>
          <a:p>
            <a:pPr>
              <a:spcAft>
                <a:spcPts val="0"/>
              </a:spcAft>
              <a:defRPr/>
            </a:pPr>
            <a:r>
              <a:rPr lang="en-US" dirty="0">
                <a:solidFill>
                  <a:schemeClr val="tx1">
                    <a:lumMod val="65000"/>
                    <a:lumOff val="35000"/>
                  </a:schemeClr>
                </a:solidFill>
              </a:rPr>
              <a:t>When relocation is not sustainable or possible</a:t>
            </a:r>
          </a:p>
          <a:p>
            <a:pPr>
              <a:spcAft>
                <a:spcPts val="0"/>
              </a:spcAft>
              <a:defRPr/>
            </a:pPr>
            <a:r>
              <a:rPr lang="en-US" dirty="0">
                <a:solidFill>
                  <a:schemeClr val="tx1">
                    <a:lumMod val="65000"/>
                    <a:lumOff val="35000"/>
                  </a:schemeClr>
                </a:solidFill>
              </a:rPr>
              <a:t>When the risk to the patients of movement is less than staying in the facility</a:t>
            </a:r>
          </a:p>
          <a:p>
            <a:pPr>
              <a:spcAft>
                <a:spcPts val="0"/>
              </a:spcAft>
              <a:defRPr/>
            </a:pPr>
            <a:r>
              <a:rPr lang="en-US" dirty="0">
                <a:solidFill>
                  <a:schemeClr val="tx1">
                    <a:lumMod val="65000"/>
                    <a:lumOff val="35000"/>
                  </a:schemeClr>
                </a:solidFill>
              </a:rPr>
              <a:t>When the safety of the facility or its supporting utilities cannot be assured</a:t>
            </a:r>
          </a:p>
          <a:p>
            <a:pPr>
              <a:spcAft>
                <a:spcPts val="0"/>
              </a:spcAft>
              <a:defRPr/>
            </a:pPr>
            <a:r>
              <a:rPr lang="en-US" dirty="0">
                <a:solidFill>
                  <a:schemeClr val="tx1">
                    <a:lumMod val="65000"/>
                    <a:lumOff val="35000"/>
                  </a:schemeClr>
                </a:solidFill>
              </a:rPr>
              <a:t>Partial</a:t>
            </a:r>
          </a:p>
          <a:p>
            <a:pPr lvl="1">
              <a:spcAft>
                <a:spcPts val="0"/>
              </a:spcAft>
              <a:buClr>
                <a:schemeClr val="accent1">
                  <a:lumMod val="60000"/>
                  <a:lumOff val="40000"/>
                </a:schemeClr>
              </a:buClr>
              <a:defRPr/>
            </a:pPr>
            <a:r>
              <a:rPr lang="en-US" dirty="0">
                <a:solidFill>
                  <a:schemeClr val="tx1">
                    <a:lumMod val="65000"/>
                    <a:lumOff val="35000"/>
                  </a:schemeClr>
                </a:solidFill>
              </a:rPr>
              <a:t>Patients in a subset of the facility are evacuated</a:t>
            </a:r>
          </a:p>
          <a:p>
            <a:pPr lvl="2">
              <a:spcAft>
                <a:spcPts val="0"/>
              </a:spcAft>
              <a:defRPr/>
            </a:pPr>
            <a:r>
              <a:rPr lang="en-US" dirty="0">
                <a:solidFill>
                  <a:schemeClr val="tx1">
                    <a:lumMod val="65000"/>
                    <a:lumOff val="35000"/>
                  </a:schemeClr>
                </a:solidFill>
              </a:rPr>
              <a:t>Portion of affected building(s)</a:t>
            </a:r>
          </a:p>
          <a:p>
            <a:pPr lvl="2">
              <a:spcAft>
                <a:spcPts val="0"/>
              </a:spcAft>
              <a:defRPr/>
            </a:pPr>
            <a:r>
              <a:rPr lang="en-US" dirty="0">
                <a:solidFill>
                  <a:schemeClr val="tx1">
                    <a:lumMod val="65000"/>
                    <a:lumOff val="35000"/>
                  </a:schemeClr>
                </a:solidFill>
              </a:rPr>
              <a:t>Evacuation of a subset of patients</a:t>
            </a:r>
          </a:p>
          <a:p>
            <a:pPr lvl="4">
              <a:spcAft>
                <a:spcPts val="0"/>
              </a:spcAft>
              <a:defRPr/>
            </a:pPr>
            <a:r>
              <a:rPr lang="en-US" dirty="0">
                <a:solidFill>
                  <a:schemeClr val="tx1">
                    <a:lumMod val="65000"/>
                    <a:lumOff val="35000"/>
                  </a:schemeClr>
                </a:solidFill>
              </a:rPr>
              <a:t>Intensive care</a:t>
            </a:r>
          </a:p>
          <a:p>
            <a:pPr lvl="4">
              <a:spcAft>
                <a:spcPts val="0"/>
              </a:spcAft>
              <a:defRPr/>
            </a:pPr>
            <a:r>
              <a:rPr lang="en-US" dirty="0">
                <a:solidFill>
                  <a:schemeClr val="tx1">
                    <a:lumMod val="65000"/>
                    <a:lumOff val="35000"/>
                  </a:schemeClr>
                </a:solidFill>
              </a:rPr>
              <a:t>All BUT intensive care (least stable)</a:t>
            </a:r>
          </a:p>
          <a:p>
            <a:pPr marL="0" indent="0">
              <a:buNone/>
            </a:pPr>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16</a:t>
            </a:fld>
            <a:endParaRPr lang="en-US" dirty="0"/>
          </a:p>
        </p:txBody>
      </p:sp>
    </p:spTree>
    <p:extLst>
      <p:ext uri="{BB962C8B-B14F-4D97-AF65-F5344CB8AC3E}">
        <p14:creationId xmlns:p14="http://schemas.microsoft.com/office/powerpoint/2010/main" val="36252711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Decision-making</a:t>
            </a:r>
            <a:endParaRPr lang="en-US" dirty="0"/>
          </a:p>
        </p:txBody>
      </p:sp>
      <p:sp>
        <p:nvSpPr>
          <p:cNvPr id="3" name="Content Placeholder 2"/>
          <p:cNvSpPr>
            <a:spLocks noGrp="1"/>
          </p:cNvSpPr>
          <p:nvPr>
            <p:ph idx="1"/>
          </p:nvPr>
        </p:nvSpPr>
        <p:spPr/>
        <p:txBody>
          <a:bodyPr>
            <a:normAutofit fontScale="92500" lnSpcReduction="20000"/>
          </a:bodyPr>
          <a:lstStyle/>
          <a:p>
            <a:r>
              <a:rPr lang="en-US" altLang="en-US" dirty="0"/>
              <a:t>May need to consider input from:</a:t>
            </a:r>
          </a:p>
          <a:p>
            <a:pPr lvl="1"/>
            <a:r>
              <a:rPr lang="en-US" altLang="en-US" dirty="0"/>
              <a:t>External technical experts (weather, toxicology, hydrology)</a:t>
            </a:r>
          </a:p>
          <a:p>
            <a:pPr lvl="1"/>
            <a:r>
              <a:rPr lang="en-US" altLang="en-US" dirty="0"/>
              <a:t>Internal command structure / experts (facilities, medical director, safety/security)</a:t>
            </a:r>
          </a:p>
          <a:p>
            <a:pPr lvl="1"/>
            <a:r>
              <a:rPr lang="en-US" altLang="en-US" dirty="0"/>
              <a:t>Community emergency management (public works, law enforcement, fire department)</a:t>
            </a:r>
          </a:p>
          <a:p>
            <a:pPr lvl="1"/>
            <a:r>
              <a:rPr lang="en-US" altLang="en-US" dirty="0"/>
              <a:t>Emergency Medical Services</a:t>
            </a:r>
          </a:p>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17</a:t>
            </a:fld>
            <a:endParaRPr lang="en-US" dirty="0"/>
          </a:p>
        </p:txBody>
      </p:sp>
    </p:spTree>
    <p:extLst>
      <p:ext uri="{BB962C8B-B14F-4D97-AF65-F5344CB8AC3E}">
        <p14:creationId xmlns:p14="http://schemas.microsoft.com/office/powerpoint/2010/main" val="12097718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Evacuation – Command actions</a:t>
            </a:r>
            <a:endParaRPr lang="en-US" dirty="0"/>
          </a:p>
        </p:txBody>
      </p:sp>
      <p:sp>
        <p:nvSpPr>
          <p:cNvPr id="3" name="Content Placeholder 2"/>
          <p:cNvSpPr>
            <a:spLocks noGrp="1"/>
          </p:cNvSpPr>
          <p:nvPr>
            <p:ph idx="1"/>
          </p:nvPr>
        </p:nvSpPr>
        <p:spPr/>
        <p:txBody>
          <a:bodyPr>
            <a:normAutofit fontScale="92500" lnSpcReduction="20000"/>
          </a:bodyPr>
          <a:lstStyle/>
          <a:p>
            <a:r>
              <a:rPr lang="en-US" altLang="en-US" dirty="0"/>
              <a:t>Once decision is made…</a:t>
            </a:r>
          </a:p>
          <a:p>
            <a:r>
              <a:rPr lang="en-US" altLang="en-US" dirty="0"/>
              <a:t>External</a:t>
            </a:r>
          </a:p>
          <a:p>
            <a:pPr lvl="1"/>
            <a:r>
              <a:rPr lang="en-US" altLang="en-US" dirty="0"/>
              <a:t>Notifications and call in of staff</a:t>
            </a:r>
          </a:p>
          <a:p>
            <a:pPr lvl="1"/>
            <a:r>
              <a:rPr lang="en-US" altLang="en-US" dirty="0"/>
              <a:t>Emergency Medical Services</a:t>
            </a:r>
          </a:p>
          <a:p>
            <a:pPr lvl="1"/>
            <a:r>
              <a:rPr lang="en-US" altLang="en-US" dirty="0"/>
              <a:t>Other transport agencies (bus, WC, other)</a:t>
            </a:r>
          </a:p>
          <a:p>
            <a:pPr lvl="1"/>
            <a:r>
              <a:rPr lang="en-US" altLang="en-US" dirty="0"/>
              <a:t>Receiving facilities</a:t>
            </a:r>
          </a:p>
          <a:p>
            <a:pPr lvl="1"/>
            <a:r>
              <a:rPr lang="en-US" altLang="en-US" dirty="0"/>
              <a:t>RHPC for region</a:t>
            </a:r>
          </a:p>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18</a:t>
            </a:fld>
            <a:endParaRPr lang="en-US" dirty="0"/>
          </a:p>
        </p:txBody>
      </p:sp>
    </p:spTree>
    <p:extLst>
      <p:ext uri="{BB962C8B-B14F-4D97-AF65-F5344CB8AC3E}">
        <p14:creationId xmlns:p14="http://schemas.microsoft.com/office/powerpoint/2010/main" val="21894659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Regional Healthcare Resource Center/RHPC</a:t>
            </a:r>
            <a:endParaRPr lang="en-US" dirty="0"/>
          </a:p>
        </p:txBody>
      </p:sp>
      <p:sp>
        <p:nvSpPr>
          <p:cNvPr id="3" name="Slide Number Placeholder 2"/>
          <p:cNvSpPr>
            <a:spLocks noGrp="1"/>
          </p:cNvSpPr>
          <p:nvPr>
            <p:ph type="sldNum" sz="quarter" idx="12"/>
          </p:nvPr>
        </p:nvSpPr>
        <p:spPr/>
        <p:txBody>
          <a:bodyPr/>
          <a:lstStyle/>
          <a:p>
            <a:fld id="{48F63A3B-78C7-47BE-AE5E-E10140E04643}" type="slidenum">
              <a:rPr lang="en-US" smtClean="0"/>
              <a:pPr/>
              <a:t>19</a:t>
            </a:fld>
            <a:endParaRPr lang="en-US" dirty="0"/>
          </a:p>
        </p:txBody>
      </p:sp>
      <p:sp>
        <p:nvSpPr>
          <p:cNvPr id="4" name="Content Placeholder 3"/>
          <p:cNvSpPr>
            <a:spLocks noGrp="1"/>
          </p:cNvSpPr>
          <p:nvPr>
            <p:ph sz="half" idx="2"/>
          </p:nvPr>
        </p:nvSpPr>
        <p:spPr>
          <a:xfrm>
            <a:off x="6248400" y="1605368"/>
            <a:ext cx="5638800" cy="4571187"/>
          </a:xfrm>
        </p:spPr>
        <p:txBody>
          <a:bodyPr>
            <a:normAutofit fontScale="25000" lnSpcReduction="20000"/>
          </a:bodyPr>
          <a:lstStyle/>
          <a:p>
            <a:pPr marL="0" indent="0">
              <a:lnSpc>
                <a:spcPct val="120000"/>
              </a:lnSpc>
              <a:spcBef>
                <a:spcPts val="0"/>
              </a:spcBef>
              <a:spcAft>
                <a:spcPts val="0"/>
              </a:spcAft>
              <a:buNone/>
            </a:pPr>
            <a:r>
              <a:rPr lang="en-US" dirty="0">
                <a:solidFill>
                  <a:schemeClr val="bg1"/>
                </a:solidFill>
              </a:rPr>
              <a:t>Resource Center </a:t>
            </a:r>
            <a:r>
              <a:rPr lang="en-US" dirty="0" smtClean="0">
                <a:solidFill>
                  <a:schemeClr val="bg1"/>
                </a:solidFill>
              </a:rPr>
              <a:t>Coordination</a:t>
            </a:r>
            <a:br>
              <a:rPr lang="en-US" dirty="0" smtClean="0">
                <a:solidFill>
                  <a:schemeClr val="bg1"/>
                </a:solidFill>
              </a:rPr>
            </a:br>
            <a:r>
              <a:rPr lang="en-US" dirty="0" smtClean="0">
                <a:solidFill>
                  <a:schemeClr val="bg1"/>
                </a:solidFill>
              </a:rPr>
              <a:t>Chart </a:t>
            </a:r>
            <a:r>
              <a:rPr lang="en-US" dirty="0">
                <a:solidFill>
                  <a:schemeClr val="bg1"/>
                </a:solidFill>
              </a:rPr>
              <a:t>begins – Choose either Regional Healthcare Resource center/RHPC or Multi Agency Coordination </a:t>
            </a:r>
            <a:r>
              <a:rPr lang="en-US" dirty="0" smtClean="0">
                <a:solidFill>
                  <a:schemeClr val="bg1"/>
                </a:solidFill>
              </a:rPr>
              <a:t>Center.</a:t>
            </a:r>
            <a:br>
              <a:rPr lang="en-US" dirty="0" smtClean="0">
                <a:solidFill>
                  <a:schemeClr val="bg1"/>
                </a:solidFill>
              </a:rPr>
            </a:br>
            <a:r>
              <a:rPr lang="en-US" dirty="0" smtClean="0">
                <a:solidFill>
                  <a:schemeClr val="bg1"/>
                </a:solidFill>
              </a:rPr>
              <a:t>Regional </a:t>
            </a:r>
            <a:r>
              <a:rPr lang="en-US" dirty="0">
                <a:solidFill>
                  <a:schemeClr val="bg1"/>
                </a:solidFill>
              </a:rPr>
              <a:t>Healthcare Resource Center/RHPC </a:t>
            </a:r>
            <a:r>
              <a:rPr lang="en-US" dirty="0" smtClean="0">
                <a:solidFill>
                  <a:schemeClr val="bg1"/>
                </a:solidFill>
              </a:rPr>
              <a:t/>
            </a:r>
            <a:br>
              <a:rPr lang="en-US" dirty="0" smtClean="0">
                <a:solidFill>
                  <a:schemeClr val="bg1"/>
                </a:solidFill>
              </a:rPr>
            </a:br>
            <a:r>
              <a:rPr lang="en-US" dirty="0" smtClean="0">
                <a:solidFill>
                  <a:schemeClr val="bg1"/>
                </a:solidFill>
              </a:rPr>
              <a:t>Option </a:t>
            </a:r>
            <a:r>
              <a:rPr lang="en-US" dirty="0">
                <a:solidFill>
                  <a:schemeClr val="bg1"/>
                </a:solidFill>
              </a:rPr>
              <a:t>1: Hospital </a:t>
            </a:r>
            <a:r>
              <a:rPr lang="en-US" dirty="0" smtClean="0">
                <a:solidFill>
                  <a:schemeClr val="bg1"/>
                </a:solidFill>
              </a:rPr>
              <a:t>A</a:t>
            </a:r>
            <a:br>
              <a:rPr lang="en-US" dirty="0" smtClean="0">
                <a:solidFill>
                  <a:schemeClr val="bg1"/>
                </a:solidFill>
              </a:rPr>
            </a:br>
            <a:r>
              <a:rPr lang="en-US" dirty="0" smtClean="0">
                <a:solidFill>
                  <a:schemeClr val="bg1"/>
                </a:solidFill>
              </a:rPr>
              <a:t>Option </a:t>
            </a:r>
            <a:r>
              <a:rPr lang="en-US" dirty="0">
                <a:solidFill>
                  <a:schemeClr val="bg1"/>
                </a:solidFill>
              </a:rPr>
              <a:t>2: Hospital </a:t>
            </a:r>
            <a:r>
              <a:rPr lang="en-US" dirty="0" smtClean="0">
                <a:solidFill>
                  <a:schemeClr val="bg1"/>
                </a:solidFill>
              </a:rPr>
              <a:t>B</a:t>
            </a:r>
            <a:br>
              <a:rPr lang="en-US" dirty="0" smtClean="0">
                <a:solidFill>
                  <a:schemeClr val="bg1"/>
                </a:solidFill>
              </a:rPr>
            </a:br>
            <a:r>
              <a:rPr lang="en-US" dirty="0" smtClean="0">
                <a:solidFill>
                  <a:schemeClr val="bg1"/>
                </a:solidFill>
              </a:rPr>
              <a:t>Option </a:t>
            </a:r>
            <a:r>
              <a:rPr lang="en-US" dirty="0">
                <a:solidFill>
                  <a:schemeClr val="bg1"/>
                </a:solidFill>
              </a:rPr>
              <a:t>3: Hospital C</a:t>
            </a:r>
          </a:p>
          <a:p>
            <a:pPr marL="0" indent="0">
              <a:lnSpc>
                <a:spcPct val="120000"/>
              </a:lnSpc>
              <a:spcBef>
                <a:spcPts val="0"/>
              </a:spcBef>
              <a:spcAft>
                <a:spcPts val="0"/>
              </a:spcAft>
              <a:buNone/>
            </a:pPr>
            <a:r>
              <a:rPr lang="en-US" dirty="0">
                <a:solidFill>
                  <a:schemeClr val="bg1"/>
                </a:solidFill>
              </a:rPr>
              <a:t>Option 4: Clinic Coordination</a:t>
            </a:r>
          </a:p>
          <a:p>
            <a:pPr marL="0" indent="0">
              <a:lnSpc>
                <a:spcPct val="120000"/>
              </a:lnSpc>
              <a:spcBef>
                <a:spcPts val="0"/>
              </a:spcBef>
              <a:spcAft>
                <a:spcPts val="0"/>
              </a:spcAft>
              <a:buNone/>
            </a:pPr>
            <a:r>
              <a:rPr lang="en-US" dirty="0">
                <a:solidFill>
                  <a:schemeClr val="bg1"/>
                </a:solidFill>
              </a:rPr>
              <a:t>Option 5. </a:t>
            </a:r>
            <a:r>
              <a:rPr lang="en-US" dirty="0" err="1">
                <a:solidFill>
                  <a:schemeClr val="bg1"/>
                </a:solidFill>
              </a:rPr>
              <a:t>Healthsystem</a:t>
            </a:r>
            <a:endParaRPr lang="en-US" dirty="0">
              <a:solidFill>
                <a:schemeClr val="bg1"/>
              </a:solidFill>
            </a:endParaRPr>
          </a:p>
          <a:p>
            <a:pPr marL="0" indent="0">
              <a:lnSpc>
                <a:spcPct val="120000"/>
              </a:lnSpc>
              <a:spcBef>
                <a:spcPts val="0"/>
              </a:spcBef>
              <a:spcAft>
                <a:spcPts val="0"/>
              </a:spcAft>
              <a:buNone/>
            </a:pPr>
            <a:r>
              <a:rPr lang="en-US" dirty="0">
                <a:solidFill>
                  <a:schemeClr val="bg1"/>
                </a:solidFill>
              </a:rPr>
              <a:t>Multi-Agency Coordination Center</a:t>
            </a:r>
          </a:p>
          <a:p>
            <a:pPr marL="0" indent="0">
              <a:lnSpc>
                <a:spcPct val="120000"/>
              </a:lnSpc>
              <a:spcBef>
                <a:spcPts val="0"/>
              </a:spcBef>
              <a:spcAft>
                <a:spcPts val="0"/>
              </a:spcAft>
              <a:buNone/>
            </a:pPr>
            <a:r>
              <a:rPr lang="en-US" dirty="0">
                <a:solidFill>
                  <a:schemeClr val="bg1"/>
                </a:solidFill>
              </a:rPr>
              <a:t>Option 1. EM – Jurisdiction Emergency Management</a:t>
            </a:r>
          </a:p>
          <a:p>
            <a:pPr marL="0" indent="0">
              <a:lnSpc>
                <a:spcPct val="120000"/>
              </a:lnSpc>
              <a:spcBef>
                <a:spcPts val="0"/>
              </a:spcBef>
              <a:spcAft>
                <a:spcPts val="0"/>
              </a:spcAft>
              <a:buNone/>
            </a:pPr>
            <a:r>
              <a:rPr lang="en-US" dirty="0">
                <a:solidFill>
                  <a:schemeClr val="bg1"/>
                </a:solidFill>
              </a:rPr>
              <a:t>	1. A</a:t>
            </a:r>
          </a:p>
          <a:p>
            <a:pPr marL="0" indent="0">
              <a:lnSpc>
                <a:spcPct val="120000"/>
              </a:lnSpc>
              <a:spcBef>
                <a:spcPts val="0"/>
              </a:spcBef>
              <a:spcAft>
                <a:spcPts val="0"/>
              </a:spcAft>
              <a:buNone/>
            </a:pPr>
            <a:r>
              <a:rPr lang="en-US" dirty="0">
                <a:solidFill>
                  <a:schemeClr val="bg1"/>
                </a:solidFill>
              </a:rPr>
              <a:t>	2. B</a:t>
            </a:r>
          </a:p>
          <a:p>
            <a:pPr marL="0" indent="0">
              <a:lnSpc>
                <a:spcPct val="120000"/>
              </a:lnSpc>
              <a:spcBef>
                <a:spcPts val="0"/>
              </a:spcBef>
              <a:spcAft>
                <a:spcPts val="0"/>
              </a:spcAft>
              <a:buNone/>
            </a:pPr>
            <a:r>
              <a:rPr lang="en-US" dirty="0">
                <a:solidFill>
                  <a:schemeClr val="bg1"/>
                </a:solidFill>
              </a:rPr>
              <a:t>	3. C</a:t>
            </a:r>
          </a:p>
          <a:p>
            <a:pPr marL="0" indent="0">
              <a:lnSpc>
                <a:spcPct val="120000"/>
              </a:lnSpc>
              <a:spcBef>
                <a:spcPts val="0"/>
              </a:spcBef>
              <a:spcAft>
                <a:spcPts val="0"/>
              </a:spcAft>
              <a:buNone/>
            </a:pPr>
            <a:r>
              <a:rPr lang="en-US" dirty="0">
                <a:solidFill>
                  <a:schemeClr val="bg1"/>
                </a:solidFill>
              </a:rPr>
              <a:t>Option 2. EMS – EMS Agencies</a:t>
            </a:r>
          </a:p>
          <a:p>
            <a:pPr marL="0" indent="0">
              <a:lnSpc>
                <a:spcPct val="120000"/>
              </a:lnSpc>
              <a:spcBef>
                <a:spcPts val="0"/>
              </a:spcBef>
              <a:spcAft>
                <a:spcPts val="0"/>
              </a:spcAft>
              <a:buNone/>
            </a:pPr>
            <a:r>
              <a:rPr lang="en-US" dirty="0">
                <a:solidFill>
                  <a:schemeClr val="bg1"/>
                </a:solidFill>
              </a:rPr>
              <a:t>	1. A</a:t>
            </a:r>
          </a:p>
          <a:p>
            <a:pPr marL="0" indent="0">
              <a:lnSpc>
                <a:spcPct val="120000"/>
              </a:lnSpc>
              <a:spcBef>
                <a:spcPts val="0"/>
              </a:spcBef>
              <a:spcAft>
                <a:spcPts val="0"/>
              </a:spcAft>
              <a:buNone/>
            </a:pPr>
            <a:r>
              <a:rPr lang="en-US" dirty="0">
                <a:solidFill>
                  <a:schemeClr val="bg1"/>
                </a:solidFill>
              </a:rPr>
              <a:t>	2. B</a:t>
            </a:r>
          </a:p>
          <a:p>
            <a:pPr marL="0" indent="0">
              <a:lnSpc>
                <a:spcPct val="120000"/>
              </a:lnSpc>
              <a:spcBef>
                <a:spcPts val="0"/>
              </a:spcBef>
              <a:spcAft>
                <a:spcPts val="0"/>
              </a:spcAft>
              <a:buNone/>
            </a:pPr>
            <a:r>
              <a:rPr lang="en-US" dirty="0">
                <a:solidFill>
                  <a:schemeClr val="bg1"/>
                </a:solidFill>
              </a:rPr>
              <a:t>	3. C</a:t>
            </a:r>
          </a:p>
          <a:p>
            <a:pPr marL="0" indent="0">
              <a:lnSpc>
                <a:spcPct val="120000"/>
              </a:lnSpc>
              <a:spcBef>
                <a:spcPts val="0"/>
              </a:spcBef>
              <a:spcAft>
                <a:spcPts val="0"/>
              </a:spcAft>
              <a:buNone/>
            </a:pPr>
            <a:r>
              <a:rPr lang="en-US" dirty="0">
                <a:solidFill>
                  <a:schemeClr val="bg1"/>
                </a:solidFill>
              </a:rPr>
              <a:t>Option 3. PH – Public Health Agencies</a:t>
            </a:r>
          </a:p>
          <a:p>
            <a:pPr marL="0" indent="0">
              <a:lnSpc>
                <a:spcPct val="120000"/>
              </a:lnSpc>
              <a:spcBef>
                <a:spcPts val="0"/>
              </a:spcBef>
              <a:spcAft>
                <a:spcPts val="0"/>
              </a:spcAft>
              <a:buNone/>
            </a:pPr>
            <a:r>
              <a:rPr lang="en-US" dirty="0">
                <a:solidFill>
                  <a:schemeClr val="bg1"/>
                </a:solidFill>
              </a:rPr>
              <a:t>	1. A</a:t>
            </a:r>
          </a:p>
          <a:p>
            <a:pPr marL="0" indent="0">
              <a:lnSpc>
                <a:spcPct val="120000"/>
              </a:lnSpc>
              <a:spcBef>
                <a:spcPts val="0"/>
              </a:spcBef>
              <a:spcAft>
                <a:spcPts val="0"/>
              </a:spcAft>
              <a:buNone/>
            </a:pPr>
            <a:r>
              <a:rPr lang="en-US" dirty="0">
                <a:solidFill>
                  <a:schemeClr val="bg1"/>
                </a:solidFill>
              </a:rPr>
              <a:t>	2. B</a:t>
            </a:r>
          </a:p>
          <a:p>
            <a:pPr marL="0" indent="0">
              <a:lnSpc>
                <a:spcPct val="120000"/>
              </a:lnSpc>
              <a:spcBef>
                <a:spcPts val="0"/>
              </a:spcBef>
              <a:spcAft>
                <a:spcPts val="0"/>
              </a:spcAft>
              <a:buNone/>
            </a:pPr>
            <a:r>
              <a:rPr lang="en-US" dirty="0">
                <a:solidFill>
                  <a:schemeClr val="bg1"/>
                </a:solidFill>
              </a:rPr>
              <a:t>	3. C</a:t>
            </a:r>
          </a:p>
          <a:p>
            <a:pPr marL="0" indent="0">
              <a:lnSpc>
                <a:spcPct val="120000"/>
              </a:lnSpc>
              <a:spcBef>
                <a:spcPts val="0"/>
              </a:spcBef>
              <a:spcAft>
                <a:spcPts val="0"/>
              </a:spcAft>
              <a:buNone/>
            </a:pPr>
            <a:endParaRPr lang="en-US" dirty="0"/>
          </a:p>
          <a:p>
            <a:pPr marL="0" indent="0">
              <a:lnSpc>
                <a:spcPct val="120000"/>
              </a:lnSpc>
              <a:spcBef>
                <a:spcPts val="0"/>
              </a:spcBef>
              <a:spcAft>
                <a:spcPts val="0"/>
              </a:spcAft>
              <a:buNone/>
            </a:pPr>
            <a:endParaRPr lang="en-US" dirty="0"/>
          </a:p>
        </p:txBody>
      </p:sp>
      <p:pic>
        <p:nvPicPr>
          <p:cNvPr id="6" name="Content Placeholder 5" descr="flowchart of regional healthcare resource center choices, description below"/>
          <p:cNvPicPr>
            <a:picLocks noGrp="1" noChangeAspect="1"/>
          </p:cNvPicPr>
          <p:nvPr>
            <p:ph idx="14"/>
          </p:nvPr>
        </p:nvPicPr>
        <p:blipFill>
          <a:blip r:embed="rId3">
            <a:extLst>
              <a:ext uri="{28A0092B-C50C-407E-A947-70E740481C1C}">
                <a14:useLocalDpi xmlns:a14="http://schemas.microsoft.com/office/drawing/2010/main" val="0"/>
              </a:ext>
            </a:extLst>
          </a:blip>
          <a:stretch>
            <a:fillRect/>
          </a:stretch>
        </p:blipFill>
        <p:spPr>
          <a:xfrm>
            <a:off x="2559179" y="-231354"/>
            <a:ext cx="9632821" cy="7194014"/>
          </a:xfrm>
        </p:spPr>
      </p:pic>
    </p:spTree>
    <p:extLst>
      <p:ext uri="{BB962C8B-B14F-4D97-AF65-F5344CB8AC3E}">
        <p14:creationId xmlns:p14="http://schemas.microsoft.com/office/powerpoint/2010/main" val="40133633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If I go there will be trouble…</a:t>
            </a:r>
            <a:endParaRPr lang="en-US"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159918" y="1374814"/>
            <a:ext cx="7854415" cy="5236277"/>
          </a:xfrm>
        </p:spPr>
      </p:pic>
      <p:sp>
        <p:nvSpPr>
          <p:cNvPr id="4" name="Slide Number Placeholder 3"/>
          <p:cNvSpPr>
            <a:spLocks noGrp="1"/>
          </p:cNvSpPr>
          <p:nvPr>
            <p:ph type="sldNum" sz="quarter" idx="12"/>
          </p:nvPr>
        </p:nvSpPr>
        <p:spPr/>
        <p:txBody>
          <a:bodyPr/>
          <a:lstStyle/>
          <a:p>
            <a:fld id="{48F63A3B-78C7-47BE-AE5E-E10140E04643}" type="slidenum">
              <a:rPr lang="en-US" smtClean="0"/>
              <a:t>2</a:t>
            </a:fld>
            <a:endParaRPr lang="en-US" dirty="0"/>
          </a:p>
        </p:txBody>
      </p:sp>
    </p:spTree>
    <p:extLst>
      <p:ext uri="{BB962C8B-B14F-4D97-AF65-F5344CB8AC3E}">
        <p14:creationId xmlns:p14="http://schemas.microsoft.com/office/powerpoint/2010/main" val="27743750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Evacuation – Command actions</a:t>
            </a:r>
            <a:endParaRPr lang="en-US" dirty="0"/>
          </a:p>
        </p:txBody>
      </p:sp>
      <p:sp>
        <p:nvSpPr>
          <p:cNvPr id="3" name="Content Placeholder 2"/>
          <p:cNvSpPr>
            <a:spLocks noGrp="1"/>
          </p:cNvSpPr>
          <p:nvPr>
            <p:ph idx="1"/>
          </p:nvPr>
        </p:nvSpPr>
        <p:spPr/>
        <p:txBody>
          <a:bodyPr>
            <a:normAutofit fontScale="62500" lnSpcReduction="20000"/>
          </a:bodyPr>
          <a:lstStyle/>
          <a:p>
            <a:r>
              <a:rPr lang="en-US" altLang="en-US" dirty="0"/>
              <a:t>Internal Notifications</a:t>
            </a:r>
          </a:p>
          <a:p>
            <a:pPr lvl="1"/>
            <a:r>
              <a:rPr lang="en-US" altLang="en-US" dirty="0"/>
              <a:t>Affected Units – in emergency, overhead paging may be used</a:t>
            </a:r>
          </a:p>
          <a:p>
            <a:pPr lvl="2"/>
            <a:r>
              <a:rPr lang="en-US" altLang="en-US" dirty="0"/>
              <a:t>Timeline and staging areas</a:t>
            </a:r>
          </a:p>
          <a:p>
            <a:pPr lvl="2"/>
            <a:r>
              <a:rPr lang="en-US" altLang="en-US" dirty="0"/>
              <a:t>Begin patient triage and collection of belongings</a:t>
            </a:r>
          </a:p>
          <a:p>
            <a:pPr lvl="1"/>
            <a:r>
              <a:rPr lang="en-US" altLang="en-US" dirty="0"/>
              <a:t>Pharmacy (meds for staging areas)</a:t>
            </a:r>
          </a:p>
          <a:p>
            <a:pPr lvl="1"/>
            <a:r>
              <a:rPr lang="en-US" altLang="en-US" dirty="0"/>
              <a:t>Facilities (supplies for staging areas)</a:t>
            </a:r>
          </a:p>
          <a:p>
            <a:pPr lvl="1"/>
            <a:r>
              <a:rPr lang="en-US" altLang="en-US" dirty="0"/>
              <a:t>Transporters (and supplies – carts, canvases, stair-chairs relevant to event)</a:t>
            </a:r>
          </a:p>
          <a:p>
            <a:pPr lvl="1"/>
            <a:r>
              <a:rPr lang="en-US" altLang="en-US" dirty="0"/>
              <a:t>Nutrition services – water and other supplies for staging and </a:t>
            </a:r>
            <a:r>
              <a:rPr lang="en-US" altLang="en-US" dirty="0" err="1"/>
              <a:t>enroute</a:t>
            </a:r>
            <a:r>
              <a:rPr lang="en-US" altLang="en-US" dirty="0"/>
              <a:t> with patients</a:t>
            </a:r>
          </a:p>
          <a:p>
            <a:pPr lvl="1"/>
            <a:r>
              <a:rPr lang="en-US" altLang="en-US" dirty="0"/>
              <a:t>Safety and Security – traffic control, EMS staging, entry control, etc.</a:t>
            </a:r>
          </a:p>
          <a:p>
            <a:pPr marL="0" indent="0">
              <a:buNone/>
            </a:pPr>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20</a:t>
            </a:fld>
            <a:endParaRPr lang="en-US" dirty="0"/>
          </a:p>
        </p:txBody>
      </p:sp>
    </p:spTree>
    <p:extLst>
      <p:ext uri="{BB962C8B-B14F-4D97-AF65-F5344CB8AC3E}">
        <p14:creationId xmlns:p14="http://schemas.microsoft.com/office/powerpoint/2010/main" val="21756272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Evacuation – HICS positions</a:t>
            </a:r>
            <a:endParaRPr lang="en-US" dirty="0"/>
          </a:p>
        </p:txBody>
      </p:sp>
      <p:sp>
        <p:nvSpPr>
          <p:cNvPr id="3" name="Content Placeholder 2"/>
          <p:cNvSpPr>
            <a:spLocks noGrp="1"/>
          </p:cNvSpPr>
          <p:nvPr>
            <p:ph idx="1"/>
          </p:nvPr>
        </p:nvSpPr>
        <p:spPr/>
        <p:txBody>
          <a:bodyPr>
            <a:normAutofit fontScale="62500" lnSpcReduction="20000"/>
          </a:bodyPr>
          <a:lstStyle/>
          <a:p>
            <a:pPr>
              <a:lnSpc>
                <a:spcPct val="90000"/>
              </a:lnSpc>
            </a:pPr>
            <a:r>
              <a:rPr lang="en-US" altLang="en-US" dirty="0"/>
              <a:t>Operations Chief – responsible for moving patients to staging and transportation in orderly fashion</a:t>
            </a:r>
          </a:p>
          <a:p>
            <a:pPr lvl="1">
              <a:lnSpc>
                <a:spcPct val="90000"/>
              </a:lnSpc>
            </a:pPr>
            <a:r>
              <a:rPr lang="en-US" altLang="en-US" dirty="0"/>
              <a:t>Evacuation Branch Director – may be appointed if evacuation is NOT the focus of the Ops Chief (fire, damage to facility)</a:t>
            </a:r>
          </a:p>
          <a:p>
            <a:pPr lvl="1">
              <a:lnSpc>
                <a:spcPct val="90000"/>
              </a:lnSpc>
            </a:pPr>
            <a:r>
              <a:rPr lang="en-US" altLang="en-US" dirty="0"/>
              <a:t>Staging Officer (and Manager, if &gt;1 staging area)</a:t>
            </a:r>
          </a:p>
          <a:p>
            <a:pPr lvl="1">
              <a:lnSpc>
                <a:spcPct val="90000"/>
              </a:lnSpc>
            </a:pPr>
            <a:r>
              <a:rPr lang="en-US" altLang="en-US" dirty="0"/>
              <a:t>Transportation Officer (and Manager, if &gt;1 staging area)</a:t>
            </a:r>
          </a:p>
          <a:p>
            <a:pPr lvl="1">
              <a:lnSpc>
                <a:spcPct val="90000"/>
              </a:lnSpc>
            </a:pPr>
            <a:r>
              <a:rPr lang="en-US" altLang="en-US" dirty="0"/>
              <a:t>Triage Officer – 1 per staging area</a:t>
            </a:r>
          </a:p>
          <a:p>
            <a:pPr>
              <a:lnSpc>
                <a:spcPct val="90000"/>
              </a:lnSpc>
            </a:pPr>
            <a:r>
              <a:rPr lang="en-US" altLang="en-US" dirty="0"/>
              <a:t>Planning Chief</a:t>
            </a:r>
          </a:p>
          <a:p>
            <a:pPr lvl="1">
              <a:lnSpc>
                <a:spcPct val="90000"/>
              </a:lnSpc>
            </a:pPr>
            <a:r>
              <a:rPr lang="en-US" altLang="en-US" dirty="0"/>
              <a:t>Identifies receiving facilities (may have assistance from RHPC, etc.)</a:t>
            </a:r>
          </a:p>
          <a:p>
            <a:pPr lvl="1">
              <a:lnSpc>
                <a:spcPct val="90000"/>
              </a:lnSpc>
            </a:pPr>
            <a:r>
              <a:rPr lang="en-US" altLang="en-US" dirty="0"/>
              <a:t>Arranges transfers</a:t>
            </a:r>
          </a:p>
          <a:p>
            <a:pPr lvl="1">
              <a:lnSpc>
                <a:spcPct val="90000"/>
              </a:lnSpc>
            </a:pPr>
            <a:r>
              <a:rPr lang="en-US" altLang="en-US" dirty="0"/>
              <a:t>Tracks transfers and assures clinical information transfer</a:t>
            </a:r>
          </a:p>
          <a:p>
            <a:pPr marL="0" indent="0">
              <a:buNone/>
            </a:pPr>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21</a:t>
            </a:fld>
            <a:endParaRPr lang="en-US" dirty="0"/>
          </a:p>
        </p:txBody>
      </p:sp>
    </p:spTree>
    <p:extLst>
      <p:ext uri="{BB962C8B-B14F-4D97-AF65-F5344CB8AC3E}">
        <p14:creationId xmlns:p14="http://schemas.microsoft.com/office/powerpoint/2010/main" val="3487658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Patient Triage</a:t>
            </a:r>
            <a:endParaRPr lang="en-US" dirty="0"/>
          </a:p>
        </p:txBody>
      </p:sp>
      <p:sp>
        <p:nvSpPr>
          <p:cNvPr id="3" name="Content Placeholder 2"/>
          <p:cNvSpPr>
            <a:spLocks noGrp="1"/>
          </p:cNvSpPr>
          <p:nvPr>
            <p:ph idx="1"/>
          </p:nvPr>
        </p:nvSpPr>
        <p:spPr/>
        <p:txBody>
          <a:bodyPr>
            <a:normAutofit fontScale="62500" lnSpcReduction="20000"/>
          </a:bodyPr>
          <a:lstStyle/>
          <a:p>
            <a:pPr>
              <a:spcAft>
                <a:spcPts val="0"/>
              </a:spcAft>
              <a:defRPr/>
            </a:pPr>
            <a:r>
              <a:rPr lang="en-US" dirty="0">
                <a:solidFill>
                  <a:schemeClr val="tx1">
                    <a:lumMod val="65000"/>
                    <a:lumOff val="35000"/>
                  </a:schemeClr>
                </a:solidFill>
              </a:rPr>
              <a:t>REVERSE TRIAGE on inpatient units</a:t>
            </a:r>
          </a:p>
          <a:p>
            <a:pPr lvl="1">
              <a:spcAft>
                <a:spcPts val="0"/>
              </a:spcAft>
              <a:buClr>
                <a:schemeClr val="accent1">
                  <a:lumMod val="60000"/>
                  <a:lumOff val="40000"/>
                </a:schemeClr>
              </a:buClr>
              <a:defRPr/>
            </a:pPr>
            <a:r>
              <a:rPr lang="en-US" dirty="0">
                <a:solidFill>
                  <a:schemeClr val="tx1">
                    <a:lumMod val="65000"/>
                    <a:lumOff val="35000"/>
                  </a:schemeClr>
                </a:solidFill>
              </a:rPr>
              <a:t>Move ambulatory patients in a group or a few groups with escort FIRST (Green) </a:t>
            </a:r>
          </a:p>
          <a:p>
            <a:pPr lvl="1">
              <a:spcAft>
                <a:spcPts val="0"/>
              </a:spcAft>
              <a:buClr>
                <a:schemeClr val="accent1">
                  <a:lumMod val="60000"/>
                  <a:lumOff val="40000"/>
                </a:schemeClr>
              </a:buClr>
              <a:defRPr/>
            </a:pPr>
            <a:r>
              <a:rPr lang="en-US" dirty="0">
                <a:solidFill>
                  <a:schemeClr val="tx1">
                    <a:lumMod val="65000"/>
                    <a:lumOff val="35000"/>
                  </a:schemeClr>
                </a:solidFill>
              </a:rPr>
              <a:t>Move stable non-ambulatory patients SECOND (Yellow)</a:t>
            </a:r>
          </a:p>
          <a:p>
            <a:pPr lvl="1">
              <a:spcAft>
                <a:spcPts val="0"/>
              </a:spcAft>
              <a:buClr>
                <a:schemeClr val="accent1">
                  <a:lumMod val="60000"/>
                  <a:lumOff val="40000"/>
                </a:schemeClr>
              </a:buClr>
              <a:defRPr/>
            </a:pPr>
            <a:r>
              <a:rPr lang="en-US" dirty="0">
                <a:solidFill>
                  <a:schemeClr val="tx1">
                    <a:lumMod val="65000"/>
                    <a:lumOff val="35000"/>
                  </a:schemeClr>
                </a:solidFill>
              </a:rPr>
              <a:t>Move the least stable patients LAST (Red)</a:t>
            </a:r>
          </a:p>
          <a:p>
            <a:pPr lvl="1">
              <a:spcAft>
                <a:spcPts val="0"/>
              </a:spcAft>
              <a:buClr>
                <a:schemeClr val="accent1">
                  <a:lumMod val="60000"/>
                  <a:lumOff val="40000"/>
                </a:schemeClr>
              </a:buClr>
              <a:defRPr/>
            </a:pPr>
            <a:endParaRPr lang="en-US" dirty="0">
              <a:solidFill>
                <a:schemeClr val="tx1">
                  <a:lumMod val="65000"/>
                  <a:lumOff val="35000"/>
                </a:schemeClr>
              </a:solidFill>
            </a:endParaRPr>
          </a:p>
          <a:p>
            <a:pPr>
              <a:spcAft>
                <a:spcPts val="0"/>
              </a:spcAft>
              <a:defRPr/>
            </a:pPr>
            <a:r>
              <a:rPr lang="en-US" dirty="0">
                <a:solidFill>
                  <a:schemeClr val="tx1">
                    <a:lumMod val="65000"/>
                    <a:lumOff val="35000"/>
                  </a:schemeClr>
                </a:solidFill>
              </a:rPr>
              <a:t>Once at staging…normal priority</a:t>
            </a:r>
          </a:p>
          <a:p>
            <a:pPr lvl="1">
              <a:spcAft>
                <a:spcPts val="0"/>
              </a:spcAft>
              <a:buClr>
                <a:schemeClr val="accent1">
                  <a:lumMod val="60000"/>
                  <a:lumOff val="40000"/>
                </a:schemeClr>
              </a:buClr>
              <a:defRPr/>
            </a:pPr>
            <a:r>
              <a:rPr lang="en-US" dirty="0">
                <a:solidFill>
                  <a:schemeClr val="tx1">
                    <a:lumMod val="65000"/>
                    <a:lumOff val="35000"/>
                  </a:schemeClr>
                </a:solidFill>
              </a:rPr>
              <a:t>RED first to go</a:t>
            </a:r>
          </a:p>
          <a:p>
            <a:pPr lvl="1">
              <a:spcAft>
                <a:spcPts val="0"/>
              </a:spcAft>
              <a:buClr>
                <a:schemeClr val="accent1">
                  <a:lumMod val="60000"/>
                  <a:lumOff val="40000"/>
                </a:schemeClr>
              </a:buClr>
              <a:defRPr/>
            </a:pPr>
            <a:r>
              <a:rPr lang="en-US" dirty="0">
                <a:solidFill>
                  <a:schemeClr val="tx1">
                    <a:lumMod val="65000"/>
                    <a:lumOff val="35000"/>
                  </a:schemeClr>
                </a:solidFill>
              </a:rPr>
              <a:t>YELLOW second</a:t>
            </a:r>
          </a:p>
          <a:p>
            <a:pPr lvl="1">
              <a:spcAft>
                <a:spcPts val="0"/>
              </a:spcAft>
              <a:buClr>
                <a:schemeClr val="accent1">
                  <a:lumMod val="60000"/>
                  <a:lumOff val="40000"/>
                </a:schemeClr>
              </a:buClr>
              <a:defRPr/>
            </a:pPr>
            <a:r>
              <a:rPr lang="en-US" dirty="0">
                <a:solidFill>
                  <a:schemeClr val="tx1">
                    <a:lumMod val="65000"/>
                    <a:lumOff val="35000"/>
                  </a:schemeClr>
                </a:solidFill>
              </a:rPr>
              <a:t>GREEN last (and/or via bus, </a:t>
            </a:r>
            <a:r>
              <a:rPr lang="en-US" dirty="0" err="1">
                <a:solidFill>
                  <a:schemeClr val="tx1">
                    <a:lumMod val="65000"/>
                    <a:lumOff val="35000"/>
                  </a:schemeClr>
                </a:solidFill>
              </a:rPr>
              <a:t>etc</a:t>
            </a:r>
            <a:r>
              <a:rPr lang="en-US" dirty="0">
                <a:solidFill>
                  <a:schemeClr val="tx1">
                    <a:lumMod val="65000"/>
                    <a:lumOff val="35000"/>
                  </a:schemeClr>
                </a:solidFill>
              </a:rPr>
              <a:t>)</a:t>
            </a:r>
          </a:p>
          <a:p>
            <a:pPr lvl="1">
              <a:spcAft>
                <a:spcPts val="0"/>
              </a:spcAft>
              <a:buClr>
                <a:schemeClr val="accent1">
                  <a:lumMod val="60000"/>
                  <a:lumOff val="40000"/>
                </a:schemeClr>
              </a:buClr>
              <a:defRPr/>
            </a:pPr>
            <a:endParaRPr lang="en-US" dirty="0">
              <a:solidFill>
                <a:schemeClr val="tx1">
                  <a:lumMod val="65000"/>
                  <a:lumOff val="35000"/>
                </a:schemeClr>
              </a:solidFill>
            </a:endParaRPr>
          </a:p>
          <a:p>
            <a:pPr>
              <a:spcAft>
                <a:spcPts val="0"/>
              </a:spcAft>
              <a:defRPr/>
            </a:pPr>
            <a:r>
              <a:rPr lang="en-US" dirty="0">
                <a:solidFill>
                  <a:schemeClr val="tx1">
                    <a:lumMod val="65000"/>
                    <a:lumOff val="35000"/>
                  </a:schemeClr>
                </a:solidFill>
              </a:rPr>
              <a:t>KEY POINT: Triage during evacuation reflects priority for EMS transport, NOT movement to staging</a:t>
            </a:r>
          </a:p>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22</a:t>
            </a:fld>
            <a:endParaRPr lang="en-US" dirty="0"/>
          </a:p>
        </p:txBody>
      </p:sp>
    </p:spTree>
    <p:extLst>
      <p:ext uri="{BB962C8B-B14F-4D97-AF65-F5344CB8AC3E}">
        <p14:creationId xmlns:p14="http://schemas.microsoft.com/office/powerpoint/2010/main" val="26228490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Patient </a:t>
            </a:r>
            <a:r>
              <a:rPr lang="en-US" altLang="en-US" dirty="0" smtClean="0"/>
              <a:t>Triage – graphic</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022125506"/>
              </p:ext>
            </p:extLst>
          </p:nvPr>
        </p:nvGraphicFramePr>
        <p:xfrm>
          <a:off x="429657" y="1593850"/>
          <a:ext cx="11457542" cy="4480560"/>
        </p:xfrm>
        <a:graphic>
          <a:graphicData uri="http://schemas.openxmlformats.org/drawingml/2006/table">
            <a:tbl>
              <a:tblPr firstRow="1" bandRow="1">
                <a:tableStyleId>{5C22544A-7EE6-4342-B048-85BDC9FD1C3A}</a:tableStyleId>
              </a:tblPr>
              <a:tblGrid>
                <a:gridCol w="1674565">
                  <a:extLst>
                    <a:ext uri="{9D8B030D-6E8A-4147-A177-3AD203B41FA5}">
                      <a16:colId xmlns:a16="http://schemas.microsoft.com/office/drawing/2014/main" val="3120374223"/>
                    </a:ext>
                  </a:extLst>
                </a:gridCol>
                <a:gridCol w="5023691">
                  <a:extLst>
                    <a:ext uri="{9D8B030D-6E8A-4147-A177-3AD203B41FA5}">
                      <a16:colId xmlns:a16="http://schemas.microsoft.com/office/drawing/2014/main" val="1185550073"/>
                    </a:ext>
                  </a:extLst>
                </a:gridCol>
                <a:gridCol w="4759286">
                  <a:extLst>
                    <a:ext uri="{9D8B030D-6E8A-4147-A177-3AD203B41FA5}">
                      <a16:colId xmlns:a16="http://schemas.microsoft.com/office/drawing/2014/main" val="2780427308"/>
                    </a:ext>
                  </a:extLst>
                </a:gridCol>
              </a:tblGrid>
              <a:tr h="370840">
                <a:tc>
                  <a:txBody>
                    <a:bodyPr/>
                    <a:lstStyle/>
                    <a:p>
                      <a:r>
                        <a:rPr lang="en-US" dirty="0" smtClean="0">
                          <a:solidFill>
                            <a:schemeClr val="tx2"/>
                          </a:solidFill>
                        </a:rPr>
                        <a:t>Triage Level</a:t>
                      </a:r>
                      <a:endParaRPr lang="en-US" dirty="0">
                        <a:solidFill>
                          <a:schemeClr val="tx2"/>
                        </a:solidFill>
                      </a:endParaRPr>
                    </a:p>
                  </a:txBody>
                  <a:tcPr>
                    <a:solidFill>
                      <a:schemeClr val="bg2"/>
                    </a:solidFill>
                  </a:tcPr>
                </a:tc>
                <a:tc>
                  <a:txBody>
                    <a:bodyPr/>
                    <a:lstStyle/>
                    <a:p>
                      <a:r>
                        <a:rPr lang="en-US" dirty="0" smtClean="0">
                          <a:solidFill>
                            <a:schemeClr val="tx2"/>
                          </a:solidFill>
                        </a:rPr>
                        <a:t>Priority for Evacuation off nursing unit – REVERSED START PRIORITY</a:t>
                      </a:r>
                      <a:endParaRPr lang="en-US" dirty="0">
                        <a:solidFill>
                          <a:schemeClr val="tx2"/>
                        </a:solidFill>
                      </a:endParaRPr>
                    </a:p>
                  </a:txBody>
                  <a:tcPr>
                    <a:solidFill>
                      <a:schemeClr val="bg2"/>
                    </a:solidFill>
                  </a:tcPr>
                </a:tc>
                <a:tc>
                  <a:txBody>
                    <a:bodyPr/>
                    <a:lstStyle/>
                    <a:p>
                      <a:r>
                        <a:rPr lang="en-US" dirty="0" smtClean="0">
                          <a:solidFill>
                            <a:schemeClr val="tx2"/>
                          </a:solidFill>
                        </a:rPr>
                        <a:t>Priority for Transfer to another healthcare facility – TRADITIONAL</a:t>
                      </a:r>
                      <a:r>
                        <a:rPr lang="en-US" baseline="0" dirty="0" smtClean="0">
                          <a:solidFill>
                            <a:schemeClr val="tx2"/>
                          </a:solidFill>
                        </a:rPr>
                        <a:t> START PRIORITY</a:t>
                      </a:r>
                      <a:endParaRPr lang="en-US" dirty="0">
                        <a:solidFill>
                          <a:schemeClr val="tx2"/>
                        </a:solidFill>
                      </a:endParaRPr>
                    </a:p>
                  </a:txBody>
                  <a:tcPr>
                    <a:solidFill>
                      <a:schemeClr val="bg2"/>
                    </a:solidFill>
                  </a:tcPr>
                </a:tc>
                <a:extLst>
                  <a:ext uri="{0D108BD9-81ED-4DB2-BD59-A6C34878D82A}">
                    <a16:rowId xmlns:a16="http://schemas.microsoft.com/office/drawing/2014/main" val="623962108"/>
                  </a:ext>
                </a:extLst>
              </a:tr>
              <a:tr h="370840">
                <a:tc>
                  <a:txBody>
                    <a:bodyPr/>
                    <a:lstStyle/>
                    <a:p>
                      <a:r>
                        <a:rPr lang="en-US" dirty="0" smtClean="0">
                          <a:solidFill>
                            <a:schemeClr val="bg1"/>
                          </a:solidFill>
                        </a:rPr>
                        <a:t>RED- STOP</a:t>
                      </a:r>
                      <a:endParaRPr lang="en-US" dirty="0">
                        <a:solidFill>
                          <a:schemeClr val="bg1"/>
                        </a:solidFill>
                      </a:endParaRPr>
                    </a:p>
                  </a:txBody>
                  <a:tcPr>
                    <a:solidFill>
                      <a:srgbClr val="FF0000"/>
                    </a:solidFill>
                  </a:tcPr>
                </a:tc>
                <a:tc>
                  <a:txBody>
                    <a:bodyPr/>
                    <a:lstStyle/>
                    <a:p>
                      <a:r>
                        <a:rPr lang="en-US" dirty="0" smtClean="0">
                          <a:solidFill>
                            <a:schemeClr val="bg1"/>
                          </a:solidFill>
                        </a:rPr>
                        <a:t>These patients require maximum assistance</a:t>
                      </a:r>
                      <a:r>
                        <a:rPr lang="en-US" baseline="0" dirty="0" smtClean="0">
                          <a:solidFill>
                            <a:schemeClr val="bg1"/>
                          </a:solidFill>
                        </a:rPr>
                        <a:t> to move. In an evacuation, these patients move LAST from the inpatient unit. These patients may require 2-3 staff members to transport. </a:t>
                      </a:r>
                      <a:endParaRPr lang="en-US" dirty="0">
                        <a:solidFill>
                          <a:schemeClr val="bg1"/>
                        </a:solidFill>
                      </a:endParaRPr>
                    </a:p>
                  </a:txBody>
                  <a:tcPr>
                    <a:solidFill>
                      <a:srgbClr val="FF0000"/>
                    </a:solidFill>
                  </a:tcPr>
                </a:tc>
                <a:tc>
                  <a:txBody>
                    <a:bodyPr/>
                    <a:lstStyle/>
                    <a:p>
                      <a:r>
                        <a:rPr lang="en-US" dirty="0" smtClean="0">
                          <a:solidFill>
                            <a:schemeClr val="bg1"/>
                          </a:solidFill>
                        </a:rPr>
                        <a:t>These patients require</a:t>
                      </a:r>
                      <a:r>
                        <a:rPr lang="en-US" baseline="0" dirty="0" smtClean="0">
                          <a:solidFill>
                            <a:schemeClr val="bg1"/>
                          </a:solidFill>
                        </a:rPr>
                        <a:t> maximum support to sustain life in an evacuation. These patients move FIRST as transfers from your facility to another healthcare facility.</a:t>
                      </a:r>
                      <a:endParaRPr lang="en-US" dirty="0">
                        <a:solidFill>
                          <a:schemeClr val="bg1"/>
                        </a:solidFill>
                      </a:endParaRPr>
                    </a:p>
                  </a:txBody>
                  <a:tcPr>
                    <a:solidFill>
                      <a:srgbClr val="FF0000"/>
                    </a:solidFill>
                  </a:tcPr>
                </a:tc>
                <a:extLst>
                  <a:ext uri="{0D108BD9-81ED-4DB2-BD59-A6C34878D82A}">
                    <a16:rowId xmlns:a16="http://schemas.microsoft.com/office/drawing/2014/main" val="366275974"/>
                  </a:ext>
                </a:extLst>
              </a:tr>
              <a:tr h="370840">
                <a:tc>
                  <a:txBody>
                    <a:bodyPr/>
                    <a:lstStyle/>
                    <a:p>
                      <a:r>
                        <a:rPr lang="en-US" dirty="0" smtClean="0">
                          <a:solidFill>
                            <a:schemeClr val="tx2"/>
                          </a:solidFill>
                        </a:rPr>
                        <a:t>YELLOW – CAUTION</a:t>
                      </a:r>
                      <a:endParaRPr lang="en-US" dirty="0">
                        <a:solidFill>
                          <a:schemeClr val="tx2"/>
                        </a:solidFill>
                      </a:endParaRPr>
                    </a:p>
                  </a:txBody>
                  <a:tcPr>
                    <a:solidFill>
                      <a:srgbClr val="FFFF00"/>
                    </a:solidFill>
                  </a:tcPr>
                </a:tc>
                <a:tc>
                  <a:txBody>
                    <a:bodyPr/>
                    <a:lstStyle/>
                    <a:p>
                      <a:r>
                        <a:rPr lang="en-US" dirty="0" smtClean="0">
                          <a:solidFill>
                            <a:schemeClr val="tx2"/>
                          </a:solidFill>
                        </a:rPr>
                        <a:t>These patients require</a:t>
                      </a:r>
                      <a:r>
                        <a:rPr lang="en-US" baseline="0" dirty="0" smtClean="0">
                          <a:solidFill>
                            <a:schemeClr val="tx2"/>
                          </a:solidFill>
                        </a:rPr>
                        <a:t> some assistance and should be moved SECOND in priority from the inpatient unit. Patients may require wheelchairs or stretchers and 1-2 staff members to transport.</a:t>
                      </a:r>
                      <a:endParaRPr lang="en-US" dirty="0">
                        <a:solidFill>
                          <a:schemeClr val="tx2"/>
                        </a:solidFill>
                      </a:endParaRPr>
                    </a:p>
                  </a:txBody>
                  <a:tcPr>
                    <a:solidFill>
                      <a:srgbClr val="FFFF00"/>
                    </a:solidFill>
                  </a:tcPr>
                </a:tc>
                <a:tc>
                  <a:txBody>
                    <a:bodyPr/>
                    <a:lstStyle/>
                    <a:p>
                      <a:r>
                        <a:rPr lang="en-US" dirty="0" smtClean="0">
                          <a:solidFill>
                            <a:schemeClr val="tx2"/>
                          </a:solidFill>
                        </a:rPr>
                        <a:t>These patients will be moved SECOND in priority as transfers from your facility to another facility.</a:t>
                      </a:r>
                      <a:endParaRPr lang="en-US" dirty="0">
                        <a:solidFill>
                          <a:schemeClr val="tx2"/>
                        </a:solidFill>
                      </a:endParaRPr>
                    </a:p>
                  </a:txBody>
                  <a:tcPr>
                    <a:solidFill>
                      <a:srgbClr val="FFFF00"/>
                    </a:solidFill>
                  </a:tcPr>
                </a:tc>
                <a:extLst>
                  <a:ext uri="{0D108BD9-81ED-4DB2-BD59-A6C34878D82A}">
                    <a16:rowId xmlns:a16="http://schemas.microsoft.com/office/drawing/2014/main" val="1801136874"/>
                  </a:ext>
                </a:extLst>
              </a:tr>
              <a:tr h="370840">
                <a:tc>
                  <a:txBody>
                    <a:bodyPr/>
                    <a:lstStyle/>
                    <a:p>
                      <a:r>
                        <a:rPr lang="en-US" dirty="0" smtClean="0">
                          <a:solidFill>
                            <a:schemeClr val="tx2"/>
                          </a:solidFill>
                        </a:rPr>
                        <a:t>GREEN - GO</a:t>
                      </a:r>
                      <a:endParaRPr lang="en-US" dirty="0">
                        <a:solidFill>
                          <a:schemeClr val="tx2"/>
                        </a:solidFill>
                      </a:endParaRPr>
                    </a:p>
                  </a:txBody>
                  <a:tcPr>
                    <a:solidFill>
                      <a:srgbClr val="92D050"/>
                    </a:solidFill>
                  </a:tcPr>
                </a:tc>
                <a:tc>
                  <a:txBody>
                    <a:bodyPr/>
                    <a:lstStyle/>
                    <a:p>
                      <a:r>
                        <a:rPr lang="en-US" dirty="0" smtClean="0">
                          <a:solidFill>
                            <a:schemeClr val="tx2"/>
                          </a:solidFill>
                        </a:rPr>
                        <a:t>These patients require</a:t>
                      </a:r>
                      <a:r>
                        <a:rPr lang="en-US" baseline="0" dirty="0" smtClean="0">
                          <a:solidFill>
                            <a:schemeClr val="tx2"/>
                          </a:solidFill>
                        </a:rPr>
                        <a:t> minimal assistance and can be moved FIRST from the unit. Patients are ambulatory and 1 staff member can safely lead sever patients who fall into this category into the staging area.</a:t>
                      </a:r>
                      <a:endParaRPr lang="en-US" dirty="0">
                        <a:solidFill>
                          <a:schemeClr val="tx2"/>
                        </a:solidFill>
                      </a:endParaRPr>
                    </a:p>
                  </a:txBody>
                  <a:tcPr>
                    <a:solidFill>
                      <a:srgbClr val="92D050"/>
                    </a:solidFill>
                  </a:tcPr>
                </a:tc>
                <a:tc>
                  <a:txBody>
                    <a:bodyPr/>
                    <a:lstStyle/>
                    <a:p>
                      <a:r>
                        <a:rPr lang="en-US" dirty="0" smtClean="0">
                          <a:solidFill>
                            <a:schemeClr val="tx2"/>
                          </a:solidFill>
                        </a:rPr>
                        <a:t>These patients will be moved LAST as transfers from your facility to another healthcare facility. </a:t>
                      </a:r>
                      <a:endParaRPr lang="en-US" dirty="0">
                        <a:solidFill>
                          <a:schemeClr val="tx2"/>
                        </a:solidFill>
                      </a:endParaRPr>
                    </a:p>
                  </a:txBody>
                  <a:tcPr>
                    <a:solidFill>
                      <a:srgbClr val="92D050"/>
                    </a:solidFill>
                  </a:tcPr>
                </a:tc>
                <a:extLst>
                  <a:ext uri="{0D108BD9-81ED-4DB2-BD59-A6C34878D82A}">
                    <a16:rowId xmlns:a16="http://schemas.microsoft.com/office/drawing/2014/main" val="1212910120"/>
                  </a:ext>
                </a:extLst>
              </a:tr>
            </a:tbl>
          </a:graphicData>
        </a:graphic>
      </p:graphicFrame>
      <p:sp>
        <p:nvSpPr>
          <p:cNvPr id="4" name="Slide Number Placeholder 3"/>
          <p:cNvSpPr>
            <a:spLocks noGrp="1"/>
          </p:cNvSpPr>
          <p:nvPr>
            <p:ph type="sldNum" sz="quarter" idx="12"/>
          </p:nvPr>
        </p:nvSpPr>
        <p:spPr/>
        <p:txBody>
          <a:bodyPr/>
          <a:lstStyle/>
          <a:p>
            <a:fld id="{48F63A3B-78C7-47BE-AE5E-E10140E04643}" type="slidenum">
              <a:rPr lang="en-US" smtClean="0"/>
              <a:t>23</a:t>
            </a:fld>
            <a:endParaRPr lang="en-US" dirty="0"/>
          </a:p>
        </p:txBody>
      </p:sp>
    </p:spTree>
    <p:extLst>
      <p:ext uri="{BB962C8B-B14F-4D97-AF65-F5344CB8AC3E}">
        <p14:creationId xmlns:p14="http://schemas.microsoft.com/office/powerpoint/2010/main" val="2347655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Unit – based actions during evacuation</a:t>
            </a:r>
            <a:endParaRPr lang="en-US" dirty="0"/>
          </a:p>
        </p:txBody>
      </p:sp>
      <p:sp>
        <p:nvSpPr>
          <p:cNvPr id="3" name="Content Placeholder 2"/>
          <p:cNvSpPr>
            <a:spLocks noGrp="1"/>
          </p:cNvSpPr>
          <p:nvPr>
            <p:ph idx="1"/>
          </p:nvPr>
        </p:nvSpPr>
        <p:spPr/>
        <p:txBody>
          <a:bodyPr>
            <a:normAutofit fontScale="77500" lnSpcReduction="20000"/>
          </a:bodyPr>
          <a:lstStyle/>
          <a:p>
            <a:r>
              <a:rPr lang="en-US" altLang="en-US" dirty="0"/>
              <a:t>Triage tag patient (DMS evacuation tag)</a:t>
            </a:r>
          </a:p>
          <a:p>
            <a:r>
              <a:rPr lang="en-US" altLang="en-US" dirty="0"/>
              <a:t>Urgent evacuation – provide list of patient transportation needs to hospital command center</a:t>
            </a:r>
          </a:p>
          <a:p>
            <a:r>
              <a:rPr lang="en-US" altLang="en-US" dirty="0"/>
              <a:t>Tag belongings with corresponding bands/number off DMS tag</a:t>
            </a:r>
          </a:p>
          <a:p>
            <a:r>
              <a:rPr lang="en-US" altLang="en-US" dirty="0"/>
              <a:t>Print patient summary per instructions of IC</a:t>
            </a:r>
          </a:p>
          <a:p>
            <a:pPr lvl="1"/>
            <a:r>
              <a:rPr lang="en-US" altLang="en-US" dirty="0"/>
              <a:t>Emergency – Diagnosis, allergies, medications, advance directives</a:t>
            </a:r>
          </a:p>
          <a:p>
            <a:pPr lvl="1"/>
            <a:r>
              <a:rPr lang="en-US" altLang="en-US" dirty="0"/>
              <a:t>Urgent – Add patient summary, med admin record, family contact information and primary </a:t>
            </a:r>
            <a:r>
              <a:rPr lang="en-US" altLang="en-US" dirty="0" smtClean="0"/>
              <a:t>physician</a:t>
            </a:r>
            <a:endParaRPr lang="en-US" alt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24</a:t>
            </a:fld>
            <a:endParaRPr lang="en-US" dirty="0"/>
          </a:p>
        </p:txBody>
      </p:sp>
    </p:spTree>
    <p:extLst>
      <p:ext uri="{BB962C8B-B14F-4D97-AF65-F5344CB8AC3E}">
        <p14:creationId xmlns:p14="http://schemas.microsoft.com/office/powerpoint/2010/main" val="22256780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DMS tag</a:t>
            </a:r>
            <a:endParaRPr lang="en-US" dirty="0"/>
          </a:p>
        </p:txBody>
      </p:sp>
      <p:pic>
        <p:nvPicPr>
          <p:cNvPr id="5" name="Content Placeholder 4" descr="DMS hospital Evauation Ta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78304" y="0"/>
            <a:ext cx="6820780" cy="6820780"/>
          </a:xfrm>
        </p:spPr>
      </p:pic>
      <p:sp>
        <p:nvSpPr>
          <p:cNvPr id="4" name="Slide Number Placeholder 3"/>
          <p:cNvSpPr>
            <a:spLocks noGrp="1"/>
          </p:cNvSpPr>
          <p:nvPr>
            <p:ph type="sldNum" sz="quarter" idx="12"/>
          </p:nvPr>
        </p:nvSpPr>
        <p:spPr/>
        <p:txBody>
          <a:bodyPr/>
          <a:lstStyle/>
          <a:p>
            <a:fld id="{48F63A3B-78C7-47BE-AE5E-E10140E04643}" type="slidenum">
              <a:rPr lang="en-US" smtClean="0"/>
              <a:t>25</a:t>
            </a:fld>
            <a:endParaRPr lang="en-US" dirty="0"/>
          </a:p>
        </p:txBody>
      </p:sp>
    </p:spTree>
    <p:extLst>
      <p:ext uri="{BB962C8B-B14F-4D97-AF65-F5344CB8AC3E}">
        <p14:creationId xmlns:p14="http://schemas.microsoft.com/office/powerpoint/2010/main" val="20566815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Unit – based actions during evacuation </a:t>
            </a:r>
            <a:r>
              <a:rPr lang="en-US" altLang="en-US" dirty="0" smtClean="0"/>
              <a:t>continued</a:t>
            </a:r>
            <a:endParaRPr lang="en-US" dirty="0"/>
          </a:p>
        </p:txBody>
      </p:sp>
      <p:sp>
        <p:nvSpPr>
          <p:cNvPr id="3" name="Content Placeholder 2"/>
          <p:cNvSpPr>
            <a:spLocks noGrp="1"/>
          </p:cNvSpPr>
          <p:nvPr>
            <p:ph idx="1"/>
          </p:nvPr>
        </p:nvSpPr>
        <p:spPr/>
        <p:txBody>
          <a:bodyPr>
            <a:normAutofit fontScale="77500" lnSpcReduction="20000"/>
          </a:bodyPr>
          <a:lstStyle/>
          <a:p>
            <a:r>
              <a:rPr lang="en-US" altLang="en-US" dirty="0"/>
              <a:t>Escort green patients to staging area (emergency – as soon as possible, urgent – when notified by staging/command center)</a:t>
            </a:r>
          </a:p>
          <a:p>
            <a:r>
              <a:rPr lang="en-US" altLang="en-US" dirty="0"/>
              <a:t>Move yellow patients</a:t>
            </a:r>
          </a:p>
          <a:p>
            <a:r>
              <a:rPr lang="en-US" altLang="en-US" dirty="0"/>
              <a:t>Move red patients</a:t>
            </a:r>
          </a:p>
          <a:p>
            <a:r>
              <a:rPr lang="en-US" altLang="en-US" dirty="0"/>
              <a:t>Sweep unit, tagging doors across door frame with ‘room clear’</a:t>
            </a:r>
          </a:p>
          <a:p>
            <a:r>
              <a:rPr lang="en-US" altLang="en-US" dirty="0"/>
              <a:t>Unit leader accounts for staff in staging area, facilitates support for patients until </a:t>
            </a:r>
            <a:r>
              <a:rPr lang="en-US" altLang="en-US" dirty="0" smtClean="0"/>
              <a:t>transported</a:t>
            </a:r>
            <a:endParaRPr lang="en-US" alt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26</a:t>
            </a:fld>
            <a:endParaRPr lang="en-US" dirty="0"/>
          </a:p>
        </p:txBody>
      </p:sp>
    </p:spTree>
    <p:extLst>
      <p:ext uri="{BB962C8B-B14F-4D97-AF65-F5344CB8AC3E}">
        <p14:creationId xmlns:p14="http://schemas.microsoft.com/office/powerpoint/2010/main" val="4372601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Sweeping rooms</a:t>
            </a:r>
            <a:endParaRPr lang="en-US" dirty="0"/>
          </a:p>
        </p:txBody>
      </p:sp>
      <p:sp>
        <p:nvSpPr>
          <p:cNvPr id="3" name="Slide Number Placeholder 2"/>
          <p:cNvSpPr>
            <a:spLocks noGrp="1"/>
          </p:cNvSpPr>
          <p:nvPr>
            <p:ph type="sldNum" sz="quarter" idx="12"/>
          </p:nvPr>
        </p:nvSpPr>
        <p:spPr/>
        <p:txBody>
          <a:bodyPr/>
          <a:lstStyle/>
          <a:p>
            <a:fld id="{48F63A3B-78C7-47BE-AE5E-E10140E04643}" type="slidenum">
              <a:rPr lang="en-US" smtClean="0"/>
              <a:pPr/>
              <a:t>27</a:t>
            </a:fld>
            <a:endParaRPr lang="en-US" dirty="0"/>
          </a:p>
        </p:txBody>
      </p:sp>
      <p:sp>
        <p:nvSpPr>
          <p:cNvPr id="4" name="Content Placeholder 3"/>
          <p:cNvSpPr>
            <a:spLocks noGrp="1"/>
          </p:cNvSpPr>
          <p:nvPr>
            <p:ph sz="half" idx="2"/>
          </p:nvPr>
        </p:nvSpPr>
        <p:spPr>
          <a:xfrm>
            <a:off x="304800" y="1632500"/>
            <a:ext cx="5638800" cy="4571187"/>
          </a:xfrm>
        </p:spPr>
        <p:txBody>
          <a:bodyPr>
            <a:normAutofit fontScale="92500" lnSpcReduction="10000"/>
          </a:bodyPr>
          <a:lstStyle/>
          <a:p>
            <a:r>
              <a:rPr lang="en-US" altLang="en-US" dirty="0"/>
              <a:t>All rooms that cannot be visually cleared (e.g. fully visible from hall – open cubicles in post-anesthesia area)</a:t>
            </a:r>
          </a:p>
          <a:p>
            <a:r>
              <a:rPr lang="en-US" altLang="en-US" dirty="0"/>
              <a:t>Place ‘room clear’ or similar sticker across door </a:t>
            </a:r>
            <a:r>
              <a:rPr lang="en-US" altLang="en-US" dirty="0" smtClean="0"/>
              <a:t>jamb</a:t>
            </a:r>
            <a:endParaRPr lang="en-US" altLang="en-US" dirty="0"/>
          </a:p>
        </p:txBody>
      </p:sp>
      <p:pic>
        <p:nvPicPr>
          <p:cNvPr id="6" name="Content Placeholder 5" descr="hospital door closed"/>
          <p:cNvPicPr>
            <a:picLocks noGrp="1" noChangeAspect="1"/>
          </p:cNvPicPr>
          <p:nvPr>
            <p:ph idx="14"/>
          </p:nvPr>
        </p:nvPicPr>
        <p:blipFill rotWithShape="1">
          <a:blip r:embed="rId3" cstate="print">
            <a:extLst>
              <a:ext uri="{28A0092B-C50C-407E-A947-70E740481C1C}">
                <a14:useLocalDpi xmlns:a14="http://schemas.microsoft.com/office/drawing/2010/main" val="0"/>
              </a:ext>
            </a:extLst>
          </a:blip>
          <a:srcRect l="32742"/>
          <a:stretch/>
        </p:blipFill>
        <p:spPr>
          <a:xfrm>
            <a:off x="8105775" y="1798637"/>
            <a:ext cx="3792538" cy="4229100"/>
          </a:xfrm>
        </p:spPr>
      </p:pic>
      <p:sp>
        <p:nvSpPr>
          <p:cNvPr id="7" name="Rectangle 6"/>
          <p:cNvSpPr/>
          <p:nvPr/>
        </p:nvSpPr>
        <p:spPr>
          <a:xfrm>
            <a:off x="9551624" y="3877937"/>
            <a:ext cx="561860" cy="220337"/>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900" b="1" dirty="0" smtClean="0"/>
              <a:t>CLEAR</a:t>
            </a:r>
            <a:endParaRPr lang="en-US" sz="900" b="1" dirty="0"/>
          </a:p>
        </p:txBody>
      </p:sp>
    </p:spTree>
    <p:extLst>
      <p:ext uri="{BB962C8B-B14F-4D97-AF65-F5344CB8AC3E}">
        <p14:creationId xmlns:p14="http://schemas.microsoft.com/office/powerpoint/2010/main" val="27845110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Staging Officer</a:t>
            </a:r>
            <a:endParaRPr lang="en-US" dirty="0"/>
          </a:p>
        </p:txBody>
      </p:sp>
      <p:sp>
        <p:nvSpPr>
          <p:cNvPr id="3" name="Content Placeholder 2"/>
          <p:cNvSpPr>
            <a:spLocks noGrp="1"/>
          </p:cNvSpPr>
          <p:nvPr>
            <p:ph idx="1"/>
          </p:nvPr>
        </p:nvSpPr>
        <p:spPr/>
        <p:txBody>
          <a:bodyPr>
            <a:normAutofit fontScale="70000" lnSpcReduction="20000"/>
          </a:bodyPr>
          <a:lstStyle/>
          <a:p>
            <a:pPr>
              <a:spcAft>
                <a:spcPts val="0"/>
              </a:spcAft>
              <a:defRPr/>
            </a:pPr>
            <a:r>
              <a:rPr lang="en-US" dirty="0">
                <a:solidFill>
                  <a:schemeClr val="tx1">
                    <a:lumMod val="65000"/>
                    <a:lumOff val="35000"/>
                  </a:schemeClr>
                </a:solidFill>
              </a:rPr>
              <a:t>Assure supplies and staff requested to staging area</a:t>
            </a:r>
          </a:p>
          <a:p>
            <a:pPr>
              <a:spcAft>
                <a:spcPts val="0"/>
              </a:spcAft>
              <a:defRPr/>
            </a:pPr>
            <a:r>
              <a:rPr lang="en-US" dirty="0">
                <a:solidFill>
                  <a:schemeClr val="tx1">
                    <a:lumMod val="65000"/>
                    <a:lumOff val="35000"/>
                  </a:schemeClr>
                </a:solidFill>
              </a:rPr>
              <a:t>Clear furniture and otherwise prepare area for patients</a:t>
            </a:r>
          </a:p>
          <a:p>
            <a:pPr>
              <a:spcAft>
                <a:spcPts val="0"/>
              </a:spcAft>
              <a:defRPr/>
            </a:pPr>
            <a:r>
              <a:rPr lang="en-US" dirty="0">
                <a:solidFill>
                  <a:schemeClr val="tx1">
                    <a:lumMod val="65000"/>
                    <a:lumOff val="35000"/>
                  </a:schemeClr>
                </a:solidFill>
              </a:rPr>
              <a:t>Designate areas for ambulatory patients and carts/non-ambulatory (including clear floor space)</a:t>
            </a:r>
          </a:p>
          <a:p>
            <a:pPr>
              <a:spcAft>
                <a:spcPts val="0"/>
              </a:spcAft>
              <a:defRPr/>
            </a:pPr>
            <a:r>
              <a:rPr lang="en-US" dirty="0">
                <a:solidFill>
                  <a:schemeClr val="tx1">
                    <a:lumMod val="65000"/>
                    <a:lumOff val="35000"/>
                  </a:schemeClr>
                </a:solidFill>
              </a:rPr>
              <a:t>Work with transport officer to assure loading zone(s) designated and understand traffic flow, vehicle staging, patient loading plans</a:t>
            </a:r>
          </a:p>
          <a:p>
            <a:pPr>
              <a:spcAft>
                <a:spcPts val="0"/>
              </a:spcAft>
              <a:defRPr/>
            </a:pPr>
            <a:r>
              <a:rPr lang="en-US" dirty="0">
                <a:solidFill>
                  <a:schemeClr val="tx1">
                    <a:lumMod val="65000"/>
                    <a:lumOff val="35000"/>
                  </a:schemeClr>
                </a:solidFill>
              </a:rPr>
              <a:t>Distribute forms, supplies as necessary to unit leaders, transport officer, triage officer</a:t>
            </a:r>
          </a:p>
          <a:p>
            <a:pPr>
              <a:spcAft>
                <a:spcPts val="0"/>
              </a:spcAft>
              <a:defRPr/>
            </a:pPr>
            <a:r>
              <a:rPr lang="en-US" dirty="0">
                <a:solidFill>
                  <a:schemeClr val="tx1">
                    <a:lumMod val="65000"/>
                    <a:lumOff val="35000"/>
                  </a:schemeClr>
                </a:solidFill>
              </a:rPr>
              <a:t>Communicate / coordinate with hospital command center – especially if requesting patients from units in sequential fashion (keep the flow going</a:t>
            </a:r>
            <a:r>
              <a:rPr lang="en-US" dirty="0" smtClean="0">
                <a:solidFill>
                  <a:schemeClr val="tx1">
                    <a:lumMod val="65000"/>
                    <a:lumOff val="35000"/>
                  </a:schemeClr>
                </a:solidFill>
              </a:rPr>
              <a:t>)</a:t>
            </a:r>
            <a:endParaRPr lang="en-US" dirty="0">
              <a:solidFill>
                <a:schemeClr val="tx1">
                  <a:lumMod val="65000"/>
                  <a:lumOff val="35000"/>
                </a:schemeClr>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smtClean="0"/>
              <a:t>28</a:t>
            </a:fld>
            <a:endParaRPr lang="en-US" dirty="0"/>
          </a:p>
        </p:txBody>
      </p:sp>
    </p:spTree>
    <p:extLst>
      <p:ext uri="{BB962C8B-B14F-4D97-AF65-F5344CB8AC3E}">
        <p14:creationId xmlns:p14="http://schemas.microsoft.com/office/powerpoint/2010/main" val="20571523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Triage Officer</a:t>
            </a:r>
            <a:endParaRPr lang="en-US" dirty="0"/>
          </a:p>
        </p:txBody>
      </p:sp>
      <p:sp>
        <p:nvSpPr>
          <p:cNvPr id="3" name="Content Placeholder 2"/>
          <p:cNvSpPr>
            <a:spLocks noGrp="1"/>
          </p:cNvSpPr>
          <p:nvPr>
            <p:ph idx="1"/>
          </p:nvPr>
        </p:nvSpPr>
        <p:spPr/>
        <p:txBody>
          <a:bodyPr>
            <a:normAutofit fontScale="92500" lnSpcReduction="10000"/>
          </a:bodyPr>
          <a:lstStyle/>
          <a:p>
            <a:r>
              <a:rPr lang="en-US" altLang="en-US" dirty="0"/>
              <a:t>Assess patients entering staging area</a:t>
            </a:r>
          </a:p>
          <a:p>
            <a:r>
              <a:rPr lang="en-US" altLang="en-US" dirty="0"/>
              <a:t>Re-triage for transport as necessary</a:t>
            </a:r>
          </a:p>
          <a:p>
            <a:r>
              <a:rPr lang="en-US" altLang="en-US" dirty="0"/>
              <a:t>Work with transport officer to assure RED/YELLOW/GREEN patients (in that order if possible) moved in appropriate resources</a:t>
            </a:r>
          </a:p>
          <a:p>
            <a:r>
              <a:rPr lang="en-US" altLang="en-US" dirty="0"/>
              <a:t>Facilitate any necessary patient care in staging area, re-triage as needed</a:t>
            </a:r>
          </a:p>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29</a:t>
            </a:fld>
            <a:endParaRPr lang="en-US" dirty="0"/>
          </a:p>
        </p:txBody>
      </p:sp>
    </p:spTree>
    <p:extLst>
      <p:ext uri="{BB962C8B-B14F-4D97-AF65-F5344CB8AC3E}">
        <p14:creationId xmlns:p14="http://schemas.microsoft.com/office/powerpoint/2010/main" val="15168569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If I Stay it will be double…</a:t>
            </a:r>
          </a:p>
        </p:txBody>
      </p:sp>
      <p:sp>
        <p:nvSpPr>
          <p:cNvPr id="3" name="Slide Number Placeholder 2"/>
          <p:cNvSpPr>
            <a:spLocks noGrp="1"/>
          </p:cNvSpPr>
          <p:nvPr>
            <p:ph type="sldNum" sz="quarter" idx="12"/>
          </p:nvPr>
        </p:nvSpPr>
        <p:spPr/>
        <p:txBody>
          <a:bodyPr/>
          <a:lstStyle/>
          <a:p>
            <a:fld id="{48F63A3B-78C7-47BE-AE5E-E10140E04643}" type="slidenum">
              <a:rPr lang="en-US" smtClean="0"/>
              <a:pPr/>
              <a:t>3</a:t>
            </a:fld>
            <a:endParaRPr lang="en-US" dirty="0"/>
          </a:p>
        </p:txBody>
      </p:sp>
      <p:pic>
        <p:nvPicPr>
          <p:cNvPr id="7" name="Content Placeholder 6" descr="Flood waters with emergency response team"/>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257580" y="1487533"/>
            <a:ext cx="5431316" cy="3614998"/>
          </a:xfrm>
        </p:spPr>
      </p:pic>
      <p:pic>
        <p:nvPicPr>
          <p:cNvPr id="6" name="Content Placeholder 5" descr="flood waters in street"/>
          <p:cNvPicPr>
            <a:picLocks noGrp="1" noChangeAspect="1"/>
          </p:cNvPicPr>
          <p:nvPr>
            <p:ph idx="14"/>
          </p:nvPr>
        </p:nvPicPr>
        <p:blipFill>
          <a:blip r:embed="rId4" cstate="print">
            <a:extLst>
              <a:ext uri="{28A0092B-C50C-407E-A947-70E740481C1C}">
                <a14:useLocalDpi xmlns:a14="http://schemas.microsoft.com/office/drawing/2010/main" val="0"/>
              </a:ext>
            </a:extLst>
          </a:blip>
          <a:stretch>
            <a:fillRect/>
          </a:stretch>
        </p:blipFill>
        <p:spPr>
          <a:xfrm>
            <a:off x="503104" y="2443953"/>
            <a:ext cx="5159566" cy="3433244"/>
          </a:xfrm>
        </p:spPr>
      </p:pic>
    </p:spTree>
    <p:extLst>
      <p:ext uri="{BB962C8B-B14F-4D97-AF65-F5344CB8AC3E}">
        <p14:creationId xmlns:p14="http://schemas.microsoft.com/office/powerpoint/2010/main" val="17456140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Transport Officer</a:t>
            </a:r>
            <a:endParaRPr lang="en-US" dirty="0"/>
          </a:p>
        </p:txBody>
      </p:sp>
      <p:sp>
        <p:nvSpPr>
          <p:cNvPr id="3" name="Content Placeholder 2"/>
          <p:cNvSpPr>
            <a:spLocks noGrp="1"/>
          </p:cNvSpPr>
          <p:nvPr>
            <p:ph idx="1"/>
          </p:nvPr>
        </p:nvSpPr>
        <p:spPr/>
        <p:txBody>
          <a:bodyPr>
            <a:normAutofit fontScale="70000" lnSpcReduction="20000"/>
          </a:bodyPr>
          <a:lstStyle/>
          <a:p>
            <a:pPr>
              <a:spcAft>
                <a:spcPts val="0"/>
              </a:spcAft>
              <a:defRPr/>
            </a:pPr>
            <a:r>
              <a:rPr lang="en-US" dirty="0">
                <a:solidFill>
                  <a:schemeClr val="tx1">
                    <a:lumMod val="65000"/>
                    <a:lumOff val="35000"/>
                  </a:schemeClr>
                </a:solidFill>
              </a:rPr>
              <a:t>Liaison with EMS</a:t>
            </a:r>
          </a:p>
          <a:p>
            <a:pPr lvl="1">
              <a:spcAft>
                <a:spcPts val="0"/>
              </a:spcAft>
              <a:buClr>
                <a:schemeClr val="accent1">
                  <a:lumMod val="60000"/>
                  <a:lumOff val="40000"/>
                </a:schemeClr>
              </a:buClr>
              <a:defRPr/>
            </a:pPr>
            <a:r>
              <a:rPr lang="en-US" dirty="0">
                <a:solidFill>
                  <a:schemeClr val="tx1">
                    <a:lumMod val="65000"/>
                    <a:lumOff val="35000"/>
                  </a:schemeClr>
                </a:solidFill>
              </a:rPr>
              <a:t>Determine staging area for transport resources</a:t>
            </a:r>
          </a:p>
          <a:p>
            <a:pPr lvl="1">
              <a:spcAft>
                <a:spcPts val="0"/>
              </a:spcAft>
              <a:buClr>
                <a:schemeClr val="accent1">
                  <a:lumMod val="60000"/>
                  <a:lumOff val="40000"/>
                </a:schemeClr>
              </a:buClr>
              <a:defRPr/>
            </a:pPr>
            <a:r>
              <a:rPr lang="en-US" dirty="0">
                <a:solidFill>
                  <a:schemeClr val="tx1">
                    <a:lumMod val="65000"/>
                    <a:lumOff val="35000"/>
                  </a:schemeClr>
                </a:solidFill>
              </a:rPr>
              <a:t>Determine loading area</a:t>
            </a:r>
          </a:p>
          <a:p>
            <a:pPr lvl="1">
              <a:spcAft>
                <a:spcPts val="0"/>
              </a:spcAft>
              <a:buClr>
                <a:schemeClr val="accent1">
                  <a:lumMod val="60000"/>
                  <a:lumOff val="40000"/>
                </a:schemeClr>
              </a:buClr>
              <a:defRPr/>
            </a:pPr>
            <a:r>
              <a:rPr lang="en-US" dirty="0">
                <a:solidFill>
                  <a:schemeClr val="tx1">
                    <a:lumMod val="65000"/>
                    <a:lumOff val="35000"/>
                  </a:schemeClr>
                </a:solidFill>
              </a:rPr>
              <a:t>Determine process for summoning resources to loading area</a:t>
            </a:r>
          </a:p>
          <a:p>
            <a:pPr>
              <a:spcAft>
                <a:spcPts val="0"/>
              </a:spcAft>
              <a:defRPr/>
            </a:pPr>
            <a:r>
              <a:rPr lang="en-US" dirty="0">
                <a:solidFill>
                  <a:schemeClr val="tx1">
                    <a:lumMod val="65000"/>
                    <a:lumOff val="35000"/>
                  </a:schemeClr>
                </a:solidFill>
              </a:rPr>
              <a:t>Triage interface</a:t>
            </a:r>
          </a:p>
          <a:p>
            <a:pPr lvl="1">
              <a:spcAft>
                <a:spcPts val="0"/>
              </a:spcAft>
              <a:buClr>
                <a:schemeClr val="accent1">
                  <a:lumMod val="60000"/>
                  <a:lumOff val="40000"/>
                </a:schemeClr>
              </a:buClr>
              <a:defRPr/>
            </a:pPr>
            <a:r>
              <a:rPr lang="en-US" dirty="0">
                <a:solidFill>
                  <a:schemeClr val="tx1">
                    <a:lumMod val="65000"/>
                    <a:lumOff val="35000"/>
                  </a:schemeClr>
                </a:solidFill>
              </a:rPr>
              <a:t>Call up appropriate transport for next patient(s)</a:t>
            </a:r>
          </a:p>
          <a:p>
            <a:pPr>
              <a:spcAft>
                <a:spcPts val="0"/>
              </a:spcAft>
              <a:defRPr/>
            </a:pPr>
            <a:r>
              <a:rPr lang="en-US" dirty="0">
                <a:solidFill>
                  <a:schemeClr val="tx1">
                    <a:lumMod val="65000"/>
                    <a:lumOff val="35000"/>
                  </a:schemeClr>
                </a:solidFill>
              </a:rPr>
              <a:t>Tracking</a:t>
            </a:r>
          </a:p>
          <a:p>
            <a:pPr lvl="1">
              <a:spcAft>
                <a:spcPts val="0"/>
              </a:spcAft>
              <a:buClr>
                <a:schemeClr val="accent1">
                  <a:lumMod val="60000"/>
                  <a:lumOff val="40000"/>
                </a:schemeClr>
              </a:buClr>
              <a:defRPr/>
            </a:pPr>
            <a:r>
              <a:rPr lang="en-US" dirty="0">
                <a:solidFill>
                  <a:schemeClr val="tx1">
                    <a:lumMod val="65000"/>
                    <a:lumOff val="35000"/>
                  </a:schemeClr>
                </a:solidFill>
              </a:rPr>
              <a:t>Assure tracking of patients evacuated (unit number, patient, destination, time left)</a:t>
            </a:r>
          </a:p>
          <a:p>
            <a:pPr lvl="1">
              <a:spcAft>
                <a:spcPts val="0"/>
              </a:spcAft>
              <a:buClr>
                <a:schemeClr val="accent1">
                  <a:lumMod val="60000"/>
                  <a:lumOff val="40000"/>
                </a:schemeClr>
              </a:buClr>
              <a:defRPr/>
            </a:pPr>
            <a:r>
              <a:rPr lang="en-US" dirty="0">
                <a:solidFill>
                  <a:schemeClr val="tx1">
                    <a:lumMod val="65000"/>
                    <a:lumOff val="35000"/>
                  </a:schemeClr>
                </a:solidFill>
              </a:rPr>
              <a:t>Assure belongings loaded – enlist unit leaders (charge RNs) to </a:t>
            </a:r>
            <a:r>
              <a:rPr lang="en-US" dirty="0" smtClean="0">
                <a:solidFill>
                  <a:schemeClr val="tx1">
                    <a:lumMod val="65000"/>
                    <a:lumOff val="35000"/>
                  </a:schemeClr>
                </a:solidFill>
              </a:rPr>
              <a:t>assist.</a:t>
            </a:r>
            <a:endParaRPr lang="en-US" dirty="0">
              <a:solidFill>
                <a:schemeClr val="tx1">
                  <a:lumMod val="65000"/>
                  <a:lumOff val="35000"/>
                </a:schemeClr>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smtClean="0"/>
              <a:t>30</a:t>
            </a:fld>
            <a:endParaRPr lang="en-US" dirty="0"/>
          </a:p>
        </p:txBody>
      </p:sp>
    </p:spTree>
    <p:extLst>
      <p:ext uri="{BB962C8B-B14F-4D97-AF65-F5344CB8AC3E}">
        <p14:creationId xmlns:p14="http://schemas.microsoft.com/office/powerpoint/2010/main" val="18675493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Facility Shut-Down / Essential Personnel</a:t>
            </a:r>
            <a:endParaRPr lang="en-US" dirty="0"/>
          </a:p>
        </p:txBody>
      </p:sp>
      <p:sp>
        <p:nvSpPr>
          <p:cNvPr id="3" name="Content Placeholder 2"/>
          <p:cNvSpPr>
            <a:spLocks noGrp="1"/>
          </p:cNvSpPr>
          <p:nvPr>
            <p:ph idx="1"/>
          </p:nvPr>
        </p:nvSpPr>
        <p:spPr/>
        <p:txBody>
          <a:bodyPr>
            <a:normAutofit fontScale="77500" lnSpcReduction="20000"/>
          </a:bodyPr>
          <a:lstStyle/>
          <a:p>
            <a:pPr>
              <a:spcAft>
                <a:spcPts val="0"/>
              </a:spcAft>
              <a:defRPr/>
            </a:pPr>
            <a:r>
              <a:rPr lang="en-US" dirty="0">
                <a:solidFill>
                  <a:schemeClr val="tx1">
                    <a:lumMod val="65000"/>
                    <a:lumOff val="35000"/>
                  </a:schemeClr>
                </a:solidFill>
              </a:rPr>
              <a:t>Essential operations</a:t>
            </a:r>
          </a:p>
          <a:p>
            <a:pPr lvl="1">
              <a:spcAft>
                <a:spcPts val="0"/>
              </a:spcAft>
              <a:buClr>
                <a:schemeClr val="accent1">
                  <a:lumMod val="60000"/>
                  <a:lumOff val="40000"/>
                </a:schemeClr>
              </a:buClr>
              <a:defRPr/>
            </a:pPr>
            <a:r>
              <a:rPr lang="en-US" dirty="0">
                <a:solidFill>
                  <a:schemeClr val="tx1">
                    <a:lumMod val="65000"/>
                    <a:lumOff val="35000"/>
                  </a:schemeClr>
                </a:solidFill>
              </a:rPr>
              <a:t>Facilities</a:t>
            </a:r>
          </a:p>
          <a:p>
            <a:pPr lvl="1">
              <a:spcAft>
                <a:spcPts val="0"/>
              </a:spcAft>
              <a:buClr>
                <a:schemeClr val="accent1">
                  <a:lumMod val="60000"/>
                  <a:lumOff val="40000"/>
                </a:schemeClr>
              </a:buClr>
              <a:defRPr/>
            </a:pPr>
            <a:r>
              <a:rPr lang="en-US" dirty="0">
                <a:solidFill>
                  <a:schemeClr val="tx1">
                    <a:lumMod val="65000"/>
                    <a:lumOff val="35000"/>
                  </a:schemeClr>
                </a:solidFill>
              </a:rPr>
              <a:t>Communications</a:t>
            </a:r>
          </a:p>
          <a:p>
            <a:pPr lvl="1">
              <a:spcAft>
                <a:spcPts val="0"/>
              </a:spcAft>
              <a:buClr>
                <a:schemeClr val="accent1">
                  <a:lumMod val="60000"/>
                  <a:lumOff val="40000"/>
                </a:schemeClr>
              </a:buClr>
              <a:defRPr/>
            </a:pPr>
            <a:r>
              <a:rPr lang="en-US" dirty="0">
                <a:solidFill>
                  <a:schemeClr val="tx1">
                    <a:lumMod val="65000"/>
                    <a:lumOff val="35000"/>
                  </a:schemeClr>
                </a:solidFill>
              </a:rPr>
              <a:t>Security operations / Safety</a:t>
            </a:r>
          </a:p>
          <a:p>
            <a:pPr>
              <a:spcAft>
                <a:spcPts val="0"/>
              </a:spcAft>
              <a:defRPr/>
            </a:pPr>
            <a:r>
              <a:rPr lang="en-US" dirty="0">
                <a:solidFill>
                  <a:schemeClr val="tx1">
                    <a:lumMod val="65000"/>
                    <a:lumOff val="35000"/>
                  </a:schemeClr>
                </a:solidFill>
              </a:rPr>
              <a:t>Expectations by unit type</a:t>
            </a:r>
          </a:p>
          <a:p>
            <a:pPr lvl="1">
              <a:spcAft>
                <a:spcPts val="0"/>
              </a:spcAft>
              <a:buClr>
                <a:schemeClr val="accent1">
                  <a:lumMod val="60000"/>
                  <a:lumOff val="40000"/>
                </a:schemeClr>
              </a:buClr>
              <a:defRPr/>
            </a:pPr>
            <a:r>
              <a:rPr lang="en-US" dirty="0">
                <a:solidFill>
                  <a:schemeClr val="tx1">
                    <a:lumMod val="65000"/>
                    <a:lumOff val="35000"/>
                  </a:schemeClr>
                </a:solidFill>
              </a:rPr>
              <a:t>Business</a:t>
            </a:r>
          </a:p>
          <a:p>
            <a:pPr lvl="1">
              <a:spcAft>
                <a:spcPts val="0"/>
              </a:spcAft>
              <a:buClr>
                <a:schemeClr val="accent1">
                  <a:lumMod val="60000"/>
                  <a:lumOff val="40000"/>
                </a:schemeClr>
              </a:buClr>
              <a:defRPr/>
            </a:pPr>
            <a:r>
              <a:rPr lang="en-US" dirty="0">
                <a:solidFill>
                  <a:schemeClr val="tx1">
                    <a:lumMod val="65000"/>
                    <a:lumOff val="35000"/>
                  </a:schemeClr>
                </a:solidFill>
              </a:rPr>
              <a:t>Outpatient areas</a:t>
            </a:r>
          </a:p>
          <a:p>
            <a:pPr lvl="1">
              <a:spcAft>
                <a:spcPts val="0"/>
              </a:spcAft>
              <a:buClr>
                <a:schemeClr val="accent1">
                  <a:lumMod val="60000"/>
                  <a:lumOff val="40000"/>
                </a:schemeClr>
              </a:buClr>
              <a:defRPr/>
            </a:pPr>
            <a:r>
              <a:rPr lang="en-US" dirty="0">
                <a:solidFill>
                  <a:schemeClr val="tx1">
                    <a:lumMod val="65000"/>
                    <a:lumOff val="35000"/>
                  </a:schemeClr>
                </a:solidFill>
              </a:rPr>
              <a:t>Inpatient areas</a:t>
            </a:r>
          </a:p>
          <a:p>
            <a:pPr>
              <a:spcAft>
                <a:spcPts val="0"/>
              </a:spcAft>
              <a:defRPr/>
            </a:pPr>
            <a:r>
              <a:rPr lang="en-US" dirty="0">
                <a:solidFill>
                  <a:schemeClr val="tx1">
                    <a:lumMod val="65000"/>
                    <a:lumOff val="35000"/>
                  </a:schemeClr>
                </a:solidFill>
              </a:rPr>
              <a:t>Checklist of shut-down, lockdown procedures</a:t>
            </a:r>
          </a:p>
          <a:p>
            <a:pPr>
              <a:spcAft>
                <a:spcPts val="0"/>
              </a:spcAft>
              <a:defRPr/>
            </a:pPr>
            <a:r>
              <a:rPr lang="en-US" dirty="0">
                <a:solidFill>
                  <a:schemeClr val="tx1">
                    <a:lumMod val="65000"/>
                    <a:lumOff val="35000"/>
                  </a:schemeClr>
                </a:solidFill>
              </a:rPr>
              <a:t>What if patients still come?</a:t>
            </a:r>
          </a:p>
          <a:p>
            <a:pPr marL="0" indent="0">
              <a:buNone/>
            </a:pPr>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31</a:t>
            </a:fld>
            <a:endParaRPr lang="en-US" dirty="0"/>
          </a:p>
        </p:txBody>
      </p:sp>
    </p:spTree>
    <p:extLst>
      <p:ext uri="{BB962C8B-B14F-4D97-AF65-F5344CB8AC3E}">
        <p14:creationId xmlns:p14="http://schemas.microsoft.com/office/powerpoint/2010/main" val="13793575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Considerations for transport</a:t>
            </a:r>
            <a:endParaRPr lang="en-US" dirty="0"/>
          </a:p>
        </p:txBody>
      </p:sp>
      <p:sp>
        <p:nvSpPr>
          <p:cNvPr id="3" name="Content Placeholder 2"/>
          <p:cNvSpPr>
            <a:spLocks noGrp="1"/>
          </p:cNvSpPr>
          <p:nvPr>
            <p:ph idx="1"/>
          </p:nvPr>
        </p:nvSpPr>
        <p:spPr/>
        <p:txBody>
          <a:bodyPr/>
          <a:lstStyle/>
          <a:p>
            <a:r>
              <a:rPr lang="en-US" altLang="en-US" dirty="0"/>
              <a:t>Oxygen</a:t>
            </a:r>
          </a:p>
          <a:p>
            <a:r>
              <a:rPr lang="en-US" altLang="en-US" dirty="0"/>
              <a:t>Water</a:t>
            </a:r>
          </a:p>
          <a:p>
            <a:r>
              <a:rPr lang="en-US" altLang="en-US" dirty="0"/>
              <a:t>Food</a:t>
            </a:r>
          </a:p>
          <a:p>
            <a:r>
              <a:rPr lang="en-US" altLang="en-US" dirty="0"/>
              <a:t>Unanticipated delays in transport / transfer</a:t>
            </a:r>
          </a:p>
          <a:p>
            <a:r>
              <a:rPr lang="en-US" altLang="en-US" dirty="0"/>
              <a:t>Weather</a:t>
            </a:r>
          </a:p>
          <a:p>
            <a:pPr marL="0" indent="0">
              <a:buNone/>
            </a:pPr>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32</a:t>
            </a:fld>
            <a:endParaRPr lang="en-US" dirty="0"/>
          </a:p>
        </p:txBody>
      </p:sp>
    </p:spTree>
    <p:extLst>
      <p:ext uri="{BB962C8B-B14F-4D97-AF65-F5344CB8AC3E}">
        <p14:creationId xmlns:p14="http://schemas.microsoft.com/office/powerpoint/2010/main" val="37055068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Scenario-based discussions</a:t>
            </a:r>
          </a:p>
        </p:txBody>
      </p:sp>
      <p:sp>
        <p:nvSpPr>
          <p:cNvPr id="3" name="Content Placeholder 2"/>
          <p:cNvSpPr>
            <a:spLocks noGrp="1"/>
          </p:cNvSpPr>
          <p:nvPr>
            <p:ph idx="1"/>
          </p:nvPr>
        </p:nvSpPr>
        <p:spPr/>
        <p:txBody>
          <a:bodyPr>
            <a:normAutofit/>
          </a:bodyPr>
          <a:lstStyle/>
          <a:p>
            <a:pPr marL="228600" indent="-228600">
              <a:spcBef>
                <a:spcPts val="2000"/>
              </a:spcBef>
              <a:spcAft>
                <a:spcPts val="0"/>
              </a:spcAft>
              <a:buClr>
                <a:schemeClr val="accent1"/>
              </a:buClr>
              <a:buSzPct val="75000"/>
              <a:buFont typeface="Wingdings" pitchFamily="2" charset="2"/>
              <a:buChar char="n"/>
              <a:defRPr/>
            </a:pPr>
            <a:r>
              <a:rPr lang="en-US" sz="2400" dirty="0">
                <a:solidFill>
                  <a:schemeClr val="tx1">
                    <a:lumMod val="65000"/>
                    <a:lumOff val="35000"/>
                  </a:schemeClr>
                </a:solidFill>
              </a:rPr>
              <a:t>Unit-level actions should be default</a:t>
            </a:r>
          </a:p>
          <a:p>
            <a:pPr marL="228600" indent="-228600">
              <a:spcBef>
                <a:spcPts val="2000"/>
              </a:spcBef>
              <a:spcAft>
                <a:spcPts val="0"/>
              </a:spcAft>
              <a:buClr>
                <a:schemeClr val="accent1"/>
              </a:buClr>
              <a:buSzPct val="75000"/>
              <a:buFont typeface="Wingdings" pitchFamily="2" charset="2"/>
              <a:buChar char="n"/>
              <a:defRPr/>
            </a:pPr>
            <a:r>
              <a:rPr lang="en-US" sz="2400" dirty="0">
                <a:solidFill>
                  <a:schemeClr val="tx1">
                    <a:lumMod val="65000"/>
                    <a:lumOff val="35000"/>
                  </a:schemeClr>
                </a:solidFill>
              </a:rPr>
              <a:t>This </a:t>
            </a:r>
            <a:r>
              <a:rPr lang="en-US" sz="2400" dirty="0" err="1">
                <a:solidFill>
                  <a:schemeClr val="tx1">
                    <a:lumMod val="65000"/>
                    <a:lumOff val="35000"/>
                  </a:schemeClr>
                </a:solidFill>
              </a:rPr>
              <a:t>slideset</a:t>
            </a:r>
            <a:r>
              <a:rPr lang="en-US" sz="2400" dirty="0">
                <a:solidFill>
                  <a:schemeClr val="tx1">
                    <a:lumMod val="65000"/>
                    <a:lumOff val="35000"/>
                  </a:schemeClr>
                </a:solidFill>
              </a:rPr>
              <a:t> emphasizes command-level decisions rather than unit-level decisions</a:t>
            </a:r>
          </a:p>
          <a:p>
            <a:pPr marL="228600" indent="-228600">
              <a:spcBef>
                <a:spcPts val="2000"/>
              </a:spcBef>
              <a:spcAft>
                <a:spcPts val="0"/>
              </a:spcAft>
              <a:buClr>
                <a:schemeClr val="accent1"/>
              </a:buClr>
              <a:buSzPct val="75000"/>
              <a:buFont typeface="Wingdings" pitchFamily="2" charset="2"/>
              <a:buChar char="n"/>
              <a:defRPr/>
            </a:pPr>
            <a:r>
              <a:rPr lang="en-US" sz="2400" dirty="0">
                <a:solidFill>
                  <a:schemeClr val="tx1">
                    <a:lumMod val="65000"/>
                    <a:lumOff val="35000"/>
                  </a:schemeClr>
                </a:solidFill>
              </a:rPr>
              <a:t>Understanding of decision process and authority at your institution</a:t>
            </a:r>
          </a:p>
          <a:p>
            <a:pPr marL="228600" indent="-228600">
              <a:spcBef>
                <a:spcPts val="2000"/>
              </a:spcBef>
              <a:spcAft>
                <a:spcPts val="0"/>
              </a:spcAft>
              <a:buClr>
                <a:schemeClr val="accent1"/>
              </a:buClr>
              <a:buSzPct val="75000"/>
              <a:buFont typeface="Wingdings" pitchFamily="2" charset="2"/>
              <a:buChar char="n"/>
              <a:defRPr/>
            </a:pPr>
            <a:r>
              <a:rPr lang="en-US" sz="2400" dirty="0">
                <a:solidFill>
                  <a:schemeClr val="tx1">
                    <a:lumMod val="65000"/>
                    <a:lumOff val="35000"/>
                  </a:schemeClr>
                </a:solidFill>
              </a:rPr>
              <a:t>Algorithm</a:t>
            </a:r>
          </a:p>
          <a:p>
            <a:pPr marL="228600" indent="-228600">
              <a:spcBef>
                <a:spcPts val="2000"/>
              </a:spcBef>
              <a:spcAft>
                <a:spcPts val="0"/>
              </a:spcAft>
              <a:buClr>
                <a:schemeClr val="accent1"/>
              </a:buClr>
              <a:buSzPct val="75000"/>
              <a:buFont typeface="Wingdings" pitchFamily="2" charset="2"/>
              <a:buChar char="n"/>
              <a:defRPr/>
            </a:pPr>
            <a:r>
              <a:rPr lang="en-US" sz="2400" dirty="0">
                <a:solidFill>
                  <a:schemeClr val="tx1">
                    <a:lumMod val="65000"/>
                    <a:lumOff val="35000"/>
                  </a:schemeClr>
                </a:solidFill>
              </a:rPr>
              <a:t>Community / regional resources</a:t>
            </a:r>
          </a:p>
          <a:p>
            <a:pPr lvl="1" indent="-228600">
              <a:spcBef>
                <a:spcPts val="600"/>
              </a:spcBef>
              <a:spcAft>
                <a:spcPts val="0"/>
              </a:spcAft>
              <a:buClr>
                <a:schemeClr val="accent1">
                  <a:lumMod val="60000"/>
                  <a:lumOff val="40000"/>
                </a:schemeClr>
              </a:buClr>
              <a:buSzPct val="75000"/>
              <a:buFont typeface="Wingdings" pitchFamily="2" charset="2"/>
              <a:buChar char="n"/>
              <a:defRPr/>
            </a:pPr>
            <a:r>
              <a:rPr lang="en-US" sz="2400" dirty="0">
                <a:solidFill>
                  <a:schemeClr val="tx1">
                    <a:lumMod val="65000"/>
                    <a:lumOff val="35000"/>
                  </a:schemeClr>
                </a:solidFill>
              </a:rPr>
              <a:t>EMS</a:t>
            </a:r>
          </a:p>
          <a:p>
            <a:pPr lvl="1" indent="-228600">
              <a:spcBef>
                <a:spcPts val="600"/>
              </a:spcBef>
              <a:spcAft>
                <a:spcPts val="0"/>
              </a:spcAft>
              <a:buClr>
                <a:schemeClr val="accent1">
                  <a:lumMod val="60000"/>
                  <a:lumOff val="40000"/>
                </a:schemeClr>
              </a:buClr>
              <a:buSzPct val="75000"/>
              <a:buFont typeface="Wingdings" pitchFamily="2" charset="2"/>
              <a:buChar char="n"/>
              <a:defRPr/>
            </a:pPr>
            <a:r>
              <a:rPr lang="en-US" sz="2400" dirty="0">
                <a:solidFill>
                  <a:schemeClr val="tx1">
                    <a:lumMod val="65000"/>
                    <a:lumOff val="35000"/>
                  </a:schemeClr>
                </a:solidFill>
              </a:rPr>
              <a:t>RHPC / </a:t>
            </a:r>
            <a:r>
              <a:rPr lang="en-US" sz="2400" dirty="0" smtClean="0">
                <a:solidFill>
                  <a:schemeClr val="tx1">
                    <a:lumMod val="65000"/>
                    <a:lumOff val="35000"/>
                  </a:schemeClr>
                </a:solidFill>
              </a:rPr>
              <a:t>RHRC</a:t>
            </a:r>
            <a:endParaRPr lang="en-US" sz="2400" dirty="0">
              <a:solidFill>
                <a:schemeClr val="tx1">
                  <a:lumMod val="65000"/>
                  <a:lumOff val="35000"/>
                </a:schemeClr>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smtClean="0"/>
              <a:t>33</a:t>
            </a:fld>
            <a:endParaRPr lang="en-US" dirty="0"/>
          </a:p>
        </p:txBody>
      </p:sp>
    </p:spTree>
    <p:extLst>
      <p:ext uri="{BB962C8B-B14F-4D97-AF65-F5344CB8AC3E}">
        <p14:creationId xmlns:p14="http://schemas.microsoft.com/office/powerpoint/2010/main" val="3848613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Tornado Picture</a:t>
            </a:r>
            <a:endParaRPr lang="en-US" dirty="0"/>
          </a:p>
        </p:txBody>
      </p:sp>
      <p:sp>
        <p:nvSpPr>
          <p:cNvPr id="3" name="Content Placeholder 2"/>
          <p:cNvSpPr>
            <a:spLocks noGrp="1"/>
          </p:cNvSpPr>
          <p:nvPr>
            <p:ph idx="1"/>
          </p:nvPr>
        </p:nvSpPr>
        <p:spPr/>
        <p:txBody>
          <a:bodyPr/>
          <a:lstStyle/>
          <a:p>
            <a:r>
              <a:rPr lang="en-US" dirty="0" smtClean="0"/>
              <a:t>Wadena, 2010</a:t>
            </a:r>
          </a:p>
          <a:p>
            <a:r>
              <a:rPr lang="en-US" dirty="0" smtClean="0"/>
              <a:t>Heather Haman</a:t>
            </a:r>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34</a:t>
            </a:fld>
            <a:endParaRPr lang="en-US" dirty="0"/>
          </a:p>
        </p:txBody>
      </p:sp>
      <p:pic>
        <p:nvPicPr>
          <p:cNvPr id="5" name="Picture 4" descr="Tornado in a fiel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253" y="-285702"/>
            <a:ext cx="11721947" cy="7799003"/>
          </a:xfrm>
          <a:prstGeom prst="rect">
            <a:avLst/>
          </a:prstGeom>
        </p:spPr>
      </p:pic>
    </p:spTree>
    <p:extLst>
      <p:ext uri="{BB962C8B-B14F-4D97-AF65-F5344CB8AC3E}">
        <p14:creationId xmlns:p14="http://schemas.microsoft.com/office/powerpoint/2010/main" val="33267286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Scenario #1 </a:t>
            </a:r>
            <a:endParaRPr lang="en-US" dirty="0"/>
          </a:p>
        </p:txBody>
      </p:sp>
      <p:sp>
        <p:nvSpPr>
          <p:cNvPr id="3" name="Content Placeholder 2"/>
          <p:cNvSpPr>
            <a:spLocks noGrp="1"/>
          </p:cNvSpPr>
          <p:nvPr>
            <p:ph idx="1"/>
          </p:nvPr>
        </p:nvSpPr>
        <p:spPr/>
        <p:txBody>
          <a:bodyPr/>
          <a:lstStyle/>
          <a:p>
            <a:r>
              <a:rPr lang="en-US" altLang="en-US" dirty="0"/>
              <a:t>Severe weather threat</a:t>
            </a:r>
          </a:p>
          <a:p>
            <a:r>
              <a:rPr lang="en-US" altLang="en-US" dirty="0"/>
              <a:t>Warning time? Impact?</a:t>
            </a:r>
          </a:p>
          <a:p>
            <a:r>
              <a:rPr lang="en-US" altLang="en-US" dirty="0"/>
              <a:t>Duration of impact?</a:t>
            </a:r>
          </a:p>
          <a:p>
            <a:r>
              <a:rPr lang="en-US" altLang="en-US" dirty="0"/>
              <a:t>Appropriate actions to take now?</a:t>
            </a:r>
          </a:p>
          <a:p>
            <a:r>
              <a:rPr lang="en-US" altLang="en-US" dirty="0"/>
              <a:t>Anticipate possible actions after impact…..</a:t>
            </a:r>
          </a:p>
          <a:p>
            <a:pPr marL="0" indent="0">
              <a:buNone/>
            </a:pPr>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35</a:t>
            </a:fld>
            <a:endParaRPr lang="en-US" dirty="0"/>
          </a:p>
        </p:txBody>
      </p:sp>
    </p:spTree>
    <p:extLst>
      <p:ext uri="{BB962C8B-B14F-4D97-AF65-F5344CB8AC3E}">
        <p14:creationId xmlns:p14="http://schemas.microsoft.com/office/powerpoint/2010/main" val="17432493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Picture of a blizzard</a:t>
            </a:r>
            <a:endParaRPr lang="en-US" dirty="0"/>
          </a:p>
        </p:txBody>
      </p:sp>
      <p:pic>
        <p:nvPicPr>
          <p:cNvPr id="5" name="Content Placeholder 4" descr="peopel walking in a blizzard"/>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07" y="-1"/>
            <a:ext cx="12190393" cy="6858001"/>
          </a:xfrm>
        </p:spPr>
      </p:pic>
      <p:sp>
        <p:nvSpPr>
          <p:cNvPr id="4" name="Slide Number Placeholder 3"/>
          <p:cNvSpPr>
            <a:spLocks noGrp="1"/>
          </p:cNvSpPr>
          <p:nvPr>
            <p:ph type="sldNum" sz="quarter" idx="12"/>
          </p:nvPr>
        </p:nvSpPr>
        <p:spPr/>
        <p:txBody>
          <a:bodyPr/>
          <a:lstStyle/>
          <a:p>
            <a:fld id="{48F63A3B-78C7-47BE-AE5E-E10140E04643}" type="slidenum">
              <a:rPr lang="en-US" smtClean="0"/>
              <a:t>36</a:t>
            </a:fld>
            <a:endParaRPr lang="en-US" dirty="0"/>
          </a:p>
        </p:txBody>
      </p:sp>
    </p:spTree>
    <p:extLst>
      <p:ext uri="{BB962C8B-B14F-4D97-AF65-F5344CB8AC3E}">
        <p14:creationId xmlns:p14="http://schemas.microsoft.com/office/powerpoint/2010/main" val="36726993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Scenario #2	</a:t>
            </a:r>
            <a:endParaRPr lang="en-US" dirty="0"/>
          </a:p>
        </p:txBody>
      </p:sp>
      <p:sp>
        <p:nvSpPr>
          <p:cNvPr id="3" name="Content Placeholder 2"/>
          <p:cNvSpPr>
            <a:spLocks noGrp="1"/>
          </p:cNvSpPr>
          <p:nvPr>
            <p:ph idx="1"/>
          </p:nvPr>
        </p:nvSpPr>
        <p:spPr/>
        <p:txBody>
          <a:bodyPr>
            <a:normAutofit fontScale="70000" lnSpcReduction="20000"/>
          </a:bodyPr>
          <a:lstStyle/>
          <a:p>
            <a:pPr>
              <a:spcAft>
                <a:spcPts val="0"/>
              </a:spcAft>
              <a:defRPr/>
            </a:pPr>
            <a:r>
              <a:rPr lang="en-US" dirty="0">
                <a:solidFill>
                  <a:schemeClr val="tx1">
                    <a:lumMod val="65000"/>
                    <a:lumOff val="35000"/>
                  </a:schemeClr>
                </a:solidFill>
              </a:rPr>
              <a:t>Ice storm</a:t>
            </a:r>
          </a:p>
          <a:p>
            <a:pPr>
              <a:spcAft>
                <a:spcPts val="0"/>
              </a:spcAft>
              <a:defRPr/>
            </a:pPr>
            <a:r>
              <a:rPr lang="en-US" dirty="0">
                <a:solidFill>
                  <a:schemeClr val="tx1">
                    <a:lumMod val="65000"/>
                    <a:lumOff val="35000"/>
                  </a:schemeClr>
                </a:solidFill>
              </a:rPr>
              <a:t>Warning time? Impact?</a:t>
            </a:r>
          </a:p>
          <a:p>
            <a:pPr>
              <a:spcAft>
                <a:spcPts val="0"/>
              </a:spcAft>
              <a:defRPr/>
            </a:pPr>
            <a:r>
              <a:rPr lang="en-US" dirty="0">
                <a:solidFill>
                  <a:schemeClr val="tx1">
                    <a:lumMod val="65000"/>
                    <a:lumOff val="35000"/>
                  </a:schemeClr>
                </a:solidFill>
              </a:rPr>
              <a:t>Duration of impact?</a:t>
            </a:r>
          </a:p>
          <a:p>
            <a:pPr>
              <a:spcAft>
                <a:spcPts val="0"/>
              </a:spcAft>
              <a:defRPr/>
            </a:pPr>
            <a:r>
              <a:rPr lang="en-US" dirty="0">
                <a:solidFill>
                  <a:schemeClr val="tx1">
                    <a:lumMod val="65000"/>
                    <a:lumOff val="35000"/>
                  </a:schemeClr>
                </a:solidFill>
              </a:rPr>
              <a:t>Appropriate actions to take now?</a:t>
            </a:r>
          </a:p>
          <a:p>
            <a:pPr>
              <a:spcAft>
                <a:spcPts val="0"/>
              </a:spcAft>
              <a:defRPr/>
            </a:pPr>
            <a:r>
              <a:rPr lang="en-US" dirty="0">
                <a:solidFill>
                  <a:schemeClr val="tx1">
                    <a:lumMod val="65000"/>
                    <a:lumOff val="35000"/>
                  </a:schemeClr>
                </a:solidFill>
              </a:rPr>
              <a:t>Anticipate possible actions after impact…..</a:t>
            </a:r>
          </a:p>
          <a:p>
            <a:pPr>
              <a:spcAft>
                <a:spcPts val="0"/>
              </a:spcAft>
              <a:defRPr/>
            </a:pPr>
            <a:r>
              <a:rPr lang="en-US" dirty="0">
                <a:solidFill>
                  <a:schemeClr val="tx1">
                    <a:lumMod val="65000"/>
                    <a:lumOff val="35000"/>
                  </a:schemeClr>
                </a:solidFill>
              </a:rPr>
              <a:t>Additional discussion</a:t>
            </a:r>
          </a:p>
          <a:p>
            <a:pPr lvl="1">
              <a:spcAft>
                <a:spcPts val="0"/>
              </a:spcAft>
              <a:buClr>
                <a:schemeClr val="accent1">
                  <a:lumMod val="60000"/>
                  <a:lumOff val="40000"/>
                </a:schemeClr>
              </a:buClr>
              <a:defRPr/>
            </a:pPr>
            <a:r>
              <a:rPr lang="en-US" dirty="0">
                <a:solidFill>
                  <a:schemeClr val="tx1">
                    <a:lumMod val="65000"/>
                    <a:lumOff val="35000"/>
                  </a:schemeClr>
                </a:solidFill>
              </a:rPr>
              <a:t>Power lost, difficulty getting staff and supplies in</a:t>
            </a:r>
          </a:p>
          <a:p>
            <a:pPr lvl="1">
              <a:spcAft>
                <a:spcPts val="0"/>
              </a:spcAft>
              <a:buClr>
                <a:schemeClr val="accent1">
                  <a:lumMod val="60000"/>
                  <a:lumOff val="40000"/>
                </a:schemeClr>
              </a:buClr>
              <a:defRPr/>
            </a:pPr>
            <a:r>
              <a:rPr lang="en-US" dirty="0">
                <a:solidFill>
                  <a:schemeClr val="tx1">
                    <a:lumMod val="65000"/>
                    <a:lumOff val="35000"/>
                  </a:schemeClr>
                </a:solidFill>
              </a:rPr>
              <a:t>Appropriate actions?</a:t>
            </a:r>
          </a:p>
          <a:p>
            <a:pPr lvl="2">
              <a:spcAft>
                <a:spcPts val="0"/>
              </a:spcAft>
              <a:defRPr/>
            </a:pPr>
            <a:r>
              <a:rPr lang="en-US" dirty="0">
                <a:solidFill>
                  <a:schemeClr val="tx1">
                    <a:lumMod val="65000"/>
                    <a:lumOff val="35000"/>
                  </a:schemeClr>
                </a:solidFill>
              </a:rPr>
              <a:t>Shelter in place</a:t>
            </a:r>
          </a:p>
          <a:p>
            <a:pPr lvl="2">
              <a:spcAft>
                <a:spcPts val="0"/>
              </a:spcAft>
              <a:defRPr/>
            </a:pPr>
            <a:r>
              <a:rPr lang="en-US" dirty="0">
                <a:solidFill>
                  <a:schemeClr val="tx1">
                    <a:lumMod val="65000"/>
                    <a:lumOff val="35000"/>
                  </a:schemeClr>
                </a:solidFill>
              </a:rPr>
              <a:t>May have to consider evacuation over time, especially high-risk patients – how? Aeromedical? Other resources?</a:t>
            </a:r>
          </a:p>
          <a:p>
            <a:pPr marL="0" indent="0">
              <a:buNone/>
            </a:pPr>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37</a:t>
            </a:fld>
            <a:endParaRPr lang="en-US" dirty="0"/>
          </a:p>
        </p:txBody>
      </p:sp>
    </p:spTree>
    <p:extLst>
      <p:ext uri="{BB962C8B-B14F-4D97-AF65-F5344CB8AC3E}">
        <p14:creationId xmlns:p14="http://schemas.microsoft.com/office/powerpoint/2010/main" val="42798367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Picture of flood/road closed</a:t>
            </a:r>
            <a:endParaRPr lang="en-US" dirty="0"/>
          </a:p>
        </p:txBody>
      </p:sp>
      <p:pic>
        <p:nvPicPr>
          <p:cNvPr id="5" name="Content Placeholder 4" descr="flooded street"/>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95474" y="-7518"/>
            <a:ext cx="10296525" cy="6865518"/>
          </a:xfrm>
        </p:spPr>
      </p:pic>
      <p:sp>
        <p:nvSpPr>
          <p:cNvPr id="4" name="Slide Number Placeholder 3"/>
          <p:cNvSpPr>
            <a:spLocks noGrp="1"/>
          </p:cNvSpPr>
          <p:nvPr>
            <p:ph type="sldNum" sz="quarter" idx="12"/>
          </p:nvPr>
        </p:nvSpPr>
        <p:spPr/>
        <p:txBody>
          <a:bodyPr/>
          <a:lstStyle/>
          <a:p>
            <a:fld id="{48F63A3B-78C7-47BE-AE5E-E10140E04643}" type="slidenum">
              <a:rPr lang="en-US" smtClean="0"/>
              <a:t>38</a:t>
            </a:fld>
            <a:endParaRPr lang="en-US" dirty="0"/>
          </a:p>
        </p:txBody>
      </p:sp>
    </p:spTree>
    <p:extLst>
      <p:ext uri="{BB962C8B-B14F-4D97-AF65-F5344CB8AC3E}">
        <p14:creationId xmlns:p14="http://schemas.microsoft.com/office/powerpoint/2010/main" val="23400404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Scenario #3 </a:t>
            </a:r>
            <a:endParaRPr lang="en-US" dirty="0"/>
          </a:p>
        </p:txBody>
      </p:sp>
      <p:sp>
        <p:nvSpPr>
          <p:cNvPr id="3" name="Content Placeholder 2"/>
          <p:cNvSpPr>
            <a:spLocks noGrp="1"/>
          </p:cNvSpPr>
          <p:nvPr>
            <p:ph idx="1"/>
          </p:nvPr>
        </p:nvSpPr>
        <p:spPr/>
        <p:txBody>
          <a:bodyPr>
            <a:normAutofit fontScale="70000" lnSpcReduction="20000"/>
          </a:bodyPr>
          <a:lstStyle/>
          <a:p>
            <a:pPr>
              <a:spcAft>
                <a:spcPts val="0"/>
              </a:spcAft>
              <a:defRPr/>
            </a:pPr>
            <a:r>
              <a:rPr lang="en-US" dirty="0">
                <a:solidFill>
                  <a:schemeClr val="tx1">
                    <a:lumMod val="65000"/>
                    <a:lumOff val="35000"/>
                  </a:schemeClr>
                </a:solidFill>
              </a:rPr>
              <a:t>Local </a:t>
            </a:r>
            <a:r>
              <a:rPr lang="en-US" dirty="0" err="1">
                <a:solidFill>
                  <a:schemeClr val="tx1">
                    <a:lumMod val="65000"/>
                    <a:lumOff val="35000"/>
                  </a:schemeClr>
                </a:solidFill>
              </a:rPr>
              <a:t>Wannafloodu</a:t>
            </a:r>
            <a:r>
              <a:rPr lang="en-US" dirty="0">
                <a:solidFill>
                  <a:schemeClr val="tx1">
                    <a:lumMod val="65000"/>
                    <a:lumOff val="35000"/>
                  </a:schemeClr>
                </a:solidFill>
              </a:rPr>
              <a:t> river predicted crest </a:t>
            </a:r>
          </a:p>
          <a:p>
            <a:pPr lvl="1">
              <a:spcAft>
                <a:spcPts val="0"/>
              </a:spcAft>
              <a:buClr>
                <a:schemeClr val="accent1">
                  <a:lumMod val="60000"/>
                  <a:lumOff val="40000"/>
                </a:schemeClr>
              </a:buClr>
              <a:defRPr/>
            </a:pPr>
            <a:r>
              <a:rPr lang="en-US" dirty="0">
                <a:solidFill>
                  <a:schemeClr val="tx1">
                    <a:lumMod val="65000"/>
                    <a:lumOff val="35000"/>
                  </a:schemeClr>
                </a:solidFill>
              </a:rPr>
              <a:t>Threatens hospital directly</a:t>
            </a:r>
          </a:p>
          <a:p>
            <a:pPr lvl="1">
              <a:spcAft>
                <a:spcPts val="0"/>
              </a:spcAft>
              <a:buClr>
                <a:schemeClr val="accent1">
                  <a:lumMod val="60000"/>
                  <a:lumOff val="40000"/>
                </a:schemeClr>
              </a:buClr>
              <a:defRPr/>
            </a:pPr>
            <a:r>
              <a:rPr lang="en-US" dirty="0">
                <a:solidFill>
                  <a:schemeClr val="tx1">
                    <a:lumMod val="65000"/>
                    <a:lumOff val="35000"/>
                  </a:schemeClr>
                </a:solidFill>
              </a:rPr>
              <a:t>Threatens to cut off hospital from road access</a:t>
            </a:r>
          </a:p>
          <a:p>
            <a:pPr lvl="1">
              <a:spcAft>
                <a:spcPts val="0"/>
              </a:spcAft>
              <a:buClr>
                <a:schemeClr val="accent1">
                  <a:lumMod val="60000"/>
                  <a:lumOff val="40000"/>
                </a:schemeClr>
              </a:buClr>
              <a:defRPr/>
            </a:pPr>
            <a:r>
              <a:rPr lang="en-US" dirty="0">
                <a:solidFill>
                  <a:schemeClr val="tx1">
                    <a:lumMod val="65000"/>
                    <a:lumOff val="35000"/>
                  </a:schemeClr>
                </a:solidFill>
              </a:rPr>
              <a:t>Threatens local water and power</a:t>
            </a:r>
          </a:p>
          <a:p>
            <a:pPr>
              <a:spcAft>
                <a:spcPts val="0"/>
              </a:spcAft>
              <a:defRPr/>
            </a:pPr>
            <a:r>
              <a:rPr lang="en-US" dirty="0">
                <a:solidFill>
                  <a:schemeClr val="tx1">
                    <a:lumMod val="65000"/>
                    <a:lumOff val="35000"/>
                  </a:schemeClr>
                </a:solidFill>
              </a:rPr>
              <a:t>Warning time? Impact?</a:t>
            </a:r>
          </a:p>
          <a:p>
            <a:pPr>
              <a:spcAft>
                <a:spcPts val="0"/>
              </a:spcAft>
              <a:defRPr/>
            </a:pPr>
            <a:r>
              <a:rPr lang="en-US" dirty="0">
                <a:solidFill>
                  <a:schemeClr val="tx1">
                    <a:lumMod val="65000"/>
                    <a:lumOff val="35000"/>
                  </a:schemeClr>
                </a:solidFill>
              </a:rPr>
              <a:t>Duration of impact?</a:t>
            </a:r>
          </a:p>
          <a:p>
            <a:pPr>
              <a:spcAft>
                <a:spcPts val="0"/>
              </a:spcAft>
              <a:defRPr/>
            </a:pPr>
            <a:r>
              <a:rPr lang="en-US" dirty="0">
                <a:solidFill>
                  <a:schemeClr val="tx1">
                    <a:lumMod val="65000"/>
                    <a:lumOff val="35000"/>
                  </a:schemeClr>
                </a:solidFill>
              </a:rPr>
              <a:t>Appropriate actions to take now?</a:t>
            </a:r>
          </a:p>
          <a:p>
            <a:pPr>
              <a:spcAft>
                <a:spcPts val="0"/>
              </a:spcAft>
              <a:defRPr/>
            </a:pPr>
            <a:r>
              <a:rPr lang="en-US" dirty="0">
                <a:solidFill>
                  <a:schemeClr val="tx1">
                    <a:lumMod val="65000"/>
                    <a:lumOff val="35000"/>
                  </a:schemeClr>
                </a:solidFill>
              </a:rPr>
              <a:t>Anticipate possible actions after impact…..</a:t>
            </a:r>
          </a:p>
          <a:p>
            <a:pPr>
              <a:spcAft>
                <a:spcPts val="0"/>
              </a:spcAft>
              <a:defRPr/>
            </a:pPr>
            <a:r>
              <a:rPr lang="en-US" dirty="0">
                <a:solidFill>
                  <a:schemeClr val="tx1">
                    <a:lumMod val="65000"/>
                    <a:lumOff val="35000"/>
                  </a:schemeClr>
                </a:solidFill>
              </a:rPr>
              <a:t>Additional discussion – dynamic event, impact on other facilities in area and on transport </a:t>
            </a:r>
            <a:r>
              <a:rPr lang="en-US" dirty="0" smtClean="0">
                <a:solidFill>
                  <a:schemeClr val="tx1">
                    <a:lumMod val="65000"/>
                    <a:lumOff val="35000"/>
                  </a:schemeClr>
                </a:solidFill>
              </a:rPr>
              <a:t>resources</a:t>
            </a:r>
            <a:endParaRPr lang="en-US" dirty="0">
              <a:solidFill>
                <a:schemeClr val="tx1">
                  <a:lumMod val="65000"/>
                  <a:lumOff val="35000"/>
                </a:schemeClr>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smtClean="0"/>
              <a:t>39</a:t>
            </a:fld>
            <a:endParaRPr lang="en-US" dirty="0"/>
          </a:p>
        </p:txBody>
      </p:sp>
    </p:spTree>
    <p:extLst>
      <p:ext uri="{BB962C8B-B14F-4D97-AF65-F5344CB8AC3E}">
        <p14:creationId xmlns:p14="http://schemas.microsoft.com/office/powerpoint/2010/main" val="3554874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Overview</a:t>
            </a:r>
            <a:endParaRPr lang="en-US" dirty="0"/>
          </a:p>
        </p:txBody>
      </p:sp>
      <p:sp>
        <p:nvSpPr>
          <p:cNvPr id="3" name="Slide Number Placeholder 2"/>
          <p:cNvSpPr>
            <a:spLocks noGrp="1"/>
          </p:cNvSpPr>
          <p:nvPr>
            <p:ph type="sldNum" sz="quarter" idx="12"/>
          </p:nvPr>
        </p:nvSpPr>
        <p:spPr/>
        <p:txBody>
          <a:bodyPr/>
          <a:lstStyle/>
          <a:p>
            <a:fld id="{48F63A3B-78C7-47BE-AE5E-E10140E04643}" type="slidenum">
              <a:rPr lang="en-US" smtClean="0"/>
              <a:pPr/>
              <a:t>4</a:t>
            </a:fld>
            <a:endParaRPr lang="en-US" dirty="0"/>
          </a:p>
        </p:txBody>
      </p:sp>
      <p:sp>
        <p:nvSpPr>
          <p:cNvPr id="4" name="Content Placeholder 3"/>
          <p:cNvSpPr>
            <a:spLocks noGrp="1"/>
          </p:cNvSpPr>
          <p:nvPr>
            <p:ph sz="half" idx="2"/>
          </p:nvPr>
        </p:nvSpPr>
        <p:spPr>
          <a:xfrm>
            <a:off x="304800" y="1785163"/>
            <a:ext cx="7796784" cy="4571187"/>
          </a:xfrm>
        </p:spPr>
        <p:txBody>
          <a:bodyPr>
            <a:normAutofit fontScale="70000" lnSpcReduction="20000"/>
          </a:bodyPr>
          <a:lstStyle/>
          <a:p>
            <a:pPr>
              <a:spcAft>
                <a:spcPts val="0"/>
              </a:spcAft>
              <a:defRPr/>
            </a:pPr>
            <a:r>
              <a:rPr lang="en-US" dirty="0">
                <a:solidFill>
                  <a:schemeClr val="tx1">
                    <a:lumMod val="65000"/>
                    <a:lumOff val="35000"/>
                  </a:schemeClr>
                </a:solidFill>
              </a:rPr>
              <a:t>Incidents that may require sheltering, relocation, or evacuation</a:t>
            </a:r>
          </a:p>
          <a:p>
            <a:pPr>
              <a:spcAft>
                <a:spcPts val="0"/>
              </a:spcAft>
              <a:defRPr/>
            </a:pPr>
            <a:r>
              <a:rPr lang="en-US" dirty="0">
                <a:solidFill>
                  <a:schemeClr val="tx1">
                    <a:lumMod val="65000"/>
                    <a:lumOff val="35000"/>
                  </a:schemeClr>
                </a:solidFill>
              </a:rPr>
              <a:t>Definitions</a:t>
            </a:r>
          </a:p>
          <a:p>
            <a:pPr>
              <a:spcAft>
                <a:spcPts val="0"/>
              </a:spcAft>
              <a:defRPr/>
            </a:pPr>
            <a:r>
              <a:rPr lang="en-US" dirty="0">
                <a:solidFill>
                  <a:schemeClr val="tx1">
                    <a:lumMod val="65000"/>
                    <a:lumOff val="35000"/>
                  </a:schemeClr>
                </a:solidFill>
              </a:rPr>
              <a:t>Unit-based actions</a:t>
            </a:r>
          </a:p>
          <a:p>
            <a:pPr lvl="1">
              <a:spcAft>
                <a:spcPts val="0"/>
              </a:spcAft>
              <a:buClr>
                <a:schemeClr val="accent1">
                  <a:lumMod val="60000"/>
                  <a:lumOff val="40000"/>
                </a:schemeClr>
              </a:buClr>
              <a:defRPr/>
            </a:pPr>
            <a:r>
              <a:rPr lang="en-US" dirty="0">
                <a:solidFill>
                  <a:schemeClr val="tx1">
                    <a:lumMod val="65000"/>
                    <a:lumOff val="35000"/>
                  </a:schemeClr>
                </a:solidFill>
              </a:rPr>
              <a:t>Sheltering and relocation</a:t>
            </a:r>
          </a:p>
          <a:p>
            <a:pPr>
              <a:spcAft>
                <a:spcPts val="0"/>
              </a:spcAft>
              <a:defRPr/>
            </a:pPr>
            <a:r>
              <a:rPr lang="en-US" dirty="0">
                <a:solidFill>
                  <a:schemeClr val="tx1">
                    <a:lumMod val="65000"/>
                    <a:lumOff val="35000"/>
                  </a:schemeClr>
                </a:solidFill>
              </a:rPr>
              <a:t>Command issues and actions</a:t>
            </a:r>
          </a:p>
          <a:p>
            <a:pPr lvl="1">
              <a:spcAft>
                <a:spcPts val="0"/>
              </a:spcAft>
              <a:buClr>
                <a:schemeClr val="accent1">
                  <a:lumMod val="60000"/>
                  <a:lumOff val="40000"/>
                </a:schemeClr>
              </a:buClr>
              <a:defRPr/>
            </a:pPr>
            <a:r>
              <a:rPr lang="en-US" dirty="0">
                <a:solidFill>
                  <a:schemeClr val="tx1">
                    <a:lumMod val="65000"/>
                    <a:lumOff val="35000"/>
                  </a:schemeClr>
                </a:solidFill>
              </a:rPr>
              <a:t>Considerations and decision-making</a:t>
            </a:r>
          </a:p>
          <a:p>
            <a:pPr lvl="1">
              <a:spcAft>
                <a:spcPts val="0"/>
              </a:spcAft>
              <a:buClr>
                <a:schemeClr val="accent1">
                  <a:lumMod val="60000"/>
                  <a:lumOff val="40000"/>
                </a:schemeClr>
              </a:buClr>
              <a:defRPr/>
            </a:pPr>
            <a:r>
              <a:rPr lang="en-US" dirty="0">
                <a:solidFill>
                  <a:schemeClr val="tx1">
                    <a:lumMod val="65000"/>
                    <a:lumOff val="35000"/>
                  </a:schemeClr>
                </a:solidFill>
              </a:rPr>
              <a:t>Staging and transportation</a:t>
            </a:r>
          </a:p>
          <a:p>
            <a:pPr>
              <a:spcAft>
                <a:spcPts val="0"/>
              </a:spcAft>
              <a:defRPr/>
            </a:pPr>
            <a:r>
              <a:rPr lang="en-US" dirty="0">
                <a:solidFill>
                  <a:schemeClr val="tx1">
                    <a:lumMod val="65000"/>
                    <a:lumOff val="35000"/>
                  </a:schemeClr>
                </a:solidFill>
              </a:rPr>
              <a:t>Patient documentation and movement</a:t>
            </a:r>
          </a:p>
          <a:p>
            <a:pPr>
              <a:spcAft>
                <a:spcPts val="0"/>
              </a:spcAft>
              <a:defRPr/>
            </a:pPr>
            <a:r>
              <a:rPr lang="en-US" dirty="0">
                <a:solidFill>
                  <a:schemeClr val="tx1">
                    <a:lumMod val="65000"/>
                    <a:lumOff val="35000"/>
                  </a:schemeClr>
                </a:solidFill>
              </a:rPr>
              <a:t>Transportation and Tracking</a:t>
            </a:r>
          </a:p>
          <a:p>
            <a:endParaRPr lang="en-US" dirty="0"/>
          </a:p>
        </p:txBody>
      </p:sp>
    </p:spTree>
    <p:extLst>
      <p:ext uri="{BB962C8B-B14F-4D97-AF65-F5344CB8AC3E}">
        <p14:creationId xmlns:p14="http://schemas.microsoft.com/office/powerpoint/2010/main" val="23128825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Picture of a building fire</a:t>
            </a:r>
            <a:endParaRPr lang="en-US" dirty="0"/>
          </a:p>
        </p:txBody>
      </p:sp>
      <p:pic>
        <p:nvPicPr>
          <p:cNvPr id="5" name="Content Placeholder 4" descr="house burni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83027" y="0"/>
            <a:ext cx="10308973" cy="6858000"/>
          </a:xfrm>
        </p:spPr>
      </p:pic>
      <p:sp>
        <p:nvSpPr>
          <p:cNvPr id="4" name="Slide Number Placeholder 3"/>
          <p:cNvSpPr>
            <a:spLocks noGrp="1"/>
          </p:cNvSpPr>
          <p:nvPr>
            <p:ph type="sldNum" sz="quarter" idx="12"/>
          </p:nvPr>
        </p:nvSpPr>
        <p:spPr/>
        <p:txBody>
          <a:bodyPr/>
          <a:lstStyle/>
          <a:p>
            <a:fld id="{48F63A3B-78C7-47BE-AE5E-E10140E04643}" type="slidenum">
              <a:rPr lang="en-US" smtClean="0"/>
              <a:t>40</a:t>
            </a:fld>
            <a:endParaRPr lang="en-US" dirty="0"/>
          </a:p>
        </p:txBody>
      </p:sp>
    </p:spTree>
    <p:extLst>
      <p:ext uri="{BB962C8B-B14F-4D97-AF65-F5344CB8AC3E}">
        <p14:creationId xmlns:p14="http://schemas.microsoft.com/office/powerpoint/2010/main" val="19173035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Scenario #4</a:t>
            </a:r>
            <a:endParaRPr lang="en-US" dirty="0"/>
          </a:p>
        </p:txBody>
      </p:sp>
      <p:sp>
        <p:nvSpPr>
          <p:cNvPr id="3" name="Content Placeholder 2"/>
          <p:cNvSpPr>
            <a:spLocks noGrp="1"/>
          </p:cNvSpPr>
          <p:nvPr>
            <p:ph idx="1"/>
          </p:nvPr>
        </p:nvSpPr>
        <p:spPr/>
        <p:txBody>
          <a:bodyPr>
            <a:normAutofit fontScale="85000" lnSpcReduction="20000"/>
          </a:bodyPr>
          <a:lstStyle/>
          <a:p>
            <a:pPr>
              <a:spcAft>
                <a:spcPts val="0"/>
              </a:spcAft>
              <a:defRPr/>
            </a:pPr>
            <a:r>
              <a:rPr lang="en-US" dirty="0">
                <a:solidFill>
                  <a:schemeClr val="tx1">
                    <a:lumMod val="65000"/>
                    <a:lumOff val="35000"/>
                  </a:schemeClr>
                </a:solidFill>
              </a:rPr>
              <a:t>Fire</a:t>
            </a:r>
          </a:p>
          <a:p>
            <a:pPr>
              <a:spcAft>
                <a:spcPts val="0"/>
              </a:spcAft>
              <a:defRPr/>
            </a:pPr>
            <a:r>
              <a:rPr lang="en-US" dirty="0">
                <a:solidFill>
                  <a:schemeClr val="tx1">
                    <a:lumMod val="65000"/>
                    <a:lumOff val="35000"/>
                  </a:schemeClr>
                </a:solidFill>
              </a:rPr>
              <a:t>Warning time? Impact?</a:t>
            </a:r>
          </a:p>
          <a:p>
            <a:pPr>
              <a:spcAft>
                <a:spcPts val="0"/>
              </a:spcAft>
              <a:defRPr/>
            </a:pPr>
            <a:r>
              <a:rPr lang="en-US" dirty="0">
                <a:solidFill>
                  <a:schemeClr val="tx1">
                    <a:lumMod val="65000"/>
                    <a:lumOff val="35000"/>
                  </a:schemeClr>
                </a:solidFill>
              </a:rPr>
              <a:t>Duration of impact?</a:t>
            </a:r>
          </a:p>
          <a:p>
            <a:pPr>
              <a:spcAft>
                <a:spcPts val="0"/>
              </a:spcAft>
              <a:defRPr/>
            </a:pPr>
            <a:r>
              <a:rPr lang="en-US" dirty="0">
                <a:solidFill>
                  <a:schemeClr val="tx1">
                    <a:lumMod val="65000"/>
                    <a:lumOff val="35000"/>
                  </a:schemeClr>
                </a:solidFill>
              </a:rPr>
              <a:t>Appropriate actions to take now?</a:t>
            </a:r>
          </a:p>
          <a:p>
            <a:pPr>
              <a:spcAft>
                <a:spcPts val="0"/>
              </a:spcAft>
              <a:defRPr/>
            </a:pPr>
            <a:r>
              <a:rPr lang="en-US" dirty="0">
                <a:solidFill>
                  <a:schemeClr val="tx1">
                    <a:lumMod val="65000"/>
                    <a:lumOff val="35000"/>
                  </a:schemeClr>
                </a:solidFill>
              </a:rPr>
              <a:t>Anticipate possible actions after impact…..</a:t>
            </a:r>
          </a:p>
          <a:p>
            <a:pPr>
              <a:spcAft>
                <a:spcPts val="0"/>
              </a:spcAft>
              <a:defRPr/>
            </a:pPr>
            <a:r>
              <a:rPr lang="en-US" dirty="0">
                <a:solidFill>
                  <a:schemeClr val="tx1">
                    <a:lumMod val="65000"/>
                    <a:lumOff val="35000"/>
                  </a:schemeClr>
                </a:solidFill>
              </a:rPr>
              <a:t>Points for discussion:</a:t>
            </a:r>
          </a:p>
          <a:p>
            <a:pPr lvl="1">
              <a:spcAft>
                <a:spcPts val="0"/>
              </a:spcAft>
              <a:buClr>
                <a:schemeClr val="accent1">
                  <a:lumMod val="60000"/>
                  <a:lumOff val="40000"/>
                </a:schemeClr>
              </a:buClr>
              <a:defRPr/>
            </a:pPr>
            <a:r>
              <a:rPr lang="en-US" dirty="0">
                <a:solidFill>
                  <a:schemeClr val="tx1">
                    <a:lumMod val="65000"/>
                    <a:lumOff val="35000"/>
                  </a:schemeClr>
                </a:solidFill>
              </a:rPr>
              <a:t>Relocation – emergent, unit based actions</a:t>
            </a:r>
          </a:p>
          <a:p>
            <a:pPr lvl="1">
              <a:spcAft>
                <a:spcPts val="0"/>
              </a:spcAft>
              <a:buClr>
                <a:schemeClr val="accent1">
                  <a:lumMod val="60000"/>
                  <a:lumOff val="40000"/>
                </a:schemeClr>
              </a:buClr>
              <a:defRPr/>
            </a:pPr>
            <a:r>
              <a:rPr lang="en-US" dirty="0">
                <a:solidFill>
                  <a:schemeClr val="tx1">
                    <a:lumMod val="65000"/>
                    <a:lumOff val="35000"/>
                  </a:schemeClr>
                </a:solidFill>
              </a:rPr>
              <a:t>Relocation enough?</a:t>
            </a:r>
          </a:p>
          <a:p>
            <a:pPr lvl="1">
              <a:spcAft>
                <a:spcPts val="0"/>
              </a:spcAft>
              <a:buClr>
                <a:schemeClr val="accent1">
                  <a:lumMod val="60000"/>
                  <a:lumOff val="40000"/>
                </a:schemeClr>
              </a:buClr>
              <a:defRPr/>
            </a:pPr>
            <a:r>
              <a:rPr lang="en-US" dirty="0">
                <a:solidFill>
                  <a:schemeClr val="tx1">
                    <a:lumMod val="65000"/>
                    <a:lumOff val="35000"/>
                  </a:schemeClr>
                </a:solidFill>
              </a:rPr>
              <a:t>Sustainable?</a:t>
            </a:r>
          </a:p>
          <a:p>
            <a:pPr marL="0" indent="0">
              <a:buNone/>
            </a:pPr>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41</a:t>
            </a:fld>
            <a:endParaRPr lang="en-US" dirty="0"/>
          </a:p>
        </p:txBody>
      </p:sp>
    </p:spTree>
    <p:extLst>
      <p:ext uri="{BB962C8B-B14F-4D97-AF65-F5344CB8AC3E}">
        <p14:creationId xmlns:p14="http://schemas.microsoft.com/office/powerpoint/2010/main" val="7541848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Picture of Explosion</a:t>
            </a:r>
            <a:endParaRPr lang="en-US" dirty="0"/>
          </a:p>
        </p:txBody>
      </p:sp>
      <p:pic>
        <p:nvPicPr>
          <p:cNvPr id="5" name="Content Placeholder 4" descr="explosion in teh street"/>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18661" y="-1"/>
            <a:ext cx="10273339" cy="6858001"/>
          </a:xfrm>
        </p:spPr>
      </p:pic>
      <p:sp>
        <p:nvSpPr>
          <p:cNvPr id="4" name="Slide Number Placeholder 3"/>
          <p:cNvSpPr>
            <a:spLocks noGrp="1"/>
          </p:cNvSpPr>
          <p:nvPr>
            <p:ph type="sldNum" sz="quarter" idx="12"/>
          </p:nvPr>
        </p:nvSpPr>
        <p:spPr/>
        <p:txBody>
          <a:bodyPr/>
          <a:lstStyle/>
          <a:p>
            <a:fld id="{48F63A3B-78C7-47BE-AE5E-E10140E04643}" type="slidenum">
              <a:rPr lang="en-US" smtClean="0"/>
              <a:t>42</a:t>
            </a:fld>
            <a:endParaRPr lang="en-US" dirty="0"/>
          </a:p>
        </p:txBody>
      </p:sp>
    </p:spTree>
    <p:extLst>
      <p:ext uri="{BB962C8B-B14F-4D97-AF65-F5344CB8AC3E}">
        <p14:creationId xmlns:p14="http://schemas.microsoft.com/office/powerpoint/2010/main" val="29102255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Scenario #5 – Explosion</a:t>
            </a:r>
            <a:endParaRPr lang="en-US" dirty="0"/>
          </a:p>
        </p:txBody>
      </p:sp>
      <p:sp>
        <p:nvSpPr>
          <p:cNvPr id="3" name="Content Placeholder 2"/>
          <p:cNvSpPr>
            <a:spLocks noGrp="1"/>
          </p:cNvSpPr>
          <p:nvPr>
            <p:ph idx="1"/>
          </p:nvPr>
        </p:nvSpPr>
        <p:spPr/>
        <p:txBody>
          <a:bodyPr>
            <a:normAutofit fontScale="77500" lnSpcReduction="20000"/>
          </a:bodyPr>
          <a:lstStyle/>
          <a:p>
            <a:pPr>
              <a:spcAft>
                <a:spcPts val="0"/>
              </a:spcAft>
              <a:defRPr/>
            </a:pPr>
            <a:r>
              <a:rPr lang="en-US" dirty="0">
                <a:solidFill>
                  <a:schemeClr val="tx1">
                    <a:lumMod val="65000"/>
                    <a:lumOff val="35000"/>
                  </a:schemeClr>
                </a:solidFill>
              </a:rPr>
              <a:t>Explosion and fire in central supply / sterile processing</a:t>
            </a:r>
          </a:p>
          <a:p>
            <a:pPr>
              <a:spcAft>
                <a:spcPts val="0"/>
              </a:spcAft>
              <a:defRPr/>
            </a:pPr>
            <a:r>
              <a:rPr lang="en-US" dirty="0">
                <a:solidFill>
                  <a:schemeClr val="tx1">
                    <a:lumMod val="65000"/>
                    <a:lumOff val="35000"/>
                  </a:schemeClr>
                </a:solidFill>
              </a:rPr>
              <a:t>Loss of oxygen system pressure</a:t>
            </a:r>
          </a:p>
          <a:p>
            <a:pPr>
              <a:spcAft>
                <a:spcPts val="0"/>
              </a:spcAft>
              <a:defRPr/>
            </a:pPr>
            <a:r>
              <a:rPr lang="en-US" dirty="0">
                <a:solidFill>
                  <a:schemeClr val="tx1">
                    <a:lumMod val="65000"/>
                    <a:lumOff val="35000"/>
                  </a:schemeClr>
                </a:solidFill>
              </a:rPr>
              <a:t>Loss of power to several patient care units</a:t>
            </a:r>
          </a:p>
          <a:p>
            <a:pPr>
              <a:spcAft>
                <a:spcPts val="0"/>
              </a:spcAft>
              <a:defRPr/>
            </a:pPr>
            <a:r>
              <a:rPr lang="en-US" dirty="0">
                <a:solidFill>
                  <a:schemeClr val="tx1">
                    <a:lumMod val="65000"/>
                    <a:lumOff val="35000"/>
                  </a:schemeClr>
                </a:solidFill>
              </a:rPr>
              <a:t>Unable to sterilize materials, instruments</a:t>
            </a:r>
          </a:p>
          <a:p>
            <a:pPr>
              <a:spcAft>
                <a:spcPts val="0"/>
              </a:spcAft>
              <a:defRPr/>
            </a:pPr>
            <a:r>
              <a:rPr lang="en-US" dirty="0">
                <a:solidFill>
                  <a:schemeClr val="tx1">
                    <a:lumMod val="65000"/>
                    <a:lumOff val="35000"/>
                  </a:schemeClr>
                </a:solidFill>
              </a:rPr>
              <a:t>Warning time? Impact?</a:t>
            </a:r>
          </a:p>
          <a:p>
            <a:pPr>
              <a:spcAft>
                <a:spcPts val="0"/>
              </a:spcAft>
              <a:defRPr/>
            </a:pPr>
            <a:r>
              <a:rPr lang="en-US" dirty="0">
                <a:solidFill>
                  <a:schemeClr val="tx1">
                    <a:lumMod val="65000"/>
                    <a:lumOff val="35000"/>
                  </a:schemeClr>
                </a:solidFill>
              </a:rPr>
              <a:t>Duration of impact?</a:t>
            </a:r>
          </a:p>
          <a:p>
            <a:pPr>
              <a:spcAft>
                <a:spcPts val="0"/>
              </a:spcAft>
              <a:defRPr/>
            </a:pPr>
            <a:r>
              <a:rPr lang="en-US" dirty="0">
                <a:solidFill>
                  <a:schemeClr val="tx1">
                    <a:lumMod val="65000"/>
                    <a:lumOff val="35000"/>
                  </a:schemeClr>
                </a:solidFill>
              </a:rPr>
              <a:t>Appropriate actions to take now?</a:t>
            </a:r>
          </a:p>
          <a:p>
            <a:pPr>
              <a:spcAft>
                <a:spcPts val="0"/>
              </a:spcAft>
              <a:defRPr/>
            </a:pPr>
            <a:r>
              <a:rPr lang="en-US" dirty="0">
                <a:solidFill>
                  <a:schemeClr val="tx1">
                    <a:lumMod val="65000"/>
                    <a:lumOff val="35000"/>
                  </a:schemeClr>
                </a:solidFill>
              </a:rPr>
              <a:t>Secondary actions? (partial evacuation vs. complete)</a:t>
            </a:r>
          </a:p>
          <a:p>
            <a:pPr lvl="1">
              <a:spcAft>
                <a:spcPts val="0"/>
              </a:spcAft>
              <a:buClr>
                <a:schemeClr val="accent1">
                  <a:lumMod val="60000"/>
                  <a:lumOff val="40000"/>
                </a:schemeClr>
              </a:buClr>
              <a:defRPr/>
            </a:pPr>
            <a:r>
              <a:rPr lang="en-US" dirty="0">
                <a:solidFill>
                  <a:schemeClr val="tx1">
                    <a:lumMod val="65000"/>
                    <a:lumOff val="35000"/>
                  </a:schemeClr>
                </a:solidFill>
              </a:rPr>
              <a:t>Evacuation branch director (vs. ops chief)</a:t>
            </a:r>
          </a:p>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43</a:t>
            </a:fld>
            <a:endParaRPr lang="en-US" dirty="0"/>
          </a:p>
        </p:txBody>
      </p:sp>
    </p:spTree>
    <p:extLst>
      <p:ext uri="{BB962C8B-B14F-4D97-AF65-F5344CB8AC3E}">
        <p14:creationId xmlns:p14="http://schemas.microsoft.com/office/powerpoint/2010/main" val="6468013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Hazmat </a:t>
            </a:r>
            <a:endParaRPr lang="en-US" dirty="0"/>
          </a:p>
        </p:txBody>
      </p:sp>
      <p:pic>
        <p:nvPicPr>
          <p:cNvPr id="5" name="Content Placeholder 4" descr="3 people in hazmat suits"/>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88275" y="1"/>
            <a:ext cx="10303726" cy="6858000"/>
          </a:xfrm>
        </p:spPr>
      </p:pic>
      <p:sp>
        <p:nvSpPr>
          <p:cNvPr id="4" name="Slide Number Placeholder 3"/>
          <p:cNvSpPr>
            <a:spLocks noGrp="1"/>
          </p:cNvSpPr>
          <p:nvPr>
            <p:ph type="sldNum" sz="quarter" idx="12"/>
          </p:nvPr>
        </p:nvSpPr>
        <p:spPr/>
        <p:txBody>
          <a:bodyPr/>
          <a:lstStyle/>
          <a:p>
            <a:fld id="{48F63A3B-78C7-47BE-AE5E-E10140E04643}" type="slidenum">
              <a:rPr lang="en-US" smtClean="0"/>
              <a:t>44</a:t>
            </a:fld>
            <a:endParaRPr lang="en-US" dirty="0"/>
          </a:p>
        </p:txBody>
      </p:sp>
    </p:spTree>
    <p:extLst>
      <p:ext uri="{BB962C8B-B14F-4D97-AF65-F5344CB8AC3E}">
        <p14:creationId xmlns:p14="http://schemas.microsoft.com/office/powerpoint/2010/main" val="22848239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Scenario #6 – HAZMAT</a:t>
            </a:r>
            <a:endParaRPr lang="en-US" dirty="0"/>
          </a:p>
        </p:txBody>
      </p:sp>
      <p:sp>
        <p:nvSpPr>
          <p:cNvPr id="3" name="Content Placeholder 2"/>
          <p:cNvSpPr>
            <a:spLocks noGrp="1"/>
          </p:cNvSpPr>
          <p:nvPr>
            <p:ph idx="1"/>
          </p:nvPr>
        </p:nvSpPr>
        <p:spPr/>
        <p:txBody>
          <a:bodyPr>
            <a:normAutofit lnSpcReduction="10000"/>
          </a:bodyPr>
          <a:lstStyle/>
          <a:p>
            <a:r>
              <a:rPr lang="en-US" altLang="en-US" dirty="0"/>
              <a:t>Chlorine gas leak from tanker truck overturned outside ED entrance</a:t>
            </a:r>
          </a:p>
          <a:p>
            <a:r>
              <a:rPr lang="en-US" altLang="en-US" dirty="0"/>
              <a:t>Warning time? Impact?</a:t>
            </a:r>
          </a:p>
          <a:p>
            <a:r>
              <a:rPr lang="en-US" altLang="en-US" dirty="0"/>
              <a:t>Duration of impact?</a:t>
            </a:r>
          </a:p>
          <a:p>
            <a:r>
              <a:rPr lang="en-US" altLang="en-US" dirty="0"/>
              <a:t>Appropriate actions to take?</a:t>
            </a:r>
          </a:p>
          <a:p>
            <a:r>
              <a:rPr lang="en-US" altLang="en-US" dirty="0"/>
              <a:t>Anticipate possible actions….</a:t>
            </a:r>
          </a:p>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45</a:t>
            </a:fld>
            <a:endParaRPr lang="en-US" dirty="0"/>
          </a:p>
        </p:txBody>
      </p:sp>
    </p:spTree>
    <p:extLst>
      <p:ext uri="{BB962C8B-B14F-4D97-AF65-F5344CB8AC3E}">
        <p14:creationId xmlns:p14="http://schemas.microsoft.com/office/powerpoint/2010/main" val="31092550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endParaRPr lang="en-US"/>
          </a:p>
        </p:txBody>
      </p:sp>
      <p:sp>
        <p:nvSpPr>
          <p:cNvPr id="4" name="Title 3"/>
          <p:cNvSpPr>
            <a:spLocks noGrp="1"/>
          </p:cNvSpPr>
          <p:nvPr>
            <p:ph type="title"/>
          </p:nvPr>
        </p:nvSpPr>
        <p:spPr/>
        <p:txBody>
          <a:bodyPr/>
          <a:lstStyle/>
          <a:p>
            <a:r>
              <a:rPr lang="en-US" smtClean="0"/>
              <a:t>Thank you.</a:t>
            </a:r>
            <a:endParaRPr lang="en-US" dirty="0"/>
          </a:p>
        </p:txBody>
      </p:sp>
    </p:spTree>
    <p:extLst>
      <p:ext uri="{BB962C8B-B14F-4D97-AF65-F5344CB8AC3E}">
        <p14:creationId xmlns:p14="http://schemas.microsoft.com/office/powerpoint/2010/main" val="30745533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Potential Triggers</a:t>
            </a:r>
          </a:p>
        </p:txBody>
      </p:sp>
      <p:sp>
        <p:nvSpPr>
          <p:cNvPr id="3" name="Content Placeholder 2"/>
          <p:cNvSpPr>
            <a:spLocks noGrp="1"/>
          </p:cNvSpPr>
          <p:nvPr>
            <p:ph idx="1"/>
          </p:nvPr>
        </p:nvSpPr>
        <p:spPr/>
        <p:txBody>
          <a:bodyPr/>
          <a:lstStyle/>
          <a:p>
            <a:r>
              <a:rPr lang="en-US" altLang="en-US" dirty="0"/>
              <a:t>Fire</a:t>
            </a:r>
          </a:p>
          <a:p>
            <a:r>
              <a:rPr lang="en-US" altLang="en-US" dirty="0"/>
              <a:t>Flooding</a:t>
            </a:r>
          </a:p>
          <a:p>
            <a:r>
              <a:rPr lang="en-US" altLang="en-US" dirty="0"/>
              <a:t>Severe Weather</a:t>
            </a:r>
          </a:p>
          <a:p>
            <a:r>
              <a:rPr lang="en-US" altLang="en-US" dirty="0"/>
              <a:t>Chemical leak</a:t>
            </a:r>
          </a:p>
          <a:p>
            <a:r>
              <a:rPr lang="en-US" altLang="en-US" dirty="0"/>
              <a:t>Utilities systems failure</a:t>
            </a:r>
          </a:p>
        </p:txBody>
      </p:sp>
      <p:sp>
        <p:nvSpPr>
          <p:cNvPr id="4" name="Slide Number Placeholder 3"/>
          <p:cNvSpPr>
            <a:spLocks noGrp="1"/>
          </p:cNvSpPr>
          <p:nvPr>
            <p:ph type="sldNum" sz="quarter" idx="12"/>
          </p:nvPr>
        </p:nvSpPr>
        <p:spPr/>
        <p:txBody>
          <a:bodyPr/>
          <a:lstStyle/>
          <a:p>
            <a:fld id="{48F63A3B-78C7-47BE-AE5E-E10140E04643}" type="slidenum">
              <a:rPr lang="en-US" smtClean="0"/>
              <a:t>5</a:t>
            </a:fld>
            <a:endParaRPr lang="en-US" dirty="0"/>
          </a:p>
        </p:txBody>
      </p:sp>
    </p:spTree>
    <p:extLst>
      <p:ext uri="{BB962C8B-B14F-4D97-AF65-F5344CB8AC3E}">
        <p14:creationId xmlns:p14="http://schemas.microsoft.com/office/powerpoint/2010/main" val="31667484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Evacuation by the numbers</a:t>
            </a:r>
            <a:endParaRPr lang="en-US" dirty="0"/>
          </a:p>
        </p:txBody>
      </p:sp>
      <p:sp>
        <p:nvSpPr>
          <p:cNvPr id="3" name="Content Placeholder 2"/>
          <p:cNvSpPr>
            <a:spLocks noGrp="1"/>
          </p:cNvSpPr>
          <p:nvPr>
            <p:ph sz="half" idx="2"/>
          </p:nvPr>
        </p:nvSpPr>
        <p:spPr>
          <a:xfrm>
            <a:off x="1746504" y="1400986"/>
            <a:ext cx="9281160" cy="5182694"/>
          </a:xfrm>
        </p:spPr>
        <p:txBody>
          <a:bodyPr>
            <a:normAutofit fontScale="85000" lnSpcReduction="20000"/>
          </a:bodyPr>
          <a:lstStyle/>
          <a:p>
            <a:r>
              <a:rPr lang="en-US" altLang="en-US" sz="2400" dirty="0"/>
              <a:t>1971-1999 – 275 self-reported hospital evacuations</a:t>
            </a:r>
          </a:p>
          <a:p>
            <a:r>
              <a:rPr lang="en-US" altLang="en-US" sz="2400" dirty="0"/>
              <a:t>Peak 33/year (Northridge), Average 21 in 1990s</a:t>
            </a:r>
          </a:p>
          <a:p>
            <a:r>
              <a:rPr lang="en-US" altLang="en-US" sz="2400" dirty="0"/>
              <a:t>Causes:</a:t>
            </a:r>
          </a:p>
          <a:p>
            <a:pPr lvl="1"/>
            <a:r>
              <a:rPr lang="en-US" altLang="en-US" sz="2400" dirty="0"/>
              <a:t>Internal fire-  23%</a:t>
            </a:r>
          </a:p>
          <a:p>
            <a:pPr lvl="1"/>
            <a:r>
              <a:rPr lang="en-US" altLang="en-US" sz="2400" dirty="0"/>
              <a:t>HAZMAT internal – 18%</a:t>
            </a:r>
          </a:p>
          <a:p>
            <a:pPr lvl="1"/>
            <a:r>
              <a:rPr lang="en-US" altLang="en-US" sz="2400" dirty="0"/>
              <a:t>Hurricane – 14%</a:t>
            </a:r>
          </a:p>
          <a:p>
            <a:pPr lvl="1"/>
            <a:r>
              <a:rPr lang="en-US" altLang="en-US" sz="2400" dirty="0"/>
              <a:t>Human threat – 13%</a:t>
            </a:r>
          </a:p>
          <a:p>
            <a:pPr lvl="1"/>
            <a:r>
              <a:rPr lang="en-US" altLang="en-US" sz="2400" dirty="0"/>
              <a:t>Earthquake – 9%</a:t>
            </a:r>
          </a:p>
          <a:p>
            <a:pPr lvl="1"/>
            <a:r>
              <a:rPr lang="en-US" altLang="en-US" sz="2400" dirty="0"/>
              <a:t>External fire – 6%</a:t>
            </a:r>
          </a:p>
          <a:p>
            <a:pPr lvl="1"/>
            <a:r>
              <a:rPr lang="en-US" altLang="en-US" sz="2400" dirty="0"/>
              <a:t>Flood – 6%</a:t>
            </a:r>
          </a:p>
          <a:p>
            <a:pPr lvl="1"/>
            <a:r>
              <a:rPr lang="en-US" altLang="en-US" sz="2400" dirty="0"/>
              <a:t>Utility Failure – 5</a:t>
            </a:r>
            <a:r>
              <a:rPr lang="en-US" altLang="en-US" sz="2400" dirty="0" smtClean="0"/>
              <a:t>%</a:t>
            </a:r>
            <a:endParaRPr lang="en-US" altLang="en-US" sz="2400" dirty="0"/>
          </a:p>
        </p:txBody>
      </p:sp>
      <p:sp>
        <p:nvSpPr>
          <p:cNvPr id="4" name="Slide Number Placeholder 3"/>
          <p:cNvSpPr>
            <a:spLocks noGrp="1"/>
          </p:cNvSpPr>
          <p:nvPr>
            <p:ph type="sldNum" sz="quarter" idx="12"/>
          </p:nvPr>
        </p:nvSpPr>
        <p:spPr/>
        <p:txBody>
          <a:bodyPr/>
          <a:lstStyle/>
          <a:p>
            <a:fld id="{48F63A3B-78C7-47BE-AE5E-E10140E04643}" type="slidenum">
              <a:rPr lang="en-US" smtClean="0"/>
              <a:t>6</a:t>
            </a:fld>
            <a:endParaRPr lang="en-US" dirty="0"/>
          </a:p>
        </p:txBody>
      </p:sp>
      <p:sp>
        <p:nvSpPr>
          <p:cNvPr id="5" name="Content Placeholder 4"/>
          <p:cNvSpPr>
            <a:spLocks noGrp="1"/>
          </p:cNvSpPr>
          <p:nvPr>
            <p:ph sz="half" idx="14"/>
          </p:nvPr>
        </p:nvSpPr>
        <p:spPr>
          <a:xfrm>
            <a:off x="6830568" y="3570732"/>
            <a:ext cx="2971800" cy="2176464"/>
          </a:xfrm>
        </p:spPr>
        <p:txBody>
          <a:bodyPr>
            <a:normAutofit fontScale="77500" lnSpcReduction="20000"/>
          </a:bodyPr>
          <a:lstStyle/>
          <a:p>
            <a:pPr marL="0" indent="0">
              <a:buNone/>
            </a:pPr>
            <a:r>
              <a:rPr lang="en-US" altLang="en-US" dirty="0"/>
              <a:t>More than 50% of hospital evacuations occurred due to INTERNAL incidents</a:t>
            </a:r>
          </a:p>
          <a:p>
            <a:endParaRPr lang="en-US" dirty="0"/>
          </a:p>
        </p:txBody>
      </p:sp>
    </p:spTree>
    <p:extLst>
      <p:ext uri="{BB962C8B-B14F-4D97-AF65-F5344CB8AC3E}">
        <p14:creationId xmlns:p14="http://schemas.microsoft.com/office/powerpoint/2010/main" val="1323204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Recent experiences…</a:t>
            </a:r>
            <a:endParaRPr lang="en-US" dirty="0"/>
          </a:p>
        </p:txBody>
      </p:sp>
      <p:pic>
        <p:nvPicPr>
          <p:cNvPr id="10" name="Content Placeholder 9" descr="hospital evacuation"/>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1491969" y="4000500"/>
            <a:ext cx="3264461" cy="2176463"/>
          </a:xfrm>
        </p:spPr>
      </p:pic>
      <p:sp>
        <p:nvSpPr>
          <p:cNvPr id="4" name="Slide Number Placeholder 3"/>
          <p:cNvSpPr>
            <a:spLocks noGrp="1"/>
          </p:cNvSpPr>
          <p:nvPr>
            <p:ph type="sldNum" sz="quarter" idx="12"/>
          </p:nvPr>
        </p:nvSpPr>
        <p:spPr/>
        <p:txBody>
          <a:bodyPr/>
          <a:lstStyle/>
          <a:p>
            <a:fld id="{48F63A3B-78C7-47BE-AE5E-E10140E04643}" type="slidenum">
              <a:rPr lang="en-US" smtClean="0"/>
              <a:t>7</a:t>
            </a:fld>
            <a:endParaRPr lang="en-US" dirty="0"/>
          </a:p>
        </p:txBody>
      </p:sp>
      <p:pic>
        <p:nvPicPr>
          <p:cNvPr id="11" name="Content Placeholder 10" descr="35 E bridge collapse from bridge report"/>
          <p:cNvPicPr>
            <a:picLocks noGrp="1" noChangeAspect="1"/>
          </p:cNvPicPr>
          <p:nvPr>
            <p:ph sz="half" idx="14"/>
          </p:nvPr>
        </p:nvPicPr>
        <p:blipFill>
          <a:blip r:embed="rId4"/>
          <a:stretch>
            <a:fillRect/>
          </a:stretch>
        </p:blipFill>
        <p:spPr>
          <a:xfrm>
            <a:off x="7195783" y="4000500"/>
            <a:ext cx="3744034" cy="2176463"/>
          </a:xfrm>
          <a:prstGeom prst="rect">
            <a:avLst/>
          </a:prstGeom>
        </p:spPr>
      </p:pic>
      <p:pic>
        <p:nvPicPr>
          <p:cNvPr id="8" name="Content Placeholder 7" descr="road flooding"/>
          <p:cNvPicPr>
            <a:picLocks noGrp="1" noChangeAspect="1"/>
          </p:cNvPicPr>
          <p:nvPr>
            <p:ph idx="15"/>
          </p:nvPr>
        </p:nvPicPr>
        <p:blipFill>
          <a:blip r:embed="rId5" cstate="print">
            <a:extLst>
              <a:ext uri="{28A0092B-C50C-407E-A947-70E740481C1C}">
                <a14:useLocalDpi xmlns:a14="http://schemas.microsoft.com/office/drawing/2010/main" val="0"/>
              </a:ext>
            </a:extLst>
          </a:blip>
          <a:stretch>
            <a:fillRect/>
          </a:stretch>
        </p:blipFill>
        <p:spPr>
          <a:xfrm>
            <a:off x="1495702" y="1609725"/>
            <a:ext cx="3256995" cy="2171700"/>
          </a:xfrm>
        </p:spPr>
      </p:pic>
      <p:pic>
        <p:nvPicPr>
          <p:cNvPr id="9" name="Content Placeholder 8" descr="sand bags"/>
          <p:cNvPicPr>
            <a:picLocks noGrp="1" noChangeAspect="1"/>
          </p:cNvPicPr>
          <p:nvPr>
            <p:ph idx="16"/>
          </p:nvPr>
        </p:nvPicPr>
        <p:blipFill rotWithShape="1">
          <a:blip r:embed="rId6" cstate="print">
            <a:extLst>
              <a:ext uri="{28A0092B-C50C-407E-A947-70E740481C1C}">
                <a14:useLocalDpi xmlns:a14="http://schemas.microsoft.com/office/drawing/2010/main" val="0"/>
              </a:ext>
            </a:extLst>
          </a:blip>
          <a:srcRect l="11036" r="11937"/>
          <a:stretch/>
        </p:blipFill>
        <p:spPr>
          <a:xfrm>
            <a:off x="7160964" y="1609725"/>
            <a:ext cx="3767769" cy="2171700"/>
          </a:xfrm>
        </p:spPr>
      </p:pic>
    </p:spTree>
    <p:extLst>
      <p:ext uri="{BB962C8B-B14F-4D97-AF65-F5344CB8AC3E}">
        <p14:creationId xmlns:p14="http://schemas.microsoft.com/office/powerpoint/2010/main" val="31670531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Definitions</a:t>
            </a:r>
            <a:endParaRPr lang="en-US" dirty="0"/>
          </a:p>
        </p:txBody>
      </p:sp>
      <p:sp>
        <p:nvSpPr>
          <p:cNvPr id="3" name="Content Placeholder 2"/>
          <p:cNvSpPr>
            <a:spLocks noGrp="1"/>
          </p:cNvSpPr>
          <p:nvPr>
            <p:ph idx="1"/>
          </p:nvPr>
        </p:nvSpPr>
        <p:spPr/>
        <p:txBody>
          <a:bodyPr>
            <a:normAutofit fontScale="62500" lnSpcReduction="20000"/>
          </a:bodyPr>
          <a:lstStyle/>
          <a:p>
            <a:r>
              <a:rPr lang="en-US" altLang="en-US" dirty="0"/>
              <a:t>Shelter in place – patients sheltered on the same unit within a facility (though minimal movement may be necessary to move them away from a specific hazard)</a:t>
            </a:r>
          </a:p>
          <a:p>
            <a:r>
              <a:rPr lang="en-US" altLang="en-US" dirty="0"/>
              <a:t>Relocation – patients are moved to other units </a:t>
            </a:r>
            <a:r>
              <a:rPr lang="en-US" altLang="en-US" i="1" dirty="0"/>
              <a:t>within</a:t>
            </a:r>
            <a:r>
              <a:rPr lang="en-US" altLang="en-US" dirty="0"/>
              <a:t> the same facility (i.e. on that facility campus) - horizontal (preferred) or vertical within the facility.</a:t>
            </a:r>
          </a:p>
          <a:p>
            <a:r>
              <a:rPr lang="en-US" altLang="en-US" dirty="0"/>
              <a:t>Evacuation – patients are moved to </a:t>
            </a:r>
            <a:r>
              <a:rPr lang="en-US" altLang="en-US" i="1" dirty="0"/>
              <a:t>another</a:t>
            </a:r>
            <a:r>
              <a:rPr lang="en-US" altLang="en-US" dirty="0"/>
              <a:t> healthcare facility for continued care due to unsafe conditions</a:t>
            </a:r>
          </a:p>
          <a:p>
            <a:pPr lvl="1"/>
            <a:r>
              <a:rPr lang="en-US" altLang="en-US" dirty="0"/>
              <a:t>Subset of patients – partial evacuation (e.g. dialysis patients moved due to unsafe water following flooding)</a:t>
            </a:r>
          </a:p>
          <a:p>
            <a:pPr lvl="1"/>
            <a:r>
              <a:rPr lang="en-US" altLang="en-US" dirty="0"/>
              <a:t>All patients – complete evacuation</a:t>
            </a:r>
            <a:r>
              <a:rPr lang="en-US" altLang="en-US" dirty="0" smtClean="0"/>
              <a:t>.</a:t>
            </a:r>
            <a:endParaRPr lang="en-US" alt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8</a:t>
            </a:fld>
            <a:endParaRPr lang="en-US" dirty="0"/>
          </a:p>
        </p:txBody>
      </p:sp>
    </p:spTree>
    <p:extLst>
      <p:ext uri="{BB962C8B-B14F-4D97-AF65-F5344CB8AC3E}">
        <p14:creationId xmlns:p14="http://schemas.microsoft.com/office/powerpoint/2010/main" val="29466616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Types of actions</a:t>
            </a:r>
            <a:endParaRPr lang="en-US" dirty="0"/>
          </a:p>
        </p:txBody>
      </p:sp>
      <p:sp>
        <p:nvSpPr>
          <p:cNvPr id="3" name="Slide Number Placeholder 2"/>
          <p:cNvSpPr>
            <a:spLocks noGrp="1"/>
          </p:cNvSpPr>
          <p:nvPr>
            <p:ph type="sldNum" sz="quarter" idx="12"/>
          </p:nvPr>
        </p:nvSpPr>
        <p:spPr/>
        <p:txBody>
          <a:bodyPr/>
          <a:lstStyle/>
          <a:p>
            <a:fld id="{48F63A3B-78C7-47BE-AE5E-E10140E04643}" type="slidenum">
              <a:rPr lang="en-US" smtClean="0"/>
              <a:t>9</a:t>
            </a:fld>
            <a:endParaRPr lang="en-US" dirty="0"/>
          </a:p>
        </p:txBody>
      </p:sp>
      <p:sp>
        <p:nvSpPr>
          <p:cNvPr id="4" name="Content Placeholder 3"/>
          <p:cNvSpPr>
            <a:spLocks noGrp="1"/>
          </p:cNvSpPr>
          <p:nvPr>
            <p:ph idx="13"/>
          </p:nvPr>
        </p:nvSpPr>
        <p:spPr>
          <a:xfrm>
            <a:off x="304800" y="1504188"/>
            <a:ext cx="11582400" cy="2680462"/>
          </a:xfrm>
        </p:spPr>
        <p:txBody>
          <a:bodyPr>
            <a:normAutofit fontScale="77500" lnSpcReduction="20000"/>
          </a:bodyPr>
          <a:lstStyle/>
          <a:p>
            <a:r>
              <a:rPr lang="en-US" altLang="en-US" dirty="0"/>
              <a:t>No-notice or emergency evacuation – for example, a fire within the facility may require immediate evacuation depending on the scope</a:t>
            </a:r>
          </a:p>
          <a:p>
            <a:r>
              <a:rPr lang="en-US" altLang="en-US" dirty="0"/>
              <a:t>Urgent evacuation – evacuation that must occur within a matter of hours – for example, in anticipation of flooding or in response to another evolving hazard</a:t>
            </a:r>
          </a:p>
          <a:p>
            <a:endParaRPr lang="en-US" dirty="0"/>
          </a:p>
        </p:txBody>
      </p:sp>
      <p:pic>
        <p:nvPicPr>
          <p:cNvPr id="6" name="Content Placeholder 5" descr="evacuation sign with smoke"/>
          <p:cNvPicPr>
            <a:picLocks noGrp="1" noChangeAspect="1"/>
          </p:cNvPicPr>
          <p:nvPr>
            <p:ph idx="14"/>
          </p:nvPr>
        </p:nvPicPr>
        <p:blipFill>
          <a:blip r:embed="rId3" cstate="print">
            <a:extLst>
              <a:ext uri="{28A0092B-C50C-407E-A947-70E740481C1C}">
                <a14:useLocalDpi xmlns:a14="http://schemas.microsoft.com/office/drawing/2010/main" val="0"/>
              </a:ext>
            </a:extLst>
          </a:blip>
          <a:stretch>
            <a:fillRect/>
          </a:stretch>
        </p:blipFill>
        <p:spPr>
          <a:xfrm>
            <a:off x="6232286" y="4184650"/>
            <a:ext cx="3829528" cy="2171700"/>
          </a:xfrm>
        </p:spPr>
      </p:pic>
    </p:spTree>
    <p:extLst>
      <p:ext uri="{BB962C8B-B14F-4D97-AF65-F5344CB8AC3E}">
        <p14:creationId xmlns:p14="http://schemas.microsoft.com/office/powerpoint/2010/main" val="3846725467"/>
      </p:ext>
    </p:extLst>
  </p:cSld>
  <p:clrMapOvr>
    <a:masterClrMapping/>
  </p:clrMapOvr>
</p:sld>
</file>

<file path=ppt/theme/theme1.xml><?xml version="1.0" encoding="utf-8"?>
<a:theme xmlns:a="http://schemas.openxmlformats.org/drawingml/2006/main" name="Minnesota">
  <a:themeElements>
    <a:clrScheme name="Custom 1">
      <a:dk1>
        <a:srgbClr val="003865"/>
      </a:dk1>
      <a:lt1>
        <a:srgbClr val="FFFFFF"/>
      </a:lt1>
      <a:dk2>
        <a:srgbClr val="000000"/>
      </a:dk2>
      <a:lt2>
        <a:srgbClr val="DDDDDA"/>
      </a:lt2>
      <a:accent1>
        <a:srgbClr val="003865"/>
      </a:accent1>
      <a:accent2>
        <a:srgbClr val="78BE21"/>
      </a:accent2>
      <a:accent3>
        <a:srgbClr val="007FAF"/>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classic option.potx" id="{97C24E70-379D-480C-9420-F379471FC0D6}" vid="{857587AC-A919-493F-9418-7BF7C0A5DB2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882B80E85798B498881C0CB36871F5B" ma:contentTypeVersion="77" ma:contentTypeDescription="Create a new document." ma:contentTypeScope="" ma:versionID="81fd33ee760e55ba4dc21f19d71c9ed2">
  <xsd:schema xmlns:xsd="http://www.w3.org/2001/XMLSchema" xmlns:xs="http://www.w3.org/2001/XMLSchema" xmlns:p="http://schemas.microsoft.com/office/2006/metadata/properties" xmlns:ns2="98f01fe9-c3f2-4582-9148-d87bd0c242e7" xmlns:ns3="fc253db8-c1a2-4032-adc2-d3fbd160fc76" xmlns:ns4="8837c207-459e-4c9e-ae67-73e2034e87a2" targetNamespace="http://schemas.microsoft.com/office/2006/metadata/properties" ma:root="true" ma:fieldsID="6f597a13533ab51e3170be8e423a5b5a" ns2:_="" ns3:_="" ns4:_="">
    <xsd:import namespace="98f01fe9-c3f2-4582-9148-d87bd0c242e7"/>
    <xsd:import namespace="fc253db8-c1a2-4032-adc2-d3fbd160fc76"/>
    <xsd:import namespace="8837c207-459e-4c9e-ae67-73e2034e87a2"/>
    <xsd:element name="properties">
      <xsd:complexType>
        <xsd:sequence>
          <xsd:element name="documentManagement">
            <xsd:complexType>
              <xsd:all>
                <xsd:element ref="ns2:_dlc_DocId" minOccurs="0"/>
                <xsd:element ref="ns2:_dlc_DocIdUrl" minOccurs="0"/>
                <xsd:element ref="ns2:_dlc_DocIdPersistId" minOccurs="0"/>
                <xsd:element ref="ns3:SharedWithUsers" minOccurs="0"/>
                <xsd:element ref="ns3:SharedWithDetails" minOccurs="0"/>
                <xsd:element ref="ns4:MediaServiceMetadata" minOccurs="0"/>
                <xsd:element ref="ns4: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f01fe9-c3f2-4582-9148-d87bd0c242e7"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fc253db8-c1a2-4032-adc2-d3fbd160fc76"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837c207-459e-4c9e-ae67-73e2034e87a2"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dlc_DocId xmlns="98f01fe9-c3f2-4582-9148-d87bd0c242e7">PP6VNZTUNPYT-222210944-39</_dlc_DocId>
    <_dlc_DocIdUrl xmlns="98f01fe9-c3f2-4582-9148-d87bd0c242e7">
      <Url>https://mn365.sharepoint.com/teams/MDH/permanent/comm_proj/_layouts/15/DocIdRedir.aspx?ID=PP6VNZTUNPYT-222210944-39</Url>
      <Description>PP6VNZTUNPYT-222210944-39</Description>
    </_dlc_DocIdUrl>
  </documentManagement>
</p:properties>
</file>

<file path=customXml/item4.xml><?xml version="1.0" encoding="utf-8"?>
<?mso-contentType ?>
<spe:Receivers xmlns:spe="http://schemas.microsoft.com/sharepoint/events">
  <Receiver xmlns="">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xmlns="">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xmlns="">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xmlns="">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67F4349A-22F7-4A2D-8CA5-43DDCD679590}">
  <ds:schemaRefs>
    <ds:schemaRef ds:uri="http://schemas.microsoft.com/sharepoint/v3/contenttype/forms"/>
  </ds:schemaRefs>
</ds:datastoreItem>
</file>

<file path=customXml/itemProps2.xml><?xml version="1.0" encoding="utf-8"?>
<ds:datastoreItem xmlns:ds="http://schemas.openxmlformats.org/officeDocument/2006/customXml" ds:itemID="{EA9ED9FB-88D9-4193-9DD9-DFFAC07CE0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f01fe9-c3f2-4582-9148-d87bd0c242e7"/>
    <ds:schemaRef ds:uri="fc253db8-c1a2-4032-adc2-d3fbd160fc76"/>
    <ds:schemaRef ds:uri="8837c207-459e-4c9e-ae67-73e2034e87a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678B604-9059-4F1C-B8E2-C96A71A964D2}">
  <ds:schemaRefs>
    <ds:schemaRef ds:uri="http://schemas.openxmlformats.org/package/2006/metadata/core-properties"/>
    <ds:schemaRef ds:uri="http://purl.org/dc/elements/1.1/"/>
    <ds:schemaRef ds:uri="http://schemas.microsoft.com/office/2006/metadata/properties"/>
    <ds:schemaRef ds:uri="98f01fe9-c3f2-4582-9148-d87bd0c242e7"/>
    <ds:schemaRef ds:uri="fc253db8-c1a2-4032-adc2-d3fbd160fc76"/>
    <ds:schemaRef ds:uri="http://purl.org/dc/terms/"/>
    <ds:schemaRef ds:uri="http://schemas.microsoft.com/office/2006/documentManagement/types"/>
    <ds:schemaRef ds:uri="http://purl.org/dc/dcmitype/"/>
    <ds:schemaRef ds:uri="http://schemas.microsoft.com/office/infopath/2007/PartnerControls"/>
    <ds:schemaRef ds:uri="8837c207-459e-4c9e-ae67-73e2034e87a2"/>
    <ds:schemaRef ds:uri="http://www.w3.org/XML/1998/namespace"/>
  </ds:schemaRefs>
</ds:datastoreItem>
</file>

<file path=customXml/itemProps4.xml><?xml version="1.0" encoding="utf-8"?>
<ds:datastoreItem xmlns:ds="http://schemas.openxmlformats.org/officeDocument/2006/customXml" ds:itemID="{B9B99B13-BF67-4A71-8070-99100289F3A8}">
  <ds:schemaRefs>
    <ds:schemaRef ds:uri="http://schemas.microsoft.com/sharepoint/events"/>
    <ds:schemaRef ds:uri=""/>
  </ds:schemaRefs>
</ds:datastoreItem>
</file>

<file path=docProps/app.xml><?xml version="1.0" encoding="utf-8"?>
<Properties xmlns="http://schemas.openxmlformats.org/officeDocument/2006/extended-properties" xmlns:vt="http://schemas.openxmlformats.org/officeDocument/2006/docPropsVTypes">
  <Template>PowerPoint classic option</Template>
  <TotalTime>358</TotalTime>
  <Words>5008</Words>
  <Application>Microsoft Office PowerPoint</Application>
  <PresentationFormat>Widescreen</PresentationFormat>
  <Paragraphs>435</Paragraphs>
  <Slides>46</Slides>
  <Notes>34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46</vt:i4>
      </vt:variant>
    </vt:vector>
  </HeadingPairs>
  <TitlesOfParts>
    <vt:vector size="51" baseType="lpstr">
      <vt:lpstr>Arial</vt:lpstr>
      <vt:lpstr>Calibri</vt:lpstr>
      <vt:lpstr>Rockwell</vt:lpstr>
      <vt:lpstr>Wingdings</vt:lpstr>
      <vt:lpstr>Minnesota</vt:lpstr>
      <vt:lpstr>Should I stay or should I go now?</vt:lpstr>
      <vt:lpstr>If I go there will be trouble…</vt:lpstr>
      <vt:lpstr>If I Stay it will be double…</vt:lpstr>
      <vt:lpstr>Overview</vt:lpstr>
      <vt:lpstr>Potential Triggers</vt:lpstr>
      <vt:lpstr>Evacuation by the numbers</vt:lpstr>
      <vt:lpstr>Recent experiences…</vt:lpstr>
      <vt:lpstr>Definitions</vt:lpstr>
      <vt:lpstr>Types of actions</vt:lpstr>
      <vt:lpstr>Factors influencing actions</vt:lpstr>
      <vt:lpstr>ICS Framework</vt:lpstr>
      <vt:lpstr>Unit-based actions</vt:lpstr>
      <vt:lpstr>Unit-based actions Continued </vt:lpstr>
      <vt:lpstr>Medical Supply image</vt:lpstr>
      <vt:lpstr>Command Decisions</vt:lpstr>
      <vt:lpstr>Evacuation</vt:lpstr>
      <vt:lpstr>Decision-making</vt:lpstr>
      <vt:lpstr>Evacuation – Command actions</vt:lpstr>
      <vt:lpstr>Regional Healthcare Resource Center/RHPC</vt:lpstr>
      <vt:lpstr>Evacuation – Command actions</vt:lpstr>
      <vt:lpstr>Evacuation – HICS positions</vt:lpstr>
      <vt:lpstr>Patient Triage</vt:lpstr>
      <vt:lpstr>Patient Triage – graphic</vt:lpstr>
      <vt:lpstr>Unit – based actions during evacuation</vt:lpstr>
      <vt:lpstr>DMS tag</vt:lpstr>
      <vt:lpstr>Unit – based actions during evacuation continued</vt:lpstr>
      <vt:lpstr>Sweeping rooms</vt:lpstr>
      <vt:lpstr>Staging Officer</vt:lpstr>
      <vt:lpstr>Triage Officer</vt:lpstr>
      <vt:lpstr>Transport Officer</vt:lpstr>
      <vt:lpstr>Facility Shut-Down / Essential Personnel</vt:lpstr>
      <vt:lpstr>Considerations for transport</vt:lpstr>
      <vt:lpstr>Scenario-based discussions</vt:lpstr>
      <vt:lpstr>Tornado Picture</vt:lpstr>
      <vt:lpstr>Scenario #1 </vt:lpstr>
      <vt:lpstr>Picture of a blizzard</vt:lpstr>
      <vt:lpstr>Scenario #2 </vt:lpstr>
      <vt:lpstr>Picture of flood/road closed</vt:lpstr>
      <vt:lpstr>Scenario #3 </vt:lpstr>
      <vt:lpstr>Picture of a building fire</vt:lpstr>
      <vt:lpstr>Scenario #4</vt:lpstr>
      <vt:lpstr>Picture of Explosion</vt:lpstr>
      <vt:lpstr>Scenario #5 – Explosion</vt:lpstr>
      <vt:lpstr>Hazmat </vt:lpstr>
      <vt:lpstr>Scenario #6 – HAZMAT</vt:lpstr>
      <vt:lpstr>Thank you.</vt:lpstr>
    </vt:vector>
  </TitlesOfParts>
  <Company>State of Minnesota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Should I stay or should I go now?</dc:title>
  <dc:subject/>
  <dc:creator>Marti Benson</dc:creator>
  <cp:keywords/>
  <dc:description/>
  <cp:lastModifiedBy>McAdams, Toby (MDH)</cp:lastModifiedBy>
  <cp:revision>26</cp:revision>
  <cp:lastPrinted>2017-03-14T16:27:36Z</cp:lastPrinted>
  <dcterms:created xsi:type="dcterms:W3CDTF">2019-10-23T14:27:06Z</dcterms:created>
  <dcterms:modified xsi:type="dcterms:W3CDTF">2020-01-09T19:03:27Z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 version">
    <vt:lpwstr>1.3</vt:lpwstr>
  </property>
  <property fmtid="{D5CDD505-2E9C-101B-9397-08002B2CF9AE}" pid="3" name="ContentTypeId">
    <vt:lpwstr>0x010100A882B80E85798B498881C0CB36871F5B</vt:lpwstr>
  </property>
  <property fmtid="{D5CDD505-2E9C-101B-9397-08002B2CF9AE}" pid="4" name="_dlc_DocIdItemGuid">
    <vt:lpwstr>2a3daca8-56a8-4dd4-93e8-4f7aa36add79</vt:lpwstr>
  </property>
</Properties>
</file>