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78"/>
  </p:notesMasterIdLst>
  <p:handoutMasterIdLst>
    <p:handoutMasterId r:id="rId79"/>
  </p:handoutMasterIdLst>
  <p:sldIdLst>
    <p:sldId id="256" r:id="rId5"/>
    <p:sldId id="406" r:id="rId6"/>
    <p:sldId id="464" r:id="rId7"/>
    <p:sldId id="579" r:id="rId8"/>
    <p:sldId id="407" r:id="rId9"/>
    <p:sldId id="458" r:id="rId10"/>
    <p:sldId id="512" r:id="rId11"/>
    <p:sldId id="559" r:id="rId12"/>
    <p:sldId id="516" r:id="rId13"/>
    <p:sldId id="514" r:id="rId14"/>
    <p:sldId id="515" r:id="rId15"/>
    <p:sldId id="517" r:id="rId16"/>
    <p:sldId id="518" r:id="rId17"/>
    <p:sldId id="483" r:id="rId18"/>
    <p:sldId id="530" r:id="rId19"/>
    <p:sldId id="531" r:id="rId20"/>
    <p:sldId id="532" r:id="rId21"/>
    <p:sldId id="577" r:id="rId22"/>
    <p:sldId id="578" r:id="rId23"/>
    <p:sldId id="525" r:id="rId24"/>
    <p:sldId id="533" r:id="rId25"/>
    <p:sldId id="537" r:id="rId26"/>
    <p:sldId id="539" r:id="rId27"/>
    <p:sldId id="540" r:id="rId28"/>
    <p:sldId id="541" r:id="rId29"/>
    <p:sldId id="542" r:id="rId30"/>
    <p:sldId id="543" r:id="rId31"/>
    <p:sldId id="544" r:id="rId32"/>
    <p:sldId id="534" r:id="rId33"/>
    <p:sldId id="547" r:id="rId34"/>
    <p:sldId id="549" r:id="rId35"/>
    <p:sldId id="550" r:id="rId36"/>
    <p:sldId id="553" r:id="rId37"/>
    <p:sldId id="554" r:id="rId38"/>
    <p:sldId id="546" r:id="rId39"/>
    <p:sldId id="562" r:id="rId40"/>
    <p:sldId id="561" r:id="rId41"/>
    <p:sldId id="574" r:id="rId42"/>
    <p:sldId id="552" r:id="rId43"/>
    <p:sldId id="556" r:id="rId44"/>
    <p:sldId id="498" r:id="rId45"/>
    <p:sldId id="502" r:id="rId46"/>
    <p:sldId id="535" r:id="rId47"/>
    <p:sldId id="557" r:id="rId48"/>
    <p:sldId id="558" r:id="rId49"/>
    <p:sldId id="536" r:id="rId50"/>
    <p:sldId id="503" r:id="rId51"/>
    <p:sldId id="580" r:id="rId52"/>
    <p:sldId id="501" r:id="rId53"/>
    <p:sldId id="584" r:id="rId54"/>
    <p:sldId id="585" r:id="rId55"/>
    <p:sldId id="587" r:id="rId56"/>
    <p:sldId id="586" r:id="rId57"/>
    <p:sldId id="566" r:id="rId58"/>
    <p:sldId id="564" r:id="rId59"/>
    <p:sldId id="588" r:id="rId60"/>
    <p:sldId id="565" r:id="rId61"/>
    <p:sldId id="581" r:id="rId62"/>
    <p:sldId id="589" r:id="rId63"/>
    <p:sldId id="567" r:id="rId64"/>
    <p:sldId id="568" r:id="rId65"/>
    <p:sldId id="582" r:id="rId66"/>
    <p:sldId id="590" r:id="rId67"/>
    <p:sldId id="569" r:id="rId68"/>
    <p:sldId id="571" r:id="rId69"/>
    <p:sldId id="591" r:id="rId70"/>
    <p:sldId id="570" r:id="rId71"/>
    <p:sldId id="583" r:id="rId72"/>
    <p:sldId id="572" r:id="rId73"/>
    <p:sldId id="575" r:id="rId74"/>
    <p:sldId id="576" r:id="rId75"/>
    <p:sldId id="573" r:id="rId76"/>
    <p:sldId id="481"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6" autoAdjust="0"/>
    <p:restoredTop sz="66860" autoAdjust="0"/>
  </p:normalViewPr>
  <p:slideViewPr>
    <p:cSldViewPr snapToGrid="0">
      <p:cViewPr varScale="1">
        <p:scale>
          <a:sx n="77" d="100"/>
          <a:sy n="77" d="100"/>
        </p:scale>
        <p:origin x="810" y="84"/>
      </p:cViewPr>
      <p:guideLst>
        <p:guide orient="horz" pos="2160"/>
        <p:guide pos="3840"/>
      </p:guideLst>
    </p:cSldViewPr>
  </p:slideViewPr>
  <p:outlineViewPr>
    <p:cViewPr>
      <p:scale>
        <a:sx n="33" d="100"/>
        <a:sy n="33" d="100"/>
      </p:scale>
      <p:origin x="0" y="-2028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61" d="100"/>
          <a:sy n="61" d="100"/>
        </p:scale>
        <p:origin x="1709" y="2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DFEDE-2B5E-4092-8CE6-8F0B038416E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1CFD15BB-4994-4A91-8988-77A7E913BCB7}">
      <dgm:prSet phldrT="[Text]"/>
      <dgm:spPr/>
      <dgm:t>
        <a:bodyPr/>
        <a:lstStyle/>
        <a:p>
          <a:r>
            <a:rPr lang="en-US" dirty="0"/>
            <a:t>Objectives</a:t>
          </a:r>
        </a:p>
      </dgm:t>
    </dgm:pt>
    <dgm:pt modelId="{4AD9A7BE-16A1-4FB3-AF1F-DF24FB126DCF}" type="parTrans" cxnId="{D3EC5B3D-36C2-422E-83BE-5BC77540E1B1}">
      <dgm:prSet/>
      <dgm:spPr/>
      <dgm:t>
        <a:bodyPr/>
        <a:lstStyle/>
        <a:p>
          <a:endParaRPr lang="en-US"/>
        </a:p>
      </dgm:t>
    </dgm:pt>
    <dgm:pt modelId="{5553DC29-A2AC-4062-B8BA-71F9E3B02185}" type="sibTrans" cxnId="{D3EC5B3D-36C2-422E-83BE-5BC77540E1B1}">
      <dgm:prSet/>
      <dgm:spPr/>
      <dgm:t>
        <a:bodyPr/>
        <a:lstStyle/>
        <a:p>
          <a:endParaRPr lang="en-US"/>
        </a:p>
      </dgm:t>
    </dgm:pt>
    <dgm:pt modelId="{34878AD2-AF6E-4EA2-A023-E85F0450D49D}">
      <dgm:prSet phldrT="[Text]"/>
      <dgm:spPr/>
      <dgm:t>
        <a:bodyPr/>
        <a:lstStyle/>
        <a:p>
          <a:r>
            <a:rPr lang="en-US" dirty="0"/>
            <a:t>State what will be accomplished</a:t>
          </a:r>
        </a:p>
      </dgm:t>
    </dgm:pt>
    <dgm:pt modelId="{C237981B-BB4C-4C8F-A171-222CE0EA4563}" type="parTrans" cxnId="{B8D1B4CB-6F26-423C-9C4D-150DEEFD5F72}">
      <dgm:prSet/>
      <dgm:spPr/>
      <dgm:t>
        <a:bodyPr/>
        <a:lstStyle/>
        <a:p>
          <a:endParaRPr lang="en-US"/>
        </a:p>
      </dgm:t>
    </dgm:pt>
    <dgm:pt modelId="{7748C121-7608-42EB-A2C0-F88E7FC28884}" type="sibTrans" cxnId="{B8D1B4CB-6F26-423C-9C4D-150DEEFD5F72}">
      <dgm:prSet/>
      <dgm:spPr/>
      <dgm:t>
        <a:bodyPr/>
        <a:lstStyle/>
        <a:p>
          <a:endParaRPr lang="en-US"/>
        </a:p>
      </dgm:t>
    </dgm:pt>
    <dgm:pt modelId="{C8632DBC-801A-448D-B0B2-577F2D50BC97}">
      <dgm:prSet phldrT="[Text]"/>
      <dgm:spPr/>
      <dgm:t>
        <a:bodyPr/>
        <a:lstStyle/>
        <a:p>
          <a:r>
            <a:rPr lang="en-US" dirty="0"/>
            <a:t>Strategies</a:t>
          </a:r>
        </a:p>
      </dgm:t>
    </dgm:pt>
    <dgm:pt modelId="{F1F92C5D-D0DC-4DEB-9D0A-238C230D1AEE}" type="parTrans" cxnId="{00B5005F-933C-4890-9364-873F44D83F84}">
      <dgm:prSet/>
      <dgm:spPr/>
      <dgm:t>
        <a:bodyPr/>
        <a:lstStyle/>
        <a:p>
          <a:endParaRPr lang="en-US"/>
        </a:p>
      </dgm:t>
    </dgm:pt>
    <dgm:pt modelId="{472FD470-04D5-4F3B-B63B-39E2933A1FFD}" type="sibTrans" cxnId="{00B5005F-933C-4890-9364-873F44D83F84}">
      <dgm:prSet/>
      <dgm:spPr/>
      <dgm:t>
        <a:bodyPr/>
        <a:lstStyle/>
        <a:p>
          <a:endParaRPr lang="en-US"/>
        </a:p>
      </dgm:t>
    </dgm:pt>
    <dgm:pt modelId="{D4F27CBF-EE64-4D57-A772-1E5A8DADD9A8}">
      <dgm:prSet phldrT="[Text]"/>
      <dgm:spPr/>
      <dgm:t>
        <a:bodyPr/>
        <a:lstStyle/>
        <a:p>
          <a:r>
            <a:rPr lang="en-US" dirty="0"/>
            <a:t>Establish the general plan or direction for accomplishing the incident objectives</a:t>
          </a:r>
        </a:p>
      </dgm:t>
    </dgm:pt>
    <dgm:pt modelId="{26DA0583-4659-46BD-AA45-FAFC68EAAC13}" type="parTrans" cxnId="{7CB024C5-C94D-4398-A695-793D06F052B3}">
      <dgm:prSet/>
      <dgm:spPr/>
      <dgm:t>
        <a:bodyPr/>
        <a:lstStyle/>
        <a:p>
          <a:endParaRPr lang="en-US"/>
        </a:p>
      </dgm:t>
    </dgm:pt>
    <dgm:pt modelId="{71F31204-10E5-4C32-965F-F41DBCF7C410}" type="sibTrans" cxnId="{7CB024C5-C94D-4398-A695-793D06F052B3}">
      <dgm:prSet/>
      <dgm:spPr/>
      <dgm:t>
        <a:bodyPr/>
        <a:lstStyle/>
        <a:p>
          <a:endParaRPr lang="en-US"/>
        </a:p>
      </dgm:t>
    </dgm:pt>
    <dgm:pt modelId="{5040E989-1FE0-4AED-9A19-9F8382AE635F}">
      <dgm:prSet phldrT="[Text]"/>
      <dgm:spPr/>
      <dgm:t>
        <a:bodyPr/>
        <a:lstStyle/>
        <a:p>
          <a:r>
            <a:rPr lang="en-US" dirty="0"/>
            <a:t>Tactics</a:t>
          </a:r>
        </a:p>
      </dgm:t>
    </dgm:pt>
    <dgm:pt modelId="{D9BC0A11-A7C7-4124-BB01-DB4E92AA2F9D}" type="parTrans" cxnId="{41D13447-8469-4B90-8C29-43F07121E8DC}">
      <dgm:prSet/>
      <dgm:spPr/>
      <dgm:t>
        <a:bodyPr/>
        <a:lstStyle/>
        <a:p>
          <a:endParaRPr lang="en-US"/>
        </a:p>
      </dgm:t>
    </dgm:pt>
    <dgm:pt modelId="{FED749CF-E62B-4975-8493-48DEBE8AAB65}" type="sibTrans" cxnId="{41D13447-8469-4B90-8C29-43F07121E8DC}">
      <dgm:prSet/>
      <dgm:spPr/>
      <dgm:t>
        <a:bodyPr/>
        <a:lstStyle/>
        <a:p>
          <a:endParaRPr lang="en-US"/>
        </a:p>
      </dgm:t>
    </dgm:pt>
    <dgm:pt modelId="{033F8E3D-7E44-421F-89C3-C4846A9494CC}">
      <dgm:prSet phldrT="[Text]"/>
      <dgm:spPr/>
      <dgm:t>
        <a:bodyPr/>
        <a:lstStyle/>
        <a:p>
          <a:r>
            <a:rPr lang="en-US" dirty="0"/>
            <a:t>Specify how the strategies will be executed (action steps assigned to someone)</a:t>
          </a:r>
        </a:p>
      </dgm:t>
    </dgm:pt>
    <dgm:pt modelId="{1548E1F6-FE9D-4FD0-82D2-A59CE8431C61}" type="parTrans" cxnId="{726DBC17-9017-49B2-82E1-AB561ED8A2B5}">
      <dgm:prSet/>
      <dgm:spPr/>
      <dgm:t>
        <a:bodyPr/>
        <a:lstStyle/>
        <a:p>
          <a:endParaRPr lang="en-US"/>
        </a:p>
      </dgm:t>
    </dgm:pt>
    <dgm:pt modelId="{B0885D84-9F3C-4F47-AB3F-34B5582CE263}" type="sibTrans" cxnId="{726DBC17-9017-49B2-82E1-AB561ED8A2B5}">
      <dgm:prSet/>
      <dgm:spPr/>
      <dgm:t>
        <a:bodyPr/>
        <a:lstStyle/>
        <a:p>
          <a:endParaRPr lang="en-US"/>
        </a:p>
      </dgm:t>
    </dgm:pt>
    <dgm:pt modelId="{34C010B5-7B18-4B7E-9D63-60BFB52F3F37}" type="pres">
      <dgm:prSet presAssocID="{CB6DFEDE-2B5E-4092-8CE6-8F0B038416EA}" presName="linearFlow" presStyleCnt="0">
        <dgm:presLayoutVars>
          <dgm:dir/>
          <dgm:animLvl val="lvl"/>
          <dgm:resizeHandles val="exact"/>
        </dgm:presLayoutVars>
      </dgm:prSet>
      <dgm:spPr/>
      <dgm:t>
        <a:bodyPr/>
        <a:lstStyle/>
        <a:p>
          <a:endParaRPr lang="en-US"/>
        </a:p>
      </dgm:t>
    </dgm:pt>
    <dgm:pt modelId="{3AD5E4B4-1F2F-4E1F-A1B0-E6EFCEBA697B}" type="pres">
      <dgm:prSet presAssocID="{1CFD15BB-4994-4A91-8988-77A7E913BCB7}" presName="composite" presStyleCnt="0"/>
      <dgm:spPr/>
    </dgm:pt>
    <dgm:pt modelId="{D2F796BE-7861-41C7-A0B8-7C081E913C19}" type="pres">
      <dgm:prSet presAssocID="{1CFD15BB-4994-4A91-8988-77A7E913BCB7}" presName="parentText" presStyleLbl="alignNode1" presStyleIdx="0" presStyleCnt="3">
        <dgm:presLayoutVars>
          <dgm:chMax val="1"/>
          <dgm:bulletEnabled val="1"/>
        </dgm:presLayoutVars>
      </dgm:prSet>
      <dgm:spPr/>
      <dgm:t>
        <a:bodyPr/>
        <a:lstStyle/>
        <a:p>
          <a:endParaRPr lang="en-US"/>
        </a:p>
      </dgm:t>
    </dgm:pt>
    <dgm:pt modelId="{CBFA04CD-1A9E-4D26-B811-7865A8110CF7}" type="pres">
      <dgm:prSet presAssocID="{1CFD15BB-4994-4A91-8988-77A7E913BCB7}" presName="descendantText" presStyleLbl="alignAcc1" presStyleIdx="0" presStyleCnt="3">
        <dgm:presLayoutVars>
          <dgm:bulletEnabled val="1"/>
        </dgm:presLayoutVars>
      </dgm:prSet>
      <dgm:spPr/>
      <dgm:t>
        <a:bodyPr/>
        <a:lstStyle/>
        <a:p>
          <a:endParaRPr lang="en-US"/>
        </a:p>
      </dgm:t>
    </dgm:pt>
    <dgm:pt modelId="{95FB3AA6-0F5A-475A-B875-3D565065D427}" type="pres">
      <dgm:prSet presAssocID="{5553DC29-A2AC-4062-B8BA-71F9E3B02185}" presName="sp" presStyleCnt="0"/>
      <dgm:spPr/>
    </dgm:pt>
    <dgm:pt modelId="{9CB7BB23-0A3B-4DE1-B002-E3201514227C}" type="pres">
      <dgm:prSet presAssocID="{C8632DBC-801A-448D-B0B2-577F2D50BC97}" presName="composite" presStyleCnt="0"/>
      <dgm:spPr/>
    </dgm:pt>
    <dgm:pt modelId="{3FE19F8D-96D3-4405-B115-5825107ECFC7}" type="pres">
      <dgm:prSet presAssocID="{C8632DBC-801A-448D-B0B2-577F2D50BC97}" presName="parentText" presStyleLbl="alignNode1" presStyleIdx="1" presStyleCnt="3">
        <dgm:presLayoutVars>
          <dgm:chMax val="1"/>
          <dgm:bulletEnabled val="1"/>
        </dgm:presLayoutVars>
      </dgm:prSet>
      <dgm:spPr/>
      <dgm:t>
        <a:bodyPr/>
        <a:lstStyle/>
        <a:p>
          <a:endParaRPr lang="en-US"/>
        </a:p>
      </dgm:t>
    </dgm:pt>
    <dgm:pt modelId="{59B1DB3F-80A2-4A00-B7BD-14B7A0D67CBA}" type="pres">
      <dgm:prSet presAssocID="{C8632DBC-801A-448D-B0B2-577F2D50BC97}" presName="descendantText" presStyleLbl="alignAcc1" presStyleIdx="1" presStyleCnt="3">
        <dgm:presLayoutVars>
          <dgm:bulletEnabled val="1"/>
        </dgm:presLayoutVars>
      </dgm:prSet>
      <dgm:spPr/>
      <dgm:t>
        <a:bodyPr/>
        <a:lstStyle/>
        <a:p>
          <a:endParaRPr lang="en-US"/>
        </a:p>
      </dgm:t>
    </dgm:pt>
    <dgm:pt modelId="{0B5455BD-BA41-4975-A429-5349C7084D73}" type="pres">
      <dgm:prSet presAssocID="{472FD470-04D5-4F3B-B63B-39E2933A1FFD}" presName="sp" presStyleCnt="0"/>
      <dgm:spPr/>
    </dgm:pt>
    <dgm:pt modelId="{2F4D3277-6C7F-4BA5-9264-6A6B7AEC36B0}" type="pres">
      <dgm:prSet presAssocID="{5040E989-1FE0-4AED-9A19-9F8382AE635F}" presName="composite" presStyleCnt="0"/>
      <dgm:spPr/>
    </dgm:pt>
    <dgm:pt modelId="{22071CE3-5DAB-4FD8-A185-C35496722737}" type="pres">
      <dgm:prSet presAssocID="{5040E989-1FE0-4AED-9A19-9F8382AE635F}" presName="parentText" presStyleLbl="alignNode1" presStyleIdx="2" presStyleCnt="3">
        <dgm:presLayoutVars>
          <dgm:chMax val="1"/>
          <dgm:bulletEnabled val="1"/>
        </dgm:presLayoutVars>
      </dgm:prSet>
      <dgm:spPr/>
      <dgm:t>
        <a:bodyPr/>
        <a:lstStyle/>
        <a:p>
          <a:endParaRPr lang="en-US"/>
        </a:p>
      </dgm:t>
    </dgm:pt>
    <dgm:pt modelId="{6DF43116-DE0E-4DA1-8BDC-1448DC009278}" type="pres">
      <dgm:prSet presAssocID="{5040E989-1FE0-4AED-9A19-9F8382AE635F}" presName="descendantText" presStyleLbl="alignAcc1" presStyleIdx="2" presStyleCnt="3">
        <dgm:presLayoutVars>
          <dgm:bulletEnabled val="1"/>
        </dgm:presLayoutVars>
      </dgm:prSet>
      <dgm:spPr/>
      <dgm:t>
        <a:bodyPr/>
        <a:lstStyle/>
        <a:p>
          <a:endParaRPr lang="en-US"/>
        </a:p>
      </dgm:t>
    </dgm:pt>
  </dgm:ptLst>
  <dgm:cxnLst>
    <dgm:cxn modelId="{650585EF-4024-41A3-9F2F-D5EFF6B516F8}" type="presOf" srcId="{C8632DBC-801A-448D-B0B2-577F2D50BC97}" destId="{3FE19F8D-96D3-4405-B115-5825107ECFC7}" srcOrd="0" destOrd="0" presId="urn:microsoft.com/office/officeart/2005/8/layout/chevron2"/>
    <dgm:cxn modelId="{00B5005F-933C-4890-9364-873F44D83F84}" srcId="{CB6DFEDE-2B5E-4092-8CE6-8F0B038416EA}" destId="{C8632DBC-801A-448D-B0B2-577F2D50BC97}" srcOrd="1" destOrd="0" parTransId="{F1F92C5D-D0DC-4DEB-9D0A-238C230D1AEE}" sibTransId="{472FD470-04D5-4F3B-B63B-39E2933A1FFD}"/>
    <dgm:cxn modelId="{AE984DA7-EB71-4277-9335-E7B63F6F605B}" type="presOf" srcId="{033F8E3D-7E44-421F-89C3-C4846A9494CC}" destId="{6DF43116-DE0E-4DA1-8BDC-1448DC009278}" srcOrd="0" destOrd="0" presId="urn:microsoft.com/office/officeart/2005/8/layout/chevron2"/>
    <dgm:cxn modelId="{8B459770-9535-4E54-9BB5-6AE209C6760F}" type="presOf" srcId="{34878AD2-AF6E-4EA2-A023-E85F0450D49D}" destId="{CBFA04CD-1A9E-4D26-B811-7865A8110CF7}" srcOrd="0" destOrd="0" presId="urn:microsoft.com/office/officeart/2005/8/layout/chevron2"/>
    <dgm:cxn modelId="{7CB024C5-C94D-4398-A695-793D06F052B3}" srcId="{C8632DBC-801A-448D-B0B2-577F2D50BC97}" destId="{D4F27CBF-EE64-4D57-A772-1E5A8DADD9A8}" srcOrd="0" destOrd="0" parTransId="{26DA0583-4659-46BD-AA45-FAFC68EAAC13}" sibTransId="{71F31204-10E5-4C32-965F-F41DBCF7C410}"/>
    <dgm:cxn modelId="{B8D1B4CB-6F26-423C-9C4D-150DEEFD5F72}" srcId="{1CFD15BB-4994-4A91-8988-77A7E913BCB7}" destId="{34878AD2-AF6E-4EA2-A023-E85F0450D49D}" srcOrd="0" destOrd="0" parTransId="{C237981B-BB4C-4C8F-A171-222CE0EA4563}" sibTransId="{7748C121-7608-42EB-A2C0-F88E7FC28884}"/>
    <dgm:cxn modelId="{41D13447-8469-4B90-8C29-43F07121E8DC}" srcId="{CB6DFEDE-2B5E-4092-8CE6-8F0B038416EA}" destId="{5040E989-1FE0-4AED-9A19-9F8382AE635F}" srcOrd="2" destOrd="0" parTransId="{D9BC0A11-A7C7-4124-BB01-DB4E92AA2F9D}" sibTransId="{FED749CF-E62B-4975-8493-48DEBE8AAB65}"/>
    <dgm:cxn modelId="{726DBC17-9017-49B2-82E1-AB561ED8A2B5}" srcId="{5040E989-1FE0-4AED-9A19-9F8382AE635F}" destId="{033F8E3D-7E44-421F-89C3-C4846A9494CC}" srcOrd="0" destOrd="0" parTransId="{1548E1F6-FE9D-4FD0-82D2-A59CE8431C61}" sibTransId="{B0885D84-9F3C-4F47-AB3F-34B5582CE263}"/>
    <dgm:cxn modelId="{AE3A164C-57FE-419B-82E6-17C8196D7705}" type="presOf" srcId="{5040E989-1FE0-4AED-9A19-9F8382AE635F}" destId="{22071CE3-5DAB-4FD8-A185-C35496722737}" srcOrd="0" destOrd="0" presId="urn:microsoft.com/office/officeart/2005/8/layout/chevron2"/>
    <dgm:cxn modelId="{D3748819-C1ED-4ED4-85E8-241A3DDA835F}" type="presOf" srcId="{D4F27CBF-EE64-4D57-A772-1E5A8DADD9A8}" destId="{59B1DB3F-80A2-4A00-B7BD-14B7A0D67CBA}" srcOrd="0" destOrd="0" presId="urn:microsoft.com/office/officeart/2005/8/layout/chevron2"/>
    <dgm:cxn modelId="{762EAFF2-3273-409F-8960-7541FEFC9E18}" type="presOf" srcId="{CB6DFEDE-2B5E-4092-8CE6-8F0B038416EA}" destId="{34C010B5-7B18-4B7E-9D63-60BFB52F3F37}" srcOrd="0" destOrd="0" presId="urn:microsoft.com/office/officeart/2005/8/layout/chevron2"/>
    <dgm:cxn modelId="{D3EC5B3D-36C2-422E-83BE-5BC77540E1B1}" srcId="{CB6DFEDE-2B5E-4092-8CE6-8F0B038416EA}" destId="{1CFD15BB-4994-4A91-8988-77A7E913BCB7}" srcOrd="0" destOrd="0" parTransId="{4AD9A7BE-16A1-4FB3-AF1F-DF24FB126DCF}" sibTransId="{5553DC29-A2AC-4062-B8BA-71F9E3B02185}"/>
    <dgm:cxn modelId="{FD053021-E31C-460D-999A-78226E6F2931}" type="presOf" srcId="{1CFD15BB-4994-4A91-8988-77A7E913BCB7}" destId="{D2F796BE-7861-41C7-A0B8-7C081E913C19}" srcOrd="0" destOrd="0" presId="urn:microsoft.com/office/officeart/2005/8/layout/chevron2"/>
    <dgm:cxn modelId="{C24E7028-A97E-4170-AB4F-A0669FD73D03}" type="presParOf" srcId="{34C010B5-7B18-4B7E-9D63-60BFB52F3F37}" destId="{3AD5E4B4-1F2F-4E1F-A1B0-E6EFCEBA697B}" srcOrd="0" destOrd="0" presId="urn:microsoft.com/office/officeart/2005/8/layout/chevron2"/>
    <dgm:cxn modelId="{0362E73F-D13D-4936-BCDF-7401A6D82BA5}" type="presParOf" srcId="{3AD5E4B4-1F2F-4E1F-A1B0-E6EFCEBA697B}" destId="{D2F796BE-7861-41C7-A0B8-7C081E913C19}" srcOrd="0" destOrd="0" presId="urn:microsoft.com/office/officeart/2005/8/layout/chevron2"/>
    <dgm:cxn modelId="{232D4375-B5DD-4890-9E7F-9FDD7D0696F1}" type="presParOf" srcId="{3AD5E4B4-1F2F-4E1F-A1B0-E6EFCEBA697B}" destId="{CBFA04CD-1A9E-4D26-B811-7865A8110CF7}" srcOrd="1" destOrd="0" presId="urn:microsoft.com/office/officeart/2005/8/layout/chevron2"/>
    <dgm:cxn modelId="{234C0208-FF47-483A-AE74-DEE24B54BC6B}" type="presParOf" srcId="{34C010B5-7B18-4B7E-9D63-60BFB52F3F37}" destId="{95FB3AA6-0F5A-475A-B875-3D565065D427}" srcOrd="1" destOrd="0" presId="urn:microsoft.com/office/officeart/2005/8/layout/chevron2"/>
    <dgm:cxn modelId="{A7BA0715-9AC9-4A0C-8C29-CF04549C4BC6}" type="presParOf" srcId="{34C010B5-7B18-4B7E-9D63-60BFB52F3F37}" destId="{9CB7BB23-0A3B-4DE1-B002-E3201514227C}" srcOrd="2" destOrd="0" presId="urn:microsoft.com/office/officeart/2005/8/layout/chevron2"/>
    <dgm:cxn modelId="{56D476A4-FE4B-4F6E-AA7C-ADCA590A2AEF}" type="presParOf" srcId="{9CB7BB23-0A3B-4DE1-B002-E3201514227C}" destId="{3FE19F8D-96D3-4405-B115-5825107ECFC7}" srcOrd="0" destOrd="0" presId="urn:microsoft.com/office/officeart/2005/8/layout/chevron2"/>
    <dgm:cxn modelId="{7656900E-B658-41FB-8CB3-E6D5D505F614}" type="presParOf" srcId="{9CB7BB23-0A3B-4DE1-B002-E3201514227C}" destId="{59B1DB3F-80A2-4A00-B7BD-14B7A0D67CBA}" srcOrd="1" destOrd="0" presId="urn:microsoft.com/office/officeart/2005/8/layout/chevron2"/>
    <dgm:cxn modelId="{61AC00DB-F3BC-4169-BE62-2A586301EF85}" type="presParOf" srcId="{34C010B5-7B18-4B7E-9D63-60BFB52F3F37}" destId="{0B5455BD-BA41-4975-A429-5349C7084D73}" srcOrd="3" destOrd="0" presId="urn:microsoft.com/office/officeart/2005/8/layout/chevron2"/>
    <dgm:cxn modelId="{2A6A1659-D970-4AE5-B8B4-902C8AA26650}" type="presParOf" srcId="{34C010B5-7B18-4B7E-9D63-60BFB52F3F37}" destId="{2F4D3277-6C7F-4BA5-9264-6A6B7AEC36B0}" srcOrd="4" destOrd="0" presId="urn:microsoft.com/office/officeart/2005/8/layout/chevron2"/>
    <dgm:cxn modelId="{E8FD38AF-1570-4C52-9746-F236C7634D4B}" type="presParOf" srcId="{2F4D3277-6C7F-4BA5-9264-6A6B7AEC36B0}" destId="{22071CE3-5DAB-4FD8-A185-C35496722737}" srcOrd="0" destOrd="0" presId="urn:microsoft.com/office/officeart/2005/8/layout/chevron2"/>
    <dgm:cxn modelId="{93A96E07-29FF-49AD-AD64-2AEACA36775C}" type="presParOf" srcId="{2F4D3277-6C7F-4BA5-9264-6A6B7AEC36B0}" destId="{6DF43116-DE0E-4DA1-8BDC-1448DC00927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796BE-7861-41C7-A0B8-7C081E913C19}">
      <dsp:nvSpPr>
        <dsp:cNvPr id="0" name=""/>
        <dsp:cNvSpPr/>
      </dsp:nvSpPr>
      <dsp:spPr>
        <a:xfrm rot="5400000">
          <a:off x="-244352" y="245810"/>
          <a:ext cx="1629017" cy="1140312"/>
        </a:xfrm>
        <a:prstGeom prst="chevron">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Objectives</a:t>
          </a:r>
        </a:p>
      </dsp:txBody>
      <dsp:txXfrm rot="-5400000">
        <a:off x="1" y="571613"/>
        <a:ext cx="1140312" cy="488705"/>
      </dsp:txXfrm>
    </dsp:sp>
    <dsp:sp modelId="{CBFA04CD-1A9E-4D26-B811-7865A8110CF7}">
      <dsp:nvSpPr>
        <dsp:cNvPr id="0" name=""/>
        <dsp:cNvSpPr/>
      </dsp:nvSpPr>
      <dsp:spPr>
        <a:xfrm rot="5400000">
          <a:off x="3805730" y="-2663961"/>
          <a:ext cx="1058861" cy="6389698"/>
        </a:xfrm>
        <a:prstGeom prst="round2Same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State what will be accomplished</a:t>
          </a:r>
        </a:p>
      </dsp:txBody>
      <dsp:txXfrm rot="-5400000">
        <a:off x="1140312" y="53146"/>
        <a:ext cx="6338009" cy="955483"/>
      </dsp:txXfrm>
    </dsp:sp>
    <dsp:sp modelId="{3FE19F8D-96D3-4405-B115-5825107ECFC7}">
      <dsp:nvSpPr>
        <dsp:cNvPr id="0" name=""/>
        <dsp:cNvSpPr/>
      </dsp:nvSpPr>
      <dsp:spPr>
        <a:xfrm rot="5400000">
          <a:off x="-244352" y="1681009"/>
          <a:ext cx="1629017" cy="1140312"/>
        </a:xfrm>
        <a:prstGeom prst="chevron">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Strategies</a:t>
          </a:r>
        </a:p>
      </dsp:txBody>
      <dsp:txXfrm rot="-5400000">
        <a:off x="1" y="2006812"/>
        <a:ext cx="1140312" cy="488705"/>
      </dsp:txXfrm>
    </dsp:sp>
    <dsp:sp modelId="{59B1DB3F-80A2-4A00-B7BD-14B7A0D67CBA}">
      <dsp:nvSpPr>
        <dsp:cNvPr id="0" name=""/>
        <dsp:cNvSpPr/>
      </dsp:nvSpPr>
      <dsp:spPr>
        <a:xfrm rot="5400000">
          <a:off x="3805730" y="-1228761"/>
          <a:ext cx="1058861" cy="6389698"/>
        </a:xfrm>
        <a:prstGeom prst="round2SameRect">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Establish the general plan or direction for accomplishing the incident objectives</a:t>
          </a:r>
        </a:p>
      </dsp:txBody>
      <dsp:txXfrm rot="-5400000">
        <a:off x="1140312" y="1488346"/>
        <a:ext cx="6338009" cy="955483"/>
      </dsp:txXfrm>
    </dsp:sp>
    <dsp:sp modelId="{22071CE3-5DAB-4FD8-A185-C35496722737}">
      <dsp:nvSpPr>
        <dsp:cNvPr id="0" name=""/>
        <dsp:cNvSpPr/>
      </dsp:nvSpPr>
      <dsp:spPr>
        <a:xfrm rot="5400000">
          <a:off x="-244352" y="3116209"/>
          <a:ext cx="1629017" cy="1140312"/>
        </a:xfrm>
        <a:prstGeom prst="chevron">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Tactics</a:t>
          </a:r>
        </a:p>
      </dsp:txBody>
      <dsp:txXfrm rot="-5400000">
        <a:off x="1" y="3442012"/>
        <a:ext cx="1140312" cy="488705"/>
      </dsp:txXfrm>
    </dsp:sp>
    <dsp:sp modelId="{6DF43116-DE0E-4DA1-8BDC-1448DC009278}">
      <dsp:nvSpPr>
        <dsp:cNvPr id="0" name=""/>
        <dsp:cNvSpPr/>
      </dsp:nvSpPr>
      <dsp:spPr>
        <a:xfrm rot="5400000">
          <a:off x="3805730" y="206438"/>
          <a:ext cx="1058861" cy="6389698"/>
        </a:xfrm>
        <a:prstGeom prst="round2SameRect">
          <a:avLst/>
        </a:prstGeom>
        <a:solidFill>
          <a:schemeClr val="lt1">
            <a:alpha val="90000"/>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Specify how the strategies will be executed (action steps assigned to someone)</a:t>
          </a:r>
        </a:p>
      </dsp:txBody>
      <dsp:txXfrm rot="-5400000">
        <a:off x="1140312" y="2923546"/>
        <a:ext cx="6338009" cy="9554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4/1/2019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4/1/2019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Handout ICS 207 form </a:t>
            </a:r>
            <a:r>
              <a:rPr lang="en-US" baseline="0" dirty="0" smtClean="0"/>
              <a:t>Incident Organization Structure</a:t>
            </a:r>
          </a:p>
          <a:p>
            <a:r>
              <a:rPr lang="en-US" dirty="0" smtClean="0"/>
              <a:t>Review</a:t>
            </a:r>
            <a:r>
              <a:rPr lang="en-US" baseline="0" dirty="0" smtClean="0"/>
              <a:t> </a:t>
            </a:r>
            <a:r>
              <a:rPr lang="en-US" baseline="0" dirty="0"/>
              <a:t>exercise directions for Part 1</a:t>
            </a:r>
            <a:r>
              <a:rPr lang="en-US" b="1" baseline="0" dirty="0" smtClean="0"/>
              <a:t>. </a:t>
            </a:r>
          </a:p>
          <a:p>
            <a:pPr marL="232943" indent="-232943">
              <a:buAutoNum type="arabicParenR"/>
            </a:pPr>
            <a:r>
              <a:rPr lang="en-US" b="0" baseline="0" dirty="0" smtClean="0"/>
              <a:t>Read the scenario.</a:t>
            </a:r>
          </a:p>
          <a:p>
            <a:pPr marL="232943" indent="-232943">
              <a:buAutoNum type="arabicParenR"/>
            </a:pPr>
            <a:r>
              <a:rPr lang="en-US" b="0" baseline="0" dirty="0" smtClean="0"/>
              <a:t>Read the task.</a:t>
            </a:r>
          </a:p>
          <a:p>
            <a:pPr marL="232943" indent="-232943">
              <a:buAutoNum type="arabicParenR"/>
            </a:pPr>
            <a:r>
              <a:rPr lang="en-US" b="0" baseline="0" dirty="0" smtClean="0"/>
              <a:t>The required positions are those with an asterisk, although you are welcome to assign staff to all the roles. </a:t>
            </a:r>
          </a:p>
          <a:p>
            <a:pPr marL="232943" indent="-232943">
              <a:buAutoNum type="arabicParenR"/>
            </a:pPr>
            <a:r>
              <a:rPr lang="en-US" b="0" baseline="0" dirty="0" smtClean="0"/>
              <a:t>If there is more than 1 person attending from your agency, you can work together to identify staff.</a:t>
            </a:r>
          </a:p>
          <a:p>
            <a:endParaRPr lang="en-US" b="0" baseline="0" dirty="0"/>
          </a:p>
          <a:p>
            <a:r>
              <a:rPr lang="en-US" baseline="0" dirty="0" smtClean="0"/>
              <a:t>Any questions?</a:t>
            </a:r>
            <a:endParaRPr lang="en-US" baseline="0" dirty="0"/>
          </a:p>
          <a:p>
            <a:r>
              <a:rPr lang="en-US" baseline="0" dirty="0"/>
              <a:t>Monitor </a:t>
            </a:r>
            <a:r>
              <a:rPr lang="en-US" baseline="0" dirty="0" smtClean="0"/>
              <a:t>time – give a 5 minute warning and then a 1 minute warning.</a:t>
            </a:r>
            <a:endParaRPr lang="en-US" baseline="0" dirty="0"/>
          </a:p>
          <a:p>
            <a:r>
              <a:rPr lang="en-US" baseline="0" dirty="0"/>
              <a:t>Monitor table groups – if participants finish early, move on to Part 2</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9423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exercise directions for Part 2.</a:t>
            </a:r>
          </a:p>
          <a:p>
            <a:r>
              <a:rPr lang="en-US" baseline="0" dirty="0"/>
              <a:t>Ask if any questions.</a:t>
            </a:r>
          </a:p>
          <a:p>
            <a:r>
              <a:rPr lang="en-US" baseline="0" dirty="0"/>
              <a:t>Monitor time.</a:t>
            </a:r>
          </a:p>
          <a:p>
            <a:r>
              <a:rPr lang="en-US" baseline="0" dirty="0"/>
              <a:t>Monitor table groups – if participants finish early, move on to Part 2.</a:t>
            </a:r>
          </a:p>
          <a:p>
            <a:endParaRPr lang="en-US" baseline="0" dirty="0"/>
          </a:p>
          <a:p>
            <a:pPr defTabSz="931774">
              <a:defRPr/>
            </a:pPr>
            <a:r>
              <a:rPr lang="en-US" baseline="0" dirty="0"/>
              <a:t>Facilitate large group discussion</a:t>
            </a:r>
            <a:r>
              <a:rPr lang="en-US" baseline="0" dirty="0" smtClean="0"/>
              <a:t>. </a:t>
            </a:r>
            <a:r>
              <a:rPr lang="en-US" b="1" i="1" baseline="0" dirty="0" smtClean="0"/>
              <a:t>If not doing next 2 slides (repeat exercise with different scenario), then ask </a:t>
            </a:r>
            <a:r>
              <a:rPr lang="en-US" b="1" i="1" dirty="0" smtClean="0"/>
              <a:t>What are your key take-</a:t>
            </a:r>
            <a:r>
              <a:rPr lang="en-US" b="1" i="1" dirty="0" err="1" smtClean="0"/>
              <a:t>aways</a:t>
            </a:r>
            <a:r>
              <a:rPr lang="en-US" b="1" i="1" dirty="0" smtClean="0"/>
              <a:t> from this activity?</a:t>
            </a:r>
          </a:p>
          <a:p>
            <a:pPr marL="232943" indent="-232943" defTabSz="931774">
              <a:buFontTx/>
              <a:buAutoNum type="arabicParenR"/>
              <a:defRPr/>
            </a:pPr>
            <a:r>
              <a:rPr lang="en-US" b="0" i="0" baseline="0" dirty="0" smtClean="0"/>
              <a:t>Solicit answer to each question from 1 table group and then ask other tables to share additional answers.</a:t>
            </a:r>
          </a:p>
          <a:p>
            <a:pPr marL="232943" indent="-232943" defTabSz="931774">
              <a:buFontTx/>
              <a:buAutoNum type="arabicParenR"/>
              <a:defRPr/>
            </a:pPr>
            <a:r>
              <a:rPr lang="en-US" b="0" i="0" baseline="0" dirty="0" smtClean="0"/>
              <a:t>After discussing all the questions, transition to second scenario (next slide), </a:t>
            </a:r>
            <a:r>
              <a:rPr lang="en-US" b="1" i="0" baseline="0" dirty="0" smtClean="0"/>
              <a:t>OR</a:t>
            </a:r>
          </a:p>
          <a:p>
            <a:pPr marL="232943" indent="-232943" defTabSz="931774">
              <a:buFontTx/>
              <a:buAutoNum type="arabicParenR"/>
              <a:defRPr/>
            </a:pPr>
            <a:r>
              <a:rPr lang="en-US" b="0" i="0" baseline="0" dirty="0" smtClean="0"/>
              <a:t>Ask the group to identify key take-</a:t>
            </a:r>
            <a:r>
              <a:rPr lang="en-US" b="0" i="0" baseline="0" dirty="0" err="1" smtClean="0"/>
              <a:t>aways</a:t>
            </a:r>
            <a:r>
              <a:rPr lang="en-US" b="0" i="0" baseline="0" dirty="0" smtClean="0"/>
              <a:t> from this activity.</a:t>
            </a:r>
          </a:p>
          <a:p>
            <a:pPr marL="232943" indent="-232943" defTabSz="931774">
              <a:buFontTx/>
              <a:buAutoNum type="arabicParenR"/>
              <a:defRPr/>
            </a:pPr>
            <a:endParaRPr lang="en-US" b="0" i="0" baseline="0" dirty="0" smtClean="0"/>
          </a:p>
          <a:p>
            <a:pPr marL="0" indent="0" defTabSz="931774">
              <a:buFontTx/>
              <a:buNone/>
              <a:defRPr/>
            </a:pPr>
            <a:r>
              <a:rPr lang="en-US" b="0" i="0" baseline="0" dirty="0" smtClean="0"/>
              <a:t>MDH might say the what, but local public health figures out the how. So MDH may be providing direction on what needs to happen, but LHDs need to stand up their local response structures because of the local relationships, partnerships, information, etc. that you have. You’ll be working with MDH on how to get things done.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3847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allows, do a second exercise</a:t>
            </a:r>
            <a:r>
              <a:rPr lang="en-US" dirty="0" smtClean="0"/>
              <a:t>. (optional) Same task as just done—but using a different scenario to see if ICS structure changes.</a:t>
            </a:r>
          </a:p>
          <a:p>
            <a:r>
              <a:rPr lang="en-US" dirty="0" smtClean="0"/>
              <a:t>Review</a:t>
            </a:r>
            <a:r>
              <a:rPr lang="en-US" baseline="0" dirty="0" smtClean="0"/>
              <a:t> exercise directions for Part 1</a:t>
            </a:r>
            <a:r>
              <a:rPr lang="en-US" b="1" baseline="0" dirty="0" smtClean="0"/>
              <a:t>. </a:t>
            </a:r>
          </a:p>
          <a:p>
            <a:pPr marL="232943" indent="-232943">
              <a:buAutoNum type="arabicParenR"/>
            </a:pPr>
            <a:r>
              <a:rPr lang="en-US" b="0" baseline="0" dirty="0" smtClean="0"/>
              <a:t>Read the scenario.</a:t>
            </a:r>
          </a:p>
          <a:p>
            <a:pPr marL="232943" indent="-232943">
              <a:buAutoNum type="arabicParenR"/>
            </a:pPr>
            <a:r>
              <a:rPr lang="en-US" b="0" baseline="0" dirty="0" smtClean="0"/>
              <a:t>Read the task.</a:t>
            </a:r>
          </a:p>
          <a:p>
            <a:pPr marL="232943" indent="-232943">
              <a:buAutoNum type="arabicParenR"/>
            </a:pPr>
            <a:r>
              <a:rPr lang="en-US" b="0" baseline="0" dirty="0" smtClean="0"/>
              <a:t>For this second scenario, review your assignments from the measles incident and identify any changes to your assigned staff. </a:t>
            </a:r>
          </a:p>
          <a:p>
            <a:pPr marL="232943" indent="-232943">
              <a:buAutoNum type="arabicParenR"/>
            </a:pPr>
            <a:r>
              <a:rPr lang="en-US" b="0" baseline="0" dirty="0" smtClean="0"/>
              <a:t>You have 5 minutes.</a:t>
            </a:r>
          </a:p>
          <a:p>
            <a:endParaRPr lang="en-US" dirty="0"/>
          </a:p>
          <a:p>
            <a:r>
              <a:rPr lang="en-US" baseline="0" dirty="0" smtClean="0"/>
              <a:t>Ask if any questions.</a:t>
            </a:r>
          </a:p>
          <a:p>
            <a:r>
              <a:rPr lang="en-US" baseline="0" dirty="0" smtClean="0"/>
              <a:t>Monitor time – give a 2 minute warning.</a:t>
            </a:r>
          </a:p>
          <a:p>
            <a:r>
              <a:rPr lang="en-US" baseline="0" dirty="0" smtClean="0"/>
              <a:t>Monitor table groups – if participants finish early, move on to Part 2.</a:t>
            </a:r>
          </a:p>
          <a:p>
            <a:endParaRPr lang="en-US" dirty="0" smtClean="0"/>
          </a:p>
          <a:p>
            <a:r>
              <a:rPr lang="en-US" dirty="0" smtClean="0"/>
              <a:t>Hold on to those for later activities.</a:t>
            </a:r>
          </a:p>
          <a:p>
            <a:endParaRPr lang="en-US" dirty="0"/>
          </a:p>
          <a:p>
            <a:r>
              <a:rPr lang="en-US" dirty="0"/>
              <a:t>Review</a:t>
            </a:r>
            <a:r>
              <a:rPr lang="en-US" baseline="0" dirty="0"/>
              <a:t> exercise directions for Part 1</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70224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exercise directions for Part </a:t>
            </a:r>
            <a:r>
              <a:rPr lang="en-US" baseline="0" dirty="0" smtClean="0"/>
              <a:t>2 from the slide.</a:t>
            </a:r>
            <a:endParaRPr lang="en-US" baseline="0" dirty="0"/>
          </a:p>
          <a:p>
            <a:r>
              <a:rPr lang="en-US" baseline="0" dirty="0"/>
              <a:t>Ask if any questions.</a:t>
            </a:r>
          </a:p>
          <a:p>
            <a:r>
              <a:rPr lang="en-US" baseline="0" dirty="0"/>
              <a:t>Monitor time.</a:t>
            </a:r>
          </a:p>
          <a:p>
            <a:r>
              <a:rPr lang="en-US" baseline="0" dirty="0"/>
              <a:t>Monitor table groups – if participants finish early, move on to Part 2.</a:t>
            </a:r>
          </a:p>
          <a:p>
            <a:endParaRPr lang="en-US" baseline="0" dirty="0"/>
          </a:p>
          <a:p>
            <a:r>
              <a:rPr lang="en-US" baseline="0" dirty="0"/>
              <a:t>Facilitate large group discussion.</a:t>
            </a:r>
          </a:p>
          <a:p>
            <a:pPr marL="232943" indent="-232943" defTabSz="931774">
              <a:buFontTx/>
              <a:buAutoNum type="arabicParenR"/>
              <a:defRPr/>
            </a:pPr>
            <a:r>
              <a:rPr lang="en-US" b="0" i="0" baseline="0" dirty="0" smtClean="0"/>
              <a:t>Solicit answer to the first 2 questions from 1 table group and then ask other tables to share additional answers.</a:t>
            </a:r>
          </a:p>
          <a:p>
            <a:pPr marL="232943" indent="-232943" defTabSz="931774">
              <a:buFontTx/>
              <a:buAutoNum type="arabicParenR"/>
              <a:defRPr/>
            </a:pPr>
            <a:r>
              <a:rPr lang="en-US" b="0" i="0" baseline="0" dirty="0" smtClean="0"/>
              <a:t>Ask each table group to share answers to question 3 – what are your key take-</a:t>
            </a:r>
            <a:r>
              <a:rPr lang="en-US" b="0" i="0" baseline="0" dirty="0" err="1" smtClean="0"/>
              <a:t>aways</a:t>
            </a:r>
            <a:r>
              <a:rPr lang="en-US" b="0" i="0" baseline="0" dirty="0" smtClean="0"/>
              <a:t> from this activity?</a:t>
            </a:r>
          </a:p>
          <a:p>
            <a:endParaRPr lang="en-US" baseline="0" dirty="0"/>
          </a:p>
          <a:p>
            <a:r>
              <a:rPr lang="en-US" b="1" i="1" baseline="0" dirty="0"/>
              <a:t>NOTE</a:t>
            </a:r>
            <a:r>
              <a:rPr lang="en-US" baseline="0" dirty="0"/>
              <a:t>: Can also choose to facilitate large group </a:t>
            </a:r>
            <a:r>
              <a:rPr lang="en-US" baseline="0" dirty="0" smtClean="0"/>
              <a:t>discussion for all questions </a:t>
            </a:r>
            <a:r>
              <a:rPr lang="en-US" baseline="0" dirty="0"/>
              <a:t>to save time</a:t>
            </a:r>
            <a:r>
              <a:rPr lang="en-US" baseline="0" dirty="0" smtClean="0"/>
              <a:t>.</a:t>
            </a:r>
          </a:p>
          <a:p>
            <a:endParaRPr lang="en-US" baseline="0" dirty="0" smtClean="0"/>
          </a:p>
          <a:p>
            <a:r>
              <a:rPr lang="en-US" baseline="0" dirty="0" smtClean="0"/>
              <a:t>Remind participants to keep their ICS 207 Organizational Chart for later use.</a:t>
            </a:r>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52916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3020658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Incident</a:t>
            </a:r>
            <a:r>
              <a:rPr lang="en-US" baseline="0" dirty="0" smtClean="0"/>
              <a:t> objectives, strategies, and tactics do not just appear out of thin air; there must be a planning process for developing and modifying them based on the incident.</a:t>
            </a:r>
          </a:p>
          <a:p>
            <a:endParaRPr lang="en-US" baseline="0" dirty="0" smtClean="0"/>
          </a:p>
          <a:p>
            <a:r>
              <a:rPr lang="en-US" baseline="0" dirty="0" smtClean="0"/>
              <a:t>The Planning P is an important tool and guide to the incident planning steps and processes.</a:t>
            </a:r>
          </a:p>
          <a:p>
            <a:endParaRPr lang="en-US" dirty="0" smtClean="0"/>
          </a:p>
          <a:p>
            <a:r>
              <a:rPr lang="en-US" dirty="0" smtClean="0"/>
              <a:t>The process</a:t>
            </a:r>
            <a:r>
              <a:rPr lang="en-US" baseline="0" dirty="0" smtClean="0"/>
              <a:t> outlined in the Planning P has proved useful for both simple and complex incidents.</a:t>
            </a:r>
          </a:p>
          <a:p>
            <a:endParaRPr lang="en-US" dirty="0" smtClean="0"/>
          </a:p>
          <a:p>
            <a:r>
              <a:rPr lang="en-US" dirty="0" smtClean="0"/>
              <a:t>Let’s take a</a:t>
            </a:r>
            <a:r>
              <a:rPr lang="en-US" baseline="0" dirty="0" smtClean="0"/>
              <a:t> look at what the Planning P looks like and we’ll examine the 2 parts, which are referred to as the Stem and the Circle.</a:t>
            </a:r>
          </a:p>
          <a:p>
            <a:r>
              <a:rPr lang="en-US" baseline="0" dirty="0" smtClean="0"/>
              <a:t>You can follow along on the slide </a:t>
            </a:r>
            <a:r>
              <a:rPr lang="en-US" b="1" baseline="0" dirty="0" smtClean="0"/>
              <a:t>or bring up the handout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4060308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bottom leg, or stem, of the Planning P describes the initial response period</a:t>
            </a:r>
            <a:r>
              <a:rPr lang="en-US" dirty="0"/>
              <a:t>, where understanding the situation occurs</a:t>
            </a:r>
            <a:r>
              <a:rPr lang="en-US" baseline="0" dirty="0"/>
              <a:t>. The top, circular part describes </a:t>
            </a:r>
            <a:r>
              <a:rPr lang="en-US" dirty="0"/>
              <a:t>the planning cycle that occurs in </a:t>
            </a:r>
            <a:r>
              <a:rPr lang="en-US" baseline="0" dirty="0"/>
              <a:t>each operational period</a:t>
            </a:r>
            <a:r>
              <a:rPr lang="en-US" dirty="0"/>
              <a:t>. Information gathering and sharing is happening continuously throughout this process</a:t>
            </a:r>
            <a:r>
              <a:rPr lang="en-US" baseline="0" dirty="0"/>
              <a:t>. We’ll look closer at each of the sections in a few minutes.</a:t>
            </a:r>
          </a:p>
          <a:p>
            <a:endParaRPr lang="en-US" baseline="0" dirty="0"/>
          </a:p>
          <a:p>
            <a:r>
              <a:rPr lang="en-US" baseline="0" dirty="0"/>
              <a:t>We’re assuming that you are all have some familiarity with the Planning P. However, our research and evaluations have indicated that Incident Commanders are not </a:t>
            </a:r>
            <a:r>
              <a:rPr lang="en-US" baseline="0" dirty="0" smtClean="0"/>
              <a:t>always fully </a:t>
            </a:r>
            <a:r>
              <a:rPr lang="en-US" baseline="0" dirty="0"/>
              <a:t>comfortable with applying the steps of the Planning P. The more familiar we all are with the process, the smoother an incident will likely run.</a:t>
            </a:r>
          </a:p>
          <a:p>
            <a:endParaRPr lang="en-US" baseline="0" dirty="0"/>
          </a:p>
          <a:p>
            <a:r>
              <a:rPr lang="en-US" baseline="0" dirty="0"/>
              <a:t>If the Incident Commander has a good grasp of the Planning P process, they are able to lead their team more effectively in a response</a:t>
            </a:r>
            <a:r>
              <a:rPr lang="en-US" baseline="0" dirty="0" smtClean="0"/>
              <a:t>. It is also important that each member of the ICS team understands the Planning P so that they too can effectively respond to incidents.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289387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t>
            </a:r>
            <a:r>
              <a:rPr lang="en-US" dirty="0" smtClean="0"/>
              <a:t>takes</a:t>
            </a:r>
            <a:r>
              <a:rPr lang="en-US" baseline="0" dirty="0" smtClean="0"/>
              <a:t> a closer look at the activities that make up the stem of the P. </a:t>
            </a:r>
          </a:p>
          <a:p>
            <a:r>
              <a:rPr lang="en-US" baseline="0" dirty="0" smtClean="0"/>
              <a:t>Here it </a:t>
            </a:r>
            <a:r>
              <a:rPr lang="en-US" dirty="0" smtClean="0"/>
              <a:t>describes </a:t>
            </a:r>
            <a:r>
              <a:rPr lang="en-US" dirty="0"/>
              <a:t>the IC actions/activities that are part of the “stem” of the Planning</a:t>
            </a:r>
            <a:r>
              <a:rPr lang="en-US" baseline="0" dirty="0"/>
              <a:t> P</a:t>
            </a:r>
            <a:r>
              <a:rPr lang="en-US" dirty="0"/>
              <a:t> where understanding the situation occurs</a:t>
            </a:r>
            <a:r>
              <a:rPr lang="en-US" baseline="0" dirty="0"/>
              <a:t>. These sections will often occur in a short time-frame and may overlap. Some </a:t>
            </a:r>
            <a:r>
              <a:rPr lang="en-US" dirty="0"/>
              <a:t>sections </a:t>
            </a:r>
            <a:r>
              <a:rPr lang="en-US" baseline="0" dirty="0"/>
              <a:t>may not apply in situations when there is not a Unified Command.</a:t>
            </a:r>
            <a:r>
              <a:rPr lang="en-US" dirty="0"/>
              <a:t> (e.g., the section at top of the leg– “Initial IMAT Meeting or IC/UC Meeting”)</a:t>
            </a:r>
            <a:endParaRPr lang="en-US" baseline="0" dirty="0"/>
          </a:p>
          <a:p>
            <a:endParaRPr lang="en-US" sz="800" dirty="0"/>
          </a:p>
          <a:p>
            <a:pPr defTabSz="931774">
              <a:defRPr/>
            </a:pPr>
            <a:r>
              <a:rPr lang="en-US" b="1" baseline="0" dirty="0"/>
              <a:t>Notification/Initial Response and Assessment</a:t>
            </a:r>
            <a:r>
              <a:rPr lang="en-US" baseline="0" dirty="0"/>
              <a:t>: The Incident Commander is notified of the incident, assesses the situation, and sizes up the incident. A thorough size up provides information needed to make initial incident management decisions.  </a:t>
            </a:r>
            <a:r>
              <a:rPr lang="en-US" baseline="0" dirty="0" smtClean="0"/>
              <a:t>(Next slide to address “Size Up”)</a:t>
            </a:r>
          </a:p>
          <a:p>
            <a:endParaRPr lang="en-US" sz="800" dirty="0"/>
          </a:p>
          <a:p>
            <a:r>
              <a:rPr lang="en-US" b="1" strike="sngStrike" baseline="0" dirty="0"/>
              <a:t>Initial </a:t>
            </a:r>
            <a:r>
              <a:rPr lang="en-US" b="1" strike="sngStrike" dirty="0"/>
              <a:t>IMAT Meeting or Initial </a:t>
            </a:r>
            <a:r>
              <a:rPr lang="en-US" b="1" strike="sngStrike" baseline="0" dirty="0"/>
              <a:t>IC/UC meeting</a:t>
            </a:r>
            <a:r>
              <a:rPr lang="en-US" strike="sngStrike" baseline="0" dirty="0"/>
              <a:t>: </a:t>
            </a:r>
            <a:r>
              <a:rPr lang="en-US" strike="sngStrike" dirty="0" smtClean="0"/>
              <a:t>An </a:t>
            </a:r>
            <a:r>
              <a:rPr lang="en-US" strike="sngStrike" dirty="0"/>
              <a:t>IMAT is Incident Management Assistance Team- a rostered group of ICS –qualified personnel deployed to support on scene personnel or the affected jurisdiction.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92275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words on “Size Up”.  This algorithm is a tool that</a:t>
            </a:r>
            <a:r>
              <a:rPr lang="en-US" baseline="0" dirty="0" smtClean="0"/>
              <a:t> </a:t>
            </a:r>
            <a:r>
              <a:rPr lang="en-US" dirty="0" smtClean="0"/>
              <a:t>can help public health agencies determine whether</a:t>
            </a:r>
            <a:r>
              <a:rPr lang="en-US" baseline="0" dirty="0" smtClean="0"/>
              <a:t> or when to activate an ICS structure. Just follow the algorithm from top to bottom. This is one of the documents you downloaded for this workshop if you want to pull it up on your computer.</a:t>
            </a:r>
            <a:endParaRPr lang="en-US" dirty="0" smtClean="0"/>
          </a:p>
          <a:p>
            <a:r>
              <a:rPr lang="en-US" dirty="0" smtClean="0"/>
              <a:t>Some questions (or</a:t>
            </a:r>
            <a:r>
              <a:rPr lang="en-US" baseline="0" dirty="0" smtClean="0"/>
              <a:t> triggers)</a:t>
            </a:r>
            <a:r>
              <a:rPr lang="en-US" dirty="0" smtClean="0"/>
              <a:t> that help with making a size up:</a:t>
            </a:r>
          </a:p>
          <a:p>
            <a:pPr marL="174708" indent="-174708">
              <a:buFont typeface="Arial" panose="020B0604020202020204" pitchFamily="34" charset="0"/>
              <a:buChar char="•"/>
            </a:pPr>
            <a:r>
              <a:rPr lang="en-US" dirty="0" smtClean="0"/>
              <a:t>Is there political, media, public, or partner interest that might overwhelm your ability to effectively communicate?</a:t>
            </a:r>
          </a:p>
          <a:p>
            <a:pPr marL="174708" indent="-174708">
              <a:buFont typeface="Arial" panose="020B0604020202020204" pitchFamily="34" charset="0"/>
              <a:buChar char="•"/>
            </a:pPr>
            <a:r>
              <a:rPr lang="en-US" dirty="0" smtClean="0"/>
              <a:t>Is this something that is occurring in multiple jurisdictions?</a:t>
            </a:r>
          </a:p>
          <a:p>
            <a:pPr marL="174708" indent="-174708">
              <a:buFont typeface="Arial" panose="020B0604020202020204" pitchFamily="34" charset="0"/>
              <a:buChar char="•"/>
            </a:pPr>
            <a:r>
              <a:rPr lang="en-US" dirty="0" smtClean="0"/>
              <a:t>Is this something out of the norm? (e.g., flu cases in summer)</a:t>
            </a:r>
          </a:p>
          <a:p>
            <a:pPr marL="174708" indent="-174708">
              <a:buFont typeface="Arial" panose="020B0604020202020204" pitchFamily="34" charset="0"/>
              <a:buChar char="•"/>
            </a:pPr>
            <a:r>
              <a:rPr lang="en-US" dirty="0" smtClean="0"/>
              <a:t>Will this have significant public health impact?</a:t>
            </a:r>
          </a:p>
          <a:p>
            <a:pPr marL="174708" indent="-174708">
              <a:buFont typeface="Arial" panose="020B0604020202020204" pitchFamily="34" charset="0"/>
              <a:buChar char="•"/>
            </a:pPr>
            <a:r>
              <a:rPr lang="en-US" dirty="0" smtClean="0"/>
              <a:t>Is this associated with a large event in your community?</a:t>
            </a:r>
          </a:p>
          <a:p>
            <a:pPr marL="174708" indent="-174708">
              <a:buFont typeface="Arial" panose="020B0604020202020204" pitchFamily="34" charset="0"/>
              <a:buChar char="•"/>
            </a:pPr>
            <a:r>
              <a:rPr lang="en-US" dirty="0" smtClean="0"/>
              <a:t>Are vulnerable populations impacted?</a:t>
            </a:r>
          </a:p>
          <a:p>
            <a:r>
              <a:rPr lang="en-US" dirty="0" smtClean="0"/>
              <a:t>Based on your answers to these kinds of questions, this tool can help you determine if the incident will warrant a larger public health response and the need to activate an ICS structure.</a:t>
            </a:r>
          </a:p>
          <a:p>
            <a:r>
              <a:rPr lang="en-US" dirty="0" smtClean="0"/>
              <a:t>Algorithm was</a:t>
            </a:r>
            <a:r>
              <a:rPr lang="en-US" baseline="0" dirty="0" smtClean="0"/>
              <a:t> created from a group project as part of the Harvard University, National Preparedness Leadership Initiative.</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99603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smtClean="0"/>
              <a:t>So back to Initial </a:t>
            </a:r>
            <a:r>
              <a:rPr lang="en-US" b="1" baseline="0" dirty="0"/>
              <a:t>Response and Assessment</a:t>
            </a:r>
            <a:r>
              <a:rPr lang="en-US" baseline="0" dirty="0" smtClean="0"/>
              <a:t>:</a:t>
            </a:r>
          </a:p>
          <a:p>
            <a:pPr defTabSz="931774">
              <a:defRPr/>
            </a:pPr>
            <a:r>
              <a:rPr lang="en-US" baseline="0" dirty="0" smtClean="0"/>
              <a:t>At </a:t>
            </a:r>
            <a:r>
              <a:rPr lang="en-US" baseline="0" dirty="0"/>
              <a:t>MDH we have created the Checklist for Initial Response to help the IC perform the “size up.” (</a:t>
            </a:r>
            <a:r>
              <a:rPr lang="en-US" b="1" baseline="0" dirty="0"/>
              <a:t>handout and review Initial Checklist for Response form</a:t>
            </a:r>
            <a:r>
              <a:rPr lang="en-US" baseline="0" dirty="0"/>
              <a:t>.)</a:t>
            </a:r>
            <a:r>
              <a:rPr lang="en-US" dirty="0"/>
              <a:t> This document is to be used to characterize the nature of an incident, determine the scope of the impact, and ensure designated staff and partners are notified and involved in decision making. If a response structure is activated, this document is to be used by the Incident Commander/Manager in completing the ICS Form 201 Incident Briefing.</a:t>
            </a:r>
          </a:p>
          <a:p>
            <a:pPr defTabSz="931774">
              <a:defRPr/>
            </a:pPr>
            <a:r>
              <a:rPr lang="en-US" b="1" dirty="0"/>
              <a:t>Group Review: </a:t>
            </a:r>
            <a:r>
              <a:rPr lang="en-US" dirty="0"/>
              <a:t>So look at page one of this document. Under the </a:t>
            </a:r>
            <a:r>
              <a:rPr lang="en-US" b="1" dirty="0"/>
              <a:t>Notification</a:t>
            </a:r>
            <a:r>
              <a:rPr lang="en-US" dirty="0"/>
              <a:t> section, that’s our list of who MDH would notify, but who would you list here from your agency or jurisdiction to notify if you’ve determined there needs to be a larger public health response?</a:t>
            </a:r>
          </a:p>
          <a:p>
            <a:pPr defTabSz="931774">
              <a:defRPr/>
            </a:pPr>
            <a:endParaRPr lang="en-US" dirty="0"/>
          </a:p>
          <a:p>
            <a:pPr defTabSz="931774">
              <a:defRPr/>
            </a:pPr>
            <a:r>
              <a:rPr lang="en-US" b="1" dirty="0"/>
              <a:t>Activity:</a:t>
            </a:r>
            <a:r>
              <a:rPr lang="en-US" dirty="0"/>
              <a:t> Have each person list who they would initially notify upon receiving a call that an incident has occurred, such as a measles outbreak or nursing home evacuation. Allow 2 minutes.</a:t>
            </a:r>
          </a:p>
          <a:p>
            <a:pPr defTabSz="931774">
              <a:defRPr/>
            </a:pPr>
            <a:r>
              <a:rPr lang="en-US" dirty="0"/>
              <a:t>After 2 minutes, remind participants that their emergency response plan should list key staff and processes for notification and activation.</a:t>
            </a:r>
            <a:endParaRPr lang="en-US" b="1" dirty="0"/>
          </a:p>
          <a:p>
            <a:endParaRPr lang="en-US" sz="800" dirty="0"/>
          </a:p>
          <a:p>
            <a:r>
              <a:rPr lang="en-US" b="1" baseline="0" dirty="0"/>
              <a:t>Incident Brief</a:t>
            </a:r>
            <a:r>
              <a:rPr lang="en-US" baseline="0" dirty="0"/>
              <a:t>: If your size up indicates needing to activate an incident response team, the IC continues notifications and sets up an ICS structure which will lead to the Initial Incident Briefing. This leads to the creation of the ICS-201 Incident Briefing form. (Go to next slide for Incident Briefing Activity: review scenarios and fill out ICS 201 form)</a:t>
            </a:r>
          </a:p>
          <a:p>
            <a:endParaRPr lang="en-US" sz="800" dirty="0"/>
          </a:p>
          <a:p>
            <a:r>
              <a:rPr lang="en-US" b="1" strike="sngStrike" baseline="0" dirty="0"/>
              <a:t>Initial </a:t>
            </a:r>
            <a:r>
              <a:rPr lang="en-US" b="1" strike="sngStrike" dirty="0"/>
              <a:t>IMAT Meeting or Initial </a:t>
            </a:r>
            <a:r>
              <a:rPr lang="en-US" b="1" strike="sngStrike" baseline="0" dirty="0"/>
              <a:t>IC/UC meeting</a:t>
            </a:r>
            <a:r>
              <a:rPr lang="en-US" strike="sngStrike" baseline="0" dirty="0"/>
              <a:t>: The IC finalizes and clarifies the IC/UC structure, roles and responsibilities, identifies the operational period, overall response organization and support facilities, selects the Operations Chief, and makes key decisions</a:t>
            </a:r>
            <a:r>
              <a:rPr lang="en-US" dirty="0"/>
              <a:t>. </a:t>
            </a:r>
            <a:r>
              <a:rPr lang="en-US" strike="sngStrike" dirty="0"/>
              <a:t>An IMAT is Incident Management Assistance Team- a rostered group of ICS –qualified personnel deployed to support on scene personnel or the affected jurisdiction.</a:t>
            </a:r>
          </a:p>
        </p:txBody>
      </p:sp>
      <p:sp>
        <p:nvSpPr>
          <p:cNvPr id="4" name="Slide Number Placeholder 3"/>
          <p:cNvSpPr>
            <a:spLocks noGrp="1"/>
          </p:cNvSpPr>
          <p:nvPr>
            <p:ph type="sldNum" sz="quarter" idx="10"/>
          </p:nvPr>
        </p:nvSpPr>
        <p:spPr/>
        <p:txBody>
          <a:bodyPr/>
          <a:lstStyle/>
          <a:p>
            <a:pPr defTabSz="931774">
              <a:defRPr/>
            </a:pPr>
            <a:fld id="{F9F08466-AEA7-4FC0-9459-6A32F61DA297}" type="slidenum">
              <a:rPr lang="en-US">
                <a:solidFill>
                  <a:prstClr val="black"/>
                </a:solidFill>
              </a:rPr>
              <a:pPr defTabSz="931774">
                <a:defRPr/>
              </a:pPr>
              <a:t>19</a:t>
            </a:fld>
            <a:endParaRPr lang="en-US" dirty="0">
              <a:solidFill>
                <a:prstClr val="black"/>
              </a:solidFill>
            </a:endParaRPr>
          </a:p>
        </p:txBody>
      </p:sp>
    </p:spTree>
    <p:extLst>
      <p:ext uri="{BB962C8B-B14F-4D97-AF65-F5344CB8AC3E}">
        <p14:creationId xmlns:p14="http://schemas.microsoft.com/office/powerpoint/2010/main" val="196472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We’re happy you could join us for this training. </a:t>
            </a:r>
            <a:endParaRPr lang="en-US" dirty="0" smtClean="0"/>
          </a:p>
          <a:p>
            <a:endParaRPr lang="en-US" dirty="0" smtClean="0"/>
          </a:p>
          <a:p>
            <a:r>
              <a:rPr lang="en-US" dirty="0" smtClean="0"/>
              <a:t>This training resulted</a:t>
            </a:r>
            <a:r>
              <a:rPr lang="en-US" baseline="0" dirty="0" smtClean="0"/>
              <a:t> from a discussion with the SCHSAC PHEP Oversight Work Group about unused local health department funds from last year. Their request was to develop a hands on training for local health departments on how to use ICS in more of a workshop format that would also allow agencies to work as a team. Every region has a representative on the PHEP Oversight Work Group. (Ask if the representative from that region is present and if she/he would like to add anything).  </a:t>
            </a:r>
            <a:endParaRPr lang="en-US" dirty="0" smtClean="0"/>
          </a:p>
          <a:p>
            <a:endParaRPr lang="en-US" dirty="0" smtClean="0"/>
          </a:p>
          <a:p>
            <a:r>
              <a:rPr lang="en-US" dirty="0" smtClean="0"/>
              <a:t>We </a:t>
            </a:r>
            <a:r>
              <a:rPr lang="en-US" dirty="0"/>
              <a:t>hope you will find it beneficial in helping you apply the incident command system to public health responses. Through this training, you will have the opportunity to prepare and execute a response strategy to a simulated public health incident by reviewing and then applying the following incident command system principles and tools: (Read Objectives on Slide)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195310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smtClean="0"/>
              <a:t>Distribute/Open the ICS 201 Initial Incident Briefing form. Review ICS 201 briefly. </a:t>
            </a:r>
            <a:r>
              <a:rPr lang="en-US" b="0" baseline="0" dirty="0" smtClean="0"/>
              <a:t>(not all sections of the ICS 201 will have information to plug in to it.) So once you’ve determined there needs to be an ICS structure activated, and you notify your ICS team, you’ll need to brief them on what’s going on. This form helps capture that information and is distributed and reviewed with your ICS team at the Initial Incident Briefing.</a:t>
            </a:r>
          </a:p>
          <a:p>
            <a:endParaRPr lang="en-US" b="1" baseline="0" dirty="0" smtClean="0"/>
          </a:p>
          <a:p>
            <a:r>
              <a:rPr lang="en-US" b="1" baseline="0" dirty="0" smtClean="0"/>
              <a:t>Group Activity – </a:t>
            </a:r>
            <a:r>
              <a:rPr lang="en-US" b="0" baseline="0" dirty="0" smtClean="0"/>
              <a:t>D</a:t>
            </a:r>
            <a:r>
              <a:rPr lang="en-US" baseline="0" dirty="0" smtClean="0"/>
              <a:t>ivide room into 2 groups (may need to divide into 4 groups if large number of students in class)…</a:t>
            </a:r>
            <a:r>
              <a:rPr lang="en-US" b="0" baseline="0" dirty="0" smtClean="0"/>
              <a:t>Distribute the 2 scenarios among the groups </a:t>
            </a:r>
            <a:r>
              <a:rPr lang="en-US" baseline="0" dirty="0" smtClean="0"/>
              <a:t>(Winter Weather Scenario &amp; Storm Damage to Hospital Water Supply)</a:t>
            </a:r>
            <a:r>
              <a:rPr lang="en-US" b="0" baseline="0" dirty="0" smtClean="0"/>
              <a:t>. Groups should review their scenario and begin to fill out ICS 201 Incident Briefing based on the limited information they have. </a:t>
            </a:r>
          </a:p>
          <a:p>
            <a:r>
              <a:rPr lang="en-US" b="0" baseline="0" dirty="0" smtClean="0"/>
              <a:t>(each person at the table will review a scenario and begin to fill out an ICS 201 Incident Briefing.)</a:t>
            </a:r>
          </a:p>
          <a:p>
            <a:r>
              <a:rPr lang="en-US" b="1" baseline="0" dirty="0" smtClean="0"/>
              <a:t>Hold a Briefing</a:t>
            </a:r>
          </a:p>
          <a:p>
            <a:r>
              <a:rPr lang="en-US" baseline="0" dirty="0" smtClean="0"/>
              <a:t>So now we want to hold the Initial Incident Briefing. Everyone has a copy of the </a:t>
            </a:r>
            <a:r>
              <a:rPr lang="en-US" b="1" baseline="0" dirty="0" smtClean="0"/>
              <a:t>Holding an Incident Briefing Handout </a:t>
            </a:r>
            <a:r>
              <a:rPr lang="en-US" baseline="0" dirty="0" smtClean="0"/>
              <a:t>(located in </a:t>
            </a:r>
            <a:r>
              <a:rPr lang="en-US" baseline="0" dirty="0" err="1" smtClean="0"/>
              <a:t>P_Meeting_Agendas</a:t>
            </a:r>
            <a:r>
              <a:rPr lang="en-US" baseline="0" dirty="0" smtClean="0"/>
              <a:t> folder) so follow along on this checklist and track what the IM is saying, then you will be using this checklist as you hold your Initial Incident Briefing. Our Incident Managers at MDH use this checklist to help them walk through holding the initial incident briefing. So we’ll have the instructors demonstrate how we normally hold the Initial Incident Briefing. Then we’ll have table 1 hold their initial incident briefing and then table 2 can hold their initial incident briefing. </a:t>
            </a:r>
          </a:p>
          <a:p>
            <a:endParaRPr lang="en-US" b="1" i="1" baseline="0" dirty="0" smtClean="0"/>
          </a:p>
          <a:p>
            <a:r>
              <a:rPr lang="en-US" b="1" i="1" baseline="0" dirty="0" smtClean="0"/>
              <a:t>Instructors should role play holding an incident briefing- using an MDH ICS 201 Briefing form already filled out.</a:t>
            </a:r>
          </a:p>
          <a:p>
            <a:r>
              <a:rPr lang="en-US" b="0" i="0" baseline="0" dirty="0" smtClean="0"/>
              <a:t>We are going to demonstrate an Incident Briefing. We are doing this as we do it at MDH in the department operations center (DOC) because we recognize that each local health department will do things slightly differently. So we will model this for you, and you should be able to adapt this to your individual agency practices. </a:t>
            </a:r>
          </a:p>
          <a:p>
            <a:endParaRPr lang="en-US" baseline="0" dirty="0" smtClean="0"/>
          </a:p>
          <a:p>
            <a:r>
              <a:rPr lang="en-US" baseline="0" dirty="0" smtClean="0"/>
              <a:t>Then have one group brief the other using their 2 different scenarios. (Winter Weather Scenario &amp; Storm Damage to Hospital Water Supply)</a:t>
            </a:r>
          </a:p>
          <a:p>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856338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ON THIS SLIDE – CLICK WILL ENLARGE GREEN SECTION OF CHART AND MAKE THE CIRCLE DISAPPEAR</a:t>
            </a:r>
          </a:p>
          <a:p>
            <a:endParaRPr lang="en-US" dirty="0" smtClean="0"/>
          </a:p>
          <a:p>
            <a:r>
              <a:rPr lang="en-US" dirty="0" smtClean="0"/>
              <a:t>There</a:t>
            </a:r>
            <a:r>
              <a:rPr lang="en-US" baseline="0" dirty="0" smtClean="0"/>
              <a:t> are several IC responsibilities that are part of each operational period. Let’s look at each a bit closer.</a:t>
            </a:r>
          </a:p>
          <a:p>
            <a:endParaRPr lang="en-US" baseline="0" dirty="0" smtClean="0"/>
          </a:p>
          <a:p>
            <a:r>
              <a:rPr lang="en-US" b="1" baseline="0" dirty="0" smtClean="0"/>
              <a:t>Develops/Updates Incident Objectives</a:t>
            </a:r>
            <a:r>
              <a:rPr lang="en-US" baseline="0" dirty="0" smtClean="0"/>
              <a:t>: Here, the IC establishes priorities and limitations, develops incident objectives, identifies relevant Standard Operating Procedures (SOPs), policies, and procedures, and determines staff assignments and workload division. The IC may reach out to their Command and General Staff for help in developing the objectives.</a:t>
            </a:r>
          </a:p>
          <a:p>
            <a:endParaRPr lang="en-US" baseline="0" dirty="0" smtClean="0"/>
          </a:p>
          <a:p>
            <a:r>
              <a:rPr lang="en-US" b="1" baseline="0" dirty="0" smtClean="0"/>
              <a:t>Command and General Staff Meeting</a:t>
            </a:r>
            <a:r>
              <a:rPr lang="en-US" baseline="0" dirty="0" smtClean="0"/>
              <a:t>: In this meeting, the Incident Commander meets and briefs command and general staff on direction, objectives, and priorities, assigns work tasks, and resolves problems and clarifies roles. </a:t>
            </a:r>
          </a:p>
          <a:p>
            <a:endParaRPr lang="en-US" baseline="0" dirty="0" smtClean="0"/>
          </a:p>
          <a:p>
            <a:r>
              <a:rPr lang="en-US" baseline="0" dirty="0" smtClean="0"/>
              <a:t>At MDH, these meetings just flow right into one big meeting where we develop objectives and the Command and General staff freely contribute.</a:t>
            </a:r>
          </a:p>
          <a:p>
            <a:endParaRPr lang="en-US" baseline="0" dirty="0" smtClean="0"/>
          </a:p>
          <a:p>
            <a:r>
              <a:rPr lang="en-US" baseline="0" dirty="0" smtClean="0"/>
              <a:t>These pieces are the second phase of the Planning P.</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578583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practiced assessing the initial situation, let’s work on establishing incident objectives </a:t>
            </a:r>
          </a:p>
          <a:p>
            <a:r>
              <a:rPr lang="en-US" dirty="0" smtClean="0"/>
              <a:t>-Planning for each operational period begins with the Incident Manager developing or updating incident objectives</a:t>
            </a:r>
          </a:p>
          <a:p>
            <a:r>
              <a:rPr lang="en-US" dirty="0" smtClean="0"/>
              <a:t>-Objectives are based on continued assessment of the situation and progress made</a:t>
            </a:r>
          </a:p>
          <a:p>
            <a:endParaRPr lang="en-US" dirty="0" smtClean="0"/>
          </a:p>
          <a:p>
            <a:r>
              <a:rPr lang="en-US" dirty="0" smtClean="0"/>
              <a:t>As</a:t>
            </a:r>
            <a:r>
              <a:rPr lang="en-US" baseline="0" dirty="0" smtClean="0"/>
              <a:t> part of completing your ICS 201 Incident Briefing, you developed some “initial” objectives that are often more general or global in nature. The incident objectives we are working on now should be more specific or SMART.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2336340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In order for incident objectives to be operational and establish the framework for operations, they must </a:t>
            </a:r>
            <a:r>
              <a:rPr lang="en-US" dirty="0"/>
              <a:t>follow the SMART model or a similar approach. </a:t>
            </a:r>
            <a:endParaRPr lang="en-US" dirty="0" smtClean="0"/>
          </a:p>
          <a:p>
            <a:endParaRPr lang="en-US" dirty="0"/>
          </a:p>
          <a:p>
            <a:r>
              <a:rPr lang="en-US" dirty="0"/>
              <a:t>Ask yourself, are the objectives:</a:t>
            </a:r>
          </a:p>
          <a:p>
            <a:r>
              <a:rPr lang="en-US" b="1" u="sng" dirty="0"/>
              <a:t>S</a:t>
            </a:r>
            <a:r>
              <a:rPr lang="en-US" dirty="0"/>
              <a:t>pecific – Is the wording precise and unambiguous? What is the specific task? What exactly are we going to do, with whom and for whom? </a:t>
            </a:r>
          </a:p>
          <a:p>
            <a:endParaRPr lang="en-US" dirty="0"/>
          </a:p>
          <a:p>
            <a:r>
              <a:rPr lang="en-US" b="1" u="sng" dirty="0"/>
              <a:t>M</a:t>
            </a:r>
            <a:r>
              <a:rPr lang="en-US" dirty="0"/>
              <a:t>easurable – How will achievements be measured? What are the standards or parameters?</a:t>
            </a:r>
          </a:p>
          <a:p>
            <a:endParaRPr lang="en-US" dirty="0"/>
          </a:p>
          <a:p>
            <a:r>
              <a:rPr lang="en-US" b="1" u="sng" dirty="0"/>
              <a:t>A</a:t>
            </a:r>
            <a:r>
              <a:rPr lang="en-US" dirty="0"/>
              <a:t>ction-oriented – Is an action verb used to describe expected accomplishments? What are the performance expectations? </a:t>
            </a:r>
          </a:p>
          <a:p>
            <a:endParaRPr lang="en-US" dirty="0"/>
          </a:p>
          <a:p>
            <a:r>
              <a:rPr lang="en-US" b="1" u="sng" dirty="0"/>
              <a:t>R</a:t>
            </a:r>
            <a:r>
              <a:rPr lang="en-US" dirty="0"/>
              <a:t>ealistic – Is the outcome achievable with given available resources and can it be accomplished as proposed? </a:t>
            </a:r>
          </a:p>
          <a:p>
            <a:endParaRPr lang="en-US" dirty="0"/>
          </a:p>
          <a:p>
            <a:pPr defTabSz="931774">
              <a:defRPr/>
            </a:pPr>
            <a:r>
              <a:rPr lang="en-US" b="1" u="sng" dirty="0"/>
              <a:t>T</a:t>
            </a:r>
            <a:r>
              <a:rPr lang="en-US" dirty="0"/>
              <a:t>ime-sensitive – What is the timeframe? When will we accomplish this objective?  Note: </a:t>
            </a:r>
            <a:r>
              <a:rPr lang="en-US" dirty="0" smtClean="0"/>
              <a:t>Not all objectives are time sensitive.</a:t>
            </a:r>
            <a:r>
              <a:rPr lang="en-US" baseline="0" dirty="0" smtClean="0"/>
              <a:t> Don’t force a time frame if you don’t need it. </a:t>
            </a:r>
            <a:endParaRPr lang="en-US" dirty="0" smtClean="0"/>
          </a:p>
          <a:p>
            <a:endParaRPr lang="en-US" dirty="0"/>
          </a:p>
          <a:p>
            <a:r>
              <a:rPr lang="en-US" dirty="0"/>
              <a:t>You know that you have SMART objectives when everyone on the team knows what needs to be done without questions or debate.</a:t>
            </a:r>
          </a:p>
          <a:p>
            <a:endParaRPr lang="en-US" dirty="0"/>
          </a:p>
          <a:p>
            <a:r>
              <a:rPr lang="en-US" dirty="0"/>
              <a:t>In addition to being SMART, incident objectives should be clear, concise statements for managing the response. Ideally, these objectives will be listed in priority order.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4123444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SMART</a:t>
            </a:r>
            <a:r>
              <a:rPr lang="en-US" baseline="0" dirty="0" smtClean="0"/>
              <a:t> objectives can be challenging. B</a:t>
            </a:r>
            <a:r>
              <a:rPr lang="en-US" dirty="0" smtClean="0"/>
              <a:t>loom’s Taxonomy is a resource for writing measureable objectives to help you know that you are</a:t>
            </a:r>
            <a:r>
              <a:rPr lang="en-US" baseline="0" dirty="0" smtClean="0"/>
              <a:t> making progress toward the incident and operational objectives. </a:t>
            </a:r>
          </a:p>
          <a:p>
            <a:r>
              <a:rPr lang="en-US" baseline="0" dirty="0" smtClean="0"/>
              <a:t>-People often struggle with finding the right verbs to use in an objective. </a:t>
            </a:r>
          </a:p>
          <a:p>
            <a:r>
              <a:rPr lang="en-US" baseline="0" dirty="0" smtClean="0"/>
              <a:t>-Bloom’s Taxonomy provides you with a list of action-oriented verbs in six categories, which gives you the ability to choose the right level of action that you want to occur. </a:t>
            </a:r>
          </a:p>
          <a:p>
            <a:r>
              <a:rPr lang="en-US" baseline="0" dirty="0" smtClean="0"/>
              <a:t>-Using stronger verbs provides more specific direction and common understanding of what needs to be accomplished. -Using vague verbs means people can put their own interpretation on what they think is supposed to occur, which may or may not be correct, so you end up with team members going in different directions. </a:t>
            </a:r>
          </a:p>
          <a:p>
            <a:endParaRPr lang="en-US" baseline="0" dirty="0" smtClean="0"/>
          </a:p>
          <a:p>
            <a:r>
              <a:rPr lang="en-US" baseline="0" dirty="0" smtClean="0"/>
              <a:t>To help you with writing objectives for this workshop, we have provided a handout of action-oriented verbs based on Bloom’s Taxonomy.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83385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these objectives SMART?</a:t>
            </a:r>
          </a:p>
          <a:p>
            <a:endParaRPr lang="en-US" dirty="0" smtClean="0"/>
          </a:p>
          <a:p>
            <a:r>
              <a:rPr lang="en-US" dirty="0" smtClean="0"/>
              <a:t>Answers:</a:t>
            </a:r>
          </a:p>
          <a:p>
            <a:r>
              <a:rPr lang="en-US" dirty="0" smtClean="0"/>
              <a:t>They provide a timeframe for completion.</a:t>
            </a:r>
          </a:p>
          <a:p>
            <a:r>
              <a:rPr lang="en-US" dirty="0" smtClean="0"/>
              <a:t>They use precise wording.</a:t>
            </a:r>
          </a:p>
          <a:p>
            <a:r>
              <a:rPr lang="en-US" dirty="0" smtClean="0"/>
              <a:t>They have</a:t>
            </a:r>
            <a:r>
              <a:rPr lang="en-US" baseline="0" dirty="0" smtClean="0"/>
              <a:t> clear and measurable outcomes.</a:t>
            </a:r>
          </a:p>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372491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a participant read the situation and incident objective out loud. </a:t>
            </a:r>
          </a:p>
          <a:p>
            <a:endParaRPr lang="en-US" baseline="0" dirty="0" smtClean="0"/>
          </a:p>
          <a:p>
            <a:r>
              <a:rPr lang="en-US" baseline="0" dirty="0" smtClean="0"/>
              <a:t>Is this objective SMART? No, it does not meet any of the criteria of specific, measurable, action-oriented, realistic or time-sensitive. How can we make it better?</a:t>
            </a:r>
            <a:endParaRPr lang="en-US" dirty="0" smtClean="0"/>
          </a:p>
          <a:p>
            <a:endParaRPr lang="en-US" dirty="0" smtClean="0"/>
          </a:p>
          <a:p>
            <a:r>
              <a:rPr lang="en-US" dirty="0" smtClean="0"/>
              <a:t>Possible Answer: Hold daily conference calls  at 10 am with healthcare facilities to assess evacuation needs for</a:t>
            </a:r>
            <a:r>
              <a:rPr lang="en-US" baseline="0" dirty="0" smtClean="0"/>
              <a:t> the remainder of the week or until further notice.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215441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h</a:t>
            </a:r>
            <a:r>
              <a:rPr lang="en-US" dirty="0" smtClean="0"/>
              <a:t>ave</a:t>
            </a:r>
            <a:r>
              <a:rPr lang="en-US" baseline="0" dirty="0" smtClean="0"/>
              <a:t> a participant read the situation and incident objective out loud. </a:t>
            </a:r>
          </a:p>
          <a:p>
            <a:endParaRPr lang="en-US" baseline="0" dirty="0" smtClean="0"/>
          </a:p>
          <a:p>
            <a:r>
              <a:rPr lang="en-US" baseline="0" dirty="0" smtClean="0"/>
              <a:t>Is this objective SMART? No, it does not meet any of the criteria of specific, measurable, action-oriented, realistic or time-sensitive. How can we make it better?</a:t>
            </a:r>
            <a:endParaRPr lang="en-US" dirty="0" smtClean="0"/>
          </a:p>
          <a:p>
            <a:endParaRPr lang="en-US" dirty="0" smtClean="0"/>
          </a:p>
          <a:p>
            <a:r>
              <a:rPr lang="en-US" dirty="0" smtClean="0"/>
              <a:t>Example: Obtain lab results from Public Health Lab to Confirm/rule out</a:t>
            </a:r>
            <a:r>
              <a:rPr lang="en-US" baseline="0" dirty="0" smtClean="0"/>
              <a:t> Avian Influenza in chickens at Poultry Farm ABC within 12 hours.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2646521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t>
            </a:r>
            <a:r>
              <a:rPr lang="en-US" dirty="0" smtClean="0"/>
              <a:t>objectives </a:t>
            </a:r>
            <a:r>
              <a:rPr lang="en-US" dirty="0"/>
              <a:t>based on </a:t>
            </a:r>
            <a:r>
              <a:rPr lang="en-US" dirty="0" smtClean="0"/>
              <a:t>scenarios </a:t>
            </a:r>
            <a:r>
              <a:rPr lang="en-US" dirty="0"/>
              <a:t>from Planning</a:t>
            </a:r>
            <a:r>
              <a:rPr lang="en-US" baseline="0" dirty="0"/>
              <a:t> P activity </a:t>
            </a:r>
            <a:r>
              <a:rPr lang="en-US" baseline="0" dirty="0" smtClean="0"/>
              <a:t>– slide 20 (Winter weather and flooded hospital causing evacuation scenarios)</a:t>
            </a:r>
          </a:p>
          <a:p>
            <a:r>
              <a:rPr lang="en-US" baseline="0" dirty="0" smtClean="0"/>
              <a:t>Hand out- use the ICS 202 Incident Objectives form</a:t>
            </a:r>
          </a:p>
          <a:p>
            <a:r>
              <a:rPr lang="en-US" baseline="0" dirty="0" smtClean="0"/>
              <a:t>Directions for the facilitator…</a:t>
            </a:r>
          </a:p>
          <a:p>
            <a:r>
              <a:rPr lang="en-US" baseline="0" dirty="0" smtClean="0"/>
              <a:t>	</a:t>
            </a:r>
            <a:r>
              <a:rPr lang="en-US" dirty="0" smtClean="0"/>
              <a:t>Scenarios from Stem of Planning P activity</a:t>
            </a:r>
          </a:p>
          <a:p>
            <a:pPr lvl="1"/>
            <a:r>
              <a:rPr lang="en-US" dirty="0" smtClean="0"/>
              <a:t>	Determine what activities need to happen (objectives) – what do you need to do</a:t>
            </a:r>
          </a:p>
          <a:p>
            <a:pPr lvl="1"/>
            <a:r>
              <a:rPr lang="en-US" dirty="0" smtClean="0"/>
              <a:t>	Give the groups ten minutes to write 3 SMART objectives</a:t>
            </a:r>
          </a:p>
          <a:p>
            <a:r>
              <a:rPr lang="en-US" dirty="0" smtClean="0"/>
              <a:t>	Facilitate </a:t>
            </a:r>
            <a:r>
              <a:rPr lang="en-US" baseline="0" dirty="0" smtClean="0"/>
              <a:t>a g</a:t>
            </a:r>
            <a:r>
              <a:rPr lang="en-US" dirty="0" smtClean="0"/>
              <a:t>roup discussion </a:t>
            </a:r>
          </a:p>
          <a:p>
            <a:r>
              <a:rPr lang="en-US" dirty="0" smtClean="0"/>
              <a: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372450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ON THIS SLIDE – CLICK WILL ENLARGE DARK BLUE SECTION OF CHART AND MAKE THE CIRCLE DISAPPEAR</a:t>
            </a:r>
          </a:p>
          <a:p>
            <a:endParaRPr lang="en-US" baseline="0" dirty="0" smtClean="0"/>
          </a:p>
          <a:p>
            <a:r>
              <a:rPr lang="en-US" baseline="0" dirty="0" smtClean="0"/>
              <a:t>The third phase in the Planning P is developing the plan, which consists of these three meetings. Preparing for the tactics meeting, having the tactics meeting and preparing for the planning meeting. </a:t>
            </a:r>
          </a:p>
          <a:p>
            <a:endParaRPr lang="en-US" baseline="0" dirty="0" smtClean="0"/>
          </a:p>
          <a:p>
            <a:r>
              <a:rPr lang="en-US" b="1" baseline="0" dirty="0" smtClean="0"/>
              <a:t>Prepare for the Operations Tactics Meeting</a:t>
            </a:r>
            <a:r>
              <a:rPr lang="en-US" baseline="0" dirty="0" smtClean="0"/>
              <a:t>: At this time, the IC receives the operations briefing and meets one-on-one with Incident Management Team members to follow up on assignments and provide further guidance as needed. </a:t>
            </a:r>
          </a:p>
          <a:p>
            <a:endParaRPr lang="en-US" baseline="0" dirty="0" smtClean="0"/>
          </a:p>
          <a:p>
            <a:r>
              <a:rPr lang="en-US" b="1" baseline="0" dirty="0" smtClean="0"/>
              <a:t>Operations Tactics Meeting</a:t>
            </a:r>
            <a:r>
              <a:rPr lang="en-US" baseline="0" dirty="0" smtClean="0"/>
              <a:t>: The Tactics Meeting is led by the Operations Chief to develop the tactics and complete ICS forms 215 Operational Planning Worksheet (completed by Operations Chief) and 215A Incident Action Safety Plan Analysis (completed by Safety Officer). The Incident Commander does not attend, but should check-in with Command and General staff after the Tactics Meeting.</a:t>
            </a:r>
          </a:p>
          <a:p>
            <a:endParaRPr lang="en-US" baseline="0" dirty="0" smtClean="0"/>
          </a:p>
          <a:p>
            <a:r>
              <a:rPr lang="en-US" baseline="0" dirty="0" smtClean="0"/>
              <a:t>Again, tactics are the short-term, site-specific actions (based in strategy) that are completed to accomplish the objectives. They are the specific actions of “how” something will get done.</a:t>
            </a:r>
          </a:p>
          <a:p>
            <a:endParaRPr lang="en-US" baseline="0" dirty="0" smtClean="0"/>
          </a:p>
          <a:p>
            <a:r>
              <a:rPr lang="en-US" dirty="0" smtClean="0"/>
              <a:t>The final step in this</a:t>
            </a:r>
            <a:r>
              <a:rPr lang="en-US" baseline="0" dirty="0" smtClean="0"/>
              <a:t> section is the </a:t>
            </a:r>
            <a:r>
              <a:rPr lang="en-US" b="1" baseline="0" dirty="0" smtClean="0"/>
              <a:t>Preparation for the Planning Meeting</a:t>
            </a:r>
            <a:r>
              <a:rPr lang="en-US" baseline="0" dirty="0" smtClean="0"/>
              <a:t>. Here, the Incident Commander receives the operations briefing, and reviews assignments, objectives, and decisions. </a:t>
            </a:r>
          </a:p>
          <a:p>
            <a:endParaRPr lang="en-US" baseline="0" dirty="0" smtClean="0"/>
          </a:p>
          <a:p>
            <a:r>
              <a:rPr lang="en-US" baseline="0" dirty="0" smtClean="0"/>
              <a:t>But before we go there, let‘s take a look at the Tactics meeting.</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708907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Introductions:</a:t>
            </a:r>
          </a:p>
          <a:p>
            <a:r>
              <a:rPr lang="en-US" dirty="0" smtClean="0"/>
              <a:t>Introduction</a:t>
            </a:r>
            <a:r>
              <a:rPr lang="en-US" baseline="0" dirty="0" smtClean="0"/>
              <a:t> facilitators</a:t>
            </a:r>
          </a:p>
          <a:p>
            <a:r>
              <a:rPr lang="en-US" baseline="0" dirty="0" smtClean="0"/>
              <a:t>Each person introduce: </a:t>
            </a:r>
          </a:p>
          <a:p>
            <a:r>
              <a:rPr lang="en-US" baseline="0" dirty="0" smtClean="0"/>
              <a:t>	Self</a:t>
            </a:r>
          </a:p>
          <a:p>
            <a:r>
              <a:rPr lang="en-US" dirty="0" smtClean="0"/>
              <a:t>	Agency</a:t>
            </a:r>
            <a:endParaRPr lang="en-US" dirty="0"/>
          </a:p>
          <a:p>
            <a:r>
              <a:rPr lang="en-US" dirty="0" smtClean="0"/>
              <a:t>	ICS roles </a:t>
            </a:r>
            <a:r>
              <a:rPr lang="en-US" dirty="0"/>
              <a:t>served in </a:t>
            </a:r>
            <a:r>
              <a:rPr lang="en-US" dirty="0" smtClean="0"/>
              <a:t>exercises and responses</a:t>
            </a:r>
          </a:p>
          <a:p>
            <a:endParaRPr lang="en-US" dirty="0" smtClean="0"/>
          </a:p>
          <a:p>
            <a:r>
              <a:rPr lang="en-US" dirty="0" smtClean="0"/>
              <a:t>Now let’s take the pre-test.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838294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established SMART</a:t>
            </a:r>
            <a:r>
              <a:rPr lang="en-US" baseline="0" dirty="0" smtClean="0"/>
              <a:t> and</a:t>
            </a:r>
            <a:r>
              <a:rPr lang="en-US" dirty="0" smtClean="0"/>
              <a:t> operational incident objectives, how do you accomplish them?</a:t>
            </a:r>
            <a:r>
              <a:rPr lang="en-US" baseline="0" dirty="0" smtClean="0"/>
              <a:t> </a:t>
            </a:r>
          </a:p>
          <a:p>
            <a:endParaRPr lang="en-US" baseline="0" dirty="0" smtClean="0"/>
          </a:p>
          <a:p>
            <a:pPr defTabSz="931774">
              <a:defRPr/>
            </a:pPr>
            <a:r>
              <a:rPr lang="en-US" baseline="0" dirty="0" smtClean="0"/>
              <a:t>While objectives establish the framework for incident operations, strategies and tactics are the tools needed to translate objectives into actions that get the necessary work done. </a:t>
            </a:r>
          </a:p>
          <a:p>
            <a:pPr defTabSz="931774">
              <a:defRPr/>
            </a:pPr>
            <a:r>
              <a:rPr lang="en-US" baseline="0" dirty="0" smtClean="0"/>
              <a:t>Take a minute to review the information on the slide.</a:t>
            </a:r>
          </a:p>
          <a:p>
            <a:pPr defTabSz="931774">
              <a:defRPr/>
            </a:pPr>
            <a:endParaRPr lang="en-US" baseline="0" dirty="0" smtClean="0"/>
          </a:p>
          <a:p>
            <a:pPr defTabSz="931774">
              <a:defRPr/>
            </a:pPr>
            <a:r>
              <a:rPr lang="en-US" baseline="0" dirty="0" smtClean="0"/>
              <a:t>Now let’s take a look at another analogy applying strategies and  tactics:</a:t>
            </a:r>
          </a:p>
          <a:p>
            <a:endParaRPr lang="en-US" dirty="0" smtClean="0"/>
          </a:p>
          <a:p>
            <a:r>
              <a:rPr lang="en-US" b="1" dirty="0" smtClean="0"/>
              <a:t>Dinner Party Analogy</a:t>
            </a:r>
          </a:p>
          <a:p>
            <a:endParaRPr lang="en-US" baseline="0" dirty="0" smtClean="0"/>
          </a:p>
          <a:p>
            <a:r>
              <a:rPr lang="en-US" i="1" baseline="0" dirty="0" smtClean="0"/>
              <a:t>Objective:</a:t>
            </a:r>
          </a:p>
          <a:p>
            <a:r>
              <a:rPr lang="en-US" baseline="0" dirty="0" smtClean="0"/>
              <a:t>Host a 3-course meal for 10 people on Friday evening at 8:00 </a:t>
            </a:r>
          </a:p>
          <a:p>
            <a:endParaRPr lang="en-US" baseline="0" dirty="0" smtClean="0"/>
          </a:p>
          <a:p>
            <a:r>
              <a:rPr lang="en-US" i="1" baseline="0" dirty="0" smtClean="0"/>
              <a:t>Strategies:</a:t>
            </a:r>
          </a:p>
          <a:p>
            <a:r>
              <a:rPr lang="en-US" baseline="0" dirty="0" smtClean="0"/>
              <a:t>Cater</a:t>
            </a:r>
          </a:p>
          <a:p>
            <a:r>
              <a:rPr lang="en-US" baseline="0" dirty="0" smtClean="0"/>
              <a:t>Potluck</a:t>
            </a:r>
          </a:p>
          <a:p>
            <a:r>
              <a:rPr lang="en-US" baseline="0" dirty="0" smtClean="0"/>
              <a:t>Prepare yourself</a:t>
            </a:r>
          </a:p>
          <a:p>
            <a:endParaRPr lang="en-US" baseline="0" dirty="0" smtClean="0"/>
          </a:p>
          <a:p>
            <a:r>
              <a:rPr lang="en-US" i="1" baseline="0" dirty="0" smtClean="0"/>
              <a:t>Tactics:</a:t>
            </a:r>
          </a:p>
          <a:p>
            <a:r>
              <a:rPr lang="en-US" baseline="0" dirty="0" smtClean="0"/>
              <a:t>Choose cater - Order from Keys to deliver appetizer, salad and main dish of tater-tot </a:t>
            </a:r>
            <a:r>
              <a:rPr lang="en-US" baseline="0" dirty="0" err="1" smtClean="0"/>
              <a:t>hotdish</a:t>
            </a:r>
            <a:r>
              <a:rPr lang="en-US" baseline="0" dirty="0" smtClean="0"/>
              <a:t> to us at 123 Main Street at 7:30 pm</a:t>
            </a:r>
          </a:p>
          <a:p>
            <a:endParaRPr lang="en-US" baseline="0" dirty="0" smtClean="0"/>
          </a:p>
          <a:p>
            <a:r>
              <a:rPr lang="en-US" baseline="0" dirty="0" smtClean="0"/>
              <a:t>OR</a:t>
            </a:r>
          </a:p>
          <a:p>
            <a:endParaRPr lang="en-US" baseline="0" dirty="0" smtClean="0"/>
          </a:p>
          <a:p>
            <a:r>
              <a:rPr lang="en-US" baseline="0" dirty="0" smtClean="0"/>
              <a:t>Choose potluck – Assign each friend to bring a dish in one of the categories (appetizer, salad or main dish) to 123 main street at 7:30 pm.</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800664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look more in depth at strategies.  Strategies</a:t>
            </a:r>
            <a:r>
              <a:rPr lang="en-US" baseline="0" dirty="0" smtClean="0"/>
              <a:t> are</a:t>
            </a:r>
            <a:r>
              <a:rPr lang="en-US" dirty="0" smtClean="0"/>
              <a:t> the methods by which objectives are accomplished</a:t>
            </a:r>
          </a:p>
          <a:p>
            <a:endParaRPr lang="en-US" dirty="0" smtClean="0"/>
          </a:p>
          <a:p>
            <a:r>
              <a:rPr lang="en-US" dirty="0" smtClean="0"/>
              <a:t>When choosing a strategy, brainstorm several</a:t>
            </a:r>
            <a:r>
              <a:rPr lang="en-US" baseline="0" dirty="0" smtClean="0"/>
              <a:t> </a:t>
            </a:r>
            <a:r>
              <a:rPr lang="en-US" dirty="0" smtClean="0"/>
              <a:t>and</a:t>
            </a:r>
            <a:r>
              <a:rPr lang="en-US" baseline="0" dirty="0" smtClean="0"/>
              <a:t> pick the one that makes the most sense logistically and financially.</a:t>
            </a:r>
          </a:p>
          <a:p>
            <a:endParaRPr lang="en-US" baseline="0" dirty="0" smtClean="0"/>
          </a:p>
          <a:p>
            <a:r>
              <a:rPr lang="en-US" baseline="0" dirty="0" smtClean="0"/>
              <a:t>Choosing a clear strategy will help you develop clearly defined tactics during your tactics meetings.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3607275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a:t>
            </a:r>
            <a:r>
              <a:rPr lang="en-US" baseline="0" dirty="0" smtClean="0"/>
              <a:t> sample objective from earlier, brainstorm strategies</a:t>
            </a:r>
          </a:p>
          <a:p>
            <a:endParaRPr lang="en-US" baseline="0" dirty="0" smtClean="0"/>
          </a:p>
          <a:p>
            <a:r>
              <a:rPr lang="en-US" baseline="0" dirty="0" smtClean="0"/>
              <a:t>What are some strategies to begin dispensing medications to affected populations within 12 hours?</a:t>
            </a:r>
          </a:p>
          <a:p>
            <a:endParaRPr lang="en-US" baseline="0" dirty="0" smtClean="0"/>
          </a:p>
          <a:p>
            <a:r>
              <a:rPr lang="en-US" baseline="0" dirty="0" smtClean="0"/>
              <a:t>1.  Activate the agency Point of Dispensing Plan</a:t>
            </a:r>
          </a:p>
          <a:p>
            <a:r>
              <a:rPr lang="en-US" baseline="0" dirty="0" smtClean="0"/>
              <a:t>2. Open closed PODs</a:t>
            </a:r>
          </a:p>
          <a:p>
            <a:r>
              <a:rPr lang="en-US" baseline="0" dirty="0" smtClean="0"/>
              <a:t>3. Existing clinics dispense medication</a:t>
            </a:r>
          </a:p>
          <a:p>
            <a:endParaRPr lang="en-US" baseline="0" dirty="0" smtClean="0"/>
          </a:p>
          <a:p>
            <a:r>
              <a:rPr lang="en-US" baseline="0" dirty="0" smtClean="0"/>
              <a:t>As you can see we brainstormed 3 strategies. In a real life situation, we would choose the one(s) that fits best with the current situation.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3653438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chosen our strategies, let’s move on to discussing Tactics. </a:t>
            </a:r>
          </a:p>
          <a:p>
            <a:endParaRPr lang="en-US" dirty="0" smtClean="0"/>
          </a:p>
          <a:p>
            <a:r>
              <a:rPr lang="en-US" dirty="0" smtClean="0"/>
              <a:t>Tactics</a:t>
            </a:r>
            <a:r>
              <a:rPr lang="en-US" baseline="0" dirty="0" smtClean="0"/>
              <a:t> are the short-term, site-specific actions (based in strategy) that are completed to accomplish the objectives. The Operation’s Chief develops tactics. Tactics are generated from the Tactics meeting and are documented in the ICS 215 Operational Planning Worksheet.</a:t>
            </a:r>
          </a:p>
          <a:p>
            <a:endParaRPr lang="en-US" baseline="0" dirty="0" smtClean="0"/>
          </a:p>
          <a:p>
            <a:r>
              <a:rPr lang="en-US" b="0" baseline="0" dirty="0" smtClean="0"/>
              <a:t>Developing objectives, strategies, and tactics has implications for current and future staffing and resources.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1241249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Tactics are the steps you take to</a:t>
            </a:r>
            <a:r>
              <a:rPr lang="en-US" baseline="0" dirty="0" smtClean="0"/>
              <a:t> accomplish the strategies. So if you were going to activate your POD plans, what steps or actions would you need to do to make this happen?</a:t>
            </a:r>
          </a:p>
          <a:p>
            <a:endParaRPr lang="en-US" baseline="0" dirty="0" smtClean="0"/>
          </a:p>
          <a:p>
            <a:r>
              <a:rPr lang="en-US" baseline="0" dirty="0" smtClean="0"/>
              <a:t>Wait for the group to generate some examples. Then bring up the pre-identified samples. </a:t>
            </a:r>
          </a:p>
          <a:p>
            <a:endParaRPr lang="en-US" baseline="0" dirty="0" smtClean="0"/>
          </a:p>
          <a:p>
            <a:r>
              <a:rPr lang="en-US" baseline="0" dirty="0" smtClean="0"/>
              <a:t>As you can see, you can have many tactics to accomplish one strategy.</a:t>
            </a:r>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2194025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smtClean="0"/>
              <a:t>Before we move</a:t>
            </a:r>
            <a:r>
              <a:rPr lang="en-US" strike="sngStrike" baseline="0" dirty="0" smtClean="0"/>
              <a:t> into developing strategies and tactics for your objectives, </a:t>
            </a:r>
            <a:r>
              <a:rPr lang="en-US" baseline="0" dirty="0" smtClean="0"/>
              <a:t>l</a:t>
            </a:r>
            <a:r>
              <a:rPr lang="en-US" dirty="0" smtClean="0"/>
              <a:t>et’s take a more in-depth look</a:t>
            </a:r>
            <a:r>
              <a:rPr lang="en-US" baseline="0" dirty="0" smtClean="0"/>
              <a:t> at what the tactics meeting is all about.</a:t>
            </a:r>
          </a:p>
          <a:p>
            <a:endParaRPr lang="en-US" dirty="0" smtClean="0"/>
          </a:p>
          <a:p>
            <a:r>
              <a:rPr lang="en-US" dirty="0" smtClean="0"/>
              <a:t>-purpose of the tactics meeting is to assess current incident objectives</a:t>
            </a:r>
            <a:endParaRPr lang="en-US" baseline="0" dirty="0" smtClean="0"/>
          </a:p>
          <a:p>
            <a:r>
              <a:rPr lang="en-US" baseline="0" dirty="0" smtClean="0"/>
              <a:t>-some things to consider include:</a:t>
            </a:r>
          </a:p>
          <a:p>
            <a:r>
              <a:rPr lang="en-US" baseline="0" dirty="0" smtClean="0"/>
              <a:t>	-Is the incident increasing in size and/or complexity? </a:t>
            </a:r>
          </a:p>
          <a:p>
            <a:r>
              <a:rPr lang="en-US" baseline="0" dirty="0" smtClean="0"/>
              <a:t>	-Are your current objectives effective? Are they addressing the issues at hand?</a:t>
            </a:r>
          </a:p>
          <a:p>
            <a:r>
              <a:rPr lang="en-US" baseline="0" dirty="0" smtClean="0"/>
              <a:t>	-What is the current status of your resources? Are they sufficient to meet your objectives?</a:t>
            </a:r>
          </a:p>
          <a:p>
            <a:endParaRPr lang="en-US" baseline="0" dirty="0" smtClean="0"/>
          </a:p>
          <a:p>
            <a:r>
              <a:rPr lang="en-US" baseline="0" dirty="0" smtClean="0"/>
              <a:t>-meeting is attended by the logistics chief, planning section chief, operations chief, and safety officer</a:t>
            </a:r>
          </a:p>
          <a:p>
            <a:r>
              <a:rPr lang="en-US" baseline="0" dirty="0" smtClean="0"/>
              <a:t>-the Operations chief leads </a:t>
            </a:r>
            <a:r>
              <a:rPr lang="en-US" baseline="0" smtClean="0"/>
              <a:t>the meetings</a:t>
            </a: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2698575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FEMA form</a:t>
            </a:r>
            <a:r>
              <a:rPr lang="en-US" baseline="0" dirty="0" smtClean="0"/>
              <a:t> ICS-215 Operational Period Worksheet, which is used for Operational Planning. </a:t>
            </a:r>
          </a:p>
          <a:p>
            <a:endParaRPr lang="en-US" baseline="0" dirty="0" smtClean="0"/>
          </a:p>
          <a:p>
            <a:r>
              <a:rPr lang="en-US" baseline="0" dirty="0" smtClean="0"/>
              <a:t>The FEMA Independent Study class IS 201: Forms Used For the Development of an Incident Action Plan provides detailed instruction on how to use this form. You should become familiar with this form, because it is the form that your jurisdiction will use. </a:t>
            </a:r>
          </a:p>
          <a:p>
            <a:endParaRPr lang="en-US" baseline="0" dirty="0" smtClean="0"/>
          </a:p>
          <a:p>
            <a:r>
              <a:rPr lang="en-US" baseline="0" dirty="0" smtClean="0"/>
              <a:t>MDH has adapted this form to better suit the purpose of holding the tactics meeting and putting focus on specific roles and groups responsible for each tactic. For the purpose of this training, we’ll be using the ICS 215 form MDH recently developed to help us work through the tactics meeting.</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2958928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just noted, we</a:t>
            </a:r>
            <a:r>
              <a:rPr lang="en-US" dirty="0" smtClean="0"/>
              <a:t> found from our exercises that the FEMA 215 didn’t meet our needs. We revised it and have tested it in MDH exercises and found that staff were better able to develop tactics. </a:t>
            </a:r>
          </a:p>
          <a:p>
            <a:endParaRPr lang="en-US" dirty="0" smtClean="0"/>
          </a:p>
          <a:p>
            <a:r>
              <a:rPr lang="en-US" dirty="0" smtClean="0"/>
              <a:t>This form is only used internally at MDH / for public health led incidents. MDH does not use this in multi-agency / non-public health incidents. It is not recommended for non-public health types of incidents. </a:t>
            </a:r>
          </a:p>
          <a:p>
            <a:endParaRPr lang="en-US" dirty="0" smtClean="0"/>
          </a:p>
          <a:p>
            <a:r>
              <a:rPr lang="en-US" dirty="0" smtClean="0"/>
              <a:t>First</a:t>
            </a:r>
            <a:r>
              <a:rPr lang="en-US" baseline="0" dirty="0" smtClean="0"/>
              <a:t> we start using this form by adding one objective and the strategy to each table in the form.</a:t>
            </a:r>
            <a:r>
              <a:rPr lang="en-US" dirty="0" smtClean="0"/>
              <a:t> Then at the Tactics meeting, the Operations Chief facilitates the completion of the form. If there is an</a:t>
            </a:r>
            <a:r>
              <a:rPr lang="en-US" baseline="0" dirty="0" smtClean="0"/>
              <a:t> objective that requires logistical support, the Logistics Chief can help fill out some of the columns. You list the tactic, determine the completion date or time. Identify who is responsible for the tactic and if they are required to work with any additional partners to complete this objective. Or if you need to activate any additional MDH programs areas. This is how we use it– it’s a Word form– you can feel free to use it or modify it or not use it.</a:t>
            </a:r>
          </a:p>
          <a:p>
            <a:endParaRPr lang="en-US" baseline="0" dirty="0" smtClean="0"/>
          </a:p>
          <a:p>
            <a:r>
              <a:rPr lang="en-US" baseline="0" dirty="0" smtClean="0"/>
              <a:t>The final column needs a yes or no answer to the question, Will an ICS form 204 Assignment List be needed for the IAP? The ICS 204 is often required for staff that are deployed to the field, such as a Disaster Recovery Center or a Point of Dispensing Site.</a:t>
            </a:r>
            <a:endParaRPr lang="en-US" dirty="0" smtClean="0"/>
          </a:p>
          <a:p>
            <a:endParaRPr lang="en-US" dirty="0" smtClean="0"/>
          </a:p>
          <a:p>
            <a:r>
              <a:rPr lang="en-US" dirty="0" smtClean="0"/>
              <a:t>Next,</a:t>
            </a:r>
            <a:r>
              <a:rPr lang="en-US" baseline="0" dirty="0" smtClean="0"/>
              <a:t> l</a:t>
            </a:r>
            <a:r>
              <a:rPr lang="en-US" dirty="0" smtClean="0"/>
              <a:t>et’s look at this</a:t>
            </a:r>
            <a:r>
              <a:rPr lang="en-US" baseline="0" dirty="0" smtClean="0"/>
              <a:t> form using some of the strategies and tactics identified from the previous slides.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1297371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minute to review the slide and let us know if you have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 you can see on this form, we have an </a:t>
            </a:r>
            <a:r>
              <a:rPr lang="en-US" baseline="0" dirty="0" smtClean="0"/>
              <a:t>o</a:t>
            </a:r>
            <a:r>
              <a:rPr lang="en-US" dirty="0" smtClean="0"/>
              <a:t>bjective</a:t>
            </a:r>
            <a:r>
              <a:rPr lang="en-US" baseline="0" dirty="0" smtClean="0"/>
              <a:t> and a strategy listed above each table. And the rest of the columns filled in with who is responsible for doing what and if additional partners are needed, and so on…</a:t>
            </a:r>
          </a:p>
          <a:p>
            <a:endParaRPr lang="en-US" baseline="0" dirty="0" smtClean="0"/>
          </a:p>
          <a:p>
            <a:r>
              <a:rPr lang="en-US" baseline="0" dirty="0" smtClean="0"/>
              <a:t>While this is occurring and being recorded in the Tactics Meeting, the Safety Officer is listening and taking notes on the ICS Form 215A Incident Action Safety Plan Analysis form. They are recording any safety hazards the staff need to be aware of and also identifying what mitigations are necessary to keep staff safe from these hazards as the staff are carrying out the operations to achieve the incident objectives.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3994410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tactics based on objectives you’ve written for the</a:t>
            </a:r>
            <a:r>
              <a:rPr lang="en-US" baseline="0" dirty="0" smtClean="0"/>
              <a:t> two scenarios we have been working on.</a:t>
            </a:r>
          </a:p>
          <a:p>
            <a:r>
              <a:rPr lang="en-US" baseline="0" dirty="0" smtClean="0"/>
              <a:t>You can use either the MDH Tactics Meeting Outcome Form in your folders or you can use the downloaded copy on your computer.</a:t>
            </a:r>
          </a:p>
          <a:p>
            <a:endParaRPr lang="en-US" baseline="0" dirty="0" smtClean="0"/>
          </a:p>
          <a:p>
            <a:r>
              <a:rPr lang="en-US" baseline="0" dirty="0" smtClean="0"/>
              <a:t>Directions for the facilitator…</a:t>
            </a:r>
          </a:p>
          <a:p>
            <a:r>
              <a:rPr lang="en-US" baseline="0" dirty="0" smtClean="0"/>
              <a:t>   Each group should have 3 objectives written for which they’ll be writing tactics</a:t>
            </a:r>
          </a:p>
          <a:p>
            <a:r>
              <a:rPr lang="en-US" baseline="0" dirty="0" smtClean="0"/>
              <a:t>   </a:t>
            </a:r>
            <a:r>
              <a:rPr lang="en-US" dirty="0" smtClean="0"/>
              <a:t>Give the group 10 minutes to write 1-2 tactics for each of their objectives </a:t>
            </a:r>
          </a:p>
          <a:p>
            <a:r>
              <a:rPr lang="en-US" baseline="0" dirty="0" smtClean="0"/>
              <a:t>   </a:t>
            </a:r>
            <a:r>
              <a:rPr lang="en-US" dirty="0" smtClean="0"/>
              <a:t>Facilitate </a:t>
            </a:r>
            <a:r>
              <a:rPr lang="en-US" baseline="0" dirty="0" smtClean="0"/>
              <a:t>a g</a:t>
            </a:r>
            <a:r>
              <a:rPr lang="en-US" dirty="0" smtClean="0"/>
              <a:t>roup discussion for 10 minutes</a:t>
            </a:r>
          </a:p>
          <a:p>
            <a:endParaRPr lang="en-US" dirty="0" smtClean="0"/>
          </a:p>
          <a:p>
            <a:r>
              <a:rPr lang="en-US" dirty="0" smtClean="0"/>
              <a:t>Address</a:t>
            </a:r>
            <a:r>
              <a:rPr lang="en-US" baseline="0" dirty="0" smtClean="0"/>
              <a:t> the strategy and tactic discussion by letting group know that they should focus on the tactics and if the strategy is easily identified, go ahead and use it. Otherwise, it’s optional.</a:t>
            </a:r>
            <a:r>
              <a:rPr lang="en-US" dirty="0" smtClean="0"/>
              <a:t>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131200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agenda</a:t>
            </a:r>
            <a:r>
              <a:rPr lang="en-US" baseline="0" dirty="0" smtClean="0"/>
              <a:t> for the next day and a half</a:t>
            </a:r>
            <a:r>
              <a:rPr lang="en-US" dirty="0" smtClean="0"/>
              <a:t>. We’ll</a:t>
            </a:r>
            <a:r>
              <a:rPr lang="en-US" baseline="0" dirty="0" smtClean="0"/>
              <a:t> spend the next 4 hours discussing how to apply the Incident command system roles and responsibilities. We’ll also walk through the Planning P process and work with the incident command forms that are used in each section of the planning p.  Day 2 is a full day “coached” exercise with opportunities to apply all the steps of the Planning P using the ICS forms in a Hepatitis A scenario</a:t>
            </a:r>
            <a:r>
              <a:rPr lang="en-US" baseline="0" smtClean="0"/>
              <a:t>.  This </a:t>
            </a:r>
            <a:r>
              <a:rPr lang="en-US" baseline="0" dirty="0" smtClean="0"/>
              <a:t>is a workshop – no AAR-IP will be produced. This does not count toward any grant exercise requirement.</a:t>
            </a:r>
          </a:p>
          <a:p>
            <a:endParaRPr lang="en-US" baseline="0" dirty="0" smtClean="0"/>
          </a:p>
          <a:p>
            <a:r>
              <a:rPr lang="en-US" baseline="0" dirty="0" smtClean="0"/>
              <a:t>Let’s review the content of your folders. On the right side of the folder are the documents we’ll refer to over the next few hours (they’re printed on green paper).  You have a full color Planning P. And the Planning P meeting agendas are printed on white paper and stapled together. Tomorrow’s exercise materials are printed on purple paper on the right hand side. Your course evaluation is the last piece of paper printed in purple.</a:t>
            </a:r>
          </a:p>
          <a:p>
            <a:endParaRPr lang="en-US" baseline="0" dirty="0" smtClean="0"/>
          </a:p>
          <a:p>
            <a:r>
              <a:rPr lang="en-US" baseline="0" dirty="0" smtClean="0"/>
              <a:t>All ICS forms are printed on white paper and are on the left side of the folder.  These are the ICS forms you downloaded from SharePoint. You can use the paper version or the electronic version--whichever you prefer during this class and you’ve got them for reference going forward.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3429986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panose="020F0502020204030204" pitchFamily="34" charset="0"/>
              </a:rPr>
              <a:t>Preparing</a:t>
            </a:r>
            <a:r>
              <a:rPr lang="en-US" baseline="0" dirty="0" smtClean="0">
                <a:latin typeface="Calibri" panose="020F0502020204030204" pitchFamily="34" charset="0"/>
              </a:rPr>
              <a:t> for the Planning Meeting. </a:t>
            </a:r>
            <a:r>
              <a:rPr lang="en-US" dirty="0" smtClean="0">
                <a:latin typeface="Calibri" panose="020F0502020204030204" pitchFamily="34" charset="0"/>
              </a:rPr>
              <a:t>The processes in the Planning P – circle of fun</a:t>
            </a:r>
            <a:r>
              <a:rPr lang="en-US" baseline="0" dirty="0" smtClean="0">
                <a:latin typeface="Calibri" panose="020F0502020204030204" pitchFamily="34" charset="0"/>
              </a:rPr>
              <a:t> </a:t>
            </a:r>
            <a:r>
              <a:rPr lang="en-US" dirty="0" smtClean="0">
                <a:latin typeface="Calibri" panose="020F0502020204030204" pitchFamily="34" charset="0"/>
              </a:rPr>
              <a:t>are </a:t>
            </a:r>
            <a:r>
              <a:rPr lang="en-US" dirty="0">
                <a:latin typeface="Calibri" panose="020F0502020204030204" pitchFamily="34" charset="0"/>
              </a:rPr>
              <a:t>essentially the same </a:t>
            </a:r>
            <a:r>
              <a:rPr lang="en-US" dirty="0" smtClean="0">
                <a:latin typeface="Calibri" panose="020F0502020204030204" pitchFamily="34" charset="0"/>
              </a:rPr>
              <a:t>for all phases of the</a:t>
            </a:r>
            <a:r>
              <a:rPr lang="en-US" baseline="0" dirty="0" smtClean="0">
                <a:latin typeface="Calibri" panose="020F0502020204030204" pitchFamily="34" charset="0"/>
              </a:rPr>
              <a:t> operations.</a:t>
            </a:r>
            <a:r>
              <a:rPr lang="en-US" dirty="0" smtClean="0">
                <a:latin typeface="Calibri" panose="020F0502020204030204" pitchFamily="34" charset="0"/>
              </a:rPr>
              <a:t> </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During the initial stages of </a:t>
            </a:r>
            <a:r>
              <a:rPr lang="en-US" dirty="0" smtClean="0">
                <a:latin typeface="Calibri" panose="020F0502020204030204" pitchFamily="34" charset="0"/>
              </a:rPr>
              <a:t>the incident, the incident manager with</a:t>
            </a:r>
            <a:r>
              <a:rPr lang="en-US" baseline="0" dirty="0" smtClean="0">
                <a:latin typeface="Calibri" panose="020F0502020204030204" pitchFamily="34" charset="0"/>
              </a:rPr>
              <a:t> the command and general staff</a:t>
            </a:r>
            <a:r>
              <a:rPr lang="en-US" dirty="0" smtClean="0">
                <a:latin typeface="Calibri" panose="020F0502020204030204" pitchFamily="34" charset="0"/>
              </a:rPr>
              <a:t> </a:t>
            </a:r>
            <a:r>
              <a:rPr lang="en-US" dirty="0">
                <a:latin typeface="Calibri" panose="020F0502020204030204" pitchFamily="34" charset="0"/>
              </a:rPr>
              <a:t>must develop a simple plan that can be communicated through concise verbal briefings. Frequently, this plan must be developed very quickly and with incomplete situation information. </a:t>
            </a:r>
          </a:p>
          <a:p>
            <a:endParaRPr lang="en-US" dirty="0">
              <a:latin typeface="Calibri" panose="020F0502020204030204" pitchFamily="34" charset="0"/>
            </a:endParaRPr>
          </a:p>
          <a:p>
            <a:r>
              <a:rPr lang="en-US" dirty="0">
                <a:latin typeface="Calibri" panose="020F0502020204030204" pitchFamily="34" charset="0"/>
              </a:rPr>
              <a:t>As the incident </a:t>
            </a:r>
            <a:r>
              <a:rPr lang="en-US" dirty="0" smtClean="0">
                <a:latin typeface="Calibri" panose="020F0502020204030204" pitchFamily="34" charset="0"/>
              </a:rPr>
              <a:t>evolves, additional </a:t>
            </a:r>
            <a:r>
              <a:rPr lang="en-US" dirty="0">
                <a:latin typeface="Calibri" panose="020F0502020204030204" pitchFamily="34" charset="0"/>
              </a:rPr>
              <a:t>lead time, staff, information systems, and technologies enable more detailed planning and cataloging of events and “lessons learned.” </a:t>
            </a:r>
          </a:p>
          <a:p>
            <a:endParaRPr lang="en-US" b="1" dirty="0">
              <a:latin typeface="Calibri" panose="020F0502020204030204" pitchFamily="34" charset="0"/>
            </a:endParaRPr>
          </a:p>
          <a:p>
            <a:r>
              <a:rPr lang="en-US" b="1" dirty="0">
                <a:latin typeface="Calibri" panose="020F0502020204030204" pitchFamily="34" charset="0"/>
              </a:rPr>
              <a:t>Preparing for the Planning Meeting </a:t>
            </a:r>
            <a:endParaRPr lang="en-US" dirty="0">
              <a:latin typeface="Calibri" panose="020F0502020204030204" pitchFamily="34" charset="0"/>
            </a:endParaRPr>
          </a:p>
          <a:p>
            <a:r>
              <a:rPr lang="en-US" dirty="0">
                <a:latin typeface="Calibri" panose="020F0502020204030204" pitchFamily="34" charset="0"/>
              </a:rPr>
              <a:t>Following the Tactics Meeting, preparations are made for the Planning Meeting, to include the following actions coordinated by the Planning Section: </a:t>
            </a:r>
          </a:p>
          <a:p>
            <a:pPr marL="174708" indent="-174708">
              <a:buFont typeface="Arial" panose="020B0604020202020204" pitchFamily="34" charset="0"/>
              <a:buChar char="•"/>
            </a:pPr>
            <a:r>
              <a:rPr lang="en-US" dirty="0">
                <a:latin typeface="Calibri" panose="020F0502020204030204" pitchFamily="34" charset="0"/>
              </a:rPr>
              <a:t>Review the ICS Form 215 </a:t>
            </a:r>
            <a:r>
              <a:rPr lang="en-US" dirty="0" smtClean="0">
                <a:latin typeface="Calibri" panose="020F0502020204030204" pitchFamily="34" charset="0"/>
              </a:rPr>
              <a:t>Operational Planning Worksheet that was</a:t>
            </a:r>
            <a:r>
              <a:rPr lang="en-US" baseline="0" dirty="0" smtClean="0">
                <a:latin typeface="Calibri" panose="020F0502020204030204" pitchFamily="34" charset="0"/>
              </a:rPr>
              <a:t> </a:t>
            </a:r>
            <a:r>
              <a:rPr lang="en-US" dirty="0" smtClean="0">
                <a:latin typeface="Calibri" panose="020F0502020204030204" pitchFamily="34" charset="0"/>
              </a:rPr>
              <a:t>developed </a:t>
            </a:r>
            <a:r>
              <a:rPr lang="en-US" dirty="0">
                <a:latin typeface="Calibri" panose="020F0502020204030204" pitchFamily="34" charset="0"/>
              </a:rPr>
              <a:t>in the Tactics Meeting. </a:t>
            </a:r>
          </a:p>
          <a:p>
            <a:pPr marL="174708" indent="-174708">
              <a:buFont typeface="Arial" panose="020B0604020202020204" pitchFamily="34" charset="0"/>
              <a:buChar char="•"/>
            </a:pPr>
            <a:r>
              <a:rPr lang="en-US" dirty="0">
                <a:latin typeface="Calibri" panose="020F0502020204030204" pitchFamily="34" charset="0"/>
              </a:rPr>
              <a:t>Review the ICS Form 215A, Incident Safety Analysis (prepared by the Safety Officer), based on the information in the ICS Form 215. </a:t>
            </a:r>
          </a:p>
          <a:p>
            <a:pPr marL="174708" indent="-174708">
              <a:buFont typeface="Arial" panose="020B0604020202020204" pitchFamily="34" charset="0"/>
              <a:buChar char="•"/>
            </a:pPr>
            <a:r>
              <a:rPr lang="en-US" dirty="0">
                <a:latin typeface="Calibri" panose="020F0502020204030204" pitchFamily="34" charset="0"/>
              </a:rPr>
              <a:t>Assess </a:t>
            </a:r>
            <a:r>
              <a:rPr lang="en-US" dirty="0" smtClean="0">
                <a:latin typeface="Calibri" panose="020F0502020204030204" pitchFamily="34" charset="0"/>
              </a:rPr>
              <a:t>effectiveness of current </a:t>
            </a:r>
            <a:r>
              <a:rPr lang="en-US" dirty="0">
                <a:latin typeface="Calibri" panose="020F0502020204030204" pitchFamily="34" charset="0"/>
              </a:rPr>
              <a:t>operations </a:t>
            </a:r>
            <a:r>
              <a:rPr lang="en-US" dirty="0" smtClean="0">
                <a:latin typeface="Calibri" panose="020F0502020204030204" pitchFamily="34" charset="0"/>
              </a:rPr>
              <a:t>and </a:t>
            </a:r>
            <a:r>
              <a:rPr lang="en-US" dirty="0">
                <a:latin typeface="Calibri" panose="020F0502020204030204" pitchFamily="34" charset="0"/>
              </a:rPr>
              <a:t>resource efficiency. </a:t>
            </a:r>
          </a:p>
          <a:p>
            <a:pPr marL="174708" indent="-174708">
              <a:buFont typeface="Arial" panose="020B0604020202020204" pitchFamily="34" charset="0"/>
              <a:buChar char="•"/>
            </a:pPr>
            <a:r>
              <a:rPr lang="en-US" dirty="0">
                <a:latin typeface="Calibri" panose="020F0502020204030204" pitchFamily="34" charset="0"/>
              </a:rPr>
              <a:t>Gather information to support incident management decisions. </a:t>
            </a:r>
          </a:p>
          <a:p>
            <a:r>
              <a:rPr lang="en-US" dirty="0"/>
              <a:t>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28532521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questions</a:t>
            </a:r>
            <a:r>
              <a:rPr lang="en-US" baseline="0" dirty="0" smtClean="0"/>
              <a:t> as you move through these i.e. “have you used this form?”)</a:t>
            </a:r>
          </a:p>
          <a:p>
            <a:endParaRPr lang="en-US" dirty="0" smtClean="0"/>
          </a:p>
          <a:p>
            <a:r>
              <a:rPr lang="en-US" dirty="0" smtClean="0"/>
              <a:t>Why don’t you pull up the ICS Forms</a:t>
            </a:r>
            <a:r>
              <a:rPr lang="en-US" baseline="0" dirty="0" smtClean="0"/>
              <a:t> List by Position that you downloaded. </a:t>
            </a:r>
            <a:endParaRPr lang="en-US" dirty="0" smtClean="0"/>
          </a:p>
          <a:p>
            <a:endParaRPr lang="en-US" dirty="0" smtClean="0"/>
          </a:p>
          <a:p>
            <a:r>
              <a:rPr lang="en-US" dirty="0" smtClean="0"/>
              <a:t>Incident Action Plans are commonly made up of the following forms: (You don’t have to use every form in an IAP--)</a:t>
            </a:r>
            <a:endParaRPr lang="en-US" baseline="0" dirty="0" smtClean="0"/>
          </a:p>
          <a:p>
            <a:endParaRPr lang="en-US" sz="800" dirty="0"/>
          </a:p>
          <a:p>
            <a:r>
              <a:rPr lang="en-US" baseline="0" dirty="0" smtClean="0"/>
              <a:t>For a written IAP, you will always have at least the ICS 202 Incident Objectives. As noted earlier, </a:t>
            </a:r>
          </a:p>
          <a:p>
            <a:r>
              <a:rPr lang="en-US" b="1" baseline="0" dirty="0" smtClean="0"/>
              <a:t>the Purpose of the ICS 202 </a:t>
            </a:r>
            <a:r>
              <a:rPr lang="en-US" baseline="0" dirty="0" smtClean="0"/>
              <a:t>is to describe and document the incident strategy, incident objectives, command emphasis/priorities, and the safety considerations. This form is completed by the Planning Chief.</a:t>
            </a:r>
          </a:p>
          <a:p>
            <a:endParaRPr lang="en-US" sz="800" dirty="0"/>
          </a:p>
          <a:p>
            <a:pPr defTabSz="931774">
              <a:defRPr/>
            </a:pPr>
            <a:r>
              <a:rPr lang="en-US" b="1" baseline="0" dirty="0" smtClean="0"/>
              <a:t>The ICS 207- </a:t>
            </a:r>
            <a:r>
              <a:rPr lang="en-US" baseline="0" dirty="0" smtClean="0"/>
              <a:t>Incident Organization form depicts the ICS organization position assignments– who is filling which role. This can be displayed in your Department / Emergency Operations Center on the wall, or printed and included in your IAP to show who is working in which ICS position. The Planning section completes this form- (specifically the Resources Unit, if they are not activated then the Planning Chief completes it.) Again, this is one of the forms completed earlier today.</a:t>
            </a:r>
          </a:p>
          <a:p>
            <a:endParaRPr lang="en-US" sz="800" dirty="0"/>
          </a:p>
          <a:p>
            <a:r>
              <a:rPr lang="en-US" b="1" baseline="0" dirty="0" smtClean="0"/>
              <a:t>The ICS 208 is the Safety Message- </a:t>
            </a:r>
            <a:r>
              <a:rPr lang="en-US" b="0" baseline="0" dirty="0" smtClean="0"/>
              <a:t>The Safety Officer completes this form by using what they filled out on the ICS 215A- Incident Action Plan Safety Analysis where they analyzed hazards and what mitigations should be taken to remain safe. The ICS 208 Safety Message </a:t>
            </a:r>
            <a:r>
              <a:rPr lang="en-US" baseline="0" dirty="0" smtClean="0"/>
              <a:t>is an optional form for the IAP, but we use it in every exercise to make it a habit to think about the safety of our staff. Especially if you have staff that will be deployed to a location as part of the incident response, you need to document what activities staff should be aware of to remain safe. For example, depending on the incident staff may need to consider road closures if traveling, personal protective equipment, etc. An abbreviated safety message should also be included on the ICS 204 – Assignment List.</a:t>
            </a:r>
          </a:p>
          <a:p>
            <a:endParaRPr lang="en-US" sz="800" dirty="0"/>
          </a:p>
          <a:p>
            <a:r>
              <a:rPr lang="en-US" b="1" baseline="0" dirty="0" smtClean="0"/>
              <a:t>ICS 204 Assignment List </a:t>
            </a:r>
            <a:r>
              <a:rPr lang="en-US" baseline="0" dirty="0" smtClean="0"/>
              <a:t>– tells your operations staff where they are going and what they will be doing. We use this form in exercises where we have people deployed to a location, such as to a Disaster Recovery Center, or if we have staff that are assigned to work at or inspect a shelter. The Planning section completes this form (specifically the Resources Unit– if they are not activated, then the Planning Chief completes it).</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4125771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ICS forms you will need, but are</a:t>
            </a:r>
            <a:r>
              <a:rPr lang="en-US" baseline="0" dirty="0" smtClean="0"/>
              <a:t> not specifically referred to in </a:t>
            </a:r>
            <a:r>
              <a:rPr lang="en-US" dirty="0" smtClean="0"/>
              <a:t>the planning p</a:t>
            </a:r>
            <a:r>
              <a:rPr lang="en-US" baseline="0" dirty="0" smtClean="0"/>
              <a:t> are the ICS 211p - Personnel Check-In List– this form helps you track who worked which shift/operational period. (This is an old FEMA form- they’ve changed it and made it less useful to public health, so we stick with the old form.)</a:t>
            </a:r>
          </a:p>
          <a:p>
            <a:r>
              <a:rPr lang="en-US" baseline="0" dirty="0" smtClean="0"/>
              <a:t>Tomorrow you’ll sign in on the 211p when you come in.</a:t>
            </a:r>
          </a:p>
          <a:p>
            <a:endParaRPr lang="en-US" baseline="0" dirty="0" smtClean="0"/>
          </a:p>
          <a:p>
            <a:r>
              <a:rPr lang="en-US" baseline="0" dirty="0" smtClean="0"/>
              <a:t>The ICS 214 Activity Log is the other ICS form all of you will use to document significant activities that you worked on during your shift. You have an ICS 214 Activity Log in your folder and a completed example downloaded</a:t>
            </a:r>
            <a:r>
              <a:rPr lang="en-US" baseline="0" smtClean="0"/>
              <a:t>. </a:t>
            </a:r>
          </a:p>
          <a:p>
            <a:r>
              <a:rPr lang="en-US" b="1" baseline="0" smtClean="0"/>
              <a:t>You </a:t>
            </a:r>
            <a:r>
              <a:rPr lang="en-US" b="1" baseline="0" dirty="0" smtClean="0"/>
              <a:t>should use this form tomorrow during the exercise</a:t>
            </a:r>
            <a:r>
              <a:rPr lang="en-US" baseline="0" dirty="0" smtClean="0"/>
              <a:t>.</a:t>
            </a:r>
          </a:p>
          <a:p>
            <a:r>
              <a:rPr lang="en-US" baseline="0" dirty="0" smtClean="0"/>
              <a:t>You should document significant things like:</a:t>
            </a:r>
          </a:p>
          <a:p>
            <a:pPr marL="174708" indent="-174708">
              <a:buFont typeface="Arial" panose="020B0604020202020204" pitchFamily="34" charset="0"/>
              <a:buChar char="•"/>
            </a:pPr>
            <a:r>
              <a:rPr lang="en-US" baseline="0" dirty="0" smtClean="0"/>
              <a:t>Decisions made</a:t>
            </a:r>
          </a:p>
          <a:p>
            <a:pPr marL="174708" indent="-174708">
              <a:buFont typeface="Arial" panose="020B0604020202020204" pitchFamily="34" charset="0"/>
              <a:buChar char="•"/>
            </a:pPr>
            <a:r>
              <a:rPr lang="en-US" baseline="0" dirty="0" smtClean="0"/>
              <a:t>Resources requested (what was requested, by whom, when the resource is to be delivered)</a:t>
            </a:r>
          </a:p>
          <a:p>
            <a:pPr marL="174708" indent="-174708">
              <a:buFont typeface="Arial" panose="020B0604020202020204" pitchFamily="34" charset="0"/>
              <a:buChar char="•"/>
            </a:pPr>
            <a:r>
              <a:rPr lang="en-US" baseline="0" dirty="0" smtClean="0"/>
              <a:t>Assignments delegated or received (to/from whom, document when to be completed by)</a:t>
            </a:r>
          </a:p>
          <a:p>
            <a:pPr marL="174708" indent="-174708">
              <a:buFont typeface="Arial" panose="020B0604020202020204" pitchFamily="34" charset="0"/>
              <a:buChar char="•"/>
            </a:pPr>
            <a:r>
              <a:rPr lang="en-US" baseline="0" dirty="0" smtClean="0"/>
              <a:t>Actions taken</a:t>
            </a:r>
          </a:p>
          <a:p>
            <a:pPr marL="174708" indent="-174708">
              <a:buFont typeface="Arial" panose="020B0604020202020204" pitchFamily="34" charset="0"/>
              <a:buChar char="•"/>
            </a:pPr>
            <a:r>
              <a:rPr lang="en-US" baseline="0" dirty="0" smtClean="0"/>
              <a:t>Changes in the plan</a:t>
            </a:r>
          </a:p>
          <a:p>
            <a:pPr marL="174708" indent="-174708">
              <a:buFont typeface="Arial" panose="020B0604020202020204" pitchFamily="34" charset="0"/>
              <a:buChar char="•"/>
            </a:pPr>
            <a:r>
              <a:rPr lang="en-US" baseline="0" dirty="0" smtClean="0"/>
              <a:t>Tasks completed</a:t>
            </a:r>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The ICS 214 can also be used for legal documentation and can help with FEMA reimbursement</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2340098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ON THIS SLIDE – CLICK WILL ENLARGE GRAY SECTION OF CHART AND MAKE THE CIRCLE DISAPPEAR</a:t>
            </a:r>
          </a:p>
          <a:p>
            <a:endParaRPr lang="en-US" dirty="0" smtClean="0"/>
          </a:p>
          <a:p>
            <a:endParaRPr lang="en-US" baseline="0" dirty="0" smtClean="0"/>
          </a:p>
          <a:p>
            <a:r>
              <a:rPr lang="en-US" baseline="0" dirty="0" smtClean="0"/>
              <a:t>As we move into the fourth phase of the Planning P, we move directly into the </a:t>
            </a:r>
            <a:r>
              <a:rPr lang="en-US" b="1" baseline="0" dirty="0" smtClean="0"/>
              <a:t>Planning Meeting</a:t>
            </a:r>
            <a:r>
              <a:rPr lang="en-US" b="0" baseline="0" dirty="0" smtClean="0"/>
              <a:t>. During the meeting, </a:t>
            </a:r>
            <a:r>
              <a:rPr lang="en-US" baseline="0" dirty="0" smtClean="0"/>
              <a:t>the proposed response plan is reviewed and approved. Following this meeting the Incident Action Plan documents, also known as the IAP, are completed.</a:t>
            </a:r>
          </a:p>
          <a:p>
            <a:endParaRPr lang="en-US" baseline="0" dirty="0" smtClean="0"/>
          </a:p>
          <a:p>
            <a:r>
              <a:rPr lang="en-US" b="1" baseline="0" dirty="0" smtClean="0"/>
              <a:t>IAP Preparation and Approval </a:t>
            </a:r>
            <a:r>
              <a:rPr lang="en-US" baseline="0" dirty="0" smtClean="0"/>
              <a:t>comes next. At this time, the Incident Commander reviews the IAP for completion, makes changes as necessary, and approves the plan.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2563184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Calibri" panose="020F0502020204030204" pitchFamily="34" charset="0"/>
              </a:rPr>
              <a:t>The</a:t>
            </a:r>
            <a:r>
              <a:rPr lang="en-US" b="0" baseline="0" dirty="0" smtClean="0">
                <a:latin typeface="Calibri" panose="020F0502020204030204" pitchFamily="34" charset="0"/>
              </a:rPr>
              <a:t> Planning Meeting is facilitated by the Planning Chief.  This meeting, attended by Command and General staff, should last no longer than 30 minutes. The </a:t>
            </a:r>
            <a:endParaRPr lang="en-US" b="0" dirty="0" smtClean="0">
              <a:latin typeface="Calibri" panose="020F0502020204030204" pitchFamily="34" charset="0"/>
            </a:endParaRPr>
          </a:p>
          <a:p>
            <a:r>
              <a:rPr lang="en-US" b="1" dirty="0" smtClean="0">
                <a:latin typeface="Calibri" panose="020F0502020204030204" pitchFamily="34" charset="0"/>
              </a:rPr>
              <a:t>Objectives for</a:t>
            </a:r>
            <a:r>
              <a:rPr lang="en-US" b="1" baseline="0" dirty="0" smtClean="0">
                <a:latin typeface="Calibri" panose="020F0502020204030204" pitchFamily="34" charset="0"/>
              </a:rPr>
              <a:t> this meeting include</a:t>
            </a:r>
            <a:r>
              <a:rPr lang="en-US" b="1" dirty="0" smtClean="0">
                <a:latin typeface="Calibri" panose="020F0502020204030204" pitchFamily="34" charset="0"/>
              </a:rPr>
              <a:t>:</a:t>
            </a:r>
            <a:endParaRPr lang="en-US" b="1" dirty="0">
              <a:latin typeface="Calibri" panose="020F0502020204030204" pitchFamily="34" charset="0"/>
            </a:endParaRPr>
          </a:p>
          <a:p>
            <a:r>
              <a:rPr lang="en-US" dirty="0">
                <a:latin typeface="Calibri" panose="020F0502020204030204" pitchFamily="34" charset="0"/>
              </a:rPr>
              <a:t>1. </a:t>
            </a:r>
            <a:r>
              <a:rPr lang="en-US" dirty="0" smtClean="0">
                <a:latin typeface="Calibri" panose="020F0502020204030204" pitchFamily="34" charset="0"/>
              </a:rPr>
              <a:t>Reviewing </a:t>
            </a:r>
            <a:r>
              <a:rPr lang="en-US" dirty="0">
                <a:latin typeface="Calibri" panose="020F0502020204030204" pitchFamily="34" charset="0"/>
              </a:rPr>
              <a:t>strategic and tactical </a:t>
            </a:r>
            <a:r>
              <a:rPr lang="en-US" dirty="0" smtClean="0">
                <a:latin typeface="Calibri" panose="020F0502020204030204" pitchFamily="34" charset="0"/>
              </a:rPr>
              <a:t>plans </a:t>
            </a:r>
            <a:r>
              <a:rPr lang="en-US" dirty="0">
                <a:latin typeface="Calibri" panose="020F0502020204030204" pitchFamily="34" charset="0"/>
              </a:rPr>
              <a:t>for next shift</a:t>
            </a:r>
          </a:p>
          <a:p>
            <a:r>
              <a:rPr lang="en-US" dirty="0">
                <a:latin typeface="Calibri" panose="020F0502020204030204" pitchFamily="34" charset="0"/>
              </a:rPr>
              <a:t>2. </a:t>
            </a:r>
            <a:r>
              <a:rPr lang="en-US" dirty="0" smtClean="0">
                <a:latin typeface="Calibri" panose="020F0502020204030204" pitchFamily="34" charset="0"/>
              </a:rPr>
              <a:t>Assessing </a:t>
            </a:r>
            <a:r>
              <a:rPr lang="en-US" dirty="0">
                <a:latin typeface="Calibri" panose="020F0502020204030204" pitchFamily="34" charset="0"/>
              </a:rPr>
              <a:t>resource needs/surplus</a:t>
            </a:r>
          </a:p>
          <a:p>
            <a:r>
              <a:rPr lang="en-US" dirty="0" smtClean="0">
                <a:latin typeface="Calibri" panose="020F0502020204030204" pitchFamily="34" charset="0"/>
              </a:rPr>
              <a:t>3. Sharing </a:t>
            </a:r>
            <a:r>
              <a:rPr lang="en-US" dirty="0">
                <a:latin typeface="Calibri" panose="020F0502020204030204" pitchFamily="34" charset="0"/>
              </a:rPr>
              <a:t>information needed by </a:t>
            </a:r>
            <a:r>
              <a:rPr lang="en-US" dirty="0" smtClean="0">
                <a:latin typeface="Calibri" panose="020F0502020204030204" pitchFamily="34" charset="0"/>
              </a:rPr>
              <a:t>others,</a:t>
            </a:r>
            <a:r>
              <a:rPr lang="en-US" baseline="0" dirty="0" smtClean="0">
                <a:latin typeface="Calibri" panose="020F0502020204030204" pitchFamily="34" charset="0"/>
              </a:rPr>
              <a:t> and</a:t>
            </a:r>
            <a:endParaRPr lang="en-US" dirty="0">
              <a:latin typeface="Calibri" panose="020F0502020204030204" pitchFamily="34" charset="0"/>
            </a:endParaRPr>
          </a:p>
          <a:p>
            <a:r>
              <a:rPr lang="en-US" dirty="0" smtClean="0">
                <a:latin typeface="Calibri" panose="020F0502020204030204" pitchFamily="34" charset="0"/>
              </a:rPr>
              <a:t>4. Discussing </a:t>
            </a:r>
            <a:r>
              <a:rPr lang="en-US" dirty="0">
                <a:latin typeface="Calibri" panose="020F0502020204030204" pitchFamily="34" charset="0"/>
              </a:rPr>
              <a:t>critical action </a:t>
            </a:r>
            <a:r>
              <a:rPr lang="en-US" dirty="0" smtClean="0">
                <a:latin typeface="Calibri" panose="020F0502020204030204" pitchFamily="34" charset="0"/>
              </a:rPr>
              <a:t>items.</a:t>
            </a:r>
            <a:endParaRPr lang="en-US" dirty="0">
              <a:latin typeface="Calibri" panose="020F0502020204030204" pitchFamily="34" charset="0"/>
            </a:endParaRPr>
          </a:p>
          <a:p>
            <a:endParaRPr lang="en-US" dirty="0" smtClean="0"/>
          </a:p>
          <a:p>
            <a:r>
              <a:rPr lang="en-US" dirty="0" smtClean="0"/>
              <a:t>The overall</a:t>
            </a:r>
            <a:r>
              <a:rPr lang="en-US" baseline="0" dirty="0" smtClean="0"/>
              <a:t> purpose of this meeting is to validate the planning – give a “thumbs up”.</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44</a:t>
            </a:fld>
            <a:endParaRPr lang="en-US" dirty="0"/>
          </a:p>
        </p:txBody>
      </p:sp>
    </p:spTree>
    <p:extLst>
      <p:ext uri="{BB962C8B-B14F-4D97-AF65-F5344CB8AC3E}">
        <p14:creationId xmlns:p14="http://schemas.microsoft.com/office/powerpoint/2010/main" val="3403741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a:t>
            </a:r>
            <a:r>
              <a:rPr lang="en-US" baseline="0" dirty="0" smtClean="0"/>
              <a:t> the Planning Meeting, the IAP is prepared. </a:t>
            </a:r>
            <a:r>
              <a:rPr lang="en-US" dirty="0" smtClean="0"/>
              <a:t>Read notes</a:t>
            </a:r>
            <a:r>
              <a:rPr lang="en-US" baseline="0" dirty="0" smtClean="0"/>
              <a:t> on </a:t>
            </a:r>
            <a:r>
              <a:rPr lang="en-US" dirty="0" smtClean="0"/>
              <a:t>slide.</a:t>
            </a:r>
          </a:p>
          <a:p>
            <a:endParaRPr lang="en-US" dirty="0" smtClean="0"/>
          </a:p>
          <a:p>
            <a:r>
              <a:rPr lang="en-US" dirty="0" smtClean="0"/>
              <a:t>You always need an Incident</a:t>
            </a:r>
            <a:r>
              <a:rPr lang="en-US" baseline="0" dirty="0" smtClean="0"/>
              <a:t> Action Plan, especially in complex incidents or incidents that occur over a long period of time or across multiple jurisdictions. You especially want an IAP (whether paper or electronic) to share with staff who might be working off site  at an open POD, for example, so you are all on the same page and </a:t>
            </a:r>
            <a:r>
              <a:rPr lang="en-US" baseline="0" smtClean="0"/>
              <a:t>know what the plan is.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3695276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ANIMATION ON THIS SLIDE – CLICK WILL ENLARGE LIGHT BLUE SECTION OF CHART AND MAKE THE CIRCLE DISAPPEAR</a:t>
            </a:r>
          </a:p>
          <a:p>
            <a:endParaRPr lang="en-US" dirty="0" smtClean="0"/>
          </a:p>
          <a:p>
            <a:endParaRPr lang="en-US" dirty="0" smtClean="0"/>
          </a:p>
          <a:p>
            <a:r>
              <a:rPr lang="en-US" baseline="0" dirty="0" smtClean="0"/>
              <a:t>Finally comes Phase 5.</a:t>
            </a:r>
          </a:p>
          <a:p>
            <a:endParaRPr lang="en-US" baseline="0" dirty="0" smtClean="0"/>
          </a:p>
          <a:p>
            <a:r>
              <a:rPr lang="en-US" baseline="0" dirty="0" smtClean="0"/>
              <a:t>First is the </a:t>
            </a:r>
            <a:r>
              <a:rPr lang="en-US" b="1" baseline="0" dirty="0" smtClean="0"/>
              <a:t>Operations Briefing</a:t>
            </a:r>
            <a:r>
              <a:rPr lang="en-US" b="0" baseline="0" dirty="0" smtClean="0"/>
              <a:t> attended by both Command and General staff and the Operations Section lead staff</a:t>
            </a:r>
            <a:r>
              <a:rPr lang="en-US" baseline="0" dirty="0" smtClean="0"/>
              <a:t>. Here, the Incident Commander provides overall guidance and clarification, leadership presence, motivation, and emphasizes the response priorities.</a:t>
            </a:r>
          </a:p>
          <a:p>
            <a:endParaRPr lang="en-US" baseline="0" dirty="0" smtClean="0"/>
          </a:p>
          <a:p>
            <a:r>
              <a:rPr lang="en-US" baseline="0" dirty="0" smtClean="0"/>
              <a:t>As we finalize the ongoing circle, we </a:t>
            </a:r>
            <a:r>
              <a:rPr lang="en-US" b="1" baseline="0" dirty="0" smtClean="0"/>
              <a:t>Execute the Plan and Assess Progress</a:t>
            </a:r>
            <a:r>
              <a:rPr lang="en-US" baseline="0" dirty="0" smtClean="0"/>
              <a:t>. At this point the IAP is executed and progress is assessed. The ICS team monitors on-going operations, reviews progress of work and assigned tasks, receives situation briefings, identifies operational changes to be made, and prepares for the Update Objectives meeting (the start of the new operational period).  Ask yourself:</a:t>
            </a:r>
          </a:p>
          <a:p>
            <a:endParaRPr lang="en-US" baseline="0" dirty="0" smtClean="0"/>
          </a:p>
          <a:p>
            <a:pPr marL="174708" indent="-174708">
              <a:buFont typeface="Arial" panose="020B0604020202020204" pitchFamily="34" charset="0"/>
              <a:buChar char="•"/>
            </a:pPr>
            <a:r>
              <a:rPr lang="en-US" baseline="0" dirty="0" smtClean="0"/>
              <a:t>Are we actually doing the work we said we were going to do?</a:t>
            </a:r>
          </a:p>
          <a:p>
            <a:pPr marL="174708" indent="-174708">
              <a:buFont typeface="Arial" panose="020B0604020202020204" pitchFamily="34" charset="0"/>
              <a:buChar char="•"/>
            </a:pPr>
            <a:r>
              <a:rPr lang="en-US" baseline="0" dirty="0" smtClean="0"/>
              <a:t>Are we actually accomplishing the objectives/goals we set at the beginning?</a:t>
            </a:r>
          </a:p>
          <a:p>
            <a:pPr marL="174708" indent="-174708">
              <a:buFont typeface="Arial" panose="020B0604020202020204" pitchFamily="34" charset="0"/>
              <a:buChar char="•"/>
            </a:pPr>
            <a:r>
              <a:rPr lang="en-US" baseline="0" dirty="0" smtClean="0"/>
              <a:t>Based on new information, are there any changes that we need to make?</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8273286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 review objectives for today:</a:t>
            </a:r>
          </a:p>
          <a:p>
            <a:pPr marL="174708" indent="-174708">
              <a:buFont typeface="Arial" panose="020B0604020202020204" pitchFamily="34" charset="0"/>
              <a:buChar char="•"/>
            </a:pPr>
            <a:r>
              <a:rPr lang="en-US" dirty="0" smtClean="0"/>
              <a:t>Review Incident Command System (ICS) positions and responsibilities.</a:t>
            </a:r>
          </a:p>
          <a:p>
            <a:pPr marL="174708" indent="-174708">
              <a:buFont typeface="Arial" panose="020B0604020202020204" pitchFamily="34" charset="0"/>
              <a:buChar char="•"/>
            </a:pPr>
            <a:r>
              <a:rPr lang="en-US" dirty="0" smtClean="0"/>
              <a:t>Develop SMART incident response objectives, identify strategies and tactics, and finally hold an incident briefing.</a:t>
            </a:r>
          </a:p>
          <a:p>
            <a:pPr marL="174708" indent="-174708">
              <a:buFont typeface="Arial" panose="020B0604020202020204" pitchFamily="34" charset="0"/>
              <a:buChar char="•"/>
            </a:pPr>
            <a:r>
              <a:rPr lang="en-US" dirty="0" smtClean="0"/>
              <a:t>Review the Planning P phases and the ICS forms used in each phase.</a:t>
            </a:r>
          </a:p>
          <a:p>
            <a:pPr marL="174708" indent="-174708">
              <a:buFont typeface="Arial" panose="020B0604020202020204" pitchFamily="34" charset="0"/>
              <a:buChar char="•"/>
            </a:pPr>
            <a:r>
              <a:rPr lang="en-US" dirty="0" smtClean="0"/>
              <a:t>Identify next steps for applying the ICS process and tools for planned and emergency incident responses within their agencies.</a:t>
            </a:r>
          </a:p>
          <a:p>
            <a:endParaRPr lang="en-US" dirty="0" smtClean="0"/>
          </a:p>
          <a:p>
            <a:r>
              <a:rPr lang="en-US" dirty="0" smtClean="0"/>
              <a:t>Please take</a:t>
            </a:r>
            <a:r>
              <a:rPr lang="en-US" baseline="0" dirty="0" smtClean="0"/>
              <a:t> out your Action Plan and for the next 2</a:t>
            </a:r>
            <a:r>
              <a:rPr lang="en-US" dirty="0" smtClean="0"/>
              <a:t>-3 minutes jot down some</a:t>
            </a:r>
            <a:r>
              <a:rPr lang="en-US" baseline="0" dirty="0" smtClean="0"/>
              <a:t> key take-</a:t>
            </a:r>
            <a:r>
              <a:rPr lang="en-US" baseline="0" dirty="0" err="1" smtClean="0"/>
              <a:t>aways</a:t>
            </a:r>
            <a:r>
              <a:rPr lang="en-US" baseline="0" dirty="0" smtClean="0"/>
              <a:t> and identify action steps/to-do’s. </a:t>
            </a:r>
          </a:p>
          <a:p>
            <a:endParaRPr lang="en-US" baseline="0" dirty="0" smtClean="0"/>
          </a:p>
          <a:p>
            <a:r>
              <a:rPr lang="en-US" baseline="0" dirty="0" smtClean="0"/>
              <a:t>Review agenda for tomorrow: </a:t>
            </a:r>
          </a:p>
          <a:p>
            <a:r>
              <a:rPr lang="en-US" baseline="0" dirty="0" smtClean="0"/>
              <a:t>Tomorrow you will be participating in a day-long public health-focused exercise workshop responding to an  “Hepatitis A” incident. You will apply what you learned today during the exercise. </a:t>
            </a:r>
          </a:p>
          <a:p>
            <a:endParaRPr lang="en-US" baseline="0" dirty="0" smtClean="0"/>
          </a:p>
          <a:p>
            <a:r>
              <a:rPr lang="en-US" baseline="0" dirty="0" smtClean="0"/>
              <a:t>We need you to report here by 8:30 a.m. When you get here, you will select your role for the exercise, review your role’s responsibilities, and identify the forms that your role is responsible to complete. We will start the exercise promptly at 9:00 a.m.</a:t>
            </a:r>
          </a:p>
          <a:p>
            <a:endParaRPr lang="en-US" baseline="0" dirty="0" smtClean="0"/>
          </a:p>
          <a:p>
            <a:r>
              <a:rPr lang="en-US" baseline="0" dirty="0" smtClean="0"/>
              <a:t>Continental breakfast and lunch will be provided. </a:t>
            </a:r>
          </a:p>
          <a:p>
            <a:endParaRPr lang="en-US" b="1" baseline="0" dirty="0" smtClean="0"/>
          </a:p>
          <a:p>
            <a:r>
              <a:rPr lang="en-US" b="1" baseline="0" dirty="0" smtClean="0"/>
              <a:t>Again, we are starting the exercise promptly at 9:00 a.m. and need you to report at 8:30 a.m. to decide on your roles and review the work associated with that role. </a:t>
            </a:r>
          </a:p>
          <a:p>
            <a:endParaRPr lang="en-US" baseline="0" dirty="0" smtClean="0"/>
          </a:p>
          <a:p>
            <a:r>
              <a:rPr lang="en-US" baseline="0" dirty="0" smtClean="0"/>
              <a:t>Anybody have any questions about tomorrow or anything that we covered today?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584583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everyone. Welcome back. We have</a:t>
            </a:r>
            <a:r>
              <a:rPr lang="en-US" baseline="0" dirty="0" smtClean="0"/>
              <a:t> a full day with hard work, so please help yourself to some breakfast. </a:t>
            </a:r>
          </a:p>
          <a:p>
            <a:endParaRPr lang="en-US" baseline="0" dirty="0" smtClean="0"/>
          </a:p>
          <a:p>
            <a:r>
              <a:rPr lang="en-US" baseline="0" dirty="0" smtClean="0"/>
              <a:t>At your assigned table, decide what ICS roles everyone will have. (Indicate if they have to fill every role or decide which roles they will fill and how to decide). </a:t>
            </a:r>
          </a:p>
          <a:p>
            <a:endParaRPr lang="en-US" baseline="0" dirty="0" smtClean="0"/>
          </a:p>
          <a:p>
            <a:r>
              <a:rPr lang="en-US" baseline="0" dirty="0" smtClean="0"/>
              <a:t>When you have your ICS role, take the time to review the position description so you know what you are responsible to do. </a:t>
            </a:r>
          </a:p>
          <a:p>
            <a:endParaRPr lang="en-US" baseline="0" dirty="0" smtClean="0"/>
          </a:p>
          <a:p>
            <a:r>
              <a:rPr lang="en-US" baseline="0" dirty="0" smtClean="0"/>
              <a:t>Also review what forms your role typically completes, when the form is used, and how.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14797836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8:45/8:50 a.m. – Announce that we are starting</a:t>
            </a:r>
            <a:r>
              <a:rPr lang="en-US" baseline="0" dirty="0" smtClean="0"/>
              <a:t> in 10 - 15 minutes.</a:t>
            </a:r>
            <a:endParaRPr lang="en-US" dirty="0" smtClean="0"/>
          </a:p>
          <a:p>
            <a:endParaRPr lang="en-US" dirty="0" smtClean="0"/>
          </a:p>
          <a:p>
            <a:r>
              <a:rPr lang="en-US" dirty="0" smtClean="0"/>
              <a:t>Before</a:t>
            </a:r>
            <a:r>
              <a:rPr lang="en-US" baseline="0" dirty="0" smtClean="0"/>
              <a:t> we get started, a</a:t>
            </a:r>
            <a:r>
              <a:rPr lang="en-US" dirty="0" smtClean="0"/>
              <a:t>re</a:t>
            </a:r>
            <a:r>
              <a:rPr lang="en-US" baseline="0" dirty="0" smtClean="0"/>
              <a:t> there any questions regarding yesterday’s content?</a:t>
            </a:r>
          </a:p>
          <a:p>
            <a:endParaRPr lang="en-US" baseline="0" dirty="0" smtClean="0"/>
          </a:p>
          <a:p>
            <a:r>
              <a:rPr lang="en-US" baseline="0" dirty="0" smtClean="0"/>
              <a:t>Our agenda today is a public health-focused exercise workshop. </a:t>
            </a:r>
          </a:p>
          <a:p>
            <a:r>
              <a:rPr lang="en-US" baseline="0" dirty="0" smtClean="0"/>
              <a:t>After the exercise, we will do a hotwash </a:t>
            </a:r>
          </a:p>
          <a:p>
            <a:endParaRPr lang="en-US" baseline="0" dirty="0" smtClean="0"/>
          </a:p>
          <a:p>
            <a:r>
              <a:rPr lang="en-US" baseline="0" dirty="0" smtClean="0"/>
              <a:t>We are starting going to start the exercise at 9 a.m.</a:t>
            </a:r>
          </a:p>
          <a:p>
            <a:endParaRPr lang="en-US" sz="1200" kern="1200" dirty="0" smtClean="0">
              <a:solidFill>
                <a:schemeClr val="tx1"/>
              </a:solidFill>
              <a:effectLst/>
              <a:latin typeface="NeueHaasGroteskText Std" panose="020B05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49</a:t>
            </a:fld>
            <a:endParaRPr lang="en-US" dirty="0"/>
          </a:p>
        </p:txBody>
      </p:sp>
    </p:spTree>
    <p:extLst>
      <p:ext uri="{BB962C8B-B14F-4D97-AF65-F5344CB8AC3E}">
        <p14:creationId xmlns:p14="http://schemas.microsoft.com/office/powerpoint/2010/main" val="406445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start the first</a:t>
            </a:r>
            <a:r>
              <a:rPr lang="en-US" baseline="0" dirty="0" smtClean="0"/>
              <a:t> section of the workshop. There is a system that responders are required to use.</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4157775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start the exercise</a:t>
            </a:r>
            <a:r>
              <a:rPr lang="en-US" dirty="0"/>
              <a:t>, let’s do a quick recap of our Day 1 learning. </a:t>
            </a:r>
          </a:p>
          <a:p>
            <a:endParaRPr lang="en-US" dirty="0"/>
          </a:p>
          <a:p>
            <a:r>
              <a:rPr lang="en-US" b="1" dirty="0"/>
              <a:t>Quiz</a:t>
            </a:r>
            <a:r>
              <a:rPr lang="en-US" b="1" baseline="0" dirty="0"/>
              <a:t> questions: </a:t>
            </a:r>
          </a:p>
          <a:p>
            <a:r>
              <a:rPr lang="en-US" baseline="0" dirty="0"/>
              <a:t>1. Which are the command </a:t>
            </a:r>
            <a:r>
              <a:rPr lang="en-US" baseline="0"/>
              <a:t>staff </a:t>
            </a:r>
            <a:r>
              <a:rPr lang="en-US" dirty="0"/>
              <a:t>positions</a:t>
            </a:r>
            <a:r>
              <a:rPr lang="en-US"/>
              <a:t>? </a:t>
            </a:r>
            <a:r>
              <a:rPr lang="en-US" baseline="0"/>
              <a:t>(</a:t>
            </a:r>
            <a:r>
              <a:rPr lang="en-US" baseline="0" dirty="0"/>
              <a:t>officers: PIO, Safety, and Liaison)</a:t>
            </a:r>
          </a:p>
          <a:p>
            <a:endParaRPr lang="en-US" baseline="0" dirty="0"/>
          </a:p>
          <a:p>
            <a:r>
              <a:rPr lang="en-US" baseline="0" dirty="0"/>
              <a:t>2. Which are the general </a:t>
            </a:r>
            <a:r>
              <a:rPr lang="en-US" baseline="0"/>
              <a:t>staff </a:t>
            </a:r>
            <a:r>
              <a:rPr lang="en-US" dirty="0"/>
              <a:t>positions</a:t>
            </a:r>
            <a:r>
              <a:rPr lang="en-US"/>
              <a:t>? </a:t>
            </a:r>
            <a:r>
              <a:rPr lang="en-US" baseline="0"/>
              <a:t>(</a:t>
            </a:r>
            <a:r>
              <a:rPr lang="en-US" baseline="0" dirty="0"/>
              <a:t>Planning, Operations, Logistics, and Finance/Administration)</a:t>
            </a:r>
          </a:p>
          <a:p>
            <a:endParaRPr lang="en-US" baseline="0" dirty="0"/>
          </a:p>
          <a:p>
            <a:r>
              <a:rPr lang="en-US" baseline="0" dirty="0"/>
              <a:t>3. What is the one position you have to </a:t>
            </a:r>
            <a:r>
              <a:rPr lang="en-US" baseline="0"/>
              <a:t>have </a:t>
            </a:r>
            <a:r>
              <a:rPr lang="en-US" dirty="0"/>
              <a:t>for</a:t>
            </a:r>
            <a:r>
              <a:rPr lang="en-US"/>
              <a:t> </a:t>
            </a:r>
            <a:r>
              <a:rPr lang="en-US" dirty="0"/>
              <a:t>any incident?</a:t>
            </a:r>
            <a:r>
              <a:rPr lang="en-US"/>
              <a:t> </a:t>
            </a:r>
            <a:r>
              <a:rPr lang="en-US" baseline="0"/>
              <a:t>(</a:t>
            </a:r>
            <a:r>
              <a:rPr lang="en-US" baseline="0" dirty="0"/>
              <a:t>incident commander) </a:t>
            </a:r>
          </a:p>
          <a:p>
            <a:endParaRPr lang="en-US" baseline="0" dirty="0"/>
          </a:p>
          <a:p>
            <a:r>
              <a:rPr lang="en-US" baseline="0" dirty="0"/>
              <a:t>4. What </a:t>
            </a:r>
            <a:r>
              <a:rPr lang="en-US" baseline="0"/>
              <a:t>are IAPs</a:t>
            </a:r>
            <a:r>
              <a:rPr lang="en-US" baseline="0" dirty="0"/>
              <a:t>? (Incident Action Plans)</a:t>
            </a:r>
          </a:p>
          <a:p>
            <a:endParaRPr lang="en-US" baseline="0" dirty="0"/>
          </a:p>
          <a:p>
            <a:r>
              <a:rPr lang="en-US" baseline="0" dirty="0"/>
              <a:t>5. What forms are commonly used in IAPs? (202, 204, 207)</a:t>
            </a:r>
          </a:p>
          <a:p>
            <a:endParaRPr lang="en-US" baseline="0" dirty="0"/>
          </a:p>
          <a:p>
            <a:r>
              <a:rPr lang="en-US" baseline="0" dirty="0"/>
              <a:t>6. Who gets staff and stuff? (Logistics Chief)</a:t>
            </a:r>
          </a:p>
          <a:p>
            <a:endParaRPr lang="en-US" baseline="0" dirty="0"/>
          </a:p>
          <a:p>
            <a:r>
              <a:rPr lang="en-US" baseline="0" dirty="0"/>
              <a:t>6. Who are the doers? (Operations)</a:t>
            </a:r>
          </a:p>
          <a:p>
            <a:endParaRPr lang="en-US" baseline="0" dirty="0"/>
          </a:p>
          <a:p>
            <a:r>
              <a:rPr lang="en-US" baseline="0" dirty="0"/>
              <a:t>7. Who makes sure the IAP gets done? (Planning Chief)</a:t>
            </a:r>
          </a:p>
          <a:p>
            <a:endParaRPr lang="en-US" baseline="0" dirty="0"/>
          </a:p>
          <a:p>
            <a:r>
              <a:rPr lang="en-US" baseline="0" dirty="0"/>
              <a:t>8. Who fills out the 214? (and why do you </a:t>
            </a:r>
            <a:r>
              <a:rPr lang="en-US" baseline="0"/>
              <a:t>do it</a:t>
            </a:r>
            <a:r>
              <a:rPr lang="en-US"/>
              <a:t>?)</a:t>
            </a:r>
            <a:r>
              <a:rPr lang="en-US" baseline="0"/>
              <a:t> </a:t>
            </a:r>
            <a:r>
              <a:rPr lang="en-US" baseline="0" dirty="0"/>
              <a:t>(You all do, because it document key decisions and actions that will be useful for the ongoing team, FEMA reimbursement, and legal challenges.)</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50</a:t>
            </a:fld>
            <a:endParaRPr lang="en-US" dirty="0"/>
          </a:p>
        </p:txBody>
      </p:sp>
    </p:spTree>
    <p:extLst>
      <p:ext uri="{BB962C8B-B14F-4D97-AF65-F5344CB8AC3E}">
        <p14:creationId xmlns:p14="http://schemas.microsoft.com/office/powerpoint/2010/main" val="13533699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smtClean="0"/>
              <a:t>Simulation Cell: </a:t>
            </a:r>
          </a:p>
          <a:p>
            <a:endParaRPr lang="en-US" baseline="0" dirty="0" smtClean="0"/>
          </a:p>
          <a:p>
            <a:r>
              <a:rPr lang="en-US" sz="1200" kern="1200" dirty="0" smtClean="0">
                <a:solidFill>
                  <a:schemeClr val="tx1"/>
                </a:solidFill>
                <a:effectLst/>
                <a:latin typeface="NeueHaasGroteskText Std" panose="020B0504020202020204" pitchFamily="34" charset="0"/>
                <a:ea typeface="+mn-ea"/>
                <a:cs typeface="+mn-cs"/>
              </a:rPr>
              <a:t>A Simulation Cell (SIMCELL), or facilitator are used to imitate the actions, activities, and conversations of an individual, agency, or organization that is not participating in the exercise but that would likely be actively involved during a real event </a:t>
            </a:r>
          </a:p>
          <a:p>
            <a:endParaRPr lang="en-US" sz="1200" kern="1200" dirty="0" smtClean="0">
              <a:solidFill>
                <a:schemeClr val="tx1"/>
              </a:solidFill>
              <a:effectLst/>
              <a:latin typeface="NeueHaasGroteskText Std" panose="020B0504020202020204" pitchFamily="34" charset="0"/>
              <a:ea typeface="+mn-ea"/>
              <a:cs typeface="+mn-cs"/>
            </a:endParaRPr>
          </a:p>
          <a:p>
            <a:r>
              <a:rPr lang="en-US" sz="1200" kern="1200" dirty="0" err="1" smtClean="0">
                <a:solidFill>
                  <a:schemeClr val="tx1"/>
                </a:solidFill>
                <a:effectLst/>
                <a:latin typeface="NeueHaasGroteskText Std" panose="020B0504020202020204" pitchFamily="34" charset="0"/>
                <a:ea typeface="+mn-ea"/>
                <a:cs typeface="+mn-cs"/>
              </a:rPr>
              <a:t>SimCell</a:t>
            </a:r>
            <a:r>
              <a:rPr lang="en-US" sz="1200" kern="1200" dirty="0" smtClean="0">
                <a:solidFill>
                  <a:schemeClr val="tx1"/>
                </a:solidFill>
                <a:effectLst/>
                <a:latin typeface="NeueHaasGroteskText Std" panose="020B0504020202020204" pitchFamily="34" charset="0"/>
                <a:ea typeface="+mn-ea"/>
                <a:cs typeface="+mn-cs"/>
              </a:rPr>
              <a:t> Demonstration</a:t>
            </a:r>
            <a:r>
              <a:rPr lang="en-US" sz="1200" kern="1200" baseline="0" dirty="0" smtClean="0">
                <a:solidFill>
                  <a:schemeClr val="tx1"/>
                </a:solidFill>
                <a:effectLst/>
                <a:latin typeface="NeueHaasGroteskText Std" panose="020B0504020202020204" pitchFamily="34" charset="0"/>
                <a:ea typeface="+mn-ea"/>
                <a:cs typeface="+mn-cs"/>
              </a:rPr>
              <a:t> </a:t>
            </a:r>
            <a:r>
              <a:rPr lang="en-US" sz="1200" kern="1200" dirty="0" smtClean="0">
                <a:solidFill>
                  <a:schemeClr val="tx1"/>
                </a:solidFill>
                <a:effectLst/>
                <a:latin typeface="NeueHaasGroteskText Std" panose="020B0504020202020204" pitchFamily="34" charset="0"/>
                <a:ea typeface="+mn-ea"/>
                <a:cs typeface="+mn-cs"/>
              </a:rPr>
              <a:t>Examples: </a:t>
            </a:r>
          </a:p>
          <a:p>
            <a:pPr marL="228600" indent="-228600">
              <a:buAutoNum type="arabicPeriod"/>
            </a:pPr>
            <a:r>
              <a:rPr lang="en-US" sz="1200" kern="1200" dirty="0" smtClean="0">
                <a:solidFill>
                  <a:schemeClr val="tx1"/>
                </a:solidFill>
                <a:effectLst/>
                <a:latin typeface="NeueHaasGroteskText Std" panose="020B0504020202020204" pitchFamily="34" charset="0"/>
                <a:ea typeface="+mn-ea"/>
                <a:cs typeface="+mn-cs"/>
              </a:rPr>
              <a:t>Logistics</a:t>
            </a:r>
            <a:r>
              <a:rPr lang="en-US" sz="1200" kern="1200" baseline="0" dirty="0" smtClean="0">
                <a:solidFill>
                  <a:schemeClr val="tx1"/>
                </a:solidFill>
                <a:effectLst/>
                <a:latin typeface="NeueHaasGroteskText Std" panose="020B0504020202020204" pitchFamily="34" charset="0"/>
                <a:ea typeface="+mn-ea"/>
                <a:cs typeface="+mn-cs"/>
              </a:rPr>
              <a:t> chief needs to acquire supplies for a POD. </a:t>
            </a:r>
          </a:p>
          <a:p>
            <a:pPr marL="457200" lvl="1" indent="0">
              <a:buNone/>
            </a:pPr>
            <a:r>
              <a:rPr lang="en-US" sz="1200" kern="1200" baseline="0" dirty="0" smtClean="0">
                <a:solidFill>
                  <a:schemeClr val="tx1"/>
                </a:solidFill>
                <a:effectLst/>
                <a:latin typeface="NeueHaasGroteskText Std" panose="020B0504020202020204" pitchFamily="34" charset="0"/>
                <a:ea typeface="+mn-ea"/>
                <a:cs typeface="+mn-cs"/>
              </a:rPr>
              <a:t>You need to indicate who you are (what is your role) and tell the ‘</a:t>
            </a:r>
            <a:r>
              <a:rPr lang="en-US" sz="1200" kern="1200" baseline="0" dirty="0" err="1" smtClean="0">
                <a:solidFill>
                  <a:schemeClr val="tx1"/>
                </a:solidFill>
                <a:effectLst/>
                <a:latin typeface="NeueHaasGroteskText Std" panose="020B0504020202020204" pitchFamily="34" charset="0"/>
                <a:ea typeface="+mn-ea"/>
                <a:cs typeface="+mn-cs"/>
              </a:rPr>
              <a:t>SimCell</a:t>
            </a:r>
            <a:r>
              <a:rPr lang="en-US" sz="1200" kern="1200" baseline="0" dirty="0" smtClean="0">
                <a:solidFill>
                  <a:schemeClr val="tx1"/>
                </a:solidFill>
                <a:effectLst/>
                <a:latin typeface="NeueHaasGroteskText Std" panose="020B0504020202020204" pitchFamily="34" charset="0"/>
                <a:ea typeface="+mn-ea"/>
                <a:cs typeface="+mn-cs"/>
              </a:rPr>
              <a:t>’ who you are trying to contact. Hi, I’m calling the MDH District Epidemiologist. Or Hi, I’m calling the local hospital infection </a:t>
            </a:r>
            <a:r>
              <a:rPr lang="en-US" sz="1200" kern="1200" baseline="0" dirty="0" err="1" smtClean="0">
                <a:solidFill>
                  <a:schemeClr val="tx1"/>
                </a:solidFill>
                <a:effectLst/>
                <a:latin typeface="NeueHaasGroteskText Std" panose="020B0504020202020204" pitchFamily="34" charset="0"/>
                <a:ea typeface="+mn-ea"/>
                <a:cs typeface="+mn-cs"/>
              </a:rPr>
              <a:t>preventionist</a:t>
            </a:r>
            <a:r>
              <a:rPr lang="en-US" sz="1200" kern="1200" baseline="0" dirty="0" smtClean="0">
                <a:solidFill>
                  <a:schemeClr val="tx1"/>
                </a:solidFill>
                <a:effectLst/>
                <a:latin typeface="NeueHaasGroteskText Std" panose="020B0504020202020204" pitchFamily="34" charset="0"/>
                <a:ea typeface="+mn-ea"/>
                <a:cs typeface="+mn-cs"/>
              </a:rPr>
              <a:t>. </a:t>
            </a:r>
          </a:p>
          <a:p>
            <a:pPr marL="457200" lvl="1" indent="0">
              <a:buNone/>
            </a:pPr>
            <a:endParaRPr lang="en-US" sz="1200" kern="1200" baseline="0" dirty="0" smtClean="0">
              <a:solidFill>
                <a:schemeClr val="tx1"/>
              </a:solidFill>
              <a:effectLst/>
              <a:latin typeface="NeueHaasGroteskText Std" panose="020B0504020202020204" pitchFamily="34" charset="0"/>
              <a:ea typeface="+mn-ea"/>
              <a:cs typeface="+mn-cs"/>
            </a:endParaRPr>
          </a:p>
          <a:p>
            <a:pPr marL="457200" lvl="1" indent="0">
              <a:buNone/>
            </a:pPr>
            <a:r>
              <a:rPr lang="en-US" sz="1200" kern="1200" baseline="0" dirty="0" smtClean="0">
                <a:solidFill>
                  <a:schemeClr val="tx1"/>
                </a:solidFill>
                <a:effectLst/>
                <a:latin typeface="NeueHaasGroteskText Std" panose="020B0504020202020204" pitchFamily="34" charset="0"/>
                <a:ea typeface="+mn-ea"/>
                <a:cs typeface="+mn-cs"/>
              </a:rPr>
              <a:t>Make your request. </a:t>
            </a:r>
          </a:p>
          <a:p>
            <a:pPr marL="457200" lvl="1" indent="0">
              <a:buNone/>
            </a:pPr>
            <a:endParaRPr lang="en-US" sz="1200" kern="1200" baseline="0" dirty="0" smtClean="0">
              <a:solidFill>
                <a:schemeClr val="tx1"/>
              </a:solidFill>
              <a:effectLst/>
              <a:latin typeface="NeueHaasGroteskText Std" panose="020B0504020202020204" pitchFamily="34" charset="0"/>
              <a:ea typeface="+mn-ea"/>
              <a:cs typeface="+mn-cs"/>
            </a:endParaRPr>
          </a:p>
          <a:p>
            <a:pPr marL="457200" lvl="1" indent="0">
              <a:buNone/>
            </a:pPr>
            <a:r>
              <a:rPr lang="en-US" sz="1200" kern="1200" baseline="0" dirty="0" smtClean="0">
                <a:solidFill>
                  <a:schemeClr val="tx1"/>
                </a:solidFill>
                <a:effectLst/>
                <a:latin typeface="NeueHaasGroteskText Std" panose="020B0504020202020204" pitchFamily="34" charset="0"/>
                <a:ea typeface="+mn-ea"/>
                <a:cs typeface="+mn-cs"/>
              </a:rPr>
              <a:t>The </a:t>
            </a:r>
            <a:r>
              <a:rPr lang="en-US" sz="1200" kern="1200" baseline="0" dirty="0" err="1" smtClean="0">
                <a:solidFill>
                  <a:schemeClr val="tx1"/>
                </a:solidFill>
                <a:effectLst/>
                <a:latin typeface="NeueHaasGroteskText Std" panose="020B0504020202020204" pitchFamily="34" charset="0"/>
                <a:ea typeface="+mn-ea"/>
                <a:cs typeface="+mn-cs"/>
              </a:rPr>
              <a:t>SimCell</a:t>
            </a:r>
            <a:r>
              <a:rPr lang="en-US" sz="1200" kern="1200" baseline="0" dirty="0" smtClean="0">
                <a:solidFill>
                  <a:schemeClr val="tx1"/>
                </a:solidFill>
                <a:effectLst/>
                <a:latin typeface="NeueHaasGroteskText Std" panose="020B0504020202020204" pitchFamily="34" charset="0"/>
                <a:ea typeface="+mn-ea"/>
                <a:cs typeface="+mn-cs"/>
              </a:rPr>
              <a:t> will respond as that person or agency. Please note that the person in the </a:t>
            </a:r>
            <a:r>
              <a:rPr lang="en-US" sz="1200" kern="1200" baseline="0" dirty="0" err="1" smtClean="0">
                <a:solidFill>
                  <a:schemeClr val="tx1"/>
                </a:solidFill>
                <a:effectLst/>
                <a:latin typeface="NeueHaasGroteskText Std" panose="020B0504020202020204" pitchFamily="34" charset="0"/>
                <a:ea typeface="+mn-ea"/>
                <a:cs typeface="+mn-cs"/>
              </a:rPr>
              <a:t>SimCell</a:t>
            </a:r>
            <a:r>
              <a:rPr lang="en-US" sz="1200" kern="1200" baseline="0" dirty="0" smtClean="0">
                <a:solidFill>
                  <a:schemeClr val="tx1"/>
                </a:solidFill>
                <a:effectLst/>
                <a:latin typeface="NeueHaasGroteskText Std" panose="020B0504020202020204" pitchFamily="34" charset="0"/>
                <a:ea typeface="+mn-ea"/>
                <a:cs typeface="+mn-cs"/>
              </a:rPr>
              <a:t> cannot know everything about every agency/organization, so they will provide you with as realistic an answer as possible and to keep the exercise moving forward. This may or may not be the actual response / method that would be used. We call this an artificiality of an exercise. </a:t>
            </a:r>
          </a:p>
          <a:p>
            <a:pPr marL="457200" lvl="1" indent="0">
              <a:buNone/>
            </a:pPr>
            <a:endParaRPr lang="en-US" sz="1200" kern="1200" baseline="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exercise activities today will stay in this room. We won’t make actual calls to anybody, but we can pretend to make the calls/talk to people we would in an actual response. That’s the purpose of the </a:t>
            </a:r>
            <a:r>
              <a:rPr lang="en-US" baseline="0" dirty="0" err="1" smtClean="0"/>
              <a:t>SimCell</a:t>
            </a:r>
            <a:r>
              <a:rPr lang="en-US" baseline="0" dirty="0" smtClean="0"/>
              <a:t>.</a:t>
            </a:r>
          </a:p>
          <a:p>
            <a:pPr marL="0" lvl="0" indent="0">
              <a:buNone/>
            </a:pPr>
            <a:endParaRPr lang="en-US" sz="1200" kern="1200" baseline="0" dirty="0" smtClean="0">
              <a:solidFill>
                <a:schemeClr val="tx1"/>
              </a:solidFill>
              <a:effectLst/>
              <a:latin typeface="NeueHaasGroteskText Std" panose="020B0504020202020204" pitchFamily="34" charset="0"/>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202418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begin the exercise, let’s quickly review the planning P. We will walk through the steps of the planning P and we will take a look at where we are in the process a few times through the day. Remember to use the Planning P handout to remind yourself where we’re at as we’re moving through the day.</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342154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Ok, Now we’ll begin today’s session– THE EXERCISE!!!! (dun </a:t>
            </a:r>
            <a:r>
              <a:rPr lang="en-US" baseline="0" dirty="0" err="1"/>
              <a:t>dun</a:t>
            </a:r>
            <a:r>
              <a:rPr lang="en-US" baseline="0" dirty="0"/>
              <a:t> DUUUNNNN!)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Exercise notes: </a:t>
            </a:r>
          </a:p>
          <a:p>
            <a:r>
              <a:rPr lang="en-US" baseline="0" dirty="0"/>
              <a:t>Use the </a:t>
            </a:r>
            <a:r>
              <a:rPr lang="en-US" b="1" i="1" baseline="0" dirty="0"/>
              <a:t>Forms List by Position </a:t>
            </a:r>
            <a:r>
              <a:rPr lang="en-US" baseline="0" dirty="0"/>
              <a:t>to guide you in identifying which forms you should use based on the position you’ll be playing during the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Instructors</a:t>
            </a:r>
            <a:r>
              <a:rPr lang="en-US"/>
              <a:t> read </a:t>
            </a:r>
            <a:r>
              <a:rPr lang="en-US" baseline="0"/>
              <a:t>the </a:t>
            </a:r>
            <a:r>
              <a:rPr lang="en-US" b="1" baseline="0" dirty="0"/>
              <a:t>Day 2_Exercise </a:t>
            </a:r>
            <a:r>
              <a:rPr lang="en-US" b="1" baseline="0"/>
              <a:t>Overview </a:t>
            </a:r>
            <a:r>
              <a:rPr lang="en-US" baseline="0"/>
              <a:t>handout</a:t>
            </a:r>
            <a:r>
              <a:rPr lang="en-US" dirty="0"/>
              <a:t> </a:t>
            </a:r>
            <a:r>
              <a:rPr lang="en-US"/>
              <a:t>as </a:t>
            </a:r>
            <a:r>
              <a:rPr lang="en-US" dirty="0"/>
              <a:t>participants follow </a:t>
            </a:r>
            <a:r>
              <a:rPr lang="en-US"/>
              <a:t>along</a:t>
            </a:r>
            <a:r>
              <a:rPr lang="en-US" baseline="0"/>
              <a:t>.</a:t>
            </a:r>
            <a:endParaRPr lang="en-US" baseline="0"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1672567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all been notified of a hepatitis</a:t>
            </a:r>
            <a:r>
              <a:rPr lang="en-US" baseline="0" dirty="0"/>
              <a:t> A outbreak in your community. Your agency has decided to use ICS to manage this response and you have been activated as a member of the command and general staff team.</a:t>
            </a:r>
          </a:p>
          <a:p>
            <a:endParaRPr lang="en-US" baseline="0" dirty="0"/>
          </a:p>
          <a:p>
            <a:r>
              <a:rPr lang="en-US" dirty="0"/>
              <a:t>Read your</a:t>
            </a:r>
            <a:r>
              <a:rPr lang="en-US" baseline="0" dirty="0"/>
              <a:t> scenario. (Instructor asks if there are any questions)</a:t>
            </a:r>
          </a:p>
          <a:p>
            <a:r>
              <a:rPr lang="en-US" baseline="0" dirty="0"/>
              <a:t>There are 2 options; a community outbreak or a restaurant outbreak. You can choose which scenario your group wants to work on. </a:t>
            </a:r>
          </a:p>
          <a:p>
            <a:endParaRPr lang="en-US" baseline="0" dirty="0"/>
          </a:p>
          <a:p>
            <a:r>
              <a:rPr lang="en-US" baseline="0" dirty="0"/>
              <a:t>We will give you 5 minutes to review the scenarios. Make sure to take the time to thoroughly read the scenario. You should also take time to periodically review the scenario to determine if you have missed any actions. </a:t>
            </a:r>
          </a:p>
          <a:p>
            <a:endParaRPr lang="en-US" baseline="0" dirty="0"/>
          </a:p>
          <a:p>
            <a:r>
              <a:rPr lang="en-US" baseline="0" dirty="0"/>
              <a:t>Instructors: At the 5 minute mark: Okay – let’s stop and see if anyone has any questions. </a:t>
            </a:r>
          </a:p>
          <a:p>
            <a:endParaRPr lang="en-US" baseline="0" dirty="0"/>
          </a:p>
          <a:p>
            <a:r>
              <a:rPr lang="en-US" baseline="0" dirty="0"/>
              <a:t>Now, during the next 20 minutes, take the information you just read in the scenario and complete the 201</a:t>
            </a:r>
            <a:r>
              <a:rPr lang="en-US" baseline="0"/>
              <a:t>.  </a:t>
            </a:r>
            <a:r>
              <a:rPr lang="en-US" dirty="0"/>
              <a:t>The</a:t>
            </a:r>
            <a:r>
              <a:rPr lang="en-US"/>
              <a:t> ICS </a:t>
            </a:r>
            <a:r>
              <a:rPr lang="en-US" baseline="0"/>
              <a:t>201</a:t>
            </a:r>
            <a:r>
              <a:rPr lang="en-US"/>
              <a:t> Incident </a:t>
            </a:r>
            <a:r>
              <a:rPr lang="en-US" dirty="0"/>
              <a:t>Briefing form is in your folders and you also downloaded </a:t>
            </a:r>
            <a:r>
              <a:rPr lang="en-US"/>
              <a:t>it</a:t>
            </a:r>
            <a:r>
              <a:rPr lang="en-US" baseline="0"/>
              <a:t>. </a:t>
            </a:r>
            <a:r>
              <a:rPr lang="en-US" dirty="0"/>
              <a:t>Complete</a:t>
            </a:r>
            <a:r>
              <a:rPr lang="en-US"/>
              <a:t> </a:t>
            </a:r>
            <a:r>
              <a:rPr lang="en-US" dirty="0"/>
              <a:t>either version</a:t>
            </a:r>
            <a:r>
              <a:rPr lang="en-US"/>
              <a:t>.</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real incident, one person in your agency would likely have received</a:t>
            </a:r>
            <a:r>
              <a:rPr lang="en-US" baseline="0" dirty="0"/>
              <a:t> notification of the incident. The designated Incident Manager would be completing the ICS 201 incident briefing in preparation for the Initial Incident Briefing. </a:t>
            </a:r>
            <a:r>
              <a:rPr lang="en-US" dirty="0"/>
              <a:t>However, today</a:t>
            </a:r>
            <a:r>
              <a:rPr lang="en-US" baseline="0" dirty="0"/>
              <a:t>, for practice, we are requesting all of you to fill out the 201 Initial Incident Briefing form. </a:t>
            </a:r>
            <a:endParaRPr lang="en-US" dirty="0"/>
          </a:p>
          <a:p>
            <a:endParaRPr lang="en-US" baseline="0" dirty="0"/>
          </a:p>
          <a:p>
            <a:r>
              <a:rPr lang="en-US" baseline="0" dirty="0"/>
              <a:t>Instructor: At 10 minutes, ask if there are any questions and how people are doing with completing the form. </a:t>
            </a:r>
          </a:p>
          <a:p>
            <a:endParaRPr lang="en-US" baseline="0" dirty="0"/>
          </a:p>
          <a:p>
            <a:r>
              <a:rPr lang="en-US" baseline="0" dirty="0"/>
              <a:t>5 minutes left - Each instructor should go to each group and assessing where people are at and letting them know they have 5 minutes left.  </a:t>
            </a:r>
          </a:p>
          <a:p>
            <a:endParaRPr lang="en-US" dirty="0"/>
          </a:p>
          <a:p>
            <a:endParaRPr lang="en-US" dirty="0"/>
          </a:p>
          <a:p>
            <a:r>
              <a:rPr lang="en-US" dirty="0"/>
              <a:t>Monitor groups and move on.</a:t>
            </a:r>
            <a:r>
              <a:rPr lang="en-US" baseline="0" dirty="0"/>
              <a:t> </a:t>
            </a:r>
            <a:r>
              <a:rPr lang="en-US"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1570786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your table groups, the incident manager should use the “Holding an Incident Briefing” checklist and their completed ICS 201 to provide the initial Incident Briefing (meeting).</a:t>
            </a:r>
            <a:endParaRPr lang="en-US" dirty="0" smtClean="0"/>
          </a:p>
          <a:p>
            <a:r>
              <a:rPr lang="en-US" dirty="0" smtClean="0"/>
              <a:t>You</a:t>
            </a:r>
            <a:r>
              <a:rPr lang="en-US" baseline="0" dirty="0" smtClean="0"/>
              <a:t> have 10 minutes to complete this.</a:t>
            </a:r>
          </a:p>
          <a:p>
            <a:endParaRPr lang="en-US" baseline="0" dirty="0" smtClean="0"/>
          </a:p>
          <a:p>
            <a:r>
              <a:rPr lang="en-US" baseline="0" dirty="0" smtClean="0"/>
              <a:t>Facilitator notes:</a:t>
            </a:r>
            <a:endParaRPr lang="en-US" dirty="0" smtClean="0"/>
          </a:p>
          <a:p>
            <a:pPr marL="174708" indent="-174708">
              <a:buFont typeface="Arial" panose="020B0604020202020204" pitchFamily="34" charset="0"/>
              <a:buChar char="•"/>
            </a:pPr>
            <a:r>
              <a:rPr lang="en-US" dirty="0" smtClean="0"/>
              <a:t>Hold Incident Briefing  Each IC needs to brief their team. The IC should stand up, with the checklist and the 201, and brief his/her team. Make it a little more</a:t>
            </a:r>
            <a:r>
              <a:rPr lang="en-US" baseline="0" dirty="0" smtClean="0"/>
              <a:t> formal than sitting. </a:t>
            </a:r>
            <a:endParaRPr lang="en-US" dirty="0" smtClean="0"/>
          </a:p>
          <a:p>
            <a:pPr marL="174708" indent="-174708">
              <a:buFont typeface="Arial" panose="020B0604020202020204" pitchFamily="34" charset="0"/>
              <a:buChar char="•"/>
            </a:pPr>
            <a:r>
              <a:rPr lang="en-US" dirty="0" smtClean="0"/>
              <a:t>Brief in small</a:t>
            </a:r>
            <a:r>
              <a:rPr lang="en-US" baseline="0" dirty="0" smtClean="0"/>
              <a:t> groups at their table– Instructors float around.</a:t>
            </a:r>
          </a:p>
          <a:p>
            <a:pPr marL="174708" indent="-174708">
              <a:buFont typeface="Arial" panose="020B0604020202020204" pitchFamily="34" charset="0"/>
              <a:buChar char="•"/>
            </a:pPr>
            <a:r>
              <a:rPr lang="en-US" baseline="0" dirty="0" smtClean="0"/>
              <a:t>Remind them to use the Holding a Briefing Checklist to help them move forward to the next step in the P process.</a:t>
            </a:r>
          </a:p>
          <a:p>
            <a:pPr marL="174708" indent="-174708">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Was the checklist helpful? </a:t>
            </a:r>
          </a:p>
          <a:p>
            <a:pPr marL="0" indent="0">
              <a:buFont typeface="Arial" panose="020B0604020202020204" pitchFamily="34" charset="0"/>
              <a:buNone/>
            </a:pPr>
            <a:r>
              <a:rPr lang="en-US" baseline="0" dirty="0" smtClean="0"/>
              <a:t>Is there anything not on the checklist that you felt would be important to add? </a:t>
            </a:r>
          </a:p>
          <a:p>
            <a:pPr marL="0" indent="0">
              <a:buFont typeface="Arial" panose="020B0604020202020204" pitchFamily="34" charset="0"/>
              <a:buNone/>
            </a:pPr>
            <a:r>
              <a:rPr lang="en-US" baseline="0" dirty="0" smtClean="0"/>
              <a:t>Any other comments?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Next, we’ll move into developing the incident objectives and the command and general staff meeting.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20155900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made it through the Stem already. We’ve done our size up, our notifications and held an incident briefing. Let ‘s move into Phase 2.</a:t>
            </a:r>
          </a:p>
          <a:p>
            <a:r>
              <a:rPr lang="en-US" baseline="0" dirty="0" smtClean="0"/>
              <a:t>You might find your team needs to start reaching out to others now. Remember to use the </a:t>
            </a:r>
            <a:r>
              <a:rPr lang="en-US" baseline="0" dirty="0" err="1" smtClean="0"/>
              <a:t>SimCell</a:t>
            </a:r>
            <a:r>
              <a:rPr lang="en-US" baseline="0" dirty="0" smtClean="0"/>
              <a:t>. Are there any questions regarding the </a:t>
            </a:r>
            <a:r>
              <a:rPr lang="en-US" baseline="0" dirty="0" err="1" smtClean="0"/>
              <a:t>SimCell</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56</a:t>
            </a:fld>
            <a:endParaRPr lang="en-US" dirty="0"/>
          </a:p>
        </p:txBody>
      </p:sp>
    </p:spTree>
    <p:extLst>
      <p:ext uri="{BB962C8B-B14F-4D97-AF65-F5344CB8AC3E}">
        <p14:creationId xmlns:p14="http://schemas.microsoft.com/office/powerpoint/2010/main" val="4091893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On the Planning P, we have now</a:t>
            </a:r>
            <a:r>
              <a:rPr lang="en-US" baseline="0" dirty="0" smtClean="0"/>
              <a:t> completed the stem of the P and we now entering the </a:t>
            </a:r>
            <a:r>
              <a:rPr lang="en-US" i="1" baseline="0" dirty="0" smtClean="0"/>
              <a:t>circle of fun. </a:t>
            </a:r>
            <a:r>
              <a:rPr lang="en-US" baseline="0" dirty="0" smtClean="0"/>
              <a:t>Keep in mind that developing the incident objectives are often part of the Command and General Staff meetings. Everyone contributes to these meetings.</a:t>
            </a:r>
          </a:p>
          <a:p>
            <a:pPr defTabSz="931774">
              <a:defRPr/>
            </a:pPr>
            <a:endParaRPr lang="en-US" baseline="0" dirty="0" smtClean="0"/>
          </a:p>
          <a:p>
            <a:r>
              <a:rPr lang="en-US" baseline="0" dirty="0" smtClean="0"/>
              <a:t>You have completed your incident briefing, after the briefing you move into developing the incident objectives and the Command and General Staff meeting.  This is where you set the operational period and develop operational incident objectives. </a:t>
            </a:r>
          </a:p>
          <a:p>
            <a:endParaRPr lang="en-US" baseline="0" dirty="0" smtClean="0"/>
          </a:p>
          <a:p>
            <a:r>
              <a:rPr lang="en-US" baseline="0" dirty="0" smtClean="0"/>
              <a:t>In your groups, pull out and complete your ICS 202 Incident Objectives form. (wait until all have the form in front of them).</a:t>
            </a:r>
          </a:p>
          <a:p>
            <a:endParaRPr lang="en-US" baseline="0" dirty="0" smtClean="0"/>
          </a:p>
          <a:p>
            <a:r>
              <a:rPr lang="en-US" baseline="0" dirty="0" smtClean="0"/>
              <a:t>But first, let’s talk about Operational Periods. What is an operational period? It is a defined set of time where you will execute your plan (the IAP) and work on the response. It can be 8 hours, a week, or a month depending on the type of incident. They tend to be shorter during the beginning of the incident and as the incident evolves, the operational period often gets longer. </a:t>
            </a:r>
          </a:p>
          <a:p>
            <a:endParaRPr lang="en-US" baseline="0" dirty="0" smtClean="0"/>
          </a:p>
          <a:p>
            <a:r>
              <a:rPr lang="en-US" baseline="0" dirty="0" smtClean="0"/>
              <a:t>Now you are going to start working on: </a:t>
            </a:r>
          </a:p>
          <a:p>
            <a:pPr marL="174708" indent="-174708">
              <a:buFontTx/>
              <a:buChar char="-"/>
            </a:pPr>
            <a:r>
              <a:rPr lang="en-US" baseline="0" dirty="0" smtClean="0"/>
              <a:t>Setting your operational period</a:t>
            </a:r>
          </a:p>
          <a:p>
            <a:pPr marL="174708" indent="-174708">
              <a:buFontTx/>
              <a:buChar char="-"/>
            </a:pPr>
            <a:r>
              <a:rPr lang="en-US" baseline="0" dirty="0" smtClean="0"/>
              <a:t>Developing SMART objectives </a:t>
            </a:r>
          </a:p>
          <a:p>
            <a:pPr marL="631908" lvl="1" indent="-174708">
              <a:buFontTx/>
              <a:buChar char="-"/>
            </a:pPr>
            <a:r>
              <a:rPr lang="en-US" baseline="0" dirty="0" smtClean="0"/>
              <a:t>Make sure you create at least 3 objectives</a:t>
            </a:r>
          </a:p>
          <a:p>
            <a:pPr marL="631908" lvl="1" indent="-174708">
              <a:buFontTx/>
              <a:buChar char="-"/>
            </a:pPr>
            <a:r>
              <a:rPr lang="en-US" baseline="0" dirty="0" smtClean="0"/>
              <a:t>If you get stuck, remember to review your scenario to see what is recommended</a:t>
            </a:r>
          </a:p>
          <a:p>
            <a:endParaRPr lang="en-US" baseline="0" dirty="0" smtClean="0"/>
          </a:p>
          <a:p>
            <a:r>
              <a:rPr lang="en-US" b="1" dirty="0" smtClean="0"/>
              <a:t>You have 30 minutes to complete </a:t>
            </a:r>
            <a:r>
              <a:rPr lang="en-US" dirty="0" smtClean="0"/>
              <a:t>the ICS 202 Incident Objectives</a:t>
            </a:r>
            <a:r>
              <a:rPr lang="en-US" baseline="0" dirty="0" smtClean="0"/>
              <a:t> form. At the end of the 30 minutes, we’ll ask you to share your objectives with the whole group.</a:t>
            </a:r>
          </a:p>
          <a:p>
            <a:endParaRPr lang="en-US" baseline="0" dirty="0" smtClean="0"/>
          </a:p>
          <a:p>
            <a:r>
              <a:rPr lang="en-US" baseline="0" dirty="0" smtClean="0"/>
              <a:t>After sharing their objectives, discuss the Command &amp; General staff meeting by reviewing the agenda and explaining the timing of the operational period.</a:t>
            </a:r>
          </a:p>
          <a:p>
            <a:r>
              <a:rPr lang="en-US" baseline="0" dirty="0" smtClean="0"/>
              <a:t>It is a more structured meeting to kick off a multi-day incident response to make sure all staff know what they are supposed to be working on. </a:t>
            </a:r>
          </a:p>
          <a:p>
            <a:endParaRPr lang="en-US" baseline="0" dirty="0" smtClean="0"/>
          </a:p>
          <a:p>
            <a:r>
              <a:rPr lang="en-US" baseline="0" dirty="0" smtClean="0"/>
              <a:t>Now, it’s time for a break. </a:t>
            </a:r>
          </a:p>
          <a:p>
            <a:pPr defTabSz="931774">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57</a:t>
            </a:fld>
            <a:endParaRPr lang="en-US" dirty="0"/>
          </a:p>
        </p:txBody>
      </p:sp>
    </p:spTree>
    <p:extLst>
      <p:ext uri="{BB962C8B-B14F-4D97-AF65-F5344CB8AC3E}">
        <p14:creationId xmlns:p14="http://schemas.microsoft.com/office/powerpoint/2010/main" val="25475583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58</a:t>
            </a:fld>
            <a:endParaRPr lang="en-US" dirty="0"/>
          </a:p>
        </p:txBody>
      </p:sp>
    </p:spTree>
    <p:extLst>
      <p:ext uri="{BB962C8B-B14F-4D97-AF65-F5344CB8AC3E}">
        <p14:creationId xmlns:p14="http://schemas.microsoft.com/office/powerpoint/2010/main" val="777479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Phase 2 is already complete. We’ve developed the incident objectives and held our Command and General staff meeting. Let’s move into development of the plan.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59</a:t>
            </a:fld>
            <a:endParaRPr lang="en-US" dirty="0"/>
          </a:p>
        </p:txBody>
      </p:sp>
    </p:spTree>
    <p:extLst>
      <p:ext uri="{BB962C8B-B14F-4D97-AF65-F5344CB8AC3E}">
        <p14:creationId xmlns:p14="http://schemas.microsoft.com/office/powerpoint/2010/main" val="60557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we are going to start with</a:t>
            </a:r>
            <a:r>
              <a:rPr lang="en-US" baseline="0" dirty="0" smtClean="0"/>
              <a:t> an overview of the ICS structure for local public health to include a quick review of core positions and responsibilities followed by a staffing activity. At the end of this section, you will have the opportunity to identify ICS staffing challenges within your agency and some next steps – “key take-</a:t>
            </a:r>
            <a:r>
              <a:rPr lang="en-US" baseline="0" dirty="0" err="1" smtClean="0"/>
              <a:t>aways</a:t>
            </a:r>
            <a:r>
              <a:rPr lang="en-US" baseline="0" dirty="0" smtClean="0"/>
              <a:t>” for follow-up after this workshop.</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260146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Are there any questions from the morning portion of the break? Anybody stuck on anything?</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0" baseline="0" dirty="0" smtClean="0"/>
              <a:t>So far this morning, we have been notified, activated, completed the 201, and had an initial incident command briefing. We then developed incident objectives and operational time period.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Now we are going to prepare for the Tactics Meeting by adding your objectives to the ICS 215 or MDH 215 Tactics Meeting Outcome form.) You have 5 minutes to do this.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smtClean="0"/>
              <a:t>Next we are going to do a Tactics Meeting. </a:t>
            </a:r>
          </a:p>
          <a:p>
            <a:pPr defTabSz="931774">
              <a:defRPr/>
            </a:pPr>
            <a:endParaRPr lang="en-US" b="0" baseline="0" dirty="0" smtClean="0"/>
          </a:p>
          <a:p>
            <a:pPr defTabSz="931774">
              <a:defRPr/>
            </a:pPr>
            <a:r>
              <a:rPr lang="en-US" b="1" dirty="0" smtClean="0"/>
              <a:t>The Purpose</a:t>
            </a:r>
            <a:r>
              <a:rPr lang="en-US" b="1" baseline="0" dirty="0" smtClean="0"/>
              <a:t> </a:t>
            </a:r>
            <a:r>
              <a:rPr lang="en-US" baseline="0" dirty="0" smtClean="0"/>
              <a:t>of Tactics Meeting is to develop the strategy and tactics.  In this meeting, you will:</a:t>
            </a:r>
          </a:p>
          <a:p>
            <a:pPr marL="174708" indent="-174708">
              <a:buFont typeface="Arial" panose="020B0604020202020204" pitchFamily="34" charset="0"/>
              <a:buChar char="•"/>
            </a:pPr>
            <a:r>
              <a:rPr lang="en-US" baseline="0" dirty="0" smtClean="0"/>
              <a:t>Determine strategy &amp; tactics</a:t>
            </a:r>
          </a:p>
          <a:p>
            <a:pPr marL="174708" indent="-174708">
              <a:buFont typeface="Arial" panose="020B0604020202020204" pitchFamily="34" charset="0"/>
              <a:buChar char="•"/>
            </a:pPr>
            <a:r>
              <a:rPr lang="en-US" baseline="0" dirty="0" smtClean="0"/>
              <a:t>Assign Resources</a:t>
            </a:r>
          </a:p>
          <a:p>
            <a:pPr marL="174708" indent="-174708">
              <a:buFont typeface="Arial" panose="020B0604020202020204" pitchFamily="34" charset="0"/>
              <a:buChar char="•"/>
            </a:pPr>
            <a:r>
              <a:rPr lang="en-US" baseline="0" dirty="0" smtClean="0"/>
              <a:t>Monitor performance (You wouldn’t do this in the first tactics meeting, but would monitor performance at subsequent tactics meetings.)</a:t>
            </a:r>
          </a:p>
          <a:p>
            <a:endParaRPr lang="en-US" baseline="0" dirty="0" smtClean="0"/>
          </a:p>
          <a:p>
            <a:r>
              <a:rPr lang="en-US" baseline="0" dirty="0" smtClean="0"/>
              <a:t>You downloaded an agenda for the tactics meeting.  It is an informal meeting.  Here is who attends and their responsibilities:</a:t>
            </a:r>
            <a:endParaRPr lang="en-US" b="1" baseline="0" dirty="0" smtClean="0"/>
          </a:p>
          <a:p>
            <a:r>
              <a:rPr lang="en-US" b="1" baseline="0" dirty="0" smtClean="0"/>
              <a:t>Operations Chief- </a:t>
            </a:r>
            <a:r>
              <a:rPr lang="en-US" b="0" baseline="0" dirty="0" smtClean="0"/>
              <a:t>r</a:t>
            </a:r>
            <a:r>
              <a:rPr lang="en-US" baseline="0" dirty="0" smtClean="0"/>
              <a:t>eview Objectives, determine strategy &amp; tactics, assign resources. (ICS 215 or MDH 215)</a:t>
            </a:r>
          </a:p>
          <a:p>
            <a:r>
              <a:rPr lang="en-US" b="1" baseline="0" dirty="0" smtClean="0"/>
              <a:t>Safety Officer</a:t>
            </a:r>
            <a:r>
              <a:rPr lang="en-US" baseline="0" dirty="0" smtClean="0"/>
              <a:t>- determine hazards and mitigations for those hazards (ICS 215 A)</a:t>
            </a:r>
          </a:p>
          <a:p>
            <a:r>
              <a:rPr lang="en-US" b="1" baseline="0" dirty="0" smtClean="0"/>
              <a:t>Logistics Chief- </a:t>
            </a:r>
            <a:r>
              <a:rPr lang="en-US" baseline="0" dirty="0" smtClean="0"/>
              <a:t>locate needed resources</a:t>
            </a:r>
          </a:p>
          <a:p>
            <a:r>
              <a:rPr lang="en-US" b="1" baseline="0" dirty="0" smtClean="0"/>
              <a:t>Finance Chief- </a:t>
            </a:r>
            <a:r>
              <a:rPr lang="en-US" baseline="0" dirty="0" smtClean="0"/>
              <a:t>make sure finances can support operational needs </a:t>
            </a:r>
          </a:p>
          <a:p>
            <a:r>
              <a:rPr lang="en-US" b="1" baseline="0" dirty="0" smtClean="0"/>
              <a:t>Planning Chief- </a:t>
            </a:r>
            <a:r>
              <a:rPr lang="en-US" baseline="0" dirty="0" smtClean="0"/>
              <a:t>Identify alternate plans or strategies to support objectives</a:t>
            </a:r>
          </a:p>
          <a:p>
            <a:endParaRPr lang="en-US" b="1" baseline="0" dirty="0" smtClean="0"/>
          </a:p>
          <a:p>
            <a:r>
              <a:rPr lang="en-US" b="1" baseline="0" dirty="0" smtClean="0"/>
              <a:t>Group Activity-</a:t>
            </a:r>
          </a:p>
          <a:p>
            <a:r>
              <a:rPr lang="en-US" baseline="0" dirty="0" smtClean="0"/>
              <a:t>Conduct tactics meeting: </a:t>
            </a:r>
          </a:p>
          <a:p>
            <a:r>
              <a:rPr lang="en-US" baseline="0" dirty="0" smtClean="0"/>
              <a:t>-   Determine strategies and tactics for each objective</a:t>
            </a:r>
          </a:p>
          <a:p>
            <a:pPr marL="171450" indent="-171450">
              <a:buFontTx/>
              <a:buChar char="-"/>
            </a:pPr>
            <a:r>
              <a:rPr lang="en-US" baseline="0" dirty="0" smtClean="0"/>
              <a:t>Record information on the ICS 215 or MDH 215</a:t>
            </a:r>
          </a:p>
          <a:p>
            <a:pPr marL="171450" indent="-171450">
              <a:buFontTx/>
              <a:buChar char="-"/>
            </a:pPr>
            <a:endParaRPr lang="en-US" baseline="0" dirty="0" smtClean="0"/>
          </a:p>
          <a:p>
            <a:pPr marL="171450" indent="-171450">
              <a:buFontTx/>
              <a:buChar char="-"/>
            </a:pPr>
            <a:r>
              <a:rPr lang="en-US" baseline="0" dirty="0" smtClean="0"/>
              <a:t>The Incident Commander can stay with the group, but should not participate and definitely should not lead the meeting. Instructors should redirect any IC who is directing the Tactics meeting. </a:t>
            </a:r>
            <a:endParaRPr lang="en-US" dirty="0" smtClean="0"/>
          </a:p>
          <a:p>
            <a:endParaRPr lang="en-US" baseline="0" dirty="0" smtClean="0"/>
          </a:p>
          <a:p>
            <a:r>
              <a:rPr lang="en-US" b="1" baseline="0" dirty="0" smtClean="0"/>
              <a:t>Instructor note: </a:t>
            </a:r>
            <a:r>
              <a:rPr lang="en-US" baseline="0" dirty="0" smtClean="0"/>
              <a:t>if room space allows, have participants go to a different area to hold the tactics meeting.</a:t>
            </a:r>
          </a:p>
          <a:p>
            <a:r>
              <a:rPr lang="en-US" baseline="0" dirty="0" smtClean="0"/>
              <a:t>One group should demo the tactics meeting as well.</a:t>
            </a:r>
          </a:p>
          <a:p>
            <a:endParaRPr lang="en-US" baseline="0" dirty="0" smtClean="0"/>
          </a:p>
          <a:p>
            <a:r>
              <a:rPr lang="en-US" dirty="0" smtClean="0"/>
              <a:t>Time</a:t>
            </a:r>
            <a:r>
              <a:rPr lang="en-US" baseline="0" dirty="0" smtClean="0"/>
              <a:t> allotted: 30 minutes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60</a:t>
            </a:fld>
            <a:endParaRPr lang="en-US" dirty="0"/>
          </a:p>
        </p:txBody>
      </p:sp>
    </p:spTree>
    <p:extLst>
      <p:ext uri="{BB962C8B-B14F-4D97-AF65-F5344CB8AC3E}">
        <p14:creationId xmlns:p14="http://schemas.microsoft.com/office/powerpoint/2010/main" val="14672516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baseline="0" dirty="0" smtClean="0"/>
              <a:t>Now that you completed the tactics meeting, it’s time to prepare for the Planning Meeting. </a:t>
            </a:r>
          </a:p>
          <a:p>
            <a:pPr defTabSz="931774">
              <a:defRPr/>
            </a:pPr>
            <a:endParaRPr lang="en-US" b="1" baseline="0" dirty="0" smtClean="0"/>
          </a:p>
          <a:p>
            <a:pPr defTabSz="931774">
              <a:defRPr/>
            </a:pPr>
            <a:r>
              <a:rPr lang="en-US" b="1" baseline="0" dirty="0" smtClean="0"/>
              <a:t>Preparing for the Planning Meeting</a:t>
            </a:r>
            <a:r>
              <a:rPr lang="en-US" baseline="0" dirty="0" smtClean="0"/>
              <a:t>: All ICS personnel have work to do during this part of the Planning P.</a:t>
            </a:r>
          </a:p>
          <a:p>
            <a:pPr defTabSz="931774">
              <a:defRPr/>
            </a:pPr>
            <a:r>
              <a:rPr lang="en-US" baseline="0" dirty="0" smtClean="0"/>
              <a:t>This is a very active part of the Planning P. You will probably need to reach out to the Simulation Cell (</a:t>
            </a:r>
            <a:r>
              <a:rPr lang="en-US" baseline="0" dirty="0" err="1" smtClean="0"/>
              <a:t>SimCell</a:t>
            </a:r>
            <a:r>
              <a:rPr lang="en-US" baseline="0" dirty="0" smtClean="0"/>
              <a:t>) to ask questions of people who are not part of the exercise (people, organizations, etc.)</a:t>
            </a:r>
          </a:p>
          <a:p>
            <a:pPr defTabSz="931774">
              <a:defRPr/>
            </a:pPr>
            <a:endParaRPr lang="en-US" baseline="0" dirty="0" smtClean="0"/>
          </a:p>
          <a:p>
            <a:pPr defTabSz="931774">
              <a:defRPr/>
            </a:pPr>
            <a:r>
              <a:rPr lang="en-US" b="1" baseline="0" dirty="0" smtClean="0"/>
              <a:t>IC-</a:t>
            </a:r>
            <a:r>
              <a:rPr lang="en-US" baseline="0" dirty="0" smtClean="0"/>
              <a:t> Stay out of the weeds! Give direction. Manage your team. </a:t>
            </a:r>
          </a:p>
          <a:p>
            <a:pPr defTabSz="931774">
              <a:defRPr/>
            </a:pPr>
            <a:r>
              <a:rPr lang="en-US" b="1" baseline="0" dirty="0" smtClean="0"/>
              <a:t>Safety: </a:t>
            </a:r>
            <a:r>
              <a:rPr lang="en-US" baseline="0" dirty="0" smtClean="0"/>
              <a:t>Complete form ICS 215A- Safety Analysis- draft up mitigations to hazards. Develop Safety Message ICS 208.</a:t>
            </a:r>
          </a:p>
          <a:p>
            <a:pPr defTabSz="931774">
              <a:defRPr/>
            </a:pPr>
            <a:r>
              <a:rPr lang="en-US" b="1" baseline="0" dirty="0" smtClean="0"/>
              <a:t>Liaison</a:t>
            </a:r>
            <a:r>
              <a:rPr lang="en-US" baseline="0" dirty="0" smtClean="0"/>
              <a:t>- Makes contact with assisting agencies. Collect contact information. Identifies any special agency needs/restrictions.</a:t>
            </a:r>
          </a:p>
          <a:p>
            <a:pPr defTabSz="931774">
              <a:defRPr/>
            </a:pPr>
            <a:r>
              <a:rPr lang="en-US" b="1" baseline="0" dirty="0" smtClean="0"/>
              <a:t>PIO</a:t>
            </a:r>
            <a:r>
              <a:rPr lang="en-US" baseline="0" dirty="0" smtClean="0"/>
              <a:t>- Develops public messages. Monitors social media and provides rumor control.</a:t>
            </a:r>
          </a:p>
          <a:p>
            <a:pPr defTabSz="931774">
              <a:defRPr/>
            </a:pPr>
            <a:r>
              <a:rPr lang="en-US" b="1" baseline="0" dirty="0" smtClean="0"/>
              <a:t>Operations</a:t>
            </a:r>
            <a:r>
              <a:rPr lang="en-US" baseline="0" dirty="0" smtClean="0"/>
              <a:t>- Continues to collect information. Works with Safety and Planning to ensure complete ICS 215, 215A, work assignments (ICS 204)</a:t>
            </a:r>
          </a:p>
          <a:p>
            <a:pPr defTabSz="931774">
              <a:defRPr/>
            </a:pPr>
            <a:r>
              <a:rPr lang="en-US" b="1" baseline="0" dirty="0" smtClean="0"/>
              <a:t>Planning- </a:t>
            </a:r>
            <a:r>
              <a:rPr lang="en-US" baseline="0" dirty="0" smtClean="0"/>
              <a:t>Develops maps, displays, situation reports, acquires info, develops ICS forms, and collects them for IAP.</a:t>
            </a:r>
          </a:p>
          <a:p>
            <a:pPr defTabSz="931774">
              <a:defRPr/>
            </a:pPr>
            <a:r>
              <a:rPr lang="en-US" b="1" baseline="0" dirty="0" smtClean="0"/>
              <a:t>Logistics-</a:t>
            </a:r>
            <a:r>
              <a:rPr lang="en-US" baseline="0" dirty="0" smtClean="0"/>
              <a:t> Locates and orders resources, (staff and equipment), ground transportation, radio or phone communication, creates medical plan if needed.</a:t>
            </a:r>
          </a:p>
          <a:p>
            <a:pPr defTabSz="931774">
              <a:defRPr/>
            </a:pPr>
            <a:r>
              <a:rPr lang="en-US" b="1" baseline="0" dirty="0" smtClean="0"/>
              <a:t>Finance-</a:t>
            </a:r>
            <a:r>
              <a:rPr lang="en-US" baseline="0" dirty="0" smtClean="0"/>
              <a:t> Calculates costs, works on rental agreements and contracts, tracks staff time.</a:t>
            </a:r>
          </a:p>
          <a:p>
            <a:pPr defTabSz="931774">
              <a:defRPr/>
            </a:pPr>
            <a:endParaRPr lang="en-US" b="1" baseline="0" dirty="0" smtClean="0"/>
          </a:p>
          <a:p>
            <a:pPr defTabSz="931774">
              <a:defRPr/>
            </a:pPr>
            <a:r>
              <a:rPr lang="en-US" b="1" baseline="0" dirty="0" smtClean="0"/>
              <a:t>This is what you all will be working on now, in order to be ready for the Planning Meeting, that will be right after lunch.  </a:t>
            </a:r>
            <a:r>
              <a:rPr lang="en-US" b="0" baseline="0" dirty="0" smtClean="0"/>
              <a:t>When you are working on these things, you need to document your actions and decisions.  You should use the ICS 214.  This comes in handy when there is shift change or for updating leadership (county boards, etc.)</a:t>
            </a:r>
          </a:p>
          <a:p>
            <a:pPr defTabSz="931774">
              <a:defRPr/>
            </a:pPr>
            <a:endParaRPr lang="en-US" b="1" baseline="0" dirty="0" smtClean="0"/>
          </a:p>
          <a:p>
            <a:pPr defTabSz="931774">
              <a:defRPr/>
            </a:pPr>
            <a:r>
              <a:rPr lang="en-US" b="1" baseline="0" dirty="0" smtClean="0"/>
              <a:t>Any questions before you get started? You’ve got 45 minutes to work on everything. Remember to use the </a:t>
            </a:r>
            <a:r>
              <a:rPr lang="en-US" b="1" baseline="0" dirty="0" err="1" smtClean="0"/>
              <a:t>SimCell</a:t>
            </a:r>
            <a:r>
              <a:rPr lang="en-US" b="1" baseline="0" dirty="0" smtClean="0"/>
              <a:t>.</a:t>
            </a:r>
          </a:p>
          <a:p>
            <a:pPr defTabSz="931774">
              <a:defRPr/>
            </a:pPr>
            <a:endParaRPr lang="en-US" b="1" baseline="0" dirty="0" smtClean="0"/>
          </a:p>
          <a:p>
            <a:pPr defTabSz="931774">
              <a:defRPr/>
            </a:pPr>
            <a:r>
              <a:rPr lang="en-US" baseline="0" dirty="0" smtClean="0"/>
              <a:t>Instructors float around room to assist with completing forms, answering questions.</a:t>
            </a:r>
          </a:p>
          <a:p>
            <a:pPr defTabSz="931774">
              <a:defRPr/>
            </a:pPr>
            <a:r>
              <a:rPr lang="en-US" baseline="0" dirty="0" smtClean="0"/>
              <a:t>- determine forms to include in the IAP?</a:t>
            </a:r>
          </a:p>
          <a:p>
            <a:r>
              <a:rPr lang="en-US" dirty="0" smtClean="0"/>
              <a:t>-order</a:t>
            </a:r>
            <a:r>
              <a:rPr lang="en-US" baseline="0" dirty="0" smtClean="0"/>
              <a:t> resources and reserve location for clinics? </a:t>
            </a:r>
          </a:p>
          <a:p>
            <a:r>
              <a:rPr lang="en-US" baseline="0" dirty="0" smtClean="0"/>
              <a:t>-prepare public messaging?</a:t>
            </a:r>
          </a:p>
          <a:p>
            <a:r>
              <a:rPr lang="en-US" baseline="0" dirty="0" smtClean="0"/>
              <a:t>-prepare ICS 204 assignment lists if needed (based on ICS 215/MDH 215)</a:t>
            </a:r>
          </a:p>
          <a:p>
            <a:endParaRPr lang="en-US" baseline="0" dirty="0" smtClean="0"/>
          </a:p>
          <a:p>
            <a:r>
              <a:rPr lang="en-US" baseline="0" dirty="0" smtClean="0"/>
              <a:t>Instructors: have an assignment ready for each position if they did not get one out of the tactics meeting.</a:t>
            </a:r>
          </a:p>
          <a:p>
            <a:endParaRPr lang="en-US" baseline="0" dirty="0" smtClean="0"/>
          </a:p>
          <a:p>
            <a:r>
              <a:rPr lang="en-US" baseline="0" dirty="0" smtClean="0"/>
              <a:t>Time allotted: 45 minutes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61</a:t>
            </a:fld>
            <a:endParaRPr lang="en-US" dirty="0"/>
          </a:p>
        </p:txBody>
      </p:sp>
    </p:spTree>
    <p:extLst>
      <p:ext uri="{BB962C8B-B14F-4D97-AF65-F5344CB8AC3E}">
        <p14:creationId xmlns:p14="http://schemas.microsoft.com/office/powerpoint/2010/main" val="1153654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Lunch: 30 minutes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62</a:t>
            </a:fld>
            <a:endParaRPr lang="en-US" dirty="0"/>
          </a:p>
        </p:txBody>
      </p:sp>
    </p:spTree>
    <p:extLst>
      <p:ext uri="{BB962C8B-B14F-4D97-AF65-F5344CB8AC3E}">
        <p14:creationId xmlns:p14="http://schemas.microsoft.com/office/powerpoint/2010/main" val="40206193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We’ve made it through Step 3, which was development of the plan. We developed the strategies and the tactics. We also put together what we needed for the planning meeting. Now it’s time to hold the planning meeting.</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63</a:t>
            </a:fld>
            <a:endParaRPr lang="en-US" dirty="0"/>
          </a:p>
        </p:txBody>
      </p:sp>
    </p:spTree>
    <p:extLst>
      <p:ext uri="{BB962C8B-B14F-4D97-AF65-F5344CB8AC3E}">
        <p14:creationId xmlns:p14="http://schemas.microsoft.com/office/powerpoint/2010/main" val="498145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Purpose of the Planning Meeting</a:t>
            </a:r>
            <a:r>
              <a:rPr lang="en-US" baseline="0" dirty="0" smtClean="0"/>
              <a:t> is to review and validate the Plan. The whole ICS team attends. The Planning Chief leads the meeting.</a:t>
            </a:r>
            <a:r>
              <a:rPr lang="en-US" dirty="0" smtClean="0"/>
              <a:t> </a:t>
            </a:r>
          </a:p>
          <a:p>
            <a:pPr defTabSz="931774">
              <a:defRPr/>
            </a:pPr>
            <a:r>
              <a:rPr lang="en-US" b="1" dirty="0" smtClean="0"/>
              <a:t>Agenda: </a:t>
            </a:r>
            <a:r>
              <a:rPr lang="en-US" b="0" dirty="0" smtClean="0"/>
              <a:t>(remind them they have an agenda in their downloads)</a:t>
            </a:r>
          </a:p>
          <a:p>
            <a:pPr defTabSz="931774">
              <a:defRPr/>
            </a:pPr>
            <a:r>
              <a:rPr lang="en-US" b="1" dirty="0" smtClean="0"/>
              <a:t>Planning</a:t>
            </a:r>
            <a:r>
              <a:rPr lang="en-US" b="1" baseline="0" dirty="0" smtClean="0"/>
              <a:t> Chief- </a:t>
            </a:r>
            <a:r>
              <a:rPr lang="en-US" b="0" baseline="0" dirty="0" smtClean="0"/>
              <a:t>Opens meeting by </a:t>
            </a:r>
            <a:r>
              <a:rPr lang="en-US" baseline="0" dirty="0" smtClean="0"/>
              <a:t>Reviewing objectives</a:t>
            </a:r>
          </a:p>
          <a:p>
            <a:pPr defTabSz="931774">
              <a:defRPr/>
            </a:pPr>
            <a:r>
              <a:rPr lang="en-US" b="1" baseline="0" dirty="0" smtClean="0"/>
              <a:t>Operations Chief- </a:t>
            </a:r>
            <a:r>
              <a:rPr lang="en-US" baseline="0" dirty="0" smtClean="0"/>
              <a:t>Provides update on situation. Identify groups that are activated and what they will work on.</a:t>
            </a:r>
          </a:p>
          <a:p>
            <a:pPr defTabSz="931774">
              <a:defRPr/>
            </a:pPr>
            <a:r>
              <a:rPr lang="en-US" b="1" baseline="0" dirty="0" smtClean="0"/>
              <a:t>Safety Officer- </a:t>
            </a:r>
            <a:r>
              <a:rPr lang="en-US" b="0" baseline="0" dirty="0" smtClean="0"/>
              <a:t>H</a:t>
            </a:r>
            <a:r>
              <a:rPr lang="en-US" baseline="0" dirty="0" smtClean="0"/>
              <a:t>ighlights areas of concern and identify safety practices that should be observed. </a:t>
            </a:r>
          </a:p>
          <a:p>
            <a:pPr defTabSz="931774">
              <a:defRPr/>
            </a:pPr>
            <a:r>
              <a:rPr lang="en-US" b="1" baseline="0" dirty="0" smtClean="0"/>
              <a:t>Logistics Chief-</a:t>
            </a:r>
            <a:r>
              <a:rPr lang="en-US" baseline="0" dirty="0" smtClean="0"/>
              <a:t> Gives status of the resources that have been ordered (what you are working on)</a:t>
            </a:r>
          </a:p>
          <a:p>
            <a:pPr defTabSz="931774">
              <a:defRPr/>
            </a:pPr>
            <a:r>
              <a:rPr lang="en-US" b="1" baseline="0" dirty="0" smtClean="0"/>
              <a:t>Finance Chief: </a:t>
            </a:r>
            <a:r>
              <a:rPr lang="en-US" b="0" baseline="0" dirty="0" smtClean="0"/>
              <a:t>Provides update </a:t>
            </a:r>
            <a:r>
              <a:rPr lang="en-US" baseline="0" dirty="0" smtClean="0"/>
              <a:t>on any purchasing or contracts you are working on for the response.</a:t>
            </a:r>
          </a:p>
          <a:p>
            <a:pPr defTabSz="931774">
              <a:defRPr/>
            </a:pPr>
            <a:r>
              <a:rPr lang="en-US" b="1" baseline="0" dirty="0" smtClean="0"/>
              <a:t>Liaison Officer </a:t>
            </a:r>
            <a:r>
              <a:rPr lang="en-US" baseline="0" dirty="0" smtClean="0"/>
              <a:t>–partner status outline any issues related to partners working the response.</a:t>
            </a:r>
          </a:p>
          <a:p>
            <a:pPr defTabSz="931774">
              <a:defRPr/>
            </a:pPr>
            <a:r>
              <a:rPr lang="en-US" b="1" baseline="0" dirty="0" smtClean="0"/>
              <a:t>PIO- </a:t>
            </a:r>
            <a:r>
              <a:rPr lang="en-US" baseline="0" dirty="0" smtClean="0"/>
              <a:t>Reviews public messaging needs and provides update on what you are working on.</a:t>
            </a:r>
          </a:p>
          <a:p>
            <a:pPr defTabSz="931774">
              <a:defRPr/>
            </a:pPr>
            <a:r>
              <a:rPr lang="en-US" b="1" baseline="0" dirty="0" smtClean="0"/>
              <a:t>Planning Chief/Incident Commander- </a:t>
            </a:r>
            <a:r>
              <a:rPr lang="en-US" b="0" baseline="0" dirty="0" smtClean="0"/>
              <a:t>A</a:t>
            </a:r>
            <a:r>
              <a:rPr lang="en-US" baseline="0" dirty="0" smtClean="0"/>
              <a:t>sks for formal approval of plan- (all should say “YES”). Give deadline for having all ICS forms completed and in to Planning Chief. End of meeting. </a:t>
            </a:r>
          </a:p>
          <a:p>
            <a:pPr defTabSz="931774">
              <a:defRPr/>
            </a:pPr>
            <a:endParaRPr lang="en-US" dirty="0" smtClean="0"/>
          </a:p>
          <a:p>
            <a:pPr defTabSz="931774">
              <a:defRPr/>
            </a:pPr>
            <a:r>
              <a:rPr lang="en-US" b="1" dirty="0" smtClean="0"/>
              <a:t>-Group Activity-</a:t>
            </a:r>
          </a:p>
          <a:p>
            <a:pPr defTabSz="931774">
              <a:defRPr/>
            </a:pPr>
            <a:r>
              <a:rPr lang="en-US" dirty="0" smtClean="0"/>
              <a:t>Instruct</a:t>
            </a:r>
            <a:r>
              <a:rPr lang="en-US" baseline="0" dirty="0" smtClean="0"/>
              <a:t> each group to w</a:t>
            </a:r>
            <a:r>
              <a:rPr lang="en-US" dirty="0" smtClean="0"/>
              <a:t>alk through Planning Meeting in their group, then have 1 group demonstrate it</a:t>
            </a:r>
            <a:r>
              <a:rPr lang="en-US" baseline="0" dirty="0" smtClean="0"/>
              <a:t> for the larger group.</a:t>
            </a:r>
          </a:p>
          <a:p>
            <a:pPr defTabSz="931774">
              <a:defRPr/>
            </a:pPr>
            <a:endParaRPr lang="en-US" baseline="0" dirty="0" smtClean="0"/>
          </a:p>
          <a:p>
            <a:pPr defTabSz="931774">
              <a:defRPr/>
            </a:pPr>
            <a:r>
              <a:rPr lang="en-US" baseline="0" dirty="0" smtClean="0"/>
              <a:t>Time allotted: 45 minutes </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64</a:t>
            </a:fld>
            <a:endParaRPr lang="en-US" dirty="0"/>
          </a:p>
        </p:txBody>
      </p:sp>
    </p:spTree>
    <p:extLst>
      <p:ext uri="{BB962C8B-B14F-4D97-AF65-F5344CB8AC3E}">
        <p14:creationId xmlns:p14="http://schemas.microsoft.com/office/powerpoint/2010/main" val="23783332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the Planning Meeting, you’ll work on finalizing the IAP.</a:t>
            </a:r>
          </a:p>
          <a:p>
            <a:endParaRPr lang="en-US" dirty="0" smtClean="0"/>
          </a:p>
          <a:p>
            <a:r>
              <a:rPr lang="en-US" dirty="0" smtClean="0"/>
              <a:t>During this part of the Planning</a:t>
            </a:r>
            <a:r>
              <a:rPr lang="en-US" baseline="0" dirty="0" smtClean="0"/>
              <a:t> P, all staff are working on completing the forms they are assigned.</a:t>
            </a:r>
          </a:p>
          <a:p>
            <a:r>
              <a:rPr lang="en-US" baseline="0" dirty="0" smtClean="0"/>
              <a:t>Once your form is completed, dated, and signed, you send it to the Planning Chief who will collate the IAP and present it to the Incident Commander who will review the forms and sign the IAP indicating approval. Then the Planning Chief copies the IAP for the Operational Period Briefing. </a:t>
            </a:r>
          </a:p>
          <a:p>
            <a:endParaRPr lang="en-US" baseline="0" dirty="0" smtClean="0"/>
          </a:p>
          <a:p>
            <a:r>
              <a:rPr lang="en-US" dirty="0" smtClean="0"/>
              <a:t>Do</a:t>
            </a:r>
            <a:r>
              <a:rPr lang="en-US" baseline="0" dirty="0" smtClean="0"/>
              <a:t> you all know which form you are </a:t>
            </a:r>
            <a:r>
              <a:rPr lang="en-US" dirty="0" smtClean="0"/>
              <a:t>working on for the IAP?</a:t>
            </a:r>
          </a:p>
          <a:p>
            <a:endParaRPr lang="en-US" dirty="0" smtClean="0"/>
          </a:p>
          <a:p>
            <a:r>
              <a:rPr lang="en-US" b="1" dirty="0" smtClean="0"/>
              <a:t>- Group Activity -</a:t>
            </a:r>
          </a:p>
          <a:p>
            <a:r>
              <a:rPr lang="en-US" dirty="0" smtClean="0"/>
              <a:t>*If everyone got forms completed before lunch: you have 10 minutes to review</a:t>
            </a:r>
            <a:r>
              <a:rPr lang="en-US" baseline="0" dirty="0" smtClean="0"/>
              <a:t> your forms and make any final changes and get them to the Planning Chief. </a:t>
            </a:r>
            <a:endParaRPr lang="en-US" dirty="0" smtClean="0"/>
          </a:p>
          <a:p>
            <a:endParaRPr lang="en-US" dirty="0" smtClean="0"/>
          </a:p>
          <a:p>
            <a:r>
              <a:rPr lang="en-US" dirty="0" smtClean="0"/>
              <a:t>Reminder:</a:t>
            </a:r>
          </a:p>
          <a:p>
            <a:r>
              <a:rPr lang="en-US" dirty="0" smtClean="0"/>
              <a:t>ICS forms:</a:t>
            </a:r>
          </a:p>
          <a:p>
            <a:pPr marL="174708" indent="-174708">
              <a:buFontTx/>
              <a:buChar char="-"/>
            </a:pPr>
            <a:r>
              <a:rPr lang="en-US" dirty="0" smtClean="0"/>
              <a:t>202</a:t>
            </a: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US" dirty="0" smtClean="0"/>
              <a:t>204</a:t>
            </a:r>
          </a:p>
          <a:p>
            <a:pPr marL="174708" indent="-174708">
              <a:buFontTx/>
              <a:buChar char="-"/>
            </a:pPr>
            <a:r>
              <a:rPr lang="en-US" dirty="0" smtClean="0"/>
              <a:t>207</a:t>
            </a:r>
          </a:p>
          <a:p>
            <a:pPr marL="174708" indent="-174708">
              <a:buFontTx/>
              <a:buChar char="-"/>
            </a:pPr>
            <a:r>
              <a:rPr lang="en-US" dirty="0" smtClean="0"/>
              <a:t>208</a:t>
            </a:r>
          </a:p>
          <a:p>
            <a:pPr marL="174708" indent="-174708">
              <a:buFontTx/>
              <a:buChar char="-"/>
            </a:pPr>
            <a:endParaRPr lang="en-US" dirty="0" smtClean="0"/>
          </a:p>
          <a:p>
            <a:r>
              <a:rPr lang="en-US" b="1" dirty="0" smtClean="0"/>
              <a:t>Questions for the instructor to ask:</a:t>
            </a:r>
          </a:p>
          <a:p>
            <a:r>
              <a:rPr lang="en-US" dirty="0" smtClean="0"/>
              <a:t>- Who has worked with these forms, either an</a:t>
            </a:r>
            <a:r>
              <a:rPr lang="en-US" baseline="0" dirty="0" smtClean="0"/>
              <a:t> exercise or a real response?</a:t>
            </a:r>
            <a:endParaRPr lang="en-US" dirty="0" smtClean="0"/>
          </a:p>
          <a:p>
            <a:r>
              <a:rPr lang="en-US" baseline="0" dirty="0" smtClean="0"/>
              <a:t>- how they will actually do this back in their agency? Paper copies? Email out to C &amp; G staff? </a:t>
            </a:r>
          </a:p>
          <a:p>
            <a:endParaRPr lang="en-US" baseline="0" dirty="0" smtClean="0"/>
          </a:p>
          <a:p>
            <a:r>
              <a:rPr lang="en-US" baseline="0" dirty="0" smtClean="0"/>
              <a:t>Time allotted: 15 minutes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65</a:t>
            </a:fld>
            <a:endParaRPr lang="en-US" dirty="0"/>
          </a:p>
        </p:txBody>
      </p:sp>
    </p:spTree>
    <p:extLst>
      <p:ext uri="{BB962C8B-B14F-4D97-AF65-F5344CB8AC3E}">
        <p14:creationId xmlns:p14="http://schemas.microsoft.com/office/powerpoint/2010/main" val="13011083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Phase 4 of the planning P is now complete. The IAP should be ready to go, which will guide the direction of the next operational period. This might be all of you working the next shift or it might be a completely new team. Let’s move into Phase 5 and get the next operational period kicked off.</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66</a:t>
            </a:fld>
            <a:endParaRPr lang="en-US" dirty="0"/>
          </a:p>
        </p:txBody>
      </p:sp>
    </p:spTree>
    <p:extLst>
      <p:ext uri="{BB962C8B-B14F-4D97-AF65-F5344CB8AC3E}">
        <p14:creationId xmlns:p14="http://schemas.microsoft.com/office/powerpoint/2010/main" val="984598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Operational Period Briefing is conducted at the beginning of each operational</a:t>
            </a:r>
            <a:r>
              <a:rPr lang="en-US" baseline="0" dirty="0" smtClean="0"/>
              <a:t> period. This is a wider-ranging meeting that includes division directors, group supervisors, operational staff. The purpose is to review what has occurred and what the plan is going forward, job assignments, etc.</a:t>
            </a:r>
          </a:p>
          <a:p>
            <a:r>
              <a:rPr lang="en-US" b="1" dirty="0" smtClean="0"/>
              <a:t>Purpose: </a:t>
            </a:r>
            <a:r>
              <a:rPr lang="en-US" dirty="0" smtClean="0"/>
              <a:t>It’s a formal meeting and it’s BRIEF. No discussions. Review of the IAP. Planning Chief runs it.</a:t>
            </a:r>
          </a:p>
          <a:p>
            <a:r>
              <a:rPr lang="en-US" b="1" dirty="0" smtClean="0"/>
              <a:t>Agenda:</a:t>
            </a:r>
          </a:p>
          <a:p>
            <a:r>
              <a:rPr lang="en-US" b="1" baseline="0" dirty="0" smtClean="0"/>
              <a:t>Planning Chief- </a:t>
            </a:r>
            <a:r>
              <a:rPr lang="en-US" b="0" baseline="0" dirty="0" smtClean="0"/>
              <a:t>O</a:t>
            </a:r>
            <a:r>
              <a:rPr lang="en-US" baseline="0" dirty="0" smtClean="0"/>
              <a:t>pen meeting, review objectives</a:t>
            </a:r>
          </a:p>
          <a:p>
            <a:r>
              <a:rPr lang="en-US" b="1" baseline="0" dirty="0" smtClean="0"/>
              <a:t>Operations Chief- </a:t>
            </a:r>
            <a:r>
              <a:rPr lang="en-US" baseline="0" dirty="0" smtClean="0"/>
              <a:t>Review incident status and operational focus for today/this operational period. Review each ICS 204-Assignment List (just high-level review– “Here’s who is working where. Any questions, ask your group leader.”)</a:t>
            </a:r>
          </a:p>
          <a:p>
            <a:r>
              <a:rPr lang="en-US" b="1" baseline="0" dirty="0" smtClean="0"/>
              <a:t>Logistics Chief- </a:t>
            </a:r>
            <a:r>
              <a:rPr lang="en-US" baseline="0" dirty="0" smtClean="0"/>
              <a:t>Review Radio/Communications Plan, Medical Plan, Transportation Plan- (if any) or just review resources provided to Ops staff.</a:t>
            </a:r>
          </a:p>
          <a:p>
            <a:r>
              <a:rPr lang="en-US" b="1" baseline="0" dirty="0" smtClean="0"/>
              <a:t>Safety Officer- </a:t>
            </a:r>
            <a:r>
              <a:rPr lang="en-US" baseline="0" dirty="0" smtClean="0"/>
              <a:t>Review safety Message, emphasize safety!</a:t>
            </a:r>
          </a:p>
          <a:p>
            <a:r>
              <a:rPr lang="en-US" b="1" baseline="0" dirty="0" smtClean="0"/>
              <a:t>Incident Commander- </a:t>
            </a:r>
            <a:r>
              <a:rPr lang="en-US" b="0" baseline="0" dirty="0" smtClean="0"/>
              <a:t>Closing remarks--</a:t>
            </a:r>
            <a:r>
              <a:rPr lang="en-US" baseline="0" dirty="0" smtClean="0"/>
              <a:t>Thank you and release staff.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Group Activity - </a:t>
            </a:r>
          </a:p>
          <a:p>
            <a:r>
              <a:rPr lang="en-US" b="1" baseline="0" dirty="0" smtClean="0"/>
              <a:t>Directions: </a:t>
            </a:r>
            <a:r>
              <a:rPr lang="en-US" baseline="0" dirty="0" smtClean="0"/>
              <a:t>You know have 5 minute to prepare for the Ops briefing.</a:t>
            </a:r>
          </a:p>
          <a:p>
            <a:endParaRPr lang="en-US" baseline="0" dirty="0" smtClean="0"/>
          </a:p>
          <a:p>
            <a:r>
              <a:rPr lang="en-US" baseline="0" dirty="0" smtClean="0"/>
              <a:t>Then have one group give Ops Period Briefing to whole group (can have two groups give briefing if time allows)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67</a:t>
            </a:fld>
            <a:endParaRPr lang="en-US" dirty="0"/>
          </a:p>
        </p:txBody>
      </p:sp>
    </p:spTree>
    <p:extLst>
      <p:ext uri="{BB962C8B-B14F-4D97-AF65-F5344CB8AC3E}">
        <p14:creationId xmlns:p14="http://schemas.microsoft.com/office/powerpoint/2010/main" val="25353089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minute break</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68</a:t>
            </a:fld>
            <a:endParaRPr lang="en-US" dirty="0"/>
          </a:p>
        </p:txBody>
      </p:sp>
    </p:spTree>
    <p:extLst>
      <p:ext uri="{BB962C8B-B14F-4D97-AF65-F5344CB8AC3E}">
        <p14:creationId xmlns:p14="http://schemas.microsoft.com/office/powerpoint/2010/main" val="1439244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Shif</a:t>
            </a:r>
            <a:r>
              <a:rPr lang="en-US" baseline="0" dirty="0" smtClean="0"/>
              <a:t>t Change Briefing? </a:t>
            </a:r>
          </a:p>
          <a:p>
            <a:r>
              <a:rPr lang="en-US" baseline="0" dirty="0" smtClean="0"/>
              <a:t>One ICS team will be leaving and a new one will be coming in to work the next operational period. </a:t>
            </a:r>
          </a:p>
          <a:p>
            <a:endParaRPr lang="en-US" dirty="0" smtClean="0"/>
          </a:p>
          <a:p>
            <a:r>
              <a:rPr lang="en-US" dirty="0" smtClean="0"/>
              <a:t>Here’s what usually happens:</a:t>
            </a:r>
          </a:p>
          <a:p>
            <a:r>
              <a:rPr lang="en-US" dirty="0" smtClean="0"/>
              <a:t>-</a:t>
            </a:r>
            <a:r>
              <a:rPr lang="en-US" dirty="0"/>
              <a:t>What occurred? (Where are we at now? What’s been decided?)</a:t>
            </a:r>
          </a:p>
          <a:p>
            <a:r>
              <a:rPr lang="en-US" dirty="0"/>
              <a:t>-What needs following up? (any unfinished business that needs attending to?)</a:t>
            </a:r>
          </a:p>
          <a:p>
            <a:r>
              <a:rPr lang="en-US" dirty="0"/>
              <a:t>-What’s the plan for the next operational period?</a:t>
            </a:r>
          </a:p>
          <a:p>
            <a:endParaRPr lang="en-US" dirty="0"/>
          </a:p>
          <a:p>
            <a:r>
              <a:rPr lang="en-US" b="1" dirty="0" smtClean="0"/>
              <a:t>Directions:</a:t>
            </a:r>
          </a:p>
          <a:p>
            <a:r>
              <a:rPr lang="en-US" dirty="0" smtClean="0"/>
              <a:t>5 minutes: prepare a brief list</a:t>
            </a:r>
            <a:r>
              <a:rPr lang="en-US" baseline="0" dirty="0" smtClean="0"/>
              <a:t> of points that you will share with the person coming in to your position for the next shift. </a:t>
            </a:r>
          </a:p>
          <a:p>
            <a:endParaRPr lang="en-US" baseline="0" dirty="0" smtClean="0"/>
          </a:p>
          <a:p>
            <a:r>
              <a:rPr lang="en-US" baseline="0" dirty="0" smtClean="0"/>
              <a:t>At the end of five minutes, ask an Incident Commander from one table to come up and ask an Incident Commander from another table to brief the incoming person. </a:t>
            </a:r>
          </a:p>
          <a:p>
            <a:r>
              <a:rPr lang="en-US" baseline="0" dirty="0" smtClean="0"/>
              <a:t>Ask another role (Planning chief) from table 3 to come up and a table 4 planning chief </a:t>
            </a:r>
          </a:p>
          <a:p>
            <a:r>
              <a:rPr lang="en-US" baseline="0" dirty="0" smtClean="0"/>
              <a:t>And so forth….</a:t>
            </a:r>
          </a:p>
          <a:p>
            <a:endParaRPr lang="en-US" baseline="0" dirty="0" smtClean="0"/>
          </a:p>
          <a:p>
            <a:r>
              <a:rPr lang="en-US" dirty="0" smtClean="0"/>
              <a:t>Each </a:t>
            </a:r>
            <a:r>
              <a:rPr lang="en-US" dirty="0"/>
              <a:t>person has about 3 minutes to do their briefing.</a:t>
            </a:r>
          </a:p>
          <a:p>
            <a:endParaRPr lang="en-US" dirty="0" smtClean="0"/>
          </a:p>
          <a:p>
            <a:r>
              <a:rPr lang="en-US" dirty="0" smtClean="0"/>
              <a:t>Instructor select</a:t>
            </a:r>
            <a:r>
              <a:rPr lang="en-US" baseline="0" dirty="0" smtClean="0"/>
              <a:t> a position from each table to do the briefing. After each individual briefing, ask the group if they understand what their responsibilities are.</a:t>
            </a:r>
            <a:endParaRPr lang="en-US" dirty="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69</a:t>
            </a:fld>
            <a:endParaRPr lang="en-US" dirty="0"/>
          </a:p>
        </p:txBody>
      </p:sp>
    </p:spTree>
    <p:extLst>
      <p:ext uri="{BB962C8B-B14F-4D97-AF65-F5344CB8AC3E}">
        <p14:creationId xmlns:p14="http://schemas.microsoft.com/office/powerpoint/2010/main" val="159540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Every incident or event requires that certain management functions be performed. The problem must be identified and assessed, a plan to deal with it developed and implemented, and the necessary resources procured and paid for.</a:t>
            </a:r>
          </a:p>
          <a:p>
            <a:endParaRPr lang="en-US" dirty="0">
              <a:latin typeface="+mn-lt"/>
            </a:endParaRPr>
          </a:p>
          <a:p>
            <a:r>
              <a:rPr lang="en-US" dirty="0">
                <a:latin typeface="+mn-lt"/>
              </a:rPr>
              <a:t>Even if an incident is very small, and only one or two people are involved, these management functions still will apply to some </a:t>
            </a:r>
            <a:r>
              <a:rPr lang="en-US" dirty="0" smtClean="0">
                <a:latin typeface="+mn-lt"/>
              </a:rPr>
              <a:t>degree.</a:t>
            </a:r>
            <a:r>
              <a:rPr lang="en-US" baseline="0" dirty="0" smtClean="0">
                <a:latin typeface="+mn-lt"/>
              </a:rPr>
              <a:t> Please refer to the </a:t>
            </a:r>
            <a:r>
              <a:rPr lang="en-US" b="1" baseline="0" dirty="0" smtClean="0">
                <a:latin typeface="+mn-lt"/>
              </a:rPr>
              <a:t>ICS Positions List handout </a:t>
            </a:r>
            <a:r>
              <a:rPr lang="en-US" baseline="0" dirty="0" smtClean="0">
                <a:latin typeface="+mn-lt"/>
              </a:rPr>
              <a:t>as we review the key functions over the next few slides.</a:t>
            </a:r>
            <a:endParaRPr lang="en-US" dirty="0">
              <a:latin typeface="+mn-lt"/>
            </a:endParaRPr>
          </a:p>
          <a:p>
            <a:endParaRPr lang="en-US" dirty="0">
              <a:latin typeface="+mn-lt"/>
            </a:endParaRPr>
          </a:p>
          <a:p>
            <a:r>
              <a:rPr lang="en-US" dirty="0">
                <a:latin typeface="+mn-lt"/>
              </a:rPr>
              <a:t>There are five major management functions that are the foundation upon which the ICS organization develops. These functions apply whether you are handling a routine emergency, organizing for a major nonemergency event, or managing a response to a major disaster. </a:t>
            </a:r>
          </a:p>
          <a:p>
            <a:endParaRPr lang="en-US" dirty="0">
              <a:latin typeface="+mn-lt"/>
            </a:endParaRPr>
          </a:p>
          <a:p>
            <a:r>
              <a:rPr lang="en-US" dirty="0">
                <a:latin typeface="+mn-lt"/>
              </a:rPr>
              <a:t>The five major management functions are:</a:t>
            </a:r>
          </a:p>
          <a:p>
            <a:r>
              <a:rPr lang="en-US" dirty="0">
                <a:latin typeface="+mn-lt"/>
              </a:rPr>
              <a:t>• Incident </a:t>
            </a:r>
            <a:r>
              <a:rPr lang="en-US" dirty="0" smtClean="0">
                <a:latin typeface="+mn-lt"/>
              </a:rPr>
              <a:t>Command/Manager</a:t>
            </a:r>
            <a:endParaRPr lang="en-US" dirty="0">
              <a:latin typeface="+mn-lt"/>
            </a:endParaRPr>
          </a:p>
          <a:p>
            <a:r>
              <a:rPr lang="en-US" dirty="0">
                <a:latin typeface="+mn-lt"/>
              </a:rPr>
              <a:t>• Operations</a:t>
            </a:r>
          </a:p>
          <a:p>
            <a:r>
              <a:rPr lang="en-US" dirty="0">
                <a:latin typeface="+mn-lt"/>
              </a:rPr>
              <a:t>• Planning</a:t>
            </a:r>
          </a:p>
          <a:p>
            <a:r>
              <a:rPr lang="en-US" dirty="0">
                <a:latin typeface="+mn-lt"/>
              </a:rPr>
              <a:t>• Logistics</a:t>
            </a:r>
          </a:p>
          <a:p>
            <a:r>
              <a:rPr lang="en-US" dirty="0">
                <a:latin typeface="+mn-lt"/>
              </a:rPr>
              <a:t>• Finance/Administration</a:t>
            </a:r>
          </a:p>
          <a:p>
            <a:endParaRPr lang="en-US" dirty="0">
              <a:latin typeface="+mn-lt"/>
            </a:endParaRPr>
          </a:p>
          <a:p>
            <a:r>
              <a:rPr lang="en-US" dirty="0" smtClean="0">
                <a:latin typeface="+mn-lt"/>
              </a:rPr>
              <a:t>Let’s now briefly</a:t>
            </a:r>
            <a:r>
              <a:rPr lang="en-US" baseline="0" dirty="0" smtClean="0">
                <a:latin typeface="+mn-lt"/>
              </a:rPr>
              <a:t> review each of these </a:t>
            </a:r>
            <a:r>
              <a:rPr lang="en-US" dirty="0" smtClean="0">
                <a:latin typeface="+mn-lt"/>
              </a:rPr>
              <a:t>ICS functions:</a:t>
            </a:r>
            <a:endParaRPr lang="en-US" dirty="0">
              <a:latin typeface="+mn-lt"/>
            </a:endParaRPr>
          </a:p>
          <a:p>
            <a:r>
              <a:rPr lang="en-US" dirty="0">
                <a:latin typeface="+mn-lt"/>
              </a:rPr>
              <a:t>• </a:t>
            </a:r>
            <a:r>
              <a:rPr lang="en-US" b="1" dirty="0">
                <a:latin typeface="+mn-lt"/>
              </a:rPr>
              <a:t>Command: </a:t>
            </a:r>
            <a:r>
              <a:rPr lang="en-US" dirty="0">
                <a:latin typeface="+mn-lt"/>
              </a:rPr>
              <a:t>Sets incident objectives and priorities and has overall responsibility at the incident or event.</a:t>
            </a:r>
          </a:p>
          <a:p>
            <a:r>
              <a:rPr lang="en-US" dirty="0">
                <a:latin typeface="+mn-lt"/>
              </a:rPr>
              <a:t>• </a:t>
            </a:r>
            <a:r>
              <a:rPr lang="en-US" b="1" dirty="0">
                <a:latin typeface="+mn-lt"/>
              </a:rPr>
              <a:t>Operations: </a:t>
            </a:r>
            <a:r>
              <a:rPr lang="en-US" dirty="0">
                <a:latin typeface="+mn-lt"/>
              </a:rPr>
              <a:t>Conducts tactical operations to carry out the plan. Develops the tactical assignments and organization, and directs all tactical resources.</a:t>
            </a:r>
          </a:p>
          <a:p>
            <a:r>
              <a:rPr lang="en-US" dirty="0">
                <a:latin typeface="+mn-lt"/>
              </a:rPr>
              <a:t>• </a:t>
            </a:r>
            <a:r>
              <a:rPr lang="en-US" b="1" dirty="0">
                <a:latin typeface="+mn-lt"/>
              </a:rPr>
              <a:t>Planning: </a:t>
            </a:r>
            <a:r>
              <a:rPr lang="en-US" dirty="0">
                <a:latin typeface="+mn-lt"/>
              </a:rPr>
              <a:t>Prepares and documents the Incident Action Plan to accomplish the incident objectives, collects and evaluates information, maintains resource status, and </a:t>
            </a:r>
            <a:r>
              <a:rPr lang="en-US" dirty="0" smtClean="0">
                <a:latin typeface="+mn-lt"/>
              </a:rPr>
              <a:t>maintains documentation </a:t>
            </a:r>
            <a:r>
              <a:rPr lang="en-US" dirty="0">
                <a:latin typeface="+mn-lt"/>
              </a:rPr>
              <a:t>for incident records.</a:t>
            </a:r>
          </a:p>
          <a:p>
            <a:r>
              <a:rPr lang="en-US" dirty="0">
                <a:latin typeface="+mn-lt"/>
              </a:rPr>
              <a:t>• </a:t>
            </a:r>
            <a:r>
              <a:rPr lang="en-US" b="1" dirty="0">
                <a:latin typeface="+mn-lt"/>
              </a:rPr>
              <a:t>Logistics: </a:t>
            </a:r>
            <a:r>
              <a:rPr lang="en-US" dirty="0">
                <a:latin typeface="+mn-lt"/>
              </a:rPr>
              <a:t>Provides support, resources, and all other services needed to meet the incident objectives.</a:t>
            </a:r>
          </a:p>
          <a:p>
            <a:r>
              <a:rPr lang="en-US" dirty="0">
                <a:latin typeface="+mn-lt"/>
              </a:rPr>
              <a:t>• </a:t>
            </a:r>
            <a:r>
              <a:rPr lang="en-US" b="1" dirty="0">
                <a:latin typeface="+mn-lt"/>
              </a:rPr>
              <a:t>Finance/Administration: </a:t>
            </a:r>
            <a:r>
              <a:rPr lang="en-US" dirty="0">
                <a:latin typeface="+mn-lt"/>
              </a:rPr>
              <a:t>Monitors costs related to the incident. Provides accounting, procurement, time recording, and cost analyses.</a:t>
            </a:r>
          </a:p>
          <a:p>
            <a:endParaRPr lang="en-US" dirty="0" smtClean="0">
              <a:latin typeface="Calibri"/>
            </a:endParaRPr>
          </a:p>
          <a:p>
            <a:r>
              <a:rPr lang="en-US" dirty="0" smtClean="0">
                <a:latin typeface="Calibri"/>
              </a:rPr>
              <a:t>Each of these sections support operations.</a:t>
            </a:r>
            <a:endParaRPr lang="en-US" dirty="0">
              <a:latin typeface="Calibri"/>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30841451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70</a:t>
            </a:fld>
            <a:endParaRPr lang="en-US" dirty="0"/>
          </a:p>
        </p:txBody>
      </p:sp>
    </p:spTree>
    <p:extLst>
      <p:ext uri="{BB962C8B-B14F-4D97-AF65-F5344CB8AC3E}">
        <p14:creationId xmlns:p14="http://schemas.microsoft.com/office/powerpoint/2010/main" val="27608256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key roles we didn’t have </a:t>
            </a:r>
          </a:p>
          <a:p>
            <a:r>
              <a:rPr lang="en-US" dirty="0" smtClean="0"/>
              <a:t>Documentation Unit Leader-</a:t>
            </a:r>
            <a:r>
              <a:rPr lang="en-US" baseline="0" dirty="0" smtClean="0"/>
              <a:t> maintain records for historical and financial reimbursement purposes.</a:t>
            </a:r>
          </a:p>
          <a:p>
            <a:endParaRPr lang="en-US" baseline="0" dirty="0" smtClean="0"/>
          </a:p>
          <a:p>
            <a:r>
              <a:rPr lang="en-US" baseline="0" dirty="0" smtClean="0"/>
              <a:t>Key learning takeaways.  Provide 5 minutes for completion.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71</a:t>
            </a:fld>
            <a:endParaRPr lang="en-US" dirty="0"/>
          </a:p>
        </p:txBody>
      </p:sp>
    </p:spTree>
    <p:extLst>
      <p:ext uri="{BB962C8B-B14F-4D97-AF65-F5344CB8AC3E}">
        <p14:creationId xmlns:p14="http://schemas.microsoft.com/office/powerpoint/2010/main" val="4367126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went well?</a:t>
            </a:r>
          </a:p>
          <a:p>
            <a:r>
              <a:rPr lang="en-US" dirty="0" smtClean="0"/>
              <a:t>-What can</a:t>
            </a:r>
            <a:r>
              <a:rPr lang="en-US" baseline="0" dirty="0" smtClean="0"/>
              <a:t> be improved?</a:t>
            </a:r>
          </a:p>
          <a:p>
            <a:endParaRPr lang="en-US" baseline="0" dirty="0" smtClean="0"/>
          </a:p>
          <a:p>
            <a:r>
              <a:rPr lang="en-US" baseline="0" dirty="0" smtClean="0"/>
              <a:t>Time allotted: 15 minutes</a:t>
            </a:r>
          </a:p>
          <a:p>
            <a:endParaRPr lang="en-US" baseline="0" dirty="0" smtClean="0"/>
          </a:p>
          <a:p>
            <a:r>
              <a:rPr lang="en-US" baseline="0" dirty="0" smtClean="0"/>
              <a:t>We are going to take 10 minutes to talk about what went well with this workshop.  If we could go back in time, what you like to see done differently.</a:t>
            </a:r>
          </a:p>
          <a:p>
            <a:endParaRPr lang="en-US" baseline="0" dirty="0" smtClean="0"/>
          </a:p>
          <a:p>
            <a:r>
              <a:rPr lang="en-US" baseline="0" dirty="0" smtClean="0"/>
              <a:t>Now we are going to go around the room and ask each of you to share one item from your ICS LPH Action Plan.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72</a:t>
            </a:fld>
            <a:endParaRPr lang="en-US" dirty="0"/>
          </a:p>
        </p:txBody>
      </p:sp>
    </p:spTree>
    <p:extLst>
      <p:ext uri="{BB962C8B-B14F-4D97-AF65-F5344CB8AC3E}">
        <p14:creationId xmlns:p14="http://schemas.microsoft.com/office/powerpoint/2010/main" val="4371409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dirty="0" smtClean="0"/>
              <a:t>you</a:t>
            </a:r>
            <a:r>
              <a:rPr lang="en-US" baseline="0" dirty="0" smtClean="0"/>
              <a:t> for your participation.  </a:t>
            </a:r>
          </a:p>
          <a:p>
            <a:endParaRPr lang="en-US" baseline="0" dirty="0" smtClean="0"/>
          </a:p>
          <a:p>
            <a:r>
              <a:rPr lang="en-US" baseline="0" dirty="0" smtClean="0"/>
              <a:t>We just want to remind you that the answers you received from the </a:t>
            </a:r>
            <a:r>
              <a:rPr lang="en-US" baseline="0" dirty="0" err="1" smtClean="0"/>
              <a:t>SimCell</a:t>
            </a:r>
            <a:r>
              <a:rPr lang="en-US" baseline="0" dirty="0" smtClean="0"/>
              <a:t> were provided to the best of our knowledge but may not reflect what will actually happen during an </a:t>
            </a:r>
            <a:r>
              <a:rPr lang="en-US" baseline="0" smtClean="0"/>
              <a:t>actual incident. </a:t>
            </a:r>
            <a:endParaRPr lang="en-US" baseline="0" dirty="0" smtClean="0"/>
          </a:p>
          <a:p>
            <a:endParaRPr lang="en-US" dirty="0" smtClean="0"/>
          </a:p>
          <a:p>
            <a:r>
              <a:rPr lang="en-US" dirty="0" smtClean="0"/>
              <a:t>Please fill out the evaluation and your LPH Action Plan.</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73</a:t>
            </a:fld>
            <a:endParaRPr lang="en-US" dirty="0"/>
          </a:p>
        </p:txBody>
      </p:sp>
    </p:spTree>
    <p:extLst>
      <p:ext uri="{BB962C8B-B14F-4D97-AF65-F5344CB8AC3E}">
        <p14:creationId xmlns:p14="http://schemas.microsoft.com/office/powerpoint/2010/main" val="4300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ICS model for planning a vacation.</a:t>
            </a:r>
          </a:p>
          <a:p>
            <a:r>
              <a:rPr lang="en-US" dirty="0"/>
              <a:t>Ask</a:t>
            </a:r>
            <a:r>
              <a:rPr lang="en-US"/>
              <a:t> </a:t>
            </a:r>
            <a:r>
              <a:rPr lang="en-US" dirty="0"/>
              <a:t>audience what each role’s primary responsibility for taking a vacation. Wait for response.</a:t>
            </a:r>
          </a:p>
          <a:p>
            <a:r>
              <a:rPr lang="en-US"/>
              <a:t>Answers </a:t>
            </a:r>
            <a:r>
              <a:rPr lang="en-US" dirty="0"/>
              <a:t>fly in</a:t>
            </a:r>
            <a:r>
              <a:rPr lang="en-US"/>
              <a:t>.</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46277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mn-lt"/>
              </a:rPr>
              <a:t>Expanding the Organization</a:t>
            </a:r>
          </a:p>
          <a:p>
            <a:r>
              <a:rPr lang="en-US" sz="1100" dirty="0">
                <a:latin typeface="+mn-lt"/>
              </a:rPr>
              <a:t>As incidents grow, the Incident Commander may delegate authority for performance of certain activities to the Command Staff and the General Staff.</a:t>
            </a:r>
          </a:p>
          <a:p>
            <a:r>
              <a:rPr lang="en-US" sz="1100" dirty="0">
                <a:latin typeface="+mn-lt"/>
              </a:rPr>
              <a:t>• </a:t>
            </a:r>
            <a:r>
              <a:rPr lang="en-US" sz="1100" b="1" dirty="0">
                <a:latin typeface="+mn-lt"/>
              </a:rPr>
              <a:t>Command Staff: </a:t>
            </a:r>
            <a:r>
              <a:rPr lang="en-US" sz="1100" dirty="0">
                <a:latin typeface="+mn-lt"/>
              </a:rPr>
              <a:t>The Command Staff provide information, safety, and liaison services </a:t>
            </a:r>
            <a:r>
              <a:rPr lang="en-US" sz="1100" dirty="0" smtClean="0">
                <a:latin typeface="+mn-lt"/>
              </a:rPr>
              <a:t>for</a:t>
            </a:r>
            <a:r>
              <a:rPr lang="en-US" sz="1100" baseline="0" dirty="0" smtClean="0">
                <a:latin typeface="+mn-lt"/>
              </a:rPr>
              <a:t> </a:t>
            </a:r>
            <a:r>
              <a:rPr lang="en-US" sz="1100" dirty="0" smtClean="0">
                <a:latin typeface="+mn-lt"/>
              </a:rPr>
              <a:t>the </a:t>
            </a:r>
            <a:r>
              <a:rPr lang="en-US" sz="1100" dirty="0">
                <a:latin typeface="+mn-lt"/>
              </a:rPr>
              <a:t>entire organization.</a:t>
            </a:r>
          </a:p>
          <a:p>
            <a:r>
              <a:rPr lang="en-US" sz="1100" dirty="0">
                <a:latin typeface="+mn-lt"/>
              </a:rPr>
              <a:t>• </a:t>
            </a:r>
            <a:r>
              <a:rPr lang="en-US" sz="1100" b="1" dirty="0">
                <a:latin typeface="+mn-lt"/>
              </a:rPr>
              <a:t>General Staff: </a:t>
            </a:r>
            <a:r>
              <a:rPr lang="en-US" sz="1100" dirty="0">
                <a:latin typeface="+mn-lt"/>
              </a:rPr>
              <a:t>The General Staff are assigned functional authority for Operations, Planning,</a:t>
            </a:r>
          </a:p>
          <a:p>
            <a:r>
              <a:rPr lang="en-US" sz="1100" dirty="0">
                <a:latin typeface="+mn-lt"/>
              </a:rPr>
              <a:t>Logistics, and Finance/Administration.</a:t>
            </a:r>
          </a:p>
          <a:p>
            <a:endParaRPr lang="en-US" sz="1100" dirty="0">
              <a:latin typeface="+mn-lt"/>
            </a:endParaRPr>
          </a:p>
          <a:p>
            <a:r>
              <a:rPr lang="en-US" b="1" dirty="0">
                <a:latin typeface="Calibri" panose="020F0502020204030204" pitchFamily="34" charset="0"/>
              </a:rPr>
              <a:t>Command Staff: </a:t>
            </a:r>
            <a:r>
              <a:rPr lang="en-US" dirty="0">
                <a:latin typeface="Calibri" panose="020F0502020204030204" pitchFamily="34" charset="0"/>
              </a:rPr>
              <a:t>Depending upon the size and type of incident or event, it may be necessary for the Incident Commander to designate personnel to provide information, safety, and liaison services for the entire organization. </a:t>
            </a:r>
          </a:p>
          <a:p>
            <a:r>
              <a:rPr lang="en-US" dirty="0">
                <a:latin typeface="Calibri" panose="020F0502020204030204" pitchFamily="34" charset="0"/>
              </a:rPr>
              <a:t>In ICS, these personnel make up the Command Staff and consist of the:</a:t>
            </a:r>
          </a:p>
          <a:p>
            <a:pPr marL="174708" indent="-174708">
              <a:buFont typeface="Arial" panose="020B0604020202020204" pitchFamily="34" charset="0"/>
              <a:buChar char="•"/>
            </a:pPr>
            <a:r>
              <a:rPr lang="en-US" b="1" dirty="0">
                <a:latin typeface="Calibri" panose="020F0502020204030204" pitchFamily="34" charset="0"/>
              </a:rPr>
              <a:t>Public Information Officer</a:t>
            </a:r>
            <a:r>
              <a:rPr lang="en-US" dirty="0">
                <a:latin typeface="Calibri" panose="020F0502020204030204" pitchFamily="34" charset="0"/>
              </a:rPr>
              <a:t>, who serves as the conduit for information to internal and external stakeholders, including the media or other organizations seeking information directly from the incident or event.</a:t>
            </a:r>
          </a:p>
          <a:p>
            <a:pPr marL="174708" indent="-174708">
              <a:buFont typeface="Arial" panose="020B0604020202020204" pitchFamily="34" charset="0"/>
              <a:buChar char="•"/>
            </a:pPr>
            <a:r>
              <a:rPr lang="en-US" b="1" dirty="0">
                <a:latin typeface="Calibri" panose="020F0502020204030204" pitchFamily="34" charset="0"/>
              </a:rPr>
              <a:t>Safety Officer</a:t>
            </a:r>
            <a:r>
              <a:rPr lang="en-US" dirty="0">
                <a:latin typeface="Calibri" panose="020F0502020204030204" pitchFamily="34" charset="0"/>
              </a:rPr>
              <a:t>, who monitors safety conditions and develops measures for assuring the safety of all assigned personnel.</a:t>
            </a:r>
          </a:p>
          <a:p>
            <a:pPr marL="174708" indent="-174708">
              <a:buFont typeface="Arial" panose="020B0604020202020204" pitchFamily="34" charset="0"/>
              <a:buChar char="•"/>
            </a:pPr>
            <a:r>
              <a:rPr lang="en-US" b="1" dirty="0">
                <a:latin typeface="Calibri" panose="020F0502020204030204" pitchFamily="34" charset="0"/>
              </a:rPr>
              <a:t>Liaison Officer</a:t>
            </a:r>
            <a:r>
              <a:rPr lang="en-US" dirty="0">
                <a:latin typeface="Calibri" panose="020F0502020204030204" pitchFamily="34" charset="0"/>
              </a:rPr>
              <a:t>, who serves as the primary contact for supporting agencies assigned to an incident.</a:t>
            </a:r>
            <a:endParaRPr lang="en-US" sz="1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34043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4/1/2019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4/1/2019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4/1/2019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4/1/2019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4/1/2019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4/1/2019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4/1/2019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4/1/2019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4/1/2019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4/1/2019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4/1/2019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4/1/2019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4/1/2019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4/1/2019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4/1/2019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4/1/2019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4/1/2019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4/1/2019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4/1/2019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4/1/2019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4/1/2019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4/1/2019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3" Type="http://schemas.openxmlformats.org/officeDocument/2006/relationships/hyperlink" Target="mailto:Health.epr@state.mn.us" TargetMode="External"/><Relationship Id="rId2" Type="http://schemas.openxmlformats.org/officeDocument/2006/relationships/notesSlide" Target="../notesSlides/notesSlide73.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smtClean="0"/>
              <a:t>Using ICS in a Public Health Response</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
        <p:nvSpPr>
          <p:cNvPr id="2" name="Text Placeholder 1"/>
          <p:cNvSpPr>
            <a:spLocks noGrp="1"/>
          </p:cNvSpPr>
          <p:nvPr>
            <p:ph type="body" sz="quarter" idx="14"/>
          </p:nvPr>
        </p:nvSpPr>
        <p:spPr/>
        <p:txBody>
          <a:bodyPr>
            <a:normAutofit/>
          </a:bodyPr>
          <a:lstStyle/>
          <a:p>
            <a:r>
              <a:rPr lang="en-US" dirty="0"/>
              <a:t>Spring 2018</a:t>
            </a:r>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Positions </a:t>
            </a:r>
            <a:r>
              <a:rPr lang="en-US" dirty="0" smtClean="0"/>
              <a:t>Activity 1 (Part 1)</a:t>
            </a:r>
            <a:endParaRPr lang="en-US" dirty="0"/>
          </a:p>
        </p:txBody>
      </p:sp>
      <p:sp>
        <p:nvSpPr>
          <p:cNvPr id="3" name="Content Placeholder 2"/>
          <p:cNvSpPr>
            <a:spLocks noGrp="1"/>
          </p:cNvSpPr>
          <p:nvPr>
            <p:ph idx="1"/>
          </p:nvPr>
        </p:nvSpPr>
        <p:spPr/>
        <p:txBody>
          <a:bodyPr>
            <a:normAutofit/>
          </a:bodyPr>
          <a:lstStyle/>
          <a:p>
            <a:pPr marL="457200" lvl="1" indent="0" algn="ctr">
              <a:buNone/>
            </a:pPr>
            <a:r>
              <a:rPr lang="en-US" sz="2800" b="1" dirty="0"/>
              <a:t>Exercise Part 1: 10 minutes</a:t>
            </a:r>
          </a:p>
          <a:p>
            <a:pPr lvl="1"/>
            <a:r>
              <a:rPr lang="en-US" u="sng" dirty="0"/>
              <a:t>Scenario</a:t>
            </a:r>
            <a:r>
              <a:rPr lang="en-US" dirty="0"/>
              <a:t>: You receive a call that there is a confirmed case of measles at a local daycare center that provides care for 75 children, ages 6 weeks through 8 years.</a:t>
            </a:r>
          </a:p>
          <a:p>
            <a:pPr lvl="1"/>
            <a:r>
              <a:rPr lang="en-US" u="sng" dirty="0"/>
              <a:t>Task</a:t>
            </a:r>
            <a:r>
              <a:rPr lang="en-US" dirty="0"/>
              <a:t>: Establish incident command structure.</a:t>
            </a:r>
            <a:endParaRPr lang="en-US" u="sng" dirty="0"/>
          </a:p>
          <a:p>
            <a:pPr marL="914400" lvl="2" indent="0">
              <a:buNone/>
            </a:pPr>
            <a:r>
              <a:rPr lang="en-US" sz="2000" dirty="0"/>
              <a:t>You are charged with setting up the initial ICS structure for this response. This is happening NOW and you must fill the roles from your current roster of staff. </a:t>
            </a:r>
          </a:p>
          <a:p>
            <a:pPr marL="914400" lvl="2" indent="0">
              <a:buNone/>
            </a:pPr>
            <a:r>
              <a:rPr lang="en-US" sz="2000" dirty="0"/>
              <a:t>All required positions on the worksheet must be assigned.</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91481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Positions </a:t>
            </a:r>
            <a:r>
              <a:rPr lang="en-US" dirty="0" smtClean="0"/>
              <a:t>Activity 1 (Part 2)</a:t>
            </a:r>
            <a:endParaRPr lang="en-US" dirty="0"/>
          </a:p>
        </p:txBody>
      </p:sp>
      <p:sp>
        <p:nvSpPr>
          <p:cNvPr id="3" name="Content Placeholder 2"/>
          <p:cNvSpPr>
            <a:spLocks noGrp="1"/>
          </p:cNvSpPr>
          <p:nvPr>
            <p:ph idx="1"/>
          </p:nvPr>
        </p:nvSpPr>
        <p:spPr/>
        <p:txBody>
          <a:bodyPr>
            <a:normAutofit/>
          </a:bodyPr>
          <a:lstStyle/>
          <a:p>
            <a:pPr marL="457200" lvl="1" indent="0" algn="ctr">
              <a:buNone/>
            </a:pPr>
            <a:r>
              <a:rPr lang="en-US" sz="2800" b="1" dirty="0"/>
              <a:t>Exercise Part 2: 10 </a:t>
            </a:r>
            <a:r>
              <a:rPr lang="en-US" sz="2800" b="1" dirty="0" smtClean="0"/>
              <a:t>minutes</a:t>
            </a:r>
          </a:p>
          <a:p>
            <a:pPr marL="457200" lvl="1" indent="0" algn="ctr">
              <a:buNone/>
            </a:pPr>
            <a:r>
              <a:rPr lang="en-US" dirty="0" smtClean="0"/>
              <a:t>In </a:t>
            </a:r>
            <a:r>
              <a:rPr lang="en-US" dirty="0"/>
              <a:t>your table groups, discuss the following questions. Choose a recorder and reporter.</a:t>
            </a:r>
          </a:p>
          <a:p>
            <a:pPr marL="914400" lvl="1" indent="-457200">
              <a:buFont typeface="+mj-lt"/>
              <a:buAutoNum type="arabicPeriod"/>
            </a:pPr>
            <a:r>
              <a:rPr lang="en-US" dirty="0"/>
              <a:t>Discuss your decision-making process for assigning the ICS positions - what was your rationale for the assignments?</a:t>
            </a:r>
          </a:p>
          <a:p>
            <a:pPr marL="914400" lvl="1" indent="-457200">
              <a:buFont typeface="+mj-lt"/>
              <a:buAutoNum type="arabicPeriod"/>
            </a:pPr>
            <a:r>
              <a:rPr lang="en-US" dirty="0"/>
              <a:t>What were your challenges in filling these positions? </a:t>
            </a:r>
          </a:p>
          <a:p>
            <a:pPr marL="914400" lvl="1" indent="-457200">
              <a:buFont typeface="+mj-lt"/>
              <a:buAutoNum type="arabicPeriod"/>
            </a:pPr>
            <a:r>
              <a:rPr lang="en-US" dirty="0"/>
              <a:t>What are potential solutions to address the identified challenges?</a:t>
            </a:r>
          </a:p>
          <a:p>
            <a:pPr marL="0" indent="0">
              <a:buNone/>
            </a:pPr>
            <a:r>
              <a:rPr lang="en-US" sz="2000" dirty="0" smtClean="0"/>
              <a:t>	</a:t>
            </a:r>
            <a:r>
              <a:rPr lang="en-US" sz="2100" dirty="0" smtClean="0"/>
              <a:t>Report out to large group</a:t>
            </a:r>
            <a:endParaRPr lang="en-US" sz="2100"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624860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Positions Activity </a:t>
            </a:r>
            <a:r>
              <a:rPr lang="en-US" dirty="0" smtClean="0"/>
              <a:t>2 (Part 1)</a:t>
            </a:r>
            <a:endParaRPr lang="en-US" dirty="0"/>
          </a:p>
        </p:txBody>
      </p:sp>
      <p:sp>
        <p:nvSpPr>
          <p:cNvPr id="3" name="Content Placeholder 2"/>
          <p:cNvSpPr>
            <a:spLocks noGrp="1"/>
          </p:cNvSpPr>
          <p:nvPr>
            <p:ph idx="1"/>
          </p:nvPr>
        </p:nvSpPr>
        <p:spPr/>
        <p:txBody>
          <a:bodyPr>
            <a:normAutofit/>
          </a:bodyPr>
          <a:lstStyle/>
          <a:p>
            <a:pPr marL="457200" lvl="1" indent="0" algn="ctr">
              <a:buNone/>
            </a:pPr>
            <a:r>
              <a:rPr lang="en-US" sz="2800" b="1" dirty="0"/>
              <a:t>Exercise Part 1: 5 minutes</a:t>
            </a:r>
          </a:p>
          <a:p>
            <a:pPr lvl="1"/>
            <a:r>
              <a:rPr lang="en-US" u="sng" dirty="0"/>
              <a:t>Scenario</a:t>
            </a:r>
            <a:r>
              <a:rPr lang="en-US" dirty="0"/>
              <a:t>: A major storm has impacted your community with 10+ inches of rain and very strong winds. You receive a call that residents of a mobile home park are being evacuated to a local school and the nursing home is planning to evacuate as well.</a:t>
            </a:r>
          </a:p>
          <a:p>
            <a:pPr lvl="1"/>
            <a:r>
              <a:rPr lang="en-US" u="sng" dirty="0"/>
              <a:t>Task</a:t>
            </a:r>
            <a:r>
              <a:rPr lang="en-US" dirty="0"/>
              <a:t>: Establish incident command structure.</a:t>
            </a:r>
            <a:endParaRPr lang="en-US" u="sng" dirty="0"/>
          </a:p>
          <a:p>
            <a:pPr marL="914400" lvl="2" indent="0">
              <a:buNone/>
            </a:pPr>
            <a:r>
              <a:rPr lang="en-US" sz="2000" dirty="0"/>
              <a:t>You are charged with setting up the initial ICS structure for this response. This is happening NOW and you must fill the roles from your current roster of staff. </a:t>
            </a:r>
          </a:p>
          <a:p>
            <a:pPr marL="914400" lvl="2" indent="0">
              <a:buNone/>
            </a:pPr>
            <a:r>
              <a:rPr lang="en-US" sz="2000" dirty="0"/>
              <a:t>All required positions on the worksheet must be assigned.</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418885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Positions </a:t>
            </a:r>
            <a:r>
              <a:rPr lang="en-US" dirty="0" smtClean="0"/>
              <a:t>Activity 2 (Part 2)</a:t>
            </a:r>
            <a:endParaRPr lang="en-US" dirty="0"/>
          </a:p>
        </p:txBody>
      </p:sp>
      <p:sp>
        <p:nvSpPr>
          <p:cNvPr id="3" name="Content Placeholder 2"/>
          <p:cNvSpPr>
            <a:spLocks noGrp="1"/>
          </p:cNvSpPr>
          <p:nvPr>
            <p:ph idx="1"/>
          </p:nvPr>
        </p:nvSpPr>
        <p:spPr/>
        <p:txBody>
          <a:bodyPr>
            <a:normAutofit/>
          </a:bodyPr>
          <a:lstStyle/>
          <a:p>
            <a:pPr marL="457200" lvl="1" indent="0" algn="ctr">
              <a:buNone/>
            </a:pPr>
            <a:r>
              <a:rPr lang="en-US" sz="2800" b="1" dirty="0"/>
              <a:t>Exercise Part 2: 10 minutes</a:t>
            </a:r>
          </a:p>
          <a:p>
            <a:pPr marL="457200" lvl="1" indent="0">
              <a:buNone/>
            </a:pPr>
            <a:r>
              <a:rPr lang="en-US" dirty="0"/>
              <a:t>In your table groups, discuss the following questions. Choose a recorder and reporter.</a:t>
            </a:r>
          </a:p>
          <a:p>
            <a:pPr marL="914400" lvl="1" indent="-457200">
              <a:buFont typeface="+mj-lt"/>
              <a:buAutoNum type="arabicPeriod"/>
            </a:pPr>
            <a:r>
              <a:rPr lang="en-US" dirty="0"/>
              <a:t>What if any staffing changes did you make based on the new scenario? Discuss any changes in your decision-making process for assigning the ICS positions?</a:t>
            </a:r>
          </a:p>
          <a:p>
            <a:pPr marL="914400" lvl="1" indent="-457200">
              <a:buFont typeface="+mj-lt"/>
              <a:buAutoNum type="arabicPeriod"/>
            </a:pPr>
            <a:r>
              <a:rPr lang="en-US" dirty="0"/>
              <a:t>What are your challenges for establishing an ICS structure in your agency? </a:t>
            </a:r>
          </a:p>
          <a:p>
            <a:pPr marL="914400" lvl="1" indent="-457200">
              <a:buFont typeface="+mj-lt"/>
              <a:buAutoNum type="arabicPeriod"/>
            </a:pPr>
            <a:r>
              <a:rPr lang="en-US" dirty="0"/>
              <a:t>What are your key take-</a:t>
            </a:r>
            <a:r>
              <a:rPr lang="en-US" dirty="0" err="1"/>
              <a:t>aways</a:t>
            </a:r>
            <a:r>
              <a:rPr lang="en-US" dirty="0"/>
              <a:t> from this </a:t>
            </a:r>
            <a:r>
              <a:rPr lang="en-US" dirty="0" smtClean="0"/>
              <a:t>activity?</a:t>
            </a:r>
          </a:p>
          <a:p>
            <a:pPr marL="457200" lvl="1" indent="0">
              <a:buNone/>
            </a:pPr>
            <a:r>
              <a:rPr lang="en-US" sz="2000" dirty="0" smtClean="0"/>
              <a:t>Report out to large group.</a:t>
            </a:r>
            <a:endParaRPr lang="en-US" sz="2000"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1167547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Day 1: Planning P and </a:t>
            </a:r>
            <a:r>
              <a:rPr lang="en-US" dirty="0" smtClean="0"/>
              <a:t>ICS Forms</a:t>
            </a:r>
            <a:endParaRPr lang="en-US" dirty="0"/>
          </a:p>
        </p:txBody>
      </p:sp>
      <p:pic>
        <p:nvPicPr>
          <p:cNvPr id="7" name="Picture Placeholder 6" descr="Lake at sunse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22" b="2722"/>
          <a:stretch>
            <a:fillRect/>
          </a:stretch>
        </p:blipFill>
        <p:spPr>
          <a:xfrm flipH="1">
            <a:off x="0" y="1219198"/>
            <a:ext cx="12192000" cy="5638802"/>
          </a:xfrm>
        </p:spPr>
      </p:pic>
      <p:sp>
        <p:nvSpPr>
          <p:cNvPr id="5" name="Content Placeholder 4"/>
          <p:cNvSpPr>
            <a:spLocks noGrp="1"/>
          </p:cNvSpPr>
          <p:nvPr>
            <p:ph idx="1"/>
          </p:nvPr>
        </p:nvSpPr>
        <p:spPr/>
        <p:txBody>
          <a:bodyPr/>
          <a:lstStyle/>
          <a:p>
            <a:pPr marL="457200" indent="0">
              <a:buNone/>
            </a:pPr>
            <a:r>
              <a:rPr lang="en-US" dirty="0"/>
              <a:t>ICS has specific tools and processes that can help move your team through a response in an organized way.</a:t>
            </a:r>
          </a:p>
        </p:txBody>
      </p:sp>
    </p:spTree>
    <p:extLst>
      <p:ext uri="{BB962C8B-B14F-4D97-AF65-F5344CB8AC3E}">
        <p14:creationId xmlns:p14="http://schemas.microsoft.com/office/powerpoint/2010/main" val="2179061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t>
            </a:r>
            <a:r>
              <a:rPr lang="en-US" dirty="0"/>
              <a:t>P</a:t>
            </a:r>
          </a:p>
        </p:txBody>
      </p:sp>
      <p:sp>
        <p:nvSpPr>
          <p:cNvPr id="3" name="Content Placeholder 2"/>
          <p:cNvSpPr>
            <a:spLocks noGrp="1"/>
          </p:cNvSpPr>
          <p:nvPr>
            <p:ph idx="1"/>
          </p:nvPr>
        </p:nvSpPr>
        <p:spPr>
          <a:xfrm>
            <a:off x="838200" y="1290734"/>
            <a:ext cx="10515600" cy="4841682"/>
          </a:xfrm>
        </p:spPr>
        <p:txBody>
          <a:bodyPr/>
          <a:lstStyle/>
          <a:p>
            <a:pPr marL="0" indent="0">
              <a:buNone/>
            </a:pPr>
            <a:r>
              <a:rPr lang="en-US" dirty="0" smtClean="0"/>
              <a:t>The Planning P is a powerful tool … if you use it. </a:t>
            </a:r>
          </a:p>
          <a:p>
            <a:r>
              <a:rPr lang="en-US" dirty="0" smtClean="0"/>
              <a:t>Roadmap to what should happen when and with whom. </a:t>
            </a:r>
          </a:p>
          <a:p>
            <a:r>
              <a:rPr lang="en-US" dirty="0" smtClean="0"/>
              <a:t>2 parts</a:t>
            </a:r>
          </a:p>
          <a:p>
            <a:pPr lvl="1"/>
            <a:r>
              <a:rPr lang="en-US" dirty="0" smtClean="0"/>
              <a:t>Stem</a:t>
            </a:r>
          </a:p>
          <a:p>
            <a:pPr lvl="1"/>
            <a:r>
              <a:rPr lang="en-US" dirty="0" smtClean="0"/>
              <a:t>Circle (circular sequence)</a:t>
            </a:r>
          </a:p>
          <a:p>
            <a:pPr lvl="1"/>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descr="image of a road m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166" y="3039996"/>
            <a:ext cx="4108015" cy="2738677"/>
          </a:xfrm>
          <a:prstGeom prst="rect">
            <a:avLst/>
          </a:prstGeom>
        </p:spPr>
      </p:pic>
    </p:spTree>
    <p:extLst>
      <p:ext uri="{BB962C8B-B14F-4D97-AF65-F5344CB8AC3E}">
        <p14:creationId xmlns:p14="http://schemas.microsoft.com/office/powerpoint/2010/main" val="1649994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Day 1: ICS Responsibilities and Fundamentals Review</a:t>
            </a:r>
            <a:endParaRPr lang="en-US" dirty="0"/>
          </a:p>
        </p:txBody>
      </p:sp>
      <p:pic>
        <p:nvPicPr>
          <p:cNvPr id="3" name="Content Placeholder 2" descr="Image of the Planning P." title="Planning 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379" y="1576387"/>
            <a:ext cx="5252706" cy="4779963"/>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1523093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 Stem</a:t>
            </a:r>
            <a:endParaRPr lang="en-US" dirty="0"/>
          </a:p>
        </p:txBody>
      </p:sp>
      <p:sp>
        <p:nvSpPr>
          <p:cNvPr id="14" name="TextBox 13"/>
          <p:cNvSpPr txBox="1"/>
          <p:nvPr/>
        </p:nvSpPr>
        <p:spPr>
          <a:xfrm>
            <a:off x="1672389" y="3208297"/>
            <a:ext cx="2683043" cy="1384995"/>
          </a:xfrm>
          <a:prstGeom prst="rect">
            <a:avLst/>
          </a:prstGeom>
          <a:noFill/>
        </p:spPr>
        <p:txBody>
          <a:bodyPr wrap="square" rtlCol="0">
            <a:spAutoFit/>
          </a:bodyPr>
          <a:lstStyle/>
          <a:p>
            <a:r>
              <a:rPr lang="en-US" sz="2800" dirty="0" smtClean="0"/>
              <a:t>Phase 1: Understand the Situation (Initial)</a:t>
            </a:r>
          </a:p>
        </p:txBody>
      </p:sp>
      <p:graphicFrame>
        <p:nvGraphicFramePr>
          <p:cNvPr id="9" name="Table 8" descr="Initial IMAT Meeting or IC/UC Meeting" title="Phase 1: Understand the Situation (Initial)"/>
          <p:cNvGraphicFramePr>
            <a:graphicFrameLocks noGrp="1"/>
          </p:cNvGraphicFramePr>
          <p:nvPr>
            <p:extLst>
              <p:ext uri="{D42A27DB-BD31-4B8C-83A1-F6EECF244321}">
                <p14:modId xmlns:p14="http://schemas.microsoft.com/office/powerpoint/2010/main" val="3875009733"/>
              </p:ext>
            </p:extLst>
          </p:nvPr>
        </p:nvGraphicFramePr>
        <p:xfrm>
          <a:off x="4632155" y="2329982"/>
          <a:ext cx="2971799" cy="640080"/>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626444">
                <a:tc>
                  <a:txBody>
                    <a:bodyPr/>
                    <a:lstStyle/>
                    <a:p>
                      <a:pPr algn="ctr"/>
                      <a:r>
                        <a:rPr lang="en-US" dirty="0" smtClean="0">
                          <a:solidFill>
                            <a:schemeClr val="tx2"/>
                          </a:solidFill>
                        </a:rPr>
                        <a:t>Initial</a:t>
                      </a:r>
                      <a:r>
                        <a:rPr lang="en-US" baseline="0" dirty="0" smtClean="0">
                          <a:solidFill>
                            <a:schemeClr val="tx2"/>
                          </a:solidFill>
                        </a:rPr>
                        <a:t> IMAT Meeting or IC/UC Meeting</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0" name="Table 9" descr="Incident Brief&#10;" title="Phase 1: Understand the Situation (Initial)"/>
          <p:cNvGraphicFramePr>
            <a:graphicFrameLocks noGrp="1"/>
          </p:cNvGraphicFramePr>
          <p:nvPr>
            <p:extLst>
              <p:ext uri="{D42A27DB-BD31-4B8C-83A1-F6EECF244321}">
                <p14:modId xmlns:p14="http://schemas.microsoft.com/office/powerpoint/2010/main" val="1021350691"/>
              </p:ext>
            </p:extLst>
          </p:nvPr>
        </p:nvGraphicFramePr>
        <p:xfrm>
          <a:off x="4632155" y="3007895"/>
          <a:ext cx="2971799" cy="524509"/>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524509">
                <a:tc>
                  <a:txBody>
                    <a:bodyPr/>
                    <a:lstStyle/>
                    <a:p>
                      <a:pPr algn="ctr"/>
                      <a:r>
                        <a:rPr lang="en-US" dirty="0" smtClean="0">
                          <a:solidFill>
                            <a:schemeClr val="tx2"/>
                          </a:solidFill>
                        </a:rPr>
                        <a:t>Incident Brief</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1" name="Table 10" descr="Initial Response and Assessment&#10;" title="Phase 1: Understand the Situation (Initial)"/>
          <p:cNvGraphicFramePr>
            <a:graphicFrameLocks noGrp="1"/>
          </p:cNvGraphicFramePr>
          <p:nvPr>
            <p:extLst>
              <p:ext uri="{D42A27DB-BD31-4B8C-83A1-F6EECF244321}">
                <p14:modId xmlns:p14="http://schemas.microsoft.com/office/powerpoint/2010/main" val="4222325774"/>
              </p:ext>
            </p:extLst>
          </p:nvPr>
        </p:nvGraphicFramePr>
        <p:xfrm>
          <a:off x="4632155" y="3583873"/>
          <a:ext cx="2971799" cy="640080"/>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370840">
                <a:tc>
                  <a:txBody>
                    <a:bodyPr/>
                    <a:lstStyle/>
                    <a:p>
                      <a:pPr algn="ctr"/>
                      <a:r>
                        <a:rPr lang="en-US" dirty="0" smtClean="0">
                          <a:solidFill>
                            <a:schemeClr val="tx2"/>
                          </a:solidFill>
                        </a:rPr>
                        <a:t>Initial Response and Assessment</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2" name="Table 11" descr="Notification&#10;" title="Phase 1: Understand the Situation (Initial)"/>
          <p:cNvGraphicFramePr>
            <a:graphicFrameLocks noGrp="1"/>
          </p:cNvGraphicFramePr>
          <p:nvPr>
            <p:extLst>
              <p:ext uri="{D42A27DB-BD31-4B8C-83A1-F6EECF244321}">
                <p14:modId xmlns:p14="http://schemas.microsoft.com/office/powerpoint/2010/main" val="1383834261"/>
              </p:ext>
            </p:extLst>
          </p:nvPr>
        </p:nvGraphicFramePr>
        <p:xfrm>
          <a:off x="4632155" y="4274753"/>
          <a:ext cx="2971799" cy="588611"/>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588611">
                <a:tc>
                  <a:txBody>
                    <a:bodyPr/>
                    <a:lstStyle/>
                    <a:p>
                      <a:pPr algn="ctr"/>
                      <a:r>
                        <a:rPr lang="en-US" dirty="0" smtClean="0">
                          <a:solidFill>
                            <a:schemeClr val="tx2"/>
                          </a:solidFill>
                        </a:rPr>
                        <a:t>Notification</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3" name="Table 12" descr="Incident/Event&#10;" title="Phase 1: Understand the Situation (Initial)"/>
          <p:cNvGraphicFramePr>
            <a:graphicFrameLocks noGrp="1"/>
          </p:cNvGraphicFramePr>
          <p:nvPr>
            <p:extLst>
              <p:ext uri="{D42A27DB-BD31-4B8C-83A1-F6EECF244321}">
                <p14:modId xmlns:p14="http://schemas.microsoft.com/office/powerpoint/2010/main" val="2443267470"/>
              </p:ext>
            </p:extLst>
          </p:nvPr>
        </p:nvGraphicFramePr>
        <p:xfrm>
          <a:off x="4632155" y="4914833"/>
          <a:ext cx="2971799" cy="571567"/>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571567">
                <a:tc>
                  <a:txBody>
                    <a:bodyPr/>
                    <a:lstStyle/>
                    <a:p>
                      <a:pPr algn="ctr"/>
                      <a:r>
                        <a:rPr lang="en-US" dirty="0" smtClean="0">
                          <a:solidFill>
                            <a:schemeClr val="tx2"/>
                          </a:solidFill>
                        </a:rPr>
                        <a:t>Incident/Event</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spTree>
    <p:extLst>
      <p:ext uri="{BB962C8B-B14F-4D97-AF65-F5344CB8AC3E}">
        <p14:creationId xmlns:p14="http://schemas.microsoft.com/office/powerpoint/2010/main" val="55583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 Up - Activate ICS or Not?</a:t>
            </a:r>
            <a:endParaRPr lang="en-US" dirty="0"/>
          </a:p>
        </p:txBody>
      </p:sp>
      <p:pic>
        <p:nvPicPr>
          <p:cNvPr id="7" name="Content Placeholder 6" descr="Decision making tree that can be used by public health emergency preparedness to determine triggers for activating ICS." title="Algorithm to Guide Public Health Incident Command System Activitie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38008"/>
          <a:stretch/>
        </p:blipFill>
        <p:spPr>
          <a:xfrm>
            <a:off x="1597306" y="1334536"/>
            <a:ext cx="8747786" cy="5517677"/>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608284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 Stem Contd.</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4/1/2019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9" name="Table 8" descr="Initial IMAT Meeting or IC/UC Meeting&#10;" title="Phase 1: Understand the Situation (Initial)"/>
          <p:cNvGraphicFramePr>
            <a:graphicFrameLocks noGrp="1"/>
          </p:cNvGraphicFramePr>
          <p:nvPr>
            <p:extLst>
              <p:ext uri="{D42A27DB-BD31-4B8C-83A1-F6EECF244321}">
                <p14:modId xmlns:p14="http://schemas.microsoft.com/office/powerpoint/2010/main" val="3608950882"/>
              </p:ext>
            </p:extLst>
          </p:nvPr>
        </p:nvGraphicFramePr>
        <p:xfrm>
          <a:off x="4632155" y="2329982"/>
          <a:ext cx="2971799" cy="640080"/>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626444">
                <a:tc>
                  <a:txBody>
                    <a:bodyPr/>
                    <a:lstStyle/>
                    <a:p>
                      <a:pPr algn="ctr"/>
                      <a:r>
                        <a:rPr lang="en-US" dirty="0" smtClean="0">
                          <a:solidFill>
                            <a:schemeClr val="tx2"/>
                          </a:solidFill>
                        </a:rPr>
                        <a:t>Initial</a:t>
                      </a:r>
                      <a:r>
                        <a:rPr lang="en-US" baseline="0" dirty="0" smtClean="0">
                          <a:solidFill>
                            <a:schemeClr val="tx2"/>
                          </a:solidFill>
                        </a:rPr>
                        <a:t> IMAT Meeting or IC/UC Meeting</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0" name="Table 9" descr="Incident Brief&#10;" title="Phase 1: Understand the Situation (Initial)"/>
          <p:cNvGraphicFramePr>
            <a:graphicFrameLocks noGrp="1"/>
          </p:cNvGraphicFramePr>
          <p:nvPr>
            <p:extLst>
              <p:ext uri="{D42A27DB-BD31-4B8C-83A1-F6EECF244321}">
                <p14:modId xmlns:p14="http://schemas.microsoft.com/office/powerpoint/2010/main" val="2137573580"/>
              </p:ext>
            </p:extLst>
          </p:nvPr>
        </p:nvGraphicFramePr>
        <p:xfrm>
          <a:off x="4632155" y="3007895"/>
          <a:ext cx="2971799" cy="524509"/>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524509">
                <a:tc>
                  <a:txBody>
                    <a:bodyPr/>
                    <a:lstStyle/>
                    <a:p>
                      <a:pPr algn="ctr"/>
                      <a:r>
                        <a:rPr lang="en-US" dirty="0" smtClean="0">
                          <a:solidFill>
                            <a:schemeClr val="tx2"/>
                          </a:solidFill>
                        </a:rPr>
                        <a:t>Incident Brief</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1" name="Table 10" descr="Initial Response and Assessment&#10;" title="Phase 1: Understand the Situation (Initial)"/>
          <p:cNvGraphicFramePr>
            <a:graphicFrameLocks noGrp="1"/>
          </p:cNvGraphicFramePr>
          <p:nvPr>
            <p:extLst>
              <p:ext uri="{D42A27DB-BD31-4B8C-83A1-F6EECF244321}">
                <p14:modId xmlns:p14="http://schemas.microsoft.com/office/powerpoint/2010/main" val="1432281086"/>
              </p:ext>
            </p:extLst>
          </p:nvPr>
        </p:nvGraphicFramePr>
        <p:xfrm>
          <a:off x="4632155" y="3583873"/>
          <a:ext cx="2971799" cy="640080"/>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370840">
                <a:tc>
                  <a:txBody>
                    <a:bodyPr/>
                    <a:lstStyle/>
                    <a:p>
                      <a:pPr algn="ctr"/>
                      <a:r>
                        <a:rPr lang="en-US" dirty="0" smtClean="0">
                          <a:solidFill>
                            <a:schemeClr val="tx2"/>
                          </a:solidFill>
                        </a:rPr>
                        <a:t>Initial Response and Assessment</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2" name="Table 11" descr="Notification&#10;" title="Phase 1: Understand the Situation (Initial)"/>
          <p:cNvGraphicFramePr>
            <a:graphicFrameLocks noGrp="1"/>
          </p:cNvGraphicFramePr>
          <p:nvPr>
            <p:extLst>
              <p:ext uri="{D42A27DB-BD31-4B8C-83A1-F6EECF244321}">
                <p14:modId xmlns:p14="http://schemas.microsoft.com/office/powerpoint/2010/main" val="1091092328"/>
              </p:ext>
            </p:extLst>
          </p:nvPr>
        </p:nvGraphicFramePr>
        <p:xfrm>
          <a:off x="4632155" y="4274753"/>
          <a:ext cx="2971799" cy="588611"/>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588611">
                <a:tc>
                  <a:txBody>
                    <a:bodyPr/>
                    <a:lstStyle/>
                    <a:p>
                      <a:pPr algn="ctr"/>
                      <a:r>
                        <a:rPr lang="en-US" dirty="0" smtClean="0">
                          <a:solidFill>
                            <a:schemeClr val="tx2"/>
                          </a:solidFill>
                        </a:rPr>
                        <a:t>Notification</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graphicFrame>
        <p:nvGraphicFramePr>
          <p:cNvPr id="13" name="Table 12" descr="Incident/Event&#10;" title="Phase 1: Understand the Situation (Initial)"/>
          <p:cNvGraphicFramePr>
            <a:graphicFrameLocks noGrp="1"/>
          </p:cNvGraphicFramePr>
          <p:nvPr>
            <p:extLst>
              <p:ext uri="{D42A27DB-BD31-4B8C-83A1-F6EECF244321}">
                <p14:modId xmlns:p14="http://schemas.microsoft.com/office/powerpoint/2010/main" val="1048946575"/>
              </p:ext>
            </p:extLst>
          </p:nvPr>
        </p:nvGraphicFramePr>
        <p:xfrm>
          <a:off x="4632155" y="4914833"/>
          <a:ext cx="2971799" cy="571567"/>
        </p:xfrm>
        <a:graphic>
          <a:graphicData uri="http://schemas.openxmlformats.org/drawingml/2006/table">
            <a:tbl>
              <a:tblPr firstRow="1" bandRow="1">
                <a:tableStyleId>{5C22544A-7EE6-4342-B048-85BDC9FD1C3A}</a:tableStyleId>
              </a:tblPr>
              <a:tblGrid>
                <a:gridCol w="2971799">
                  <a:extLst>
                    <a:ext uri="{9D8B030D-6E8A-4147-A177-3AD203B41FA5}">
                      <a16:colId xmlns:a16="http://schemas.microsoft.com/office/drawing/2014/main" val="3159314679"/>
                    </a:ext>
                  </a:extLst>
                </a:gridCol>
              </a:tblGrid>
              <a:tr h="571567">
                <a:tc>
                  <a:txBody>
                    <a:bodyPr/>
                    <a:lstStyle/>
                    <a:p>
                      <a:pPr algn="ctr"/>
                      <a:r>
                        <a:rPr lang="en-US" dirty="0" smtClean="0">
                          <a:solidFill>
                            <a:schemeClr val="tx2"/>
                          </a:solidFill>
                        </a:rPr>
                        <a:t>Incident/Event</a:t>
                      </a:r>
                      <a:endParaRPr lang="en-US" dirty="0">
                        <a:solidFill>
                          <a:schemeClr val="tx2"/>
                        </a:solidFill>
                      </a:endParaRPr>
                    </a:p>
                  </a:txBody>
                  <a:tcPr anchor="ctr">
                    <a:solidFill>
                      <a:schemeClr val="bg2">
                        <a:lumMod val="90000"/>
                      </a:schemeClr>
                    </a:solidFill>
                  </a:tcPr>
                </a:tc>
                <a:extLst>
                  <a:ext uri="{0D108BD9-81ED-4DB2-BD59-A6C34878D82A}">
                    <a16:rowId xmlns:a16="http://schemas.microsoft.com/office/drawing/2014/main" val="931198523"/>
                  </a:ext>
                </a:extLst>
              </a:tr>
            </a:tbl>
          </a:graphicData>
        </a:graphic>
      </p:graphicFrame>
      <p:sp>
        <p:nvSpPr>
          <p:cNvPr id="14" name="TextBox 13" title="Phase 1: Understand the Situation (Initial)"/>
          <p:cNvSpPr txBox="1"/>
          <p:nvPr/>
        </p:nvSpPr>
        <p:spPr>
          <a:xfrm>
            <a:off x="1672389" y="3208297"/>
            <a:ext cx="268304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3865"/>
                </a:solidFill>
                <a:effectLst/>
                <a:uLnTx/>
                <a:uFillTx/>
                <a:latin typeface="Calibri"/>
                <a:ea typeface="+mn-ea"/>
                <a:cs typeface="+mn-cs"/>
              </a:rPr>
              <a:t>Phase 1: Understand the Situation (Initial)</a:t>
            </a:r>
          </a:p>
        </p:txBody>
      </p:sp>
    </p:spTree>
    <p:extLst>
      <p:ext uri="{BB962C8B-B14F-4D97-AF65-F5344CB8AC3E}">
        <p14:creationId xmlns:p14="http://schemas.microsoft.com/office/powerpoint/2010/main" val="2649039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Training Objectives</a:t>
            </a:r>
            <a:endParaRPr lang="en-US" dirty="0"/>
          </a:p>
        </p:txBody>
      </p:sp>
      <p:sp>
        <p:nvSpPr>
          <p:cNvPr id="5" name="Content Placeholder 4"/>
          <p:cNvSpPr>
            <a:spLocks noGrp="1"/>
          </p:cNvSpPr>
          <p:nvPr>
            <p:ph idx="1"/>
          </p:nvPr>
        </p:nvSpPr>
        <p:spPr/>
        <p:txBody>
          <a:bodyPr/>
          <a:lstStyle/>
          <a:p>
            <a:r>
              <a:rPr lang="en-US" dirty="0"/>
              <a:t>Review Incident Command System (ICS) positions and responsibilities and assume a role in a simulated response.</a:t>
            </a:r>
          </a:p>
          <a:p>
            <a:r>
              <a:rPr lang="en-US" dirty="0"/>
              <a:t>Develop SMART incident response objectives, identify strategies and tactics, and finally hold an incident briefing.</a:t>
            </a:r>
          </a:p>
          <a:p>
            <a:r>
              <a:rPr lang="en-US" dirty="0"/>
              <a:t>Review the Planning P phases and the ICS forms used in each phase and develop an Incident Action Plan.</a:t>
            </a:r>
          </a:p>
          <a:p>
            <a:r>
              <a:rPr lang="en-US" dirty="0"/>
              <a:t>Identify next steps for applying the ICS process and tools for planned and emergency incident responses within their agencies</a:t>
            </a:r>
            <a:r>
              <a:rPr lang="en-US" dirty="0" smtClean="0"/>
              <a:t>.</a:t>
            </a:r>
            <a:endParaRPr lang="en-US" dirty="0"/>
          </a:p>
        </p:txBody>
      </p:sp>
    </p:spTree>
    <p:extLst>
      <p:ext uri="{BB962C8B-B14F-4D97-AF65-F5344CB8AC3E}">
        <p14:creationId xmlns:p14="http://schemas.microsoft.com/office/powerpoint/2010/main" val="883963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Incident Briefing 201 Activity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Activity:</a:t>
            </a:r>
          </a:p>
          <a:p>
            <a:pPr marL="457200" lvl="1" indent="0">
              <a:buNone/>
            </a:pPr>
            <a:r>
              <a:rPr lang="en-US" sz="2400" dirty="0" smtClean="0"/>
              <a:t>Step 1:	Review assigned scenario</a:t>
            </a:r>
          </a:p>
          <a:p>
            <a:pPr marL="457200" lvl="1" indent="0">
              <a:buNone/>
            </a:pPr>
            <a:r>
              <a:rPr lang="en-US" sz="2400" dirty="0" smtClean="0"/>
              <a:t>Step 2:	Complete ICS 201 Initial Incident Briefing form using information 			from assigned scenario.</a:t>
            </a:r>
          </a:p>
          <a:p>
            <a:pPr marL="457200" lvl="1" indent="0" algn="ctr">
              <a:buNone/>
            </a:pPr>
            <a:r>
              <a:rPr lang="en-US" sz="2400" dirty="0" smtClean="0"/>
              <a:t>15 minutes to complete ICS 201</a:t>
            </a:r>
          </a:p>
          <a:p>
            <a:pPr marL="457200" lvl="1" indent="0">
              <a:buNone/>
            </a:pPr>
            <a:r>
              <a:rPr lang="en-US" sz="2400" dirty="0" smtClean="0"/>
              <a:t>Step 3:	Provide a briefing on your incident</a:t>
            </a:r>
          </a:p>
          <a:p>
            <a:pPr marL="0" indent="0">
              <a:buNone/>
            </a:pPr>
            <a:r>
              <a:rPr lang="en-US" sz="2800" dirty="0" smtClean="0"/>
              <a:t>Discussion or Questions?</a:t>
            </a:r>
            <a:endParaRPr lang="en-US" sz="28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962824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 – Circle of Fun</a:t>
            </a:r>
            <a:endParaRPr lang="en-US" dirty="0"/>
          </a:p>
        </p:txBody>
      </p:sp>
      <p:sp>
        <p:nvSpPr>
          <p:cNvPr id="7" name="TextBox 6"/>
          <p:cNvSpPr txBox="1"/>
          <p:nvPr/>
        </p:nvSpPr>
        <p:spPr>
          <a:xfrm>
            <a:off x="825190" y="3019077"/>
            <a:ext cx="2743200" cy="1384995"/>
          </a:xfrm>
          <a:prstGeom prst="rect">
            <a:avLst/>
          </a:prstGeom>
          <a:noFill/>
        </p:spPr>
        <p:txBody>
          <a:bodyPr wrap="square" rtlCol="0">
            <a:spAutoFit/>
          </a:bodyPr>
          <a:lstStyle/>
          <a:p>
            <a:r>
              <a:rPr lang="en-US" sz="2800" dirty="0" smtClean="0"/>
              <a:t>Phase 2: Establish Incident Objectives</a:t>
            </a:r>
          </a:p>
        </p:txBody>
      </p:sp>
      <p:pic>
        <p:nvPicPr>
          <p:cNvPr id="5" name="Content Placeholder 4" descr="Image of the Planning P." title="Planning P"/>
          <p:cNvPicPr>
            <a:picLocks noGrp="1" noChangeAspect="1"/>
          </p:cNvPicPr>
          <p:nvPr>
            <p:ph idx="1"/>
          </p:nvPr>
        </p:nvPicPr>
        <p:blipFill rotWithShape="1">
          <a:blip r:embed="rId3">
            <a:extLst>
              <a:ext uri="{28A0092B-C50C-407E-A947-70E740481C1C}">
                <a14:useLocalDpi xmlns:a14="http://schemas.microsoft.com/office/drawing/2010/main" val="0"/>
              </a:ext>
            </a:extLst>
          </a:blip>
          <a:srcRect l="2514" t="473" r="2331"/>
          <a:stretch/>
        </p:blipFill>
        <p:spPr>
          <a:xfrm>
            <a:off x="3823063" y="1846217"/>
            <a:ext cx="4554584" cy="4330746"/>
          </a:xfrm>
        </p:spPr>
      </p:pic>
      <p:pic>
        <p:nvPicPr>
          <p:cNvPr id="3" name="Picture 2" descr="Phase 2 of the Planning P includes developing incident objectives and holding a command and general staff meeting." title="Phase 2: Establish Incident Objectives"/>
          <p:cNvPicPr>
            <a:picLocks noChangeAspect="1"/>
          </p:cNvPicPr>
          <p:nvPr/>
        </p:nvPicPr>
        <p:blipFill>
          <a:blip r:embed="rId4"/>
          <a:stretch>
            <a:fillRect/>
          </a:stretch>
        </p:blipFill>
        <p:spPr>
          <a:xfrm>
            <a:off x="4725786" y="1991910"/>
            <a:ext cx="2740428" cy="4039359"/>
          </a:xfrm>
          <a:prstGeom prst="rect">
            <a:avLst/>
          </a:prstGeom>
        </p:spPr>
      </p:pic>
    </p:spTree>
    <p:extLst>
      <p:ext uri="{BB962C8B-B14F-4D97-AF65-F5344CB8AC3E}">
        <p14:creationId xmlns:p14="http://schemas.microsoft.com/office/powerpoint/2010/main" val="10219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4000"/>
                                        <p:tgtEl>
                                          <p:spTgt spid="5"/>
                                        </p:tgtEl>
                                      </p:cBhvr>
                                    </p:animEffect>
                                    <p:set>
                                      <p:cBhvr>
                                        <p:cTn id="9"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  </a:t>
            </a:r>
          </a:p>
        </p:txBody>
      </p:sp>
      <p:sp>
        <p:nvSpPr>
          <p:cNvPr id="15" name="TextBox 14" title="The Start of "/>
          <p:cNvSpPr txBox="1"/>
          <p:nvPr/>
        </p:nvSpPr>
        <p:spPr>
          <a:xfrm>
            <a:off x="447772" y="2781705"/>
            <a:ext cx="5703377" cy="2585323"/>
          </a:xfrm>
          <a:prstGeom prst="rect">
            <a:avLst/>
          </a:prstGeom>
          <a:noFill/>
        </p:spPr>
        <p:txBody>
          <a:bodyPr wrap="square" rtlCol="0">
            <a:spAutoFit/>
          </a:bodyPr>
          <a:lstStyle/>
          <a:p>
            <a:pPr algn="ctr"/>
            <a:r>
              <a:rPr lang="en-US" sz="5400" dirty="0" smtClean="0"/>
              <a:t>The Start of </a:t>
            </a:r>
          </a:p>
          <a:p>
            <a:pPr algn="ctr"/>
            <a:r>
              <a:rPr lang="en-US" sz="5400" dirty="0" smtClean="0"/>
              <a:t>Each </a:t>
            </a:r>
          </a:p>
          <a:p>
            <a:pPr algn="ctr"/>
            <a:r>
              <a:rPr lang="en-US" sz="5400" dirty="0" smtClean="0"/>
              <a:t>Planning Cycle</a:t>
            </a:r>
            <a:endParaRPr lang="en-US" sz="5400" dirty="0"/>
          </a:p>
        </p:txBody>
      </p:sp>
      <p:pic>
        <p:nvPicPr>
          <p:cNvPr id="5" name="Picture 4" title="The Planning P"/>
          <p:cNvPicPr>
            <a:picLocks noChangeAspect="1"/>
          </p:cNvPicPr>
          <p:nvPr/>
        </p:nvPicPr>
        <p:blipFill>
          <a:blip r:embed="rId3"/>
          <a:stretch>
            <a:fillRect/>
          </a:stretch>
        </p:blipFill>
        <p:spPr>
          <a:xfrm>
            <a:off x="6598920" y="1684528"/>
            <a:ext cx="5255207" cy="4779678"/>
          </a:xfrm>
          <a:prstGeom prst="rect">
            <a:avLst/>
          </a:prstGeom>
        </p:spPr>
      </p:pic>
      <p:grpSp>
        <p:nvGrpSpPr>
          <p:cNvPr id="7" name="Group 6" descr="Arrows pointing towards phase 2 of the Planning P." title="The Start of Each Planning Cycle"/>
          <p:cNvGrpSpPr/>
          <p:nvPr/>
        </p:nvGrpSpPr>
        <p:grpSpPr>
          <a:xfrm>
            <a:off x="5737124" y="3890075"/>
            <a:ext cx="2193519" cy="863213"/>
            <a:chOff x="5737124" y="3890075"/>
            <a:chExt cx="2193519" cy="863213"/>
          </a:xfrm>
        </p:grpSpPr>
        <p:cxnSp>
          <p:nvCxnSpPr>
            <p:cNvPr id="8" name="Straight Arrow Connector 7"/>
            <p:cNvCxnSpPr/>
            <p:nvPr/>
          </p:nvCxnSpPr>
          <p:spPr>
            <a:xfrm flipV="1">
              <a:off x="5737124" y="3890075"/>
              <a:ext cx="2105018" cy="341441"/>
            </a:xfrm>
            <a:prstGeom prst="straightConnector1">
              <a:avLst/>
            </a:prstGeom>
            <a:ln w="63500">
              <a:tailEnd type="triangle"/>
            </a:ln>
          </p:spPr>
          <p:style>
            <a:lnRef idx="1">
              <a:schemeClr val="dk1"/>
            </a:lnRef>
            <a:fillRef idx="0">
              <a:schemeClr val="dk1"/>
            </a:fillRef>
            <a:effectRef idx="0">
              <a:schemeClr val="dk1"/>
            </a:effectRef>
            <a:fontRef idx="minor">
              <a:schemeClr val="tx1"/>
            </a:fontRef>
          </p:style>
        </p:cxnSp>
        <p:pic>
          <p:nvPicPr>
            <p:cNvPr id="10" name="Picture 9" descr="Arrows pointing towards Phase 2 of the Planning P." title="The Start of Each Planning Cycle"/>
            <p:cNvPicPr>
              <a:picLocks noChangeAspect="1"/>
            </p:cNvPicPr>
            <p:nvPr/>
          </p:nvPicPr>
          <p:blipFill>
            <a:blip r:embed="rId4"/>
            <a:stretch>
              <a:fillRect/>
            </a:stretch>
          </p:blipFill>
          <p:spPr>
            <a:xfrm rot="1451880" flipV="1">
              <a:off x="5739841" y="4161926"/>
              <a:ext cx="2190802" cy="591362"/>
            </a:xfrm>
            <a:prstGeom prst="rect">
              <a:avLst/>
            </a:prstGeom>
          </p:spPr>
        </p:pic>
      </p:grpSp>
    </p:spTree>
    <p:extLst>
      <p:ext uri="{BB962C8B-B14F-4D97-AF65-F5344CB8AC3E}">
        <p14:creationId xmlns:p14="http://schemas.microsoft.com/office/powerpoint/2010/main" val="30381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“SMART” Objectives</a:t>
            </a:r>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23</a:t>
            </a:fld>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solidFill>
                  <a:schemeClr val="accent2"/>
                </a:solidFill>
              </a:rPr>
              <a:t>S</a:t>
            </a:r>
            <a:r>
              <a:rPr lang="en-US" b="1" dirty="0">
                <a:solidFill>
                  <a:schemeClr val="accent1"/>
                </a:solidFill>
              </a:rPr>
              <a:t>pecific – Is the wording precise and unambiguous?</a:t>
            </a:r>
            <a:endParaRPr lang="en-US" b="1" dirty="0">
              <a:solidFill>
                <a:schemeClr val="accent2"/>
              </a:solidFill>
            </a:endParaRPr>
          </a:p>
          <a:p>
            <a:pPr marL="0" indent="0">
              <a:buNone/>
            </a:pPr>
            <a:r>
              <a:rPr lang="en-US" sz="3600" b="1" dirty="0" smtClean="0">
                <a:solidFill>
                  <a:schemeClr val="accent2"/>
                </a:solidFill>
              </a:rPr>
              <a:t>M</a:t>
            </a:r>
            <a:r>
              <a:rPr lang="en-US" b="1" dirty="0">
                <a:solidFill>
                  <a:schemeClr val="accent1"/>
                </a:solidFill>
              </a:rPr>
              <a:t>easurable – How will achievements be measured?</a:t>
            </a:r>
          </a:p>
          <a:p>
            <a:pPr marL="0" indent="0">
              <a:buNone/>
            </a:pPr>
            <a:r>
              <a:rPr lang="en-US" sz="3600" b="1" dirty="0" smtClean="0">
                <a:solidFill>
                  <a:schemeClr val="accent2"/>
                </a:solidFill>
              </a:rPr>
              <a:t>A</a:t>
            </a:r>
            <a:r>
              <a:rPr lang="en-US" b="1" dirty="0">
                <a:solidFill>
                  <a:schemeClr val="accent1"/>
                </a:solidFill>
              </a:rPr>
              <a:t>ction oriented – Is an action verb used to describe expected accomplishments?</a:t>
            </a:r>
          </a:p>
          <a:p>
            <a:pPr marL="0" indent="0">
              <a:buNone/>
            </a:pPr>
            <a:r>
              <a:rPr lang="en-US" sz="3600" b="1" dirty="0" smtClean="0">
                <a:solidFill>
                  <a:schemeClr val="accent2"/>
                </a:solidFill>
              </a:rPr>
              <a:t>R</a:t>
            </a:r>
            <a:r>
              <a:rPr lang="en-US" b="1" dirty="0" smtClean="0">
                <a:solidFill>
                  <a:schemeClr val="accent1"/>
                </a:solidFill>
              </a:rPr>
              <a:t>ealistic </a:t>
            </a:r>
            <a:r>
              <a:rPr lang="en-US" b="1" dirty="0">
                <a:solidFill>
                  <a:schemeClr val="accent1"/>
                </a:solidFill>
              </a:rPr>
              <a:t>– Is the outcome achievable with available resources?</a:t>
            </a:r>
          </a:p>
          <a:p>
            <a:pPr marL="0" indent="0">
              <a:buNone/>
            </a:pPr>
            <a:r>
              <a:rPr lang="en-US" sz="3600" b="1" dirty="0" smtClean="0">
                <a:solidFill>
                  <a:schemeClr val="accent2"/>
                </a:solidFill>
              </a:rPr>
              <a:t>T</a:t>
            </a:r>
            <a:r>
              <a:rPr lang="en-US" b="1" dirty="0">
                <a:solidFill>
                  <a:schemeClr val="accent1"/>
                </a:solidFill>
              </a:rPr>
              <a:t>ime sensitive – What is the timeframe</a:t>
            </a:r>
            <a:r>
              <a:rPr lang="en-US" b="1" dirty="0" smtClean="0">
                <a:solidFill>
                  <a:schemeClr val="accent1"/>
                </a:solidFill>
              </a:rPr>
              <a:t>?</a:t>
            </a:r>
            <a:endParaRPr lang="en-US" b="1" dirty="0">
              <a:solidFill>
                <a:schemeClr val="accent1"/>
              </a:solidFill>
            </a:endParaRPr>
          </a:p>
        </p:txBody>
      </p:sp>
    </p:spTree>
    <p:extLst>
      <p:ext uri="{BB962C8B-B14F-4D97-AF65-F5344CB8AC3E}">
        <p14:creationId xmlns:p14="http://schemas.microsoft.com/office/powerpoint/2010/main" val="9734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Bloom’s Taxonomy</a:t>
            </a:r>
          </a:p>
        </p:txBody>
      </p:sp>
      <p:sp>
        <p:nvSpPr>
          <p:cNvPr id="3" name="Content Placeholder 2"/>
          <p:cNvSpPr>
            <a:spLocks noGrp="1"/>
          </p:cNvSpPr>
          <p:nvPr>
            <p:ph idx="1"/>
          </p:nvPr>
        </p:nvSpPr>
        <p:spPr>
          <a:xfrm>
            <a:off x="469901" y="1745633"/>
            <a:ext cx="5397500" cy="4351338"/>
          </a:xfrm>
        </p:spPr>
        <p:txBody>
          <a:bodyPr>
            <a:normAutofit lnSpcReduction="10000"/>
          </a:bodyPr>
          <a:lstStyle/>
          <a:p>
            <a:endParaRPr lang="en-US" dirty="0"/>
          </a:p>
          <a:p>
            <a:r>
              <a:rPr lang="en-US" dirty="0"/>
              <a:t>Bloom’s Taxonomy is a framework for establishing organized objectives</a:t>
            </a:r>
          </a:p>
          <a:p>
            <a:r>
              <a:rPr lang="en-US" dirty="0"/>
              <a:t>Why is it important to have organized objectives?</a:t>
            </a:r>
          </a:p>
          <a:p>
            <a:pPr lvl="1"/>
            <a:r>
              <a:rPr lang="en-US" dirty="0"/>
              <a:t>To plan and deliver appropriate instruction to staff</a:t>
            </a:r>
          </a:p>
          <a:p>
            <a:pPr lvl="1"/>
            <a:r>
              <a:rPr lang="en-US" dirty="0"/>
              <a:t>To design strategies and tactics that are directly aligned with the incident objectives</a:t>
            </a:r>
          </a:p>
        </p:txBody>
      </p:sp>
      <p:pic>
        <p:nvPicPr>
          <p:cNvPr id="8" name="Picture 7" descr="Diagram showing the six levels of Bloom's Taxonomy, &quot;remember, understand, apply, analyze, evaluate, and create.&quot;" title="Bloom's Taxonomy"/>
          <p:cNvPicPr>
            <a:picLocks noChangeAspect="1"/>
          </p:cNvPicPr>
          <p:nvPr/>
        </p:nvPicPr>
        <p:blipFill>
          <a:blip r:embed="rId3"/>
          <a:stretch>
            <a:fillRect/>
          </a:stretch>
        </p:blipFill>
        <p:spPr>
          <a:xfrm>
            <a:off x="6352689" y="2164994"/>
            <a:ext cx="5001111" cy="3672599"/>
          </a:xfrm>
          <a:prstGeom prst="rect">
            <a:avLst/>
          </a:prstGeom>
        </p:spPr>
      </p:pic>
    </p:spTree>
    <p:extLst>
      <p:ext uri="{BB962C8B-B14F-4D97-AF65-F5344CB8AC3E}">
        <p14:creationId xmlns:p14="http://schemas.microsoft.com/office/powerpoint/2010/main" val="234923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a:t>SMART Objectives</a:t>
            </a:r>
          </a:p>
        </p:txBody>
      </p:sp>
      <p:sp>
        <p:nvSpPr>
          <p:cNvPr id="3" name="Content Placeholder 2"/>
          <p:cNvSpPr>
            <a:spLocks noGrp="1"/>
          </p:cNvSpPr>
          <p:nvPr>
            <p:ph idx="1"/>
          </p:nvPr>
        </p:nvSpPr>
        <p:spPr/>
        <p:txBody>
          <a:bodyPr vert="horz" lIns="91440" tIns="45720" rIns="91440" bIns="45720" rtlCol="0" anchor="t">
            <a:normAutofit fontScale="92500"/>
          </a:bodyPr>
          <a:lstStyle/>
          <a:p>
            <a:pPr marL="457200" lvl="1" indent="-457200">
              <a:buNone/>
            </a:pPr>
            <a:r>
              <a:rPr lang="en-US" sz="3200" dirty="0"/>
              <a:t>Examples:</a:t>
            </a:r>
          </a:p>
          <a:p>
            <a:r>
              <a:rPr lang="en-US" sz="2400" dirty="0"/>
              <a:t>Environmental health staff will complete inspections within 3 days for Springfield’s 45 licensed restaurants and grocery delis to allow them to reopen after a 24-hour power </a:t>
            </a:r>
            <a:r>
              <a:rPr lang="en-US" sz="2400"/>
              <a:t>failure. </a:t>
            </a:r>
            <a:endParaRPr lang="en-US" sz="2400" dirty="0"/>
          </a:p>
          <a:p>
            <a:r>
              <a:rPr lang="en-US" sz="2400" dirty="0"/>
              <a:t>Healthcare Surge group supervisor will establish a briefing schedule with the MDH Health Regulation Division to maintain situational awareness before the next operational period.</a:t>
            </a:r>
          </a:p>
          <a:p>
            <a:r>
              <a:rPr lang="en-US" sz="2400" dirty="0"/>
              <a:t>County Public Health employees will begin dispensing medication to the affected population at the open POD at County High School within 12 </a:t>
            </a:r>
            <a:r>
              <a:rPr lang="en-US" sz="2400"/>
              <a:t>hours.</a:t>
            </a:r>
            <a:endParaRPr lang="en-US" sz="2400" dirty="0">
              <a:cs typeface="Calibri"/>
            </a:endParaRPr>
          </a:p>
          <a:p>
            <a:r>
              <a:rPr lang="en-US" sz="2400"/>
              <a:t> </a:t>
            </a:r>
            <a:endParaRPr lang="en-US" sz="2400"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757686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SMART </a:t>
            </a:r>
            <a:r>
              <a:rPr lang="en-US" dirty="0" smtClean="0"/>
              <a:t>Objectives 1</a:t>
            </a:r>
            <a:endParaRPr lang="en-US" dirty="0"/>
          </a:p>
        </p:txBody>
      </p:sp>
      <p:sp>
        <p:nvSpPr>
          <p:cNvPr id="3" name="Content Placeholder 2"/>
          <p:cNvSpPr>
            <a:spLocks noGrp="1"/>
          </p:cNvSpPr>
          <p:nvPr>
            <p:ph idx="1"/>
          </p:nvPr>
        </p:nvSpPr>
        <p:spPr/>
        <p:txBody>
          <a:bodyPr/>
          <a:lstStyle/>
          <a:p>
            <a:r>
              <a:rPr lang="en-US" u="sng" dirty="0"/>
              <a:t>Situation</a:t>
            </a:r>
            <a:r>
              <a:rPr lang="en-US" dirty="0"/>
              <a:t>: Hurricane XYZ has caused significant flooding in your community, forcing several hospitals and nursing homes to evacuate.</a:t>
            </a:r>
          </a:p>
          <a:p>
            <a:r>
              <a:rPr lang="en-US" u="sng" dirty="0"/>
              <a:t>Incident Objective</a:t>
            </a:r>
            <a:r>
              <a:rPr lang="en-US" dirty="0"/>
              <a:t>: As needed, provide assistance to facilities that are evacuating.</a:t>
            </a:r>
          </a:p>
        </p:txBody>
      </p:sp>
      <p:sp>
        <p:nvSpPr>
          <p:cNvPr id="7" name="Cloud 6" descr="Thought bubble asking participants if the given objective is SMART." title="Is This Objective SMART?"/>
          <p:cNvSpPr/>
          <p:nvPr/>
        </p:nvSpPr>
        <p:spPr>
          <a:xfrm>
            <a:off x="6438900" y="3429000"/>
            <a:ext cx="4241624" cy="27479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73900" y="3860800"/>
            <a:ext cx="3009900" cy="1754326"/>
          </a:xfrm>
          <a:prstGeom prst="rect">
            <a:avLst/>
          </a:prstGeom>
          <a:noFill/>
        </p:spPr>
        <p:txBody>
          <a:bodyPr wrap="square" rtlCol="0">
            <a:spAutoFit/>
          </a:bodyPr>
          <a:lstStyle/>
          <a:p>
            <a:pPr algn="ctr"/>
            <a:r>
              <a:rPr lang="en-US" sz="3600" b="1" dirty="0">
                <a:solidFill>
                  <a:schemeClr val="bg1"/>
                </a:solidFill>
              </a:rPr>
              <a:t>Is this objective SMART?</a:t>
            </a:r>
          </a:p>
        </p:txBody>
      </p:sp>
    </p:spTree>
    <p:extLst>
      <p:ext uri="{BB962C8B-B14F-4D97-AF65-F5344CB8AC3E}">
        <p14:creationId xmlns:p14="http://schemas.microsoft.com/office/powerpoint/2010/main" val="672446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SMART </a:t>
            </a:r>
            <a:r>
              <a:rPr lang="en-US" dirty="0" smtClean="0"/>
              <a:t>Objectives 2</a:t>
            </a:r>
            <a:endParaRPr lang="en-US" dirty="0"/>
          </a:p>
        </p:txBody>
      </p:sp>
      <p:sp>
        <p:nvSpPr>
          <p:cNvPr id="3" name="Content Placeholder 2"/>
          <p:cNvSpPr>
            <a:spLocks noGrp="1"/>
          </p:cNvSpPr>
          <p:nvPr>
            <p:ph idx="1"/>
          </p:nvPr>
        </p:nvSpPr>
        <p:spPr/>
        <p:txBody>
          <a:bodyPr/>
          <a:lstStyle/>
          <a:p>
            <a:r>
              <a:rPr lang="en-US" u="sng" dirty="0"/>
              <a:t>Situation</a:t>
            </a:r>
            <a:r>
              <a:rPr lang="en-US" dirty="0"/>
              <a:t>: Poultry Farm ABC’s chickens begin falling ill. Avian Influenza is suspected and several farm workers have reported flu like symptoms.</a:t>
            </a:r>
          </a:p>
          <a:p>
            <a:r>
              <a:rPr lang="en-US" u="sng" dirty="0"/>
              <a:t>Incident Objective</a:t>
            </a:r>
            <a:r>
              <a:rPr lang="en-US" dirty="0"/>
              <a:t>: Work with the Public Health Lab to confirm Avian Influenza  </a:t>
            </a:r>
          </a:p>
          <a:p>
            <a:endParaRPr lang="en-US" dirty="0"/>
          </a:p>
        </p:txBody>
      </p:sp>
      <p:sp>
        <p:nvSpPr>
          <p:cNvPr id="7" name="Cloud 6"/>
          <p:cNvSpPr/>
          <p:nvPr/>
        </p:nvSpPr>
        <p:spPr>
          <a:xfrm>
            <a:off x="1333500" y="3611105"/>
            <a:ext cx="4540358" cy="274524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How would you improve this objective?</a:t>
            </a:r>
          </a:p>
        </p:txBody>
      </p:sp>
    </p:spTree>
    <p:extLst>
      <p:ext uri="{BB962C8B-B14F-4D97-AF65-F5344CB8AC3E}">
        <p14:creationId xmlns:p14="http://schemas.microsoft.com/office/powerpoint/2010/main" val="814853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Objectives Activity</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28</a:t>
            </a:fld>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Activity</a:t>
            </a:r>
            <a:endParaRPr lang="en-US" sz="2800" dirty="0"/>
          </a:p>
          <a:p>
            <a:pPr marL="0" indent="0">
              <a:buNone/>
            </a:pPr>
            <a:r>
              <a:rPr lang="en-US" dirty="0" smtClean="0"/>
              <a:t>	</a:t>
            </a:r>
            <a:r>
              <a:rPr lang="en-US" sz="2400" dirty="0" smtClean="0"/>
              <a:t>Step 1:  Using your scenarios from the Incident Briefing 201 Activity, 			</a:t>
            </a:r>
            <a:r>
              <a:rPr lang="en-US" sz="2400" dirty="0"/>
              <a:t> </a:t>
            </a:r>
            <a:r>
              <a:rPr lang="en-US" sz="2400" dirty="0" smtClean="0"/>
              <a:t>define what you need to do in the next operational period by 			 writing SMART objectives</a:t>
            </a:r>
            <a:endParaRPr lang="en-US" sz="2400" dirty="0"/>
          </a:p>
          <a:p>
            <a:pPr marL="0" indent="0">
              <a:buNone/>
            </a:pPr>
            <a:r>
              <a:rPr lang="en-US" dirty="0" smtClean="0"/>
              <a:t>	 </a:t>
            </a:r>
            <a:r>
              <a:rPr lang="en-US" sz="2400" dirty="0" smtClean="0"/>
              <a:t>Step 2: Each group will write 3 SMART objectives for their scenario </a:t>
            </a:r>
          </a:p>
          <a:p>
            <a:pPr marL="0" indent="0">
              <a:buNone/>
            </a:pPr>
            <a:r>
              <a:rPr lang="en-US" sz="2400" dirty="0"/>
              <a:t>	</a:t>
            </a:r>
            <a:r>
              <a:rPr lang="en-US" sz="2400" dirty="0" smtClean="0"/>
              <a:t>	 10 minutes to write 3 SMART objectives</a:t>
            </a:r>
          </a:p>
          <a:p>
            <a:pPr marL="0" indent="0">
              <a:buNone/>
            </a:pPr>
            <a:r>
              <a:rPr lang="en-US" sz="2800" dirty="0" smtClean="0"/>
              <a:t>Large group discussion</a:t>
            </a:r>
            <a:endParaRPr lang="en-US" sz="2800" dirty="0"/>
          </a:p>
          <a:p>
            <a:pPr marL="457200" lvl="1" indent="0">
              <a:buNone/>
            </a:pPr>
            <a:endParaRPr lang="en-US" dirty="0"/>
          </a:p>
        </p:txBody>
      </p:sp>
    </p:spTree>
    <p:extLst>
      <p:ext uri="{BB962C8B-B14F-4D97-AF65-F5344CB8AC3E}">
        <p14:creationId xmlns:p14="http://schemas.microsoft.com/office/powerpoint/2010/main" val="32923705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 –  The Circle of Fun</a:t>
            </a:r>
            <a:endParaRPr lang="en-US" dirty="0"/>
          </a:p>
        </p:txBody>
      </p:sp>
      <p:sp>
        <p:nvSpPr>
          <p:cNvPr id="8" name="TextBox 7"/>
          <p:cNvSpPr txBox="1"/>
          <p:nvPr/>
        </p:nvSpPr>
        <p:spPr>
          <a:xfrm>
            <a:off x="838200" y="3234521"/>
            <a:ext cx="2689535" cy="954107"/>
          </a:xfrm>
          <a:prstGeom prst="rect">
            <a:avLst/>
          </a:prstGeom>
          <a:noFill/>
        </p:spPr>
        <p:txBody>
          <a:bodyPr wrap="square" rtlCol="0">
            <a:spAutoFit/>
          </a:bodyPr>
          <a:lstStyle/>
          <a:p>
            <a:r>
              <a:rPr lang="en-US" sz="2800" dirty="0" smtClean="0"/>
              <a:t>Phase 3:  Develop the Plan</a:t>
            </a:r>
          </a:p>
        </p:txBody>
      </p:sp>
      <p:pic>
        <p:nvPicPr>
          <p:cNvPr id="5" name="Content Placeholder 4" title="The Planning P"/>
          <p:cNvPicPr>
            <a:picLocks noGrp="1" noChangeAspect="1"/>
          </p:cNvPicPr>
          <p:nvPr>
            <p:ph idx="1"/>
          </p:nvPr>
        </p:nvPicPr>
        <p:blipFill rotWithShape="1">
          <a:blip r:embed="rId3">
            <a:extLst>
              <a:ext uri="{28A0092B-C50C-407E-A947-70E740481C1C}">
                <a14:useLocalDpi xmlns:a14="http://schemas.microsoft.com/office/drawing/2010/main" val="0"/>
              </a:ext>
            </a:extLst>
          </a:blip>
          <a:srcRect l="2514" t="473" r="2331"/>
          <a:stretch/>
        </p:blipFill>
        <p:spPr>
          <a:xfrm>
            <a:off x="3823063" y="1846217"/>
            <a:ext cx="4554584" cy="4330746"/>
          </a:xfrm>
        </p:spPr>
      </p:pic>
      <p:pic>
        <p:nvPicPr>
          <p:cNvPr id="7" name="Picture 6" descr="Snapshot of phase 3 of the Planning P, which includes preparing for the tactics meeting, holding the tactics meeting, and preparing for the planning meeting." title="Phase 3: Develop the Plan"/>
          <p:cNvPicPr>
            <a:picLocks noChangeAspect="1"/>
          </p:cNvPicPr>
          <p:nvPr/>
        </p:nvPicPr>
        <p:blipFill>
          <a:blip r:embed="rId4"/>
          <a:stretch>
            <a:fillRect/>
          </a:stretch>
        </p:blipFill>
        <p:spPr>
          <a:xfrm>
            <a:off x="3961113" y="2578078"/>
            <a:ext cx="4269774" cy="2867024"/>
          </a:xfrm>
          <a:prstGeom prst="rect">
            <a:avLst/>
          </a:prstGeom>
        </p:spPr>
      </p:pic>
    </p:spTree>
    <p:extLst>
      <p:ext uri="{BB962C8B-B14F-4D97-AF65-F5344CB8AC3E}">
        <p14:creationId xmlns:p14="http://schemas.microsoft.com/office/powerpoint/2010/main" val="337527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4000"/>
                                        <p:tgtEl>
                                          <p:spTgt spid="5"/>
                                        </p:tgtEl>
                                      </p:cBhvr>
                                    </p:animEffect>
                                    <p:set>
                                      <p:cBhvr>
                                        <p:cTn id="9"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p:cNvSpPr>
            <a:spLocks noGrp="1"/>
          </p:cNvSpPr>
          <p:nvPr>
            <p:ph type="title"/>
          </p:nvPr>
        </p:nvSpPr>
        <p:spPr/>
        <p:txBody>
          <a:bodyPr/>
          <a:lstStyle/>
          <a:p>
            <a:r>
              <a:rPr lang="en-US" dirty="0"/>
              <a:t>Introductions</a:t>
            </a:r>
          </a:p>
        </p:txBody>
      </p:sp>
      <p:sp>
        <p:nvSpPr>
          <p:cNvPr id="3" name="Content Placeholder 2"/>
          <p:cNvSpPr>
            <a:spLocks noGrp="1"/>
          </p:cNvSpPr>
          <p:nvPr>
            <p:ph sz="half" idx="1"/>
          </p:nvPr>
        </p:nvSpPr>
        <p:spPr/>
        <p:txBody>
          <a:bodyPr/>
          <a:lstStyle/>
          <a:p>
            <a:endParaRPr lang="en-US" dirty="0" smtClean="0"/>
          </a:p>
          <a:p>
            <a:r>
              <a:rPr lang="en-US" dirty="0" smtClean="0"/>
              <a:t>Name</a:t>
            </a:r>
          </a:p>
          <a:p>
            <a:r>
              <a:rPr lang="en-US" dirty="0" smtClean="0"/>
              <a:t>Agency/ Role at agency</a:t>
            </a:r>
          </a:p>
          <a:p>
            <a:r>
              <a:rPr lang="en-US" dirty="0" smtClean="0"/>
              <a:t>ICS Experience &amp; ICS Role (exercises or real life responses)</a:t>
            </a:r>
            <a:endParaRPr lang="en-US" dirty="0"/>
          </a:p>
        </p:txBody>
      </p:sp>
      <p:sp>
        <p:nvSpPr>
          <p:cNvPr id="11" name="Date Placeholder 10"/>
          <p:cNvSpPr>
            <a:spLocks noGrp="1"/>
          </p:cNvSpPr>
          <p:nvPr>
            <p:ph type="dt" sz="half" idx="10"/>
          </p:nvPr>
        </p:nvSpPr>
        <p:spPr/>
        <p:txBody>
          <a:bodyPr/>
          <a:lstStyle/>
          <a:p>
            <a:fld id="{936DB2D6-5DF4-4264-A4A1-7D3EAF38D255}" type="datetime1">
              <a:rPr lang="en-US" smtClean="0"/>
              <a:t>4/1/2019</a:t>
            </a:fld>
            <a:endParaRPr lang="en-US" dirty="0"/>
          </a:p>
        </p:txBody>
      </p:sp>
      <p:sp>
        <p:nvSpPr>
          <p:cNvPr id="13" name="Slide Number Placeholder 12"/>
          <p:cNvSpPr>
            <a:spLocks noGrp="1"/>
          </p:cNvSpPr>
          <p:nvPr>
            <p:ph type="sldNum" sz="quarter" idx="12"/>
          </p:nvPr>
        </p:nvSpPr>
        <p:spPr/>
        <p:txBody>
          <a:bodyPr/>
          <a:lstStyle/>
          <a:p>
            <a:fld id="{48F63A3B-78C7-47BE-AE5E-E10140E04643}" type="slidenum">
              <a:rPr lang="en-US" smtClean="0"/>
              <a:t>3</a:t>
            </a:fld>
            <a:endParaRPr lang="en-US" dirty="0"/>
          </a:p>
        </p:txBody>
      </p:sp>
      <p:pic>
        <p:nvPicPr>
          <p:cNvPr id="4" name="Content Placeholder 3" descr="Image of people sitting around a table" title="Introduction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590006"/>
            <a:ext cx="5181600" cy="2590800"/>
          </a:xfrm>
        </p:spPr>
      </p:pic>
    </p:spTree>
    <p:extLst>
      <p:ext uri="{BB962C8B-B14F-4D97-AF65-F5344CB8AC3E}">
        <p14:creationId xmlns:p14="http://schemas.microsoft.com/office/powerpoint/2010/main" val="4235119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P Objectives</a:t>
            </a:r>
          </a:p>
        </p:txBody>
      </p:sp>
      <p:graphicFrame>
        <p:nvGraphicFramePr>
          <p:cNvPr id="7" name="Diagram 6" descr="Graphic with the definitions for objectives, strategies, and tactics&#10;" title="Planning P Objectives"/>
          <p:cNvGraphicFramePr/>
          <p:nvPr>
            <p:extLst>
              <p:ext uri="{D42A27DB-BD31-4B8C-83A1-F6EECF244321}">
                <p14:modId xmlns:p14="http://schemas.microsoft.com/office/powerpoint/2010/main" val="1592116968"/>
              </p:ext>
            </p:extLst>
          </p:nvPr>
        </p:nvGraphicFramePr>
        <p:xfrm>
          <a:off x="2032000" y="1480458"/>
          <a:ext cx="7530011" cy="4502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387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a:t>
            </a:r>
          </a:p>
        </p:txBody>
      </p:sp>
      <p:sp>
        <p:nvSpPr>
          <p:cNvPr id="3" name="Content Placeholder 2"/>
          <p:cNvSpPr>
            <a:spLocks noGrp="1"/>
          </p:cNvSpPr>
          <p:nvPr>
            <p:ph idx="1"/>
          </p:nvPr>
        </p:nvSpPr>
        <p:spPr/>
        <p:txBody>
          <a:bodyPr/>
          <a:lstStyle/>
          <a:p>
            <a:r>
              <a:rPr lang="en-US" b="1" i="1" dirty="0"/>
              <a:t>Strategies </a:t>
            </a:r>
            <a:r>
              <a:rPr lang="en-US" dirty="0"/>
              <a:t>establish the general plan or direction for accomplishing the incident objectives.</a:t>
            </a:r>
          </a:p>
          <a:p>
            <a:r>
              <a:rPr lang="en-US" dirty="0"/>
              <a:t>Select a strategy that: </a:t>
            </a:r>
          </a:p>
          <a:p>
            <a:pPr lvl="1"/>
            <a:r>
              <a:rPr lang="en-US" dirty="0"/>
              <a:t>Is within acceptable safety norms</a:t>
            </a:r>
          </a:p>
          <a:p>
            <a:pPr lvl="1"/>
            <a:r>
              <a:rPr lang="en-US" dirty="0"/>
              <a:t>Is feasible, practical, and sustainable</a:t>
            </a:r>
          </a:p>
          <a:p>
            <a:pPr lvl="1"/>
            <a:r>
              <a:rPr lang="en-US" dirty="0"/>
              <a:t>Is cost effective</a:t>
            </a:r>
          </a:p>
          <a:p>
            <a:pPr lvl="1"/>
            <a:r>
              <a:rPr lang="en-US" dirty="0"/>
              <a:t>Is consistent with sound environmental practices</a:t>
            </a:r>
          </a:p>
          <a:p>
            <a:pPr lvl="1"/>
            <a:r>
              <a:rPr lang="en-US" dirty="0"/>
              <a:t>Meets political considerations</a:t>
            </a:r>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3475781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r>
              <a:rPr lang="en-US" dirty="0"/>
              <a:t>Strategies</a:t>
            </a:r>
          </a:p>
        </p:txBody>
      </p:sp>
      <p:sp>
        <p:nvSpPr>
          <p:cNvPr id="3" name="Content Placeholder 2"/>
          <p:cNvSpPr>
            <a:spLocks noGrp="1"/>
          </p:cNvSpPr>
          <p:nvPr>
            <p:ph idx="1"/>
          </p:nvPr>
        </p:nvSpPr>
        <p:spPr/>
        <p:txBody>
          <a:bodyPr/>
          <a:lstStyle/>
          <a:p>
            <a:pPr marL="0" indent="0" algn="ctr">
              <a:buNone/>
            </a:pPr>
            <a:r>
              <a:rPr lang="en-US" b="1" i="1" dirty="0"/>
              <a:t>Objective: </a:t>
            </a:r>
            <a:r>
              <a:rPr lang="en-US" dirty="0"/>
              <a:t>Begin dispensing medications to affected populations within 12 hours.</a:t>
            </a:r>
          </a:p>
          <a:p>
            <a:pPr marL="0" indent="0">
              <a:buNone/>
            </a:pPr>
            <a:endParaRPr lang="en-US" dirty="0"/>
          </a:p>
          <a:p>
            <a:pPr marL="0" indent="0">
              <a:buNone/>
            </a:pPr>
            <a:endParaRPr lang="en-US" dirty="0"/>
          </a:p>
          <a:p>
            <a:pPr marL="0" indent="396875">
              <a:buNone/>
            </a:pPr>
            <a:r>
              <a:rPr lang="en-US" b="1" i="1" dirty="0"/>
              <a:t>Strategy</a:t>
            </a:r>
            <a:r>
              <a:rPr lang="en-US" b="1" i="1" dirty="0" smtClean="0"/>
              <a:t>: </a:t>
            </a:r>
            <a:endParaRPr lang="en-US" dirty="0"/>
          </a:p>
        </p:txBody>
      </p:sp>
      <p:sp>
        <p:nvSpPr>
          <p:cNvPr id="7" name="Down Arrow 6" descr="Down Arrow&#10;" title="Arrow"/>
          <p:cNvSpPr/>
          <p:nvPr/>
        </p:nvSpPr>
        <p:spPr>
          <a:xfrm>
            <a:off x="5797550" y="2807494"/>
            <a:ext cx="596900" cy="1193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97425" y="4108468"/>
            <a:ext cx="6221896" cy="477054"/>
          </a:xfrm>
          <a:prstGeom prst="rect">
            <a:avLst/>
          </a:prstGeom>
          <a:noFill/>
        </p:spPr>
        <p:txBody>
          <a:bodyPr wrap="square" rtlCol="0">
            <a:spAutoFit/>
          </a:bodyPr>
          <a:lstStyle/>
          <a:p>
            <a:r>
              <a:rPr lang="en-US" sz="2500" dirty="0" smtClean="0"/>
              <a:t>Open Closed PODs</a:t>
            </a:r>
            <a:endParaRPr lang="en-US" sz="2500" dirty="0"/>
          </a:p>
        </p:txBody>
      </p:sp>
      <p:sp>
        <p:nvSpPr>
          <p:cNvPr id="5" name="TextBox 4"/>
          <p:cNvSpPr txBox="1"/>
          <p:nvPr/>
        </p:nvSpPr>
        <p:spPr>
          <a:xfrm>
            <a:off x="2597425" y="4110418"/>
            <a:ext cx="6221896" cy="477054"/>
          </a:xfrm>
          <a:prstGeom prst="rect">
            <a:avLst/>
          </a:prstGeom>
          <a:noFill/>
        </p:spPr>
        <p:txBody>
          <a:bodyPr wrap="square" rtlCol="0">
            <a:spAutoFit/>
          </a:bodyPr>
          <a:lstStyle/>
          <a:p>
            <a:r>
              <a:rPr lang="en-US" sz="2500" dirty="0"/>
              <a:t>Activate agency Points of Dispensing plan.</a:t>
            </a:r>
          </a:p>
        </p:txBody>
      </p:sp>
      <p:sp>
        <p:nvSpPr>
          <p:cNvPr id="10" name="TextBox 9"/>
          <p:cNvSpPr txBox="1"/>
          <p:nvPr/>
        </p:nvSpPr>
        <p:spPr>
          <a:xfrm>
            <a:off x="2581384" y="4118435"/>
            <a:ext cx="6221896" cy="477054"/>
          </a:xfrm>
          <a:prstGeom prst="rect">
            <a:avLst/>
          </a:prstGeom>
          <a:noFill/>
        </p:spPr>
        <p:txBody>
          <a:bodyPr wrap="square" rtlCol="0">
            <a:spAutoFit/>
          </a:bodyPr>
          <a:lstStyle/>
          <a:p>
            <a:r>
              <a:rPr lang="en-US" sz="2500" dirty="0" smtClean="0"/>
              <a:t>Existing clinics dispense medication</a:t>
            </a:r>
            <a:endParaRPr lang="en-US" sz="2500" dirty="0"/>
          </a:p>
        </p:txBody>
      </p:sp>
    </p:spTree>
    <p:extLst>
      <p:ext uri="{BB962C8B-B14F-4D97-AF65-F5344CB8AC3E}">
        <p14:creationId xmlns:p14="http://schemas.microsoft.com/office/powerpoint/2010/main" val="14781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5" grpId="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Tactics &amp; Tactics Meeting </a:t>
            </a:r>
          </a:p>
        </p:txBody>
      </p:sp>
      <p:sp>
        <p:nvSpPr>
          <p:cNvPr id="3" name="Content Placeholder 2"/>
          <p:cNvSpPr>
            <a:spLocks noGrp="1"/>
          </p:cNvSpPr>
          <p:nvPr>
            <p:ph idx="1"/>
          </p:nvPr>
        </p:nvSpPr>
        <p:spPr/>
        <p:txBody>
          <a:bodyPr/>
          <a:lstStyle/>
          <a:p>
            <a:r>
              <a:rPr lang="en-US" b="1" i="1" dirty="0"/>
              <a:t>Tactics </a:t>
            </a:r>
            <a:r>
              <a:rPr lang="en-US" dirty="0"/>
              <a:t>specify how the strategies will be </a:t>
            </a:r>
            <a:r>
              <a:rPr lang="en-US" dirty="0" smtClean="0"/>
              <a:t>executed</a:t>
            </a:r>
          </a:p>
          <a:p>
            <a:r>
              <a:rPr lang="en-US" b="1" i="1" dirty="0" smtClean="0"/>
              <a:t>Tactics Meeting </a:t>
            </a:r>
            <a:r>
              <a:rPr lang="en-US" dirty="0" smtClean="0"/>
              <a:t>goals are to establish tactics, assign resources, and monitor performance</a:t>
            </a:r>
          </a:p>
          <a:p>
            <a:r>
              <a:rPr lang="en-US" dirty="0" smtClean="0"/>
              <a:t>Use the Operational Planning Worksheet, ICS Form 215</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3755676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Tactics</a:t>
            </a:r>
          </a:p>
        </p:txBody>
      </p:sp>
      <p:sp>
        <p:nvSpPr>
          <p:cNvPr id="3" name="Content Placeholder 2"/>
          <p:cNvSpPr>
            <a:spLocks noGrp="1"/>
          </p:cNvSpPr>
          <p:nvPr>
            <p:ph idx="1"/>
          </p:nvPr>
        </p:nvSpPr>
        <p:spPr/>
        <p:txBody>
          <a:bodyPr/>
          <a:lstStyle/>
          <a:p>
            <a:pPr marL="0" indent="0" algn="ctr">
              <a:buNone/>
            </a:pPr>
            <a:r>
              <a:rPr lang="en-US" b="1" i="1" dirty="0"/>
              <a:t>Objective: </a:t>
            </a:r>
            <a:r>
              <a:rPr lang="en-US" dirty="0"/>
              <a:t>Begin dispensing medications to affected populations within 12 hours.</a:t>
            </a:r>
          </a:p>
          <a:p>
            <a:pPr marL="0" indent="0" algn="ctr">
              <a:buNone/>
            </a:pPr>
            <a:endParaRPr lang="en-US" dirty="0"/>
          </a:p>
          <a:p>
            <a:pPr marL="0" indent="0" algn="ctr">
              <a:buNone/>
            </a:pPr>
            <a:r>
              <a:rPr lang="en-US" b="1" i="1" dirty="0"/>
              <a:t>Strategy: </a:t>
            </a:r>
            <a:r>
              <a:rPr lang="en-US" dirty="0"/>
              <a:t> </a:t>
            </a:r>
            <a:r>
              <a:rPr lang="en-US" dirty="0" smtClean="0"/>
              <a:t>Activate agency Points </a:t>
            </a:r>
            <a:r>
              <a:rPr lang="en-US" dirty="0"/>
              <a:t>of </a:t>
            </a:r>
            <a:r>
              <a:rPr lang="en-US" dirty="0" smtClean="0"/>
              <a:t>Dispensing plan. </a:t>
            </a:r>
            <a:endParaRPr lang="en-US" dirty="0"/>
          </a:p>
          <a:p>
            <a:pPr algn="ctr"/>
            <a:endParaRPr lang="en-US" dirty="0"/>
          </a:p>
          <a:p>
            <a:pPr marL="0" indent="0" algn="ctr">
              <a:buNone/>
            </a:pPr>
            <a:r>
              <a:rPr lang="en-US" b="1" i="1" dirty="0"/>
              <a:t>Tactics: </a:t>
            </a:r>
            <a:r>
              <a:rPr lang="en-US" dirty="0" smtClean="0"/>
              <a:t>notify and activate staff, open </a:t>
            </a:r>
            <a:r>
              <a:rPr lang="en-US" dirty="0"/>
              <a:t>pre-identified POD, receive medication</a:t>
            </a:r>
            <a:r>
              <a:rPr lang="en-US" dirty="0" smtClean="0"/>
              <a:t>, administer just-in-time training to staff, </a:t>
            </a:r>
            <a:r>
              <a:rPr lang="en-US" dirty="0"/>
              <a:t>push out public messaging on who should come to the POD. </a:t>
            </a:r>
          </a:p>
          <a:p>
            <a:endParaRPr lang="en-US" dirty="0"/>
          </a:p>
        </p:txBody>
      </p:sp>
      <p:sp>
        <p:nvSpPr>
          <p:cNvPr id="7" name="Down Arrow 6" descr="Down Arrow" title="Arrow"/>
          <p:cNvSpPr/>
          <p:nvPr/>
        </p:nvSpPr>
        <p:spPr>
          <a:xfrm>
            <a:off x="5797550" y="2746534"/>
            <a:ext cx="596900" cy="67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descr="Down Arrow" title="Arrow"/>
          <p:cNvSpPr/>
          <p:nvPr/>
        </p:nvSpPr>
        <p:spPr>
          <a:xfrm>
            <a:off x="5797550" y="3980101"/>
            <a:ext cx="596900" cy="672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69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Tactics Meeting</a:t>
            </a:r>
            <a:endParaRPr lang="en-US" dirty="0"/>
          </a:p>
        </p:txBody>
      </p:sp>
      <p:sp>
        <p:nvSpPr>
          <p:cNvPr id="3" name="Content Placeholder 2"/>
          <p:cNvSpPr>
            <a:spLocks noGrp="1"/>
          </p:cNvSpPr>
          <p:nvPr>
            <p:ph idx="1"/>
          </p:nvPr>
        </p:nvSpPr>
        <p:spPr/>
        <p:txBody>
          <a:bodyPr>
            <a:normAutofit/>
          </a:bodyPr>
          <a:lstStyle/>
          <a:p>
            <a:r>
              <a:rPr lang="en-US" sz="3600" dirty="0" smtClean="0"/>
              <a:t>Purpose</a:t>
            </a:r>
          </a:p>
          <a:p>
            <a:r>
              <a:rPr lang="en-US" sz="3600" dirty="0" smtClean="0"/>
              <a:t>Preparation</a:t>
            </a:r>
          </a:p>
          <a:p>
            <a:r>
              <a:rPr lang="en-US" sz="3600" dirty="0" smtClean="0"/>
              <a:t>Who Attends</a:t>
            </a:r>
          </a:p>
          <a:p>
            <a:r>
              <a:rPr lang="en-US" sz="3600" dirty="0" smtClean="0"/>
              <a:t>Who Leads </a:t>
            </a:r>
            <a:endParaRPr lang="en-US" sz="3600" dirty="0"/>
          </a:p>
        </p:txBody>
      </p:sp>
      <p:pic>
        <p:nvPicPr>
          <p:cNvPr id="4" name="Picture 3" descr="enthusiastic employees having a meet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5559" y="1825625"/>
            <a:ext cx="5617346" cy="3216236"/>
          </a:xfrm>
          <a:prstGeom prst="rect">
            <a:avLst/>
          </a:prstGeom>
        </p:spPr>
      </p:pic>
    </p:spTree>
    <p:extLst>
      <p:ext uri="{BB962C8B-B14F-4D97-AF65-F5344CB8AC3E}">
        <p14:creationId xmlns:p14="http://schemas.microsoft.com/office/powerpoint/2010/main" val="1747484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Planning Worksheet (215)</a:t>
            </a:r>
            <a:endParaRPr lang="en-US" dirty="0"/>
          </a:p>
        </p:txBody>
      </p:sp>
      <p:pic>
        <p:nvPicPr>
          <p:cNvPr id="3" name="Picture 2" descr="Image of the ICS 215 Operational Plannign Worksheet" title="ICS 215 Worksheet"/>
          <p:cNvPicPr>
            <a:picLocks noChangeAspect="1"/>
          </p:cNvPicPr>
          <p:nvPr/>
        </p:nvPicPr>
        <p:blipFill>
          <a:blip r:embed="rId3"/>
          <a:stretch>
            <a:fillRect/>
          </a:stretch>
        </p:blipFill>
        <p:spPr>
          <a:xfrm>
            <a:off x="2394713" y="1446951"/>
            <a:ext cx="7402573" cy="5274524"/>
          </a:xfrm>
          <a:prstGeom prst="rect">
            <a:avLst/>
          </a:prstGeom>
        </p:spPr>
      </p:pic>
    </p:spTree>
    <p:extLst>
      <p:ext uri="{BB962C8B-B14F-4D97-AF65-F5344CB8AC3E}">
        <p14:creationId xmlns:p14="http://schemas.microsoft.com/office/powerpoint/2010/main" val="2345337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MDH 215 Tactics Meeting Outcomes Form</a:t>
            </a:r>
            <a:endParaRPr lang="en-US" dirty="0"/>
          </a:p>
        </p:txBody>
      </p:sp>
      <p:pic>
        <p:nvPicPr>
          <p:cNvPr id="3" name="Picture 2" descr="Image of the MDH 215 Tactics Meeting Outcome Form&#10;" title="MDH 215"/>
          <p:cNvPicPr>
            <a:picLocks noChangeAspect="1"/>
          </p:cNvPicPr>
          <p:nvPr/>
        </p:nvPicPr>
        <p:blipFill>
          <a:blip r:embed="rId3"/>
          <a:stretch>
            <a:fillRect/>
          </a:stretch>
        </p:blipFill>
        <p:spPr>
          <a:xfrm>
            <a:off x="2827088" y="1736793"/>
            <a:ext cx="6537824" cy="4802119"/>
          </a:xfrm>
          <a:prstGeom prst="rect">
            <a:avLst/>
          </a:prstGeom>
          <a:ln>
            <a:solidFill>
              <a:schemeClr val="accent1"/>
            </a:solidFill>
          </a:ln>
        </p:spPr>
      </p:pic>
    </p:spTree>
    <p:extLst>
      <p:ext uri="{BB962C8B-B14F-4D97-AF65-F5344CB8AC3E}">
        <p14:creationId xmlns:p14="http://schemas.microsoft.com/office/powerpoint/2010/main" val="2386364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MDH 215 Tactics Meeting Outcomes Form Example</a:t>
            </a:r>
            <a:endParaRPr lang="en-US" dirty="0"/>
          </a:p>
        </p:txBody>
      </p:sp>
      <p:pic>
        <p:nvPicPr>
          <p:cNvPr id="5" name="Picture 4" descr="A completed Tactics Meeting Outcome Form" title="MDH 215"/>
          <p:cNvPicPr>
            <a:picLocks noChangeAspect="1"/>
          </p:cNvPicPr>
          <p:nvPr/>
        </p:nvPicPr>
        <p:blipFill>
          <a:blip r:embed="rId3"/>
          <a:stretch>
            <a:fillRect/>
          </a:stretch>
        </p:blipFill>
        <p:spPr>
          <a:xfrm>
            <a:off x="1051363" y="1760610"/>
            <a:ext cx="10089274" cy="3901929"/>
          </a:xfrm>
          <a:prstGeom prst="rect">
            <a:avLst/>
          </a:prstGeom>
          <a:ln>
            <a:solidFill>
              <a:schemeClr val="accent1"/>
            </a:solidFill>
          </a:ln>
        </p:spPr>
      </p:pic>
    </p:spTree>
    <p:extLst>
      <p:ext uri="{BB962C8B-B14F-4D97-AF65-F5344CB8AC3E}">
        <p14:creationId xmlns:p14="http://schemas.microsoft.com/office/powerpoint/2010/main" val="4209635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Tactics &amp; Tactics </a:t>
            </a:r>
            <a:r>
              <a:rPr lang="en-US" dirty="0" smtClean="0"/>
              <a:t>Meeting Activity </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39</a:t>
            </a:fld>
            <a:endParaRPr lang="en-US" dirty="0"/>
          </a:p>
        </p:txBody>
      </p:sp>
      <p:sp>
        <p:nvSpPr>
          <p:cNvPr id="3" name="Content Placeholder 2"/>
          <p:cNvSpPr>
            <a:spLocks noGrp="1"/>
          </p:cNvSpPr>
          <p:nvPr>
            <p:ph idx="1"/>
          </p:nvPr>
        </p:nvSpPr>
        <p:spPr/>
        <p:txBody>
          <a:bodyPr/>
          <a:lstStyle/>
          <a:p>
            <a:pPr marL="0" indent="0">
              <a:buNone/>
            </a:pPr>
            <a:r>
              <a:rPr lang="en-US" sz="2800" dirty="0" smtClean="0"/>
              <a:t>Activity</a:t>
            </a:r>
          </a:p>
          <a:p>
            <a:pPr marL="457200" lvl="1" indent="0">
              <a:buNone/>
            </a:pPr>
            <a:r>
              <a:rPr lang="en-US" sz="2400" dirty="0" smtClean="0"/>
              <a:t>Step 1: Identify tactics for the scenario you’ve been using</a:t>
            </a:r>
          </a:p>
          <a:p>
            <a:pPr marL="457200" lvl="1" indent="0">
              <a:buNone/>
            </a:pPr>
            <a:r>
              <a:rPr lang="en-US" sz="2400" dirty="0" smtClean="0"/>
              <a:t>Step 2: Write </a:t>
            </a:r>
            <a:r>
              <a:rPr lang="en-US" sz="2400" dirty="0"/>
              <a:t>tactics for the objectives you created</a:t>
            </a:r>
          </a:p>
          <a:p>
            <a:pPr marL="457200" lvl="1" indent="0">
              <a:buNone/>
            </a:pPr>
            <a:r>
              <a:rPr lang="en-US" sz="2400" dirty="0" smtClean="0"/>
              <a:t>Step 3: Fill </a:t>
            </a:r>
            <a:r>
              <a:rPr lang="en-US" sz="2400" dirty="0"/>
              <a:t>out </a:t>
            </a:r>
            <a:r>
              <a:rPr lang="en-US" sz="2400" dirty="0" smtClean="0"/>
              <a:t>MDH </a:t>
            </a:r>
            <a:r>
              <a:rPr lang="en-US" sz="2400" dirty="0"/>
              <a:t>215 Tactics Meeting Outcomes </a:t>
            </a:r>
          </a:p>
          <a:p>
            <a:pPr marL="0" indent="0">
              <a:buNone/>
            </a:pPr>
            <a:r>
              <a:rPr lang="en-US" dirty="0" smtClean="0"/>
              <a:t>	10 minutes </a:t>
            </a:r>
          </a:p>
          <a:p>
            <a:pPr marL="0" indent="0">
              <a:buNone/>
            </a:pPr>
            <a:r>
              <a:rPr lang="en-US" dirty="0" smtClean="0"/>
              <a:t>Large </a:t>
            </a:r>
            <a:r>
              <a:rPr lang="en-US" dirty="0"/>
              <a:t>Group </a:t>
            </a:r>
            <a:r>
              <a:rPr lang="en-US" dirty="0" smtClean="0"/>
              <a:t>Report Out </a:t>
            </a:r>
            <a:endParaRPr lang="en-US" dirty="0"/>
          </a:p>
          <a:p>
            <a:endParaRPr lang="en-US" dirty="0"/>
          </a:p>
        </p:txBody>
      </p:sp>
    </p:spTree>
    <p:extLst>
      <p:ext uri="{BB962C8B-B14F-4D97-AF65-F5344CB8AC3E}">
        <p14:creationId xmlns:p14="http://schemas.microsoft.com/office/powerpoint/2010/main" val="2481968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a:t>
            </a:r>
            <a:r>
              <a:rPr lang="en-US" dirty="0"/>
              <a:t>Agenda</a:t>
            </a:r>
          </a:p>
        </p:txBody>
      </p:sp>
      <p:graphicFrame>
        <p:nvGraphicFramePr>
          <p:cNvPr id="5" name="Table 4" descr="Day 1 agenda"/>
          <p:cNvGraphicFramePr>
            <a:graphicFrameLocks noGrp="1"/>
          </p:cNvGraphicFramePr>
          <p:nvPr>
            <p:extLst>
              <p:ext uri="{D42A27DB-BD31-4B8C-83A1-F6EECF244321}">
                <p14:modId xmlns:p14="http://schemas.microsoft.com/office/powerpoint/2010/main" val="2122642699"/>
              </p:ext>
            </p:extLst>
          </p:nvPr>
        </p:nvGraphicFramePr>
        <p:xfrm>
          <a:off x="457200" y="1443566"/>
          <a:ext cx="5130800" cy="3508588"/>
        </p:xfrm>
        <a:graphic>
          <a:graphicData uri="http://schemas.openxmlformats.org/drawingml/2006/table">
            <a:tbl>
              <a:tblPr firstRow="1" bandRow="1">
                <a:tableStyleId>{5C22544A-7EE6-4342-B048-85BDC9FD1C3A}</a:tableStyleId>
              </a:tblPr>
              <a:tblGrid>
                <a:gridCol w="5130800">
                  <a:extLst>
                    <a:ext uri="{9D8B030D-6E8A-4147-A177-3AD203B41FA5}">
                      <a16:colId xmlns:a16="http://schemas.microsoft.com/office/drawing/2014/main" val="101375948"/>
                    </a:ext>
                  </a:extLst>
                </a:gridCol>
              </a:tblGrid>
              <a:tr h="671407">
                <a:tc>
                  <a:txBody>
                    <a:bodyPr/>
                    <a:lstStyle/>
                    <a:p>
                      <a:r>
                        <a:rPr lang="en-US" sz="2400" b="1" dirty="0" smtClean="0"/>
                        <a:t>Day 1</a:t>
                      </a:r>
                      <a:endParaRPr lang="en-US" sz="2400" b="1" dirty="0"/>
                    </a:p>
                  </a:txBody>
                  <a:tcPr anchor="ctr"/>
                </a:tc>
                <a:extLst>
                  <a:ext uri="{0D108BD9-81ED-4DB2-BD59-A6C34878D82A}">
                    <a16:rowId xmlns:a16="http://schemas.microsoft.com/office/drawing/2014/main" val="4262581391"/>
                  </a:ext>
                </a:extLst>
              </a:tr>
              <a:tr h="671407">
                <a:tc>
                  <a:txBody>
                    <a:bodyPr/>
                    <a:lstStyle/>
                    <a:p>
                      <a:r>
                        <a:rPr lang="en-US" sz="2400" dirty="0" smtClean="0"/>
                        <a:t>Welcome and Introductions</a:t>
                      </a:r>
                      <a:endParaRPr lang="en-US" sz="2400" dirty="0"/>
                    </a:p>
                  </a:txBody>
                  <a:tcPr anchor="ctr"/>
                </a:tc>
                <a:extLst>
                  <a:ext uri="{0D108BD9-81ED-4DB2-BD59-A6C34878D82A}">
                    <a16:rowId xmlns:a16="http://schemas.microsoft.com/office/drawing/2014/main" val="321706717"/>
                  </a:ext>
                </a:extLst>
              </a:tr>
              <a:tr h="671407">
                <a:tc>
                  <a:txBody>
                    <a:bodyPr/>
                    <a:lstStyle/>
                    <a:p>
                      <a:r>
                        <a:rPr lang="en-US" sz="2400" dirty="0" smtClean="0"/>
                        <a:t>ICS Roles and Responsibilities: Fundamentals</a:t>
                      </a:r>
                      <a:endParaRPr lang="en-US" sz="2400" dirty="0"/>
                    </a:p>
                  </a:txBody>
                  <a:tcPr anchor="ctr"/>
                </a:tc>
                <a:extLst>
                  <a:ext uri="{0D108BD9-81ED-4DB2-BD59-A6C34878D82A}">
                    <a16:rowId xmlns:a16="http://schemas.microsoft.com/office/drawing/2014/main" val="1450131638"/>
                  </a:ext>
                </a:extLst>
              </a:tr>
              <a:tr h="671407">
                <a:tc>
                  <a:txBody>
                    <a:bodyPr/>
                    <a:lstStyle/>
                    <a:p>
                      <a:r>
                        <a:rPr lang="en-US" sz="2400" dirty="0" smtClean="0"/>
                        <a:t>Planning</a:t>
                      </a:r>
                      <a:r>
                        <a:rPr lang="en-US" sz="2400" baseline="0" dirty="0" smtClean="0"/>
                        <a:t> P and ICS Forms Practice</a:t>
                      </a:r>
                      <a:endParaRPr lang="en-US" sz="2400" dirty="0"/>
                    </a:p>
                  </a:txBody>
                  <a:tcPr anchor="ctr"/>
                </a:tc>
                <a:extLst>
                  <a:ext uri="{0D108BD9-81ED-4DB2-BD59-A6C34878D82A}">
                    <a16:rowId xmlns:a16="http://schemas.microsoft.com/office/drawing/2014/main" val="1957042599"/>
                  </a:ext>
                </a:extLst>
              </a:tr>
              <a:tr h="671407">
                <a:tc>
                  <a:txBody>
                    <a:bodyPr/>
                    <a:lstStyle/>
                    <a:p>
                      <a:r>
                        <a:rPr lang="en-US" sz="2400" dirty="0" smtClean="0"/>
                        <a:t>Wrap-Up</a:t>
                      </a:r>
                      <a:endParaRPr lang="en-US" sz="2400" dirty="0"/>
                    </a:p>
                  </a:txBody>
                  <a:tcPr anchor="ctr"/>
                </a:tc>
                <a:extLst>
                  <a:ext uri="{0D108BD9-81ED-4DB2-BD59-A6C34878D82A}">
                    <a16:rowId xmlns:a16="http://schemas.microsoft.com/office/drawing/2014/main" val="1105905483"/>
                  </a:ext>
                </a:extLst>
              </a:tr>
            </a:tbl>
          </a:graphicData>
        </a:graphic>
      </p:graphicFrame>
      <p:graphicFrame>
        <p:nvGraphicFramePr>
          <p:cNvPr id="12" name="Table 11" descr="Day 2 agenda"/>
          <p:cNvGraphicFramePr>
            <a:graphicFrameLocks noGrp="1"/>
          </p:cNvGraphicFramePr>
          <p:nvPr>
            <p:extLst>
              <p:ext uri="{D42A27DB-BD31-4B8C-83A1-F6EECF244321}">
                <p14:modId xmlns:p14="http://schemas.microsoft.com/office/powerpoint/2010/main" val="2226385406"/>
              </p:ext>
            </p:extLst>
          </p:nvPr>
        </p:nvGraphicFramePr>
        <p:xfrm>
          <a:off x="6223000" y="1444323"/>
          <a:ext cx="5130800" cy="5329343"/>
        </p:xfrm>
        <a:graphic>
          <a:graphicData uri="http://schemas.openxmlformats.org/drawingml/2006/table">
            <a:tbl>
              <a:tblPr firstRow="1" bandRow="1">
                <a:tableStyleId>{5C22544A-7EE6-4342-B048-85BDC9FD1C3A}</a:tableStyleId>
              </a:tblPr>
              <a:tblGrid>
                <a:gridCol w="5130800">
                  <a:extLst>
                    <a:ext uri="{9D8B030D-6E8A-4147-A177-3AD203B41FA5}">
                      <a16:colId xmlns:a16="http://schemas.microsoft.com/office/drawing/2014/main" val="3212792991"/>
                    </a:ext>
                  </a:extLst>
                </a:gridCol>
              </a:tblGrid>
              <a:tr h="643769">
                <a:tc>
                  <a:txBody>
                    <a:bodyPr/>
                    <a:lstStyle/>
                    <a:p>
                      <a:r>
                        <a:rPr lang="en-US" sz="2400" dirty="0" smtClean="0"/>
                        <a:t>Day 2</a:t>
                      </a:r>
                      <a:endParaRPr lang="en-US" sz="2400" dirty="0"/>
                    </a:p>
                  </a:txBody>
                  <a:tcPr anchor="ctr"/>
                </a:tc>
                <a:extLst>
                  <a:ext uri="{0D108BD9-81ED-4DB2-BD59-A6C34878D82A}">
                    <a16:rowId xmlns:a16="http://schemas.microsoft.com/office/drawing/2014/main" val="3349086659"/>
                  </a:ext>
                </a:extLst>
              </a:tr>
              <a:tr h="643769">
                <a:tc>
                  <a:txBody>
                    <a:bodyPr/>
                    <a:lstStyle/>
                    <a:p>
                      <a:r>
                        <a:rPr lang="en-US" sz="2400" dirty="0" smtClean="0"/>
                        <a:t>Recap and Day 2 Overview</a:t>
                      </a:r>
                      <a:endParaRPr lang="en-US" sz="2400" dirty="0"/>
                    </a:p>
                  </a:txBody>
                  <a:tcPr anchor="ctr"/>
                </a:tc>
                <a:extLst>
                  <a:ext uri="{0D108BD9-81ED-4DB2-BD59-A6C34878D82A}">
                    <a16:rowId xmlns:a16="http://schemas.microsoft.com/office/drawing/2014/main" val="2239800484"/>
                  </a:ext>
                </a:extLst>
              </a:tr>
              <a:tr h="643769">
                <a:tc>
                  <a:txBody>
                    <a:bodyPr/>
                    <a:lstStyle/>
                    <a:p>
                      <a:r>
                        <a:rPr lang="en-US" sz="2400" dirty="0" smtClean="0"/>
                        <a:t>Incident Briefing 201 Activity</a:t>
                      </a:r>
                      <a:endParaRPr lang="en-US" sz="2400" dirty="0"/>
                    </a:p>
                  </a:txBody>
                  <a:tcPr anchor="ctr"/>
                </a:tc>
                <a:extLst>
                  <a:ext uri="{0D108BD9-81ED-4DB2-BD59-A6C34878D82A}">
                    <a16:rowId xmlns:a16="http://schemas.microsoft.com/office/drawing/2014/main" val="776137742"/>
                  </a:ext>
                </a:extLst>
              </a:tr>
              <a:tr h="643769">
                <a:tc>
                  <a:txBody>
                    <a:bodyPr/>
                    <a:lstStyle/>
                    <a:p>
                      <a:r>
                        <a:rPr lang="en-US" sz="2400" dirty="0" smtClean="0"/>
                        <a:t>Tactics Meeting &amp; Shift</a:t>
                      </a:r>
                      <a:r>
                        <a:rPr lang="en-US" sz="2400" baseline="0" dirty="0" smtClean="0"/>
                        <a:t> Change Briefing </a:t>
                      </a:r>
                      <a:endParaRPr lang="en-US" sz="2400" dirty="0"/>
                    </a:p>
                  </a:txBody>
                  <a:tcPr anchor="ctr"/>
                </a:tc>
                <a:extLst>
                  <a:ext uri="{0D108BD9-81ED-4DB2-BD59-A6C34878D82A}">
                    <a16:rowId xmlns:a16="http://schemas.microsoft.com/office/drawing/2014/main" val="2806012019"/>
                  </a:ext>
                </a:extLst>
              </a:tr>
              <a:tr h="643769">
                <a:tc>
                  <a:txBody>
                    <a:bodyPr/>
                    <a:lstStyle/>
                    <a:p>
                      <a:r>
                        <a:rPr lang="en-US" sz="2400" dirty="0" smtClean="0"/>
                        <a:t>Lunch</a:t>
                      </a:r>
                      <a:endParaRPr lang="en-US" sz="2400" dirty="0"/>
                    </a:p>
                  </a:txBody>
                  <a:tcPr anchor="ctr"/>
                </a:tc>
                <a:extLst>
                  <a:ext uri="{0D108BD9-81ED-4DB2-BD59-A6C34878D82A}">
                    <a16:rowId xmlns:a16="http://schemas.microsoft.com/office/drawing/2014/main" val="2186282982"/>
                  </a:ext>
                </a:extLst>
              </a:tr>
              <a:tr h="643769">
                <a:tc>
                  <a:txBody>
                    <a:bodyPr/>
                    <a:lstStyle/>
                    <a:p>
                      <a:r>
                        <a:rPr lang="en-US" sz="2400" dirty="0" smtClean="0"/>
                        <a:t>Planning Meeting &amp; Incident Action</a:t>
                      </a:r>
                      <a:r>
                        <a:rPr lang="en-US" sz="2400" baseline="0" dirty="0" smtClean="0"/>
                        <a:t> Plan</a:t>
                      </a:r>
                      <a:endParaRPr lang="en-US" sz="2400" dirty="0"/>
                    </a:p>
                  </a:txBody>
                  <a:tcPr anchor="ctr"/>
                </a:tc>
                <a:extLst>
                  <a:ext uri="{0D108BD9-81ED-4DB2-BD59-A6C34878D82A}">
                    <a16:rowId xmlns:a16="http://schemas.microsoft.com/office/drawing/2014/main" val="2178348898"/>
                  </a:ext>
                </a:extLst>
              </a:tr>
              <a:tr h="643769">
                <a:tc>
                  <a:txBody>
                    <a:bodyPr/>
                    <a:lstStyle/>
                    <a:p>
                      <a:r>
                        <a:rPr lang="en-US" sz="2400" dirty="0" smtClean="0"/>
                        <a:t>Operational Period Briefing</a:t>
                      </a:r>
                      <a:endParaRPr lang="en-US" sz="2400" dirty="0"/>
                    </a:p>
                  </a:txBody>
                  <a:tcPr anchor="ctr"/>
                </a:tc>
                <a:extLst>
                  <a:ext uri="{0D108BD9-81ED-4DB2-BD59-A6C34878D82A}">
                    <a16:rowId xmlns:a16="http://schemas.microsoft.com/office/drawing/2014/main" val="95088758"/>
                  </a:ext>
                </a:extLst>
              </a:tr>
              <a:tr h="643769">
                <a:tc>
                  <a:txBody>
                    <a:bodyPr/>
                    <a:lstStyle/>
                    <a:p>
                      <a:r>
                        <a:rPr lang="en-US" sz="2400" dirty="0" err="1" smtClean="0"/>
                        <a:t>Hotwash</a:t>
                      </a:r>
                      <a:r>
                        <a:rPr lang="en-US" sz="2400" dirty="0" smtClean="0"/>
                        <a:t> &amp; Next Steps</a:t>
                      </a:r>
                      <a:endParaRPr lang="en-US" sz="2400" dirty="0"/>
                    </a:p>
                  </a:txBody>
                  <a:tcPr anchor="ctr"/>
                </a:tc>
                <a:extLst>
                  <a:ext uri="{0D108BD9-81ED-4DB2-BD59-A6C34878D82A}">
                    <a16:rowId xmlns:a16="http://schemas.microsoft.com/office/drawing/2014/main" val="451773865"/>
                  </a:ext>
                </a:extLst>
              </a:tr>
            </a:tbl>
          </a:graphicData>
        </a:graphic>
      </p:graphicFrame>
    </p:spTree>
    <p:extLst>
      <p:ext uri="{BB962C8B-B14F-4D97-AF65-F5344CB8AC3E}">
        <p14:creationId xmlns:p14="http://schemas.microsoft.com/office/powerpoint/2010/main" val="9765097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a:t>
            </a:r>
            <a:r>
              <a:rPr lang="en-US" dirty="0" smtClean="0"/>
              <a:t>for the </a:t>
            </a:r>
            <a:r>
              <a:rPr lang="en-US" dirty="0"/>
              <a:t>Planning </a:t>
            </a:r>
            <a:r>
              <a:rPr lang="en-US" dirty="0" smtClean="0"/>
              <a:t>Meeting</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40</a:t>
            </a:fld>
            <a:endParaRPr lang="en-US" dirty="0"/>
          </a:p>
        </p:txBody>
      </p:sp>
      <p:sp>
        <p:nvSpPr>
          <p:cNvPr id="3" name="Content Placeholder 2"/>
          <p:cNvSpPr>
            <a:spLocks noGrp="1"/>
          </p:cNvSpPr>
          <p:nvPr>
            <p:ph idx="1"/>
          </p:nvPr>
        </p:nvSpPr>
        <p:spPr/>
        <p:txBody>
          <a:bodyPr>
            <a:normAutofit/>
          </a:bodyPr>
          <a:lstStyle/>
          <a:p>
            <a:r>
              <a:rPr lang="en-US" dirty="0" smtClean="0"/>
              <a:t>Incident </a:t>
            </a:r>
            <a:r>
              <a:rPr lang="en-US" dirty="0"/>
              <a:t>Commander and Planning Chief decide which ICS forms are needed in the Incident Action Plan</a:t>
            </a:r>
          </a:p>
          <a:p>
            <a:r>
              <a:rPr lang="en-US" dirty="0"/>
              <a:t>Preparation includes:</a:t>
            </a:r>
          </a:p>
          <a:p>
            <a:pPr lvl="1"/>
            <a:r>
              <a:rPr lang="en-US" dirty="0"/>
              <a:t>Requests for additional staff and/or stuff</a:t>
            </a:r>
          </a:p>
          <a:p>
            <a:pPr lvl="1"/>
            <a:r>
              <a:rPr lang="en-US" dirty="0"/>
              <a:t>Preparing ICS form for Incident Action Plan</a:t>
            </a:r>
          </a:p>
          <a:p>
            <a:pPr lvl="1"/>
            <a:r>
              <a:rPr lang="en-US" dirty="0"/>
              <a:t>Assessment of current plans and resources</a:t>
            </a:r>
          </a:p>
          <a:p>
            <a:pPr lvl="1"/>
            <a:r>
              <a:rPr lang="en-US" dirty="0"/>
              <a:t>Gathering of pertinent information to support/revise incident management decisions</a:t>
            </a:r>
          </a:p>
        </p:txBody>
      </p:sp>
    </p:spTree>
    <p:extLst>
      <p:ext uri="{BB962C8B-B14F-4D97-AF65-F5344CB8AC3E}">
        <p14:creationId xmlns:p14="http://schemas.microsoft.com/office/powerpoint/2010/main" val="24788015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Action Plan Forms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41</a:t>
            </a:fld>
            <a:endParaRPr lang="en-US" dirty="0"/>
          </a:p>
        </p:txBody>
      </p:sp>
      <p:sp>
        <p:nvSpPr>
          <p:cNvPr id="3" name="Content Placeholder 2"/>
          <p:cNvSpPr>
            <a:spLocks noGrp="1"/>
          </p:cNvSpPr>
          <p:nvPr>
            <p:ph idx="1"/>
          </p:nvPr>
        </p:nvSpPr>
        <p:spPr/>
        <p:txBody>
          <a:bodyPr/>
          <a:lstStyle/>
          <a:p>
            <a:pPr marL="0" indent="0">
              <a:buNone/>
            </a:pPr>
            <a:r>
              <a:rPr lang="en-US" dirty="0" smtClean="0"/>
              <a:t>Incident Action Plans usually have</a:t>
            </a:r>
            <a:endParaRPr lang="en-US" dirty="0"/>
          </a:p>
          <a:p>
            <a:pPr lvl="1"/>
            <a:r>
              <a:rPr lang="en-US" sz="2400" dirty="0"/>
              <a:t>202 I</a:t>
            </a:r>
            <a:r>
              <a:rPr lang="en-US" sz="2400" dirty="0" smtClean="0"/>
              <a:t>ncident Objectives –Planning Chief</a:t>
            </a:r>
            <a:endParaRPr lang="en-US" sz="2400" dirty="0"/>
          </a:p>
          <a:p>
            <a:pPr lvl="1"/>
            <a:r>
              <a:rPr lang="en-US" sz="2400" dirty="0"/>
              <a:t>207 </a:t>
            </a:r>
            <a:r>
              <a:rPr lang="en-US" sz="2400" dirty="0" smtClean="0"/>
              <a:t>Incident Organization Chart – Planning Chief</a:t>
            </a:r>
            <a:endParaRPr lang="en-US" sz="2400" dirty="0"/>
          </a:p>
          <a:p>
            <a:pPr lvl="1"/>
            <a:r>
              <a:rPr lang="en-US" sz="2400" dirty="0"/>
              <a:t>208 S</a:t>
            </a:r>
            <a:r>
              <a:rPr lang="en-US" sz="2400" dirty="0" smtClean="0"/>
              <a:t>afety </a:t>
            </a:r>
            <a:r>
              <a:rPr lang="en-US" sz="2400" dirty="0"/>
              <a:t>M</a:t>
            </a:r>
            <a:r>
              <a:rPr lang="en-US" sz="2400" dirty="0" smtClean="0"/>
              <a:t>essage – Safety Officer</a:t>
            </a:r>
          </a:p>
          <a:p>
            <a:pPr lvl="1"/>
            <a:r>
              <a:rPr lang="en-US" sz="2400" dirty="0" smtClean="0"/>
              <a:t>204 Assignment List (if deploying staff) – Planning Chief- Operations Chief helps</a:t>
            </a:r>
            <a:endParaRPr lang="en-US" sz="2400" dirty="0"/>
          </a:p>
        </p:txBody>
      </p:sp>
    </p:spTree>
    <p:extLst>
      <p:ext uri="{BB962C8B-B14F-4D97-AF65-F5344CB8AC3E}">
        <p14:creationId xmlns:p14="http://schemas.microsoft.com/office/powerpoint/2010/main" val="13338705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ICS Forms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42</a:t>
            </a:fld>
            <a:endParaRPr lang="en-US" dirty="0"/>
          </a:p>
        </p:txBody>
      </p:sp>
      <p:sp>
        <p:nvSpPr>
          <p:cNvPr id="3" name="Content Placeholder 2"/>
          <p:cNvSpPr>
            <a:spLocks noGrp="1"/>
          </p:cNvSpPr>
          <p:nvPr>
            <p:ph idx="1"/>
          </p:nvPr>
        </p:nvSpPr>
        <p:spPr/>
        <p:txBody>
          <a:bodyPr/>
          <a:lstStyle/>
          <a:p>
            <a:r>
              <a:rPr lang="en-US" dirty="0"/>
              <a:t>211p P</a:t>
            </a:r>
            <a:r>
              <a:rPr lang="en-US" dirty="0" smtClean="0"/>
              <a:t>ersonnel </a:t>
            </a:r>
            <a:r>
              <a:rPr lang="en-US" dirty="0"/>
              <a:t>C</a:t>
            </a:r>
            <a:r>
              <a:rPr lang="en-US" dirty="0" smtClean="0"/>
              <a:t>heck-in List</a:t>
            </a:r>
            <a:endParaRPr lang="en-US" dirty="0"/>
          </a:p>
          <a:p>
            <a:r>
              <a:rPr lang="en-US" dirty="0"/>
              <a:t>214 </a:t>
            </a:r>
            <a:r>
              <a:rPr lang="en-US" dirty="0" smtClean="0"/>
              <a:t>Activity Log - Everyone</a:t>
            </a:r>
            <a:endParaRPr lang="en-US" dirty="0"/>
          </a:p>
          <a:p>
            <a:pPr lvl="1"/>
            <a:r>
              <a:rPr lang="en-US" dirty="0"/>
              <a:t>Financial </a:t>
            </a:r>
            <a:r>
              <a:rPr lang="en-US" dirty="0" smtClean="0"/>
              <a:t>reimbursement</a:t>
            </a:r>
            <a:endParaRPr lang="en-US" dirty="0"/>
          </a:p>
          <a:p>
            <a:pPr lvl="1"/>
            <a:r>
              <a:rPr lang="en-US" dirty="0"/>
              <a:t>Legal </a:t>
            </a:r>
          </a:p>
          <a:p>
            <a:pPr lvl="1"/>
            <a:r>
              <a:rPr lang="en-US" dirty="0"/>
              <a:t>Documentation </a:t>
            </a:r>
            <a:r>
              <a:rPr lang="en-US" dirty="0" smtClean="0"/>
              <a:t>for shift changes and historical reasons</a:t>
            </a:r>
            <a:endParaRPr lang="en-US" dirty="0"/>
          </a:p>
        </p:txBody>
      </p:sp>
    </p:spTree>
    <p:extLst>
      <p:ext uri="{BB962C8B-B14F-4D97-AF65-F5344CB8AC3E}">
        <p14:creationId xmlns:p14="http://schemas.microsoft.com/office/powerpoint/2010/main" val="2250157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 – Circle of Fun Contd.</a:t>
            </a:r>
            <a:endParaRPr lang="en-US" dirty="0"/>
          </a:p>
        </p:txBody>
      </p:sp>
      <p:sp>
        <p:nvSpPr>
          <p:cNvPr id="7" name="TextBox 6"/>
          <p:cNvSpPr txBox="1"/>
          <p:nvPr/>
        </p:nvSpPr>
        <p:spPr>
          <a:xfrm>
            <a:off x="825190" y="3103648"/>
            <a:ext cx="2743200" cy="1815882"/>
          </a:xfrm>
          <a:prstGeom prst="rect">
            <a:avLst/>
          </a:prstGeom>
          <a:noFill/>
        </p:spPr>
        <p:txBody>
          <a:bodyPr wrap="square" rtlCol="0">
            <a:spAutoFit/>
          </a:bodyPr>
          <a:lstStyle/>
          <a:p>
            <a:r>
              <a:rPr lang="en-US" sz="2800" dirty="0" smtClean="0"/>
              <a:t>Phase 4:   Prepare and Disseminate the Plan</a:t>
            </a:r>
          </a:p>
        </p:txBody>
      </p:sp>
      <p:pic>
        <p:nvPicPr>
          <p:cNvPr id="5" name="Content Placeholder 4" descr="Phase 4: Prepare and Disseminate the Plan" title="Planning P"/>
          <p:cNvPicPr>
            <a:picLocks noGrp="1" noChangeAspect="1"/>
          </p:cNvPicPr>
          <p:nvPr>
            <p:ph idx="1"/>
          </p:nvPr>
        </p:nvPicPr>
        <p:blipFill rotWithShape="1">
          <a:blip r:embed="rId3">
            <a:extLst>
              <a:ext uri="{28A0092B-C50C-407E-A947-70E740481C1C}">
                <a14:useLocalDpi xmlns:a14="http://schemas.microsoft.com/office/drawing/2010/main" val="0"/>
              </a:ext>
            </a:extLst>
          </a:blip>
          <a:srcRect l="2514" t="473" r="2331"/>
          <a:stretch/>
        </p:blipFill>
        <p:spPr>
          <a:xfrm>
            <a:off x="3823063" y="1846217"/>
            <a:ext cx="4554584" cy="4330746"/>
          </a:xfrm>
        </p:spPr>
      </p:pic>
      <p:pic>
        <p:nvPicPr>
          <p:cNvPr id="3" name="Picture 2" descr="Phase 4: prepare and disseminate the plan" title="Planning P"/>
          <p:cNvPicPr>
            <a:picLocks noChangeAspect="1"/>
          </p:cNvPicPr>
          <p:nvPr/>
        </p:nvPicPr>
        <p:blipFill>
          <a:blip r:embed="rId4"/>
          <a:stretch>
            <a:fillRect/>
          </a:stretch>
        </p:blipFill>
        <p:spPr>
          <a:xfrm>
            <a:off x="5053012" y="1919551"/>
            <a:ext cx="2085975" cy="4184077"/>
          </a:xfrm>
          <a:prstGeom prst="rect">
            <a:avLst/>
          </a:prstGeom>
        </p:spPr>
      </p:pic>
    </p:spTree>
    <p:extLst>
      <p:ext uri="{BB962C8B-B14F-4D97-AF65-F5344CB8AC3E}">
        <p14:creationId xmlns:p14="http://schemas.microsoft.com/office/powerpoint/2010/main" val="26053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4000"/>
                                        <p:tgtEl>
                                          <p:spTgt spid="5"/>
                                        </p:tgtEl>
                                      </p:cBhvr>
                                    </p:animEffect>
                                    <p:set>
                                      <p:cBhvr>
                                        <p:cTn id="9"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Meeting </a:t>
            </a:r>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44</a:t>
            </a:fld>
            <a:endParaRPr lang="en-US" dirty="0"/>
          </a:p>
        </p:txBody>
      </p:sp>
      <p:sp>
        <p:nvSpPr>
          <p:cNvPr id="3" name="Content Placeholder 2"/>
          <p:cNvSpPr>
            <a:spLocks noGrp="1"/>
          </p:cNvSpPr>
          <p:nvPr>
            <p:ph idx="1"/>
          </p:nvPr>
        </p:nvSpPr>
        <p:spPr/>
        <p:txBody>
          <a:bodyPr>
            <a:normAutofit lnSpcReduction="10000"/>
          </a:bodyPr>
          <a:lstStyle/>
          <a:p>
            <a:r>
              <a:rPr lang="en-US" dirty="0"/>
              <a:t>Facilitated by Planning Chief</a:t>
            </a:r>
          </a:p>
          <a:p>
            <a:r>
              <a:rPr lang="en-US" dirty="0">
                <a:latin typeface="Calibri" panose="020F0502020204030204" pitchFamily="34" charset="0"/>
              </a:rPr>
              <a:t>Objectives:</a:t>
            </a:r>
          </a:p>
          <a:p>
            <a:pPr marL="914400" lvl="1" indent="-457200">
              <a:buFont typeface="+mj-lt"/>
              <a:buAutoNum type="arabicPeriod"/>
            </a:pPr>
            <a:r>
              <a:rPr lang="en-US" dirty="0">
                <a:latin typeface="Calibri" panose="020F0502020204030204" pitchFamily="34" charset="0"/>
              </a:rPr>
              <a:t>Develop strategic and tactical plan for next shift</a:t>
            </a:r>
          </a:p>
          <a:p>
            <a:pPr marL="914400" lvl="1" indent="-457200">
              <a:buFont typeface="+mj-lt"/>
              <a:buAutoNum type="arabicPeriod"/>
            </a:pPr>
            <a:r>
              <a:rPr lang="en-US" dirty="0">
                <a:latin typeface="Calibri" panose="020F0502020204030204" pitchFamily="34" charset="0"/>
              </a:rPr>
              <a:t>Assess resource needs/surplus</a:t>
            </a:r>
          </a:p>
          <a:p>
            <a:pPr marL="914400" lvl="1" indent="-457200">
              <a:buFont typeface="+mj-lt"/>
              <a:buAutoNum type="arabicPeriod"/>
            </a:pPr>
            <a:r>
              <a:rPr lang="en-US" dirty="0">
                <a:latin typeface="Calibri" panose="020F0502020204030204" pitchFamily="34" charset="0"/>
              </a:rPr>
              <a:t>Share information needed by others</a:t>
            </a:r>
          </a:p>
          <a:p>
            <a:pPr marL="914400" lvl="1" indent="-457200">
              <a:buFont typeface="+mj-lt"/>
              <a:buAutoNum type="arabicPeriod"/>
            </a:pPr>
            <a:r>
              <a:rPr lang="en-US" dirty="0">
                <a:latin typeface="Calibri" panose="020F0502020204030204" pitchFamily="34" charset="0"/>
              </a:rPr>
              <a:t>Identify and discuss critical action items</a:t>
            </a:r>
          </a:p>
          <a:p>
            <a:r>
              <a:rPr lang="en-US" dirty="0">
                <a:latin typeface="Calibri" panose="020F0502020204030204" pitchFamily="34" charset="0"/>
              </a:rPr>
              <a:t>Meeting length: no longer than 30 minutes</a:t>
            </a:r>
            <a:endParaRPr lang="en-US" b="1" dirty="0">
              <a:latin typeface="Calibri" panose="020F0502020204030204" pitchFamily="34" charset="0"/>
            </a:endParaRPr>
          </a:p>
          <a:p>
            <a:r>
              <a:rPr lang="en-US" dirty="0"/>
              <a:t>Validating the Planning – the ‘thumbs up’</a:t>
            </a:r>
          </a:p>
        </p:txBody>
      </p:sp>
    </p:spTree>
    <p:extLst>
      <p:ext uri="{BB962C8B-B14F-4D97-AF65-F5344CB8AC3E}">
        <p14:creationId xmlns:p14="http://schemas.microsoft.com/office/powerpoint/2010/main" val="2666561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Action Plan (IAP) </a:t>
            </a:r>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45</a:t>
            </a:fld>
            <a:endParaRPr lang="en-US" dirty="0"/>
          </a:p>
        </p:txBody>
      </p:sp>
      <p:sp>
        <p:nvSpPr>
          <p:cNvPr id="3" name="Content Placeholder 2"/>
          <p:cNvSpPr>
            <a:spLocks noGrp="1"/>
          </p:cNvSpPr>
          <p:nvPr>
            <p:ph idx="1"/>
          </p:nvPr>
        </p:nvSpPr>
        <p:spPr/>
        <p:txBody>
          <a:bodyPr/>
          <a:lstStyle/>
          <a:p>
            <a:r>
              <a:rPr lang="en-US" dirty="0"/>
              <a:t>Getting it all down in writing </a:t>
            </a:r>
          </a:p>
          <a:p>
            <a:r>
              <a:rPr lang="en-US" dirty="0"/>
              <a:t>Common forms used in an IAP</a:t>
            </a:r>
          </a:p>
          <a:p>
            <a:pPr lvl="1"/>
            <a:r>
              <a:rPr lang="en-US" dirty="0"/>
              <a:t>However, don’t need all of them every time</a:t>
            </a:r>
          </a:p>
          <a:p>
            <a:r>
              <a:rPr lang="en-US" dirty="0"/>
              <a:t>Planning chief pulls all the pieces together, makes sure they are complete, assembles them into a package</a:t>
            </a:r>
          </a:p>
          <a:p>
            <a:r>
              <a:rPr lang="en-US" dirty="0"/>
              <a:t>Presents to the Incident Commander for approval</a:t>
            </a:r>
          </a:p>
          <a:p>
            <a:r>
              <a:rPr lang="en-US" dirty="0"/>
              <a:t>Once approval is obtained, IAP is copied and distributed</a:t>
            </a:r>
          </a:p>
        </p:txBody>
      </p:sp>
    </p:spTree>
    <p:extLst>
      <p:ext uri="{BB962C8B-B14F-4D97-AF65-F5344CB8AC3E}">
        <p14:creationId xmlns:p14="http://schemas.microsoft.com/office/powerpoint/2010/main" val="2244630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Planning P – Circle of Fun</a:t>
            </a:r>
            <a:endParaRPr lang="en-US" dirty="0"/>
          </a:p>
        </p:txBody>
      </p:sp>
      <p:sp>
        <p:nvSpPr>
          <p:cNvPr id="7" name="TextBox 6"/>
          <p:cNvSpPr txBox="1"/>
          <p:nvPr/>
        </p:nvSpPr>
        <p:spPr>
          <a:xfrm>
            <a:off x="825190" y="3103648"/>
            <a:ext cx="2743200" cy="1815882"/>
          </a:xfrm>
          <a:prstGeom prst="rect">
            <a:avLst/>
          </a:prstGeom>
          <a:noFill/>
        </p:spPr>
        <p:txBody>
          <a:bodyPr wrap="square" rtlCol="0">
            <a:spAutoFit/>
          </a:bodyPr>
          <a:lstStyle/>
          <a:p>
            <a:r>
              <a:rPr lang="en-US" sz="2800" dirty="0" smtClean="0"/>
              <a:t>Phase 5:  Execute, Evaluate and Revise the Plan </a:t>
            </a:r>
          </a:p>
        </p:txBody>
      </p:sp>
      <p:pic>
        <p:nvPicPr>
          <p:cNvPr id="5" name="Content Placeholder 4" descr="Phase 5: Execute, evaluate, and revise the plan" title="Planning P"/>
          <p:cNvPicPr>
            <a:picLocks noGrp="1" noChangeAspect="1"/>
          </p:cNvPicPr>
          <p:nvPr>
            <p:ph idx="1"/>
          </p:nvPr>
        </p:nvPicPr>
        <p:blipFill rotWithShape="1">
          <a:blip r:embed="rId3">
            <a:extLst>
              <a:ext uri="{28A0092B-C50C-407E-A947-70E740481C1C}">
                <a14:useLocalDpi xmlns:a14="http://schemas.microsoft.com/office/drawing/2010/main" val="0"/>
              </a:ext>
            </a:extLst>
          </a:blip>
          <a:srcRect l="2514" t="473" r="2331"/>
          <a:stretch/>
        </p:blipFill>
        <p:spPr>
          <a:xfrm>
            <a:off x="3823063" y="1846217"/>
            <a:ext cx="4554584" cy="4330746"/>
          </a:xfrm>
        </p:spPr>
      </p:pic>
      <p:pic>
        <p:nvPicPr>
          <p:cNvPr id="3" name="Picture 2" descr="Phase 5: execute, evaluate, and revise the plan" title="Planning P"/>
          <p:cNvPicPr>
            <a:picLocks noChangeAspect="1"/>
          </p:cNvPicPr>
          <p:nvPr/>
        </p:nvPicPr>
        <p:blipFill>
          <a:blip r:embed="rId4"/>
          <a:stretch>
            <a:fillRect/>
          </a:stretch>
        </p:blipFill>
        <p:spPr>
          <a:xfrm>
            <a:off x="3903201" y="2940027"/>
            <a:ext cx="4385598" cy="2143124"/>
          </a:xfrm>
          <a:prstGeom prst="rect">
            <a:avLst/>
          </a:prstGeom>
        </p:spPr>
      </p:pic>
    </p:spTree>
    <p:extLst>
      <p:ext uri="{BB962C8B-B14F-4D97-AF65-F5344CB8AC3E}">
        <p14:creationId xmlns:p14="http://schemas.microsoft.com/office/powerpoint/2010/main" val="14142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4000"/>
                                        <p:tgtEl>
                                          <p:spTgt spid="5"/>
                                        </p:tgtEl>
                                      </p:cBhvr>
                                    </p:animEffect>
                                    <p:set>
                                      <p:cBhvr>
                                        <p:cTn id="9" dur="1" fill="hold">
                                          <p:stCondLst>
                                            <p:cond delay="3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p>
        </p:txBody>
      </p:sp>
      <p:sp>
        <p:nvSpPr>
          <p:cNvPr id="3" name="Content Placeholder 2"/>
          <p:cNvSpPr>
            <a:spLocks noGrp="1"/>
          </p:cNvSpPr>
          <p:nvPr>
            <p:ph idx="1"/>
          </p:nvPr>
        </p:nvSpPr>
        <p:spPr/>
        <p:txBody>
          <a:bodyPr/>
          <a:lstStyle/>
          <a:p>
            <a:r>
              <a:rPr lang="en-US" sz="2800" dirty="0" smtClean="0"/>
              <a:t>Summary</a:t>
            </a:r>
            <a:endParaRPr lang="en-US" sz="2800" dirty="0"/>
          </a:p>
          <a:p>
            <a:r>
              <a:rPr lang="en-US" sz="2800" dirty="0" smtClean="0"/>
              <a:t>Day 2 Logistics</a:t>
            </a:r>
            <a:endParaRPr lang="en-US" sz="2800" dirty="0"/>
          </a:p>
          <a:p>
            <a:pPr lvl="1"/>
            <a:r>
              <a:rPr lang="en-US" dirty="0"/>
              <a:t>Continental Breakfast</a:t>
            </a:r>
          </a:p>
          <a:p>
            <a:pPr lvl="1"/>
            <a:r>
              <a:rPr lang="en-US" dirty="0"/>
              <a:t>Agenda </a:t>
            </a:r>
            <a:r>
              <a:rPr lang="en-US" dirty="0" smtClean="0"/>
              <a:t>overview</a:t>
            </a:r>
          </a:p>
          <a:p>
            <a:r>
              <a:rPr lang="en-US" sz="2800" dirty="0" smtClean="0"/>
              <a:t>Questions</a:t>
            </a:r>
            <a:endParaRPr lang="en-US" sz="2800"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47</a:t>
            </a:fld>
            <a:endParaRPr lang="en-US" dirty="0"/>
          </a:p>
        </p:txBody>
      </p:sp>
    </p:spTree>
    <p:extLst>
      <p:ext uri="{BB962C8B-B14F-4D97-AF65-F5344CB8AC3E}">
        <p14:creationId xmlns:p14="http://schemas.microsoft.com/office/powerpoint/2010/main" val="30872334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a:xfrm>
            <a:off x="838200" y="1825625"/>
            <a:ext cx="6726657" cy="4351338"/>
          </a:xfrm>
        </p:spPr>
        <p:txBody>
          <a:bodyPr/>
          <a:lstStyle/>
          <a:p>
            <a:r>
              <a:rPr lang="en-US" sz="2800" dirty="0" smtClean="0"/>
              <a:t>Please help yourself to Breakfast</a:t>
            </a:r>
          </a:p>
          <a:p>
            <a:r>
              <a:rPr lang="en-US" sz="2800" dirty="0" smtClean="0"/>
              <a:t>At your assigned table, decide on your ICS Role </a:t>
            </a:r>
          </a:p>
          <a:p>
            <a:r>
              <a:rPr lang="en-US" sz="2800" dirty="0" smtClean="0"/>
              <a:t>Review the handout about ICS </a:t>
            </a:r>
            <a:r>
              <a:rPr lang="en-US" sz="2800" dirty="0"/>
              <a:t>R</a:t>
            </a:r>
            <a:r>
              <a:rPr lang="en-US" sz="2800" dirty="0" smtClean="0"/>
              <a:t>oles </a:t>
            </a:r>
          </a:p>
          <a:p>
            <a:r>
              <a:rPr lang="en-US" sz="2800" dirty="0" smtClean="0"/>
              <a:t>Review what ICS Forms are used by Role  (Forms List by Position)</a:t>
            </a:r>
            <a:endParaRPr lang="en-US" dirty="0" smtClean="0"/>
          </a:p>
          <a:p>
            <a:endParaRPr lang="en-US" dirty="0" smtClean="0"/>
          </a:p>
          <a:p>
            <a:endParaRPr lang="en-US" dirty="0"/>
          </a:p>
        </p:txBody>
      </p:sp>
      <p:pic>
        <p:nvPicPr>
          <p:cNvPr id="4" name="Picture 3" descr="image of breakfast food" title="breakfas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4132" y="1825625"/>
            <a:ext cx="3565884" cy="2352847"/>
          </a:xfrm>
          <a:prstGeom prst="rect">
            <a:avLst/>
          </a:prstGeom>
        </p:spPr>
      </p:pic>
    </p:spTree>
    <p:extLst>
      <p:ext uri="{BB962C8B-B14F-4D97-AF65-F5344CB8AC3E}">
        <p14:creationId xmlns:p14="http://schemas.microsoft.com/office/powerpoint/2010/main" val="3555824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250"/>
            <a:ext cx="10515600" cy="914400"/>
          </a:xfrm>
        </p:spPr>
        <p:txBody>
          <a:bodyPr/>
          <a:lstStyle/>
          <a:p>
            <a:r>
              <a:rPr lang="en-US" dirty="0"/>
              <a:t>Start Day 2</a:t>
            </a:r>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49</a:t>
            </a:fld>
            <a:endParaRPr lang="en-US" dirty="0"/>
          </a:p>
        </p:txBody>
      </p:sp>
      <p:sp>
        <p:nvSpPr>
          <p:cNvPr id="3" name="Content Placeholder 2"/>
          <p:cNvSpPr>
            <a:spLocks noGrp="1"/>
          </p:cNvSpPr>
          <p:nvPr>
            <p:ph idx="1"/>
          </p:nvPr>
        </p:nvSpPr>
        <p:spPr/>
        <p:txBody>
          <a:bodyPr/>
          <a:lstStyle/>
          <a:p>
            <a:r>
              <a:rPr lang="en-US" sz="2800" dirty="0" smtClean="0"/>
              <a:t>Agenda for Day 2: </a:t>
            </a:r>
          </a:p>
          <a:p>
            <a:pPr lvl="1"/>
            <a:r>
              <a:rPr lang="en-US" sz="2400" dirty="0" smtClean="0"/>
              <a:t>Hepatitis A  Exercise</a:t>
            </a:r>
            <a:endParaRPr lang="en-US" sz="2400" dirty="0"/>
          </a:p>
          <a:p>
            <a:pPr lvl="1"/>
            <a:r>
              <a:rPr lang="en-US" sz="2400" dirty="0" smtClean="0"/>
              <a:t>Hotwash</a:t>
            </a:r>
            <a:endParaRPr lang="en-US" sz="2400" dirty="0"/>
          </a:p>
          <a:p>
            <a:pPr lvl="1"/>
            <a:r>
              <a:rPr lang="en-US" sz="2400" dirty="0" smtClean="0"/>
              <a:t>Next Steps</a:t>
            </a:r>
            <a:endParaRPr lang="en-US" sz="2400" dirty="0"/>
          </a:p>
        </p:txBody>
      </p:sp>
    </p:spTree>
    <p:extLst>
      <p:ext uri="{BB962C8B-B14F-4D97-AF65-F5344CB8AC3E}">
        <p14:creationId xmlns:p14="http://schemas.microsoft.com/office/powerpoint/2010/main" val="335660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Day 1: ICS Responsibilities and Fundamentals </a:t>
            </a:r>
          </a:p>
        </p:txBody>
      </p:sp>
      <p:pic>
        <p:nvPicPr>
          <p:cNvPr id="7" name="Picture Placeholder 6" descr="Lake at sunset"/>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22" b="2722"/>
          <a:stretch>
            <a:fillRect/>
          </a:stretch>
        </p:blipFill>
        <p:spPr>
          <a:xfrm flipH="1">
            <a:off x="0" y="1219198"/>
            <a:ext cx="12192000" cy="5638802"/>
          </a:xfrm>
        </p:spPr>
      </p:pic>
      <p:sp>
        <p:nvSpPr>
          <p:cNvPr id="5" name="Content Placeholder 4"/>
          <p:cNvSpPr>
            <a:spLocks noGrp="1"/>
          </p:cNvSpPr>
          <p:nvPr>
            <p:ph idx="1"/>
          </p:nvPr>
        </p:nvSpPr>
        <p:spPr/>
        <p:txBody>
          <a:bodyPr/>
          <a:lstStyle/>
          <a:p>
            <a:pPr marL="457200" indent="0">
              <a:buNone/>
            </a:pPr>
            <a:r>
              <a:rPr lang="en-US" dirty="0"/>
              <a:t>Every incident or event requires that certain management functions be performed.</a:t>
            </a:r>
          </a:p>
        </p:txBody>
      </p:sp>
    </p:spTree>
    <p:extLst>
      <p:ext uri="{BB962C8B-B14F-4D97-AF65-F5344CB8AC3E}">
        <p14:creationId xmlns:p14="http://schemas.microsoft.com/office/powerpoint/2010/main" val="37354184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Recap Day 1</a:t>
            </a:r>
            <a:br>
              <a:rPr lang="en-US" dirty="0"/>
            </a:br>
            <a:endParaRPr lang="en-US" dirty="0"/>
          </a:p>
        </p:txBody>
      </p:sp>
      <p:sp>
        <p:nvSpPr>
          <p:cNvPr id="3" name="Content Placeholder 2"/>
          <p:cNvSpPr>
            <a:spLocks noGrp="1"/>
          </p:cNvSpPr>
          <p:nvPr>
            <p:ph sz="half" idx="1"/>
          </p:nvPr>
        </p:nvSpPr>
        <p:spPr/>
        <p:txBody>
          <a:bodyPr>
            <a:normAutofit/>
          </a:bodyPr>
          <a:lstStyle/>
          <a:p>
            <a:r>
              <a:rPr lang="en-US" dirty="0" smtClean="0"/>
              <a:t>Roles and Responsibilities </a:t>
            </a:r>
          </a:p>
          <a:p>
            <a:pPr lvl="1"/>
            <a:r>
              <a:rPr lang="en-US" dirty="0" smtClean="0"/>
              <a:t>Completed 207</a:t>
            </a:r>
          </a:p>
          <a:p>
            <a:r>
              <a:rPr lang="en-US" dirty="0" smtClean="0"/>
              <a:t>Reviewed the Planning P</a:t>
            </a:r>
          </a:p>
          <a:p>
            <a:pPr lvl="1"/>
            <a:r>
              <a:rPr lang="en-US" dirty="0" smtClean="0"/>
              <a:t>Size up</a:t>
            </a:r>
          </a:p>
          <a:p>
            <a:pPr lvl="1"/>
            <a:r>
              <a:rPr lang="en-US" dirty="0" smtClean="0"/>
              <a:t>Initial checklist </a:t>
            </a:r>
          </a:p>
          <a:p>
            <a:pPr lvl="1"/>
            <a:r>
              <a:rPr lang="en-US" dirty="0" smtClean="0"/>
              <a:t>201</a:t>
            </a:r>
          </a:p>
          <a:p>
            <a:pPr lvl="1"/>
            <a:r>
              <a:rPr lang="en-US" dirty="0" smtClean="0"/>
              <a:t>Providing a briefing </a:t>
            </a:r>
          </a:p>
          <a:p>
            <a:endParaRPr lang="en-US" dirty="0" smtClean="0"/>
          </a:p>
          <a:p>
            <a:endParaRPr lang="en-US" dirty="0" smtClean="0"/>
          </a:p>
        </p:txBody>
      </p:sp>
      <p:sp>
        <p:nvSpPr>
          <p:cNvPr id="7" name="Content Placeholder 6"/>
          <p:cNvSpPr>
            <a:spLocks noGrp="1"/>
          </p:cNvSpPr>
          <p:nvPr>
            <p:ph sz="half" idx="2"/>
          </p:nvPr>
        </p:nvSpPr>
        <p:spPr/>
        <p:txBody>
          <a:bodyPr/>
          <a:lstStyle/>
          <a:p>
            <a:r>
              <a:rPr lang="en-US" dirty="0"/>
              <a:t>Developing objectives, strategies, and tactics</a:t>
            </a:r>
          </a:p>
          <a:p>
            <a:r>
              <a:rPr lang="en-US" dirty="0"/>
              <a:t>Completing the operational planning worksheets (215)</a:t>
            </a:r>
          </a:p>
          <a:p>
            <a:r>
              <a:rPr lang="en-US" dirty="0"/>
              <a:t>Preparing for the Planning meeting </a:t>
            </a:r>
          </a:p>
          <a:p>
            <a:pPr lvl="1"/>
            <a:r>
              <a:rPr lang="en-US" dirty="0"/>
              <a:t>Reviewing IAP forms</a:t>
            </a:r>
          </a:p>
          <a:p>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4104162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Cell</a:t>
            </a:r>
            <a:endParaRPr lang="en-US" dirty="0"/>
          </a:p>
        </p:txBody>
      </p:sp>
      <p:sp>
        <p:nvSpPr>
          <p:cNvPr id="3" name="Content Placeholder 2"/>
          <p:cNvSpPr>
            <a:spLocks noGrp="1"/>
          </p:cNvSpPr>
          <p:nvPr>
            <p:ph idx="1"/>
          </p:nvPr>
        </p:nvSpPr>
        <p:spPr/>
        <p:txBody>
          <a:bodyPr/>
          <a:lstStyle/>
          <a:p>
            <a:r>
              <a:rPr lang="en-US" dirty="0" smtClean="0"/>
              <a:t>Simulation Cell (</a:t>
            </a:r>
            <a:r>
              <a:rPr lang="en-US" dirty="0" err="1" smtClean="0"/>
              <a:t>SimCell</a:t>
            </a:r>
            <a:r>
              <a:rPr lang="en-US" dirty="0" smtClean="0"/>
              <a:t>)</a:t>
            </a:r>
          </a:p>
          <a:p>
            <a:pPr lvl="1"/>
            <a:r>
              <a:rPr lang="en-US" dirty="0" smtClean="0"/>
              <a:t>Helps provide a more realistic exercise experience</a:t>
            </a:r>
          </a:p>
          <a:p>
            <a:pPr lvl="1"/>
            <a:r>
              <a:rPr lang="en-US" dirty="0" smtClean="0"/>
              <a:t>Not feasible for everyone to play in every exercise</a:t>
            </a:r>
          </a:p>
          <a:p>
            <a:pPr lvl="1"/>
            <a:r>
              <a:rPr lang="en-US" dirty="0" smtClean="0"/>
              <a:t>A </a:t>
            </a:r>
            <a:r>
              <a:rPr lang="en-US" dirty="0" err="1" smtClean="0"/>
              <a:t>SimCell</a:t>
            </a:r>
            <a:r>
              <a:rPr lang="en-US" dirty="0" smtClean="0"/>
              <a:t> imitates actions, activities, or conversations of everyone not in the room</a:t>
            </a:r>
          </a:p>
          <a:p>
            <a:pPr lvl="1"/>
            <a:r>
              <a:rPr lang="en-US" dirty="0" smtClean="0"/>
              <a:t>Asking questions/requesting information/contacting different outside people, organizations, partners, etc. helps you practice what you would actually do during a response. </a:t>
            </a:r>
          </a:p>
          <a:p>
            <a:pPr lvl="1"/>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56263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P Reminder</a:t>
            </a:r>
            <a:endParaRPr lang="en-US" dirty="0"/>
          </a:p>
        </p:txBody>
      </p:sp>
      <p:pic>
        <p:nvPicPr>
          <p:cNvPr id="3" name="Content Placeholder 2" descr="Image of the planning 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379" y="1576387"/>
            <a:ext cx="5252706" cy="4779963"/>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52</a:t>
            </a:fld>
            <a:endParaRPr lang="en-US" dirty="0"/>
          </a:p>
        </p:txBody>
      </p:sp>
    </p:spTree>
    <p:extLst>
      <p:ext uri="{BB962C8B-B14F-4D97-AF65-F5344CB8AC3E}">
        <p14:creationId xmlns:p14="http://schemas.microsoft.com/office/powerpoint/2010/main" val="4078763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STARTEX</a:t>
            </a:r>
            <a:endParaRPr lang="en-US" dirty="0"/>
          </a:p>
        </p:txBody>
      </p:sp>
      <p:sp>
        <p:nvSpPr>
          <p:cNvPr id="3" name="Content Placeholder 2"/>
          <p:cNvSpPr>
            <a:spLocks noGrp="1"/>
          </p:cNvSpPr>
          <p:nvPr>
            <p:ph idx="1"/>
          </p:nvPr>
        </p:nvSpPr>
        <p:spPr/>
        <p:txBody>
          <a:bodyPr/>
          <a:lstStyle/>
          <a:p>
            <a:pPr marL="0" indent="0">
              <a:buNone/>
            </a:pPr>
            <a:r>
              <a:rPr lang="en-US" dirty="0" smtClean="0"/>
              <a:t>Start the Exercise!</a:t>
            </a:r>
          </a:p>
          <a:p>
            <a:pPr marL="0" indent="0">
              <a:buNone/>
            </a:pPr>
            <a:r>
              <a:rPr lang="en-US" dirty="0" smtClean="0"/>
              <a:t>Scenario Overview</a:t>
            </a:r>
          </a:p>
          <a:p>
            <a:pPr marL="0" indent="0">
              <a:buNone/>
            </a:pPr>
            <a:r>
              <a:rPr lang="en-US" dirty="0"/>
              <a:t>	</a:t>
            </a:r>
            <a:r>
              <a:rPr lang="en-US" dirty="0" smtClean="0"/>
              <a:t>Purpose</a:t>
            </a:r>
          </a:p>
          <a:p>
            <a:pPr marL="0" indent="0">
              <a:buNone/>
            </a:pPr>
            <a:r>
              <a:rPr lang="en-US" dirty="0"/>
              <a:t>	</a:t>
            </a:r>
            <a:r>
              <a:rPr lang="en-US" dirty="0" smtClean="0"/>
              <a:t>Description</a:t>
            </a:r>
          </a:p>
          <a:p>
            <a:pPr marL="0" indent="0">
              <a:buNone/>
            </a:pPr>
            <a:r>
              <a:rPr lang="en-US" dirty="0"/>
              <a:t>	</a:t>
            </a:r>
            <a:r>
              <a:rPr lang="en-US" dirty="0" smtClean="0"/>
              <a:t>Expectations</a:t>
            </a:r>
          </a:p>
          <a:p>
            <a:pPr marL="0" indent="0">
              <a:buNone/>
            </a:pPr>
            <a:r>
              <a:rPr lang="en-US" dirty="0"/>
              <a:t>	</a:t>
            </a:r>
            <a:r>
              <a:rPr lang="en-US" dirty="0" smtClean="0"/>
              <a:t>Timeframe</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53</a:t>
            </a:fld>
            <a:endParaRPr lang="en-US" dirty="0"/>
          </a:p>
        </p:txBody>
      </p:sp>
    </p:spTree>
    <p:extLst>
      <p:ext uri="{BB962C8B-B14F-4D97-AF65-F5344CB8AC3E}">
        <p14:creationId xmlns:p14="http://schemas.microsoft.com/office/powerpoint/2010/main" val="1009483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 &amp; Activation</a:t>
            </a:r>
            <a:endParaRPr lang="en-US" dirty="0"/>
          </a:p>
        </p:txBody>
      </p:sp>
    </p:spTree>
    <p:extLst>
      <p:ext uri="{BB962C8B-B14F-4D97-AF65-F5344CB8AC3E}">
        <p14:creationId xmlns:p14="http://schemas.microsoft.com/office/powerpoint/2010/main" val="330075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Incident Briefing</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t>55</a:t>
            </a:fld>
            <a:endParaRPr lang="en-US" dirty="0"/>
          </a:p>
        </p:txBody>
      </p:sp>
    </p:spTree>
    <p:extLst>
      <p:ext uri="{BB962C8B-B14F-4D97-AF65-F5344CB8AC3E}">
        <p14:creationId xmlns:p14="http://schemas.microsoft.com/office/powerpoint/2010/main" val="828862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Planning P</a:t>
            </a:r>
            <a:endParaRPr lang="en-US" dirty="0"/>
          </a:p>
        </p:txBody>
      </p:sp>
      <p:pic>
        <p:nvPicPr>
          <p:cNvPr id="3" name="Content Placeholder 2" descr="Image of the planning 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379" y="1576387"/>
            <a:ext cx="5252706" cy="4779963"/>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56</a:t>
            </a:fld>
            <a:endParaRPr lang="en-US" dirty="0"/>
          </a:p>
        </p:txBody>
      </p:sp>
    </p:spTree>
    <p:extLst>
      <p:ext uri="{BB962C8B-B14F-4D97-AF65-F5344CB8AC3E}">
        <p14:creationId xmlns:p14="http://schemas.microsoft.com/office/powerpoint/2010/main" val="3525897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Develop Incident Objectives/Command and General Staff Meeting</a:t>
            </a:r>
            <a:endParaRPr lang="en-US" sz="6600" dirty="0"/>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t>57</a:t>
            </a:fld>
            <a:endParaRPr lang="en-US" dirty="0"/>
          </a:p>
        </p:txBody>
      </p:sp>
    </p:spTree>
    <p:extLst>
      <p:ext uri="{BB962C8B-B14F-4D97-AF65-F5344CB8AC3E}">
        <p14:creationId xmlns:p14="http://schemas.microsoft.com/office/powerpoint/2010/main" val="2058062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2546251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P, Again</a:t>
            </a:r>
            <a:endParaRPr lang="en-US" dirty="0"/>
          </a:p>
        </p:txBody>
      </p:sp>
      <p:pic>
        <p:nvPicPr>
          <p:cNvPr id="3" name="Content Placeholder 2" descr="image of the planning 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379" y="1576387"/>
            <a:ext cx="5252706" cy="4779963"/>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59</a:t>
            </a:fld>
            <a:endParaRPr lang="en-US" dirty="0"/>
          </a:p>
        </p:txBody>
      </p:sp>
    </p:spTree>
    <p:extLst>
      <p:ext uri="{BB962C8B-B14F-4D97-AF65-F5344CB8AC3E}">
        <p14:creationId xmlns:p14="http://schemas.microsoft.com/office/powerpoint/2010/main" val="486495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 1: ICS Responsibilities and </a:t>
            </a:r>
            <a:r>
              <a:rPr lang="en-US" dirty="0" smtClean="0"/>
              <a:t>Fundamentals</a:t>
            </a:r>
            <a:endParaRPr lang="en-US" dirty="0"/>
          </a:p>
        </p:txBody>
      </p:sp>
      <p:sp>
        <p:nvSpPr>
          <p:cNvPr id="7" name="Content Placeholder 2"/>
          <p:cNvSpPr>
            <a:spLocks noGrp="1"/>
          </p:cNvSpPr>
          <p:nvPr>
            <p:ph idx="1"/>
          </p:nvPr>
        </p:nvSpPr>
        <p:spPr>
          <a:xfrm>
            <a:off x="838199" y="1631228"/>
            <a:ext cx="6078795" cy="4780541"/>
          </a:xfrm>
        </p:spPr>
        <p:txBody>
          <a:bodyPr>
            <a:normAutofit/>
          </a:bodyPr>
          <a:lstStyle/>
          <a:p>
            <a:r>
              <a:rPr lang="en-US" dirty="0"/>
              <a:t>ICS Structure for Local Public Health</a:t>
            </a:r>
          </a:p>
          <a:p>
            <a:pPr lvl="1"/>
            <a:r>
              <a:rPr lang="en-US" dirty="0"/>
              <a:t>Quick Review of Core Positions and Responsibilities</a:t>
            </a:r>
          </a:p>
          <a:p>
            <a:pPr lvl="1"/>
            <a:r>
              <a:rPr lang="en-US" dirty="0"/>
              <a:t>Review ICS Positions Handout </a:t>
            </a:r>
          </a:p>
          <a:p>
            <a:r>
              <a:rPr lang="en-US" dirty="0"/>
              <a:t>Staffing Activity</a:t>
            </a:r>
          </a:p>
          <a:p>
            <a:r>
              <a:rPr lang="en-US" dirty="0"/>
              <a:t>Debrief </a:t>
            </a:r>
          </a:p>
          <a:p>
            <a:pPr lvl="1"/>
            <a:r>
              <a:rPr lang="en-US" dirty="0"/>
              <a:t>Challenges </a:t>
            </a:r>
          </a:p>
          <a:p>
            <a:pPr lvl="1"/>
            <a:r>
              <a:rPr lang="en-US" dirty="0"/>
              <a:t>Take-</a:t>
            </a:r>
            <a:r>
              <a:rPr lang="en-US" dirty="0" err="1"/>
              <a:t>aways</a:t>
            </a:r>
            <a:r>
              <a:rPr lang="en-US" dirty="0"/>
              <a:t> </a:t>
            </a:r>
          </a:p>
        </p:txBody>
      </p:sp>
      <p:pic>
        <p:nvPicPr>
          <p:cNvPr id="3" name="Picture 2" descr="Image of people looking at a chart" title="Review of Day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857" y="2295809"/>
            <a:ext cx="5405444" cy="3603950"/>
          </a:xfrm>
          <a:prstGeom prst="rect">
            <a:avLst/>
          </a:prstGeom>
        </p:spPr>
      </p:pic>
    </p:spTree>
    <p:extLst>
      <p:ext uri="{BB962C8B-B14F-4D97-AF65-F5344CB8AC3E}">
        <p14:creationId xmlns:p14="http://schemas.microsoft.com/office/powerpoint/2010/main" val="2507084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Meeting</a:t>
            </a:r>
            <a:endParaRPr lang="en-US" dirty="0"/>
          </a:p>
        </p:txBody>
      </p:sp>
    </p:spTree>
    <p:extLst>
      <p:ext uri="{BB962C8B-B14F-4D97-AF65-F5344CB8AC3E}">
        <p14:creationId xmlns:p14="http://schemas.microsoft.com/office/powerpoint/2010/main" val="1724497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Prepare for the Planning Meeting</a:t>
            </a:r>
            <a:endParaRPr lang="en-US" dirty="0"/>
          </a:p>
        </p:txBody>
      </p:sp>
    </p:spTree>
    <p:extLst>
      <p:ext uri="{BB962C8B-B14F-4D97-AF65-F5344CB8AC3E}">
        <p14:creationId xmlns:p14="http://schemas.microsoft.com/office/powerpoint/2010/main" val="19848632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Lunch</a:t>
            </a:r>
            <a:endParaRPr lang="en-US" dirty="0"/>
          </a:p>
        </p:txBody>
      </p:sp>
    </p:spTree>
    <p:extLst>
      <p:ext uri="{BB962C8B-B14F-4D97-AF65-F5344CB8AC3E}">
        <p14:creationId xmlns:p14="http://schemas.microsoft.com/office/powerpoint/2010/main" val="952669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Remember!</a:t>
            </a:r>
            <a:endParaRPr lang="en-US" dirty="0"/>
          </a:p>
        </p:txBody>
      </p:sp>
      <p:pic>
        <p:nvPicPr>
          <p:cNvPr id="3" name="Content Placeholder 2" descr="Image of the planning 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379" y="1576387"/>
            <a:ext cx="5252706" cy="4779963"/>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63</a:t>
            </a:fld>
            <a:endParaRPr lang="en-US" dirty="0"/>
          </a:p>
        </p:txBody>
      </p:sp>
    </p:spTree>
    <p:extLst>
      <p:ext uri="{BB962C8B-B14F-4D97-AF65-F5344CB8AC3E}">
        <p14:creationId xmlns:p14="http://schemas.microsoft.com/office/powerpoint/2010/main" val="25282204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Meeting</a:t>
            </a:r>
            <a:endParaRPr lang="en-US" dirty="0"/>
          </a:p>
        </p:txBody>
      </p:sp>
    </p:spTree>
    <p:extLst>
      <p:ext uri="{BB962C8B-B14F-4D97-AF65-F5344CB8AC3E}">
        <p14:creationId xmlns:p14="http://schemas.microsoft.com/office/powerpoint/2010/main" val="20634925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Preparation and Approval</a:t>
            </a:r>
            <a:endParaRPr lang="en-US" dirty="0"/>
          </a:p>
        </p:txBody>
      </p:sp>
    </p:spTree>
    <p:extLst>
      <p:ext uri="{BB962C8B-B14F-4D97-AF65-F5344CB8AC3E}">
        <p14:creationId xmlns:p14="http://schemas.microsoft.com/office/powerpoint/2010/main" val="17296112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age of the planning 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5379" y="1576387"/>
            <a:ext cx="5252706" cy="4779963"/>
          </a:xfrm>
        </p:spPr>
      </p:pic>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66</a:t>
            </a:fld>
            <a:endParaRPr lang="en-US" dirty="0"/>
          </a:p>
        </p:txBody>
      </p:sp>
      <p:sp>
        <p:nvSpPr>
          <p:cNvPr id="5" name="Title 4"/>
          <p:cNvSpPr>
            <a:spLocks noGrp="1"/>
          </p:cNvSpPr>
          <p:nvPr>
            <p:ph type="title"/>
          </p:nvPr>
        </p:nvSpPr>
        <p:spPr/>
        <p:txBody>
          <a:bodyPr/>
          <a:lstStyle/>
          <a:p>
            <a:r>
              <a:rPr lang="en-US" dirty="0" smtClean="0"/>
              <a:t>Check-in!</a:t>
            </a:r>
            <a:endParaRPr lang="en-US" dirty="0"/>
          </a:p>
        </p:txBody>
      </p:sp>
    </p:spTree>
    <p:extLst>
      <p:ext uri="{BB962C8B-B14F-4D97-AF65-F5344CB8AC3E}">
        <p14:creationId xmlns:p14="http://schemas.microsoft.com/office/powerpoint/2010/main" val="282872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Period Briefing </a:t>
            </a:r>
            <a:endParaRPr lang="en-US" dirty="0"/>
          </a:p>
        </p:txBody>
      </p:sp>
    </p:spTree>
    <p:extLst>
      <p:ext uri="{BB962C8B-B14F-4D97-AF65-F5344CB8AC3E}">
        <p14:creationId xmlns:p14="http://schemas.microsoft.com/office/powerpoint/2010/main" val="13900701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3105535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Change Briefing </a:t>
            </a:r>
            <a:endParaRPr lang="en-US" dirty="0"/>
          </a:p>
        </p:txBody>
      </p:sp>
    </p:spTree>
    <p:extLst>
      <p:ext uri="{BB962C8B-B14F-4D97-AF65-F5344CB8AC3E}">
        <p14:creationId xmlns:p14="http://schemas.microsoft.com/office/powerpoint/2010/main" val="252454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EFC1D-CAFC-46E7-954A-36CED3EF6855}"/>
              </a:ext>
            </a:extLst>
          </p:cNvPr>
          <p:cNvSpPr>
            <a:spLocks noGrp="1"/>
          </p:cNvSpPr>
          <p:nvPr>
            <p:ph type="title"/>
          </p:nvPr>
        </p:nvSpPr>
        <p:spPr/>
        <p:txBody>
          <a:bodyPr/>
          <a:lstStyle/>
          <a:p>
            <a:r>
              <a:rPr lang="en-US" dirty="0"/>
              <a:t>ICS</a:t>
            </a:r>
            <a:r>
              <a:rPr lang="en-US"/>
              <a:t> Positions</a:t>
            </a:r>
            <a:r>
              <a:rPr lang="en-US" dirty="0"/>
              <a:t> </a:t>
            </a:r>
            <a:r>
              <a:rPr lang="en-US"/>
              <a:t>and Responsibilities</a:t>
            </a:r>
            <a:endParaRPr lang="en-US" dirty="0"/>
          </a:p>
        </p:txBody>
      </p:sp>
      <p:pic>
        <p:nvPicPr>
          <p:cNvPr id="7" name="Picture 7" descr="A screenshot of a cell phone&#10;&#10;Description generated with very high confidence">
            <a:extLst>
              <a:ext uri="{FF2B5EF4-FFF2-40B4-BE49-F238E27FC236}">
                <a16:creationId xmlns:a16="http://schemas.microsoft.com/office/drawing/2014/main" id="{456981CC-2BC5-4945-A8ED-467A993700FF}"/>
              </a:ext>
            </a:extLst>
          </p:cNvPr>
          <p:cNvPicPr>
            <a:picLocks noGrp="1" noChangeAspect="1"/>
          </p:cNvPicPr>
          <p:nvPr>
            <p:ph idx="1"/>
          </p:nvPr>
        </p:nvPicPr>
        <p:blipFill>
          <a:blip r:embed="rId3"/>
          <a:stretch>
            <a:fillRect/>
          </a:stretch>
        </p:blipFill>
        <p:spPr>
          <a:xfrm>
            <a:off x="2965575" y="1655805"/>
            <a:ext cx="6260850" cy="4700545"/>
          </a:xfrm>
          <a:prstGeom prst="rect">
            <a:avLst/>
          </a:prstGeom>
        </p:spPr>
      </p:pic>
      <p:sp>
        <p:nvSpPr>
          <p:cNvPr id="4" name="Date Placeholder 3">
            <a:extLst>
              <a:ext uri="{FF2B5EF4-FFF2-40B4-BE49-F238E27FC236}">
                <a16:creationId xmlns:a16="http://schemas.microsoft.com/office/drawing/2014/main" id="{33A09837-4566-4B4E-B1BA-D8ACE476C73D}"/>
              </a:ext>
            </a:extLst>
          </p:cNvPr>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a:extLst>
              <a:ext uri="{FF2B5EF4-FFF2-40B4-BE49-F238E27FC236}">
                <a16:creationId xmlns:a16="http://schemas.microsoft.com/office/drawing/2014/main" id="{7C512170-8F76-4A6E-B622-6F3766ADEA5B}"/>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401949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End Exercise</a:t>
            </a:r>
            <a:endParaRPr lang="en-US" dirty="0"/>
          </a:p>
        </p:txBody>
      </p:sp>
    </p:spTree>
    <p:extLst>
      <p:ext uri="{BB962C8B-B14F-4D97-AF65-F5344CB8AC3E}">
        <p14:creationId xmlns:p14="http://schemas.microsoft.com/office/powerpoint/2010/main" val="3205072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Final Thoughts</a:t>
            </a:r>
            <a:br>
              <a:rPr lang="en-US" dirty="0" smtClean="0"/>
            </a:br>
            <a:r>
              <a:rPr lang="en-US" dirty="0"/>
              <a:t>K</a:t>
            </a:r>
            <a:r>
              <a:rPr lang="en-US" dirty="0" smtClean="0"/>
              <a:t>ey Takeaways to follow up on</a:t>
            </a:r>
            <a:endParaRPr lang="en-US" dirty="0"/>
          </a:p>
        </p:txBody>
      </p:sp>
    </p:spTree>
    <p:extLst>
      <p:ext uri="{BB962C8B-B14F-4D97-AF65-F5344CB8AC3E}">
        <p14:creationId xmlns:p14="http://schemas.microsoft.com/office/powerpoint/2010/main" val="373497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Hotwash/Evaluation</a:t>
            </a:r>
            <a:endParaRPr lang="en-US" dirty="0"/>
          </a:p>
        </p:txBody>
      </p:sp>
    </p:spTree>
    <p:extLst>
      <p:ext uri="{BB962C8B-B14F-4D97-AF65-F5344CB8AC3E}">
        <p14:creationId xmlns:p14="http://schemas.microsoft.com/office/powerpoint/2010/main" val="4289767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a:t>Thank </a:t>
            </a:r>
            <a:r>
              <a:rPr lang="en-US" dirty="0" smtClean="0"/>
              <a:t>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smtClean="0"/>
              <a:t>Center for Emergency Preparedness &amp; Response</a:t>
            </a:r>
            <a:endParaRPr lang="en-US" sz="2700" b="1" dirty="0"/>
          </a:p>
          <a:p>
            <a:r>
              <a:rPr lang="en-US" sz="2200" dirty="0" smtClean="0">
                <a:solidFill>
                  <a:schemeClr val="tx1">
                    <a:lumMod val="90000"/>
                    <a:lumOff val="10000"/>
                  </a:schemeClr>
                </a:solidFill>
                <a:hlinkClick r:id="rId3"/>
              </a:rPr>
              <a:t>Health.epr@state.mn.us</a:t>
            </a:r>
            <a:r>
              <a:rPr lang="en-US" sz="2200" dirty="0" smtClean="0">
                <a:solidFill>
                  <a:schemeClr val="tx1">
                    <a:lumMod val="90000"/>
                    <a:lumOff val="10000"/>
                  </a:schemeClr>
                </a:solidFill>
              </a:rPr>
              <a:t> </a:t>
            </a:r>
          </a:p>
          <a:p>
            <a:r>
              <a:rPr lang="en-US" sz="2200" dirty="0" smtClean="0"/>
              <a:t>651-201-5700</a:t>
            </a:r>
            <a:endParaRPr lang="en-US" sz="2200" dirty="0"/>
          </a:p>
        </p:txBody>
      </p:sp>
      <p:sp>
        <p:nvSpPr>
          <p:cNvPr id="4" name="Date Placeholder 3"/>
          <p:cNvSpPr>
            <a:spLocks noGrp="1"/>
          </p:cNvSpPr>
          <p:nvPr>
            <p:ph type="dt" sz="half" idx="10"/>
          </p:nvPr>
        </p:nvSpPr>
        <p:spPr/>
        <p:txBody>
          <a:bodyPr/>
          <a:lstStyle/>
          <a:p>
            <a:fld id="{466A75E6-E45B-4C5D-981E-7C8ED0C72F5D}" type="datetime1">
              <a:rPr lang="en-US" smtClean="0"/>
              <a:pPr/>
              <a:t>4/1/2019</a:t>
            </a:fld>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73</a:t>
            </a:fld>
            <a:endParaRPr lang="en-US" dirty="0"/>
          </a:p>
        </p:txBody>
      </p:sp>
    </p:spTree>
    <p:extLst>
      <p:ext uri="{BB962C8B-B14F-4D97-AF65-F5344CB8AC3E}">
        <p14:creationId xmlns:p14="http://schemas.microsoft.com/office/powerpoint/2010/main" val="2561138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F142-A6E9-4A9F-99DD-D8ABE2EF98D1}"/>
              </a:ext>
            </a:extLst>
          </p:cNvPr>
          <p:cNvSpPr>
            <a:spLocks noGrp="1"/>
          </p:cNvSpPr>
          <p:nvPr>
            <p:ph type="title"/>
          </p:nvPr>
        </p:nvSpPr>
        <p:spPr/>
        <p:txBody>
          <a:bodyPr/>
          <a:lstStyle/>
          <a:p>
            <a:r>
              <a:rPr lang="en-US" dirty="0"/>
              <a:t>ICS Positions and </a:t>
            </a:r>
            <a:r>
              <a:rPr lang="en-US" dirty="0" smtClean="0"/>
              <a:t>Responsibilities Activity</a:t>
            </a:r>
            <a:endParaRPr lang="en-US" dirty="0"/>
          </a:p>
        </p:txBody>
      </p:sp>
      <p:graphicFrame>
        <p:nvGraphicFramePr>
          <p:cNvPr id="25" name="Content Placeholder 7" descr="Table relating each management function to an activity that would take place when planning a vacation." title="Table"/>
          <p:cNvGraphicFramePr>
            <a:graphicFrameLocks/>
          </p:cNvGraphicFramePr>
          <p:nvPr>
            <p:extLst>
              <p:ext uri="{D42A27DB-BD31-4B8C-83A1-F6EECF244321}">
                <p14:modId xmlns:p14="http://schemas.microsoft.com/office/powerpoint/2010/main" val="4068797014"/>
              </p:ext>
            </p:extLst>
          </p:nvPr>
        </p:nvGraphicFramePr>
        <p:xfrm>
          <a:off x="2417262" y="2726345"/>
          <a:ext cx="9443720" cy="3049581"/>
        </p:xfrm>
        <a:graphic>
          <a:graphicData uri="http://schemas.openxmlformats.org/drawingml/2006/table">
            <a:tbl>
              <a:tblPr firstRow="1" bandRow="1">
                <a:tableStyleId>{5C22544A-7EE6-4342-B048-85BDC9FD1C3A}</a:tableStyleId>
              </a:tblPr>
              <a:tblGrid>
                <a:gridCol w="2423160">
                  <a:extLst>
                    <a:ext uri="{9D8B030D-6E8A-4147-A177-3AD203B41FA5}">
                      <a16:colId xmlns:a16="http://schemas.microsoft.com/office/drawing/2014/main" val="147892554"/>
                    </a:ext>
                  </a:extLst>
                </a:gridCol>
                <a:gridCol w="7020560">
                  <a:extLst>
                    <a:ext uri="{9D8B030D-6E8A-4147-A177-3AD203B41FA5}">
                      <a16:colId xmlns:a16="http://schemas.microsoft.com/office/drawing/2014/main" val="1416174676"/>
                    </a:ext>
                  </a:extLst>
                </a:gridCol>
              </a:tblGrid>
              <a:tr h="370840">
                <a:tc>
                  <a:txBody>
                    <a:bodyPr/>
                    <a:lstStyle/>
                    <a:p>
                      <a:r>
                        <a:rPr lang="en-US" dirty="0"/>
                        <a:t>Management Function</a:t>
                      </a:r>
                    </a:p>
                  </a:txBody>
                  <a:tcPr/>
                </a:tc>
                <a:tc>
                  <a:txBody>
                    <a:bodyPr/>
                    <a:lstStyle/>
                    <a:p>
                      <a:r>
                        <a:rPr lang="en-US" dirty="0"/>
                        <a:t>Vacation Activity</a:t>
                      </a:r>
                    </a:p>
                  </a:txBody>
                  <a:tcPr/>
                </a:tc>
                <a:extLst>
                  <a:ext uri="{0D108BD9-81ED-4DB2-BD59-A6C34878D82A}">
                    <a16:rowId xmlns:a16="http://schemas.microsoft.com/office/drawing/2014/main" val="2527054738"/>
                  </a:ext>
                </a:extLst>
              </a:tr>
              <a:tr h="370840">
                <a:tc>
                  <a:txBody>
                    <a:bodyPr/>
                    <a:lstStyle/>
                    <a:p>
                      <a:r>
                        <a:rPr lang="en-US" dirty="0"/>
                        <a:t>Incident</a:t>
                      </a:r>
                      <a:r>
                        <a:rPr lang="en-US" baseline="0" dirty="0"/>
                        <a:t> Command</a:t>
                      </a:r>
                      <a:endParaRPr lang="en-US" dirty="0"/>
                    </a:p>
                  </a:txBody>
                  <a:tcPr/>
                </a:tc>
                <a:tc>
                  <a:txBody>
                    <a:bodyPr/>
                    <a:lstStyle/>
                    <a:p>
                      <a:r>
                        <a:rPr lang="en-US" dirty="0" smtClean="0">
                          <a:solidFill>
                            <a:srgbClr val="003865"/>
                          </a:solidFill>
                        </a:rPr>
                        <a:t>Establish a budget</a:t>
                      </a:r>
                      <a:r>
                        <a:rPr lang="en-US" baseline="0" dirty="0" smtClean="0">
                          <a:solidFill>
                            <a:srgbClr val="003865"/>
                          </a:solidFill>
                        </a:rPr>
                        <a:t> and select the destination.</a:t>
                      </a:r>
                      <a:endParaRPr lang="en-US" dirty="0">
                        <a:solidFill>
                          <a:srgbClr val="003865"/>
                        </a:solidFill>
                      </a:endParaRPr>
                    </a:p>
                  </a:txBody>
                  <a:tcPr/>
                </a:tc>
                <a:extLst>
                  <a:ext uri="{0D108BD9-81ED-4DB2-BD59-A6C34878D82A}">
                    <a16:rowId xmlns:a16="http://schemas.microsoft.com/office/drawing/2014/main" val="2079544475"/>
                  </a:ext>
                </a:extLst>
              </a:tr>
              <a:tr h="651821">
                <a:tc>
                  <a:txBody>
                    <a:bodyPr/>
                    <a:lstStyle/>
                    <a:p>
                      <a:r>
                        <a:rPr lang="en-US" dirty="0" smtClean="0"/>
                        <a:t>Operations</a:t>
                      </a:r>
                      <a:endParaRPr lang="en-US" dirty="0"/>
                    </a:p>
                  </a:txBody>
                  <a:tcPr/>
                </a:tc>
                <a:tc>
                  <a:txBody>
                    <a:bodyPr/>
                    <a:lstStyle/>
                    <a:p>
                      <a:r>
                        <a:rPr lang="en-US" dirty="0" smtClean="0">
                          <a:solidFill>
                            <a:srgbClr val="003865"/>
                          </a:solidFill>
                        </a:rPr>
                        <a:t>Select the method of travel,</a:t>
                      </a:r>
                      <a:r>
                        <a:rPr lang="en-US" baseline="0" dirty="0" smtClean="0">
                          <a:solidFill>
                            <a:srgbClr val="003865"/>
                          </a:solidFill>
                        </a:rPr>
                        <a:t> determine the route to the destination, and operate the vehicle.</a:t>
                      </a:r>
                      <a:endParaRPr lang="en-US" dirty="0">
                        <a:solidFill>
                          <a:srgbClr val="003865"/>
                        </a:solidFill>
                      </a:endParaRPr>
                    </a:p>
                  </a:txBody>
                  <a:tcPr/>
                </a:tc>
                <a:extLst>
                  <a:ext uri="{0D108BD9-81ED-4DB2-BD59-A6C34878D82A}">
                    <a16:rowId xmlns:a16="http://schemas.microsoft.com/office/drawing/2014/main" val="3994548910"/>
                  </a:ext>
                </a:extLst>
              </a:tr>
              <a:tr h="877330">
                <a:tc>
                  <a:txBody>
                    <a:bodyPr/>
                    <a:lstStyle/>
                    <a:p>
                      <a:r>
                        <a:rPr lang="en-US" dirty="0" smtClean="0"/>
                        <a:t>Planning</a:t>
                      </a:r>
                    </a:p>
                  </a:txBody>
                  <a:tcPr/>
                </a:tc>
                <a:tc>
                  <a:txBody>
                    <a:bodyPr/>
                    <a:lstStyle/>
                    <a:p>
                      <a:r>
                        <a:rPr lang="en-US" dirty="0" smtClean="0">
                          <a:solidFill>
                            <a:srgbClr val="003865"/>
                          </a:solidFill>
                        </a:rPr>
                        <a:t>Find the most expedient route</a:t>
                      </a:r>
                      <a:r>
                        <a:rPr lang="en-US" baseline="0" dirty="0" smtClean="0">
                          <a:solidFill>
                            <a:srgbClr val="003865"/>
                          </a:solidFill>
                        </a:rPr>
                        <a:t> to the destination, determine whether there are any current road construction or other obstacles, and determine how many miles will be traveled.</a:t>
                      </a:r>
                      <a:endParaRPr lang="en-US" dirty="0">
                        <a:solidFill>
                          <a:srgbClr val="003865"/>
                        </a:solidFill>
                      </a:endParaRPr>
                    </a:p>
                  </a:txBody>
                  <a:tcPr/>
                </a:tc>
                <a:extLst>
                  <a:ext uri="{0D108BD9-81ED-4DB2-BD59-A6C34878D82A}">
                    <a16:rowId xmlns:a16="http://schemas.microsoft.com/office/drawing/2014/main" val="3609032241"/>
                  </a:ext>
                </a:extLst>
              </a:tr>
              <a:tr h="370840">
                <a:tc>
                  <a:txBody>
                    <a:bodyPr/>
                    <a:lstStyle/>
                    <a:p>
                      <a:r>
                        <a:rPr lang="en-US" dirty="0" smtClean="0"/>
                        <a:t>Logistics</a:t>
                      </a:r>
                      <a:endParaRPr lang="en-US" dirty="0"/>
                    </a:p>
                  </a:txBody>
                  <a:tcPr/>
                </a:tc>
                <a:tc>
                  <a:txBody>
                    <a:bodyPr/>
                    <a:lstStyle/>
                    <a:p>
                      <a:r>
                        <a:rPr lang="en-US" dirty="0" smtClean="0">
                          <a:solidFill>
                            <a:srgbClr val="003865"/>
                          </a:solidFill>
                        </a:rPr>
                        <a:t>Arrange</a:t>
                      </a:r>
                      <a:r>
                        <a:rPr lang="en-US" baseline="0" dirty="0" smtClean="0">
                          <a:solidFill>
                            <a:srgbClr val="003865"/>
                          </a:solidFill>
                        </a:rPr>
                        <a:t> for vehicle, fuel, lodging, and food.</a:t>
                      </a:r>
                      <a:endParaRPr lang="en-US" dirty="0">
                        <a:solidFill>
                          <a:srgbClr val="003865"/>
                        </a:solidFill>
                      </a:endParaRPr>
                    </a:p>
                  </a:txBody>
                  <a:tcPr/>
                </a:tc>
                <a:extLst>
                  <a:ext uri="{0D108BD9-81ED-4DB2-BD59-A6C34878D82A}">
                    <a16:rowId xmlns:a16="http://schemas.microsoft.com/office/drawing/2014/main" val="2772136219"/>
                  </a:ext>
                </a:extLst>
              </a:tr>
              <a:tr h="370840">
                <a:tc>
                  <a:txBody>
                    <a:bodyPr/>
                    <a:lstStyle/>
                    <a:p>
                      <a:r>
                        <a:rPr lang="en-US" dirty="0" smtClean="0"/>
                        <a:t>Finance/Administration</a:t>
                      </a:r>
                      <a:endParaRPr lang="en-US" dirty="0"/>
                    </a:p>
                  </a:txBody>
                  <a:tcPr/>
                </a:tc>
                <a:tc>
                  <a:txBody>
                    <a:bodyPr/>
                    <a:lstStyle/>
                    <a:p>
                      <a:r>
                        <a:rPr lang="en-US" dirty="0" smtClean="0">
                          <a:solidFill>
                            <a:srgbClr val="003865"/>
                          </a:solidFill>
                        </a:rPr>
                        <a:t>Pay for the</a:t>
                      </a:r>
                      <a:r>
                        <a:rPr lang="en-US" baseline="0" dirty="0" smtClean="0">
                          <a:solidFill>
                            <a:srgbClr val="003865"/>
                          </a:solidFill>
                        </a:rPr>
                        <a:t> trip.</a:t>
                      </a:r>
                      <a:endParaRPr lang="en-US" dirty="0">
                        <a:solidFill>
                          <a:srgbClr val="003865"/>
                        </a:solidFill>
                      </a:endParaRPr>
                    </a:p>
                  </a:txBody>
                  <a:tcPr/>
                </a:tc>
                <a:extLst>
                  <a:ext uri="{0D108BD9-81ED-4DB2-BD59-A6C34878D82A}">
                    <a16:rowId xmlns:a16="http://schemas.microsoft.com/office/drawing/2014/main" val="757362934"/>
                  </a:ext>
                </a:extLst>
              </a:tr>
            </a:tbl>
          </a:graphicData>
        </a:graphic>
      </p:graphicFrame>
    </p:spTree>
    <p:extLst>
      <p:ext uri="{BB962C8B-B14F-4D97-AF65-F5344CB8AC3E}">
        <p14:creationId xmlns:p14="http://schemas.microsoft.com/office/powerpoint/2010/main" val="4279652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Positions and Responsibilities</a:t>
            </a:r>
          </a:p>
        </p:txBody>
      </p:sp>
      <p:sp>
        <p:nvSpPr>
          <p:cNvPr id="4" name="Date Placeholder 3"/>
          <p:cNvSpPr>
            <a:spLocks noGrp="1"/>
          </p:cNvSpPr>
          <p:nvPr>
            <p:ph type="dt" sz="half" idx="10"/>
          </p:nvPr>
        </p:nvSpPr>
        <p:spPr/>
        <p:txBody>
          <a:bodyPr/>
          <a:lstStyle/>
          <a:p>
            <a:fld id="{824D5D47-1752-4D84-8BFB-C2F71A34C932}" type="datetime1">
              <a:rPr lang="en-US" smtClean="0"/>
              <a:t>4/1/2019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pic>
        <p:nvPicPr>
          <p:cNvPr id="9" name="Content Placeholder 8" descr="Table showing the ICS structure. " title="Incident Command System (ICS) Mode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3998" y="1553347"/>
            <a:ext cx="6404004" cy="4803003"/>
          </a:xfrm>
        </p:spPr>
      </p:pic>
    </p:spTree>
    <p:extLst>
      <p:ext uri="{BB962C8B-B14F-4D97-AF65-F5344CB8AC3E}">
        <p14:creationId xmlns:p14="http://schemas.microsoft.com/office/powerpoint/2010/main" val="3191045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5A1B3B30A6974AB82AD04115D173B7" ma:contentTypeVersion="2" ma:contentTypeDescription="Create a new document." ma:contentTypeScope="" ma:versionID="4b52de68be8a87170bf6678d99bf76b5">
  <xsd:schema xmlns:xsd="http://www.w3.org/2001/XMLSchema" xmlns:xs="http://www.w3.org/2001/XMLSchema" xmlns:p="http://schemas.microsoft.com/office/2006/metadata/properties" xmlns:ns2="b4e5c509-2f10-4b7d-a7d5-2d39e57c611f" targetNamespace="http://schemas.microsoft.com/office/2006/metadata/properties" ma:root="true" ma:fieldsID="8598237b5b417f03df082dc6213bc9a9" ns2:_="">
    <xsd:import namespace="b4e5c509-2f10-4b7d-a7d5-2d39e57c611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5c509-2f10-4b7d-a7d5-2d39e57c6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24F5D7-5159-43B9-8AB9-6B90C18D7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5c509-2f10-4b7d-a7d5-2d39e57c61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4e5c509-2f10-4b7d-a7d5-2d39e57c611f"/>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MDH PowerPoint</Template>
  <TotalTime>11586</TotalTime>
  <Words>11879</Words>
  <Application>Microsoft Office PowerPoint</Application>
  <PresentationFormat>Widescreen</PresentationFormat>
  <Paragraphs>1114</Paragraphs>
  <Slides>73</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NeueHaasGroteskText Std</vt:lpstr>
      <vt:lpstr>MN.IT</vt:lpstr>
      <vt:lpstr>Using ICS in a Public Health Response</vt:lpstr>
      <vt:lpstr>Training Objectives</vt:lpstr>
      <vt:lpstr>Introductions</vt:lpstr>
      <vt:lpstr>Workshop Agenda</vt:lpstr>
      <vt:lpstr>Day 1: ICS Responsibilities and Fundamentals </vt:lpstr>
      <vt:lpstr>Day 1: ICS Responsibilities and Fundamentals</vt:lpstr>
      <vt:lpstr>ICS Positions and Responsibilities</vt:lpstr>
      <vt:lpstr>ICS Positions and Responsibilities Activity</vt:lpstr>
      <vt:lpstr>ICS Positions and Responsibilities</vt:lpstr>
      <vt:lpstr>ICS Positions Activity 1 (Part 1)</vt:lpstr>
      <vt:lpstr>ICS Positions Activity 1 (Part 2)</vt:lpstr>
      <vt:lpstr>ICS Positions Activity 2 (Part 1)</vt:lpstr>
      <vt:lpstr>ICS Positions Activity 2 (Part 2)</vt:lpstr>
      <vt:lpstr>Day 1: Planning P and ICS Forms</vt:lpstr>
      <vt:lpstr>Planning P</vt:lpstr>
      <vt:lpstr>Day 1: ICS Responsibilities and Fundamentals Review</vt:lpstr>
      <vt:lpstr>Planning P Stem</vt:lpstr>
      <vt:lpstr>Size Up - Activate ICS or Not?</vt:lpstr>
      <vt:lpstr>Planning P Stem Contd.</vt:lpstr>
      <vt:lpstr>Incident Briefing 201 Activity </vt:lpstr>
      <vt:lpstr>Planning P – Circle of Fun</vt:lpstr>
      <vt:lpstr>Planning P  </vt:lpstr>
      <vt:lpstr>Writing “SMART” Objectives</vt:lpstr>
      <vt:lpstr>Bloom’s Taxonomy</vt:lpstr>
      <vt:lpstr>Examples: SMART Objectives</vt:lpstr>
      <vt:lpstr>Activity: SMART Objectives 1</vt:lpstr>
      <vt:lpstr>Activity: SMART Objectives 2</vt:lpstr>
      <vt:lpstr>SMART Objectives Activity</vt:lpstr>
      <vt:lpstr>Planning P –  The Circle of Fun</vt:lpstr>
      <vt:lpstr>Planning P Objectives</vt:lpstr>
      <vt:lpstr>Strategies</vt:lpstr>
      <vt:lpstr>Example Strategies</vt:lpstr>
      <vt:lpstr>Tactics &amp; Tactics Meeting </vt:lpstr>
      <vt:lpstr>Sample Tactics</vt:lpstr>
      <vt:lpstr> Tactics Meeting</vt:lpstr>
      <vt:lpstr>Operational Planning Worksheet (215)</vt:lpstr>
      <vt:lpstr>MDH 215 Tactics Meeting Outcomes Form</vt:lpstr>
      <vt:lpstr>MDH 215 Tactics Meeting Outcomes Form Example</vt:lpstr>
      <vt:lpstr>Tactics &amp; Tactics Meeting Activity </vt:lpstr>
      <vt:lpstr>Preparing for the Planning Meeting</vt:lpstr>
      <vt:lpstr>Incident Action Plan Forms</vt:lpstr>
      <vt:lpstr>Other ICS Forms</vt:lpstr>
      <vt:lpstr>Planning P – Circle of Fun Contd.</vt:lpstr>
      <vt:lpstr>Planning Meeting </vt:lpstr>
      <vt:lpstr>Incident Action Plan (IAP) </vt:lpstr>
      <vt:lpstr>The Planning P – Circle of Fun</vt:lpstr>
      <vt:lpstr>Wrap-up</vt:lpstr>
      <vt:lpstr>Welcome</vt:lpstr>
      <vt:lpstr>Start Day 2</vt:lpstr>
      <vt:lpstr>Recap Day 1 </vt:lpstr>
      <vt:lpstr>Simulation Cell</vt:lpstr>
      <vt:lpstr>Planning P Reminder</vt:lpstr>
      <vt:lpstr>STARTEX</vt:lpstr>
      <vt:lpstr>Notification &amp; Activation</vt:lpstr>
      <vt:lpstr>Initial Incident Briefing</vt:lpstr>
      <vt:lpstr>The Planning P</vt:lpstr>
      <vt:lpstr>Develop Incident Objectives/Command and General Staff Meeting</vt:lpstr>
      <vt:lpstr>BREAK!</vt:lpstr>
      <vt:lpstr>Planning P, Again</vt:lpstr>
      <vt:lpstr>Tactics Meeting</vt:lpstr>
      <vt:lpstr>Prepare for the Planning Meeting</vt:lpstr>
      <vt:lpstr>Lunch</vt:lpstr>
      <vt:lpstr>Remember!</vt:lpstr>
      <vt:lpstr>Planning Meeting</vt:lpstr>
      <vt:lpstr>IAP Preparation and Approval</vt:lpstr>
      <vt:lpstr>Check-in!</vt:lpstr>
      <vt:lpstr>Operational Period Briefing </vt:lpstr>
      <vt:lpstr>Break</vt:lpstr>
      <vt:lpstr>Shift Change Briefing </vt:lpstr>
      <vt:lpstr>End Exercise</vt:lpstr>
      <vt:lpstr>Final Thoughts Key Takeaways to follow up on</vt:lpstr>
      <vt:lpstr>Hotwash/Evaluation</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Training for LHDs</dc:title>
  <dc:subject>PowerPoint Template</dc:subject>
  <dc:creator>Scullard, Mickey (MDH)</dc:creator>
  <cp:keywords>PowerPoint, Template</cp:keywords>
  <dc:description>Version 1.1, Released 8-2016</dc:description>
  <cp:lastModifiedBy>McCardle, Candice (MDH)</cp:lastModifiedBy>
  <cp:revision>472</cp:revision>
  <cp:lastPrinted>2018-04-05T16:59:19Z</cp:lastPrinted>
  <dcterms:created xsi:type="dcterms:W3CDTF">2018-01-31T20:17:03Z</dcterms:created>
  <dcterms:modified xsi:type="dcterms:W3CDTF">2019-04-02T15:23:52Z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0x010100E85A1B3B30A6974AB82AD04115D173B7</vt:lpwstr>
  </property>
  <property fmtid="{D5CDD505-2E9C-101B-9397-08002B2CF9AE}" pid="3" name="_dlc_DocIdItemGuid">
    <vt:lpwstr>51612d0f-3fe8-4978-a8d9-f384c5e0293e</vt:lpwstr>
  </property>
</Properties>
</file>