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65" r:id="rId3"/>
    <p:sldId id="257" r:id="rId4"/>
    <p:sldId id="268" r:id="rId5"/>
    <p:sldId id="296" r:id="rId6"/>
    <p:sldId id="270" r:id="rId7"/>
    <p:sldId id="272" r:id="rId8"/>
    <p:sldId id="271" r:id="rId9"/>
    <p:sldId id="273" r:id="rId10"/>
    <p:sldId id="274" r:id="rId11"/>
    <p:sldId id="267" r:id="rId12"/>
    <p:sldId id="295" r:id="rId13"/>
    <p:sldId id="261" r:id="rId14"/>
    <p:sldId id="278" r:id="rId15"/>
    <p:sldId id="279" r:id="rId16"/>
    <p:sldId id="280" r:id="rId17"/>
    <p:sldId id="299" r:id="rId18"/>
    <p:sldId id="286" r:id="rId19"/>
    <p:sldId id="287" r:id="rId20"/>
    <p:sldId id="283" r:id="rId21"/>
    <p:sldId id="301" r:id="rId22"/>
    <p:sldId id="288" r:id="rId23"/>
    <p:sldId id="293" r:id="rId24"/>
    <p:sldId id="284" r:id="rId25"/>
    <p:sldId id="300" r:id="rId26"/>
    <p:sldId id="289" r:id="rId27"/>
    <p:sldId id="298" r:id="rId28"/>
    <p:sldId id="291" r:id="rId2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BE"/>
    <a:srgbClr val="EBE989"/>
    <a:srgbClr val="F6D4FC"/>
    <a:srgbClr val="FCF0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242" autoAdjust="0"/>
  </p:normalViewPr>
  <p:slideViewPr>
    <p:cSldViewPr>
      <p:cViewPr varScale="1">
        <p:scale>
          <a:sx n="49" d="100"/>
          <a:sy n="49" d="100"/>
        </p:scale>
        <p:origin x="1358" y="62"/>
      </p:cViewPr>
      <p:guideLst>
        <p:guide orient="horz" pos="2160"/>
        <p:guide pos="2880"/>
      </p:guideLst>
    </p:cSldViewPr>
  </p:slideViewPr>
  <p:notesTextViewPr>
    <p:cViewPr>
      <p:scale>
        <a:sx n="3" d="2"/>
        <a:sy n="3" d="2"/>
      </p:scale>
      <p:origin x="0" y="0"/>
    </p:cViewPr>
  </p:notesTextViewPr>
  <p:notesViewPr>
    <p:cSldViewPr>
      <p:cViewPr varScale="1">
        <p:scale>
          <a:sx n="65" d="100"/>
          <a:sy n="65" d="100"/>
        </p:scale>
        <p:origin x="1891"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D30F8D4-4DB0-4BB7-99DC-4725F6A9BDDF}" type="datetimeFigureOut">
              <a:rPr lang="en-US" smtClean="0"/>
              <a:t>9/2/2015</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D023BB0-9D4A-4CE6-8B45-2982F717B005}" type="slidenum">
              <a:rPr lang="en-US" smtClean="0"/>
              <a:t>‹#›</a:t>
            </a:fld>
            <a:endParaRPr lang="en-US" dirty="0"/>
          </a:p>
        </p:txBody>
      </p:sp>
    </p:spTree>
    <p:extLst>
      <p:ext uri="{BB962C8B-B14F-4D97-AF65-F5344CB8AC3E}">
        <p14:creationId xmlns:p14="http://schemas.microsoft.com/office/powerpoint/2010/main" val="2940212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a:t>
            </a:fld>
            <a:endParaRPr lang="en-US" dirty="0"/>
          </a:p>
        </p:txBody>
      </p:sp>
    </p:spTree>
    <p:extLst>
      <p:ext uri="{BB962C8B-B14F-4D97-AF65-F5344CB8AC3E}">
        <p14:creationId xmlns:p14="http://schemas.microsoft.com/office/powerpoint/2010/main" val="2656762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let’s define what is meant by a crisis. Crises</a:t>
            </a:r>
            <a:r>
              <a:rPr lang="en-US" baseline="0" dirty="0" smtClean="0"/>
              <a:t> can be defined by three attributes: </a:t>
            </a:r>
          </a:p>
          <a:p>
            <a:endParaRPr lang="en-US" dirty="0"/>
          </a:p>
          <a:p>
            <a:pPr marL="228600" indent="-228600">
              <a:buFont typeface="+mj-lt"/>
              <a:buAutoNum type="arabicPeriod"/>
            </a:pPr>
            <a:r>
              <a:rPr lang="en-US" baseline="0" dirty="0" smtClean="0"/>
              <a:t>There is a threat of viability to a community, population, or organization;</a:t>
            </a:r>
          </a:p>
          <a:p>
            <a:pPr marL="228600" indent="-228600">
              <a:buFont typeface="+mj-lt"/>
              <a:buAutoNum type="arabicPeriod"/>
            </a:pPr>
            <a:r>
              <a:rPr lang="en-US" dirty="0"/>
              <a:t>I</a:t>
            </a:r>
            <a:r>
              <a:rPr lang="en-US" baseline="0" dirty="0" smtClean="0"/>
              <a:t>t is ambiguous in its reach, effects, or impact; and </a:t>
            </a:r>
          </a:p>
          <a:p>
            <a:pPr marL="228600" indent="-228600">
              <a:buFont typeface="+mj-lt"/>
              <a:buAutoNum type="arabicPeriod"/>
            </a:pPr>
            <a:r>
              <a:rPr lang="en-US" dirty="0" smtClean="0"/>
              <a:t>I</a:t>
            </a:r>
            <a:r>
              <a:rPr lang="en-US" baseline="0" dirty="0" smtClean="0"/>
              <a:t>t creates a sense of urgency in the need to respond and recover.</a:t>
            </a:r>
          </a:p>
          <a:p>
            <a:endParaRPr lang="en-US" baseline="0" dirty="0" smtClean="0"/>
          </a:p>
        </p:txBody>
      </p:sp>
      <p:sp>
        <p:nvSpPr>
          <p:cNvPr id="4" name="Slide Number Placeholder 3"/>
          <p:cNvSpPr>
            <a:spLocks noGrp="1"/>
          </p:cNvSpPr>
          <p:nvPr>
            <p:ph type="sldNum" sz="quarter" idx="10"/>
          </p:nvPr>
        </p:nvSpPr>
        <p:spPr/>
        <p:txBody>
          <a:bodyPr/>
          <a:lstStyle/>
          <a:p>
            <a:fld id="{7D023BB0-9D4A-4CE6-8B45-2982F717B005}" type="slidenum">
              <a:rPr lang="en-US" smtClean="0"/>
              <a:t>10</a:t>
            </a:fld>
            <a:endParaRPr lang="en-US" dirty="0"/>
          </a:p>
        </p:txBody>
      </p:sp>
    </p:spTree>
    <p:extLst>
      <p:ext uri="{BB962C8B-B14F-4D97-AF65-F5344CB8AC3E}">
        <p14:creationId xmlns:p14="http://schemas.microsoft.com/office/powerpoint/2010/main" val="1950582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Crisi</a:t>
            </a:r>
            <a:r>
              <a:rPr lang="en-US" baseline="0" dirty="0" smtClean="0"/>
              <a:t>s leadership, in turn, is the process of leading group members through the threat, ambiguity, and urgency of a crisis. </a:t>
            </a:r>
          </a:p>
          <a:p>
            <a:endParaRPr lang="en-US" dirty="0"/>
          </a:p>
          <a:p>
            <a:r>
              <a:rPr lang="en-US" baseline="0" dirty="0" smtClean="0"/>
              <a:t>Crisis leaders employ high levels of emotional intelligence to counteract the potential for stress reactions in the team they’re leading; they use extensive and transparent communication; and they use strategic thinking to plan for and resolve a crisis situation. </a:t>
            </a:r>
          </a:p>
          <a:p>
            <a:endParaRPr lang="en-US" dirty="0"/>
          </a:p>
          <a:p>
            <a:r>
              <a:rPr lang="en-US" baseline="0" dirty="0" smtClean="0"/>
              <a:t>What other attributes define a successful crisis leader?</a:t>
            </a:r>
            <a:endParaRPr lang="en-US" dirty="0"/>
          </a:p>
        </p:txBody>
      </p:sp>
      <p:sp>
        <p:nvSpPr>
          <p:cNvPr id="4" name="Slide Number Placeholder 3"/>
          <p:cNvSpPr>
            <a:spLocks noGrp="1"/>
          </p:cNvSpPr>
          <p:nvPr>
            <p:ph type="sldNum" sz="quarter" idx="10"/>
          </p:nvPr>
        </p:nvSpPr>
        <p:spPr/>
        <p:txBody>
          <a:bodyPr/>
          <a:lstStyle/>
          <a:p>
            <a:fld id="{5BC485EB-6AF3-4B67-9C64-2E5F2C196E2E}" type="slidenum">
              <a:rPr lang="en-US" smtClean="0"/>
              <a:t>11</a:t>
            </a:fld>
            <a:endParaRPr lang="en-US" dirty="0"/>
          </a:p>
        </p:txBody>
      </p:sp>
    </p:spTree>
    <p:extLst>
      <p:ext uri="{BB962C8B-B14F-4D97-AF65-F5344CB8AC3E}">
        <p14:creationId xmlns:p14="http://schemas.microsoft.com/office/powerpoint/2010/main" val="28577840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Fields outside of public health can give us hints about what makes for a successful crisis leader and in turn, a good public health Incident Commander. In their 2010 research, Richard King and colleagues held focus groups with directors and managers in the field of emergency medical services. The purpose of the focus groups was to identify characteristics that “distinguish effective from ineffective leaders” in a crisis. The following categories were identified.</a:t>
            </a:r>
          </a:p>
          <a:p>
            <a:endParaRPr lang="en-US" dirty="0"/>
          </a:p>
          <a:p>
            <a:r>
              <a:rPr lang="en-US" dirty="0"/>
              <a:t>Effective leaders during a disaster have ICS training that includes knowledge of the Incident Command System and one’s role within it as well as experience in emergency response training and exercises. </a:t>
            </a:r>
          </a:p>
          <a:p>
            <a:endParaRPr lang="en-US" dirty="0"/>
          </a:p>
          <a:p>
            <a:r>
              <a:rPr lang="en-US" dirty="0"/>
              <a:t>The authors also emphasize that one’s general training and experience helps contribute to efficacy as a crisis leader. General training or experience refers to “one’s overall knowledge and skills, education, training and experience not specific to disasters but useful in a disaster setting, such as a professional demeanor or general leadership skills.”</a:t>
            </a:r>
          </a:p>
          <a:p>
            <a:endParaRPr lang="en-US" dirty="0"/>
          </a:p>
          <a:p>
            <a:pPr>
              <a:defRPr/>
            </a:pPr>
            <a:r>
              <a:rPr lang="en-US" dirty="0"/>
              <a:t>Teamwork and Interpersonal skills refer to those skills which aid a leader in developing the team as well as being a team player. These are delegation and direction, fairness, a willingness to compromise, and the ability to offer, seek, or accept help.</a:t>
            </a:r>
          </a:p>
          <a:p>
            <a:pPr>
              <a:defRPr/>
            </a:pPr>
            <a:endParaRPr lang="en-US" dirty="0"/>
          </a:p>
          <a:p>
            <a:pPr>
              <a:defRPr/>
            </a:pPr>
            <a:r>
              <a:rPr lang="en-US" dirty="0"/>
              <a:t>Communication is the ability to inform, notify and persuade diverse entities.</a:t>
            </a:r>
          </a:p>
          <a:p>
            <a:pPr>
              <a:defRPr/>
            </a:pPr>
            <a:endParaRPr lang="en-US" dirty="0"/>
          </a:p>
          <a:p>
            <a:pPr>
              <a:defRPr/>
            </a:pPr>
            <a:r>
              <a:rPr lang="en-US" dirty="0"/>
              <a:t>Cognition represents the ability to be logical and reasonable and make sound judgments. It’s also the ability to see the big picture as well as focus and concentrate.</a:t>
            </a:r>
          </a:p>
          <a:p>
            <a:pPr>
              <a:defRPr/>
            </a:pPr>
            <a:endParaRPr lang="en-US" dirty="0"/>
          </a:p>
          <a:p>
            <a:pPr>
              <a:defRPr/>
            </a:pPr>
            <a:r>
              <a:rPr lang="en-US" dirty="0"/>
              <a:t>Problem-Solving/Decision-Making means that the leader is decisive and can decide or act based on incomplete information.</a:t>
            </a:r>
          </a:p>
          <a:p>
            <a:pPr>
              <a:defRPr/>
            </a:pPr>
            <a:endParaRPr lang="en-US" dirty="0"/>
          </a:p>
          <a:p>
            <a:pPr>
              <a:defRPr/>
            </a:pPr>
            <a:r>
              <a:rPr lang="en-US" dirty="0" smtClean="0"/>
              <a:t>Adaptable and flexible</a:t>
            </a:r>
            <a:r>
              <a:rPr lang="en-US" baseline="0" dirty="0" smtClean="0"/>
              <a:t> means a</a:t>
            </a:r>
            <a:r>
              <a:rPr lang="en-US" dirty="0" smtClean="0"/>
              <a:t> </a:t>
            </a:r>
            <a:r>
              <a:rPr lang="en-US" dirty="0"/>
              <a:t>leader </a:t>
            </a:r>
            <a:r>
              <a:rPr lang="en-US" dirty="0" smtClean="0"/>
              <a:t>is </a:t>
            </a:r>
            <a:r>
              <a:rPr lang="en-US" dirty="0"/>
              <a:t>willing and able to change. They practice open-mindedness.</a:t>
            </a:r>
          </a:p>
          <a:p>
            <a:pPr>
              <a:defRPr/>
            </a:pPr>
            <a:endParaRPr lang="en-US" dirty="0"/>
          </a:p>
          <a:p>
            <a:pPr>
              <a:defRPr/>
            </a:pPr>
            <a:r>
              <a:rPr lang="en-US" dirty="0"/>
              <a:t>A calm or cool leader exercises emotional control.</a:t>
            </a:r>
          </a:p>
          <a:p>
            <a:pPr>
              <a:defRPr/>
            </a:pPr>
            <a:endParaRPr lang="en-US" dirty="0"/>
          </a:p>
          <a:p>
            <a:pPr>
              <a:defRPr/>
            </a:pPr>
            <a:r>
              <a:rPr lang="en-US" dirty="0">
                <a:solidFill>
                  <a:schemeClr val="dk1"/>
                </a:solidFill>
              </a:rPr>
              <a:t>Character describes stable personality features like humility, courage, self-confidence, and the ability to reliably take initiative.</a:t>
            </a:r>
          </a:p>
          <a:p>
            <a:pPr>
              <a:defRPr/>
            </a:pPr>
            <a:endParaRPr lang="en-US" dirty="0">
              <a:solidFill>
                <a:schemeClr val="dk1"/>
              </a:solidFill>
            </a:endParaRPr>
          </a:p>
          <a:p>
            <a:r>
              <a:rPr lang="en-US" dirty="0">
                <a:solidFill>
                  <a:schemeClr val="dk1"/>
                </a:solidFill>
              </a:rPr>
              <a:t>Finally, performs role means that the leader can successfully transition to their disaster-related role. They understand the scope of their role and stay in their “swim lane”. They are resourceful.</a:t>
            </a:r>
            <a:endParaRPr lang="en-US" dirty="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12</a:t>
            </a:fld>
            <a:endParaRPr lang="en-US" dirty="0"/>
          </a:p>
        </p:txBody>
      </p:sp>
    </p:spTree>
    <p:extLst>
      <p:ext uri="{BB962C8B-B14F-4D97-AF65-F5344CB8AC3E}">
        <p14:creationId xmlns:p14="http://schemas.microsoft.com/office/powerpoint/2010/main" val="3323310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486400" cy="4570731"/>
          </a:xfrm>
        </p:spPr>
        <p:txBody>
          <a:bodyPr/>
          <a:lstStyle/>
          <a:p>
            <a:r>
              <a:rPr lang="en-US" dirty="0" smtClean="0"/>
              <a:t>Approaching</a:t>
            </a:r>
            <a:r>
              <a:rPr lang="en-US" baseline="0" dirty="0" smtClean="0"/>
              <a:t> leadership from a public health perspective, James Begun and Jan Malcolm outline the importance of public health leaders being prepared for surprise in public health work. In chapter eight of their book </a:t>
            </a:r>
            <a:r>
              <a:rPr lang="en-US" u="sng" baseline="0" dirty="0" smtClean="0"/>
              <a:t>Leading Public Health</a:t>
            </a:r>
            <a:r>
              <a:rPr lang="en-US" baseline="0" dirty="0" smtClean="0"/>
              <a:t>, they write that all public health leaders, whether directly involved with emergency response or not, will at some point in their careers have to deal with an emergency or incident that interrupts their daily operations. </a:t>
            </a:r>
          </a:p>
          <a:p>
            <a:endParaRPr lang="en-US" dirty="0"/>
          </a:p>
          <a:p>
            <a:r>
              <a:rPr lang="en-US" baseline="0" dirty="0" smtClean="0"/>
              <a:t>Begun and Malcolm outline values, traits, knowledge, and competencies which can help public health leaders become better prepared for these surprises. You should see some overlap with the traits described in the previous study. </a:t>
            </a:r>
          </a:p>
          <a:p>
            <a:endParaRPr lang="en-US" baseline="0" dirty="0" smtClean="0"/>
          </a:p>
          <a:p>
            <a:r>
              <a:rPr lang="en-US" baseline="0" dirty="0" smtClean="0"/>
              <a:t>The authors write that effective leaders during a response should:</a:t>
            </a:r>
          </a:p>
          <a:p>
            <a:pPr marL="171450" indent="-171450">
              <a:buFont typeface="Arial" panose="020B0604020202020204" pitchFamily="34" charset="0"/>
              <a:buChar char="•"/>
            </a:pPr>
            <a:r>
              <a:rPr lang="en-US" baseline="0" dirty="0" smtClean="0"/>
              <a:t>Be comfortable with ambiguity and be able to learn fast and adjust. </a:t>
            </a:r>
          </a:p>
          <a:p>
            <a:pPr marL="171450" indent="-171450">
              <a:buFont typeface="Arial" panose="020B0604020202020204" pitchFamily="34" charset="0"/>
              <a:buChar char="•"/>
            </a:pPr>
            <a:r>
              <a:rPr lang="en-US" baseline="0" dirty="0" smtClean="0"/>
              <a:t>Practice effective communication which includes being calm and confident. </a:t>
            </a:r>
          </a:p>
          <a:p>
            <a:pPr marL="171450" indent="-171450">
              <a:buFont typeface="Arial" panose="020B0604020202020204" pitchFamily="34" charset="0"/>
              <a:buChar char="•"/>
            </a:pPr>
            <a:r>
              <a:rPr lang="en-US" baseline="0" dirty="0" smtClean="0"/>
              <a:t>Practice delegation and taking initiative. </a:t>
            </a:r>
          </a:p>
          <a:p>
            <a:pPr marL="171450" indent="-171450">
              <a:buFont typeface="Arial" panose="020B0604020202020204" pitchFamily="34" charset="0"/>
              <a:buChar char="•"/>
            </a:pPr>
            <a:r>
              <a:rPr lang="en-US" baseline="0" dirty="0" smtClean="0"/>
              <a:t>Prioritize transparency in both their communications and their decision-making because this builds trust amongst their constituents.</a:t>
            </a:r>
          </a:p>
          <a:p>
            <a:pPr marL="171450" indent="-171450">
              <a:buFont typeface="Arial" panose="020B0604020202020204" pitchFamily="34" charset="0"/>
              <a:buChar char="•"/>
            </a:pPr>
            <a:r>
              <a:rPr lang="en-US" baseline="0" dirty="0" smtClean="0"/>
              <a:t>Have a basic knowledge of public health science such as surveillance methods. </a:t>
            </a:r>
          </a:p>
          <a:p>
            <a:pPr marL="171450" indent="-171450">
              <a:buFont typeface="Arial" panose="020B0604020202020204" pitchFamily="34" charset="0"/>
              <a:buChar char="•"/>
            </a:pPr>
            <a:r>
              <a:rPr lang="en-US" baseline="0" dirty="0" smtClean="0"/>
              <a:t>Understand the principles contained in the National Incident Management System (NIMS) including ICS. </a:t>
            </a:r>
          </a:p>
          <a:p>
            <a:pPr marL="171450" indent="-171450">
              <a:buFont typeface="Arial" panose="020B0604020202020204" pitchFamily="34" charset="0"/>
              <a:buChar char="•"/>
            </a:pPr>
            <a:r>
              <a:rPr lang="en-US" dirty="0" smtClean="0"/>
              <a:t>Have b</a:t>
            </a:r>
            <a:r>
              <a:rPr lang="en-US" baseline="0" dirty="0" smtClean="0"/>
              <a:t>asic knowledge of public health law which is important because these laws may come into play during a response. </a:t>
            </a:r>
          </a:p>
          <a:p>
            <a:endParaRPr lang="en-US" dirty="0"/>
          </a:p>
          <a:p>
            <a:r>
              <a:rPr lang="en-US" baseline="0" dirty="0" smtClean="0"/>
              <a:t>Finally, leaders should have an understanding of people and complex systems. </a:t>
            </a:r>
          </a:p>
          <a:p>
            <a:endParaRPr lang="en-US" baseline="0" dirty="0" smtClean="0"/>
          </a:p>
        </p:txBody>
      </p:sp>
      <p:sp>
        <p:nvSpPr>
          <p:cNvPr id="4" name="Slide Number Placeholder 3"/>
          <p:cNvSpPr>
            <a:spLocks noGrp="1"/>
          </p:cNvSpPr>
          <p:nvPr>
            <p:ph type="sldNum" sz="quarter" idx="10"/>
          </p:nvPr>
        </p:nvSpPr>
        <p:spPr/>
        <p:txBody>
          <a:bodyPr/>
          <a:lstStyle/>
          <a:p>
            <a:fld id="{5BC485EB-6AF3-4B67-9C64-2E5F2C196E2E}" type="slidenum">
              <a:rPr lang="en-US" smtClean="0"/>
              <a:t>13</a:t>
            </a:fld>
            <a:endParaRPr lang="en-US" dirty="0"/>
          </a:p>
        </p:txBody>
      </p:sp>
    </p:spTree>
    <p:extLst>
      <p:ext uri="{BB962C8B-B14F-4D97-AF65-F5344CB8AC3E}">
        <p14:creationId xmlns:p14="http://schemas.microsoft.com/office/powerpoint/2010/main" val="4096522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2013, Dr. Scott</a:t>
            </a:r>
            <a:r>
              <a:rPr lang="en-US" baseline="0" dirty="0" smtClean="0"/>
              <a:t> Deitchman recognized the need for the identification of public health-specific crisis leadership skills. However, after reviewing the literature he found that there were no established criteria for crisis leadership specific to public health. Dr. Deitchman looked to the fields of aviation, public safety, military operations and mining to identify attributes of successful crisis leaders within those areas. Cross-referencing those attributes with challenges that are unique to public health, Deitchman proposed the above attributes as essential to crisis leadership in public health.  </a:t>
            </a:r>
          </a:p>
          <a:p>
            <a:endParaRPr lang="en-US" baseline="0" dirty="0" smtClean="0"/>
          </a:p>
          <a:p>
            <a:r>
              <a:rPr lang="en-US" baseline="0" dirty="0" smtClean="0"/>
              <a:t>Once again, you’ll see there is quite a bit of overlap between crisis leadership in the field of public health and crisis leadership in other disaster response fields that we explored in previous slides. </a:t>
            </a:r>
          </a:p>
          <a:p>
            <a:endParaRPr lang="en-US" dirty="0"/>
          </a:p>
          <a:p>
            <a:r>
              <a:rPr lang="en-US" baseline="0" dirty="0" smtClean="0"/>
              <a:t>These traits are also consistent with the attributes identified by the public health leaders interviewed during MDH’s research as well as the attributes we identified as a group here today.</a:t>
            </a:r>
          </a:p>
          <a:p>
            <a:endParaRPr lang="en-US" baseline="0" dirty="0" smtClean="0"/>
          </a:p>
          <a:p>
            <a:r>
              <a:rPr lang="en-US" baseline="0" dirty="0" smtClean="0"/>
              <a:t>You’ll notice that the leadership skills identified in the research also do not differ greatly from the leadership skills you probably use in your everyday work. </a:t>
            </a:r>
          </a:p>
          <a:p>
            <a:endParaRPr lang="en-US" dirty="0"/>
          </a:p>
          <a:p>
            <a:r>
              <a:rPr lang="en-US" baseline="0" dirty="0" smtClean="0"/>
              <a:t>So how do we learn to apply these everyday skills to an emergency response situation?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14</a:t>
            </a:fld>
            <a:endParaRPr lang="en-US" dirty="0"/>
          </a:p>
        </p:txBody>
      </p:sp>
    </p:spTree>
    <p:extLst>
      <p:ext uri="{BB962C8B-B14F-4D97-AF65-F5344CB8AC3E}">
        <p14:creationId xmlns:p14="http://schemas.microsoft.com/office/powerpoint/2010/main" val="4246111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take a look at some leadership</a:t>
            </a:r>
            <a:r>
              <a:rPr lang="en-US" baseline="0" dirty="0" smtClean="0"/>
              <a:t> styles and concepts that you may have learned about in past leadership courses. We’ll review each of the leadership concepts listed here and see how to connect them to leadership within the role of public health Incident Commander. </a:t>
            </a:r>
          </a:p>
          <a:p>
            <a:endParaRPr lang="en-US" dirty="0"/>
          </a:p>
          <a:p>
            <a:r>
              <a:rPr lang="en-US" baseline="0" dirty="0" smtClean="0"/>
              <a:t>We’ll start with transformational leadership.</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15</a:t>
            </a:fld>
            <a:endParaRPr lang="en-US" dirty="0"/>
          </a:p>
        </p:txBody>
      </p:sp>
    </p:spTree>
    <p:extLst>
      <p:ext uri="{BB962C8B-B14F-4D97-AF65-F5344CB8AC3E}">
        <p14:creationId xmlns:p14="http://schemas.microsoft.com/office/powerpoint/2010/main" val="2538466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486400" cy="4803140"/>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Transformational leadership is best described as the ability of leaders to motivate their followers by appealing to their higher-order needs. Rather than mobilizing followers through a system of rewards, transformational leaders motivate followers by creating a shared vision and fostering mutual trust. James Kouzes and Barry Posner in their book The Leadership Challenge outline five practices of exemplary leaders.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authors describe transformational leaders as those who Model the Way; Inspire a Shared Vision; Challenge the Process; Enable others to act; and Encourage the heart.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 leader models the way by clarifying the group’s shared values and setting an example by personifying these shared values.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Inspiring a shared vision is demonstrated through finding a common purpose and enlisting others to work towards this common goal.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Challenging the process means taking the initiative, practicing forward-thinking, and learning from past experiences.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Fostering collaboration, creating a climate of trust, and developing competence and confidence in a team fall under the principle Enable Others to Act.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And finally, Encourage the Heart emphasizes recognizing the team’s contributions and creating a spirit of community. </a:t>
            </a:r>
            <a:br>
              <a:rPr lang="en-US" baseline="0" dirty="0" smtClean="0"/>
            </a:b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16</a:t>
            </a:fld>
            <a:endParaRPr lang="en-US" dirty="0"/>
          </a:p>
        </p:txBody>
      </p:sp>
    </p:spTree>
    <p:extLst>
      <p:ext uri="{BB962C8B-B14F-4D97-AF65-F5344CB8AC3E}">
        <p14:creationId xmlns:p14="http://schemas.microsoft.com/office/powerpoint/2010/main" val="41009579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i="1" dirty="0"/>
              <a:t>Instructor note: You may want to ask the following two questions to emphasize transformational leadership concepts:</a:t>
            </a:r>
          </a:p>
          <a:p>
            <a:pPr marL="171450" indent="-171450">
              <a:buFont typeface="Arial" panose="020B0604020202020204" pitchFamily="34" charset="0"/>
              <a:buChar char="•"/>
              <a:defRPr/>
            </a:pPr>
            <a:r>
              <a:rPr lang="en-US" dirty="0"/>
              <a:t>Have you ever worked with a leader who embodies these transformational leadership qualities? </a:t>
            </a:r>
          </a:p>
          <a:p>
            <a:pPr marL="171450" indent="-171450">
              <a:buFont typeface="Arial" panose="020B0604020202020204" pitchFamily="34" charset="0"/>
              <a:buChar char="•"/>
              <a:defRPr/>
            </a:pPr>
            <a:endParaRPr lang="en-US" dirty="0"/>
          </a:p>
          <a:p>
            <a:pPr marL="171450" indent="-171450">
              <a:buFont typeface="Arial" panose="020B0604020202020204" pitchFamily="34" charset="0"/>
              <a:buChar char="•"/>
              <a:defRPr/>
            </a:pPr>
            <a:r>
              <a:rPr lang="en-US" dirty="0"/>
              <a:t>How can these transformational leadership traits be applied to the role of Incident Commander during an emergency response?</a:t>
            </a:r>
          </a:p>
          <a:p>
            <a:endParaRPr lang="en-US" dirty="0" smtClean="0"/>
          </a:p>
          <a:p>
            <a:r>
              <a:rPr lang="en-US" dirty="0" smtClean="0"/>
              <a:t>These questions could be posed to the class as a whole, or you could break your class into smaller discussion groups.</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17</a:t>
            </a:fld>
            <a:endParaRPr lang="en-US" dirty="0"/>
          </a:p>
        </p:txBody>
      </p:sp>
    </p:spTree>
    <p:extLst>
      <p:ext uri="{BB962C8B-B14F-4D97-AF65-F5344CB8AC3E}">
        <p14:creationId xmlns:p14="http://schemas.microsoft.com/office/powerpoint/2010/main" val="21656909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Applying transformational</a:t>
            </a:r>
            <a:r>
              <a:rPr lang="en-US" baseline="0" dirty="0" smtClean="0"/>
              <a:t> leadership skills to an emergency response has a number of benefits. </a:t>
            </a:r>
          </a:p>
          <a:p>
            <a:endParaRPr lang="en-US" dirty="0"/>
          </a:p>
          <a:p>
            <a:r>
              <a:rPr lang="en-US" baseline="0" dirty="0" smtClean="0"/>
              <a:t>First, establishing a shared vision through incident and operational objectives fosters collaborative work towards a common goal. </a:t>
            </a:r>
          </a:p>
          <a:p>
            <a:endParaRPr lang="en-US" dirty="0"/>
          </a:p>
          <a:p>
            <a:r>
              <a:rPr lang="en-US" baseline="0" dirty="0" smtClean="0"/>
              <a:t>Empowering the team to act through delegation and clear direction creates mutual trust between leader and team and  develops confidence among team members. </a:t>
            </a:r>
          </a:p>
          <a:p>
            <a:endParaRPr lang="en-US" dirty="0"/>
          </a:p>
          <a:p>
            <a:r>
              <a:rPr lang="en-US" baseline="0" dirty="0" smtClean="0"/>
              <a:t>A leader who is both forward-thinking and able to be adaptable in the moment creates a team who is also able to be flexible and adaptable to the changing needs of a response situation. </a:t>
            </a:r>
          </a:p>
          <a:p>
            <a:endParaRPr lang="en-US" dirty="0"/>
          </a:p>
          <a:p>
            <a:r>
              <a:rPr lang="en-US" baseline="0" dirty="0" smtClean="0"/>
              <a:t>Finally, creating a spirit of community and recognizing contributions of team members creates a psychological hardiness which enables team members to function successfully in what is often a stressful environment. </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18</a:t>
            </a:fld>
            <a:endParaRPr lang="en-US" dirty="0"/>
          </a:p>
        </p:txBody>
      </p:sp>
    </p:spTree>
    <p:extLst>
      <p:ext uri="{BB962C8B-B14F-4D97-AF65-F5344CB8AC3E}">
        <p14:creationId xmlns:p14="http://schemas.microsoft.com/office/powerpoint/2010/main" val="6527578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up let’s take a look at the leadership concept</a:t>
            </a:r>
            <a:r>
              <a:rPr lang="en-US" baseline="0" dirty="0" smtClean="0"/>
              <a:t> Meta-leadership.</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19</a:t>
            </a:fld>
            <a:endParaRPr lang="en-US" dirty="0"/>
          </a:p>
        </p:txBody>
      </p:sp>
    </p:spTree>
    <p:extLst>
      <p:ext uri="{BB962C8B-B14F-4D97-AF65-F5344CB8AC3E}">
        <p14:creationId xmlns:p14="http://schemas.microsoft.com/office/powerpoint/2010/main" val="253846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objectives</a:t>
            </a:r>
            <a:r>
              <a:rPr lang="en-US" baseline="0" dirty="0" smtClean="0"/>
              <a:t> for this module are to: </a:t>
            </a:r>
          </a:p>
          <a:p>
            <a:pPr marL="228600" indent="-228600">
              <a:buAutoNum type="arabicParenR"/>
            </a:pPr>
            <a:endParaRPr lang="en-US" baseline="0" dirty="0" smtClean="0"/>
          </a:p>
          <a:p>
            <a:pPr marL="228600" indent="-228600">
              <a:buAutoNum type="arabicParenR"/>
            </a:pPr>
            <a:r>
              <a:rPr lang="en-US" baseline="0" dirty="0" smtClean="0"/>
              <a:t>Describe the attributes of a successful Public </a:t>
            </a:r>
            <a:r>
              <a:rPr lang="en-US" dirty="0" smtClean="0"/>
              <a:t>H</a:t>
            </a:r>
            <a:r>
              <a:rPr lang="en-US" baseline="0" dirty="0" smtClean="0"/>
              <a:t>ealth Incident Commander;</a:t>
            </a:r>
          </a:p>
          <a:p>
            <a:pPr marL="228600" indent="-228600">
              <a:buAutoNum type="arabicParenR"/>
            </a:pPr>
            <a:r>
              <a:rPr lang="en-US" baseline="0" dirty="0" smtClean="0"/>
              <a:t>Understand the difference between everyday leadership versus leadership during an emergency response; and</a:t>
            </a:r>
          </a:p>
          <a:p>
            <a:pPr marL="228600" indent="-228600">
              <a:buAutoNum type="arabicParenR"/>
            </a:pPr>
            <a:r>
              <a:rPr lang="en-US" baseline="0" dirty="0" smtClean="0"/>
              <a:t>Apply variou</a:t>
            </a:r>
            <a:r>
              <a:rPr lang="en-US" dirty="0" smtClean="0"/>
              <a:t>s leadership </a:t>
            </a:r>
            <a:r>
              <a:rPr lang="en-US" baseline="0" dirty="0" smtClean="0"/>
              <a:t>concepts to the context</a:t>
            </a:r>
            <a:r>
              <a:rPr lang="en-US" dirty="0" smtClean="0"/>
              <a:t> of</a:t>
            </a:r>
            <a:r>
              <a:rPr lang="en-US" baseline="0" dirty="0" smtClean="0"/>
              <a:t> emergency response.</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a:t>
            </a:fld>
            <a:endParaRPr lang="en-US" dirty="0"/>
          </a:p>
        </p:txBody>
      </p:sp>
    </p:spTree>
    <p:extLst>
      <p:ext uri="{BB962C8B-B14F-4D97-AF65-F5344CB8AC3E}">
        <p14:creationId xmlns:p14="http://schemas.microsoft.com/office/powerpoint/2010/main" val="12608180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Meta-leadership describes leadership</a:t>
            </a:r>
            <a:r>
              <a:rPr lang="en-US" baseline="0" dirty="0" smtClean="0"/>
              <a:t> which transcends the traditional boundaries of organizational leadership. </a:t>
            </a:r>
          </a:p>
          <a:p>
            <a:endParaRPr lang="en-US" dirty="0"/>
          </a:p>
          <a:p>
            <a:pPr marL="171450" indent="-171450">
              <a:buFont typeface="Arial" panose="020B0604020202020204" pitchFamily="34" charset="0"/>
              <a:buChar char="•"/>
            </a:pPr>
            <a:r>
              <a:rPr lang="en-US" baseline="0" dirty="0" smtClean="0"/>
              <a:t>Meta-leaders are able to work outside of the siloes of divisions and organizations. </a:t>
            </a:r>
          </a:p>
          <a:p>
            <a:pPr marL="171450" indent="-171450">
              <a:buFont typeface="Arial" panose="020B0604020202020204" pitchFamily="34" charset="0"/>
              <a:buChar char="•"/>
            </a:pPr>
            <a:r>
              <a:rPr lang="en-US" baseline="0" dirty="0" smtClean="0"/>
              <a:t>They are able to unite people from disparate agencies and departments under a shared vision and course of action. </a:t>
            </a:r>
          </a:p>
          <a:p>
            <a:pPr marL="171450" indent="-171450">
              <a:buFont typeface="Arial" panose="020B0604020202020204" pitchFamily="34" charset="0"/>
              <a:buChar char="•"/>
            </a:pPr>
            <a:r>
              <a:rPr lang="en-US" baseline="0" dirty="0" smtClean="0"/>
              <a:t>They engage imaginative multidimensional problem solving by engaging key-stakeholders and seeking expertise beyond their own knowledge. </a:t>
            </a:r>
          </a:p>
          <a:p>
            <a:endParaRPr lang="en-US" dirty="0"/>
          </a:p>
          <a:p>
            <a:r>
              <a:rPr lang="en-US" baseline="0" dirty="0" smtClean="0"/>
              <a:t>Meta-leaders use creativity and big picture thinking to engage diverse entities in the pursuit of a common goal.</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D023BB0-9D4A-4CE6-8B45-2982F717B005}" type="slidenum">
              <a:rPr lang="en-US" smtClean="0"/>
              <a:t>20</a:t>
            </a:fld>
            <a:endParaRPr lang="en-US" dirty="0"/>
          </a:p>
        </p:txBody>
      </p:sp>
    </p:spTree>
    <p:extLst>
      <p:ext uri="{BB962C8B-B14F-4D97-AF65-F5344CB8AC3E}">
        <p14:creationId xmlns:p14="http://schemas.microsoft.com/office/powerpoint/2010/main" val="8740484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Instructor note: You may want to ask the following two questions to emphasize meta-leadership concepts:</a:t>
            </a:r>
            <a:endParaRPr lang="en-US" dirty="0"/>
          </a:p>
          <a:p>
            <a:pPr marL="171450" indent="-171450">
              <a:buFont typeface="Arial" panose="020B0604020202020204" pitchFamily="34" charset="0"/>
              <a:buChar char="•"/>
            </a:pPr>
            <a:r>
              <a:rPr lang="en-US" dirty="0"/>
              <a:t>Can you see overlap between the principles of Meta-leadership and the skills needed to perform the role of Incident Commander during a public health response?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Are there any situations you have been in where the practices of Meta-leadership would have been helpful</a:t>
            </a:r>
            <a:r>
              <a:rPr lang="en-US" dirty="0" smtClean="0"/>
              <a:t>?</a:t>
            </a:r>
          </a:p>
          <a:p>
            <a:endParaRPr lang="en-US" dirty="0"/>
          </a:p>
          <a:p>
            <a:r>
              <a:rPr lang="en-US" dirty="0"/>
              <a:t>Then the next slide gives examples of how </a:t>
            </a:r>
            <a:r>
              <a:rPr lang="en-US" dirty="0" smtClean="0"/>
              <a:t>Meta-leadership </a:t>
            </a:r>
            <a:r>
              <a:rPr lang="en-US" dirty="0"/>
              <a:t>could be applied in an emergency response.</a:t>
            </a: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21</a:t>
            </a:fld>
            <a:endParaRPr lang="en-US" dirty="0"/>
          </a:p>
        </p:txBody>
      </p:sp>
    </p:spTree>
    <p:extLst>
      <p:ext uri="{BB962C8B-B14F-4D97-AF65-F5344CB8AC3E}">
        <p14:creationId xmlns:p14="http://schemas.microsoft.com/office/powerpoint/2010/main" val="3826109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Leading during a public health response often involves</a:t>
            </a:r>
            <a:r>
              <a:rPr lang="en-US" baseline="0" dirty="0" smtClean="0"/>
              <a:t> fostering partnerships with other divisions or units within your health department such as environmental health or infectious disease and epidemiology.</a:t>
            </a:r>
          </a:p>
          <a:p>
            <a:endParaRPr lang="en-US" dirty="0"/>
          </a:p>
          <a:p>
            <a:r>
              <a:rPr lang="en-US" baseline="0" dirty="0" smtClean="0"/>
              <a:t>It can also involve coordinating with partners outside of your agency like human services, the state emergency operations center or emergency management. At the local health department level, these partnerships can extend to other response entities like fire and police. </a:t>
            </a:r>
          </a:p>
          <a:p>
            <a:endParaRPr lang="en-US" dirty="0"/>
          </a:p>
          <a:p>
            <a:r>
              <a:rPr lang="en-US" baseline="0" dirty="0" smtClean="0"/>
              <a:t>Using </a:t>
            </a:r>
            <a:r>
              <a:rPr lang="en-US" dirty="0"/>
              <a:t>M</a:t>
            </a:r>
            <a:r>
              <a:rPr lang="en-US" baseline="0" dirty="0" smtClean="0"/>
              <a:t>eta-leadership principles empowers leaders to work outside of their public health silo and partner effectively with these agencies under a shared vision and mission. </a:t>
            </a:r>
          </a:p>
          <a:p>
            <a:endParaRPr lang="en-US" dirty="0"/>
          </a:p>
          <a:p>
            <a:r>
              <a:rPr lang="en-US" baseline="0" dirty="0" smtClean="0"/>
              <a:t>Meta-leadership results in a more expansive big picture perspective and a broader situational awareness as leaders not only see the problems that need solving but also the resources and people that can be brought together to create the solutions. </a:t>
            </a:r>
          </a:p>
          <a:p>
            <a:endParaRPr lang="en-US" dirty="0"/>
          </a:p>
          <a:p>
            <a:r>
              <a:rPr lang="en-US" baseline="0" dirty="0" smtClean="0"/>
              <a:t>Further, assuming the role of Incident Commander during a response can often mean working in a capacity outside of one’s subject matter expertise. Using Meta-leadership practices means embracing this role and seeking out experts and information to fill any knowledge gaps.</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22</a:t>
            </a:fld>
            <a:endParaRPr lang="en-US" dirty="0"/>
          </a:p>
        </p:txBody>
      </p:sp>
    </p:spTree>
    <p:extLst>
      <p:ext uri="{BB962C8B-B14F-4D97-AF65-F5344CB8AC3E}">
        <p14:creationId xmlns:p14="http://schemas.microsoft.com/office/powerpoint/2010/main" val="726685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final everyday leadership concept that can be adapted to leadership within</a:t>
            </a:r>
            <a:r>
              <a:rPr lang="en-US" baseline="0" dirty="0" smtClean="0"/>
              <a:t> a public health emergency response is the theory of Adaptive Leadership.</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23</a:t>
            </a:fld>
            <a:endParaRPr lang="en-US" dirty="0"/>
          </a:p>
        </p:txBody>
      </p:sp>
    </p:spTree>
    <p:extLst>
      <p:ext uri="{BB962C8B-B14F-4D97-AF65-F5344CB8AC3E}">
        <p14:creationId xmlns:p14="http://schemas.microsoft.com/office/powerpoint/2010/main" val="25384669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Adaptive leadership is described by Ronald Heifetz and Donald Laurie in their article “The Work of Leadership.” Adaptive leadership responds to challenges in an organization that test deeply embedded beliefs, values, or processes. Heifetz and Laurie write that traditional leadership skills do not suffice in these challenging situations. Instead, adaptive leadership skills are needed to guide an organization through the often distressing experience of responding to change.</a:t>
            </a:r>
          </a:p>
          <a:p>
            <a:endParaRPr lang="en-US" dirty="0" smtClean="0"/>
          </a:p>
          <a:p>
            <a:r>
              <a:rPr lang="en-US" dirty="0" smtClean="0"/>
              <a:t>The authors discuss six essential principles of adaptive leadership: </a:t>
            </a:r>
          </a:p>
          <a:p>
            <a:endParaRPr lang="en-US" dirty="0" smtClean="0"/>
          </a:p>
          <a:p>
            <a:pPr marL="171450" indent="-171450">
              <a:buFont typeface="Arial" panose="020B0604020202020204" pitchFamily="34" charset="0"/>
              <a:buChar char="•"/>
            </a:pPr>
            <a:r>
              <a:rPr lang="en-US" dirty="0" smtClean="0"/>
              <a:t>The first, “Get on the balcony” describes the need for leaders to “get off the field of action” and take a more broad level view of the change in motion. Taking this expansive view allows leaders to gain a more complete understanding of the complexity of the change and appropriately mobilize people to adapt and adjust.</a:t>
            </a:r>
          </a:p>
          <a:p>
            <a:endParaRPr lang="en-US" dirty="0" smtClean="0"/>
          </a:p>
          <a:p>
            <a:pPr marL="171450" indent="-171450">
              <a:buFont typeface="Arial" panose="020B0604020202020204" pitchFamily="34" charset="0"/>
              <a:buChar char="•"/>
            </a:pPr>
            <a:r>
              <a:rPr lang="en-US" dirty="0" smtClean="0"/>
              <a:t>The process of pinpointing roadblocks to a successful change process, whether they be external, inside the team, or within the leader themselves is embodied by the principle “Identify the adaptive challenge.” Being explicit about challenges allows the leader and team to be nimble and forward-thinking in responding to potential roadblocks.</a:t>
            </a:r>
          </a:p>
          <a:p>
            <a:endParaRPr lang="en-US" dirty="0" smtClean="0"/>
          </a:p>
          <a:p>
            <a:pPr marL="171450" indent="-171450">
              <a:buFont typeface="Arial" panose="020B0604020202020204" pitchFamily="34" charset="0"/>
              <a:buChar char="•"/>
            </a:pPr>
            <a:r>
              <a:rPr lang="en-US" dirty="0" smtClean="0"/>
              <a:t>Change in any form can cause distress within an organization. A leader plays a role in regulating this distress by creating a sense of urgency for change while at the same time monitoring the group for signs of burnout and overwhelmed team members. It is also the leader’s job to regulate their own distress by leading with a calm and confident demeanor.</a:t>
            </a:r>
          </a:p>
          <a:p>
            <a:endParaRPr lang="en-US" dirty="0" smtClean="0"/>
          </a:p>
          <a:p>
            <a:pPr marL="171450" indent="-171450">
              <a:buFont typeface="Arial" panose="020B0604020202020204" pitchFamily="34" charset="0"/>
              <a:buChar char="•"/>
            </a:pPr>
            <a:r>
              <a:rPr lang="en-US" dirty="0" smtClean="0"/>
              <a:t>Maintaining disciplined attention refers to the leader’s role in regulating distractions on the team so that they can focus on the tough questions and not be sidetracked by irrelevant disruptions.</a:t>
            </a:r>
          </a:p>
          <a:p>
            <a:endParaRPr lang="en-US" dirty="0" smtClean="0"/>
          </a:p>
          <a:p>
            <a:pPr marL="171450" indent="-171450">
              <a:buFont typeface="Arial" panose="020B0604020202020204" pitchFamily="34" charset="0"/>
              <a:buChar char="•"/>
            </a:pPr>
            <a:r>
              <a:rPr lang="en-US" dirty="0" smtClean="0"/>
              <a:t>The act of delegating and allowing team members to take responsibility for the work is illustrated by the fifth principle “Give the work back to the people.” Adaptive leaders recognize that everyone comes with their own expertise and knowledge. Encouraging and trusting team members to use this expertise increases the likelihood of successfully confronting a challenging change process, and doing so creates a collective self-confidence.</a:t>
            </a:r>
          </a:p>
          <a:p>
            <a:endParaRPr lang="en-US" dirty="0" smtClean="0"/>
          </a:p>
          <a:p>
            <a:pPr marL="171450" indent="-171450">
              <a:buFont typeface="Arial" panose="020B0604020202020204" pitchFamily="34" charset="0"/>
              <a:buChar char="•"/>
            </a:pPr>
            <a:r>
              <a:rPr lang="en-US" dirty="0" smtClean="0"/>
              <a:t>Finally, the principle “Protecting voices of leadership from below” recommends that leaders give a voice to those on the team doing the adaptive work. These people are most likely able to identify additional adaptive challenges before they arise and offer insightful and creative solutions to meeting these adaptive challenges.</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7D023BB0-9D4A-4CE6-8B45-2982F717B005}" type="slidenum">
              <a:rPr lang="en-US" smtClean="0"/>
              <a:t>24</a:t>
            </a:fld>
            <a:endParaRPr lang="en-US" dirty="0"/>
          </a:p>
        </p:txBody>
      </p:sp>
    </p:spTree>
    <p:extLst>
      <p:ext uri="{BB962C8B-B14F-4D97-AF65-F5344CB8AC3E}">
        <p14:creationId xmlns:p14="http://schemas.microsoft.com/office/powerpoint/2010/main" val="19467422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Instructor note: You may want to ask the following question to emphasize adaptive leadership concepts:</a:t>
            </a:r>
            <a:endParaRPr lang="en-US" dirty="0"/>
          </a:p>
          <a:p>
            <a:pPr marL="171450" indent="-171450">
              <a:buFont typeface="Arial" panose="020B0604020202020204" pitchFamily="34" charset="0"/>
              <a:buChar char="•"/>
            </a:pPr>
            <a:r>
              <a:rPr lang="en-US" dirty="0"/>
              <a:t>What would it look like if adaptive leadership was applied to leadership within an emergency response?</a:t>
            </a:r>
          </a:p>
          <a:p>
            <a:endParaRPr lang="en-US" dirty="0" smtClean="0"/>
          </a:p>
          <a:p>
            <a:r>
              <a:rPr lang="en-US" dirty="0" smtClean="0"/>
              <a:t>Then the next slide gives examples of how adaptive leadership could be applied in an emergency response.</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25</a:t>
            </a:fld>
            <a:endParaRPr lang="en-US" dirty="0"/>
          </a:p>
        </p:txBody>
      </p:sp>
    </p:spTree>
    <p:extLst>
      <p:ext uri="{BB962C8B-B14F-4D97-AF65-F5344CB8AC3E}">
        <p14:creationId xmlns:p14="http://schemas.microsoft.com/office/powerpoint/2010/main" val="21026181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kern="1200" dirty="0" smtClean="0">
                <a:solidFill>
                  <a:schemeClr val="tx1"/>
                </a:solidFill>
                <a:effectLst/>
                <a:latin typeface="+mn-lt"/>
                <a:ea typeface="+mn-ea"/>
                <a:cs typeface="+mn-cs"/>
              </a:rPr>
              <a:t>Nowhere is rapid and potentially disruptive change more apparent than in emergency situations. The nimble and flexible nature of adaptive leadership can lend itself to successfully meeting the challenges of an emergency response situation.</a:t>
            </a:r>
          </a:p>
          <a:p>
            <a:pPr rtl="0"/>
            <a:endParaRPr lang="en-US" dirty="0" smtClean="0">
              <a:effectLst/>
            </a:endParaRPr>
          </a:p>
          <a:p>
            <a:pPr rtl="0"/>
            <a:r>
              <a:rPr lang="en-US" sz="1200" kern="1200" dirty="0" smtClean="0">
                <a:solidFill>
                  <a:schemeClr val="tx1"/>
                </a:solidFill>
                <a:effectLst/>
                <a:latin typeface="+mn-lt"/>
                <a:ea typeface="+mn-ea"/>
                <a:cs typeface="+mn-cs"/>
              </a:rPr>
              <a:t>Public Health Incident Commanders use situational awareness, or a balcony-level view, to maintain an understanding of the complexities and challenges of the emergency response. </a:t>
            </a:r>
            <a:endParaRPr lang="en-US" dirty="0" smtClean="0">
              <a:effectLst/>
            </a:endParaRPr>
          </a:p>
          <a:p>
            <a:pPr rtl="0"/>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dirty="0" smtClean="0">
              <a:effectLst/>
            </a:endParaRPr>
          </a:p>
          <a:p>
            <a:pPr rtl="0"/>
            <a:r>
              <a:rPr lang="en-US" sz="1200" kern="1200" dirty="0" smtClean="0">
                <a:solidFill>
                  <a:schemeClr val="tx1"/>
                </a:solidFill>
                <a:effectLst/>
                <a:latin typeface="+mn-lt"/>
                <a:ea typeface="+mn-ea"/>
                <a:cs typeface="+mn-cs"/>
              </a:rPr>
              <a:t>They must do their best to regulate distress in a high stress environment by monitoring workload, creating an environment where it’s okay to ask for help, and bringing on additional staff and resources when the current team is at risk of becoming overwhelmed. </a:t>
            </a:r>
            <a:endParaRPr lang="en-US" dirty="0" smtClean="0">
              <a:effectLst/>
            </a:endParaRPr>
          </a:p>
          <a:p>
            <a:pPr rtl="0"/>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dirty="0" smtClean="0">
              <a:effectLst/>
            </a:endParaRPr>
          </a:p>
          <a:p>
            <a:pPr rtl="0"/>
            <a:r>
              <a:rPr lang="en-US" sz="1200" kern="1200" dirty="0" smtClean="0">
                <a:solidFill>
                  <a:schemeClr val="tx1"/>
                </a:solidFill>
                <a:effectLst/>
                <a:latin typeface="+mn-lt"/>
                <a:ea typeface="+mn-ea"/>
                <a:cs typeface="+mn-cs"/>
              </a:rPr>
              <a:t>The Incident Commander also has a role of keeping their team on task and redirecting the focus of those members who may become distracted by activities outside of their scope of responsibility. </a:t>
            </a:r>
            <a:endParaRPr lang="en-US" dirty="0" smtClean="0">
              <a:effectLst/>
            </a:endParaRPr>
          </a:p>
          <a:p>
            <a:pPr rtl="0"/>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dirty="0" smtClean="0">
              <a:effectLst/>
            </a:endParaRPr>
          </a:p>
          <a:p>
            <a:pPr rtl="0"/>
            <a:r>
              <a:rPr lang="en-US" sz="1200" kern="1200" dirty="0" smtClean="0">
                <a:solidFill>
                  <a:schemeClr val="tx1"/>
                </a:solidFill>
                <a:effectLst/>
                <a:latin typeface="+mn-lt"/>
                <a:ea typeface="+mn-ea"/>
                <a:cs typeface="+mn-cs"/>
              </a:rPr>
              <a:t>Finally, through appropriately delegating tasks to the Incident Management</a:t>
            </a:r>
            <a:r>
              <a:rPr lang="en-US" sz="1200" kern="1200" baseline="0" dirty="0" smtClean="0">
                <a:solidFill>
                  <a:schemeClr val="tx1"/>
                </a:solidFill>
                <a:effectLst/>
                <a:latin typeface="+mn-lt"/>
                <a:ea typeface="+mn-ea"/>
                <a:cs typeface="+mn-cs"/>
              </a:rPr>
              <a:t> Team</a:t>
            </a:r>
            <a:r>
              <a:rPr lang="en-US" sz="1200" kern="1200" dirty="0" smtClean="0">
                <a:solidFill>
                  <a:schemeClr val="tx1"/>
                </a:solidFill>
                <a:effectLst/>
                <a:latin typeface="+mn-lt"/>
                <a:ea typeface="+mn-ea"/>
                <a:cs typeface="+mn-cs"/>
              </a:rPr>
              <a:t>, directing the pace of work, and overseeing the whole emergency response Incident Commanders practice adaptive leadership by giving the work back to the team.</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26</a:t>
            </a:fld>
            <a:endParaRPr lang="en-US" dirty="0"/>
          </a:p>
        </p:txBody>
      </p:sp>
    </p:spTree>
    <p:extLst>
      <p:ext uri="{BB962C8B-B14F-4D97-AF65-F5344CB8AC3E}">
        <p14:creationId xmlns:p14="http://schemas.microsoft.com/office/powerpoint/2010/main" val="7762703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92338" y="696913"/>
            <a:ext cx="2625725" cy="1970087"/>
          </a:xfrm>
        </p:spPr>
      </p:sp>
      <p:sp>
        <p:nvSpPr>
          <p:cNvPr id="3" name="Notes Placeholder 2"/>
          <p:cNvSpPr>
            <a:spLocks noGrp="1"/>
          </p:cNvSpPr>
          <p:nvPr>
            <p:ph type="body" idx="1"/>
          </p:nvPr>
        </p:nvSpPr>
        <p:spPr>
          <a:xfrm>
            <a:off x="381000" y="2895600"/>
            <a:ext cx="6477000" cy="6096000"/>
          </a:xfrm>
        </p:spPr>
        <p:txBody>
          <a:bodyPr>
            <a:normAutofit/>
          </a:bodyPr>
          <a:lstStyle/>
          <a:p>
            <a:r>
              <a:rPr lang="en-US" dirty="0" smtClean="0"/>
              <a:t>In this first module, we have talked about some of the fundamentals</a:t>
            </a:r>
            <a:r>
              <a:rPr lang="en-US" baseline="0" dirty="0" smtClean="0"/>
              <a:t> for what we are calling a Framework for Public Health Incident Leadership. This framework consists of key components needed to be an effective Incident Commander. </a:t>
            </a:r>
          </a:p>
          <a:p>
            <a:endParaRPr lang="en-US" baseline="0" dirty="0" smtClean="0"/>
          </a:p>
          <a:p>
            <a:r>
              <a:rPr lang="en-US" dirty="0" smtClean="0"/>
              <a:t>During this module we have addressed the importance of leadership skills by presenting some foundational knowledge,</a:t>
            </a:r>
            <a:r>
              <a:rPr lang="en-US" baseline="0" dirty="0" smtClean="0"/>
              <a:t> </a:t>
            </a:r>
            <a:r>
              <a:rPr lang="en-US" dirty="0" smtClean="0"/>
              <a:t>one of the three aspects of the</a:t>
            </a:r>
            <a:r>
              <a:rPr lang="en-US" baseline="0" dirty="0" smtClean="0"/>
              <a:t> Framework for Public Health Incident Leadership</a:t>
            </a:r>
            <a:r>
              <a:rPr lang="en-US" dirty="0" smtClean="0"/>
              <a:t>. In the</a:t>
            </a:r>
            <a:r>
              <a:rPr lang="en-US" baseline="0" dirty="0" smtClean="0"/>
              <a:t> following modules we’ll discuss skills and attitudes as well as some additional knowledge concepts. </a:t>
            </a:r>
            <a:endParaRPr lang="en-US" dirty="0" smtClean="0"/>
          </a:p>
          <a:p>
            <a:endParaRPr lang="en-US" dirty="0" smtClean="0"/>
          </a:p>
          <a:p>
            <a:r>
              <a:rPr lang="en-US" dirty="0" smtClean="0"/>
              <a:t>We started out by identifying the attributes of a successful Public Health Incident Commander. We then discussed the similarities and differences between the everyday leadership skills of Incident Commanders and those leadership skills used during response, as well as the complexities that make leading during a public health response uniquely challenging.  Finally we looked at how three everyday leadership</a:t>
            </a:r>
            <a:r>
              <a:rPr lang="en-US" baseline="0" dirty="0" smtClean="0"/>
              <a:t> </a:t>
            </a:r>
            <a:r>
              <a:rPr lang="en-US" dirty="0" smtClean="0"/>
              <a:t>concepts can</a:t>
            </a:r>
            <a:r>
              <a:rPr lang="en-US" baseline="0" dirty="0" smtClean="0"/>
              <a:t> be </a:t>
            </a:r>
            <a:r>
              <a:rPr lang="en-US" dirty="0" smtClean="0"/>
              <a:t>applied to the role of Incident Commander</a:t>
            </a:r>
            <a:r>
              <a:rPr lang="en-US" baseline="0" dirty="0" smtClean="0"/>
              <a:t> during a public health </a:t>
            </a:r>
            <a:r>
              <a:rPr lang="en-US" dirty="0" smtClean="0"/>
              <a:t>emergency response.</a:t>
            </a:r>
          </a:p>
          <a:p>
            <a:endParaRPr lang="en-US" dirty="0" smtClean="0"/>
          </a:p>
          <a:p>
            <a:r>
              <a:rPr lang="en-US" dirty="0" smtClean="0"/>
              <a:t>In</a:t>
            </a:r>
            <a:r>
              <a:rPr lang="en-US" baseline="0" dirty="0" smtClean="0"/>
              <a:t> module two we’ll look at the most common failure during response and exercises and the Incident Commander’s role in preventing or mitigating this failure.</a:t>
            </a:r>
            <a:endParaRPr lang="en-US" dirty="0" smtClean="0"/>
          </a:p>
          <a:p>
            <a:endParaRPr lang="en-US" dirty="0" smtClean="0"/>
          </a:p>
        </p:txBody>
      </p:sp>
      <p:sp>
        <p:nvSpPr>
          <p:cNvPr id="5" name="Footer Placeholder 3"/>
          <p:cNvSpPr>
            <a:spLocks noGrp="1"/>
          </p:cNvSpPr>
          <p:nvPr>
            <p:ph type="ftr" sz="quarter" idx="4"/>
          </p:nvPr>
        </p:nvSpPr>
        <p:spPr>
          <a:xfrm>
            <a:off x="266700" y="8418513"/>
            <a:ext cx="6477000" cy="533400"/>
          </a:xfrm>
        </p:spPr>
        <p:txBody>
          <a:bodyPr/>
          <a:lstStyle/>
          <a:p>
            <a:endParaRPr lang="en-US" dirty="0"/>
          </a:p>
        </p:txBody>
      </p:sp>
      <p:sp>
        <p:nvSpPr>
          <p:cNvPr id="6" name="Slide Number Placeholder 5"/>
          <p:cNvSpPr>
            <a:spLocks noGrp="1"/>
          </p:cNvSpPr>
          <p:nvPr>
            <p:ph type="sldNum" sz="quarter" idx="10"/>
          </p:nvPr>
        </p:nvSpPr>
        <p:spPr/>
        <p:txBody>
          <a:bodyPr/>
          <a:lstStyle/>
          <a:p>
            <a:fld id="{39971C29-32B3-41A5-A545-371B4BCC4C0E}" type="slidenum">
              <a:rPr lang="en-US" smtClean="0"/>
              <a:t>27</a:t>
            </a:fld>
            <a:endParaRPr lang="en-US" dirty="0"/>
          </a:p>
        </p:txBody>
      </p:sp>
    </p:spTree>
    <p:extLst>
      <p:ext uri="{BB962C8B-B14F-4D97-AF65-F5344CB8AC3E}">
        <p14:creationId xmlns:p14="http://schemas.microsoft.com/office/powerpoint/2010/main" val="532422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28</a:t>
            </a:fld>
            <a:endParaRPr lang="en-US" dirty="0"/>
          </a:p>
        </p:txBody>
      </p:sp>
    </p:spTree>
    <p:extLst>
      <p:ext uri="{BB962C8B-B14F-4D97-AF65-F5344CB8AC3E}">
        <p14:creationId xmlns:p14="http://schemas.microsoft.com/office/powerpoint/2010/main" val="3535333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15790"/>
            <a:ext cx="5486400" cy="4493260"/>
          </a:xfr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kern="1200" dirty="0" smtClean="0">
                <a:solidFill>
                  <a:schemeClr val="tx1"/>
                </a:solidFill>
                <a:effectLst/>
                <a:latin typeface="+mn-lt"/>
                <a:ea typeface="+mn-ea"/>
                <a:cs typeface="+mn-cs"/>
              </a:rPr>
              <a:t>In 2003 Homeland Security issued a directive establishing</a:t>
            </a:r>
            <a:r>
              <a:rPr lang="en-US" kern="1200" baseline="0" dirty="0" smtClean="0">
                <a:solidFill>
                  <a:schemeClr val="tx1"/>
                </a:solidFill>
                <a:effectLst/>
                <a:latin typeface="+mn-lt"/>
                <a:ea typeface="+mn-ea"/>
                <a:cs typeface="+mn-cs"/>
              </a:rPr>
              <a:t> the Incident Command System as the organizational system by which all response partners should structure and coordinate their response work. Established by firefighters in the 1970s, ICS uses a hierarchical command and control structure similar to those used by first responders like firefighters and police officers, as well as the military.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kern="1200" dirty="0" smtClean="0">
                <a:solidFill>
                  <a:schemeClr val="tx1"/>
                </a:solidFill>
                <a:effectLst/>
                <a:latin typeface="+mn-lt"/>
                <a:ea typeface="+mn-ea"/>
                <a:cs typeface="+mn-cs"/>
              </a:rPr>
              <a:t>Although ICS is intended to behave as an adaptable framework appropriate for all possible partners in response, the field of public health has struggled to adjust the ICS framework to the specific needs of a public health emergency response.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kern="1200" dirty="0" smtClean="0">
                <a:solidFill>
                  <a:schemeClr val="tx1"/>
                </a:solidFill>
                <a:effectLst/>
                <a:latin typeface="+mn-lt"/>
                <a:ea typeface="+mn-ea"/>
                <a:cs typeface="+mn-cs"/>
              </a:rPr>
              <a:t>Common struggles include: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smtClean="0">
                <a:solidFill>
                  <a:schemeClr val="tx1"/>
                </a:solidFill>
                <a:effectLst/>
                <a:latin typeface="+mn-lt"/>
                <a:ea typeface="+mn-ea"/>
                <a:cs typeface="+mn-cs"/>
              </a:rPr>
              <a:t>disparities between terminology used in ICS and that used by public health professionals;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smtClean="0">
                <a:solidFill>
                  <a:schemeClr val="tx1"/>
                </a:solidFill>
                <a:effectLst/>
                <a:latin typeface="+mn-lt"/>
                <a:ea typeface="+mn-ea"/>
                <a:cs typeface="+mn-cs"/>
              </a:rPr>
              <a:t>a lack of familiarity with the command and control model used within the ICS structure;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smtClean="0">
                <a:solidFill>
                  <a:schemeClr val="tx1"/>
                </a:solidFill>
                <a:effectLst/>
                <a:latin typeface="+mn-lt"/>
                <a:ea typeface="+mn-ea"/>
                <a:cs typeface="+mn-cs"/>
              </a:rPr>
              <a:t>ICS principles which are often described in terms relatable to first responders such as fire or police rather than to public health; and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smtClean="0">
                <a:solidFill>
                  <a:schemeClr val="tx1"/>
                </a:solidFill>
                <a:effectLst/>
                <a:latin typeface="+mn-lt"/>
                <a:ea typeface="+mn-ea"/>
                <a:cs typeface="+mn-cs"/>
              </a:rPr>
              <a:t>The need to make quick decisions without all of the information and/or</a:t>
            </a:r>
            <a:r>
              <a:rPr lang="en-US" sz="1100" kern="1200" baseline="0" dirty="0" smtClean="0">
                <a:solidFill>
                  <a:schemeClr val="tx1"/>
                </a:solidFill>
                <a:effectLst/>
                <a:latin typeface="+mn-lt"/>
                <a:ea typeface="+mn-ea"/>
                <a:cs typeface="+mn-cs"/>
              </a:rPr>
              <a:t> input from all stakeholders.</a:t>
            </a:r>
            <a:endParaRPr lang="en-US" sz="1100" kern="1200" dirty="0" smtClean="0">
              <a:solidFill>
                <a:schemeClr val="tx1"/>
              </a:solidFill>
              <a:effectLst/>
              <a:latin typeface="+mn-lt"/>
              <a:ea typeface="+mn-ea"/>
              <a:cs typeface="+mn-cs"/>
            </a:endParaRPr>
          </a:p>
          <a:p>
            <a:pPr marR="0" algn="l" defTabSz="914400" rtl="0" eaLnBrk="1" fontAlgn="auto" latinLnBrk="0" hangingPunct="1">
              <a:lnSpc>
                <a:spcPct val="100000"/>
              </a:lnSpc>
              <a:spcBef>
                <a:spcPts val="0"/>
              </a:spcBef>
              <a:spcAft>
                <a:spcPts val="0"/>
              </a:spcAft>
              <a:buClrTx/>
              <a:buSzTx/>
              <a:tabLst/>
              <a:defRPr/>
            </a:pPr>
            <a:endParaRPr lang="en-US" dirty="0"/>
          </a:p>
          <a:p>
            <a:pPr marR="0" algn="l" defTabSz="914400" rtl="0" eaLnBrk="1" fontAlgn="auto" latinLnBrk="0" hangingPunct="1">
              <a:lnSpc>
                <a:spcPct val="100000"/>
              </a:lnSpc>
              <a:spcBef>
                <a:spcPts val="0"/>
              </a:spcBef>
              <a:spcAft>
                <a:spcPts val="0"/>
              </a:spcAft>
              <a:buClrTx/>
              <a:buSzTx/>
              <a:tabLst/>
              <a:defRPr/>
            </a:pPr>
            <a:r>
              <a:rPr lang="en-US" kern="1200" dirty="0" smtClean="0">
                <a:solidFill>
                  <a:schemeClr val="tx1"/>
                </a:solidFill>
                <a:effectLst/>
                <a:latin typeface="+mn-lt"/>
                <a:ea typeface="+mn-ea"/>
                <a:cs typeface="+mn-cs"/>
              </a:rPr>
              <a:t>Recently, some public health organizations and universities have attempted to create training programs which adapt the ICS structure to public health response activities. However, one major gap in the current research is training programs for leadership within the field of public health</a:t>
            </a:r>
            <a:r>
              <a:rPr lang="en-US" kern="1200" baseline="0" dirty="0" smtClean="0">
                <a:solidFill>
                  <a:schemeClr val="tx1"/>
                </a:solidFill>
                <a:effectLst/>
                <a:latin typeface="+mn-lt"/>
                <a:ea typeface="+mn-ea"/>
                <a:cs typeface="+mn-cs"/>
              </a:rPr>
              <a:t> </a:t>
            </a:r>
            <a:r>
              <a:rPr lang="en-US" kern="1200" dirty="0" smtClean="0">
                <a:solidFill>
                  <a:schemeClr val="tx1"/>
                </a:solidFill>
                <a:effectLst/>
                <a:latin typeface="+mn-lt"/>
                <a:ea typeface="+mn-ea"/>
                <a:cs typeface="+mn-cs"/>
              </a:rPr>
              <a:t>emergency preparedness, particularly for those leaders who would assume the role of Incident Commander within the ICS structure.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kern="1200" baseline="0" dirty="0" smtClean="0">
                <a:solidFill>
                  <a:schemeClr val="tx1"/>
                </a:solidFill>
                <a:effectLst/>
                <a:latin typeface="+mn-lt"/>
                <a:ea typeface="+mn-ea"/>
                <a:cs typeface="+mn-cs"/>
              </a:rPr>
              <a:t>So let’s talk about what makes for an effective public health Incident Commander.</a:t>
            </a:r>
            <a:endParaRPr lang="en-US" kern="1200" dirty="0" smtClean="0">
              <a:solidFill>
                <a:schemeClr val="tx1"/>
              </a:solidFill>
              <a:effectLst/>
              <a:latin typeface="+mn-lt"/>
              <a:ea typeface="+mn-ea"/>
              <a:cs typeface="+mn-cs"/>
            </a:endParaRPr>
          </a:p>
          <a:p>
            <a:endParaRPr lang="en-US"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D023BB0-9D4A-4CE6-8B45-2982F717B005}" type="slidenum">
              <a:rPr lang="en-US" smtClean="0"/>
              <a:t>3</a:t>
            </a:fld>
            <a:endParaRPr lang="en-US" dirty="0"/>
          </a:p>
        </p:txBody>
      </p:sp>
    </p:spTree>
    <p:extLst>
      <p:ext uri="{BB962C8B-B14F-4D97-AF65-F5344CB8AC3E}">
        <p14:creationId xmlns:p14="http://schemas.microsoft.com/office/powerpoint/2010/main" val="817840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Given what</a:t>
            </a:r>
            <a:r>
              <a:rPr lang="en-US" baseline="0" dirty="0" smtClean="0"/>
              <a:t> is known about leadership’s effect on team performance and the discord between ICS and public health, how do we train public health leaders to become effective Incident Commanders during an exercise or response?</a:t>
            </a:r>
          </a:p>
          <a:p>
            <a:endParaRPr lang="en-US" baseline="0" dirty="0" smtClean="0"/>
          </a:p>
          <a:p>
            <a:r>
              <a:rPr lang="en-US" baseline="0" dirty="0" smtClean="0"/>
              <a:t>We first need to define the characteristics, traits and attributes that make for an effective Public Health Incident Commander.</a:t>
            </a:r>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4</a:t>
            </a:fld>
            <a:endParaRPr lang="en-US" dirty="0"/>
          </a:p>
        </p:txBody>
      </p:sp>
    </p:spTree>
    <p:extLst>
      <p:ext uri="{BB962C8B-B14F-4D97-AF65-F5344CB8AC3E}">
        <p14:creationId xmlns:p14="http://schemas.microsoft.com/office/powerpoint/2010/main" val="1040944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defRPr/>
            </a:pPr>
            <a:r>
              <a:rPr lang="en-US" sz="1200" kern="1200" dirty="0" smtClean="0">
                <a:solidFill>
                  <a:schemeClr val="tx1"/>
                </a:solidFill>
                <a:effectLst/>
                <a:latin typeface="+mn-lt"/>
                <a:ea typeface="+mn-ea"/>
                <a:cs typeface="+mn-cs"/>
              </a:rPr>
              <a:t>During the summer and fall of 2014 researchers at</a:t>
            </a:r>
            <a:r>
              <a:rPr lang="en-US" sz="1200" kern="1200" baseline="0" dirty="0" smtClean="0">
                <a:solidFill>
                  <a:schemeClr val="tx1"/>
                </a:solidFill>
                <a:effectLst/>
                <a:latin typeface="+mn-lt"/>
                <a:ea typeface="+mn-ea"/>
                <a:cs typeface="+mn-cs"/>
              </a:rPr>
              <a:t> the Minnesota Department of Health set out to answer the question</a:t>
            </a:r>
            <a:r>
              <a:rPr lang="en-US" dirty="0" smtClean="0"/>
              <a:t> “How do we train public health leaders to become effective Incident Commanders during an exercise or response?”</a:t>
            </a:r>
            <a:r>
              <a:rPr lang="en-US" sz="1200" kern="1200" baseline="0" dirty="0" smtClean="0">
                <a:solidFill>
                  <a:schemeClr val="tx1"/>
                </a:solidFill>
                <a:effectLst/>
                <a:latin typeface="+mn-lt"/>
                <a:ea typeface="+mn-ea"/>
                <a:cs typeface="+mn-cs"/>
              </a:rPr>
              <a:t> . </a:t>
            </a:r>
          </a:p>
          <a:p>
            <a:pPr lvl="0">
              <a:defRPr/>
            </a:pPr>
            <a:endParaRPr lang="en-US" dirty="0" smtClean="0"/>
          </a:p>
          <a:p>
            <a:pPr lvl="0">
              <a:defRPr/>
            </a:pPr>
            <a:r>
              <a:rPr lang="en-US" sz="1200" kern="1200" baseline="0" dirty="0" smtClean="0">
                <a:solidFill>
                  <a:schemeClr val="tx1"/>
                </a:solidFill>
                <a:effectLst/>
                <a:latin typeface="+mn-lt"/>
                <a:ea typeface="+mn-ea"/>
                <a:cs typeface="+mn-cs"/>
              </a:rPr>
              <a:t>Thirty-one </a:t>
            </a:r>
            <a:r>
              <a:rPr lang="en-US" sz="1200" kern="1200" dirty="0" smtClean="0">
                <a:solidFill>
                  <a:schemeClr val="tx1"/>
                </a:solidFill>
                <a:effectLst/>
                <a:latin typeface="+mn-lt"/>
                <a:ea typeface="+mn-ea"/>
                <a:cs typeface="+mn-cs"/>
              </a:rPr>
              <a:t>public health leaders from Minnesota’s state and local health departments were interviewed,</a:t>
            </a:r>
            <a:r>
              <a:rPr lang="en-US" sz="1200" kern="1200" baseline="0" dirty="0" smtClean="0">
                <a:solidFill>
                  <a:schemeClr val="tx1"/>
                </a:solidFill>
                <a:effectLst/>
                <a:latin typeface="+mn-lt"/>
                <a:ea typeface="+mn-ea"/>
                <a:cs typeface="+mn-cs"/>
              </a:rPr>
              <a:t> as were </a:t>
            </a:r>
            <a:r>
              <a:rPr lang="en-US" sz="1200" kern="1200" dirty="0" smtClean="0">
                <a:solidFill>
                  <a:schemeClr val="tx1"/>
                </a:solidFill>
                <a:effectLst/>
                <a:latin typeface="+mn-lt"/>
                <a:ea typeface="+mn-ea"/>
                <a:cs typeface="+mn-cs"/>
              </a:rPr>
              <a:t>leaders from both the</a:t>
            </a:r>
            <a:r>
              <a:rPr lang="en-US" sz="1200" kern="1200" baseline="0" dirty="0" smtClean="0">
                <a:solidFill>
                  <a:schemeClr val="tx1"/>
                </a:solidFill>
                <a:effectLst/>
                <a:latin typeface="+mn-lt"/>
                <a:ea typeface="+mn-ea"/>
                <a:cs typeface="+mn-cs"/>
              </a:rPr>
              <a:t> North Dakota state health department and the Wisconsin state health department, and a wide range of health department representatives from across the U.S. at the 2014 NACCHO Preparedness Summit.</a:t>
            </a:r>
            <a:r>
              <a:rPr lang="en-US" sz="1200" kern="1200" dirty="0" smtClean="0">
                <a:solidFill>
                  <a:schemeClr val="tx1"/>
                </a:solidFill>
                <a:effectLst/>
                <a:latin typeface="+mn-lt"/>
                <a:ea typeface="+mn-ea"/>
                <a:cs typeface="+mn-cs"/>
              </a:rPr>
              <a:t> Most of these leaders had previously performed the role of Incident Commander or Deputy Incident Commander during an exercise or response. The leaders were asked to describe what they believed made for a good Incident Commander during a public health response. </a:t>
            </a:r>
          </a:p>
          <a:p>
            <a:pPr lvl="0">
              <a:defRPr/>
            </a:pPr>
            <a:endParaRPr lang="en-US" sz="1200" kern="1200" dirty="0" smtClean="0">
              <a:solidFill>
                <a:schemeClr val="tx1"/>
              </a:solidFill>
              <a:effectLst/>
              <a:latin typeface="+mn-lt"/>
              <a:ea typeface="+mn-ea"/>
              <a:cs typeface="+mn-cs"/>
            </a:endParaRPr>
          </a:p>
          <a:p>
            <a:pPr lvl="0">
              <a:defRPr/>
            </a:pPr>
            <a:r>
              <a:rPr lang="en-US" sz="1200" kern="1200" dirty="0" smtClean="0">
                <a:solidFill>
                  <a:schemeClr val="tx1"/>
                </a:solidFill>
                <a:effectLst/>
                <a:latin typeface="+mn-lt"/>
                <a:ea typeface="+mn-ea"/>
                <a:cs typeface="+mn-cs"/>
              </a:rPr>
              <a:t>In addition, 48 state health</a:t>
            </a:r>
            <a:r>
              <a:rPr lang="en-US" sz="1200" kern="1200" baseline="0" dirty="0" smtClean="0">
                <a:solidFill>
                  <a:schemeClr val="tx1"/>
                </a:solidFill>
                <a:effectLst/>
                <a:latin typeface="+mn-lt"/>
                <a:ea typeface="+mn-ea"/>
                <a:cs typeface="+mn-cs"/>
              </a:rPr>
              <a:t> department staff who had filled the role of Command and General staff in past exercises or responses were surveyed and asked the same questions. </a:t>
            </a:r>
            <a:r>
              <a:rPr lang="en-US" sz="1200" kern="1200" dirty="0" smtClean="0">
                <a:solidFill>
                  <a:schemeClr val="tx1"/>
                </a:solidFill>
                <a:effectLst/>
                <a:latin typeface="+mn-lt"/>
                <a:ea typeface="+mn-ea"/>
                <a:cs typeface="+mn-cs"/>
              </a:rPr>
              <a:t>The</a:t>
            </a:r>
            <a:r>
              <a:rPr lang="en-US" sz="1200" kern="1200" baseline="0" dirty="0" smtClean="0">
                <a:solidFill>
                  <a:schemeClr val="tx1"/>
                </a:solidFill>
                <a:effectLst/>
                <a:latin typeface="+mn-lt"/>
                <a:ea typeface="+mn-ea"/>
                <a:cs typeface="+mn-cs"/>
              </a:rPr>
              <a:t> following two </a:t>
            </a:r>
            <a:r>
              <a:rPr lang="en-US" sz="1200" kern="1200" dirty="0" smtClean="0">
                <a:solidFill>
                  <a:schemeClr val="tx1"/>
                </a:solidFill>
                <a:effectLst/>
                <a:latin typeface="+mn-lt"/>
                <a:ea typeface="+mn-ea"/>
                <a:cs typeface="+mn-cs"/>
              </a:rPr>
              <a:t>questions were</a:t>
            </a:r>
            <a:r>
              <a:rPr lang="en-US" sz="1200" kern="1200" baseline="0" dirty="0" smtClean="0">
                <a:solidFill>
                  <a:schemeClr val="tx1"/>
                </a:solidFill>
                <a:effectLst/>
                <a:latin typeface="+mn-lt"/>
                <a:ea typeface="+mn-ea"/>
                <a:cs typeface="+mn-cs"/>
              </a:rPr>
              <a:t> posed</a:t>
            </a:r>
            <a:r>
              <a:rPr lang="en-US" sz="1200" kern="1200" dirty="0" smtClean="0">
                <a:solidFill>
                  <a:schemeClr val="tx1"/>
                </a:solidFill>
                <a:effectLst/>
                <a:latin typeface="+mn-lt"/>
                <a:ea typeface="+mn-ea"/>
                <a:cs typeface="+mn-cs"/>
              </a:rPr>
              <a:t>: </a:t>
            </a:r>
          </a:p>
          <a:p>
            <a:pPr marL="171450" lvl="0" indent="-171450">
              <a:buFont typeface="Arial" panose="020B0604020202020204" pitchFamily="34" charset="0"/>
              <a:buChar char="•"/>
              <a:defRPr/>
            </a:pPr>
            <a:r>
              <a:rPr lang="en-US" sz="1200" kern="1200" dirty="0" smtClean="0">
                <a:solidFill>
                  <a:schemeClr val="tx1"/>
                </a:solidFill>
                <a:effectLst/>
                <a:latin typeface="+mn-lt"/>
                <a:ea typeface="+mn-ea"/>
                <a:cs typeface="+mn-cs"/>
              </a:rPr>
              <a:t>I want you to think of someone who has successfully modeled the role of Incident Commander to you during an emergency response event. What made them an ideal Incident Commander? </a:t>
            </a:r>
          </a:p>
          <a:p>
            <a:pPr marL="171450" lvl="0" indent="-171450">
              <a:buFont typeface="Arial" panose="020B0604020202020204" pitchFamily="34" charset="0"/>
              <a:buChar char="•"/>
              <a:defRPr/>
            </a:pPr>
            <a:r>
              <a:rPr lang="en-US" sz="1200" kern="1200" dirty="0" smtClean="0">
                <a:solidFill>
                  <a:schemeClr val="tx1"/>
                </a:solidFill>
                <a:effectLst/>
                <a:latin typeface="+mn-lt"/>
                <a:ea typeface="+mn-ea"/>
                <a:cs typeface="+mn-cs"/>
              </a:rPr>
              <a:t>And,</a:t>
            </a:r>
            <a:r>
              <a:rPr lang="en-US" sz="1200" kern="1200" baseline="0" dirty="0" smtClean="0">
                <a:solidFill>
                  <a:schemeClr val="tx1"/>
                </a:solidFill>
                <a:effectLst/>
                <a:latin typeface="+mn-lt"/>
                <a:ea typeface="+mn-ea"/>
                <a:cs typeface="+mn-cs"/>
              </a:rPr>
              <a:t> i</a:t>
            </a:r>
            <a:r>
              <a:rPr lang="en-US" sz="1200" kern="1200" dirty="0" smtClean="0">
                <a:solidFill>
                  <a:schemeClr val="tx1"/>
                </a:solidFill>
                <a:effectLst/>
                <a:latin typeface="+mn-lt"/>
                <a:ea typeface="+mn-ea"/>
                <a:cs typeface="+mn-cs"/>
              </a:rPr>
              <a:t>n your opinion, what key criteria should be considered when selecting someone who can function as an Incident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Commander for an emergency response?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i="1" baseline="0" dirty="0" smtClean="0"/>
              <a:t>Instructor note: </a:t>
            </a:r>
            <a:r>
              <a:rPr lang="en-US" sz="1200" b="1" kern="1200" dirty="0" smtClean="0">
                <a:solidFill>
                  <a:schemeClr val="tx1"/>
                </a:solidFill>
                <a:effectLst/>
                <a:latin typeface="+mn-lt"/>
                <a:ea typeface="+mn-ea"/>
                <a:cs typeface="+mn-cs"/>
              </a:rPr>
              <a:t>In your small groups answer each of these questions.</a:t>
            </a:r>
            <a:r>
              <a:rPr lang="en-US" sz="1200" b="1" kern="1200" baseline="0" dirty="0" smtClean="0">
                <a:solidFill>
                  <a:schemeClr val="tx1"/>
                </a:solidFill>
                <a:effectLst/>
                <a:latin typeface="+mn-lt"/>
                <a:ea typeface="+mn-ea"/>
                <a:cs typeface="+mn-cs"/>
              </a:rPr>
              <a:t> Choose someone to be your spokesperson and we’ll report out by table in about 10 minutes. </a:t>
            </a:r>
            <a:r>
              <a:rPr lang="en-US" sz="1200" b="1" i="1" kern="1200" baseline="0" dirty="0" smtClean="0">
                <a:solidFill>
                  <a:schemeClr val="tx1"/>
                </a:solidFill>
                <a:effectLst/>
                <a:latin typeface="+mn-lt"/>
                <a:ea typeface="+mn-ea"/>
                <a:cs typeface="+mn-cs"/>
              </a:rPr>
              <a:t>Note: if possible, during report out, list the characteristics where the group can see them.</a:t>
            </a: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5</a:t>
            </a:fld>
            <a:endParaRPr lang="en-US" dirty="0"/>
          </a:p>
        </p:txBody>
      </p:sp>
    </p:spTree>
    <p:extLst>
      <p:ext uri="{BB962C8B-B14F-4D97-AF65-F5344CB8AC3E}">
        <p14:creationId xmlns:p14="http://schemas.microsoft.com/office/powerpoint/2010/main" val="2755949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Here</a:t>
            </a:r>
            <a:r>
              <a:rPr lang="en-US" baseline="0" dirty="0" smtClean="0"/>
              <a:t> are the responses of the public health emergency preparedness staff from state and local health departments. </a:t>
            </a:r>
          </a:p>
          <a:p>
            <a:pPr lvl="0"/>
            <a:endParaRPr lang="en-US" dirty="0"/>
          </a:p>
          <a:p>
            <a:pPr lvl="0"/>
            <a:r>
              <a:rPr lang="en-US" baseline="0" dirty="0" smtClean="0"/>
              <a:t>They are very similar to what we heard from you just now. </a:t>
            </a:r>
          </a:p>
          <a:p>
            <a:pPr lvl="0"/>
            <a:endParaRPr lang="en-US" sz="1200" kern="1200" dirty="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Is there anything surprising about these answers or the ones we listed today?</a:t>
            </a:r>
          </a:p>
          <a:p>
            <a:pPr lvl="0"/>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6</a:t>
            </a:fld>
            <a:endParaRPr lang="en-US" dirty="0"/>
          </a:p>
        </p:txBody>
      </p:sp>
    </p:spTree>
    <p:extLst>
      <p:ext uri="{BB962C8B-B14F-4D97-AF65-F5344CB8AC3E}">
        <p14:creationId xmlns:p14="http://schemas.microsoft.com/office/powerpoint/2010/main" val="3108651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attributes listed on the previous</a:t>
            </a:r>
            <a:r>
              <a:rPr lang="en-US" sz="1200" kern="1200" baseline="0" dirty="0" smtClean="0">
                <a:solidFill>
                  <a:schemeClr val="tx1"/>
                </a:solidFill>
                <a:effectLst/>
                <a:latin typeface="+mn-lt"/>
                <a:ea typeface="+mn-ea"/>
                <a:cs typeface="+mn-cs"/>
              </a:rPr>
              <a:t> slide </a:t>
            </a:r>
            <a:r>
              <a:rPr lang="en-US" sz="1200" kern="1200" dirty="0" smtClean="0">
                <a:solidFill>
                  <a:schemeClr val="tx1"/>
                </a:solidFill>
                <a:effectLst/>
                <a:latin typeface="+mn-lt"/>
                <a:ea typeface="+mn-ea"/>
                <a:cs typeface="+mn-cs"/>
              </a:rPr>
              <a:t>are not that much different from everyday leadership skills,</a:t>
            </a:r>
            <a:r>
              <a:rPr lang="en-US" sz="1200" kern="1200" baseline="0" dirty="0" smtClean="0">
                <a:solidFill>
                  <a:schemeClr val="tx1"/>
                </a:solidFill>
                <a:effectLst/>
                <a:latin typeface="+mn-lt"/>
                <a:ea typeface="+mn-ea"/>
                <a:cs typeface="+mn-cs"/>
              </a:rPr>
              <a:t> are they?</a:t>
            </a:r>
          </a:p>
          <a:p>
            <a:endParaRPr lang="en-US" baseline="0" dirty="0" smtClean="0"/>
          </a:p>
        </p:txBody>
      </p:sp>
      <p:sp>
        <p:nvSpPr>
          <p:cNvPr id="4" name="Slide Number Placeholder 3"/>
          <p:cNvSpPr>
            <a:spLocks noGrp="1"/>
          </p:cNvSpPr>
          <p:nvPr>
            <p:ph type="sldNum" sz="quarter" idx="10"/>
          </p:nvPr>
        </p:nvSpPr>
        <p:spPr/>
        <p:txBody>
          <a:bodyPr/>
          <a:lstStyle/>
          <a:p>
            <a:fld id="{7D023BB0-9D4A-4CE6-8B45-2982F717B005}" type="slidenum">
              <a:rPr lang="en-US" smtClean="0"/>
              <a:t>7</a:t>
            </a:fld>
            <a:endParaRPr lang="en-US" dirty="0"/>
          </a:p>
        </p:txBody>
      </p:sp>
    </p:spTree>
    <p:extLst>
      <p:ext uri="{BB962C8B-B14F-4D97-AF65-F5344CB8AC3E}">
        <p14:creationId xmlns:p14="http://schemas.microsoft.com/office/powerpoint/2010/main" val="3428698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leading in the role of Incident Commander during public health</a:t>
            </a:r>
            <a:r>
              <a:rPr lang="en-US" baseline="0" dirty="0" smtClean="0"/>
              <a:t> exercise or response </a:t>
            </a:r>
            <a:r>
              <a:rPr lang="en-US" i="1" baseline="0" dirty="0" smtClean="0"/>
              <a:t>does</a:t>
            </a:r>
            <a:r>
              <a:rPr lang="en-US" i="0" baseline="0" dirty="0" smtClean="0"/>
              <a:t> feel different than everyday leadership. </a:t>
            </a:r>
          </a:p>
          <a:p>
            <a:pPr marL="171450" indent="-171450">
              <a:buFont typeface="Arial" panose="020B0604020202020204" pitchFamily="34" charset="0"/>
              <a:buChar char="•"/>
            </a:pPr>
            <a:r>
              <a:rPr lang="en-US" dirty="0" smtClean="0"/>
              <a:t>Tensions and stress are high (even during exercises!). </a:t>
            </a:r>
          </a:p>
          <a:p>
            <a:pPr marL="171450" indent="-171450">
              <a:buFont typeface="Arial" panose="020B0604020202020204" pitchFamily="34" charset="0"/>
              <a:buChar char="•"/>
            </a:pPr>
            <a:r>
              <a:rPr lang="en-US" dirty="0" smtClean="0"/>
              <a:t>You are working within a structure that differs from your everyday work. </a:t>
            </a:r>
          </a:p>
          <a:p>
            <a:pPr marL="171450" indent="-171450">
              <a:buFont typeface="Arial" panose="020B0604020202020204" pitchFamily="34" charset="0"/>
              <a:buChar char="•"/>
            </a:pPr>
            <a:r>
              <a:rPr lang="en-US" dirty="0" smtClean="0"/>
              <a:t>The pace of an exercise or response is oftentimes</a:t>
            </a:r>
            <a:r>
              <a:rPr lang="en-US" baseline="0" dirty="0" smtClean="0"/>
              <a:t> more intense than your everyday work, and </a:t>
            </a:r>
          </a:p>
          <a:p>
            <a:pPr marL="171450" indent="-171450">
              <a:buFont typeface="Arial" panose="020B0604020202020204" pitchFamily="34" charset="0"/>
              <a:buChar char="•"/>
            </a:pPr>
            <a:r>
              <a:rPr lang="en-US" baseline="0" dirty="0" smtClean="0"/>
              <a:t>There can be a lot of ambiguity requiring you to make decisions without complete information. </a:t>
            </a:r>
          </a:p>
          <a:p>
            <a:endParaRPr lang="en-US" dirty="0"/>
          </a:p>
          <a:p>
            <a:r>
              <a:rPr lang="en-US" baseline="0" dirty="0" smtClean="0"/>
              <a:t>In addition,</a:t>
            </a:r>
          </a:p>
          <a:p>
            <a:pPr marL="171450" indent="-171450">
              <a:buFont typeface="Arial" panose="020B0604020202020204" pitchFamily="34" charset="0"/>
              <a:buChar char="•"/>
            </a:pPr>
            <a:r>
              <a:rPr lang="en-US" dirty="0" smtClean="0"/>
              <a:t>There is a chance you’re not a subject matter expert on the incident at hand. </a:t>
            </a:r>
          </a:p>
          <a:p>
            <a:pPr marL="171450" indent="-171450">
              <a:buFont typeface="Arial" panose="020B0604020202020204" pitchFamily="34" charset="0"/>
              <a:buChar char="•"/>
            </a:pPr>
            <a:r>
              <a:rPr lang="en-US" dirty="0" smtClean="0"/>
              <a:t>You</a:t>
            </a:r>
            <a:r>
              <a:rPr lang="en-US" baseline="0" dirty="0" smtClean="0"/>
              <a:t> can be leading people you’ve never met before or with whom you rarely work.</a:t>
            </a:r>
          </a:p>
          <a:p>
            <a:pPr marL="171450" indent="-171450">
              <a:buFont typeface="Arial" panose="020B0604020202020204" pitchFamily="34" charset="0"/>
              <a:buChar char="•"/>
            </a:pPr>
            <a:r>
              <a:rPr lang="en-US" baseline="0" dirty="0" smtClean="0"/>
              <a:t>It may be required that you partner with other entities like fire, police, or emergency managers. </a:t>
            </a:r>
          </a:p>
          <a:p>
            <a:pPr marL="171450" indent="-171450">
              <a:buFont typeface="Arial" panose="020B0604020202020204" pitchFamily="34" charset="0"/>
              <a:buChar char="•"/>
            </a:pPr>
            <a:r>
              <a:rPr lang="en-US" baseline="0" dirty="0" smtClean="0"/>
              <a:t>And of course, there are often competing demands as you work to manage the various needs of your response team, the media, public officials, etc.</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7D023BB0-9D4A-4CE6-8B45-2982F717B005}" type="slidenum">
              <a:rPr lang="en-US" smtClean="0"/>
              <a:t>8</a:t>
            </a:fld>
            <a:endParaRPr lang="en-US" dirty="0"/>
          </a:p>
        </p:txBody>
      </p:sp>
    </p:spTree>
    <p:extLst>
      <p:ext uri="{BB962C8B-B14F-4D97-AF65-F5344CB8AC3E}">
        <p14:creationId xmlns:p14="http://schemas.microsoft.com/office/powerpoint/2010/main" val="1243444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do we</a:t>
            </a:r>
            <a:r>
              <a:rPr lang="en-US" baseline="0" dirty="0" smtClean="0"/>
              <a:t> take the everyday leadership skills that we identified and apply them to the context of an emergency response or exercise?</a:t>
            </a:r>
          </a:p>
          <a:p>
            <a:endParaRPr lang="en-US" dirty="0"/>
          </a:p>
          <a:p>
            <a:r>
              <a:rPr lang="en-US" baseline="0" dirty="0" smtClean="0"/>
              <a:t>Are there any other skills or characteristics that are key to effectively performing the role of Incident Commander? </a:t>
            </a:r>
          </a:p>
        </p:txBody>
      </p:sp>
      <p:sp>
        <p:nvSpPr>
          <p:cNvPr id="4" name="Slide Number Placeholder 3"/>
          <p:cNvSpPr>
            <a:spLocks noGrp="1"/>
          </p:cNvSpPr>
          <p:nvPr>
            <p:ph type="sldNum" sz="quarter" idx="10"/>
          </p:nvPr>
        </p:nvSpPr>
        <p:spPr/>
        <p:txBody>
          <a:bodyPr/>
          <a:lstStyle/>
          <a:p>
            <a:fld id="{7D023BB0-9D4A-4CE6-8B45-2982F717B005}" type="slidenum">
              <a:rPr lang="en-US" smtClean="0"/>
              <a:t>9</a:t>
            </a:fld>
            <a:endParaRPr lang="en-US" dirty="0"/>
          </a:p>
        </p:txBody>
      </p:sp>
    </p:spTree>
    <p:extLst>
      <p:ext uri="{BB962C8B-B14F-4D97-AF65-F5344CB8AC3E}">
        <p14:creationId xmlns:p14="http://schemas.microsoft.com/office/powerpoint/2010/main" val="3814253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50FF66-4426-41B4-802C-4117B6564861}"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750FF66-4426-41B4-802C-4117B656486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2750FF66-4426-41B4-802C-4117B6564861}"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2750FF66-4426-41B4-802C-4117B6564861}"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750FF66-4426-41B4-802C-4117B6564861}"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0801F5C-2A26-482A-81F2-A590BED056C4}" type="datetimeFigureOut">
              <a:rPr lang="en-US" smtClean="0"/>
              <a:t>9/2/2015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0FF66-4426-41B4-802C-4117B6564861}"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750FF66-4426-41B4-802C-4117B6564861}"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2750FF66-4426-41B4-802C-4117B656486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750FF66-4426-41B4-802C-4117B656486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750FF66-4426-41B4-802C-4117B6564861}"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20801F5C-2A26-482A-81F2-A590BED056C4}" type="datetimeFigureOut">
              <a:rPr lang="en-US" smtClean="0"/>
              <a:t>9/2/2015</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2750FF66-4426-41B4-802C-4117B6564861}"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20801F5C-2A26-482A-81F2-A590BED056C4}" type="datetimeFigureOut">
              <a:rPr lang="en-US" smtClean="0"/>
              <a:t>9/2/2015</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0801F5C-2A26-482A-81F2-A590BED056C4}" type="datetimeFigureOut">
              <a:rPr lang="en-US" smtClean="0"/>
              <a:t>9/2/2015</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750FF66-4426-41B4-802C-4117B6564861}"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6" name="TextBox 5"/>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Subtitle 2"/>
          <p:cNvSpPr>
            <a:spLocks noGrp="1"/>
          </p:cNvSpPr>
          <p:nvPr>
            <p:ph type="subTitle" idx="1"/>
          </p:nvPr>
        </p:nvSpPr>
        <p:spPr/>
        <p:txBody>
          <a:bodyPr>
            <a:normAutofit/>
          </a:bodyPr>
          <a:lstStyle/>
          <a:p>
            <a:r>
              <a:rPr lang="en-US" sz="2400" dirty="0"/>
              <a:t>Module 1: </a:t>
            </a:r>
            <a:r>
              <a:rPr lang="en-US" sz="2400" dirty="0" smtClean="0"/>
              <a:t>Leadership</a:t>
            </a:r>
            <a:endParaRPr lang="en-US" sz="2400" dirty="0"/>
          </a:p>
        </p:txBody>
      </p:sp>
      <p:sp>
        <p:nvSpPr>
          <p:cNvPr id="2" name="Title 1"/>
          <p:cNvSpPr>
            <a:spLocks noGrp="1"/>
          </p:cNvSpPr>
          <p:nvPr>
            <p:ph type="ctrTitle"/>
          </p:nvPr>
        </p:nvSpPr>
        <p:spPr/>
        <p:txBody>
          <a:bodyPr/>
          <a:lstStyle/>
          <a:p>
            <a:r>
              <a:rPr lang="en-US" dirty="0" smtClean="0"/>
              <a:t>Public Health</a:t>
            </a:r>
            <a:br>
              <a:rPr lang="en-US" dirty="0" smtClean="0"/>
            </a:br>
            <a:r>
              <a:rPr lang="en-US" dirty="0" smtClean="0"/>
              <a:t>Incident Leadership</a:t>
            </a:r>
            <a:endParaRPr lang="en-US" dirty="0"/>
          </a:p>
        </p:txBody>
      </p:sp>
    </p:spTree>
    <p:extLst>
      <p:ext uri="{BB962C8B-B14F-4D97-AF65-F5344CB8AC3E}">
        <p14:creationId xmlns:p14="http://schemas.microsoft.com/office/powerpoint/2010/main" val="2680164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95361" y="1676400"/>
            <a:ext cx="8503920" cy="4419600"/>
          </a:xfrm>
        </p:spPr>
        <p:txBody>
          <a:bodyPr>
            <a:normAutofit lnSpcReduction="10000"/>
          </a:bodyPr>
          <a:lstStyle/>
          <a:p>
            <a:pPr marL="0" indent="0">
              <a:buNone/>
            </a:pPr>
            <a:r>
              <a:rPr lang="en-US" sz="3200" dirty="0" smtClean="0"/>
              <a:t>Characteristics of a crisis:</a:t>
            </a:r>
            <a:br>
              <a:rPr lang="en-US" sz="3200" dirty="0" smtClean="0"/>
            </a:br>
            <a:endParaRPr lang="en-US" sz="3200" dirty="0" smtClean="0"/>
          </a:p>
          <a:p>
            <a:pPr marL="788670" lvl="1" indent="-514350">
              <a:buFont typeface="+mj-lt"/>
              <a:buAutoNum type="arabicPeriod"/>
            </a:pPr>
            <a:r>
              <a:rPr lang="en-US" sz="2800" dirty="0" smtClean="0"/>
              <a:t>Threat of viability </a:t>
            </a:r>
          </a:p>
          <a:p>
            <a:pPr marL="788670" lvl="1" indent="-514350">
              <a:buFont typeface="+mj-lt"/>
              <a:buAutoNum type="arabicPeriod"/>
            </a:pPr>
            <a:r>
              <a:rPr lang="en-US" sz="2800" dirty="0" smtClean="0"/>
              <a:t>Ambiguity</a:t>
            </a:r>
          </a:p>
          <a:p>
            <a:pPr marL="788670" lvl="1" indent="-514350">
              <a:buFont typeface="+mj-lt"/>
              <a:buAutoNum type="arabicPeriod"/>
            </a:pPr>
            <a:r>
              <a:rPr lang="en-US" sz="2800" dirty="0" smtClean="0"/>
              <a:t>Urgency</a:t>
            </a:r>
          </a:p>
          <a:p>
            <a:pPr marL="274320" lvl="1" indent="0">
              <a:buNone/>
            </a:pPr>
            <a:endParaRPr lang="en-US" sz="2800" dirty="0" smtClean="0"/>
          </a:p>
          <a:p>
            <a:pPr marL="274320" lvl="1" indent="0">
              <a:buNone/>
            </a:pPr>
            <a:endParaRPr lang="en-US" sz="2800" dirty="0"/>
          </a:p>
          <a:p>
            <a:pPr marL="274320" lvl="1" indent="0">
              <a:buNone/>
            </a:pPr>
            <a:endParaRPr lang="en-US" sz="2800" dirty="0" smtClean="0"/>
          </a:p>
          <a:p>
            <a:pPr marL="274320" lvl="1" indent="0" algn="r">
              <a:buNone/>
            </a:pPr>
            <a:r>
              <a:rPr lang="en-US" sz="2000" dirty="0" smtClean="0"/>
              <a:t>(</a:t>
            </a:r>
            <a:r>
              <a:rPr lang="en-US" sz="2000" dirty="0"/>
              <a:t>DuBrin 2013</a:t>
            </a:r>
            <a:r>
              <a:rPr lang="en-US" sz="2000" dirty="0" smtClean="0"/>
              <a:t>)</a:t>
            </a:r>
            <a:endParaRPr lang="en-US" sz="2000" dirty="0"/>
          </a:p>
        </p:txBody>
      </p:sp>
      <p:sp>
        <p:nvSpPr>
          <p:cNvPr id="2" name="Title 1"/>
          <p:cNvSpPr>
            <a:spLocks noGrp="1"/>
          </p:cNvSpPr>
          <p:nvPr>
            <p:ph type="title"/>
          </p:nvPr>
        </p:nvSpPr>
        <p:spPr/>
        <p:txBody>
          <a:bodyPr>
            <a:normAutofit/>
          </a:bodyPr>
          <a:lstStyle/>
          <a:p>
            <a:r>
              <a:rPr lang="en-US" dirty="0" smtClean="0"/>
              <a:t>Crisis Leadership	</a:t>
            </a:r>
            <a:endParaRPr lang="en-US" dirty="0"/>
          </a:p>
        </p:txBody>
      </p:sp>
    </p:spTree>
    <p:extLst>
      <p:ext uri="{BB962C8B-B14F-4D97-AF65-F5344CB8AC3E}">
        <p14:creationId xmlns:p14="http://schemas.microsoft.com/office/powerpoint/2010/main" val="141070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r>
              <a:rPr lang="en-US" sz="3200" dirty="0" smtClean="0"/>
              <a:t>What is crisis leadership?</a:t>
            </a:r>
          </a:p>
          <a:p>
            <a:pPr marL="0" indent="0">
              <a:buNone/>
            </a:pPr>
            <a:endParaRPr lang="en-US" dirty="0" smtClean="0"/>
          </a:p>
          <a:p>
            <a:pPr marL="274320" lvl="1" indent="0">
              <a:buNone/>
            </a:pPr>
            <a:r>
              <a:rPr lang="en-US" sz="2800" dirty="0" smtClean="0"/>
              <a:t>“The process of leading group members through a sudden and largely unanticipated, intensely negative, and emotionally draining circumstance.” (DuBrin 2013)</a:t>
            </a:r>
            <a:endParaRPr lang="en-US" sz="2800" dirty="0"/>
          </a:p>
        </p:txBody>
      </p:sp>
      <p:sp>
        <p:nvSpPr>
          <p:cNvPr id="2" name="Title 1"/>
          <p:cNvSpPr>
            <a:spLocks noGrp="1"/>
          </p:cNvSpPr>
          <p:nvPr>
            <p:ph type="title"/>
          </p:nvPr>
        </p:nvSpPr>
        <p:spPr/>
        <p:txBody>
          <a:bodyPr>
            <a:normAutofit/>
          </a:bodyPr>
          <a:lstStyle/>
          <a:p>
            <a:r>
              <a:rPr lang="en-US" dirty="0" smtClean="0"/>
              <a:t>Crisis Leadership</a:t>
            </a:r>
            <a:endParaRPr lang="en-US" dirty="0"/>
          </a:p>
        </p:txBody>
      </p:sp>
    </p:spTree>
    <p:extLst>
      <p:ext uri="{BB962C8B-B14F-4D97-AF65-F5344CB8AC3E}">
        <p14:creationId xmlns:p14="http://schemas.microsoft.com/office/powerpoint/2010/main" val="5739144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0"/>
            <a:ext cx="7580376" cy="4572000"/>
          </a:xfrm>
        </p:spPr>
        <p:txBody>
          <a:bodyPr>
            <a:normAutofit fontScale="92500" lnSpcReduction="20000"/>
          </a:bodyPr>
          <a:lstStyle/>
          <a:p>
            <a:pPr marL="0" indent="0">
              <a:buNone/>
            </a:pPr>
            <a:r>
              <a:rPr lang="en-US" dirty="0"/>
              <a:t>Attributes of Effective Disaster </a:t>
            </a:r>
            <a:r>
              <a:rPr lang="en-US" dirty="0" smtClean="0"/>
              <a:t>Responders</a:t>
            </a:r>
            <a:br>
              <a:rPr lang="en-US" dirty="0" smtClean="0"/>
            </a:br>
            <a:endParaRPr lang="en-US" dirty="0"/>
          </a:p>
          <a:p>
            <a:r>
              <a:rPr lang="en-US" dirty="0"/>
              <a:t>ICS Training</a:t>
            </a:r>
          </a:p>
          <a:p>
            <a:r>
              <a:rPr lang="en-US" dirty="0"/>
              <a:t>General Training and Experience</a:t>
            </a:r>
          </a:p>
          <a:p>
            <a:r>
              <a:rPr lang="en-US" dirty="0"/>
              <a:t>Teamwork and Interpersonal skills</a:t>
            </a:r>
          </a:p>
          <a:p>
            <a:r>
              <a:rPr lang="en-US" dirty="0"/>
              <a:t>Communication</a:t>
            </a:r>
          </a:p>
          <a:p>
            <a:r>
              <a:rPr lang="en-US" dirty="0"/>
              <a:t>Cognition</a:t>
            </a:r>
          </a:p>
          <a:p>
            <a:r>
              <a:rPr lang="en-US" dirty="0"/>
              <a:t>Problem-solving/Decision-making</a:t>
            </a:r>
          </a:p>
          <a:p>
            <a:r>
              <a:rPr lang="en-US" dirty="0"/>
              <a:t>Adaptable/Flexible</a:t>
            </a:r>
          </a:p>
          <a:p>
            <a:r>
              <a:rPr lang="en-US" dirty="0"/>
              <a:t>Calm/Cool</a:t>
            </a:r>
          </a:p>
          <a:p>
            <a:r>
              <a:rPr lang="en-US" dirty="0"/>
              <a:t>Character</a:t>
            </a:r>
          </a:p>
          <a:p>
            <a:r>
              <a:rPr lang="en-US" dirty="0"/>
              <a:t>Performs Role</a:t>
            </a:r>
          </a:p>
          <a:p>
            <a:pPr marL="0" indent="0">
              <a:buNone/>
            </a:pPr>
            <a:endParaRPr lang="en-US" dirty="0"/>
          </a:p>
        </p:txBody>
      </p:sp>
      <p:sp>
        <p:nvSpPr>
          <p:cNvPr id="2" name="Title 1"/>
          <p:cNvSpPr>
            <a:spLocks noGrp="1"/>
          </p:cNvSpPr>
          <p:nvPr>
            <p:ph type="title"/>
          </p:nvPr>
        </p:nvSpPr>
        <p:spPr/>
        <p:txBody>
          <a:bodyPr/>
          <a:lstStyle/>
          <a:p>
            <a:r>
              <a:rPr lang="en-US" sz="3200" dirty="0"/>
              <a:t>Crisis Leadership</a:t>
            </a:r>
            <a:endParaRPr lang="en-US" dirty="0"/>
          </a:p>
        </p:txBody>
      </p:sp>
    </p:spTree>
    <p:extLst>
      <p:ext uri="{BB962C8B-B14F-4D97-AF65-F5344CB8AC3E}">
        <p14:creationId xmlns:p14="http://schemas.microsoft.com/office/powerpoint/2010/main" val="2448684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00600" y="1490472"/>
            <a:ext cx="4038600" cy="4681728"/>
          </a:xfrm>
        </p:spPr>
        <p:txBody>
          <a:bodyPr>
            <a:normAutofit/>
          </a:bodyPr>
          <a:lstStyle/>
          <a:p>
            <a:r>
              <a:rPr lang="en-US" dirty="0" smtClean="0"/>
              <a:t>Take initiative</a:t>
            </a:r>
            <a:br>
              <a:rPr lang="en-US" dirty="0" smtClean="0"/>
            </a:br>
            <a:endParaRPr lang="en-US" dirty="0" smtClean="0"/>
          </a:p>
          <a:p>
            <a:r>
              <a:rPr lang="en-US" dirty="0" smtClean="0"/>
              <a:t>Transparency</a:t>
            </a:r>
            <a:br>
              <a:rPr lang="en-US" dirty="0" smtClean="0"/>
            </a:br>
            <a:endParaRPr lang="en-US" dirty="0" smtClean="0"/>
          </a:p>
          <a:p>
            <a:r>
              <a:rPr lang="en-US" dirty="0" smtClean="0"/>
              <a:t>Knowledge</a:t>
            </a:r>
          </a:p>
          <a:p>
            <a:pPr lvl="1"/>
            <a:r>
              <a:rPr lang="en-US" dirty="0" smtClean="0"/>
              <a:t>Public health science</a:t>
            </a:r>
          </a:p>
          <a:p>
            <a:pPr lvl="1"/>
            <a:r>
              <a:rPr lang="en-US" dirty="0" smtClean="0"/>
              <a:t>NIMS/ICS</a:t>
            </a:r>
          </a:p>
          <a:p>
            <a:pPr lvl="1"/>
            <a:r>
              <a:rPr lang="en-US" dirty="0" smtClean="0"/>
              <a:t>Public health law</a:t>
            </a:r>
          </a:p>
          <a:p>
            <a:pPr lvl="1"/>
            <a:r>
              <a:rPr lang="en-US" dirty="0" smtClean="0"/>
              <a:t>Understanding people and complex systems</a:t>
            </a:r>
          </a:p>
          <a:p>
            <a:endParaRPr lang="en-US" dirty="0"/>
          </a:p>
        </p:txBody>
      </p:sp>
      <p:sp>
        <p:nvSpPr>
          <p:cNvPr id="3" name="Content Placeholder 2"/>
          <p:cNvSpPr>
            <a:spLocks noGrp="1"/>
          </p:cNvSpPr>
          <p:nvPr>
            <p:ph sz="half" idx="1"/>
          </p:nvPr>
        </p:nvSpPr>
        <p:spPr>
          <a:xfrm>
            <a:off x="301752" y="1490472"/>
            <a:ext cx="4038600" cy="4681728"/>
          </a:xfrm>
        </p:spPr>
        <p:txBody>
          <a:bodyPr>
            <a:normAutofit/>
          </a:bodyPr>
          <a:lstStyle/>
          <a:p>
            <a:r>
              <a:rPr lang="en-US" dirty="0" smtClean="0"/>
              <a:t>Comfort with ambiguity</a:t>
            </a:r>
            <a:br>
              <a:rPr lang="en-US" dirty="0" smtClean="0"/>
            </a:br>
            <a:endParaRPr lang="en-US" dirty="0" smtClean="0"/>
          </a:p>
          <a:p>
            <a:r>
              <a:rPr lang="en-US" dirty="0"/>
              <a:t>Learn fast and </a:t>
            </a:r>
            <a:r>
              <a:rPr lang="en-US" dirty="0" smtClean="0"/>
              <a:t>adjust</a:t>
            </a:r>
            <a:br>
              <a:rPr lang="en-US" dirty="0" smtClean="0"/>
            </a:br>
            <a:endParaRPr lang="en-US" dirty="0" smtClean="0"/>
          </a:p>
          <a:p>
            <a:r>
              <a:rPr lang="en-US" dirty="0" smtClean="0"/>
              <a:t>Effective communication</a:t>
            </a:r>
            <a:br>
              <a:rPr lang="en-US" dirty="0" smtClean="0"/>
            </a:br>
            <a:endParaRPr lang="en-US" dirty="0" smtClean="0"/>
          </a:p>
          <a:p>
            <a:r>
              <a:rPr lang="en-US" dirty="0" smtClean="0"/>
              <a:t>Delegation</a:t>
            </a:r>
          </a:p>
          <a:p>
            <a:pPr lvl="1"/>
            <a:endParaRPr lang="en-US" dirty="0"/>
          </a:p>
        </p:txBody>
      </p:sp>
      <p:sp>
        <p:nvSpPr>
          <p:cNvPr id="2" name="Title 1"/>
          <p:cNvSpPr>
            <a:spLocks noGrp="1"/>
          </p:cNvSpPr>
          <p:nvPr>
            <p:ph type="title"/>
          </p:nvPr>
        </p:nvSpPr>
        <p:spPr/>
        <p:txBody>
          <a:bodyPr>
            <a:normAutofit/>
          </a:bodyPr>
          <a:lstStyle/>
          <a:p>
            <a:r>
              <a:rPr lang="en-US" dirty="0" smtClean="0"/>
              <a:t>Preparing for Surprise</a:t>
            </a:r>
            <a:endParaRPr lang="en-US" dirty="0"/>
          </a:p>
        </p:txBody>
      </p:sp>
    </p:spTree>
    <p:extLst>
      <p:ext uri="{BB962C8B-B14F-4D97-AF65-F5344CB8AC3E}">
        <p14:creationId xmlns:p14="http://schemas.microsoft.com/office/powerpoint/2010/main" val="3025182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Crisis Leadership in Public Health</a:t>
            </a:r>
          </a:p>
        </p:txBody>
      </p:sp>
      <p:sp>
        <p:nvSpPr>
          <p:cNvPr id="3" name="Content Placeholder 2"/>
          <p:cNvSpPr>
            <a:spLocks noGrp="1"/>
          </p:cNvSpPr>
          <p:nvPr>
            <p:ph sz="quarter" idx="1"/>
          </p:nvPr>
        </p:nvSpPr>
        <p:spPr/>
        <p:txBody>
          <a:bodyPr/>
          <a:lstStyle/>
          <a:p>
            <a:r>
              <a:rPr lang="en-US" dirty="0" smtClean="0"/>
              <a:t>Competence in Public Health Science</a:t>
            </a:r>
          </a:p>
          <a:p>
            <a:r>
              <a:rPr lang="en-US" dirty="0" smtClean="0"/>
              <a:t>Decisiveness</a:t>
            </a:r>
          </a:p>
          <a:p>
            <a:r>
              <a:rPr lang="en-US" dirty="0" smtClean="0"/>
              <a:t>Situational Awareness</a:t>
            </a:r>
          </a:p>
          <a:p>
            <a:r>
              <a:rPr lang="en-US" dirty="0" smtClean="0"/>
              <a:t>Coordination</a:t>
            </a:r>
          </a:p>
          <a:p>
            <a:r>
              <a:rPr lang="en-US" dirty="0" smtClean="0"/>
              <a:t>Communication</a:t>
            </a:r>
          </a:p>
          <a:p>
            <a:r>
              <a:rPr lang="en-US" dirty="0" smtClean="0"/>
              <a:t>Inspires Trust</a:t>
            </a:r>
          </a:p>
          <a:p>
            <a:endParaRPr lang="en-US" dirty="0"/>
          </a:p>
        </p:txBody>
      </p:sp>
    </p:spTree>
    <p:extLst>
      <p:ext uri="{BB962C8B-B14F-4D97-AF65-F5344CB8AC3E}">
        <p14:creationId xmlns:p14="http://schemas.microsoft.com/office/powerpoint/2010/main" val="9003559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Everyday </a:t>
            </a:r>
            <a:r>
              <a:rPr lang="en-US" dirty="0" smtClean="0"/>
              <a:t>Leadership</a:t>
            </a:r>
            <a:endParaRPr lang="en-US" dirty="0"/>
          </a:p>
        </p:txBody>
      </p:sp>
      <p:sp>
        <p:nvSpPr>
          <p:cNvPr id="3" name="Content Placeholder 2"/>
          <p:cNvSpPr>
            <a:spLocks noGrp="1"/>
          </p:cNvSpPr>
          <p:nvPr>
            <p:ph sz="quarter" idx="1"/>
          </p:nvPr>
        </p:nvSpPr>
        <p:spPr/>
        <p:txBody>
          <a:bodyPr/>
          <a:lstStyle/>
          <a:p>
            <a:r>
              <a:rPr lang="en-US" b="1" dirty="0" smtClean="0"/>
              <a:t>Transformational Leadership</a:t>
            </a:r>
            <a:br>
              <a:rPr lang="en-US" b="1" dirty="0" smtClean="0"/>
            </a:br>
            <a:endParaRPr lang="en-US" b="1" dirty="0" smtClean="0"/>
          </a:p>
          <a:p>
            <a:r>
              <a:rPr lang="en-US" dirty="0" smtClean="0"/>
              <a:t>Meta-Leadership</a:t>
            </a:r>
            <a:br>
              <a:rPr lang="en-US" dirty="0" smtClean="0"/>
            </a:br>
            <a:endParaRPr lang="en-US" dirty="0" smtClean="0"/>
          </a:p>
          <a:p>
            <a:r>
              <a:rPr lang="en-US" dirty="0" smtClean="0"/>
              <a:t>Adaptive Leadership</a:t>
            </a:r>
          </a:p>
          <a:p>
            <a:endParaRPr lang="en-US" dirty="0" smtClean="0"/>
          </a:p>
          <a:p>
            <a:endParaRPr lang="en-US" dirty="0"/>
          </a:p>
        </p:txBody>
      </p:sp>
    </p:spTree>
    <p:extLst>
      <p:ext uri="{BB962C8B-B14F-4D97-AF65-F5344CB8AC3E}">
        <p14:creationId xmlns:p14="http://schemas.microsoft.com/office/powerpoint/2010/main" val="23588098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Transformational Leadership</a:t>
            </a:r>
            <a:endParaRPr lang="en-US" dirty="0"/>
          </a:p>
        </p:txBody>
      </p:sp>
      <p:sp>
        <p:nvSpPr>
          <p:cNvPr id="3" name="Content Placeholder 2"/>
          <p:cNvSpPr>
            <a:spLocks noGrp="1"/>
          </p:cNvSpPr>
          <p:nvPr>
            <p:ph sz="half" idx="1"/>
          </p:nvPr>
        </p:nvSpPr>
        <p:spPr>
          <a:xfrm>
            <a:off x="301752" y="1490472"/>
            <a:ext cx="4038600" cy="4681728"/>
          </a:xfrm>
        </p:spPr>
        <p:txBody>
          <a:bodyPr>
            <a:normAutofit/>
          </a:bodyPr>
          <a:lstStyle/>
          <a:p>
            <a:r>
              <a:rPr lang="en-US" b="1" dirty="0" smtClean="0"/>
              <a:t>Model the Way</a:t>
            </a:r>
          </a:p>
          <a:p>
            <a:pPr lvl="1"/>
            <a:r>
              <a:rPr lang="en-US" dirty="0" smtClean="0"/>
              <a:t>Clarify shared values</a:t>
            </a:r>
          </a:p>
          <a:p>
            <a:pPr lvl="1"/>
            <a:r>
              <a:rPr lang="en-US" dirty="0" smtClean="0"/>
              <a:t>Set an example</a:t>
            </a:r>
          </a:p>
          <a:p>
            <a:r>
              <a:rPr lang="en-US" b="1" dirty="0" smtClean="0"/>
              <a:t>Inspire a Shared Vision</a:t>
            </a:r>
          </a:p>
          <a:p>
            <a:pPr lvl="1"/>
            <a:r>
              <a:rPr lang="en-US" dirty="0" smtClean="0"/>
              <a:t>Find a common purpose</a:t>
            </a:r>
          </a:p>
          <a:p>
            <a:pPr lvl="1"/>
            <a:r>
              <a:rPr lang="en-US" dirty="0" smtClean="0"/>
              <a:t>Enlist others</a:t>
            </a:r>
          </a:p>
          <a:p>
            <a:r>
              <a:rPr lang="en-US" b="1" dirty="0" smtClean="0"/>
              <a:t>Challenge the Process</a:t>
            </a:r>
          </a:p>
          <a:p>
            <a:pPr lvl="1"/>
            <a:r>
              <a:rPr lang="en-US" dirty="0" smtClean="0"/>
              <a:t>Seize initiative</a:t>
            </a:r>
          </a:p>
          <a:p>
            <a:pPr lvl="1"/>
            <a:r>
              <a:rPr lang="en-US" dirty="0" smtClean="0"/>
              <a:t>Forward-thinking</a:t>
            </a:r>
          </a:p>
          <a:p>
            <a:pPr lvl="1"/>
            <a:r>
              <a:rPr lang="en-US" dirty="0" smtClean="0"/>
              <a:t>Learn from the past</a:t>
            </a:r>
          </a:p>
        </p:txBody>
      </p:sp>
      <p:sp>
        <p:nvSpPr>
          <p:cNvPr id="4" name="Content Placeholder 3"/>
          <p:cNvSpPr>
            <a:spLocks noGrp="1"/>
          </p:cNvSpPr>
          <p:nvPr>
            <p:ph sz="half" idx="2"/>
          </p:nvPr>
        </p:nvSpPr>
        <p:spPr>
          <a:xfrm>
            <a:off x="4800600" y="1490472"/>
            <a:ext cx="4038600" cy="4681728"/>
          </a:xfrm>
        </p:spPr>
        <p:txBody>
          <a:bodyPr>
            <a:normAutofit/>
          </a:bodyPr>
          <a:lstStyle/>
          <a:p>
            <a:r>
              <a:rPr lang="en-US" b="1" dirty="0"/>
              <a:t>Enable Others to Act</a:t>
            </a:r>
          </a:p>
          <a:p>
            <a:pPr lvl="1"/>
            <a:r>
              <a:rPr lang="en-US" dirty="0"/>
              <a:t>Foster collaboration</a:t>
            </a:r>
          </a:p>
          <a:p>
            <a:pPr lvl="1"/>
            <a:r>
              <a:rPr lang="en-US" dirty="0"/>
              <a:t>Create climate of trust</a:t>
            </a:r>
          </a:p>
          <a:p>
            <a:pPr lvl="1"/>
            <a:r>
              <a:rPr lang="en-US" dirty="0"/>
              <a:t>Develop competence and confidence</a:t>
            </a:r>
          </a:p>
          <a:p>
            <a:r>
              <a:rPr lang="en-US" b="1" dirty="0"/>
              <a:t>Encourage the </a:t>
            </a:r>
            <a:r>
              <a:rPr lang="en-US" b="1" dirty="0" smtClean="0"/>
              <a:t>Heart</a:t>
            </a:r>
          </a:p>
          <a:p>
            <a:pPr lvl="1"/>
            <a:r>
              <a:rPr lang="en-US" dirty="0" smtClean="0"/>
              <a:t>Recognize contributions</a:t>
            </a:r>
          </a:p>
          <a:p>
            <a:pPr lvl="1"/>
            <a:r>
              <a:rPr lang="en-US" dirty="0" smtClean="0"/>
              <a:t>Create spirit of community</a:t>
            </a:r>
          </a:p>
          <a:p>
            <a:pPr lvl="1"/>
            <a:endParaRPr lang="en-US" dirty="0"/>
          </a:p>
        </p:txBody>
      </p:sp>
    </p:spTree>
    <p:extLst>
      <p:ext uri="{BB962C8B-B14F-4D97-AF65-F5344CB8AC3E}">
        <p14:creationId xmlns:p14="http://schemas.microsoft.com/office/powerpoint/2010/main" val="254751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2" end="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Transformational Leadership</a:t>
            </a:r>
          </a:p>
        </p:txBody>
      </p:sp>
      <p:sp>
        <p:nvSpPr>
          <p:cNvPr id="6" name="Content Placeholder 5"/>
          <p:cNvSpPr>
            <a:spLocks noGrp="1"/>
          </p:cNvSpPr>
          <p:nvPr>
            <p:ph sz="quarter" idx="1"/>
          </p:nvPr>
        </p:nvSpPr>
        <p:spPr/>
        <p:txBody>
          <a:bodyPr/>
          <a:lstStyle/>
          <a:p>
            <a:r>
              <a:rPr lang="en-US" dirty="0" smtClean="0"/>
              <a:t>Have you ever worked with a leader who embodies the transformational leadership qualities we just discussed?</a:t>
            </a:r>
          </a:p>
          <a:p>
            <a:pPr marL="0" indent="0">
              <a:buNone/>
            </a:pPr>
            <a:endParaRPr lang="en-US" dirty="0" smtClean="0"/>
          </a:p>
          <a:p>
            <a:r>
              <a:rPr lang="en-US" dirty="0" smtClean="0"/>
              <a:t>How can these transformational leadership traits be applied to the role of Incident Commander during an emergency response?</a:t>
            </a:r>
            <a:endParaRPr lang="en-US" dirty="0"/>
          </a:p>
        </p:txBody>
      </p:sp>
    </p:spTree>
    <p:extLst>
      <p:ext uri="{BB962C8B-B14F-4D97-AF65-F5344CB8AC3E}">
        <p14:creationId xmlns:p14="http://schemas.microsoft.com/office/powerpoint/2010/main" val="9933986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rmAutofit/>
          </a:bodyPr>
          <a:lstStyle/>
          <a:p>
            <a:r>
              <a:rPr lang="en-US" dirty="0" smtClean="0"/>
              <a:t>Transformational Leadership</a:t>
            </a:r>
            <a:endParaRPr lang="en-US" dirty="0"/>
          </a:p>
        </p:txBody>
      </p:sp>
      <p:sp>
        <p:nvSpPr>
          <p:cNvPr id="3" name="Content Placeholder 2"/>
          <p:cNvSpPr>
            <a:spLocks noGrp="1"/>
          </p:cNvSpPr>
          <p:nvPr>
            <p:ph sz="quarter" idx="1"/>
          </p:nvPr>
        </p:nvSpPr>
        <p:spPr/>
        <p:txBody>
          <a:bodyPr/>
          <a:lstStyle/>
          <a:p>
            <a:pPr marL="0" indent="0">
              <a:buNone/>
            </a:pPr>
            <a:r>
              <a:rPr lang="en-US" dirty="0" smtClean="0"/>
              <a:t>Applying transformational leadership to emergency response:</a:t>
            </a:r>
            <a:br>
              <a:rPr lang="en-US" dirty="0" smtClean="0"/>
            </a:br>
            <a:endParaRPr lang="en-US" dirty="0" smtClean="0"/>
          </a:p>
          <a:p>
            <a:r>
              <a:rPr lang="en-US" dirty="0" smtClean="0"/>
              <a:t>Fosters </a:t>
            </a:r>
            <a:r>
              <a:rPr lang="en-US" dirty="0"/>
              <a:t>collaborative work towards a shared </a:t>
            </a:r>
            <a:r>
              <a:rPr lang="en-US" dirty="0" smtClean="0"/>
              <a:t>goal</a:t>
            </a:r>
          </a:p>
          <a:p>
            <a:r>
              <a:rPr lang="en-US" dirty="0" smtClean="0"/>
              <a:t>Develops confidence and trust</a:t>
            </a:r>
          </a:p>
          <a:p>
            <a:r>
              <a:rPr lang="en-US" dirty="0" smtClean="0"/>
              <a:t>Encourages flexibility and adaptability</a:t>
            </a:r>
          </a:p>
          <a:p>
            <a:r>
              <a:rPr lang="en-US" dirty="0" smtClean="0"/>
              <a:t>Creates “psychological hardiness”</a:t>
            </a:r>
          </a:p>
          <a:p>
            <a:endParaRPr lang="en-US" dirty="0" smtClean="0"/>
          </a:p>
          <a:p>
            <a:endParaRPr lang="en-US" dirty="0"/>
          </a:p>
        </p:txBody>
      </p:sp>
    </p:spTree>
    <p:extLst>
      <p:ext uri="{BB962C8B-B14F-4D97-AF65-F5344CB8AC3E}">
        <p14:creationId xmlns:p14="http://schemas.microsoft.com/office/powerpoint/2010/main" val="3149928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Everyday </a:t>
            </a:r>
            <a:r>
              <a:rPr lang="en-US" dirty="0" smtClean="0"/>
              <a:t>Leadership</a:t>
            </a:r>
            <a:endParaRPr lang="en-US" dirty="0"/>
          </a:p>
        </p:txBody>
      </p:sp>
      <p:sp>
        <p:nvSpPr>
          <p:cNvPr id="3" name="Content Placeholder 2"/>
          <p:cNvSpPr>
            <a:spLocks noGrp="1"/>
          </p:cNvSpPr>
          <p:nvPr>
            <p:ph sz="quarter" idx="1"/>
          </p:nvPr>
        </p:nvSpPr>
        <p:spPr/>
        <p:txBody>
          <a:bodyPr/>
          <a:lstStyle/>
          <a:p>
            <a:r>
              <a:rPr lang="en-US" dirty="0" smtClean="0"/>
              <a:t>Transformational Leadership</a:t>
            </a:r>
            <a:br>
              <a:rPr lang="en-US" dirty="0" smtClean="0"/>
            </a:br>
            <a:endParaRPr lang="en-US" dirty="0" smtClean="0"/>
          </a:p>
          <a:p>
            <a:r>
              <a:rPr lang="en-US" b="1" dirty="0" smtClean="0"/>
              <a:t>Meta-Leadership</a:t>
            </a:r>
            <a:br>
              <a:rPr lang="en-US" b="1" dirty="0" smtClean="0"/>
            </a:br>
            <a:endParaRPr lang="en-US" b="1" dirty="0" smtClean="0"/>
          </a:p>
          <a:p>
            <a:r>
              <a:rPr lang="en-US" dirty="0" smtClean="0"/>
              <a:t>Adaptive Leadership</a:t>
            </a:r>
          </a:p>
          <a:p>
            <a:endParaRPr lang="en-US" dirty="0" smtClean="0"/>
          </a:p>
          <a:p>
            <a:endParaRPr lang="en-US" dirty="0"/>
          </a:p>
        </p:txBody>
      </p:sp>
    </p:spTree>
    <p:extLst>
      <p:ext uri="{BB962C8B-B14F-4D97-AF65-F5344CB8AC3E}">
        <p14:creationId xmlns:p14="http://schemas.microsoft.com/office/powerpoint/2010/main" val="1160605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a:t>Describe the attributes of a successful Public Health Incident </a:t>
            </a:r>
            <a:r>
              <a:rPr lang="en-US" dirty="0" smtClean="0"/>
              <a:t>Commander</a:t>
            </a:r>
            <a:br>
              <a:rPr lang="en-US" dirty="0" smtClean="0"/>
            </a:br>
            <a:endParaRPr lang="en-US" dirty="0"/>
          </a:p>
          <a:p>
            <a:r>
              <a:rPr lang="en-US" baseline="0" dirty="0" smtClean="0"/>
              <a:t>Understand the difference between everyday leadership versus leadership during </a:t>
            </a:r>
            <a:r>
              <a:rPr lang="en-US" dirty="0"/>
              <a:t>a public health </a:t>
            </a:r>
            <a:r>
              <a:rPr lang="en-US" baseline="0" dirty="0" smtClean="0"/>
              <a:t>emergency response</a:t>
            </a:r>
            <a:br>
              <a:rPr lang="en-US" baseline="0" dirty="0" smtClean="0"/>
            </a:br>
            <a:endParaRPr lang="en-US" baseline="0" dirty="0" smtClean="0"/>
          </a:p>
          <a:p>
            <a:r>
              <a:rPr lang="en-US" baseline="0" dirty="0" smtClean="0"/>
              <a:t>Apply variou</a:t>
            </a:r>
            <a:r>
              <a:rPr lang="en-US" dirty="0" smtClean="0"/>
              <a:t>s leadership </a:t>
            </a:r>
            <a:r>
              <a:rPr lang="en-US" baseline="0" dirty="0" smtClean="0"/>
              <a:t>concepts to the context</a:t>
            </a:r>
            <a:r>
              <a:rPr lang="en-US" dirty="0" smtClean="0"/>
              <a:t> of</a:t>
            </a:r>
            <a:r>
              <a:rPr lang="en-US" baseline="0" dirty="0" smtClean="0"/>
              <a:t> a public health emergency response</a:t>
            </a:r>
            <a:endParaRPr lang="en-US" dirty="0"/>
          </a:p>
        </p:txBody>
      </p:sp>
      <p:sp>
        <p:nvSpPr>
          <p:cNvPr id="2" name="Title 1"/>
          <p:cNvSpPr>
            <a:spLocks noGrp="1"/>
          </p:cNvSpPr>
          <p:nvPr>
            <p:ph type="title"/>
          </p:nvPr>
        </p:nvSpPr>
        <p:spPr/>
        <p:txBody>
          <a:bodyPr>
            <a:normAutofit/>
          </a:bodyPr>
          <a:lstStyle/>
          <a:p>
            <a:r>
              <a:rPr lang="en-US" dirty="0" smtClean="0"/>
              <a:t>Objectives</a:t>
            </a:r>
            <a:endParaRPr lang="en-US" dirty="0"/>
          </a:p>
        </p:txBody>
      </p:sp>
    </p:spTree>
    <p:extLst>
      <p:ext uri="{BB962C8B-B14F-4D97-AF65-F5344CB8AC3E}">
        <p14:creationId xmlns:p14="http://schemas.microsoft.com/office/powerpoint/2010/main" val="33177901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Meta-Leadership</a:t>
            </a:r>
            <a:endParaRPr lang="en-US" dirty="0"/>
          </a:p>
        </p:txBody>
      </p:sp>
      <p:sp>
        <p:nvSpPr>
          <p:cNvPr id="3" name="Content Placeholder 2"/>
          <p:cNvSpPr>
            <a:spLocks noGrp="1"/>
          </p:cNvSpPr>
          <p:nvPr>
            <p:ph sz="quarter" idx="1"/>
          </p:nvPr>
        </p:nvSpPr>
        <p:spPr/>
        <p:txBody>
          <a:bodyPr/>
          <a:lstStyle/>
          <a:p>
            <a:r>
              <a:rPr lang="en-US" dirty="0" smtClean="0"/>
              <a:t>Overarching leadership across organizational lines</a:t>
            </a:r>
            <a:br>
              <a:rPr lang="en-US" dirty="0" smtClean="0"/>
            </a:br>
            <a:endParaRPr lang="en-US" dirty="0" smtClean="0"/>
          </a:p>
          <a:p>
            <a:r>
              <a:rPr lang="en-US" dirty="0" smtClean="0"/>
              <a:t>Unites people and agencies under a common purpose and “shared course of action”</a:t>
            </a:r>
            <a:br>
              <a:rPr lang="en-US" dirty="0" smtClean="0"/>
            </a:br>
            <a:endParaRPr lang="en-US" dirty="0" smtClean="0"/>
          </a:p>
          <a:p>
            <a:r>
              <a:rPr lang="en-US" dirty="0" smtClean="0"/>
              <a:t>“Imaginative multidimensional problem solving” (Marcus, Dorn, and Henderson 2006)</a:t>
            </a:r>
            <a:endParaRPr lang="en-US" dirty="0"/>
          </a:p>
        </p:txBody>
      </p:sp>
    </p:spTree>
    <p:extLst>
      <p:ext uri="{BB962C8B-B14F-4D97-AF65-F5344CB8AC3E}">
        <p14:creationId xmlns:p14="http://schemas.microsoft.com/office/powerpoint/2010/main" val="4139342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Meta-Leadership</a:t>
            </a:r>
          </a:p>
        </p:txBody>
      </p:sp>
      <p:sp>
        <p:nvSpPr>
          <p:cNvPr id="3" name="Content Placeholder 2"/>
          <p:cNvSpPr>
            <a:spLocks noGrp="1"/>
          </p:cNvSpPr>
          <p:nvPr>
            <p:ph sz="quarter" idx="1"/>
          </p:nvPr>
        </p:nvSpPr>
        <p:spPr/>
        <p:txBody>
          <a:bodyPr/>
          <a:lstStyle/>
          <a:p>
            <a:pPr marL="171450" indent="-171450">
              <a:buFont typeface="Arial" panose="020B0604020202020204" pitchFamily="34" charset="0"/>
              <a:buChar char="•"/>
            </a:pPr>
            <a:r>
              <a:rPr lang="en-US" dirty="0"/>
              <a:t>Can you see overlap between the principles of Meta-leadership and the skills needed to perform the role of Incident Commander during a public health response?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Are there any situations you have been in where the practices of Meta-leadership would have been helpful?</a:t>
            </a:r>
          </a:p>
          <a:p>
            <a:pPr marL="0" indent="0">
              <a:buNone/>
            </a:pPr>
            <a:endParaRPr lang="en-US" dirty="0"/>
          </a:p>
        </p:txBody>
      </p:sp>
    </p:spTree>
    <p:extLst>
      <p:ext uri="{BB962C8B-B14F-4D97-AF65-F5344CB8AC3E}">
        <p14:creationId xmlns:p14="http://schemas.microsoft.com/office/powerpoint/2010/main" val="1964874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Meta-Leadership</a:t>
            </a:r>
            <a:endParaRPr lang="en-US" dirty="0"/>
          </a:p>
        </p:txBody>
      </p:sp>
      <p:sp>
        <p:nvSpPr>
          <p:cNvPr id="3" name="Content Placeholder 2"/>
          <p:cNvSpPr>
            <a:spLocks noGrp="1"/>
          </p:cNvSpPr>
          <p:nvPr>
            <p:ph sz="quarter" idx="1"/>
          </p:nvPr>
        </p:nvSpPr>
        <p:spPr/>
        <p:txBody>
          <a:bodyPr/>
          <a:lstStyle/>
          <a:p>
            <a:pPr marL="0" indent="0">
              <a:buNone/>
            </a:pPr>
            <a:r>
              <a:rPr lang="en-US" dirty="0"/>
              <a:t>Applying M</a:t>
            </a:r>
            <a:r>
              <a:rPr lang="en-US" dirty="0" smtClean="0"/>
              <a:t>eta-leadership </a:t>
            </a:r>
            <a:r>
              <a:rPr lang="en-US" dirty="0"/>
              <a:t>to emergency response</a:t>
            </a:r>
            <a:r>
              <a:rPr lang="en-US" dirty="0" smtClean="0"/>
              <a:t>:</a:t>
            </a:r>
            <a:br>
              <a:rPr lang="en-US" dirty="0" smtClean="0"/>
            </a:br>
            <a:endParaRPr lang="en-US" dirty="0"/>
          </a:p>
          <a:p>
            <a:r>
              <a:rPr lang="en-US" dirty="0" smtClean="0"/>
              <a:t>Cross-organizational partnerships with other departments</a:t>
            </a:r>
          </a:p>
          <a:p>
            <a:r>
              <a:rPr lang="en-US" dirty="0" smtClean="0"/>
              <a:t>Cross-organizational partnerships with other response entities</a:t>
            </a:r>
          </a:p>
          <a:p>
            <a:r>
              <a:rPr lang="en-US" dirty="0"/>
              <a:t>BIG picture </a:t>
            </a:r>
            <a:r>
              <a:rPr lang="en-US" dirty="0" smtClean="0"/>
              <a:t>perspective</a:t>
            </a:r>
          </a:p>
          <a:p>
            <a:r>
              <a:rPr lang="en-US" dirty="0" smtClean="0"/>
              <a:t>Work outside of subject matter expertise</a:t>
            </a:r>
          </a:p>
          <a:p>
            <a:endParaRPr lang="en-US" dirty="0"/>
          </a:p>
        </p:txBody>
      </p:sp>
    </p:spTree>
    <p:extLst>
      <p:ext uri="{BB962C8B-B14F-4D97-AF65-F5344CB8AC3E}">
        <p14:creationId xmlns:p14="http://schemas.microsoft.com/office/powerpoint/2010/main" val="6368857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Everyday </a:t>
            </a:r>
            <a:r>
              <a:rPr lang="en-US" dirty="0" smtClean="0"/>
              <a:t>Leadership</a:t>
            </a:r>
            <a:endParaRPr lang="en-US" dirty="0"/>
          </a:p>
        </p:txBody>
      </p:sp>
      <p:sp>
        <p:nvSpPr>
          <p:cNvPr id="3" name="Content Placeholder 2"/>
          <p:cNvSpPr>
            <a:spLocks noGrp="1"/>
          </p:cNvSpPr>
          <p:nvPr>
            <p:ph sz="quarter" idx="1"/>
          </p:nvPr>
        </p:nvSpPr>
        <p:spPr/>
        <p:txBody>
          <a:bodyPr/>
          <a:lstStyle/>
          <a:p>
            <a:r>
              <a:rPr lang="en-US" dirty="0" smtClean="0"/>
              <a:t>Transformational Leadership</a:t>
            </a:r>
            <a:br>
              <a:rPr lang="en-US" dirty="0" smtClean="0"/>
            </a:br>
            <a:endParaRPr lang="en-US" dirty="0" smtClean="0"/>
          </a:p>
          <a:p>
            <a:r>
              <a:rPr lang="en-US" dirty="0" smtClean="0"/>
              <a:t>Meta-Leadership</a:t>
            </a:r>
            <a:br>
              <a:rPr lang="en-US" dirty="0" smtClean="0"/>
            </a:br>
            <a:endParaRPr lang="en-US" dirty="0" smtClean="0"/>
          </a:p>
          <a:p>
            <a:r>
              <a:rPr lang="en-US" b="1" dirty="0" smtClean="0"/>
              <a:t>Adaptive Leadership</a:t>
            </a:r>
          </a:p>
          <a:p>
            <a:endParaRPr lang="en-US" dirty="0" smtClean="0"/>
          </a:p>
          <a:p>
            <a:endParaRPr lang="en-US" dirty="0"/>
          </a:p>
        </p:txBody>
      </p:sp>
    </p:spTree>
    <p:extLst>
      <p:ext uri="{BB962C8B-B14F-4D97-AF65-F5344CB8AC3E}">
        <p14:creationId xmlns:p14="http://schemas.microsoft.com/office/powerpoint/2010/main" val="1638263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Leadership</a:t>
            </a:r>
            <a:endParaRPr lang="en-US" dirty="0"/>
          </a:p>
        </p:txBody>
      </p:sp>
      <p:sp>
        <p:nvSpPr>
          <p:cNvPr id="3" name="Content Placeholder 2"/>
          <p:cNvSpPr>
            <a:spLocks noGrp="1"/>
          </p:cNvSpPr>
          <p:nvPr>
            <p:ph sz="half" idx="1"/>
          </p:nvPr>
        </p:nvSpPr>
        <p:spPr>
          <a:xfrm>
            <a:off x="301752" y="1490472"/>
            <a:ext cx="4038600" cy="4681728"/>
          </a:xfrm>
        </p:spPr>
        <p:txBody>
          <a:bodyPr>
            <a:normAutofit lnSpcReduction="10000"/>
          </a:bodyPr>
          <a:lstStyle/>
          <a:p>
            <a:pPr fontAlgn="base"/>
            <a:r>
              <a:rPr lang="en-US" b="1" dirty="0"/>
              <a:t>Get on the balcony​</a:t>
            </a:r>
          </a:p>
          <a:p>
            <a:pPr lvl="1" fontAlgn="base"/>
            <a:r>
              <a:rPr lang="en-US" dirty="0"/>
              <a:t>Broad level view​</a:t>
            </a:r>
            <a:br>
              <a:rPr lang="en-US" dirty="0"/>
            </a:br>
            <a:r>
              <a:rPr lang="en-US" dirty="0"/>
              <a:t>​</a:t>
            </a:r>
          </a:p>
          <a:p>
            <a:pPr fontAlgn="base"/>
            <a:r>
              <a:rPr lang="en-US" b="1" dirty="0"/>
              <a:t>Identify the adaptive </a:t>
            </a:r>
            <a:r>
              <a:rPr lang="en-US" b="1" dirty="0" smtClean="0"/>
              <a:t>challenge</a:t>
            </a:r>
            <a:r>
              <a:rPr lang="en-US" b="1" dirty="0"/>
              <a:t>​</a:t>
            </a:r>
          </a:p>
          <a:p>
            <a:pPr lvl="1" fontAlgn="base"/>
            <a:r>
              <a:rPr lang="en-US" dirty="0"/>
              <a:t>Diagnose roadblocks​</a:t>
            </a:r>
            <a:br>
              <a:rPr lang="en-US" dirty="0"/>
            </a:br>
            <a:r>
              <a:rPr lang="en-US" dirty="0"/>
              <a:t>​</a:t>
            </a:r>
          </a:p>
          <a:p>
            <a:pPr fontAlgn="base"/>
            <a:r>
              <a:rPr lang="en-US" b="1" dirty="0"/>
              <a:t>Regulate distress​</a:t>
            </a:r>
          </a:p>
          <a:p>
            <a:pPr lvl="1" fontAlgn="base"/>
            <a:r>
              <a:rPr lang="en-US" dirty="0"/>
              <a:t>Strike a balance</a:t>
            </a:r>
          </a:p>
        </p:txBody>
      </p:sp>
      <p:sp>
        <p:nvSpPr>
          <p:cNvPr id="4" name="Content Placeholder 3"/>
          <p:cNvSpPr>
            <a:spLocks noGrp="1"/>
          </p:cNvSpPr>
          <p:nvPr>
            <p:ph sz="half" idx="2"/>
          </p:nvPr>
        </p:nvSpPr>
        <p:spPr>
          <a:xfrm>
            <a:off x="4800600" y="1490472"/>
            <a:ext cx="4038600" cy="4681728"/>
          </a:xfrm>
        </p:spPr>
        <p:txBody>
          <a:bodyPr>
            <a:normAutofit lnSpcReduction="10000"/>
          </a:bodyPr>
          <a:lstStyle/>
          <a:p>
            <a:pPr fontAlgn="base"/>
            <a:r>
              <a:rPr lang="en-US" b="1" dirty="0"/>
              <a:t>Maintain disciplined attention​</a:t>
            </a:r>
          </a:p>
          <a:p>
            <a:pPr lvl="1" fontAlgn="base"/>
            <a:r>
              <a:rPr lang="en-US" dirty="0"/>
              <a:t>“Focus on tough questions”​</a:t>
            </a:r>
            <a:br>
              <a:rPr lang="en-US" dirty="0"/>
            </a:br>
            <a:r>
              <a:rPr lang="en-US" dirty="0"/>
              <a:t>​</a:t>
            </a:r>
          </a:p>
          <a:p>
            <a:pPr fontAlgn="base"/>
            <a:r>
              <a:rPr lang="en-US" b="1" dirty="0"/>
              <a:t>Give the work back to the people​</a:t>
            </a:r>
          </a:p>
          <a:p>
            <a:pPr lvl="1" fontAlgn="base"/>
            <a:r>
              <a:rPr lang="en-US" dirty="0"/>
              <a:t>Build self-confidence​</a:t>
            </a:r>
            <a:br>
              <a:rPr lang="en-US" dirty="0"/>
            </a:br>
            <a:r>
              <a:rPr lang="en-US" dirty="0"/>
              <a:t>​</a:t>
            </a:r>
          </a:p>
          <a:p>
            <a:pPr fontAlgn="base"/>
            <a:r>
              <a:rPr lang="en-US" b="1" dirty="0"/>
              <a:t>Protect voices of leadership from below</a:t>
            </a:r>
            <a:r>
              <a:rPr lang="en-US" dirty="0"/>
              <a:t>​</a:t>
            </a:r>
          </a:p>
          <a:p>
            <a:pPr lvl="1" fontAlgn="base"/>
            <a:r>
              <a:rPr lang="en-US" dirty="0"/>
              <a:t>Give others a voice</a:t>
            </a:r>
          </a:p>
          <a:p>
            <a:endParaRPr lang="en-US" dirty="0"/>
          </a:p>
        </p:txBody>
      </p:sp>
    </p:spTree>
    <p:extLst>
      <p:ext uri="{BB962C8B-B14F-4D97-AF65-F5344CB8AC3E}">
        <p14:creationId xmlns:p14="http://schemas.microsoft.com/office/powerpoint/2010/main" val="9740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Adaptive Leadership</a:t>
            </a:r>
          </a:p>
        </p:txBody>
      </p:sp>
      <p:sp>
        <p:nvSpPr>
          <p:cNvPr id="3" name="Content Placeholder 2"/>
          <p:cNvSpPr>
            <a:spLocks noGrp="1"/>
          </p:cNvSpPr>
          <p:nvPr>
            <p:ph sz="quarter" idx="1"/>
          </p:nvPr>
        </p:nvSpPr>
        <p:spPr/>
        <p:txBody>
          <a:bodyPr/>
          <a:lstStyle/>
          <a:p>
            <a:r>
              <a:rPr lang="en-US" dirty="0" smtClean="0"/>
              <a:t>What would it look like if adaptive leadership was applied to leadership within an emergency response?</a:t>
            </a:r>
            <a:endParaRPr lang="en-US" dirty="0"/>
          </a:p>
        </p:txBody>
      </p:sp>
    </p:spTree>
    <p:extLst>
      <p:ext uri="{BB962C8B-B14F-4D97-AF65-F5344CB8AC3E}">
        <p14:creationId xmlns:p14="http://schemas.microsoft.com/office/powerpoint/2010/main" val="12724430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Adaptive Leadership</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fontAlgn="base">
              <a:buNone/>
            </a:pPr>
            <a:r>
              <a:rPr lang="en-US" dirty="0"/>
              <a:t>Applying </a:t>
            </a:r>
            <a:r>
              <a:rPr lang="en-US" dirty="0" smtClean="0"/>
              <a:t>Adaptive Leadership </a:t>
            </a:r>
            <a:r>
              <a:rPr lang="en-US" dirty="0"/>
              <a:t>to emergency response</a:t>
            </a:r>
            <a:r>
              <a:rPr lang="en-US" dirty="0" smtClean="0"/>
              <a:t>:</a:t>
            </a:r>
            <a:endParaRPr lang="en-US" dirty="0"/>
          </a:p>
          <a:p>
            <a:pPr marL="0" indent="0" fontAlgn="base">
              <a:buNone/>
            </a:pPr>
            <a:endParaRPr lang="en-US" dirty="0"/>
          </a:p>
          <a:p>
            <a:pPr fontAlgn="base"/>
            <a:r>
              <a:rPr lang="en-US" dirty="0" smtClean="0"/>
              <a:t>Get </a:t>
            </a:r>
            <a:r>
              <a:rPr lang="en-US" dirty="0"/>
              <a:t>on the balcony to achieve situational awareness</a:t>
            </a:r>
            <a:r>
              <a:rPr lang="en-US" dirty="0" smtClean="0"/>
              <a:t>​</a:t>
            </a:r>
            <a:br>
              <a:rPr lang="en-US" dirty="0" smtClean="0"/>
            </a:br>
            <a:endParaRPr lang="en-US" dirty="0"/>
          </a:p>
          <a:p>
            <a:pPr fontAlgn="base"/>
            <a:r>
              <a:rPr lang="en-US" dirty="0"/>
              <a:t>Regulate distress through monitoring of workloads, staff, and resources</a:t>
            </a:r>
            <a:r>
              <a:rPr lang="en-US" dirty="0" smtClean="0"/>
              <a:t>​</a:t>
            </a:r>
            <a:br>
              <a:rPr lang="en-US" dirty="0" smtClean="0"/>
            </a:br>
            <a:endParaRPr lang="en-US" dirty="0"/>
          </a:p>
          <a:p>
            <a:pPr fontAlgn="base"/>
            <a:r>
              <a:rPr lang="en-US" dirty="0"/>
              <a:t>Keep team members focused on the responsibilities associated with their role</a:t>
            </a:r>
            <a:r>
              <a:rPr lang="en-US" dirty="0" smtClean="0"/>
              <a:t>​</a:t>
            </a:r>
            <a:br>
              <a:rPr lang="en-US" dirty="0" smtClean="0"/>
            </a:br>
            <a:endParaRPr lang="en-US" dirty="0"/>
          </a:p>
          <a:p>
            <a:pPr fontAlgn="base"/>
            <a:r>
              <a:rPr lang="en-US" dirty="0"/>
              <a:t>Delegate, direct, and oversee</a:t>
            </a:r>
          </a:p>
          <a:p>
            <a:pPr marL="0" indent="0">
              <a:buNone/>
            </a:pPr>
            <a:endParaRPr lang="en-US" dirty="0"/>
          </a:p>
        </p:txBody>
      </p:sp>
    </p:spTree>
    <p:extLst>
      <p:ext uri="{BB962C8B-B14F-4D97-AF65-F5344CB8AC3E}">
        <p14:creationId xmlns:p14="http://schemas.microsoft.com/office/powerpoint/2010/main" val="21556201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descr="Triangular shape"/>
          <p:cNvSpPr/>
          <p:nvPr/>
        </p:nvSpPr>
        <p:spPr>
          <a:xfrm>
            <a:off x="1376717" y="1497694"/>
            <a:ext cx="6406487" cy="4750706"/>
          </a:xfrm>
          <a:prstGeom prst="triangle">
            <a:avLst/>
          </a:prstGeom>
          <a:solidFill>
            <a:srgbClr val="E6B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Oval 6" descr="Oval shape"/>
          <p:cNvSpPr/>
          <p:nvPr/>
        </p:nvSpPr>
        <p:spPr>
          <a:xfrm>
            <a:off x="2818177" y="2964819"/>
            <a:ext cx="3523568" cy="3143840"/>
          </a:xfrm>
          <a:prstGeom prst="ellipse">
            <a:avLst/>
          </a:prstGeom>
          <a:solidFill>
            <a:srgbClr val="EBE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Pentagon 17"/>
          <p:cNvSpPr/>
          <p:nvPr/>
        </p:nvSpPr>
        <p:spPr>
          <a:xfrm>
            <a:off x="3258312" y="3962400"/>
            <a:ext cx="1389888" cy="82296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Communication</a:t>
            </a:r>
            <a:endParaRPr lang="en-US" sz="1100" dirty="0">
              <a:solidFill>
                <a:schemeClr val="bg1"/>
              </a:solidFill>
            </a:endParaRPr>
          </a:p>
        </p:txBody>
      </p:sp>
      <p:sp>
        <p:nvSpPr>
          <p:cNvPr id="21" name="Pentagon 20"/>
          <p:cNvSpPr/>
          <p:nvPr/>
        </p:nvSpPr>
        <p:spPr>
          <a:xfrm rot="16200000">
            <a:off x="4086055" y="4444724"/>
            <a:ext cx="1087715" cy="877824"/>
          </a:xfrm>
          <a:prstGeom prst="homePlat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solidFill>
                  <a:schemeClr val="bg1"/>
                </a:solidFill>
              </a:rPr>
              <a:t>Mutual Support</a:t>
            </a:r>
            <a:endParaRPr lang="en-US" sz="1100" dirty="0">
              <a:solidFill>
                <a:schemeClr val="bg1"/>
              </a:solidFill>
            </a:endParaRPr>
          </a:p>
        </p:txBody>
      </p:sp>
      <p:grpSp>
        <p:nvGrpSpPr>
          <p:cNvPr id="4" name="Group 3" descr="Pentagon shape containing words &quot;Situation Monitoring&quot;"/>
          <p:cNvGrpSpPr/>
          <p:nvPr/>
        </p:nvGrpSpPr>
        <p:grpSpPr>
          <a:xfrm>
            <a:off x="4617720" y="3942915"/>
            <a:ext cx="1389888" cy="822960"/>
            <a:chOff x="4579961" y="3388602"/>
            <a:chExt cx="1327884" cy="761401"/>
          </a:xfrm>
        </p:grpSpPr>
        <p:sp>
          <p:nvSpPr>
            <p:cNvPr id="19" name="Pentagon 18"/>
            <p:cNvSpPr/>
            <p:nvPr/>
          </p:nvSpPr>
          <p:spPr>
            <a:xfrm rot="10800000">
              <a:off x="4579961" y="3388602"/>
              <a:ext cx="1281298" cy="761401"/>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sz="1600" dirty="0">
                <a:solidFill>
                  <a:schemeClr val="tx1"/>
                </a:solidFill>
              </a:endParaRPr>
            </a:p>
          </p:txBody>
        </p:sp>
        <p:sp>
          <p:nvSpPr>
            <p:cNvPr id="3" name="TextBox 2"/>
            <p:cNvSpPr txBox="1"/>
            <p:nvPr/>
          </p:nvSpPr>
          <p:spPr>
            <a:xfrm>
              <a:off x="4806119" y="3535344"/>
              <a:ext cx="1101726" cy="430887"/>
            </a:xfrm>
            <a:prstGeom prst="rect">
              <a:avLst/>
            </a:prstGeom>
            <a:noFill/>
          </p:spPr>
          <p:txBody>
            <a:bodyPr wrap="square" rtlCol="0">
              <a:spAutoFit/>
            </a:bodyPr>
            <a:lstStyle/>
            <a:p>
              <a:r>
                <a:rPr lang="en-US" sz="1100" dirty="0" smtClean="0">
                  <a:solidFill>
                    <a:schemeClr val="bg1"/>
                  </a:solidFill>
                </a:rPr>
                <a:t>Situation Monitoring</a:t>
              </a:r>
              <a:endParaRPr lang="en-US" sz="1100" dirty="0">
                <a:solidFill>
                  <a:schemeClr val="bg1"/>
                </a:solidFill>
              </a:endParaRPr>
            </a:p>
          </p:txBody>
        </p:sp>
      </p:grpSp>
      <p:sp>
        <p:nvSpPr>
          <p:cNvPr id="20" name="Pentagon 19"/>
          <p:cNvSpPr/>
          <p:nvPr/>
        </p:nvSpPr>
        <p:spPr>
          <a:xfrm rot="5400000">
            <a:off x="4073862" y="3408978"/>
            <a:ext cx="1087716" cy="82296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solidFill>
                  <a:schemeClr val="bg1"/>
                </a:solidFill>
              </a:rPr>
              <a:t>Leadership</a:t>
            </a:r>
            <a:endParaRPr lang="en-US" sz="1100" dirty="0">
              <a:solidFill>
                <a:schemeClr val="bg1"/>
              </a:solidFill>
            </a:endParaRPr>
          </a:p>
        </p:txBody>
      </p:sp>
      <p:sp>
        <p:nvSpPr>
          <p:cNvPr id="23" name="Rectangle 22"/>
          <p:cNvSpPr/>
          <p:nvPr/>
        </p:nvSpPr>
        <p:spPr>
          <a:xfrm>
            <a:off x="3515713" y="5433742"/>
            <a:ext cx="2268732" cy="353683"/>
          </a:xfrm>
          <a:prstGeom prst="rect">
            <a:avLst/>
          </a:prstGeom>
          <a:noFill/>
          <a:ln>
            <a:noFill/>
          </a:ln>
          <a:effectLst/>
        </p:spPr>
        <p:txBody>
          <a:bodyPr wrap="none" lIns="91440" tIns="45720" rIns="91440" bIns="45720">
            <a:prstTxWarp prst="textChevronInverted">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b="1" cap="none" spc="0" dirty="0" smtClean="0">
                <a:ln>
                  <a:prstDash val="solid"/>
                </a:ln>
                <a:effectLst>
                  <a:outerShdw blurRad="88000" dist="50800" dir="5040000" algn="tl">
                    <a:schemeClr val="accent4">
                      <a:tint val="80000"/>
                      <a:satMod val="250000"/>
                      <a:alpha val="45000"/>
                    </a:schemeClr>
                  </a:outerShdw>
                </a:effectLst>
              </a:rPr>
              <a:t> Incident Command Team</a:t>
            </a:r>
            <a:endParaRPr lang="en-US" b="1" cap="none" spc="0" dirty="0">
              <a:ln>
                <a:prstDash val="solid"/>
              </a:ln>
              <a:effectLst>
                <a:outerShdw blurRad="88000" dist="50800" dir="5040000" algn="tl">
                  <a:schemeClr val="accent4">
                    <a:tint val="80000"/>
                    <a:satMod val="250000"/>
                    <a:alpha val="45000"/>
                  </a:schemeClr>
                </a:outerShdw>
              </a:effectLst>
            </a:endParaRPr>
          </a:p>
        </p:txBody>
      </p:sp>
      <p:sp>
        <p:nvSpPr>
          <p:cNvPr id="22" name="TextBox 21"/>
          <p:cNvSpPr txBox="1"/>
          <p:nvPr/>
        </p:nvSpPr>
        <p:spPr>
          <a:xfrm>
            <a:off x="6816396" y="4382869"/>
            <a:ext cx="2136349" cy="646331"/>
          </a:xfrm>
          <a:prstGeom prst="rect">
            <a:avLst/>
          </a:prstGeom>
          <a:noFill/>
        </p:spPr>
        <p:txBody>
          <a:bodyPr wrap="square" rtlCol="0">
            <a:spAutoFit/>
          </a:bodyPr>
          <a:lstStyle/>
          <a:p>
            <a:pPr algn="ctr"/>
            <a:r>
              <a:rPr lang="en-US" b="1" i="1" dirty="0" smtClean="0"/>
              <a:t>Attitudes</a:t>
            </a:r>
          </a:p>
          <a:p>
            <a:pPr algn="ctr"/>
            <a:r>
              <a:rPr lang="en-US" b="1" dirty="0" smtClean="0"/>
              <a:t>Affect “Feel”</a:t>
            </a:r>
            <a:endParaRPr lang="en-US" b="1" dirty="0"/>
          </a:p>
        </p:txBody>
      </p:sp>
      <p:cxnSp>
        <p:nvCxnSpPr>
          <p:cNvPr id="28" name="Straight Arrow Connector 27" descr="Arrow"/>
          <p:cNvCxnSpPr/>
          <p:nvPr/>
        </p:nvCxnSpPr>
        <p:spPr>
          <a:xfrm flipH="1">
            <a:off x="7320383" y="5043645"/>
            <a:ext cx="564188" cy="47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41744" y="5628548"/>
            <a:ext cx="90758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Attitudes</a:t>
            </a:r>
            <a:endParaRPr lang="en-US" sz="1100" dirty="0">
              <a:solidFill>
                <a:schemeClr val="tx1"/>
              </a:solidFill>
              <a:latin typeface="Arial Black" pitchFamily="34" charset="0"/>
            </a:endParaRPr>
          </a:p>
        </p:txBody>
      </p:sp>
      <p:sp>
        <p:nvSpPr>
          <p:cNvPr id="11" name="TextBox 10"/>
          <p:cNvSpPr txBox="1"/>
          <p:nvPr/>
        </p:nvSpPr>
        <p:spPr>
          <a:xfrm>
            <a:off x="207176" y="3912215"/>
            <a:ext cx="2278282" cy="923330"/>
          </a:xfrm>
          <a:prstGeom prst="rect">
            <a:avLst/>
          </a:prstGeom>
          <a:noFill/>
        </p:spPr>
        <p:txBody>
          <a:bodyPr wrap="square" rtlCol="0">
            <a:spAutoFit/>
          </a:bodyPr>
          <a:lstStyle/>
          <a:p>
            <a:pPr algn="ctr"/>
            <a:r>
              <a:rPr lang="en-US" b="1" i="1" dirty="0" smtClean="0"/>
              <a:t>Knowledge</a:t>
            </a:r>
          </a:p>
          <a:p>
            <a:pPr algn="ctr"/>
            <a:r>
              <a:rPr lang="en-US" b="1" dirty="0" smtClean="0"/>
              <a:t>Cognitions “Think”</a:t>
            </a:r>
            <a:endParaRPr lang="en-US" b="1" dirty="0"/>
          </a:p>
        </p:txBody>
      </p:sp>
      <p:cxnSp>
        <p:nvCxnSpPr>
          <p:cNvPr id="15" name="Straight Arrow Connector 14" descr="Arrow"/>
          <p:cNvCxnSpPr/>
          <p:nvPr/>
        </p:nvCxnSpPr>
        <p:spPr>
          <a:xfrm>
            <a:off x="1198316" y="4841084"/>
            <a:ext cx="609600" cy="769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43857" y="5656261"/>
            <a:ext cx="1081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Knowledge</a:t>
            </a:r>
            <a:endParaRPr lang="en-US" sz="1100" dirty="0">
              <a:solidFill>
                <a:schemeClr val="tx1"/>
              </a:solidFill>
              <a:latin typeface="Arial Black" pitchFamily="34" charset="0"/>
            </a:endParaRPr>
          </a:p>
        </p:txBody>
      </p:sp>
      <p:sp>
        <p:nvSpPr>
          <p:cNvPr id="17" name="TextBox 16"/>
          <p:cNvSpPr txBox="1"/>
          <p:nvPr/>
        </p:nvSpPr>
        <p:spPr>
          <a:xfrm>
            <a:off x="5721304" y="1537865"/>
            <a:ext cx="1752600" cy="923330"/>
          </a:xfrm>
          <a:prstGeom prst="rect">
            <a:avLst/>
          </a:prstGeom>
          <a:noFill/>
        </p:spPr>
        <p:txBody>
          <a:bodyPr wrap="square" rtlCol="0">
            <a:spAutoFit/>
          </a:bodyPr>
          <a:lstStyle/>
          <a:p>
            <a:pPr algn="ctr"/>
            <a:r>
              <a:rPr lang="en-US" b="1" i="1" dirty="0" smtClean="0"/>
              <a:t>Skills</a:t>
            </a:r>
          </a:p>
          <a:p>
            <a:pPr algn="ctr"/>
            <a:r>
              <a:rPr lang="en-US" b="1" dirty="0" smtClean="0"/>
              <a:t>Behaviors “Do”</a:t>
            </a:r>
            <a:endParaRPr lang="en-US" b="1" dirty="0"/>
          </a:p>
        </p:txBody>
      </p:sp>
      <p:cxnSp>
        <p:nvCxnSpPr>
          <p:cNvPr id="27" name="Straight Arrow Connector 26" descr="Arrow"/>
          <p:cNvCxnSpPr/>
          <p:nvPr/>
        </p:nvCxnSpPr>
        <p:spPr>
          <a:xfrm flipH="1">
            <a:off x="5376619" y="2157758"/>
            <a:ext cx="790150" cy="37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66006" y="2484120"/>
            <a:ext cx="1227910" cy="4114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00" dirty="0" smtClean="0">
                <a:solidFill>
                  <a:schemeClr val="tx1"/>
                </a:solidFill>
                <a:latin typeface="Arial Black" pitchFamily="34" charset="0"/>
              </a:rPr>
              <a:t>Performance Skills</a:t>
            </a:r>
            <a:endParaRPr lang="en-US" sz="1100" dirty="0">
              <a:solidFill>
                <a:schemeClr val="tx1"/>
              </a:solidFill>
              <a:latin typeface="Arial Black" pitchFamily="34" charset="0"/>
            </a:endParaRPr>
          </a:p>
        </p:txBody>
      </p:sp>
      <p:sp>
        <p:nvSpPr>
          <p:cNvPr id="2" name="Title 1"/>
          <p:cNvSpPr>
            <a:spLocks noGrp="1"/>
          </p:cNvSpPr>
          <p:nvPr>
            <p:ph type="title"/>
          </p:nvPr>
        </p:nvSpPr>
        <p:spPr>
          <a:xfrm>
            <a:off x="152400" y="257292"/>
            <a:ext cx="8686800" cy="776949"/>
          </a:xfrm>
        </p:spPr>
        <p:txBody>
          <a:bodyPr>
            <a:noAutofit/>
          </a:bodyPr>
          <a:lstStyle/>
          <a:p>
            <a:r>
              <a:rPr lang="en-US" sz="2800" dirty="0"/>
              <a:t>Framework for Public Health Incident Leadership</a:t>
            </a:r>
          </a:p>
        </p:txBody>
      </p:sp>
    </p:spTree>
    <p:extLst>
      <p:ext uri="{BB962C8B-B14F-4D97-AF65-F5344CB8AC3E}">
        <p14:creationId xmlns:p14="http://schemas.microsoft.com/office/powerpoint/2010/main" val="39255686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fontScale="62500" lnSpcReduction="20000"/>
          </a:bodyPr>
          <a:lstStyle/>
          <a:p>
            <a:pPr fontAlgn="base"/>
            <a:r>
              <a:rPr lang="en-US" dirty="0"/>
              <a:t>Begun, J., &amp; Malcolm, J. (2014). </a:t>
            </a:r>
            <a:r>
              <a:rPr lang="en-US" i="1" dirty="0"/>
              <a:t>Leading public health: A competency framework</a:t>
            </a:r>
            <a:r>
              <a:rPr lang="en-US" dirty="0"/>
              <a:t>. New York, NY: Springer Publishing Company, LLC.​</a:t>
            </a:r>
          </a:p>
          <a:p>
            <a:pPr marL="0" indent="0" fontAlgn="base">
              <a:buNone/>
            </a:pPr>
            <a:endParaRPr lang="en-US" dirty="0"/>
          </a:p>
          <a:p>
            <a:pPr fontAlgn="base"/>
            <a:r>
              <a:rPr lang="en-US" dirty="0"/>
              <a:t>Deitchman, S. (2013). Enhancing crisis leadership in public health emergencies.</a:t>
            </a:r>
            <a:r>
              <a:rPr lang="en-US" i="1" dirty="0"/>
              <a:t> Disaster Medicine and Public Health Preparedness, 7</a:t>
            </a:r>
            <a:r>
              <a:rPr lang="en-US" dirty="0"/>
              <a:t>(5), 534-540.​</a:t>
            </a:r>
          </a:p>
          <a:p>
            <a:pPr marL="0" indent="0" fontAlgn="base">
              <a:buNone/>
            </a:pPr>
            <a:endParaRPr lang="en-US" dirty="0"/>
          </a:p>
          <a:p>
            <a:pPr fontAlgn="base"/>
            <a:r>
              <a:rPr lang="en-US" dirty="0"/>
              <a:t>DuBrin, A. J. (Ed.). (2013). </a:t>
            </a:r>
            <a:r>
              <a:rPr lang="en-US" i="1" dirty="0"/>
              <a:t>Handbook of research on crisis leadership in organizations</a:t>
            </a:r>
            <a:r>
              <a:rPr lang="en-US" dirty="0"/>
              <a:t>. Cheltenham, UK ; Northampton, Mass: Edward Elgar Publishing.​</a:t>
            </a:r>
          </a:p>
          <a:p>
            <a:pPr marL="0" indent="0" fontAlgn="base">
              <a:buNone/>
            </a:pPr>
            <a:endParaRPr lang="en-US" dirty="0"/>
          </a:p>
          <a:p>
            <a:pPr fontAlgn="base"/>
            <a:r>
              <a:rPr lang="en-US" dirty="0"/>
              <a:t>Heifetz, R., &amp; Laurie, D. (1997). The Work of Leadership. </a:t>
            </a:r>
            <a:r>
              <a:rPr lang="en-US" i="1" dirty="0"/>
              <a:t>Harvard Business Review</a:t>
            </a:r>
            <a:r>
              <a:rPr lang="en-US" dirty="0"/>
              <a:t>, January-February, 124-134.​</a:t>
            </a:r>
          </a:p>
          <a:p>
            <a:pPr marL="0" indent="0" fontAlgn="base">
              <a:buNone/>
            </a:pPr>
            <a:endParaRPr lang="en-US" dirty="0"/>
          </a:p>
          <a:p>
            <a:pPr fontAlgn="base"/>
            <a:r>
              <a:rPr lang="en-US" dirty="0"/>
              <a:t>Kouzes, J., &amp; Posner, B. (2007). </a:t>
            </a:r>
            <a:r>
              <a:rPr lang="en-US" i="1" dirty="0"/>
              <a:t>The Leadership Challenge</a:t>
            </a:r>
            <a:r>
              <a:rPr lang="en-US" dirty="0"/>
              <a:t>. San Francisco, CA: Jossey-Bass.​</a:t>
            </a:r>
          </a:p>
          <a:p>
            <a:pPr marL="0" indent="0" fontAlgn="base">
              <a:buNone/>
            </a:pPr>
            <a:endParaRPr lang="en-US" dirty="0"/>
          </a:p>
          <a:p>
            <a:pPr fontAlgn="base"/>
            <a:r>
              <a:rPr lang="en-US" dirty="0"/>
              <a:t>Marcus, L., Dorn, B., &amp; Henderson, J. (2006). Meta-leadership and national preparedness: a model to build government connectivity. </a:t>
            </a:r>
            <a:r>
              <a:rPr lang="en-US" i="1" dirty="0"/>
              <a:t>Biosecurity and Bioterrorism: Biodefense Strategy, Practice, and Science</a:t>
            </a:r>
            <a:r>
              <a:rPr lang="en-US" dirty="0"/>
              <a:t>. 4(2), 128-134.​</a:t>
            </a:r>
            <a:br>
              <a:rPr lang="en-US" dirty="0"/>
            </a:br>
            <a:r>
              <a:rPr lang="en-US" dirty="0"/>
              <a:t>​</a:t>
            </a:r>
          </a:p>
        </p:txBody>
      </p:sp>
    </p:spTree>
    <p:extLst>
      <p:ext uri="{BB962C8B-B14F-4D97-AF65-F5344CB8AC3E}">
        <p14:creationId xmlns:p14="http://schemas.microsoft.com/office/powerpoint/2010/main" val="2977189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Table relating ICS structure to public health response activities." title="Public Health and the Incident Command System"/>
          <p:cNvGraphicFramePr>
            <a:graphicFrameLocks noGrp="1"/>
          </p:cNvGraphicFramePr>
          <p:nvPr>
            <p:ph sz="quarter" idx="1"/>
            <p:extLst>
              <p:ext uri="{D42A27DB-BD31-4B8C-83A1-F6EECF244321}">
                <p14:modId xmlns:p14="http://schemas.microsoft.com/office/powerpoint/2010/main" val="3386098407"/>
              </p:ext>
            </p:extLst>
          </p:nvPr>
        </p:nvGraphicFramePr>
        <p:xfrm>
          <a:off x="381000" y="2057400"/>
          <a:ext cx="8534400" cy="2998470"/>
        </p:xfrm>
        <a:graphic>
          <a:graphicData uri="http://schemas.openxmlformats.org/drawingml/2006/table">
            <a:tbl>
              <a:tblPr firstRow="1" bandRow="1">
                <a:tableStyleId>{EB344D84-9AFB-497E-A393-DC336BA19D2E}</a:tableStyleId>
              </a:tblPr>
              <a:tblGrid>
                <a:gridCol w="4267200"/>
                <a:gridCol w="4267200"/>
              </a:tblGrid>
              <a:tr h="438150">
                <a:tc>
                  <a:txBody>
                    <a:bodyPr/>
                    <a:lstStyle/>
                    <a:p>
                      <a:r>
                        <a:rPr lang="en-US" b="1" dirty="0" smtClean="0"/>
                        <a:t>Incident Command System</a:t>
                      </a:r>
                      <a:endParaRPr lang="en-US" b="1" dirty="0"/>
                    </a:p>
                  </a:txBody>
                  <a:tcPr/>
                </a:tc>
                <a:tc>
                  <a:txBody>
                    <a:bodyPr/>
                    <a:lstStyle/>
                    <a:p>
                      <a:r>
                        <a:rPr lang="en-US" b="1" dirty="0" smtClean="0"/>
                        <a:t>Public Health</a:t>
                      </a:r>
                      <a:endParaRPr lang="en-US" b="1" dirty="0"/>
                    </a:p>
                  </a:txBody>
                  <a:tcPr/>
                </a:tc>
              </a:tr>
              <a:tr h="438150">
                <a:tc>
                  <a:txBody>
                    <a:bodyPr/>
                    <a:lstStyle/>
                    <a:p>
                      <a:r>
                        <a:rPr lang="en-US" b="1" dirty="0" smtClean="0"/>
                        <a:t>Command and Control</a:t>
                      </a:r>
                      <a:endParaRPr lang="en-US" b="1" dirty="0"/>
                    </a:p>
                  </a:txBody>
                  <a:tcPr/>
                </a:tc>
                <a:tc>
                  <a:txBody>
                    <a:bodyPr/>
                    <a:lstStyle/>
                    <a:p>
                      <a:r>
                        <a:rPr lang="en-US" b="1" dirty="0" smtClean="0"/>
                        <a:t>Coordination</a:t>
                      </a:r>
                    </a:p>
                    <a:p>
                      <a:endParaRPr lang="en-US" b="1" dirty="0"/>
                    </a:p>
                  </a:txBody>
                  <a:tcPr/>
                </a:tc>
              </a:tr>
              <a:tr h="438150">
                <a:tc>
                  <a:txBody>
                    <a:bodyPr/>
                    <a:lstStyle/>
                    <a:p>
                      <a:r>
                        <a:rPr lang="en-US" b="1" dirty="0" smtClean="0"/>
                        <a:t>Hierarchical</a:t>
                      </a:r>
                      <a:endParaRPr lang="en-US" b="1" dirty="0"/>
                    </a:p>
                  </a:txBody>
                  <a:tcPr/>
                </a:tc>
                <a:tc>
                  <a:txBody>
                    <a:bodyPr/>
                    <a:lstStyle/>
                    <a:p>
                      <a:r>
                        <a:rPr lang="en-US" b="1" dirty="0" smtClean="0"/>
                        <a:t>Collaborative</a:t>
                      </a:r>
                    </a:p>
                    <a:p>
                      <a:endParaRPr lang="en-US" b="1" dirty="0"/>
                    </a:p>
                  </a:txBody>
                  <a:tcPr/>
                </a:tc>
              </a:tr>
              <a:tr h="438150">
                <a:tc>
                  <a:txBody>
                    <a:bodyPr/>
                    <a:lstStyle/>
                    <a:p>
                      <a:r>
                        <a:rPr lang="en-US" b="1" dirty="0" smtClean="0"/>
                        <a:t>Militarized</a:t>
                      </a:r>
                      <a:r>
                        <a:rPr lang="en-US" b="1" baseline="0" dirty="0" smtClean="0"/>
                        <a:t> Terminology</a:t>
                      </a:r>
                      <a:endParaRPr lang="en-US" b="1" dirty="0"/>
                    </a:p>
                  </a:txBody>
                  <a:tcPr/>
                </a:tc>
                <a:tc>
                  <a:txBody>
                    <a:bodyPr/>
                    <a:lstStyle/>
                    <a:p>
                      <a:r>
                        <a:rPr lang="en-US" b="1" dirty="0" smtClean="0"/>
                        <a:t>Public Health Terminology</a:t>
                      </a:r>
                    </a:p>
                    <a:p>
                      <a:endParaRPr lang="en-US" b="1" dirty="0" smtClean="0"/>
                    </a:p>
                  </a:txBody>
                  <a:tcPr/>
                </a:tc>
              </a:tr>
              <a:tr h="438150">
                <a:tc>
                  <a:txBody>
                    <a:bodyPr/>
                    <a:lstStyle/>
                    <a:p>
                      <a:r>
                        <a:rPr lang="en-US" b="1" dirty="0" smtClean="0"/>
                        <a:t>Expedited Decision-making</a:t>
                      </a:r>
                      <a:endParaRPr lang="en-US" b="1" dirty="0"/>
                    </a:p>
                  </a:txBody>
                  <a:tcPr/>
                </a:tc>
                <a:tc>
                  <a:txBody>
                    <a:bodyPr/>
                    <a:lstStyle/>
                    <a:p>
                      <a:r>
                        <a:rPr lang="en-US" b="1" dirty="0" smtClean="0"/>
                        <a:t>Consensus</a:t>
                      </a:r>
                      <a:r>
                        <a:rPr lang="en-US" b="1" baseline="0" dirty="0" smtClean="0"/>
                        <a:t> Decision-making</a:t>
                      </a:r>
                    </a:p>
                    <a:p>
                      <a:endParaRPr lang="en-US" b="1" dirty="0" smtClean="0"/>
                    </a:p>
                  </a:txBody>
                  <a:tcPr/>
                </a:tc>
              </a:tr>
            </a:tbl>
          </a:graphicData>
        </a:graphic>
      </p:graphicFrame>
      <p:sp>
        <p:nvSpPr>
          <p:cNvPr id="2" name="Title 1"/>
          <p:cNvSpPr>
            <a:spLocks noGrp="1"/>
          </p:cNvSpPr>
          <p:nvPr>
            <p:ph type="title"/>
          </p:nvPr>
        </p:nvSpPr>
        <p:spPr/>
        <p:txBody>
          <a:bodyPr>
            <a:normAutofit fontScale="90000"/>
          </a:bodyPr>
          <a:lstStyle/>
          <a:p>
            <a:r>
              <a:rPr lang="en-US" dirty="0" smtClean="0"/>
              <a:t>Public Health and the Incident Command System</a:t>
            </a:r>
            <a:endParaRPr lang="en-US" dirty="0"/>
          </a:p>
        </p:txBody>
      </p:sp>
    </p:spTree>
    <p:extLst>
      <p:ext uri="{BB962C8B-B14F-4D97-AF65-F5344CB8AC3E}">
        <p14:creationId xmlns:p14="http://schemas.microsoft.com/office/powerpoint/2010/main" val="4056361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90600" y="1981200"/>
            <a:ext cx="7162800" cy="2514600"/>
          </a:xfrm>
        </p:spPr>
        <p:txBody>
          <a:bodyPr/>
          <a:lstStyle/>
          <a:p>
            <a:r>
              <a:rPr lang="en-US" dirty="0" smtClean="0"/>
              <a:t>Are there certain characteristics, traits, or attributes that increase the likelihood of being an effective Public </a:t>
            </a:r>
            <a:r>
              <a:rPr lang="en-US" dirty="0"/>
              <a:t>H</a:t>
            </a:r>
            <a:r>
              <a:rPr lang="en-US" dirty="0" smtClean="0"/>
              <a:t>ealth Incident Commander?</a:t>
            </a:r>
            <a:endParaRPr lang="en-US" dirty="0"/>
          </a:p>
        </p:txBody>
      </p:sp>
    </p:spTree>
    <p:extLst>
      <p:ext uri="{BB962C8B-B14F-4D97-AF65-F5344CB8AC3E}">
        <p14:creationId xmlns:p14="http://schemas.microsoft.com/office/powerpoint/2010/main" val="27951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00600" y="1490472"/>
            <a:ext cx="4038600" cy="4681728"/>
          </a:xfrm>
        </p:spPr>
        <p:txBody>
          <a:bodyPr/>
          <a:lstStyle/>
          <a:p>
            <a:pPr marL="274320" lvl="2" indent="-274320">
              <a:buClr>
                <a:schemeClr val="accent1"/>
              </a:buClr>
              <a:buSzPct val="85000"/>
              <a:buFont typeface="Wingdings 2"/>
              <a:buChar char=""/>
            </a:pPr>
            <a:r>
              <a:rPr lang="en-US" sz="2400" dirty="0"/>
              <a:t>In your opinion, what key criteria should be considered when selecting someone who can function as an Incident Commander for an emergency response? </a:t>
            </a:r>
          </a:p>
          <a:p>
            <a:endParaRPr lang="en-US" dirty="0"/>
          </a:p>
        </p:txBody>
      </p:sp>
      <p:sp>
        <p:nvSpPr>
          <p:cNvPr id="3" name="Content Placeholder 2"/>
          <p:cNvSpPr>
            <a:spLocks noGrp="1"/>
          </p:cNvSpPr>
          <p:nvPr>
            <p:ph sz="half" idx="1"/>
          </p:nvPr>
        </p:nvSpPr>
        <p:spPr>
          <a:xfrm>
            <a:off x="301752" y="1490472"/>
            <a:ext cx="4038600" cy="4681728"/>
          </a:xfrm>
        </p:spPr>
        <p:txBody>
          <a:bodyPr/>
          <a:lstStyle/>
          <a:p>
            <a:pPr marL="342900" lvl="2" indent="-342900">
              <a:buClr>
                <a:schemeClr val="accent1"/>
              </a:buClr>
              <a:buSzPct val="85000"/>
              <a:buFont typeface="Georgia" panose="02040502050405020303" pitchFamily="18" charset="0"/>
              <a:buChar char="●"/>
            </a:pPr>
            <a:r>
              <a:rPr lang="en-US" sz="2400" dirty="0" smtClean="0"/>
              <a:t>I want you to think of someone who has successfully modeled the role of Incident Commander to you during an emergency response event. What made them an ideal Incident Commander?</a:t>
            </a:r>
          </a:p>
          <a:p>
            <a:pPr marL="0" indent="0">
              <a:buNone/>
            </a:pPr>
            <a:endParaRPr lang="en-US" dirty="0"/>
          </a:p>
        </p:txBody>
      </p:sp>
      <p:sp>
        <p:nvSpPr>
          <p:cNvPr id="2" name="Title 1"/>
          <p:cNvSpPr>
            <a:spLocks noGrp="1"/>
          </p:cNvSpPr>
          <p:nvPr>
            <p:ph type="title"/>
          </p:nvPr>
        </p:nvSpPr>
        <p:spPr/>
        <p:txBody>
          <a:bodyPr/>
          <a:lstStyle/>
          <a:p>
            <a:r>
              <a:rPr lang="en-US" dirty="0"/>
              <a:t>Small Group Discussion</a:t>
            </a:r>
          </a:p>
        </p:txBody>
      </p:sp>
    </p:spTree>
    <p:extLst>
      <p:ext uri="{BB962C8B-B14F-4D97-AF65-F5344CB8AC3E}">
        <p14:creationId xmlns:p14="http://schemas.microsoft.com/office/powerpoint/2010/main" val="2430327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00600" y="1566672"/>
            <a:ext cx="4038600" cy="4681728"/>
          </a:xfrm>
        </p:spPr>
        <p:txBody>
          <a:bodyPr>
            <a:normAutofit fontScale="92500" lnSpcReduction="10000"/>
          </a:bodyPr>
          <a:lstStyle/>
          <a:p>
            <a:r>
              <a:rPr lang="en-US" dirty="0"/>
              <a:t>Forward thinking</a:t>
            </a:r>
          </a:p>
          <a:p>
            <a:r>
              <a:rPr lang="en-US" dirty="0"/>
              <a:t>Trusting of team</a:t>
            </a:r>
          </a:p>
          <a:p>
            <a:r>
              <a:rPr lang="en-US" dirty="0"/>
              <a:t>E</a:t>
            </a:r>
            <a:r>
              <a:rPr lang="en-US" dirty="0" smtClean="0"/>
              <a:t>mergency </a:t>
            </a:r>
            <a:r>
              <a:rPr lang="en-US" dirty="0"/>
              <a:t>preparedness experience</a:t>
            </a:r>
          </a:p>
          <a:p>
            <a:r>
              <a:rPr lang="en-US" dirty="0"/>
              <a:t>Core competencies in leadership</a:t>
            </a:r>
          </a:p>
          <a:p>
            <a:r>
              <a:rPr lang="en-US" dirty="0"/>
              <a:t>Likes working in teams</a:t>
            </a:r>
          </a:p>
          <a:p>
            <a:r>
              <a:rPr lang="en-US" dirty="0"/>
              <a:t>Willing to take charge</a:t>
            </a:r>
          </a:p>
          <a:p>
            <a:r>
              <a:rPr lang="en-US" dirty="0"/>
              <a:t>Comfort with changing and uncertain environment of a disaster</a:t>
            </a:r>
          </a:p>
          <a:p>
            <a:r>
              <a:rPr lang="en-US" dirty="0" smtClean="0"/>
              <a:t>Mentoring </a:t>
            </a:r>
            <a:r>
              <a:rPr lang="en-US" dirty="0"/>
              <a:t>demeanor</a:t>
            </a:r>
          </a:p>
          <a:p>
            <a:pPr marL="0" indent="0">
              <a:buNone/>
            </a:pPr>
            <a:endParaRPr lang="en-US" dirty="0"/>
          </a:p>
        </p:txBody>
      </p:sp>
      <p:sp>
        <p:nvSpPr>
          <p:cNvPr id="3" name="Content Placeholder 2"/>
          <p:cNvSpPr>
            <a:spLocks noGrp="1"/>
          </p:cNvSpPr>
          <p:nvPr>
            <p:ph sz="half" idx="1"/>
          </p:nvPr>
        </p:nvSpPr>
        <p:spPr>
          <a:xfrm>
            <a:off x="301752" y="1566672"/>
            <a:ext cx="4038600" cy="4681728"/>
          </a:xfrm>
        </p:spPr>
        <p:txBody>
          <a:bodyPr>
            <a:normAutofit fontScale="92500" lnSpcReduction="10000"/>
          </a:bodyPr>
          <a:lstStyle/>
          <a:p>
            <a:r>
              <a:rPr lang="en-US" dirty="0"/>
              <a:t>Big picture perspective</a:t>
            </a:r>
          </a:p>
          <a:p>
            <a:r>
              <a:rPr lang="en-US" dirty="0"/>
              <a:t>Good communication </a:t>
            </a:r>
          </a:p>
          <a:p>
            <a:r>
              <a:rPr lang="en-US" dirty="0"/>
              <a:t>Calm</a:t>
            </a:r>
          </a:p>
          <a:p>
            <a:r>
              <a:rPr lang="en-US" dirty="0"/>
              <a:t>Familiar with ICS framework, system, and roles </a:t>
            </a:r>
          </a:p>
          <a:p>
            <a:r>
              <a:rPr lang="en-US" dirty="0"/>
              <a:t>Confidence </a:t>
            </a:r>
          </a:p>
          <a:p>
            <a:r>
              <a:rPr lang="en-US" dirty="0"/>
              <a:t>Flexible</a:t>
            </a:r>
          </a:p>
          <a:p>
            <a:r>
              <a:rPr lang="en-US" dirty="0"/>
              <a:t>Approachable</a:t>
            </a:r>
          </a:p>
          <a:p>
            <a:r>
              <a:rPr lang="en-US" dirty="0" smtClean="0"/>
              <a:t>Delegates</a:t>
            </a:r>
            <a:endParaRPr lang="en-US" dirty="0"/>
          </a:p>
          <a:p>
            <a:r>
              <a:rPr lang="en-US" dirty="0"/>
              <a:t>Deliberate</a:t>
            </a:r>
          </a:p>
          <a:p>
            <a:pPr marL="0" indent="0">
              <a:buNone/>
            </a:pPr>
            <a:endParaRPr lang="en-US" dirty="0"/>
          </a:p>
        </p:txBody>
      </p:sp>
      <p:sp>
        <p:nvSpPr>
          <p:cNvPr id="2" name="Title 1"/>
          <p:cNvSpPr>
            <a:spLocks noGrp="1"/>
          </p:cNvSpPr>
          <p:nvPr>
            <p:ph type="title"/>
          </p:nvPr>
        </p:nvSpPr>
        <p:spPr>
          <a:xfrm>
            <a:off x="301752" y="152400"/>
            <a:ext cx="8534400" cy="758952"/>
          </a:xfrm>
        </p:spPr>
        <p:txBody>
          <a:bodyPr>
            <a:normAutofit fontScale="90000"/>
          </a:bodyPr>
          <a:lstStyle/>
          <a:p>
            <a:r>
              <a:rPr lang="en-US" dirty="0"/>
              <a:t>Public Health and the Incident Command System</a:t>
            </a:r>
          </a:p>
        </p:txBody>
      </p:sp>
    </p:spTree>
    <p:extLst>
      <p:ext uri="{BB962C8B-B14F-4D97-AF65-F5344CB8AC3E}">
        <p14:creationId xmlns:p14="http://schemas.microsoft.com/office/powerpoint/2010/main" val="3747896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4419600"/>
          </a:xfrm>
        </p:spPr>
        <p:txBody>
          <a:bodyPr>
            <a:normAutofit/>
          </a:bodyPr>
          <a:lstStyle/>
          <a:p>
            <a:r>
              <a:rPr lang="en-US" sz="3200" dirty="0" smtClean="0"/>
              <a:t>“Many attributes of leaders that would facilitate their effectiveness in general would also be useful in getting others through a crisis…” (DuBrin 2013)</a:t>
            </a:r>
            <a:br>
              <a:rPr lang="en-US" sz="3200" dirty="0" smtClean="0"/>
            </a:br>
            <a:r>
              <a:rPr lang="en-US" sz="3200" dirty="0"/>
              <a:t/>
            </a:r>
            <a:br>
              <a:rPr lang="en-US" sz="3200" dirty="0"/>
            </a:br>
            <a:r>
              <a:rPr lang="en-US" sz="3200" dirty="0"/>
              <a:t/>
            </a:r>
            <a:br>
              <a:rPr lang="en-US" sz="3200" dirty="0"/>
            </a:br>
            <a:r>
              <a:rPr lang="en-US" sz="3200" dirty="0"/>
              <a:t/>
            </a:r>
            <a:br>
              <a:rPr lang="en-US" sz="3200" dirty="0"/>
            </a:br>
            <a:endParaRPr lang="en-US" sz="1600" dirty="0"/>
          </a:p>
        </p:txBody>
      </p:sp>
    </p:spTree>
    <p:extLst>
      <p:ext uri="{BB962C8B-B14F-4D97-AF65-F5344CB8AC3E}">
        <p14:creationId xmlns:p14="http://schemas.microsoft.com/office/powerpoint/2010/main" val="3604604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marL="0" indent="0">
              <a:buNone/>
            </a:pPr>
            <a:r>
              <a:rPr lang="en-US" dirty="0"/>
              <a:t>F</a:t>
            </a:r>
            <a:r>
              <a:rPr lang="en-US" dirty="0" smtClean="0"/>
              <a:t>illing </a:t>
            </a:r>
            <a:r>
              <a:rPr lang="en-US" dirty="0"/>
              <a:t>the role of Incident Commander </a:t>
            </a:r>
            <a:r>
              <a:rPr lang="en-US" i="1" dirty="0"/>
              <a:t>does </a:t>
            </a:r>
            <a:r>
              <a:rPr lang="en-US" dirty="0"/>
              <a:t>feel </a:t>
            </a:r>
            <a:r>
              <a:rPr lang="en-US" dirty="0" smtClean="0"/>
              <a:t>different:</a:t>
            </a:r>
          </a:p>
          <a:p>
            <a:r>
              <a:rPr lang="en-US" dirty="0" smtClean="0"/>
              <a:t>Tensions </a:t>
            </a:r>
            <a:r>
              <a:rPr lang="en-US" dirty="0"/>
              <a:t>are high</a:t>
            </a:r>
          </a:p>
          <a:p>
            <a:r>
              <a:rPr lang="en-US" dirty="0" smtClean="0"/>
              <a:t>Structure differs </a:t>
            </a:r>
            <a:r>
              <a:rPr lang="en-US" dirty="0"/>
              <a:t>from </a:t>
            </a:r>
            <a:r>
              <a:rPr lang="en-US" dirty="0" smtClean="0"/>
              <a:t>everyday work</a:t>
            </a:r>
          </a:p>
          <a:p>
            <a:r>
              <a:rPr lang="en-US" dirty="0" smtClean="0"/>
              <a:t>Intense pace</a:t>
            </a:r>
          </a:p>
          <a:p>
            <a:r>
              <a:rPr lang="en-US" dirty="0" smtClean="0"/>
              <a:t>Ambiguity</a:t>
            </a:r>
          </a:p>
          <a:p>
            <a:r>
              <a:rPr lang="en-US" dirty="0" smtClean="0"/>
              <a:t>Not subject </a:t>
            </a:r>
            <a:r>
              <a:rPr lang="en-US" dirty="0"/>
              <a:t>matter </a:t>
            </a:r>
            <a:r>
              <a:rPr lang="en-US" dirty="0" smtClean="0"/>
              <a:t>expert</a:t>
            </a:r>
            <a:endParaRPr lang="en-US" dirty="0"/>
          </a:p>
          <a:p>
            <a:r>
              <a:rPr lang="en-US" dirty="0"/>
              <a:t>Leading </a:t>
            </a:r>
            <a:r>
              <a:rPr lang="en-US" dirty="0" smtClean="0"/>
              <a:t>unfamiliar people </a:t>
            </a:r>
          </a:p>
          <a:p>
            <a:r>
              <a:rPr lang="en-US" dirty="0" smtClean="0"/>
              <a:t>Partnering </a:t>
            </a:r>
            <a:r>
              <a:rPr lang="en-US" dirty="0"/>
              <a:t>with various organizations</a:t>
            </a:r>
          </a:p>
          <a:p>
            <a:r>
              <a:rPr lang="en-US" dirty="0" smtClean="0"/>
              <a:t>Competing demands</a:t>
            </a:r>
            <a:endParaRPr lang="en-US" dirty="0"/>
          </a:p>
        </p:txBody>
      </p:sp>
      <p:sp>
        <p:nvSpPr>
          <p:cNvPr id="2" name="Title 1"/>
          <p:cNvSpPr>
            <a:spLocks noGrp="1"/>
          </p:cNvSpPr>
          <p:nvPr>
            <p:ph type="title"/>
          </p:nvPr>
        </p:nvSpPr>
        <p:spPr>
          <a:xfrm>
            <a:off x="301752" y="228600"/>
            <a:ext cx="8534400" cy="762000"/>
          </a:xfrm>
        </p:spPr>
        <p:txBody>
          <a:bodyPr>
            <a:normAutofit fontScale="90000"/>
          </a:bodyPr>
          <a:lstStyle/>
          <a:p>
            <a:r>
              <a:rPr lang="en-US" dirty="0"/>
              <a:t>Public Health and the Incident Command System</a:t>
            </a:r>
          </a:p>
        </p:txBody>
      </p:sp>
    </p:spTree>
    <p:extLst>
      <p:ext uri="{BB962C8B-B14F-4D97-AF65-F5344CB8AC3E}">
        <p14:creationId xmlns:p14="http://schemas.microsoft.com/office/powerpoint/2010/main" val="189405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3352800"/>
          </a:xfrm>
        </p:spPr>
        <p:txBody>
          <a:bodyPr>
            <a:normAutofit/>
          </a:bodyPr>
          <a:lstStyle/>
          <a:p>
            <a:r>
              <a:rPr lang="en-US" sz="3600" dirty="0" smtClean="0"/>
              <a:t>Crisis Leadership </a:t>
            </a:r>
            <a:br>
              <a:rPr lang="en-US" sz="3600" dirty="0" smtClean="0"/>
            </a:br>
            <a:r>
              <a:rPr lang="en-US" sz="3600" dirty="0" smtClean="0"/>
              <a:t>vs. </a:t>
            </a:r>
            <a:br>
              <a:rPr lang="en-US" sz="3600" dirty="0" smtClean="0"/>
            </a:br>
            <a:r>
              <a:rPr lang="en-US" sz="3600" dirty="0" smtClean="0"/>
              <a:t>Everyday Leadership</a:t>
            </a:r>
            <a:endParaRPr lang="en-US" sz="3600" dirty="0"/>
          </a:p>
        </p:txBody>
      </p:sp>
    </p:spTree>
    <p:extLst>
      <p:ext uri="{BB962C8B-B14F-4D97-AF65-F5344CB8AC3E}">
        <p14:creationId xmlns:p14="http://schemas.microsoft.com/office/powerpoint/2010/main" val="7993639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2846</TotalTime>
  <Words>4170</Words>
  <Application>Microsoft Office PowerPoint</Application>
  <PresentationFormat>On-screen Show (4:3)</PresentationFormat>
  <Paragraphs>427</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Arial Black</vt:lpstr>
      <vt:lpstr>Calibri</vt:lpstr>
      <vt:lpstr>Georgia</vt:lpstr>
      <vt:lpstr>Wingdings</vt:lpstr>
      <vt:lpstr>Wingdings 2</vt:lpstr>
      <vt:lpstr>Civic</vt:lpstr>
      <vt:lpstr>Public Health Incident Leadership</vt:lpstr>
      <vt:lpstr>Objectives</vt:lpstr>
      <vt:lpstr>Public Health and the Incident Command System</vt:lpstr>
      <vt:lpstr>Are there certain characteristics, traits, or attributes that increase the likelihood of being an effective Public Health Incident Commander?</vt:lpstr>
      <vt:lpstr>Small Group Discussion</vt:lpstr>
      <vt:lpstr>Public Health and the Incident Command System</vt:lpstr>
      <vt:lpstr>“Many attributes of leaders that would facilitate their effectiveness in general would also be useful in getting others through a crisis…” (DuBrin 2013)    </vt:lpstr>
      <vt:lpstr>Public Health and the Incident Command System</vt:lpstr>
      <vt:lpstr>Crisis Leadership  vs.  Everyday Leadership</vt:lpstr>
      <vt:lpstr>Crisis Leadership </vt:lpstr>
      <vt:lpstr>Crisis Leadership</vt:lpstr>
      <vt:lpstr>Crisis Leadership</vt:lpstr>
      <vt:lpstr>Preparing for Surprise</vt:lpstr>
      <vt:lpstr>Crisis Leadership in Public Health</vt:lpstr>
      <vt:lpstr>Everyday Leadership</vt:lpstr>
      <vt:lpstr>Transformational Leadership</vt:lpstr>
      <vt:lpstr>Transformational Leadership</vt:lpstr>
      <vt:lpstr>Transformational Leadership</vt:lpstr>
      <vt:lpstr>Everyday Leadership</vt:lpstr>
      <vt:lpstr>Meta-Leadership</vt:lpstr>
      <vt:lpstr>Meta-Leadership</vt:lpstr>
      <vt:lpstr>Meta-Leadership</vt:lpstr>
      <vt:lpstr>Everyday Leadership</vt:lpstr>
      <vt:lpstr>Adaptive Leadership</vt:lpstr>
      <vt:lpstr>Adaptive Leadership</vt:lpstr>
      <vt:lpstr>Adaptive Leadership</vt:lpstr>
      <vt:lpstr>Framework for Public Health Incident Leadership</vt:lpstr>
      <vt:lpstr>References</vt:lpstr>
    </vt:vector>
  </TitlesOfParts>
  <Company>Minnesota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Module 1: Leadership</dc:title>
  <dc:creator>MDH-EPR</dc:creator>
  <cp:lastModifiedBy>Jennifer Miller</cp:lastModifiedBy>
  <cp:revision>129</cp:revision>
  <cp:lastPrinted>2015-04-07T18:09:56Z</cp:lastPrinted>
  <dcterms:created xsi:type="dcterms:W3CDTF">2015-03-17T15:22:06Z</dcterms:created>
  <dcterms:modified xsi:type="dcterms:W3CDTF">2015-09-02T20:39:18Z</dcterms:modified>
</cp:coreProperties>
</file>