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8"/>
  </p:notesMasterIdLst>
  <p:sldIdLst>
    <p:sldId id="256" r:id="rId2"/>
    <p:sldId id="264" r:id="rId3"/>
    <p:sldId id="259" r:id="rId4"/>
    <p:sldId id="266" r:id="rId5"/>
    <p:sldId id="284" r:id="rId6"/>
    <p:sldId id="269" r:id="rId7"/>
    <p:sldId id="280" r:id="rId8"/>
    <p:sldId id="281" r:id="rId9"/>
    <p:sldId id="278" r:id="rId10"/>
    <p:sldId id="277" r:id="rId11"/>
    <p:sldId id="272" r:id="rId12"/>
    <p:sldId id="273" r:id="rId13"/>
    <p:sldId id="274" r:id="rId14"/>
    <p:sldId id="275" r:id="rId15"/>
    <p:sldId id="279" r:id="rId16"/>
    <p:sldId id="28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BA00"/>
    <a:srgbClr val="FFE989"/>
    <a:srgbClr val="E6B4BE"/>
    <a:srgbClr val="9D0B77"/>
    <a:srgbClr val="FCF0FE"/>
    <a:srgbClr val="F6D4FC"/>
    <a:srgbClr val="F6F0F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77" autoAdjust="0"/>
  </p:normalViewPr>
  <p:slideViewPr>
    <p:cSldViewPr>
      <p:cViewPr varScale="1">
        <p:scale>
          <a:sx n="75" d="100"/>
          <a:sy n="75" d="100"/>
        </p:scale>
        <p:origin x="1014"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2486"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F0E307-E8E4-4CBA-BFBF-0286CBB122F9}"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027882C1-EC90-4D7F-ACEA-1D781CE6C1FC}">
      <dgm:prSet phldrT="[Text]"/>
      <dgm:spPr/>
      <dgm:t>
        <a:bodyPr/>
        <a:lstStyle/>
        <a:p>
          <a:r>
            <a:rPr lang="en-US" dirty="0" smtClean="0"/>
            <a:t>Skill</a:t>
          </a:r>
          <a:endParaRPr lang="en-US" dirty="0"/>
        </a:p>
      </dgm:t>
      <dgm:extLst>
        <a:ext uri="{E40237B7-FDA0-4F09-8148-C483321AD2D9}">
          <dgm14:cNvPr xmlns:dgm14="http://schemas.microsoft.com/office/drawing/2010/diagram" id="0" name="" descr="Increasing Arrows Process" title="Skill"/>
        </a:ext>
      </dgm:extLst>
    </dgm:pt>
    <dgm:pt modelId="{DEFEE095-0ADC-41D8-BBDD-C63485004A30}" type="parTrans" cxnId="{4215C77B-4942-4F47-9967-3A7E3C727216}">
      <dgm:prSet/>
      <dgm:spPr/>
      <dgm:t>
        <a:bodyPr/>
        <a:lstStyle/>
        <a:p>
          <a:endParaRPr lang="en-US"/>
        </a:p>
      </dgm:t>
    </dgm:pt>
    <dgm:pt modelId="{A0A4DF26-B79C-4680-84E5-B42988BB0492}" type="sibTrans" cxnId="{4215C77B-4942-4F47-9967-3A7E3C727216}">
      <dgm:prSet/>
      <dgm:spPr/>
      <dgm:t>
        <a:bodyPr/>
        <a:lstStyle/>
        <a:p>
          <a:endParaRPr lang="en-US"/>
        </a:p>
      </dgm:t>
    </dgm:pt>
    <dgm:pt modelId="{87FEEDF1-29C3-497A-9242-5CD144F121F5}">
      <dgm:prSet phldrT="[Text]"/>
      <dgm:spPr/>
      <dgm:t>
        <a:bodyPr/>
        <a:lstStyle/>
        <a:p>
          <a:r>
            <a:rPr lang="en-US" dirty="0" smtClean="0"/>
            <a:t>Situational Awareness</a:t>
          </a:r>
        </a:p>
        <a:p>
          <a:r>
            <a:rPr lang="en-US" dirty="0" smtClean="0"/>
            <a:t>Common Language</a:t>
          </a:r>
          <a:endParaRPr lang="en-US" dirty="0"/>
        </a:p>
      </dgm:t>
    </dgm:pt>
    <dgm:pt modelId="{A9238A6E-EC46-462A-94AC-F31A4EA814E3}" type="parTrans" cxnId="{72F3020F-C014-4E99-AEE2-B711D9CFF003}">
      <dgm:prSet/>
      <dgm:spPr/>
      <dgm:t>
        <a:bodyPr/>
        <a:lstStyle/>
        <a:p>
          <a:endParaRPr lang="en-US"/>
        </a:p>
      </dgm:t>
    </dgm:pt>
    <dgm:pt modelId="{ABC6647D-0AA0-4351-BF04-315233465FE9}" type="sibTrans" cxnId="{72F3020F-C014-4E99-AEE2-B711D9CFF003}">
      <dgm:prSet/>
      <dgm:spPr/>
      <dgm:t>
        <a:bodyPr/>
        <a:lstStyle/>
        <a:p>
          <a:endParaRPr lang="en-US"/>
        </a:p>
      </dgm:t>
    </dgm:pt>
    <dgm:pt modelId="{702C552A-BB42-49BF-BB23-2630CFD45EF5}">
      <dgm:prSet phldrT="[Text]"/>
      <dgm:spPr/>
      <dgm:t>
        <a:bodyPr/>
        <a:lstStyle/>
        <a:p>
          <a:r>
            <a:rPr lang="en-US" dirty="0" smtClean="0"/>
            <a:t>Model</a:t>
          </a:r>
          <a:endParaRPr lang="en-US" dirty="0"/>
        </a:p>
      </dgm:t>
      <dgm:extLst>
        <a:ext uri="{E40237B7-FDA0-4F09-8148-C483321AD2D9}">
          <dgm14:cNvPr xmlns:dgm14="http://schemas.microsoft.com/office/drawing/2010/diagram" id="0" name="" descr="Increasing Arrows Process" title="Model"/>
        </a:ext>
      </dgm:extLst>
    </dgm:pt>
    <dgm:pt modelId="{21A84205-5650-45B1-86F8-02241DA66CE1}" type="parTrans" cxnId="{59C0915D-4C49-44B8-94E2-6F9DDBEBB240}">
      <dgm:prSet/>
      <dgm:spPr/>
      <dgm:t>
        <a:bodyPr/>
        <a:lstStyle/>
        <a:p>
          <a:endParaRPr lang="en-US"/>
        </a:p>
      </dgm:t>
    </dgm:pt>
    <dgm:pt modelId="{2E730735-B1A9-4AEE-8F75-31F569BA2663}" type="sibTrans" cxnId="{59C0915D-4C49-44B8-94E2-6F9DDBEBB240}">
      <dgm:prSet/>
      <dgm:spPr/>
      <dgm:t>
        <a:bodyPr/>
        <a:lstStyle/>
        <a:p>
          <a:endParaRPr lang="en-US"/>
        </a:p>
      </dgm:t>
    </dgm:pt>
    <dgm:pt modelId="{DFAE2D9C-5BBE-4FA7-BA6A-4547920C9C1D}">
      <dgm:prSet phldrT="[Text]"/>
      <dgm:spPr/>
      <dgm:t>
        <a:bodyPr/>
        <a:lstStyle/>
        <a:p>
          <a:r>
            <a:rPr lang="en-US" dirty="0" smtClean="0"/>
            <a:t>“Me”</a:t>
          </a:r>
        </a:p>
        <a:p>
          <a:endParaRPr lang="en-US" dirty="0" smtClean="0"/>
        </a:p>
        <a:p>
          <a:r>
            <a:rPr lang="en-US" dirty="0" smtClean="0"/>
            <a:t>“You” </a:t>
          </a:r>
        </a:p>
        <a:p>
          <a:endParaRPr lang="en-US" dirty="0" smtClean="0"/>
        </a:p>
        <a:p>
          <a:r>
            <a:rPr lang="en-US" dirty="0" smtClean="0"/>
            <a:t>“Us”</a:t>
          </a:r>
          <a:endParaRPr lang="en-US" dirty="0"/>
        </a:p>
      </dgm:t>
    </dgm:pt>
    <dgm:pt modelId="{FF8FB5D3-6578-45E7-A4A9-465C74817D38}" type="parTrans" cxnId="{2A239AD4-A5E5-4C13-8734-61B3B2D9483F}">
      <dgm:prSet/>
      <dgm:spPr/>
      <dgm:t>
        <a:bodyPr/>
        <a:lstStyle/>
        <a:p>
          <a:endParaRPr lang="en-US"/>
        </a:p>
      </dgm:t>
    </dgm:pt>
    <dgm:pt modelId="{E0115BDA-139E-48C4-90C5-21E3C545D73B}" type="sibTrans" cxnId="{2A239AD4-A5E5-4C13-8734-61B3B2D9483F}">
      <dgm:prSet/>
      <dgm:spPr/>
      <dgm:t>
        <a:bodyPr/>
        <a:lstStyle/>
        <a:p>
          <a:endParaRPr lang="en-US"/>
        </a:p>
      </dgm:t>
    </dgm:pt>
    <dgm:pt modelId="{434B7F0B-9350-43BC-961B-1A57DEB7C170}">
      <dgm:prSet phldrT="[Text]"/>
      <dgm:spPr/>
      <dgm:t>
        <a:bodyPr/>
        <a:lstStyle/>
        <a:p>
          <a:r>
            <a:rPr lang="en-US" dirty="0" smtClean="0"/>
            <a:t>Who</a:t>
          </a:r>
          <a:endParaRPr lang="en-US" dirty="0"/>
        </a:p>
      </dgm:t>
      <dgm:extLst>
        <a:ext uri="{E40237B7-FDA0-4F09-8148-C483321AD2D9}">
          <dgm14:cNvPr xmlns:dgm14="http://schemas.microsoft.com/office/drawing/2010/diagram" id="0" name="" descr="Increasing Arrows Process" title="Who"/>
        </a:ext>
      </dgm:extLst>
    </dgm:pt>
    <dgm:pt modelId="{CBCEFD60-4C62-4289-B5FD-669B8C4FA8D0}" type="parTrans" cxnId="{3DB06DD5-11B2-4AD3-8E0E-A8CF4DA61CEE}">
      <dgm:prSet/>
      <dgm:spPr/>
      <dgm:t>
        <a:bodyPr/>
        <a:lstStyle/>
        <a:p>
          <a:endParaRPr lang="en-US"/>
        </a:p>
      </dgm:t>
    </dgm:pt>
    <dgm:pt modelId="{DE5D5575-70E8-4247-9B33-DB8749C69451}" type="sibTrans" cxnId="{3DB06DD5-11B2-4AD3-8E0E-A8CF4DA61CEE}">
      <dgm:prSet/>
      <dgm:spPr/>
      <dgm:t>
        <a:bodyPr/>
        <a:lstStyle/>
        <a:p>
          <a:endParaRPr lang="en-US"/>
        </a:p>
      </dgm:t>
    </dgm:pt>
    <dgm:pt modelId="{83ED8D49-9C70-41F4-A622-675057B46789}">
      <dgm:prSet phldrT="[Text]"/>
      <dgm:spPr/>
      <dgm:t>
        <a:bodyPr/>
        <a:lstStyle/>
        <a:p>
          <a:r>
            <a:rPr lang="en-US" dirty="0" smtClean="0"/>
            <a:t>Individual</a:t>
          </a:r>
        </a:p>
        <a:p>
          <a:endParaRPr lang="en-US" dirty="0" smtClean="0"/>
        </a:p>
        <a:p>
          <a:r>
            <a:rPr lang="en-US" dirty="0" smtClean="0"/>
            <a:t>Individual</a:t>
          </a:r>
        </a:p>
        <a:p>
          <a:endParaRPr lang="en-US" dirty="0" smtClean="0"/>
        </a:p>
        <a:p>
          <a:r>
            <a:rPr lang="en-US" dirty="0" smtClean="0"/>
            <a:t>Team</a:t>
          </a:r>
          <a:endParaRPr lang="en-US" dirty="0"/>
        </a:p>
      </dgm:t>
    </dgm:pt>
    <dgm:pt modelId="{9C9D2C3F-1D75-461C-9C4C-496E3E79060C}" type="parTrans" cxnId="{6C1E65EE-4B8E-4D13-A216-3241E1971CB3}">
      <dgm:prSet/>
      <dgm:spPr/>
      <dgm:t>
        <a:bodyPr/>
        <a:lstStyle/>
        <a:p>
          <a:endParaRPr lang="en-US"/>
        </a:p>
      </dgm:t>
    </dgm:pt>
    <dgm:pt modelId="{CFD80B32-9D8E-4E8C-9E12-2AF0FDD2417C}" type="sibTrans" cxnId="{6C1E65EE-4B8E-4D13-A216-3241E1971CB3}">
      <dgm:prSet/>
      <dgm:spPr/>
      <dgm:t>
        <a:bodyPr/>
        <a:lstStyle/>
        <a:p>
          <a:endParaRPr lang="en-US"/>
        </a:p>
      </dgm:t>
    </dgm:pt>
    <dgm:pt modelId="{B70AD04E-5F49-4482-A943-113BB6760379}">
      <dgm:prSet/>
      <dgm:spPr/>
      <dgm:t>
        <a:bodyPr/>
        <a:lstStyle/>
        <a:p>
          <a:r>
            <a:rPr lang="en-US" dirty="0" smtClean="0"/>
            <a:t>S-BARR-Out</a:t>
          </a:r>
          <a:endParaRPr lang="en-US" dirty="0"/>
        </a:p>
      </dgm:t>
    </dgm:pt>
    <dgm:pt modelId="{6386E92F-6758-447E-9AE5-EC658C46CE51}" type="parTrans" cxnId="{21ECCEE3-2306-4F19-8177-50D7359E38FA}">
      <dgm:prSet/>
      <dgm:spPr/>
      <dgm:t>
        <a:bodyPr/>
        <a:lstStyle/>
        <a:p>
          <a:endParaRPr lang="en-US"/>
        </a:p>
      </dgm:t>
    </dgm:pt>
    <dgm:pt modelId="{ED0BCE0C-1491-4E5D-85B5-7429B8EF1754}" type="sibTrans" cxnId="{21ECCEE3-2306-4F19-8177-50D7359E38FA}">
      <dgm:prSet/>
      <dgm:spPr/>
      <dgm:t>
        <a:bodyPr/>
        <a:lstStyle/>
        <a:p>
          <a:endParaRPr lang="en-US"/>
        </a:p>
      </dgm:t>
    </dgm:pt>
    <dgm:pt modelId="{8DDE436F-7A7D-40E2-8E5C-52804F1321ED}">
      <dgm:prSet/>
      <dgm:spPr/>
      <dgm:t>
        <a:bodyPr/>
        <a:lstStyle/>
        <a:p>
          <a:r>
            <a:rPr lang="en-US" dirty="0" smtClean="0"/>
            <a:t>CLC-IN</a:t>
          </a:r>
          <a:endParaRPr lang="en-US" dirty="0"/>
        </a:p>
      </dgm:t>
    </dgm:pt>
    <dgm:pt modelId="{229A0FF6-7EA9-4310-9941-91C61519E90D}" type="parTrans" cxnId="{F1F1C07A-68AA-4AC3-9DAC-DEADAC900F98}">
      <dgm:prSet/>
      <dgm:spPr/>
      <dgm:t>
        <a:bodyPr/>
        <a:lstStyle/>
        <a:p>
          <a:endParaRPr lang="en-US"/>
        </a:p>
      </dgm:t>
    </dgm:pt>
    <dgm:pt modelId="{140430CB-AC85-4B4F-B952-0014E37BA3B8}" type="sibTrans" cxnId="{F1F1C07A-68AA-4AC3-9DAC-DEADAC900F98}">
      <dgm:prSet/>
      <dgm:spPr/>
      <dgm:t>
        <a:bodyPr/>
        <a:lstStyle/>
        <a:p>
          <a:endParaRPr lang="en-US"/>
        </a:p>
      </dgm:t>
    </dgm:pt>
    <dgm:pt modelId="{EDB738F5-A268-41A5-B52D-002F8BF63976}">
      <dgm:prSet/>
      <dgm:spPr/>
      <dgm:t>
        <a:bodyPr/>
        <a:lstStyle/>
        <a:p>
          <a:r>
            <a:rPr lang="en-US" dirty="0" smtClean="0"/>
            <a:t>Shared Mental Model</a:t>
          </a:r>
          <a:endParaRPr lang="en-US" dirty="0"/>
        </a:p>
      </dgm:t>
    </dgm:pt>
    <dgm:pt modelId="{8DEF318D-F218-4C5F-ADFC-B6D6CEF559C5}" type="parTrans" cxnId="{5A65511D-DCDB-4D1D-BFF0-EE6BB6B1EC6D}">
      <dgm:prSet/>
      <dgm:spPr/>
      <dgm:t>
        <a:bodyPr/>
        <a:lstStyle/>
        <a:p>
          <a:endParaRPr lang="en-US"/>
        </a:p>
      </dgm:t>
    </dgm:pt>
    <dgm:pt modelId="{A9620999-3FA4-4753-9677-D1809E997BCE}" type="sibTrans" cxnId="{5A65511D-DCDB-4D1D-BFF0-EE6BB6B1EC6D}">
      <dgm:prSet/>
      <dgm:spPr/>
      <dgm:t>
        <a:bodyPr/>
        <a:lstStyle/>
        <a:p>
          <a:endParaRPr lang="en-US"/>
        </a:p>
      </dgm:t>
    </dgm:pt>
    <dgm:pt modelId="{751EE881-C333-4120-B8F0-DC629511D6B6}">
      <dgm:prSet/>
      <dgm:spPr/>
      <dgm:t>
        <a:bodyPr/>
        <a:lstStyle/>
        <a:p>
          <a:endParaRPr lang="en-US" dirty="0"/>
        </a:p>
      </dgm:t>
    </dgm:pt>
    <dgm:pt modelId="{FCA9AD62-1D46-4C4E-8394-4F3BD414C8C1}" type="parTrans" cxnId="{1C0DC032-14C6-4D5D-9C6A-D84DBCFE638A}">
      <dgm:prSet/>
      <dgm:spPr/>
      <dgm:t>
        <a:bodyPr/>
        <a:lstStyle/>
        <a:p>
          <a:endParaRPr lang="en-US"/>
        </a:p>
      </dgm:t>
    </dgm:pt>
    <dgm:pt modelId="{8AF0D8FA-D9A1-42BA-B1B9-6D3D5A1D0C13}" type="sibTrans" cxnId="{1C0DC032-14C6-4D5D-9C6A-D84DBCFE638A}">
      <dgm:prSet/>
      <dgm:spPr/>
      <dgm:t>
        <a:bodyPr/>
        <a:lstStyle/>
        <a:p>
          <a:endParaRPr lang="en-US"/>
        </a:p>
      </dgm:t>
    </dgm:pt>
    <dgm:pt modelId="{B33E16A8-84C6-449C-8A68-178EDABB0C90}" type="pres">
      <dgm:prSet presAssocID="{7AF0E307-E8E4-4CBA-BFBF-0286CBB122F9}" presName="Name0" presStyleCnt="0">
        <dgm:presLayoutVars>
          <dgm:chMax val="5"/>
          <dgm:chPref val="5"/>
          <dgm:dir/>
          <dgm:animLvl val="lvl"/>
        </dgm:presLayoutVars>
      </dgm:prSet>
      <dgm:spPr/>
      <dgm:t>
        <a:bodyPr/>
        <a:lstStyle/>
        <a:p>
          <a:endParaRPr lang="en-US"/>
        </a:p>
      </dgm:t>
    </dgm:pt>
    <dgm:pt modelId="{82F2AD67-708C-4B8A-B20A-A011FDA28B28}" type="pres">
      <dgm:prSet presAssocID="{027882C1-EC90-4D7F-ACEA-1D781CE6C1FC}" presName="parentText1" presStyleLbl="node1" presStyleIdx="0" presStyleCnt="3">
        <dgm:presLayoutVars>
          <dgm:chMax/>
          <dgm:chPref val="3"/>
          <dgm:bulletEnabled val="1"/>
        </dgm:presLayoutVars>
      </dgm:prSet>
      <dgm:spPr/>
      <dgm:t>
        <a:bodyPr/>
        <a:lstStyle/>
        <a:p>
          <a:endParaRPr lang="en-US"/>
        </a:p>
      </dgm:t>
    </dgm:pt>
    <dgm:pt modelId="{ABC90249-B3C2-4A97-A2DB-E52135B71DDC}" type="pres">
      <dgm:prSet presAssocID="{027882C1-EC90-4D7F-ACEA-1D781CE6C1FC}" presName="childText1" presStyleLbl="solidAlignAcc1" presStyleIdx="0" presStyleCnt="3">
        <dgm:presLayoutVars>
          <dgm:chMax val="0"/>
          <dgm:chPref val="0"/>
          <dgm:bulletEnabled val="1"/>
        </dgm:presLayoutVars>
      </dgm:prSet>
      <dgm:spPr/>
      <dgm:t>
        <a:bodyPr/>
        <a:lstStyle/>
        <a:p>
          <a:endParaRPr lang="en-US"/>
        </a:p>
      </dgm:t>
    </dgm:pt>
    <dgm:pt modelId="{6EFD7C23-DA9C-4D52-9BE0-0484A545EB66}" type="pres">
      <dgm:prSet presAssocID="{702C552A-BB42-49BF-BB23-2630CFD45EF5}" presName="parentText2" presStyleLbl="node1" presStyleIdx="1" presStyleCnt="3">
        <dgm:presLayoutVars>
          <dgm:chMax/>
          <dgm:chPref val="3"/>
          <dgm:bulletEnabled val="1"/>
        </dgm:presLayoutVars>
      </dgm:prSet>
      <dgm:spPr/>
      <dgm:t>
        <a:bodyPr/>
        <a:lstStyle/>
        <a:p>
          <a:endParaRPr lang="en-US"/>
        </a:p>
      </dgm:t>
    </dgm:pt>
    <dgm:pt modelId="{BA4C340D-1DA9-4BC5-89A3-5E9A801CB860}" type="pres">
      <dgm:prSet presAssocID="{702C552A-BB42-49BF-BB23-2630CFD45EF5}" presName="childText2" presStyleLbl="solidAlignAcc1" presStyleIdx="1" presStyleCnt="3">
        <dgm:presLayoutVars>
          <dgm:chMax val="0"/>
          <dgm:chPref val="0"/>
          <dgm:bulletEnabled val="1"/>
        </dgm:presLayoutVars>
      </dgm:prSet>
      <dgm:spPr/>
      <dgm:t>
        <a:bodyPr/>
        <a:lstStyle/>
        <a:p>
          <a:endParaRPr lang="en-US"/>
        </a:p>
      </dgm:t>
    </dgm:pt>
    <dgm:pt modelId="{2D67596F-0562-4E83-BD39-F94063A67E6E}" type="pres">
      <dgm:prSet presAssocID="{434B7F0B-9350-43BC-961B-1A57DEB7C170}" presName="parentText3" presStyleLbl="node1" presStyleIdx="2" presStyleCnt="3">
        <dgm:presLayoutVars>
          <dgm:chMax/>
          <dgm:chPref val="3"/>
          <dgm:bulletEnabled val="1"/>
        </dgm:presLayoutVars>
      </dgm:prSet>
      <dgm:spPr/>
      <dgm:t>
        <a:bodyPr/>
        <a:lstStyle/>
        <a:p>
          <a:endParaRPr lang="en-US"/>
        </a:p>
      </dgm:t>
    </dgm:pt>
    <dgm:pt modelId="{F2E9290A-D818-4619-B97F-59224181A974}" type="pres">
      <dgm:prSet presAssocID="{434B7F0B-9350-43BC-961B-1A57DEB7C170}" presName="childText3" presStyleLbl="solidAlignAcc1" presStyleIdx="2" presStyleCnt="3">
        <dgm:presLayoutVars>
          <dgm:chMax val="0"/>
          <dgm:chPref val="0"/>
          <dgm:bulletEnabled val="1"/>
        </dgm:presLayoutVars>
      </dgm:prSet>
      <dgm:spPr/>
      <dgm:t>
        <a:bodyPr/>
        <a:lstStyle/>
        <a:p>
          <a:endParaRPr lang="en-US"/>
        </a:p>
      </dgm:t>
    </dgm:pt>
  </dgm:ptLst>
  <dgm:cxnLst>
    <dgm:cxn modelId="{1C0DC032-14C6-4D5D-9C6A-D84DBCFE638A}" srcId="{027882C1-EC90-4D7F-ACEA-1D781CE6C1FC}" destId="{751EE881-C333-4120-B8F0-DC629511D6B6}" srcOrd="2" destOrd="0" parTransId="{FCA9AD62-1D46-4C4E-8394-4F3BD414C8C1}" sibTransId="{8AF0D8FA-D9A1-42BA-B1B9-6D3D5A1D0C13}"/>
    <dgm:cxn modelId="{21ECCEE3-2306-4F19-8177-50D7359E38FA}" srcId="{87FEEDF1-29C3-497A-9242-5CD144F121F5}" destId="{B70AD04E-5F49-4482-A943-113BB6760379}" srcOrd="0" destOrd="0" parTransId="{6386E92F-6758-447E-9AE5-EC658C46CE51}" sibTransId="{ED0BCE0C-1491-4E5D-85B5-7429B8EF1754}"/>
    <dgm:cxn modelId="{B293E2DD-3E77-45A2-B181-E4F313206E2A}" type="presOf" srcId="{83ED8D49-9C70-41F4-A622-675057B46789}" destId="{F2E9290A-D818-4619-B97F-59224181A974}" srcOrd="0" destOrd="0" presId="urn:microsoft.com/office/officeart/2009/3/layout/IncreasingArrowsProcess"/>
    <dgm:cxn modelId="{F1F1C07A-68AA-4AC3-9DAC-DEADAC900F98}" srcId="{87FEEDF1-29C3-497A-9242-5CD144F121F5}" destId="{8DDE436F-7A7D-40E2-8E5C-52804F1321ED}" srcOrd="1" destOrd="0" parTransId="{229A0FF6-7EA9-4310-9941-91C61519E90D}" sibTransId="{140430CB-AC85-4B4F-B952-0014E37BA3B8}"/>
    <dgm:cxn modelId="{54D07731-F3D7-4B53-89AE-153B821AE854}" type="presOf" srcId="{7AF0E307-E8E4-4CBA-BFBF-0286CBB122F9}" destId="{B33E16A8-84C6-449C-8A68-178EDABB0C90}" srcOrd="0" destOrd="0" presId="urn:microsoft.com/office/officeart/2009/3/layout/IncreasingArrowsProcess"/>
    <dgm:cxn modelId="{5A65511D-DCDB-4D1D-BFF0-EE6BB6B1EC6D}" srcId="{027882C1-EC90-4D7F-ACEA-1D781CE6C1FC}" destId="{EDB738F5-A268-41A5-B52D-002F8BF63976}" srcOrd="1" destOrd="0" parTransId="{8DEF318D-F218-4C5F-ADFC-B6D6CEF559C5}" sibTransId="{A9620999-3FA4-4753-9677-D1809E997BCE}"/>
    <dgm:cxn modelId="{14F1E530-B8CF-44C8-822B-953B1DFFE6B8}" type="presOf" srcId="{8DDE436F-7A7D-40E2-8E5C-52804F1321ED}" destId="{ABC90249-B3C2-4A97-A2DB-E52135B71DDC}" srcOrd="0" destOrd="2" presId="urn:microsoft.com/office/officeart/2009/3/layout/IncreasingArrowsProcess"/>
    <dgm:cxn modelId="{61982479-5CE2-40E0-97FD-D16CC22A7EF5}" type="presOf" srcId="{434B7F0B-9350-43BC-961B-1A57DEB7C170}" destId="{2D67596F-0562-4E83-BD39-F94063A67E6E}" srcOrd="0" destOrd="0" presId="urn:microsoft.com/office/officeart/2009/3/layout/IncreasingArrowsProcess"/>
    <dgm:cxn modelId="{72F3020F-C014-4E99-AEE2-B711D9CFF003}" srcId="{027882C1-EC90-4D7F-ACEA-1D781CE6C1FC}" destId="{87FEEDF1-29C3-497A-9242-5CD144F121F5}" srcOrd="0" destOrd="0" parTransId="{A9238A6E-EC46-462A-94AC-F31A4EA814E3}" sibTransId="{ABC6647D-0AA0-4351-BF04-315233465FE9}"/>
    <dgm:cxn modelId="{BD0B2F71-65E6-48E6-B193-28E8F6B7696D}" type="presOf" srcId="{B70AD04E-5F49-4482-A943-113BB6760379}" destId="{ABC90249-B3C2-4A97-A2DB-E52135B71DDC}" srcOrd="0" destOrd="1" presId="urn:microsoft.com/office/officeart/2009/3/layout/IncreasingArrowsProcess"/>
    <dgm:cxn modelId="{59C0915D-4C49-44B8-94E2-6F9DDBEBB240}" srcId="{7AF0E307-E8E4-4CBA-BFBF-0286CBB122F9}" destId="{702C552A-BB42-49BF-BB23-2630CFD45EF5}" srcOrd="1" destOrd="0" parTransId="{21A84205-5650-45B1-86F8-02241DA66CE1}" sibTransId="{2E730735-B1A9-4AEE-8F75-31F569BA2663}"/>
    <dgm:cxn modelId="{1A891BE3-1B4D-442A-A02A-D8B45CAFB651}" type="presOf" srcId="{EDB738F5-A268-41A5-B52D-002F8BF63976}" destId="{ABC90249-B3C2-4A97-A2DB-E52135B71DDC}" srcOrd="0" destOrd="3" presId="urn:microsoft.com/office/officeart/2009/3/layout/IncreasingArrowsProcess"/>
    <dgm:cxn modelId="{3DB06DD5-11B2-4AD3-8E0E-A8CF4DA61CEE}" srcId="{7AF0E307-E8E4-4CBA-BFBF-0286CBB122F9}" destId="{434B7F0B-9350-43BC-961B-1A57DEB7C170}" srcOrd="2" destOrd="0" parTransId="{CBCEFD60-4C62-4289-B5FD-669B8C4FA8D0}" sibTransId="{DE5D5575-70E8-4247-9B33-DB8749C69451}"/>
    <dgm:cxn modelId="{C5B95DAC-6112-49FD-85AC-296C21FDC251}" type="presOf" srcId="{751EE881-C333-4120-B8F0-DC629511D6B6}" destId="{ABC90249-B3C2-4A97-A2DB-E52135B71DDC}" srcOrd="0" destOrd="4" presId="urn:microsoft.com/office/officeart/2009/3/layout/IncreasingArrowsProcess"/>
    <dgm:cxn modelId="{39934B24-B6EA-4787-8EEC-A5FEB8569D0E}" type="presOf" srcId="{87FEEDF1-29C3-497A-9242-5CD144F121F5}" destId="{ABC90249-B3C2-4A97-A2DB-E52135B71DDC}" srcOrd="0" destOrd="0" presId="urn:microsoft.com/office/officeart/2009/3/layout/IncreasingArrowsProcess"/>
    <dgm:cxn modelId="{2A239AD4-A5E5-4C13-8734-61B3B2D9483F}" srcId="{702C552A-BB42-49BF-BB23-2630CFD45EF5}" destId="{DFAE2D9C-5BBE-4FA7-BA6A-4547920C9C1D}" srcOrd="0" destOrd="0" parTransId="{FF8FB5D3-6578-45E7-A4A9-465C74817D38}" sibTransId="{E0115BDA-139E-48C4-90C5-21E3C545D73B}"/>
    <dgm:cxn modelId="{6C1E65EE-4B8E-4D13-A216-3241E1971CB3}" srcId="{434B7F0B-9350-43BC-961B-1A57DEB7C170}" destId="{83ED8D49-9C70-41F4-A622-675057B46789}" srcOrd="0" destOrd="0" parTransId="{9C9D2C3F-1D75-461C-9C4C-496E3E79060C}" sibTransId="{CFD80B32-9D8E-4E8C-9E12-2AF0FDD2417C}"/>
    <dgm:cxn modelId="{40779F70-9B00-4C49-852A-E264AC5C5CB7}" type="presOf" srcId="{702C552A-BB42-49BF-BB23-2630CFD45EF5}" destId="{6EFD7C23-DA9C-4D52-9BE0-0484A545EB66}" srcOrd="0" destOrd="0" presId="urn:microsoft.com/office/officeart/2009/3/layout/IncreasingArrowsProcess"/>
    <dgm:cxn modelId="{091AEE3E-7157-4301-919D-EE998B3D809B}" type="presOf" srcId="{DFAE2D9C-5BBE-4FA7-BA6A-4547920C9C1D}" destId="{BA4C340D-1DA9-4BC5-89A3-5E9A801CB860}" srcOrd="0" destOrd="0" presId="urn:microsoft.com/office/officeart/2009/3/layout/IncreasingArrowsProcess"/>
    <dgm:cxn modelId="{4215C77B-4942-4F47-9967-3A7E3C727216}" srcId="{7AF0E307-E8E4-4CBA-BFBF-0286CBB122F9}" destId="{027882C1-EC90-4D7F-ACEA-1D781CE6C1FC}" srcOrd="0" destOrd="0" parTransId="{DEFEE095-0ADC-41D8-BBDD-C63485004A30}" sibTransId="{A0A4DF26-B79C-4680-84E5-B42988BB0492}"/>
    <dgm:cxn modelId="{AA23B72A-0558-4A1F-8184-DFECE913B547}" type="presOf" srcId="{027882C1-EC90-4D7F-ACEA-1D781CE6C1FC}" destId="{82F2AD67-708C-4B8A-B20A-A011FDA28B28}" srcOrd="0" destOrd="0" presId="urn:microsoft.com/office/officeart/2009/3/layout/IncreasingArrowsProcess"/>
    <dgm:cxn modelId="{69CDCD18-BE51-412D-9295-CEDC8EB1E60C}" type="presParOf" srcId="{B33E16A8-84C6-449C-8A68-178EDABB0C90}" destId="{82F2AD67-708C-4B8A-B20A-A011FDA28B28}" srcOrd="0" destOrd="0" presId="urn:microsoft.com/office/officeart/2009/3/layout/IncreasingArrowsProcess"/>
    <dgm:cxn modelId="{8549E4EA-2A10-41D6-9BD9-BAF882068CF0}" type="presParOf" srcId="{B33E16A8-84C6-449C-8A68-178EDABB0C90}" destId="{ABC90249-B3C2-4A97-A2DB-E52135B71DDC}" srcOrd="1" destOrd="0" presId="urn:microsoft.com/office/officeart/2009/3/layout/IncreasingArrowsProcess"/>
    <dgm:cxn modelId="{1EAAE507-0CBE-453C-899D-D268C6E92940}" type="presParOf" srcId="{B33E16A8-84C6-449C-8A68-178EDABB0C90}" destId="{6EFD7C23-DA9C-4D52-9BE0-0484A545EB66}" srcOrd="2" destOrd="0" presId="urn:microsoft.com/office/officeart/2009/3/layout/IncreasingArrowsProcess"/>
    <dgm:cxn modelId="{63E6B0D3-8741-4020-A44C-52DAB11BDCB0}" type="presParOf" srcId="{B33E16A8-84C6-449C-8A68-178EDABB0C90}" destId="{BA4C340D-1DA9-4BC5-89A3-5E9A801CB860}" srcOrd="3" destOrd="0" presId="urn:microsoft.com/office/officeart/2009/3/layout/IncreasingArrowsProcess"/>
    <dgm:cxn modelId="{4114232B-4536-49B8-B292-500AA0E17911}" type="presParOf" srcId="{B33E16A8-84C6-449C-8A68-178EDABB0C90}" destId="{2D67596F-0562-4E83-BD39-F94063A67E6E}" srcOrd="4" destOrd="0" presId="urn:microsoft.com/office/officeart/2009/3/layout/IncreasingArrowsProcess"/>
    <dgm:cxn modelId="{16510F45-8FF2-48BF-A9F3-1785B7B611EC}" type="presParOf" srcId="{B33E16A8-84C6-449C-8A68-178EDABB0C90}" destId="{F2E9290A-D818-4619-B97F-59224181A974}"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D96DC5E-F0E0-4909-8137-F92FD99082A1}" type="doc">
      <dgm:prSet loTypeId="urn:microsoft.com/office/officeart/2009/3/layout/IncreasingArrowsProcess" loCatId="process" qsTypeId="urn:microsoft.com/office/officeart/2005/8/quickstyle/simple1" qsCatId="simple" csTypeId="urn:microsoft.com/office/officeart/2005/8/colors/colorful1" csCatId="colorful" phldr="1"/>
      <dgm:spPr/>
      <dgm:t>
        <a:bodyPr/>
        <a:lstStyle/>
        <a:p>
          <a:endParaRPr lang="en-US"/>
        </a:p>
      </dgm:t>
    </dgm:pt>
    <dgm:pt modelId="{8113A0DA-8D61-4653-B661-0B674DA44ABB}">
      <dgm:prSet phldrT="[Text]"/>
      <dgm:spPr/>
      <dgm:t>
        <a:bodyPr/>
        <a:lstStyle/>
        <a:p>
          <a:r>
            <a:rPr lang="en-US" dirty="0" smtClean="0"/>
            <a:t>Skill</a:t>
          </a:r>
          <a:endParaRPr lang="en-US" dirty="0"/>
        </a:p>
      </dgm:t>
    </dgm:pt>
    <dgm:pt modelId="{E1AEA774-626E-4A13-A53B-534F285EE2CB}" type="parTrans" cxnId="{D4329DF7-E5A4-4163-A640-69ABF82309B2}">
      <dgm:prSet/>
      <dgm:spPr/>
      <dgm:t>
        <a:bodyPr/>
        <a:lstStyle/>
        <a:p>
          <a:endParaRPr lang="en-US"/>
        </a:p>
      </dgm:t>
    </dgm:pt>
    <dgm:pt modelId="{0C33426A-DC56-46B9-9EC0-F6F5ABCBA226}" type="sibTrans" cxnId="{D4329DF7-E5A4-4163-A640-69ABF82309B2}">
      <dgm:prSet/>
      <dgm:spPr/>
      <dgm:t>
        <a:bodyPr/>
        <a:lstStyle/>
        <a:p>
          <a:endParaRPr lang="en-US"/>
        </a:p>
      </dgm:t>
    </dgm:pt>
    <dgm:pt modelId="{E5DCB152-21C6-4491-B44F-6A221C855A16}">
      <dgm:prSet phldrT="[Text]"/>
      <dgm:spPr/>
      <dgm:t>
        <a:bodyPr/>
        <a:lstStyle/>
        <a:p>
          <a:r>
            <a:rPr lang="en-US" dirty="0" smtClean="0"/>
            <a:t>Briefing</a:t>
          </a:r>
        </a:p>
        <a:p>
          <a:r>
            <a:rPr lang="en-US" dirty="0" smtClean="0"/>
            <a:t>Huddle</a:t>
          </a:r>
        </a:p>
        <a:p>
          <a:r>
            <a:rPr lang="en-US" dirty="0" smtClean="0"/>
            <a:t>Hand-offs</a:t>
          </a:r>
        </a:p>
        <a:p>
          <a:r>
            <a:rPr lang="en-US" dirty="0" smtClean="0"/>
            <a:t>Callouts</a:t>
          </a:r>
          <a:endParaRPr lang="en-US" dirty="0"/>
        </a:p>
      </dgm:t>
    </dgm:pt>
    <dgm:pt modelId="{46232717-51BB-468C-B4C7-B031FE481025}" type="parTrans" cxnId="{2BD8E6A7-E804-4796-BB2A-6B21419E5259}">
      <dgm:prSet/>
      <dgm:spPr/>
      <dgm:t>
        <a:bodyPr/>
        <a:lstStyle/>
        <a:p>
          <a:endParaRPr lang="en-US"/>
        </a:p>
      </dgm:t>
    </dgm:pt>
    <dgm:pt modelId="{F39292E6-2576-4DFE-A1FF-C91F911ACB9F}" type="sibTrans" cxnId="{2BD8E6A7-E804-4796-BB2A-6B21419E5259}">
      <dgm:prSet/>
      <dgm:spPr/>
      <dgm:t>
        <a:bodyPr/>
        <a:lstStyle/>
        <a:p>
          <a:endParaRPr lang="en-US"/>
        </a:p>
      </dgm:t>
    </dgm:pt>
    <dgm:pt modelId="{4EE73833-4AB4-4D3E-90FF-E1B212CFF80C}">
      <dgm:prSet phldrT="[Text]"/>
      <dgm:spPr/>
      <dgm:t>
        <a:bodyPr/>
        <a:lstStyle/>
        <a:p>
          <a:r>
            <a:rPr lang="en-US" dirty="0" smtClean="0"/>
            <a:t>Model</a:t>
          </a:r>
          <a:endParaRPr lang="en-US" dirty="0"/>
        </a:p>
      </dgm:t>
    </dgm:pt>
    <dgm:pt modelId="{5F2D6E40-E41E-4570-A4FF-61362E95071A}" type="parTrans" cxnId="{67486BE9-2A12-46FB-A6F0-2623E04AE6E4}">
      <dgm:prSet/>
      <dgm:spPr/>
      <dgm:t>
        <a:bodyPr/>
        <a:lstStyle/>
        <a:p>
          <a:endParaRPr lang="en-US"/>
        </a:p>
      </dgm:t>
    </dgm:pt>
    <dgm:pt modelId="{93E4DEA7-9EA2-449C-810C-B263E97B6EB1}" type="sibTrans" cxnId="{67486BE9-2A12-46FB-A6F0-2623E04AE6E4}">
      <dgm:prSet/>
      <dgm:spPr/>
      <dgm:t>
        <a:bodyPr/>
        <a:lstStyle/>
        <a:p>
          <a:endParaRPr lang="en-US"/>
        </a:p>
      </dgm:t>
    </dgm:pt>
    <dgm:pt modelId="{AB48A6C8-264C-46DA-8799-FAB8918A3F61}">
      <dgm:prSet phldrT="[Text]"/>
      <dgm:spPr/>
      <dgm:t>
        <a:bodyPr/>
        <a:lstStyle/>
        <a:p>
          <a:r>
            <a:rPr lang="en-US" dirty="0" smtClean="0"/>
            <a:t>Planning</a:t>
          </a:r>
        </a:p>
        <a:p>
          <a:r>
            <a:rPr lang="en-US" dirty="0" smtClean="0"/>
            <a:t>Problem Solving</a:t>
          </a:r>
        </a:p>
        <a:p>
          <a:r>
            <a:rPr lang="en-US" dirty="0" smtClean="0"/>
            <a:t>Process Improvement</a:t>
          </a:r>
          <a:endParaRPr lang="en-US" dirty="0"/>
        </a:p>
      </dgm:t>
    </dgm:pt>
    <dgm:pt modelId="{DB0F041D-914A-4DB6-80DB-A2BDFD210D84}" type="parTrans" cxnId="{63BA3500-019B-4867-9E61-70C303D519CB}">
      <dgm:prSet/>
      <dgm:spPr/>
      <dgm:t>
        <a:bodyPr/>
        <a:lstStyle/>
        <a:p>
          <a:endParaRPr lang="en-US"/>
        </a:p>
      </dgm:t>
    </dgm:pt>
    <dgm:pt modelId="{30EF299A-461C-49ED-93CA-AC0BF9B169AB}" type="sibTrans" cxnId="{63BA3500-019B-4867-9E61-70C303D519CB}">
      <dgm:prSet/>
      <dgm:spPr/>
      <dgm:t>
        <a:bodyPr/>
        <a:lstStyle/>
        <a:p>
          <a:endParaRPr lang="en-US"/>
        </a:p>
      </dgm:t>
    </dgm:pt>
    <dgm:pt modelId="{99A2834D-0756-44A5-AAB0-C63B1EE178C6}">
      <dgm:prSet phldrT="[Text]"/>
      <dgm:spPr>
        <a:solidFill>
          <a:srgbClr val="E6BA00"/>
        </a:solidFill>
      </dgm:spPr>
      <dgm:t>
        <a:bodyPr/>
        <a:lstStyle/>
        <a:p>
          <a:r>
            <a:rPr lang="en-US" dirty="0" smtClean="0"/>
            <a:t>Who?</a:t>
          </a:r>
          <a:endParaRPr lang="en-US" dirty="0"/>
        </a:p>
      </dgm:t>
    </dgm:pt>
    <dgm:pt modelId="{A428A66E-06FD-467E-9A9E-02CDFD1587D3}" type="parTrans" cxnId="{C708B9B6-0F85-4830-B953-1560929FA602}">
      <dgm:prSet/>
      <dgm:spPr/>
      <dgm:t>
        <a:bodyPr/>
        <a:lstStyle/>
        <a:p>
          <a:endParaRPr lang="en-US"/>
        </a:p>
      </dgm:t>
    </dgm:pt>
    <dgm:pt modelId="{B1D4B307-C460-4D42-A9E1-9C384B015C0E}" type="sibTrans" cxnId="{C708B9B6-0F85-4830-B953-1560929FA602}">
      <dgm:prSet/>
      <dgm:spPr/>
      <dgm:t>
        <a:bodyPr/>
        <a:lstStyle/>
        <a:p>
          <a:endParaRPr lang="en-US"/>
        </a:p>
      </dgm:t>
    </dgm:pt>
    <dgm:pt modelId="{636235C5-70CB-4619-87EB-2244C0CA6843}">
      <dgm:prSet phldrT="[Text]"/>
      <dgm:spPr/>
      <dgm:t>
        <a:bodyPr/>
        <a:lstStyle/>
        <a:p>
          <a:r>
            <a:rPr lang="en-US" dirty="0" smtClean="0"/>
            <a:t>Team or subsets</a:t>
          </a:r>
        </a:p>
        <a:p>
          <a:r>
            <a:rPr lang="en-US" dirty="0" smtClean="0"/>
            <a:t>2 or more people (small group)</a:t>
          </a:r>
        </a:p>
        <a:p>
          <a:r>
            <a:rPr lang="en-US" dirty="0" smtClean="0"/>
            <a:t>Team, individuals</a:t>
          </a:r>
          <a:endParaRPr lang="en-US" dirty="0"/>
        </a:p>
      </dgm:t>
    </dgm:pt>
    <dgm:pt modelId="{2307625F-4A9C-4E21-880A-D821AB419C2C}" type="parTrans" cxnId="{6EAADA79-E1A2-4D3C-811A-740D45EA1AEA}">
      <dgm:prSet/>
      <dgm:spPr/>
      <dgm:t>
        <a:bodyPr/>
        <a:lstStyle/>
        <a:p>
          <a:endParaRPr lang="en-US"/>
        </a:p>
      </dgm:t>
    </dgm:pt>
    <dgm:pt modelId="{BF3C0537-96F9-4995-B58F-E25922D24298}" type="sibTrans" cxnId="{6EAADA79-E1A2-4D3C-811A-740D45EA1AEA}">
      <dgm:prSet/>
      <dgm:spPr/>
      <dgm:t>
        <a:bodyPr/>
        <a:lstStyle/>
        <a:p>
          <a:endParaRPr lang="en-US"/>
        </a:p>
      </dgm:t>
    </dgm:pt>
    <dgm:pt modelId="{C7411380-A730-48BB-B5D4-D3BE8B7845FA}" type="pres">
      <dgm:prSet presAssocID="{CD96DC5E-F0E0-4909-8137-F92FD99082A1}" presName="Name0" presStyleCnt="0">
        <dgm:presLayoutVars>
          <dgm:chMax val="5"/>
          <dgm:chPref val="5"/>
          <dgm:dir/>
          <dgm:animLvl val="lvl"/>
        </dgm:presLayoutVars>
      </dgm:prSet>
      <dgm:spPr/>
      <dgm:t>
        <a:bodyPr/>
        <a:lstStyle/>
        <a:p>
          <a:endParaRPr lang="en-US"/>
        </a:p>
      </dgm:t>
    </dgm:pt>
    <dgm:pt modelId="{73E91E2E-2264-4906-9D50-B5E49B881A96}" type="pres">
      <dgm:prSet presAssocID="{8113A0DA-8D61-4653-B661-0B674DA44ABB}" presName="parentText1" presStyleLbl="node1" presStyleIdx="0" presStyleCnt="3">
        <dgm:presLayoutVars>
          <dgm:chMax/>
          <dgm:chPref val="3"/>
          <dgm:bulletEnabled val="1"/>
        </dgm:presLayoutVars>
      </dgm:prSet>
      <dgm:spPr/>
      <dgm:t>
        <a:bodyPr/>
        <a:lstStyle/>
        <a:p>
          <a:endParaRPr lang="en-US"/>
        </a:p>
      </dgm:t>
    </dgm:pt>
    <dgm:pt modelId="{6DBD3FE4-76F4-4727-B3A8-D7394FC3D8EA}" type="pres">
      <dgm:prSet presAssocID="{8113A0DA-8D61-4653-B661-0B674DA44ABB}" presName="childText1" presStyleLbl="solidAlignAcc1" presStyleIdx="0" presStyleCnt="3">
        <dgm:presLayoutVars>
          <dgm:chMax val="0"/>
          <dgm:chPref val="0"/>
          <dgm:bulletEnabled val="1"/>
        </dgm:presLayoutVars>
      </dgm:prSet>
      <dgm:spPr/>
      <dgm:t>
        <a:bodyPr/>
        <a:lstStyle/>
        <a:p>
          <a:endParaRPr lang="en-US"/>
        </a:p>
      </dgm:t>
    </dgm:pt>
    <dgm:pt modelId="{14F56E6C-5285-4402-89C2-5415C6DCD3E0}" type="pres">
      <dgm:prSet presAssocID="{4EE73833-4AB4-4D3E-90FF-E1B212CFF80C}" presName="parentText2" presStyleLbl="node1" presStyleIdx="1" presStyleCnt="3">
        <dgm:presLayoutVars>
          <dgm:chMax/>
          <dgm:chPref val="3"/>
          <dgm:bulletEnabled val="1"/>
        </dgm:presLayoutVars>
      </dgm:prSet>
      <dgm:spPr/>
      <dgm:t>
        <a:bodyPr/>
        <a:lstStyle/>
        <a:p>
          <a:endParaRPr lang="en-US"/>
        </a:p>
      </dgm:t>
    </dgm:pt>
    <dgm:pt modelId="{43D035F9-4947-4B89-8AA7-2E0D745FE32B}" type="pres">
      <dgm:prSet presAssocID="{4EE73833-4AB4-4D3E-90FF-E1B212CFF80C}" presName="childText2" presStyleLbl="solidAlignAcc1" presStyleIdx="1" presStyleCnt="3">
        <dgm:presLayoutVars>
          <dgm:chMax val="0"/>
          <dgm:chPref val="0"/>
          <dgm:bulletEnabled val="1"/>
        </dgm:presLayoutVars>
      </dgm:prSet>
      <dgm:spPr/>
      <dgm:t>
        <a:bodyPr/>
        <a:lstStyle/>
        <a:p>
          <a:endParaRPr lang="en-US"/>
        </a:p>
      </dgm:t>
    </dgm:pt>
    <dgm:pt modelId="{16549E9D-4C94-4FBB-A024-E74EE68C3A35}" type="pres">
      <dgm:prSet presAssocID="{99A2834D-0756-44A5-AAB0-C63B1EE178C6}" presName="parentText3" presStyleLbl="node1" presStyleIdx="2" presStyleCnt="3">
        <dgm:presLayoutVars>
          <dgm:chMax/>
          <dgm:chPref val="3"/>
          <dgm:bulletEnabled val="1"/>
        </dgm:presLayoutVars>
      </dgm:prSet>
      <dgm:spPr/>
      <dgm:t>
        <a:bodyPr/>
        <a:lstStyle/>
        <a:p>
          <a:endParaRPr lang="en-US"/>
        </a:p>
      </dgm:t>
    </dgm:pt>
    <dgm:pt modelId="{4AB829F6-BD4B-4D6C-BFD4-281747B9C43E}" type="pres">
      <dgm:prSet presAssocID="{99A2834D-0756-44A5-AAB0-C63B1EE178C6}" presName="childText3" presStyleLbl="solidAlignAcc1" presStyleIdx="2" presStyleCnt="3">
        <dgm:presLayoutVars>
          <dgm:chMax val="0"/>
          <dgm:chPref val="0"/>
          <dgm:bulletEnabled val="1"/>
        </dgm:presLayoutVars>
      </dgm:prSet>
      <dgm:spPr/>
      <dgm:t>
        <a:bodyPr/>
        <a:lstStyle/>
        <a:p>
          <a:endParaRPr lang="en-US"/>
        </a:p>
      </dgm:t>
    </dgm:pt>
  </dgm:ptLst>
  <dgm:cxnLst>
    <dgm:cxn modelId="{6EAADA79-E1A2-4D3C-811A-740D45EA1AEA}" srcId="{99A2834D-0756-44A5-AAB0-C63B1EE178C6}" destId="{636235C5-70CB-4619-87EB-2244C0CA6843}" srcOrd="0" destOrd="0" parTransId="{2307625F-4A9C-4E21-880A-D821AB419C2C}" sibTransId="{BF3C0537-96F9-4995-B58F-E25922D24298}"/>
    <dgm:cxn modelId="{BAC5BE4E-8C6A-41BB-8DED-E5645D926F75}" type="presOf" srcId="{636235C5-70CB-4619-87EB-2244C0CA6843}" destId="{4AB829F6-BD4B-4D6C-BFD4-281747B9C43E}" srcOrd="0" destOrd="0" presId="urn:microsoft.com/office/officeart/2009/3/layout/IncreasingArrowsProcess"/>
    <dgm:cxn modelId="{0BF0C292-B2F1-412B-AE81-F8D77A9AAE20}" type="presOf" srcId="{4EE73833-4AB4-4D3E-90FF-E1B212CFF80C}" destId="{14F56E6C-5285-4402-89C2-5415C6DCD3E0}" srcOrd="0" destOrd="0" presId="urn:microsoft.com/office/officeart/2009/3/layout/IncreasingArrowsProcess"/>
    <dgm:cxn modelId="{63BA3500-019B-4867-9E61-70C303D519CB}" srcId="{4EE73833-4AB4-4D3E-90FF-E1B212CFF80C}" destId="{AB48A6C8-264C-46DA-8799-FAB8918A3F61}" srcOrd="0" destOrd="0" parTransId="{DB0F041D-914A-4DB6-80DB-A2BDFD210D84}" sibTransId="{30EF299A-461C-49ED-93CA-AC0BF9B169AB}"/>
    <dgm:cxn modelId="{C708B9B6-0F85-4830-B953-1560929FA602}" srcId="{CD96DC5E-F0E0-4909-8137-F92FD99082A1}" destId="{99A2834D-0756-44A5-AAB0-C63B1EE178C6}" srcOrd="2" destOrd="0" parTransId="{A428A66E-06FD-467E-9A9E-02CDFD1587D3}" sibTransId="{B1D4B307-C460-4D42-A9E1-9C384B015C0E}"/>
    <dgm:cxn modelId="{29DE4FBD-D7CD-45F3-BD38-7E0941BF2FDE}" type="presOf" srcId="{CD96DC5E-F0E0-4909-8137-F92FD99082A1}" destId="{C7411380-A730-48BB-B5D4-D3BE8B7845FA}" srcOrd="0" destOrd="0" presId="urn:microsoft.com/office/officeart/2009/3/layout/IncreasingArrowsProcess"/>
    <dgm:cxn modelId="{618A6149-2A5F-4678-A87A-30236DC6E073}" type="presOf" srcId="{AB48A6C8-264C-46DA-8799-FAB8918A3F61}" destId="{43D035F9-4947-4B89-8AA7-2E0D745FE32B}" srcOrd="0" destOrd="0" presId="urn:microsoft.com/office/officeart/2009/3/layout/IncreasingArrowsProcess"/>
    <dgm:cxn modelId="{67486BE9-2A12-46FB-A6F0-2623E04AE6E4}" srcId="{CD96DC5E-F0E0-4909-8137-F92FD99082A1}" destId="{4EE73833-4AB4-4D3E-90FF-E1B212CFF80C}" srcOrd="1" destOrd="0" parTransId="{5F2D6E40-E41E-4570-A4FF-61362E95071A}" sibTransId="{93E4DEA7-9EA2-449C-810C-B263E97B6EB1}"/>
    <dgm:cxn modelId="{D4329DF7-E5A4-4163-A640-69ABF82309B2}" srcId="{CD96DC5E-F0E0-4909-8137-F92FD99082A1}" destId="{8113A0DA-8D61-4653-B661-0B674DA44ABB}" srcOrd="0" destOrd="0" parTransId="{E1AEA774-626E-4A13-A53B-534F285EE2CB}" sibTransId="{0C33426A-DC56-46B9-9EC0-F6F5ABCBA226}"/>
    <dgm:cxn modelId="{5EF062E7-EE8C-4099-8AE3-4265C7F34FE5}" type="presOf" srcId="{E5DCB152-21C6-4491-B44F-6A221C855A16}" destId="{6DBD3FE4-76F4-4727-B3A8-D7394FC3D8EA}" srcOrd="0" destOrd="0" presId="urn:microsoft.com/office/officeart/2009/3/layout/IncreasingArrowsProcess"/>
    <dgm:cxn modelId="{58727501-B51B-475A-B9AE-F7436E18039A}" type="presOf" srcId="{99A2834D-0756-44A5-AAB0-C63B1EE178C6}" destId="{16549E9D-4C94-4FBB-A024-E74EE68C3A35}" srcOrd="0" destOrd="0" presId="urn:microsoft.com/office/officeart/2009/3/layout/IncreasingArrowsProcess"/>
    <dgm:cxn modelId="{A05A2186-F0AC-4FC7-A3E2-3CC374BF7471}" type="presOf" srcId="{8113A0DA-8D61-4653-B661-0B674DA44ABB}" destId="{73E91E2E-2264-4906-9D50-B5E49B881A96}" srcOrd="0" destOrd="0" presId="urn:microsoft.com/office/officeart/2009/3/layout/IncreasingArrowsProcess"/>
    <dgm:cxn modelId="{2BD8E6A7-E804-4796-BB2A-6B21419E5259}" srcId="{8113A0DA-8D61-4653-B661-0B674DA44ABB}" destId="{E5DCB152-21C6-4491-B44F-6A221C855A16}" srcOrd="0" destOrd="0" parTransId="{46232717-51BB-468C-B4C7-B031FE481025}" sibTransId="{F39292E6-2576-4DFE-A1FF-C91F911ACB9F}"/>
    <dgm:cxn modelId="{4CD31808-891A-4A03-8F00-B09DB11D4BCE}" type="presParOf" srcId="{C7411380-A730-48BB-B5D4-D3BE8B7845FA}" destId="{73E91E2E-2264-4906-9D50-B5E49B881A96}" srcOrd="0" destOrd="0" presId="urn:microsoft.com/office/officeart/2009/3/layout/IncreasingArrowsProcess"/>
    <dgm:cxn modelId="{E81D6610-1158-43B9-97F7-8AD3F0013F7C}" type="presParOf" srcId="{C7411380-A730-48BB-B5D4-D3BE8B7845FA}" destId="{6DBD3FE4-76F4-4727-B3A8-D7394FC3D8EA}" srcOrd="1" destOrd="0" presId="urn:microsoft.com/office/officeart/2009/3/layout/IncreasingArrowsProcess"/>
    <dgm:cxn modelId="{2BC4B1AD-8E7B-415B-AF2D-0B8E373E60FE}" type="presParOf" srcId="{C7411380-A730-48BB-B5D4-D3BE8B7845FA}" destId="{14F56E6C-5285-4402-89C2-5415C6DCD3E0}" srcOrd="2" destOrd="0" presId="urn:microsoft.com/office/officeart/2009/3/layout/IncreasingArrowsProcess"/>
    <dgm:cxn modelId="{573DEE28-1A30-4A5E-AA98-3111C49F9047}" type="presParOf" srcId="{C7411380-A730-48BB-B5D4-D3BE8B7845FA}" destId="{43D035F9-4947-4B89-8AA7-2E0D745FE32B}" srcOrd="3" destOrd="0" presId="urn:microsoft.com/office/officeart/2009/3/layout/IncreasingArrowsProcess"/>
    <dgm:cxn modelId="{536567A5-2031-4A3E-B1CC-C17DAACFDFCD}" type="presParOf" srcId="{C7411380-A730-48BB-B5D4-D3BE8B7845FA}" destId="{16549E9D-4C94-4FBB-A024-E74EE68C3A35}" srcOrd="4" destOrd="0" presId="urn:microsoft.com/office/officeart/2009/3/layout/IncreasingArrowsProcess"/>
    <dgm:cxn modelId="{5897A347-9AF5-41E0-9CC9-479FBF5677B5}" type="presParOf" srcId="{C7411380-A730-48BB-B5D4-D3BE8B7845FA}" destId="{4AB829F6-BD4B-4D6C-BFD4-281747B9C43E}" srcOrd="5" destOrd="0" presId="urn:microsoft.com/office/officeart/2009/3/layout/IncreasingArrows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74D724-1F92-40A3-98D2-6FA7AB826264}" type="datetimeFigureOut">
              <a:rPr lang="en-US" smtClean="0"/>
              <a:t>4/12/2016</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1916F-FE5A-4EFF-A969-8507A6BF0EBC}" type="slidenum">
              <a:rPr lang="en-US" smtClean="0"/>
              <a:t>‹#›</a:t>
            </a:fld>
            <a:endParaRPr lang="en-US" dirty="0"/>
          </a:p>
        </p:txBody>
      </p:sp>
    </p:spTree>
    <p:extLst>
      <p:ext uri="{BB962C8B-B14F-4D97-AF65-F5344CB8AC3E}">
        <p14:creationId xmlns:p14="http://schemas.microsoft.com/office/powerpoint/2010/main" val="43592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1916F-FE5A-4EFF-A969-8507A6BF0EBC}" type="slidenum">
              <a:rPr lang="en-US" smtClean="0"/>
              <a:t>1</a:t>
            </a:fld>
            <a:endParaRPr lang="en-US" dirty="0"/>
          </a:p>
        </p:txBody>
      </p:sp>
    </p:spTree>
    <p:extLst>
      <p:ext uri="{BB962C8B-B14F-4D97-AF65-F5344CB8AC3E}">
        <p14:creationId xmlns:p14="http://schemas.microsoft.com/office/powerpoint/2010/main" val="29375227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36800" y="685800"/>
            <a:ext cx="2336800" cy="1752600"/>
          </a:xfrm>
        </p:spPr>
      </p:sp>
      <p:sp>
        <p:nvSpPr>
          <p:cNvPr id="3" name="Notes Placeholder 2"/>
          <p:cNvSpPr>
            <a:spLocks noGrp="1"/>
          </p:cNvSpPr>
          <p:nvPr>
            <p:ph type="body" idx="1"/>
          </p:nvPr>
        </p:nvSpPr>
        <p:spPr>
          <a:xfrm>
            <a:off x="381000" y="2743200"/>
            <a:ext cx="6019800" cy="6324600"/>
          </a:xfrm>
        </p:spPr>
        <p:txBody>
          <a:bodyPr/>
          <a:lstStyle/>
          <a:p>
            <a:r>
              <a:rPr lang="en-US" dirty="0" smtClean="0">
                <a:ea typeface="Calibri" panose="020F0502020204030204" pitchFamily="34" charset="0"/>
                <a:cs typeface="Times New Roman" panose="02020603050405020304" pitchFamily="18" charset="0"/>
              </a:rPr>
              <a:t>All </a:t>
            </a:r>
            <a:r>
              <a:rPr lang="en-US" dirty="0">
                <a:ea typeface="Calibri" panose="020F0502020204030204" pitchFamily="34" charset="0"/>
                <a:cs typeface="Times New Roman" panose="02020603050405020304" pitchFamily="18" charset="0"/>
              </a:rPr>
              <a:t>these communication strategies and tools </a:t>
            </a:r>
            <a:r>
              <a:rPr lang="en-US" dirty="0" smtClean="0">
                <a:ea typeface="Calibri" panose="020F0502020204030204" pitchFamily="34" charset="0"/>
                <a:cs typeface="Times New Roman" panose="02020603050405020304" pitchFamily="18" charset="0"/>
              </a:rPr>
              <a:t>help</a:t>
            </a:r>
            <a:r>
              <a:rPr lang="en-US" baseline="0" dirty="0" smtClean="0">
                <a:ea typeface="Calibri" panose="020F0502020204030204" pitchFamily="34" charset="0"/>
                <a:cs typeface="Times New Roman" panose="02020603050405020304" pitchFamily="18" charset="0"/>
              </a:rPr>
              <a:t> form </a:t>
            </a:r>
            <a:r>
              <a:rPr lang="en-US" dirty="0" smtClean="0">
                <a:ea typeface="Calibri" panose="020F0502020204030204" pitchFamily="34" charset="0"/>
                <a:cs typeface="Times New Roman" panose="02020603050405020304" pitchFamily="18" charset="0"/>
              </a:rPr>
              <a:t>a </a:t>
            </a:r>
            <a:r>
              <a:rPr lang="en-US" dirty="0">
                <a:ea typeface="Calibri" panose="020F0502020204030204" pitchFamily="34" charset="0"/>
                <a:cs typeface="Times New Roman" panose="02020603050405020304" pitchFamily="18" charset="0"/>
              </a:rPr>
              <a:t>high reliability </a:t>
            </a:r>
            <a:r>
              <a:rPr lang="en-US" dirty="0" smtClean="0">
                <a:ea typeface="Calibri" panose="020F0502020204030204" pitchFamily="34" charset="0"/>
                <a:cs typeface="Times New Roman" panose="02020603050405020304" pitchFamily="18" charset="0"/>
              </a:rPr>
              <a:t>team, which will</a:t>
            </a:r>
            <a:r>
              <a:rPr lang="en-US" baseline="0" dirty="0" smtClean="0">
                <a:ea typeface="Calibri" panose="020F0502020204030204" pitchFamily="34" charset="0"/>
                <a:cs typeface="Times New Roman" panose="02020603050405020304" pitchFamily="18" charset="0"/>
              </a:rPr>
              <a:t> be discussed in more depth in Module 4</a:t>
            </a:r>
            <a:r>
              <a:rPr lang="en-US" dirty="0" smtClean="0">
                <a:ea typeface="Calibri" panose="020F0502020204030204" pitchFamily="34" charset="0"/>
                <a:cs typeface="Times New Roman" panose="02020603050405020304" pitchFamily="18" charset="0"/>
              </a:rPr>
              <a:t>. </a:t>
            </a:r>
          </a:p>
          <a:p>
            <a:endParaRPr lang="en-US" dirty="0" smtClean="0">
              <a:ea typeface="Calibri" panose="020F0502020204030204" pitchFamily="34" charset="0"/>
              <a:cs typeface="Times New Roman" panose="02020603050405020304" pitchFamily="18" charset="0"/>
            </a:endParaRPr>
          </a:p>
          <a:p>
            <a:r>
              <a:rPr lang="en-US" dirty="0" smtClean="0">
                <a:ea typeface="Calibri" panose="020F0502020204030204" pitchFamily="34" charset="0"/>
                <a:cs typeface="Times New Roman" panose="02020603050405020304" pitchFamily="18" charset="0"/>
              </a:rPr>
              <a:t>We </a:t>
            </a:r>
            <a:r>
              <a:rPr lang="en-US" dirty="0">
                <a:ea typeface="Calibri" panose="020F0502020204030204" pitchFamily="34" charset="0"/>
                <a:cs typeface="Times New Roman" panose="02020603050405020304" pitchFamily="18" charset="0"/>
              </a:rPr>
              <a:t>are going to look at some of the skills or communication methods used to build situational awareness, speak a common language, create a shared mental model, and provide others with S-BARR updates and briefings. </a:t>
            </a:r>
          </a:p>
          <a:p>
            <a:r>
              <a:rPr lang="en-US" dirty="0">
                <a:ea typeface="Calibri" panose="020F0502020204030204" pitchFamily="34" charset="0"/>
                <a:cs typeface="Times New Roman" panose="02020603050405020304" pitchFamily="18" charset="0"/>
              </a:rPr>
              <a:t> </a:t>
            </a:r>
          </a:p>
          <a:p>
            <a:r>
              <a:rPr lang="en-US" dirty="0">
                <a:ea typeface="Calibri" panose="020F0502020204030204" pitchFamily="34" charset="0"/>
                <a:cs typeface="Times New Roman" panose="02020603050405020304" pitchFamily="18" charset="0"/>
              </a:rPr>
              <a:t>The skills </a:t>
            </a:r>
            <a:r>
              <a:rPr lang="en-US" dirty="0" smtClean="0">
                <a:ea typeface="Calibri" panose="020F0502020204030204" pitchFamily="34" charset="0"/>
                <a:cs typeface="Times New Roman" panose="02020603050405020304" pitchFamily="18" charset="0"/>
              </a:rPr>
              <a:t>you</a:t>
            </a:r>
            <a:r>
              <a:rPr lang="en-US" baseline="0" dirty="0" smtClean="0">
                <a:ea typeface="Calibri" panose="020F0502020204030204" pitchFamily="34" charset="0"/>
                <a:cs typeface="Times New Roman" panose="02020603050405020304" pitchFamily="18" charset="0"/>
              </a:rPr>
              <a:t> and your team will </a:t>
            </a:r>
            <a:r>
              <a:rPr lang="en-US" dirty="0" smtClean="0">
                <a:ea typeface="Calibri" panose="020F0502020204030204" pitchFamily="34" charset="0"/>
                <a:cs typeface="Times New Roman" panose="02020603050405020304" pitchFamily="18" charset="0"/>
              </a:rPr>
              <a:t>employ </a:t>
            </a:r>
            <a:r>
              <a:rPr lang="en-US" dirty="0">
                <a:ea typeface="Calibri" panose="020F0502020204030204" pitchFamily="34" charset="0"/>
                <a:cs typeface="Times New Roman" panose="02020603050405020304" pitchFamily="18" charset="0"/>
              </a:rPr>
              <a:t>are </a:t>
            </a:r>
            <a:r>
              <a:rPr lang="en-US" dirty="0" smtClean="0">
                <a:ea typeface="Calibri" panose="020F0502020204030204" pitchFamily="34" charset="0"/>
                <a:cs typeface="Times New Roman" panose="02020603050405020304" pitchFamily="18" charset="0"/>
              </a:rPr>
              <a:t>called briefings</a:t>
            </a:r>
            <a:r>
              <a:rPr lang="en-US" dirty="0">
                <a:ea typeface="Calibri" panose="020F0502020204030204" pitchFamily="34" charset="0"/>
                <a:cs typeface="Times New Roman" panose="02020603050405020304" pitchFamily="18" charset="0"/>
              </a:rPr>
              <a:t>, </a:t>
            </a:r>
            <a:r>
              <a:rPr lang="en-US" dirty="0" smtClean="0">
                <a:ea typeface="Calibri" panose="020F0502020204030204" pitchFamily="34" charset="0"/>
                <a:cs typeface="Times New Roman" panose="02020603050405020304" pitchFamily="18" charset="0"/>
              </a:rPr>
              <a:t>huddles, hand-offs, and callouts. </a:t>
            </a:r>
          </a:p>
          <a:p>
            <a:r>
              <a:rPr lang="en-US" dirty="0">
                <a:ea typeface="Calibri" panose="020F0502020204030204" pitchFamily="34" charset="0"/>
                <a:cs typeface="Times New Roman" panose="02020603050405020304" pitchFamily="18" charset="0"/>
              </a:rPr>
              <a:t> </a:t>
            </a:r>
          </a:p>
          <a:p>
            <a:r>
              <a:rPr lang="en-US" dirty="0">
                <a:ea typeface="Calibri" panose="020F0502020204030204" pitchFamily="34" charset="0"/>
                <a:cs typeface="Times New Roman" panose="02020603050405020304" pitchFamily="18" charset="0"/>
              </a:rPr>
              <a:t>These skills help </a:t>
            </a:r>
            <a:r>
              <a:rPr lang="en-US" dirty="0" smtClean="0">
                <a:ea typeface="Calibri" panose="020F0502020204030204" pitchFamily="34" charset="0"/>
                <a:cs typeface="Times New Roman" panose="02020603050405020304" pitchFamily="18" charset="0"/>
              </a:rPr>
              <a:t>form key </a:t>
            </a:r>
            <a:r>
              <a:rPr lang="en-US" dirty="0">
                <a:ea typeface="Calibri" panose="020F0502020204030204" pitchFamily="34" charset="0"/>
                <a:cs typeface="Times New Roman" panose="02020603050405020304" pitchFamily="18" charset="0"/>
              </a:rPr>
              <a:t>models that </a:t>
            </a:r>
            <a:r>
              <a:rPr lang="en-US" dirty="0" smtClean="0">
                <a:ea typeface="Calibri" panose="020F0502020204030204" pitchFamily="34" charset="0"/>
                <a:cs typeface="Times New Roman" panose="02020603050405020304" pitchFamily="18" charset="0"/>
              </a:rPr>
              <a:t>the </a:t>
            </a:r>
            <a:r>
              <a:rPr lang="en-US" b="1" dirty="0" smtClean="0">
                <a:ea typeface="Calibri" panose="020F0502020204030204" pitchFamily="34" charset="0"/>
                <a:cs typeface="Times New Roman" panose="02020603050405020304" pitchFamily="18" charset="0"/>
              </a:rPr>
              <a:t>Incident Commander </a:t>
            </a:r>
            <a:r>
              <a:rPr lang="en-US" dirty="0" smtClean="0">
                <a:ea typeface="Calibri" panose="020F0502020204030204" pitchFamily="34" charset="0"/>
                <a:cs typeface="Times New Roman" panose="02020603050405020304" pitchFamily="18" charset="0"/>
              </a:rPr>
              <a:t>uses to guide </a:t>
            </a:r>
            <a:r>
              <a:rPr lang="en-US" dirty="0">
                <a:ea typeface="Calibri" panose="020F0502020204030204" pitchFamily="34" charset="0"/>
                <a:cs typeface="Times New Roman" panose="02020603050405020304" pitchFamily="18" charset="0"/>
              </a:rPr>
              <a:t>the work of </a:t>
            </a:r>
            <a:r>
              <a:rPr lang="en-US" dirty="0" smtClean="0">
                <a:ea typeface="Calibri" panose="020F0502020204030204" pitchFamily="34" charset="0"/>
                <a:cs typeface="Times New Roman" panose="02020603050405020304" pitchFamily="18" charset="0"/>
              </a:rPr>
              <a:t>teams.</a:t>
            </a:r>
            <a:r>
              <a:rPr lang="en-US" baseline="0" dirty="0" smtClean="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endParaRPr lang="en-US" dirty="0" smtClean="0">
              <a:ea typeface="Calibri" panose="020F0502020204030204" pitchFamily="34" charset="0"/>
              <a:cs typeface="Times New Roman" panose="02020603050405020304" pitchFamily="18" charset="0"/>
            </a:endParaRPr>
          </a:p>
          <a:p>
            <a:r>
              <a:rPr lang="en-US" dirty="0" smtClean="0">
                <a:ea typeface="Calibri" panose="020F0502020204030204" pitchFamily="34" charset="0"/>
                <a:cs typeface="Times New Roman" panose="02020603050405020304" pitchFamily="18" charset="0"/>
              </a:rPr>
              <a:t>Models: </a:t>
            </a:r>
            <a:r>
              <a:rPr lang="en-US" dirty="0">
                <a:ea typeface="Calibri" panose="020F0502020204030204" pitchFamily="34" charset="0"/>
                <a:cs typeface="Times New Roman" panose="02020603050405020304" pitchFamily="18" charset="0"/>
              </a:rPr>
              <a:t> </a:t>
            </a:r>
            <a:endParaRPr lang="en-US" dirty="0" smtClean="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dirty="0" smtClean="0">
                <a:ea typeface="Calibri" panose="020F0502020204030204" pitchFamily="34" charset="0"/>
                <a:cs typeface="Times New Roman" panose="02020603050405020304" pitchFamily="18" charset="0"/>
              </a:rPr>
              <a:t>Planning – what needs to be done, how should it get done and who is going to do it. This is not done individually, but rather as a team or a subset of the team. </a:t>
            </a:r>
          </a:p>
          <a:p>
            <a:r>
              <a:rPr lang="en-US" dirty="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Problem-solving: we put our heads together, usually in small groups, to work through problems that may have arisen, a new direction in the disaster has occurred changing responses activities, etc. </a:t>
            </a:r>
          </a:p>
          <a:p>
            <a:r>
              <a:rPr lang="en-US" dirty="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Process Improvement uses a debriefing method with the whole team contributing to talk about how things are or were going and what needs to be improved. </a:t>
            </a:r>
          </a:p>
          <a:p>
            <a:r>
              <a:rPr lang="en-US" dirty="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dirty="0">
                <a:ea typeface="Calibri" panose="020F0502020204030204" pitchFamily="34" charset="0"/>
                <a:cs typeface="Times New Roman" panose="02020603050405020304" pitchFamily="18" charset="0"/>
              </a:rPr>
              <a:t>Process Improvement is achieved through information passed on during </a:t>
            </a:r>
            <a:r>
              <a:rPr lang="en-US" dirty="0" smtClean="0">
                <a:ea typeface="Calibri" panose="020F0502020204030204" pitchFamily="34" charset="0"/>
                <a:cs typeface="Times New Roman" panose="02020603050405020304" pitchFamily="18" charset="0"/>
              </a:rPr>
              <a:t>Briefings </a:t>
            </a:r>
            <a:r>
              <a:rPr lang="en-US" dirty="0">
                <a:ea typeface="Calibri" panose="020F0502020204030204" pitchFamily="34" charset="0"/>
                <a:cs typeface="Times New Roman" panose="02020603050405020304" pitchFamily="18" charset="0"/>
              </a:rPr>
              <a:t>and Hand-offs. </a:t>
            </a:r>
            <a:r>
              <a:rPr lang="en-US" dirty="0" smtClean="0">
                <a:ea typeface="Calibri" panose="020F0502020204030204" pitchFamily="34" charset="0"/>
                <a:cs typeface="Times New Roman" panose="02020603050405020304" pitchFamily="18" charset="0"/>
              </a:rPr>
              <a:t>Briefings </a:t>
            </a:r>
            <a:r>
              <a:rPr lang="en-US" dirty="0">
                <a:ea typeface="Calibri" panose="020F0502020204030204" pitchFamily="34" charset="0"/>
                <a:cs typeface="Times New Roman" panose="02020603050405020304" pitchFamily="18" charset="0"/>
              </a:rPr>
              <a:t>provide all team members with important information about what is happening. Hand-offs provide the incoming staff with an overview of the activities that occurred in the previous operational period, key information is shared, and suggestions for changes to the response activities are made. These are vital functions to ensure the team has the information they need to do their jobs.  </a:t>
            </a:r>
          </a:p>
          <a:p>
            <a:r>
              <a:rPr lang="en-US" dirty="0">
                <a:ea typeface="Calibri" panose="020F0502020204030204" pitchFamily="34" charset="0"/>
                <a:cs typeface="Times New Roman" panose="02020603050405020304" pitchFamily="18" charset="0"/>
              </a:rPr>
              <a:t> </a:t>
            </a:r>
          </a:p>
          <a:p>
            <a:r>
              <a:rPr lang="en-US" dirty="0">
                <a:ea typeface="Calibri" panose="020F0502020204030204" pitchFamily="34" charset="0"/>
                <a:cs typeface="Times New Roman" panose="02020603050405020304" pitchFamily="18" charset="0"/>
              </a:rPr>
              <a:t>We will explore these skills in more depth in the next few slides. </a:t>
            </a:r>
          </a:p>
          <a:p>
            <a:r>
              <a:rPr lang="en-US" dirty="0">
                <a:ea typeface="Calibri" panose="020F0502020204030204" pitchFamily="34" charset="0"/>
                <a:cs typeface="Times New Roman" panose="02020603050405020304" pitchFamily="18" charset="0"/>
              </a:rPr>
              <a:t> </a:t>
            </a:r>
            <a:endParaRPr lang="en-US" dirty="0" smtClean="0"/>
          </a:p>
          <a:p>
            <a:endParaRPr lang="en-US" dirty="0"/>
          </a:p>
          <a:p>
            <a:pPr>
              <a:defRPr/>
            </a:pPr>
            <a:r>
              <a:rPr lang="en-US" dirty="0"/>
              <a:t>Source:	</a:t>
            </a:r>
            <a:r>
              <a:rPr lang="en-US" dirty="0" smtClean="0"/>
              <a:t>TeamSTEPPS</a:t>
            </a:r>
            <a:r>
              <a:rPr lang="en-US" dirty="0"/>
              <a:t>: http://teamstepps.ahrq.gov</a:t>
            </a:r>
            <a:r>
              <a:rPr lang="en-US" dirty="0" smtClean="0"/>
              <a:t>/</a:t>
            </a:r>
            <a:endParaRPr lang="en-US" dirty="0"/>
          </a:p>
        </p:txBody>
      </p:sp>
      <p:sp>
        <p:nvSpPr>
          <p:cNvPr id="6" name="Slide Number Placeholder 5"/>
          <p:cNvSpPr>
            <a:spLocks noGrp="1"/>
          </p:cNvSpPr>
          <p:nvPr>
            <p:ph type="sldNum" sz="quarter" idx="10"/>
          </p:nvPr>
        </p:nvSpPr>
        <p:spPr/>
        <p:txBody>
          <a:bodyPr/>
          <a:lstStyle/>
          <a:p>
            <a:fld id="{39971C29-32B3-41A5-A545-371B4BCC4C0E}" type="slidenum">
              <a:rPr lang="en-US" smtClean="0"/>
              <a:t>10</a:t>
            </a:fld>
            <a:endParaRPr lang="en-US" dirty="0"/>
          </a:p>
        </p:txBody>
      </p:sp>
    </p:spTree>
    <p:extLst>
      <p:ext uri="{BB962C8B-B14F-4D97-AF65-F5344CB8AC3E}">
        <p14:creationId xmlns:p14="http://schemas.microsoft.com/office/powerpoint/2010/main" val="3353487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3138" y="696913"/>
            <a:ext cx="2524125" cy="1893887"/>
          </a:xfrm>
        </p:spPr>
      </p:sp>
      <p:sp>
        <p:nvSpPr>
          <p:cNvPr id="3" name="Notes Placeholder 2"/>
          <p:cNvSpPr>
            <a:spLocks noGrp="1"/>
          </p:cNvSpPr>
          <p:nvPr>
            <p:ph type="body" idx="1"/>
          </p:nvPr>
        </p:nvSpPr>
        <p:spPr>
          <a:xfrm>
            <a:off x="457200" y="2819400"/>
            <a:ext cx="6172200" cy="6096000"/>
          </a:xfrm>
        </p:spPr>
        <p:txBody>
          <a:bodyPr/>
          <a:lstStyle/>
          <a:p>
            <a:r>
              <a:rPr lang="en-US" dirty="0" smtClean="0"/>
              <a:t>Briefings help establish “The Team”. </a:t>
            </a:r>
          </a:p>
          <a:p>
            <a:endParaRPr lang="en-US" dirty="0"/>
          </a:p>
          <a:p>
            <a:r>
              <a:rPr lang="en-US" dirty="0" smtClean="0"/>
              <a:t>You, </a:t>
            </a:r>
            <a:r>
              <a:rPr lang="en-US" b="1" dirty="0" smtClean="0"/>
              <a:t>the</a:t>
            </a:r>
            <a:r>
              <a:rPr lang="en-US" b="1" baseline="0" dirty="0" smtClean="0"/>
              <a:t> Incident Commander, </a:t>
            </a:r>
            <a:r>
              <a:rPr lang="en-US" dirty="0" smtClean="0"/>
              <a:t>set the tone for the team by taking time to learn everybody’s name and role, and to become aware of why you are there. You may wonder why we spend time talking about introducing yourself and your team to each other, but you would be surprised how often this does not happen and how important this is to the formation of a team. A team functions better and more efficiently if everyone knows the other team members and their roles. Simple but so powerful. </a:t>
            </a:r>
          </a:p>
          <a:p>
            <a:endParaRPr lang="en-US" dirty="0"/>
          </a:p>
          <a:p>
            <a:r>
              <a:rPr lang="en-US" dirty="0" smtClean="0"/>
              <a:t>Briefings </a:t>
            </a:r>
            <a:r>
              <a:rPr lang="en-US" dirty="0"/>
              <a:t>are </a:t>
            </a:r>
            <a:r>
              <a:rPr lang="en-US" dirty="0" smtClean="0"/>
              <a:t>also held </a:t>
            </a:r>
            <a:r>
              <a:rPr lang="en-US" dirty="0"/>
              <a:t>for planning purposes. During a </a:t>
            </a:r>
            <a:r>
              <a:rPr lang="en-US" dirty="0" smtClean="0"/>
              <a:t>briefing, </a:t>
            </a:r>
            <a:r>
              <a:rPr lang="en-US" dirty="0"/>
              <a:t>which is sometimes referred to as a team meeting, </a:t>
            </a:r>
            <a:r>
              <a:rPr lang="en-US" dirty="0" smtClean="0"/>
              <a:t>you complete </a:t>
            </a:r>
            <a:r>
              <a:rPr lang="en-US" dirty="0"/>
              <a:t>the tasks of forming a team, </a:t>
            </a:r>
            <a:r>
              <a:rPr lang="en-US" dirty="0" smtClean="0"/>
              <a:t>designate </a:t>
            </a:r>
            <a:r>
              <a:rPr lang="en-US" dirty="0"/>
              <a:t>team roles and responsibilities, establish climate and goals, and engage the team in short and long-term planning. </a:t>
            </a:r>
            <a:r>
              <a:rPr lang="en-US" dirty="0" smtClean="0"/>
              <a:t>The </a:t>
            </a:r>
            <a:r>
              <a:rPr lang="en-US" dirty="0"/>
              <a:t>designated team leader is responsible for organizing a 3-5 minute </a:t>
            </a:r>
            <a:r>
              <a:rPr lang="en-US" dirty="0" smtClean="0"/>
              <a:t>briefing </a:t>
            </a:r>
            <a:r>
              <a:rPr lang="en-US" dirty="0"/>
              <a:t>to discuss essential team information. </a:t>
            </a:r>
            <a:endParaRPr lang="en-US" dirty="0" smtClean="0"/>
          </a:p>
          <a:p>
            <a:endParaRPr lang="en-US" dirty="0"/>
          </a:p>
          <a:p>
            <a:r>
              <a:rPr lang="en-US" dirty="0" smtClean="0"/>
              <a:t>The </a:t>
            </a:r>
            <a:r>
              <a:rPr lang="en-US" dirty="0"/>
              <a:t>following information should be discussed in a </a:t>
            </a:r>
            <a:r>
              <a:rPr lang="en-US" dirty="0" smtClean="0"/>
              <a:t>briefing: </a:t>
            </a:r>
          </a:p>
          <a:p>
            <a:pPr marL="171450" indent="-171450">
              <a:buFont typeface="Arial" pitchFamily="34" charset="0"/>
              <a:buChar char="•"/>
            </a:pPr>
            <a:r>
              <a:rPr lang="en-US" dirty="0" smtClean="0"/>
              <a:t>Name </a:t>
            </a:r>
            <a:r>
              <a:rPr lang="en-US" dirty="0"/>
              <a:t>and ICS role. </a:t>
            </a:r>
            <a:endParaRPr lang="en-US" dirty="0" smtClean="0"/>
          </a:p>
          <a:p>
            <a:pPr marL="171450" indent="-171450">
              <a:buFont typeface="Arial" pitchFamily="34" charset="0"/>
              <a:buChar char="•"/>
            </a:pPr>
            <a:r>
              <a:rPr lang="en-US" dirty="0" smtClean="0"/>
              <a:t>Incident </a:t>
            </a:r>
            <a:r>
              <a:rPr lang="en-US" dirty="0"/>
              <a:t>and operational period objectives. </a:t>
            </a:r>
            <a:endParaRPr lang="en-US" dirty="0" smtClean="0"/>
          </a:p>
          <a:p>
            <a:pPr marL="171450" indent="-171450">
              <a:buFont typeface="Arial" pitchFamily="34" charset="0"/>
              <a:buChar char="•"/>
            </a:pPr>
            <a:r>
              <a:rPr lang="en-US" dirty="0" smtClean="0"/>
              <a:t>Issues </a:t>
            </a:r>
            <a:r>
              <a:rPr lang="en-US" dirty="0"/>
              <a:t>affecting team operations—resources normally available that may be restricted during the current shift. </a:t>
            </a:r>
            <a:endParaRPr lang="en-US" dirty="0" smtClean="0"/>
          </a:p>
          <a:p>
            <a:pPr marL="171450" indent="-171450">
              <a:buFont typeface="Arial" pitchFamily="34" charset="0"/>
              <a:buChar char="•"/>
            </a:pPr>
            <a:r>
              <a:rPr lang="en-US" dirty="0" smtClean="0"/>
              <a:t>The </a:t>
            </a:r>
            <a:r>
              <a:rPr lang="en-US" dirty="0"/>
              <a:t>objectives can be developed by the full team or a subset of the team as defined by the Incident </a:t>
            </a:r>
            <a:r>
              <a:rPr lang="en-US" dirty="0" smtClean="0"/>
              <a:t>Commander</a:t>
            </a:r>
            <a:r>
              <a:rPr lang="en-US" dirty="0"/>
              <a:t>. The objectives can help measure effectiveness of the response, as well as team work goals. </a:t>
            </a:r>
          </a:p>
          <a:p>
            <a:endParaRPr lang="en-US" dirty="0" smtClean="0"/>
          </a:p>
          <a:p>
            <a:r>
              <a:rPr lang="en-US" b="1" dirty="0" smtClean="0"/>
              <a:t>Incident Commanders </a:t>
            </a:r>
            <a:r>
              <a:rPr lang="en-US" dirty="0" smtClean="0"/>
              <a:t>should use Briefings</a:t>
            </a:r>
            <a:r>
              <a:rPr lang="en-US" baseline="0" dirty="0" smtClean="0"/>
              <a:t> to help teams maintain Situational Awareness and a Shared Mental Model. </a:t>
            </a:r>
            <a:r>
              <a:rPr lang="en-US" dirty="0" smtClean="0"/>
              <a:t>Briefings</a:t>
            </a:r>
            <a:r>
              <a:rPr lang="en-US" baseline="0" dirty="0" smtClean="0"/>
              <a:t> can and should occur on a regular basis. “Regular” may mean different things depending on the type of response. A faster moving response requires more frequent briefings, maybe even every hour. A slower or long-term response may occur infrequently, perhaps daily or even once a week. </a:t>
            </a:r>
            <a:endParaRPr lang="en-US" dirty="0"/>
          </a:p>
          <a:p>
            <a:endParaRPr lang="en-US" dirty="0"/>
          </a:p>
          <a:p>
            <a:endParaRPr lang="en-US" dirty="0" smtClean="0"/>
          </a:p>
          <a:p>
            <a:pPr>
              <a:defRPr/>
            </a:pPr>
            <a:r>
              <a:rPr lang="en-US" dirty="0"/>
              <a:t>Source:	</a:t>
            </a:r>
            <a:r>
              <a:rPr lang="en-US" dirty="0" smtClean="0"/>
              <a:t>TeamSTEPPS</a:t>
            </a:r>
            <a:r>
              <a:rPr lang="en-US" dirty="0"/>
              <a:t>: http://teamstepps.ahrq.gov</a:t>
            </a:r>
            <a:r>
              <a:rPr lang="en-US" dirty="0" smtClean="0"/>
              <a:t>/</a:t>
            </a:r>
            <a:endParaRPr lang="en-US" dirty="0"/>
          </a:p>
        </p:txBody>
      </p:sp>
      <p:sp>
        <p:nvSpPr>
          <p:cNvPr id="4" name="Slide Number Placeholder 3"/>
          <p:cNvSpPr>
            <a:spLocks noGrp="1"/>
          </p:cNvSpPr>
          <p:nvPr>
            <p:ph type="sldNum" sz="quarter" idx="10"/>
          </p:nvPr>
        </p:nvSpPr>
        <p:spPr/>
        <p:txBody>
          <a:bodyPr/>
          <a:lstStyle/>
          <a:p>
            <a:fld id="{69F491BA-7870-467C-BEF4-4FF38516B030}" type="slidenum">
              <a:rPr lang="en-US" smtClean="0"/>
              <a:t>11</a:t>
            </a:fld>
            <a:endParaRPr lang="en-US" dirty="0"/>
          </a:p>
        </p:txBody>
      </p:sp>
    </p:spTree>
    <p:extLst>
      <p:ext uri="{BB962C8B-B14F-4D97-AF65-F5344CB8AC3E}">
        <p14:creationId xmlns:p14="http://schemas.microsoft.com/office/powerpoint/2010/main" val="410803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696913"/>
            <a:ext cx="2727325" cy="2046287"/>
          </a:xfrm>
        </p:spPr>
      </p:sp>
      <p:sp>
        <p:nvSpPr>
          <p:cNvPr id="3" name="Notes Placeholder 2"/>
          <p:cNvSpPr>
            <a:spLocks noGrp="1"/>
          </p:cNvSpPr>
          <p:nvPr>
            <p:ph type="body" idx="1"/>
          </p:nvPr>
        </p:nvSpPr>
        <p:spPr>
          <a:xfrm>
            <a:off x="381000" y="2971800"/>
            <a:ext cx="6172200" cy="6019800"/>
          </a:xfrm>
        </p:spPr>
        <p:txBody>
          <a:bodyPr/>
          <a:lstStyle/>
          <a:p>
            <a:r>
              <a:rPr lang="en-US" dirty="0"/>
              <a:t>Huddle = Problem-solving:  hold ad hoc, “touch-base meetings to regain situational awareness” to discuss critical issues and emerging events, anticipate outcomes and likely contingencies, assign resources, express concerns. </a:t>
            </a:r>
            <a:endParaRPr lang="en-US" dirty="0" smtClean="0"/>
          </a:p>
          <a:p>
            <a:endParaRPr lang="en-US" dirty="0"/>
          </a:p>
          <a:p>
            <a:r>
              <a:rPr lang="en-US" dirty="0" smtClean="0"/>
              <a:t>The </a:t>
            </a:r>
            <a:r>
              <a:rPr lang="en-US" dirty="0"/>
              <a:t>huddle is a tool for reinforcing the plans already in </a:t>
            </a:r>
            <a:r>
              <a:rPr lang="en-US" dirty="0" smtClean="0"/>
              <a:t>place and </a:t>
            </a:r>
            <a:r>
              <a:rPr lang="en-US" dirty="0"/>
              <a:t>for assessing the need to change plans. It serves as a tool for developing shared understanding of the response plans between team </a:t>
            </a:r>
            <a:r>
              <a:rPr lang="en-US" dirty="0" smtClean="0"/>
              <a:t>members. Huddles</a:t>
            </a:r>
            <a:r>
              <a:rPr lang="en-US" baseline="0" dirty="0" smtClean="0"/>
              <a:t> can provide </a:t>
            </a:r>
            <a:r>
              <a:rPr lang="en-US" b="1" baseline="0" dirty="0" smtClean="0"/>
              <a:t>Incident Commanders </a:t>
            </a:r>
            <a:r>
              <a:rPr lang="en-US" baseline="0" dirty="0" smtClean="0"/>
              <a:t>with opportunities to informally </a:t>
            </a:r>
            <a:r>
              <a:rPr lang="en-US" dirty="0" smtClean="0"/>
              <a:t>monitor team members.</a:t>
            </a:r>
            <a:r>
              <a:rPr lang="en-US" baseline="0" dirty="0" smtClean="0"/>
              <a:t>  Huddles can occur with and without the Incident Commander. They can be an effective tool for team members to communicate between formal briefings, Tactics or Planning meetings, and to problem-solve and move forward without having to run everything by the Incident Commander. </a:t>
            </a:r>
          </a:p>
          <a:p>
            <a:endParaRPr lang="en-US" dirty="0"/>
          </a:p>
          <a:p>
            <a:r>
              <a:rPr lang="en-US" dirty="0" smtClean="0"/>
              <a:t>Information </a:t>
            </a:r>
            <a:r>
              <a:rPr lang="en-US" dirty="0"/>
              <a:t>will change over time and that will require monitoring and updating of the team. </a:t>
            </a:r>
            <a:endParaRPr lang="en-US" dirty="0" smtClean="0"/>
          </a:p>
          <a:p>
            <a:endParaRPr lang="en-US" b="1" dirty="0"/>
          </a:p>
          <a:p>
            <a:r>
              <a:rPr lang="en-US" b="1" dirty="0" smtClean="0"/>
              <a:t>Incident</a:t>
            </a:r>
            <a:r>
              <a:rPr lang="en-US" b="1" baseline="0" dirty="0" smtClean="0"/>
              <a:t> Commanders </a:t>
            </a:r>
            <a:r>
              <a:rPr lang="en-US" baseline="0" dirty="0" smtClean="0"/>
              <a:t>will want to n</a:t>
            </a:r>
            <a:r>
              <a:rPr lang="en-US" dirty="0" smtClean="0"/>
              <a:t>ote </a:t>
            </a:r>
            <a:r>
              <a:rPr lang="en-US" dirty="0"/>
              <a:t>that a sudden increase in the activity level of an individual or the team indicates the need to reevaluate workload status. Workload distribution may need to be adjusted on the basis of this information. </a:t>
            </a:r>
            <a:endParaRPr lang="en-US" dirty="0" smtClean="0"/>
          </a:p>
          <a:p>
            <a:endParaRPr lang="en-US" dirty="0"/>
          </a:p>
          <a:p>
            <a:r>
              <a:rPr lang="en-US" dirty="0" smtClean="0"/>
              <a:t>Information </a:t>
            </a:r>
            <a:r>
              <a:rPr lang="en-US" dirty="0"/>
              <a:t>updates within the team should occur as often as necessary. Updates can take the form of a huddle at the status board or can occur between individual team members whenever new information needs to be shared</a:t>
            </a:r>
            <a:r>
              <a:rPr lang="en-US" dirty="0" smtClean="0"/>
              <a:t>.</a:t>
            </a:r>
          </a:p>
          <a:p>
            <a:endParaRPr lang="en-US" dirty="0" smtClean="0"/>
          </a:p>
          <a:p>
            <a:endParaRPr lang="en-US" dirty="0"/>
          </a:p>
          <a:p>
            <a:r>
              <a:rPr lang="en-US" dirty="0"/>
              <a:t>Source:	</a:t>
            </a:r>
            <a:r>
              <a:rPr lang="en-US" dirty="0" smtClean="0"/>
              <a:t>TeamSTEPPS</a:t>
            </a:r>
            <a:r>
              <a:rPr lang="en-US" dirty="0"/>
              <a:t>: http://teamstepps.ahrq.gov</a:t>
            </a:r>
            <a:r>
              <a:rPr lang="en-US" dirty="0" smtClean="0"/>
              <a:t>/</a:t>
            </a:r>
            <a:endParaRPr lang="en-US" dirty="0"/>
          </a:p>
        </p:txBody>
      </p:sp>
      <p:sp>
        <p:nvSpPr>
          <p:cNvPr id="4" name="Slide Number Placeholder 3"/>
          <p:cNvSpPr>
            <a:spLocks noGrp="1"/>
          </p:cNvSpPr>
          <p:nvPr>
            <p:ph type="sldNum" sz="quarter" idx="10"/>
          </p:nvPr>
        </p:nvSpPr>
        <p:spPr/>
        <p:txBody>
          <a:bodyPr/>
          <a:lstStyle/>
          <a:p>
            <a:fld id="{69F491BA-7870-467C-BEF4-4FF38516B030}" type="slidenum">
              <a:rPr lang="en-US" smtClean="0"/>
              <a:t>12</a:t>
            </a:fld>
            <a:endParaRPr lang="en-US" dirty="0"/>
          </a:p>
        </p:txBody>
      </p:sp>
    </p:spTree>
    <p:extLst>
      <p:ext uri="{BB962C8B-B14F-4D97-AF65-F5344CB8AC3E}">
        <p14:creationId xmlns:p14="http://schemas.microsoft.com/office/powerpoint/2010/main" val="2597188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43138" y="696913"/>
            <a:ext cx="2524125" cy="1893887"/>
          </a:xfrm>
        </p:spPr>
      </p:sp>
      <p:sp>
        <p:nvSpPr>
          <p:cNvPr id="3" name="Notes Placeholder 2"/>
          <p:cNvSpPr>
            <a:spLocks noGrp="1"/>
          </p:cNvSpPr>
          <p:nvPr>
            <p:ph type="body" idx="1"/>
          </p:nvPr>
        </p:nvSpPr>
        <p:spPr>
          <a:xfrm>
            <a:off x="457200" y="2819400"/>
            <a:ext cx="6248400" cy="6096000"/>
          </a:xfrm>
        </p:spPr>
        <p:txBody>
          <a:bodyPr/>
          <a:lstStyle/>
          <a:p>
            <a:r>
              <a:rPr lang="en-US" dirty="0" smtClean="0"/>
              <a:t>A hand-off is a way to pass along information and key activities, decisions and outstanding actions that were performed during your shift. This is the ‘passing of the baton” to the next team and in particular, to the person who will be taking your position for the next shift. </a:t>
            </a:r>
          </a:p>
          <a:p>
            <a:endParaRPr lang="en-US" dirty="0"/>
          </a:p>
          <a:p>
            <a:r>
              <a:rPr lang="en-US" dirty="0" smtClean="0"/>
              <a:t>A good hand-off is critical to the next team so they know what has happened, what is still up in the air, and where they should begin to focus their energies. </a:t>
            </a:r>
          </a:p>
          <a:p>
            <a:endParaRPr lang="en-US" dirty="0"/>
          </a:p>
          <a:p>
            <a:r>
              <a:rPr lang="en-US" dirty="0" smtClean="0"/>
              <a:t>Hand-offs typically occur at the beginning and end of a shift, but there may be occasions when you need to use a hand-off in between these times. For example, if you need to leave your work area to attend a meeting or even just to use the restroom, you will want to make sure someone knows where you have gone, how long you may be away, and if there is anything you are waiting to hear on or actions that may need immediate decisions or feedback. </a:t>
            </a:r>
          </a:p>
          <a:p>
            <a:endParaRPr lang="en-US" dirty="0"/>
          </a:p>
          <a:p>
            <a:r>
              <a:rPr lang="en-US" dirty="0" smtClean="0"/>
              <a:t>The telephone inevitably rings when you step out of the room, so this is also a way to make sure someone is available to answer any calls you may receive. </a:t>
            </a:r>
          </a:p>
          <a:p>
            <a:endParaRPr lang="en-US" dirty="0"/>
          </a:p>
          <a:p>
            <a:r>
              <a:rPr lang="en-US" dirty="0" smtClean="0"/>
              <a:t>Taking the time to do a good hand-off allows you to close out your activities and helps set-up the next team to move quickly into response status. </a:t>
            </a:r>
          </a:p>
          <a:p>
            <a:endParaRPr lang="en-US" dirty="0" smtClean="0"/>
          </a:p>
          <a:p>
            <a:r>
              <a:rPr lang="en-US" b="1" dirty="0" smtClean="0"/>
              <a:t>Incident</a:t>
            </a:r>
            <a:r>
              <a:rPr lang="en-US" b="1" baseline="0" dirty="0" smtClean="0"/>
              <a:t> Commanders </a:t>
            </a:r>
            <a:r>
              <a:rPr lang="en-US" baseline="0" dirty="0" smtClean="0"/>
              <a:t>may get called out of the room to brief department leadership, meet with media, meet with subject matter experts, or others. To prevent the Incident Management Team from stopping work when the Incident Commander leaves the room, make sure the team knows you are leaving, if you know when you will return, and who they should ask for help and direction during your absence. </a:t>
            </a:r>
            <a:endParaRPr lang="en-US" dirty="0" smtClean="0"/>
          </a:p>
          <a:p>
            <a:endParaRPr lang="en-US" dirty="0" smtClean="0"/>
          </a:p>
          <a:p>
            <a:endParaRPr lang="en-US" dirty="0" smtClean="0"/>
          </a:p>
          <a:p>
            <a:r>
              <a:rPr lang="en-US" dirty="0"/>
              <a:t>Source:	</a:t>
            </a:r>
            <a:r>
              <a:rPr lang="en-US" dirty="0" smtClean="0"/>
              <a:t>TeamSTEPPS</a:t>
            </a:r>
            <a:r>
              <a:rPr lang="en-US" dirty="0"/>
              <a:t>: http://teamstepps.ahrq.gov</a:t>
            </a:r>
            <a:r>
              <a:rPr lang="en-US" dirty="0" smtClean="0"/>
              <a:t>/</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69F491BA-7870-467C-BEF4-4FF38516B030}" type="slidenum">
              <a:rPr lang="en-US" smtClean="0"/>
              <a:t>13</a:t>
            </a:fld>
            <a:endParaRPr lang="en-US" dirty="0"/>
          </a:p>
        </p:txBody>
      </p:sp>
    </p:spTree>
    <p:extLst>
      <p:ext uri="{BB962C8B-B14F-4D97-AF65-F5344CB8AC3E}">
        <p14:creationId xmlns:p14="http://schemas.microsoft.com/office/powerpoint/2010/main" val="1885930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057650"/>
          </a:xfrm>
        </p:spPr>
        <p:txBody>
          <a:bodyPr/>
          <a:lstStyle/>
          <a:p>
            <a:r>
              <a:rPr lang="en-US" sz="1200" kern="1200" dirty="0" smtClean="0">
                <a:solidFill>
                  <a:schemeClr val="tx1"/>
                </a:solidFill>
                <a:effectLst/>
                <a:latin typeface="+mn-lt"/>
                <a:ea typeface="+mn-ea"/>
                <a:cs typeface="+mn-cs"/>
              </a:rPr>
              <a:t>Sometimes during a response, important or critical information is obtained before the next scheduled briefing. In situations like this, a callout may be used.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 callout is a simple method for sharing information about a response that is given verbally.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an effective way to provide everyone with a quick status update, or critical information they may need for planning or accomplishing tasks.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When using a callout, make sure to be brief, clear, and specific. If you hear a callout and it includes an action, make sure to use closed loop communication to verify the sender's message and intent.</a:t>
            </a:r>
          </a:p>
          <a:p>
            <a:endParaRPr lang="en-US" dirty="0" smtClean="0"/>
          </a:p>
          <a:p>
            <a:r>
              <a:rPr lang="en-US" b="1" dirty="0" smtClean="0"/>
              <a:t>Incident Commanders </a:t>
            </a:r>
            <a:r>
              <a:rPr lang="en-US" dirty="0" smtClean="0"/>
              <a:t>should</a:t>
            </a:r>
            <a:r>
              <a:rPr lang="en-US" baseline="0" dirty="0" smtClean="0"/>
              <a:t> use this when something new that may impact most or all of the team occurs. They should also encourage their staff to use callouts when they obtain information, changes occur in response work, or they learn something that will impact the work of their teammates. </a:t>
            </a:r>
          </a:p>
          <a:p>
            <a:endParaRPr lang="en-US" baseline="0" dirty="0" smtClean="0"/>
          </a:p>
          <a:p>
            <a:r>
              <a:rPr lang="en-US" baseline="0" dirty="0" smtClean="0"/>
              <a:t>Because there is so much going on during a response, the </a:t>
            </a:r>
            <a:r>
              <a:rPr lang="en-US" b="1" baseline="0" dirty="0" smtClean="0"/>
              <a:t>Incident Commander </a:t>
            </a:r>
            <a:r>
              <a:rPr lang="en-US" baseline="0" dirty="0" smtClean="0"/>
              <a:t>will also want to develop a system that everyone knows, to capture callout information for those who are on the phone, out of the room, or not able to hear the information. </a:t>
            </a:r>
            <a:endParaRPr lang="en-US" dirty="0"/>
          </a:p>
        </p:txBody>
      </p:sp>
      <p:sp>
        <p:nvSpPr>
          <p:cNvPr id="4" name="Slide Number Placeholder 3"/>
          <p:cNvSpPr>
            <a:spLocks noGrp="1"/>
          </p:cNvSpPr>
          <p:nvPr>
            <p:ph type="sldNum" sz="quarter" idx="10"/>
          </p:nvPr>
        </p:nvSpPr>
        <p:spPr/>
        <p:txBody>
          <a:bodyPr/>
          <a:lstStyle/>
          <a:p>
            <a:fld id="{A731916F-FE5A-4EFF-A969-8507A6BF0EBC}" type="slidenum">
              <a:rPr lang="en-US" smtClean="0"/>
              <a:t>14</a:t>
            </a:fld>
            <a:endParaRPr lang="en-US" dirty="0"/>
          </a:p>
        </p:txBody>
      </p:sp>
    </p:spTree>
    <p:extLst>
      <p:ext uri="{BB962C8B-B14F-4D97-AF65-F5344CB8AC3E}">
        <p14:creationId xmlns:p14="http://schemas.microsoft.com/office/powerpoint/2010/main" val="72805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Instructor Note: Divide participants</a:t>
            </a:r>
            <a:r>
              <a:rPr lang="en-US" b="1" baseline="0" dirty="0" smtClean="0"/>
              <a:t> into groups of 3-4 people. </a:t>
            </a:r>
            <a:r>
              <a:rPr lang="en-US" b="1" dirty="0" smtClean="0"/>
              <a:t>Give</a:t>
            </a:r>
            <a:r>
              <a:rPr lang="en-US" b="1" baseline="0" dirty="0" smtClean="0"/>
              <a:t> each table group a role-play scenario and ask them to demonstrate the assigned communication tool or technique through a brief role play. </a:t>
            </a:r>
            <a:endParaRPr lang="en-US" b="1" dirty="0"/>
          </a:p>
        </p:txBody>
      </p:sp>
      <p:sp>
        <p:nvSpPr>
          <p:cNvPr id="4" name="Slide Number Placeholder 3"/>
          <p:cNvSpPr>
            <a:spLocks noGrp="1"/>
          </p:cNvSpPr>
          <p:nvPr>
            <p:ph type="sldNum" sz="quarter" idx="10"/>
          </p:nvPr>
        </p:nvSpPr>
        <p:spPr/>
        <p:txBody>
          <a:bodyPr/>
          <a:lstStyle/>
          <a:p>
            <a:fld id="{A731916F-FE5A-4EFF-A969-8507A6BF0EBC}" type="slidenum">
              <a:rPr lang="en-US" smtClean="0"/>
              <a:t>15</a:t>
            </a:fld>
            <a:endParaRPr lang="en-US" dirty="0"/>
          </a:p>
        </p:txBody>
      </p:sp>
    </p:spTree>
    <p:extLst>
      <p:ext uri="{BB962C8B-B14F-4D97-AF65-F5344CB8AC3E}">
        <p14:creationId xmlns:p14="http://schemas.microsoft.com/office/powerpoint/2010/main" val="1597084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2338" y="696913"/>
            <a:ext cx="2625725" cy="1970087"/>
          </a:xfrm>
        </p:spPr>
      </p:sp>
      <p:sp>
        <p:nvSpPr>
          <p:cNvPr id="3" name="Notes Placeholder 2"/>
          <p:cNvSpPr>
            <a:spLocks noGrp="1"/>
          </p:cNvSpPr>
          <p:nvPr>
            <p:ph type="body" idx="1"/>
          </p:nvPr>
        </p:nvSpPr>
        <p:spPr>
          <a:xfrm>
            <a:off x="381000" y="2895600"/>
            <a:ext cx="6477000" cy="6096000"/>
          </a:xfrm>
        </p:spPr>
        <p:txBody>
          <a:bodyPr>
            <a:normAutofit/>
          </a:bodyPr>
          <a:lstStyle/>
          <a:p>
            <a:r>
              <a:rPr lang="en-US" dirty="0" smtClean="0"/>
              <a:t>In the first module, we presented some foundational knowledge around leadership. We also discussed how critical it is for the incident commander to have good crisis leadership skills. </a:t>
            </a:r>
          </a:p>
          <a:p>
            <a:endParaRPr lang="en-US" dirty="0" smtClean="0"/>
          </a:p>
          <a:p>
            <a:r>
              <a:rPr lang="en-US" dirty="0" smtClean="0"/>
              <a:t>The</a:t>
            </a:r>
            <a:r>
              <a:rPr lang="en-US" baseline="0" dirty="0" smtClean="0"/>
              <a:t> second module, which we </a:t>
            </a:r>
            <a:r>
              <a:rPr lang="en-US" dirty="0" smtClean="0"/>
              <a:t>have just completed,</a:t>
            </a:r>
            <a:r>
              <a:rPr lang="en-US" baseline="0" dirty="0" smtClean="0"/>
              <a:t> looked at critical c</a:t>
            </a:r>
            <a:r>
              <a:rPr lang="en-US" dirty="0" smtClean="0"/>
              <a:t>ommunication skills</a:t>
            </a:r>
            <a:r>
              <a:rPr lang="en-US" baseline="0" dirty="0" smtClean="0"/>
              <a:t> that Incident Commanders should know, use, and role model for their teams. They should also make sure their teams are using these</a:t>
            </a:r>
            <a:r>
              <a:rPr lang="en-US" dirty="0" smtClean="0"/>
              <a:t> </a:t>
            </a:r>
            <a:r>
              <a:rPr lang="en-US" baseline="0" dirty="0" smtClean="0"/>
              <a:t>skills throughout the response to lessen miscommunication and missed communication. </a:t>
            </a:r>
            <a:endParaRPr lang="en-US" dirty="0" smtClean="0"/>
          </a:p>
          <a:p>
            <a:endParaRPr lang="en-US" dirty="0" smtClean="0"/>
          </a:p>
          <a:p>
            <a:r>
              <a:rPr lang="en-US" dirty="0" smtClean="0"/>
              <a:t>Our next unit will provide some foundational knowledge about the role of incident commander and the roles of each member of the command and general staff team. We will also</a:t>
            </a:r>
            <a:r>
              <a:rPr lang="en-US" baseline="0" dirty="0" smtClean="0"/>
              <a:t> </a:t>
            </a:r>
            <a:r>
              <a:rPr lang="en-US" dirty="0" smtClean="0"/>
              <a:t>discuss expectations – expectations the incident commander should have of his or her incident management team and the expectations of the incident</a:t>
            </a:r>
            <a:r>
              <a:rPr lang="en-US" baseline="0" dirty="0" smtClean="0"/>
              <a:t> management </a:t>
            </a:r>
            <a:r>
              <a:rPr lang="en-US" dirty="0" smtClean="0"/>
              <a:t>team for the incident commander. </a:t>
            </a:r>
          </a:p>
          <a:p>
            <a:endParaRPr lang="en-US" dirty="0"/>
          </a:p>
        </p:txBody>
      </p:sp>
      <p:sp>
        <p:nvSpPr>
          <p:cNvPr id="5" name="Footer Placeholder 3"/>
          <p:cNvSpPr>
            <a:spLocks noGrp="1"/>
          </p:cNvSpPr>
          <p:nvPr>
            <p:ph type="ftr" sz="quarter" idx="4"/>
          </p:nvPr>
        </p:nvSpPr>
        <p:spPr>
          <a:xfrm>
            <a:off x="266700" y="8418513"/>
            <a:ext cx="6477000" cy="533400"/>
          </a:xfrm>
        </p:spPr>
        <p:txBody>
          <a:bodyPr/>
          <a:lstStyle/>
          <a:p>
            <a:endParaRPr lang="en-US" dirty="0"/>
          </a:p>
        </p:txBody>
      </p:sp>
      <p:sp>
        <p:nvSpPr>
          <p:cNvPr id="6" name="Slide Number Placeholder 5"/>
          <p:cNvSpPr>
            <a:spLocks noGrp="1"/>
          </p:cNvSpPr>
          <p:nvPr>
            <p:ph type="sldNum" sz="quarter" idx="10"/>
          </p:nvPr>
        </p:nvSpPr>
        <p:spPr/>
        <p:txBody>
          <a:bodyPr/>
          <a:lstStyle/>
          <a:p>
            <a:fld id="{39971C29-32B3-41A5-A545-371B4BCC4C0E}" type="slidenum">
              <a:rPr lang="en-US" smtClean="0"/>
              <a:t>16</a:t>
            </a:fld>
            <a:endParaRPr lang="en-US" dirty="0"/>
          </a:p>
        </p:txBody>
      </p:sp>
    </p:spTree>
    <p:extLst>
      <p:ext uri="{BB962C8B-B14F-4D97-AF65-F5344CB8AC3E}">
        <p14:creationId xmlns:p14="http://schemas.microsoft.com/office/powerpoint/2010/main" val="67446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we are going to explore</a:t>
            </a:r>
            <a:r>
              <a:rPr lang="en-US" baseline="0" dirty="0" smtClean="0"/>
              <a:t> the most common area of failure in responses and exercises – Communications. </a:t>
            </a:r>
          </a:p>
          <a:p>
            <a:endParaRPr lang="en-US" baseline="0" dirty="0" smtClean="0"/>
          </a:p>
          <a:p>
            <a:r>
              <a:rPr lang="en-US" baseline="0" dirty="0" smtClean="0"/>
              <a:t>This module does not focus on risk communication, nor does it focus on tactical communications. </a:t>
            </a:r>
          </a:p>
          <a:p>
            <a:endParaRPr lang="en-US" baseline="0" dirty="0" smtClean="0"/>
          </a:p>
          <a:p>
            <a:r>
              <a:rPr lang="en-US" baseline="0" dirty="0" smtClean="0"/>
              <a:t>The type of communications in this module are interpersonal – the communication that occurs between the Incident Commander and team, and among team members. </a:t>
            </a:r>
          </a:p>
          <a:p>
            <a:endParaRPr lang="en-US" baseline="0" dirty="0" smtClean="0"/>
          </a:p>
          <a:p>
            <a:r>
              <a:rPr lang="en-US" baseline="0" dirty="0" smtClean="0"/>
              <a:t>This is not ‘rocket science’ and you may already be familiar with these concepts. This is intended to serve as a refresher on these tools and techniques and emphasize the important role the Incident Commander plays in using and modeling good communication. </a:t>
            </a:r>
            <a:endParaRPr lang="en-US" dirty="0"/>
          </a:p>
        </p:txBody>
      </p:sp>
      <p:sp>
        <p:nvSpPr>
          <p:cNvPr id="4" name="Slide Number Placeholder 3"/>
          <p:cNvSpPr>
            <a:spLocks noGrp="1"/>
          </p:cNvSpPr>
          <p:nvPr>
            <p:ph type="sldNum" sz="quarter" idx="10"/>
          </p:nvPr>
        </p:nvSpPr>
        <p:spPr/>
        <p:txBody>
          <a:bodyPr/>
          <a:lstStyle/>
          <a:p>
            <a:fld id="{A731916F-FE5A-4EFF-A969-8507A6BF0EBC}" type="slidenum">
              <a:rPr lang="en-US" smtClean="0"/>
              <a:t>2</a:t>
            </a:fld>
            <a:endParaRPr lang="en-US" dirty="0"/>
          </a:p>
        </p:txBody>
      </p:sp>
    </p:spTree>
    <p:extLst>
      <p:ext uri="{BB962C8B-B14F-4D97-AF65-F5344CB8AC3E}">
        <p14:creationId xmlns:p14="http://schemas.microsoft.com/office/powerpoint/2010/main" val="216675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 course communication has failed!</a:t>
            </a:r>
            <a:r>
              <a:rPr lang="en-US" baseline="0" dirty="0" smtClean="0"/>
              <a:t> </a:t>
            </a:r>
          </a:p>
          <a:p>
            <a:endParaRPr lang="en-US" baseline="0" dirty="0" smtClean="0"/>
          </a:p>
          <a:p>
            <a:r>
              <a:rPr lang="en-US" baseline="0" dirty="0" smtClean="0"/>
              <a:t>It is one of the constants in responses and exercises. </a:t>
            </a:r>
          </a:p>
          <a:p>
            <a:endParaRPr lang="en-US" baseline="0" dirty="0" smtClean="0"/>
          </a:p>
          <a:p>
            <a:r>
              <a:rPr lang="en-US" baseline="0" dirty="0" smtClean="0"/>
              <a:t>While we expect this every time, it is still frustrating and could even have negative consequences. </a:t>
            </a:r>
          </a:p>
          <a:p>
            <a:endParaRPr lang="en-US" baseline="0" dirty="0" smtClean="0"/>
          </a:p>
          <a:p>
            <a:r>
              <a:rPr lang="en-US" baseline="0" dirty="0" smtClean="0"/>
              <a:t>The next slides are going to look at the ways individuals on a team communicate and discuss some tools and techniques Incident Commanders can and should use to reduce miscommunication, missed communication, and other errors. </a:t>
            </a:r>
          </a:p>
          <a:p>
            <a:endParaRPr lang="en-US" baseline="0" dirty="0" smtClean="0"/>
          </a:p>
          <a:p>
            <a:r>
              <a:rPr lang="en-US" b="1" i="1" baseline="0" dirty="0" smtClean="0"/>
              <a:t>Instructor’s Notes: </a:t>
            </a:r>
          </a:p>
          <a:p>
            <a:r>
              <a:rPr lang="en-US" b="1" i="1" baseline="0" dirty="0" smtClean="0"/>
              <a:t>If no one shares any examples, you could pose some additional questions, such as: </a:t>
            </a:r>
          </a:p>
          <a:p>
            <a:endParaRPr lang="en-US" baseline="0" dirty="0" smtClean="0"/>
          </a:p>
          <a:p>
            <a:pPr marL="171450" indent="-171450">
              <a:buFont typeface="Arial" panose="020B0604020202020204" pitchFamily="34" charset="0"/>
              <a:buChar char="•"/>
            </a:pPr>
            <a:r>
              <a:rPr lang="en-US" baseline="0" dirty="0" smtClean="0"/>
              <a:t>Were you ever given an assignment, but didn’t know what you were supposed to do?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Have you been working hard on a task, only to find someone in another position was working on the same or similar thing?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Did you find out something important to your role – an hour (or more) after it occurred?</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Have you ever found yourself looking for a team member and no one knows where that person is? </a:t>
            </a:r>
          </a:p>
        </p:txBody>
      </p:sp>
      <p:sp>
        <p:nvSpPr>
          <p:cNvPr id="4" name="Slide Number Placeholder 3"/>
          <p:cNvSpPr>
            <a:spLocks noGrp="1"/>
          </p:cNvSpPr>
          <p:nvPr>
            <p:ph type="sldNum" sz="quarter" idx="10"/>
          </p:nvPr>
        </p:nvSpPr>
        <p:spPr/>
        <p:txBody>
          <a:bodyPr/>
          <a:lstStyle/>
          <a:p>
            <a:fld id="{A731916F-FE5A-4EFF-A969-8507A6BF0EBC}" type="slidenum">
              <a:rPr lang="en-US" smtClean="0"/>
              <a:t>3</a:t>
            </a:fld>
            <a:endParaRPr lang="en-US" dirty="0"/>
          </a:p>
        </p:txBody>
      </p:sp>
    </p:spTree>
    <p:extLst>
      <p:ext uri="{BB962C8B-B14F-4D97-AF65-F5344CB8AC3E}">
        <p14:creationId xmlns:p14="http://schemas.microsoft.com/office/powerpoint/2010/main" val="16437872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41538" y="696913"/>
            <a:ext cx="2727325" cy="2046287"/>
          </a:xfrm>
        </p:spPr>
      </p:sp>
      <p:sp>
        <p:nvSpPr>
          <p:cNvPr id="3" name="Notes Placeholder 2"/>
          <p:cNvSpPr>
            <a:spLocks noGrp="1"/>
          </p:cNvSpPr>
          <p:nvPr>
            <p:ph type="body" idx="1"/>
          </p:nvPr>
        </p:nvSpPr>
        <p:spPr>
          <a:xfrm>
            <a:off x="381000" y="2895600"/>
            <a:ext cx="6400800" cy="6172200"/>
          </a:xfrm>
        </p:spPr>
        <p:txBody>
          <a:bodyPr/>
          <a:lstStyle/>
          <a:p>
            <a:r>
              <a:rPr lang="en-US" dirty="0" smtClean="0"/>
              <a:t>`Communication </a:t>
            </a:r>
            <a:r>
              <a:rPr lang="en-US" dirty="0"/>
              <a:t>can be defined as the "exchange of information between a sender and a receiver." (Salas and McIntyre 1995</a:t>
            </a:r>
            <a:r>
              <a:rPr lang="en-US" dirty="0" smtClean="0"/>
              <a:t>). </a:t>
            </a:r>
            <a:r>
              <a:rPr lang="en-US" dirty="0"/>
              <a:t>More specifically, it is "the process by which information is clearly and accurately exchanged between two or more team members in the prescribed manner and with proper terminology and the ability to clarify or acknowledge the receipt of information."</a:t>
            </a:r>
          </a:p>
          <a:p>
            <a:endParaRPr lang="en-US" dirty="0" smtClean="0"/>
          </a:p>
          <a:p>
            <a:r>
              <a:rPr lang="en-US" dirty="0" smtClean="0"/>
              <a:t>Communication is an important component of the team process. </a:t>
            </a:r>
          </a:p>
          <a:p>
            <a:r>
              <a:rPr lang="en-US" dirty="0" smtClean="0"/>
              <a:t>It is the support structure for good teamwork. It is how teams coordinate their work. </a:t>
            </a:r>
          </a:p>
          <a:p>
            <a:endParaRPr lang="en-US" dirty="0" smtClean="0"/>
          </a:p>
          <a:p>
            <a:r>
              <a:rPr lang="en-US" b="1" i="1" dirty="0" smtClean="0"/>
              <a:t>For Incident Commanders</a:t>
            </a:r>
            <a:r>
              <a:rPr lang="en-US" dirty="0" smtClean="0"/>
              <a:t>, it can make the difference</a:t>
            </a:r>
            <a:r>
              <a:rPr lang="en-US" baseline="0" dirty="0" smtClean="0"/>
              <a:t> between a well-functioning team making progress on achieving objectives and a disjointed, angry and frustrated group of people thrown into the Department Operations Center to work on a response in the same room. </a:t>
            </a:r>
          </a:p>
          <a:p>
            <a:endParaRPr lang="en-US" baseline="0" dirty="0" smtClean="0"/>
          </a:p>
          <a:p>
            <a:r>
              <a:rPr lang="en-US" b="1" i="1" baseline="0" dirty="0" smtClean="0"/>
              <a:t>The Incident Commander </a:t>
            </a:r>
            <a:r>
              <a:rPr lang="en-US" baseline="0" dirty="0" smtClean="0"/>
              <a:t>needs to promote use of good, basic communication. </a:t>
            </a:r>
            <a:endParaRPr lang="en-US" dirty="0" smtClean="0"/>
          </a:p>
          <a:p>
            <a:endParaRPr lang="en-US" b="1" dirty="0"/>
          </a:p>
          <a:p>
            <a:r>
              <a:rPr lang="en-US" b="1" dirty="0" smtClean="0"/>
              <a:t>Incident Commanders </a:t>
            </a:r>
            <a:r>
              <a:rPr lang="en-US" dirty="0" smtClean="0"/>
              <a:t>need to use effective communication skills to: </a:t>
            </a:r>
          </a:p>
          <a:p>
            <a:pPr marL="171450" indent="-171450">
              <a:buFont typeface="Arial" pitchFamily="34" charset="0"/>
              <a:buChar char="•"/>
            </a:pPr>
            <a:r>
              <a:rPr lang="en-US" dirty="0" smtClean="0"/>
              <a:t>convey clear information</a:t>
            </a:r>
          </a:p>
          <a:p>
            <a:pPr marL="171450" indent="-171450">
              <a:buFont typeface="Arial" pitchFamily="34" charset="0"/>
              <a:buChar char="•"/>
            </a:pPr>
            <a:r>
              <a:rPr lang="en-US" dirty="0" smtClean="0"/>
              <a:t>provide awareness of roles and responsibilities</a:t>
            </a:r>
          </a:p>
          <a:p>
            <a:pPr marL="171450" indent="-171450">
              <a:buFont typeface="Arial" pitchFamily="34" charset="0"/>
              <a:buChar char="•"/>
            </a:pPr>
            <a:r>
              <a:rPr lang="en-US" dirty="0" smtClean="0"/>
              <a:t>explain how performance impacts outcomes </a:t>
            </a:r>
          </a:p>
          <a:p>
            <a:endParaRPr lang="en-US" dirty="0"/>
          </a:p>
          <a:p>
            <a:r>
              <a:rPr lang="en-US" dirty="0" smtClean="0"/>
              <a:t>Team members monitor situations by communicating any changes to keep the team informed. Communication facilitates a culture of mutual support. </a:t>
            </a:r>
          </a:p>
          <a:p>
            <a:endParaRPr lang="en-US" dirty="0"/>
          </a:p>
          <a:p>
            <a:endParaRPr lang="en-US" dirty="0" smtClean="0"/>
          </a:p>
          <a:p>
            <a:r>
              <a:rPr lang="en-US" dirty="0" smtClean="0"/>
              <a:t>Source:</a:t>
            </a:r>
            <a:r>
              <a:rPr lang="en-US" dirty="0"/>
              <a:t>	</a:t>
            </a:r>
            <a:r>
              <a:rPr lang="en-US" dirty="0" smtClean="0"/>
              <a:t>TeamSTEPPS</a:t>
            </a:r>
            <a:r>
              <a:rPr lang="en-US" dirty="0"/>
              <a:t>: http://teamstepps.ahrq.gov</a:t>
            </a:r>
            <a:r>
              <a:rPr lang="en-US" dirty="0" smtClean="0"/>
              <a:t>/</a:t>
            </a:r>
            <a:endParaRPr lang="en-US" dirty="0"/>
          </a:p>
        </p:txBody>
      </p:sp>
      <p:sp>
        <p:nvSpPr>
          <p:cNvPr id="4" name="Slide Number Placeholder 3"/>
          <p:cNvSpPr>
            <a:spLocks noGrp="1"/>
          </p:cNvSpPr>
          <p:nvPr>
            <p:ph type="sldNum" sz="quarter" idx="10"/>
          </p:nvPr>
        </p:nvSpPr>
        <p:spPr/>
        <p:txBody>
          <a:bodyPr/>
          <a:lstStyle/>
          <a:p>
            <a:fld id="{69F491BA-7870-467C-BEF4-4FF38516B030}" type="slidenum">
              <a:rPr lang="en-US" smtClean="0"/>
              <a:t>4</a:t>
            </a:fld>
            <a:endParaRPr lang="en-US" dirty="0"/>
          </a:p>
        </p:txBody>
      </p:sp>
    </p:spTree>
    <p:extLst>
      <p:ext uri="{BB962C8B-B14F-4D97-AF65-F5344CB8AC3E}">
        <p14:creationId xmlns:p14="http://schemas.microsoft.com/office/powerpoint/2010/main" val="2695339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two areas of communication; communication delivery and information exchange. </a:t>
            </a:r>
          </a:p>
          <a:p>
            <a:endParaRPr lang="en-US" dirty="0" smtClean="0"/>
          </a:p>
          <a:p>
            <a:r>
              <a:rPr lang="en-US" dirty="0" smtClean="0"/>
              <a:t>Communication delivery includes the intended audience, the mode of communication (written and oral), and the delivery technique (clear and brief).</a:t>
            </a:r>
          </a:p>
          <a:p>
            <a:r>
              <a:rPr lang="en-US" dirty="0" smtClean="0"/>
              <a:t>Incident Commanders should indicate what kinds of communication delivery they expect to occur for different tasks. </a:t>
            </a:r>
          </a:p>
          <a:p>
            <a:r>
              <a:rPr lang="en-US" dirty="0" smtClean="0"/>
              <a:t>They should also work with the team to distill sharing of information to key points, facts, and issues. This encourages people to pay attention when information is shared and encourages people to bring up important information at the right times to the right people. </a:t>
            </a:r>
          </a:p>
          <a:p>
            <a:endParaRPr lang="en-US" dirty="0" smtClean="0"/>
          </a:p>
          <a:p>
            <a:r>
              <a:rPr lang="en-US" dirty="0" smtClean="0"/>
              <a:t>Effective information exchange involves:</a:t>
            </a:r>
          </a:p>
          <a:p>
            <a:r>
              <a:rPr lang="en-US" dirty="0" smtClean="0"/>
              <a:t>Sending techniques-seeking information from all available sources, sharing information before asked, and providing situation updates as necessary</a:t>
            </a:r>
          </a:p>
          <a:p>
            <a:r>
              <a:rPr lang="en-US" dirty="0" smtClean="0"/>
              <a:t>Recurring techniques-analyzing the data (information) provided and synthesizing it into or modifying the existing plan of care</a:t>
            </a:r>
          </a:p>
          <a:p>
            <a:r>
              <a:rPr lang="en-US" dirty="0" smtClean="0"/>
              <a:t>Verifying techniques-checking back information to investigate the intent of the sender</a:t>
            </a:r>
          </a:p>
          <a:p>
            <a:r>
              <a:rPr lang="en-US" dirty="0" smtClean="0"/>
              <a:t>Validating techniques-confirming the intent of the sender orally or in writing</a:t>
            </a:r>
          </a:p>
          <a:p>
            <a:endParaRPr lang="en-US" dirty="0" smtClean="0"/>
          </a:p>
          <a:p>
            <a:r>
              <a:rPr lang="en-US" dirty="0" smtClean="0"/>
              <a:t>Incident Commanders are busy. And there are a lot of people who want things from them; time, information, decisions, direction, reassurance. This means Incident Commanders need to be smart about communicating so they: </a:t>
            </a:r>
          </a:p>
          <a:p>
            <a:r>
              <a:rPr lang="en-US" dirty="0" smtClean="0"/>
              <a:t>Get the right information to the right people at the right time, and </a:t>
            </a:r>
          </a:p>
          <a:p>
            <a:r>
              <a:rPr lang="en-US" dirty="0" smtClean="0"/>
              <a:t>Ensure there is a mutual understanding of what is requested, shared, etc.</a:t>
            </a:r>
          </a:p>
          <a:p>
            <a:endParaRPr lang="en-US" dirty="0" smtClean="0"/>
          </a:p>
          <a:p>
            <a:r>
              <a:rPr lang="en-US" dirty="0" smtClean="0"/>
              <a:t>The next slides will flesh these concepts out further. </a:t>
            </a:r>
          </a:p>
          <a:p>
            <a:endParaRPr lang="en-US" dirty="0" smtClean="0"/>
          </a:p>
          <a:p>
            <a:r>
              <a:rPr lang="en-US" dirty="0" smtClean="0"/>
              <a:t>As an unknown author said, "Communication is the response you get to a message you sent regardless of its intent.“</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Source:	TeamSTEPPS: http://teamstepps.ahrq.gov/</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731916F-FE5A-4EFF-A969-8507A6BF0EBC}" type="slidenum">
              <a:rPr lang="en-US" smtClean="0"/>
              <a:t>5</a:t>
            </a:fld>
            <a:endParaRPr lang="en-US" dirty="0"/>
          </a:p>
        </p:txBody>
      </p:sp>
    </p:spTree>
    <p:extLst>
      <p:ext uri="{BB962C8B-B14F-4D97-AF65-F5344CB8AC3E}">
        <p14:creationId xmlns:p14="http://schemas.microsoft.com/office/powerpoint/2010/main" val="87166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743450"/>
          </a:xfrm>
        </p:spPr>
        <p:txBody>
          <a:bodyPr>
            <a:noAutofit/>
          </a:bodyPr>
          <a:lstStyle/>
          <a:p>
            <a:r>
              <a:rPr lang="en-US" dirty="0"/>
              <a:t>Situational awareness is the state of knowing the conditions that affect one's work. It is the extent to which team members are aware of the following:</a:t>
            </a:r>
          </a:p>
          <a:p>
            <a:endParaRPr lang="en-US" dirty="0"/>
          </a:p>
          <a:p>
            <a:pPr marL="171450" indent="-171450">
              <a:buFont typeface="Arial" pitchFamily="34" charset="0"/>
              <a:buChar char="•"/>
            </a:pPr>
            <a:r>
              <a:rPr lang="en-US" dirty="0"/>
              <a:t>Status of a particular event			 </a:t>
            </a:r>
            <a:endParaRPr lang="en-US" dirty="0" smtClean="0"/>
          </a:p>
          <a:p>
            <a:pPr marL="171450" indent="-171450">
              <a:buFont typeface="Arial" pitchFamily="34" charset="0"/>
              <a:buChar char="•"/>
            </a:pPr>
            <a:r>
              <a:rPr lang="en-US" dirty="0" smtClean="0"/>
              <a:t>Status </a:t>
            </a:r>
            <a:r>
              <a:rPr lang="en-US" dirty="0"/>
              <a:t>of the affected jurisdiction(s)</a:t>
            </a:r>
          </a:p>
          <a:p>
            <a:pPr marL="171450" indent="-171450">
              <a:buFont typeface="Arial" pitchFamily="34" charset="0"/>
              <a:buChar char="•"/>
            </a:pPr>
            <a:r>
              <a:rPr lang="en-US" dirty="0" smtClean="0"/>
              <a:t>Operational </a:t>
            </a:r>
            <a:r>
              <a:rPr lang="en-US" dirty="0"/>
              <a:t>issues affecting the team		</a:t>
            </a:r>
            <a:r>
              <a:rPr lang="en-US" dirty="0">
                <a:sym typeface="Wingdings"/>
              </a:rPr>
              <a:t> </a:t>
            </a:r>
            <a:endParaRPr lang="en-US" dirty="0" smtClean="0">
              <a:sym typeface="Wingdings"/>
            </a:endParaRPr>
          </a:p>
          <a:p>
            <a:pPr marL="171450" indent="-171450">
              <a:buFont typeface="Arial" pitchFamily="34" charset="0"/>
              <a:buChar char="•"/>
            </a:pPr>
            <a:r>
              <a:rPr lang="en-US" dirty="0" smtClean="0"/>
              <a:t>Need </a:t>
            </a:r>
            <a:r>
              <a:rPr lang="en-US" dirty="0"/>
              <a:t>to maintain mindfulness</a:t>
            </a:r>
          </a:p>
          <a:p>
            <a:endParaRPr lang="en-US" dirty="0" smtClean="0"/>
          </a:p>
          <a:p>
            <a:r>
              <a:rPr lang="en-US" b="1" dirty="0" smtClean="0"/>
              <a:t>Incident</a:t>
            </a:r>
            <a:r>
              <a:rPr lang="en-US" b="1" baseline="0" dirty="0" smtClean="0"/>
              <a:t> Commanders and Situational Awareness</a:t>
            </a:r>
          </a:p>
          <a:p>
            <a:r>
              <a:rPr lang="en-US" baseline="0" dirty="0" smtClean="0"/>
              <a:t>Incident Commanders have two types of situational awareness responsibilities. </a:t>
            </a:r>
          </a:p>
          <a:p>
            <a:pPr marL="228600" indent="-228600">
              <a:buAutoNum type="arabicPeriod"/>
            </a:pPr>
            <a:r>
              <a:rPr lang="en-US" baseline="0" dirty="0" smtClean="0"/>
              <a:t>They must know what is happening with the response so they can provide direction and information. </a:t>
            </a:r>
          </a:p>
          <a:p>
            <a:pPr marL="228600" indent="-228600">
              <a:buAutoNum type="arabicPeriod"/>
            </a:pPr>
            <a:r>
              <a:rPr lang="en-US" baseline="0" dirty="0" smtClean="0"/>
              <a:t>They must provide information to their team in order for the team to maintain situational awareness. This includes encouraging team members to share information with you.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public health disaster response environment is dynamic, requiring team members to continually reassess situations to update their situation awareness. What results is a sense of "knowing what's going on around them.“</a:t>
            </a:r>
          </a:p>
          <a:p>
            <a:endParaRPr lang="en-US" dirty="0"/>
          </a:p>
          <a:p>
            <a:r>
              <a:rPr lang="en-US" dirty="0"/>
              <a:t>Have any of you ever been frustrated to learn what the health department is doing in a response because you watched the evening news? </a:t>
            </a:r>
          </a:p>
          <a:p>
            <a:endParaRPr lang="en-US" dirty="0"/>
          </a:p>
          <a:p>
            <a:r>
              <a:rPr lang="en-US" dirty="0"/>
              <a:t>This won’t necessarily fix that – the media are really good at getting information.</a:t>
            </a:r>
          </a:p>
          <a:p>
            <a:endParaRPr lang="en-US" dirty="0"/>
          </a:p>
          <a:p>
            <a:r>
              <a:rPr lang="en-US" dirty="0" smtClean="0"/>
              <a:t>However, it </a:t>
            </a:r>
            <a:r>
              <a:rPr lang="en-US" dirty="0"/>
              <a:t>can help improve team members’ awareness of what is happening. It can help make sure everyone on a response team are on the same page. </a:t>
            </a:r>
          </a:p>
          <a:p>
            <a:endParaRPr lang="en-US" b="1" dirty="0"/>
          </a:p>
          <a:p>
            <a:r>
              <a:rPr lang="en-US" dirty="0"/>
              <a:t>Every effort made to make sure you maintain situational awareness or contribute to your teammates situational awareness is effort well spent. </a:t>
            </a:r>
          </a:p>
          <a:p>
            <a:endParaRPr lang="en-US" dirty="0"/>
          </a:p>
          <a:p>
            <a:endParaRPr lang="en-US" dirty="0" smtClean="0"/>
          </a:p>
          <a:p>
            <a:r>
              <a:rPr lang="en-US" dirty="0" smtClean="0"/>
              <a:t>Source</a:t>
            </a:r>
            <a:r>
              <a:rPr lang="en-US" dirty="0"/>
              <a:t>:	</a:t>
            </a:r>
            <a:r>
              <a:rPr lang="en-US" dirty="0" smtClean="0"/>
              <a:t>TeamSTEPPS</a:t>
            </a:r>
            <a:r>
              <a:rPr lang="en-US" dirty="0"/>
              <a:t>: http://teamstepps.ahrq.gov</a:t>
            </a:r>
            <a:r>
              <a:rPr lang="en-US" dirty="0" smtClean="0"/>
              <a:t>/</a:t>
            </a:r>
            <a:endParaRPr lang="en-US" dirty="0"/>
          </a:p>
        </p:txBody>
      </p:sp>
      <p:sp>
        <p:nvSpPr>
          <p:cNvPr id="4" name="Slide Number Placeholder 3"/>
          <p:cNvSpPr>
            <a:spLocks noGrp="1"/>
          </p:cNvSpPr>
          <p:nvPr>
            <p:ph type="sldNum" sz="quarter" idx="10"/>
          </p:nvPr>
        </p:nvSpPr>
        <p:spPr/>
        <p:txBody>
          <a:bodyPr/>
          <a:lstStyle/>
          <a:p>
            <a:fld id="{39971C29-32B3-41A5-A545-371B4BCC4C0E}" type="slidenum">
              <a:rPr lang="en-US" smtClean="0"/>
              <a:t>6</a:t>
            </a:fld>
            <a:endParaRPr lang="en-US" dirty="0"/>
          </a:p>
        </p:txBody>
      </p:sp>
    </p:spTree>
    <p:extLst>
      <p:ext uri="{BB962C8B-B14F-4D97-AF65-F5344CB8AC3E}">
        <p14:creationId xmlns:p14="http://schemas.microsoft.com/office/powerpoint/2010/main" val="3796789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438650"/>
          </a:xfrm>
        </p:spPr>
        <p:txBody>
          <a:bodyPr/>
          <a:lstStyle/>
          <a:p>
            <a:r>
              <a:rPr lang="en-US" dirty="0"/>
              <a:t>Mental Model:</a:t>
            </a:r>
          </a:p>
          <a:p>
            <a:r>
              <a:rPr lang="en-US" dirty="0"/>
              <a:t>A mental model is a mental picture or sketch of the relevant facts and relationships defining an event, situation, or problem. </a:t>
            </a:r>
          </a:p>
          <a:p>
            <a:endParaRPr lang="en-US" dirty="0"/>
          </a:p>
          <a:p>
            <a:r>
              <a:rPr lang="en-US" dirty="0"/>
              <a:t>When all members of a team share the same mental model, this is referred to as a "shared mental model." Sharing your situation awareness with fellow team members results in a shared mental model, or in "everyone being on the same page.“</a:t>
            </a:r>
          </a:p>
          <a:p>
            <a:endParaRPr lang="en-US" dirty="0"/>
          </a:p>
          <a:p>
            <a:r>
              <a:rPr lang="en-US" b="1" dirty="0"/>
              <a:t>Incident Commanders and Shared Mental Model</a:t>
            </a:r>
          </a:p>
          <a:p>
            <a:r>
              <a:rPr lang="en-US" dirty="0"/>
              <a:t>Incident Commanders are the critical person in helping the team develop a Shared Mental Model. As will be discussed in Module 4, orienting the team and setting the tone are two ways to help develop a shared vision and direction with the team. And it </a:t>
            </a:r>
            <a:r>
              <a:rPr lang="en-US" b="1" dirty="0"/>
              <a:t>all starts with the Incident Commander. </a:t>
            </a:r>
            <a:r>
              <a:rPr lang="en-US" dirty="0"/>
              <a:t>If the Incident Commander does not take time to establish a Shared Mental Model, the team may grumble about not knowing why they are there, what their roles are, what they are doing, and what other people are doing. </a:t>
            </a:r>
            <a:endParaRPr lang="en-US" b="1" dirty="0"/>
          </a:p>
          <a:p>
            <a:endParaRPr lang="en-US" dirty="0"/>
          </a:p>
          <a:p>
            <a:r>
              <a:rPr lang="en-US" dirty="0"/>
              <a:t>Similar to the way situational awareness is the result of an individual team member's situation monitoring, a </a:t>
            </a:r>
            <a:r>
              <a:rPr lang="en-US" i="1" dirty="0"/>
              <a:t>shared mental model is the result of each team member maintaining his or her situation awareness and sharing relevant facts with the entire team. </a:t>
            </a:r>
          </a:p>
          <a:p>
            <a:endParaRPr lang="en-US" dirty="0"/>
          </a:p>
          <a:p>
            <a:r>
              <a:rPr lang="en-US" dirty="0"/>
              <a:t>In isolation, it is possible for an individual team member to misinterpret cues or to place too much emphasis on one piece of information. </a:t>
            </a:r>
          </a:p>
          <a:p>
            <a:endParaRPr lang="en-US" dirty="0"/>
          </a:p>
          <a:p>
            <a:r>
              <a:rPr lang="en-US" dirty="0"/>
              <a:t>Shared mental models are knowledge structures of the relevant facts and relationships about tasks or situations that the team is engaged in, and about the way the team members interact. Shared mental models enable the team to anticipate and predict each other's needs; identify changes in the team, task, or teammates; and adjust the course of action or strategies as needed.</a:t>
            </a:r>
          </a:p>
          <a:p>
            <a:endParaRPr lang="en-US" dirty="0"/>
          </a:p>
          <a:p>
            <a:r>
              <a:rPr lang="en-US" dirty="0"/>
              <a:t>Shared mental models are sustained by the following:</a:t>
            </a:r>
          </a:p>
          <a:p>
            <a:pPr marL="171450" indent="-171450">
              <a:buFont typeface="Arial" pitchFamily="34" charset="0"/>
              <a:buChar char="•"/>
            </a:pPr>
            <a:r>
              <a:rPr lang="en-US" dirty="0"/>
              <a:t>The process of planning	</a:t>
            </a:r>
          </a:p>
          <a:p>
            <a:pPr marL="171450" indent="-171450">
              <a:buFont typeface="Arial" pitchFamily="34" charset="0"/>
              <a:buChar char="•"/>
            </a:pPr>
            <a:r>
              <a:rPr lang="en-US" dirty="0"/>
              <a:t>Team decision-making	</a:t>
            </a:r>
          </a:p>
          <a:p>
            <a:pPr marL="171450" indent="-171450">
              <a:buFont typeface="Arial" pitchFamily="34" charset="0"/>
              <a:buChar char="•"/>
            </a:pPr>
            <a:r>
              <a:rPr lang="en-US" dirty="0"/>
              <a:t>Vocalizing</a:t>
            </a:r>
          </a:p>
          <a:p>
            <a:endParaRPr lang="en-US" dirty="0"/>
          </a:p>
          <a:p>
            <a:r>
              <a:rPr lang="en-US" dirty="0"/>
              <a:t>Research supports the notion that the ability to hold shared mental models is an important team competency. Shared mental models provide team members with a common understanding of who is responsible for what task and what the information requirements are. In turn, this allows them to anticipate one another's needs so that they can work in synchronicity (Stout et al. 1999</a:t>
            </a:r>
            <a:r>
              <a:rPr lang="en-US" dirty="0" smtClean="0"/>
              <a:t>).</a:t>
            </a:r>
          </a:p>
          <a:p>
            <a:endParaRPr lang="en-US" dirty="0" smtClean="0"/>
          </a:p>
          <a:p>
            <a:endParaRPr lang="en-US" dirty="0"/>
          </a:p>
          <a:p>
            <a:endParaRPr lang="en-US" dirty="0" smtClean="0"/>
          </a:p>
          <a:p>
            <a:r>
              <a:rPr lang="en-US" dirty="0" smtClean="0"/>
              <a:t>Source</a:t>
            </a:r>
            <a:r>
              <a:rPr lang="en-US" dirty="0"/>
              <a:t>:	</a:t>
            </a:r>
            <a:r>
              <a:rPr lang="en-US" dirty="0" smtClean="0"/>
              <a:t>TeamSTEPPS</a:t>
            </a:r>
            <a:r>
              <a:rPr lang="en-US" dirty="0"/>
              <a:t>: http://teamstepps.ahrq.gov</a:t>
            </a:r>
            <a:r>
              <a:rPr lang="en-US" dirty="0" smtClean="0"/>
              <a:t>/</a:t>
            </a:r>
            <a:endParaRPr lang="en-US" dirty="0"/>
          </a:p>
        </p:txBody>
      </p:sp>
      <p:sp>
        <p:nvSpPr>
          <p:cNvPr id="4" name="Slide Number Placeholder 3"/>
          <p:cNvSpPr>
            <a:spLocks noGrp="1"/>
          </p:cNvSpPr>
          <p:nvPr>
            <p:ph type="sldNum" sz="quarter" idx="10"/>
          </p:nvPr>
        </p:nvSpPr>
        <p:spPr/>
        <p:txBody>
          <a:bodyPr/>
          <a:lstStyle/>
          <a:p>
            <a:fld id="{A731916F-FE5A-4EFF-A969-8507A6BF0EBC}" type="slidenum">
              <a:rPr lang="en-US" smtClean="0"/>
              <a:t>7</a:t>
            </a:fld>
            <a:endParaRPr lang="en-US" dirty="0"/>
          </a:p>
        </p:txBody>
      </p:sp>
    </p:spTree>
    <p:extLst>
      <p:ext uri="{BB962C8B-B14F-4D97-AF65-F5344CB8AC3E}">
        <p14:creationId xmlns:p14="http://schemas.microsoft.com/office/powerpoint/2010/main" val="318581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dirty="0"/>
              <a:t>We’ll take a look at each of these four strategies over the next few slides. First, we’ll start with S-BARR. </a:t>
            </a:r>
          </a:p>
          <a:p>
            <a:endParaRPr lang="en-US" dirty="0"/>
          </a:p>
          <a:p>
            <a:r>
              <a:rPr lang="en-US" dirty="0"/>
              <a:t>S-BARR stands for: Situation-Background-Assessment-Recommendation. The additional R stands for Response or Request, which may or may not be pertinent in every situation. S-BARR is a framework to use to effectively communicate information to each other. </a:t>
            </a:r>
          </a:p>
          <a:p>
            <a:endParaRPr lang="en-US" dirty="0"/>
          </a:p>
          <a:p>
            <a:r>
              <a:rPr lang="en-US" dirty="0"/>
              <a:t>The S-BARR is: </a:t>
            </a:r>
          </a:p>
          <a:p>
            <a:pPr marL="171450" indent="-171450">
              <a:buFont typeface="Arial" pitchFamily="34" charset="0"/>
              <a:buChar char="•"/>
            </a:pPr>
            <a:r>
              <a:rPr lang="en-US" dirty="0"/>
              <a:t>One technique that can be used to standardize communication, which is essential for developing teamwork and fostering a culture of safety.</a:t>
            </a:r>
          </a:p>
          <a:p>
            <a:pPr marL="171450" indent="-171450">
              <a:buFont typeface="Arial" pitchFamily="34" charset="0"/>
              <a:buChar char="•"/>
            </a:pPr>
            <a:r>
              <a:rPr lang="en-US" dirty="0"/>
              <a:t>Creates a consistent format for information to be sent and creates an expectation for information to be received.</a:t>
            </a:r>
          </a:p>
          <a:p>
            <a:pPr marL="171450" indent="-171450">
              <a:buFont typeface="Arial" pitchFamily="34" charset="0"/>
              <a:buChar char="•"/>
            </a:pPr>
            <a:r>
              <a:rPr lang="en-US" dirty="0"/>
              <a:t>Provides a vehicle for individuals to speak up and express concern in a concise manner.</a:t>
            </a:r>
          </a:p>
          <a:p>
            <a:endParaRPr lang="en-US" dirty="0"/>
          </a:p>
          <a:p>
            <a:r>
              <a:rPr lang="en-US" dirty="0"/>
              <a:t>The S-BARR technique provides a standardized framework for members of the Response or department operations team to communicate about the emergency situation. SBARR is an easy-to-remember, concrete mechanism that is useful for framing any conversation, especially a critical one requiring leadership’s (i.e., Incident Commander) immediate attention and action. </a:t>
            </a:r>
          </a:p>
          <a:p>
            <a:endParaRPr lang="en-US" dirty="0"/>
          </a:p>
          <a:p>
            <a:r>
              <a:rPr lang="en-US" b="1" dirty="0"/>
              <a:t>Incident Commanders </a:t>
            </a:r>
            <a:r>
              <a:rPr lang="en-US" dirty="0"/>
              <a:t>can avoid the lengthy, detail-laden reports that make briefings long and deadly by encouraging the use of an S-BARR type format. In a profession of people that like to have all the information before making a decision, and therefore these same people want to share all the information they have, S-BARR can help promote brief briefings. This further permits people to take a short time away from email and phone calls to stay situationally aware during briefings. </a:t>
            </a:r>
          </a:p>
          <a:p>
            <a:endParaRPr lang="en-US" dirty="0"/>
          </a:p>
          <a:p>
            <a:r>
              <a:rPr lang="en-US" dirty="0"/>
              <a:t>Standards of communication are essential for developing teamwork and fostering a culture of </a:t>
            </a:r>
            <a:r>
              <a:rPr lang="en-US" dirty="0" smtClean="0"/>
              <a:t>team safety</a:t>
            </a:r>
            <a:r>
              <a:rPr lang="en-US" dirty="0"/>
              <a:t>. In phrasing a conversation with another member of the team, consider the following:</a:t>
            </a:r>
          </a:p>
          <a:p>
            <a:pPr marL="171450" indent="-171450">
              <a:buFont typeface="Arial" pitchFamily="34" charset="0"/>
              <a:buChar char="•"/>
            </a:pPr>
            <a:r>
              <a:rPr lang="en-US" b="1" dirty="0"/>
              <a:t>S</a:t>
            </a:r>
            <a:r>
              <a:rPr lang="en-US" dirty="0"/>
              <a:t>ituation-What is happening with the emergency/disaster situation?	</a:t>
            </a:r>
          </a:p>
          <a:p>
            <a:pPr marL="171450" indent="-171450">
              <a:buFont typeface="Arial" pitchFamily="34" charset="0"/>
              <a:buChar char="•"/>
            </a:pPr>
            <a:r>
              <a:rPr lang="en-US" b="1" dirty="0"/>
              <a:t>B</a:t>
            </a:r>
            <a:r>
              <a:rPr lang="en-US" dirty="0"/>
              <a:t>ackground-What is the background of the emergency/disaster situation?</a:t>
            </a:r>
          </a:p>
          <a:p>
            <a:pPr marL="171450" indent="-171450">
              <a:buFont typeface="Arial" pitchFamily="34" charset="0"/>
              <a:buChar char="•"/>
            </a:pPr>
            <a:r>
              <a:rPr lang="en-US" b="1" dirty="0"/>
              <a:t>A</a:t>
            </a:r>
            <a:r>
              <a:rPr lang="en-US" dirty="0"/>
              <a:t>ssessment-What do I think the problem is?</a:t>
            </a:r>
          </a:p>
          <a:p>
            <a:pPr marL="171450" indent="-171450">
              <a:buFont typeface="Arial" pitchFamily="34" charset="0"/>
              <a:buChar char="•"/>
            </a:pPr>
            <a:r>
              <a:rPr lang="en-US" b="1" dirty="0"/>
              <a:t>R</a:t>
            </a:r>
            <a:r>
              <a:rPr lang="en-US" dirty="0"/>
              <a:t>ecommendation-What would I recommend?</a:t>
            </a:r>
          </a:p>
          <a:p>
            <a:pPr marL="171450" indent="-171450">
              <a:buFont typeface="Arial" pitchFamily="34" charset="0"/>
              <a:buChar char="•"/>
            </a:pPr>
            <a:r>
              <a:rPr lang="en-US" b="1" dirty="0"/>
              <a:t>R</a:t>
            </a:r>
            <a:r>
              <a:rPr lang="en-US" dirty="0"/>
              <a:t>equest or </a:t>
            </a:r>
            <a:r>
              <a:rPr lang="en-US" b="1" dirty="0"/>
              <a:t>R</a:t>
            </a:r>
            <a:r>
              <a:rPr lang="en-US" dirty="0"/>
              <a:t>esponse-What do you need from people? </a:t>
            </a:r>
          </a:p>
          <a:p>
            <a:endParaRPr lang="en-US" dirty="0"/>
          </a:p>
          <a:p>
            <a:r>
              <a:rPr lang="en-US" dirty="0"/>
              <a:t>S-BARR originated in the U.S. Navy submarine community to quickly provide critical information to the captain. It provides members of the team with an easy and focused way to set expectations for what will be communicated and how.</a:t>
            </a:r>
          </a:p>
          <a:p>
            <a:endParaRPr lang="en-US" dirty="0"/>
          </a:p>
          <a:p>
            <a:r>
              <a:rPr lang="en-US" b="1" dirty="0"/>
              <a:t>Examples: </a:t>
            </a:r>
            <a:endParaRPr lang="en-US" b="1" dirty="0" smtClean="0"/>
          </a:p>
          <a:p>
            <a:endParaRPr lang="en-US" sz="1200" b="1"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S-BARR: Operations Chief</a:t>
            </a:r>
          </a:p>
          <a:p>
            <a:endParaRPr lang="en-US" sz="12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Situation: </a:t>
            </a:r>
            <a:r>
              <a:rPr lang="en-US" sz="1200" i="1" kern="1200" dirty="0" smtClean="0">
                <a:solidFill>
                  <a:schemeClr val="tx1"/>
                </a:solidFill>
                <a:effectLst/>
                <a:latin typeface="+mn-lt"/>
                <a:ea typeface="+mn-ea"/>
                <a:cs typeface="+mn-cs"/>
              </a:rPr>
              <a:t>State Emergency Management will be opening 3 Disaster Recovery Centers to support flood response and recovery. They have requested that the State Department of Health provides environmental health staff and disaster behavioral health teams for each center.</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Background: </a:t>
            </a:r>
            <a:r>
              <a:rPr lang="en-US" sz="1200" i="1" kern="1200" dirty="0" smtClean="0">
                <a:solidFill>
                  <a:schemeClr val="tx1"/>
                </a:solidFill>
                <a:effectLst/>
                <a:latin typeface="+mn-lt"/>
                <a:ea typeface="+mn-ea"/>
                <a:cs typeface="+mn-cs"/>
              </a:rPr>
              <a:t>In the State Emergency Operations Plan, the State Health Department is charged with providing disaster behavioral health teams at Disaster Recovery Centers (DRCs) to assess the recovery needs of disaster victims and provide support and referrals. In addition, our past practice has been to also provide environmental health subject matter experts to respond to questions regarding well water safety, food safety and mold.</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Assessment:</a:t>
            </a:r>
            <a:r>
              <a:rPr lang="en-US" sz="1200" i="1" kern="1200" dirty="0" smtClean="0">
                <a:solidFill>
                  <a:schemeClr val="tx1"/>
                </a:solidFill>
                <a:effectLst/>
                <a:latin typeface="+mn-lt"/>
                <a:ea typeface="+mn-ea"/>
                <a:cs typeface="+mn-cs"/>
              </a:rPr>
              <a:t> The initial schedule is for the DRCs to be open and staffed from 8:00 a.m. – 7:00 p.m. for 3 days with the potential to extend the number of days if needed. We will need to deploy staff for the three days and update as needed our flood response fact sheets.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1"/>
            <a:r>
              <a:rPr lang="en-US" sz="1200" b="1" i="1" kern="1200" dirty="0" smtClean="0">
                <a:solidFill>
                  <a:schemeClr val="tx1"/>
                </a:solidFill>
                <a:effectLst/>
                <a:latin typeface="+mn-lt"/>
                <a:ea typeface="+mn-ea"/>
                <a:cs typeface="+mn-cs"/>
              </a:rPr>
              <a:t>Recomm</a:t>
            </a:r>
            <a:r>
              <a:rPr lang="en-US" b="1" i="1" dirty="0" smtClean="0"/>
              <a:t>en</a:t>
            </a:r>
            <a:r>
              <a:rPr lang="en-US" sz="1200" b="1" i="1" kern="1200" dirty="0" smtClean="0">
                <a:solidFill>
                  <a:schemeClr val="tx1"/>
                </a:solidFill>
                <a:effectLst/>
                <a:latin typeface="+mn-lt"/>
                <a:ea typeface="+mn-ea"/>
                <a:cs typeface="+mn-cs"/>
              </a:rPr>
              <a:t>dation and Request:</a:t>
            </a:r>
            <a:r>
              <a:rPr lang="en-US" sz="1200" i="1" kern="1200" dirty="0" smtClean="0">
                <a:solidFill>
                  <a:schemeClr val="tx1"/>
                </a:solidFill>
                <a:effectLst/>
                <a:latin typeface="+mn-lt"/>
                <a:ea typeface="+mn-ea"/>
                <a:cs typeface="+mn-cs"/>
              </a:rPr>
              <a:t> Activate the Behavioral Health Unit to </a:t>
            </a:r>
            <a:r>
              <a:rPr lang="en-US" i="1" dirty="0"/>
              <a:t>provide 4 Behavioral Health staff, 2 teams of 2 per </a:t>
            </a:r>
            <a:r>
              <a:rPr lang="en-US" i="1" dirty="0" smtClean="0"/>
              <a:t>day. </a:t>
            </a:r>
            <a:r>
              <a:rPr lang="en-US" sz="1200" i="1" kern="1200" dirty="0" smtClean="0">
                <a:solidFill>
                  <a:schemeClr val="tx1"/>
                </a:solidFill>
                <a:effectLst/>
                <a:latin typeface="+mn-lt"/>
                <a:ea typeface="+mn-ea"/>
                <a:cs typeface="+mn-cs"/>
              </a:rPr>
              <a:t>Request Environmental Health staff to review flood response fact sheets and provide master copies to Logistics by 09:00 tomorrow. Logistics will recruit and schedule 2-4  environmental health staff per day, arrange for staff vehicles and lodging if needed, and provide staff with copies of flood fact sheets. Also recommend that we staff for 2 shifts per day with a ½ -hour overlap: 07:30 – 13:30 and 13:00 – 19:00.</a:t>
            </a:r>
            <a:br>
              <a:rPr lang="en-US" sz="1200" i="1" kern="1200" dirty="0" smtClean="0">
                <a:solidFill>
                  <a:schemeClr val="tx1"/>
                </a:solidFill>
                <a:effectLst/>
                <a:latin typeface="+mn-lt"/>
                <a:ea typeface="+mn-ea"/>
                <a:cs typeface="+mn-cs"/>
              </a:rPr>
            </a:br>
            <a:endParaRPr lang="en-US" sz="1200" i="0" kern="1200" dirty="0" smtClean="0">
              <a:solidFill>
                <a:schemeClr val="tx1"/>
              </a:solidFill>
              <a:effectLst/>
              <a:latin typeface="+mn-lt"/>
              <a:ea typeface="+mn-ea"/>
              <a:cs typeface="+mn-cs"/>
            </a:endParaRPr>
          </a:p>
          <a:p>
            <a:pPr>
              <a:lnSpc>
                <a:spcPct val="107000"/>
              </a:lnSpc>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Source:	TeamSTEPPS: http://teamstepps.ahrq.gov</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A731916F-FE5A-4EFF-A969-8507A6BF0EBC}" type="slidenum">
              <a:rPr lang="en-US" smtClean="0"/>
              <a:t>8</a:t>
            </a:fld>
            <a:endParaRPr lang="en-US" dirty="0"/>
          </a:p>
        </p:txBody>
      </p:sp>
    </p:spTree>
    <p:extLst>
      <p:ext uri="{BB962C8B-B14F-4D97-AF65-F5344CB8AC3E}">
        <p14:creationId xmlns:p14="http://schemas.microsoft.com/office/powerpoint/2010/main" val="34647449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en-US" sz="1200" b="1" kern="1200" dirty="0" smtClean="0">
                <a:solidFill>
                  <a:schemeClr val="tx1"/>
                </a:solidFill>
                <a:effectLst/>
                <a:latin typeface="+mn-lt"/>
                <a:ea typeface="+mn-ea"/>
                <a:cs typeface="+mn-cs"/>
              </a:rPr>
              <a:t>Closed Loop Communication - Check-Back: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Closed-loop communication is a strategy used to verify and validate information exchanged. The strategy involves the sender initiating a message, the receiver accepting the message and confirming what was communicated, and the sender verifying that the message was received.</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Typically, information or a request is called out with the expectation that there will be a response, which must be checked back.</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Frequently, a request is made by someone, but people may not be clear about who the request is directed towards, or they may not completely understand what is being requested. In the excitement and frenetic pace that characterizes response (even in exercises), people don’t speak in complete sentences, </a:t>
            </a:r>
            <a:r>
              <a:rPr lang="en-US" sz="1200" kern="1200" baseline="0" dirty="0" smtClean="0">
                <a:solidFill>
                  <a:schemeClr val="tx1"/>
                </a:solidFill>
                <a:effectLst/>
                <a:latin typeface="+mn-lt"/>
                <a:ea typeface="+mn-ea"/>
                <a:cs typeface="+mn-cs"/>
              </a:rPr>
              <a:t>use acronyms, </a:t>
            </a:r>
            <a:r>
              <a:rPr lang="en-US" sz="1200" kern="1200" dirty="0" smtClean="0">
                <a:solidFill>
                  <a:schemeClr val="tx1"/>
                </a:solidFill>
                <a:effectLst/>
                <a:latin typeface="+mn-lt"/>
                <a:ea typeface="+mn-ea"/>
                <a:cs typeface="+mn-cs"/>
              </a:rPr>
              <a:t> and may not have clear thoughts. This makes it critical that potential receivers ask questions of the requestor and that the requestor knows that someone specific has heard the request and is moving forward with it – in the correct way. </a:t>
            </a:r>
          </a:p>
          <a:p>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Example: During an exercise, the</a:t>
            </a:r>
            <a:r>
              <a:rPr lang="en-US" sz="1200" kern="1200" baseline="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Incident Commander</a:t>
            </a:r>
            <a:r>
              <a:rPr lang="en-US" sz="1200" kern="1200" dirty="0" smtClean="0">
                <a:solidFill>
                  <a:schemeClr val="tx1"/>
                </a:solidFill>
                <a:effectLst/>
                <a:latin typeface="+mn-lt"/>
                <a:ea typeface="+mn-ea"/>
                <a:cs typeface="+mn-cs"/>
              </a:rPr>
              <a:t> emailed the Liaison Officer with requests to obtain information about which local</a:t>
            </a:r>
            <a:r>
              <a:rPr lang="en-US" sz="1200" kern="1200" baseline="0" dirty="0" smtClean="0">
                <a:solidFill>
                  <a:schemeClr val="tx1"/>
                </a:solidFill>
                <a:effectLst/>
                <a:latin typeface="+mn-lt"/>
                <a:ea typeface="+mn-ea"/>
                <a:cs typeface="+mn-cs"/>
              </a:rPr>
              <a:t> law enforcement agency </a:t>
            </a:r>
            <a:r>
              <a:rPr lang="en-US" sz="1200" kern="1200" dirty="0" smtClean="0">
                <a:solidFill>
                  <a:schemeClr val="tx1"/>
                </a:solidFill>
                <a:effectLst/>
                <a:latin typeface="+mn-lt"/>
                <a:ea typeface="+mn-ea"/>
                <a:cs typeface="+mn-cs"/>
              </a:rPr>
              <a:t>was providing security for MMU, if the DO staff had all been accounted for, and which TOTs were being activated. The Liaison Officer read the message, made some notes and immediately went up to the Incident Commander to find out what she was asking. This was an excellent way to address the liberal use of acronyms and to make sure the Liaison Officer knew what information she needed to gather and what format the Incident</a:t>
            </a:r>
            <a:r>
              <a:rPr lang="en-US" sz="1200" kern="1200" baseline="0" dirty="0" smtClean="0">
                <a:solidFill>
                  <a:schemeClr val="tx1"/>
                </a:solidFill>
                <a:effectLst/>
                <a:latin typeface="+mn-lt"/>
                <a:ea typeface="+mn-ea"/>
                <a:cs typeface="+mn-cs"/>
              </a:rPr>
              <a:t> Commander </a:t>
            </a:r>
            <a:r>
              <a:rPr lang="en-US" sz="1200" kern="1200" dirty="0" smtClean="0">
                <a:solidFill>
                  <a:schemeClr val="tx1"/>
                </a:solidFill>
                <a:effectLst/>
                <a:latin typeface="+mn-lt"/>
                <a:ea typeface="+mn-ea"/>
                <a:cs typeface="+mn-cs"/>
              </a:rPr>
              <a:t>wanted the information. This reminded the Incident Commander to be more cautious with acronyms, and to be clearer about requests. The extra two minutes to ask the</a:t>
            </a:r>
            <a:r>
              <a:rPr lang="en-US" sz="1200" kern="1200" baseline="0" dirty="0" smtClean="0">
                <a:solidFill>
                  <a:schemeClr val="tx1"/>
                </a:solidFill>
                <a:effectLst/>
                <a:latin typeface="+mn-lt"/>
                <a:ea typeface="+mn-ea"/>
                <a:cs typeface="+mn-cs"/>
              </a:rPr>
              <a:t> Incident Commander clarifying questions – to Close the Loop - </a:t>
            </a:r>
            <a:r>
              <a:rPr lang="en-US" sz="1200" kern="1200" dirty="0" smtClean="0">
                <a:solidFill>
                  <a:schemeClr val="tx1"/>
                </a:solidFill>
                <a:effectLst/>
                <a:latin typeface="+mn-lt"/>
                <a:ea typeface="+mn-ea"/>
                <a:cs typeface="+mn-cs"/>
              </a:rPr>
              <a:t>saved the Liaison Officer from spending time on the wrong things and assured the Incident</a:t>
            </a:r>
            <a:r>
              <a:rPr lang="en-US" sz="1200" kern="1200" baseline="0" dirty="0" smtClean="0">
                <a:solidFill>
                  <a:schemeClr val="tx1"/>
                </a:solidFill>
                <a:effectLst/>
                <a:latin typeface="+mn-lt"/>
                <a:ea typeface="+mn-ea"/>
                <a:cs typeface="+mn-cs"/>
              </a:rPr>
              <a:t> Commander</a:t>
            </a:r>
            <a:r>
              <a:rPr lang="en-US" sz="1200" kern="1200" dirty="0" smtClean="0">
                <a:solidFill>
                  <a:schemeClr val="tx1"/>
                </a:solidFill>
                <a:effectLst/>
                <a:latin typeface="+mn-lt"/>
                <a:ea typeface="+mn-ea"/>
                <a:cs typeface="+mn-cs"/>
              </a:rPr>
              <a:t> would get the information she needed. </a:t>
            </a:r>
          </a:p>
          <a:p>
            <a:endParaRPr lang="en-US" dirty="0" smtClean="0"/>
          </a:p>
          <a:p>
            <a:r>
              <a:rPr lang="en-US" b="1" dirty="0" smtClean="0"/>
              <a:t>Incident</a:t>
            </a:r>
            <a:r>
              <a:rPr lang="en-US" b="1" baseline="0" dirty="0" smtClean="0"/>
              <a:t> Commanders </a:t>
            </a:r>
            <a:r>
              <a:rPr lang="en-US" baseline="0" dirty="0" smtClean="0"/>
              <a:t>can save themselves and their teams a great deal of time by using, and expecting their teams to use, Close Loop Communication. Two extra sentences can result in work completed accurately and quickly and lessens confusion. Practicing Closed Loop Communication in daily work helps make it second nature during a response. </a:t>
            </a:r>
          </a:p>
          <a:p>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Instructor Note: MMU is mobile medical unit, DO is district office and TOT is technical operations team.</a:t>
            </a:r>
            <a:endParaRPr lang="en-US" sz="1200" b="1"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731916F-FE5A-4EFF-A969-8507A6BF0EBC}" type="slidenum">
              <a:rPr lang="en-US" smtClean="0"/>
              <a:t>9</a:t>
            </a:fld>
            <a:endParaRPr lang="en-US" dirty="0"/>
          </a:p>
        </p:txBody>
      </p:sp>
    </p:spTree>
    <p:extLst>
      <p:ext uri="{BB962C8B-B14F-4D97-AF65-F5344CB8AC3E}">
        <p14:creationId xmlns:p14="http://schemas.microsoft.com/office/powerpoint/2010/main" val="78715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D16739-CE4A-4C2A-8907-6AA336FEB0C3}" type="slidenum">
              <a:rPr lang="en-US" smtClean="0"/>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2D16739-CE4A-4C2A-8907-6AA336FEB0C3}"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F2D16739-CE4A-4C2A-8907-6AA336FEB0C3}" type="slidenum">
              <a:rPr lang="en-US" smtClean="0"/>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86261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F2D16739-CE4A-4C2A-8907-6AA336FEB0C3}" type="slidenum">
              <a:rPr lang="en-US" smtClean="0"/>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F2D16739-CE4A-4C2A-8907-6AA336FEB0C3}" type="slidenum">
              <a:rPr lang="en-US" smtClean="0"/>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1B073053-5706-4C01-8D3D-E9C76B49BBC2}" type="datetimeFigureOut">
              <a:rPr lang="en-US" smtClean="0"/>
              <a:t>4/12/2016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2D16739-CE4A-4C2A-8907-6AA336FEB0C3}" type="slidenum">
              <a:rPr lang="en-US" smtClean="0"/>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F2D16739-CE4A-4C2A-8907-6AA336FEB0C3}" type="slidenum">
              <a:rPr lang="en-US" smtClean="0"/>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F2D16739-CE4A-4C2A-8907-6AA336FEB0C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F2D16739-CE4A-4C2A-8907-6AA336FEB0C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F2D16739-CE4A-4C2A-8907-6AA336FEB0C3}" type="slidenum">
              <a:rPr lang="en-US" smtClean="0"/>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1B073053-5706-4C01-8D3D-E9C76B49BBC2}" type="datetimeFigureOut">
              <a:rPr lang="en-US" smtClean="0"/>
              <a:t>4/12/2016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F2D16739-CE4A-4C2A-8907-6AA336FEB0C3}" type="slidenum">
              <a:rPr lang="en-US" smtClean="0"/>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1B073053-5706-4C01-8D3D-E9C76B49BBC2}" type="datetimeFigureOut">
              <a:rPr lang="en-US" smtClean="0"/>
              <a:t>4/12/2016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1B073053-5706-4C01-8D3D-E9C76B49BBC2}" type="datetimeFigureOut">
              <a:rPr lang="en-US" smtClean="0"/>
              <a:t>4/12/2016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F2D16739-CE4A-4C2A-8907-6AA336FEB0C3}" type="slidenum">
              <a:rPr lang="en-US" smtClean="0"/>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Wordmark and Driven to Discover." title="University of Minnesot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7918" y="5486260"/>
            <a:ext cx="731520" cy="4594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3" descr="MDHlogo_master_blue[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5486260"/>
            <a:ext cx="731520" cy="4573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Box 5"/>
          <p:cNvSpPr txBox="1"/>
          <p:nvPr/>
        </p:nvSpPr>
        <p:spPr>
          <a:xfrm>
            <a:off x="6553200" y="5109152"/>
            <a:ext cx="1732438" cy="369332"/>
          </a:xfrm>
          <a:prstGeom prst="rect">
            <a:avLst/>
          </a:prstGeom>
          <a:noFill/>
        </p:spPr>
        <p:txBody>
          <a:bodyPr wrap="square" rtlCol="0">
            <a:spAutoFit/>
          </a:bodyPr>
          <a:lstStyle/>
          <a:p>
            <a:pPr algn="ctr"/>
            <a:r>
              <a:rPr lang="en-US" b="1" dirty="0" smtClean="0">
                <a:solidFill>
                  <a:srgbClr val="424456"/>
                </a:solidFill>
              </a:rPr>
              <a:t>August 2015</a:t>
            </a:r>
            <a:endParaRPr lang="en-US" b="1" dirty="0">
              <a:solidFill>
                <a:srgbClr val="424456"/>
              </a:solidFill>
            </a:endParaRPr>
          </a:p>
        </p:txBody>
      </p:sp>
      <p:sp>
        <p:nvSpPr>
          <p:cNvPr id="3" name="Subtitle 2"/>
          <p:cNvSpPr>
            <a:spLocks noGrp="1"/>
          </p:cNvSpPr>
          <p:nvPr>
            <p:ph type="subTitle" idx="1"/>
          </p:nvPr>
        </p:nvSpPr>
        <p:spPr/>
        <p:txBody>
          <a:bodyPr/>
          <a:lstStyle/>
          <a:p>
            <a:r>
              <a:rPr lang="en-US" sz="2400" dirty="0" smtClean="0"/>
              <a:t>Module 2: Communication</a:t>
            </a:r>
          </a:p>
          <a:p>
            <a:endParaRPr lang="en-US" dirty="0"/>
          </a:p>
        </p:txBody>
      </p:sp>
      <p:sp>
        <p:nvSpPr>
          <p:cNvPr id="2" name="Title 1"/>
          <p:cNvSpPr>
            <a:spLocks noGrp="1"/>
          </p:cNvSpPr>
          <p:nvPr>
            <p:ph type="ctrTitle"/>
          </p:nvPr>
        </p:nvSpPr>
        <p:spPr>
          <a:xfrm>
            <a:off x="152400" y="381000"/>
            <a:ext cx="8763000" cy="1752600"/>
          </a:xfrm>
        </p:spPr>
        <p:txBody>
          <a:bodyPr>
            <a:normAutofit/>
          </a:bodyPr>
          <a:lstStyle/>
          <a:p>
            <a:r>
              <a:rPr lang="en-US" dirty="0"/>
              <a:t>Public Health </a:t>
            </a:r>
            <a:r>
              <a:rPr lang="en-US" dirty="0" smtClean="0"/>
              <a:t/>
            </a:r>
            <a:br>
              <a:rPr lang="en-US" dirty="0" smtClean="0"/>
            </a:br>
            <a:r>
              <a:rPr lang="en-US" dirty="0" smtClean="0"/>
              <a:t>Incident Leadership</a:t>
            </a:r>
            <a:endParaRPr lang="en-US" dirty="0"/>
          </a:p>
        </p:txBody>
      </p:sp>
    </p:spTree>
    <p:extLst>
      <p:ext uri="{BB962C8B-B14F-4D97-AF65-F5344CB8AC3E}">
        <p14:creationId xmlns:p14="http://schemas.microsoft.com/office/powerpoint/2010/main" val="18048514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descr="Skill, Model, Who?" title="Creating High Reliability"/>
          <p:cNvGraphicFramePr/>
          <p:nvPr>
            <p:extLst>
              <p:ext uri="{D42A27DB-BD31-4B8C-83A1-F6EECF244321}">
                <p14:modId xmlns:p14="http://schemas.microsoft.com/office/powerpoint/2010/main" val="2593196916"/>
              </p:ext>
            </p:extLst>
          </p:nvPr>
        </p:nvGraphicFramePr>
        <p:xfrm>
          <a:off x="304800" y="914400"/>
          <a:ext cx="868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8600" y="51816"/>
            <a:ext cx="8229600" cy="786384"/>
          </a:xfrm>
        </p:spPr>
        <p:txBody>
          <a:bodyPr/>
          <a:lstStyle/>
          <a:p>
            <a:r>
              <a:rPr lang="en-US" dirty="0" smtClean="0"/>
              <a:t>Creating High Reliability</a:t>
            </a:r>
            <a:endParaRPr lang="en-US" dirty="0"/>
          </a:p>
        </p:txBody>
      </p:sp>
    </p:spTree>
    <p:extLst>
      <p:ext uri="{BB962C8B-B14F-4D97-AF65-F5344CB8AC3E}">
        <p14:creationId xmlns:p14="http://schemas.microsoft.com/office/powerpoint/2010/main" val="877348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724400" y="1676400"/>
            <a:ext cx="4038600" cy="4525963"/>
          </a:xfrm>
        </p:spPr>
        <p:txBody>
          <a:bodyPr/>
          <a:lstStyle/>
          <a:p>
            <a:r>
              <a:rPr lang="en-US" dirty="0" smtClean="0"/>
              <a:t>Form the team</a:t>
            </a:r>
          </a:p>
          <a:p>
            <a:r>
              <a:rPr lang="en-US" dirty="0" smtClean="0"/>
              <a:t>Designate/Delegate team roles and responsibilities</a:t>
            </a:r>
          </a:p>
          <a:p>
            <a:r>
              <a:rPr lang="en-US" dirty="0" smtClean="0"/>
              <a:t>Establish climate and goals</a:t>
            </a:r>
          </a:p>
          <a:p>
            <a:r>
              <a:rPr lang="en-US" dirty="0" smtClean="0"/>
              <a:t>Engage team in short and long-term planning</a:t>
            </a:r>
            <a:endParaRPr lang="en-US" dirty="0"/>
          </a:p>
        </p:txBody>
      </p:sp>
      <p:pic>
        <p:nvPicPr>
          <p:cNvPr id="4100" name="Picture 4" descr="C:\Documents and Settings\SCULLM1\Local Settings\Temporary Internet Files\Content.IE5\AMFUUO3M\MP900382650[1].jpg" title="Image of Team Coming together"/>
          <p:cNvPicPr>
            <a:picLocks noChangeAspect="1" noChangeArrowheads="1"/>
          </p:cNvPicPr>
          <p:nvPr/>
        </p:nvPicPr>
        <p:blipFill>
          <a:blip r:embed="rId3" cstate="print">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228600" y="1828800"/>
            <a:ext cx="4267200" cy="3048000"/>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304800" y="202921"/>
            <a:ext cx="8382000" cy="664797"/>
          </a:xfrm>
        </p:spPr>
        <p:txBody>
          <a:bodyPr>
            <a:normAutofit/>
          </a:bodyPr>
          <a:lstStyle/>
          <a:p>
            <a:r>
              <a:rPr lang="en-US" dirty="0" smtClean="0"/>
              <a:t>Briefings</a:t>
            </a:r>
            <a:endParaRPr lang="en-US" dirty="0"/>
          </a:p>
        </p:txBody>
      </p:sp>
    </p:spTree>
    <p:extLst>
      <p:ext uri="{BB962C8B-B14F-4D97-AF65-F5344CB8AC3E}">
        <p14:creationId xmlns:p14="http://schemas.microsoft.com/office/powerpoint/2010/main" val="299213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cullm1\AppData\Local\Microsoft\Windows\Temporary Internet Files\Content.IE5\2BSCUP0K\MM910001094[1].gif" title="Image of Team Huddl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600200"/>
            <a:ext cx="2558902" cy="377298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sz="half" idx="1"/>
          </p:nvPr>
        </p:nvSpPr>
        <p:spPr>
          <a:xfrm>
            <a:off x="381000" y="1411553"/>
            <a:ext cx="4114800" cy="4308872"/>
          </a:xfrm>
        </p:spPr>
        <p:txBody>
          <a:bodyPr>
            <a:normAutofit/>
          </a:bodyPr>
          <a:lstStyle/>
          <a:p>
            <a:pPr marL="0" indent="0" algn="ctr">
              <a:buNone/>
            </a:pPr>
            <a:r>
              <a:rPr lang="en-US" b="1" u="sng" dirty="0" smtClean="0"/>
              <a:t>Problem Solving</a:t>
            </a:r>
          </a:p>
          <a:p>
            <a:r>
              <a:rPr lang="en-US" dirty="0" smtClean="0"/>
              <a:t>Hold ad hoc, “touch-base” meetings to regain situational awareness</a:t>
            </a:r>
          </a:p>
          <a:p>
            <a:r>
              <a:rPr lang="en-US" dirty="0" smtClean="0"/>
              <a:t>Discuss critical issues and emerging events</a:t>
            </a:r>
          </a:p>
          <a:p>
            <a:r>
              <a:rPr lang="en-US" dirty="0" smtClean="0"/>
              <a:t>Anticipate likely contingencies</a:t>
            </a:r>
          </a:p>
          <a:p>
            <a:r>
              <a:rPr lang="en-US" dirty="0" smtClean="0"/>
              <a:t>Assign resources</a:t>
            </a:r>
          </a:p>
          <a:p>
            <a:r>
              <a:rPr lang="en-US" dirty="0" smtClean="0"/>
              <a:t>Express concerns</a:t>
            </a:r>
            <a:endParaRPr lang="en-US" dirty="0"/>
          </a:p>
        </p:txBody>
      </p:sp>
      <p:sp>
        <p:nvSpPr>
          <p:cNvPr id="4" name="Title 3"/>
          <p:cNvSpPr>
            <a:spLocks noGrp="1"/>
          </p:cNvSpPr>
          <p:nvPr>
            <p:ph type="title"/>
          </p:nvPr>
        </p:nvSpPr>
        <p:spPr>
          <a:xfrm>
            <a:off x="381000" y="350517"/>
            <a:ext cx="8229600" cy="664797"/>
          </a:xfrm>
        </p:spPr>
        <p:txBody>
          <a:bodyPr>
            <a:normAutofit/>
          </a:bodyPr>
          <a:lstStyle/>
          <a:p>
            <a:r>
              <a:rPr lang="en-US" dirty="0" smtClean="0"/>
              <a:t>Huddles</a:t>
            </a:r>
            <a:endParaRPr lang="en-US" dirty="0"/>
          </a:p>
        </p:txBody>
      </p:sp>
    </p:spTree>
    <p:extLst>
      <p:ext uri="{BB962C8B-B14F-4D97-AF65-F5344CB8AC3E}">
        <p14:creationId xmlns:p14="http://schemas.microsoft.com/office/powerpoint/2010/main" val="3895002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82979" y="1485900"/>
            <a:ext cx="4038600" cy="4114800"/>
          </a:xfrm>
        </p:spPr>
        <p:txBody>
          <a:bodyPr/>
          <a:lstStyle/>
          <a:p>
            <a:r>
              <a:rPr lang="en-US" dirty="0" smtClean="0"/>
              <a:t>The transfer of information (along with authority and responsibility) </a:t>
            </a:r>
          </a:p>
          <a:p>
            <a:endParaRPr lang="en-US" dirty="0" smtClean="0"/>
          </a:p>
          <a:p>
            <a:r>
              <a:rPr lang="en-US" dirty="0" smtClean="0"/>
              <a:t>Includes an opportunity to ask questions, clarify, and confirm. </a:t>
            </a:r>
            <a:endParaRPr lang="en-US" dirty="0"/>
          </a:p>
        </p:txBody>
      </p:sp>
      <p:pic>
        <p:nvPicPr>
          <p:cNvPr id="14" name="Picture 13" descr="Graphic depicting the transfer of information" title="Hand-offs image"/>
          <p:cNvPicPr>
            <a:picLocks noChangeAspect="1"/>
          </p:cNvPicPr>
          <p:nvPr/>
        </p:nvPicPr>
        <p:blipFill>
          <a:blip r:embed="rId3"/>
          <a:stretch>
            <a:fillRect/>
          </a:stretch>
        </p:blipFill>
        <p:spPr>
          <a:xfrm>
            <a:off x="304800" y="1524000"/>
            <a:ext cx="4076700" cy="3657600"/>
          </a:xfrm>
          <a:prstGeom prst="rect">
            <a:avLst/>
          </a:prstGeom>
        </p:spPr>
      </p:pic>
      <p:sp>
        <p:nvSpPr>
          <p:cNvPr id="2" name="Title 1"/>
          <p:cNvSpPr>
            <a:spLocks noGrp="1"/>
          </p:cNvSpPr>
          <p:nvPr>
            <p:ph type="title"/>
          </p:nvPr>
        </p:nvSpPr>
        <p:spPr>
          <a:xfrm>
            <a:off x="339579" y="217338"/>
            <a:ext cx="8382000" cy="664797"/>
          </a:xfrm>
        </p:spPr>
        <p:txBody>
          <a:bodyPr>
            <a:normAutofit/>
          </a:bodyPr>
          <a:lstStyle/>
          <a:p>
            <a:r>
              <a:rPr lang="en-US" dirty="0" smtClean="0"/>
              <a:t>Hand-offs</a:t>
            </a:r>
            <a:endParaRPr lang="en-US" dirty="0"/>
          </a:p>
        </p:txBody>
      </p:sp>
    </p:spTree>
    <p:extLst>
      <p:ext uri="{BB962C8B-B14F-4D97-AF65-F5344CB8AC3E}">
        <p14:creationId xmlns:p14="http://schemas.microsoft.com/office/powerpoint/2010/main" val="2455016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3276600" y="2286000"/>
            <a:ext cx="5334000" cy="3008048"/>
          </a:xfrm>
        </p:spPr>
        <p:txBody>
          <a:bodyPr/>
          <a:lstStyle/>
          <a:p>
            <a:r>
              <a:rPr lang="en-US" dirty="0" smtClean="0"/>
              <a:t>Sharing information before the next scheduled briefing</a:t>
            </a:r>
          </a:p>
          <a:p>
            <a:r>
              <a:rPr lang="en-US" dirty="0" smtClean="0"/>
              <a:t>Provide quick status update or critical new information</a:t>
            </a:r>
          </a:p>
          <a:p>
            <a:r>
              <a:rPr lang="en-US" dirty="0" smtClean="0"/>
              <a:t>Brief, clear and specific</a:t>
            </a:r>
            <a:endParaRPr lang="en-US" dirty="0"/>
          </a:p>
        </p:txBody>
      </p:sp>
      <p:pic>
        <p:nvPicPr>
          <p:cNvPr id="6" name="Picture 5" descr="Image depicting callouts" title="Image depicting callout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3219" y="2133600"/>
            <a:ext cx="2743200" cy="2743200"/>
          </a:xfrm>
          <a:prstGeom prst="rect">
            <a:avLst/>
          </a:prstGeom>
        </p:spPr>
      </p:pic>
      <p:sp>
        <p:nvSpPr>
          <p:cNvPr id="2" name="Title 1"/>
          <p:cNvSpPr>
            <a:spLocks noGrp="1"/>
          </p:cNvSpPr>
          <p:nvPr>
            <p:ph type="title"/>
          </p:nvPr>
        </p:nvSpPr>
        <p:spPr/>
        <p:txBody>
          <a:bodyPr/>
          <a:lstStyle/>
          <a:p>
            <a:r>
              <a:rPr lang="en-US" dirty="0" smtClean="0"/>
              <a:t>Callouts</a:t>
            </a:r>
            <a:endParaRPr lang="en-US" dirty="0"/>
          </a:p>
        </p:txBody>
      </p:sp>
    </p:spTree>
    <p:extLst>
      <p:ext uri="{BB962C8B-B14F-4D97-AF65-F5344CB8AC3E}">
        <p14:creationId xmlns:p14="http://schemas.microsoft.com/office/powerpoint/2010/main" val="219701551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143000" y="1411552"/>
            <a:ext cx="6781800" cy="3998648"/>
          </a:xfrm>
        </p:spPr>
        <p:txBody>
          <a:bodyPr/>
          <a:lstStyle/>
          <a:p>
            <a:r>
              <a:rPr lang="en-US" dirty="0" smtClean="0"/>
              <a:t>Form groups of 3 – 4 people </a:t>
            </a:r>
          </a:p>
          <a:p>
            <a:endParaRPr lang="en-US" dirty="0" smtClean="0"/>
          </a:p>
          <a:p>
            <a:r>
              <a:rPr lang="en-US" dirty="0" smtClean="0"/>
              <a:t>Read the scenario </a:t>
            </a:r>
          </a:p>
          <a:p>
            <a:endParaRPr lang="en-US" dirty="0"/>
          </a:p>
          <a:p>
            <a:r>
              <a:rPr lang="en-US" dirty="0" smtClean="0"/>
              <a:t>Demonstrate the use of the assigned communication tool or technique</a:t>
            </a:r>
          </a:p>
          <a:p>
            <a:pPr marL="0" indent="0">
              <a:buNone/>
            </a:pPr>
            <a:endParaRPr lang="en-US" dirty="0" smtClean="0"/>
          </a:p>
          <a:p>
            <a:pPr marL="0" indent="0">
              <a:buNone/>
            </a:pPr>
            <a:endParaRPr lang="en-US" dirty="0"/>
          </a:p>
          <a:p>
            <a:pPr marL="2103120" lvl="8" indent="0">
              <a:buNone/>
            </a:pPr>
            <a:r>
              <a:rPr lang="en-US" sz="2400" dirty="0" smtClean="0"/>
              <a:t>10 Minutes</a:t>
            </a:r>
            <a:endParaRPr lang="en-US" sz="2400" dirty="0"/>
          </a:p>
        </p:txBody>
      </p:sp>
      <p:sp>
        <p:nvSpPr>
          <p:cNvPr id="2" name="Title 1"/>
          <p:cNvSpPr>
            <a:spLocks noGrp="1"/>
          </p:cNvSpPr>
          <p:nvPr>
            <p:ph type="title"/>
          </p:nvPr>
        </p:nvSpPr>
        <p:spPr/>
        <p:txBody>
          <a:bodyPr/>
          <a:lstStyle/>
          <a:p>
            <a:r>
              <a:rPr lang="en-US" dirty="0" smtClean="0"/>
              <a:t>Activity</a:t>
            </a:r>
            <a:endParaRPr lang="en-US" dirty="0"/>
          </a:p>
        </p:txBody>
      </p:sp>
    </p:spTree>
    <p:extLst>
      <p:ext uri="{BB962C8B-B14F-4D97-AF65-F5344CB8AC3E}">
        <p14:creationId xmlns:p14="http://schemas.microsoft.com/office/powerpoint/2010/main" val="117095537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sosceles Triangle 5" descr="Triangular shape"/>
          <p:cNvSpPr/>
          <p:nvPr/>
        </p:nvSpPr>
        <p:spPr>
          <a:xfrm>
            <a:off x="1376717" y="1497694"/>
            <a:ext cx="6406487" cy="4750706"/>
          </a:xfrm>
          <a:prstGeom prst="triangle">
            <a:avLst/>
          </a:prstGeom>
          <a:solidFill>
            <a:srgbClr val="E6B4B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Oval 6" descr="Oval shape"/>
          <p:cNvSpPr/>
          <p:nvPr/>
        </p:nvSpPr>
        <p:spPr>
          <a:xfrm>
            <a:off x="2818177" y="2964819"/>
            <a:ext cx="3523568" cy="3143840"/>
          </a:xfrm>
          <a:prstGeom prst="ellipse">
            <a:avLst/>
          </a:prstGeom>
          <a:solidFill>
            <a:srgbClr val="FFE98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Pentagon 17"/>
          <p:cNvSpPr/>
          <p:nvPr/>
        </p:nvSpPr>
        <p:spPr>
          <a:xfrm>
            <a:off x="3258312" y="3962400"/>
            <a:ext cx="1389888" cy="822960"/>
          </a:xfrm>
          <a:prstGeom prst="homePlate">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Communication</a:t>
            </a:r>
            <a:endParaRPr lang="en-US" sz="1100" dirty="0">
              <a:solidFill>
                <a:schemeClr val="bg1"/>
              </a:solidFill>
            </a:endParaRPr>
          </a:p>
        </p:txBody>
      </p:sp>
      <p:sp>
        <p:nvSpPr>
          <p:cNvPr id="21" name="Pentagon 20"/>
          <p:cNvSpPr/>
          <p:nvPr/>
        </p:nvSpPr>
        <p:spPr>
          <a:xfrm rot="16200000">
            <a:off x="4086055" y="4444724"/>
            <a:ext cx="1087715" cy="877824"/>
          </a:xfrm>
          <a:prstGeom prst="homePlat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100" dirty="0" smtClean="0">
                <a:solidFill>
                  <a:schemeClr val="bg1"/>
                </a:solidFill>
              </a:rPr>
              <a:t>Mutual Support</a:t>
            </a:r>
            <a:endParaRPr lang="en-US" sz="1100" dirty="0">
              <a:solidFill>
                <a:schemeClr val="bg1"/>
              </a:solidFill>
            </a:endParaRPr>
          </a:p>
        </p:txBody>
      </p:sp>
      <p:grpSp>
        <p:nvGrpSpPr>
          <p:cNvPr id="4" name="Group 3" descr="Pentagon shape containing words &quot;Situation Monitoring&quot;"/>
          <p:cNvGrpSpPr/>
          <p:nvPr/>
        </p:nvGrpSpPr>
        <p:grpSpPr>
          <a:xfrm>
            <a:off x="4617720" y="3942915"/>
            <a:ext cx="1389888" cy="822960"/>
            <a:chOff x="4579961" y="3388602"/>
            <a:chExt cx="1327884" cy="761401"/>
          </a:xfrm>
        </p:grpSpPr>
        <p:sp>
          <p:nvSpPr>
            <p:cNvPr id="19" name="Pentagon 18"/>
            <p:cNvSpPr/>
            <p:nvPr/>
          </p:nvSpPr>
          <p:spPr>
            <a:xfrm rot="10800000">
              <a:off x="4579961" y="3388602"/>
              <a:ext cx="1281298" cy="761401"/>
            </a:xfrm>
            <a:prstGeom prst="homePlat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lang="en-US" sz="1600" dirty="0">
                <a:solidFill>
                  <a:schemeClr val="tx1"/>
                </a:solidFill>
              </a:endParaRPr>
            </a:p>
          </p:txBody>
        </p:sp>
        <p:sp>
          <p:nvSpPr>
            <p:cNvPr id="3" name="TextBox 2"/>
            <p:cNvSpPr txBox="1"/>
            <p:nvPr/>
          </p:nvSpPr>
          <p:spPr>
            <a:xfrm>
              <a:off x="4806119" y="3535344"/>
              <a:ext cx="1101726" cy="430887"/>
            </a:xfrm>
            <a:prstGeom prst="rect">
              <a:avLst/>
            </a:prstGeom>
            <a:noFill/>
          </p:spPr>
          <p:txBody>
            <a:bodyPr wrap="square" rtlCol="0">
              <a:spAutoFit/>
            </a:bodyPr>
            <a:lstStyle/>
            <a:p>
              <a:r>
                <a:rPr lang="en-US" sz="1100" dirty="0" smtClean="0">
                  <a:solidFill>
                    <a:schemeClr val="bg1"/>
                  </a:solidFill>
                </a:rPr>
                <a:t>Situation Monitoring</a:t>
              </a:r>
              <a:endParaRPr lang="en-US" sz="1100" dirty="0">
                <a:solidFill>
                  <a:schemeClr val="bg1"/>
                </a:solidFill>
              </a:endParaRPr>
            </a:p>
          </p:txBody>
        </p:sp>
      </p:grpSp>
      <p:sp>
        <p:nvSpPr>
          <p:cNvPr id="20" name="Pentagon 19"/>
          <p:cNvSpPr/>
          <p:nvPr/>
        </p:nvSpPr>
        <p:spPr>
          <a:xfrm rot="5400000">
            <a:off x="4073862" y="3408978"/>
            <a:ext cx="1087716" cy="822960"/>
          </a:xfrm>
          <a:prstGeom prst="homePlat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1100" dirty="0" smtClean="0">
                <a:solidFill>
                  <a:schemeClr val="bg1"/>
                </a:solidFill>
              </a:rPr>
              <a:t>Leadership</a:t>
            </a:r>
            <a:endParaRPr lang="en-US" sz="1100" dirty="0">
              <a:solidFill>
                <a:schemeClr val="bg1"/>
              </a:solidFill>
            </a:endParaRPr>
          </a:p>
        </p:txBody>
      </p:sp>
      <p:sp>
        <p:nvSpPr>
          <p:cNvPr id="23" name="Rectangle 22"/>
          <p:cNvSpPr/>
          <p:nvPr/>
        </p:nvSpPr>
        <p:spPr>
          <a:xfrm>
            <a:off x="3515713" y="5433742"/>
            <a:ext cx="2268732" cy="353683"/>
          </a:xfrm>
          <a:prstGeom prst="rect">
            <a:avLst/>
          </a:prstGeom>
          <a:noFill/>
          <a:ln>
            <a:noFill/>
          </a:ln>
          <a:effectLst/>
        </p:spPr>
        <p:txBody>
          <a:bodyPr wrap="none" lIns="91440" tIns="45720" rIns="91440" bIns="45720">
            <a:prstTxWarp prst="textChevronInverted">
              <a:avLst/>
            </a:prstTxWarp>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b="1" cap="none" spc="0" dirty="0" smtClean="0">
                <a:ln>
                  <a:prstDash val="solid"/>
                </a:ln>
                <a:effectLst>
                  <a:outerShdw blurRad="88000" dist="50800" dir="5040000" algn="tl">
                    <a:schemeClr val="accent4">
                      <a:tint val="80000"/>
                      <a:satMod val="250000"/>
                      <a:alpha val="45000"/>
                    </a:schemeClr>
                  </a:outerShdw>
                </a:effectLst>
              </a:rPr>
              <a:t> Incident Command Team</a:t>
            </a:r>
            <a:endParaRPr lang="en-US" b="1" cap="none" spc="0" dirty="0">
              <a:ln>
                <a:prstDash val="solid"/>
              </a:ln>
              <a:effectLst>
                <a:outerShdw blurRad="88000" dist="50800" dir="5040000" algn="tl">
                  <a:schemeClr val="accent4">
                    <a:tint val="80000"/>
                    <a:satMod val="250000"/>
                    <a:alpha val="45000"/>
                  </a:schemeClr>
                </a:outerShdw>
              </a:effectLst>
            </a:endParaRPr>
          </a:p>
        </p:txBody>
      </p:sp>
      <p:sp>
        <p:nvSpPr>
          <p:cNvPr id="25" name="TextBox 24"/>
          <p:cNvSpPr txBox="1"/>
          <p:nvPr/>
        </p:nvSpPr>
        <p:spPr>
          <a:xfrm>
            <a:off x="6816396" y="4382869"/>
            <a:ext cx="2136349" cy="646331"/>
          </a:xfrm>
          <a:prstGeom prst="rect">
            <a:avLst/>
          </a:prstGeom>
          <a:noFill/>
        </p:spPr>
        <p:txBody>
          <a:bodyPr wrap="square" rtlCol="0">
            <a:spAutoFit/>
          </a:bodyPr>
          <a:lstStyle/>
          <a:p>
            <a:pPr algn="ctr"/>
            <a:r>
              <a:rPr lang="en-US" b="1" i="1" dirty="0"/>
              <a:t>Attitudes</a:t>
            </a:r>
          </a:p>
          <a:p>
            <a:pPr algn="ctr"/>
            <a:r>
              <a:rPr lang="en-US" b="1" dirty="0"/>
              <a:t>Affect “Feel”</a:t>
            </a:r>
          </a:p>
        </p:txBody>
      </p:sp>
      <p:cxnSp>
        <p:nvCxnSpPr>
          <p:cNvPr id="28" name="Straight Arrow Connector 27" descr="Arrow"/>
          <p:cNvCxnSpPr/>
          <p:nvPr/>
        </p:nvCxnSpPr>
        <p:spPr>
          <a:xfrm flipH="1">
            <a:off x="7320383" y="5043645"/>
            <a:ext cx="564188" cy="4777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41744" y="5628548"/>
            <a:ext cx="907586"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solidFill>
                  <a:schemeClr val="tx1"/>
                </a:solidFill>
                <a:latin typeface="Arial Black" pitchFamily="34" charset="0"/>
              </a:rPr>
              <a:t>Attitudes</a:t>
            </a:r>
            <a:endParaRPr lang="en-US" sz="1100" dirty="0">
              <a:solidFill>
                <a:schemeClr val="tx1"/>
              </a:solidFill>
              <a:latin typeface="Arial Black" pitchFamily="34" charset="0"/>
            </a:endParaRPr>
          </a:p>
        </p:txBody>
      </p:sp>
      <p:sp>
        <p:nvSpPr>
          <p:cNvPr id="11" name="TextBox 10"/>
          <p:cNvSpPr txBox="1"/>
          <p:nvPr/>
        </p:nvSpPr>
        <p:spPr>
          <a:xfrm>
            <a:off x="207176" y="3912215"/>
            <a:ext cx="2278282" cy="923330"/>
          </a:xfrm>
          <a:prstGeom prst="rect">
            <a:avLst/>
          </a:prstGeom>
          <a:noFill/>
        </p:spPr>
        <p:txBody>
          <a:bodyPr wrap="square" rtlCol="0">
            <a:spAutoFit/>
          </a:bodyPr>
          <a:lstStyle/>
          <a:p>
            <a:pPr algn="ctr"/>
            <a:r>
              <a:rPr lang="en-US" b="1" i="1" dirty="0" smtClean="0"/>
              <a:t>Knowledge</a:t>
            </a:r>
          </a:p>
          <a:p>
            <a:pPr algn="ctr"/>
            <a:r>
              <a:rPr lang="en-US" b="1" dirty="0" smtClean="0"/>
              <a:t>Cognitions “Think”</a:t>
            </a:r>
            <a:endParaRPr lang="en-US" b="1" dirty="0"/>
          </a:p>
        </p:txBody>
      </p:sp>
      <p:cxnSp>
        <p:nvCxnSpPr>
          <p:cNvPr id="15" name="Straight Arrow Connector 14" descr="Arrow"/>
          <p:cNvCxnSpPr/>
          <p:nvPr/>
        </p:nvCxnSpPr>
        <p:spPr>
          <a:xfrm>
            <a:off x="1198316" y="4841084"/>
            <a:ext cx="609600" cy="769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43857" y="5656261"/>
            <a:ext cx="1081095" cy="2616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100" dirty="0" smtClean="0">
                <a:solidFill>
                  <a:schemeClr val="tx1"/>
                </a:solidFill>
                <a:latin typeface="Arial Black" pitchFamily="34" charset="0"/>
              </a:rPr>
              <a:t>Knowledge</a:t>
            </a:r>
            <a:endParaRPr lang="en-US" sz="1100" dirty="0">
              <a:solidFill>
                <a:schemeClr val="tx1"/>
              </a:solidFill>
              <a:latin typeface="Arial Black" pitchFamily="34" charset="0"/>
            </a:endParaRPr>
          </a:p>
        </p:txBody>
      </p:sp>
      <p:sp>
        <p:nvSpPr>
          <p:cNvPr id="17" name="TextBox 16"/>
          <p:cNvSpPr txBox="1"/>
          <p:nvPr/>
        </p:nvSpPr>
        <p:spPr>
          <a:xfrm>
            <a:off x="5721304" y="1537865"/>
            <a:ext cx="1752600" cy="923330"/>
          </a:xfrm>
          <a:prstGeom prst="rect">
            <a:avLst/>
          </a:prstGeom>
          <a:noFill/>
        </p:spPr>
        <p:txBody>
          <a:bodyPr wrap="square" rtlCol="0">
            <a:spAutoFit/>
          </a:bodyPr>
          <a:lstStyle/>
          <a:p>
            <a:pPr algn="ctr"/>
            <a:r>
              <a:rPr lang="en-US" b="1" i="1" dirty="0" smtClean="0"/>
              <a:t>Skills</a:t>
            </a:r>
          </a:p>
          <a:p>
            <a:pPr algn="ctr"/>
            <a:r>
              <a:rPr lang="en-US" b="1" dirty="0" smtClean="0"/>
              <a:t>Behaviors “Do”</a:t>
            </a:r>
            <a:endParaRPr lang="en-US" b="1" dirty="0"/>
          </a:p>
        </p:txBody>
      </p:sp>
      <p:cxnSp>
        <p:nvCxnSpPr>
          <p:cNvPr id="27" name="Straight Arrow Connector 26" descr="Arrow"/>
          <p:cNvCxnSpPr/>
          <p:nvPr/>
        </p:nvCxnSpPr>
        <p:spPr>
          <a:xfrm flipH="1">
            <a:off x="5376619" y="2157758"/>
            <a:ext cx="790150" cy="3792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966006" y="2484120"/>
            <a:ext cx="1227910" cy="41148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100" dirty="0" smtClean="0">
                <a:solidFill>
                  <a:schemeClr val="tx1"/>
                </a:solidFill>
                <a:latin typeface="Arial Black" pitchFamily="34" charset="0"/>
              </a:rPr>
              <a:t>Performance Skills</a:t>
            </a:r>
            <a:endParaRPr lang="en-US" sz="1100" dirty="0">
              <a:solidFill>
                <a:schemeClr val="tx1"/>
              </a:solidFill>
              <a:latin typeface="Arial Black" pitchFamily="34" charset="0"/>
            </a:endParaRPr>
          </a:p>
        </p:txBody>
      </p:sp>
      <p:sp>
        <p:nvSpPr>
          <p:cNvPr id="2" name="Title 1"/>
          <p:cNvSpPr>
            <a:spLocks noGrp="1"/>
          </p:cNvSpPr>
          <p:nvPr>
            <p:ph type="title"/>
          </p:nvPr>
        </p:nvSpPr>
        <p:spPr>
          <a:xfrm>
            <a:off x="152400" y="257292"/>
            <a:ext cx="8686800" cy="776949"/>
          </a:xfrm>
        </p:spPr>
        <p:txBody>
          <a:bodyPr>
            <a:noAutofit/>
          </a:bodyPr>
          <a:lstStyle/>
          <a:p>
            <a:r>
              <a:rPr lang="en-US" sz="2800" dirty="0"/>
              <a:t>Framework for Public Health Incident Leadership</a:t>
            </a:r>
          </a:p>
        </p:txBody>
      </p:sp>
    </p:spTree>
    <p:extLst>
      <p:ext uri="{BB962C8B-B14F-4D97-AF65-F5344CB8AC3E}">
        <p14:creationId xmlns:p14="http://schemas.microsoft.com/office/powerpoint/2010/main" val="4119130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Define effective communication within the department emergency operations center</a:t>
            </a:r>
          </a:p>
          <a:p>
            <a:endParaRPr lang="en-US" dirty="0" smtClean="0"/>
          </a:p>
          <a:p>
            <a:r>
              <a:rPr lang="en-US" dirty="0" smtClean="0"/>
              <a:t>Describe communication tools and techniques</a:t>
            </a:r>
          </a:p>
          <a:p>
            <a:endParaRPr lang="en-US" dirty="0"/>
          </a:p>
          <a:p>
            <a:pPr marL="0" indent="0">
              <a:buNone/>
            </a:pPr>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2" name="Title 1"/>
          <p:cNvSpPr>
            <a:spLocks noGrp="1"/>
          </p:cNvSpPr>
          <p:nvPr>
            <p:ph type="title"/>
          </p:nvPr>
        </p:nvSpPr>
        <p:spPr/>
        <p:txBody>
          <a:bodyPr/>
          <a:lstStyle/>
          <a:p>
            <a:r>
              <a:rPr lang="en-US" dirty="0" smtClean="0"/>
              <a:t>Objectives</a:t>
            </a:r>
            <a:endParaRPr lang="en-US" dirty="0"/>
          </a:p>
        </p:txBody>
      </p:sp>
    </p:spTree>
    <p:extLst>
      <p:ext uri="{BB962C8B-B14F-4D97-AF65-F5344CB8AC3E}">
        <p14:creationId xmlns:p14="http://schemas.microsoft.com/office/powerpoint/2010/main" val="3401369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
          </p:nvPr>
        </p:nvSpPr>
        <p:spPr/>
        <p:txBody>
          <a:bodyPr>
            <a:normAutofit/>
          </a:bodyPr>
          <a:lstStyle/>
          <a:p>
            <a:r>
              <a:rPr lang="en-US" sz="3200" dirty="0"/>
              <a:t>Has communication ever failed in previous </a:t>
            </a:r>
            <a:r>
              <a:rPr lang="en-US" sz="3200" dirty="0" smtClean="0"/>
              <a:t>responses or exercises?</a:t>
            </a:r>
          </a:p>
          <a:p>
            <a:endParaRPr lang="en-US" sz="3200" dirty="0"/>
          </a:p>
          <a:p>
            <a:r>
              <a:rPr lang="en-US" sz="3200" dirty="0" smtClean="0"/>
              <a:t>Can you share some examples? </a:t>
            </a:r>
            <a:endParaRPr lang="en-US" sz="3200" dirty="0"/>
          </a:p>
        </p:txBody>
      </p:sp>
      <p:sp>
        <p:nvSpPr>
          <p:cNvPr id="2" name="Title 1"/>
          <p:cNvSpPr>
            <a:spLocks noGrp="1"/>
          </p:cNvSpPr>
          <p:nvPr>
            <p:ph type="title"/>
          </p:nvPr>
        </p:nvSpPr>
        <p:spPr/>
        <p:txBody>
          <a:bodyPr>
            <a:normAutofit/>
          </a:bodyPr>
          <a:lstStyle/>
          <a:p>
            <a:r>
              <a:rPr lang="en-US" dirty="0" smtClean="0">
                <a:solidFill>
                  <a:schemeClr val="bg1"/>
                </a:solidFill>
              </a:rPr>
              <a:t> </a:t>
            </a:r>
            <a:r>
              <a:rPr lang="en-US" dirty="0" smtClean="0">
                <a:solidFill>
                  <a:schemeClr val="accent3"/>
                </a:solidFill>
              </a:rPr>
              <a:t>Discussion</a:t>
            </a:r>
            <a:endParaRPr lang="en-US" dirty="0">
              <a:solidFill>
                <a:schemeClr val="accent3"/>
              </a:solidFill>
            </a:endParaRPr>
          </a:p>
        </p:txBody>
      </p:sp>
    </p:spTree>
    <p:extLst>
      <p:ext uri="{BB962C8B-B14F-4D97-AF65-F5344CB8AC3E}">
        <p14:creationId xmlns:p14="http://schemas.microsoft.com/office/powerpoint/2010/main" val="29929836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title="Team Communication Distilled"/>
          <p:cNvGraphicFramePr/>
          <p:nvPr>
            <p:extLst>
              <p:ext uri="{D42A27DB-BD31-4B8C-83A1-F6EECF244321}">
                <p14:modId xmlns:p14="http://schemas.microsoft.com/office/powerpoint/2010/main" val="567762966"/>
              </p:ext>
            </p:extLst>
          </p:nvPr>
        </p:nvGraphicFramePr>
        <p:xfrm>
          <a:off x="304800" y="1524000"/>
          <a:ext cx="8722410" cy="4706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381000" y="228600"/>
            <a:ext cx="8229600" cy="787413"/>
          </a:xfrm>
        </p:spPr>
        <p:txBody>
          <a:bodyPr>
            <a:normAutofit/>
          </a:bodyPr>
          <a:lstStyle/>
          <a:p>
            <a:r>
              <a:rPr lang="en-US" sz="4000" dirty="0" smtClean="0"/>
              <a:t>Team Communication Distilled</a:t>
            </a:r>
            <a:endParaRPr lang="en-US" sz="4000" dirty="0"/>
          </a:p>
        </p:txBody>
      </p:sp>
    </p:spTree>
    <p:extLst>
      <p:ext uri="{BB962C8B-B14F-4D97-AF65-F5344CB8AC3E}">
        <p14:creationId xmlns:p14="http://schemas.microsoft.com/office/powerpoint/2010/main" val="12737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dirty="0" smtClean="0"/>
              <a:t>Communication Delivery</a:t>
            </a:r>
          </a:p>
          <a:p>
            <a:pPr lvl="1"/>
            <a:r>
              <a:rPr lang="en-US" dirty="0" smtClean="0"/>
              <a:t>Intended audience</a:t>
            </a:r>
          </a:p>
          <a:p>
            <a:pPr lvl="1"/>
            <a:r>
              <a:rPr lang="en-US" dirty="0" smtClean="0"/>
              <a:t>Mode of communication </a:t>
            </a:r>
          </a:p>
          <a:p>
            <a:pPr lvl="1"/>
            <a:r>
              <a:rPr lang="en-US" dirty="0" smtClean="0"/>
              <a:t>Delivery technique</a:t>
            </a:r>
          </a:p>
          <a:p>
            <a:pPr lvl="1"/>
            <a:endParaRPr lang="en-US" dirty="0" smtClean="0"/>
          </a:p>
          <a:p>
            <a:r>
              <a:rPr lang="en-US" dirty="0" smtClean="0"/>
              <a:t>Information Exchange</a:t>
            </a:r>
          </a:p>
          <a:p>
            <a:pPr lvl="1"/>
            <a:r>
              <a:rPr lang="en-US" dirty="0" smtClean="0"/>
              <a:t>Sending</a:t>
            </a:r>
          </a:p>
          <a:p>
            <a:pPr lvl="1"/>
            <a:r>
              <a:rPr lang="en-US" dirty="0" smtClean="0"/>
              <a:t>Recurring</a:t>
            </a:r>
          </a:p>
          <a:p>
            <a:pPr lvl="1"/>
            <a:r>
              <a:rPr lang="en-US" dirty="0" smtClean="0"/>
              <a:t>Verifying</a:t>
            </a:r>
          </a:p>
          <a:p>
            <a:pPr lvl="1"/>
            <a:r>
              <a:rPr lang="en-US" dirty="0" smtClean="0"/>
              <a:t>Validating</a:t>
            </a:r>
            <a:endParaRPr lang="en-US" dirty="0"/>
          </a:p>
        </p:txBody>
      </p:sp>
      <p:sp>
        <p:nvSpPr>
          <p:cNvPr id="2" name="Title 1"/>
          <p:cNvSpPr>
            <a:spLocks noGrp="1"/>
          </p:cNvSpPr>
          <p:nvPr>
            <p:ph type="title"/>
          </p:nvPr>
        </p:nvSpPr>
        <p:spPr/>
        <p:txBody>
          <a:bodyPr/>
          <a:lstStyle/>
          <a:p>
            <a:r>
              <a:rPr lang="en-US" dirty="0" smtClean="0"/>
              <a:t>Areas of Communication</a:t>
            </a:r>
            <a:endParaRPr lang="en-US" dirty="0"/>
          </a:p>
        </p:txBody>
      </p:sp>
    </p:spTree>
    <p:extLst>
      <p:ext uri="{BB962C8B-B14F-4D97-AF65-F5344CB8AC3E}">
        <p14:creationId xmlns:p14="http://schemas.microsoft.com/office/powerpoint/2010/main" val="3101360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81000" y="1524000"/>
            <a:ext cx="8382000" cy="4795159"/>
          </a:xfrm>
          <a:solidFill>
            <a:schemeClr val="bg2"/>
          </a:solidFill>
        </p:spPr>
        <p:txBody>
          <a:bodyPr/>
          <a:lstStyle/>
          <a:p>
            <a:r>
              <a:rPr lang="en-US" dirty="0"/>
              <a:t>Knowing current conditions affecting team’s </a:t>
            </a:r>
            <a:r>
              <a:rPr lang="en-US" dirty="0" smtClean="0"/>
              <a:t>work</a:t>
            </a:r>
            <a:br>
              <a:rPr lang="en-US" dirty="0" smtClean="0"/>
            </a:br>
            <a:endParaRPr lang="en-US" dirty="0"/>
          </a:p>
          <a:p>
            <a:pPr lvl="1"/>
            <a:r>
              <a:rPr lang="en-US" dirty="0"/>
              <a:t>Knowing the status of a particular </a:t>
            </a:r>
            <a:r>
              <a:rPr lang="en-US" dirty="0" smtClean="0"/>
              <a:t>event</a:t>
            </a:r>
          </a:p>
          <a:p>
            <a:pPr marL="460375" lvl="1" indent="0">
              <a:buNone/>
            </a:pPr>
            <a:endParaRPr lang="en-US" sz="1800" dirty="0"/>
          </a:p>
          <a:p>
            <a:pPr lvl="1"/>
            <a:r>
              <a:rPr lang="en-US" dirty="0" smtClean="0"/>
              <a:t>Knowing </a:t>
            </a:r>
            <a:r>
              <a:rPr lang="en-US" dirty="0"/>
              <a:t>the status of the communities affected</a:t>
            </a:r>
          </a:p>
          <a:p>
            <a:pPr marL="460375" lvl="1" indent="0">
              <a:buNone/>
            </a:pPr>
            <a:endParaRPr lang="en-US" sz="1800" dirty="0"/>
          </a:p>
          <a:p>
            <a:pPr lvl="1"/>
            <a:r>
              <a:rPr lang="en-US" dirty="0"/>
              <a:t>Understanding the operational issues affecting the team</a:t>
            </a:r>
          </a:p>
          <a:p>
            <a:pPr marL="460375" lvl="1" indent="0">
              <a:buNone/>
            </a:pPr>
            <a:endParaRPr lang="en-US" sz="1800" dirty="0"/>
          </a:p>
          <a:p>
            <a:pPr lvl="1"/>
            <a:r>
              <a:rPr lang="en-US" dirty="0"/>
              <a:t>Maintaining mindfulness affects my own work</a:t>
            </a:r>
          </a:p>
          <a:p>
            <a:pPr>
              <a:buFont typeface="Arial" panose="020B0604020202020204" pitchFamily="34" charset="0"/>
              <a:buChar char="•"/>
            </a:pPr>
            <a:endParaRPr lang="en-US" dirty="0"/>
          </a:p>
        </p:txBody>
      </p:sp>
      <p:sp>
        <p:nvSpPr>
          <p:cNvPr id="2" name="Title 1"/>
          <p:cNvSpPr>
            <a:spLocks noGrp="1"/>
          </p:cNvSpPr>
          <p:nvPr>
            <p:ph type="title"/>
          </p:nvPr>
        </p:nvSpPr>
        <p:spPr/>
        <p:txBody>
          <a:bodyPr/>
          <a:lstStyle/>
          <a:p>
            <a:r>
              <a:rPr lang="en-US" dirty="0" smtClean="0"/>
              <a:t>Situational Awareness</a:t>
            </a:r>
            <a:endParaRPr lang="en-US" dirty="0"/>
          </a:p>
        </p:txBody>
      </p:sp>
    </p:spTree>
    <p:extLst>
      <p:ext uri="{BB962C8B-B14F-4D97-AF65-F5344CB8AC3E}">
        <p14:creationId xmlns:p14="http://schemas.microsoft.com/office/powerpoint/2010/main" val="308662287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marL="0" indent="0" algn="ctr">
              <a:buNone/>
            </a:pPr>
            <a:r>
              <a:rPr lang="en-US" sz="3000" dirty="0"/>
              <a:t>A shared mental model is the perception of, understanding of, or knowledge about a situation or process that is shared among team members through communication. </a:t>
            </a:r>
          </a:p>
          <a:p>
            <a:pPr marL="0" indent="0" algn="ctr">
              <a:buNone/>
            </a:pPr>
            <a:endParaRPr lang="en-US" sz="3000" dirty="0"/>
          </a:p>
          <a:p>
            <a:pPr marL="0" indent="0" algn="ctr">
              <a:buNone/>
            </a:pPr>
            <a:r>
              <a:rPr lang="en-US" sz="3000" b="1" dirty="0"/>
              <a:t>Sustained by:</a:t>
            </a:r>
          </a:p>
          <a:p>
            <a:pPr algn="ctr"/>
            <a:r>
              <a:rPr lang="en-US" sz="3000" dirty="0"/>
              <a:t>The process of planning</a:t>
            </a:r>
          </a:p>
          <a:p>
            <a:pPr marL="0" indent="0" algn="ctr">
              <a:buNone/>
            </a:pPr>
            <a:endParaRPr lang="en-US" sz="3000" dirty="0"/>
          </a:p>
          <a:p>
            <a:pPr algn="ctr"/>
            <a:r>
              <a:rPr lang="en-US" sz="3000" dirty="0"/>
              <a:t>Team decision-making</a:t>
            </a:r>
          </a:p>
          <a:p>
            <a:pPr marL="0" indent="0" algn="ctr">
              <a:buNone/>
            </a:pPr>
            <a:endParaRPr lang="en-US" sz="3000" dirty="0"/>
          </a:p>
          <a:p>
            <a:pPr algn="ctr"/>
            <a:r>
              <a:rPr lang="en-US" sz="3000" dirty="0"/>
              <a:t>Vocalizing</a:t>
            </a:r>
          </a:p>
          <a:p>
            <a:endParaRPr lang="en-US" dirty="0"/>
          </a:p>
        </p:txBody>
      </p:sp>
      <p:sp>
        <p:nvSpPr>
          <p:cNvPr id="2" name="Title 1"/>
          <p:cNvSpPr>
            <a:spLocks noGrp="1"/>
          </p:cNvSpPr>
          <p:nvPr>
            <p:ph type="title"/>
          </p:nvPr>
        </p:nvSpPr>
        <p:spPr/>
        <p:txBody>
          <a:bodyPr/>
          <a:lstStyle/>
          <a:p>
            <a:r>
              <a:rPr lang="en-US" dirty="0"/>
              <a:t>Shared Mental Model</a:t>
            </a:r>
          </a:p>
        </p:txBody>
      </p:sp>
    </p:spTree>
    <p:extLst>
      <p:ext uri="{BB962C8B-B14F-4D97-AF65-F5344CB8AC3E}">
        <p14:creationId xmlns:p14="http://schemas.microsoft.com/office/powerpoint/2010/main" val="1962889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92500" lnSpcReduction="20000"/>
          </a:bodyPr>
          <a:lstStyle/>
          <a:p>
            <a:pPr>
              <a:buFont typeface="Arial" panose="020B0604020202020204" pitchFamily="34" charset="0"/>
              <a:buChar char="•"/>
            </a:pPr>
            <a:r>
              <a:rPr lang="en-US" sz="2900" b="1" dirty="0"/>
              <a:t>S</a:t>
            </a:r>
            <a:r>
              <a:rPr lang="en-US" sz="2900" dirty="0"/>
              <a:t> = Situation</a:t>
            </a:r>
          </a:p>
          <a:p>
            <a:pPr lvl="1">
              <a:buFont typeface="Arial" panose="020B0604020202020204" pitchFamily="34" charset="0"/>
              <a:buChar char="•"/>
            </a:pPr>
            <a:r>
              <a:rPr lang="en-US" sz="2800" dirty="0"/>
              <a:t>What’s the situation?</a:t>
            </a:r>
          </a:p>
          <a:p>
            <a:pPr>
              <a:buFont typeface="Arial" panose="020B0604020202020204" pitchFamily="34" charset="0"/>
              <a:buChar char="•"/>
            </a:pPr>
            <a:r>
              <a:rPr lang="en-US" sz="2900" b="1" dirty="0"/>
              <a:t>B</a:t>
            </a:r>
            <a:r>
              <a:rPr lang="en-US" sz="2900" dirty="0"/>
              <a:t> = Background</a:t>
            </a:r>
          </a:p>
          <a:p>
            <a:pPr lvl="1">
              <a:buFont typeface="Arial" panose="020B0604020202020204" pitchFamily="34" charset="0"/>
              <a:buChar char="•"/>
            </a:pPr>
            <a:r>
              <a:rPr lang="en-US" sz="2800" dirty="0"/>
              <a:t>How did we get here? (the context)</a:t>
            </a:r>
          </a:p>
          <a:p>
            <a:pPr>
              <a:buFont typeface="Arial" panose="020B0604020202020204" pitchFamily="34" charset="0"/>
              <a:buChar char="•"/>
            </a:pPr>
            <a:r>
              <a:rPr lang="en-US" sz="2900" b="1" dirty="0"/>
              <a:t>A</a:t>
            </a:r>
            <a:r>
              <a:rPr lang="en-US" sz="2900" dirty="0"/>
              <a:t> = Assessment</a:t>
            </a:r>
          </a:p>
          <a:p>
            <a:pPr lvl="1">
              <a:buFont typeface="Arial" panose="020B0604020202020204" pitchFamily="34" charset="0"/>
              <a:buChar char="•"/>
            </a:pPr>
            <a:r>
              <a:rPr lang="en-US" sz="2800" dirty="0"/>
              <a:t>What do I think is the problem?</a:t>
            </a:r>
          </a:p>
          <a:p>
            <a:pPr>
              <a:buFont typeface="Arial" panose="020B0604020202020204" pitchFamily="34" charset="0"/>
              <a:buChar char="•"/>
            </a:pPr>
            <a:r>
              <a:rPr lang="en-US" sz="2900" b="1" dirty="0"/>
              <a:t>R</a:t>
            </a:r>
            <a:r>
              <a:rPr lang="en-US" sz="2900" dirty="0"/>
              <a:t> = Recommendation</a:t>
            </a:r>
          </a:p>
          <a:p>
            <a:pPr lvl="1">
              <a:buFont typeface="Arial" panose="020B0604020202020204" pitchFamily="34" charset="0"/>
              <a:buChar char="•"/>
            </a:pPr>
            <a:r>
              <a:rPr lang="en-US" sz="2800" dirty="0"/>
              <a:t>What are we going to do to fix the identified problem?</a:t>
            </a:r>
          </a:p>
          <a:p>
            <a:pPr>
              <a:buFont typeface="Arial" panose="020B0604020202020204" pitchFamily="34" charset="0"/>
              <a:buChar char="•"/>
            </a:pPr>
            <a:r>
              <a:rPr lang="en-US" sz="2900" b="1" dirty="0"/>
              <a:t>R</a:t>
            </a:r>
            <a:r>
              <a:rPr lang="en-US" sz="2900" dirty="0"/>
              <a:t> = Request</a:t>
            </a:r>
          </a:p>
          <a:p>
            <a:pPr lvl="1">
              <a:buFont typeface="Arial" panose="020B0604020202020204" pitchFamily="34" charset="0"/>
              <a:buChar char="•"/>
            </a:pPr>
            <a:r>
              <a:rPr lang="en-US" sz="2800" dirty="0"/>
              <a:t>What do you want me to do?</a:t>
            </a:r>
          </a:p>
          <a:p>
            <a:pPr marL="0" indent="0">
              <a:buNone/>
            </a:pPr>
            <a:endParaRPr lang="en-US" dirty="0"/>
          </a:p>
        </p:txBody>
      </p:sp>
      <p:sp>
        <p:nvSpPr>
          <p:cNvPr id="2" name="Title 1"/>
          <p:cNvSpPr>
            <a:spLocks noGrp="1"/>
          </p:cNvSpPr>
          <p:nvPr>
            <p:ph type="title"/>
          </p:nvPr>
        </p:nvSpPr>
        <p:spPr/>
        <p:txBody>
          <a:bodyPr/>
          <a:lstStyle/>
          <a:p>
            <a:r>
              <a:rPr lang="en-US" dirty="0"/>
              <a:t>S-BARR: Situational Briefing Model</a:t>
            </a:r>
          </a:p>
        </p:txBody>
      </p:sp>
    </p:spTree>
    <p:extLst>
      <p:ext uri="{BB962C8B-B14F-4D97-AF65-F5344CB8AC3E}">
        <p14:creationId xmlns:p14="http://schemas.microsoft.com/office/powerpoint/2010/main" val="176889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Closed Loop Communication check-back diagram"/>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737956"/>
            <a:ext cx="7620000" cy="444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Closed Loop Communication</a:t>
            </a:r>
            <a:endParaRPr lang="en-US" dirty="0"/>
          </a:p>
        </p:txBody>
      </p:sp>
    </p:spTree>
    <p:extLst>
      <p:ext uri="{BB962C8B-B14F-4D97-AF65-F5344CB8AC3E}">
        <p14:creationId xmlns:p14="http://schemas.microsoft.com/office/powerpoint/2010/main" val="2409665181"/>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ustom 10">
      <a:dk1>
        <a:sysClr val="windowText" lastClr="000000"/>
      </a:dk1>
      <a:lt1>
        <a:sysClr val="window" lastClr="FFFFFF"/>
      </a:lt1>
      <a:dk2>
        <a:srgbClr val="404456"/>
      </a:dk2>
      <a:lt2>
        <a:srgbClr val="DEDEDE"/>
      </a:lt2>
      <a:accent1>
        <a:srgbClr val="53548A"/>
      </a:accent1>
      <a:accent2>
        <a:srgbClr val="19383F"/>
      </a:accent2>
      <a:accent3>
        <a:srgbClr val="790018"/>
      </a:accent3>
      <a:accent4>
        <a:srgbClr val="FFDA35"/>
      </a:accent4>
      <a:accent5>
        <a:srgbClr val="8B5D3D"/>
      </a:accent5>
      <a:accent6>
        <a:srgbClr val="5C92B5"/>
      </a:accent6>
      <a:hlink>
        <a:srgbClr val="67AFBD"/>
      </a:hlink>
      <a:folHlink>
        <a:srgbClr val="F0E9D1"/>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480</TotalTime>
  <Words>2966</Words>
  <Application>Microsoft Office PowerPoint</Application>
  <PresentationFormat>On-screen Show (4:3)</PresentationFormat>
  <Paragraphs>393</Paragraphs>
  <Slides>16</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Arial Black</vt:lpstr>
      <vt:lpstr>Calibri</vt:lpstr>
      <vt:lpstr>Georgia</vt:lpstr>
      <vt:lpstr>Symbol</vt:lpstr>
      <vt:lpstr>Times New Roman</vt:lpstr>
      <vt:lpstr>Wingdings</vt:lpstr>
      <vt:lpstr>Wingdings 2</vt:lpstr>
      <vt:lpstr>Civic</vt:lpstr>
      <vt:lpstr>Public Health  Incident Leadership</vt:lpstr>
      <vt:lpstr>Objectives</vt:lpstr>
      <vt:lpstr> Discussion</vt:lpstr>
      <vt:lpstr>Team Communication Distilled</vt:lpstr>
      <vt:lpstr>Areas of Communication</vt:lpstr>
      <vt:lpstr>Situational Awareness</vt:lpstr>
      <vt:lpstr>Shared Mental Model</vt:lpstr>
      <vt:lpstr>S-BARR: Situational Briefing Model</vt:lpstr>
      <vt:lpstr>Closed Loop Communication</vt:lpstr>
      <vt:lpstr>Creating High Reliability</vt:lpstr>
      <vt:lpstr>Briefings</vt:lpstr>
      <vt:lpstr>Huddles</vt:lpstr>
      <vt:lpstr>Hand-offs</vt:lpstr>
      <vt:lpstr>Callouts</vt:lpstr>
      <vt:lpstr>Activity</vt:lpstr>
      <vt:lpstr>Framework for Public Health Incident Leadership</vt:lpstr>
    </vt:vector>
  </TitlesOfParts>
  <Company>Minnesota Department of Health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Health Incident Leadership Training - Module 2: Communication</dc:title>
  <dc:creator>MDH-EPR</dc:creator>
  <cp:lastModifiedBy>Mickey Scullard</cp:lastModifiedBy>
  <cp:revision>56</cp:revision>
  <dcterms:created xsi:type="dcterms:W3CDTF">2015-03-31T16:57:39Z</dcterms:created>
  <dcterms:modified xsi:type="dcterms:W3CDTF">2016-04-12T14:56:46Z</dcterms:modified>
</cp:coreProperties>
</file>