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83" r:id="rId3"/>
    <p:sldId id="257" r:id="rId4"/>
    <p:sldId id="258" r:id="rId5"/>
    <p:sldId id="310" r:id="rId6"/>
    <p:sldId id="259" r:id="rId7"/>
    <p:sldId id="278" r:id="rId8"/>
    <p:sldId id="277" r:id="rId9"/>
    <p:sldId id="279" r:id="rId10"/>
    <p:sldId id="294" r:id="rId11"/>
    <p:sldId id="316" r:id="rId12"/>
    <p:sldId id="262" r:id="rId13"/>
    <p:sldId id="287" r:id="rId14"/>
    <p:sldId id="261" r:id="rId15"/>
    <p:sldId id="286" r:id="rId16"/>
    <p:sldId id="260" r:id="rId17"/>
    <p:sldId id="288" r:id="rId18"/>
    <p:sldId id="280" r:id="rId19"/>
    <p:sldId id="265" r:id="rId20"/>
    <p:sldId id="291" r:id="rId21"/>
    <p:sldId id="264" r:id="rId22"/>
    <p:sldId id="281" r:id="rId23"/>
    <p:sldId id="289" r:id="rId24"/>
    <p:sldId id="266" r:id="rId25"/>
    <p:sldId id="290" r:id="rId26"/>
    <p:sldId id="267" r:id="rId27"/>
    <p:sldId id="292" r:id="rId28"/>
    <p:sldId id="282" r:id="rId29"/>
    <p:sldId id="297" r:id="rId30"/>
    <p:sldId id="296" r:id="rId31"/>
    <p:sldId id="298" r:id="rId32"/>
    <p:sldId id="313" r:id="rId33"/>
    <p:sldId id="299" r:id="rId34"/>
    <p:sldId id="300" r:id="rId35"/>
    <p:sldId id="314" r:id="rId36"/>
    <p:sldId id="301" r:id="rId37"/>
    <p:sldId id="302" r:id="rId38"/>
    <p:sldId id="303" r:id="rId39"/>
    <p:sldId id="304" r:id="rId40"/>
    <p:sldId id="305" r:id="rId41"/>
    <p:sldId id="306" r:id="rId42"/>
    <p:sldId id="315" r:id="rId43"/>
    <p:sldId id="307" r:id="rId44"/>
    <p:sldId id="312" r:id="rId4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4BE"/>
    <a:srgbClr val="FFE989"/>
    <a:srgbClr val="FCF0FE"/>
    <a:srgbClr val="F6D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65618" autoAdjust="0"/>
  </p:normalViewPr>
  <p:slideViewPr>
    <p:cSldViewPr snapToGrid="0">
      <p:cViewPr varScale="1">
        <p:scale>
          <a:sx n="56" d="100"/>
          <a:sy n="56" d="100"/>
        </p:scale>
        <p:origin x="1565" y="48"/>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5" d="100"/>
          <a:sy n="65" d="100"/>
        </p:scale>
        <p:origin x="1291" y="6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D998494F-03F0-4F7C-907A-DB9BF0FA63C4}" type="datetimeFigureOut">
              <a:rPr lang="en-US" smtClean="0"/>
              <a:t>9/11/2015</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0B87886-791A-4DC3-82E5-5B9F70B668F4}" type="slidenum">
              <a:rPr lang="en-US" smtClean="0"/>
              <a:t>‹#›</a:t>
            </a:fld>
            <a:endParaRPr lang="en-US"/>
          </a:p>
        </p:txBody>
      </p:sp>
    </p:spTree>
    <p:extLst>
      <p:ext uri="{BB962C8B-B14F-4D97-AF65-F5344CB8AC3E}">
        <p14:creationId xmlns:p14="http://schemas.microsoft.com/office/powerpoint/2010/main" val="1846816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87886-791A-4DC3-82E5-5B9F70B668F4}" type="slidenum">
              <a:rPr lang="en-US" smtClean="0"/>
              <a:t>1</a:t>
            </a:fld>
            <a:endParaRPr lang="en-US"/>
          </a:p>
        </p:txBody>
      </p:sp>
    </p:spTree>
    <p:extLst>
      <p:ext uri="{BB962C8B-B14F-4D97-AF65-F5344CB8AC3E}">
        <p14:creationId xmlns:p14="http://schemas.microsoft.com/office/powerpoint/2010/main" val="133865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Now that we have reviewed the key incident command system roles, it’s time to discuss expectations.</a:t>
            </a:r>
          </a:p>
          <a:p>
            <a:endParaRPr lang="en-US" dirty="0"/>
          </a:p>
          <a:p>
            <a:r>
              <a:rPr lang="en-US" dirty="0" smtClean="0"/>
              <a:t>For your incident command team to function effectively, you need to ensure each team member understands what you expect of him or her, AND you need to be clear what your team expects of you.</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10</a:t>
            </a:fld>
            <a:endParaRPr lang="en-US"/>
          </a:p>
        </p:txBody>
      </p:sp>
    </p:spTree>
    <p:extLst>
      <p:ext uri="{BB962C8B-B14F-4D97-AF65-F5344CB8AC3E}">
        <p14:creationId xmlns:p14="http://schemas.microsoft.com/office/powerpoint/2010/main" val="1777556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Instructor Note</a:t>
            </a:r>
            <a:r>
              <a:rPr lang="en-US" dirty="0" smtClean="0"/>
              <a:t>: This is an optional activity to engage participants in this section of the course which reviews information they learned in the FEMA ICS courses.</a:t>
            </a:r>
          </a:p>
          <a:p>
            <a:endParaRPr lang="en-US" dirty="0" smtClean="0"/>
          </a:p>
          <a:p>
            <a:r>
              <a:rPr lang="en-US" u="sng" dirty="0" smtClean="0"/>
              <a:t>Set-Up</a:t>
            </a:r>
            <a:r>
              <a:rPr lang="en-US" dirty="0" smtClean="0"/>
              <a:t>: Post 7 pieces of flipchart paper around the room. Label the charts as follows: Public Information Officer, Safety Officer, Liaison Officer, Operations Chief, Planning Chief, Logistics Chief and Finance/Administration Chief.</a:t>
            </a:r>
          </a:p>
          <a:p>
            <a:endParaRPr lang="en-US" dirty="0"/>
          </a:p>
          <a:p>
            <a:r>
              <a:rPr lang="en-US" u="sng" dirty="0" smtClean="0"/>
              <a:t>Directions</a:t>
            </a:r>
            <a:r>
              <a:rPr lang="en-US" dirty="0" smtClean="0"/>
              <a:t>:</a:t>
            </a:r>
          </a:p>
          <a:p>
            <a:pPr marL="228600" indent="-228600">
              <a:buAutoNum type="arabicPeriod"/>
            </a:pPr>
            <a:r>
              <a:rPr lang="en-US" dirty="0" smtClean="0"/>
              <a:t>Divide participants into 7 groups </a:t>
            </a:r>
          </a:p>
          <a:p>
            <a:pPr marL="228600" indent="-228600">
              <a:buAutoNum type="arabicPeriod"/>
            </a:pPr>
            <a:r>
              <a:rPr lang="en-US" dirty="0" smtClean="0"/>
              <a:t>Request each group to list:</a:t>
            </a:r>
          </a:p>
          <a:p>
            <a:pPr marL="685800" lvl="1" indent="-228600">
              <a:buFont typeface="Arial" panose="020B0604020202020204" pitchFamily="34" charset="0"/>
              <a:buChar char="•"/>
            </a:pPr>
            <a:r>
              <a:rPr lang="en-US" dirty="0" smtClean="0"/>
              <a:t>3-4 key responsibilities of assigned positon</a:t>
            </a:r>
          </a:p>
          <a:p>
            <a:pPr marL="685800" lvl="1" indent="-228600">
              <a:buFont typeface="Arial" panose="020B0604020202020204" pitchFamily="34" charset="0"/>
              <a:buChar char="•"/>
            </a:pPr>
            <a:r>
              <a:rPr lang="en-US" dirty="0" smtClean="0"/>
              <a:t>Expectations the IC has for this position</a:t>
            </a:r>
          </a:p>
          <a:p>
            <a:pPr marL="228600" indent="-228600">
              <a:buAutoNum type="arabicPeriod"/>
            </a:pPr>
            <a:r>
              <a:rPr lang="en-US" dirty="0" smtClean="0"/>
              <a:t>After 5-10 minutes, begin the group reports.</a:t>
            </a:r>
          </a:p>
          <a:p>
            <a:pPr marL="685800" lvl="1" indent="-228600">
              <a:buFont typeface="Arial" panose="020B0604020202020204" pitchFamily="34" charset="0"/>
              <a:buChar char="•"/>
            </a:pPr>
            <a:r>
              <a:rPr lang="en-US" dirty="0" smtClean="0"/>
              <a:t>Have first group report and then review key points from associated slides that were not covered by the group (For example: Begin with PIO Group, after they give their report, briefly review information from slides 12 and 13 that were not covered in presentation</a:t>
            </a:r>
          </a:p>
          <a:p>
            <a:pPr marL="685800" lvl="1" indent="-228600">
              <a:buFont typeface="Arial" panose="020B0604020202020204" pitchFamily="34" charset="0"/>
              <a:buChar char="•"/>
            </a:pPr>
            <a:r>
              <a:rPr lang="en-US" dirty="0" smtClean="0"/>
              <a:t>Continue for remaining </a:t>
            </a:r>
            <a:r>
              <a:rPr lang="en-US" smtClean="0"/>
              <a:t>6 groups.</a:t>
            </a:r>
            <a:endParaRPr lang="en-US" dirty="0" smtClean="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11</a:t>
            </a:fld>
            <a:endParaRPr lang="en-US"/>
          </a:p>
        </p:txBody>
      </p:sp>
    </p:spTree>
    <p:extLst>
      <p:ext uri="{BB962C8B-B14F-4D97-AF65-F5344CB8AC3E}">
        <p14:creationId xmlns:p14="http://schemas.microsoft.com/office/powerpoint/2010/main" val="11070073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3688" y="571500"/>
            <a:ext cx="3533775" cy="2651125"/>
          </a:xfrm>
        </p:spPr>
      </p:sp>
      <p:sp>
        <p:nvSpPr>
          <p:cNvPr id="3" name="Notes Placeholder 2"/>
          <p:cNvSpPr>
            <a:spLocks noGrp="1"/>
          </p:cNvSpPr>
          <p:nvPr>
            <p:ph type="body" idx="1"/>
          </p:nvPr>
        </p:nvSpPr>
        <p:spPr>
          <a:xfrm>
            <a:off x="685800" y="3581400"/>
            <a:ext cx="5486400" cy="4552950"/>
          </a:xfrm>
        </p:spPr>
        <p:txBody>
          <a:bodyPr/>
          <a:lstStyle/>
          <a:p>
            <a:r>
              <a:rPr lang="en-US" dirty="0" smtClean="0"/>
              <a:t>The Public Information Officer (PIO) is </a:t>
            </a:r>
            <a:r>
              <a:rPr lang="en-US" dirty="0"/>
              <a:t>responsible for assuring that appropriate information is provided to the public, governmental officials and collaborating agencies. </a:t>
            </a:r>
            <a:endParaRPr lang="en-US" dirty="0" smtClean="0"/>
          </a:p>
          <a:p>
            <a:pPr marL="171450" indent="-171450">
              <a:buFont typeface="Arial" panose="020B0604020202020204" pitchFamily="34" charset="0"/>
              <a:buChar char="•"/>
            </a:pPr>
            <a:r>
              <a:rPr lang="en-US" dirty="0" smtClean="0"/>
              <a:t>As IC, you must know the limits on what information can be released and communicate these limits to the PIO.</a:t>
            </a:r>
          </a:p>
          <a:p>
            <a:pPr marL="171450" indent="-171450">
              <a:buFont typeface="Arial" panose="020B0604020202020204" pitchFamily="34" charset="0"/>
              <a:buChar char="•"/>
            </a:pPr>
            <a:r>
              <a:rPr lang="en-US" dirty="0" smtClean="0"/>
              <a:t>IC should have confidence in PIO – but still should scan and approve releases before they go out.</a:t>
            </a:r>
          </a:p>
          <a:p>
            <a:endParaRPr lang="en-US" dirty="0"/>
          </a:p>
          <a:p>
            <a:r>
              <a:rPr lang="en-US" dirty="0" smtClean="0"/>
              <a:t>The </a:t>
            </a:r>
            <a:r>
              <a:rPr lang="en-US" dirty="0"/>
              <a:t>Public Information Officer also assures that the required information is provided to the public health </a:t>
            </a:r>
            <a:r>
              <a:rPr lang="en-US" dirty="0" smtClean="0"/>
              <a:t>department </a:t>
            </a:r>
            <a:r>
              <a:rPr lang="en-US" dirty="0"/>
              <a:t>staff, so that the message of the </a:t>
            </a:r>
            <a:r>
              <a:rPr lang="en-US" dirty="0" smtClean="0"/>
              <a:t>department </a:t>
            </a:r>
            <a:r>
              <a:rPr lang="en-US" dirty="0"/>
              <a:t>is consistent, and in synchrony with other agencies. </a:t>
            </a:r>
            <a:endParaRPr lang="en-US" dirty="0" smtClean="0"/>
          </a:p>
          <a:p>
            <a:pPr marL="171450" indent="-171450">
              <a:buFont typeface="Arial" panose="020B0604020202020204" pitchFamily="34" charset="0"/>
              <a:buChar char="•"/>
            </a:pPr>
            <a:r>
              <a:rPr lang="en-US" dirty="0" smtClean="0"/>
              <a:t>This </a:t>
            </a:r>
            <a:r>
              <a:rPr lang="en-US" dirty="0"/>
              <a:t>information must be accurate, timely and consistent with that of other agencies. </a:t>
            </a:r>
            <a:endParaRPr lang="en-US" dirty="0" smtClean="0"/>
          </a:p>
          <a:p>
            <a:endParaRPr lang="en-US" dirty="0"/>
          </a:p>
          <a:p>
            <a:r>
              <a:rPr lang="en-US" dirty="0" smtClean="0"/>
              <a:t>The </a:t>
            </a:r>
            <a:r>
              <a:rPr lang="en-US" dirty="0"/>
              <a:t>Public Information Officer frequently serves as the official spokesperson for the public health </a:t>
            </a:r>
            <a:r>
              <a:rPr lang="en-US" dirty="0" smtClean="0"/>
              <a:t>department, </a:t>
            </a:r>
            <a:r>
              <a:rPr lang="en-US" dirty="0"/>
              <a:t>or may brief or assist the chief health official or </a:t>
            </a:r>
            <a:r>
              <a:rPr lang="en-US" dirty="0" smtClean="0"/>
              <a:t>IC </a:t>
            </a:r>
            <a:r>
              <a:rPr lang="en-US" dirty="0"/>
              <a:t>with preparing for a press conference or other major information session. During an emergency, all information that is provided to the public is first cleared through the Public Information </a:t>
            </a:r>
            <a:r>
              <a:rPr lang="en-US" dirty="0" smtClean="0"/>
              <a:t>Officer.</a:t>
            </a:r>
          </a:p>
          <a:p>
            <a:endParaRPr lang="en-US" dirty="0"/>
          </a:p>
          <a:p>
            <a:r>
              <a:rPr lang="en-US" dirty="0" smtClean="0"/>
              <a:t>In many cases the media may have more information than you do as IC. So ask your PIO or his/her staff to monitor the news, identify any rumors and keep ICS Staff up to date.</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12</a:t>
            </a:fld>
            <a:endParaRPr lang="en-US"/>
          </a:p>
        </p:txBody>
      </p:sp>
    </p:spTree>
    <p:extLst>
      <p:ext uri="{BB962C8B-B14F-4D97-AF65-F5344CB8AC3E}">
        <p14:creationId xmlns:p14="http://schemas.microsoft.com/office/powerpoint/2010/main" val="1536984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a:t>As Incident Commander, you should expect your </a:t>
            </a:r>
            <a:r>
              <a:rPr lang="en-US" dirty="0" smtClean="0"/>
              <a:t>Public Information Officer </a:t>
            </a:r>
            <a:r>
              <a:rPr lang="en-US" dirty="0"/>
              <a:t>to:</a:t>
            </a:r>
          </a:p>
          <a:p>
            <a:pPr marL="171450" indent="-171450">
              <a:buFont typeface="Arial" panose="020B0604020202020204" pitchFamily="34" charset="0"/>
              <a:buChar char="•"/>
            </a:pPr>
            <a:r>
              <a:rPr lang="en-US" dirty="0" smtClean="0"/>
              <a:t>Keep incident personnel up-to-date on major current affairs, both on and off the incident</a:t>
            </a:r>
          </a:p>
          <a:p>
            <a:pPr marL="171450" indent="-171450">
              <a:buFont typeface="Arial" panose="020B0604020202020204" pitchFamily="34" charset="0"/>
              <a:buChar char="•"/>
            </a:pPr>
            <a:r>
              <a:rPr lang="en-US" dirty="0" smtClean="0"/>
              <a:t>Coordinate with the Liaison Officer in relations with stakeholders</a:t>
            </a:r>
          </a:p>
          <a:p>
            <a:pPr marL="171450" indent="-171450">
              <a:buFont typeface="Arial" panose="020B0604020202020204" pitchFamily="34" charset="0"/>
              <a:buChar char="•"/>
            </a:pPr>
            <a:r>
              <a:rPr lang="en-US" dirty="0" smtClean="0"/>
              <a:t>Identify and keep you informed of emerging issues concerning the incident in the political and public arenas</a:t>
            </a:r>
          </a:p>
          <a:p>
            <a:pPr marL="171450" indent="-171450">
              <a:buFont typeface="Arial" panose="020B0604020202020204" pitchFamily="34" charset="0"/>
              <a:buChar char="•"/>
            </a:pPr>
            <a:r>
              <a:rPr lang="en-US" dirty="0" smtClean="0"/>
              <a:t>Coordinate and represent you as the IC in off-site PIO activities such as the Joint Information Center (JIC) or other agency information outlets</a:t>
            </a:r>
          </a:p>
          <a:p>
            <a:pPr marL="171450" indent="-171450">
              <a:buFont typeface="Arial" panose="020B0604020202020204" pitchFamily="34" charset="0"/>
              <a:buChar char="•"/>
            </a:pPr>
            <a:r>
              <a:rPr lang="en-US" dirty="0" smtClean="0"/>
              <a:t>Promote a positive impression of all information and interviews about the incident among any incident personnel who may encounter the public or media</a:t>
            </a:r>
          </a:p>
          <a:p>
            <a:pPr marL="171450" indent="-171450">
              <a:buFont typeface="Arial" panose="020B0604020202020204" pitchFamily="34" charset="0"/>
              <a:buChar char="•"/>
            </a:pPr>
            <a:r>
              <a:rPr lang="en-US" dirty="0" smtClean="0"/>
              <a:t>Ensure that you are appropriately prepared (not only mentally, but in appearance) when going in front of the camera</a:t>
            </a:r>
            <a:endParaRPr lang="en-US" dirty="0"/>
          </a:p>
          <a:p>
            <a:endParaRPr lang="en-US" dirty="0"/>
          </a:p>
          <a:p>
            <a:r>
              <a:rPr lang="en-US" dirty="0"/>
              <a:t>The </a:t>
            </a:r>
            <a:r>
              <a:rPr lang="en-US" dirty="0" smtClean="0"/>
              <a:t>Public</a:t>
            </a:r>
            <a:r>
              <a:rPr lang="en-US" baseline="0" dirty="0" smtClean="0"/>
              <a:t> Information</a:t>
            </a:r>
            <a:r>
              <a:rPr lang="en-US" dirty="0" smtClean="0"/>
              <a:t> </a:t>
            </a:r>
            <a:r>
              <a:rPr lang="en-US" dirty="0"/>
              <a:t>Officer expects the following from you as Incident Commander; that you will:</a:t>
            </a:r>
          </a:p>
          <a:p>
            <a:pPr marL="171450" indent="-171450">
              <a:buFont typeface="Arial" panose="020B0604020202020204" pitchFamily="34" charset="0"/>
              <a:buChar char="•"/>
            </a:pPr>
            <a:r>
              <a:rPr lang="en-US" dirty="0" smtClean="0"/>
              <a:t>Approve press releases in a timely manner</a:t>
            </a:r>
          </a:p>
          <a:p>
            <a:pPr marL="171450" indent="-171450">
              <a:buFont typeface="Arial" panose="020B0604020202020204" pitchFamily="34" charset="0"/>
              <a:buChar char="•"/>
            </a:pPr>
            <a:r>
              <a:rPr lang="en-US" dirty="0" smtClean="0"/>
              <a:t>Cooperate with media requests</a:t>
            </a:r>
          </a:p>
          <a:p>
            <a:pPr marL="171450" indent="-171450">
              <a:buFont typeface="Arial" panose="020B0604020202020204" pitchFamily="34" charset="0"/>
              <a:buChar char="•"/>
            </a:pPr>
            <a:r>
              <a:rPr lang="en-US" dirty="0" smtClean="0"/>
              <a:t>Cooperate with public information meetings</a:t>
            </a:r>
          </a:p>
          <a:p>
            <a:pPr marL="171450" indent="-171450">
              <a:buFont typeface="Arial" panose="020B0604020202020204" pitchFamily="34" charset="0"/>
              <a:buChar char="•"/>
            </a:pPr>
            <a:r>
              <a:rPr lang="en-US" dirty="0" smtClean="0"/>
              <a:t>Provide direction on his/her media expectations</a:t>
            </a:r>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13</a:t>
            </a:fld>
            <a:endParaRPr lang="en-US"/>
          </a:p>
        </p:txBody>
      </p:sp>
    </p:spTree>
    <p:extLst>
      <p:ext uri="{BB962C8B-B14F-4D97-AF65-F5344CB8AC3E}">
        <p14:creationId xmlns:p14="http://schemas.microsoft.com/office/powerpoint/2010/main" val="3794872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3713" y="587375"/>
            <a:ext cx="3279775" cy="2460625"/>
          </a:xfrm>
        </p:spPr>
      </p:sp>
      <p:sp>
        <p:nvSpPr>
          <p:cNvPr id="3" name="Notes Placeholder 2"/>
          <p:cNvSpPr>
            <a:spLocks noGrp="1"/>
          </p:cNvSpPr>
          <p:nvPr>
            <p:ph type="body" idx="1"/>
          </p:nvPr>
        </p:nvSpPr>
        <p:spPr>
          <a:xfrm>
            <a:off x="685800" y="3283131"/>
            <a:ext cx="5486400" cy="4851219"/>
          </a:xfrm>
        </p:spPr>
        <p:txBody>
          <a:bodyPr/>
          <a:lstStyle/>
          <a:p>
            <a:r>
              <a:rPr lang="en-US" dirty="0" smtClean="0"/>
              <a:t>The Safety Officer is </a:t>
            </a:r>
            <a:r>
              <a:rPr lang="en-US" dirty="0"/>
              <a:t>responsible for assuring the safety of the public health responders (both paid and volunteer). The Safety Officer assures scene safety, availability and appropriate use of personal protective equipment and basic human needs of the staff (including rest, nutrition and hydration).  </a:t>
            </a:r>
            <a:endParaRPr lang="en-US" dirty="0" smtClean="0"/>
          </a:p>
          <a:p>
            <a:endParaRPr lang="en-US" dirty="0"/>
          </a:p>
          <a:p>
            <a:r>
              <a:rPr lang="en-US" dirty="0" smtClean="0"/>
              <a:t>The </a:t>
            </a:r>
            <a:r>
              <a:rPr lang="en-US" dirty="0"/>
              <a:t>person appointed to serve as the Safety Officer for a specific emergency or event should have a high level of knowledge about the hazards of the event (or know where to rapidly obtain appropriate consultation). For instance, in the event of a biological incident, the Safety Officer should have expertise in infectious diseases, while for a chemical event; the Safety Officer should have expertise in hazardous material incidents. In some public health </a:t>
            </a:r>
            <a:r>
              <a:rPr lang="en-US" dirty="0" smtClean="0"/>
              <a:t>departments, </a:t>
            </a:r>
            <a:r>
              <a:rPr lang="en-US" dirty="0"/>
              <a:t>one individual may possess expertise across several areas, while in others different individuals will serve as the Safety Officer, depending upon the nature of the </a:t>
            </a:r>
            <a:r>
              <a:rPr lang="en-US" dirty="0" smtClean="0"/>
              <a:t>event.</a:t>
            </a:r>
          </a:p>
          <a:p>
            <a:endParaRPr lang="en-US" dirty="0"/>
          </a:p>
          <a:p>
            <a:r>
              <a:rPr lang="en-US" dirty="0" smtClean="0"/>
              <a:t>The Safety Officer is not necessarily responsible for investigating accidents, he/she just has the responsibility to initiate the investigation – make sure that someone is following up.</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14</a:t>
            </a:fld>
            <a:endParaRPr lang="en-US"/>
          </a:p>
        </p:txBody>
      </p:sp>
    </p:spTree>
    <p:extLst>
      <p:ext uri="{BB962C8B-B14F-4D97-AF65-F5344CB8AC3E}">
        <p14:creationId xmlns:p14="http://schemas.microsoft.com/office/powerpoint/2010/main" val="2268625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As Incident Commander, you should expect your Safety Officer to:</a:t>
            </a:r>
          </a:p>
          <a:p>
            <a:pPr marL="171450" indent="-171450">
              <a:buFont typeface="Arial" panose="020B0604020202020204" pitchFamily="34" charset="0"/>
              <a:buChar char="•"/>
            </a:pPr>
            <a:r>
              <a:rPr lang="en-US" dirty="0" smtClean="0"/>
              <a:t>Be fully engaged in the planning process, and provide appropriate and timely feedback</a:t>
            </a:r>
          </a:p>
          <a:p>
            <a:pPr marL="171450" indent="-171450">
              <a:buFont typeface="Arial" panose="020B0604020202020204" pitchFamily="34" charset="0"/>
              <a:buChar char="•"/>
            </a:pPr>
            <a:r>
              <a:rPr lang="en-US" dirty="0" smtClean="0"/>
              <a:t>Identify, manage, instruct and mitigate all hazards on the incident</a:t>
            </a:r>
          </a:p>
          <a:p>
            <a:pPr marL="171450" indent="-171450">
              <a:buFont typeface="Arial" panose="020B0604020202020204" pitchFamily="34" charset="0"/>
              <a:buChar char="•"/>
            </a:pPr>
            <a:r>
              <a:rPr lang="en-US" dirty="0" smtClean="0"/>
              <a:t>Keep you informed on trends/causes of accidents and illnesses</a:t>
            </a:r>
          </a:p>
          <a:p>
            <a:pPr marL="171450" indent="-171450">
              <a:buFont typeface="Arial" panose="020B0604020202020204" pitchFamily="34" charset="0"/>
              <a:buChar char="•"/>
            </a:pPr>
            <a:r>
              <a:rPr lang="en-US" dirty="0" smtClean="0"/>
              <a:t>Promote an attitude of 100% compliance with safety rules throughout the entire organization.</a:t>
            </a:r>
          </a:p>
          <a:p>
            <a:pPr marL="171450" indent="-171450">
              <a:buFont typeface="Arial" panose="020B0604020202020204" pitchFamily="34" charset="0"/>
              <a:buChar char="•"/>
            </a:pPr>
            <a:r>
              <a:rPr lang="en-US" dirty="0" smtClean="0"/>
              <a:t>Provide a relevant and effective safety message in each IAP</a:t>
            </a:r>
          </a:p>
          <a:p>
            <a:endParaRPr lang="en-US" dirty="0"/>
          </a:p>
          <a:p>
            <a:r>
              <a:rPr lang="en-US" dirty="0" smtClean="0"/>
              <a:t>The Safety Officer expects the following from you as Incident Commander; that you will:</a:t>
            </a:r>
          </a:p>
          <a:p>
            <a:pPr marL="171450" indent="-171450">
              <a:buFont typeface="Arial" panose="020B0604020202020204" pitchFamily="34" charset="0"/>
              <a:buChar char="•"/>
            </a:pPr>
            <a:r>
              <a:rPr lang="en-US" dirty="0" smtClean="0"/>
              <a:t>Emphasize safety in all communications and actions</a:t>
            </a:r>
          </a:p>
          <a:p>
            <a:pPr marL="171450" indent="-171450">
              <a:buFont typeface="Arial" panose="020B0604020202020204" pitchFamily="34" charset="0"/>
              <a:buChar char="•"/>
            </a:pPr>
            <a:r>
              <a:rPr lang="en-US" dirty="0" smtClean="0"/>
              <a:t>Support any recommendations for changes in tactics for </a:t>
            </a:r>
            <a:r>
              <a:rPr lang="en-US" smtClean="0"/>
              <a:t>safety reasons.</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15</a:t>
            </a:fld>
            <a:endParaRPr lang="en-US"/>
          </a:p>
        </p:txBody>
      </p:sp>
    </p:spTree>
    <p:extLst>
      <p:ext uri="{BB962C8B-B14F-4D97-AF65-F5344CB8AC3E}">
        <p14:creationId xmlns:p14="http://schemas.microsoft.com/office/powerpoint/2010/main" val="3527804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The Liaison Officer interfaces </a:t>
            </a:r>
            <a:r>
              <a:rPr lang="en-US" dirty="0"/>
              <a:t>with and coordinates all activities with external agencies. The Liaison Officer assures that external agencies that are working with </a:t>
            </a:r>
            <a:r>
              <a:rPr lang="en-US" dirty="0" smtClean="0"/>
              <a:t>the health </a:t>
            </a:r>
            <a:r>
              <a:rPr lang="en-US" dirty="0"/>
              <a:t>department </a:t>
            </a:r>
            <a:r>
              <a:rPr lang="en-US" dirty="0" smtClean="0"/>
              <a:t>are </a:t>
            </a:r>
            <a:r>
              <a:rPr lang="en-US" dirty="0"/>
              <a:t>provided with the resources that are required, as well as assure that agency policies, procedures and sovereignty are respected. </a:t>
            </a:r>
            <a:endParaRPr lang="en-US" dirty="0" smtClean="0"/>
          </a:p>
          <a:p>
            <a:endParaRPr lang="en-US" dirty="0"/>
          </a:p>
          <a:p>
            <a:r>
              <a:rPr lang="en-US" dirty="0"/>
              <a:t>The Liaison Officer may serve as a triage officer for information or inquiries from collaborating agencies by connecting the collaborating </a:t>
            </a:r>
            <a:r>
              <a:rPr lang="en-US" dirty="0" smtClean="0"/>
              <a:t>agency </a:t>
            </a:r>
            <a:r>
              <a:rPr lang="en-US" dirty="0"/>
              <a:t>to the appropriate personnel within the </a:t>
            </a:r>
            <a:r>
              <a:rPr lang="en-US" dirty="0" smtClean="0"/>
              <a:t>health department. </a:t>
            </a:r>
            <a:r>
              <a:rPr lang="en-US" dirty="0"/>
              <a:t>The Liaison Officer needs to be knowledgeable enough to know what needs to be referred to the </a:t>
            </a:r>
            <a:r>
              <a:rPr lang="en-US" dirty="0" smtClean="0"/>
              <a:t>IC </a:t>
            </a:r>
            <a:r>
              <a:rPr lang="en-US" dirty="0"/>
              <a:t>and what can be referred directly to a section or </a:t>
            </a:r>
            <a:r>
              <a:rPr lang="en-US" dirty="0" smtClean="0"/>
              <a:t>unit.</a:t>
            </a:r>
            <a:endParaRPr lang="en-US" dirty="0"/>
          </a:p>
          <a:p>
            <a:endParaRPr lang="en-US" dirty="0"/>
          </a:p>
          <a:p>
            <a:r>
              <a:rPr lang="en-US" dirty="0" smtClean="0"/>
              <a:t>There must be a clear understanding among the IC, PIO and Liaison Officer regarding which one of them is going to handle stakeholders. A stakeholder is someone who is affected by the incident, e.g. direct victims, business owners, other response agencies, or elected officials. For each of these stakeholders, the IC must determine who will be the primary contact.</a:t>
            </a:r>
          </a:p>
          <a:p>
            <a:r>
              <a:rPr lang="en-US" dirty="0" smtClean="0"/>
              <a:t> </a:t>
            </a:r>
          </a:p>
        </p:txBody>
      </p:sp>
      <p:sp>
        <p:nvSpPr>
          <p:cNvPr id="4" name="Slide Number Placeholder 3"/>
          <p:cNvSpPr>
            <a:spLocks noGrp="1"/>
          </p:cNvSpPr>
          <p:nvPr>
            <p:ph type="sldNum" sz="quarter" idx="10"/>
          </p:nvPr>
        </p:nvSpPr>
        <p:spPr/>
        <p:txBody>
          <a:bodyPr/>
          <a:lstStyle/>
          <a:p>
            <a:fld id="{80B87886-791A-4DC3-82E5-5B9F70B668F4}" type="slidenum">
              <a:rPr lang="en-US" smtClean="0"/>
              <a:t>16</a:t>
            </a:fld>
            <a:endParaRPr lang="en-US"/>
          </a:p>
        </p:txBody>
      </p:sp>
    </p:spTree>
    <p:extLst>
      <p:ext uri="{BB962C8B-B14F-4D97-AF65-F5344CB8AC3E}">
        <p14:creationId xmlns:p14="http://schemas.microsoft.com/office/powerpoint/2010/main" val="4127048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a:t>As Incident Commander, you should expect your </a:t>
            </a:r>
            <a:r>
              <a:rPr lang="en-US" dirty="0" smtClean="0"/>
              <a:t>Liaison </a:t>
            </a:r>
            <a:r>
              <a:rPr lang="en-US" dirty="0"/>
              <a:t>Officer to:</a:t>
            </a:r>
          </a:p>
          <a:p>
            <a:pPr marL="171450" indent="-171450">
              <a:buFont typeface="Arial" panose="020B0604020202020204" pitchFamily="34" charset="0"/>
              <a:buChar char="•"/>
            </a:pPr>
            <a:r>
              <a:rPr lang="en-US" dirty="0" smtClean="0"/>
              <a:t>Address cooperating agency/stakeholder concerns and issues in a positive manner</a:t>
            </a:r>
          </a:p>
          <a:p>
            <a:pPr marL="171450" indent="-171450">
              <a:buFont typeface="Arial" panose="020B0604020202020204" pitchFamily="34" charset="0"/>
              <a:buChar char="•"/>
            </a:pPr>
            <a:r>
              <a:rPr lang="en-US" dirty="0" smtClean="0"/>
              <a:t>Track down, identify, and coordinate all involved agencies and nongovernmental organizations</a:t>
            </a:r>
          </a:p>
          <a:p>
            <a:pPr marL="171450" indent="-171450">
              <a:buFont typeface="Arial" panose="020B0604020202020204" pitchFamily="34" charset="0"/>
              <a:buChar char="•"/>
            </a:pPr>
            <a:r>
              <a:rPr lang="en-US" dirty="0" smtClean="0"/>
              <a:t>Provide a positive impression of the incident to other agencies/stakeholders</a:t>
            </a:r>
          </a:p>
          <a:p>
            <a:pPr marL="171450" indent="-171450">
              <a:buFont typeface="Arial" panose="020B0604020202020204" pitchFamily="34" charset="0"/>
              <a:buChar char="•"/>
            </a:pPr>
            <a:r>
              <a:rPr lang="en-US" dirty="0" smtClean="0"/>
              <a:t>Exercise effective leadership and coordination of the Department Representatives</a:t>
            </a:r>
          </a:p>
          <a:p>
            <a:pPr marL="171450" indent="-171450">
              <a:buFont typeface="Arial" panose="020B0604020202020204" pitchFamily="34" charset="0"/>
              <a:buChar char="•"/>
            </a:pPr>
            <a:r>
              <a:rPr lang="en-US" dirty="0" smtClean="0"/>
              <a:t>Coordinate with the PIO in relations with stakeholders</a:t>
            </a:r>
          </a:p>
          <a:p>
            <a:pPr marL="171450" indent="-171450">
              <a:buFont typeface="Arial" panose="020B0604020202020204" pitchFamily="34" charset="0"/>
              <a:buChar char="•"/>
            </a:pPr>
            <a:r>
              <a:rPr lang="en-US" dirty="0" smtClean="0"/>
              <a:t>Keep other IMT members constantly aware of issues of cooperating/assisting agencies</a:t>
            </a:r>
            <a:endParaRPr lang="en-US" dirty="0"/>
          </a:p>
          <a:p>
            <a:endParaRPr lang="en-US" dirty="0"/>
          </a:p>
          <a:p>
            <a:r>
              <a:rPr lang="en-US" dirty="0"/>
              <a:t>The </a:t>
            </a:r>
            <a:r>
              <a:rPr lang="en-US" dirty="0" smtClean="0"/>
              <a:t>Liaison Officer </a:t>
            </a:r>
            <a:r>
              <a:rPr lang="en-US" dirty="0"/>
              <a:t>expects the following from you as Incident Commander; that you will:</a:t>
            </a:r>
          </a:p>
          <a:p>
            <a:pPr marL="171450" indent="-171450">
              <a:buFont typeface="Arial" panose="020B0604020202020204" pitchFamily="34" charset="0"/>
              <a:buChar char="•"/>
            </a:pPr>
            <a:r>
              <a:rPr lang="en-US" dirty="0" smtClean="0"/>
              <a:t>Advise and counsel on issues presented by assisting and cooperating agencies</a:t>
            </a:r>
          </a:p>
          <a:p>
            <a:pPr marL="171450" indent="-171450">
              <a:buFont typeface="Arial" panose="020B0604020202020204" pitchFamily="34" charset="0"/>
              <a:buChar char="•"/>
            </a:pPr>
            <a:r>
              <a:rPr lang="en-US" dirty="0" smtClean="0"/>
              <a:t>Provide overall mission and direction</a:t>
            </a:r>
          </a:p>
          <a:p>
            <a:pPr marL="171450" indent="-171450">
              <a:buFont typeface="Arial" panose="020B0604020202020204" pitchFamily="34" charset="0"/>
              <a:buChar char="•"/>
            </a:pPr>
            <a:r>
              <a:rPr lang="en-US" dirty="0" smtClean="0"/>
              <a:t>Show willingness to engage with stakeholders when necessary</a:t>
            </a:r>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17</a:t>
            </a:fld>
            <a:endParaRPr lang="en-US"/>
          </a:p>
        </p:txBody>
      </p:sp>
    </p:spTree>
    <p:extLst>
      <p:ext uri="{BB962C8B-B14F-4D97-AF65-F5344CB8AC3E}">
        <p14:creationId xmlns:p14="http://schemas.microsoft.com/office/powerpoint/2010/main" val="3724033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General staff positions are filled by qualified persons from your health</a:t>
            </a:r>
            <a:r>
              <a:rPr lang="en-US" baseline="0" dirty="0" smtClean="0"/>
              <a:t> department</a:t>
            </a:r>
            <a:r>
              <a:rPr lang="en-US" dirty="0" smtClean="0"/>
              <a:t>.</a:t>
            </a:r>
          </a:p>
          <a:p>
            <a:endParaRPr lang="en-US" dirty="0"/>
          </a:p>
          <a:p>
            <a:r>
              <a:rPr lang="en-US" dirty="0" smtClean="0"/>
              <a:t>Each member of the General Staff reports directly to the Incident Commander.</a:t>
            </a:r>
          </a:p>
          <a:p>
            <a:r>
              <a:rPr lang="en-US" dirty="0" smtClean="0"/>
              <a:t>Because it is important to recognize that information sharing helps us keep each other informed and moving forward with the official direction, the chain of command must be followed. </a:t>
            </a:r>
          </a:p>
          <a:p>
            <a:pPr marL="171450" indent="-171450">
              <a:buFont typeface="Arial" panose="020B0604020202020204" pitchFamily="34" charset="0"/>
              <a:buChar char="•"/>
            </a:pPr>
            <a:r>
              <a:rPr lang="en-US" dirty="0" smtClean="0"/>
              <a:t>General staff members may, and are encouraged, to exchange information with any of the Command and General Staff as well as with anyone in the organization.</a:t>
            </a:r>
          </a:p>
          <a:p>
            <a:pPr marL="171450" indent="-171450">
              <a:buFont typeface="Arial" panose="020B0604020202020204" pitchFamily="34" charset="0"/>
              <a:buChar char="•"/>
            </a:pPr>
            <a:r>
              <a:rPr lang="en-US" dirty="0" smtClean="0"/>
              <a:t>Work/emergency response direction must take place through the chain of command.</a:t>
            </a:r>
          </a:p>
        </p:txBody>
      </p:sp>
      <p:sp>
        <p:nvSpPr>
          <p:cNvPr id="4" name="Slide Number Placeholder 3"/>
          <p:cNvSpPr>
            <a:spLocks noGrp="1"/>
          </p:cNvSpPr>
          <p:nvPr>
            <p:ph type="sldNum" sz="quarter" idx="10"/>
          </p:nvPr>
        </p:nvSpPr>
        <p:spPr/>
        <p:txBody>
          <a:bodyPr/>
          <a:lstStyle/>
          <a:p>
            <a:fld id="{80B87886-791A-4DC3-82E5-5B9F70B668F4}" type="slidenum">
              <a:rPr lang="en-US" smtClean="0"/>
              <a:t>18</a:t>
            </a:fld>
            <a:endParaRPr lang="en-US"/>
          </a:p>
        </p:txBody>
      </p:sp>
    </p:spTree>
    <p:extLst>
      <p:ext uri="{BB962C8B-B14F-4D97-AF65-F5344CB8AC3E}">
        <p14:creationId xmlns:p14="http://schemas.microsoft.com/office/powerpoint/2010/main" val="1123128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36713" y="577850"/>
            <a:ext cx="3159125" cy="2368550"/>
          </a:xfrm>
        </p:spPr>
      </p:sp>
      <p:sp>
        <p:nvSpPr>
          <p:cNvPr id="3" name="Notes Placeholder 2"/>
          <p:cNvSpPr>
            <a:spLocks noGrp="1"/>
          </p:cNvSpPr>
          <p:nvPr>
            <p:ph type="body" idx="1"/>
          </p:nvPr>
        </p:nvSpPr>
        <p:spPr>
          <a:xfrm>
            <a:off x="685800" y="3187337"/>
            <a:ext cx="5486400" cy="4947013"/>
          </a:xfrm>
        </p:spPr>
        <p:txBody>
          <a:bodyPr/>
          <a:lstStyle/>
          <a:p>
            <a:r>
              <a:rPr lang="en-US" dirty="0" smtClean="0"/>
              <a:t>Who solves your problems as Incident Commander? The Operations Section.</a:t>
            </a:r>
          </a:p>
          <a:p>
            <a:endParaRPr lang="en-US" dirty="0" smtClean="0"/>
          </a:p>
          <a:p>
            <a:r>
              <a:rPr lang="en-US" dirty="0" smtClean="0"/>
              <a:t>The </a:t>
            </a:r>
            <a:r>
              <a:rPr lang="en-US" dirty="0"/>
              <a:t>Operations Section carries out the specific tasks and objectives that the public health </a:t>
            </a:r>
            <a:r>
              <a:rPr lang="en-US" dirty="0" smtClean="0"/>
              <a:t>department </a:t>
            </a:r>
            <a:r>
              <a:rPr lang="en-US" dirty="0"/>
              <a:t>needs to do in order to accomplish the goals of the incident.  </a:t>
            </a:r>
            <a:r>
              <a:rPr lang="en-US" dirty="0" smtClean="0"/>
              <a:t>This section is usually one of the first to be assigned to the incident. Depending on the size and complexity of the incident, the Operations Section may consist of just the Operations Chief or may grow to include a variety of groups to perform the functional areas of the operation.</a:t>
            </a:r>
          </a:p>
          <a:p>
            <a:endParaRPr lang="en-US" dirty="0"/>
          </a:p>
          <a:p>
            <a:r>
              <a:rPr lang="en-US" dirty="0" smtClean="0"/>
              <a:t>The Operations Chief is responsible for executing the Incident </a:t>
            </a:r>
            <a:r>
              <a:rPr lang="en-US" dirty="0"/>
              <a:t>Action </a:t>
            </a:r>
            <a:r>
              <a:rPr lang="en-US" dirty="0" smtClean="0"/>
              <a:t>Plan. Examples </a:t>
            </a:r>
            <a:r>
              <a:rPr lang="en-US" dirty="0"/>
              <a:t>of Operations activities include distribution of vaccines, water or soil sampling, </a:t>
            </a:r>
            <a:r>
              <a:rPr lang="en-US" dirty="0" smtClean="0"/>
              <a:t>and deploying staff and other resources to Disaster Recovery Centers. </a:t>
            </a:r>
          </a:p>
          <a:p>
            <a:endParaRPr lang="en-US" dirty="0"/>
          </a:p>
          <a:p>
            <a:r>
              <a:rPr lang="en-US" dirty="0" smtClean="0"/>
              <a:t>For </a:t>
            </a:r>
            <a:r>
              <a:rPr lang="en-US" dirty="0"/>
              <a:t>a public health </a:t>
            </a:r>
            <a:r>
              <a:rPr lang="en-US" dirty="0" smtClean="0"/>
              <a:t>department, </a:t>
            </a:r>
            <a:r>
              <a:rPr lang="en-US" dirty="0"/>
              <a:t>there are also essential day-to-day operations that will continue. The public health </a:t>
            </a:r>
            <a:r>
              <a:rPr lang="en-US" dirty="0" smtClean="0"/>
              <a:t>department</a:t>
            </a:r>
            <a:r>
              <a:rPr lang="en-US" baseline="0" dirty="0" smtClean="0"/>
              <a:t> </a:t>
            </a:r>
            <a:r>
              <a:rPr lang="en-US" dirty="0" smtClean="0"/>
              <a:t>will </a:t>
            </a:r>
            <a:r>
              <a:rPr lang="en-US" dirty="0"/>
              <a:t>need to determine which of its day-to-day services are essential and which can be either reduced or temporarily suspended.  It is important that someone not directly involved in managing emergency response operations be made responsible for these ongoing essential services. This person will be assigned to a separate unit that will operate within the Operations </a:t>
            </a:r>
            <a:r>
              <a:rPr lang="en-US" dirty="0" smtClean="0"/>
              <a:t>Section.</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19</a:t>
            </a:fld>
            <a:endParaRPr lang="en-US"/>
          </a:p>
        </p:txBody>
      </p:sp>
    </p:spTree>
    <p:extLst>
      <p:ext uri="{BB962C8B-B14F-4D97-AF65-F5344CB8AC3E}">
        <p14:creationId xmlns:p14="http://schemas.microsoft.com/office/powerpoint/2010/main" val="2292216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assumption is that you have all taken the basic incident command system (ICS) courses which include information about the ICS structure and the roles of command and general staff. This course is not intended to replace ICS courses.</a:t>
            </a:r>
          </a:p>
          <a:p>
            <a:endParaRPr lang="en-US" dirty="0" smtClean="0"/>
          </a:p>
          <a:p>
            <a:endParaRPr lang="en-US" dirty="0"/>
          </a:p>
          <a:p>
            <a:r>
              <a:rPr lang="en-US" dirty="0" smtClean="0"/>
              <a:t>The intent of this module is for you to review these positions with your incident commander hat on.</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a:t>
            </a:fld>
            <a:endParaRPr lang="en-US"/>
          </a:p>
        </p:txBody>
      </p:sp>
    </p:spTree>
    <p:extLst>
      <p:ext uri="{BB962C8B-B14F-4D97-AF65-F5344CB8AC3E}">
        <p14:creationId xmlns:p14="http://schemas.microsoft.com/office/powerpoint/2010/main" val="41080592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a:t>As Incident Commander, you should expect your </a:t>
            </a:r>
            <a:r>
              <a:rPr lang="en-US" dirty="0" smtClean="0"/>
              <a:t>Operations </a:t>
            </a:r>
            <a:r>
              <a:rPr lang="en-US" dirty="0"/>
              <a:t>Section Chief to:</a:t>
            </a:r>
          </a:p>
          <a:p>
            <a:pPr marL="171450" indent="-171450">
              <a:buFont typeface="Arial" panose="020B0604020202020204" pitchFamily="34" charset="0"/>
              <a:buChar char="•"/>
            </a:pPr>
            <a:r>
              <a:rPr lang="en-US" dirty="0" smtClean="0"/>
              <a:t>Recommend strategies to reach objectives.</a:t>
            </a:r>
          </a:p>
          <a:p>
            <a:pPr marL="171450" indent="-171450">
              <a:buFont typeface="Arial" panose="020B0604020202020204" pitchFamily="34" charset="0"/>
              <a:buChar char="•"/>
            </a:pPr>
            <a:r>
              <a:rPr lang="en-US" dirty="0" smtClean="0"/>
              <a:t>Keep you and other Command &amp; General staff informed on planned tactics to ensure timely input and support by the entire IMT.</a:t>
            </a:r>
          </a:p>
          <a:p>
            <a:pPr marL="171450" indent="-171450">
              <a:buFont typeface="Arial" panose="020B0604020202020204" pitchFamily="34" charset="0"/>
              <a:buChar char="•"/>
            </a:pPr>
            <a:r>
              <a:rPr lang="en-US" dirty="0" smtClean="0"/>
              <a:t>Order resources within boundaries of fiscal, environmental and other constraints.</a:t>
            </a:r>
          </a:p>
          <a:p>
            <a:pPr marL="171450" indent="-171450">
              <a:buFont typeface="Arial" panose="020B0604020202020204" pitchFamily="34" charset="0"/>
              <a:buChar char="•"/>
            </a:pPr>
            <a:r>
              <a:rPr lang="en-US" dirty="0" smtClean="0"/>
              <a:t>Report unusual events</a:t>
            </a:r>
            <a:r>
              <a:rPr lang="en-US" baseline="0" dirty="0" smtClean="0"/>
              <a:t> and</a:t>
            </a:r>
            <a:r>
              <a:rPr lang="en-US" dirty="0" smtClean="0"/>
              <a:t> activities, and provide daily updates on the situation.</a:t>
            </a:r>
          </a:p>
          <a:p>
            <a:pPr marL="171450" indent="-171450">
              <a:buFont typeface="Arial" panose="020B0604020202020204" pitchFamily="34" charset="0"/>
              <a:buChar char="•"/>
            </a:pPr>
            <a:r>
              <a:rPr lang="en-US" dirty="0" smtClean="0"/>
              <a:t>Insist that all known safety procedures be followed in all tactical planning and execution.</a:t>
            </a:r>
          </a:p>
          <a:p>
            <a:pPr marL="171450" indent="-171450">
              <a:buFont typeface="Arial" panose="020B0604020202020204" pitchFamily="34" charset="0"/>
              <a:buChar char="•"/>
            </a:pPr>
            <a:r>
              <a:rPr lang="en-US" dirty="0" smtClean="0"/>
              <a:t>Maintain effective communication with all cooperating agencies and ensure that their input is solicited, respected, and given due consideration.</a:t>
            </a:r>
            <a:endParaRPr lang="en-US" dirty="0"/>
          </a:p>
          <a:p>
            <a:pPr marL="171450" indent="-171450">
              <a:buFont typeface="Arial" panose="020B0604020202020204" pitchFamily="34" charset="0"/>
              <a:buChar char="•"/>
            </a:pPr>
            <a:endParaRPr lang="en-US" dirty="0"/>
          </a:p>
          <a:p>
            <a:endParaRPr lang="en-US" dirty="0"/>
          </a:p>
          <a:p>
            <a:r>
              <a:rPr lang="en-US" dirty="0"/>
              <a:t>The </a:t>
            </a:r>
            <a:r>
              <a:rPr lang="en-US" dirty="0" smtClean="0"/>
              <a:t>Operations </a:t>
            </a:r>
            <a:r>
              <a:rPr lang="en-US" dirty="0"/>
              <a:t>Chief expects the following from you as Incident Commander; that you will:</a:t>
            </a:r>
          </a:p>
          <a:p>
            <a:pPr marL="171450" indent="-171450">
              <a:buFont typeface="Arial" panose="020B0604020202020204" pitchFamily="34" charset="0"/>
              <a:buChar char="•"/>
            </a:pPr>
            <a:r>
              <a:rPr lang="en-US" dirty="0" smtClean="0"/>
              <a:t>Supply </a:t>
            </a:r>
            <a:r>
              <a:rPr lang="en-US" dirty="0"/>
              <a:t>objectives.</a:t>
            </a:r>
          </a:p>
          <a:p>
            <a:pPr marL="171450" indent="-171450">
              <a:buFont typeface="Arial" panose="020B0604020202020204" pitchFamily="34" charset="0"/>
              <a:buChar char="•"/>
            </a:pPr>
            <a:r>
              <a:rPr lang="en-US" dirty="0" smtClean="0"/>
              <a:t>Point out any constraints on strategy/tactics. These may include environmental, political and/or financial.</a:t>
            </a:r>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20</a:t>
            </a:fld>
            <a:endParaRPr lang="en-US"/>
          </a:p>
        </p:txBody>
      </p:sp>
    </p:spTree>
    <p:extLst>
      <p:ext uri="{BB962C8B-B14F-4D97-AF65-F5344CB8AC3E}">
        <p14:creationId xmlns:p14="http://schemas.microsoft.com/office/powerpoint/2010/main" val="1705846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78000" y="962025"/>
            <a:ext cx="3373438" cy="2530475"/>
          </a:xfrm>
        </p:spPr>
      </p:sp>
      <p:sp>
        <p:nvSpPr>
          <p:cNvPr id="3" name="Notes Placeholder 2"/>
          <p:cNvSpPr>
            <a:spLocks noGrp="1"/>
          </p:cNvSpPr>
          <p:nvPr>
            <p:ph type="body" idx="1"/>
          </p:nvPr>
        </p:nvSpPr>
        <p:spPr>
          <a:xfrm>
            <a:off x="685800" y="3805646"/>
            <a:ext cx="5486400" cy="4815840"/>
          </a:xfrm>
        </p:spPr>
        <p:txBody>
          <a:bodyPr/>
          <a:lstStyle/>
          <a:p>
            <a:r>
              <a:rPr lang="en-US" dirty="0" smtClean="0"/>
              <a:t>The Planning Section collects, evaluates and displays incident intelligence and information. Information from Planning guides the development of the incident action plan and operational tactics. The </a:t>
            </a:r>
            <a:r>
              <a:rPr lang="en-US" dirty="0"/>
              <a:t>information and projections provided by the </a:t>
            </a:r>
            <a:r>
              <a:rPr lang="en-US" dirty="0" smtClean="0"/>
              <a:t>Planning </a:t>
            </a:r>
            <a:r>
              <a:rPr lang="en-US" dirty="0"/>
              <a:t>Section </a:t>
            </a:r>
            <a:r>
              <a:rPr lang="en-US" dirty="0" smtClean="0"/>
              <a:t>are </a:t>
            </a:r>
            <a:r>
              <a:rPr lang="en-US" dirty="0"/>
              <a:t>essential for development of the Incident Action Plan (IAP), monitoring the status of the event and making adjustments where needed.</a:t>
            </a:r>
          </a:p>
          <a:p>
            <a:r>
              <a:rPr lang="en-US" dirty="0" smtClean="0"/>
              <a:t>For example,</a:t>
            </a:r>
          </a:p>
          <a:p>
            <a:pPr marL="171450" indent="-171450">
              <a:buFont typeface="Arial" panose="020B0604020202020204" pitchFamily="34" charset="0"/>
              <a:buChar char="•"/>
            </a:pPr>
            <a:r>
              <a:rPr lang="en-US" dirty="0" smtClean="0"/>
              <a:t>During </a:t>
            </a:r>
            <a:r>
              <a:rPr lang="en-US" dirty="0"/>
              <a:t>an influenza vaccination clinic, the </a:t>
            </a:r>
            <a:r>
              <a:rPr lang="en-US" dirty="0" smtClean="0"/>
              <a:t>Planning Section </a:t>
            </a:r>
            <a:r>
              <a:rPr lang="en-US" dirty="0"/>
              <a:t>may monitor the number of citizens vaccinated each day and compare this to the targeted daily number of vaccinations.  If the number exceeded the daily goal, this would be reported to the </a:t>
            </a:r>
            <a:r>
              <a:rPr lang="en-US" dirty="0" smtClean="0"/>
              <a:t>IC</a:t>
            </a:r>
            <a:r>
              <a:rPr lang="en-US" dirty="0"/>
              <a:t>, and the plan may be revised to operate the clinic for fewer </a:t>
            </a:r>
            <a:r>
              <a:rPr lang="en-US" dirty="0" smtClean="0"/>
              <a:t>days. Or if </a:t>
            </a:r>
            <a:r>
              <a:rPr lang="en-US" dirty="0"/>
              <a:t>the number of vaccinations was less than the goal, the number of public health vaccinators may be increased, the marketing or outreach strategy may be revised or the vaccination site relocated to increase accessibility.</a:t>
            </a:r>
            <a:endParaRPr lang="en-US" dirty="0" smtClean="0"/>
          </a:p>
          <a:p>
            <a:endParaRPr lang="en-US" dirty="0"/>
          </a:p>
          <a:p>
            <a:r>
              <a:rPr lang="en-US" dirty="0" smtClean="0"/>
              <a:t>The Planning Chief is the guardian of the planning process. This position ensures that the IAP is completed. The Planning Chief also establishes information requirements and reporting schedules for the other section chiefs. </a:t>
            </a:r>
          </a:p>
          <a:p>
            <a:endParaRPr lang="en-US" dirty="0"/>
          </a:p>
          <a:p>
            <a:r>
              <a:rPr lang="en-US" dirty="0" smtClean="0"/>
              <a:t>The Planning Section can be further staffed with four units to assist with information and incident management.</a:t>
            </a:r>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21</a:t>
            </a:fld>
            <a:endParaRPr lang="en-US"/>
          </a:p>
        </p:txBody>
      </p:sp>
    </p:spTree>
    <p:extLst>
      <p:ext uri="{BB962C8B-B14F-4D97-AF65-F5344CB8AC3E}">
        <p14:creationId xmlns:p14="http://schemas.microsoft.com/office/powerpoint/2010/main" val="936442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35150" y="377825"/>
            <a:ext cx="3302000" cy="2476500"/>
          </a:xfrm>
        </p:spPr>
      </p:sp>
      <p:sp>
        <p:nvSpPr>
          <p:cNvPr id="3" name="Notes Placeholder 2"/>
          <p:cNvSpPr>
            <a:spLocks noGrp="1"/>
          </p:cNvSpPr>
          <p:nvPr>
            <p:ph type="body" idx="1"/>
          </p:nvPr>
        </p:nvSpPr>
        <p:spPr>
          <a:xfrm>
            <a:off x="685800" y="3126377"/>
            <a:ext cx="5486400" cy="5007973"/>
          </a:xfrm>
        </p:spPr>
        <p:txBody>
          <a:bodyPr/>
          <a:lstStyle/>
          <a:p>
            <a:r>
              <a:rPr lang="en-US" b="1" dirty="0" smtClean="0"/>
              <a:t>Resources Unit</a:t>
            </a:r>
            <a:r>
              <a:rPr lang="en-US" dirty="0" smtClean="0"/>
              <a:t>: This unit documents all resources assigned to the incident and conducts check-in activities as needed. Resources plays a significant role in preparing the IAP.</a:t>
            </a:r>
          </a:p>
          <a:p>
            <a:endParaRPr lang="en-US" dirty="0"/>
          </a:p>
          <a:p>
            <a:r>
              <a:rPr lang="en-US" b="1" dirty="0" smtClean="0"/>
              <a:t>Situation Unit</a:t>
            </a:r>
            <a:r>
              <a:rPr lang="en-US" dirty="0" smtClean="0"/>
              <a:t>: This unit collects and analyzes information on the current situation, prepares situation displays and situation summaries, and develops maps and projections.</a:t>
            </a:r>
          </a:p>
          <a:p>
            <a:endParaRPr lang="en-US" b="1" dirty="0"/>
          </a:p>
          <a:p>
            <a:r>
              <a:rPr lang="en-US" b="1" dirty="0" smtClean="0"/>
              <a:t>Documentation Unit</a:t>
            </a:r>
            <a:r>
              <a:rPr lang="en-US" dirty="0" smtClean="0"/>
              <a:t>: This unit maintains </a:t>
            </a:r>
            <a:r>
              <a:rPr lang="en-US" dirty="0"/>
              <a:t>a record of all activity that occurs in the </a:t>
            </a:r>
            <a:r>
              <a:rPr lang="en-US" dirty="0" smtClean="0"/>
              <a:t>department’s Department/Emergency </a:t>
            </a:r>
            <a:r>
              <a:rPr lang="en-US" dirty="0"/>
              <a:t>Operations Center </a:t>
            </a:r>
            <a:r>
              <a:rPr lang="en-US" dirty="0" smtClean="0"/>
              <a:t>(DOC/EOC</a:t>
            </a:r>
            <a:r>
              <a:rPr lang="en-US" dirty="0"/>
              <a:t>) as the Command Staff and Section Chiefs meet to report information </a:t>
            </a:r>
            <a:r>
              <a:rPr lang="en-US" dirty="0" smtClean="0"/>
              <a:t>and/or </a:t>
            </a:r>
            <a:r>
              <a:rPr lang="en-US" dirty="0"/>
              <a:t>make </a:t>
            </a:r>
            <a:r>
              <a:rPr lang="en-US" dirty="0" smtClean="0"/>
              <a:t>decisions. This unit archives all incident-related documentation. Other Documentation responsibilities </a:t>
            </a:r>
            <a:r>
              <a:rPr lang="en-US" dirty="0"/>
              <a:t>may include assuring arrangements for Command Staff meetings, recording and maintaining meeting minutes, filing of correspondence, logging telephone </a:t>
            </a:r>
            <a:r>
              <a:rPr lang="en-US" dirty="0" smtClean="0"/>
              <a:t>calls, </a:t>
            </a:r>
            <a:r>
              <a:rPr lang="en-US" dirty="0"/>
              <a:t>and </a:t>
            </a:r>
            <a:r>
              <a:rPr lang="en-US" dirty="0" smtClean="0"/>
              <a:t>duplicating documents, including copying and distributing the IAP.</a:t>
            </a:r>
            <a:endParaRPr lang="en-US" b="1" dirty="0" smtClean="0"/>
          </a:p>
          <a:p>
            <a:endParaRPr lang="en-US" b="1" dirty="0" smtClean="0"/>
          </a:p>
          <a:p>
            <a:r>
              <a:rPr lang="en-US" b="1" dirty="0" smtClean="0"/>
              <a:t>Demobilization Unit</a:t>
            </a:r>
            <a:r>
              <a:rPr lang="en-US" dirty="0" smtClean="0"/>
              <a:t>: This unit assists in ensuring that resources are released from the incident in an orderly, safe, and cost-effective manner. This unit assists with the development of a demobilization plan for the incident.</a:t>
            </a:r>
          </a:p>
          <a:p>
            <a:endParaRPr lang="en-US" b="1" dirty="0"/>
          </a:p>
          <a:p>
            <a:endParaRPr lang="en-US" b="1" dirty="0" smtClean="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22</a:t>
            </a:fld>
            <a:endParaRPr lang="en-US"/>
          </a:p>
        </p:txBody>
      </p:sp>
    </p:spTree>
    <p:extLst>
      <p:ext uri="{BB962C8B-B14F-4D97-AF65-F5344CB8AC3E}">
        <p14:creationId xmlns:p14="http://schemas.microsoft.com/office/powerpoint/2010/main" val="38128096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a:t>As Incident Commander, you should expect your </a:t>
            </a:r>
            <a:r>
              <a:rPr lang="en-US" dirty="0" smtClean="0"/>
              <a:t>Planning Section Chief to</a:t>
            </a:r>
            <a:r>
              <a:rPr lang="en-US" dirty="0"/>
              <a:t>:</a:t>
            </a:r>
          </a:p>
          <a:p>
            <a:pPr marL="171450" indent="-171450">
              <a:buFont typeface="Arial" panose="020B0604020202020204" pitchFamily="34" charset="0"/>
              <a:buChar char="•"/>
            </a:pPr>
            <a:r>
              <a:rPr lang="en-US" dirty="0" smtClean="0"/>
              <a:t>Exercise effective leadership and organization of all incident meetings and briefings.</a:t>
            </a:r>
          </a:p>
          <a:p>
            <a:pPr marL="171450" indent="-171450">
              <a:buFont typeface="Arial" panose="020B0604020202020204" pitchFamily="34" charset="0"/>
              <a:buChar char="•"/>
            </a:pPr>
            <a:r>
              <a:rPr lang="en-US" dirty="0" smtClean="0"/>
              <a:t>Ensure that the entire organization follows the established planning process, on time and accurately.</a:t>
            </a:r>
          </a:p>
          <a:p>
            <a:pPr marL="171450" indent="-171450">
              <a:buFont typeface="Arial" panose="020B0604020202020204" pitchFamily="34" charset="0"/>
              <a:buChar char="•"/>
            </a:pPr>
            <a:r>
              <a:rPr lang="en-US" dirty="0" smtClean="0"/>
              <a:t>Maintain a thorough overview of all incident activities to ensure that complete information is provided for the planning process.</a:t>
            </a:r>
          </a:p>
          <a:p>
            <a:pPr marL="171450" indent="-171450">
              <a:buFont typeface="Arial" panose="020B0604020202020204" pitchFamily="34" charset="0"/>
              <a:buChar char="•"/>
            </a:pPr>
            <a:endParaRPr lang="en-US" dirty="0"/>
          </a:p>
          <a:p>
            <a:endParaRPr lang="en-US" dirty="0"/>
          </a:p>
          <a:p>
            <a:r>
              <a:rPr lang="en-US" dirty="0"/>
              <a:t>The </a:t>
            </a:r>
            <a:r>
              <a:rPr lang="en-US" dirty="0" smtClean="0"/>
              <a:t>Planning Chief expects </a:t>
            </a:r>
            <a:r>
              <a:rPr lang="en-US" dirty="0"/>
              <a:t>the following from you as Incident Commander; that you will:</a:t>
            </a:r>
          </a:p>
          <a:p>
            <a:pPr marL="171450" indent="-171450">
              <a:buFont typeface="Arial" panose="020B0604020202020204" pitchFamily="34" charset="0"/>
              <a:buChar char="•"/>
            </a:pPr>
            <a:r>
              <a:rPr lang="en-US" dirty="0" smtClean="0"/>
              <a:t>Provide incident objectives.</a:t>
            </a:r>
          </a:p>
          <a:p>
            <a:pPr marL="171450" indent="-171450">
              <a:buFont typeface="Arial" panose="020B0604020202020204" pitchFamily="34" charset="0"/>
              <a:buChar char="•"/>
            </a:pPr>
            <a:r>
              <a:rPr lang="en-US" dirty="0" smtClean="0"/>
              <a:t>Provide Planning Meeting schedules/operational periods.</a:t>
            </a:r>
          </a:p>
          <a:p>
            <a:pPr marL="171450" indent="-171450">
              <a:buFont typeface="Arial" panose="020B0604020202020204" pitchFamily="34" charset="0"/>
              <a:buChar char="•"/>
            </a:pPr>
            <a:r>
              <a:rPr lang="en-US" dirty="0" smtClean="0"/>
              <a:t>Provide deadlines for the Incident Action Plan (IAP).</a:t>
            </a:r>
          </a:p>
          <a:p>
            <a:pPr marL="171450" indent="-171450">
              <a:buFont typeface="Arial" panose="020B0604020202020204" pitchFamily="34" charset="0"/>
              <a:buChar char="•"/>
            </a:pPr>
            <a:r>
              <a:rPr lang="en-US" dirty="0" smtClean="0"/>
              <a:t>Review and approve the IAP.</a:t>
            </a:r>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23</a:t>
            </a:fld>
            <a:endParaRPr lang="en-US"/>
          </a:p>
        </p:txBody>
      </p:sp>
    </p:spTree>
    <p:extLst>
      <p:ext uri="{BB962C8B-B14F-4D97-AF65-F5344CB8AC3E}">
        <p14:creationId xmlns:p14="http://schemas.microsoft.com/office/powerpoint/2010/main" val="34640445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31963" y="1123950"/>
            <a:ext cx="3254375" cy="2441575"/>
          </a:xfrm>
        </p:spPr>
      </p:sp>
      <p:sp>
        <p:nvSpPr>
          <p:cNvPr id="3" name="Notes Placeholder 2"/>
          <p:cNvSpPr>
            <a:spLocks noGrp="1"/>
          </p:cNvSpPr>
          <p:nvPr>
            <p:ph type="body" idx="1"/>
          </p:nvPr>
        </p:nvSpPr>
        <p:spPr>
          <a:xfrm>
            <a:off x="685800" y="3735977"/>
            <a:ext cx="5486400" cy="4398373"/>
          </a:xfrm>
        </p:spPr>
        <p:txBody>
          <a:bodyPr/>
          <a:lstStyle/>
          <a:p>
            <a:r>
              <a:rPr lang="en-US" dirty="0" smtClean="0"/>
              <a:t>If you need anything for the incident, go to </a:t>
            </a:r>
            <a:r>
              <a:rPr lang="en-US" dirty="0"/>
              <a:t>Logistics. Logistics acquires and sets up the things that are needed for Operations to get the job </a:t>
            </a:r>
            <a:r>
              <a:rPr lang="en-US" dirty="0" smtClean="0"/>
              <a:t>done.</a:t>
            </a:r>
            <a:endParaRPr lang="en-US" dirty="0"/>
          </a:p>
          <a:p>
            <a:endParaRPr lang="en-US" dirty="0" smtClean="0"/>
          </a:p>
          <a:p>
            <a:r>
              <a:rPr lang="en-US" dirty="0" smtClean="0"/>
              <a:t>The </a:t>
            </a:r>
            <a:r>
              <a:rPr lang="en-US" dirty="0"/>
              <a:t>Logistics Section provides the support to all other sections that have been activated in the public health </a:t>
            </a:r>
            <a:r>
              <a:rPr lang="en-US" dirty="0" smtClean="0"/>
              <a:t>department </a:t>
            </a:r>
            <a:r>
              <a:rPr lang="en-US" dirty="0"/>
              <a:t>so that the work can be accomplished. </a:t>
            </a:r>
            <a:endParaRPr lang="en-US" dirty="0" smtClean="0"/>
          </a:p>
          <a:p>
            <a:endParaRPr lang="en-US" dirty="0"/>
          </a:p>
          <a:p>
            <a:r>
              <a:rPr lang="en-US" dirty="0" smtClean="0"/>
              <a:t>For </a:t>
            </a:r>
            <a:r>
              <a:rPr lang="en-US" dirty="0"/>
              <a:t>public health, Logistics is usually responsible for acquiring space, supplies and equipment. </a:t>
            </a:r>
            <a:endParaRPr lang="en-US" dirty="0" smtClean="0"/>
          </a:p>
          <a:p>
            <a:pPr marL="628650" lvl="1" indent="-171450">
              <a:buFont typeface="Arial" panose="020B0604020202020204" pitchFamily="34" charset="0"/>
              <a:buChar char="•"/>
            </a:pPr>
            <a:r>
              <a:rPr lang="en-US" dirty="0" smtClean="0"/>
              <a:t>Arrange </a:t>
            </a:r>
            <a:r>
              <a:rPr lang="en-US" dirty="0"/>
              <a:t>for rental of space for a vaccination </a:t>
            </a:r>
            <a:r>
              <a:rPr lang="en-US" dirty="0" smtClean="0"/>
              <a:t>clinic</a:t>
            </a:r>
          </a:p>
          <a:p>
            <a:pPr marL="628650" lvl="1" indent="-171450">
              <a:buFont typeface="Arial" panose="020B0604020202020204" pitchFamily="34" charset="0"/>
              <a:buChar char="•"/>
            </a:pPr>
            <a:r>
              <a:rPr lang="en-US" dirty="0" smtClean="0"/>
              <a:t>Deliver </a:t>
            </a:r>
            <a:r>
              <a:rPr lang="en-US" dirty="0"/>
              <a:t>supplies of vaccines and syringes to the vaccination </a:t>
            </a:r>
            <a:r>
              <a:rPr lang="en-US" dirty="0" smtClean="0"/>
              <a:t>clinic</a:t>
            </a:r>
          </a:p>
          <a:p>
            <a:pPr marL="628650" lvl="1" indent="-171450">
              <a:buFont typeface="Arial" panose="020B0604020202020204" pitchFamily="34" charset="0"/>
              <a:buChar char="•"/>
            </a:pPr>
            <a:r>
              <a:rPr lang="en-US" dirty="0" smtClean="0"/>
              <a:t>Schedule staff and provide materials for Disaster Recovery Center</a:t>
            </a:r>
          </a:p>
          <a:p>
            <a:pPr marL="628650" lvl="1" indent="-171450">
              <a:buFont typeface="Arial" panose="020B0604020202020204" pitchFamily="34" charset="0"/>
              <a:buChar char="•"/>
            </a:pPr>
            <a:r>
              <a:rPr lang="en-US" dirty="0" smtClean="0"/>
              <a:t>Make </a:t>
            </a:r>
            <a:r>
              <a:rPr lang="en-US" dirty="0"/>
              <a:t>arrangements for vehicle rental. </a:t>
            </a:r>
          </a:p>
          <a:p>
            <a:endParaRPr lang="en-US" dirty="0" smtClean="0"/>
          </a:p>
          <a:p>
            <a:r>
              <a:rPr lang="en-US" dirty="0" smtClean="0"/>
              <a:t>Logistics also provides:</a:t>
            </a:r>
          </a:p>
          <a:p>
            <a:pPr marL="171450" indent="-171450">
              <a:buFont typeface="Arial" panose="020B0604020202020204" pitchFamily="34" charset="0"/>
              <a:buChar char="•"/>
            </a:pPr>
            <a:r>
              <a:rPr lang="en-US" dirty="0" smtClean="0"/>
              <a:t>communication planning and resources, e.g. tactical communications using radios</a:t>
            </a:r>
          </a:p>
          <a:p>
            <a:pPr marL="171450" indent="-171450">
              <a:buFont typeface="Arial" panose="020B0604020202020204" pitchFamily="34" charset="0"/>
              <a:buChar char="•"/>
            </a:pPr>
            <a:r>
              <a:rPr lang="en-US" dirty="0" smtClean="0"/>
              <a:t>medical services for injured personnel</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24</a:t>
            </a:fld>
            <a:endParaRPr lang="en-US"/>
          </a:p>
        </p:txBody>
      </p:sp>
    </p:spTree>
    <p:extLst>
      <p:ext uri="{BB962C8B-B14F-4D97-AF65-F5344CB8AC3E}">
        <p14:creationId xmlns:p14="http://schemas.microsoft.com/office/powerpoint/2010/main" val="4168527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a:t>As Incident Commander, you should expect your </a:t>
            </a:r>
            <a:r>
              <a:rPr lang="en-US" dirty="0" smtClean="0"/>
              <a:t>Logistics </a:t>
            </a:r>
            <a:r>
              <a:rPr lang="en-US" dirty="0"/>
              <a:t>Section Chief to:</a:t>
            </a:r>
          </a:p>
          <a:p>
            <a:pPr marL="171450" indent="-171450">
              <a:buFont typeface="Arial" panose="020B0604020202020204" pitchFamily="34" charset="0"/>
              <a:buChar char="•"/>
            </a:pPr>
            <a:r>
              <a:rPr lang="en-US" dirty="0" smtClean="0"/>
              <a:t>Manage the ordering process to ensure all incident needs are met</a:t>
            </a:r>
          </a:p>
          <a:p>
            <a:pPr marL="171450" indent="-171450">
              <a:buFont typeface="Arial" panose="020B0604020202020204" pitchFamily="34" charset="0"/>
              <a:buChar char="•"/>
            </a:pPr>
            <a:r>
              <a:rPr lang="en-US" dirty="0" smtClean="0"/>
              <a:t>Whenever possible, anticipate and maintain supplies ahead of the need</a:t>
            </a:r>
          </a:p>
          <a:p>
            <a:pPr marL="171450" indent="-171450">
              <a:buFont typeface="Arial" panose="020B0604020202020204" pitchFamily="34" charset="0"/>
              <a:buChar char="•"/>
            </a:pPr>
            <a:r>
              <a:rPr lang="en-US" dirty="0" smtClean="0"/>
              <a:t>Coordinate with supporting EOC to ensure effective and cordial relations</a:t>
            </a:r>
          </a:p>
          <a:p>
            <a:pPr marL="171450" indent="-171450">
              <a:buFont typeface="Arial" panose="020B0604020202020204" pitchFamily="34" charset="0"/>
              <a:buChar char="•"/>
            </a:pPr>
            <a:r>
              <a:rPr lang="en-US" dirty="0" smtClean="0"/>
              <a:t>Work closely with Operations to ensure complete logistical support and coordination with tactical operations</a:t>
            </a:r>
          </a:p>
          <a:p>
            <a:pPr marL="171450" indent="-171450">
              <a:buFont typeface="Arial" panose="020B0604020202020204" pitchFamily="34" charset="0"/>
              <a:buChar char="•"/>
            </a:pPr>
            <a:r>
              <a:rPr lang="en-US" dirty="0" smtClean="0"/>
              <a:t>Ensure that you have the best facilities, equipment and resources to manage the incident </a:t>
            </a:r>
          </a:p>
          <a:p>
            <a:pPr marL="171450" indent="-171450">
              <a:buFont typeface="Arial" panose="020B0604020202020204" pitchFamily="34" charset="0"/>
              <a:buChar char="•"/>
            </a:pPr>
            <a:r>
              <a:rPr lang="en-US" dirty="0" smtClean="0"/>
              <a:t>Do it all in a timely manner</a:t>
            </a:r>
            <a:endParaRPr lang="en-US" dirty="0"/>
          </a:p>
          <a:p>
            <a:pPr marL="171450" indent="-171450">
              <a:buFont typeface="Arial" panose="020B0604020202020204" pitchFamily="34" charset="0"/>
              <a:buChar char="•"/>
            </a:pPr>
            <a:endParaRPr lang="en-US" dirty="0"/>
          </a:p>
          <a:p>
            <a:endParaRPr lang="en-US" dirty="0"/>
          </a:p>
          <a:p>
            <a:r>
              <a:rPr lang="en-US" dirty="0"/>
              <a:t>The </a:t>
            </a:r>
            <a:r>
              <a:rPr lang="en-US" dirty="0" smtClean="0"/>
              <a:t>Logistics </a:t>
            </a:r>
            <a:r>
              <a:rPr lang="en-US" dirty="0"/>
              <a:t>Chief expects the following from you as Incident Commander; that you will:</a:t>
            </a:r>
          </a:p>
          <a:p>
            <a:pPr marL="171450" indent="-171450">
              <a:buFont typeface="Arial" panose="020B0604020202020204" pitchFamily="34" charset="0"/>
              <a:buChar char="•"/>
            </a:pPr>
            <a:r>
              <a:rPr lang="en-US" dirty="0"/>
              <a:t>Provide </a:t>
            </a:r>
            <a:r>
              <a:rPr lang="en-US" dirty="0" smtClean="0"/>
              <a:t>priorities for ordering personnel, supplies and equipment</a:t>
            </a:r>
          </a:p>
          <a:p>
            <a:pPr marL="171450" indent="-171450">
              <a:buFont typeface="Arial" panose="020B0604020202020204" pitchFamily="34" charset="0"/>
              <a:buChar char="•"/>
            </a:pPr>
            <a:r>
              <a:rPr lang="en-US" dirty="0" smtClean="0"/>
              <a:t>Provide support for logistics activities</a:t>
            </a:r>
          </a:p>
          <a:p>
            <a:pPr marL="171450" indent="-171450">
              <a:buFont typeface="Arial" panose="020B0604020202020204" pitchFamily="34" charset="0"/>
              <a:buChar char="•"/>
            </a:pPr>
            <a:r>
              <a:rPr lang="en-US" dirty="0" smtClean="0"/>
              <a:t>Keep him/her in the loop for the planned direction of the incident</a:t>
            </a:r>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25</a:t>
            </a:fld>
            <a:endParaRPr lang="en-US"/>
          </a:p>
        </p:txBody>
      </p:sp>
    </p:spTree>
    <p:extLst>
      <p:ext uri="{BB962C8B-B14F-4D97-AF65-F5344CB8AC3E}">
        <p14:creationId xmlns:p14="http://schemas.microsoft.com/office/powerpoint/2010/main" val="3298860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9088" y="779463"/>
            <a:ext cx="3184525" cy="2387600"/>
          </a:xfrm>
        </p:spPr>
      </p:sp>
      <p:sp>
        <p:nvSpPr>
          <p:cNvPr id="3" name="Notes Placeholder 2"/>
          <p:cNvSpPr>
            <a:spLocks noGrp="1"/>
          </p:cNvSpPr>
          <p:nvPr>
            <p:ph type="body" idx="1"/>
          </p:nvPr>
        </p:nvSpPr>
        <p:spPr>
          <a:xfrm>
            <a:off x="685800" y="3422469"/>
            <a:ext cx="5486400" cy="4711881"/>
          </a:xfrm>
        </p:spPr>
        <p:txBody>
          <a:bodyPr/>
          <a:lstStyle/>
          <a:p>
            <a:r>
              <a:rPr lang="en-US" dirty="0" smtClean="0"/>
              <a:t>The </a:t>
            </a:r>
            <a:r>
              <a:rPr lang="en-US" dirty="0"/>
              <a:t>Finance/Administration Section has several key responsibilities.  </a:t>
            </a:r>
            <a:r>
              <a:rPr lang="en-US" dirty="0" smtClean="0"/>
              <a:t>These include: </a:t>
            </a:r>
          </a:p>
          <a:p>
            <a:pPr marL="171450" indent="-171450">
              <a:buFont typeface="Arial" panose="020B0604020202020204" pitchFamily="34" charset="0"/>
              <a:buChar char="•"/>
            </a:pPr>
            <a:r>
              <a:rPr lang="en-US" dirty="0" smtClean="0"/>
              <a:t>assuring a </a:t>
            </a:r>
            <a:r>
              <a:rPr lang="en-US" dirty="0"/>
              <a:t>contractual and financial process is in place for emergency procurement of supplies, equipment, space and </a:t>
            </a:r>
            <a:r>
              <a:rPr lang="en-US" dirty="0" smtClean="0"/>
              <a:t>personnel</a:t>
            </a:r>
          </a:p>
          <a:p>
            <a:pPr marL="171450" indent="-171450">
              <a:buFont typeface="Arial" panose="020B0604020202020204" pitchFamily="34" charset="0"/>
              <a:buChar char="•"/>
            </a:pPr>
            <a:r>
              <a:rPr lang="en-US" dirty="0" smtClean="0"/>
              <a:t>interpreting </a:t>
            </a:r>
            <a:r>
              <a:rPr lang="en-US" dirty="0"/>
              <a:t>human resource </a:t>
            </a:r>
            <a:r>
              <a:rPr lang="en-US" dirty="0" smtClean="0"/>
              <a:t>policies</a:t>
            </a:r>
          </a:p>
          <a:p>
            <a:pPr marL="171450" indent="-171450">
              <a:buFont typeface="Arial" panose="020B0604020202020204" pitchFamily="34" charset="0"/>
              <a:buChar char="•"/>
            </a:pPr>
            <a:r>
              <a:rPr lang="en-US" dirty="0" smtClean="0"/>
              <a:t>tracking fiscal </a:t>
            </a:r>
            <a:r>
              <a:rPr lang="en-US" dirty="0"/>
              <a:t>resources that are expended during the response (so that costs can be recovered by the </a:t>
            </a:r>
            <a:r>
              <a:rPr lang="en-US" dirty="0" smtClean="0"/>
              <a:t>department </a:t>
            </a:r>
            <a:r>
              <a:rPr lang="en-US" dirty="0"/>
              <a:t>during the recovery phase of the </a:t>
            </a:r>
            <a:r>
              <a:rPr lang="en-US" dirty="0" smtClean="0"/>
              <a:t>event</a:t>
            </a:r>
          </a:p>
          <a:p>
            <a:endParaRPr lang="en-US" dirty="0"/>
          </a:p>
          <a:p>
            <a:r>
              <a:rPr lang="en-US" dirty="0" smtClean="0"/>
              <a:t>The Finance/Administration Chief manages all financial aspects of an incident. His/her work can serve </a:t>
            </a:r>
            <a:r>
              <a:rPr lang="en-US" dirty="0"/>
              <a:t>to prevent a financial or human resource disaster after the </a:t>
            </a:r>
            <a:r>
              <a:rPr lang="en-US" dirty="0" smtClean="0"/>
              <a:t>event.</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26</a:t>
            </a:fld>
            <a:endParaRPr lang="en-US"/>
          </a:p>
        </p:txBody>
      </p:sp>
    </p:spTree>
    <p:extLst>
      <p:ext uri="{BB962C8B-B14F-4D97-AF65-F5344CB8AC3E}">
        <p14:creationId xmlns:p14="http://schemas.microsoft.com/office/powerpoint/2010/main" val="32910009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a:xfrm>
            <a:off x="685800" y="4473892"/>
            <a:ext cx="5486400" cy="4510088"/>
          </a:xfrm>
        </p:spPr>
        <p:txBody>
          <a:bodyPr/>
          <a:lstStyle/>
          <a:p>
            <a:r>
              <a:rPr lang="en-US" dirty="0"/>
              <a:t>As Incident Commander, you should expect your </a:t>
            </a:r>
            <a:r>
              <a:rPr lang="en-US" dirty="0" smtClean="0"/>
              <a:t>Finance Section </a:t>
            </a:r>
            <a:r>
              <a:rPr lang="en-US" dirty="0"/>
              <a:t>Chief to:</a:t>
            </a:r>
          </a:p>
          <a:p>
            <a:pPr marL="171450" indent="-171450">
              <a:buFont typeface="Arial" panose="020B0604020202020204" pitchFamily="34" charset="0"/>
              <a:buChar char="•"/>
            </a:pPr>
            <a:r>
              <a:rPr lang="en-US" dirty="0" smtClean="0"/>
              <a:t>Advise and counsel all Command and General staff about fiscal, contractual and other administrative matters</a:t>
            </a:r>
          </a:p>
          <a:p>
            <a:pPr marL="171450" indent="-171450">
              <a:buFont typeface="Arial" panose="020B0604020202020204" pitchFamily="34" charset="0"/>
              <a:buChar char="•"/>
            </a:pPr>
            <a:r>
              <a:rPr lang="en-US" dirty="0" smtClean="0"/>
              <a:t>Be prepared to provide cost analysis if requested by you or the responsible agency</a:t>
            </a:r>
          </a:p>
          <a:p>
            <a:pPr marL="171450" indent="-171450">
              <a:buFont typeface="Arial" panose="020B0604020202020204" pitchFamily="34" charset="0"/>
              <a:buChar char="•"/>
            </a:pPr>
            <a:r>
              <a:rPr lang="en-US" dirty="0" smtClean="0"/>
              <a:t>Attend all briefing and strategy sessions; provide input</a:t>
            </a:r>
          </a:p>
          <a:p>
            <a:pPr marL="171450" indent="-171450">
              <a:buFont typeface="Arial" panose="020B0604020202020204" pitchFamily="34" charset="0"/>
              <a:buChar char="•"/>
            </a:pPr>
            <a:r>
              <a:rPr lang="en-US" dirty="0" smtClean="0"/>
              <a:t>Coordinate with all staff members and cooperating agency representatives</a:t>
            </a:r>
          </a:p>
          <a:p>
            <a:pPr marL="171450" indent="-171450">
              <a:buFont typeface="Arial" panose="020B0604020202020204" pitchFamily="34" charset="0"/>
              <a:buChar char="•"/>
            </a:pPr>
            <a:r>
              <a:rPr lang="en-US" dirty="0" smtClean="0"/>
              <a:t>Possess good knowledge and ability to operate the Finance Section effectively</a:t>
            </a:r>
          </a:p>
          <a:p>
            <a:pPr marL="171450" indent="-171450">
              <a:buFont typeface="Arial" panose="020B0604020202020204" pitchFamily="34" charset="0"/>
              <a:buChar char="•"/>
            </a:pPr>
            <a:r>
              <a:rPr lang="en-US" dirty="0" smtClean="0"/>
              <a:t>Coordinate with all responsible agencies to ensure their administrative requirements are met</a:t>
            </a:r>
            <a:endParaRPr lang="en-US" dirty="0"/>
          </a:p>
          <a:p>
            <a:endParaRPr lang="en-US" dirty="0"/>
          </a:p>
          <a:p>
            <a:r>
              <a:rPr lang="en-US" dirty="0"/>
              <a:t>The </a:t>
            </a:r>
            <a:r>
              <a:rPr lang="en-US" dirty="0" smtClean="0"/>
              <a:t>Finance </a:t>
            </a:r>
            <a:r>
              <a:rPr lang="en-US" dirty="0"/>
              <a:t>Chief expects the following from you as Incident Commander; that you will:</a:t>
            </a:r>
          </a:p>
          <a:p>
            <a:pPr marL="171450" indent="-171450">
              <a:buFont typeface="Arial" panose="020B0604020202020204" pitchFamily="34" charset="0"/>
              <a:buChar char="•"/>
            </a:pPr>
            <a:r>
              <a:rPr lang="en-US" dirty="0"/>
              <a:t>Provide </a:t>
            </a:r>
            <a:r>
              <a:rPr lang="en-US" dirty="0" smtClean="0"/>
              <a:t>general advice and counsel</a:t>
            </a:r>
          </a:p>
          <a:p>
            <a:pPr marL="171450" indent="-171450">
              <a:buFont typeface="Arial" panose="020B0604020202020204" pitchFamily="34" charset="0"/>
              <a:buChar char="•"/>
            </a:pPr>
            <a:r>
              <a:rPr lang="en-US" dirty="0" smtClean="0"/>
              <a:t>Provide financial and political constraints</a:t>
            </a:r>
          </a:p>
          <a:p>
            <a:pPr marL="171450" indent="-171450">
              <a:buFont typeface="Arial" panose="020B0604020202020204" pitchFamily="34" charset="0"/>
              <a:buChar char="•"/>
            </a:pPr>
            <a:r>
              <a:rPr lang="en-US" dirty="0" smtClean="0"/>
              <a:t>Provide feedback on performance and evaluation</a:t>
            </a:r>
          </a:p>
          <a:p>
            <a:pPr marL="171450" indent="-171450">
              <a:buFont typeface="Arial" panose="020B0604020202020204" pitchFamily="34" charset="0"/>
              <a:buChar char="•"/>
            </a:pPr>
            <a:r>
              <a:rPr lang="en-US" dirty="0" smtClean="0"/>
              <a:t>Provide approval of excess duty time</a:t>
            </a:r>
          </a:p>
          <a:p>
            <a:endParaRPr lang="en-US" dirty="0"/>
          </a:p>
          <a:p>
            <a:r>
              <a:rPr lang="en-US" b="1" i="1" dirty="0" smtClean="0"/>
              <a:t>Bridge to next  section</a:t>
            </a:r>
            <a:r>
              <a:rPr lang="en-US" dirty="0" smtClean="0"/>
              <a:t>:</a:t>
            </a:r>
          </a:p>
          <a:p>
            <a:r>
              <a:rPr lang="en-US" dirty="0" smtClean="0"/>
              <a:t>Now that we have had the opportunity to review the roles and responsibilities of key command and general staff members, and then to discuss the standard expectations you have for each member of your IMT and they of you – </a:t>
            </a:r>
          </a:p>
          <a:p>
            <a:r>
              <a:rPr lang="en-US" dirty="0" smtClean="0"/>
              <a:t>It is now time to apply this information through a delegation activity.</a:t>
            </a:r>
          </a:p>
          <a:p>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27</a:t>
            </a:fld>
            <a:endParaRPr lang="en-US"/>
          </a:p>
        </p:txBody>
      </p:sp>
    </p:spTree>
    <p:extLst>
      <p:ext uri="{BB962C8B-B14F-4D97-AF65-F5344CB8AC3E}">
        <p14:creationId xmlns:p14="http://schemas.microsoft.com/office/powerpoint/2010/main" val="10847146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Situation Unit Leader</a:t>
            </a:r>
          </a:p>
          <a:p>
            <a:r>
              <a:rPr lang="en-US" dirty="0"/>
              <a:t>	</a:t>
            </a:r>
            <a:endParaRPr lang="en-US" dirty="0" smtClean="0"/>
          </a:p>
          <a:p>
            <a:r>
              <a:rPr lang="en-US" dirty="0" smtClean="0"/>
              <a:t>If a Situation Unit Leader has not been assigned, then the Planning Chief</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28</a:t>
            </a:fld>
            <a:endParaRPr lang="en-US"/>
          </a:p>
        </p:txBody>
      </p:sp>
    </p:spTree>
    <p:extLst>
      <p:ext uri="{BB962C8B-B14F-4D97-AF65-F5344CB8AC3E}">
        <p14:creationId xmlns:p14="http://schemas.microsoft.com/office/powerpoint/2010/main" val="7960315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Logistics Chief</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29</a:t>
            </a:fld>
            <a:endParaRPr lang="en-US"/>
          </a:p>
        </p:txBody>
      </p:sp>
    </p:spTree>
    <p:extLst>
      <p:ext uri="{BB962C8B-B14F-4D97-AF65-F5344CB8AC3E}">
        <p14:creationId xmlns:p14="http://schemas.microsoft.com/office/powerpoint/2010/main" val="2255281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6700" y="304800"/>
            <a:ext cx="2978150" cy="2233613"/>
          </a:xfrm>
        </p:spPr>
      </p:sp>
      <p:sp>
        <p:nvSpPr>
          <p:cNvPr id="3" name="Notes Placeholder 2"/>
          <p:cNvSpPr>
            <a:spLocks noGrp="1"/>
          </p:cNvSpPr>
          <p:nvPr>
            <p:ph type="body" idx="1"/>
          </p:nvPr>
        </p:nvSpPr>
        <p:spPr>
          <a:xfrm>
            <a:off x="542925" y="2749867"/>
            <a:ext cx="5486400" cy="6175058"/>
          </a:xfrm>
        </p:spPr>
        <p:txBody>
          <a:bodyPr/>
          <a:lstStyle/>
          <a:p>
            <a:r>
              <a:rPr lang="en-US" dirty="0"/>
              <a:t>Unlike many of the </a:t>
            </a:r>
            <a:r>
              <a:rPr lang="en-US" dirty="0" smtClean="0"/>
              <a:t>public safety </a:t>
            </a:r>
            <a:r>
              <a:rPr lang="en-US" dirty="0"/>
              <a:t>services </a:t>
            </a:r>
            <a:r>
              <a:rPr lang="en-US" dirty="0" smtClean="0"/>
              <a:t>(e.g., </a:t>
            </a:r>
            <a:r>
              <a:rPr lang="en-US" dirty="0"/>
              <a:t>fire, police, </a:t>
            </a:r>
            <a:r>
              <a:rPr lang="en-US" dirty="0" smtClean="0"/>
              <a:t>emergency medical services) </a:t>
            </a:r>
            <a:r>
              <a:rPr lang="en-US" dirty="0"/>
              <a:t>that have historically </a:t>
            </a:r>
            <a:r>
              <a:rPr lang="en-US" dirty="0" smtClean="0"/>
              <a:t>utilized the incident command system (ICS), </a:t>
            </a:r>
            <a:r>
              <a:rPr lang="en-US" dirty="0"/>
              <a:t>public health does not generally operate in a strict command and control structure on a day-to-day basis. In fact, many of the terms used in the ICS initially may not seem </a:t>
            </a:r>
            <a:r>
              <a:rPr lang="en-US" dirty="0" smtClean="0"/>
              <a:t>applicable, or even comfortable, </a:t>
            </a:r>
            <a:r>
              <a:rPr lang="en-US" dirty="0"/>
              <a:t>to public </a:t>
            </a:r>
            <a:r>
              <a:rPr lang="en-US" dirty="0" smtClean="0"/>
              <a:t>health.</a:t>
            </a:r>
          </a:p>
          <a:p>
            <a:endParaRPr lang="en-US" dirty="0"/>
          </a:p>
          <a:p>
            <a:r>
              <a:rPr lang="en-US" dirty="0" smtClean="0"/>
              <a:t>However, in many public health incidents, public health emergency managers have made many difficult decisions such as when to close schools, dispense medication and how to allocate scarce resources. These decisions have ensured that activities such as </a:t>
            </a:r>
            <a:r>
              <a:rPr lang="en-US" dirty="0" err="1" smtClean="0"/>
              <a:t>biosurveillance</a:t>
            </a:r>
            <a:r>
              <a:rPr lang="en-US" dirty="0" smtClean="0"/>
              <a:t>, vaccine or antibiotic dispensing and public communication, are coordinated and deployed in a timely manner.</a:t>
            </a:r>
          </a:p>
          <a:p>
            <a:endParaRPr lang="en-US" dirty="0"/>
          </a:p>
          <a:p>
            <a:r>
              <a:rPr lang="en-US" dirty="0" smtClean="0"/>
              <a:t>Think of how information is communicated and decisions made within your public health department both during business as usual as well as during emergencies. Many </a:t>
            </a:r>
            <a:r>
              <a:rPr lang="en-US" dirty="0"/>
              <a:t>public health </a:t>
            </a:r>
            <a:r>
              <a:rPr lang="en-US" dirty="0" smtClean="0"/>
              <a:t>departments </a:t>
            </a:r>
            <a:r>
              <a:rPr lang="en-US" dirty="0"/>
              <a:t>are </a:t>
            </a:r>
            <a:r>
              <a:rPr lang="en-US" dirty="0" smtClean="0"/>
              <a:t>small so communication </a:t>
            </a:r>
            <a:r>
              <a:rPr lang="en-US" dirty="0"/>
              <a:t>within the agency is relatively </a:t>
            </a:r>
            <a:r>
              <a:rPr lang="en-US" dirty="0" smtClean="0"/>
              <a:t>easy. Then during emergency response, each </a:t>
            </a:r>
            <a:r>
              <a:rPr lang="en-US" dirty="0"/>
              <a:t>member of the agency performs multiple </a:t>
            </a:r>
            <a:r>
              <a:rPr lang="en-US" dirty="0" smtClean="0"/>
              <a:t>tasks and </a:t>
            </a:r>
            <a:r>
              <a:rPr lang="en-US" dirty="0"/>
              <a:t>the concepts of command and control and use of defined titles are usually not an issue. </a:t>
            </a:r>
            <a:r>
              <a:rPr lang="en-US" dirty="0" smtClean="0"/>
              <a:t>Even in large local and state public health departments, there are established chains of communication and decision-making. This can be a challenge during emergency responses involving multiple divisions/units within the health department.</a:t>
            </a:r>
          </a:p>
          <a:p>
            <a:endParaRPr lang="en-US" dirty="0"/>
          </a:p>
          <a:p>
            <a:r>
              <a:rPr lang="en-US" dirty="0" smtClean="0"/>
              <a:t>The consensus-based decision-making style comfortable for public health can hinder emergency response. </a:t>
            </a:r>
          </a:p>
          <a:p>
            <a:endParaRPr lang="en-US" dirty="0"/>
          </a:p>
          <a:p>
            <a:r>
              <a:rPr lang="en-US" dirty="0" smtClean="0"/>
              <a:t>As Incident Commander, you and your team may need to make decisions based on incomplete information. You also may have to make decisions as the leader of the response – you can get input from others, but you may not have time to get input from everyone and/or to get consensus.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a:t>
            </a:fld>
            <a:endParaRPr lang="en-US"/>
          </a:p>
        </p:txBody>
      </p:sp>
    </p:spTree>
    <p:extLst>
      <p:ext uri="{BB962C8B-B14F-4D97-AF65-F5344CB8AC3E}">
        <p14:creationId xmlns:p14="http://schemas.microsoft.com/office/powerpoint/2010/main" val="39360795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Give to Situation Unit.</a:t>
            </a:r>
          </a:p>
          <a:p>
            <a:r>
              <a:rPr lang="en-US" dirty="0"/>
              <a:t>	</a:t>
            </a:r>
            <a:endParaRPr lang="en-US" dirty="0" smtClean="0"/>
          </a:p>
          <a:p>
            <a:r>
              <a:rPr lang="en-US" dirty="0" smtClean="0"/>
              <a:t>Also use a Call-out to update Command &amp; General Staff.</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30</a:t>
            </a:fld>
            <a:endParaRPr lang="en-US"/>
          </a:p>
        </p:txBody>
      </p:sp>
    </p:spTree>
    <p:extLst>
      <p:ext uri="{BB962C8B-B14F-4D97-AF65-F5344CB8AC3E}">
        <p14:creationId xmlns:p14="http://schemas.microsoft.com/office/powerpoint/2010/main" val="28693400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Operations Chief</a:t>
            </a:r>
          </a:p>
          <a:p>
            <a:r>
              <a:rPr lang="en-US" dirty="0"/>
              <a:t>	</a:t>
            </a:r>
            <a:endParaRPr lang="en-US" dirty="0" smtClean="0"/>
          </a:p>
          <a:p>
            <a:r>
              <a:rPr lang="en-US" dirty="0" smtClean="0"/>
              <a:t>Operations Chief would connect with health department subject matter experts to develop a response.</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31</a:t>
            </a:fld>
            <a:endParaRPr lang="en-US"/>
          </a:p>
        </p:txBody>
      </p:sp>
    </p:spTree>
    <p:extLst>
      <p:ext uri="{BB962C8B-B14F-4D97-AF65-F5344CB8AC3E}">
        <p14:creationId xmlns:p14="http://schemas.microsoft.com/office/powerpoint/2010/main" val="17028067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87886-791A-4DC3-82E5-5B9F70B668F4}" type="slidenum">
              <a:rPr lang="en-US" smtClean="0"/>
              <a:t>32</a:t>
            </a:fld>
            <a:endParaRPr lang="en-US"/>
          </a:p>
        </p:txBody>
      </p:sp>
    </p:spTree>
    <p:extLst>
      <p:ext uri="{BB962C8B-B14F-4D97-AF65-F5344CB8AC3E}">
        <p14:creationId xmlns:p14="http://schemas.microsoft.com/office/powerpoint/2010/main" val="29908675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Logistics Chief</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33</a:t>
            </a:fld>
            <a:endParaRPr lang="en-US"/>
          </a:p>
        </p:txBody>
      </p:sp>
    </p:spTree>
    <p:extLst>
      <p:ext uri="{BB962C8B-B14F-4D97-AF65-F5344CB8AC3E}">
        <p14:creationId xmlns:p14="http://schemas.microsoft.com/office/powerpoint/2010/main" val="38965270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Assign to Operations Chief, Logistics Chief  and Planning Chief to solve.</a:t>
            </a:r>
          </a:p>
          <a:p>
            <a:r>
              <a:rPr lang="en-US" dirty="0"/>
              <a:t>	</a:t>
            </a:r>
            <a:endParaRPr lang="en-US" dirty="0" smtClean="0"/>
          </a:p>
          <a:p>
            <a:r>
              <a:rPr lang="en-US" dirty="0" smtClean="0"/>
              <a:t>Also inform PIO.</a:t>
            </a:r>
          </a:p>
          <a:p>
            <a:r>
              <a:rPr lang="en-US" dirty="0"/>
              <a:t>	</a:t>
            </a:r>
            <a:endParaRPr lang="en-US" dirty="0" smtClean="0"/>
          </a:p>
          <a:p>
            <a:r>
              <a:rPr lang="en-US" dirty="0" smtClean="0"/>
              <a:t>Key command and general staff need to be involved because this is a change in strategy as well as an increase in resources.</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34</a:t>
            </a:fld>
            <a:endParaRPr lang="en-US"/>
          </a:p>
        </p:txBody>
      </p:sp>
    </p:spTree>
    <p:extLst>
      <p:ext uri="{BB962C8B-B14F-4D97-AF65-F5344CB8AC3E}">
        <p14:creationId xmlns:p14="http://schemas.microsoft.com/office/powerpoint/2010/main" val="40379590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B87886-791A-4DC3-82E5-5B9F70B668F4}" type="slidenum">
              <a:rPr lang="en-US" smtClean="0"/>
              <a:t>35</a:t>
            </a:fld>
            <a:endParaRPr lang="en-US"/>
          </a:p>
        </p:txBody>
      </p:sp>
    </p:spTree>
    <p:extLst>
      <p:ext uri="{BB962C8B-B14F-4D97-AF65-F5344CB8AC3E}">
        <p14:creationId xmlns:p14="http://schemas.microsoft.com/office/powerpoint/2010/main" val="11572550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Liaison Chief. However, the Incident Commander needs to stay involved because of the political nature of this request.</a:t>
            </a:r>
          </a:p>
          <a:p>
            <a:r>
              <a:rPr lang="en-US" dirty="0" smtClean="0"/>
              <a:t>	</a:t>
            </a:r>
          </a:p>
          <a:p>
            <a:r>
              <a:rPr lang="en-US" dirty="0" smtClean="0"/>
              <a:t>Incident Commander/Manager may also want to meet with the State Commissioner (Head) of Health for direction in how to respond.</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36</a:t>
            </a:fld>
            <a:endParaRPr lang="en-US"/>
          </a:p>
        </p:txBody>
      </p:sp>
    </p:spTree>
    <p:extLst>
      <p:ext uri="{BB962C8B-B14F-4D97-AF65-F5344CB8AC3E}">
        <p14:creationId xmlns:p14="http://schemas.microsoft.com/office/powerpoint/2010/main" val="10972806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Refer facility to local emergency manager for assistance.</a:t>
            </a:r>
          </a:p>
          <a:p>
            <a:r>
              <a:rPr lang="en-US" dirty="0"/>
              <a:t>	</a:t>
            </a:r>
            <a:endParaRPr lang="en-US" dirty="0" smtClean="0"/>
          </a:p>
          <a:p>
            <a:r>
              <a:rPr lang="en-US" dirty="0" smtClean="0"/>
              <a:t>Provide information to Operations for awareness and potential evacuation planning if the facility is unable to secure additional generators.</a:t>
            </a:r>
          </a:p>
          <a:p>
            <a:r>
              <a:rPr lang="en-US" dirty="0"/>
              <a:t>	</a:t>
            </a:r>
            <a:endParaRPr lang="en-US" dirty="0" smtClean="0"/>
          </a:p>
          <a:p>
            <a:r>
              <a:rPr lang="en-US" dirty="0" smtClean="0"/>
              <a:t>Also FYI department</a:t>
            </a:r>
            <a:r>
              <a:rPr lang="en-US" baseline="0" dirty="0" smtClean="0"/>
              <a:t> health care/ nursing home regulators</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37</a:t>
            </a:fld>
            <a:endParaRPr lang="en-US"/>
          </a:p>
        </p:txBody>
      </p:sp>
    </p:spTree>
    <p:extLst>
      <p:ext uri="{BB962C8B-B14F-4D97-AF65-F5344CB8AC3E}">
        <p14:creationId xmlns:p14="http://schemas.microsoft.com/office/powerpoint/2010/main" val="7707130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Logistics Chief</a:t>
            </a:r>
          </a:p>
          <a:p>
            <a:r>
              <a:rPr lang="en-US" dirty="0"/>
              <a:t>	</a:t>
            </a:r>
            <a:endParaRPr lang="en-US" dirty="0" smtClean="0"/>
          </a:p>
          <a:p>
            <a:r>
              <a:rPr lang="en-US" dirty="0" smtClean="0"/>
              <a:t>Logistics Chief could activate tactical communications to establish radio communications with district office.</a:t>
            </a:r>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38</a:t>
            </a:fld>
            <a:endParaRPr lang="en-US"/>
          </a:p>
        </p:txBody>
      </p:sp>
    </p:spTree>
    <p:extLst>
      <p:ext uri="{BB962C8B-B14F-4D97-AF65-F5344CB8AC3E}">
        <p14:creationId xmlns:p14="http://schemas.microsoft.com/office/powerpoint/2010/main" val="23614811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Safety Officer</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39</a:t>
            </a:fld>
            <a:endParaRPr lang="en-US"/>
          </a:p>
        </p:txBody>
      </p:sp>
    </p:spTree>
    <p:extLst>
      <p:ext uri="{BB962C8B-B14F-4D97-AF65-F5344CB8AC3E}">
        <p14:creationId xmlns:p14="http://schemas.microsoft.com/office/powerpoint/2010/main" val="646613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63700" y="498475"/>
            <a:ext cx="3228975" cy="2420938"/>
          </a:xfrm>
        </p:spPr>
      </p:sp>
      <p:sp>
        <p:nvSpPr>
          <p:cNvPr id="3" name="Notes Placeholder 2"/>
          <p:cNvSpPr>
            <a:spLocks noGrp="1"/>
          </p:cNvSpPr>
          <p:nvPr>
            <p:ph type="body" idx="1"/>
          </p:nvPr>
        </p:nvSpPr>
        <p:spPr>
          <a:xfrm>
            <a:off x="534987" y="3130867"/>
            <a:ext cx="5486400" cy="5699100"/>
          </a:xfrm>
        </p:spPr>
        <p:txBody>
          <a:bodyPr/>
          <a:lstStyle/>
          <a:p>
            <a:endParaRPr lang="en-US" dirty="0" smtClean="0"/>
          </a:p>
          <a:p>
            <a:endParaRPr lang="en-US" dirty="0" smtClean="0"/>
          </a:p>
          <a:p>
            <a:r>
              <a:rPr lang="en-US" dirty="0" smtClean="0"/>
              <a:t>ICS </a:t>
            </a:r>
            <a:r>
              <a:rPr lang="en-US" dirty="0"/>
              <a:t>is a model that can help public health address challenges in our business as usual mode of management and decision-making.</a:t>
            </a:r>
          </a:p>
          <a:p>
            <a:pPr marL="171450" indent="-171450">
              <a:buFont typeface="Arial" panose="020B0604020202020204" pitchFamily="34" charset="0"/>
              <a:buChar char="•"/>
            </a:pPr>
            <a:r>
              <a:rPr lang="en-US" dirty="0"/>
              <a:t>Establish chain of command to help ensure timely decisions are made</a:t>
            </a:r>
          </a:p>
          <a:p>
            <a:pPr marL="171450" indent="-171450">
              <a:buFont typeface="Arial" panose="020B0604020202020204" pitchFamily="34" charset="0"/>
              <a:buChar char="•"/>
            </a:pPr>
            <a:r>
              <a:rPr lang="en-US" dirty="0"/>
              <a:t>Provide tools to document known information to support decision-making</a:t>
            </a:r>
          </a:p>
          <a:p>
            <a:pPr marL="171450" indent="-171450">
              <a:buFont typeface="Arial" panose="020B0604020202020204" pitchFamily="34" charset="0"/>
              <a:buChar char="•"/>
            </a:pPr>
            <a:r>
              <a:rPr lang="en-US" dirty="0"/>
              <a:t>Distribute key tasks and activities to implement and track decisions and manage the emergency response.</a:t>
            </a:r>
          </a:p>
          <a:p>
            <a:endParaRPr lang="en-US" dirty="0"/>
          </a:p>
          <a:p>
            <a:r>
              <a:rPr lang="en-US" dirty="0" smtClean="0"/>
              <a:t>A common argument against the need for ICS is that public health workers</a:t>
            </a:r>
            <a:r>
              <a:rPr lang="en-US" baseline="0" dirty="0" smtClean="0"/>
              <a:t> </a:t>
            </a:r>
            <a:r>
              <a:rPr lang="en-US" dirty="0" smtClean="0"/>
              <a:t>are not usually first responders. However, with </a:t>
            </a:r>
            <a:r>
              <a:rPr lang="en-US" dirty="0"/>
              <a:t>emerging infectious diseases such as </a:t>
            </a:r>
            <a:r>
              <a:rPr lang="en-US" dirty="0" smtClean="0"/>
              <a:t>Ebola </a:t>
            </a:r>
            <a:r>
              <a:rPr lang="en-US" dirty="0"/>
              <a:t>and avian influenza and </a:t>
            </a:r>
            <a:r>
              <a:rPr lang="en-US" dirty="0" smtClean="0"/>
              <a:t>the increased </a:t>
            </a:r>
            <a:r>
              <a:rPr lang="en-US" dirty="0"/>
              <a:t>frequency of natural disasters, </a:t>
            </a:r>
            <a:r>
              <a:rPr lang="en-US" dirty="0" smtClean="0"/>
              <a:t>it is essential that all </a:t>
            </a:r>
            <a:r>
              <a:rPr lang="en-US" dirty="0"/>
              <a:t>public health agencies </a:t>
            </a:r>
            <a:r>
              <a:rPr lang="en-US" dirty="0" smtClean="0"/>
              <a:t>are able </a:t>
            </a:r>
            <a:r>
              <a:rPr lang="en-US" dirty="0"/>
              <a:t>to operate within large multi-jurisdictional response </a:t>
            </a:r>
            <a:r>
              <a:rPr lang="en-US" dirty="0" smtClean="0"/>
              <a:t>operations. </a:t>
            </a:r>
          </a:p>
          <a:p>
            <a:endParaRPr lang="en-US" dirty="0" smtClean="0"/>
          </a:p>
          <a:p>
            <a:r>
              <a:rPr lang="en-US" dirty="0" smtClean="0"/>
              <a:t>Therefore</a:t>
            </a:r>
            <a:r>
              <a:rPr lang="en-US" dirty="0"/>
              <a:t>, it is critical that public health workers have the ability to understand, work and communicate within the ICS and the overall NIMS framework. </a:t>
            </a:r>
            <a:r>
              <a:rPr lang="en-US" dirty="0" smtClean="0"/>
              <a:t>As designated incident commanders for your public health department, you need to not only be comfortable with the ICS structure, but also champion its use within your department.</a:t>
            </a:r>
          </a:p>
          <a:p>
            <a:endParaRPr lang="en-US" dirty="0"/>
          </a:p>
          <a:p>
            <a:r>
              <a:rPr lang="en-US" dirty="0" smtClean="0"/>
              <a:t>Again, public health departments</a:t>
            </a:r>
            <a:r>
              <a:rPr lang="en-US" baseline="0" dirty="0" smtClean="0"/>
              <a:t> </a:t>
            </a:r>
            <a:r>
              <a:rPr lang="en-US" dirty="0" smtClean="0"/>
              <a:t>cannot operate in its usual process-oriented, consensus-based approach when responding to public health emergencies requiring time-sensitive decisions.</a:t>
            </a:r>
          </a:p>
          <a:p>
            <a:endParaRPr lang="en-US" dirty="0"/>
          </a:p>
          <a:p>
            <a:r>
              <a:rPr lang="en-US" dirty="0" smtClean="0"/>
              <a:t>Let’s now review the key responsibilities for the ICS command and general staff positions.</a:t>
            </a:r>
            <a:endParaRPr lang="en-US" dirty="0"/>
          </a:p>
          <a:p>
            <a:endParaRPr lang="en-US" dirty="0" smtClean="0"/>
          </a:p>
        </p:txBody>
      </p:sp>
      <p:sp>
        <p:nvSpPr>
          <p:cNvPr id="4" name="Slide Number Placeholder 3"/>
          <p:cNvSpPr>
            <a:spLocks noGrp="1"/>
          </p:cNvSpPr>
          <p:nvPr>
            <p:ph type="sldNum" sz="quarter" idx="10"/>
          </p:nvPr>
        </p:nvSpPr>
        <p:spPr/>
        <p:txBody>
          <a:bodyPr/>
          <a:lstStyle/>
          <a:p>
            <a:fld id="{80B87886-791A-4DC3-82E5-5B9F70B668F4}" type="slidenum">
              <a:rPr lang="en-US" smtClean="0"/>
              <a:t>4</a:t>
            </a:fld>
            <a:endParaRPr lang="en-US"/>
          </a:p>
        </p:txBody>
      </p:sp>
    </p:spTree>
    <p:extLst>
      <p:ext uri="{BB962C8B-B14F-4D97-AF65-F5344CB8AC3E}">
        <p14:creationId xmlns:p14="http://schemas.microsoft.com/office/powerpoint/2010/main" val="6237944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Public Information Officer</a:t>
            </a:r>
          </a:p>
          <a:p>
            <a:r>
              <a:rPr lang="en-US" dirty="0"/>
              <a:t>	</a:t>
            </a:r>
            <a:endParaRPr lang="en-US" dirty="0" smtClean="0"/>
          </a:p>
          <a:p>
            <a:r>
              <a:rPr lang="en-US" dirty="0" smtClean="0"/>
              <a:t>PIO will work with agency subject matter experts to develop news release and/or fact sheets.</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40</a:t>
            </a:fld>
            <a:endParaRPr lang="en-US"/>
          </a:p>
        </p:txBody>
      </p:sp>
    </p:spTree>
    <p:extLst>
      <p:ext uri="{BB962C8B-B14F-4D97-AF65-F5344CB8AC3E}">
        <p14:creationId xmlns:p14="http://schemas.microsoft.com/office/powerpoint/2010/main" val="33457323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Inform Logistics Chief as FYI for potential brown outs.</a:t>
            </a:r>
          </a:p>
          <a:p>
            <a:r>
              <a:rPr lang="en-US" dirty="0"/>
              <a:t>	</a:t>
            </a:r>
            <a:endParaRPr lang="en-US" dirty="0" smtClean="0"/>
          </a:p>
          <a:p>
            <a:r>
              <a:rPr lang="en-US" dirty="0" smtClean="0"/>
              <a:t>Also</a:t>
            </a:r>
            <a:r>
              <a:rPr lang="en-US" baseline="0" dirty="0" smtClean="0"/>
              <a:t> p</a:t>
            </a:r>
            <a:r>
              <a:rPr lang="en-US" dirty="0" smtClean="0"/>
              <a:t>rovide information to Situation Lead for posting.</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41</a:t>
            </a:fld>
            <a:endParaRPr lang="en-US"/>
          </a:p>
        </p:txBody>
      </p:sp>
    </p:spTree>
    <p:extLst>
      <p:ext uri="{BB962C8B-B14F-4D97-AF65-F5344CB8AC3E}">
        <p14:creationId xmlns:p14="http://schemas.microsoft.com/office/powerpoint/2010/main" val="2808641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Best Answer:	Finance/Administration Chief – have ability to implement emergency purchasing and leasing procedures.</a:t>
            </a:r>
          </a:p>
          <a:p>
            <a:r>
              <a:rPr lang="en-US" dirty="0"/>
              <a:t>	</a:t>
            </a:r>
            <a:endParaRPr lang="en-US" dirty="0" smtClean="0"/>
          </a:p>
          <a:p>
            <a:r>
              <a:rPr lang="en-US" dirty="0" smtClean="0"/>
              <a:t>Logistics will</a:t>
            </a:r>
            <a:r>
              <a:rPr lang="en-US" baseline="0" dirty="0" smtClean="0"/>
              <a:t> work with Finance Chief to coordinate acquisition and ordering, too. </a:t>
            </a:r>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43</a:t>
            </a:fld>
            <a:endParaRPr lang="en-US"/>
          </a:p>
        </p:txBody>
      </p:sp>
    </p:spTree>
    <p:extLst>
      <p:ext uri="{BB962C8B-B14F-4D97-AF65-F5344CB8AC3E}">
        <p14:creationId xmlns:p14="http://schemas.microsoft.com/office/powerpoint/2010/main" val="19368826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2338" y="696913"/>
            <a:ext cx="2625725" cy="1970087"/>
          </a:xfrm>
        </p:spPr>
      </p:sp>
      <p:sp>
        <p:nvSpPr>
          <p:cNvPr id="3" name="Notes Placeholder 2"/>
          <p:cNvSpPr>
            <a:spLocks noGrp="1"/>
          </p:cNvSpPr>
          <p:nvPr>
            <p:ph type="body" idx="1"/>
          </p:nvPr>
        </p:nvSpPr>
        <p:spPr>
          <a:xfrm>
            <a:off x="381000" y="2895600"/>
            <a:ext cx="6477000" cy="6096000"/>
          </a:xfrm>
        </p:spPr>
        <p:txBody>
          <a:bodyPr>
            <a:normAutofit/>
          </a:bodyPr>
          <a:lstStyle/>
          <a:p>
            <a:r>
              <a:rPr lang="en-US" dirty="0" smtClean="0"/>
              <a:t>In the first module, we presented some foundational knowledge around leadership and</a:t>
            </a:r>
            <a:r>
              <a:rPr lang="en-US" baseline="0" dirty="0" smtClean="0"/>
              <a:t> applying everyday leadership skills to response situations</a:t>
            </a:r>
            <a:r>
              <a:rPr lang="en-US" dirty="0" smtClean="0"/>
              <a:t>. We also discussed how critical it is for the incident commander to have good crisis leadership skills. </a:t>
            </a:r>
          </a:p>
          <a:p>
            <a:endParaRPr lang="en-US" dirty="0" smtClean="0"/>
          </a:p>
          <a:p>
            <a:r>
              <a:rPr lang="en-US" dirty="0" smtClean="0"/>
              <a:t>Then the second module focused on communication skills.</a:t>
            </a:r>
          </a:p>
          <a:p>
            <a:endParaRPr lang="en-US" dirty="0" smtClean="0"/>
          </a:p>
          <a:p>
            <a:r>
              <a:rPr lang="en-US" dirty="0" smtClean="0"/>
              <a:t>In this third module, we reviewed some foundational knowledge about the role of incident commander and the roles of each member of the command and general staff team. We also</a:t>
            </a:r>
            <a:r>
              <a:rPr lang="en-US" baseline="0" dirty="0" smtClean="0"/>
              <a:t> discussed </a:t>
            </a:r>
            <a:r>
              <a:rPr lang="en-US" dirty="0" smtClean="0"/>
              <a:t>expectations – expectations the incident commander should have of his or her incident management team and the expectations of the team for the incident commander. Finally, we applied our knowledge through the action/skill of delegating tasks to our staff.</a:t>
            </a:r>
          </a:p>
          <a:p>
            <a:endParaRPr lang="en-US" dirty="0" smtClean="0"/>
          </a:p>
          <a:p>
            <a:r>
              <a:rPr lang="en-US" dirty="0" smtClean="0"/>
              <a:t>In our next unit, we will begin exploring</a:t>
            </a:r>
            <a:r>
              <a:rPr lang="en-US" baseline="0" dirty="0" smtClean="0"/>
              <a:t> the third part of our triangle, attitudes, as we identify how to form a reliable response team. </a:t>
            </a:r>
            <a:endParaRPr lang="en-US" dirty="0" smtClean="0"/>
          </a:p>
          <a:p>
            <a:endParaRPr lang="en-US" dirty="0"/>
          </a:p>
        </p:txBody>
      </p:sp>
      <p:sp>
        <p:nvSpPr>
          <p:cNvPr id="5" name="Footer Placeholder 3"/>
          <p:cNvSpPr>
            <a:spLocks noGrp="1"/>
          </p:cNvSpPr>
          <p:nvPr>
            <p:ph type="ftr" sz="quarter" idx="4"/>
          </p:nvPr>
        </p:nvSpPr>
        <p:spPr>
          <a:xfrm>
            <a:off x="266700" y="8418513"/>
            <a:ext cx="6477000" cy="533400"/>
          </a:xfrm>
        </p:spPr>
        <p:txBody>
          <a:bodyPr/>
          <a:lstStyle/>
          <a:p>
            <a:endParaRPr lang="en-US" dirty="0"/>
          </a:p>
        </p:txBody>
      </p:sp>
      <p:sp>
        <p:nvSpPr>
          <p:cNvPr id="6" name="Slide Number Placeholder 5"/>
          <p:cNvSpPr>
            <a:spLocks noGrp="1"/>
          </p:cNvSpPr>
          <p:nvPr>
            <p:ph type="sldNum" sz="quarter" idx="10"/>
          </p:nvPr>
        </p:nvSpPr>
        <p:spPr/>
        <p:txBody>
          <a:bodyPr/>
          <a:lstStyle/>
          <a:p>
            <a:fld id="{39971C29-32B3-41A5-A545-371B4BCC4C0E}" type="slidenum">
              <a:rPr lang="en-US" smtClean="0"/>
              <a:t>44</a:t>
            </a:fld>
            <a:endParaRPr lang="en-US" dirty="0"/>
          </a:p>
        </p:txBody>
      </p:sp>
    </p:spTree>
    <p:extLst>
      <p:ext uri="{BB962C8B-B14F-4D97-AF65-F5344CB8AC3E}">
        <p14:creationId xmlns:p14="http://schemas.microsoft.com/office/powerpoint/2010/main" val="3123144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a:t>Every incident requires that certain management functions be performed. The problem must be identified and assessed, a plan to deal with it developed and implemented, and the necessary resources procured and paid for. Regardless of the size of the incident, these management functions still will apply. </a:t>
            </a:r>
          </a:p>
          <a:p>
            <a:endParaRPr lang="en-US" dirty="0"/>
          </a:p>
          <a:p>
            <a:r>
              <a:rPr lang="en-US" dirty="0"/>
              <a:t>There are five major management functions that are the foundation upon which the ICS organization develops. These functions are: </a:t>
            </a:r>
          </a:p>
          <a:p>
            <a:endParaRPr lang="en-US" b="1" dirty="0"/>
          </a:p>
          <a:p>
            <a:r>
              <a:rPr lang="en-US" b="1" dirty="0"/>
              <a:t>Incident </a:t>
            </a:r>
            <a:r>
              <a:rPr lang="en-US" b="1" dirty="0" smtClean="0"/>
              <a:t>Command: </a:t>
            </a:r>
            <a:r>
              <a:rPr lang="en-US" dirty="0" smtClean="0"/>
              <a:t>Sets </a:t>
            </a:r>
            <a:r>
              <a:rPr lang="en-US" dirty="0"/>
              <a:t>the incident objectives, strategies, and priorities </a:t>
            </a:r>
            <a:r>
              <a:rPr lang="en-US" dirty="0" smtClean="0"/>
              <a:t>and </a:t>
            </a:r>
            <a:r>
              <a:rPr lang="en-US" dirty="0"/>
              <a:t>has overall responsibility for the incident. 	</a:t>
            </a:r>
          </a:p>
          <a:p>
            <a:r>
              <a:rPr lang="en-US" b="1" dirty="0" smtClean="0"/>
              <a:t>Operations:</a:t>
            </a:r>
            <a:r>
              <a:rPr lang="en-US" b="1" baseline="0" dirty="0" smtClean="0"/>
              <a:t> </a:t>
            </a:r>
            <a:r>
              <a:rPr lang="en-US" dirty="0" smtClean="0"/>
              <a:t>Conducts </a:t>
            </a:r>
            <a:r>
              <a:rPr lang="en-US" dirty="0"/>
              <a:t>operations to reach the incident objectives. </a:t>
            </a:r>
            <a:r>
              <a:rPr lang="en-US" dirty="0" smtClean="0"/>
              <a:t>Establishes </a:t>
            </a:r>
            <a:r>
              <a:rPr lang="en-US" dirty="0"/>
              <a:t>the tactics and directs all operational </a:t>
            </a:r>
            <a:r>
              <a:rPr lang="en-US" dirty="0" smtClean="0"/>
              <a:t>resources</a:t>
            </a:r>
            <a:r>
              <a:rPr lang="en-US" dirty="0"/>
              <a:t>. 	</a:t>
            </a:r>
          </a:p>
          <a:p>
            <a:r>
              <a:rPr lang="en-US" b="1" dirty="0" smtClean="0"/>
              <a:t>Planning: </a:t>
            </a:r>
            <a:r>
              <a:rPr lang="en-US" dirty="0" smtClean="0"/>
              <a:t>Supports </a:t>
            </a:r>
            <a:r>
              <a:rPr lang="en-US" dirty="0"/>
              <a:t>the incident action planning process by </a:t>
            </a:r>
            <a:r>
              <a:rPr lang="en-US" dirty="0" smtClean="0"/>
              <a:t>tracking </a:t>
            </a:r>
            <a:r>
              <a:rPr lang="en-US" dirty="0"/>
              <a:t>resources, collecting/analyzing </a:t>
            </a:r>
            <a:r>
              <a:rPr lang="en-US" dirty="0" smtClean="0"/>
              <a:t>information, and </a:t>
            </a:r>
            <a:r>
              <a:rPr lang="en-US" dirty="0"/>
              <a:t>maintaining </a:t>
            </a:r>
            <a:r>
              <a:rPr lang="en-US" dirty="0" smtClean="0"/>
              <a:t>documentation</a:t>
            </a:r>
            <a:r>
              <a:rPr lang="en-US" dirty="0"/>
              <a:t>. 	</a:t>
            </a:r>
          </a:p>
          <a:p>
            <a:r>
              <a:rPr lang="en-US" b="1" dirty="0" smtClean="0"/>
              <a:t>Logistics: </a:t>
            </a:r>
            <a:r>
              <a:rPr lang="en-US" dirty="0" smtClean="0"/>
              <a:t>Provides </a:t>
            </a:r>
            <a:r>
              <a:rPr lang="en-US" dirty="0"/>
              <a:t>resources and needed services to support the </a:t>
            </a:r>
            <a:r>
              <a:rPr lang="en-US" dirty="0" smtClean="0"/>
              <a:t>achievement </a:t>
            </a:r>
            <a:r>
              <a:rPr lang="en-US" dirty="0"/>
              <a:t>of the incident objectives. 	</a:t>
            </a:r>
          </a:p>
          <a:p>
            <a:r>
              <a:rPr lang="en-US" b="1" dirty="0"/>
              <a:t>Finance &amp; </a:t>
            </a:r>
            <a:r>
              <a:rPr lang="en-US" b="1" dirty="0" smtClean="0"/>
              <a:t>Administration: </a:t>
            </a:r>
            <a:r>
              <a:rPr lang="en-US" dirty="0" smtClean="0"/>
              <a:t>Monitors </a:t>
            </a:r>
            <a:r>
              <a:rPr lang="en-US" dirty="0"/>
              <a:t>costs related to the incident. Provides </a:t>
            </a:r>
            <a:r>
              <a:rPr lang="en-US" dirty="0" smtClean="0"/>
              <a:t>accounting</a:t>
            </a:r>
            <a:r>
              <a:rPr lang="en-US" dirty="0"/>
              <a:t>, procurement, time recording, and cost </a:t>
            </a:r>
            <a:r>
              <a:rPr lang="en-US" dirty="0" smtClean="0"/>
              <a:t>analyses</a:t>
            </a:r>
            <a:r>
              <a:rPr lang="en-US" dirty="0"/>
              <a:t>.	</a:t>
            </a:r>
          </a:p>
          <a:p>
            <a:endParaRPr lang="en-US" dirty="0"/>
          </a:p>
          <a:p>
            <a:r>
              <a:rPr lang="en-US" dirty="0"/>
              <a:t>The ICS organization is modular and has the capability to expand or contract to meet the needs of the incident. On a larger incident, the Incident Commander may create Sections and delegate the Operations, Planning, Logistics, and Finance/Administration functions.</a:t>
            </a:r>
          </a:p>
          <a:p>
            <a:endParaRPr lang="en-US" dirty="0"/>
          </a:p>
          <a:p>
            <a:r>
              <a:rPr lang="en-US" dirty="0"/>
              <a:t>When an IC finds that he/she is spending a disproportionate amount of time in one functional area and not able to maintain general oversight of all activities of the incident, it is time to fill a Command or General Staff position. Another sign that more staff need to assigned to the incident is when the span of control is exceeding the recommended 5-7 persons. It is important for the IC to be proactive in asking for help.</a:t>
            </a:r>
          </a:p>
          <a:p>
            <a:endParaRPr lang="en-US" dirty="0"/>
          </a:p>
          <a:p>
            <a:r>
              <a:rPr lang="en-US" dirty="0"/>
              <a:t>The IC may also need to open up more branches when he/she notices that the Section Chiefs are stressed and unable to manage oversight of their activities.</a:t>
            </a:r>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5</a:t>
            </a:fld>
            <a:endParaRPr lang="en-US"/>
          </a:p>
        </p:txBody>
      </p:sp>
    </p:spTree>
    <p:extLst>
      <p:ext uri="{BB962C8B-B14F-4D97-AF65-F5344CB8AC3E}">
        <p14:creationId xmlns:p14="http://schemas.microsoft.com/office/powerpoint/2010/main" val="1915792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39913" y="609600"/>
            <a:ext cx="3248025" cy="2436813"/>
          </a:xfrm>
        </p:spPr>
      </p:sp>
      <p:sp>
        <p:nvSpPr>
          <p:cNvPr id="3" name="Notes Placeholder 2"/>
          <p:cNvSpPr>
            <a:spLocks noGrp="1"/>
          </p:cNvSpPr>
          <p:nvPr>
            <p:ph type="body" idx="1"/>
          </p:nvPr>
        </p:nvSpPr>
        <p:spPr>
          <a:xfrm>
            <a:off x="685800" y="3381375"/>
            <a:ext cx="5486400" cy="5248275"/>
          </a:xfrm>
        </p:spPr>
        <p:txBody>
          <a:bodyPr/>
          <a:lstStyle/>
          <a:p>
            <a:r>
              <a:rPr lang="en-US" dirty="0" smtClean="0"/>
              <a:t>The Incident Commander (IC) is the person </a:t>
            </a:r>
            <a:r>
              <a:rPr lang="en-US" dirty="0"/>
              <a:t>in charge of the incident.  </a:t>
            </a:r>
            <a:r>
              <a:rPr lang="en-US" dirty="0" smtClean="0"/>
              <a:t>This is the only position that is always staffed when ICS is activated.</a:t>
            </a:r>
          </a:p>
          <a:p>
            <a:endParaRPr lang="en-US" dirty="0"/>
          </a:p>
          <a:p>
            <a:r>
              <a:rPr lang="en-US" dirty="0" smtClean="0"/>
              <a:t>The IC has overall responsibility for managing the incident by establishing objectives, planning strategies and implementing tactics. The IC has ultimate responsibility for:</a:t>
            </a:r>
          </a:p>
          <a:p>
            <a:pPr marL="171450" indent="-171450">
              <a:buFont typeface="Arial" panose="020B0604020202020204" pitchFamily="34" charset="0"/>
              <a:buChar char="•"/>
            </a:pPr>
            <a:r>
              <a:rPr lang="en-US" dirty="0"/>
              <a:t>e</a:t>
            </a:r>
            <a:r>
              <a:rPr lang="en-US" dirty="0" smtClean="0"/>
              <a:t>stablishing immediate priorities,</a:t>
            </a:r>
          </a:p>
          <a:p>
            <a:pPr marL="171450" indent="-171450">
              <a:buFont typeface="Arial" panose="020B0604020202020204" pitchFamily="34" charset="0"/>
              <a:buChar char="•"/>
            </a:pPr>
            <a:r>
              <a:rPr lang="en-US" dirty="0" smtClean="0"/>
              <a:t>developing </a:t>
            </a:r>
            <a:r>
              <a:rPr lang="en-US" dirty="0"/>
              <a:t>an Incident Action </a:t>
            </a:r>
            <a:r>
              <a:rPr lang="en-US" dirty="0" smtClean="0"/>
              <a:t>Plan (IAP)* that reflects incident objectives and strategies, </a:t>
            </a:r>
          </a:p>
          <a:p>
            <a:pPr marL="171450" indent="-171450">
              <a:buFont typeface="Arial" panose="020B0604020202020204" pitchFamily="34" charset="0"/>
              <a:buChar char="•"/>
            </a:pPr>
            <a:r>
              <a:rPr lang="en-US" dirty="0"/>
              <a:t>a</a:t>
            </a:r>
            <a:r>
              <a:rPr lang="en-US" dirty="0" smtClean="0"/>
              <a:t>llocating resources, and </a:t>
            </a:r>
          </a:p>
          <a:p>
            <a:pPr marL="171450" indent="-171450">
              <a:buFont typeface="Arial" panose="020B0604020202020204" pitchFamily="34" charset="0"/>
              <a:buChar char="•"/>
            </a:pPr>
            <a:r>
              <a:rPr lang="en-US" dirty="0" smtClean="0"/>
              <a:t>assuring </a:t>
            </a:r>
            <a:r>
              <a:rPr lang="en-US" dirty="0"/>
              <a:t>that the necessary sections are activated (or deactivated</a:t>
            </a:r>
            <a:r>
              <a:rPr lang="en-US" dirty="0" smtClean="0"/>
              <a:t>).</a:t>
            </a:r>
          </a:p>
          <a:p>
            <a:pPr marL="628650" lvl="1" indent="-171450">
              <a:buFont typeface="Arial" panose="020B0604020202020204" pitchFamily="34" charset="0"/>
              <a:buChar char="•"/>
            </a:pPr>
            <a:r>
              <a:rPr lang="en-US" dirty="0" smtClean="0"/>
              <a:t>The IC must ensure all necessary command and general staff positions are filled  or the responsibilities delegated to another position. Ultimately, the IC is responsible for all positions until they are assigned.</a:t>
            </a:r>
          </a:p>
          <a:p>
            <a:endParaRPr lang="en-US" dirty="0"/>
          </a:p>
          <a:p>
            <a:r>
              <a:rPr lang="en-US" dirty="0" smtClean="0"/>
              <a:t>The IC is specifically responsible for:</a:t>
            </a:r>
          </a:p>
          <a:p>
            <a:pPr marL="171450" indent="-171450">
              <a:buFont typeface="Arial" panose="020B0604020202020204" pitchFamily="34" charset="0"/>
              <a:buChar char="•"/>
            </a:pPr>
            <a:r>
              <a:rPr lang="en-US" dirty="0" smtClean="0"/>
              <a:t>Ensuring </a:t>
            </a:r>
            <a:r>
              <a:rPr lang="en-US" dirty="0"/>
              <a:t>incident safety</a:t>
            </a:r>
            <a:r>
              <a:rPr lang="en-US" dirty="0" smtClean="0"/>
              <a:t>.</a:t>
            </a:r>
          </a:p>
          <a:p>
            <a:pPr marL="171450" indent="-171450">
              <a:buFont typeface="Arial" panose="020B0604020202020204" pitchFamily="34" charset="0"/>
              <a:buChar char="•"/>
            </a:pPr>
            <a:r>
              <a:rPr lang="en-US" dirty="0" smtClean="0"/>
              <a:t>Providing </a:t>
            </a:r>
            <a:r>
              <a:rPr lang="en-US" dirty="0"/>
              <a:t>information to internal and external stakeholders. </a:t>
            </a:r>
          </a:p>
          <a:p>
            <a:pPr marL="171450" indent="-171450">
              <a:buFont typeface="Arial" panose="020B0604020202020204" pitchFamily="34" charset="0"/>
              <a:buChar char="•"/>
            </a:pPr>
            <a:r>
              <a:rPr lang="en-US" dirty="0" smtClean="0"/>
              <a:t> </a:t>
            </a:r>
            <a:r>
              <a:rPr lang="en-US" dirty="0"/>
              <a:t>Establishing and maintaining liaison with other agencies participating in the incident. </a:t>
            </a:r>
          </a:p>
          <a:p>
            <a:endParaRPr lang="en-US" dirty="0"/>
          </a:p>
          <a:p>
            <a:r>
              <a:rPr lang="en-US" dirty="0"/>
              <a:t>The </a:t>
            </a:r>
            <a:r>
              <a:rPr lang="en-US" dirty="0" smtClean="0"/>
              <a:t>IC </a:t>
            </a:r>
            <a:r>
              <a:rPr lang="en-US" dirty="0"/>
              <a:t>is responsible for ensuring that the public health agency incident mission and goals are synchronous with </a:t>
            </a:r>
            <a:r>
              <a:rPr lang="en-US" dirty="0" smtClean="0"/>
              <a:t>those </a:t>
            </a:r>
            <a:r>
              <a:rPr lang="en-US" dirty="0"/>
              <a:t>of the other responding agencies and </a:t>
            </a:r>
            <a:r>
              <a:rPr lang="en-US" dirty="0" smtClean="0"/>
              <a:t>jurisdictions.</a:t>
            </a:r>
          </a:p>
          <a:p>
            <a:endParaRPr lang="en-US" dirty="0"/>
          </a:p>
          <a:p>
            <a:r>
              <a:rPr lang="en-US" dirty="0" smtClean="0"/>
              <a:t>*NOTE: The </a:t>
            </a:r>
            <a:r>
              <a:rPr lang="en-US" dirty="0"/>
              <a:t>Command and General Staff all have responsibility for creating the IAP under the coordination of Planning. The IC signs/approves the IAP and is responsible for all of the directions contained in the IAP. </a:t>
            </a:r>
          </a:p>
        </p:txBody>
      </p:sp>
      <p:sp>
        <p:nvSpPr>
          <p:cNvPr id="4" name="Slide Number Placeholder 3"/>
          <p:cNvSpPr>
            <a:spLocks noGrp="1"/>
          </p:cNvSpPr>
          <p:nvPr>
            <p:ph type="sldNum" sz="quarter" idx="10"/>
          </p:nvPr>
        </p:nvSpPr>
        <p:spPr/>
        <p:txBody>
          <a:bodyPr/>
          <a:lstStyle/>
          <a:p>
            <a:fld id="{80B87886-791A-4DC3-82E5-5B9F70B668F4}" type="slidenum">
              <a:rPr lang="en-US" smtClean="0"/>
              <a:t>6</a:t>
            </a:fld>
            <a:endParaRPr lang="en-US"/>
          </a:p>
        </p:txBody>
      </p:sp>
      <p:cxnSp>
        <p:nvCxnSpPr>
          <p:cNvPr id="6" name="Straight Connector 5"/>
          <p:cNvCxnSpPr/>
          <p:nvPr/>
        </p:nvCxnSpPr>
        <p:spPr>
          <a:xfrm>
            <a:off x="800100" y="6991350"/>
            <a:ext cx="51435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8173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27188" y="665163"/>
            <a:ext cx="3457575" cy="2593975"/>
          </a:xfrm>
        </p:spPr>
      </p:sp>
      <p:sp>
        <p:nvSpPr>
          <p:cNvPr id="3" name="Notes Placeholder 2"/>
          <p:cNvSpPr>
            <a:spLocks noGrp="1"/>
          </p:cNvSpPr>
          <p:nvPr>
            <p:ph type="body" idx="1"/>
          </p:nvPr>
        </p:nvSpPr>
        <p:spPr>
          <a:xfrm>
            <a:off x="685800" y="3631474"/>
            <a:ext cx="5486400" cy="4502876"/>
          </a:xfrm>
        </p:spPr>
        <p:txBody>
          <a:bodyPr/>
          <a:lstStyle/>
          <a:p>
            <a:r>
              <a:rPr lang="en-US" dirty="0" smtClean="0"/>
              <a:t>Additional IC responsibilities:</a:t>
            </a:r>
          </a:p>
          <a:p>
            <a:pPr marL="171450" indent="-171450">
              <a:buFont typeface="Arial" panose="020B0604020202020204" pitchFamily="34" charset="0"/>
              <a:buChar char="•"/>
            </a:pPr>
            <a:r>
              <a:rPr lang="en-US" dirty="0" smtClean="0"/>
              <a:t>Manage planning meetings*</a:t>
            </a:r>
          </a:p>
          <a:p>
            <a:pPr marL="171450" indent="-171450">
              <a:buFont typeface="Arial" panose="020B0604020202020204" pitchFamily="34" charset="0"/>
              <a:buChar char="•"/>
            </a:pPr>
            <a:r>
              <a:rPr lang="en-US" dirty="0" smtClean="0"/>
              <a:t>Coordinate activity of the Command and General Staff</a:t>
            </a:r>
          </a:p>
          <a:p>
            <a:pPr marL="171450" indent="-171450">
              <a:buFont typeface="Arial" panose="020B0604020202020204" pitchFamily="34" charset="0"/>
              <a:buChar char="•"/>
            </a:pPr>
            <a:r>
              <a:rPr lang="en-US" dirty="0" smtClean="0"/>
              <a:t>Approve requests for additional resources or for the release of resources</a:t>
            </a:r>
          </a:p>
          <a:p>
            <a:pPr marL="171450" indent="-171450">
              <a:buFont typeface="Arial" panose="020B0604020202020204" pitchFamily="34" charset="0"/>
              <a:buChar char="•"/>
            </a:pPr>
            <a:r>
              <a:rPr lang="en-US" dirty="0" smtClean="0"/>
              <a:t>Authorizes release of information to the news media</a:t>
            </a:r>
          </a:p>
          <a:p>
            <a:pPr marL="171450" indent="-171450">
              <a:buFont typeface="Arial" panose="020B0604020202020204" pitchFamily="34" charset="0"/>
              <a:buChar char="•"/>
            </a:pPr>
            <a:r>
              <a:rPr lang="en-US" dirty="0" smtClean="0"/>
              <a:t>Orders demobilization of the incident when appropriate</a:t>
            </a:r>
          </a:p>
          <a:p>
            <a:pPr marL="171450" indent="-171450">
              <a:buFont typeface="Arial" panose="020B0604020202020204" pitchFamily="34" charset="0"/>
              <a:buChar char="•"/>
            </a:pPr>
            <a:r>
              <a:rPr lang="en-US" dirty="0" smtClean="0"/>
              <a:t>Ensure after-action reports are complete</a:t>
            </a:r>
          </a:p>
          <a:p>
            <a:pPr marL="171450" indent="-171450">
              <a:buFont typeface="Arial" panose="020B0604020202020204" pitchFamily="34" charset="0"/>
              <a:buChar char="•"/>
            </a:pPr>
            <a:r>
              <a:rPr lang="en-US" dirty="0" smtClean="0"/>
              <a:t>Display command presence</a:t>
            </a:r>
          </a:p>
          <a:p>
            <a:endParaRPr lang="en-US" dirty="0"/>
          </a:p>
          <a:p>
            <a:r>
              <a:rPr lang="en-US" dirty="0" smtClean="0"/>
              <a:t>The IC needs to coordinate with Command and General Staff. They will be looking to you for guidance.</a:t>
            </a:r>
          </a:p>
          <a:p>
            <a:endParaRPr lang="en-US" dirty="0"/>
          </a:p>
          <a:p>
            <a:r>
              <a:rPr lang="en-US" dirty="0" smtClean="0"/>
              <a:t>What is command presence? It is projecting a sense of calm and control</a:t>
            </a:r>
            <a:r>
              <a:rPr lang="en-US" dirty="0"/>
              <a:t> </a:t>
            </a:r>
            <a:r>
              <a:rPr lang="en-US" dirty="0" smtClean="0"/>
              <a:t>– or acting like a duck. You appear to be smoothly gliding across the water, but if someone looks beneath the surface, your little feet are paddling like crazy.</a:t>
            </a:r>
          </a:p>
          <a:p>
            <a:endParaRPr lang="en-US" dirty="0" smtClean="0"/>
          </a:p>
          <a:p>
            <a:r>
              <a:rPr lang="en-US" dirty="0" smtClean="0"/>
              <a:t>*NOTE: The Planning Section Chief is responsible for facilitating Planning Meetings, but the IC is responsible for making sure they happen, have direction and follow proper format. </a:t>
            </a:r>
          </a:p>
          <a:p>
            <a:endParaRPr lang="en-US" dirty="0" smtClean="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7</a:t>
            </a:fld>
            <a:endParaRPr lang="en-US"/>
          </a:p>
        </p:txBody>
      </p:sp>
    </p:spTree>
    <p:extLst>
      <p:ext uri="{BB962C8B-B14F-4D97-AF65-F5344CB8AC3E}">
        <p14:creationId xmlns:p14="http://schemas.microsoft.com/office/powerpoint/2010/main" val="3654052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49438" y="969963"/>
            <a:ext cx="3282950" cy="2462212"/>
          </a:xfrm>
        </p:spPr>
      </p:sp>
      <p:sp>
        <p:nvSpPr>
          <p:cNvPr id="3" name="Notes Placeholder 2"/>
          <p:cNvSpPr>
            <a:spLocks noGrp="1"/>
          </p:cNvSpPr>
          <p:nvPr>
            <p:ph type="body" idx="1"/>
          </p:nvPr>
        </p:nvSpPr>
        <p:spPr>
          <a:xfrm>
            <a:off x="685800" y="3701143"/>
            <a:ext cx="5486400" cy="4433207"/>
          </a:xfrm>
        </p:spPr>
        <p:txBody>
          <a:bodyPr/>
          <a:lstStyle/>
          <a:p>
            <a:r>
              <a:rPr lang="en-US" dirty="0"/>
              <a:t>A Deputy Incident Commander may be designated to: </a:t>
            </a:r>
          </a:p>
          <a:p>
            <a:r>
              <a:rPr lang="en-US" dirty="0"/>
              <a:t>• Perform specific tasks as requested by the Incident Commander. </a:t>
            </a:r>
          </a:p>
          <a:p>
            <a:r>
              <a:rPr lang="en-US" dirty="0"/>
              <a:t>• Perform the incident command function in a relief capacity. </a:t>
            </a:r>
          </a:p>
          <a:p>
            <a:r>
              <a:rPr lang="en-US" dirty="0"/>
              <a:t>• Represent an assisting agency that shares jurisdiction. </a:t>
            </a:r>
          </a:p>
          <a:p>
            <a:endParaRPr lang="en-US" dirty="0"/>
          </a:p>
          <a:p>
            <a:r>
              <a:rPr lang="en-US" dirty="0"/>
              <a:t>If a Deputy is assigned, he or she must be fully qualified to assume the Incident Commander’s position.</a:t>
            </a:r>
          </a:p>
        </p:txBody>
      </p:sp>
      <p:sp>
        <p:nvSpPr>
          <p:cNvPr id="4" name="Slide Number Placeholder 3"/>
          <p:cNvSpPr>
            <a:spLocks noGrp="1"/>
          </p:cNvSpPr>
          <p:nvPr>
            <p:ph type="sldNum" sz="quarter" idx="10"/>
          </p:nvPr>
        </p:nvSpPr>
        <p:spPr/>
        <p:txBody>
          <a:bodyPr/>
          <a:lstStyle/>
          <a:p>
            <a:fld id="{80B87886-791A-4DC3-82E5-5B9F70B668F4}" type="slidenum">
              <a:rPr lang="en-US" smtClean="0"/>
              <a:t>8</a:t>
            </a:fld>
            <a:endParaRPr lang="en-US"/>
          </a:p>
        </p:txBody>
      </p:sp>
    </p:spTree>
    <p:extLst>
      <p:ext uri="{BB962C8B-B14F-4D97-AF65-F5344CB8AC3E}">
        <p14:creationId xmlns:p14="http://schemas.microsoft.com/office/powerpoint/2010/main" val="1243442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r>
              <a:rPr lang="en-US" dirty="0" smtClean="0"/>
              <a:t>Command Staff members report directly to the IC</a:t>
            </a:r>
          </a:p>
          <a:p>
            <a:r>
              <a:rPr lang="en-US" dirty="0" smtClean="0"/>
              <a:t>Command Staff members are encouraged to interact with any position within the ICS for purposes of information exchange.</a:t>
            </a:r>
          </a:p>
          <a:p>
            <a:endParaRPr lang="en-US" dirty="0"/>
          </a:p>
        </p:txBody>
      </p:sp>
      <p:sp>
        <p:nvSpPr>
          <p:cNvPr id="4" name="Slide Number Placeholder 3"/>
          <p:cNvSpPr>
            <a:spLocks noGrp="1"/>
          </p:cNvSpPr>
          <p:nvPr>
            <p:ph type="sldNum" sz="quarter" idx="10"/>
          </p:nvPr>
        </p:nvSpPr>
        <p:spPr/>
        <p:txBody>
          <a:bodyPr/>
          <a:lstStyle/>
          <a:p>
            <a:fld id="{80B87886-791A-4DC3-82E5-5B9F70B668F4}" type="slidenum">
              <a:rPr lang="en-US" smtClean="0"/>
              <a:t>9</a:t>
            </a:fld>
            <a:endParaRPr lang="en-US"/>
          </a:p>
        </p:txBody>
      </p:sp>
    </p:spTree>
    <p:extLst>
      <p:ext uri="{BB962C8B-B14F-4D97-AF65-F5344CB8AC3E}">
        <p14:creationId xmlns:p14="http://schemas.microsoft.com/office/powerpoint/2010/main" val="289498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2" name="Rectangle 11"/>
          <p:cNvSpPr>
            <a:spLocks noChangeArrowheads="1"/>
          </p:cNvSpPr>
          <p:nvPr/>
        </p:nvSpPr>
        <p:spPr bwMode="auto">
          <a:xfrm>
            <a:off x="146304" y="639166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9" name="Subtitle 8"/>
          <p:cNvSpPr>
            <a:spLocks noGrp="1"/>
          </p:cNvSpPr>
          <p:nvPr>
            <p:ph type="subTitle" idx="1"/>
          </p:nvPr>
        </p:nvSpPr>
        <p:spPr>
          <a:xfrm>
            <a:off x="1371600" y="2819400"/>
            <a:ext cx="6400800" cy="1752600"/>
          </a:xfrm>
        </p:spPr>
        <p:txBody>
          <a:bodyPr/>
          <a:lstStyle>
            <a:lvl1pPr marL="0" indent="0" algn="ctr">
              <a:buNone/>
              <a:defRPr sz="1200" b="1" cap="all" spc="188" baseline="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6FDD3F8-AA54-4799-B341-BBB3CD58F926}" type="datetimeFigureOut">
              <a:rPr lang="en-US" smtClean="0"/>
              <a:t>9/11/2015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29" name="Slide Number Placeholder 28"/>
          <p:cNvSpPr>
            <a:spLocks noGrp="1"/>
          </p:cNvSpPr>
          <p:nvPr>
            <p:ph type="sldNum" sz="quarter" idx="12"/>
          </p:nvPr>
        </p:nvSpPr>
        <p:spPr>
          <a:xfrm>
            <a:off x="4343400" y="2199454"/>
            <a:ext cx="457200" cy="441325"/>
          </a:xfrm>
        </p:spPr>
        <p:txBody>
          <a:bodyPr/>
          <a:lstStyle>
            <a:lvl1pPr>
              <a:defRPr>
                <a:solidFill>
                  <a:schemeClr val="accent3">
                    <a:shade val="75000"/>
                  </a:schemeClr>
                </a:solidFill>
              </a:defRPr>
            </a:lvl1pPr>
          </a:lstStyle>
          <a:p>
            <a:fld id="{92A290A8-355C-4991-B885-EF5553F1EAB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315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FDD3F8-AA54-4799-B341-BBB3CD58F926}"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290A8-355C-4991-B885-EF5553F1EAB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1" name="Rectangle 10"/>
          <p:cNvSpPr>
            <a:spLocks noChangeArrowheads="1"/>
          </p:cNvSpPr>
          <p:nvPr/>
        </p:nvSpPr>
        <p:spPr bwMode="auto">
          <a:xfrm>
            <a:off x="146304" y="639166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6" name="Slide Number Placeholder 5"/>
          <p:cNvSpPr>
            <a:spLocks noGrp="1"/>
          </p:cNvSpPr>
          <p:nvPr>
            <p:ph type="sldNum" sz="quarter" idx="12"/>
          </p:nvPr>
        </p:nvSpPr>
        <p:spPr>
          <a:xfrm>
            <a:off x="6915912" y="3009905"/>
            <a:ext cx="457200" cy="441325"/>
          </a:xfrm>
        </p:spPr>
        <p:txBody>
          <a:bodyPr/>
          <a:lstStyle/>
          <a:p>
            <a:fld id="{92A290A8-355C-4991-B885-EF5553F1EAB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FDD3F8-AA54-4799-B341-BBB3CD58F926}"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5"/>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6FDD3F8-AA54-4799-B341-BBB3CD58F926}" type="datetimeFigureOut">
              <a:rPr lang="en-US" smtClean="0"/>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6"/>
            <a:ext cx="457200" cy="441325"/>
          </a:xfrm>
        </p:spPr>
        <p:txBody>
          <a:bodyPr/>
          <a:lstStyle/>
          <a:p>
            <a:fld id="{92A290A8-355C-4991-B885-EF5553F1EAB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200" b="1" cap="all" spc="188" baseline="0">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6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6FDD3F8-AA54-4799-B341-BBB3CD58F926}" type="datetimeFigureOut">
              <a:rPr lang="en-US" smtClean="0"/>
              <a:t>9/11/2015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6" name="Slide Number Placeholder 5"/>
          <p:cNvSpPr>
            <a:spLocks noGrp="1"/>
          </p:cNvSpPr>
          <p:nvPr>
            <p:ph type="sldNum" sz="quarter" idx="12"/>
          </p:nvPr>
        </p:nvSpPr>
        <p:spPr>
          <a:xfrm>
            <a:off x="4343400" y="2199454"/>
            <a:ext cx="457200" cy="441325"/>
          </a:xfrm>
        </p:spPr>
        <p:txBody>
          <a:bodyPr/>
          <a:lstStyle>
            <a:lvl1pPr>
              <a:defRPr>
                <a:solidFill>
                  <a:schemeClr val="accent3">
                    <a:shade val="75000"/>
                  </a:schemeClr>
                </a:solidFill>
              </a:defRPr>
            </a:lvl1pPr>
          </a:lstStyle>
          <a:p>
            <a:fld id="{92A290A8-355C-4991-B885-EF5553F1EAB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315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6FDD3F8-AA54-4799-B341-BBB3CD58F926}" type="datetimeFigureOut">
              <a:rPr lang="en-US" smtClean="0"/>
              <a:t>9/11/2015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A290A8-355C-4991-B885-EF5553F1EAB8}" type="slidenum">
              <a:rPr lang="en-US" smtClean="0"/>
              <a:t>‹#›</a:t>
            </a:fld>
            <a:endParaRPr lang="en-US"/>
          </a:p>
        </p:txBody>
      </p:sp>
      <p:sp>
        <p:nvSpPr>
          <p:cNvPr id="8" name="Straight Connector 7"/>
          <p:cNvSpPr>
            <a:spLocks noChangeShapeType="1"/>
          </p:cNvSpPr>
          <p:nvPr/>
        </p:nvSpPr>
        <p:spPr bwMode="auto">
          <a:xfrm flipV="1">
            <a:off x="4563082" y="1575654"/>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10" name="Content Placeholder 9"/>
          <p:cNvSpPr>
            <a:spLocks noGrp="1"/>
          </p:cNvSpPr>
          <p:nvPr>
            <p:ph sz="half" idx="1"/>
          </p:nvPr>
        </p:nvSpPr>
        <p:spPr>
          <a:xfrm>
            <a:off x="301752" y="1371600"/>
            <a:ext cx="4038600" cy="4681728"/>
          </a:xfrm>
        </p:spPr>
        <p:txBody>
          <a:bodyPr/>
          <a:lstStyle>
            <a:lvl1pPr>
              <a:defRPr sz="1875"/>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1875"/>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1650" b="1" dirty="0" smtClean="0">
                <a:solidFill>
                  <a:srgbClr val="FFFFFF"/>
                </a:solidFill>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2"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1650" b="1"/>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6FDD3F8-AA54-4799-B341-BBB3CD58F926}" type="datetimeFigureOut">
              <a:rPr lang="en-US" smtClean="0"/>
              <a:t>9/11/2015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9" name="Slide Number Placeholder 8"/>
          <p:cNvSpPr>
            <a:spLocks noGrp="1"/>
          </p:cNvSpPr>
          <p:nvPr>
            <p:ph type="sldNum" sz="quarter" idx="12"/>
          </p:nvPr>
        </p:nvSpPr>
        <p:spPr>
          <a:xfrm>
            <a:off x="4343400" y="1042420"/>
            <a:ext cx="457200" cy="441325"/>
          </a:xfrm>
        </p:spPr>
        <p:txBody>
          <a:bodyPr/>
          <a:lstStyle>
            <a:lvl1pPr algn="ctr">
              <a:defRPr/>
            </a:lvl1pPr>
          </a:lstStyle>
          <a:p>
            <a:fld id="{92A290A8-355C-4991-B885-EF5553F1EAB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FDD3F8-AA54-4799-B341-BBB3CD58F926}" type="datetimeFigureOut">
              <a:rPr lang="en-US" smtClean="0"/>
              <a:t>9/11/2015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4"/>
            <a:ext cx="457200" cy="441325"/>
          </a:xfrm>
        </p:spPr>
        <p:txBody>
          <a:bodyPr/>
          <a:lstStyle/>
          <a:p>
            <a:fld id="{92A290A8-355C-4991-B885-EF5553F1EA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5" name="Rectangle 4"/>
          <p:cNvSpPr>
            <a:spLocks noChangeArrowheads="1"/>
          </p:cNvSpPr>
          <p:nvPr/>
        </p:nvSpPr>
        <p:spPr bwMode="auto">
          <a:xfrm>
            <a:off x="146304" y="639166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2" name="Date Placeholder 1"/>
          <p:cNvSpPr>
            <a:spLocks noGrp="1"/>
          </p:cNvSpPr>
          <p:nvPr>
            <p:ph type="dt" sz="half" idx="10"/>
          </p:nvPr>
        </p:nvSpPr>
        <p:spPr/>
        <p:txBody>
          <a:bodyPr/>
          <a:lstStyle/>
          <a:p>
            <a:fld id="{96FDD3F8-AA54-4799-B341-BBB3CD58F926}" type="datetimeFigureOut">
              <a:rPr lang="en-US" smtClean="0"/>
              <a:t>9/11/2015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2A290A8-355C-4991-B885-EF5553F1EA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2" name="Title 1"/>
          <p:cNvSpPr>
            <a:spLocks noGrp="1"/>
          </p:cNvSpPr>
          <p:nvPr>
            <p:ph type="title"/>
          </p:nvPr>
        </p:nvSpPr>
        <p:spPr>
          <a:xfrm>
            <a:off x="381000" y="914400"/>
            <a:ext cx="2362200" cy="990600"/>
          </a:xfrm>
        </p:spPr>
        <p:txBody>
          <a:bodyPr anchor="b">
            <a:noAutofit/>
          </a:bodyPr>
          <a:lstStyle>
            <a:lvl1pPr algn="l">
              <a:buNone/>
              <a:defRPr sz="165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4"/>
            <a:ext cx="2362200" cy="4144963"/>
          </a:xfrm>
        </p:spPr>
        <p:txBody>
          <a:bodyPr/>
          <a:lstStyle>
            <a:lvl1pPr marL="0" indent="0">
              <a:spcAft>
                <a:spcPts val="750"/>
              </a:spcAft>
              <a:buNone/>
              <a:defRPr sz="1200">
                <a:solidFill>
                  <a:srgbClr val="FFFFFF"/>
                </a:solidFill>
              </a:defRPr>
            </a:lvl1pPr>
            <a:lvl2pPr>
              <a:buNone/>
              <a:defRPr sz="900"/>
            </a:lvl2pPr>
            <a:lvl3pPr>
              <a:buNone/>
              <a:defRPr sz="750"/>
            </a:lvl3pPr>
            <a:lvl4pPr>
              <a:buNone/>
              <a:defRPr sz="675"/>
            </a:lvl4pPr>
            <a:lvl5pPr>
              <a:buNone/>
              <a:defRPr sz="675"/>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7" name="Slide Number Placeholder 6"/>
          <p:cNvSpPr>
            <a:spLocks noGrp="1"/>
          </p:cNvSpPr>
          <p:nvPr>
            <p:ph type="sldNum" sz="quarter" idx="12"/>
          </p:nvPr>
        </p:nvSpPr>
        <p:spPr>
          <a:xfrm>
            <a:off x="1371600" y="312742"/>
            <a:ext cx="457200" cy="441325"/>
          </a:xfrm>
        </p:spPr>
        <p:txBody>
          <a:bodyPr/>
          <a:lstStyle>
            <a:lvl1pPr>
              <a:defRPr>
                <a:solidFill>
                  <a:schemeClr val="accent3">
                    <a:shade val="75000"/>
                  </a:schemeClr>
                </a:solidFill>
              </a:defRPr>
            </a:lvl1pPr>
          </a:lstStyle>
          <a:p>
            <a:fld id="{92A290A8-355C-4991-B885-EF5553F1EAB8}" type="slidenum">
              <a:rPr lang="en-US" smtClean="0"/>
              <a:t>‹#›</a:t>
            </a:fld>
            <a:endParaRPr lang="en-US"/>
          </a:p>
        </p:txBody>
      </p:sp>
      <p:sp>
        <p:nvSpPr>
          <p:cNvPr id="21" name="Rectangle 20"/>
          <p:cNvSpPr>
            <a:spLocks noChangeArrowheads="1"/>
          </p:cNvSpPr>
          <p:nvPr/>
        </p:nvSpPr>
        <p:spPr bwMode="auto">
          <a:xfrm>
            <a:off x="149352" y="6388389"/>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5" name="Date Placeholder 4"/>
          <p:cNvSpPr>
            <a:spLocks noGrp="1"/>
          </p:cNvSpPr>
          <p:nvPr>
            <p:ph type="dt" sz="half" idx="10"/>
          </p:nvPr>
        </p:nvSpPr>
        <p:spPr/>
        <p:txBody>
          <a:bodyPr/>
          <a:lstStyle/>
          <a:p>
            <a:fld id="{96FDD3F8-AA54-4799-B341-BBB3CD58F926}" type="datetimeFigureOut">
              <a:rPr lang="en-US" smtClean="0"/>
              <a:t>9/11/2015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7" name="Slide Number Placeholder 6"/>
          <p:cNvSpPr>
            <a:spLocks noGrp="1"/>
          </p:cNvSpPr>
          <p:nvPr>
            <p:ph type="sldNum" sz="quarter" idx="12"/>
          </p:nvPr>
        </p:nvSpPr>
        <p:spPr>
          <a:xfrm>
            <a:off x="1371600" y="312742"/>
            <a:ext cx="457200" cy="441325"/>
          </a:xfrm>
        </p:spPr>
        <p:txBody>
          <a:bodyPr/>
          <a:lstStyle/>
          <a:p>
            <a:fld id="{92A290A8-355C-4991-B885-EF5553F1EAB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18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24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750"/>
              </a:spcAft>
              <a:buFontTx/>
              <a:buNone/>
              <a:defRPr sz="1200">
                <a:solidFill>
                  <a:srgbClr val="FFFFFF"/>
                </a:solidFill>
              </a:defRPr>
            </a:lvl1pPr>
            <a:lvl2pPr>
              <a:defRPr sz="900"/>
            </a:lvl2pPr>
            <a:lvl3pPr>
              <a:defRPr sz="750"/>
            </a:lvl3pPr>
            <a:lvl4pPr>
              <a:defRPr sz="675"/>
            </a:lvl4pPr>
            <a:lvl5pPr>
              <a:defRPr sz="675"/>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9"/>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5" name="Date Placeholder 4"/>
          <p:cNvSpPr>
            <a:spLocks noGrp="1"/>
          </p:cNvSpPr>
          <p:nvPr>
            <p:ph type="dt" sz="half" idx="10"/>
          </p:nvPr>
        </p:nvSpPr>
        <p:spPr>
          <a:xfrm>
            <a:off x="5788152" y="6404984"/>
            <a:ext cx="3044952" cy="365760"/>
          </a:xfrm>
        </p:spPr>
        <p:txBody>
          <a:bodyPr/>
          <a:lstStyle/>
          <a:p>
            <a:fld id="{96FDD3F8-AA54-4799-B341-BBB3CD58F926}" type="datetimeFigureOut">
              <a:rPr lang="en-US" smtClean="0"/>
              <a:t>9/11/2015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6" name="Rectangle 15"/>
          <p:cNvSpPr>
            <a:spLocks noChangeArrowheads="1"/>
          </p:cNvSpPr>
          <p:nvPr/>
        </p:nvSpPr>
        <p:spPr bwMode="white">
          <a:xfrm>
            <a:off x="0" y="4"/>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9" name="Rectangle 8"/>
          <p:cNvSpPr>
            <a:spLocks noChangeArrowheads="1"/>
          </p:cNvSpPr>
          <p:nvPr/>
        </p:nvSpPr>
        <p:spPr bwMode="auto">
          <a:xfrm>
            <a:off x="149352" y="6388389"/>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68580" tIns="34290" rIns="68580" bIns="34290" anchor="ctr" compatLnSpc="1"/>
          <a:lstStyle/>
          <a:p>
            <a:endParaRPr kumimoji="0" lang="en-US" sz="135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050">
                <a:solidFill>
                  <a:srgbClr val="FFFFFF"/>
                </a:solidFill>
              </a:defRPr>
            </a:lvl1pPr>
          </a:lstStyle>
          <a:p>
            <a:fld id="{96FDD3F8-AA54-4799-B341-BBB3CD58F926}" type="datetimeFigureOut">
              <a:rPr lang="en-US" smtClean="0"/>
              <a:t>9/11/2015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9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68580" tIns="34290" rIns="68580" bIns="34290" anchor="ctr" compatLnSpc="1"/>
          <a:lstStyle/>
          <a:p>
            <a:endParaRPr kumimoji="0" lang="en-US" sz="1350"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68580" tIns="34290" rIns="68580" bIns="34290" anchor="ctr" compatLnSpc="1"/>
          <a:lstStyle/>
          <a:p>
            <a:endParaRPr kumimoji="0" lang="en-US" sz="135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23" name="Slide Number Placeholder 22"/>
          <p:cNvSpPr>
            <a:spLocks noGrp="1"/>
          </p:cNvSpPr>
          <p:nvPr>
            <p:ph type="sldNum" sz="quarter" idx="4"/>
          </p:nvPr>
        </p:nvSpPr>
        <p:spPr>
          <a:xfrm>
            <a:off x="4343400" y="1040178"/>
            <a:ext cx="457200" cy="441325"/>
          </a:xfrm>
          <a:prstGeom prst="rect">
            <a:avLst/>
          </a:prstGeom>
        </p:spPr>
        <p:txBody>
          <a:bodyPr vert="horz" lIns="45720" rIns="45720" anchor="ctr">
            <a:normAutofit/>
          </a:bodyPr>
          <a:lstStyle>
            <a:lvl1pPr algn="ctr" eaLnBrk="1" latinLnBrk="0" hangingPunct="1">
              <a:defRPr kumimoji="0" sz="1200">
                <a:solidFill>
                  <a:schemeClr val="accent3">
                    <a:shade val="75000"/>
                  </a:schemeClr>
                </a:solidFill>
              </a:defRPr>
            </a:lvl1pPr>
          </a:lstStyle>
          <a:p>
            <a:fld id="{92A290A8-355C-4991-B885-EF5553F1EAB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2475" kern="1200">
          <a:solidFill>
            <a:schemeClr val="accent3">
              <a:shade val="75000"/>
            </a:schemeClr>
          </a:solidFill>
          <a:latin typeface="+mj-lt"/>
          <a:ea typeface="+mj-ea"/>
          <a:cs typeface="+mj-cs"/>
        </a:defRPr>
      </a:lvl1pPr>
    </p:titleStyle>
    <p:bodyStyle>
      <a:lvl1pPr marL="205740" indent="-205740" algn="l" rtl="0" eaLnBrk="1" latinLnBrk="0" hangingPunct="1">
        <a:spcBef>
          <a:spcPct val="20000"/>
        </a:spcBef>
        <a:buClr>
          <a:schemeClr val="accent1"/>
        </a:buClr>
        <a:buSzPct val="85000"/>
        <a:buFont typeface="Wingdings 2"/>
        <a:buChar char=""/>
        <a:defRPr kumimoji="0" sz="2025" kern="1200">
          <a:solidFill>
            <a:schemeClr val="tx1"/>
          </a:solidFill>
          <a:latin typeface="+mn-lt"/>
          <a:ea typeface="+mn-ea"/>
          <a:cs typeface="+mn-cs"/>
        </a:defRPr>
      </a:lvl1pPr>
      <a:lvl2pPr marL="411480" indent="-205740" algn="l" rtl="0" eaLnBrk="1" latinLnBrk="0" hangingPunct="1">
        <a:spcBef>
          <a:spcPct val="20000"/>
        </a:spcBef>
        <a:buClr>
          <a:schemeClr val="accent2"/>
        </a:buClr>
        <a:buSzPct val="70000"/>
        <a:buFont typeface="Wingdings"/>
        <a:buChar char=""/>
        <a:defRPr kumimoji="0" sz="1650" kern="1200">
          <a:solidFill>
            <a:schemeClr val="tx2"/>
          </a:solidFill>
          <a:latin typeface="+mn-lt"/>
          <a:ea typeface="+mn-ea"/>
          <a:cs typeface="+mn-cs"/>
        </a:defRPr>
      </a:lvl2pPr>
      <a:lvl3pPr marL="617220" indent="-171450" algn="l" rtl="0" eaLnBrk="1" latinLnBrk="0" hangingPunct="1">
        <a:spcBef>
          <a:spcPct val="20000"/>
        </a:spcBef>
        <a:buClr>
          <a:schemeClr val="accent3"/>
        </a:buClr>
        <a:buSzPct val="75000"/>
        <a:buFont typeface="Wingdings 2"/>
        <a:buChar char=""/>
        <a:defRPr kumimoji="0" sz="1500" kern="1200">
          <a:solidFill>
            <a:schemeClr val="tx1"/>
          </a:solidFill>
          <a:latin typeface="+mn-lt"/>
          <a:ea typeface="+mn-ea"/>
          <a:cs typeface="+mn-cs"/>
        </a:defRPr>
      </a:lvl3pPr>
      <a:lvl4pPr marL="822960" indent="-171450" algn="l" rtl="0" eaLnBrk="1" latinLnBrk="0" hangingPunct="1">
        <a:spcBef>
          <a:spcPct val="20000"/>
        </a:spcBef>
        <a:buClr>
          <a:schemeClr val="accent4"/>
        </a:buClr>
        <a:buSzPct val="70000"/>
        <a:buFont typeface="Wingdings"/>
        <a:buChar char=""/>
        <a:defRPr kumimoji="0" sz="1500" kern="1200">
          <a:solidFill>
            <a:schemeClr val="tx2"/>
          </a:solidFill>
          <a:latin typeface="+mn-lt"/>
          <a:ea typeface="+mn-ea"/>
          <a:cs typeface="+mn-cs"/>
        </a:defRPr>
      </a:lvl4pPr>
      <a:lvl5pPr marL="1028700" indent="-171450" algn="l" rtl="0" eaLnBrk="1" latinLnBrk="0" hangingPunct="1">
        <a:spcBef>
          <a:spcPct val="20000"/>
        </a:spcBef>
        <a:buClr>
          <a:schemeClr val="accent5"/>
        </a:buClr>
        <a:buFontTx/>
        <a:buChar char="•"/>
        <a:defRPr kumimoji="0" sz="1350" kern="1200">
          <a:solidFill>
            <a:schemeClr val="tx1"/>
          </a:solidFill>
          <a:latin typeface="+mn-lt"/>
          <a:ea typeface="+mn-ea"/>
          <a:cs typeface="+mn-cs"/>
        </a:defRPr>
      </a:lvl5pPr>
      <a:lvl6pPr marL="1234440" indent="-137160" algn="l" rtl="0" eaLnBrk="1" latinLnBrk="0" hangingPunct="1">
        <a:spcBef>
          <a:spcPct val="20000"/>
        </a:spcBef>
        <a:buClr>
          <a:schemeClr val="accent6"/>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1">
            <a:shade val="75000"/>
          </a:schemeClr>
        </a:buClr>
        <a:buSzPct val="90000"/>
        <a:buChar char="•"/>
        <a:defRPr kumimoji="0" sz="1200" kern="1200" baseline="0">
          <a:solidFill>
            <a:schemeClr val="tx1"/>
          </a:solidFill>
          <a:latin typeface="+mn-lt"/>
          <a:ea typeface="+mn-ea"/>
          <a:cs typeface="+mn-cs"/>
        </a:defRPr>
      </a:lvl7pPr>
      <a:lvl8pPr marL="1577340" indent="-137160" algn="l" rtl="0" eaLnBrk="1" latinLnBrk="0" hangingPunct="1">
        <a:spcBef>
          <a:spcPct val="20000"/>
        </a:spcBef>
        <a:buClr>
          <a:schemeClr val="accent4">
            <a:shade val="75000"/>
          </a:schemeClr>
        </a:buClr>
        <a:buChar char="•"/>
        <a:defRPr kumimoji="0" sz="1200" kern="1200">
          <a:solidFill>
            <a:schemeClr val="tx1"/>
          </a:solidFill>
          <a:latin typeface="+mn-lt"/>
          <a:ea typeface="+mn-ea"/>
          <a:cs typeface="+mn-cs"/>
        </a:defRPr>
      </a:lvl8pPr>
      <a:lvl9pPr marL="1783080" indent="-137160" algn="l" rtl="0" eaLnBrk="1" latinLnBrk="0" hangingPunct="1">
        <a:spcBef>
          <a:spcPct val="20000"/>
        </a:spcBef>
        <a:buClr>
          <a:schemeClr val="accent2">
            <a:shade val="75000"/>
          </a:schemeClr>
        </a:buClr>
        <a:buSzPct val="90000"/>
        <a:buChar char="•"/>
        <a:defRPr kumimoji="0" sz="105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Wordmark and Driven to Discover." title="University of Minnesot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918" y="5486260"/>
            <a:ext cx="731520" cy="459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 name="Picture 3" descr="MDHlogo_master_blu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00" y="5486260"/>
            <a:ext cx="731520" cy="45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2" name="TextBox 11"/>
          <p:cNvSpPr txBox="1"/>
          <p:nvPr/>
        </p:nvSpPr>
        <p:spPr>
          <a:xfrm>
            <a:off x="6553200" y="5109152"/>
            <a:ext cx="1732438" cy="369332"/>
          </a:xfrm>
          <a:prstGeom prst="rect">
            <a:avLst/>
          </a:prstGeom>
          <a:noFill/>
        </p:spPr>
        <p:txBody>
          <a:bodyPr wrap="square" rtlCol="0">
            <a:spAutoFit/>
          </a:bodyPr>
          <a:lstStyle/>
          <a:p>
            <a:pPr algn="ctr"/>
            <a:r>
              <a:rPr lang="en-US" b="1" dirty="0" smtClean="0">
                <a:solidFill>
                  <a:srgbClr val="424456"/>
                </a:solidFill>
              </a:rPr>
              <a:t>August 2015</a:t>
            </a:r>
            <a:endParaRPr lang="en-US" b="1" dirty="0">
              <a:solidFill>
                <a:srgbClr val="424456"/>
              </a:solidFill>
            </a:endParaRPr>
          </a:p>
        </p:txBody>
      </p:sp>
      <p:sp>
        <p:nvSpPr>
          <p:cNvPr id="3" name="Subtitle 2"/>
          <p:cNvSpPr>
            <a:spLocks noGrp="1"/>
          </p:cNvSpPr>
          <p:nvPr>
            <p:ph type="subTitle" idx="1"/>
          </p:nvPr>
        </p:nvSpPr>
        <p:spPr>
          <a:xfrm>
            <a:off x="463640" y="2971800"/>
            <a:ext cx="8239259" cy="1314450"/>
          </a:xfrm>
        </p:spPr>
        <p:txBody>
          <a:bodyPr>
            <a:normAutofit/>
          </a:bodyPr>
          <a:lstStyle/>
          <a:p>
            <a:r>
              <a:rPr lang="en-US" sz="2400" dirty="0"/>
              <a:t>Module 3: Roles, Responsibilities and expectations</a:t>
            </a:r>
          </a:p>
        </p:txBody>
      </p:sp>
      <p:sp>
        <p:nvSpPr>
          <p:cNvPr id="2" name="Title 1"/>
          <p:cNvSpPr>
            <a:spLocks noGrp="1"/>
          </p:cNvSpPr>
          <p:nvPr>
            <p:ph type="ctrTitle"/>
          </p:nvPr>
        </p:nvSpPr>
        <p:spPr/>
        <p:txBody>
          <a:bodyPr>
            <a:normAutofit/>
          </a:bodyPr>
          <a:lstStyle/>
          <a:p>
            <a:r>
              <a:rPr lang="en-US" sz="4200" dirty="0" smtClean="0"/>
              <a:t>Public Health</a:t>
            </a:r>
            <a:br>
              <a:rPr lang="en-US" sz="4200" dirty="0" smtClean="0"/>
            </a:br>
            <a:r>
              <a:rPr lang="en-US" sz="4200" dirty="0" smtClean="0"/>
              <a:t>Incident Leadership</a:t>
            </a:r>
            <a:endParaRPr lang="en-US" sz="4200" dirty="0"/>
          </a:p>
        </p:txBody>
      </p:sp>
    </p:spTree>
    <p:extLst>
      <p:ext uri="{BB962C8B-B14F-4D97-AF65-F5344CB8AC3E}">
        <p14:creationId xmlns:p14="http://schemas.microsoft.com/office/powerpoint/2010/main" val="2934224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774210"/>
            <a:ext cx="8503920" cy="4476466"/>
          </a:xfrm>
        </p:spPr>
        <p:txBody>
          <a:bodyPr>
            <a:normAutofit/>
          </a:bodyPr>
          <a:lstStyle/>
          <a:p>
            <a:pPr marL="274320" indent="-274320">
              <a:lnSpc>
                <a:spcPct val="110000"/>
              </a:lnSpc>
            </a:pPr>
            <a:r>
              <a:rPr lang="en-US" sz="2700" dirty="0"/>
              <a:t>Implementing effective ICS teams is more than knowing the roles</a:t>
            </a:r>
          </a:p>
          <a:p>
            <a:pPr marL="0" indent="0">
              <a:buNone/>
            </a:pPr>
            <a:endParaRPr lang="en-US" sz="2200" dirty="0"/>
          </a:p>
          <a:p>
            <a:pPr marL="274320" indent="-274320"/>
            <a:r>
              <a:rPr lang="en-US" sz="2700" dirty="0"/>
              <a:t>Effective teams both understand and manage expectations</a:t>
            </a:r>
          </a:p>
          <a:p>
            <a:pPr marL="548640" lvl="1" indent="-274320"/>
            <a:r>
              <a:rPr lang="en-US" sz="2200" dirty="0"/>
              <a:t>Command and general staff are aware of what is expected of them by the Incident Commander</a:t>
            </a:r>
          </a:p>
          <a:p>
            <a:pPr marL="548640" lvl="1" indent="-274320"/>
            <a:r>
              <a:rPr lang="en-US" sz="2200" dirty="0"/>
              <a:t>Incident Commander is aware of what is expected of him or her by the incident management team</a:t>
            </a:r>
          </a:p>
        </p:txBody>
      </p:sp>
      <p:sp>
        <p:nvSpPr>
          <p:cNvPr id="2" name="Title 1"/>
          <p:cNvSpPr>
            <a:spLocks noGrp="1"/>
          </p:cNvSpPr>
          <p:nvPr>
            <p:ph type="title"/>
          </p:nvPr>
        </p:nvSpPr>
        <p:spPr/>
        <p:txBody>
          <a:bodyPr>
            <a:normAutofit/>
          </a:bodyPr>
          <a:lstStyle/>
          <a:p>
            <a:r>
              <a:rPr lang="en-US" sz="3300" dirty="0" smtClean="0"/>
              <a:t>Roles and Expectations</a:t>
            </a:r>
            <a:endParaRPr lang="en-US" sz="3300" dirty="0"/>
          </a:p>
        </p:txBody>
      </p:sp>
    </p:spTree>
    <p:extLst>
      <p:ext uri="{BB962C8B-B14F-4D97-AF65-F5344CB8AC3E}">
        <p14:creationId xmlns:p14="http://schemas.microsoft.com/office/powerpoint/2010/main" val="2026678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0125" y="2091989"/>
            <a:ext cx="8816454" cy="3429000"/>
          </a:xfrm>
        </p:spPr>
        <p:txBody>
          <a:bodyPr>
            <a:normAutofit/>
          </a:bodyPr>
          <a:lstStyle/>
          <a:p>
            <a:pPr marL="274320" indent="0">
              <a:buNone/>
            </a:pPr>
            <a:r>
              <a:rPr lang="en-US" sz="2700" dirty="0"/>
              <a:t>For your assigned ICS position:</a:t>
            </a:r>
          </a:p>
          <a:p>
            <a:pPr marL="736600" indent="-273050">
              <a:buFont typeface="+mj-lt"/>
              <a:buAutoNum type="arabicPeriod"/>
            </a:pPr>
            <a:r>
              <a:rPr lang="en-US" sz="2700" dirty="0"/>
              <a:t>List 3-4 key responsibilities</a:t>
            </a:r>
          </a:p>
          <a:p>
            <a:pPr marL="736600" indent="-273050">
              <a:buFont typeface="+mj-lt"/>
              <a:buAutoNum type="arabicPeriod"/>
            </a:pPr>
            <a:r>
              <a:rPr lang="en-US" sz="2700" dirty="0"/>
              <a:t>List what support you as Incident  Commander expect from this position</a:t>
            </a:r>
          </a:p>
          <a:p>
            <a:pPr marL="0" indent="0">
              <a:buNone/>
            </a:pPr>
            <a:endParaRPr lang="en-US" sz="2700" dirty="0"/>
          </a:p>
          <a:p>
            <a:pPr marL="0" indent="0" algn="ctr">
              <a:buNone/>
            </a:pPr>
            <a:r>
              <a:rPr lang="en-US" sz="2700" dirty="0"/>
              <a:t>5 Minutes</a:t>
            </a:r>
          </a:p>
        </p:txBody>
      </p:sp>
      <p:sp>
        <p:nvSpPr>
          <p:cNvPr id="2" name="Title 1"/>
          <p:cNvSpPr>
            <a:spLocks noGrp="1"/>
          </p:cNvSpPr>
          <p:nvPr>
            <p:ph type="title"/>
          </p:nvPr>
        </p:nvSpPr>
        <p:spPr/>
        <p:txBody>
          <a:bodyPr>
            <a:normAutofit/>
          </a:bodyPr>
          <a:lstStyle/>
          <a:p>
            <a:r>
              <a:rPr lang="en-US" sz="3300" dirty="0" smtClean="0"/>
              <a:t>Group Activity</a:t>
            </a:r>
            <a:endParaRPr lang="en-US" sz="3300" dirty="0"/>
          </a:p>
        </p:txBody>
      </p:sp>
    </p:spTree>
    <p:extLst>
      <p:ext uri="{BB962C8B-B14F-4D97-AF65-F5344CB8AC3E}">
        <p14:creationId xmlns:p14="http://schemas.microsoft.com/office/powerpoint/2010/main" val="652670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List of resposibilities assigned to the Public Information Officer (PIO)" title="Public Information Officer (PIO)"/>
          <p:cNvSpPr>
            <a:spLocks noGrp="1"/>
          </p:cNvSpPr>
          <p:nvPr>
            <p:ph sz="quarter" idx="1"/>
          </p:nvPr>
        </p:nvSpPr>
        <p:spPr/>
        <p:txBody>
          <a:bodyPr/>
          <a:lstStyle/>
          <a:p>
            <a:pPr marL="0" indent="0">
              <a:buNone/>
            </a:pPr>
            <a:endParaRPr lang="en-US" dirty="0" smtClean="0"/>
          </a:p>
          <a:p>
            <a:endParaRPr lang="en-US" dirty="0"/>
          </a:p>
          <a:p>
            <a:pPr marL="0" indent="0">
              <a:buNone/>
            </a:pPr>
            <a:endParaRPr lang="en-US" dirty="0"/>
          </a:p>
          <a:p>
            <a:endParaRPr lang="en-US" dirty="0"/>
          </a:p>
        </p:txBody>
      </p:sp>
      <p:sp>
        <p:nvSpPr>
          <p:cNvPr id="5" name="TextBox 4"/>
          <p:cNvSpPr txBox="1"/>
          <p:nvPr/>
        </p:nvSpPr>
        <p:spPr>
          <a:xfrm>
            <a:off x="2130552" y="1482909"/>
            <a:ext cx="6835029" cy="4832092"/>
          </a:xfrm>
          <a:prstGeom prst="rect">
            <a:avLst/>
          </a:prstGeom>
          <a:noFill/>
        </p:spPr>
        <p:txBody>
          <a:bodyPr wrap="square" rtlCol="0">
            <a:spAutoFit/>
          </a:bodyPr>
          <a:lstStyle/>
          <a:p>
            <a:pPr marL="274320" indent="-274320">
              <a:buFont typeface="Arial" panose="020B0604020202020204" pitchFamily="34" charset="0"/>
              <a:buChar char="•"/>
            </a:pPr>
            <a:r>
              <a:rPr lang="en-US" sz="2200" dirty="0"/>
              <a:t>Advises the Incident Commander on information dissemination and media relations</a:t>
            </a:r>
          </a:p>
          <a:p>
            <a:pPr marL="548640" lvl="1" indent="-274320">
              <a:buFont typeface="Arial" panose="020B0604020202020204" pitchFamily="34" charset="0"/>
              <a:buChar char="•"/>
            </a:pPr>
            <a:r>
              <a:rPr lang="en-US" sz="2200" dirty="0"/>
              <a:t>IC approves media releases</a:t>
            </a:r>
          </a:p>
          <a:p>
            <a:pPr marL="274320" indent="-274320">
              <a:buFont typeface="Arial" panose="020B0604020202020204" pitchFamily="34" charset="0"/>
              <a:buChar char="•"/>
            </a:pPr>
            <a:r>
              <a:rPr lang="en-US" sz="2200" dirty="0"/>
              <a:t>Monitors and forwards media information that may be useful to incident planning</a:t>
            </a:r>
          </a:p>
          <a:p>
            <a:pPr marL="274320" indent="-274320">
              <a:buFont typeface="Arial" panose="020B0604020202020204" pitchFamily="34" charset="0"/>
              <a:buChar char="•"/>
            </a:pPr>
            <a:r>
              <a:rPr lang="en-US" sz="2200" dirty="0"/>
              <a:t>Develops information for use in media briefings</a:t>
            </a:r>
          </a:p>
          <a:p>
            <a:pPr marL="274320" indent="-274320">
              <a:buFont typeface="Arial" panose="020B0604020202020204" pitchFamily="34" charset="0"/>
              <a:buChar char="•"/>
            </a:pPr>
            <a:r>
              <a:rPr lang="en-US" sz="2200" dirty="0"/>
              <a:t>Conducts periodic media briefings</a:t>
            </a:r>
          </a:p>
          <a:p>
            <a:pPr marL="274320" indent="-274320">
              <a:buFont typeface="Arial" panose="020B0604020202020204" pitchFamily="34" charset="0"/>
              <a:buChar char="•"/>
            </a:pPr>
            <a:r>
              <a:rPr lang="en-US" sz="2200" dirty="0"/>
              <a:t>Arranges for tours and other interviews or briefings that may be required</a:t>
            </a:r>
          </a:p>
          <a:p>
            <a:pPr marL="274320" indent="-274320">
              <a:buFont typeface="Arial" panose="020B0604020202020204" pitchFamily="34" charset="0"/>
              <a:buChar char="•"/>
            </a:pPr>
            <a:r>
              <a:rPr lang="en-US" sz="2200" dirty="0"/>
              <a:t>Maintains current information summaries and/or displays on the incident</a:t>
            </a:r>
          </a:p>
          <a:p>
            <a:pPr marL="274320" indent="-274320">
              <a:buFont typeface="Arial" panose="020B0604020202020204" pitchFamily="34" charset="0"/>
              <a:buChar char="•"/>
            </a:pPr>
            <a:r>
              <a:rPr lang="en-US" sz="2200" dirty="0"/>
              <a:t>Makes information about the incident available to incident personnel</a:t>
            </a:r>
          </a:p>
          <a:p>
            <a:pPr marL="274320" indent="-274320">
              <a:buFont typeface="Arial" panose="020B0604020202020204" pitchFamily="34" charset="0"/>
              <a:buChar char="•"/>
            </a:pPr>
            <a:r>
              <a:rPr lang="en-US" sz="2200" dirty="0"/>
              <a:t>Participates in the Planning Meeting</a:t>
            </a:r>
          </a:p>
        </p:txBody>
      </p:sp>
      <p:pic>
        <p:nvPicPr>
          <p:cNvPr id="4" name="Picture 3" descr="Image depicting the PIO's placement within ICS Command Staff" title="Command Staff"/>
          <p:cNvPicPr>
            <a:picLocks noChangeAspect="1"/>
          </p:cNvPicPr>
          <p:nvPr/>
        </p:nvPicPr>
        <p:blipFill>
          <a:blip r:embed="rId3"/>
          <a:stretch>
            <a:fillRect/>
          </a:stretch>
        </p:blipFill>
        <p:spPr>
          <a:xfrm>
            <a:off x="266020" y="2807439"/>
            <a:ext cx="1828800" cy="1661941"/>
          </a:xfrm>
          <a:prstGeom prst="rect">
            <a:avLst/>
          </a:prstGeom>
        </p:spPr>
      </p:pic>
      <p:sp>
        <p:nvSpPr>
          <p:cNvPr id="2" name="Title 1"/>
          <p:cNvSpPr>
            <a:spLocks noGrp="1"/>
          </p:cNvSpPr>
          <p:nvPr>
            <p:ph type="title"/>
          </p:nvPr>
        </p:nvSpPr>
        <p:spPr/>
        <p:txBody>
          <a:bodyPr>
            <a:normAutofit/>
          </a:bodyPr>
          <a:lstStyle/>
          <a:p>
            <a:r>
              <a:rPr lang="en-US" sz="3300" dirty="0" smtClean="0"/>
              <a:t>Public Information Officer (PIO)</a:t>
            </a:r>
            <a:endParaRPr lang="en-US" sz="3300" dirty="0"/>
          </a:p>
        </p:txBody>
      </p:sp>
    </p:spTree>
    <p:extLst>
      <p:ext uri="{BB962C8B-B14F-4D97-AF65-F5344CB8AC3E}">
        <p14:creationId xmlns:p14="http://schemas.microsoft.com/office/powerpoint/2010/main" val="877363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7421" y="1692325"/>
            <a:ext cx="8789158" cy="4612942"/>
          </a:xfrm>
        </p:spPr>
        <p:txBody>
          <a:bodyPr>
            <a:normAutofit fontScale="62500" lnSpcReduction="20000"/>
          </a:bodyPr>
          <a:lstStyle/>
          <a:p>
            <a:pPr marL="0" indent="0">
              <a:lnSpc>
                <a:spcPct val="120000"/>
              </a:lnSpc>
              <a:spcBef>
                <a:spcPts val="528"/>
              </a:spcBef>
              <a:buNone/>
            </a:pPr>
            <a:r>
              <a:rPr lang="en-US" sz="3200" b="1" dirty="0"/>
              <a:t>Incident Commander Expectations of Public Information Officer</a:t>
            </a:r>
          </a:p>
          <a:p>
            <a:pPr marL="548640" lvl="1" indent="-274320">
              <a:lnSpc>
                <a:spcPct val="120000"/>
              </a:lnSpc>
              <a:spcBef>
                <a:spcPts val="528"/>
              </a:spcBef>
            </a:pPr>
            <a:r>
              <a:rPr lang="en-US" sz="3500" dirty="0"/>
              <a:t>Keep personnel up-to-date on major current affairs</a:t>
            </a:r>
          </a:p>
          <a:p>
            <a:pPr marL="548640" lvl="1" indent="-274320">
              <a:lnSpc>
                <a:spcPct val="120000"/>
              </a:lnSpc>
              <a:spcBef>
                <a:spcPts val="528"/>
              </a:spcBef>
            </a:pPr>
            <a:r>
              <a:rPr lang="en-US" sz="3500" dirty="0"/>
              <a:t>Coordinate with Liaison Officer in relations with stakeholders</a:t>
            </a:r>
          </a:p>
          <a:p>
            <a:pPr marL="548640" lvl="1" indent="-274320">
              <a:lnSpc>
                <a:spcPct val="120000"/>
              </a:lnSpc>
              <a:spcBef>
                <a:spcPts val="528"/>
              </a:spcBef>
            </a:pPr>
            <a:r>
              <a:rPr lang="en-US" sz="3500" dirty="0"/>
              <a:t>Identify and keep IC informed of emerging issues</a:t>
            </a:r>
          </a:p>
          <a:p>
            <a:pPr marL="548640" lvl="1" indent="-274320">
              <a:lnSpc>
                <a:spcPct val="120000"/>
              </a:lnSpc>
              <a:spcBef>
                <a:spcPts val="528"/>
              </a:spcBef>
            </a:pPr>
            <a:r>
              <a:rPr lang="en-US" sz="3500" dirty="0"/>
              <a:t>Coordinate and represent the IC in off-site PIO activities</a:t>
            </a:r>
          </a:p>
          <a:p>
            <a:pPr marL="548640" lvl="1" indent="-274320">
              <a:lnSpc>
                <a:spcPct val="120000"/>
              </a:lnSpc>
              <a:spcBef>
                <a:spcPts val="528"/>
              </a:spcBef>
            </a:pPr>
            <a:r>
              <a:rPr lang="en-US" sz="3500" dirty="0"/>
              <a:t>Promote a positive impression of all information</a:t>
            </a:r>
          </a:p>
          <a:p>
            <a:pPr marL="0" indent="0">
              <a:lnSpc>
                <a:spcPct val="120000"/>
              </a:lnSpc>
              <a:spcBef>
                <a:spcPts val="528"/>
              </a:spcBef>
              <a:buNone/>
            </a:pPr>
            <a:endParaRPr lang="en-US" sz="1500" b="1" dirty="0"/>
          </a:p>
          <a:p>
            <a:pPr marL="0" indent="0">
              <a:lnSpc>
                <a:spcPct val="120000"/>
              </a:lnSpc>
              <a:buNone/>
            </a:pPr>
            <a:r>
              <a:rPr lang="en-US" sz="3200" b="1" dirty="0"/>
              <a:t>Public Information Officer Expectations of Incident Commander</a:t>
            </a:r>
          </a:p>
          <a:p>
            <a:pPr marL="548640" lvl="1" indent="-274320">
              <a:lnSpc>
                <a:spcPct val="120000"/>
              </a:lnSpc>
              <a:spcBef>
                <a:spcPts val="528"/>
              </a:spcBef>
            </a:pPr>
            <a:r>
              <a:rPr lang="en-US" sz="3500" dirty="0"/>
              <a:t>Approve press releases in a timely manner</a:t>
            </a:r>
          </a:p>
          <a:p>
            <a:pPr marL="548640" lvl="1" indent="-274320">
              <a:lnSpc>
                <a:spcPct val="120000"/>
              </a:lnSpc>
              <a:spcBef>
                <a:spcPts val="528"/>
              </a:spcBef>
            </a:pPr>
            <a:r>
              <a:rPr lang="en-US" sz="3500" dirty="0"/>
              <a:t>Cooperate with media requests and public information meetings</a:t>
            </a:r>
          </a:p>
          <a:p>
            <a:pPr marL="548640" lvl="1" indent="-274320">
              <a:lnSpc>
                <a:spcPct val="120000"/>
              </a:lnSpc>
              <a:spcBef>
                <a:spcPts val="528"/>
              </a:spcBef>
            </a:pPr>
            <a:r>
              <a:rPr lang="en-US" sz="3500" dirty="0"/>
              <a:t>Provide direction on his/her media expectations</a:t>
            </a:r>
          </a:p>
        </p:txBody>
      </p:sp>
      <p:sp>
        <p:nvSpPr>
          <p:cNvPr id="2" name="Title 1"/>
          <p:cNvSpPr>
            <a:spLocks noGrp="1"/>
          </p:cNvSpPr>
          <p:nvPr>
            <p:ph type="title"/>
          </p:nvPr>
        </p:nvSpPr>
        <p:spPr/>
        <p:txBody>
          <a:bodyPr>
            <a:normAutofit/>
          </a:bodyPr>
          <a:lstStyle/>
          <a:p>
            <a:r>
              <a:rPr lang="en-US" sz="3300" dirty="0" smtClean="0"/>
              <a:t>Expectations: Public Information Officer</a:t>
            </a:r>
            <a:endParaRPr lang="en-US" sz="3300" dirty="0"/>
          </a:p>
        </p:txBody>
      </p:sp>
    </p:spTree>
    <p:extLst>
      <p:ext uri="{BB962C8B-B14F-4D97-AF65-F5344CB8AC3E}">
        <p14:creationId xmlns:p14="http://schemas.microsoft.com/office/powerpoint/2010/main" val="2269095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47607" y="1449835"/>
            <a:ext cx="6858000" cy="5016758"/>
          </a:xfrm>
          <a:prstGeom prst="rect">
            <a:avLst/>
          </a:prstGeom>
          <a:noFill/>
        </p:spPr>
        <p:txBody>
          <a:bodyPr wrap="square" rtlCol="0">
            <a:spAutoFit/>
          </a:bodyPr>
          <a:lstStyle/>
          <a:p>
            <a:pPr marL="274320" indent="-274320">
              <a:buFont typeface="Arial" panose="020B0604020202020204" pitchFamily="34" charset="0"/>
              <a:buChar char="•"/>
            </a:pPr>
            <a:r>
              <a:rPr lang="en-US" sz="2000" dirty="0"/>
              <a:t>Advises the Incident Commander on issues regarding incident safety</a:t>
            </a:r>
          </a:p>
          <a:p>
            <a:pPr marL="274320" indent="-274320">
              <a:buFont typeface="Arial" panose="020B0604020202020204" pitchFamily="34" charset="0"/>
              <a:buChar char="•"/>
            </a:pPr>
            <a:r>
              <a:rPr lang="en-US" sz="2000" dirty="0"/>
              <a:t>Identifies and mitigates hazardous situations</a:t>
            </a:r>
          </a:p>
          <a:p>
            <a:pPr marL="274320" indent="-274320">
              <a:buFont typeface="Arial" panose="020B0604020202020204" pitchFamily="34" charset="0"/>
              <a:buChar char="•"/>
            </a:pPr>
            <a:r>
              <a:rPr lang="en-US" sz="2000" dirty="0"/>
              <a:t>Ensures safety of all incident personnel</a:t>
            </a:r>
          </a:p>
          <a:p>
            <a:pPr marL="548640" lvl="1" indent="-274320">
              <a:buFont typeface="Arial" panose="020B0604020202020204" pitchFamily="34" charset="0"/>
              <a:buChar char="•"/>
            </a:pPr>
            <a:r>
              <a:rPr lang="en-US" sz="2000" dirty="0"/>
              <a:t>Works with Operations to ensure safety of field personnel</a:t>
            </a:r>
          </a:p>
          <a:p>
            <a:pPr marL="548640" lvl="1" indent="-274320">
              <a:buFont typeface="Arial" panose="020B0604020202020204" pitchFamily="34" charset="0"/>
              <a:buChar char="•"/>
            </a:pPr>
            <a:r>
              <a:rPr lang="en-US" sz="2000" dirty="0"/>
              <a:t>Has authority to stop unsafe acts outside the scope of </a:t>
            </a:r>
            <a:endParaRPr lang="en-US" sz="2000" dirty="0" smtClean="0"/>
          </a:p>
          <a:p>
            <a:pPr marL="548640" lvl="1" indent="-274320">
              <a:buFont typeface="Arial" panose="020B0604020202020204" pitchFamily="34" charset="0"/>
              <a:buChar char="•"/>
            </a:pPr>
            <a:r>
              <a:rPr lang="en-US" sz="2000" dirty="0" smtClean="0"/>
              <a:t>the </a:t>
            </a:r>
            <a:r>
              <a:rPr lang="en-US" sz="2000" dirty="0"/>
              <a:t>IAP</a:t>
            </a:r>
          </a:p>
          <a:p>
            <a:pPr marL="274320" indent="-274320">
              <a:buFont typeface="Arial" panose="020B0604020202020204" pitchFamily="34" charset="0"/>
              <a:buChar char="•"/>
            </a:pPr>
            <a:r>
              <a:rPr lang="en-US" sz="2000" dirty="0"/>
              <a:t>Develops safety procedures and safety plan</a:t>
            </a:r>
          </a:p>
          <a:p>
            <a:pPr marL="548640" lvl="1" indent="-274320">
              <a:buFont typeface="Arial" panose="020B0604020202020204" pitchFamily="34" charset="0"/>
              <a:buChar char="•"/>
            </a:pPr>
            <a:r>
              <a:rPr lang="en-US" sz="2000" dirty="0"/>
              <a:t>Reviews IAP for safety implications and documents on 215A</a:t>
            </a:r>
          </a:p>
          <a:p>
            <a:pPr marL="548640" lvl="1" indent="-274320">
              <a:buFont typeface="Arial" panose="020B0604020202020204" pitchFamily="34" charset="0"/>
              <a:buChar char="•"/>
            </a:pPr>
            <a:r>
              <a:rPr lang="en-US" sz="2000" dirty="0"/>
              <a:t>Reviews and approves Medical Plan</a:t>
            </a:r>
          </a:p>
          <a:p>
            <a:pPr marL="274320" indent="-274320">
              <a:buFont typeface="Arial" panose="020B0604020202020204" pitchFamily="34" charset="0"/>
              <a:buChar char="•"/>
            </a:pPr>
            <a:r>
              <a:rPr lang="en-US" sz="2000" dirty="0"/>
              <a:t>Initiates preliminary investigation of accidents within incident</a:t>
            </a:r>
          </a:p>
          <a:p>
            <a:pPr marL="274320" indent="-274320">
              <a:buFont typeface="Arial" panose="020B0604020202020204" pitchFamily="34" charset="0"/>
              <a:buChar char="•"/>
            </a:pPr>
            <a:r>
              <a:rPr lang="en-US" sz="2000" dirty="0"/>
              <a:t>Participates in Planning Meetings</a:t>
            </a:r>
          </a:p>
          <a:p>
            <a:pPr marL="274320" indent="-274320">
              <a:buFont typeface="Arial" panose="020B0604020202020204" pitchFamily="34" charset="0"/>
              <a:buChar char="•"/>
            </a:pPr>
            <a:r>
              <a:rPr lang="en-US" sz="2000" dirty="0"/>
              <a:t>Ensures safety messages and briefing are </a:t>
            </a:r>
            <a:r>
              <a:rPr lang="en-US" sz="2000" dirty="0" smtClean="0"/>
              <a:t>completed</a:t>
            </a:r>
            <a:endParaRPr lang="en-US" sz="2000" dirty="0"/>
          </a:p>
        </p:txBody>
      </p:sp>
      <p:pic>
        <p:nvPicPr>
          <p:cNvPr id="7" name="Content Placeholder 6" descr="Image depicting the Safety Officer's placement within ICS Command Staff" title="Command Staff"/>
          <p:cNvPicPr>
            <a:picLocks noGrp="1" noChangeAspect="1"/>
          </p:cNvPicPr>
          <p:nvPr>
            <p:ph sz="quarter" idx="1"/>
          </p:nvPr>
        </p:nvPicPr>
        <p:blipFill>
          <a:blip r:embed="rId3"/>
          <a:stretch>
            <a:fillRect/>
          </a:stretch>
        </p:blipFill>
        <p:spPr>
          <a:xfrm>
            <a:off x="257145" y="2481007"/>
            <a:ext cx="1828800" cy="1697601"/>
          </a:xfrm>
          <a:prstGeom prst="rect">
            <a:avLst/>
          </a:prstGeom>
        </p:spPr>
      </p:pic>
      <p:sp>
        <p:nvSpPr>
          <p:cNvPr id="2" name="Title 1"/>
          <p:cNvSpPr>
            <a:spLocks noGrp="1"/>
          </p:cNvSpPr>
          <p:nvPr>
            <p:ph type="title"/>
          </p:nvPr>
        </p:nvSpPr>
        <p:spPr/>
        <p:txBody>
          <a:bodyPr>
            <a:normAutofit/>
          </a:bodyPr>
          <a:lstStyle/>
          <a:p>
            <a:r>
              <a:rPr lang="en-US" sz="3300" dirty="0" smtClean="0"/>
              <a:t>Safety Officer</a:t>
            </a:r>
            <a:endParaRPr lang="en-US" sz="3300" dirty="0"/>
          </a:p>
        </p:txBody>
      </p:sp>
    </p:spTree>
    <p:extLst>
      <p:ext uri="{BB962C8B-B14F-4D97-AF65-F5344CB8AC3E}">
        <p14:creationId xmlns:p14="http://schemas.microsoft.com/office/powerpoint/2010/main" val="3948040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2400" b="1" dirty="0"/>
              <a:t>Incident Commander Expectations of Safety Officer</a:t>
            </a:r>
          </a:p>
          <a:p>
            <a:pPr marL="548640" lvl="1" indent="-274320">
              <a:spcBef>
                <a:spcPts val="528"/>
              </a:spcBef>
            </a:pPr>
            <a:r>
              <a:rPr lang="en-US" sz="2200" dirty="0"/>
              <a:t>Identify, manage, instruct and mitigate all hazards on the incident</a:t>
            </a:r>
          </a:p>
          <a:p>
            <a:pPr marL="548640" lvl="1" indent="-274320">
              <a:spcBef>
                <a:spcPts val="528"/>
              </a:spcBef>
            </a:pPr>
            <a:r>
              <a:rPr lang="en-US" sz="2200" dirty="0"/>
              <a:t>Keep IC informed on trends/causes of accidents and illnesses</a:t>
            </a:r>
          </a:p>
          <a:p>
            <a:pPr marL="548640" lvl="1" indent="-274320">
              <a:spcBef>
                <a:spcPts val="528"/>
              </a:spcBef>
            </a:pPr>
            <a:r>
              <a:rPr lang="en-US" sz="2200" dirty="0"/>
              <a:t>Promote attitude of 100% compliance with safety rules</a:t>
            </a:r>
          </a:p>
          <a:p>
            <a:pPr marL="548640" lvl="1" indent="-274320">
              <a:spcBef>
                <a:spcPts val="528"/>
              </a:spcBef>
            </a:pPr>
            <a:r>
              <a:rPr lang="en-US" sz="2200" dirty="0"/>
              <a:t>Provide relevant and effective safety message in each IAP</a:t>
            </a:r>
          </a:p>
          <a:p>
            <a:pPr marL="0" indent="0">
              <a:buNone/>
            </a:pPr>
            <a:endParaRPr lang="en-US" sz="1200" b="1" dirty="0"/>
          </a:p>
          <a:p>
            <a:pPr marL="0" indent="0">
              <a:buNone/>
            </a:pPr>
            <a:r>
              <a:rPr lang="en-US" sz="2400" b="1" dirty="0"/>
              <a:t>Safety Officer Expectations of Incident Commander</a:t>
            </a:r>
          </a:p>
          <a:p>
            <a:pPr marL="548640" lvl="1" indent="-274320">
              <a:spcBef>
                <a:spcPts val="528"/>
              </a:spcBef>
            </a:pPr>
            <a:r>
              <a:rPr lang="en-US" sz="2200" dirty="0"/>
              <a:t>Emphasize safety in all communications and actions</a:t>
            </a:r>
          </a:p>
          <a:p>
            <a:pPr marL="548640" lvl="1" indent="-274320">
              <a:spcBef>
                <a:spcPts val="528"/>
              </a:spcBef>
            </a:pPr>
            <a:r>
              <a:rPr lang="en-US" sz="2200" dirty="0"/>
              <a:t>Support recommendations for changes in tactics for safety reasons</a:t>
            </a:r>
          </a:p>
        </p:txBody>
      </p:sp>
      <p:sp>
        <p:nvSpPr>
          <p:cNvPr id="2" name="Title 1"/>
          <p:cNvSpPr>
            <a:spLocks noGrp="1"/>
          </p:cNvSpPr>
          <p:nvPr>
            <p:ph type="title"/>
          </p:nvPr>
        </p:nvSpPr>
        <p:spPr/>
        <p:txBody>
          <a:bodyPr>
            <a:normAutofit/>
          </a:bodyPr>
          <a:lstStyle/>
          <a:p>
            <a:r>
              <a:rPr lang="en-US" sz="3300" dirty="0" smtClean="0"/>
              <a:t>Expectations: Safety Officer</a:t>
            </a:r>
            <a:endParaRPr lang="en-US" sz="3300" dirty="0"/>
          </a:p>
        </p:txBody>
      </p:sp>
    </p:spTree>
    <p:extLst>
      <p:ext uri="{BB962C8B-B14F-4D97-AF65-F5344CB8AC3E}">
        <p14:creationId xmlns:p14="http://schemas.microsoft.com/office/powerpoint/2010/main" val="2243197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86179" y="1459698"/>
            <a:ext cx="6997264" cy="5016758"/>
          </a:xfrm>
          <a:prstGeom prst="rect">
            <a:avLst/>
          </a:prstGeom>
          <a:noFill/>
        </p:spPr>
        <p:txBody>
          <a:bodyPr wrap="square" rtlCol="0">
            <a:spAutoFit/>
          </a:bodyPr>
          <a:lstStyle/>
          <a:p>
            <a:pPr marL="274320" indent="-274320">
              <a:buFont typeface="Arial" panose="020B0604020202020204" pitchFamily="34" charset="0"/>
              <a:buChar char="•"/>
            </a:pPr>
            <a:r>
              <a:rPr lang="en-US" sz="2000" dirty="0"/>
              <a:t>Assists the Incident Commander by serving as a point of contact for representatives from other response organizations and entities</a:t>
            </a:r>
          </a:p>
          <a:p>
            <a:pPr marL="548640" lvl="1" indent="-274320">
              <a:buFont typeface="Arial" panose="020B0604020202020204" pitchFamily="34" charset="0"/>
              <a:buChar char="•"/>
            </a:pPr>
            <a:r>
              <a:rPr lang="en-US" sz="2000" dirty="0"/>
              <a:t>Maintains list of assisting and cooperating agencies and agency representatives</a:t>
            </a:r>
          </a:p>
          <a:p>
            <a:pPr marL="548640" lvl="1" indent="-274320">
              <a:buFont typeface="Arial" panose="020B0604020202020204" pitchFamily="34" charset="0"/>
              <a:buChar char="•"/>
            </a:pPr>
            <a:r>
              <a:rPr lang="en-US" sz="2000" dirty="0"/>
              <a:t>Assists in setting up and coordinating interagency contacts</a:t>
            </a:r>
          </a:p>
          <a:p>
            <a:pPr marL="274320" indent="-274320">
              <a:buFont typeface="Arial" panose="020B0604020202020204" pitchFamily="34" charset="0"/>
              <a:buChar char="•"/>
            </a:pPr>
            <a:r>
              <a:rPr lang="en-US" sz="2000" dirty="0"/>
              <a:t>Provides briefings to and answers questions from supporting organizations</a:t>
            </a:r>
          </a:p>
          <a:p>
            <a:pPr marL="274320" indent="-274320">
              <a:buFont typeface="Arial" panose="020B0604020202020204" pitchFamily="34" charset="0"/>
              <a:buChar char="•"/>
            </a:pPr>
            <a:r>
              <a:rPr lang="en-US" sz="2000" dirty="0"/>
              <a:t>Monitors incident operations to identify current or potential inter-organizational problems</a:t>
            </a:r>
          </a:p>
          <a:p>
            <a:pPr marL="274320" indent="-274320">
              <a:buFont typeface="Arial" panose="020B0604020202020204" pitchFamily="34" charset="0"/>
              <a:buChar char="•"/>
            </a:pPr>
            <a:r>
              <a:rPr lang="en-US" sz="2000" dirty="0"/>
              <a:t>Participates in Planning Meetings</a:t>
            </a:r>
          </a:p>
          <a:p>
            <a:pPr marL="548640" lvl="1" indent="-274320">
              <a:buFont typeface="Arial" panose="020B0604020202020204" pitchFamily="34" charset="0"/>
              <a:buChar char="•"/>
            </a:pPr>
            <a:r>
              <a:rPr lang="en-US" sz="2000" dirty="0"/>
              <a:t>Provides current resource status, including capabilities and limitations of partner agency resources</a:t>
            </a:r>
          </a:p>
          <a:p>
            <a:pPr marL="274320" indent="-274320">
              <a:buFont typeface="Arial" panose="020B0604020202020204" pitchFamily="34" charset="0"/>
              <a:buChar char="•"/>
            </a:pPr>
            <a:r>
              <a:rPr lang="en-US" sz="2000" dirty="0"/>
              <a:t>Provides partner agency specific demobilization information and requirements</a:t>
            </a:r>
          </a:p>
        </p:txBody>
      </p:sp>
      <p:pic>
        <p:nvPicPr>
          <p:cNvPr id="4" name="Content Placeholder 3" descr="Image depicting the Liaison Officer's placement within ICS Command Staff" title="Command Staff"/>
          <p:cNvPicPr>
            <a:picLocks noGrp="1" noChangeAspect="1"/>
          </p:cNvPicPr>
          <p:nvPr>
            <p:ph sz="quarter" idx="1"/>
          </p:nvPr>
        </p:nvPicPr>
        <p:blipFill>
          <a:blip r:embed="rId3"/>
          <a:stretch>
            <a:fillRect/>
          </a:stretch>
        </p:blipFill>
        <p:spPr>
          <a:xfrm>
            <a:off x="248819" y="2514770"/>
            <a:ext cx="1737360" cy="1615309"/>
          </a:xfrm>
          <a:prstGeom prst="rect">
            <a:avLst/>
          </a:prstGeom>
        </p:spPr>
      </p:pic>
      <p:sp>
        <p:nvSpPr>
          <p:cNvPr id="2" name="Title 1"/>
          <p:cNvSpPr>
            <a:spLocks noGrp="1"/>
          </p:cNvSpPr>
          <p:nvPr>
            <p:ph type="title"/>
          </p:nvPr>
        </p:nvSpPr>
        <p:spPr/>
        <p:txBody>
          <a:bodyPr>
            <a:normAutofit/>
          </a:bodyPr>
          <a:lstStyle/>
          <a:p>
            <a:r>
              <a:rPr lang="en-US" sz="3300" dirty="0" smtClean="0"/>
              <a:t>Liaison Officer</a:t>
            </a:r>
            <a:endParaRPr lang="en-US" sz="3300" dirty="0"/>
          </a:p>
        </p:txBody>
      </p:sp>
    </p:spTree>
    <p:extLst>
      <p:ext uri="{BB962C8B-B14F-4D97-AF65-F5344CB8AC3E}">
        <p14:creationId xmlns:p14="http://schemas.microsoft.com/office/powerpoint/2010/main" val="2878089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83140"/>
            <a:ext cx="8503920" cy="4844955"/>
          </a:xfrm>
        </p:spPr>
        <p:txBody>
          <a:bodyPr>
            <a:normAutofit fontScale="85000" lnSpcReduction="10000"/>
          </a:bodyPr>
          <a:lstStyle/>
          <a:p>
            <a:pPr marL="0" indent="0">
              <a:buNone/>
            </a:pPr>
            <a:r>
              <a:rPr lang="en-US" sz="2600" b="1" dirty="0"/>
              <a:t>Incident Commander Expectations of Liaison Officer</a:t>
            </a:r>
          </a:p>
          <a:p>
            <a:pPr marL="548640" lvl="1" indent="-274320">
              <a:lnSpc>
                <a:spcPct val="110000"/>
              </a:lnSpc>
              <a:spcBef>
                <a:spcPts val="528"/>
              </a:spcBef>
            </a:pPr>
            <a:r>
              <a:rPr lang="en-US" sz="2400" dirty="0"/>
              <a:t>Address stakeholder concerns and issues in a positive manner</a:t>
            </a:r>
          </a:p>
          <a:p>
            <a:pPr marL="548640" lvl="1" indent="-274320">
              <a:lnSpc>
                <a:spcPct val="110000"/>
              </a:lnSpc>
              <a:spcBef>
                <a:spcPts val="528"/>
              </a:spcBef>
            </a:pPr>
            <a:r>
              <a:rPr lang="en-US" sz="2400" dirty="0"/>
              <a:t>Identify and coordinate with all involved agencies and organizations</a:t>
            </a:r>
          </a:p>
          <a:p>
            <a:pPr marL="548640" lvl="1" indent="-274320">
              <a:lnSpc>
                <a:spcPct val="110000"/>
              </a:lnSpc>
              <a:spcBef>
                <a:spcPts val="528"/>
              </a:spcBef>
            </a:pPr>
            <a:r>
              <a:rPr lang="en-US" sz="2400" dirty="0"/>
              <a:t>Provide a positive impression of incident to other agencies/stakeholders</a:t>
            </a:r>
          </a:p>
          <a:p>
            <a:pPr marL="548640" lvl="1" indent="-274320">
              <a:lnSpc>
                <a:spcPct val="110000"/>
              </a:lnSpc>
              <a:spcBef>
                <a:spcPts val="528"/>
              </a:spcBef>
            </a:pPr>
            <a:r>
              <a:rPr lang="en-US" sz="2400" dirty="0"/>
              <a:t>Coordinate with Public Information Officer in relations with stakeholders</a:t>
            </a:r>
          </a:p>
          <a:p>
            <a:pPr marL="548640" lvl="1" indent="-274320">
              <a:lnSpc>
                <a:spcPct val="110000"/>
              </a:lnSpc>
              <a:spcBef>
                <a:spcPts val="528"/>
              </a:spcBef>
            </a:pPr>
            <a:r>
              <a:rPr lang="en-US" sz="2400" dirty="0"/>
              <a:t>Keep other IMT members aware of issues with assisting agencies</a:t>
            </a:r>
          </a:p>
          <a:p>
            <a:pPr marL="0" indent="0">
              <a:buNone/>
            </a:pPr>
            <a:endParaRPr lang="en-US" sz="1200" b="1" dirty="0"/>
          </a:p>
          <a:p>
            <a:pPr marL="0" indent="0">
              <a:buNone/>
            </a:pPr>
            <a:r>
              <a:rPr lang="en-US" sz="2600" b="1" dirty="0"/>
              <a:t>Liaison Officer Expectations of Incident Commander</a:t>
            </a:r>
          </a:p>
          <a:p>
            <a:pPr marL="548640" lvl="1" indent="-274320">
              <a:lnSpc>
                <a:spcPct val="120000"/>
              </a:lnSpc>
              <a:spcBef>
                <a:spcPts val="528"/>
              </a:spcBef>
            </a:pPr>
            <a:r>
              <a:rPr lang="en-US" sz="2400" dirty="0"/>
              <a:t>Advise and counsel on issues presented by assisting agencies</a:t>
            </a:r>
          </a:p>
          <a:p>
            <a:pPr marL="548640" lvl="1" indent="-274320">
              <a:lnSpc>
                <a:spcPct val="120000"/>
              </a:lnSpc>
              <a:spcBef>
                <a:spcPts val="528"/>
              </a:spcBef>
            </a:pPr>
            <a:r>
              <a:rPr lang="en-US" sz="2400" dirty="0"/>
              <a:t>Provide overall mission and direction</a:t>
            </a:r>
          </a:p>
          <a:p>
            <a:pPr marL="548640" lvl="1" indent="-274320">
              <a:lnSpc>
                <a:spcPct val="120000"/>
              </a:lnSpc>
              <a:spcBef>
                <a:spcPts val="528"/>
              </a:spcBef>
            </a:pPr>
            <a:r>
              <a:rPr lang="en-US" sz="2400" dirty="0"/>
              <a:t>Show willingness to engage with stakeholders when </a:t>
            </a:r>
            <a:r>
              <a:rPr lang="en-US" sz="2400" dirty="0" smtClean="0"/>
              <a:t>necessary</a:t>
            </a:r>
            <a:endParaRPr lang="en-US" sz="2400" dirty="0"/>
          </a:p>
        </p:txBody>
      </p:sp>
      <p:sp>
        <p:nvSpPr>
          <p:cNvPr id="2" name="Title 1"/>
          <p:cNvSpPr>
            <a:spLocks noGrp="1"/>
          </p:cNvSpPr>
          <p:nvPr>
            <p:ph type="title"/>
          </p:nvPr>
        </p:nvSpPr>
        <p:spPr/>
        <p:txBody>
          <a:bodyPr>
            <a:normAutofit/>
          </a:bodyPr>
          <a:lstStyle/>
          <a:p>
            <a:r>
              <a:rPr lang="en-US" sz="3300" dirty="0" smtClean="0"/>
              <a:t>Expectations: Liaison Officer</a:t>
            </a:r>
            <a:endParaRPr lang="en-US" sz="3300" dirty="0"/>
          </a:p>
        </p:txBody>
      </p:sp>
    </p:spTree>
    <p:extLst>
      <p:ext uri="{BB962C8B-B14F-4D97-AF65-F5344CB8AC3E}">
        <p14:creationId xmlns:p14="http://schemas.microsoft.com/office/powerpoint/2010/main" val="2414046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 depicting the General Staff positions that report directly to the Incident Commander." title="General Staff"/>
          <p:cNvPicPr>
            <a:picLocks noChangeAspect="1"/>
          </p:cNvPicPr>
          <p:nvPr/>
        </p:nvPicPr>
        <p:blipFill>
          <a:blip r:embed="rId3"/>
          <a:stretch>
            <a:fillRect/>
          </a:stretch>
        </p:blipFill>
        <p:spPr>
          <a:xfrm>
            <a:off x="682752" y="1930189"/>
            <a:ext cx="7772400" cy="3963191"/>
          </a:xfrm>
          <a:prstGeom prst="rect">
            <a:avLst/>
          </a:prstGeom>
        </p:spPr>
      </p:pic>
      <p:sp>
        <p:nvSpPr>
          <p:cNvPr id="2" name="Title 1"/>
          <p:cNvSpPr>
            <a:spLocks noGrp="1"/>
          </p:cNvSpPr>
          <p:nvPr>
            <p:ph type="title"/>
          </p:nvPr>
        </p:nvSpPr>
        <p:spPr/>
        <p:txBody>
          <a:bodyPr>
            <a:normAutofit/>
          </a:bodyPr>
          <a:lstStyle/>
          <a:p>
            <a:r>
              <a:rPr lang="en-US" sz="3300" dirty="0" smtClean="0"/>
              <a:t>General Staff</a:t>
            </a:r>
            <a:endParaRPr lang="en-US" sz="3300" dirty="0"/>
          </a:p>
        </p:txBody>
      </p:sp>
    </p:spTree>
    <p:extLst>
      <p:ext uri="{BB962C8B-B14F-4D97-AF65-F5344CB8AC3E}">
        <p14:creationId xmlns:p14="http://schemas.microsoft.com/office/powerpoint/2010/main" val="3031810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11205" y="1514902"/>
            <a:ext cx="8052575" cy="4981432"/>
          </a:xfrm>
        </p:spPr>
        <p:txBody>
          <a:bodyPr>
            <a:normAutofit lnSpcReduction="10000"/>
          </a:bodyPr>
          <a:lstStyle/>
          <a:p>
            <a:pPr marL="274320" indent="-274320">
              <a:lnSpc>
                <a:spcPct val="110000"/>
              </a:lnSpc>
              <a:spcBef>
                <a:spcPts val="528"/>
              </a:spcBef>
            </a:pPr>
            <a:r>
              <a:rPr lang="en-US" sz="2400" dirty="0"/>
              <a:t>Manages tactical operations</a:t>
            </a:r>
          </a:p>
          <a:p>
            <a:pPr marL="274320" indent="-274320">
              <a:lnSpc>
                <a:spcPct val="110000"/>
              </a:lnSpc>
              <a:spcBef>
                <a:spcPts val="528"/>
              </a:spcBef>
            </a:pPr>
            <a:r>
              <a:rPr lang="en-US" sz="2400" dirty="0"/>
              <a:t>Responsible for the operations portion of the Incident Action Plan (IAP)</a:t>
            </a:r>
          </a:p>
          <a:p>
            <a:pPr marL="548640" lvl="1" indent="-274320">
              <a:lnSpc>
                <a:spcPct val="110000"/>
              </a:lnSpc>
              <a:spcBef>
                <a:spcPts val="528"/>
              </a:spcBef>
            </a:pPr>
            <a:r>
              <a:rPr lang="en-US" sz="2200" dirty="0"/>
              <a:t>Supervises the execution of the incident’s operations</a:t>
            </a:r>
          </a:p>
          <a:p>
            <a:pPr marL="548640" lvl="1" indent="-274320">
              <a:lnSpc>
                <a:spcPct val="110000"/>
              </a:lnSpc>
              <a:spcBef>
                <a:spcPts val="528"/>
              </a:spcBef>
            </a:pPr>
            <a:r>
              <a:rPr lang="en-US" sz="2200" dirty="0"/>
              <a:t>Requests additional resources to support tactical operations</a:t>
            </a:r>
          </a:p>
          <a:p>
            <a:pPr marL="274320" indent="-274320">
              <a:lnSpc>
                <a:spcPct val="110000"/>
              </a:lnSpc>
              <a:spcBef>
                <a:spcPts val="528"/>
              </a:spcBef>
            </a:pPr>
            <a:r>
              <a:rPr lang="en-US" sz="2400" dirty="0"/>
              <a:t>Maintains close contact with subordinate positions</a:t>
            </a:r>
          </a:p>
          <a:p>
            <a:pPr marL="274320" indent="-274320">
              <a:lnSpc>
                <a:spcPct val="110000"/>
              </a:lnSpc>
              <a:spcBef>
                <a:spcPts val="528"/>
              </a:spcBef>
            </a:pPr>
            <a:r>
              <a:rPr lang="en-US" sz="2400" dirty="0"/>
              <a:t>Makes or approves changes to operations portion of the IAP</a:t>
            </a:r>
          </a:p>
          <a:p>
            <a:pPr marL="274320" indent="-274320">
              <a:lnSpc>
                <a:spcPct val="110000"/>
              </a:lnSpc>
              <a:spcBef>
                <a:spcPts val="528"/>
              </a:spcBef>
            </a:pPr>
            <a:r>
              <a:rPr lang="en-US" sz="2400" dirty="0"/>
              <a:t>Approves release of resources from assignments to the incident</a:t>
            </a:r>
          </a:p>
          <a:p>
            <a:pPr marL="274320" indent="-274320">
              <a:lnSpc>
                <a:spcPct val="110000"/>
              </a:lnSpc>
              <a:spcBef>
                <a:spcPts val="528"/>
              </a:spcBef>
            </a:pPr>
            <a:r>
              <a:rPr lang="en-US" sz="2400" dirty="0"/>
              <a:t>Maintains close contact with the Incident Commander</a:t>
            </a:r>
          </a:p>
        </p:txBody>
      </p:sp>
      <p:sp>
        <p:nvSpPr>
          <p:cNvPr id="2" name="Title 1"/>
          <p:cNvSpPr>
            <a:spLocks noGrp="1"/>
          </p:cNvSpPr>
          <p:nvPr>
            <p:ph type="title"/>
          </p:nvPr>
        </p:nvSpPr>
        <p:spPr/>
        <p:txBody>
          <a:bodyPr>
            <a:normAutofit/>
          </a:bodyPr>
          <a:lstStyle/>
          <a:p>
            <a:r>
              <a:rPr lang="en-US" sz="3300" dirty="0" smtClean="0"/>
              <a:t>Operations Section Chief</a:t>
            </a:r>
            <a:endParaRPr lang="en-US" sz="3300" dirty="0"/>
          </a:p>
        </p:txBody>
      </p:sp>
    </p:spTree>
    <p:extLst>
      <p:ext uri="{BB962C8B-B14F-4D97-AF65-F5344CB8AC3E}">
        <p14:creationId xmlns:p14="http://schemas.microsoft.com/office/powerpoint/2010/main" val="3259045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169800"/>
            <a:ext cx="8503920" cy="3548611"/>
          </a:xfrm>
        </p:spPr>
        <p:txBody>
          <a:bodyPr>
            <a:normAutofit/>
          </a:bodyPr>
          <a:lstStyle/>
          <a:p>
            <a:r>
              <a:rPr lang="en-US" sz="2700" dirty="0"/>
              <a:t>Review Incident Command System positions and responsibilities</a:t>
            </a:r>
          </a:p>
          <a:p>
            <a:r>
              <a:rPr lang="en-US" sz="2700" dirty="0"/>
              <a:t>Identify responsibilities of Incident Commander</a:t>
            </a:r>
          </a:p>
          <a:p>
            <a:r>
              <a:rPr lang="en-US" sz="2700" dirty="0"/>
              <a:t>Increase understanding of the expectations of the Incident Management Team</a:t>
            </a:r>
          </a:p>
        </p:txBody>
      </p:sp>
      <p:sp>
        <p:nvSpPr>
          <p:cNvPr id="2" name="Title 1"/>
          <p:cNvSpPr>
            <a:spLocks noGrp="1"/>
          </p:cNvSpPr>
          <p:nvPr>
            <p:ph type="title"/>
          </p:nvPr>
        </p:nvSpPr>
        <p:spPr/>
        <p:txBody>
          <a:bodyPr>
            <a:normAutofit/>
          </a:bodyPr>
          <a:lstStyle/>
          <a:p>
            <a:r>
              <a:rPr lang="en-US" sz="3300" dirty="0" smtClean="0"/>
              <a:t>Objectives</a:t>
            </a:r>
            <a:endParaRPr lang="en-US" sz="3300" dirty="0"/>
          </a:p>
        </p:txBody>
      </p:sp>
    </p:spTree>
    <p:extLst>
      <p:ext uri="{BB962C8B-B14F-4D97-AF65-F5344CB8AC3E}">
        <p14:creationId xmlns:p14="http://schemas.microsoft.com/office/powerpoint/2010/main" val="4065149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42197"/>
            <a:ext cx="8503920" cy="4776716"/>
          </a:xfrm>
        </p:spPr>
        <p:txBody>
          <a:bodyPr>
            <a:normAutofit lnSpcReduction="10000"/>
          </a:bodyPr>
          <a:lstStyle/>
          <a:p>
            <a:pPr marL="0" indent="0">
              <a:buNone/>
            </a:pPr>
            <a:r>
              <a:rPr lang="en-US" sz="2200" b="1" dirty="0"/>
              <a:t>Incident Commander Expectations of Operations Chief</a:t>
            </a:r>
          </a:p>
          <a:p>
            <a:pPr marL="548640" lvl="1" indent="-274320">
              <a:lnSpc>
                <a:spcPct val="110000"/>
              </a:lnSpc>
              <a:spcBef>
                <a:spcPts val="528"/>
              </a:spcBef>
            </a:pPr>
            <a:r>
              <a:rPr lang="en-US" sz="2000" dirty="0"/>
              <a:t>Recommend strategies to reach objectives</a:t>
            </a:r>
          </a:p>
          <a:p>
            <a:pPr marL="548640" lvl="1" indent="-274320">
              <a:lnSpc>
                <a:spcPct val="110000"/>
              </a:lnSpc>
              <a:spcBef>
                <a:spcPts val="528"/>
              </a:spcBef>
            </a:pPr>
            <a:r>
              <a:rPr lang="en-US" sz="2000" dirty="0"/>
              <a:t>Keep IMT informed of planned tactics to ensure timely input and support</a:t>
            </a:r>
          </a:p>
          <a:p>
            <a:pPr marL="548640" lvl="1" indent="-274320">
              <a:lnSpc>
                <a:spcPct val="110000"/>
              </a:lnSpc>
              <a:spcBef>
                <a:spcPts val="528"/>
              </a:spcBef>
            </a:pPr>
            <a:r>
              <a:rPr lang="en-US" sz="2000" dirty="0"/>
              <a:t>Order resources within fiscal and environmental boundaries</a:t>
            </a:r>
          </a:p>
          <a:p>
            <a:pPr marL="548640" lvl="1" indent="-274320">
              <a:lnSpc>
                <a:spcPct val="110000"/>
              </a:lnSpc>
              <a:spcBef>
                <a:spcPts val="528"/>
              </a:spcBef>
            </a:pPr>
            <a:r>
              <a:rPr lang="en-US" sz="2000" dirty="0"/>
              <a:t>Report unusual events and activities; provide daily updates</a:t>
            </a:r>
          </a:p>
          <a:p>
            <a:pPr marL="548640" lvl="1" indent="-274320">
              <a:lnSpc>
                <a:spcPct val="110000"/>
              </a:lnSpc>
              <a:spcBef>
                <a:spcPts val="528"/>
              </a:spcBef>
            </a:pPr>
            <a:r>
              <a:rPr lang="en-US" sz="2000" dirty="0"/>
              <a:t>Insist all known safety procedures are followed</a:t>
            </a:r>
          </a:p>
          <a:p>
            <a:pPr marL="548640" lvl="1" indent="-274320">
              <a:lnSpc>
                <a:spcPct val="110000"/>
              </a:lnSpc>
              <a:spcBef>
                <a:spcPts val="528"/>
              </a:spcBef>
            </a:pPr>
            <a:r>
              <a:rPr lang="en-US" sz="2000" dirty="0"/>
              <a:t>Maintain effective communication with all cooperating agencies</a:t>
            </a:r>
          </a:p>
          <a:p>
            <a:pPr marL="0" indent="0">
              <a:buNone/>
            </a:pPr>
            <a:endParaRPr lang="en-US" sz="1125" b="1" dirty="0"/>
          </a:p>
          <a:p>
            <a:pPr marL="0" indent="0">
              <a:buNone/>
            </a:pPr>
            <a:r>
              <a:rPr lang="en-US" sz="2200" b="1" dirty="0"/>
              <a:t>Operations Chief Expectations of Incident Commander</a:t>
            </a:r>
          </a:p>
          <a:p>
            <a:pPr marL="548640" lvl="1" indent="-274320">
              <a:lnSpc>
                <a:spcPct val="110000"/>
              </a:lnSpc>
              <a:spcBef>
                <a:spcPts val="528"/>
              </a:spcBef>
            </a:pPr>
            <a:r>
              <a:rPr lang="en-US" sz="2000" dirty="0"/>
              <a:t>Supply objectives</a:t>
            </a:r>
          </a:p>
          <a:p>
            <a:pPr marL="548640" lvl="1" indent="-274320">
              <a:lnSpc>
                <a:spcPct val="110000"/>
              </a:lnSpc>
              <a:spcBef>
                <a:spcPts val="528"/>
              </a:spcBef>
            </a:pPr>
            <a:r>
              <a:rPr lang="en-US" sz="2000" dirty="0"/>
              <a:t>Point out any constraints on strategies or tactics. (environmental, political or financial)</a:t>
            </a:r>
          </a:p>
        </p:txBody>
      </p:sp>
      <p:sp>
        <p:nvSpPr>
          <p:cNvPr id="2" name="Title 1"/>
          <p:cNvSpPr>
            <a:spLocks noGrp="1"/>
          </p:cNvSpPr>
          <p:nvPr>
            <p:ph type="title"/>
          </p:nvPr>
        </p:nvSpPr>
        <p:spPr/>
        <p:txBody>
          <a:bodyPr>
            <a:normAutofit/>
          </a:bodyPr>
          <a:lstStyle/>
          <a:p>
            <a:r>
              <a:rPr lang="en-US" sz="3300" dirty="0" smtClean="0"/>
              <a:t>Expectations: Operations Section Chief</a:t>
            </a:r>
            <a:endParaRPr lang="en-US" sz="3300" dirty="0"/>
          </a:p>
        </p:txBody>
      </p:sp>
    </p:spTree>
    <p:extLst>
      <p:ext uri="{BB962C8B-B14F-4D97-AF65-F5344CB8AC3E}">
        <p14:creationId xmlns:p14="http://schemas.microsoft.com/office/powerpoint/2010/main" val="33029117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856096"/>
            <a:ext cx="8503920" cy="4380931"/>
          </a:xfrm>
        </p:spPr>
        <p:txBody>
          <a:bodyPr>
            <a:normAutofit/>
          </a:bodyPr>
          <a:lstStyle/>
          <a:p>
            <a:pPr marL="274320" indent="-274320">
              <a:spcBef>
                <a:spcPts val="528"/>
              </a:spcBef>
            </a:pPr>
            <a:r>
              <a:rPr lang="en-US" sz="2400" dirty="0"/>
              <a:t>Collects and manages all incident-relevant operational data</a:t>
            </a:r>
          </a:p>
          <a:p>
            <a:pPr marL="274320" indent="-274320">
              <a:spcBef>
                <a:spcPts val="528"/>
              </a:spcBef>
            </a:pPr>
            <a:r>
              <a:rPr lang="en-US" sz="2400" dirty="0"/>
              <a:t>Prepares the Incident Action Plan (IAP)</a:t>
            </a:r>
          </a:p>
          <a:p>
            <a:pPr marL="548640" lvl="1" indent="-274320">
              <a:spcBef>
                <a:spcPts val="528"/>
              </a:spcBef>
            </a:pPr>
            <a:r>
              <a:rPr lang="en-US" sz="2200" dirty="0"/>
              <a:t>Provides input to the Incident Commander and Operations Chief</a:t>
            </a:r>
          </a:p>
          <a:p>
            <a:pPr marL="274320" indent="-274320">
              <a:spcBef>
                <a:spcPts val="528"/>
              </a:spcBef>
            </a:pPr>
            <a:r>
              <a:rPr lang="en-US" sz="2400" dirty="0"/>
              <a:t>Conducts and facilitates Planning Meetings</a:t>
            </a:r>
          </a:p>
          <a:p>
            <a:pPr marL="274320" indent="-274320">
              <a:spcBef>
                <a:spcPts val="528"/>
              </a:spcBef>
            </a:pPr>
            <a:r>
              <a:rPr lang="en-US" sz="2400" dirty="0"/>
              <a:t>Establishes information requirements and reporting schedules</a:t>
            </a:r>
          </a:p>
          <a:p>
            <a:pPr marL="274320" indent="-274320">
              <a:spcBef>
                <a:spcPts val="528"/>
              </a:spcBef>
            </a:pPr>
            <a:r>
              <a:rPr lang="en-US" sz="2400" dirty="0"/>
              <a:t>Reassigns existing personnel to ICS organizational positions as appropriate</a:t>
            </a:r>
          </a:p>
          <a:p>
            <a:pPr marL="274320" indent="-274320">
              <a:spcBef>
                <a:spcPts val="528"/>
              </a:spcBef>
            </a:pPr>
            <a:r>
              <a:rPr lang="en-US" sz="2400" dirty="0"/>
              <a:t>Develops plans for </a:t>
            </a:r>
            <a:r>
              <a:rPr lang="en-US" sz="2400" dirty="0" smtClean="0"/>
              <a:t>demobilization</a:t>
            </a:r>
          </a:p>
        </p:txBody>
      </p:sp>
      <p:sp>
        <p:nvSpPr>
          <p:cNvPr id="2" name="Title 1"/>
          <p:cNvSpPr>
            <a:spLocks noGrp="1"/>
          </p:cNvSpPr>
          <p:nvPr>
            <p:ph type="title"/>
          </p:nvPr>
        </p:nvSpPr>
        <p:spPr/>
        <p:txBody>
          <a:bodyPr>
            <a:normAutofit/>
          </a:bodyPr>
          <a:lstStyle/>
          <a:p>
            <a:r>
              <a:rPr lang="en-US" sz="3300" dirty="0" smtClean="0"/>
              <a:t>Planning Section Chief</a:t>
            </a:r>
            <a:endParaRPr lang="en-US" sz="3300" dirty="0"/>
          </a:p>
        </p:txBody>
      </p:sp>
    </p:spTree>
    <p:extLst>
      <p:ext uri="{BB962C8B-B14F-4D97-AF65-F5344CB8AC3E}">
        <p14:creationId xmlns:p14="http://schemas.microsoft.com/office/powerpoint/2010/main" val="39882576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depicting Planning Section Units" title="Planning Section Units"/>
          <p:cNvPicPr>
            <a:picLocks noGrp="1" noChangeAspect="1"/>
          </p:cNvPicPr>
          <p:nvPr>
            <p:ph sz="quarter" idx="1"/>
          </p:nvPr>
        </p:nvPicPr>
        <p:blipFill>
          <a:blip r:embed="rId3"/>
          <a:stretch>
            <a:fillRect/>
          </a:stretch>
        </p:blipFill>
        <p:spPr>
          <a:xfrm>
            <a:off x="515916" y="2514122"/>
            <a:ext cx="8100176" cy="2616833"/>
          </a:xfrm>
          <a:prstGeom prst="rect">
            <a:avLst/>
          </a:prstGeom>
        </p:spPr>
      </p:pic>
      <p:sp>
        <p:nvSpPr>
          <p:cNvPr id="2" name="Title 1"/>
          <p:cNvSpPr>
            <a:spLocks noGrp="1"/>
          </p:cNvSpPr>
          <p:nvPr>
            <p:ph type="title"/>
          </p:nvPr>
        </p:nvSpPr>
        <p:spPr/>
        <p:txBody>
          <a:bodyPr>
            <a:normAutofit/>
          </a:bodyPr>
          <a:lstStyle/>
          <a:p>
            <a:r>
              <a:rPr lang="en-US" sz="3300" dirty="0" smtClean="0"/>
              <a:t>Planning Section Units</a:t>
            </a:r>
            <a:endParaRPr lang="en-US" sz="3300" dirty="0"/>
          </a:p>
        </p:txBody>
      </p:sp>
    </p:spTree>
    <p:extLst>
      <p:ext uri="{BB962C8B-B14F-4D97-AF65-F5344CB8AC3E}">
        <p14:creationId xmlns:p14="http://schemas.microsoft.com/office/powerpoint/2010/main" val="3458368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622584"/>
            <a:ext cx="8503920" cy="4655386"/>
          </a:xfrm>
        </p:spPr>
        <p:txBody>
          <a:bodyPr>
            <a:normAutofit/>
          </a:bodyPr>
          <a:lstStyle/>
          <a:p>
            <a:pPr marL="0" indent="0">
              <a:buNone/>
            </a:pPr>
            <a:r>
              <a:rPr lang="en-US" sz="2400" b="1" dirty="0"/>
              <a:t>Incident Commander Expectations of Planning Chief</a:t>
            </a:r>
          </a:p>
          <a:p>
            <a:pPr marL="548640" lvl="1" indent="-274320">
              <a:spcBef>
                <a:spcPts val="528"/>
              </a:spcBef>
            </a:pPr>
            <a:r>
              <a:rPr lang="en-US" sz="2200" dirty="0"/>
              <a:t>Exercise effective leadership and organization of all incident meetings and briefings.</a:t>
            </a:r>
          </a:p>
          <a:p>
            <a:pPr marL="548640" lvl="1" indent="-274320">
              <a:spcBef>
                <a:spcPts val="528"/>
              </a:spcBef>
            </a:pPr>
            <a:r>
              <a:rPr lang="en-US" sz="2200" dirty="0"/>
              <a:t>Ensure established planning process is followed, timely and accurate.</a:t>
            </a:r>
          </a:p>
          <a:p>
            <a:pPr marL="548640" lvl="1" indent="-274320">
              <a:spcBef>
                <a:spcPts val="528"/>
              </a:spcBef>
            </a:pPr>
            <a:r>
              <a:rPr lang="en-US" sz="2200" dirty="0"/>
              <a:t>Maintain overview of all incident activities</a:t>
            </a:r>
          </a:p>
          <a:p>
            <a:pPr marL="0" indent="0">
              <a:buNone/>
            </a:pPr>
            <a:endParaRPr lang="en-US" sz="1200" b="1" dirty="0"/>
          </a:p>
          <a:p>
            <a:pPr marL="0" indent="0">
              <a:buNone/>
            </a:pPr>
            <a:r>
              <a:rPr lang="en-US" sz="2400" b="1" dirty="0"/>
              <a:t>Planning Chief Expectations of Incident Commander</a:t>
            </a:r>
          </a:p>
          <a:p>
            <a:pPr marL="548640" lvl="1" indent="-274320">
              <a:spcBef>
                <a:spcPts val="528"/>
              </a:spcBef>
            </a:pPr>
            <a:r>
              <a:rPr lang="en-US" sz="2200" dirty="0"/>
              <a:t>Provide incident objectives</a:t>
            </a:r>
          </a:p>
          <a:p>
            <a:pPr marL="548640" lvl="1" indent="-274320">
              <a:spcBef>
                <a:spcPts val="528"/>
              </a:spcBef>
            </a:pPr>
            <a:r>
              <a:rPr lang="en-US" sz="2200" dirty="0"/>
              <a:t>Provide Planning Meeting schedules/operational periods</a:t>
            </a:r>
          </a:p>
          <a:p>
            <a:pPr marL="548640" lvl="1" indent="-274320">
              <a:spcBef>
                <a:spcPts val="528"/>
              </a:spcBef>
            </a:pPr>
            <a:r>
              <a:rPr lang="en-US" sz="2200" dirty="0"/>
              <a:t>Provide deadlines for Incident Action Plan</a:t>
            </a:r>
          </a:p>
          <a:p>
            <a:pPr marL="548640" lvl="1" indent="-274320">
              <a:spcBef>
                <a:spcPts val="528"/>
              </a:spcBef>
            </a:pPr>
            <a:r>
              <a:rPr lang="en-US" sz="2200" dirty="0"/>
              <a:t>Review and approve Incident Action </a:t>
            </a:r>
            <a:r>
              <a:rPr lang="en-US" sz="2200" dirty="0" smtClean="0"/>
              <a:t>Plan</a:t>
            </a:r>
            <a:endParaRPr lang="en-US" sz="2200" dirty="0"/>
          </a:p>
        </p:txBody>
      </p:sp>
      <p:sp>
        <p:nvSpPr>
          <p:cNvPr id="2" name="Title 1"/>
          <p:cNvSpPr>
            <a:spLocks noGrp="1"/>
          </p:cNvSpPr>
          <p:nvPr>
            <p:ph type="title"/>
          </p:nvPr>
        </p:nvSpPr>
        <p:spPr/>
        <p:txBody>
          <a:bodyPr>
            <a:normAutofit/>
          </a:bodyPr>
          <a:lstStyle/>
          <a:p>
            <a:r>
              <a:rPr lang="en-US" sz="3300" dirty="0" smtClean="0"/>
              <a:t>Expectations: Planning Section Chief</a:t>
            </a:r>
            <a:endParaRPr lang="en-US" sz="3300" dirty="0"/>
          </a:p>
        </p:txBody>
      </p:sp>
    </p:spTree>
    <p:extLst>
      <p:ext uri="{BB962C8B-B14F-4D97-AF65-F5344CB8AC3E}">
        <p14:creationId xmlns:p14="http://schemas.microsoft.com/office/powerpoint/2010/main" val="14881175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274320" indent="-274320">
              <a:spcBef>
                <a:spcPts val="528"/>
              </a:spcBef>
            </a:pPr>
            <a:r>
              <a:rPr lang="en-US" sz="2400" dirty="0"/>
              <a:t>Manages all incident logistics</a:t>
            </a:r>
          </a:p>
          <a:p>
            <a:pPr marL="548640" lvl="1" indent="-274320">
              <a:spcBef>
                <a:spcPts val="528"/>
              </a:spcBef>
            </a:pPr>
            <a:r>
              <a:rPr lang="en-US" sz="2200" dirty="0"/>
              <a:t>Orders, obtains, maintains and accounts for essential personnel, equipment and supplies</a:t>
            </a:r>
          </a:p>
          <a:p>
            <a:pPr marL="274320" indent="-274320">
              <a:spcBef>
                <a:spcPts val="528"/>
              </a:spcBef>
            </a:pPr>
            <a:r>
              <a:rPr lang="en-US" sz="2400" dirty="0"/>
              <a:t>Provides logistics input to the Incident Action Plan</a:t>
            </a:r>
          </a:p>
          <a:p>
            <a:pPr marL="274320" indent="-274320">
              <a:spcBef>
                <a:spcPts val="528"/>
              </a:spcBef>
            </a:pPr>
            <a:r>
              <a:rPr lang="en-US" sz="2400" dirty="0"/>
              <a:t>Identifies anticipated and known incident service and support requirements</a:t>
            </a:r>
          </a:p>
          <a:p>
            <a:pPr marL="274320" indent="-274320">
              <a:spcBef>
                <a:spcPts val="528"/>
              </a:spcBef>
            </a:pPr>
            <a:r>
              <a:rPr lang="en-US" sz="2400" dirty="0"/>
              <a:t>Requests additional resources as needed</a:t>
            </a:r>
          </a:p>
          <a:p>
            <a:pPr marL="274320" indent="-274320">
              <a:spcBef>
                <a:spcPts val="528"/>
              </a:spcBef>
            </a:pPr>
            <a:r>
              <a:rPr lang="en-US" sz="2400" dirty="0"/>
              <a:t>Develops the communications, medical and traffic plans as needed</a:t>
            </a:r>
          </a:p>
          <a:p>
            <a:pPr marL="274320" indent="-274320">
              <a:spcBef>
                <a:spcPts val="528"/>
              </a:spcBef>
            </a:pPr>
            <a:r>
              <a:rPr lang="en-US" sz="2400" dirty="0"/>
              <a:t>Oversees demobilization of the Logistics </a:t>
            </a:r>
            <a:r>
              <a:rPr lang="en-US" sz="2400" dirty="0" smtClean="0"/>
              <a:t>Section</a:t>
            </a:r>
            <a:endParaRPr lang="en-US" sz="2400" dirty="0"/>
          </a:p>
        </p:txBody>
      </p:sp>
      <p:sp>
        <p:nvSpPr>
          <p:cNvPr id="2" name="Title 1"/>
          <p:cNvSpPr>
            <a:spLocks noGrp="1"/>
          </p:cNvSpPr>
          <p:nvPr>
            <p:ph type="title"/>
          </p:nvPr>
        </p:nvSpPr>
        <p:spPr/>
        <p:txBody>
          <a:bodyPr>
            <a:normAutofit/>
          </a:bodyPr>
          <a:lstStyle/>
          <a:p>
            <a:r>
              <a:rPr lang="en-US" sz="3300" dirty="0" smtClean="0"/>
              <a:t>Logistics Section Chief</a:t>
            </a:r>
            <a:endParaRPr lang="en-US" sz="3300" dirty="0"/>
          </a:p>
        </p:txBody>
      </p:sp>
    </p:spTree>
    <p:extLst>
      <p:ext uri="{BB962C8B-B14F-4D97-AF65-F5344CB8AC3E}">
        <p14:creationId xmlns:p14="http://schemas.microsoft.com/office/powerpoint/2010/main" val="10677440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91069" y="1583141"/>
            <a:ext cx="8789158" cy="4749420"/>
          </a:xfrm>
        </p:spPr>
        <p:txBody>
          <a:bodyPr>
            <a:normAutofit fontScale="92500" lnSpcReduction="20000"/>
          </a:bodyPr>
          <a:lstStyle/>
          <a:p>
            <a:pPr marL="0" indent="0">
              <a:lnSpc>
                <a:spcPct val="120000"/>
              </a:lnSpc>
              <a:spcBef>
                <a:spcPts val="528"/>
              </a:spcBef>
              <a:buNone/>
            </a:pPr>
            <a:r>
              <a:rPr lang="en-US" sz="2600" b="1" dirty="0"/>
              <a:t>Incident Commander Expectations of Logistics Chief</a:t>
            </a:r>
          </a:p>
          <a:p>
            <a:pPr marL="548640" lvl="1" indent="-274320">
              <a:lnSpc>
                <a:spcPct val="120000"/>
              </a:lnSpc>
              <a:spcBef>
                <a:spcPts val="528"/>
              </a:spcBef>
            </a:pPr>
            <a:r>
              <a:rPr lang="en-US" sz="2400" dirty="0"/>
              <a:t>Managing the ordering process to meet all incident needs</a:t>
            </a:r>
          </a:p>
          <a:p>
            <a:pPr marL="548640" lvl="1" indent="-274320">
              <a:lnSpc>
                <a:spcPct val="120000"/>
              </a:lnSpc>
              <a:spcBef>
                <a:spcPts val="528"/>
              </a:spcBef>
            </a:pPr>
            <a:r>
              <a:rPr lang="en-US" sz="2400" dirty="0"/>
              <a:t>Anticipate and maintain supplies ahead of the need whenever possible</a:t>
            </a:r>
          </a:p>
          <a:p>
            <a:pPr marL="548640" lvl="1" indent="-274320">
              <a:lnSpc>
                <a:spcPct val="120000"/>
              </a:lnSpc>
              <a:spcBef>
                <a:spcPts val="528"/>
              </a:spcBef>
            </a:pPr>
            <a:r>
              <a:rPr lang="en-US" sz="2400" dirty="0"/>
              <a:t>Work closely with Operations to provide logistical support and coordination</a:t>
            </a:r>
          </a:p>
          <a:p>
            <a:pPr marL="548640" lvl="1" indent="-274320">
              <a:lnSpc>
                <a:spcPct val="120000"/>
              </a:lnSpc>
              <a:spcBef>
                <a:spcPts val="528"/>
              </a:spcBef>
            </a:pPr>
            <a:r>
              <a:rPr lang="en-US" sz="2400" dirty="0"/>
              <a:t>Coordinate with the supporting EOC to ensure effective relations</a:t>
            </a:r>
          </a:p>
          <a:p>
            <a:pPr marL="0" indent="0">
              <a:buNone/>
            </a:pPr>
            <a:endParaRPr lang="en-US" sz="1200" b="1" dirty="0"/>
          </a:p>
          <a:p>
            <a:pPr marL="0" indent="0">
              <a:buNone/>
            </a:pPr>
            <a:r>
              <a:rPr lang="en-US" sz="2600" b="1" dirty="0"/>
              <a:t>Logistics Chief Expectations of Incident Commander</a:t>
            </a:r>
          </a:p>
          <a:p>
            <a:pPr marL="548640" lvl="1" indent="-274320">
              <a:lnSpc>
                <a:spcPct val="110000"/>
              </a:lnSpc>
              <a:spcBef>
                <a:spcPts val="528"/>
              </a:spcBef>
            </a:pPr>
            <a:r>
              <a:rPr lang="en-US" sz="2400" dirty="0"/>
              <a:t>Provide priorities for ordering personnel, supplies and equipment</a:t>
            </a:r>
          </a:p>
          <a:p>
            <a:pPr marL="548640" lvl="1" indent="-274320">
              <a:lnSpc>
                <a:spcPct val="110000"/>
              </a:lnSpc>
              <a:spcBef>
                <a:spcPts val="528"/>
              </a:spcBef>
            </a:pPr>
            <a:r>
              <a:rPr lang="en-US" sz="2400" dirty="0"/>
              <a:t>Provide support for logistics activities</a:t>
            </a:r>
          </a:p>
          <a:p>
            <a:pPr marL="548640" lvl="1" indent="-274320">
              <a:lnSpc>
                <a:spcPct val="110000"/>
              </a:lnSpc>
              <a:spcBef>
                <a:spcPts val="528"/>
              </a:spcBef>
            </a:pPr>
            <a:r>
              <a:rPr lang="en-US" sz="2400" dirty="0"/>
              <a:t>Keep in the loop for planned direction of the </a:t>
            </a:r>
            <a:r>
              <a:rPr lang="en-US" sz="2400" dirty="0" smtClean="0"/>
              <a:t>incident</a:t>
            </a:r>
            <a:endParaRPr lang="en-US" sz="2400" dirty="0"/>
          </a:p>
        </p:txBody>
      </p:sp>
      <p:sp>
        <p:nvSpPr>
          <p:cNvPr id="2" name="Title 1"/>
          <p:cNvSpPr>
            <a:spLocks noGrp="1"/>
          </p:cNvSpPr>
          <p:nvPr>
            <p:ph type="title"/>
          </p:nvPr>
        </p:nvSpPr>
        <p:spPr/>
        <p:txBody>
          <a:bodyPr>
            <a:normAutofit/>
          </a:bodyPr>
          <a:lstStyle/>
          <a:p>
            <a:r>
              <a:rPr lang="en-US" sz="3300" dirty="0" smtClean="0"/>
              <a:t>Expectations: Logistics Section Chief</a:t>
            </a:r>
            <a:endParaRPr lang="en-US" sz="3300" dirty="0"/>
          </a:p>
        </p:txBody>
      </p:sp>
    </p:spTree>
    <p:extLst>
      <p:ext uri="{BB962C8B-B14F-4D97-AF65-F5344CB8AC3E}">
        <p14:creationId xmlns:p14="http://schemas.microsoft.com/office/powerpoint/2010/main" val="42346618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4860104"/>
          </a:xfrm>
        </p:spPr>
        <p:txBody>
          <a:bodyPr>
            <a:normAutofit lnSpcReduction="10000"/>
          </a:bodyPr>
          <a:lstStyle/>
          <a:p>
            <a:pPr marL="274320" indent="-274320"/>
            <a:r>
              <a:rPr lang="en-US" sz="2400" dirty="0"/>
              <a:t>Manages all financial aspects of an incident</a:t>
            </a:r>
          </a:p>
          <a:p>
            <a:pPr marL="274320" indent="-274320"/>
            <a:r>
              <a:rPr lang="en-US" sz="2400" dirty="0"/>
              <a:t>Provides financial and cost analysis information as requested</a:t>
            </a:r>
          </a:p>
          <a:p>
            <a:pPr marL="274320" indent="-274320"/>
            <a:r>
              <a:rPr lang="en-US" sz="2400" dirty="0"/>
              <a:t>Ensures compensation and claims functions relative to the incident are being addressed</a:t>
            </a:r>
          </a:p>
          <a:p>
            <a:pPr marL="274320" indent="-274320"/>
            <a:r>
              <a:rPr lang="en-US" sz="2400" dirty="0"/>
              <a:t>Develops an operating plan for the Finance/Administration Section</a:t>
            </a:r>
          </a:p>
          <a:p>
            <a:pPr marL="548640" lvl="1" indent="-274320">
              <a:spcBef>
                <a:spcPts val="528"/>
              </a:spcBef>
            </a:pPr>
            <a:r>
              <a:rPr lang="en-US" sz="2200" dirty="0"/>
              <a:t>Fills section supply and support needs</a:t>
            </a:r>
          </a:p>
          <a:p>
            <a:pPr marL="274320" indent="-274320"/>
            <a:r>
              <a:rPr lang="en-US" sz="2400" dirty="0"/>
              <a:t>Ensures all personnel time records are accurately completed</a:t>
            </a:r>
          </a:p>
          <a:p>
            <a:pPr marL="274320" indent="-274320"/>
            <a:r>
              <a:rPr lang="en-US" sz="2400" dirty="0"/>
              <a:t>Ensures all obligation documents are properly prepared and completed</a:t>
            </a:r>
          </a:p>
        </p:txBody>
      </p:sp>
      <p:sp>
        <p:nvSpPr>
          <p:cNvPr id="2" name="Title 1"/>
          <p:cNvSpPr>
            <a:spLocks noGrp="1"/>
          </p:cNvSpPr>
          <p:nvPr>
            <p:ph type="title"/>
          </p:nvPr>
        </p:nvSpPr>
        <p:spPr/>
        <p:txBody>
          <a:bodyPr>
            <a:normAutofit/>
          </a:bodyPr>
          <a:lstStyle/>
          <a:p>
            <a:r>
              <a:rPr lang="en-US" sz="3300" dirty="0" smtClean="0"/>
              <a:t>Finance/Administration Section Chief</a:t>
            </a:r>
            <a:endParaRPr lang="en-US" sz="3300" dirty="0"/>
          </a:p>
        </p:txBody>
      </p:sp>
    </p:spTree>
    <p:extLst>
      <p:ext uri="{BB962C8B-B14F-4D97-AF65-F5344CB8AC3E}">
        <p14:creationId xmlns:p14="http://schemas.microsoft.com/office/powerpoint/2010/main" val="4422684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91069" y="1555846"/>
            <a:ext cx="8802806" cy="4981432"/>
          </a:xfrm>
        </p:spPr>
        <p:txBody>
          <a:bodyPr>
            <a:normAutofit fontScale="70000" lnSpcReduction="20000"/>
          </a:bodyPr>
          <a:lstStyle/>
          <a:p>
            <a:pPr marL="0" indent="0">
              <a:lnSpc>
                <a:spcPct val="120000"/>
              </a:lnSpc>
              <a:spcBef>
                <a:spcPts val="528"/>
              </a:spcBef>
              <a:buNone/>
            </a:pPr>
            <a:r>
              <a:rPr lang="en-US" sz="3100" b="1" dirty="0"/>
              <a:t>Incident Commander Expectations of Finance Chief</a:t>
            </a:r>
          </a:p>
          <a:p>
            <a:pPr marL="548640" lvl="1" indent="-274320">
              <a:lnSpc>
                <a:spcPct val="120000"/>
              </a:lnSpc>
              <a:spcBef>
                <a:spcPts val="528"/>
              </a:spcBef>
            </a:pPr>
            <a:r>
              <a:rPr lang="en-US" sz="2900" dirty="0"/>
              <a:t>Advise all command and general staff about fiscal, contract and other administrative matters</a:t>
            </a:r>
          </a:p>
          <a:p>
            <a:pPr marL="548640" lvl="1" indent="-274320">
              <a:lnSpc>
                <a:spcPct val="120000"/>
              </a:lnSpc>
              <a:spcBef>
                <a:spcPts val="528"/>
              </a:spcBef>
            </a:pPr>
            <a:r>
              <a:rPr lang="en-US" sz="2900" dirty="0"/>
              <a:t>Provide cost analysis if requested</a:t>
            </a:r>
          </a:p>
          <a:p>
            <a:pPr marL="548640" lvl="1" indent="-274320">
              <a:lnSpc>
                <a:spcPct val="120000"/>
              </a:lnSpc>
              <a:spcBef>
                <a:spcPts val="528"/>
              </a:spcBef>
            </a:pPr>
            <a:r>
              <a:rPr lang="en-US" sz="2900" dirty="0"/>
              <a:t>Possess good knowledge and ability to operate Finance Section effectively</a:t>
            </a:r>
          </a:p>
          <a:p>
            <a:pPr marL="548640" lvl="1" indent="-274320">
              <a:lnSpc>
                <a:spcPct val="120000"/>
              </a:lnSpc>
              <a:spcBef>
                <a:spcPts val="528"/>
              </a:spcBef>
            </a:pPr>
            <a:r>
              <a:rPr lang="en-US" sz="2900" dirty="0"/>
              <a:t>Coordinate with all staff and responsible agencies to meet administrative requirements</a:t>
            </a:r>
          </a:p>
          <a:p>
            <a:pPr marL="0" indent="0">
              <a:buNone/>
            </a:pPr>
            <a:endParaRPr lang="en-US" sz="1275" b="1" dirty="0"/>
          </a:p>
          <a:p>
            <a:pPr marL="0" indent="0">
              <a:lnSpc>
                <a:spcPct val="120000"/>
              </a:lnSpc>
              <a:spcBef>
                <a:spcPts val="528"/>
              </a:spcBef>
              <a:buNone/>
            </a:pPr>
            <a:r>
              <a:rPr lang="en-US" sz="3100" b="1" dirty="0"/>
              <a:t>Finance Chief Expectations of Incident Commander</a:t>
            </a:r>
          </a:p>
          <a:p>
            <a:pPr marL="548640" lvl="1" indent="-274320">
              <a:lnSpc>
                <a:spcPct val="120000"/>
              </a:lnSpc>
              <a:spcBef>
                <a:spcPts val="528"/>
              </a:spcBef>
            </a:pPr>
            <a:r>
              <a:rPr lang="en-US" sz="2900" dirty="0"/>
              <a:t>Provide general advice and counsel</a:t>
            </a:r>
          </a:p>
          <a:p>
            <a:pPr marL="548640" lvl="1" indent="-274320">
              <a:lnSpc>
                <a:spcPct val="120000"/>
              </a:lnSpc>
              <a:spcBef>
                <a:spcPts val="528"/>
              </a:spcBef>
            </a:pPr>
            <a:r>
              <a:rPr lang="en-US" sz="2900" dirty="0"/>
              <a:t>Provide financial and political constraints</a:t>
            </a:r>
          </a:p>
          <a:p>
            <a:pPr marL="548640" lvl="1" indent="-274320">
              <a:lnSpc>
                <a:spcPct val="120000"/>
              </a:lnSpc>
              <a:spcBef>
                <a:spcPts val="528"/>
              </a:spcBef>
            </a:pPr>
            <a:r>
              <a:rPr lang="en-US" sz="2900" dirty="0"/>
              <a:t>Provide feedback on performance and evaluation</a:t>
            </a:r>
          </a:p>
          <a:p>
            <a:pPr marL="548640" lvl="1" indent="-274320">
              <a:lnSpc>
                <a:spcPct val="120000"/>
              </a:lnSpc>
              <a:spcBef>
                <a:spcPts val="528"/>
              </a:spcBef>
            </a:pPr>
            <a:r>
              <a:rPr lang="en-US" sz="2900" dirty="0"/>
              <a:t>Approval of excess staff time</a:t>
            </a:r>
          </a:p>
          <a:p>
            <a:endParaRPr lang="en-US" dirty="0"/>
          </a:p>
        </p:txBody>
      </p:sp>
      <p:sp>
        <p:nvSpPr>
          <p:cNvPr id="2" name="Title 1"/>
          <p:cNvSpPr>
            <a:spLocks noGrp="1"/>
          </p:cNvSpPr>
          <p:nvPr>
            <p:ph type="title"/>
          </p:nvPr>
        </p:nvSpPr>
        <p:spPr/>
        <p:txBody>
          <a:bodyPr>
            <a:normAutofit/>
          </a:bodyPr>
          <a:lstStyle/>
          <a:p>
            <a:r>
              <a:rPr lang="en-US" sz="3300" dirty="0" smtClean="0"/>
              <a:t>Expectations: Finance Section Chief</a:t>
            </a:r>
            <a:endParaRPr lang="en-US" sz="3300" dirty="0"/>
          </a:p>
        </p:txBody>
      </p:sp>
    </p:spTree>
    <p:extLst>
      <p:ext uri="{BB962C8B-B14F-4D97-AF65-F5344CB8AC3E}">
        <p14:creationId xmlns:p14="http://schemas.microsoft.com/office/powerpoint/2010/main" val="38860332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624084"/>
            <a:ext cx="8503920" cy="4474964"/>
          </a:xfrm>
        </p:spPr>
        <p:txBody>
          <a:bodyPr>
            <a:normAutofit/>
          </a:bodyPr>
          <a:lstStyle/>
          <a:p>
            <a:pPr marL="0" indent="0">
              <a:buNone/>
            </a:pPr>
            <a:r>
              <a:rPr lang="en-US" sz="3200" dirty="0"/>
              <a:t>You are asked for a map of the incident area.</a:t>
            </a:r>
          </a:p>
          <a:p>
            <a:pPr marL="0" indent="0">
              <a:buNone/>
            </a:pPr>
            <a:endParaRPr lang="en-US" sz="3200" dirty="0"/>
          </a:p>
          <a:p>
            <a:pPr marL="0" indent="0">
              <a:buNone/>
            </a:pPr>
            <a:r>
              <a:rPr lang="en-US" sz="3200" dirty="0"/>
              <a:t>Who would you go to? </a:t>
            </a:r>
          </a:p>
          <a:p>
            <a:pPr marL="0" indent="0">
              <a:buNone/>
            </a:pPr>
            <a:endParaRPr lang="en-US" dirty="0">
              <a:solidFill>
                <a:srgbClr val="FF0000"/>
              </a:solidFill>
            </a:endParaRPr>
          </a:p>
        </p:txBody>
      </p:sp>
      <p:sp>
        <p:nvSpPr>
          <p:cNvPr id="2" name="Title 1"/>
          <p:cNvSpPr>
            <a:spLocks noGrp="1"/>
          </p:cNvSpPr>
          <p:nvPr>
            <p:ph type="title"/>
          </p:nvPr>
        </p:nvSpPr>
        <p:spPr/>
        <p:txBody>
          <a:bodyPr>
            <a:normAutofit/>
          </a:bodyPr>
          <a:lstStyle/>
          <a:p>
            <a:r>
              <a:rPr lang="en-US" sz="3300" dirty="0" smtClean="0"/>
              <a:t>Exercise: Delegation of Tasks</a:t>
            </a:r>
            <a:endParaRPr lang="en-US" sz="3300" dirty="0"/>
          </a:p>
        </p:txBody>
      </p:sp>
    </p:spTree>
    <p:extLst>
      <p:ext uri="{BB962C8B-B14F-4D97-AF65-F5344CB8AC3E}">
        <p14:creationId xmlns:p14="http://schemas.microsoft.com/office/powerpoint/2010/main" val="5047387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r>
              <a:rPr lang="en-US" sz="3200" dirty="0"/>
              <a:t>You are requested to provide staff and supplies for Disaster Recovery Centers.</a:t>
            </a:r>
          </a:p>
          <a:p>
            <a:pPr marL="0" indent="0">
              <a:buNone/>
            </a:pPr>
            <a:endParaRPr lang="en-US" sz="3200" dirty="0"/>
          </a:p>
          <a:p>
            <a:pPr marL="0" indent="0">
              <a:buNone/>
            </a:pPr>
            <a:r>
              <a:rPr lang="en-US" sz="3200" dirty="0"/>
              <a:t>Who would you go to? </a:t>
            </a:r>
          </a:p>
          <a:p>
            <a:pPr marL="0" indent="0">
              <a:buNone/>
            </a:pPr>
            <a:endParaRPr lang="en-US" sz="3000" dirty="0"/>
          </a:p>
          <a:p>
            <a:endParaRPr lang="en-US"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1209551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102895"/>
            <a:ext cx="8503920" cy="3429000"/>
          </a:xfrm>
        </p:spPr>
        <p:txBody>
          <a:bodyPr/>
          <a:lstStyle/>
          <a:p>
            <a:pPr marL="274320" indent="-274320"/>
            <a:r>
              <a:rPr lang="en-US" sz="2700" dirty="0"/>
              <a:t>Not business as usual</a:t>
            </a:r>
          </a:p>
          <a:p>
            <a:pPr marL="0" indent="0">
              <a:buNone/>
            </a:pPr>
            <a:endParaRPr lang="en-US" sz="1200" dirty="0"/>
          </a:p>
          <a:p>
            <a:pPr marL="274320" indent="-274320"/>
            <a:r>
              <a:rPr lang="en-US" sz="2700" dirty="0"/>
              <a:t>Challenging model</a:t>
            </a:r>
          </a:p>
          <a:p>
            <a:pPr marL="548640" lvl="1" indent="-274320"/>
            <a:r>
              <a:rPr lang="en-US" sz="2200" dirty="0"/>
              <a:t>Decisions based on incomplete information</a:t>
            </a:r>
          </a:p>
          <a:p>
            <a:pPr marL="548640" lvl="1" indent="-274320"/>
            <a:r>
              <a:rPr lang="en-US" sz="2200" dirty="0"/>
              <a:t>Need for timely decision making</a:t>
            </a:r>
          </a:p>
        </p:txBody>
      </p:sp>
      <p:sp>
        <p:nvSpPr>
          <p:cNvPr id="2" name="Title 1"/>
          <p:cNvSpPr>
            <a:spLocks noGrp="1"/>
          </p:cNvSpPr>
          <p:nvPr>
            <p:ph type="title"/>
          </p:nvPr>
        </p:nvSpPr>
        <p:spPr/>
        <p:txBody>
          <a:bodyPr>
            <a:normAutofit/>
          </a:bodyPr>
          <a:lstStyle/>
          <a:p>
            <a:r>
              <a:rPr lang="en-US" sz="3300" dirty="0" smtClean="0"/>
              <a:t>ICS in Public Health</a:t>
            </a:r>
            <a:endParaRPr lang="en-US" sz="3300" dirty="0"/>
          </a:p>
        </p:txBody>
      </p:sp>
    </p:spTree>
    <p:extLst>
      <p:ext uri="{BB962C8B-B14F-4D97-AF65-F5344CB8AC3E}">
        <p14:creationId xmlns:p14="http://schemas.microsoft.com/office/powerpoint/2010/main" val="32447048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You received the following notice: </a:t>
            </a:r>
          </a:p>
          <a:p>
            <a:pPr marL="0" indent="0">
              <a:buNone/>
            </a:pPr>
            <a:endParaRPr lang="en-US" sz="3000" dirty="0"/>
          </a:p>
          <a:p>
            <a:pPr marL="177800" indent="0">
              <a:buNone/>
            </a:pPr>
            <a:r>
              <a:rPr lang="en-US" sz="3000" dirty="0"/>
              <a:t>The National Weather Service has just announced </a:t>
            </a:r>
            <a:r>
              <a:rPr lang="en-US" sz="3000" dirty="0" smtClean="0"/>
              <a:t>that </a:t>
            </a:r>
            <a:r>
              <a:rPr lang="en-US" sz="3000" dirty="0"/>
              <a:t>the Winter Storm Warning for the Metro and South Central Minnesota is being changed to a Blizzard Warning. </a:t>
            </a:r>
          </a:p>
          <a:p>
            <a:pPr marL="0" indent="0">
              <a:buNone/>
            </a:pPr>
            <a:endParaRPr lang="en-US" sz="3000" dirty="0"/>
          </a:p>
          <a:p>
            <a:pPr marL="0" indent="0">
              <a:buNone/>
            </a:pPr>
            <a:r>
              <a:rPr lang="en-US" sz="3200" dirty="0"/>
              <a:t>What do you do with this information?</a:t>
            </a:r>
          </a:p>
          <a:p>
            <a:pPr marL="0" indent="0">
              <a:buNone/>
            </a:pPr>
            <a:endParaRPr lang="en-US"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4747907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r>
              <a:rPr lang="en-US" sz="3200" dirty="0"/>
              <a:t>You received an email from the State Department of Education regarding school closures during a pandemic outbreak. They want some guidance to share with their staff and parents.</a:t>
            </a:r>
          </a:p>
          <a:p>
            <a:pPr marL="0" indent="0">
              <a:buNone/>
            </a:pPr>
            <a:endParaRPr lang="en-US" sz="3200" dirty="0"/>
          </a:p>
          <a:p>
            <a:pPr marL="0" indent="0">
              <a:buNone/>
            </a:pPr>
            <a:r>
              <a:rPr lang="en-US" sz="3200" dirty="0"/>
              <a:t>Who would you go to? </a:t>
            </a:r>
          </a:p>
          <a:p>
            <a:pPr marL="0" indent="0">
              <a:buNone/>
            </a:pPr>
            <a:endParaRPr lang="en-US"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1411367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A mass vaccination site calls to tell you that they are running out of vaccine. </a:t>
            </a:r>
          </a:p>
          <a:p>
            <a:pPr marL="0" indent="0">
              <a:buNone/>
            </a:pPr>
            <a:endParaRPr lang="en-US" sz="3200" dirty="0"/>
          </a:p>
          <a:p>
            <a:pPr marL="0" indent="0">
              <a:buNone/>
            </a:pPr>
            <a:r>
              <a:rPr lang="en-US" sz="3200" dirty="0"/>
              <a:t>Who would you go to ? </a:t>
            </a:r>
          </a:p>
        </p:txBody>
      </p:sp>
      <p:sp>
        <p:nvSpPr>
          <p:cNvPr id="2" name="Title 1"/>
          <p:cNvSpPr>
            <a:spLocks noGrp="1"/>
          </p:cNvSpPr>
          <p:nvPr>
            <p:ph type="title"/>
          </p:nvPr>
        </p:nvSpPr>
        <p:spPr/>
        <p:txBody>
          <a:bodyPr>
            <a:normAutofit/>
          </a:bodyPr>
          <a:lstStyle/>
          <a:p>
            <a:r>
              <a:rPr lang="en-US" sz="3300" dirty="0" smtClean="0"/>
              <a:t>Exercise: Delegation of Tasks</a:t>
            </a:r>
            <a:endParaRPr lang="en-US" sz="3300" dirty="0"/>
          </a:p>
        </p:txBody>
      </p:sp>
    </p:spTree>
    <p:extLst>
      <p:ext uri="{BB962C8B-B14F-4D97-AF65-F5344CB8AC3E}">
        <p14:creationId xmlns:p14="http://schemas.microsoft.com/office/powerpoint/2010/main" val="857310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You received a call that one of the trucks dispatched to collect personal protective equipment (PPE) from a large business supplier has broken down after picking up the PPE supplies.</a:t>
            </a:r>
          </a:p>
          <a:p>
            <a:pPr marL="0" indent="0">
              <a:buNone/>
            </a:pPr>
            <a:endParaRPr lang="en-US" sz="3200" dirty="0"/>
          </a:p>
          <a:p>
            <a:pPr marL="0" indent="0">
              <a:buNone/>
            </a:pPr>
            <a:r>
              <a:rPr lang="en-US" sz="3200" dirty="0"/>
              <a:t>Who would you go to?</a:t>
            </a:r>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2498287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The public hotline supervisor is reporting that the hotline is overwhelmed with calls from the public. The supervisor is asking for more staff, phones, and extended hours.</a:t>
            </a:r>
          </a:p>
          <a:p>
            <a:pPr marL="0" indent="0">
              <a:buNone/>
            </a:pPr>
            <a:endParaRPr lang="en-US" sz="3200" dirty="0"/>
          </a:p>
          <a:p>
            <a:pPr marL="0" indent="0">
              <a:buNone/>
            </a:pPr>
            <a:r>
              <a:rPr lang="en-US" sz="3200" dirty="0"/>
              <a:t>Who would you go to?</a:t>
            </a:r>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4110646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The receptionist tells you that she can’t keep up with the phone calls coming in about an infectious disease. </a:t>
            </a:r>
          </a:p>
          <a:p>
            <a:pPr marL="0" indent="0">
              <a:buNone/>
            </a:pPr>
            <a:endParaRPr lang="en-US" sz="3200" dirty="0"/>
          </a:p>
          <a:p>
            <a:pPr marL="0" indent="0">
              <a:buNone/>
            </a:pPr>
            <a:r>
              <a:rPr lang="en-US" sz="3200" dirty="0"/>
              <a:t>Who would you go to? </a:t>
            </a:r>
          </a:p>
        </p:txBody>
      </p:sp>
      <p:sp>
        <p:nvSpPr>
          <p:cNvPr id="2" name="Title 1"/>
          <p:cNvSpPr>
            <a:spLocks noGrp="1"/>
          </p:cNvSpPr>
          <p:nvPr>
            <p:ph type="title"/>
          </p:nvPr>
        </p:nvSpPr>
        <p:spPr/>
        <p:txBody>
          <a:bodyPr>
            <a:normAutofit/>
          </a:bodyPr>
          <a:lstStyle/>
          <a:p>
            <a:r>
              <a:rPr lang="en-US" sz="3300" dirty="0" smtClean="0"/>
              <a:t>Exercise: Delegation of Tasks</a:t>
            </a:r>
            <a:endParaRPr lang="en-US" sz="3300" dirty="0"/>
          </a:p>
        </p:txBody>
      </p:sp>
    </p:spTree>
    <p:extLst>
      <p:ext uri="{BB962C8B-B14F-4D97-AF65-F5344CB8AC3E}">
        <p14:creationId xmlns:p14="http://schemas.microsoft.com/office/powerpoint/2010/main" val="16039381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Re-elections are right around the corner. An elected official wants to attend the health department planning meetings.</a:t>
            </a:r>
          </a:p>
          <a:p>
            <a:pPr marL="0" indent="0">
              <a:buNone/>
            </a:pPr>
            <a:endParaRPr lang="en-US" sz="3200" dirty="0"/>
          </a:p>
          <a:p>
            <a:pPr marL="0" indent="0">
              <a:buNone/>
            </a:pPr>
            <a:r>
              <a:rPr lang="en-US" sz="3200" dirty="0"/>
              <a:t>Who would you go to? </a:t>
            </a:r>
          </a:p>
          <a:p>
            <a:pPr marL="0" indent="0">
              <a:buNone/>
            </a:pPr>
            <a:endParaRPr lang="en-US" sz="3200"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38742400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A long-term care facility has lost main power due to a storm. The facility has limited back-up generator capacity. They have 60 residents and do not want to evacuate in these conditions.</a:t>
            </a:r>
          </a:p>
          <a:p>
            <a:pPr marL="0" indent="0">
              <a:buNone/>
            </a:pPr>
            <a:endParaRPr lang="en-US" sz="3200" dirty="0"/>
          </a:p>
          <a:p>
            <a:pPr marL="0" indent="0">
              <a:buNone/>
            </a:pPr>
            <a:r>
              <a:rPr lang="en-US" sz="3200" dirty="0"/>
              <a:t>Who would you go to? </a:t>
            </a:r>
          </a:p>
          <a:p>
            <a:pPr marL="0" indent="0">
              <a:buNone/>
            </a:pPr>
            <a:endParaRPr lang="en-US" sz="3200"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12635144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The district office is experiencing intermittent internet and phone problems because of the ice storm. Concern is expressed about being able to communicate with main office.</a:t>
            </a:r>
          </a:p>
          <a:p>
            <a:pPr marL="0" indent="0">
              <a:buNone/>
            </a:pPr>
            <a:endParaRPr lang="en-US" sz="3200" dirty="0"/>
          </a:p>
          <a:p>
            <a:pPr marL="0" indent="0">
              <a:buNone/>
            </a:pPr>
            <a:r>
              <a:rPr lang="en-US" sz="3200" dirty="0"/>
              <a:t>Who would you go to? </a:t>
            </a:r>
          </a:p>
          <a:p>
            <a:pPr marL="0" indent="0">
              <a:buNone/>
            </a:pPr>
            <a:endParaRPr lang="en-US" sz="3200"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3215709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You receive a call from the Environmental Health Section Manager regarding a missing employee. The staff person was deployed to inspect a shelter in a rural community.  The manager wants to know what to do.</a:t>
            </a:r>
          </a:p>
          <a:p>
            <a:pPr marL="0" indent="0">
              <a:buNone/>
            </a:pPr>
            <a:endParaRPr lang="en-US" sz="3200" dirty="0"/>
          </a:p>
          <a:p>
            <a:pPr marL="0" indent="0">
              <a:buNone/>
            </a:pPr>
            <a:r>
              <a:rPr lang="en-US" sz="3200" dirty="0"/>
              <a:t>Who would you go to? </a:t>
            </a:r>
          </a:p>
          <a:p>
            <a:pPr marL="0" indent="0">
              <a:buNone/>
            </a:pPr>
            <a:endParaRPr lang="en-US" sz="3200"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2091581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719617"/>
            <a:ext cx="8503920" cy="4271749"/>
          </a:xfrm>
        </p:spPr>
        <p:txBody>
          <a:bodyPr>
            <a:noAutofit/>
          </a:bodyPr>
          <a:lstStyle/>
          <a:p>
            <a:pPr marL="274320" indent="-274320">
              <a:spcBef>
                <a:spcPts val="648"/>
              </a:spcBef>
            </a:pPr>
            <a:r>
              <a:rPr lang="en-US" sz="2700" dirty="0"/>
              <a:t>Effective and efficient response to incidents with public health implications</a:t>
            </a:r>
          </a:p>
          <a:p>
            <a:pPr marL="274320" indent="-274320">
              <a:spcBef>
                <a:spcPts val="648"/>
              </a:spcBef>
            </a:pPr>
            <a:r>
              <a:rPr lang="en-US" sz="2700" dirty="0"/>
              <a:t>Establishes common processes for planning and management of resources</a:t>
            </a:r>
          </a:p>
          <a:p>
            <a:pPr marL="274320" indent="-274320">
              <a:spcBef>
                <a:spcPts val="648"/>
              </a:spcBef>
            </a:pPr>
            <a:r>
              <a:rPr lang="en-US" sz="2700" dirty="0"/>
              <a:t>Provides a common operating structure</a:t>
            </a:r>
          </a:p>
          <a:p>
            <a:pPr marL="274320" indent="-274320">
              <a:spcBef>
                <a:spcPts val="648"/>
              </a:spcBef>
            </a:pPr>
            <a:r>
              <a:rPr lang="en-US" sz="2700" dirty="0"/>
              <a:t>Respond with partners in a seamless, coordinated fashion</a:t>
            </a:r>
          </a:p>
          <a:p>
            <a:pPr marL="274320" indent="-274320">
              <a:spcBef>
                <a:spcPts val="648"/>
              </a:spcBef>
            </a:pPr>
            <a:r>
              <a:rPr lang="en-US" sz="2700" dirty="0"/>
              <a:t>Provides common language when working with partners</a:t>
            </a:r>
          </a:p>
        </p:txBody>
      </p:sp>
      <p:sp>
        <p:nvSpPr>
          <p:cNvPr id="2" name="Title 1"/>
          <p:cNvSpPr>
            <a:spLocks noGrp="1"/>
          </p:cNvSpPr>
          <p:nvPr>
            <p:ph type="title"/>
          </p:nvPr>
        </p:nvSpPr>
        <p:spPr>
          <a:xfrm>
            <a:off x="301752" y="187657"/>
            <a:ext cx="8534400" cy="758952"/>
          </a:xfrm>
        </p:spPr>
        <p:txBody>
          <a:bodyPr>
            <a:normAutofit/>
          </a:bodyPr>
          <a:lstStyle/>
          <a:p>
            <a:r>
              <a:rPr lang="en-US" sz="3300" dirty="0" smtClean="0"/>
              <a:t>Why ICS?</a:t>
            </a:r>
            <a:endParaRPr lang="en-US" sz="3300" dirty="0"/>
          </a:p>
        </p:txBody>
      </p:sp>
    </p:spTree>
    <p:extLst>
      <p:ext uri="{BB962C8B-B14F-4D97-AF65-F5344CB8AC3E}">
        <p14:creationId xmlns:p14="http://schemas.microsoft.com/office/powerpoint/2010/main" val="2127852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Media are requesting messages on the health dangers of the smoke from the forest fires to those with respiratory problems.</a:t>
            </a:r>
          </a:p>
          <a:p>
            <a:pPr marL="0" indent="0">
              <a:buNone/>
            </a:pPr>
            <a:endParaRPr lang="en-US" sz="3200" dirty="0"/>
          </a:p>
          <a:p>
            <a:pPr marL="0" indent="0">
              <a:buNone/>
            </a:pPr>
            <a:r>
              <a:rPr lang="en-US" sz="3200" dirty="0"/>
              <a:t>Who would you go to? </a:t>
            </a:r>
          </a:p>
          <a:p>
            <a:pPr marL="0" indent="0">
              <a:buNone/>
            </a:pPr>
            <a:endParaRPr lang="en-US" sz="3200"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6770449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The energy company has issued an alert that heavy electrical usage could result in intermittent power outages.</a:t>
            </a:r>
          </a:p>
          <a:p>
            <a:pPr marL="0" indent="0">
              <a:buNone/>
            </a:pPr>
            <a:endParaRPr lang="en-US" sz="3200" dirty="0"/>
          </a:p>
          <a:p>
            <a:pPr marL="0" indent="0">
              <a:buNone/>
            </a:pPr>
            <a:r>
              <a:rPr lang="en-US" sz="3200" dirty="0"/>
              <a:t>Who would you go to? </a:t>
            </a:r>
          </a:p>
          <a:p>
            <a:pPr marL="0" indent="0">
              <a:buNone/>
            </a:pPr>
            <a:endParaRPr lang="en-US" sz="3200"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2929956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Your office is experiencing intermittent power and phone outages. </a:t>
            </a:r>
          </a:p>
          <a:p>
            <a:pPr marL="0" indent="0">
              <a:buNone/>
            </a:pPr>
            <a:endParaRPr lang="en-US" sz="3200" dirty="0"/>
          </a:p>
          <a:p>
            <a:pPr marL="0" indent="0">
              <a:buNone/>
            </a:pPr>
            <a:r>
              <a:rPr lang="en-US" sz="3200" dirty="0"/>
              <a:t>Who would you go to? </a:t>
            </a:r>
          </a:p>
        </p:txBody>
      </p:sp>
      <p:sp>
        <p:nvSpPr>
          <p:cNvPr id="2" name="Title 1"/>
          <p:cNvSpPr>
            <a:spLocks noGrp="1"/>
          </p:cNvSpPr>
          <p:nvPr>
            <p:ph type="title"/>
          </p:nvPr>
        </p:nvSpPr>
        <p:spPr/>
        <p:txBody>
          <a:bodyPr>
            <a:normAutofit/>
          </a:bodyPr>
          <a:lstStyle/>
          <a:p>
            <a:r>
              <a:rPr lang="en-US" sz="3300" dirty="0" smtClean="0"/>
              <a:t>Exercise: Delegation of Tasks</a:t>
            </a:r>
            <a:endParaRPr lang="en-US" sz="3300" dirty="0"/>
          </a:p>
        </p:txBody>
      </p:sp>
    </p:spTree>
    <p:extLst>
      <p:ext uri="{BB962C8B-B14F-4D97-AF65-F5344CB8AC3E}">
        <p14:creationId xmlns:p14="http://schemas.microsoft.com/office/powerpoint/2010/main" val="11599710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sz="3200" dirty="0"/>
              <a:t>Your public health lab just flooded. There is a request for freezer trucks to preserve water-soaked documents. These trucks are needed immediately.</a:t>
            </a:r>
          </a:p>
          <a:p>
            <a:pPr marL="0" indent="0">
              <a:buNone/>
            </a:pPr>
            <a:endParaRPr lang="en-US" sz="3200" dirty="0"/>
          </a:p>
          <a:p>
            <a:pPr marL="0" indent="0">
              <a:buNone/>
            </a:pPr>
            <a:r>
              <a:rPr lang="en-US" sz="3200" dirty="0"/>
              <a:t>Who would you go to? </a:t>
            </a:r>
          </a:p>
          <a:p>
            <a:pPr marL="0" indent="0">
              <a:buNone/>
            </a:pPr>
            <a:endParaRPr lang="en-US" sz="3200" dirty="0"/>
          </a:p>
        </p:txBody>
      </p:sp>
      <p:sp>
        <p:nvSpPr>
          <p:cNvPr id="2" name="Title 1"/>
          <p:cNvSpPr>
            <a:spLocks noGrp="1"/>
          </p:cNvSpPr>
          <p:nvPr>
            <p:ph type="title"/>
          </p:nvPr>
        </p:nvSpPr>
        <p:spPr/>
        <p:txBody>
          <a:bodyPr>
            <a:normAutofit/>
          </a:bodyPr>
          <a:lstStyle/>
          <a:p>
            <a:r>
              <a:rPr lang="en-US" sz="3300" dirty="0"/>
              <a:t>Exercise: Delegation of Tasks</a:t>
            </a:r>
          </a:p>
        </p:txBody>
      </p:sp>
    </p:spTree>
    <p:extLst>
      <p:ext uri="{BB962C8B-B14F-4D97-AF65-F5344CB8AC3E}">
        <p14:creationId xmlns:p14="http://schemas.microsoft.com/office/powerpoint/2010/main" val="343654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Isosceles Triangle 21" descr="Triangular shape"/>
          <p:cNvSpPr/>
          <p:nvPr/>
        </p:nvSpPr>
        <p:spPr>
          <a:xfrm>
            <a:off x="1376717" y="1497694"/>
            <a:ext cx="6406487" cy="4750706"/>
          </a:xfrm>
          <a:prstGeom prst="triangle">
            <a:avLst/>
          </a:prstGeom>
          <a:solidFill>
            <a:srgbClr val="E6B4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Oval 23" descr="Oval shape"/>
          <p:cNvSpPr/>
          <p:nvPr/>
        </p:nvSpPr>
        <p:spPr>
          <a:xfrm>
            <a:off x="2818177" y="2964819"/>
            <a:ext cx="3523568" cy="3143840"/>
          </a:xfrm>
          <a:prstGeom prst="ellipse">
            <a:avLst/>
          </a:prstGeom>
          <a:solidFill>
            <a:srgbClr val="FFE9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Pentagon 25"/>
          <p:cNvSpPr/>
          <p:nvPr/>
        </p:nvSpPr>
        <p:spPr>
          <a:xfrm>
            <a:off x="3258312" y="3962400"/>
            <a:ext cx="1389888" cy="822960"/>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Communication</a:t>
            </a:r>
            <a:endParaRPr lang="en-US" sz="1100" dirty="0">
              <a:solidFill>
                <a:schemeClr val="bg1"/>
              </a:solidFill>
            </a:endParaRPr>
          </a:p>
        </p:txBody>
      </p:sp>
      <p:sp>
        <p:nvSpPr>
          <p:cNvPr id="29" name="Pentagon 28"/>
          <p:cNvSpPr/>
          <p:nvPr/>
        </p:nvSpPr>
        <p:spPr>
          <a:xfrm rot="16200000">
            <a:off x="4086055" y="4444724"/>
            <a:ext cx="1087715" cy="877824"/>
          </a:xfrm>
          <a:prstGeom prst="homePlat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solidFill>
                  <a:schemeClr val="bg1"/>
                </a:solidFill>
              </a:rPr>
              <a:t>Mutual Support</a:t>
            </a:r>
            <a:endParaRPr lang="en-US" sz="1100" dirty="0">
              <a:solidFill>
                <a:schemeClr val="bg1"/>
              </a:solidFill>
            </a:endParaRPr>
          </a:p>
        </p:txBody>
      </p:sp>
      <p:grpSp>
        <p:nvGrpSpPr>
          <p:cNvPr id="30" name="Group 29" descr="Pentagon shape containing words &quot;Situation Monitoring&quot;"/>
          <p:cNvGrpSpPr/>
          <p:nvPr/>
        </p:nvGrpSpPr>
        <p:grpSpPr>
          <a:xfrm>
            <a:off x="4617720" y="3942915"/>
            <a:ext cx="1389888" cy="822960"/>
            <a:chOff x="4579961" y="3388602"/>
            <a:chExt cx="1327884" cy="761401"/>
          </a:xfrm>
        </p:grpSpPr>
        <p:sp>
          <p:nvSpPr>
            <p:cNvPr id="31" name="Pentagon 30"/>
            <p:cNvSpPr/>
            <p:nvPr/>
          </p:nvSpPr>
          <p:spPr>
            <a:xfrm rot="10800000">
              <a:off x="4579961" y="3388602"/>
              <a:ext cx="1281298" cy="761401"/>
            </a:xfrm>
            <a:prstGeom prst="homePlat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sz="1600" dirty="0">
                <a:solidFill>
                  <a:schemeClr val="tx1"/>
                </a:solidFill>
              </a:endParaRPr>
            </a:p>
          </p:txBody>
        </p:sp>
        <p:sp>
          <p:nvSpPr>
            <p:cNvPr id="32" name="TextBox 31"/>
            <p:cNvSpPr txBox="1"/>
            <p:nvPr/>
          </p:nvSpPr>
          <p:spPr>
            <a:xfrm>
              <a:off x="4806119" y="3535344"/>
              <a:ext cx="1101726" cy="430887"/>
            </a:xfrm>
            <a:prstGeom prst="rect">
              <a:avLst/>
            </a:prstGeom>
            <a:noFill/>
          </p:spPr>
          <p:txBody>
            <a:bodyPr wrap="square" rtlCol="0">
              <a:spAutoFit/>
            </a:bodyPr>
            <a:lstStyle/>
            <a:p>
              <a:r>
                <a:rPr lang="en-US" sz="1100" dirty="0" smtClean="0">
                  <a:solidFill>
                    <a:schemeClr val="bg1"/>
                  </a:solidFill>
                </a:rPr>
                <a:t>Situation Monitoring</a:t>
              </a:r>
              <a:endParaRPr lang="en-US" sz="1100" dirty="0">
                <a:solidFill>
                  <a:schemeClr val="bg1"/>
                </a:solidFill>
              </a:endParaRPr>
            </a:p>
          </p:txBody>
        </p:sp>
      </p:grpSp>
      <p:sp>
        <p:nvSpPr>
          <p:cNvPr id="33" name="Pentagon 32"/>
          <p:cNvSpPr/>
          <p:nvPr/>
        </p:nvSpPr>
        <p:spPr>
          <a:xfrm rot="5400000">
            <a:off x="4073862" y="3408978"/>
            <a:ext cx="1087716" cy="822960"/>
          </a:xfrm>
          <a:prstGeom prst="homePlat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solidFill>
                  <a:schemeClr val="bg1"/>
                </a:solidFill>
              </a:rPr>
              <a:t>Leadership</a:t>
            </a:r>
            <a:endParaRPr lang="en-US" sz="1100" dirty="0">
              <a:solidFill>
                <a:schemeClr val="bg1"/>
              </a:solidFill>
            </a:endParaRPr>
          </a:p>
        </p:txBody>
      </p:sp>
      <p:sp>
        <p:nvSpPr>
          <p:cNvPr id="34" name="Rectangle 33"/>
          <p:cNvSpPr/>
          <p:nvPr/>
        </p:nvSpPr>
        <p:spPr>
          <a:xfrm>
            <a:off x="3515713" y="5433742"/>
            <a:ext cx="2268732" cy="353683"/>
          </a:xfrm>
          <a:prstGeom prst="rect">
            <a:avLst/>
          </a:prstGeom>
          <a:noFill/>
          <a:ln>
            <a:noFill/>
          </a:ln>
          <a:effectLst/>
        </p:spPr>
        <p:txBody>
          <a:bodyPr wrap="none" lIns="91440" tIns="45720" rIns="91440" bIns="45720">
            <a:prstTxWarp prst="textChevronInverted">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b="1" cap="none" spc="0" dirty="0" smtClean="0">
                <a:ln>
                  <a:prstDash val="solid"/>
                </a:ln>
                <a:effectLst>
                  <a:outerShdw blurRad="88000" dist="50800" dir="5040000" algn="tl">
                    <a:schemeClr val="accent4">
                      <a:tint val="80000"/>
                      <a:satMod val="250000"/>
                      <a:alpha val="45000"/>
                    </a:schemeClr>
                  </a:outerShdw>
                </a:effectLst>
              </a:rPr>
              <a:t> Incident Command Team</a:t>
            </a:r>
            <a:endParaRPr lang="en-US" b="1" cap="none" spc="0" dirty="0">
              <a:ln>
                <a:prstDash val="solid"/>
              </a:ln>
              <a:effectLst>
                <a:outerShdw blurRad="88000" dist="50800" dir="5040000" algn="tl">
                  <a:schemeClr val="accent4">
                    <a:tint val="80000"/>
                    <a:satMod val="250000"/>
                    <a:alpha val="45000"/>
                  </a:schemeClr>
                </a:outerShdw>
              </a:effectLst>
            </a:endParaRPr>
          </a:p>
        </p:txBody>
      </p:sp>
      <p:sp>
        <p:nvSpPr>
          <p:cNvPr id="35" name="TextBox 34"/>
          <p:cNvSpPr txBox="1"/>
          <p:nvPr/>
        </p:nvSpPr>
        <p:spPr>
          <a:xfrm>
            <a:off x="6816396" y="4382869"/>
            <a:ext cx="2136349" cy="646331"/>
          </a:xfrm>
          <a:prstGeom prst="rect">
            <a:avLst/>
          </a:prstGeom>
          <a:noFill/>
        </p:spPr>
        <p:txBody>
          <a:bodyPr wrap="square" rtlCol="0">
            <a:spAutoFit/>
          </a:bodyPr>
          <a:lstStyle/>
          <a:p>
            <a:pPr algn="ctr"/>
            <a:r>
              <a:rPr lang="en-US" b="1" i="1" dirty="0" smtClean="0"/>
              <a:t>Attitudes</a:t>
            </a:r>
          </a:p>
          <a:p>
            <a:pPr algn="ctr"/>
            <a:r>
              <a:rPr lang="en-US" b="1" dirty="0" smtClean="0"/>
              <a:t>Affect “Feel”</a:t>
            </a:r>
            <a:endParaRPr lang="en-US" b="1" dirty="0"/>
          </a:p>
        </p:txBody>
      </p:sp>
      <p:cxnSp>
        <p:nvCxnSpPr>
          <p:cNvPr id="36" name="Straight Arrow Connector 35" descr="Arrow"/>
          <p:cNvCxnSpPr/>
          <p:nvPr/>
        </p:nvCxnSpPr>
        <p:spPr>
          <a:xfrm flipH="1">
            <a:off x="7320383" y="5043645"/>
            <a:ext cx="564188" cy="4777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341744" y="5628548"/>
            <a:ext cx="90758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Attitudes</a:t>
            </a:r>
            <a:endParaRPr lang="en-US" sz="1100" dirty="0">
              <a:solidFill>
                <a:schemeClr val="tx1"/>
              </a:solidFill>
              <a:latin typeface="Arial Black" pitchFamily="34" charset="0"/>
            </a:endParaRPr>
          </a:p>
        </p:txBody>
      </p:sp>
      <p:sp>
        <p:nvSpPr>
          <p:cNvPr id="43" name="TextBox 42"/>
          <p:cNvSpPr txBox="1"/>
          <p:nvPr/>
        </p:nvSpPr>
        <p:spPr>
          <a:xfrm>
            <a:off x="207176" y="3912215"/>
            <a:ext cx="2278282" cy="923330"/>
          </a:xfrm>
          <a:prstGeom prst="rect">
            <a:avLst/>
          </a:prstGeom>
          <a:noFill/>
        </p:spPr>
        <p:txBody>
          <a:bodyPr wrap="square" rtlCol="0">
            <a:spAutoFit/>
          </a:bodyPr>
          <a:lstStyle/>
          <a:p>
            <a:pPr algn="ctr"/>
            <a:r>
              <a:rPr lang="en-US" b="1" i="1" dirty="0" smtClean="0"/>
              <a:t>Knowledge</a:t>
            </a:r>
          </a:p>
          <a:p>
            <a:pPr algn="ctr"/>
            <a:r>
              <a:rPr lang="en-US" b="1" dirty="0" smtClean="0"/>
              <a:t>Cognitions “Think”</a:t>
            </a:r>
            <a:endParaRPr lang="en-US" b="1" dirty="0"/>
          </a:p>
        </p:txBody>
      </p:sp>
      <p:cxnSp>
        <p:nvCxnSpPr>
          <p:cNvPr id="38" name="Straight Arrow Connector 37" descr="Arrow"/>
          <p:cNvCxnSpPr/>
          <p:nvPr/>
        </p:nvCxnSpPr>
        <p:spPr>
          <a:xfrm>
            <a:off x="1198316" y="4841084"/>
            <a:ext cx="609600" cy="769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843857" y="5656261"/>
            <a:ext cx="1081095"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Knowledge</a:t>
            </a:r>
            <a:endParaRPr lang="en-US" sz="1100" dirty="0">
              <a:solidFill>
                <a:schemeClr val="tx1"/>
              </a:solidFill>
              <a:latin typeface="Arial Black" pitchFamily="34" charset="0"/>
            </a:endParaRPr>
          </a:p>
        </p:txBody>
      </p:sp>
      <p:sp>
        <p:nvSpPr>
          <p:cNvPr id="40" name="TextBox 39"/>
          <p:cNvSpPr txBox="1"/>
          <p:nvPr/>
        </p:nvSpPr>
        <p:spPr>
          <a:xfrm>
            <a:off x="5721304" y="1537865"/>
            <a:ext cx="1752600" cy="923330"/>
          </a:xfrm>
          <a:prstGeom prst="rect">
            <a:avLst/>
          </a:prstGeom>
          <a:noFill/>
        </p:spPr>
        <p:txBody>
          <a:bodyPr wrap="square" rtlCol="0">
            <a:spAutoFit/>
          </a:bodyPr>
          <a:lstStyle/>
          <a:p>
            <a:pPr algn="ctr"/>
            <a:r>
              <a:rPr lang="en-US" b="1" i="1" dirty="0" smtClean="0"/>
              <a:t>Skills</a:t>
            </a:r>
          </a:p>
          <a:p>
            <a:pPr algn="ctr"/>
            <a:r>
              <a:rPr lang="en-US" b="1" dirty="0" smtClean="0"/>
              <a:t>Behaviors “Do”</a:t>
            </a:r>
            <a:endParaRPr lang="en-US" b="1" dirty="0"/>
          </a:p>
        </p:txBody>
      </p:sp>
      <p:cxnSp>
        <p:nvCxnSpPr>
          <p:cNvPr id="41" name="Straight Arrow Connector 40" descr="Arrow"/>
          <p:cNvCxnSpPr/>
          <p:nvPr/>
        </p:nvCxnSpPr>
        <p:spPr>
          <a:xfrm flipH="1">
            <a:off x="5376619" y="2157758"/>
            <a:ext cx="790150" cy="37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966006" y="2484120"/>
            <a:ext cx="1227910" cy="4114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00" dirty="0" smtClean="0">
                <a:solidFill>
                  <a:schemeClr val="tx1"/>
                </a:solidFill>
                <a:latin typeface="Arial Black" pitchFamily="34" charset="0"/>
              </a:rPr>
              <a:t>Performance Skills</a:t>
            </a:r>
            <a:endParaRPr lang="en-US" sz="1100" dirty="0">
              <a:solidFill>
                <a:schemeClr val="tx1"/>
              </a:solidFill>
              <a:latin typeface="Arial Black" pitchFamily="34" charset="0"/>
            </a:endParaRPr>
          </a:p>
        </p:txBody>
      </p:sp>
      <p:sp>
        <p:nvSpPr>
          <p:cNvPr id="2" name="Title 1"/>
          <p:cNvSpPr>
            <a:spLocks noGrp="1"/>
          </p:cNvSpPr>
          <p:nvPr>
            <p:ph type="title"/>
          </p:nvPr>
        </p:nvSpPr>
        <p:spPr>
          <a:xfrm>
            <a:off x="218368" y="270538"/>
            <a:ext cx="8686800" cy="777240"/>
          </a:xfrm>
        </p:spPr>
        <p:txBody>
          <a:bodyPr>
            <a:noAutofit/>
          </a:bodyPr>
          <a:lstStyle/>
          <a:p>
            <a:r>
              <a:rPr lang="en-US" sz="2800" dirty="0"/>
              <a:t>Framework for Public Health Incident Leadership</a:t>
            </a:r>
          </a:p>
        </p:txBody>
      </p:sp>
    </p:spTree>
    <p:extLst>
      <p:ext uri="{BB962C8B-B14F-4D97-AF65-F5344CB8AC3E}">
        <p14:creationId xmlns:p14="http://schemas.microsoft.com/office/powerpoint/2010/main" val="1595176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Image of ICS organization chart" title="ICS Structure"/>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682752" y="1883016"/>
            <a:ext cx="7772400" cy="4093860"/>
          </a:xfrm>
        </p:spPr>
      </p:pic>
      <p:sp>
        <p:nvSpPr>
          <p:cNvPr id="2" name="Title 1"/>
          <p:cNvSpPr>
            <a:spLocks noGrp="1"/>
          </p:cNvSpPr>
          <p:nvPr>
            <p:ph type="title"/>
          </p:nvPr>
        </p:nvSpPr>
        <p:spPr/>
        <p:txBody>
          <a:bodyPr>
            <a:normAutofit/>
          </a:bodyPr>
          <a:lstStyle/>
          <a:p>
            <a:r>
              <a:rPr lang="en-US" sz="3300" dirty="0"/>
              <a:t>ICS Structure</a:t>
            </a:r>
          </a:p>
        </p:txBody>
      </p:sp>
    </p:spTree>
    <p:extLst>
      <p:ext uri="{BB962C8B-B14F-4D97-AF65-F5344CB8AC3E}">
        <p14:creationId xmlns:p14="http://schemas.microsoft.com/office/powerpoint/2010/main" val="3937218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42197"/>
            <a:ext cx="8503920" cy="4844955"/>
          </a:xfrm>
        </p:spPr>
        <p:txBody>
          <a:bodyPr>
            <a:normAutofit fontScale="92500" lnSpcReduction="20000"/>
          </a:bodyPr>
          <a:lstStyle/>
          <a:p>
            <a:pPr marL="274320" indent="-274320">
              <a:lnSpc>
                <a:spcPct val="110000"/>
              </a:lnSpc>
              <a:spcBef>
                <a:spcPts val="528"/>
              </a:spcBef>
            </a:pPr>
            <a:r>
              <a:rPr lang="en-US" sz="2700" dirty="0"/>
              <a:t>Know agency policy and lines of authority</a:t>
            </a:r>
          </a:p>
          <a:p>
            <a:pPr marL="274320" indent="-274320">
              <a:lnSpc>
                <a:spcPct val="110000"/>
              </a:lnSpc>
              <a:spcBef>
                <a:spcPts val="528"/>
              </a:spcBef>
            </a:pPr>
            <a:r>
              <a:rPr lang="en-US" sz="2700" dirty="0"/>
              <a:t>Responsible for all ICS management functions until delegated</a:t>
            </a:r>
          </a:p>
          <a:p>
            <a:pPr marL="274320" indent="-274320">
              <a:lnSpc>
                <a:spcPct val="110000"/>
              </a:lnSpc>
              <a:spcBef>
                <a:spcPts val="528"/>
              </a:spcBef>
            </a:pPr>
            <a:r>
              <a:rPr lang="en-US" sz="2700" dirty="0"/>
              <a:t>Ensure incident safety</a:t>
            </a:r>
          </a:p>
          <a:p>
            <a:pPr marL="274320" indent="-274320">
              <a:lnSpc>
                <a:spcPct val="110000"/>
              </a:lnSpc>
              <a:spcBef>
                <a:spcPts val="528"/>
              </a:spcBef>
            </a:pPr>
            <a:r>
              <a:rPr lang="en-US" sz="2700" dirty="0"/>
              <a:t>Overall responsibility for managing the incident by establishing objectives, planning strategies, and implementing tactics</a:t>
            </a:r>
          </a:p>
          <a:p>
            <a:pPr marL="548640" lvl="1" indent="-274320">
              <a:lnSpc>
                <a:spcPct val="120000"/>
              </a:lnSpc>
            </a:pPr>
            <a:r>
              <a:rPr lang="en-US" sz="2400" dirty="0" smtClean="0"/>
              <a:t>Establish immediate priorities</a:t>
            </a:r>
          </a:p>
          <a:p>
            <a:pPr marL="548640" lvl="1" indent="-274320">
              <a:lnSpc>
                <a:spcPct val="120000"/>
              </a:lnSpc>
            </a:pPr>
            <a:r>
              <a:rPr lang="en-US" sz="2400" dirty="0" smtClean="0"/>
              <a:t>Determine incident objectives and strategies</a:t>
            </a:r>
          </a:p>
          <a:p>
            <a:pPr marL="548640" lvl="1" indent="-274320">
              <a:lnSpc>
                <a:spcPct val="120000"/>
              </a:lnSpc>
            </a:pPr>
            <a:r>
              <a:rPr lang="en-US" sz="2400" dirty="0" smtClean="0"/>
              <a:t>Establish type of organization needed and monitor functioning and effectiveness of organization in managing the incident</a:t>
            </a:r>
          </a:p>
          <a:p>
            <a:pPr marL="548640" lvl="1" indent="-274320">
              <a:lnSpc>
                <a:spcPct val="120000"/>
              </a:lnSpc>
            </a:pPr>
            <a:r>
              <a:rPr lang="en-US" sz="2400" dirty="0" smtClean="0"/>
              <a:t>Approve the Incident Action Plan (IAP)</a:t>
            </a:r>
          </a:p>
        </p:txBody>
      </p:sp>
      <p:sp>
        <p:nvSpPr>
          <p:cNvPr id="2" name="Title 1"/>
          <p:cNvSpPr>
            <a:spLocks noGrp="1"/>
          </p:cNvSpPr>
          <p:nvPr>
            <p:ph type="title"/>
          </p:nvPr>
        </p:nvSpPr>
        <p:spPr/>
        <p:txBody>
          <a:bodyPr>
            <a:normAutofit/>
          </a:bodyPr>
          <a:lstStyle/>
          <a:p>
            <a:r>
              <a:rPr lang="en-US" sz="3300" dirty="0" smtClean="0"/>
              <a:t>Incident Commander</a:t>
            </a:r>
            <a:endParaRPr lang="en-US" sz="3300" dirty="0"/>
          </a:p>
        </p:txBody>
      </p:sp>
    </p:spTree>
    <p:extLst>
      <p:ext uri="{BB962C8B-B14F-4D97-AF65-F5344CB8AC3E}">
        <p14:creationId xmlns:p14="http://schemas.microsoft.com/office/powerpoint/2010/main" val="967311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4655388"/>
          </a:xfrm>
        </p:spPr>
        <p:txBody>
          <a:bodyPr>
            <a:noAutofit/>
          </a:bodyPr>
          <a:lstStyle/>
          <a:p>
            <a:pPr marL="274320" indent="-274320"/>
            <a:r>
              <a:rPr lang="en-US" sz="2700" dirty="0"/>
              <a:t>Manage Planning Meetings as required</a:t>
            </a:r>
          </a:p>
          <a:p>
            <a:pPr marL="274320" indent="-274320"/>
            <a:r>
              <a:rPr lang="en-US" sz="2700" dirty="0"/>
              <a:t>Coordinate activity of Command and General Staff</a:t>
            </a:r>
          </a:p>
          <a:p>
            <a:pPr marL="274320" indent="-274320"/>
            <a:r>
              <a:rPr lang="en-US" sz="2700" dirty="0"/>
              <a:t>Approve requests for additional resources or for the release of resources</a:t>
            </a:r>
          </a:p>
          <a:p>
            <a:pPr marL="274320" indent="-274320"/>
            <a:r>
              <a:rPr lang="en-US" sz="2700" dirty="0"/>
              <a:t>Authorizes release of information to the news media</a:t>
            </a:r>
          </a:p>
          <a:p>
            <a:pPr marL="274320" indent="-274320"/>
            <a:r>
              <a:rPr lang="en-US" sz="2700" dirty="0"/>
              <a:t>Orders demobilization of the incident when appropriate</a:t>
            </a:r>
          </a:p>
          <a:p>
            <a:pPr marL="274320" indent="-274320"/>
            <a:r>
              <a:rPr lang="en-US" sz="2700" dirty="0"/>
              <a:t>Ensure incident after-action reports are complete</a:t>
            </a:r>
          </a:p>
          <a:p>
            <a:pPr marL="274320" indent="-274320"/>
            <a:r>
              <a:rPr lang="en-US" sz="2700" dirty="0"/>
              <a:t>Display command presence</a:t>
            </a:r>
          </a:p>
        </p:txBody>
      </p:sp>
      <p:sp>
        <p:nvSpPr>
          <p:cNvPr id="2" name="Title 1"/>
          <p:cNvSpPr>
            <a:spLocks noGrp="1"/>
          </p:cNvSpPr>
          <p:nvPr>
            <p:ph type="title"/>
          </p:nvPr>
        </p:nvSpPr>
        <p:spPr/>
        <p:txBody>
          <a:bodyPr>
            <a:normAutofit/>
          </a:bodyPr>
          <a:lstStyle/>
          <a:p>
            <a:r>
              <a:rPr lang="en-US" sz="3300" dirty="0"/>
              <a:t>Incident </a:t>
            </a:r>
            <a:r>
              <a:rPr lang="en-US" sz="3300" dirty="0" smtClean="0"/>
              <a:t>Commander</a:t>
            </a:r>
            <a:endParaRPr lang="en-US" sz="3300" dirty="0"/>
          </a:p>
        </p:txBody>
      </p:sp>
    </p:spTree>
    <p:extLst>
      <p:ext uri="{BB962C8B-B14F-4D97-AF65-F5344CB8AC3E}">
        <p14:creationId xmlns:p14="http://schemas.microsoft.com/office/powerpoint/2010/main" val="3883294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086169"/>
            <a:ext cx="8503920" cy="3495765"/>
          </a:xfrm>
        </p:spPr>
        <p:txBody>
          <a:bodyPr>
            <a:normAutofit/>
          </a:bodyPr>
          <a:lstStyle/>
          <a:p>
            <a:pPr marL="0" indent="0">
              <a:buNone/>
            </a:pPr>
            <a:r>
              <a:rPr lang="en-US" sz="2700" dirty="0"/>
              <a:t>A Deputy Incident Commander may be designated to: </a:t>
            </a:r>
          </a:p>
          <a:p>
            <a:pPr marL="0" indent="0">
              <a:buNone/>
            </a:pPr>
            <a:endParaRPr lang="en-US" sz="1800" dirty="0"/>
          </a:p>
          <a:p>
            <a:pPr marL="274320" indent="-274320"/>
            <a:r>
              <a:rPr lang="en-US" sz="2500" dirty="0"/>
              <a:t>Perform specific tasks as requested by the Incident Commander </a:t>
            </a:r>
          </a:p>
          <a:p>
            <a:pPr marL="274320" indent="-274320"/>
            <a:r>
              <a:rPr lang="en-US" sz="2500" dirty="0"/>
              <a:t>Perform the incident command function in a relief capacity</a:t>
            </a:r>
          </a:p>
          <a:p>
            <a:pPr marL="274320" indent="-274320"/>
            <a:r>
              <a:rPr lang="en-US" sz="2500" dirty="0"/>
              <a:t>Represent an assisting agency that shares </a:t>
            </a:r>
            <a:r>
              <a:rPr lang="en-US" sz="2500" dirty="0" smtClean="0"/>
              <a:t>jurisdiction</a:t>
            </a:r>
            <a:endParaRPr lang="en-US" sz="2500" dirty="0"/>
          </a:p>
        </p:txBody>
      </p:sp>
      <p:sp>
        <p:nvSpPr>
          <p:cNvPr id="2" name="Title 1"/>
          <p:cNvSpPr>
            <a:spLocks noGrp="1"/>
          </p:cNvSpPr>
          <p:nvPr>
            <p:ph type="title"/>
          </p:nvPr>
        </p:nvSpPr>
        <p:spPr/>
        <p:txBody>
          <a:bodyPr>
            <a:normAutofit/>
          </a:bodyPr>
          <a:lstStyle/>
          <a:p>
            <a:r>
              <a:rPr lang="en-US" sz="3300" dirty="0" smtClean="0"/>
              <a:t>Deputy Incident Commander</a:t>
            </a:r>
            <a:endParaRPr lang="en-US" sz="3300" dirty="0"/>
          </a:p>
        </p:txBody>
      </p:sp>
    </p:spTree>
    <p:extLst>
      <p:ext uri="{BB962C8B-B14F-4D97-AF65-F5344CB8AC3E}">
        <p14:creationId xmlns:p14="http://schemas.microsoft.com/office/powerpoint/2010/main" val="2847060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CS Command Staff" title="Command Staff"/>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2511552" y="2085032"/>
            <a:ext cx="4114800" cy="3959518"/>
          </a:xfrm>
        </p:spPr>
      </p:pic>
      <p:sp>
        <p:nvSpPr>
          <p:cNvPr id="2" name="Title 1"/>
          <p:cNvSpPr>
            <a:spLocks noGrp="1"/>
          </p:cNvSpPr>
          <p:nvPr>
            <p:ph type="title"/>
          </p:nvPr>
        </p:nvSpPr>
        <p:spPr/>
        <p:txBody>
          <a:bodyPr>
            <a:normAutofit/>
          </a:bodyPr>
          <a:lstStyle/>
          <a:p>
            <a:r>
              <a:rPr lang="en-US" sz="3300" dirty="0" smtClean="0"/>
              <a:t>Command Staff</a:t>
            </a:r>
            <a:endParaRPr lang="en-US" sz="3300" dirty="0"/>
          </a:p>
        </p:txBody>
      </p:sp>
    </p:spTree>
    <p:extLst>
      <p:ext uri="{BB962C8B-B14F-4D97-AF65-F5344CB8AC3E}">
        <p14:creationId xmlns:p14="http://schemas.microsoft.com/office/powerpoint/2010/main" val="31770662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404456"/>
      </a:dk2>
      <a:lt2>
        <a:srgbClr val="DEDEDE"/>
      </a:lt2>
      <a:accent1>
        <a:srgbClr val="53548A"/>
      </a:accent1>
      <a:accent2>
        <a:srgbClr val="19383F"/>
      </a:accent2>
      <a:accent3>
        <a:srgbClr val="790018"/>
      </a:accent3>
      <a:accent4>
        <a:srgbClr val="FFDA35"/>
      </a:accent4>
      <a:accent5>
        <a:srgbClr val="8B5D3D"/>
      </a:accent5>
      <a:accent6>
        <a:srgbClr val="5C92B5"/>
      </a:accent6>
      <a:hlink>
        <a:srgbClr val="67AFBD"/>
      </a:hlink>
      <a:folHlink>
        <a:srgbClr val="F0E9D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1392</TotalTime>
  <Words>5960</Words>
  <Application>Microsoft Office PowerPoint</Application>
  <PresentationFormat>On-screen Show (4:3)</PresentationFormat>
  <Paragraphs>628</Paragraphs>
  <Slides>44</Slides>
  <Notes>43</Notes>
  <HiddenSlides>7</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Arial Black</vt:lpstr>
      <vt:lpstr>Calibri</vt:lpstr>
      <vt:lpstr>Georgia</vt:lpstr>
      <vt:lpstr>Wingdings</vt:lpstr>
      <vt:lpstr>Wingdings 2</vt:lpstr>
      <vt:lpstr>Civic</vt:lpstr>
      <vt:lpstr>Public Health Incident Leadership</vt:lpstr>
      <vt:lpstr>Objectives</vt:lpstr>
      <vt:lpstr>ICS in Public Health</vt:lpstr>
      <vt:lpstr>Why ICS?</vt:lpstr>
      <vt:lpstr>ICS Structure</vt:lpstr>
      <vt:lpstr>Incident Commander</vt:lpstr>
      <vt:lpstr>Incident Commander</vt:lpstr>
      <vt:lpstr>Deputy Incident Commander</vt:lpstr>
      <vt:lpstr>Command Staff</vt:lpstr>
      <vt:lpstr>Roles and Expectations</vt:lpstr>
      <vt:lpstr>Group Activity</vt:lpstr>
      <vt:lpstr>Public Information Officer (PIO)</vt:lpstr>
      <vt:lpstr>Expectations: Public Information Officer</vt:lpstr>
      <vt:lpstr>Safety Officer</vt:lpstr>
      <vt:lpstr>Expectations: Safety Officer</vt:lpstr>
      <vt:lpstr>Liaison Officer</vt:lpstr>
      <vt:lpstr>Expectations: Liaison Officer</vt:lpstr>
      <vt:lpstr>General Staff</vt:lpstr>
      <vt:lpstr>Operations Section Chief</vt:lpstr>
      <vt:lpstr>Expectations: Operations Section Chief</vt:lpstr>
      <vt:lpstr>Planning Section Chief</vt:lpstr>
      <vt:lpstr>Planning Section Units</vt:lpstr>
      <vt:lpstr>Expectations: Planning Section Chief</vt:lpstr>
      <vt:lpstr>Logistics Section Chief</vt:lpstr>
      <vt:lpstr>Expectations: Logistics Section Chief</vt:lpstr>
      <vt:lpstr>Finance/Administration Section Chief</vt:lpstr>
      <vt:lpstr>Expectations: Finance Section Chief</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Exercise: Delegation of Tasks</vt:lpstr>
      <vt:lpstr>Framework for Public Health Incident Leadership</vt:lpstr>
    </vt:vector>
  </TitlesOfParts>
  <Company>MDH EPR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Incident Leadership - Module 3: Roles, Responsibilities and Expectations</dc:title>
  <dc:creator>MDH-EPR</dc:creator>
  <cp:lastModifiedBy>Jennifer Miller</cp:lastModifiedBy>
  <cp:revision>130</cp:revision>
  <cp:lastPrinted>2015-04-06T20:42:30Z</cp:lastPrinted>
  <dcterms:created xsi:type="dcterms:W3CDTF">2015-02-26T19:33:01Z</dcterms:created>
  <dcterms:modified xsi:type="dcterms:W3CDTF">2015-09-11T14:11:03Z</dcterms:modified>
</cp:coreProperties>
</file>