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9" r:id="rId3"/>
    <p:sldId id="284" r:id="rId4"/>
    <p:sldId id="285" r:id="rId5"/>
    <p:sldId id="273" r:id="rId6"/>
    <p:sldId id="271" r:id="rId7"/>
    <p:sldId id="272" r:id="rId8"/>
    <p:sldId id="278" r:id="rId9"/>
    <p:sldId id="258" r:id="rId10"/>
    <p:sldId id="268" r:id="rId11"/>
    <p:sldId id="265" r:id="rId12"/>
    <p:sldId id="274" r:id="rId13"/>
    <p:sldId id="288" r:id="rId14"/>
    <p:sldId id="260" r:id="rId15"/>
    <p:sldId id="266" r:id="rId16"/>
    <p:sldId id="267" r:id="rId17"/>
    <p:sldId id="289" r:id="rId18"/>
    <p:sldId id="290" r:id="rId19"/>
    <p:sldId id="292"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4BE"/>
    <a:srgbClr val="FFE989"/>
    <a:srgbClr val="F6D4FC"/>
    <a:srgbClr val="F6F0FE"/>
    <a:srgbClr val="FCF0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85320" autoAdjust="0"/>
  </p:normalViewPr>
  <p:slideViewPr>
    <p:cSldViewPr>
      <p:cViewPr varScale="1">
        <p:scale>
          <a:sx n="73" d="100"/>
          <a:sy n="73" d="100"/>
        </p:scale>
        <p:origin x="1267" y="67"/>
      </p:cViewPr>
      <p:guideLst>
        <p:guide orient="horz" pos="2160"/>
        <p:guide pos="2880"/>
      </p:guideLst>
    </p:cSldViewPr>
  </p:slideViewPr>
  <p:notesTextViewPr>
    <p:cViewPr>
      <p:scale>
        <a:sx n="3" d="2"/>
        <a:sy n="3" d="2"/>
      </p:scale>
      <p:origin x="0" y="0"/>
    </p:cViewPr>
  </p:notesTextViewPr>
  <p:sorterViewPr>
    <p:cViewPr>
      <p:scale>
        <a:sx n="100" d="100"/>
        <a:sy n="100" d="100"/>
      </p:scale>
      <p:origin x="0" y="86"/>
    </p:cViewPr>
  </p:sorterViewPr>
  <p:notesViewPr>
    <p:cSldViewPr>
      <p:cViewPr varScale="1">
        <p:scale>
          <a:sx n="89" d="100"/>
          <a:sy n="89" d="100"/>
        </p:scale>
        <p:origin x="307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725"/>
          </a:xfrm>
          <a:prstGeom prst="rect">
            <a:avLst/>
          </a:prstGeom>
        </p:spPr>
        <p:txBody>
          <a:bodyPr vert="horz" lIns="91440" tIns="45720" rIns="91440" bIns="45720" rtlCol="0"/>
          <a:lstStyle>
            <a:lvl1pPr algn="r">
              <a:defRPr sz="1200"/>
            </a:lvl1pPr>
          </a:lstStyle>
          <a:p>
            <a:fld id="{84642FB6-C609-4155-BBDD-B4F208AD211B}" type="datetimeFigureOut">
              <a:rPr lang="en-US" smtClean="0"/>
              <a:t>10/13/2016</a:t>
            </a:fld>
            <a:endParaRPr lang="en-US"/>
          </a:p>
        </p:txBody>
      </p:sp>
      <p:sp>
        <p:nvSpPr>
          <p:cNvPr id="4" name="Footer Placeholder 3"/>
          <p:cNvSpPr>
            <a:spLocks noGrp="1"/>
          </p:cNvSpPr>
          <p:nvPr>
            <p:ph type="ftr" sz="quarter" idx="2"/>
          </p:nvPr>
        </p:nvSpPr>
        <p:spPr>
          <a:xfrm>
            <a:off x="0" y="8829676"/>
            <a:ext cx="303784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676"/>
            <a:ext cx="3037840" cy="466725"/>
          </a:xfrm>
          <a:prstGeom prst="rect">
            <a:avLst/>
          </a:prstGeom>
        </p:spPr>
        <p:txBody>
          <a:bodyPr vert="horz" lIns="91440" tIns="45720" rIns="91440" bIns="45720" rtlCol="0" anchor="b"/>
          <a:lstStyle>
            <a:lvl1pPr algn="r">
              <a:defRPr sz="1200"/>
            </a:lvl1pPr>
          </a:lstStyle>
          <a:p>
            <a:fld id="{4CA1B077-837F-45FF-9A8F-DB332CC5B18E}" type="slidenum">
              <a:rPr lang="en-US" smtClean="0"/>
              <a:t>‹#›</a:t>
            </a:fld>
            <a:endParaRPr lang="en-US"/>
          </a:p>
        </p:txBody>
      </p:sp>
    </p:spTree>
    <p:extLst>
      <p:ext uri="{BB962C8B-B14F-4D97-AF65-F5344CB8AC3E}">
        <p14:creationId xmlns:p14="http://schemas.microsoft.com/office/powerpoint/2010/main" val="23995866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85B29DF3-48F2-4E20-A9F3-4EB6ED240742}" type="datetimeFigureOut">
              <a:rPr lang="en-US" smtClean="0"/>
              <a:t>10/13/2016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E69365A1-B811-4E93-9B7A-189A1D6ADC40}" type="slidenum">
              <a:rPr lang="en-US" smtClean="0"/>
              <a:t>‹#›</a:t>
            </a:fld>
            <a:endParaRPr lang="en-US" dirty="0"/>
          </a:p>
        </p:txBody>
      </p:sp>
    </p:spTree>
    <p:extLst>
      <p:ext uri="{BB962C8B-B14F-4D97-AF65-F5344CB8AC3E}">
        <p14:creationId xmlns:p14="http://schemas.microsoft.com/office/powerpoint/2010/main" val="2292346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tream5.video.state.mn.us:8080/strobe/MDH-goodic.html"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tream5.video.state.mn.us:8080/strobe/MDH-badic.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9365A1-B811-4E93-9B7A-189A1D6ADC40}" type="slidenum">
              <a:rPr lang="en-US" smtClean="0"/>
              <a:t>1</a:t>
            </a:fld>
            <a:endParaRPr lang="en-US" dirty="0"/>
          </a:p>
        </p:txBody>
      </p:sp>
    </p:spTree>
    <p:extLst>
      <p:ext uri="{BB962C8B-B14F-4D97-AF65-F5344CB8AC3E}">
        <p14:creationId xmlns:p14="http://schemas.microsoft.com/office/powerpoint/2010/main" val="269889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1" baseline="0" dirty="0" smtClean="0"/>
              <a:t>Instructor’s Note: Here are additional questions you may consider asking to generate more discussion.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Did this Incident Commander set the right tone for the Incident Management Team and the response effort?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Does the Incident Management Team look confident in the Incident Commander’s ability to lead an effective response?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Does the Incident Commander appear calm and knowledgeable?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What could the Incident Commander have done differently that would have given her team more confidence?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What do you think happens next? (with the team and the IC?)</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t>Now lets watch a different Incident Commander and her attempts at setting the tone. </a:t>
            </a:r>
          </a:p>
          <a:p>
            <a:endParaRPr lang="en-US" dirty="0"/>
          </a:p>
        </p:txBody>
      </p:sp>
      <p:sp>
        <p:nvSpPr>
          <p:cNvPr id="4" name="Slide Number Placeholder 3"/>
          <p:cNvSpPr>
            <a:spLocks noGrp="1"/>
          </p:cNvSpPr>
          <p:nvPr>
            <p:ph type="sldNum" sz="quarter" idx="10"/>
          </p:nvPr>
        </p:nvSpPr>
        <p:spPr/>
        <p:txBody>
          <a:bodyPr/>
          <a:lstStyle/>
          <a:p>
            <a:fld id="{E69365A1-B811-4E93-9B7A-189A1D6ADC40}" type="slidenum">
              <a:rPr lang="en-US" smtClean="0"/>
              <a:t>10</a:t>
            </a:fld>
            <a:endParaRPr lang="en-US" dirty="0"/>
          </a:p>
        </p:txBody>
      </p:sp>
    </p:spTree>
    <p:extLst>
      <p:ext uri="{BB962C8B-B14F-4D97-AF65-F5344CB8AC3E}">
        <p14:creationId xmlns:p14="http://schemas.microsoft.com/office/powerpoint/2010/main" val="349391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Show Video Clip 2</a:t>
            </a:r>
            <a:r>
              <a:rPr lang="en-US" baseline="0" dirty="0" smtClean="0"/>
              <a:t> (</a:t>
            </a:r>
            <a:r>
              <a:rPr lang="en-US" sz="1200" u="sng" kern="1200" dirty="0" smtClean="0">
                <a:solidFill>
                  <a:schemeClr val="tx1"/>
                </a:solidFill>
                <a:effectLst/>
                <a:latin typeface="+mn-lt"/>
                <a:ea typeface="+mn-ea"/>
                <a:cs typeface="+mn-cs"/>
                <a:hlinkClick r:id="rId3"/>
              </a:rPr>
              <a:t>http://stream5.video.state.mn.us:8080/strobe/MDH-goodic.html</a:t>
            </a:r>
            <a:r>
              <a:rPr lang="en-US" u="none" dirty="0" smtClean="0"/>
              <a:t>).</a:t>
            </a:r>
            <a:endParaRPr lang="en-US" dirty="0" smtClean="0"/>
          </a:p>
          <a:p>
            <a:endParaRPr lang="en-US" dirty="0" smtClean="0"/>
          </a:p>
          <a:p>
            <a:r>
              <a:rPr lang="en-US" b="1" i="1" dirty="0" smtClean="0"/>
              <a:t>Instructor’s Note: If the video doesn’t</a:t>
            </a:r>
            <a:r>
              <a:rPr lang="en-US" b="1" i="1" baseline="0" dirty="0" smtClean="0"/>
              <a:t> work</a:t>
            </a:r>
            <a:r>
              <a:rPr lang="en-US" b="1" i="0" baseline="0" dirty="0" smtClean="0"/>
              <a:t> </a:t>
            </a:r>
            <a:r>
              <a:rPr lang="en-US" b="1" i="1" baseline="0" dirty="0" smtClean="0"/>
              <a:t>this is the script: </a:t>
            </a:r>
          </a:p>
          <a:p>
            <a:endParaRPr lang="en-US" b="0" baseline="0" dirty="0" smtClean="0"/>
          </a:p>
          <a:p>
            <a:r>
              <a:rPr lang="en-US" sz="1200" kern="1200" dirty="0" smtClean="0">
                <a:solidFill>
                  <a:schemeClr val="tx1"/>
                </a:solidFill>
                <a:effectLst/>
                <a:latin typeface="+mn-lt"/>
                <a:ea typeface="+mn-ea"/>
                <a:cs typeface="+mn-cs"/>
              </a:rPr>
              <a:t>Person at the front of the room (Incident</a:t>
            </a:r>
            <a:r>
              <a:rPr lang="en-US" sz="1200" kern="1200" baseline="0" dirty="0" smtClean="0">
                <a:solidFill>
                  <a:schemeClr val="tx1"/>
                </a:solidFill>
                <a:effectLst/>
                <a:latin typeface="+mn-lt"/>
                <a:ea typeface="+mn-ea"/>
                <a:cs typeface="+mn-cs"/>
              </a:rPr>
              <a:t> Commander)</a:t>
            </a:r>
            <a:r>
              <a:rPr lang="en-US" sz="1200" kern="1200" dirty="0" smtClean="0">
                <a:solidFill>
                  <a:schemeClr val="tx1"/>
                </a:solidFill>
                <a:effectLst/>
                <a:latin typeface="+mn-lt"/>
                <a:ea typeface="+mn-ea"/>
                <a:cs typeface="+mn-cs"/>
              </a:rPr>
              <a:t> says, “Alright, before we get started, I thought we would kind of do some housekeeping things. Starting with introductions and then just go over some ground rules. So, on the third page of your briefing handout, which we’ll look at in a few minutes here, is an org chart. And so as we do introductions, if you </a:t>
            </a:r>
            <a:r>
              <a:rPr lang="en-US" sz="1200" kern="1200" dirty="0" err="1" smtClean="0">
                <a:solidFill>
                  <a:schemeClr val="tx1"/>
                </a:solidFill>
                <a:effectLst/>
                <a:latin typeface="+mn-lt"/>
                <a:ea typeface="+mn-ea"/>
                <a:cs typeface="+mn-cs"/>
              </a:rPr>
              <a:t>wanna</a:t>
            </a:r>
            <a:r>
              <a:rPr lang="en-US" sz="1200" kern="1200" dirty="0" smtClean="0">
                <a:solidFill>
                  <a:schemeClr val="tx1"/>
                </a:solidFill>
                <a:effectLst/>
                <a:latin typeface="+mn-lt"/>
                <a:ea typeface="+mn-ea"/>
                <a:cs typeface="+mn-cs"/>
              </a:rPr>
              <a:t> fill that in, and then at the end of our briefing, we can have planning ask resources or somebody to put the names up on the board. But that’s kind of hard to do when people are introducing themselves. So I thought we could do that after the fact. So I’ll start, I’m Deb</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I’ll be your Incident Manager today.”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Team</a:t>
            </a:r>
            <a:r>
              <a:rPr lang="en-US" sz="1200" kern="1200" baseline="0" dirty="0" smtClean="0">
                <a:solidFill>
                  <a:schemeClr val="tx1"/>
                </a:solidFill>
                <a:effectLst/>
                <a:latin typeface="+mn-lt"/>
                <a:ea typeface="+mn-ea"/>
                <a:cs typeface="+mn-cs"/>
              </a:rPr>
              <a:t> Members introduce themselves: </a:t>
            </a:r>
          </a:p>
          <a:p>
            <a:pPr lvl="1"/>
            <a:r>
              <a:rPr lang="en-US" sz="1200" kern="1200" dirty="0" smtClean="0">
                <a:solidFill>
                  <a:schemeClr val="tx1"/>
                </a:solidFill>
                <a:effectLst/>
                <a:latin typeface="+mn-lt"/>
                <a:ea typeface="+mn-ea"/>
                <a:cs typeface="+mn-cs"/>
              </a:rPr>
              <a:t>“I’m the Situation Unit Leader.”</a:t>
            </a:r>
          </a:p>
          <a:p>
            <a:pPr lvl="1"/>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“I’m the Documentation Unit.”</a:t>
            </a:r>
          </a:p>
          <a:p>
            <a:pPr lvl="1"/>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“I’m with the Planning section.”</a:t>
            </a:r>
          </a:p>
          <a:p>
            <a:pPr lvl="1"/>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“I’m the Ops Chief.”</a:t>
            </a:r>
          </a:p>
          <a:p>
            <a:pPr lvl="1"/>
            <a:endParaRPr lang="en-US" sz="1200" kern="1200" dirty="0" smtClean="0">
              <a:solidFill>
                <a:schemeClr val="tx1"/>
              </a:solidFill>
              <a:effectLst/>
              <a:latin typeface="+mn-lt"/>
              <a:ea typeface="+mn-ea"/>
              <a:cs typeface="+mn-cs"/>
            </a:endParaRPr>
          </a:p>
          <a:p>
            <a:pPr lvl="1"/>
            <a:r>
              <a:rPr lang="en-US" sz="1200" kern="1200" dirty="0" smtClean="0">
                <a:solidFill>
                  <a:schemeClr val="tx1"/>
                </a:solidFill>
                <a:effectLst/>
                <a:latin typeface="+mn-lt"/>
                <a:ea typeface="+mn-ea"/>
                <a:cs typeface="+mn-cs"/>
              </a:rPr>
              <a:t>“I’m the Deputy Ops.”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Incident Commander: “So again, welcome. So a couple things, make sure everybody has un-forwarded your phone. So it should not say </a:t>
            </a:r>
            <a:r>
              <a:rPr lang="en-US" sz="1200" i="1" kern="1200" dirty="0" smtClean="0">
                <a:solidFill>
                  <a:schemeClr val="tx1"/>
                </a:solidFill>
                <a:effectLst/>
                <a:latin typeface="+mn-lt"/>
                <a:ea typeface="+mn-ea"/>
                <a:cs typeface="+mn-cs"/>
              </a:rPr>
              <a:t>‘forwarded to 3511.’ </a:t>
            </a:r>
            <a:r>
              <a:rPr lang="en-US" sz="1200" kern="1200" dirty="0" smtClean="0">
                <a:solidFill>
                  <a:schemeClr val="tx1"/>
                </a:solidFill>
                <a:effectLst/>
                <a:latin typeface="+mn-lt"/>
                <a:ea typeface="+mn-ea"/>
                <a:cs typeface="+mn-cs"/>
              </a:rPr>
              <a:t>So if it’s still forwarded, please un-do so. Hopefully you’ve all found your DOC exercise emails, if you haven’t, when we’re done here let us know and we’ll help you get to that, get to that site. You have, in case you’ve forgotten, and you’re trying to figure out what do I do next, we do have job action sheets in our binders that will help us figure out what we need to do, and so you can always use those as a review of the steps that you’re doing. On the X drive is where you’ll find your online job action sheets, if you </a:t>
            </a:r>
            <a:r>
              <a:rPr lang="en-US" sz="1200" kern="1200" dirty="0" err="1" smtClean="0">
                <a:solidFill>
                  <a:schemeClr val="tx1"/>
                </a:solidFill>
                <a:effectLst/>
                <a:latin typeface="+mn-lt"/>
                <a:ea typeface="+mn-ea"/>
                <a:cs typeface="+mn-cs"/>
              </a:rPr>
              <a:t>wanna</a:t>
            </a:r>
            <a:r>
              <a:rPr lang="en-US" sz="1200" kern="1200" dirty="0" smtClean="0">
                <a:solidFill>
                  <a:schemeClr val="tx1"/>
                </a:solidFill>
                <a:effectLst/>
                <a:latin typeface="+mn-lt"/>
                <a:ea typeface="+mn-ea"/>
                <a:cs typeface="+mn-cs"/>
              </a:rPr>
              <a:t> refer to them there, as well as the different forms that you might use today. The ISC forms, as well as any resource documents, plans, and other things that you might need. Be sure, one of the forms, for sure, that we’d like everybody to fill out today is the 214, which is our activity log. So just make sure that as you do things, you put that in the 214 today.”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Incident Commander continues: “During our briefings, if we could, just so we can be synched and have everybody’s attention</a:t>
            </a:r>
            <a:r>
              <a:rPr lang="en-US" sz="1200" kern="1200" baseline="0" dirty="0" smtClean="0">
                <a:solidFill>
                  <a:schemeClr val="tx1"/>
                </a:solidFill>
                <a:effectLst/>
                <a:latin typeface="+mn-lt"/>
                <a:ea typeface="+mn-ea"/>
                <a:cs typeface="+mn-cs"/>
              </a:rPr>
              <a:t> - i</a:t>
            </a:r>
            <a:r>
              <a:rPr lang="en-US" sz="1200" kern="1200" dirty="0" smtClean="0">
                <a:solidFill>
                  <a:schemeClr val="tx1"/>
                </a:solidFill>
                <a:effectLst/>
                <a:latin typeface="+mn-lt"/>
                <a:ea typeface="+mn-ea"/>
                <a:cs typeface="+mn-cs"/>
              </a:rPr>
              <a:t>f your phone rings, either ignore it, it’ll go to voicemail, or pick it up and say ‘</a:t>
            </a:r>
            <a:r>
              <a:rPr lang="en-US" sz="1200" i="1" kern="1200" dirty="0" smtClean="0">
                <a:solidFill>
                  <a:schemeClr val="tx1"/>
                </a:solidFill>
                <a:effectLst/>
                <a:latin typeface="+mn-lt"/>
                <a:ea typeface="+mn-ea"/>
                <a:cs typeface="+mn-cs"/>
              </a:rPr>
              <a:t>I’ll call you back</a:t>
            </a:r>
            <a:r>
              <a:rPr lang="en-US" sz="1200" kern="1200" dirty="0" smtClean="0">
                <a:solidFill>
                  <a:schemeClr val="tx1"/>
                </a:solidFill>
                <a:effectLst/>
                <a:latin typeface="+mn-lt"/>
                <a:ea typeface="+mn-ea"/>
                <a:cs typeface="+mn-cs"/>
              </a:rPr>
              <a:t>,’ you know quickly take a message, and if you could try to ignore, I know it’s hard to ignore email, but if you can ignore your email while we’re doing briefings, that would be helpful as well.”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Incident Commander continues: “So now I think what we’ll do is if we look at the operational Planning P.</a:t>
            </a:r>
            <a:r>
              <a:rPr lang="en-US" sz="1200" kern="1200" baseline="0" dirty="0" smtClean="0">
                <a:solidFill>
                  <a:schemeClr val="tx1"/>
                </a:solidFill>
                <a:effectLst/>
                <a:latin typeface="+mn-lt"/>
                <a:ea typeface="+mn-ea"/>
                <a:cs typeface="+mn-cs"/>
              </a:rPr>
              <a:t> W</a:t>
            </a:r>
            <a:r>
              <a:rPr lang="en-US" sz="1200" kern="1200" dirty="0" smtClean="0">
                <a:solidFill>
                  <a:schemeClr val="tx1"/>
                </a:solidFill>
                <a:effectLst/>
                <a:latin typeface="+mn-lt"/>
                <a:ea typeface="+mn-ea"/>
                <a:cs typeface="+mn-cs"/>
              </a:rPr>
              <a:t>here we are is that, we are day two of this operation, so it actually started yesterday. And so all of the initial response, that lower half of that P, the stem of the P, have happened. And where we are is in the Command and General Staff Meeting/Briefing. So that as you go up the P, right there is where we are.” (Staff person by the Planning P poster points to the lower leg of the Planning</a:t>
            </a:r>
            <a:r>
              <a:rPr lang="en-US" sz="1200" kern="1200" baseline="0" dirty="0" smtClean="0">
                <a:solidFill>
                  <a:schemeClr val="tx1"/>
                </a:solidFill>
                <a:effectLst/>
                <a:latin typeface="+mn-lt"/>
                <a:ea typeface="+mn-ea"/>
                <a:cs typeface="+mn-cs"/>
              </a:rPr>
              <a:t> P on the poster.)</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Incident Commander continues: “So what you have in front of you is the incident briefing, the 201, that was completed yesterday, as part of the first day of the activity. And so, things started last night, with the storm. You have a nice, pretty map that shows the demarcation line between snow and freezing rain. And while we’re out of the warning, so to speak, the fact that there’s a freezing rain line that we could be in, things could change as time goes on. As Katie mentioned in our initial overview, we do have definitely some snow issues to the north of us, with the blizzard warning for Northwest and West Central, and a winter advisory for the Northeast part of the state. And these winter storm warnings and advisories are in place for the next three days.”   (Video stops at this point in the briefing.)</a:t>
            </a:r>
            <a:r>
              <a:rPr lang="en-US" sz="1200" kern="1200" baseline="0" dirty="0" smtClean="0">
                <a:solidFill>
                  <a:schemeClr val="tx1"/>
                </a:solidFill>
                <a:effectLst/>
                <a:latin typeface="+mn-lt"/>
                <a:ea typeface="+mn-ea"/>
                <a:cs typeface="+mn-cs"/>
              </a:rPr>
              <a:t> </a:t>
            </a:r>
            <a:endParaRPr lang="en-US" dirty="0" smtClean="0"/>
          </a:p>
          <a:p>
            <a:endParaRPr lang="en-US" dirty="0" smtClean="0"/>
          </a:p>
          <a:p>
            <a:pPr marL="0" indent="0">
              <a:buNone/>
            </a:pPr>
            <a:endParaRPr lang="en-US" b="0" baseline="0" dirty="0" smtClean="0"/>
          </a:p>
          <a:p>
            <a:pPr marL="0" indent="0">
              <a:buNone/>
            </a:pPr>
            <a:endParaRPr lang="en-US" b="0" baseline="0"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69365A1-B811-4E93-9B7A-189A1D6ADC40}" type="slidenum">
              <a:rPr lang="en-US" smtClean="0"/>
              <a:t>11</a:t>
            </a:fld>
            <a:endParaRPr lang="en-US" dirty="0"/>
          </a:p>
        </p:txBody>
      </p:sp>
    </p:spTree>
    <p:extLst>
      <p:ext uri="{BB962C8B-B14F-4D97-AF65-F5344CB8AC3E}">
        <p14:creationId xmlns:p14="http://schemas.microsoft.com/office/powerpoint/2010/main" val="2665505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i="1" baseline="0" dirty="0" smtClean="0"/>
              <a:t>Instructor’s Note: Use these questions to generate discussion.</a:t>
            </a:r>
          </a:p>
          <a:p>
            <a:endParaRPr lang="en-US" baseline="0" dirty="0" smtClean="0"/>
          </a:p>
          <a:p>
            <a:endParaRPr lang="en-US" baseline="0" dirty="0" smtClean="0"/>
          </a:p>
          <a:p>
            <a:pPr marL="171450" indent="-171450">
              <a:buFont typeface="Arial" panose="020B0604020202020204" pitchFamily="34" charset="0"/>
              <a:buChar char="•"/>
            </a:pPr>
            <a:r>
              <a:rPr lang="en-US" dirty="0" smtClean="0"/>
              <a:t>What differences did you see?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Was she calmer?</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Did she have a grasp of the situation?</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Does she establish who is in charge? </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Did</a:t>
            </a:r>
            <a:r>
              <a:rPr lang="en-US" baseline="0" dirty="0" smtClean="0"/>
              <a:t> she set a good tone for the response?</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Would her team have more confidence in her than the first Incident Commander? </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1" i="1" baseline="0" dirty="0" smtClean="0"/>
              <a:t>Instructor’s Note: If you have time: </a:t>
            </a:r>
          </a:p>
          <a:p>
            <a:pPr marL="171450" indent="-171450">
              <a:buFont typeface="Arial" panose="020B0604020202020204" pitchFamily="34" charset="0"/>
              <a:buChar char="•"/>
            </a:pPr>
            <a:r>
              <a:rPr lang="en-US" baseline="0" dirty="0" smtClean="0"/>
              <a:t>Can you describe an instance when you had either a “great Incident Commander” or a “not so great one”?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What did they do (or not do) to get that designation? </a:t>
            </a:r>
          </a:p>
          <a:p>
            <a:pPr marL="0" indent="0">
              <a:buFont typeface="Arial" panose="020B0604020202020204" pitchFamily="34" charset="0"/>
              <a:buNone/>
            </a:pPr>
            <a:endParaRPr lang="en-US" baseline="0" dirty="0" smtClean="0"/>
          </a:p>
          <a:p>
            <a:r>
              <a:rPr lang="en-US" b="1" i="1" baseline="0" dirty="0" smtClean="0"/>
              <a:t>Instructor’s Note: If you need specific examples of what the Incident Commander did well in the second video, use the following:</a:t>
            </a:r>
          </a:p>
          <a:p>
            <a:endParaRPr lang="en-US" b="0" baseline="0" dirty="0" smtClean="0"/>
          </a:p>
          <a:p>
            <a:pPr marL="228600" indent="-228600">
              <a:buAutoNum type="arabicPeriod"/>
            </a:pPr>
            <a:r>
              <a:rPr lang="en-US" b="0" baseline="0" dirty="0" smtClean="0"/>
              <a:t>She introduces herself and her position. </a:t>
            </a:r>
          </a:p>
          <a:p>
            <a:pPr marL="228600" indent="-228600">
              <a:buAutoNum type="arabicPeriod"/>
            </a:pPr>
            <a:r>
              <a:rPr lang="en-US" b="0" baseline="0" dirty="0" smtClean="0"/>
              <a:t>She observes the team to make sure they all have on their vests.</a:t>
            </a:r>
          </a:p>
          <a:p>
            <a:pPr marL="228600" indent="-228600">
              <a:buAutoNum type="arabicPeriod"/>
            </a:pPr>
            <a:r>
              <a:rPr lang="en-US" b="0" baseline="0" dirty="0" smtClean="0"/>
              <a:t>She reminds them to sign-in on the ICS Form 211p, Personnel Check-in List</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0" baseline="0" dirty="0" smtClean="0"/>
              <a:t>She has the team members introduce themselves and their roles. </a:t>
            </a:r>
          </a:p>
          <a:p>
            <a:pPr marL="228600" indent="-228600">
              <a:buAutoNum type="arabicPeriod"/>
            </a:pPr>
            <a:r>
              <a:rPr lang="en-US" b="0" baseline="0" dirty="0" smtClean="0"/>
              <a:t>She reminds the team where they can locate their Job Action Sheets.</a:t>
            </a:r>
          </a:p>
          <a:p>
            <a:pPr marL="228600" indent="-228600">
              <a:buAutoNum type="arabicPeriod"/>
            </a:pPr>
            <a:r>
              <a:rPr lang="en-US" b="0" baseline="0" dirty="0" smtClean="0"/>
              <a:t>She reminds them to refrain from checking emails and answering phone calls during a briefing.</a:t>
            </a:r>
          </a:p>
          <a:p>
            <a:pPr marL="228600" indent="-228600">
              <a:buAutoNum type="arabicPeriod"/>
            </a:pPr>
            <a:r>
              <a:rPr lang="en-US" b="0" baseline="0" dirty="0" smtClean="0"/>
              <a:t>She refers them to the location of their ICS forms.</a:t>
            </a:r>
          </a:p>
          <a:p>
            <a:pPr marL="228600" indent="-228600">
              <a:buAutoNum type="arabicPeriod"/>
            </a:pPr>
            <a:r>
              <a:rPr lang="en-US" b="0" baseline="0" dirty="0" smtClean="0"/>
              <a:t>She reviews the ICS 207 Organization chart and determines which roles may need to be filled. </a:t>
            </a:r>
          </a:p>
          <a:p>
            <a:pPr marL="228600" indent="-228600">
              <a:buAutoNum type="arabicPeriod"/>
            </a:pPr>
            <a:r>
              <a:rPr lang="en-US" b="0" baseline="0" dirty="0" smtClean="0"/>
              <a:t>She reminds all team members to maintain their ICS Form 214 Activity Log.</a:t>
            </a:r>
          </a:p>
          <a:p>
            <a:pPr marL="228600" indent="-228600">
              <a:buAutoNum type="arabicPeriod"/>
            </a:pPr>
            <a:r>
              <a:rPr lang="en-US" b="0" baseline="0" dirty="0" smtClean="0"/>
              <a:t>She conducts the Initial Briefing.</a:t>
            </a:r>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E69365A1-B811-4E93-9B7A-189A1D6ADC40}" type="slidenum">
              <a:rPr lang="en-US" smtClean="0"/>
              <a:t>12</a:t>
            </a:fld>
            <a:endParaRPr lang="en-US" dirty="0"/>
          </a:p>
        </p:txBody>
      </p:sp>
    </p:spTree>
    <p:extLst>
      <p:ext uri="{BB962C8B-B14F-4D97-AF65-F5344CB8AC3E}">
        <p14:creationId xmlns:p14="http://schemas.microsoft.com/office/powerpoint/2010/main" val="461560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Wingdings"/>
              <a:buNone/>
              <a:tabLst/>
              <a:defRPr/>
            </a:pPr>
            <a:r>
              <a:rPr lang="en-US" b="1" i="1" dirty="0" smtClean="0"/>
              <a:t>Instructor’s Note: You have</a:t>
            </a:r>
            <a:r>
              <a:rPr lang="en-US" b="1" i="1" baseline="0" dirty="0" smtClean="0"/>
              <a:t> a copy of the Incident Commander Orientation Checklist at the end of this Module. </a:t>
            </a:r>
            <a:endParaRPr lang="en-US" b="1" i="1" dirty="0" smtClean="0"/>
          </a:p>
          <a:p>
            <a:pPr marL="0" marR="0" indent="0" algn="l" defTabSz="914400" rtl="0" eaLnBrk="1" fontAlgn="auto" latinLnBrk="0" hangingPunct="1">
              <a:lnSpc>
                <a:spcPct val="100000"/>
              </a:lnSpc>
              <a:spcBef>
                <a:spcPts val="0"/>
              </a:spcBef>
              <a:spcAft>
                <a:spcPts val="0"/>
              </a:spcAft>
              <a:buClrTx/>
              <a:buSzTx/>
              <a:buFont typeface="Wingdings"/>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 typeface="Wingdings"/>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 typeface="Wingdings"/>
              <a:buNone/>
              <a:tabLst/>
              <a:defRPr/>
            </a:pPr>
            <a:r>
              <a:rPr lang="en-US" dirty="0" smtClean="0"/>
              <a:t>There are a lot of</a:t>
            </a:r>
            <a:r>
              <a:rPr lang="en-US" baseline="0" dirty="0" smtClean="0"/>
              <a:t> things to remember as an Incident Commander. Remembering everything is difficult, especially when tensions and/or emotions are running high. </a:t>
            </a:r>
          </a:p>
          <a:p>
            <a:pPr marL="0" marR="0" indent="0" algn="l" defTabSz="914400" rtl="0" eaLnBrk="1" fontAlgn="auto" latinLnBrk="0" hangingPunct="1">
              <a:lnSpc>
                <a:spcPct val="100000"/>
              </a:lnSpc>
              <a:spcBef>
                <a:spcPts val="0"/>
              </a:spcBef>
              <a:spcAft>
                <a:spcPts val="0"/>
              </a:spcAft>
              <a:buClrTx/>
              <a:buSzTx/>
              <a:buFont typeface="Wingdings"/>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 typeface="Wingdings"/>
              <a:buNone/>
              <a:tabLst/>
              <a:defRPr/>
            </a:pPr>
            <a:r>
              <a:rPr lang="en-US" baseline="0" dirty="0" smtClean="0"/>
              <a:t>The Minnesota Department of Health has developed a tool that Incident Commanders find very useful. This tool can be customized to meet the needs of your Department Operations Center. </a:t>
            </a:r>
          </a:p>
          <a:p>
            <a:pPr marL="0" marR="0" indent="0" algn="l" defTabSz="914400" rtl="0" eaLnBrk="1" fontAlgn="auto" latinLnBrk="0" hangingPunct="1">
              <a:lnSpc>
                <a:spcPct val="100000"/>
              </a:lnSpc>
              <a:spcBef>
                <a:spcPts val="0"/>
              </a:spcBef>
              <a:spcAft>
                <a:spcPts val="0"/>
              </a:spcAft>
              <a:buClrTx/>
              <a:buSzTx/>
              <a:buFont typeface="Wingdings"/>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 typeface="Wingdings"/>
              <a:buNone/>
              <a:tabLst/>
              <a:defRPr/>
            </a:pPr>
            <a:r>
              <a:rPr lang="en-US" baseline="0" dirty="0" smtClean="0"/>
              <a:t>Let’s now take a couple of minutes to review the Checklist. A copy of this checklist has been included with your handouts. Do you think this will be helpful for your Incident Commanders? </a:t>
            </a:r>
          </a:p>
          <a:p>
            <a:pPr marL="0" marR="0" indent="0" algn="l" defTabSz="914400" rtl="0" eaLnBrk="1" fontAlgn="auto" latinLnBrk="0" hangingPunct="1">
              <a:lnSpc>
                <a:spcPct val="100000"/>
              </a:lnSpc>
              <a:spcBef>
                <a:spcPts val="0"/>
              </a:spcBef>
              <a:spcAft>
                <a:spcPts val="0"/>
              </a:spcAft>
              <a:buClrTx/>
              <a:buSzTx/>
              <a:buFont typeface="Wingdings"/>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 typeface="Wingdings"/>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 typeface="Wingdings"/>
              <a:buNone/>
              <a:tabLst/>
              <a:defRPr/>
            </a:pPr>
            <a:r>
              <a:rPr lang="en-US" baseline="0" dirty="0" smtClean="0"/>
              <a:t>We’ve just discussed how important it is to set the tone and orient your team. Now we are going to discuss what expectations you should establish for your Incident Management Team. </a:t>
            </a:r>
          </a:p>
        </p:txBody>
      </p:sp>
      <p:sp>
        <p:nvSpPr>
          <p:cNvPr id="4" name="Slide Number Placeholder 3"/>
          <p:cNvSpPr>
            <a:spLocks noGrp="1"/>
          </p:cNvSpPr>
          <p:nvPr>
            <p:ph type="sldNum" sz="quarter" idx="10"/>
          </p:nvPr>
        </p:nvSpPr>
        <p:spPr/>
        <p:txBody>
          <a:bodyPr/>
          <a:lstStyle/>
          <a:p>
            <a:fld id="{E69365A1-B811-4E93-9B7A-189A1D6ADC40}" type="slidenum">
              <a:rPr lang="en-US" smtClean="0"/>
              <a:t>13</a:t>
            </a:fld>
            <a:endParaRPr lang="en-US" dirty="0"/>
          </a:p>
        </p:txBody>
      </p:sp>
    </p:spTree>
    <p:extLst>
      <p:ext uri="{BB962C8B-B14F-4D97-AF65-F5344CB8AC3E}">
        <p14:creationId xmlns:p14="http://schemas.microsoft.com/office/powerpoint/2010/main" val="4615601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smtClean="0"/>
              <a:t>Instructor’s Note: Additional questions to generate discussion.</a:t>
            </a:r>
          </a:p>
          <a:p>
            <a:endParaRPr lang="en-US" dirty="0" smtClean="0"/>
          </a:p>
          <a:p>
            <a:pPr marL="171450" indent="-171450">
              <a:buFont typeface="Arial" panose="020B0604020202020204" pitchFamily="34" charset="0"/>
              <a:buChar char="•"/>
            </a:pPr>
            <a:r>
              <a:rPr lang="en-US" dirty="0" smtClean="0"/>
              <a:t>As</a:t>
            </a:r>
            <a:r>
              <a:rPr lang="en-US" baseline="0" dirty="0" smtClean="0"/>
              <a:t> an Incident Commander, what do you want from your team?</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As an Incident Commander, what do you need from your team? </a:t>
            </a:r>
          </a:p>
          <a:p>
            <a:endParaRPr lang="en-US" baseline="0" dirty="0" smtClean="0"/>
          </a:p>
          <a:p>
            <a:r>
              <a:rPr lang="en-US" dirty="0" smtClean="0"/>
              <a:t>The following slides wil</a:t>
            </a:r>
            <a:r>
              <a:rPr lang="en-US" baseline="0" dirty="0" smtClean="0"/>
              <a:t>l provide more detail about the expectations an Incident Commander </a:t>
            </a:r>
            <a:r>
              <a:rPr lang="en-US" dirty="0" smtClean="0"/>
              <a:t>can reasonably have of his</a:t>
            </a:r>
            <a:r>
              <a:rPr lang="en-US" baseline="0" dirty="0" smtClean="0"/>
              <a:t> or her </a:t>
            </a:r>
            <a:r>
              <a:rPr lang="en-US" dirty="0" smtClean="0"/>
              <a:t>Incident</a:t>
            </a:r>
            <a:r>
              <a:rPr lang="en-US" baseline="0" dirty="0" smtClean="0"/>
              <a:t> Management Team. </a:t>
            </a:r>
            <a:endParaRPr lang="en-US" dirty="0"/>
          </a:p>
        </p:txBody>
      </p:sp>
      <p:sp>
        <p:nvSpPr>
          <p:cNvPr id="4" name="Slide Number Placeholder 3"/>
          <p:cNvSpPr>
            <a:spLocks noGrp="1"/>
          </p:cNvSpPr>
          <p:nvPr>
            <p:ph type="sldNum" sz="quarter" idx="10"/>
          </p:nvPr>
        </p:nvSpPr>
        <p:spPr/>
        <p:txBody>
          <a:bodyPr/>
          <a:lstStyle/>
          <a:p>
            <a:fld id="{E69365A1-B811-4E93-9B7A-189A1D6ADC40}" type="slidenum">
              <a:rPr lang="en-US" smtClean="0"/>
              <a:t>14</a:t>
            </a:fld>
            <a:endParaRPr lang="en-US" dirty="0"/>
          </a:p>
        </p:txBody>
      </p:sp>
    </p:spTree>
    <p:extLst>
      <p:ext uri="{BB962C8B-B14F-4D97-AF65-F5344CB8AC3E}">
        <p14:creationId xmlns:p14="http://schemas.microsoft.com/office/powerpoint/2010/main" val="6366418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Attend all meetings and briefings on time and fully prepared. As Incident</a:t>
            </a:r>
            <a:r>
              <a:rPr lang="en-US" baseline="0" dirty="0" smtClean="0"/>
              <a:t> Commander (IC)</a:t>
            </a:r>
            <a:r>
              <a:rPr lang="en-US" dirty="0" smtClean="0"/>
              <a:t>, you need to model punctuality</a:t>
            </a:r>
            <a:r>
              <a:rPr lang="en-US" baseline="0" dirty="0" smtClean="0"/>
              <a:t> by </a:t>
            </a:r>
            <a:r>
              <a:rPr lang="en-US" dirty="0" smtClean="0"/>
              <a:t>starting meetings and briefings on time.  You</a:t>
            </a:r>
            <a:r>
              <a:rPr lang="en-US" baseline="0" dirty="0" smtClean="0"/>
              <a:t> should also c</a:t>
            </a:r>
            <a:r>
              <a:rPr lang="en-US" dirty="0" smtClean="0"/>
              <a:t>learly communicate what information you expect your Incident Management Team</a:t>
            </a:r>
            <a:r>
              <a:rPr lang="en-US" baseline="0" dirty="0" smtClean="0"/>
              <a:t> (IMT)</a:t>
            </a:r>
            <a:r>
              <a:rPr lang="en-US" dirty="0" smtClean="0"/>
              <a:t> to bring to each meeting.</a:t>
            </a:r>
            <a:r>
              <a:rPr lang="en-US" baseline="0" dirty="0" smtClean="0"/>
              <a:t> </a:t>
            </a:r>
          </a:p>
          <a:p>
            <a:pPr marL="228600" indent="-228600">
              <a:buAutoNum type="arabicPeriod"/>
            </a:pPr>
            <a:endParaRPr lang="en-US" baseline="0" dirty="0" smtClean="0"/>
          </a:p>
          <a:p>
            <a:pPr marL="228600" indent="-228600">
              <a:buAutoNum type="arabicPeriod"/>
            </a:pPr>
            <a:r>
              <a:rPr lang="en-US" baseline="0" dirty="0" smtClean="0"/>
              <a:t>The Incident Commander and Incident Management Team members must work together to resolve all disputes and misunderstandings when developing the Incident Action Plan. Resolving any issues with the planning process or proposed plan must be completed prior to the Planning Meeting. </a:t>
            </a:r>
          </a:p>
          <a:p>
            <a:pPr marL="228600" indent="-228600">
              <a:buAutoNum type="arabicPeriod"/>
            </a:pPr>
            <a:endParaRPr lang="en-US" baseline="0" dirty="0" smtClean="0"/>
          </a:p>
          <a:p>
            <a:pPr marL="228600" indent="-228600">
              <a:buAutoNum type="arabicPeriod"/>
            </a:pPr>
            <a:r>
              <a:rPr lang="en-US" baseline="0" dirty="0" smtClean="0"/>
              <a:t>The Incident Commander expects thorough, constant and effective sharing of information. Everyone should understand what essential elements of information need to be shared in a timely manner. </a:t>
            </a:r>
          </a:p>
          <a:p>
            <a:pPr marL="228600" indent="-228600">
              <a:buAutoNum type="arabicPeriod"/>
            </a:pPr>
            <a:endParaRPr lang="en-US" baseline="0" dirty="0" smtClean="0"/>
          </a:p>
          <a:p>
            <a:pPr marL="228600" indent="-228600">
              <a:buAutoNum type="arabicPeriod"/>
            </a:pPr>
            <a:r>
              <a:rPr lang="en-US" baseline="0" dirty="0" smtClean="0"/>
              <a:t>Maintain planning process and always appear positive and professional. During an incident, things can go wrong. However, the Incident Management Team needs to demonstrate that they are in control and able to overcome adversity. This can be achieved by maintaining the planning process and always acting in a positive, professional manner. </a:t>
            </a:r>
          </a:p>
          <a:p>
            <a:pPr marL="228600" indent="-228600">
              <a:buAutoNum type="arabicPeriod"/>
            </a:pPr>
            <a:endParaRPr lang="en-US" baseline="0" dirty="0" smtClean="0"/>
          </a:p>
          <a:p>
            <a:pPr marL="228600" indent="-228600">
              <a:buAutoNum type="arabicPeriod"/>
            </a:pPr>
            <a:r>
              <a:rPr lang="en-US" baseline="0" dirty="0" smtClean="0"/>
              <a:t>Advocate for the ICS process and teach others how to use it. Incident Management Teams should champion the ICS process. </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E69365A1-B811-4E93-9B7A-189A1D6ADC40}" type="slidenum">
              <a:rPr lang="en-US" smtClean="0"/>
              <a:t>15</a:t>
            </a:fld>
            <a:endParaRPr lang="en-US" dirty="0"/>
          </a:p>
        </p:txBody>
      </p:sp>
    </p:spTree>
    <p:extLst>
      <p:ext uri="{BB962C8B-B14F-4D97-AF65-F5344CB8AC3E}">
        <p14:creationId xmlns:p14="http://schemas.microsoft.com/office/powerpoint/2010/main" val="3941440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startAt="6"/>
            </a:pPr>
            <a:r>
              <a:rPr lang="en-US" dirty="0" smtClean="0"/>
              <a:t>Take decisive</a:t>
            </a:r>
            <a:r>
              <a:rPr lang="en-US" baseline="0" dirty="0" smtClean="0"/>
              <a:t> and immediate action when necessary. If one of the functional areas is not performing to the expected standards, the Incident Commander should work with the section chief to take decisive and immediate action to correct the situation. All Incident Management Team members should model exemplary behavior and performance. </a:t>
            </a:r>
          </a:p>
          <a:p>
            <a:pPr marL="228600" indent="-228600">
              <a:buFont typeface="+mj-lt"/>
              <a:buAutoNum type="arabicPeriod" startAt="6"/>
            </a:pPr>
            <a:endParaRPr lang="en-US" dirty="0"/>
          </a:p>
          <a:p>
            <a:pPr marL="228600" indent="-228600">
              <a:buFont typeface="+mj-lt"/>
              <a:buAutoNum type="arabicPeriod" startAt="6"/>
            </a:pPr>
            <a:r>
              <a:rPr lang="en-US" baseline="0" dirty="0" smtClean="0"/>
              <a:t>Remember the Incident Management Team exists to support tactical operations. All planning and actions should take into consideration the needs of those impacted by the incident, the incident objectives created to address those needs and the needs of the tactical operations to achieve objectives and assist the people in affected communities. </a:t>
            </a:r>
          </a:p>
          <a:p>
            <a:pPr marL="228600" indent="-228600">
              <a:buFont typeface="+mj-lt"/>
              <a:buAutoNum type="arabicPeriod" startAt="6"/>
            </a:pPr>
            <a:endParaRPr lang="en-US" baseline="0" dirty="0" smtClean="0"/>
          </a:p>
          <a:p>
            <a:pPr marL="228600" indent="-228600">
              <a:buFont typeface="+mj-lt"/>
              <a:buAutoNum type="arabicPeriod" startAt="6"/>
            </a:pPr>
            <a:r>
              <a:rPr lang="en-US" baseline="0" dirty="0" smtClean="0"/>
              <a:t>Take care of themselves. As Incident Commander, you must ensure that your Incident Management Team, including yourself, drink enough fluids, eat well and get adequate rest. </a:t>
            </a:r>
          </a:p>
          <a:p>
            <a:pPr marL="228600" indent="-228600">
              <a:buFont typeface="+mj-lt"/>
              <a:buAutoNum type="arabicPeriod" startAt="6"/>
            </a:pPr>
            <a:endParaRPr lang="en-US" baseline="0" dirty="0" smtClean="0"/>
          </a:p>
          <a:p>
            <a:pPr marL="228600" indent="-228600">
              <a:buFont typeface="+mj-lt"/>
              <a:buAutoNum type="arabicPeriod" startAt="6"/>
            </a:pPr>
            <a:r>
              <a:rPr lang="en-US" baseline="0" dirty="0" smtClean="0"/>
              <a:t>Don’t let setbacks or failures get them down. Incidents begin as chaos. The Incident Management Team needs to recognize that they are working with other partners to bring order to the chaos and that this process sometimes takes a while to accomplish. </a:t>
            </a:r>
          </a:p>
          <a:p>
            <a:pPr marL="228600" indent="-228600">
              <a:buFont typeface="+mj-lt"/>
              <a:buAutoNum type="arabicPeriod" startAt="6"/>
            </a:pPr>
            <a:endParaRPr lang="en-US" baseline="0" dirty="0" smtClean="0"/>
          </a:p>
          <a:p>
            <a:pPr marL="228600" indent="-228600">
              <a:buFont typeface="+mj-lt"/>
              <a:buAutoNum type="arabicPeriod" startAt="6"/>
            </a:pPr>
            <a:r>
              <a:rPr lang="en-US" baseline="0" dirty="0" smtClean="0"/>
              <a:t>Take care of each other. All Incident Management Team members should be watching for signs of stress or unusual fatigue in their team members and each other. Everyone should be ready to help each other out when needed. </a:t>
            </a:r>
          </a:p>
          <a:p>
            <a:endParaRPr lang="en-US" baseline="0" dirty="0" smtClean="0"/>
          </a:p>
          <a:p>
            <a:r>
              <a:rPr lang="en-US" baseline="0" dirty="0" smtClean="0"/>
              <a:t>The past few slides have focused on the expectations of the whole team.  Now the focus will change slightly and look at the Incident Commander’s specific responsibilities for monitoring and supporting the team to make sure they can meet those expectations.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69365A1-B811-4E93-9B7A-189A1D6ADC40}" type="slidenum">
              <a:rPr lang="en-US" smtClean="0"/>
              <a:t>16</a:t>
            </a:fld>
            <a:endParaRPr lang="en-US" dirty="0"/>
          </a:p>
        </p:txBody>
      </p:sp>
    </p:spTree>
    <p:extLst>
      <p:ext uri="{BB962C8B-B14F-4D97-AF65-F5344CB8AC3E}">
        <p14:creationId xmlns:p14="http://schemas.microsoft.com/office/powerpoint/2010/main" val="41786143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very easy for everyone, including the Incident Commander, to get lost in response work.  This</a:t>
            </a:r>
            <a:r>
              <a:rPr lang="en-US" baseline="0" dirty="0" smtClean="0"/>
              <a:t> can lead to dangerous circumstances caused by fatigue, hunger, impaired decision making and inability to put things in perspective. </a:t>
            </a:r>
          </a:p>
          <a:p>
            <a:endParaRPr lang="en-US" baseline="0" dirty="0" smtClean="0"/>
          </a:p>
          <a:p>
            <a:r>
              <a:rPr lang="en-US" baseline="0" dirty="0" smtClean="0"/>
              <a:t>The next slide will discuss the important role the Incident Commander has in making sure all team members are able to perform the responsibilities of their roles and maintain their physical and emotional health.  </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D1BB3F26-BD64-4AC9-9C76-38EA2AC7CC28}"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997850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the Incident</a:t>
            </a:r>
            <a:r>
              <a:rPr lang="en-US" baseline="0" dirty="0" smtClean="0"/>
              <a:t> Commander must take care of him/herself in order to juggle the many demands of the response. </a:t>
            </a:r>
          </a:p>
          <a:p>
            <a:endParaRPr lang="en-US" baseline="0" dirty="0" smtClean="0"/>
          </a:p>
          <a:p>
            <a:r>
              <a:rPr lang="en-US" baseline="0" dirty="0" smtClean="0"/>
              <a:t>Second, the Incident Commander has a critical role in monitoring the health and safety of the Incident Management Team. </a:t>
            </a:r>
          </a:p>
          <a:p>
            <a:endParaRPr lang="en-US" baseline="0" dirty="0" smtClean="0"/>
          </a:p>
          <a:p>
            <a:r>
              <a:rPr lang="en-US" baseline="0" dirty="0" smtClean="0"/>
              <a:t>As there is pressing urgency to get things done fast, many team members become immersed in the details of the response and have a tendency to block out their basic needs. </a:t>
            </a:r>
          </a:p>
          <a:p>
            <a:endParaRPr lang="en-US" baseline="0" dirty="0" smtClean="0"/>
          </a:p>
          <a:p>
            <a:r>
              <a:rPr lang="en-US" baseline="0" dirty="0" smtClean="0"/>
              <a:t>The Incident Commander needs to: </a:t>
            </a:r>
          </a:p>
          <a:p>
            <a:pPr marL="171450" indent="-171450">
              <a:buFont typeface="Arial" panose="020B0604020202020204" pitchFamily="34" charset="0"/>
              <a:buChar char="•"/>
            </a:pPr>
            <a:r>
              <a:rPr lang="en-US" dirty="0" smtClean="0"/>
              <a:t>Monitor team stress levels</a:t>
            </a:r>
          </a:p>
          <a:p>
            <a:pPr marL="171450" indent="-171450">
              <a:buFont typeface="Arial" panose="020B0604020202020204" pitchFamily="34" charset="0"/>
              <a:buChar char="•"/>
            </a:pPr>
            <a:r>
              <a:rPr lang="en-US" dirty="0" smtClean="0"/>
              <a:t>Identify when staff are</a:t>
            </a:r>
            <a:r>
              <a:rPr lang="en-US" baseline="0" dirty="0" smtClean="0"/>
              <a:t> overwhelmed and additional resources may be needed</a:t>
            </a:r>
          </a:p>
          <a:p>
            <a:pPr marL="171450" indent="-171450">
              <a:buFont typeface="Arial" panose="020B0604020202020204" pitchFamily="34" charset="0"/>
              <a:buChar char="•"/>
            </a:pPr>
            <a:r>
              <a:rPr lang="en-US" baseline="0" dirty="0" smtClean="0"/>
              <a:t>Recognize when people are too tired to work</a:t>
            </a:r>
          </a:p>
          <a:p>
            <a:pPr marL="171450" indent="-171450">
              <a:buFont typeface="Arial" panose="020B0604020202020204" pitchFamily="34" charset="0"/>
              <a:buChar char="•"/>
            </a:pPr>
            <a:r>
              <a:rPr lang="en-US" baseline="0" dirty="0" smtClean="0"/>
              <a:t>Detect when bad decisions are occurring</a:t>
            </a:r>
          </a:p>
          <a:p>
            <a:pPr marL="171450" indent="-171450">
              <a:buFont typeface="Arial" panose="020B0604020202020204" pitchFamily="34" charset="0"/>
              <a:buChar char="•"/>
            </a:pPr>
            <a:r>
              <a:rPr lang="en-US" baseline="0" dirty="0" smtClean="0"/>
              <a:t>Know when team members are personally affected by the situation</a:t>
            </a:r>
          </a:p>
          <a:p>
            <a:pPr marL="171450" indent="-171450">
              <a:buFont typeface="Arial" panose="020B0604020202020204" pitchFamily="34" charset="0"/>
              <a:buChar cha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 address these issues, the Incident Command</a:t>
            </a:r>
            <a:r>
              <a:rPr lang="en-US" baseline="0" dirty="0" smtClean="0"/>
              <a:t>er should: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Actively</a:t>
            </a:r>
            <a:r>
              <a:rPr lang="en-US" baseline="0" dirty="0" smtClean="0"/>
              <a:t> encourage people to take </a:t>
            </a:r>
            <a:r>
              <a:rPr lang="en-US" dirty="0" smtClean="0"/>
              <a:t>breaks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Assure</a:t>
            </a:r>
            <a:r>
              <a:rPr lang="en-US" baseline="0" dirty="0" smtClean="0"/>
              <a:t> there is a rotation schedule so people are not working more than 12 hours, and have a break after several days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Make sure people are taking breaks to eat; possibly arranging for regular meals and snacks (as you can)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Direct people to not forward response emails or phone calls when they are  “off duty”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Arrange for quiet break areas (no tv, radio)</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Provide access to behavioral health resources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Monitoring the team is a critical aspect of the Incident Commander’s role and is a crucial component of maintaining a high reliability team.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baseline="0" dirty="0" smtClean="0"/>
          </a:p>
        </p:txBody>
      </p:sp>
      <p:sp>
        <p:nvSpPr>
          <p:cNvPr id="4" name="Slide Number Placeholder 3"/>
          <p:cNvSpPr>
            <a:spLocks noGrp="1"/>
          </p:cNvSpPr>
          <p:nvPr>
            <p:ph type="sldNum" sz="quarter" idx="10"/>
          </p:nvPr>
        </p:nvSpPr>
        <p:spPr/>
        <p:txBody>
          <a:bodyPr/>
          <a:lstStyle/>
          <a:p>
            <a:fld id="{E69365A1-B811-4E93-9B7A-189A1D6ADC40}" type="slidenum">
              <a:rPr lang="en-US" smtClean="0"/>
              <a:t>18</a:t>
            </a:fld>
            <a:endParaRPr lang="en-US" dirty="0"/>
          </a:p>
        </p:txBody>
      </p:sp>
    </p:spTree>
    <p:extLst>
      <p:ext uri="{BB962C8B-B14F-4D97-AF65-F5344CB8AC3E}">
        <p14:creationId xmlns:p14="http://schemas.microsoft.com/office/powerpoint/2010/main" val="1683230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7900" y="708025"/>
            <a:ext cx="2670175" cy="2003425"/>
          </a:xfrm>
        </p:spPr>
      </p:sp>
      <p:sp>
        <p:nvSpPr>
          <p:cNvPr id="3" name="Notes Placeholder 2"/>
          <p:cNvSpPr>
            <a:spLocks noGrp="1"/>
          </p:cNvSpPr>
          <p:nvPr>
            <p:ph type="body" idx="1"/>
          </p:nvPr>
        </p:nvSpPr>
        <p:spPr>
          <a:xfrm>
            <a:off x="389467" y="2943860"/>
            <a:ext cx="6620933" cy="6197600"/>
          </a:xfrm>
        </p:spPr>
        <p:txBody>
          <a:bodyPr>
            <a:normAutofit/>
          </a:bodyPr>
          <a:lstStyle/>
          <a:p>
            <a:r>
              <a:rPr lang="en-US" dirty="0" smtClean="0"/>
              <a:t>In the first module, we presented some foundational knowledge around leadership and</a:t>
            </a:r>
            <a:r>
              <a:rPr lang="en-US" baseline="0" dirty="0" smtClean="0"/>
              <a:t> applying everyday leadership skills to response situations</a:t>
            </a:r>
            <a:r>
              <a:rPr lang="en-US" dirty="0" smtClean="0"/>
              <a:t>. We also discussed how critical it is for the incident commander to have good crisis leadership skills. </a:t>
            </a:r>
          </a:p>
          <a:p>
            <a:endParaRPr lang="en-US" dirty="0" smtClean="0"/>
          </a:p>
          <a:p>
            <a:r>
              <a:rPr lang="en-US" dirty="0" smtClean="0"/>
              <a:t>The second module focused on communication skills.</a:t>
            </a:r>
          </a:p>
          <a:p>
            <a:endParaRPr lang="en-US" dirty="0" smtClean="0"/>
          </a:p>
          <a:p>
            <a:r>
              <a:rPr lang="en-US" dirty="0" smtClean="0"/>
              <a:t>The third module</a:t>
            </a:r>
            <a:r>
              <a:rPr lang="en-US" baseline="0" dirty="0" smtClean="0"/>
              <a:t> </a:t>
            </a:r>
            <a:r>
              <a:rPr lang="en-US" dirty="0" smtClean="0"/>
              <a:t>reviewed some foundational knowledge about the role of incident commander and the roles of each member of the command and general staff team. We also</a:t>
            </a:r>
            <a:r>
              <a:rPr lang="en-US" baseline="0" dirty="0" smtClean="0"/>
              <a:t> discussed </a:t>
            </a:r>
            <a:r>
              <a:rPr lang="en-US" dirty="0" smtClean="0"/>
              <a:t>expectations – expectations the incident commander should have of his or her incident management team in their roles</a:t>
            </a:r>
            <a:r>
              <a:rPr lang="en-US" baseline="0" dirty="0" smtClean="0"/>
              <a:t> </a:t>
            </a:r>
            <a:r>
              <a:rPr lang="en-US" dirty="0" smtClean="0"/>
              <a:t>and the expectations of the team for the incident commander. Finally, we applied our knowledge through the action/skill of delegating tasks to our staff.</a:t>
            </a:r>
          </a:p>
          <a:p>
            <a:endParaRPr lang="en-US" dirty="0" smtClean="0"/>
          </a:p>
          <a:p>
            <a:r>
              <a:rPr lang="en-US" dirty="0" smtClean="0"/>
              <a:t>This fourth module,</a:t>
            </a:r>
            <a:r>
              <a:rPr lang="en-US" baseline="0" dirty="0" smtClean="0"/>
              <a:t> Team Formation, focused more on Attitudes and Affect and how this impacts one’s ability to achieve a high reliability team. This included how: </a:t>
            </a:r>
          </a:p>
          <a:p>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Orienting the team and setting the tone instills confidence in the Incident Commander by the Incident Management Team and </a:t>
            </a:r>
            <a:r>
              <a:rPr lang="en-US" dirty="0" smtClean="0"/>
              <a:t>eases the transition from “everyday work” mode to “response” mode.</a:t>
            </a:r>
            <a:r>
              <a:rPr lang="en-US" baseline="0" dirty="0" smtClean="0"/>
              <a:t> </a:t>
            </a:r>
            <a:endParaRPr lang="en-US"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Communicating expectations and allowing</a:t>
            </a:r>
            <a:r>
              <a:rPr lang="en-US" baseline="0" dirty="0" smtClean="0"/>
              <a:t> the </a:t>
            </a:r>
            <a:r>
              <a:rPr lang="en-US" dirty="0" smtClean="0"/>
              <a:t>Incident Management team to concentrate on their role responsibilities improves team performance.</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Taking care of one’s self and one’s team impacts</a:t>
            </a:r>
            <a:r>
              <a:rPr lang="en-US" dirty="0" smtClean="0"/>
              <a:t> the team’s ability to effectively respond</a:t>
            </a:r>
            <a:r>
              <a:rPr lang="en-US" baseline="0" dirty="0" smtClean="0"/>
              <a:t>. </a:t>
            </a:r>
            <a:endParaRPr lang="en-US" dirty="0" smtClean="0"/>
          </a:p>
          <a:p>
            <a:endParaRPr lang="en-US" dirty="0" smtClean="0"/>
          </a:p>
          <a:p>
            <a:r>
              <a:rPr lang="en-US" dirty="0" smtClean="0"/>
              <a:t>The next module will focus</a:t>
            </a:r>
            <a:r>
              <a:rPr lang="en-US" baseline="0" dirty="0" smtClean="0"/>
              <a:t> on managing the team through the use of some key tools: objectives, the Planning P, and ICS forms. </a:t>
            </a:r>
            <a:endParaRPr lang="en-US" dirty="0" smtClean="0"/>
          </a:p>
        </p:txBody>
      </p:sp>
      <p:sp>
        <p:nvSpPr>
          <p:cNvPr id="5" name="Footer Placeholder 3"/>
          <p:cNvSpPr>
            <a:spLocks noGrp="1"/>
          </p:cNvSpPr>
          <p:nvPr>
            <p:ph type="ftr" sz="quarter" idx="4"/>
          </p:nvPr>
        </p:nvSpPr>
        <p:spPr>
          <a:xfrm>
            <a:off x="272627" y="8558822"/>
            <a:ext cx="6620933" cy="542290"/>
          </a:xfrm>
        </p:spPr>
        <p:txBody>
          <a:bodyPr/>
          <a:lstStyle/>
          <a:p>
            <a:endParaRPr lang="en-US" dirty="0"/>
          </a:p>
        </p:txBody>
      </p:sp>
      <p:sp>
        <p:nvSpPr>
          <p:cNvPr id="6" name="Slide Number Placeholder 5"/>
          <p:cNvSpPr>
            <a:spLocks noGrp="1"/>
          </p:cNvSpPr>
          <p:nvPr>
            <p:ph type="sldNum" sz="quarter" idx="10"/>
          </p:nvPr>
        </p:nvSpPr>
        <p:spPr/>
        <p:txBody>
          <a:bodyPr/>
          <a:lstStyle/>
          <a:p>
            <a:fld id="{39971C29-32B3-41A5-A545-371B4BCC4C0E}" type="slidenum">
              <a:rPr lang="en-US" smtClean="0"/>
              <a:t>19</a:t>
            </a:fld>
            <a:endParaRPr lang="en-US" dirty="0"/>
          </a:p>
        </p:txBody>
      </p:sp>
    </p:spTree>
    <p:extLst>
      <p:ext uri="{BB962C8B-B14F-4D97-AF65-F5344CB8AC3E}">
        <p14:creationId xmlns:p14="http://schemas.microsoft.com/office/powerpoint/2010/main" val="4217187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Module</a:t>
            </a:r>
            <a:r>
              <a:rPr lang="en-US" baseline="0" dirty="0" smtClean="0"/>
              <a:t> 4 Objectives are to:</a:t>
            </a:r>
          </a:p>
          <a:p>
            <a:endParaRPr lang="en-US" baseline="0" dirty="0" smtClean="0"/>
          </a:p>
          <a:p>
            <a:pPr marL="171450" indent="-171450">
              <a:buFont typeface="Arial" panose="020B0604020202020204" pitchFamily="34" charset="0"/>
              <a:buChar char="•"/>
            </a:pPr>
            <a:r>
              <a:rPr lang="en-US" baseline="0" dirty="0" smtClean="0"/>
              <a:t>Understand the importance of developing reliable Incident Management teams</a:t>
            </a:r>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r>
              <a:rPr lang="en-US" baseline="0" dirty="0" smtClean="0"/>
              <a:t>Identify effective procedures in setting the tone and orienting Incident Management Team members</a:t>
            </a:r>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r>
              <a:rPr lang="en-US" baseline="0" dirty="0" smtClean="0"/>
              <a:t>Describe the general expectations that an Incident Commander may have for his/her Incident Management Team </a:t>
            </a:r>
            <a:endParaRPr lang="en-US" dirty="0"/>
          </a:p>
        </p:txBody>
      </p:sp>
      <p:sp>
        <p:nvSpPr>
          <p:cNvPr id="4" name="Slide Number Placeholder 3"/>
          <p:cNvSpPr>
            <a:spLocks noGrp="1"/>
          </p:cNvSpPr>
          <p:nvPr>
            <p:ph type="sldNum" sz="quarter" idx="10"/>
          </p:nvPr>
        </p:nvSpPr>
        <p:spPr/>
        <p:txBody>
          <a:bodyPr/>
          <a:lstStyle/>
          <a:p>
            <a:fld id="{E69365A1-B811-4E93-9B7A-189A1D6ADC40}" type="slidenum">
              <a:rPr lang="en-US" smtClean="0"/>
              <a:t>2</a:t>
            </a:fld>
            <a:endParaRPr lang="en-US" dirty="0"/>
          </a:p>
        </p:txBody>
      </p:sp>
    </p:spTree>
    <p:extLst>
      <p:ext uri="{BB962C8B-B14F-4D97-AF65-F5344CB8AC3E}">
        <p14:creationId xmlns:p14="http://schemas.microsoft.com/office/powerpoint/2010/main" val="3526433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module, we will be looking at the definition of</a:t>
            </a:r>
            <a:r>
              <a:rPr lang="en-US" baseline="0" dirty="0" smtClean="0"/>
              <a:t> a reliable team and what </a:t>
            </a:r>
            <a:r>
              <a:rPr lang="en-US" dirty="0" smtClean="0"/>
              <a:t>constitutes a reliable</a:t>
            </a:r>
            <a:r>
              <a:rPr lang="en-US" baseline="0" dirty="0" smtClean="0"/>
              <a:t> team.  We’ll discuss why it’s important for an Incident Commander to get the Incident Management Team off on the right foot. </a:t>
            </a:r>
          </a:p>
          <a:p>
            <a:endParaRPr lang="en-US" baseline="0" dirty="0" smtClean="0"/>
          </a:p>
          <a:p>
            <a:r>
              <a:rPr lang="en-US" baseline="0" dirty="0" smtClean="0"/>
              <a:t>We’ll also talk about a few simple things that have been proven to support team formation and team effectiveness.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Setting the tone at the beginning of the operational period, orienting your team to the Department Operations Center and to each other, and establishing your expectations of team members are important components of developing a reliable team. Having a reliable team facilitates an effective response to a public health emergency. </a:t>
            </a:r>
            <a:endParaRPr lang="en-US" dirty="0" smtClean="0"/>
          </a:p>
        </p:txBody>
      </p:sp>
      <p:sp>
        <p:nvSpPr>
          <p:cNvPr id="4" name="Slide Number Placeholder 3"/>
          <p:cNvSpPr>
            <a:spLocks noGrp="1"/>
          </p:cNvSpPr>
          <p:nvPr>
            <p:ph type="sldNum" sz="quarter" idx="10"/>
          </p:nvPr>
        </p:nvSpPr>
        <p:spPr/>
        <p:txBody>
          <a:bodyPr/>
          <a:lstStyle/>
          <a:p>
            <a:fld id="{E69365A1-B811-4E93-9B7A-189A1D6ADC40}" type="slidenum">
              <a:rPr lang="en-US" smtClean="0"/>
              <a:t>3</a:t>
            </a:fld>
            <a:endParaRPr lang="en-US" dirty="0"/>
          </a:p>
        </p:txBody>
      </p:sp>
    </p:spTree>
    <p:extLst>
      <p:ext uri="{BB962C8B-B14F-4D97-AF65-F5344CB8AC3E}">
        <p14:creationId xmlns:p14="http://schemas.microsoft.com/office/powerpoint/2010/main" val="1050808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health departments maintain</a:t>
            </a:r>
            <a:r>
              <a:rPr lang="en-US" baseline="0" dirty="0" smtClean="0"/>
              <a:t> a three-deep list of </a:t>
            </a:r>
            <a:r>
              <a:rPr lang="en-US" dirty="0" smtClean="0"/>
              <a:t>staff who can fill the Command and General roles in the Department Operations Center (DOC).</a:t>
            </a:r>
            <a:r>
              <a:rPr lang="en-US" baseline="0" dirty="0" smtClean="0"/>
              <a:t> In other cases staff are pulled from other departments or agencies to achieve a three deep list. </a:t>
            </a:r>
            <a:r>
              <a:rPr lang="en-US" dirty="0" smtClean="0"/>
              <a:t>When the need to staff a response occurs, an initial team is pulled together. The numbers behind each position on the slide are the approximate number of people who could be asked to be part of the team. </a:t>
            </a:r>
          </a:p>
          <a:p>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So how many different teams could be created using this list? 30 million possible teams! </a:t>
            </a:r>
            <a:r>
              <a:rPr lang="en-US" b="1" dirty="0" smtClean="0">
                <a:solidFill>
                  <a:srgbClr val="7030A0"/>
                </a:solidFill>
                <a:sym typeface="Lucida Grande"/>
              </a:rPr>
              <a:t>This number does not include all groups, units or branches that may be activated!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solidFill>
                <a:srgbClr val="FF0000"/>
              </a:solidFill>
              <a:sym typeface="Lucida Grande"/>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0000"/>
                </a:solidFill>
                <a:sym typeface="Lucida Grande"/>
              </a:rPr>
              <a:t>Add 2 more roles</a:t>
            </a:r>
            <a:r>
              <a:rPr lang="en-US" b="1" baseline="0" dirty="0" smtClean="0">
                <a:solidFill>
                  <a:srgbClr val="FF0000"/>
                </a:solidFill>
                <a:sym typeface="Lucida Grande"/>
              </a:rPr>
              <a:t> and increase the team to </a:t>
            </a:r>
            <a:r>
              <a:rPr lang="en-US" b="1" baseline="0" smtClean="0">
                <a:solidFill>
                  <a:srgbClr val="FF0000"/>
                </a:solidFill>
                <a:sym typeface="Lucida Grande"/>
              </a:rPr>
              <a:t>12 members and </a:t>
            </a:r>
            <a:r>
              <a:rPr lang="en-US" b="1" baseline="0" dirty="0" smtClean="0">
                <a:solidFill>
                  <a:srgbClr val="FF0000"/>
                </a:solidFill>
                <a:sym typeface="Lucida Grande"/>
              </a:rPr>
              <a:t>you increase to 1.3 billion possible teams!</a:t>
            </a:r>
            <a:endParaRPr lang="en-US" b="1" dirty="0" smtClean="0">
              <a:solidFill>
                <a:srgbClr val="FF0000"/>
              </a:solidFill>
              <a:sym typeface="Lucida Grande"/>
            </a:endParaRPr>
          </a:p>
          <a:p>
            <a:r>
              <a:rPr lang="en-US" dirty="0" smtClean="0"/>
              <a:t> </a:t>
            </a:r>
          </a:p>
          <a:p>
            <a:r>
              <a:rPr lang="en-US" dirty="0" smtClean="0"/>
              <a:t>This is an absolutely mind-boggling number of teams – it isn’t feasible to train with every</a:t>
            </a:r>
            <a:r>
              <a:rPr lang="en-US" baseline="0" dirty="0" smtClean="0"/>
              <a:t> possible team configuration. </a:t>
            </a:r>
            <a:r>
              <a:rPr lang="en-US" dirty="0" smtClean="0"/>
              <a:t> </a:t>
            </a:r>
          </a:p>
          <a:p>
            <a:r>
              <a:rPr lang="en-US" dirty="0" smtClean="0"/>
              <a:t> </a:t>
            </a:r>
          </a:p>
          <a:p>
            <a:r>
              <a:rPr lang="en-US" dirty="0" smtClean="0"/>
              <a:t>So – if we can’t train with each and every possible team configuration, how do we </a:t>
            </a:r>
            <a:r>
              <a:rPr lang="en-US" baseline="0" dirty="0" smtClean="0"/>
              <a:t>achieve effective teams? </a:t>
            </a:r>
            <a:endParaRPr lang="en-US" dirty="0" smtClean="0"/>
          </a:p>
          <a:p>
            <a:r>
              <a:rPr lang="en-US" dirty="0" smtClean="0"/>
              <a:t> </a:t>
            </a:r>
          </a:p>
          <a:p>
            <a:r>
              <a:rPr lang="en-US" dirty="0" smtClean="0"/>
              <a:t>We use the concepts of High Reliability Teams and train staff to be active,</a:t>
            </a:r>
            <a:r>
              <a:rPr lang="en-US" baseline="0" dirty="0" smtClean="0"/>
              <a:t> </a:t>
            </a:r>
            <a:r>
              <a:rPr lang="en-US" dirty="0" smtClean="0"/>
              <a:t>contributing members of a team.</a:t>
            </a:r>
          </a:p>
          <a:p>
            <a:endParaRPr lang="en-US" dirty="0" smtClean="0"/>
          </a:p>
          <a:p>
            <a:r>
              <a:rPr lang="en-US" dirty="0" smtClean="0"/>
              <a:t>The Incident</a:t>
            </a:r>
            <a:r>
              <a:rPr lang="en-US" baseline="0" dirty="0" smtClean="0"/>
              <a:t> Commander sets the tone at the beginning of each Operational Period to create the environment for High Reliability Teams. </a:t>
            </a:r>
            <a:endParaRPr lang="en-US" dirty="0" smtClean="0"/>
          </a:p>
          <a:p>
            <a:endParaRPr lang="en-US" dirty="0"/>
          </a:p>
        </p:txBody>
      </p:sp>
      <p:sp>
        <p:nvSpPr>
          <p:cNvPr id="4" name="Slide Number Placeholder 3"/>
          <p:cNvSpPr>
            <a:spLocks noGrp="1"/>
          </p:cNvSpPr>
          <p:nvPr>
            <p:ph type="sldNum" sz="quarter" idx="10"/>
          </p:nvPr>
        </p:nvSpPr>
        <p:spPr/>
        <p:txBody>
          <a:bodyPr/>
          <a:lstStyle/>
          <a:p>
            <a:fld id="{E69365A1-B811-4E93-9B7A-189A1D6ADC40}" type="slidenum">
              <a:rPr lang="en-US" smtClean="0"/>
              <a:t>4</a:t>
            </a:fld>
            <a:endParaRPr lang="en-US" dirty="0"/>
          </a:p>
        </p:txBody>
      </p:sp>
    </p:spTree>
    <p:extLst>
      <p:ext uri="{BB962C8B-B14F-4D97-AF65-F5344CB8AC3E}">
        <p14:creationId xmlns:p14="http://schemas.microsoft.com/office/powerpoint/2010/main" val="718459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What is High</a:t>
            </a:r>
            <a:r>
              <a:rPr lang="en-US" sz="1200" kern="1200" baseline="0" dirty="0" smtClean="0">
                <a:solidFill>
                  <a:schemeClr val="tx1"/>
                </a:solidFill>
                <a:effectLst/>
                <a:latin typeface="+mn-lt"/>
                <a:ea typeface="+mn-ea"/>
                <a:cs typeface="+mn-cs"/>
              </a:rPr>
              <a:t> Reliability?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When you think about reliability, what comes to mind?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For some, what comes to mind might be a well-made watch – one which always shows the correct time. When something is reliable, it means it can always be counted on to perform.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 what are the traits of </a:t>
            </a:r>
            <a:r>
              <a:rPr lang="en-US" sz="1200" kern="1200" baseline="0" dirty="0" smtClean="0">
                <a:solidFill>
                  <a:schemeClr val="tx1"/>
                </a:solidFill>
                <a:effectLst/>
                <a:latin typeface="+mn-lt"/>
                <a:ea typeface="+mn-ea"/>
                <a:cs typeface="+mn-cs"/>
              </a:rPr>
              <a:t>a High Reliability Team?</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69365A1-B811-4E93-9B7A-189A1D6ADC40}" type="slidenum">
              <a:rPr lang="en-US" smtClean="0"/>
              <a:t>5</a:t>
            </a:fld>
            <a:endParaRPr lang="en-US" dirty="0"/>
          </a:p>
        </p:txBody>
      </p:sp>
    </p:spTree>
    <p:extLst>
      <p:ext uri="{BB962C8B-B14F-4D97-AF65-F5344CB8AC3E}">
        <p14:creationId xmlns:p14="http://schemas.microsoft.com/office/powerpoint/2010/main" val="4223673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Because teams form and reform, it’s important that leaders</a:t>
            </a:r>
            <a:r>
              <a:rPr lang="en-US" sz="1200" kern="1200" baseline="0" dirty="0" smtClean="0">
                <a:solidFill>
                  <a:schemeClr val="tx1"/>
                </a:solidFill>
                <a:effectLst/>
                <a:latin typeface="+mn-lt"/>
                <a:ea typeface="+mn-ea"/>
                <a:cs typeface="+mn-cs"/>
              </a:rPr>
              <a:t> understand the impact their contributions have on the team. They need to view all team members as a valued partner. When leaders perform better, the team performs better. </a:t>
            </a:r>
          </a:p>
          <a:p>
            <a:endParaRPr lang="en-US" sz="1200" kern="1200" dirty="0" smtClean="0">
              <a:solidFill>
                <a:schemeClr val="tx1"/>
              </a:solidFill>
              <a:effectLst/>
              <a:latin typeface="+mn-lt"/>
              <a:ea typeface="+mn-ea"/>
              <a:cs typeface="+mn-cs"/>
            </a:endParaRPr>
          </a:p>
          <a:p>
            <a:r>
              <a:rPr lang="en-US" dirty="0" smtClean="0"/>
              <a:t>High reliability teams that perform well have</a:t>
            </a:r>
            <a:r>
              <a:rPr lang="en-US" baseline="0" dirty="0" smtClean="0"/>
              <a:t> leaders who model and promote</a:t>
            </a:r>
            <a:r>
              <a:rPr lang="en-US" dirty="0" smtClean="0"/>
              <a:t> the following traits:</a:t>
            </a:r>
          </a:p>
          <a:p>
            <a:pPr marL="171450" lvl="0" indent="-171450">
              <a:buFont typeface="Arial" panose="020B0604020202020204" pitchFamily="34" charset="0"/>
              <a:buChar char="•"/>
            </a:pPr>
            <a:r>
              <a:rPr lang="en-US" dirty="0" smtClean="0"/>
              <a:t>They regularly provide feedback to each other and as a team, establish and revise team goals and plans as necessary. For example, you can have check-ins</a:t>
            </a:r>
            <a:r>
              <a:rPr lang="en-US" baseline="0" dirty="0" smtClean="0"/>
              <a:t> in between formal briefings that are a way for people to share information with each other. </a:t>
            </a:r>
            <a:r>
              <a:rPr lang="en-US" dirty="0" smtClean="0"/>
              <a:t>High reliability teams differentiate between higher and lower priorities and have mechanisms for anticipating and reviewing issues. They periodically diagnose team effectiveness, including its results, processes, and vitality. This can involve examining and adjusting the team's physical workplace to optimize communication and coordination,</a:t>
            </a:r>
            <a:r>
              <a:rPr lang="en-US" baseline="0" dirty="0" smtClean="0"/>
              <a:t> e.g. suggesting a group move their discussion to another room.</a:t>
            </a:r>
            <a:endParaRPr lang="en-US" dirty="0" smtClean="0"/>
          </a:p>
          <a:p>
            <a:r>
              <a:rPr lang="en-US" dirty="0" smtClean="0"/>
              <a:t> </a:t>
            </a:r>
          </a:p>
          <a:p>
            <a:pPr marL="171450" lvl="0" indent="-171450">
              <a:buFont typeface="Arial" panose="020B0604020202020204" pitchFamily="34" charset="0"/>
              <a:buChar char="•"/>
            </a:pPr>
            <a:r>
              <a:rPr lang="en-US" dirty="0" smtClean="0"/>
              <a:t>High reliability teams exhibit high morale, energy, and retention. They develop a strong sense of collective trust, team identity, and confidence. This allows them to manage conflict by effectively confronting one another within an environment where everyone feels safe. They have a strong sense of team orientation, trust other team members' intentions, and believe strongly in the team's collective ability to succeed.</a:t>
            </a:r>
          </a:p>
          <a:p>
            <a:r>
              <a:rPr lang="en-US" dirty="0" smtClean="0"/>
              <a:t> </a:t>
            </a:r>
          </a:p>
          <a:p>
            <a:pPr marL="171450" lvl="0" indent="-171450">
              <a:buFont typeface="Arial" panose="020B0604020202020204" pitchFamily="34" charset="0"/>
              <a:buChar char="•"/>
            </a:pPr>
            <a:r>
              <a:rPr lang="en-US" dirty="0" smtClean="0"/>
              <a:t>High reliability teams identify teamwork and task requirements, and ensure that the team possesses the right mix of competencies through staffing and development. They distribute and assign work thoughtfully, consciously integrate new team members, and involve the right people in decisions in a flexible manner.</a:t>
            </a:r>
          </a:p>
          <a:p>
            <a:r>
              <a:rPr lang="en-US" dirty="0" smtClean="0"/>
              <a:t> </a:t>
            </a:r>
          </a:p>
          <a:p>
            <a:pPr marL="171450" lvl="0" indent="-171450">
              <a:buFont typeface="Arial" panose="020B0604020202020204" pitchFamily="34" charset="0"/>
              <a:buChar char="•"/>
            </a:pPr>
            <a:r>
              <a:rPr lang="en-US" dirty="0" smtClean="0"/>
              <a:t>High reliability teams have leaders who monitor their staff for stress and workload, assure staff have the information and tools they need to do their jobs. They make timely decisions and provide approvals in a timely manner. They set the tone for the response (or exercise). A stressed leader who lets tasks fall through the cracks leads a stressed, frazzled team that struggles to get work done and to achieve the vision. </a:t>
            </a:r>
          </a:p>
        </p:txBody>
      </p:sp>
      <p:sp>
        <p:nvSpPr>
          <p:cNvPr id="4" name="Slide Number Placeholder 3"/>
          <p:cNvSpPr>
            <a:spLocks noGrp="1"/>
          </p:cNvSpPr>
          <p:nvPr>
            <p:ph type="sldNum" sz="quarter" idx="10"/>
          </p:nvPr>
        </p:nvSpPr>
        <p:spPr/>
        <p:txBody>
          <a:bodyPr/>
          <a:lstStyle/>
          <a:p>
            <a:fld id="{E69365A1-B811-4E93-9B7A-189A1D6ADC40}" type="slidenum">
              <a:rPr lang="en-US" smtClean="0"/>
              <a:t>6</a:t>
            </a:fld>
            <a:endParaRPr lang="en-US" dirty="0"/>
          </a:p>
        </p:txBody>
      </p:sp>
    </p:spTree>
    <p:extLst>
      <p:ext uri="{BB962C8B-B14F-4D97-AF65-F5344CB8AC3E}">
        <p14:creationId xmlns:p14="http://schemas.microsoft.com/office/powerpoint/2010/main" val="1599535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Leaders can make or break a team.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 high performing team has a leader who fosters</a:t>
            </a:r>
            <a:r>
              <a:rPr lang="en-US" sz="1200" kern="1200" baseline="0" dirty="0" smtClean="0">
                <a:solidFill>
                  <a:schemeClr val="tx1"/>
                </a:solidFill>
                <a:effectLst/>
                <a:latin typeface="+mn-lt"/>
                <a:ea typeface="+mn-ea"/>
                <a:cs typeface="+mn-cs"/>
              </a:rPr>
              <a:t> a Shared Mental Model (discussed in Module 2: Communication) by </a:t>
            </a:r>
            <a:r>
              <a:rPr lang="en-US" sz="1200" kern="1200" dirty="0" smtClean="0">
                <a:solidFill>
                  <a:schemeClr val="tx1"/>
                </a:solidFill>
                <a:effectLst/>
                <a:latin typeface="+mn-lt"/>
                <a:ea typeface="+mn-ea"/>
                <a:cs typeface="+mn-cs"/>
              </a:rPr>
              <a:t>promoting the vision and purpose.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They optimize resources</a:t>
            </a:r>
            <a:r>
              <a:rPr lang="en-US" sz="1200" kern="1200" baseline="0" dirty="0" smtClean="0">
                <a:solidFill>
                  <a:schemeClr val="tx1"/>
                </a:solidFill>
                <a:effectLst/>
                <a:latin typeface="+mn-lt"/>
                <a:ea typeface="+mn-ea"/>
                <a:cs typeface="+mn-cs"/>
              </a:rPr>
              <a:t> to achieve the incident objectives by facilitating information sharing and coordinating planning among their command and general staff. </a:t>
            </a:r>
          </a:p>
          <a:p>
            <a:endParaRPr lang="en-US" sz="1200" kern="1200" baseline="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Leaders</a:t>
            </a:r>
            <a:r>
              <a:rPr lang="en-US" sz="1200" kern="1200" baseline="0" dirty="0" smtClean="0">
                <a:solidFill>
                  <a:schemeClr val="tx1"/>
                </a:solidFill>
                <a:effectLst/>
                <a:latin typeface="+mn-lt"/>
                <a:ea typeface="+mn-ea"/>
                <a:cs typeface="+mn-cs"/>
              </a:rPr>
              <a:t> ensure all team members know their roles and responsibilities and everyone is clear about team expectations. </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Incident Commanders outline processes</a:t>
            </a:r>
            <a:r>
              <a:rPr lang="en-US" sz="1200" kern="1200" baseline="0" dirty="0" smtClean="0">
                <a:solidFill>
                  <a:schemeClr val="tx1"/>
                </a:solidFill>
                <a:effectLst/>
                <a:latin typeface="+mn-lt"/>
                <a:ea typeface="+mn-ea"/>
                <a:cs typeface="+mn-cs"/>
              </a:rPr>
              <a:t> and </a:t>
            </a:r>
            <a:r>
              <a:rPr lang="en-US" sz="1200" kern="1200" dirty="0" smtClean="0">
                <a:solidFill>
                  <a:schemeClr val="tx1"/>
                </a:solidFill>
                <a:effectLst/>
                <a:latin typeface="+mn-lt"/>
                <a:ea typeface="+mn-ea"/>
                <a:cs typeface="+mn-cs"/>
              </a:rPr>
              <a:t>make timely decisions. </a:t>
            </a:r>
          </a:p>
          <a:p>
            <a:endParaRPr lang="en-US" sz="1200" kern="120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A strong leader will set the tone for the Incident Management Team and the response.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69365A1-B811-4E93-9B7A-189A1D6ADC40}" type="slidenum">
              <a:rPr lang="en-US" smtClean="0"/>
              <a:t>7</a:t>
            </a:fld>
            <a:endParaRPr lang="en-US" dirty="0"/>
          </a:p>
        </p:txBody>
      </p:sp>
    </p:spTree>
    <p:extLst>
      <p:ext uri="{BB962C8B-B14F-4D97-AF65-F5344CB8AC3E}">
        <p14:creationId xmlns:p14="http://schemas.microsoft.com/office/powerpoint/2010/main" val="2975454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smtClean="0">
                <a:solidFill>
                  <a:schemeClr val="tx1"/>
                </a:solidFill>
                <a:effectLst/>
                <a:latin typeface="+mn-lt"/>
                <a:ea typeface="+mn-ea"/>
                <a:cs typeface="+mn-cs"/>
              </a:rPr>
              <a:t>Why is it important for an Incident Commander to set the tone for the Incident Management Team and the response?</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Setting the tone for a response is important because:</a:t>
            </a:r>
          </a:p>
          <a:p>
            <a:endParaRPr lang="en-US" sz="1200" kern="1200" baseline="0" dirty="0" smtClean="0">
              <a:solidFill>
                <a:schemeClr val="tx1"/>
              </a:solidFill>
              <a:effectLst/>
              <a:latin typeface="+mn-lt"/>
              <a:ea typeface="+mn-ea"/>
              <a:cs typeface="+mn-cs"/>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It’s a major adjustment for team members to go from their “everyday work mode” into a “response mentality</a:t>
            </a:r>
            <a:r>
              <a:rPr lang="en-US" baseline="0" dirty="0" smtClean="0"/>
              <a:t> mode”. Staff’s everyday work may not involve emergency preparedness. </a:t>
            </a:r>
          </a:p>
          <a:p>
            <a:pPr marL="628650" lvl="1" indent="-171450">
              <a:buFont typeface="Arial" panose="020B0604020202020204" pitchFamily="34" charset="0"/>
              <a:buChar char="•"/>
            </a:pPr>
            <a:r>
              <a:rPr lang="en-US" dirty="0" smtClean="0"/>
              <a:t>Using some simple steps can help with the adjustment and help</a:t>
            </a:r>
            <a:r>
              <a:rPr lang="en-US" baseline="0" dirty="0" smtClean="0"/>
              <a:t> ensure an effective response. </a:t>
            </a:r>
            <a:endParaRPr lang="en-US" dirty="0" smtClean="0"/>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Introductions are critical. Some team members may not know the Incident Commander or the other members of the team. Even if they are familiar</a:t>
            </a:r>
            <a:r>
              <a:rPr lang="en-US" baseline="0" dirty="0" smtClean="0"/>
              <a:t> with one another, they may not know each other’s role in the response.  </a:t>
            </a:r>
            <a:r>
              <a:rPr lang="en-US" dirty="0" smtClean="0"/>
              <a:t>For teams to be effective, they need to know and trust their fellow team members. </a:t>
            </a:r>
          </a:p>
          <a:p>
            <a:pPr marL="228600" indent="-22860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Having</a:t>
            </a:r>
            <a:r>
              <a:rPr lang="en-US" baseline="0" dirty="0" smtClean="0"/>
              <a:t> a calm, self-assured and knowledgeable Incident Commander instills confidence in a team. These were some of the most common attributes mentioned during interviews with state and local health officials. </a:t>
            </a:r>
            <a:r>
              <a:rPr lang="en-US" dirty="0" smtClean="0"/>
              <a:t>With this team, </a:t>
            </a:r>
            <a:r>
              <a:rPr lang="en-US" baseline="0" dirty="0" smtClean="0"/>
              <a:t>the Incident Commander can then effectively manage the response. Helping build trust among team members is also critical. </a:t>
            </a:r>
          </a:p>
          <a:p>
            <a:pPr marL="228600" indent="-22860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People’s anxiety decreases when they all have the same information. It allows them to perform the work they need to get done and improves communication among team members. It helps establish the Shared Mental Model. </a:t>
            </a:r>
          </a:p>
          <a:p>
            <a:pPr marL="228600" indent="-228600">
              <a:buAutoNum type="arabicPeriod" startAt="2"/>
            </a:pPr>
            <a:endParaRPr lang="en-US" dirty="0" smtClean="0"/>
          </a:p>
          <a:p>
            <a:pPr marL="0" indent="0">
              <a:buNone/>
            </a:pPr>
            <a:r>
              <a:rPr lang="en-US" sz="1200" kern="1200" baseline="0" dirty="0" smtClean="0">
                <a:solidFill>
                  <a:schemeClr val="tx1"/>
                </a:solidFill>
                <a:effectLst/>
                <a:latin typeface="+mn-lt"/>
                <a:ea typeface="+mn-ea"/>
                <a:cs typeface="+mn-cs"/>
              </a:rPr>
              <a:t>When an Incident Commander doesn’t establish the right tone, managing an effective response becomes much more difficult. </a:t>
            </a:r>
          </a:p>
        </p:txBody>
      </p:sp>
      <p:sp>
        <p:nvSpPr>
          <p:cNvPr id="4" name="Slide Number Placeholder 3"/>
          <p:cNvSpPr>
            <a:spLocks noGrp="1"/>
          </p:cNvSpPr>
          <p:nvPr>
            <p:ph type="sldNum" sz="quarter" idx="10"/>
          </p:nvPr>
        </p:nvSpPr>
        <p:spPr/>
        <p:txBody>
          <a:bodyPr/>
          <a:lstStyle/>
          <a:p>
            <a:fld id="{E69365A1-B811-4E93-9B7A-189A1D6ADC40}" type="slidenum">
              <a:rPr lang="en-US" smtClean="0"/>
              <a:t>8</a:t>
            </a:fld>
            <a:endParaRPr lang="en-US" dirty="0"/>
          </a:p>
        </p:txBody>
      </p:sp>
    </p:spTree>
    <p:extLst>
      <p:ext uri="{BB962C8B-B14F-4D97-AF65-F5344CB8AC3E}">
        <p14:creationId xmlns:p14="http://schemas.microsoft.com/office/powerpoint/2010/main" val="1330402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we’re going</a:t>
            </a:r>
            <a:r>
              <a:rPr lang="en-US" baseline="0" dirty="0" smtClean="0"/>
              <a:t> to watch some video clips that have to do with setting the tone and then we’ll discuss them.</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Show Video Clip 1</a:t>
            </a:r>
            <a:r>
              <a:rPr lang="en-US" baseline="0" dirty="0" smtClean="0"/>
              <a:t> (</a:t>
            </a:r>
            <a:r>
              <a:rPr lang="en-US" sz="1200" u="sng" kern="1200" dirty="0" smtClean="0">
                <a:solidFill>
                  <a:schemeClr val="tx1"/>
                </a:solidFill>
                <a:effectLst/>
                <a:latin typeface="+mn-lt"/>
                <a:ea typeface="+mn-ea"/>
                <a:cs typeface="+mn-cs"/>
                <a:hlinkClick r:id="rId3"/>
              </a:rPr>
              <a:t>http://stream5.video.state.mn.us:8080/strobe/MDH-badic.html</a:t>
            </a:r>
            <a:r>
              <a:rPr lang="en-US" u="none" dirty="0" smtClean="0"/>
              <a:t>)</a:t>
            </a:r>
            <a:r>
              <a:rPr lang="en-US" u="none" baseline="0" dirty="0" smtClean="0"/>
              <a:t>.</a:t>
            </a:r>
            <a:endParaRPr lang="en-US" dirty="0" smtClean="0"/>
          </a:p>
          <a:p>
            <a:endParaRPr lang="en-US" dirty="0" smtClean="0"/>
          </a:p>
          <a:p>
            <a:r>
              <a:rPr lang="en-US" b="1" i="1" dirty="0" smtClean="0"/>
              <a:t>Instructor’s Note: I</a:t>
            </a:r>
            <a:r>
              <a:rPr lang="en-US" b="1" i="1" baseline="0" dirty="0" smtClean="0"/>
              <a:t>f the </a:t>
            </a:r>
            <a:r>
              <a:rPr lang="en-US" b="1" i="1" dirty="0" smtClean="0"/>
              <a:t>video doesn’t work, this is the script.</a:t>
            </a:r>
            <a:r>
              <a:rPr lang="en-US" b="1" i="1" baseline="0" dirty="0" smtClean="0"/>
              <a:t> </a:t>
            </a:r>
          </a:p>
          <a:p>
            <a:endParaRPr lang="en-US" baseline="0" dirty="0" smtClean="0"/>
          </a:p>
          <a:p>
            <a:r>
              <a:rPr lang="en-US" sz="1200" kern="1200" dirty="0" smtClean="0">
                <a:solidFill>
                  <a:schemeClr val="tx1"/>
                </a:solidFill>
                <a:effectLst/>
                <a:latin typeface="+mn-lt"/>
                <a:ea typeface="+mn-ea"/>
                <a:cs typeface="+mn-cs"/>
              </a:rPr>
              <a:t>Person walks</a:t>
            </a:r>
            <a:r>
              <a:rPr lang="en-US" sz="1200" kern="1200" baseline="0" dirty="0" smtClean="0">
                <a:solidFill>
                  <a:schemeClr val="tx1"/>
                </a:solidFill>
                <a:effectLst/>
                <a:latin typeface="+mn-lt"/>
                <a:ea typeface="+mn-ea"/>
                <a:cs typeface="+mn-cs"/>
              </a:rPr>
              <a:t> into the Department Operations Center and says: </a:t>
            </a:r>
            <a:r>
              <a:rPr lang="en-US" sz="1200" kern="1200" dirty="0" smtClean="0">
                <a:solidFill>
                  <a:schemeClr val="tx1"/>
                </a:solidFill>
                <a:effectLst/>
                <a:latin typeface="+mn-lt"/>
                <a:ea typeface="+mn-ea"/>
                <a:cs typeface="+mn-cs"/>
              </a:rPr>
              <a:t>“Hi folks, we’ve been asked to stand up the DOC because there’s been some flooding in outstate. So I don’t know where it is for sure, and I don’t know how bad it is, but I just want you guys to be aware. And I know that we have a few things that we’re supposed to be doing.”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One of the team members says, “Excuse me, are you the Incident Manager or Incident Commander?”</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Incident</a:t>
            </a:r>
            <a:r>
              <a:rPr lang="en-US" sz="1200" kern="1200" baseline="0" dirty="0" smtClean="0">
                <a:solidFill>
                  <a:schemeClr val="tx1"/>
                </a:solidFill>
                <a:effectLst/>
                <a:latin typeface="+mn-lt"/>
                <a:ea typeface="+mn-ea"/>
                <a:cs typeface="+mn-cs"/>
              </a:rPr>
              <a:t> Commander: </a:t>
            </a:r>
            <a:r>
              <a:rPr lang="en-US" sz="1200" kern="1200" dirty="0" smtClean="0">
                <a:solidFill>
                  <a:schemeClr val="tx1"/>
                </a:solidFill>
                <a:effectLst/>
                <a:latin typeface="+mn-lt"/>
                <a:ea typeface="+mn-ea"/>
                <a:cs typeface="+mn-cs"/>
              </a:rPr>
              <a:t>“Yes, I am the Incident Commander.”</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Team Member: “Oh, okay. I just wasn’t sure because you never introduced yourself or put on the vest.”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Incident</a:t>
            </a:r>
            <a:r>
              <a:rPr lang="en-US" sz="1200" kern="1200" baseline="0" dirty="0" smtClean="0">
                <a:solidFill>
                  <a:schemeClr val="tx1"/>
                </a:solidFill>
                <a:effectLst/>
                <a:latin typeface="+mn-lt"/>
                <a:ea typeface="+mn-ea"/>
                <a:cs typeface="+mn-cs"/>
              </a:rPr>
              <a:t> Commander: </a:t>
            </a:r>
            <a:r>
              <a:rPr lang="en-US" sz="1200" kern="1200" dirty="0" smtClean="0">
                <a:solidFill>
                  <a:schemeClr val="tx1"/>
                </a:solidFill>
                <a:effectLst/>
                <a:latin typeface="+mn-lt"/>
                <a:ea typeface="+mn-ea"/>
                <a:cs typeface="+mn-cs"/>
              </a:rPr>
              <a:t>“Thank you for reminding me. I don’t have a lot of experience with this. Okay, so, what I want you to do is to make sure you know what you’re doing and I know you’ve all been through this a lot. I haven’t, so if you have any questions, really don’t come to me, I want you to possibly go to the person that you’re sitting next to and ask them. The other thing is I think there’s some roles that we didn’t fill and I think I’m supposed to check to make sure that we have, it looks like we’re missing the safety officer, and the finance person, but I don’t really think we need them. They don’t really do anything anyway. So we’ll just go without them. I don’t think it’s going to make any difference one way or another.”</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Incident</a:t>
            </a:r>
            <a:r>
              <a:rPr lang="en-US" sz="1200" kern="1200" baseline="0" dirty="0" smtClean="0">
                <a:solidFill>
                  <a:schemeClr val="tx1"/>
                </a:solidFill>
                <a:effectLst/>
                <a:latin typeface="+mn-lt"/>
                <a:ea typeface="+mn-ea"/>
                <a:cs typeface="+mn-cs"/>
              </a:rPr>
              <a:t> Commander: </a:t>
            </a:r>
            <a:r>
              <a:rPr lang="en-US" sz="1200" kern="1200" dirty="0" smtClean="0">
                <a:solidFill>
                  <a:schemeClr val="tx1"/>
                </a:solidFill>
                <a:effectLst/>
                <a:latin typeface="+mn-lt"/>
                <a:ea typeface="+mn-ea"/>
                <a:cs typeface="+mn-cs"/>
              </a:rPr>
              <a:t>“And I know the other thing is that you guys have a lot of other work that you should be doing instead of being in here, and I know that work is really important. So feel free to check your own emails and to work on other stuff from your own normal work, and you know because it’s just a flood, nothing’s really happening out there. I need somebody to call Environmental Health. So somebody take care of that, see if they need any help.”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Incident</a:t>
            </a:r>
            <a:r>
              <a:rPr lang="en-US" sz="1200" kern="1200" baseline="0" dirty="0" smtClean="0">
                <a:solidFill>
                  <a:schemeClr val="tx1"/>
                </a:solidFill>
                <a:effectLst/>
                <a:latin typeface="+mn-lt"/>
                <a:ea typeface="+mn-ea"/>
                <a:cs typeface="+mn-cs"/>
              </a:rPr>
              <a:t> Commander: </a:t>
            </a:r>
            <a:r>
              <a:rPr lang="en-US" sz="1200" kern="1200" dirty="0" smtClean="0">
                <a:solidFill>
                  <a:schemeClr val="tx1"/>
                </a:solidFill>
                <a:effectLst/>
                <a:latin typeface="+mn-lt"/>
                <a:ea typeface="+mn-ea"/>
                <a:cs typeface="+mn-cs"/>
              </a:rPr>
              <a:t>“And there’s something else that I’m supposed to be doing, what is it? There’s a checklist or something that I’m supposed to be going through. I’m not really sure if anybody knows where that checklist is?”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One of the team members says,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“There’s binders.”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Incident</a:t>
            </a:r>
            <a:r>
              <a:rPr lang="en-US" sz="1200" kern="1200" baseline="0" dirty="0" smtClean="0">
                <a:solidFill>
                  <a:schemeClr val="tx1"/>
                </a:solidFill>
                <a:effectLst/>
                <a:latin typeface="+mn-lt"/>
                <a:ea typeface="+mn-ea"/>
                <a:cs typeface="+mn-cs"/>
              </a:rPr>
              <a:t> Commander: </a:t>
            </a:r>
            <a:r>
              <a:rPr lang="en-US" sz="1200" kern="1200" dirty="0" smtClean="0">
                <a:solidFill>
                  <a:schemeClr val="tx1"/>
                </a:solidFill>
                <a:effectLst/>
                <a:latin typeface="+mn-lt"/>
                <a:ea typeface="+mn-ea"/>
                <a:cs typeface="+mn-cs"/>
              </a:rPr>
              <a:t>“Okay, let me see. Okay. No, it’s probably not </a:t>
            </a:r>
            <a:r>
              <a:rPr lang="en-US" sz="1200" kern="1200" dirty="0" err="1" smtClean="0">
                <a:solidFill>
                  <a:schemeClr val="tx1"/>
                </a:solidFill>
                <a:effectLst/>
                <a:latin typeface="+mn-lt"/>
                <a:ea typeface="+mn-ea"/>
                <a:cs typeface="+mn-cs"/>
              </a:rPr>
              <a:t>gonna</a:t>
            </a:r>
            <a:r>
              <a:rPr lang="en-US" sz="1200" kern="1200" dirty="0" smtClean="0">
                <a:solidFill>
                  <a:schemeClr val="tx1"/>
                </a:solidFill>
                <a:effectLst/>
                <a:latin typeface="+mn-lt"/>
                <a:ea typeface="+mn-ea"/>
                <a:cs typeface="+mn-cs"/>
              </a:rPr>
              <a:t> work. Not </a:t>
            </a:r>
            <a:r>
              <a:rPr lang="en-US" sz="1200" kern="1200" dirty="0" err="1" smtClean="0">
                <a:solidFill>
                  <a:schemeClr val="tx1"/>
                </a:solidFill>
                <a:effectLst/>
                <a:latin typeface="+mn-lt"/>
                <a:ea typeface="+mn-ea"/>
                <a:cs typeface="+mn-cs"/>
              </a:rPr>
              <a:t>gonna</a:t>
            </a:r>
            <a:r>
              <a:rPr lang="en-US" sz="1200" kern="1200" dirty="0" smtClean="0">
                <a:solidFill>
                  <a:schemeClr val="tx1"/>
                </a:solidFill>
                <a:effectLst/>
                <a:latin typeface="+mn-lt"/>
                <a:ea typeface="+mn-ea"/>
                <a:cs typeface="+mn-cs"/>
              </a:rPr>
              <a:t> work. Okay, and also, the computers. Does everybody got their computers up? Okay, if you have any problems with computers, don’t come to me either because I really don’t know how they’re all set up in here. What else can we cover? I think we’re ready to go, right? I think? Everybody? Ready to go? Alright, so people just get to your work, and like I said, please feel free to do your normal work, your everyday work because there’s not a whole lot going on and </a:t>
            </a:r>
            <a:r>
              <a:rPr lang="en-US" sz="1200" kern="1200" dirty="0" err="1" smtClean="0">
                <a:solidFill>
                  <a:schemeClr val="tx1"/>
                </a:solidFill>
                <a:effectLst/>
                <a:latin typeface="+mn-lt"/>
                <a:ea typeface="+mn-ea"/>
                <a:cs typeface="+mn-cs"/>
              </a:rPr>
              <a:t>ya</a:t>
            </a:r>
            <a:r>
              <a:rPr lang="en-US" sz="1200" kern="1200" dirty="0" smtClean="0">
                <a:solidFill>
                  <a:schemeClr val="tx1"/>
                </a:solidFill>
                <a:effectLst/>
                <a:latin typeface="+mn-lt"/>
                <a:ea typeface="+mn-ea"/>
                <a:cs typeface="+mn-cs"/>
              </a:rPr>
              <a:t> know, we’re just </a:t>
            </a:r>
            <a:r>
              <a:rPr lang="en-US" sz="1200" kern="1200" dirty="0" err="1" smtClean="0">
                <a:solidFill>
                  <a:schemeClr val="tx1"/>
                </a:solidFill>
                <a:effectLst/>
                <a:latin typeface="+mn-lt"/>
                <a:ea typeface="+mn-ea"/>
                <a:cs typeface="+mn-cs"/>
              </a:rPr>
              <a:t>gonna</a:t>
            </a:r>
            <a:r>
              <a:rPr lang="en-US" sz="1200" kern="1200" dirty="0" smtClean="0">
                <a:solidFill>
                  <a:schemeClr val="tx1"/>
                </a:solidFill>
                <a:effectLst/>
                <a:latin typeface="+mn-lt"/>
                <a:ea typeface="+mn-ea"/>
                <a:cs typeface="+mn-cs"/>
              </a:rPr>
              <a:t> work on this as we see fit.” </a:t>
            </a:r>
          </a:p>
          <a:p>
            <a:endParaRPr lang="en-US" baseline="0" dirty="0" smtClean="0"/>
          </a:p>
          <a:p>
            <a:r>
              <a:rPr lang="en-US" b="1" dirty="0" smtClean="0"/>
              <a:t>When</a:t>
            </a:r>
            <a:r>
              <a:rPr lang="en-US" b="1" baseline="0" dirty="0" smtClean="0"/>
              <a:t> Video Clip is done, move to the next slide. </a:t>
            </a:r>
            <a:endParaRPr lang="en-US" b="1" dirty="0"/>
          </a:p>
        </p:txBody>
      </p:sp>
      <p:sp>
        <p:nvSpPr>
          <p:cNvPr id="4" name="Slide Number Placeholder 3"/>
          <p:cNvSpPr>
            <a:spLocks noGrp="1"/>
          </p:cNvSpPr>
          <p:nvPr>
            <p:ph type="sldNum" sz="quarter" idx="10"/>
          </p:nvPr>
        </p:nvSpPr>
        <p:spPr/>
        <p:txBody>
          <a:bodyPr/>
          <a:lstStyle/>
          <a:p>
            <a:fld id="{E69365A1-B811-4E93-9B7A-189A1D6ADC40}" type="slidenum">
              <a:rPr lang="en-US" smtClean="0"/>
              <a:t>9</a:t>
            </a:fld>
            <a:endParaRPr lang="en-US" dirty="0"/>
          </a:p>
        </p:txBody>
      </p:sp>
    </p:spTree>
    <p:extLst>
      <p:ext uri="{BB962C8B-B14F-4D97-AF65-F5344CB8AC3E}">
        <p14:creationId xmlns:p14="http://schemas.microsoft.com/office/powerpoint/2010/main" val="13100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09C1F54-C80D-478F-86E9-017B8A96B1E2}" type="datetimeFigureOut">
              <a:rPr lang="en-US" smtClean="0"/>
              <a:t>10/13/2016</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7310A12-894F-4C0E-A436-04FBF2492A9E}" type="slidenum">
              <a:rPr lang="en-US" smtClean="0"/>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9C1F54-C80D-478F-86E9-017B8A96B1E2}" type="datetimeFigureOut">
              <a:rPr lang="en-US" smtClean="0"/>
              <a:t>10/13/2016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310A12-894F-4C0E-A436-04FBF2492A9E}"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C7310A12-894F-4C0E-A436-04FBF2492A9E}" type="slidenum">
              <a:rPr lang="en-US" smtClean="0"/>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9C1F54-C80D-478F-86E9-017B8A96B1E2}" type="datetimeFigureOut">
              <a:rPr lang="en-US" smtClean="0"/>
              <a:t>10/13/2016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09C1F54-C80D-478F-86E9-017B8A96B1E2}" type="datetimeFigureOut">
              <a:rPr lang="en-US" smtClean="0"/>
              <a:t>10/13/2016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C7310A12-894F-4C0E-A436-04FBF2492A9E}" type="slidenum">
              <a:rPr lang="en-US" smtClean="0"/>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09C1F54-C80D-478F-86E9-017B8A96B1E2}" type="datetimeFigureOut">
              <a:rPr lang="en-US" smtClean="0"/>
              <a:t>10/13/2016</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7310A12-894F-4C0E-A436-04FBF2492A9E}" type="slidenum">
              <a:rPr lang="en-US" smtClean="0"/>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09C1F54-C80D-478F-86E9-017B8A96B1E2}" type="datetimeFigureOut">
              <a:rPr lang="en-US" smtClean="0"/>
              <a:t>10/13/2016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310A12-894F-4C0E-A436-04FBF2492A9E}" type="slidenum">
              <a:rPr lang="en-US" smtClean="0"/>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09C1F54-C80D-478F-86E9-017B8A96B1E2}" type="datetimeFigureOut">
              <a:rPr lang="en-US" smtClean="0"/>
              <a:t>10/13/2016</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7310A12-894F-4C0E-A436-04FBF2492A9E}" type="slidenum">
              <a:rPr lang="en-US" smtClean="0"/>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09C1F54-C80D-478F-86E9-017B8A96B1E2}" type="datetimeFigureOut">
              <a:rPr lang="en-US" smtClean="0"/>
              <a:t>10/13/2016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C7310A12-894F-4C0E-A436-04FBF2492A9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09C1F54-C80D-478F-86E9-017B8A96B1E2}" type="datetimeFigureOut">
              <a:rPr lang="en-US" smtClean="0"/>
              <a:t>10/13/2016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7310A12-894F-4C0E-A436-04FBF2492A9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7310A12-894F-4C0E-A436-04FBF2492A9E}" type="slidenum">
              <a:rPr lang="en-US" smtClean="0"/>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309C1F54-C80D-478F-86E9-017B8A96B1E2}" type="datetimeFigureOut">
              <a:rPr lang="en-US" smtClean="0"/>
              <a:t>10/13/2016</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C7310A12-894F-4C0E-A436-04FBF2492A9E}" type="slidenum">
              <a:rPr lang="en-US" smtClean="0"/>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309C1F54-C80D-478F-86E9-017B8A96B1E2}" type="datetimeFigureOut">
              <a:rPr lang="en-US" smtClean="0"/>
              <a:t>10/13/2016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09C1F54-C80D-478F-86E9-017B8A96B1E2}" type="datetimeFigureOut">
              <a:rPr lang="en-US" smtClean="0"/>
              <a:t>10/13/2016</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7310A12-894F-4C0E-A436-04FBF2492A9E}" type="slidenum">
              <a:rPr lang="en-US" smtClean="0"/>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ream5.video.state.mn.us:8080/strobe/MDH-goodic.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ream5.video.state.mn.us:8080/strobe/MDH-badic.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Wordmark and Driven to Discover." title="University of Minnesota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918" y="5486260"/>
            <a:ext cx="731520" cy="4594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3" descr="MDHlogo_master_blu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29400" y="5486260"/>
            <a:ext cx="731520" cy="45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6" name="TextBox 5"/>
          <p:cNvSpPr txBox="1"/>
          <p:nvPr/>
        </p:nvSpPr>
        <p:spPr>
          <a:xfrm>
            <a:off x="6553200" y="5109152"/>
            <a:ext cx="1732438" cy="369332"/>
          </a:xfrm>
          <a:prstGeom prst="rect">
            <a:avLst/>
          </a:prstGeom>
          <a:noFill/>
        </p:spPr>
        <p:txBody>
          <a:bodyPr wrap="square" rtlCol="0">
            <a:spAutoFit/>
          </a:bodyPr>
          <a:lstStyle/>
          <a:p>
            <a:pPr algn="ctr"/>
            <a:r>
              <a:rPr lang="en-US" b="1" dirty="0" smtClean="0">
                <a:solidFill>
                  <a:srgbClr val="424456"/>
                </a:solidFill>
              </a:rPr>
              <a:t>August 2015</a:t>
            </a:r>
            <a:endParaRPr lang="en-US" b="1" dirty="0">
              <a:solidFill>
                <a:srgbClr val="424456"/>
              </a:solidFill>
            </a:endParaRPr>
          </a:p>
        </p:txBody>
      </p:sp>
      <p:sp>
        <p:nvSpPr>
          <p:cNvPr id="3" name="Subtitle 2"/>
          <p:cNvSpPr>
            <a:spLocks noGrp="1"/>
          </p:cNvSpPr>
          <p:nvPr>
            <p:ph type="subTitle" idx="1"/>
          </p:nvPr>
        </p:nvSpPr>
        <p:spPr/>
        <p:txBody>
          <a:bodyPr>
            <a:normAutofit/>
          </a:bodyPr>
          <a:lstStyle/>
          <a:p>
            <a:r>
              <a:rPr lang="en-US" sz="2400" dirty="0"/>
              <a:t>Module </a:t>
            </a:r>
            <a:r>
              <a:rPr lang="en-US" sz="2400" dirty="0" smtClean="0"/>
              <a:t>4: Team Formation</a:t>
            </a:r>
            <a:endParaRPr lang="en-US" sz="2400" dirty="0"/>
          </a:p>
        </p:txBody>
      </p:sp>
      <p:sp>
        <p:nvSpPr>
          <p:cNvPr id="2" name="Title 1"/>
          <p:cNvSpPr>
            <a:spLocks noGrp="1"/>
          </p:cNvSpPr>
          <p:nvPr>
            <p:ph type="ctrTitle"/>
          </p:nvPr>
        </p:nvSpPr>
        <p:spPr>
          <a:xfrm>
            <a:off x="2019300" y="228600"/>
            <a:ext cx="5105400" cy="2286000"/>
          </a:xfrm>
        </p:spPr>
        <p:txBody>
          <a:bodyPr>
            <a:normAutofit/>
          </a:bodyPr>
          <a:lstStyle/>
          <a:p>
            <a:r>
              <a:rPr lang="en-US" dirty="0" smtClean="0"/>
              <a:t>Public Health Incident Leadership</a:t>
            </a:r>
            <a:br>
              <a:rPr lang="en-US" dirty="0" smtClean="0"/>
            </a:br>
            <a:endParaRPr lang="en-US" dirty="0"/>
          </a:p>
        </p:txBody>
      </p:sp>
    </p:spTree>
    <p:extLst>
      <p:ext uri="{BB962C8B-B14F-4D97-AF65-F5344CB8AC3E}">
        <p14:creationId xmlns:p14="http://schemas.microsoft.com/office/powerpoint/2010/main" val="1370532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US" dirty="0" smtClean="0"/>
          </a:p>
          <a:p>
            <a:r>
              <a:rPr lang="en-US" dirty="0" smtClean="0"/>
              <a:t>Describe your reaction to this Incident Commander.</a:t>
            </a:r>
          </a:p>
          <a:p>
            <a:endParaRPr lang="en-US" dirty="0"/>
          </a:p>
          <a:p>
            <a:r>
              <a:rPr lang="en-US" dirty="0" smtClean="0"/>
              <a:t>Will this Incident Commander be able to form an effective, reliable team? </a:t>
            </a:r>
          </a:p>
          <a:p>
            <a:endParaRPr lang="en-US" dirty="0"/>
          </a:p>
          <a:p>
            <a:pPr marL="0" indent="0">
              <a:buNone/>
            </a:pPr>
            <a:endParaRPr lang="en-US" dirty="0"/>
          </a:p>
        </p:txBody>
      </p:sp>
      <p:sp>
        <p:nvSpPr>
          <p:cNvPr id="2" name="Title 1"/>
          <p:cNvSpPr>
            <a:spLocks noGrp="1"/>
          </p:cNvSpPr>
          <p:nvPr>
            <p:ph type="title"/>
          </p:nvPr>
        </p:nvSpPr>
        <p:spPr/>
        <p:txBody>
          <a:bodyPr>
            <a:normAutofit/>
          </a:bodyPr>
          <a:lstStyle/>
          <a:p>
            <a:r>
              <a:rPr lang="en-US" sz="4000" dirty="0" smtClean="0"/>
              <a:t>Setting the Tone</a:t>
            </a:r>
            <a:endParaRPr lang="en-US" sz="4000" dirty="0"/>
          </a:p>
        </p:txBody>
      </p:sp>
    </p:spTree>
    <p:extLst>
      <p:ext uri="{BB962C8B-B14F-4D97-AF65-F5344CB8AC3E}">
        <p14:creationId xmlns:p14="http://schemas.microsoft.com/office/powerpoint/2010/main" val="1927721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Decorative box used as a placeholder for Video Clip 2" title="Placeholder for Video Clip 2"/>
          <p:cNvSpPr>
            <a:spLocks noGrp="1"/>
          </p:cNvSpPr>
          <p:nvPr>
            <p:ph sz="quarter" idx="1"/>
          </p:nvPr>
        </p:nvSpPr>
        <p:spPr/>
        <p:txBody>
          <a:bodyPr/>
          <a:lstStyle/>
          <a:p>
            <a:pPr marL="0" indent="0">
              <a:buNone/>
            </a:pPr>
            <a:endParaRPr lang="en-US" sz="4000" dirty="0" smtClean="0"/>
          </a:p>
          <a:p>
            <a:pPr marL="0" indent="0">
              <a:buNone/>
            </a:pPr>
            <a:r>
              <a:rPr lang="en-US" sz="4000" dirty="0" smtClean="0">
                <a:hlinkClick r:id="rId3"/>
              </a:rPr>
              <a:t>Incident Commander Video Clip 2</a:t>
            </a:r>
            <a:endParaRPr lang="en-US" sz="4000" dirty="0" smtClean="0"/>
          </a:p>
          <a:p>
            <a:pPr marL="0" indent="0">
              <a:buNone/>
            </a:pPr>
            <a:endParaRPr lang="en-US" dirty="0"/>
          </a:p>
        </p:txBody>
      </p:sp>
      <p:sp>
        <p:nvSpPr>
          <p:cNvPr id="2" name="Title 1"/>
          <p:cNvSpPr>
            <a:spLocks noGrp="1"/>
          </p:cNvSpPr>
          <p:nvPr>
            <p:ph type="title"/>
          </p:nvPr>
        </p:nvSpPr>
        <p:spPr/>
        <p:txBody>
          <a:bodyPr>
            <a:normAutofit/>
          </a:bodyPr>
          <a:lstStyle/>
          <a:p>
            <a:r>
              <a:rPr lang="en-US" sz="4000" dirty="0" smtClean="0"/>
              <a:t>Setting the Tone II</a:t>
            </a:r>
            <a:endParaRPr lang="en-US" sz="4000" dirty="0"/>
          </a:p>
        </p:txBody>
      </p:sp>
    </p:spTree>
    <p:extLst>
      <p:ext uri="{BB962C8B-B14F-4D97-AF65-F5344CB8AC3E}">
        <p14:creationId xmlns:p14="http://schemas.microsoft.com/office/powerpoint/2010/main" val="6277181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Compare the two videos.</a:t>
            </a:r>
          </a:p>
          <a:p>
            <a:endParaRPr lang="en-US" dirty="0"/>
          </a:p>
          <a:p>
            <a:r>
              <a:rPr lang="en-US" dirty="0" smtClean="0"/>
              <a:t>What differences did you see?</a:t>
            </a:r>
          </a:p>
          <a:p>
            <a:endParaRPr lang="en-US" dirty="0"/>
          </a:p>
          <a:p>
            <a:r>
              <a:rPr lang="en-US" dirty="0" smtClean="0"/>
              <a:t>Which of these Incident Commanders has the better chance of creating an effective response?</a:t>
            </a:r>
            <a:endParaRPr lang="en-US" dirty="0"/>
          </a:p>
        </p:txBody>
      </p:sp>
      <p:sp>
        <p:nvSpPr>
          <p:cNvPr id="2" name="Title 1"/>
          <p:cNvSpPr>
            <a:spLocks noGrp="1"/>
          </p:cNvSpPr>
          <p:nvPr>
            <p:ph type="title"/>
          </p:nvPr>
        </p:nvSpPr>
        <p:spPr/>
        <p:txBody>
          <a:bodyPr>
            <a:normAutofit/>
          </a:bodyPr>
          <a:lstStyle/>
          <a:p>
            <a:r>
              <a:rPr lang="en-US" sz="4000" dirty="0" smtClean="0"/>
              <a:t>Setting the Tone II</a:t>
            </a:r>
            <a:endParaRPr lang="en-US" sz="4000" dirty="0"/>
          </a:p>
        </p:txBody>
      </p:sp>
    </p:spTree>
    <p:extLst>
      <p:ext uri="{BB962C8B-B14F-4D97-AF65-F5344CB8AC3E}">
        <p14:creationId xmlns:p14="http://schemas.microsoft.com/office/powerpoint/2010/main" val="4014901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buNone/>
            </a:pPr>
            <a:r>
              <a:rPr lang="en-US" dirty="0" smtClean="0"/>
              <a:t>A sample of items from the Checklist: </a:t>
            </a:r>
          </a:p>
          <a:p>
            <a:pPr marL="0" indent="0">
              <a:buNone/>
            </a:pPr>
            <a:endParaRPr lang="en-US" sz="1100" dirty="0" smtClean="0"/>
          </a:p>
          <a:p>
            <a:r>
              <a:rPr lang="en-US" dirty="0" smtClean="0"/>
              <a:t>Introductions</a:t>
            </a:r>
          </a:p>
          <a:p>
            <a:endParaRPr lang="en-US" sz="1100" dirty="0"/>
          </a:p>
          <a:p>
            <a:r>
              <a:rPr lang="en-US" dirty="0" smtClean="0"/>
              <a:t>Housekeeping details (restrooms, copiers, etc.)</a:t>
            </a:r>
          </a:p>
          <a:p>
            <a:endParaRPr lang="en-US" sz="1100" dirty="0"/>
          </a:p>
          <a:p>
            <a:r>
              <a:rPr lang="en-US" dirty="0" smtClean="0"/>
              <a:t>Job Actions Sheets</a:t>
            </a:r>
          </a:p>
          <a:p>
            <a:endParaRPr lang="en-US" sz="1100" dirty="0"/>
          </a:p>
          <a:p>
            <a:r>
              <a:rPr lang="en-US" dirty="0" smtClean="0"/>
              <a:t>Location of ICS forms</a:t>
            </a:r>
          </a:p>
          <a:p>
            <a:endParaRPr lang="en-US" sz="1100" dirty="0" smtClean="0"/>
          </a:p>
          <a:p>
            <a:r>
              <a:rPr lang="en-US" dirty="0" smtClean="0"/>
              <a:t>Expectations during Briefings</a:t>
            </a:r>
          </a:p>
          <a:p>
            <a:endParaRPr lang="en-US" dirty="0" smtClean="0"/>
          </a:p>
          <a:p>
            <a:endParaRPr lang="en-US" dirty="0"/>
          </a:p>
          <a:p>
            <a:endParaRPr lang="en-US" dirty="0"/>
          </a:p>
          <a:p>
            <a:endParaRPr lang="en-US" dirty="0" smtClean="0"/>
          </a:p>
          <a:p>
            <a:endParaRPr lang="en-US" dirty="0"/>
          </a:p>
          <a:p>
            <a:endParaRPr lang="en-US" dirty="0"/>
          </a:p>
        </p:txBody>
      </p:sp>
      <p:sp>
        <p:nvSpPr>
          <p:cNvPr id="2" name="Title 1"/>
          <p:cNvSpPr>
            <a:spLocks noGrp="1"/>
          </p:cNvSpPr>
          <p:nvPr>
            <p:ph type="title"/>
          </p:nvPr>
        </p:nvSpPr>
        <p:spPr>
          <a:xfrm>
            <a:off x="0" y="-381000"/>
            <a:ext cx="9067800" cy="1295400"/>
          </a:xfrm>
        </p:spPr>
        <p:txBody>
          <a:bodyPr>
            <a:noAutofit/>
          </a:bodyPr>
          <a:lstStyle/>
          <a:p>
            <a:r>
              <a:rPr lang="en-US" sz="3600" dirty="0"/>
              <a:t>Incident Commander Orientation Checklist</a:t>
            </a:r>
          </a:p>
        </p:txBody>
      </p:sp>
    </p:spTree>
    <p:extLst>
      <p:ext uri="{BB962C8B-B14F-4D97-AF65-F5344CB8AC3E}">
        <p14:creationId xmlns:p14="http://schemas.microsoft.com/office/powerpoint/2010/main" val="32664862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600200"/>
            <a:ext cx="8503920" cy="4572000"/>
          </a:xfrm>
        </p:spPr>
        <p:txBody>
          <a:bodyPr/>
          <a:lstStyle/>
          <a:p>
            <a:r>
              <a:rPr lang="en-US" dirty="0" smtClean="0"/>
              <a:t>As an Incident Commander, what are your expectations of the response team? </a:t>
            </a:r>
          </a:p>
          <a:p>
            <a:pPr marL="0" indent="0">
              <a:buNone/>
            </a:pPr>
            <a:endParaRPr lang="en-US" dirty="0" smtClean="0"/>
          </a:p>
          <a:p>
            <a:pPr marL="0" indent="0">
              <a:buNone/>
            </a:pPr>
            <a:endParaRPr lang="en-US" dirty="0"/>
          </a:p>
          <a:p>
            <a:r>
              <a:rPr lang="en-US" dirty="0" smtClean="0"/>
              <a:t>What are the characteristics or traits of a “model” </a:t>
            </a:r>
            <a:r>
              <a:rPr lang="en-US" dirty="0"/>
              <a:t>Incident Management T</a:t>
            </a:r>
            <a:r>
              <a:rPr lang="en-US" dirty="0" smtClean="0"/>
              <a:t>eam member? </a:t>
            </a:r>
          </a:p>
          <a:p>
            <a:endParaRPr lang="en-US" dirty="0"/>
          </a:p>
        </p:txBody>
      </p:sp>
      <p:sp>
        <p:nvSpPr>
          <p:cNvPr id="5" name="Title 1"/>
          <p:cNvSpPr>
            <a:spLocks noGrp="1"/>
          </p:cNvSpPr>
          <p:nvPr>
            <p:ph type="title"/>
          </p:nvPr>
        </p:nvSpPr>
        <p:spPr/>
        <p:txBody>
          <a:bodyPr>
            <a:normAutofit/>
          </a:bodyPr>
          <a:lstStyle/>
          <a:p>
            <a:r>
              <a:rPr lang="en-US" dirty="0" smtClean="0"/>
              <a:t>Expectations of Incident Management Team</a:t>
            </a:r>
            <a:endParaRPr lang="en-US" dirty="0"/>
          </a:p>
        </p:txBody>
      </p:sp>
    </p:spTree>
    <p:extLst>
      <p:ext uri="{BB962C8B-B14F-4D97-AF65-F5344CB8AC3E}">
        <p14:creationId xmlns:p14="http://schemas.microsoft.com/office/powerpoint/2010/main" val="268691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a:bodyPr>
          <a:lstStyle/>
          <a:p>
            <a:pPr marL="228600" indent="-228600">
              <a:lnSpc>
                <a:spcPct val="150000"/>
              </a:lnSpc>
              <a:buAutoNum type="arabicPeriod"/>
            </a:pPr>
            <a:r>
              <a:rPr lang="en-US" sz="3600" dirty="0" smtClean="0"/>
              <a:t> Attend meetings</a:t>
            </a:r>
            <a:endParaRPr lang="en-US" sz="3600" dirty="0"/>
          </a:p>
          <a:p>
            <a:pPr marL="228600" indent="-228600">
              <a:lnSpc>
                <a:spcPct val="150000"/>
              </a:lnSpc>
              <a:buAutoNum type="arabicPeriod"/>
            </a:pPr>
            <a:r>
              <a:rPr lang="en-US" sz="3600" dirty="0" smtClean="0"/>
              <a:t> Resolve disputes</a:t>
            </a:r>
            <a:endParaRPr lang="en-US" sz="3600" dirty="0"/>
          </a:p>
          <a:p>
            <a:pPr marL="228600" indent="-228600">
              <a:lnSpc>
                <a:spcPct val="150000"/>
              </a:lnSpc>
              <a:buAutoNum type="arabicPeriod"/>
            </a:pPr>
            <a:r>
              <a:rPr lang="en-US" sz="3600" dirty="0" smtClean="0"/>
              <a:t> Share information</a:t>
            </a:r>
            <a:endParaRPr lang="en-US" sz="3600" dirty="0"/>
          </a:p>
          <a:p>
            <a:pPr marL="228600" indent="-228600">
              <a:lnSpc>
                <a:spcPct val="150000"/>
              </a:lnSpc>
              <a:buAutoNum type="arabicPeriod"/>
            </a:pPr>
            <a:r>
              <a:rPr lang="en-US" sz="3600" dirty="0" smtClean="0"/>
              <a:t> Maintain </a:t>
            </a:r>
            <a:r>
              <a:rPr lang="en-US" sz="3600" dirty="0"/>
              <a:t>planning</a:t>
            </a:r>
            <a:r>
              <a:rPr lang="en-US" sz="3600" dirty="0" smtClean="0"/>
              <a:t> process</a:t>
            </a:r>
            <a:endParaRPr lang="en-US" sz="3600" dirty="0"/>
          </a:p>
          <a:p>
            <a:pPr marL="228600" indent="-228600">
              <a:lnSpc>
                <a:spcPct val="150000"/>
              </a:lnSpc>
              <a:buAutoNum type="arabicPeriod"/>
            </a:pPr>
            <a:r>
              <a:rPr lang="en-US" sz="3600" dirty="0" smtClean="0"/>
              <a:t> Promote the Incident Command System</a:t>
            </a:r>
            <a:endParaRPr lang="en-US" sz="3600" dirty="0"/>
          </a:p>
          <a:p>
            <a:endParaRPr lang="en-US" dirty="0"/>
          </a:p>
        </p:txBody>
      </p:sp>
      <p:sp>
        <p:nvSpPr>
          <p:cNvPr id="2" name="Title 1"/>
          <p:cNvSpPr>
            <a:spLocks noGrp="1"/>
          </p:cNvSpPr>
          <p:nvPr>
            <p:ph type="title"/>
          </p:nvPr>
        </p:nvSpPr>
        <p:spPr/>
        <p:txBody>
          <a:bodyPr>
            <a:normAutofit/>
          </a:bodyPr>
          <a:lstStyle/>
          <a:p>
            <a:r>
              <a:rPr lang="en-US" dirty="0" smtClean="0"/>
              <a:t>Expectations of Incident Management Team</a:t>
            </a:r>
            <a:endParaRPr lang="en-US" dirty="0"/>
          </a:p>
        </p:txBody>
      </p:sp>
    </p:spTree>
    <p:extLst>
      <p:ext uri="{BB962C8B-B14F-4D97-AF65-F5344CB8AC3E}">
        <p14:creationId xmlns:p14="http://schemas.microsoft.com/office/powerpoint/2010/main" val="34106939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a:bodyPr>
          <a:lstStyle/>
          <a:p>
            <a:pPr marL="514350" indent="-514350">
              <a:lnSpc>
                <a:spcPct val="150000"/>
              </a:lnSpc>
              <a:buFont typeface="+mj-lt"/>
              <a:buAutoNum type="arabicPeriod" startAt="6"/>
            </a:pPr>
            <a:r>
              <a:rPr lang="en-US" sz="3600" dirty="0" smtClean="0"/>
              <a:t>Take decisive action</a:t>
            </a:r>
            <a:endParaRPr lang="en-US" sz="3600" dirty="0"/>
          </a:p>
          <a:p>
            <a:pPr marL="514350" indent="-514350">
              <a:lnSpc>
                <a:spcPct val="150000"/>
              </a:lnSpc>
              <a:buFont typeface="+mj-lt"/>
              <a:buAutoNum type="arabicPeriod" startAt="6"/>
            </a:pPr>
            <a:r>
              <a:rPr lang="en-US" sz="3600" dirty="0"/>
              <a:t>Keep tactical operations in </a:t>
            </a:r>
            <a:r>
              <a:rPr lang="en-US" sz="3600" dirty="0" smtClean="0"/>
              <a:t>the forefront </a:t>
            </a:r>
          </a:p>
          <a:p>
            <a:pPr marL="514350" indent="-514350">
              <a:lnSpc>
                <a:spcPct val="150000"/>
              </a:lnSpc>
              <a:buFont typeface="+mj-lt"/>
              <a:buAutoNum type="arabicPeriod" startAt="6"/>
            </a:pPr>
            <a:r>
              <a:rPr lang="en-US" sz="3600" dirty="0" smtClean="0"/>
              <a:t>Take </a:t>
            </a:r>
            <a:r>
              <a:rPr lang="en-US" sz="3600" dirty="0"/>
              <a:t>care of </a:t>
            </a:r>
            <a:r>
              <a:rPr lang="en-US" sz="3600" dirty="0" smtClean="0"/>
              <a:t>themselves </a:t>
            </a:r>
            <a:endParaRPr lang="en-US" sz="3600" dirty="0"/>
          </a:p>
          <a:p>
            <a:pPr marL="514350" indent="-514350">
              <a:lnSpc>
                <a:spcPct val="150000"/>
              </a:lnSpc>
              <a:buFont typeface="+mj-lt"/>
              <a:buAutoNum type="arabicPeriod" startAt="6"/>
            </a:pPr>
            <a:r>
              <a:rPr lang="en-US" sz="3600" dirty="0" smtClean="0"/>
              <a:t>Maintain a positive attitude</a:t>
            </a:r>
            <a:endParaRPr lang="en-US" sz="3600" dirty="0"/>
          </a:p>
          <a:p>
            <a:pPr marL="514350" indent="-514350">
              <a:lnSpc>
                <a:spcPct val="150000"/>
              </a:lnSpc>
              <a:buFont typeface="+mj-lt"/>
              <a:buAutoNum type="arabicPeriod" startAt="6"/>
            </a:pPr>
            <a:r>
              <a:rPr lang="en-US" sz="3600" dirty="0"/>
              <a:t>Take care of each </a:t>
            </a:r>
            <a:r>
              <a:rPr lang="en-US" sz="3600" dirty="0" smtClean="0"/>
              <a:t>other </a:t>
            </a:r>
            <a:endParaRPr lang="en-US" sz="3600" dirty="0"/>
          </a:p>
          <a:p>
            <a:endParaRPr lang="en-US" dirty="0"/>
          </a:p>
        </p:txBody>
      </p:sp>
      <p:sp>
        <p:nvSpPr>
          <p:cNvPr id="2" name="Title 1"/>
          <p:cNvSpPr>
            <a:spLocks noGrp="1"/>
          </p:cNvSpPr>
          <p:nvPr>
            <p:ph type="title"/>
          </p:nvPr>
        </p:nvSpPr>
        <p:spPr/>
        <p:txBody>
          <a:bodyPr>
            <a:normAutofit/>
          </a:bodyPr>
          <a:lstStyle/>
          <a:p>
            <a:r>
              <a:rPr lang="en-US" dirty="0"/>
              <a:t>Expectations of Incident Management Team</a:t>
            </a:r>
          </a:p>
        </p:txBody>
      </p:sp>
    </p:spTree>
    <p:extLst>
      <p:ext uri="{BB962C8B-B14F-4D97-AF65-F5344CB8AC3E}">
        <p14:creationId xmlns:p14="http://schemas.microsoft.com/office/powerpoint/2010/main" val="6487726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C:\Users\haugek1\AppData\Local\Microsoft\Windows\Temporary Internet Files\Content.IE5\881DFRNM\clip-art-computers-255152[1].jpg" title="Monitoring Your Team"/>
          <p:cNvPicPr>
            <a:picLocks noGrp="1"/>
          </p:cNvPicPr>
          <p:nvPr>
            <p:ph sz="quarter" idx="1"/>
          </p:nvPr>
        </p:nvPicPr>
        <p:blipFill>
          <a:blip r:embed="rId3">
            <a:extLst>
              <a:ext uri="{28A0092B-C50C-407E-A947-70E740481C1C}">
                <a14:useLocalDpi xmlns:a14="http://schemas.microsoft.com/office/drawing/2010/main" val="0"/>
              </a:ext>
            </a:extLst>
          </a:blip>
          <a:stretch>
            <a:fillRect/>
          </a:stretch>
        </p:blipFill>
        <p:spPr bwMode="auto">
          <a:xfrm>
            <a:off x="2239405" y="1527175"/>
            <a:ext cx="4628677" cy="4572000"/>
          </a:xfrm>
          <a:prstGeom prst="rect">
            <a:avLst/>
          </a:prstGeom>
          <a:noFill/>
          <a:ln>
            <a:noFill/>
          </a:ln>
        </p:spPr>
      </p:pic>
      <p:sp>
        <p:nvSpPr>
          <p:cNvPr id="2" name="Title 1"/>
          <p:cNvSpPr>
            <a:spLocks noGrp="1"/>
          </p:cNvSpPr>
          <p:nvPr>
            <p:ph type="title"/>
          </p:nvPr>
        </p:nvSpPr>
        <p:spPr/>
        <p:txBody>
          <a:bodyPr/>
          <a:lstStyle/>
          <a:p>
            <a:r>
              <a:rPr lang="en-US" dirty="0" smtClean="0"/>
              <a:t>Monitoring Your Team</a:t>
            </a:r>
            <a:endParaRPr lang="en-US" dirty="0"/>
          </a:p>
        </p:txBody>
      </p:sp>
    </p:spTree>
    <p:extLst>
      <p:ext uri="{BB962C8B-B14F-4D97-AF65-F5344CB8AC3E}">
        <p14:creationId xmlns:p14="http://schemas.microsoft.com/office/powerpoint/2010/main" val="1761036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en-US" dirty="0" smtClean="0"/>
              <a:t>Incident Commander</a:t>
            </a:r>
          </a:p>
          <a:p>
            <a:endParaRPr lang="en-US" dirty="0" smtClean="0"/>
          </a:p>
          <a:p>
            <a:r>
              <a:rPr lang="en-US" dirty="0" smtClean="0"/>
              <a:t>Team</a:t>
            </a:r>
          </a:p>
          <a:p>
            <a:pPr lvl="1"/>
            <a:r>
              <a:rPr lang="en-US" dirty="0" smtClean="0"/>
              <a:t>Span of Control</a:t>
            </a:r>
          </a:p>
          <a:p>
            <a:pPr lvl="1"/>
            <a:r>
              <a:rPr lang="en-US" dirty="0" smtClean="0"/>
              <a:t>Monitoring Task Completion</a:t>
            </a:r>
          </a:p>
          <a:p>
            <a:endParaRPr lang="en-US" dirty="0"/>
          </a:p>
          <a:p>
            <a:r>
              <a:rPr lang="en-US" dirty="0" smtClean="0"/>
              <a:t>Tools </a:t>
            </a:r>
          </a:p>
          <a:p>
            <a:pPr lvl="1"/>
            <a:r>
              <a:rPr lang="en-US" dirty="0" smtClean="0"/>
              <a:t>Breaks</a:t>
            </a:r>
          </a:p>
          <a:p>
            <a:pPr lvl="1"/>
            <a:r>
              <a:rPr lang="en-US" dirty="0" smtClean="0"/>
              <a:t>Eating</a:t>
            </a:r>
          </a:p>
          <a:p>
            <a:pPr lvl="1"/>
            <a:r>
              <a:rPr lang="en-US" dirty="0" smtClean="0"/>
              <a:t>Sleep</a:t>
            </a:r>
          </a:p>
          <a:p>
            <a:pPr lvl="1"/>
            <a:r>
              <a:rPr lang="en-US" dirty="0" smtClean="0"/>
              <a:t>Disconnecting </a:t>
            </a:r>
          </a:p>
          <a:p>
            <a:pPr lvl="1"/>
            <a:r>
              <a:rPr lang="en-US" dirty="0" smtClean="0"/>
              <a:t>Behavioral health resources</a:t>
            </a:r>
          </a:p>
          <a:p>
            <a:pPr marL="0" indent="0">
              <a:buNone/>
            </a:pPr>
            <a:endParaRPr lang="en-US" dirty="0"/>
          </a:p>
        </p:txBody>
      </p:sp>
      <p:sp>
        <p:nvSpPr>
          <p:cNvPr id="2" name="Title 1"/>
          <p:cNvSpPr>
            <a:spLocks noGrp="1"/>
          </p:cNvSpPr>
          <p:nvPr>
            <p:ph type="title"/>
          </p:nvPr>
        </p:nvSpPr>
        <p:spPr/>
        <p:txBody>
          <a:bodyPr/>
          <a:lstStyle/>
          <a:p>
            <a:r>
              <a:rPr lang="en-US" dirty="0" smtClean="0"/>
              <a:t>Self-Care</a:t>
            </a:r>
            <a:endParaRPr lang="en-US" dirty="0"/>
          </a:p>
        </p:txBody>
      </p:sp>
    </p:spTree>
    <p:extLst>
      <p:ext uri="{BB962C8B-B14F-4D97-AF65-F5344CB8AC3E}">
        <p14:creationId xmlns:p14="http://schemas.microsoft.com/office/powerpoint/2010/main" val="1082467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sosceles Triangle 5" descr="Triangular shape"/>
          <p:cNvSpPr/>
          <p:nvPr/>
        </p:nvSpPr>
        <p:spPr>
          <a:xfrm>
            <a:off x="1376717" y="1497694"/>
            <a:ext cx="6406487" cy="4750706"/>
          </a:xfrm>
          <a:prstGeom prst="triangle">
            <a:avLst/>
          </a:prstGeom>
          <a:solidFill>
            <a:srgbClr val="E6B4B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Oval 6" descr="Oval shape"/>
          <p:cNvSpPr/>
          <p:nvPr/>
        </p:nvSpPr>
        <p:spPr>
          <a:xfrm>
            <a:off x="2818177" y="2964819"/>
            <a:ext cx="3523568" cy="3143840"/>
          </a:xfrm>
          <a:prstGeom prst="ellipse">
            <a:avLst/>
          </a:prstGeom>
          <a:solidFill>
            <a:srgbClr val="FFE9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Pentagon 17"/>
          <p:cNvSpPr/>
          <p:nvPr/>
        </p:nvSpPr>
        <p:spPr>
          <a:xfrm>
            <a:off x="3258312" y="3962400"/>
            <a:ext cx="1389888" cy="822960"/>
          </a:xfrm>
          <a:prstGeom prst="homePlat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rPr>
              <a:t>Communication</a:t>
            </a:r>
            <a:endParaRPr lang="en-US" sz="1100" dirty="0">
              <a:solidFill>
                <a:schemeClr val="bg1"/>
              </a:solidFill>
            </a:endParaRPr>
          </a:p>
        </p:txBody>
      </p:sp>
      <p:sp>
        <p:nvSpPr>
          <p:cNvPr id="21" name="Pentagon 20"/>
          <p:cNvSpPr/>
          <p:nvPr/>
        </p:nvSpPr>
        <p:spPr>
          <a:xfrm rot="16200000">
            <a:off x="4086055" y="4444724"/>
            <a:ext cx="1087715" cy="877824"/>
          </a:xfrm>
          <a:prstGeom prst="homePlat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100" dirty="0" smtClean="0">
                <a:solidFill>
                  <a:schemeClr val="bg1"/>
                </a:solidFill>
              </a:rPr>
              <a:t>Mutual Support</a:t>
            </a:r>
            <a:endParaRPr lang="en-US" sz="1100" dirty="0">
              <a:solidFill>
                <a:schemeClr val="bg1"/>
              </a:solidFill>
            </a:endParaRPr>
          </a:p>
        </p:txBody>
      </p:sp>
      <p:grpSp>
        <p:nvGrpSpPr>
          <p:cNvPr id="4" name="Group 3" descr="Pentagon shape containing words &quot;Situation Monitoring&quot;"/>
          <p:cNvGrpSpPr/>
          <p:nvPr/>
        </p:nvGrpSpPr>
        <p:grpSpPr>
          <a:xfrm>
            <a:off x="4617720" y="3942915"/>
            <a:ext cx="1389888" cy="822960"/>
            <a:chOff x="4579961" y="3388602"/>
            <a:chExt cx="1327884" cy="761401"/>
          </a:xfrm>
        </p:grpSpPr>
        <p:sp>
          <p:nvSpPr>
            <p:cNvPr id="19" name="Pentagon 18"/>
            <p:cNvSpPr/>
            <p:nvPr/>
          </p:nvSpPr>
          <p:spPr>
            <a:xfrm rot="10800000">
              <a:off x="4579961" y="3388602"/>
              <a:ext cx="1281298" cy="761401"/>
            </a:xfrm>
            <a:prstGeom prst="homePlat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US" sz="1600" dirty="0">
                <a:solidFill>
                  <a:schemeClr val="tx1"/>
                </a:solidFill>
              </a:endParaRPr>
            </a:p>
          </p:txBody>
        </p:sp>
        <p:sp>
          <p:nvSpPr>
            <p:cNvPr id="3" name="TextBox 2"/>
            <p:cNvSpPr txBox="1"/>
            <p:nvPr/>
          </p:nvSpPr>
          <p:spPr>
            <a:xfrm>
              <a:off x="4806119" y="3535344"/>
              <a:ext cx="1101726" cy="430887"/>
            </a:xfrm>
            <a:prstGeom prst="rect">
              <a:avLst/>
            </a:prstGeom>
            <a:noFill/>
          </p:spPr>
          <p:txBody>
            <a:bodyPr wrap="square" rtlCol="0">
              <a:spAutoFit/>
            </a:bodyPr>
            <a:lstStyle/>
            <a:p>
              <a:r>
                <a:rPr lang="en-US" sz="1100" dirty="0" smtClean="0">
                  <a:solidFill>
                    <a:schemeClr val="bg1"/>
                  </a:solidFill>
                </a:rPr>
                <a:t>Situation Monitoring</a:t>
              </a:r>
              <a:endParaRPr lang="en-US" sz="1100" dirty="0">
                <a:solidFill>
                  <a:schemeClr val="bg1"/>
                </a:solidFill>
              </a:endParaRPr>
            </a:p>
          </p:txBody>
        </p:sp>
      </p:grpSp>
      <p:sp>
        <p:nvSpPr>
          <p:cNvPr id="20" name="Pentagon 19"/>
          <p:cNvSpPr/>
          <p:nvPr/>
        </p:nvSpPr>
        <p:spPr>
          <a:xfrm rot="5400000">
            <a:off x="4073862" y="3408978"/>
            <a:ext cx="1087716" cy="822960"/>
          </a:xfrm>
          <a:prstGeom prst="homePlat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smtClean="0">
                <a:solidFill>
                  <a:schemeClr val="bg1"/>
                </a:solidFill>
              </a:rPr>
              <a:t>Leadership</a:t>
            </a:r>
            <a:endParaRPr lang="en-US" sz="1100" dirty="0">
              <a:solidFill>
                <a:schemeClr val="bg1"/>
              </a:solidFill>
            </a:endParaRPr>
          </a:p>
        </p:txBody>
      </p:sp>
      <p:sp>
        <p:nvSpPr>
          <p:cNvPr id="23" name="Rectangle 22"/>
          <p:cNvSpPr/>
          <p:nvPr/>
        </p:nvSpPr>
        <p:spPr>
          <a:xfrm>
            <a:off x="3515713" y="5433742"/>
            <a:ext cx="2268732" cy="353683"/>
          </a:xfrm>
          <a:prstGeom prst="rect">
            <a:avLst/>
          </a:prstGeom>
          <a:noFill/>
          <a:ln>
            <a:noFill/>
          </a:ln>
          <a:effectLst/>
        </p:spPr>
        <p:txBody>
          <a:bodyPr wrap="none" lIns="91440" tIns="45720" rIns="91440" bIns="45720">
            <a:prstTxWarp prst="textChevronInverted">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b="1" cap="none" spc="0" dirty="0" smtClean="0">
                <a:ln>
                  <a:prstDash val="solid"/>
                </a:ln>
                <a:effectLst>
                  <a:outerShdw blurRad="88000" dist="50800" dir="5040000" algn="tl">
                    <a:schemeClr val="accent4">
                      <a:tint val="80000"/>
                      <a:satMod val="250000"/>
                      <a:alpha val="45000"/>
                    </a:schemeClr>
                  </a:outerShdw>
                </a:effectLst>
              </a:rPr>
              <a:t> Incident Command Team</a:t>
            </a:r>
            <a:endParaRPr lang="en-US" b="1" cap="none" spc="0" dirty="0">
              <a:ln>
                <a:prstDash val="solid"/>
              </a:ln>
              <a:effectLst>
                <a:outerShdw blurRad="88000" dist="50800" dir="5040000" algn="tl">
                  <a:schemeClr val="accent4">
                    <a:tint val="80000"/>
                    <a:satMod val="250000"/>
                    <a:alpha val="45000"/>
                  </a:schemeClr>
                </a:outerShdw>
              </a:effectLst>
            </a:endParaRPr>
          </a:p>
        </p:txBody>
      </p:sp>
      <p:sp>
        <p:nvSpPr>
          <p:cNvPr id="25" name="TextBox 24"/>
          <p:cNvSpPr txBox="1"/>
          <p:nvPr/>
        </p:nvSpPr>
        <p:spPr>
          <a:xfrm>
            <a:off x="6816396" y="4382869"/>
            <a:ext cx="2136349" cy="646331"/>
          </a:xfrm>
          <a:prstGeom prst="rect">
            <a:avLst/>
          </a:prstGeom>
          <a:noFill/>
        </p:spPr>
        <p:txBody>
          <a:bodyPr wrap="square" rtlCol="0">
            <a:spAutoFit/>
          </a:bodyPr>
          <a:lstStyle/>
          <a:p>
            <a:pPr algn="ctr"/>
            <a:r>
              <a:rPr lang="en-US" b="1" i="1" dirty="0" smtClean="0"/>
              <a:t>Attitudes</a:t>
            </a:r>
          </a:p>
          <a:p>
            <a:pPr algn="ctr"/>
            <a:r>
              <a:rPr lang="en-US" b="1" dirty="0" smtClean="0"/>
              <a:t>Affect “Feel”</a:t>
            </a:r>
            <a:r>
              <a:rPr lang="en-US" b="1" dirty="0" smtClean="0">
                <a:solidFill>
                  <a:schemeClr val="bg1"/>
                </a:solidFill>
              </a:rPr>
              <a:t>”</a:t>
            </a:r>
            <a:endParaRPr lang="en-US" b="1" dirty="0">
              <a:solidFill>
                <a:schemeClr val="bg1"/>
              </a:solidFill>
            </a:endParaRPr>
          </a:p>
        </p:txBody>
      </p:sp>
      <p:cxnSp>
        <p:nvCxnSpPr>
          <p:cNvPr id="28" name="Straight Arrow Connector 27" descr="Arrow"/>
          <p:cNvCxnSpPr/>
          <p:nvPr/>
        </p:nvCxnSpPr>
        <p:spPr>
          <a:xfrm flipH="1">
            <a:off x="7320383" y="5043645"/>
            <a:ext cx="564188" cy="4777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41744" y="5628548"/>
            <a:ext cx="907586"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smtClean="0">
                <a:solidFill>
                  <a:schemeClr val="tx1"/>
                </a:solidFill>
                <a:latin typeface="Arial Black" pitchFamily="34" charset="0"/>
              </a:rPr>
              <a:t>Attitudes</a:t>
            </a:r>
            <a:endParaRPr lang="en-US" sz="1100" dirty="0">
              <a:solidFill>
                <a:schemeClr val="tx1"/>
              </a:solidFill>
              <a:latin typeface="Arial Black" pitchFamily="34" charset="0"/>
            </a:endParaRPr>
          </a:p>
        </p:txBody>
      </p:sp>
      <p:sp>
        <p:nvSpPr>
          <p:cNvPr id="11" name="TextBox 10"/>
          <p:cNvSpPr txBox="1"/>
          <p:nvPr/>
        </p:nvSpPr>
        <p:spPr>
          <a:xfrm>
            <a:off x="207176" y="3912215"/>
            <a:ext cx="2278282" cy="923330"/>
          </a:xfrm>
          <a:prstGeom prst="rect">
            <a:avLst/>
          </a:prstGeom>
          <a:noFill/>
        </p:spPr>
        <p:txBody>
          <a:bodyPr wrap="square" rtlCol="0">
            <a:spAutoFit/>
          </a:bodyPr>
          <a:lstStyle/>
          <a:p>
            <a:pPr algn="ctr"/>
            <a:r>
              <a:rPr lang="en-US" b="1" i="1" dirty="0" smtClean="0"/>
              <a:t>Knowledge</a:t>
            </a:r>
          </a:p>
          <a:p>
            <a:pPr algn="ctr"/>
            <a:r>
              <a:rPr lang="en-US" b="1" dirty="0" smtClean="0"/>
              <a:t>Cognitions “Think”</a:t>
            </a:r>
            <a:endParaRPr lang="en-US" b="1" dirty="0"/>
          </a:p>
        </p:txBody>
      </p:sp>
      <p:cxnSp>
        <p:nvCxnSpPr>
          <p:cNvPr id="15" name="Straight Arrow Connector 14" descr="Arrow"/>
          <p:cNvCxnSpPr/>
          <p:nvPr/>
        </p:nvCxnSpPr>
        <p:spPr>
          <a:xfrm>
            <a:off x="1198316" y="4841084"/>
            <a:ext cx="609600" cy="7694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43857" y="5656261"/>
            <a:ext cx="1081095"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smtClean="0">
                <a:solidFill>
                  <a:schemeClr val="tx1"/>
                </a:solidFill>
                <a:latin typeface="Arial Black" pitchFamily="34" charset="0"/>
              </a:rPr>
              <a:t>Knowledge</a:t>
            </a:r>
            <a:endParaRPr lang="en-US" sz="1100" dirty="0">
              <a:solidFill>
                <a:schemeClr val="tx1"/>
              </a:solidFill>
              <a:latin typeface="Arial Black" pitchFamily="34" charset="0"/>
            </a:endParaRPr>
          </a:p>
        </p:txBody>
      </p:sp>
      <p:sp>
        <p:nvSpPr>
          <p:cNvPr id="17" name="TextBox 16"/>
          <p:cNvSpPr txBox="1"/>
          <p:nvPr/>
        </p:nvSpPr>
        <p:spPr>
          <a:xfrm>
            <a:off x="5721304" y="1537865"/>
            <a:ext cx="1752600" cy="923330"/>
          </a:xfrm>
          <a:prstGeom prst="rect">
            <a:avLst/>
          </a:prstGeom>
          <a:noFill/>
        </p:spPr>
        <p:txBody>
          <a:bodyPr wrap="square" rtlCol="0">
            <a:spAutoFit/>
          </a:bodyPr>
          <a:lstStyle/>
          <a:p>
            <a:pPr algn="ctr"/>
            <a:r>
              <a:rPr lang="en-US" b="1" i="1" dirty="0" smtClean="0"/>
              <a:t>Skills</a:t>
            </a:r>
          </a:p>
          <a:p>
            <a:pPr algn="ctr"/>
            <a:r>
              <a:rPr lang="en-US" b="1" dirty="0" smtClean="0"/>
              <a:t>Behaviors “Do”</a:t>
            </a:r>
            <a:endParaRPr lang="en-US" b="1" dirty="0"/>
          </a:p>
        </p:txBody>
      </p:sp>
      <p:cxnSp>
        <p:nvCxnSpPr>
          <p:cNvPr id="27" name="Straight Arrow Connector 26" descr="Arrow"/>
          <p:cNvCxnSpPr/>
          <p:nvPr/>
        </p:nvCxnSpPr>
        <p:spPr>
          <a:xfrm flipH="1">
            <a:off x="5376619" y="2157758"/>
            <a:ext cx="790150" cy="37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966006" y="2484120"/>
            <a:ext cx="1227910" cy="41148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100" dirty="0" smtClean="0">
                <a:solidFill>
                  <a:schemeClr val="tx1"/>
                </a:solidFill>
                <a:latin typeface="Arial Black" pitchFamily="34" charset="0"/>
              </a:rPr>
              <a:t>Performance Skills</a:t>
            </a:r>
            <a:endParaRPr lang="en-US" sz="1100" dirty="0">
              <a:solidFill>
                <a:schemeClr val="tx1"/>
              </a:solidFill>
              <a:latin typeface="Arial Black" pitchFamily="34" charset="0"/>
            </a:endParaRPr>
          </a:p>
        </p:txBody>
      </p:sp>
      <p:sp>
        <p:nvSpPr>
          <p:cNvPr id="2" name="Title 1"/>
          <p:cNvSpPr>
            <a:spLocks noGrp="1"/>
          </p:cNvSpPr>
          <p:nvPr>
            <p:ph type="title"/>
          </p:nvPr>
        </p:nvSpPr>
        <p:spPr>
          <a:xfrm>
            <a:off x="152400" y="257292"/>
            <a:ext cx="8686800" cy="776949"/>
          </a:xfrm>
        </p:spPr>
        <p:txBody>
          <a:bodyPr>
            <a:noAutofit/>
          </a:bodyPr>
          <a:lstStyle/>
          <a:p>
            <a:r>
              <a:rPr lang="en-US" sz="2800" dirty="0"/>
              <a:t>Framework for Public Health Incident Leadership</a:t>
            </a:r>
          </a:p>
        </p:txBody>
      </p:sp>
    </p:spTree>
    <p:extLst>
      <p:ext uri="{BB962C8B-B14F-4D97-AF65-F5344CB8AC3E}">
        <p14:creationId xmlns:p14="http://schemas.microsoft.com/office/powerpoint/2010/main" val="2671097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1722437"/>
            <a:ext cx="8229600" cy="4525963"/>
          </a:xfrm>
        </p:spPr>
        <p:txBody>
          <a:bodyPr>
            <a:normAutofit/>
          </a:bodyPr>
          <a:lstStyle/>
          <a:p>
            <a:r>
              <a:rPr lang="en-US" dirty="0" smtClean="0"/>
              <a:t>Understand the importance of  developing a reliable team</a:t>
            </a:r>
          </a:p>
          <a:p>
            <a:endParaRPr lang="en-US" sz="1800" dirty="0"/>
          </a:p>
          <a:p>
            <a:r>
              <a:rPr lang="en-US" dirty="0"/>
              <a:t>Identify effective procedures in setting the tone and orienting Incident Management </a:t>
            </a:r>
            <a:r>
              <a:rPr lang="en-US" dirty="0" smtClean="0"/>
              <a:t>Team members</a:t>
            </a:r>
          </a:p>
          <a:p>
            <a:endParaRPr lang="en-US" sz="1800" dirty="0"/>
          </a:p>
          <a:p>
            <a:r>
              <a:rPr lang="en-US" dirty="0" smtClean="0"/>
              <a:t>Describe general expectations that an Incident Commander may have for his/her Incident Management Team</a:t>
            </a:r>
          </a:p>
        </p:txBody>
      </p:sp>
      <p:sp>
        <p:nvSpPr>
          <p:cNvPr id="2" name="Title 1"/>
          <p:cNvSpPr>
            <a:spLocks noGrp="1"/>
          </p:cNvSpPr>
          <p:nvPr>
            <p:ph type="title"/>
          </p:nvPr>
        </p:nvSpPr>
        <p:spPr/>
        <p:txBody>
          <a:bodyPr>
            <a:normAutofit/>
          </a:bodyPr>
          <a:lstStyle/>
          <a:p>
            <a:r>
              <a:rPr lang="en-US" sz="4000" dirty="0" smtClean="0"/>
              <a:t>Objectives</a:t>
            </a:r>
            <a:endParaRPr lang="en-US" sz="4000" dirty="0"/>
          </a:p>
        </p:txBody>
      </p:sp>
    </p:spTree>
    <p:extLst>
      <p:ext uri="{BB962C8B-B14F-4D97-AF65-F5344CB8AC3E}">
        <p14:creationId xmlns:p14="http://schemas.microsoft.com/office/powerpoint/2010/main" val="158301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buNone/>
            </a:pPr>
            <a:endParaRPr lang="en-US" dirty="0"/>
          </a:p>
          <a:p>
            <a:r>
              <a:rPr lang="en-US" dirty="0" smtClean="0"/>
              <a:t>Reliable teams</a:t>
            </a:r>
          </a:p>
          <a:p>
            <a:pPr marL="0" indent="0">
              <a:buNone/>
            </a:pPr>
            <a:endParaRPr lang="en-US" dirty="0" smtClean="0"/>
          </a:p>
          <a:p>
            <a:r>
              <a:rPr lang="en-US" dirty="0" smtClean="0"/>
              <a:t>Setting the tone</a:t>
            </a:r>
          </a:p>
          <a:p>
            <a:endParaRPr lang="en-US" dirty="0" smtClean="0"/>
          </a:p>
          <a:p>
            <a:r>
              <a:rPr lang="en-US" dirty="0" smtClean="0"/>
              <a:t>Orienting the team</a:t>
            </a:r>
          </a:p>
          <a:p>
            <a:pPr marL="0" indent="0">
              <a:buNone/>
            </a:pPr>
            <a:endParaRPr lang="en-US" dirty="0" smtClean="0"/>
          </a:p>
          <a:p>
            <a:r>
              <a:rPr lang="en-US" dirty="0" smtClean="0"/>
              <a:t>Establishing expectations</a:t>
            </a:r>
            <a:endParaRPr lang="en-US" dirty="0"/>
          </a:p>
        </p:txBody>
      </p:sp>
      <p:sp>
        <p:nvSpPr>
          <p:cNvPr id="2" name="Title 1"/>
          <p:cNvSpPr>
            <a:spLocks noGrp="1"/>
          </p:cNvSpPr>
          <p:nvPr>
            <p:ph type="title"/>
          </p:nvPr>
        </p:nvSpPr>
        <p:spPr/>
        <p:txBody>
          <a:bodyPr>
            <a:normAutofit/>
          </a:bodyPr>
          <a:lstStyle/>
          <a:p>
            <a:r>
              <a:rPr lang="en-US" sz="4000" dirty="0" smtClean="0"/>
              <a:t>Team Formation </a:t>
            </a:r>
            <a:endParaRPr lang="en-US" sz="4000" dirty="0"/>
          </a:p>
        </p:txBody>
      </p:sp>
    </p:spTree>
    <p:extLst>
      <p:ext uri="{BB962C8B-B14F-4D97-AF65-F5344CB8AC3E}">
        <p14:creationId xmlns:p14="http://schemas.microsoft.com/office/powerpoint/2010/main" val="2060030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40665" y="2527518"/>
            <a:ext cx="3733800" cy="1815882"/>
          </a:xfrm>
          <a:prstGeom prst="rect">
            <a:avLst/>
          </a:prstGeom>
          <a:noFill/>
        </p:spPr>
        <p:txBody>
          <a:bodyPr wrap="square" rtlCol="0">
            <a:spAutoFit/>
          </a:bodyPr>
          <a:lstStyle/>
          <a:p>
            <a:pPr algn="ctr"/>
            <a:r>
              <a:rPr lang="en-US" sz="2800" dirty="0">
                <a:solidFill>
                  <a:srgbClr val="000000"/>
                </a:solidFill>
                <a:sym typeface="Lucida Grande"/>
              </a:rPr>
              <a:t>How many </a:t>
            </a:r>
            <a:r>
              <a:rPr lang="en-US" sz="2800" dirty="0" smtClean="0">
                <a:solidFill>
                  <a:srgbClr val="000000"/>
                </a:solidFill>
                <a:sym typeface="Lucida Grande"/>
              </a:rPr>
              <a:t>potential ICS </a:t>
            </a:r>
            <a:r>
              <a:rPr lang="en-US" sz="2800" dirty="0">
                <a:solidFill>
                  <a:srgbClr val="000000"/>
                </a:solidFill>
                <a:sym typeface="Lucida Grande"/>
              </a:rPr>
              <a:t>teams </a:t>
            </a:r>
          </a:p>
          <a:p>
            <a:pPr algn="ctr"/>
            <a:r>
              <a:rPr lang="en-US" sz="2800" dirty="0">
                <a:solidFill>
                  <a:srgbClr val="000000"/>
                </a:solidFill>
                <a:sym typeface="Lucida Grande"/>
              </a:rPr>
              <a:t>are possible with these activated roles? </a:t>
            </a:r>
          </a:p>
        </p:txBody>
      </p:sp>
      <p:sp>
        <p:nvSpPr>
          <p:cNvPr id="4" name="Text Placeholder 2"/>
          <p:cNvSpPr>
            <a:spLocks noGrp="1"/>
          </p:cNvSpPr>
          <p:nvPr>
            <p:ph sz="quarter" idx="1"/>
          </p:nvPr>
        </p:nvSpPr>
        <p:spPr>
          <a:xfrm>
            <a:off x="301752" y="1527048"/>
            <a:ext cx="3813048" cy="4572000"/>
          </a:xfrm>
        </p:spPr>
        <p:txBody>
          <a:bodyPr>
            <a:normAutofit/>
          </a:bodyPr>
          <a:lstStyle/>
          <a:p>
            <a:pPr marL="573088" indent="-533400" defTabSz="822325">
              <a:spcBef>
                <a:spcPct val="0"/>
              </a:spcBef>
            </a:pPr>
            <a:r>
              <a:rPr lang="en-US" sz="2000" dirty="0">
                <a:sym typeface="Lucida Grande"/>
              </a:rPr>
              <a:t>Incident </a:t>
            </a:r>
            <a:r>
              <a:rPr lang="en-US" sz="2000" dirty="0" smtClean="0">
                <a:sym typeface="Lucida Grande"/>
              </a:rPr>
              <a:t>Commander</a:t>
            </a:r>
            <a:r>
              <a:rPr lang="en-US" sz="2000" dirty="0">
                <a:sym typeface="Lucida Grande"/>
              </a:rPr>
              <a:t>	</a:t>
            </a:r>
            <a:r>
              <a:rPr lang="en-US" sz="2000" dirty="0" smtClean="0">
                <a:sym typeface="Lucida Grande"/>
              </a:rPr>
              <a:t>3</a:t>
            </a:r>
            <a:endParaRPr lang="en-US" sz="2000" dirty="0">
              <a:sym typeface="Lucida Grande"/>
            </a:endParaRPr>
          </a:p>
          <a:p>
            <a:pPr marL="573088" indent="-533400" defTabSz="822325">
              <a:spcBef>
                <a:spcPct val="0"/>
              </a:spcBef>
            </a:pPr>
            <a:r>
              <a:rPr lang="en-US" sz="2000" dirty="0" smtClean="0">
                <a:sym typeface="Lucida Grande"/>
              </a:rPr>
              <a:t>Public </a:t>
            </a:r>
            <a:r>
              <a:rPr lang="en-US" sz="2000" dirty="0">
                <a:sym typeface="Lucida Grande"/>
              </a:rPr>
              <a:t>Info Officer	</a:t>
            </a:r>
            <a:r>
              <a:rPr lang="en-US" sz="2000" dirty="0" smtClean="0">
                <a:sym typeface="Lucida Grande"/>
              </a:rPr>
              <a:t>3</a:t>
            </a:r>
            <a:endParaRPr lang="en-US" sz="2000" dirty="0">
              <a:sym typeface="Lucida Grande"/>
            </a:endParaRPr>
          </a:p>
          <a:p>
            <a:pPr marL="573088" indent="-533400" defTabSz="822325">
              <a:spcBef>
                <a:spcPct val="0"/>
              </a:spcBef>
            </a:pPr>
            <a:r>
              <a:rPr lang="en-US" sz="2000" dirty="0">
                <a:sym typeface="Lucida Grande"/>
              </a:rPr>
              <a:t>Safety Officer         	3</a:t>
            </a:r>
          </a:p>
          <a:p>
            <a:pPr marL="573088" indent="-533400" defTabSz="822325">
              <a:spcBef>
                <a:spcPct val="0"/>
              </a:spcBef>
            </a:pPr>
            <a:r>
              <a:rPr lang="en-US" sz="2000" dirty="0">
                <a:sym typeface="Lucida Grande"/>
              </a:rPr>
              <a:t>Liaison Officer		3</a:t>
            </a:r>
          </a:p>
          <a:p>
            <a:pPr marL="573088" indent="-533400" defTabSz="822325">
              <a:spcBef>
                <a:spcPct val="0"/>
              </a:spcBef>
            </a:pPr>
            <a:r>
              <a:rPr lang="en-US" sz="2000" dirty="0">
                <a:sym typeface="Lucida Grande"/>
              </a:rPr>
              <a:t>Operations </a:t>
            </a:r>
            <a:r>
              <a:rPr lang="en-US" sz="2000" dirty="0" smtClean="0">
                <a:sym typeface="Lucida Grande"/>
              </a:rPr>
              <a:t>Chief</a:t>
            </a:r>
            <a:r>
              <a:rPr lang="en-US" sz="2000" dirty="0">
                <a:sym typeface="Lucida Grande"/>
              </a:rPr>
              <a:t>	</a:t>
            </a:r>
            <a:r>
              <a:rPr lang="en-US" sz="2000" dirty="0" smtClean="0">
                <a:sym typeface="Lucida Grande"/>
              </a:rPr>
              <a:t>3</a:t>
            </a:r>
          </a:p>
          <a:p>
            <a:pPr marL="573088" indent="-533400" defTabSz="822325">
              <a:spcBef>
                <a:spcPct val="0"/>
              </a:spcBef>
            </a:pPr>
            <a:r>
              <a:rPr lang="en-US" sz="2000" dirty="0" smtClean="0">
                <a:sym typeface="Lucida Grande"/>
              </a:rPr>
              <a:t>Planning </a:t>
            </a:r>
            <a:r>
              <a:rPr lang="en-US" sz="2000" dirty="0">
                <a:sym typeface="Lucida Grande"/>
              </a:rPr>
              <a:t>Chief		3</a:t>
            </a:r>
          </a:p>
          <a:p>
            <a:pPr marL="573088" indent="-533400" defTabSz="822325">
              <a:spcBef>
                <a:spcPct val="0"/>
              </a:spcBef>
            </a:pPr>
            <a:r>
              <a:rPr lang="en-US" sz="2000" dirty="0" smtClean="0">
                <a:sym typeface="Lucida Grande"/>
              </a:rPr>
              <a:t>Documentation</a:t>
            </a:r>
            <a:r>
              <a:rPr lang="en-US" sz="2000" dirty="0">
                <a:sym typeface="Lucida Grande"/>
              </a:rPr>
              <a:t>		3</a:t>
            </a:r>
          </a:p>
          <a:p>
            <a:pPr marL="573088" indent="-533400" defTabSz="822325">
              <a:spcBef>
                <a:spcPct val="0"/>
              </a:spcBef>
            </a:pPr>
            <a:r>
              <a:rPr lang="en-US" sz="2000" dirty="0" smtClean="0">
                <a:sym typeface="Lucida Grande"/>
              </a:rPr>
              <a:t>Logistics </a:t>
            </a:r>
            <a:r>
              <a:rPr lang="en-US" sz="2000" dirty="0">
                <a:sym typeface="Lucida Grande"/>
              </a:rPr>
              <a:t>Chief   		3</a:t>
            </a:r>
          </a:p>
          <a:p>
            <a:pPr marL="573088" indent="-533400" defTabSz="822325">
              <a:spcBef>
                <a:spcPct val="0"/>
              </a:spcBef>
            </a:pPr>
            <a:r>
              <a:rPr lang="en-US" sz="2000" dirty="0" smtClean="0">
                <a:sym typeface="Lucida Grande"/>
              </a:rPr>
              <a:t>Finance/Admin</a:t>
            </a:r>
            <a:r>
              <a:rPr lang="en-US" sz="2000" dirty="0">
                <a:sym typeface="Lucida Grande"/>
              </a:rPr>
              <a:t>		3</a:t>
            </a:r>
          </a:p>
          <a:p>
            <a:pPr marL="573088" indent="-533400" defTabSz="822325">
              <a:spcBef>
                <a:spcPct val="0"/>
              </a:spcBef>
            </a:pPr>
            <a:r>
              <a:rPr lang="en-US" sz="2000" u="sng" dirty="0" smtClean="0">
                <a:sym typeface="Lucida Grande"/>
              </a:rPr>
              <a:t>Scribes</a:t>
            </a:r>
            <a:r>
              <a:rPr lang="en-US" sz="2000" u="sng" dirty="0">
                <a:sym typeface="Lucida Grande"/>
              </a:rPr>
              <a:t>			</a:t>
            </a:r>
            <a:r>
              <a:rPr lang="en-US" sz="2000" u="sng" dirty="0" smtClean="0">
                <a:sym typeface="Lucida Grande"/>
              </a:rPr>
              <a:t>3</a:t>
            </a:r>
            <a:endParaRPr lang="en-US" sz="2000" u="sng" dirty="0">
              <a:sym typeface="Lucida Grande"/>
            </a:endParaRPr>
          </a:p>
          <a:p>
            <a:pPr>
              <a:buFont typeface="Arial" panose="020B0604020202020204" pitchFamily="34" charset="0"/>
              <a:buChar char="•"/>
            </a:pPr>
            <a:r>
              <a:rPr lang="en-US" sz="2400" dirty="0" smtClean="0"/>
              <a:t>Total team members  30</a:t>
            </a:r>
          </a:p>
          <a:p>
            <a:pPr>
              <a:buFont typeface="Arial" panose="020B0604020202020204" pitchFamily="34" charset="0"/>
              <a:buChar char="•"/>
            </a:pPr>
            <a:endParaRPr lang="en-US" sz="2400" dirty="0"/>
          </a:p>
          <a:p>
            <a:pPr>
              <a:buFont typeface="Arial" panose="020B0604020202020204" pitchFamily="34" charset="0"/>
              <a:buChar char="•"/>
            </a:pPr>
            <a:r>
              <a:rPr lang="en-US" sz="2400" dirty="0" smtClean="0"/>
              <a:t>Team of 10 people	</a:t>
            </a:r>
            <a:endParaRPr lang="en-US" sz="2400" dirty="0"/>
          </a:p>
        </p:txBody>
      </p:sp>
      <p:sp>
        <p:nvSpPr>
          <p:cNvPr id="2" name="Title 1"/>
          <p:cNvSpPr>
            <a:spLocks noGrp="1"/>
          </p:cNvSpPr>
          <p:nvPr>
            <p:ph type="title"/>
          </p:nvPr>
        </p:nvSpPr>
        <p:spPr/>
        <p:txBody>
          <a:bodyPr>
            <a:normAutofit/>
          </a:bodyPr>
          <a:lstStyle/>
          <a:p>
            <a:r>
              <a:rPr lang="en-US" sz="4000" dirty="0" smtClean="0"/>
              <a:t>Team Composition</a:t>
            </a:r>
            <a:endParaRPr lang="en-US" sz="4000" dirty="0"/>
          </a:p>
        </p:txBody>
      </p:sp>
    </p:spTree>
    <p:extLst>
      <p:ext uri="{BB962C8B-B14F-4D97-AF65-F5344CB8AC3E}">
        <p14:creationId xmlns:p14="http://schemas.microsoft.com/office/powerpoint/2010/main" val="7338307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5410200"/>
            <a:ext cx="8839200" cy="584775"/>
          </a:xfrm>
          <a:prstGeom prst="rect">
            <a:avLst/>
          </a:prstGeom>
          <a:noFill/>
        </p:spPr>
        <p:txBody>
          <a:bodyPr wrap="square" rtlCol="0">
            <a:spAutoFit/>
          </a:bodyPr>
          <a:lstStyle/>
          <a:p>
            <a:pPr algn="r"/>
            <a:r>
              <a:rPr lang="en-US" sz="3200" b="1" dirty="0" smtClean="0"/>
              <a:t>Can always be counted on to perform </a:t>
            </a:r>
            <a:endParaRPr lang="en-US" sz="3200" b="1" dirty="0"/>
          </a:p>
        </p:txBody>
      </p:sp>
      <p:pic>
        <p:nvPicPr>
          <p:cNvPr id="4" name="Content Placeholder 3" descr="Image of wrist watch" title="Image of wrist watch"/>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2209800" y="1600200"/>
            <a:ext cx="4904597" cy="3276600"/>
          </a:xfrm>
        </p:spPr>
      </p:pic>
      <p:sp>
        <p:nvSpPr>
          <p:cNvPr id="2" name="Title 1"/>
          <p:cNvSpPr>
            <a:spLocks noGrp="1"/>
          </p:cNvSpPr>
          <p:nvPr>
            <p:ph type="title"/>
          </p:nvPr>
        </p:nvSpPr>
        <p:spPr/>
        <p:txBody>
          <a:bodyPr>
            <a:normAutofit/>
          </a:bodyPr>
          <a:lstStyle/>
          <a:p>
            <a:r>
              <a:rPr lang="en-US" sz="4000" dirty="0" smtClean="0"/>
              <a:t>High Reliability Teams</a:t>
            </a:r>
            <a:endParaRPr lang="en-US" sz="4000" dirty="0"/>
          </a:p>
        </p:txBody>
      </p:sp>
    </p:spTree>
    <p:extLst>
      <p:ext uri="{BB962C8B-B14F-4D97-AF65-F5344CB8AC3E}">
        <p14:creationId xmlns:p14="http://schemas.microsoft.com/office/powerpoint/2010/main" val="39607633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676400"/>
            <a:ext cx="8503920" cy="4572000"/>
          </a:xfrm>
        </p:spPr>
        <p:txBody>
          <a:bodyPr/>
          <a:lstStyle/>
          <a:p>
            <a:r>
              <a:rPr lang="en-US" dirty="0" smtClean="0"/>
              <a:t>Form </a:t>
            </a:r>
            <a:r>
              <a:rPr lang="en-US" dirty="0"/>
              <a:t>and reform for each </a:t>
            </a:r>
            <a:r>
              <a:rPr lang="en-US" dirty="0" smtClean="0"/>
              <a:t>response</a:t>
            </a:r>
          </a:p>
          <a:p>
            <a:pPr marL="0" indent="0">
              <a:buNone/>
            </a:pPr>
            <a:endParaRPr lang="en-US" dirty="0" smtClean="0"/>
          </a:p>
          <a:p>
            <a:r>
              <a:rPr lang="en-US" dirty="0" smtClean="0"/>
              <a:t>Engage in regular feedback</a:t>
            </a:r>
          </a:p>
          <a:p>
            <a:pPr marL="0" indent="0">
              <a:buNone/>
            </a:pPr>
            <a:endParaRPr lang="en-US" dirty="0" smtClean="0"/>
          </a:p>
          <a:p>
            <a:r>
              <a:rPr lang="en-US" dirty="0" smtClean="0"/>
              <a:t>Develop a sense of trust and confidence</a:t>
            </a:r>
          </a:p>
          <a:p>
            <a:pPr marL="0" indent="0">
              <a:buNone/>
            </a:pPr>
            <a:endParaRPr lang="en-US" dirty="0"/>
          </a:p>
          <a:p>
            <a:r>
              <a:rPr lang="en-US" dirty="0" smtClean="0"/>
              <a:t>Create mechanisms to cooperate and coordinate</a:t>
            </a:r>
          </a:p>
          <a:p>
            <a:endParaRPr lang="en-US" dirty="0"/>
          </a:p>
          <a:p>
            <a:r>
              <a:rPr lang="en-US" dirty="0" smtClean="0"/>
              <a:t>Manage and optimize performance outcomes</a:t>
            </a:r>
            <a:endParaRPr lang="en-US" dirty="0"/>
          </a:p>
        </p:txBody>
      </p:sp>
      <p:sp>
        <p:nvSpPr>
          <p:cNvPr id="2" name="Title 1"/>
          <p:cNvSpPr>
            <a:spLocks noGrp="1"/>
          </p:cNvSpPr>
          <p:nvPr>
            <p:ph type="title"/>
          </p:nvPr>
        </p:nvSpPr>
        <p:spPr/>
        <p:txBody>
          <a:bodyPr>
            <a:normAutofit/>
          </a:bodyPr>
          <a:lstStyle/>
          <a:p>
            <a:r>
              <a:rPr lang="en-US" sz="4000" dirty="0" smtClean="0"/>
              <a:t>High Reliability Teams</a:t>
            </a:r>
            <a:endParaRPr lang="en-US" sz="4000" dirty="0"/>
          </a:p>
        </p:txBody>
      </p:sp>
    </p:spTree>
    <p:extLst>
      <p:ext uri="{BB962C8B-B14F-4D97-AF65-F5344CB8AC3E}">
        <p14:creationId xmlns:p14="http://schemas.microsoft.com/office/powerpoint/2010/main" val="610710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752600"/>
            <a:ext cx="8503920" cy="4572000"/>
          </a:xfrm>
        </p:spPr>
        <p:txBody>
          <a:bodyPr>
            <a:normAutofit lnSpcReduction="10000"/>
          </a:bodyPr>
          <a:lstStyle/>
          <a:p>
            <a:r>
              <a:rPr lang="en-US" dirty="0" smtClean="0"/>
              <a:t>Hold a </a:t>
            </a:r>
            <a:r>
              <a:rPr lang="en-US" dirty="0"/>
              <a:t>S</a:t>
            </a:r>
            <a:r>
              <a:rPr lang="en-US" dirty="0" smtClean="0"/>
              <a:t>hared </a:t>
            </a:r>
            <a:r>
              <a:rPr lang="en-US" dirty="0"/>
              <a:t>M</a:t>
            </a:r>
            <a:r>
              <a:rPr lang="en-US" dirty="0" smtClean="0"/>
              <a:t>ental </a:t>
            </a:r>
            <a:r>
              <a:rPr lang="en-US" dirty="0"/>
              <a:t>M</a:t>
            </a:r>
            <a:r>
              <a:rPr lang="en-US" dirty="0" smtClean="0"/>
              <a:t>odel</a:t>
            </a:r>
          </a:p>
          <a:p>
            <a:endParaRPr lang="en-US" dirty="0" smtClean="0"/>
          </a:p>
          <a:p>
            <a:r>
              <a:rPr lang="en-US" dirty="0" smtClean="0"/>
              <a:t>Have clear roles and responsibilities</a:t>
            </a:r>
          </a:p>
          <a:p>
            <a:endParaRPr lang="en-US" dirty="0" smtClean="0"/>
          </a:p>
          <a:p>
            <a:r>
              <a:rPr lang="en-US" dirty="0" smtClean="0"/>
              <a:t>Optimize resources</a:t>
            </a:r>
          </a:p>
          <a:p>
            <a:pPr marL="0" indent="0">
              <a:buNone/>
            </a:pPr>
            <a:endParaRPr lang="en-US" dirty="0" smtClean="0"/>
          </a:p>
          <a:p>
            <a:r>
              <a:rPr lang="en-US" dirty="0" smtClean="0"/>
              <a:t>Have clear, valued, and shared vision and…   </a:t>
            </a:r>
          </a:p>
          <a:p>
            <a:pPr marL="0" indent="0">
              <a:buNone/>
            </a:pPr>
            <a:r>
              <a:rPr lang="en-US" dirty="0" smtClean="0"/>
              <a:t>                                   </a:t>
            </a:r>
            <a:endParaRPr lang="en-US" dirty="0"/>
          </a:p>
          <a:p>
            <a:pPr marL="0" indent="0">
              <a:buNone/>
            </a:pPr>
            <a:r>
              <a:rPr lang="en-US" sz="4000" b="1" dirty="0" smtClean="0"/>
              <a:t>         STRONG LEADERSHIP</a:t>
            </a:r>
          </a:p>
        </p:txBody>
      </p:sp>
      <p:sp>
        <p:nvSpPr>
          <p:cNvPr id="2" name="Title 1"/>
          <p:cNvSpPr>
            <a:spLocks noGrp="1"/>
          </p:cNvSpPr>
          <p:nvPr>
            <p:ph type="title"/>
          </p:nvPr>
        </p:nvSpPr>
        <p:spPr/>
        <p:txBody>
          <a:bodyPr>
            <a:normAutofit/>
          </a:bodyPr>
          <a:lstStyle/>
          <a:p>
            <a:r>
              <a:rPr lang="en-US" sz="4000" dirty="0" smtClean="0"/>
              <a:t>High Reliability Teams</a:t>
            </a:r>
            <a:endParaRPr lang="en-US" sz="4000" dirty="0"/>
          </a:p>
        </p:txBody>
      </p:sp>
    </p:spTree>
    <p:extLst>
      <p:ext uri="{BB962C8B-B14F-4D97-AF65-F5344CB8AC3E}">
        <p14:creationId xmlns:p14="http://schemas.microsoft.com/office/powerpoint/2010/main" val="2523027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marL="0" indent="0">
              <a:buNone/>
            </a:pPr>
            <a:r>
              <a:rPr lang="en-US" dirty="0" smtClean="0"/>
              <a:t>Reasons the Leader needs to set the tone: </a:t>
            </a:r>
          </a:p>
          <a:p>
            <a:pPr marL="0" indent="0">
              <a:buNone/>
            </a:pPr>
            <a:endParaRPr lang="en-US" dirty="0" smtClean="0"/>
          </a:p>
          <a:p>
            <a:r>
              <a:rPr lang="en-US" dirty="0" smtClean="0"/>
              <a:t>Major mind shift </a:t>
            </a:r>
          </a:p>
          <a:p>
            <a:pPr marL="0" indent="0">
              <a:buNone/>
            </a:pPr>
            <a:endParaRPr lang="en-US" dirty="0" smtClean="0"/>
          </a:p>
          <a:p>
            <a:r>
              <a:rPr lang="en-US" dirty="0" smtClean="0"/>
              <a:t>Team members may not know each other</a:t>
            </a:r>
          </a:p>
          <a:p>
            <a:pPr marL="0" indent="0">
              <a:buNone/>
            </a:pPr>
            <a:endParaRPr lang="en-US" dirty="0" smtClean="0"/>
          </a:p>
          <a:p>
            <a:r>
              <a:rPr lang="en-US" dirty="0" smtClean="0"/>
              <a:t>Confidence in the Incident Commander and each other</a:t>
            </a:r>
          </a:p>
          <a:p>
            <a:pPr marL="0" indent="0">
              <a:buNone/>
            </a:pPr>
            <a:endParaRPr lang="en-US" dirty="0" smtClean="0"/>
          </a:p>
          <a:p>
            <a:r>
              <a:rPr lang="en-US" dirty="0" smtClean="0"/>
              <a:t>“</a:t>
            </a:r>
            <a:r>
              <a:rPr lang="en-US" dirty="0"/>
              <a:t>S</a:t>
            </a:r>
            <a:r>
              <a:rPr lang="en-US" dirty="0" smtClean="0"/>
              <a:t>ame page” </a:t>
            </a:r>
          </a:p>
          <a:p>
            <a:endParaRPr lang="en-US" dirty="0" smtClean="0"/>
          </a:p>
        </p:txBody>
      </p:sp>
      <p:sp>
        <p:nvSpPr>
          <p:cNvPr id="2" name="Title 1"/>
          <p:cNvSpPr>
            <a:spLocks noGrp="1"/>
          </p:cNvSpPr>
          <p:nvPr>
            <p:ph type="title"/>
          </p:nvPr>
        </p:nvSpPr>
        <p:spPr/>
        <p:txBody>
          <a:bodyPr>
            <a:normAutofit/>
          </a:bodyPr>
          <a:lstStyle/>
          <a:p>
            <a:r>
              <a:rPr lang="en-US" sz="4000" dirty="0" smtClean="0"/>
              <a:t>Setting the Tone</a:t>
            </a:r>
            <a:endParaRPr lang="en-US" sz="4000" dirty="0"/>
          </a:p>
        </p:txBody>
      </p:sp>
    </p:spTree>
    <p:extLst>
      <p:ext uri="{BB962C8B-B14F-4D97-AF65-F5344CB8AC3E}">
        <p14:creationId xmlns:p14="http://schemas.microsoft.com/office/powerpoint/2010/main" val="1570179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Decorative box used as a placeholder for Video Clip 1" title="Placeholder for Video Clip 1"/>
          <p:cNvSpPr>
            <a:spLocks noGrp="1"/>
          </p:cNvSpPr>
          <p:nvPr>
            <p:ph sz="quarter" idx="1"/>
          </p:nvPr>
        </p:nvSpPr>
        <p:spPr/>
        <p:txBody>
          <a:bodyPr>
            <a:normAutofit/>
          </a:bodyPr>
          <a:lstStyle/>
          <a:p>
            <a:endParaRPr lang="en-US" sz="4000" dirty="0" smtClean="0"/>
          </a:p>
          <a:p>
            <a:pPr marL="0" indent="0">
              <a:buNone/>
            </a:pPr>
            <a:r>
              <a:rPr lang="en-US" sz="4000" dirty="0" smtClean="0">
                <a:hlinkClick r:id="rId3"/>
              </a:rPr>
              <a:t>Incident Commander Video </a:t>
            </a:r>
            <a:r>
              <a:rPr lang="en-US" sz="4000" dirty="0">
                <a:hlinkClick r:id="rId3"/>
              </a:rPr>
              <a:t>C</a:t>
            </a:r>
            <a:r>
              <a:rPr lang="en-US" sz="4000" dirty="0" smtClean="0">
                <a:hlinkClick r:id="rId3"/>
              </a:rPr>
              <a:t>lip 1</a:t>
            </a:r>
            <a:endParaRPr lang="en-US" sz="4000" dirty="0" smtClean="0"/>
          </a:p>
          <a:p>
            <a:endParaRPr lang="en-US" dirty="0"/>
          </a:p>
          <a:p>
            <a:pPr marL="0" indent="0">
              <a:buNone/>
            </a:pPr>
            <a:endParaRPr lang="en-US" dirty="0"/>
          </a:p>
          <a:p>
            <a:pPr marL="0" indent="0">
              <a:buNone/>
            </a:pPr>
            <a:endParaRPr lang="en-US" dirty="0" smtClean="0"/>
          </a:p>
          <a:p>
            <a:pPr marL="0" indent="0">
              <a:buNone/>
            </a:pPr>
            <a:endParaRPr lang="en-US" dirty="0" smtClean="0"/>
          </a:p>
        </p:txBody>
      </p:sp>
      <p:sp>
        <p:nvSpPr>
          <p:cNvPr id="2" name="Title 1"/>
          <p:cNvSpPr>
            <a:spLocks noGrp="1"/>
          </p:cNvSpPr>
          <p:nvPr>
            <p:ph type="title"/>
          </p:nvPr>
        </p:nvSpPr>
        <p:spPr/>
        <p:txBody>
          <a:bodyPr>
            <a:normAutofit/>
          </a:bodyPr>
          <a:lstStyle/>
          <a:p>
            <a:r>
              <a:rPr lang="en-US" sz="4000" dirty="0" smtClean="0"/>
              <a:t>Setting the Tone</a:t>
            </a:r>
            <a:endParaRPr lang="en-US" sz="4000" dirty="0"/>
          </a:p>
        </p:txBody>
      </p:sp>
    </p:spTree>
    <p:extLst>
      <p:ext uri="{BB962C8B-B14F-4D97-AF65-F5344CB8AC3E}">
        <p14:creationId xmlns:p14="http://schemas.microsoft.com/office/powerpoint/2010/main" val="24156304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0">
      <a:dk1>
        <a:sysClr val="windowText" lastClr="000000"/>
      </a:dk1>
      <a:lt1>
        <a:sysClr val="window" lastClr="FFFFFF"/>
      </a:lt1>
      <a:dk2>
        <a:srgbClr val="404456"/>
      </a:dk2>
      <a:lt2>
        <a:srgbClr val="DEDEDE"/>
      </a:lt2>
      <a:accent1>
        <a:srgbClr val="53548A"/>
      </a:accent1>
      <a:accent2>
        <a:srgbClr val="19383F"/>
      </a:accent2>
      <a:accent3>
        <a:srgbClr val="790018"/>
      </a:accent3>
      <a:accent4>
        <a:srgbClr val="FFDA35"/>
      </a:accent4>
      <a:accent5>
        <a:srgbClr val="8B5D3D"/>
      </a:accent5>
      <a:accent6>
        <a:srgbClr val="5C92B5"/>
      </a:accent6>
      <a:hlink>
        <a:srgbClr val="67AFBD"/>
      </a:hlink>
      <a:folHlink>
        <a:srgbClr val="F0E9D1"/>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4078</TotalTime>
  <Words>4333</Words>
  <Application>Microsoft Office PowerPoint</Application>
  <PresentationFormat>On-screen Show (4:3)</PresentationFormat>
  <Paragraphs>413</Paragraphs>
  <Slides>19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 Black</vt:lpstr>
      <vt:lpstr>Calibri</vt:lpstr>
      <vt:lpstr>Georgia</vt:lpstr>
      <vt:lpstr>Lucida Grande</vt:lpstr>
      <vt:lpstr>Wingdings</vt:lpstr>
      <vt:lpstr>Wingdings 2</vt:lpstr>
      <vt:lpstr>Civic</vt:lpstr>
      <vt:lpstr>Public Health Incident Leadership </vt:lpstr>
      <vt:lpstr>Objectives</vt:lpstr>
      <vt:lpstr>Team Formation </vt:lpstr>
      <vt:lpstr>Team Composition</vt:lpstr>
      <vt:lpstr>High Reliability Teams</vt:lpstr>
      <vt:lpstr>High Reliability Teams</vt:lpstr>
      <vt:lpstr>High Reliability Teams</vt:lpstr>
      <vt:lpstr>Setting the Tone</vt:lpstr>
      <vt:lpstr>Setting the Tone</vt:lpstr>
      <vt:lpstr>Setting the Tone</vt:lpstr>
      <vt:lpstr>Setting the Tone II</vt:lpstr>
      <vt:lpstr>Setting the Tone II</vt:lpstr>
      <vt:lpstr>Incident Commander Orientation Checklist</vt:lpstr>
      <vt:lpstr>Expectations of Incident Management Team</vt:lpstr>
      <vt:lpstr>Expectations of Incident Management Team</vt:lpstr>
      <vt:lpstr>Expectations of Incident Management Team</vt:lpstr>
      <vt:lpstr>Monitoring Your Team</vt:lpstr>
      <vt:lpstr>Self-Care</vt:lpstr>
      <vt:lpstr>Framework for Public Health Incident Leadership</vt:lpstr>
    </vt:vector>
  </TitlesOfParts>
  <Company>Minnesota Department of Health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Incident Leadership - Module 4: Team Formation</dc:title>
  <dc:creator>MDH-EPR</dc:creator>
  <cp:lastModifiedBy>Barbara Lundgren</cp:lastModifiedBy>
  <cp:revision>152</cp:revision>
  <cp:lastPrinted>2016-09-27T17:34:06Z</cp:lastPrinted>
  <dcterms:created xsi:type="dcterms:W3CDTF">2015-03-13T18:18:43Z</dcterms:created>
  <dcterms:modified xsi:type="dcterms:W3CDTF">2016-10-13T20:40:01Z</dcterms:modified>
</cp:coreProperties>
</file>