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0"/>
  </p:notesMasterIdLst>
  <p:sldIdLst>
    <p:sldId id="256" r:id="rId2"/>
    <p:sldId id="257" r:id="rId3"/>
    <p:sldId id="305" r:id="rId4"/>
    <p:sldId id="258" r:id="rId5"/>
    <p:sldId id="259" r:id="rId6"/>
    <p:sldId id="260" r:id="rId7"/>
    <p:sldId id="261" r:id="rId8"/>
    <p:sldId id="262" r:id="rId9"/>
    <p:sldId id="302" r:id="rId10"/>
    <p:sldId id="303" r:id="rId11"/>
    <p:sldId id="304" r:id="rId12"/>
    <p:sldId id="264" r:id="rId13"/>
    <p:sldId id="265" r:id="rId14"/>
    <p:sldId id="281" r:id="rId15"/>
    <p:sldId id="289" r:id="rId16"/>
    <p:sldId id="294" r:id="rId17"/>
    <p:sldId id="295" r:id="rId18"/>
    <p:sldId id="296" r:id="rId19"/>
    <p:sldId id="297" r:id="rId20"/>
    <p:sldId id="298" r:id="rId21"/>
    <p:sldId id="299" r:id="rId22"/>
    <p:sldId id="287" r:id="rId23"/>
    <p:sldId id="300" r:id="rId24"/>
    <p:sldId id="277" r:id="rId25"/>
    <p:sldId id="306" r:id="rId26"/>
    <p:sldId id="279" r:id="rId27"/>
    <p:sldId id="278" r:id="rId28"/>
    <p:sldId id="308" r:id="rId29"/>
  </p:sldIdLst>
  <p:sldSz cx="9144000" cy="6858000" type="screen4x3"/>
  <p:notesSz cx="68580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6B4BE"/>
    <a:srgbClr val="FFE989"/>
    <a:srgbClr val="68064E"/>
    <a:srgbClr val="FCF0FE"/>
    <a:srgbClr val="F6D4FC"/>
    <a:srgbClr val="FF7C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inimized">
    <p:restoredLeft sz="15620"/>
    <p:restoredTop sz="23944" autoAdjust="0"/>
  </p:normalViewPr>
  <p:slideViewPr>
    <p:cSldViewPr>
      <p:cViewPr varScale="1">
        <p:scale>
          <a:sx n="18" d="100"/>
          <a:sy n="18" d="100"/>
        </p:scale>
        <p:origin x="1661" y="38"/>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85" d="100"/>
          <a:sy n="85" d="100"/>
        </p:scale>
        <p:origin x="3168" y="-582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03EF19D-F1A8-40EC-985F-1FA4D8C3AC2F}"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0500DB83-4FDD-493F-B544-0FCC5E854331}">
      <dgm:prSet phldrT="[Text]"/>
      <dgm:spPr/>
      <dgm:t>
        <a:bodyPr/>
        <a:lstStyle/>
        <a:p>
          <a:r>
            <a:rPr lang="en-US" dirty="0" smtClean="0"/>
            <a:t>S</a:t>
          </a:r>
          <a:endParaRPr lang="en-US" dirty="0"/>
        </a:p>
      </dgm:t>
    </dgm:pt>
    <dgm:pt modelId="{78C03BF6-CB45-4AAC-8162-7D769C2D9CF6}" type="parTrans" cxnId="{A4E0879B-AD35-4CCE-B1B8-2B0FDFAE5C78}">
      <dgm:prSet/>
      <dgm:spPr/>
      <dgm:t>
        <a:bodyPr/>
        <a:lstStyle/>
        <a:p>
          <a:endParaRPr lang="en-US"/>
        </a:p>
      </dgm:t>
    </dgm:pt>
    <dgm:pt modelId="{52D0FFFE-5087-40FF-B006-CAE6CA6E4A6C}" type="sibTrans" cxnId="{A4E0879B-AD35-4CCE-B1B8-2B0FDFAE5C78}">
      <dgm:prSet/>
      <dgm:spPr/>
      <dgm:t>
        <a:bodyPr/>
        <a:lstStyle/>
        <a:p>
          <a:endParaRPr lang="en-US"/>
        </a:p>
      </dgm:t>
    </dgm:pt>
    <dgm:pt modelId="{BAC9922C-02FA-4818-A348-ED784C4EBA82}">
      <dgm:prSet phldrT="[Text]"/>
      <dgm:spPr/>
      <dgm:t>
        <a:bodyPr/>
        <a:lstStyle/>
        <a:p>
          <a:r>
            <a:rPr lang="en-US" dirty="0" smtClean="0"/>
            <a:t>Specific</a:t>
          </a:r>
          <a:endParaRPr lang="en-US" dirty="0"/>
        </a:p>
      </dgm:t>
    </dgm:pt>
    <dgm:pt modelId="{93A142EC-60E9-4DED-A308-61AB482877A7}" type="parTrans" cxnId="{BC149019-178F-4272-8A3A-76FB2D8AB55D}">
      <dgm:prSet/>
      <dgm:spPr/>
      <dgm:t>
        <a:bodyPr/>
        <a:lstStyle/>
        <a:p>
          <a:endParaRPr lang="en-US"/>
        </a:p>
      </dgm:t>
    </dgm:pt>
    <dgm:pt modelId="{2DA6C104-83FD-41CE-A8DB-990AEC9DBC0E}" type="sibTrans" cxnId="{BC149019-178F-4272-8A3A-76FB2D8AB55D}">
      <dgm:prSet/>
      <dgm:spPr/>
      <dgm:t>
        <a:bodyPr/>
        <a:lstStyle/>
        <a:p>
          <a:endParaRPr lang="en-US"/>
        </a:p>
      </dgm:t>
    </dgm:pt>
    <dgm:pt modelId="{F6F8EC7A-5E0C-40FC-9143-8545B710E6CA}">
      <dgm:prSet phldrT="[Text]"/>
      <dgm:spPr/>
      <dgm:t>
        <a:bodyPr/>
        <a:lstStyle/>
        <a:p>
          <a:r>
            <a:rPr lang="en-US" dirty="0" smtClean="0"/>
            <a:t>M</a:t>
          </a:r>
          <a:endParaRPr lang="en-US" dirty="0"/>
        </a:p>
      </dgm:t>
    </dgm:pt>
    <dgm:pt modelId="{F945FCAE-FCC9-454B-AE56-3CA55C148DD4}" type="parTrans" cxnId="{744A5318-8803-47D3-8B1C-0711C97ED6E1}">
      <dgm:prSet/>
      <dgm:spPr/>
      <dgm:t>
        <a:bodyPr/>
        <a:lstStyle/>
        <a:p>
          <a:endParaRPr lang="en-US"/>
        </a:p>
      </dgm:t>
    </dgm:pt>
    <dgm:pt modelId="{D5B3E051-5333-4DFC-9D4F-8425620AC260}" type="sibTrans" cxnId="{744A5318-8803-47D3-8B1C-0711C97ED6E1}">
      <dgm:prSet/>
      <dgm:spPr/>
      <dgm:t>
        <a:bodyPr/>
        <a:lstStyle/>
        <a:p>
          <a:endParaRPr lang="en-US"/>
        </a:p>
      </dgm:t>
    </dgm:pt>
    <dgm:pt modelId="{4BFAA613-2580-4E5B-866E-AF6212E8A0D0}">
      <dgm:prSet phldrT="[Text]"/>
      <dgm:spPr/>
      <dgm:t>
        <a:bodyPr/>
        <a:lstStyle/>
        <a:p>
          <a:r>
            <a:rPr lang="en-US" dirty="0" smtClean="0"/>
            <a:t>Measurable</a:t>
          </a:r>
          <a:endParaRPr lang="en-US" dirty="0"/>
        </a:p>
      </dgm:t>
    </dgm:pt>
    <dgm:pt modelId="{D9ABB81D-695B-4D30-92A7-5AE3D1677B09}" type="parTrans" cxnId="{68716272-E17C-43F2-B640-DD5E9C7B7564}">
      <dgm:prSet/>
      <dgm:spPr/>
      <dgm:t>
        <a:bodyPr/>
        <a:lstStyle/>
        <a:p>
          <a:endParaRPr lang="en-US"/>
        </a:p>
      </dgm:t>
    </dgm:pt>
    <dgm:pt modelId="{4FA94651-43DE-4F3F-9C3D-A5BBA9733447}" type="sibTrans" cxnId="{68716272-E17C-43F2-B640-DD5E9C7B7564}">
      <dgm:prSet/>
      <dgm:spPr/>
      <dgm:t>
        <a:bodyPr/>
        <a:lstStyle/>
        <a:p>
          <a:endParaRPr lang="en-US"/>
        </a:p>
      </dgm:t>
    </dgm:pt>
    <dgm:pt modelId="{86FA722A-D0EA-4B22-95B1-44C004566358}">
      <dgm:prSet phldrT="[Text]"/>
      <dgm:spPr/>
      <dgm:t>
        <a:bodyPr/>
        <a:lstStyle/>
        <a:p>
          <a:r>
            <a:rPr lang="en-US" dirty="0" smtClean="0"/>
            <a:t>A</a:t>
          </a:r>
          <a:endParaRPr lang="en-US" dirty="0"/>
        </a:p>
      </dgm:t>
    </dgm:pt>
    <dgm:pt modelId="{A5DE3DF6-C92E-4CC7-BA24-221FBDF5B96D}" type="parTrans" cxnId="{B5A58BD9-B82E-4C70-8C04-419DC6D16344}">
      <dgm:prSet/>
      <dgm:spPr/>
      <dgm:t>
        <a:bodyPr/>
        <a:lstStyle/>
        <a:p>
          <a:endParaRPr lang="en-US"/>
        </a:p>
      </dgm:t>
    </dgm:pt>
    <dgm:pt modelId="{3797C602-636F-42AD-B39E-091784B26073}" type="sibTrans" cxnId="{B5A58BD9-B82E-4C70-8C04-419DC6D16344}">
      <dgm:prSet/>
      <dgm:spPr/>
      <dgm:t>
        <a:bodyPr/>
        <a:lstStyle/>
        <a:p>
          <a:endParaRPr lang="en-US"/>
        </a:p>
      </dgm:t>
    </dgm:pt>
    <dgm:pt modelId="{8B9FB12E-EDBA-405D-8E61-327458DBD1BA}">
      <dgm:prSet phldrT="[Text]"/>
      <dgm:spPr/>
      <dgm:t>
        <a:bodyPr/>
        <a:lstStyle/>
        <a:p>
          <a:r>
            <a:rPr lang="en-US" dirty="0" smtClean="0"/>
            <a:t>Action-oriented</a:t>
          </a:r>
          <a:endParaRPr lang="en-US" dirty="0"/>
        </a:p>
      </dgm:t>
    </dgm:pt>
    <dgm:pt modelId="{AD22A7C2-B7EB-4368-AC57-CA1949AE0FAD}" type="parTrans" cxnId="{31E27279-C796-4BFD-8E00-187B75448CFD}">
      <dgm:prSet/>
      <dgm:spPr/>
      <dgm:t>
        <a:bodyPr/>
        <a:lstStyle/>
        <a:p>
          <a:endParaRPr lang="en-US"/>
        </a:p>
      </dgm:t>
    </dgm:pt>
    <dgm:pt modelId="{4D8B81B7-3191-4D75-87D0-947BC3A4B01B}" type="sibTrans" cxnId="{31E27279-C796-4BFD-8E00-187B75448CFD}">
      <dgm:prSet/>
      <dgm:spPr/>
      <dgm:t>
        <a:bodyPr/>
        <a:lstStyle/>
        <a:p>
          <a:endParaRPr lang="en-US"/>
        </a:p>
      </dgm:t>
    </dgm:pt>
    <dgm:pt modelId="{6AB82D34-45A4-4314-BAFA-35B84838109A}">
      <dgm:prSet/>
      <dgm:spPr/>
      <dgm:t>
        <a:bodyPr/>
        <a:lstStyle/>
        <a:p>
          <a:r>
            <a:rPr lang="en-US" dirty="0" smtClean="0"/>
            <a:t>R</a:t>
          </a:r>
          <a:endParaRPr lang="en-US" dirty="0"/>
        </a:p>
      </dgm:t>
    </dgm:pt>
    <dgm:pt modelId="{0AC23E16-1C79-4B0C-AA03-EDDE1E209469}" type="parTrans" cxnId="{9147B734-7E0C-4EAE-83A0-CD9889E22F68}">
      <dgm:prSet/>
      <dgm:spPr/>
      <dgm:t>
        <a:bodyPr/>
        <a:lstStyle/>
        <a:p>
          <a:endParaRPr lang="en-US"/>
        </a:p>
      </dgm:t>
    </dgm:pt>
    <dgm:pt modelId="{C62ED239-8B2F-402C-A724-D5C238C073FB}" type="sibTrans" cxnId="{9147B734-7E0C-4EAE-83A0-CD9889E22F68}">
      <dgm:prSet/>
      <dgm:spPr/>
      <dgm:t>
        <a:bodyPr/>
        <a:lstStyle/>
        <a:p>
          <a:endParaRPr lang="en-US"/>
        </a:p>
      </dgm:t>
    </dgm:pt>
    <dgm:pt modelId="{4D805242-AFA1-43A9-9F74-3B697EB1A248}">
      <dgm:prSet/>
      <dgm:spPr/>
      <dgm:t>
        <a:bodyPr/>
        <a:lstStyle/>
        <a:p>
          <a:r>
            <a:rPr lang="en-US" dirty="0" smtClean="0"/>
            <a:t>Realistic</a:t>
          </a:r>
          <a:endParaRPr lang="en-US" dirty="0"/>
        </a:p>
      </dgm:t>
    </dgm:pt>
    <dgm:pt modelId="{6B27F27B-4BA3-4D5B-ABF5-DD8FFC521E5F}" type="parTrans" cxnId="{E066E074-015C-4BF3-9A63-A882C783643F}">
      <dgm:prSet/>
      <dgm:spPr/>
      <dgm:t>
        <a:bodyPr/>
        <a:lstStyle/>
        <a:p>
          <a:endParaRPr lang="en-US"/>
        </a:p>
      </dgm:t>
    </dgm:pt>
    <dgm:pt modelId="{E39D5180-A221-4ACE-9464-81600EA44B87}" type="sibTrans" cxnId="{E066E074-015C-4BF3-9A63-A882C783643F}">
      <dgm:prSet/>
      <dgm:spPr/>
      <dgm:t>
        <a:bodyPr/>
        <a:lstStyle/>
        <a:p>
          <a:endParaRPr lang="en-US"/>
        </a:p>
      </dgm:t>
    </dgm:pt>
    <dgm:pt modelId="{A042B224-ABEF-4F8A-B424-1C5CA54FABB9}">
      <dgm:prSet/>
      <dgm:spPr/>
      <dgm:t>
        <a:bodyPr/>
        <a:lstStyle/>
        <a:p>
          <a:r>
            <a:rPr lang="en-US" dirty="0" smtClean="0"/>
            <a:t>T</a:t>
          </a:r>
          <a:endParaRPr lang="en-US" dirty="0"/>
        </a:p>
      </dgm:t>
    </dgm:pt>
    <dgm:pt modelId="{42709D60-3789-43EF-9F3B-5E0B5D5A4AD0}" type="parTrans" cxnId="{0FD32D6F-B632-41D2-9577-761A27B96B3C}">
      <dgm:prSet/>
      <dgm:spPr/>
      <dgm:t>
        <a:bodyPr/>
        <a:lstStyle/>
        <a:p>
          <a:endParaRPr lang="en-US"/>
        </a:p>
      </dgm:t>
    </dgm:pt>
    <dgm:pt modelId="{EB3BCB52-9071-4987-BDB5-C351A5EA75B2}" type="sibTrans" cxnId="{0FD32D6F-B632-41D2-9577-761A27B96B3C}">
      <dgm:prSet/>
      <dgm:spPr/>
      <dgm:t>
        <a:bodyPr/>
        <a:lstStyle/>
        <a:p>
          <a:endParaRPr lang="en-US"/>
        </a:p>
      </dgm:t>
    </dgm:pt>
    <dgm:pt modelId="{3F1D5AFA-E092-4024-8F1D-40BD2B24AA11}">
      <dgm:prSet/>
      <dgm:spPr/>
      <dgm:t>
        <a:bodyPr/>
        <a:lstStyle/>
        <a:p>
          <a:r>
            <a:rPr lang="en-US" dirty="0" smtClean="0"/>
            <a:t>Time sensitive</a:t>
          </a:r>
          <a:endParaRPr lang="en-US" dirty="0"/>
        </a:p>
      </dgm:t>
    </dgm:pt>
    <dgm:pt modelId="{63D4136D-A5B9-433D-945C-9D538A435E89}" type="parTrans" cxnId="{24BF8CB7-57F8-4E6F-9E56-170CFE759D54}">
      <dgm:prSet/>
      <dgm:spPr/>
      <dgm:t>
        <a:bodyPr/>
        <a:lstStyle/>
        <a:p>
          <a:endParaRPr lang="en-US"/>
        </a:p>
      </dgm:t>
    </dgm:pt>
    <dgm:pt modelId="{E6693A4B-2FD1-4BC2-B0E1-9FDFA42B7E68}" type="sibTrans" cxnId="{24BF8CB7-57F8-4E6F-9E56-170CFE759D54}">
      <dgm:prSet/>
      <dgm:spPr/>
      <dgm:t>
        <a:bodyPr/>
        <a:lstStyle/>
        <a:p>
          <a:endParaRPr lang="en-US"/>
        </a:p>
      </dgm:t>
    </dgm:pt>
    <dgm:pt modelId="{62607C2B-0ED4-4F16-AE31-A4396DF52378}" type="pres">
      <dgm:prSet presAssocID="{D03EF19D-F1A8-40EC-985F-1FA4D8C3AC2F}" presName="Name0" presStyleCnt="0">
        <dgm:presLayoutVars>
          <dgm:dir/>
          <dgm:animLvl val="lvl"/>
          <dgm:resizeHandles val="exact"/>
        </dgm:presLayoutVars>
      </dgm:prSet>
      <dgm:spPr/>
      <dgm:t>
        <a:bodyPr/>
        <a:lstStyle/>
        <a:p>
          <a:endParaRPr lang="en-US"/>
        </a:p>
      </dgm:t>
    </dgm:pt>
    <dgm:pt modelId="{61122210-7B9F-4F39-BE41-9D8E78EB5C38}" type="pres">
      <dgm:prSet presAssocID="{0500DB83-4FDD-493F-B544-0FCC5E854331}" presName="linNode" presStyleCnt="0"/>
      <dgm:spPr/>
    </dgm:pt>
    <dgm:pt modelId="{CEDA7D73-EB3F-4008-A644-E0928EF8E89E}" type="pres">
      <dgm:prSet presAssocID="{0500DB83-4FDD-493F-B544-0FCC5E854331}" presName="parentText" presStyleLbl="node1" presStyleIdx="0" presStyleCnt="5">
        <dgm:presLayoutVars>
          <dgm:chMax val="1"/>
          <dgm:bulletEnabled val="1"/>
        </dgm:presLayoutVars>
      </dgm:prSet>
      <dgm:spPr/>
      <dgm:t>
        <a:bodyPr/>
        <a:lstStyle/>
        <a:p>
          <a:endParaRPr lang="en-US"/>
        </a:p>
      </dgm:t>
    </dgm:pt>
    <dgm:pt modelId="{64349200-4ACF-4AFA-8B6C-ECBCB0472451}" type="pres">
      <dgm:prSet presAssocID="{0500DB83-4FDD-493F-B544-0FCC5E854331}" presName="descendantText" presStyleLbl="alignAccFollowNode1" presStyleIdx="0" presStyleCnt="5">
        <dgm:presLayoutVars>
          <dgm:bulletEnabled val="1"/>
        </dgm:presLayoutVars>
      </dgm:prSet>
      <dgm:spPr/>
      <dgm:t>
        <a:bodyPr/>
        <a:lstStyle/>
        <a:p>
          <a:endParaRPr lang="en-US"/>
        </a:p>
      </dgm:t>
    </dgm:pt>
    <dgm:pt modelId="{5C9235A7-2BA6-4791-96A9-94CDDB491098}" type="pres">
      <dgm:prSet presAssocID="{52D0FFFE-5087-40FF-B006-CAE6CA6E4A6C}" presName="sp" presStyleCnt="0"/>
      <dgm:spPr/>
    </dgm:pt>
    <dgm:pt modelId="{AAE60095-8214-4014-86B8-D5D0A0EE9E4E}" type="pres">
      <dgm:prSet presAssocID="{F6F8EC7A-5E0C-40FC-9143-8545B710E6CA}" presName="linNode" presStyleCnt="0"/>
      <dgm:spPr/>
    </dgm:pt>
    <dgm:pt modelId="{A5E553BD-F440-4E9F-902C-8BFABE999910}" type="pres">
      <dgm:prSet presAssocID="{F6F8EC7A-5E0C-40FC-9143-8545B710E6CA}" presName="parentText" presStyleLbl="node1" presStyleIdx="1" presStyleCnt="5">
        <dgm:presLayoutVars>
          <dgm:chMax val="1"/>
          <dgm:bulletEnabled val="1"/>
        </dgm:presLayoutVars>
      </dgm:prSet>
      <dgm:spPr/>
      <dgm:t>
        <a:bodyPr/>
        <a:lstStyle/>
        <a:p>
          <a:endParaRPr lang="en-US"/>
        </a:p>
      </dgm:t>
    </dgm:pt>
    <dgm:pt modelId="{494E5B50-16CF-46E3-BC4F-224410C474C7}" type="pres">
      <dgm:prSet presAssocID="{F6F8EC7A-5E0C-40FC-9143-8545B710E6CA}" presName="descendantText" presStyleLbl="alignAccFollowNode1" presStyleIdx="1" presStyleCnt="5">
        <dgm:presLayoutVars>
          <dgm:bulletEnabled val="1"/>
        </dgm:presLayoutVars>
      </dgm:prSet>
      <dgm:spPr/>
      <dgm:t>
        <a:bodyPr/>
        <a:lstStyle/>
        <a:p>
          <a:endParaRPr lang="en-US"/>
        </a:p>
      </dgm:t>
    </dgm:pt>
    <dgm:pt modelId="{1CDC6E75-43B5-469C-98FA-DD63B8F3C9C1}" type="pres">
      <dgm:prSet presAssocID="{D5B3E051-5333-4DFC-9D4F-8425620AC260}" presName="sp" presStyleCnt="0"/>
      <dgm:spPr/>
    </dgm:pt>
    <dgm:pt modelId="{2540C745-5E69-467E-A95C-12330D8A3237}" type="pres">
      <dgm:prSet presAssocID="{86FA722A-D0EA-4B22-95B1-44C004566358}" presName="linNode" presStyleCnt="0"/>
      <dgm:spPr/>
    </dgm:pt>
    <dgm:pt modelId="{381946E7-4307-4D58-A1DA-ACEA9466C6E5}" type="pres">
      <dgm:prSet presAssocID="{86FA722A-D0EA-4B22-95B1-44C004566358}" presName="parentText" presStyleLbl="node1" presStyleIdx="2" presStyleCnt="5">
        <dgm:presLayoutVars>
          <dgm:chMax val="1"/>
          <dgm:bulletEnabled val="1"/>
        </dgm:presLayoutVars>
      </dgm:prSet>
      <dgm:spPr/>
      <dgm:t>
        <a:bodyPr/>
        <a:lstStyle/>
        <a:p>
          <a:endParaRPr lang="en-US"/>
        </a:p>
      </dgm:t>
    </dgm:pt>
    <dgm:pt modelId="{4019361F-E36D-4006-AA43-2206767F1E90}" type="pres">
      <dgm:prSet presAssocID="{86FA722A-D0EA-4B22-95B1-44C004566358}" presName="descendantText" presStyleLbl="alignAccFollowNode1" presStyleIdx="2" presStyleCnt="5">
        <dgm:presLayoutVars>
          <dgm:bulletEnabled val="1"/>
        </dgm:presLayoutVars>
      </dgm:prSet>
      <dgm:spPr/>
      <dgm:t>
        <a:bodyPr/>
        <a:lstStyle/>
        <a:p>
          <a:endParaRPr lang="en-US"/>
        </a:p>
      </dgm:t>
    </dgm:pt>
    <dgm:pt modelId="{860E5E47-6B95-4472-B507-6D8728669FF0}" type="pres">
      <dgm:prSet presAssocID="{3797C602-636F-42AD-B39E-091784B26073}" presName="sp" presStyleCnt="0"/>
      <dgm:spPr/>
    </dgm:pt>
    <dgm:pt modelId="{DF2D98FE-BEAE-46FD-89DF-7C53B3653193}" type="pres">
      <dgm:prSet presAssocID="{6AB82D34-45A4-4314-BAFA-35B84838109A}" presName="linNode" presStyleCnt="0"/>
      <dgm:spPr/>
    </dgm:pt>
    <dgm:pt modelId="{6016527D-9C2B-4652-A9A4-F4BD988ED0BC}" type="pres">
      <dgm:prSet presAssocID="{6AB82D34-45A4-4314-BAFA-35B84838109A}" presName="parentText" presStyleLbl="node1" presStyleIdx="3" presStyleCnt="5">
        <dgm:presLayoutVars>
          <dgm:chMax val="1"/>
          <dgm:bulletEnabled val="1"/>
        </dgm:presLayoutVars>
      </dgm:prSet>
      <dgm:spPr/>
      <dgm:t>
        <a:bodyPr/>
        <a:lstStyle/>
        <a:p>
          <a:endParaRPr lang="en-US"/>
        </a:p>
      </dgm:t>
    </dgm:pt>
    <dgm:pt modelId="{E373892B-1F83-4940-A74D-3A4A03FE2A82}" type="pres">
      <dgm:prSet presAssocID="{6AB82D34-45A4-4314-BAFA-35B84838109A}" presName="descendantText" presStyleLbl="alignAccFollowNode1" presStyleIdx="3" presStyleCnt="5">
        <dgm:presLayoutVars>
          <dgm:bulletEnabled val="1"/>
        </dgm:presLayoutVars>
      </dgm:prSet>
      <dgm:spPr/>
      <dgm:t>
        <a:bodyPr/>
        <a:lstStyle/>
        <a:p>
          <a:endParaRPr lang="en-US"/>
        </a:p>
      </dgm:t>
    </dgm:pt>
    <dgm:pt modelId="{14070943-17E1-4544-87B2-B4F4A14488B1}" type="pres">
      <dgm:prSet presAssocID="{C62ED239-8B2F-402C-A724-D5C238C073FB}" presName="sp" presStyleCnt="0"/>
      <dgm:spPr/>
    </dgm:pt>
    <dgm:pt modelId="{8AD196A1-B43F-4840-92F4-77C3D65A4668}" type="pres">
      <dgm:prSet presAssocID="{A042B224-ABEF-4F8A-B424-1C5CA54FABB9}" presName="linNode" presStyleCnt="0"/>
      <dgm:spPr/>
    </dgm:pt>
    <dgm:pt modelId="{FB61104F-3A58-4408-867F-58E2A016A983}" type="pres">
      <dgm:prSet presAssocID="{A042B224-ABEF-4F8A-B424-1C5CA54FABB9}" presName="parentText" presStyleLbl="node1" presStyleIdx="4" presStyleCnt="5">
        <dgm:presLayoutVars>
          <dgm:chMax val="1"/>
          <dgm:bulletEnabled val="1"/>
        </dgm:presLayoutVars>
      </dgm:prSet>
      <dgm:spPr/>
      <dgm:t>
        <a:bodyPr/>
        <a:lstStyle/>
        <a:p>
          <a:endParaRPr lang="en-US"/>
        </a:p>
      </dgm:t>
    </dgm:pt>
    <dgm:pt modelId="{1CAF173F-0CE1-4541-B270-DC18B7CC2D86}" type="pres">
      <dgm:prSet presAssocID="{A042B224-ABEF-4F8A-B424-1C5CA54FABB9}" presName="descendantText" presStyleLbl="alignAccFollowNode1" presStyleIdx="4" presStyleCnt="5">
        <dgm:presLayoutVars>
          <dgm:bulletEnabled val="1"/>
        </dgm:presLayoutVars>
      </dgm:prSet>
      <dgm:spPr/>
      <dgm:t>
        <a:bodyPr/>
        <a:lstStyle/>
        <a:p>
          <a:endParaRPr lang="en-US"/>
        </a:p>
      </dgm:t>
    </dgm:pt>
  </dgm:ptLst>
  <dgm:cxnLst>
    <dgm:cxn modelId="{744A5318-8803-47D3-8B1C-0711C97ED6E1}" srcId="{D03EF19D-F1A8-40EC-985F-1FA4D8C3AC2F}" destId="{F6F8EC7A-5E0C-40FC-9143-8545B710E6CA}" srcOrd="1" destOrd="0" parTransId="{F945FCAE-FCC9-454B-AE56-3CA55C148DD4}" sibTransId="{D5B3E051-5333-4DFC-9D4F-8425620AC260}"/>
    <dgm:cxn modelId="{A9A50F78-960A-4449-BA1F-D28E6EB93940}" type="presOf" srcId="{F6F8EC7A-5E0C-40FC-9143-8545B710E6CA}" destId="{A5E553BD-F440-4E9F-902C-8BFABE999910}" srcOrd="0" destOrd="0" presId="urn:microsoft.com/office/officeart/2005/8/layout/vList5"/>
    <dgm:cxn modelId="{E066E074-015C-4BF3-9A63-A882C783643F}" srcId="{6AB82D34-45A4-4314-BAFA-35B84838109A}" destId="{4D805242-AFA1-43A9-9F74-3B697EB1A248}" srcOrd="0" destOrd="0" parTransId="{6B27F27B-4BA3-4D5B-ABF5-DD8FFC521E5F}" sibTransId="{E39D5180-A221-4ACE-9464-81600EA44B87}"/>
    <dgm:cxn modelId="{24FC861C-923C-42A2-B913-76BEECBA5A6F}" type="presOf" srcId="{4BFAA613-2580-4E5B-866E-AF6212E8A0D0}" destId="{494E5B50-16CF-46E3-BC4F-224410C474C7}" srcOrd="0" destOrd="0" presId="urn:microsoft.com/office/officeart/2005/8/layout/vList5"/>
    <dgm:cxn modelId="{1B814A1D-C5B3-4A04-ADFC-CC07AC1531EC}" type="presOf" srcId="{6AB82D34-45A4-4314-BAFA-35B84838109A}" destId="{6016527D-9C2B-4652-A9A4-F4BD988ED0BC}" srcOrd="0" destOrd="0" presId="urn:microsoft.com/office/officeart/2005/8/layout/vList5"/>
    <dgm:cxn modelId="{68716272-E17C-43F2-B640-DD5E9C7B7564}" srcId="{F6F8EC7A-5E0C-40FC-9143-8545B710E6CA}" destId="{4BFAA613-2580-4E5B-866E-AF6212E8A0D0}" srcOrd="0" destOrd="0" parTransId="{D9ABB81D-695B-4D30-92A7-5AE3D1677B09}" sibTransId="{4FA94651-43DE-4F3F-9C3D-A5BBA9733447}"/>
    <dgm:cxn modelId="{B5A58BD9-B82E-4C70-8C04-419DC6D16344}" srcId="{D03EF19D-F1A8-40EC-985F-1FA4D8C3AC2F}" destId="{86FA722A-D0EA-4B22-95B1-44C004566358}" srcOrd="2" destOrd="0" parTransId="{A5DE3DF6-C92E-4CC7-BA24-221FBDF5B96D}" sibTransId="{3797C602-636F-42AD-B39E-091784B26073}"/>
    <dgm:cxn modelId="{0FD32D6F-B632-41D2-9577-761A27B96B3C}" srcId="{D03EF19D-F1A8-40EC-985F-1FA4D8C3AC2F}" destId="{A042B224-ABEF-4F8A-B424-1C5CA54FABB9}" srcOrd="4" destOrd="0" parTransId="{42709D60-3789-43EF-9F3B-5E0B5D5A4AD0}" sibTransId="{EB3BCB52-9071-4987-BDB5-C351A5EA75B2}"/>
    <dgm:cxn modelId="{9147B734-7E0C-4EAE-83A0-CD9889E22F68}" srcId="{D03EF19D-F1A8-40EC-985F-1FA4D8C3AC2F}" destId="{6AB82D34-45A4-4314-BAFA-35B84838109A}" srcOrd="3" destOrd="0" parTransId="{0AC23E16-1C79-4B0C-AA03-EDDE1E209469}" sibTransId="{C62ED239-8B2F-402C-A724-D5C238C073FB}"/>
    <dgm:cxn modelId="{31E27279-C796-4BFD-8E00-187B75448CFD}" srcId="{86FA722A-D0EA-4B22-95B1-44C004566358}" destId="{8B9FB12E-EDBA-405D-8E61-327458DBD1BA}" srcOrd="0" destOrd="0" parTransId="{AD22A7C2-B7EB-4368-AC57-CA1949AE0FAD}" sibTransId="{4D8B81B7-3191-4D75-87D0-947BC3A4B01B}"/>
    <dgm:cxn modelId="{C7ED9361-2C29-4A5B-971F-75925B3AA299}" type="presOf" srcId="{86FA722A-D0EA-4B22-95B1-44C004566358}" destId="{381946E7-4307-4D58-A1DA-ACEA9466C6E5}" srcOrd="0" destOrd="0" presId="urn:microsoft.com/office/officeart/2005/8/layout/vList5"/>
    <dgm:cxn modelId="{20C87A6E-70F4-40C8-AF7A-114AB0CBC730}" type="presOf" srcId="{A042B224-ABEF-4F8A-B424-1C5CA54FABB9}" destId="{FB61104F-3A58-4408-867F-58E2A016A983}" srcOrd="0" destOrd="0" presId="urn:microsoft.com/office/officeart/2005/8/layout/vList5"/>
    <dgm:cxn modelId="{7D6197A4-42FA-4D80-98ED-13C197C27E22}" type="presOf" srcId="{4D805242-AFA1-43A9-9F74-3B697EB1A248}" destId="{E373892B-1F83-4940-A74D-3A4A03FE2A82}" srcOrd="0" destOrd="0" presId="urn:microsoft.com/office/officeart/2005/8/layout/vList5"/>
    <dgm:cxn modelId="{F757518A-8E14-485C-B0BD-CF7A87E595AA}" type="presOf" srcId="{BAC9922C-02FA-4818-A348-ED784C4EBA82}" destId="{64349200-4ACF-4AFA-8B6C-ECBCB0472451}" srcOrd="0" destOrd="0" presId="urn:microsoft.com/office/officeart/2005/8/layout/vList5"/>
    <dgm:cxn modelId="{9318DC7E-1C8E-449C-924D-49B41A8A6786}" type="presOf" srcId="{8B9FB12E-EDBA-405D-8E61-327458DBD1BA}" destId="{4019361F-E36D-4006-AA43-2206767F1E90}" srcOrd="0" destOrd="0" presId="urn:microsoft.com/office/officeart/2005/8/layout/vList5"/>
    <dgm:cxn modelId="{A4E0879B-AD35-4CCE-B1B8-2B0FDFAE5C78}" srcId="{D03EF19D-F1A8-40EC-985F-1FA4D8C3AC2F}" destId="{0500DB83-4FDD-493F-B544-0FCC5E854331}" srcOrd="0" destOrd="0" parTransId="{78C03BF6-CB45-4AAC-8162-7D769C2D9CF6}" sibTransId="{52D0FFFE-5087-40FF-B006-CAE6CA6E4A6C}"/>
    <dgm:cxn modelId="{39DC7FA4-955F-477C-B5FA-61C2264A7769}" type="presOf" srcId="{0500DB83-4FDD-493F-B544-0FCC5E854331}" destId="{CEDA7D73-EB3F-4008-A644-E0928EF8E89E}" srcOrd="0" destOrd="0" presId="urn:microsoft.com/office/officeart/2005/8/layout/vList5"/>
    <dgm:cxn modelId="{BC149019-178F-4272-8A3A-76FB2D8AB55D}" srcId="{0500DB83-4FDD-493F-B544-0FCC5E854331}" destId="{BAC9922C-02FA-4818-A348-ED784C4EBA82}" srcOrd="0" destOrd="0" parTransId="{93A142EC-60E9-4DED-A308-61AB482877A7}" sibTransId="{2DA6C104-83FD-41CE-A8DB-990AEC9DBC0E}"/>
    <dgm:cxn modelId="{24BF8CB7-57F8-4E6F-9E56-170CFE759D54}" srcId="{A042B224-ABEF-4F8A-B424-1C5CA54FABB9}" destId="{3F1D5AFA-E092-4024-8F1D-40BD2B24AA11}" srcOrd="0" destOrd="0" parTransId="{63D4136D-A5B9-433D-945C-9D538A435E89}" sibTransId="{E6693A4B-2FD1-4BC2-B0E1-9FDFA42B7E68}"/>
    <dgm:cxn modelId="{45842E46-2026-4177-8F68-61F65FACC2F5}" type="presOf" srcId="{3F1D5AFA-E092-4024-8F1D-40BD2B24AA11}" destId="{1CAF173F-0CE1-4541-B270-DC18B7CC2D86}" srcOrd="0" destOrd="0" presId="urn:microsoft.com/office/officeart/2005/8/layout/vList5"/>
    <dgm:cxn modelId="{838AEF1A-57C8-4C57-B71C-4A52293D0B4A}" type="presOf" srcId="{D03EF19D-F1A8-40EC-985F-1FA4D8C3AC2F}" destId="{62607C2B-0ED4-4F16-AE31-A4396DF52378}" srcOrd="0" destOrd="0" presId="urn:microsoft.com/office/officeart/2005/8/layout/vList5"/>
    <dgm:cxn modelId="{6BBFD534-117D-4D42-A1FE-3A946D72A840}" type="presParOf" srcId="{62607C2B-0ED4-4F16-AE31-A4396DF52378}" destId="{61122210-7B9F-4F39-BE41-9D8E78EB5C38}" srcOrd="0" destOrd="0" presId="urn:microsoft.com/office/officeart/2005/8/layout/vList5"/>
    <dgm:cxn modelId="{6A606A0A-7668-4D7C-A90B-65281072DA99}" type="presParOf" srcId="{61122210-7B9F-4F39-BE41-9D8E78EB5C38}" destId="{CEDA7D73-EB3F-4008-A644-E0928EF8E89E}" srcOrd="0" destOrd="0" presId="urn:microsoft.com/office/officeart/2005/8/layout/vList5"/>
    <dgm:cxn modelId="{DC981AFD-2BEC-4985-9545-E4E7097431C9}" type="presParOf" srcId="{61122210-7B9F-4F39-BE41-9D8E78EB5C38}" destId="{64349200-4ACF-4AFA-8B6C-ECBCB0472451}" srcOrd="1" destOrd="0" presId="urn:microsoft.com/office/officeart/2005/8/layout/vList5"/>
    <dgm:cxn modelId="{1D43D940-4666-498A-961B-2415A6BA375F}" type="presParOf" srcId="{62607C2B-0ED4-4F16-AE31-A4396DF52378}" destId="{5C9235A7-2BA6-4791-96A9-94CDDB491098}" srcOrd="1" destOrd="0" presId="urn:microsoft.com/office/officeart/2005/8/layout/vList5"/>
    <dgm:cxn modelId="{279853E0-135E-4D25-9A29-9E70B1FAEC62}" type="presParOf" srcId="{62607C2B-0ED4-4F16-AE31-A4396DF52378}" destId="{AAE60095-8214-4014-86B8-D5D0A0EE9E4E}" srcOrd="2" destOrd="0" presId="urn:microsoft.com/office/officeart/2005/8/layout/vList5"/>
    <dgm:cxn modelId="{584AC793-DE06-4ABE-BF47-EAA24884B718}" type="presParOf" srcId="{AAE60095-8214-4014-86B8-D5D0A0EE9E4E}" destId="{A5E553BD-F440-4E9F-902C-8BFABE999910}" srcOrd="0" destOrd="0" presId="urn:microsoft.com/office/officeart/2005/8/layout/vList5"/>
    <dgm:cxn modelId="{633BAC70-FB1C-49A1-BF09-F6E5F3C0321E}" type="presParOf" srcId="{AAE60095-8214-4014-86B8-D5D0A0EE9E4E}" destId="{494E5B50-16CF-46E3-BC4F-224410C474C7}" srcOrd="1" destOrd="0" presId="urn:microsoft.com/office/officeart/2005/8/layout/vList5"/>
    <dgm:cxn modelId="{E17474CC-AD78-42D0-A2D5-2BCEC0DBF971}" type="presParOf" srcId="{62607C2B-0ED4-4F16-AE31-A4396DF52378}" destId="{1CDC6E75-43B5-469C-98FA-DD63B8F3C9C1}" srcOrd="3" destOrd="0" presId="urn:microsoft.com/office/officeart/2005/8/layout/vList5"/>
    <dgm:cxn modelId="{CCE20AF6-3844-4DBD-B91C-1882D3304E31}" type="presParOf" srcId="{62607C2B-0ED4-4F16-AE31-A4396DF52378}" destId="{2540C745-5E69-467E-A95C-12330D8A3237}" srcOrd="4" destOrd="0" presId="urn:microsoft.com/office/officeart/2005/8/layout/vList5"/>
    <dgm:cxn modelId="{3F92C62C-6E78-4D34-93B8-0E73FE848256}" type="presParOf" srcId="{2540C745-5E69-467E-A95C-12330D8A3237}" destId="{381946E7-4307-4D58-A1DA-ACEA9466C6E5}" srcOrd="0" destOrd="0" presId="urn:microsoft.com/office/officeart/2005/8/layout/vList5"/>
    <dgm:cxn modelId="{908429E5-5BCF-4F1D-A1DF-66F4D282AFA5}" type="presParOf" srcId="{2540C745-5E69-467E-A95C-12330D8A3237}" destId="{4019361F-E36D-4006-AA43-2206767F1E90}" srcOrd="1" destOrd="0" presId="urn:microsoft.com/office/officeart/2005/8/layout/vList5"/>
    <dgm:cxn modelId="{D83DDB2B-5CEB-4C5B-9B1E-553039D9E119}" type="presParOf" srcId="{62607C2B-0ED4-4F16-AE31-A4396DF52378}" destId="{860E5E47-6B95-4472-B507-6D8728669FF0}" srcOrd="5" destOrd="0" presId="urn:microsoft.com/office/officeart/2005/8/layout/vList5"/>
    <dgm:cxn modelId="{5A34FA5B-1CC8-4233-98F3-3BC90A8899E4}" type="presParOf" srcId="{62607C2B-0ED4-4F16-AE31-A4396DF52378}" destId="{DF2D98FE-BEAE-46FD-89DF-7C53B3653193}" srcOrd="6" destOrd="0" presId="urn:microsoft.com/office/officeart/2005/8/layout/vList5"/>
    <dgm:cxn modelId="{4DD8241B-8E3F-4A70-A353-0B7833B073AE}" type="presParOf" srcId="{DF2D98FE-BEAE-46FD-89DF-7C53B3653193}" destId="{6016527D-9C2B-4652-A9A4-F4BD988ED0BC}" srcOrd="0" destOrd="0" presId="urn:microsoft.com/office/officeart/2005/8/layout/vList5"/>
    <dgm:cxn modelId="{3A6287D8-9933-4B2D-9154-F12D4962C632}" type="presParOf" srcId="{DF2D98FE-BEAE-46FD-89DF-7C53B3653193}" destId="{E373892B-1F83-4940-A74D-3A4A03FE2A82}" srcOrd="1" destOrd="0" presId="urn:microsoft.com/office/officeart/2005/8/layout/vList5"/>
    <dgm:cxn modelId="{6AACBEF8-B422-4357-8E6F-B90E29159D53}" type="presParOf" srcId="{62607C2B-0ED4-4F16-AE31-A4396DF52378}" destId="{14070943-17E1-4544-87B2-B4F4A14488B1}" srcOrd="7" destOrd="0" presId="urn:microsoft.com/office/officeart/2005/8/layout/vList5"/>
    <dgm:cxn modelId="{8A6EC0EB-59CB-4C0E-8251-CFF976154C20}" type="presParOf" srcId="{62607C2B-0ED4-4F16-AE31-A4396DF52378}" destId="{8AD196A1-B43F-4840-92F4-77C3D65A4668}" srcOrd="8" destOrd="0" presId="urn:microsoft.com/office/officeart/2005/8/layout/vList5"/>
    <dgm:cxn modelId="{F96D72DB-C549-4372-9BAD-297BB5DAE337}" type="presParOf" srcId="{8AD196A1-B43F-4840-92F4-77C3D65A4668}" destId="{FB61104F-3A58-4408-867F-58E2A016A983}" srcOrd="0" destOrd="0" presId="urn:microsoft.com/office/officeart/2005/8/layout/vList5"/>
    <dgm:cxn modelId="{8D3150F8-D7AC-4E7D-B4B7-19CDDE2D6610}" type="presParOf" srcId="{8AD196A1-B43F-4840-92F4-77C3D65A4668}" destId="{1CAF173F-0CE1-4541-B270-DC18B7CC2D86}"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64820"/>
          </a:xfrm>
          <a:prstGeom prst="rect">
            <a:avLst/>
          </a:prstGeom>
        </p:spPr>
        <p:txBody>
          <a:bodyPr vert="horz" lIns="91440" tIns="45720" rIns="91440" bIns="45720" rtlCol="0"/>
          <a:lstStyle>
            <a:lvl1pPr algn="r">
              <a:defRPr sz="1200"/>
            </a:lvl1pPr>
          </a:lstStyle>
          <a:p>
            <a:fld id="{A365E549-2879-4BC5-9238-DC68E88B8C43}" type="datetimeFigureOut">
              <a:rPr lang="en-US" smtClean="0"/>
              <a:t>4/13/2016</a:t>
            </a:fld>
            <a:endParaRPr lang="en-US"/>
          </a:p>
        </p:txBody>
      </p:sp>
      <p:sp>
        <p:nvSpPr>
          <p:cNvPr id="4" name="Slide Image Placeholder 3"/>
          <p:cNvSpPr>
            <a:spLocks noGrp="1" noRot="1" noChangeAspect="1"/>
          </p:cNvSpPr>
          <p:nvPr>
            <p:ph type="sldImg" idx="2"/>
          </p:nvPr>
        </p:nvSpPr>
        <p:spPr>
          <a:xfrm>
            <a:off x="1104900" y="696913"/>
            <a:ext cx="4648200"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15790"/>
            <a:ext cx="5486400" cy="418338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2971800" cy="46482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829967"/>
            <a:ext cx="2971800" cy="464820"/>
          </a:xfrm>
          <a:prstGeom prst="rect">
            <a:avLst/>
          </a:prstGeom>
        </p:spPr>
        <p:txBody>
          <a:bodyPr vert="horz" lIns="91440" tIns="45720" rIns="91440" bIns="45720" rtlCol="0" anchor="b"/>
          <a:lstStyle>
            <a:lvl1pPr algn="r">
              <a:defRPr sz="1200"/>
            </a:lvl1pPr>
          </a:lstStyle>
          <a:p>
            <a:fld id="{D1BB3F26-BD64-4AC9-9C76-38EA2AC7CC28}" type="slidenum">
              <a:rPr lang="en-US" smtClean="0"/>
              <a:t>‹#›</a:t>
            </a:fld>
            <a:endParaRPr lang="en-US"/>
          </a:p>
        </p:txBody>
      </p:sp>
    </p:spTree>
    <p:extLst>
      <p:ext uri="{BB962C8B-B14F-4D97-AF65-F5344CB8AC3E}">
        <p14:creationId xmlns:p14="http://schemas.microsoft.com/office/powerpoint/2010/main" val="29243379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1BB3F26-BD64-4AC9-9C76-38EA2AC7CC28}" type="slidenum">
              <a:rPr lang="en-US" smtClean="0"/>
              <a:t>1</a:t>
            </a:fld>
            <a:endParaRPr lang="en-US"/>
          </a:p>
        </p:txBody>
      </p:sp>
    </p:spTree>
    <p:extLst>
      <p:ext uri="{BB962C8B-B14F-4D97-AF65-F5344CB8AC3E}">
        <p14:creationId xmlns:p14="http://schemas.microsoft.com/office/powerpoint/2010/main" val="323456102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0" baseline="0" dirty="0" smtClean="0"/>
              <a:t>Answer: Not SMART.  The objective is action-oriented and realistic, but not specific, measureable, or time-sensitive. </a:t>
            </a:r>
            <a:endParaRPr lang="en-US" b="0" dirty="0" smtClean="0"/>
          </a:p>
          <a:p>
            <a:endParaRPr lang="en-US" dirty="0"/>
          </a:p>
        </p:txBody>
      </p:sp>
      <p:sp>
        <p:nvSpPr>
          <p:cNvPr id="4" name="Slide Number Placeholder 3"/>
          <p:cNvSpPr>
            <a:spLocks noGrp="1"/>
          </p:cNvSpPr>
          <p:nvPr>
            <p:ph type="sldNum" sz="quarter" idx="10"/>
          </p:nvPr>
        </p:nvSpPr>
        <p:spPr/>
        <p:txBody>
          <a:bodyPr/>
          <a:lstStyle/>
          <a:p>
            <a:fld id="{D1BB3F26-BD64-4AC9-9C76-38EA2AC7CC28}" type="slidenum">
              <a:rPr lang="en-US" smtClean="0"/>
              <a:t>10</a:t>
            </a:fld>
            <a:endParaRPr lang="en-US"/>
          </a:p>
        </p:txBody>
      </p:sp>
    </p:spTree>
    <p:extLst>
      <p:ext uri="{BB962C8B-B14F-4D97-AF65-F5344CB8AC3E}">
        <p14:creationId xmlns:p14="http://schemas.microsoft.com/office/powerpoint/2010/main" val="385324713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0" baseline="0" dirty="0" smtClean="0"/>
              <a:t>Answer: SMART.  The objective is specific, measureable, action-oriented, realistic, and time-sensitive. </a:t>
            </a:r>
            <a:endParaRPr lang="en-US" b="0" dirty="0" smtClean="0"/>
          </a:p>
          <a:p>
            <a:endParaRPr lang="en-US" dirty="0"/>
          </a:p>
        </p:txBody>
      </p:sp>
      <p:sp>
        <p:nvSpPr>
          <p:cNvPr id="4" name="Slide Number Placeholder 3"/>
          <p:cNvSpPr>
            <a:spLocks noGrp="1"/>
          </p:cNvSpPr>
          <p:nvPr>
            <p:ph type="sldNum" sz="quarter" idx="10"/>
          </p:nvPr>
        </p:nvSpPr>
        <p:spPr/>
        <p:txBody>
          <a:bodyPr/>
          <a:lstStyle/>
          <a:p>
            <a:fld id="{D1BB3F26-BD64-4AC9-9C76-38EA2AC7CC28}" type="slidenum">
              <a:rPr lang="en-US" smtClean="0"/>
              <a:t>11</a:t>
            </a:fld>
            <a:endParaRPr lang="en-US"/>
          </a:p>
        </p:txBody>
      </p:sp>
    </p:spTree>
    <p:extLst>
      <p:ext uri="{BB962C8B-B14F-4D97-AF65-F5344CB8AC3E}">
        <p14:creationId xmlns:p14="http://schemas.microsoft.com/office/powerpoint/2010/main" val="385324713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Once you have established SMART</a:t>
            </a:r>
            <a:r>
              <a:rPr lang="en-US" baseline="0" dirty="0" smtClean="0"/>
              <a:t> and</a:t>
            </a:r>
            <a:r>
              <a:rPr lang="en-US" dirty="0" smtClean="0"/>
              <a:t> operational incident objectives, how do you accomplish them?</a:t>
            </a:r>
            <a:r>
              <a:rPr lang="en-US" baseline="0" dirty="0" smtClean="0"/>
              <a:t> </a:t>
            </a:r>
          </a:p>
          <a:p>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While objectives establish the framework for incident operations, strategies and tactics are the tools needed to translate objectives into actions that get the necessary work done. </a:t>
            </a:r>
          </a:p>
          <a:p>
            <a:endParaRPr lang="en-US" dirty="0" smtClean="0"/>
          </a:p>
          <a:p>
            <a:r>
              <a:rPr lang="en-US" dirty="0" smtClean="0"/>
              <a:t>Strategies</a:t>
            </a:r>
            <a:r>
              <a:rPr lang="en-US" baseline="0" dirty="0" smtClean="0"/>
              <a:t> are</a:t>
            </a:r>
            <a:r>
              <a:rPr lang="en-US" dirty="0" smtClean="0"/>
              <a:t> the methods by which objectives are accomplished.</a:t>
            </a:r>
          </a:p>
          <a:p>
            <a:endParaRPr lang="en-US" dirty="0" smtClean="0"/>
          </a:p>
          <a:p>
            <a:r>
              <a:rPr lang="en-US" dirty="0" smtClean="0"/>
              <a:t>Tactics</a:t>
            </a:r>
            <a:r>
              <a:rPr lang="en-US" baseline="0" dirty="0" smtClean="0"/>
              <a:t> are the short-term, site-specific actions (based in strategy) that are completed to accomplish the objectives. The Incident Commander </a:t>
            </a:r>
            <a:r>
              <a:rPr lang="en-US" i="1" u="none" baseline="0" dirty="0" smtClean="0"/>
              <a:t>does not </a:t>
            </a:r>
            <a:r>
              <a:rPr lang="en-US" baseline="0" dirty="0" smtClean="0"/>
              <a:t>develop tactics. This is the Operations Chief’s responsibility. Tactics are generated from the Tactics meeting and are documented in the Incident Action Plan. Even though tactics are not developed by Incident Commanders, they should be familiar with the process and what good strategies and tactics look like.   </a:t>
            </a:r>
          </a:p>
          <a:p>
            <a:endParaRPr lang="en-US" baseline="0" dirty="0" smtClean="0"/>
          </a:p>
          <a:p>
            <a:r>
              <a:rPr lang="en-US" b="0" baseline="0" dirty="0" smtClean="0"/>
              <a:t>Developing objectives, strategies, and tactics has implications for current and future staffing and resources. </a:t>
            </a:r>
          </a:p>
          <a:p>
            <a:endParaRPr lang="en-US" b="0"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Many people struggle with understanding the difference between objectives, strategies, and tactics, or why we need to develop all three. One way to think about it is in terms of child’s questions. Children are known for continually asking “why.” They might ask a question, and when a parent gives an answer, they ask “but why?” several more times before they get the true answer. </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For example: </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Child: Why can’t I play outside? </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Parent: Because it’s raining. </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Child: But why?</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Parent: Because you’ll get all wet and dirty. </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Child: But why? </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Parent: Because you won’t have time to change out of wet clothes before you go to basketball practice. </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In an incident response, we want to be asking not why? why? why?, but how? how? how?. Each time you ask “how,” you are getting a more specific answer about what you need to do and how you will do it. The objectives, strategies, and tactics each get to a more specific level of “how.” They allow us to move from a </a:t>
            </a:r>
            <a:r>
              <a:rPr lang="en-US" b="1" baseline="0" dirty="0" smtClean="0"/>
              <a:t>framework</a:t>
            </a:r>
            <a:r>
              <a:rPr lang="en-US" baseline="0" dirty="0" smtClean="0"/>
              <a:t> for </a:t>
            </a:r>
            <a:r>
              <a:rPr lang="en-US" b="0" i="1" baseline="0" dirty="0" smtClean="0"/>
              <a:t>how</a:t>
            </a:r>
            <a:r>
              <a:rPr lang="en-US" b="0" baseline="0" dirty="0" smtClean="0"/>
              <a:t> the issues will be addressed, to a </a:t>
            </a:r>
            <a:r>
              <a:rPr lang="en-US" b="1" baseline="0" dirty="0" smtClean="0"/>
              <a:t>method</a:t>
            </a:r>
            <a:r>
              <a:rPr lang="en-US" b="0" baseline="0" dirty="0" smtClean="0"/>
              <a:t> for </a:t>
            </a:r>
            <a:r>
              <a:rPr lang="en-US" b="0" i="1" baseline="0" dirty="0" smtClean="0"/>
              <a:t>how</a:t>
            </a:r>
            <a:r>
              <a:rPr lang="en-US" b="0" baseline="0" dirty="0" smtClean="0"/>
              <a:t> solutions will be accomplished, to the </a:t>
            </a:r>
            <a:r>
              <a:rPr lang="en-US" b="1" baseline="0" dirty="0" smtClean="0"/>
              <a:t>specific actions</a:t>
            </a:r>
            <a:r>
              <a:rPr lang="en-US" b="0" baseline="0" dirty="0" smtClean="0"/>
              <a:t> for </a:t>
            </a:r>
            <a:r>
              <a:rPr lang="en-US" b="0" i="1" baseline="0" dirty="0" smtClean="0"/>
              <a:t>how </a:t>
            </a:r>
            <a:r>
              <a:rPr lang="en-US" b="0" i="0" baseline="0" dirty="0" smtClean="0"/>
              <a:t>it’ll get done.</a:t>
            </a:r>
          </a:p>
          <a:p>
            <a:pPr marL="0" marR="0" indent="0" algn="l" defTabSz="914400" rtl="0" eaLnBrk="1" fontAlgn="auto" latinLnBrk="0" hangingPunct="1">
              <a:lnSpc>
                <a:spcPct val="100000"/>
              </a:lnSpc>
              <a:spcBef>
                <a:spcPts val="0"/>
              </a:spcBef>
              <a:spcAft>
                <a:spcPts val="0"/>
              </a:spcAft>
              <a:buClrTx/>
              <a:buSzTx/>
              <a:buFontTx/>
              <a:buNone/>
              <a:tabLst/>
              <a:defRPr/>
            </a:pPr>
            <a:endParaRPr lang="en-US" b="0" i="0"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0" i="0" baseline="0" dirty="0" smtClean="0"/>
              <a:t>For example: </a:t>
            </a:r>
          </a:p>
          <a:p>
            <a:pPr marL="0" marR="0" indent="0" algn="l" defTabSz="914400" rtl="0" eaLnBrk="1" fontAlgn="auto" latinLnBrk="0" hangingPunct="1">
              <a:lnSpc>
                <a:spcPct val="100000"/>
              </a:lnSpc>
              <a:spcBef>
                <a:spcPts val="0"/>
              </a:spcBef>
              <a:spcAft>
                <a:spcPts val="0"/>
              </a:spcAft>
              <a:buClrTx/>
              <a:buSzTx/>
              <a:buFontTx/>
              <a:buNone/>
              <a:tabLst/>
              <a:defRPr/>
            </a:pPr>
            <a:r>
              <a:rPr lang="en-US" b="0" i="0" baseline="0" dirty="0" smtClean="0"/>
              <a:t>Responder 1:  How will we address the issues?</a:t>
            </a:r>
          </a:p>
          <a:p>
            <a:pPr marL="0" marR="0" indent="0" algn="l" defTabSz="914400" rtl="0" eaLnBrk="1" fontAlgn="auto" latinLnBrk="0" hangingPunct="1">
              <a:lnSpc>
                <a:spcPct val="100000"/>
              </a:lnSpc>
              <a:spcBef>
                <a:spcPts val="0"/>
              </a:spcBef>
              <a:spcAft>
                <a:spcPts val="0"/>
              </a:spcAft>
              <a:buClrTx/>
              <a:buSzTx/>
              <a:buFontTx/>
              <a:buNone/>
              <a:tabLst/>
              <a:defRPr/>
            </a:pPr>
            <a:r>
              <a:rPr lang="en-US" b="0" i="0" baseline="0" dirty="0" smtClean="0"/>
              <a:t>Responder 2: By identifying and working towards these goals. (objectives)</a:t>
            </a:r>
          </a:p>
          <a:p>
            <a:pPr marL="0" marR="0" indent="0" algn="l" defTabSz="914400" rtl="0" eaLnBrk="1" fontAlgn="auto" latinLnBrk="0" hangingPunct="1">
              <a:lnSpc>
                <a:spcPct val="100000"/>
              </a:lnSpc>
              <a:spcBef>
                <a:spcPts val="0"/>
              </a:spcBef>
              <a:spcAft>
                <a:spcPts val="0"/>
              </a:spcAft>
              <a:buClrTx/>
              <a:buSzTx/>
              <a:buFontTx/>
              <a:buNone/>
              <a:tabLst/>
              <a:defRPr/>
            </a:pPr>
            <a:r>
              <a:rPr lang="en-US" b="0" i="0" baseline="0" dirty="0" smtClean="0"/>
              <a:t>Responder 1: How will accomplish those goals/solutions? </a:t>
            </a:r>
          </a:p>
          <a:p>
            <a:pPr marL="0" marR="0" indent="0" algn="l" defTabSz="914400" rtl="0" eaLnBrk="1" fontAlgn="auto" latinLnBrk="0" hangingPunct="1">
              <a:lnSpc>
                <a:spcPct val="100000"/>
              </a:lnSpc>
              <a:spcBef>
                <a:spcPts val="0"/>
              </a:spcBef>
              <a:spcAft>
                <a:spcPts val="0"/>
              </a:spcAft>
              <a:buClrTx/>
              <a:buSzTx/>
              <a:buFontTx/>
              <a:buNone/>
              <a:tabLst/>
              <a:defRPr/>
            </a:pPr>
            <a:r>
              <a:rPr lang="en-US" b="0" i="0" baseline="0" dirty="0" smtClean="0"/>
              <a:t>Responder 2: By using these methods. (strategies)</a:t>
            </a:r>
          </a:p>
          <a:p>
            <a:pPr marL="0" marR="0" indent="0" algn="l" defTabSz="914400" rtl="0" eaLnBrk="1" fontAlgn="auto" latinLnBrk="0" hangingPunct="1">
              <a:lnSpc>
                <a:spcPct val="100000"/>
              </a:lnSpc>
              <a:spcBef>
                <a:spcPts val="0"/>
              </a:spcBef>
              <a:spcAft>
                <a:spcPts val="0"/>
              </a:spcAft>
              <a:buClrTx/>
              <a:buSzTx/>
              <a:buFontTx/>
              <a:buNone/>
              <a:tabLst/>
              <a:defRPr/>
            </a:pPr>
            <a:r>
              <a:rPr lang="en-US" b="0" i="0" baseline="0" dirty="0" smtClean="0"/>
              <a:t>Responder 1: How will we get it done with those methods?</a:t>
            </a:r>
          </a:p>
          <a:p>
            <a:pPr marL="0" marR="0" indent="0" algn="l" defTabSz="914400" rtl="0" eaLnBrk="1" fontAlgn="auto" latinLnBrk="0" hangingPunct="1">
              <a:lnSpc>
                <a:spcPct val="100000"/>
              </a:lnSpc>
              <a:spcBef>
                <a:spcPts val="0"/>
              </a:spcBef>
              <a:spcAft>
                <a:spcPts val="0"/>
              </a:spcAft>
              <a:buClrTx/>
              <a:buSzTx/>
              <a:buFontTx/>
              <a:buNone/>
              <a:tabLst/>
              <a:defRPr/>
            </a:pPr>
            <a:r>
              <a:rPr lang="en-US" b="0" i="0" baseline="0" dirty="0" smtClean="0"/>
              <a:t>Responder 2: By taking these specific actions. (tactics)</a:t>
            </a:r>
          </a:p>
          <a:p>
            <a:endParaRPr lang="en-US" b="0" baseline="0" dirty="0" smtClean="0"/>
          </a:p>
          <a:p>
            <a:endParaRPr lang="en-US" baseline="0" dirty="0" smtClean="0"/>
          </a:p>
        </p:txBody>
      </p:sp>
      <p:sp>
        <p:nvSpPr>
          <p:cNvPr id="4" name="Slide Number Placeholder 3"/>
          <p:cNvSpPr>
            <a:spLocks noGrp="1"/>
          </p:cNvSpPr>
          <p:nvPr>
            <p:ph type="sldNum" sz="quarter" idx="10"/>
          </p:nvPr>
        </p:nvSpPr>
        <p:spPr/>
        <p:txBody>
          <a:bodyPr/>
          <a:lstStyle/>
          <a:p>
            <a:fld id="{D1BB3F26-BD64-4AC9-9C76-38EA2AC7CC28}" type="slidenum">
              <a:rPr lang="en-US" smtClean="0"/>
              <a:t>12</a:t>
            </a:fld>
            <a:endParaRPr lang="en-US"/>
          </a:p>
        </p:txBody>
      </p:sp>
    </p:spTree>
    <p:extLst>
      <p:ext uri="{BB962C8B-B14F-4D97-AF65-F5344CB8AC3E}">
        <p14:creationId xmlns:p14="http://schemas.microsoft.com/office/powerpoint/2010/main" val="416427091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Let’s take a look at a</a:t>
            </a:r>
            <a:r>
              <a:rPr lang="en-US" baseline="0" dirty="0" smtClean="0"/>
              <a:t> specific </a:t>
            </a:r>
            <a:r>
              <a:rPr lang="en-US" dirty="0" smtClean="0"/>
              <a:t>example</a:t>
            </a:r>
            <a:r>
              <a:rPr lang="en-US" baseline="0" dirty="0" smtClean="0"/>
              <a:t> of an objective, strategy, and tactics relating to pandemic influenza. </a:t>
            </a:r>
          </a:p>
          <a:p>
            <a:endParaRPr lang="en-US" baseline="0" dirty="0" smtClean="0"/>
          </a:p>
          <a:p>
            <a:r>
              <a:rPr lang="en-US" sz="2800" dirty="0" smtClean="0">
                <a:solidFill>
                  <a:srgbClr val="FF0000"/>
                </a:solidFill>
              </a:rPr>
              <a:t>Objective: </a:t>
            </a:r>
            <a:r>
              <a:rPr lang="en-US" sz="2800" dirty="0" smtClean="0"/>
              <a:t>By Tuesday, Human Resources will implement the social distancing policy from the department’s All-Hazards Plan to ensure health of staff.</a:t>
            </a:r>
          </a:p>
          <a:p>
            <a:endParaRPr lang="en-US" sz="500" dirty="0" smtClean="0"/>
          </a:p>
          <a:p>
            <a:r>
              <a:rPr lang="en-US" sz="2800" dirty="0" smtClean="0">
                <a:solidFill>
                  <a:srgbClr val="FF0000"/>
                </a:solidFill>
              </a:rPr>
              <a:t>Strategy: </a:t>
            </a:r>
            <a:r>
              <a:rPr lang="en-US" sz="2800" dirty="0" smtClean="0"/>
              <a:t>Activate procedures for social distancing to maintain employee health. </a:t>
            </a:r>
          </a:p>
          <a:p>
            <a:endParaRPr lang="en-US" sz="1400" dirty="0" smtClean="0"/>
          </a:p>
          <a:p>
            <a:r>
              <a:rPr lang="en-US" sz="2800" dirty="0" smtClean="0">
                <a:solidFill>
                  <a:srgbClr val="FF0000"/>
                </a:solidFill>
              </a:rPr>
              <a:t>Tactics: </a:t>
            </a:r>
            <a:r>
              <a:rPr lang="en-US" sz="2800" dirty="0" smtClean="0"/>
              <a:t>Cancel all meetings and non-essential travel. </a:t>
            </a:r>
          </a:p>
          <a:p>
            <a:pPr lvl="1"/>
            <a:r>
              <a:rPr lang="en-US" sz="2800" dirty="0" smtClean="0"/>
              <a:t> Implement work-from-home strategies. </a:t>
            </a:r>
            <a:endParaRPr lang="en-US" baseline="0" dirty="0" smtClean="0"/>
          </a:p>
          <a:p>
            <a:endParaRPr lang="en-US" baseline="0" dirty="0" smtClean="0"/>
          </a:p>
          <a:p>
            <a:r>
              <a:rPr lang="en-US" baseline="0" dirty="0" smtClean="0"/>
              <a:t>As you can see, the objective establishes a specific purpose, the strategy provides a method, and the tactics offer strategy-based actions to meet the objective.  </a:t>
            </a:r>
            <a:endParaRPr lang="en-US" dirty="0" smtClean="0"/>
          </a:p>
          <a:p>
            <a:endParaRPr lang="en-US" dirty="0" smtClean="0"/>
          </a:p>
          <a:p>
            <a:r>
              <a:rPr lang="en-US" b="1" i="1" dirty="0" smtClean="0"/>
              <a:t>Instructor</a:t>
            </a:r>
            <a:r>
              <a:rPr lang="en-US" b="1" i="1" baseline="0" dirty="0" smtClean="0"/>
              <a:t> Note: Divide the participants into small groups and hand out the Objectives, Strategies, Tactics Exercise Handout, giving one objective to each group. Have each group identify a strategy(s) and tactics for the objective provided, and share out with the larger group. </a:t>
            </a:r>
          </a:p>
          <a:p>
            <a:endParaRPr lang="en-US" baseline="0" dirty="0" smtClean="0"/>
          </a:p>
          <a:p>
            <a:endParaRPr lang="en-US" b="0" baseline="0" dirty="0" smtClean="0"/>
          </a:p>
          <a:p>
            <a:endParaRPr lang="en-US" b="1" baseline="0" dirty="0" smtClean="0"/>
          </a:p>
          <a:p>
            <a:endParaRPr lang="en-US" baseline="0" dirty="0" smtClean="0"/>
          </a:p>
          <a:p>
            <a:endParaRPr lang="en-US" baseline="0" dirty="0" smtClean="0"/>
          </a:p>
        </p:txBody>
      </p:sp>
      <p:sp>
        <p:nvSpPr>
          <p:cNvPr id="4" name="Slide Number Placeholder 3"/>
          <p:cNvSpPr>
            <a:spLocks noGrp="1"/>
          </p:cNvSpPr>
          <p:nvPr>
            <p:ph type="sldNum" sz="quarter" idx="10"/>
          </p:nvPr>
        </p:nvSpPr>
        <p:spPr/>
        <p:txBody>
          <a:bodyPr/>
          <a:lstStyle/>
          <a:p>
            <a:fld id="{D1BB3F26-BD64-4AC9-9C76-38EA2AC7CC28}" type="slidenum">
              <a:rPr lang="en-US" smtClean="0"/>
              <a:t>13</a:t>
            </a:fld>
            <a:endParaRPr lang="en-US"/>
          </a:p>
        </p:txBody>
      </p:sp>
    </p:spTree>
    <p:extLst>
      <p:ext uri="{BB962C8B-B14F-4D97-AF65-F5344CB8AC3E}">
        <p14:creationId xmlns:p14="http://schemas.microsoft.com/office/powerpoint/2010/main" val="167492632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Our first management</a:t>
            </a:r>
            <a:r>
              <a:rPr lang="en-US" baseline="0" dirty="0" smtClean="0"/>
              <a:t> tool focused on developing SMART objectives to guide the operation and provide direction to the team. </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We are now going to move into the second management tool, the Planning P. </a:t>
            </a:r>
            <a:endParaRPr lang="en-US" dirty="0" smtClean="0"/>
          </a:p>
          <a:p>
            <a:endParaRPr lang="en-US" dirty="0"/>
          </a:p>
        </p:txBody>
      </p:sp>
      <p:sp>
        <p:nvSpPr>
          <p:cNvPr id="4" name="Slide Number Placeholder 3"/>
          <p:cNvSpPr>
            <a:spLocks noGrp="1"/>
          </p:cNvSpPr>
          <p:nvPr>
            <p:ph type="sldNum" sz="quarter" idx="10"/>
          </p:nvPr>
        </p:nvSpPr>
        <p:spPr/>
        <p:txBody>
          <a:bodyPr/>
          <a:lstStyle/>
          <a:p>
            <a:fld id="{D1BB3F26-BD64-4AC9-9C76-38EA2AC7CC28}" type="slidenum">
              <a:rPr lang="en-US" smtClean="0"/>
              <a:t>14</a:t>
            </a:fld>
            <a:endParaRPr lang="en-US"/>
          </a:p>
        </p:txBody>
      </p:sp>
    </p:spTree>
    <p:extLst>
      <p:ext uri="{BB962C8B-B14F-4D97-AF65-F5344CB8AC3E}">
        <p14:creationId xmlns:p14="http://schemas.microsoft.com/office/powerpoint/2010/main" val="197400670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Incident objectives, strategies,</a:t>
            </a:r>
            <a:r>
              <a:rPr lang="en-US" baseline="0" dirty="0" smtClean="0"/>
              <a:t> and tactics do not just appear out of thin air; there must be a planning process for developing and modifying them based on the incident. </a:t>
            </a:r>
          </a:p>
          <a:p>
            <a:endParaRPr lang="en-US" baseline="0" dirty="0" smtClean="0"/>
          </a:p>
          <a:p>
            <a:r>
              <a:rPr lang="en-US" dirty="0" smtClean="0"/>
              <a:t>The Planning P</a:t>
            </a:r>
            <a:r>
              <a:rPr lang="en-US" baseline="0" dirty="0" smtClean="0"/>
              <a:t> </a:t>
            </a:r>
            <a:r>
              <a:rPr lang="en-US" dirty="0" smtClean="0"/>
              <a:t>is in</a:t>
            </a:r>
            <a:r>
              <a:rPr lang="en-US" baseline="0" dirty="0" smtClean="0"/>
              <a:t> important tool and guide to the incident planning steps and processes. </a:t>
            </a:r>
          </a:p>
          <a:p>
            <a:endParaRPr lang="en-US" baseline="0" dirty="0" smtClean="0"/>
          </a:p>
          <a:p>
            <a:r>
              <a:rPr lang="en-US" baseline="0" dirty="0" smtClean="0"/>
              <a:t>The process outlined in the Planning P has proved useful for both simple and complex incidents. </a:t>
            </a:r>
          </a:p>
          <a:p>
            <a:endParaRPr lang="en-US" baseline="0" dirty="0" smtClean="0"/>
          </a:p>
          <a:p>
            <a:r>
              <a:rPr lang="en-US" baseline="0" dirty="0" smtClean="0"/>
              <a:t>The bottom leg of the P describes the initial response period, while the top circular part describes each operational planning period cycle. </a:t>
            </a:r>
          </a:p>
          <a:p>
            <a:endParaRPr lang="en-US" baseline="0" dirty="0" smtClean="0"/>
          </a:p>
          <a:p>
            <a:r>
              <a:rPr lang="en-US" baseline="0" dirty="0" smtClean="0"/>
              <a:t>We’re assuming that you all are familiar with the Planning P. However, our research and evaluations have indicated that Incident Commanders are not fully comfortable with applying the steps of the Planning P. </a:t>
            </a:r>
          </a:p>
          <a:p>
            <a:endParaRPr lang="en-US" baseline="0" dirty="0" smtClean="0"/>
          </a:p>
          <a:p>
            <a:r>
              <a:rPr lang="en-US" baseline="0" dirty="0" smtClean="0"/>
              <a:t>If the Incident Commander has a good grasp of the Planning P process, they are able to lead their team more effectively in a response. </a:t>
            </a:r>
          </a:p>
          <a:p>
            <a:endParaRPr lang="en-US" dirty="0"/>
          </a:p>
        </p:txBody>
      </p:sp>
      <p:sp>
        <p:nvSpPr>
          <p:cNvPr id="4" name="Slide Number Placeholder 3"/>
          <p:cNvSpPr>
            <a:spLocks noGrp="1"/>
          </p:cNvSpPr>
          <p:nvPr>
            <p:ph type="sldNum" sz="quarter" idx="10"/>
          </p:nvPr>
        </p:nvSpPr>
        <p:spPr/>
        <p:txBody>
          <a:bodyPr/>
          <a:lstStyle/>
          <a:p>
            <a:fld id="{7D023BB0-9D4A-4CE6-8B45-2982F717B005}" type="slidenum">
              <a:rPr lang="en-US" smtClean="0"/>
              <a:t>15</a:t>
            </a:fld>
            <a:endParaRPr lang="en-US" dirty="0"/>
          </a:p>
        </p:txBody>
      </p:sp>
    </p:spTree>
    <p:extLst>
      <p:ext uri="{BB962C8B-B14F-4D97-AF65-F5344CB8AC3E}">
        <p14:creationId xmlns:p14="http://schemas.microsoft.com/office/powerpoint/2010/main" val="104094414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As a supplement to</a:t>
            </a:r>
            <a:r>
              <a:rPr lang="en-US" baseline="0" dirty="0" smtClean="0"/>
              <a:t> the general Planning P, the U.S. Coast Guard developed role-specific Planning P’s, which describes the tasks completed by each position for each step of the Planning P. </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In your handouts, there is a copy of the “Operational Planning ‘P’ for Command Activities.” </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This handout outlines the role of the Incident Commander at each step of the Planning P. We will now work our way around the Planning P, highlighting your role as Incident Commander.  </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You will notice that the color-coded boxes correspond with the Planning P step of the same color. </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Note: This handout often uses the acronym “UC” for Unified Command, instead of IC for Incident Commander. You may have either based on your health department structure and the nature of the response.</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endParaRPr lang="en-US" dirty="0"/>
          </a:p>
        </p:txBody>
      </p:sp>
      <p:sp>
        <p:nvSpPr>
          <p:cNvPr id="4" name="Slide Number Placeholder 3"/>
          <p:cNvSpPr>
            <a:spLocks noGrp="1"/>
          </p:cNvSpPr>
          <p:nvPr>
            <p:ph type="sldNum" sz="quarter" idx="10"/>
          </p:nvPr>
        </p:nvSpPr>
        <p:spPr/>
        <p:txBody>
          <a:bodyPr/>
          <a:lstStyle/>
          <a:p>
            <a:fld id="{7D023BB0-9D4A-4CE6-8B45-2982F717B005}" type="slidenum">
              <a:rPr lang="en-US" smtClean="0"/>
              <a:t>16</a:t>
            </a:fld>
            <a:endParaRPr lang="en-US" dirty="0"/>
          </a:p>
        </p:txBody>
      </p:sp>
    </p:spTree>
    <p:extLst>
      <p:ext uri="{BB962C8B-B14F-4D97-AF65-F5344CB8AC3E}">
        <p14:creationId xmlns:p14="http://schemas.microsoft.com/office/powerpoint/2010/main" val="104094414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i="1" dirty="0" smtClean="0"/>
              <a:t>Instructor</a:t>
            </a:r>
            <a:r>
              <a:rPr lang="en-US" b="1" i="1" baseline="0" dirty="0" smtClean="0"/>
              <a:t> Note: In the next few slides, walk through the role of the IC for each section of the Planning P as described in the boxes. </a:t>
            </a:r>
            <a:endParaRPr lang="en-US" b="1" i="1"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This slide describes the IC</a:t>
            </a:r>
            <a:r>
              <a:rPr lang="en-US" baseline="0" dirty="0" smtClean="0"/>
              <a:t> actions that are part of the initial response “leg” of the Planning P. These sections will often occur in a short time-frame and may overlap. Some roles of the IC may not apply in situations when there is not a Unified Command. </a:t>
            </a: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1" dirty="0" smtClean="0"/>
              <a:t>Initial Response: </a:t>
            </a:r>
            <a:r>
              <a:rPr lang="en-US" dirty="0" smtClean="0"/>
              <a:t>The</a:t>
            </a:r>
            <a:r>
              <a:rPr lang="en-US" baseline="0" dirty="0" smtClean="0"/>
              <a:t> IC is notified of the incident and ensures the initial response is deployed. They provide direction and monitor initial response operations as needed. </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1" baseline="0" dirty="0" smtClean="0"/>
              <a:t>Incident Brief ICS-201: </a:t>
            </a:r>
            <a:r>
              <a:rPr lang="en-US" baseline="0" dirty="0" smtClean="0"/>
              <a:t>The Incident Commander receives the initial briefing. During this time, they clarify information, determine complexity, provide interim direction, initiate change of command, determine players, ensure interagency notifications, and brief supervisors. </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1" baseline="0" dirty="0" smtClean="0"/>
              <a:t>Initial IC/ UC meeting: </a:t>
            </a:r>
            <a:r>
              <a:rPr lang="en-US" b="0" baseline="0" dirty="0" smtClean="0"/>
              <a:t>T</a:t>
            </a:r>
            <a:r>
              <a:rPr lang="en-US" baseline="0" dirty="0" smtClean="0"/>
              <a:t>he IC finalizes and clarifies the IC/ UC structure, roles, and responsibilities, identifies the operational period, overall response organization and support facilities, selects the Operations Chief, and makes key decisions. </a:t>
            </a:r>
          </a:p>
          <a:p>
            <a:endParaRPr lang="en-US" dirty="0"/>
          </a:p>
        </p:txBody>
      </p:sp>
      <p:sp>
        <p:nvSpPr>
          <p:cNvPr id="4" name="Slide Number Placeholder 3"/>
          <p:cNvSpPr>
            <a:spLocks noGrp="1"/>
          </p:cNvSpPr>
          <p:nvPr>
            <p:ph type="sldNum" sz="quarter" idx="10"/>
          </p:nvPr>
        </p:nvSpPr>
        <p:spPr/>
        <p:txBody>
          <a:bodyPr/>
          <a:lstStyle/>
          <a:p>
            <a:fld id="{7D023BB0-9D4A-4CE6-8B45-2982F717B005}" type="slidenum">
              <a:rPr lang="en-US" smtClean="0"/>
              <a:t>17</a:t>
            </a:fld>
            <a:endParaRPr lang="en-US" dirty="0"/>
          </a:p>
        </p:txBody>
      </p:sp>
    </p:spTree>
    <p:extLst>
      <p:ext uri="{BB962C8B-B14F-4D97-AF65-F5344CB8AC3E}">
        <p14:creationId xmlns:p14="http://schemas.microsoft.com/office/powerpoint/2010/main" val="104094414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These next few slides describe</a:t>
            </a:r>
            <a:r>
              <a:rPr lang="en-US" baseline="0" dirty="0" smtClean="0"/>
              <a:t> the</a:t>
            </a:r>
            <a:r>
              <a:rPr lang="en-US" dirty="0" smtClean="0"/>
              <a:t> IC</a:t>
            </a:r>
            <a:r>
              <a:rPr lang="en-US" baseline="0" dirty="0" smtClean="0"/>
              <a:t> responsibilities that are part of each operational period, the “circular” part of the Planning P.</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1" baseline="0" dirty="0" smtClean="0"/>
              <a:t>IC/ UC Develop/ Update Objectives Meeting: </a:t>
            </a:r>
            <a:r>
              <a:rPr lang="en-US" b="0" baseline="0" dirty="0" smtClean="0"/>
              <a:t>Here, the IC establishes priorities and limitations, develops incident objectives, identifies relevant Standard Operating Procedures (SOP’s), policies, and procedures, and determines staff assignments and UC workload division.</a:t>
            </a:r>
            <a:endParaRPr lang="en-US" b="1"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b="1"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1" baseline="0" dirty="0" smtClean="0"/>
              <a:t>Command and General Staff Meeting/ Briefing: </a:t>
            </a:r>
            <a:r>
              <a:rPr lang="en-US" b="0" baseline="0" dirty="0" smtClean="0"/>
              <a:t>In this meeting, the Incident Commander meets and briefs command and general staff on direction, objectives, and priorities, assigns work tasks, and resolves problems and clarifies roles. </a:t>
            </a:r>
            <a:endParaRPr lang="en-US" b="1" dirty="0" smtClean="0"/>
          </a:p>
          <a:p>
            <a:endParaRPr lang="en-US" dirty="0"/>
          </a:p>
        </p:txBody>
      </p:sp>
      <p:sp>
        <p:nvSpPr>
          <p:cNvPr id="4" name="Slide Number Placeholder 3"/>
          <p:cNvSpPr>
            <a:spLocks noGrp="1"/>
          </p:cNvSpPr>
          <p:nvPr>
            <p:ph type="sldNum" sz="quarter" idx="10"/>
          </p:nvPr>
        </p:nvSpPr>
        <p:spPr/>
        <p:txBody>
          <a:bodyPr/>
          <a:lstStyle/>
          <a:p>
            <a:fld id="{7D023BB0-9D4A-4CE6-8B45-2982F717B005}" type="slidenum">
              <a:rPr lang="en-US" smtClean="0"/>
              <a:t>18</a:t>
            </a:fld>
            <a:endParaRPr lang="en-US" dirty="0"/>
          </a:p>
        </p:txBody>
      </p:sp>
    </p:spTree>
    <p:extLst>
      <p:ext uri="{BB962C8B-B14F-4D97-AF65-F5344CB8AC3E}">
        <p14:creationId xmlns:p14="http://schemas.microsoft.com/office/powerpoint/2010/main" val="104094414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baseline="0" dirty="0" smtClean="0"/>
              <a:t>Next in the Planning P comes the Tactics Meeting.</a:t>
            </a:r>
          </a:p>
          <a:p>
            <a:endParaRPr lang="en-US" b="1" baseline="0" dirty="0" smtClean="0"/>
          </a:p>
          <a:p>
            <a:r>
              <a:rPr lang="en-US" b="1" baseline="0" dirty="0" smtClean="0"/>
              <a:t>Preparing for the Tactics Meeting: </a:t>
            </a:r>
            <a:r>
              <a:rPr lang="en-US" b="0" baseline="0" dirty="0" smtClean="0"/>
              <a:t>At this time, the IC receives the operations briefing and meets one-on-one with Incident Management Team members to follow up on assignments and provide further guidance as needed. </a:t>
            </a:r>
            <a:endParaRPr lang="en-US" b="1" baseline="0" dirty="0" smtClean="0"/>
          </a:p>
          <a:p>
            <a:endParaRPr lang="en-US" b="1" baseline="0" dirty="0" smtClean="0"/>
          </a:p>
          <a:p>
            <a:r>
              <a:rPr lang="en-US" b="1" baseline="0" dirty="0" smtClean="0"/>
              <a:t>Tactics Meeting: </a:t>
            </a:r>
            <a:r>
              <a:rPr lang="en-US" b="0" baseline="0" dirty="0" smtClean="0"/>
              <a:t>The Tactics Meeting is led by the Operations Chief to develop the tactics and complete ICS forms 215 and 215A. The IC does not attend, but</a:t>
            </a:r>
            <a:r>
              <a:rPr lang="en-US" baseline="0" dirty="0" smtClean="0"/>
              <a:t> should check-in with Command and General staff after</a:t>
            </a:r>
            <a:r>
              <a:rPr lang="en-US" baseline="0" dirty="0"/>
              <a:t> </a:t>
            </a:r>
            <a:r>
              <a:rPr lang="en-US" baseline="0" dirty="0" smtClean="0"/>
              <a:t>the Tactics Meeting.</a:t>
            </a:r>
          </a:p>
          <a:p>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0" baseline="0" dirty="0" smtClean="0"/>
              <a:t>Again, t</a:t>
            </a:r>
            <a:r>
              <a:rPr lang="en-US" b="0" dirty="0" smtClean="0"/>
              <a:t>actics</a:t>
            </a:r>
            <a:r>
              <a:rPr lang="en-US" b="0" baseline="0" dirty="0" smtClean="0"/>
              <a:t> are the short-term, site-specific actions (based in strategy) that are completed to accomplish the objectives. </a:t>
            </a:r>
            <a:r>
              <a:rPr lang="en-US" b="1" baseline="0" dirty="0" smtClean="0"/>
              <a:t>They are the specific actions “how” something will get done. </a:t>
            </a:r>
          </a:p>
          <a:p>
            <a:endParaRPr lang="en-US" baseline="0" dirty="0" smtClean="0"/>
          </a:p>
        </p:txBody>
      </p:sp>
      <p:sp>
        <p:nvSpPr>
          <p:cNvPr id="4" name="Slide Number Placeholder 3"/>
          <p:cNvSpPr>
            <a:spLocks noGrp="1"/>
          </p:cNvSpPr>
          <p:nvPr>
            <p:ph type="sldNum" sz="quarter" idx="10"/>
          </p:nvPr>
        </p:nvSpPr>
        <p:spPr/>
        <p:txBody>
          <a:bodyPr/>
          <a:lstStyle/>
          <a:p>
            <a:fld id="{7D023BB0-9D4A-4CE6-8B45-2982F717B005}" type="slidenum">
              <a:rPr lang="en-US" smtClean="0"/>
              <a:t>19</a:t>
            </a:fld>
            <a:endParaRPr lang="en-US" dirty="0"/>
          </a:p>
        </p:txBody>
      </p:sp>
    </p:spTree>
    <p:extLst>
      <p:ext uri="{BB962C8B-B14F-4D97-AF65-F5344CB8AC3E}">
        <p14:creationId xmlns:p14="http://schemas.microsoft.com/office/powerpoint/2010/main" val="10409441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objectives for this module are</a:t>
            </a:r>
            <a:r>
              <a:rPr lang="en-US" baseline="0" dirty="0" smtClean="0"/>
              <a:t> focused on three management tools you will use to guide the response: objectives, the Planning P, and ICS forms. The objectives are:</a:t>
            </a:r>
          </a:p>
          <a:p>
            <a:endParaRPr lang="en-US" baseline="0" dirty="0" smtClean="0"/>
          </a:p>
          <a:p>
            <a:pPr marL="228600" indent="-228600">
              <a:buFont typeface="+mj-lt"/>
              <a:buAutoNum type="arabicPeriod"/>
            </a:pPr>
            <a:r>
              <a:rPr lang="en-US" sz="1200" dirty="0" smtClean="0"/>
              <a:t>Describe the difference between management objectives and incident objectives. </a:t>
            </a:r>
          </a:p>
          <a:p>
            <a:pPr marL="228600" indent="-228600">
              <a:buFont typeface="+mj-lt"/>
              <a:buAutoNum type="arabicPeriod"/>
            </a:pPr>
            <a:r>
              <a:rPr lang="en-US" sz="1200" dirty="0" smtClean="0"/>
              <a:t>Describe how to link objectives with response activities.</a:t>
            </a:r>
          </a:p>
          <a:p>
            <a:pPr marL="228600" indent="-228600">
              <a:buFont typeface="+mj-lt"/>
              <a:buAutoNum type="arabicPeriod"/>
            </a:pPr>
            <a:r>
              <a:rPr lang="en-US" sz="1200" dirty="0" smtClean="0"/>
              <a:t>Describe the process of leading the Incident Management Team through the Planning P.</a:t>
            </a:r>
          </a:p>
          <a:p>
            <a:pPr marL="228600" indent="-228600">
              <a:buFont typeface="+mj-lt"/>
              <a:buAutoNum type="arabicPeriod"/>
            </a:pPr>
            <a:r>
              <a:rPr lang="en-US" sz="1200" dirty="0" smtClean="0"/>
              <a:t>Identify the forms necessary to complete the Planning P</a:t>
            </a:r>
            <a:r>
              <a:rPr lang="en-US" dirty="0"/>
              <a:t>.</a:t>
            </a:r>
            <a:endParaRPr lang="en-US" sz="1200" dirty="0" smtClean="0"/>
          </a:p>
          <a:p>
            <a:endParaRPr lang="en-US" baseline="0" dirty="0" smtClean="0"/>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D1BB3F26-BD64-4AC9-9C76-38EA2AC7CC28}" type="slidenum">
              <a:rPr lang="en-US" smtClean="0"/>
              <a:t>2</a:t>
            </a:fld>
            <a:endParaRPr lang="en-US"/>
          </a:p>
        </p:txBody>
      </p:sp>
    </p:spTree>
    <p:extLst>
      <p:ext uri="{BB962C8B-B14F-4D97-AF65-F5344CB8AC3E}">
        <p14:creationId xmlns:p14="http://schemas.microsoft.com/office/powerpoint/2010/main" val="246299991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a:t>
            </a:r>
            <a:r>
              <a:rPr lang="en-US" baseline="0" dirty="0" smtClean="0"/>
              <a:t> Pl</a:t>
            </a:r>
            <a:r>
              <a:rPr lang="en-US" dirty="0" smtClean="0"/>
              <a:t>anning Meeting follows the Tactics Meeting</a:t>
            </a:r>
            <a:r>
              <a:rPr lang="en-US" baseline="0" dirty="0" smtClean="0"/>
              <a:t> in the Planning P. </a:t>
            </a:r>
          </a:p>
          <a:p>
            <a:endParaRPr lang="en-US" baseline="0" dirty="0" smtClean="0"/>
          </a:p>
          <a:p>
            <a:r>
              <a:rPr lang="en-US" b="1" baseline="0" dirty="0" smtClean="0"/>
              <a:t>Preparing for the Planning Meeting: </a:t>
            </a:r>
            <a:r>
              <a:rPr lang="en-US" b="0" baseline="0" dirty="0" smtClean="0"/>
              <a:t>The Incident Commander receives the operations briefing, and reviews assignments, objectives, and decisions. If there is a Unified Command, the IC will also coordinate who within the UC will present remarks.</a:t>
            </a:r>
          </a:p>
          <a:p>
            <a:endParaRPr lang="en-US" b="1" baseline="0" dirty="0" smtClean="0"/>
          </a:p>
          <a:p>
            <a:r>
              <a:rPr lang="en-US" b="1" baseline="0" dirty="0" smtClean="0"/>
              <a:t>Planning Meeting: </a:t>
            </a:r>
            <a:r>
              <a:rPr lang="en-US" b="0" baseline="0" dirty="0" smtClean="0"/>
              <a:t>Here, the IC provides the opening remarks, provides guidance, resolves issues, reviews and approves the proposed response plan, and determines the timeline for review and approval of the written Incident Action Plan. </a:t>
            </a:r>
            <a:endParaRPr lang="en-US" b="1" baseline="0" dirty="0" smtClean="0"/>
          </a:p>
          <a:p>
            <a:endParaRPr lang="en-US" b="1" dirty="0"/>
          </a:p>
        </p:txBody>
      </p:sp>
      <p:sp>
        <p:nvSpPr>
          <p:cNvPr id="4" name="Slide Number Placeholder 3"/>
          <p:cNvSpPr>
            <a:spLocks noGrp="1"/>
          </p:cNvSpPr>
          <p:nvPr>
            <p:ph type="sldNum" sz="quarter" idx="10"/>
          </p:nvPr>
        </p:nvSpPr>
        <p:spPr/>
        <p:txBody>
          <a:bodyPr/>
          <a:lstStyle/>
          <a:p>
            <a:fld id="{7D023BB0-9D4A-4CE6-8B45-2982F717B005}" type="slidenum">
              <a:rPr lang="en-US" smtClean="0"/>
              <a:t>20</a:t>
            </a:fld>
            <a:endParaRPr lang="en-US" dirty="0"/>
          </a:p>
        </p:txBody>
      </p:sp>
    </p:spTree>
    <p:extLst>
      <p:ext uri="{BB962C8B-B14F-4D97-AF65-F5344CB8AC3E}">
        <p14:creationId xmlns:p14="http://schemas.microsoft.com/office/powerpoint/2010/main" val="104094414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last area of Planning P</a:t>
            </a:r>
            <a:r>
              <a:rPr lang="en-US" baseline="0" dirty="0" smtClean="0"/>
              <a:t> involves the Incident Action Plan (IAP) and Operations. </a:t>
            </a:r>
          </a:p>
          <a:p>
            <a:endParaRPr lang="en-US" baseline="0" dirty="0" smtClean="0"/>
          </a:p>
          <a:p>
            <a:r>
              <a:rPr lang="en-US" b="1" baseline="0" dirty="0" smtClean="0"/>
              <a:t>IAP Prep &amp; Approval:</a:t>
            </a:r>
            <a:r>
              <a:rPr lang="en-US" b="0" baseline="0" dirty="0" smtClean="0"/>
              <a:t> The IC reviews the IAP for completion, makes changes as necessary, and approves the plan. </a:t>
            </a:r>
            <a:endParaRPr lang="en-US" b="1" baseline="0" dirty="0" smtClean="0"/>
          </a:p>
          <a:p>
            <a:endParaRPr lang="en-US" b="1" baseline="0" dirty="0" smtClean="0"/>
          </a:p>
          <a:p>
            <a:r>
              <a:rPr lang="en-US" b="1" baseline="0" dirty="0" smtClean="0"/>
              <a:t>Operations Briefing: </a:t>
            </a:r>
            <a:r>
              <a:rPr lang="en-US" b="0" baseline="0" dirty="0" smtClean="0"/>
              <a:t>Here the Incident Commander provides overall guidance and clarification, leadership presence, motivation, and emphasizes the response priorities. </a:t>
            </a:r>
            <a:endParaRPr lang="en-US" b="1" baseline="0" dirty="0" smtClean="0"/>
          </a:p>
          <a:p>
            <a:endParaRPr lang="en-US" b="1" baseline="0" dirty="0" smtClean="0"/>
          </a:p>
          <a:p>
            <a:r>
              <a:rPr lang="en-US" b="1" baseline="0" dirty="0" smtClean="0"/>
              <a:t>Execute Plan and Assess Progress (New Ops Period): </a:t>
            </a:r>
            <a:r>
              <a:rPr lang="en-US" b="0" baseline="0" dirty="0" smtClean="0"/>
              <a:t>Here, the IAP is executed and progress is assessed. The IC monitors on-going operations, reviews progress of work and assigned tasks, receives situation briefings, identifies operational changes to be made, and prepares for the IC/ UC Update Objectives meeting (the start of the new operational period). Ask yourself:</a:t>
            </a:r>
          </a:p>
          <a:p>
            <a:pPr marL="171450" indent="-171450">
              <a:buFont typeface="Arial" panose="020B0604020202020204" pitchFamily="34" charset="0"/>
              <a:buChar char="•"/>
            </a:pPr>
            <a:r>
              <a:rPr lang="en-US" b="0" baseline="0" dirty="0" smtClean="0"/>
              <a:t>Are we actually doing the work we said we were going to do?</a:t>
            </a:r>
          </a:p>
          <a:p>
            <a:pPr marL="171450" indent="-171450">
              <a:buFont typeface="Arial" panose="020B0604020202020204" pitchFamily="34" charset="0"/>
              <a:buChar char="•"/>
            </a:pPr>
            <a:r>
              <a:rPr lang="en-US" b="0" baseline="0" dirty="0" smtClean="0"/>
              <a:t>Are we actually accomplishing the objectives/goals we set at the beginning?</a:t>
            </a:r>
          </a:p>
          <a:p>
            <a:pPr marL="171450" indent="-171450">
              <a:buFont typeface="Arial" panose="020B0604020202020204" pitchFamily="34" charset="0"/>
              <a:buChar char="•"/>
            </a:pPr>
            <a:r>
              <a:rPr lang="en-US" b="0" baseline="0" dirty="0" smtClean="0"/>
              <a:t>Based on new information are there any changes that we need to make?</a:t>
            </a:r>
            <a:endParaRPr lang="en-US" b="1" baseline="0" dirty="0" smtClean="0"/>
          </a:p>
          <a:p>
            <a:endParaRPr lang="en-US" baseline="0" dirty="0" smtClean="0"/>
          </a:p>
          <a:p>
            <a:r>
              <a:rPr lang="en-US" dirty="0" smtClean="0"/>
              <a:t> </a:t>
            </a:r>
            <a:endParaRPr lang="en-US" dirty="0"/>
          </a:p>
        </p:txBody>
      </p:sp>
      <p:sp>
        <p:nvSpPr>
          <p:cNvPr id="4" name="Slide Number Placeholder 3"/>
          <p:cNvSpPr>
            <a:spLocks noGrp="1"/>
          </p:cNvSpPr>
          <p:nvPr>
            <p:ph type="sldNum" sz="quarter" idx="10"/>
          </p:nvPr>
        </p:nvSpPr>
        <p:spPr/>
        <p:txBody>
          <a:bodyPr/>
          <a:lstStyle/>
          <a:p>
            <a:fld id="{7D023BB0-9D4A-4CE6-8B45-2982F717B005}" type="slidenum">
              <a:rPr lang="en-US" smtClean="0"/>
              <a:t>21</a:t>
            </a:fld>
            <a:endParaRPr lang="en-US" dirty="0"/>
          </a:p>
        </p:txBody>
      </p:sp>
    </p:spTree>
    <p:extLst>
      <p:ext uri="{BB962C8B-B14F-4D97-AF65-F5344CB8AC3E}">
        <p14:creationId xmlns:p14="http://schemas.microsoft.com/office/powerpoint/2010/main" val="104094414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So</a:t>
            </a:r>
            <a:r>
              <a:rPr lang="en-US" baseline="0" dirty="0" smtClean="0"/>
              <a:t> to quickly review, we started out discussing how to develop SMART objectives to guide the operation and provide direction to the team. </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We just finished looking at the Planning P and how it can be used to plan for your incident response.   </a:t>
            </a: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The</a:t>
            </a:r>
            <a:r>
              <a:rPr lang="en-US" baseline="0" dirty="0" smtClean="0"/>
              <a:t> third and last management tool we’ll review is the ICS forms. </a:t>
            </a:r>
            <a:endParaRPr lang="en-US" dirty="0" smtClean="0"/>
          </a:p>
          <a:p>
            <a:endParaRPr lang="en-US" dirty="0"/>
          </a:p>
        </p:txBody>
      </p:sp>
      <p:sp>
        <p:nvSpPr>
          <p:cNvPr id="4" name="Slide Number Placeholder 3"/>
          <p:cNvSpPr>
            <a:spLocks noGrp="1"/>
          </p:cNvSpPr>
          <p:nvPr>
            <p:ph type="sldNum" sz="quarter" idx="10"/>
          </p:nvPr>
        </p:nvSpPr>
        <p:spPr/>
        <p:txBody>
          <a:bodyPr/>
          <a:lstStyle/>
          <a:p>
            <a:fld id="{D1BB3F26-BD64-4AC9-9C76-38EA2AC7CC28}" type="slidenum">
              <a:rPr lang="en-US" smtClean="0"/>
              <a:t>22</a:t>
            </a:fld>
            <a:endParaRPr lang="en-US"/>
          </a:p>
        </p:txBody>
      </p:sp>
    </p:spTree>
    <p:extLst>
      <p:ext uri="{BB962C8B-B14F-4D97-AF65-F5344CB8AC3E}">
        <p14:creationId xmlns:p14="http://schemas.microsoft.com/office/powerpoint/2010/main" val="189678073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Command and General Staff, including Incident Commanders, commonly feel confused and overwhelmed by the ICS forms, especially because they are not used on a daily basis. </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Sometimes an</a:t>
            </a:r>
            <a:r>
              <a:rPr lang="en-US" dirty="0" smtClean="0"/>
              <a:t> Incident Commander</a:t>
            </a:r>
            <a:r>
              <a:rPr lang="en-US" baseline="0" dirty="0" smtClean="0"/>
              <a:t> during a response will direct others to complete the forms for the Incident Action Plan (IAP) without having a clear idea of what forms should be included. Forms are necessary for planning, documentation, and continuity of the response.  </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This docum</a:t>
            </a:r>
            <a:r>
              <a:rPr lang="en-US" dirty="0" smtClean="0"/>
              <a:t>entation is not only relevant and necessary to guide the response, but meets other needs. For example, if the health department is going to apply for FEMA reimbursement, this usually requires submission of the completed IAP(s). Another potential use could be used to respond to legal challenges after the incident.</a:t>
            </a:r>
            <a:endParaRPr lang="en-US" baseline="0" dirty="0" smtClean="0"/>
          </a:p>
          <a:p>
            <a:endParaRPr lang="en-US" dirty="0" smtClean="0"/>
          </a:p>
          <a:p>
            <a:r>
              <a:rPr lang="en-US" dirty="0" smtClean="0"/>
              <a:t>In</a:t>
            </a:r>
            <a:r>
              <a:rPr lang="en-US" baseline="0" dirty="0" smtClean="0"/>
              <a:t> addition to being familiar with the Planning P process and the IC role responsibilities for each step, it is also critical for the IC to have a basic understanding of the ICS forms. </a:t>
            </a:r>
          </a:p>
          <a:p>
            <a:endParaRPr lang="en-US" baseline="0" dirty="0" smtClean="0"/>
          </a:p>
          <a:p>
            <a:r>
              <a:rPr lang="en-US" baseline="0" dirty="0" smtClean="0"/>
              <a:t>The handout, “Incident Command System (ICS) Forms List,” identifies:</a:t>
            </a:r>
          </a:p>
          <a:p>
            <a:pPr marL="171450" indent="-171450">
              <a:buFont typeface="Arial" panose="020B0604020202020204" pitchFamily="34" charset="0"/>
              <a:buChar char="•"/>
            </a:pPr>
            <a:r>
              <a:rPr lang="en-US" baseline="0" dirty="0" smtClean="0"/>
              <a:t>commonly used forms, </a:t>
            </a:r>
          </a:p>
          <a:p>
            <a:pPr marL="171450" indent="-171450">
              <a:buFont typeface="Arial" panose="020B0604020202020204" pitchFamily="34" charset="0"/>
              <a:buChar char="•"/>
            </a:pPr>
            <a:r>
              <a:rPr lang="en-US" baseline="0" dirty="0" smtClean="0"/>
              <a:t>who uses the forms, and </a:t>
            </a:r>
          </a:p>
          <a:p>
            <a:pPr marL="171450" indent="-171450">
              <a:buFont typeface="Arial" panose="020B0604020202020204" pitchFamily="34" charset="0"/>
              <a:buChar char="•"/>
            </a:pPr>
            <a:r>
              <a:rPr lang="en-US" baseline="0" dirty="0" smtClean="0"/>
              <a:t>when the forms are used. </a:t>
            </a:r>
          </a:p>
          <a:p>
            <a:endParaRPr lang="en-US" baseline="0" dirty="0" smtClean="0"/>
          </a:p>
          <a:p>
            <a:r>
              <a:rPr lang="en-US" baseline="0" dirty="0" smtClean="0"/>
              <a:t>The next few slides will now focus on commonly used forms for an IAP and the overall response.</a:t>
            </a:r>
          </a:p>
          <a:p>
            <a:endParaRPr lang="en-US" baseline="0" dirty="0" smtClean="0"/>
          </a:p>
          <a:p>
            <a:r>
              <a:rPr lang="en-US" b="1" i="1" baseline="0" dirty="0" smtClean="0"/>
              <a:t>Instructor Note: Hand out “Incident Command System (ICS) Forms List”  from the end of this module. </a:t>
            </a:r>
          </a:p>
          <a:p>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1" i="1" baseline="0" dirty="0" smtClean="0"/>
              <a:t>Activity: If you wish, you could hand out the bingo “FORMS” cards at the end of this module. Participants can play bingo by x-</a:t>
            </a:r>
            <a:r>
              <a:rPr lang="en-US" b="1" i="1" baseline="0" dirty="0" err="1" smtClean="0"/>
              <a:t>ing</a:t>
            </a:r>
            <a:r>
              <a:rPr lang="en-US" b="1" i="1" baseline="0" dirty="0" smtClean="0"/>
              <a:t> out the ICS form numbers as they hear them described. </a:t>
            </a:r>
          </a:p>
          <a:p>
            <a:r>
              <a:rPr lang="en-US" baseline="0" dirty="0" smtClean="0"/>
              <a:t> </a:t>
            </a:r>
          </a:p>
          <a:p>
            <a:endParaRPr lang="en-US" dirty="0"/>
          </a:p>
        </p:txBody>
      </p:sp>
      <p:sp>
        <p:nvSpPr>
          <p:cNvPr id="4" name="Slide Number Placeholder 3"/>
          <p:cNvSpPr>
            <a:spLocks noGrp="1"/>
          </p:cNvSpPr>
          <p:nvPr>
            <p:ph type="sldNum" sz="quarter" idx="10"/>
          </p:nvPr>
        </p:nvSpPr>
        <p:spPr/>
        <p:txBody>
          <a:bodyPr/>
          <a:lstStyle/>
          <a:p>
            <a:fld id="{7D023BB0-9D4A-4CE6-8B45-2982F717B005}" type="slidenum">
              <a:rPr lang="en-US" smtClean="0"/>
              <a:t>23</a:t>
            </a:fld>
            <a:endParaRPr lang="en-US" dirty="0"/>
          </a:p>
        </p:txBody>
      </p:sp>
    </p:spTree>
    <p:extLst>
      <p:ext uri="{BB962C8B-B14F-4D97-AF65-F5344CB8AC3E}">
        <p14:creationId xmlns:p14="http://schemas.microsoft.com/office/powerpoint/2010/main" val="104094414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There are only 2 forms that the Incident Commander is directly responsible</a:t>
            </a:r>
            <a:r>
              <a:rPr lang="en-US" baseline="0" dirty="0" smtClean="0"/>
              <a:t> for: the ICS 201 Incident Briefing and the ICS 214 Activity Log. All other forms are completed by members of the Command and General Staff and approved by the IC.</a:t>
            </a:r>
          </a:p>
          <a:p>
            <a:endParaRPr lang="en-US" baseline="0" dirty="0" smtClean="0"/>
          </a:p>
          <a:p>
            <a:r>
              <a:rPr lang="en-US" baseline="0" dirty="0" smtClean="0"/>
              <a:t>The ICS 201 provides the ICS team with basic information regarding the incident situation and allocated resources. It is used for the initial briefing of the command and general staff, and the documentation of the initial response to the incident. This form is critical in the identification and documentation of incident objectives. The IC should have an active role in developing and/or updating the 201, but may involve other staff in filling out the actual form. </a:t>
            </a:r>
          </a:p>
          <a:p>
            <a:endParaRPr lang="en-US" baseline="0" dirty="0" smtClean="0"/>
          </a:p>
          <a:p>
            <a:r>
              <a:rPr lang="en-US" baseline="0" dirty="0" smtClean="0"/>
              <a:t>The ICS 214 Activity Log should be completed by all ICS positions involved in the response, including the Incident Commander. The 214 documents notable activities and progress, resources, events, and communications. The 214 should be completed for every operational period.  </a:t>
            </a:r>
          </a:p>
          <a:p>
            <a:endParaRPr lang="en-US" baseline="0" dirty="0" smtClean="0"/>
          </a:p>
          <a:p>
            <a:r>
              <a:rPr lang="en-US" baseline="0" dirty="0" smtClean="0"/>
              <a:t>All completed ICS forms should be submitted to the Documentation Unit. </a:t>
            </a:r>
          </a:p>
          <a:p>
            <a:endParaRPr lang="en-US" dirty="0"/>
          </a:p>
        </p:txBody>
      </p:sp>
      <p:sp>
        <p:nvSpPr>
          <p:cNvPr id="4" name="Slide Number Placeholder 3"/>
          <p:cNvSpPr>
            <a:spLocks noGrp="1"/>
          </p:cNvSpPr>
          <p:nvPr>
            <p:ph type="sldNum" sz="quarter" idx="10"/>
          </p:nvPr>
        </p:nvSpPr>
        <p:spPr/>
        <p:txBody>
          <a:bodyPr/>
          <a:lstStyle/>
          <a:p>
            <a:fld id="{D1BB3F26-BD64-4AC9-9C76-38EA2AC7CC28}" type="slidenum">
              <a:rPr lang="en-US" smtClean="0"/>
              <a:t>24</a:t>
            </a:fld>
            <a:endParaRPr lang="en-US"/>
          </a:p>
        </p:txBody>
      </p:sp>
    </p:spTree>
    <p:extLst>
      <p:ext uri="{BB962C8B-B14F-4D97-AF65-F5344CB8AC3E}">
        <p14:creationId xmlns:p14="http://schemas.microsoft.com/office/powerpoint/2010/main" val="13733941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Incident</a:t>
            </a:r>
            <a:r>
              <a:rPr lang="en-US" baseline="0" dirty="0" smtClean="0"/>
              <a:t> Management Teams are often unclear about which forms should be included in the Incident Action Plan (IAP), a written plan defining incident objectives and identifying </a:t>
            </a:r>
            <a:r>
              <a:rPr lang="en-US" sz="1200" b="0" i="0" kern="1200" dirty="0" smtClean="0">
                <a:solidFill>
                  <a:schemeClr val="tx1"/>
                </a:solidFill>
                <a:effectLst/>
                <a:latin typeface="+mn-lt"/>
                <a:ea typeface="+mn-ea"/>
                <a:cs typeface="+mn-cs"/>
              </a:rPr>
              <a:t>the tactics to manage an incident during an operational period.</a:t>
            </a:r>
            <a:endParaRPr lang="en-US" i="0" baseline="0" dirty="0" smtClean="0"/>
          </a:p>
          <a:p>
            <a:endParaRPr lang="en-US" baseline="0" dirty="0" smtClean="0"/>
          </a:p>
          <a:p>
            <a:r>
              <a:rPr lang="en-US" baseline="0" dirty="0" smtClean="0"/>
              <a:t>There is no definitive list about what should or should not be included in the IAP; it will depend on the size and type of the incident and the response. However, there are some forms that are commonly included in Incident Action Plans. </a:t>
            </a:r>
          </a:p>
          <a:p>
            <a:endParaRPr lang="en-US" baseline="0" dirty="0" smtClean="0"/>
          </a:p>
          <a:p>
            <a:r>
              <a:rPr lang="en-US" baseline="0" dirty="0" smtClean="0"/>
              <a:t>The forms listed here are based on exercises and responses within the Minnesota Department of Health. Your health department may routinely include a different list of forms. </a:t>
            </a:r>
          </a:p>
          <a:p>
            <a:endParaRPr lang="en-US" baseline="0" dirty="0" smtClean="0"/>
          </a:p>
          <a:p>
            <a:r>
              <a:rPr lang="en-US" b="1" i="1" baseline="0" dirty="0" smtClean="0"/>
              <a:t>Instructor Note: Talk through the forms listed here, identifying the number and title, who is responsible for filling them out (who uses the forms), and when the form is used. These forms are also listed in the “Incident Command System (ICS) Forms List” handout. </a:t>
            </a:r>
          </a:p>
          <a:p>
            <a:endParaRPr lang="en-US" b="1" i="1" baseline="0" dirty="0" smtClean="0"/>
          </a:p>
          <a:p>
            <a:r>
              <a:rPr lang="en-US" sz="1200" kern="1200" dirty="0" smtClean="0">
                <a:solidFill>
                  <a:schemeClr val="tx1"/>
                </a:solidFill>
                <a:effectLst/>
                <a:latin typeface="+mn-lt"/>
                <a:ea typeface="+mn-ea"/>
                <a:cs typeface="+mn-cs"/>
              </a:rPr>
              <a:t>Forms commonly included in IAP:</a:t>
            </a:r>
          </a:p>
          <a:p>
            <a:endParaRPr lang="en-US" sz="1200" kern="1200" dirty="0" smtClean="0">
              <a:solidFill>
                <a:schemeClr val="tx1"/>
              </a:solidFill>
              <a:effectLst/>
              <a:latin typeface="+mn-lt"/>
              <a:ea typeface="+mn-ea"/>
              <a:cs typeface="+mn-cs"/>
            </a:endParaRPr>
          </a:p>
          <a:p>
            <a:pPr lvl="0"/>
            <a:r>
              <a:rPr lang="en-US" sz="1200" kern="1200" dirty="0" smtClean="0">
                <a:solidFill>
                  <a:schemeClr val="tx1"/>
                </a:solidFill>
                <a:effectLst/>
                <a:latin typeface="+mn-lt"/>
                <a:ea typeface="+mn-ea"/>
                <a:cs typeface="+mn-cs"/>
              </a:rPr>
              <a:t>ICS 202: Incident Objectives</a:t>
            </a:r>
          </a:p>
          <a:p>
            <a:pPr lvl="1"/>
            <a:r>
              <a:rPr lang="en-US" sz="1200" kern="1200" dirty="0" smtClean="0">
                <a:solidFill>
                  <a:schemeClr val="tx1"/>
                </a:solidFill>
                <a:effectLst/>
                <a:latin typeface="+mn-lt"/>
                <a:ea typeface="+mn-ea"/>
                <a:cs typeface="+mn-cs"/>
              </a:rPr>
              <a:t>Who uses this form: Planning Chief</a:t>
            </a:r>
          </a:p>
          <a:p>
            <a:pPr lvl="1"/>
            <a:r>
              <a:rPr lang="en-US" sz="1200" kern="1200" dirty="0" smtClean="0">
                <a:solidFill>
                  <a:schemeClr val="tx1"/>
                </a:solidFill>
                <a:effectLst/>
                <a:latin typeface="+mn-lt"/>
                <a:ea typeface="+mn-ea"/>
                <a:cs typeface="+mn-cs"/>
              </a:rPr>
              <a:t>When is this form used: Command/ General Staff Meeting</a:t>
            </a:r>
          </a:p>
          <a:p>
            <a:pPr lvl="1"/>
            <a:r>
              <a:rPr lang="en-US" sz="1200" kern="1200" dirty="0" smtClean="0">
                <a:solidFill>
                  <a:schemeClr val="tx1"/>
                </a:solidFill>
                <a:effectLst/>
                <a:latin typeface="+mn-lt"/>
                <a:ea typeface="+mn-ea"/>
                <a:cs typeface="+mn-cs"/>
              </a:rPr>
              <a:t>Why use this form:</a:t>
            </a:r>
            <a:r>
              <a:rPr lang="en-US" sz="1200" kern="1200" baseline="0" dirty="0" smtClean="0">
                <a:solidFill>
                  <a:schemeClr val="tx1"/>
                </a:solidFill>
                <a:effectLst/>
                <a:latin typeface="+mn-lt"/>
                <a:ea typeface="+mn-ea"/>
                <a:cs typeface="+mn-cs"/>
              </a:rPr>
              <a:t> Describes the basic strategy and objectives for each operational period</a:t>
            </a:r>
            <a:endParaRPr lang="en-US" sz="1200" kern="1200" dirty="0" smtClean="0">
              <a:solidFill>
                <a:schemeClr val="tx1"/>
              </a:solidFill>
              <a:effectLst/>
              <a:latin typeface="+mn-lt"/>
              <a:ea typeface="+mn-ea"/>
              <a:cs typeface="+mn-cs"/>
            </a:endParaRPr>
          </a:p>
          <a:p>
            <a:pPr lvl="1"/>
            <a:endParaRPr lang="en-US" sz="1200" kern="1200" dirty="0" smtClean="0">
              <a:solidFill>
                <a:schemeClr val="tx1"/>
              </a:solidFill>
              <a:effectLst/>
              <a:latin typeface="+mn-lt"/>
              <a:ea typeface="+mn-ea"/>
              <a:cs typeface="+mn-cs"/>
            </a:endParaRPr>
          </a:p>
          <a:p>
            <a:pPr lvl="0"/>
            <a:r>
              <a:rPr lang="en-US" sz="1200" kern="1200" dirty="0" smtClean="0">
                <a:solidFill>
                  <a:schemeClr val="tx1"/>
                </a:solidFill>
                <a:effectLst/>
                <a:latin typeface="+mn-lt"/>
                <a:ea typeface="+mn-ea"/>
                <a:cs typeface="+mn-cs"/>
              </a:rPr>
              <a:t>ICS 203: Organization Assignment List </a:t>
            </a:r>
          </a:p>
          <a:p>
            <a:pPr lvl="1"/>
            <a:r>
              <a:rPr lang="en-US" sz="1200" kern="1200" dirty="0" smtClean="0">
                <a:solidFill>
                  <a:schemeClr val="tx1"/>
                </a:solidFill>
                <a:effectLst/>
                <a:latin typeface="+mn-lt"/>
                <a:ea typeface="+mn-ea"/>
                <a:cs typeface="+mn-cs"/>
              </a:rPr>
              <a:t>Who uses this form: Planning-Resources Unit</a:t>
            </a:r>
          </a:p>
          <a:p>
            <a:pPr lvl="1"/>
            <a:r>
              <a:rPr lang="en-US" sz="1200" kern="1200" dirty="0" smtClean="0">
                <a:solidFill>
                  <a:schemeClr val="tx1"/>
                </a:solidFill>
                <a:effectLst/>
                <a:latin typeface="+mn-lt"/>
                <a:ea typeface="+mn-ea"/>
                <a:cs typeface="+mn-cs"/>
              </a:rPr>
              <a:t>When is this form used: After the Planning Meeting</a:t>
            </a:r>
          </a:p>
          <a:p>
            <a:pPr lvl="1"/>
            <a:r>
              <a:rPr lang="en-US" sz="1200" kern="1200" dirty="0" smtClean="0">
                <a:solidFill>
                  <a:schemeClr val="tx1"/>
                </a:solidFill>
                <a:effectLst/>
                <a:latin typeface="+mn-lt"/>
                <a:ea typeface="+mn-ea"/>
                <a:cs typeface="+mn-cs"/>
              </a:rPr>
              <a:t>Why use this form: Provides information on the response organization</a:t>
            </a:r>
            <a:r>
              <a:rPr lang="en-US" sz="1200" kern="1200" baseline="0" dirty="0" smtClean="0">
                <a:solidFill>
                  <a:schemeClr val="tx1"/>
                </a:solidFill>
                <a:effectLst/>
                <a:latin typeface="+mn-lt"/>
                <a:ea typeface="+mn-ea"/>
                <a:cs typeface="+mn-cs"/>
              </a:rPr>
              <a:t> and staffing </a:t>
            </a:r>
          </a:p>
          <a:p>
            <a:pPr lvl="1"/>
            <a:endParaRPr lang="en-US" sz="1200" kern="1200" dirty="0" smtClean="0">
              <a:solidFill>
                <a:schemeClr val="tx1"/>
              </a:solidFill>
              <a:effectLst/>
              <a:latin typeface="+mn-lt"/>
              <a:ea typeface="+mn-ea"/>
              <a:cs typeface="+mn-cs"/>
            </a:endParaRPr>
          </a:p>
          <a:p>
            <a:pPr lvl="0"/>
            <a:r>
              <a:rPr lang="en-US" sz="1200" kern="1200" dirty="0" smtClean="0">
                <a:solidFill>
                  <a:schemeClr val="tx1"/>
                </a:solidFill>
                <a:effectLst/>
                <a:latin typeface="+mn-lt"/>
                <a:ea typeface="+mn-ea"/>
                <a:cs typeface="+mn-cs"/>
              </a:rPr>
              <a:t>ICS 204: Assignment List </a:t>
            </a:r>
          </a:p>
          <a:p>
            <a:pPr lvl="1"/>
            <a:r>
              <a:rPr lang="en-US" sz="1200" kern="1200" dirty="0" smtClean="0">
                <a:solidFill>
                  <a:schemeClr val="tx1"/>
                </a:solidFill>
                <a:effectLst/>
                <a:latin typeface="+mn-lt"/>
                <a:ea typeface="+mn-ea"/>
                <a:cs typeface="+mn-cs"/>
              </a:rPr>
              <a:t>Who uses this form: Planning-Resources Unit:</a:t>
            </a:r>
          </a:p>
          <a:p>
            <a:pPr lvl="1"/>
            <a:r>
              <a:rPr lang="en-US" sz="1200" kern="1200" dirty="0" smtClean="0">
                <a:solidFill>
                  <a:schemeClr val="tx1"/>
                </a:solidFill>
                <a:effectLst/>
                <a:latin typeface="+mn-lt"/>
                <a:ea typeface="+mn-ea"/>
                <a:cs typeface="+mn-cs"/>
              </a:rPr>
              <a:t>When is this form used: After the Planning Meeting</a:t>
            </a:r>
          </a:p>
          <a:p>
            <a:pPr lvl="1"/>
            <a:r>
              <a:rPr lang="en-US" sz="1200" kern="1200" dirty="0" smtClean="0">
                <a:solidFill>
                  <a:schemeClr val="tx1"/>
                </a:solidFill>
                <a:effectLst/>
                <a:latin typeface="+mn-lt"/>
                <a:ea typeface="+mn-ea"/>
                <a:cs typeface="+mn-cs"/>
              </a:rPr>
              <a:t>Why use this form:</a:t>
            </a:r>
            <a:r>
              <a:rPr lang="en-US" sz="1200" kern="1200" baseline="0" dirty="0" smtClean="0">
                <a:solidFill>
                  <a:schemeClr val="tx1"/>
                </a:solidFill>
                <a:effectLst/>
                <a:latin typeface="+mn-lt"/>
                <a:ea typeface="+mn-ea"/>
                <a:cs typeface="+mn-cs"/>
              </a:rPr>
              <a:t> Identifies personnel, contact information, and assignments</a:t>
            </a:r>
            <a:endParaRPr lang="en-US" sz="1200" kern="1200" dirty="0" smtClean="0">
              <a:solidFill>
                <a:schemeClr val="tx1"/>
              </a:solidFill>
              <a:effectLst/>
              <a:latin typeface="+mn-lt"/>
              <a:ea typeface="+mn-ea"/>
              <a:cs typeface="+mn-cs"/>
            </a:endParaRPr>
          </a:p>
          <a:p>
            <a:pPr lvl="1"/>
            <a:endParaRPr lang="en-US" sz="1200" kern="1200" dirty="0" smtClean="0">
              <a:solidFill>
                <a:schemeClr val="tx1"/>
              </a:solidFill>
              <a:effectLst/>
              <a:latin typeface="+mn-lt"/>
              <a:ea typeface="+mn-ea"/>
              <a:cs typeface="+mn-cs"/>
            </a:endParaRPr>
          </a:p>
          <a:p>
            <a:pPr lvl="0"/>
            <a:r>
              <a:rPr lang="en-US" sz="1200" kern="1200" dirty="0" smtClean="0">
                <a:solidFill>
                  <a:schemeClr val="tx1"/>
                </a:solidFill>
                <a:effectLst/>
                <a:latin typeface="+mn-lt"/>
                <a:ea typeface="+mn-ea"/>
                <a:cs typeface="+mn-cs"/>
              </a:rPr>
              <a:t>ICS 205: Radio Communications Plan </a:t>
            </a:r>
          </a:p>
          <a:p>
            <a:pPr lvl="1"/>
            <a:r>
              <a:rPr lang="en-US" sz="1200" kern="1200" dirty="0" smtClean="0">
                <a:solidFill>
                  <a:schemeClr val="tx1"/>
                </a:solidFill>
                <a:effectLst/>
                <a:latin typeface="+mn-lt"/>
                <a:ea typeface="+mn-ea"/>
                <a:cs typeface="+mn-cs"/>
              </a:rPr>
              <a:t>Who uses this form: Logistics-Tactical Communications Unit</a:t>
            </a:r>
          </a:p>
          <a:p>
            <a:pPr lvl="1"/>
            <a:r>
              <a:rPr lang="en-US" sz="1200" kern="1200" dirty="0" smtClean="0">
                <a:solidFill>
                  <a:schemeClr val="tx1"/>
                </a:solidFill>
                <a:effectLst/>
                <a:latin typeface="+mn-lt"/>
                <a:ea typeface="+mn-ea"/>
                <a:cs typeface="+mn-cs"/>
              </a:rPr>
              <a:t>When is this form used: After the Planning Meeting</a:t>
            </a:r>
          </a:p>
          <a:p>
            <a:pPr lvl="1"/>
            <a:r>
              <a:rPr lang="en-US" sz="1200" kern="1200" dirty="0" smtClean="0">
                <a:solidFill>
                  <a:schemeClr val="tx1"/>
                </a:solidFill>
                <a:effectLst/>
                <a:latin typeface="+mn-lt"/>
                <a:ea typeface="+mn-ea"/>
                <a:cs typeface="+mn-cs"/>
              </a:rPr>
              <a:t>Why</a:t>
            </a:r>
            <a:r>
              <a:rPr lang="en-US" sz="1200" kern="1200" baseline="0" dirty="0" smtClean="0">
                <a:solidFill>
                  <a:schemeClr val="tx1"/>
                </a:solidFill>
                <a:effectLst/>
                <a:latin typeface="+mn-lt"/>
                <a:ea typeface="+mn-ea"/>
                <a:cs typeface="+mn-cs"/>
              </a:rPr>
              <a:t> use this form: Provides information on radios, frequencies, and </a:t>
            </a:r>
            <a:r>
              <a:rPr lang="en-US" sz="1200" kern="1200" baseline="0" dirty="0" err="1" smtClean="0">
                <a:solidFill>
                  <a:schemeClr val="tx1"/>
                </a:solidFill>
                <a:effectLst/>
                <a:latin typeface="+mn-lt"/>
                <a:ea typeface="+mn-ea"/>
                <a:cs typeface="+mn-cs"/>
              </a:rPr>
              <a:t>talkgroups</a:t>
            </a:r>
            <a:endParaRPr lang="en-US" sz="1200" kern="1200" dirty="0" smtClean="0">
              <a:solidFill>
                <a:schemeClr val="tx1"/>
              </a:solidFill>
              <a:effectLst/>
              <a:latin typeface="+mn-lt"/>
              <a:ea typeface="+mn-ea"/>
              <a:cs typeface="+mn-cs"/>
            </a:endParaRPr>
          </a:p>
          <a:p>
            <a:pPr lvl="1"/>
            <a:r>
              <a:rPr lang="en-US" sz="1200" kern="1200" dirty="0" smtClean="0">
                <a:solidFill>
                  <a:schemeClr val="tx1"/>
                </a:solidFill>
                <a:effectLst/>
                <a:latin typeface="+mn-lt"/>
                <a:ea typeface="+mn-ea"/>
                <a:cs typeface="+mn-cs"/>
              </a:rPr>
              <a:t>Only included in IAP if radio communication is used </a:t>
            </a:r>
          </a:p>
          <a:p>
            <a:r>
              <a:rPr lang="en-US" sz="1200" kern="1200" dirty="0" smtClean="0">
                <a:solidFill>
                  <a:schemeClr val="tx1"/>
                </a:solidFill>
                <a:effectLst/>
                <a:latin typeface="+mn-lt"/>
                <a:ea typeface="+mn-ea"/>
                <a:cs typeface="+mn-cs"/>
              </a:rPr>
              <a:t> </a:t>
            </a:r>
            <a:endParaRPr lang="en-US" sz="900" kern="1200" dirty="0" smtClean="0">
              <a:solidFill>
                <a:schemeClr val="tx1"/>
              </a:solidFill>
              <a:effectLst/>
              <a:latin typeface="+mn-lt"/>
              <a:ea typeface="+mn-ea"/>
              <a:cs typeface="+mn-cs"/>
            </a:endParaRPr>
          </a:p>
          <a:p>
            <a:endParaRPr lang="en-US" b="1" i="1" baseline="0" dirty="0" smtClean="0"/>
          </a:p>
        </p:txBody>
      </p:sp>
      <p:sp>
        <p:nvSpPr>
          <p:cNvPr id="4" name="Slide Number Placeholder 3"/>
          <p:cNvSpPr>
            <a:spLocks noGrp="1"/>
          </p:cNvSpPr>
          <p:nvPr>
            <p:ph type="sldNum" sz="quarter" idx="10"/>
          </p:nvPr>
        </p:nvSpPr>
        <p:spPr/>
        <p:txBody>
          <a:bodyPr/>
          <a:lstStyle/>
          <a:p>
            <a:fld id="{D1BB3F26-BD64-4AC9-9C76-38EA2AC7CC28}" type="slidenum">
              <a:rPr lang="en-US" smtClean="0"/>
              <a:t>25</a:t>
            </a:fld>
            <a:endParaRPr lang="en-US"/>
          </a:p>
        </p:txBody>
      </p:sp>
    </p:spTree>
    <p:extLst>
      <p:ext uri="{BB962C8B-B14F-4D97-AF65-F5344CB8AC3E}">
        <p14:creationId xmlns:p14="http://schemas.microsoft.com/office/powerpoint/2010/main" val="144365978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i="1" baseline="0" dirty="0" smtClean="0"/>
              <a:t>Instructor Note: Talk through the forms listed here, identifying the number and title, who is responsible for filling them out (who uses the forms), and when the form is used. These forms are also listed in the “Incident Command System (ICS) Forms List” handout. </a:t>
            </a:r>
          </a:p>
          <a:p>
            <a:pPr marL="0" marR="0" indent="0" algn="l" defTabSz="914400" rtl="0" eaLnBrk="1" fontAlgn="auto" latinLnBrk="0" hangingPunct="1">
              <a:lnSpc>
                <a:spcPct val="100000"/>
              </a:lnSpc>
              <a:spcBef>
                <a:spcPts val="0"/>
              </a:spcBef>
              <a:spcAft>
                <a:spcPts val="0"/>
              </a:spcAft>
              <a:buClrTx/>
              <a:buSzTx/>
              <a:buFontTx/>
              <a:buNone/>
              <a:tabLst/>
              <a:defRPr/>
            </a:pPr>
            <a:endParaRPr lang="en-US" b="1" i="1" baseline="0" dirty="0" smtClean="0"/>
          </a:p>
          <a:p>
            <a:r>
              <a:rPr lang="en-US" sz="1200" kern="1200" dirty="0" smtClean="0">
                <a:solidFill>
                  <a:schemeClr val="tx1"/>
                </a:solidFill>
                <a:effectLst/>
                <a:latin typeface="+mn-lt"/>
                <a:ea typeface="+mn-ea"/>
                <a:cs typeface="+mn-cs"/>
              </a:rPr>
              <a:t>More forms commonly included in IAP:</a:t>
            </a:r>
          </a:p>
          <a:p>
            <a:endParaRPr lang="en-US" sz="1200" kern="1200" dirty="0" smtClean="0">
              <a:solidFill>
                <a:schemeClr val="tx1"/>
              </a:solidFill>
              <a:effectLst/>
              <a:latin typeface="+mn-lt"/>
              <a:ea typeface="+mn-ea"/>
              <a:cs typeface="+mn-cs"/>
            </a:endParaRPr>
          </a:p>
          <a:p>
            <a:pPr lvl="0"/>
            <a:r>
              <a:rPr lang="en-US" sz="1200" kern="1200" dirty="0" smtClean="0">
                <a:solidFill>
                  <a:schemeClr val="tx1"/>
                </a:solidFill>
                <a:effectLst/>
                <a:latin typeface="+mn-lt"/>
                <a:ea typeface="+mn-ea"/>
                <a:cs typeface="+mn-cs"/>
              </a:rPr>
              <a:t>ICS 205A: Communications List </a:t>
            </a:r>
          </a:p>
          <a:p>
            <a:pPr lvl="1"/>
            <a:r>
              <a:rPr lang="en-US" sz="1200" kern="1200" dirty="0" smtClean="0">
                <a:solidFill>
                  <a:schemeClr val="tx1"/>
                </a:solidFill>
                <a:effectLst/>
                <a:latin typeface="+mn-lt"/>
                <a:ea typeface="+mn-ea"/>
                <a:cs typeface="+mn-cs"/>
              </a:rPr>
              <a:t>Who uses this form: Logistics Chief</a:t>
            </a:r>
          </a:p>
          <a:p>
            <a:pPr lvl="1"/>
            <a:r>
              <a:rPr lang="en-US" sz="1200" kern="1200" dirty="0" smtClean="0">
                <a:solidFill>
                  <a:schemeClr val="tx1"/>
                </a:solidFill>
                <a:effectLst/>
                <a:latin typeface="+mn-lt"/>
                <a:ea typeface="+mn-ea"/>
                <a:cs typeface="+mn-cs"/>
              </a:rPr>
              <a:t>When is this form used: Ongoing</a:t>
            </a:r>
          </a:p>
          <a:p>
            <a:pPr lvl="1"/>
            <a:r>
              <a:rPr lang="en-US" sz="1200" kern="1200" dirty="0" smtClean="0">
                <a:solidFill>
                  <a:schemeClr val="tx1"/>
                </a:solidFill>
                <a:effectLst/>
                <a:latin typeface="+mn-lt"/>
                <a:ea typeface="+mn-ea"/>
                <a:cs typeface="+mn-cs"/>
              </a:rPr>
              <a:t>Why is this form used:</a:t>
            </a:r>
            <a:r>
              <a:rPr lang="en-US" sz="1200" kern="1200" baseline="0" dirty="0" smtClean="0">
                <a:solidFill>
                  <a:schemeClr val="tx1"/>
                </a:solidFill>
                <a:effectLst/>
                <a:latin typeface="+mn-lt"/>
                <a:ea typeface="+mn-ea"/>
                <a:cs typeface="+mn-cs"/>
              </a:rPr>
              <a:t> Records all contact information for all responding personnel </a:t>
            </a:r>
            <a:endParaRPr lang="en-US" sz="1200" kern="1200" dirty="0" smtClean="0">
              <a:solidFill>
                <a:schemeClr val="tx1"/>
              </a:solidFill>
              <a:effectLst/>
              <a:latin typeface="+mn-lt"/>
              <a:ea typeface="+mn-ea"/>
              <a:cs typeface="+mn-cs"/>
            </a:endParaRPr>
          </a:p>
          <a:p>
            <a:pPr lvl="1"/>
            <a:endParaRPr lang="en-US" sz="1200" kern="1200" dirty="0" smtClean="0">
              <a:solidFill>
                <a:schemeClr val="tx1"/>
              </a:solidFill>
              <a:effectLst/>
              <a:latin typeface="+mn-lt"/>
              <a:ea typeface="+mn-ea"/>
              <a:cs typeface="+mn-cs"/>
            </a:endParaRPr>
          </a:p>
          <a:p>
            <a:pPr lvl="0"/>
            <a:r>
              <a:rPr lang="en-US" sz="1200" kern="1200" dirty="0" smtClean="0">
                <a:solidFill>
                  <a:schemeClr val="tx1"/>
                </a:solidFill>
                <a:effectLst/>
                <a:latin typeface="+mn-lt"/>
                <a:ea typeface="+mn-ea"/>
                <a:cs typeface="+mn-cs"/>
              </a:rPr>
              <a:t>ICS 206: Medical Plan </a:t>
            </a:r>
          </a:p>
          <a:p>
            <a:pPr lvl="1"/>
            <a:r>
              <a:rPr lang="en-US" sz="1200" kern="1200" dirty="0" smtClean="0">
                <a:solidFill>
                  <a:schemeClr val="tx1"/>
                </a:solidFill>
                <a:effectLst/>
                <a:latin typeface="+mn-lt"/>
                <a:ea typeface="+mn-ea"/>
                <a:cs typeface="+mn-cs"/>
              </a:rPr>
              <a:t>Who uses this form: Medical Unit &amp; Safety Officer</a:t>
            </a:r>
          </a:p>
          <a:p>
            <a:pPr lvl="1"/>
            <a:r>
              <a:rPr lang="en-US" sz="1200" kern="1200" dirty="0" smtClean="0">
                <a:solidFill>
                  <a:schemeClr val="tx1"/>
                </a:solidFill>
                <a:effectLst/>
                <a:latin typeface="+mn-lt"/>
                <a:ea typeface="+mn-ea"/>
                <a:cs typeface="+mn-cs"/>
              </a:rPr>
              <a:t>When is this form used: After the Planning Meeting</a:t>
            </a:r>
          </a:p>
          <a:p>
            <a:pPr lvl="1"/>
            <a:r>
              <a:rPr lang="en-US" sz="1200" kern="1200" dirty="0" smtClean="0">
                <a:solidFill>
                  <a:schemeClr val="tx1"/>
                </a:solidFill>
                <a:effectLst/>
                <a:latin typeface="+mn-lt"/>
                <a:ea typeface="+mn-ea"/>
                <a:cs typeface="+mn-cs"/>
              </a:rPr>
              <a:t>Why</a:t>
            </a:r>
            <a:r>
              <a:rPr lang="en-US" sz="1200" kern="1200" baseline="0" dirty="0" smtClean="0">
                <a:solidFill>
                  <a:schemeClr val="tx1"/>
                </a:solidFill>
                <a:effectLst/>
                <a:latin typeface="+mn-lt"/>
                <a:ea typeface="+mn-ea"/>
                <a:cs typeface="+mn-cs"/>
              </a:rPr>
              <a:t> is this form used: Provides information on health care and medical emergency procedures for responders</a:t>
            </a:r>
            <a:endParaRPr lang="en-US" sz="1200" kern="1200" dirty="0" smtClean="0">
              <a:solidFill>
                <a:schemeClr val="tx1"/>
              </a:solidFill>
              <a:effectLst/>
              <a:latin typeface="+mn-lt"/>
              <a:ea typeface="+mn-ea"/>
              <a:cs typeface="+mn-cs"/>
            </a:endParaRPr>
          </a:p>
          <a:p>
            <a:pPr lvl="1"/>
            <a:endParaRPr lang="en-US" sz="1200" kern="1200" dirty="0" smtClean="0">
              <a:solidFill>
                <a:schemeClr val="tx1"/>
              </a:solidFill>
              <a:effectLst/>
              <a:latin typeface="+mn-lt"/>
              <a:ea typeface="+mn-ea"/>
              <a:cs typeface="+mn-cs"/>
            </a:endParaRPr>
          </a:p>
          <a:p>
            <a:pPr lvl="0"/>
            <a:r>
              <a:rPr lang="en-US" sz="1200" kern="1200" dirty="0" smtClean="0">
                <a:solidFill>
                  <a:schemeClr val="tx1"/>
                </a:solidFill>
                <a:effectLst/>
                <a:latin typeface="+mn-lt"/>
                <a:ea typeface="+mn-ea"/>
                <a:cs typeface="+mn-cs"/>
              </a:rPr>
              <a:t>ICS 207: Incident Organization Chart </a:t>
            </a:r>
          </a:p>
          <a:p>
            <a:pPr lvl="1"/>
            <a:r>
              <a:rPr lang="en-US" sz="1200" kern="1200" dirty="0" smtClean="0">
                <a:solidFill>
                  <a:schemeClr val="tx1"/>
                </a:solidFill>
                <a:effectLst/>
                <a:latin typeface="+mn-lt"/>
                <a:ea typeface="+mn-ea"/>
                <a:cs typeface="+mn-cs"/>
              </a:rPr>
              <a:t>Who uses this form: Planning-Resources Unit</a:t>
            </a:r>
          </a:p>
          <a:p>
            <a:pPr lvl="1"/>
            <a:r>
              <a:rPr lang="en-US" sz="1200" kern="1200" dirty="0" smtClean="0">
                <a:solidFill>
                  <a:schemeClr val="tx1"/>
                </a:solidFill>
                <a:effectLst/>
                <a:latin typeface="+mn-lt"/>
                <a:ea typeface="+mn-ea"/>
                <a:cs typeface="+mn-cs"/>
              </a:rPr>
              <a:t>When is this form used: Ongoing</a:t>
            </a:r>
          </a:p>
          <a:p>
            <a:pPr lvl="1"/>
            <a:r>
              <a:rPr lang="en-US" sz="1200" kern="1200" dirty="0" smtClean="0">
                <a:solidFill>
                  <a:schemeClr val="tx1"/>
                </a:solidFill>
                <a:effectLst/>
                <a:latin typeface="+mn-lt"/>
                <a:ea typeface="+mn-ea"/>
                <a:cs typeface="+mn-cs"/>
              </a:rPr>
              <a:t>Why is this form used: Provides a visual chart depicting what ICS</a:t>
            </a:r>
            <a:r>
              <a:rPr lang="en-US" sz="1200" kern="1200" baseline="0" dirty="0" smtClean="0">
                <a:solidFill>
                  <a:schemeClr val="tx1"/>
                </a:solidFill>
                <a:effectLst/>
                <a:latin typeface="+mn-lt"/>
                <a:ea typeface="+mn-ea"/>
                <a:cs typeface="+mn-cs"/>
              </a:rPr>
              <a:t> positions are activated and the personnel staffing each position</a:t>
            </a:r>
            <a:endParaRPr lang="en-US" sz="1200" kern="1200" dirty="0" smtClean="0">
              <a:solidFill>
                <a:schemeClr val="tx1"/>
              </a:solidFill>
              <a:effectLst/>
              <a:latin typeface="+mn-lt"/>
              <a:ea typeface="+mn-ea"/>
              <a:cs typeface="+mn-cs"/>
            </a:endParaRPr>
          </a:p>
          <a:p>
            <a:pPr marL="457200" marR="0" lvl="1" indent="0" algn="l" defTabSz="914400" rtl="0" eaLnBrk="1" fontAlgn="auto" latinLnBrk="0" hangingPunct="1">
              <a:lnSpc>
                <a:spcPct val="100000"/>
              </a:lnSpc>
              <a:spcBef>
                <a:spcPts val="0"/>
              </a:spcBef>
              <a:spcAft>
                <a:spcPts val="0"/>
              </a:spcAft>
              <a:buClrTx/>
              <a:buSzTx/>
              <a:buFontTx/>
              <a:buNone/>
              <a:tabLst/>
              <a:defRPr/>
            </a:pPr>
            <a:r>
              <a:rPr lang="en-US" sz="1200" kern="1200" baseline="0" dirty="0" smtClean="0">
                <a:solidFill>
                  <a:schemeClr val="tx1"/>
                </a:solidFill>
                <a:effectLst/>
                <a:latin typeface="+mn-lt"/>
                <a:ea typeface="+mn-ea"/>
                <a:cs typeface="+mn-cs"/>
              </a:rPr>
              <a:t>(Oftentimes, either the ICS 203 or the ICS 207 may be used, rather than both forms)</a:t>
            </a:r>
            <a:endParaRPr lang="en-US" sz="1200" kern="1200" dirty="0" smtClean="0">
              <a:solidFill>
                <a:schemeClr val="tx1"/>
              </a:solidFill>
              <a:effectLst/>
              <a:latin typeface="+mn-lt"/>
              <a:ea typeface="+mn-ea"/>
              <a:cs typeface="+mn-cs"/>
            </a:endParaRPr>
          </a:p>
          <a:p>
            <a:pPr lvl="1"/>
            <a:endParaRPr lang="en-US" sz="1200" kern="1200" dirty="0" smtClean="0">
              <a:solidFill>
                <a:schemeClr val="tx1"/>
              </a:solidFill>
              <a:effectLst/>
              <a:latin typeface="+mn-lt"/>
              <a:ea typeface="+mn-ea"/>
              <a:cs typeface="+mn-cs"/>
            </a:endParaRPr>
          </a:p>
          <a:p>
            <a:pPr lvl="0"/>
            <a:r>
              <a:rPr lang="en-US" sz="1200" kern="1200" dirty="0" smtClean="0">
                <a:solidFill>
                  <a:schemeClr val="tx1"/>
                </a:solidFill>
                <a:effectLst/>
                <a:latin typeface="+mn-lt"/>
                <a:ea typeface="+mn-ea"/>
                <a:cs typeface="+mn-cs"/>
              </a:rPr>
              <a:t>ICS 208: Safety Message Plan </a:t>
            </a:r>
          </a:p>
          <a:p>
            <a:pPr lvl="1"/>
            <a:r>
              <a:rPr lang="en-US" sz="1200" kern="1200" dirty="0" smtClean="0">
                <a:solidFill>
                  <a:schemeClr val="tx1"/>
                </a:solidFill>
                <a:effectLst/>
                <a:latin typeface="+mn-lt"/>
                <a:ea typeface="+mn-ea"/>
                <a:cs typeface="+mn-cs"/>
              </a:rPr>
              <a:t>Who uses this form: Safety Officer</a:t>
            </a:r>
          </a:p>
          <a:p>
            <a:pPr lvl="1"/>
            <a:r>
              <a:rPr lang="en-US" sz="1200" kern="1200" dirty="0" smtClean="0">
                <a:solidFill>
                  <a:schemeClr val="tx1"/>
                </a:solidFill>
                <a:effectLst/>
                <a:latin typeface="+mn-lt"/>
                <a:ea typeface="+mn-ea"/>
                <a:cs typeface="+mn-cs"/>
              </a:rPr>
              <a:t>When is this form used: After the Tactics Meeting</a:t>
            </a:r>
          </a:p>
          <a:p>
            <a:pPr lvl="1"/>
            <a:r>
              <a:rPr lang="en-US" sz="1200" kern="1200" dirty="0" smtClean="0">
                <a:solidFill>
                  <a:schemeClr val="tx1"/>
                </a:solidFill>
                <a:effectLst/>
                <a:latin typeface="+mn-lt"/>
                <a:ea typeface="+mn-ea"/>
                <a:cs typeface="+mn-cs"/>
              </a:rPr>
              <a:t>Why is this form used: Identifies</a:t>
            </a:r>
            <a:r>
              <a:rPr lang="en-US" sz="1200" kern="1200" baseline="0" dirty="0" smtClean="0">
                <a:solidFill>
                  <a:schemeClr val="tx1"/>
                </a:solidFill>
                <a:effectLst/>
                <a:latin typeface="+mn-lt"/>
                <a:ea typeface="+mn-ea"/>
                <a:cs typeface="+mn-cs"/>
              </a:rPr>
              <a:t> any messages for responders regarding safety/site </a:t>
            </a:r>
            <a:r>
              <a:rPr lang="en-US" sz="1200" kern="1200" baseline="0" dirty="0" err="1" smtClean="0">
                <a:solidFill>
                  <a:schemeClr val="tx1"/>
                </a:solidFill>
                <a:effectLst/>
                <a:latin typeface="+mn-lt"/>
                <a:ea typeface="+mn-ea"/>
                <a:cs typeface="+mn-cs"/>
              </a:rPr>
              <a:t>saftey</a:t>
            </a:r>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D1BB3F26-BD64-4AC9-9C76-38EA2AC7CC28}" type="slidenum">
              <a:rPr lang="en-US" smtClean="0"/>
              <a:t>26</a:t>
            </a:fld>
            <a:endParaRPr lang="en-US"/>
          </a:p>
        </p:txBody>
      </p:sp>
    </p:spTree>
    <p:extLst>
      <p:ext uri="{BB962C8B-B14F-4D97-AF65-F5344CB8AC3E}">
        <p14:creationId xmlns:p14="http://schemas.microsoft.com/office/powerpoint/2010/main" val="13078835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i="1" baseline="0" dirty="0" smtClean="0"/>
              <a:t>Instructor Note: Talk through the forms listed here, identifying the number and title, who is responsible for filling them out (who uses the forms), and when the form is used. These forms are also listed in the “Incident Command System (ICS) Forms List” handout. </a:t>
            </a:r>
          </a:p>
          <a:p>
            <a:endParaRPr lang="en-US" b="1" i="1" baseline="0" dirty="0" smtClean="0"/>
          </a:p>
          <a:p>
            <a:r>
              <a:rPr lang="en-US" sz="1200" kern="1200" dirty="0" smtClean="0">
                <a:solidFill>
                  <a:schemeClr val="tx1"/>
                </a:solidFill>
                <a:effectLst/>
                <a:latin typeface="+mn-lt"/>
                <a:ea typeface="+mn-ea"/>
                <a:cs typeface="+mn-cs"/>
              </a:rPr>
              <a:t>Other Commonly Used Forms, not usually found in the IAP: </a:t>
            </a:r>
          </a:p>
          <a:p>
            <a:r>
              <a:rPr lang="en-US" sz="1200" kern="1200" dirty="0" smtClean="0">
                <a:solidFill>
                  <a:schemeClr val="tx1"/>
                </a:solidFill>
                <a:effectLst/>
                <a:latin typeface="+mn-lt"/>
                <a:ea typeface="+mn-ea"/>
                <a:cs typeface="+mn-cs"/>
              </a:rPr>
              <a:t> </a:t>
            </a:r>
          </a:p>
          <a:p>
            <a:pPr lvl="0"/>
            <a:r>
              <a:rPr lang="en-US" sz="1200" kern="1200" dirty="0" smtClean="0">
                <a:solidFill>
                  <a:schemeClr val="tx1"/>
                </a:solidFill>
                <a:effectLst/>
                <a:latin typeface="+mn-lt"/>
                <a:ea typeface="+mn-ea"/>
                <a:cs typeface="+mn-cs"/>
              </a:rPr>
              <a:t>ICS 215: Operational Planning Worksheet </a:t>
            </a:r>
          </a:p>
          <a:p>
            <a:pPr lvl="1"/>
            <a:r>
              <a:rPr lang="en-US" sz="1200" kern="1200" dirty="0" smtClean="0">
                <a:solidFill>
                  <a:schemeClr val="tx1"/>
                </a:solidFill>
                <a:effectLst/>
                <a:latin typeface="+mn-lt"/>
                <a:ea typeface="+mn-ea"/>
                <a:cs typeface="+mn-cs"/>
              </a:rPr>
              <a:t>Who uses this form: Operations Chief</a:t>
            </a:r>
          </a:p>
          <a:p>
            <a:pPr lvl="1"/>
            <a:r>
              <a:rPr lang="en-US" sz="1200" kern="1200" dirty="0" smtClean="0">
                <a:solidFill>
                  <a:schemeClr val="tx1"/>
                </a:solidFill>
                <a:effectLst/>
                <a:latin typeface="+mn-lt"/>
                <a:ea typeface="+mn-ea"/>
                <a:cs typeface="+mn-cs"/>
              </a:rPr>
              <a:t>When is this form used: Tactics Meeting</a:t>
            </a:r>
          </a:p>
          <a:p>
            <a:pPr lvl="1"/>
            <a:r>
              <a:rPr lang="en-US" sz="1200" kern="1200" dirty="0" smtClean="0">
                <a:solidFill>
                  <a:schemeClr val="tx1"/>
                </a:solidFill>
                <a:effectLst/>
                <a:latin typeface="+mn-lt"/>
                <a:ea typeface="+mn-ea"/>
                <a:cs typeface="+mn-cs"/>
              </a:rPr>
              <a:t>Why is this form used: Documents decisions made</a:t>
            </a:r>
            <a:r>
              <a:rPr lang="en-US" sz="1200" kern="1200" baseline="0" dirty="0" smtClean="0">
                <a:solidFill>
                  <a:schemeClr val="tx1"/>
                </a:solidFill>
                <a:effectLst/>
                <a:latin typeface="+mn-lt"/>
                <a:ea typeface="+mn-ea"/>
                <a:cs typeface="+mn-cs"/>
              </a:rPr>
              <a:t> concerning resource needs for the next operational period</a:t>
            </a:r>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 </a:t>
            </a:r>
          </a:p>
          <a:p>
            <a:pPr lvl="0"/>
            <a:r>
              <a:rPr lang="en-US" sz="1200" kern="1200" dirty="0" smtClean="0">
                <a:solidFill>
                  <a:schemeClr val="tx1"/>
                </a:solidFill>
                <a:effectLst/>
                <a:latin typeface="+mn-lt"/>
                <a:ea typeface="+mn-ea"/>
                <a:cs typeface="+mn-cs"/>
              </a:rPr>
              <a:t>ICS 215A: Incident Action Plan Safety Analysis </a:t>
            </a:r>
          </a:p>
          <a:p>
            <a:pPr lvl="1"/>
            <a:r>
              <a:rPr lang="en-US" sz="1200" kern="1200" dirty="0" smtClean="0">
                <a:solidFill>
                  <a:schemeClr val="tx1"/>
                </a:solidFill>
                <a:effectLst/>
                <a:latin typeface="+mn-lt"/>
                <a:ea typeface="+mn-ea"/>
                <a:cs typeface="+mn-cs"/>
              </a:rPr>
              <a:t>Who uses this form: Safety Officer</a:t>
            </a:r>
          </a:p>
          <a:p>
            <a:pPr lvl="1"/>
            <a:r>
              <a:rPr lang="en-US" sz="1200" kern="1200" dirty="0" smtClean="0">
                <a:solidFill>
                  <a:schemeClr val="tx1"/>
                </a:solidFill>
                <a:effectLst/>
                <a:latin typeface="+mn-lt"/>
                <a:ea typeface="+mn-ea"/>
                <a:cs typeface="+mn-cs"/>
              </a:rPr>
              <a:t>When is this form used: Tactics Meeting</a:t>
            </a:r>
          </a:p>
          <a:p>
            <a:pPr lvl="1"/>
            <a:r>
              <a:rPr lang="en-US" sz="1200" kern="1200" dirty="0" smtClean="0">
                <a:solidFill>
                  <a:schemeClr val="tx1"/>
                </a:solidFill>
                <a:effectLst/>
                <a:latin typeface="+mn-lt"/>
                <a:ea typeface="+mn-ea"/>
                <a:cs typeface="+mn-cs"/>
              </a:rPr>
              <a:t>Why is this form</a:t>
            </a:r>
            <a:r>
              <a:rPr lang="en-US" sz="1200" kern="1200" baseline="0" dirty="0" smtClean="0">
                <a:solidFill>
                  <a:schemeClr val="tx1"/>
                </a:solidFill>
                <a:effectLst/>
                <a:latin typeface="+mn-lt"/>
                <a:ea typeface="+mn-ea"/>
                <a:cs typeface="+mn-cs"/>
              </a:rPr>
              <a:t> used: Communicates safety and health concerns regarding the operational objectives</a:t>
            </a:r>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 </a:t>
            </a:r>
          </a:p>
          <a:p>
            <a:pPr lvl="0"/>
            <a:r>
              <a:rPr lang="en-US" sz="1200" kern="1200" dirty="0" smtClean="0">
                <a:solidFill>
                  <a:schemeClr val="tx1"/>
                </a:solidFill>
                <a:effectLst/>
                <a:latin typeface="+mn-lt"/>
                <a:ea typeface="+mn-ea"/>
                <a:cs typeface="+mn-cs"/>
              </a:rPr>
              <a:t>ICS 211p: Incident Personnel Check-In List</a:t>
            </a:r>
          </a:p>
          <a:p>
            <a:pPr lvl="1"/>
            <a:r>
              <a:rPr lang="en-US" sz="1200" kern="1200" dirty="0" smtClean="0">
                <a:solidFill>
                  <a:schemeClr val="tx1"/>
                </a:solidFill>
                <a:effectLst/>
                <a:latin typeface="+mn-lt"/>
                <a:ea typeface="+mn-ea"/>
                <a:cs typeface="+mn-cs"/>
              </a:rPr>
              <a:t>Who uses this form: Planning- Resources Unit Leader</a:t>
            </a:r>
          </a:p>
          <a:p>
            <a:pPr lvl="2"/>
            <a:r>
              <a:rPr lang="en-US" sz="1200" kern="1200" dirty="0" smtClean="0">
                <a:solidFill>
                  <a:schemeClr val="tx1"/>
                </a:solidFill>
                <a:effectLst/>
                <a:latin typeface="+mn-lt"/>
                <a:ea typeface="+mn-ea"/>
                <a:cs typeface="+mn-cs"/>
              </a:rPr>
              <a:t>Everyone uses this form to sign in, the IC reminds everyone to sign in, and Documentation gets the form</a:t>
            </a:r>
          </a:p>
          <a:p>
            <a:pPr lvl="1"/>
            <a:r>
              <a:rPr lang="en-US" sz="1200" kern="1200" dirty="0" smtClean="0">
                <a:solidFill>
                  <a:schemeClr val="tx1"/>
                </a:solidFill>
                <a:effectLst/>
                <a:latin typeface="+mn-lt"/>
                <a:ea typeface="+mn-ea"/>
                <a:cs typeface="+mn-cs"/>
              </a:rPr>
              <a:t>When is this form used: Immediately/Ongoing</a:t>
            </a:r>
          </a:p>
          <a:p>
            <a:pPr lvl="1"/>
            <a:r>
              <a:rPr lang="en-US" sz="1200" kern="1200" dirty="0" smtClean="0">
                <a:solidFill>
                  <a:schemeClr val="tx1"/>
                </a:solidFill>
                <a:effectLst/>
                <a:latin typeface="+mn-lt"/>
                <a:ea typeface="+mn-ea"/>
                <a:cs typeface="+mn-cs"/>
              </a:rPr>
              <a:t>Why is this form used: Personnel-check in and out</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There are other common ICS forms, including: </a:t>
            </a:r>
          </a:p>
          <a:p>
            <a:r>
              <a:rPr lang="en-US" sz="1200" kern="1200" dirty="0" smtClean="0">
                <a:solidFill>
                  <a:schemeClr val="tx1"/>
                </a:solidFill>
                <a:effectLst/>
                <a:latin typeface="+mn-lt"/>
                <a:ea typeface="+mn-ea"/>
                <a:cs typeface="+mn-cs"/>
              </a:rPr>
              <a:t>ICS 201.10 Resources Tracking Form</a:t>
            </a:r>
          </a:p>
          <a:p>
            <a:r>
              <a:rPr lang="en-US" sz="1200" kern="1200" dirty="0" smtClean="0">
                <a:solidFill>
                  <a:schemeClr val="tx1"/>
                </a:solidFill>
                <a:effectLst/>
                <a:latin typeface="+mn-lt"/>
                <a:ea typeface="+mn-ea"/>
                <a:cs typeface="+mn-cs"/>
              </a:rPr>
              <a:t>ICS 213: General Message</a:t>
            </a:r>
          </a:p>
          <a:p>
            <a:r>
              <a:rPr lang="en-US" sz="1200" kern="1200" dirty="0" smtClean="0">
                <a:solidFill>
                  <a:schemeClr val="tx1"/>
                </a:solidFill>
                <a:effectLst/>
                <a:latin typeface="+mn-lt"/>
                <a:ea typeface="+mn-ea"/>
                <a:cs typeface="+mn-cs"/>
              </a:rPr>
              <a:t>ICS 213-RR: Resource Request</a:t>
            </a:r>
          </a:p>
          <a:p>
            <a:r>
              <a:rPr lang="en-US" sz="1200" kern="1200" dirty="0" smtClean="0">
                <a:solidFill>
                  <a:schemeClr val="tx1"/>
                </a:solidFill>
                <a:effectLst/>
                <a:latin typeface="+mn-lt"/>
                <a:ea typeface="+mn-ea"/>
                <a:cs typeface="+mn-cs"/>
              </a:rPr>
              <a:t>ICS 221 &amp; 221 Attachment A: Demobilization Check-Out</a:t>
            </a:r>
          </a:p>
          <a:p>
            <a:r>
              <a:rPr lang="en-US" sz="1200" kern="1200" dirty="0" smtClean="0">
                <a:solidFill>
                  <a:schemeClr val="tx1"/>
                </a:solidFill>
                <a:effectLst/>
                <a:latin typeface="+mn-lt"/>
                <a:ea typeface="+mn-ea"/>
                <a:cs typeface="+mn-cs"/>
              </a:rPr>
              <a:t>ICS 230: Daily Meeting Schedule</a:t>
            </a:r>
          </a:p>
          <a:p>
            <a:r>
              <a:rPr lang="en-US" sz="1200" kern="1200" dirty="0" smtClean="0">
                <a:solidFill>
                  <a:schemeClr val="tx1"/>
                </a:solidFill>
                <a:effectLst/>
                <a:latin typeface="+mn-lt"/>
                <a:ea typeface="+mn-ea"/>
                <a:cs typeface="+mn-cs"/>
              </a:rPr>
              <a:t>ICS 231 General Meeting Summary</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You may use these and/ or other ICS forms depending on your health department and the specific incident. It is important for the Incident Commander to have an understanding of the most common forms, know where to locate the forms, and who to go to if a form needs to be completed.</a:t>
            </a:r>
          </a:p>
          <a:p>
            <a:endParaRPr lang="en-US" b="1" i="1" baseline="0" dirty="0" smtClean="0"/>
          </a:p>
        </p:txBody>
      </p:sp>
      <p:sp>
        <p:nvSpPr>
          <p:cNvPr id="4" name="Slide Number Placeholder 3"/>
          <p:cNvSpPr>
            <a:spLocks noGrp="1"/>
          </p:cNvSpPr>
          <p:nvPr>
            <p:ph type="sldNum" sz="quarter" idx="10"/>
          </p:nvPr>
        </p:nvSpPr>
        <p:spPr/>
        <p:txBody>
          <a:bodyPr/>
          <a:lstStyle/>
          <a:p>
            <a:fld id="{D1BB3F26-BD64-4AC9-9C76-38EA2AC7CC28}" type="slidenum">
              <a:rPr lang="en-US" smtClean="0"/>
              <a:t>27</a:t>
            </a:fld>
            <a:endParaRPr lang="en-US"/>
          </a:p>
        </p:txBody>
      </p:sp>
    </p:spTree>
    <p:extLst>
      <p:ext uri="{BB962C8B-B14F-4D97-AF65-F5344CB8AC3E}">
        <p14:creationId xmlns:p14="http://schemas.microsoft.com/office/powerpoint/2010/main" val="181051807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192338" y="696913"/>
            <a:ext cx="2625725" cy="1970087"/>
          </a:xfrm>
        </p:spPr>
      </p:sp>
      <p:sp>
        <p:nvSpPr>
          <p:cNvPr id="3" name="Notes Placeholder 2"/>
          <p:cNvSpPr>
            <a:spLocks noGrp="1"/>
          </p:cNvSpPr>
          <p:nvPr>
            <p:ph type="body" idx="1"/>
          </p:nvPr>
        </p:nvSpPr>
        <p:spPr>
          <a:xfrm>
            <a:off x="381000" y="2895600"/>
            <a:ext cx="6477000" cy="6096000"/>
          </a:xfrm>
        </p:spPr>
        <p:txBody>
          <a:bodyPr>
            <a:normAutofit/>
          </a:bodyPr>
          <a:lstStyle/>
          <a:p>
            <a:r>
              <a:rPr lang="en-US" dirty="0" smtClean="0"/>
              <a:t>In the first module, we presented some foundational knowledge around leadership and</a:t>
            </a:r>
            <a:r>
              <a:rPr lang="en-US" baseline="0" dirty="0" smtClean="0"/>
              <a:t> applying everyday leadership skills to response situations</a:t>
            </a:r>
            <a:r>
              <a:rPr lang="en-US" dirty="0" smtClean="0"/>
              <a:t>. </a:t>
            </a:r>
          </a:p>
          <a:p>
            <a:endParaRPr lang="en-US" dirty="0" smtClean="0"/>
          </a:p>
          <a:p>
            <a:r>
              <a:rPr lang="en-US" dirty="0" smtClean="0"/>
              <a:t>The second module focused on communication skills;</a:t>
            </a:r>
            <a:r>
              <a:rPr lang="en-US" baseline="0" dirty="0" smtClean="0"/>
              <a:t> and the third module reviewed </a:t>
            </a:r>
            <a:r>
              <a:rPr lang="en-US" dirty="0" smtClean="0"/>
              <a:t>the roles, responsibilities and expectations of the Incident Commander and the Incident</a:t>
            </a:r>
            <a:r>
              <a:rPr lang="en-US" baseline="0" dirty="0" smtClean="0"/>
              <a:t> Management Team.</a:t>
            </a:r>
          </a:p>
          <a:p>
            <a:endParaRPr lang="en-US" dirty="0" smtClean="0"/>
          </a:p>
          <a:p>
            <a:r>
              <a:rPr lang="en-US" dirty="0" smtClean="0"/>
              <a:t>The fourth and fifth</a:t>
            </a:r>
            <a:r>
              <a:rPr lang="en-US" baseline="0" dirty="0" smtClean="0"/>
              <a:t> </a:t>
            </a:r>
            <a:r>
              <a:rPr lang="en-US" dirty="0" smtClean="0"/>
              <a:t>modules discussed</a:t>
            </a:r>
            <a:r>
              <a:rPr lang="en-US" baseline="0" dirty="0" smtClean="0"/>
              <a:t> how the Incident Commander can form and manage the team.</a:t>
            </a:r>
          </a:p>
          <a:p>
            <a:endParaRPr lang="en-US" baseline="0" dirty="0" smtClean="0"/>
          </a:p>
          <a:p>
            <a:r>
              <a:rPr lang="en-US" baseline="0" dirty="0" smtClean="0"/>
              <a:t>Now we’ll conclude highlighting the key messages from each module. </a:t>
            </a:r>
            <a:endParaRPr lang="en-US" dirty="0"/>
          </a:p>
        </p:txBody>
      </p:sp>
      <p:sp>
        <p:nvSpPr>
          <p:cNvPr id="5" name="Footer Placeholder 3"/>
          <p:cNvSpPr>
            <a:spLocks noGrp="1"/>
          </p:cNvSpPr>
          <p:nvPr>
            <p:ph type="ftr" sz="quarter" idx="4"/>
          </p:nvPr>
        </p:nvSpPr>
        <p:spPr>
          <a:xfrm>
            <a:off x="266700" y="8418513"/>
            <a:ext cx="6477000" cy="533400"/>
          </a:xfrm>
        </p:spPr>
        <p:txBody>
          <a:bodyPr/>
          <a:lstStyle/>
          <a:p>
            <a:endParaRPr lang="en-US" dirty="0"/>
          </a:p>
        </p:txBody>
      </p:sp>
      <p:sp>
        <p:nvSpPr>
          <p:cNvPr id="6" name="Slide Number Placeholder 5"/>
          <p:cNvSpPr>
            <a:spLocks noGrp="1"/>
          </p:cNvSpPr>
          <p:nvPr>
            <p:ph type="sldNum" sz="quarter" idx="10"/>
          </p:nvPr>
        </p:nvSpPr>
        <p:spPr/>
        <p:txBody>
          <a:bodyPr/>
          <a:lstStyle/>
          <a:p>
            <a:fld id="{39971C29-32B3-41A5-A545-371B4BCC4C0E}" type="slidenum">
              <a:rPr lang="en-US" smtClean="0"/>
              <a:t>28</a:t>
            </a:fld>
            <a:endParaRPr lang="en-US" dirty="0"/>
          </a:p>
        </p:txBody>
      </p:sp>
    </p:spTree>
    <p:extLst>
      <p:ext uri="{BB962C8B-B14F-4D97-AF65-F5344CB8AC3E}">
        <p14:creationId xmlns:p14="http://schemas.microsoft.com/office/powerpoint/2010/main" val="12063927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a:t>
            </a:r>
            <a:r>
              <a:rPr lang="en-US" baseline="0" dirty="0" smtClean="0"/>
              <a:t> first management tool we’ll focus on is objectives. </a:t>
            </a:r>
            <a:endParaRPr lang="en-US" dirty="0"/>
          </a:p>
        </p:txBody>
      </p:sp>
      <p:sp>
        <p:nvSpPr>
          <p:cNvPr id="4" name="Slide Number Placeholder 3"/>
          <p:cNvSpPr>
            <a:spLocks noGrp="1"/>
          </p:cNvSpPr>
          <p:nvPr>
            <p:ph type="sldNum" sz="quarter" idx="10"/>
          </p:nvPr>
        </p:nvSpPr>
        <p:spPr/>
        <p:txBody>
          <a:bodyPr/>
          <a:lstStyle/>
          <a:p>
            <a:fld id="{D1BB3F26-BD64-4AC9-9C76-38EA2AC7CC28}" type="slidenum">
              <a:rPr lang="en-US" smtClean="0"/>
              <a:t>3</a:t>
            </a:fld>
            <a:endParaRPr lang="en-US"/>
          </a:p>
        </p:txBody>
      </p:sp>
    </p:spTree>
    <p:extLst>
      <p:ext uri="{BB962C8B-B14F-4D97-AF65-F5344CB8AC3E}">
        <p14:creationId xmlns:p14="http://schemas.microsoft.com/office/powerpoint/2010/main" val="9938589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First,</a:t>
            </a:r>
            <a:r>
              <a:rPr lang="en-US" baseline="0" dirty="0" smtClean="0"/>
              <a:t> what is an objective? An objective is “something that one’s actions are intended to attain or accomplish:” the “the aim, target, or purpose.”</a:t>
            </a:r>
          </a:p>
          <a:p>
            <a:endParaRPr lang="en-US" baseline="0" dirty="0" smtClean="0"/>
          </a:p>
          <a:p>
            <a:r>
              <a:rPr lang="en-US" baseline="0" dirty="0" smtClean="0"/>
              <a:t>Objectives are necessary for establishing the direction of the incident response. </a:t>
            </a:r>
          </a:p>
          <a:p>
            <a:endParaRPr lang="en-US" baseline="0" dirty="0" smtClean="0"/>
          </a:p>
          <a:p>
            <a:r>
              <a:rPr lang="en-US" baseline="0" dirty="0" smtClean="0"/>
              <a:t>We’ll now focus on two types of objectives: management objectives and incident objectives. </a:t>
            </a:r>
          </a:p>
          <a:p>
            <a:endParaRPr lang="en-US" baseline="0" dirty="0" smtClean="0"/>
          </a:p>
          <a:p>
            <a:endParaRPr lang="en-US" baseline="0" dirty="0" smtClean="0"/>
          </a:p>
        </p:txBody>
      </p:sp>
      <p:sp>
        <p:nvSpPr>
          <p:cNvPr id="4" name="Slide Number Placeholder 3"/>
          <p:cNvSpPr>
            <a:spLocks noGrp="1"/>
          </p:cNvSpPr>
          <p:nvPr>
            <p:ph type="sldNum" sz="quarter" idx="10"/>
          </p:nvPr>
        </p:nvSpPr>
        <p:spPr/>
        <p:txBody>
          <a:bodyPr/>
          <a:lstStyle/>
          <a:p>
            <a:fld id="{D1BB3F26-BD64-4AC9-9C76-38EA2AC7CC28}" type="slidenum">
              <a:rPr lang="en-US" smtClean="0"/>
              <a:t>4</a:t>
            </a:fld>
            <a:endParaRPr lang="en-US"/>
          </a:p>
        </p:txBody>
      </p:sp>
    </p:spTree>
    <p:extLst>
      <p:ext uri="{BB962C8B-B14F-4D97-AF65-F5344CB8AC3E}">
        <p14:creationId xmlns:p14="http://schemas.microsoft.com/office/powerpoint/2010/main" val="27670886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Management objectives are the overall focus</a:t>
            </a:r>
            <a:r>
              <a:rPr lang="en-US" baseline="0" dirty="0" smtClean="0"/>
              <a:t> of </a:t>
            </a:r>
            <a:r>
              <a:rPr lang="en-US" dirty="0" smtClean="0"/>
              <a:t>a</a:t>
            </a:r>
            <a:r>
              <a:rPr lang="en-US" baseline="0" dirty="0" smtClean="0"/>
              <a:t> health department or Incident Management Team in a response. These objectives are usually general, over-arching, and can even apply to everyday work as well as response to incidents. </a:t>
            </a:r>
          </a:p>
          <a:p>
            <a:endParaRPr lang="en-US" baseline="0" dirty="0" smtClean="0"/>
          </a:p>
          <a:p>
            <a:r>
              <a:rPr lang="en-US" baseline="0" dirty="0" smtClean="0"/>
              <a:t>Management objectives may be developed before an incident happens; they are designed to be broad enough to apply to any scenario and seldom change during an incident. </a:t>
            </a:r>
          </a:p>
          <a:p>
            <a:endParaRPr lang="en-US" baseline="0" dirty="0" smtClean="0"/>
          </a:p>
          <a:p>
            <a:r>
              <a:rPr lang="en-US" b="1" i="1" baseline="0" dirty="0" smtClean="0"/>
              <a:t>Instructor Note: Share the examples of the response management objectives listed on the slide. </a:t>
            </a:r>
          </a:p>
          <a:p>
            <a:endParaRPr lang="en-US" b="1" i="1" baseline="0" dirty="0" smtClean="0"/>
          </a:p>
          <a:p>
            <a:r>
              <a:rPr lang="en-US" b="1" i="1" baseline="0" dirty="0" smtClean="0"/>
              <a:t>Ask: Can you think of any other examples specific to your health department? </a:t>
            </a:r>
          </a:p>
        </p:txBody>
      </p:sp>
      <p:sp>
        <p:nvSpPr>
          <p:cNvPr id="4" name="Slide Number Placeholder 3"/>
          <p:cNvSpPr>
            <a:spLocks noGrp="1"/>
          </p:cNvSpPr>
          <p:nvPr>
            <p:ph type="sldNum" sz="quarter" idx="10"/>
          </p:nvPr>
        </p:nvSpPr>
        <p:spPr/>
        <p:txBody>
          <a:bodyPr/>
          <a:lstStyle/>
          <a:p>
            <a:fld id="{D1BB3F26-BD64-4AC9-9C76-38EA2AC7CC28}" type="slidenum">
              <a:rPr lang="en-US" smtClean="0"/>
              <a:t>5</a:t>
            </a:fld>
            <a:endParaRPr lang="en-US"/>
          </a:p>
        </p:txBody>
      </p:sp>
    </p:spTree>
    <p:extLst>
      <p:ext uri="{BB962C8B-B14F-4D97-AF65-F5344CB8AC3E}">
        <p14:creationId xmlns:p14="http://schemas.microsoft.com/office/powerpoint/2010/main" val="31538510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Incident objectives should reflect</a:t>
            </a:r>
            <a:r>
              <a:rPr lang="en-US" baseline="0" dirty="0" smtClean="0"/>
              <a:t> overall management objectives, but are specific to the operational period and the duration of the incident response. </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They are operational and establish the framework for incident operations. </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These objectives are re-evaluated each operational period, and updated as necessary based on new situation information and changes in strategies and tactics. </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Accomplishing these short-term, specific incident objectives moves the health department or Incident Management Team towards achieving the longer-term management objectives.  </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r>
              <a:rPr lang="en-US" b="1" i="1" baseline="0" dirty="0" smtClean="0"/>
              <a:t>Instructor Note: Share the examples of the incident objectives listed on the slide. </a:t>
            </a:r>
          </a:p>
          <a:p>
            <a:endParaRPr lang="en-US" b="1" i="1" baseline="0" dirty="0" smtClean="0"/>
          </a:p>
          <a:p>
            <a:r>
              <a:rPr lang="en-US" b="1" i="1" baseline="0" dirty="0" smtClean="0"/>
              <a:t>Ask: Can you think of any other examples specific to your health department? </a:t>
            </a:r>
          </a:p>
        </p:txBody>
      </p:sp>
      <p:sp>
        <p:nvSpPr>
          <p:cNvPr id="4" name="Slide Number Placeholder 3"/>
          <p:cNvSpPr>
            <a:spLocks noGrp="1"/>
          </p:cNvSpPr>
          <p:nvPr>
            <p:ph type="sldNum" sz="quarter" idx="10"/>
          </p:nvPr>
        </p:nvSpPr>
        <p:spPr/>
        <p:txBody>
          <a:bodyPr/>
          <a:lstStyle/>
          <a:p>
            <a:fld id="{D1BB3F26-BD64-4AC9-9C76-38EA2AC7CC28}" type="slidenum">
              <a:rPr lang="en-US" smtClean="0"/>
              <a:t>6</a:t>
            </a:fld>
            <a:endParaRPr lang="en-US"/>
          </a:p>
        </p:txBody>
      </p:sp>
    </p:spTree>
    <p:extLst>
      <p:ext uri="{BB962C8B-B14F-4D97-AF65-F5344CB8AC3E}">
        <p14:creationId xmlns:p14="http://schemas.microsoft.com/office/powerpoint/2010/main" val="5860801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In order for incident objectives to be operational and establish the framework for operations, they must </a:t>
            </a:r>
            <a:r>
              <a:rPr lang="en-US" sz="1200" kern="1200" dirty="0" smtClean="0">
                <a:solidFill>
                  <a:schemeClr val="tx1"/>
                </a:solidFill>
                <a:effectLst/>
                <a:latin typeface="+mn-lt"/>
                <a:ea typeface="+mn-ea"/>
                <a:cs typeface="+mn-cs"/>
              </a:rPr>
              <a:t>follow the SMART model or a similar approach. </a:t>
            </a:r>
            <a:r>
              <a:rPr lang="en-US" baseline="0" dirty="0" smtClean="0"/>
              <a:t>We know you’ve heard this before, but this is critical to an effective response and is easy to forget in the stress of an incident. </a:t>
            </a:r>
            <a:endParaRPr lang="en-US" dirty="0" smtClean="0"/>
          </a:p>
          <a:p>
            <a:endParaRPr lang="en-US" sz="1200" kern="1200" baseline="0" dirty="0" smtClean="0">
              <a:solidFill>
                <a:schemeClr val="tx1"/>
              </a:solidFill>
              <a:effectLst/>
              <a:latin typeface="+mn-lt"/>
              <a:ea typeface="+mn-ea"/>
              <a:cs typeface="+mn-cs"/>
            </a:endParaRPr>
          </a:p>
          <a:p>
            <a:r>
              <a:rPr lang="en-US" sz="1200" kern="1200" baseline="0" dirty="0" smtClean="0">
                <a:solidFill>
                  <a:schemeClr val="tx1"/>
                </a:solidFill>
                <a:effectLst/>
                <a:latin typeface="+mn-lt"/>
                <a:ea typeface="+mn-ea"/>
                <a:cs typeface="+mn-cs"/>
              </a:rPr>
              <a:t>Ask yourself, are the objectives:</a:t>
            </a:r>
          </a:p>
          <a:p>
            <a:r>
              <a:rPr lang="en-US" sz="1200" b="1" u="sng" kern="1200" dirty="0" smtClean="0">
                <a:solidFill>
                  <a:schemeClr val="tx1"/>
                </a:solidFill>
                <a:effectLst/>
                <a:latin typeface="+mn-lt"/>
                <a:ea typeface="+mn-ea"/>
                <a:cs typeface="+mn-cs"/>
              </a:rPr>
              <a:t>S</a:t>
            </a:r>
            <a:r>
              <a:rPr lang="en-US" sz="1200" kern="1200" dirty="0" smtClean="0">
                <a:solidFill>
                  <a:schemeClr val="tx1"/>
                </a:solidFill>
                <a:effectLst/>
                <a:latin typeface="+mn-lt"/>
                <a:ea typeface="+mn-ea"/>
                <a:cs typeface="+mn-cs"/>
              </a:rPr>
              <a:t>pecific – Is the wording precise and unambiguous? What is the specific</a:t>
            </a:r>
            <a:r>
              <a:rPr lang="en-US" sz="1200" kern="1200" baseline="0" dirty="0" smtClean="0">
                <a:solidFill>
                  <a:schemeClr val="tx1"/>
                </a:solidFill>
                <a:effectLst/>
                <a:latin typeface="+mn-lt"/>
                <a:ea typeface="+mn-ea"/>
                <a:cs typeface="+mn-cs"/>
              </a:rPr>
              <a:t> task? What exactly are we going to do, with whom and for whom? </a:t>
            </a:r>
          </a:p>
          <a:p>
            <a:endParaRPr lang="en-US" sz="1200" kern="1200" dirty="0" smtClean="0">
              <a:solidFill>
                <a:schemeClr val="tx1"/>
              </a:solidFill>
              <a:effectLst/>
              <a:latin typeface="+mn-lt"/>
              <a:ea typeface="+mn-ea"/>
              <a:cs typeface="+mn-cs"/>
            </a:endParaRPr>
          </a:p>
          <a:p>
            <a:r>
              <a:rPr lang="en-US" sz="1200" b="1" u="sng" kern="1200" dirty="0" smtClean="0">
                <a:solidFill>
                  <a:schemeClr val="tx1"/>
                </a:solidFill>
                <a:effectLst/>
                <a:latin typeface="+mn-lt"/>
                <a:ea typeface="+mn-ea"/>
                <a:cs typeface="+mn-cs"/>
              </a:rPr>
              <a:t>M</a:t>
            </a:r>
            <a:r>
              <a:rPr lang="en-US" sz="1200" kern="1200" dirty="0" smtClean="0">
                <a:solidFill>
                  <a:schemeClr val="tx1"/>
                </a:solidFill>
                <a:effectLst/>
                <a:latin typeface="+mn-lt"/>
                <a:ea typeface="+mn-ea"/>
                <a:cs typeface="+mn-cs"/>
              </a:rPr>
              <a:t>easurable – How will achievements be measured? What are the standards or parameters?</a:t>
            </a:r>
          </a:p>
          <a:p>
            <a:endParaRPr lang="en-US" sz="1200" kern="1200" dirty="0" smtClean="0">
              <a:solidFill>
                <a:schemeClr val="tx1"/>
              </a:solidFill>
              <a:effectLst/>
              <a:latin typeface="+mn-lt"/>
              <a:ea typeface="+mn-ea"/>
              <a:cs typeface="+mn-cs"/>
            </a:endParaRPr>
          </a:p>
          <a:p>
            <a:r>
              <a:rPr lang="en-US" sz="1200" b="1" u="sng" kern="1200" dirty="0" smtClean="0">
                <a:solidFill>
                  <a:schemeClr val="tx1"/>
                </a:solidFill>
                <a:effectLst/>
                <a:latin typeface="+mn-lt"/>
                <a:ea typeface="+mn-ea"/>
                <a:cs typeface="+mn-cs"/>
              </a:rPr>
              <a:t>A</a:t>
            </a:r>
            <a:r>
              <a:rPr lang="en-US" sz="1200" kern="1200" dirty="0" smtClean="0">
                <a:solidFill>
                  <a:schemeClr val="tx1"/>
                </a:solidFill>
                <a:effectLst/>
                <a:latin typeface="+mn-lt"/>
                <a:ea typeface="+mn-ea"/>
                <a:cs typeface="+mn-cs"/>
              </a:rPr>
              <a:t>ction-oriented – Is an action verb used to describe expected accomplishments? What are the performance</a:t>
            </a:r>
            <a:r>
              <a:rPr lang="en-US" sz="1200" kern="1200" baseline="0" dirty="0" smtClean="0">
                <a:solidFill>
                  <a:schemeClr val="tx1"/>
                </a:solidFill>
                <a:effectLst/>
                <a:latin typeface="+mn-lt"/>
                <a:ea typeface="+mn-ea"/>
                <a:cs typeface="+mn-cs"/>
              </a:rPr>
              <a:t> expectations? </a:t>
            </a:r>
          </a:p>
          <a:p>
            <a:endParaRPr lang="en-US" sz="1200" kern="1200" dirty="0" smtClean="0">
              <a:solidFill>
                <a:schemeClr val="tx1"/>
              </a:solidFill>
              <a:effectLst/>
              <a:latin typeface="+mn-lt"/>
              <a:ea typeface="+mn-ea"/>
              <a:cs typeface="+mn-cs"/>
            </a:endParaRPr>
          </a:p>
          <a:p>
            <a:r>
              <a:rPr lang="en-US" sz="1200" b="1" u="sng" kern="1200" dirty="0" smtClean="0">
                <a:solidFill>
                  <a:schemeClr val="tx1"/>
                </a:solidFill>
                <a:effectLst/>
                <a:latin typeface="+mn-lt"/>
                <a:ea typeface="+mn-ea"/>
                <a:cs typeface="+mn-cs"/>
              </a:rPr>
              <a:t>R</a:t>
            </a:r>
            <a:r>
              <a:rPr lang="en-US" sz="1200" kern="1200" dirty="0" smtClean="0">
                <a:solidFill>
                  <a:schemeClr val="tx1"/>
                </a:solidFill>
                <a:effectLst/>
                <a:latin typeface="+mn-lt"/>
                <a:ea typeface="+mn-ea"/>
                <a:cs typeface="+mn-cs"/>
              </a:rPr>
              <a:t>ealistic – Is the outcome achievable with given available resources</a:t>
            </a:r>
            <a:r>
              <a:rPr lang="en-US" sz="1200" kern="1200" baseline="0" dirty="0" smtClean="0">
                <a:solidFill>
                  <a:schemeClr val="tx1"/>
                </a:solidFill>
                <a:effectLst/>
                <a:latin typeface="+mn-lt"/>
                <a:ea typeface="+mn-ea"/>
                <a:cs typeface="+mn-cs"/>
              </a:rPr>
              <a:t> and can it be accomplished at proposed? </a:t>
            </a:r>
          </a:p>
          <a:p>
            <a:endParaRPr lang="en-US"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b="1" u="sng" kern="1200" dirty="0" smtClean="0">
                <a:solidFill>
                  <a:schemeClr val="tx1"/>
                </a:solidFill>
                <a:effectLst/>
                <a:latin typeface="+mn-lt"/>
                <a:ea typeface="+mn-ea"/>
                <a:cs typeface="+mn-cs"/>
              </a:rPr>
              <a:t>T</a:t>
            </a:r>
            <a:r>
              <a:rPr lang="en-US" sz="1200" kern="1200" dirty="0" smtClean="0">
                <a:solidFill>
                  <a:schemeClr val="tx1"/>
                </a:solidFill>
                <a:effectLst/>
                <a:latin typeface="+mn-lt"/>
                <a:ea typeface="+mn-ea"/>
                <a:cs typeface="+mn-cs"/>
              </a:rPr>
              <a:t>ime-sensitive – What is the timeframe? When will we accomplish</a:t>
            </a:r>
            <a:r>
              <a:rPr lang="en-US" sz="1200" kern="1200" baseline="0" dirty="0" smtClean="0">
                <a:solidFill>
                  <a:schemeClr val="tx1"/>
                </a:solidFill>
                <a:effectLst/>
                <a:latin typeface="+mn-lt"/>
                <a:ea typeface="+mn-ea"/>
                <a:cs typeface="+mn-cs"/>
              </a:rPr>
              <a:t> this objective?  </a:t>
            </a:r>
            <a:r>
              <a:rPr lang="en-US" sz="1200" kern="1200" dirty="0" smtClean="0">
                <a:solidFill>
                  <a:schemeClr val="tx1"/>
                </a:solidFill>
                <a:effectLst/>
                <a:latin typeface="+mn-lt"/>
                <a:ea typeface="+mn-ea"/>
                <a:cs typeface="+mn-cs"/>
              </a:rPr>
              <a:t>Note: </a:t>
            </a:r>
            <a:r>
              <a:rPr lang="en-US" dirty="0" smtClean="0"/>
              <a:t>Not all objectives are time sensitive.</a:t>
            </a:r>
            <a:r>
              <a:rPr lang="en-US" baseline="0" dirty="0" smtClean="0"/>
              <a:t> Don’t force a time frame if you don’t need it. </a:t>
            </a:r>
            <a:endParaRPr lang="en-US" dirty="0" smtClean="0"/>
          </a:p>
          <a:p>
            <a:endParaRPr lang="en-US" sz="1200" kern="1200" baseline="0" dirty="0" smtClean="0">
              <a:solidFill>
                <a:schemeClr val="tx1"/>
              </a:solidFill>
              <a:effectLst/>
              <a:latin typeface="+mn-lt"/>
              <a:ea typeface="+mn-ea"/>
              <a:cs typeface="+mn-cs"/>
            </a:endParaRPr>
          </a:p>
          <a:p>
            <a:r>
              <a:rPr lang="en-US" sz="1200" kern="1200" baseline="0" dirty="0" smtClean="0">
                <a:solidFill>
                  <a:schemeClr val="tx1"/>
                </a:solidFill>
                <a:effectLst/>
                <a:latin typeface="+mn-lt"/>
                <a:ea typeface="+mn-ea"/>
                <a:cs typeface="+mn-cs"/>
              </a:rPr>
              <a:t>In addition to being SMART, incident objectives should be c</a:t>
            </a:r>
            <a:r>
              <a:rPr lang="en-US" sz="1200" kern="1200" dirty="0" smtClean="0">
                <a:solidFill>
                  <a:schemeClr val="tx1"/>
                </a:solidFill>
                <a:effectLst/>
                <a:latin typeface="+mn-lt"/>
                <a:ea typeface="+mn-ea"/>
                <a:cs typeface="+mn-cs"/>
              </a:rPr>
              <a:t>lear, concise statements for managing the response. Ideally, these objectives will be listed in priority order.  </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These</a:t>
            </a:r>
            <a:r>
              <a:rPr lang="en-US" sz="1200" kern="1200" baseline="0" dirty="0" smtClean="0">
                <a:solidFill>
                  <a:schemeClr val="tx1"/>
                </a:solidFill>
                <a:effectLst/>
                <a:latin typeface="+mn-lt"/>
                <a:ea typeface="+mn-ea"/>
                <a:cs typeface="+mn-cs"/>
              </a:rPr>
              <a:t> descriptions are also included on the SMART handout in your training materials. </a:t>
            </a:r>
            <a:endParaRPr lang="en-US" sz="1200" kern="1200" dirty="0" smtClean="0">
              <a:solidFill>
                <a:schemeClr val="tx1"/>
              </a:solidFill>
              <a:effectLst/>
              <a:latin typeface="+mn-lt"/>
              <a:ea typeface="+mn-ea"/>
              <a:cs typeface="+mn-cs"/>
            </a:endParaRPr>
          </a:p>
          <a:p>
            <a:endParaRPr lang="en-US" sz="1200" kern="1200" dirty="0" smtClean="0">
              <a:solidFill>
                <a:schemeClr val="tx1"/>
              </a:solidFill>
              <a:effectLst/>
              <a:latin typeface="+mn-lt"/>
              <a:ea typeface="+mn-ea"/>
              <a:cs typeface="+mn-cs"/>
            </a:endParaRPr>
          </a:p>
          <a:p>
            <a:endParaRPr lang="en-US" sz="1200" kern="1200" dirty="0" smtClean="0">
              <a:solidFill>
                <a:schemeClr val="tx1"/>
              </a:solidFill>
              <a:effectLst/>
              <a:latin typeface="+mn-lt"/>
              <a:ea typeface="+mn-ea"/>
              <a:cs typeface="+mn-cs"/>
            </a:endParaRPr>
          </a:p>
          <a:p>
            <a:endParaRPr 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D1BB3F26-BD64-4AC9-9C76-38EA2AC7CC28}" type="slidenum">
              <a:rPr lang="en-US" smtClean="0"/>
              <a:t>7</a:t>
            </a:fld>
            <a:endParaRPr lang="en-US"/>
          </a:p>
        </p:txBody>
      </p:sp>
    </p:spTree>
    <p:extLst>
      <p:ext uri="{BB962C8B-B14F-4D97-AF65-F5344CB8AC3E}">
        <p14:creationId xmlns:p14="http://schemas.microsoft.com/office/powerpoint/2010/main" val="357957154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dirty="0" smtClean="0"/>
              <a:t>We will</a:t>
            </a:r>
            <a:r>
              <a:rPr lang="en-US" b="0" baseline="0" dirty="0" smtClean="0"/>
              <a:t> now look at some examples of incident objectives in the next few slides. Can you identify which objectives are SMART? </a:t>
            </a:r>
          </a:p>
          <a:p>
            <a:endParaRPr lang="en-US" b="0" baseline="0" dirty="0" smtClean="0"/>
          </a:p>
          <a:p>
            <a:r>
              <a:rPr lang="en-US" b="0" baseline="0" dirty="0" smtClean="0"/>
              <a:t>Answer: SMART.  The objective is specific, measureable, action-oriented, realistic, and time-sensitive. </a:t>
            </a:r>
            <a:endParaRPr lang="en-US" b="0" dirty="0" smtClean="0"/>
          </a:p>
        </p:txBody>
      </p:sp>
      <p:sp>
        <p:nvSpPr>
          <p:cNvPr id="4" name="Slide Number Placeholder 3"/>
          <p:cNvSpPr>
            <a:spLocks noGrp="1"/>
          </p:cNvSpPr>
          <p:nvPr>
            <p:ph type="sldNum" sz="quarter" idx="10"/>
          </p:nvPr>
        </p:nvSpPr>
        <p:spPr/>
        <p:txBody>
          <a:bodyPr/>
          <a:lstStyle/>
          <a:p>
            <a:fld id="{D1BB3F26-BD64-4AC9-9C76-38EA2AC7CC28}" type="slidenum">
              <a:rPr lang="en-US" smtClean="0"/>
              <a:t>8</a:t>
            </a:fld>
            <a:endParaRPr lang="en-US"/>
          </a:p>
        </p:txBody>
      </p:sp>
    </p:spTree>
    <p:extLst>
      <p:ext uri="{BB962C8B-B14F-4D97-AF65-F5344CB8AC3E}">
        <p14:creationId xmlns:p14="http://schemas.microsoft.com/office/powerpoint/2010/main" val="385324713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0" baseline="0" dirty="0" smtClean="0"/>
              <a:t>Answer: Not SMART.  The objective does not fully meet any of the SMART criteria as it is not specific, measureable, action-oriented, realistic, or time sensitive. </a:t>
            </a:r>
            <a:endParaRPr lang="en-US" b="0" dirty="0" smtClean="0"/>
          </a:p>
          <a:p>
            <a:endParaRPr lang="en-US" dirty="0"/>
          </a:p>
        </p:txBody>
      </p:sp>
      <p:sp>
        <p:nvSpPr>
          <p:cNvPr id="4" name="Slide Number Placeholder 3"/>
          <p:cNvSpPr>
            <a:spLocks noGrp="1"/>
          </p:cNvSpPr>
          <p:nvPr>
            <p:ph type="sldNum" sz="quarter" idx="10"/>
          </p:nvPr>
        </p:nvSpPr>
        <p:spPr/>
        <p:txBody>
          <a:bodyPr/>
          <a:lstStyle/>
          <a:p>
            <a:fld id="{D1BB3F26-BD64-4AC9-9C76-38EA2AC7CC28}" type="slidenum">
              <a:rPr lang="en-US" smtClean="0"/>
              <a:t>9</a:t>
            </a:fld>
            <a:endParaRPr lang="en-US"/>
          </a:p>
        </p:txBody>
      </p:sp>
    </p:spTree>
    <p:extLst>
      <p:ext uri="{BB962C8B-B14F-4D97-AF65-F5344CB8AC3E}">
        <p14:creationId xmlns:p14="http://schemas.microsoft.com/office/powerpoint/2010/main" val="38532471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6DD46DF2-4758-49AD-9EF0-E6AA1420E8FC}" type="datetimeFigureOut">
              <a:rPr lang="en-US" smtClean="0"/>
              <a:t>4/13/2016</a:t>
            </a:fld>
            <a:endParaRPr lang="en-US"/>
          </a:p>
        </p:txBody>
      </p:sp>
      <p:sp>
        <p:nvSpPr>
          <p:cNvPr id="17" name="Footer Placeholder 16"/>
          <p:cNvSpPr>
            <a:spLocks noGrp="1"/>
          </p:cNvSpPr>
          <p:nvPr>
            <p:ph type="ftr" sz="quarter" idx="11"/>
          </p:nvPr>
        </p:nvSpPr>
        <p:spPr/>
        <p:txBody>
          <a:bodyPr/>
          <a:lstStyle/>
          <a:p>
            <a:endParaRPr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C03AE639-8BF4-4B52-A374-4EAF417E6B7D}" type="slidenum">
              <a:rPr lang="en-US" smtClean="0"/>
              <a:t>‹#›</a:t>
            </a:fld>
            <a:endParaRPr lang="en-US"/>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DD46DF2-4758-49AD-9EF0-E6AA1420E8FC}" type="datetimeFigureOut">
              <a:rPr lang="en-US" smtClean="0"/>
              <a:t>4/13/2016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3AE639-8BF4-4B52-A374-4EAF417E6B7D}"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C03AE639-8BF4-4B52-A374-4EAF417E6B7D}" type="slidenum">
              <a:rPr lang="en-US" smtClean="0"/>
              <a:t>‹#›</a:t>
            </a:fld>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DD46DF2-4758-49AD-9EF0-E6AA1420E8FC}" type="datetimeFigureOut">
              <a:rPr lang="en-US" smtClean="0"/>
              <a:t>4/13/2016</a:t>
            </a:fld>
            <a:endParaRPr lang="en-US"/>
          </a:p>
        </p:txBody>
      </p:sp>
      <p:sp>
        <p:nvSpPr>
          <p:cNvPr id="5" name="Footer Placeholder 4"/>
          <p:cNvSpPr>
            <a:spLocks noGrp="1"/>
          </p:cNvSpPr>
          <p:nvPr>
            <p:ph type="ftr" sz="quarter" idx="11"/>
          </p:nvPr>
        </p:nvSpPr>
        <p:spPr/>
        <p:txBody>
          <a:bodyPr/>
          <a:lstStyle/>
          <a:p>
            <a:endParaRPr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6DD46DF2-4758-49AD-9EF0-E6AA1420E8FC}" type="datetimeFigureOut">
              <a:rPr lang="en-US" smtClean="0"/>
              <a:t>4/13/2016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4361688" y="1026372"/>
            <a:ext cx="457200" cy="441325"/>
          </a:xfrm>
        </p:spPr>
        <p:txBody>
          <a:bodyPr/>
          <a:lstStyle/>
          <a:p>
            <a:fld id="{C03AE639-8BF4-4B52-A374-4EAF417E6B7D}" type="slidenum">
              <a:rPr lang="en-US" smtClean="0"/>
              <a:t>‹#›</a:t>
            </a:fld>
            <a:endParaRPr lang="en-US"/>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6DD46DF2-4758-49AD-9EF0-E6AA1420E8FC}" type="datetimeFigureOut">
              <a:rPr lang="en-US" smtClean="0"/>
              <a:t>4/13/2016</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C03AE639-8BF4-4B52-A374-4EAF417E6B7D}" type="slidenum">
              <a:rPr lang="en-US" smtClean="0"/>
              <a:t>‹#›</a:t>
            </a:fld>
            <a:endParaRPr lang="en-US"/>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6DD46DF2-4758-49AD-9EF0-E6AA1420E8FC}" type="datetimeFigureOut">
              <a:rPr lang="en-US" smtClean="0"/>
              <a:t>4/13/2016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3AE639-8BF4-4B52-A374-4EAF417E6B7D}" type="slidenum">
              <a:rPr lang="en-US" smtClean="0"/>
              <a:t>‹#›</a:t>
            </a:fld>
            <a:endParaRPr 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6DD46DF2-4758-49AD-9EF0-E6AA1420E8FC}" type="datetimeFigureOut">
              <a:rPr lang="en-US" smtClean="0"/>
              <a:t>4/13/2016</a:t>
            </a:fld>
            <a:endParaRPr lang="en-US"/>
          </a:p>
        </p:txBody>
      </p:sp>
      <p:sp>
        <p:nvSpPr>
          <p:cNvPr id="8" name="Footer Placeholder 7"/>
          <p:cNvSpPr>
            <a:spLocks noGrp="1"/>
          </p:cNvSpPr>
          <p:nvPr>
            <p:ph type="ftr" sz="quarter" idx="11"/>
          </p:nvPr>
        </p:nvSpPr>
        <p:spPr>
          <a:xfrm>
            <a:off x="304800" y="6409944"/>
            <a:ext cx="3581400" cy="365760"/>
          </a:xfrm>
        </p:spPr>
        <p:txBody>
          <a:bodyPr/>
          <a:lstStyle/>
          <a:p>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C03AE639-8BF4-4B52-A374-4EAF417E6B7D}" type="slidenum">
              <a:rPr lang="en-US" smtClean="0"/>
              <a:t>‹#›</a:t>
            </a:fld>
            <a:endParaRPr lang="en-US"/>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6DD46DF2-4758-49AD-9EF0-E6AA1420E8FC}" type="datetimeFigureOut">
              <a:rPr lang="en-US" smtClean="0"/>
              <a:t>4/13/2016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4343400" y="1036020"/>
            <a:ext cx="457200" cy="441325"/>
          </a:xfrm>
        </p:spPr>
        <p:txBody>
          <a:bodyPr/>
          <a:lstStyle/>
          <a:p>
            <a:fld id="{C03AE639-8BF4-4B52-A374-4EAF417E6B7D}"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6DD46DF2-4758-49AD-9EF0-E6AA1420E8FC}" type="datetimeFigureOut">
              <a:rPr lang="en-US" smtClean="0"/>
              <a:t>4/13/2016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C03AE639-8BF4-4B52-A374-4EAF417E6B7D}"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C03AE639-8BF4-4B52-A374-4EAF417E6B7D}" type="slidenum">
              <a:rPr lang="en-US" smtClean="0"/>
              <a:t>‹#›</a:t>
            </a:fld>
            <a:endParaRPr lang="en-US"/>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6DD46DF2-4758-49AD-9EF0-E6AA1420E8FC}" type="datetimeFigureOut">
              <a:rPr lang="en-US" smtClean="0"/>
              <a:t>4/13/2016</a:t>
            </a:fld>
            <a:endParaRPr lang="en-US"/>
          </a:p>
        </p:txBody>
      </p:sp>
      <p:sp>
        <p:nvSpPr>
          <p:cNvPr id="6" name="Footer Placeholder 5"/>
          <p:cNvSpPr>
            <a:spLocks noGrp="1"/>
          </p:cNvSpPr>
          <p:nvPr>
            <p:ph type="ftr" sz="quarter" idx="11"/>
          </p:nvPr>
        </p:nvSpPr>
        <p:spPr>
          <a:xfrm>
            <a:off x="301752" y="6410848"/>
            <a:ext cx="3383280" cy="365760"/>
          </a:xfrm>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C03AE639-8BF4-4B52-A374-4EAF417E6B7D}" type="slidenum">
              <a:rPr lang="en-US" smtClean="0"/>
              <a:t>‹#›</a:t>
            </a:fld>
            <a:endParaRPr lang="en-US"/>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6DD46DF2-4758-49AD-9EF0-E6AA1420E8FC}" type="datetimeFigureOut">
              <a:rPr lang="en-US" smtClean="0"/>
              <a:t>4/13/2016</a:t>
            </a:fld>
            <a:endParaRPr lang="en-US"/>
          </a:p>
        </p:txBody>
      </p:sp>
      <p:sp>
        <p:nvSpPr>
          <p:cNvPr id="6" name="Footer Placeholder 5"/>
          <p:cNvSpPr>
            <a:spLocks noGrp="1"/>
          </p:cNvSpPr>
          <p:nvPr>
            <p:ph type="ftr" sz="quarter" idx="11"/>
          </p:nvPr>
        </p:nvSpPr>
        <p:spPr>
          <a:xfrm>
            <a:off x="301752" y="6410848"/>
            <a:ext cx="3584448" cy="365760"/>
          </a:xfrm>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6DD46DF2-4758-49AD-9EF0-E6AA1420E8FC}" type="datetimeFigureOut">
              <a:rPr lang="en-US" smtClean="0"/>
              <a:t>4/13/2016</a:t>
            </a:fld>
            <a:endParaRPr lang="en-US"/>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C03AE639-8BF4-4B52-A374-4EAF417E6B7D}" type="slidenum">
              <a:rPr lang="en-US" smtClean="0"/>
              <a:t>‹#›</a:t>
            </a:fld>
            <a:endParaRPr lang="en-US"/>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7.xml"/><Relationship Id="rId1" Type="http://schemas.openxmlformats.org/officeDocument/2006/relationships/slideLayout" Target="../slideLayouts/slideLayout6.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png"/></Relationships>
</file>

<file path=ppt/slides/_rels/slide1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8.xml"/><Relationship Id="rId1" Type="http://schemas.openxmlformats.org/officeDocument/2006/relationships/slideLayout" Target="../slideLayouts/slideLayout6.xml"/><Relationship Id="rId4" Type="http://schemas.openxmlformats.org/officeDocument/2006/relationships/image" Target="../media/image12.png"/></Relationships>
</file>

<file path=ppt/slides/_rels/slide19.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9.xml"/><Relationship Id="rId1" Type="http://schemas.openxmlformats.org/officeDocument/2006/relationships/slideLayout" Target="../slideLayouts/slideLayout6.xml"/><Relationship Id="rId4" Type="http://schemas.openxmlformats.org/officeDocument/2006/relationships/image" Target="../media/image14.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20.xml"/><Relationship Id="rId1" Type="http://schemas.openxmlformats.org/officeDocument/2006/relationships/slideLayout" Target="../slideLayouts/slideLayout6.xml"/><Relationship Id="rId4" Type="http://schemas.openxmlformats.org/officeDocument/2006/relationships/image" Target="../media/image16.png"/></Relationships>
</file>

<file path=ppt/slides/_rels/slide21.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21.xml"/><Relationship Id="rId1" Type="http://schemas.openxmlformats.org/officeDocument/2006/relationships/slideLayout" Target="../slideLayouts/slideLayout6.xml"/><Relationship Id="rId6" Type="http://schemas.openxmlformats.org/officeDocument/2006/relationships/image" Target="../media/image20.png"/><Relationship Id="rId5" Type="http://schemas.openxmlformats.org/officeDocument/2006/relationships/image" Target="../media/image19.png"/><Relationship Id="rId4" Type="http://schemas.openxmlformats.org/officeDocument/2006/relationships/image" Target="../media/image18.png"/></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Wordmark and Driven to Discover." title="University of Minnesota log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77918" y="5486260"/>
            <a:ext cx="731520" cy="45940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5" name="Picture 3" descr="MDHlogo_master_blue[1]"/>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629400" y="5486260"/>
            <a:ext cx="731520" cy="45734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pic>
      <p:sp>
        <p:nvSpPr>
          <p:cNvPr id="6" name="TextBox 5"/>
          <p:cNvSpPr txBox="1"/>
          <p:nvPr/>
        </p:nvSpPr>
        <p:spPr>
          <a:xfrm>
            <a:off x="6553200" y="5109152"/>
            <a:ext cx="1732438" cy="369332"/>
          </a:xfrm>
          <a:prstGeom prst="rect">
            <a:avLst/>
          </a:prstGeom>
          <a:noFill/>
        </p:spPr>
        <p:txBody>
          <a:bodyPr wrap="square" rtlCol="0">
            <a:spAutoFit/>
          </a:bodyPr>
          <a:lstStyle/>
          <a:p>
            <a:pPr algn="ctr"/>
            <a:r>
              <a:rPr lang="en-US" b="1" dirty="0" smtClean="0">
                <a:solidFill>
                  <a:srgbClr val="424456"/>
                </a:solidFill>
              </a:rPr>
              <a:t>August 2015</a:t>
            </a:r>
            <a:endParaRPr lang="en-US" b="1" dirty="0">
              <a:solidFill>
                <a:srgbClr val="424456"/>
              </a:solidFill>
            </a:endParaRPr>
          </a:p>
        </p:txBody>
      </p:sp>
      <p:sp>
        <p:nvSpPr>
          <p:cNvPr id="3" name="Subtitle 2"/>
          <p:cNvSpPr>
            <a:spLocks noGrp="1"/>
          </p:cNvSpPr>
          <p:nvPr>
            <p:ph type="subTitle" idx="1"/>
          </p:nvPr>
        </p:nvSpPr>
        <p:spPr>
          <a:xfrm>
            <a:off x="990600" y="2819400"/>
            <a:ext cx="7010400" cy="1752600"/>
          </a:xfrm>
        </p:spPr>
        <p:txBody>
          <a:bodyPr>
            <a:normAutofit/>
          </a:bodyPr>
          <a:lstStyle/>
          <a:p>
            <a:r>
              <a:rPr lang="en-US" sz="2400" dirty="0" smtClean="0"/>
              <a:t>Module 5: Managing </a:t>
            </a:r>
            <a:r>
              <a:rPr lang="en-US" sz="2400" dirty="0"/>
              <a:t>the </a:t>
            </a:r>
            <a:r>
              <a:rPr lang="en-US" sz="2400" dirty="0" smtClean="0"/>
              <a:t>team</a:t>
            </a:r>
            <a:endParaRPr lang="en-US" sz="2400" dirty="0"/>
          </a:p>
        </p:txBody>
      </p:sp>
      <p:sp>
        <p:nvSpPr>
          <p:cNvPr id="2" name="Title 1"/>
          <p:cNvSpPr>
            <a:spLocks noGrp="1"/>
          </p:cNvSpPr>
          <p:nvPr>
            <p:ph type="ctrTitle"/>
          </p:nvPr>
        </p:nvSpPr>
        <p:spPr>
          <a:xfrm>
            <a:off x="838200" y="381000"/>
            <a:ext cx="7315200" cy="1752600"/>
          </a:xfrm>
        </p:spPr>
        <p:txBody>
          <a:bodyPr>
            <a:normAutofit/>
          </a:bodyPr>
          <a:lstStyle/>
          <a:p>
            <a:r>
              <a:rPr lang="en-US" dirty="0" smtClean="0"/>
              <a:t>Public Health </a:t>
            </a:r>
            <a:br>
              <a:rPr lang="en-US" dirty="0" smtClean="0"/>
            </a:br>
            <a:r>
              <a:rPr lang="en-US" dirty="0" smtClean="0"/>
              <a:t>Incident Leadership</a:t>
            </a:r>
            <a:endParaRPr lang="en-US" dirty="0"/>
          </a:p>
        </p:txBody>
      </p:sp>
    </p:spTree>
    <p:extLst>
      <p:ext uri="{BB962C8B-B14F-4D97-AF65-F5344CB8AC3E}">
        <p14:creationId xmlns:p14="http://schemas.microsoft.com/office/powerpoint/2010/main" val="197730825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normAutofit/>
          </a:bodyPr>
          <a:lstStyle/>
          <a:p>
            <a:r>
              <a:rPr lang="en-US" sz="3200" dirty="0" smtClean="0"/>
              <a:t>Coordinate with faith-based community leaders to assess the availability of health information for their community with language barriers. </a:t>
            </a:r>
            <a:endParaRPr lang="en-US" sz="3200" dirty="0"/>
          </a:p>
        </p:txBody>
      </p:sp>
      <p:sp>
        <p:nvSpPr>
          <p:cNvPr id="2" name="Title 1"/>
          <p:cNvSpPr>
            <a:spLocks noGrp="1"/>
          </p:cNvSpPr>
          <p:nvPr>
            <p:ph type="title"/>
          </p:nvPr>
        </p:nvSpPr>
        <p:spPr/>
        <p:txBody>
          <a:bodyPr/>
          <a:lstStyle/>
          <a:p>
            <a:r>
              <a:rPr lang="en-US" dirty="0" smtClean="0"/>
              <a:t>SMART or Not? </a:t>
            </a:r>
            <a:endParaRPr lang="en-US" dirty="0"/>
          </a:p>
        </p:txBody>
      </p:sp>
    </p:spTree>
    <p:extLst>
      <p:ext uri="{BB962C8B-B14F-4D97-AF65-F5344CB8AC3E}">
        <p14:creationId xmlns:p14="http://schemas.microsoft.com/office/powerpoint/2010/main" val="95207499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normAutofit/>
          </a:bodyPr>
          <a:lstStyle/>
          <a:p>
            <a:r>
              <a:rPr lang="en-US" sz="3200" dirty="0" smtClean="0"/>
              <a:t>Environmental health staff will complete inspections within 3 days for Springfield’s 45 licensed restaurants and grocery delis to allow them to reopen after a 24-hour power failure. </a:t>
            </a:r>
            <a:endParaRPr lang="en-US" sz="3200" dirty="0"/>
          </a:p>
        </p:txBody>
      </p:sp>
      <p:sp>
        <p:nvSpPr>
          <p:cNvPr id="2" name="Title 1"/>
          <p:cNvSpPr>
            <a:spLocks noGrp="1"/>
          </p:cNvSpPr>
          <p:nvPr>
            <p:ph type="title"/>
          </p:nvPr>
        </p:nvSpPr>
        <p:spPr/>
        <p:txBody>
          <a:bodyPr/>
          <a:lstStyle/>
          <a:p>
            <a:r>
              <a:rPr lang="en-US" dirty="0" smtClean="0"/>
              <a:t>SMART or Not? </a:t>
            </a:r>
            <a:endParaRPr lang="en-US" dirty="0"/>
          </a:p>
        </p:txBody>
      </p:sp>
    </p:spTree>
    <p:extLst>
      <p:ext uri="{BB962C8B-B14F-4D97-AF65-F5344CB8AC3E}">
        <p14:creationId xmlns:p14="http://schemas.microsoft.com/office/powerpoint/2010/main" val="299148279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01752" y="1752600"/>
            <a:ext cx="8503920" cy="4572000"/>
          </a:xfrm>
        </p:spPr>
        <p:txBody>
          <a:bodyPr>
            <a:normAutofit/>
          </a:bodyPr>
          <a:lstStyle/>
          <a:p>
            <a:r>
              <a:rPr lang="en-US" sz="3600" dirty="0" smtClean="0"/>
              <a:t>Objectives establish the framework for incident operations.</a:t>
            </a:r>
          </a:p>
          <a:p>
            <a:pPr marL="0" indent="0">
              <a:buNone/>
            </a:pPr>
            <a:endParaRPr lang="en-US" sz="3600" dirty="0" smtClean="0"/>
          </a:p>
          <a:p>
            <a:r>
              <a:rPr lang="en-US" sz="3600" dirty="0" smtClean="0"/>
              <a:t>Strategies and tactics translate objectives into the actions that get the work done.</a:t>
            </a:r>
            <a:endParaRPr lang="en-US" sz="3600" dirty="0"/>
          </a:p>
        </p:txBody>
      </p:sp>
      <p:sp>
        <p:nvSpPr>
          <p:cNvPr id="2" name="Title 1"/>
          <p:cNvSpPr>
            <a:spLocks noGrp="1"/>
          </p:cNvSpPr>
          <p:nvPr>
            <p:ph type="title"/>
          </p:nvPr>
        </p:nvSpPr>
        <p:spPr/>
        <p:txBody>
          <a:bodyPr/>
          <a:lstStyle/>
          <a:p>
            <a:r>
              <a:rPr lang="en-US" dirty="0" smtClean="0"/>
              <a:t>Objectives - Strategies - Tactics</a:t>
            </a:r>
            <a:endParaRPr lang="en-US" dirty="0"/>
          </a:p>
        </p:txBody>
      </p:sp>
    </p:spTree>
    <p:extLst>
      <p:ext uri="{BB962C8B-B14F-4D97-AF65-F5344CB8AC3E}">
        <p14:creationId xmlns:p14="http://schemas.microsoft.com/office/powerpoint/2010/main" val="254770385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01752" y="1527048"/>
            <a:ext cx="8503920" cy="4797552"/>
          </a:xfrm>
        </p:spPr>
        <p:txBody>
          <a:bodyPr>
            <a:noAutofit/>
          </a:bodyPr>
          <a:lstStyle/>
          <a:p>
            <a:r>
              <a:rPr lang="en-US" sz="2800" dirty="0" smtClean="0">
                <a:solidFill>
                  <a:srgbClr val="FF0000"/>
                </a:solidFill>
              </a:rPr>
              <a:t>Objective: </a:t>
            </a:r>
            <a:r>
              <a:rPr lang="en-US" sz="2800" dirty="0" smtClean="0"/>
              <a:t>By Tuesday, Human Resources will </a:t>
            </a:r>
            <a:r>
              <a:rPr lang="en-US" sz="2800" dirty="0"/>
              <a:t>implement the social distancing policy from the department’s All-Hazards </a:t>
            </a:r>
            <a:r>
              <a:rPr lang="en-US" sz="2800" dirty="0" smtClean="0"/>
              <a:t>Plan to ensure health of staff.</a:t>
            </a:r>
          </a:p>
          <a:p>
            <a:endParaRPr lang="en-US" sz="500" dirty="0"/>
          </a:p>
          <a:p>
            <a:r>
              <a:rPr lang="en-US" sz="2800" dirty="0" smtClean="0">
                <a:solidFill>
                  <a:srgbClr val="FF0000"/>
                </a:solidFill>
              </a:rPr>
              <a:t>Strategy: </a:t>
            </a:r>
            <a:r>
              <a:rPr lang="en-US" sz="2800" dirty="0" smtClean="0"/>
              <a:t>Activate procedures for social distancing to maintain employee health. </a:t>
            </a:r>
          </a:p>
          <a:p>
            <a:endParaRPr lang="en-US" sz="1400" dirty="0"/>
          </a:p>
          <a:p>
            <a:r>
              <a:rPr lang="en-US" sz="2800" dirty="0" smtClean="0">
                <a:solidFill>
                  <a:srgbClr val="FF0000"/>
                </a:solidFill>
              </a:rPr>
              <a:t>Tactics: </a:t>
            </a:r>
          </a:p>
          <a:p>
            <a:pPr lvl="1"/>
            <a:r>
              <a:rPr lang="en-US" sz="2800" dirty="0" smtClean="0"/>
              <a:t>Cancel all meetings and non-essential travel. </a:t>
            </a:r>
          </a:p>
          <a:p>
            <a:pPr lvl="1"/>
            <a:r>
              <a:rPr lang="en-US" sz="2800" dirty="0" smtClean="0"/>
              <a:t>Implement work-from-home strategies. </a:t>
            </a:r>
            <a:endParaRPr lang="en-US" sz="2800" dirty="0"/>
          </a:p>
        </p:txBody>
      </p:sp>
      <p:sp>
        <p:nvSpPr>
          <p:cNvPr id="2" name="Title 1"/>
          <p:cNvSpPr>
            <a:spLocks noGrp="1"/>
          </p:cNvSpPr>
          <p:nvPr>
            <p:ph type="title"/>
          </p:nvPr>
        </p:nvSpPr>
        <p:spPr/>
        <p:txBody>
          <a:bodyPr/>
          <a:lstStyle/>
          <a:p>
            <a:r>
              <a:rPr lang="en-US" dirty="0" smtClean="0">
                <a:solidFill>
                  <a:srgbClr val="68064E"/>
                </a:solidFill>
              </a:rPr>
              <a:t>Exam</a:t>
            </a:r>
            <a:r>
              <a:rPr lang="en-US" dirty="0" smtClean="0"/>
              <a:t>ple: Pandemic Influenza</a:t>
            </a:r>
            <a:endParaRPr lang="en-US" dirty="0"/>
          </a:p>
        </p:txBody>
      </p:sp>
    </p:spTree>
    <p:extLst>
      <p:ext uri="{BB962C8B-B14F-4D97-AF65-F5344CB8AC3E}">
        <p14:creationId xmlns:p14="http://schemas.microsoft.com/office/powerpoint/2010/main" val="70694691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3" name="Content Placeholder 2"/>
          <p:cNvSpPr>
            <a:spLocks noGrp="1"/>
          </p:cNvSpPr>
          <p:nvPr>
            <p:ph type="body" idx="1"/>
          </p:nvPr>
        </p:nvSpPr>
        <p:spPr/>
        <p:txBody>
          <a:bodyPr>
            <a:normAutofit/>
          </a:bodyPr>
          <a:lstStyle/>
          <a:p>
            <a:r>
              <a:rPr lang="en-US" sz="2400" dirty="0" smtClean="0"/>
              <a:t>Planning P</a:t>
            </a:r>
            <a:endParaRPr lang="en-US" sz="2400" dirty="0"/>
          </a:p>
        </p:txBody>
      </p:sp>
      <p:sp>
        <p:nvSpPr>
          <p:cNvPr id="4" name="Title 3"/>
          <p:cNvSpPr>
            <a:spLocks noGrp="1"/>
          </p:cNvSpPr>
          <p:nvPr>
            <p:ph type="title"/>
          </p:nvPr>
        </p:nvSpPr>
        <p:spPr/>
        <p:txBody>
          <a:bodyPr/>
          <a:lstStyle/>
          <a:p>
            <a:r>
              <a:rPr lang="en-US" dirty="0" smtClean="0"/>
              <a:t>Management Tool 2</a:t>
            </a:r>
            <a:endParaRPr lang="en-US" dirty="0"/>
          </a:p>
        </p:txBody>
      </p:sp>
    </p:spTree>
    <p:extLst>
      <p:ext uri="{BB962C8B-B14F-4D97-AF65-F5344CB8AC3E}">
        <p14:creationId xmlns:p14="http://schemas.microsoft.com/office/powerpoint/2010/main" val="353259261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Image of the Planning P - a tool and guide to the incident planning steps and processes" title="The Planning P"/>
          <p:cNvPicPr>
            <a:picLocks noChangeAspect="1" noChangeArrowheads="1"/>
          </p:cNvPicPr>
          <p:nvPr/>
        </p:nvPicPr>
        <p:blipFill rotWithShape="1">
          <a:blip r:embed="rId3">
            <a:extLst>
              <a:ext uri="{28A0092B-C50C-407E-A947-70E740481C1C}">
                <a14:useLocalDpi xmlns:a14="http://schemas.microsoft.com/office/drawing/2010/main" val="0"/>
              </a:ext>
            </a:extLst>
          </a:blip>
          <a:srcRect l="17183" t="12625" r="18097" b="11015"/>
          <a:stretch/>
        </p:blipFill>
        <p:spPr bwMode="auto">
          <a:xfrm>
            <a:off x="3048000" y="1600200"/>
            <a:ext cx="3105414" cy="472951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Title 3"/>
          <p:cNvSpPr>
            <a:spLocks noGrp="1"/>
          </p:cNvSpPr>
          <p:nvPr>
            <p:ph type="title"/>
          </p:nvPr>
        </p:nvSpPr>
        <p:spPr>
          <a:xfrm>
            <a:off x="457200" y="228600"/>
            <a:ext cx="8229600" cy="762000"/>
          </a:xfrm>
        </p:spPr>
        <p:txBody>
          <a:bodyPr/>
          <a:lstStyle/>
          <a:p>
            <a:r>
              <a:rPr lang="en-US" dirty="0" smtClean="0"/>
              <a:t>The Planning P</a:t>
            </a:r>
            <a:endParaRPr lang="en-US" dirty="0"/>
          </a:p>
        </p:txBody>
      </p:sp>
    </p:spTree>
    <p:extLst>
      <p:ext uri="{BB962C8B-B14F-4D97-AF65-F5344CB8AC3E}">
        <p14:creationId xmlns:p14="http://schemas.microsoft.com/office/powerpoint/2010/main" val="120891304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Image the outlines the role of the Incident Commander at each step in the Planning P" title="Incident Command Activities"/>
          <p:cNvPicPr>
            <a:picLocks noChangeAspect="1" noChangeArrowheads="1"/>
          </p:cNvPicPr>
          <p:nvPr/>
        </p:nvPicPr>
        <p:blipFill rotWithShape="1">
          <a:blip r:embed="rId3">
            <a:extLst>
              <a:ext uri="{28A0092B-C50C-407E-A947-70E740481C1C}">
                <a14:useLocalDpi xmlns:a14="http://schemas.microsoft.com/office/drawing/2010/main" val="0"/>
              </a:ext>
            </a:extLst>
          </a:blip>
          <a:srcRect t="11338" r="-498" b="7939"/>
          <a:stretch/>
        </p:blipFill>
        <p:spPr bwMode="auto">
          <a:xfrm>
            <a:off x="2286000" y="1524000"/>
            <a:ext cx="4648201" cy="483519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Title 3"/>
          <p:cNvSpPr>
            <a:spLocks noGrp="1"/>
          </p:cNvSpPr>
          <p:nvPr>
            <p:ph type="title"/>
          </p:nvPr>
        </p:nvSpPr>
        <p:spPr>
          <a:xfrm>
            <a:off x="457200" y="304800"/>
            <a:ext cx="8229600" cy="838200"/>
          </a:xfrm>
        </p:spPr>
        <p:txBody>
          <a:bodyPr/>
          <a:lstStyle/>
          <a:p>
            <a:r>
              <a:rPr lang="en-US" dirty="0" smtClean="0"/>
              <a:t>Incident Command Activities</a:t>
            </a:r>
            <a:endParaRPr lang="en-US" dirty="0"/>
          </a:p>
        </p:txBody>
      </p:sp>
    </p:spTree>
    <p:extLst>
      <p:ext uri="{BB962C8B-B14F-4D97-AF65-F5344CB8AC3E}">
        <p14:creationId xmlns:p14="http://schemas.microsoft.com/office/powerpoint/2010/main" val="264437932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4" descr="The role of the IC for the Incident Brief ICS-201 section of the Planning P" title="Incident Brief ICS-201 callou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60197" y="3581400"/>
            <a:ext cx="3693912" cy="2743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 name="Picture 5" descr="The role of the IC for the Initial UC Meeting section of the Planning P" title="Initial UC Meeting callout"/>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779000" y="1447800"/>
            <a:ext cx="3724275" cy="2133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 name="Picture 3" descr="The role of the IC for the Initial Response section of the Planning P" title="Initial response callout"/>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05046" y="5172075"/>
            <a:ext cx="3514725" cy="11525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 name="Picture 2" descr="Image of the IC actions that are part of the initial response &quot;leg&quot; of the Planning P" title="Initial Response"/>
          <p:cNvPicPr>
            <a:picLocks noChangeAspect="1" noChangeArrowheads="1"/>
          </p:cNvPicPr>
          <p:nvPr/>
        </p:nvPicPr>
        <p:blipFill rotWithShape="1">
          <a:blip r:embed="rId6">
            <a:extLst>
              <a:ext uri="{28A0092B-C50C-407E-A947-70E740481C1C}">
                <a14:useLocalDpi xmlns:a14="http://schemas.microsoft.com/office/drawing/2010/main" val="0"/>
              </a:ext>
            </a:extLst>
          </a:blip>
          <a:srcRect l="51827" t="10923" r="14265" b="32240"/>
          <a:stretch/>
        </p:blipFill>
        <p:spPr bwMode="auto">
          <a:xfrm>
            <a:off x="838200" y="1493322"/>
            <a:ext cx="2667171" cy="345967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Title 3"/>
          <p:cNvSpPr>
            <a:spLocks noGrp="1"/>
          </p:cNvSpPr>
          <p:nvPr>
            <p:ph type="title"/>
          </p:nvPr>
        </p:nvSpPr>
        <p:spPr>
          <a:xfrm>
            <a:off x="533400" y="304800"/>
            <a:ext cx="8229600" cy="685800"/>
          </a:xfrm>
        </p:spPr>
        <p:txBody>
          <a:bodyPr/>
          <a:lstStyle/>
          <a:p>
            <a:r>
              <a:rPr lang="en-US" dirty="0" smtClean="0"/>
              <a:t>Initial Response</a:t>
            </a:r>
            <a:endParaRPr lang="en-US" dirty="0"/>
          </a:p>
        </p:txBody>
      </p:sp>
    </p:spTree>
    <p:extLst>
      <p:ext uri="{BB962C8B-B14F-4D97-AF65-F5344CB8AC3E}">
        <p14:creationId xmlns:p14="http://schemas.microsoft.com/office/powerpoint/2010/main" val="26443793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6"/>
                                        </p:tgtEl>
                                        <p:attrNameLst>
                                          <p:attrName>style.visibility</p:attrName>
                                        </p:attrNameLst>
                                      </p:cBhvr>
                                      <p:to>
                                        <p:strVal val="visible"/>
                                      </p:to>
                                    </p:set>
                                    <p:anim calcmode="lin" valueType="num">
                                      <p:cBhvr additive="base">
                                        <p:cTn id="11" dur="500" fill="hold"/>
                                        <p:tgtEl>
                                          <p:spTgt spid="6"/>
                                        </p:tgtEl>
                                        <p:attrNameLst>
                                          <p:attrName>ppt_x</p:attrName>
                                        </p:attrNameLst>
                                      </p:cBhvr>
                                      <p:tavLst>
                                        <p:tav tm="0">
                                          <p:val>
                                            <p:strVal val="#ppt_x"/>
                                          </p:val>
                                        </p:tav>
                                        <p:tav tm="100000">
                                          <p:val>
                                            <p:strVal val="#ppt_x"/>
                                          </p:val>
                                        </p:tav>
                                      </p:tavLst>
                                    </p:anim>
                                    <p:anim calcmode="lin" valueType="num">
                                      <p:cBhvr additive="base">
                                        <p:cTn id="12" dur="500" fill="hold"/>
                                        <p:tgtEl>
                                          <p:spTgt spid="6"/>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7"/>
                                        </p:tgtEl>
                                        <p:attrNameLst>
                                          <p:attrName>style.visibility</p:attrName>
                                        </p:attrNameLst>
                                      </p:cBhvr>
                                      <p:to>
                                        <p:strVal val="visible"/>
                                      </p:to>
                                    </p:set>
                                    <p:anim calcmode="lin" valueType="num">
                                      <p:cBhvr additive="base">
                                        <p:cTn id="15" dur="500" fill="hold"/>
                                        <p:tgtEl>
                                          <p:spTgt spid="7"/>
                                        </p:tgtEl>
                                        <p:attrNameLst>
                                          <p:attrName>ppt_x</p:attrName>
                                        </p:attrNameLst>
                                      </p:cBhvr>
                                      <p:tavLst>
                                        <p:tav tm="0">
                                          <p:val>
                                            <p:strVal val="#ppt_x"/>
                                          </p:val>
                                        </p:tav>
                                        <p:tav tm="100000">
                                          <p:val>
                                            <p:strVal val="#ppt_x"/>
                                          </p:val>
                                        </p:tav>
                                      </p:tavLst>
                                    </p:anim>
                                    <p:anim calcmode="lin" valueType="num">
                                      <p:cBhvr additive="base">
                                        <p:cTn id="16"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Image of the IC responsibilities that are part of the objectives and ICS briefing &quot;circular&quot; part of the Planning P" title="Objectives and ICS Briefi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8763" y="2057400"/>
            <a:ext cx="2662238" cy="347720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Picture 3" descr="The role of the IC for the IC / UC Develop / Update Objectives Meeting section and the Command &amp; General Staff Meeting / Briefing section of the Planning P" title="Objectives and ICS Briefing callout"/>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2000" y="1600200"/>
            <a:ext cx="3962400" cy="43778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Title 3"/>
          <p:cNvSpPr>
            <a:spLocks noGrp="1"/>
          </p:cNvSpPr>
          <p:nvPr>
            <p:ph type="title"/>
          </p:nvPr>
        </p:nvSpPr>
        <p:spPr/>
        <p:txBody>
          <a:bodyPr>
            <a:normAutofit/>
          </a:bodyPr>
          <a:lstStyle/>
          <a:p>
            <a:r>
              <a:rPr lang="en-US" dirty="0"/>
              <a:t>Objectives and ICS </a:t>
            </a:r>
            <a:r>
              <a:rPr lang="en-US" dirty="0" smtClean="0"/>
              <a:t>Briefing</a:t>
            </a:r>
            <a:endParaRPr lang="en-US" dirty="0"/>
          </a:p>
        </p:txBody>
      </p:sp>
    </p:spTree>
    <p:extLst>
      <p:ext uri="{BB962C8B-B14F-4D97-AF65-F5344CB8AC3E}">
        <p14:creationId xmlns:p14="http://schemas.microsoft.com/office/powerpoint/2010/main" val="26443793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5" descr="The role of the IC for the Tactics  Meeting section of the Planning P" title="Tactics Meeting callout"/>
          <p:cNvGrpSpPr/>
          <p:nvPr/>
        </p:nvGrpSpPr>
        <p:grpSpPr>
          <a:xfrm>
            <a:off x="4572000" y="1752600"/>
            <a:ext cx="3393532" cy="4219575"/>
            <a:chOff x="4572000" y="1752600"/>
            <a:chExt cx="3393532" cy="4219575"/>
          </a:xfrm>
        </p:grpSpPr>
        <p:pic>
          <p:nvPicPr>
            <p:cNvPr id="7" name="Picture 3" descr="The role of the IC for the Preparing for the Tactics Meeting section of the Planning P" title="Preparing for the Tactics Meeting callou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0" y="2819400"/>
              <a:ext cx="3393532" cy="31527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TextBox 7"/>
            <p:cNvSpPr txBox="1"/>
            <p:nvPr/>
          </p:nvSpPr>
          <p:spPr>
            <a:xfrm>
              <a:off x="4648200" y="1752600"/>
              <a:ext cx="3200400" cy="646331"/>
            </a:xfrm>
            <a:prstGeom prst="rect">
              <a:avLst/>
            </a:prstGeom>
            <a:solidFill>
              <a:srgbClr val="FF7C80"/>
            </a:solidFill>
            <a:ln w="19050">
              <a:solidFill>
                <a:schemeClr val="accent2">
                  <a:lumMod val="75000"/>
                </a:schemeClr>
              </a:solidFill>
            </a:ln>
          </p:spPr>
          <p:txBody>
            <a:bodyPr wrap="square" rtlCol="0">
              <a:spAutoFit/>
            </a:bodyPr>
            <a:lstStyle/>
            <a:p>
              <a:r>
                <a:rPr lang="en-US" dirty="0" smtClean="0">
                  <a:solidFill>
                    <a:schemeClr val="tx1">
                      <a:lumMod val="75000"/>
                      <a:lumOff val="25000"/>
                    </a:schemeClr>
                  </a:solidFill>
                  <a:latin typeface="Arial Rounded MT Bold" panose="020F0704030504030204" pitchFamily="34" charset="0"/>
                </a:rPr>
                <a:t>Led by Operations Chief</a:t>
              </a:r>
            </a:p>
            <a:p>
              <a:r>
                <a:rPr lang="en-US" dirty="0" smtClean="0">
                  <a:solidFill>
                    <a:schemeClr val="tx1">
                      <a:lumMod val="75000"/>
                      <a:lumOff val="25000"/>
                    </a:schemeClr>
                  </a:solidFill>
                  <a:latin typeface="Arial Rounded MT Bold" panose="020F0704030504030204" pitchFamily="34" charset="0"/>
                </a:rPr>
                <a:t>- IC does not attend</a:t>
              </a:r>
              <a:endParaRPr lang="en-US" dirty="0">
                <a:solidFill>
                  <a:schemeClr val="tx1">
                    <a:lumMod val="75000"/>
                    <a:lumOff val="25000"/>
                  </a:schemeClr>
                </a:solidFill>
                <a:latin typeface="Arial Rounded MT Bold" panose="020F0704030504030204" pitchFamily="34" charset="0"/>
              </a:endParaRPr>
            </a:p>
          </p:txBody>
        </p:sp>
      </p:grpSp>
      <p:pic>
        <p:nvPicPr>
          <p:cNvPr id="5" name="Picture 2" descr="Image of the Tactics Meeting parts of the Planning P" title="Tactics Meeti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90600" y="2075765"/>
            <a:ext cx="2639425" cy="362187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Title 1"/>
          <p:cNvSpPr>
            <a:spLocks noGrp="1"/>
          </p:cNvSpPr>
          <p:nvPr>
            <p:ph type="title"/>
          </p:nvPr>
        </p:nvSpPr>
        <p:spPr>
          <a:xfrm>
            <a:off x="301752" y="228600"/>
            <a:ext cx="8534400" cy="758952"/>
          </a:xfrm>
        </p:spPr>
        <p:txBody>
          <a:bodyPr/>
          <a:lstStyle/>
          <a:p>
            <a:r>
              <a:rPr lang="en-US" dirty="0" smtClean="0"/>
              <a:t>Tactics Meeting</a:t>
            </a:r>
            <a:endParaRPr lang="en-US" dirty="0"/>
          </a:p>
        </p:txBody>
      </p:sp>
    </p:spTree>
    <p:extLst>
      <p:ext uri="{BB962C8B-B14F-4D97-AF65-F5344CB8AC3E}">
        <p14:creationId xmlns:p14="http://schemas.microsoft.com/office/powerpoint/2010/main" val="26443793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1600200"/>
            <a:ext cx="8229600" cy="4876800"/>
          </a:xfrm>
        </p:spPr>
        <p:txBody>
          <a:bodyPr>
            <a:normAutofit lnSpcReduction="10000"/>
          </a:bodyPr>
          <a:lstStyle/>
          <a:p>
            <a:r>
              <a:rPr lang="en-US" sz="3000" dirty="0" smtClean="0"/>
              <a:t>Describe the difference between management objectives and incident objectives</a:t>
            </a:r>
          </a:p>
          <a:p>
            <a:endParaRPr lang="en-US" sz="1600" dirty="0" smtClean="0"/>
          </a:p>
          <a:p>
            <a:r>
              <a:rPr lang="en-US" sz="3000" dirty="0" smtClean="0"/>
              <a:t>Describe how to link objectives with response activities</a:t>
            </a:r>
          </a:p>
          <a:p>
            <a:endParaRPr lang="en-US" sz="1600" dirty="0" smtClean="0"/>
          </a:p>
          <a:p>
            <a:r>
              <a:rPr lang="en-US" sz="3000" dirty="0" smtClean="0"/>
              <a:t>Describe the process </a:t>
            </a:r>
            <a:r>
              <a:rPr lang="en-US" sz="3000" dirty="0"/>
              <a:t>of leading the Incident Management </a:t>
            </a:r>
            <a:r>
              <a:rPr lang="en-US" sz="3000" dirty="0" smtClean="0"/>
              <a:t>Team </a:t>
            </a:r>
            <a:r>
              <a:rPr lang="en-US" sz="3000" dirty="0"/>
              <a:t>through the Planning </a:t>
            </a:r>
            <a:r>
              <a:rPr lang="en-US" sz="3000" dirty="0" smtClean="0"/>
              <a:t>P</a:t>
            </a:r>
          </a:p>
          <a:p>
            <a:endParaRPr lang="en-US" sz="1600" dirty="0"/>
          </a:p>
          <a:p>
            <a:r>
              <a:rPr lang="en-US" sz="3000" dirty="0"/>
              <a:t>Identify the forms necessary to complete the Planning </a:t>
            </a:r>
            <a:r>
              <a:rPr lang="en-US" sz="3000" dirty="0" smtClean="0"/>
              <a:t>P</a:t>
            </a:r>
            <a:endParaRPr lang="en-US" sz="3000" dirty="0"/>
          </a:p>
          <a:p>
            <a:endParaRPr lang="en-US" dirty="0"/>
          </a:p>
        </p:txBody>
      </p:sp>
      <p:sp>
        <p:nvSpPr>
          <p:cNvPr id="2" name="Title 1"/>
          <p:cNvSpPr>
            <a:spLocks noGrp="1"/>
          </p:cNvSpPr>
          <p:nvPr>
            <p:ph type="title"/>
          </p:nvPr>
        </p:nvSpPr>
        <p:spPr/>
        <p:txBody>
          <a:bodyPr/>
          <a:lstStyle/>
          <a:p>
            <a:r>
              <a:rPr lang="en-US" dirty="0" smtClean="0"/>
              <a:t>Objectives</a:t>
            </a:r>
            <a:endParaRPr lang="en-US" dirty="0"/>
          </a:p>
        </p:txBody>
      </p:sp>
    </p:spTree>
    <p:extLst>
      <p:ext uri="{BB962C8B-B14F-4D97-AF65-F5344CB8AC3E}">
        <p14:creationId xmlns:p14="http://schemas.microsoft.com/office/powerpoint/2010/main" val="32573605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3" descr="The role of the IC for the Planning Meeting sections of the Planning P" title="Planniing Meeting callou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600" y="3429000"/>
            <a:ext cx="7991856" cy="2895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 name="Picture 2" descr="Image of the Preparing for the Planning Meeting secion and Planning Meeting section of the Planning P" title="Planning Meeti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09800" y="1295400"/>
            <a:ext cx="4648200" cy="198641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Title 1"/>
          <p:cNvSpPr>
            <a:spLocks noGrp="1"/>
          </p:cNvSpPr>
          <p:nvPr>
            <p:ph type="title"/>
          </p:nvPr>
        </p:nvSpPr>
        <p:spPr>
          <a:xfrm>
            <a:off x="301752" y="228600"/>
            <a:ext cx="8534400" cy="758952"/>
          </a:xfrm>
        </p:spPr>
        <p:txBody>
          <a:bodyPr/>
          <a:lstStyle/>
          <a:p>
            <a:r>
              <a:rPr lang="en-US" dirty="0" smtClean="0"/>
              <a:t>Planning Meeting</a:t>
            </a:r>
            <a:endParaRPr lang="en-US" dirty="0"/>
          </a:p>
        </p:txBody>
      </p:sp>
    </p:spTree>
    <p:extLst>
      <p:ext uri="{BB962C8B-B14F-4D97-AF65-F5344CB8AC3E}">
        <p14:creationId xmlns:p14="http://schemas.microsoft.com/office/powerpoint/2010/main" val="26443793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0-#ppt_w/2"/>
                                          </p:val>
                                        </p:tav>
                                        <p:tav tm="100000">
                                          <p:val>
                                            <p:strVal val="#ppt_x"/>
                                          </p:val>
                                        </p:tav>
                                      </p:tavLst>
                                    </p:anim>
                                    <p:anim calcmode="lin" valueType="num">
                                      <p:cBhvr additive="base">
                                        <p:cTn id="8" dur="5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3" descr="Image of the IAP Prep &amp; Approval, Operations Briefing, and Execute Plan &amp; Assess Progress sections of the Planning P" title="IAP and Operation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09264" y="2057400"/>
            <a:ext cx="3444186" cy="35337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1" name="Picture 6" descr="The role of the IC for the Execute Plan &amp; Assess Progress section of the Planning P" title="Execute Plan &amp; Assess Progress callout"/>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0999" y="3962400"/>
            <a:ext cx="4624825" cy="239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 name="Picture 5" descr="The role of the IC for the Operations Briefing section of the Planning P" title="Operations Briefing callout"/>
          <p:cNvPicPr>
            <a:picLocks noChangeAspect="1" noChangeArrowheads="1"/>
          </p:cNvPicPr>
          <p:nvPr/>
        </p:nvPicPr>
        <p:blipFill rotWithShape="1">
          <a:blip r:embed="rId5">
            <a:extLst>
              <a:ext uri="{28A0092B-C50C-407E-A947-70E740481C1C}">
                <a14:useLocalDpi xmlns:a14="http://schemas.microsoft.com/office/drawing/2010/main" val="0"/>
              </a:ext>
            </a:extLst>
          </a:blip>
          <a:srcRect l="4388" t="4632" r="2948" b="4807"/>
          <a:stretch/>
        </p:blipFill>
        <p:spPr bwMode="auto">
          <a:xfrm>
            <a:off x="3705101" y="1565564"/>
            <a:ext cx="2612572" cy="2244436"/>
          </a:xfrm>
          <a:prstGeom prst="rect">
            <a:avLst/>
          </a:prstGeom>
          <a:noFill/>
          <a:ln w="28575">
            <a:solidFill>
              <a:schemeClr val="accent2">
                <a:lumMod val="75000"/>
              </a:schemeClr>
            </a:solidFill>
            <a:miter lim="800000"/>
            <a:headEnd/>
            <a:tailEnd/>
          </a:ln>
          <a:extLst>
            <a:ext uri="{909E8E84-426E-40DD-AFC4-6F175D3DCCD1}">
              <a14:hiddenFill xmlns:a14="http://schemas.microsoft.com/office/drawing/2010/main">
                <a:solidFill>
                  <a:schemeClr val="accent1"/>
                </a:solidFill>
              </a14:hiddenFill>
            </a:ext>
          </a:extLst>
        </p:spPr>
      </p:pic>
      <p:pic>
        <p:nvPicPr>
          <p:cNvPr id="8" name="Picture 4" descr="The role of the IC for the IAP Prep &amp; Approval section of the Planning P" title="IAP Prep &amp; Approval callout"/>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33400" y="1676400"/>
            <a:ext cx="2857500" cy="1905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Title 1"/>
          <p:cNvSpPr>
            <a:spLocks noGrp="1"/>
          </p:cNvSpPr>
          <p:nvPr>
            <p:ph type="title"/>
          </p:nvPr>
        </p:nvSpPr>
        <p:spPr>
          <a:xfrm>
            <a:off x="301752" y="155448"/>
            <a:ext cx="8534400" cy="758952"/>
          </a:xfrm>
        </p:spPr>
        <p:txBody>
          <a:bodyPr/>
          <a:lstStyle/>
          <a:p>
            <a:r>
              <a:rPr lang="en-US" dirty="0" smtClean="0"/>
              <a:t>IAP and Operations</a:t>
            </a:r>
            <a:endParaRPr lang="en-US" dirty="0"/>
          </a:p>
        </p:txBody>
      </p:sp>
    </p:spTree>
    <p:extLst>
      <p:ext uri="{BB962C8B-B14F-4D97-AF65-F5344CB8AC3E}">
        <p14:creationId xmlns:p14="http://schemas.microsoft.com/office/powerpoint/2010/main" val="12667876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10"/>
                                        </p:tgtEl>
                                        <p:attrNameLst>
                                          <p:attrName>style.visibility</p:attrName>
                                        </p:attrNameLst>
                                      </p:cBhvr>
                                      <p:to>
                                        <p:strVal val="visible"/>
                                      </p:to>
                                    </p:set>
                                    <p:anim calcmode="lin" valueType="num">
                                      <p:cBhvr additive="base">
                                        <p:cTn id="11" dur="500" fill="hold"/>
                                        <p:tgtEl>
                                          <p:spTgt spid="10"/>
                                        </p:tgtEl>
                                        <p:attrNameLst>
                                          <p:attrName>ppt_x</p:attrName>
                                        </p:attrNameLst>
                                      </p:cBhvr>
                                      <p:tavLst>
                                        <p:tav tm="0">
                                          <p:val>
                                            <p:strVal val="#ppt_x"/>
                                          </p:val>
                                        </p:tav>
                                        <p:tav tm="100000">
                                          <p:val>
                                            <p:strVal val="#ppt_x"/>
                                          </p:val>
                                        </p:tav>
                                      </p:tavLst>
                                    </p:anim>
                                    <p:anim calcmode="lin" valueType="num">
                                      <p:cBhvr additive="base">
                                        <p:cTn id="12" dur="500" fill="hold"/>
                                        <p:tgtEl>
                                          <p:spTgt spid="10"/>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11"/>
                                        </p:tgtEl>
                                        <p:attrNameLst>
                                          <p:attrName>style.visibility</p:attrName>
                                        </p:attrNameLst>
                                      </p:cBhvr>
                                      <p:to>
                                        <p:strVal val="visible"/>
                                      </p:to>
                                    </p:set>
                                    <p:anim calcmode="lin" valueType="num">
                                      <p:cBhvr additive="base">
                                        <p:cTn id="15" dur="500" fill="hold"/>
                                        <p:tgtEl>
                                          <p:spTgt spid="11"/>
                                        </p:tgtEl>
                                        <p:attrNameLst>
                                          <p:attrName>ppt_x</p:attrName>
                                        </p:attrNameLst>
                                      </p:cBhvr>
                                      <p:tavLst>
                                        <p:tav tm="0">
                                          <p:val>
                                            <p:strVal val="#ppt_x"/>
                                          </p:val>
                                        </p:tav>
                                        <p:tav tm="100000">
                                          <p:val>
                                            <p:strVal val="#ppt_x"/>
                                          </p:val>
                                        </p:tav>
                                      </p:tavLst>
                                    </p:anim>
                                    <p:anim calcmode="lin" valueType="num">
                                      <p:cBhvr additive="base">
                                        <p:cTn id="16"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4" name="Text Placeholder 3"/>
          <p:cNvSpPr>
            <a:spLocks noGrp="1"/>
          </p:cNvSpPr>
          <p:nvPr>
            <p:ph type="body" idx="1"/>
          </p:nvPr>
        </p:nvSpPr>
        <p:spPr/>
        <p:txBody>
          <a:bodyPr>
            <a:normAutofit/>
          </a:bodyPr>
          <a:lstStyle/>
          <a:p>
            <a:r>
              <a:rPr lang="en-US" sz="2400" dirty="0" smtClean="0"/>
              <a:t>ICS Forms</a:t>
            </a:r>
            <a:endParaRPr lang="en-US" sz="2400" dirty="0"/>
          </a:p>
        </p:txBody>
      </p:sp>
      <p:sp>
        <p:nvSpPr>
          <p:cNvPr id="2" name="Title 1"/>
          <p:cNvSpPr>
            <a:spLocks noGrp="1"/>
          </p:cNvSpPr>
          <p:nvPr>
            <p:ph type="title"/>
          </p:nvPr>
        </p:nvSpPr>
        <p:spPr/>
        <p:txBody>
          <a:bodyPr/>
          <a:lstStyle/>
          <a:p>
            <a:r>
              <a:rPr lang="en-US" dirty="0" smtClean="0"/>
              <a:t>Management Tool 3</a:t>
            </a:r>
            <a:endParaRPr lang="en-US" dirty="0"/>
          </a:p>
        </p:txBody>
      </p:sp>
    </p:spTree>
    <p:extLst>
      <p:ext uri="{BB962C8B-B14F-4D97-AF65-F5344CB8AC3E}">
        <p14:creationId xmlns:p14="http://schemas.microsoft.com/office/powerpoint/2010/main" val="246433501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Content Placeholder 3"/>
          <p:cNvSpPr txBox="1">
            <a:spLocks/>
          </p:cNvSpPr>
          <p:nvPr/>
        </p:nvSpPr>
        <p:spPr>
          <a:xfrm>
            <a:off x="6477000" y="1625600"/>
            <a:ext cx="3048000" cy="500380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9pPr>
          </a:lstStyle>
          <a:p>
            <a:r>
              <a:rPr lang="en-US" sz="4400" dirty="0" smtClean="0"/>
              <a:t>230</a:t>
            </a:r>
          </a:p>
          <a:p>
            <a:r>
              <a:rPr lang="en-US" sz="4400" dirty="0" smtClean="0"/>
              <a:t>201.10</a:t>
            </a:r>
          </a:p>
          <a:p>
            <a:r>
              <a:rPr lang="en-US" sz="4400" dirty="0" smtClean="0"/>
              <a:t>213-RR</a:t>
            </a:r>
          </a:p>
          <a:p>
            <a:r>
              <a:rPr lang="en-US" sz="4400" dirty="0" smtClean="0"/>
              <a:t>205</a:t>
            </a:r>
          </a:p>
          <a:p>
            <a:r>
              <a:rPr lang="en-US" sz="4400" dirty="0" smtClean="0"/>
              <a:t>213</a:t>
            </a:r>
            <a:endParaRPr lang="en-US" sz="4400" dirty="0"/>
          </a:p>
        </p:txBody>
      </p:sp>
      <p:sp>
        <p:nvSpPr>
          <p:cNvPr id="14" name="Content Placeholder 3"/>
          <p:cNvSpPr txBox="1">
            <a:spLocks/>
          </p:cNvSpPr>
          <p:nvPr/>
        </p:nvSpPr>
        <p:spPr>
          <a:xfrm>
            <a:off x="4495800" y="1666240"/>
            <a:ext cx="2133600" cy="4525963"/>
          </a:xfrm>
          <a:prstGeom prst="rect">
            <a:avLst/>
          </a:prstGeom>
        </p:spPr>
        <p:txBody>
          <a:bodyPr>
            <a:noAutofit/>
          </a:bodyPr>
          <a:lst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a:lstStyle>
          <a:p>
            <a:r>
              <a:rPr lang="en-US" sz="4400" dirty="0" smtClean="0"/>
              <a:t>207</a:t>
            </a:r>
          </a:p>
          <a:p>
            <a:r>
              <a:rPr lang="en-US" sz="4400" dirty="0" smtClean="0"/>
              <a:t>211p</a:t>
            </a:r>
          </a:p>
          <a:p>
            <a:r>
              <a:rPr lang="en-US" sz="4400" dirty="0" smtClean="0"/>
              <a:t>221</a:t>
            </a:r>
          </a:p>
          <a:p>
            <a:r>
              <a:rPr lang="en-US" sz="4400" dirty="0" smtClean="0"/>
              <a:t>221A</a:t>
            </a:r>
          </a:p>
          <a:p>
            <a:r>
              <a:rPr lang="en-US" sz="4400" dirty="0" smtClean="0"/>
              <a:t>231</a:t>
            </a:r>
          </a:p>
        </p:txBody>
      </p:sp>
      <p:sp>
        <p:nvSpPr>
          <p:cNvPr id="15" name="Content Placeholder 2"/>
          <p:cNvSpPr txBox="1">
            <a:spLocks/>
          </p:cNvSpPr>
          <p:nvPr/>
        </p:nvSpPr>
        <p:spPr>
          <a:xfrm>
            <a:off x="2286000" y="1625600"/>
            <a:ext cx="1996440" cy="452596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9pPr>
          </a:lstStyle>
          <a:p>
            <a:r>
              <a:rPr lang="en-US" sz="4400" dirty="0" smtClean="0"/>
              <a:t>201</a:t>
            </a:r>
          </a:p>
          <a:p>
            <a:r>
              <a:rPr lang="en-US" sz="4400" dirty="0" smtClean="0"/>
              <a:t>215A</a:t>
            </a:r>
          </a:p>
          <a:p>
            <a:r>
              <a:rPr lang="en-US" sz="4400" dirty="0" smtClean="0"/>
              <a:t>208</a:t>
            </a:r>
          </a:p>
          <a:p>
            <a:r>
              <a:rPr lang="en-US" sz="4400" dirty="0" smtClean="0"/>
              <a:t>206</a:t>
            </a:r>
          </a:p>
          <a:p>
            <a:r>
              <a:rPr lang="en-US" sz="4400" dirty="0" smtClean="0"/>
              <a:t>205A</a:t>
            </a:r>
          </a:p>
        </p:txBody>
      </p:sp>
      <p:sp>
        <p:nvSpPr>
          <p:cNvPr id="13" name="Content Placeholder 2"/>
          <p:cNvSpPr txBox="1">
            <a:spLocks/>
          </p:cNvSpPr>
          <p:nvPr/>
        </p:nvSpPr>
        <p:spPr>
          <a:xfrm>
            <a:off x="457200" y="1600200"/>
            <a:ext cx="1752600" cy="4525963"/>
          </a:xfrm>
          <a:prstGeom prst="rect">
            <a:avLst/>
          </a:prstGeom>
        </p:spPr>
        <p:txBody>
          <a:bodyPr>
            <a:noAutofit/>
          </a:bodyPr>
          <a:lst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a:lstStyle>
          <a:p>
            <a:r>
              <a:rPr lang="en-US" sz="4400" dirty="0" smtClean="0"/>
              <a:t>215</a:t>
            </a:r>
          </a:p>
          <a:p>
            <a:r>
              <a:rPr lang="en-US" sz="4400" dirty="0" smtClean="0"/>
              <a:t>204</a:t>
            </a:r>
          </a:p>
          <a:p>
            <a:r>
              <a:rPr lang="en-US" sz="4400" dirty="0" smtClean="0"/>
              <a:t>202</a:t>
            </a:r>
          </a:p>
          <a:p>
            <a:r>
              <a:rPr lang="en-US" sz="4400" dirty="0" smtClean="0"/>
              <a:t>203</a:t>
            </a:r>
          </a:p>
          <a:p>
            <a:r>
              <a:rPr lang="en-US" sz="4400" dirty="0" smtClean="0"/>
              <a:t>214</a:t>
            </a:r>
            <a:endParaRPr lang="en-US" sz="4400" dirty="0"/>
          </a:p>
        </p:txBody>
      </p:sp>
      <p:sp>
        <p:nvSpPr>
          <p:cNvPr id="16" name="Rectangle 15"/>
          <p:cNvSpPr/>
          <p:nvPr/>
        </p:nvSpPr>
        <p:spPr>
          <a:xfrm>
            <a:off x="990600" y="2743200"/>
            <a:ext cx="7010400" cy="1569660"/>
          </a:xfrm>
          <a:prstGeom prst="rect">
            <a:avLst/>
          </a:prstGeom>
          <a:noFill/>
        </p:spPr>
        <p:txBody>
          <a:bodyPr wrap="square" lIns="91440" tIns="45720" rIns="91440" bIns="45720">
            <a:spAutoFit/>
            <a:scene3d>
              <a:camera prst="orthographicFront">
                <a:rot lat="0" lon="0" rev="1200000"/>
              </a:camera>
              <a:lightRig rig="soft" dir="tl">
                <a:rot lat="0" lon="0" rev="0"/>
              </a:lightRig>
            </a:scene3d>
            <a:sp3d contourW="25400" prstMaterial="matte">
              <a:bevelT w="25400" h="55880" prst="artDeco"/>
              <a:contourClr>
                <a:schemeClr val="accent2">
                  <a:tint val="20000"/>
                </a:schemeClr>
              </a:contourClr>
            </a:sp3d>
          </a:bodyPr>
          <a:lstStyle/>
          <a:p>
            <a:pPr algn="ctr"/>
            <a:r>
              <a:rPr lang="en-US" sz="9600" b="1" spc="50" dirty="0" smtClean="0">
                <a:ln w="11430"/>
                <a:solidFill>
                  <a:srgbClr val="FF0000"/>
                </a:solidFill>
                <a:effectLst>
                  <a:outerShdw blurRad="76200" dist="50800" dir="5400000" algn="tl" rotWithShape="0">
                    <a:srgbClr val="000000">
                      <a:alpha val="65000"/>
                    </a:srgbClr>
                  </a:outerShdw>
                </a:effectLst>
              </a:rPr>
              <a:t>HELP?!?!</a:t>
            </a:r>
            <a:endParaRPr lang="en-US" sz="9600" b="1" spc="50" dirty="0">
              <a:ln w="11430"/>
              <a:solidFill>
                <a:srgbClr val="FF0000"/>
              </a:solidFill>
              <a:effectLst>
                <a:outerShdw blurRad="76200" dist="50800" dir="5400000" algn="tl" rotWithShape="0">
                  <a:srgbClr val="000000">
                    <a:alpha val="65000"/>
                  </a:srgbClr>
                </a:outerShdw>
              </a:effectLst>
            </a:endParaRPr>
          </a:p>
        </p:txBody>
      </p:sp>
      <p:sp>
        <p:nvSpPr>
          <p:cNvPr id="12" name="Title 1"/>
          <p:cNvSpPr>
            <a:spLocks noGrp="1"/>
          </p:cNvSpPr>
          <p:nvPr>
            <p:ph type="title"/>
          </p:nvPr>
        </p:nvSpPr>
        <p:spPr>
          <a:xfrm>
            <a:off x="301752" y="228600"/>
            <a:ext cx="8534400" cy="758952"/>
          </a:xfrm>
        </p:spPr>
        <p:txBody>
          <a:bodyPr/>
          <a:lstStyle/>
          <a:p>
            <a:r>
              <a:rPr lang="en-US" dirty="0" smtClean="0"/>
              <a:t>Fun with Forms</a:t>
            </a:r>
            <a:endParaRPr lang="en-US" dirty="0"/>
          </a:p>
        </p:txBody>
      </p:sp>
    </p:spTree>
    <p:extLst>
      <p:ext uri="{BB962C8B-B14F-4D97-AF65-F5344CB8AC3E}">
        <p14:creationId xmlns:p14="http://schemas.microsoft.com/office/powerpoint/2010/main" val="13135094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fade">
                                      <p:cBhvr>
                                        <p:cTn id="7"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sz="half" idx="2"/>
          </p:nvPr>
        </p:nvSpPr>
        <p:spPr>
          <a:xfrm>
            <a:off x="4648200" y="1600200"/>
            <a:ext cx="3962400" cy="4876800"/>
          </a:xfrm>
        </p:spPr>
        <p:txBody>
          <a:bodyPr>
            <a:normAutofit lnSpcReduction="10000"/>
          </a:bodyPr>
          <a:lstStyle/>
          <a:p>
            <a:pPr marL="0" indent="0">
              <a:buNone/>
            </a:pPr>
            <a:r>
              <a:rPr lang="en-US" sz="2700" b="1" dirty="0"/>
              <a:t>ICS 214: Activity </a:t>
            </a:r>
            <a:r>
              <a:rPr lang="en-US" sz="2700" b="1" dirty="0" smtClean="0"/>
              <a:t>Log</a:t>
            </a:r>
          </a:p>
          <a:p>
            <a:pPr marL="0" indent="0">
              <a:buNone/>
            </a:pPr>
            <a:endParaRPr lang="en-US" sz="3200" b="1" dirty="0"/>
          </a:p>
          <a:p>
            <a:r>
              <a:rPr lang="en-US" dirty="0" smtClean="0"/>
              <a:t>Completed by ALL ICS positions involved in the response</a:t>
            </a:r>
          </a:p>
          <a:p>
            <a:r>
              <a:rPr lang="en-US" dirty="0" smtClean="0"/>
              <a:t>Documents details of notable activities: resources, events, communications, progress</a:t>
            </a:r>
          </a:p>
        </p:txBody>
      </p:sp>
      <p:sp>
        <p:nvSpPr>
          <p:cNvPr id="5" name="Content Placeholder 4"/>
          <p:cNvSpPr>
            <a:spLocks noGrp="1"/>
          </p:cNvSpPr>
          <p:nvPr>
            <p:ph sz="half" idx="1"/>
          </p:nvPr>
        </p:nvSpPr>
        <p:spPr>
          <a:xfrm>
            <a:off x="457201" y="1600200"/>
            <a:ext cx="3886200" cy="4724400"/>
          </a:xfrm>
        </p:spPr>
        <p:txBody>
          <a:bodyPr>
            <a:normAutofit lnSpcReduction="10000"/>
          </a:bodyPr>
          <a:lstStyle/>
          <a:p>
            <a:pPr marL="0" indent="0">
              <a:buNone/>
            </a:pPr>
            <a:r>
              <a:rPr lang="en-US" sz="2700" b="1" dirty="0" smtClean="0"/>
              <a:t>ICS 201: Incident Briefing</a:t>
            </a:r>
          </a:p>
          <a:p>
            <a:endParaRPr lang="en-US" sz="1000" b="1" dirty="0" smtClean="0"/>
          </a:p>
          <a:p>
            <a:r>
              <a:rPr lang="en-US" dirty="0" smtClean="0"/>
              <a:t>Provides basic information regarding incident situation and allocated resources</a:t>
            </a:r>
          </a:p>
          <a:p>
            <a:r>
              <a:rPr lang="en-US" dirty="0" smtClean="0"/>
              <a:t>Initial action worksheet and documentation</a:t>
            </a:r>
          </a:p>
          <a:p>
            <a:r>
              <a:rPr lang="en-US" dirty="0" smtClean="0"/>
              <a:t>Shared during briefing of command &amp; general staff</a:t>
            </a:r>
          </a:p>
        </p:txBody>
      </p:sp>
      <p:sp>
        <p:nvSpPr>
          <p:cNvPr id="2" name="Title 1"/>
          <p:cNvSpPr>
            <a:spLocks noGrp="1"/>
          </p:cNvSpPr>
          <p:nvPr>
            <p:ph type="title"/>
          </p:nvPr>
        </p:nvSpPr>
        <p:spPr/>
        <p:txBody>
          <a:bodyPr/>
          <a:lstStyle/>
          <a:p>
            <a:r>
              <a:rPr lang="en-US" dirty="0" smtClean="0"/>
              <a:t>ICS Forms</a:t>
            </a:r>
            <a:endParaRPr lang="en-US" dirty="0"/>
          </a:p>
        </p:txBody>
      </p:sp>
    </p:spTree>
    <p:extLst>
      <p:ext uri="{BB962C8B-B14F-4D97-AF65-F5344CB8AC3E}">
        <p14:creationId xmlns:p14="http://schemas.microsoft.com/office/powerpoint/2010/main" val="201120221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normAutofit lnSpcReduction="10000"/>
          </a:bodyPr>
          <a:lstStyle/>
          <a:p>
            <a:pPr marL="0" indent="0">
              <a:buNone/>
            </a:pPr>
            <a:r>
              <a:rPr lang="en-US" sz="3200" dirty="0"/>
              <a:t>Forms commonly included in IAP:</a:t>
            </a:r>
          </a:p>
          <a:p>
            <a:endParaRPr lang="en-US" sz="1100" dirty="0"/>
          </a:p>
          <a:p>
            <a:r>
              <a:rPr lang="en-US" sz="3200" dirty="0"/>
              <a:t>ICS 202: Incident Objectives</a:t>
            </a:r>
          </a:p>
          <a:p>
            <a:endParaRPr lang="en-US" sz="3200" dirty="0"/>
          </a:p>
          <a:p>
            <a:r>
              <a:rPr lang="en-US" sz="3200" dirty="0"/>
              <a:t>ICS 203: Organization Assignment List </a:t>
            </a:r>
          </a:p>
          <a:p>
            <a:endParaRPr lang="en-US" sz="3200" dirty="0"/>
          </a:p>
          <a:p>
            <a:r>
              <a:rPr lang="en-US" sz="3200" dirty="0"/>
              <a:t>ICS 204: Assignment List </a:t>
            </a:r>
          </a:p>
          <a:p>
            <a:endParaRPr lang="en-US" sz="3200" dirty="0"/>
          </a:p>
          <a:p>
            <a:r>
              <a:rPr lang="en-US" sz="3200" dirty="0"/>
              <a:t>ICS 205: Radio Communications Plan </a:t>
            </a:r>
          </a:p>
          <a:p>
            <a:pPr marL="274320" lvl="1" indent="0">
              <a:buNone/>
            </a:pPr>
            <a:endParaRPr lang="en-US" sz="2800" dirty="0"/>
          </a:p>
          <a:p>
            <a:endParaRPr lang="en-US" dirty="0"/>
          </a:p>
        </p:txBody>
      </p:sp>
      <p:sp>
        <p:nvSpPr>
          <p:cNvPr id="2" name="Title 1"/>
          <p:cNvSpPr>
            <a:spLocks noGrp="1"/>
          </p:cNvSpPr>
          <p:nvPr>
            <p:ph type="title"/>
          </p:nvPr>
        </p:nvSpPr>
        <p:spPr/>
        <p:txBody>
          <a:bodyPr/>
          <a:lstStyle/>
          <a:p>
            <a:r>
              <a:rPr lang="en-US" dirty="0"/>
              <a:t>Incident Action Plan (IAP) Forms</a:t>
            </a:r>
          </a:p>
        </p:txBody>
      </p:sp>
    </p:spTree>
    <p:extLst>
      <p:ext uri="{BB962C8B-B14F-4D97-AF65-F5344CB8AC3E}">
        <p14:creationId xmlns:p14="http://schemas.microsoft.com/office/powerpoint/2010/main" val="34888657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01752" y="1447800"/>
            <a:ext cx="8503920" cy="4873752"/>
          </a:xfrm>
        </p:spPr>
        <p:txBody>
          <a:bodyPr>
            <a:normAutofit/>
          </a:bodyPr>
          <a:lstStyle/>
          <a:p>
            <a:pPr marL="0" indent="0">
              <a:buNone/>
            </a:pPr>
            <a:endParaRPr lang="en-US" sz="1200" dirty="0" smtClean="0"/>
          </a:p>
          <a:p>
            <a:r>
              <a:rPr lang="en-US" sz="3200" dirty="0"/>
              <a:t>ICS 205A: Communications </a:t>
            </a:r>
            <a:r>
              <a:rPr lang="en-US" sz="3200" dirty="0" smtClean="0"/>
              <a:t>List </a:t>
            </a:r>
          </a:p>
          <a:p>
            <a:endParaRPr lang="en-US" sz="3200" dirty="0" smtClean="0"/>
          </a:p>
          <a:p>
            <a:r>
              <a:rPr lang="en-US" sz="3200" dirty="0" smtClean="0"/>
              <a:t>ICS </a:t>
            </a:r>
            <a:r>
              <a:rPr lang="en-US" sz="3200" dirty="0"/>
              <a:t>206: Medical Plan </a:t>
            </a:r>
            <a:endParaRPr lang="en-US" sz="3200" dirty="0" smtClean="0"/>
          </a:p>
          <a:p>
            <a:endParaRPr lang="en-US" sz="3200" dirty="0" smtClean="0"/>
          </a:p>
          <a:p>
            <a:r>
              <a:rPr lang="en-US" sz="3200" dirty="0" smtClean="0"/>
              <a:t>ICS </a:t>
            </a:r>
            <a:r>
              <a:rPr lang="en-US" sz="3200" dirty="0"/>
              <a:t>207: Incident Organization Chart </a:t>
            </a:r>
            <a:endParaRPr lang="en-US" sz="3200" dirty="0" smtClean="0"/>
          </a:p>
          <a:p>
            <a:endParaRPr lang="en-US" sz="3200" dirty="0" smtClean="0"/>
          </a:p>
          <a:p>
            <a:r>
              <a:rPr lang="en-US" sz="3200" dirty="0" smtClean="0"/>
              <a:t>ICS </a:t>
            </a:r>
            <a:r>
              <a:rPr lang="en-US" sz="3200" dirty="0"/>
              <a:t>208: Safety Message Plan </a:t>
            </a:r>
            <a:endParaRPr lang="en-US" sz="3200" dirty="0" smtClean="0"/>
          </a:p>
          <a:p>
            <a:pPr marL="457200" lvl="1" indent="0">
              <a:buNone/>
            </a:pPr>
            <a:endParaRPr lang="en-US" dirty="0"/>
          </a:p>
          <a:p>
            <a:endParaRPr lang="en-US" dirty="0"/>
          </a:p>
        </p:txBody>
      </p:sp>
      <p:sp>
        <p:nvSpPr>
          <p:cNvPr id="2" name="Title 1"/>
          <p:cNvSpPr>
            <a:spLocks noGrp="1"/>
          </p:cNvSpPr>
          <p:nvPr>
            <p:ph type="title"/>
          </p:nvPr>
        </p:nvSpPr>
        <p:spPr/>
        <p:txBody>
          <a:bodyPr/>
          <a:lstStyle/>
          <a:p>
            <a:r>
              <a:rPr lang="en-US" dirty="0"/>
              <a:t>Incident Action Plan (IAP) Forms</a:t>
            </a:r>
          </a:p>
        </p:txBody>
      </p:sp>
    </p:spTree>
    <p:extLst>
      <p:ext uri="{BB962C8B-B14F-4D97-AF65-F5344CB8AC3E}">
        <p14:creationId xmlns:p14="http://schemas.microsoft.com/office/powerpoint/2010/main" val="68588075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sz="quarter" idx="1"/>
          </p:nvPr>
        </p:nvSpPr>
        <p:spPr>
          <a:xfrm>
            <a:off x="457200" y="1600200"/>
            <a:ext cx="8153400" cy="4267200"/>
          </a:xfrm>
        </p:spPr>
        <p:txBody>
          <a:bodyPr>
            <a:normAutofit/>
          </a:bodyPr>
          <a:lstStyle/>
          <a:p>
            <a:pPr marL="0" indent="0">
              <a:buNone/>
            </a:pPr>
            <a:r>
              <a:rPr lang="en-US" sz="2800" dirty="0" smtClean="0"/>
              <a:t>Other Commonly Used Forms:</a:t>
            </a:r>
          </a:p>
          <a:p>
            <a:pPr marL="0" indent="0">
              <a:buNone/>
            </a:pPr>
            <a:endParaRPr lang="en-US" sz="2800" dirty="0" smtClean="0"/>
          </a:p>
          <a:p>
            <a:r>
              <a:rPr lang="en-US" sz="2900" dirty="0" smtClean="0"/>
              <a:t>ICS 215: Operational Planning Worksheet </a:t>
            </a:r>
          </a:p>
          <a:p>
            <a:endParaRPr lang="en-US" dirty="0" smtClean="0"/>
          </a:p>
          <a:p>
            <a:r>
              <a:rPr lang="en-US" sz="2900" dirty="0" smtClean="0"/>
              <a:t>ICS </a:t>
            </a:r>
            <a:r>
              <a:rPr lang="en-US" sz="2900" dirty="0"/>
              <a:t>215A: Incident Action Plan Safety Analysis </a:t>
            </a:r>
            <a:endParaRPr lang="en-US" sz="2900" dirty="0" smtClean="0"/>
          </a:p>
          <a:p>
            <a:endParaRPr lang="en-US" sz="2900" dirty="0" smtClean="0"/>
          </a:p>
          <a:p>
            <a:r>
              <a:rPr lang="en-US" sz="2900" dirty="0" smtClean="0"/>
              <a:t>ICS 211p: Incident Personnel Check-In List</a:t>
            </a:r>
          </a:p>
          <a:p>
            <a:pPr lvl="1"/>
            <a:endParaRPr lang="en-US" dirty="0" smtClean="0"/>
          </a:p>
          <a:p>
            <a:pPr lvl="1"/>
            <a:endParaRPr lang="en-US" dirty="0"/>
          </a:p>
          <a:p>
            <a:endParaRPr lang="en-US" dirty="0"/>
          </a:p>
        </p:txBody>
      </p:sp>
      <p:sp>
        <p:nvSpPr>
          <p:cNvPr id="5" name="Title 4"/>
          <p:cNvSpPr>
            <a:spLocks noGrp="1"/>
          </p:cNvSpPr>
          <p:nvPr>
            <p:ph type="title"/>
          </p:nvPr>
        </p:nvSpPr>
        <p:spPr/>
        <p:txBody>
          <a:bodyPr/>
          <a:lstStyle/>
          <a:p>
            <a:r>
              <a:rPr lang="en-US" dirty="0" smtClean="0"/>
              <a:t>ICS Forms</a:t>
            </a:r>
            <a:endParaRPr lang="en-US" dirty="0"/>
          </a:p>
        </p:txBody>
      </p:sp>
    </p:spTree>
    <p:extLst>
      <p:ext uri="{BB962C8B-B14F-4D97-AF65-F5344CB8AC3E}">
        <p14:creationId xmlns:p14="http://schemas.microsoft.com/office/powerpoint/2010/main" val="203018275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Isosceles Triangle 5" descr="Triangular shape"/>
          <p:cNvSpPr/>
          <p:nvPr/>
        </p:nvSpPr>
        <p:spPr>
          <a:xfrm>
            <a:off x="1376717" y="1447800"/>
            <a:ext cx="6406487" cy="4750706"/>
          </a:xfrm>
          <a:prstGeom prst="triangle">
            <a:avLst/>
          </a:prstGeom>
          <a:solidFill>
            <a:srgbClr val="E6B4B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7" name="Oval 6" descr="Oval shape"/>
          <p:cNvSpPr/>
          <p:nvPr/>
        </p:nvSpPr>
        <p:spPr>
          <a:xfrm>
            <a:off x="2818177" y="2964819"/>
            <a:ext cx="3523568" cy="3143840"/>
          </a:xfrm>
          <a:prstGeom prst="ellipse">
            <a:avLst/>
          </a:prstGeom>
          <a:solidFill>
            <a:srgbClr val="FFE98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8" name="Pentagon 17"/>
          <p:cNvSpPr/>
          <p:nvPr/>
        </p:nvSpPr>
        <p:spPr>
          <a:xfrm>
            <a:off x="3258312" y="3962400"/>
            <a:ext cx="1389888" cy="822960"/>
          </a:xfrm>
          <a:prstGeom prst="homePlate">
            <a:avLst/>
          </a:prstGeom>
          <a:solidFill>
            <a:schemeClr val="bg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solidFill>
                  <a:schemeClr val="bg1"/>
                </a:solidFill>
              </a:rPr>
              <a:t>Communication</a:t>
            </a:r>
            <a:endParaRPr lang="en-US" sz="1100" dirty="0">
              <a:solidFill>
                <a:schemeClr val="bg1"/>
              </a:solidFill>
            </a:endParaRPr>
          </a:p>
        </p:txBody>
      </p:sp>
      <p:sp>
        <p:nvSpPr>
          <p:cNvPr id="21" name="Pentagon 20"/>
          <p:cNvSpPr/>
          <p:nvPr/>
        </p:nvSpPr>
        <p:spPr>
          <a:xfrm rot="16200000">
            <a:off x="4086055" y="4444724"/>
            <a:ext cx="1087715" cy="877824"/>
          </a:xfrm>
          <a:prstGeom prst="homePlate">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vert="vert" rtlCol="0" anchor="ctr"/>
          <a:lstStyle/>
          <a:p>
            <a:pPr algn="ctr"/>
            <a:r>
              <a:rPr lang="en-US" sz="1100" dirty="0" smtClean="0">
                <a:solidFill>
                  <a:schemeClr val="bg1"/>
                </a:solidFill>
              </a:rPr>
              <a:t>Mutual Support</a:t>
            </a:r>
            <a:endParaRPr lang="en-US" sz="1100" dirty="0">
              <a:solidFill>
                <a:schemeClr val="bg1"/>
              </a:solidFill>
            </a:endParaRPr>
          </a:p>
        </p:txBody>
      </p:sp>
      <p:grpSp>
        <p:nvGrpSpPr>
          <p:cNvPr id="4" name="Group 3" descr="Pentagon shape containing words &quot;Situation Monitoring&quot;"/>
          <p:cNvGrpSpPr/>
          <p:nvPr/>
        </p:nvGrpSpPr>
        <p:grpSpPr>
          <a:xfrm>
            <a:off x="4617720" y="3942915"/>
            <a:ext cx="1389888" cy="822960"/>
            <a:chOff x="4579961" y="3388602"/>
            <a:chExt cx="1327884" cy="761401"/>
          </a:xfrm>
        </p:grpSpPr>
        <p:sp>
          <p:nvSpPr>
            <p:cNvPr id="19" name="Pentagon 18"/>
            <p:cNvSpPr/>
            <p:nvPr/>
          </p:nvSpPr>
          <p:spPr>
            <a:xfrm rot="10800000">
              <a:off x="4579961" y="3388602"/>
              <a:ext cx="1281298" cy="761401"/>
            </a:xfrm>
            <a:prstGeom prst="homePlate">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endParaRPr lang="en-US" sz="1600" dirty="0">
                <a:solidFill>
                  <a:schemeClr val="tx1"/>
                </a:solidFill>
              </a:endParaRPr>
            </a:p>
          </p:txBody>
        </p:sp>
        <p:sp>
          <p:nvSpPr>
            <p:cNvPr id="3" name="TextBox 2"/>
            <p:cNvSpPr txBox="1"/>
            <p:nvPr/>
          </p:nvSpPr>
          <p:spPr>
            <a:xfrm>
              <a:off x="4806119" y="3535344"/>
              <a:ext cx="1101726" cy="430887"/>
            </a:xfrm>
            <a:prstGeom prst="rect">
              <a:avLst/>
            </a:prstGeom>
            <a:noFill/>
          </p:spPr>
          <p:txBody>
            <a:bodyPr wrap="square" rtlCol="0">
              <a:spAutoFit/>
            </a:bodyPr>
            <a:lstStyle/>
            <a:p>
              <a:r>
                <a:rPr lang="en-US" sz="1100" dirty="0" smtClean="0">
                  <a:solidFill>
                    <a:schemeClr val="bg1"/>
                  </a:solidFill>
                </a:rPr>
                <a:t>Situation Monitoring</a:t>
              </a:r>
              <a:endParaRPr lang="en-US" sz="1100" dirty="0">
                <a:solidFill>
                  <a:schemeClr val="bg1"/>
                </a:solidFill>
              </a:endParaRPr>
            </a:p>
          </p:txBody>
        </p:sp>
      </p:grpSp>
      <p:sp>
        <p:nvSpPr>
          <p:cNvPr id="20" name="Pentagon 19"/>
          <p:cNvSpPr/>
          <p:nvPr/>
        </p:nvSpPr>
        <p:spPr>
          <a:xfrm rot="5400000">
            <a:off x="4073862" y="3408978"/>
            <a:ext cx="1087716" cy="822960"/>
          </a:xfrm>
          <a:prstGeom prst="homePlate">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US" sz="1100" dirty="0" smtClean="0">
                <a:solidFill>
                  <a:schemeClr val="bg1"/>
                </a:solidFill>
              </a:rPr>
              <a:t>Leadership</a:t>
            </a:r>
            <a:endParaRPr lang="en-US" sz="1100" dirty="0">
              <a:solidFill>
                <a:schemeClr val="bg1"/>
              </a:solidFill>
            </a:endParaRPr>
          </a:p>
        </p:txBody>
      </p:sp>
      <p:sp>
        <p:nvSpPr>
          <p:cNvPr id="23" name="Rectangle 22"/>
          <p:cNvSpPr/>
          <p:nvPr/>
        </p:nvSpPr>
        <p:spPr>
          <a:xfrm>
            <a:off x="3515713" y="5433742"/>
            <a:ext cx="2268732" cy="353683"/>
          </a:xfrm>
          <a:prstGeom prst="rect">
            <a:avLst/>
          </a:prstGeom>
          <a:noFill/>
          <a:ln>
            <a:noFill/>
          </a:ln>
          <a:effectLst/>
        </p:spPr>
        <p:txBody>
          <a:bodyPr wrap="none" lIns="91440" tIns="45720" rIns="91440" bIns="45720">
            <a:prstTxWarp prst="textChevronInverted">
              <a:avLst/>
            </a:prstTxWarp>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r>
              <a:rPr lang="en-US" b="1" cap="none" spc="0" dirty="0" smtClean="0">
                <a:ln>
                  <a:prstDash val="solid"/>
                </a:ln>
                <a:effectLst>
                  <a:outerShdw blurRad="88000" dist="50800" dir="5040000" algn="tl">
                    <a:schemeClr val="accent4">
                      <a:tint val="80000"/>
                      <a:satMod val="250000"/>
                      <a:alpha val="45000"/>
                    </a:schemeClr>
                  </a:outerShdw>
                </a:effectLst>
              </a:rPr>
              <a:t> Incident Command Team</a:t>
            </a:r>
            <a:endParaRPr lang="en-US" b="1" cap="none" spc="0" dirty="0">
              <a:ln>
                <a:prstDash val="solid"/>
              </a:ln>
              <a:effectLst>
                <a:outerShdw blurRad="88000" dist="50800" dir="5040000" algn="tl">
                  <a:schemeClr val="accent4">
                    <a:tint val="80000"/>
                    <a:satMod val="250000"/>
                    <a:alpha val="45000"/>
                  </a:schemeClr>
                </a:outerShdw>
              </a:effectLst>
            </a:endParaRPr>
          </a:p>
        </p:txBody>
      </p:sp>
      <p:sp>
        <p:nvSpPr>
          <p:cNvPr id="22" name="TextBox 21"/>
          <p:cNvSpPr txBox="1"/>
          <p:nvPr/>
        </p:nvSpPr>
        <p:spPr>
          <a:xfrm>
            <a:off x="6816396" y="4382869"/>
            <a:ext cx="2136349" cy="646331"/>
          </a:xfrm>
          <a:prstGeom prst="rect">
            <a:avLst/>
          </a:prstGeom>
          <a:noFill/>
        </p:spPr>
        <p:txBody>
          <a:bodyPr wrap="square" rtlCol="0">
            <a:spAutoFit/>
          </a:bodyPr>
          <a:lstStyle/>
          <a:p>
            <a:pPr algn="ctr"/>
            <a:r>
              <a:rPr lang="en-US" b="1" i="1" dirty="0" smtClean="0"/>
              <a:t>Attitudes</a:t>
            </a:r>
          </a:p>
          <a:p>
            <a:pPr algn="ctr"/>
            <a:r>
              <a:rPr lang="en-US" b="1" dirty="0" smtClean="0"/>
              <a:t>Affect “Feel”</a:t>
            </a:r>
            <a:endParaRPr lang="en-US" b="1" dirty="0"/>
          </a:p>
        </p:txBody>
      </p:sp>
      <p:cxnSp>
        <p:nvCxnSpPr>
          <p:cNvPr id="28" name="Straight Arrow Connector 27" descr="Arrow"/>
          <p:cNvCxnSpPr/>
          <p:nvPr/>
        </p:nvCxnSpPr>
        <p:spPr>
          <a:xfrm flipH="1">
            <a:off x="7320383" y="5043645"/>
            <a:ext cx="564188" cy="47773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6341744" y="5628548"/>
            <a:ext cx="907586" cy="261610"/>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US" sz="1100" dirty="0" smtClean="0">
                <a:solidFill>
                  <a:schemeClr val="tx1"/>
                </a:solidFill>
                <a:latin typeface="Arial Black" pitchFamily="34" charset="0"/>
              </a:rPr>
              <a:t>Attitudes</a:t>
            </a:r>
            <a:endParaRPr lang="en-US" sz="1100" dirty="0">
              <a:solidFill>
                <a:schemeClr val="tx1"/>
              </a:solidFill>
              <a:latin typeface="Arial Black" pitchFamily="34" charset="0"/>
            </a:endParaRPr>
          </a:p>
        </p:txBody>
      </p:sp>
      <p:sp>
        <p:nvSpPr>
          <p:cNvPr id="11" name="TextBox 10"/>
          <p:cNvSpPr txBox="1"/>
          <p:nvPr/>
        </p:nvSpPr>
        <p:spPr>
          <a:xfrm>
            <a:off x="207176" y="3912215"/>
            <a:ext cx="2278282" cy="923330"/>
          </a:xfrm>
          <a:prstGeom prst="rect">
            <a:avLst/>
          </a:prstGeom>
          <a:noFill/>
        </p:spPr>
        <p:txBody>
          <a:bodyPr wrap="square" rtlCol="0">
            <a:spAutoFit/>
          </a:bodyPr>
          <a:lstStyle/>
          <a:p>
            <a:pPr algn="ctr"/>
            <a:r>
              <a:rPr lang="en-US" b="1" i="1" dirty="0" smtClean="0"/>
              <a:t>Knowledge</a:t>
            </a:r>
          </a:p>
          <a:p>
            <a:pPr algn="ctr"/>
            <a:r>
              <a:rPr lang="en-US" b="1" dirty="0" smtClean="0"/>
              <a:t>Cognitions “Think”</a:t>
            </a:r>
            <a:endParaRPr lang="en-US" b="1" dirty="0"/>
          </a:p>
        </p:txBody>
      </p:sp>
      <p:cxnSp>
        <p:nvCxnSpPr>
          <p:cNvPr id="15" name="Straight Arrow Connector 14" descr="Arrow"/>
          <p:cNvCxnSpPr/>
          <p:nvPr/>
        </p:nvCxnSpPr>
        <p:spPr>
          <a:xfrm>
            <a:off x="1198316" y="4841084"/>
            <a:ext cx="609600" cy="76949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1843857" y="5656261"/>
            <a:ext cx="1081095" cy="261610"/>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US" sz="1100" dirty="0" smtClean="0">
                <a:solidFill>
                  <a:schemeClr val="tx1"/>
                </a:solidFill>
                <a:latin typeface="Arial Black" pitchFamily="34" charset="0"/>
              </a:rPr>
              <a:t>Knowledge</a:t>
            </a:r>
            <a:endParaRPr lang="en-US" sz="1100" dirty="0">
              <a:solidFill>
                <a:schemeClr val="tx1"/>
              </a:solidFill>
              <a:latin typeface="Arial Black" pitchFamily="34" charset="0"/>
            </a:endParaRPr>
          </a:p>
        </p:txBody>
      </p:sp>
      <p:sp>
        <p:nvSpPr>
          <p:cNvPr id="17" name="TextBox 16"/>
          <p:cNvSpPr txBox="1"/>
          <p:nvPr/>
        </p:nvSpPr>
        <p:spPr>
          <a:xfrm>
            <a:off x="5721304" y="1537865"/>
            <a:ext cx="1752600" cy="923330"/>
          </a:xfrm>
          <a:prstGeom prst="rect">
            <a:avLst/>
          </a:prstGeom>
          <a:noFill/>
        </p:spPr>
        <p:txBody>
          <a:bodyPr wrap="square" rtlCol="0">
            <a:spAutoFit/>
          </a:bodyPr>
          <a:lstStyle/>
          <a:p>
            <a:pPr algn="ctr"/>
            <a:r>
              <a:rPr lang="en-US" b="1" i="1" dirty="0" smtClean="0"/>
              <a:t>Skills</a:t>
            </a:r>
          </a:p>
          <a:p>
            <a:pPr algn="ctr"/>
            <a:r>
              <a:rPr lang="en-US" b="1" dirty="0" smtClean="0"/>
              <a:t>Behaviors “Do”</a:t>
            </a:r>
            <a:endParaRPr lang="en-US" b="1" dirty="0"/>
          </a:p>
        </p:txBody>
      </p:sp>
      <p:cxnSp>
        <p:nvCxnSpPr>
          <p:cNvPr id="27" name="Straight Arrow Connector 26" descr="Arrow"/>
          <p:cNvCxnSpPr/>
          <p:nvPr/>
        </p:nvCxnSpPr>
        <p:spPr>
          <a:xfrm flipH="1">
            <a:off x="5376619" y="2157758"/>
            <a:ext cx="790150" cy="37923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3966006" y="2484120"/>
            <a:ext cx="1227910" cy="411480"/>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1100" dirty="0" smtClean="0">
                <a:solidFill>
                  <a:schemeClr val="tx1"/>
                </a:solidFill>
                <a:latin typeface="Arial Black" pitchFamily="34" charset="0"/>
              </a:rPr>
              <a:t>Performance Skills</a:t>
            </a:r>
            <a:endParaRPr lang="en-US" sz="1100" dirty="0">
              <a:solidFill>
                <a:schemeClr val="tx1"/>
              </a:solidFill>
              <a:latin typeface="Arial Black" pitchFamily="34" charset="0"/>
            </a:endParaRPr>
          </a:p>
        </p:txBody>
      </p:sp>
      <p:sp>
        <p:nvSpPr>
          <p:cNvPr id="2" name="Title 1"/>
          <p:cNvSpPr>
            <a:spLocks noGrp="1"/>
          </p:cNvSpPr>
          <p:nvPr>
            <p:ph type="title"/>
          </p:nvPr>
        </p:nvSpPr>
        <p:spPr>
          <a:xfrm>
            <a:off x="152400" y="257292"/>
            <a:ext cx="8686800" cy="776949"/>
          </a:xfrm>
        </p:spPr>
        <p:txBody>
          <a:bodyPr>
            <a:noAutofit/>
          </a:bodyPr>
          <a:lstStyle/>
          <a:p>
            <a:r>
              <a:rPr lang="en-US" sz="2800" dirty="0"/>
              <a:t>Framework for Public Health Incident Leadership</a:t>
            </a:r>
          </a:p>
        </p:txBody>
      </p:sp>
    </p:spTree>
    <p:extLst>
      <p:ext uri="{BB962C8B-B14F-4D97-AF65-F5344CB8AC3E}">
        <p14:creationId xmlns:p14="http://schemas.microsoft.com/office/powerpoint/2010/main" val="18860349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4" name="Text Placeholder 3"/>
          <p:cNvSpPr>
            <a:spLocks noGrp="1"/>
          </p:cNvSpPr>
          <p:nvPr>
            <p:ph type="body" idx="1"/>
          </p:nvPr>
        </p:nvSpPr>
        <p:spPr/>
        <p:txBody>
          <a:bodyPr>
            <a:normAutofit/>
          </a:bodyPr>
          <a:lstStyle/>
          <a:p>
            <a:r>
              <a:rPr lang="en-US" sz="2400" dirty="0" smtClean="0"/>
              <a:t>Objectives</a:t>
            </a:r>
            <a:endParaRPr lang="en-US" sz="2400" dirty="0"/>
          </a:p>
        </p:txBody>
      </p:sp>
      <p:sp>
        <p:nvSpPr>
          <p:cNvPr id="2" name="Title 1"/>
          <p:cNvSpPr>
            <a:spLocks noGrp="1"/>
          </p:cNvSpPr>
          <p:nvPr>
            <p:ph type="title"/>
          </p:nvPr>
        </p:nvSpPr>
        <p:spPr/>
        <p:txBody>
          <a:bodyPr/>
          <a:lstStyle/>
          <a:p>
            <a:r>
              <a:rPr lang="en-US" dirty="0" smtClean="0"/>
              <a:t>Management Tool 1</a:t>
            </a:r>
            <a:endParaRPr lang="en-US" dirty="0"/>
          </a:p>
        </p:txBody>
      </p:sp>
    </p:spTree>
    <p:extLst>
      <p:ext uri="{BB962C8B-B14F-4D97-AF65-F5344CB8AC3E}">
        <p14:creationId xmlns:p14="http://schemas.microsoft.com/office/powerpoint/2010/main" val="125577780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normAutofit/>
          </a:bodyPr>
          <a:lstStyle/>
          <a:p>
            <a:r>
              <a:rPr lang="en-US" sz="3200" dirty="0" smtClean="0"/>
              <a:t>Merriam-Webster defines an objective as “the aim, target, or purpose”.</a:t>
            </a:r>
          </a:p>
          <a:p>
            <a:pPr marL="0" indent="0">
              <a:buNone/>
            </a:pPr>
            <a:r>
              <a:rPr lang="en-US" sz="3200" dirty="0" smtClean="0"/>
              <a:t> </a:t>
            </a:r>
            <a:endParaRPr lang="en-US" sz="3200" dirty="0"/>
          </a:p>
          <a:p>
            <a:r>
              <a:rPr lang="en-US" sz="3200" dirty="0" smtClean="0"/>
              <a:t>Objectives describe what you want to accomplish.</a:t>
            </a:r>
          </a:p>
          <a:p>
            <a:pPr marL="0" indent="0">
              <a:buNone/>
            </a:pPr>
            <a:endParaRPr lang="en-US" sz="3200" dirty="0" smtClean="0"/>
          </a:p>
          <a:p>
            <a:r>
              <a:rPr lang="en-US" sz="3200" dirty="0" smtClean="0"/>
              <a:t>Objectives establish the direction of the incident management effort.</a:t>
            </a:r>
            <a:endParaRPr lang="en-US" sz="3200" dirty="0"/>
          </a:p>
        </p:txBody>
      </p:sp>
      <p:sp>
        <p:nvSpPr>
          <p:cNvPr id="2" name="Title 1"/>
          <p:cNvSpPr>
            <a:spLocks noGrp="1"/>
          </p:cNvSpPr>
          <p:nvPr>
            <p:ph type="title"/>
          </p:nvPr>
        </p:nvSpPr>
        <p:spPr/>
        <p:txBody>
          <a:bodyPr/>
          <a:lstStyle/>
          <a:p>
            <a:r>
              <a:rPr lang="en-US" dirty="0" smtClean="0"/>
              <a:t>What is an Objective? </a:t>
            </a:r>
            <a:endParaRPr lang="en-US" dirty="0"/>
          </a:p>
        </p:txBody>
      </p:sp>
    </p:spTree>
    <p:extLst>
      <p:ext uri="{BB962C8B-B14F-4D97-AF65-F5344CB8AC3E}">
        <p14:creationId xmlns:p14="http://schemas.microsoft.com/office/powerpoint/2010/main" val="240645118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1524000"/>
            <a:ext cx="8229600" cy="4953000"/>
          </a:xfrm>
        </p:spPr>
        <p:txBody>
          <a:bodyPr>
            <a:normAutofit/>
          </a:bodyPr>
          <a:lstStyle/>
          <a:p>
            <a:r>
              <a:rPr lang="en-US" sz="3000" dirty="0" smtClean="0"/>
              <a:t>More general and over-arching. </a:t>
            </a:r>
          </a:p>
          <a:p>
            <a:r>
              <a:rPr lang="en-US" sz="3000" dirty="0" smtClean="0"/>
              <a:t>Seldom change during an incident.</a:t>
            </a:r>
          </a:p>
          <a:p>
            <a:r>
              <a:rPr lang="en-US" sz="3000" dirty="0" smtClean="0">
                <a:solidFill>
                  <a:schemeClr val="tx1"/>
                </a:solidFill>
              </a:rPr>
              <a:t>Examples:</a:t>
            </a:r>
          </a:p>
          <a:p>
            <a:pPr lvl="1"/>
            <a:r>
              <a:rPr lang="en-US" sz="2600" dirty="0" smtClean="0"/>
              <a:t>Protect the health and safety of the public.</a:t>
            </a:r>
            <a:endParaRPr lang="en-US" sz="1500" dirty="0" smtClean="0"/>
          </a:p>
          <a:p>
            <a:pPr lvl="1"/>
            <a:r>
              <a:rPr lang="en-US" sz="2600" dirty="0" smtClean="0"/>
              <a:t>Protect employees and assets from harm </a:t>
            </a:r>
            <a:r>
              <a:rPr lang="en-US" sz="2600" dirty="0"/>
              <a:t>during </a:t>
            </a:r>
            <a:r>
              <a:rPr lang="en-US" sz="2600" dirty="0" smtClean="0"/>
              <a:t>response </a:t>
            </a:r>
            <a:r>
              <a:rPr lang="en-US" sz="2600" dirty="0"/>
              <a:t>and </a:t>
            </a:r>
            <a:r>
              <a:rPr lang="en-US" sz="2600" dirty="0" smtClean="0"/>
              <a:t>recovery.</a:t>
            </a:r>
            <a:endParaRPr lang="en-US" sz="1500" dirty="0" smtClean="0"/>
          </a:p>
          <a:p>
            <a:pPr lvl="1"/>
            <a:r>
              <a:rPr lang="en-US" sz="2600" dirty="0" smtClean="0"/>
              <a:t>Maintain </a:t>
            </a:r>
            <a:r>
              <a:rPr lang="en-US" sz="2600" dirty="0"/>
              <a:t>the department’s critical priority </a:t>
            </a:r>
            <a:r>
              <a:rPr lang="en-US" sz="2600" dirty="0" smtClean="0"/>
              <a:t>services.</a:t>
            </a:r>
            <a:endParaRPr lang="en-US" sz="1500" dirty="0" smtClean="0"/>
          </a:p>
          <a:p>
            <a:pPr lvl="1"/>
            <a:r>
              <a:rPr lang="en-US" sz="2600" dirty="0" smtClean="0"/>
              <a:t>Provide </a:t>
            </a:r>
            <a:r>
              <a:rPr lang="en-US" sz="2600" dirty="0"/>
              <a:t>assets to local public health </a:t>
            </a:r>
            <a:r>
              <a:rPr lang="en-US" sz="2600" dirty="0" smtClean="0"/>
              <a:t>departments and </a:t>
            </a:r>
            <a:r>
              <a:rPr lang="en-US" sz="2600" dirty="0"/>
              <a:t>health care providers to ensure </a:t>
            </a:r>
            <a:r>
              <a:rPr lang="en-US" sz="2600" dirty="0" smtClean="0"/>
              <a:t>community </a:t>
            </a:r>
            <a:r>
              <a:rPr lang="en-US" sz="2600" dirty="0"/>
              <a:t>access to public health and healthcare services.  </a:t>
            </a:r>
            <a:endParaRPr lang="en-US" sz="2600" dirty="0" smtClean="0"/>
          </a:p>
          <a:p>
            <a:pPr lvl="2"/>
            <a:endParaRPr lang="en-US" dirty="0" smtClean="0"/>
          </a:p>
          <a:p>
            <a:endParaRPr lang="en-US" dirty="0"/>
          </a:p>
        </p:txBody>
      </p:sp>
      <p:sp>
        <p:nvSpPr>
          <p:cNvPr id="2" name="Title 1"/>
          <p:cNvSpPr>
            <a:spLocks noGrp="1"/>
          </p:cNvSpPr>
          <p:nvPr>
            <p:ph type="title"/>
          </p:nvPr>
        </p:nvSpPr>
        <p:spPr/>
        <p:txBody>
          <a:bodyPr/>
          <a:lstStyle/>
          <a:p>
            <a:r>
              <a:rPr lang="en-US" dirty="0" smtClean="0"/>
              <a:t>Management Objectives</a:t>
            </a:r>
            <a:endParaRPr lang="en-US" dirty="0"/>
          </a:p>
        </p:txBody>
      </p:sp>
    </p:spTree>
    <p:extLst>
      <p:ext uri="{BB962C8B-B14F-4D97-AF65-F5344CB8AC3E}">
        <p14:creationId xmlns:p14="http://schemas.microsoft.com/office/powerpoint/2010/main" val="10642658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4" end="4"/>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152400" y="1527048"/>
            <a:ext cx="8991600" cy="4797552"/>
          </a:xfrm>
        </p:spPr>
        <p:txBody>
          <a:bodyPr>
            <a:noAutofit/>
          </a:bodyPr>
          <a:lstStyle/>
          <a:p>
            <a:r>
              <a:rPr lang="en-US" sz="3000" dirty="0" smtClean="0"/>
              <a:t>Operational</a:t>
            </a:r>
          </a:p>
          <a:p>
            <a:r>
              <a:rPr lang="en-US" sz="3000" dirty="0" smtClean="0"/>
              <a:t>Establish the framework for incident operations</a:t>
            </a:r>
          </a:p>
          <a:p>
            <a:r>
              <a:rPr lang="en-US" sz="3000" dirty="0" smtClean="0"/>
              <a:t>Change depending on strategies and tactics</a:t>
            </a:r>
          </a:p>
          <a:p>
            <a:r>
              <a:rPr lang="en-US" sz="3000" dirty="0" smtClean="0"/>
              <a:t>Use the SMART model</a:t>
            </a:r>
          </a:p>
          <a:p>
            <a:r>
              <a:rPr lang="en-US" sz="3000" dirty="0" smtClean="0"/>
              <a:t>Examples:</a:t>
            </a:r>
          </a:p>
          <a:p>
            <a:pPr lvl="1"/>
            <a:r>
              <a:rPr lang="en-US" sz="2500" dirty="0" smtClean="0"/>
              <a:t>By noon tomorrow, set-up ten hotline phones</a:t>
            </a:r>
            <a:r>
              <a:rPr lang="en-US" sz="2500" dirty="0"/>
              <a:t> and </a:t>
            </a:r>
            <a:r>
              <a:rPr lang="en-US" sz="2500" dirty="0" smtClean="0"/>
              <a:t>schedule staff for 12 hour shifts, 7 days a week for 2 weeks.</a:t>
            </a:r>
          </a:p>
          <a:p>
            <a:pPr lvl="1"/>
            <a:r>
              <a:rPr lang="en-US" sz="2500" dirty="0" smtClean="0"/>
              <a:t>By Friday, complete testing of private wells and the city water supply in the flooded community. </a:t>
            </a:r>
          </a:p>
          <a:p>
            <a:pPr lvl="1"/>
            <a:endParaRPr lang="en-US" dirty="0"/>
          </a:p>
        </p:txBody>
      </p:sp>
      <p:sp>
        <p:nvSpPr>
          <p:cNvPr id="2" name="Title 1"/>
          <p:cNvSpPr>
            <a:spLocks noGrp="1"/>
          </p:cNvSpPr>
          <p:nvPr>
            <p:ph type="title"/>
          </p:nvPr>
        </p:nvSpPr>
        <p:spPr/>
        <p:txBody>
          <a:bodyPr>
            <a:normAutofit/>
          </a:bodyPr>
          <a:lstStyle/>
          <a:p>
            <a:r>
              <a:rPr lang="en-US" dirty="0" smtClean="0"/>
              <a:t>Incident Objectives </a:t>
            </a:r>
            <a:endParaRPr lang="en-US" dirty="0"/>
          </a:p>
        </p:txBody>
      </p:sp>
    </p:spTree>
    <p:extLst>
      <p:ext uri="{BB962C8B-B14F-4D97-AF65-F5344CB8AC3E}">
        <p14:creationId xmlns:p14="http://schemas.microsoft.com/office/powerpoint/2010/main" val="242567700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descr="SMART acronym definitions" title="SMART Objectives"/>
          <p:cNvGraphicFramePr>
            <a:graphicFrameLocks noGrp="1"/>
          </p:cNvGraphicFramePr>
          <p:nvPr>
            <p:ph sz="quarter" idx="1"/>
            <p:extLst>
              <p:ext uri="{D42A27DB-BD31-4B8C-83A1-F6EECF244321}">
                <p14:modId xmlns:p14="http://schemas.microsoft.com/office/powerpoint/2010/main" val="1499314308"/>
              </p:ext>
            </p:extLst>
          </p:nvPr>
        </p:nvGraphicFramePr>
        <p:xfrm>
          <a:off x="301625" y="1527175"/>
          <a:ext cx="8504238" cy="4572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Title 1"/>
          <p:cNvSpPr>
            <a:spLocks noGrp="1"/>
          </p:cNvSpPr>
          <p:nvPr>
            <p:ph type="title"/>
          </p:nvPr>
        </p:nvSpPr>
        <p:spPr/>
        <p:txBody>
          <a:bodyPr/>
          <a:lstStyle/>
          <a:p>
            <a:r>
              <a:rPr lang="en-US" dirty="0" smtClean="0"/>
              <a:t>SMART Objectives</a:t>
            </a:r>
            <a:endParaRPr lang="en-US" dirty="0"/>
          </a:p>
        </p:txBody>
      </p:sp>
    </p:spTree>
    <p:extLst>
      <p:ext uri="{BB962C8B-B14F-4D97-AF65-F5344CB8AC3E}">
        <p14:creationId xmlns:p14="http://schemas.microsoft.com/office/powerpoint/2010/main" val="126647939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01752" y="1752600"/>
            <a:ext cx="8503920" cy="4572000"/>
          </a:xfrm>
        </p:spPr>
        <p:txBody>
          <a:bodyPr>
            <a:normAutofit/>
          </a:bodyPr>
          <a:lstStyle/>
          <a:p>
            <a:r>
              <a:rPr lang="en-US" sz="3200" dirty="0" smtClean="0"/>
              <a:t>By 3:00 p.m. today, the Public Information Officer will have communicated information to the public on the availability of safe drinking water in the affected area.</a:t>
            </a:r>
          </a:p>
          <a:p>
            <a:pPr marL="0" indent="0">
              <a:buNone/>
            </a:pPr>
            <a:endParaRPr lang="en-US" sz="3200" dirty="0" smtClean="0"/>
          </a:p>
        </p:txBody>
      </p:sp>
      <p:sp>
        <p:nvSpPr>
          <p:cNvPr id="2" name="Title 1"/>
          <p:cNvSpPr>
            <a:spLocks noGrp="1"/>
          </p:cNvSpPr>
          <p:nvPr>
            <p:ph type="title"/>
          </p:nvPr>
        </p:nvSpPr>
        <p:spPr/>
        <p:txBody>
          <a:bodyPr/>
          <a:lstStyle/>
          <a:p>
            <a:r>
              <a:rPr lang="en-US" dirty="0" smtClean="0"/>
              <a:t>SMART or Not? </a:t>
            </a:r>
            <a:endParaRPr lang="en-US" dirty="0"/>
          </a:p>
        </p:txBody>
      </p:sp>
    </p:spTree>
    <p:extLst>
      <p:ext uri="{BB962C8B-B14F-4D97-AF65-F5344CB8AC3E}">
        <p14:creationId xmlns:p14="http://schemas.microsoft.com/office/powerpoint/2010/main" val="109100276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01752" y="1752600"/>
            <a:ext cx="8503920" cy="4572000"/>
          </a:xfrm>
        </p:spPr>
        <p:txBody>
          <a:bodyPr>
            <a:normAutofit/>
          </a:bodyPr>
          <a:lstStyle/>
          <a:p>
            <a:r>
              <a:rPr lang="en-US" sz="3600" dirty="0"/>
              <a:t>We will let people know whether or not they can drink the water. </a:t>
            </a:r>
          </a:p>
          <a:p>
            <a:endParaRPr lang="en-US" sz="2800" dirty="0"/>
          </a:p>
        </p:txBody>
      </p:sp>
      <p:sp>
        <p:nvSpPr>
          <p:cNvPr id="2" name="Title 1"/>
          <p:cNvSpPr>
            <a:spLocks noGrp="1"/>
          </p:cNvSpPr>
          <p:nvPr>
            <p:ph type="title"/>
          </p:nvPr>
        </p:nvSpPr>
        <p:spPr/>
        <p:txBody>
          <a:bodyPr/>
          <a:lstStyle/>
          <a:p>
            <a:r>
              <a:rPr lang="en-US" dirty="0" smtClean="0"/>
              <a:t>SMART or Not? </a:t>
            </a:r>
            <a:endParaRPr lang="en-US" dirty="0"/>
          </a:p>
        </p:txBody>
      </p:sp>
    </p:spTree>
    <p:extLst>
      <p:ext uri="{BB962C8B-B14F-4D97-AF65-F5344CB8AC3E}">
        <p14:creationId xmlns:p14="http://schemas.microsoft.com/office/powerpoint/2010/main" val="122384472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ustom 10">
      <a:dk1>
        <a:sysClr val="windowText" lastClr="000000"/>
      </a:dk1>
      <a:lt1>
        <a:sysClr val="window" lastClr="FFFFFF"/>
      </a:lt1>
      <a:dk2>
        <a:srgbClr val="404456"/>
      </a:dk2>
      <a:lt2>
        <a:srgbClr val="DEDEDE"/>
      </a:lt2>
      <a:accent1>
        <a:srgbClr val="53548A"/>
      </a:accent1>
      <a:accent2>
        <a:srgbClr val="19383F"/>
      </a:accent2>
      <a:accent3>
        <a:srgbClr val="790018"/>
      </a:accent3>
      <a:accent4>
        <a:srgbClr val="FFDA35"/>
      </a:accent4>
      <a:accent5>
        <a:srgbClr val="8B5D3D"/>
      </a:accent5>
      <a:accent6>
        <a:srgbClr val="5C92B5"/>
      </a:accent6>
      <a:hlink>
        <a:srgbClr val="67AFBD"/>
      </a:hlink>
      <a:folHlink>
        <a:srgbClr val="F0E9D1"/>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3024</TotalTime>
  <Words>4266</Words>
  <Application>Microsoft Office PowerPoint</Application>
  <PresentationFormat>On-screen Show (4:3)</PresentationFormat>
  <Paragraphs>464</Paragraphs>
  <Slides>28</Slides>
  <Notes>28</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28</vt:i4>
      </vt:variant>
    </vt:vector>
  </HeadingPairs>
  <TitlesOfParts>
    <vt:vector size="36" baseType="lpstr">
      <vt:lpstr>Arial</vt:lpstr>
      <vt:lpstr>Arial Black</vt:lpstr>
      <vt:lpstr>Arial Rounded MT Bold</vt:lpstr>
      <vt:lpstr>Calibri</vt:lpstr>
      <vt:lpstr>Georgia</vt:lpstr>
      <vt:lpstr>Wingdings</vt:lpstr>
      <vt:lpstr>Wingdings 2</vt:lpstr>
      <vt:lpstr>Civic</vt:lpstr>
      <vt:lpstr>Public Health  Incident Leadership</vt:lpstr>
      <vt:lpstr>Objectives</vt:lpstr>
      <vt:lpstr>Management Tool 1</vt:lpstr>
      <vt:lpstr>What is an Objective? </vt:lpstr>
      <vt:lpstr>Management Objectives</vt:lpstr>
      <vt:lpstr>Incident Objectives </vt:lpstr>
      <vt:lpstr>SMART Objectives</vt:lpstr>
      <vt:lpstr>SMART or Not? </vt:lpstr>
      <vt:lpstr>SMART or Not? </vt:lpstr>
      <vt:lpstr>SMART or Not? </vt:lpstr>
      <vt:lpstr>SMART or Not? </vt:lpstr>
      <vt:lpstr>Objectives - Strategies - Tactics</vt:lpstr>
      <vt:lpstr>Example: Pandemic Influenza</vt:lpstr>
      <vt:lpstr>Management Tool 2</vt:lpstr>
      <vt:lpstr>The Planning P</vt:lpstr>
      <vt:lpstr>Incident Command Activities</vt:lpstr>
      <vt:lpstr>Initial Response</vt:lpstr>
      <vt:lpstr>Objectives and ICS Briefing</vt:lpstr>
      <vt:lpstr>Tactics Meeting</vt:lpstr>
      <vt:lpstr>Planning Meeting</vt:lpstr>
      <vt:lpstr>IAP and Operations</vt:lpstr>
      <vt:lpstr>Management Tool 3</vt:lpstr>
      <vt:lpstr>Fun with Forms</vt:lpstr>
      <vt:lpstr>ICS Forms</vt:lpstr>
      <vt:lpstr>Incident Action Plan (IAP) Forms</vt:lpstr>
      <vt:lpstr>Incident Action Plan (IAP) Forms</vt:lpstr>
      <vt:lpstr>ICS Forms</vt:lpstr>
      <vt:lpstr>Framework for Public Health Incident Leadership</vt:lpstr>
    </vt:vector>
  </TitlesOfParts>
  <Company>Minnesota Department of Health</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Public Health Incident Leadership - Module 5: Managing the Team</dc:title>
  <dc:creator>MDH-EPR</dc:creator>
  <cp:lastModifiedBy>Jennifer Miller</cp:lastModifiedBy>
  <cp:revision>162</cp:revision>
  <cp:lastPrinted>2015-04-08T23:13:03Z</cp:lastPrinted>
  <dcterms:created xsi:type="dcterms:W3CDTF">2015-03-18T18:20:16Z</dcterms:created>
  <dcterms:modified xsi:type="dcterms:W3CDTF">2016-04-13T11:31:09Z</dcterms:modified>
</cp:coreProperties>
</file>