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2"/>
  </p:notesMasterIdLst>
  <p:sldIdLst>
    <p:sldId id="264" r:id="rId3"/>
    <p:sldId id="257" r:id="rId4"/>
    <p:sldId id="258" r:id="rId5"/>
    <p:sldId id="259" r:id="rId6"/>
    <p:sldId id="260" r:id="rId7"/>
    <p:sldId id="261" r:id="rId8"/>
    <p:sldId id="262" r:id="rId9"/>
    <p:sldId id="268" r:id="rId10"/>
    <p:sldId id="266" r:id="rId11"/>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B4BE"/>
    <a:srgbClr val="FFE989"/>
    <a:srgbClr val="F6D4FC"/>
    <a:srgbClr val="FCF0FE"/>
    <a:srgbClr val="FAE9FD"/>
    <a:srgbClr val="F9D7FD"/>
    <a:srgbClr val="FCD8F3"/>
    <a:srgbClr val="FEF4FB"/>
    <a:srgbClr val="FAD5FF"/>
    <a:srgbClr val="F9D3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4968" autoAdjust="0"/>
  </p:normalViewPr>
  <p:slideViewPr>
    <p:cSldViewPr>
      <p:cViewPr varScale="1">
        <p:scale>
          <a:sx n="55" d="100"/>
          <a:sy n="55" d="100"/>
        </p:scale>
        <p:origin x="1166" y="53"/>
      </p:cViewPr>
      <p:guideLst>
        <p:guide orient="horz" pos="2160"/>
        <p:guide pos="2880"/>
      </p:guideLst>
    </p:cSldViewPr>
  </p:slideViewPr>
  <p:notesTextViewPr>
    <p:cViewPr>
      <p:scale>
        <a:sx n="1" d="1"/>
        <a:sy n="1" d="1"/>
      </p:scale>
      <p:origin x="0" y="0"/>
    </p:cViewPr>
  </p:notesTextViewPr>
  <p:notesViewPr>
    <p:cSldViewPr>
      <p:cViewPr>
        <p:scale>
          <a:sx n="120" d="100"/>
          <a:sy n="120" d="100"/>
        </p:scale>
        <p:origin x="2400" y="-480"/>
      </p:cViewPr>
      <p:guideLst>
        <p:guide orient="horz" pos="2905"/>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1169"/>
          </a:xfrm>
          <a:prstGeom prst="rect">
            <a:avLst/>
          </a:prstGeom>
        </p:spPr>
        <p:txBody>
          <a:bodyPr vert="horz" lIns="91440" tIns="45720" rIns="91440" bIns="45720" rtlCol="0"/>
          <a:lstStyle>
            <a:lvl1pPr algn="r">
              <a:defRPr sz="1200"/>
            </a:lvl1pPr>
          </a:lstStyle>
          <a:p>
            <a:fld id="{57B0AE2D-1EED-4ADA-8C12-53C87169A622}" type="datetimeFigureOut">
              <a:rPr lang="en-US" smtClean="0"/>
              <a:t>9/2/2015</a:t>
            </a:fld>
            <a:endParaRPr lang="en-US"/>
          </a:p>
        </p:txBody>
      </p:sp>
      <p:sp>
        <p:nvSpPr>
          <p:cNvPr id="4" name="Slide Image Placeholder 3"/>
          <p:cNvSpPr>
            <a:spLocks noGrp="1" noRot="1" noChangeAspect="1"/>
          </p:cNvSpPr>
          <p:nvPr>
            <p:ph type="sldImg" idx="2"/>
          </p:nvPr>
        </p:nvSpPr>
        <p:spPr>
          <a:xfrm>
            <a:off x="1200150" y="692150"/>
            <a:ext cx="4610100" cy="3457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606"/>
            <a:ext cx="3037840" cy="461169"/>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60606"/>
            <a:ext cx="3037840" cy="461169"/>
          </a:xfrm>
          <a:prstGeom prst="rect">
            <a:avLst/>
          </a:prstGeom>
        </p:spPr>
        <p:txBody>
          <a:bodyPr vert="horz" lIns="91440" tIns="45720" rIns="91440" bIns="45720" rtlCol="0" anchor="b"/>
          <a:lstStyle>
            <a:lvl1pPr algn="r">
              <a:defRPr sz="1200"/>
            </a:lvl1pPr>
          </a:lstStyle>
          <a:p>
            <a:fld id="{1B890F1C-1AA2-4CEF-A438-0C9A1F50B3C4}" type="slidenum">
              <a:rPr lang="en-US" smtClean="0"/>
              <a:t>‹#›</a:t>
            </a:fld>
            <a:endParaRPr lang="en-US"/>
          </a:p>
        </p:txBody>
      </p:sp>
    </p:spTree>
    <p:extLst>
      <p:ext uri="{BB962C8B-B14F-4D97-AF65-F5344CB8AC3E}">
        <p14:creationId xmlns:p14="http://schemas.microsoft.com/office/powerpoint/2010/main" val="5778960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369FF2-DA95-45D0-BC75-F10BD70910D9}"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430982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6369FF2-DA95-45D0-BC75-F10BD70910D9}"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7992248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a:t>
            </a:r>
            <a:r>
              <a:rPr lang="en-US" baseline="0" dirty="0" smtClean="0"/>
              <a:t> module we described the attributes of a successful Public Health Incident Commander. </a:t>
            </a:r>
          </a:p>
          <a:p>
            <a:endParaRPr lang="en-US" baseline="0" dirty="0" smtClean="0"/>
          </a:p>
          <a:p>
            <a:r>
              <a:rPr lang="en-US" baseline="0" dirty="0" smtClean="0"/>
              <a:t>While recognizing that these attributes didn’t differ greatly from everyday leadership skills, we acknowledged that leading within an exercise or emergency response does feel different than everyday leadership. </a:t>
            </a:r>
          </a:p>
          <a:p>
            <a:endParaRPr lang="en-US" baseline="0" dirty="0" smtClean="0"/>
          </a:p>
          <a:p>
            <a:r>
              <a:rPr lang="en-US" baseline="0" dirty="0" smtClean="0"/>
              <a:t>Exploring the concept of crisis leadership, we compared the skills needed to lead in a crisis to skills used in daily leadership work. </a:t>
            </a:r>
          </a:p>
          <a:p>
            <a:endParaRPr lang="en-US" baseline="0" dirty="0" smtClean="0"/>
          </a:p>
          <a:p>
            <a:r>
              <a:rPr lang="en-US" baseline="0" dirty="0" smtClean="0"/>
              <a:t>Finally, we discussed three leadership concepts and the ways in which these concepts could be applied to the role of Incident Commander within a public health emergency response. </a:t>
            </a:r>
            <a:endParaRPr lang="en-US" dirty="0"/>
          </a:p>
        </p:txBody>
      </p:sp>
      <p:sp>
        <p:nvSpPr>
          <p:cNvPr id="4" name="Slide Number Placeholder 3"/>
          <p:cNvSpPr>
            <a:spLocks noGrp="1"/>
          </p:cNvSpPr>
          <p:nvPr>
            <p:ph type="sldNum" sz="quarter" idx="10"/>
          </p:nvPr>
        </p:nvSpPr>
        <p:spPr/>
        <p:txBody>
          <a:bodyPr/>
          <a:lstStyle/>
          <a:p>
            <a:fld id="{1B890F1C-1AA2-4CEF-A438-0C9A1F50B3C4}" type="slidenum">
              <a:rPr lang="en-US" smtClean="0"/>
              <a:t>3</a:t>
            </a:fld>
            <a:endParaRPr lang="en-US"/>
          </a:p>
        </p:txBody>
      </p:sp>
    </p:spTree>
    <p:extLst>
      <p:ext uri="{BB962C8B-B14F-4D97-AF65-F5344CB8AC3E}">
        <p14:creationId xmlns:p14="http://schemas.microsoft.com/office/powerpoint/2010/main" val="2892791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Communication is a common source of failure in an Incident Management Team and practicing good communication skills facilitates a culture of mutual support.</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r>
              <a:rPr lang="en-US" dirty="0" smtClean="0"/>
              <a:t>In the Communication</a:t>
            </a:r>
            <a:r>
              <a:rPr lang="en-US" baseline="0" dirty="0" smtClean="0"/>
              <a:t> module, we examined the important role that the Incident Commander plays in using and modeling good communication. </a:t>
            </a:r>
          </a:p>
          <a:p>
            <a:endParaRPr lang="en-US" baseline="0" dirty="0" smtClean="0"/>
          </a:p>
          <a:p>
            <a:r>
              <a:rPr lang="en-US" baseline="0" dirty="0" smtClean="0"/>
              <a:t>We recognized that good communication helps to create situational awareness and a shared mental model.</a:t>
            </a:r>
            <a:r>
              <a:rPr lang="en-US" dirty="0" smtClean="0"/>
              <a:t> </a:t>
            </a:r>
            <a:r>
              <a:rPr lang="en-US" baseline="0" dirty="0" smtClean="0"/>
              <a:t> We also reviewed various tools and techniques for successful communication between an Incident Commander and the Incident Management Team.</a:t>
            </a:r>
            <a:r>
              <a:rPr lang="en-US" dirty="0" smtClean="0"/>
              <a:t> These included </a:t>
            </a:r>
            <a:r>
              <a:rPr lang="en-US" baseline="0" dirty="0" smtClean="0"/>
              <a:t>S-BARR, Closed Loop Communication, Briefings, Huddles, Callouts, and Hand-offs.</a:t>
            </a:r>
            <a:endParaRPr lang="en-US" dirty="0"/>
          </a:p>
        </p:txBody>
      </p:sp>
      <p:sp>
        <p:nvSpPr>
          <p:cNvPr id="4" name="Slide Number Placeholder 3"/>
          <p:cNvSpPr>
            <a:spLocks noGrp="1"/>
          </p:cNvSpPr>
          <p:nvPr>
            <p:ph type="sldNum" sz="quarter" idx="10"/>
          </p:nvPr>
        </p:nvSpPr>
        <p:spPr/>
        <p:txBody>
          <a:bodyPr/>
          <a:lstStyle/>
          <a:p>
            <a:fld id="{1B890F1C-1AA2-4CEF-A438-0C9A1F50B3C4}" type="slidenum">
              <a:rPr lang="en-US" smtClean="0"/>
              <a:t>4</a:t>
            </a:fld>
            <a:endParaRPr lang="en-US"/>
          </a:p>
        </p:txBody>
      </p:sp>
    </p:spTree>
    <p:extLst>
      <p:ext uri="{BB962C8B-B14F-4D97-AF65-F5344CB8AC3E}">
        <p14:creationId xmlns:p14="http://schemas.microsoft.com/office/powerpoint/2010/main" val="3930596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Module</a:t>
            </a:r>
            <a:r>
              <a:rPr lang="en-US" baseline="0" dirty="0" smtClean="0"/>
              <a:t> Three we completed a review of the Incident Command System and why it is important for public health to use this structure when responding to incidents. </a:t>
            </a:r>
          </a:p>
          <a:p>
            <a:endParaRPr lang="en-US" baseline="0" dirty="0" smtClean="0"/>
          </a:p>
          <a:p>
            <a:r>
              <a:rPr lang="en-US" baseline="0" dirty="0" smtClean="0"/>
              <a:t>We conducted a brief overview of the various Incident Command System </a:t>
            </a:r>
            <a:r>
              <a:rPr lang="en-US" dirty="0" smtClean="0"/>
              <a:t>roles </a:t>
            </a:r>
            <a:r>
              <a:rPr lang="en-US" baseline="0" dirty="0" smtClean="0"/>
              <a:t>and each </a:t>
            </a:r>
            <a:r>
              <a:rPr lang="en-US" dirty="0" smtClean="0"/>
              <a:t>role</a:t>
            </a:r>
            <a:r>
              <a:rPr lang="en-US" baseline="0" dirty="0" smtClean="0"/>
              <a:t>’s designated responsibilities. </a:t>
            </a:r>
          </a:p>
          <a:p>
            <a:endParaRPr lang="en-US" baseline="0" dirty="0" smtClean="0"/>
          </a:p>
          <a:p>
            <a:r>
              <a:rPr lang="en-US" baseline="0" dirty="0" smtClean="0"/>
              <a:t>Next, we </a:t>
            </a:r>
            <a:r>
              <a:rPr lang="en-US" dirty="0" smtClean="0"/>
              <a:t>shared</a:t>
            </a:r>
            <a:r>
              <a:rPr lang="en-US" baseline="0" dirty="0" smtClean="0"/>
              <a:t> the expectations that an Incident Commander can have of each team member and conversely what expectations each team member has of their Incident Commander. </a:t>
            </a:r>
          </a:p>
          <a:p>
            <a:endParaRPr lang="en-US" baseline="0" dirty="0" smtClean="0"/>
          </a:p>
          <a:p>
            <a:r>
              <a:rPr lang="en-US" baseline="0" dirty="0" smtClean="0"/>
              <a:t>Finally, we practiced the knowledge we gained by completing a delegation of tasks exercise.</a:t>
            </a:r>
            <a:endParaRPr lang="en-US" dirty="0"/>
          </a:p>
        </p:txBody>
      </p:sp>
      <p:sp>
        <p:nvSpPr>
          <p:cNvPr id="4" name="Slide Number Placeholder 3"/>
          <p:cNvSpPr>
            <a:spLocks noGrp="1"/>
          </p:cNvSpPr>
          <p:nvPr>
            <p:ph type="sldNum" sz="quarter" idx="10"/>
          </p:nvPr>
        </p:nvSpPr>
        <p:spPr/>
        <p:txBody>
          <a:bodyPr/>
          <a:lstStyle/>
          <a:p>
            <a:fld id="{1B890F1C-1AA2-4CEF-A438-0C9A1F50B3C4}" type="slidenum">
              <a:rPr lang="en-US" smtClean="0"/>
              <a:t>5</a:t>
            </a:fld>
            <a:endParaRPr lang="en-US"/>
          </a:p>
        </p:txBody>
      </p:sp>
    </p:spTree>
    <p:extLst>
      <p:ext uri="{BB962C8B-B14F-4D97-AF65-F5344CB8AC3E}">
        <p14:creationId xmlns:p14="http://schemas.microsoft.com/office/powerpoint/2010/main" val="1900491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Module</a:t>
            </a:r>
            <a:r>
              <a:rPr lang="en-US" baseline="0" dirty="0" smtClean="0"/>
              <a:t> Four, we discussed the concept of high reliability teams, and why it is important for an Incident Commander to set the tone and orient the team. </a:t>
            </a:r>
          </a:p>
          <a:p>
            <a:endParaRPr lang="en-US" baseline="0" dirty="0" smtClean="0"/>
          </a:p>
          <a:p>
            <a:r>
              <a:rPr lang="en-US" baseline="0" dirty="0" smtClean="0"/>
              <a:t>We compared the effectiveness of different Incident Commanders in setting the tone through video clips, and described procedures and techniques listed in an orientation checklist that support effective team formation.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Then, we reviewed general expectations an Incident Commander </a:t>
            </a:r>
            <a:r>
              <a:rPr lang="en-US" dirty="0" smtClean="0"/>
              <a:t>can reasonably have of his</a:t>
            </a:r>
            <a:r>
              <a:rPr lang="en-US" baseline="0" dirty="0" smtClean="0"/>
              <a:t> or her </a:t>
            </a:r>
            <a:r>
              <a:rPr lang="en-US" dirty="0" smtClean="0"/>
              <a:t>Incident</a:t>
            </a:r>
            <a:r>
              <a:rPr lang="en-US" baseline="0" dirty="0" smtClean="0"/>
              <a:t> Management Team, and finished by identifying the role of the Incident Manager in monitoring individual health and team performance. </a:t>
            </a:r>
            <a:endParaRPr lang="en-US" dirty="0" smtClean="0"/>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1B890F1C-1AA2-4CEF-A438-0C9A1F50B3C4}" type="slidenum">
              <a:rPr lang="en-US" smtClean="0"/>
              <a:t>6</a:t>
            </a:fld>
            <a:endParaRPr lang="en-US"/>
          </a:p>
        </p:txBody>
      </p:sp>
    </p:spTree>
    <p:extLst>
      <p:ext uri="{BB962C8B-B14F-4D97-AF65-F5344CB8AC3E}">
        <p14:creationId xmlns:p14="http://schemas.microsoft.com/office/powerpoint/2010/main" val="691157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fifth</a:t>
            </a:r>
            <a:r>
              <a:rPr lang="en-US" baseline="0" dirty="0" smtClean="0"/>
              <a:t> and final module, we discussed tools for managing the Incident Management Team. </a:t>
            </a:r>
          </a:p>
          <a:p>
            <a:endParaRPr lang="en-US" baseline="0" dirty="0" smtClean="0"/>
          </a:p>
          <a:p>
            <a:r>
              <a:rPr lang="en-US" baseline="0" dirty="0" smtClean="0"/>
              <a:t>We compared management and incident objectives, and described how to then link objectives with response activities. We emphasized the importance of creating SMART and operational incident objectives, and how strategies and tactics are used to accomplish them. </a:t>
            </a:r>
          </a:p>
          <a:p>
            <a:endParaRPr lang="en-US" baseline="0" dirty="0" smtClean="0"/>
          </a:p>
          <a:p>
            <a:r>
              <a:rPr lang="en-US" baseline="0" dirty="0" smtClean="0"/>
              <a:t>Next, we described the process of leading the IMT through the steps of the Planning P, and the role of the Incident Commander at each step. </a:t>
            </a:r>
          </a:p>
          <a:p>
            <a:endParaRPr lang="en-US" baseline="0" dirty="0" smtClean="0"/>
          </a:p>
          <a:p>
            <a:r>
              <a:rPr lang="en-US" baseline="0" dirty="0" smtClean="0"/>
              <a:t>Lastly, this module reviewed the importance of using ICS forms for planning, documentation, and response continuity. We also focused on the most commonly used forms in a response and the Incident Action Plan.</a:t>
            </a:r>
          </a:p>
          <a:p>
            <a:endParaRPr lang="en-US" dirty="0"/>
          </a:p>
        </p:txBody>
      </p:sp>
      <p:sp>
        <p:nvSpPr>
          <p:cNvPr id="4" name="Slide Number Placeholder 3"/>
          <p:cNvSpPr>
            <a:spLocks noGrp="1"/>
          </p:cNvSpPr>
          <p:nvPr>
            <p:ph type="sldNum" sz="quarter" idx="10"/>
          </p:nvPr>
        </p:nvSpPr>
        <p:spPr/>
        <p:txBody>
          <a:bodyPr/>
          <a:lstStyle/>
          <a:p>
            <a:fld id="{1B890F1C-1AA2-4CEF-A438-0C9A1F50B3C4}" type="slidenum">
              <a:rPr lang="en-US" smtClean="0"/>
              <a:t>7</a:t>
            </a:fld>
            <a:endParaRPr lang="en-US"/>
          </a:p>
        </p:txBody>
      </p:sp>
    </p:spTree>
    <p:extLst>
      <p:ext uri="{BB962C8B-B14F-4D97-AF65-F5344CB8AC3E}">
        <p14:creationId xmlns:p14="http://schemas.microsoft.com/office/powerpoint/2010/main" val="5347371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57425" y="701675"/>
            <a:ext cx="2651125" cy="1989138"/>
          </a:xfrm>
        </p:spPr>
      </p:sp>
      <p:sp>
        <p:nvSpPr>
          <p:cNvPr id="3" name="Notes Placeholder 2"/>
          <p:cNvSpPr>
            <a:spLocks noGrp="1"/>
          </p:cNvSpPr>
          <p:nvPr>
            <p:ph type="body" idx="1"/>
          </p:nvPr>
        </p:nvSpPr>
        <p:spPr>
          <a:xfrm>
            <a:off x="389467" y="2920735"/>
            <a:ext cx="6620933" cy="6148917"/>
          </a:xfrm>
        </p:spPr>
        <p:txBody>
          <a:bodyPr>
            <a:normAutofit/>
          </a:bodyPr>
          <a:lstStyle/>
          <a:p>
            <a:r>
              <a:rPr lang="en-US" dirty="0" smtClean="0"/>
              <a:t>These five modules:</a:t>
            </a:r>
            <a:r>
              <a:rPr lang="en-US" baseline="0" dirty="0" smtClean="0"/>
              <a:t> 1)Leadership, 2)Communication, 3)Roles, Responsibilities, and Expectations, 4)Team Formation, and 5)Managing the Team, provided training and information on the </a:t>
            </a:r>
            <a:r>
              <a:rPr lang="en-US" i="1" baseline="0" dirty="0" smtClean="0"/>
              <a:t>skills, knowledge, and attitudes</a:t>
            </a:r>
            <a:r>
              <a:rPr lang="en-US" i="0" baseline="0" dirty="0" smtClean="0"/>
              <a:t> critical for an Incident Commander to effectively lead an Incident Management Team in responding to an incident.  </a:t>
            </a:r>
          </a:p>
          <a:p>
            <a:endParaRPr lang="en-US" i="0" baseline="0" dirty="0" smtClean="0"/>
          </a:p>
          <a:p>
            <a:r>
              <a:rPr lang="en-US" i="0" baseline="0" dirty="0" smtClean="0"/>
              <a:t>Thank you for participating in this training. </a:t>
            </a:r>
          </a:p>
          <a:p>
            <a:endParaRPr lang="en-US" i="0" baseline="0" dirty="0" smtClean="0"/>
          </a:p>
          <a:p>
            <a:r>
              <a:rPr lang="en-US" i="0" baseline="0" dirty="0" smtClean="0"/>
              <a:t>We welcome any questions or feedback.</a:t>
            </a:r>
            <a:endParaRPr lang="en-US" baseline="0" dirty="0" smtClean="0"/>
          </a:p>
        </p:txBody>
      </p:sp>
      <p:sp>
        <p:nvSpPr>
          <p:cNvPr id="5" name="Footer Placeholder 3"/>
          <p:cNvSpPr>
            <a:spLocks noGrp="1"/>
          </p:cNvSpPr>
          <p:nvPr>
            <p:ph type="ftr" sz="quarter" idx="4"/>
          </p:nvPr>
        </p:nvSpPr>
        <p:spPr>
          <a:xfrm>
            <a:off x="272627" y="8491591"/>
            <a:ext cx="6620933" cy="538030"/>
          </a:xfrm>
        </p:spPr>
        <p:txBody>
          <a:bodyPr/>
          <a:lstStyle/>
          <a:p>
            <a:endParaRPr lang="en-US" dirty="0"/>
          </a:p>
        </p:txBody>
      </p:sp>
      <p:sp>
        <p:nvSpPr>
          <p:cNvPr id="6" name="Slide Number Placeholder 5"/>
          <p:cNvSpPr>
            <a:spLocks noGrp="1"/>
          </p:cNvSpPr>
          <p:nvPr>
            <p:ph type="sldNum" sz="quarter" idx="10"/>
          </p:nvPr>
        </p:nvSpPr>
        <p:spPr/>
        <p:txBody>
          <a:bodyPr/>
          <a:lstStyle/>
          <a:p>
            <a:fld id="{39971C29-32B3-41A5-A545-371B4BCC4C0E}" type="slidenum">
              <a:rPr lang="en-US" smtClean="0"/>
              <a:t>8</a:t>
            </a:fld>
            <a:endParaRPr lang="en-US" dirty="0"/>
          </a:p>
        </p:txBody>
      </p:sp>
    </p:spTree>
    <p:extLst>
      <p:ext uri="{BB962C8B-B14F-4D97-AF65-F5344CB8AC3E}">
        <p14:creationId xmlns:p14="http://schemas.microsoft.com/office/powerpoint/2010/main" val="11938040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96A3F8-AD43-4665-8288-112745D325C5}" type="slidenum">
              <a:rPr lang="en-US" smtClean="0"/>
              <a:t>9</a:t>
            </a:fld>
            <a:endParaRPr lang="en-US"/>
          </a:p>
        </p:txBody>
      </p:sp>
    </p:spTree>
    <p:extLst>
      <p:ext uri="{BB962C8B-B14F-4D97-AF65-F5344CB8AC3E}">
        <p14:creationId xmlns:p14="http://schemas.microsoft.com/office/powerpoint/2010/main" val="3711519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DD46DF2-4758-49AD-9EF0-E6AA1420E8FC}" type="datetimeFigureOut">
              <a:rPr lang="en-US" smtClean="0"/>
              <a:pPr/>
              <a:t>9/2/2015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40029788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D46DF2-4758-49AD-9EF0-E6AA1420E8FC}" type="datetimeFigureOut">
              <a:rPr lang="en-US" smtClean="0"/>
              <a:pPr/>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Tree>
    <p:extLst>
      <p:ext uri="{BB962C8B-B14F-4D97-AF65-F5344CB8AC3E}">
        <p14:creationId xmlns:p14="http://schemas.microsoft.com/office/powerpoint/2010/main" val="11684600"/>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D46DF2-4758-49AD-9EF0-E6AA1420E8FC}" type="datetimeFigureOut">
              <a:rPr lang="en-US" smtClean="0"/>
              <a:pPr/>
              <a:t>9/2/2015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2361302184"/>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DD46DF2-4758-49AD-9EF0-E6AA1420E8FC}" type="datetimeFigureOut">
              <a:rPr lang="en-US" smtClean="0"/>
              <a:pPr/>
              <a:t>9/2/2015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718006199"/>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DD46DF2-4758-49AD-9EF0-E6AA1420E8FC}" type="datetimeFigureOut">
              <a:rPr lang="en-US" smtClean="0"/>
              <a:pPr/>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733734659"/>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6DD46DF2-4758-49AD-9EF0-E6AA1420E8FC}" type="datetimeFigureOut">
              <a:rPr lang="en-US" smtClean="0"/>
              <a:pPr/>
              <a:t>9/2/2015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51525730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DD46DF2-4758-49AD-9EF0-E6AA1420E8FC}" type="datetimeFigureOut">
              <a:rPr lang="en-US" smtClean="0"/>
              <a:pPr/>
              <a:t>9/2/2015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850040083"/>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DD46DF2-4758-49AD-9EF0-E6AA1420E8FC}" type="datetimeFigureOut">
              <a:rPr lang="en-US" smtClean="0"/>
              <a:pPr/>
              <a:t>9/2/2015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4280571353"/>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DD46DF2-4758-49AD-9EF0-E6AA1420E8FC}" type="datetimeFigureOut">
              <a:rPr lang="en-US" smtClean="0"/>
              <a:pPr/>
              <a:t>9/2/2015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Tree>
    <p:extLst>
      <p:ext uri="{BB962C8B-B14F-4D97-AF65-F5344CB8AC3E}">
        <p14:creationId xmlns:p14="http://schemas.microsoft.com/office/powerpoint/2010/main" val="33468066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6DD46DF2-4758-49AD-9EF0-E6AA1420E8FC}" type="datetimeFigureOut">
              <a:rPr lang="en-US" smtClean="0"/>
              <a:pPr/>
              <a:t>9/2/2015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03AE639-8BF4-4B52-A374-4EAF417E6B7D}" type="slidenum">
              <a:rPr lang="en-US" smtClean="0"/>
              <a:pPr/>
              <a:t>‹#›</a:t>
            </a:fld>
            <a:endParaRPr lang="en-US"/>
          </a:p>
        </p:txBody>
      </p:sp>
    </p:spTree>
    <p:extLst>
      <p:ext uri="{BB962C8B-B14F-4D97-AF65-F5344CB8AC3E}">
        <p14:creationId xmlns:p14="http://schemas.microsoft.com/office/powerpoint/2010/main" val="14054137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6DD46DF2-4758-49AD-9EF0-E6AA1420E8FC}" type="datetimeFigureOut">
              <a:rPr lang="en-US" smtClean="0"/>
              <a:pPr/>
              <a:t>9/2/2015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extLst>
      <p:ext uri="{BB962C8B-B14F-4D97-AF65-F5344CB8AC3E}">
        <p14:creationId xmlns:p14="http://schemas.microsoft.com/office/powerpoint/2010/main" val="158910529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DD46DF2-4758-49AD-9EF0-E6AA1420E8FC}" type="datetimeFigureOut">
              <a:rPr lang="en-US" smtClean="0"/>
              <a:pPr/>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230967670"/>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6DD46DF2-4758-49AD-9EF0-E6AA1420E8FC}" type="datetimeFigureOut">
              <a:rPr lang="en-US" smtClean="0"/>
              <a:pPr/>
              <a:t>9/2/2015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extLst>
      <p:ext uri="{BB962C8B-B14F-4D97-AF65-F5344CB8AC3E}">
        <p14:creationId xmlns:p14="http://schemas.microsoft.com/office/powerpoint/2010/main" val="164293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D46DF2-4758-49AD-9EF0-E6AA1420E8FC}" type="datetimeFigureOut">
              <a:rPr lang="en-US" smtClean="0"/>
              <a:pPr/>
              <a:t>9/2/2015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Tree>
    <p:extLst>
      <p:ext uri="{BB962C8B-B14F-4D97-AF65-F5344CB8AC3E}">
        <p14:creationId xmlns:p14="http://schemas.microsoft.com/office/powerpoint/2010/main" val="3020791993"/>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6915912" y="3009901"/>
            <a:ext cx="457200" cy="441325"/>
          </a:xfrm>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DD46DF2-4758-49AD-9EF0-E6AA1420E8FC}" type="datetimeFigureOut">
              <a:rPr lang="en-US" smtClean="0"/>
              <a:pPr/>
              <a:t>9/2/2015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277334298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6DD46DF2-4758-49AD-9EF0-E6AA1420E8FC}" type="datetimeFigureOut">
              <a:rPr lang="en-US" smtClean="0"/>
              <a:pPr/>
              <a:t>9/2/2015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91038547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6DD46DF2-4758-49AD-9EF0-E6AA1420E8FC}" type="datetimeFigureOut">
              <a:rPr lang="en-US" smtClean="0"/>
              <a:pPr/>
              <a:t>9/2/2015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944968103"/>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DD46DF2-4758-49AD-9EF0-E6AA1420E8FC}" type="datetimeFigureOut">
              <a:rPr lang="en-US" smtClean="0"/>
              <a:pPr/>
              <a:t>9/2/2015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3133498779"/>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DD46DF2-4758-49AD-9EF0-E6AA1420E8FC}" type="datetimeFigureOut">
              <a:rPr lang="en-US" smtClean="0"/>
              <a:pPr/>
              <a:t>9/2/2015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Tree>
    <p:extLst>
      <p:ext uri="{BB962C8B-B14F-4D97-AF65-F5344CB8AC3E}">
        <p14:creationId xmlns:p14="http://schemas.microsoft.com/office/powerpoint/2010/main" val="1563039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 name="Date Placeholder 1"/>
          <p:cNvSpPr>
            <a:spLocks noGrp="1"/>
          </p:cNvSpPr>
          <p:nvPr>
            <p:ph type="dt" sz="half" idx="10"/>
          </p:nvPr>
        </p:nvSpPr>
        <p:spPr/>
        <p:txBody>
          <a:bodyPr/>
          <a:lstStyle/>
          <a:p>
            <a:fld id="{6DD46DF2-4758-49AD-9EF0-E6AA1420E8FC}" type="datetimeFigureOut">
              <a:rPr lang="en-US" smtClean="0"/>
              <a:pPr/>
              <a:t>9/2/2015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03AE639-8BF4-4B52-A374-4EAF417E6B7D}" type="slidenum">
              <a:rPr lang="en-US" smtClean="0"/>
              <a:pPr/>
              <a:t>‹#›</a:t>
            </a:fld>
            <a:endParaRPr lang="en-US"/>
          </a:p>
        </p:txBody>
      </p:sp>
    </p:spTree>
    <p:extLst>
      <p:ext uri="{BB962C8B-B14F-4D97-AF65-F5344CB8AC3E}">
        <p14:creationId xmlns:p14="http://schemas.microsoft.com/office/powerpoint/2010/main" val="3628924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p:txBody>
          <a:bodyPr/>
          <a:lstStyle/>
          <a:p>
            <a:fld id="{6DD46DF2-4758-49AD-9EF0-E6AA1420E8FC}" type="datetimeFigureOut">
              <a:rPr lang="en-US" smtClean="0"/>
              <a:pPr/>
              <a:t>9/2/2015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extLst>
      <p:ext uri="{BB962C8B-B14F-4D97-AF65-F5344CB8AC3E}">
        <p14:creationId xmlns:p14="http://schemas.microsoft.com/office/powerpoint/2010/main" val="241377419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7" name="Slide Number Placeholder 6"/>
          <p:cNvSpPr>
            <a:spLocks noGrp="1"/>
          </p:cNvSpPr>
          <p:nvPr>
            <p:ph type="sldNum" sz="quarter" idx="12"/>
          </p:nvPr>
        </p:nvSpPr>
        <p:spPr>
          <a:xfrm>
            <a:off x="1371600" y="312738"/>
            <a:ext cx="457200" cy="441325"/>
          </a:xfrm>
        </p:spPr>
        <p:txBody>
          <a:body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5" name="Date Placeholder 4"/>
          <p:cNvSpPr>
            <a:spLocks noGrp="1"/>
          </p:cNvSpPr>
          <p:nvPr>
            <p:ph type="dt" sz="half" idx="10"/>
          </p:nvPr>
        </p:nvSpPr>
        <p:spPr>
          <a:xfrm>
            <a:off x="5788152" y="6404984"/>
            <a:ext cx="3044952" cy="365760"/>
          </a:xfrm>
        </p:spPr>
        <p:txBody>
          <a:bodyPr/>
          <a:lstStyle/>
          <a:p>
            <a:fld id="{6DD46DF2-4758-49AD-9EF0-E6AA1420E8FC}" type="datetimeFigureOut">
              <a:rPr lang="en-US" smtClean="0"/>
              <a:pPr/>
              <a:t>9/2/2015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extLst>
      <p:ext uri="{BB962C8B-B14F-4D97-AF65-F5344CB8AC3E}">
        <p14:creationId xmlns:p14="http://schemas.microsoft.com/office/powerpoint/2010/main" val="1594663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DD46DF2-4758-49AD-9EF0-E6AA1420E8FC}" type="datetimeFigureOut">
              <a:rPr lang="en-US" smtClean="0"/>
              <a:pPr/>
              <a:t>9/2/2015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34846162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6DD46DF2-4758-49AD-9EF0-E6AA1420E8FC}" type="datetimeFigureOut">
              <a:rPr lang="en-US" smtClean="0"/>
              <a:pPr/>
              <a:t>9/2/2015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a:solidFill>
                <a:prstClr val="black"/>
              </a:solidFill>
            </a:endParaRPr>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03AE639-8BF4-4B52-A374-4EAF417E6B7D}" type="slidenum">
              <a:rPr lang="en-US" smtClean="0">
                <a:solidFill>
                  <a:srgbClr val="A04DA3">
                    <a:shade val="75000"/>
                  </a:srgbClr>
                </a:solidFill>
              </a:rPr>
              <a:pPr/>
              <a:t>‹#›</a:t>
            </a:fld>
            <a:endParaRPr lang="en-US">
              <a:solidFill>
                <a:srgbClr val="A04DA3">
                  <a:shade val="75000"/>
                </a:srgb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344833699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Wordmark and Driven to Discover." title="University of Minnesota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7918" y="5486260"/>
            <a:ext cx="731520" cy="4594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 name="Picture 3" descr="MDHlogo_master_blue[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629400" y="5486260"/>
            <a:ext cx="731520" cy="45734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
        <p:nvSpPr>
          <p:cNvPr id="6" name="TextBox 5"/>
          <p:cNvSpPr txBox="1"/>
          <p:nvPr/>
        </p:nvSpPr>
        <p:spPr>
          <a:xfrm>
            <a:off x="6553200" y="5109152"/>
            <a:ext cx="1732438" cy="369332"/>
          </a:xfrm>
          <a:prstGeom prst="rect">
            <a:avLst/>
          </a:prstGeom>
          <a:noFill/>
        </p:spPr>
        <p:txBody>
          <a:bodyPr wrap="square" rtlCol="0">
            <a:spAutoFit/>
          </a:bodyPr>
          <a:lstStyle/>
          <a:p>
            <a:pPr algn="ctr"/>
            <a:r>
              <a:rPr lang="en-US" b="1" dirty="0" smtClean="0">
                <a:solidFill>
                  <a:srgbClr val="424456"/>
                </a:solidFill>
              </a:rPr>
              <a:t>August 2015</a:t>
            </a:r>
            <a:endParaRPr lang="en-US" b="1" dirty="0">
              <a:solidFill>
                <a:srgbClr val="424456"/>
              </a:solidFill>
            </a:endParaRPr>
          </a:p>
        </p:txBody>
      </p:sp>
      <p:sp>
        <p:nvSpPr>
          <p:cNvPr id="3" name="Content Placeholder 2"/>
          <p:cNvSpPr>
            <a:spLocks noGrp="1"/>
          </p:cNvSpPr>
          <p:nvPr>
            <p:ph type="subTitle" idx="1"/>
          </p:nvPr>
        </p:nvSpPr>
        <p:spPr/>
        <p:txBody>
          <a:bodyPr>
            <a:normAutofit/>
          </a:bodyPr>
          <a:lstStyle/>
          <a:p>
            <a:r>
              <a:rPr lang="en-US" sz="2400" dirty="0" smtClean="0"/>
              <a:t>Conclusion</a:t>
            </a:r>
            <a:endParaRPr lang="en-US" sz="2400" dirty="0"/>
          </a:p>
        </p:txBody>
      </p:sp>
      <p:sp>
        <p:nvSpPr>
          <p:cNvPr id="2" name="Title 1"/>
          <p:cNvSpPr>
            <a:spLocks noGrp="1"/>
          </p:cNvSpPr>
          <p:nvPr>
            <p:ph type="ctrTitle"/>
          </p:nvPr>
        </p:nvSpPr>
        <p:spPr/>
        <p:txBody>
          <a:bodyPr/>
          <a:lstStyle/>
          <a:p>
            <a:r>
              <a:rPr lang="en-US" dirty="0"/>
              <a:t>Public Health </a:t>
            </a:r>
            <a:r>
              <a:rPr lang="en-US" dirty="0" smtClean="0"/>
              <a:t/>
            </a:r>
            <a:br>
              <a:rPr lang="en-US" dirty="0" smtClean="0"/>
            </a:br>
            <a:r>
              <a:rPr lang="en-US" dirty="0" smtClean="0"/>
              <a:t>Incident </a:t>
            </a:r>
            <a:r>
              <a:rPr lang="en-US" dirty="0"/>
              <a:t>Leadership</a:t>
            </a:r>
          </a:p>
        </p:txBody>
      </p:sp>
    </p:spTree>
    <p:extLst>
      <p:ext uri="{BB962C8B-B14F-4D97-AF65-F5344CB8AC3E}">
        <p14:creationId xmlns:p14="http://schemas.microsoft.com/office/powerpoint/2010/main" val="3602566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Leadership</a:t>
            </a:r>
          </a:p>
          <a:p>
            <a:endParaRPr lang="en-US" dirty="0" smtClean="0"/>
          </a:p>
          <a:p>
            <a:r>
              <a:rPr lang="en-US" dirty="0" smtClean="0"/>
              <a:t>Communication</a:t>
            </a:r>
          </a:p>
          <a:p>
            <a:endParaRPr lang="en-US" dirty="0" smtClean="0"/>
          </a:p>
          <a:p>
            <a:r>
              <a:rPr lang="en-US" dirty="0" smtClean="0"/>
              <a:t>Roles, Responsibilities, and Expectations </a:t>
            </a:r>
          </a:p>
          <a:p>
            <a:pPr marL="0" indent="0">
              <a:buNone/>
            </a:pPr>
            <a:endParaRPr lang="en-US" dirty="0" smtClean="0"/>
          </a:p>
          <a:p>
            <a:r>
              <a:rPr lang="en-US" dirty="0" smtClean="0"/>
              <a:t>Team Formation</a:t>
            </a:r>
          </a:p>
          <a:p>
            <a:endParaRPr lang="en-US" dirty="0" smtClean="0"/>
          </a:p>
          <a:p>
            <a:r>
              <a:rPr lang="en-US" dirty="0" smtClean="0"/>
              <a:t>Managing the Team</a:t>
            </a:r>
            <a:endParaRPr lang="en-US" dirty="0"/>
          </a:p>
        </p:txBody>
      </p:sp>
      <p:sp>
        <p:nvSpPr>
          <p:cNvPr id="2" name="Title 1"/>
          <p:cNvSpPr>
            <a:spLocks noGrp="1"/>
          </p:cNvSpPr>
          <p:nvPr>
            <p:ph type="title"/>
          </p:nvPr>
        </p:nvSpPr>
        <p:spPr/>
        <p:txBody>
          <a:bodyPr/>
          <a:lstStyle/>
          <a:p>
            <a:r>
              <a:rPr lang="en-US" dirty="0" smtClean="0"/>
              <a:t>Course Summary</a:t>
            </a:r>
            <a:endParaRPr lang="en-US" dirty="0"/>
          </a:p>
        </p:txBody>
      </p:sp>
    </p:spTree>
    <p:extLst>
      <p:ext uri="{BB962C8B-B14F-4D97-AF65-F5344CB8AC3E}">
        <p14:creationId xmlns:p14="http://schemas.microsoft.com/office/powerpoint/2010/main" val="19987616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676400"/>
            <a:ext cx="8503920" cy="4572000"/>
          </a:xfrm>
        </p:spPr>
        <p:txBody>
          <a:bodyPr>
            <a:normAutofit lnSpcReduction="10000"/>
          </a:bodyPr>
          <a:lstStyle/>
          <a:p>
            <a:r>
              <a:rPr lang="en-US" dirty="0" smtClean="0"/>
              <a:t>Described attributes of a successful Public Health Incident Commander</a:t>
            </a:r>
            <a:br>
              <a:rPr lang="en-US" dirty="0" smtClean="0"/>
            </a:br>
            <a:endParaRPr lang="en-US" dirty="0" smtClean="0"/>
          </a:p>
          <a:p>
            <a:r>
              <a:rPr lang="en-US" dirty="0" smtClean="0"/>
              <a:t>Compared and contrasted everyday leadership skills with crisis leadership skills</a:t>
            </a:r>
            <a:br>
              <a:rPr lang="en-US" dirty="0" smtClean="0"/>
            </a:br>
            <a:endParaRPr lang="en-US" dirty="0" smtClean="0"/>
          </a:p>
          <a:p>
            <a:r>
              <a:rPr lang="en-US" dirty="0" smtClean="0"/>
              <a:t>Applied three leadership concepts to the role of Incident Commander</a:t>
            </a:r>
          </a:p>
          <a:p>
            <a:pPr lvl="1"/>
            <a:r>
              <a:rPr lang="en-US" dirty="0" smtClean="0"/>
              <a:t>Transformational Leadership</a:t>
            </a:r>
          </a:p>
          <a:p>
            <a:pPr lvl="1"/>
            <a:r>
              <a:rPr lang="en-US" dirty="0" smtClean="0"/>
              <a:t>Meta-Leadership</a:t>
            </a:r>
          </a:p>
          <a:p>
            <a:pPr lvl="1"/>
            <a:r>
              <a:rPr lang="en-US" dirty="0" smtClean="0"/>
              <a:t>Adaptive Leadership</a:t>
            </a:r>
            <a:endParaRPr lang="en-US" dirty="0"/>
          </a:p>
        </p:txBody>
      </p:sp>
      <p:sp>
        <p:nvSpPr>
          <p:cNvPr id="2" name="Title 1"/>
          <p:cNvSpPr>
            <a:spLocks noGrp="1"/>
          </p:cNvSpPr>
          <p:nvPr>
            <p:ph type="title"/>
          </p:nvPr>
        </p:nvSpPr>
        <p:spPr/>
        <p:txBody>
          <a:bodyPr/>
          <a:lstStyle/>
          <a:p>
            <a:r>
              <a:rPr lang="en-US" dirty="0" smtClean="0"/>
              <a:t>Leadership</a:t>
            </a:r>
            <a:endParaRPr lang="en-US" dirty="0"/>
          </a:p>
        </p:txBody>
      </p:sp>
    </p:spTree>
    <p:extLst>
      <p:ext uri="{BB962C8B-B14F-4D97-AF65-F5344CB8AC3E}">
        <p14:creationId xmlns:p14="http://schemas.microsoft.com/office/powerpoint/2010/main" val="24603831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603248"/>
            <a:ext cx="8503920" cy="4797552"/>
          </a:xfrm>
        </p:spPr>
        <p:txBody>
          <a:bodyPr>
            <a:normAutofit fontScale="85000" lnSpcReduction="20000"/>
          </a:bodyPr>
          <a:lstStyle/>
          <a:p>
            <a:r>
              <a:rPr lang="en-US" dirty="0" smtClean="0"/>
              <a:t>Communication is a common source of failure</a:t>
            </a:r>
          </a:p>
          <a:p>
            <a:endParaRPr lang="en-US" sz="1800" dirty="0"/>
          </a:p>
          <a:p>
            <a:r>
              <a:rPr lang="en-US" dirty="0" smtClean="0"/>
              <a:t>The Incident Commander is integral in using and modeling good communication</a:t>
            </a:r>
          </a:p>
          <a:p>
            <a:endParaRPr lang="en-US" sz="1800" dirty="0"/>
          </a:p>
          <a:p>
            <a:r>
              <a:rPr lang="en-US" dirty="0" smtClean="0"/>
              <a:t>Good communication promotes:</a:t>
            </a:r>
          </a:p>
          <a:p>
            <a:pPr lvl="1"/>
            <a:r>
              <a:rPr lang="en-US" dirty="0" smtClean="0"/>
              <a:t>Situational awareness</a:t>
            </a:r>
          </a:p>
          <a:p>
            <a:pPr lvl="1"/>
            <a:r>
              <a:rPr lang="en-US" dirty="0" smtClean="0"/>
              <a:t>Shared Mental Model</a:t>
            </a:r>
            <a:br>
              <a:rPr lang="en-US" dirty="0" smtClean="0"/>
            </a:br>
            <a:endParaRPr lang="en-US" dirty="0"/>
          </a:p>
          <a:p>
            <a:r>
              <a:rPr lang="en-US" dirty="0"/>
              <a:t>Tools and </a:t>
            </a:r>
            <a:r>
              <a:rPr lang="en-US" dirty="0" smtClean="0"/>
              <a:t>techniques:</a:t>
            </a:r>
            <a:endParaRPr lang="en-US" dirty="0"/>
          </a:p>
          <a:p>
            <a:pPr lvl="1"/>
            <a:r>
              <a:rPr lang="en-US" dirty="0"/>
              <a:t>S-BARR</a:t>
            </a:r>
          </a:p>
          <a:p>
            <a:pPr lvl="1"/>
            <a:r>
              <a:rPr lang="en-US" dirty="0"/>
              <a:t>Closed Loop Communication</a:t>
            </a:r>
          </a:p>
          <a:p>
            <a:pPr lvl="1"/>
            <a:r>
              <a:rPr lang="en-US" dirty="0" smtClean="0"/>
              <a:t>Briefings</a:t>
            </a:r>
            <a:endParaRPr lang="en-US" dirty="0"/>
          </a:p>
          <a:p>
            <a:pPr lvl="1"/>
            <a:r>
              <a:rPr lang="en-US" dirty="0"/>
              <a:t>Huddles</a:t>
            </a:r>
          </a:p>
          <a:p>
            <a:pPr lvl="1"/>
            <a:r>
              <a:rPr lang="en-US" dirty="0"/>
              <a:t>Callouts</a:t>
            </a:r>
          </a:p>
          <a:p>
            <a:pPr lvl="1"/>
            <a:r>
              <a:rPr lang="en-US" dirty="0" smtClean="0"/>
              <a:t>Hand-offs</a:t>
            </a:r>
            <a:endParaRPr lang="en-US" dirty="0"/>
          </a:p>
          <a:p>
            <a:pPr marL="274320" lvl="1" indent="0">
              <a:buNone/>
            </a:pPr>
            <a:endParaRPr lang="en-US" dirty="0" smtClean="0"/>
          </a:p>
        </p:txBody>
      </p:sp>
      <p:sp>
        <p:nvSpPr>
          <p:cNvPr id="2" name="Title 1"/>
          <p:cNvSpPr>
            <a:spLocks noGrp="1"/>
          </p:cNvSpPr>
          <p:nvPr>
            <p:ph type="title"/>
          </p:nvPr>
        </p:nvSpPr>
        <p:spPr/>
        <p:txBody>
          <a:bodyPr/>
          <a:lstStyle/>
          <a:p>
            <a:r>
              <a:rPr lang="en-US" dirty="0" smtClean="0"/>
              <a:t>Communication</a:t>
            </a:r>
            <a:endParaRPr lang="en-US" dirty="0"/>
          </a:p>
        </p:txBody>
      </p:sp>
    </p:spTree>
    <p:extLst>
      <p:ext uri="{BB962C8B-B14F-4D97-AF65-F5344CB8AC3E}">
        <p14:creationId xmlns:p14="http://schemas.microsoft.com/office/powerpoint/2010/main" val="3512766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36586" y="1905000"/>
            <a:ext cx="8503920" cy="3806952"/>
          </a:xfrm>
        </p:spPr>
        <p:txBody>
          <a:bodyPr/>
          <a:lstStyle/>
          <a:p>
            <a:r>
              <a:rPr lang="en-US" dirty="0" smtClean="0"/>
              <a:t>Described why it is important to use ICS</a:t>
            </a:r>
            <a:r>
              <a:rPr lang="en-US" dirty="0"/>
              <a:t> </a:t>
            </a:r>
            <a:r>
              <a:rPr lang="en-US" dirty="0" smtClean="0"/>
              <a:t/>
            </a:r>
            <a:br>
              <a:rPr lang="en-US" dirty="0" smtClean="0"/>
            </a:br>
            <a:endParaRPr lang="en-US" dirty="0" smtClean="0"/>
          </a:p>
          <a:p>
            <a:r>
              <a:rPr lang="en-US" dirty="0" smtClean="0"/>
              <a:t>Reviewed IMT roles and responsibilities</a:t>
            </a:r>
            <a:r>
              <a:rPr lang="en-US" dirty="0"/>
              <a:t/>
            </a:r>
            <a:br>
              <a:rPr lang="en-US" dirty="0"/>
            </a:br>
            <a:endParaRPr lang="en-US" dirty="0" smtClean="0"/>
          </a:p>
          <a:p>
            <a:r>
              <a:rPr lang="en-US" dirty="0" smtClean="0"/>
              <a:t>Clarified expectations</a:t>
            </a:r>
            <a:r>
              <a:rPr lang="en-US" dirty="0"/>
              <a:t/>
            </a:r>
            <a:br>
              <a:rPr lang="en-US" dirty="0"/>
            </a:br>
            <a:endParaRPr lang="en-US" dirty="0" smtClean="0"/>
          </a:p>
          <a:p>
            <a:r>
              <a:rPr lang="en-US" dirty="0" smtClean="0"/>
              <a:t>Practiced delegating tasks</a:t>
            </a:r>
          </a:p>
        </p:txBody>
      </p:sp>
      <p:sp>
        <p:nvSpPr>
          <p:cNvPr id="2" name="Title 1"/>
          <p:cNvSpPr>
            <a:spLocks noGrp="1"/>
          </p:cNvSpPr>
          <p:nvPr>
            <p:ph type="title"/>
          </p:nvPr>
        </p:nvSpPr>
        <p:spPr/>
        <p:txBody>
          <a:bodyPr/>
          <a:lstStyle/>
          <a:p>
            <a:r>
              <a:rPr lang="en-US" dirty="0" smtClean="0"/>
              <a:t>Roles, Responsibilities, and Expectations</a:t>
            </a:r>
            <a:endParaRPr lang="en-US" dirty="0"/>
          </a:p>
        </p:txBody>
      </p:sp>
    </p:spTree>
    <p:extLst>
      <p:ext uri="{BB962C8B-B14F-4D97-AF65-F5344CB8AC3E}">
        <p14:creationId xmlns:p14="http://schemas.microsoft.com/office/powerpoint/2010/main" val="4593650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676400"/>
            <a:ext cx="8503920" cy="4572000"/>
          </a:xfrm>
        </p:spPr>
        <p:txBody>
          <a:bodyPr/>
          <a:lstStyle/>
          <a:p>
            <a:r>
              <a:rPr lang="en-US" dirty="0" smtClean="0"/>
              <a:t>Developed understanding of the importance </a:t>
            </a:r>
            <a:r>
              <a:rPr lang="en-US" dirty="0"/>
              <a:t>of  </a:t>
            </a:r>
            <a:r>
              <a:rPr lang="en-US" dirty="0" smtClean="0"/>
              <a:t>forming </a:t>
            </a:r>
            <a:r>
              <a:rPr lang="en-US" dirty="0"/>
              <a:t>a reliable team</a:t>
            </a:r>
          </a:p>
          <a:p>
            <a:endParaRPr lang="en-US" sz="1800" dirty="0"/>
          </a:p>
          <a:p>
            <a:r>
              <a:rPr lang="en-US" dirty="0" smtClean="0"/>
              <a:t>Identified </a:t>
            </a:r>
            <a:r>
              <a:rPr lang="en-US" dirty="0"/>
              <a:t>effective procedures in setting the tone and orienting Incident Management Team members</a:t>
            </a:r>
          </a:p>
          <a:p>
            <a:endParaRPr lang="en-US" sz="1800" dirty="0"/>
          </a:p>
          <a:p>
            <a:r>
              <a:rPr lang="en-US" dirty="0" smtClean="0"/>
              <a:t>Described </a:t>
            </a:r>
            <a:r>
              <a:rPr lang="en-US" dirty="0"/>
              <a:t>general expectations that an Incident Commander may have for his/her Incident Management Team</a:t>
            </a:r>
          </a:p>
          <a:p>
            <a:endParaRPr lang="en-US" dirty="0"/>
          </a:p>
        </p:txBody>
      </p:sp>
      <p:sp>
        <p:nvSpPr>
          <p:cNvPr id="2" name="Title 1"/>
          <p:cNvSpPr>
            <a:spLocks noGrp="1"/>
          </p:cNvSpPr>
          <p:nvPr>
            <p:ph type="title"/>
          </p:nvPr>
        </p:nvSpPr>
        <p:spPr/>
        <p:txBody>
          <a:bodyPr/>
          <a:lstStyle/>
          <a:p>
            <a:r>
              <a:rPr lang="en-US" dirty="0" smtClean="0"/>
              <a:t>Team Formation</a:t>
            </a:r>
            <a:endParaRPr lang="en-US" dirty="0"/>
          </a:p>
        </p:txBody>
      </p:sp>
    </p:spTree>
    <p:extLst>
      <p:ext uri="{BB962C8B-B14F-4D97-AF65-F5344CB8AC3E}">
        <p14:creationId xmlns:p14="http://schemas.microsoft.com/office/powerpoint/2010/main" val="551460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sz="2800" dirty="0" smtClean="0"/>
              <a:t>Described </a:t>
            </a:r>
            <a:r>
              <a:rPr lang="en-US" sz="2800" dirty="0"/>
              <a:t>the difference between management objectives and incident objectives</a:t>
            </a:r>
          </a:p>
          <a:p>
            <a:endParaRPr lang="en-US" sz="1400" dirty="0"/>
          </a:p>
          <a:p>
            <a:r>
              <a:rPr lang="en-US" sz="2800" dirty="0" smtClean="0"/>
              <a:t>Discussed </a:t>
            </a:r>
            <a:r>
              <a:rPr lang="en-US" sz="2800" dirty="0"/>
              <a:t>how to link objectives with response activities</a:t>
            </a:r>
          </a:p>
          <a:p>
            <a:endParaRPr lang="en-US" sz="1400" dirty="0"/>
          </a:p>
          <a:p>
            <a:r>
              <a:rPr lang="en-US" sz="2800" dirty="0" smtClean="0"/>
              <a:t>Explored </a:t>
            </a:r>
            <a:r>
              <a:rPr lang="en-US" sz="2800" dirty="0"/>
              <a:t>the process of leading the Incident Management Team through the Planning P</a:t>
            </a:r>
          </a:p>
          <a:p>
            <a:endParaRPr lang="en-US" sz="1400" dirty="0"/>
          </a:p>
          <a:p>
            <a:r>
              <a:rPr lang="en-US" sz="2800" dirty="0" smtClean="0"/>
              <a:t>Identified </a:t>
            </a:r>
            <a:r>
              <a:rPr lang="en-US" sz="2800" dirty="0"/>
              <a:t>the forms necessary to complete the Planning P</a:t>
            </a:r>
          </a:p>
          <a:p>
            <a:endParaRPr lang="en-US" dirty="0"/>
          </a:p>
        </p:txBody>
      </p:sp>
      <p:sp>
        <p:nvSpPr>
          <p:cNvPr id="2" name="Title 1"/>
          <p:cNvSpPr>
            <a:spLocks noGrp="1"/>
          </p:cNvSpPr>
          <p:nvPr>
            <p:ph type="title"/>
          </p:nvPr>
        </p:nvSpPr>
        <p:spPr/>
        <p:txBody>
          <a:bodyPr/>
          <a:lstStyle/>
          <a:p>
            <a:r>
              <a:rPr lang="en-US" dirty="0" smtClean="0"/>
              <a:t>Managing the Team</a:t>
            </a:r>
            <a:endParaRPr lang="en-US" dirty="0"/>
          </a:p>
        </p:txBody>
      </p:sp>
    </p:spTree>
    <p:extLst>
      <p:ext uri="{BB962C8B-B14F-4D97-AF65-F5344CB8AC3E}">
        <p14:creationId xmlns:p14="http://schemas.microsoft.com/office/powerpoint/2010/main" val="3971301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sosceles Triangle 5" descr="Triangular shape"/>
          <p:cNvSpPr/>
          <p:nvPr/>
        </p:nvSpPr>
        <p:spPr>
          <a:xfrm>
            <a:off x="1376717" y="1497694"/>
            <a:ext cx="6406487" cy="4750706"/>
          </a:xfrm>
          <a:prstGeom prst="triangle">
            <a:avLst/>
          </a:prstGeom>
          <a:solidFill>
            <a:srgbClr val="E6B4B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Oval 6" descr="Oval shape"/>
          <p:cNvSpPr/>
          <p:nvPr/>
        </p:nvSpPr>
        <p:spPr>
          <a:xfrm>
            <a:off x="2818177" y="2964819"/>
            <a:ext cx="3523568" cy="3143840"/>
          </a:xfrm>
          <a:prstGeom prst="ellipse">
            <a:avLst/>
          </a:prstGeom>
          <a:solidFill>
            <a:srgbClr val="FFE9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Pentagon 17"/>
          <p:cNvSpPr/>
          <p:nvPr/>
        </p:nvSpPr>
        <p:spPr>
          <a:xfrm>
            <a:off x="3258312" y="3962400"/>
            <a:ext cx="1389888" cy="822960"/>
          </a:xfrm>
          <a:prstGeom prst="homePlate">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bg1"/>
                </a:solidFill>
              </a:rPr>
              <a:t>Communication</a:t>
            </a:r>
            <a:endParaRPr lang="en-US" sz="1100" dirty="0">
              <a:solidFill>
                <a:schemeClr val="bg1"/>
              </a:solidFill>
            </a:endParaRPr>
          </a:p>
        </p:txBody>
      </p:sp>
      <p:sp>
        <p:nvSpPr>
          <p:cNvPr id="21" name="Pentagon 20"/>
          <p:cNvSpPr/>
          <p:nvPr/>
        </p:nvSpPr>
        <p:spPr>
          <a:xfrm rot="16200000">
            <a:off x="4086055" y="4444724"/>
            <a:ext cx="1087715" cy="877824"/>
          </a:xfrm>
          <a:prstGeom prst="homePlat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sz="1100" dirty="0" smtClean="0">
                <a:solidFill>
                  <a:schemeClr val="bg1"/>
                </a:solidFill>
              </a:rPr>
              <a:t>Mutual Support</a:t>
            </a:r>
            <a:endParaRPr lang="en-US" sz="1100" dirty="0">
              <a:solidFill>
                <a:schemeClr val="bg1"/>
              </a:solidFill>
            </a:endParaRPr>
          </a:p>
        </p:txBody>
      </p:sp>
      <p:grpSp>
        <p:nvGrpSpPr>
          <p:cNvPr id="4" name="Group 3" descr="Pentagon shape containing words &quot;Situation Monitoring&quot;"/>
          <p:cNvGrpSpPr/>
          <p:nvPr/>
        </p:nvGrpSpPr>
        <p:grpSpPr>
          <a:xfrm>
            <a:off x="4617720" y="3942915"/>
            <a:ext cx="1389888" cy="822960"/>
            <a:chOff x="4579961" y="3388602"/>
            <a:chExt cx="1327884" cy="761401"/>
          </a:xfrm>
        </p:grpSpPr>
        <p:sp>
          <p:nvSpPr>
            <p:cNvPr id="19" name="Pentagon 18"/>
            <p:cNvSpPr/>
            <p:nvPr/>
          </p:nvSpPr>
          <p:spPr>
            <a:xfrm rot="10800000">
              <a:off x="4579961" y="3388602"/>
              <a:ext cx="1281298" cy="761401"/>
            </a:xfrm>
            <a:prstGeom prst="homePlat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endParaRPr lang="en-US" sz="1600" dirty="0">
                <a:solidFill>
                  <a:schemeClr val="tx1"/>
                </a:solidFill>
              </a:endParaRPr>
            </a:p>
          </p:txBody>
        </p:sp>
        <p:sp>
          <p:nvSpPr>
            <p:cNvPr id="3" name="TextBox 2"/>
            <p:cNvSpPr txBox="1"/>
            <p:nvPr/>
          </p:nvSpPr>
          <p:spPr>
            <a:xfrm>
              <a:off x="4806119" y="3535344"/>
              <a:ext cx="1101726" cy="430887"/>
            </a:xfrm>
            <a:prstGeom prst="rect">
              <a:avLst/>
            </a:prstGeom>
            <a:noFill/>
          </p:spPr>
          <p:txBody>
            <a:bodyPr wrap="square" rtlCol="0">
              <a:spAutoFit/>
            </a:bodyPr>
            <a:lstStyle/>
            <a:p>
              <a:r>
                <a:rPr lang="en-US" sz="1100" dirty="0" smtClean="0">
                  <a:solidFill>
                    <a:schemeClr val="bg1"/>
                  </a:solidFill>
                </a:rPr>
                <a:t>Situation Monitoring</a:t>
              </a:r>
              <a:endParaRPr lang="en-US" sz="1100" dirty="0">
                <a:solidFill>
                  <a:schemeClr val="bg1"/>
                </a:solidFill>
              </a:endParaRPr>
            </a:p>
          </p:txBody>
        </p:sp>
      </p:grpSp>
      <p:sp>
        <p:nvSpPr>
          <p:cNvPr id="20" name="Pentagon 19"/>
          <p:cNvSpPr/>
          <p:nvPr/>
        </p:nvSpPr>
        <p:spPr>
          <a:xfrm rot="5400000">
            <a:off x="4073862" y="3408978"/>
            <a:ext cx="1087716" cy="822960"/>
          </a:xfrm>
          <a:prstGeom prst="homePlat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1100" dirty="0" smtClean="0">
                <a:solidFill>
                  <a:schemeClr val="bg1"/>
                </a:solidFill>
              </a:rPr>
              <a:t>Leadership</a:t>
            </a:r>
            <a:endParaRPr lang="en-US" sz="1100" dirty="0">
              <a:solidFill>
                <a:schemeClr val="bg1"/>
              </a:solidFill>
            </a:endParaRPr>
          </a:p>
        </p:txBody>
      </p:sp>
      <p:sp>
        <p:nvSpPr>
          <p:cNvPr id="23" name="Rectangle 22"/>
          <p:cNvSpPr/>
          <p:nvPr/>
        </p:nvSpPr>
        <p:spPr>
          <a:xfrm>
            <a:off x="3515713" y="5433742"/>
            <a:ext cx="2268732" cy="353683"/>
          </a:xfrm>
          <a:prstGeom prst="rect">
            <a:avLst/>
          </a:prstGeom>
          <a:noFill/>
          <a:ln>
            <a:noFill/>
          </a:ln>
          <a:effectLst/>
        </p:spPr>
        <p:txBody>
          <a:bodyPr wrap="none" lIns="91440" tIns="45720" rIns="91440" bIns="45720">
            <a:prstTxWarp prst="textChevronInverted">
              <a:avLst/>
            </a:prstTxWarp>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b="1" cap="none" spc="0" dirty="0" smtClean="0">
                <a:ln>
                  <a:prstDash val="solid"/>
                </a:ln>
                <a:effectLst>
                  <a:outerShdw blurRad="88000" dist="50800" dir="5040000" algn="tl">
                    <a:schemeClr val="accent4">
                      <a:tint val="80000"/>
                      <a:satMod val="250000"/>
                      <a:alpha val="45000"/>
                    </a:schemeClr>
                  </a:outerShdw>
                </a:effectLst>
              </a:rPr>
              <a:t> Incident Command Team</a:t>
            </a:r>
            <a:endParaRPr lang="en-US" b="1" cap="none" spc="0" dirty="0">
              <a:ln>
                <a:prstDash val="solid"/>
              </a:ln>
              <a:effectLst>
                <a:outerShdw blurRad="88000" dist="50800" dir="5040000" algn="tl">
                  <a:schemeClr val="accent4">
                    <a:tint val="80000"/>
                    <a:satMod val="250000"/>
                    <a:alpha val="45000"/>
                  </a:schemeClr>
                </a:outerShdw>
              </a:effectLst>
            </a:endParaRPr>
          </a:p>
        </p:txBody>
      </p:sp>
      <p:sp>
        <p:nvSpPr>
          <p:cNvPr id="22" name="TextBox 21"/>
          <p:cNvSpPr txBox="1"/>
          <p:nvPr/>
        </p:nvSpPr>
        <p:spPr>
          <a:xfrm>
            <a:off x="6816396" y="4382869"/>
            <a:ext cx="2136349" cy="646331"/>
          </a:xfrm>
          <a:prstGeom prst="rect">
            <a:avLst/>
          </a:prstGeom>
          <a:noFill/>
        </p:spPr>
        <p:txBody>
          <a:bodyPr wrap="square" rtlCol="0">
            <a:spAutoFit/>
          </a:bodyPr>
          <a:lstStyle/>
          <a:p>
            <a:pPr algn="ctr"/>
            <a:r>
              <a:rPr lang="en-US" b="1" i="1" dirty="0" smtClean="0"/>
              <a:t>Attitudes</a:t>
            </a:r>
          </a:p>
          <a:p>
            <a:pPr algn="ctr"/>
            <a:r>
              <a:rPr lang="en-US" b="1" dirty="0" smtClean="0"/>
              <a:t>Affect “Feel”</a:t>
            </a:r>
            <a:endParaRPr lang="en-US" b="1" dirty="0"/>
          </a:p>
        </p:txBody>
      </p:sp>
      <p:cxnSp>
        <p:nvCxnSpPr>
          <p:cNvPr id="28" name="Straight Arrow Connector 27" descr="Arrow"/>
          <p:cNvCxnSpPr/>
          <p:nvPr/>
        </p:nvCxnSpPr>
        <p:spPr>
          <a:xfrm flipH="1">
            <a:off x="7320383" y="5043645"/>
            <a:ext cx="564188" cy="4777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6341744" y="5628548"/>
            <a:ext cx="907586"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dirty="0" smtClean="0">
                <a:solidFill>
                  <a:schemeClr val="tx1"/>
                </a:solidFill>
                <a:latin typeface="Arial Black" pitchFamily="34" charset="0"/>
              </a:rPr>
              <a:t>Attitudes</a:t>
            </a:r>
            <a:endParaRPr lang="en-US" sz="1100" dirty="0">
              <a:solidFill>
                <a:schemeClr val="tx1"/>
              </a:solidFill>
              <a:latin typeface="Arial Black" pitchFamily="34" charset="0"/>
            </a:endParaRPr>
          </a:p>
        </p:txBody>
      </p:sp>
      <p:sp>
        <p:nvSpPr>
          <p:cNvPr id="11" name="TextBox 10"/>
          <p:cNvSpPr txBox="1"/>
          <p:nvPr/>
        </p:nvSpPr>
        <p:spPr>
          <a:xfrm>
            <a:off x="207176" y="3912215"/>
            <a:ext cx="2278282" cy="923330"/>
          </a:xfrm>
          <a:prstGeom prst="rect">
            <a:avLst/>
          </a:prstGeom>
          <a:noFill/>
        </p:spPr>
        <p:txBody>
          <a:bodyPr wrap="square" rtlCol="0">
            <a:spAutoFit/>
          </a:bodyPr>
          <a:lstStyle/>
          <a:p>
            <a:pPr algn="ctr"/>
            <a:r>
              <a:rPr lang="en-US" b="1" i="1" dirty="0" smtClean="0"/>
              <a:t>Knowledge</a:t>
            </a:r>
          </a:p>
          <a:p>
            <a:pPr algn="ctr"/>
            <a:r>
              <a:rPr lang="en-US" b="1" dirty="0" smtClean="0"/>
              <a:t>Cognitions “Think”</a:t>
            </a:r>
            <a:endParaRPr lang="en-US" b="1" dirty="0"/>
          </a:p>
        </p:txBody>
      </p:sp>
      <p:cxnSp>
        <p:nvCxnSpPr>
          <p:cNvPr id="15" name="Straight Arrow Connector 14" descr="Arrow"/>
          <p:cNvCxnSpPr/>
          <p:nvPr/>
        </p:nvCxnSpPr>
        <p:spPr>
          <a:xfrm>
            <a:off x="1198316" y="4841084"/>
            <a:ext cx="609600" cy="7694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43857" y="5656261"/>
            <a:ext cx="1081095"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100" dirty="0" smtClean="0">
                <a:solidFill>
                  <a:schemeClr val="tx1"/>
                </a:solidFill>
                <a:latin typeface="Arial Black" pitchFamily="34" charset="0"/>
              </a:rPr>
              <a:t>Knowledge</a:t>
            </a:r>
            <a:endParaRPr lang="en-US" sz="1100" dirty="0">
              <a:solidFill>
                <a:schemeClr val="tx1"/>
              </a:solidFill>
              <a:latin typeface="Arial Black" pitchFamily="34" charset="0"/>
            </a:endParaRPr>
          </a:p>
        </p:txBody>
      </p:sp>
      <p:sp>
        <p:nvSpPr>
          <p:cNvPr id="17" name="TextBox 16"/>
          <p:cNvSpPr txBox="1"/>
          <p:nvPr/>
        </p:nvSpPr>
        <p:spPr>
          <a:xfrm>
            <a:off x="5721304" y="1537865"/>
            <a:ext cx="1752600" cy="923330"/>
          </a:xfrm>
          <a:prstGeom prst="rect">
            <a:avLst/>
          </a:prstGeom>
          <a:noFill/>
        </p:spPr>
        <p:txBody>
          <a:bodyPr wrap="square" rtlCol="0">
            <a:spAutoFit/>
          </a:bodyPr>
          <a:lstStyle/>
          <a:p>
            <a:pPr algn="ctr"/>
            <a:r>
              <a:rPr lang="en-US" b="1" i="1" dirty="0" smtClean="0"/>
              <a:t>Skills</a:t>
            </a:r>
          </a:p>
          <a:p>
            <a:pPr algn="ctr"/>
            <a:r>
              <a:rPr lang="en-US" b="1" dirty="0" smtClean="0"/>
              <a:t>Behaviors “Do”</a:t>
            </a:r>
            <a:endParaRPr lang="en-US" b="1" dirty="0"/>
          </a:p>
        </p:txBody>
      </p:sp>
      <p:cxnSp>
        <p:nvCxnSpPr>
          <p:cNvPr id="27" name="Straight Arrow Connector 26" descr="Arrow"/>
          <p:cNvCxnSpPr/>
          <p:nvPr/>
        </p:nvCxnSpPr>
        <p:spPr>
          <a:xfrm flipH="1">
            <a:off x="5376619" y="2157758"/>
            <a:ext cx="790150" cy="3792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966006" y="2484120"/>
            <a:ext cx="1227910" cy="41148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100" dirty="0" smtClean="0">
                <a:solidFill>
                  <a:schemeClr val="tx1"/>
                </a:solidFill>
                <a:latin typeface="Arial Black" pitchFamily="34" charset="0"/>
              </a:rPr>
              <a:t>Performance Skills</a:t>
            </a:r>
            <a:endParaRPr lang="en-US" sz="1100" dirty="0">
              <a:solidFill>
                <a:schemeClr val="tx1"/>
              </a:solidFill>
              <a:latin typeface="Arial Black" pitchFamily="34" charset="0"/>
            </a:endParaRPr>
          </a:p>
        </p:txBody>
      </p:sp>
      <p:sp>
        <p:nvSpPr>
          <p:cNvPr id="2" name="Title 1"/>
          <p:cNvSpPr>
            <a:spLocks noGrp="1"/>
          </p:cNvSpPr>
          <p:nvPr>
            <p:ph type="title"/>
          </p:nvPr>
        </p:nvSpPr>
        <p:spPr>
          <a:xfrm>
            <a:off x="152400" y="257292"/>
            <a:ext cx="8686800" cy="776949"/>
          </a:xfrm>
        </p:spPr>
        <p:txBody>
          <a:bodyPr>
            <a:noAutofit/>
          </a:bodyPr>
          <a:lstStyle/>
          <a:p>
            <a:r>
              <a:rPr lang="en-US" sz="2800" dirty="0"/>
              <a:t>Framework for Public Health Incident Leadership</a:t>
            </a:r>
          </a:p>
        </p:txBody>
      </p:sp>
    </p:spTree>
    <p:extLst>
      <p:ext uri="{BB962C8B-B14F-4D97-AF65-F5344CB8AC3E}">
        <p14:creationId xmlns:p14="http://schemas.microsoft.com/office/powerpoint/2010/main" val="2215434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76400"/>
            <a:ext cx="8229600" cy="4449763"/>
          </a:xfrm>
        </p:spPr>
        <p:txBody>
          <a:bodyPr>
            <a:normAutofit fontScale="92500" lnSpcReduction="10000"/>
          </a:bodyPr>
          <a:lstStyle/>
          <a:p>
            <a:pPr marL="0" indent="0" algn="ctr">
              <a:buNone/>
            </a:pPr>
            <a:r>
              <a:rPr lang="en-US" sz="2800" dirty="0"/>
              <a:t>For more information on the </a:t>
            </a:r>
            <a:r>
              <a:rPr lang="en-US" sz="2800" dirty="0" smtClean="0"/>
              <a:t>research </a:t>
            </a:r>
            <a:r>
              <a:rPr lang="en-US" sz="2800" dirty="0"/>
              <a:t>guiding the development of this </a:t>
            </a:r>
            <a:r>
              <a:rPr lang="en-US" sz="2800" dirty="0" smtClean="0"/>
              <a:t>course or other questions: </a:t>
            </a:r>
            <a:endParaRPr lang="en-US" sz="2800" dirty="0"/>
          </a:p>
          <a:p>
            <a:pPr marL="0" indent="0" algn="ctr">
              <a:buNone/>
            </a:pPr>
            <a:endParaRPr lang="en-US" sz="2800" b="1" cap="small" dirty="0" smtClean="0"/>
          </a:p>
          <a:p>
            <a:pPr marL="0" indent="0" algn="ctr">
              <a:buNone/>
            </a:pPr>
            <a:r>
              <a:rPr lang="en-US" sz="2800" b="1" cap="small" dirty="0" smtClean="0"/>
              <a:t>Minnesota </a:t>
            </a:r>
            <a:r>
              <a:rPr lang="en-US" sz="2800" b="1" cap="small" dirty="0"/>
              <a:t>Department of Health</a:t>
            </a:r>
            <a:endParaRPr lang="en-US" sz="2400" dirty="0"/>
          </a:p>
          <a:p>
            <a:pPr marL="0" indent="0" algn="ctr">
              <a:buNone/>
            </a:pPr>
            <a:r>
              <a:rPr lang="en-US" sz="2800" dirty="0"/>
              <a:t>Emergency Preparedness </a:t>
            </a:r>
            <a:r>
              <a:rPr lang="en-US" sz="2800" dirty="0" smtClean="0"/>
              <a:t>&amp; Response </a:t>
            </a:r>
            <a:r>
              <a:rPr lang="en-US" sz="2800" dirty="0"/>
              <a:t>(EPR</a:t>
            </a:r>
            <a:r>
              <a:rPr lang="en-US" sz="2800" dirty="0" smtClean="0"/>
              <a:t>)</a:t>
            </a:r>
            <a:endParaRPr lang="en-US" sz="2400" dirty="0"/>
          </a:p>
          <a:p>
            <a:pPr marL="0" indent="0" algn="ctr">
              <a:buNone/>
            </a:pPr>
            <a:r>
              <a:rPr lang="en-US" sz="2800" dirty="0"/>
              <a:t>Health Partnerships Division</a:t>
            </a:r>
            <a:endParaRPr lang="en-US" sz="2400" dirty="0"/>
          </a:p>
          <a:p>
            <a:pPr marL="0" indent="0" algn="ctr">
              <a:buNone/>
            </a:pPr>
            <a:r>
              <a:rPr lang="en-US" sz="2800" dirty="0" smtClean="0"/>
              <a:t>625 </a:t>
            </a:r>
            <a:r>
              <a:rPr lang="en-US" sz="2800" dirty="0"/>
              <a:t>North Robert </a:t>
            </a:r>
            <a:r>
              <a:rPr lang="en-US" sz="2800" dirty="0" smtClean="0"/>
              <a:t>Street</a:t>
            </a:r>
            <a:r>
              <a:rPr lang="en-US" sz="2400" dirty="0" smtClean="0"/>
              <a:t>, </a:t>
            </a:r>
            <a:r>
              <a:rPr lang="en-US" sz="2800" dirty="0" smtClean="0"/>
              <a:t>PO </a:t>
            </a:r>
            <a:r>
              <a:rPr lang="en-US" sz="2800" dirty="0"/>
              <a:t>Box </a:t>
            </a:r>
            <a:r>
              <a:rPr lang="en-US" sz="2800" dirty="0" smtClean="0"/>
              <a:t>64975</a:t>
            </a:r>
          </a:p>
          <a:p>
            <a:pPr marL="0" indent="0" algn="ctr">
              <a:buNone/>
            </a:pPr>
            <a:r>
              <a:rPr lang="en-US" sz="2800" dirty="0" smtClean="0"/>
              <a:t>St</a:t>
            </a:r>
            <a:r>
              <a:rPr lang="en-US" sz="2800" dirty="0"/>
              <a:t>. Paul, MN 55164-0975</a:t>
            </a:r>
            <a:endParaRPr lang="en-US" sz="2400" dirty="0"/>
          </a:p>
          <a:p>
            <a:pPr marL="0" indent="0" algn="ctr">
              <a:buNone/>
            </a:pPr>
            <a:endParaRPr lang="en-US" sz="2800" dirty="0"/>
          </a:p>
          <a:p>
            <a:pPr marL="0" indent="0" algn="ctr">
              <a:buNone/>
            </a:pPr>
            <a:r>
              <a:rPr lang="en-US" sz="2800" dirty="0" smtClean="0"/>
              <a:t>Telephone</a:t>
            </a:r>
            <a:r>
              <a:rPr lang="en-US" sz="2800" dirty="0"/>
              <a:t>: 651-201-5700</a:t>
            </a:r>
            <a:endParaRPr lang="en-US" sz="2400" dirty="0"/>
          </a:p>
        </p:txBody>
      </p:sp>
      <p:sp>
        <p:nvSpPr>
          <p:cNvPr id="2" name="Title 1"/>
          <p:cNvSpPr>
            <a:spLocks noGrp="1"/>
          </p:cNvSpPr>
          <p:nvPr>
            <p:ph type="title"/>
          </p:nvPr>
        </p:nvSpPr>
        <p:spPr/>
        <p:txBody>
          <a:bodyPr/>
          <a:lstStyle/>
          <a:p>
            <a:r>
              <a:rPr lang="en-US" dirty="0" smtClean="0"/>
              <a:t>Contact Information</a:t>
            </a:r>
            <a:endParaRPr lang="en-US" dirty="0"/>
          </a:p>
        </p:txBody>
      </p:sp>
    </p:spTree>
    <p:extLst>
      <p:ext uri="{BB962C8B-B14F-4D97-AF65-F5344CB8AC3E}">
        <p14:creationId xmlns:p14="http://schemas.microsoft.com/office/powerpoint/2010/main" val="11721771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10">
      <a:dk1>
        <a:sysClr val="windowText" lastClr="000000"/>
      </a:dk1>
      <a:lt1>
        <a:sysClr val="window" lastClr="FFFFFF"/>
      </a:lt1>
      <a:dk2>
        <a:srgbClr val="404456"/>
      </a:dk2>
      <a:lt2>
        <a:srgbClr val="DEDEDE"/>
      </a:lt2>
      <a:accent1>
        <a:srgbClr val="53548A"/>
      </a:accent1>
      <a:accent2>
        <a:srgbClr val="19383F"/>
      </a:accent2>
      <a:accent3>
        <a:srgbClr val="790018"/>
      </a:accent3>
      <a:accent4>
        <a:srgbClr val="FFDA35"/>
      </a:accent4>
      <a:accent5>
        <a:srgbClr val="8B5D3D"/>
      </a:accent5>
      <a:accent6>
        <a:srgbClr val="5C92B5"/>
      </a:accent6>
      <a:hlink>
        <a:srgbClr val="67AFBD"/>
      </a:hlink>
      <a:folHlink>
        <a:srgbClr val="F0E9D1"/>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Civic">
  <a:themeElements>
    <a:clrScheme name="Custom 10">
      <a:dk1>
        <a:sysClr val="windowText" lastClr="000000"/>
      </a:dk1>
      <a:lt1>
        <a:sysClr val="window" lastClr="FFFFFF"/>
      </a:lt1>
      <a:dk2>
        <a:srgbClr val="404456"/>
      </a:dk2>
      <a:lt2>
        <a:srgbClr val="DEDEDE"/>
      </a:lt2>
      <a:accent1>
        <a:srgbClr val="53548A"/>
      </a:accent1>
      <a:accent2>
        <a:srgbClr val="19383F"/>
      </a:accent2>
      <a:accent3>
        <a:srgbClr val="790018"/>
      </a:accent3>
      <a:accent4>
        <a:srgbClr val="FFDA35"/>
      </a:accent4>
      <a:accent5>
        <a:srgbClr val="8B5D3D"/>
      </a:accent5>
      <a:accent6>
        <a:srgbClr val="5C92B5"/>
      </a:accent6>
      <a:hlink>
        <a:srgbClr val="67AFBD"/>
      </a:hlink>
      <a:folHlink>
        <a:srgbClr val="F0E9D1"/>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TotalTime>
  <Words>831</Words>
  <Application>Microsoft Office PowerPoint</Application>
  <PresentationFormat>On-screen Show (4:3)</PresentationFormat>
  <Paragraphs>126</Paragraphs>
  <Slides>9</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 Black</vt:lpstr>
      <vt:lpstr>Calibri</vt:lpstr>
      <vt:lpstr>Georgia</vt:lpstr>
      <vt:lpstr>Wingdings</vt:lpstr>
      <vt:lpstr>Wingdings 2</vt:lpstr>
      <vt:lpstr>Civic</vt:lpstr>
      <vt:lpstr>1_Civic</vt:lpstr>
      <vt:lpstr>Public Health  Incident Leadership</vt:lpstr>
      <vt:lpstr>Course Summary</vt:lpstr>
      <vt:lpstr>Leadership</vt:lpstr>
      <vt:lpstr>Communication</vt:lpstr>
      <vt:lpstr>Roles, Responsibilities, and Expectations</vt:lpstr>
      <vt:lpstr>Team Formation</vt:lpstr>
      <vt:lpstr>Managing the Team</vt:lpstr>
      <vt:lpstr>Framework for Public Health Incident Leadership</vt:lpstr>
      <vt:lpstr>Contact Information</vt:lpstr>
    </vt:vector>
  </TitlesOfParts>
  <Company>Minnesota Department of Health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Health Incident Leadership - Conclusion</dc:title>
  <dc:creator>MDH-EPR</dc:creator>
  <cp:lastModifiedBy>Jennifer Miller</cp:lastModifiedBy>
  <cp:revision>35</cp:revision>
  <cp:lastPrinted>2015-08-18T19:27:12Z</cp:lastPrinted>
  <dcterms:created xsi:type="dcterms:W3CDTF">2015-04-07T15:36:33Z</dcterms:created>
  <dcterms:modified xsi:type="dcterms:W3CDTF">2015-09-02T20:43:28Z</dcterms:modified>
</cp:coreProperties>
</file>