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52" r:id="rId2"/>
    <p:sldId id="341" r:id="rId3"/>
    <p:sldId id="320" r:id="rId4"/>
    <p:sldId id="332" r:id="rId5"/>
    <p:sldId id="334" r:id="rId6"/>
    <p:sldId id="335" r:id="rId7"/>
    <p:sldId id="336" r:id="rId8"/>
    <p:sldId id="338" r:id="rId9"/>
    <p:sldId id="337" r:id="rId10"/>
    <p:sldId id="345" r:id="rId11"/>
    <p:sldId id="351" r:id="rId12"/>
    <p:sldId id="346" r:id="rId13"/>
    <p:sldId id="350" r:id="rId14"/>
    <p:sldId id="327" r:id="rId15"/>
    <p:sldId id="353" r:id="rId16"/>
    <p:sldId id="347" r:id="rId17"/>
  </p:sldIdLst>
  <p:sldSz cx="9144000" cy="6858000" type="screen4x3"/>
  <p:notesSz cx="6858000" cy="9144000"/>
  <p:defaultTextStyle>
    <a:defPPr>
      <a:defRPr lang="en-US"/>
    </a:defPPr>
    <a:lvl1pPr marL="0" algn="l" defTabSz="457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0" algn="l" defTabSz="457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9" algn="l" defTabSz="457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9" algn="l" defTabSz="457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18" algn="l" defTabSz="457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98" algn="l" defTabSz="457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77" algn="l" defTabSz="457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57" algn="l" defTabSz="457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36" algn="l" defTabSz="45718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8irbpTb913izI9udTemALQ==" hashData="kC9jUDWCLGWhN3tUeFDfg8LD/Eg8bMuknxLpH4mNqAbeLUy56d1FtBjNErHLI0oUpn39qZY66WeTsBXfecZes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354005"/>
    <a:srgbClr val="003DA1"/>
    <a:srgbClr val="00A8F7"/>
    <a:srgbClr val="1395F5"/>
    <a:srgbClr val="FB470F"/>
    <a:srgbClr val="33A1DF"/>
    <a:srgbClr val="0E4F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40" autoAdjust="0"/>
    <p:restoredTop sz="86425" autoAdjust="0"/>
  </p:normalViewPr>
  <p:slideViewPr>
    <p:cSldViewPr snapToGrid="0" snapToObjects="1">
      <p:cViewPr varScale="1">
        <p:scale>
          <a:sx n="98" d="100"/>
          <a:sy n="98" d="100"/>
        </p:scale>
        <p:origin x="1912" y="6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8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3" d="100"/>
          <a:sy n="93" d="100"/>
        </p:scale>
        <p:origin x="3608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6492206664867954"/>
          <c:y val="6.20811356448372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Participant Affiliation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EE6-2E4A-8873-1B3C49A788E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EE6-2E4A-8873-1B3C49A788E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EE6-2E4A-8873-1B3C49A788E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EE6-2E4A-8873-1B3C49A788E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Local Public Health</c:v>
                </c:pt>
                <c:pt idx="1">
                  <c:v>Minnesota Department of Health</c:v>
                </c:pt>
                <c:pt idx="2">
                  <c:v>Community-Based Organization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107</c:v>
                </c:pt>
                <c:pt idx="1">
                  <c:v>49</c:v>
                </c:pt>
                <c:pt idx="2">
                  <c:v>15</c:v>
                </c:pt>
                <c:pt idx="3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EE6-2E4A-8873-1B3C49A788E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18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829008229845371"/>
          <c:y val="0.27472765266559795"/>
          <c:w val="0.39224432847234336"/>
          <c:h val="0.536527236440679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F9E-AD42-8C8D-793EE4BF774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F9E-AD42-8C8D-793EE4BF774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F9E-AD42-8C8D-793EE4BF774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F9E-AD42-8C8D-793EE4BF774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Very Satisfied</c:v>
                </c:pt>
                <c:pt idx="1">
                  <c:v>Somewhat Satisfied</c:v>
                </c:pt>
                <c:pt idx="2">
                  <c:v>Neutral</c:v>
                </c:pt>
                <c:pt idx="3">
                  <c:v>Somewhat Dissatisfied</c:v>
                </c:pt>
                <c:pt idx="4">
                  <c:v>Very Dissatisfied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0.48259999999999997</c:v>
                </c:pt>
                <c:pt idx="1">
                  <c:v>0.4279</c:v>
                </c:pt>
                <c:pt idx="2">
                  <c:v>6.4699999999999994E-2</c:v>
                </c:pt>
                <c:pt idx="3">
                  <c:v>1.9900000000000001E-2</c:v>
                </c:pt>
                <c:pt idx="4">
                  <c:v>5.0000000000000001E-3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F9E-AD42-8C8D-793EE4BF774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7"/>
        <c:axId val="56527840"/>
        <c:axId val="55626272"/>
      </c:barChart>
      <c:catAx>
        <c:axId val="56527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5626272"/>
        <c:crossesAt val="0"/>
        <c:auto val="1"/>
        <c:lblAlgn val="ctr"/>
        <c:lblOffset val="100"/>
        <c:noMultiLvlLbl val="0"/>
      </c:catAx>
      <c:valAx>
        <c:axId val="55626272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527840"/>
        <c:crossesAt val="1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073228261484618E-2"/>
          <c:y val="0.11184565280125325"/>
          <c:w val="0.96585354347703078"/>
          <c:h val="0.6031604740813648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Very Satisfied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Sheet1!$B$1:$H$1</c:f>
              <c:strCache>
                <c:ptCount val="7"/>
                <c:pt idx="0">
                  <c:v>Preparedness (Ned Rousmaniere)</c:v>
                </c:pt>
                <c:pt idx="1">
                  <c:v>Knowledge (Ned Rousmaniere)</c:v>
                </c:pt>
                <c:pt idx="2">
                  <c:v>Preparedness (The Outside)</c:v>
                </c:pt>
                <c:pt idx="3">
                  <c:v>Knowledge (The Outside)</c:v>
                </c:pt>
                <c:pt idx="4">
                  <c:v>Event Organization</c:v>
                </c:pt>
                <c:pt idx="5">
                  <c:v>Relevance to Your Work</c:v>
                </c:pt>
                <c:pt idx="6">
                  <c:v>Breakout Room Discussions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149</c:v>
                </c:pt>
                <c:pt idx="1">
                  <c:v>141</c:v>
                </c:pt>
                <c:pt idx="2">
                  <c:v>149</c:v>
                </c:pt>
                <c:pt idx="3">
                  <c:v>143</c:v>
                </c:pt>
                <c:pt idx="4">
                  <c:v>143</c:v>
                </c:pt>
                <c:pt idx="5">
                  <c:v>106</c:v>
                </c:pt>
                <c:pt idx="6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92-4F47-875C-4263D59BC71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Somewhat Satisfied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Sheet1!$B$1:$H$1</c:f>
              <c:strCache>
                <c:ptCount val="7"/>
                <c:pt idx="0">
                  <c:v>Preparedness (Ned Rousmaniere)</c:v>
                </c:pt>
                <c:pt idx="1">
                  <c:v>Knowledge (Ned Rousmaniere)</c:v>
                </c:pt>
                <c:pt idx="2">
                  <c:v>Preparedness (The Outside)</c:v>
                </c:pt>
                <c:pt idx="3">
                  <c:v>Knowledge (The Outside)</c:v>
                </c:pt>
                <c:pt idx="4">
                  <c:v>Event Organization</c:v>
                </c:pt>
                <c:pt idx="5">
                  <c:v>Relevance to Your Work</c:v>
                </c:pt>
                <c:pt idx="6">
                  <c:v>Breakout Room Discussions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45</c:v>
                </c:pt>
                <c:pt idx="1">
                  <c:v>51</c:v>
                </c:pt>
                <c:pt idx="2">
                  <c:v>46</c:v>
                </c:pt>
                <c:pt idx="3">
                  <c:v>52</c:v>
                </c:pt>
                <c:pt idx="4">
                  <c:v>45</c:v>
                </c:pt>
                <c:pt idx="5">
                  <c:v>76</c:v>
                </c:pt>
                <c:pt idx="6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92-4F47-875C-4263D59BC71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Sheet1!$B$1:$H$1</c:f>
              <c:strCache>
                <c:ptCount val="7"/>
                <c:pt idx="0">
                  <c:v>Preparedness (Ned Rousmaniere)</c:v>
                </c:pt>
                <c:pt idx="1">
                  <c:v>Knowledge (Ned Rousmaniere)</c:v>
                </c:pt>
                <c:pt idx="2">
                  <c:v>Preparedness (The Outside)</c:v>
                </c:pt>
                <c:pt idx="3">
                  <c:v>Knowledge (The Outside)</c:v>
                </c:pt>
                <c:pt idx="4">
                  <c:v>Event Organization</c:v>
                </c:pt>
                <c:pt idx="5">
                  <c:v>Relevance to Your Work</c:v>
                </c:pt>
                <c:pt idx="6">
                  <c:v>Breakout Room Discussions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  <c:pt idx="0">
                  <c:v>6</c:v>
                </c:pt>
                <c:pt idx="1">
                  <c:v>8</c:v>
                </c:pt>
                <c:pt idx="2">
                  <c:v>5</c:v>
                </c:pt>
                <c:pt idx="3">
                  <c:v>5</c:v>
                </c:pt>
                <c:pt idx="4">
                  <c:v>9</c:v>
                </c:pt>
                <c:pt idx="5">
                  <c:v>18</c:v>
                </c:pt>
                <c:pt idx="6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92-4F47-875C-4263D59BC71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Somewhat Dissatisfied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Sheet1!$B$1:$H$1</c:f>
              <c:strCache>
                <c:ptCount val="7"/>
                <c:pt idx="0">
                  <c:v>Preparedness (Ned Rousmaniere)</c:v>
                </c:pt>
                <c:pt idx="1">
                  <c:v>Knowledge (Ned Rousmaniere)</c:v>
                </c:pt>
                <c:pt idx="2">
                  <c:v>Preparedness (The Outside)</c:v>
                </c:pt>
                <c:pt idx="3">
                  <c:v>Knowledge (The Outside)</c:v>
                </c:pt>
                <c:pt idx="4">
                  <c:v>Event Organization</c:v>
                </c:pt>
                <c:pt idx="5">
                  <c:v>Relevance to Your Work</c:v>
                </c:pt>
                <c:pt idx="6">
                  <c:v>Breakout Room Discussions</c:v>
                </c:pt>
              </c:strCache>
            </c:strRef>
          </c:cat>
          <c:val>
            <c:numRef>
              <c:f>Sheet1!$B$5:$H$5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92-4F47-875C-4263D59BC710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Very Dissatisfied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Sheet1!$B$1:$H$1</c:f>
              <c:strCache>
                <c:ptCount val="7"/>
                <c:pt idx="0">
                  <c:v>Preparedness (Ned Rousmaniere)</c:v>
                </c:pt>
                <c:pt idx="1">
                  <c:v>Knowledge (Ned Rousmaniere)</c:v>
                </c:pt>
                <c:pt idx="2">
                  <c:v>Preparedness (The Outside)</c:v>
                </c:pt>
                <c:pt idx="3">
                  <c:v>Knowledge (The Outside)</c:v>
                </c:pt>
                <c:pt idx="4">
                  <c:v>Event Organization</c:v>
                </c:pt>
                <c:pt idx="5">
                  <c:v>Relevance to Your Work</c:v>
                </c:pt>
                <c:pt idx="6">
                  <c:v>Breakout Room Discussions</c:v>
                </c:pt>
              </c:strCache>
            </c:strRef>
          </c:cat>
          <c:val>
            <c:numRef>
              <c:f>Sheet1!$B$6:$H$6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92-4F47-875C-4263D59BC7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56527840"/>
        <c:axId val="55626272"/>
      </c:barChart>
      <c:catAx>
        <c:axId val="56527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5626272"/>
        <c:crossesAt val="0"/>
        <c:auto val="1"/>
        <c:lblAlgn val="ctr"/>
        <c:lblOffset val="100"/>
        <c:tickLblSkip val="1"/>
        <c:noMultiLvlLbl val="0"/>
      </c:catAx>
      <c:valAx>
        <c:axId val="55626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6527840"/>
        <c:crossesAt val="1"/>
        <c:crossBetween val="between"/>
        <c:majorUnit val="0.2"/>
        <c:min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5720323411184562E-2"/>
          <c:y val="0.89691519028871391"/>
          <c:w val="0.94416930703757018"/>
          <c:h val="7.77427821522309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 a result of attending today’s event, my skillset has been enhanced.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Increase Skillset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DEE-9043-B3A7-0109143AFC7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DEE-9043-B3A7-0109143AFC78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0.14929999999999999</c:v>
                </c:pt>
                <c:pt idx="1">
                  <c:v>0.65669999999999995</c:v>
                </c:pt>
                <c:pt idx="2">
                  <c:v>0.17910000000000001</c:v>
                </c:pt>
                <c:pt idx="3">
                  <c:v>5.0000000000000001E-3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DEE-9043-B3A7-0109143AFC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1"/>
        <c:axId val="432873232"/>
        <c:axId val="1864778735"/>
      </c:barChart>
      <c:valAx>
        <c:axId val="1864778735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2873232"/>
        <c:crosses val="autoZero"/>
        <c:crossBetween val="between"/>
        <c:majorUnit val="0.2"/>
      </c:valAx>
      <c:catAx>
        <c:axId val="432873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864778735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073228261484618E-2"/>
          <c:y val="0.11184565280125325"/>
          <c:w val="0.96585354347703078"/>
          <c:h val="0.6175039887252543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Learn how to care for &amp; pace ourselves during this time of recovery</c:v>
                </c:pt>
                <c:pt idx="1">
                  <c:v>Understand why "Shared Work" is important for taking next steps together…</c:v>
                </c:pt>
                <c:pt idx="2">
                  <c:v>Acquire tools for thinking about the future</c:v>
                </c:pt>
                <c:pt idx="3">
                  <c:v>Gain knowledge about how to navigate the changes ahead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52</c:v>
                </c:pt>
                <c:pt idx="1">
                  <c:v>56</c:v>
                </c:pt>
                <c:pt idx="2">
                  <c:v>40</c:v>
                </c:pt>
                <c:pt idx="3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83-724D-B0BE-FF3CCBBA9AD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Learn how to care for &amp; pace ourselves during this time of recovery</c:v>
                </c:pt>
                <c:pt idx="1">
                  <c:v>Understand why "Shared Work" is important for taking next steps together…</c:v>
                </c:pt>
                <c:pt idx="2">
                  <c:v>Acquire tools for thinking about the future</c:v>
                </c:pt>
                <c:pt idx="3">
                  <c:v>Gain knowledge about how to navigate the changes ahead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126</c:v>
                </c:pt>
                <c:pt idx="1">
                  <c:v>125</c:v>
                </c:pt>
                <c:pt idx="2">
                  <c:v>129</c:v>
                </c:pt>
                <c:pt idx="3">
                  <c:v>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83-724D-B0BE-FF3CCBBA9ADF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Learn how to care for &amp; pace ourselves during this time of recovery</c:v>
                </c:pt>
                <c:pt idx="1">
                  <c:v>Understand why "Shared Work" is important for taking next steps together…</c:v>
                </c:pt>
                <c:pt idx="2">
                  <c:v>Acquire tools for thinking about the future</c:v>
                </c:pt>
                <c:pt idx="3">
                  <c:v>Gain knowledge about how to navigate the changes ahead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20</c:v>
                </c:pt>
                <c:pt idx="1">
                  <c:v>16</c:v>
                </c:pt>
                <c:pt idx="2">
                  <c:v>30</c:v>
                </c:pt>
                <c:pt idx="3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83-724D-B0BE-FF3CCBBA9ADF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Learn how to care for &amp; pace ourselves during this time of recovery</c:v>
                </c:pt>
                <c:pt idx="1">
                  <c:v>Understand why "Shared Work" is important for taking next steps together…</c:v>
                </c:pt>
                <c:pt idx="2">
                  <c:v>Acquire tools for thinking about the future</c:v>
                </c:pt>
                <c:pt idx="3">
                  <c:v>Gain knowledge about how to navigate the changes ahead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1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83-724D-B0BE-FF3CCBBA9ADF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Learn how to care for &amp; pace ourselves during this time of recovery</c:v>
                </c:pt>
                <c:pt idx="1">
                  <c:v>Understand why "Shared Work" is important for taking next steps together…</c:v>
                </c:pt>
                <c:pt idx="2">
                  <c:v>Acquire tools for thinking about the future</c:v>
                </c:pt>
                <c:pt idx="3">
                  <c:v>Gain knowledge about how to navigate the changes ahead</c:v>
                </c:pt>
              </c:strCache>
            </c:strRef>
          </c:cat>
          <c:val>
            <c:numRef>
              <c:f>Sheet1!$B$6:$E$6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D83-724D-B0BE-FF3CCBBA9A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56527840"/>
        <c:axId val="55626272"/>
      </c:barChart>
      <c:catAx>
        <c:axId val="56527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5626272"/>
        <c:crossesAt val="0"/>
        <c:auto val="1"/>
        <c:lblAlgn val="ctr"/>
        <c:lblOffset val="100"/>
        <c:tickLblSkip val="1"/>
        <c:noMultiLvlLbl val="0"/>
      </c:catAx>
      <c:valAx>
        <c:axId val="55626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527840"/>
        <c:crossesAt val="1"/>
        <c:crossBetween val="between"/>
        <c:majorUnit val="0.2"/>
        <c:min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9689328352399245E-2"/>
          <c:y val="0.92199415290965592"/>
          <c:w val="0.94416930703757018"/>
          <c:h val="7.77427821522309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likely are you to use the information or ideas presented during this event?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Use Info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D75-724F-AFC2-38A07E27519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D75-724F-AFC2-38A07E275194}"/>
              </c:ext>
            </c:extLst>
          </c:dPt>
          <c:cat>
            <c:strRef>
              <c:f>Sheet1!$A$2:$A$4</c:f>
              <c:strCache>
                <c:ptCount val="3"/>
                <c:pt idx="0">
                  <c:v>Very Likely</c:v>
                </c:pt>
                <c:pt idx="1">
                  <c:v>Somewhat Likely</c:v>
                </c:pt>
                <c:pt idx="2">
                  <c:v>Neutral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0.3483</c:v>
                </c:pt>
                <c:pt idx="1">
                  <c:v>0.51739999999999997</c:v>
                </c:pt>
                <c:pt idx="2">
                  <c:v>0.1343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D75-724F-AFC2-38A07E2751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2873232"/>
        <c:axId val="1864778735"/>
      </c:barChart>
      <c:valAx>
        <c:axId val="1864778735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2873232"/>
        <c:crosses val="autoZero"/>
        <c:crossBetween val="between"/>
        <c:majorUnit val="0.2"/>
      </c:valAx>
      <c:catAx>
        <c:axId val="432873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864778735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C19401-CF5F-BF48-A38F-4AF5186EEAB3}" type="doc">
      <dgm:prSet loTypeId="urn:microsoft.com/office/officeart/2005/8/layout/defaul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20CD3C-D200-A643-A243-0F8C04122D58}">
      <dgm:prSet phldrT="[Text]"/>
      <dgm:spPr/>
      <dgm:t>
        <a:bodyPr/>
        <a:lstStyle/>
        <a:p>
          <a:r>
            <a:rPr lang="en-US" dirty="0"/>
            <a:t>Racial/Social Justice</a:t>
          </a:r>
        </a:p>
      </dgm:t>
    </dgm:pt>
    <dgm:pt modelId="{77C2680C-D282-7F4F-880C-C57EE84538FA}" type="parTrans" cxnId="{A7E559E7-2304-9341-BAA1-343B1488D0D5}">
      <dgm:prSet/>
      <dgm:spPr/>
      <dgm:t>
        <a:bodyPr/>
        <a:lstStyle/>
        <a:p>
          <a:endParaRPr lang="en-US"/>
        </a:p>
      </dgm:t>
    </dgm:pt>
    <dgm:pt modelId="{E6CFFD9D-F987-C140-96B0-4029A357BDA2}" type="sibTrans" cxnId="{A7E559E7-2304-9341-BAA1-343B1488D0D5}">
      <dgm:prSet/>
      <dgm:spPr/>
      <dgm:t>
        <a:bodyPr/>
        <a:lstStyle/>
        <a:p>
          <a:endParaRPr lang="en-US"/>
        </a:p>
      </dgm:t>
    </dgm:pt>
    <dgm:pt modelId="{ED0B1DE1-88BA-DF44-ADE4-0F867C9C22F5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Workplace Stress</a:t>
          </a:r>
        </a:p>
      </dgm:t>
    </dgm:pt>
    <dgm:pt modelId="{47AA4AFA-DCB6-194E-9FCB-F642A7C5F5CA}" type="parTrans" cxnId="{EABF61BD-233F-7D4D-B484-69EEF95F1716}">
      <dgm:prSet/>
      <dgm:spPr/>
      <dgm:t>
        <a:bodyPr/>
        <a:lstStyle/>
        <a:p>
          <a:endParaRPr lang="en-US"/>
        </a:p>
      </dgm:t>
    </dgm:pt>
    <dgm:pt modelId="{6C1AC0A0-35C7-024B-B178-DB6567A8B30C}" type="sibTrans" cxnId="{EABF61BD-233F-7D4D-B484-69EEF95F1716}">
      <dgm:prSet/>
      <dgm:spPr/>
      <dgm:t>
        <a:bodyPr/>
        <a:lstStyle/>
        <a:p>
          <a:endParaRPr lang="en-US"/>
        </a:p>
      </dgm:t>
    </dgm:pt>
    <dgm:pt modelId="{D3C97EA5-6558-934F-9F42-208C8B3B58A7}" type="pres">
      <dgm:prSet presAssocID="{77C19401-CF5F-BF48-A38F-4AF5186EEAB3}" presName="diagram" presStyleCnt="0">
        <dgm:presLayoutVars>
          <dgm:dir/>
          <dgm:resizeHandles val="exact"/>
        </dgm:presLayoutVars>
      </dgm:prSet>
      <dgm:spPr/>
    </dgm:pt>
    <dgm:pt modelId="{F56A0804-5EB7-6A40-83CC-3C48008672D2}" type="pres">
      <dgm:prSet presAssocID="{B020CD3C-D200-A643-A243-0F8C04122D58}" presName="node" presStyleLbl="node1" presStyleIdx="0" presStyleCnt="2">
        <dgm:presLayoutVars>
          <dgm:bulletEnabled val="1"/>
        </dgm:presLayoutVars>
      </dgm:prSet>
      <dgm:spPr/>
    </dgm:pt>
    <dgm:pt modelId="{4E338547-7B13-744A-85EB-A0C98F0C7F7C}" type="pres">
      <dgm:prSet presAssocID="{E6CFFD9D-F987-C140-96B0-4029A357BDA2}" presName="sibTrans" presStyleCnt="0"/>
      <dgm:spPr/>
    </dgm:pt>
    <dgm:pt modelId="{DBAAECC3-78D9-9447-955B-AA78F27FADC1}" type="pres">
      <dgm:prSet presAssocID="{ED0B1DE1-88BA-DF44-ADE4-0F867C9C22F5}" presName="node" presStyleLbl="node1" presStyleIdx="1" presStyleCnt="2">
        <dgm:presLayoutVars>
          <dgm:bulletEnabled val="1"/>
        </dgm:presLayoutVars>
      </dgm:prSet>
      <dgm:spPr/>
    </dgm:pt>
  </dgm:ptLst>
  <dgm:cxnLst>
    <dgm:cxn modelId="{54EC3924-31C8-2848-850D-6F369B739A3D}" type="presOf" srcId="{77C19401-CF5F-BF48-A38F-4AF5186EEAB3}" destId="{D3C97EA5-6558-934F-9F42-208C8B3B58A7}" srcOrd="0" destOrd="0" presId="urn:microsoft.com/office/officeart/2005/8/layout/default"/>
    <dgm:cxn modelId="{79ACFC24-0F67-884C-A0BE-03840746DF26}" type="presOf" srcId="{ED0B1DE1-88BA-DF44-ADE4-0F867C9C22F5}" destId="{DBAAECC3-78D9-9447-955B-AA78F27FADC1}" srcOrd="0" destOrd="0" presId="urn:microsoft.com/office/officeart/2005/8/layout/default"/>
    <dgm:cxn modelId="{43B8CF27-C7F8-3F4A-828F-336C79E33C3F}" type="presOf" srcId="{B020CD3C-D200-A643-A243-0F8C04122D58}" destId="{F56A0804-5EB7-6A40-83CC-3C48008672D2}" srcOrd="0" destOrd="0" presId="urn:microsoft.com/office/officeart/2005/8/layout/default"/>
    <dgm:cxn modelId="{EABF61BD-233F-7D4D-B484-69EEF95F1716}" srcId="{77C19401-CF5F-BF48-A38F-4AF5186EEAB3}" destId="{ED0B1DE1-88BA-DF44-ADE4-0F867C9C22F5}" srcOrd="1" destOrd="0" parTransId="{47AA4AFA-DCB6-194E-9FCB-F642A7C5F5CA}" sibTransId="{6C1AC0A0-35C7-024B-B178-DB6567A8B30C}"/>
    <dgm:cxn modelId="{A7E559E7-2304-9341-BAA1-343B1488D0D5}" srcId="{77C19401-CF5F-BF48-A38F-4AF5186EEAB3}" destId="{B020CD3C-D200-A643-A243-0F8C04122D58}" srcOrd="0" destOrd="0" parTransId="{77C2680C-D282-7F4F-880C-C57EE84538FA}" sibTransId="{E6CFFD9D-F987-C140-96B0-4029A357BDA2}"/>
    <dgm:cxn modelId="{8900CCB1-A528-0444-9683-ECAFD5B181D8}" type="presParOf" srcId="{D3C97EA5-6558-934F-9F42-208C8B3B58A7}" destId="{F56A0804-5EB7-6A40-83CC-3C48008672D2}" srcOrd="0" destOrd="0" presId="urn:microsoft.com/office/officeart/2005/8/layout/default"/>
    <dgm:cxn modelId="{F8263F6F-2851-D245-8781-D3A668F55219}" type="presParOf" srcId="{D3C97EA5-6558-934F-9F42-208C8B3B58A7}" destId="{4E338547-7B13-744A-85EB-A0C98F0C7F7C}" srcOrd="1" destOrd="0" presId="urn:microsoft.com/office/officeart/2005/8/layout/default"/>
    <dgm:cxn modelId="{143E4C1E-660E-794A-9E6B-EE71AF73CD1E}" type="presParOf" srcId="{D3C97EA5-6558-934F-9F42-208C8B3B58A7}" destId="{DBAAECC3-78D9-9447-955B-AA78F27FADC1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6A0804-5EB7-6A40-83CC-3C48008672D2}">
      <dsp:nvSpPr>
        <dsp:cNvPr id="0" name=""/>
        <dsp:cNvSpPr/>
      </dsp:nvSpPr>
      <dsp:spPr>
        <a:xfrm>
          <a:off x="874" y="931371"/>
          <a:ext cx="3411738" cy="20470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Racial/Social Justice</a:t>
          </a:r>
        </a:p>
      </dsp:txBody>
      <dsp:txXfrm>
        <a:off x="874" y="931371"/>
        <a:ext cx="3411738" cy="2047042"/>
      </dsp:txXfrm>
    </dsp:sp>
    <dsp:sp modelId="{DBAAECC3-78D9-9447-955B-AA78F27FADC1}">
      <dsp:nvSpPr>
        <dsp:cNvPr id="0" name=""/>
        <dsp:cNvSpPr/>
      </dsp:nvSpPr>
      <dsp:spPr>
        <a:xfrm>
          <a:off x="3753786" y="931371"/>
          <a:ext cx="3411738" cy="2047042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Workplace Stress</a:t>
          </a:r>
        </a:p>
      </dsp:txBody>
      <dsp:txXfrm>
        <a:off x="3753786" y="931371"/>
        <a:ext cx="3411738" cy="20470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3AD46-2A6B-4043-B660-904E982E0031}" type="datetimeFigureOut">
              <a:rPr lang="en-US" smtClean="0">
                <a:latin typeface="Arial" panose="020B0604020202020204" pitchFamily="34" charset="0"/>
              </a:rPr>
              <a:pPr/>
              <a:t>10/15/21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91ABE-9080-EA4F-BBB1-5CBE62F5F70B}" type="slidenum">
              <a:rPr lang="en-US" smtClean="0">
                <a:latin typeface="Arial" panose="020B0604020202020204" pitchFamily="34" charset="0"/>
              </a:rPr>
              <a:pPr/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498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CE066D0B-E583-445A-81F4-1760BF6B2F92}" type="datetimeFigureOut">
              <a:rPr lang="en-US" smtClean="0"/>
              <a:pPr/>
              <a:t>10/15/21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1FD2533C-AC09-4978-994D-207351AF2E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311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9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180" algn="l" defTabSz="914359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359" algn="l" defTabSz="914359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539" algn="l" defTabSz="914359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718" algn="l" defTabSz="914359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5898" algn="l" defTabSz="9143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77" algn="l" defTabSz="9143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57" algn="l" defTabSz="9143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36" algn="l" defTabSz="9143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D2533C-AC09-4978-994D-207351AF2E6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1033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D2533C-AC09-4978-994D-207351AF2E6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2773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D2533C-AC09-4978-994D-207351AF2E6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7504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D2533C-AC09-4978-994D-207351AF2E6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9306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D2533C-AC09-4978-994D-207351AF2E6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3346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D2533C-AC09-4978-994D-207351AF2E6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2376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D2533C-AC09-4978-994D-207351AF2E64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6566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D2533C-AC09-4978-994D-207351AF2E64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654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D2533C-AC09-4978-994D-207351AF2E6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297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D2533C-AC09-4978-994D-207351AF2E6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821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D2533C-AC09-4978-994D-207351AF2E6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678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D2533C-AC09-4978-994D-207351AF2E6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900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D2533C-AC09-4978-994D-207351AF2E6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2682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D2533C-AC09-4978-994D-207351AF2E6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816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D2533C-AC09-4978-994D-207351AF2E6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7751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D2533C-AC09-4978-994D-207351AF2E6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124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" y="1"/>
            <a:ext cx="6672019" cy="5039999"/>
          </a:xfrm>
          <a:prstGeom prst="rect">
            <a:avLst/>
          </a:prstGeom>
          <a:solidFill>
            <a:schemeClr val="bg2">
              <a:alpha val="80000"/>
            </a:schemeClr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10BD226-0A31-2442-9559-7CD59B145F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l="11294" t="2149" r="25965" b="9338"/>
          <a:stretch/>
        </p:blipFill>
        <p:spPr>
          <a:xfrm>
            <a:off x="-1" y="-1"/>
            <a:ext cx="6672021" cy="5040001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5083200"/>
            <a:ext cx="9144000" cy="89076"/>
          </a:xfrm>
          <a:prstGeom prst="rect">
            <a:avLst/>
          </a:prstGeom>
          <a:solidFill>
            <a:schemeClr val="tx2"/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BB33E28-D49C-BB4F-9510-C2CB68D2483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0080" y="3561292"/>
            <a:ext cx="5866547" cy="394968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rgbClr val="003DA1"/>
                </a:solidFill>
              </a:defRPr>
            </a:lvl2pPr>
          </a:lstStyle>
          <a:p>
            <a:pPr lvl="0"/>
            <a:r>
              <a:rPr lang="en-US" dirty="0"/>
              <a:t>Introduction Title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D45A5B0-2FF3-CF45-B894-E2620D548E4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0080" y="3999460"/>
            <a:ext cx="5866547" cy="939807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rgbClr val="003DA1"/>
                </a:solidFill>
              </a:defRPr>
            </a:lvl2pPr>
          </a:lstStyle>
          <a:p>
            <a:pPr lvl="0"/>
            <a:r>
              <a:rPr lang="en-US" dirty="0"/>
              <a:t>Project subtitle information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7C289B-80CF-444C-A9BD-77C6CECE728F}"/>
              </a:ext>
            </a:extLst>
          </p:cNvPr>
          <p:cNvSpPr/>
          <p:nvPr userDrawn="1"/>
        </p:nvSpPr>
        <p:spPr>
          <a:xfrm>
            <a:off x="6672020" y="1"/>
            <a:ext cx="2471981" cy="5039999"/>
          </a:xfrm>
          <a:prstGeom prst="rect">
            <a:avLst/>
          </a:prstGeom>
          <a:solidFill>
            <a:schemeClr val="bg2"/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A779122-E2C5-1A4C-80F4-D38A0E4F73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57395" y="5873856"/>
            <a:ext cx="1870233" cy="60272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D8413AB-BF33-9C48-B43C-413398D7C436}"/>
              </a:ext>
            </a:extLst>
          </p:cNvPr>
          <p:cNvSpPr txBox="1"/>
          <p:nvPr userDrawn="1"/>
        </p:nvSpPr>
        <p:spPr>
          <a:xfrm>
            <a:off x="6912244" y="2481943"/>
            <a:ext cx="2022529" cy="244182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r>
              <a:rPr lang="en-US" sz="105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Stephanie Devitt, M.P.P. </a:t>
            </a:r>
            <a:endParaRPr lang="en-US" sz="105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05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Owner, Principal Consultant</a:t>
            </a:r>
          </a:p>
          <a:p>
            <a:endParaRPr lang="en-US" sz="105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05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Kenz</a:t>
            </a:r>
            <a:r>
              <a:rPr lang="en-US" sz="105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05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Becco</a:t>
            </a:r>
            <a:endParaRPr lang="en-US" sz="105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05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Communications and Engagement Consultant</a:t>
            </a:r>
          </a:p>
          <a:p>
            <a:br>
              <a:rPr lang="en-US" sz="105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05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81 South 9</a:t>
            </a:r>
            <a:r>
              <a:rPr lang="en-US" sz="1050" kern="1200" baseline="300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05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Street, Suite 310</a:t>
            </a:r>
          </a:p>
          <a:p>
            <a:r>
              <a:rPr lang="en-US" sz="105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Minneapolis, MN 55402</a:t>
            </a:r>
          </a:p>
          <a:p>
            <a:r>
              <a:rPr lang="en-US" sz="105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stephanie@sdkcommunications.com</a:t>
            </a:r>
            <a:endParaRPr lang="en-US" sz="105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05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ph</a:t>
            </a:r>
            <a:r>
              <a:rPr lang="en-US" sz="105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: 612 437 0899</a:t>
            </a:r>
          </a:p>
          <a:p>
            <a:r>
              <a:rPr lang="en-US" sz="105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sdkcommunications.com</a:t>
            </a:r>
            <a:endParaRPr lang="en-US" sz="105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1035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" y="1"/>
            <a:ext cx="6672019" cy="5039999"/>
          </a:xfrm>
          <a:prstGeom prst="rect">
            <a:avLst/>
          </a:prstGeom>
          <a:solidFill>
            <a:schemeClr val="bg2">
              <a:alpha val="80000"/>
            </a:schemeClr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10BD226-0A31-2442-9559-7CD59B145F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l="11294" t="2149" r="25965" b="9338"/>
          <a:stretch/>
        </p:blipFill>
        <p:spPr>
          <a:xfrm>
            <a:off x="-1" y="0"/>
            <a:ext cx="6672021" cy="5040001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5083200"/>
            <a:ext cx="9144000" cy="89076"/>
          </a:xfrm>
          <a:prstGeom prst="rect">
            <a:avLst/>
          </a:prstGeom>
          <a:solidFill>
            <a:schemeClr val="tx2"/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BB33E28-D49C-BB4F-9510-C2CB68D2483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0080" y="3561292"/>
            <a:ext cx="5866547" cy="394968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rgbClr val="003DA1"/>
                </a:solidFill>
              </a:defRPr>
            </a:lvl2pPr>
          </a:lstStyle>
          <a:p>
            <a:pPr lvl="0"/>
            <a:r>
              <a:rPr lang="en-US" dirty="0"/>
              <a:t>Introduction Title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D45A5B0-2FF3-CF45-B894-E2620D548E4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0080" y="3999460"/>
            <a:ext cx="5866547" cy="939807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rgbClr val="003DA1"/>
                </a:solidFill>
              </a:defRPr>
            </a:lvl2pPr>
          </a:lstStyle>
          <a:p>
            <a:pPr lvl="0"/>
            <a:r>
              <a:rPr lang="en-US" dirty="0"/>
              <a:t>Project subtitle information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7C289B-80CF-444C-A9BD-77C6CECE728F}"/>
              </a:ext>
            </a:extLst>
          </p:cNvPr>
          <p:cNvSpPr/>
          <p:nvPr userDrawn="1"/>
        </p:nvSpPr>
        <p:spPr>
          <a:xfrm>
            <a:off x="6672020" y="1"/>
            <a:ext cx="2471981" cy="5039999"/>
          </a:xfrm>
          <a:prstGeom prst="rect">
            <a:avLst/>
          </a:prstGeom>
          <a:solidFill>
            <a:schemeClr val="bg2"/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A779122-E2C5-1A4C-80F4-D38A0E4F73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57395" y="5873856"/>
            <a:ext cx="1870233" cy="602729"/>
          </a:xfrm>
          <a:prstGeom prst="rect">
            <a:avLst/>
          </a:prstGeom>
        </p:spPr>
      </p:pic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91E16718-5E29-F741-97DD-759DB4219A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91308" y="3569966"/>
            <a:ext cx="2079892" cy="1398101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rgbClr val="003DA1"/>
                </a:solidFill>
              </a:defRPr>
            </a:lvl2pPr>
          </a:lstStyle>
          <a:p>
            <a:pPr lvl="0"/>
            <a:r>
              <a:rPr lang="en-US" dirty="0"/>
              <a:t>Author Information</a:t>
            </a:r>
          </a:p>
          <a:p>
            <a:pPr lvl="0"/>
            <a:r>
              <a:rPr lang="en-US" dirty="0"/>
              <a:t>Title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Author Information</a:t>
            </a:r>
          </a:p>
          <a:p>
            <a:pPr lvl="0"/>
            <a:r>
              <a:rPr lang="en-US" dirty="0"/>
              <a:t>Title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04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" y="0"/>
            <a:ext cx="9143999" cy="2707098"/>
          </a:xfrm>
          <a:prstGeom prst="rect">
            <a:avLst/>
          </a:prstGeom>
          <a:solidFill>
            <a:schemeClr val="bg2">
              <a:alpha val="80000"/>
            </a:schemeClr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68C8AFD-AFA3-564E-8F7D-8B5978A44E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l="11294" t="2148" r="2719" b="50309"/>
          <a:stretch/>
        </p:blipFill>
        <p:spPr>
          <a:xfrm>
            <a:off x="-1" y="0"/>
            <a:ext cx="9144001" cy="2707098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2745842"/>
            <a:ext cx="9144000" cy="89076"/>
          </a:xfrm>
          <a:prstGeom prst="rect">
            <a:avLst/>
          </a:prstGeom>
          <a:solidFill>
            <a:schemeClr val="tx2"/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BB33E28-D49C-BB4F-9510-C2CB68D2483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0080" y="3040138"/>
            <a:ext cx="7191213" cy="485920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3200" b="1" i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rgbClr val="003DA1"/>
                </a:solidFill>
              </a:defRPr>
            </a:lvl2pPr>
          </a:lstStyle>
          <a:p>
            <a:pPr lvl="0"/>
            <a:r>
              <a:rPr lang="en-US" dirty="0"/>
              <a:t>Section Divider Title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D45A5B0-2FF3-CF45-B894-E2620D548E4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0080" y="3569481"/>
            <a:ext cx="7191213" cy="1281488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2000">
                <a:solidFill>
                  <a:srgbClr val="003DA1"/>
                </a:solidFill>
              </a:defRPr>
            </a:lvl2pPr>
          </a:lstStyle>
          <a:p>
            <a:pPr lvl="0"/>
            <a:r>
              <a:rPr lang="en-US" dirty="0"/>
              <a:t>Project subtitle information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A779122-E2C5-1A4C-80F4-D38A0E4F73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57395" y="5873856"/>
            <a:ext cx="1870233" cy="602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67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Slide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-1" y="0"/>
            <a:ext cx="9144001" cy="875584"/>
          </a:xfrm>
          <a:prstGeom prst="rect">
            <a:avLst/>
          </a:prstGeom>
          <a:solidFill>
            <a:schemeClr val="bg2">
              <a:alpha val="80000"/>
            </a:schemeClr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E656BAD-7717-094F-86E9-7670E36D35B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l="11294" t="2148" r="2719" b="82475"/>
          <a:stretch/>
        </p:blipFill>
        <p:spPr>
          <a:xfrm>
            <a:off x="-1" y="0"/>
            <a:ext cx="9144001" cy="875584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906580"/>
            <a:ext cx="9144000" cy="91440"/>
          </a:xfrm>
          <a:prstGeom prst="rect">
            <a:avLst/>
          </a:prstGeom>
          <a:solidFill>
            <a:schemeClr val="tx2"/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3130E3EE-44B6-BC45-AEBE-499BFD91784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0080" y="397352"/>
            <a:ext cx="8050320" cy="435323"/>
          </a:xfrm>
        </p:spPr>
        <p:txBody>
          <a:bodyPr lIns="0" tIns="0" rIns="0" bIns="0">
            <a:normAutofit/>
          </a:bodyPr>
          <a:lstStyle>
            <a:lvl1pPr marL="0" indent="0">
              <a:buFontTx/>
              <a:buNone/>
              <a:defRPr sz="2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Section Divider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9FC561A8-8FDA-BC42-995E-34193C3D8A0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0080" y="1506612"/>
            <a:ext cx="8050320" cy="485032"/>
          </a:xfrm>
        </p:spPr>
        <p:txBody>
          <a:bodyPr lIns="0" tIns="0" rIns="0" bIns="0"/>
          <a:lstStyle>
            <a:lvl1pPr marL="0" indent="0">
              <a:buFontTx/>
              <a:buNone/>
              <a:defRPr sz="2400" b="1" i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4pPr marL="0" indent="0">
              <a:buFontTx/>
              <a:buNone/>
              <a:defRPr/>
            </a:lvl4pPr>
            <a:lvl5pPr marL="285750" indent="-285750">
              <a:buClr>
                <a:srgbClr val="FB470F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Headline – 1 column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A22EA650-BFB9-694D-8AB4-7B09BE1A84D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0080" y="1991644"/>
            <a:ext cx="8050320" cy="3829284"/>
          </a:xfrm>
        </p:spPr>
        <p:txBody>
          <a:bodyPr lIns="0" tIns="0" rIns="0" bIns="0">
            <a:normAutofit/>
          </a:bodyPr>
          <a:lstStyle>
            <a:lvl1pPr marL="0" indent="0">
              <a:buFontTx/>
              <a:buNone/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2F3E1E8-392E-2B4E-A2D7-E5611D25F44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640079" y="6256570"/>
            <a:ext cx="457200" cy="365125"/>
          </a:xfrm>
        </p:spPr>
        <p:txBody>
          <a:bodyPr lIns="0" tIns="0" rIns="0" bIns="0"/>
          <a:lstStyle>
            <a:lvl1pPr algn="l">
              <a:defRPr>
                <a:solidFill>
                  <a:schemeClr val="accent5"/>
                </a:solidFill>
              </a:defRPr>
            </a:lvl1pPr>
          </a:lstStyle>
          <a:p>
            <a:fld id="{382FCB82-9065-8D4A-B009-AFB854A6623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9E49CF5-B809-1648-BDFF-37FE86C536E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20215" y="6189157"/>
            <a:ext cx="1170185" cy="377121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9F719C3-F878-7A4B-AB5A-7CC60E51CDF7}"/>
              </a:ext>
            </a:extLst>
          </p:cNvPr>
          <p:cNvCxnSpPr>
            <a:cxnSpLocks/>
          </p:cNvCxnSpPr>
          <p:nvPr userDrawn="1"/>
        </p:nvCxnSpPr>
        <p:spPr>
          <a:xfrm>
            <a:off x="640079" y="6053143"/>
            <a:ext cx="8050321" cy="0"/>
          </a:xfrm>
          <a:prstGeom prst="line">
            <a:avLst/>
          </a:prstGeom>
          <a:ln w="127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710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Slide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-1" y="0"/>
            <a:ext cx="9144001" cy="875584"/>
          </a:xfrm>
          <a:prstGeom prst="rect">
            <a:avLst/>
          </a:prstGeom>
          <a:solidFill>
            <a:schemeClr val="bg2">
              <a:alpha val="80000"/>
            </a:schemeClr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E656BAD-7717-094F-86E9-7670E36D35B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l="11294" t="2148" r="2719" b="82475"/>
          <a:stretch/>
        </p:blipFill>
        <p:spPr>
          <a:xfrm>
            <a:off x="-1" y="0"/>
            <a:ext cx="9144001" cy="875584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906580"/>
            <a:ext cx="9144000" cy="91440"/>
          </a:xfrm>
          <a:prstGeom prst="rect">
            <a:avLst/>
          </a:prstGeom>
          <a:solidFill>
            <a:schemeClr val="tx2"/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3130E3EE-44B6-BC45-AEBE-499BFD91784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0080" y="397352"/>
            <a:ext cx="8050320" cy="435323"/>
          </a:xfrm>
        </p:spPr>
        <p:txBody>
          <a:bodyPr lIns="0" tIns="0" rIns="0" bIns="0">
            <a:normAutofit/>
          </a:bodyPr>
          <a:lstStyle>
            <a:lvl1pPr marL="0" indent="0">
              <a:buFontTx/>
              <a:buNone/>
              <a:defRPr sz="2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Section Divider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9FC561A8-8FDA-BC42-995E-34193C3D8A0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0080" y="1506612"/>
            <a:ext cx="8050320" cy="485032"/>
          </a:xfrm>
        </p:spPr>
        <p:txBody>
          <a:bodyPr lIns="0" tIns="0" rIns="0" bIns="0"/>
          <a:lstStyle>
            <a:lvl1pPr marL="0" indent="0">
              <a:buFontTx/>
              <a:buNone/>
              <a:defRPr sz="2400" b="1" i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4pPr marL="0" indent="0">
              <a:buFontTx/>
              <a:buNone/>
              <a:defRPr/>
            </a:lvl4pPr>
            <a:lvl5pPr marL="285750" indent="-285750">
              <a:buClr>
                <a:srgbClr val="FB470F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Headline – 1 column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2F3E1E8-392E-2B4E-A2D7-E5611D25F44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640079" y="6256570"/>
            <a:ext cx="457200" cy="365125"/>
          </a:xfrm>
        </p:spPr>
        <p:txBody>
          <a:bodyPr lIns="0" tIns="0" rIns="0" bIns="0"/>
          <a:lstStyle>
            <a:lvl1pPr algn="l">
              <a:defRPr>
                <a:solidFill>
                  <a:schemeClr val="accent5"/>
                </a:solidFill>
              </a:defRPr>
            </a:lvl1pPr>
          </a:lstStyle>
          <a:p>
            <a:fld id="{382FCB82-9065-8D4A-B009-AFB854A6623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9E49CF5-B809-1648-BDFF-37FE86C536E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20215" y="6189157"/>
            <a:ext cx="1170185" cy="377121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9F719C3-F878-7A4B-AB5A-7CC60E51CDF7}"/>
              </a:ext>
            </a:extLst>
          </p:cNvPr>
          <p:cNvCxnSpPr>
            <a:cxnSpLocks/>
          </p:cNvCxnSpPr>
          <p:nvPr userDrawn="1"/>
        </p:nvCxnSpPr>
        <p:spPr>
          <a:xfrm>
            <a:off x="640079" y="6053143"/>
            <a:ext cx="8050321" cy="0"/>
          </a:xfrm>
          <a:prstGeom prst="line">
            <a:avLst/>
          </a:prstGeom>
          <a:ln w="127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55">
            <a:extLst>
              <a:ext uri="{FF2B5EF4-FFF2-40B4-BE49-F238E27FC236}">
                <a16:creationId xmlns:a16="http://schemas.microsoft.com/office/drawing/2014/main" id="{AB937574-C86B-5047-B321-F0B53D6C79F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0079" y="1993392"/>
            <a:ext cx="3767394" cy="3829284"/>
          </a:xfrm>
        </p:spPr>
        <p:txBody>
          <a:bodyPr lIns="0" tIns="0" rIns="0" bIns="0" numCol="1" spcCol="0">
            <a:normAutofit/>
          </a:bodyPr>
          <a:lstStyle>
            <a:lvl1pPr marL="0" indent="0">
              <a:buFontTx/>
              <a:buNone/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endParaRPr lang="en-US" dirty="0"/>
          </a:p>
        </p:txBody>
      </p:sp>
      <p:sp>
        <p:nvSpPr>
          <p:cNvPr id="14" name="Text Placeholder 55">
            <a:extLst>
              <a:ext uri="{FF2B5EF4-FFF2-40B4-BE49-F238E27FC236}">
                <a16:creationId xmlns:a16="http://schemas.microsoft.com/office/drawing/2014/main" id="{F64FD4F8-B1A5-E94A-8D48-9D9E05E06CA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677626" y="1993392"/>
            <a:ext cx="4012774" cy="3829284"/>
          </a:xfrm>
        </p:spPr>
        <p:txBody>
          <a:bodyPr lIns="0" tIns="0" rIns="0" bIns="0" numCol="1" spcCol="0">
            <a:normAutofit/>
          </a:bodyPr>
          <a:lstStyle>
            <a:lvl1pPr marL="0" indent="0">
              <a:buFontTx/>
              <a:buNone/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802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Slide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-1" y="0"/>
            <a:ext cx="9144001" cy="875584"/>
          </a:xfrm>
          <a:prstGeom prst="rect">
            <a:avLst/>
          </a:prstGeom>
          <a:solidFill>
            <a:schemeClr val="bg2">
              <a:alpha val="80000"/>
            </a:schemeClr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E656BAD-7717-094F-86E9-7670E36D35B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</a:blip>
          <a:srcRect l="11294" t="2148" r="2719" b="82475"/>
          <a:stretch/>
        </p:blipFill>
        <p:spPr>
          <a:xfrm>
            <a:off x="-1" y="0"/>
            <a:ext cx="9144001" cy="875584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906580"/>
            <a:ext cx="9144000" cy="91440"/>
          </a:xfrm>
          <a:prstGeom prst="rect">
            <a:avLst/>
          </a:prstGeom>
          <a:solidFill>
            <a:schemeClr val="tx2"/>
          </a:solid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b="0" i="0">
              <a:latin typeface="Arial" panose="020B0604020202020204" pitchFamily="34" charset="0"/>
            </a:endParaRP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3130E3EE-44B6-BC45-AEBE-499BFD91784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0080" y="397352"/>
            <a:ext cx="8050320" cy="435323"/>
          </a:xfrm>
        </p:spPr>
        <p:txBody>
          <a:bodyPr lIns="0" tIns="0" rIns="0" bIns="0">
            <a:normAutofit/>
          </a:bodyPr>
          <a:lstStyle>
            <a:lvl1pPr marL="0" indent="0">
              <a:buFontTx/>
              <a:buNone/>
              <a:defRPr sz="2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Section Divider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9FC561A8-8FDA-BC42-995E-34193C3D8A0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0080" y="1506612"/>
            <a:ext cx="8050320" cy="485032"/>
          </a:xfrm>
        </p:spPr>
        <p:txBody>
          <a:bodyPr lIns="0" tIns="0" rIns="0" bIns="0"/>
          <a:lstStyle>
            <a:lvl1pPr marL="0" indent="0">
              <a:buFontTx/>
              <a:buNone/>
              <a:defRPr sz="2400" b="1" i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4pPr marL="0" indent="0">
              <a:buFontTx/>
              <a:buNone/>
              <a:defRPr/>
            </a:lvl4pPr>
            <a:lvl5pPr marL="285750" indent="-285750">
              <a:buClr>
                <a:srgbClr val="FB470F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Headline – 1 column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2F3E1E8-392E-2B4E-A2D7-E5611D25F44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640079" y="6256570"/>
            <a:ext cx="457200" cy="365125"/>
          </a:xfrm>
        </p:spPr>
        <p:txBody>
          <a:bodyPr lIns="0" tIns="0" rIns="0" bIns="0"/>
          <a:lstStyle>
            <a:lvl1pPr algn="l">
              <a:defRPr>
                <a:solidFill>
                  <a:schemeClr val="accent5"/>
                </a:solidFill>
              </a:defRPr>
            </a:lvl1pPr>
          </a:lstStyle>
          <a:p>
            <a:fld id="{382FCB82-9065-8D4A-B009-AFB854A6623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9E49CF5-B809-1648-BDFF-37FE86C536E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20215" y="6189157"/>
            <a:ext cx="1170185" cy="377121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9F719C3-F878-7A4B-AB5A-7CC60E51CDF7}"/>
              </a:ext>
            </a:extLst>
          </p:cNvPr>
          <p:cNvCxnSpPr>
            <a:cxnSpLocks/>
          </p:cNvCxnSpPr>
          <p:nvPr userDrawn="1"/>
        </p:nvCxnSpPr>
        <p:spPr>
          <a:xfrm>
            <a:off x="640079" y="6053143"/>
            <a:ext cx="8050321" cy="0"/>
          </a:xfrm>
          <a:prstGeom prst="line">
            <a:avLst/>
          </a:prstGeom>
          <a:ln w="127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38CB2214-4521-AD4A-B378-E3C904F04829}"/>
              </a:ext>
            </a:extLst>
          </p:cNvPr>
          <p:cNvSpPr>
            <a:spLocks noGrp="1"/>
          </p:cNvSpPr>
          <p:nvPr>
            <p:ph type="chart" sz="quarter" idx="22"/>
          </p:nvPr>
        </p:nvSpPr>
        <p:spPr>
          <a:xfrm>
            <a:off x="639763" y="2066925"/>
            <a:ext cx="8050212" cy="38227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92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5" tIns="45718" rIns="91435" bIns="45718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35" tIns="45718" rIns="91435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C2284E12-747E-B348-8BCE-0BBF4154F900}" type="datetime1">
              <a:rPr lang="en-US" smtClean="0"/>
              <a:t>10/15/21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82FCB82-9065-8D4A-B009-AFB854A6623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80" r:id="rId3"/>
    <p:sldLayoutId id="2147483674" r:id="rId4"/>
    <p:sldLayoutId id="2147483681" r:id="rId5"/>
    <p:sldLayoutId id="2147483682" r:id="rId6"/>
  </p:sldLayoutIdLst>
  <p:hf hdr="0" ftr="0" dt="0"/>
  <p:txStyles>
    <p:titleStyle>
      <a:lvl1pPr algn="ctr" defTabSz="457180" rtl="0" eaLnBrk="1" latinLnBrk="0" hangingPunct="1"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885" indent="-342885" algn="l" defTabSz="45718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17" indent="-285737" algn="l" defTabSz="45718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2949" indent="-228590" algn="l" defTabSz="45718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128" indent="-228590" algn="l" defTabSz="45718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308" indent="-228590" algn="l" defTabSz="45718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487" indent="-228590" algn="l" defTabSz="45718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67" indent="-228590" algn="l" defTabSz="45718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46" indent="-228590" algn="l" defTabSz="45718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26" indent="-228590" algn="l" defTabSz="45718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0" algn="l" defTabSz="457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9" algn="l" defTabSz="457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9" algn="l" defTabSz="457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18" algn="l" defTabSz="457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98" algn="l" defTabSz="457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77" algn="l" defTabSz="457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57" algn="l" defTabSz="457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36" algn="l" defTabSz="457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8EB1E19-034E-0746-8835-68FA18860B2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-841642"/>
            <a:ext cx="8229600" cy="1143000"/>
          </a:xfrm>
        </p:spPr>
        <p:txBody>
          <a:bodyPr/>
          <a:lstStyle/>
          <a:p>
            <a:r>
              <a:rPr lang="en-US" dirty="0"/>
              <a:t>CHS 2021 Fall Event</a:t>
            </a:r>
          </a:p>
        </p:txBody>
      </p:sp>
      <p:sp>
        <p:nvSpPr>
          <p:cNvPr id="2" name="Event Evaluation Results: PIvoting to the Future">
            <a:extLst>
              <a:ext uri="{FF2B5EF4-FFF2-40B4-BE49-F238E27FC236}">
                <a16:creationId xmlns:a16="http://schemas.microsoft.com/office/drawing/2014/main" id="{96950D2E-FDDD-8348-A279-6BC211C786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7075" y="2949867"/>
            <a:ext cx="5866547" cy="394968"/>
          </a:xfrm>
        </p:spPr>
        <p:txBody>
          <a:bodyPr/>
          <a:lstStyle/>
          <a:p>
            <a:r>
              <a:rPr lang="en-US" dirty="0"/>
              <a:t>Event Evaluation Results: Pivoting to the Future</a:t>
            </a:r>
          </a:p>
        </p:txBody>
      </p:sp>
      <p:sp>
        <p:nvSpPr>
          <p:cNvPr id="3" name="By Kenz Becco, October 12, 2021">
            <a:extLst>
              <a:ext uri="{FF2B5EF4-FFF2-40B4-BE49-F238E27FC236}">
                <a16:creationId xmlns:a16="http://schemas.microsoft.com/office/drawing/2014/main" id="{0500733F-896C-914C-9386-797581A6EF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By </a:t>
            </a:r>
            <a:r>
              <a:rPr lang="en-US" dirty="0" err="1"/>
              <a:t>Kenz</a:t>
            </a:r>
            <a:r>
              <a:rPr lang="en-US" dirty="0"/>
              <a:t> </a:t>
            </a:r>
            <a:r>
              <a:rPr lang="en-US" dirty="0" err="1"/>
              <a:t>Becco</a:t>
            </a:r>
            <a:endParaRPr lang="en-US" dirty="0"/>
          </a:p>
          <a:p>
            <a:endParaRPr lang="en-US" dirty="0"/>
          </a:p>
          <a:p>
            <a:r>
              <a:rPr lang="en-US" dirty="0"/>
              <a:t>October 12, 2021</a:t>
            </a:r>
          </a:p>
        </p:txBody>
      </p:sp>
    </p:spTree>
    <p:extLst>
      <p:ext uri="{BB962C8B-B14F-4D97-AF65-F5344CB8AC3E}">
        <p14:creationId xmlns:p14="http://schemas.microsoft.com/office/powerpoint/2010/main" val="1476522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BD117D9D-CEBF-7041-8AFF-ADE3042E803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-898603"/>
            <a:ext cx="8229600" cy="1143000"/>
          </a:xfrm>
        </p:spPr>
        <p:txBody>
          <a:bodyPr/>
          <a:lstStyle/>
          <a:p>
            <a:r>
              <a:rPr lang="en-US" dirty="0"/>
              <a:t>Participant Suggestions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6265480-A5E9-824B-B71B-7BF0E4F8EE5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Support needed to make content relevant &amp; actionable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A18F72A-C69D-3243-B5F5-21B3C311294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5756" y="2128630"/>
            <a:ext cx="7792488" cy="2523206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000" i="1" dirty="0"/>
              <a:t>“I think there was a little bit of a disconnect with the way some of the topics were presented versus the fact that many in local public health are still in crisis mode.”</a:t>
            </a:r>
            <a:endParaRPr lang="en-US" sz="2000" dirty="0"/>
          </a:p>
          <a:p>
            <a:pPr algn="ctr"/>
            <a:endParaRPr lang="en-US" sz="2000" dirty="0"/>
          </a:p>
          <a:p>
            <a:pPr algn="ctr"/>
            <a:r>
              <a:rPr lang="en-US" sz="2000" i="1" dirty="0"/>
              <a:t>“Provide information on how public health can actually change their practices (within government restrictions) to make [public health departments] better places to work. [For example,] share tangible changes made in parts of the state.”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73F9FE-7BF2-A04F-8917-16DC1DE0F339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845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7530E-8A1A-3646-8393-5B701E67308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40327" y="3429000"/>
            <a:ext cx="5214455" cy="1036177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chemeClr val="bg2"/>
                </a:solidFill>
              </a:rPr>
              <a:t>Comment Themes: </a:t>
            </a:r>
          </a:p>
          <a:p>
            <a:pPr algn="l"/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FCACACE-AA9A-4B40-A486-38FE0CA307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1955" y="3895161"/>
            <a:ext cx="7191213" cy="485920"/>
          </a:xfrm>
        </p:spPr>
        <p:txBody>
          <a:bodyPr/>
          <a:lstStyle/>
          <a:p>
            <a:r>
              <a:rPr lang="en-US" dirty="0"/>
              <a:t>Breakouts and Burnout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DEFA6D-9612-0A4E-8E57-14AD93578D6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56338"/>
            <a:ext cx="457200" cy="365125"/>
          </a:xfrm>
        </p:spPr>
        <p:txBody>
          <a:bodyPr/>
          <a:lstStyle/>
          <a:p>
            <a:fld id="{382FCB82-9065-8D4A-B009-AFB854A6623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586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4BEAFFA-7825-9145-A003-5C6A0A56C62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46840" y="236305"/>
            <a:ext cx="8229600" cy="1264123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>
                <a:solidFill>
                  <a:schemeClr val="bg1"/>
                </a:solidFill>
              </a:rPr>
              <a:t>Breakout Benefits: connection + learning</a:t>
            </a:r>
          </a:p>
          <a:p>
            <a:pPr algn="l"/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D288009-273D-E644-B049-9B8936990AE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6840" y="1603169"/>
            <a:ext cx="8050320" cy="3897507"/>
          </a:xfrm>
        </p:spPr>
        <p:txBody>
          <a:bodyPr>
            <a:normAutofit/>
          </a:bodyPr>
          <a:lstStyle/>
          <a:p>
            <a:pPr algn="ctr"/>
            <a:r>
              <a:rPr lang="en-US" sz="2000" i="1" dirty="0"/>
              <a:t>“…break out sessions were great in being able to discuss the questions and relay how those things were in play for participants.”</a:t>
            </a:r>
          </a:p>
          <a:p>
            <a:pPr algn="r"/>
            <a:endParaRPr lang="en-US" sz="2000" dirty="0"/>
          </a:p>
          <a:p>
            <a:pPr algn="ctr"/>
            <a:r>
              <a:rPr lang="en-US" sz="2000" i="1" dirty="0"/>
              <a:t>“[The most helpful feature was] break out sessions where others shared how they were experiencing the increased challenges in public health and working with the public.” </a:t>
            </a:r>
          </a:p>
          <a:p>
            <a:pPr algn="r"/>
            <a:endParaRPr lang="en-US" sz="2000" dirty="0"/>
          </a:p>
          <a:p>
            <a:pPr algn="ctr"/>
            <a:r>
              <a:rPr lang="en-US" sz="2000" i="1" dirty="0"/>
              <a:t>“Breakout sessions [were] the most helpful because we were able to listen and learn from each other.”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44808-FBA6-9047-8487-24DC2ADED35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94951" y="5186608"/>
            <a:ext cx="6954098" cy="485032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Participants appreciated opportunities to discuss &amp; crowd source the best ideas from breakout sessions.</a:t>
            </a:r>
          </a:p>
          <a:p>
            <a:pPr algn="ct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73F9FE-7BF2-A04F-8917-16DC1DE0F339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193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AE59BE0-C544-654B-9F77-190A3662F79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0079" y="29930"/>
            <a:ext cx="8229600" cy="1026974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>
                <a:solidFill>
                  <a:schemeClr val="bg1"/>
                </a:solidFill>
              </a:rPr>
              <a:t>Breakout Challenges: format harder for some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4CE571-4A0F-AE42-9078-7553E691DF7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6840" y="1514358"/>
            <a:ext cx="8050320" cy="3829284"/>
          </a:xfrm>
        </p:spPr>
        <p:txBody>
          <a:bodyPr>
            <a:normAutofit/>
          </a:bodyPr>
          <a:lstStyle/>
          <a:p>
            <a:pPr algn="ctr"/>
            <a:endParaRPr lang="en-US" sz="1800" i="1" dirty="0"/>
          </a:p>
          <a:p>
            <a:pPr algn="ctr"/>
            <a:r>
              <a:rPr lang="en-US" sz="2000" i="1" dirty="0"/>
              <a:t>“The breakout rooms exhausted me…” </a:t>
            </a:r>
          </a:p>
          <a:p>
            <a:pPr algn="ctr"/>
            <a:endParaRPr lang="en-US" sz="2000" dirty="0"/>
          </a:p>
          <a:p>
            <a:pPr algn="ctr"/>
            <a:r>
              <a:rPr lang="en-US" sz="2000" i="1" dirty="0"/>
              <a:t>“Most of us were confused about the topics, disengaged, </a:t>
            </a:r>
          </a:p>
          <a:p>
            <a:pPr algn="ctr"/>
            <a:r>
              <a:rPr lang="en-US" sz="2000" i="1" dirty="0"/>
              <a:t>or not willing to speak” </a:t>
            </a:r>
          </a:p>
          <a:p>
            <a:pPr algn="ctr"/>
            <a:endParaRPr lang="en-US" sz="2000" dirty="0"/>
          </a:p>
          <a:p>
            <a:pPr algn="ctr"/>
            <a:r>
              <a:rPr lang="en-US" sz="2000" i="1" dirty="0"/>
              <a:t>“The questions we were to discuss in breakouts were very ‘loaded,’ heavier topics. Maybe less areas to discuss or ‘lighter’ questions.” </a:t>
            </a:r>
          </a:p>
          <a:p>
            <a:pPr fontAlgn="t"/>
            <a:endParaRPr lang="en-US" sz="2000" dirty="0"/>
          </a:p>
          <a:p>
            <a:pPr algn="ctr" fontAlgn="t"/>
            <a:r>
              <a:rPr lang="en-US" sz="2000" i="1" dirty="0"/>
              <a:t>”Give a little more guidance…What are you looking for people to get out of those conversations?”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73F9FE-7BF2-A04F-8917-16DC1DE0F339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707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D3EC1CA-05FA-654B-8289-3B484937799F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l"/>
            <a:r>
              <a:rPr lang="en-US" sz="2400" b="1" dirty="0">
                <a:solidFill>
                  <a:schemeClr val="bg1"/>
                </a:solidFill>
              </a:rPr>
              <a:t>Comments indicate ongoing crisis + burnout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292BD7-DCD9-744C-8AEC-F0AE29D62DD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6840" y="1629980"/>
            <a:ext cx="8050320" cy="3829284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000" i="1" dirty="0"/>
              <a:t>“I did not leave with concrete, actionable tools but participating in the event provided release of tension which has enormous value. I noticed that my mood was much lighter the rest of the day - thank you for that.”</a:t>
            </a:r>
            <a:r>
              <a:rPr lang="en-US" sz="2000" dirty="0"/>
              <a:t> </a:t>
            </a:r>
          </a:p>
          <a:p>
            <a:pPr algn="ctr"/>
            <a:endParaRPr lang="en-US" sz="2000" i="1" dirty="0"/>
          </a:p>
          <a:p>
            <a:pPr algn="ctr"/>
            <a:r>
              <a:rPr lang="en-US" sz="2000" i="1" dirty="0"/>
              <a:t>“At a time when individuals are still managing to control COVID in their communities, </a:t>
            </a:r>
            <a:r>
              <a:rPr lang="en-US" sz="2000" b="1" i="1" dirty="0"/>
              <a:t>it is difficult to push past the current high-level concerns in communities and pivot towards the future</a:t>
            </a:r>
            <a:r>
              <a:rPr lang="en-US" sz="2000" i="1" dirty="0"/>
              <a:t>. We have not finished our current work of the present...Personally, [I] felt more exhausted and confused after the conference.”</a:t>
            </a:r>
          </a:p>
          <a:p>
            <a:pPr algn="r"/>
            <a:endParaRPr lang="en-US" sz="2000" dirty="0"/>
          </a:p>
          <a:p>
            <a:pPr algn="ctr"/>
            <a:r>
              <a:rPr lang="en-US" sz="2000" i="1" dirty="0"/>
              <a:t>“I was at my emotional limit after a really long week and being forced to participate in face-to-face interactions with strangers drew me close to my limit.”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73F9FE-7BF2-A04F-8917-16DC1DE0F339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922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07AEB9-6E95-5B40-A56F-B81FECFA45B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36538"/>
            <a:ext cx="8229600" cy="630237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>
                <a:solidFill>
                  <a:schemeClr val="bg1"/>
                </a:solidFill>
              </a:rPr>
              <a:t>Top-rated suggestions for next year</a:t>
            </a:r>
            <a:endParaRPr lang="en-US" dirty="0"/>
          </a:p>
        </p:txBody>
      </p:sp>
      <p:sp>
        <p:nvSpPr>
          <p:cNvPr id="7" name="Text Placeholder 6" hidden="1">
            <a:extLst>
              <a:ext uri="{FF2B5EF4-FFF2-40B4-BE49-F238E27FC236}">
                <a16:creationId xmlns:a16="http://schemas.microsoft.com/office/drawing/2014/main" id="{7188A84E-C6C8-7C45-AF14-38693154284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6840" y="1631716"/>
            <a:ext cx="8050320" cy="382928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Racial/Social Justice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Workplace Stress</a:t>
            </a:r>
          </a:p>
        </p:txBody>
      </p:sp>
      <p:graphicFrame>
        <p:nvGraphicFramePr>
          <p:cNvPr id="6" name="Diagram 5" descr="Two graphic boxes with the top-rated suggestions for the next CHS event: 1) Racial/Social Justice &amp; 2) Workplace Stress">
            <a:extLst>
              <a:ext uri="{FF2B5EF4-FFF2-40B4-BE49-F238E27FC236}">
                <a16:creationId xmlns:a16="http://schemas.microsoft.com/office/drawing/2014/main" id="{155A1E8E-B358-CA4C-A7A2-A61A7F3682C1}"/>
              </a:ext>
            </a:extLst>
          </p:cNvPr>
          <p:cNvGraphicFramePr/>
          <p:nvPr/>
        </p:nvGraphicFramePr>
        <p:xfrm>
          <a:off x="1082040" y="1397000"/>
          <a:ext cx="7166400" cy="39097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73F9FE-7BF2-A04F-8917-16DC1DE0F339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995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374AC98-7534-994F-A521-085B73B1B8B7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l"/>
            <a:r>
              <a:rPr lang="en-US" sz="2400" b="1" dirty="0">
                <a:solidFill>
                  <a:schemeClr val="bg1"/>
                </a:solidFill>
              </a:rPr>
              <a:t>Conclusions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9E4F922-E4DC-7448-9819-F2365A09C3D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6840" y="1629980"/>
            <a:ext cx="8050320" cy="382928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Local public health, MDH and other participants enjoyed and were energized by content and time together.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Still, burnout loomed large. 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Participants are hungry for opportunities that directly support them through the pandemic and help them process the experiences that contribute to burnout.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This support and healing likely needs to happen before staff can fully engage in co-creating the future.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73F9FE-7BF2-A04F-8917-16DC1DE0F339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889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94D1EDA-9939-0F40-AAF0-02F751C77A7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50323" y="-963469"/>
            <a:ext cx="8229600" cy="1143000"/>
          </a:xfrm>
        </p:spPr>
        <p:txBody>
          <a:bodyPr/>
          <a:lstStyle/>
          <a:p>
            <a:r>
              <a:rPr lang="en-US" dirty="0"/>
              <a:t>Result Overview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8825194-F324-4E4B-8029-B34A7CEC125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965D0D-4BC7-AE43-B5C5-91718ED1FC9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0080" y="1309816"/>
            <a:ext cx="8050320" cy="4511112"/>
          </a:xfrm>
        </p:spPr>
        <p:txBody>
          <a:bodyPr anchor="t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/>
              <a:t>Overwhelming positive feedback, satisfied participants</a:t>
            </a:r>
          </a:p>
          <a:p>
            <a:pPr marL="1200117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201 survey responses (47% of attendees)</a:t>
            </a:r>
          </a:p>
          <a:p>
            <a:pPr marL="1200117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Most response ranged from positive to neutral, little outright dissatisfaction</a:t>
            </a:r>
          </a:p>
          <a:p>
            <a:pPr lvl="1" indent="0">
              <a:buNone/>
            </a:pPr>
            <a:endParaRPr lang="en-US" sz="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/>
              <a:t>Gratitude expressed for:</a:t>
            </a:r>
          </a:p>
          <a:p>
            <a:pPr marL="1200117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Thought-provoking, supportive content</a:t>
            </a:r>
          </a:p>
          <a:p>
            <a:pPr marL="1200117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Uplifting experience</a:t>
            </a:r>
          </a:p>
          <a:p>
            <a:pPr marL="1200117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Opportunity to connect</a:t>
            </a:r>
          </a:p>
          <a:p>
            <a:pPr lvl="1" indent="0">
              <a:buNone/>
            </a:pPr>
            <a:endParaRPr lang="en-US" sz="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/>
              <a:t>Evidence of burnout &amp; need for greater support:</a:t>
            </a:r>
          </a:p>
          <a:p>
            <a:pPr marL="1200117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Break-out discussions were overwhelming, not valuable to some</a:t>
            </a:r>
          </a:p>
          <a:p>
            <a:pPr marL="1200117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Desire for content to help with most immediate public health needs</a:t>
            </a:r>
          </a:p>
          <a:p>
            <a:pPr marL="1200117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Difficulty connecting change content to public health context</a:t>
            </a:r>
          </a:p>
          <a:p>
            <a:pPr lvl="1" indent="0">
              <a:buNone/>
            </a:pPr>
            <a:endParaRPr lang="en-US" sz="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/>
              <a:t>Excitement for change, but unclear about next steps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9F7218-BECC-A240-BFA2-6BDAADAC08AC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411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A2E0E5B7-0798-3646-982D-4C50ABED055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-963542"/>
            <a:ext cx="8229600" cy="1143000"/>
          </a:xfrm>
        </p:spPr>
        <p:txBody>
          <a:bodyPr/>
          <a:lstStyle/>
          <a:p>
            <a:r>
              <a:rPr lang="en-US" dirty="0"/>
              <a:t>Participant Affiliation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BE3E786-D1C9-CE43-878D-4E32083E56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en-US" dirty="0"/>
              <a:t>78% of Participants from Local Public Health &amp; MDH</a:t>
            </a:r>
          </a:p>
        </p:txBody>
      </p:sp>
      <p:graphicFrame>
        <p:nvGraphicFramePr>
          <p:cNvPr id="8" name="Chart Placeholder 7" descr="Pie chart of participant affliation where over half of survey respondents are from local public health and almost a quarter are from the Minnesota Department of Health.">
            <a:extLst>
              <a:ext uri="{FF2B5EF4-FFF2-40B4-BE49-F238E27FC236}">
                <a16:creationId xmlns:a16="http://schemas.microsoft.com/office/drawing/2014/main" id="{4C2E66FF-C095-C448-9AD2-869DBF0B78F3}"/>
              </a:ext>
            </a:extLst>
          </p:cNvPr>
          <p:cNvGraphicFramePr>
            <a:graphicFrameLocks noGrp="1"/>
          </p:cNvGraphicFramePr>
          <p:nvPr>
            <p:ph type="chart" sz="quarter" idx="22"/>
            <p:extLst>
              <p:ext uri="{D42A27DB-BD31-4B8C-83A1-F6EECF244321}">
                <p14:modId xmlns:p14="http://schemas.microsoft.com/office/powerpoint/2010/main" val="4027413880"/>
              </p:ext>
            </p:extLst>
          </p:nvPr>
        </p:nvGraphicFramePr>
        <p:xfrm>
          <a:off x="257175" y="900485"/>
          <a:ext cx="8686800" cy="4685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1E93CD-FFE2-614D-8FBB-4AEAA377CF6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9763" y="5472484"/>
            <a:ext cx="8050320" cy="485032"/>
          </a:xfrm>
        </p:spPr>
        <p:txBody>
          <a:bodyPr>
            <a:normAutofit/>
          </a:bodyPr>
          <a:lstStyle/>
          <a:p>
            <a:r>
              <a:rPr lang="en-US" sz="1200" b="0" dirty="0">
                <a:solidFill>
                  <a:schemeClr val="accent6"/>
                </a:solidFill>
              </a:rPr>
              <a:t>Other: Health Plan/Health Care, Health Advisory Board, Local Elected Official, Other State Agencies, School Health, Education, Social Work, Biotech, Funder, Public Health Consultant, Management Company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13BBB-BFA7-A547-B682-68774D0A580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230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8C70C3C-6388-F440-AD8D-1A327E65F78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-963469"/>
            <a:ext cx="8229600" cy="1143000"/>
          </a:xfrm>
        </p:spPr>
        <p:txBody>
          <a:bodyPr/>
          <a:lstStyle/>
          <a:p>
            <a:r>
              <a:rPr lang="en-US" dirty="0"/>
              <a:t>Participant Quote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8825194-F324-4E4B-8029-B34A7CEC125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Best Conference Ever!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965D0D-4BC7-AE43-B5C5-91718ED1FC9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0080" y="1309816"/>
            <a:ext cx="8050320" cy="4511112"/>
          </a:xfrm>
        </p:spPr>
        <p:txBody>
          <a:bodyPr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2800" i="1" dirty="0"/>
              <a:t>“Thank you for holding this event. While virtual can be challenging – [it was] very well put together and executed! Content and breakouts were spot on and timely! Best CHS Conference to date!”</a:t>
            </a:r>
          </a:p>
          <a:p>
            <a:pPr algn="r">
              <a:lnSpc>
                <a:spcPct val="150000"/>
              </a:lnSpc>
            </a:pPr>
            <a:r>
              <a:rPr lang="en-US" dirty="0"/>
              <a:t>—MDH Staff</a:t>
            </a:r>
          </a:p>
          <a:p>
            <a:pPr algn="ctr">
              <a:lnSpc>
                <a:spcPct val="150000"/>
              </a:lnSpc>
            </a:pPr>
            <a:endParaRPr lang="en-US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9F7218-BECC-A240-BFA2-6BDAADAC08AC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897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F1F5BC17-B41F-0546-BBEB-CADBD39AA4E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60375" y="-929120"/>
            <a:ext cx="8229600" cy="1143000"/>
          </a:xfrm>
        </p:spPr>
        <p:txBody>
          <a:bodyPr/>
          <a:lstStyle/>
          <a:p>
            <a:r>
              <a:rPr lang="en-US" dirty="0"/>
              <a:t>Overall</a:t>
            </a:r>
            <a:r>
              <a:rPr lang="en-US" baseline="0" dirty="0"/>
              <a:t> Event Satisfaction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BE3E786-D1C9-CE43-878D-4E32083E56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en-US" dirty="0"/>
              <a:t>9 out of 10 satisfied by the overall event</a:t>
            </a:r>
          </a:p>
        </p:txBody>
      </p:sp>
      <p:graphicFrame>
        <p:nvGraphicFramePr>
          <p:cNvPr id="10" name="Chart Placeholder 9" descr="Bar graph of participant satisfaction ratings of the CHS event overall where 48.3% were very satisfied and 42.8% were somewhat satisfied.">
            <a:extLst>
              <a:ext uri="{FF2B5EF4-FFF2-40B4-BE49-F238E27FC236}">
                <a16:creationId xmlns:a16="http://schemas.microsoft.com/office/drawing/2014/main" id="{24A12B8D-F717-F545-8AD4-11238DA773F4}"/>
              </a:ext>
            </a:extLst>
          </p:cNvPr>
          <p:cNvGraphicFramePr>
            <a:graphicFrameLocks noGrp="1"/>
          </p:cNvGraphicFramePr>
          <p:nvPr>
            <p:ph type="chart" sz="quarter" idx="22"/>
            <p:extLst>
              <p:ext uri="{D42A27DB-BD31-4B8C-83A1-F6EECF244321}">
                <p14:modId xmlns:p14="http://schemas.microsoft.com/office/powerpoint/2010/main" val="2706153578"/>
              </p:ext>
            </p:extLst>
          </p:nvPr>
        </p:nvGraphicFramePr>
        <p:xfrm>
          <a:off x="639763" y="1328738"/>
          <a:ext cx="8050212" cy="4560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Donut 5" descr="A red oval shape grouping the very satisfied and somewhat satisfied ratings to indicate 9 out of 10 where generally satisfied by the overall event.">
            <a:extLst>
              <a:ext uri="{FF2B5EF4-FFF2-40B4-BE49-F238E27FC236}">
                <a16:creationId xmlns:a16="http://schemas.microsoft.com/office/drawing/2014/main" id="{58A9B467-175B-FF45-BED4-386B4016003F}"/>
              </a:ext>
            </a:extLst>
          </p:cNvPr>
          <p:cNvSpPr/>
          <p:nvPr/>
        </p:nvSpPr>
        <p:spPr>
          <a:xfrm>
            <a:off x="868679" y="2647603"/>
            <a:ext cx="3358342" cy="1562793"/>
          </a:xfrm>
          <a:prstGeom prst="donut">
            <a:avLst>
              <a:gd name="adj" fmla="val 5498"/>
            </a:avLst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13BBB-BFA7-A547-B682-68774D0A580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461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75D2FF8C-0FAC-894C-99B0-E55DC7A746E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5607" y="-814271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/>
              <a:t>Satisfaction Across Event Categories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BE3E786-D1C9-CE43-878D-4E32083E56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0079" y="93430"/>
            <a:ext cx="8098314" cy="43532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Attendees appreciated the event content, torn on applicability and format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4A16AE8-118B-1A4C-9013-AA13C7822B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57249" y="1144413"/>
            <a:ext cx="7832833" cy="485032"/>
          </a:xfrm>
        </p:spPr>
        <p:txBody>
          <a:bodyPr/>
          <a:lstStyle/>
          <a:p>
            <a:r>
              <a:rPr lang="en-US" sz="1800" dirty="0">
                <a:solidFill>
                  <a:schemeClr val="accent1"/>
                </a:solidFill>
              </a:rPr>
              <a:t>Over 70% Very Satisfied with all but two categories</a:t>
            </a:r>
          </a:p>
          <a:p>
            <a:endParaRPr lang="en-US" dirty="0"/>
          </a:p>
        </p:txBody>
      </p:sp>
      <p:graphicFrame>
        <p:nvGraphicFramePr>
          <p:cNvPr id="12" name="Chart Placeholder 11" descr="Stacked bar graph of the participant ratings for each aspect of the event where the majority of people were atleast somewhat satisfied across all categories: preparedness and knowledge of presenters, event organization, relevance to their work, and breakout room discussions.">
            <a:extLst>
              <a:ext uri="{FF2B5EF4-FFF2-40B4-BE49-F238E27FC236}">
                <a16:creationId xmlns:a16="http://schemas.microsoft.com/office/drawing/2014/main" id="{BAB332EF-D671-BE49-AF12-0938B3F11638}"/>
              </a:ext>
            </a:extLst>
          </p:cNvPr>
          <p:cNvGraphicFramePr>
            <a:graphicFrameLocks noGrp="1"/>
          </p:cNvGraphicFramePr>
          <p:nvPr>
            <p:ph type="chart" sz="quarter" idx="22"/>
            <p:extLst>
              <p:ext uri="{D42A27DB-BD31-4B8C-83A1-F6EECF244321}">
                <p14:modId xmlns:p14="http://schemas.microsoft.com/office/powerpoint/2010/main" val="3012268290"/>
              </p:ext>
            </p:extLst>
          </p:nvPr>
        </p:nvGraphicFramePr>
        <p:xfrm>
          <a:off x="285748" y="1144413"/>
          <a:ext cx="8572501" cy="4870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13BBB-BFA7-A547-B682-68774D0A580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6</a:t>
            </a:fld>
            <a:endParaRPr lang="en-US" dirty="0"/>
          </a:p>
        </p:txBody>
      </p:sp>
      <p:cxnSp>
        <p:nvCxnSpPr>
          <p:cNvPr id="8" name="Straight Connector 7" descr="Red line seperating the two categories with the lowest satisfaction ratings: relevance to their work and breakout room discussions.">
            <a:extLst>
              <a:ext uri="{FF2B5EF4-FFF2-40B4-BE49-F238E27FC236}">
                <a16:creationId xmlns:a16="http://schemas.microsoft.com/office/drawing/2014/main" id="{ACC65B23-FEEB-6C46-9F4C-4FED22412E7B}"/>
              </a:ext>
            </a:extLst>
          </p:cNvPr>
          <p:cNvCxnSpPr>
            <a:cxnSpLocks/>
          </p:cNvCxnSpPr>
          <p:nvPr/>
        </p:nvCxnSpPr>
        <p:spPr>
          <a:xfrm>
            <a:off x="6574330" y="1144413"/>
            <a:ext cx="0" cy="4127675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5109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CFB54E41-2545-7841-836B-627EE8EF926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-820803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aseline="0" dirty="0"/>
              <a:t>Event Training</a:t>
            </a:r>
            <a:endParaRPr lang="en-US" sz="24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BE3E786-D1C9-CE43-878D-4E32083E56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en-US" dirty="0"/>
              <a:t>80% of participants enhanced their skillset</a:t>
            </a:r>
          </a:p>
        </p:txBody>
      </p:sp>
      <p:graphicFrame>
        <p:nvGraphicFramePr>
          <p:cNvPr id="8" name="Chart Placeholder 7" descr="Bar graph of participant assessment of whether their skillset was enhanced as a result of the event, where 65.7% agreed and 14.9% strongly agreed.">
            <a:extLst>
              <a:ext uri="{FF2B5EF4-FFF2-40B4-BE49-F238E27FC236}">
                <a16:creationId xmlns:a16="http://schemas.microsoft.com/office/drawing/2014/main" id="{022FB175-CD63-6543-9403-ADD074CD6602}"/>
              </a:ext>
            </a:extLst>
          </p:cNvPr>
          <p:cNvGraphicFramePr>
            <a:graphicFrameLocks noGrp="1"/>
          </p:cNvGraphicFramePr>
          <p:nvPr>
            <p:ph type="chart" sz="quarter" idx="22"/>
            <p:extLst>
              <p:ext uri="{D42A27DB-BD31-4B8C-83A1-F6EECF244321}">
                <p14:modId xmlns:p14="http://schemas.microsoft.com/office/powerpoint/2010/main" val="1301324173"/>
              </p:ext>
            </p:extLst>
          </p:nvPr>
        </p:nvGraphicFramePr>
        <p:xfrm>
          <a:off x="639763" y="1100138"/>
          <a:ext cx="8050212" cy="4789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13BBB-BFA7-A547-B682-68774D0A580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52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24E4E468-AED4-414F-A504-79B5CE20D1A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70473" y="-852126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/>
              <a:t>Event Objectives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BE3E786-D1C9-CE43-878D-4E32083E56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More than 80% Agree: event objectives met, esp. shared work</a:t>
            </a:r>
          </a:p>
        </p:txBody>
      </p:sp>
      <p:graphicFrame>
        <p:nvGraphicFramePr>
          <p:cNvPr id="8" name="Chart Placeholder 7" descr="Stacked bar graph of participant evaluation of whether the event met its intended objectives where the majority agreed that it did. Objectives 3 &amp; 4 (acquiring tools for thinking about the future and gaining knowledging about navigation future changes) had a slight shift to more neutral responses than objectives 1 &amp; 2 (learning to care for ourselves duirng recovery and understanding the importance of shared work).">
            <a:extLst>
              <a:ext uri="{FF2B5EF4-FFF2-40B4-BE49-F238E27FC236}">
                <a16:creationId xmlns:a16="http://schemas.microsoft.com/office/drawing/2014/main" id="{74B61D3B-FB73-5448-AA8D-D8F7FB89841F}"/>
              </a:ext>
            </a:extLst>
          </p:cNvPr>
          <p:cNvGraphicFramePr>
            <a:graphicFrameLocks noGrp="1"/>
          </p:cNvGraphicFramePr>
          <p:nvPr>
            <p:ph type="chart" sz="quarter" idx="22"/>
            <p:extLst>
              <p:ext uri="{D42A27DB-BD31-4B8C-83A1-F6EECF244321}">
                <p14:modId xmlns:p14="http://schemas.microsoft.com/office/powerpoint/2010/main" val="1355732853"/>
              </p:ext>
            </p:extLst>
          </p:nvPr>
        </p:nvGraphicFramePr>
        <p:xfrm>
          <a:off x="639763" y="671513"/>
          <a:ext cx="8050212" cy="5372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13BBB-BFA7-A547-B682-68774D0A580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4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398FF3F5-F679-FE41-9305-9AEBE32773B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-906695"/>
            <a:ext cx="8229600" cy="1143000"/>
          </a:xfrm>
        </p:spPr>
        <p:txBody>
          <a:bodyPr/>
          <a:lstStyle/>
          <a:p>
            <a:r>
              <a:rPr lang="en-US" dirty="0"/>
              <a:t>Event Information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BE3E786-D1C9-CE43-878D-4E32083E56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en-US" dirty="0"/>
              <a:t>Almost 9 of 10  will use event information</a:t>
            </a:r>
          </a:p>
        </p:txBody>
      </p:sp>
      <p:graphicFrame>
        <p:nvGraphicFramePr>
          <p:cNvPr id="8" name="Chart Placeholder 7" descr="Bar graph of particpant liklihood of using information or ideas presented during the event where most said they were either somewhat or very likely to do so. ">
            <a:extLst>
              <a:ext uri="{FF2B5EF4-FFF2-40B4-BE49-F238E27FC236}">
                <a16:creationId xmlns:a16="http://schemas.microsoft.com/office/drawing/2014/main" id="{E6813342-1F26-AF4A-B64D-53EAD09D25A2}"/>
              </a:ext>
            </a:extLst>
          </p:cNvPr>
          <p:cNvGraphicFramePr>
            <a:graphicFrameLocks noGrp="1"/>
          </p:cNvGraphicFramePr>
          <p:nvPr>
            <p:ph type="chart" sz="quarter" idx="22"/>
            <p:extLst>
              <p:ext uri="{D42A27DB-BD31-4B8C-83A1-F6EECF244321}">
                <p14:modId xmlns:p14="http://schemas.microsoft.com/office/powerpoint/2010/main" val="2684663287"/>
              </p:ext>
            </p:extLst>
          </p:nvPr>
        </p:nvGraphicFramePr>
        <p:xfrm>
          <a:off x="639763" y="1114425"/>
          <a:ext cx="8050212" cy="47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13BBB-BFA7-A547-B682-68774D0A580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382FCB82-9065-8D4A-B009-AFB854A6623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173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DK Communications Colors">
      <a:dk1>
        <a:srgbClr val="000000"/>
      </a:dk1>
      <a:lt1>
        <a:srgbClr val="FFFFFF"/>
      </a:lt1>
      <a:dk2>
        <a:srgbClr val="F15B40"/>
      </a:dk2>
      <a:lt2>
        <a:srgbClr val="007C8B"/>
      </a:lt2>
      <a:accent1>
        <a:srgbClr val="007B8A"/>
      </a:accent1>
      <a:accent2>
        <a:srgbClr val="F05B40"/>
      </a:accent2>
      <a:accent3>
        <a:srgbClr val="F4A700"/>
      </a:accent3>
      <a:accent4>
        <a:srgbClr val="732F8A"/>
      </a:accent4>
      <a:accent5>
        <a:srgbClr val="919191"/>
      </a:accent5>
      <a:accent6>
        <a:srgbClr val="000000"/>
      </a:accent6>
      <a:hlink>
        <a:srgbClr val="FFFFFF"/>
      </a:hlink>
      <a:folHlink>
        <a:srgbClr val="F15B4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 anchor="t" anchorCtr="0">
        <a:normAutofit/>
      </a:bodyPr>
      <a:lstStyle>
        <a:defPPr algn="l">
          <a:defRPr sz="2000" b="0" i="0" cap="none" baseline="0" dirty="0" smtClean="0">
            <a:solidFill>
              <a:srgbClr val="003DA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4666</TotalTime>
  <Words>830</Words>
  <Application>Microsoft Macintosh PowerPoint</Application>
  <PresentationFormat>On-screen Show (4:3)</PresentationFormat>
  <Paragraphs>118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CHS 2021 Fall Event</vt:lpstr>
      <vt:lpstr>Result Overview</vt:lpstr>
      <vt:lpstr>Participant Affiliation</vt:lpstr>
      <vt:lpstr>Participant Quote</vt:lpstr>
      <vt:lpstr>Overall Event Satisfaction</vt:lpstr>
      <vt:lpstr>Satisfaction Across Event Categories</vt:lpstr>
      <vt:lpstr>Event Training</vt:lpstr>
      <vt:lpstr>Event Objectives</vt:lpstr>
      <vt:lpstr>Event Information</vt:lpstr>
      <vt:lpstr>Participant Suggestions</vt:lpstr>
      <vt:lpstr>Comment Themes:  </vt:lpstr>
      <vt:lpstr>Breakout Benefits: connection + learning </vt:lpstr>
      <vt:lpstr>Breakout Challenges: format harder for some</vt:lpstr>
      <vt:lpstr>Comments indicate ongoing crisis + burnout </vt:lpstr>
      <vt:lpstr>Top-rated suggestions for next year</vt:lpstr>
      <vt:lpstr>Conclusions </vt:lpstr>
    </vt:vector>
  </TitlesOfParts>
  <Manager/>
  <Company>SDK Communications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 Evaluation Results: Pivoting to the Future</dc:title>
  <dc:subject>CHS 2021 Fall Event</dc:subject>
  <dc:creator>Kenz Becco</dc:creator>
  <cp:keywords/>
  <dc:description/>
  <cp:lastModifiedBy>Stephanie Devitt</cp:lastModifiedBy>
  <cp:revision>327</cp:revision>
  <cp:lastPrinted>2021-10-08T13:59:41Z</cp:lastPrinted>
  <dcterms:created xsi:type="dcterms:W3CDTF">2017-06-21T17:48:18Z</dcterms:created>
  <dcterms:modified xsi:type="dcterms:W3CDTF">2021-10-15T20:13:47Z</dcterms:modified>
  <cp:category/>
</cp:coreProperties>
</file>