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0.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1.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charts/chart12.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charts/chart13.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4.xml" ContentType="application/vnd.openxmlformats-officedocument.presentationml.notesSlide+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20"/>
  </p:notesMasterIdLst>
  <p:handoutMasterIdLst>
    <p:handoutMasterId r:id="rId21"/>
  </p:handout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F4B183"/>
    <a:srgbClr val="FFFFFF"/>
    <a:srgbClr val="000000"/>
    <a:srgbClr val="003865"/>
    <a:srgbClr val="78BE21"/>
    <a:srgbClr val="0D0D0D"/>
    <a:srgbClr val="E8E8E8"/>
    <a:srgbClr val="B20738"/>
    <a:srgbClr val="00A3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13" autoAdjust="0"/>
    <p:restoredTop sz="79104" autoAdjust="0"/>
  </p:normalViewPr>
  <p:slideViewPr>
    <p:cSldViewPr snapToGrid="0">
      <p:cViewPr varScale="1">
        <p:scale>
          <a:sx n="91" d="100"/>
          <a:sy n="91" d="100"/>
        </p:scale>
        <p:origin x="582" y="84"/>
      </p:cViewPr>
      <p:guideLst/>
    </p:cSldViewPr>
  </p:slideViewPr>
  <p:outlineViewPr>
    <p:cViewPr>
      <p:scale>
        <a:sx n="33" d="100"/>
        <a:sy n="33" d="100"/>
      </p:scale>
      <p:origin x="0" y="-2028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4.xml"/><Relationship Id="rId1" Type="http://schemas.microsoft.com/office/2011/relationships/chartStyle" Target="style4.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5.xml"/><Relationship Id="rId1" Type="http://schemas.microsoft.com/office/2011/relationships/chartStyle" Target="style5.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6.xml"/><Relationship Id="rId1" Type="http://schemas.microsoft.com/office/2011/relationships/chartStyle" Target="style6.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7.xml"/><Relationship Id="rId1" Type="http://schemas.microsoft.com/office/2011/relationships/chartStyle" Target="style7.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3.xml"/><Relationship Id="rId1" Type="http://schemas.microsoft.com/office/2011/relationships/chartStyle" Target="style3.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42730299667037"/>
          <c:y val="3.4358047016274866E-2"/>
          <c:w val="0.87791342952275253"/>
          <c:h val="0.69601874663392405"/>
        </c:manualLayout>
      </c:layout>
      <c:barChart>
        <c:barDir val="col"/>
        <c:grouping val="stacked"/>
        <c:varyColors val="0"/>
        <c:ser>
          <c:idx val="0"/>
          <c:order val="0"/>
          <c:tx>
            <c:strRef>
              <c:f>Sheet1!$A$2</c:f>
              <c:strCache>
                <c:ptCount val="1"/>
                <c:pt idx="0">
                  <c:v>Southeast Asia</c:v>
                </c:pt>
              </c:strCache>
            </c:strRef>
          </c:tx>
          <c:spPr>
            <a:solidFill>
              <a:srgbClr val="FFC845"/>
            </a:solidFill>
            <a:ln>
              <a:noFill/>
            </a:ln>
            <a:effectLst/>
          </c:spPr>
          <c:invertIfNegative val="0"/>
          <c:cat>
            <c:numRef>
              <c:f>Sheet1!$B$1:$AM$1</c:f>
              <c:numCache>
                <c:formatCode>General</c:formatCode>
                <c:ptCount val="38"/>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numCache>
            </c:numRef>
          </c:cat>
          <c:val>
            <c:numRef>
              <c:f>Sheet1!$B$2:$AM$2</c:f>
              <c:numCache>
                <c:formatCode>General</c:formatCode>
                <c:ptCount val="38"/>
                <c:pt idx="0">
                  <c:v>3817</c:v>
                </c:pt>
                <c:pt idx="1">
                  <c:v>6457</c:v>
                </c:pt>
                <c:pt idx="2">
                  <c:v>3296</c:v>
                </c:pt>
                <c:pt idx="3">
                  <c:v>1783</c:v>
                </c:pt>
                <c:pt idx="4">
                  <c:v>1477</c:v>
                </c:pt>
                <c:pt idx="5">
                  <c:v>1644</c:v>
                </c:pt>
                <c:pt idx="6">
                  <c:v>1551</c:v>
                </c:pt>
                <c:pt idx="7">
                  <c:v>1872</c:v>
                </c:pt>
                <c:pt idx="8">
                  <c:v>2066</c:v>
                </c:pt>
                <c:pt idx="9">
                  <c:v>2600</c:v>
                </c:pt>
                <c:pt idx="10">
                  <c:v>2384</c:v>
                </c:pt>
                <c:pt idx="11">
                  <c:v>1792</c:v>
                </c:pt>
                <c:pt idx="12">
                  <c:v>1923</c:v>
                </c:pt>
                <c:pt idx="13">
                  <c:v>2549</c:v>
                </c:pt>
                <c:pt idx="14">
                  <c:v>2070</c:v>
                </c:pt>
                <c:pt idx="15">
                  <c:v>1797</c:v>
                </c:pt>
                <c:pt idx="16">
                  <c:v>1249</c:v>
                </c:pt>
                <c:pt idx="17">
                  <c:v>638</c:v>
                </c:pt>
                <c:pt idx="18">
                  <c:v>109</c:v>
                </c:pt>
                <c:pt idx="19">
                  <c:v>136</c:v>
                </c:pt>
                <c:pt idx="20">
                  <c:v>137</c:v>
                </c:pt>
                <c:pt idx="21">
                  <c:v>111</c:v>
                </c:pt>
                <c:pt idx="22">
                  <c:v>73</c:v>
                </c:pt>
                <c:pt idx="23">
                  <c:v>57</c:v>
                </c:pt>
                <c:pt idx="24">
                  <c:v>44</c:v>
                </c:pt>
                <c:pt idx="25">
                  <c:v>3458</c:v>
                </c:pt>
                <c:pt idx="26">
                  <c:v>1933</c:v>
                </c:pt>
                <c:pt idx="27">
                  <c:v>469</c:v>
                </c:pt>
                <c:pt idx="28">
                  <c:v>705</c:v>
                </c:pt>
                <c:pt idx="29">
                  <c:v>726</c:v>
                </c:pt>
                <c:pt idx="30">
                  <c:v>583</c:v>
                </c:pt>
                <c:pt idx="31">
                  <c:v>1082</c:v>
                </c:pt>
                <c:pt idx="32">
                  <c:v>1243</c:v>
                </c:pt>
                <c:pt idx="33">
                  <c:v>995</c:v>
                </c:pt>
                <c:pt idx="34">
                  <c:v>1005</c:v>
                </c:pt>
                <c:pt idx="35">
                  <c:v>947</c:v>
                </c:pt>
                <c:pt idx="36">
                  <c:v>884</c:v>
                </c:pt>
                <c:pt idx="37">
                  <c:v>836</c:v>
                </c:pt>
              </c:numCache>
            </c:numRef>
          </c:val>
          <c:extLst>
            <c:ext xmlns:c16="http://schemas.microsoft.com/office/drawing/2014/chart" uri="{C3380CC4-5D6E-409C-BE32-E72D297353CC}">
              <c16:uniqueId val="{00000000-8B8C-4FA7-BE91-D87396DAA0FD}"/>
            </c:ext>
          </c:extLst>
        </c:ser>
        <c:ser>
          <c:idx val="1"/>
          <c:order val="1"/>
          <c:tx>
            <c:strRef>
              <c:f>Sheet1!$A$3</c:f>
              <c:strCache>
                <c:ptCount val="1"/>
                <c:pt idx="0">
                  <c:v>Sub-Saharan Africa</c:v>
                </c:pt>
              </c:strCache>
            </c:strRef>
          </c:tx>
          <c:spPr>
            <a:solidFill>
              <a:srgbClr val="8D3F2B"/>
            </a:solidFill>
            <a:ln>
              <a:noFill/>
            </a:ln>
            <a:effectLst/>
          </c:spPr>
          <c:invertIfNegative val="0"/>
          <c:cat>
            <c:numRef>
              <c:f>Sheet1!$B$1:$AM$1</c:f>
              <c:numCache>
                <c:formatCode>General</c:formatCode>
                <c:ptCount val="38"/>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numCache>
            </c:numRef>
          </c:cat>
          <c:val>
            <c:numRef>
              <c:f>Sheet1!$B$3:$AM$3</c:f>
              <c:numCache>
                <c:formatCode>General</c:formatCode>
                <c:ptCount val="38"/>
                <c:pt idx="0">
                  <c:v>0</c:v>
                </c:pt>
                <c:pt idx="1">
                  <c:v>0</c:v>
                </c:pt>
                <c:pt idx="2">
                  <c:v>0</c:v>
                </c:pt>
                <c:pt idx="3">
                  <c:v>17</c:v>
                </c:pt>
                <c:pt idx="4">
                  <c:v>64</c:v>
                </c:pt>
                <c:pt idx="5">
                  <c:v>70</c:v>
                </c:pt>
                <c:pt idx="6">
                  <c:v>73</c:v>
                </c:pt>
                <c:pt idx="7">
                  <c:v>66</c:v>
                </c:pt>
                <c:pt idx="8">
                  <c:v>76</c:v>
                </c:pt>
                <c:pt idx="9">
                  <c:v>30</c:v>
                </c:pt>
                <c:pt idx="10">
                  <c:v>68</c:v>
                </c:pt>
                <c:pt idx="11">
                  <c:v>65</c:v>
                </c:pt>
                <c:pt idx="12">
                  <c:v>91</c:v>
                </c:pt>
                <c:pt idx="13">
                  <c:v>115</c:v>
                </c:pt>
                <c:pt idx="14">
                  <c:v>312</c:v>
                </c:pt>
                <c:pt idx="15">
                  <c:v>176</c:v>
                </c:pt>
                <c:pt idx="16">
                  <c:v>496</c:v>
                </c:pt>
                <c:pt idx="17">
                  <c:v>663</c:v>
                </c:pt>
                <c:pt idx="18">
                  <c:v>427</c:v>
                </c:pt>
                <c:pt idx="19">
                  <c:v>664</c:v>
                </c:pt>
                <c:pt idx="20">
                  <c:v>2930</c:v>
                </c:pt>
                <c:pt idx="21">
                  <c:v>3198</c:v>
                </c:pt>
                <c:pt idx="22">
                  <c:v>2159</c:v>
                </c:pt>
                <c:pt idx="23">
                  <c:v>556</c:v>
                </c:pt>
                <c:pt idx="24">
                  <c:v>2046</c:v>
                </c:pt>
                <c:pt idx="25">
                  <c:v>3589</c:v>
                </c:pt>
                <c:pt idx="26">
                  <c:v>3203</c:v>
                </c:pt>
                <c:pt idx="27">
                  <c:v>4764</c:v>
                </c:pt>
                <c:pt idx="28">
                  <c:v>1981</c:v>
                </c:pt>
                <c:pt idx="29">
                  <c:v>350</c:v>
                </c:pt>
                <c:pt idx="30">
                  <c:v>424</c:v>
                </c:pt>
                <c:pt idx="31">
                  <c:v>921</c:v>
                </c:pt>
                <c:pt idx="32">
                  <c:v>533</c:v>
                </c:pt>
                <c:pt idx="33">
                  <c:v>1036</c:v>
                </c:pt>
                <c:pt idx="34">
                  <c:v>953</c:v>
                </c:pt>
                <c:pt idx="35">
                  <c:v>1269</c:v>
                </c:pt>
                <c:pt idx="36">
                  <c:v>1150</c:v>
                </c:pt>
                <c:pt idx="37">
                  <c:v>1911</c:v>
                </c:pt>
              </c:numCache>
            </c:numRef>
          </c:val>
          <c:extLst>
            <c:ext xmlns:c16="http://schemas.microsoft.com/office/drawing/2014/chart" uri="{C3380CC4-5D6E-409C-BE32-E72D297353CC}">
              <c16:uniqueId val="{00000001-8B8C-4FA7-BE91-D87396DAA0FD}"/>
            </c:ext>
          </c:extLst>
        </c:ser>
        <c:ser>
          <c:idx val="2"/>
          <c:order val="2"/>
          <c:tx>
            <c:strRef>
              <c:f>Sheet1!$A$4</c:f>
              <c:strCache>
                <c:ptCount val="1"/>
                <c:pt idx="0">
                  <c:v>Eastern Europe</c:v>
                </c:pt>
              </c:strCache>
            </c:strRef>
          </c:tx>
          <c:spPr>
            <a:solidFill>
              <a:srgbClr val="5D295F"/>
            </a:solidFill>
            <a:ln>
              <a:noFill/>
            </a:ln>
            <a:effectLst/>
          </c:spPr>
          <c:invertIfNegative val="0"/>
          <c:cat>
            <c:numRef>
              <c:f>Sheet1!$B$1:$AM$1</c:f>
              <c:numCache>
                <c:formatCode>General</c:formatCode>
                <c:ptCount val="38"/>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numCache>
            </c:numRef>
          </c:cat>
          <c:val>
            <c:numRef>
              <c:f>Sheet1!$B$4:$AM$4</c:f>
              <c:numCache>
                <c:formatCode>General</c:formatCode>
                <c:ptCount val="38"/>
                <c:pt idx="0">
                  <c:v>0</c:v>
                </c:pt>
                <c:pt idx="1">
                  <c:v>0</c:v>
                </c:pt>
                <c:pt idx="2">
                  <c:v>0</c:v>
                </c:pt>
                <c:pt idx="3">
                  <c:v>37</c:v>
                </c:pt>
                <c:pt idx="4">
                  <c:v>203</c:v>
                </c:pt>
                <c:pt idx="5">
                  <c:v>117</c:v>
                </c:pt>
                <c:pt idx="6">
                  <c:v>105</c:v>
                </c:pt>
                <c:pt idx="7">
                  <c:v>55</c:v>
                </c:pt>
                <c:pt idx="8">
                  <c:v>45</c:v>
                </c:pt>
                <c:pt idx="9">
                  <c:v>110</c:v>
                </c:pt>
                <c:pt idx="10">
                  <c:v>756</c:v>
                </c:pt>
                <c:pt idx="11">
                  <c:v>511</c:v>
                </c:pt>
                <c:pt idx="12">
                  <c:v>622</c:v>
                </c:pt>
                <c:pt idx="13">
                  <c:v>810</c:v>
                </c:pt>
                <c:pt idx="14">
                  <c:v>644</c:v>
                </c:pt>
                <c:pt idx="15">
                  <c:v>750</c:v>
                </c:pt>
                <c:pt idx="16">
                  <c:v>764</c:v>
                </c:pt>
                <c:pt idx="17">
                  <c:v>851</c:v>
                </c:pt>
                <c:pt idx="18">
                  <c:v>841</c:v>
                </c:pt>
                <c:pt idx="19">
                  <c:v>970</c:v>
                </c:pt>
                <c:pt idx="20">
                  <c:v>485</c:v>
                </c:pt>
                <c:pt idx="21">
                  <c:v>330</c:v>
                </c:pt>
                <c:pt idx="22">
                  <c:v>235</c:v>
                </c:pt>
                <c:pt idx="23">
                  <c:v>59</c:v>
                </c:pt>
                <c:pt idx="24">
                  <c:v>15</c:v>
                </c:pt>
              </c:numCache>
            </c:numRef>
          </c:val>
          <c:extLst>
            <c:ext xmlns:c16="http://schemas.microsoft.com/office/drawing/2014/chart" uri="{C3380CC4-5D6E-409C-BE32-E72D297353CC}">
              <c16:uniqueId val="{00000002-8B8C-4FA7-BE91-D87396DAA0FD}"/>
            </c:ext>
          </c:extLst>
        </c:ser>
        <c:ser>
          <c:idx val="5"/>
          <c:order val="3"/>
          <c:tx>
            <c:strRef>
              <c:f>Sheet1!$A$5</c:f>
              <c:strCache>
                <c:ptCount val="1"/>
                <c:pt idx="0">
                  <c:v>FSU</c:v>
                </c:pt>
              </c:strCache>
            </c:strRef>
          </c:tx>
          <c:spPr>
            <a:solidFill>
              <a:srgbClr val="008EAA"/>
            </a:solidFill>
            <a:ln>
              <a:noFill/>
            </a:ln>
            <a:effectLst/>
          </c:spPr>
          <c:invertIfNegative val="0"/>
          <c:cat>
            <c:numRef>
              <c:f>Sheet1!$B$1:$AM$1</c:f>
              <c:numCache>
                <c:formatCode>General</c:formatCode>
                <c:ptCount val="38"/>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numCache>
            </c:numRef>
          </c:cat>
          <c:val>
            <c:numRef>
              <c:f>Sheet1!$B$5:$AM$5</c:f>
              <c:numCache>
                <c:formatCode>General</c:formatCode>
                <c:ptCount val="3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354</c:v>
                </c:pt>
                <c:pt idx="21">
                  <c:v>335</c:v>
                </c:pt>
                <c:pt idx="22">
                  <c:v>292</c:v>
                </c:pt>
                <c:pt idx="23">
                  <c:v>331</c:v>
                </c:pt>
                <c:pt idx="24">
                  <c:v>251</c:v>
                </c:pt>
                <c:pt idx="25">
                  <c:v>294</c:v>
                </c:pt>
                <c:pt idx="26">
                  <c:v>178</c:v>
                </c:pt>
                <c:pt idx="27">
                  <c:v>112</c:v>
                </c:pt>
                <c:pt idx="28">
                  <c:v>167</c:v>
                </c:pt>
                <c:pt idx="29">
                  <c:v>45</c:v>
                </c:pt>
                <c:pt idx="30">
                  <c:v>126</c:v>
                </c:pt>
                <c:pt idx="31">
                  <c:v>39</c:v>
                </c:pt>
                <c:pt idx="32">
                  <c:v>41</c:v>
                </c:pt>
                <c:pt idx="33">
                  <c:v>44</c:v>
                </c:pt>
                <c:pt idx="34">
                  <c:v>8</c:v>
                </c:pt>
                <c:pt idx="35">
                  <c:v>45</c:v>
                </c:pt>
                <c:pt idx="36">
                  <c:v>58</c:v>
                </c:pt>
                <c:pt idx="37">
                  <c:v>177</c:v>
                </c:pt>
              </c:numCache>
            </c:numRef>
          </c:val>
          <c:extLst>
            <c:ext xmlns:c16="http://schemas.microsoft.com/office/drawing/2014/chart" uri="{C3380CC4-5D6E-409C-BE32-E72D297353CC}">
              <c16:uniqueId val="{00000003-8B8C-4FA7-BE91-D87396DAA0FD}"/>
            </c:ext>
          </c:extLst>
        </c:ser>
        <c:ser>
          <c:idx val="6"/>
          <c:order val="4"/>
          <c:tx>
            <c:strRef>
              <c:f>Sheet1!$A$6</c:f>
              <c:strCache>
                <c:ptCount val="1"/>
                <c:pt idx="0">
                  <c:v>Middle East/North Africa</c:v>
                </c:pt>
              </c:strCache>
            </c:strRef>
          </c:tx>
          <c:spPr>
            <a:solidFill>
              <a:schemeClr val="accent5">
                <a:lumMod val="60000"/>
                <a:lumOff val="40000"/>
              </a:schemeClr>
            </a:solidFill>
            <a:ln>
              <a:noFill/>
            </a:ln>
            <a:effectLst/>
          </c:spPr>
          <c:invertIfNegative val="0"/>
          <c:cat>
            <c:numRef>
              <c:f>Sheet1!$B$1:$AM$1</c:f>
              <c:numCache>
                <c:formatCode>General</c:formatCode>
                <c:ptCount val="38"/>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numCache>
            </c:numRef>
          </c:cat>
          <c:val>
            <c:numRef>
              <c:f>Sheet1!$B$6:$AM$6</c:f>
              <c:numCache>
                <c:formatCode>General</c:formatCode>
                <c:ptCount val="38"/>
                <c:pt idx="29">
                  <c:v>76</c:v>
                </c:pt>
                <c:pt idx="30">
                  <c:v>119</c:v>
                </c:pt>
                <c:pt idx="31">
                  <c:v>235</c:v>
                </c:pt>
                <c:pt idx="32">
                  <c:v>48</c:v>
                </c:pt>
                <c:pt idx="33">
                  <c:v>175</c:v>
                </c:pt>
                <c:pt idx="34">
                  <c:v>162</c:v>
                </c:pt>
                <c:pt idx="35">
                  <c:v>200</c:v>
                </c:pt>
                <c:pt idx="36">
                  <c:v>149</c:v>
                </c:pt>
                <c:pt idx="37">
                  <c:v>229</c:v>
                </c:pt>
              </c:numCache>
            </c:numRef>
          </c:val>
          <c:extLst>
            <c:ext xmlns:c16="http://schemas.microsoft.com/office/drawing/2014/chart" uri="{C3380CC4-5D6E-409C-BE32-E72D297353CC}">
              <c16:uniqueId val="{00000004-8B8C-4FA7-BE91-D87396DAA0FD}"/>
            </c:ext>
          </c:extLst>
        </c:ser>
        <c:ser>
          <c:idx val="3"/>
          <c:order val="5"/>
          <c:tx>
            <c:strRef>
              <c:f>Sheet1!$A$7</c:f>
              <c:strCache>
                <c:ptCount val="1"/>
                <c:pt idx="0">
                  <c:v>Other</c:v>
                </c:pt>
              </c:strCache>
            </c:strRef>
          </c:tx>
          <c:spPr>
            <a:solidFill>
              <a:srgbClr val="78BE21"/>
            </a:solidFill>
            <a:ln>
              <a:noFill/>
            </a:ln>
            <a:effectLst/>
          </c:spPr>
          <c:invertIfNegative val="0"/>
          <c:cat>
            <c:numRef>
              <c:f>Sheet1!$B$1:$AM$1</c:f>
              <c:numCache>
                <c:formatCode>General</c:formatCode>
                <c:ptCount val="38"/>
                <c:pt idx="0">
                  <c:v>1979</c:v>
                </c:pt>
                <c:pt idx="1">
                  <c:v>1980</c:v>
                </c:pt>
                <c:pt idx="2">
                  <c:v>1981</c:v>
                </c:pt>
                <c:pt idx="3">
                  <c:v>1982</c:v>
                </c:pt>
                <c:pt idx="4">
                  <c:v>1983</c:v>
                </c:pt>
                <c:pt idx="5">
                  <c:v>1984</c:v>
                </c:pt>
                <c:pt idx="6">
                  <c:v>1985</c:v>
                </c:pt>
                <c:pt idx="7">
                  <c:v>1986</c:v>
                </c:pt>
                <c:pt idx="8">
                  <c:v>1987</c:v>
                </c:pt>
                <c:pt idx="9">
                  <c:v>1988</c:v>
                </c:pt>
                <c:pt idx="10">
                  <c:v>1989</c:v>
                </c:pt>
                <c:pt idx="11">
                  <c:v>1990</c:v>
                </c:pt>
                <c:pt idx="12">
                  <c:v>1991</c:v>
                </c:pt>
                <c:pt idx="13">
                  <c:v>1992</c:v>
                </c:pt>
                <c:pt idx="14">
                  <c:v>1993</c:v>
                </c:pt>
                <c:pt idx="15">
                  <c:v>1994</c:v>
                </c:pt>
                <c:pt idx="16">
                  <c:v>1995</c:v>
                </c:pt>
                <c:pt idx="17">
                  <c:v>1996</c:v>
                </c:pt>
                <c:pt idx="18">
                  <c:v>1997</c:v>
                </c:pt>
                <c:pt idx="19">
                  <c:v>1998</c:v>
                </c:pt>
                <c:pt idx="20">
                  <c:v>1999</c:v>
                </c:pt>
                <c:pt idx="21">
                  <c:v>2000</c:v>
                </c:pt>
                <c:pt idx="22">
                  <c:v>2001</c:v>
                </c:pt>
                <c:pt idx="23">
                  <c:v>2002</c:v>
                </c:pt>
                <c:pt idx="24">
                  <c:v>2003</c:v>
                </c:pt>
                <c:pt idx="25">
                  <c:v>2004</c:v>
                </c:pt>
                <c:pt idx="26">
                  <c:v>2005</c:v>
                </c:pt>
                <c:pt idx="27">
                  <c:v>2006</c:v>
                </c:pt>
                <c:pt idx="28">
                  <c:v>2007</c:v>
                </c:pt>
                <c:pt idx="29">
                  <c:v>2008</c:v>
                </c:pt>
                <c:pt idx="30">
                  <c:v>2009</c:v>
                </c:pt>
                <c:pt idx="31">
                  <c:v>2010</c:v>
                </c:pt>
                <c:pt idx="32">
                  <c:v>2011</c:v>
                </c:pt>
                <c:pt idx="33">
                  <c:v>2012</c:v>
                </c:pt>
                <c:pt idx="34">
                  <c:v>2013</c:v>
                </c:pt>
                <c:pt idx="35">
                  <c:v>2014</c:v>
                </c:pt>
                <c:pt idx="36">
                  <c:v>2015</c:v>
                </c:pt>
                <c:pt idx="37">
                  <c:v>2016</c:v>
                </c:pt>
              </c:numCache>
            </c:numRef>
          </c:cat>
          <c:val>
            <c:numRef>
              <c:f>Sheet1!$B$7:$AM$7</c:f>
              <c:numCache>
                <c:formatCode>General</c:formatCode>
                <c:ptCount val="38"/>
                <c:pt idx="0">
                  <c:v>0</c:v>
                </c:pt>
                <c:pt idx="1">
                  <c:v>0</c:v>
                </c:pt>
                <c:pt idx="2">
                  <c:v>0</c:v>
                </c:pt>
                <c:pt idx="3">
                  <c:v>9</c:v>
                </c:pt>
                <c:pt idx="4">
                  <c:v>22</c:v>
                </c:pt>
                <c:pt idx="5">
                  <c:v>64</c:v>
                </c:pt>
                <c:pt idx="6">
                  <c:v>55</c:v>
                </c:pt>
                <c:pt idx="7">
                  <c:v>41</c:v>
                </c:pt>
                <c:pt idx="8">
                  <c:v>46</c:v>
                </c:pt>
                <c:pt idx="9">
                  <c:v>42</c:v>
                </c:pt>
                <c:pt idx="10">
                  <c:v>26</c:v>
                </c:pt>
                <c:pt idx="11">
                  <c:v>7</c:v>
                </c:pt>
                <c:pt idx="12">
                  <c:v>20</c:v>
                </c:pt>
                <c:pt idx="13">
                  <c:v>20</c:v>
                </c:pt>
                <c:pt idx="14">
                  <c:v>23</c:v>
                </c:pt>
                <c:pt idx="15">
                  <c:v>106</c:v>
                </c:pt>
                <c:pt idx="16">
                  <c:v>57</c:v>
                </c:pt>
                <c:pt idx="17">
                  <c:v>37</c:v>
                </c:pt>
                <c:pt idx="18">
                  <c:v>47</c:v>
                </c:pt>
                <c:pt idx="19">
                  <c:v>63</c:v>
                </c:pt>
                <c:pt idx="20">
                  <c:v>18</c:v>
                </c:pt>
                <c:pt idx="21">
                  <c:v>40</c:v>
                </c:pt>
                <c:pt idx="22">
                  <c:v>35</c:v>
                </c:pt>
                <c:pt idx="23">
                  <c:v>30</c:v>
                </c:pt>
                <c:pt idx="24">
                  <c:v>46</c:v>
                </c:pt>
                <c:pt idx="25">
                  <c:v>12</c:v>
                </c:pt>
                <c:pt idx="26">
                  <c:v>6</c:v>
                </c:pt>
                <c:pt idx="27">
                  <c:v>11</c:v>
                </c:pt>
                <c:pt idx="28">
                  <c:v>14</c:v>
                </c:pt>
                <c:pt idx="29">
                  <c:v>7</c:v>
                </c:pt>
                <c:pt idx="30">
                  <c:v>14</c:v>
                </c:pt>
                <c:pt idx="31">
                  <c:v>43</c:v>
                </c:pt>
                <c:pt idx="32">
                  <c:v>26</c:v>
                </c:pt>
                <c:pt idx="33">
                  <c:v>9</c:v>
                </c:pt>
                <c:pt idx="34">
                  <c:v>13</c:v>
                </c:pt>
                <c:pt idx="35">
                  <c:v>12</c:v>
                </c:pt>
                <c:pt idx="36">
                  <c:v>6</c:v>
                </c:pt>
                <c:pt idx="37">
                  <c:v>51</c:v>
                </c:pt>
              </c:numCache>
            </c:numRef>
          </c:val>
          <c:extLst>
            <c:ext xmlns:c16="http://schemas.microsoft.com/office/drawing/2014/chart" uri="{C3380CC4-5D6E-409C-BE32-E72D297353CC}">
              <c16:uniqueId val="{00000005-8B8C-4FA7-BE91-D87396DAA0FD}"/>
            </c:ext>
          </c:extLst>
        </c:ser>
        <c:dLbls>
          <c:showLegendKey val="0"/>
          <c:showVal val="0"/>
          <c:showCatName val="0"/>
          <c:showSerName val="0"/>
          <c:showPercent val="0"/>
          <c:showBubbleSize val="0"/>
        </c:dLbls>
        <c:gapWidth val="30"/>
        <c:overlap val="100"/>
        <c:serLines>
          <c:spPr>
            <a:ln w="9525" cap="flat" cmpd="sng" algn="ctr">
              <a:noFill/>
              <a:round/>
            </a:ln>
            <a:effectLst>
              <a:outerShdw blurRad="50800" dir="5400000" algn="ctr" rotWithShape="0">
                <a:srgbClr val="000000">
                  <a:alpha val="43137"/>
                </a:srgbClr>
              </a:outerShdw>
            </a:effectLst>
          </c:spPr>
        </c:serLines>
        <c:axId val="416375584"/>
        <c:axId val="427227984"/>
      </c:barChart>
      <c:catAx>
        <c:axId val="416375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400" b="1" i="0" u="none" strike="noStrike" kern="1200" baseline="0">
                <a:solidFill>
                  <a:schemeClr val="tx2"/>
                </a:solidFill>
                <a:latin typeface="+mn-lt"/>
                <a:ea typeface="+mn-ea"/>
                <a:cs typeface="+mn-cs"/>
              </a:defRPr>
            </a:pPr>
            <a:endParaRPr lang="en-US"/>
          </a:p>
        </c:txPr>
        <c:crossAx val="427227984"/>
        <c:crosses val="autoZero"/>
        <c:auto val="1"/>
        <c:lblAlgn val="ctr"/>
        <c:lblOffset val="100"/>
        <c:tickLblSkip val="2"/>
        <c:tickMarkSkip val="1"/>
        <c:noMultiLvlLbl val="0"/>
      </c:catAx>
      <c:valAx>
        <c:axId val="427227984"/>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800" b="0" i="0" u="none" strike="noStrike" kern="1200" baseline="0">
                    <a:solidFill>
                      <a:schemeClr val="tx2"/>
                    </a:solidFill>
                    <a:latin typeface="+mn-lt"/>
                    <a:ea typeface="+mn-ea"/>
                    <a:cs typeface="+mn-cs"/>
                  </a:defRPr>
                </a:pPr>
                <a:r>
                  <a:rPr lang="en-US" sz="1800">
                    <a:solidFill>
                      <a:schemeClr val="tx2"/>
                    </a:solidFill>
                  </a:rPr>
                  <a:t>Number of arrivals</a:t>
                </a:r>
              </a:p>
            </c:rich>
          </c:tx>
          <c:layout>
            <c:manualLayout>
              <c:xMode val="edge"/>
              <c:yMode val="edge"/>
              <c:x val="0"/>
              <c:y val="0.21880650994575046"/>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0" spcFirstLastPara="1" vertOverflow="ellipsis" wrap="square" anchor="ctr" anchorCtr="1"/>
          <a:lstStyle/>
          <a:p>
            <a:pPr>
              <a:defRPr sz="1400" b="1" i="0" u="none" strike="noStrike" kern="1200" baseline="0">
                <a:solidFill>
                  <a:schemeClr val="tx2"/>
                </a:solidFill>
                <a:latin typeface="+mn-lt"/>
                <a:ea typeface="+mn-ea"/>
                <a:cs typeface="+mn-cs"/>
              </a:defRPr>
            </a:pPr>
            <a:endParaRPr lang="en-US"/>
          </a:p>
        </c:txPr>
        <c:crossAx val="416375584"/>
        <c:crosses val="autoZero"/>
        <c:crossBetween val="between"/>
      </c:valAx>
      <c:spPr>
        <a:noFill/>
        <a:ln>
          <a:noFill/>
        </a:ln>
        <a:effectLst/>
      </c:spPr>
    </c:plotArea>
    <c:legend>
      <c:legendPos val="b"/>
      <c:legendEntry>
        <c:idx val="3"/>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legendEntry>
      <c:legendEntry>
        <c:idx val="4"/>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legendEntry>
      <c:legendEntry>
        <c:idx val="5"/>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legendEntry>
      <c:layout>
        <c:manualLayout>
          <c:xMode val="edge"/>
          <c:yMode val="edge"/>
          <c:x val="0.10000009418679125"/>
          <c:y val="0.83328478735908007"/>
          <c:w val="0.89999994077460888"/>
          <c:h val="0.1270100354690849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hade val="80000"/>
                <a:satMod val="150000"/>
              </a:schemeClr>
            </a:solidFill>
            <a:ln>
              <a:noFill/>
            </a:ln>
            <a:effectLst/>
          </c:spPr>
          <c:invertIfNegative val="0"/>
          <c:dPt>
            <c:idx val="6"/>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0-A2C5-44C1-A215-2B28DA36F684}"/>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Malaria</c:v>
                </c:pt>
                <c:pt idx="1">
                  <c:v>STIs**</c:v>
                </c:pt>
                <c:pt idx="2">
                  <c:v>Lead (&lt;17 yrs old)</c:v>
                </c:pt>
                <c:pt idx="3">
                  <c:v>Intestinal Parasites</c:v>
                </c:pt>
                <c:pt idx="4">
                  <c:v>Hepatitis B</c:v>
                </c:pt>
                <c:pt idx="5">
                  <c:v>Tuberculosis (TB)</c:v>
                </c:pt>
                <c:pt idx="6">
                  <c:v>Health Screening Rate</c:v>
                </c:pt>
              </c:strCache>
            </c:strRef>
          </c:cat>
          <c:val>
            <c:numRef>
              <c:f>Sheet1!$B$2:$B$8</c:f>
              <c:numCache>
                <c:formatCode>0%</c:formatCode>
                <c:ptCount val="7"/>
                <c:pt idx="0">
                  <c:v>0.08</c:v>
                </c:pt>
                <c:pt idx="1">
                  <c:v>0.97</c:v>
                </c:pt>
                <c:pt idx="2">
                  <c:v>0.97</c:v>
                </c:pt>
                <c:pt idx="3">
                  <c:v>0.79</c:v>
                </c:pt>
                <c:pt idx="4">
                  <c:v>0.89</c:v>
                </c:pt>
                <c:pt idx="5">
                  <c:v>0.98</c:v>
                </c:pt>
                <c:pt idx="6">
                  <c:v>0.99</c:v>
                </c:pt>
              </c:numCache>
            </c:numRef>
          </c:val>
          <c:extLst>
            <c:ext xmlns:c16="http://schemas.microsoft.com/office/drawing/2014/chart" uri="{C3380CC4-5D6E-409C-BE32-E72D297353CC}">
              <c16:uniqueId val="{00000001-A2C5-44C1-A215-2B28DA36F684}"/>
            </c:ext>
          </c:extLst>
        </c:ser>
        <c:dLbls>
          <c:showLegendKey val="0"/>
          <c:showVal val="0"/>
          <c:showCatName val="0"/>
          <c:showSerName val="0"/>
          <c:showPercent val="0"/>
          <c:showBubbleSize val="0"/>
        </c:dLbls>
        <c:gapWidth val="100"/>
        <c:axId val="119991432"/>
        <c:axId val="1"/>
      </c:barChart>
      <c:catAx>
        <c:axId val="1199914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max val="1"/>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119991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hade val="80000"/>
                <a:satMod val="150000"/>
              </a:schemeClr>
            </a:solidFill>
            <a:ln>
              <a:noFill/>
            </a:ln>
            <a:effectLst/>
          </c:spPr>
          <c:invertIfNegative val="0"/>
          <c:dPt>
            <c:idx val="5"/>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0-0D91-4CB2-A7BE-9665E5E84E48}"/>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Europe</c:v>
                </c:pt>
                <c:pt idx="1">
                  <c:v>North Africa/Middle East</c:v>
                </c:pt>
                <c:pt idx="2">
                  <c:v>Latin America/Caribbean</c:v>
                </c:pt>
                <c:pt idx="3">
                  <c:v>SE/East Asia</c:v>
                </c:pt>
                <c:pt idx="4">
                  <c:v>Sub-Saharan Africa</c:v>
                </c:pt>
                <c:pt idx="5">
                  <c:v>Overall TB Infection</c:v>
                </c:pt>
              </c:strCache>
            </c:strRef>
          </c:cat>
          <c:val>
            <c:numRef>
              <c:f>Sheet1!$B$2:$B$7</c:f>
              <c:numCache>
                <c:formatCode>0%</c:formatCode>
                <c:ptCount val="6"/>
                <c:pt idx="0">
                  <c:v>0.05</c:v>
                </c:pt>
                <c:pt idx="1">
                  <c:v>0.05</c:v>
                </c:pt>
                <c:pt idx="2">
                  <c:v>0.12</c:v>
                </c:pt>
                <c:pt idx="3">
                  <c:v>0.12</c:v>
                </c:pt>
                <c:pt idx="4">
                  <c:v>0.3</c:v>
                </c:pt>
                <c:pt idx="5">
                  <c:v>0.21</c:v>
                </c:pt>
              </c:numCache>
            </c:numRef>
          </c:val>
          <c:extLst>
            <c:ext xmlns:c16="http://schemas.microsoft.com/office/drawing/2014/chart" uri="{C3380CC4-5D6E-409C-BE32-E72D297353CC}">
              <c16:uniqueId val="{00000001-0D91-4CB2-A7BE-9665E5E84E48}"/>
            </c:ext>
          </c:extLst>
        </c:ser>
        <c:dLbls>
          <c:showLegendKey val="0"/>
          <c:showVal val="0"/>
          <c:showCatName val="0"/>
          <c:showSerName val="0"/>
          <c:showPercent val="0"/>
          <c:showBubbleSize val="0"/>
        </c:dLbls>
        <c:gapWidth val="100"/>
        <c:axId val="125132088"/>
        <c:axId val="1"/>
      </c:barChart>
      <c:catAx>
        <c:axId val="1251320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max val="0.5"/>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125132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hade val="80000"/>
                <a:satMod val="150000"/>
              </a:schemeClr>
            </a:solidFill>
            <a:ln>
              <a:noFill/>
            </a:ln>
            <a:effectLst/>
          </c:spPr>
          <c:invertIfNegative val="0"/>
          <c:dPt>
            <c:idx val="5"/>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0-06D8-42F2-AE50-33DD92B371E8}"/>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Europe</c:v>
                </c:pt>
                <c:pt idx="1">
                  <c:v>North Africa/Middle East</c:v>
                </c:pt>
                <c:pt idx="2">
                  <c:v>Latin America/Caribbean</c:v>
                </c:pt>
                <c:pt idx="3">
                  <c:v>SE/East Asia</c:v>
                </c:pt>
                <c:pt idx="4">
                  <c:v>Sub-Saharan Africa</c:v>
                </c:pt>
                <c:pt idx="5">
                  <c:v>Overall Parasitic Infection</c:v>
                </c:pt>
              </c:strCache>
            </c:strRef>
          </c:cat>
          <c:val>
            <c:numRef>
              <c:f>Sheet1!$B$2:$B$7</c:f>
              <c:numCache>
                <c:formatCode>0%</c:formatCode>
                <c:ptCount val="6"/>
                <c:pt idx="0">
                  <c:v>0.05</c:v>
                </c:pt>
                <c:pt idx="1">
                  <c:v>7.0000000000000007E-2</c:v>
                </c:pt>
                <c:pt idx="2">
                  <c:v>7.0000000000000007E-2</c:v>
                </c:pt>
                <c:pt idx="3">
                  <c:v>0.23</c:v>
                </c:pt>
                <c:pt idx="4">
                  <c:v>0.2</c:v>
                </c:pt>
                <c:pt idx="5">
                  <c:v>0.19</c:v>
                </c:pt>
              </c:numCache>
            </c:numRef>
          </c:val>
          <c:extLst>
            <c:ext xmlns:c16="http://schemas.microsoft.com/office/drawing/2014/chart" uri="{C3380CC4-5D6E-409C-BE32-E72D297353CC}">
              <c16:uniqueId val="{00000001-06D8-42F2-AE50-33DD92B371E8}"/>
            </c:ext>
          </c:extLst>
        </c:ser>
        <c:dLbls>
          <c:showLegendKey val="0"/>
          <c:showVal val="0"/>
          <c:showCatName val="0"/>
          <c:showSerName val="0"/>
          <c:showPercent val="0"/>
          <c:showBubbleSize val="0"/>
        </c:dLbls>
        <c:gapWidth val="100"/>
        <c:axId val="118799032"/>
        <c:axId val="1"/>
      </c:barChart>
      <c:catAx>
        <c:axId val="1187990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max val="0.30000000000000004"/>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118799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hade val="80000"/>
                <a:satMod val="150000"/>
              </a:schemeClr>
            </a:solidFill>
            <a:ln>
              <a:noFill/>
            </a:ln>
            <a:effectLst/>
          </c:spPr>
          <c:invertIfNegative val="0"/>
          <c:dPt>
            <c:idx val="5"/>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0-B5E1-4CEC-9296-C465366B85CC}"/>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Europe</c:v>
                </c:pt>
                <c:pt idx="1">
                  <c:v>North Africa/Middle East</c:v>
                </c:pt>
                <c:pt idx="2">
                  <c:v>Latin America/Caribbean</c:v>
                </c:pt>
                <c:pt idx="3">
                  <c:v>SE/East Asia</c:v>
                </c:pt>
                <c:pt idx="4">
                  <c:v>Sub-Saharan Africa</c:v>
                </c:pt>
                <c:pt idx="5">
                  <c:v>Overall Hep B Infection</c:v>
                </c:pt>
              </c:strCache>
            </c:strRef>
          </c:cat>
          <c:val>
            <c:numRef>
              <c:f>Sheet1!$B$2:$B$7</c:f>
              <c:numCache>
                <c:formatCode>0%</c:formatCode>
                <c:ptCount val="6"/>
                <c:pt idx="0">
                  <c:v>0.03</c:v>
                </c:pt>
                <c:pt idx="1">
                  <c:v>5.0000000000000001E-3</c:v>
                </c:pt>
                <c:pt idx="2">
                  <c:v>0</c:v>
                </c:pt>
                <c:pt idx="3">
                  <c:v>0.06</c:v>
                </c:pt>
                <c:pt idx="4">
                  <c:v>0.05</c:v>
                </c:pt>
                <c:pt idx="5">
                  <c:v>0.05</c:v>
                </c:pt>
              </c:numCache>
            </c:numRef>
          </c:val>
          <c:extLst>
            <c:ext xmlns:c16="http://schemas.microsoft.com/office/drawing/2014/chart" uri="{C3380CC4-5D6E-409C-BE32-E72D297353CC}">
              <c16:uniqueId val="{00000001-B5E1-4CEC-9296-C465366B85CC}"/>
            </c:ext>
          </c:extLst>
        </c:ser>
        <c:dLbls>
          <c:showLegendKey val="0"/>
          <c:showVal val="0"/>
          <c:showCatName val="0"/>
          <c:showSerName val="0"/>
          <c:showPercent val="0"/>
          <c:showBubbleSize val="0"/>
        </c:dLbls>
        <c:gapWidth val="100"/>
        <c:axId val="130018888"/>
        <c:axId val="1"/>
      </c:barChart>
      <c:catAx>
        <c:axId val="1300188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max val="0.1"/>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crossAx val="1300188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455494814740514"/>
          <c:y val="0.144827123413697"/>
          <c:w val="0.81515923566878967"/>
          <c:h val="0.68879963200476224"/>
        </c:manualLayout>
      </c:layout>
      <c:barChart>
        <c:barDir val="col"/>
        <c:grouping val="clustered"/>
        <c:varyColors val="0"/>
        <c:ser>
          <c:idx val="0"/>
          <c:order val="0"/>
          <c:tx>
            <c:strRef>
              <c:f>Sheet1!$A$2</c:f>
              <c:strCache>
                <c:ptCount val="1"/>
                <c:pt idx="0">
                  <c:v>Overseas</c:v>
                </c:pt>
              </c:strCache>
            </c:strRef>
          </c:tx>
          <c:spPr>
            <a:solidFill>
              <a:srgbClr val="78BE21"/>
            </a:solidFill>
            <a:ln w="13615">
              <a:solidFill>
                <a:schemeClr val="tx1"/>
              </a:solidFill>
              <a:prstDash val="solid"/>
            </a:ln>
          </c:spPr>
          <c:invertIfNegative val="0"/>
          <c:cat>
            <c:numRef>
              <c:f>Sheet1!$B$1:$P$1</c:f>
              <c:numCache>
                <c:formatCode>General</c:formatCode>
                <c:ptCount val="15"/>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numCache>
            </c:numRef>
          </c:cat>
          <c:val>
            <c:numRef>
              <c:f>Sheet1!$B$2:$P$2</c:f>
              <c:numCache>
                <c:formatCode>General</c:formatCode>
                <c:ptCount val="15"/>
                <c:pt idx="0">
                  <c:v>24</c:v>
                </c:pt>
                <c:pt idx="1">
                  <c:v>7.4</c:v>
                </c:pt>
                <c:pt idx="2">
                  <c:v>49.7</c:v>
                </c:pt>
                <c:pt idx="3">
                  <c:v>39.200000000000003</c:v>
                </c:pt>
                <c:pt idx="4">
                  <c:v>33.5</c:v>
                </c:pt>
                <c:pt idx="5">
                  <c:v>62.4</c:v>
                </c:pt>
                <c:pt idx="6">
                  <c:v>74.2</c:v>
                </c:pt>
                <c:pt idx="7">
                  <c:v>81.2</c:v>
                </c:pt>
                <c:pt idx="8">
                  <c:v>85.6</c:v>
                </c:pt>
                <c:pt idx="9">
                  <c:v>83.5</c:v>
                </c:pt>
                <c:pt idx="10" formatCode="0.00">
                  <c:v>78</c:v>
                </c:pt>
                <c:pt idx="11">
                  <c:v>76</c:v>
                </c:pt>
                <c:pt idx="12">
                  <c:v>75.900000000000006</c:v>
                </c:pt>
                <c:pt idx="13">
                  <c:v>83.4</c:v>
                </c:pt>
                <c:pt idx="14">
                  <c:v>85.8</c:v>
                </c:pt>
              </c:numCache>
            </c:numRef>
          </c:val>
          <c:extLst>
            <c:ext xmlns:c16="http://schemas.microsoft.com/office/drawing/2014/chart" uri="{C3380CC4-5D6E-409C-BE32-E72D297353CC}">
              <c16:uniqueId val="{00000000-A75A-40CE-A56F-209E27789394}"/>
            </c:ext>
          </c:extLst>
        </c:ser>
        <c:ser>
          <c:idx val="1"/>
          <c:order val="1"/>
          <c:tx>
            <c:strRef>
              <c:f>Sheet1!$A$3</c:f>
              <c:strCache>
                <c:ptCount val="1"/>
                <c:pt idx="0">
                  <c:v>Domestic</c:v>
                </c:pt>
              </c:strCache>
            </c:strRef>
          </c:tx>
          <c:spPr>
            <a:solidFill>
              <a:srgbClr val="003865"/>
            </a:solidFill>
            <a:ln w="13615">
              <a:solidFill>
                <a:schemeClr val="tx1"/>
              </a:solidFill>
              <a:prstDash val="solid"/>
            </a:ln>
          </c:spPr>
          <c:invertIfNegative val="0"/>
          <c:cat>
            <c:numRef>
              <c:f>Sheet1!$B$1:$P$1</c:f>
              <c:numCache>
                <c:formatCode>General</c:formatCode>
                <c:ptCount val="15"/>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numCache>
            </c:numRef>
          </c:cat>
          <c:val>
            <c:numRef>
              <c:f>Sheet1!$B$3:$P$3</c:f>
              <c:numCache>
                <c:formatCode>General</c:formatCode>
                <c:ptCount val="15"/>
                <c:pt idx="0">
                  <c:v>85.6</c:v>
                </c:pt>
                <c:pt idx="1">
                  <c:v>87.2</c:v>
                </c:pt>
                <c:pt idx="2">
                  <c:v>91.1</c:v>
                </c:pt>
                <c:pt idx="3">
                  <c:v>91.7</c:v>
                </c:pt>
                <c:pt idx="4">
                  <c:v>88.8</c:v>
                </c:pt>
                <c:pt idx="5">
                  <c:v>86.1</c:v>
                </c:pt>
                <c:pt idx="6">
                  <c:v>88.6</c:v>
                </c:pt>
                <c:pt idx="7">
                  <c:v>86.3</c:v>
                </c:pt>
                <c:pt idx="8">
                  <c:v>91.3</c:v>
                </c:pt>
                <c:pt idx="9">
                  <c:v>92.2</c:v>
                </c:pt>
                <c:pt idx="10" formatCode="0.00">
                  <c:v>96</c:v>
                </c:pt>
                <c:pt idx="11">
                  <c:v>97</c:v>
                </c:pt>
                <c:pt idx="12">
                  <c:v>95.8</c:v>
                </c:pt>
                <c:pt idx="13">
                  <c:v>92.8</c:v>
                </c:pt>
                <c:pt idx="14">
                  <c:v>90.6</c:v>
                </c:pt>
              </c:numCache>
            </c:numRef>
          </c:val>
          <c:extLst>
            <c:ext xmlns:c16="http://schemas.microsoft.com/office/drawing/2014/chart" uri="{C3380CC4-5D6E-409C-BE32-E72D297353CC}">
              <c16:uniqueId val="{00000001-A75A-40CE-A56F-209E27789394}"/>
            </c:ext>
          </c:extLst>
        </c:ser>
        <c:dLbls>
          <c:showLegendKey val="0"/>
          <c:showVal val="0"/>
          <c:showCatName val="0"/>
          <c:showSerName val="0"/>
          <c:showPercent val="0"/>
          <c:showBubbleSize val="0"/>
        </c:dLbls>
        <c:gapWidth val="150"/>
        <c:axId val="119385968"/>
        <c:axId val="1"/>
      </c:barChart>
      <c:catAx>
        <c:axId val="119385968"/>
        <c:scaling>
          <c:orientation val="minMax"/>
        </c:scaling>
        <c:delete val="0"/>
        <c:axPos val="b"/>
        <c:title>
          <c:tx>
            <c:rich>
              <a:bodyPr/>
              <a:lstStyle/>
              <a:p>
                <a:pPr>
                  <a:defRPr sz="2008" b="1" i="0" u="none" strike="noStrike" baseline="0">
                    <a:solidFill>
                      <a:srgbClr val="000000"/>
                    </a:solidFill>
                    <a:latin typeface="Calibri"/>
                    <a:ea typeface="Calibri"/>
                    <a:cs typeface="Calibri"/>
                  </a:defRPr>
                </a:pPr>
                <a:r>
                  <a:rPr lang="en-US"/>
                  <a:t>Year</a:t>
                </a:r>
              </a:p>
            </c:rich>
          </c:tx>
          <c:layout>
            <c:manualLayout>
              <c:xMode val="edge"/>
              <c:yMode val="edge"/>
              <c:x val="0.50756400942989233"/>
              <c:y val="0.92423360660164389"/>
            </c:manualLayout>
          </c:layout>
          <c:overlay val="0"/>
          <c:spPr>
            <a:noFill/>
            <a:ln w="27228">
              <a:noFill/>
            </a:ln>
          </c:spPr>
        </c:title>
        <c:numFmt formatCode="General" sourceLinked="1"/>
        <c:majorTickMark val="out"/>
        <c:minorTickMark val="none"/>
        <c:tickLblPos val="nextTo"/>
        <c:spPr>
          <a:ln w="13615">
            <a:solidFill>
              <a:schemeClr val="tx1"/>
            </a:solidFill>
            <a:prstDash val="solid"/>
          </a:ln>
        </c:spPr>
        <c:txPr>
          <a:bodyPr rot="-5400000" vert="horz"/>
          <a:lstStyle/>
          <a:p>
            <a:pPr>
              <a:defRPr sz="1399" b="1" i="0" u="none" strike="noStrike" baseline="0">
                <a:solidFill>
                  <a:schemeClr val="tx2"/>
                </a:solidFill>
                <a:latin typeface="+mn-lt"/>
                <a:ea typeface="Times New Roman"/>
                <a:cs typeface="Times New Roman"/>
              </a:defRPr>
            </a:pPr>
            <a:endParaRPr lang="en-US"/>
          </a:p>
        </c:txPr>
        <c:crossAx val="1"/>
        <c:crosses val="autoZero"/>
        <c:auto val="1"/>
        <c:lblAlgn val="ctr"/>
        <c:lblOffset val="100"/>
        <c:noMultiLvlLbl val="0"/>
      </c:catAx>
      <c:valAx>
        <c:axId val="1"/>
        <c:scaling>
          <c:orientation val="minMax"/>
          <c:max val="100"/>
        </c:scaling>
        <c:delete val="0"/>
        <c:axPos val="l"/>
        <c:majorGridlines>
          <c:spPr>
            <a:ln w="13615">
              <a:solidFill>
                <a:srgbClr val="FFFFFF"/>
              </a:solidFill>
              <a:prstDash val="solid"/>
            </a:ln>
          </c:spPr>
        </c:majorGridlines>
        <c:title>
          <c:tx>
            <c:rich>
              <a:bodyPr/>
              <a:lstStyle/>
              <a:p>
                <a:pPr>
                  <a:defRPr sz="2008" b="1" i="0" u="none" strike="noStrike" baseline="0">
                    <a:solidFill>
                      <a:srgbClr val="000000"/>
                    </a:solidFill>
                    <a:latin typeface="Calibri"/>
                    <a:ea typeface="Calibri"/>
                    <a:cs typeface="Calibri"/>
                  </a:defRPr>
                </a:pPr>
                <a:r>
                  <a:rPr lang="en-US" dirty="0"/>
                  <a:t>% with Evidence of Immunizations</a:t>
                </a:r>
              </a:p>
            </c:rich>
          </c:tx>
          <c:layout>
            <c:manualLayout>
              <c:xMode val="edge"/>
              <c:yMode val="edge"/>
              <c:x val="4.169560207413097E-2"/>
              <c:y val="0.10518667640771708"/>
            </c:manualLayout>
          </c:layout>
          <c:overlay val="0"/>
          <c:spPr>
            <a:noFill/>
            <a:ln w="27228">
              <a:noFill/>
            </a:ln>
          </c:spPr>
        </c:title>
        <c:numFmt formatCode="General" sourceLinked="1"/>
        <c:majorTickMark val="out"/>
        <c:minorTickMark val="none"/>
        <c:tickLblPos val="nextTo"/>
        <c:spPr>
          <a:ln w="13615">
            <a:solidFill>
              <a:schemeClr val="tx1"/>
            </a:solidFill>
            <a:prstDash val="solid"/>
          </a:ln>
        </c:spPr>
        <c:txPr>
          <a:bodyPr rot="0" vert="horz"/>
          <a:lstStyle/>
          <a:p>
            <a:pPr>
              <a:defRPr sz="1799" b="1" i="0" u="none" strike="noStrike" baseline="0">
                <a:solidFill>
                  <a:schemeClr val="tx2"/>
                </a:solidFill>
                <a:latin typeface="+mn-lt"/>
                <a:ea typeface="Times New Roman"/>
                <a:cs typeface="Times New Roman"/>
              </a:defRPr>
            </a:pPr>
            <a:endParaRPr lang="en-US"/>
          </a:p>
        </c:txPr>
        <c:crossAx val="119385968"/>
        <c:crosses val="autoZero"/>
        <c:crossBetween val="between"/>
      </c:valAx>
      <c:spPr>
        <a:noFill/>
        <a:ln w="12690">
          <a:solidFill>
            <a:srgbClr val="FFFFFF"/>
          </a:solidFill>
          <a:prstDash val="solid"/>
        </a:ln>
      </c:spPr>
    </c:plotArea>
    <c:legend>
      <c:legendPos val="r"/>
      <c:legendEntry>
        <c:idx val="0"/>
        <c:txPr>
          <a:bodyPr/>
          <a:lstStyle/>
          <a:p>
            <a:pPr>
              <a:defRPr sz="1576" b="1" i="0" u="none" strike="noStrike" baseline="0">
                <a:solidFill>
                  <a:schemeClr val="tx2"/>
                </a:solidFill>
                <a:latin typeface="+mn-lt"/>
                <a:ea typeface="Times New Roman"/>
                <a:cs typeface="Times New Roman"/>
              </a:defRPr>
            </a:pPr>
            <a:endParaRPr lang="en-US"/>
          </a:p>
        </c:txPr>
      </c:legendEntry>
      <c:legendEntry>
        <c:idx val="1"/>
        <c:txPr>
          <a:bodyPr/>
          <a:lstStyle/>
          <a:p>
            <a:pPr>
              <a:defRPr sz="1576" b="1" i="0" u="none" strike="noStrike" baseline="0">
                <a:solidFill>
                  <a:schemeClr val="tx2"/>
                </a:solidFill>
                <a:latin typeface="+mn-lt"/>
                <a:ea typeface="Times New Roman"/>
                <a:cs typeface="Times New Roman"/>
              </a:defRPr>
            </a:pPr>
            <a:endParaRPr lang="en-US"/>
          </a:p>
        </c:txPr>
      </c:legendEntry>
      <c:layout>
        <c:manualLayout>
          <c:xMode val="edge"/>
          <c:yMode val="edge"/>
          <c:x val="0.85372734028606978"/>
          <c:y val="0"/>
          <c:w val="0.1199506795478773"/>
          <c:h val="0.13777302528541957"/>
        </c:manualLayout>
      </c:layout>
      <c:overlay val="0"/>
      <c:spPr>
        <a:noFill/>
        <a:ln w="27228">
          <a:noFill/>
        </a:ln>
      </c:spPr>
      <c:txPr>
        <a:bodyPr/>
        <a:lstStyle/>
        <a:p>
          <a:pPr>
            <a:defRPr sz="1576" b="1" i="0" u="none" strike="noStrike" baseline="0">
              <a:solidFill>
                <a:schemeClr val="tx2"/>
              </a:solidFill>
              <a:latin typeface="+mn-lt"/>
              <a:ea typeface="Times New Roman"/>
              <a:cs typeface="Times New Roman"/>
            </a:defRPr>
          </a:pPr>
          <a:endParaRPr lang="en-US"/>
        </a:p>
      </c:txPr>
    </c:legend>
    <c:plotVisOnly val="1"/>
    <c:dispBlanksAs val="gap"/>
    <c:showDLblsOverMax val="0"/>
  </c:chart>
  <c:spPr>
    <a:noFill/>
    <a:ln>
      <a:noFill/>
    </a:ln>
  </c:spPr>
  <c:txPr>
    <a:bodyPr/>
    <a:lstStyle/>
    <a:p>
      <a:pPr>
        <a:defRPr sz="2090"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2012</c:v>
                </c:pt>
              </c:strCache>
            </c:strRef>
          </c:tx>
          <c:spPr>
            <a:ln w="31750" cap="rnd">
              <a:solidFill>
                <a:schemeClr val="accent1"/>
              </a:solidFill>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Sheet1!$B$2:$B$13</c:f>
              <c:numCache>
                <c:formatCode>General</c:formatCode>
                <c:ptCount val="12"/>
                <c:pt idx="0">
                  <c:v>122</c:v>
                </c:pt>
                <c:pt idx="1">
                  <c:v>169</c:v>
                </c:pt>
                <c:pt idx="2">
                  <c:v>125</c:v>
                </c:pt>
                <c:pt idx="3">
                  <c:v>138</c:v>
                </c:pt>
                <c:pt idx="4">
                  <c:v>151</c:v>
                </c:pt>
                <c:pt idx="5">
                  <c:v>211</c:v>
                </c:pt>
                <c:pt idx="6">
                  <c:v>180</c:v>
                </c:pt>
                <c:pt idx="7">
                  <c:v>255</c:v>
                </c:pt>
                <c:pt idx="8">
                  <c:v>266</c:v>
                </c:pt>
                <c:pt idx="9">
                  <c:v>210</c:v>
                </c:pt>
                <c:pt idx="10">
                  <c:v>231</c:v>
                </c:pt>
                <c:pt idx="11">
                  <c:v>206</c:v>
                </c:pt>
              </c:numCache>
            </c:numRef>
          </c:val>
          <c:smooth val="0"/>
          <c:extLst>
            <c:ext xmlns:c16="http://schemas.microsoft.com/office/drawing/2014/chart" uri="{C3380CC4-5D6E-409C-BE32-E72D297353CC}">
              <c16:uniqueId val="{00000000-E88A-4FC2-AA6C-F4C1A614BA2D}"/>
            </c:ext>
          </c:extLst>
        </c:ser>
        <c:ser>
          <c:idx val="1"/>
          <c:order val="1"/>
          <c:tx>
            <c:strRef>
              <c:f>Sheet1!$C$1</c:f>
              <c:strCache>
                <c:ptCount val="1"/>
                <c:pt idx="0">
                  <c:v>2013</c:v>
                </c:pt>
              </c:strCache>
            </c:strRef>
          </c:tx>
          <c:spPr>
            <a:ln w="31750" cap="rnd">
              <a:solidFill>
                <a:schemeClr val="accent2"/>
              </a:solidFill>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Sheet1!$C$2:$C$13</c:f>
              <c:numCache>
                <c:formatCode>General</c:formatCode>
                <c:ptCount val="12"/>
                <c:pt idx="0">
                  <c:v>117</c:v>
                </c:pt>
                <c:pt idx="1">
                  <c:v>196</c:v>
                </c:pt>
                <c:pt idx="2">
                  <c:v>245</c:v>
                </c:pt>
                <c:pt idx="3">
                  <c:v>184</c:v>
                </c:pt>
                <c:pt idx="4">
                  <c:v>175</c:v>
                </c:pt>
                <c:pt idx="5">
                  <c:v>222</c:v>
                </c:pt>
                <c:pt idx="6">
                  <c:v>252</c:v>
                </c:pt>
                <c:pt idx="7">
                  <c:v>154</c:v>
                </c:pt>
                <c:pt idx="8">
                  <c:v>105</c:v>
                </c:pt>
                <c:pt idx="9">
                  <c:v>94</c:v>
                </c:pt>
                <c:pt idx="10">
                  <c:v>223</c:v>
                </c:pt>
                <c:pt idx="11">
                  <c:v>193</c:v>
                </c:pt>
              </c:numCache>
            </c:numRef>
          </c:val>
          <c:smooth val="0"/>
          <c:extLst>
            <c:ext xmlns:c16="http://schemas.microsoft.com/office/drawing/2014/chart" uri="{C3380CC4-5D6E-409C-BE32-E72D297353CC}">
              <c16:uniqueId val="{00000001-E88A-4FC2-AA6C-F4C1A614BA2D}"/>
            </c:ext>
          </c:extLst>
        </c:ser>
        <c:ser>
          <c:idx val="2"/>
          <c:order val="2"/>
          <c:tx>
            <c:strRef>
              <c:f>Sheet1!$D$1</c:f>
              <c:strCache>
                <c:ptCount val="1"/>
                <c:pt idx="0">
                  <c:v>2014</c:v>
                </c:pt>
              </c:strCache>
            </c:strRef>
          </c:tx>
          <c:spPr>
            <a:ln w="31750" cap="rnd">
              <a:solidFill>
                <a:schemeClr val="accent3"/>
              </a:solidFill>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Sheet1!$D$2:$D$13</c:f>
              <c:numCache>
                <c:formatCode>General</c:formatCode>
                <c:ptCount val="12"/>
                <c:pt idx="0">
                  <c:v>151</c:v>
                </c:pt>
                <c:pt idx="1">
                  <c:v>156</c:v>
                </c:pt>
                <c:pt idx="2">
                  <c:v>241</c:v>
                </c:pt>
                <c:pt idx="3">
                  <c:v>227</c:v>
                </c:pt>
                <c:pt idx="4">
                  <c:v>164</c:v>
                </c:pt>
                <c:pt idx="5">
                  <c:v>299</c:v>
                </c:pt>
                <c:pt idx="6">
                  <c:v>248</c:v>
                </c:pt>
                <c:pt idx="7">
                  <c:v>174</c:v>
                </c:pt>
                <c:pt idx="8">
                  <c:v>173</c:v>
                </c:pt>
                <c:pt idx="9">
                  <c:v>236</c:v>
                </c:pt>
                <c:pt idx="10">
                  <c:v>227</c:v>
                </c:pt>
                <c:pt idx="11">
                  <c:v>209</c:v>
                </c:pt>
              </c:numCache>
            </c:numRef>
          </c:val>
          <c:smooth val="0"/>
          <c:extLst>
            <c:ext xmlns:c16="http://schemas.microsoft.com/office/drawing/2014/chart" uri="{C3380CC4-5D6E-409C-BE32-E72D297353CC}">
              <c16:uniqueId val="{00000002-E88A-4FC2-AA6C-F4C1A614BA2D}"/>
            </c:ext>
          </c:extLst>
        </c:ser>
        <c:ser>
          <c:idx val="3"/>
          <c:order val="3"/>
          <c:tx>
            <c:strRef>
              <c:f>Sheet1!$E$1</c:f>
              <c:strCache>
                <c:ptCount val="1"/>
                <c:pt idx="0">
                  <c:v>2015</c:v>
                </c:pt>
              </c:strCache>
            </c:strRef>
          </c:tx>
          <c:spPr>
            <a:ln w="31750" cap="rnd">
              <a:solidFill>
                <a:schemeClr val="accent4"/>
              </a:solidFill>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Sheet1!$E$2:$E$13</c:f>
              <c:numCache>
                <c:formatCode>General</c:formatCode>
                <c:ptCount val="12"/>
                <c:pt idx="0">
                  <c:v>159</c:v>
                </c:pt>
                <c:pt idx="1">
                  <c:v>116</c:v>
                </c:pt>
                <c:pt idx="2">
                  <c:v>159</c:v>
                </c:pt>
                <c:pt idx="3">
                  <c:v>209</c:v>
                </c:pt>
                <c:pt idx="4">
                  <c:v>174</c:v>
                </c:pt>
                <c:pt idx="5">
                  <c:v>181</c:v>
                </c:pt>
                <c:pt idx="6">
                  <c:v>248</c:v>
                </c:pt>
                <c:pt idx="7">
                  <c:v>135</c:v>
                </c:pt>
                <c:pt idx="8">
                  <c:v>361</c:v>
                </c:pt>
                <c:pt idx="9">
                  <c:v>180</c:v>
                </c:pt>
                <c:pt idx="10">
                  <c:v>175</c:v>
                </c:pt>
                <c:pt idx="11">
                  <c:v>156</c:v>
                </c:pt>
              </c:numCache>
            </c:numRef>
          </c:val>
          <c:smooth val="0"/>
          <c:extLst>
            <c:ext xmlns:c16="http://schemas.microsoft.com/office/drawing/2014/chart" uri="{C3380CC4-5D6E-409C-BE32-E72D297353CC}">
              <c16:uniqueId val="{00000003-E88A-4FC2-AA6C-F4C1A614BA2D}"/>
            </c:ext>
          </c:extLst>
        </c:ser>
        <c:ser>
          <c:idx val="4"/>
          <c:order val="4"/>
          <c:tx>
            <c:strRef>
              <c:f>Sheet1!$F$1</c:f>
              <c:strCache>
                <c:ptCount val="1"/>
                <c:pt idx="0">
                  <c:v>2016</c:v>
                </c:pt>
              </c:strCache>
            </c:strRef>
          </c:tx>
          <c:spPr>
            <a:ln w="31750" cap="rnd">
              <a:solidFill>
                <a:schemeClr val="accent6">
                  <a:lumMod val="60000"/>
                  <a:lumOff val="40000"/>
                </a:schemeClr>
              </a:solidFill>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Sheet1!$F$2:$F$13</c:f>
              <c:numCache>
                <c:formatCode>General</c:formatCode>
                <c:ptCount val="12"/>
                <c:pt idx="0">
                  <c:v>98</c:v>
                </c:pt>
                <c:pt idx="1">
                  <c:v>176</c:v>
                </c:pt>
                <c:pt idx="2">
                  <c:v>329</c:v>
                </c:pt>
                <c:pt idx="3">
                  <c:v>253</c:v>
                </c:pt>
                <c:pt idx="4">
                  <c:v>242</c:v>
                </c:pt>
                <c:pt idx="5">
                  <c:v>236</c:v>
                </c:pt>
                <c:pt idx="6">
                  <c:v>223</c:v>
                </c:pt>
                <c:pt idx="7">
                  <c:v>415</c:v>
                </c:pt>
                <c:pt idx="8">
                  <c:v>312</c:v>
                </c:pt>
                <c:pt idx="9">
                  <c:v>327</c:v>
                </c:pt>
                <c:pt idx="10">
                  <c:v>293</c:v>
                </c:pt>
                <c:pt idx="11">
                  <c:v>282</c:v>
                </c:pt>
              </c:numCache>
            </c:numRef>
          </c:val>
          <c:smooth val="0"/>
          <c:extLst>
            <c:ext xmlns:c16="http://schemas.microsoft.com/office/drawing/2014/chart" uri="{C3380CC4-5D6E-409C-BE32-E72D297353CC}">
              <c16:uniqueId val="{00000004-E88A-4FC2-AA6C-F4C1A614BA2D}"/>
            </c:ext>
          </c:extLst>
        </c:ser>
        <c:dLbls>
          <c:showLegendKey val="0"/>
          <c:showVal val="0"/>
          <c:showCatName val="0"/>
          <c:showSerName val="0"/>
          <c:showPercent val="0"/>
          <c:showBubbleSize val="0"/>
        </c:dLbls>
        <c:smooth val="0"/>
        <c:axId val="119084192"/>
        <c:axId val="1"/>
      </c:lineChart>
      <c:catAx>
        <c:axId val="119084192"/>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190841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239579232283468"/>
          <c:y val="0.17499986620325625"/>
          <c:w val="0.54895853838582676"/>
          <c:h val="0.82343775692435062"/>
        </c:manualLayout>
      </c:layout>
      <c:pieChart>
        <c:varyColors val="1"/>
        <c:ser>
          <c:idx val="0"/>
          <c:order val="0"/>
          <c:tx>
            <c:strRef>
              <c:f>Sheet1!$B$1</c:f>
              <c:strCache>
                <c:ptCount val="1"/>
                <c:pt idx="0">
                  <c:v>Sales</c:v>
                </c:pt>
              </c:strCache>
            </c:strRef>
          </c:tx>
          <c:dPt>
            <c:idx val="0"/>
            <c:bubble3D val="0"/>
            <c:spPr>
              <a:solidFill>
                <a:srgbClr val="FFC000"/>
              </a:solidFill>
              <a:ln w="19030">
                <a:solidFill>
                  <a:schemeClr val="lt1"/>
                </a:solidFill>
              </a:ln>
              <a:effectLst/>
            </c:spPr>
            <c:extLst>
              <c:ext xmlns:c16="http://schemas.microsoft.com/office/drawing/2014/chart" uri="{C3380CC4-5D6E-409C-BE32-E72D297353CC}">
                <c16:uniqueId val="{00000000-FBA0-4A9D-919B-FD333C13D30F}"/>
              </c:ext>
            </c:extLst>
          </c:dPt>
          <c:dPt>
            <c:idx val="1"/>
            <c:bubble3D val="0"/>
            <c:spPr>
              <a:solidFill>
                <a:srgbClr val="9999FF"/>
              </a:solidFill>
              <a:ln w="19030">
                <a:solidFill>
                  <a:schemeClr val="lt1"/>
                </a:solidFill>
              </a:ln>
              <a:effectLst/>
            </c:spPr>
            <c:extLst>
              <c:ext xmlns:c16="http://schemas.microsoft.com/office/drawing/2014/chart" uri="{C3380CC4-5D6E-409C-BE32-E72D297353CC}">
                <c16:uniqueId val="{00000001-FBA0-4A9D-919B-FD333C13D30F}"/>
              </c:ext>
            </c:extLst>
          </c:dPt>
          <c:dPt>
            <c:idx val="2"/>
            <c:bubble3D val="0"/>
            <c:spPr>
              <a:solidFill>
                <a:srgbClr val="C00000"/>
              </a:solidFill>
              <a:ln w="19030">
                <a:solidFill>
                  <a:schemeClr val="lt1"/>
                </a:solidFill>
              </a:ln>
              <a:effectLst/>
            </c:spPr>
            <c:extLst>
              <c:ext xmlns:c16="http://schemas.microsoft.com/office/drawing/2014/chart" uri="{C3380CC4-5D6E-409C-BE32-E72D297353CC}">
                <c16:uniqueId val="{00000002-FBA0-4A9D-919B-FD333C13D30F}"/>
              </c:ext>
            </c:extLst>
          </c:dPt>
          <c:dPt>
            <c:idx val="3"/>
            <c:bubble3D val="0"/>
            <c:spPr>
              <a:solidFill>
                <a:srgbClr val="00FFFF"/>
              </a:solidFill>
              <a:ln w="19030">
                <a:solidFill>
                  <a:schemeClr val="lt1"/>
                </a:solidFill>
              </a:ln>
              <a:effectLst/>
            </c:spPr>
            <c:extLst>
              <c:ext xmlns:c16="http://schemas.microsoft.com/office/drawing/2014/chart" uri="{C3380CC4-5D6E-409C-BE32-E72D297353CC}">
                <c16:uniqueId val="{00000003-FBA0-4A9D-919B-FD333C13D30F}"/>
              </c:ext>
            </c:extLst>
          </c:dPt>
          <c:dPt>
            <c:idx val="4"/>
            <c:bubble3D val="0"/>
            <c:spPr>
              <a:solidFill>
                <a:srgbClr val="FF0000"/>
              </a:solidFill>
              <a:ln w="19030">
                <a:solidFill>
                  <a:schemeClr val="lt1"/>
                </a:solidFill>
              </a:ln>
              <a:effectLst/>
            </c:spPr>
            <c:extLst>
              <c:ext xmlns:c16="http://schemas.microsoft.com/office/drawing/2014/chart" uri="{C3380CC4-5D6E-409C-BE32-E72D297353CC}">
                <c16:uniqueId val="{00000004-FBA0-4A9D-919B-FD333C13D30F}"/>
              </c:ext>
            </c:extLst>
          </c:dPt>
          <c:dPt>
            <c:idx val="5"/>
            <c:bubble3D val="0"/>
            <c:spPr>
              <a:solidFill>
                <a:srgbClr val="F4B183"/>
              </a:solidFill>
              <a:ln w="19030">
                <a:solidFill>
                  <a:schemeClr val="lt1"/>
                </a:solidFill>
              </a:ln>
              <a:effectLst/>
            </c:spPr>
            <c:extLst>
              <c:ext xmlns:c16="http://schemas.microsoft.com/office/drawing/2014/chart" uri="{C3380CC4-5D6E-409C-BE32-E72D297353CC}">
                <c16:uniqueId val="{00000005-FBA0-4A9D-919B-FD333C13D30F}"/>
              </c:ext>
            </c:extLst>
          </c:dPt>
          <c:dPt>
            <c:idx val="6"/>
            <c:bubble3D val="0"/>
            <c:spPr>
              <a:solidFill>
                <a:schemeClr val="bg1">
                  <a:lumMod val="65000"/>
                </a:schemeClr>
              </a:solidFill>
              <a:ln w="19030">
                <a:solidFill>
                  <a:schemeClr val="lt1"/>
                </a:solidFill>
              </a:ln>
              <a:effectLst/>
            </c:spPr>
            <c:extLst>
              <c:ext xmlns:c16="http://schemas.microsoft.com/office/drawing/2014/chart" uri="{C3380CC4-5D6E-409C-BE32-E72D297353CC}">
                <c16:uniqueId val="{00000006-FBA0-4A9D-919B-FD333C13D30F}"/>
              </c:ext>
            </c:extLst>
          </c:dPt>
          <c:dLbls>
            <c:dLbl>
              <c:idx val="0"/>
              <c:layout>
                <c:manualLayout>
                  <c:x val="5.603592519685039E-3"/>
                  <c:y val="-0.10177521519591443"/>
                </c:manualLayout>
              </c:layout>
              <c:tx>
                <c:rich>
                  <a:bodyPr/>
                  <a:lstStyle/>
                  <a:p>
                    <a:r>
                      <a:rPr lang="en-US" baseline="0" dirty="0" smtClean="0"/>
                      <a:t>Somalia, </a:t>
                    </a:r>
                  </a:p>
                  <a:p>
                    <a:r>
                      <a:rPr lang="en-US" baseline="0" dirty="0" smtClean="0"/>
                      <a:t>1425 (45%)</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BA0-4A9D-919B-FD333C13D30F}"/>
                </c:ext>
              </c:extLst>
            </c:dLbl>
            <c:dLbl>
              <c:idx val="1"/>
              <c:layout>
                <c:manualLayout>
                  <c:x val="-0.11286306594488189"/>
                  <c:y val="-1.0672735563931128E-2"/>
                </c:manualLayout>
              </c:layout>
              <c:tx>
                <c:rich>
                  <a:bodyPr/>
                  <a:lstStyle/>
                  <a:p>
                    <a:r>
                      <a:rPr lang="en-US" baseline="0" dirty="0" smtClean="0"/>
                      <a:t>Burma,</a:t>
                    </a:r>
                  </a:p>
                  <a:p>
                    <a:r>
                      <a:rPr lang="en-US" baseline="0" dirty="0" smtClean="0"/>
                      <a:t>658 (21%)</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BA0-4A9D-919B-FD333C13D30F}"/>
                </c:ext>
              </c:extLst>
            </c:dLbl>
            <c:dLbl>
              <c:idx val="2"/>
              <c:layout>
                <c:manualLayout>
                  <c:x val="-6.8937376968503938E-2"/>
                  <c:y val="1.2907787099668609E-2"/>
                </c:manualLayout>
              </c:layout>
              <c:tx>
                <c:rich>
                  <a:bodyPr/>
                  <a:lstStyle/>
                  <a:p>
                    <a:r>
                      <a:rPr lang="en-US" baseline="0" dirty="0" smtClean="0"/>
                      <a:t>Ethiopia,</a:t>
                    </a:r>
                  </a:p>
                  <a:p>
                    <a:r>
                      <a:rPr lang="en-US" baseline="0" dirty="0" smtClean="0"/>
                      <a:t>291 (9%)</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BA0-4A9D-919B-FD333C13D30F}"/>
                </c:ext>
              </c:extLst>
            </c:dLbl>
            <c:dLbl>
              <c:idx val="3"/>
              <c:layout>
                <c:manualLayout>
                  <c:x val="-4.5442667322834647E-2"/>
                  <c:y val="-5.7006271099515803E-2"/>
                </c:manualLayout>
              </c:layout>
              <c:tx>
                <c:rich>
                  <a:bodyPr/>
                  <a:lstStyle/>
                  <a:p>
                    <a:r>
                      <a:rPr lang="en-US" baseline="0" dirty="0" smtClean="0"/>
                      <a:t>Iraq,</a:t>
                    </a:r>
                  </a:p>
                  <a:p>
                    <a:r>
                      <a:rPr lang="en-US" baseline="0" dirty="0" smtClean="0"/>
                      <a:t>193 (6%)</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BA0-4A9D-919B-FD333C13D30F}"/>
                </c:ext>
              </c:extLst>
            </c:dLbl>
            <c:dLbl>
              <c:idx val="4"/>
              <c:layout>
                <c:manualLayout>
                  <c:x val="9.9082800196850385E-3"/>
                  <c:y val="-7.8785612771554339E-2"/>
                </c:manualLayout>
              </c:layout>
              <c:tx>
                <c:rich>
                  <a:bodyPr/>
                  <a:lstStyle/>
                  <a:p>
                    <a:r>
                      <a:rPr lang="en-US" baseline="0" dirty="0" smtClean="0"/>
                      <a:t>Bhutan,</a:t>
                    </a:r>
                  </a:p>
                  <a:p>
                    <a:r>
                      <a:rPr lang="en-US" baseline="0" dirty="0" smtClean="0"/>
                      <a:t>128 (4%)</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FBA0-4A9D-919B-FD333C13D30F}"/>
                </c:ext>
              </c:extLst>
            </c:dLbl>
            <c:dLbl>
              <c:idx val="5"/>
              <c:layout>
                <c:manualLayout>
                  <c:x val="5.5409079724409449E-2"/>
                  <c:y val="-0.13456907390692213"/>
                </c:manualLayout>
              </c:layout>
              <c:tx>
                <c:rich>
                  <a:bodyPr/>
                  <a:lstStyle/>
                  <a:p>
                    <a:r>
                      <a:rPr lang="en-US" baseline="0" dirty="0" smtClean="0"/>
                      <a:t>DR Congo,</a:t>
                    </a:r>
                  </a:p>
                  <a:p>
                    <a:r>
                      <a:rPr lang="en-US" baseline="0" dirty="0" smtClean="0"/>
                      <a:t>104 (3%)</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FBA0-4A9D-919B-FD333C13D30F}"/>
                </c:ext>
              </c:extLst>
            </c:dLbl>
            <c:dLbl>
              <c:idx val="6"/>
              <c:layout>
                <c:manualLayout>
                  <c:x val="9.9110605011250338E-2"/>
                  <c:y val="-4.0913974129892811E-2"/>
                </c:manualLayout>
              </c:layout>
              <c:tx>
                <c:rich>
                  <a:bodyPr/>
                  <a:lstStyle/>
                  <a:p>
                    <a:r>
                      <a:rPr lang="en-US" baseline="0" dirty="0" smtClean="0"/>
                      <a:t>Other*,</a:t>
                    </a:r>
                  </a:p>
                  <a:p>
                    <a:r>
                      <a:rPr lang="en-US" baseline="0" dirty="0" smtClean="0"/>
                      <a:t>386 (12%)</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FBA0-4A9D-919B-FD333C13D30F}"/>
                </c:ext>
              </c:extLst>
            </c:dLbl>
            <c:spPr>
              <a:noFill/>
              <a:ln>
                <a:noFill/>
              </a:ln>
              <a:effectLst/>
            </c:spPr>
            <c:txPr>
              <a:bodyPr rot="0" spcFirstLastPara="1" vertOverflow="ellipsis" vert="horz" wrap="square" lIns="38100" tIns="19050" rIns="38100" bIns="19050" anchor="ctr" anchorCtr="1">
                <a:spAutoFit/>
              </a:bodyPr>
              <a:lstStyle/>
              <a:p>
                <a:pPr>
                  <a:defRPr sz="1598" b="1" i="0" u="none" strike="noStrike" kern="1200" baseline="0">
                    <a:solidFill>
                      <a:schemeClr val="tx2"/>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accent1"/>
                  </a:solidFill>
                  <a:prstDash val="solid"/>
                </a:ln>
                <a:effectLst/>
              </c:spPr>
            </c:leaderLines>
            <c:extLst>
              <c:ext xmlns:c15="http://schemas.microsoft.com/office/drawing/2012/chart" uri="{CE6537A1-D6FC-4f65-9D91-7224C49458BB}"/>
            </c:extLst>
          </c:dLbls>
          <c:cat>
            <c:strRef>
              <c:f>Sheet1!$A$2:$A$8</c:f>
              <c:strCache>
                <c:ptCount val="7"/>
                <c:pt idx="0">
                  <c:v>Somalia</c:v>
                </c:pt>
                <c:pt idx="1">
                  <c:v>Burma</c:v>
                </c:pt>
                <c:pt idx="2">
                  <c:v>Ethiopia</c:v>
                </c:pt>
                <c:pt idx="3">
                  <c:v>Iraq</c:v>
                </c:pt>
                <c:pt idx="4">
                  <c:v>Bhutan</c:v>
                </c:pt>
                <c:pt idx="5">
                  <c:v>DR Congo</c:v>
                </c:pt>
                <c:pt idx="6">
                  <c:v>Other*</c:v>
                </c:pt>
              </c:strCache>
            </c:strRef>
          </c:cat>
          <c:val>
            <c:numRef>
              <c:f>Sheet1!$B$2:$B$8</c:f>
              <c:numCache>
                <c:formatCode>General</c:formatCode>
                <c:ptCount val="7"/>
                <c:pt idx="0">
                  <c:v>1425</c:v>
                </c:pt>
                <c:pt idx="1">
                  <c:v>658</c:v>
                </c:pt>
                <c:pt idx="2">
                  <c:v>291</c:v>
                </c:pt>
                <c:pt idx="3">
                  <c:v>193</c:v>
                </c:pt>
                <c:pt idx="4">
                  <c:v>128</c:v>
                </c:pt>
                <c:pt idx="5">
                  <c:v>104</c:v>
                </c:pt>
                <c:pt idx="6">
                  <c:v>386</c:v>
                </c:pt>
              </c:numCache>
            </c:numRef>
          </c:val>
          <c:extLst>
            <c:ext xmlns:c16="http://schemas.microsoft.com/office/drawing/2014/chart" uri="{C3380CC4-5D6E-409C-BE32-E72D297353CC}">
              <c16:uniqueId val="{00000007-FBA0-4A9D-919B-FD333C13D30F}"/>
            </c:ext>
          </c:extLst>
        </c:ser>
        <c:dLbls>
          <c:showLegendKey val="0"/>
          <c:showVal val="0"/>
          <c:showCatName val="0"/>
          <c:showSerName val="0"/>
          <c:showPercent val="0"/>
          <c:showBubbleSize val="0"/>
          <c:showLeaderLines val="1"/>
        </c:dLbls>
        <c:firstSliceAng val="0"/>
      </c:pieChart>
      <c:spPr>
        <a:noFill/>
        <a:ln w="25374">
          <a:noFill/>
        </a:ln>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22222222222223"/>
          <c:y val="3.4285714285714287E-2"/>
          <c:w val="0.61111111111111116"/>
          <c:h val="0.84"/>
        </c:manualLayout>
      </c:layout>
      <c:barChart>
        <c:barDir val="col"/>
        <c:grouping val="clustered"/>
        <c:varyColors val="0"/>
        <c:ser>
          <c:idx val="0"/>
          <c:order val="0"/>
          <c:tx>
            <c:strRef>
              <c:f>Sheet1!$A$2</c:f>
              <c:strCache>
                <c:ptCount val="1"/>
                <c:pt idx="0">
                  <c:v>Somalia</c:v>
                </c:pt>
              </c:strCache>
            </c:strRef>
          </c:tx>
          <c:spPr>
            <a:solidFill>
              <a:srgbClr val="FFC000"/>
            </a:solidFill>
            <a:ln>
              <a:noFill/>
            </a:ln>
            <a:effectLst/>
          </c:spPr>
          <c:invertIfNegative val="0"/>
          <c:dPt>
            <c:idx val="0"/>
            <c:invertIfNegative val="0"/>
            <c:bubble3D val="0"/>
            <c:extLst>
              <c:ext xmlns:c16="http://schemas.microsoft.com/office/drawing/2014/chart" uri="{C3380CC4-5D6E-409C-BE32-E72D297353CC}">
                <c16:uniqueId val="{00000000-8C9A-43CA-9AB9-5545781094C4}"/>
              </c:ext>
            </c:extLst>
          </c:dPt>
          <c:cat>
            <c:strRef>
              <c:f>Sheet1!$B$1:$B$1</c:f>
              <c:strCache>
                <c:ptCount val="1"/>
                <c:pt idx="0">
                  <c:v>Hennepin</c:v>
                </c:pt>
              </c:strCache>
            </c:strRef>
          </c:cat>
          <c:val>
            <c:numRef>
              <c:f>Sheet1!$B$2:$B$2</c:f>
              <c:numCache>
                <c:formatCode>General</c:formatCode>
                <c:ptCount val="1"/>
                <c:pt idx="0">
                  <c:v>404</c:v>
                </c:pt>
              </c:numCache>
            </c:numRef>
          </c:val>
          <c:extLst>
            <c:ext xmlns:c16="http://schemas.microsoft.com/office/drawing/2014/chart" uri="{C3380CC4-5D6E-409C-BE32-E72D297353CC}">
              <c16:uniqueId val="{00000001-8C9A-43CA-9AB9-5545781094C4}"/>
            </c:ext>
          </c:extLst>
        </c:ser>
        <c:ser>
          <c:idx val="8"/>
          <c:order val="1"/>
          <c:tx>
            <c:strRef>
              <c:f>Sheet1!$A$3</c:f>
              <c:strCache>
                <c:ptCount val="1"/>
                <c:pt idx="0">
                  <c:v>Ethiopia</c:v>
                </c:pt>
              </c:strCache>
            </c:strRef>
          </c:tx>
          <c:spPr>
            <a:solidFill>
              <a:srgbClr val="C00000"/>
            </a:solidFill>
            <a:ln>
              <a:noFill/>
            </a:ln>
            <a:effectLst/>
          </c:spPr>
          <c:invertIfNegative val="0"/>
          <c:cat>
            <c:strRef>
              <c:f>Sheet1!$B$1:$B$1</c:f>
              <c:strCache>
                <c:ptCount val="1"/>
                <c:pt idx="0">
                  <c:v>Hennepin</c:v>
                </c:pt>
              </c:strCache>
            </c:strRef>
          </c:cat>
          <c:val>
            <c:numRef>
              <c:f>Sheet1!$B$3:$B$3</c:f>
              <c:numCache>
                <c:formatCode>General</c:formatCode>
                <c:ptCount val="1"/>
                <c:pt idx="0">
                  <c:v>63</c:v>
                </c:pt>
              </c:numCache>
            </c:numRef>
          </c:val>
          <c:extLst>
            <c:ext xmlns:c16="http://schemas.microsoft.com/office/drawing/2014/chart" uri="{C3380CC4-5D6E-409C-BE32-E72D297353CC}">
              <c16:uniqueId val="{00000002-8C9A-43CA-9AB9-5545781094C4}"/>
            </c:ext>
          </c:extLst>
        </c:ser>
        <c:ser>
          <c:idx val="1"/>
          <c:order val="2"/>
          <c:tx>
            <c:strRef>
              <c:f>Sheet1!$A$4</c:f>
              <c:strCache>
                <c:ptCount val="1"/>
                <c:pt idx="0">
                  <c:v>Afghanistan</c:v>
                </c:pt>
              </c:strCache>
            </c:strRef>
          </c:tx>
          <c:spPr>
            <a:solidFill>
              <a:srgbClr val="548235"/>
            </a:solidFill>
            <a:ln>
              <a:noFill/>
            </a:ln>
            <a:effectLst/>
          </c:spPr>
          <c:invertIfNegative val="0"/>
          <c:val>
            <c:numRef>
              <c:f>Sheet1!$B$4</c:f>
              <c:numCache>
                <c:formatCode>General</c:formatCode>
                <c:ptCount val="1"/>
                <c:pt idx="0">
                  <c:v>29</c:v>
                </c:pt>
              </c:numCache>
            </c:numRef>
          </c:val>
          <c:extLst>
            <c:ext xmlns:c16="http://schemas.microsoft.com/office/drawing/2014/chart" uri="{C3380CC4-5D6E-409C-BE32-E72D297353CC}">
              <c16:uniqueId val="{00000003-8C9A-43CA-9AB9-5545781094C4}"/>
            </c:ext>
          </c:extLst>
        </c:ser>
        <c:ser>
          <c:idx val="6"/>
          <c:order val="3"/>
          <c:tx>
            <c:strRef>
              <c:f>Sheet1!$A$5</c:f>
              <c:strCache>
                <c:ptCount val="1"/>
                <c:pt idx="0">
                  <c:v>Bhutan</c:v>
                </c:pt>
              </c:strCache>
            </c:strRef>
          </c:tx>
          <c:spPr>
            <a:solidFill>
              <a:srgbClr val="FF0000"/>
            </a:solidFill>
            <a:ln>
              <a:noFill/>
            </a:ln>
            <a:effectLst/>
          </c:spPr>
          <c:invertIfNegative val="0"/>
          <c:cat>
            <c:strRef>
              <c:f>Sheet1!$B$1:$B$1</c:f>
              <c:strCache>
                <c:ptCount val="1"/>
                <c:pt idx="0">
                  <c:v>Hennepin</c:v>
                </c:pt>
              </c:strCache>
            </c:strRef>
          </c:cat>
          <c:val>
            <c:numRef>
              <c:f>Sheet1!$B$5:$B$5</c:f>
              <c:numCache>
                <c:formatCode>General</c:formatCode>
                <c:ptCount val="1"/>
                <c:pt idx="0">
                  <c:v>25</c:v>
                </c:pt>
              </c:numCache>
            </c:numRef>
          </c:val>
          <c:extLst>
            <c:ext xmlns:c16="http://schemas.microsoft.com/office/drawing/2014/chart" uri="{C3380CC4-5D6E-409C-BE32-E72D297353CC}">
              <c16:uniqueId val="{00000004-8C9A-43CA-9AB9-5545781094C4}"/>
            </c:ext>
          </c:extLst>
        </c:ser>
        <c:ser>
          <c:idx val="4"/>
          <c:order val="4"/>
          <c:tx>
            <c:strRef>
              <c:f>Sheet1!$A$6</c:f>
              <c:strCache>
                <c:ptCount val="1"/>
                <c:pt idx="0">
                  <c:v>Other</c:v>
                </c:pt>
              </c:strCache>
            </c:strRef>
          </c:tx>
          <c:spPr>
            <a:solidFill>
              <a:schemeClr val="bg1">
                <a:lumMod val="75000"/>
              </a:schemeClr>
            </a:solidFill>
            <a:ln>
              <a:noFill/>
            </a:ln>
            <a:effectLst/>
          </c:spPr>
          <c:invertIfNegative val="0"/>
          <c:cat>
            <c:strRef>
              <c:f>Sheet1!$B$1:$B$1</c:f>
              <c:strCache>
                <c:ptCount val="1"/>
                <c:pt idx="0">
                  <c:v>Hennepin</c:v>
                </c:pt>
              </c:strCache>
            </c:strRef>
          </c:cat>
          <c:val>
            <c:numRef>
              <c:f>Sheet1!$B$6:$B$6</c:f>
              <c:numCache>
                <c:formatCode>General</c:formatCode>
                <c:ptCount val="1"/>
                <c:pt idx="0">
                  <c:v>110</c:v>
                </c:pt>
              </c:numCache>
            </c:numRef>
          </c:val>
          <c:extLst>
            <c:ext xmlns:c16="http://schemas.microsoft.com/office/drawing/2014/chart" uri="{C3380CC4-5D6E-409C-BE32-E72D297353CC}">
              <c16:uniqueId val="{00000005-8C9A-43CA-9AB9-5545781094C4}"/>
            </c:ext>
          </c:extLst>
        </c:ser>
        <c:dLbls>
          <c:showLegendKey val="0"/>
          <c:showVal val="0"/>
          <c:showCatName val="0"/>
          <c:showSerName val="0"/>
          <c:showPercent val="0"/>
          <c:showBubbleSize val="0"/>
        </c:dLbls>
        <c:gapWidth val="150"/>
        <c:axId val="129414576"/>
        <c:axId val="1"/>
      </c:barChart>
      <c:catAx>
        <c:axId val="129414576"/>
        <c:scaling>
          <c:orientation val="minMax"/>
        </c:scaling>
        <c:delete val="0"/>
        <c:axPos val="b"/>
        <c:numFmt formatCode="General" sourceLinked="1"/>
        <c:majorTickMark val="out"/>
        <c:minorTickMark val="none"/>
        <c:tickLblPos val="low"/>
        <c:spPr>
          <a:noFill/>
          <a:ln w="11412" cap="flat" cmpd="sng" algn="ctr">
            <a:solidFill>
              <a:srgbClr val="FFFF00"/>
            </a:solidFill>
            <a:prstDash val="solid"/>
            <a:round/>
          </a:ln>
          <a:effectLst/>
        </c:spPr>
        <c:txPr>
          <a:bodyPr rot="0" spcFirstLastPara="1" vertOverflow="ellipsis" wrap="square" anchor="ctr" anchorCtr="1"/>
          <a:lstStyle/>
          <a:p>
            <a:pPr>
              <a:defRPr sz="1198" b="1" i="0" u="none" strike="noStrike" kern="1200" baseline="0">
                <a:solidFill>
                  <a:schemeClr val="tx1"/>
                </a:solidFill>
                <a:latin typeface="+mn-lt"/>
                <a:ea typeface="Times New Roman"/>
                <a:cs typeface="Times New Roman"/>
              </a:defRPr>
            </a:pPr>
            <a:endParaRPr lang="en-US"/>
          </a:p>
        </c:txPr>
        <c:crossAx val="1"/>
        <c:crosses val="autoZero"/>
        <c:auto val="1"/>
        <c:lblAlgn val="ctr"/>
        <c:lblOffset val="100"/>
        <c:noMultiLvlLbl val="0"/>
      </c:catAx>
      <c:valAx>
        <c:axId val="1"/>
        <c:scaling>
          <c:orientation val="minMax"/>
          <c:max val="400"/>
        </c:scaling>
        <c:delete val="0"/>
        <c:axPos val="l"/>
        <c:numFmt formatCode="General" sourceLinked="1"/>
        <c:majorTickMark val="out"/>
        <c:minorTickMark val="none"/>
        <c:tickLblPos val="nextTo"/>
        <c:spPr>
          <a:noFill/>
          <a:ln w="11412" cap="flat" cmpd="sng" algn="ctr">
            <a:solidFill>
              <a:srgbClr val="FFFF00"/>
            </a:solidFill>
            <a:prstDash val="solid"/>
            <a:round/>
          </a:ln>
          <a:effectLst/>
        </c:spPr>
        <c:txPr>
          <a:bodyPr rot="0" spcFirstLastPara="1" vertOverflow="ellipsis" wrap="square" anchor="ctr" anchorCtr="1"/>
          <a:lstStyle/>
          <a:p>
            <a:pPr>
              <a:defRPr sz="1198" b="1" i="0" u="none" strike="noStrike" kern="1200" baseline="0">
                <a:solidFill>
                  <a:schemeClr val="tx1"/>
                </a:solidFill>
                <a:latin typeface="+mn-lt"/>
                <a:ea typeface="Times New Roman"/>
                <a:cs typeface="Times New Roman"/>
              </a:defRPr>
            </a:pPr>
            <a:endParaRPr lang="en-US"/>
          </a:p>
        </c:txPr>
        <c:crossAx val="129414576"/>
        <c:crosses val="autoZero"/>
        <c:crossBetween val="between"/>
        <c:majorUnit val="100"/>
      </c:valAx>
      <c:spPr>
        <a:noFill/>
        <a:ln w="25360">
          <a:noFill/>
        </a:ln>
      </c:spPr>
    </c:plotArea>
    <c:legend>
      <c:legendPos val="r"/>
      <c:layout>
        <c:manualLayout>
          <c:xMode val="edge"/>
          <c:yMode val="edge"/>
          <c:x val="0.73777777777777775"/>
          <c:y val="0.16139826470735744"/>
          <c:w val="0.23442216389617965"/>
          <c:h val="0.43624554892421896"/>
        </c:manualLayout>
      </c:layout>
      <c:overlay val="0"/>
      <c:spPr>
        <a:noFill/>
        <a:ln w="11412">
          <a:noFill/>
          <a:prstDash val="solid"/>
        </a:ln>
        <a:effectLst/>
      </c:spPr>
      <c:txPr>
        <a:bodyPr rot="0" spcFirstLastPara="1" vertOverflow="ellipsis" vert="horz" wrap="square" anchor="ctr" anchorCtr="1"/>
        <a:lstStyle/>
        <a:p>
          <a:pPr rtl="0">
            <a:defRPr sz="1198" b="1" i="0" u="none" strike="noStrike" kern="1200" baseline="0">
              <a:solidFill>
                <a:schemeClr val="tx1"/>
              </a:solidFill>
              <a:latin typeface="+mn-lt"/>
              <a:ea typeface="Times New Roman"/>
              <a:cs typeface="Times New Roman"/>
            </a:defRPr>
          </a:pPr>
          <a:endParaRPr lang="en-US"/>
        </a:p>
      </c:txPr>
    </c:legend>
    <c:plotVisOnly val="1"/>
    <c:dispBlanksAs val="gap"/>
    <c:showDLblsOverMax val="0"/>
  </c:chart>
  <c:spPr>
    <a:noFill/>
    <a:ln>
      <a:noFill/>
    </a:ln>
    <a:effectLst/>
  </c:spPr>
  <c:txPr>
    <a:bodyPr/>
    <a:lstStyle/>
    <a:p>
      <a:pPr>
        <a:defRPr sz="1617"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127610208816701E-2"/>
          <c:y val="4.2296072507552872E-2"/>
          <c:w val="0.64965197215777259"/>
          <c:h val="0.82779456193353473"/>
        </c:manualLayout>
      </c:layout>
      <c:barChart>
        <c:barDir val="col"/>
        <c:grouping val="clustered"/>
        <c:varyColors val="0"/>
        <c:ser>
          <c:idx val="5"/>
          <c:order val="0"/>
          <c:tx>
            <c:strRef>
              <c:f>Sheet1!$A$2</c:f>
              <c:strCache>
                <c:ptCount val="1"/>
                <c:pt idx="0">
                  <c:v>Burma</c:v>
                </c:pt>
              </c:strCache>
            </c:strRef>
          </c:tx>
          <c:spPr>
            <a:solidFill>
              <a:srgbClr val="BDA8C8"/>
            </a:solidFill>
            <a:ln>
              <a:noFill/>
            </a:ln>
            <a:effectLst/>
          </c:spPr>
          <c:invertIfNegative val="0"/>
          <c:cat>
            <c:strRef>
              <c:f>Sheet1!$B$1:$B$1</c:f>
              <c:strCache>
                <c:ptCount val="1"/>
                <c:pt idx="0">
                  <c:v>Ramsey</c:v>
                </c:pt>
              </c:strCache>
            </c:strRef>
          </c:cat>
          <c:val>
            <c:numRef>
              <c:f>Sheet1!$B$2:$B$2</c:f>
              <c:numCache>
                <c:formatCode>General</c:formatCode>
                <c:ptCount val="1"/>
                <c:pt idx="0">
                  <c:v>603</c:v>
                </c:pt>
              </c:numCache>
            </c:numRef>
          </c:val>
          <c:extLst>
            <c:ext xmlns:c16="http://schemas.microsoft.com/office/drawing/2014/chart" uri="{C3380CC4-5D6E-409C-BE32-E72D297353CC}">
              <c16:uniqueId val="{00000000-A74B-42C9-9031-C42C3468D863}"/>
            </c:ext>
          </c:extLst>
        </c:ser>
        <c:ser>
          <c:idx val="6"/>
          <c:order val="1"/>
          <c:tx>
            <c:strRef>
              <c:f>Sheet1!$A$3</c:f>
              <c:strCache>
                <c:ptCount val="1"/>
                <c:pt idx="0">
                  <c:v>Somalia</c:v>
                </c:pt>
              </c:strCache>
            </c:strRef>
          </c:tx>
          <c:spPr>
            <a:solidFill>
              <a:srgbClr val="FFC000"/>
            </a:solidFill>
            <a:ln>
              <a:noFill/>
            </a:ln>
            <a:effectLst/>
          </c:spPr>
          <c:invertIfNegative val="0"/>
          <c:cat>
            <c:strRef>
              <c:f>Sheet1!$B$1:$B$1</c:f>
              <c:strCache>
                <c:ptCount val="1"/>
                <c:pt idx="0">
                  <c:v>Ramsey</c:v>
                </c:pt>
              </c:strCache>
            </c:strRef>
          </c:cat>
          <c:val>
            <c:numRef>
              <c:f>Sheet1!$B$3:$B$3</c:f>
              <c:numCache>
                <c:formatCode>General</c:formatCode>
                <c:ptCount val="1"/>
                <c:pt idx="0">
                  <c:v>442</c:v>
                </c:pt>
              </c:numCache>
            </c:numRef>
          </c:val>
          <c:extLst>
            <c:ext xmlns:c16="http://schemas.microsoft.com/office/drawing/2014/chart" uri="{C3380CC4-5D6E-409C-BE32-E72D297353CC}">
              <c16:uniqueId val="{00000001-A74B-42C9-9031-C42C3468D863}"/>
            </c:ext>
          </c:extLst>
        </c:ser>
        <c:ser>
          <c:idx val="3"/>
          <c:order val="2"/>
          <c:tx>
            <c:strRef>
              <c:f>Sheet1!$A$4</c:f>
              <c:strCache>
                <c:ptCount val="1"/>
                <c:pt idx="0">
                  <c:v>Ethiopia</c:v>
                </c:pt>
              </c:strCache>
            </c:strRef>
          </c:tx>
          <c:spPr>
            <a:solidFill>
              <a:srgbClr val="C00000"/>
            </a:solidFill>
            <a:ln>
              <a:noFill/>
            </a:ln>
            <a:effectLst/>
          </c:spPr>
          <c:invertIfNegative val="0"/>
          <c:dPt>
            <c:idx val="0"/>
            <c:invertIfNegative val="0"/>
            <c:bubble3D val="0"/>
            <c:spPr>
              <a:solidFill>
                <a:srgbClr val="C00000"/>
              </a:solidFill>
              <a:ln>
                <a:noFill/>
              </a:ln>
              <a:effectLst/>
              <a:sp3d/>
            </c:spPr>
            <c:extLst>
              <c:ext xmlns:c16="http://schemas.microsoft.com/office/drawing/2014/chart" uri="{C3380CC4-5D6E-409C-BE32-E72D297353CC}">
                <c16:uniqueId val="{00000002-A74B-42C9-9031-C42C3468D863}"/>
              </c:ext>
            </c:extLst>
          </c:dPt>
          <c:cat>
            <c:strRef>
              <c:f>Sheet1!$B$1:$B$1</c:f>
              <c:strCache>
                <c:ptCount val="1"/>
                <c:pt idx="0">
                  <c:v>Ramsey</c:v>
                </c:pt>
              </c:strCache>
            </c:strRef>
          </c:cat>
          <c:val>
            <c:numRef>
              <c:f>Sheet1!$B$4:$B$4</c:f>
              <c:numCache>
                <c:formatCode>General</c:formatCode>
                <c:ptCount val="1"/>
                <c:pt idx="0">
                  <c:v>111</c:v>
                </c:pt>
              </c:numCache>
            </c:numRef>
          </c:val>
          <c:extLst>
            <c:ext xmlns:c16="http://schemas.microsoft.com/office/drawing/2014/chart" uri="{C3380CC4-5D6E-409C-BE32-E72D297353CC}">
              <c16:uniqueId val="{00000003-A74B-42C9-9031-C42C3468D863}"/>
            </c:ext>
          </c:extLst>
        </c:ser>
        <c:ser>
          <c:idx val="9"/>
          <c:order val="3"/>
          <c:tx>
            <c:strRef>
              <c:f>Sheet1!$A$5</c:f>
              <c:strCache>
                <c:ptCount val="1"/>
                <c:pt idx="0">
                  <c:v>Bhutan</c:v>
                </c:pt>
              </c:strCache>
            </c:strRef>
          </c:tx>
          <c:spPr>
            <a:solidFill>
              <a:srgbClr val="FF0000"/>
            </a:solidFill>
            <a:ln>
              <a:noFill/>
            </a:ln>
            <a:effectLst/>
          </c:spPr>
          <c:invertIfNegative val="0"/>
          <c:cat>
            <c:strRef>
              <c:f>Sheet1!$B$1:$B$1</c:f>
              <c:strCache>
                <c:ptCount val="1"/>
                <c:pt idx="0">
                  <c:v>Ramsey</c:v>
                </c:pt>
              </c:strCache>
            </c:strRef>
          </c:cat>
          <c:val>
            <c:numRef>
              <c:f>Sheet1!$B$5:$B$5</c:f>
              <c:numCache>
                <c:formatCode>General</c:formatCode>
                <c:ptCount val="1"/>
                <c:pt idx="0">
                  <c:v>103</c:v>
                </c:pt>
              </c:numCache>
            </c:numRef>
          </c:val>
          <c:extLst>
            <c:ext xmlns:c16="http://schemas.microsoft.com/office/drawing/2014/chart" uri="{C3380CC4-5D6E-409C-BE32-E72D297353CC}">
              <c16:uniqueId val="{00000004-A74B-42C9-9031-C42C3468D863}"/>
            </c:ext>
          </c:extLst>
        </c:ser>
        <c:ser>
          <c:idx val="7"/>
          <c:order val="4"/>
          <c:tx>
            <c:strRef>
              <c:f>Sheet1!$A$6</c:f>
              <c:strCache>
                <c:ptCount val="1"/>
                <c:pt idx="0">
                  <c:v>DR Congo</c:v>
                </c:pt>
              </c:strCache>
            </c:strRef>
          </c:tx>
          <c:spPr>
            <a:solidFill>
              <a:srgbClr val="F7C5A3"/>
            </a:solidFill>
            <a:ln>
              <a:noFill/>
            </a:ln>
            <a:effectLst/>
          </c:spPr>
          <c:invertIfNegative val="0"/>
          <c:cat>
            <c:strRef>
              <c:f>Sheet1!$B$1:$B$1</c:f>
              <c:strCache>
                <c:ptCount val="1"/>
                <c:pt idx="0">
                  <c:v>Ramsey</c:v>
                </c:pt>
              </c:strCache>
            </c:strRef>
          </c:cat>
          <c:val>
            <c:numRef>
              <c:f>Sheet1!$B$6:$B$6</c:f>
              <c:numCache>
                <c:formatCode>General</c:formatCode>
                <c:ptCount val="1"/>
                <c:pt idx="0">
                  <c:v>77</c:v>
                </c:pt>
              </c:numCache>
            </c:numRef>
          </c:val>
          <c:extLst>
            <c:ext xmlns:c16="http://schemas.microsoft.com/office/drawing/2014/chart" uri="{C3380CC4-5D6E-409C-BE32-E72D297353CC}">
              <c16:uniqueId val="{00000005-A74B-42C9-9031-C42C3468D863}"/>
            </c:ext>
          </c:extLst>
        </c:ser>
        <c:ser>
          <c:idx val="0"/>
          <c:order val="5"/>
          <c:tx>
            <c:strRef>
              <c:f>Sheet1!$A$7</c:f>
              <c:strCache>
                <c:ptCount val="1"/>
                <c:pt idx="0">
                  <c:v>Other</c:v>
                </c:pt>
              </c:strCache>
            </c:strRef>
          </c:tx>
          <c:spPr>
            <a:solidFill>
              <a:schemeClr val="bg1">
                <a:lumMod val="75000"/>
              </a:schemeClr>
            </a:solidFill>
            <a:ln>
              <a:noFill/>
            </a:ln>
            <a:effectLst/>
          </c:spPr>
          <c:invertIfNegative val="0"/>
          <c:cat>
            <c:strRef>
              <c:f>Sheet1!$B$1:$B$1</c:f>
              <c:strCache>
                <c:ptCount val="1"/>
                <c:pt idx="0">
                  <c:v>Ramsey</c:v>
                </c:pt>
              </c:strCache>
            </c:strRef>
          </c:cat>
          <c:val>
            <c:numRef>
              <c:f>Sheet1!$B$7:$B$7</c:f>
              <c:numCache>
                <c:formatCode>General</c:formatCode>
                <c:ptCount val="1"/>
                <c:pt idx="0">
                  <c:v>131</c:v>
                </c:pt>
              </c:numCache>
            </c:numRef>
          </c:val>
          <c:extLst>
            <c:ext xmlns:c16="http://schemas.microsoft.com/office/drawing/2014/chart" uri="{C3380CC4-5D6E-409C-BE32-E72D297353CC}">
              <c16:uniqueId val="{00000006-A74B-42C9-9031-C42C3468D863}"/>
            </c:ext>
          </c:extLst>
        </c:ser>
        <c:dLbls>
          <c:showLegendKey val="0"/>
          <c:showVal val="0"/>
          <c:showCatName val="0"/>
          <c:showSerName val="0"/>
          <c:showPercent val="0"/>
          <c:showBubbleSize val="0"/>
        </c:dLbls>
        <c:gapWidth val="150"/>
        <c:axId val="118755768"/>
        <c:axId val="1"/>
      </c:barChart>
      <c:catAx>
        <c:axId val="118755768"/>
        <c:scaling>
          <c:orientation val="minMax"/>
        </c:scaling>
        <c:delete val="0"/>
        <c:axPos val="b"/>
        <c:numFmt formatCode="General" sourceLinked="1"/>
        <c:majorTickMark val="out"/>
        <c:minorTickMark val="none"/>
        <c:tickLblPos val="low"/>
        <c:spPr>
          <a:noFill/>
          <a:ln w="3019" cap="flat" cmpd="sng" algn="ctr">
            <a:solidFill>
              <a:srgbClr val="FFFF00"/>
            </a:solidFill>
            <a:prstDash val="solid"/>
            <a:round/>
          </a:ln>
          <a:effectLst/>
        </c:spPr>
        <c:txPr>
          <a:bodyPr rot="0" spcFirstLastPara="1" vertOverflow="ellipsis" wrap="square" anchor="ctr" anchorCtr="1"/>
          <a:lstStyle/>
          <a:p>
            <a:pPr>
              <a:defRPr sz="1197" b="1" i="0" u="none" strike="noStrike" kern="1200" baseline="0">
                <a:solidFill>
                  <a:schemeClr val="tx1"/>
                </a:solidFill>
                <a:latin typeface="+mn-lt"/>
                <a:ea typeface="Times New Roman"/>
                <a:cs typeface="Times New Roman"/>
              </a:defRPr>
            </a:pPr>
            <a:endParaRPr lang="en-US"/>
          </a:p>
        </c:txPr>
        <c:crossAx val="1"/>
        <c:crosses val="autoZero"/>
        <c:auto val="1"/>
        <c:lblAlgn val="ctr"/>
        <c:lblOffset val="100"/>
        <c:noMultiLvlLbl val="0"/>
      </c:catAx>
      <c:valAx>
        <c:axId val="1"/>
        <c:scaling>
          <c:orientation val="minMax"/>
          <c:max val="800"/>
          <c:min val="0"/>
        </c:scaling>
        <c:delete val="0"/>
        <c:axPos val="l"/>
        <c:numFmt formatCode="General" sourceLinked="1"/>
        <c:majorTickMark val="out"/>
        <c:minorTickMark val="none"/>
        <c:tickLblPos val="nextTo"/>
        <c:spPr>
          <a:noFill/>
          <a:ln w="12075" cap="flat" cmpd="sng" algn="ctr">
            <a:solidFill>
              <a:srgbClr val="FFFF00"/>
            </a:solidFill>
            <a:prstDash val="solid"/>
            <a:round/>
          </a:ln>
          <a:effectLst/>
        </c:spPr>
        <c:txPr>
          <a:bodyPr rot="0" spcFirstLastPara="1" vertOverflow="ellipsis" wrap="square" anchor="ctr" anchorCtr="1"/>
          <a:lstStyle/>
          <a:p>
            <a:pPr>
              <a:defRPr sz="1197" b="1" i="0" u="none" strike="noStrike" kern="1200" baseline="0">
                <a:solidFill>
                  <a:schemeClr val="tx1"/>
                </a:solidFill>
                <a:latin typeface="+mn-lt"/>
                <a:ea typeface="Times New Roman"/>
                <a:cs typeface="Times New Roman"/>
              </a:defRPr>
            </a:pPr>
            <a:endParaRPr lang="en-US"/>
          </a:p>
        </c:txPr>
        <c:crossAx val="118755768"/>
        <c:crosses val="autoZero"/>
        <c:crossBetween val="between"/>
        <c:majorUnit val="100"/>
        <c:minorUnit val="20"/>
      </c:valAx>
      <c:spPr>
        <a:noFill/>
        <a:ln w="25339">
          <a:noFill/>
        </a:ln>
      </c:spPr>
    </c:plotArea>
    <c:legend>
      <c:legendPos val="r"/>
      <c:layout>
        <c:manualLayout>
          <c:xMode val="edge"/>
          <c:yMode val="edge"/>
          <c:x val="0.77030161591246882"/>
          <c:y val="0.13674624005332667"/>
          <c:w val="0.21753862694873982"/>
          <c:h val="0.52182943798691828"/>
        </c:manualLayout>
      </c:layout>
      <c:overlay val="0"/>
      <c:spPr>
        <a:noFill/>
        <a:ln w="12075">
          <a:noFill/>
          <a:prstDash val="solid"/>
        </a:ln>
        <a:effectLst/>
      </c:spPr>
      <c:txPr>
        <a:bodyPr rot="0" spcFirstLastPara="1" vertOverflow="ellipsis" vert="horz" wrap="square" anchor="ctr" anchorCtr="1"/>
        <a:lstStyle/>
        <a:p>
          <a:pPr>
            <a:defRPr sz="1197" b="1" i="0" u="none" strike="noStrike" kern="1200" baseline="0">
              <a:solidFill>
                <a:schemeClr val="tx1"/>
              </a:solidFill>
              <a:latin typeface="+mn-lt"/>
              <a:ea typeface="Times New Roman"/>
              <a:cs typeface="Times New Roman"/>
            </a:defRPr>
          </a:pPr>
          <a:endParaRPr lang="en-US"/>
        </a:p>
      </c:txPr>
    </c:legend>
    <c:plotVisOnly val="1"/>
    <c:dispBlanksAs val="gap"/>
    <c:showDLblsOverMax val="0"/>
  </c:chart>
  <c:spPr>
    <a:noFill/>
    <a:ln>
      <a:noFill/>
    </a:ln>
    <a:effectLst/>
  </c:spPr>
  <c:txPr>
    <a:bodyPr/>
    <a:lstStyle/>
    <a:p>
      <a:pPr>
        <a:defRPr sz="1711"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117647058823528E-2"/>
          <c:y val="3.2028469750889681E-2"/>
          <c:w val="0.68941176470588239"/>
          <c:h val="0.81850533807829184"/>
        </c:manualLayout>
      </c:layout>
      <c:barChart>
        <c:barDir val="col"/>
        <c:grouping val="clustered"/>
        <c:varyColors val="0"/>
        <c:ser>
          <c:idx val="5"/>
          <c:order val="0"/>
          <c:tx>
            <c:strRef>
              <c:f>Sheet1!$A$2</c:f>
              <c:strCache>
                <c:ptCount val="1"/>
                <c:pt idx="0">
                  <c:v>Somalia</c:v>
                </c:pt>
              </c:strCache>
            </c:strRef>
          </c:tx>
          <c:spPr>
            <a:solidFill>
              <a:srgbClr val="FFC000"/>
            </a:solidFill>
            <a:ln>
              <a:noFill/>
            </a:ln>
            <a:effectLst/>
          </c:spPr>
          <c:invertIfNegative val="0"/>
          <c:dPt>
            <c:idx val="0"/>
            <c:invertIfNegative val="0"/>
            <c:bubble3D val="0"/>
            <c:extLst>
              <c:ext xmlns:c16="http://schemas.microsoft.com/office/drawing/2014/chart" uri="{C3380CC4-5D6E-409C-BE32-E72D297353CC}">
                <c16:uniqueId val="{00000000-F5B0-4D47-89BC-2DB90D9EDC2B}"/>
              </c:ext>
            </c:extLst>
          </c:dPt>
          <c:cat>
            <c:strRef>
              <c:f>Sheet1!$B$1:$B$1</c:f>
              <c:strCache>
                <c:ptCount val="1"/>
                <c:pt idx="0">
                  <c:v>Stearns</c:v>
                </c:pt>
              </c:strCache>
            </c:strRef>
          </c:cat>
          <c:val>
            <c:numRef>
              <c:f>Sheet1!$B$2:$B$2</c:f>
              <c:numCache>
                <c:formatCode>General</c:formatCode>
                <c:ptCount val="1"/>
                <c:pt idx="0">
                  <c:v>240</c:v>
                </c:pt>
              </c:numCache>
            </c:numRef>
          </c:val>
          <c:extLst>
            <c:ext xmlns:c16="http://schemas.microsoft.com/office/drawing/2014/chart" uri="{C3380CC4-5D6E-409C-BE32-E72D297353CC}">
              <c16:uniqueId val="{00000001-F5B0-4D47-89BC-2DB90D9EDC2B}"/>
            </c:ext>
          </c:extLst>
        </c:ser>
        <c:ser>
          <c:idx val="6"/>
          <c:order val="1"/>
          <c:tx>
            <c:strRef>
              <c:f>Sheet1!$A$3</c:f>
              <c:strCache>
                <c:ptCount val="1"/>
                <c:pt idx="0">
                  <c:v>Other</c:v>
                </c:pt>
              </c:strCache>
            </c:strRef>
          </c:tx>
          <c:spPr>
            <a:solidFill>
              <a:schemeClr val="bg1">
                <a:lumMod val="75000"/>
              </a:schemeClr>
            </a:solidFill>
            <a:ln>
              <a:noFill/>
            </a:ln>
            <a:effectLst/>
          </c:spPr>
          <c:invertIfNegative val="0"/>
          <c:cat>
            <c:strRef>
              <c:f>Sheet1!$B$1:$B$1</c:f>
              <c:strCache>
                <c:ptCount val="1"/>
                <c:pt idx="0">
                  <c:v>Stearns</c:v>
                </c:pt>
              </c:strCache>
            </c:strRef>
          </c:cat>
          <c:val>
            <c:numRef>
              <c:f>Sheet1!$B$3:$B$3</c:f>
              <c:numCache>
                <c:formatCode>General</c:formatCode>
                <c:ptCount val="1"/>
                <c:pt idx="0">
                  <c:v>42</c:v>
                </c:pt>
              </c:numCache>
            </c:numRef>
          </c:val>
          <c:extLst>
            <c:ext xmlns:c16="http://schemas.microsoft.com/office/drawing/2014/chart" uri="{C3380CC4-5D6E-409C-BE32-E72D297353CC}">
              <c16:uniqueId val="{00000002-F5B0-4D47-89BC-2DB90D9EDC2B}"/>
            </c:ext>
          </c:extLst>
        </c:ser>
        <c:dLbls>
          <c:showLegendKey val="0"/>
          <c:showVal val="0"/>
          <c:showCatName val="0"/>
          <c:showSerName val="0"/>
          <c:showPercent val="0"/>
          <c:showBubbleSize val="0"/>
        </c:dLbls>
        <c:gapWidth val="150"/>
        <c:axId val="128435176"/>
        <c:axId val="1"/>
      </c:barChart>
      <c:catAx>
        <c:axId val="128435176"/>
        <c:scaling>
          <c:orientation val="minMax"/>
        </c:scaling>
        <c:delete val="0"/>
        <c:axPos val="b"/>
        <c:numFmt formatCode="General" sourceLinked="1"/>
        <c:majorTickMark val="out"/>
        <c:minorTickMark val="none"/>
        <c:tickLblPos val="low"/>
        <c:spPr>
          <a:noFill/>
          <a:ln w="3046" cap="flat" cmpd="sng" algn="ctr">
            <a:solidFill>
              <a:srgbClr val="FFFF00"/>
            </a:solidFill>
            <a:prstDash val="solid"/>
            <a:round/>
          </a:ln>
          <a:effectLst/>
        </c:spPr>
        <c:txPr>
          <a:bodyPr rot="0" spcFirstLastPara="1" vertOverflow="ellipsis" wrap="square" anchor="ctr" anchorCtr="1"/>
          <a:lstStyle/>
          <a:p>
            <a:pPr>
              <a:defRPr sz="1198" b="1" i="0" u="none" strike="noStrike" kern="1200" baseline="0">
                <a:solidFill>
                  <a:schemeClr val="tx1"/>
                </a:solidFill>
                <a:latin typeface="+mn-lt"/>
                <a:ea typeface="Times New Roman"/>
                <a:cs typeface="Times New Roman"/>
              </a:defRPr>
            </a:pPr>
            <a:endParaRPr lang="en-US"/>
          </a:p>
        </c:txPr>
        <c:crossAx val="1"/>
        <c:crosses val="autoZero"/>
        <c:auto val="1"/>
        <c:lblAlgn val="ctr"/>
        <c:lblOffset val="100"/>
        <c:noMultiLvlLbl val="0"/>
      </c:catAx>
      <c:valAx>
        <c:axId val="1"/>
        <c:scaling>
          <c:orientation val="minMax"/>
          <c:max val="275"/>
          <c:min val="0"/>
        </c:scaling>
        <c:delete val="0"/>
        <c:axPos val="l"/>
        <c:numFmt formatCode="General" sourceLinked="1"/>
        <c:majorTickMark val="out"/>
        <c:minorTickMark val="none"/>
        <c:tickLblPos val="nextTo"/>
        <c:spPr>
          <a:noFill/>
          <a:ln w="12183" cap="flat" cmpd="sng" algn="ctr">
            <a:solidFill>
              <a:srgbClr val="FFFF00"/>
            </a:solidFill>
            <a:prstDash val="solid"/>
            <a:round/>
          </a:ln>
          <a:effectLst/>
        </c:spPr>
        <c:txPr>
          <a:bodyPr rot="0" spcFirstLastPara="1" vertOverflow="ellipsis" wrap="square" anchor="ctr" anchorCtr="1"/>
          <a:lstStyle/>
          <a:p>
            <a:pPr>
              <a:defRPr sz="1198" b="1" i="0" u="none" strike="noStrike" kern="1200" baseline="0">
                <a:solidFill>
                  <a:schemeClr val="tx1"/>
                </a:solidFill>
                <a:latin typeface="+mn-lt"/>
                <a:ea typeface="Times New Roman"/>
                <a:cs typeface="Times New Roman"/>
              </a:defRPr>
            </a:pPr>
            <a:endParaRPr lang="en-US"/>
          </a:p>
        </c:txPr>
        <c:crossAx val="128435176"/>
        <c:crosses val="autoZero"/>
        <c:crossBetween val="between"/>
        <c:minorUnit val="4"/>
      </c:valAx>
      <c:spPr>
        <a:noFill/>
        <a:ln w="25356">
          <a:noFill/>
        </a:ln>
      </c:spPr>
    </c:plotArea>
    <c:legend>
      <c:legendPos val="r"/>
      <c:layout>
        <c:manualLayout>
          <c:xMode val="edge"/>
          <c:yMode val="edge"/>
          <c:x val="0.80941176470588239"/>
          <c:y val="0.32276428212430897"/>
          <c:w val="0.19058823529411761"/>
          <c:h val="0.19434634500474679"/>
        </c:manualLayout>
      </c:layout>
      <c:overlay val="0"/>
      <c:spPr>
        <a:noFill/>
        <a:ln w="12183">
          <a:noFill/>
          <a:prstDash val="solid"/>
        </a:ln>
        <a:effectLst/>
      </c:spPr>
      <c:txPr>
        <a:bodyPr rot="0" spcFirstLastPara="1" vertOverflow="ellipsis" vert="horz" wrap="square" anchor="ctr" anchorCtr="1"/>
        <a:lstStyle/>
        <a:p>
          <a:pPr>
            <a:defRPr sz="1198" b="1" i="0" u="none" strike="noStrike" kern="1200" baseline="0">
              <a:solidFill>
                <a:schemeClr val="tx1"/>
              </a:solidFill>
              <a:latin typeface="+mn-lt"/>
              <a:ea typeface="Times New Roman"/>
              <a:cs typeface="Times New Roman"/>
            </a:defRPr>
          </a:pPr>
          <a:endParaRPr lang="en-US"/>
        </a:p>
      </c:txPr>
    </c:legend>
    <c:plotVisOnly val="1"/>
    <c:dispBlanksAs val="gap"/>
    <c:showDLblsOverMax val="0"/>
  </c:chart>
  <c:spPr>
    <a:noFill/>
    <a:ln>
      <a:noFill/>
    </a:ln>
    <a:effectLst/>
  </c:spPr>
  <c:txPr>
    <a:bodyPr/>
    <a:lstStyle/>
    <a:p>
      <a:pPr>
        <a:defRPr sz="1703"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76635514018691E-2"/>
          <c:y val="4.0955631399317405E-2"/>
          <c:w val="0.71028037383177567"/>
          <c:h val="0.81569965870307171"/>
        </c:manualLayout>
      </c:layout>
      <c:barChart>
        <c:barDir val="col"/>
        <c:grouping val="clustered"/>
        <c:varyColors val="0"/>
        <c:ser>
          <c:idx val="1"/>
          <c:order val="0"/>
          <c:tx>
            <c:strRef>
              <c:f>Sheet1!$A$2</c:f>
              <c:strCache>
                <c:ptCount val="1"/>
                <c:pt idx="0">
                  <c:v>Iraq</c:v>
                </c:pt>
              </c:strCache>
            </c:strRef>
          </c:tx>
          <c:spPr>
            <a:solidFill>
              <a:srgbClr val="3FE1E5"/>
            </a:solidFill>
            <a:ln>
              <a:noFill/>
            </a:ln>
            <a:effectLst/>
          </c:spPr>
          <c:invertIfNegative val="0"/>
          <c:dPt>
            <c:idx val="0"/>
            <c:invertIfNegative val="0"/>
            <c:bubble3D val="0"/>
            <c:spPr>
              <a:solidFill>
                <a:srgbClr val="3FE1E5"/>
              </a:solidFill>
              <a:ln>
                <a:noFill/>
              </a:ln>
              <a:effectLst/>
              <a:sp3d/>
            </c:spPr>
            <c:extLst>
              <c:ext xmlns:c16="http://schemas.microsoft.com/office/drawing/2014/chart" uri="{C3380CC4-5D6E-409C-BE32-E72D297353CC}">
                <c16:uniqueId val="{00000000-DDB5-4769-AF4F-03D16074B673}"/>
              </c:ext>
            </c:extLst>
          </c:dPt>
          <c:cat>
            <c:strRef>
              <c:f>Sheet1!$B$1:$B$1</c:f>
              <c:strCache>
                <c:ptCount val="1"/>
                <c:pt idx="0">
                  <c:v>Anoka</c:v>
                </c:pt>
              </c:strCache>
            </c:strRef>
          </c:cat>
          <c:val>
            <c:numRef>
              <c:f>Sheet1!$B$2:$B$2</c:f>
              <c:numCache>
                <c:formatCode>General</c:formatCode>
                <c:ptCount val="1"/>
                <c:pt idx="0">
                  <c:v>72</c:v>
                </c:pt>
              </c:numCache>
            </c:numRef>
          </c:val>
          <c:extLst>
            <c:ext xmlns:c16="http://schemas.microsoft.com/office/drawing/2014/chart" uri="{C3380CC4-5D6E-409C-BE32-E72D297353CC}">
              <c16:uniqueId val="{00000001-DDB5-4769-AF4F-03D16074B673}"/>
            </c:ext>
          </c:extLst>
        </c:ser>
        <c:ser>
          <c:idx val="3"/>
          <c:order val="1"/>
          <c:tx>
            <c:strRef>
              <c:f>Sheet1!$A$3</c:f>
              <c:strCache>
                <c:ptCount val="1"/>
                <c:pt idx="0">
                  <c:v>Somalia</c:v>
                </c:pt>
              </c:strCache>
            </c:strRef>
          </c:tx>
          <c:spPr>
            <a:solidFill>
              <a:srgbClr val="FFC000"/>
            </a:solidFill>
            <a:ln>
              <a:noFill/>
            </a:ln>
            <a:effectLst/>
          </c:spPr>
          <c:invertIfNegative val="0"/>
          <c:cat>
            <c:strRef>
              <c:f>Sheet1!$B$1:$B$1</c:f>
              <c:strCache>
                <c:ptCount val="1"/>
                <c:pt idx="0">
                  <c:v>Anoka</c:v>
                </c:pt>
              </c:strCache>
            </c:strRef>
          </c:cat>
          <c:val>
            <c:numRef>
              <c:f>Sheet1!$B$3:$B$3</c:f>
              <c:numCache>
                <c:formatCode>General</c:formatCode>
                <c:ptCount val="1"/>
                <c:pt idx="0">
                  <c:v>30</c:v>
                </c:pt>
              </c:numCache>
            </c:numRef>
          </c:val>
          <c:extLst>
            <c:ext xmlns:c16="http://schemas.microsoft.com/office/drawing/2014/chart" uri="{C3380CC4-5D6E-409C-BE32-E72D297353CC}">
              <c16:uniqueId val="{00000002-DDB5-4769-AF4F-03D16074B673}"/>
            </c:ext>
          </c:extLst>
        </c:ser>
        <c:ser>
          <c:idx val="2"/>
          <c:order val="2"/>
          <c:tx>
            <c:strRef>
              <c:f>Sheet1!$A$4</c:f>
              <c:strCache>
                <c:ptCount val="1"/>
                <c:pt idx="0">
                  <c:v>Moldova</c:v>
                </c:pt>
              </c:strCache>
            </c:strRef>
          </c:tx>
          <c:spPr>
            <a:solidFill>
              <a:srgbClr val="0070C0"/>
            </a:solidFill>
            <a:ln>
              <a:noFill/>
            </a:ln>
            <a:effectLst/>
          </c:spPr>
          <c:invertIfNegative val="0"/>
          <c:cat>
            <c:strRef>
              <c:f>Sheet1!$B$1:$B$1</c:f>
              <c:strCache>
                <c:ptCount val="1"/>
                <c:pt idx="0">
                  <c:v>Anoka</c:v>
                </c:pt>
              </c:strCache>
            </c:strRef>
          </c:cat>
          <c:val>
            <c:numRef>
              <c:f>Sheet1!$B$4:$B$4</c:f>
              <c:numCache>
                <c:formatCode>General</c:formatCode>
                <c:ptCount val="1"/>
                <c:pt idx="0">
                  <c:v>27</c:v>
                </c:pt>
              </c:numCache>
            </c:numRef>
          </c:val>
          <c:extLst>
            <c:ext xmlns:c16="http://schemas.microsoft.com/office/drawing/2014/chart" uri="{C3380CC4-5D6E-409C-BE32-E72D297353CC}">
              <c16:uniqueId val="{00000003-DDB5-4769-AF4F-03D16074B673}"/>
            </c:ext>
          </c:extLst>
        </c:ser>
        <c:ser>
          <c:idx val="0"/>
          <c:order val="3"/>
          <c:tx>
            <c:strRef>
              <c:f>Sheet1!$A$5</c:f>
              <c:strCache>
                <c:ptCount val="1"/>
                <c:pt idx="0">
                  <c:v>Ukraine</c:v>
                </c:pt>
              </c:strCache>
            </c:strRef>
          </c:tx>
          <c:spPr>
            <a:solidFill>
              <a:srgbClr val="FCF739"/>
            </a:solidFill>
            <a:ln>
              <a:noFill/>
            </a:ln>
            <a:effectLst/>
          </c:spPr>
          <c:invertIfNegative val="0"/>
          <c:cat>
            <c:strRef>
              <c:f>Sheet1!$B$1:$B$1</c:f>
              <c:strCache>
                <c:ptCount val="1"/>
                <c:pt idx="0">
                  <c:v>Anoka</c:v>
                </c:pt>
              </c:strCache>
            </c:strRef>
          </c:cat>
          <c:val>
            <c:numRef>
              <c:f>Sheet1!$B$5:$B$5</c:f>
              <c:numCache>
                <c:formatCode>General</c:formatCode>
                <c:ptCount val="1"/>
                <c:pt idx="0">
                  <c:v>25</c:v>
                </c:pt>
              </c:numCache>
            </c:numRef>
          </c:val>
          <c:extLst>
            <c:ext xmlns:c16="http://schemas.microsoft.com/office/drawing/2014/chart" uri="{C3380CC4-5D6E-409C-BE32-E72D297353CC}">
              <c16:uniqueId val="{00000004-DDB5-4769-AF4F-03D16074B673}"/>
            </c:ext>
          </c:extLst>
        </c:ser>
        <c:ser>
          <c:idx val="4"/>
          <c:order val="4"/>
          <c:tx>
            <c:strRef>
              <c:f>Sheet1!$A$6</c:f>
              <c:strCache>
                <c:ptCount val="1"/>
                <c:pt idx="0">
                  <c:v>Other</c:v>
                </c:pt>
              </c:strCache>
            </c:strRef>
          </c:tx>
          <c:spPr>
            <a:solidFill>
              <a:schemeClr val="bg1">
                <a:lumMod val="75000"/>
              </a:schemeClr>
            </a:solidFill>
            <a:ln>
              <a:noFill/>
            </a:ln>
            <a:effectLst/>
          </c:spPr>
          <c:invertIfNegative val="0"/>
          <c:cat>
            <c:strRef>
              <c:f>Sheet1!$B$1:$B$1</c:f>
              <c:strCache>
                <c:ptCount val="1"/>
                <c:pt idx="0">
                  <c:v>Anoka</c:v>
                </c:pt>
              </c:strCache>
            </c:strRef>
          </c:cat>
          <c:val>
            <c:numRef>
              <c:f>Sheet1!$B$6:$B$6</c:f>
              <c:numCache>
                <c:formatCode>General</c:formatCode>
                <c:ptCount val="1"/>
                <c:pt idx="0">
                  <c:v>38</c:v>
                </c:pt>
              </c:numCache>
            </c:numRef>
          </c:val>
          <c:extLst>
            <c:ext xmlns:c16="http://schemas.microsoft.com/office/drawing/2014/chart" uri="{C3380CC4-5D6E-409C-BE32-E72D297353CC}">
              <c16:uniqueId val="{00000005-DDB5-4769-AF4F-03D16074B673}"/>
            </c:ext>
          </c:extLst>
        </c:ser>
        <c:dLbls>
          <c:showLegendKey val="0"/>
          <c:showVal val="0"/>
          <c:showCatName val="0"/>
          <c:showSerName val="0"/>
          <c:showPercent val="0"/>
          <c:showBubbleSize val="0"/>
        </c:dLbls>
        <c:gapWidth val="150"/>
        <c:axId val="128843368"/>
        <c:axId val="1"/>
      </c:barChart>
      <c:catAx>
        <c:axId val="128843368"/>
        <c:scaling>
          <c:orientation val="minMax"/>
        </c:scaling>
        <c:delete val="0"/>
        <c:axPos val="b"/>
        <c:numFmt formatCode="General" sourceLinked="1"/>
        <c:majorTickMark val="out"/>
        <c:minorTickMark val="none"/>
        <c:tickLblPos val="low"/>
        <c:spPr>
          <a:noFill/>
          <a:ln w="12772" cap="flat" cmpd="sng" algn="ctr">
            <a:solidFill>
              <a:srgbClr val="FFFF00"/>
            </a:solidFill>
            <a:prstDash val="solid"/>
            <a:round/>
          </a:ln>
          <a:effectLst/>
        </c:spPr>
        <c:txPr>
          <a:bodyPr rot="0" spcFirstLastPara="1" vertOverflow="ellipsis" wrap="square" anchor="ctr" anchorCtr="1"/>
          <a:lstStyle/>
          <a:p>
            <a:pPr>
              <a:defRPr sz="1196" b="1" i="0" u="none" strike="noStrike" kern="1200" baseline="0">
                <a:solidFill>
                  <a:schemeClr val="tx1"/>
                </a:solidFill>
                <a:latin typeface="+mn-lt"/>
                <a:ea typeface="Times New Roman"/>
                <a:cs typeface="Times New Roman"/>
              </a:defRPr>
            </a:pPr>
            <a:endParaRPr lang="en-US"/>
          </a:p>
        </c:txPr>
        <c:crossAx val="1"/>
        <c:crosses val="autoZero"/>
        <c:auto val="1"/>
        <c:lblAlgn val="ctr"/>
        <c:lblOffset val="100"/>
        <c:noMultiLvlLbl val="0"/>
      </c:catAx>
      <c:valAx>
        <c:axId val="1"/>
        <c:scaling>
          <c:orientation val="minMax"/>
          <c:max val="50"/>
          <c:min val="0"/>
        </c:scaling>
        <c:delete val="0"/>
        <c:axPos val="l"/>
        <c:numFmt formatCode="General" sourceLinked="1"/>
        <c:majorTickMark val="out"/>
        <c:minorTickMark val="none"/>
        <c:tickLblPos val="nextTo"/>
        <c:spPr>
          <a:noFill/>
          <a:ln w="12772" cap="flat" cmpd="sng" algn="ctr">
            <a:solidFill>
              <a:srgbClr val="FFFF00"/>
            </a:solidFill>
            <a:prstDash val="solid"/>
            <a:round/>
          </a:ln>
          <a:effectLst/>
        </c:spPr>
        <c:txPr>
          <a:bodyPr rot="0" spcFirstLastPara="1" vertOverflow="ellipsis" wrap="square" anchor="ctr" anchorCtr="1"/>
          <a:lstStyle/>
          <a:p>
            <a:pPr>
              <a:defRPr sz="1196" b="1" i="0" u="none" strike="noStrike" kern="1200" baseline="0">
                <a:solidFill>
                  <a:schemeClr val="tx1"/>
                </a:solidFill>
                <a:latin typeface="+mn-lt"/>
                <a:ea typeface="Times New Roman"/>
                <a:cs typeface="Times New Roman"/>
              </a:defRPr>
            </a:pPr>
            <a:endParaRPr lang="en-US"/>
          </a:p>
        </c:txPr>
        <c:crossAx val="128843368"/>
        <c:crosses val="autoZero"/>
        <c:crossBetween val="between"/>
        <c:majorUnit val="20"/>
        <c:minorUnit val="10"/>
      </c:valAx>
      <c:spPr>
        <a:noFill/>
        <a:ln w="25312">
          <a:noFill/>
        </a:ln>
      </c:spPr>
    </c:plotArea>
    <c:legend>
      <c:legendPos val="r"/>
      <c:layout>
        <c:manualLayout>
          <c:xMode val="edge"/>
          <c:yMode val="edge"/>
          <c:x val="0.75819748225916206"/>
          <c:y val="0.14461516634744981"/>
          <c:w val="0.23432827840964321"/>
          <c:h val="0.46257288784847844"/>
        </c:manualLayout>
      </c:layout>
      <c:overlay val="0"/>
      <c:spPr>
        <a:noFill/>
        <a:ln w="12772">
          <a:noFill/>
          <a:prstDash val="solid"/>
        </a:ln>
        <a:effectLst/>
      </c:spPr>
      <c:txPr>
        <a:bodyPr rot="0" spcFirstLastPara="1" vertOverflow="ellipsis" vert="horz" wrap="square" anchor="ctr" anchorCtr="1"/>
        <a:lstStyle/>
        <a:p>
          <a:pPr>
            <a:defRPr sz="1196" b="1" i="0" u="none" strike="noStrike" kern="1200" baseline="0">
              <a:solidFill>
                <a:schemeClr val="tx1"/>
              </a:solidFill>
              <a:latin typeface="+mn-lt"/>
              <a:ea typeface="Times New Roman"/>
              <a:cs typeface="Times New Roman"/>
            </a:defRPr>
          </a:pPr>
          <a:endParaRPr lang="en-US"/>
        </a:p>
      </c:txPr>
    </c:legend>
    <c:plotVisOnly val="1"/>
    <c:dispBlanksAs val="gap"/>
    <c:showDLblsOverMax val="0"/>
  </c:chart>
  <c:spPr>
    <a:noFill/>
    <a:ln>
      <a:noFill/>
    </a:ln>
    <a:effectLst/>
  </c:spPr>
  <c:txPr>
    <a:bodyPr/>
    <a:lstStyle/>
    <a:p>
      <a:pPr>
        <a:defRPr sz="1836"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Arrivals</c:v>
                </c:pt>
              </c:strCache>
            </c:strRef>
          </c:tx>
          <c:spPr>
            <a:solidFill>
              <a:schemeClr val="accent1">
                <a:shade val="80000"/>
                <a:satMod val="150000"/>
              </a:schemeClr>
            </a:solidFill>
            <a:ln>
              <a:noFill/>
            </a:ln>
            <a:effectLst/>
          </c:spPr>
          <c:invertIfNegative val="0"/>
          <c:dLbls>
            <c:dLbl>
              <c:idx val="1"/>
              <c:layout>
                <c:manualLayout>
                  <c:x val="1.2077294685990338E-3"/>
                  <c:y val="-4.9616922427078748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62E-406A-A4AD-D03B6EC8AC05}"/>
                </c:ext>
              </c:extLst>
            </c:dLbl>
            <c:dLbl>
              <c:idx val="2"/>
              <c:layout>
                <c:manualLayout>
                  <c:x val="-2.4154589371980675E-3"/>
                  <c:y val="-3.7942352444236695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62E-406A-A4AD-D03B6EC8AC05}"/>
                </c:ext>
              </c:extLst>
            </c:dLbl>
            <c:dLbl>
              <c:idx val="3"/>
              <c:layout>
                <c:manualLayout>
                  <c:x val="2.4154589371980233E-3"/>
                  <c:y val="-4.6698279931368235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62E-406A-A4AD-D03B6EC8AC05}"/>
                </c:ext>
              </c:extLst>
            </c:dLbl>
            <c:dLbl>
              <c:idx val="4"/>
              <c:layout>
                <c:manualLayout>
                  <c:x val="0"/>
                  <c:y val="-3.7942352444236743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62E-406A-A4AD-D03B6EC8AC05}"/>
                </c:ext>
              </c:extLst>
            </c:dLbl>
            <c:dLbl>
              <c:idx val="5"/>
              <c:layout>
                <c:manualLayout>
                  <c:x val="-1.2077294685991224E-3"/>
                  <c:y val="-6.7128777401341835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62E-406A-A4AD-D03B6EC8AC05}"/>
                </c:ext>
              </c:extLst>
            </c:dLbl>
            <c:dLbl>
              <c:idx val="6"/>
              <c:layout>
                <c:manualLayout>
                  <c:x val="-1.2077294685990338E-3"/>
                  <c:y val="-4.6698279931368235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62E-406A-A4AD-D03B6EC8AC05}"/>
                </c:ext>
              </c:extLst>
            </c:dLbl>
            <c:dLbl>
              <c:idx val="7"/>
              <c:layout>
                <c:manualLayout>
                  <c:x val="0"/>
                  <c:y val="-5.2535564922789268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D62E-406A-A4AD-D03B6EC8AC05}"/>
                </c:ext>
              </c:extLst>
            </c:dLbl>
            <c:dLbl>
              <c:idx val="8"/>
              <c:layout>
                <c:manualLayout>
                  <c:x val="-8.856580457753038E-17"/>
                  <c:y val="-5.5454207418499837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62E-406A-A4AD-D03B6EC8AC05}"/>
                </c:ext>
              </c:extLst>
            </c:dLbl>
            <c:dLbl>
              <c:idx val="9"/>
              <c:layout>
                <c:manualLayout>
                  <c:x val="0"/>
                  <c:y val="-5.8372849914210351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D62E-406A-A4AD-D03B6EC8AC05}"/>
                </c:ext>
              </c:extLst>
            </c:dLbl>
            <c:dLbl>
              <c:idx val="10"/>
              <c:layout>
                <c:manualLayout>
                  <c:x val="-3.6231884057971015E-3"/>
                  <c:y val="-4.3779637435657777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D62E-406A-A4AD-D03B6EC8AC0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Sheet1!$A$2:$A$12</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Sheet1!$B$2:$B$12</c:f>
              <c:numCache>
                <c:formatCode>General</c:formatCode>
                <c:ptCount val="11"/>
                <c:pt idx="0">
                  <c:v>5355</c:v>
                </c:pt>
                <c:pt idx="1">
                  <c:v>2867</c:v>
                </c:pt>
                <c:pt idx="2">
                  <c:v>1205</c:v>
                </c:pt>
                <c:pt idx="3">
                  <c:v>1265</c:v>
                </c:pt>
                <c:pt idx="4">
                  <c:v>2320</c:v>
                </c:pt>
                <c:pt idx="5">
                  <c:v>1893</c:v>
                </c:pt>
                <c:pt idx="6">
                  <c:v>2264</c:v>
                </c:pt>
                <c:pt idx="7">
                  <c:v>2160</c:v>
                </c:pt>
                <c:pt idx="8">
                  <c:v>2505</c:v>
                </c:pt>
                <c:pt idx="9">
                  <c:v>2244</c:v>
                </c:pt>
                <c:pt idx="10">
                  <c:v>3186</c:v>
                </c:pt>
              </c:numCache>
            </c:numRef>
          </c:val>
          <c:extLst>
            <c:ext xmlns:c16="http://schemas.microsoft.com/office/drawing/2014/chart" uri="{C3380CC4-5D6E-409C-BE32-E72D297353CC}">
              <c16:uniqueId val="{0000000A-D62E-406A-A4AD-D03B6EC8AC05}"/>
            </c:ext>
          </c:extLst>
        </c:ser>
        <c:ser>
          <c:idx val="1"/>
          <c:order val="1"/>
          <c:tx>
            <c:strRef>
              <c:f>Sheet1!$C$1</c:f>
              <c:strCache>
                <c:ptCount val="1"/>
                <c:pt idx="0">
                  <c:v>Eligble for Screening</c:v>
                </c:pt>
              </c:strCache>
            </c:strRef>
          </c:tx>
          <c:spPr>
            <a:solidFill>
              <a:schemeClr val="accent2">
                <a:shade val="80000"/>
                <a:satMod val="150000"/>
              </a:schemeClr>
            </a:solidFill>
            <a:ln>
              <a:noFill/>
            </a:ln>
            <a:effectLst/>
          </c:spPr>
          <c:invertIfNegative val="0"/>
          <c:dLbls>
            <c:dLbl>
              <c:idx val="0"/>
              <c:layout>
                <c:manualLayout>
                  <c:x val="6.038647342995169E-3"/>
                  <c:y val="-5.8372849914210293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D62E-406A-A4AD-D03B6EC8AC05}"/>
                </c:ext>
              </c:extLst>
            </c:dLbl>
            <c:dLbl>
              <c:idx val="1"/>
              <c:layout>
                <c:manualLayout>
                  <c:x val="3.6231884057970794E-3"/>
                  <c:y val="-1.7511854974263143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D62E-406A-A4AD-D03B6EC8AC05}"/>
                </c:ext>
              </c:extLst>
            </c:dLbl>
            <c:dLbl>
              <c:idx val="2"/>
              <c:layout>
                <c:manualLayout>
                  <c:x val="-2.4154589371980675E-3"/>
                  <c:y val="-1.7511854974263087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D62E-406A-A4AD-D03B6EC8AC05}"/>
                </c:ext>
              </c:extLst>
            </c:dLbl>
            <c:dLbl>
              <c:idx val="3"/>
              <c:layout>
                <c:manualLayout>
                  <c:x val="-4.428290228876519E-17"/>
                  <c:y val="-2.043049746997360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D62E-406A-A4AD-D03B6EC8AC05}"/>
                </c:ext>
              </c:extLst>
            </c:dLbl>
            <c:dLbl>
              <c:idx val="4"/>
              <c:layout>
                <c:manualLayout>
                  <c:x val="0"/>
                  <c:y val="-2.626778246139463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D62E-406A-A4AD-D03B6EC8AC05}"/>
                </c:ext>
              </c:extLst>
            </c:dLbl>
            <c:dLbl>
              <c:idx val="5"/>
              <c:layout>
                <c:manualLayout>
                  <c:x val="1.2077294685990338E-3"/>
                  <c:y val="-3.5023709948526285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D62E-406A-A4AD-D03B6EC8AC05}"/>
                </c:ext>
              </c:extLst>
            </c:dLbl>
            <c:dLbl>
              <c:idx val="6"/>
              <c:layout>
                <c:manualLayout>
                  <c:x val="0"/>
                  <c:y val="-1.4593212478552681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D62E-406A-A4AD-D03B6EC8AC05}"/>
                </c:ext>
              </c:extLst>
            </c:dLbl>
            <c:dLbl>
              <c:idx val="7"/>
              <c:layout>
                <c:manualLayout>
                  <c:x val="0"/>
                  <c:y val="-2.043049746997360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D62E-406A-A4AD-D03B6EC8AC05}"/>
                </c:ext>
              </c:extLst>
            </c:dLbl>
            <c:dLbl>
              <c:idx val="8"/>
              <c:layout>
                <c:manualLayout>
                  <c:x val="1.2077294685989453E-3"/>
                  <c:y val="-2.626778246139463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D62E-406A-A4AD-D03B6EC8AC05}"/>
                </c:ext>
              </c:extLst>
            </c:dLbl>
            <c:dLbl>
              <c:idx val="9"/>
              <c:layout>
                <c:manualLayout>
                  <c:x val="-1.2077294685992109E-3"/>
                  <c:y val="-2.3349139965684117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D62E-406A-A4AD-D03B6EC8AC05}"/>
                </c:ext>
              </c:extLst>
            </c:dLbl>
            <c:dLbl>
              <c:idx val="10"/>
              <c:layout>
                <c:manualLayout>
                  <c:x val="-1.2077294685990338E-3"/>
                  <c:y val="-1.7511854974263087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D62E-406A-A4AD-D03B6EC8AC0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Sheet1!$A$2:$A$12</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Sheet1!$C$2:$C$12</c:f>
              <c:numCache>
                <c:formatCode>General</c:formatCode>
                <c:ptCount val="11"/>
                <c:pt idx="0">
                  <c:v>4893</c:v>
                </c:pt>
                <c:pt idx="1">
                  <c:v>2740</c:v>
                </c:pt>
                <c:pt idx="2">
                  <c:v>1167</c:v>
                </c:pt>
                <c:pt idx="3">
                  <c:v>1200</c:v>
                </c:pt>
                <c:pt idx="4">
                  <c:v>2241</c:v>
                </c:pt>
                <c:pt idx="5">
                  <c:v>1845</c:v>
                </c:pt>
                <c:pt idx="6">
                  <c:v>2205</c:v>
                </c:pt>
                <c:pt idx="7">
                  <c:v>2128</c:v>
                </c:pt>
                <c:pt idx="8">
                  <c:v>2459</c:v>
                </c:pt>
                <c:pt idx="9">
                  <c:v>2209</c:v>
                </c:pt>
                <c:pt idx="10">
                  <c:v>3125</c:v>
                </c:pt>
              </c:numCache>
            </c:numRef>
          </c:val>
          <c:extLst>
            <c:ext xmlns:c16="http://schemas.microsoft.com/office/drawing/2014/chart" uri="{C3380CC4-5D6E-409C-BE32-E72D297353CC}">
              <c16:uniqueId val="{00000016-D62E-406A-A4AD-D03B6EC8AC05}"/>
            </c:ext>
          </c:extLst>
        </c:ser>
        <c:ser>
          <c:idx val="2"/>
          <c:order val="2"/>
          <c:tx>
            <c:strRef>
              <c:f>Sheet1!$D$1</c:f>
              <c:strCache>
                <c:ptCount val="1"/>
                <c:pt idx="0">
                  <c:v>Screened</c:v>
                </c:pt>
              </c:strCache>
            </c:strRef>
          </c:tx>
          <c:spPr>
            <a:solidFill>
              <a:schemeClr val="accent3">
                <a:shade val="80000"/>
                <a:satMod val="150000"/>
              </a:schemeClr>
            </a:solidFill>
            <a:ln>
              <a:noFill/>
            </a:ln>
            <a:effectLst/>
          </c:spPr>
          <c:invertIfNegative val="0"/>
          <c:dLbls>
            <c:dLbl>
              <c:idx val="0"/>
              <c:layout>
                <c:manualLayout>
                  <c:x val="1.570048309178744E-2"/>
                  <c:y val="-2.6753913813851007E-1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D62E-406A-A4AD-D03B6EC8AC05}"/>
                </c:ext>
              </c:extLst>
            </c:dLbl>
            <c:dLbl>
              <c:idx val="1"/>
              <c:layout>
                <c:manualLayout>
                  <c:x val="1.4492753623188406E-2"/>
                  <c:y val="-2.9186424957104613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D62E-406A-A4AD-D03B6EC8AC05}"/>
                </c:ext>
              </c:extLst>
            </c:dLbl>
            <c:dLbl>
              <c:idx val="2"/>
              <c:layout>
                <c:manualLayout>
                  <c:x val="8.4541062801932361E-3"/>
                  <c:y val="5.8372849914210293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D62E-406A-A4AD-D03B6EC8AC05}"/>
                </c:ext>
              </c:extLst>
            </c:dLbl>
            <c:dLbl>
              <c:idx val="3"/>
              <c:layout>
                <c:manualLayout>
                  <c:x val="3.6231884057970573E-3"/>
                  <c:y val="-2.9186424957106218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D62E-406A-A4AD-D03B6EC8AC05}"/>
                </c:ext>
              </c:extLst>
            </c:dLbl>
            <c:dLbl>
              <c:idx val="4"/>
              <c:layout>
                <c:manualLayout>
                  <c:x val="6.038647342995169E-3"/>
                  <c:y val="-2.9186424957105147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D62E-406A-A4AD-D03B6EC8AC05}"/>
                </c:ext>
              </c:extLst>
            </c:dLbl>
            <c:dLbl>
              <c:idx val="5"/>
              <c:layout>
                <c:manualLayout>
                  <c:x val="4.830917874396135E-3"/>
                  <c:y val="-5.8372849914210293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C-D62E-406A-A4AD-D03B6EC8AC05}"/>
                </c:ext>
              </c:extLst>
            </c:dLbl>
            <c:dLbl>
              <c:idx val="6"/>
              <c:layout>
                <c:manualLayout>
                  <c:x val="9.6618357487922701E-3"/>
                  <c:y val="2.9186424957105147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D-D62E-406A-A4AD-D03B6EC8AC05}"/>
                </c:ext>
              </c:extLst>
            </c:dLbl>
            <c:dLbl>
              <c:idx val="7"/>
              <c:layout>
                <c:manualLayout>
                  <c:x val="7.2463768115941145E-3"/>
                  <c:y val="2.9186424957105147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E-D62E-406A-A4AD-D03B6EC8AC05}"/>
                </c:ext>
              </c:extLst>
            </c:dLbl>
            <c:dLbl>
              <c:idx val="8"/>
              <c:layout>
                <c:manualLayout>
                  <c:x val="4.8309178743962235E-3"/>
                  <c:y val="2.9186424957105147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D62E-406A-A4AD-D03B6EC8AC0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Sheet1!$A$2:$A$12</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Sheet1!$D$2:$D$12</c:f>
              <c:numCache>
                <c:formatCode>General</c:formatCode>
                <c:ptCount val="11"/>
                <c:pt idx="0">
                  <c:v>4710</c:v>
                </c:pt>
                <c:pt idx="1">
                  <c:v>2697</c:v>
                </c:pt>
                <c:pt idx="2">
                  <c:v>1152</c:v>
                </c:pt>
                <c:pt idx="3">
                  <c:v>1169</c:v>
                </c:pt>
                <c:pt idx="4">
                  <c:v>2220</c:v>
                </c:pt>
                <c:pt idx="5">
                  <c:v>1830</c:v>
                </c:pt>
                <c:pt idx="6">
                  <c:v>2177</c:v>
                </c:pt>
                <c:pt idx="7">
                  <c:v>2087</c:v>
                </c:pt>
                <c:pt idx="8">
                  <c:v>2421</c:v>
                </c:pt>
                <c:pt idx="9">
                  <c:v>2168</c:v>
                </c:pt>
                <c:pt idx="10">
                  <c:v>3101</c:v>
                </c:pt>
              </c:numCache>
            </c:numRef>
          </c:val>
          <c:extLst>
            <c:ext xmlns:c16="http://schemas.microsoft.com/office/drawing/2014/chart" uri="{C3380CC4-5D6E-409C-BE32-E72D297353CC}">
              <c16:uniqueId val="{00000020-D62E-406A-A4AD-D03B6EC8AC05}"/>
            </c:ext>
          </c:extLst>
        </c:ser>
        <c:dLbls>
          <c:showLegendKey val="0"/>
          <c:showVal val="0"/>
          <c:showCatName val="0"/>
          <c:showSerName val="0"/>
          <c:showPercent val="0"/>
          <c:showBubbleSize val="0"/>
        </c:dLbls>
        <c:gapWidth val="100"/>
        <c:overlap val="-24"/>
        <c:axId val="118694704"/>
        <c:axId val="1"/>
      </c:barChart>
      <c:catAx>
        <c:axId val="11869470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186947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27079232283463"/>
          <c:y val="0.18671861548236868"/>
          <c:w val="0.45833353838582674"/>
          <c:h val="0.68750026528664709"/>
        </c:manualLayout>
      </c:layout>
      <c:pieChart>
        <c:varyColors val="1"/>
        <c:ser>
          <c:idx val="0"/>
          <c:order val="0"/>
          <c:tx>
            <c:strRef>
              <c:f>Sheet1!$B$1</c:f>
              <c:strCache>
                <c:ptCount val="1"/>
                <c:pt idx="0">
                  <c:v>Sales</c:v>
                </c:pt>
              </c:strCache>
            </c:strRef>
          </c:tx>
          <c:dPt>
            <c:idx val="0"/>
            <c:bubble3D val="0"/>
            <c:spPr>
              <a:solidFill>
                <a:srgbClr val="003865"/>
              </a:solidFill>
              <a:ln w="19034">
                <a:solidFill>
                  <a:schemeClr val="lt1"/>
                </a:solidFill>
              </a:ln>
              <a:effectLst/>
            </c:spPr>
            <c:extLst>
              <c:ext xmlns:c16="http://schemas.microsoft.com/office/drawing/2014/chart" uri="{C3380CC4-5D6E-409C-BE32-E72D297353CC}">
                <c16:uniqueId val="{00000000-81E3-4998-ADB0-06BB141D8309}"/>
              </c:ext>
            </c:extLst>
          </c:dPt>
          <c:dPt>
            <c:idx val="1"/>
            <c:bubble3D val="0"/>
            <c:spPr>
              <a:solidFill>
                <a:srgbClr val="78BE21"/>
              </a:solidFill>
              <a:ln w="19034">
                <a:solidFill>
                  <a:schemeClr val="lt1"/>
                </a:solidFill>
              </a:ln>
              <a:effectLst/>
            </c:spPr>
            <c:extLst>
              <c:ext xmlns:c16="http://schemas.microsoft.com/office/drawing/2014/chart" uri="{C3380CC4-5D6E-409C-BE32-E72D297353CC}">
                <c16:uniqueId val="{00000001-81E3-4998-ADB0-06BB141D8309}"/>
              </c:ext>
            </c:extLst>
          </c:dPt>
          <c:dPt>
            <c:idx val="2"/>
            <c:bubble3D val="0"/>
            <c:spPr>
              <a:solidFill>
                <a:srgbClr val="008EAA"/>
              </a:solidFill>
              <a:ln w="19034">
                <a:solidFill>
                  <a:schemeClr val="lt1"/>
                </a:solidFill>
              </a:ln>
              <a:effectLst/>
            </c:spPr>
            <c:extLst>
              <c:ext xmlns:c16="http://schemas.microsoft.com/office/drawing/2014/chart" uri="{C3380CC4-5D6E-409C-BE32-E72D297353CC}">
                <c16:uniqueId val="{00000002-81E3-4998-ADB0-06BB141D8309}"/>
              </c:ext>
            </c:extLst>
          </c:dPt>
          <c:dPt>
            <c:idx val="3"/>
            <c:bubble3D val="0"/>
            <c:spPr>
              <a:solidFill>
                <a:srgbClr val="8D3F2B"/>
              </a:solidFill>
              <a:ln w="19034">
                <a:solidFill>
                  <a:schemeClr val="lt1"/>
                </a:solidFill>
              </a:ln>
              <a:effectLst/>
            </c:spPr>
            <c:extLst>
              <c:ext xmlns:c16="http://schemas.microsoft.com/office/drawing/2014/chart" uri="{C3380CC4-5D6E-409C-BE32-E72D297353CC}">
                <c16:uniqueId val="{00000003-81E3-4998-ADB0-06BB141D8309}"/>
              </c:ext>
            </c:extLst>
          </c:dPt>
          <c:dPt>
            <c:idx val="4"/>
            <c:bubble3D val="0"/>
            <c:spPr>
              <a:solidFill>
                <a:srgbClr val="FFC845"/>
              </a:solidFill>
              <a:ln w="19034">
                <a:solidFill>
                  <a:schemeClr val="lt1"/>
                </a:solidFill>
              </a:ln>
              <a:effectLst/>
            </c:spPr>
            <c:extLst>
              <c:ext xmlns:c16="http://schemas.microsoft.com/office/drawing/2014/chart" uri="{C3380CC4-5D6E-409C-BE32-E72D297353CC}">
                <c16:uniqueId val="{00000004-81E3-4998-ADB0-06BB141D8309}"/>
              </c:ext>
            </c:extLst>
          </c:dPt>
          <c:dPt>
            <c:idx val="5"/>
            <c:bubble3D val="0"/>
            <c:spPr>
              <a:solidFill>
                <a:srgbClr val="5D295F"/>
              </a:solidFill>
              <a:ln w="19034">
                <a:solidFill>
                  <a:schemeClr val="lt1"/>
                </a:solidFill>
              </a:ln>
              <a:effectLst/>
            </c:spPr>
            <c:extLst>
              <c:ext xmlns:c16="http://schemas.microsoft.com/office/drawing/2014/chart" uri="{C3380CC4-5D6E-409C-BE32-E72D297353CC}">
                <c16:uniqueId val="{00000005-81E3-4998-ADB0-06BB141D8309}"/>
              </c:ext>
            </c:extLst>
          </c:dPt>
          <c:dPt>
            <c:idx val="6"/>
            <c:bubble3D val="0"/>
            <c:spPr>
              <a:solidFill>
                <a:srgbClr val="9BCBEB"/>
              </a:solidFill>
              <a:ln w="19034">
                <a:solidFill>
                  <a:schemeClr val="lt1"/>
                </a:solidFill>
              </a:ln>
              <a:effectLst/>
            </c:spPr>
            <c:extLst>
              <c:ext xmlns:c16="http://schemas.microsoft.com/office/drawing/2014/chart" uri="{C3380CC4-5D6E-409C-BE32-E72D297353CC}">
                <c16:uniqueId val="{00000006-81E3-4998-ADB0-06BB141D8309}"/>
              </c:ext>
            </c:extLst>
          </c:dPt>
          <c:dPt>
            <c:idx val="7"/>
            <c:bubble3D val="0"/>
            <c:spPr>
              <a:solidFill>
                <a:schemeClr val="accent4">
                  <a:lumMod val="60000"/>
                  <a:lumOff val="40000"/>
                </a:schemeClr>
              </a:solidFill>
              <a:ln w="19034">
                <a:solidFill>
                  <a:schemeClr val="lt1"/>
                </a:solidFill>
              </a:ln>
              <a:effectLst/>
            </c:spPr>
            <c:extLst>
              <c:ext xmlns:c16="http://schemas.microsoft.com/office/drawing/2014/chart" uri="{C3380CC4-5D6E-409C-BE32-E72D297353CC}">
                <c16:uniqueId val="{00000007-81E3-4998-ADB0-06BB141D8309}"/>
              </c:ext>
            </c:extLst>
          </c:dPt>
          <c:dLbls>
            <c:dLbl>
              <c:idx val="0"/>
              <c:layout>
                <c:manualLayout>
                  <c:x val="0.15091609251968505"/>
                  <c:y val="6.2287274711658791E-2"/>
                </c:manualLayout>
              </c:layout>
              <c:tx>
                <c:rich>
                  <a:bodyPr/>
                  <a:lstStyle/>
                  <a:p>
                    <a:r>
                      <a:rPr lang="en-US" baseline="0" dirty="0" smtClean="0"/>
                      <a:t>Unable to Locate*,</a:t>
                    </a:r>
                  </a:p>
                  <a:p>
                    <a:r>
                      <a:rPr lang="en-US" baseline="0" dirty="0" smtClean="0"/>
                      <a:t>45%</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1E3-4998-ADB0-06BB141D8309}"/>
                </c:ext>
              </c:extLst>
            </c:dLbl>
            <c:dLbl>
              <c:idx val="1"/>
              <c:layout>
                <c:manualLayout>
                  <c:x val="-5.5050565944881918E-2"/>
                  <c:y val="-2.9422734410511096E-2"/>
                </c:manualLayout>
              </c:layout>
              <c:tx>
                <c:rich>
                  <a:bodyPr/>
                  <a:lstStyle/>
                  <a:p>
                    <a:r>
                      <a:rPr lang="en-US" baseline="0" dirty="0" smtClean="0"/>
                      <a:t>Moved out of MN*,</a:t>
                    </a:r>
                  </a:p>
                  <a:p>
                    <a:r>
                      <a:rPr lang="en-US" baseline="0" dirty="0" smtClean="0"/>
                      <a:t>16%</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1E3-4998-ADB0-06BB141D8309}"/>
                </c:ext>
              </c:extLst>
            </c:dLbl>
            <c:dLbl>
              <c:idx val="2"/>
              <c:layout>
                <c:manualLayout>
                  <c:x val="-4.5442667322834647E-2"/>
                  <c:y val="-5.7006271099515803E-2"/>
                </c:manualLayout>
              </c:layout>
              <c:tx>
                <c:rich>
                  <a:bodyPr/>
                  <a:lstStyle/>
                  <a:p>
                    <a:r>
                      <a:rPr lang="en-US" baseline="0" dirty="0" smtClean="0"/>
                      <a:t>Contact Failed,</a:t>
                    </a:r>
                  </a:p>
                  <a:p>
                    <a:r>
                      <a:rPr lang="en-US" baseline="0" dirty="0" smtClean="0"/>
                      <a:t>13%</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1E3-4998-ADB0-06BB141D8309}"/>
                </c:ext>
              </c:extLst>
            </c:dLbl>
            <c:dLbl>
              <c:idx val="3"/>
              <c:layout>
                <c:manualLayout>
                  <c:x val="-4.8025713582677168E-2"/>
                  <c:y val="4.5290659123360041E-2"/>
                </c:manualLayout>
              </c:layout>
              <c:tx>
                <c:rich>
                  <a:bodyPr/>
                  <a:lstStyle/>
                  <a:p>
                    <a:r>
                      <a:rPr lang="en-US" baseline="0" dirty="0" smtClean="0"/>
                      <a:t>Refused Screening,</a:t>
                    </a:r>
                  </a:p>
                  <a:p>
                    <a:r>
                      <a:rPr lang="en-US" baseline="0" dirty="0" smtClean="0"/>
                      <a:t>8%</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1E3-4998-ADB0-06BB141D8309}"/>
                </c:ext>
              </c:extLst>
            </c:dLbl>
            <c:dLbl>
              <c:idx val="4"/>
              <c:layout>
                <c:manualLayout>
                  <c:x val="-0.12751267224409449"/>
                  <c:y val="5.2084950043986833E-2"/>
                </c:manualLayout>
              </c:layout>
              <c:tx>
                <c:rich>
                  <a:bodyPr/>
                  <a:lstStyle/>
                  <a:p>
                    <a:r>
                      <a:rPr lang="en-US" baseline="0" dirty="0" smtClean="0"/>
                      <a:t>No Insurance*,</a:t>
                    </a:r>
                  </a:p>
                  <a:p>
                    <a:r>
                      <a:rPr lang="en-US" baseline="0" dirty="0" smtClean="0"/>
                      <a:t>8%</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81E3-4998-ADB0-06BB141D8309}"/>
                </c:ext>
              </c:extLst>
            </c:dLbl>
            <c:dLbl>
              <c:idx val="5"/>
              <c:layout>
                <c:manualLayout>
                  <c:x val="-0.1218391978346457"/>
                  <c:y val="-0.10439504771191882"/>
                </c:manualLayout>
              </c:layout>
              <c:tx>
                <c:rich>
                  <a:bodyPr/>
                  <a:lstStyle/>
                  <a:p>
                    <a:r>
                      <a:rPr lang="en-US" baseline="0" dirty="0" smtClean="0"/>
                      <a:t>Screened Elsewhere, No Results,</a:t>
                    </a:r>
                  </a:p>
                  <a:p>
                    <a:r>
                      <a:rPr lang="en-US" baseline="0" dirty="0" smtClean="0"/>
                      <a:t>5%</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1E3-4998-ADB0-06BB141D8309}"/>
                </c:ext>
              </c:extLst>
            </c:dLbl>
            <c:dLbl>
              <c:idx val="6"/>
              <c:layout>
                <c:manualLayout>
                  <c:x val="-4.3891486220473015E-3"/>
                  <c:y val="1.6406341264373691E-2"/>
                </c:manualLayout>
              </c:layout>
              <c:tx>
                <c:rich>
                  <a:bodyPr/>
                  <a:lstStyle/>
                  <a:p>
                    <a:r>
                      <a:rPr lang="en-US" baseline="0" dirty="0" smtClean="0"/>
                      <a:t>Died Before Screening*,</a:t>
                    </a:r>
                  </a:p>
                  <a:p>
                    <a:r>
                      <a:rPr lang="en-US" baseline="0" dirty="0" smtClean="0"/>
                      <a:t>1%</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1E3-4998-ADB0-06BB141D8309}"/>
                </c:ext>
              </c:extLst>
            </c:dLbl>
            <c:dLbl>
              <c:idx val="7"/>
              <c:layout>
                <c:manualLayout>
                  <c:x val="0.13994820374015737"/>
                  <c:y val="-1.2398067642835405E-2"/>
                </c:manualLayout>
              </c:layout>
              <c:tx>
                <c:rich>
                  <a:bodyPr/>
                  <a:lstStyle/>
                  <a:p>
                    <a:r>
                      <a:rPr lang="en-US" baseline="0" dirty="0" smtClean="0"/>
                      <a:t>Missed Appointments,</a:t>
                    </a:r>
                  </a:p>
                  <a:p>
                    <a:r>
                      <a:rPr lang="en-US" baseline="0" dirty="0" smtClean="0"/>
                      <a:t>1%</a:t>
                    </a:r>
                  </a:p>
                </c:rich>
              </c:tx>
              <c:dLblPos val="bestFit"/>
              <c:showLegendKey val="0"/>
              <c:showVal val="0"/>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1E3-4998-ADB0-06BB141D8309}"/>
                </c:ext>
              </c:extLst>
            </c:dLbl>
            <c:spPr>
              <a:noFill/>
              <a:ln>
                <a:noFill/>
              </a:ln>
              <a:effectLst/>
            </c:spPr>
            <c:txPr>
              <a:bodyPr rot="0" spcFirstLastPara="1" vertOverflow="ellipsis" vert="horz" wrap="square" lIns="38100" tIns="19050" rIns="38100" bIns="19050" anchor="ctr" anchorCtr="1">
                <a:spAutoFit/>
              </a:bodyPr>
              <a:lstStyle/>
              <a:p>
                <a:pPr>
                  <a:defRPr sz="1599" b="1" i="0" u="none" strike="noStrike" kern="1200" baseline="0">
                    <a:solidFill>
                      <a:schemeClr val="tx2"/>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accent1"/>
                  </a:solidFill>
                  <a:prstDash val="solid"/>
                </a:ln>
                <a:effectLst/>
              </c:spPr>
            </c:leaderLines>
            <c:extLst>
              <c:ext xmlns:c15="http://schemas.microsoft.com/office/drawing/2012/chart" uri="{CE6537A1-D6FC-4f65-9D91-7224C49458BB}"/>
            </c:extLst>
          </c:dLbls>
          <c:cat>
            <c:strRef>
              <c:f>Sheet1!$A$2:$A$9</c:f>
              <c:strCache>
                <c:ptCount val="8"/>
                <c:pt idx="0">
                  <c:v>Unable to Locate*</c:v>
                </c:pt>
                <c:pt idx="1">
                  <c:v>Moved out of MN*</c:v>
                </c:pt>
                <c:pt idx="2">
                  <c:v>Contact Failed</c:v>
                </c:pt>
                <c:pt idx="3">
                  <c:v>Refused Screening</c:v>
                </c:pt>
                <c:pt idx="4">
                  <c:v>No Insurance*</c:v>
                </c:pt>
                <c:pt idx="5">
                  <c:v>Screened Elsewhere, No Results</c:v>
                </c:pt>
                <c:pt idx="6">
                  <c:v>Died Before Screening*</c:v>
                </c:pt>
                <c:pt idx="7">
                  <c:v>Missed Appointments</c:v>
                </c:pt>
              </c:strCache>
            </c:strRef>
          </c:cat>
          <c:val>
            <c:numRef>
              <c:f>Sheet1!$B$2:$B$9</c:f>
              <c:numCache>
                <c:formatCode>0%</c:formatCode>
                <c:ptCount val="8"/>
                <c:pt idx="0">
                  <c:v>0.45</c:v>
                </c:pt>
                <c:pt idx="1">
                  <c:v>0.16</c:v>
                </c:pt>
                <c:pt idx="2">
                  <c:v>0.13</c:v>
                </c:pt>
                <c:pt idx="3">
                  <c:v>0.08</c:v>
                </c:pt>
                <c:pt idx="4">
                  <c:v>0.08</c:v>
                </c:pt>
                <c:pt idx="5">
                  <c:v>0.05</c:v>
                </c:pt>
                <c:pt idx="6">
                  <c:v>0.01</c:v>
                </c:pt>
                <c:pt idx="7">
                  <c:v>0.01</c:v>
                </c:pt>
              </c:numCache>
            </c:numRef>
          </c:val>
          <c:extLst>
            <c:ext xmlns:c16="http://schemas.microsoft.com/office/drawing/2014/chart" uri="{C3380CC4-5D6E-409C-BE32-E72D297353CC}">
              <c16:uniqueId val="{00000008-81E3-4998-ADB0-06BB141D8309}"/>
            </c:ext>
          </c:extLst>
        </c:ser>
        <c:dLbls>
          <c:showLegendKey val="0"/>
          <c:showVal val="0"/>
          <c:showCatName val="0"/>
          <c:showSerName val="0"/>
          <c:showPercent val="0"/>
          <c:showBubbleSize val="0"/>
          <c:showLeaderLines val="1"/>
        </c:dLbls>
        <c:firstSliceAng val="0"/>
      </c:pieChart>
      <c:spPr>
        <a:noFill/>
        <a:ln w="25379">
          <a:noFill/>
        </a:ln>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1">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11/15/2017</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11/15/2017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graph describes the trends in refugee arrivals to Minnesota by region of origin from 1979 through 2016. </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1511713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This table describes the number and percent of refugees screened for specific conditions, among those screened (middle column of the table), and the number and percent testing positive among those screened for that condition (right-hand column of the table).</a:t>
            </a:r>
          </a:p>
          <a:p>
            <a:endParaRPr lang="en-US" altLang="en-US" dirty="0" smtClean="0"/>
          </a:p>
          <a:p>
            <a:r>
              <a:rPr lang="en-US" altLang="en-US" dirty="0" smtClean="0"/>
              <a:t>Elevated blood lead level is defined as ≥5 µg/mL and hemoglobin deficiency is defined as &lt;12 mg/</a:t>
            </a:r>
            <a:r>
              <a:rPr lang="en-US" altLang="en-US" dirty="0" err="1" smtClean="0"/>
              <a:t>dL</a:t>
            </a:r>
            <a:r>
              <a:rPr lang="en-US" altLang="en-US" dirty="0" smtClean="0"/>
              <a:t>. </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4176332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The overall prevalence of TB infection, either latent TB infection or suspect/active TB disease, was 21% among those screened for TB. Arrivals from sub-Saharan Africa had the highest prevalence of TB infection, with 30% of sub-Saharan Africans screened for TB who tested positive. </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11</a:t>
            </a:fld>
            <a:endParaRPr lang="en-US" dirty="0"/>
          </a:p>
        </p:txBody>
      </p:sp>
    </p:spTree>
    <p:extLst>
      <p:ext uri="{BB962C8B-B14F-4D97-AF65-F5344CB8AC3E}">
        <p14:creationId xmlns:p14="http://schemas.microsoft.com/office/powerpoint/2010/main" val="25239135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latin typeface="Arial" panose="020B0604020202020204" pitchFamily="34" charset="0"/>
              </a:rPr>
              <a:t>The prevalence of parasitic infection (with at least one pathogenic parasite) among those screened for intestinal parasites was 15%. The most common parasites observed were </a:t>
            </a:r>
            <a:r>
              <a:rPr lang="en-US" altLang="en-US" i="1" dirty="0" smtClean="0">
                <a:latin typeface="Arial" panose="020B0604020202020204" pitchFamily="34" charset="0"/>
              </a:rPr>
              <a:t>Giardia </a:t>
            </a:r>
            <a:r>
              <a:rPr lang="en-US" altLang="en-US" i="1" dirty="0" err="1" smtClean="0">
                <a:latin typeface="Arial" panose="020B0604020202020204" pitchFamily="34" charset="0"/>
              </a:rPr>
              <a:t>lamblia</a:t>
            </a:r>
            <a:r>
              <a:rPr lang="en-US" altLang="en-US" i="1" dirty="0" smtClean="0">
                <a:latin typeface="Arial" panose="020B0604020202020204" pitchFamily="34" charset="0"/>
              </a:rPr>
              <a:t> </a:t>
            </a:r>
            <a:r>
              <a:rPr lang="en-US" altLang="en-US" dirty="0" smtClean="0">
                <a:latin typeface="Arial" panose="020B0604020202020204" pitchFamily="34" charset="0"/>
              </a:rPr>
              <a:t>(181 infected), </a:t>
            </a:r>
            <a:r>
              <a:rPr lang="en-US" altLang="en-US" dirty="0" err="1" smtClean="0">
                <a:latin typeface="Arial" panose="020B0604020202020204" pitchFamily="34" charset="0"/>
              </a:rPr>
              <a:t>Schistosoma</a:t>
            </a:r>
            <a:r>
              <a:rPr lang="en-US" altLang="en-US" dirty="0" smtClean="0">
                <a:latin typeface="Arial" panose="020B0604020202020204" pitchFamily="34" charset="0"/>
              </a:rPr>
              <a:t> species (130), </a:t>
            </a:r>
            <a:r>
              <a:rPr lang="en-US" altLang="en-US" i="1" dirty="0" err="1" smtClean="0">
                <a:latin typeface="Arial" panose="020B0604020202020204" pitchFamily="34" charset="0"/>
              </a:rPr>
              <a:t>Strongyloides</a:t>
            </a:r>
            <a:r>
              <a:rPr lang="en-US" altLang="en-US" i="1" dirty="0" smtClean="0">
                <a:latin typeface="Arial" panose="020B0604020202020204" pitchFamily="34" charset="0"/>
              </a:rPr>
              <a:t> </a:t>
            </a:r>
            <a:r>
              <a:rPr lang="en-US" altLang="en-US" i="1" dirty="0" err="1" smtClean="0">
                <a:latin typeface="Arial" panose="020B0604020202020204" pitchFamily="34" charset="0"/>
              </a:rPr>
              <a:t>stercoralis</a:t>
            </a:r>
            <a:r>
              <a:rPr lang="en-US" altLang="en-US" i="1" dirty="0" smtClean="0">
                <a:latin typeface="Arial" panose="020B0604020202020204" pitchFamily="34" charset="0"/>
              </a:rPr>
              <a:t> </a:t>
            </a:r>
            <a:r>
              <a:rPr lang="en-US" altLang="en-US" dirty="0" smtClean="0">
                <a:latin typeface="Arial" panose="020B0604020202020204" pitchFamily="34" charset="0"/>
              </a:rPr>
              <a:t>(35), </a:t>
            </a:r>
            <a:r>
              <a:rPr lang="en-US" altLang="en-US" i="1" dirty="0" err="1" smtClean="0">
                <a:latin typeface="Arial" panose="020B0604020202020204" pitchFamily="34" charset="0"/>
              </a:rPr>
              <a:t>Entamoeba</a:t>
            </a:r>
            <a:r>
              <a:rPr lang="en-US" altLang="en-US" i="1" dirty="0" smtClean="0">
                <a:latin typeface="Arial" panose="020B0604020202020204" pitchFamily="34" charset="0"/>
              </a:rPr>
              <a:t> </a:t>
            </a:r>
            <a:r>
              <a:rPr lang="en-US" altLang="en-US" i="1" dirty="0" err="1" smtClean="0">
                <a:latin typeface="Arial" panose="020B0604020202020204" pitchFamily="34" charset="0"/>
              </a:rPr>
              <a:t>histolytica</a:t>
            </a:r>
            <a:r>
              <a:rPr lang="en-US" altLang="en-US" i="1" dirty="0" smtClean="0">
                <a:latin typeface="Arial" panose="020B0604020202020204" pitchFamily="34" charset="0"/>
              </a:rPr>
              <a:t> </a:t>
            </a:r>
            <a:r>
              <a:rPr lang="en-US" altLang="en-US" dirty="0" smtClean="0">
                <a:latin typeface="Arial" panose="020B0604020202020204" pitchFamily="34" charset="0"/>
              </a:rPr>
              <a:t>(46), and </a:t>
            </a:r>
            <a:r>
              <a:rPr lang="en-US" altLang="en-US" i="1" dirty="0" err="1" smtClean="0">
                <a:latin typeface="Arial" panose="020B0604020202020204" pitchFamily="34" charset="0"/>
              </a:rPr>
              <a:t>Dientamoeba</a:t>
            </a:r>
            <a:r>
              <a:rPr lang="en-US" altLang="en-US" i="1" dirty="0" smtClean="0">
                <a:latin typeface="Arial" panose="020B0604020202020204" pitchFamily="34" charset="0"/>
              </a:rPr>
              <a:t> </a:t>
            </a:r>
            <a:r>
              <a:rPr lang="en-US" altLang="en-US" i="1" dirty="0" err="1" smtClean="0">
                <a:latin typeface="Arial" panose="020B0604020202020204" pitchFamily="34" charset="0"/>
              </a:rPr>
              <a:t>fragilis</a:t>
            </a:r>
            <a:r>
              <a:rPr lang="en-US" altLang="en-US" i="1" dirty="0" smtClean="0">
                <a:latin typeface="Arial" panose="020B0604020202020204" pitchFamily="34" charset="0"/>
              </a:rPr>
              <a:t> </a:t>
            </a:r>
            <a:r>
              <a:rPr lang="en-US" altLang="en-US" dirty="0" smtClean="0">
                <a:latin typeface="Arial" panose="020B0604020202020204" pitchFamily="34" charset="0"/>
              </a:rPr>
              <a:t>(45). and Many refugee arrivals receive presumptive treatment for intestinal parasites overseas, which has reduced the prevalence of certain parasitic infections, such as </a:t>
            </a:r>
            <a:r>
              <a:rPr lang="en-US" altLang="en-US" dirty="0" err="1" smtClean="0">
                <a:latin typeface="Arial" panose="020B0604020202020204" pitchFamily="34" charset="0"/>
              </a:rPr>
              <a:t>Strongyloides</a:t>
            </a:r>
            <a:r>
              <a:rPr lang="en-US" altLang="en-US" dirty="0" smtClean="0">
                <a:latin typeface="Arial" panose="020B0604020202020204" pitchFamily="34" charset="0"/>
              </a:rPr>
              <a:t> and Schistosomiasis, compared to years before presumptive treatment was occurring.</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12</a:t>
            </a:fld>
            <a:endParaRPr lang="en-US" dirty="0"/>
          </a:p>
        </p:txBody>
      </p:sp>
    </p:spTree>
    <p:extLst>
      <p:ext uri="{BB962C8B-B14F-4D97-AF65-F5344CB8AC3E}">
        <p14:creationId xmlns:p14="http://schemas.microsoft.com/office/powerpoint/2010/main" val="2789145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overall prevalence of hepatitis B infection, either acute or chronic, was 5% among those who received a hepatitis B surface antigen test (</a:t>
            </a:r>
            <a:r>
              <a:rPr lang="en-US" altLang="en-US" dirty="0" err="1" smtClean="0"/>
              <a:t>HBsAg</a:t>
            </a:r>
            <a:r>
              <a:rPr lang="en-US" altLang="en-US" dirty="0" smtClean="0"/>
              <a:t>). The majority of arrivals who were </a:t>
            </a:r>
            <a:r>
              <a:rPr lang="en-US" altLang="en-US" dirty="0" err="1" smtClean="0"/>
              <a:t>HBsAg</a:t>
            </a:r>
            <a:r>
              <a:rPr lang="en-US" altLang="en-US" dirty="0" smtClean="0"/>
              <a:t>+ were from either sub-Saharan Africa or SE/East Asia.</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3357207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latin typeface="Arial" panose="020B0604020202020204" pitchFamily="34" charset="0"/>
              </a:rPr>
              <a:t>This chart looks at immunization status in refugees. The light bluish-green bars show refugees who came to the U.S. with at least one documented vaccine overseas. As you can see, back in the early 2000’s it was uncommon for refugees to arrive with documentation of any vaccinations, however, in recent years &lt;80% are arriving with at least some vaccine history. The light yellow bars indicate that the refugees received one or more vaccinations after arriving in the U.S. More than 90% of refugees either have a vaccine series started or continued after arrival. These vaccinations are important because in order for a refugee to adjust their status from lawful temporary resident to permanent resident at the end of one year, they have to show proof of certain vaccinations.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14</a:t>
            </a:fld>
            <a:endParaRPr lang="en-US" dirty="0"/>
          </a:p>
        </p:txBody>
      </p:sp>
    </p:spTree>
    <p:extLst>
      <p:ext uri="{BB962C8B-B14F-4D97-AF65-F5344CB8AC3E}">
        <p14:creationId xmlns:p14="http://schemas.microsoft.com/office/powerpoint/2010/main" val="311575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graph shows refugee arrival numbers to Minnesota by month from 2012-2016. A spike of arrivals usually occurs in summer to early fall with the conclusion of the federal fiscal year. At the beginning of October each year, the President of the United States sets a new admissions cap for the number of refugee arrivals that can be admitted into the U.S. during the subsequent fiscal year.</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934500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map indicates which counties in Minnesota received primary refugee arrivals in 2016. Ramsey County received the largest number of arrivals (1,467), followed by Hennepin (631), Stearns (281), and Anoka (192). </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3311973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chart details the countries of origin of primary refugee arrivals to Minnesota during 2016.</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4135914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latin typeface="Arial" panose="020B0604020202020204" pitchFamily="34" charset="0"/>
              </a:rPr>
              <a:t>These graphs are for the 4 counties with the largest number of arrivals in 2016. Each graph shows the distribution of refugees by country of origin resettling in each county. Ramsey sees a high number of Burmese and Somali arrivals, indicated by the light purple and orange bars, respectively. Most refugees who resettled in Hennepin and Stearns Counties were Somali. Many of the Iraqi arrivals resettle in Anoka County, indicated by the aqua-blue colored bar in the graph on the bottom right. </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1877024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latin typeface="Arial" panose="020B0604020202020204" pitchFamily="34" charset="0"/>
              </a:rPr>
              <a:t>In Minnesota refugees are offered a post-arrival health assessment, usually within 90 days of their arrival to the U.S. These assessments are done by public health clinics or private providers. The goal of the health assessment is to control communicable diseases among, and resulting from, the arrival of new refugees through screening, treatment, and referral. Since 2005 the proportion of refugee arrivals who complete a health assessment has remained above 95%.</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2836318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Among the 85 refugee arrivals in 2016 who did not receive a post-arrival health assessment, 45% could not be located due to an incorrect address, 16% moved out of Minnesota before they could be screened, efforts to schedule appointments for 14% failed, 8% refused, 8% had no insurance, 1% died before screening, 1% missed their appointments, and 5% were screened, but no results were reported. Those who could not be located due to an incorrect address, those who were not screened because they moved out of Minnesota, those without insurance, and those who died before screening were considered ineligible for an assessment and are not included in the denominator when calculating the percent who received an assessment, as indicated on the previous slide.</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3667803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table describes the number of refugee arrivals by region of origin and the number and percent screened from each region. The majority of arrivals were from SE/E Asia and sub-Saharan Africa.</a:t>
            </a:r>
          </a:p>
          <a:p>
            <a:endParaRPr lang="en-US" dirty="0">
              <a:latin typeface="+mn-lt"/>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803632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This chart describes the overall percent of refugees who received an assessment (among those eligible for an assessment), indicated by the purple bar, and the percent screened for various conditions as part of their assessment, indicated by the green bar. For example, among those who received a health assessment, 98% were screened for tuberculosis. Screening for blood lead levels is only recommended for children younger than 17 years, so among refugee children younger than 17 who received a health assessment, 97% were screened for blood lead level. Only 8% of those who received a health assessment were screened for malaria because refugees are often treated for malaria presumptively prior to departing for the U.S.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128145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smtClean="0"/>
              <a:t>Click to enter the slideshow title</a:t>
            </a:r>
            <a:endParaRPr lang="en-US" dirty="0"/>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11/15/2017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smtClean="0"/>
              <a:t>Click Icon to add picture</a:t>
            </a:r>
            <a:endParaRPr lang="en-US" dirty="0"/>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2E8677-C648-465D-82CD-E88587B4845D}" type="datetime1">
              <a:rPr lang="en-US" smtClean="0"/>
              <a:t>11/15/2017</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smtClean="0"/>
              <a:t>Click Icon to add picture</a:t>
            </a:r>
            <a:endParaRPr lang="en-US" dirty="0"/>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0D07D7-46FB-4D7C-9C8F-0C340D091257}" type="datetime1">
              <a:rPr lang="en-US" smtClean="0"/>
              <a:t>11/15/2017</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grpSp>
        <p:nvGrpSpPr>
          <p:cNvPr id="10" name="Group 9"/>
          <p:cNvGrpSpPr/>
          <p:nvPr userDrawn="1"/>
        </p:nvGrpSpPr>
        <p:grpSpPr>
          <a:xfrm>
            <a:off x="130175" y="6153151"/>
            <a:ext cx="2155825" cy="631000"/>
            <a:chOff x="130175" y="6153151"/>
            <a:chExt cx="2155825" cy="631000"/>
          </a:xfrm>
        </p:grpSpPr>
        <p:pic>
          <p:nvPicPr>
            <p:cNvPr id="11" name="Picture 13"/>
            <p:cNvPicPr>
              <a:picLocks noChangeAspect="1"/>
            </p:cNvPicPr>
            <p:nvPr/>
          </p:nvPicPr>
          <p:blipFill rotWithShape="1">
            <a:blip r:embed="rId2">
              <a:extLst>
                <a:ext uri="{28A0092B-C50C-407E-A947-70E740481C1C}">
                  <a14:useLocalDpi xmlns:a14="http://schemas.microsoft.com/office/drawing/2010/main" val="0"/>
                </a:ext>
              </a:extLst>
            </a:blip>
            <a:srcRect r="36034" b="7451"/>
            <a:stretch/>
          </p:blipFill>
          <p:spPr bwMode="auto">
            <a:xfrm>
              <a:off x="130175" y="6153151"/>
              <a:ext cx="21558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130175" y="6553319"/>
              <a:ext cx="2155825" cy="230832"/>
            </a:xfrm>
            <a:prstGeom prst="rect">
              <a:avLst/>
            </a:prstGeom>
            <a:noFill/>
          </p:spPr>
          <p:txBody>
            <a:bodyPr wrap="square" rtlCol="0">
              <a:spAutoFit/>
            </a:bodyPr>
            <a:lstStyle/>
            <a:p>
              <a:r>
                <a:rPr lang="en-US" sz="900" dirty="0" smtClean="0">
                  <a:solidFill>
                    <a:schemeClr val="tx2"/>
                  </a:solidFill>
                </a:rPr>
                <a:t>Refugee and International Health Program</a:t>
              </a:r>
              <a:endParaRPr lang="en-US" sz="900" dirty="0">
                <a:solidFill>
                  <a:schemeClr val="tx2"/>
                </a:solidFill>
              </a:endParaRPr>
            </a:p>
          </p:txBody>
        </p:sp>
      </p:grpSp>
    </p:spTree>
    <p:extLst>
      <p:ext uri="{BB962C8B-B14F-4D97-AF65-F5344CB8AC3E}">
        <p14:creationId xmlns:p14="http://schemas.microsoft.com/office/powerpoint/2010/main" val="23597657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11/15/2017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smtClean="0"/>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smtClean="0"/>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r>
              <a:rPr lang="en-US" smtClean="0"/>
              <a:t>Click icon to add picture</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11/15/2017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3" name="Date Placeholder 2"/>
          <p:cNvSpPr>
            <a:spLocks noGrp="1"/>
          </p:cNvSpPr>
          <p:nvPr>
            <p:ph type="dt" sz="half" idx="10"/>
          </p:nvPr>
        </p:nvSpPr>
        <p:spPr/>
        <p:txBody>
          <a:bodyPr/>
          <a:lstStyle/>
          <a:p>
            <a:fld id="{936DB2D6-5DF4-4264-A4A1-7D3EAF38D255}" type="datetime1">
              <a:rPr lang="en-US" smtClean="0"/>
              <a:t>11/15/2017</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smtClean="0"/>
              <a:t>Click to enter the slideshow title</a:t>
            </a:r>
            <a:endParaRPr lang="en-US" dirty="0"/>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11/15/2017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776213"/>
            <a:ext cx="5447246" cy="778956"/>
          </a:xfrm>
          <a:prstGeom prst="rect">
            <a:avLst/>
          </a:prstGeom>
        </p:spPr>
      </p:pic>
    </p:spTree>
    <p:extLst>
      <p:ext uri="{BB962C8B-B14F-4D97-AF65-F5344CB8AC3E}">
        <p14:creationId xmlns:p14="http://schemas.microsoft.com/office/powerpoint/2010/main" val="336811918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3" name="Date Placeholder 2"/>
          <p:cNvSpPr>
            <a:spLocks noGrp="1"/>
          </p:cNvSpPr>
          <p:nvPr>
            <p:ph type="dt" sz="half" idx="10"/>
          </p:nvPr>
        </p:nvSpPr>
        <p:spPr/>
        <p:txBody>
          <a:bodyPr/>
          <a:lstStyle/>
          <a:p>
            <a:fld id="{936DB2D6-5DF4-4264-A4A1-7D3EAF38D255}" type="datetime1">
              <a:rPr lang="en-US" smtClean="0"/>
              <a:t>11/15/2017</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3" name="Date Placeholder 2"/>
          <p:cNvSpPr>
            <a:spLocks noGrp="1"/>
          </p:cNvSpPr>
          <p:nvPr>
            <p:ph type="dt" sz="half" idx="10"/>
          </p:nvPr>
        </p:nvSpPr>
        <p:spPr/>
        <p:txBody>
          <a:bodyPr/>
          <a:lstStyle/>
          <a:p>
            <a:fld id="{4B4EEDC6-36CA-4209-B482-2ED76AA0BF08}" type="datetime1">
              <a:rPr lang="en-US" smtClean="0"/>
              <a:t>11/15/2017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3" name="Date Placeholder 2"/>
          <p:cNvSpPr>
            <a:spLocks noGrp="1"/>
          </p:cNvSpPr>
          <p:nvPr>
            <p:ph type="dt" sz="half" idx="10"/>
          </p:nvPr>
        </p:nvSpPr>
        <p:spPr/>
        <p:txBody>
          <a:bodyPr/>
          <a:lstStyle/>
          <a:p>
            <a:fld id="{8DC79626-CE5A-4834-975C-E7305BA2E281}" type="datetime1">
              <a:rPr lang="en-US" smtClean="0"/>
              <a:t>11/15/2017</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4" name="Date Placeholder 3"/>
          <p:cNvSpPr>
            <a:spLocks noGrp="1"/>
          </p:cNvSpPr>
          <p:nvPr>
            <p:ph type="dt" sz="half" idx="10"/>
          </p:nvPr>
        </p:nvSpPr>
        <p:spPr/>
        <p:txBody>
          <a:bodyPr/>
          <a:lstStyle/>
          <a:p>
            <a:fld id="{1815FB38-58F3-410A-8DA4-4B706967601F}" type="datetime1">
              <a:rPr lang="en-US" smtClean="0"/>
              <a:t>11/15/2017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3" name="Date Placeholder 2"/>
          <p:cNvSpPr>
            <a:spLocks noGrp="1"/>
          </p:cNvSpPr>
          <p:nvPr>
            <p:ph type="dt" sz="half" idx="10"/>
          </p:nvPr>
        </p:nvSpPr>
        <p:spPr/>
        <p:txBody>
          <a:bodyPr/>
          <a:lstStyle/>
          <a:p>
            <a:fld id="{7F519661-29C3-4FE0-9FC3-375A85A42C46}" type="datetime1">
              <a:rPr lang="en-US" smtClean="0"/>
              <a:t>11/15/2017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Edit Master text styles</a:t>
            </a:r>
          </a:p>
        </p:txBody>
      </p:sp>
      <p:sp>
        <p:nvSpPr>
          <p:cNvPr id="4" name="Date Placeholder 3"/>
          <p:cNvSpPr>
            <a:spLocks noGrp="1"/>
          </p:cNvSpPr>
          <p:nvPr>
            <p:ph type="dt" sz="half" idx="10"/>
          </p:nvPr>
        </p:nvSpPr>
        <p:spPr/>
        <p:txBody>
          <a:bodyPr/>
          <a:lstStyle/>
          <a:p>
            <a:fld id="{0366E0EA-2D80-452F-9963-33FA7A36BC09}" type="datetime1">
              <a:rPr lang="en-US" smtClean="0"/>
              <a:t>11/15/2017</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smtClean="0"/>
              <a:t>Click icon to add picture</a:t>
            </a:r>
            <a:endParaRPr lang="en-US"/>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smtClean="0"/>
              <a:t>Click to edit title</a:t>
            </a:r>
            <a:endParaRPr lang="en-US" dirty="0"/>
          </a:p>
        </p:txBody>
      </p:sp>
      <p:sp>
        <p:nvSpPr>
          <p:cNvPr id="6" name="Date Placeholder 3"/>
          <p:cNvSpPr>
            <a:spLocks noGrp="1"/>
          </p:cNvSpPr>
          <p:nvPr>
            <p:ph type="dt" sz="half" idx="11"/>
          </p:nvPr>
        </p:nvSpPr>
        <p:spPr>
          <a:xfrm>
            <a:off x="838200" y="6356350"/>
            <a:ext cx="1358590" cy="365125"/>
          </a:xfrm>
        </p:spPr>
        <p:txBody>
          <a:bodyPr/>
          <a:lstStyle/>
          <a:p>
            <a:fld id="{4D564EB3-B268-4748-86E7-9F55DF9078D1}" type="datetime1">
              <a:rPr lang="en-US" smtClean="0"/>
              <a:t>11/15/2017</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timing>
    <p:tnLst>
      <p:par>
        <p:cTn id="1" dur="indefinite" restart="never" nodeType="tmRoot"/>
      </p:par>
    </p:tnLst>
  </p:timing>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smtClean="0"/>
              <a:t>Click icon to add picture</a:t>
            </a:r>
            <a:endParaRPr lang="en-US"/>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smtClean="0"/>
              <a:t>Click to edit title</a:t>
            </a:r>
            <a:endParaRPr lang="en-US" dirty="0"/>
          </a:p>
        </p:txBody>
      </p:sp>
      <p:sp>
        <p:nvSpPr>
          <p:cNvPr id="6"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fld id="{4D564EB3-B268-4748-86E7-9F55DF9078D1}" type="datetime1">
              <a:rPr lang="en-US" smtClean="0"/>
              <a:pPr/>
              <a:t>11/15/2017</a:t>
            </a:fld>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timing>
    <p:tnLst>
      <p:par>
        <p:cTn id="1" dur="indefinite" restart="never" nodeType="tmRoot"/>
      </p:par>
    </p:tnLst>
  </p:timing>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smtClean="0"/>
              <a:t>Click icon to add picture</a:t>
            </a:r>
            <a:endParaRPr lang="en-US"/>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smtClean="0"/>
              <a:t>Click to edit title</a:t>
            </a:r>
            <a:endParaRPr lang="en-US" dirty="0"/>
          </a:p>
        </p:txBody>
      </p:sp>
      <p:sp>
        <p:nvSpPr>
          <p:cNvPr id="8" name="Date Placeholder 3"/>
          <p:cNvSpPr>
            <a:spLocks noGrp="1"/>
          </p:cNvSpPr>
          <p:nvPr>
            <p:ph type="dt" sz="half" idx="11"/>
          </p:nvPr>
        </p:nvSpPr>
        <p:spPr>
          <a:xfrm>
            <a:off x="838200" y="6356350"/>
            <a:ext cx="1358590" cy="365125"/>
          </a:xfrm>
        </p:spPr>
        <p:txBody>
          <a:bodyPr/>
          <a:lstStyle/>
          <a:p>
            <a:fld id="{5CAE31FF-A086-40D5-909F-A9E138181237}"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0"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timing>
    <p:tnLst>
      <p:par>
        <p:cTn id="1" dur="indefinite" restart="never" nodeType="tmRoot"/>
      </p:par>
    </p:tnLst>
  </p:timing>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Code Demo (Click to Edit)</a:t>
            </a:r>
            <a:endParaRPr lang="en-US" dirty="0"/>
          </a:p>
        </p:txBody>
      </p:sp>
      <p:sp>
        <p:nvSpPr>
          <p:cNvPr id="10" name="Table Placeholder 8"/>
          <p:cNvSpPr>
            <a:spLocks noGrp="1"/>
          </p:cNvSpPr>
          <p:nvPr>
            <p:ph type="tbl" sz="quarter" idx="13"/>
          </p:nvPr>
        </p:nvSpPr>
        <p:spPr>
          <a:xfrm>
            <a:off x="2032000" y="2233262"/>
            <a:ext cx="8128000" cy="2966751"/>
          </a:xfrm>
        </p:spPr>
        <p:txBody>
          <a:bodyPr/>
          <a:lstStyle/>
          <a:p>
            <a:r>
              <a:rPr lang="en-US" smtClean="0"/>
              <a:t>Click icon to add table</a:t>
            </a:r>
            <a:endParaRPr lang="en-US"/>
          </a:p>
        </p:txBody>
      </p:sp>
      <p:sp>
        <p:nvSpPr>
          <p:cNvPr id="8" name="Date Placeholder 4"/>
          <p:cNvSpPr>
            <a:spLocks noGrp="1"/>
          </p:cNvSpPr>
          <p:nvPr>
            <p:ph type="dt" sz="half" idx="11"/>
          </p:nvPr>
        </p:nvSpPr>
        <p:spPr>
          <a:xfrm>
            <a:off x="838200" y="6356350"/>
            <a:ext cx="1358590" cy="365125"/>
          </a:xfrm>
        </p:spPr>
        <p:txBody>
          <a:bodyPr/>
          <a:lstStyle/>
          <a:p>
            <a:fld id="{06B78D62-7A3F-4136-9CF2-CB03510DA06A}"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smtClean="0"/>
              <a:t>Click to enter the slideshow title</a:t>
            </a:r>
            <a:endParaRPr lang="en-US" dirty="0"/>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pic>
        <p:nvPicPr>
          <p:cNvPr id="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553" y="5964408"/>
            <a:ext cx="2968836" cy="424119"/>
          </a:xfrm>
          <a:prstGeom prst="rect">
            <a:avLst/>
          </a:prstGeom>
        </p:spPr>
      </p:pic>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Picture Placeholder 5"/>
          <p:cNvSpPr>
            <a:spLocks noGrp="1"/>
          </p:cNvSpPr>
          <p:nvPr>
            <p:ph type="pic" sz="quarter" idx="17"/>
          </p:nvPr>
        </p:nvSpPr>
        <p:spPr>
          <a:xfrm>
            <a:off x="0" y="0"/>
            <a:ext cx="12192000" cy="3380732"/>
          </a:xfrm>
        </p:spPr>
        <p:txBody>
          <a:bodyPr/>
          <a:lstStyle/>
          <a:p>
            <a:r>
              <a:rPr lang="en-US" smtClean="0"/>
              <a:t>Click icon to add picture</a:t>
            </a:r>
            <a:endParaRPr lang="en-US" dirty="0"/>
          </a:p>
        </p:txBody>
      </p:sp>
    </p:spTree>
    <p:extLst>
      <p:ext uri="{BB962C8B-B14F-4D97-AF65-F5344CB8AC3E}">
        <p14:creationId xmlns:p14="http://schemas.microsoft.com/office/powerpoint/2010/main" val="1788824392"/>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Code Demo (Click to Edit)</a:t>
            </a:r>
            <a:endParaRPr lang="en-US" dirty="0"/>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r>
              <a:rPr lang="en-US" smtClean="0"/>
              <a:t>Click icon to add table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smtClean="0"/>
              <a:t>Click to edit title</a:t>
            </a:r>
            <a:endParaRPr lang="en-US" dirty="0"/>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smtClean="0"/>
              <a:t>Click icon to insert screenshot</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smtClean="0"/>
              <a:t>Edit Master text styles</a:t>
            </a:r>
          </a:p>
          <a:p>
            <a:pPr lvl="1"/>
            <a:r>
              <a:rPr lang="en-US" smtClean="0"/>
              <a:t>Second level</a:t>
            </a:r>
          </a:p>
          <a:p>
            <a:pPr lvl="2"/>
            <a:r>
              <a:rPr lang="en-US" smtClean="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smtClean="0"/>
              <a:t>Click icon to insert screenshot</a:t>
            </a:r>
            <a:endParaRPr lang="en-US" dirty="0"/>
          </a:p>
        </p:txBody>
      </p:sp>
      <p:sp>
        <p:nvSpPr>
          <p:cNvPr id="6" name="Date Placeholder 3"/>
          <p:cNvSpPr>
            <a:spLocks noGrp="1"/>
          </p:cNvSpPr>
          <p:nvPr>
            <p:ph type="dt" sz="half" idx="14"/>
          </p:nvPr>
        </p:nvSpPr>
        <p:spPr>
          <a:xfrm>
            <a:off x="838200" y="6356350"/>
            <a:ext cx="1358590" cy="365125"/>
          </a:xfrm>
        </p:spPr>
        <p:txBody>
          <a:bodyPr/>
          <a:lstStyle/>
          <a:p>
            <a:fld id="{822F9B27-DC73-4098-8FAC-5370DAFF133B}"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timing>
    <p:tnLst>
      <p:par>
        <p:cTn id="1" dur="indefinite" restart="never" nodeType="tmRoot"/>
      </p:par>
    </p:tnLst>
  </p:timing>
  <p:hf sldNum="0" hdr="0" ftr="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smtClean="0"/>
              <a:t>Click to edit title</a:t>
            </a:r>
            <a:endParaRPr lang="en-US" dirty="0"/>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smtClean="0"/>
              <a:t>Click icon to insert screenshot</a:t>
            </a:r>
            <a:endParaRPr lang="en-US" dirty="0"/>
          </a:p>
        </p:txBody>
      </p:sp>
      <p:sp>
        <p:nvSpPr>
          <p:cNvPr id="10" name="Date Placeholder 4"/>
          <p:cNvSpPr>
            <a:spLocks noGrp="1"/>
          </p:cNvSpPr>
          <p:nvPr>
            <p:ph type="dt" sz="half" idx="12"/>
          </p:nvPr>
        </p:nvSpPr>
        <p:spPr>
          <a:xfrm>
            <a:off x="838200" y="6356350"/>
            <a:ext cx="1358590" cy="365125"/>
          </a:xfrm>
        </p:spPr>
        <p:txBody>
          <a:bodyPr/>
          <a:lstStyle/>
          <a:p>
            <a:fld id="{5D76A200-3168-4D33-A718-3974884CE863}"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smtClean="0"/>
              <a:t>Edit Master text styles</a:t>
            </a:r>
          </a:p>
          <a:p>
            <a:pPr lvl="1"/>
            <a:r>
              <a:rPr lang="en-US" smtClean="0"/>
              <a:t>Second level</a:t>
            </a:r>
          </a:p>
          <a:p>
            <a:pPr lvl="2"/>
            <a:r>
              <a:rPr lang="en-US" smtClean="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smtClean="0"/>
              <a:t>Click icon to insert screenshot</a:t>
            </a:r>
            <a:endParaRPr lang="en-US" dirty="0"/>
          </a:p>
        </p:txBody>
      </p:sp>
      <p:sp>
        <p:nvSpPr>
          <p:cNvPr id="9" name="Date Placeholder 3"/>
          <p:cNvSpPr>
            <a:spLocks noGrp="1"/>
          </p:cNvSpPr>
          <p:nvPr>
            <p:ph type="dt" sz="half" idx="12"/>
          </p:nvPr>
        </p:nvSpPr>
        <p:spPr>
          <a:xfrm>
            <a:off x="838200" y="6356350"/>
            <a:ext cx="1358590" cy="365125"/>
          </a:xfrm>
        </p:spPr>
        <p:txBody>
          <a:bodyPr/>
          <a:lstStyle/>
          <a:p>
            <a:fld id="{0366E0EA-2D80-452F-9963-33FA7A36BC09}" type="datetime1">
              <a:rPr lang="en-US" smtClean="0"/>
              <a:t>11/15/2017</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timing>
    <p:tnLst>
      <p:par>
        <p:cTn id="1" dur="indefinite" restart="never" nodeType="tmRoot"/>
      </p:par>
    </p:tnLst>
  </p:timing>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smtClean="0"/>
              <a:t>Click to edit title</a:t>
            </a:r>
            <a:endParaRPr lang="en-US" dirty="0"/>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smtClean="0"/>
              <a:t>Click icon to insert screenshot</a:t>
            </a:r>
            <a:endParaRPr lang="en-US" dirty="0"/>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11/15/2017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11/15/2017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smtClean="0"/>
              <a:t>Click to edit title</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smtClean="0"/>
              <a:t>Click icon to insert screenshot</a:t>
            </a:r>
            <a:endParaRPr lang="en-US" dirty="0"/>
          </a:p>
        </p:txBody>
      </p:sp>
    </p:spTree>
    <p:extLst>
      <p:ext uri="{BB962C8B-B14F-4D97-AF65-F5344CB8AC3E}">
        <p14:creationId xmlns:p14="http://schemas.microsoft.com/office/powerpoint/2010/main" val="196932636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smtClean="0"/>
              <a:t>Edit Master text styles</a:t>
            </a:r>
          </a:p>
          <a:p>
            <a:pPr lvl="1"/>
            <a:r>
              <a:rPr lang="en-US" smtClean="0"/>
              <a:t>Second level</a:t>
            </a:r>
          </a:p>
          <a:p>
            <a:pPr lvl="2"/>
            <a:r>
              <a:rPr lang="en-US" smtClean="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smtClean="0"/>
              <a:t>Click icon to insert screenshot</a:t>
            </a:r>
            <a:endParaRPr lang="en-US" dirty="0"/>
          </a:p>
        </p:txBody>
      </p:sp>
      <p:sp>
        <p:nvSpPr>
          <p:cNvPr id="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11/15/2017</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8"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34028452"/>
      </p:ext>
    </p:extLst>
  </p:cSld>
  <p:clrMapOvr>
    <a:masterClrMapping/>
  </p:clrMapOvr>
  <p:timing>
    <p:tnLst>
      <p:par>
        <p:cTn id="1" dur="indefinite" restart="never" nodeType="tmRoot"/>
      </p:par>
    </p:tnLst>
  </p:timing>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smtClean="0"/>
              <a:t>“Click to edit quote.”</a:t>
            </a:r>
            <a:endParaRPr lang="en-US" dirty="0"/>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smtClean="0"/>
              <a:t>- Click to edit name or subtext</a:t>
            </a:r>
            <a:endParaRPr lang="en-US" dirty="0"/>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11/15/2017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smtClean="0"/>
              <a:t>“Click to edit quote.”</a:t>
            </a:r>
            <a:endParaRPr lang="en-US" dirty="0"/>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smtClean="0"/>
              <a:t>- Click to edit name or subtext</a:t>
            </a:r>
            <a:endParaRPr lang="en-US" dirty="0"/>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11/15/2017</a:t>
            </a:fld>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Agenda</a:t>
            </a:r>
            <a:endParaRPr lang="en-US" dirty="0"/>
          </a:p>
        </p:txBody>
      </p:sp>
      <p:sp>
        <p:nvSpPr>
          <p:cNvPr id="12" name="Table Placeholder 9"/>
          <p:cNvSpPr>
            <a:spLocks noGrp="1"/>
          </p:cNvSpPr>
          <p:nvPr>
            <p:ph type="tbl" sz="quarter" idx="13"/>
          </p:nvPr>
        </p:nvSpPr>
        <p:spPr>
          <a:xfrm>
            <a:off x="838200" y="1335088"/>
            <a:ext cx="10515600" cy="4841875"/>
          </a:xfrm>
        </p:spPr>
        <p:txBody>
          <a:bodyPr/>
          <a:lstStyle/>
          <a:p>
            <a:r>
              <a:rPr lang="en-US" smtClean="0"/>
              <a:t>Click icon to add table</a:t>
            </a:r>
            <a:endParaRPr lang="en-US"/>
          </a:p>
        </p:txBody>
      </p:sp>
      <p:sp>
        <p:nvSpPr>
          <p:cNvPr id="4" name="Date Placeholder 3"/>
          <p:cNvSpPr>
            <a:spLocks noGrp="1"/>
          </p:cNvSpPr>
          <p:nvPr>
            <p:ph type="dt" sz="half" idx="10"/>
          </p:nvPr>
        </p:nvSpPr>
        <p:spPr/>
        <p:txBody>
          <a:bodyPr/>
          <a:lstStyle/>
          <a:p>
            <a:fld id="{9A198C9B-0587-4A1E-9E03-E4C9FE222F08}" type="datetime1">
              <a:rPr lang="en-US" smtClean="0"/>
              <a:t>11/15/2017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smtClean="0"/>
              <a:t>Click icon to add picture</a:t>
            </a:r>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smtClean="0"/>
              <a:t>Click to edit title</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37C3B6E0-E413-4EA2-9B23-AF69A1623F89}" type="datetime1">
              <a:rPr lang="en-US" smtClean="0"/>
              <a:t>11/15/2017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timing>
    <p:tnLst>
      <p:par>
        <p:cTn id="1" dur="indefinite" restart="never" nodeType="tmRoot"/>
      </p:par>
    </p:tnLst>
  </p:timing>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r>
              <a:rPr lang="en-US" smtClean="0"/>
              <a:t>Click icon to add picture</a:t>
            </a:r>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smtClean="0"/>
              <a:t>Click to edit title</a:t>
            </a:r>
            <a:endParaRPr lang="en-US" dirty="0"/>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smtClean="0"/>
              <a:t>Second Point</a:t>
            </a:r>
            <a:endParaRPr lang="en-US" dirty="0"/>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smtClean="0"/>
              <a:t>Third Point</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438A7556-21FA-4204-9DD6-1F6FDEC2C796}" type="datetime1">
              <a:rPr lang="en-US" smtClean="0"/>
              <a:t>11/15/2017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timing>
    <p:tnLst>
      <p:par>
        <p:cTn id="1" dur="indefinite" restart="never" nodeType="tmRoot"/>
      </p:par>
    </p:tnLst>
  </p:timing>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smtClean="0"/>
              <a:t>Click icon to add picture</a:t>
            </a:r>
            <a:endParaRPr lang="en-US"/>
          </a:p>
        </p:txBody>
      </p:sp>
      <p:sp>
        <p:nvSpPr>
          <p:cNvPr id="2" name="Title 1"/>
          <p:cNvSpPr>
            <a:spLocks noGrp="1"/>
          </p:cNvSpPr>
          <p:nvPr>
            <p:ph type="title" hasCustomPrompt="1"/>
          </p:nvPr>
        </p:nvSpPr>
        <p:spPr>
          <a:xfrm>
            <a:off x="2299475"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dirty="0" smtClean="0"/>
              <a:t>Quote or </a:t>
            </a:r>
            <a:br>
              <a:rPr lang="en-US" dirty="0" smtClean="0"/>
            </a:br>
            <a:r>
              <a:rPr lang="en-US" dirty="0" smtClean="0"/>
              <a:t>Statement</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0EB49D9C-C4C1-46A9-AED8-599F8B47287F}" type="datetime1">
              <a:rPr lang="en-US" smtClean="0"/>
              <a:t>11/15/2017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timing>
    <p:tnLst>
      <p:par>
        <p:cTn id="1" dur="indefinite" restart="never" nodeType="tmRoot"/>
      </p:par>
    </p:tnLst>
  </p:timing>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smtClean="0"/>
              <a:t>Quote or Statement</a:t>
            </a:r>
            <a:endParaRPr lang="en-US" dirty="0"/>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smtClean="0"/>
              <a:t>Make a secondary statement here.</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11/15/2017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smtClean="0"/>
              <a:t>Quote or Statement</a:t>
            </a:r>
            <a:endParaRPr lang="en-US" dirty="0"/>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smtClean="0"/>
              <a:t>Make a secondary statement here.</a:t>
            </a:r>
            <a:endParaRPr lang="en-US" dirty="0"/>
          </a:p>
        </p:txBody>
      </p:sp>
      <p:sp>
        <p:nvSpPr>
          <p:cNvPr id="3" name="Date Placeholder 2"/>
          <p:cNvSpPr>
            <a:spLocks noGrp="1"/>
          </p:cNvSpPr>
          <p:nvPr>
            <p:ph type="dt" sz="half" idx="10"/>
          </p:nvPr>
        </p:nvSpPr>
        <p:spPr/>
        <p:txBody>
          <a:bodyPr/>
          <a:lstStyle/>
          <a:p>
            <a:fld id="{466A75E6-E45B-4C5D-981E-7C8ED0C72F5D}" type="datetime1">
              <a:rPr lang="en-US" smtClean="0"/>
              <a:t>11/15/2017</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smtClean="0"/>
              <a:t>Click icon to edit background picture</a:t>
            </a:r>
            <a:endParaRPr lang="en-US" dirty="0"/>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smtClean="0"/>
              <a:t>Quote or Statement</a:t>
            </a:r>
            <a:endParaRPr lang="en-US" dirty="0"/>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smtClean="0"/>
              <a:t>Make a secondary statement here.</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F8B25D9D-5365-41CD-BF43-4FFFCBF4BBDA}" type="datetime1">
              <a:rPr lang="en-US" smtClean="0"/>
              <a:t>11/15/2017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timing>
    <p:tnLst>
      <p:par>
        <p:cTn id="1" dur="indefinite" restart="never" nodeType="tmRoot"/>
      </p:par>
    </p:tnLst>
  </p:timing>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r>
              <a:rPr lang="en-US" smtClean="0"/>
              <a:t>Click icon to add picture</a:t>
            </a:r>
            <a:endParaRPr lang="en-US"/>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smtClean="0"/>
              <a:t>Click to edit title.</a:t>
            </a:r>
            <a:endParaRPr lang="en-US" dirty="0"/>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2</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8CC894EF-7DC0-4B7C-83F8-29D989AA60F6}" type="datetime1">
              <a:rPr lang="en-US" smtClean="0"/>
              <a:t>11/15/2017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timing>
    <p:tnLst>
      <p:par>
        <p:cTn id="1" dur="indefinite" restart="never" nodeType="tmRoot"/>
      </p:par>
    </p:tnLst>
  </p:timing>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smtClean="0"/>
              <a:t>Click to edit title.</a:t>
            </a:r>
            <a:endParaRPr lang="en-US" dirty="0"/>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2</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578DBCF0-11C3-4F19-90D9-2EE7F00784FE}" type="datetime1">
              <a:rPr lang="en-US" smtClean="0"/>
              <a:t>11/15/2017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11/15/2017</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a:t>
            </a:r>
            <a:r>
              <a:rPr lang="en-US" smtClean="0">
                <a:solidFill>
                  <a:schemeClr val="accent2"/>
                </a:solidFill>
              </a:rPr>
              <a:t>|</a:t>
            </a:r>
            <a:r>
              <a:rPr lang="en-US" smtClean="0"/>
              <a:t>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555963846"/>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466A75E6-E45B-4C5D-981E-7C8ED0C72F5D}" type="datetime1">
              <a:rPr lang="en-US" smtClean="0"/>
              <a:pPr/>
              <a:t>11/15/2017</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smtClean="0">
                <a:solidFill>
                  <a:schemeClr val="tx2"/>
                </a:solidFill>
              </a:rPr>
              <a:t>Optional Tagline Goes Here</a:t>
            </a:r>
            <a:r>
              <a:rPr lang="en-US" smtClean="0"/>
              <a:t> </a:t>
            </a:r>
            <a:r>
              <a:rPr lang="en-US" smtClean="0">
                <a:solidFill>
                  <a:schemeClr val="accent1"/>
                </a:solidFill>
              </a:rPr>
              <a:t>|</a:t>
            </a:r>
            <a:r>
              <a:rPr lang="en-US" smtClean="0"/>
              <a:t> </a:t>
            </a:r>
            <a:r>
              <a:rPr lang="en-US" smtClean="0">
                <a:solidFill>
                  <a:schemeClr val="tx2"/>
                </a:solidFill>
              </a:rPr>
              <a:t>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290897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smtClean="0"/>
              <a:t>Click to edit section title</a:t>
            </a:r>
            <a:endParaRPr lang="en-US" dirty="0"/>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smtClean="0"/>
              <a:t>Click Icon to add picture</a:t>
            </a:r>
            <a:endParaRPr lang="en-US" dirty="0"/>
          </a:p>
        </p:txBody>
      </p:sp>
      <p:sp>
        <p:nvSpPr>
          <p:cNvPr id="18" name="Date Placeholder 17"/>
          <p:cNvSpPr>
            <a:spLocks noGrp="1"/>
          </p:cNvSpPr>
          <p:nvPr>
            <p:ph type="dt" sz="half" idx="15"/>
          </p:nvPr>
        </p:nvSpPr>
        <p:spPr/>
        <p:txBody>
          <a:bodyPr/>
          <a:lstStyle/>
          <a:p>
            <a:fld id="{A8CA1A9B-139F-4606-AD0A-F3253110DAE5}" type="datetime1">
              <a:rPr lang="en-US" smtClean="0"/>
              <a:t>11/15/2017</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082250229"/>
      </p:ext>
    </p:extLst>
  </p:cSld>
  <p:clrMapOvr>
    <a:masterClrMapping/>
  </p:clrMapOvr>
  <p:timing>
    <p:tnLst>
      <p:par>
        <p:cTn id="1" dur="indefinite" restart="never" nodeType="tmRoot"/>
      </p:par>
    </p:tnLst>
  </p:timing>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11/15/2017</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11/15/2017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11/15/2017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85A5BA-A5F9-4138-9E4B-FFD626F6437A}" type="datetime1">
              <a:rPr lang="en-US" smtClean="0"/>
              <a:t>11/15/2017</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11/15/2017</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hart" Target="../charts/char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Primary* Refugee Arrivals to MN by Region of World</a:t>
            </a:r>
            <a:br>
              <a:rPr lang="en-US" dirty="0" smtClean="0"/>
            </a:br>
            <a:r>
              <a:rPr lang="en-US" dirty="0" smtClean="0"/>
              <a:t>1979-2016</a:t>
            </a:r>
            <a:endParaRPr lang="en-US" dirty="0"/>
          </a:p>
        </p:txBody>
      </p:sp>
      <p:sp>
        <p:nvSpPr>
          <p:cNvPr id="7" name="Text Box 10"/>
          <p:cNvSpPr txBox="1">
            <a:spLocks noChangeArrowheads="1"/>
          </p:cNvSpPr>
          <p:nvPr/>
        </p:nvSpPr>
        <p:spPr bwMode="auto">
          <a:xfrm>
            <a:off x="8382000" y="6383371"/>
            <a:ext cx="2971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1800" b="1" dirty="0">
                <a:solidFill>
                  <a:schemeClr val="tx2"/>
                </a:solidFill>
                <a:latin typeface="Calibri" panose="020F0502020204030204" pitchFamily="34" charset="0"/>
                <a:cs typeface="Calibri" panose="020F0502020204030204" pitchFamily="34" charset="0"/>
              </a:rPr>
              <a:t>*First resettled in Minnesota</a:t>
            </a:r>
          </a:p>
        </p:txBody>
      </p:sp>
      <p:grpSp>
        <p:nvGrpSpPr>
          <p:cNvPr id="8" name="Group 7"/>
          <p:cNvGrpSpPr/>
          <p:nvPr/>
        </p:nvGrpSpPr>
        <p:grpSpPr>
          <a:xfrm>
            <a:off x="130175" y="6153151"/>
            <a:ext cx="2155825" cy="631000"/>
            <a:chOff x="130175" y="6153151"/>
            <a:chExt cx="2155825" cy="631000"/>
          </a:xfrm>
        </p:grpSpPr>
        <p:pic>
          <p:nvPicPr>
            <p:cNvPr id="9" name="Picture 13"/>
            <p:cNvPicPr>
              <a:picLocks noChangeAspect="1"/>
            </p:cNvPicPr>
            <p:nvPr/>
          </p:nvPicPr>
          <p:blipFill rotWithShape="1">
            <a:blip r:embed="rId3">
              <a:extLst>
                <a:ext uri="{28A0092B-C50C-407E-A947-70E740481C1C}">
                  <a14:useLocalDpi xmlns:a14="http://schemas.microsoft.com/office/drawing/2010/main" val="0"/>
                </a:ext>
              </a:extLst>
            </a:blip>
            <a:srcRect r="36034" b="7451"/>
            <a:stretch/>
          </p:blipFill>
          <p:spPr bwMode="auto">
            <a:xfrm>
              <a:off x="130175" y="6153151"/>
              <a:ext cx="21558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130175" y="6553319"/>
              <a:ext cx="2155825" cy="230832"/>
            </a:xfrm>
            <a:prstGeom prst="rect">
              <a:avLst/>
            </a:prstGeom>
            <a:noFill/>
          </p:spPr>
          <p:txBody>
            <a:bodyPr wrap="square" rtlCol="0">
              <a:spAutoFit/>
            </a:bodyPr>
            <a:lstStyle/>
            <a:p>
              <a:r>
                <a:rPr lang="en-US" sz="900" dirty="0" smtClean="0">
                  <a:solidFill>
                    <a:schemeClr val="tx2"/>
                  </a:solidFill>
                </a:rPr>
                <a:t>Refugee and International Health Program</a:t>
              </a:r>
              <a:endParaRPr lang="en-US" sz="900" dirty="0">
                <a:solidFill>
                  <a:schemeClr val="tx2"/>
                </a:solidFill>
              </a:endParaRPr>
            </a:p>
          </p:txBody>
        </p:sp>
      </p:grpSp>
      <p:graphicFrame>
        <p:nvGraphicFramePr>
          <p:cNvPr id="13" name="Object 4"/>
          <p:cNvGraphicFramePr>
            <a:graphicFrameLocks noChangeAspect="1"/>
          </p:cNvGraphicFramePr>
          <p:nvPr>
            <p:extLst>
              <p:ext uri="{D42A27DB-BD31-4B8C-83A1-F6EECF244321}">
                <p14:modId xmlns:p14="http://schemas.microsoft.com/office/powerpoint/2010/main" val="1612212507"/>
              </p:ext>
            </p:extLst>
          </p:nvPr>
        </p:nvGraphicFramePr>
        <p:xfrm>
          <a:off x="838200" y="967152"/>
          <a:ext cx="10515600" cy="468800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03377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358"/>
            <a:ext cx="10515600" cy="914400"/>
          </a:xfrm>
        </p:spPr>
        <p:txBody>
          <a:bodyPr/>
          <a:lstStyle/>
          <a:p>
            <a:r>
              <a:rPr lang="en-US" dirty="0"/>
              <a:t> </a:t>
            </a:r>
            <a:r>
              <a:rPr lang="en-US" sz="3200" dirty="0"/>
              <a:t>Health Status of New Refugees, Minnesota, 2016*</a:t>
            </a:r>
          </a:p>
        </p:txBody>
      </p:sp>
      <p:sp>
        <p:nvSpPr>
          <p:cNvPr id="4" name="Slide Number Placeholder 3"/>
          <p:cNvSpPr>
            <a:spLocks noGrp="1"/>
          </p:cNvSpPr>
          <p:nvPr>
            <p:ph type="sldNum" sz="quarter" idx="12"/>
          </p:nvPr>
        </p:nvSpPr>
        <p:spPr/>
        <p:txBody>
          <a:bodyPr/>
          <a:lstStyle/>
          <a:p>
            <a:fld id="{48F63A3B-78C7-47BE-AE5E-E10140E04643}" type="slidenum">
              <a:rPr lang="en-US" smtClean="0"/>
              <a:t>10</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797472223"/>
              </p:ext>
            </p:extLst>
          </p:nvPr>
        </p:nvGraphicFramePr>
        <p:xfrm>
          <a:off x="1674813" y="925512"/>
          <a:ext cx="8842374" cy="3976687"/>
        </p:xfrm>
        <a:graphic>
          <a:graphicData uri="http://schemas.openxmlformats.org/drawingml/2006/table">
            <a:tbl>
              <a:tblPr firstRow="1" bandRow="1">
                <a:tableStyleId>{72833802-FEF1-4C79-8D5D-14CF1EAF98D9}</a:tableStyleId>
              </a:tblPr>
              <a:tblGrid>
                <a:gridCol w="2947458">
                  <a:extLst>
                    <a:ext uri="{9D8B030D-6E8A-4147-A177-3AD203B41FA5}">
                      <a16:colId xmlns:a16="http://schemas.microsoft.com/office/drawing/2014/main" val="20000"/>
                    </a:ext>
                  </a:extLst>
                </a:gridCol>
                <a:gridCol w="2947458">
                  <a:extLst>
                    <a:ext uri="{9D8B030D-6E8A-4147-A177-3AD203B41FA5}">
                      <a16:colId xmlns:a16="http://schemas.microsoft.com/office/drawing/2014/main" val="20001"/>
                    </a:ext>
                  </a:extLst>
                </a:gridCol>
                <a:gridCol w="2947458">
                  <a:extLst>
                    <a:ext uri="{9D8B030D-6E8A-4147-A177-3AD203B41FA5}">
                      <a16:colId xmlns:a16="http://schemas.microsoft.com/office/drawing/2014/main" val="20002"/>
                    </a:ext>
                  </a:extLst>
                </a:gridCol>
              </a:tblGrid>
              <a:tr h="537310">
                <a:tc>
                  <a:txBody>
                    <a:bodyPr/>
                    <a:lstStyle/>
                    <a:p>
                      <a:pPr algn="ctr"/>
                      <a:r>
                        <a:rPr lang="en-US" sz="2000" dirty="0" smtClean="0"/>
                        <a:t>Health status upon</a:t>
                      </a:r>
                      <a:r>
                        <a:rPr lang="en-US" sz="2000" baseline="0" dirty="0" smtClean="0"/>
                        <a:t> </a:t>
                      </a:r>
                      <a:r>
                        <a:rPr lang="en-US" sz="2000" dirty="0" smtClean="0"/>
                        <a:t>arrival </a:t>
                      </a:r>
                      <a:endParaRPr lang="en-US" sz="2000" b="1" dirty="0">
                        <a:solidFill>
                          <a:schemeClr val="bg1"/>
                        </a:solidFill>
                      </a:endParaRPr>
                    </a:p>
                  </a:txBody>
                  <a:tcPr marL="91438" marR="91438" marT="45724" marB="45724"/>
                </a:tc>
                <a:tc>
                  <a:txBody>
                    <a:bodyPr/>
                    <a:lstStyle/>
                    <a:p>
                      <a:pPr algn="ctr"/>
                      <a:r>
                        <a:rPr lang="en-US" sz="2000" dirty="0" smtClean="0"/>
                        <a:t>No. of refugees    	 </a:t>
                      </a:r>
                      <a:endParaRPr lang="en-US" sz="2000" dirty="0">
                        <a:solidFill>
                          <a:schemeClr val="bg1"/>
                        </a:solidFill>
                      </a:endParaRPr>
                    </a:p>
                  </a:txBody>
                  <a:tcPr marL="91438" marR="91438" marT="45724" marB="45724"/>
                </a:tc>
                <a:tc>
                  <a:txBody>
                    <a:bodyPr/>
                    <a:lstStyle/>
                    <a:p>
                      <a:pPr algn="ctr"/>
                      <a:r>
                        <a:rPr lang="en-US" sz="2000" dirty="0" smtClean="0"/>
                        <a:t>No. (%) with infection </a:t>
                      </a:r>
                      <a:endParaRPr lang="en-US" sz="2000" dirty="0">
                        <a:solidFill>
                          <a:schemeClr val="bg1"/>
                        </a:solidFill>
                      </a:endParaRPr>
                    </a:p>
                  </a:txBody>
                  <a:tcPr marL="91438" marR="91438" marT="45724" marB="45724"/>
                </a:tc>
                <a:extLst>
                  <a:ext uri="{0D108BD9-81ED-4DB2-BD59-A6C34878D82A}">
                    <a16:rowId xmlns:a16="http://schemas.microsoft.com/office/drawing/2014/main" val="10000"/>
                  </a:ext>
                </a:extLst>
              </a:tr>
              <a:tr h="416832">
                <a:tc>
                  <a:txBody>
                    <a:bodyPr/>
                    <a:lstStyle/>
                    <a:p>
                      <a:pPr algn="l"/>
                      <a:r>
                        <a:rPr lang="en-US" sz="1800" b="1" dirty="0" smtClean="0">
                          <a:solidFill>
                            <a:schemeClr val="tx2"/>
                          </a:solidFill>
                        </a:rPr>
                        <a:t>TB (latent or active)**</a:t>
                      </a:r>
                      <a:endParaRPr lang="en-US" sz="1800" b="1" dirty="0">
                        <a:solidFill>
                          <a:schemeClr val="tx2"/>
                        </a:solidFill>
                      </a:endParaRPr>
                    </a:p>
                  </a:txBody>
                  <a:tcPr marL="91438" marR="91438" marT="45724" marB="45724"/>
                </a:tc>
                <a:tc>
                  <a:txBody>
                    <a:bodyPr/>
                    <a:lstStyle/>
                    <a:p>
                      <a:pPr algn="ctr"/>
                      <a:r>
                        <a:rPr lang="en-US" sz="1800" dirty="0" smtClean="0">
                          <a:solidFill>
                            <a:schemeClr val="tx2"/>
                          </a:solidFill>
                        </a:rPr>
                        <a:t> 3,032 (98%)</a:t>
                      </a:r>
                      <a:endParaRPr lang="en-US" sz="1800" b="0" dirty="0">
                        <a:solidFill>
                          <a:schemeClr val="tx2"/>
                        </a:solidFill>
                      </a:endParaRPr>
                    </a:p>
                  </a:txBody>
                  <a:tcPr marL="91438" marR="91438" marT="45724" marB="45724"/>
                </a:tc>
                <a:tc>
                  <a:txBody>
                    <a:bodyPr/>
                    <a:lstStyle/>
                    <a:p>
                      <a:pPr marL="0" algn="ctr">
                        <a:buFontTx/>
                        <a:buNone/>
                        <a:defRPr/>
                      </a:pPr>
                      <a:r>
                        <a:rPr lang="en-US" sz="1800" dirty="0" smtClean="0">
                          <a:solidFill>
                            <a:schemeClr val="tx2"/>
                          </a:solidFill>
                        </a:rPr>
                        <a:t>649 (21%)</a:t>
                      </a:r>
                      <a:endParaRPr lang="en-US" sz="1800" b="0" dirty="0" smtClean="0">
                        <a:solidFill>
                          <a:schemeClr val="tx2"/>
                        </a:solidFill>
                      </a:endParaRPr>
                    </a:p>
                  </a:txBody>
                  <a:tcPr marL="91438" marR="91438" marT="45724" marB="45724"/>
                </a:tc>
                <a:extLst>
                  <a:ext uri="{0D108BD9-81ED-4DB2-BD59-A6C34878D82A}">
                    <a16:rowId xmlns:a16="http://schemas.microsoft.com/office/drawing/2014/main" val="10001"/>
                  </a:ext>
                </a:extLst>
              </a:tr>
              <a:tr h="416832">
                <a:tc>
                  <a:txBody>
                    <a:bodyPr/>
                    <a:lstStyle/>
                    <a:p>
                      <a:pPr algn="l"/>
                      <a:r>
                        <a:rPr lang="en-US" sz="1800" b="1" dirty="0" smtClean="0">
                          <a:solidFill>
                            <a:schemeClr val="tx2"/>
                          </a:solidFill>
                        </a:rPr>
                        <a:t>Hepatitis B infection***</a:t>
                      </a:r>
                      <a:endParaRPr lang="en-US" sz="1800" b="1" dirty="0">
                        <a:solidFill>
                          <a:schemeClr val="tx2"/>
                        </a:solidFill>
                      </a:endParaRPr>
                    </a:p>
                  </a:txBody>
                  <a:tcPr marL="91438" marR="91438" marT="45724" marB="45724"/>
                </a:tc>
                <a:tc>
                  <a:txBody>
                    <a:bodyPr/>
                    <a:lstStyle/>
                    <a:p>
                      <a:pPr algn="ctr"/>
                      <a:r>
                        <a:rPr lang="en-US" sz="1800" dirty="0" smtClean="0">
                          <a:solidFill>
                            <a:schemeClr val="tx2"/>
                          </a:solidFill>
                        </a:rPr>
                        <a:t>2,768 (89%)</a:t>
                      </a:r>
                      <a:endParaRPr lang="en-US" sz="1800" b="0" dirty="0">
                        <a:solidFill>
                          <a:schemeClr val="tx2"/>
                        </a:solidFill>
                      </a:endParaRPr>
                    </a:p>
                  </a:txBody>
                  <a:tcPr marL="91438" marR="91438" marT="45724" marB="45724"/>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135 (5%)</a:t>
                      </a:r>
                      <a:endParaRPr lang="en-US" sz="1800" b="0" dirty="0" smtClean="0">
                        <a:solidFill>
                          <a:schemeClr val="tx2"/>
                        </a:solidFill>
                      </a:endParaRPr>
                    </a:p>
                  </a:txBody>
                  <a:tcPr marL="91438" marR="91438" marT="45724" marB="45724"/>
                </a:tc>
                <a:extLst>
                  <a:ext uri="{0D108BD9-81ED-4DB2-BD59-A6C34878D82A}">
                    <a16:rowId xmlns:a16="http://schemas.microsoft.com/office/drawing/2014/main" val="10002"/>
                  </a:ext>
                </a:extLst>
              </a:tr>
              <a:tr h="416832">
                <a:tc>
                  <a:txBody>
                    <a:bodyPr/>
                    <a:lstStyle/>
                    <a:p>
                      <a:pPr algn="l"/>
                      <a:r>
                        <a:rPr lang="en-US" sz="1800" b="1" dirty="0" smtClean="0">
                          <a:solidFill>
                            <a:schemeClr val="tx2"/>
                          </a:solidFill>
                        </a:rPr>
                        <a:t>Parasitic Infection****</a:t>
                      </a:r>
                      <a:endParaRPr lang="en-US" sz="1800" b="1" dirty="0">
                        <a:solidFill>
                          <a:schemeClr val="tx2"/>
                        </a:solidFill>
                      </a:endParaRPr>
                    </a:p>
                  </a:txBody>
                  <a:tcPr marL="91438" marR="91438" marT="45724" marB="45724"/>
                </a:tc>
                <a:tc>
                  <a:txBody>
                    <a:bodyPr/>
                    <a:lstStyle/>
                    <a:p>
                      <a:pPr algn="ctr"/>
                      <a:r>
                        <a:rPr lang="en-US" sz="1800" dirty="0" smtClean="0">
                          <a:solidFill>
                            <a:schemeClr val="tx2"/>
                          </a:solidFill>
                        </a:rPr>
                        <a:t>2,463</a:t>
                      </a:r>
                      <a:r>
                        <a:rPr lang="en-US" sz="1800" baseline="0" dirty="0" smtClean="0">
                          <a:solidFill>
                            <a:schemeClr val="tx2"/>
                          </a:solidFill>
                        </a:rPr>
                        <a:t> </a:t>
                      </a:r>
                      <a:r>
                        <a:rPr lang="en-US" sz="1800" dirty="0" smtClean="0">
                          <a:solidFill>
                            <a:schemeClr val="tx2"/>
                          </a:solidFill>
                        </a:rPr>
                        <a:t>(79%)</a:t>
                      </a:r>
                      <a:endParaRPr lang="en-US" sz="1800" b="0" dirty="0">
                        <a:solidFill>
                          <a:schemeClr val="tx2"/>
                        </a:solidFill>
                      </a:endParaRPr>
                    </a:p>
                  </a:txBody>
                  <a:tcPr marL="91438" marR="91438" marT="45724" marB="45724"/>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468 (19%)</a:t>
                      </a:r>
                      <a:endParaRPr lang="en-US" sz="1800" b="0" dirty="0" smtClean="0">
                        <a:solidFill>
                          <a:schemeClr val="tx2"/>
                        </a:solidFill>
                      </a:endParaRPr>
                    </a:p>
                  </a:txBody>
                  <a:tcPr marL="91438" marR="91438" marT="45724" marB="45724"/>
                </a:tc>
                <a:extLst>
                  <a:ext uri="{0D108BD9-81ED-4DB2-BD59-A6C34878D82A}">
                    <a16:rowId xmlns:a16="http://schemas.microsoft.com/office/drawing/2014/main" val="10003"/>
                  </a:ext>
                </a:extLst>
              </a:tr>
              <a:tr h="747395">
                <a:tc>
                  <a:txBody>
                    <a:bodyPr/>
                    <a:lstStyle/>
                    <a:p>
                      <a:pPr algn="l">
                        <a:lnSpc>
                          <a:spcPct val="105000"/>
                        </a:lnSpc>
                        <a:buFontTx/>
                        <a:buNone/>
                        <a:defRPr/>
                      </a:pPr>
                      <a:r>
                        <a:rPr lang="en-US" sz="1800" b="1" dirty="0" smtClean="0">
                          <a:solidFill>
                            <a:schemeClr val="tx2"/>
                          </a:solidFill>
                        </a:rPr>
                        <a:t>Sexually Transmitted</a:t>
                      </a:r>
                    </a:p>
                    <a:p>
                      <a:pPr algn="l">
                        <a:lnSpc>
                          <a:spcPct val="105000"/>
                        </a:lnSpc>
                        <a:buFontTx/>
                        <a:buNone/>
                        <a:defRPr/>
                      </a:pPr>
                      <a:r>
                        <a:rPr lang="en-US" sz="1800" b="1" dirty="0" smtClean="0">
                          <a:solidFill>
                            <a:schemeClr val="tx2"/>
                          </a:solidFill>
                        </a:rPr>
                        <a:t>Infections (</a:t>
                      </a:r>
                      <a:r>
                        <a:rPr lang="en-US" sz="1800" b="1" dirty="0" err="1" smtClean="0">
                          <a:solidFill>
                            <a:schemeClr val="tx2"/>
                          </a:solidFill>
                        </a:rPr>
                        <a:t>STIs</a:t>
                      </a:r>
                      <a:r>
                        <a:rPr lang="en-US" sz="1800" b="1" dirty="0" smtClean="0">
                          <a:solidFill>
                            <a:schemeClr val="tx2"/>
                          </a:solidFill>
                        </a:rPr>
                        <a:t>)*****</a:t>
                      </a:r>
                    </a:p>
                  </a:txBody>
                  <a:tcPr marL="91438" marR="91438" marT="45724" marB="45724"/>
                </a:tc>
                <a:tc>
                  <a:txBody>
                    <a:bodyPr/>
                    <a:lstStyle/>
                    <a:p>
                      <a:pPr algn="ctr"/>
                      <a:r>
                        <a:rPr lang="en-US" sz="1800" dirty="0" smtClean="0">
                          <a:solidFill>
                            <a:schemeClr val="tx2"/>
                          </a:solidFill>
                        </a:rPr>
                        <a:t>3,002</a:t>
                      </a:r>
                      <a:r>
                        <a:rPr lang="en-US" sz="1800" baseline="0" dirty="0" smtClean="0">
                          <a:solidFill>
                            <a:schemeClr val="tx2"/>
                          </a:solidFill>
                        </a:rPr>
                        <a:t> </a:t>
                      </a:r>
                      <a:r>
                        <a:rPr lang="en-US" sz="1800" dirty="0" smtClean="0">
                          <a:solidFill>
                            <a:schemeClr val="tx2"/>
                          </a:solidFill>
                        </a:rPr>
                        <a:t>(97%)</a:t>
                      </a:r>
                      <a:endParaRPr lang="en-US" sz="1800" b="0" dirty="0">
                        <a:solidFill>
                          <a:schemeClr val="tx2"/>
                        </a:solidFill>
                      </a:endParaRPr>
                    </a:p>
                  </a:txBody>
                  <a:tcPr marL="91438" marR="91438" marT="45724" marB="45724"/>
                </a:tc>
                <a:tc>
                  <a:txBody>
                    <a:bodyPr/>
                    <a:lstStyle/>
                    <a:p>
                      <a:pPr algn="ctr"/>
                      <a:r>
                        <a:rPr lang="en-US" sz="1800" dirty="0" smtClean="0">
                          <a:solidFill>
                            <a:schemeClr val="tx2"/>
                          </a:solidFill>
                        </a:rPr>
                        <a:t>47 (2%)</a:t>
                      </a:r>
                      <a:endParaRPr lang="en-US" sz="1800" b="0" dirty="0">
                        <a:solidFill>
                          <a:schemeClr val="tx2"/>
                        </a:solidFill>
                      </a:endParaRPr>
                    </a:p>
                  </a:txBody>
                  <a:tcPr marL="91438" marR="91438" marT="45724" marB="45724"/>
                </a:tc>
                <a:extLst>
                  <a:ext uri="{0D108BD9-81ED-4DB2-BD59-A6C34878D82A}">
                    <a16:rowId xmlns:a16="http://schemas.microsoft.com/office/drawing/2014/main" val="10004"/>
                  </a:ext>
                </a:extLst>
              </a:tr>
              <a:tr h="524656">
                <a:tc>
                  <a:txBody>
                    <a:bodyPr/>
                    <a:lstStyle/>
                    <a:p>
                      <a:pPr algn="l"/>
                      <a:r>
                        <a:rPr lang="en-US" sz="1800" b="1" dirty="0" smtClean="0">
                          <a:solidFill>
                            <a:schemeClr val="tx2"/>
                          </a:solidFill>
                        </a:rPr>
                        <a:t>Malaria Infection</a:t>
                      </a:r>
                      <a:endParaRPr lang="en-US" sz="1800" b="1" dirty="0">
                        <a:solidFill>
                          <a:schemeClr val="tx2"/>
                        </a:solidFill>
                      </a:endParaRPr>
                    </a:p>
                  </a:txBody>
                  <a:tcPr marL="91438" marR="91438" marT="45724" marB="45724"/>
                </a:tc>
                <a:tc>
                  <a:txBody>
                    <a:bodyPr/>
                    <a:lstStyle/>
                    <a:p>
                      <a:pPr algn="ctr"/>
                      <a:r>
                        <a:rPr lang="en-US" sz="1800" dirty="0" smtClean="0">
                          <a:solidFill>
                            <a:schemeClr val="tx2"/>
                          </a:solidFill>
                        </a:rPr>
                        <a:t> 245 (8%)</a:t>
                      </a:r>
                      <a:endParaRPr lang="en-US" sz="1800" b="0" dirty="0">
                        <a:solidFill>
                          <a:schemeClr val="tx2"/>
                        </a:solidFill>
                      </a:endParaRPr>
                    </a:p>
                  </a:txBody>
                  <a:tcPr marL="91438" marR="91438" marT="45724" marB="45724"/>
                </a:tc>
                <a:tc>
                  <a:txBody>
                    <a:bodyPr/>
                    <a:lstStyle/>
                    <a:p>
                      <a:pPr algn="ctr">
                        <a:lnSpc>
                          <a:spcPct val="150000"/>
                        </a:lnSpc>
                        <a:buFontTx/>
                        <a:buNone/>
                        <a:defRPr/>
                      </a:pPr>
                      <a:r>
                        <a:rPr lang="en-US" sz="1800" dirty="0" smtClean="0">
                          <a:solidFill>
                            <a:schemeClr val="tx2"/>
                          </a:solidFill>
                        </a:rPr>
                        <a:t>1 (&lt;1%) </a:t>
                      </a:r>
                      <a:endParaRPr lang="en-US" sz="1800" b="0" dirty="0" smtClean="0">
                        <a:solidFill>
                          <a:schemeClr val="tx2"/>
                        </a:solidFill>
                      </a:endParaRPr>
                    </a:p>
                  </a:txBody>
                  <a:tcPr marL="91438" marR="91438" marT="45724" marB="45724"/>
                </a:tc>
                <a:extLst>
                  <a:ext uri="{0D108BD9-81ED-4DB2-BD59-A6C34878D82A}">
                    <a16:rowId xmlns:a16="http://schemas.microsoft.com/office/drawing/2014/main" val="10005"/>
                  </a:ext>
                </a:extLst>
              </a:tr>
              <a:tr h="436586">
                <a:tc>
                  <a:txBody>
                    <a:bodyPr/>
                    <a:lstStyle/>
                    <a:p>
                      <a:pPr algn="l"/>
                      <a:r>
                        <a:rPr lang="en-US" sz="1800" b="1" dirty="0" smtClean="0">
                          <a:solidFill>
                            <a:schemeClr val="tx2"/>
                          </a:solidFill>
                        </a:rPr>
                        <a:t>Lead******</a:t>
                      </a:r>
                      <a:endParaRPr lang="en-US" sz="1800" b="1" dirty="0">
                        <a:solidFill>
                          <a:schemeClr val="tx2"/>
                        </a:solidFill>
                      </a:endParaRPr>
                    </a:p>
                  </a:txBody>
                  <a:tcPr marL="91438" marR="91438" marT="45724" marB="45724"/>
                </a:tc>
                <a:tc>
                  <a:txBody>
                    <a:bodyPr/>
                    <a:lstStyle/>
                    <a:p>
                      <a:pPr algn="ctr"/>
                      <a:r>
                        <a:rPr lang="en-US" sz="1800" dirty="0" smtClean="0">
                          <a:solidFill>
                            <a:schemeClr val="tx2"/>
                          </a:solidFill>
                        </a:rPr>
                        <a:t>1,337(97%)</a:t>
                      </a:r>
                      <a:endParaRPr lang="en-US" sz="1800" b="0" dirty="0">
                        <a:solidFill>
                          <a:schemeClr val="tx2"/>
                        </a:solidFill>
                      </a:endParaRPr>
                    </a:p>
                  </a:txBody>
                  <a:tcPr marL="91438" marR="91438" marT="45724" marB="45724"/>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 106 (8%)</a:t>
                      </a:r>
                      <a:endParaRPr lang="en-US" sz="1800" b="0" dirty="0" smtClean="0">
                        <a:solidFill>
                          <a:schemeClr val="tx2"/>
                        </a:solidFill>
                      </a:endParaRPr>
                    </a:p>
                  </a:txBody>
                  <a:tcPr marL="91438" marR="91438" marT="45724" marB="45724"/>
                </a:tc>
                <a:extLst>
                  <a:ext uri="{0D108BD9-81ED-4DB2-BD59-A6C34878D82A}">
                    <a16:rowId xmlns:a16="http://schemas.microsoft.com/office/drawing/2014/main" val="10006"/>
                  </a:ext>
                </a:extLst>
              </a:tr>
              <a:tr h="480244">
                <a:tc>
                  <a:txBody>
                    <a:bodyPr/>
                    <a:lstStyle/>
                    <a:p>
                      <a:pPr algn="l"/>
                      <a:r>
                        <a:rPr lang="en-US" sz="1800" b="1" dirty="0" smtClean="0">
                          <a:solidFill>
                            <a:schemeClr val="tx2"/>
                          </a:solidFill>
                        </a:rPr>
                        <a:t>Hemoglobin</a:t>
                      </a:r>
                      <a:endParaRPr lang="en-US" sz="1800" b="1" dirty="0">
                        <a:solidFill>
                          <a:schemeClr val="tx2"/>
                        </a:solidFill>
                      </a:endParaRPr>
                    </a:p>
                  </a:txBody>
                  <a:tcPr marL="91438" marR="91438" marT="45724" marB="45724"/>
                </a:tc>
                <a:tc>
                  <a:txBody>
                    <a:bodyPr/>
                    <a:lstStyle/>
                    <a:p>
                      <a:pPr algn="ctr"/>
                      <a:r>
                        <a:rPr lang="en-US" sz="1800" dirty="0" smtClean="0">
                          <a:solidFill>
                            <a:schemeClr val="tx2"/>
                          </a:solidFill>
                        </a:rPr>
                        <a:t>3,062 (99%)</a:t>
                      </a:r>
                      <a:endParaRPr lang="en-US" sz="1800" b="0" dirty="0">
                        <a:solidFill>
                          <a:schemeClr val="tx2"/>
                        </a:solidFill>
                      </a:endParaRPr>
                    </a:p>
                  </a:txBody>
                  <a:tcPr marL="91438" marR="91438" marT="45724" marB="45724"/>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608 (20%)</a:t>
                      </a:r>
                      <a:endParaRPr lang="en-US" sz="1800" b="0" dirty="0" smtClean="0">
                        <a:solidFill>
                          <a:schemeClr val="tx2"/>
                        </a:solidFill>
                      </a:endParaRPr>
                    </a:p>
                  </a:txBody>
                  <a:tcPr marL="91438" marR="91438" marT="45724" marB="45724"/>
                </a:tc>
                <a:extLst>
                  <a:ext uri="{0D108BD9-81ED-4DB2-BD59-A6C34878D82A}">
                    <a16:rowId xmlns:a16="http://schemas.microsoft.com/office/drawing/2014/main" val="10007"/>
                  </a:ext>
                </a:extLst>
              </a:tr>
            </a:tbl>
          </a:graphicData>
        </a:graphic>
      </p:graphicFrame>
      <p:sp>
        <p:nvSpPr>
          <p:cNvPr id="8" name="Text Box 7"/>
          <p:cNvSpPr txBox="1">
            <a:spLocks noChangeArrowheads="1"/>
          </p:cNvSpPr>
          <p:nvPr/>
        </p:nvSpPr>
        <p:spPr bwMode="auto">
          <a:xfrm>
            <a:off x="2425700" y="5023050"/>
            <a:ext cx="6408738" cy="173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spcBef>
                <a:spcPct val="20000"/>
              </a:spcBef>
              <a:buFontTx/>
              <a:buNone/>
            </a:pPr>
            <a:r>
              <a:rPr lang="en-US" altLang="en-US" sz="1400" b="1" dirty="0">
                <a:solidFill>
                  <a:srgbClr val="000000"/>
                </a:solidFill>
                <a:latin typeface="+mn-lt"/>
              </a:rPr>
              <a:t>*Total screened:  </a:t>
            </a:r>
            <a:r>
              <a:rPr lang="en-US" altLang="en-US" sz="1400" b="1" dirty="0" smtClean="0">
                <a:solidFill>
                  <a:schemeClr val="accent6">
                    <a:lumMod val="60000"/>
                    <a:lumOff val="40000"/>
                  </a:schemeClr>
                </a:solidFill>
                <a:latin typeface="+mn-lt"/>
              </a:rPr>
              <a:t>N=3,101</a:t>
            </a:r>
            <a:r>
              <a:rPr lang="en-US" altLang="en-US" sz="1400" b="1" dirty="0" smtClean="0">
                <a:solidFill>
                  <a:srgbClr val="000000"/>
                </a:solidFill>
                <a:latin typeface="+mn-lt"/>
              </a:rPr>
              <a:t> </a:t>
            </a:r>
            <a:r>
              <a:rPr lang="en-US" altLang="en-US" sz="1400" b="1" dirty="0">
                <a:solidFill>
                  <a:srgbClr val="000000"/>
                </a:solidFill>
                <a:latin typeface="+mn-lt"/>
              </a:rPr>
              <a:t>(</a:t>
            </a:r>
            <a:r>
              <a:rPr lang="en-US" altLang="en-US" sz="1400" b="1" dirty="0" smtClean="0">
                <a:solidFill>
                  <a:srgbClr val="000000"/>
                </a:solidFill>
                <a:latin typeface="+mn-lt"/>
              </a:rPr>
              <a:t>99% </a:t>
            </a:r>
            <a:r>
              <a:rPr lang="en-US" altLang="en-US" sz="1400" b="1" dirty="0">
                <a:solidFill>
                  <a:srgbClr val="000000"/>
                </a:solidFill>
                <a:latin typeface="+mn-lt"/>
              </a:rPr>
              <a:t>of </a:t>
            </a:r>
            <a:r>
              <a:rPr lang="en-US" altLang="en-US" sz="1400" b="1" dirty="0" smtClean="0">
                <a:solidFill>
                  <a:srgbClr val="000000"/>
                </a:solidFill>
                <a:latin typeface="+mn-lt"/>
              </a:rPr>
              <a:t>3,125 </a:t>
            </a:r>
            <a:r>
              <a:rPr lang="en-US" altLang="en-US" sz="1400" b="1" dirty="0">
                <a:solidFill>
                  <a:srgbClr val="000000"/>
                </a:solidFill>
                <a:latin typeface="+mn-lt"/>
              </a:rPr>
              <a:t>eligible refugees)</a:t>
            </a:r>
          </a:p>
          <a:p>
            <a:pPr eaLnBrk="1" hangingPunct="1">
              <a:spcBef>
                <a:spcPct val="20000"/>
              </a:spcBef>
              <a:buFontTx/>
              <a:buNone/>
            </a:pPr>
            <a:r>
              <a:rPr lang="en-US" altLang="en-US" sz="1400" b="1" dirty="0">
                <a:solidFill>
                  <a:srgbClr val="000000"/>
                </a:solidFill>
                <a:latin typeface="+mn-lt"/>
              </a:rPr>
              <a:t>** Persons with LTBI (&gt;= 10mm induration or IGRA+, normal CXR) or suspect/active TB disease</a:t>
            </a:r>
          </a:p>
          <a:p>
            <a:pPr eaLnBrk="1" hangingPunct="1">
              <a:spcBef>
                <a:spcPct val="20000"/>
              </a:spcBef>
              <a:buFontTx/>
              <a:buNone/>
            </a:pPr>
            <a:r>
              <a:rPr lang="en-US" altLang="en-US" sz="1400" b="1" dirty="0">
                <a:solidFill>
                  <a:srgbClr val="000000"/>
                </a:solidFill>
                <a:latin typeface="+mn-lt"/>
              </a:rPr>
              <a:t>*** Positive for Hepatitis B surface antigen (</a:t>
            </a:r>
            <a:r>
              <a:rPr lang="en-US" altLang="en-US" sz="1400" b="1" dirty="0" err="1">
                <a:solidFill>
                  <a:srgbClr val="000000"/>
                </a:solidFill>
                <a:latin typeface="+mn-lt"/>
              </a:rPr>
              <a:t>HBsAg</a:t>
            </a:r>
            <a:r>
              <a:rPr lang="en-US" altLang="en-US" sz="1400" b="1" dirty="0">
                <a:solidFill>
                  <a:srgbClr val="000000"/>
                </a:solidFill>
                <a:latin typeface="+mn-lt"/>
              </a:rPr>
              <a:t>)</a:t>
            </a:r>
          </a:p>
          <a:p>
            <a:pPr eaLnBrk="1" hangingPunct="1">
              <a:lnSpc>
                <a:spcPct val="100000"/>
              </a:lnSpc>
              <a:spcBef>
                <a:spcPct val="20000"/>
              </a:spcBef>
              <a:buFontTx/>
              <a:buNone/>
            </a:pPr>
            <a:r>
              <a:rPr lang="en-US" altLang="en-US" sz="1400" b="1" dirty="0">
                <a:solidFill>
                  <a:srgbClr val="000000"/>
                </a:solidFill>
                <a:latin typeface="+mn-lt"/>
              </a:rPr>
              <a:t>**** Positive for at least one intestinal parasite infection</a:t>
            </a:r>
          </a:p>
          <a:p>
            <a:pPr eaLnBrk="1" hangingPunct="1">
              <a:lnSpc>
                <a:spcPct val="100000"/>
              </a:lnSpc>
              <a:spcBef>
                <a:spcPct val="20000"/>
              </a:spcBef>
              <a:buFontTx/>
              <a:buNone/>
            </a:pPr>
            <a:r>
              <a:rPr lang="en-US" altLang="en-US" sz="1400" b="1" dirty="0">
                <a:solidFill>
                  <a:srgbClr val="000000"/>
                </a:solidFill>
                <a:latin typeface="+mn-lt"/>
              </a:rPr>
              <a:t>***** Positive for at least one STI (tested for syphilis, HIV, chlamydia or gonorrhea)</a:t>
            </a:r>
          </a:p>
          <a:p>
            <a:pPr eaLnBrk="1" hangingPunct="1">
              <a:lnSpc>
                <a:spcPct val="100000"/>
              </a:lnSpc>
              <a:spcBef>
                <a:spcPct val="20000"/>
              </a:spcBef>
              <a:buFontTx/>
              <a:buNone/>
            </a:pPr>
            <a:r>
              <a:rPr lang="en-US" altLang="en-US" sz="1400" b="1" dirty="0">
                <a:solidFill>
                  <a:srgbClr val="000000"/>
                </a:solidFill>
                <a:latin typeface="+mn-lt"/>
              </a:rPr>
              <a:t>****** Children &lt;17 years old (N=1,382 screened); lead level ≥5 µg/</a:t>
            </a:r>
            <a:r>
              <a:rPr lang="en-US" altLang="en-US" sz="1400" b="1" dirty="0" err="1">
                <a:solidFill>
                  <a:srgbClr val="000000"/>
                </a:solidFill>
                <a:latin typeface="+mn-lt"/>
              </a:rPr>
              <a:t>dL</a:t>
            </a:r>
            <a:endParaRPr lang="en-US" altLang="en-US" sz="1400" b="1" dirty="0">
              <a:solidFill>
                <a:srgbClr val="000000"/>
              </a:solidFill>
              <a:latin typeface="+mn-lt"/>
            </a:endParaRPr>
          </a:p>
        </p:txBody>
      </p:sp>
    </p:spTree>
    <p:extLst>
      <p:ext uri="{BB962C8B-B14F-4D97-AF65-F5344CB8AC3E}">
        <p14:creationId xmlns:p14="http://schemas.microsoft.com/office/powerpoint/2010/main" val="2228450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8F63A3B-78C7-47BE-AE5E-E10140E04643}" type="slidenum">
              <a:rPr lang="en-US" smtClean="0"/>
              <a:t>11</a:t>
            </a:fld>
            <a:endParaRPr lang="en-US" dirty="0"/>
          </a:p>
        </p:txBody>
      </p:sp>
      <p:sp>
        <p:nvSpPr>
          <p:cNvPr id="5" name="Rectangle 11"/>
          <p:cNvSpPr>
            <a:spLocks noGrp="1" noChangeArrowheads="1"/>
          </p:cNvSpPr>
          <p:nvPr>
            <p:ph type="title"/>
          </p:nvPr>
        </p:nvSpPr>
        <p:spPr/>
        <p:txBody>
          <a:bodyPr rtlCol="0">
            <a:noAutofit/>
          </a:bodyPr>
          <a:lstStyle/>
          <a:p>
            <a:pPr fontAlgn="auto">
              <a:spcAft>
                <a:spcPts val="0"/>
              </a:spcAft>
              <a:defRPr/>
            </a:pPr>
            <a:r>
              <a:rPr lang="en-US" altLang="en-US" sz="3200" dirty="0" smtClean="0">
                <a:solidFill>
                  <a:srgbClr val="003865"/>
                </a:solidFill>
                <a:latin typeface="+mn-lt"/>
              </a:rPr>
              <a:t>Tuberculosis Infection* Among Refugees By Region Of Origin, Minnesota, 2016</a:t>
            </a:r>
            <a:endParaRPr lang="en-US" altLang="en-US" sz="3200" dirty="0" smtClean="0">
              <a:solidFill>
                <a:srgbClr val="003865"/>
              </a:solidFill>
              <a:latin typeface="+mn-lt"/>
              <a:cs typeface="Arial" charset="0"/>
            </a:endParaRPr>
          </a:p>
        </p:txBody>
      </p:sp>
      <p:graphicFrame>
        <p:nvGraphicFramePr>
          <p:cNvPr id="2" name="Content Placeholder 11"/>
          <p:cNvGraphicFramePr>
            <a:graphicFrameLocks/>
          </p:cNvGraphicFramePr>
          <p:nvPr>
            <p:extLst>
              <p:ext uri="{D42A27DB-BD31-4B8C-83A1-F6EECF244321}">
                <p14:modId xmlns:p14="http://schemas.microsoft.com/office/powerpoint/2010/main" val="518449587"/>
              </p:ext>
            </p:extLst>
          </p:nvPr>
        </p:nvGraphicFramePr>
        <p:xfrm>
          <a:off x="468313" y="1398006"/>
          <a:ext cx="10885487" cy="435133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7"/>
          <p:cNvSpPr txBox="1">
            <a:spLocks noChangeArrowheads="1"/>
          </p:cNvSpPr>
          <p:nvPr/>
        </p:nvSpPr>
        <p:spPr bwMode="auto">
          <a:xfrm>
            <a:off x="2320925" y="996368"/>
            <a:ext cx="5486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2400" b="1" dirty="0">
                <a:solidFill>
                  <a:srgbClr val="000000"/>
                </a:solidFill>
              </a:rPr>
              <a:t>N=3,032 screened</a:t>
            </a:r>
          </a:p>
        </p:txBody>
      </p:sp>
      <p:sp>
        <p:nvSpPr>
          <p:cNvPr id="8" name="Text Box 8"/>
          <p:cNvSpPr txBox="1">
            <a:spLocks noChangeArrowheads="1"/>
          </p:cNvSpPr>
          <p:nvPr/>
        </p:nvSpPr>
        <p:spPr bwMode="auto">
          <a:xfrm>
            <a:off x="5522912" y="5932912"/>
            <a:ext cx="5830888"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80000"/>
              </a:lnSpc>
              <a:spcBef>
                <a:spcPct val="50000"/>
              </a:spcBef>
              <a:buFontTx/>
              <a:buNone/>
            </a:pPr>
            <a:r>
              <a:rPr lang="en-US" altLang="en-US" sz="1400" b="1" dirty="0">
                <a:solidFill>
                  <a:srgbClr val="000000"/>
                </a:solidFill>
              </a:rPr>
              <a:t>*Diagnosis of Latent TB infection (N=644) or Suspect/Active TB disease (N=5)</a:t>
            </a:r>
          </a:p>
        </p:txBody>
      </p:sp>
      <p:sp>
        <p:nvSpPr>
          <p:cNvPr id="9" name="Text Box 5"/>
          <p:cNvSpPr txBox="1">
            <a:spLocks noChangeArrowheads="1"/>
          </p:cNvSpPr>
          <p:nvPr/>
        </p:nvSpPr>
        <p:spPr bwMode="auto">
          <a:xfrm>
            <a:off x="4694238" y="4890506"/>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chemeClr val="tx2"/>
                </a:solidFill>
                <a:latin typeface="+mn-lt"/>
              </a:rPr>
              <a:t>8 / 166</a:t>
            </a:r>
          </a:p>
        </p:txBody>
      </p:sp>
      <p:sp>
        <p:nvSpPr>
          <p:cNvPr id="10" name="Text Box 6"/>
          <p:cNvSpPr txBox="1">
            <a:spLocks noChangeArrowheads="1"/>
          </p:cNvSpPr>
          <p:nvPr/>
        </p:nvSpPr>
        <p:spPr bwMode="auto">
          <a:xfrm>
            <a:off x="3720648" y="2962715"/>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a:solidFill>
                  <a:srgbClr val="FFFFFF"/>
                </a:solidFill>
                <a:latin typeface="+mn-lt"/>
              </a:rPr>
              <a:t> 98 / 814</a:t>
            </a:r>
          </a:p>
        </p:txBody>
      </p:sp>
      <p:sp>
        <p:nvSpPr>
          <p:cNvPr id="11" name="Text Box 12"/>
          <p:cNvSpPr txBox="1">
            <a:spLocks noChangeArrowheads="1"/>
          </p:cNvSpPr>
          <p:nvPr/>
        </p:nvSpPr>
        <p:spPr bwMode="auto">
          <a:xfrm>
            <a:off x="4927600" y="2317169"/>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a:solidFill>
                  <a:srgbClr val="FFFFFF"/>
                </a:solidFill>
                <a:latin typeface="+mn-lt"/>
              </a:rPr>
              <a:t>527  / 1,786</a:t>
            </a:r>
          </a:p>
        </p:txBody>
      </p:sp>
      <p:sp>
        <p:nvSpPr>
          <p:cNvPr id="12" name="Text Box 13"/>
          <p:cNvSpPr txBox="1">
            <a:spLocks noChangeArrowheads="1"/>
          </p:cNvSpPr>
          <p:nvPr/>
        </p:nvSpPr>
        <p:spPr bwMode="auto">
          <a:xfrm>
            <a:off x="4394200" y="1696456"/>
            <a:ext cx="1219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a:solidFill>
                  <a:srgbClr val="000000"/>
                </a:solidFill>
                <a:latin typeface="+mn-lt"/>
              </a:rPr>
              <a:t>649 / 3,032</a:t>
            </a:r>
          </a:p>
        </p:txBody>
      </p:sp>
      <p:sp>
        <p:nvSpPr>
          <p:cNvPr id="13" name="Text Box 14"/>
          <p:cNvSpPr txBox="1">
            <a:spLocks noChangeArrowheads="1"/>
          </p:cNvSpPr>
          <p:nvPr/>
        </p:nvSpPr>
        <p:spPr bwMode="auto">
          <a:xfrm>
            <a:off x="4699000" y="4252331"/>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a:solidFill>
                  <a:srgbClr val="000000"/>
                </a:solidFill>
                <a:latin typeface="+mn-lt"/>
              </a:rPr>
              <a:t>11 / 224</a:t>
            </a:r>
          </a:p>
        </p:txBody>
      </p:sp>
      <p:sp>
        <p:nvSpPr>
          <p:cNvPr id="14" name="Text Box 14"/>
          <p:cNvSpPr txBox="1">
            <a:spLocks noChangeArrowheads="1"/>
          </p:cNvSpPr>
          <p:nvPr/>
        </p:nvSpPr>
        <p:spPr bwMode="auto">
          <a:xfrm>
            <a:off x="3681867" y="3573674"/>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chemeClr val="bg1"/>
                </a:solidFill>
                <a:latin typeface="+mn-lt"/>
              </a:rPr>
              <a:t>5 / 42</a:t>
            </a:r>
          </a:p>
        </p:txBody>
      </p:sp>
    </p:spTree>
    <p:extLst>
      <p:ext uri="{BB962C8B-B14F-4D97-AF65-F5344CB8AC3E}">
        <p14:creationId xmlns:p14="http://schemas.microsoft.com/office/powerpoint/2010/main" val="27055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Intestinal Parasitic Infection* Among Refugees </a:t>
            </a:r>
            <a:r>
              <a:rPr lang="en-US" dirty="0" smtClean="0"/>
              <a:t>by </a:t>
            </a:r>
            <a:r>
              <a:rPr lang="en-US" dirty="0"/>
              <a:t>Region of Origin, Minnesota, 2016</a:t>
            </a:r>
          </a:p>
        </p:txBody>
      </p:sp>
      <p:sp>
        <p:nvSpPr>
          <p:cNvPr id="4" name="Slide Number Placeholder 3"/>
          <p:cNvSpPr>
            <a:spLocks noGrp="1"/>
          </p:cNvSpPr>
          <p:nvPr>
            <p:ph type="sldNum" sz="quarter" idx="12"/>
          </p:nvPr>
        </p:nvSpPr>
        <p:spPr/>
        <p:txBody>
          <a:bodyPr/>
          <a:lstStyle/>
          <a:p>
            <a:fld id="{48F63A3B-78C7-47BE-AE5E-E10140E04643}" type="slidenum">
              <a:rPr lang="en-US" smtClean="0"/>
              <a:t>12</a:t>
            </a:fld>
            <a:endParaRPr lang="en-US" dirty="0"/>
          </a:p>
        </p:txBody>
      </p:sp>
      <p:graphicFrame>
        <p:nvGraphicFramePr>
          <p:cNvPr id="3" name="Content Placeholder 11"/>
          <p:cNvGraphicFramePr>
            <a:graphicFrameLocks/>
          </p:cNvGraphicFramePr>
          <p:nvPr>
            <p:extLst>
              <p:ext uri="{D42A27DB-BD31-4B8C-83A1-F6EECF244321}">
                <p14:modId xmlns:p14="http://schemas.microsoft.com/office/powerpoint/2010/main" val="1163213607"/>
              </p:ext>
            </p:extLst>
          </p:nvPr>
        </p:nvGraphicFramePr>
        <p:xfrm>
          <a:off x="889000" y="1724025"/>
          <a:ext cx="104140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13"/>
          <p:cNvSpPr txBox="1">
            <a:spLocks noChangeArrowheads="1"/>
          </p:cNvSpPr>
          <p:nvPr/>
        </p:nvSpPr>
        <p:spPr bwMode="auto">
          <a:xfrm>
            <a:off x="3810000" y="1211262"/>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2400" b="1" dirty="0">
                <a:solidFill>
                  <a:srgbClr val="000000"/>
                </a:solidFill>
              </a:rPr>
              <a:t>N=2,463 screened</a:t>
            </a:r>
          </a:p>
        </p:txBody>
      </p:sp>
      <p:sp>
        <p:nvSpPr>
          <p:cNvPr id="7" name="Text Box 8"/>
          <p:cNvSpPr txBox="1">
            <a:spLocks noChangeArrowheads="1"/>
          </p:cNvSpPr>
          <p:nvPr/>
        </p:nvSpPr>
        <p:spPr bwMode="auto">
          <a:xfrm>
            <a:off x="5969000" y="2022021"/>
            <a:ext cx="1219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000000"/>
                </a:solidFill>
                <a:latin typeface="+mn-lt"/>
                <a:cs typeface="Arial" panose="020B0604020202020204" pitchFamily="34" charset="0"/>
              </a:rPr>
              <a:t>468 / 2,463</a:t>
            </a:r>
          </a:p>
        </p:txBody>
      </p:sp>
      <p:sp>
        <p:nvSpPr>
          <p:cNvPr id="8" name="Text Box 9"/>
          <p:cNvSpPr txBox="1">
            <a:spLocks noChangeArrowheads="1"/>
          </p:cNvSpPr>
          <p:nvPr/>
        </p:nvSpPr>
        <p:spPr bwMode="auto">
          <a:xfrm>
            <a:off x="5956300" y="2650671"/>
            <a:ext cx="11858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272 / 1,344</a:t>
            </a:r>
          </a:p>
        </p:txBody>
      </p:sp>
      <p:sp>
        <p:nvSpPr>
          <p:cNvPr id="9" name="Text Box 10"/>
          <p:cNvSpPr txBox="1">
            <a:spLocks noChangeArrowheads="1"/>
          </p:cNvSpPr>
          <p:nvPr/>
        </p:nvSpPr>
        <p:spPr bwMode="auto">
          <a:xfrm>
            <a:off x="5969000" y="3307896"/>
            <a:ext cx="1346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173 / 753</a:t>
            </a:r>
          </a:p>
        </p:txBody>
      </p:sp>
      <p:sp>
        <p:nvSpPr>
          <p:cNvPr id="10" name="Text Box 14"/>
          <p:cNvSpPr txBox="1">
            <a:spLocks noChangeArrowheads="1"/>
          </p:cNvSpPr>
          <p:nvPr/>
        </p:nvSpPr>
        <p:spPr bwMode="auto">
          <a:xfrm>
            <a:off x="4246562" y="3899694"/>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chemeClr val="bg1"/>
                </a:solidFill>
                <a:latin typeface="+mn-lt"/>
              </a:rPr>
              <a:t>3 / 41</a:t>
            </a:r>
          </a:p>
        </p:txBody>
      </p:sp>
      <p:sp>
        <p:nvSpPr>
          <p:cNvPr id="11" name="Text Box 11"/>
          <p:cNvSpPr txBox="1">
            <a:spLocks noChangeArrowheads="1"/>
          </p:cNvSpPr>
          <p:nvPr/>
        </p:nvSpPr>
        <p:spPr bwMode="auto">
          <a:xfrm>
            <a:off x="4070350" y="4550172"/>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13 / 186</a:t>
            </a:r>
          </a:p>
        </p:txBody>
      </p:sp>
      <p:sp>
        <p:nvSpPr>
          <p:cNvPr id="12" name="Text Box 11"/>
          <p:cNvSpPr txBox="1">
            <a:spLocks noChangeArrowheads="1"/>
          </p:cNvSpPr>
          <p:nvPr/>
        </p:nvSpPr>
        <p:spPr bwMode="auto">
          <a:xfrm>
            <a:off x="3810000" y="5167255"/>
            <a:ext cx="9318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chemeClr val="bg1"/>
                </a:solidFill>
                <a:latin typeface="+mn-lt"/>
              </a:rPr>
              <a:t>132 / 139</a:t>
            </a:r>
          </a:p>
        </p:txBody>
      </p:sp>
      <p:sp>
        <p:nvSpPr>
          <p:cNvPr id="13" name="Text Box 5"/>
          <p:cNvSpPr txBox="1">
            <a:spLocks noChangeArrowheads="1"/>
          </p:cNvSpPr>
          <p:nvPr/>
        </p:nvSpPr>
        <p:spPr bwMode="auto">
          <a:xfrm>
            <a:off x="5110843" y="6109098"/>
            <a:ext cx="63064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dirty="0">
                <a:solidFill>
                  <a:srgbClr val="000000"/>
                </a:solidFill>
              </a:rPr>
              <a:t>*At </a:t>
            </a:r>
            <a:r>
              <a:rPr lang="en-US" altLang="en-US" sz="1400" dirty="0" smtClean="0">
                <a:solidFill>
                  <a:srgbClr val="000000"/>
                </a:solidFill>
              </a:rPr>
              <a:t>least 1 </a:t>
            </a:r>
            <a:r>
              <a:rPr lang="en-US" altLang="en-US" sz="1400" dirty="0">
                <a:solidFill>
                  <a:srgbClr val="000000"/>
                </a:solidFill>
              </a:rPr>
              <a:t>parasitic infection found via stool or serology (excluding nonpathogenic</a:t>
            </a:r>
            <a:r>
              <a:rPr lang="en-US" altLang="en-US" sz="1200" dirty="0">
                <a:solidFill>
                  <a:srgbClr val="000000"/>
                </a:solidFill>
              </a:rPr>
              <a:t>)</a:t>
            </a:r>
          </a:p>
        </p:txBody>
      </p:sp>
    </p:spTree>
    <p:extLst>
      <p:ext uri="{BB962C8B-B14F-4D97-AF65-F5344CB8AC3E}">
        <p14:creationId xmlns:p14="http://schemas.microsoft.com/office/powerpoint/2010/main" val="29728185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Hepatitis B* infection Among Refugees </a:t>
            </a:r>
            <a:r>
              <a:rPr lang="en-US" dirty="0" smtClean="0"/>
              <a:t>by </a:t>
            </a:r>
            <a:r>
              <a:rPr lang="en-US" dirty="0"/>
              <a:t>Region of Origin, Minnesota, 2016</a:t>
            </a:r>
          </a:p>
        </p:txBody>
      </p:sp>
      <p:sp>
        <p:nvSpPr>
          <p:cNvPr id="4" name="Slide Number Placeholder 3"/>
          <p:cNvSpPr>
            <a:spLocks noGrp="1"/>
          </p:cNvSpPr>
          <p:nvPr>
            <p:ph type="sldNum" sz="quarter" idx="12"/>
          </p:nvPr>
        </p:nvSpPr>
        <p:spPr/>
        <p:txBody>
          <a:bodyPr/>
          <a:lstStyle/>
          <a:p>
            <a:fld id="{48F63A3B-78C7-47BE-AE5E-E10140E04643}" type="slidenum">
              <a:rPr lang="en-US" smtClean="0"/>
              <a:t>13</a:t>
            </a:fld>
            <a:endParaRPr lang="en-US" dirty="0"/>
          </a:p>
        </p:txBody>
      </p:sp>
      <p:graphicFrame>
        <p:nvGraphicFramePr>
          <p:cNvPr id="3" name="Content Placeholder 11"/>
          <p:cNvGraphicFramePr>
            <a:graphicFrameLocks/>
          </p:cNvGraphicFramePr>
          <p:nvPr>
            <p:extLst>
              <p:ext uri="{D42A27DB-BD31-4B8C-83A1-F6EECF244321}">
                <p14:modId xmlns:p14="http://schemas.microsoft.com/office/powerpoint/2010/main" val="4266031718"/>
              </p:ext>
            </p:extLst>
          </p:nvPr>
        </p:nvGraphicFramePr>
        <p:xfrm>
          <a:off x="889000" y="1293813"/>
          <a:ext cx="10414000" cy="435133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6"/>
          <p:cNvSpPr txBox="1">
            <a:spLocks noChangeArrowheads="1"/>
          </p:cNvSpPr>
          <p:nvPr/>
        </p:nvSpPr>
        <p:spPr bwMode="auto">
          <a:xfrm>
            <a:off x="4686300" y="1066800"/>
            <a:ext cx="2819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2400" b="1" dirty="0">
                <a:solidFill>
                  <a:srgbClr val="000000"/>
                </a:solidFill>
              </a:rPr>
              <a:t>N=2,768 screened</a:t>
            </a:r>
          </a:p>
        </p:txBody>
      </p:sp>
      <p:sp>
        <p:nvSpPr>
          <p:cNvPr id="7" name="Text Box 5"/>
          <p:cNvSpPr txBox="1">
            <a:spLocks noChangeArrowheads="1"/>
          </p:cNvSpPr>
          <p:nvPr/>
        </p:nvSpPr>
        <p:spPr bwMode="auto">
          <a:xfrm>
            <a:off x="9600116" y="5887243"/>
            <a:ext cx="20447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600" dirty="0">
                <a:solidFill>
                  <a:srgbClr val="000000"/>
                </a:solidFill>
              </a:rPr>
              <a:t>*+</a:t>
            </a:r>
            <a:r>
              <a:rPr lang="en-US" altLang="en-US" sz="1600" dirty="0" err="1">
                <a:solidFill>
                  <a:srgbClr val="000000"/>
                </a:solidFill>
              </a:rPr>
              <a:t>HBsAg</a:t>
            </a:r>
            <a:endParaRPr lang="en-US" altLang="en-US" sz="1600" dirty="0">
              <a:solidFill>
                <a:srgbClr val="000000"/>
              </a:solidFill>
            </a:endParaRPr>
          </a:p>
        </p:txBody>
      </p:sp>
      <p:sp>
        <p:nvSpPr>
          <p:cNvPr id="8" name="Text Box 7"/>
          <p:cNvSpPr txBox="1">
            <a:spLocks noChangeArrowheads="1"/>
          </p:cNvSpPr>
          <p:nvPr/>
        </p:nvSpPr>
        <p:spPr bwMode="auto">
          <a:xfrm>
            <a:off x="4952995" y="1580696"/>
            <a:ext cx="1146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000000"/>
                </a:solidFill>
                <a:latin typeface="+mn-lt"/>
              </a:rPr>
              <a:t>135 / 2,768</a:t>
            </a:r>
          </a:p>
        </p:txBody>
      </p:sp>
      <p:sp>
        <p:nvSpPr>
          <p:cNvPr id="9" name="Text Box 8"/>
          <p:cNvSpPr txBox="1">
            <a:spLocks noChangeArrowheads="1"/>
          </p:cNvSpPr>
          <p:nvPr/>
        </p:nvSpPr>
        <p:spPr bwMode="auto">
          <a:xfrm>
            <a:off x="5009354" y="2251075"/>
            <a:ext cx="10080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82 / 1,560</a:t>
            </a:r>
          </a:p>
        </p:txBody>
      </p:sp>
      <p:sp>
        <p:nvSpPr>
          <p:cNvPr id="10" name="Text Box 9"/>
          <p:cNvSpPr txBox="1">
            <a:spLocks noChangeArrowheads="1"/>
          </p:cNvSpPr>
          <p:nvPr/>
        </p:nvSpPr>
        <p:spPr bwMode="auto">
          <a:xfrm>
            <a:off x="5009354" y="2846385"/>
            <a:ext cx="1000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48 / 801</a:t>
            </a:r>
          </a:p>
        </p:txBody>
      </p:sp>
      <p:sp>
        <p:nvSpPr>
          <p:cNvPr id="11" name="Text Box 11"/>
          <p:cNvSpPr txBox="1">
            <a:spLocks noChangeArrowheads="1"/>
          </p:cNvSpPr>
          <p:nvPr/>
        </p:nvSpPr>
        <p:spPr bwMode="auto">
          <a:xfrm>
            <a:off x="4343400" y="3460523"/>
            <a:ext cx="685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000000"/>
                </a:solidFill>
                <a:latin typeface="+mn-lt"/>
              </a:rPr>
              <a:t>0/ 42</a:t>
            </a:r>
          </a:p>
        </p:txBody>
      </p:sp>
      <p:sp>
        <p:nvSpPr>
          <p:cNvPr id="12" name="Text Box 11"/>
          <p:cNvSpPr txBox="1">
            <a:spLocks noChangeArrowheads="1"/>
          </p:cNvSpPr>
          <p:nvPr/>
        </p:nvSpPr>
        <p:spPr bwMode="auto">
          <a:xfrm>
            <a:off x="4355417" y="4065127"/>
            <a:ext cx="965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000000"/>
                </a:solidFill>
                <a:latin typeface="+mn-lt"/>
              </a:rPr>
              <a:t>1 / 225</a:t>
            </a:r>
            <a:r>
              <a:rPr lang="en-US" altLang="en-US" sz="1400" b="1" dirty="0">
                <a:solidFill>
                  <a:srgbClr val="FFFFFF"/>
                </a:solidFill>
                <a:latin typeface="+mn-lt"/>
              </a:rPr>
              <a:t>0</a:t>
            </a:r>
          </a:p>
        </p:txBody>
      </p:sp>
      <p:sp>
        <p:nvSpPr>
          <p:cNvPr id="14" name="Text Box 10"/>
          <p:cNvSpPr txBox="1">
            <a:spLocks noChangeArrowheads="1"/>
          </p:cNvSpPr>
          <p:nvPr/>
        </p:nvSpPr>
        <p:spPr bwMode="auto">
          <a:xfrm>
            <a:off x="4355417" y="4740046"/>
            <a:ext cx="7699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4 / 140</a:t>
            </a:r>
          </a:p>
        </p:txBody>
      </p:sp>
    </p:spTree>
    <p:extLst>
      <p:ext uri="{BB962C8B-B14F-4D97-AF65-F5344CB8AC3E}">
        <p14:creationId xmlns:p14="http://schemas.microsoft.com/office/powerpoint/2010/main" val="3734612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Health Status of New Refugees, Minnesota</a:t>
            </a:r>
            <a:br>
              <a:rPr lang="en-US" dirty="0"/>
            </a:br>
            <a:r>
              <a:rPr lang="en-US" dirty="0"/>
              <a:t>Immunization Status, 2002 – 2016</a:t>
            </a:r>
          </a:p>
        </p:txBody>
      </p:sp>
      <p:sp>
        <p:nvSpPr>
          <p:cNvPr id="4" name="Slide Number Placeholder 3"/>
          <p:cNvSpPr>
            <a:spLocks noGrp="1"/>
          </p:cNvSpPr>
          <p:nvPr>
            <p:ph type="sldNum" sz="quarter" idx="12"/>
          </p:nvPr>
        </p:nvSpPr>
        <p:spPr/>
        <p:txBody>
          <a:bodyPr/>
          <a:lstStyle/>
          <a:p>
            <a:fld id="{48F63A3B-78C7-47BE-AE5E-E10140E04643}" type="slidenum">
              <a:rPr lang="en-US" smtClean="0"/>
              <a:t>14</a:t>
            </a:fld>
            <a:endParaRPr lang="en-US" dirty="0"/>
          </a:p>
        </p:txBody>
      </p:sp>
      <p:graphicFrame>
        <p:nvGraphicFramePr>
          <p:cNvPr id="3" name="Content Placeholder 4"/>
          <p:cNvGraphicFramePr>
            <a:graphicFrameLocks noGrp="1" noChangeAspect="1"/>
          </p:cNvGraphicFramePr>
          <p:nvPr>
            <p:ph idx="4294967295"/>
            <p:extLst>
              <p:ext uri="{D42A27DB-BD31-4B8C-83A1-F6EECF244321}">
                <p14:modId xmlns:p14="http://schemas.microsoft.com/office/powerpoint/2010/main" val="2417840405"/>
              </p:ext>
            </p:extLst>
          </p:nvPr>
        </p:nvGraphicFramePr>
        <p:xfrm>
          <a:off x="889000" y="1401762"/>
          <a:ext cx="10414000" cy="4619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93427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by Month, Minnesota, </a:t>
            </a:r>
            <a:r>
              <a:rPr lang="en-US" dirty="0" smtClean="0"/>
              <a:t/>
            </a:r>
            <a:br>
              <a:rPr lang="en-US" dirty="0" smtClean="0"/>
            </a:br>
            <a:r>
              <a:rPr lang="en-US" dirty="0" smtClean="0"/>
              <a:t>2012-2016</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grpSp>
        <p:nvGrpSpPr>
          <p:cNvPr id="9" name="Group 8"/>
          <p:cNvGrpSpPr/>
          <p:nvPr/>
        </p:nvGrpSpPr>
        <p:grpSpPr>
          <a:xfrm>
            <a:off x="130175" y="6153151"/>
            <a:ext cx="2155825" cy="631000"/>
            <a:chOff x="130175" y="6153151"/>
            <a:chExt cx="2155825" cy="631000"/>
          </a:xfrm>
        </p:grpSpPr>
        <p:pic>
          <p:nvPicPr>
            <p:cNvPr id="10" name="Picture 13"/>
            <p:cNvPicPr>
              <a:picLocks noChangeAspect="1"/>
            </p:cNvPicPr>
            <p:nvPr/>
          </p:nvPicPr>
          <p:blipFill rotWithShape="1">
            <a:blip r:embed="rId3">
              <a:extLst>
                <a:ext uri="{28A0092B-C50C-407E-A947-70E740481C1C}">
                  <a14:useLocalDpi xmlns:a14="http://schemas.microsoft.com/office/drawing/2010/main" val="0"/>
                </a:ext>
              </a:extLst>
            </a:blip>
            <a:srcRect r="36034" b="7451"/>
            <a:stretch/>
          </p:blipFill>
          <p:spPr bwMode="auto">
            <a:xfrm>
              <a:off x="130175" y="6153151"/>
              <a:ext cx="21558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30175" y="6553319"/>
              <a:ext cx="2155825" cy="230832"/>
            </a:xfrm>
            <a:prstGeom prst="rect">
              <a:avLst/>
            </a:prstGeom>
            <a:noFill/>
          </p:spPr>
          <p:txBody>
            <a:bodyPr wrap="square" rtlCol="0">
              <a:spAutoFit/>
            </a:bodyPr>
            <a:lstStyle/>
            <a:p>
              <a:r>
                <a:rPr lang="en-US" sz="900" dirty="0" smtClean="0">
                  <a:solidFill>
                    <a:schemeClr val="tx2"/>
                  </a:solidFill>
                </a:rPr>
                <a:t>Refugee and International Health Program</a:t>
              </a:r>
              <a:endParaRPr lang="en-US" sz="900" dirty="0">
                <a:solidFill>
                  <a:schemeClr val="tx2"/>
                </a:solidFill>
              </a:endParaRPr>
            </a:p>
          </p:txBody>
        </p:sp>
      </p:grpSp>
      <p:graphicFrame>
        <p:nvGraphicFramePr>
          <p:cNvPr id="3" name="Chart 6"/>
          <p:cNvGraphicFramePr>
            <a:graphicFrameLocks/>
          </p:cNvGraphicFramePr>
          <p:nvPr>
            <p:extLst>
              <p:ext uri="{D42A27DB-BD31-4B8C-83A1-F6EECF244321}">
                <p14:modId xmlns:p14="http://schemas.microsoft.com/office/powerpoint/2010/main" val="3304837564"/>
              </p:ext>
            </p:extLst>
          </p:nvPr>
        </p:nvGraphicFramePr>
        <p:xfrm>
          <a:off x="881566" y="938213"/>
          <a:ext cx="10414000" cy="54181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2995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0" y="279400"/>
            <a:ext cx="5765800" cy="914400"/>
          </a:xfrm>
        </p:spPr>
        <p:txBody>
          <a:bodyPr>
            <a:normAutofit fontScale="90000"/>
          </a:bodyPr>
          <a:lstStyle/>
          <a:p>
            <a:r>
              <a:rPr lang="en-US" dirty="0"/>
              <a:t>2016 Primary Refugee Arrival To Minnesota (N=3,186)</a:t>
            </a:r>
          </a:p>
        </p:txBody>
      </p:sp>
      <p:sp>
        <p:nvSpPr>
          <p:cNvPr id="5" name="Slide Number Placeholder 4"/>
          <p:cNvSpPr>
            <a:spLocks noGrp="1"/>
          </p:cNvSpPr>
          <p:nvPr>
            <p:ph type="sldNum" sz="quarter" idx="12"/>
          </p:nvPr>
        </p:nvSpPr>
        <p:spPr>
          <a:xfrm>
            <a:off x="10236200" y="6369843"/>
            <a:ext cx="1462668" cy="365125"/>
          </a:xfrm>
        </p:spPr>
        <p:txBody>
          <a:bodyPr/>
          <a:lstStyle/>
          <a:p>
            <a:fld id="{48F63A3B-78C7-47BE-AE5E-E10140E04643}" type="slidenum">
              <a:rPr lang="en-US" smtClean="0"/>
              <a:t>3</a:t>
            </a:fld>
            <a:endParaRPr lang="en-US" dirty="0"/>
          </a:p>
        </p:txBody>
      </p:sp>
      <p:sp>
        <p:nvSpPr>
          <p:cNvPr id="6" name="Freeform 2"/>
          <p:cNvSpPr>
            <a:spLocks/>
          </p:cNvSpPr>
          <p:nvPr/>
        </p:nvSpPr>
        <p:spPr bwMode="auto">
          <a:xfrm>
            <a:off x="6273800" y="4749800"/>
            <a:ext cx="277813" cy="693738"/>
          </a:xfrm>
          <a:custGeom>
            <a:avLst/>
            <a:gdLst>
              <a:gd name="T0" fmla="*/ 0 w 175"/>
              <a:gd name="T1" fmla="*/ 0 h 437"/>
              <a:gd name="T2" fmla="*/ 0 w 175"/>
              <a:gd name="T3" fmla="*/ 2147483646 h 437"/>
              <a:gd name="T4" fmla="*/ 2147483646 w 175"/>
              <a:gd name="T5" fmla="*/ 2147483646 h 437"/>
              <a:gd name="T6" fmla="*/ 2147483646 w 175"/>
              <a:gd name="T7" fmla="*/ 2147483646 h 437"/>
              <a:gd name="T8" fmla="*/ 2147483646 w 175"/>
              <a:gd name="T9" fmla="*/ 2147483646 h 437"/>
              <a:gd name="T10" fmla="*/ 2147483646 w 175"/>
              <a:gd name="T11" fmla="*/ 2147483646 h 437"/>
              <a:gd name="T12" fmla="*/ 2147483646 w 175"/>
              <a:gd name="T13" fmla="*/ 2147483646 h 437"/>
              <a:gd name="T14" fmla="*/ 2147483646 w 175"/>
              <a:gd name="T15" fmla="*/ 2147483646 h 437"/>
              <a:gd name="T16" fmla="*/ 2147483646 w 175"/>
              <a:gd name="T17" fmla="*/ 2147483646 h 437"/>
              <a:gd name="T18" fmla="*/ 2147483646 w 175"/>
              <a:gd name="T19" fmla="*/ 2147483646 h 437"/>
              <a:gd name="T20" fmla="*/ 2147483646 w 175"/>
              <a:gd name="T21" fmla="*/ 2147483646 h 437"/>
              <a:gd name="T22" fmla="*/ 2147483646 w 175"/>
              <a:gd name="T23" fmla="*/ 2147483646 h 437"/>
              <a:gd name="T24" fmla="*/ 2147483646 w 175"/>
              <a:gd name="T25" fmla="*/ 2147483646 h 437"/>
              <a:gd name="T26" fmla="*/ 2147483646 w 175"/>
              <a:gd name="T27" fmla="*/ 2147483646 h 437"/>
              <a:gd name="T28" fmla="*/ 2147483646 w 175"/>
              <a:gd name="T29" fmla="*/ 2147483646 h 437"/>
              <a:gd name="T30" fmla="*/ 2147483646 w 175"/>
              <a:gd name="T31" fmla="*/ 0 h 437"/>
              <a:gd name="T32" fmla="*/ 0 w 175"/>
              <a:gd name="T33" fmla="*/ 0 h 437"/>
              <a:gd name="T34" fmla="*/ 0 w 175"/>
              <a:gd name="T35" fmla="*/ 0 h 4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5"/>
              <a:gd name="T55" fmla="*/ 0 h 437"/>
              <a:gd name="T56" fmla="*/ 175 w 175"/>
              <a:gd name="T57" fmla="*/ 437 h 43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5" h="437">
                <a:moveTo>
                  <a:pt x="0" y="0"/>
                </a:moveTo>
                <a:lnTo>
                  <a:pt x="0" y="135"/>
                </a:lnTo>
                <a:lnTo>
                  <a:pt x="18" y="135"/>
                </a:lnTo>
                <a:lnTo>
                  <a:pt x="18" y="305"/>
                </a:lnTo>
                <a:lnTo>
                  <a:pt x="9" y="320"/>
                </a:lnTo>
                <a:lnTo>
                  <a:pt x="9" y="384"/>
                </a:lnTo>
                <a:lnTo>
                  <a:pt x="19" y="405"/>
                </a:lnTo>
                <a:lnTo>
                  <a:pt x="82" y="405"/>
                </a:lnTo>
                <a:lnTo>
                  <a:pt x="152" y="436"/>
                </a:lnTo>
                <a:lnTo>
                  <a:pt x="142" y="363"/>
                </a:lnTo>
                <a:lnTo>
                  <a:pt x="174" y="327"/>
                </a:lnTo>
                <a:lnTo>
                  <a:pt x="162" y="219"/>
                </a:lnTo>
                <a:lnTo>
                  <a:pt x="145" y="217"/>
                </a:lnTo>
                <a:lnTo>
                  <a:pt x="140" y="164"/>
                </a:lnTo>
                <a:lnTo>
                  <a:pt x="173" y="126"/>
                </a:lnTo>
                <a:lnTo>
                  <a:pt x="160" y="0"/>
                </a:lnTo>
                <a:lnTo>
                  <a:pt x="0" y="0"/>
                </a:lnTo>
              </a:path>
            </a:pathLst>
          </a:custGeom>
          <a:solidFill>
            <a:srgbClr val="99CCFF"/>
          </a:solidFill>
          <a:ln w="9144" cap="flat" cmpd="sng">
            <a:solidFill>
              <a:srgbClr val="000000"/>
            </a:solidFill>
            <a:prstDash val="solid"/>
            <a:round/>
            <a:headEnd type="none" w="med" len="med"/>
            <a:tailEnd type="none" w="med" len="med"/>
          </a:ln>
        </p:spPr>
        <p:txBody>
          <a:bodyPr/>
          <a:lstStyle/>
          <a:p>
            <a:endParaRPr lang="en-US"/>
          </a:p>
        </p:txBody>
      </p:sp>
      <p:sp>
        <p:nvSpPr>
          <p:cNvPr id="7" name="Freeform 3"/>
          <p:cNvSpPr>
            <a:spLocks/>
          </p:cNvSpPr>
          <p:nvPr/>
        </p:nvSpPr>
        <p:spPr bwMode="auto">
          <a:xfrm>
            <a:off x="6200775" y="3430588"/>
            <a:ext cx="777875" cy="819150"/>
          </a:xfrm>
          <a:custGeom>
            <a:avLst/>
            <a:gdLst>
              <a:gd name="T0" fmla="*/ 2147483646 w 490"/>
              <a:gd name="T1" fmla="*/ 0 h 516"/>
              <a:gd name="T2" fmla="*/ 2147483646 w 490"/>
              <a:gd name="T3" fmla="*/ 2147483646 h 516"/>
              <a:gd name="T4" fmla="*/ 2147483646 w 490"/>
              <a:gd name="T5" fmla="*/ 2147483646 h 516"/>
              <a:gd name="T6" fmla="*/ 2147483646 w 490"/>
              <a:gd name="T7" fmla="*/ 2147483646 h 516"/>
              <a:gd name="T8" fmla="*/ 0 w 490"/>
              <a:gd name="T9" fmla="*/ 2147483646 h 516"/>
              <a:gd name="T10" fmla="*/ 0 w 490"/>
              <a:gd name="T11" fmla="*/ 2147483646 h 516"/>
              <a:gd name="T12" fmla="*/ 2147483646 w 490"/>
              <a:gd name="T13" fmla="*/ 2147483646 h 516"/>
              <a:gd name="T14" fmla="*/ 2147483646 w 490"/>
              <a:gd name="T15" fmla="*/ 2147483646 h 516"/>
              <a:gd name="T16" fmla="*/ 2147483646 w 490"/>
              <a:gd name="T17" fmla="*/ 2147483646 h 516"/>
              <a:gd name="T18" fmla="*/ 2147483646 w 490"/>
              <a:gd name="T19" fmla="*/ 2147483646 h 516"/>
              <a:gd name="T20" fmla="*/ 2147483646 w 490"/>
              <a:gd name="T21" fmla="*/ 2147483646 h 516"/>
              <a:gd name="T22" fmla="*/ 2147483646 w 490"/>
              <a:gd name="T23" fmla="*/ 2147483646 h 516"/>
              <a:gd name="T24" fmla="*/ 2147483646 w 490"/>
              <a:gd name="T25" fmla="*/ 2147483646 h 516"/>
              <a:gd name="T26" fmla="*/ 2147483646 w 490"/>
              <a:gd name="T27" fmla="*/ 2147483646 h 516"/>
              <a:gd name="T28" fmla="*/ 2147483646 w 490"/>
              <a:gd name="T29" fmla="*/ 2147483646 h 516"/>
              <a:gd name="T30" fmla="*/ 2147483646 w 490"/>
              <a:gd name="T31" fmla="*/ 2147483646 h 516"/>
              <a:gd name="T32" fmla="*/ 2147483646 w 490"/>
              <a:gd name="T33" fmla="*/ 2147483646 h 516"/>
              <a:gd name="T34" fmla="*/ 2147483646 w 490"/>
              <a:gd name="T35" fmla="*/ 0 h 516"/>
              <a:gd name="T36" fmla="*/ 2147483646 w 490"/>
              <a:gd name="T37" fmla="*/ 0 h 516"/>
              <a:gd name="T38" fmla="*/ 2147483646 w 490"/>
              <a:gd name="T39" fmla="*/ 0 h 51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90"/>
              <a:gd name="T61" fmla="*/ 0 h 516"/>
              <a:gd name="T62" fmla="*/ 490 w 490"/>
              <a:gd name="T63" fmla="*/ 516 h 51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90" h="516">
                <a:moveTo>
                  <a:pt x="45" y="0"/>
                </a:moveTo>
                <a:lnTo>
                  <a:pt x="37" y="201"/>
                </a:lnTo>
                <a:lnTo>
                  <a:pt x="62" y="216"/>
                </a:lnTo>
                <a:lnTo>
                  <a:pt x="62" y="328"/>
                </a:lnTo>
                <a:lnTo>
                  <a:pt x="0" y="336"/>
                </a:lnTo>
                <a:lnTo>
                  <a:pt x="0" y="515"/>
                </a:lnTo>
                <a:lnTo>
                  <a:pt x="169" y="515"/>
                </a:lnTo>
                <a:lnTo>
                  <a:pt x="205" y="485"/>
                </a:lnTo>
                <a:lnTo>
                  <a:pt x="223" y="441"/>
                </a:lnTo>
                <a:lnTo>
                  <a:pt x="231" y="403"/>
                </a:lnTo>
                <a:lnTo>
                  <a:pt x="285" y="373"/>
                </a:lnTo>
                <a:lnTo>
                  <a:pt x="348" y="344"/>
                </a:lnTo>
                <a:lnTo>
                  <a:pt x="400" y="306"/>
                </a:lnTo>
                <a:lnTo>
                  <a:pt x="418" y="284"/>
                </a:lnTo>
                <a:lnTo>
                  <a:pt x="454" y="298"/>
                </a:lnTo>
                <a:lnTo>
                  <a:pt x="480" y="276"/>
                </a:lnTo>
                <a:lnTo>
                  <a:pt x="489" y="231"/>
                </a:lnTo>
                <a:lnTo>
                  <a:pt x="480" y="0"/>
                </a:lnTo>
                <a:lnTo>
                  <a:pt x="45"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8" name="Freeform 4"/>
          <p:cNvSpPr>
            <a:spLocks/>
          </p:cNvSpPr>
          <p:nvPr/>
        </p:nvSpPr>
        <p:spPr bwMode="auto">
          <a:xfrm>
            <a:off x="5043488" y="2967038"/>
            <a:ext cx="568325" cy="796925"/>
          </a:xfrm>
          <a:custGeom>
            <a:avLst/>
            <a:gdLst>
              <a:gd name="T0" fmla="*/ 2147483646 w 358"/>
              <a:gd name="T1" fmla="*/ 0 h 502"/>
              <a:gd name="T2" fmla="*/ 2147483646 w 358"/>
              <a:gd name="T3" fmla="*/ 2147483646 h 502"/>
              <a:gd name="T4" fmla="*/ 2147483646 w 358"/>
              <a:gd name="T5" fmla="*/ 2147483646 h 502"/>
              <a:gd name="T6" fmla="*/ 2147483646 w 358"/>
              <a:gd name="T7" fmla="*/ 2147483646 h 502"/>
              <a:gd name="T8" fmla="*/ 2147483646 w 358"/>
              <a:gd name="T9" fmla="*/ 2147483646 h 502"/>
              <a:gd name="T10" fmla="*/ 2147483646 w 358"/>
              <a:gd name="T11" fmla="*/ 2147483646 h 502"/>
              <a:gd name="T12" fmla="*/ 0 w 358"/>
              <a:gd name="T13" fmla="*/ 2147483646 h 502"/>
              <a:gd name="T14" fmla="*/ 2147483646 w 358"/>
              <a:gd name="T15" fmla="*/ 2147483646 h 502"/>
              <a:gd name="T16" fmla="*/ 2147483646 w 358"/>
              <a:gd name="T17" fmla="*/ 2147483646 h 502"/>
              <a:gd name="T18" fmla="*/ 2147483646 w 358"/>
              <a:gd name="T19" fmla="*/ 2147483646 h 502"/>
              <a:gd name="T20" fmla="*/ 2147483646 w 358"/>
              <a:gd name="T21" fmla="*/ 2147483646 h 502"/>
              <a:gd name="T22" fmla="*/ 2147483646 w 358"/>
              <a:gd name="T23" fmla="*/ 2147483646 h 502"/>
              <a:gd name="T24" fmla="*/ 2147483646 w 358"/>
              <a:gd name="T25" fmla="*/ 2147483646 h 502"/>
              <a:gd name="T26" fmla="*/ 2147483646 w 358"/>
              <a:gd name="T27" fmla="*/ 2147483646 h 502"/>
              <a:gd name="T28" fmla="*/ 2147483646 w 358"/>
              <a:gd name="T29" fmla="*/ 2147483646 h 502"/>
              <a:gd name="T30" fmla="*/ 2147483646 w 358"/>
              <a:gd name="T31" fmla="*/ 2147483646 h 502"/>
              <a:gd name="T32" fmla="*/ 2147483646 w 358"/>
              <a:gd name="T33" fmla="*/ 2147483646 h 502"/>
              <a:gd name="T34" fmla="*/ 2147483646 w 358"/>
              <a:gd name="T35" fmla="*/ 0 h 502"/>
              <a:gd name="T36" fmla="*/ 2147483646 w 358"/>
              <a:gd name="T37" fmla="*/ 0 h 502"/>
              <a:gd name="T38" fmla="*/ 2147483646 w 358"/>
              <a:gd name="T39" fmla="*/ 0 h 50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8"/>
              <a:gd name="T61" fmla="*/ 0 h 502"/>
              <a:gd name="T62" fmla="*/ 358 w 358"/>
              <a:gd name="T63" fmla="*/ 502 h 50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8" h="502">
                <a:moveTo>
                  <a:pt x="27" y="0"/>
                </a:moveTo>
                <a:lnTo>
                  <a:pt x="27" y="411"/>
                </a:lnTo>
                <a:lnTo>
                  <a:pt x="27" y="426"/>
                </a:lnTo>
                <a:lnTo>
                  <a:pt x="18" y="433"/>
                </a:lnTo>
                <a:lnTo>
                  <a:pt x="18" y="440"/>
                </a:lnTo>
                <a:lnTo>
                  <a:pt x="0" y="440"/>
                </a:lnTo>
                <a:lnTo>
                  <a:pt x="9" y="472"/>
                </a:lnTo>
                <a:lnTo>
                  <a:pt x="18" y="472"/>
                </a:lnTo>
                <a:lnTo>
                  <a:pt x="18" y="493"/>
                </a:lnTo>
                <a:lnTo>
                  <a:pt x="27" y="493"/>
                </a:lnTo>
                <a:lnTo>
                  <a:pt x="27" y="501"/>
                </a:lnTo>
                <a:lnTo>
                  <a:pt x="348" y="501"/>
                </a:lnTo>
                <a:lnTo>
                  <a:pt x="348" y="305"/>
                </a:lnTo>
                <a:lnTo>
                  <a:pt x="348" y="175"/>
                </a:lnTo>
                <a:lnTo>
                  <a:pt x="357" y="175"/>
                </a:lnTo>
                <a:lnTo>
                  <a:pt x="357" y="0"/>
                </a:lnTo>
                <a:lnTo>
                  <a:pt x="27"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9" name="Freeform 5"/>
          <p:cNvSpPr>
            <a:spLocks/>
          </p:cNvSpPr>
          <p:nvPr/>
        </p:nvSpPr>
        <p:spPr bwMode="auto">
          <a:xfrm>
            <a:off x="6045200" y="5130800"/>
            <a:ext cx="554038" cy="631825"/>
          </a:xfrm>
          <a:custGeom>
            <a:avLst/>
            <a:gdLst>
              <a:gd name="T0" fmla="*/ 2147483646 w 349"/>
              <a:gd name="T1" fmla="*/ 2147483646 h 350"/>
              <a:gd name="T2" fmla="*/ 2147483646 w 349"/>
              <a:gd name="T3" fmla="*/ 2147483646 h 350"/>
              <a:gd name="T4" fmla="*/ 2147483646 w 349"/>
              <a:gd name="T5" fmla="*/ 2147483646 h 350"/>
              <a:gd name="T6" fmla="*/ 2147483646 w 349"/>
              <a:gd name="T7" fmla="*/ 0 h 350"/>
              <a:gd name="T8" fmla="*/ 2147483646 w 349"/>
              <a:gd name="T9" fmla="*/ 2147483646 h 350"/>
              <a:gd name="T10" fmla="*/ 2147483646 w 349"/>
              <a:gd name="T11" fmla="*/ 2147483646 h 350"/>
              <a:gd name="T12" fmla="*/ 2147483646 w 349"/>
              <a:gd name="T13" fmla="*/ 2147483646 h 350"/>
              <a:gd name="T14" fmla="*/ 2147483646 w 349"/>
              <a:gd name="T15" fmla="*/ 2147483646 h 350"/>
              <a:gd name="T16" fmla="*/ 2147483646 w 349"/>
              <a:gd name="T17" fmla="*/ 2147483646 h 350"/>
              <a:gd name="T18" fmla="*/ 2147483646 w 349"/>
              <a:gd name="T19" fmla="*/ 2147483646 h 350"/>
              <a:gd name="T20" fmla="*/ 2147483646 w 349"/>
              <a:gd name="T21" fmla="*/ 2147483646 h 350"/>
              <a:gd name="T22" fmla="*/ 2147483646 w 349"/>
              <a:gd name="T23" fmla="*/ 2147483646 h 350"/>
              <a:gd name="T24" fmla="*/ 2147483646 w 349"/>
              <a:gd name="T25" fmla="*/ 2147483646 h 350"/>
              <a:gd name="T26" fmla="*/ 0 w 349"/>
              <a:gd name="T27" fmla="*/ 2147483646 h 350"/>
              <a:gd name="T28" fmla="*/ 0 w 349"/>
              <a:gd name="T29" fmla="*/ 2147483646 h 350"/>
              <a:gd name="T30" fmla="*/ 0 w 349"/>
              <a:gd name="T31" fmla="*/ 2147483646 h 350"/>
              <a:gd name="T32" fmla="*/ 2147483646 w 349"/>
              <a:gd name="T33" fmla="*/ 2147483646 h 350"/>
              <a:gd name="T34" fmla="*/ 2147483646 w 349"/>
              <a:gd name="T35" fmla="*/ 2147483646 h 350"/>
              <a:gd name="T36" fmla="*/ 2147483646 w 349"/>
              <a:gd name="T37" fmla="*/ 2147483646 h 350"/>
              <a:gd name="T38" fmla="*/ 2147483646 w 349"/>
              <a:gd name="T39" fmla="*/ 2147483646 h 350"/>
              <a:gd name="T40" fmla="*/ 2147483646 w 349"/>
              <a:gd name="T41" fmla="*/ 2147483646 h 350"/>
              <a:gd name="T42" fmla="*/ 2147483646 w 349"/>
              <a:gd name="T43" fmla="*/ 2147483646 h 350"/>
              <a:gd name="T44" fmla="*/ 2147483646 w 349"/>
              <a:gd name="T45" fmla="*/ 2147483646 h 350"/>
              <a:gd name="T46" fmla="*/ 2147483646 w 349"/>
              <a:gd name="T47" fmla="*/ 2147483646 h 350"/>
              <a:gd name="T48" fmla="*/ 2147483646 w 349"/>
              <a:gd name="T49" fmla="*/ 2147483646 h 350"/>
              <a:gd name="T50" fmla="*/ 2147483646 w 349"/>
              <a:gd name="T51" fmla="*/ 2147483646 h 350"/>
              <a:gd name="T52" fmla="*/ 2147483646 w 349"/>
              <a:gd name="T53" fmla="*/ 2147483646 h 350"/>
              <a:gd name="T54" fmla="*/ 2147483646 w 349"/>
              <a:gd name="T55" fmla="*/ 2147483646 h 350"/>
              <a:gd name="T56" fmla="*/ 2147483646 w 349"/>
              <a:gd name="T57" fmla="*/ 2147483646 h 350"/>
              <a:gd name="T58" fmla="*/ 2147483646 w 349"/>
              <a:gd name="T59" fmla="*/ 2147483646 h 350"/>
              <a:gd name="T60" fmla="*/ 2147483646 w 349"/>
              <a:gd name="T61" fmla="*/ 2147483646 h 350"/>
              <a:gd name="T62" fmla="*/ 2147483646 w 349"/>
              <a:gd name="T63" fmla="*/ 2147483646 h 350"/>
              <a:gd name="T64" fmla="*/ 2147483646 w 349"/>
              <a:gd name="T65" fmla="*/ 2147483646 h 350"/>
              <a:gd name="T66" fmla="*/ 2147483646 w 349"/>
              <a:gd name="T67" fmla="*/ 2147483646 h 350"/>
              <a:gd name="T68" fmla="*/ 2147483646 w 349"/>
              <a:gd name="T69" fmla="*/ 2147483646 h 350"/>
              <a:gd name="T70" fmla="*/ 2147483646 w 349"/>
              <a:gd name="T71" fmla="*/ 2147483646 h 35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49"/>
              <a:gd name="T109" fmla="*/ 0 h 350"/>
              <a:gd name="T110" fmla="*/ 349 w 349"/>
              <a:gd name="T111" fmla="*/ 350 h 35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49" h="350">
                <a:moveTo>
                  <a:pt x="178" y="119"/>
                </a:moveTo>
                <a:lnTo>
                  <a:pt x="178" y="58"/>
                </a:lnTo>
                <a:lnTo>
                  <a:pt x="169" y="21"/>
                </a:lnTo>
                <a:lnTo>
                  <a:pt x="153" y="0"/>
                </a:lnTo>
                <a:lnTo>
                  <a:pt x="116" y="15"/>
                </a:lnTo>
                <a:lnTo>
                  <a:pt x="109" y="27"/>
                </a:lnTo>
                <a:lnTo>
                  <a:pt x="82" y="43"/>
                </a:lnTo>
                <a:lnTo>
                  <a:pt x="76" y="39"/>
                </a:lnTo>
                <a:lnTo>
                  <a:pt x="74" y="39"/>
                </a:lnTo>
                <a:lnTo>
                  <a:pt x="80" y="60"/>
                </a:lnTo>
                <a:lnTo>
                  <a:pt x="43" y="97"/>
                </a:lnTo>
                <a:lnTo>
                  <a:pt x="10" y="109"/>
                </a:lnTo>
                <a:lnTo>
                  <a:pt x="10" y="157"/>
                </a:lnTo>
                <a:lnTo>
                  <a:pt x="0" y="157"/>
                </a:lnTo>
                <a:lnTo>
                  <a:pt x="0" y="222"/>
                </a:lnTo>
                <a:lnTo>
                  <a:pt x="0" y="226"/>
                </a:lnTo>
                <a:lnTo>
                  <a:pt x="28" y="236"/>
                </a:lnTo>
                <a:lnTo>
                  <a:pt x="28" y="298"/>
                </a:lnTo>
                <a:lnTo>
                  <a:pt x="19" y="298"/>
                </a:lnTo>
                <a:lnTo>
                  <a:pt x="28" y="343"/>
                </a:lnTo>
                <a:lnTo>
                  <a:pt x="164" y="349"/>
                </a:lnTo>
                <a:lnTo>
                  <a:pt x="160" y="304"/>
                </a:lnTo>
                <a:lnTo>
                  <a:pt x="203" y="327"/>
                </a:lnTo>
                <a:lnTo>
                  <a:pt x="266" y="327"/>
                </a:lnTo>
                <a:lnTo>
                  <a:pt x="305" y="308"/>
                </a:lnTo>
                <a:lnTo>
                  <a:pt x="312" y="292"/>
                </a:lnTo>
                <a:lnTo>
                  <a:pt x="312" y="230"/>
                </a:lnTo>
                <a:lnTo>
                  <a:pt x="339" y="230"/>
                </a:lnTo>
                <a:lnTo>
                  <a:pt x="339" y="208"/>
                </a:lnTo>
                <a:lnTo>
                  <a:pt x="348" y="208"/>
                </a:lnTo>
                <a:lnTo>
                  <a:pt x="348" y="193"/>
                </a:lnTo>
                <a:lnTo>
                  <a:pt x="321" y="171"/>
                </a:lnTo>
                <a:lnTo>
                  <a:pt x="250" y="141"/>
                </a:lnTo>
                <a:lnTo>
                  <a:pt x="189" y="141"/>
                </a:lnTo>
                <a:lnTo>
                  <a:pt x="178" y="119"/>
                </a:lnTo>
              </a:path>
            </a:pathLst>
          </a:custGeom>
          <a:solidFill>
            <a:srgbClr val="00B050"/>
          </a:solidFill>
          <a:ln w="9144" cap="flat" cmpd="sng">
            <a:solidFill>
              <a:srgbClr val="000000"/>
            </a:solidFill>
            <a:prstDash val="solid"/>
            <a:round/>
            <a:headEnd type="none" w="med" len="med"/>
            <a:tailEnd type="none" w="med" len="med"/>
          </a:ln>
        </p:spPr>
        <p:txBody>
          <a:bodyPr/>
          <a:lstStyle/>
          <a:p>
            <a:endParaRPr lang="en-US"/>
          </a:p>
        </p:txBody>
      </p:sp>
      <p:sp>
        <p:nvSpPr>
          <p:cNvPr id="10" name="Freeform 6"/>
          <p:cNvSpPr>
            <a:spLocks/>
          </p:cNvSpPr>
          <p:nvPr/>
        </p:nvSpPr>
        <p:spPr bwMode="auto">
          <a:xfrm>
            <a:off x="6299200" y="6440488"/>
            <a:ext cx="581025" cy="323850"/>
          </a:xfrm>
          <a:custGeom>
            <a:avLst/>
            <a:gdLst>
              <a:gd name="T0" fmla="*/ 0 w 366"/>
              <a:gd name="T1" fmla="*/ 0 h 204"/>
              <a:gd name="T2" fmla="*/ 2147483646 w 366"/>
              <a:gd name="T3" fmla="*/ 0 h 204"/>
              <a:gd name="T4" fmla="*/ 2147483646 w 366"/>
              <a:gd name="T5" fmla="*/ 2147483646 h 204"/>
              <a:gd name="T6" fmla="*/ 2147483646 w 366"/>
              <a:gd name="T7" fmla="*/ 2147483646 h 204"/>
              <a:gd name="T8" fmla="*/ 2147483646 w 366"/>
              <a:gd name="T9" fmla="*/ 2147483646 h 204"/>
              <a:gd name="T10" fmla="*/ 0 w 366"/>
              <a:gd name="T11" fmla="*/ 2147483646 h 204"/>
              <a:gd name="T12" fmla="*/ 0 w 366"/>
              <a:gd name="T13" fmla="*/ 0 h 204"/>
              <a:gd name="T14" fmla="*/ 0 w 366"/>
              <a:gd name="T15" fmla="*/ 0 h 204"/>
              <a:gd name="T16" fmla="*/ 0 60000 65536"/>
              <a:gd name="T17" fmla="*/ 0 60000 65536"/>
              <a:gd name="T18" fmla="*/ 0 60000 65536"/>
              <a:gd name="T19" fmla="*/ 0 60000 65536"/>
              <a:gd name="T20" fmla="*/ 0 60000 65536"/>
              <a:gd name="T21" fmla="*/ 0 60000 65536"/>
              <a:gd name="T22" fmla="*/ 0 60000 65536"/>
              <a:gd name="T23" fmla="*/ 0 60000 65536"/>
              <a:gd name="T24" fmla="*/ 0 w 366"/>
              <a:gd name="T25" fmla="*/ 0 h 204"/>
              <a:gd name="T26" fmla="*/ 366 w 366"/>
              <a:gd name="T27" fmla="*/ 204 h 2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6" h="204">
                <a:moveTo>
                  <a:pt x="0" y="0"/>
                </a:moveTo>
                <a:lnTo>
                  <a:pt x="223" y="0"/>
                </a:lnTo>
                <a:lnTo>
                  <a:pt x="223" y="8"/>
                </a:lnTo>
                <a:lnTo>
                  <a:pt x="356" y="8"/>
                </a:lnTo>
                <a:lnTo>
                  <a:pt x="365" y="203"/>
                </a:lnTo>
                <a:lnTo>
                  <a:pt x="0" y="203"/>
                </a:lnTo>
                <a:lnTo>
                  <a:pt x="0" y="0"/>
                </a:lnTo>
              </a:path>
            </a:pathLst>
          </a:custGeom>
          <a:solidFill>
            <a:srgbClr val="00B050"/>
          </a:solidFill>
          <a:ln w="9144" cap="flat" cmpd="sng">
            <a:solidFill>
              <a:schemeClr val="tx1"/>
            </a:solidFill>
            <a:prstDash val="solid"/>
            <a:round/>
            <a:headEnd type="none" w="med" len="med"/>
            <a:tailEnd type="none" w="med" len="med"/>
          </a:ln>
        </p:spPr>
        <p:txBody>
          <a:bodyPr/>
          <a:lstStyle/>
          <a:p>
            <a:endParaRPr lang="en-US"/>
          </a:p>
        </p:txBody>
      </p:sp>
      <p:sp>
        <p:nvSpPr>
          <p:cNvPr id="11" name="Freeform 7"/>
          <p:cNvSpPr>
            <a:spLocks/>
          </p:cNvSpPr>
          <p:nvPr/>
        </p:nvSpPr>
        <p:spPr bwMode="auto">
          <a:xfrm>
            <a:off x="7493000" y="6426200"/>
            <a:ext cx="609600" cy="304800"/>
          </a:xfrm>
          <a:custGeom>
            <a:avLst/>
            <a:gdLst>
              <a:gd name="T0" fmla="*/ 0 w 299"/>
              <a:gd name="T1" fmla="*/ 0 h 218"/>
              <a:gd name="T2" fmla="*/ 2147483646 w 299"/>
              <a:gd name="T3" fmla="*/ 0 h 218"/>
              <a:gd name="T4" fmla="*/ 2147483646 w 299"/>
              <a:gd name="T5" fmla="*/ 2147483646 h 218"/>
              <a:gd name="T6" fmla="*/ 2147483646 w 299"/>
              <a:gd name="T7" fmla="*/ 2147483646 h 218"/>
              <a:gd name="T8" fmla="*/ 2147483646 w 299"/>
              <a:gd name="T9" fmla="*/ 2147483646 h 218"/>
              <a:gd name="T10" fmla="*/ 0 w 299"/>
              <a:gd name="T11" fmla="*/ 2147483646 h 218"/>
              <a:gd name="T12" fmla="*/ 0 w 299"/>
              <a:gd name="T13" fmla="*/ 0 h 218"/>
              <a:gd name="T14" fmla="*/ 0 w 299"/>
              <a:gd name="T15" fmla="*/ 0 h 218"/>
              <a:gd name="T16" fmla="*/ 0 60000 65536"/>
              <a:gd name="T17" fmla="*/ 0 60000 65536"/>
              <a:gd name="T18" fmla="*/ 0 60000 65536"/>
              <a:gd name="T19" fmla="*/ 0 60000 65536"/>
              <a:gd name="T20" fmla="*/ 0 60000 65536"/>
              <a:gd name="T21" fmla="*/ 0 60000 65536"/>
              <a:gd name="T22" fmla="*/ 0 60000 65536"/>
              <a:gd name="T23" fmla="*/ 0 60000 65536"/>
              <a:gd name="T24" fmla="*/ 0 w 299"/>
              <a:gd name="T25" fmla="*/ 0 h 218"/>
              <a:gd name="T26" fmla="*/ 299 w 299"/>
              <a:gd name="T27" fmla="*/ 218 h 2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 h="218">
                <a:moveTo>
                  <a:pt x="0" y="0"/>
                </a:moveTo>
                <a:lnTo>
                  <a:pt x="258" y="0"/>
                </a:lnTo>
                <a:lnTo>
                  <a:pt x="293" y="61"/>
                </a:lnTo>
                <a:lnTo>
                  <a:pt x="284" y="185"/>
                </a:lnTo>
                <a:lnTo>
                  <a:pt x="298" y="217"/>
                </a:lnTo>
                <a:lnTo>
                  <a:pt x="0" y="210"/>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12" name="Freeform 8"/>
          <p:cNvSpPr>
            <a:spLocks/>
          </p:cNvSpPr>
          <p:nvPr/>
        </p:nvSpPr>
        <p:spPr bwMode="auto">
          <a:xfrm>
            <a:off x="6731000" y="5740400"/>
            <a:ext cx="679450" cy="398463"/>
          </a:xfrm>
          <a:custGeom>
            <a:avLst/>
            <a:gdLst>
              <a:gd name="T0" fmla="*/ 2147483646 w 428"/>
              <a:gd name="T1" fmla="*/ 0 h 251"/>
              <a:gd name="T2" fmla="*/ 2147483646 w 428"/>
              <a:gd name="T3" fmla="*/ 0 h 251"/>
              <a:gd name="T4" fmla="*/ 2147483646 w 428"/>
              <a:gd name="T5" fmla="*/ 2147483646 h 251"/>
              <a:gd name="T6" fmla="*/ 0 w 428"/>
              <a:gd name="T7" fmla="*/ 2147483646 h 251"/>
              <a:gd name="T8" fmla="*/ 0 w 428"/>
              <a:gd name="T9" fmla="*/ 2147483646 h 251"/>
              <a:gd name="T10" fmla="*/ 0 w 428"/>
              <a:gd name="T11" fmla="*/ 2147483646 h 251"/>
              <a:gd name="T12" fmla="*/ 2147483646 w 428"/>
              <a:gd name="T13" fmla="*/ 2147483646 h 251"/>
              <a:gd name="T14" fmla="*/ 2147483646 w 428"/>
              <a:gd name="T15" fmla="*/ 2147483646 h 251"/>
              <a:gd name="T16" fmla="*/ 2147483646 w 428"/>
              <a:gd name="T17" fmla="*/ 2147483646 h 251"/>
              <a:gd name="T18" fmla="*/ 2147483646 w 428"/>
              <a:gd name="T19" fmla="*/ 2147483646 h 251"/>
              <a:gd name="T20" fmla="*/ 2147483646 w 428"/>
              <a:gd name="T21" fmla="*/ 2147483646 h 251"/>
              <a:gd name="T22" fmla="*/ 2147483646 w 428"/>
              <a:gd name="T23" fmla="*/ 2147483646 h 251"/>
              <a:gd name="T24" fmla="*/ 2147483646 w 428"/>
              <a:gd name="T25" fmla="*/ 2147483646 h 251"/>
              <a:gd name="T26" fmla="*/ 2147483646 w 428"/>
              <a:gd name="T27" fmla="*/ 2147483646 h 251"/>
              <a:gd name="T28" fmla="*/ 2147483646 w 428"/>
              <a:gd name="T29" fmla="*/ 2147483646 h 251"/>
              <a:gd name="T30" fmla="*/ 2147483646 w 428"/>
              <a:gd name="T31" fmla="*/ 0 h 251"/>
              <a:gd name="T32" fmla="*/ 2147483646 w 428"/>
              <a:gd name="T33" fmla="*/ 0 h 251"/>
              <a:gd name="T34" fmla="*/ 2147483646 w 428"/>
              <a:gd name="T35" fmla="*/ 0 h 2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28"/>
              <a:gd name="T55" fmla="*/ 0 h 251"/>
              <a:gd name="T56" fmla="*/ 428 w 428"/>
              <a:gd name="T57" fmla="*/ 251 h 25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28" h="251">
                <a:moveTo>
                  <a:pt x="175" y="0"/>
                </a:moveTo>
                <a:lnTo>
                  <a:pt x="62" y="0"/>
                </a:lnTo>
                <a:lnTo>
                  <a:pt x="62" y="64"/>
                </a:lnTo>
                <a:lnTo>
                  <a:pt x="0" y="64"/>
                </a:lnTo>
                <a:lnTo>
                  <a:pt x="0" y="199"/>
                </a:lnTo>
                <a:lnTo>
                  <a:pt x="0" y="198"/>
                </a:lnTo>
                <a:lnTo>
                  <a:pt x="134" y="204"/>
                </a:lnTo>
                <a:lnTo>
                  <a:pt x="134" y="250"/>
                </a:lnTo>
                <a:lnTo>
                  <a:pt x="284" y="250"/>
                </a:lnTo>
                <a:lnTo>
                  <a:pt x="285" y="198"/>
                </a:lnTo>
                <a:lnTo>
                  <a:pt x="427" y="198"/>
                </a:lnTo>
                <a:lnTo>
                  <a:pt x="414" y="156"/>
                </a:lnTo>
                <a:lnTo>
                  <a:pt x="378" y="142"/>
                </a:lnTo>
                <a:lnTo>
                  <a:pt x="383" y="124"/>
                </a:lnTo>
                <a:lnTo>
                  <a:pt x="343" y="64"/>
                </a:lnTo>
                <a:lnTo>
                  <a:pt x="189" y="0"/>
                </a:lnTo>
                <a:lnTo>
                  <a:pt x="175" y="0"/>
                </a:lnTo>
              </a:path>
            </a:pathLst>
          </a:custGeom>
          <a:solidFill>
            <a:srgbClr val="FFFFCC"/>
          </a:solidFill>
          <a:ln w="9144" cap="flat" cmpd="sng">
            <a:solidFill>
              <a:schemeClr val="tx1"/>
            </a:solidFill>
            <a:prstDash val="solid"/>
            <a:round/>
            <a:headEnd type="none" w="med" len="med"/>
            <a:tailEnd type="none" w="med" len="med"/>
          </a:ln>
        </p:spPr>
        <p:txBody>
          <a:bodyPr/>
          <a:lstStyle/>
          <a:p>
            <a:endParaRPr lang="en-US"/>
          </a:p>
        </p:txBody>
      </p:sp>
      <p:sp>
        <p:nvSpPr>
          <p:cNvPr id="13" name="Freeform 9"/>
          <p:cNvSpPr>
            <a:spLocks/>
          </p:cNvSpPr>
          <p:nvPr/>
        </p:nvSpPr>
        <p:spPr bwMode="auto">
          <a:xfrm>
            <a:off x="4140200" y="25400"/>
            <a:ext cx="847725" cy="1165225"/>
          </a:xfrm>
          <a:custGeom>
            <a:avLst/>
            <a:gdLst>
              <a:gd name="T0" fmla="*/ 2147483646 w 534"/>
              <a:gd name="T1" fmla="*/ 2147483646 h 734"/>
              <a:gd name="T2" fmla="*/ 2147483646 w 534"/>
              <a:gd name="T3" fmla="*/ 2147483646 h 734"/>
              <a:gd name="T4" fmla="*/ 2147483646 w 534"/>
              <a:gd name="T5" fmla="*/ 2147483646 h 734"/>
              <a:gd name="T6" fmla="*/ 0 w 534"/>
              <a:gd name="T7" fmla="*/ 2147483646 h 734"/>
              <a:gd name="T8" fmla="*/ 0 w 534"/>
              <a:gd name="T9" fmla="*/ 2147483646 h 734"/>
              <a:gd name="T10" fmla="*/ 2147483646 w 534"/>
              <a:gd name="T11" fmla="*/ 2147483646 h 734"/>
              <a:gd name="T12" fmla="*/ 2147483646 w 534"/>
              <a:gd name="T13" fmla="*/ 2147483646 h 734"/>
              <a:gd name="T14" fmla="*/ 2147483646 w 534"/>
              <a:gd name="T15" fmla="*/ 2147483646 h 734"/>
              <a:gd name="T16" fmla="*/ 2147483646 w 534"/>
              <a:gd name="T17" fmla="*/ 2147483646 h 734"/>
              <a:gd name="T18" fmla="*/ 2147483646 w 534"/>
              <a:gd name="T19" fmla="*/ 2147483646 h 734"/>
              <a:gd name="T20" fmla="*/ 2147483646 w 534"/>
              <a:gd name="T21" fmla="*/ 2147483646 h 734"/>
              <a:gd name="T22" fmla="*/ 2147483646 w 534"/>
              <a:gd name="T23" fmla="*/ 2147483646 h 734"/>
              <a:gd name="T24" fmla="*/ 2147483646 w 534"/>
              <a:gd name="T25" fmla="*/ 2147483646 h 734"/>
              <a:gd name="T26" fmla="*/ 2147483646 w 534"/>
              <a:gd name="T27" fmla="*/ 2147483646 h 734"/>
              <a:gd name="T28" fmla="*/ 2147483646 w 534"/>
              <a:gd name="T29" fmla="*/ 2147483646 h 734"/>
              <a:gd name="T30" fmla="*/ 2147483646 w 534"/>
              <a:gd name="T31" fmla="*/ 0 h 734"/>
              <a:gd name="T32" fmla="*/ 2147483646 w 534"/>
              <a:gd name="T33" fmla="*/ 2147483646 h 734"/>
              <a:gd name="T34" fmla="*/ 2147483646 w 534"/>
              <a:gd name="T35" fmla="*/ 2147483646 h 734"/>
              <a:gd name="T36" fmla="*/ 2147483646 w 534"/>
              <a:gd name="T37" fmla="*/ 2147483646 h 7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4"/>
              <a:gd name="T58" fmla="*/ 0 h 734"/>
              <a:gd name="T59" fmla="*/ 534 w 534"/>
              <a:gd name="T60" fmla="*/ 734 h 7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4" h="734">
                <a:moveTo>
                  <a:pt x="71" y="255"/>
                </a:moveTo>
                <a:lnTo>
                  <a:pt x="143" y="315"/>
                </a:lnTo>
                <a:lnTo>
                  <a:pt x="143" y="472"/>
                </a:lnTo>
                <a:lnTo>
                  <a:pt x="0" y="472"/>
                </a:lnTo>
                <a:lnTo>
                  <a:pt x="0" y="605"/>
                </a:lnTo>
                <a:lnTo>
                  <a:pt x="80" y="605"/>
                </a:lnTo>
                <a:lnTo>
                  <a:pt x="80" y="733"/>
                </a:lnTo>
                <a:lnTo>
                  <a:pt x="533" y="733"/>
                </a:lnTo>
                <a:lnTo>
                  <a:pt x="533" y="599"/>
                </a:lnTo>
                <a:lnTo>
                  <a:pt x="525" y="599"/>
                </a:lnTo>
                <a:lnTo>
                  <a:pt x="525" y="472"/>
                </a:lnTo>
                <a:lnTo>
                  <a:pt x="475" y="473"/>
                </a:lnTo>
                <a:lnTo>
                  <a:pt x="373" y="420"/>
                </a:lnTo>
                <a:lnTo>
                  <a:pt x="382" y="360"/>
                </a:lnTo>
                <a:lnTo>
                  <a:pt x="203" y="23"/>
                </a:lnTo>
                <a:lnTo>
                  <a:pt x="159" y="0"/>
                </a:lnTo>
                <a:lnTo>
                  <a:pt x="71" y="1"/>
                </a:lnTo>
                <a:lnTo>
                  <a:pt x="71" y="255"/>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14" name="Freeform 10"/>
          <p:cNvSpPr>
            <a:spLocks/>
          </p:cNvSpPr>
          <p:nvPr/>
        </p:nvSpPr>
        <p:spPr bwMode="auto">
          <a:xfrm>
            <a:off x="3082925" y="5202238"/>
            <a:ext cx="1028700" cy="447675"/>
          </a:xfrm>
          <a:custGeom>
            <a:avLst/>
            <a:gdLst>
              <a:gd name="T0" fmla="*/ 0 w 648"/>
              <a:gd name="T1" fmla="*/ 2147483646 h 282"/>
              <a:gd name="T2" fmla="*/ 2147483646 w 648"/>
              <a:gd name="T3" fmla="*/ 2147483646 h 282"/>
              <a:gd name="T4" fmla="*/ 2147483646 w 648"/>
              <a:gd name="T5" fmla="*/ 2147483646 h 282"/>
              <a:gd name="T6" fmla="*/ 2147483646 w 648"/>
              <a:gd name="T7" fmla="*/ 2147483646 h 282"/>
              <a:gd name="T8" fmla="*/ 2147483646 w 648"/>
              <a:gd name="T9" fmla="*/ 0 h 282"/>
              <a:gd name="T10" fmla="*/ 2147483646 w 648"/>
              <a:gd name="T11" fmla="*/ 2147483646 h 282"/>
              <a:gd name="T12" fmla="*/ 2147483646 w 648"/>
              <a:gd name="T13" fmla="*/ 2147483646 h 282"/>
              <a:gd name="T14" fmla="*/ 2147483646 w 648"/>
              <a:gd name="T15" fmla="*/ 2147483646 h 282"/>
              <a:gd name="T16" fmla="*/ 2147483646 w 648"/>
              <a:gd name="T17" fmla="*/ 2147483646 h 282"/>
              <a:gd name="T18" fmla="*/ 2147483646 w 648"/>
              <a:gd name="T19" fmla="*/ 2147483646 h 282"/>
              <a:gd name="T20" fmla="*/ 2147483646 w 648"/>
              <a:gd name="T21" fmla="*/ 2147483646 h 282"/>
              <a:gd name="T22" fmla="*/ 2147483646 w 648"/>
              <a:gd name="T23" fmla="*/ 2147483646 h 282"/>
              <a:gd name="T24" fmla="*/ 2147483646 w 648"/>
              <a:gd name="T25" fmla="*/ 2147483646 h 282"/>
              <a:gd name="T26" fmla="*/ 0 w 648"/>
              <a:gd name="T27" fmla="*/ 2147483646 h 282"/>
              <a:gd name="T28" fmla="*/ 0 w 648"/>
              <a:gd name="T29" fmla="*/ 2147483646 h 282"/>
              <a:gd name="T30" fmla="*/ 0 w 648"/>
              <a:gd name="T31" fmla="*/ 2147483646 h 28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48"/>
              <a:gd name="T49" fmla="*/ 0 h 282"/>
              <a:gd name="T50" fmla="*/ 648 w 648"/>
              <a:gd name="T51" fmla="*/ 282 h 28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48" h="282">
                <a:moveTo>
                  <a:pt x="0" y="86"/>
                </a:moveTo>
                <a:lnTo>
                  <a:pt x="356" y="86"/>
                </a:lnTo>
                <a:lnTo>
                  <a:pt x="347" y="20"/>
                </a:lnTo>
                <a:lnTo>
                  <a:pt x="428" y="20"/>
                </a:lnTo>
                <a:lnTo>
                  <a:pt x="428" y="0"/>
                </a:lnTo>
                <a:lnTo>
                  <a:pt x="453" y="12"/>
                </a:lnTo>
                <a:lnTo>
                  <a:pt x="499" y="50"/>
                </a:lnTo>
                <a:lnTo>
                  <a:pt x="578" y="117"/>
                </a:lnTo>
                <a:lnTo>
                  <a:pt x="647" y="170"/>
                </a:lnTo>
                <a:lnTo>
                  <a:pt x="640" y="170"/>
                </a:lnTo>
                <a:lnTo>
                  <a:pt x="640" y="281"/>
                </a:lnTo>
                <a:lnTo>
                  <a:pt x="499" y="281"/>
                </a:lnTo>
                <a:lnTo>
                  <a:pt x="491" y="220"/>
                </a:lnTo>
                <a:lnTo>
                  <a:pt x="0" y="220"/>
                </a:lnTo>
                <a:lnTo>
                  <a:pt x="0" y="86"/>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15" name="Freeform 11"/>
          <p:cNvSpPr>
            <a:spLocks/>
          </p:cNvSpPr>
          <p:nvPr/>
        </p:nvSpPr>
        <p:spPr bwMode="auto">
          <a:xfrm>
            <a:off x="3082925" y="4781550"/>
            <a:ext cx="681038" cy="558800"/>
          </a:xfrm>
          <a:custGeom>
            <a:avLst/>
            <a:gdLst>
              <a:gd name="T0" fmla="*/ 0 w 429"/>
              <a:gd name="T1" fmla="*/ 2147483646 h 352"/>
              <a:gd name="T2" fmla="*/ 2147483646 w 429"/>
              <a:gd name="T3" fmla="*/ 0 h 352"/>
              <a:gd name="T4" fmla="*/ 2147483646 w 429"/>
              <a:gd name="T5" fmla="*/ 2147483646 h 352"/>
              <a:gd name="T6" fmla="*/ 2147483646 w 429"/>
              <a:gd name="T7" fmla="*/ 2147483646 h 352"/>
              <a:gd name="T8" fmla="*/ 2147483646 w 429"/>
              <a:gd name="T9" fmla="*/ 2147483646 h 352"/>
              <a:gd name="T10" fmla="*/ 2147483646 w 429"/>
              <a:gd name="T11" fmla="*/ 2147483646 h 352"/>
              <a:gd name="T12" fmla="*/ 2147483646 w 429"/>
              <a:gd name="T13" fmla="*/ 2147483646 h 352"/>
              <a:gd name="T14" fmla="*/ 2147483646 w 429"/>
              <a:gd name="T15" fmla="*/ 2147483646 h 352"/>
              <a:gd name="T16" fmla="*/ 2147483646 w 429"/>
              <a:gd name="T17" fmla="*/ 2147483646 h 352"/>
              <a:gd name="T18" fmla="*/ 2147483646 w 429"/>
              <a:gd name="T19" fmla="*/ 2147483646 h 352"/>
              <a:gd name="T20" fmla="*/ 2147483646 w 429"/>
              <a:gd name="T21" fmla="*/ 2147483646 h 352"/>
              <a:gd name="T22" fmla="*/ 2147483646 w 429"/>
              <a:gd name="T23" fmla="*/ 2147483646 h 352"/>
              <a:gd name="T24" fmla="*/ 2147483646 w 429"/>
              <a:gd name="T25" fmla="*/ 2147483646 h 352"/>
              <a:gd name="T26" fmla="*/ 2147483646 w 429"/>
              <a:gd name="T27" fmla="*/ 2147483646 h 352"/>
              <a:gd name="T28" fmla="*/ 2147483646 w 429"/>
              <a:gd name="T29" fmla="*/ 2147483646 h 352"/>
              <a:gd name="T30" fmla="*/ 2147483646 w 429"/>
              <a:gd name="T31" fmla="*/ 2147483646 h 352"/>
              <a:gd name="T32" fmla="*/ 2147483646 w 429"/>
              <a:gd name="T33" fmla="*/ 2147483646 h 352"/>
              <a:gd name="T34" fmla="*/ 2147483646 w 429"/>
              <a:gd name="T35" fmla="*/ 2147483646 h 352"/>
              <a:gd name="T36" fmla="*/ 2147483646 w 429"/>
              <a:gd name="T37" fmla="*/ 2147483646 h 352"/>
              <a:gd name="T38" fmla="*/ 2147483646 w 429"/>
              <a:gd name="T39" fmla="*/ 2147483646 h 352"/>
              <a:gd name="T40" fmla="*/ 0 w 429"/>
              <a:gd name="T41" fmla="*/ 2147483646 h 352"/>
              <a:gd name="T42" fmla="*/ 0 w 429"/>
              <a:gd name="T43" fmla="*/ 2147483646 h 35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9"/>
              <a:gd name="T67" fmla="*/ 0 h 352"/>
              <a:gd name="T68" fmla="*/ 429 w 429"/>
              <a:gd name="T69" fmla="*/ 352 h 35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9" h="352">
                <a:moveTo>
                  <a:pt x="0" y="351"/>
                </a:moveTo>
                <a:lnTo>
                  <a:pt x="10" y="0"/>
                </a:lnTo>
                <a:lnTo>
                  <a:pt x="27" y="8"/>
                </a:lnTo>
                <a:lnTo>
                  <a:pt x="43" y="14"/>
                </a:lnTo>
                <a:lnTo>
                  <a:pt x="88" y="22"/>
                </a:lnTo>
                <a:lnTo>
                  <a:pt x="106" y="37"/>
                </a:lnTo>
                <a:lnTo>
                  <a:pt x="136" y="37"/>
                </a:lnTo>
                <a:lnTo>
                  <a:pt x="215" y="77"/>
                </a:lnTo>
                <a:lnTo>
                  <a:pt x="241" y="76"/>
                </a:lnTo>
                <a:lnTo>
                  <a:pt x="232" y="90"/>
                </a:lnTo>
                <a:lnTo>
                  <a:pt x="241" y="90"/>
                </a:lnTo>
                <a:lnTo>
                  <a:pt x="301" y="139"/>
                </a:lnTo>
                <a:lnTo>
                  <a:pt x="333" y="183"/>
                </a:lnTo>
                <a:lnTo>
                  <a:pt x="348" y="187"/>
                </a:lnTo>
                <a:lnTo>
                  <a:pt x="374" y="226"/>
                </a:lnTo>
                <a:lnTo>
                  <a:pt x="374" y="240"/>
                </a:lnTo>
                <a:lnTo>
                  <a:pt x="428" y="265"/>
                </a:lnTo>
                <a:lnTo>
                  <a:pt x="428" y="285"/>
                </a:lnTo>
                <a:lnTo>
                  <a:pt x="347" y="285"/>
                </a:lnTo>
                <a:lnTo>
                  <a:pt x="357" y="351"/>
                </a:lnTo>
                <a:lnTo>
                  <a:pt x="0" y="351"/>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16" name="Freeform 12"/>
          <p:cNvSpPr>
            <a:spLocks/>
          </p:cNvSpPr>
          <p:nvPr/>
        </p:nvSpPr>
        <p:spPr bwMode="auto">
          <a:xfrm>
            <a:off x="4227513" y="4613275"/>
            <a:ext cx="452437" cy="622300"/>
          </a:xfrm>
          <a:custGeom>
            <a:avLst/>
            <a:gdLst>
              <a:gd name="T0" fmla="*/ 0 w 285"/>
              <a:gd name="T1" fmla="*/ 0 h 392"/>
              <a:gd name="T2" fmla="*/ 2147483646 w 285"/>
              <a:gd name="T3" fmla="*/ 2147483646 h 392"/>
              <a:gd name="T4" fmla="*/ 0 w 285"/>
              <a:gd name="T5" fmla="*/ 2147483646 h 392"/>
              <a:gd name="T6" fmla="*/ 2147483646 w 285"/>
              <a:gd name="T7" fmla="*/ 2147483646 h 392"/>
              <a:gd name="T8" fmla="*/ 2147483646 w 285"/>
              <a:gd name="T9" fmla="*/ 2147483646 h 392"/>
              <a:gd name="T10" fmla="*/ 2147483646 w 285"/>
              <a:gd name="T11" fmla="*/ 2147483646 h 392"/>
              <a:gd name="T12" fmla="*/ 2147483646 w 285"/>
              <a:gd name="T13" fmla="*/ 0 h 392"/>
              <a:gd name="T14" fmla="*/ 0 w 285"/>
              <a:gd name="T15" fmla="*/ 0 h 392"/>
              <a:gd name="T16" fmla="*/ 0 w 285"/>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5"/>
              <a:gd name="T28" fmla="*/ 0 h 392"/>
              <a:gd name="T29" fmla="*/ 285 w 285"/>
              <a:gd name="T30" fmla="*/ 392 h 3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5" h="392">
                <a:moveTo>
                  <a:pt x="0" y="0"/>
                </a:moveTo>
                <a:lnTo>
                  <a:pt x="8" y="195"/>
                </a:lnTo>
                <a:lnTo>
                  <a:pt x="0" y="195"/>
                </a:lnTo>
                <a:lnTo>
                  <a:pt x="8" y="391"/>
                </a:lnTo>
                <a:lnTo>
                  <a:pt x="284" y="391"/>
                </a:lnTo>
                <a:lnTo>
                  <a:pt x="284" y="9"/>
                </a:lnTo>
                <a:lnTo>
                  <a:pt x="82" y="0"/>
                </a:lnTo>
                <a:lnTo>
                  <a:pt x="0" y="0"/>
                </a:lnTo>
              </a:path>
            </a:pathLst>
          </a:custGeom>
          <a:solidFill>
            <a:srgbClr val="00B050"/>
          </a:solidFill>
          <a:ln w="9144" cap="flat" cmpd="sng">
            <a:solidFill>
              <a:srgbClr val="000000"/>
            </a:solidFill>
            <a:prstDash val="solid"/>
            <a:round/>
            <a:headEnd type="none" w="med" len="med"/>
            <a:tailEnd type="none" w="med" len="med"/>
          </a:ln>
        </p:spPr>
        <p:txBody>
          <a:bodyPr/>
          <a:lstStyle/>
          <a:p>
            <a:endParaRPr lang="en-US"/>
          </a:p>
        </p:txBody>
      </p:sp>
      <p:sp>
        <p:nvSpPr>
          <p:cNvPr id="17" name="Freeform 13"/>
          <p:cNvSpPr>
            <a:spLocks/>
          </p:cNvSpPr>
          <p:nvPr/>
        </p:nvSpPr>
        <p:spPr bwMode="auto">
          <a:xfrm>
            <a:off x="4354513" y="4214813"/>
            <a:ext cx="1011237" cy="581025"/>
          </a:xfrm>
          <a:custGeom>
            <a:avLst/>
            <a:gdLst>
              <a:gd name="T0" fmla="*/ 0 w 637"/>
              <a:gd name="T1" fmla="*/ 0 h 366"/>
              <a:gd name="T2" fmla="*/ 2147483646 w 637"/>
              <a:gd name="T3" fmla="*/ 0 h 366"/>
              <a:gd name="T4" fmla="*/ 2147483646 w 637"/>
              <a:gd name="T5" fmla="*/ 2147483646 h 366"/>
              <a:gd name="T6" fmla="*/ 2147483646 w 637"/>
              <a:gd name="T7" fmla="*/ 2147483646 h 366"/>
              <a:gd name="T8" fmla="*/ 2147483646 w 637"/>
              <a:gd name="T9" fmla="*/ 2147483646 h 366"/>
              <a:gd name="T10" fmla="*/ 2147483646 w 637"/>
              <a:gd name="T11" fmla="*/ 2147483646 h 366"/>
              <a:gd name="T12" fmla="*/ 2147483646 w 637"/>
              <a:gd name="T13" fmla="*/ 2147483646 h 366"/>
              <a:gd name="T14" fmla="*/ 2147483646 w 637"/>
              <a:gd name="T15" fmla="*/ 2147483646 h 366"/>
              <a:gd name="T16" fmla="*/ 2147483646 w 637"/>
              <a:gd name="T17" fmla="*/ 2147483646 h 366"/>
              <a:gd name="T18" fmla="*/ 2147483646 w 637"/>
              <a:gd name="T19" fmla="*/ 2147483646 h 366"/>
              <a:gd name="T20" fmla="*/ 2147483646 w 637"/>
              <a:gd name="T21" fmla="*/ 2147483646 h 366"/>
              <a:gd name="T22" fmla="*/ 2147483646 w 637"/>
              <a:gd name="T23" fmla="*/ 2147483646 h 366"/>
              <a:gd name="T24" fmla="*/ 2147483646 w 637"/>
              <a:gd name="T25" fmla="*/ 2147483646 h 366"/>
              <a:gd name="T26" fmla="*/ 2147483646 w 637"/>
              <a:gd name="T27" fmla="*/ 2147483646 h 366"/>
              <a:gd name="T28" fmla="*/ 2147483646 w 637"/>
              <a:gd name="T29" fmla="*/ 2147483646 h 366"/>
              <a:gd name="T30" fmla="*/ 2147483646 w 637"/>
              <a:gd name="T31" fmla="*/ 2147483646 h 366"/>
              <a:gd name="T32" fmla="*/ 2147483646 w 637"/>
              <a:gd name="T33" fmla="*/ 2147483646 h 366"/>
              <a:gd name="T34" fmla="*/ 2147483646 w 637"/>
              <a:gd name="T35" fmla="*/ 2147483646 h 366"/>
              <a:gd name="T36" fmla="*/ 2147483646 w 637"/>
              <a:gd name="T37" fmla="*/ 2147483646 h 366"/>
              <a:gd name="T38" fmla="*/ 2147483646 w 637"/>
              <a:gd name="T39" fmla="*/ 2147483646 h 366"/>
              <a:gd name="T40" fmla="*/ 2147483646 w 637"/>
              <a:gd name="T41" fmla="*/ 2147483646 h 366"/>
              <a:gd name="T42" fmla="*/ 2147483646 w 637"/>
              <a:gd name="T43" fmla="*/ 2147483646 h 366"/>
              <a:gd name="T44" fmla="*/ 2147483646 w 637"/>
              <a:gd name="T45" fmla="*/ 2147483646 h 366"/>
              <a:gd name="T46" fmla="*/ 2147483646 w 637"/>
              <a:gd name="T47" fmla="*/ 2147483646 h 366"/>
              <a:gd name="T48" fmla="*/ 2147483646 w 637"/>
              <a:gd name="T49" fmla="*/ 2147483646 h 366"/>
              <a:gd name="T50" fmla="*/ 2147483646 w 637"/>
              <a:gd name="T51" fmla="*/ 2147483646 h 366"/>
              <a:gd name="T52" fmla="*/ 2147483646 w 637"/>
              <a:gd name="T53" fmla="*/ 2147483646 h 366"/>
              <a:gd name="T54" fmla="*/ 2147483646 w 637"/>
              <a:gd name="T55" fmla="*/ 2147483646 h 366"/>
              <a:gd name="T56" fmla="*/ 2147483646 w 637"/>
              <a:gd name="T57" fmla="*/ 2147483646 h 366"/>
              <a:gd name="T58" fmla="*/ 0 w 637"/>
              <a:gd name="T59" fmla="*/ 2147483646 h 366"/>
              <a:gd name="T60" fmla="*/ 0 w 637"/>
              <a:gd name="T61" fmla="*/ 0 h 366"/>
              <a:gd name="T62" fmla="*/ 0 w 637"/>
              <a:gd name="T63" fmla="*/ 0 h 3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37"/>
              <a:gd name="T97" fmla="*/ 0 h 366"/>
              <a:gd name="T98" fmla="*/ 637 w 637"/>
              <a:gd name="T99" fmla="*/ 366 h 36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37" h="366">
                <a:moveTo>
                  <a:pt x="0" y="0"/>
                </a:moveTo>
                <a:lnTo>
                  <a:pt x="505" y="0"/>
                </a:lnTo>
                <a:lnTo>
                  <a:pt x="505" y="29"/>
                </a:lnTo>
                <a:lnTo>
                  <a:pt x="550" y="66"/>
                </a:lnTo>
                <a:lnTo>
                  <a:pt x="543" y="80"/>
                </a:lnTo>
                <a:lnTo>
                  <a:pt x="550" y="95"/>
                </a:lnTo>
                <a:lnTo>
                  <a:pt x="559" y="151"/>
                </a:lnTo>
                <a:lnTo>
                  <a:pt x="561" y="150"/>
                </a:lnTo>
                <a:lnTo>
                  <a:pt x="580" y="161"/>
                </a:lnTo>
                <a:lnTo>
                  <a:pt x="561" y="161"/>
                </a:lnTo>
                <a:lnTo>
                  <a:pt x="568" y="187"/>
                </a:lnTo>
                <a:lnTo>
                  <a:pt x="570" y="206"/>
                </a:lnTo>
                <a:lnTo>
                  <a:pt x="618" y="238"/>
                </a:lnTo>
                <a:lnTo>
                  <a:pt x="636" y="261"/>
                </a:lnTo>
                <a:lnTo>
                  <a:pt x="622" y="261"/>
                </a:lnTo>
                <a:lnTo>
                  <a:pt x="613" y="291"/>
                </a:lnTo>
                <a:lnTo>
                  <a:pt x="602" y="291"/>
                </a:lnTo>
                <a:lnTo>
                  <a:pt x="577" y="342"/>
                </a:lnTo>
                <a:lnTo>
                  <a:pt x="559" y="342"/>
                </a:lnTo>
                <a:lnTo>
                  <a:pt x="559" y="335"/>
                </a:lnTo>
                <a:lnTo>
                  <a:pt x="514" y="335"/>
                </a:lnTo>
                <a:lnTo>
                  <a:pt x="523" y="351"/>
                </a:lnTo>
                <a:lnTo>
                  <a:pt x="505" y="365"/>
                </a:lnTo>
                <a:lnTo>
                  <a:pt x="459" y="358"/>
                </a:lnTo>
                <a:lnTo>
                  <a:pt x="455" y="357"/>
                </a:lnTo>
                <a:lnTo>
                  <a:pt x="434" y="358"/>
                </a:lnTo>
                <a:lnTo>
                  <a:pt x="427" y="328"/>
                </a:lnTo>
                <a:lnTo>
                  <a:pt x="204" y="328"/>
                </a:lnTo>
                <a:lnTo>
                  <a:pt x="204" y="261"/>
                </a:lnTo>
                <a:lnTo>
                  <a:pt x="0" y="253"/>
                </a:lnTo>
                <a:lnTo>
                  <a:pt x="0" y="0"/>
                </a:lnTo>
              </a:path>
            </a:pathLst>
          </a:custGeom>
          <a:solidFill>
            <a:srgbClr val="FF9933"/>
          </a:solidFill>
          <a:ln w="9144" cap="flat" cmpd="sng">
            <a:solidFill>
              <a:srgbClr val="000000"/>
            </a:solidFill>
            <a:prstDash val="solid"/>
            <a:round/>
            <a:headEnd type="none" w="med" len="med"/>
            <a:tailEnd type="none" w="med" len="med"/>
          </a:ln>
        </p:spPr>
        <p:txBody>
          <a:bodyPr/>
          <a:lstStyle/>
          <a:p>
            <a:endParaRPr lang="en-US"/>
          </a:p>
        </p:txBody>
      </p:sp>
      <p:sp>
        <p:nvSpPr>
          <p:cNvPr id="18" name="Freeform 14"/>
          <p:cNvSpPr>
            <a:spLocks/>
          </p:cNvSpPr>
          <p:nvPr/>
        </p:nvSpPr>
        <p:spPr bwMode="auto">
          <a:xfrm>
            <a:off x="5846763" y="4249738"/>
            <a:ext cx="471487" cy="381000"/>
          </a:xfrm>
          <a:custGeom>
            <a:avLst/>
            <a:gdLst>
              <a:gd name="T0" fmla="*/ 2147483646 w 297"/>
              <a:gd name="T1" fmla="*/ 0 h 240"/>
              <a:gd name="T2" fmla="*/ 2147483646 w 297"/>
              <a:gd name="T3" fmla="*/ 2147483646 h 240"/>
              <a:gd name="T4" fmla="*/ 2147483646 w 297"/>
              <a:gd name="T5" fmla="*/ 2147483646 h 240"/>
              <a:gd name="T6" fmla="*/ 2147483646 w 297"/>
              <a:gd name="T7" fmla="*/ 2147483646 h 240"/>
              <a:gd name="T8" fmla="*/ 0 w 297"/>
              <a:gd name="T9" fmla="*/ 2147483646 h 240"/>
              <a:gd name="T10" fmla="*/ 0 w 297"/>
              <a:gd name="T11" fmla="*/ 2147483646 h 240"/>
              <a:gd name="T12" fmla="*/ 2147483646 w 297"/>
              <a:gd name="T13" fmla="*/ 2147483646 h 240"/>
              <a:gd name="T14" fmla="*/ 2147483646 w 297"/>
              <a:gd name="T15" fmla="*/ 0 h 240"/>
              <a:gd name="T16" fmla="*/ 2147483646 w 297"/>
              <a:gd name="T17" fmla="*/ 0 h 240"/>
              <a:gd name="T18" fmla="*/ 2147483646 w 297"/>
              <a:gd name="T19" fmla="*/ 0 h 240"/>
              <a:gd name="T20" fmla="*/ 2147483646 w 297"/>
              <a:gd name="T21" fmla="*/ 0 h 2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7"/>
              <a:gd name="T34" fmla="*/ 0 h 240"/>
              <a:gd name="T35" fmla="*/ 297 w 297"/>
              <a:gd name="T36" fmla="*/ 240 h 2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7" h="240">
                <a:moveTo>
                  <a:pt x="225" y="0"/>
                </a:moveTo>
                <a:lnTo>
                  <a:pt x="225" y="126"/>
                </a:lnTo>
                <a:lnTo>
                  <a:pt x="296" y="126"/>
                </a:lnTo>
                <a:lnTo>
                  <a:pt x="296" y="239"/>
                </a:lnTo>
                <a:lnTo>
                  <a:pt x="0" y="239"/>
                </a:lnTo>
                <a:lnTo>
                  <a:pt x="0" y="134"/>
                </a:lnTo>
                <a:lnTo>
                  <a:pt x="17" y="134"/>
                </a:lnTo>
                <a:lnTo>
                  <a:pt x="16" y="0"/>
                </a:lnTo>
                <a:lnTo>
                  <a:pt x="15" y="0"/>
                </a:lnTo>
                <a:lnTo>
                  <a:pt x="225"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19" name="Freeform 15"/>
          <p:cNvSpPr>
            <a:spLocks/>
          </p:cNvSpPr>
          <p:nvPr/>
        </p:nvSpPr>
        <p:spPr bwMode="auto">
          <a:xfrm>
            <a:off x="3971925" y="6048375"/>
            <a:ext cx="595313" cy="393700"/>
          </a:xfrm>
          <a:custGeom>
            <a:avLst/>
            <a:gdLst>
              <a:gd name="T0" fmla="*/ 2147483646 w 375"/>
              <a:gd name="T1" fmla="*/ 0 h 248"/>
              <a:gd name="T2" fmla="*/ 0 w 375"/>
              <a:gd name="T3" fmla="*/ 2147483646 h 248"/>
              <a:gd name="T4" fmla="*/ 2147483646 w 375"/>
              <a:gd name="T5" fmla="*/ 2147483646 h 248"/>
              <a:gd name="T6" fmla="*/ 2147483646 w 375"/>
              <a:gd name="T7" fmla="*/ 2147483646 h 248"/>
              <a:gd name="T8" fmla="*/ 2147483646 w 375"/>
              <a:gd name="T9" fmla="*/ 2147483646 h 248"/>
              <a:gd name="T10" fmla="*/ 2147483646 w 375"/>
              <a:gd name="T11" fmla="*/ 2147483646 h 248"/>
              <a:gd name="T12" fmla="*/ 2147483646 w 375"/>
              <a:gd name="T13" fmla="*/ 2147483646 h 248"/>
              <a:gd name="T14" fmla="*/ 2147483646 w 375"/>
              <a:gd name="T15" fmla="*/ 0 h 248"/>
              <a:gd name="T16" fmla="*/ 2147483646 w 375"/>
              <a:gd name="T17" fmla="*/ 0 h 248"/>
              <a:gd name="T18" fmla="*/ 2147483646 w 375"/>
              <a:gd name="T19" fmla="*/ 0 h 2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5"/>
              <a:gd name="T31" fmla="*/ 0 h 248"/>
              <a:gd name="T32" fmla="*/ 375 w 375"/>
              <a:gd name="T33" fmla="*/ 248 h 2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5" h="248">
                <a:moveTo>
                  <a:pt x="9" y="0"/>
                </a:moveTo>
                <a:lnTo>
                  <a:pt x="0" y="239"/>
                </a:lnTo>
                <a:lnTo>
                  <a:pt x="19" y="239"/>
                </a:lnTo>
                <a:lnTo>
                  <a:pt x="19" y="247"/>
                </a:lnTo>
                <a:lnTo>
                  <a:pt x="374" y="247"/>
                </a:lnTo>
                <a:lnTo>
                  <a:pt x="374" y="53"/>
                </a:lnTo>
                <a:lnTo>
                  <a:pt x="232" y="53"/>
                </a:lnTo>
                <a:lnTo>
                  <a:pt x="232" y="0"/>
                </a:lnTo>
                <a:lnTo>
                  <a:pt x="9"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20" name="Freeform 16"/>
          <p:cNvSpPr>
            <a:spLocks/>
          </p:cNvSpPr>
          <p:nvPr/>
        </p:nvSpPr>
        <p:spPr bwMode="auto">
          <a:xfrm>
            <a:off x="3929063" y="987425"/>
            <a:ext cx="1074737" cy="1282700"/>
          </a:xfrm>
          <a:custGeom>
            <a:avLst/>
            <a:gdLst>
              <a:gd name="T0" fmla="*/ 0 w 677"/>
              <a:gd name="T1" fmla="*/ 0 h 808"/>
              <a:gd name="T2" fmla="*/ 0 w 677"/>
              <a:gd name="T3" fmla="*/ 2147483646 h 808"/>
              <a:gd name="T4" fmla="*/ 2147483646 w 677"/>
              <a:gd name="T5" fmla="*/ 2147483646 h 808"/>
              <a:gd name="T6" fmla="*/ 2147483646 w 677"/>
              <a:gd name="T7" fmla="*/ 2147483646 h 808"/>
              <a:gd name="T8" fmla="*/ 2147483646 w 677"/>
              <a:gd name="T9" fmla="*/ 2147483646 h 808"/>
              <a:gd name="T10" fmla="*/ 2147483646 w 677"/>
              <a:gd name="T11" fmla="*/ 2147483646 h 808"/>
              <a:gd name="T12" fmla="*/ 2147483646 w 677"/>
              <a:gd name="T13" fmla="*/ 2147483646 h 808"/>
              <a:gd name="T14" fmla="*/ 2147483646 w 677"/>
              <a:gd name="T15" fmla="*/ 2147483646 h 808"/>
              <a:gd name="T16" fmla="*/ 2147483646 w 677"/>
              <a:gd name="T17" fmla="*/ 2147483646 h 808"/>
              <a:gd name="T18" fmla="*/ 2147483646 w 677"/>
              <a:gd name="T19" fmla="*/ 2147483646 h 808"/>
              <a:gd name="T20" fmla="*/ 2147483646 w 677"/>
              <a:gd name="T21" fmla="*/ 2147483646 h 808"/>
              <a:gd name="T22" fmla="*/ 2147483646 w 677"/>
              <a:gd name="T23" fmla="*/ 0 h 808"/>
              <a:gd name="T24" fmla="*/ 0 w 677"/>
              <a:gd name="T25" fmla="*/ 0 h 808"/>
              <a:gd name="T26" fmla="*/ 0 w 677"/>
              <a:gd name="T27" fmla="*/ 0 h 8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7"/>
              <a:gd name="T43" fmla="*/ 0 h 808"/>
              <a:gd name="T44" fmla="*/ 677 w 677"/>
              <a:gd name="T45" fmla="*/ 808 h 80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7" h="808">
                <a:moveTo>
                  <a:pt x="0" y="0"/>
                </a:moveTo>
                <a:lnTo>
                  <a:pt x="0" y="374"/>
                </a:lnTo>
                <a:lnTo>
                  <a:pt x="223" y="374"/>
                </a:lnTo>
                <a:lnTo>
                  <a:pt x="214" y="388"/>
                </a:lnTo>
                <a:lnTo>
                  <a:pt x="188" y="411"/>
                </a:lnTo>
                <a:lnTo>
                  <a:pt x="179" y="462"/>
                </a:lnTo>
                <a:lnTo>
                  <a:pt x="241" y="493"/>
                </a:lnTo>
                <a:lnTo>
                  <a:pt x="241" y="800"/>
                </a:lnTo>
                <a:lnTo>
                  <a:pt x="676" y="807"/>
                </a:lnTo>
                <a:lnTo>
                  <a:pt x="676" y="126"/>
                </a:lnTo>
                <a:lnTo>
                  <a:pt x="214" y="126"/>
                </a:lnTo>
                <a:lnTo>
                  <a:pt x="214" y="0"/>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21" name="Freeform 17"/>
          <p:cNvSpPr>
            <a:spLocks/>
          </p:cNvSpPr>
          <p:nvPr/>
        </p:nvSpPr>
        <p:spPr bwMode="auto">
          <a:xfrm>
            <a:off x="3929063" y="1581150"/>
            <a:ext cx="384175" cy="996950"/>
          </a:xfrm>
          <a:custGeom>
            <a:avLst/>
            <a:gdLst>
              <a:gd name="T0" fmla="*/ 0 w 242"/>
              <a:gd name="T1" fmla="*/ 0 h 628"/>
              <a:gd name="T2" fmla="*/ 2147483646 w 242"/>
              <a:gd name="T3" fmla="*/ 2147483646 h 628"/>
              <a:gd name="T4" fmla="*/ 2147483646 w 242"/>
              <a:gd name="T5" fmla="*/ 2147483646 h 628"/>
              <a:gd name="T6" fmla="*/ 2147483646 w 242"/>
              <a:gd name="T7" fmla="*/ 2147483646 h 628"/>
              <a:gd name="T8" fmla="*/ 2147483646 w 242"/>
              <a:gd name="T9" fmla="*/ 2147483646 h 628"/>
              <a:gd name="T10" fmla="*/ 2147483646 w 242"/>
              <a:gd name="T11" fmla="*/ 2147483646 h 628"/>
              <a:gd name="T12" fmla="*/ 2147483646 w 242"/>
              <a:gd name="T13" fmla="*/ 2147483646 h 628"/>
              <a:gd name="T14" fmla="*/ 2147483646 w 242"/>
              <a:gd name="T15" fmla="*/ 2147483646 h 628"/>
              <a:gd name="T16" fmla="*/ 2147483646 w 242"/>
              <a:gd name="T17" fmla="*/ 2147483646 h 628"/>
              <a:gd name="T18" fmla="*/ 2147483646 w 242"/>
              <a:gd name="T19" fmla="*/ 2147483646 h 628"/>
              <a:gd name="T20" fmla="*/ 2147483646 w 242"/>
              <a:gd name="T21" fmla="*/ 2147483646 h 628"/>
              <a:gd name="T22" fmla="*/ 2147483646 w 242"/>
              <a:gd name="T23" fmla="*/ 0 h 628"/>
              <a:gd name="T24" fmla="*/ 0 w 242"/>
              <a:gd name="T25" fmla="*/ 0 h 628"/>
              <a:gd name="T26" fmla="*/ 0 w 242"/>
              <a:gd name="T27" fmla="*/ 0 h 6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2"/>
              <a:gd name="T43" fmla="*/ 0 h 628"/>
              <a:gd name="T44" fmla="*/ 242 w 242"/>
              <a:gd name="T45" fmla="*/ 628 h 6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2" h="628">
                <a:moveTo>
                  <a:pt x="0" y="0"/>
                </a:moveTo>
                <a:lnTo>
                  <a:pt x="9" y="231"/>
                </a:lnTo>
                <a:lnTo>
                  <a:pt x="27" y="253"/>
                </a:lnTo>
                <a:lnTo>
                  <a:pt x="36" y="343"/>
                </a:lnTo>
                <a:lnTo>
                  <a:pt x="27" y="343"/>
                </a:lnTo>
                <a:lnTo>
                  <a:pt x="27" y="627"/>
                </a:lnTo>
                <a:lnTo>
                  <a:pt x="241" y="627"/>
                </a:lnTo>
                <a:lnTo>
                  <a:pt x="241" y="119"/>
                </a:lnTo>
                <a:lnTo>
                  <a:pt x="179" y="88"/>
                </a:lnTo>
                <a:lnTo>
                  <a:pt x="179" y="59"/>
                </a:lnTo>
                <a:lnTo>
                  <a:pt x="188" y="37"/>
                </a:lnTo>
                <a:lnTo>
                  <a:pt x="223" y="0"/>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22" name="Freeform 18"/>
          <p:cNvSpPr>
            <a:spLocks/>
          </p:cNvSpPr>
          <p:nvPr/>
        </p:nvSpPr>
        <p:spPr bwMode="auto">
          <a:xfrm>
            <a:off x="4311650" y="2257425"/>
            <a:ext cx="493713" cy="735013"/>
          </a:xfrm>
          <a:custGeom>
            <a:avLst/>
            <a:gdLst>
              <a:gd name="T0" fmla="*/ 0 w 311"/>
              <a:gd name="T1" fmla="*/ 0 h 463"/>
              <a:gd name="T2" fmla="*/ 0 w 311"/>
              <a:gd name="T3" fmla="*/ 2147483646 h 463"/>
              <a:gd name="T4" fmla="*/ 2147483646 w 311"/>
              <a:gd name="T5" fmla="*/ 2147483646 h 463"/>
              <a:gd name="T6" fmla="*/ 2147483646 w 311"/>
              <a:gd name="T7" fmla="*/ 2147483646 h 463"/>
              <a:gd name="T8" fmla="*/ 2147483646 w 311"/>
              <a:gd name="T9" fmla="*/ 2147483646 h 463"/>
              <a:gd name="T10" fmla="*/ 2147483646 w 311"/>
              <a:gd name="T11" fmla="*/ 2147483646 h 463"/>
              <a:gd name="T12" fmla="*/ 2147483646 w 311"/>
              <a:gd name="T13" fmla="*/ 2147483646 h 463"/>
              <a:gd name="T14" fmla="*/ 2147483646 w 311"/>
              <a:gd name="T15" fmla="*/ 2147483646 h 463"/>
              <a:gd name="T16" fmla="*/ 2147483646 w 311"/>
              <a:gd name="T17" fmla="*/ 2147483646 h 463"/>
              <a:gd name="T18" fmla="*/ 2147483646 w 311"/>
              <a:gd name="T19" fmla="*/ 2147483646 h 463"/>
              <a:gd name="T20" fmla="*/ 2147483646 w 311"/>
              <a:gd name="T21" fmla="*/ 2147483646 h 463"/>
              <a:gd name="T22" fmla="*/ 2147483646 w 311"/>
              <a:gd name="T23" fmla="*/ 0 h 463"/>
              <a:gd name="T24" fmla="*/ 0 w 311"/>
              <a:gd name="T25" fmla="*/ 0 h 463"/>
              <a:gd name="T26" fmla="*/ 0 w 311"/>
              <a:gd name="T27" fmla="*/ 0 h 46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1"/>
              <a:gd name="T43" fmla="*/ 0 h 463"/>
              <a:gd name="T44" fmla="*/ 311 w 311"/>
              <a:gd name="T45" fmla="*/ 463 h 46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1" h="463">
                <a:moveTo>
                  <a:pt x="0" y="0"/>
                </a:moveTo>
                <a:lnTo>
                  <a:pt x="0" y="194"/>
                </a:lnTo>
                <a:lnTo>
                  <a:pt x="9" y="201"/>
                </a:lnTo>
                <a:lnTo>
                  <a:pt x="9" y="462"/>
                </a:lnTo>
                <a:lnTo>
                  <a:pt x="293" y="462"/>
                </a:lnTo>
                <a:lnTo>
                  <a:pt x="301" y="432"/>
                </a:lnTo>
                <a:lnTo>
                  <a:pt x="310" y="432"/>
                </a:lnTo>
                <a:lnTo>
                  <a:pt x="310" y="387"/>
                </a:lnTo>
                <a:lnTo>
                  <a:pt x="293" y="387"/>
                </a:lnTo>
                <a:lnTo>
                  <a:pt x="301" y="328"/>
                </a:lnTo>
                <a:lnTo>
                  <a:pt x="293" y="321"/>
                </a:lnTo>
                <a:lnTo>
                  <a:pt x="293" y="0"/>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23" name="Freeform 19"/>
          <p:cNvSpPr>
            <a:spLocks/>
          </p:cNvSpPr>
          <p:nvPr/>
        </p:nvSpPr>
        <p:spPr bwMode="auto">
          <a:xfrm>
            <a:off x="4662488" y="2181225"/>
            <a:ext cx="974725" cy="1425575"/>
          </a:xfrm>
          <a:custGeom>
            <a:avLst/>
            <a:gdLst>
              <a:gd name="T0" fmla="*/ 2147483646 w 614"/>
              <a:gd name="T1" fmla="*/ 2147483646 h 898"/>
              <a:gd name="T2" fmla="*/ 2147483646 w 614"/>
              <a:gd name="T3" fmla="*/ 2147483646 h 898"/>
              <a:gd name="T4" fmla="*/ 2147483646 w 614"/>
              <a:gd name="T5" fmla="*/ 2147483646 h 898"/>
              <a:gd name="T6" fmla="*/ 2147483646 w 614"/>
              <a:gd name="T7" fmla="*/ 2147483646 h 898"/>
              <a:gd name="T8" fmla="*/ 2147483646 w 614"/>
              <a:gd name="T9" fmla="*/ 2147483646 h 898"/>
              <a:gd name="T10" fmla="*/ 2147483646 w 614"/>
              <a:gd name="T11" fmla="*/ 0 h 898"/>
              <a:gd name="T12" fmla="*/ 2147483646 w 614"/>
              <a:gd name="T13" fmla="*/ 0 h 898"/>
              <a:gd name="T14" fmla="*/ 2147483646 w 614"/>
              <a:gd name="T15" fmla="*/ 2147483646 h 898"/>
              <a:gd name="T16" fmla="*/ 2147483646 w 614"/>
              <a:gd name="T17" fmla="*/ 2147483646 h 898"/>
              <a:gd name="T18" fmla="*/ 2147483646 w 614"/>
              <a:gd name="T19" fmla="*/ 2147483646 h 898"/>
              <a:gd name="T20" fmla="*/ 2147483646 w 614"/>
              <a:gd name="T21" fmla="*/ 2147483646 h 898"/>
              <a:gd name="T22" fmla="*/ 2147483646 w 614"/>
              <a:gd name="T23" fmla="*/ 2147483646 h 898"/>
              <a:gd name="T24" fmla="*/ 2147483646 w 614"/>
              <a:gd name="T25" fmla="*/ 2147483646 h 898"/>
              <a:gd name="T26" fmla="*/ 2147483646 w 614"/>
              <a:gd name="T27" fmla="*/ 2147483646 h 898"/>
              <a:gd name="T28" fmla="*/ 2147483646 w 614"/>
              <a:gd name="T29" fmla="*/ 2147483646 h 898"/>
              <a:gd name="T30" fmla="*/ 2147483646 w 614"/>
              <a:gd name="T31" fmla="*/ 2147483646 h 898"/>
              <a:gd name="T32" fmla="*/ 2147483646 w 614"/>
              <a:gd name="T33" fmla="*/ 2147483646 h 898"/>
              <a:gd name="T34" fmla="*/ 2147483646 w 614"/>
              <a:gd name="T35" fmla="*/ 2147483646 h 898"/>
              <a:gd name="T36" fmla="*/ 2147483646 w 614"/>
              <a:gd name="T37" fmla="*/ 2147483646 h 898"/>
              <a:gd name="T38" fmla="*/ 2147483646 w 614"/>
              <a:gd name="T39" fmla="*/ 2147483646 h 898"/>
              <a:gd name="T40" fmla="*/ 2147483646 w 614"/>
              <a:gd name="T41" fmla="*/ 2147483646 h 898"/>
              <a:gd name="T42" fmla="*/ 2147483646 w 614"/>
              <a:gd name="T43" fmla="*/ 2147483646 h 898"/>
              <a:gd name="T44" fmla="*/ 2147483646 w 614"/>
              <a:gd name="T45" fmla="*/ 2147483646 h 898"/>
              <a:gd name="T46" fmla="*/ 2147483646 w 614"/>
              <a:gd name="T47" fmla="*/ 2147483646 h 898"/>
              <a:gd name="T48" fmla="*/ 2147483646 w 614"/>
              <a:gd name="T49" fmla="*/ 2147483646 h 898"/>
              <a:gd name="T50" fmla="*/ 2147483646 w 614"/>
              <a:gd name="T51" fmla="*/ 2147483646 h 898"/>
              <a:gd name="T52" fmla="*/ 0 w 614"/>
              <a:gd name="T53" fmla="*/ 2147483646 h 898"/>
              <a:gd name="T54" fmla="*/ 0 w 614"/>
              <a:gd name="T55" fmla="*/ 2147483646 h 898"/>
              <a:gd name="T56" fmla="*/ 2147483646 w 614"/>
              <a:gd name="T57" fmla="*/ 2147483646 h 898"/>
              <a:gd name="T58" fmla="*/ 2147483646 w 614"/>
              <a:gd name="T59" fmla="*/ 2147483646 h 898"/>
              <a:gd name="T60" fmla="*/ 2147483646 w 614"/>
              <a:gd name="T61" fmla="*/ 2147483646 h 898"/>
              <a:gd name="T62" fmla="*/ 2147483646 w 614"/>
              <a:gd name="T63" fmla="*/ 2147483646 h 898"/>
              <a:gd name="T64" fmla="*/ 2147483646 w 614"/>
              <a:gd name="T65" fmla="*/ 2147483646 h 898"/>
              <a:gd name="T66" fmla="*/ 2147483646 w 614"/>
              <a:gd name="T67" fmla="*/ 2147483646 h 898"/>
              <a:gd name="T68" fmla="*/ 2147483646 w 614"/>
              <a:gd name="T69" fmla="*/ 2147483646 h 8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4"/>
              <a:gd name="T106" fmla="*/ 0 h 898"/>
              <a:gd name="T107" fmla="*/ 614 w 614"/>
              <a:gd name="T108" fmla="*/ 898 h 8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4" h="898">
                <a:moveTo>
                  <a:pt x="65" y="39"/>
                </a:moveTo>
                <a:lnTo>
                  <a:pt x="213" y="39"/>
                </a:lnTo>
                <a:lnTo>
                  <a:pt x="213" y="16"/>
                </a:lnTo>
                <a:lnTo>
                  <a:pt x="250" y="39"/>
                </a:lnTo>
                <a:lnTo>
                  <a:pt x="278" y="39"/>
                </a:lnTo>
                <a:lnTo>
                  <a:pt x="380" y="0"/>
                </a:lnTo>
                <a:lnTo>
                  <a:pt x="418" y="0"/>
                </a:lnTo>
                <a:lnTo>
                  <a:pt x="445" y="16"/>
                </a:lnTo>
                <a:lnTo>
                  <a:pt x="455" y="54"/>
                </a:lnTo>
                <a:lnTo>
                  <a:pt x="474" y="107"/>
                </a:lnTo>
                <a:lnTo>
                  <a:pt x="520" y="130"/>
                </a:lnTo>
                <a:lnTo>
                  <a:pt x="575" y="123"/>
                </a:lnTo>
                <a:lnTo>
                  <a:pt x="604" y="130"/>
                </a:lnTo>
                <a:lnTo>
                  <a:pt x="604" y="160"/>
                </a:lnTo>
                <a:lnTo>
                  <a:pt x="595" y="169"/>
                </a:lnTo>
                <a:lnTo>
                  <a:pt x="595" y="213"/>
                </a:lnTo>
                <a:lnTo>
                  <a:pt x="613" y="213"/>
                </a:lnTo>
                <a:lnTo>
                  <a:pt x="613" y="495"/>
                </a:lnTo>
                <a:lnTo>
                  <a:pt x="269" y="495"/>
                </a:lnTo>
                <a:lnTo>
                  <a:pt x="269" y="897"/>
                </a:lnTo>
                <a:lnTo>
                  <a:pt x="231" y="867"/>
                </a:lnTo>
                <a:lnTo>
                  <a:pt x="175" y="860"/>
                </a:lnTo>
                <a:lnTo>
                  <a:pt x="167" y="875"/>
                </a:lnTo>
                <a:lnTo>
                  <a:pt x="129" y="867"/>
                </a:lnTo>
                <a:lnTo>
                  <a:pt x="26" y="821"/>
                </a:lnTo>
                <a:lnTo>
                  <a:pt x="17" y="639"/>
                </a:lnTo>
                <a:lnTo>
                  <a:pt x="0" y="632"/>
                </a:lnTo>
                <a:lnTo>
                  <a:pt x="0" y="502"/>
                </a:lnTo>
                <a:lnTo>
                  <a:pt x="73" y="495"/>
                </a:lnTo>
                <a:lnTo>
                  <a:pt x="65" y="472"/>
                </a:lnTo>
                <a:lnTo>
                  <a:pt x="82" y="472"/>
                </a:lnTo>
                <a:lnTo>
                  <a:pt x="82" y="419"/>
                </a:lnTo>
                <a:lnTo>
                  <a:pt x="65" y="419"/>
                </a:lnTo>
                <a:lnTo>
                  <a:pt x="65" y="39"/>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24" name="Freeform 20"/>
          <p:cNvSpPr>
            <a:spLocks/>
          </p:cNvSpPr>
          <p:nvPr/>
        </p:nvSpPr>
        <p:spPr bwMode="auto">
          <a:xfrm>
            <a:off x="2787650" y="2565400"/>
            <a:ext cx="622300" cy="606425"/>
          </a:xfrm>
          <a:custGeom>
            <a:avLst/>
            <a:gdLst>
              <a:gd name="T0" fmla="*/ 0 w 392"/>
              <a:gd name="T1" fmla="*/ 0 h 382"/>
              <a:gd name="T2" fmla="*/ 2147483646 w 392"/>
              <a:gd name="T3" fmla="*/ 0 h 382"/>
              <a:gd name="T4" fmla="*/ 2147483646 w 392"/>
              <a:gd name="T5" fmla="*/ 2147483646 h 382"/>
              <a:gd name="T6" fmla="*/ 2147483646 w 392"/>
              <a:gd name="T7" fmla="*/ 2147483646 h 382"/>
              <a:gd name="T8" fmla="*/ 2147483646 w 392"/>
              <a:gd name="T9" fmla="*/ 2147483646 h 382"/>
              <a:gd name="T10" fmla="*/ 2147483646 w 392"/>
              <a:gd name="T11" fmla="*/ 2147483646 h 382"/>
              <a:gd name="T12" fmla="*/ 2147483646 w 392"/>
              <a:gd name="T13" fmla="*/ 2147483646 h 382"/>
              <a:gd name="T14" fmla="*/ 2147483646 w 392"/>
              <a:gd name="T15" fmla="*/ 2147483646 h 382"/>
              <a:gd name="T16" fmla="*/ 2147483646 w 392"/>
              <a:gd name="T17" fmla="*/ 2147483646 h 382"/>
              <a:gd name="T18" fmla="*/ 2147483646 w 392"/>
              <a:gd name="T19" fmla="*/ 2147483646 h 382"/>
              <a:gd name="T20" fmla="*/ 2147483646 w 392"/>
              <a:gd name="T21" fmla="*/ 2147483646 h 382"/>
              <a:gd name="T22" fmla="*/ 0 w 392"/>
              <a:gd name="T23" fmla="*/ 2147483646 h 382"/>
              <a:gd name="T24" fmla="*/ 0 w 392"/>
              <a:gd name="T25" fmla="*/ 0 h 382"/>
              <a:gd name="T26" fmla="*/ 0 w 392"/>
              <a:gd name="T27" fmla="*/ 0 h 38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92"/>
              <a:gd name="T43" fmla="*/ 0 h 382"/>
              <a:gd name="T44" fmla="*/ 392 w 392"/>
              <a:gd name="T45" fmla="*/ 382 h 38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92" h="382">
                <a:moveTo>
                  <a:pt x="0" y="0"/>
                </a:moveTo>
                <a:lnTo>
                  <a:pt x="373" y="0"/>
                </a:lnTo>
                <a:lnTo>
                  <a:pt x="373" y="119"/>
                </a:lnTo>
                <a:lnTo>
                  <a:pt x="391" y="149"/>
                </a:lnTo>
                <a:lnTo>
                  <a:pt x="382" y="328"/>
                </a:lnTo>
                <a:lnTo>
                  <a:pt x="373" y="328"/>
                </a:lnTo>
                <a:lnTo>
                  <a:pt x="382" y="381"/>
                </a:lnTo>
                <a:lnTo>
                  <a:pt x="27" y="381"/>
                </a:lnTo>
                <a:lnTo>
                  <a:pt x="27" y="320"/>
                </a:lnTo>
                <a:lnTo>
                  <a:pt x="19" y="224"/>
                </a:lnTo>
                <a:lnTo>
                  <a:pt x="45" y="179"/>
                </a:lnTo>
                <a:lnTo>
                  <a:pt x="0" y="134"/>
                </a:lnTo>
                <a:lnTo>
                  <a:pt x="0" y="0"/>
                </a:lnTo>
              </a:path>
            </a:pathLst>
          </a:custGeom>
          <a:solidFill>
            <a:srgbClr val="FF99FF"/>
          </a:solidFill>
          <a:ln w="9144" cap="flat" cmpd="sng">
            <a:solidFill>
              <a:srgbClr val="000000"/>
            </a:solidFill>
            <a:prstDash val="solid"/>
            <a:round/>
            <a:headEnd type="none" w="med" len="med"/>
            <a:tailEnd type="none" w="med" len="med"/>
          </a:ln>
        </p:spPr>
        <p:txBody>
          <a:bodyPr/>
          <a:lstStyle/>
          <a:p>
            <a:endParaRPr lang="en-US"/>
          </a:p>
        </p:txBody>
      </p:sp>
      <p:sp>
        <p:nvSpPr>
          <p:cNvPr id="25" name="Freeform 21"/>
          <p:cNvSpPr>
            <a:spLocks/>
          </p:cNvSpPr>
          <p:nvPr/>
        </p:nvSpPr>
        <p:spPr bwMode="auto">
          <a:xfrm>
            <a:off x="3379788" y="2565400"/>
            <a:ext cx="947737" cy="522288"/>
          </a:xfrm>
          <a:custGeom>
            <a:avLst/>
            <a:gdLst>
              <a:gd name="T0" fmla="*/ 0 w 597"/>
              <a:gd name="T1" fmla="*/ 0 h 329"/>
              <a:gd name="T2" fmla="*/ 0 w 597"/>
              <a:gd name="T3" fmla="*/ 2147483646 h 329"/>
              <a:gd name="T4" fmla="*/ 2147483646 w 597"/>
              <a:gd name="T5" fmla="*/ 2147483646 h 329"/>
              <a:gd name="T6" fmla="*/ 2147483646 w 597"/>
              <a:gd name="T7" fmla="*/ 2147483646 h 329"/>
              <a:gd name="T8" fmla="*/ 2147483646 w 597"/>
              <a:gd name="T9" fmla="*/ 2147483646 h 329"/>
              <a:gd name="T10" fmla="*/ 2147483646 w 597"/>
              <a:gd name="T11" fmla="*/ 2147483646 h 329"/>
              <a:gd name="T12" fmla="*/ 0 w 597"/>
              <a:gd name="T13" fmla="*/ 0 h 329"/>
              <a:gd name="T14" fmla="*/ 0 w 597"/>
              <a:gd name="T15" fmla="*/ 0 h 329"/>
              <a:gd name="T16" fmla="*/ 0 60000 65536"/>
              <a:gd name="T17" fmla="*/ 0 60000 65536"/>
              <a:gd name="T18" fmla="*/ 0 60000 65536"/>
              <a:gd name="T19" fmla="*/ 0 60000 65536"/>
              <a:gd name="T20" fmla="*/ 0 60000 65536"/>
              <a:gd name="T21" fmla="*/ 0 60000 65536"/>
              <a:gd name="T22" fmla="*/ 0 60000 65536"/>
              <a:gd name="T23" fmla="*/ 0 60000 65536"/>
              <a:gd name="T24" fmla="*/ 0 w 597"/>
              <a:gd name="T25" fmla="*/ 0 h 329"/>
              <a:gd name="T26" fmla="*/ 597 w 597"/>
              <a:gd name="T27" fmla="*/ 329 h 3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7" h="329">
                <a:moveTo>
                  <a:pt x="0" y="0"/>
                </a:moveTo>
                <a:lnTo>
                  <a:pt x="0" y="119"/>
                </a:lnTo>
                <a:lnTo>
                  <a:pt x="18" y="149"/>
                </a:lnTo>
                <a:lnTo>
                  <a:pt x="9" y="328"/>
                </a:lnTo>
                <a:lnTo>
                  <a:pt x="596" y="328"/>
                </a:lnTo>
                <a:lnTo>
                  <a:pt x="596" y="7"/>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26" name="Freeform 22"/>
          <p:cNvSpPr>
            <a:spLocks/>
          </p:cNvSpPr>
          <p:nvPr/>
        </p:nvSpPr>
        <p:spPr bwMode="auto">
          <a:xfrm>
            <a:off x="5002213" y="1735138"/>
            <a:ext cx="1243012" cy="998537"/>
          </a:xfrm>
          <a:custGeom>
            <a:avLst/>
            <a:gdLst>
              <a:gd name="T0" fmla="*/ 0 w 783"/>
              <a:gd name="T1" fmla="*/ 2147483646 h 629"/>
              <a:gd name="T2" fmla="*/ 2147483646 w 783"/>
              <a:gd name="T3" fmla="*/ 2147483646 h 629"/>
              <a:gd name="T4" fmla="*/ 2147483646 w 783"/>
              <a:gd name="T5" fmla="*/ 0 h 629"/>
              <a:gd name="T6" fmla="*/ 2147483646 w 783"/>
              <a:gd name="T7" fmla="*/ 0 h 629"/>
              <a:gd name="T8" fmla="*/ 2147483646 w 783"/>
              <a:gd name="T9" fmla="*/ 2147483646 h 629"/>
              <a:gd name="T10" fmla="*/ 2147483646 w 783"/>
              <a:gd name="T11" fmla="*/ 0 h 629"/>
              <a:gd name="T12" fmla="*/ 2147483646 w 783"/>
              <a:gd name="T13" fmla="*/ 2147483646 h 629"/>
              <a:gd name="T14" fmla="*/ 2147483646 w 783"/>
              <a:gd name="T15" fmla="*/ 2147483646 h 629"/>
              <a:gd name="T16" fmla="*/ 2147483646 w 783"/>
              <a:gd name="T17" fmla="*/ 2147483646 h 629"/>
              <a:gd name="T18" fmla="*/ 2147483646 w 783"/>
              <a:gd name="T19" fmla="*/ 2147483646 h 629"/>
              <a:gd name="T20" fmla="*/ 2147483646 w 783"/>
              <a:gd name="T21" fmla="*/ 2147483646 h 629"/>
              <a:gd name="T22" fmla="*/ 2147483646 w 783"/>
              <a:gd name="T23" fmla="*/ 2147483646 h 629"/>
              <a:gd name="T24" fmla="*/ 2147483646 w 783"/>
              <a:gd name="T25" fmla="*/ 2147483646 h 629"/>
              <a:gd name="T26" fmla="*/ 2147483646 w 783"/>
              <a:gd name="T27" fmla="*/ 2147483646 h 629"/>
              <a:gd name="T28" fmla="*/ 2147483646 w 783"/>
              <a:gd name="T29" fmla="*/ 2147483646 h 629"/>
              <a:gd name="T30" fmla="*/ 2147483646 w 783"/>
              <a:gd name="T31" fmla="*/ 2147483646 h 629"/>
              <a:gd name="T32" fmla="*/ 2147483646 w 783"/>
              <a:gd name="T33" fmla="*/ 2147483646 h 629"/>
              <a:gd name="T34" fmla="*/ 2147483646 w 783"/>
              <a:gd name="T35" fmla="*/ 2147483646 h 629"/>
              <a:gd name="T36" fmla="*/ 2147483646 w 783"/>
              <a:gd name="T37" fmla="*/ 2147483646 h 629"/>
              <a:gd name="T38" fmla="*/ 2147483646 w 783"/>
              <a:gd name="T39" fmla="*/ 2147483646 h 629"/>
              <a:gd name="T40" fmla="*/ 2147483646 w 783"/>
              <a:gd name="T41" fmla="*/ 2147483646 h 629"/>
              <a:gd name="T42" fmla="*/ 0 w 783"/>
              <a:gd name="T43" fmla="*/ 2147483646 h 629"/>
              <a:gd name="T44" fmla="*/ 0 w 783"/>
              <a:gd name="T45" fmla="*/ 2147483646 h 629"/>
              <a:gd name="T46" fmla="*/ 0 w 783"/>
              <a:gd name="T47" fmla="*/ 2147483646 h 62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83"/>
              <a:gd name="T73" fmla="*/ 0 h 629"/>
              <a:gd name="T74" fmla="*/ 783 w 783"/>
              <a:gd name="T75" fmla="*/ 629 h 62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83" h="629">
                <a:moveTo>
                  <a:pt x="0" y="22"/>
                </a:moveTo>
                <a:lnTo>
                  <a:pt x="374" y="22"/>
                </a:lnTo>
                <a:lnTo>
                  <a:pt x="374" y="0"/>
                </a:lnTo>
                <a:lnTo>
                  <a:pt x="765" y="0"/>
                </a:lnTo>
                <a:lnTo>
                  <a:pt x="765" y="6"/>
                </a:lnTo>
                <a:lnTo>
                  <a:pt x="782" y="0"/>
                </a:lnTo>
                <a:lnTo>
                  <a:pt x="782" y="628"/>
                </a:lnTo>
                <a:lnTo>
                  <a:pt x="383" y="628"/>
                </a:lnTo>
                <a:lnTo>
                  <a:pt x="383" y="507"/>
                </a:lnTo>
                <a:lnTo>
                  <a:pt x="355" y="492"/>
                </a:lnTo>
                <a:lnTo>
                  <a:pt x="364" y="463"/>
                </a:lnTo>
                <a:lnTo>
                  <a:pt x="374" y="455"/>
                </a:lnTo>
                <a:lnTo>
                  <a:pt x="374" y="418"/>
                </a:lnTo>
                <a:lnTo>
                  <a:pt x="337" y="418"/>
                </a:lnTo>
                <a:lnTo>
                  <a:pt x="293" y="418"/>
                </a:lnTo>
                <a:lnTo>
                  <a:pt x="240" y="403"/>
                </a:lnTo>
                <a:lnTo>
                  <a:pt x="222" y="306"/>
                </a:lnTo>
                <a:lnTo>
                  <a:pt x="187" y="298"/>
                </a:lnTo>
                <a:lnTo>
                  <a:pt x="124" y="306"/>
                </a:lnTo>
                <a:lnTo>
                  <a:pt x="71" y="336"/>
                </a:lnTo>
                <a:lnTo>
                  <a:pt x="26" y="336"/>
                </a:lnTo>
                <a:lnTo>
                  <a:pt x="0" y="321"/>
                </a:lnTo>
                <a:lnTo>
                  <a:pt x="0" y="22"/>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27" name="Freeform 23"/>
          <p:cNvSpPr>
            <a:spLocks/>
          </p:cNvSpPr>
          <p:nvPr/>
        </p:nvSpPr>
        <p:spPr bwMode="auto">
          <a:xfrm>
            <a:off x="6270625" y="3014663"/>
            <a:ext cx="693738" cy="417512"/>
          </a:xfrm>
          <a:custGeom>
            <a:avLst/>
            <a:gdLst>
              <a:gd name="T0" fmla="*/ 0 w 437"/>
              <a:gd name="T1" fmla="*/ 0 h 263"/>
              <a:gd name="T2" fmla="*/ 0 w 437"/>
              <a:gd name="T3" fmla="*/ 2147483646 h 263"/>
              <a:gd name="T4" fmla="*/ 2147483646 w 437"/>
              <a:gd name="T5" fmla="*/ 2147483646 h 263"/>
              <a:gd name="T6" fmla="*/ 2147483646 w 437"/>
              <a:gd name="T7" fmla="*/ 2147483646 h 263"/>
              <a:gd name="T8" fmla="*/ 2147483646 w 437"/>
              <a:gd name="T9" fmla="*/ 2147483646 h 263"/>
              <a:gd name="T10" fmla="*/ 2147483646 w 437"/>
              <a:gd name="T11" fmla="*/ 2147483646 h 263"/>
              <a:gd name="T12" fmla="*/ 0 w 437"/>
              <a:gd name="T13" fmla="*/ 0 h 263"/>
              <a:gd name="T14" fmla="*/ 0 w 437"/>
              <a:gd name="T15" fmla="*/ 0 h 263"/>
              <a:gd name="T16" fmla="*/ 0 60000 65536"/>
              <a:gd name="T17" fmla="*/ 0 60000 65536"/>
              <a:gd name="T18" fmla="*/ 0 60000 65536"/>
              <a:gd name="T19" fmla="*/ 0 60000 65536"/>
              <a:gd name="T20" fmla="*/ 0 60000 65536"/>
              <a:gd name="T21" fmla="*/ 0 60000 65536"/>
              <a:gd name="T22" fmla="*/ 0 60000 65536"/>
              <a:gd name="T23" fmla="*/ 0 60000 65536"/>
              <a:gd name="T24" fmla="*/ 0 w 437"/>
              <a:gd name="T25" fmla="*/ 0 h 263"/>
              <a:gd name="T26" fmla="*/ 437 w 437"/>
              <a:gd name="T27" fmla="*/ 263 h 2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7" h="263">
                <a:moveTo>
                  <a:pt x="0" y="0"/>
                </a:moveTo>
                <a:lnTo>
                  <a:pt x="0" y="262"/>
                </a:lnTo>
                <a:lnTo>
                  <a:pt x="436" y="262"/>
                </a:lnTo>
                <a:lnTo>
                  <a:pt x="436" y="135"/>
                </a:lnTo>
                <a:lnTo>
                  <a:pt x="427" y="135"/>
                </a:lnTo>
                <a:lnTo>
                  <a:pt x="427" y="8"/>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28" name="Freeform 24"/>
          <p:cNvSpPr>
            <a:spLocks/>
          </p:cNvSpPr>
          <p:nvPr/>
        </p:nvSpPr>
        <p:spPr bwMode="auto">
          <a:xfrm>
            <a:off x="7400925" y="1271588"/>
            <a:ext cx="649288" cy="1531937"/>
          </a:xfrm>
          <a:custGeom>
            <a:avLst/>
            <a:gdLst>
              <a:gd name="T0" fmla="*/ 0 w 409"/>
              <a:gd name="T1" fmla="*/ 2147483646 h 965"/>
              <a:gd name="T2" fmla="*/ 0 w 409"/>
              <a:gd name="T3" fmla="*/ 2147483646 h 965"/>
              <a:gd name="T4" fmla="*/ 2147483646 w 409"/>
              <a:gd name="T5" fmla="*/ 2147483646 h 965"/>
              <a:gd name="T6" fmla="*/ 2147483646 w 409"/>
              <a:gd name="T7" fmla="*/ 2147483646 h 965"/>
              <a:gd name="T8" fmla="*/ 2147483646 w 409"/>
              <a:gd name="T9" fmla="*/ 2147483646 h 965"/>
              <a:gd name="T10" fmla="*/ 2147483646 w 409"/>
              <a:gd name="T11" fmla="*/ 2147483646 h 965"/>
              <a:gd name="T12" fmla="*/ 2147483646 w 409"/>
              <a:gd name="T13" fmla="*/ 2147483646 h 965"/>
              <a:gd name="T14" fmla="*/ 2147483646 w 409"/>
              <a:gd name="T15" fmla="*/ 0 h 965"/>
              <a:gd name="T16" fmla="*/ 2147483646 w 409"/>
              <a:gd name="T17" fmla="*/ 2147483646 h 965"/>
              <a:gd name="T18" fmla="*/ 2147483646 w 409"/>
              <a:gd name="T19" fmla="*/ 2147483646 h 965"/>
              <a:gd name="T20" fmla="*/ 2147483646 w 409"/>
              <a:gd name="T21" fmla="*/ 2147483646 h 965"/>
              <a:gd name="T22" fmla="*/ 2147483646 w 409"/>
              <a:gd name="T23" fmla="*/ 2147483646 h 965"/>
              <a:gd name="T24" fmla="*/ 2147483646 w 409"/>
              <a:gd name="T25" fmla="*/ 2147483646 h 965"/>
              <a:gd name="T26" fmla="*/ 2147483646 w 409"/>
              <a:gd name="T27" fmla="*/ 2147483646 h 965"/>
              <a:gd name="T28" fmla="*/ 0 w 409"/>
              <a:gd name="T29" fmla="*/ 2147483646 h 965"/>
              <a:gd name="T30" fmla="*/ 0 w 409"/>
              <a:gd name="T31" fmla="*/ 2147483646 h 96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9"/>
              <a:gd name="T49" fmla="*/ 0 h 965"/>
              <a:gd name="T50" fmla="*/ 409 w 409"/>
              <a:gd name="T51" fmla="*/ 965 h 96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9" h="965">
                <a:moveTo>
                  <a:pt x="0" y="37"/>
                </a:moveTo>
                <a:lnTo>
                  <a:pt x="0" y="964"/>
                </a:lnTo>
                <a:lnTo>
                  <a:pt x="132" y="867"/>
                </a:lnTo>
                <a:lnTo>
                  <a:pt x="204" y="815"/>
                </a:lnTo>
                <a:lnTo>
                  <a:pt x="275" y="717"/>
                </a:lnTo>
                <a:lnTo>
                  <a:pt x="346" y="658"/>
                </a:lnTo>
                <a:lnTo>
                  <a:pt x="408" y="575"/>
                </a:lnTo>
                <a:lnTo>
                  <a:pt x="408" y="0"/>
                </a:lnTo>
                <a:lnTo>
                  <a:pt x="301" y="67"/>
                </a:lnTo>
                <a:lnTo>
                  <a:pt x="239" y="112"/>
                </a:lnTo>
                <a:lnTo>
                  <a:pt x="177" y="127"/>
                </a:lnTo>
                <a:lnTo>
                  <a:pt x="106" y="127"/>
                </a:lnTo>
                <a:lnTo>
                  <a:pt x="27" y="90"/>
                </a:lnTo>
                <a:lnTo>
                  <a:pt x="27" y="52"/>
                </a:lnTo>
                <a:lnTo>
                  <a:pt x="0" y="37"/>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29" name="Freeform 25"/>
          <p:cNvSpPr>
            <a:spLocks/>
          </p:cNvSpPr>
          <p:nvPr/>
        </p:nvSpPr>
        <p:spPr bwMode="auto">
          <a:xfrm>
            <a:off x="8026400" y="1244600"/>
            <a:ext cx="1211263" cy="950913"/>
          </a:xfrm>
          <a:custGeom>
            <a:avLst/>
            <a:gdLst>
              <a:gd name="T0" fmla="*/ 0 w 739"/>
              <a:gd name="T1" fmla="*/ 2147483646 h 599"/>
              <a:gd name="T2" fmla="*/ 0 w 739"/>
              <a:gd name="T3" fmla="*/ 2147483646 h 599"/>
              <a:gd name="T4" fmla="*/ 2147483646 w 739"/>
              <a:gd name="T5" fmla="*/ 2147483646 h 599"/>
              <a:gd name="T6" fmla="*/ 2147483646 w 739"/>
              <a:gd name="T7" fmla="*/ 2147483646 h 599"/>
              <a:gd name="T8" fmla="*/ 2147483646 w 739"/>
              <a:gd name="T9" fmla="*/ 2147483646 h 599"/>
              <a:gd name="T10" fmla="*/ 2147483646 w 739"/>
              <a:gd name="T11" fmla="*/ 2147483646 h 599"/>
              <a:gd name="T12" fmla="*/ 2147483646 w 739"/>
              <a:gd name="T13" fmla="*/ 2147483646 h 599"/>
              <a:gd name="T14" fmla="*/ 2147483646 w 739"/>
              <a:gd name="T15" fmla="*/ 2147483646 h 599"/>
              <a:gd name="T16" fmla="*/ 2147483646 w 739"/>
              <a:gd name="T17" fmla="*/ 2147483646 h 599"/>
              <a:gd name="T18" fmla="*/ 2147483646 w 739"/>
              <a:gd name="T19" fmla="*/ 2147483646 h 599"/>
              <a:gd name="T20" fmla="*/ 2147483646 w 739"/>
              <a:gd name="T21" fmla="*/ 2147483646 h 599"/>
              <a:gd name="T22" fmla="*/ 2147483646 w 739"/>
              <a:gd name="T23" fmla="*/ 2147483646 h 599"/>
              <a:gd name="T24" fmla="*/ 2147483646 w 739"/>
              <a:gd name="T25" fmla="*/ 2147483646 h 599"/>
              <a:gd name="T26" fmla="*/ 2147483646 w 739"/>
              <a:gd name="T27" fmla="*/ 2147483646 h 599"/>
              <a:gd name="T28" fmla="*/ 2147483646 w 739"/>
              <a:gd name="T29" fmla="*/ 2147483646 h 599"/>
              <a:gd name="T30" fmla="*/ 2147483646 w 739"/>
              <a:gd name="T31" fmla="*/ 2147483646 h 599"/>
              <a:gd name="T32" fmla="*/ 2147483646 w 739"/>
              <a:gd name="T33" fmla="*/ 2147483646 h 599"/>
              <a:gd name="T34" fmla="*/ 2147483646 w 739"/>
              <a:gd name="T35" fmla="*/ 2147483646 h 599"/>
              <a:gd name="T36" fmla="*/ 2147483646 w 739"/>
              <a:gd name="T37" fmla="*/ 2147483646 h 599"/>
              <a:gd name="T38" fmla="*/ 2147483646 w 739"/>
              <a:gd name="T39" fmla="*/ 2147483646 h 599"/>
              <a:gd name="T40" fmla="*/ 2147483646 w 739"/>
              <a:gd name="T41" fmla="*/ 2147483646 h 599"/>
              <a:gd name="T42" fmla="*/ 2147483646 w 739"/>
              <a:gd name="T43" fmla="*/ 0 h 599"/>
              <a:gd name="T44" fmla="*/ 2147483646 w 739"/>
              <a:gd name="T45" fmla="*/ 0 h 599"/>
              <a:gd name="T46" fmla="*/ 0 w 739"/>
              <a:gd name="T47" fmla="*/ 2147483646 h 599"/>
              <a:gd name="T48" fmla="*/ 0 w 739"/>
              <a:gd name="T49" fmla="*/ 2147483646 h 59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9"/>
              <a:gd name="T76" fmla="*/ 0 h 599"/>
              <a:gd name="T77" fmla="*/ 739 w 739"/>
              <a:gd name="T78" fmla="*/ 599 h 59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9" h="599">
                <a:moveTo>
                  <a:pt x="0" y="15"/>
                </a:moveTo>
                <a:lnTo>
                  <a:pt x="0" y="598"/>
                </a:lnTo>
                <a:lnTo>
                  <a:pt x="107" y="522"/>
                </a:lnTo>
                <a:lnTo>
                  <a:pt x="160" y="479"/>
                </a:lnTo>
                <a:lnTo>
                  <a:pt x="196" y="440"/>
                </a:lnTo>
                <a:lnTo>
                  <a:pt x="321" y="374"/>
                </a:lnTo>
                <a:lnTo>
                  <a:pt x="383" y="366"/>
                </a:lnTo>
                <a:lnTo>
                  <a:pt x="436" y="336"/>
                </a:lnTo>
                <a:lnTo>
                  <a:pt x="632" y="247"/>
                </a:lnTo>
                <a:lnTo>
                  <a:pt x="720" y="210"/>
                </a:lnTo>
                <a:lnTo>
                  <a:pt x="738" y="164"/>
                </a:lnTo>
                <a:lnTo>
                  <a:pt x="712" y="149"/>
                </a:lnTo>
                <a:lnTo>
                  <a:pt x="667" y="164"/>
                </a:lnTo>
                <a:lnTo>
                  <a:pt x="561" y="164"/>
                </a:lnTo>
                <a:lnTo>
                  <a:pt x="445" y="135"/>
                </a:lnTo>
                <a:lnTo>
                  <a:pt x="409" y="97"/>
                </a:lnTo>
                <a:lnTo>
                  <a:pt x="356" y="74"/>
                </a:lnTo>
                <a:lnTo>
                  <a:pt x="294" y="82"/>
                </a:lnTo>
                <a:lnTo>
                  <a:pt x="267" y="105"/>
                </a:lnTo>
                <a:lnTo>
                  <a:pt x="196" y="97"/>
                </a:lnTo>
                <a:lnTo>
                  <a:pt x="143" y="97"/>
                </a:lnTo>
                <a:lnTo>
                  <a:pt x="63" y="0"/>
                </a:lnTo>
                <a:lnTo>
                  <a:pt x="27" y="0"/>
                </a:lnTo>
                <a:lnTo>
                  <a:pt x="0" y="15"/>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30" name="Freeform 26"/>
          <p:cNvSpPr>
            <a:spLocks/>
          </p:cNvSpPr>
          <p:nvPr/>
        </p:nvSpPr>
        <p:spPr bwMode="auto">
          <a:xfrm>
            <a:off x="4338638" y="3475038"/>
            <a:ext cx="469900" cy="741362"/>
          </a:xfrm>
          <a:custGeom>
            <a:avLst/>
            <a:gdLst>
              <a:gd name="T0" fmla="*/ 0 w 296"/>
              <a:gd name="T1" fmla="*/ 2147483646 h 467"/>
              <a:gd name="T2" fmla="*/ 0 w 296"/>
              <a:gd name="T3" fmla="*/ 2147483646 h 467"/>
              <a:gd name="T4" fmla="*/ 2147483646 w 296"/>
              <a:gd name="T5" fmla="*/ 2147483646 h 467"/>
              <a:gd name="T6" fmla="*/ 2147483646 w 296"/>
              <a:gd name="T7" fmla="*/ 2147483646 h 467"/>
              <a:gd name="T8" fmla="*/ 2147483646 w 296"/>
              <a:gd name="T9" fmla="*/ 0 h 467"/>
              <a:gd name="T10" fmla="*/ 0 w 296"/>
              <a:gd name="T11" fmla="*/ 2147483646 h 467"/>
              <a:gd name="T12" fmla="*/ 0 w 296"/>
              <a:gd name="T13" fmla="*/ 2147483646 h 467"/>
              <a:gd name="T14" fmla="*/ 0 60000 65536"/>
              <a:gd name="T15" fmla="*/ 0 60000 65536"/>
              <a:gd name="T16" fmla="*/ 0 60000 65536"/>
              <a:gd name="T17" fmla="*/ 0 60000 65536"/>
              <a:gd name="T18" fmla="*/ 0 60000 65536"/>
              <a:gd name="T19" fmla="*/ 0 60000 65536"/>
              <a:gd name="T20" fmla="*/ 0 60000 65536"/>
              <a:gd name="T21" fmla="*/ 0 w 296"/>
              <a:gd name="T22" fmla="*/ 0 h 467"/>
              <a:gd name="T23" fmla="*/ 296 w 296"/>
              <a:gd name="T24" fmla="*/ 467 h 4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6" h="467">
                <a:moveTo>
                  <a:pt x="0" y="8"/>
                </a:moveTo>
                <a:lnTo>
                  <a:pt x="0" y="466"/>
                </a:lnTo>
                <a:lnTo>
                  <a:pt x="295" y="466"/>
                </a:lnTo>
                <a:lnTo>
                  <a:pt x="295" y="39"/>
                </a:lnTo>
                <a:lnTo>
                  <a:pt x="233" y="0"/>
                </a:lnTo>
                <a:lnTo>
                  <a:pt x="0" y="8"/>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31" name="Freeform 27"/>
          <p:cNvSpPr>
            <a:spLocks/>
          </p:cNvSpPr>
          <p:nvPr/>
        </p:nvSpPr>
        <p:spPr bwMode="auto">
          <a:xfrm>
            <a:off x="3281363" y="3086100"/>
            <a:ext cx="1060450" cy="712788"/>
          </a:xfrm>
          <a:custGeom>
            <a:avLst/>
            <a:gdLst>
              <a:gd name="T0" fmla="*/ 2147483646 w 668"/>
              <a:gd name="T1" fmla="*/ 0 h 449"/>
              <a:gd name="T2" fmla="*/ 2147483646 w 668"/>
              <a:gd name="T3" fmla="*/ 2147483646 h 449"/>
              <a:gd name="T4" fmla="*/ 0 w 668"/>
              <a:gd name="T5" fmla="*/ 2147483646 h 449"/>
              <a:gd name="T6" fmla="*/ 0 w 668"/>
              <a:gd name="T7" fmla="*/ 2147483646 h 449"/>
              <a:gd name="T8" fmla="*/ 2147483646 w 668"/>
              <a:gd name="T9" fmla="*/ 2147483646 h 449"/>
              <a:gd name="T10" fmla="*/ 2147483646 w 668"/>
              <a:gd name="T11" fmla="*/ 2147483646 h 449"/>
              <a:gd name="T12" fmla="*/ 2147483646 w 668"/>
              <a:gd name="T13" fmla="*/ 2147483646 h 449"/>
              <a:gd name="T14" fmla="*/ 2147483646 w 668"/>
              <a:gd name="T15" fmla="*/ 2147483646 h 449"/>
              <a:gd name="T16" fmla="*/ 2147483646 w 668"/>
              <a:gd name="T17" fmla="*/ 2147483646 h 449"/>
              <a:gd name="T18" fmla="*/ 2147483646 w 668"/>
              <a:gd name="T19" fmla="*/ 0 h 449"/>
              <a:gd name="T20" fmla="*/ 2147483646 w 668"/>
              <a:gd name="T21" fmla="*/ 0 h 449"/>
              <a:gd name="T22" fmla="*/ 2147483646 w 66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68"/>
              <a:gd name="T37" fmla="*/ 0 h 449"/>
              <a:gd name="T38" fmla="*/ 668 w 66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68" h="449">
                <a:moveTo>
                  <a:pt x="62" y="0"/>
                </a:moveTo>
                <a:lnTo>
                  <a:pt x="71" y="53"/>
                </a:lnTo>
                <a:lnTo>
                  <a:pt x="0" y="53"/>
                </a:lnTo>
                <a:lnTo>
                  <a:pt x="0" y="336"/>
                </a:lnTo>
                <a:lnTo>
                  <a:pt x="8" y="336"/>
                </a:lnTo>
                <a:lnTo>
                  <a:pt x="8" y="448"/>
                </a:lnTo>
                <a:lnTo>
                  <a:pt x="667" y="448"/>
                </a:lnTo>
                <a:lnTo>
                  <a:pt x="667" y="38"/>
                </a:lnTo>
                <a:lnTo>
                  <a:pt x="649" y="38"/>
                </a:lnTo>
                <a:lnTo>
                  <a:pt x="658" y="0"/>
                </a:lnTo>
                <a:lnTo>
                  <a:pt x="62" y="0"/>
                </a:lnTo>
              </a:path>
            </a:pathLst>
          </a:custGeom>
          <a:solidFill>
            <a:srgbClr val="FF99FF"/>
          </a:solidFill>
          <a:ln w="9271" cap="flat" cmpd="sng">
            <a:solidFill>
              <a:srgbClr val="000000"/>
            </a:solidFill>
            <a:prstDash val="solid"/>
            <a:round/>
            <a:headEnd type="none" w="med" len="med"/>
            <a:tailEnd type="none" w="med" len="med"/>
          </a:ln>
        </p:spPr>
        <p:txBody>
          <a:bodyPr/>
          <a:lstStyle/>
          <a:p>
            <a:endParaRPr lang="en-US"/>
          </a:p>
        </p:txBody>
      </p:sp>
      <p:sp>
        <p:nvSpPr>
          <p:cNvPr id="32" name="Freeform 28"/>
          <p:cNvSpPr>
            <a:spLocks/>
          </p:cNvSpPr>
          <p:nvPr/>
        </p:nvSpPr>
        <p:spPr bwMode="auto">
          <a:xfrm>
            <a:off x="4803775" y="3536950"/>
            <a:ext cx="836613" cy="677863"/>
          </a:xfrm>
          <a:custGeom>
            <a:avLst/>
            <a:gdLst>
              <a:gd name="T0" fmla="*/ 0 w 527"/>
              <a:gd name="T1" fmla="*/ 0 h 427"/>
              <a:gd name="T2" fmla="*/ 0 w 527"/>
              <a:gd name="T3" fmla="*/ 2147483646 h 427"/>
              <a:gd name="T4" fmla="*/ 2147483646 w 527"/>
              <a:gd name="T5" fmla="*/ 2147483646 h 427"/>
              <a:gd name="T6" fmla="*/ 2147483646 w 527"/>
              <a:gd name="T7" fmla="*/ 2147483646 h 427"/>
              <a:gd name="T8" fmla="*/ 2147483646 w 527"/>
              <a:gd name="T9" fmla="*/ 2147483646 h 427"/>
              <a:gd name="T10" fmla="*/ 2147483646 w 527"/>
              <a:gd name="T11" fmla="*/ 2147483646 h 427"/>
              <a:gd name="T12" fmla="*/ 2147483646 w 527"/>
              <a:gd name="T13" fmla="*/ 2147483646 h 427"/>
              <a:gd name="T14" fmla="*/ 2147483646 w 527"/>
              <a:gd name="T15" fmla="*/ 2147483646 h 427"/>
              <a:gd name="T16" fmla="*/ 2147483646 w 527"/>
              <a:gd name="T17" fmla="*/ 2147483646 h 427"/>
              <a:gd name="T18" fmla="*/ 2147483646 w 527"/>
              <a:gd name="T19" fmla="*/ 2147483646 h 427"/>
              <a:gd name="T20" fmla="*/ 2147483646 w 527"/>
              <a:gd name="T21" fmla="*/ 2147483646 h 427"/>
              <a:gd name="T22" fmla="*/ 2147483646 w 527"/>
              <a:gd name="T23" fmla="*/ 2147483646 h 427"/>
              <a:gd name="T24" fmla="*/ 2147483646 w 527"/>
              <a:gd name="T25" fmla="*/ 2147483646 h 427"/>
              <a:gd name="T26" fmla="*/ 2147483646 w 527"/>
              <a:gd name="T27" fmla="*/ 2147483646 h 427"/>
              <a:gd name="T28" fmla="*/ 2147483646 w 527"/>
              <a:gd name="T29" fmla="*/ 2147483646 h 427"/>
              <a:gd name="T30" fmla="*/ 2147483646 w 527"/>
              <a:gd name="T31" fmla="*/ 2147483646 h 427"/>
              <a:gd name="T32" fmla="*/ 2147483646 w 527"/>
              <a:gd name="T33" fmla="*/ 2147483646 h 427"/>
              <a:gd name="T34" fmla="*/ 2147483646 w 527"/>
              <a:gd name="T35" fmla="*/ 2147483646 h 427"/>
              <a:gd name="T36" fmla="*/ 2147483646 w 527"/>
              <a:gd name="T37" fmla="*/ 2147483646 h 427"/>
              <a:gd name="T38" fmla="*/ 2147483646 w 527"/>
              <a:gd name="T39" fmla="*/ 2147483646 h 427"/>
              <a:gd name="T40" fmla="*/ 2147483646 w 527"/>
              <a:gd name="T41" fmla="*/ 2147483646 h 427"/>
              <a:gd name="T42" fmla="*/ 2147483646 w 527"/>
              <a:gd name="T43" fmla="*/ 2147483646 h 427"/>
              <a:gd name="T44" fmla="*/ 2147483646 w 527"/>
              <a:gd name="T45" fmla="*/ 2147483646 h 427"/>
              <a:gd name="T46" fmla="*/ 2147483646 w 527"/>
              <a:gd name="T47" fmla="*/ 2147483646 h 427"/>
              <a:gd name="T48" fmla="*/ 0 w 527"/>
              <a:gd name="T49" fmla="*/ 0 h 427"/>
              <a:gd name="T50" fmla="*/ 0 w 527"/>
              <a:gd name="T51" fmla="*/ 0 h 42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7"/>
              <a:gd name="T79" fmla="*/ 0 h 427"/>
              <a:gd name="T80" fmla="*/ 527 w 527"/>
              <a:gd name="T81" fmla="*/ 427 h 42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7" h="427">
                <a:moveTo>
                  <a:pt x="0" y="0"/>
                </a:moveTo>
                <a:lnTo>
                  <a:pt x="0" y="426"/>
                </a:lnTo>
                <a:lnTo>
                  <a:pt x="223" y="426"/>
                </a:lnTo>
                <a:lnTo>
                  <a:pt x="169" y="381"/>
                </a:lnTo>
                <a:lnTo>
                  <a:pt x="285" y="388"/>
                </a:lnTo>
                <a:lnTo>
                  <a:pt x="285" y="381"/>
                </a:lnTo>
                <a:lnTo>
                  <a:pt x="526" y="381"/>
                </a:lnTo>
                <a:lnTo>
                  <a:pt x="526" y="269"/>
                </a:lnTo>
                <a:lnTo>
                  <a:pt x="499" y="269"/>
                </a:lnTo>
                <a:lnTo>
                  <a:pt x="499" y="142"/>
                </a:lnTo>
                <a:lnTo>
                  <a:pt x="178" y="142"/>
                </a:lnTo>
                <a:lnTo>
                  <a:pt x="169" y="142"/>
                </a:lnTo>
                <a:lnTo>
                  <a:pt x="169" y="113"/>
                </a:lnTo>
                <a:lnTo>
                  <a:pt x="160" y="113"/>
                </a:lnTo>
                <a:lnTo>
                  <a:pt x="151" y="82"/>
                </a:lnTo>
                <a:lnTo>
                  <a:pt x="169" y="82"/>
                </a:lnTo>
                <a:lnTo>
                  <a:pt x="169" y="74"/>
                </a:lnTo>
                <a:lnTo>
                  <a:pt x="178" y="67"/>
                </a:lnTo>
                <a:lnTo>
                  <a:pt x="178" y="45"/>
                </a:lnTo>
                <a:lnTo>
                  <a:pt x="169" y="38"/>
                </a:lnTo>
                <a:lnTo>
                  <a:pt x="134" y="8"/>
                </a:lnTo>
                <a:lnTo>
                  <a:pt x="90" y="8"/>
                </a:lnTo>
                <a:lnTo>
                  <a:pt x="80" y="23"/>
                </a:lnTo>
                <a:lnTo>
                  <a:pt x="45" y="15"/>
                </a:lnTo>
                <a:lnTo>
                  <a:pt x="0"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33" name="Freeform 29"/>
          <p:cNvSpPr>
            <a:spLocks/>
          </p:cNvSpPr>
          <p:nvPr/>
        </p:nvSpPr>
        <p:spPr bwMode="auto">
          <a:xfrm>
            <a:off x="5072063" y="4141788"/>
            <a:ext cx="568325" cy="333375"/>
          </a:xfrm>
          <a:custGeom>
            <a:avLst/>
            <a:gdLst>
              <a:gd name="T0" fmla="*/ 0 w 358"/>
              <a:gd name="T1" fmla="*/ 0 h 210"/>
              <a:gd name="T2" fmla="*/ 2147483646 w 358"/>
              <a:gd name="T3" fmla="*/ 2147483646 h 210"/>
              <a:gd name="T4" fmla="*/ 2147483646 w 358"/>
              <a:gd name="T5" fmla="*/ 2147483646 h 210"/>
              <a:gd name="T6" fmla="*/ 2147483646 w 358"/>
              <a:gd name="T7" fmla="*/ 2147483646 h 210"/>
              <a:gd name="T8" fmla="*/ 2147483646 w 358"/>
              <a:gd name="T9" fmla="*/ 2147483646 h 210"/>
              <a:gd name="T10" fmla="*/ 2147483646 w 358"/>
              <a:gd name="T11" fmla="*/ 2147483646 h 210"/>
              <a:gd name="T12" fmla="*/ 2147483646 w 358"/>
              <a:gd name="T13" fmla="*/ 2147483646 h 210"/>
              <a:gd name="T14" fmla="*/ 2147483646 w 358"/>
              <a:gd name="T15" fmla="*/ 2147483646 h 210"/>
              <a:gd name="T16" fmla="*/ 2147483646 w 358"/>
              <a:gd name="T17" fmla="*/ 2147483646 h 210"/>
              <a:gd name="T18" fmla="*/ 2147483646 w 358"/>
              <a:gd name="T19" fmla="*/ 2147483646 h 210"/>
              <a:gd name="T20" fmla="*/ 2147483646 w 358"/>
              <a:gd name="T21" fmla="*/ 0 h 210"/>
              <a:gd name="T22" fmla="*/ 0 w 358"/>
              <a:gd name="T23" fmla="*/ 0 h 210"/>
              <a:gd name="T24" fmla="*/ 0 w 358"/>
              <a:gd name="T25" fmla="*/ 0 h 2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8"/>
              <a:gd name="T40" fmla="*/ 0 h 210"/>
              <a:gd name="T41" fmla="*/ 358 w 358"/>
              <a:gd name="T42" fmla="*/ 210 h 21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8" h="210">
                <a:moveTo>
                  <a:pt x="0" y="0"/>
                </a:moveTo>
                <a:lnTo>
                  <a:pt x="54" y="45"/>
                </a:lnTo>
                <a:lnTo>
                  <a:pt x="54" y="52"/>
                </a:lnTo>
                <a:lnTo>
                  <a:pt x="54" y="75"/>
                </a:lnTo>
                <a:lnTo>
                  <a:pt x="98" y="112"/>
                </a:lnTo>
                <a:lnTo>
                  <a:pt x="89" y="127"/>
                </a:lnTo>
                <a:lnTo>
                  <a:pt x="98" y="142"/>
                </a:lnTo>
                <a:lnTo>
                  <a:pt x="107" y="194"/>
                </a:lnTo>
                <a:lnTo>
                  <a:pt x="133" y="209"/>
                </a:lnTo>
                <a:lnTo>
                  <a:pt x="357" y="201"/>
                </a:lnTo>
                <a:lnTo>
                  <a:pt x="357" y="0"/>
                </a:lnTo>
                <a:lnTo>
                  <a:pt x="0" y="0"/>
                </a:lnTo>
              </a:path>
            </a:pathLst>
          </a:custGeom>
          <a:solidFill>
            <a:srgbClr val="FF99FF"/>
          </a:solidFill>
          <a:ln w="9144" cap="flat" cmpd="sng">
            <a:solidFill>
              <a:srgbClr val="000000"/>
            </a:solidFill>
            <a:prstDash val="solid"/>
            <a:round/>
            <a:headEnd type="none" w="med" len="med"/>
            <a:tailEnd type="none" w="med" len="med"/>
          </a:ln>
        </p:spPr>
        <p:txBody>
          <a:bodyPr/>
          <a:lstStyle/>
          <a:p>
            <a:endParaRPr lang="en-US"/>
          </a:p>
        </p:txBody>
      </p:sp>
      <p:sp>
        <p:nvSpPr>
          <p:cNvPr id="34" name="Freeform 30"/>
          <p:cNvSpPr>
            <a:spLocks/>
          </p:cNvSpPr>
          <p:nvPr/>
        </p:nvSpPr>
        <p:spPr bwMode="auto">
          <a:xfrm>
            <a:off x="5243513" y="4457700"/>
            <a:ext cx="608012" cy="373063"/>
          </a:xfrm>
          <a:custGeom>
            <a:avLst/>
            <a:gdLst>
              <a:gd name="T0" fmla="*/ 0 w 383"/>
              <a:gd name="T1" fmla="*/ 2147483646 h 235"/>
              <a:gd name="T2" fmla="*/ 2147483646 w 383"/>
              <a:gd name="T3" fmla="*/ 2147483646 h 235"/>
              <a:gd name="T4" fmla="*/ 2147483646 w 383"/>
              <a:gd name="T5" fmla="*/ 2147483646 h 235"/>
              <a:gd name="T6" fmla="*/ 2147483646 w 383"/>
              <a:gd name="T7" fmla="*/ 2147483646 h 235"/>
              <a:gd name="T8" fmla="*/ 2147483646 w 383"/>
              <a:gd name="T9" fmla="*/ 2147483646 h 235"/>
              <a:gd name="T10" fmla="*/ 2147483646 w 383"/>
              <a:gd name="T11" fmla="*/ 2147483646 h 235"/>
              <a:gd name="T12" fmla="*/ 2147483646 w 383"/>
              <a:gd name="T13" fmla="*/ 2147483646 h 235"/>
              <a:gd name="T14" fmla="*/ 2147483646 w 383"/>
              <a:gd name="T15" fmla="*/ 2147483646 h 235"/>
              <a:gd name="T16" fmla="*/ 2147483646 w 383"/>
              <a:gd name="T17" fmla="*/ 2147483646 h 235"/>
              <a:gd name="T18" fmla="*/ 2147483646 w 383"/>
              <a:gd name="T19" fmla="*/ 2147483646 h 235"/>
              <a:gd name="T20" fmla="*/ 2147483646 w 383"/>
              <a:gd name="T21" fmla="*/ 2147483646 h 235"/>
              <a:gd name="T22" fmla="*/ 2147483646 w 383"/>
              <a:gd name="T23" fmla="*/ 2147483646 h 235"/>
              <a:gd name="T24" fmla="*/ 2147483646 w 383"/>
              <a:gd name="T25" fmla="*/ 2147483646 h 235"/>
              <a:gd name="T26" fmla="*/ 2147483646 w 383"/>
              <a:gd name="T27" fmla="*/ 2147483646 h 235"/>
              <a:gd name="T28" fmla="*/ 2147483646 w 383"/>
              <a:gd name="T29" fmla="*/ 2147483646 h 235"/>
              <a:gd name="T30" fmla="*/ 2147483646 w 383"/>
              <a:gd name="T31" fmla="*/ 0 h 235"/>
              <a:gd name="T32" fmla="*/ 0 w 383"/>
              <a:gd name="T33" fmla="*/ 2147483646 h 235"/>
              <a:gd name="T34" fmla="*/ 0 w 383"/>
              <a:gd name="T35" fmla="*/ 2147483646 h 23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83"/>
              <a:gd name="T55" fmla="*/ 0 h 235"/>
              <a:gd name="T56" fmla="*/ 383 w 383"/>
              <a:gd name="T57" fmla="*/ 235 h 23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83" h="235">
                <a:moveTo>
                  <a:pt x="0" y="9"/>
                </a:moveTo>
                <a:lnTo>
                  <a:pt x="10" y="38"/>
                </a:lnTo>
                <a:lnTo>
                  <a:pt x="10" y="53"/>
                </a:lnTo>
                <a:lnTo>
                  <a:pt x="56" y="83"/>
                </a:lnTo>
                <a:lnTo>
                  <a:pt x="82" y="114"/>
                </a:lnTo>
                <a:lnTo>
                  <a:pt x="127" y="136"/>
                </a:lnTo>
                <a:lnTo>
                  <a:pt x="155" y="136"/>
                </a:lnTo>
                <a:lnTo>
                  <a:pt x="181" y="167"/>
                </a:lnTo>
                <a:lnTo>
                  <a:pt x="200" y="174"/>
                </a:lnTo>
                <a:lnTo>
                  <a:pt x="228" y="197"/>
                </a:lnTo>
                <a:lnTo>
                  <a:pt x="237" y="204"/>
                </a:lnTo>
                <a:lnTo>
                  <a:pt x="309" y="197"/>
                </a:lnTo>
                <a:lnTo>
                  <a:pt x="309" y="212"/>
                </a:lnTo>
                <a:lnTo>
                  <a:pt x="355" y="204"/>
                </a:lnTo>
                <a:lnTo>
                  <a:pt x="382" y="234"/>
                </a:lnTo>
                <a:lnTo>
                  <a:pt x="382" y="0"/>
                </a:lnTo>
                <a:lnTo>
                  <a:pt x="0" y="9"/>
                </a:lnTo>
              </a:path>
            </a:pathLst>
          </a:custGeom>
          <a:solidFill>
            <a:srgbClr val="99CCFF"/>
          </a:solidFill>
          <a:ln w="9144" cap="flat" cmpd="sng">
            <a:solidFill>
              <a:srgbClr val="000000"/>
            </a:solidFill>
            <a:prstDash val="solid"/>
            <a:round/>
            <a:headEnd type="none" w="med" len="med"/>
            <a:tailEnd type="none" w="med" len="med"/>
          </a:ln>
        </p:spPr>
        <p:txBody>
          <a:bodyPr/>
          <a:lstStyle/>
          <a:p>
            <a:endParaRPr lang="en-US"/>
          </a:p>
        </p:txBody>
      </p:sp>
      <p:sp>
        <p:nvSpPr>
          <p:cNvPr id="35" name="Freeform 31"/>
          <p:cNvSpPr>
            <a:spLocks/>
          </p:cNvSpPr>
          <p:nvPr/>
        </p:nvSpPr>
        <p:spPr bwMode="auto">
          <a:xfrm>
            <a:off x="5157788" y="4627563"/>
            <a:ext cx="693737" cy="523875"/>
          </a:xfrm>
          <a:custGeom>
            <a:avLst/>
            <a:gdLst>
              <a:gd name="T0" fmla="*/ 0 w 437"/>
              <a:gd name="T1" fmla="*/ 2147483646 h 330"/>
              <a:gd name="T2" fmla="*/ 0 w 437"/>
              <a:gd name="T3" fmla="*/ 2147483646 h 330"/>
              <a:gd name="T4" fmla="*/ 2147483646 w 437"/>
              <a:gd name="T5" fmla="*/ 2147483646 h 330"/>
              <a:gd name="T6" fmla="*/ 2147483646 w 437"/>
              <a:gd name="T7" fmla="*/ 2147483646 h 330"/>
              <a:gd name="T8" fmla="*/ 2147483646 w 437"/>
              <a:gd name="T9" fmla="*/ 2147483646 h 330"/>
              <a:gd name="T10" fmla="*/ 2147483646 w 437"/>
              <a:gd name="T11" fmla="*/ 2147483646 h 330"/>
              <a:gd name="T12" fmla="*/ 2147483646 w 437"/>
              <a:gd name="T13" fmla="*/ 2147483646 h 330"/>
              <a:gd name="T14" fmla="*/ 2147483646 w 437"/>
              <a:gd name="T15" fmla="*/ 2147483646 h 330"/>
              <a:gd name="T16" fmla="*/ 2147483646 w 437"/>
              <a:gd name="T17" fmla="*/ 2147483646 h 330"/>
              <a:gd name="T18" fmla="*/ 2147483646 w 437"/>
              <a:gd name="T19" fmla="*/ 2147483646 h 330"/>
              <a:gd name="T20" fmla="*/ 2147483646 w 437"/>
              <a:gd name="T21" fmla="*/ 2147483646 h 330"/>
              <a:gd name="T22" fmla="*/ 2147483646 w 437"/>
              <a:gd name="T23" fmla="*/ 2147483646 h 330"/>
              <a:gd name="T24" fmla="*/ 2147483646 w 437"/>
              <a:gd name="T25" fmla="*/ 2147483646 h 330"/>
              <a:gd name="T26" fmla="*/ 2147483646 w 437"/>
              <a:gd name="T27" fmla="*/ 2147483646 h 330"/>
              <a:gd name="T28" fmla="*/ 2147483646 w 437"/>
              <a:gd name="T29" fmla="*/ 2147483646 h 330"/>
              <a:gd name="T30" fmla="*/ 2147483646 w 437"/>
              <a:gd name="T31" fmla="*/ 2147483646 h 330"/>
              <a:gd name="T32" fmla="*/ 2147483646 w 437"/>
              <a:gd name="T33" fmla="*/ 2147483646 h 330"/>
              <a:gd name="T34" fmla="*/ 2147483646 w 437"/>
              <a:gd name="T35" fmla="*/ 0 h 330"/>
              <a:gd name="T36" fmla="*/ 2147483646 w 437"/>
              <a:gd name="T37" fmla="*/ 0 h 330"/>
              <a:gd name="T38" fmla="*/ 2147483646 w 437"/>
              <a:gd name="T39" fmla="*/ 2147483646 h 330"/>
              <a:gd name="T40" fmla="*/ 2147483646 w 437"/>
              <a:gd name="T41" fmla="*/ 2147483646 h 330"/>
              <a:gd name="T42" fmla="*/ 2147483646 w 437"/>
              <a:gd name="T43" fmla="*/ 2147483646 h 330"/>
              <a:gd name="T44" fmla="*/ 2147483646 w 437"/>
              <a:gd name="T45" fmla="*/ 2147483646 h 330"/>
              <a:gd name="T46" fmla="*/ 2147483646 w 437"/>
              <a:gd name="T47" fmla="*/ 2147483646 h 330"/>
              <a:gd name="T48" fmla="*/ 2147483646 w 437"/>
              <a:gd name="T49" fmla="*/ 2147483646 h 330"/>
              <a:gd name="T50" fmla="*/ 2147483646 w 437"/>
              <a:gd name="T51" fmla="*/ 2147483646 h 330"/>
              <a:gd name="T52" fmla="*/ 2147483646 w 437"/>
              <a:gd name="T53" fmla="*/ 2147483646 h 330"/>
              <a:gd name="T54" fmla="*/ 0 w 437"/>
              <a:gd name="T55" fmla="*/ 2147483646 h 330"/>
              <a:gd name="T56" fmla="*/ 0 w 437"/>
              <a:gd name="T57" fmla="*/ 2147483646 h 3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37"/>
              <a:gd name="T88" fmla="*/ 0 h 330"/>
              <a:gd name="T89" fmla="*/ 437 w 437"/>
              <a:gd name="T90" fmla="*/ 330 h 3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37" h="330">
                <a:moveTo>
                  <a:pt x="0" y="105"/>
                </a:moveTo>
                <a:lnTo>
                  <a:pt x="0" y="329"/>
                </a:lnTo>
                <a:lnTo>
                  <a:pt x="285" y="329"/>
                </a:lnTo>
                <a:lnTo>
                  <a:pt x="285" y="306"/>
                </a:lnTo>
                <a:lnTo>
                  <a:pt x="293" y="314"/>
                </a:lnTo>
                <a:lnTo>
                  <a:pt x="293" y="231"/>
                </a:lnTo>
                <a:lnTo>
                  <a:pt x="364" y="180"/>
                </a:lnTo>
                <a:lnTo>
                  <a:pt x="364" y="165"/>
                </a:lnTo>
                <a:lnTo>
                  <a:pt x="436" y="119"/>
                </a:lnTo>
                <a:lnTo>
                  <a:pt x="400" y="97"/>
                </a:lnTo>
                <a:lnTo>
                  <a:pt x="364" y="97"/>
                </a:lnTo>
                <a:lnTo>
                  <a:pt x="364" y="90"/>
                </a:lnTo>
                <a:lnTo>
                  <a:pt x="293" y="97"/>
                </a:lnTo>
                <a:lnTo>
                  <a:pt x="266" y="75"/>
                </a:lnTo>
                <a:lnTo>
                  <a:pt x="213" y="30"/>
                </a:lnTo>
                <a:lnTo>
                  <a:pt x="195" y="23"/>
                </a:lnTo>
                <a:lnTo>
                  <a:pt x="178" y="23"/>
                </a:lnTo>
                <a:lnTo>
                  <a:pt x="133" y="0"/>
                </a:lnTo>
                <a:lnTo>
                  <a:pt x="116" y="0"/>
                </a:lnTo>
                <a:lnTo>
                  <a:pt x="106" y="30"/>
                </a:lnTo>
                <a:lnTo>
                  <a:pt x="97" y="30"/>
                </a:lnTo>
                <a:lnTo>
                  <a:pt x="89" y="45"/>
                </a:lnTo>
                <a:lnTo>
                  <a:pt x="71" y="82"/>
                </a:lnTo>
                <a:lnTo>
                  <a:pt x="53" y="82"/>
                </a:lnTo>
                <a:lnTo>
                  <a:pt x="53" y="75"/>
                </a:lnTo>
                <a:lnTo>
                  <a:pt x="9" y="75"/>
                </a:lnTo>
                <a:lnTo>
                  <a:pt x="17" y="90"/>
                </a:lnTo>
                <a:lnTo>
                  <a:pt x="0" y="105"/>
                </a:lnTo>
              </a:path>
            </a:pathLst>
          </a:custGeom>
          <a:solidFill>
            <a:srgbClr val="FF99FF"/>
          </a:solidFill>
          <a:ln w="9144" cap="flat" cmpd="sng">
            <a:solidFill>
              <a:srgbClr val="000000"/>
            </a:solidFill>
            <a:prstDash val="solid"/>
            <a:round/>
            <a:headEnd type="none" w="med" len="med"/>
            <a:tailEnd type="none" w="med" len="med"/>
          </a:ln>
        </p:spPr>
        <p:txBody>
          <a:bodyPr/>
          <a:lstStyle/>
          <a:p>
            <a:endParaRPr lang="en-US"/>
          </a:p>
        </p:txBody>
      </p:sp>
      <p:sp>
        <p:nvSpPr>
          <p:cNvPr id="36" name="Freeform 32"/>
          <p:cNvSpPr>
            <a:spLocks/>
          </p:cNvSpPr>
          <p:nvPr/>
        </p:nvSpPr>
        <p:spPr bwMode="auto">
          <a:xfrm>
            <a:off x="3295650" y="3797300"/>
            <a:ext cx="454025" cy="428625"/>
          </a:xfrm>
          <a:custGeom>
            <a:avLst/>
            <a:gdLst>
              <a:gd name="T0" fmla="*/ 2147483646 w 286"/>
              <a:gd name="T1" fmla="*/ 0 h 270"/>
              <a:gd name="T2" fmla="*/ 0 w 286"/>
              <a:gd name="T3" fmla="*/ 2147483646 h 270"/>
              <a:gd name="T4" fmla="*/ 2147483646 w 286"/>
              <a:gd name="T5" fmla="*/ 2147483646 h 270"/>
              <a:gd name="T6" fmla="*/ 2147483646 w 286"/>
              <a:gd name="T7" fmla="*/ 0 h 270"/>
              <a:gd name="T8" fmla="*/ 2147483646 w 286"/>
              <a:gd name="T9" fmla="*/ 0 h 270"/>
              <a:gd name="T10" fmla="*/ 2147483646 w 286"/>
              <a:gd name="T11" fmla="*/ 0 h 270"/>
              <a:gd name="T12" fmla="*/ 0 60000 65536"/>
              <a:gd name="T13" fmla="*/ 0 60000 65536"/>
              <a:gd name="T14" fmla="*/ 0 60000 65536"/>
              <a:gd name="T15" fmla="*/ 0 60000 65536"/>
              <a:gd name="T16" fmla="*/ 0 60000 65536"/>
              <a:gd name="T17" fmla="*/ 0 60000 65536"/>
              <a:gd name="T18" fmla="*/ 0 w 286"/>
              <a:gd name="T19" fmla="*/ 0 h 270"/>
              <a:gd name="T20" fmla="*/ 286 w 286"/>
              <a:gd name="T21" fmla="*/ 270 h 270"/>
            </a:gdLst>
            <a:ahLst/>
            <a:cxnLst>
              <a:cxn ang="T12">
                <a:pos x="T0" y="T1"/>
              </a:cxn>
              <a:cxn ang="T13">
                <a:pos x="T2" y="T3"/>
              </a:cxn>
              <a:cxn ang="T14">
                <a:pos x="T4" y="T5"/>
              </a:cxn>
              <a:cxn ang="T15">
                <a:pos x="T6" y="T7"/>
              </a:cxn>
              <a:cxn ang="T16">
                <a:pos x="T8" y="T9"/>
              </a:cxn>
              <a:cxn ang="T17">
                <a:pos x="T10" y="T11"/>
              </a:cxn>
            </a:cxnLst>
            <a:rect l="T18" t="T19" r="T20" b="T21"/>
            <a:pathLst>
              <a:path w="286" h="270">
                <a:moveTo>
                  <a:pt x="8" y="0"/>
                </a:moveTo>
                <a:lnTo>
                  <a:pt x="0" y="269"/>
                </a:lnTo>
                <a:lnTo>
                  <a:pt x="285" y="269"/>
                </a:lnTo>
                <a:lnTo>
                  <a:pt x="285" y="0"/>
                </a:lnTo>
                <a:lnTo>
                  <a:pt x="8"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37" name="Freeform 33"/>
          <p:cNvSpPr>
            <a:spLocks/>
          </p:cNvSpPr>
          <p:nvPr/>
        </p:nvSpPr>
        <p:spPr bwMode="auto">
          <a:xfrm>
            <a:off x="3748088" y="3797300"/>
            <a:ext cx="592137" cy="428625"/>
          </a:xfrm>
          <a:custGeom>
            <a:avLst/>
            <a:gdLst>
              <a:gd name="T0" fmla="*/ 0 w 373"/>
              <a:gd name="T1" fmla="*/ 0 h 270"/>
              <a:gd name="T2" fmla="*/ 0 w 373"/>
              <a:gd name="T3" fmla="*/ 2147483646 h 270"/>
              <a:gd name="T4" fmla="*/ 2147483646 w 373"/>
              <a:gd name="T5" fmla="*/ 2147483646 h 270"/>
              <a:gd name="T6" fmla="*/ 2147483646 w 373"/>
              <a:gd name="T7" fmla="*/ 0 h 270"/>
              <a:gd name="T8" fmla="*/ 0 w 373"/>
              <a:gd name="T9" fmla="*/ 0 h 270"/>
              <a:gd name="T10" fmla="*/ 0 w 373"/>
              <a:gd name="T11" fmla="*/ 0 h 270"/>
              <a:gd name="T12" fmla="*/ 0 60000 65536"/>
              <a:gd name="T13" fmla="*/ 0 60000 65536"/>
              <a:gd name="T14" fmla="*/ 0 60000 65536"/>
              <a:gd name="T15" fmla="*/ 0 60000 65536"/>
              <a:gd name="T16" fmla="*/ 0 60000 65536"/>
              <a:gd name="T17" fmla="*/ 0 60000 65536"/>
              <a:gd name="T18" fmla="*/ 0 w 373"/>
              <a:gd name="T19" fmla="*/ 0 h 270"/>
              <a:gd name="T20" fmla="*/ 373 w 373"/>
              <a:gd name="T21" fmla="*/ 270 h 270"/>
            </a:gdLst>
            <a:ahLst/>
            <a:cxnLst>
              <a:cxn ang="T12">
                <a:pos x="T0" y="T1"/>
              </a:cxn>
              <a:cxn ang="T13">
                <a:pos x="T2" y="T3"/>
              </a:cxn>
              <a:cxn ang="T14">
                <a:pos x="T4" y="T5"/>
              </a:cxn>
              <a:cxn ang="T15">
                <a:pos x="T6" y="T7"/>
              </a:cxn>
              <a:cxn ang="T16">
                <a:pos x="T8" y="T9"/>
              </a:cxn>
              <a:cxn ang="T17">
                <a:pos x="T10" y="T11"/>
              </a:cxn>
            </a:cxnLst>
            <a:rect l="T18" t="T19" r="T20" b="T21"/>
            <a:pathLst>
              <a:path w="373" h="270">
                <a:moveTo>
                  <a:pt x="0" y="0"/>
                </a:moveTo>
                <a:lnTo>
                  <a:pt x="0" y="269"/>
                </a:lnTo>
                <a:lnTo>
                  <a:pt x="372" y="262"/>
                </a:lnTo>
                <a:lnTo>
                  <a:pt x="372" y="0"/>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38" name="Freeform 34"/>
          <p:cNvSpPr>
            <a:spLocks/>
          </p:cNvSpPr>
          <p:nvPr/>
        </p:nvSpPr>
        <p:spPr bwMode="auto">
          <a:xfrm>
            <a:off x="5383213" y="5149850"/>
            <a:ext cx="468312" cy="381000"/>
          </a:xfrm>
          <a:custGeom>
            <a:avLst/>
            <a:gdLst>
              <a:gd name="T0" fmla="*/ 0 w 295"/>
              <a:gd name="T1" fmla="*/ 0 h 240"/>
              <a:gd name="T2" fmla="*/ 2147483646 w 295"/>
              <a:gd name="T3" fmla="*/ 2147483646 h 240"/>
              <a:gd name="T4" fmla="*/ 2147483646 w 295"/>
              <a:gd name="T5" fmla="*/ 2147483646 h 240"/>
              <a:gd name="T6" fmla="*/ 2147483646 w 295"/>
              <a:gd name="T7" fmla="*/ 2147483646 h 240"/>
              <a:gd name="T8" fmla="*/ 2147483646 w 295"/>
              <a:gd name="T9" fmla="*/ 2147483646 h 240"/>
              <a:gd name="T10" fmla="*/ 2147483646 w 295"/>
              <a:gd name="T11" fmla="*/ 2147483646 h 240"/>
              <a:gd name="T12" fmla="*/ 2147483646 w 295"/>
              <a:gd name="T13" fmla="*/ 2147483646 h 240"/>
              <a:gd name="T14" fmla="*/ 2147483646 w 295"/>
              <a:gd name="T15" fmla="*/ 2147483646 h 240"/>
              <a:gd name="T16" fmla="*/ 2147483646 w 295"/>
              <a:gd name="T17" fmla="*/ 2147483646 h 240"/>
              <a:gd name="T18" fmla="*/ 2147483646 w 295"/>
              <a:gd name="T19" fmla="*/ 2147483646 h 240"/>
              <a:gd name="T20" fmla="*/ 2147483646 w 295"/>
              <a:gd name="T21" fmla="*/ 2147483646 h 240"/>
              <a:gd name="T22" fmla="*/ 2147483646 w 295"/>
              <a:gd name="T23" fmla="*/ 2147483646 h 240"/>
              <a:gd name="T24" fmla="*/ 2147483646 w 295"/>
              <a:gd name="T25" fmla="*/ 2147483646 h 240"/>
              <a:gd name="T26" fmla="*/ 2147483646 w 295"/>
              <a:gd name="T27" fmla="*/ 2147483646 h 240"/>
              <a:gd name="T28" fmla="*/ 2147483646 w 295"/>
              <a:gd name="T29" fmla="*/ 2147483646 h 240"/>
              <a:gd name="T30" fmla="*/ 2147483646 w 295"/>
              <a:gd name="T31" fmla="*/ 2147483646 h 240"/>
              <a:gd name="T32" fmla="*/ 2147483646 w 295"/>
              <a:gd name="T33" fmla="*/ 0 h 240"/>
              <a:gd name="T34" fmla="*/ 0 w 295"/>
              <a:gd name="T35" fmla="*/ 0 h 240"/>
              <a:gd name="T36" fmla="*/ 0 w 295"/>
              <a:gd name="T37" fmla="*/ 0 h 24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95"/>
              <a:gd name="T58" fmla="*/ 0 h 240"/>
              <a:gd name="T59" fmla="*/ 295 w 295"/>
              <a:gd name="T60" fmla="*/ 240 h 24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95" h="240">
                <a:moveTo>
                  <a:pt x="0" y="0"/>
                </a:moveTo>
                <a:lnTo>
                  <a:pt x="8" y="188"/>
                </a:lnTo>
                <a:lnTo>
                  <a:pt x="71" y="188"/>
                </a:lnTo>
                <a:lnTo>
                  <a:pt x="71" y="216"/>
                </a:lnTo>
                <a:lnTo>
                  <a:pt x="151" y="209"/>
                </a:lnTo>
                <a:lnTo>
                  <a:pt x="143" y="232"/>
                </a:lnTo>
                <a:lnTo>
                  <a:pt x="170" y="239"/>
                </a:lnTo>
                <a:lnTo>
                  <a:pt x="178" y="232"/>
                </a:lnTo>
                <a:lnTo>
                  <a:pt x="204" y="216"/>
                </a:lnTo>
                <a:lnTo>
                  <a:pt x="231" y="203"/>
                </a:lnTo>
                <a:lnTo>
                  <a:pt x="231" y="150"/>
                </a:lnTo>
                <a:lnTo>
                  <a:pt x="258" y="157"/>
                </a:lnTo>
                <a:lnTo>
                  <a:pt x="267" y="128"/>
                </a:lnTo>
                <a:lnTo>
                  <a:pt x="294" y="128"/>
                </a:lnTo>
                <a:lnTo>
                  <a:pt x="294" y="60"/>
                </a:lnTo>
                <a:lnTo>
                  <a:pt x="143" y="53"/>
                </a:lnTo>
                <a:lnTo>
                  <a:pt x="143" y="0"/>
                </a:lnTo>
                <a:lnTo>
                  <a:pt x="0" y="0"/>
                </a:lnTo>
              </a:path>
            </a:pathLst>
          </a:custGeom>
          <a:solidFill>
            <a:srgbClr val="99CCFF"/>
          </a:solidFill>
          <a:ln w="9144" cap="flat" cmpd="sng">
            <a:solidFill>
              <a:srgbClr val="000000"/>
            </a:solidFill>
            <a:prstDash val="solid"/>
            <a:round/>
            <a:headEnd type="none" w="med" len="med"/>
            <a:tailEnd type="none" w="med" len="med"/>
          </a:ln>
        </p:spPr>
        <p:txBody>
          <a:bodyPr/>
          <a:lstStyle/>
          <a:p>
            <a:endParaRPr lang="en-US"/>
          </a:p>
        </p:txBody>
      </p:sp>
      <p:sp>
        <p:nvSpPr>
          <p:cNvPr id="39" name="Freeform 35"/>
          <p:cNvSpPr>
            <a:spLocks/>
          </p:cNvSpPr>
          <p:nvPr/>
        </p:nvSpPr>
        <p:spPr bwMode="auto">
          <a:xfrm>
            <a:off x="4930775" y="5149850"/>
            <a:ext cx="466725" cy="392113"/>
          </a:xfrm>
          <a:custGeom>
            <a:avLst/>
            <a:gdLst>
              <a:gd name="T0" fmla="*/ 0 w 294"/>
              <a:gd name="T1" fmla="*/ 0 h 247"/>
              <a:gd name="T2" fmla="*/ 0 w 294"/>
              <a:gd name="T3" fmla="*/ 2147483646 h 247"/>
              <a:gd name="T4" fmla="*/ 2147483646 w 294"/>
              <a:gd name="T5" fmla="*/ 2147483646 h 247"/>
              <a:gd name="T6" fmla="*/ 2147483646 w 294"/>
              <a:gd name="T7" fmla="*/ 2147483646 h 247"/>
              <a:gd name="T8" fmla="*/ 2147483646 w 294"/>
              <a:gd name="T9" fmla="*/ 2147483646 h 247"/>
              <a:gd name="T10" fmla="*/ 2147483646 w 294"/>
              <a:gd name="T11" fmla="*/ 0 h 247"/>
              <a:gd name="T12" fmla="*/ 0 w 294"/>
              <a:gd name="T13" fmla="*/ 0 h 247"/>
              <a:gd name="T14" fmla="*/ 0 w 294"/>
              <a:gd name="T15" fmla="*/ 0 h 247"/>
              <a:gd name="T16" fmla="*/ 0 60000 65536"/>
              <a:gd name="T17" fmla="*/ 0 60000 65536"/>
              <a:gd name="T18" fmla="*/ 0 60000 65536"/>
              <a:gd name="T19" fmla="*/ 0 60000 65536"/>
              <a:gd name="T20" fmla="*/ 0 60000 65536"/>
              <a:gd name="T21" fmla="*/ 0 60000 65536"/>
              <a:gd name="T22" fmla="*/ 0 60000 65536"/>
              <a:gd name="T23" fmla="*/ 0 60000 65536"/>
              <a:gd name="T24" fmla="*/ 0 w 294"/>
              <a:gd name="T25" fmla="*/ 0 h 247"/>
              <a:gd name="T26" fmla="*/ 294 w 294"/>
              <a:gd name="T27" fmla="*/ 247 h 2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4" h="247">
                <a:moveTo>
                  <a:pt x="0" y="0"/>
                </a:moveTo>
                <a:lnTo>
                  <a:pt x="0" y="246"/>
                </a:lnTo>
                <a:lnTo>
                  <a:pt x="143" y="246"/>
                </a:lnTo>
                <a:lnTo>
                  <a:pt x="143" y="188"/>
                </a:lnTo>
                <a:lnTo>
                  <a:pt x="293" y="188"/>
                </a:lnTo>
                <a:lnTo>
                  <a:pt x="285" y="0"/>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40" name="Freeform 36"/>
          <p:cNvSpPr>
            <a:spLocks/>
          </p:cNvSpPr>
          <p:nvPr/>
        </p:nvSpPr>
        <p:spPr bwMode="auto">
          <a:xfrm>
            <a:off x="3422650" y="5553075"/>
            <a:ext cx="468313" cy="498475"/>
          </a:xfrm>
          <a:custGeom>
            <a:avLst/>
            <a:gdLst>
              <a:gd name="T0" fmla="*/ 0 w 295"/>
              <a:gd name="T1" fmla="*/ 0 h 314"/>
              <a:gd name="T2" fmla="*/ 0 w 295"/>
              <a:gd name="T3" fmla="*/ 2147483646 h 314"/>
              <a:gd name="T4" fmla="*/ 2147483646 w 295"/>
              <a:gd name="T5" fmla="*/ 2147483646 h 314"/>
              <a:gd name="T6" fmla="*/ 2147483646 w 295"/>
              <a:gd name="T7" fmla="*/ 2147483646 h 314"/>
              <a:gd name="T8" fmla="*/ 2147483646 w 295"/>
              <a:gd name="T9" fmla="*/ 2147483646 h 314"/>
              <a:gd name="T10" fmla="*/ 2147483646 w 295"/>
              <a:gd name="T11" fmla="*/ 2147483646 h 314"/>
              <a:gd name="T12" fmla="*/ 2147483646 w 295"/>
              <a:gd name="T13" fmla="*/ 2147483646 h 314"/>
              <a:gd name="T14" fmla="*/ 2147483646 w 295"/>
              <a:gd name="T15" fmla="*/ 0 h 314"/>
              <a:gd name="T16" fmla="*/ 0 w 295"/>
              <a:gd name="T17" fmla="*/ 0 h 314"/>
              <a:gd name="T18" fmla="*/ 0 w 295"/>
              <a:gd name="T19" fmla="*/ 0 h 3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5"/>
              <a:gd name="T31" fmla="*/ 0 h 314"/>
              <a:gd name="T32" fmla="*/ 295 w 295"/>
              <a:gd name="T33" fmla="*/ 314 h 3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5" h="314">
                <a:moveTo>
                  <a:pt x="0" y="0"/>
                </a:moveTo>
                <a:lnTo>
                  <a:pt x="0" y="52"/>
                </a:lnTo>
                <a:lnTo>
                  <a:pt x="9" y="52"/>
                </a:lnTo>
                <a:lnTo>
                  <a:pt x="9" y="306"/>
                </a:lnTo>
                <a:lnTo>
                  <a:pt x="285" y="313"/>
                </a:lnTo>
                <a:lnTo>
                  <a:pt x="294" y="60"/>
                </a:lnTo>
                <a:lnTo>
                  <a:pt x="285" y="60"/>
                </a:lnTo>
                <a:lnTo>
                  <a:pt x="277" y="0"/>
                </a:lnTo>
                <a:lnTo>
                  <a:pt x="0" y="0"/>
                </a:lnTo>
              </a:path>
            </a:pathLst>
          </a:custGeom>
          <a:solidFill>
            <a:srgbClr val="FF99FF"/>
          </a:solidFill>
          <a:ln w="9144" cap="flat" cmpd="sng">
            <a:solidFill>
              <a:srgbClr val="000000"/>
            </a:solidFill>
            <a:prstDash val="solid"/>
            <a:round/>
            <a:headEnd type="none" w="med" len="med"/>
            <a:tailEnd type="none" w="med" len="med"/>
          </a:ln>
        </p:spPr>
        <p:txBody>
          <a:bodyPr/>
          <a:lstStyle/>
          <a:p>
            <a:endParaRPr lang="en-US"/>
          </a:p>
        </p:txBody>
      </p:sp>
      <p:sp>
        <p:nvSpPr>
          <p:cNvPr id="41" name="Freeform 37"/>
          <p:cNvSpPr>
            <a:spLocks/>
          </p:cNvSpPr>
          <p:nvPr/>
        </p:nvSpPr>
        <p:spPr bwMode="auto">
          <a:xfrm>
            <a:off x="4803775" y="5434013"/>
            <a:ext cx="836613" cy="322262"/>
          </a:xfrm>
          <a:custGeom>
            <a:avLst/>
            <a:gdLst>
              <a:gd name="T0" fmla="*/ 0 w 527"/>
              <a:gd name="T1" fmla="*/ 0 h 203"/>
              <a:gd name="T2" fmla="*/ 2147483646 w 527"/>
              <a:gd name="T3" fmla="*/ 2147483646 h 203"/>
              <a:gd name="T4" fmla="*/ 2147483646 w 527"/>
              <a:gd name="T5" fmla="*/ 2147483646 h 203"/>
              <a:gd name="T6" fmla="*/ 2147483646 w 527"/>
              <a:gd name="T7" fmla="*/ 2147483646 h 203"/>
              <a:gd name="T8" fmla="*/ 2147483646 w 527"/>
              <a:gd name="T9" fmla="*/ 2147483646 h 203"/>
              <a:gd name="T10" fmla="*/ 2147483646 w 527"/>
              <a:gd name="T11" fmla="*/ 2147483646 h 203"/>
              <a:gd name="T12" fmla="*/ 2147483646 w 527"/>
              <a:gd name="T13" fmla="*/ 2147483646 h 203"/>
              <a:gd name="T14" fmla="*/ 2147483646 w 527"/>
              <a:gd name="T15" fmla="*/ 2147483646 h 203"/>
              <a:gd name="T16" fmla="*/ 2147483646 w 527"/>
              <a:gd name="T17" fmla="*/ 2147483646 h 203"/>
              <a:gd name="T18" fmla="*/ 2147483646 w 527"/>
              <a:gd name="T19" fmla="*/ 2147483646 h 203"/>
              <a:gd name="T20" fmla="*/ 2147483646 w 527"/>
              <a:gd name="T21" fmla="*/ 2147483646 h 203"/>
              <a:gd name="T22" fmla="*/ 2147483646 w 527"/>
              <a:gd name="T23" fmla="*/ 2147483646 h 203"/>
              <a:gd name="T24" fmla="*/ 2147483646 w 527"/>
              <a:gd name="T25" fmla="*/ 2147483646 h 203"/>
              <a:gd name="T26" fmla="*/ 2147483646 w 527"/>
              <a:gd name="T27" fmla="*/ 2147483646 h 203"/>
              <a:gd name="T28" fmla="*/ 2147483646 w 527"/>
              <a:gd name="T29" fmla="*/ 2147483646 h 203"/>
              <a:gd name="T30" fmla="*/ 2147483646 w 527"/>
              <a:gd name="T31" fmla="*/ 0 h 203"/>
              <a:gd name="T32" fmla="*/ 0 w 527"/>
              <a:gd name="T33" fmla="*/ 0 h 203"/>
              <a:gd name="T34" fmla="*/ 0 w 527"/>
              <a:gd name="T35" fmla="*/ 0 h 2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7"/>
              <a:gd name="T55" fmla="*/ 0 h 203"/>
              <a:gd name="T56" fmla="*/ 527 w 527"/>
              <a:gd name="T57" fmla="*/ 203 h 20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7" h="203">
                <a:moveTo>
                  <a:pt x="0" y="0"/>
                </a:moveTo>
                <a:lnTo>
                  <a:pt x="9" y="202"/>
                </a:lnTo>
                <a:lnTo>
                  <a:pt x="427" y="202"/>
                </a:lnTo>
                <a:lnTo>
                  <a:pt x="444" y="172"/>
                </a:lnTo>
                <a:lnTo>
                  <a:pt x="436" y="164"/>
                </a:lnTo>
                <a:lnTo>
                  <a:pt x="444" y="164"/>
                </a:lnTo>
                <a:lnTo>
                  <a:pt x="444" y="105"/>
                </a:lnTo>
                <a:lnTo>
                  <a:pt x="480" y="75"/>
                </a:lnTo>
                <a:lnTo>
                  <a:pt x="526" y="67"/>
                </a:lnTo>
                <a:lnTo>
                  <a:pt x="516" y="30"/>
                </a:lnTo>
                <a:lnTo>
                  <a:pt x="444" y="37"/>
                </a:lnTo>
                <a:lnTo>
                  <a:pt x="444" y="9"/>
                </a:lnTo>
                <a:lnTo>
                  <a:pt x="223" y="9"/>
                </a:lnTo>
                <a:lnTo>
                  <a:pt x="223" y="67"/>
                </a:lnTo>
                <a:lnTo>
                  <a:pt x="90" y="67"/>
                </a:lnTo>
                <a:lnTo>
                  <a:pt x="90" y="0"/>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42" name="Freeform 38"/>
          <p:cNvSpPr>
            <a:spLocks/>
          </p:cNvSpPr>
          <p:nvPr/>
        </p:nvSpPr>
        <p:spPr bwMode="auto">
          <a:xfrm>
            <a:off x="5481638" y="5349875"/>
            <a:ext cx="609600" cy="300038"/>
          </a:xfrm>
          <a:custGeom>
            <a:avLst/>
            <a:gdLst>
              <a:gd name="T0" fmla="*/ 0 w 384"/>
              <a:gd name="T1" fmla="*/ 2147483646 h 189"/>
              <a:gd name="T2" fmla="*/ 2147483646 w 384"/>
              <a:gd name="T3" fmla="*/ 2147483646 h 189"/>
              <a:gd name="T4" fmla="*/ 2147483646 w 384"/>
              <a:gd name="T5" fmla="*/ 2147483646 h 189"/>
              <a:gd name="T6" fmla="*/ 2147483646 w 384"/>
              <a:gd name="T7" fmla="*/ 2147483646 h 189"/>
              <a:gd name="T8" fmla="*/ 2147483646 w 384"/>
              <a:gd name="T9" fmla="*/ 2147483646 h 189"/>
              <a:gd name="T10" fmla="*/ 2147483646 w 384"/>
              <a:gd name="T11" fmla="*/ 2147483646 h 189"/>
              <a:gd name="T12" fmla="*/ 2147483646 w 384"/>
              <a:gd name="T13" fmla="*/ 2147483646 h 189"/>
              <a:gd name="T14" fmla="*/ 2147483646 w 384"/>
              <a:gd name="T15" fmla="*/ 2147483646 h 189"/>
              <a:gd name="T16" fmla="*/ 2147483646 w 384"/>
              <a:gd name="T17" fmla="*/ 2147483646 h 189"/>
              <a:gd name="T18" fmla="*/ 2147483646 w 384"/>
              <a:gd name="T19" fmla="*/ 0 h 189"/>
              <a:gd name="T20" fmla="*/ 2147483646 w 384"/>
              <a:gd name="T21" fmla="*/ 2147483646 h 189"/>
              <a:gd name="T22" fmla="*/ 2147483646 w 384"/>
              <a:gd name="T23" fmla="*/ 0 h 189"/>
              <a:gd name="T24" fmla="*/ 2147483646 w 384"/>
              <a:gd name="T25" fmla="*/ 0 h 189"/>
              <a:gd name="T26" fmla="*/ 2147483646 w 384"/>
              <a:gd name="T27" fmla="*/ 2147483646 h 189"/>
              <a:gd name="T28" fmla="*/ 2147483646 w 384"/>
              <a:gd name="T29" fmla="*/ 2147483646 h 189"/>
              <a:gd name="T30" fmla="*/ 2147483646 w 384"/>
              <a:gd name="T31" fmla="*/ 2147483646 h 189"/>
              <a:gd name="T32" fmla="*/ 2147483646 w 384"/>
              <a:gd name="T33" fmla="*/ 2147483646 h 189"/>
              <a:gd name="T34" fmla="*/ 2147483646 w 384"/>
              <a:gd name="T35" fmla="*/ 2147483646 h 189"/>
              <a:gd name="T36" fmla="*/ 2147483646 w 384"/>
              <a:gd name="T37" fmla="*/ 2147483646 h 189"/>
              <a:gd name="T38" fmla="*/ 2147483646 w 384"/>
              <a:gd name="T39" fmla="*/ 2147483646 h 189"/>
              <a:gd name="T40" fmla="*/ 2147483646 w 384"/>
              <a:gd name="T41" fmla="*/ 2147483646 h 189"/>
              <a:gd name="T42" fmla="*/ 0 w 384"/>
              <a:gd name="T43" fmla="*/ 2147483646 h 189"/>
              <a:gd name="T44" fmla="*/ 0 w 384"/>
              <a:gd name="T45" fmla="*/ 2147483646 h 18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4"/>
              <a:gd name="T70" fmla="*/ 0 h 189"/>
              <a:gd name="T71" fmla="*/ 384 w 384"/>
              <a:gd name="T72" fmla="*/ 189 h 18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4" h="189">
                <a:moveTo>
                  <a:pt x="0" y="151"/>
                </a:moveTo>
                <a:lnTo>
                  <a:pt x="9" y="173"/>
                </a:lnTo>
                <a:lnTo>
                  <a:pt x="9" y="188"/>
                </a:lnTo>
                <a:lnTo>
                  <a:pt x="383" y="188"/>
                </a:lnTo>
                <a:lnTo>
                  <a:pt x="383" y="151"/>
                </a:lnTo>
                <a:lnTo>
                  <a:pt x="383" y="128"/>
                </a:lnTo>
                <a:lnTo>
                  <a:pt x="356" y="113"/>
                </a:lnTo>
                <a:lnTo>
                  <a:pt x="356" y="45"/>
                </a:lnTo>
                <a:lnTo>
                  <a:pt x="365" y="45"/>
                </a:lnTo>
                <a:lnTo>
                  <a:pt x="365" y="0"/>
                </a:lnTo>
                <a:lnTo>
                  <a:pt x="320" y="8"/>
                </a:lnTo>
                <a:lnTo>
                  <a:pt x="311" y="0"/>
                </a:lnTo>
                <a:lnTo>
                  <a:pt x="205" y="0"/>
                </a:lnTo>
                <a:lnTo>
                  <a:pt x="205" y="8"/>
                </a:lnTo>
                <a:lnTo>
                  <a:pt x="196" y="23"/>
                </a:lnTo>
                <a:lnTo>
                  <a:pt x="169" y="23"/>
                </a:lnTo>
                <a:lnTo>
                  <a:pt x="169" y="76"/>
                </a:lnTo>
                <a:lnTo>
                  <a:pt x="142" y="97"/>
                </a:lnTo>
                <a:lnTo>
                  <a:pt x="108" y="105"/>
                </a:lnTo>
                <a:lnTo>
                  <a:pt x="89" y="113"/>
                </a:lnTo>
                <a:lnTo>
                  <a:pt x="35" y="135"/>
                </a:lnTo>
                <a:lnTo>
                  <a:pt x="0" y="151"/>
                </a:lnTo>
              </a:path>
            </a:pathLst>
          </a:custGeom>
          <a:solidFill>
            <a:srgbClr val="00B050"/>
          </a:solidFill>
          <a:ln w="9144" cap="flat" cmpd="sng">
            <a:solidFill>
              <a:srgbClr val="000000"/>
            </a:solidFill>
            <a:prstDash val="solid"/>
            <a:round/>
            <a:headEnd type="none" w="med" len="med"/>
            <a:tailEnd type="none" w="med" len="med"/>
          </a:ln>
        </p:spPr>
        <p:txBody>
          <a:bodyPr/>
          <a:lstStyle/>
          <a:p>
            <a:endParaRPr lang="en-US"/>
          </a:p>
        </p:txBody>
      </p:sp>
      <p:sp>
        <p:nvSpPr>
          <p:cNvPr id="43" name="Freeform 39"/>
          <p:cNvSpPr>
            <a:spLocks/>
          </p:cNvSpPr>
          <p:nvPr/>
        </p:nvSpPr>
        <p:spPr bwMode="auto">
          <a:xfrm>
            <a:off x="5378450" y="5648325"/>
            <a:ext cx="473075" cy="407988"/>
          </a:xfrm>
          <a:custGeom>
            <a:avLst/>
            <a:gdLst>
              <a:gd name="T0" fmla="*/ 2147483646 w 298"/>
              <a:gd name="T1" fmla="*/ 0 h 257"/>
              <a:gd name="T2" fmla="*/ 2147483646 w 298"/>
              <a:gd name="T3" fmla="*/ 2147483646 h 257"/>
              <a:gd name="T4" fmla="*/ 2147483646 w 298"/>
              <a:gd name="T5" fmla="*/ 2147483646 h 257"/>
              <a:gd name="T6" fmla="*/ 2147483646 w 298"/>
              <a:gd name="T7" fmla="*/ 2147483646 h 257"/>
              <a:gd name="T8" fmla="*/ 2147483646 w 298"/>
              <a:gd name="T9" fmla="*/ 2147483646 h 257"/>
              <a:gd name="T10" fmla="*/ 2147483646 w 298"/>
              <a:gd name="T11" fmla="*/ 2147483646 h 257"/>
              <a:gd name="T12" fmla="*/ 2147483646 w 298"/>
              <a:gd name="T13" fmla="*/ 2147483646 h 257"/>
              <a:gd name="T14" fmla="*/ 2147483646 w 298"/>
              <a:gd name="T15" fmla="*/ 2147483646 h 257"/>
              <a:gd name="T16" fmla="*/ 2147483646 w 298"/>
              <a:gd name="T17" fmla="*/ 2147483646 h 257"/>
              <a:gd name="T18" fmla="*/ 0 w 298"/>
              <a:gd name="T19" fmla="*/ 2147483646 h 257"/>
              <a:gd name="T20" fmla="*/ 0 w 298"/>
              <a:gd name="T21" fmla="*/ 2147483646 h 257"/>
              <a:gd name="T22" fmla="*/ 2147483646 w 298"/>
              <a:gd name="T23" fmla="*/ 2147483646 h 257"/>
              <a:gd name="T24" fmla="*/ 2147483646 w 298"/>
              <a:gd name="T25" fmla="*/ 2147483646 h 257"/>
              <a:gd name="T26" fmla="*/ 2147483646 w 298"/>
              <a:gd name="T27" fmla="*/ 2147483646 h 257"/>
              <a:gd name="T28" fmla="*/ 2147483646 w 298"/>
              <a:gd name="T29" fmla="*/ 0 h 257"/>
              <a:gd name="T30" fmla="*/ 2147483646 w 298"/>
              <a:gd name="T31" fmla="*/ 0 h 257"/>
              <a:gd name="T32" fmla="*/ 2147483646 w 298"/>
              <a:gd name="T33" fmla="*/ 0 h 2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8"/>
              <a:gd name="T52" fmla="*/ 0 h 257"/>
              <a:gd name="T53" fmla="*/ 298 w 298"/>
              <a:gd name="T54" fmla="*/ 257 h 2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8" h="257">
                <a:moveTo>
                  <a:pt x="73" y="0"/>
                </a:moveTo>
                <a:lnTo>
                  <a:pt x="73" y="29"/>
                </a:lnTo>
                <a:lnTo>
                  <a:pt x="64" y="29"/>
                </a:lnTo>
                <a:lnTo>
                  <a:pt x="73" y="45"/>
                </a:lnTo>
                <a:lnTo>
                  <a:pt x="45" y="68"/>
                </a:lnTo>
                <a:lnTo>
                  <a:pt x="45" y="89"/>
                </a:lnTo>
                <a:lnTo>
                  <a:pt x="37" y="166"/>
                </a:lnTo>
                <a:lnTo>
                  <a:pt x="10" y="188"/>
                </a:lnTo>
                <a:lnTo>
                  <a:pt x="0" y="212"/>
                </a:lnTo>
                <a:lnTo>
                  <a:pt x="0" y="218"/>
                </a:lnTo>
                <a:lnTo>
                  <a:pt x="145" y="227"/>
                </a:lnTo>
                <a:lnTo>
                  <a:pt x="145" y="256"/>
                </a:lnTo>
                <a:lnTo>
                  <a:pt x="287" y="256"/>
                </a:lnTo>
                <a:lnTo>
                  <a:pt x="297" y="0"/>
                </a:lnTo>
                <a:lnTo>
                  <a:pt x="73"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44" name="Freeform 40"/>
          <p:cNvSpPr>
            <a:spLocks/>
          </p:cNvSpPr>
          <p:nvPr/>
        </p:nvSpPr>
        <p:spPr bwMode="auto">
          <a:xfrm>
            <a:off x="5834063" y="5648325"/>
            <a:ext cx="482600" cy="414338"/>
          </a:xfrm>
          <a:custGeom>
            <a:avLst/>
            <a:gdLst>
              <a:gd name="T0" fmla="*/ 2147483646 w 304"/>
              <a:gd name="T1" fmla="*/ 0 h 261"/>
              <a:gd name="T2" fmla="*/ 0 w 304"/>
              <a:gd name="T3" fmla="*/ 2147483646 h 261"/>
              <a:gd name="T4" fmla="*/ 2147483646 w 304"/>
              <a:gd name="T5" fmla="*/ 2147483646 h 261"/>
              <a:gd name="T6" fmla="*/ 2147483646 w 304"/>
              <a:gd name="T7" fmla="*/ 2147483646 h 261"/>
              <a:gd name="T8" fmla="*/ 2147483646 w 304"/>
              <a:gd name="T9" fmla="*/ 2147483646 h 261"/>
              <a:gd name="T10" fmla="*/ 2147483646 w 304"/>
              <a:gd name="T11" fmla="*/ 2147483646 h 261"/>
              <a:gd name="T12" fmla="*/ 2147483646 w 304"/>
              <a:gd name="T13" fmla="*/ 2147483646 h 261"/>
              <a:gd name="T14" fmla="*/ 2147483646 w 304"/>
              <a:gd name="T15" fmla="*/ 0 h 261"/>
              <a:gd name="T16" fmla="*/ 2147483646 w 304"/>
              <a:gd name="T17" fmla="*/ 0 h 261"/>
              <a:gd name="T18" fmla="*/ 2147483646 w 304"/>
              <a:gd name="T19" fmla="*/ 0 h 2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4"/>
              <a:gd name="T31" fmla="*/ 0 h 261"/>
              <a:gd name="T32" fmla="*/ 304 w 304"/>
              <a:gd name="T33" fmla="*/ 261 h 2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4" h="261">
                <a:moveTo>
                  <a:pt x="10" y="0"/>
                </a:moveTo>
                <a:lnTo>
                  <a:pt x="0" y="260"/>
                </a:lnTo>
                <a:lnTo>
                  <a:pt x="81" y="260"/>
                </a:lnTo>
                <a:lnTo>
                  <a:pt x="72" y="253"/>
                </a:lnTo>
                <a:lnTo>
                  <a:pt x="303" y="253"/>
                </a:lnTo>
                <a:lnTo>
                  <a:pt x="303" y="52"/>
                </a:lnTo>
                <a:lnTo>
                  <a:pt x="161" y="45"/>
                </a:lnTo>
                <a:lnTo>
                  <a:pt x="152" y="0"/>
                </a:lnTo>
                <a:lnTo>
                  <a:pt x="10" y="0"/>
                </a:lnTo>
              </a:path>
            </a:pathLst>
          </a:custGeom>
          <a:solidFill>
            <a:srgbClr val="00B050"/>
          </a:solidFill>
          <a:ln w="9144" cap="flat" cmpd="sng">
            <a:solidFill>
              <a:srgbClr val="000000"/>
            </a:solidFill>
            <a:prstDash val="solid"/>
            <a:round/>
            <a:headEnd type="none" w="med" len="med"/>
            <a:tailEnd type="none" w="med" len="med"/>
          </a:ln>
        </p:spPr>
        <p:txBody>
          <a:bodyPr/>
          <a:lstStyle/>
          <a:p>
            <a:endParaRPr lang="en-US"/>
          </a:p>
        </p:txBody>
      </p:sp>
      <p:sp>
        <p:nvSpPr>
          <p:cNvPr id="45" name="Freeform 41"/>
          <p:cNvSpPr>
            <a:spLocks/>
          </p:cNvSpPr>
          <p:nvPr/>
        </p:nvSpPr>
        <p:spPr bwMode="auto">
          <a:xfrm>
            <a:off x="6299200" y="5481638"/>
            <a:ext cx="750888" cy="569912"/>
          </a:xfrm>
          <a:custGeom>
            <a:avLst/>
            <a:gdLst>
              <a:gd name="T0" fmla="*/ 0 w 473"/>
              <a:gd name="T1" fmla="*/ 2147483646 h 359"/>
              <a:gd name="T2" fmla="*/ 2147483646 w 473"/>
              <a:gd name="T3" fmla="*/ 2147483646 h 359"/>
              <a:gd name="T4" fmla="*/ 2147483646 w 473"/>
              <a:gd name="T5" fmla="*/ 2147483646 h 359"/>
              <a:gd name="T6" fmla="*/ 2147483646 w 473"/>
              <a:gd name="T7" fmla="*/ 2147483646 h 359"/>
              <a:gd name="T8" fmla="*/ 2147483646 w 473"/>
              <a:gd name="T9" fmla="*/ 2147483646 h 359"/>
              <a:gd name="T10" fmla="*/ 2147483646 w 473"/>
              <a:gd name="T11" fmla="*/ 2147483646 h 359"/>
              <a:gd name="T12" fmla="*/ 2147483646 w 473"/>
              <a:gd name="T13" fmla="*/ 2147483646 h 359"/>
              <a:gd name="T14" fmla="*/ 2147483646 w 473"/>
              <a:gd name="T15" fmla="*/ 2147483646 h 359"/>
              <a:gd name="T16" fmla="*/ 2147483646 w 473"/>
              <a:gd name="T17" fmla="*/ 2147483646 h 359"/>
              <a:gd name="T18" fmla="*/ 2147483646 w 473"/>
              <a:gd name="T19" fmla="*/ 2147483646 h 359"/>
              <a:gd name="T20" fmla="*/ 2147483646 w 473"/>
              <a:gd name="T21" fmla="*/ 2147483646 h 359"/>
              <a:gd name="T22" fmla="*/ 2147483646 w 473"/>
              <a:gd name="T23" fmla="*/ 2147483646 h 359"/>
              <a:gd name="T24" fmla="*/ 2147483646 w 473"/>
              <a:gd name="T25" fmla="*/ 2147483646 h 359"/>
              <a:gd name="T26" fmla="*/ 2147483646 w 473"/>
              <a:gd name="T27" fmla="*/ 2147483646 h 359"/>
              <a:gd name="T28" fmla="*/ 2147483646 w 473"/>
              <a:gd name="T29" fmla="*/ 2147483646 h 359"/>
              <a:gd name="T30" fmla="*/ 2147483646 w 473"/>
              <a:gd name="T31" fmla="*/ 2147483646 h 359"/>
              <a:gd name="T32" fmla="*/ 2147483646 w 473"/>
              <a:gd name="T33" fmla="*/ 2147483646 h 359"/>
              <a:gd name="T34" fmla="*/ 2147483646 w 473"/>
              <a:gd name="T35" fmla="*/ 2147483646 h 359"/>
              <a:gd name="T36" fmla="*/ 2147483646 w 473"/>
              <a:gd name="T37" fmla="*/ 0 h 359"/>
              <a:gd name="T38" fmla="*/ 2147483646 w 473"/>
              <a:gd name="T39" fmla="*/ 2147483646 h 359"/>
              <a:gd name="T40" fmla="*/ 2147483646 w 473"/>
              <a:gd name="T41" fmla="*/ 2147483646 h 359"/>
              <a:gd name="T42" fmla="*/ 2147483646 w 473"/>
              <a:gd name="T43" fmla="*/ 2147483646 h 359"/>
              <a:gd name="T44" fmla="*/ 2147483646 w 473"/>
              <a:gd name="T45" fmla="*/ 2147483646 h 359"/>
              <a:gd name="T46" fmla="*/ 2147483646 w 473"/>
              <a:gd name="T47" fmla="*/ 2147483646 h 359"/>
              <a:gd name="T48" fmla="*/ 2147483646 w 473"/>
              <a:gd name="T49" fmla="*/ 2147483646 h 359"/>
              <a:gd name="T50" fmla="*/ 2147483646 w 473"/>
              <a:gd name="T51" fmla="*/ 2147483646 h 359"/>
              <a:gd name="T52" fmla="*/ 2147483646 w 473"/>
              <a:gd name="T53" fmla="*/ 2147483646 h 359"/>
              <a:gd name="T54" fmla="*/ 0 w 473"/>
              <a:gd name="T55" fmla="*/ 2147483646 h 359"/>
              <a:gd name="T56" fmla="*/ 0 w 473"/>
              <a:gd name="T57" fmla="*/ 2147483646 h 3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73"/>
              <a:gd name="T88" fmla="*/ 0 h 359"/>
              <a:gd name="T89" fmla="*/ 473 w 473"/>
              <a:gd name="T90" fmla="*/ 359 h 3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73" h="359">
                <a:moveTo>
                  <a:pt x="0" y="112"/>
                </a:moveTo>
                <a:lnTo>
                  <a:pt x="10" y="194"/>
                </a:lnTo>
                <a:lnTo>
                  <a:pt x="10" y="306"/>
                </a:lnTo>
                <a:lnTo>
                  <a:pt x="10" y="298"/>
                </a:lnTo>
                <a:lnTo>
                  <a:pt x="10" y="358"/>
                </a:lnTo>
                <a:lnTo>
                  <a:pt x="294" y="358"/>
                </a:lnTo>
                <a:lnTo>
                  <a:pt x="294" y="231"/>
                </a:lnTo>
                <a:lnTo>
                  <a:pt x="356" y="231"/>
                </a:lnTo>
                <a:lnTo>
                  <a:pt x="356" y="164"/>
                </a:lnTo>
                <a:lnTo>
                  <a:pt x="472" y="164"/>
                </a:lnTo>
                <a:lnTo>
                  <a:pt x="445" y="142"/>
                </a:lnTo>
                <a:lnTo>
                  <a:pt x="427" y="97"/>
                </a:lnTo>
                <a:lnTo>
                  <a:pt x="400" y="97"/>
                </a:lnTo>
                <a:lnTo>
                  <a:pt x="329" y="90"/>
                </a:lnTo>
                <a:lnTo>
                  <a:pt x="276" y="90"/>
                </a:lnTo>
                <a:lnTo>
                  <a:pt x="241" y="60"/>
                </a:lnTo>
                <a:lnTo>
                  <a:pt x="231" y="45"/>
                </a:lnTo>
                <a:lnTo>
                  <a:pt x="187" y="0"/>
                </a:lnTo>
                <a:lnTo>
                  <a:pt x="187" y="15"/>
                </a:lnTo>
                <a:lnTo>
                  <a:pt x="179" y="15"/>
                </a:lnTo>
                <a:lnTo>
                  <a:pt x="179" y="37"/>
                </a:lnTo>
                <a:lnTo>
                  <a:pt x="152" y="37"/>
                </a:lnTo>
                <a:lnTo>
                  <a:pt x="152" y="97"/>
                </a:lnTo>
                <a:lnTo>
                  <a:pt x="143" y="112"/>
                </a:lnTo>
                <a:lnTo>
                  <a:pt x="107" y="134"/>
                </a:lnTo>
                <a:lnTo>
                  <a:pt x="45" y="134"/>
                </a:lnTo>
                <a:lnTo>
                  <a:pt x="0" y="112"/>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46" name="Freeform 42"/>
          <p:cNvSpPr>
            <a:spLocks/>
          </p:cNvSpPr>
          <p:nvPr/>
        </p:nvSpPr>
        <p:spPr bwMode="auto">
          <a:xfrm>
            <a:off x="4338638" y="5694363"/>
            <a:ext cx="706437" cy="439737"/>
          </a:xfrm>
          <a:custGeom>
            <a:avLst/>
            <a:gdLst>
              <a:gd name="T0" fmla="*/ 0 w 445"/>
              <a:gd name="T1" fmla="*/ 2147483646 h 277"/>
              <a:gd name="T2" fmla="*/ 0 w 445"/>
              <a:gd name="T3" fmla="*/ 2147483646 h 277"/>
              <a:gd name="T4" fmla="*/ 2147483646 w 445"/>
              <a:gd name="T5" fmla="*/ 2147483646 h 277"/>
              <a:gd name="T6" fmla="*/ 2147483646 w 445"/>
              <a:gd name="T7" fmla="*/ 2147483646 h 277"/>
              <a:gd name="T8" fmla="*/ 2147483646 w 445"/>
              <a:gd name="T9" fmla="*/ 2147483646 h 277"/>
              <a:gd name="T10" fmla="*/ 2147483646 w 445"/>
              <a:gd name="T11" fmla="*/ 2147483646 h 277"/>
              <a:gd name="T12" fmla="*/ 2147483646 w 445"/>
              <a:gd name="T13" fmla="*/ 2147483646 h 277"/>
              <a:gd name="T14" fmla="*/ 2147483646 w 445"/>
              <a:gd name="T15" fmla="*/ 2147483646 h 277"/>
              <a:gd name="T16" fmla="*/ 2147483646 w 445"/>
              <a:gd name="T17" fmla="*/ 2147483646 h 277"/>
              <a:gd name="T18" fmla="*/ 2147483646 w 445"/>
              <a:gd name="T19" fmla="*/ 2147483646 h 277"/>
              <a:gd name="T20" fmla="*/ 2147483646 w 445"/>
              <a:gd name="T21" fmla="*/ 0 h 277"/>
              <a:gd name="T22" fmla="*/ 2147483646 w 445"/>
              <a:gd name="T23" fmla="*/ 2147483646 h 277"/>
              <a:gd name="T24" fmla="*/ 0 w 445"/>
              <a:gd name="T25" fmla="*/ 2147483646 h 277"/>
              <a:gd name="T26" fmla="*/ 0 w 445"/>
              <a:gd name="T27" fmla="*/ 2147483646 h 2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45"/>
              <a:gd name="T43" fmla="*/ 0 h 277"/>
              <a:gd name="T44" fmla="*/ 445 w 445"/>
              <a:gd name="T45" fmla="*/ 277 h 27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45" h="277">
                <a:moveTo>
                  <a:pt x="0" y="157"/>
                </a:moveTo>
                <a:lnTo>
                  <a:pt x="0" y="276"/>
                </a:lnTo>
                <a:lnTo>
                  <a:pt x="436" y="276"/>
                </a:lnTo>
                <a:lnTo>
                  <a:pt x="436" y="195"/>
                </a:lnTo>
                <a:lnTo>
                  <a:pt x="444" y="195"/>
                </a:lnTo>
                <a:lnTo>
                  <a:pt x="436" y="179"/>
                </a:lnTo>
                <a:lnTo>
                  <a:pt x="391" y="142"/>
                </a:lnTo>
                <a:lnTo>
                  <a:pt x="373" y="111"/>
                </a:lnTo>
                <a:lnTo>
                  <a:pt x="284" y="82"/>
                </a:lnTo>
                <a:lnTo>
                  <a:pt x="214" y="38"/>
                </a:lnTo>
                <a:lnTo>
                  <a:pt x="151" y="0"/>
                </a:lnTo>
                <a:lnTo>
                  <a:pt x="151" y="157"/>
                </a:lnTo>
                <a:lnTo>
                  <a:pt x="0" y="157"/>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47" name="Freeform 43"/>
          <p:cNvSpPr>
            <a:spLocks/>
          </p:cNvSpPr>
          <p:nvPr/>
        </p:nvSpPr>
        <p:spPr bwMode="auto">
          <a:xfrm>
            <a:off x="3436938" y="6429375"/>
            <a:ext cx="565150" cy="333375"/>
          </a:xfrm>
          <a:custGeom>
            <a:avLst/>
            <a:gdLst>
              <a:gd name="T0" fmla="*/ 0 w 356"/>
              <a:gd name="T1" fmla="*/ 0 h 210"/>
              <a:gd name="T2" fmla="*/ 0 w 356"/>
              <a:gd name="T3" fmla="*/ 2147483646 h 210"/>
              <a:gd name="T4" fmla="*/ 2147483646 w 356"/>
              <a:gd name="T5" fmla="*/ 2147483646 h 210"/>
              <a:gd name="T6" fmla="*/ 2147483646 w 356"/>
              <a:gd name="T7" fmla="*/ 0 h 210"/>
              <a:gd name="T8" fmla="*/ 0 w 356"/>
              <a:gd name="T9" fmla="*/ 0 h 210"/>
              <a:gd name="T10" fmla="*/ 0 w 356"/>
              <a:gd name="T11" fmla="*/ 0 h 210"/>
              <a:gd name="T12" fmla="*/ 0 60000 65536"/>
              <a:gd name="T13" fmla="*/ 0 60000 65536"/>
              <a:gd name="T14" fmla="*/ 0 60000 65536"/>
              <a:gd name="T15" fmla="*/ 0 60000 65536"/>
              <a:gd name="T16" fmla="*/ 0 60000 65536"/>
              <a:gd name="T17" fmla="*/ 0 60000 65536"/>
              <a:gd name="T18" fmla="*/ 0 w 356"/>
              <a:gd name="T19" fmla="*/ 0 h 210"/>
              <a:gd name="T20" fmla="*/ 356 w 356"/>
              <a:gd name="T21" fmla="*/ 210 h 210"/>
            </a:gdLst>
            <a:ahLst/>
            <a:cxnLst>
              <a:cxn ang="T12">
                <a:pos x="T0" y="T1"/>
              </a:cxn>
              <a:cxn ang="T13">
                <a:pos x="T2" y="T3"/>
              </a:cxn>
              <a:cxn ang="T14">
                <a:pos x="T4" y="T5"/>
              </a:cxn>
              <a:cxn ang="T15">
                <a:pos x="T6" y="T7"/>
              </a:cxn>
              <a:cxn ang="T16">
                <a:pos x="T8" y="T9"/>
              </a:cxn>
              <a:cxn ang="T17">
                <a:pos x="T10" y="T11"/>
              </a:cxn>
            </a:cxnLst>
            <a:rect l="T18" t="T19" r="T20" b="T21"/>
            <a:pathLst>
              <a:path w="356" h="210">
                <a:moveTo>
                  <a:pt x="0" y="0"/>
                </a:moveTo>
                <a:lnTo>
                  <a:pt x="0" y="209"/>
                </a:lnTo>
                <a:lnTo>
                  <a:pt x="346" y="202"/>
                </a:lnTo>
                <a:lnTo>
                  <a:pt x="355" y="0"/>
                </a:lnTo>
                <a:lnTo>
                  <a:pt x="0" y="0"/>
                </a:lnTo>
              </a:path>
            </a:pathLst>
          </a:custGeom>
          <a:solidFill>
            <a:srgbClr val="99CCFF"/>
          </a:solidFill>
          <a:ln w="9144" cap="flat" cmpd="sng">
            <a:solidFill>
              <a:srgbClr val="000000"/>
            </a:solidFill>
            <a:prstDash val="solid"/>
            <a:round/>
            <a:headEnd type="none" w="med" len="med"/>
            <a:tailEnd type="none" w="med" len="med"/>
          </a:ln>
        </p:spPr>
        <p:txBody>
          <a:bodyPr/>
          <a:lstStyle/>
          <a:p>
            <a:endParaRPr lang="en-US"/>
          </a:p>
        </p:txBody>
      </p:sp>
      <p:sp>
        <p:nvSpPr>
          <p:cNvPr id="48" name="Freeform 44"/>
          <p:cNvSpPr>
            <a:spLocks/>
          </p:cNvSpPr>
          <p:nvPr/>
        </p:nvSpPr>
        <p:spPr bwMode="auto">
          <a:xfrm>
            <a:off x="5030788" y="5989638"/>
            <a:ext cx="581025" cy="465137"/>
          </a:xfrm>
          <a:custGeom>
            <a:avLst/>
            <a:gdLst>
              <a:gd name="T0" fmla="*/ 2147483646 w 366"/>
              <a:gd name="T1" fmla="*/ 0 h 293"/>
              <a:gd name="T2" fmla="*/ 0 w 366"/>
              <a:gd name="T3" fmla="*/ 2147483646 h 293"/>
              <a:gd name="T4" fmla="*/ 0 w 366"/>
              <a:gd name="T5" fmla="*/ 2147483646 h 293"/>
              <a:gd name="T6" fmla="*/ 2147483646 w 366"/>
              <a:gd name="T7" fmla="*/ 2147483646 h 293"/>
              <a:gd name="T8" fmla="*/ 2147483646 w 366"/>
              <a:gd name="T9" fmla="*/ 2147483646 h 293"/>
              <a:gd name="T10" fmla="*/ 2147483646 w 366"/>
              <a:gd name="T11" fmla="*/ 2147483646 h 293"/>
              <a:gd name="T12" fmla="*/ 2147483646 w 366"/>
              <a:gd name="T13" fmla="*/ 2147483646 h 293"/>
              <a:gd name="T14" fmla="*/ 2147483646 w 366"/>
              <a:gd name="T15" fmla="*/ 0 h 293"/>
              <a:gd name="T16" fmla="*/ 2147483646 w 366"/>
              <a:gd name="T17" fmla="*/ 2147483646 h 293"/>
              <a:gd name="T18" fmla="*/ 2147483646 w 366"/>
              <a:gd name="T19" fmla="*/ 2147483646 h 293"/>
              <a:gd name="T20" fmla="*/ 2147483646 w 366"/>
              <a:gd name="T21" fmla="*/ 2147483646 h 293"/>
              <a:gd name="T22" fmla="*/ 2147483646 w 366"/>
              <a:gd name="T23" fmla="*/ 2147483646 h 293"/>
              <a:gd name="T24" fmla="*/ 2147483646 w 366"/>
              <a:gd name="T25" fmla="*/ 2147483646 h 293"/>
              <a:gd name="T26" fmla="*/ 2147483646 w 366"/>
              <a:gd name="T27" fmla="*/ 2147483646 h 293"/>
              <a:gd name="T28" fmla="*/ 2147483646 w 366"/>
              <a:gd name="T29" fmla="*/ 2147483646 h 293"/>
              <a:gd name="T30" fmla="*/ 2147483646 w 366"/>
              <a:gd name="T31" fmla="*/ 0 h 293"/>
              <a:gd name="T32" fmla="*/ 2147483646 w 366"/>
              <a:gd name="T33" fmla="*/ 0 h 2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6"/>
              <a:gd name="T52" fmla="*/ 0 h 293"/>
              <a:gd name="T53" fmla="*/ 366 w 366"/>
              <a:gd name="T54" fmla="*/ 293 h 29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6" h="293">
                <a:moveTo>
                  <a:pt x="17" y="0"/>
                </a:moveTo>
                <a:lnTo>
                  <a:pt x="0" y="9"/>
                </a:lnTo>
                <a:lnTo>
                  <a:pt x="0" y="284"/>
                </a:lnTo>
                <a:lnTo>
                  <a:pt x="89" y="284"/>
                </a:lnTo>
                <a:lnTo>
                  <a:pt x="89" y="292"/>
                </a:lnTo>
                <a:lnTo>
                  <a:pt x="365" y="292"/>
                </a:lnTo>
                <a:lnTo>
                  <a:pt x="365" y="9"/>
                </a:lnTo>
                <a:lnTo>
                  <a:pt x="204" y="0"/>
                </a:lnTo>
                <a:lnTo>
                  <a:pt x="213" y="38"/>
                </a:lnTo>
                <a:lnTo>
                  <a:pt x="222" y="38"/>
                </a:lnTo>
                <a:lnTo>
                  <a:pt x="222" y="45"/>
                </a:lnTo>
                <a:lnTo>
                  <a:pt x="204" y="61"/>
                </a:lnTo>
                <a:lnTo>
                  <a:pt x="159" y="61"/>
                </a:lnTo>
                <a:lnTo>
                  <a:pt x="142" y="38"/>
                </a:lnTo>
                <a:lnTo>
                  <a:pt x="80" y="31"/>
                </a:lnTo>
                <a:lnTo>
                  <a:pt x="17" y="0"/>
                </a:lnTo>
              </a:path>
            </a:pathLst>
          </a:custGeom>
          <a:solidFill>
            <a:srgbClr val="FF99FF"/>
          </a:solidFill>
          <a:ln w="9144" cap="flat" cmpd="sng">
            <a:solidFill>
              <a:srgbClr val="000000"/>
            </a:solidFill>
            <a:prstDash val="solid"/>
            <a:round/>
            <a:headEnd type="none" w="med" len="med"/>
            <a:tailEnd type="none" w="med" len="med"/>
          </a:ln>
        </p:spPr>
        <p:txBody>
          <a:bodyPr/>
          <a:lstStyle/>
          <a:p>
            <a:endParaRPr lang="en-US"/>
          </a:p>
        </p:txBody>
      </p:sp>
      <p:sp>
        <p:nvSpPr>
          <p:cNvPr id="49" name="Freeform 45"/>
          <p:cNvSpPr>
            <a:spLocks/>
          </p:cNvSpPr>
          <p:nvPr/>
        </p:nvSpPr>
        <p:spPr bwMode="auto">
          <a:xfrm>
            <a:off x="5610225" y="6049963"/>
            <a:ext cx="354013" cy="392112"/>
          </a:xfrm>
          <a:custGeom>
            <a:avLst/>
            <a:gdLst>
              <a:gd name="T0" fmla="*/ 0 w 223"/>
              <a:gd name="T1" fmla="*/ 0 h 247"/>
              <a:gd name="T2" fmla="*/ 0 w 223"/>
              <a:gd name="T3" fmla="*/ 2147483646 h 247"/>
              <a:gd name="T4" fmla="*/ 2147483646 w 223"/>
              <a:gd name="T5" fmla="*/ 2147483646 h 247"/>
              <a:gd name="T6" fmla="*/ 2147483646 w 223"/>
              <a:gd name="T7" fmla="*/ 2147483646 h 247"/>
              <a:gd name="T8" fmla="*/ 0 w 223"/>
              <a:gd name="T9" fmla="*/ 0 h 247"/>
              <a:gd name="T10" fmla="*/ 0 w 223"/>
              <a:gd name="T11" fmla="*/ 0 h 247"/>
              <a:gd name="T12" fmla="*/ 0 60000 65536"/>
              <a:gd name="T13" fmla="*/ 0 60000 65536"/>
              <a:gd name="T14" fmla="*/ 0 60000 65536"/>
              <a:gd name="T15" fmla="*/ 0 60000 65536"/>
              <a:gd name="T16" fmla="*/ 0 60000 65536"/>
              <a:gd name="T17" fmla="*/ 0 60000 65536"/>
              <a:gd name="T18" fmla="*/ 0 w 223"/>
              <a:gd name="T19" fmla="*/ 0 h 247"/>
              <a:gd name="T20" fmla="*/ 223 w 223"/>
              <a:gd name="T21" fmla="*/ 247 h 247"/>
            </a:gdLst>
            <a:ahLst/>
            <a:cxnLst>
              <a:cxn ang="T12">
                <a:pos x="T0" y="T1"/>
              </a:cxn>
              <a:cxn ang="T13">
                <a:pos x="T2" y="T3"/>
              </a:cxn>
              <a:cxn ang="T14">
                <a:pos x="T4" y="T5"/>
              </a:cxn>
              <a:cxn ang="T15">
                <a:pos x="T6" y="T7"/>
              </a:cxn>
              <a:cxn ang="T16">
                <a:pos x="T8" y="T9"/>
              </a:cxn>
              <a:cxn ang="T17">
                <a:pos x="T10" y="T11"/>
              </a:cxn>
            </a:cxnLst>
            <a:rect l="T18" t="T19" r="T20" b="T21"/>
            <a:pathLst>
              <a:path w="223" h="247">
                <a:moveTo>
                  <a:pt x="0" y="0"/>
                </a:moveTo>
                <a:lnTo>
                  <a:pt x="0" y="246"/>
                </a:lnTo>
                <a:lnTo>
                  <a:pt x="222" y="246"/>
                </a:lnTo>
                <a:lnTo>
                  <a:pt x="222" y="7"/>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50" name="Freeform 46"/>
          <p:cNvSpPr>
            <a:spLocks/>
          </p:cNvSpPr>
          <p:nvPr/>
        </p:nvSpPr>
        <p:spPr bwMode="auto">
          <a:xfrm>
            <a:off x="5969000" y="6045200"/>
            <a:ext cx="338138" cy="393700"/>
          </a:xfrm>
          <a:custGeom>
            <a:avLst/>
            <a:gdLst>
              <a:gd name="T0" fmla="*/ 0 w 213"/>
              <a:gd name="T1" fmla="*/ 0 h 248"/>
              <a:gd name="T2" fmla="*/ 0 w 213"/>
              <a:gd name="T3" fmla="*/ 2147483646 h 248"/>
              <a:gd name="T4" fmla="*/ 2147483646 w 213"/>
              <a:gd name="T5" fmla="*/ 2147483646 h 248"/>
              <a:gd name="T6" fmla="*/ 2147483646 w 213"/>
              <a:gd name="T7" fmla="*/ 0 h 248"/>
              <a:gd name="T8" fmla="*/ 0 w 213"/>
              <a:gd name="T9" fmla="*/ 0 h 248"/>
              <a:gd name="T10" fmla="*/ 0 w 213"/>
              <a:gd name="T11" fmla="*/ 0 h 248"/>
              <a:gd name="T12" fmla="*/ 0 60000 65536"/>
              <a:gd name="T13" fmla="*/ 0 60000 65536"/>
              <a:gd name="T14" fmla="*/ 0 60000 65536"/>
              <a:gd name="T15" fmla="*/ 0 60000 65536"/>
              <a:gd name="T16" fmla="*/ 0 60000 65536"/>
              <a:gd name="T17" fmla="*/ 0 60000 65536"/>
              <a:gd name="T18" fmla="*/ 0 w 213"/>
              <a:gd name="T19" fmla="*/ 0 h 248"/>
              <a:gd name="T20" fmla="*/ 213 w 213"/>
              <a:gd name="T21" fmla="*/ 248 h 248"/>
            </a:gdLst>
            <a:ahLst/>
            <a:cxnLst>
              <a:cxn ang="T12">
                <a:pos x="T0" y="T1"/>
              </a:cxn>
              <a:cxn ang="T13">
                <a:pos x="T2" y="T3"/>
              </a:cxn>
              <a:cxn ang="T14">
                <a:pos x="T4" y="T5"/>
              </a:cxn>
              <a:cxn ang="T15">
                <a:pos x="T6" y="T7"/>
              </a:cxn>
              <a:cxn ang="T16">
                <a:pos x="T8" y="T9"/>
              </a:cxn>
              <a:cxn ang="T17">
                <a:pos x="T10" y="T11"/>
              </a:cxn>
            </a:cxnLst>
            <a:rect l="T18" t="T19" r="T20" b="T21"/>
            <a:pathLst>
              <a:path w="213" h="248">
                <a:moveTo>
                  <a:pt x="0" y="0"/>
                </a:moveTo>
                <a:lnTo>
                  <a:pt x="0" y="247"/>
                </a:lnTo>
                <a:lnTo>
                  <a:pt x="212" y="247"/>
                </a:lnTo>
                <a:lnTo>
                  <a:pt x="212" y="0"/>
                </a:lnTo>
                <a:lnTo>
                  <a:pt x="0" y="0"/>
                </a:lnTo>
              </a:path>
            </a:pathLst>
          </a:custGeom>
          <a:solidFill>
            <a:srgbClr val="99CCFF"/>
          </a:solidFill>
          <a:ln w="9144" cap="flat" cmpd="sng">
            <a:solidFill>
              <a:srgbClr val="000000"/>
            </a:solidFill>
            <a:prstDash val="solid"/>
            <a:round/>
            <a:headEnd type="none" w="med" len="med"/>
            <a:tailEnd type="none" w="med" len="med"/>
          </a:ln>
        </p:spPr>
        <p:txBody>
          <a:bodyPr/>
          <a:lstStyle/>
          <a:p>
            <a:endParaRPr lang="en-US"/>
          </a:p>
        </p:txBody>
      </p:sp>
      <p:sp>
        <p:nvSpPr>
          <p:cNvPr id="51" name="Freeform 47"/>
          <p:cNvSpPr>
            <a:spLocks/>
          </p:cNvSpPr>
          <p:nvPr/>
        </p:nvSpPr>
        <p:spPr bwMode="auto">
          <a:xfrm>
            <a:off x="6299200" y="6049963"/>
            <a:ext cx="355600" cy="392112"/>
          </a:xfrm>
          <a:custGeom>
            <a:avLst/>
            <a:gdLst>
              <a:gd name="T0" fmla="*/ 0 w 224"/>
              <a:gd name="T1" fmla="*/ 0 h 247"/>
              <a:gd name="T2" fmla="*/ 0 w 224"/>
              <a:gd name="T3" fmla="*/ 2147483646 h 247"/>
              <a:gd name="T4" fmla="*/ 2147483646 w 224"/>
              <a:gd name="T5" fmla="*/ 2147483646 h 247"/>
              <a:gd name="T6" fmla="*/ 2147483646 w 224"/>
              <a:gd name="T7" fmla="*/ 0 h 247"/>
              <a:gd name="T8" fmla="*/ 0 w 224"/>
              <a:gd name="T9" fmla="*/ 0 h 247"/>
              <a:gd name="T10" fmla="*/ 0 w 224"/>
              <a:gd name="T11" fmla="*/ 0 h 247"/>
              <a:gd name="T12" fmla="*/ 0 60000 65536"/>
              <a:gd name="T13" fmla="*/ 0 60000 65536"/>
              <a:gd name="T14" fmla="*/ 0 60000 65536"/>
              <a:gd name="T15" fmla="*/ 0 60000 65536"/>
              <a:gd name="T16" fmla="*/ 0 60000 65536"/>
              <a:gd name="T17" fmla="*/ 0 60000 65536"/>
              <a:gd name="T18" fmla="*/ 0 w 224"/>
              <a:gd name="T19" fmla="*/ 0 h 247"/>
              <a:gd name="T20" fmla="*/ 224 w 224"/>
              <a:gd name="T21" fmla="*/ 247 h 247"/>
            </a:gdLst>
            <a:ahLst/>
            <a:cxnLst>
              <a:cxn ang="T12">
                <a:pos x="T0" y="T1"/>
              </a:cxn>
              <a:cxn ang="T13">
                <a:pos x="T2" y="T3"/>
              </a:cxn>
              <a:cxn ang="T14">
                <a:pos x="T4" y="T5"/>
              </a:cxn>
              <a:cxn ang="T15">
                <a:pos x="T6" y="T7"/>
              </a:cxn>
              <a:cxn ang="T16">
                <a:pos x="T8" y="T9"/>
              </a:cxn>
              <a:cxn ang="T17">
                <a:pos x="T10" y="T11"/>
              </a:cxn>
            </a:cxnLst>
            <a:rect l="T18" t="T19" r="T20" b="T21"/>
            <a:pathLst>
              <a:path w="224" h="247">
                <a:moveTo>
                  <a:pt x="0" y="0"/>
                </a:moveTo>
                <a:lnTo>
                  <a:pt x="0" y="246"/>
                </a:lnTo>
                <a:lnTo>
                  <a:pt x="223" y="246"/>
                </a:lnTo>
                <a:lnTo>
                  <a:pt x="223" y="0"/>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52" name="Freeform 48"/>
          <p:cNvSpPr>
            <a:spLocks/>
          </p:cNvSpPr>
          <p:nvPr/>
        </p:nvSpPr>
        <p:spPr bwMode="auto">
          <a:xfrm>
            <a:off x="5157788" y="6440488"/>
            <a:ext cx="579437" cy="322262"/>
          </a:xfrm>
          <a:custGeom>
            <a:avLst/>
            <a:gdLst>
              <a:gd name="T0" fmla="*/ 2147483646 w 365"/>
              <a:gd name="T1" fmla="*/ 2147483646 h 203"/>
              <a:gd name="T2" fmla="*/ 2147483646 w 365"/>
              <a:gd name="T3" fmla="*/ 2147483646 h 203"/>
              <a:gd name="T4" fmla="*/ 0 w 365"/>
              <a:gd name="T5" fmla="*/ 2147483646 h 203"/>
              <a:gd name="T6" fmla="*/ 2147483646 w 365"/>
              <a:gd name="T7" fmla="*/ 2147483646 h 203"/>
              <a:gd name="T8" fmla="*/ 2147483646 w 365"/>
              <a:gd name="T9" fmla="*/ 2147483646 h 203"/>
              <a:gd name="T10" fmla="*/ 2147483646 w 365"/>
              <a:gd name="T11" fmla="*/ 0 h 203"/>
              <a:gd name="T12" fmla="*/ 2147483646 w 365"/>
              <a:gd name="T13" fmla="*/ 0 h 203"/>
              <a:gd name="T14" fmla="*/ 2147483646 w 365"/>
              <a:gd name="T15" fmla="*/ 2147483646 h 203"/>
              <a:gd name="T16" fmla="*/ 2147483646 w 365"/>
              <a:gd name="T17" fmla="*/ 2147483646 h 203"/>
              <a:gd name="T18" fmla="*/ 2147483646 w 365"/>
              <a:gd name="T19" fmla="*/ 2147483646 h 2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5"/>
              <a:gd name="T31" fmla="*/ 0 h 203"/>
              <a:gd name="T32" fmla="*/ 365 w 365"/>
              <a:gd name="T33" fmla="*/ 203 h 20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5" h="203">
                <a:moveTo>
                  <a:pt x="9" y="8"/>
                </a:moveTo>
                <a:lnTo>
                  <a:pt x="9" y="53"/>
                </a:lnTo>
                <a:lnTo>
                  <a:pt x="0" y="53"/>
                </a:lnTo>
                <a:lnTo>
                  <a:pt x="9" y="202"/>
                </a:lnTo>
                <a:lnTo>
                  <a:pt x="364" y="202"/>
                </a:lnTo>
                <a:lnTo>
                  <a:pt x="364" y="0"/>
                </a:lnTo>
                <a:lnTo>
                  <a:pt x="285" y="0"/>
                </a:lnTo>
                <a:lnTo>
                  <a:pt x="285" y="8"/>
                </a:lnTo>
                <a:lnTo>
                  <a:pt x="9" y="8"/>
                </a:lnTo>
              </a:path>
            </a:pathLst>
          </a:custGeom>
          <a:solidFill>
            <a:srgbClr val="FFFFCC"/>
          </a:solidFill>
          <a:ln w="9144" cap="flat" cmpd="sng">
            <a:solidFill>
              <a:schemeClr val="tx1"/>
            </a:solidFill>
            <a:prstDash val="solid"/>
            <a:round/>
            <a:headEnd type="none" w="med" len="med"/>
            <a:tailEnd type="none" w="med" len="med"/>
          </a:ln>
        </p:spPr>
        <p:txBody>
          <a:bodyPr/>
          <a:lstStyle/>
          <a:p>
            <a:endParaRPr lang="en-US"/>
          </a:p>
        </p:txBody>
      </p:sp>
      <p:sp>
        <p:nvSpPr>
          <p:cNvPr id="53" name="Freeform 49"/>
          <p:cNvSpPr>
            <a:spLocks/>
          </p:cNvSpPr>
          <p:nvPr/>
        </p:nvSpPr>
        <p:spPr bwMode="auto">
          <a:xfrm>
            <a:off x="7112000" y="6045200"/>
            <a:ext cx="763588" cy="379413"/>
          </a:xfrm>
          <a:custGeom>
            <a:avLst/>
            <a:gdLst>
              <a:gd name="T0" fmla="*/ 2147483646 w 481"/>
              <a:gd name="T1" fmla="*/ 0 h 239"/>
              <a:gd name="T2" fmla="*/ 0 w 481"/>
              <a:gd name="T3" fmla="*/ 2147483646 h 239"/>
              <a:gd name="T4" fmla="*/ 2147483646 w 481"/>
              <a:gd name="T5" fmla="*/ 2147483646 h 239"/>
              <a:gd name="T6" fmla="*/ 2147483646 w 481"/>
              <a:gd name="T7" fmla="*/ 2147483646 h 239"/>
              <a:gd name="T8" fmla="*/ 2147483646 w 481"/>
              <a:gd name="T9" fmla="*/ 2147483646 h 239"/>
              <a:gd name="T10" fmla="*/ 2147483646 w 481"/>
              <a:gd name="T11" fmla="*/ 2147483646 h 239"/>
              <a:gd name="T12" fmla="*/ 2147483646 w 481"/>
              <a:gd name="T13" fmla="*/ 2147483646 h 239"/>
              <a:gd name="T14" fmla="*/ 2147483646 w 481"/>
              <a:gd name="T15" fmla="*/ 2147483646 h 239"/>
              <a:gd name="T16" fmla="*/ 2147483646 w 481"/>
              <a:gd name="T17" fmla="*/ 2147483646 h 239"/>
              <a:gd name="T18" fmla="*/ 2147483646 w 481"/>
              <a:gd name="T19" fmla="*/ 2147483646 h 239"/>
              <a:gd name="T20" fmla="*/ 2147483646 w 481"/>
              <a:gd name="T21" fmla="*/ 2147483646 h 239"/>
              <a:gd name="T22" fmla="*/ 2147483646 w 481"/>
              <a:gd name="T23" fmla="*/ 2147483646 h 239"/>
              <a:gd name="T24" fmla="*/ 2147483646 w 481"/>
              <a:gd name="T25" fmla="*/ 0 h 239"/>
              <a:gd name="T26" fmla="*/ 2147483646 w 481"/>
              <a:gd name="T27" fmla="*/ 0 h 239"/>
              <a:gd name="T28" fmla="*/ 2147483646 w 481"/>
              <a:gd name="T29" fmla="*/ 0 h 2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1"/>
              <a:gd name="T46" fmla="*/ 0 h 239"/>
              <a:gd name="T47" fmla="*/ 481 w 481"/>
              <a:gd name="T48" fmla="*/ 239 h 2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1" h="239">
                <a:moveTo>
                  <a:pt x="9" y="0"/>
                </a:moveTo>
                <a:lnTo>
                  <a:pt x="0" y="238"/>
                </a:lnTo>
                <a:lnTo>
                  <a:pt x="480" y="238"/>
                </a:lnTo>
                <a:lnTo>
                  <a:pt x="444" y="180"/>
                </a:lnTo>
                <a:lnTo>
                  <a:pt x="426" y="165"/>
                </a:lnTo>
                <a:lnTo>
                  <a:pt x="426" y="136"/>
                </a:lnTo>
                <a:lnTo>
                  <a:pt x="364" y="115"/>
                </a:lnTo>
                <a:lnTo>
                  <a:pt x="302" y="107"/>
                </a:lnTo>
                <a:lnTo>
                  <a:pt x="267" y="93"/>
                </a:lnTo>
                <a:lnTo>
                  <a:pt x="222" y="43"/>
                </a:lnTo>
                <a:lnTo>
                  <a:pt x="178" y="28"/>
                </a:lnTo>
                <a:lnTo>
                  <a:pt x="152" y="21"/>
                </a:lnTo>
                <a:lnTo>
                  <a:pt x="152" y="0"/>
                </a:lnTo>
                <a:lnTo>
                  <a:pt x="9"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54" name="Freeform 50"/>
          <p:cNvSpPr>
            <a:spLocks/>
          </p:cNvSpPr>
          <p:nvPr/>
        </p:nvSpPr>
        <p:spPr bwMode="auto">
          <a:xfrm>
            <a:off x="3748088" y="4213225"/>
            <a:ext cx="608012" cy="404813"/>
          </a:xfrm>
          <a:custGeom>
            <a:avLst/>
            <a:gdLst>
              <a:gd name="T0" fmla="*/ 0 w 383"/>
              <a:gd name="T1" fmla="*/ 2147483646 h 255"/>
              <a:gd name="T2" fmla="*/ 0 w 383"/>
              <a:gd name="T3" fmla="*/ 2147483646 h 255"/>
              <a:gd name="T4" fmla="*/ 2147483646 w 383"/>
              <a:gd name="T5" fmla="*/ 2147483646 h 255"/>
              <a:gd name="T6" fmla="*/ 2147483646 w 383"/>
              <a:gd name="T7" fmla="*/ 0 h 255"/>
              <a:gd name="T8" fmla="*/ 0 w 383"/>
              <a:gd name="T9" fmla="*/ 2147483646 h 255"/>
              <a:gd name="T10" fmla="*/ 0 w 383"/>
              <a:gd name="T11" fmla="*/ 2147483646 h 255"/>
              <a:gd name="T12" fmla="*/ 0 60000 65536"/>
              <a:gd name="T13" fmla="*/ 0 60000 65536"/>
              <a:gd name="T14" fmla="*/ 0 60000 65536"/>
              <a:gd name="T15" fmla="*/ 0 60000 65536"/>
              <a:gd name="T16" fmla="*/ 0 60000 65536"/>
              <a:gd name="T17" fmla="*/ 0 60000 65536"/>
              <a:gd name="T18" fmla="*/ 0 w 383"/>
              <a:gd name="T19" fmla="*/ 0 h 255"/>
              <a:gd name="T20" fmla="*/ 383 w 383"/>
              <a:gd name="T21" fmla="*/ 255 h 255"/>
            </a:gdLst>
            <a:ahLst/>
            <a:cxnLst>
              <a:cxn ang="T12">
                <a:pos x="T0" y="T1"/>
              </a:cxn>
              <a:cxn ang="T13">
                <a:pos x="T2" y="T3"/>
              </a:cxn>
              <a:cxn ang="T14">
                <a:pos x="T4" y="T5"/>
              </a:cxn>
              <a:cxn ang="T15">
                <a:pos x="T6" y="T7"/>
              </a:cxn>
              <a:cxn ang="T16">
                <a:pos x="T8" y="T9"/>
              </a:cxn>
              <a:cxn ang="T17">
                <a:pos x="T10" y="T11"/>
              </a:cxn>
            </a:cxnLst>
            <a:rect l="T18" t="T19" r="T20" b="T21"/>
            <a:pathLst>
              <a:path w="383" h="255">
                <a:moveTo>
                  <a:pt x="0" y="7"/>
                </a:moveTo>
                <a:lnTo>
                  <a:pt x="0" y="254"/>
                </a:lnTo>
                <a:lnTo>
                  <a:pt x="382" y="254"/>
                </a:lnTo>
                <a:lnTo>
                  <a:pt x="382" y="0"/>
                </a:lnTo>
                <a:lnTo>
                  <a:pt x="0" y="7"/>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55" name="Freeform 51"/>
          <p:cNvSpPr>
            <a:spLocks/>
          </p:cNvSpPr>
          <p:nvPr/>
        </p:nvSpPr>
        <p:spPr bwMode="auto">
          <a:xfrm>
            <a:off x="4303713" y="2990850"/>
            <a:ext cx="398462" cy="501650"/>
          </a:xfrm>
          <a:custGeom>
            <a:avLst/>
            <a:gdLst>
              <a:gd name="T0" fmla="*/ 2147483646 w 251"/>
              <a:gd name="T1" fmla="*/ 0 h 316"/>
              <a:gd name="T2" fmla="*/ 2147483646 w 251"/>
              <a:gd name="T3" fmla="*/ 0 h 316"/>
              <a:gd name="T4" fmla="*/ 2147483646 w 251"/>
              <a:gd name="T5" fmla="*/ 2147483646 h 316"/>
              <a:gd name="T6" fmla="*/ 2147483646 w 251"/>
              <a:gd name="T7" fmla="*/ 2147483646 h 316"/>
              <a:gd name="T8" fmla="*/ 2147483646 w 251"/>
              <a:gd name="T9" fmla="*/ 2147483646 h 316"/>
              <a:gd name="T10" fmla="*/ 2147483646 w 251"/>
              <a:gd name="T11" fmla="*/ 2147483646 h 316"/>
              <a:gd name="T12" fmla="*/ 2147483646 w 251"/>
              <a:gd name="T13" fmla="*/ 2147483646 h 316"/>
              <a:gd name="T14" fmla="*/ 0 w 251"/>
              <a:gd name="T15" fmla="*/ 2147483646 h 316"/>
              <a:gd name="T16" fmla="*/ 2147483646 w 251"/>
              <a:gd name="T17" fmla="*/ 2147483646 h 316"/>
              <a:gd name="T18" fmla="*/ 2147483646 w 251"/>
              <a:gd name="T19" fmla="*/ 0 h 316"/>
              <a:gd name="T20" fmla="*/ 2147483646 w 251"/>
              <a:gd name="T21" fmla="*/ 0 h 316"/>
              <a:gd name="T22" fmla="*/ 2147483646 w 251"/>
              <a:gd name="T23" fmla="*/ 0 h 3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1"/>
              <a:gd name="T37" fmla="*/ 0 h 316"/>
              <a:gd name="T38" fmla="*/ 251 w 251"/>
              <a:gd name="T39" fmla="*/ 316 h 31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1" h="316">
                <a:moveTo>
                  <a:pt x="10" y="0"/>
                </a:moveTo>
                <a:lnTo>
                  <a:pt x="240" y="0"/>
                </a:lnTo>
                <a:lnTo>
                  <a:pt x="233" y="130"/>
                </a:lnTo>
                <a:lnTo>
                  <a:pt x="250" y="141"/>
                </a:lnTo>
                <a:lnTo>
                  <a:pt x="250" y="309"/>
                </a:lnTo>
                <a:lnTo>
                  <a:pt x="19" y="315"/>
                </a:lnTo>
                <a:lnTo>
                  <a:pt x="19" y="103"/>
                </a:lnTo>
                <a:lnTo>
                  <a:pt x="0" y="103"/>
                </a:lnTo>
                <a:lnTo>
                  <a:pt x="10" y="66"/>
                </a:lnTo>
                <a:lnTo>
                  <a:pt x="12" y="0"/>
                </a:lnTo>
                <a:lnTo>
                  <a:pt x="10"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56" name="Rectangle 52"/>
          <p:cNvSpPr>
            <a:spLocks noChangeArrowheads="1"/>
          </p:cNvSpPr>
          <p:nvPr/>
        </p:nvSpPr>
        <p:spPr bwMode="auto">
          <a:xfrm>
            <a:off x="7502525" y="1706563"/>
            <a:ext cx="187325"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Times New Roman" panose="02020603050405020304" pitchFamily="18" charset="0"/>
              </a:rPr>
              <a:t>Lake</a:t>
            </a:r>
            <a:endParaRPr lang="en-US" altLang="en-US" sz="3200">
              <a:solidFill>
                <a:srgbClr val="000000"/>
              </a:solidFill>
              <a:latin typeface="Times New Roman" panose="02020603050405020304" pitchFamily="18" charset="0"/>
            </a:endParaRPr>
          </a:p>
        </p:txBody>
      </p:sp>
      <p:sp>
        <p:nvSpPr>
          <p:cNvPr id="57" name="Text Box 53"/>
          <p:cNvSpPr txBox="1">
            <a:spLocks noChangeArrowheads="1"/>
          </p:cNvSpPr>
          <p:nvPr/>
        </p:nvSpPr>
        <p:spPr bwMode="auto">
          <a:xfrm>
            <a:off x="8369300" y="1473200"/>
            <a:ext cx="2000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Cook</a:t>
            </a:r>
            <a:endParaRPr lang="en-US" altLang="en-US" sz="2400">
              <a:solidFill>
                <a:srgbClr val="000000"/>
              </a:solidFill>
              <a:latin typeface="Times New Roman" panose="02020603050405020304" pitchFamily="18" charset="0"/>
            </a:endParaRPr>
          </a:p>
        </p:txBody>
      </p:sp>
      <p:sp>
        <p:nvSpPr>
          <p:cNvPr id="58" name="Freeform 54"/>
          <p:cNvSpPr>
            <a:spLocks/>
          </p:cNvSpPr>
          <p:nvPr/>
        </p:nvSpPr>
        <p:spPr bwMode="auto">
          <a:xfrm>
            <a:off x="5592763" y="2732088"/>
            <a:ext cx="679450" cy="1019175"/>
          </a:xfrm>
          <a:custGeom>
            <a:avLst/>
            <a:gdLst>
              <a:gd name="T0" fmla="*/ 2147483646 w 428"/>
              <a:gd name="T1" fmla="*/ 0 h 642"/>
              <a:gd name="T2" fmla="*/ 2147483646 w 428"/>
              <a:gd name="T3" fmla="*/ 2147483646 h 642"/>
              <a:gd name="T4" fmla="*/ 0 w 428"/>
              <a:gd name="T5" fmla="*/ 2147483646 h 642"/>
              <a:gd name="T6" fmla="*/ 0 w 428"/>
              <a:gd name="T7" fmla="*/ 2147483646 h 642"/>
              <a:gd name="T8" fmla="*/ 2147483646 w 428"/>
              <a:gd name="T9" fmla="*/ 2147483646 h 642"/>
              <a:gd name="T10" fmla="*/ 2147483646 w 428"/>
              <a:gd name="T11" fmla="*/ 2147483646 h 642"/>
              <a:gd name="T12" fmla="*/ 2147483646 w 428"/>
              <a:gd name="T13" fmla="*/ 2147483646 h 642"/>
              <a:gd name="T14" fmla="*/ 2147483646 w 428"/>
              <a:gd name="T15" fmla="*/ 2147483646 h 642"/>
              <a:gd name="T16" fmla="*/ 2147483646 w 428"/>
              <a:gd name="T17" fmla="*/ 2147483646 h 642"/>
              <a:gd name="T18" fmla="*/ 2147483646 w 428"/>
              <a:gd name="T19" fmla="*/ 0 h 642"/>
              <a:gd name="T20" fmla="*/ 2147483646 w 428"/>
              <a:gd name="T21" fmla="*/ 0 h 642"/>
              <a:gd name="T22" fmla="*/ 2147483646 w 428"/>
              <a:gd name="T23" fmla="*/ 0 h 6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8"/>
              <a:gd name="T37" fmla="*/ 0 h 642"/>
              <a:gd name="T38" fmla="*/ 428 w 428"/>
              <a:gd name="T39" fmla="*/ 642 h 64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8" h="642">
                <a:moveTo>
                  <a:pt x="9" y="0"/>
                </a:moveTo>
                <a:lnTo>
                  <a:pt x="9" y="335"/>
                </a:lnTo>
                <a:lnTo>
                  <a:pt x="0" y="335"/>
                </a:lnTo>
                <a:lnTo>
                  <a:pt x="0" y="589"/>
                </a:lnTo>
                <a:lnTo>
                  <a:pt x="214" y="581"/>
                </a:lnTo>
                <a:lnTo>
                  <a:pt x="214" y="641"/>
                </a:lnTo>
                <a:lnTo>
                  <a:pt x="427" y="641"/>
                </a:lnTo>
                <a:lnTo>
                  <a:pt x="427" y="82"/>
                </a:lnTo>
                <a:lnTo>
                  <a:pt x="409" y="0"/>
                </a:lnTo>
                <a:lnTo>
                  <a:pt x="9"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59" name="Freeform 55"/>
          <p:cNvSpPr>
            <a:spLocks/>
          </p:cNvSpPr>
          <p:nvPr/>
        </p:nvSpPr>
        <p:spPr bwMode="auto">
          <a:xfrm>
            <a:off x="5862638" y="3749675"/>
            <a:ext cx="438150" cy="501650"/>
          </a:xfrm>
          <a:custGeom>
            <a:avLst/>
            <a:gdLst>
              <a:gd name="T0" fmla="*/ 2147483646 w 276"/>
              <a:gd name="T1" fmla="*/ 0 h 316"/>
              <a:gd name="T2" fmla="*/ 2147483646 w 276"/>
              <a:gd name="T3" fmla="*/ 0 h 316"/>
              <a:gd name="T4" fmla="*/ 2147483646 w 276"/>
              <a:gd name="T5" fmla="*/ 2147483646 h 316"/>
              <a:gd name="T6" fmla="*/ 2147483646 w 276"/>
              <a:gd name="T7" fmla="*/ 2147483646 h 316"/>
              <a:gd name="T8" fmla="*/ 2147483646 w 276"/>
              <a:gd name="T9" fmla="*/ 2147483646 h 316"/>
              <a:gd name="T10" fmla="*/ 2147483646 w 276"/>
              <a:gd name="T11" fmla="*/ 2147483646 h 316"/>
              <a:gd name="T12" fmla="*/ 0 w 276"/>
              <a:gd name="T13" fmla="*/ 2147483646 h 316"/>
              <a:gd name="T14" fmla="*/ 0 w 276"/>
              <a:gd name="T15" fmla="*/ 2147483646 h 316"/>
              <a:gd name="T16" fmla="*/ 2147483646 w 276"/>
              <a:gd name="T17" fmla="*/ 2147483646 h 316"/>
              <a:gd name="T18" fmla="*/ 2147483646 w 276"/>
              <a:gd name="T19" fmla="*/ 0 h 316"/>
              <a:gd name="T20" fmla="*/ 2147483646 w 276"/>
              <a:gd name="T21" fmla="*/ 0 h 3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6"/>
              <a:gd name="T34" fmla="*/ 0 h 316"/>
              <a:gd name="T35" fmla="*/ 276 w 276"/>
              <a:gd name="T36" fmla="*/ 316 h 3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6" h="316">
                <a:moveTo>
                  <a:pt x="45" y="0"/>
                </a:moveTo>
                <a:lnTo>
                  <a:pt x="250" y="0"/>
                </a:lnTo>
                <a:lnTo>
                  <a:pt x="275" y="15"/>
                </a:lnTo>
                <a:lnTo>
                  <a:pt x="275" y="127"/>
                </a:lnTo>
                <a:lnTo>
                  <a:pt x="213" y="135"/>
                </a:lnTo>
                <a:lnTo>
                  <a:pt x="213" y="315"/>
                </a:lnTo>
                <a:lnTo>
                  <a:pt x="0" y="315"/>
                </a:lnTo>
                <a:lnTo>
                  <a:pt x="0" y="127"/>
                </a:lnTo>
                <a:lnTo>
                  <a:pt x="45" y="127"/>
                </a:lnTo>
                <a:lnTo>
                  <a:pt x="45"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60" name="Freeform 56"/>
          <p:cNvSpPr>
            <a:spLocks/>
          </p:cNvSpPr>
          <p:nvPr/>
        </p:nvSpPr>
        <p:spPr bwMode="auto">
          <a:xfrm>
            <a:off x="5595938" y="3654425"/>
            <a:ext cx="339725" cy="808038"/>
          </a:xfrm>
          <a:custGeom>
            <a:avLst/>
            <a:gdLst>
              <a:gd name="T0" fmla="*/ 0 w 214"/>
              <a:gd name="T1" fmla="*/ 0 h 509"/>
              <a:gd name="T2" fmla="*/ 0 w 214"/>
              <a:gd name="T3" fmla="*/ 2147483646 h 509"/>
              <a:gd name="T4" fmla="*/ 2147483646 w 214"/>
              <a:gd name="T5" fmla="*/ 2147483646 h 509"/>
              <a:gd name="T6" fmla="*/ 2147483646 w 214"/>
              <a:gd name="T7" fmla="*/ 2147483646 h 509"/>
              <a:gd name="T8" fmla="*/ 2147483646 w 214"/>
              <a:gd name="T9" fmla="*/ 2147483646 h 509"/>
              <a:gd name="T10" fmla="*/ 2147483646 w 214"/>
              <a:gd name="T11" fmla="*/ 2147483646 h 509"/>
              <a:gd name="T12" fmla="*/ 2147483646 w 214"/>
              <a:gd name="T13" fmla="*/ 2147483646 h 509"/>
              <a:gd name="T14" fmla="*/ 2147483646 w 214"/>
              <a:gd name="T15" fmla="*/ 0 h 509"/>
              <a:gd name="T16" fmla="*/ 0 w 214"/>
              <a:gd name="T17" fmla="*/ 0 h 509"/>
              <a:gd name="T18" fmla="*/ 0 w 214"/>
              <a:gd name="T19" fmla="*/ 0 h 5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4"/>
              <a:gd name="T31" fmla="*/ 0 h 509"/>
              <a:gd name="T32" fmla="*/ 214 w 214"/>
              <a:gd name="T33" fmla="*/ 509 h 5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4" h="509">
                <a:moveTo>
                  <a:pt x="0" y="0"/>
                </a:moveTo>
                <a:lnTo>
                  <a:pt x="0" y="195"/>
                </a:lnTo>
                <a:lnTo>
                  <a:pt x="27" y="195"/>
                </a:lnTo>
                <a:lnTo>
                  <a:pt x="27" y="508"/>
                </a:lnTo>
                <a:lnTo>
                  <a:pt x="177" y="508"/>
                </a:lnTo>
                <a:lnTo>
                  <a:pt x="168" y="187"/>
                </a:lnTo>
                <a:lnTo>
                  <a:pt x="213" y="187"/>
                </a:lnTo>
                <a:lnTo>
                  <a:pt x="213" y="0"/>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61" name="Freeform 57"/>
          <p:cNvSpPr>
            <a:spLocks/>
          </p:cNvSpPr>
          <p:nvPr/>
        </p:nvSpPr>
        <p:spPr bwMode="auto">
          <a:xfrm>
            <a:off x="6200775" y="4237038"/>
            <a:ext cx="482600" cy="522287"/>
          </a:xfrm>
          <a:custGeom>
            <a:avLst/>
            <a:gdLst>
              <a:gd name="T0" fmla="*/ 0 w 304"/>
              <a:gd name="T1" fmla="*/ 0 h 329"/>
              <a:gd name="T2" fmla="*/ 0 w 304"/>
              <a:gd name="T3" fmla="*/ 2147483646 h 329"/>
              <a:gd name="T4" fmla="*/ 2147483646 w 304"/>
              <a:gd name="T5" fmla="*/ 2147483646 h 329"/>
              <a:gd name="T6" fmla="*/ 2147483646 w 304"/>
              <a:gd name="T7" fmla="*/ 2147483646 h 329"/>
              <a:gd name="T8" fmla="*/ 2147483646 w 304"/>
              <a:gd name="T9" fmla="*/ 2147483646 h 329"/>
              <a:gd name="T10" fmla="*/ 2147483646 w 304"/>
              <a:gd name="T11" fmla="*/ 2147483646 h 329"/>
              <a:gd name="T12" fmla="*/ 2147483646 w 304"/>
              <a:gd name="T13" fmla="*/ 2147483646 h 329"/>
              <a:gd name="T14" fmla="*/ 2147483646 w 304"/>
              <a:gd name="T15" fmla="*/ 2147483646 h 329"/>
              <a:gd name="T16" fmla="*/ 2147483646 w 304"/>
              <a:gd name="T17" fmla="*/ 2147483646 h 329"/>
              <a:gd name="T18" fmla="*/ 2147483646 w 304"/>
              <a:gd name="T19" fmla="*/ 2147483646 h 329"/>
              <a:gd name="T20" fmla="*/ 2147483646 w 304"/>
              <a:gd name="T21" fmla="*/ 2147483646 h 329"/>
              <a:gd name="T22" fmla="*/ 2147483646 w 304"/>
              <a:gd name="T23" fmla="*/ 2147483646 h 329"/>
              <a:gd name="T24" fmla="*/ 2147483646 w 304"/>
              <a:gd name="T25" fmla="*/ 2147483646 h 329"/>
              <a:gd name="T26" fmla="*/ 2147483646 w 304"/>
              <a:gd name="T27" fmla="*/ 2147483646 h 329"/>
              <a:gd name="T28" fmla="*/ 2147483646 w 304"/>
              <a:gd name="T29" fmla="*/ 2147483646 h 329"/>
              <a:gd name="T30" fmla="*/ 0 w 304"/>
              <a:gd name="T31" fmla="*/ 0 h 329"/>
              <a:gd name="T32" fmla="*/ 0 w 304"/>
              <a:gd name="T33" fmla="*/ 0 h 3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4"/>
              <a:gd name="T52" fmla="*/ 0 h 329"/>
              <a:gd name="T53" fmla="*/ 304 w 304"/>
              <a:gd name="T54" fmla="*/ 329 h 3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4" h="329">
                <a:moveTo>
                  <a:pt x="0" y="0"/>
                </a:moveTo>
                <a:lnTo>
                  <a:pt x="0" y="134"/>
                </a:lnTo>
                <a:lnTo>
                  <a:pt x="72" y="134"/>
                </a:lnTo>
                <a:lnTo>
                  <a:pt x="72" y="328"/>
                </a:lnTo>
                <a:lnTo>
                  <a:pt x="231" y="328"/>
                </a:lnTo>
                <a:lnTo>
                  <a:pt x="276" y="298"/>
                </a:lnTo>
                <a:lnTo>
                  <a:pt x="303" y="261"/>
                </a:lnTo>
                <a:lnTo>
                  <a:pt x="303" y="224"/>
                </a:lnTo>
                <a:lnTo>
                  <a:pt x="293" y="209"/>
                </a:lnTo>
                <a:lnTo>
                  <a:pt x="249" y="179"/>
                </a:lnTo>
                <a:lnTo>
                  <a:pt x="223" y="172"/>
                </a:lnTo>
                <a:lnTo>
                  <a:pt x="231" y="134"/>
                </a:lnTo>
                <a:lnTo>
                  <a:pt x="143" y="141"/>
                </a:lnTo>
                <a:lnTo>
                  <a:pt x="143" y="52"/>
                </a:lnTo>
                <a:lnTo>
                  <a:pt x="186" y="7"/>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62" name="Freeform 58"/>
          <p:cNvSpPr>
            <a:spLocks/>
          </p:cNvSpPr>
          <p:nvPr/>
        </p:nvSpPr>
        <p:spPr bwMode="auto">
          <a:xfrm>
            <a:off x="6654800" y="6045200"/>
            <a:ext cx="533400" cy="404813"/>
          </a:xfrm>
          <a:custGeom>
            <a:avLst/>
            <a:gdLst>
              <a:gd name="T0" fmla="*/ 0 w 356"/>
              <a:gd name="T1" fmla="*/ 0 h 255"/>
              <a:gd name="T2" fmla="*/ 0 w 356"/>
              <a:gd name="T3" fmla="*/ 2147483646 h 255"/>
              <a:gd name="T4" fmla="*/ 2147483646 w 356"/>
              <a:gd name="T5" fmla="*/ 2147483646 h 255"/>
              <a:gd name="T6" fmla="*/ 2147483646 w 356"/>
              <a:gd name="T7" fmla="*/ 2147483646 h 255"/>
              <a:gd name="T8" fmla="*/ 2147483646 w 356"/>
              <a:gd name="T9" fmla="*/ 2147483646 h 255"/>
              <a:gd name="T10" fmla="*/ 2147483646 w 356"/>
              <a:gd name="T11" fmla="*/ 2147483646 h 255"/>
              <a:gd name="T12" fmla="*/ 2147483646 w 356"/>
              <a:gd name="T13" fmla="*/ 2147483646 h 255"/>
              <a:gd name="T14" fmla="*/ 2147483646 w 356"/>
              <a:gd name="T15" fmla="*/ 2147483646 h 255"/>
              <a:gd name="T16" fmla="*/ 2147483646 w 356"/>
              <a:gd name="T17" fmla="*/ 0 h 255"/>
              <a:gd name="T18" fmla="*/ 0 w 356"/>
              <a:gd name="T19" fmla="*/ 0 h 255"/>
              <a:gd name="T20" fmla="*/ 0 w 356"/>
              <a:gd name="T21" fmla="*/ 0 h 2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6"/>
              <a:gd name="T34" fmla="*/ 0 h 255"/>
              <a:gd name="T35" fmla="*/ 356 w 356"/>
              <a:gd name="T36" fmla="*/ 255 h 25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6" h="255">
                <a:moveTo>
                  <a:pt x="0" y="0"/>
                </a:moveTo>
                <a:lnTo>
                  <a:pt x="0" y="254"/>
                </a:lnTo>
                <a:lnTo>
                  <a:pt x="133" y="254"/>
                </a:lnTo>
                <a:lnTo>
                  <a:pt x="133" y="239"/>
                </a:lnTo>
                <a:lnTo>
                  <a:pt x="346" y="239"/>
                </a:lnTo>
                <a:lnTo>
                  <a:pt x="355" y="52"/>
                </a:lnTo>
                <a:lnTo>
                  <a:pt x="204" y="52"/>
                </a:lnTo>
                <a:lnTo>
                  <a:pt x="204" y="7"/>
                </a:lnTo>
                <a:lnTo>
                  <a:pt x="71" y="0"/>
                </a:lnTo>
                <a:lnTo>
                  <a:pt x="0" y="0"/>
                </a:lnTo>
              </a:path>
            </a:pathLst>
          </a:custGeom>
          <a:solidFill>
            <a:srgbClr val="FFFF00"/>
          </a:solidFill>
          <a:ln w="9144" cap="flat" cmpd="sng">
            <a:solidFill>
              <a:srgbClr val="000000"/>
            </a:solidFill>
            <a:prstDash val="solid"/>
            <a:round/>
            <a:headEnd type="none" w="med" len="med"/>
            <a:tailEnd type="none" w="med" len="med"/>
          </a:ln>
        </p:spPr>
        <p:txBody>
          <a:bodyPr/>
          <a:lstStyle/>
          <a:p>
            <a:endParaRPr lang="en-US"/>
          </a:p>
        </p:txBody>
      </p:sp>
      <p:sp>
        <p:nvSpPr>
          <p:cNvPr id="63" name="Freeform 59"/>
          <p:cNvSpPr>
            <a:spLocks/>
          </p:cNvSpPr>
          <p:nvPr/>
        </p:nvSpPr>
        <p:spPr bwMode="auto">
          <a:xfrm>
            <a:off x="6197600" y="863600"/>
            <a:ext cx="1201738" cy="2279650"/>
          </a:xfrm>
          <a:custGeom>
            <a:avLst/>
            <a:gdLst>
              <a:gd name="T0" fmla="*/ 2147483646 w 757"/>
              <a:gd name="T1" fmla="*/ 0 h 1436"/>
              <a:gd name="T2" fmla="*/ 0 w 757"/>
              <a:gd name="T3" fmla="*/ 2147483646 h 1436"/>
              <a:gd name="T4" fmla="*/ 2147483646 w 757"/>
              <a:gd name="T5" fmla="*/ 2147483646 h 1436"/>
              <a:gd name="T6" fmla="*/ 2147483646 w 757"/>
              <a:gd name="T7" fmla="*/ 2147483646 h 1436"/>
              <a:gd name="T8" fmla="*/ 2147483646 w 757"/>
              <a:gd name="T9" fmla="*/ 2147483646 h 1436"/>
              <a:gd name="T10" fmla="*/ 2147483646 w 757"/>
              <a:gd name="T11" fmla="*/ 2147483646 h 1436"/>
              <a:gd name="T12" fmla="*/ 2147483646 w 757"/>
              <a:gd name="T13" fmla="*/ 2147483646 h 1436"/>
              <a:gd name="T14" fmla="*/ 2147483646 w 757"/>
              <a:gd name="T15" fmla="*/ 2147483646 h 1436"/>
              <a:gd name="T16" fmla="*/ 2147483646 w 757"/>
              <a:gd name="T17" fmla="*/ 2147483646 h 1436"/>
              <a:gd name="T18" fmla="*/ 2147483646 w 757"/>
              <a:gd name="T19" fmla="*/ 2147483646 h 1436"/>
              <a:gd name="T20" fmla="*/ 2147483646 w 757"/>
              <a:gd name="T21" fmla="*/ 2147483646 h 1436"/>
              <a:gd name="T22" fmla="*/ 2147483646 w 757"/>
              <a:gd name="T23" fmla="*/ 2147483646 h 1436"/>
              <a:gd name="T24" fmla="*/ 2147483646 w 757"/>
              <a:gd name="T25" fmla="*/ 2147483646 h 1436"/>
              <a:gd name="T26" fmla="*/ 2147483646 w 757"/>
              <a:gd name="T27" fmla="*/ 2147483646 h 1436"/>
              <a:gd name="T28" fmla="*/ 2147483646 w 757"/>
              <a:gd name="T29" fmla="*/ 2147483646 h 1436"/>
              <a:gd name="T30" fmla="*/ 2147483646 w 757"/>
              <a:gd name="T31" fmla="*/ 2147483646 h 1436"/>
              <a:gd name="T32" fmla="*/ 2147483646 w 757"/>
              <a:gd name="T33" fmla="*/ 2147483646 h 1436"/>
              <a:gd name="T34" fmla="*/ 2147483646 w 757"/>
              <a:gd name="T35" fmla="*/ 2147483646 h 1436"/>
              <a:gd name="T36" fmla="*/ 2147483646 w 757"/>
              <a:gd name="T37" fmla="*/ 2147483646 h 1436"/>
              <a:gd name="T38" fmla="*/ 2147483646 w 757"/>
              <a:gd name="T39" fmla="*/ 2147483646 h 1436"/>
              <a:gd name="T40" fmla="*/ 2147483646 w 757"/>
              <a:gd name="T41" fmla="*/ 2147483646 h 1436"/>
              <a:gd name="T42" fmla="*/ 2147483646 w 757"/>
              <a:gd name="T43" fmla="*/ 2147483646 h 1436"/>
              <a:gd name="T44" fmla="*/ 2147483646 w 757"/>
              <a:gd name="T45" fmla="*/ 2147483646 h 1436"/>
              <a:gd name="T46" fmla="*/ 2147483646 w 757"/>
              <a:gd name="T47" fmla="*/ 2147483646 h 1436"/>
              <a:gd name="T48" fmla="*/ 2147483646 w 757"/>
              <a:gd name="T49" fmla="*/ 2147483646 h 1436"/>
              <a:gd name="T50" fmla="*/ 2147483646 w 757"/>
              <a:gd name="T51" fmla="*/ 2147483646 h 1436"/>
              <a:gd name="T52" fmla="*/ 2147483646 w 757"/>
              <a:gd name="T53" fmla="*/ 2147483646 h 1436"/>
              <a:gd name="T54" fmla="*/ 2147483646 w 757"/>
              <a:gd name="T55" fmla="*/ 2147483646 h 1436"/>
              <a:gd name="T56" fmla="*/ 2147483646 w 757"/>
              <a:gd name="T57" fmla="*/ 2147483646 h 1436"/>
              <a:gd name="T58" fmla="*/ 2147483646 w 757"/>
              <a:gd name="T59" fmla="*/ 2147483646 h 1436"/>
              <a:gd name="T60" fmla="*/ 2147483646 w 757"/>
              <a:gd name="T61" fmla="*/ 2147483646 h 1436"/>
              <a:gd name="T62" fmla="*/ 2147483646 w 757"/>
              <a:gd name="T63" fmla="*/ 2147483646 h 1436"/>
              <a:gd name="T64" fmla="*/ 2147483646 w 757"/>
              <a:gd name="T65" fmla="*/ 0 h 1436"/>
              <a:gd name="T66" fmla="*/ 2147483646 w 757"/>
              <a:gd name="T67" fmla="*/ 0 h 14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57"/>
              <a:gd name="T103" fmla="*/ 0 h 1436"/>
              <a:gd name="T104" fmla="*/ 757 w 757"/>
              <a:gd name="T105" fmla="*/ 1436 h 14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57" h="1436">
                <a:moveTo>
                  <a:pt x="18" y="0"/>
                </a:moveTo>
                <a:lnTo>
                  <a:pt x="0" y="537"/>
                </a:lnTo>
                <a:lnTo>
                  <a:pt x="27" y="546"/>
                </a:lnTo>
                <a:lnTo>
                  <a:pt x="27" y="1181"/>
                </a:lnTo>
                <a:lnTo>
                  <a:pt x="37" y="1256"/>
                </a:lnTo>
                <a:lnTo>
                  <a:pt x="45" y="1352"/>
                </a:lnTo>
                <a:lnTo>
                  <a:pt x="471" y="1360"/>
                </a:lnTo>
                <a:lnTo>
                  <a:pt x="480" y="1427"/>
                </a:lnTo>
                <a:lnTo>
                  <a:pt x="534" y="1435"/>
                </a:lnTo>
                <a:lnTo>
                  <a:pt x="543" y="1389"/>
                </a:lnTo>
                <a:lnTo>
                  <a:pt x="596" y="1337"/>
                </a:lnTo>
                <a:lnTo>
                  <a:pt x="659" y="1285"/>
                </a:lnTo>
                <a:lnTo>
                  <a:pt x="756" y="1225"/>
                </a:lnTo>
                <a:lnTo>
                  <a:pt x="756" y="298"/>
                </a:lnTo>
                <a:lnTo>
                  <a:pt x="711" y="276"/>
                </a:lnTo>
                <a:lnTo>
                  <a:pt x="684" y="254"/>
                </a:lnTo>
                <a:lnTo>
                  <a:pt x="614" y="247"/>
                </a:lnTo>
                <a:lnTo>
                  <a:pt x="560" y="187"/>
                </a:lnTo>
                <a:lnTo>
                  <a:pt x="489" y="187"/>
                </a:lnTo>
                <a:lnTo>
                  <a:pt x="445" y="201"/>
                </a:lnTo>
                <a:lnTo>
                  <a:pt x="409" y="209"/>
                </a:lnTo>
                <a:lnTo>
                  <a:pt x="391" y="187"/>
                </a:lnTo>
                <a:lnTo>
                  <a:pt x="409" y="134"/>
                </a:lnTo>
                <a:lnTo>
                  <a:pt x="348" y="127"/>
                </a:lnTo>
                <a:lnTo>
                  <a:pt x="223" y="127"/>
                </a:lnTo>
                <a:lnTo>
                  <a:pt x="196" y="104"/>
                </a:lnTo>
                <a:lnTo>
                  <a:pt x="241" y="60"/>
                </a:lnTo>
                <a:lnTo>
                  <a:pt x="223" y="38"/>
                </a:lnTo>
                <a:lnTo>
                  <a:pt x="186" y="38"/>
                </a:lnTo>
                <a:lnTo>
                  <a:pt x="134" y="45"/>
                </a:lnTo>
                <a:lnTo>
                  <a:pt x="116" y="30"/>
                </a:lnTo>
                <a:lnTo>
                  <a:pt x="98" y="7"/>
                </a:lnTo>
                <a:lnTo>
                  <a:pt x="18"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64" name="Freeform 60"/>
          <p:cNvSpPr>
            <a:spLocks/>
          </p:cNvSpPr>
          <p:nvPr/>
        </p:nvSpPr>
        <p:spPr bwMode="auto">
          <a:xfrm>
            <a:off x="6121400" y="4978400"/>
            <a:ext cx="228600" cy="300038"/>
          </a:xfrm>
          <a:custGeom>
            <a:avLst/>
            <a:gdLst>
              <a:gd name="T0" fmla="*/ 0 w 134"/>
              <a:gd name="T1" fmla="*/ 0 h 189"/>
              <a:gd name="T2" fmla="*/ 0 w 134"/>
              <a:gd name="T3" fmla="*/ 2147483646 h 189"/>
              <a:gd name="T4" fmla="*/ 2147483646 w 134"/>
              <a:gd name="T5" fmla="*/ 2147483646 h 189"/>
              <a:gd name="T6" fmla="*/ 2147483646 w 134"/>
              <a:gd name="T7" fmla="*/ 2147483646 h 189"/>
              <a:gd name="T8" fmla="*/ 2147483646 w 134"/>
              <a:gd name="T9" fmla="*/ 2147483646 h 189"/>
              <a:gd name="T10" fmla="*/ 2147483646 w 134"/>
              <a:gd name="T11" fmla="*/ 2147483646 h 189"/>
              <a:gd name="T12" fmla="*/ 2147483646 w 134"/>
              <a:gd name="T13" fmla="*/ 2147483646 h 189"/>
              <a:gd name="T14" fmla="*/ 2147483646 w 134"/>
              <a:gd name="T15" fmla="*/ 2147483646 h 189"/>
              <a:gd name="T16" fmla="*/ 2147483646 w 134"/>
              <a:gd name="T17" fmla="*/ 2147483646 h 189"/>
              <a:gd name="T18" fmla="*/ 2147483646 w 134"/>
              <a:gd name="T19" fmla="*/ 2147483646 h 189"/>
              <a:gd name="T20" fmla="*/ 2147483646 w 134"/>
              <a:gd name="T21" fmla="*/ 2147483646 h 189"/>
              <a:gd name="T22" fmla="*/ 2147483646 w 134"/>
              <a:gd name="T23" fmla="*/ 2147483646 h 189"/>
              <a:gd name="T24" fmla="*/ 2147483646 w 134"/>
              <a:gd name="T25" fmla="*/ 0 h 189"/>
              <a:gd name="T26" fmla="*/ 0 w 134"/>
              <a:gd name="T27" fmla="*/ 0 h 189"/>
              <a:gd name="T28" fmla="*/ 0 w 134"/>
              <a:gd name="T29" fmla="*/ 0 h 18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4"/>
              <a:gd name="T46" fmla="*/ 0 h 189"/>
              <a:gd name="T47" fmla="*/ 134 w 134"/>
              <a:gd name="T48" fmla="*/ 189 h 18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4" h="189">
                <a:moveTo>
                  <a:pt x="0" y="0"/>
                </a:moveTo>
                <a:lnTo>
                  <a:pt x="0" y="67"/>
                </a:lnTo>
                <a:lnTo>
                  <a:pt x="17" y="82"/>
                </a:lnTo>
                <a:lnTo>
                  <a:pt x="17" y="104"/>
                </a:lnTo>
                <a:lnTo>
                  <a:pt x="8" y="157"/>
                </a:lnTo>
                <a:lnTo>
                  <a:pt x="26" y="172"/>
                </a:lnTo>
                <a:lnTo>
                  <a:pt x="53" y="157"/>
                </a:lnTo>
                <a:lnTo>
                  <a:pt x="61" y="143"/>
                </a:lnTo>
                <a:lnTo>
                  <a:pt x="98" y="128"/>
                </a:lnTo>
                <a:lnTo>
                  <a:pt x="115" y="150"/>
                </a:lnTo>
                <a:lnTo>
                  <a:pt x="124" y="188"/>
                </a:lnTo>
                <a:lnTo>
                  <a:pt x="133" y="172"/>
                </a:lnTo>
                <a:lnTo>
                  <a:pt x="133" y="0"/>
                </a:lnTo>
                <a:lnTo>
                  <a:pt x="0" y="0"/>
                </a:lnTo>
              </a:path>
            </a:pathLst>
          </a:custGeom>
          <a:solidFill>
            <a:srgbClr val="FF0000"/>
          </a:solidFill>
          <a:ln w="9144" cap="flat" cmpd="sng">
            <a:solidFill>
              <a:schemeClr val="tx1"/>
            </a:solidFill>
            <a:prstDash val="solid"/>
            <a:round/>
            <a:headEnd type="none" w="med" len="med"/>
            <a:tailEnd type="none" w="med" len="med"/>
          </a:ln>
        </p:spPr>
        <p:txBody>
          <a:bodyPr/>
          <a:lstStyle/>
          <a:p>
            <a:endParaRPr lang="en-US"/>
          </a:p>
        </p:txBody>
      </p:sp>
      <p:sp>
        <p:nvSpPr>
          <p:cNvPr id="65" name="Freeform 61"/>
          <p:cNvSpPr>
            <a:spLocks/>
          </p:cNvSpPr>
          <p:nvPr/>
        </p:nvSpPr>
        <p:spPr bwMode="auto">
          <a:xfrm>
            <a:off x="6862763" y="6429375"/>
            <a:ext cx="692150" cy="334963"/>
          </a:xfrm>
          <a:custGeom>
            <a:avLst/>
            <a:gdLst>
              <a:gd name="T0" fmla="*/ 2147483646 w 436"/>
              <a:gd name="T1" fmla="*/ 2147483646 h 211"/>
              <a:gd name="T2" fmla="*/ 2147483646 w 436"/>
              <a:gd name="T3" fmla="*/ 2147483646 h 211"/>
              <a:gd name="T4" fmla="*/ 2147483646 w 436"/>
              <a:gd name="T5" fmla="*/ 0 h 211"/>
              <a:gd name="T6" fmla="*/ 0 w 436"/>
              <a:gd name="T7" fmla="*/ 0 h 211"/>
              <a:gd name="T8" fmla="*/ 2147483646 w 436"/>
              <a:gd name="T9" fmla="*/ 2147483646 h 211"/>
              <a:gd name="T10" fmla="*/ 2147483646 w 436"/>
              <a:gd name="T11" fmla="*/ 2147483646 h 211"/>
              <a:gd name="T12" fmla="*/ 0 60000 65536"/>
              <a:gd name="T13" fmla="*/ 0 60000 65536"/>
              <a:gd name="T14" fmla="*/ 0 60000 65536"/>
              <a:gd name="T15" fmla="*/ 0 60000 65536"/>
              <a:gd name="T16" fmla="*/ 0 60000 65536"/>
              <a:gd name="T17" fmla="*/ 0 60000 65536"/>
              <a:gd name="T18" fmla="*/ 0 w 436"/>
              <a:gd name="T19" fmla="*/ 0 h 211"/>
              <a:gd name="T20" fmla="*/ 436 w 436"/>
              <a:gd name="T21" fmla="*/ 211 h 211"/>
            </a:gdLst>
            <a:ahLst/>
            <a:cxnLst>
              <a:cxn ang="T12">
                <a:pos x="T0" y="T1"/>
              </a:cxn>
              <a:cxn ang="T13">
                <a:pos x="T2" y="T3"/>
              </a:cxn>
              <a:cxn ang="T14">
                <a:pos x="T4" y="T5"/>
              </a:cxn>
              <a:cxn ang="T15">
                <a:pos x="T6" y="T7"/>
              </a:cxn>
              <a:cxn ang="T16">
                <a:pos x="T8" y="T9"/>
              </a:cxn>
              <a:cxn ang="T17">
                <a:pos x="T10" y="T11"/>
              </a:cxn>
            </a:cxnLst>
            <a:rect l="T18" t="T19" r="T20" b="T21"/>
            <a:pathLst>
              <a:path w="436" h="211">
                <a:moveTo>
                  <a:pt x="9" y="210"/>
                </a:moveTo>
                <a:lnTo>
                  <a:pt x="435" y="210"/>
                </a:lnTo>
                <a:lnTo>
                  <a:pt x="435" y="0"/>
                </a:lnTo>
                <a:lnTo>
                  <a:pt x="0" y="0"/>
                </a:lnTo>
                <a:lnTo>
                  <a:pt x="9" y="21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66" name="Freeform 62"/>
          <p:cNvSpPr>
            <a:spLocks/>
          </p:cNvSpPr>
          <p:nvPr/>
        </p:nvSpPr>
        <p:spPr bwMode="auto">
          <a:xfrm>
            <a:off x="4678363" y="5754688"/>
            <a:ext cx="777875" cy="333375"/>
          </a:xfrm>
          <a:custGeom>
            <a:avLst/>
            <a:gdLst>
              <a:gd name="T0" fmla="*/ 2147483646 w 490"/>
              <a:gd name="T1" fmla="*/ 0 h 210"/>
              <a:gd name="T2" fmla="*/ 2147483646 w 490"/>
              <a:gd name="T3" fmla="*/ 0 h 210"/>
              <a:gd name="T4" fmla="*/ 2147483646 w 490"/>
              <a:gd name="T5" fmla="*/ 2147483646 h 210"/>
              <a:gd name="T6" fmla="*/ 2147483646 w 490"/>
              <a:gd name="T7" fmla="*/ 2147483646 h 210"/>
              <a:gd name="T8" fmla="*/ 2147483646 w 490"/>
              <a:gd name="T9" fmla="*/ 2147483646 h 210"/>
              <a:gd name="T10" fmla="*/ 2147483646 w 490"/>
              <a:gd name="T11" fmla="*/ 2147483646 h 210"/>
              <a:gd name="T12" fmla="*/ 2147483646 w 490"/>
              <a:gd name="T13" fmla="*/ 2147483646 h 210"/>
              <a:gd name="T14" fmla="*/ 2147483646 w 490"/>
              <a:gd name="T15" fmla="*/ 2147483646 h 210"/>
              <a:gd name="T16" fmla="*/ 2147483646 w 490"/>
              <a:gd name="T17" fmla="*/ 2147483646 h 210"/>
              <a:gd name="T18" fmla="*/ 2147483646 w 490"/>
              <a:gd name="T19" fmla="*/ 2147483646 h 210"/>
              <a:gd name="T20" fmla="*/ 2147483646 w 490"/>
              <a:gd name="T21" fmla="*/ 2147483646 h 210"/>
              <a:gd name="T22" fmla="*/ 2147483646 w 490"/>
              <a:gd name="T23" fmla="*/ 2147483646 h 210"/>
              <a:gd name="T24" fmla="*/ 2147483646 w 490"/>
              <a:gd name="T25" fmla="*/ 2147483646 h 210"/>
              <a:gd name="T26" fmla="*/ 2147483646 w 490"/>
              <a:gd name="T27" fmla="*/ 2147483646 h 210"/>
              <a:gd name="T28" fmla="*/ 2147483646 w 490"/>
              <a:gd name="T29" fmla="*/ 2147483646 h 210"/>
              <a:gd name="T30" fmla="*/ 2147483646 w 490"/>
              <a:gd name="T31" fmla="*/ 2147483646 h 210"/>
              <a:gd name="T32" fmla="*/ 2147483646 w 490"/>
              <a:gd name="T33" fmla="*/ 2147483646 h 210"/>
              <a:gd name="T34" fmla="*/ 2147483646 w 490"/>
              <a:gd name="T35" fmla="*/ 2147483646 h 210"/>
              <a:gd name="T36" fmla="*/ 2147483646 w 490"/>
              <a:gd name="T37" fmla="*/ 2147483646 h 210"/>
              <a:gd name="T38" fmla="*/ 2147483646 w 490"/>
              <a:gd name="T39" fmla="*/ 2147483646 h 210"/>
              <a:gd name="T40" fmla="*/ 2147483646 w 490"/>
              <a:gd name="T41" fmla="*/ 2147483646 h 210"/>
              <a:gd name="T42" fmla="*/ 2147483646 w 490"/>
              <a:gd name="T43" fmla="*/ 2147483646 h 210"/>
              <a:gd name="T44" fmla="*/ 0 w 490"/>
              <a:gd name="T45" fmla="*/ 0 h 210"/>
              <a:gd name="T46" fmla="*/ 2147483646 w 490"/>
              <a:gd name="T47" fmla="*/ 2147483646 h 210"/>
              <a:gd name="T48" fmla="*/ 2147483646 w 490"/>
              <a:gd name="T49" fmla="*/ 2147483646 h 210"/>
              <a:gd name="T50" fmla="*/ 2147483646 w 490"/>
              <a:gd name="T51" fmla="*/ 0 h 210"/>
              <a:gd name="T52" fmla="*/ 2147483646 w 490"/>
              <a:gd name="T53" fmla="*/ 0 h 21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90"/>
              <a:gd name="T82" fmla="*/ 0 h 210"/>
              <a:gd name="T83" fmla="*/ 490 w 490"/>
              <a:gd name="T84" fmla="*/ 210 h 21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90" h="210">
                <a:moveTo>
                  <a:pt x="89" y="0"/>
                </a:moveTo>
                <a:lnTo>
                  <a:pt x="489" y="0"/>
                </a:lnTo>
                <a:lnTo>
                  <a:pt x="480" y="95"/>
                </a:lnTo>
                <a:lnTo>
                  <a:pt x="456" y="116"/>
                </a:lnTo>
                <a:lnTo>
                  <a:pt x="446" y="138"/>
                </a:lnTo>
                <a:lnTo>
                  <a:pt x="444" y="150"/>
                </a:lnTo>
                <a:lnTo>
                  <a:pt x="426" y="148"/>
                </a:lnTo>
                <a:lnTo>
                  <a:pt x="435" y="191"/>
                </a:lnTo>
                <a:lnTo>
                  <a:pt x="435" y="187"/>
                </a:lnTo>
                <a:lnTo>
                  <a:pt x="444" y="185"/>
                </a:lnTo>
                <a:lnTo>
                  <a:pt x="444" y="194"/>
                </a:lnTo>
                <a:lnTo>
                  <a:pt x="429" y="207"/>
                </a:lnTo>
                <a:lnTo>
                  <a:pt x="383" y="209"/>
                </a:lnTo>
                <a:lnTo>
                  <a:pt x="365" y="187"/>
                </a:lnTo>
                <a:lnTo>
                  <a:pt x="299" y="179"/>
                </a:lnTo>
                <a:lnTo>
                  <a:pt x="240" y="150"/>
                </a:lnTo>
                <a:lnTo>
                  <a:pt x="227" y="155"/>
                </a:lnTo>
                <a:lnTo>
                  <a:pt x="222" y="141"/>
                </a:lnTo>
                <a:lnTo>
                  <a:pt x="177" y="106"/>
                </a:lnTo>
                <a:lnTo>
                  <a:pt x="179" y="107"/>
                </a:lnTo>
                <a:lnTo>
                  <a:pt x="159" y="74"/>
                </a:lnTo>
                <a:lnTo>
                  <a:pt x="72" y="43"/>
                </a:lnTo>
                <a:lnTo>
                  <a:pt x="0" y="0"/>
                </a:lnTo>
                <a:lnTo>
                  <a:pt x="72" y="3"/>
                </a:lnTo>
                <a:lnTo>
                  <a:pt x="87" y="6"/>
                </a:lnTo>
                <a:lnTo>
                  <a:pt x="89" y="0"/>
                </a:lnTo>
              </a:path>
            </a:pathLst>
          </a:custGeom>
          <a:solidFill>
            <a:srgbClr val="FF99FF"/>
          </a:solidFill>
          <a:ln w="9144" cap="flat" cmpd="sng">
            <a:solidFill>
              <a:srgbClr val="000000"/>
            </a:solidFill>
            <a:prstDash val="solid"/>
            <a:round/>
            <a:headEnd type="none" w="med" len="med"/>
            <a:tailEnd type="none" w="med" len="med"/>
          </a:ln>
        </p:spPr>
        <p:txBody>
          <a:bodyPr/>
          <a:lstStyle/>
          <a:p>
            <a:endParaRPr lang="en-US"/>
          </a:p>
        </p:txBody>
      </p:sp>
      <p:sp>
        <p:nvSpPr>
          <p:cNvPr id="67" name="Freeform 63"/>
          <p:cNvSpPr>
            <a:spLocks/>
          </p:cNvSpPr>
          <p:nvPr/>
        </p:nvSpPr>
        <p:spPr bwMode="auto">
          <a:xfrm>
            <a:off x="2463800" y="430213"/>
            <a:ext cx="749300" cy="546100"/>
          </a:xfrm>
          <a:custGeom>
            <a:avLst/>
            <a:gdLst>
              <a:gd name="T0" fmla="*/ 0 w 472"/>
              <a:gd name="T1" fmla="*/ 0 h 344"/>
              <a:gd name="T2" fmla="*/ 2147483646 w 472"/>
              <a:gd name="T3" fmla="*/ 0 h 344"/>
              <a:gd name="T4" fmla="*/ 2147483646 w 472"/>
              <a:gd name="T5" fmla="*/ 2147483646 h 344"/>
              <a:gd name="T6" fmla="*/ 2147483646 w 472"/>
              <a:gd name="T7" fmla="*/ 2147483646 h 344"/>
              <a:gd name="T8" fmla="*/ 2147483646 w 472"/>
              <a:gd name="T9" fmla="*/ 2147483646 h 344"/>
              <a:gd name="T10" fmla="*/ 2147483646 w 472"/>
              <a:gd name="T11" fmla="*/ 2147483646 h 344"/>
              <a:gd name="T12" fmla="*/ 2147483646 w 472"/>
              <a:gd name="T13" fmla="*/ 2147483646 h 344"/>
              <a:gd name="T14" fmla="*/ 2147483646 w 472"/>
              <a:gd name="T15" fmla="*/ 2147483646 h 344"/>
              <a:gd name="T16" fmla="*/ 2147483646 w 472"/>
              <a:gd name="T17" fmla="*/ 2147483646 h 344"/>
              <a:gd name="T18" fmla="*/ 2147483646 w 472"/>
              <a:gd name="T19" fmla="*/ 2147483646 h 344"/>
              <a:gd name="T20" fmla="*/ 2147483646 w 472"/>
              <a:gd name="T21" fmla="*/ 2147483646 h 344"/>
              <a:gd name="T22" fmla="*/ 0 w 472"/>
              <a:gd name="T23" fmla="*/ 2147483646 h 344"/>
              <a:gd name="T24" fmla="*/ 0 w 472"/>
              <a:gd name="T25" fmla="*/ 0 h 344"/>
              <a:gd name="T26" fmla="*/ 0 w 472"/>
              <a:gd name="T27" fmla="*/ 0 h 34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72"/>
              <a:gd name="T43" fmla="*/ 0 h 344"/>
              <a:gd name="T44" fmla="*/ 472 w 472"/>
              <a:gd name="T45" fmla="*/ 344 h 34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72" h="344">
                <a:moveTo>
                  <a:pt x="0" y="0"/>
                </a:moveTo>
                <a:lnTo>
                  <a:pt x="444" y="0"/>
                </a:lnTo>
                <a:lnTo>
                  <a:pt x="444" y="201"/>
                </a:lnTo>
                <a:lnTo>
                  <a:pt x="462" y="208"/>
                </a:lnTo>
                <a:lnTo>
                  <a:pt x="471" y="343"/>
                </a:lnTo>
                <a:lnTo>
                  <a:pt x="18" y="336"/>
                </a:lnTo>
                <a:lnTo>
                  <a:pt x="26" y="276"/>
                </a:lnTo>
                <a:lnTo>
                  <a:pt x="44" y="246"/>
                </a:lnTo>
                <a:lnTo>
                  <a:pt x="44" y="208"/>
                </a:lnTo>
                <a:lnTo>
                  <a:pt x="18" y="179"/>
                </a:lnTo>
                <a:lnTo>
                  <a:pt x="18" y="119"/>
                </a:lnTo>
                <a:lnTo>
                  <a:pt x="0" y="97"/>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68" name="Freeform 64"/>
          <p:cNvSpPr>
            <a:spLocks/>
          </p:cNvSpPr>
          <p:nvPr/>
        </p:nvSpPr>
        <p:spPr bwMode="auto">
          <a:xfrm>
            <a:off x="3168650" y="430213"/>
            <a:ext cx="1200150" cy="558800"/>
          </a:xfrm>
          <a:custGeom>
            <a:avLst/>
            <a:gdLst>
              <a:gd name="T0" fmla="*/ 0 w 756"/>
              <a:gd name="T1" fmla="*/ 0 h 352"/>
              <a:gd name="T2" fmla="*/ 0 w 756"/>
              <a:gd name="T3" fmla="*/ 2147483646 h 352"/>
              <a:gd name="T4" fmla="*/ 2147483646 w 756"/>
              <a:gd name="T5" fmla="*/ 2147483646 h 352"/>
              <a:gd name="T6" fmla="*/ 2147483646 w 756"/>
              <a:gd name="T7" fmla="*/ 2147483646 h 352"/>
              <a:gd name="T8" fmla="*/ 2147483646 w 756"/>
              <a:gd name="T9" fmla="*/ 2147483646 h 352"/>
              <a:gd name="T10" fmla="*/ 2147483646 w 756"/>
              <a:gd name="T11" fmla="*/ 2147483646 h 352"/>
              <a:gd name="T12" fmla="*/ 2147483646 w 756"/>
              <a:gd name="T13" fmla="*/ 2147483646 h 352"/>
              <a:gd name="T14" fmla="*/ 2147483646 w 756"/>
              <a:gd name="T15" fmla="*/ 2147483646 h 352"/>
              <a:gd name="T16" fmla="*/ 2147483646 w 756"/>
              <a:gd name="T17" fmla="*/ 2147483646 h 352"/>
              <a:gd name="T18" fmla="*/ 2147483646 w 756"/>
              <a:gd name="T19" fmla="*/ 2147483646 h 352"/>
              <a:gd name="T20" fmla="*/ 2147483646 w 756"/>
              <a:gd name="T21" fmla="*/ 0 h 352"/>
              <a:gd name="T22" fmla="*/ 0 w 756"/>
              <a:gd name="T23" fmla="*/ 0 h 352"/>
              <a:gd name="T24" fmla="*/ 0 w 756"/>
              <a:gd name="T25" fmla="*/ 0 h 3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56"/>
              <a:gd name="T40" fmla="*/ 0 h 352"/>
              <a:gd name="T41" fmla="*/ 756 w 756"/>
              <a:gd name="T42" fmla="*/ 352 h 3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56" h="352">
                <a:moveTo>
                  <a:pt x="0" y="0"/>
                </a:moveTo>
                <a:lnTo>
                  <a:pt x="0" y="201"/>
                </a:lnTo>
                <a:lnTo>
                  <a:pt x="18" y="216"/>
                </a:lnTo>
                <a:lnTo>
                  <a:pt x="27" y="343"/>
                </a:lnTo>
                <a:lnTo>
                  <a:pt x="462" y="343"/>
                </a:lnTo>
                <a:lnTo>
                  <a:pt x="479" y="351"/>
                </a:lnTo>
                <a:lnTo>
                  <a:pt x="613" y="351"/>
                </a:lnTo>
                <a:lnTo>
                  <a:pt x="613" y="216"/>
                </a:lnTo>
                <a:lnTo>
                  <a:pt x="755" y="216"/>
                </a:lnTo>
                <a:lnTo>
                  <a:pt x="755" y="52"/>
                </a:lnTo>
                <a:lnTo>
                  <a:pt x="684" y="0"/>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69" name="Freeform 65"/>
          <p:cNvSpPr>
            <a:spLocks/>
          </p:cNvSpPr>
          <p:nvPr/>
        </p:nvSpPr>
        <p:spPr bwMode="auto">
          <a:xfrm>
            <a:off x="2492375" y="963613"/>
            <a:ext cx="1438275" cy="441325"/>
          </a:xfrm>
          <a:custGeom>
            <a:avLst/>
            <a:gdLst>
              <a:gd name="T0" fmla="*/ 0 w 906"/>
              <a:gd name="T1" fmla="*/ 0 h 278"/>
              <a:gd name="T2" fmla="*/ 0 w 906"/>
              <a:gd name="T3" fmla="*/ 2147483646 h 278"/>
              <a:gd name="T4" fmla="*/ 2147483646 w 906"/>
              <a:gd name="T5" fmla="*/ 2147483646 h 278"/>
              <a:gd name="T6" fmla="*/ 2147483646 w 906"/>
              <a:gd name="T7" fmla="*/ 2147483646 h 278"/>
              <a:gd name="T8" fmla="*/ 2147483646 w 906"/>
              <a:gd name="T9" fmla="*/ 2147483646 h 278"/>
              <a:gd name="T10" fmla="*/ 2147483646 w 906"/>
              <a:gd name="T11" fmla="*/ 2147483646 h 278"/>
              <a:gd name="T12" fmla="*/ 2147483646 w 906"/>
              <a:gd name="T13" fmla="*/ 2147483646 h 278"/>
              <a:gd name="T14" fmla="*/ 2147483646 w 906"/>
              <a:gd name="T15" fmla="*/ 2147483646 h 278"/>
              <a:gd name="T16" fmla="*/ 0 w 906"/>
              <a:gd name="T17" fmla="*/ 0 h 278"/>
              <a:gd name="T18" fmla="*/ 0 w 906"/>
              <a:gd name="T19" fmla="*/ 0 h 2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6"/>
              <a:gd name="T31" fmla="*/ 0 h 278"/>
              <a:gd name="T32" fmla="*/ 906 w 906"/>
              <a:gd name="T33" fmla="*/ 278 h 2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6" h="278">
                <a:moveTo>
                  <a:pt x="0" y="0"/>
                </a:moveTo>
                <a:lnTo>
                  <a:pt x="0" y="67"/>
                </a:lnTo>
                <a:lnTo>
                  <a:pt x="17" y="67"/>
                </a:lnTo>
                <a:lnTo>
                  <a:pt x="17" y="261"/>
                </a:lnTo>
                <a:lnTo>
                  <a:pt x="391" y="268"/>
                </a:lnTo>
                <a:lnTo>
                  <a:pt x="905" y="277"/>
                </a:lnTo>
                <a:lnTo>
                  <a:pt x="905" y="7"/>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70" name="Freeform 66"/>
          <p:cNvSpPr>
            <a:spLocks/>
          </p:cNvSpPr>
          <p:nvPr/>
        </p:nvSpPr>
        <p:spPr bwMode="auto">
          <a:xfrm>
            <a:off x="3113088" y="1389063"/>
            <a:ext cx="831850" cy="287337"/>
          </a:xfrm>
          <a:custGeom>
            <a:avLst/>
            <a:gdLst>
              <a:gd name="T0" fmla="*/ 0 w 524"/>
              <a:gd name="T1" fmla="*/ 0 h 181"/>
              <a:gd name="T2" fmla="*/ 0 w 524"/>
              <a:gd name="T3" fmla="*/ 2147483646 h 181"/>
              <a:gd name="T4" fmla="*/ 2147483646 w 524"/>
              <a:gd name="T5" fmla="*/ 2147483646 h 181"/>
              <a:gd name="T6" fmla="*/ 2147483646 w 524"/>
              <a:gd name="T7" fmla="*/ 2147483646 h 181"/>
              <a:gd name="T8" fmla="*/ 2147483646 w 524"/>
              <a:gd name="T9" fmla="*/ 2147483646 h 181"/>
              <a:gd name="T10" fmla="*/ 2147483646 w 524"/>
              <a:gd name="T11" fmla="*/ 2147483646 h 181"/>
              <a:gd name="T12" fmla="*/ 2147483646 w 524"/>
              <a:gd name="T13" fmla="*/ 2147483646 h 181"/>
              <a:gd name="T14" fmla="*/ 2147483646 w 524"/>
              <a:gd name="T15" fmla="*/ 2147483646 h 181"/>
              <a:gd name="T16" fmla="*/ 2147483646 w 524"/>
              <a:gd name="T17" fmla="*/ 2147483646 h 181"/>
              <a:gd name="T18" fmla="*/ 2147483646 w 524"/>
              <a:gd name="T19" fmla="*/ 2147483646 h 181"/>
              <a:gd name="T20" fmla="*/ 0 w 524"/>
              <a:gd name="T21" fmla="*/ 0 h 181"/>
              <a:gd name="T22" fmla="*/ 0 w 524"/>
              <a:gd name="T23" fmla="*/ 0 h 18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4"/>
              <a:gd name="T37" fmla="*/ 0 h 181"/>
              <a:gd name="T38" fmla="*/ 524 w 524"/>
              <a:gd name="T39" fmla="*/ 181 h 18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4" h="181">
                <a:moveTo>
                  <a:pt x="0" y="0"/>
                </a:moveTo>
                <a:lnTo>
                  <a:pt x="0" y="128"/>
                </a:lnTo>
                <a:lnTo>
                  <a:pt x="8" y="128"/>
                </a:lnTo>
                <a:lnTo>
                  <a:pt x="8" y="135"/>
                </a:lnTo>
                <a:lnTo>
                  <a:pt x="444" y="135"/>
                </a:lnTo>
                <a:lnTo>
                  <a:pt x="444" y="180"/>
                </a:lnTo>
                <a:lnTo>
                  <a:pt x="523" y="180"/>
                </a:lnTo>
                <a:lnTo>
                  <a:pt x="523" y="121"/>
                </a:lnTo>
                <a:lnTo>
                  <a:pt x="514" y="121"/>
                </a:lnTo>
                <a:lnTo>
                  <a:pt x="514" y="9"/>
                </a:lnTo>
                <a:lnTo>
                  <a:pt x="0"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71" name="Freeform 67"/>
          <p:cNvSpPr>
            <a:spLocks/>
          </p:cNvSpPr>
          <p:nvPr/>
        </p:nvSpPr>
        <p:spPr bwMode="auto">
          <a:xfrm>
            <a:off x="2505075" y="1377950"/>
            <a:ext cx="1484313" cy="784225"/>
          </a:xfrm>
          <a:custGeom>
            <a:avLst/>
            <a:gdLst>
              <a:gd name="T0" fmla="*/ 0 w 935"/>
              <a:gd name="T1" fmla="*/ 0 h 494"/>
              <a:gd name="T2" fmla="*/ 2147483646 w 935"/>
              <a:gd name="T3" fmla="*/ 2147483646 h 494"/>
              <a:gd name="T4" fmla="*/ 2147483646 w 935"/>
              <a:gd name="T5" fmla="*/ 2147483646 h 494"/>
              <a:gd name="T6" fmla="*/ 2147483646 w 935"/>
              <a:gd name="T7" fmla="*/ 2147483646 h 494"/>
              <a:gd name="T8" fmla="*/ 2147483646 w 935"/>
              <a:gd name="T9" fmla="*/ 2147483646 h 494"/>
              <a:gd name="T10" fmla="*/ 2147483646 w 935"/>
              <a:gd name="T11" fmla="*/ 2147483646 h 494"/>
              <a:gd name="T12" fmla="*/ 2147483646 w 935"/>
              <a:gd name="T13" fmla="*/ 2147483646 h 494"/>
              <a:gd name="T14" fmla="*/ 2147483646 w 935"/>
              <a:gd name="T15" fmla="*/ 2147483646 h 494"/>
              <a:gd name="T16" fmla="*/ 2147483646 w 935"/>
              <a:gd name="T17" fmla="*/ 2147483646 h 494"/>
              <a:gd name="T18" fmla="*/ 2147483646 w 935"/>
              <a:gd name="T19" fmla="*/ 2147483646 h 494"/>
              <a:gd name="T20" fmla="*/ 2147483646 w 935"/>
              <a:gd name="T21" fmla="*/ 2147483646 h 494"/>
              <a:gd name="T22" fmla="*/ 2147483646 w 935"/>
              <a:gd name="T23" fmla="*/ 2147483646 h 494"/>
              <a:gd name="T24" fmla="*/ 2147483646 w 935"/>
              <a:gd name="T25" fmla="*/ 2147483646 h 494"/>
              <a:gd name="T26" fmla="*/ 2147483646 w 935"/>
              <a:gd name="T27" fmla="*/ 2147483646 h 494"/>
              <a:gd name="T28" fmla="*/ 2147483646 w 935"/>
              <a:gd name="T29" fmla="*/ 2147483646 h 494"/>
              <a:gd name="T30" fmla="*/ 2147483646 w 935"/>
              <a:gd name="T31" fmla="*/ 2147483646 h 494"/>
              <a:gd name="T32" fmla="*/ 2147483646 w 935"/>
              <a:gd name="T33" fmla="*/ 2147483646 h 494"/>
              <a:gd name="T34" fmla="*/ 2147483646 w 935"/>
              <a:gd name="T35" fmla="*/ 2147483646 h 494"/>
              <a:gd name="T36" fmla="*/ 2147483646 w 935"/>
              <a:gd name="T37" fmla="*/ 2147483646 h 494"/>
              <a:gd name="T38" fmla="*/ 2147483646 w 935"/>
              <a:gd name="T39" fmla="*/ 2147483646 h 494"/>
              <a:gd name="T40" fmla="*/ 2147483646 w 935"/>
              <a:gd name="T41" fmla="*/ 2147483646 h 494"/>
              <a:gd name="T42" fmla="*/ 2147483646 w 935"/>
              <a:gd name="T43" fmla="*/ 2147483646 h 494"/>
              <a:gd name="T44" fmla="*/ 0 w 935"/>
              <a:gd name="T45" fmla="*/ 0 h 494"/>
              <a:gd name="T46" fmla="*/ 0 w 935"/>
              <a:gd name="T47" fmla="*/ 0 h 4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5"/>
              <a:gd name="T73" fmla="*/ 0 h 494"/>
              <a:gd name="T74" fmla="*/ 935 w 935"/>
              <a:gd name="T75" fmla="*/ 494 h 49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5" h="494">
                <a:moveTo>
                  <a:pt x="0" y="0"/>
                </a:moveTo>
                <a:lnTo>
                  <a:pt x="18" y="75"/>
                </a:lnTo>
                <a:lnTo>
                  <a:pt x="170" y="411"/>
                </a:lnTo>
                <a:lnTo>
                  <a:pt x="170" y="493"/>
                </a:lnTo>
                <a:lnTo>
                  <a:pt x="916" y="493"/>
                </a:lnTo>
                <a:lnTo>
                  <a:pt x="924" y="471"/>
                </a:lnTo>
                <a:lnTo>
                  <a:pt x="934" y="471"/>
                </a:lnTo>
                <a:lnTo>
                  <a:pt x="924" y="389"/>
                </a:lnTo>
                <a:lnTo>
                  <a:pt x="907" y="359"/>
                </a:lnTo>
                <a:lnTo>
                  <a:pt x="907" y="187"/>
                </a:lnTo>
                <a:lnTo>
                  <a:pt x="827" y="187"/>
                </a:lnTo>
                <a:lnTo>
                  <a:pt x="827" y="216"/>
                </a:lnTo>
                <a:lnTo>
                  <a:pt x="836" y="231"/>
                </a:lnTo>
                <a:lnTo>
                  <a:pt x="836" y="247"/>
                </a:lnTo>
                <a:lnTo>
                  <a:pt x="756" y="247"/>
                </a:lnTo>
                <a:lnTo>
                  <a:pt x="756" y="306"/>
                </a:lnTo>
                <a:lnTo>
                  <a:pt x="454" y="306"/>
                </a:lnTo>
                <a:lnTo>
                  <a:pt x="454" y="247"/>
                </a:lnTo>
                <a:lnTo>
                  <a:pt x="391" y="239"/>
                </a:lnTo>
                <a:lnTo>
                  <a:pt x="391" y="142"/>
                </a:lnTo>
                <a:lnTo>
                  <a:pt x="383" y="142"/>
                </a:lnTo>
                <a:lnTo>
                  <a:pt x="383" y="7"/>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72" name="Freeform 68"/>
          <p:cNvSpPr>
            <a:spLocks/>
          </p:cNvSpPr>
          <p:nvPr/>
        </p:nvSpPr>
        <p:spPr bwMode="auto">
          <a:xfrm>
            <a:off x="3492500" y="2160588"/>
            <a:ext cx="481013" cy="412750"/>
          </a:xfrm>
          <a:custGeom>
            <a:avLst/>
            <a:gdLst>
              <a:gd name="T0" fmla="*/ 0 w 303"/>
              <a:gd name="T1" fmla="*/ 0 h 260"/>
              <a:gd name="T2" fmla="*/ 0 w 303"/>
              <a:gd name="T3" fmla="*/ 2147483646 h 260"/>
              <a:gd name="T4" fmla="*/ 2147483646 w 303"/>
              <a:gd name="T5" fmla="*/ 2147483646 h 260"/>
              <a:gd name="T6" fmla="*/ 2147483646 w 303"/>
              <a:gd name="T7" fmla="*/ 2147483646 h 260"/>
              <a:gd name="T8" fmla="*/ 2147483646 w 303"/>
              <a:gd name="T9" fmla="*/ 2147483646 h 260"/>
              <a:gd name="T10" fmla="*/ 2147483646 w 303"/>
              <a:gd name="T11" fmla="*/ 0 h 260"/>
              <a:gd name="T12" fmla="*/ 0 w 303"/>
              <a:gd name="T13" fmla="*/ 0 h 260"/>
              <a:gd name="T14" fmla="*/ 0 w 303"/>
              <a:gd name="T15" fmla="*/ 0 h 260"/>
              <a:gd name="T16" fmla="*/ 0 60000 65536"/>
              <a:gd name="T17" fmla="*/ 0 60000 65536"/>
              <a:gd name="T18" fmla="*/ 0 60000 65536"/>
              <a:gd name="T19" fmla="*/ 0 60000 65536"/>
              <a:gd name="T20" fmla="*/ 0 60000 65536"/>
              <a:gd name="T21" fmla="*/ 0 60000 65536"/>
              <a:gd name="T22" fmla="*/ 0 60000 65536"/>
              <a:gd name="T23" fmla="*/ 0 60000 65536"/>
              <a:gd name="T24" fmla="*/ 0 w 303"/>
              <a:gd name="T25" fmla="*/ 0 h 260"/>
              <a:gd name="T26" fmla="*/ 303 w 303"/>
              <a:gd name="T27" fmla="*/ 260 h 2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3" h="260">
                <a:moveTo>
                  <a:pt x="0" y="0"/>
                </a:moveTo>
                <a:lnTo>
                  <a:pt x="0" y="259"/>
                </a:lnTo>
                <a:lnTo>
                  <a:pt x="302" y="259"/>
                </a:lnTo>
                <a:lnTo>
                  <a:pt x="302" y="114"/>
                </a:lnTo>
                <a:lnTo>
                  <a:pt x="302" y="122"/>
                </a:lnTo>
                <a:lnTo>
                  <a:pt x="302" y="0"/>
                </a:lnTo>
                <a:lnTo>
                  <a:pt x="0"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73" name="Freeform 69"/>
          <p:cNvSpPr>
            <a:spLocks/>
          </p:cNvSpPr>
          <p:nvPr/>
        </p:nvSpPr>
        <p:spPr bwMode="auto">
          <a:xfrm>
            <a:off x="2774950" y="2160588"/>
            <a:ext cx="719138" cy="411162"/>
          </a:xfrm>
          <a:custGeom>
            <a:avLst/>
            <a:gdLst>
              <a:gd name="T0" fmla="*/ 0 w 453"/>
              <a:gd name="T1" fmla="*/ 0 h 259"/>
              <a:gd name="T2" fmla="*/ 2147483646 w 453"/>
              <a:gd name="T3" fmla="*/ 0 h 259"/>
              <a:gd name="T4" fmla="*/ 2147483646 w 453"/>
              <a:gd name="T5" fmla="*/ 2147483646 h 259"/>
              <a:gd name="T6" fmla="*/ 2147483646 w 453"/>
              <a:gd name="T7" fmla="*/ 2147483646 h 259"/>
              <a:gd name="T8" fmla="*/ 2147483646 w 453"/>
              <a:gd name="T9" fmla="*/ 2147483646 h 259"/>
              <a:gd name="T10" fmla="*/ 2147483646 w 453"/>
              <a:gd name="T11" fmla="*/ 2147483646 h 259"/>
              <a:gd name="T12" fmla="*/ 2147483646 w 453"/>
              <a:gd name="T13" fmla="*/ 2147483646 h 259"/>
              <a:gd name="T14" fmla="*/ 0 w 453"/>
              <a:gd name="T15" fmla="*/ 2147483646 h 259"/>
              <a:gd name="T16" fmla="*/ 0 w 453"/>
              <a:gd name="T17" fmla="*/ 0 h 259"/>
              <a:gd name="T18" fmla="*/ 0 w 453"/>
              <a:gd name="T19" fmla="*/ 0 h 2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3"/>
              <a:gd name="T31" fmla="*/ 0 h 259"/>
              <a:gd name="T32" fmla="*/ 453 w 453"/>
              <a:gd name="T33" fmla="*/ 259 h 2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3" h="259">
                <a:moveTo>
                  <a:pt x="0" y="0"/>
                </a:moveTo>
                <a:lnTo>
                  <a:pt x="452" y="0"/>
                </a:lnTo>
                <a:lnTo>
                  <a:pt x="452" y="130"/>
                </a:lnTo>
                <a:lnTo>
                  <a:pt x="452" y="258"/>
                </a:lnTo>
                <a:lnTo>
                  <a:pt x="8" y="258"/>
                </a:lnTo>
                <a:lnTo>
                  <a:pt x="17" y="54"/>
                </a:lnTo>
                <a:lnTo>
                  <a:pt x="0" y="54"/>
                </a:lnTo>
                <a:lnTo>
                  <a:pt x="0"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74" name="Freeform 70"/>
          <p:cNvSpPr>
            <a:spLocks/>
          </p:cNvSpPr>
          <p:nvPr/>
        </p:nvSpPr>
        <p:spPr bwMode="auto">
          <a:xfrm>
            <a:off x="4973638" y="773113"/>
            <a:ext cx="1257300" cy="998537"/>
          </a:xfrm>
          <a:custGeom>
            <a:avLst/>
            <a:gdLst>
              <a:gd name="T0" fmla="*/ 0 w 792"/>
              <a:gd name="T1" fmla="*/ 0 h 629"/>
              <a:gd name="T2" fmla="*/ 0 w 792"/>
              <a:gd name="T3" fmla="*/ 2147483646 h 629"/>
              <a:gd name="T4" fmla="*/ 2147483646 w 792"/>
              <a:gd name="T5" fmla="*/ 2147483646 h 629"/>
              <a:gd name="T6" fmla="*/ 2147483646 w 792"/>
              <a:gd name="T7" fmla="*/ 2147483646 h 629"/>
              <a:gd name="T8" fmla="*/ 2147483646 w 792"/>
              <a:gd name="T9" fmla="*/ 2147483646 h 629"/>
              <a:gd name="T10" fmla="*/ 2147483646 w 792"/>
              <a:gd name="T11" fmla="*/ 2147483646 h 629"/>
              <a:gd name="T12" fmla="*/ 2147483646 w 792"/>
              <a:gd name="T13" fmla="*/ 2147483646 h 629"/>
              <a:gd name="T14" fmla="*/ 2147483646 w 792"/>
              <a:gd name="T15" fmla="*/ 2147483646 h 629"/>
              <a:gd name="T16" fmla="*/ 2147483646 w 792"/>
              <a:gd name="T17" fmla="*/ 2147483646 h 629"/>
              <a:gd name="T18" fmla="*/ 2147483646 w 792"/>
              <a:gd name="T19" fmla="*/ 2147483646 h 629"/>
              <a:gd name="T20" fmla="*/ 2147483646 w 792"/>
              <a:gd name="T21" fmla="*/ 2147483646 h 629"/>
              <a:gd name="T22" fmla="*/ 2147483646 w 792"/>
              <a:gd name="T23" fmla="*/ 2147483646 h 629"/>
              <a:gd name="T24" fmla="*/ 2147483646 w 792"/>
              <a:gd name="T25" fmla="*/ 2147483646 h 629"/>
              <a:gd name="T26" fmla="*/ 2147483646 w 792"/>
              <a:gd name="T27" fmla="*/ 2147483646 h 629"/>
              <a:gd name="T28" fmla="*/ 2147483646 w 792"/>
              <a:gd name="T29" fmla="*/ 2147483646 h 629"/>
              <a:gd name="T30" fmla="*/ 2147483646 w 792"/>
              <a:gd name="T31" fmla="*/ 2147483646 h 629"/>
              <a:gd name="T32" fmla="*/ 2147483646 w 792"/>
              <a:gd name="T33" fmla="*/ 2147483646 h 629"/>
              <a:gd name="T34" fmla="*/ 2147483646 w 792"/>
              <a:gd name="T35" fmla="*/ 2147483646 h 629"/>
              <a:gd name="T36" fmla="*/ 2147483646 w 792"/>
              <a:gd name="T37" fmla="*/ 2147483646 h 629"/>
              <a:gd name="T38" fmla="*/ 2147483646 w 792"/>
              <a:gd name="T39" fmla="*/ 2147483646 h 629"/>
              <a:gd name="T40" fmla="*/ 2147483646 w 792"/>
              <a:gd name="T41" fmla="*/ 0 h 629"/>
              <a:gd name="T42" fmla="*/ 0 w 792"/>
              <a:gd name="T43" fmla="*/ 0 h 629"/>
              <a:gd name="T44" fmla="*/ 0 w 792"/>
              <a:gd name="T45" fmla="*/ 0 h 6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92"/>
              <a:gd name="T70" fmla="*/ 0 h 629"/>
              <a:gd name="T71" fmla="*/ 792 w 792"/>
              <a:gd name="T72" fmla="*/ 629 h 6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92" h="629">
                <a:moveTo>
                  <a:pt x="0" y="0"/>
                </a:moveTo>
                <a:lnTo>
                  <a:pt x="0" y="127"/>
                </a:lnTo>
                <a:lnTo>
                  <a:pt x="8" y="127"/>
                </a:lnTo>
                <a:lnTo>
                  <a:pt x="8" y="261"/>
                </a:lnTo>
                <a:lnTo>
                  <a:pt x="18" y="254"/>
                </a:lnTo>
                <a:lnTo>
                  <a:pt x="18" y="628"/>
                </a:lnTo>
                <a:lnTo>
                  <a:pt x="391" y="628"/>
                </a:lnTo>
                <a:lnTo>
                  <a:pt x="391" y="606"/>
                </a:lnTo>
                <a:lnTo>
                  <a:pt x="773" y="606"/>
                </a:lnTo>
                <a:lnTo>
                  <a:pt x="791" y="60"/>
                </a:lnTo>
                <a:lnTo>
                  <a:pt x="684" y="60"/>
                </a:lnTo>
                <a:lnTo>
                  <a:pt x="622" y="75"/>
                </a:lnTo>
                <a:lnTo>
                  <a:pt x="578" y="90"/>
                </a:lnTo>
                <a:lnTo>
                  <a:pt x="560" y="120"/>
                </a:lnTo>
                <a:lnTo>
                  <a:pt x="533" y="142"/>
                </a:lnTo>
                <a:lnTo>
                  <a:pt x="373" y="150"/>
                </a:lnTo>
                <a:lnTo>
                  <a:pt x="355" y="127"/>
                </a:lnTo>
                <a:lnTo>
                  <a:pt x="346" y="75"/>
                </a:lnTo>
                <a:lnTo>
                  <a:pt x="284" y="53"/>
                </a:lnTo>
                <a:lnTo>
                  <a:pt x="124" y="45"/>
                </a:lnTo>
                <a:lnTo>
                  <a:pt x="88" y="0"/>
                </a:lnTo>
                <a:lnTo>
                  <a:pt x="0"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75" name="Freeform 71"/>
          <p:cNvSpPr>
            <a:spLocks/>
          </p:cNvSpPr>
          <p:nvPr/>
        </p:nvSpPr>
        <p:spPr bwMode="auto">
          <a:xfrm>
            <a:off x="2830513" y="3170238"/>
            <a:ext cx="477837" cy="723900"/>
          </a:xfrm>
          <a:custGeom>
            <a:avLst/>
            <a:gdLst>
              <a:gd name="T0" fmla="*/ 0 w 301"/>
              <a:gd name="T1" fmla="*/ 0 h 456"/>
              <a:gd name="T2" fmla="*/ 2147483646 w 301"/>
              <a:gd name="T3" fmla="*/ 2147483646 h 456"/>
              <a:gd name="T4" fmla="*/ 2147483646 w 301"/>
              <a:gd name="T5" fmla="*/ 2147483646 h 456"/>
              <a:gd name="T6" fmla="*/ 2147483646 w 301"/>
              <a:gd name="T7" fmla="*/ 2147483646 h 456"/>
              <a:gd name="T8" fmla="*/ 2147483646 w 301"/>
              <a:gd name="T9" fmla="*/ 2147483646 h 456"/>
              <a:gd name="T10" fmla="*/ 2147483646 w 301"/>
              <a:gd name="T11" fmla="*/ 2147483646 h 456"/>
              <a:gd name="T12" fmla="*/ 2147483646 w 301"/>
              <a:gd name="T13" fmla="*/ 2147483646 h 456"/>
              <a:gd name="T14" fmla="*/ 2147483646 w 301"/>
              <a:gd name="T15" fmla="*/ 2147483646 h 456"/>
              <a:gd name="T16" fmla="*/ 2147483646 w 301"/>
              <a:gd name="T17" fmla="*/ 2147483646 h 456"/>
              <a:gd name="T18" fmla="*/ 2147483646 w 301"/>
              <a:gd name="T19" fmla="*/ 2147483646 h 456"/>
              <a:gd name="T20" fmla="*/ 2147483646 w 301"/>
              <a:gd name="T21" fmla="*/ 2147483646 h 456"/>
              <a:gd name="T22" fmla="*/ 2147483646 w 301"/>
              <a:gd name="T23" fmla="*/ 2147483646 h 456"/>
              <a:gd name="T24" fmla="*/ 2147483646 w 301"/>
              <a:gd name="T25" fmla="*/ 2147483646 h 456"/>
              <a:gd name="T26" fmla="*/ 2147483646 w 301"/>
              <a:gd name="T27" fmla="*/ 2147483646 h 456"/>
              <a:gd name="T28" fmla="*/ 2147483646 w 301"/>
              <a:gd name="T29" fmla="*/ 0 h 456"/>
              <a:gd name="T30" fmla="*/ 0 w 301"/>
              <a:gd name="T31" fmla="*/ 0 h 456"/>
              <a:gd name="T32" fmla="*/ 0 w 301"/>
              <a:gd name="T33" fmla="*/ 0 h 4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01"/>
              <a:gd name="T52" fmla="*/ 0 h 456"/>
              <a:gd name="T53" fmla="*/ 301 w 301"/>
              <a:gd name="T54" fmla="*/ 456 h 4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01" h="456">
                <a:moveTo>
                  <a:pt x="0" y="0"/>
                </a:moveTo>
                <a:lnTo>
                  <a:pt x="18" y="52"/>
                </a:lnTo>
                <a:lnTo>
                  <a:pt x="9" y="89"/>
                </a:lnTo>
                <a:lnTo>
                  <a:pt x="36" y="141"/>
                </a:lnTo>
                <a:lnTo>
                  <a:pt x="36" y="172"/>
                </a:lnTo>
                <a:lnTo>
                  <a:pt x="64" y="201"/>
                </a:lnTo>
                <a:lnTo>
                  <a:pt x="109" y="269"/>
                </a:lnTo>
                <a:lnTo>
                  <a:pt x="118" y="328"/>
                </a:lnTo>
                <a:lnTo>
                  <a:pt x="118" y="410"/>
                </a:lnTo>
                <a:lnTo>
                  <a:pt x="99" y="418"/>
                </a:lnTo>
                <a:lnTo>
                  <a:pt x="109" y="455"/>
                </a:lnTo>
                <a:lnTo>
                  <a:pt x="300" y="455"/>
                </a:lnTo>
                <a:lnTo>
                  <a:pt x="300" y="290"/>
                </a:lnTo>
                <a:lnTo>
                  <a:pt x="291" y="290"/>
                </a:lnTo>
                <a:lnTo>
                  <a:pt x="291" y="0"/>
                </a:lnTo>
                <a:lnTo>
                  <a:pt x="0"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76" name="Freeform 72"/>
          <p:cNvSpPr>
            <a:spLocks/>
          </p:cNvSpPr>
          <p:nvPr/>
        </p:nvSpPr>
        <p:spPr bwMode="auto">
          <a:xfrm>
            <a:off x="2732088" y="3892550"/>
            <a:ext cx="577850" cy="512763"/>
          </a:xfrm>
          <a:custGeom>
            <a:avLst/>
            <a:gdLst>
              <a:gd name="T0" fmla="*/ 2147483646 w 364"/>
              <a:gd name="T1" fmla="*/ 0 h 323"/>
              <a:gd name="T2" fmla="*/ 2147483646 w 364"/>
              <a:gd name="T3" fmla="*/ 2147483646 h 323"/>
              <a:gd name="T4" fmla="*/ 2147483646 w 364"/>
              <a:gd name="T5" fmla="*/ 2147483646 h 323"/>
              <a:gd name="T6" fmla="*/ 2147483646 w 364"/>
              <a:gd name="T7" fmla="*/ 2147483646 h 323"/>
              <a:gd name="T8" fmla="*/ 2147483646 w 364"/>
              <a:gd name="T9" fmla="*/ 2147483646 h 323"/>
              <a:gd name="T10" fmla="*/ 2147483646 w 364"/>
              <a:gd name="T11" fmla="*/ 2147483646 h 323"/>
              <a:gd name="T12" fmla="*/ 2147483646 w 364"/>
              <a:gd name="T13" fmla="*/ 2147483646 h 323"/>
              <a:gd name="T14" fmla="*/ 2147483646 w 364"/>
              <a:gd name="T15" fmla="*/ 2147483646 h 323"/>
              <a:gd name="T16" fmla="*/ 2147483646 w 364"/>
              <a:gd name="T17" fmla="*/ 2147483646 h 323"/>
              <a:gd name="T18" fmla="*/ 0 w 364"/>
              <a:gd name="T19" fmla="*/ 2147483646 h 323"/>
              <a:gd name="T20" fmla="*/ 2147483646 w 364"/>
              <a:gd name="T21" fmla="*/ 2147483646 h 323"/>
              <a:gd name="T22" fmla="*/ 2147483646 w 364"/>
              <a:gd name="T23" fmla="*/ 0 h 323"/>
              <a:gd name="T24" fmla="*/ 2147483646 w 364"/>
              <a:gd name="T25" fmla="*/ 0 h 323"/>
              <a:gd name="T26" fmla="*/ 2147483646 w 364"/>
              <a:gd name="T27" fmla="*/ 0 h 3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64"/>
              <a:gd name="T43" fmla="*/ 0 h 323"/>
              <a:gd name="T44" fmla="*/ 364 w 364"/>
              <a:gd name="T45" fmla="*/ 323 h 3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64" h="323">
                <a:moveTo>
                  <a:pt x="168" y="0"/>
                </a:moveTo>
                <a:lnTo>
                  <a:pt x="177" y="112"/>
                </a:lnTo>
                <a:lnTo>
                  <a:pt x="168" y="112"/>
                </a:lnTo>
                <a:lnTo>
                  <a:pt x="168" y="150"/>
                </a:lnTo>
                <a:lnTo>
                  <a:pt x="151" y="164"/>
                </a:lnTo>
                <a:lnTo>
                  <a:pt x="151" y="180"/>
                </a:lnTo>
                <a:lnTo>
                  <a:pt x="116" y="209"/>
                </a:lnTo>
                <a:lnTo>
                  <a:pt x="71" y="246"/>
                </a:lnTo>
                <a:lnTo>
                  <a:pt x="9" y="276"/>
                </a:lnTo>
                <a:lnTo>
                  <a:pt x="0" y="322"/>
                </a:lnTo>
                <a:lnTo>
                  <a:pt x="355" y="322"/>
                </a:lnTo>
                <a:lnTo>
                  <a:pt x="363" y="0"/>
                </a:lnTo>
                <a:lnTo>
                  <a:pt x="168"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77" name="Freeform 73"/>
          <p:cNvSpPr>
            <a:spLocks/>
          </p:cNvSpPr>
          <p:nvPr/>
        </p:nvSpPr>
        <p:spPr bwMode="auto">
          <a:xfrm>
            <a:off x="3408363" y="4616450"/>
            <a:ext cx="833437" cy="309563"/>
          </a:xfrm>
          <a:custGeom>
            <a:avLst/>
            <a:gdLst>
              <a:gd name="T0" fmla="*/ 0 w 525"/>
              <a:gd name="T1" fmla="*/ 0 h 195"/>
              <a:gd name="T2" fmla="*/ 0 w 525"/>
              <a:gd name="T3" fmla="*/ 2147483646 h 195"/>
              <a:gd name="T4" fmla="*/ 2147483646 w 525"/>
              <a:gd name="T5" fmla="*/ 2147483646 h 195"/>
              <a:gd name="T6" fmla="*/ 2147483646 w 525"/>
              <a:gd name="T7" fmla="*/ 2147483646 h 195"/>
              <a:gd name="T8" fmla="*/ 2147483646 w 525"/>
              <a:gd name="T9" fmla="*/ 2147483646 h 195"/>
              <a:gd name="T10" fmla="*/ 2147483646 w 525"/>
              <a:gd name="T11" fmla="*/ 2147483646 h 195"/>
              <a:gd name="T12" fmla="*/ 2147483646 w 525"/>
              <a:gd name="T13" fmla="*/ 2147483646 h 195"/>
              <a:gd name="T14" fmla="*/ 2147483646 w 525"/>
              <a:gd name="T15" fmla="*/ 2147483646 h 195"/>
              <a:gd name="T16" fmla="*/ 2147483646 w 525"/>
              <a:gd name="T17" fmla="*/ 0 h 195"/>
              <a:gd name="T18" fmla="*/ 0 w 525"/>
              <a:gd name="T19" fmla="*/ 0 h 195"/>
              <a:gd name="T20" fmla="*/ 0 w 525"/>
              <a:gd name="T21" fmla="*/ 0 h 19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5"/>
              <a:gd name="T34" fmla="*/ 0 h 195"/>
              <a:gd name="T35" fmla="*/ 525 w 525"/>
              <a:gd name="T36" fmla="*/ 195 h 19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5" h="195">
                <a:moveTo>
                  <a:pt x="0" y="0"/>
                </a:moveTo>
                <a:lnTo>
                  <a:pt x="0" y="126"/>
                </a:lnTo>
                <a:lnTo>
                  <a:pt x="9" y="134"/>
                </a:lnTo>
                <a:lnTo>
                  <a:pt x="9" y="149"/>
                </a:lnTo>
                <a:lnTo>
                  <a:pt x="9" y="179"/>
                </a:lnTo>
                <a:lnTo>
                  <a:pt x="36" y="179"/>
                </a:lnTo>
                <a:lnTo>
                  <a:pt x="27" y="194"/>
                </a:lnTo>
                <a:lnTo>
                  <a:pt x="524" y="194"/>
                </a:lnTo>
                <a:lnTo>
                  <a:pt x="516" y="0"/>
                </a:lnTo>
                <a:lnTo>
                  <a:pt x="0"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78" name="Freeform 74"/>
          <p:cNvSpPr>
            <a:spLocks/>
          </p:cNvSpPr>
          <p:nvPr/>
        </p:nvSpPr>
        <p:spPr bwMode="auto">
          <a:xfrm>
            <a:off x="2746375" y="4403725"/>
            <a:ext cx="677863" cy="498475"/>
          </a:xfrm>
          <a:custGeom>
            <a:avLst/>
            <a:gdLst>
              <a:gd name="T0" fmla="*/ 0 w 427"/>
              <a:gd name="T1" fmla="*/ 0 h 314"/>
              <a:gd name="T2" fmla="*/ 2147483646 w 427"/>
              <a:gd name="T3" fmla="*/ 2147483646 h 314"/>
              <a:gd name="T4" fmla="*/ 2147483646 w 427"/>
              <a:gd name="T5" fmla="*/ 2147483646 h 314"/>
              <a:gd name="T6" fmla="*/ 2147483646 w 427"/>
              <a:gd name="T7" fmla="*/ 2147483646 h 314"/>
              <a:gd name="T8" fmla="*/ 2147483646 w 427"/>
              <a:gd name="T9" fmla="*/ 2147483646 h 314"/>
              <a:gd name="T10" fmla="*/ 2147483646 w 427"/>
              <a:gd name="T11" fmla="*/ 2147483646 h 314"/>
              <a:gd name="T12" fmla="*/ 2147483646 w 427"/>
              <a:gd name="T13" fmla="*/ 2147483646 h 314"/>
              <a:gd name="T14" fmla="*/ 2147483646 w 427"/>
              <a:gd name="T15" fmla="*/ 2147483646 h 314"/>
              <a:gd name="T16" fmla="*/ 2147483646 w 427"/>
              <a:gd name="T17" fmla="*/ 2147483646 h 314"/>
              <a:gd name="T18" fmla="*/ 2147483646 w 427"/>
              <a:gd name="T19" fmla="*/ 2147483646 h 314"/>
              <a:gd name="T20" fmla="*/ 2147483646 w 427"/>
              <a:gd name="T21" fmla="*/ 2147483646 h 314"/>
              <a:gd name="T22" fmla="*/ 2147483646 w 427"/>
              <a:gd name="T23" fmla="*/ 2147483646 h 314"/>
              <a:gd name="T24" fmla="*/ 2147483646 w 427"/>
              <a:gd name="T25" fmla="*/ 2147483646 h 314"/>
              <a:gd name="T26" fmla="*/ 2147483646 w 427"/>
              <a:gd name="T27" fmla="*/ 2147483646 h 314"/>
              <a:gd name="T28" fmla="*/ 2147483646 w 427"/>
              <a:gd name="T29" fmla="*/ 2147483646 h 314"/>
              <a:gd name="T30" fmla="*/ 2147483646 w 427"/>
              <a:gd name="T31" fmla="*/ 2147483646 h 314"/>
              <a:gd name="T32" fmla="*/ 2147483646 w 427"/>
              <a:gd name="T33" fmla="*/ 2147483646 h 314"/>
              <a:gd name="T34" fmla="*/ 2147483646 w 427"/>
              <a:gd name="T35" fmla="*/ 2147483646 h 314"/>
              <a:gd name="T36" fmla="*/ 2147483646 w 427"/>
              <a:gd name="T37" fmla="*/ 2147483646 h 314"/>
              <a:gd name="T38" fmla="*/ 2147483646 w 427"/>
              <a:gd name="T39" fmla="*/ 2147483646 h 314"/>
              <a:gd name="T40" fmla="*/ 2147483646 w 427"/>
              <a:gd name="T41" fmla="*/ 2147483646 h 314"/>
              <a:gd name="T42" fmla="*/ 2147483646 w 427"/>
              <a:gd name="T43" fmla="*/ 2147483646 h 314"/>
              <a:gd name="T44" fmla="*/ 2147483646 w 427"/>
              <a:gd name="T45" fmla="*/ 2147483646 h 314"/>
              <a:gd name="T46" fmla="*/ 2147483646 w 427"/>
              <a:gd name="T47" fmla="*/ 0 h 314"/>
              <a:gd name="T48" fmla="*/ 0 w 427"/>
              <a:gd name="T49" fmla="*/ 0 h 314"/>
              <a:gd name="T50" fmla="*/ 0 w 427"/>
              <a:gd name="T51" fmla="*/ 0 h 31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27"/>
              <a:gd name="T79" fmla="*/ 0 h 314"/>
              <a:gd name="T80" fmla="*/ 427 w 427"/>
              <a:gd name="T81" fmla="*/ 314 h 31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27" h="314">
                <a:moveTo>
                  <a:pt x="0" y="0"/>
                </a:moveTo>
                <a:lnTo>
                  <a:pt x="18" y="22"/>
                </a:lnTo>
                <a:lnTo>
                  <a:pt x="35" y="36"/>
                </a:lnTo>
                <a:lnTo>
                  <a:pt x="35" y="51"/>
                </a:lnTo>
                <a:lnTo>
                  <a:pt x="53" y="60"/>
                </a:lnTo>
                <a:lnTo>
                  <a:pt x="53" y="89"/>
                </a:lnTo>
                <a:lnTo>
                  <a:pt x="79" y="119"/>
                </a:lnTo>
                <a:lnTo>
                  <a:pt x="107" y="134"/>
                </a:lnTo>
                <a:lnTo>
                  <a:pt x="142" y="134"/>
                </a:lnTo>
                <a:lnTo>
                  <a:pt x="142" y="141"/>
                </a:lnTo>
                <a:lnTo>
                  <a:pt x="177" y="149"/>
                </a:lnTo>
                <a:lnTo>
                  <a:pt x="186" y="178"/>
                </a:lnTo>
                <a:lnTo>
                  <a:pt x="222" y="201"/>
                </a:lnTo>
                <a:lnTo>
                  <a:pt x="222" y="238"/>
                </a:lnTo>
                <a:lnTo>
                  <a:pt x="257" y="253"/>
                </a:lnTo>
                <a:lnTo>
                  <a:pt x="302" y="260"/>
                </a:lnTo>
                <a:lnTo>
                  <a:pt x="319" y="275"/>
                </a:lnTo>
                <a:lnTo>
                  <a:pt x="346" y="275"/>
                </a:lnTo>
                <a:lnTo>
                  <a:pt x="426" y="313"/>
                </a:lnTo>
                <a:lnTo>
                  <a:pt x="426" y="268"/>
                </a:lnTo>
                <a:lnTo>
                  <a:pt x="417" y="260"/>
                </a:lnTo>
                <a:lnTo>
                  <a:pt x="417" y="134"/>
                </a:lnTo>
                <a:lnTo>
                  <a:pt x="354" y="134"/>
                </a:lnTo>
                <a:lnTo>
                  <a:pt x="354" y="0"/>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79" name="Freeform 75"/>
          <p:cNvSpPr>
            <a:spLocks/>
          </p:cNvSpPr>
          <p:nvPr/>
        </p:nvSpPr>
        <p:spPr bwMode="auto">
          <a:xfrm>
            <a:off x="3465513" y="4924425"/>
            <a:ext cx="776287" cy="465138"/>
          </a:xfrm>
          <a:custGeom>
            <a:avLst/>
            <a:gdLst>
              <a:gd name="T0" fmla="*/ 0 w 489"/>
              <a:gd name="T1" fmla="*/ 0 h 293"/>
              <a:gd name="T2" fmla="*/ 2147483646 w 489"/>
              <a:gd name="T3" fmla="*/ 2147483646 h 293"/>
              <a:gd name="T4" fmla="*/ 2147483646 w 489"/>
              <a:gd name="T5" fmla="*/ 2147483646 h 293"/>
              <a:gd name="T6" fmla="*/ 2147483646 w 489"/>
              <a:gd name="T7" fmla="*/ 2147483646 h 293"/>
              <a:gd name="T8" fmla="*/ 2147483646 w 489"/>
              <a:gd name="T9" fmla="*/ 2147483646 h 293"/>
              <a:gd name="T10" fmla="*/ 2147483646 w 489"/>
              <a:gd name="T11" fmla="*/ 2147483646 h 293"/>
              <a:gd name="T12" fmla="*/ 2147483646 w 489"/>
              <a:gd name="T13" fmla="*/ 2147483646 h 293"/>
              <a:gd name="T14" fmla="*/ 2147483646 w 489"/>
              <a:gd name="T15" fmla="*/ 2147483646 h 293"/>
              <a:gd name="T16" fmla="*/ 2147483646 w 489"/>
              <a:gd name="T17" fmla="*/ 2147483646 h 293"/>
              <a:gd name="T18" fmla="*/ 2147483646 w 489"/>
              <a:gd name="T19" fmla="*/ 2147483646 h 293"/>
              <a:gd name="T20" fmla="*/ 2147483646 w 489"/>
              <a:gd name="T21" fmla="*/ 2147483646 h 293"/>
              <a:gd name="T22" fmla="*/ 2147483646 w 489"/>
              <a:gd name="T23" fmla="*/ 2147483646 h 293"/>
              <a:gd name="T24" fmla="*/ 2147483646 w 489"/>
              <a:gd name="T25" fmla="*/ 0 h 293"/>
              <a:gd name="T26" fmla="*/ 0 w 489"/>
              <a:gd name="T27" fmla="*/ 0 h 293"/>
              <a:gd name="T28" fmla="*/ 0 w 489"/>
              <a:gd name="T29" fmla="*/ 0 h 29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9"/>
              <a:gd name="T46" fmla="*/ 0 h 293"/>
              <a:gd name="T47" fmla="*/ 489 w 489"/>
              <a:gd name="T48" fmla="*/ 293 h 29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9" h="293">
                <a:moveTo>
                  <a:pt x="0" y="0"/>
                </a:moveTo>
                <a:lnTo>
                  <a:pt x="62" y="52"/>
                </a:lnTo>
                <a:lnTo>
                  <a:pt x="89" y="90"/>
                </a:lnTo>
                <a:lnTo>
                  <a:pt x="106" y="97"/>
                </a:lnTo>
                <a:lnTo>
                  <a:pt x="133" y="134"/>
                </a:lnTo>
                <a:lnTo>
                  <a:pt x="133" y="150"/>
                </a:lnTo>
                <a:lnTo>
                  <a:pt x="195" y="180"/>
                </a:lnTo>
                <a:lnTo>
                  <a:pt x="212" y="187"/>
                </a:lnTo>
                <a:lnTo>
                  <a:pt x="284" y="247"/>
                </a:lnTo>
                <a:lnTo>
                  <a:pt x="337" y="292"/>
                </a:lnTo>
                <a:lnTo>
                  <a:pt x="337" y="195"/>
                </a:lnTo>
                <a:lnTo>
                  <a:pt x="488" y="195"/>
                </a:lnTo>
                <a:lnTo>
                  <a:pt x="480" y="0"/>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80" name="Freeform 76"/>
          <p:cNvSpPr>
            <a:spLocks/>
          </p:cNvSpPr>
          <p:nvPr/>
        </p:nvSpPr>
        <p:spPr bwMode="auto">
          <a:xfrm>
            <a:off x="4678363" y="4735513"/>
            <a:ext cx="481012" cy="500062"/>
          </a:xfrm>
          <a:custGeom>
            <a:avLst/>
            <a:gdLst>
              <a:gd name="T0" fmla="*/ 0 w 303"/>
              <a:gd name="T1" fmla="*/ 0 h 315"/>
              <a:gd name="T2" fmla="*/ 0 w 303"/>
              <a:gd name="T3" fmla="*/ 2147483646 h 315"/>
              <a:gd name="T4" fmla="*/ 2147483646 w 303"/>
              <a:gd name="T5" fmla="*/ 2147483646 h 315"/>
              <a:gd name="T6" fmla="*/ 2147483646 w 303"/>
              <a:gd name="T7" fmla="*/ 2147483646 h 315"/>
              <a:gd name="T8" fmla="*/ 2147483646 w 303"/>
              <a:gd name="T9" fmla="*/ 2147483646 h 315"/>
              <a:gd name="T10" fmla="*/ 2147483646 w 303"/>
              <a:gd name="T11" fmla="*/ 2147483646 h 315"/>
              <a:gd name="T12" fmla="*/ 2147483646 w 303"/>
              <a:gd name="T13" fmla="*/ 2147483646 h 315"/>
              <a:gd name="T14" fmla="*/ 2147483646 w 303"/>
              <a:gd name="T15" fmla="*/ 2147483646 h 315"/>
              <a:gd name="T16" fmla="*/ 2147483646 w 303"/>
              <a:gd name="T17" fmla="*/ 2147483646 h 315"/>
              <a:gd name="T18" fmla="*/ 2147483646 w 303"/>
              <a:gd name="T19" fmla="*/ 0 h 315"/>
              <a:gd name="T20" fmla="*/ 0 w 303"/>
              <a:gd name="T21" fmla="*/ 0 h 315"/>
              <a:gd name="T22" fmla="*/ 0 w 303"/>
              <a:gd name="T23" fmla="*/ 0 h 3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3"/>
              <a:gd name="T37" fmla="*/ 0 h 315"/>
              <a:gd name="T38" fmla="*/ 303 w 303"/>
              <a:gd name="T39" fmla="*/ 315 h 3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3" h="315">
                <a:moveTo>
                  <a:pt x="0" y="0"/>
                </a:moveTo>
                <a:lnTo>
                  <a:pt x="0" y="314"/>
                </a:lnTo>
                <a:lnTo>
                  <a:pt x="159" y="314"/>
                </a:lnTo>
                <a:lnTo>
                  <a:pt x="159" y="261"/>
                </a:lnTo>
                <a:lnTo>
                  <a:pt x="302" y="261"/>
                </a:lnTo>
                <a:lnTo>
                  <a:pt x="302" y="37"/>
                </a:lnTo>
                <a:lnTo>
                  <a:pt x="248" y="29"/>
                </a:lnTo>
                <a:lnTo>
                  <a:pt x="230" y="29"/>
                </a:lnTo>
                <a:lnTo>
                  <a:pt x="222" y="0"/>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81" name="Freeform 77"/>
          <p:cNvSpPr>
            <a:spLocks/>
          </p:cNvSpPr>
          <p:nvPr/>
        </p:nvSpPr>
        <p:spPr bwMode="auto">
          <a:xfrm>
            <a:off x="4000500" y="5233988"/>
            <a:ext cx="931863" cy="531812"/>
          </a:xfrm>
          <a:custGeom>
            <a:avLst/>
            <a:gdLst>
              <a:gd name="T0" fmla="*/ 0 w 587"/>
              <a:gd name="T1" fmla="*/ 0 h 335"/>
              <a:gd name="T2" fmla="*/ 0 w 587"/>
              <a:gd name="T3" fmla="*/ 2147483646 h 335"/>
              <a:gd name="T4" fmla="*/ 2147483646 w 587"/>
              <a:gd name="T5" fmla="*/ 2147483646 h 335"/>
              <a:gd name="T6" fmla="*/ 2147483646 w 587"/>
              <a:gd name="T7" fmla="*/ 2147483646 h 335"/>
              <a:gd name="T8" fmla="*/ 2147483646 w 587"/>
              <a:gd name="T9" fmla="*/ 2147483646 h 335"/>
              <a:gd name="T10" fmla="*/ 2147483646 w 587"/>
              <a:gd name="T11" fmla="*/ 2147483646 h 335"/>
              <a:gd name="T12" fmla="*/ 2147483646 w 587"/>
              <a:gd name="T13" fmla="*/ 2147483646 h 335"/>
              <a:gd name="T14" fmla="*/ 2147483646 w 587"/>
              <a:gd name="T15" fmla="*/ 2147483646 h 335"/>
              <a:gd name="T16" fmla="*/ 2147483646 w 587"/>
              <a:gd name="T17" fmla="*/ 2147483646 h 335"/>
              <a:gd name="T18" fmla="*/ 2147483646 w 587"/>
              <a:gd name="T19" fmla="*/ 2147483646 h 335"/>
              <a:gd name="T20" fmla="*/ 2147483646 w 587"/>
              <a:gd name="T21" fmla="*/ 2147483646 h 335"/>
              <a:gd name="T22" fmla="*/ 2147483646 w 587"/>
              <a:gd name="T23" fmla="*/ 2147483646 h 335"/>
              <a:gd name="T24" fmla="*/ 2147483646 w 587"/>
              <a:gd name="T25" fmla="*/ 2147483646 h 335"/>
              <a:gd name="T26" fmla="*/ 2147483646 w 587"/>
              <a:gd name="T27" fmla="*/ 2147483646 h 335"/>
              <a:gd name="T28" fmla="*/ 2147483646 w 587"/>
              <a:gd name="T29" fmla="*/ 2147483646 h 335"/>
              <a:gd name="T30" fmla="*/ 2147483646 w 587"/>
              <a:gd name="T31" fmla="*/ 2147483646 h 335"/>
              <a:gd name="T32" fmla="*/ 2147483646 w 587"/>
              <a:gd name="T33" fmla="*/ 0 h 335"/>
              <a:gd name="T34" fmla="*/ 0 w 587"/>
              <a:gd name="T35" fmla="*/ 0 h 335"/>
              <a:gd name="T36" fmla="*/ 0 w 587"/>
              <a:gd name="T37" fmla="*/ 0 h 3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87"/>
              <a:gd name="T58" fmla="*/ 0 h 335"/>
              <a:gd name="T59" fmla="*/ 587 w 587"/>
              <a:gd name="T60" fmla="*/ 335 h 3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87" h="335">
                <a:moveTo>
                  <a:pt x="0" y="0"/>
                </a:moveTo>
                <a:lnTo>
                  <a:pt x="0" y="97"/>
                </a:lnTo>
                <a:lnTo>
                  <a:pt x="71" y="150"/>
                </a:lnTo>
                <a:lnTo>
                  <a:pt x="98" y="150"/>
                </a:lnTo>
                <a:lnTo>
                  <a:pt x="107" y="171"/>
                </a:lnTo>
                <a:lnTo>
                  <a:pt x="151" y="171"/>
                </a:lnTo>
                <a:lnTo>
                  <a:pt x="196" y="216"/>
                </a:lnTo>
                <a:lnTo>
                  <a:pt x="231" y="238"/>
                </a:lnTo>
                <a:lnTo>
                  <a:pt x="266" y="246"/>
                </a:lnTo>
                <a:lnTo>
                  <a:pt x="285" y="261"/>
                </a:lnTo>
                <a:lnTo>
                  <a:pt x="311" y="261"/>
                </a:lnTo>
                <a:lnTo>
                  <a:pt x="390" y="306"/>
                </a:lnTo>
                <a:lnTo>
                  <a:pt x="427" y="328"/>
                </a:lnTo>
                <a:lnTo>
                  <a:pt x="515" y="334"/>
                </a:lnTo>
                <a:lnTo>
                  <a:pt x="506" y="126"/>
                </a:lnTo>
                <a:lnTo>
                  <a:pt x="586" y="126"/>
                </a:lnTo>
                <a:lnTo>
                  <a:pt x="586" y="0"/>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82" name="Freeform 78"/>
          <p:cNvSpPr>
            <a:spLocks/>
          </p:cNvSpPr>
          <p:nvPr/>
        </p:nvSpPr>
        <p:spPr bwMode="auto">
          <a:xfrm>
            <a:off x="3041650" y="5553075"/>
            <a:ext cx="396875" cy="498475"/>
          </a:xfrm>
          <a:custGeom>
            <a:avLst/>
            <a:gdLst>
              <a:gd name="T0" fmla="*/ 2147483646 w 250"/>
              <a:gd name="T1" fmla="*/ 0 h 314"/>
              <a:gd name="T2" fmla="*/ 2147483646 w 250"/>
              <a:gd name="T3" fmla="*/ 2147483646 h 314"/>
              <a:gd name="T4" fmla="*/ 2147483646 w 250"/>
              <a:gd name="T5" fmla="*/ 2147483646 h 314"/>
              <a:gd name="T6" fmla="*/ 0 w 250"/>
              <a:gd name="T7" fmla="*/ 2147483646 h 314"/>
              <a:gd name="T8" fmla="*/ 2147483646 w 250"/>
              <a:gd name="T9" fmla="*/ 2147483646 h 314"/>
              <a:gd name="T10" fmla="*/ 2147483646 w 250"/>
              <a:gd name="T11" fmla="*/ 2147483646 h 314"/>
              <a:gd name="T12" fmla="*/ 2147483646 w 250"/>
              <a:gd name="T13" fmla="*/ 2147483646 h 314"/>
              <a:gd name="T14" fmla="*/ 2147483646 w 250"/>
              <a:gd name="T15" fmla="*/ 0 h 314"/>
              <a:gd name="T16" fmla="*/ 2147483646 w 250"/>
              <a:gd name="T17" fmla="*/ 0 h 314"/>
              <a:gd name="T18" fmla="*/ 2147483646 w 250"/>
              <a:gd name="T19" fmla="*/ 0 h 3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50"/>
              <a:gd name="T31" fmla="*/ 0 h 314"/>
              <a:gd name="T32" fmla="*/ 250 w 250"/>
              <a:gd name="T33" fmla="*/ 314 h 3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50" h="314">
                <a:moveTo>
                  <a:pt x="27" y="0"/>
                </a:moveTo>
                <a:lnTo>
                  <a:pt x="19" y="133"/>
                </a:lnTo>
                <a:lnTo>
                  <a:pt x="9" y="133"/>
                </a:lnTo>
                <a:lnTo>
                  <a:pt x="0" y="313"/>
                </a:lnTo>
                <a:lnTo>
                  <a:pt x="249" y="313"/>
                </a:lnTo>
                <a:lnTo>
                  <a:pt x="249" y="52"/>
                </a:lnTo>
                <a:lnTo>
                  <a:pt x="240" y="52"/>
                </a:lnTo>
                <a:lnTo>
                  <a:pt x="240" y="0"/>
                </a:lnTo>
                <a:lnTo>
                  <a:pt x="27"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83" name="Freeform 79"/>
          <p:cNvSpPr>
            <a:spLocks/>
          </p:cNvSpPr>
          <p:nvPr/>
        </p:nvSpPr>
        <p:spPr bwMode="auto">
          <a:xfrm>
            <a:off x="3873500" y="5472113"/>
            <a:ext cx="706438" cy="579437"/>
          </a:xfrm>
          <a:custGeom>
            <a:avLst/>
            <a:gdLst>
              <a:gd name="T0" fmla="*/ 0 w 445"/>
              <a:gd name="T1" fmla="*/ 2147483646 h 365"/>
              <a:gd name="T2" fmla="*/ 0 w 445"/>
              <a:gd name="T3" fmla="*/ 2147483646 h 365"/>
              <a:gd name="T4" fmla="*/ 2147483646 w 445"/>
              <a:gd name="T5" fmla="*/ 2147483646 h 365"/>
              <a:gd name="T6" fmla="*/ 2147483646 w 445"/>
              <a:gd name="T7" fmla="*/ 2147483646 h 365"/>
              <a:gd name="T8" fmla="*/ 2147483646 w 445"/>
              <a:gd name="T9" fmla="*/ 2147483646 h 365"/>
              <a:gd name="T10" fmla="*/ 2147483646 w 445"/>
              <a:gd name="T11" fmla="*/ 2147483646 h 365"/>
              <a:gd name="T12" fmla="*/ 2147483646 w 445"/>
              <a:gd name="T13" fmla="*/ 2147483646 h 365"/>
              <a:gd name="T14" fmla="*/ 2147483646 w 445"/>
              <a:gd name="T15" fmla="*/ 2147483646 h 365"/>
              <a:gd name="T16" fmla="*/ 2147483646 w 445"/>
              <a:gd name="T17" fmla="*/ 2147483646 h 365"/>
              <a:gd name="T18" fmla="*/ 2147483646 w 445"/>
              <a:gd name="T19" fmla="*/ 2147483646 h 365"/>
              <a:gd name="T20" fmla="*/ 2147483646 w 445"/>
              <a:gd name="T21" fmla="*/ 2147483646 h 365"/>
              <a:gd name="T22" fmla="*/ 2147483646 w 445"/>
              <a:gd name="T23" fmla="*/ 2147483646 h 365"/>
              <a:gd name="T24" fmla="*/ 2147483646 w 445"/>
              <a:gd name="T25" fmla="*/ 0 h 365"/>
              <a:gd name="T26" fmla="*/ 2147483646 w 445"/>
              <a:gd name="T27" fmla="*/ 0 h 365"/>
              <a:gd name="T28" fmla="*/ 2147483646 w 445"/>
              <a:gd name="T29" fmla="*/ 2147483646 h 365"/>
              <a:gd name="T30" fmla="*/ 0 w 445"/>
              <a:gd name="T31" fmla="*/ 2147483646 h 365"/>
              <a:gd name="T32" fmla="*/ 0 w 445"/>
              <a:gd name="T33" fmla="*/ 2147483646 h 3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45"/>
              <a:gd name="T52" fmla="*/ 0 h 365"/>
              <a:gd name="T53" fmla="*/ 445 w 445"/>
              <a:gd name="T54" fmla="*/ 365 h 3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45" h="365">
                <a:moveTo>
                  <a:pt x="0" y="111"/>
                </a:moveTo>
                <a:lnTo>
                  <a:pt x="0" y="364"/>
                </a:lnTo>
                <a:lnTo>
                  <a:pt x="293" y="364"/>
                </a:lnTo>
                <a:lnTo>
                  <a:pt x="293" y="297"/>
                </a:lnTo>
                <a:lnTo>
                  <a:pt x="444" y="297"/>
                </a:lnTo>
                <a:lnTo>
                  <a:pt x="444" y="140"/>
                </a:lnTo>
                <a:lnTo>
                  <a:pt x="382" y="111"/>
                </a:lnTo>
                <a:lnTo>
                  <a:pt x="365" y="111"/>
                </a:lnTo>
                <a:lnTo>
                  <a:pt x="346" y="88"/>
                </a:lnTo>
                <a:lnTo>
                  <a:pt x="311" y="88"/>
                </a:lnTo>
                <a:lnTo>
                  <a:pt x="223" y="21"/>
                </a:lnTo>
                <a:lnTo>
                  <a:pt x="196" y="21"/>
                </a:lnTo>
                <a:lnTo>
                  <a:pt x="178" y="0"/>
                </a:lnTo>
                <a:lnTo>
                  <a:pt x="142" y="0"/>
                </a:lnTo>
                <a:lnTo>
                  <a:pt x="142" y="111"/>
                </a:lnTo>
                <a:lnTo>
                  <a:pt x="0" y="111"/>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84" name="Freeform 80"/>
          <p:cNvSpPr>
            <a:spLocks/>
          </p:cNvSpPr>
          <p:nvPr/>
        </p:nvSpPr>
        <p:spPr bwMode="auto">
          <a:xfrm>
            <a:off x="3041650" y="6049963"/>
            <a:ext cx="398463" cy="392112"/>
          </a:xfrm>
          <a:custGeom>
            <a:avLst/>
            <a:gdLst>
              <a:gd name="T0" fmla="*/ 0 w 251"/>
              <a:gd name="T1" fmla="*/ 0 h 247"/>
              <a:gd name="T2" fmla="*/ 0 w 251"/>
              <a:gd name="T3" fmla="*/ 2147483646 h 247"/>
              <a:gd name="T4" fmla="*/ 2147483646 w 251"/>
              <a:gd name="T5" fmla="*/ 2147483646 h 247"/>
              <a:gd name="T6" fmla="*/ 2147483646 w 251"/>
              <a:gd name="T7" fmla="*/ 0 h 247"/>
              <a:gd name="T8" fmla="*/ 0 w 251"/>
              <a:gd name="T9" fmla="*/ 0 h 247"/>
              <a:gd name="T10" fmla="*/ 0 w 251"/>
              <a:gd name="T11" fmla="*/ 0 h 247"/>
              <a:gd name="T12" fmla="*/ 0 60000 65536"/>
              <a:gd name="T13" fmla="*/ 0 60000 65536"/>
              <a:gd name="T14" fmla="*/ 0 60000 65536"/>
              <a:gd name="T15" fmla="*/ 0 60000 65536"/>
              <a:gd name="T16" fmla="*/ 0 60000 65536"/>
              <a:gd name="T17" fmla="*/ 0 60000 65536"/>
              <a:gd name="T18" fmla="*/ 0 w 251"/>
              <a:gd name="T19" fmla="*/ 0 h 247"/>
              <a:gd name="T20" fmla="*/ 251 w 251"/>
              <a:gd name="T21" fmla="*/ 247 h 247"/>
            </a:gdLst>
            <a:ahLst/>
            <a:cxnLst>
              <a:cxn ang="T12">
                <a:pos x="T0" y="T1"/>
              </a:cxn>
              <a:cxn ang="T13">
                <a:pos x="T2" y="T3"/>
              </a:cxn>
              <a:cxn ang="T14">
                <a:pos x="T4" y="T5"/>
              </a:cxn>
              <a:cxn ang="T15">
                <a:pos x="T6" y="T7"/>
              </a:cxn>
              <a:cxn ang="T16">
                <a:pos x="T8" y="T9"/>
              </a:cxn>
              <a:cxn ang="T17">
                <a:pos x="T10" y="T11"/>
              </a:cxn>
            </a:cxnLst>
            <a:rect l="T18" t="T19" r="T20" b="T21"/>
            <a:pathLst>
              <a:path w="251" h="247">
                <a:moveTo>
                  <a:pt x="0" y="0"/>
                </a:moveTo>
                <a:lnTo>
                  <a:pt x="0" y="246"/>
                </a:lnTo>
                <a:lnTo>
                  <a:pt x="250" y="246"/>
                </a:lnTo>
                <a:lnTo>
                  <a:pt x="250" y="0"/>
                </a:lnTo>
                <a:lnTo>
                  <a:pt x="0" y="0"/>
                </a:lnTo>
              </a:path>
            </a:pathLst>
          </a:custGeom>
          <a:solidFill>
            <a:srgbClr val="99CCFF"/>
          </a:solidFill>
          <a:ln w="9271" cap="flat" cmpd="sng">
            <a:solidFill>
              <a:srgbClr val="000000"/>
            </a:solidFill>
            <a:prstDash val="solid"/>
            <a:round/>
            <a:headEnd type="none" w="med" len="med"/>
            <a:tailEnd type="none" w="med" len="med"/>
          </a:ln>
        </p:spPr>
        <p:txBody>
          <a:bodyPr/>
          <a:lstStyle/>
          <a:p>
            <a:endParaRPr lang="en-US"/>
          </a:p>
        </p:txBody>
      </p:sp>
      <p:sp>
        <p:nvSpPr>
          <p:cNvPr id="85" name="Freeform 81"/>
          <p:cNvSpPr>
            <a:spLocks/>
          </p:cNvSpPr>
          <p:nvPr/>
        </p:nvSpPr>
        <p:spPr bwMode="auto">
          <a:xfrm>
            <a:off x="3438525" y="6038850"/>
            <a:ext cx="557213" cy="392113"/>
          </a:xfrm>
          <a:custGeom>
            <a:avLst/>
            <a:gdLst>
              <a:gd name="T0" fmla="*/ 0 w 351"/>
              <a:gd name="T1" fmla="*/ 0 h 247"/>
              <a:gd name="T2" fmla="*/ 0 w 351"/>
              <a:gd name="T3" fmla="*/ 2147483646 h 247"/>
              <a:gd name="T4" fmla="*/ 2147483646 w 351"/>
              <a:gd name="T5" fmla="*/ 2147483646 h 247"/>
              <a:gd name="T6" fmla="*/ 2147483646 w 351"/>
              <a:gd name="T7" fmla="*/ 2147483646 h 247"/>
              <a:gd name="T8" fmla="*/ 0 w 351"/>
              <a:gd name="T9" fmla="*/ 0 h 247"/>
              <a:gd name="T10" fmla="*/ 0 w 351"/>
              <a:gd name="T11" fmla="*/ 0 h 247"/>
              <a:gd name="T12" fmla="*/ 0 60000 65536"/>
              <a:gd name="T13" fmla="*/ 0 60000 65536"/>
              <a:gd name="T14" fmla="*/ 0 60000 65536"/>
              <a:gd name="T15" fmla="*/ 0 60000 65536"/>
              <a:gd name="T16" fmla="*/ 0 60000 65536"/>
              <a:gd name="T17" fmla="*/ 0 60000 65536"/>
              <a:gd name="T18" fmla="*/ 0 w 351"/>
              <a:gd name="T19" fmla="*/ 0 h 247"/>
              <a:gd name="T20" fmla="*/ 351 w 351"/>
              <a:gd name="T21" fmla="*/ 247 h 247"/>
            </a:gdLst>
            <a:ahLst/>
            <a:cxnLst>
              <a:cxn ang="T12">
                <a:pos x="T0" y="T1"/>
              </a:cxn>
              <a:cxn ang="T13">
                <a:pos x="T2" y="T3"/>
              </a:cxn>
              <a:cxn ang="T14">
                <a:pos x="T4" y="T5"/>
              </a:cxn>
              <a:cxn ang="T15">
                <a:pos x="T6" y="T7"/>
              </a:cxn>
              <a:cxn ang="T16">
                <a:pos x="T8" y="T9"/>
              </a:cxn>
              <a:cxn ang="T17">
                <a:pos x="T10" y="T11"/>
              </a:cxn>
            </a:cxnLst>
            <a:rect l="T18" t="T19" r="T20" b="T21"/>
            <a:pathLst>
              <a:path w="351" h="247">
                <a:moveTo>
                  <a:pt x="0" y="0"/>
                </a:moveTo>
                <a:lnTo>
                  <a:pt x="0" y="246"/>
                </a:lnTo>
                <a:lnTo>
                  <a:pt x="340" y="246"/>
                </a:lnTo>
                <a:lnTo>
                  <a:pt x="350" y="7"/>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86" name="Freeform 82"/>
          <p:cNvSpPr>
            <a:spLocks/>
          </p:cNvSpPr>
          <p:nvPr/>
        </p:nvSpPr>
        <p:spPr bwMode="auto">
          <a:xfrm>
            <a:off x="3041650" y="6429375"/>
            <a:ext cx="396875" cy="333375"/>
          </a:xfrm>
          <a:custGeom>
            <a:avLst/>
            <a:gdLst>
              <a:gd name="T0" fmla="*/ 0 w 250"/>
              <a:gd name="T1" fmla="*/ 0 h 210"/>
              <a:gd name="T2" fmla="*/ 2147483646 w 250"/>
              <a:gd name="T3" fmla="*/ 2147483646 h 210"/>
              <a:gd name="T4" fmla="*/ 2147483646 w 250"/>
              <a:gd name="T5" fmla="*/ 2147483646 h 210"/>
              <a:gd name="T6" fmla="*/ 2147483646 w 250"/>
              <a:gd name="T7" fmla="*/ 2147483646 h 210"/>
              <a:gd name="T8" fmla="*/ 0 w 250"/>
              <a:gd name="T9" fmla="*/ 0 h 210"/>
              <a:gd name="T10" fmla="*/ 0 w 250"/>
              <a:gd name="T11" fmla="*/ 0 h 210"/>
              <a:gd name="T12" fmla="*/ 0 60000 65536"/>
              <a:gd name="T13" fmla="*/ 0 60000 65536"/>
              <a:gd name="T14" fmla="*/ 0 60000 65536"/>
              <a:gd name="T15" fmla="*/ 0 60000 65536"/>
              <a:gd name="T16" fmla="*/ 0 60000 65536"/>
              <a:gd name="T17" fmla="*/ 0 60000 65536"/>
              <a:gd name="T18" fmla="*/ 0 w 250"/>
              <a:gd name="T19" fmla="*/ 0 h 210"/>
              <a:gd name="T20" fmla="*/ 250 w 250"/>
              <a:gd name="T21" fmla="*/ 210 h 210"/>
            </a:gdLst>
            <a:ahLst/>
            <a:cxnLst>
              <a:cxn ang="T12">
                <a:pos x="T0" y="T1"/>
              </a:cxn>
              <a:cxn ang="T13">
                <a:pos x="T2" y="T3"/>
              </a:cxn>
              <a:cxn ang="T14">
                <a:pos x="T4" y="T5"/>
              </a:cxn>
              <a:cxn ang="T15">
                <a:pos x="T6" y="T7"/>
              </a:cxn>
              <a:cxn ang="T16">
                <a:pos x="T8" y="T9"/>
              </a:cxn>
              <a:cxn ang="T17">
                <a:pos x="T10" y="T11"/>
              </a:cxn>
            </a:cxnLst>
            <a:rect l="T18" t="T19" r="T20" b="T21"/>
            <a:pathLst>
              <a:path w="250" h="210">
                <a:moveTo>
                  <a:pt x="0" y="0"/>
                </a:moveTo>
                <a:lnTo>
                  <a:pt x="9" y="209"/>
                </a:lnTo>
                <a:lnTo>
                  <a:pt x="249" y="202"/>
                </a:lnTo>
                <a:lnTo>
                  <a:pt x="249" y="7"/>
                </a:lnTo>
                <a:lnTo>
                  <a:pt x="0" y="0"/>
                </a:lnTo>
              </a:path>
            </a:pathLst>
          </a:custGeom>
          <a:solidFill>
            <a:srgbClr val="FFFFCC"/>
          </a:solidFill>
          <a:ln w="9144" cap="flat" cmpd="sng">
            <a:solidFill>
              <a:srgbClr val="000000"/>
            </a:solidFill>
            <a:prstDash val="solid"/>
            <a:round/>
            <a:headEnd type="none" w="med" len="med"/>
            <a:tailEnd type="none" w="med" len="med"/>
          </a:ln>
        </p:spPr>
        <p:txBody>
          <a:bodyPr/>
          <a:lstStyle/>
          <a:p>
            <a:endParaRPr lang="en-US"/>
          </a:p>
        </p:txBody>
      </p:sp>
      <p:sp>
        <p:nvSpPr>
          <p:cNvPr id="87" name="Freeform 83"/>
          <p:cNvSpPr>
            <a:spLocks/>
          </p:cNvSpPr>
          <p:nvPr/>
        </p:nvSpPr>
        <p:spPr bwMode="auto">
          <a:xfrm>
            <a:off x="3986213" y="6440488"/>
            <a:ext cx="593725" cy="322262"/>
          </a:xfrm>
          <a:custGeom>
            <a:avLst/>
            <a:gdLst>
              <a:gd name="T0" fmla="*/ 2147483646 w 374"/>
              <a:gd name="T1" fmla="*/ 0 h 203"/>
              <a:gd name="T2" fmla="*/ 0 w 374"/>
              <a:gd name="T3" fmla="*/ 2147483646 h 203"/>
              <a:gd name="T4" fmla="*/ 2147483646 w 374"/>
              <a:gd name="T5" fmla="*/ 2147483646 h 203"/>
              <a:gd name="T6" fmla="*/ 2147483646 w 374"/>
              <a:gd name="T7" fmla="*/ 0 h 203"/>
              <a:gd name="T8" fmla="*/ 2147483646 w 374"/>
              <a:gd name="T9" fmla="*/ 0 h 203"/>
              <a:gd name="T10" fmla="*/ 2147483646 w 374"/>
              <a:gd name="T11" fmla="*/ 0 h 203"/>
              <a:gd name="T12" fmla="*/ 0 60000 65536"/>
              <a:gd name="T13" fmla="*/ 0 60000 65536"/>
              <a:gd name="T14" fmla="*/ 0 60000 65536"/>
              <a:gd name="T15" fmla="*/ 0 60000 65536"/>
              <a:gd name="T16" fmla="*/ 0 60000 65536"/>
              <a:gd name="T17" fmla="*/ 0 60000 65536"/>
              <a:gd name="T18" fmla="*/ 0 w 374"/>
              <a:gd name="T19" fmla="*/ 0 h 203"/>
              <a:gd name="T20" fmla="*/ 374 w 374"/>
              <a:gd name="T21" fmla="*/ 203 h 203"/>
            </a:gdLst>
            <a:ahLst/>
            <a:cxnLst>
              <a:cxn ang="T12">
                <a:pos x="T0" y="T1"/>
              </a:cxn>
              <a:cxn ang="T13">
                <a:pos x="T2" y="T3"/>
              </a:cxn>
              <a:cxn ang="T14">
                <a:pos x="T4" y="T5"/>
              </a:cxn>
              <a:cxn ang="T15">
                <a:pos x="T6" y="T7"/>
              </a:cxn>
              <a:cxn ang="T16">
                <a:pos x="T8" y="T9"/>
              </a:cxn>
              <a:cxn ang="T17">
                <a:pos x="T10" y="T11"/>
              </a:cxn>
            </a:cxnLst>
            <a:rect l="T18" t="T19" r="T20" b="T21"/>
            <a:pathLst>
              <a:path w="374" h="203">
                <a:moveTo>
                  <a:pt x="9" y="0"/>
                </a:moveTo>
                <a:lnTo>
                  <a:pt x="0" y="202"/>
                </a:lnTo>
                <a:lnTo>
                  <a:pt x="373" y="202"/>
                </a:lnTo>
                <a:lnTo>
                  <a:pt x="373" y="0"/>
                </a:lnTo>
                <a:lnTo>
                  <a:pt x="9"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88" name="Freeform 84"/>
          <p:cNvSpPr>
            <a:spLocks/>
          </p:cNvSpPr>
          <p:nvPr/>
        </p:nvSpPr>
        <p:spPr bwMode="auto">
          <a:xfrm>
            <a:off x="4564063" y="6132513"/>
            <a:ext cx="468312" cy="309562"/>
          </a:xfrm>
          <a:custGeom>
            <a:avLst/>
            <a:gdLst>
              <a:gd name="T0" fmla="*/ 0 w 295"/>
              <a:gd name="T1" fmla="*/ 0 h 195"/>
              <a:gd name="T2" fmla="*/ 0 w 295"/>
              <a:gd name="T3" fmla="*/ 2147483646 h 195"/>
              <a:gd name="T4" fmla="*/ 2147483646 w 295"/>
              <a:gd name="T5" fmla="*/ 2147483646 h 195"/>
              <a:gd name="T6" fmla="*/ 2147483646 w 295"/>
              <a:gd name="T7" fmla="*/ 0 h 195"/>
              <a:gd name="T8" fmla="*/ 0 w 295"/>
              <a:gd name="T9" fmla="*/ 0 h 195"/>
              <a:gd name="T10" fmla="*/ 0 w 295"/>
              <a:gd name="T11" fmla="*/ 0 h 195"/>
              <a:gd name="T12" fmla="*/ 0 60000 65536"/>
              <a:gd name="T13" fmla="*/ 0 60000 65536"/>
              <a:gd name="T14" fmla="*/ 0 60000 65536"/>
              <a:gd name="T15" fmla="*/ 0 60000 65536"/>
              <a:gd name="T16" fmla="*/ 0 60000 65536"/>
              <a:gd name="T17" fmla="*/ 0 60000 65536"/>
              <a:gd name="T18" fmla="*/ 0 w 295"/>
              <a:gd name="T19" fmla="*/ 0 h 195"/>
              <a:gd name="T20" fmla="*/ 295 w 295"/>
              <a:gd name="T21" fmla="*/ 195 h 195"/>
            </a:gdLst>
            <a:ahLst/>
            <a:cxnLst>
              <a:cxn ang="T12">
                <a:pos x="T0" y="T1"/>
              </a:cxn>
              <a:cxn ang="T13">
                <a:pos x="T2" y="T3"/>
              </a:cxn>
              <a:cxn ang="T14">
                <a:pos x="T4" y="T5"/>
              </a:cxn>
              <a:cxn ang="T15">
                <a:pos x="T6" y="T7"/>
              </a:cxn>
              <a:cxn ang="T16">
                <a:pos x="T8" y="T9"/>
              </a:cxn>
              <a:cxn ang="T17">
                <a:pos x="T10" y="T11"/>
              </a:cxn>
            </a:cxnLst>
            <a:rect l="T18" t="T19" r="T20" b="T21"/>
            <a:pathLst>
              <a:path w="295" h="195">
                <a:moveTo>
                  <a:pt x="0" y="0"/>
                </a:moveTo>
                <a:lnTo>
                  <a:pt x="0" y="194"/>
                </a:lnTo>
                <a:lnTo>
                  <a:pt x="294" y="194"/>
                </a:lnTo>
                <a:lnTo>
                  <a:pt x="294" y="0"/>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89" name="Freeform 85"/>
          <p:cNvSpPr>
            <a:spLocks/>
          </p:cNvSpPr>
          <p:nvPr/>
        </p:nvSpPr>
        <p:spPr bwMode="auto">
          <a:xfrm>
            <a:off x="4578350" y="6440488"/>
            <a:ext cx="595313" cy="322262"/>
          </a:xfrm>
          <a:custGeom>
            <a:avLst/>
            <a:gdLst>
              <a:gd name="T0" fmla="*/ 0 w 375"/>
              <a:gd name="T1" fmla="*/ 0 h 203"/>
              <a:gd name="T2" fmla="*/ 0 w 375"/>
              <a:gd name="T3" fmla="*/ 2147483646 h 203"/>
              <a:gd name="T4" fmla="*/ 2147483646 w 375"/>
              <a:gd name="T5" fmla="*/ 2147483646 h 203"/>
              <a:gd name="T6" fmla="*/ 2147483646 w 375"/>
              <a:gd name="T7" fmla="*/ 0 h 203"/>
              <a:gd name="T8" fmla="*/ 2147483646 w 375"/>
              <a:gd name="T9" fmla="*/ 0 h 203"/>
              <a:gd name="T10" fmla="*/ 2147483646 w 375"/>
              <a:gd name="T11" fmla="*/ 0 h 203"/>
              <a:gd name="T12" fmla="*/ 0 w 375"/>
              <a:gd name="T13" fmla="*/ 0 h 203"/>
              <a:gd name="T14" fmla="*/ 0 w 375"/>
              <a:gd name="T15" fmla="*/ 0 h 203"/>
              <a:gd name="T16" fmla="*/ 0 60000 65536"/>
              <a:gd name="T17" fmla="*/ 0 60000 65536"/>
              <a:gd name="T18" fmla="*/ 0 60000 65536"/>
              <a:gd name="T19" fmla="*/ 0 60000 65536"/>
              <a:gd name="T20" fmla="*/ 0 60000 65536"/>
              <a:gd name="T21" fmla="*/ 0 60000 65536"/>
              <a:gd name="T22" fmla="*/ 0 60000 65536"/>
              <a:gd name="T23" fmla="*/ 0 60000 65536"/>
              <a:gd name="T24" fmla="*/ 0 w 375"/>
              <a:gd name="T25" fmla="*/ 0 h 203"/>
              <a:gd name="T26" fmla="*/ 375 w 375"/>
              <a:gd name="T27" fmla="*/ 203 h 20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5" h="203">
                <a:moveTo>
                  <a:pt x="0" y="0"/>
                </a:moveTo>
                <a:lnTo>
                  <a:pt x="0" y="202"/>
                </a:lnTo>
                <a:lnTo>
                  <a:pt x="374" y="202"/>
                </a:lnTo>
                <a:lnTo>
                  <a:pt x="374" y="0"/>
                </a:lnTo>
                <a:lnTo>
                  <a:pt x="285" y="0"/>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90" name="Freeform 86"/>
          <p:cNvSpPr>
            <a:spLocks/>
          </p:cNvSpPr>
          <p:nvPr/>
        </p:nvSpPr>
        <p:spPr bwMode="auto">
          <a:xfrm>
            <a:off x="5735638" y="6438900"/>
            <a:ext cx="565150" cy="323850"/>
          </a:xfrm>
          <a:custGeom>
            <a:avLst/>
            <a:gdLst>
              <a:gd name="T0" fmla="*/ 0 w 356"/>
              <a:gd name="T1" fmla="*/ 0 h 204"/>
              <a:gd name="T2" fmla="*/ 0 w 356"/>
              <a:gd name="T3" fmla="*/ 2147483646 h 204"/>
              <a:gd name="T4" fmla="*/ 2147483646 w 356"/>
              <a:gd name="T5" fmla="*/ 2147483646 h 204"/>
              <a:gd name="T6" fmla="*/ 2147483646 w 356"/>
              <a:gd name="T7" fmla="*/ 0 h 204"/>
              <a:gd name="T8" fmla="*/ 0 w 356"/>
              <a:gd name="T9" fmla="*/ 0 h 204"/>
              <a:gd name="T10" fmla="*/ 0 w 356"/>
              <a:gd name="T11" fmla="*/ 0 h 204"/>
              <a:gd name="T12" fmla="*/ 0 60000 65536"/>
              <a:gd name="T13" fmla="*/ 0 60000 65536"/>
              <a:gd name="T14" fmla="*/ 0 60000 65536"/>
              <a:gd name="T15" fmla="*/ 0 60000 65536"/>
              <a:gd name="T16" fmla="*/ 0 60000 65536"/>
              <a:gd name="T17" fmla="*/ 0 60000 65536"/>
              <a:gd name="T18" fmla="*/ 0 w 356"/>
              <a:gd name="T19" fmla="*/ 0 h 204"/>
              <a:gd name="T20" fmla="*/ 356 w 356"/>
              <a:gd name="T21" fmla="*/ 204 h 204"/>
            </a:gdLst>
            <a:ahLst/>
            <a:cxnLst>
              <a:cxn ang="T12">
                <a:pos x="T0" y="T1"/>
              </a:cxn>
              <a:cxn ang="T13">
                <a:pos x="T2" y="T3"/>
              </a:cxn>
              <a:cxn ang="T14">
                <a:pos x="T4" y="T5"/>
              </a:cxn>
              <a:cxn ang="T15">
                <a:pos x="T6" y="T7"/>
              </a:cxn>
              <a:cxn ang="T16">
                <a:pos x="T8" y="T9"/>
              </a:cxn>
              <a:cxn ang="T17">
                <a:pos x="T10" y="T11"/>
              </a:cxn>
            </a:cxnLst>
            <a:rect l="T18" t="T19" r="T20" b="T21"/>
            <a:pathLst>
              <a:path w="356" h="204">
                <a:moveTo>
                  <a:pt x="0" y="0"/>
                </a:moveTo>
                <a:lnTo>
                  <a:pt x="0" y="203"/>
                </a:lnTo>
                <a:lnTo>
                  <a:pt x="355" y="203"/>
                </a:lnTo>
                <a:lnTo>
                  <a:pt x="355" y="0"/>
                </a:lnTo>
                <a:lnTo>
                  <a:pt x="0" y="0"/>
                </a:lnTo>
              </a:path>
            </a:pathLst>
          </a:custGeom>
          <a:solidFill>
            <a:srgbClr val="FF99FF"/>
          </a:solidFill>
          <a:ln w="5969" cap="flat" cmpd="sng">
            <a:solidFill>
              <a:srgbClr val="000000"/>
            </a:solidFill>
            <a:prstDash val="solid"/>
            <a:round/>
            <a:headEnd type="none" w="med" len="med"/>
            <a:tailEnd type="none" w="med" len="med"/>
          </a:ln>
        </p:spPr>
        <p:txBody>
          <a:bodyPr/>
          <a:lstStyle/>
          <a:p>
            <a:endParaRPr lang="en-US"/>
          </a:p>
        </p:txBody>
      </p:sp>
      <p:sp>
        <p:nvSpPr>
          <p:cNvPr id="91" name="Freeform 87"/>
          <p:cNvSpPr>
            <a:spLocks/>
          </p:cNvSpPr>
          <p:nvPr/>
        </p:nvSpPr>
        <p:spPr bwMode="auto">
          <a:xfrm>
            <a:off x="3125788" y="1603375"/>
            <a:ext cx="711200" cy="261938"/>
          </a:xfrm>
          <a:custGeom>
            <a:avLst/>
            <a:gdLst>
              <a:gd name="T0" fmla="*/ 0 w 448"/>
              <a:gd name="T1" fmla="*/ 0 h 165"/>
              <a:gd name="T2" fmla="*/ 0 w 448"/>
              <a:gd name="T3" fmla="*/ 2147483646 h 165"/>
              <a:gd name="T4" fmla="*/ 2147483646 w 448"/>
              <a:gd name="T5" fmla="*/ 2147483646 h 165"/>
              <a:gd name="T6" fmla="*/ 2147483646 w 448"/>
              <a:gd name="T7" fmla="*/ 2147483646 h 165"/>
              <a:gd name="T8" fmla="*/ 2147483646 w 448"/>
              <a:gd name="T9" fmla="*/ 2147483646 h 165"/>
              <a:gd name="T10" fmla="*/ 2147483646 w 448"/>
              <a:gd name="T11" fmla="*/ 2147483646 h 165"/>
              <a:gd name="T12" fmla="*/ 2147483646 w 448"/>
              <a:gd name="T13" fmla="*/ 2147483646 h 165"/>
              <a:gd name="T14" fmla="*/ 2147483646 w 448"/>
              <a:gd name="T15" fmla="*/ 2147483646 h 165"/>
              <a:gd name="T16" fmla="*/ 2147483646 w 448"/>
              <a:gd name="T17" fmla="*/ 2147483646 h 165"/>
              <a:gd name="T18" fmla="*/ 2147483646 w 448"/>
              <a:gd name="T19" fmla="*/ 0 h 165"/>
              <a:gd name="T20" fmla="*/ 0 w 448"/>
              <a:gd name="T21" fmla="*/ 0 h 165"/>
              <a:gd name="T22" fmla="*/ 0 w 448"/>
              <a:gd name="T23" fmla="*/ 0 h 16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8"/>
              <a:gd name="T37" fmla="*/ 0 h 165"/>
              <a:gd name="T38" fmla="*/ 448 w 448"/>
              <a:gd name="T39" fmla="*/ 165 h 16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8" h="165">
                <a:moveTo>
                  <a:pt x="0" y="0"/>
                </a:moveTo>
                <a:lnTo>
                  <a:pt x="0" y="97"/>
                </a:lnTo>
                <a:lnTo>
                  <a:pt x="63" y="105"/>
                </a:lnTo>
                <a:lnTo>
                  <a:pt x="63" y="164"/>
                </a:lnTo>
                <a:lnTo>
                  <a:pt x="367" y="164"/>
                </a:lnTo>
                <a:lnTo>
                  <a:pt x="367" y="105"/>
                </a:lnTo>
                <a:lnTo>
                  <a:pt x="447" y="105"/>
                </a:lnTo>
                <a:lnTo>
                  <a:pt x="447" y="83"/>
                </a:lnTo>
                <a:lnTo>
                  <a:pt x="438" y="74"/>
                </a:lnTo>
                <a:lnTo>
                  <a:pt x="438" y="0"/>
                </a:lnTo>
                <a:lnTo>
                  <a:pt x="0" y="0"/>
                </a:lnTo>
              </a:path>
            </a:pathLst>
          </a:custGeom>
          <a:solidFill>
            <a:srgbClr val="FFFFCC"/>
          </a:solidFill>
          <a:ln w="9207" cap="flat" cmpd="sng">
            <a:solidFill>
              <a:srgbClr val="000000"/>
            </a:solidFill>
            <a:prstDash val="solid"/>
            <a:round/>
            <a:headEnd type="none" w="med" len="med"/>
            <a:tailEnd type="none" w="med" len="med"/>
          </a:ln>
        </p:spPr>
        <p:txBody>
          <a:bodyPr/>
          <a:lstStyle/>
          <a:p>
            <a:endParaRPr lang="en-US"/>
          </a:p>
        </p:txBody>
      </p:sp>
      <p:sp>
        <p:nvSpPr>
          <p:cNvPr id="92" name="Freeform 88"/>
          <p:cNvSpPr>
            <a:spLocks/>
          </p:cNvSpPr>
          <p:nvPr/>
        </p:nvSpPr>
        <p:spPr bwMode="auto">
          <a:xfrm>
            <a:off x="3295650" y="4224338"/>
            <a:ext cx="454025" cy="393700"/>
          </a:xfrm>
          <a:custGeom>
            <a:avLst/>
            <a:gdLst>
              <a:gd name="T0" fmla="*/ 0 w 286"/>
              <a:gd name="T1" fmla="*/ 0 h 248"/>
              <a:gd name="T2" fmla="*/ 0 w 286"/>
              <a:gd name="T3" fmla="*/ 2147483646 h 248"/>
              <a:gd name="T4" fmla="*/ 2147483646 w 286"/>
              <a:gd name="T5" fmla="*/ 2147483646 h 248"/>
              <a:gd name="T6" fmla="*/ 2147483646 w 286"/>
              <a:gd name="T7" fmla="*/ 0 h 248"/>
              <a:gd name="T8" fmla="*/ 0 w 286"/>
              <a:gd name="T9" fmla="*/ 0 h 248"/>
              <a:gd name="T10" fmla="*/ 0 w 286"/>
              <a:gd name="T11" fmla="*/ 0 h 248"/>
              <a:gd name="T12" fmla="*/ 0 60000 65536"/>
              <a:gd name="T13" fmla="*/ 0 60000 65536"/>
              <a:gd name="T14" fmla="*/ 0 60000 65536"/>
              <a:gd name="T15" fmla="*/ 0 60000 65536"/>
              <a:gd name="T16" fmla="*/ 0 60000 65536"/>
              <a:gd name="T17" fmla="*/ 0 60000 65536"/>
              <a:gd name="T18" fmla="*/ 0 w 286"/>
              <a:gd name="T19" fmla="*/ 0 h 248"/>
              <a:gd name="T20" fmla="*/ 286 w 286"/>
              <a:gd name="T21" fmla="*/ 248 h 248"/>
            </a:gdLst>
            <a:ahLst/>
            <a:cxnLst>
              <a:cxn ang="T12">
                <a:pos x="T0" y="T1"/>
              </a:cxn>
              <a:cxn ang="T13">
                <a:pos x="T2" y="T3"/>
              </a:cxn>
              <a:cxn ang="T14">
                <a:pos x="T4" y="T5"/>
              </a:cxn>
              <a:cxn ang="T15">
                <a:pos x="T6" y="T7"/>
              </a:cxn>
              <a:cxn ang="T16">
                <a:pos x="T8" y="T9"/>
              </a:cxn>
              <a:cxn ang="T17">
                <a:pos x="T10" y="T11"/>
              </a:cxn>
            </a:cxnLst>
            <a:rect l="T18" t="T19" r="T20" b="T21"/>
            <a:pathLst>
              <a:path w="286" h="248">
                <a:moveTo>
                  <a:pt x="0" y="0"/>
                </a:moveTo>
                <a:lnTo>
                  <a:pt x="0" y="247"/>
                </a:lnTo>
                <a:lnTo>
                  <a:pt x="285" y="247"/>
                </a:lnTo>
                <a:lnTo>
                  <a:pt x="285" y="0"/>
                </a:lnTo>
                <a:lnTo>
                  <a:pt x="0" y="0"/>
                </a:lnTo>
              </a:path>
            </a:pathLst>
          </a:custGeom>
          <a:solidFill>
            <a:srgbClr val="FFFFCC"/>
          </a:solidFill>
          <a:ln w="9271" cap="flat" cmpd="sng">
            <a:solidFill>
              <a:srgbClr val="000000"/>
            </a:solidFill>
            <a:prstDash val="solid"/>
            <a:round/>
            <a:headEnd type="none" w="med" len="med"/>
            <a:tailEnd type="none" w="med" len="med"/>
          </a:ln>
        </p:spPr>
        <p:txBody>
          <a:bodyPr/>
          <a:lstStyle/>
          <a:p>
            <a:endParaRPr lang="en-US"/>
          </a:p>
        </p:txBody>
      </p:sp>
      <p:sp>
        <p:nvSpPr>
          <p:cNvPr id="93" name="Text Box 89"/>
          <p:cNvSpPr txBox="1">
            <a:spLocks noChangeArrowheads="1"/>
          </p:cNvSpPr>
          <p:nvPr/>
        </p:nvSpPr>
        <p:spPr bwMode="auto">
          <a:xfrm>
            <a:off x="5511800" y="5740400"/>
            <a:ext cx="23018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104160"/>
              </a:buClr>
              <a:buSzPct val="90000"/>
              <a:buFont typeface="Monotype Sorts" pitchFamily="2" charset="2"/>
              <a:buNone/>
            </a:pPr>
            <a:r>
              <a:rPr lang="en-US" altLang="en-US" sz="600">
                <a:solidFill>
                  <a:srgbClr val="000000"/>
                </a:solidFill>
                <a:latin typeface="Helvetica" panose="020B0604020202020204" pitchFamily="34" charset="0"/>
              </a:rPr>
              <a:t>Le Sueur</a:t>
            </a:r>
            <a:endParaRPr lang="en-US" altLang="en-US" sz="2400">
              <a:solidFill>
                <a:srgbClr val="000000"/>
              </a:solidFill>
              <a:latin typeface="Times New Roman" panose="02020603050405020304" pitchFamily="18" charset="0"/>
            </a:endParaRPr>
          </a:p>
        </p:txBody>
      </p:sp>
      <p:sp>
        <p:nvSpPr>
          <p:cNvPr id="94" name="Text Box 90"/>
          <p:cNvSpPr txBox="1">
            <a:spLocks noChangeArrowheads="1"/>
          </p:cNvSpPr>
          <p:nvPr/>
        </p:nvSpPr>
        <p:spPr bwMode="auto">
          <a:xfrm>
            <a:off x="5895975" y="5694363"/>
            <a:ext cx="1746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104160"/>
              </a:buClr>
              <a:buSzPct val="90000"/>
              <a:buFont typeface="Monotype Sorts" pitchFamily="2" charset="2"/>
              <a:buNone/>
            </a:pPr>
            <a:r>
              <a:rPr lang="en-US" altLang="en-US" sz="600">
                <a:solidFill>
                  <a:srgbClr val="000000"/>
                </a:solidFill>
                <a:latin typeface="Helvetica" panose="020B0604020202020204" pitchFamily="34" charset="0"/>
              </a:rPr>
              <a:t>Rice</a:t>
            </a:r>
            <a:endParaRPr lang="en-US" altLang="en-US" sz="2400">
              <a:solidFill>
                <a:srgbClr val="000000"/>
              </a:solidFill>
              <a:latin typeface="Times New Roman" panose="02020603050405020304" pitchFamily="18" charset="0"/>
            </a:endParaRPr>
          </a:p>
        </p:txBody>
      </p:sp>
      <p:sp>
        <p:nvSpPr>
          <p:cNvPr id="95" name="Text Box 91"/>
          <p:cNvSpPr txBox="1">
            <a:spLocks noChangeArrowheads="1"/>
          </p:cNvSpPr>
          <p:nvPr/>
        </p:nvSpPr>
        <p:spPr bwMode="auto">
          <a:xfrm>
            <a:off x="6388100" y="5740400"/>
            <a:ext cx="3556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104160"/>
              </a:buClr>
              <a:buSzPct val="90000"/>
              <a:buFont typeface="Monotype Sorts" pitchFamily="2" charset="2"/>
              <a:buNone/>
            </a:pPr>
            <a:r>
              <a:rPr lang="en-US" altLang="en-US" sz="600">
                <a:solidFill>
                  <a:srgbClr val="000000"/>
                </a:solidFill>
                <a:latin typeface="Helvetica" panose="020B0604020202020204" pitchFamily="34" charset="0"/>
              </a:rPr>
              <a:t>Goodhue</a:t>
            </a:r>
            <a:endParaRPr lang="en-US" altLang="en-US" sz="2400">
              <a:solidFill>
                <a:srgbClr val="000000"/>
              </a:solidFill>
              <a:latin typeface="Times New Roman" panose="02020603050405020304" pitchFamily="18" charset="0"/>
            </a:endParaRPr>
          </a:p>
        </p:txBody>
      </p:sp>
      <p:sp>
        <p:nvSpPr>
          <p:cNvPr id="96" name="Text Box 92"/>
          <p:cNvSpPr txBox="1">
            <a:spLocks noChangeArrowheads="1"/>
          </p:cNvSpPr>
          <p:nvPr/>
        </p:nvSpPr>
        <p:spPr bwMode="auto">
          <a:xfrm>
            <a:off x="3568700" y="6502400"/>
            <a:ext cx="2698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Nobles</a:t>
            </a:r>
            <a:endParaRPr lang="en-US" altLang="en-US" sz="2400">
              <a:solidFill>
                <a:srgbClr val="000000"/>
              </a:solidFill>
              <a:latin typeface="Times New Roman" panose="02020603050405020304" pitchFamily="18" charset="0"/>
            </a:endParaRPr>
          </a:p>
        </p:txBody>
      </p:sp>
      <p:sp>
        <p:nvSpPr>
          <p:cNvPr id="97" name="Text Box 93"/>
          <p:cNvSpPr txBox="1">
            <a:spLocks noChangeArrowheads="1"/>
          </p:cNvSpPr>
          <p:nvPr/>
        </p:nvSpPr>
        <p:spPr bwMode="auto">
          <a:xfrm>
            <a:off x="3111500" y="6502400"/>
            <a:ext cx="1984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Rock</a:t>
            </a:r>
            <a:endParaRPr lang="en-US" altLang="en-US" sz="2400">
              <a:solidFill>
                <a:srgbClr val="000000"/>
              </a:solidFill>
              <a:latin typeface="Times New Roman" panose="02020603050405020304" pitchFamily="18" charset="0"/>
            </a:endParaRPr>
          </a:p>
        </p:txBody>
      </p:sp>
      <p:sp>
        <p:nvSpPr>
          <p:cNvPr id="98" name="Text Box 94"/>
          <p:cNvSpPr txBox="1">
            <a:spLocks noChangeArrowheads="1"/>
          </p:cNvSpPr>
          <p:nvPr/>
        </p:nvSpPr>
        <p:spPr bwMode="auto">
          <a:xfrm>
            <a:off x="4025900" y="6502400"/>
            <a:ext cx="31591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Jackson</a:t>
            </a:r>
            <a:endParaRPr lang="en-US" altLang="en-US" sz="2400">
              <a:solidFill>
                <a:srgbClr val="000000"/>
              </a:solidFill>
              <a:latin typeface="Times New Roman" panose="02020603050405020304" pitchFamily="18" charset="0"/>
            </a:endParaRPr>
          </a:p>
        </p:txBody>
      </p:sp>
      <p:sp>
        <p:nvSpPr>
          <p:cNvPr id="99" name="Text Box 95"/>
          <p:cNvSpPr txBox="1">
            <a:spLocks noChangeArrowheads="1"/>
          </p:cNvSpPr>
          <p:nvPr/>
        </p:nvSpPr>
        <p:spPr bwMode="auto">
          <a:xfrm>
            <a:off x="4711700" y="6502400"/>
            <a:ext cx="23971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Martin</a:t>
            </a:r>
            <a:endParaRPr lang="en-US" altLang="en-US" sz="2400">
              <a:solidFill>
                <a:srgbClr val="000000"/>
              </a:solidFill>
              <a:latin typeface="Times New Roman" panose="02020603050405020304" pitchFamily="18" charset="0"/>
            </a:endParaRPr>
          </a:p>
        </p:txBody>
      </p:sp>
      <p:sp>
        <p:nvSpPr>
          <p:cNvPr id="100" name="Text Box 96"/>
          <p:cNvSpPr txBox="1">
            <a:spLocks noChangeArrowheads="1"/>
          </p:cNvSpPr>
          <p:nvPr/>
        </p:nvSpPr>
        <p:spPr bwMode="auto">
          <a:xfrm>
            <a:off x="5245100" y="6502400"/>
            <a:ext cx="33972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Faribault</a:t>
            </a:r>
            <a:endParaRPr lang="en-US" altLang="en-US" sz="2400">
              <a:solidFill>
                <a:srgbClr val="000000"/>
              </a:solidFill>
              <a:latin typeface="Times New Roman" panose="02020603050405020304" pitchFamily="18" charset="0"/>
            </a:endParaRPr>
          </a:p>
        </p:txBody>
      </p:sp>
      <p:sp>
        <p:nvSpPr>
          <p:cNvPr id="101" name="Text Box 97"/>
          <p:cNvSpPr txBox="1">
            <a:spLocks noChangeArrowheads="1"/>
          </p:cNvSpPr>
          <p:nvPr/>
        </p:nvSpPr>
        <p:spPr bwMode="auto">
          <a:xfrm>
            <a:off x="5854700" y="6502400"/>
            <a:ext cx="3508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Freeborn</a:t>
            </a:r>
            <a:endParaRPr lang="en-US" altLang="en-US" sz="2400">
              <a:solidFill>
                <a:srgbClr val="000000"/>
              </a:solidFill>
              <a:latin typeface="Times New Roman" panose="02020603050405020304" pitchFamily="18" charset="0"/>
            </a:endParaRPr>
          </a:p>
        </p:txBody>
      </p:sp>
      <p:sp>
        <p:nvSpPr>
          <p:cNvPr id="102" name="Text Box 98"/>
          <p:cNvSpPr txBox="1">
            <a:spLocks noChangeArrowheads="1"/>
          </p:cNvSpPr>
          <p:nvPr/>
        </p:nvSpPr>
        <p:spPr bwMode="auto">
          <a:xfrm>
            <a:off x="6464300" y="6502400"/>
            <a:ext cx="2540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Mower</a:t>
            </a:r>
            <a:endParaRPr lang="en-US" altLang="en-US" sz="2400">
              <a:solidFill>
                <a:srgbClr val="000000"/>
              </a:solidFill>
              <a:latin typeface="Times New Roman" panose="02020603050405020304" pitchFamily="18" charset="0"/>
            </a:endParaRPr>
          </a:p>
        </p:txBody>
      </p:sp>
      <p:sp>
        <p:nvSpPr>
          <p:cNvPr id="103" name="Text Box 99"/>
          <p:cNvSpPr txBox="1">
            <a:spLocks noChangeArrowheads="1"/>
          </p:cNvSpPr>
          <p:nvPr/>
        </p:nvSpPr>
        <p:spPr bwMode="auto">
          <a:xfrm>
            <a:off x="7073900" y="6502400"/>
            <a:ext cx="3095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Fillmore</a:t>
            </a:r>
            <a:endParaRPr lang="en-US" altLang="en-US" sz="2400">
              <a:solidFill>
                <a:srgbClr val="000000"/>
              </a:solidFill>
              <a:latin typeface="Times New Roman" panose="02020603050405020304" pitchFamily="18" charset="0"/>
            </a:endParaRPr>
          </a:p>
        </p:txBody>
      </p:sp>
      <p:sp>
        <p:nvSpPr>
          <p:cNvPr id="104" name="Text Box 100"/>
          <p:cNvSpPr txBox="1">
            <a:spLocks noChangeArrowheads="1"/>
          </p:cNvSpPr>
          <p:nvPr/>
        </p:nvSpPr>
        <p:spPr bwMode="auto">
          <a:xfrm>
            <a:off x="7607300" y="6502400"/>
            <a:ext cx="322263" cy="1000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Houston</a:t>
            </a:r>
            <a:endParaRPr lang="en-US" altLang="en-US" sz="2400">
              <a:solidFill>
                <a:srgbClr val="000000"/>
              </a:solidFill>
              <a:latin typeface="Times New Roman" panose="02020603050405020304" pitchFamily="18" charset="0"/>
            </a:endParaRPr>
          </a:p>
        </p:txBody>
      </p:sp>
      <p:sp>
        <p:nvSpPr>
          <p:cNvPr id="105" name="Text Box 101"/>
          <p:cNvSpPr txBox="1">
            <a:spLocks noChangeArrowheads="1"/>
          </p:cNvSpPr>
          <p:nvPr/>
        </p:nvSpPr>
        <p:spPr bwMode="auto">
          <a:xfrm>
            <a:off x="7264400" y="6197600"/>
            <a:ext cx="2952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Winona</a:t>
            </a:r>
            <a:endParaRPr lang="en-US" altLang="en-US" sz="2400">
              <a:solidFill>
                <a:srgbClr val="000000"/>
              </a:solidFill>
              <a:latin typeface="Times New Roman" panose="02020603050405020304" pitchFamily="18" charset="0"/>
            </a:endParaRPr>
          </a:p>
        </p:txBody>
      </p:sp>
      <p:sp>
        <p:nvSpPr>
          <p:cNvPr id="106" name="Text Box 102"/>
          <p:cNvSpPr txBox="1">
            <a:spLocks noChangeArrowheads="1"/>
          </p:cNvSpPr>
          <p:nvPr/>
        </p:nvSpPr>
        <p:spPr bwMode="auto">
          <a:xfrm>
            <a:off x="6731000" y="6197600"/>
            <a:ext cx="32702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Olmsted</a:t>
            </a:r>
            <a:endParaRPr lang="en-US" altLang="en-US" sz="2400">
              <a:solidFill>
                <a:srgbClr val="000000"/>
              </a:solidFill>
              <a:latin typeface="Times New Roman" panose="02020603050405020304" pitchFamily="18" charset="0"/>
            </a:endParaRPr>
          </a:p>
        </p:txBody>
      </p:sp>
      <p:sp>
        <p:nvSpPr>
          <p:cNvPr id="107" name="Text Box 103"/>
          <p:cNvSpPr txBox="1">
            <a:spLocks noChangeArrowheads="1"/>
          </p:cNvSpPr>
          <p:nvPr/>
        </p:nvSpPr>
        <p:spPr bwMode="auto">
          <a:xfrm>
            <a:off x="6388100" y="6197600"/>
            <a:ext cx="2571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Dodge</a:t>
            </a:r>
            <a:endParaRPr lang="en-US" altLang="en-US" sz="2400">
              <a:solidFill>
                <a:srgbClr val="000000"/>
              </a:solidFill>
              <a:latin typeface="Times New Roman" panose="02020603050405020304" pitchFamily="18" charset="0"/>
            </a:endParaRPr>
          </a:p>
        </p:txBody>
      </p:sp>
      <p:sp>
        <p:nvSpPr>
          <p:cNvPr id="108" name="Text Box 104"/>
          <p:cNvSpPr txBox="1">
            <a:spLocks noChangeArrowheads="1"/>
          </p:cNvSpPr>
          <p:nvPr/>
        </p:nvSpPr>
        <p:spPr bwMode="auto">
          <a:xfrm>
            <a:off x="6007100" y="6197600"/>
            <a:ext cx="2460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Steele</a:t>
            </a:r>
            <a:endParaRPr lang="en-US" altLang="en-US" sz="2400">
              <a:solidFill>
                <a:srgbClr val="000000"/>
              </a:solidFill>
              <a:latin typeface="Times New Roman" panose="02020603050405020304" pitchFamily="18" charset="0"/>
            </a:endParaRPr>
          </a:p>
        </p:txBody>
      </p:sp>
      <p:sp>
        <p:nvSpPr>
          <p:cNvPr id="109" name="Text Box 105"/>
          <p:cNvSpPr txBox="1">
            <a:spLocks noChangeArrowheads="1"/>
          </p:cNvSpPr>
          <p:nvPr/>
        </p:nvSpPr>
        <p:spPr bwMode="auto">
          <a:xfrm>
            <a:off x="5626100" y="6197600"/>
            <a:ext cx="3095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Waseca</a:t>
            </a:r>
            <a:endParaRPr lang="en-US" altLang="en-US" sz="2400">
              <a:solidFill>
                <a:srgbClr val="000000"/>
              </a:solidFill>
              <a:latin typeface="Times New Roman" panose="02020603050405020304" pitchFamily="18" charset="0"/>
            </a:endParaRPr>
          </a:p>
        </p:txBody>
      </p:sp>
      <p:sp>
        <p:nvSpPr>
          <p:cNvPr id="110" name="Text Box 106"/>
          <p:cNvSpPr txBox="1">
            <a:spLocks noChangeArrowheads="1"/>
          </p:cNvSpPr>
          <p:nvPr/>
        </p:nvSpPr>
        <p:spPr bwMode="auto">
          <a:xfrm>
            <a:off x="5130800" y="6197600"/>
            <a:ext cx="4064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Blue Earth</a:t>
            </a:r>
            <a:endParaRPr lang="en-US" altLang="en-US" sz="2400">
              <a:solidFill>
                <a:srgbClr val="000000"/>
              </a:solidFill>
              <a:latin typeface="Times New Roman" panose="02020603050405020304" pitchFamily="18" charset="0"/>
            </a:endParaRPr>
          </a:p>
        </p:txBody>
      </p:sp>
      <p:sp>
        <p:nvSpPr>
          <p:cNvPr id="111" name="Text Box 107"/>
          <p:cNvSpPr txBox="1">
            <a:spLocks noChangeArrowheads="1"/>
          </p:cNvSpPr>
          <p:nvPr/>
        </p:nvSpPr>
        <p:spPr bwMode="auto">
          <a:xfrm>
            <a:off x="4635500" y="6197600"/>
            <a:ext cx="4064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Watonwan</a:t>
            </a:r>
            <a:endParaRPr lang="en-US" altLang="en-US" sz="2400">
              <a:solidFill>
                <a:srgbClr val="000000"/>
              </a:solidFill>
              <a:latin typeface="Times New Roman" panose="02020603050405020304" pitchFamily="18" charset="0"/>
            </a:endParaRPr>
          </a:p>
        </p:txBody>
      </p:sp>
      <p:sp>
        <p:nvSpPr>
          <p:cNvPr id="112" name="Text Box 108"/>
          <p:cNvSpPr txBox="1">
            <a:spLocks noChangeArrowheads="1"/>
          </p:cNvSpPr>
          <p:nvPr/>
        </p:nvSpPr>
        <p:spPr bwMode="auto">
          <a:xfrm>
            <a:off x="4064000" y="6273800"/>
            <a:ext cx="45402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Cottonwood</a:t>
            </a:r>
            <a:endParaRPr lang="en-US" altLang="en-US" sz="2400">
              <a:solidFill>
                <a:srgbClr val="000000"/>
              </a:solidFill>
              <a:latin typeface="Times New Roman" panose="02020603050405020304" pitchFamily="18" charset="0"/>
            </a:endParaRPr>
          </a:p>
        </p:txBody>
      </p:sp>
      <p:sp>
        <p:nvSpPr>
          <p:cNvPr id="113" name="Text Box 109"/>
          <p:cNvSpPr txBox="1">
            <a:spLocks noChangeArrowheads="1"/>
          </p:cNvSpPr>
          <p:nvPr/>
        </p:nvSpPr>
        <p:spPr bwMode="auto">
          <a:xfrm>
            <a:off x="3568700" y="6197600"/>
            <a:ext cx="2667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Murray</a:t>
            </a:r>
            <a:endParaRPr lang="en-US" altLang="en-US" sz="2400">
              <a:solidFill>
                <a:srgbClr val="000000"/>
              </a:solidFill>
              <a:latin typeface="Times New Roman" panose="02020603050405020304" pitchFamily="18" charset="0"/>
            </a:endParaRPr>
          </a:p>
        </p:txBody>
      </p:sp>
      <p:sp>
        <p:nvSpPr>
          <p:cNvPr id="114" name="Text Box 110"/>
          <p:cNvSpPr txBox="1">
            <a:spLocks noChangeArrowheads="1"/>
          </p:cNvSpPr>
          <p:nvPr/>
        </p:nvSpPr>
        <p:spPr bwMode="auto">
          <a:xfrm>
            <a:off x="3111500" y="6197600"/>
            <a:ext cx="3825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Pipestone</a:t>
            </a:r>
            <a:endParaRPr lang="en-US" altLang="en-US" sz="2400">
              <a:solidFill>
                <a:srgbClr val="000000"/>
              </a:solidFill>
              <a:latin typeface="Times New Roman" panose="02020603050405020304" pitchFamily="18" charset="0"/>
            </a:endParaRPr>
          </a:p>
        </p:txBody>
      </p:sp>
      <p:sp>
        <p:nvSpPr>
          <p:cNvPr id="115" name="Text Box 111"/>
          <p:cNvSpPr txBox="1">
            <a:spLocks noChangeArrowheads="1"/>
          </p:cNvSpPr>
          <p:nvPr/>
        </p:nvSpPr>
        <p:spPr bwMode="auto">
          <a:xfrm>
            <a:off x="4949825" y="5781675"/>
            <a:ext cx="284163"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Nicollet</a:t>
            </a:r>
            <a:endParaRPr lang="en-US" altLang="en-US" sz="2400">
              <a:solidFill>
                <a:srgbClr val="000000"/>
              </a:solidFill>
              <a:latin typeface="Times New Roman" panose="02020603050405020304" pitchFamily="18" charset="0"/>
            </a:endParaRPr>
          </a:p>
        </p:txBody>
      </p:sp>
      <p:sp>
        <p:nvSpPr>
          <p:cNvPr id="116" name="Text Box 112"/>
          <p:cNvSpPr txBox="1">
            <a:spLocks noChangeArrowheads="1"/>
          </p:cNvSpPr>
          <p:nvPr/>
        </p:nvSpPr>
        <p:spPr bwMode="auto">
          <a:xfrm>
            <a:off x="6921500" y="5892800"/>
            <a:ext cx="3651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Wabasha</a:t>
            </a:r>
            <a:endParaRPr lang="en-US" altLang="en-US" sz="2400">
              <a:solidFill>
                <a:srgbClr val="000000"/>
              </a:solidFill>
              <a:latin typeface="Times New Roman" panose="02020603050405020304" pitchFamily="18" charset="0"/>
            </a:endParaRPr>
          </a:p>
        </p:txBody>
      </p:sp>
      <p:sp>
        <p:nvSpPr>
          <p:cNvPr id="117" name="Text Box 113"/>
          <p:cNvSpPr txBox="1">
            <a:spLocks noChangeArrowheads="1"/>
          </p:cNvSpPr>
          <p:nvPr/>
        </p:nvSpPr>
        <p:spPr bwMode="auto">
          <a:xfrm>
            <a:off x="6083300" y="5435600"/>
            <a:ext cx="2698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Dakota</a:t>
            </a:r>
            <a:endParaRPr lang="en-US" altLang="en-US" sz="2400">
              <a:solidFill>
                <a:srgbClr val="000000"/>
              </a:solidFill>
              <a:latin typeface="Times New Roman" panose="02020603050405020304" pitchFamily="18" charset="0"/>
            </a:endParaRPr>
          </a:p>
        </p:txBody>
      </p:sp>
      <p:sp>
        <p:nvSpPr>
          <p:cNvPr id="118" name="Text Box 114"/>
          <p:cNvSpPr txBox="1">
            <a:spLocks noChangeArrowheads="1"/>
          </p:cNvSpPr>
          <p:nvPr/>
        </p:nvSpPr>
        <p:spPr bwMode="auto">
          <a:xfrm>
            <a:off x="5776913" y="5391150"/>
            <a:ext cx="201612"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Scott</a:t>
            </a:r>
            <a:endParaRPr lang="en-US" altLang="en-US" sz="2400">
              <a:solidFill>
                <a:srgbClr val="000000"/>
              </a:solidFill>
              <a:latin typeface="Times New Roman" panose="02020603050405020304" pitchFamily="18" charset="0"/>
            </a:endParaRPr>
          </a:p>
        </p:txBody>
      </p:sp>
      <p:sp>
        <p:nvSpPr>
          <p:cNvPr id="119" name="Text Box 115"/>
          <p:cNvSpPr txBox="1">
            <a:spLocks noChangeArrowheads="1"/>
          </p:cNvSpPr>
          <p:nvPr/>
        </p:nvSpPr>
        <p:spPr bwMode="auto">
          <a:xfrm>
            <a:off x="6350000" y="4826000"/>
            <a:ext cx="228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Wash-</a:t>
            </a:r>
            <a:br>
              <a:rPr lang="en-US" altLang="en-US" sz="600">
                <a:solidFill>
                  <a:srgbClr val="000000"/>
                </a:solidFill>
                <a:latin typeface="Arial" panose="020B0604020202020204" pitchFamily="34" charset="0"/>
              </a:rPr>
            </a:br>
            <a:r>
              <a:rPr lang="en-US" altLang="en-US" sz="600">
                <a:solidFill>
                  <a:srgbClr val="000000"/>
                </a:solidFill>
                <a:latin typeface="Arial" panose="020B0604020202020204" pitchFamily="34" charset="0"/>
              </a:rPr>
              <a:t>ing-</a:t>
            </a:r>
            <a:br>
              <a:rPr lang="en-US" altLang="en-US" sz="600">
                <a:solidFill>
                  <a:srgbClr val="000000"/>
                </a:solidFill>
                <a:latin typeface="Arial" panose="020B0604020202020204" pitchFamily="34" charset="0"/>
              </a:rPr>
            </a:br>
            <a:r>
              <a:rPr lang="en-US" altLang="en-US" sz="600">
                <a:solidFill>
                  <a:srgbClr val="000000"/>
                </a:solidFill>
                <a:latin typeface="Arial" panose="020B0604020202020204" pitchFamily="34" charset="0"/>
              </a:rPr>
              <a:t>ton</a:t>
            </a:r>
            <a:endParaRPr lang="en-US" altLang="en-US" sz="2400">
              <a:solidFill>
                <a:srgbClr val="000000"/>
              </a:solidFill>
              <a:latin typeface="Times New Roman" panose="02020603050405020304" pitchFamily="18" charset="0"/>
            </a:endParaRPr>
          </a:p>
        </p:txBody>
      </p:sp>
      <p:sp>
        <p:nvSpPr>
          <p:cNvPr id="120" name="Text Box 116"/>
          <p:cNvSpPr txBox="1">
            <a:spLocks noChangeArrowheads="1"/>
          </p:cNvSpPr>
          <p:nvPr/>
        </p:nvSpPr>
        <p:spPr bwMode="auto">
          <a:xfrm>
            <a:off x="6337300" y="4556125"/>
            <a:ext cx="315913"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Chisago</a:t>
            </a:r>
            <a:endParaRPr lang="en-US" altLang="en-US" sz="2400">
              <a:solidFill>
                <a:srgbClr val="000000"/>
              </a:solidFill>
              <a:latin typeface="Times New Roman" panose="02020603050405020304" pitchFamily="18" charset="0"/>
            </a:endParaRPr>
          </a:p>
        </p:txBody>
      </p:sp>
      <p:sp>
        <p:nvSpPr>
          <p:cNvPr id="121" name="Text Box 117"/>
          <p:cNvSpPr txBox="1">
            <a:spLocks noChangeArrowheads="1"/>
          </p:cNvSpPr>
          <p:nvPr/>
        </p:nvSpPr>
        <p:spPr bwMode="auto">
          <a:xfrm>
            <a:off x="5938838" y="4298950"/>
            <a:ext cx="207962"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Isanti</a:t>
            </a:r>
            <a:endParaRPr lang="en-US" altLang="en-US" sz="2400">
              <a:solidFill>
                <a:srgbClr val="000000"/>
              </a:solidFill>
              <a:latin typeface="Times New Roman" panose="02020603050405020304" pitchFamily="18" charset="0"/>
            </a:endParaRPr>
          </a:p>
        </p:txBody>
      </p:sp>
      <p:sp>
        <p:nvSpPr>
          <p:cNvPr id="122" name="Text Box 118"/>
          <p:cNvSpPr txBox="1">
            <a:spLocks noChangeArrowheads="1"/>
          </p:cNvSpPr>
          <p:nvPr/>
        </p:nvSpPr>
        <p:spPr bwMode="auto">
          <a:xfrm>
            <a:off x="4402138" y="5994400"/>
            <a:ext cx="246062"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Brown</a:t>
            </a:r>
            <a:endParaRPr lang="en-US" altLang="en-US" sz="2400">
              <a:solidFill>
                <a:srgbClr val="000000"/>
              </a:solidFill>
              <a:latin typeface="Times New Roman" panose="02020603050405020304" pitchFamily="18" charset="0"/>
            </a:endParaRPr>
          </a:p>
        </p:txBody>
      </p:sp>
      <p:sp>
        <p:nvSpPr>
          <p:cNvPr id="123" name="Text Box 119"/>
          <p:cNvSpPr txBox="1">
            <a:spLocks noChangeArrowheads="1"/>
          </p:cNvSpPr>
          <p:nvPr/>
        </p:nvSpPr>
        <p:spPr bwMode="auto">
          <a:xfrm>
            <a:off x="4870450" y="5561013"/>
            <a:ext cx="239713"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Sibley</a:t>
            </a:r>
            <a:endParaRPr lang="en-US" altLang="en-US" sz="2400">
              <a:solidFill>
                <a:srgbClr val="000000"/>
              </a:solidFill>
              <a:latin typeface="Times New Roman" panose="02020603050405020304" pitchFamily="18" charset="0"/>
            </a:endParaRPr>
          </a:p>
        </p:txBody>
      </p:sp>
      <p:sp>
        <p:nvSpPr>
          <p:cNvPr id="124" name="Text Box 120"/>
          <p:cNvSpPr txBox="1">
            <a:spLocks noChangeArrowheads="1"/>
          </p:cNvSpPr>
          <p:nvPr/>
        </p:nvSpPr>
        <p:spPr bwMode="auto">
          <a:xfrm>
            <a:off x="5435600" y="5283200"/>
            <a:ext cx="279400" cy="10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Carver</a:t>
            </a:r>
            <a:endParaRPr lang="en-US" altLang="en-US" sz="2400">
              <a:solidFill>
                <a:srgbClr val="000000"/>
              </a:solidFill>
              <a:latin typeface="Times New Roman" panose="02020603050405020304" pitchFamily="18" charset="0"/>
            </a:endParaRPr>
          </a:p>
        </p:txBody>
      </p:sp>
      <p:sp>
        <p:nvSpPr>
          <p:cNvPr id="125" name="Text Box 121"/>
          <p:cNvSpPr txBox="1">
            <a:spLocks noChangeArrowheads="1"/>
          </p:cNvSpPr>
          <p:nvPr/>
        </p:nvSpPr>
        <p:spPr bwMode="auto">
          <a:xfrm>
            <a:off x="5695950" y="5024438"/>
            <a:ext cx="37147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Hennepin</a:t>
            </a:r>
            <a:endParaRPr lang="en-US" altLang="en-US" sz="2400">
              <a:solidFill>
                <a:srgbClr val="000000"/>
              </a:solidFill>
              <a:latin typeface="Times New Roman" panose="02020603050405020304" pitchFamily="18" charset="0"/>
            </a:endParaRPr>
          </a:p>
        </p:txBody>
      </p:sp>
      <p:sp>
        <p:nvSpPr>
          <p:cNvPr id="126" name="Text Box 122"/>
          <p:cNvSpPr txBox="1">
            <a:spLocks noChangeArrowheads="1"/>
          </p:cNvSpPr>
          <p:nvPr/>
        </p:nvSpPr>
        <p:spPr bwMode="auto">
          <a:xfrm>
            <a:off x="5195888" y="4827588"/>
            <a:ext cx="257175"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Wright</a:t>
            </a:r>
            <a:endParaRPr lang="en-US" altLang="en-US" sz="2400">
              <a:solidFill>
                <a:srgbClr val="000000"/>
              </a:solidFill>
              <a:latin typeface="Times New Roman" panose="02020603050405020304" pitchFamily="18" charset="0"/>
            </a:endParaRPr>
          </a:p>
        </p:txBody>
      </p:sp>
      <p:sp>
        <p:nvSpPr>
          <p:cNvPr id="127" name="Text Box 123"/>
          <p:cNvSpPr txBox="1">
            <a:spLocks noChangeArrowheads="1"/>
          </p:cNvSpPr>
          <p:nvPr/>
        </p:nvSpPr>
        <p:spPr bwMode="auto">
          <a:xfrm>
            <a:off x="4743450" y="4827588"/>
            <a:ext cx="280988"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Meeker</a:t>
            </a:r>
            <a:endParaRPr lang="en-US" altLang="en-US" sz="2400">
              <a:solidFill>
                <a:srgbClr val="000000"/>
              </a:solidFill>
              <a:latin typeface="Times New Roman" panose="02020603050405020304" pitchFamily="18" charset="0"/>
            </a:endParaRPr>
          </a:p>
        </p:txBody>
      </p:sp>
      <p:sp>
        <p:nvSpPr>
          <p:cNvPr id="128" name="Text Box 124"/>
          <p:cNvSpPr txBox="1">
            <a:spLocks noChangeArrowheads="1"/>
          </p:cNvSpPr>
          <p:nvPr/>
        </p:nvSpPr>
        <p:spPr bwMode="auto">
          <a:xfrm>
            <a:off x="4276725" y="4700588"/>
            <a:ext cx="379413"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Kandiyohi</a:t>
            </a:r>
            <a:endParaRPr lang="en-US" altLang="en-US" sz="2400">
              <a:solidFill>
                <a:srgbClr val="000000"/>
              </a:solidFill>
              <a:latin typeface="Times New Roman" panose="02020603050405020304" pitchFamily="18" charset="0"/>
            </a:endParaRPr>
          </a:p>
        </p:txBody>
      </p:sp>
      <p:sp>
        <p:nvSpPr>
          <p:cNvPr id="129" name="Text Box 125"/>
          <p:cNvSpPr txBox="1">
            <a:spLocks noChangeArrowheads="1"/>
          </p:cNvSpPr>
          <p:nvPr/>
        </p:nvSpPr>
        <p:spPr bwMode="auto">
          <a:xfrm>
            <a:off x="4078288" y="5295900"/>
            <a:ext cx="3048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Renville</a:t>
            </a:r>
            <a:endParaRPr lang="en-US" altLang="en-US" sz="2400">
              <a:solidFill>
                <a:srgbClr val="000000"/>
              </a:solidFill>
              <a:latin typeface="Times New Roman" panose="02020603050405020304" pitchFamily="18" charset="0"/>
            </a:endParaRPr>
          </a:p>
        </p:txBody>
      </p:sp>
      <p:sp>
        <p:nvSpPr>
          <p:cNvPr id="130" name="Text Box 126"/>
          <p:cNvSpPr txBox="1">
            <a:spLocks noChangeArrowheads="1"/>
          </p:cNvSpPr>
          <p:nvPr/>
        </p:nvSpPr>
        <p:spPr bwMode="auto">
          <a:xfrm>
            <a:off x="3949700" y="5664200"/>
            <a:ext cx="36195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Redwood</a:t>
            </a:r>
            <a:endParaRPr lang="en-US" altLang="en-US" sz="2400">
              <a:solidFill>
                <a:srgbClr val="000000"/>
              </a:solidFill>
              <a:latin typeface="Times New Roman" panose="02020603050405020304" pitchFamily="18" charset="0"/>
            </a:endParaRPr>
          </a:p>
        </p:txBody>
      </p:sp>
      <p:sp>
        <p:nvSpPr>
          <p:cNvPr id="131" name="Text Box 127"/>
          <p:cNvSpPr txBox="1">
            <a:spLocks noChangeArrowheads="1"/>
          </p:cNvSpPr>
          <p:nvPr/>
        </p:nvSpPr>
        <p:spPr bwMode="auto">
          <a:xfrm>
            <a:off x="5364163" y="4502150"/>
            <a:ext cx="4064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Sherburne</a:t>
            </a:r>
            <a:endParaRPr lang="en-US" altLang="en-US" sz="2400">
              <a:solidFill>
                <a:srgbClr val="000000"/>
              </a:solidFill>
              <a:latin typeface="Times New Roman" panose="02020603050405020304" pitchFamily="18" charset="0"/>
            </a:endParaRPr>
          </a:p>
        </p:txBody>
      </p:sp>
      <p:sp>
        <p:nvSpPr>
          <p:cNvPr id="132" name="Text Box 128"/>
          <p:cNvSpPr txBox="1">
            <a:spLocks noChangeArrowheads="1"/>
          </p:cNvSpPr>
          <p:nvPr/>
        </p:nvSpPr>
        <p:spPr bwMode="auto">
          <a:xfrm>
            <a:off x="3533775" y="5648325"/>
            <a:ext cx="1905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Lyon</a:t>
            </a:r>
            <a:endParaRPr lang="en-US" altLang="en-US" sz="2400">
              <a:solidFill>
                <a:srgbClr val="000000"/>
              </a:solidFill>
              <a:latin typeface="Times New Roman" panose="02020603050405020304" pitchFamily="18" charset="0"/>
            </a:endParaRPr>
          </a:p>
        </p:txBody>
      </p:sp>
      <p:sp>
        <p:nvSpPr>
          <p:cNvPr id="133" name="Text Box 129"/>
          <p:cNvSpPr txBox="1">
            <a:spLocks noChangeArrowheads="1"/>
          </p:cNvSpPr>
          <p:nvPr/>
        </p:nvSpPr>
        <p:spPr bwMode="auto">
          <a:xfrm>
            <a:off x="3136900" y="5648325"/>
            <a:ext cx="277813"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Lincoln</a:t>
            </a:r>
            <a:endParaRPr lang="en-US" altLang="en-US" sz="2400">
              <a:solidFill>
                <a:srgbClr val="000000"/>
              </a:solidFill>
              <a:latin typeface="Times New Roman" panose="02020603050405020304" pitchFamily="18" charset="0"/>
            </a:endParaRPr>
          </a:p>
        </p:txBody>
      </p:sp>
      <p:sp>
        <p:nvSpPr>
          <p:cNvPr id="134" name="Text Box 130"/>
          <p:cNvSpPr txBox="1">
            <a:spLocks noChangeArrowheads="1"/>
          </p:cNvSpPr>
          <p:nvPr/>
        </p:nvSpPr>
        <p:spPr bwMode="auto">
          <a:xfrm>
            <a:off x="3146425" y="5394325"/>
            <a:ext cx="611188"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Yellow Medicine</a:t>
            </a:r>
            <a:endParaRPr lang="en-US" altLang="en-US" sz="2400">
              <a:solidFill>
                <a:srgbClr val="000000"/>
              </a:solidFill>
              <a:latin typeface="Times New Roman" panose="02020603050405020304" pitchFamily="18" charset="0"/>
            </a:endParaRPr>
          </a:p>
        </p:txBody>
      </p:sp>
      <p:sp>
        <p:nvSpPr>
          <p:cNvPr id="135" name="Text Box 131"/>
          <p:cNvSpPr txBox="1">
            <a:spLocks noChangeArrowheads="1"/>
          </p:cNvSpPr>
          <p:nvPr/>
        </p:nvSpPr>
        <p:spPr bwMode="auto">
          <a:xfrm>
            <a:off x="3152775" y="5127625"/>
            <a:ext cx="54133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Lac Qui Parle</a:t>
            </a:r>
            <a:endParaRPr lang="en-US" altLang="en-US" sz="2400">
              <a:solidFill>
                <a:srgbClr val="000000"/>
              </a:solidFill>
              <a:latin typeface="Times New Roman" panose="02020603050405020304" pitchFamily="18" charset="0"/>
            </a:endParaRPr>
          </a:p>
        </p:txBody>
      </p:sp>
      <p:sp>
        <p:nvSpPr>
          <p:cNvPr id="136" name="Text Box 132"/>
          <p:cNvSpPr txBox="1">
            <a:spLocks noChangeArrowheads="1"/>
          </p:cNvSpPr>
          <p:nvPr/>
        </p:nvSpPr>
        <p:spPr bwMode="auto">
          <a:xfrm>
            <a:off x="3467100" y="4665663"/>
            <a:ext cx="19050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Swift</a:t>
            </a:r>
            <a:endParaRPr lang="en-US" altLang="en-US" sz="2400">
              <a:solidFill>
                <a:srgbClr val="000000"/>
              </a:solidFill>
              <a:latin typeface="Times New Roman" panose="02020603050405020304" pitchFamily="18" charset="0"/>
            </a:endParaRPr>
          </a:p>
        </p:txBody>
      </p:sp>
      <p:sp>
        <p:nvSpPr>
          <p:cNvPr id="137" name="Text Box 133"/>
          <p:cNvSpPr txBox="1">
            <a:spLocks noChangeArrowheads="1"/>
          </p:cNvSpPr>
          <p:nvPr/>
        </p:nvSpPr>
        <p:spPr bwMode="auto">
          <a:xfrm>
            <a:off x="2901950" y="4430713"/>
            <a:ext cx="37465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Big Stone</a:t>
            </a:r>
            <a:endParaRPr lang="en-US" altLang="en-US" sz="2400">
              <a:solidFill>
                <a:srgbClr val="000000"/>
              </a:solidFill>
              <a:latin typeface="Times New Roman" panose="02020603050405020304" pitchFamily="18" charset="0"/>
            </a:endParaRPr>
          </a:p>
        </p:txBody>
      </p:sp>
      <p:sp>
        <p:nvSpPr>
          <p:cNvPr id="138" name="Text Box 134"/>
          <p:cNvSpPr txBox="1">
            <a:spLocks noChangeArrowheads="1"/>
          </p:cNvSpPr>
          <p:nvPr/>
        </p:nvSpPr>
        <p:spPr bwMode="auto">
          <a:xfrm>
            <a:off x="3813175" y="4278313"/>
            <a:ext cx="2032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Pope</a:t>
            </a:r>
            <a:endParaRPr lang="en-US" altLang="en-US" sz="2400">
              <a:solidFill>
                <a:srgbClr val="000000"/>
              </a:solidFill>
              <a:latin typeface="Times New Roman" panose="02020603050405020304" pitchFamily="18" charset="0"/>
            </a:endParaRPr>
          </a:p>
        </p:txBody>
      </p:sp>
      <p:sp>
        <p:nvSpPr>
          <p:cNvPr id="139" name="Text Box 135"/>
          <p:cNvSpPr txBox="1">
            <a:spLocks noChangeArrowheads="1"/>
          </p:cNvSpPr>
          <p:nvPr/>
        </p:nvSpPr>
        <p:spPr bwMode="auto">
          <a:xfrm>
            <a:off x="3344863" y="4278313"/>
            <a:ext cx="309562"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Stevens</a:t>
            </a:r>
            <a:endParaRPr lang="en-US" altLang="en-US" sz="2400">
              <a:solidFill>
                <a:srgbClr val="000000"/>
              </a:solidFill>
              <a:latin typeface="Times New Roman" panose="02020603050405020304" pitchFamily="18" charset="0"/>
            </a:endParaRPr>
          </a:p>
        </p:txBody>
      </p:sp>
      <p:sp>
        <p:nvSpPr>
          <p:cNvPr id="140" name="Text Box 136"/>
          <p:cNvSpPr txBox="1">
            <a:spLocks noChangeArrowheads="1"/>
          </p:cNvSpPr>
          <p:nvPr/>
        </p:nvSpPr>
        <p:spPr bwMode="auto">
          <a:xfrm>
            <a:off x="2927350" y="4294188"/>
            <a:ext cx="3302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Traverse</a:t>
            </a:r>
            <a:endParaRPr lang="en-US" altLang="en-US" sz="2400">
              <a:solidFill>
                <a:srgbClr val="000000"/>
              </a:solidFill>
              <a:latin typeface="Times New Roman" panose="02020603050405020304" pitchFamily="18" charset="0"/>
            </a:endParaRPr>
          </a:p>
        </p:txBody>
      </p:sp>
      <p:sp>
        <p:nvSpPr>
          <p:cNvPr id="141" name="Text Box 137"/>
          <p:cNvSpPr txBox="1">
            <a:spLocks noChangeArrowheads="1"/>
          </p:cNvSpPr>
          <p:nvPr/>
        </p:nvSpPr>
        <p:spPr bwMode="auto">
          <a:xfrm>
            <a:off x="3670300" y="4986338"/>
            <a:ext cx="38100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Chippewa</a:t>
            </a:r>
            <a:endParaRPr lang="en-US" altLang="en-US" sz="2400">
              <a:solidFill>
                <a:srgbClr val="000000"/>
              </a:solidFill>
              <a:latin typeface="Times New Roman" panose="02020603050405020304" pitchFamily="18" charset="0"/>
            </a:endParaRPr>
          </a:p>
        </p:txBody>
      </p:sp>
      <p:sp>
        <p:nvSpPr>
          <p:cNvPr id="142" name="Text Box 138"/>
          <p:cNvSpPr txBox="1">
            <a:spLocks noChangeArrowheads="1"/>
          </p:cNvSpPr>
          <p:nvPr/>
        </p:nvSpPr>
        <p:spPr bwMode="auto">
          <a:xfrm>
            <a:off x="4438650" y="4278313"/>
            <a:ext cx="29845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Stearns</a:t>
            </a:r>
          </a:p>
        </p:txBody>
      </p:sp>
      <p:sp>
        <p:nvSpPr>
          <p:cNvPr id="143" name="Text Box 139"/>
          <p:cNvSpPr txBox="1">
            <a:spLocks noChangeArrowheads="1"/>
          </p:cNvSpPr>
          <p:nvPr/>
        </p:nvSpPr>
        <p:spPr bwMode="auto">
          <a:xfrm>
            <a:off x="5221288" y="4176713"/>
            <a:ext cx="277812"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Benton</a:t>
            </a:r>
            <a:endParaRPr lang="en-US" altLang="en-US" sz="2400">
              <a:solidFill>
                <a:srgbClr val="000000"/>
              </a:solidFill>
              <a:latin typeface="Times New Roman" panose="02020603050405020304" pitchFamily="18" charset="0"/>
            </a:endParaRPr>
          </a:p>
        </p:txBody>
      </p:sp>
      <p:sp>
        <p:nvSpPr>
          <p:cNvPr id="144" name="Text Box 140"/>
          <p:cNvSpPr txBox="1">
            <a:spLocks noChangeArrowheads="1"/>
          </p:cNvSpPr>
          <p:nvPr/>
        </p:nvSpPr>
        <p:spPr bwMode="auto">
          <a:xfrm>
            <a:off x="6361113" y="3097213"/>
            <a:ext cx="280987"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Carlton</a:t>
            </a:r>
            <a:endParaRPr lang="en-US" altLang="en-US" sz="2400">
              <a:solidFill>
                <a:srgbClr val="000000"/>
              </a:solidFill>
              <a:latin typeface="Times New Roman" panose="02020603050405020304" pitchFamily="18" charset="0"/>
            </a:endParaRPr>
          </a:p>
        </p:txBody>
      </p:sp>
      <p:sp>
        <p:nvSpPr>
          <p:cNvPr id="145" name="Text Box 141"/>
          <p:cNvSpPr txBox="1">
            <a:spLocks noChangeArrowheads="1"/>
          </p:cNvSpPr>
          <p:nvPr/>
        </p:nvSpPr>
        <p:spPr bwMode="auto">
          <a:xfrm>
            <a:off x="6391275" y="3498850"/>
            <a:ext cx="176213"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Pine</a:t>
            </a:r>
            <a:endParaRPr lang="en-US" altLang="en-US" sz="2400">
              <a:solidFill>
                <a:srgbClr val="000000"/>
              </a:solidFill>
              <a:latin typeface="Times New Roman" panose="02020603050405020304" pitchFamily="18" charset="0"/>
            </a:endParaRPr>
          </a:p>
        </p:txBody>
      </p:sp>
      <p:sp>
        <p:nvSpPr>
          <p:cNvPr id="146" name="Text Box 142"/>
          <p:cNvSpPr txBox="1">
            <a:spLocks noChangeArrowheads="1"/>
          </p:cNvSpPr>
          <p:nvPr/>
        </p:nvSpPr>
        <p:spPr bwMode="auto">
          <a:xfrm>
            <a:off x="5951538" y="3808413"/>
            <a:ext cx="339725"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Kanabec</a:t>
            </a:r>
            <a:endParaRPr lang="en-US" altLang="en-US" sz="2400">
              <a:solidFill>
                <a:srgbClr val="000000"/>
              </a:solidFill>
              <a:latin typeface="Times New Roman" panose="02020603050405020304" pitchFamily="18" charset="0"/>
            </a:endParaRPr>
          </a:p>
        </p:txBody>
      </p:sp>
      <p:sp>
        <p:nvSpPr>
          <p:cNvPr id="147" name="Text Box 143"/>
          <p:cNvSpPr txBox="1">
            <a:spLocks noChangeArrowheads="1"/>
          </p:cNvSpPr>
          <p:nvPr/>
        </p:nvSpPr>
        <p:spPr bwMode="auto">
          <a:xfrm>
            <a:off x="5638800" y="3697288"/>
            <a:ext cx="184150" cy="18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Mille</a:t>
            </a:r>
            <a:br>
              <a:rPr lang="en-US" altLang="en-US" sz="600">
                <a:solidFill>
                  <a:srgbClr val="000000"/>
                </a:solidFill>
                <a:latin typeface="Arial" panose="020B0604020202020204" pitchFamily="34" charset="0"/>
              </a:rPr>
            </a:br>
            <a:r>
              <a:rPr lang="en-US" altLang="en-US" sz="600">
                <a:solidFill>
                  <a:srgbClr val="000000"/>
                </a:solidFill>
                <a:latin typeface="Arial" panose="020B0604020202020204" pitchFamily="34" charset="0"/>
              </a:rPr>
              <a:t>Lacs</a:t>
            </a:r>
            <a:endParaRPr lang="en-US" altLang="en-US" sz="2400">
              <a:solidFill>
                <a:srgbClr val="000000"/>
              </a:solidFill>
              <a:latin typeface="Times New Roman" panose="02020603050405020304" pitchFamily="18" charset="0"/>
            </a:endParaRPr>
          </a:p>
        </p:txBody>
      </p:sp>
      <p:sp>
        <p:nvSpPr>
          <p:cNvPr id="148" name="Text Box 144"/>
          <p:cNvSpPr txBox="1">
            <a:spLocks noChangeArrowheads="1"/>
          </p:cNvSpPr>
          <p:nvPr/>
        </p:nvSpPr>
        <p:spPr bwMode="auto">
          <a:xfrm>
            <a:off x="5695950" y="2805113"/>
            <a:ext cx="211138"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Aitkin</a:t>
            </a:r>
            <a:endParaRPr lang="en-US" altLang="en-US" sz="2400">
              <a:solidFill>
                <a:srgbClr val="000000"/>
              </a:solidFill>
              <a:latin typeface="Times New Roman" panose="02020603050405020304" pitchFamily="18" charset="0"/>
            </a:endParaRPr>
          </a:p>
        </p:txBody>
      </p:sp>
      <p:sp>
        <p:nvSpPr>
          <p:cNvPr id="149" name="Text Box 145"/>
          <p:cNvSpPr txBox="1">
            <a:spLocks noChangeArrowheads="1"/>
          </p:cNvSpPr>
          <p:nvPr/>
        </p:nvSpPr>
        <p:spPr bwMode="auto">
          <a:xfrm>
            <a:off x="5156200" y="3067050"/>
            <a:ext cx="420688"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Crow Wing</a:t>
            </a:r>
            <a:endParaRPr lang="en-US" altLang="en-US" sz="2400">
              <a:solidFill>
                <a:srgbClr val="000000"/>
              </a:solidFill>
              <a:latin typeface="Times New Roman" panose="02020603050405020304" pitchFamily="18" charset="0"/>
            </a:endParaRPr>
          </a:p>
        </p:txBody>
      </p:sp>
      <p:sp>
        <p:nvSpPr>
          <p:cNvPr id="150" name="Text Box 146"/>
          <p:cNvSpPr txBox="1">
            <a:spLocks noChangeArrowheads="1"/>
          </p:cNvSpPr>
          <p:nvPr/>
        </p:nvSpPr>
        <p:spPr bwMode="auto">
          <a:xfrm>
            <a:off x="4824413" y="3937000"/>
            <a:ext cx="3302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Morrison</a:t>
            </a:r>
            <a:endParaRPr lang="en-US" altLang="en-US" sz="2400">
              <a:solidFill>
                <a:srgbClr val="000000"/>
              </a:solidFill>
              <a:latin typeface="Times New Roman" panose="02020603050405020304" pitchFamily="18" charset="0"/>
            </a:endParaRPr>
          </a:p>
        </p:txBody>
      </p:sp>
      <p:sp>
        <p:nvSpPr>
          <p:cNvPr id="151" name="Text Box 147"/>
          <p:cNvSpPr txBox="1">
            <a:spLocks noChangeArrowheads="1"/>
          </p:cNvSpPr>
          <p:nvPr/>
        </p:nvSpPr>
        <p:spPr bwMode="auto">
          <a:xfrm>
            <a:off x="4854575" y="2336800"/>
            <a:ext cx="198438"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Cass</a:t>
            </a:r>
            <a:endParaRPr lang="en-US" altLang="en-US" sz="2400">
              <a:solidFill>
                <a:srgbClr val="000000"/>
              </a:solidFill>
              <a:latin typeface="Times New Roman" panose="02020603050405020304" pitchFamily="18" charset="0"/>
            </a:endParaRPr>
          </a:p>
        </p:txBody>
      </p:sp>
      <p:sp>
        <p:nvSpPr>
          <p:cNvPr id="152" name="Text Box 148"/>
          <p:cNvSpPr txBox="1">
            <a:spLocks noChangeArrowheads="1"/>
          </p:cNvSpPr>
          <p:nvPr/>
        </p:nvSpPr>
        <p:spPr bwMode="auto">
          <a:xfrm>
            <a:off x="4397375" y="2322513"/>
            <a:ext cx="33655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Hubbard</a:t>
            </a:r>
            <a:endParaRPr lang="en-US" altLang="en-US" sz="2400">
              <a:solidFill>
                <a:srgbClr val="000000"/>
              </a:solidFill>
              <a:latin typeface="Times New Roman" panose="02020603050405020304" pitchFamily="18" charset="0"/>
            </a:endParaRPr>
          </a:p>
        </p:txBody>
      </p:sp>
      <p:sp>
        <p:nvSpPr>
          <p:cNvPr id="153" name="Text Box 149"/>
          <p:cNvSpPr txBox="1">
            <a:spLocks noChangeArrowheads="1"/>
          </p:cNvSpPr>
          <p:nvPr/>
        </p:nvSpPr>
        <p:spPr bwMode="auto">
          <a:xfrm>
            <a:off x="4343400" y="3067050"/>
            <a:ext cx="322263"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Wadena</a:t>
            </a:r>
            <a:endParaRPr lang="en-US" altLang="en-US" sz="2400">
              <a:solidFill>
                <a:srgbClr val="000000"/>
              </a:solidFill>
              <a:latin typeface="Times New Roman" panose="02020603050405020304" pitchFamily="18" charset="0"/>
            </a:endParaRPr>
          </a:p>
        </p:txBody>
      </p:sp>
      <p:sp>
        <p:nvSpPr>
          <p:cNvPr id="154" name="Text Box 150"/>
          <p:cNvSpPr txBox="1">
            <a:spLocks noChangeArrowheads="1"/>
          </p:cNvSpPr>
          <p:nvPr/>
        </p:nvSpPr>
        <p:spPr bwMode="auto">
          <a:xfrm>
            <a:off x="4427538" y="3595688"/>
            <a:ext cx="201612"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Todd</a:t>
            </a:r>
            <a:endParaRPr lang="en-US" altLang="en-US" sz="2400">
              <a:solidFill>
                <a:srgbClr val="000000"/>
              </a:solidFill>
              <a:latin typeface="Times New Roman" panose="02020603050405020304" pitchFamily="18" charset="0"/>
            </a:endParaRPr>
          </a:p>
        </p:txBody>
      </p:sp>
      <p:sp>
        <p:nvSpPr>
          <p:cNvPr id="155" name="Text Box 151"/>
          <p:cNvSpPr txBox="1">
            <a:spLocks noChangeArrowheads="1"/>
          </p:cNvSpPr>
          <p:nvPr/>
        </p:nvSpPr>
        <p:spPr bwMode="auto">
          <a:xfrm>
            <a:off x="3813175" y="3875088"/>
            <a:ext cx="319088"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Douglas</a:t>
            </a:r>
            <a:endParaRPr lang="en-US" altLang="en-US" sz="2400">
              <a:solidFill>
                <a:srgbClr val="000000"/>
              </a:solidFill>
              <a:latin typeface="Times New Roman" panose="02020603050405020304" pitchFamily="18" charset="0"/>
            </a:endParaRPr>
          </a:p>
        </p:txBody>
      </p:sp>
      <p:sp>
        <p:nvSpPr>
          <p:cNvPr id="156" name="Text Box 152"/>
          <p:cNvSpPr txBox="1">
            <a:spLocks noChangeArrowheads="1"/>
          </p:cNvSpPr>
          <p:nvPr/>
        </p:nvSpPr>
        <p:spPr bwMode="auto">
          <a:xfrm>
            <a:off x="3344863" y="3875088"/>
            <a:ext cx="22225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Grant</a:t>
            </a:r>
            <a:endParaRPr lang="en-US" altLang="en-US" sz="2400">
              <a:solidFill>
                <a:srgbClr val="000000"/>
              </a:solidFill>
              <a:latin typeface="Times New Roman" panose="02020603050405020304" pitchFamily="18" charset="0"/>
            </a:endParaRPr>
          </a:p>
        </p:txBody>
      </p:sp>
      <p:sp>
        <p:nvSpPr>
          <p:cNvPr id="157" name="Text Box 153"/>
          <p:cNvSpPr txBox="1">
            <a:spLocks noChangeArrowheads="1"/>
          </p:cNvSpPr>
          <p:nvPr/>
        </p:nvSpPr>
        <p:spPr bwMode="auto">
          <a:xfrm>
            <a:off x="3344863" y="3206750"/>
            <a:ext cx="585787" cy="1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Otter Tail</a:t>
            </a:r>
            <a:endParaRPr lang="en-US" altLang="en-US" sz="2400">
              <a:solidFill>
                <a:srgbClr val="000000"/>
              </a:solidFill>
              <a:latin typeface="Times New Roman" panose="02020603050405020304" pitchFamily="18" charset="0"/>
            </a:endParaRPr>
          </a:p>
        </p:txBody>
      </p:sp>
      <p:sp>
        <p:nvSpPr>
          <p:cNvPr id="158" name="Text Box 154"/>
          <p:cNvSpPr txBox="1">
            <a:spLocks noChangeArrowheads="1"/>
          </p:cNvSpPr>
          <p:nvPr/>
        </p:nvSpPr>
        <p:spPr bwMode="auto">
          <a:xfrm>
            <a:off x="2932113" y="3238500"/>
            <a:ext cx="236537"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Wilkin</a:t>
            </a:r>
            <a:endParaRPr lang="en-US" altLang="en-US" sz="2400">
              <a:solidFill>
                <a:srgbClr val="000000"/>
              </a:solidFill>
              <a:latin typeface="Times New Roman" panose="02020603050405020304" pitchFamily="18" charset="0"/>
            </a:endParaRPr>
          </a:p>
        </p:txBody>
      </p:sp>
      <p:sp>
        <p:nvSpPr>
          <p:cNvPr id="159" name="Text Box 155"/>
          <p:cNvSpPr txBox="1">
            <a:spLocks noChangeArrowheads="1"/>
          </p:cNvSpPr>
          <p:nvPr/>
        </p:nvSpPr>
        <p:spPr bwMode="auto">
          <a:xfrm>
            <a:off x="3481388" y="2643188"/>
            <a:ext cx="26670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Becker</a:t>
            </a:r>
            <a:endParaRPr lang="en-US" altLang="en-US" sz="2400">
              <a:solidFill>
                <a:srgbClr val="000000"/>
              </a:solidFill>
              <a:latin typeface="Times New Roman" panose="02020603050405020304" pitchFamily="18" charset="0"/>
            </a:endParaRPr>
          </a:p>
        </p:txBody>
      </p:sp>
      <p:sp>
        <p:nvSpPr>
          <p:cNvPr id="160" name="Text Box 156"/>
          <p:cNvSpPr txBox="1">
            <a:spLocks noChangeArrowheads="1"/>
          </p:cNvSpPr>
          <p:nvPr/>
        </p:nvSpPr>
        <p:spPr bwMode="auto">
          <a:xfrm>
            <a:off x="2855913" y="2647950"/>
            <a:ext cx="176212"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Clay</a:t>
            </a:r>
            <a:endParaRPr lang="en-US" altLang="en-US" sz="2400">
              <a:solidFill>
                <a:srgbClr val="000000"/>
              </a:solidFill>
              <a:latin typeface="Times New Roman" panose="02020603050405020304" pitchFamily="18" charset="0"/>
            </a:endParaRPr>
          </a:p>
        </p:txBody>
      </p:sp>
      <p:sp>
        <p:nvSpPr>
          <p:cNvPr id="161" name="Text Box 157"/>
          <p:cNvSpPr txBox="1">
            <a:spLocks noChangeArrowheads="1"/>
          </p:cNvSpPr>
          <p:nvPr/>
        </p:nvSpPr>
        <p:spPr bwMode="auto">
          <a:xfrm>
            <a:off x="3970338" y="1628775"/>
            <a:ext cx="231775"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Clear</a:t>
            </a:r>
            <a:br>
              <a:rPr lang="en-US" altLang="en-US" sz="600">
                <a:solidFill>
                  <a:srgbClr val="000000"/>
                </a:solidFill>
                <a:latin typeface="Arial" panose="020B0604020202020204" pitchFamily="34" charset="0"/>
              </a:rPr>
            </a:br>
            <a:r>
              <a:rPr lang="en-US" altLang="en-US" sz="600">
                <a:solidFill>
                  <a:srgbClr val="000000"/>
                </a:solidFill>
                <a:latin typeface="Arial" panose="020B0604020202020204" pitchFamily="34" charset="0"/>
              </a:rPr>
              <a:t>Water</a:t>
            </a:r>
            <a:endParaRPr lang="en-US" altLang="en-US" sz="2400">
              <a:solidFill>
                <a:srgbClr val="000000"/>
              </a:solidFill>
              <a:latin typeface="Times New Roman" panose="02020603050405020304" pitchFamily="18" charset="0"/>
            </a:endParaRPr>
          </a:p>
        </p:txBody>
      </p:sp>
      <p:sp>
        <p:nvSpPr>
          <p:cNvPr id="162" name="Text Box 158"/>
          <p:cNvSpPr txBox="1">
            <a:spLocks noChangeArrowheads="1"/>
          </p:cNvSpPr>
          <p:nvPr/>
        </p:nvSpPr>
        <p:spPr bwMode="auto">
          <a:xfrm>
            <a:off x="3525838" y="2230438"/>
            <a:ext cx="427037"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Mahnomen</a:t>
            </a:r>
            <a:endParaRPr lang="en-US" altLang="en-US" sz="2400">
              <a:solidFill>
                <a:srgbClr val="000000"/>
              </a:solidFill>
              <a:latin typeface="Times New Roman" panose="02020603050405020304" pitchFamily="18" charset="0"/>
            </a:endParaRPr>
          </a:p>
        </p:txBody>
      </p:sp>
      <p:sp>
        <p:nvSpPr>
          <p:cNvPr id="163" name="Text Box 159"/>
          <p:cNvSpPr txBox="1">
            <a:spLocks noChangeArrowheads="1"/>
          </p:cNvSpPr>
          <p:nvPr/>
        </p:nvSpPr>
        <p:spPr bwMode="auto">
          <a:xfrm>
            <a:off x="2876550" y="2235200"/>
            <a:ext cx="3048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Norman</a:t>
            </a:r>
            <a:endParaRPr lang="en-US" altLang="en-US" sz="2400">
              <a:solidFill>
                <a:srgbClr val="000000"/>
              </a:solidFill>
              <a:latin typeface="Times New Roman" panose="02020603050405020304" pitchFamily="18" charset="0"/>
            </a:endParaRPr>
          </a:p>
        </p:txBody>
      </p:sp>
      <p:sp>
        <p:nvSpPr>
          <p:cNvPr id="164" name="Text Box 160"/>
          <p:cNvSpPr txBox="1">
            <a:spLocks noChangeArrowheads="1"/>
          </p:cNvSpPr>
          <p:nvPr/>
        </p:nvSpPr>
        <p:spPr bwMode="auto">
          <a:xfrm>
            <a:off x="3211513" y="1665288"/>
            <a:ext cx="3651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Red Lake</a:t>
            </a:r>
            <a:endParaRPr lang="en-US" altLang="en-US" sz="2400">
              <a:solidFill>
                <a:srgbClr val="000000"/>
              </a:solidFill>
              <a:latin typeface="Times New Roman" panose="02020603050405020304" pitchFamily="18" charset="0"/>
            </a:endParaRPr>
          </a:p>
        </p:txBody>
      </p:sp>
      <p:sp>
        <p:nvSpPr>
          <p:cNvPr id="165" name="Text Box 161"/>
          <p:cNvSpPr txBox="1">
            <a:spLocks noChangeArrowheads="1"/>
          </p:cNvSpPr>
          <p:nvPr/>
        </p:nvSpPr>
        <p:spPr bwMode="auto">
          <a:xfrm>
            <a:off x="3190875" y="1446213"/>
            <a:ext cx="4413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Pennington</a:t>
            </a:r>
            <a:endParaRPr lang="en-US" altLang="en-US" sz="2400">
              <a:solidFill>
                <a:srgbClr val="000000"/>
              </a:solidFill>
              <a:latin typeface="Times New Roman" panose="02020603050405020304" pitchFamily="18" charset="0"/>
            </a:endParaRPr>
          </a:p>
        </p:txBody>
      </p:sp>
      <p:sp>
        <p:nvSpPr>
          <p:cNvPr id="166" name="Text Box 162"/>
          <p:cNvSpPr txBox="1">
            <a:spLocks noChangeArrowheads="1"/>
          </p:cNvSpPr>
          <p:nvPr/>
        </p:nvSpPr>
        <p:spPr bwMode="auto">
          <a:xfrm>
            <a:off x="2636838" y="1466850"/>
            <a:ext cx="173037"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Polk</a:t>
            </a:r>
            <a:endParaRPr lang="en-US" altLang="en-US" sz="2400">
              <a:solidFill>
                <a:srgbClr val="000000"/>
              </a:solidFill>
              <a:latin typeface="Times New Roman" panose="02020603050405020304" pitchFamily="18" charset="0"/>
            </a:endParaRPr>
          </a:p>
        </p:txBody>
      </p:sp>
      <p:sp>
        <p:nvSpPr>
          <p:cNvPr id="167" name="Text Box 163"/>
          <p:cNvSpPr txBox="1">
            <a:spLocks noChangeArrowheads="1"/>
          </p:cNvSpPr>
          <p:nvPr/>
        </p:nvSpPr>
        <p:spPr bwMode="auto">
          <a:xfrm>
            <a:off x="4021138" y="1252538"/>
            <a:ext cx="315912"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Beltrami</a:t>
            </a:r>
            <a:endParaRPr lang="en-US" altLang="en-US" sz="2400">
              <a:solidFill>
                <a:srgbClr val="000000"/>
              </a:solidFill>
              <a:latin typeface="Times New Roman" panose="02020603050405020304" pitchFamily="18" charset="0"/>
            </a:endParaRPr>
          </a:p>
        </p:txBody>
      </p:sp>
      <p:sp>
        <p:nvSpPr>
          <p:cNvPr id="168" name="Text Box 164"/>
          <p:cNvSpPr txBox="1">
            <a:spLocks noChangeArrowheads="1"/>
          </p:cNvSpPr>
          <p:nvPr/>
        </p:nvSpPr>
        <p:spPr bwMode="auto">
          <a:xfrm>
            <a:off x="2636838" y="1028700"/>
            <a:ext cx="3270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Marshall</a:t>
            </a:r>
            <a:endParaRPr lang="en-US" altLang="en-US" sz="2400">
              <a:solidFill>
                <a:srgbClr val="000000"/>
              </a:solidFill>
              <a:latin typeface="Times New Roman" panose="02020603050405020304" pitchFamily="18" charset="0"/>
            </a:endParaRPr>
          </a:p>
        </p:txBody>
      </p:sp>
      <p:sp>
        <p:nvSpPr>
          <p:cNvPr id="169" name="Text Box 165"/>
          <p:cNvSpPr txBox="1">
            <a:spLocks noChangeArrowheads="1"/>
          </p:cNvSpPr>
          <p:nvPr/>
        </p:nvSpPr>
        <p:spPr bwMode="auto">
          <a:xfrm>
            <a:off x="5080000" y="1838325"/>
            <a:ext cx="228600"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Itasca</a:t>
            </a:r>
            <a:endParaRPr lang="en-US" altLang="en-US" sz="2400">
              <a:solidFill>
                <a:srgbClr val="000000"/>
              </a:solidFill>
              <a:latin typeface="Times New Roman" panose="02020603050405020304" pitchFamily="18" charset="0"/>
            </a:endParaRPr>
          </a:p>
        </p:txBody>
      </p:sp>
      <p:sp>
        <p:nvSpPr>
          <p:cNvPr id="170" name="Text Box 166"/>
          <p:cNvSpPr txBox="1">
            <a:spLocks noChangeArrowheads="1"/>
          </p:cNvSpPr>
          <p:nvPr/>
        </p:nvSpPr>
        <p:spPr bwMode="auto">
          <a:xfrm>
            <a:off x="5038725" y="922338"/>
            <a:ext cx="468313"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Koochiching</a:t>
            </a:r>
            <a:endParaRPr lang="en-US" altLang="en-US" sz="2400">
              <a:solidFill>
                <a:srgbClr val="000000"/>
              </a:solidFill>
              <a:latin typeface="Times New Roman" panose="02020603050405020304" pitchFamily="18" charset="0"/>
            </a:endParaRPr>
          </a:p>
        </p:txBody>
      </p:sp>
      <p:sp>
        <p:nvSpPr>
          <p:cNvPr id="171" name="Text Box 167"/>
          <p:cNvSpPr txBox="1">
            <a:spLocks noChangeArrowheads="1"/>
          </p:cNvSpPr>
          <p:nvPr/>
        </p:nvSpPr>
        <p:spPr bwMode="auto">
          <a:xfrm>
            <a:off x="4433888" y="477838"/>
            <a:ext cx="269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Lake</a:t>
            </a:r>
            <a:br>
              <a:rPr lang="en-US" altLang="en-US" sz="600">
                <a:solidFill>
                  <a:srgbClr val="000000"/>
                </a:solidFill>
                <a:latin typeface="Arial" panose="020B0604020202020204" pitchFamily="34" charset="0"/>
              </a:rPr>
            </a:br>
            <a:r>
              <a:rPr lang="en-US" altLang="en-US" sz="600">
                <a:solidFill>
                  <a:srgbClr val="000000"/>
                </a:solidFill>
                <a:latin typeface="Arial" panose="020B0604020202020204" pitchFamily="34" charset="0"/>
              </a:rPr>
              <a:t>of the</a:t>
            </a:r>
            <a:br>
              <a:rPr lang="en-US" altLang="en-US" sz="600">
                <a:solidFill>
                  <a:srgbClr val="000000"/>
                </a:solidFill>
                <a:latin typeface="Arial" panose="020B0604020202020204" pitchFamily="34" charset="0"/>
              </a:rPr>
            </a:br>
            <a:r>
              <a:rPr lang="en-US" altLang="en-US" sz="600">
                <a:solidFill>
                  <a:srgbClr val="000000"/>
                </a:solidFill>
                <a:latin typeface="Arial" panose="020B0604020202020204" pitchFamily="34" charset="0"/>
              </a:rPr>
              <a:t>Woods</a:t>
            </a:r>
            <a:endParaRPr lang="en-US" altLang="en-US" sz="2400">
              <a:solidFill>
                <a:srgbClr val="000000"/>
              </a:solidFill>
              <a:latin typeface="Times New Roman" panose="02020603050405020304" pitchFamily="18" charset="0"/>
            </a:endParaRPr>
          </a:p>
        </p:txBody>
      </p:sp>
      <p:sp>
        <p:nvSpPr>
          <p:cNvPr id="172" name="Text Box 168"/>
          <p:cNvSpPr txBox="1">
            <a:spLocks noChangeArrowheads="1"/>
          </p:cNvSpPr>
          <p:nvPr/>
        </p:nvSpPr>
        <p:spPr bwMode="auto">
          <a:xfrm>
            <a:off x="3282950" y="523875"/>
            <a:ext cx="295275"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Roseau</a:t>
            </a:r>
            <a:endParaRPr lang="en-US" altLang="en-US" sz="2400">
              <a:solidFill>
                <a:srgbClr val="000000"/>
              </a:solidFill>
              <a:latin typeface="Times New Roman" panose="02020603050405020304" pitchFamily="18" charset="0"/>
            </a:endParaRPr>
          </a:p>
        </p:txBody>
      </p:sp>
      <p:sp>
        <p:nvSpPr>
          <p:cNvPr id="173" name="Text Box 169"/>
          <p:cNvSpPr txBox="1">
            <a:spLocks noChangeArrowheads="1"/>
          </p:cNvSpPr>
          <p:nvPr/>
        </p:nvSpPr>
        <p:spPr bwMode="auto">
          <a:xfrm>
            <a:off x="2636838" y="523875"/>
            <a:ext cx="2667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Kittson</a:t>
            </a:r>
            <a:endParaRPr lang="en-US" altLang="en-US" sz="2400">
              <a:solidFill>
                <a:srgbClr val="000000"/>
              </a:solidFill>
              <a:latin typeface="Times New Roman" panose="02020603050405020304" pitchFamily="18" charset="0"/>
            </a:endParaRPr>
          </a:p>
        </p:txBody>
      </p:sp>
      <p:sp>
        <p:nvSpPr>
          <p:cNvPr id="174" name="Text Box 170"/>
          <p:cNvSpPr txBox="1">
            <a:spLocks noChangeArrowheads="1"/>
          </p:cNvSpPr>
          <p:nvPr/>
        </p:nvSpPr>
        <p:spPr bwMode="auto">
          <a:xfrm>
            <a:off x="6326188" y="1243013"/>
            <a:ext cx="33655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St. Louis</a:t>
            </a:r>
            <a:endParaRPr lang="en-US" altLang="en-US" sz="2400">
              <a:solidFill>
                <a:srgbClr val="000000"/>
              </a:solidFill>
              <a:latin typeface="Times New Roman" panose="02020603050405020304" pitchFamily="18" charset="0"/>
            </a:endParaRPr>
          </a:p>
        </p:txBody>
      </p:sp>
      <p:sp>
        <p:nvSpPr>
          <p:cNvPr id="175" name="Text Box 171"/>
          <p:cNvSpPr txBox="1">
            <a:spLocks noChangeArrowheads="1"/>
          </p:cNvSpPr>
          <p:nvPr/>
        </p:nvSpPr>
        <p:spPr bwMode="auto">
          <a:xfrm>
            <a:off x="5003800" y="5251450"/>
            <a:ext cx="30162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McLeod</a:t>
            </a:r>
            <a:endParaRPr lang="en-US" altLang="en-US" sz="2400">
              <a:solidFill>
                <a:srgbClr val="000000"/>
              </a:solidFill>
              <a:latin typeface="Times New Roman" panose="02020603050405020304" pitchFamily="18" charset="0"/>
            </a:endParaRPr>
          </a:p>
        </p:txBody>
      </p:sp>
      <p:sp>
        <p:nvSpPr>
          <p:cNvPr id="176" name="Text Box 172"/>
          <p:cNvSpPr txBox="1">
            <a:spLocks noChangeArrowheads="1"/>
          </p:cNvSpPr>
          <p:nvPr/>
        </p:nvSpPr>
        <p:spPr bwMode="auto">
          <a:xfrm>
            <a:off x="8008938" y="4232275"/>
            <a:ext cx="14271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596900" indent="-13970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lvl="1">
              <a:lnSpc>
                <a:spcPct val="100000"/>
              </a:lnSpc>
              <a:spcBef>
                <a:spcPct val="0"/>
              </a:spcBef>
              <a:buClr>
                <a:srgbClr val="000000"/>
              </a:buClr>
              <a:buSzPct val="90000"/>
              <a:buFont typeface="Monotype Sorts" pitchFamily="2" charset="2"/>
              <a:buNone/>
            </a:pPr>
            <a:endParaRPr lang="en-US" altLang="en-US">
              <a:solidFill>
                <a:srgbClr val="000000"/>
              </a:solidFill>
              <a:latin typeface="Times New Roman" panose="02020603050405020304" pitchFamily="18" charset="0"/>
            </a:endParaRPr>
          </a:p>
        </p:txBody>
      </p:sp>
      <p:sp>
        <p:nvSpPr>
          <p:cNvPr id="177" name="Text Box 173"/>
          <p:cNvSpPr txBox="1">
            <a:spLocks noChangeArrowheads="1"/>
          </p:cNvSpPr>
          <p:nvPr/>
        </p:nvSpPr>
        <p:spPr bwMode="auto">
          <a:xfrm>
            <a:off x="4113213" y="1370013"/>
            <a:ext cx="2635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78" name="Text Box 174"/>
          <p:cNvSpPr txBox="1">
            <a:spLocks noChangeArrowheads="1"/>
          </p:cNvSpPr>
          <p:nvPr/>
        </p:nvSpPr>
        <p:spPr bwMode="auto">
          <a:xfrm>
            <a:off x="4021138" y="1835150"/>
            <a:ext cx="88900"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79" name="Text Box 175"/>
          <p:cNvSpPr txBox="1">
            <a:spLocks noChangeArrowheads="1"/>
          </p:cNvSpPr>
          <p:nvPr/>
        </p:nvSpPr>
        <p:spPr bwMode="auto">
          <a:xfrm>
            <a:off x="4859338" y="2441575"/>
            <a:ext cx="87312"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80" name="Text Box 176"/>
          <p:cNvSpPr txBox="1">
            <a:spLocks noChangeArrowheads="1"/>
          </p:cNvSpPr>
          <p:nvPr/>
        </p:nvSpPr>
        <p:spPr bwMode="auto">
          <a:xfrm>
            <a:off x="6365875" y="1365250"/>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81" name="Text Box 177"/>
          <p:cNvSpPr txBox="1">
            <a:spLocks noChangeArrowheads="1"/>
          </p:cNvSpPr>
          <p:nvPr/>
        </p:nvSpPr>
        <p:spPr bwMode="auto">
          <a:xfrm>
            <a:off x="7521575" y="1812925"/>
            <a:ext cx="161925"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82" name="Text Box 178"/>
          <p:cNvSpPr txBox="1">
            <a:spLocks noChangeArrowheads="1"/>
          </p:cNvSpPr>
          <p:nvPr/>
        </p:nvSpPr>
        <p:spPr bwMode="auto">
          <a:xfrm>
            <a:off x="6365875" y="3192463"/>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83" name="Text Box 179"/>
          <p:cNvSpPr txBox="1">
            <a:spLocks noChangeArrowheads="1"/>
          </p:cNvSpPr>
          <p:nvPr/>
        </p:nvSpPr>
        <p:spPr bwMode="auto">
          <a:xfrm>
            <a:off x="5688013" y="2909888"/>
            <a:ext cx="16827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84" name="Text Box 180"/>
          <p:cNvSpPr txBox="1">
            <a:spLocks noChangeArrowheads="1"/>
          </p:cNvSpPr>
          <p:nvPr/>
        </p:nvSpPr>
        <p:spPr bwMode="auto">
          <a:xfrm>
            <a:off x="6346825" y="3597275"/>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85" name="Text Box 181"/>
          <p:cNvSpPr txBox="1">
            <a:spLocks noChangeArrowheads="1"/>
          </p:cNvSpPr>
          <p:nvPr/>
        </p:nvSpPr>
        <p:spPr bwMode="auto">
          <a:xfrm>
            <a:off x="5949950" y="4770438"/>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1000">
                <a:solidFill>
                  <a:srgbClr val="000000"/>
                </a:solidFill>
                <a:latin typeface="Arial" panose="020B0604020202020204" pitchFamily="34" charset="0"/>
              </a:rPr>
              <a:t>71</a:t>
            </a:r>
            <a:endParaRPr lang="en-US" altLang="en-US" sz="2400">
              <a:solidFill>
                <a:srgbClr val="000000"/>
              </a:solidFill>
              <a:latin typeface="Times New Roman" panose="02020603050405020304" pitchFamily="18" charset="0"/>
            </a:endParaRPr>
          </a:p>
        </p:txBody>
      </p:sp>
      <p:sp>
        <p:nvSpPr>
          <p:cNvPr id="186" name="Freeform 182"/>
          <p:cNvSpPr>
            <a:spLocks/>
          </p:cNvSpPr>
          <p:nvPr/>
        </p:nvSpPr>
        <p:spPr bwMode="auto">
          <a:xfrm>
            <a:off x="5610225" y="4816475"/>
            <a:ext cx="561975" cy="549275"/>
          </a:xfrm>
          <a:custGeom>
            <a:avLst/>
            <a:gdLst>
              <a:gd name="T0" fmla="*/ 2147483646 w 354"/>
              <a:gd name="T1" fmla="*/ 2147483646 h 346"/>
              <a:gd name="T2" fmla="*/ 2147483646 w 354"/>
              <a:gd name="T3" fmla="*/ 2147483646 h 346"/>
              <a:gd name="T4" fmla="*/ 2147483646 w 354"/>
              <a:gd name="T5" fmla="*/ 2147483646 h 346"/>
              <a:gd name="T6" fmla="*/ 2147483646 w 354"/>
              <a:gd name="T7" fmla="*/ 2147483646 h 346"/>
              <a:gd name="T8" fmla="*/ 2147483646 w 354"/>
              <a:gd name="T9" fmla="*/ 2147483646 h 346"/>
              <a:gd name="T10" fmla="*/ 2147483646 w 354"/>
              <a:gd name="T11" fmla="*/ 2147483646 h 346"/>
              <a:gd name="T12" fmla="*/ 2147483646 w 354"/>
              <a:gd name="T13" fmla="*/ 2147483646 h 346"/>
              <a:gd name="T14" fmla="*/ 0 w 354"/>
              <a:gd name="T15" fmla="*/ 2147483646 h 346"/>
              <a:gd name="T16" fmla="*/ 0 w 354"/>
              <a:gd name="T17" fmla="*/ 2147483646 h 346"/>
              <a:gd name="T18" fmla="*/ 2147483646 w 354"/>
              <a:gd name="T19" fmla="*/ 2147483646 h 346"/>
              <a:gd name="T20" fmla="*/ 2147483646 w 354"/>
              <a:gd name="T21" fmla="*/ 2147483646 h 346"/>
              <a:gd name="T22" fmla="*/ 2147483646 w 354"/>
              <a:gd name="T23" fmla="*/ 2147483646 h 346"/>
              <a:gd name="T24" fmla="*/ 2147483646 w 354"/>
              <a:gd name="T25" fmla="*/ 2147483646 h 346"/>
              <a:gd name="T26" fmla="*/ 2147483646 w 354"/>
              <a:gd name="T27" fmla="*/ 2147483646 h 346"/>
              <a:gd name="T28" fmla="*/ 2147483646 w 354"/>
              <a:gd name="T29" fmla="*/ 2147483646 h 346"/>
              <a:gd name="T30" fmla="*/ 2147483646 w 354"/>
              <a:gd name="T31" fmla="*/ 2147483646 h 346"/>
              <a:gd name="T32" fmla="*/ 2147483646 w 354"/>
              <a:gd name="T33" fmla="*/ 2147483646 h 346"/>
              <a:gd name="T34" fmla="*/ 2147483646 w 354"/>
              <a:gd name="T35" fmla="*/ 2147483646 h 346"/>
              <a:gd name="T36" fmla="*/ 2147483646 w 354"/>
              <a:gd name="T37" fmla="*/ 2147483646 h 346"/>
              <a:gd name="T38" fmla="*/ 2147483646 w 354"/>
              <a:gd name="T39" fmla="*/ 2147483646 h 346"/>
              <a:gd name="T40" fmla="*/ 2147483646 w 354"/>
              <a:gd name="T41" fmla="*/ 2147483646 h 346"/>
              <a:gd name="T42" fmla="*/ 2147483646 w 354"/>
              <a:gd name="T43" fmla="*/ 2147483646 h 346"/>
              <a:gd name="T44" fmla="*/ 2147483646 w 354"/>
              <a:gd name="T45" fmla="*/ 2147483646 h 346"/>
              <a:gd name="T46" fmla="*/ 2147483646 w 354"/>
              <a:gd name="T47" fmla="*/ 2147483646 h 346"/>
              <a:gd name="T48" fmla="*/ 2147483646 w 354"/>
              <a:gd name="T49" fmla="*/ 2147483646 h 346"/>
              <a:gd name="T50" fmla="*/ 2147483646 w 354"/>
              <a:gd name="T51" fmla="*/ 2147483646 h 346"/>
              <a:gd name="T52" fmla="*/ 2147483646 w 354"/>
              <a:gd name="T53" fmla="*/ 2147483646 h 346"/>
              <a:gd name="T54" fmla="*/ 2147483646 w 354"/>
              <a:gd name="T55" fmla="*/ 2147483646 h 346"/>
              <a:gd name="T56" fmla="*/ 2147483646 w 354"/>
              <a:gd name="T57" fmla="*/ 2147483646 h 346"/>
              <a:gd name="T58" fmla="*/ 2147483646 w 354"/>
              <a:gd name="T59" fmla="*/ 0 h 346"/>
              <a:gd name="T60" fmla="*/ 2147483646 w 354"/>
              <a:gd name="T61" fmla="*/ 2147483646 h 346"/>
              <a:gd name="T62" fmla="*/ 2147483646 w 354"/>
              <a:gd name="T63" fmla="*/ 2147483646 h 3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54"/>
              <a:gd name="T97" fmla="*/ 0 h 346"/>
              <a:gd name="T98" fmla="*/ 354 w 354"/>
              <a:gd name="T99" fmla="*/ 346 h 3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54" h="346">
                <a:moveTo>
                  <a:pt x="151" y="1"/>
                </a:moveTo>
                <a:lnTo>
                  <a:pt x="151" y="9"/>
                </a:lnTo>
                <a:lnTo>
                  <a:pt x="145" y="4"/>
                </a:lnTo>
                <a:lnTo>
                  <a:pt x="78" y="45"/>
                </a:lnTo>
                <a:lnTo>
                  <a:pt x="78" y="61"/>
                </a:lnTo>
                <a:lnTo>
                  <a:pt x="7" y="112"/>
                </a:lnTo>
                <a:lnTo>
                  <a:pt x="7" y="195"/>
                </a:lnTo>
                <a:lnTo>
                  <a:pt x="0" y="187"/>
                </a:lnTo>
                <a:lnTo>
                  <a:pt x="0" y="263"/>
                </a:lnTo>
                <a:lnTo>
                  <a:pt x="151" y="271"/>
                </a:lnTo>
                <a:lnTo>
                  <a:pt x="151" y="338"/>
                </a:lnTo>
                <a:lnTo>
                  <a:pt x="230" y="338"/>
                </a:lnTo>
                <a:lnTo>
                  <a:pt x="239" y="345"/>
                </a:lnTo>
                <a:lnTo>
                  <a:pt x="284" y="338"/>
                </a:lnTo>
                <a:lnTo>
                  <a:pt x="284" y="335"/>
                </a:lnTo>
                <a:lnTo>
                  <a:pt x="284" y="339"/>
                </a:lnTo>
                <a:lnTo>
                  <a:pt x="284" y="336"/>
                </a:lnTo>
                <a:lnTo>
                  <a:pt x="319" y="324"/>
                </a:lnTo>
                <a:lnTo>
                  <a:pt x="353" y="288"/>
                </a:lnTo>
                <a:lnTo>
                  <a:pt x="348" y="266"/>
                </a:lnTo>
                <a:lnTo>
                  <a:pt x="337" y="257"/>
                </a:lnTo>
                <a:lnTo>
                  <a:pt x="346" y="204"/>
                </a:lnTo>
                <a:lnTo>
                  <a:pt x="346" y="181"/>
                </a:lnTo>
                <a:lnTo>
                  <a:pt x="329" y="166"/>
                </a:lnTo>
                <a:lnTo>
                  <a:pt x="303" y="166"/>
                </a:lnTo>
                <a:lnTo>
                  <a:pt x="293" y="143"/>
                </a:lnTo>
                <a:lnTo>
                  <a:pt x="293" y="114"/>
                </a:lnTo>
                <a:lnTo>
                  <a:pt x="248" y="60"/>
                </a:lnTo>
                <a:lnTo>
                  <a:pt x="204" y="31"/>
                </a:lnTo>
                <a:lnTo>
                  <a:pt x="151" y="0"/>
                </a:lnTo>
                <a:lnTo>
                  <a:pt x="151" y="1"/>
                </a:lnTo>
              </a:path>
            </a:pathLst>
          </a:custGeom>
          <a:solidFill>
            <a:srgbClr val="FF0000"/>
          </a:solidFill>
          <a:ln w="9144" cap="flat" cmpd="sng">
            <a:solidFill>
              <a:srgbClr val="000000"/>
            </a:solidFill>
            <a:prstDash val="solid"/>
            <a:round/>
            <a:headEnd type="none" w="med" len="med"/>
            <a:tailEnd type="none" w="med" len="med"/>
          </a:ln>
        </p:spPr>
        <p:txBody>
          <a:bodyPr/>
          <a:lstStyle/>
          <a:p>
            <a:endParaRPr lang="en-US"/>
          </a:p>
        </p:txBody>
      </p:sp>
      <p:sp>
        <p:nvSpPr>
          <p:cNvPr id="187" name="Freeform 183"/>
          <p:cNvSpPr>
            <a:spLocks/>
          </p:cNvSpPr>
          <p:nvPr/>
        </p:nvSpPr>
        <p:spPr bwMode="auto">
          <a:xfrm>
            <a:off x="5849938" y="4627563"/>
            <a:ext cx="466725" cy="452437"/>
          </a:xfrm>
          <a:custGeom>
            <a:avLst/>
            <a:gdLst>
              <a:gd name="T0" fmla="*/ 0 w 294"/>
              <a:gd name="T1" fmla="*/ 0 h 285"/>
              <a:gd name="T2" fmla="*/ 0 w 294"/>
              <a:gd name="T3" fmla="*/ 2147483646 h 285"/>
              <a:gd name="T4" fmla="*/ 2147483646 w 294"/>
              <a:gd name="T5" fmla="*/ 2147483646 h 285"/>
              <a:gd name="T6" fmla="*/ 2147483646 w 294"/>
              <a:gd name="T7" fmla="*/ 2147483646 h 285"/>
              <a:gd name="T8" fmla="*/ 2147483646 w 294"/>
              <a:gd name="T9" fmla="*/ 2147483646 h 285"/>
              <a:gd name="T10" fmla="*/ 2147483646 w 294"/>
              <a:gd name="T11" fmla="*/ 2147483646 h 285"/>
              <a:gd name="T12" fmla="*/ 2147483646 w 294"/>
              <a:gd name="T13" fmla="*/ 2147483646 h 285"/>
              <a:gd name="T14" fmla="*/ 2147483646 w 294"/>
              <a:gd name="T15" fmla="*/ 2147483646 h 285"/>
              <a:gd name="T16" fmla="*/ 2147483646 w 294"/>
              <a:gd name="T17" fmla="*/ 2147483646 h 285"/>
              <a:gd name="T18" fmla="*/ 2147483646 w 294"/>
              <a:gd name="T19" fmla="*/ 2147483646 h 285"/>
              <a:gd name="T20" fmla="*/ 2147483646 w 294"/>
              <a:gd name="T21" fmla="*/ 2147483646 h 285"/>
              <a:gd name="T22" fmla="*/ 2147483646 w 294"/>
              <a:gd name="T23" fmla="*/ 2147483646 h 285"/>
              <a:gd name="T24" fmla="*/ 2147483646 w 294"/>
              <a:gd name="T25" fmla="*/ 0 h 285"/>
              <a:gd name="T26" fmla="*/ 0 w 294"/>
              <a:gd name="T27" fmla="*/ 0 h 285"/>
              <a:gd name="T28" fmla="*/ 0 w 294"/>
              <a:gd name="T29" fmla="*/ 0 h 28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4"/>
              <a:gd name="T46" fmla="*/ 0 h 285"/>
              <a:gd name="T47" fmla="*/ 294 w 294"/>
              <a:gd name="T48" fmla="*/ 285 h 28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4" h="285">
                <a:moveTo>
                  <a:pt x="0" y="0"/>
                </a:moveTo>
                <a:lnTo>
                  <a:pt x="0" y="119"/>
                </a:lnTo>
                <a:lnTo>
                  <a:pt x="53" y="150"/>
                </a:lnTo>
                <a:lnTo>
                  <a:pt x="97" y="180"/>
                </a:lnTo>
                <a:lnTo>
                  <a:pt x="142" y="231"/>
                </a:lnTo>
                <a:lnTo>
                  <a:pt x="142" y="262"/>
                </a:lnTo>
                <a:lnTo>
                  <a:pt x="151" y="284"/>
                </a:lnTo>
                <a:lnTo>
                  <a:pt x="178" y="284"/>
                </a:lnTo>
                <a:lnTo>
                  <a:pt x="178" y="217"/>
                </a:lnTo>
                <a:lnTo>
                  <a:pt x="293" y="217"/>
                </a:lnTo>
                <a:lnTo>
                  <a:pt x="293" y="82"/>
                </a:lnTo>
                <a:lnTo>
                  <a:pt x="293" y="0"/>
                </a:lnTo>
                <a:lnTo>
                  <a:pt x="0" y="0"/>
                </a:lnTo>
              </a:path>
            </a:pathLst>
          </a:custGeom>
          <a:solidFill>
            <a:srgbClr val="FFFF00"/>
          </a:solidFill>
          <a:ln w="9144" cap="flat" cmpd="sng">
            <a:solidFill>
              <a:srgbClr val="000000"/>
            </a:solidFill>
            <a:prstDash val="solid"/>
            <a:round/>
            <a:headEnd type="none" w="med" len="med"/>
            <a:tailEnd type="none" w="med" len="med"/>
          </a:ln>
        </p:spPr>
        <p:txBody>
          <a:bodyPr/>
          <a:lstStyle/>
          <a:p>
            <a:endParaRPr lang="en-US"/>
          </a:p>
        </p:txBody>
      </p:sp>
      <p:sp>
        <p:nvSpPr>
          <p:cNvPr id="188" name="Text Box 184"/>
          <p:cNvSpPr txBox="1">
            <a:spLocks noChangeArrowheads="1"/>
          </p:cNvSpPr>
          <p:nvPr/>
        </p:nvSpPr>
        <p:spPr bwMode="auto">
          <a:xfrm>
            <a:off x="5969000" y="4749800"/>
            <a:ext cx="242888"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600">
                <a:solidFill>
                  <a:srgbClr val="000000"/>
                </a:solidFill>
                <a:latin typeface="Arial" panose="020B0604020202020204" pitchFamily="34" charset="0"/>
              </a:rPr>
              <a:t>Anoka</a:t>
            </a:r>
            <a:endParaRPr lang="en-US" altLang="en-US" sz="2400">
              <a:solidFill>
                <a:srgbClr val="000000"/>
              </a:solidFill>
              <a:latin typeface="Times New Roman" panose="02020603050405020304" pitchFamily="18" charset="0"/>
            </a:endParaRPr>
          </a:p>
        </p:txBody>
      </p:sp>
      <p:sp>
        <p:nvSpPr>
          <p:cNvPr id="189" name="Text Box 185"/>
          <p:cNvSpPr txBox="1">
            <a:spLocks noChangeArrowheads="1"/>
          </p:cNvSpPr>
          <p:nvPr/>
        </p:nvSpPr>
        <p:spPr bwMode="auto">
          <a:xfrm>
            <a:off x="3490913" y="2759075"/>
            <a:ext cx="233362"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90" name="Text Box 186"/>
          <p:cNvSpPr txBox="1">
            <a:spLocks noChangeArrowheads="1"/>
          </p:cNvSpPr>
          <p:nvPr/>
        </p:nvSpPr>
        <p:spPr bwMode="auto">
          <a:xfrm>
            <a:off x="3446463" y="3355975"/>
            <a:ext cx="254000"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91" name="Text Box 187"/>
          <p:cNvSpPr txBox="1">
            <a:spLocks noChangeArrowheads="1"/>
          </p:cNvSpPr>
          <p:nvPr/>
        </p:nvSpPr>
        <p:spPr bwMode="auto">
          <a:xfrm>
            <a:off x="4433888" y="3735388"/>
            <a:ext cx="152400"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92" name="Text Box 188"/>
          <p:cNvSpPr txBox="1">
            <a:spLocks noChangeArrowheads="1"/>
          </p:cNvSpPr>
          <p:nvPr/>
        </p:nvSpPr>
        <p:spPr bwMode="auto">
          <a:xfrm>
            <a:off x="4867275" y="5638800"/>
            <a:ext cx="395288"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93" name="Text Box 189"/>
          <p:cNvSpPr txBox="1">
            <a:spLocks noChangeArrowheads="1"/>
          </p:cNvSpPr>
          <p:nvPr/>
        </p:nvSpPr>
        <p:spPr bwMode="auto">
          <a:xfrm>
            <a:off x="5668963" y="6308725"/>
            <a:ext cx="88900"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94" name="Text Box 190"/>
          <p:cNvSpPr txBox="1">
            <a:spLocks noChangeArrowheads="1"/>
          </p:cNvSpPr>
          <p:nvPr/>
        </p:nvSpPr>
        <p:spPr bwMode="auto">
          <a:xfrm>
            <a:off x="5233988" y="6584950"/>
            <a:ext cx="119062"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95" name="Text Box 193"/>
          <p:cNvSpPr txBox="1">
            <a:spLocks noChangeArrowheads="1"/>
          </p:cNvSpPr>
          <p:nvPr/>
        </p:nvSpPr>
        <p:spPr bwMode="auto">
          <a:xfrm>
            <a:off x="6464300" y="6273800"/>
            <a:ext cx="857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endParaRPr lang="en-US" altLang="en-US" sz="2400">
              <a:solidFill>
                <a:srgbClr val="000000"/>
              </a:solidFill>
              <a:latin typeface="Times New Roman" panose="02020603050405020304" pitchFamily="18" charset="0"/>
            </a:endParaRPr>
          </a:p>
        </p:txBody>
      </p:sp>
      <p:sp>
        <p:nvSpPr>
          <p:cNvPr id="196" name="Text Box 194"/>
          <p:cNvSpPr txBox="1">
            <a:spLocks noChangeArrowheads="1"/>
          </p:cNvSpPr>
          <p:nvPr/>
        </p:nvSpPr>
        <p:spPr bwMode="auto">
          <a:xfrm>
            <a:off x="5588000" y="4978400"/>
            <a:ext cx="533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50000"/>
              </a:spcBef>
              <a:buFontTx/>
              <a:buNone/>
            </a:pPr>
            <a:r>
              <a:rPr lang="en-US" altLang="en-US" sz="600" b="1">
                <a:solidFill>
                  <a:srgbClr val="000000"/>
                </a:solidFill>
                <a:latin typeface="Arial" panose="020B0604020202020204" pitchFamily="34" charset="0"/>
              </a:rPr>
              <a:t>Hennepin</a:t>
            </a:r>
            <a:endParaRPr lang="en-US" altLang="en-US" sz="2400" b="1">
              <a:solidFill>
                <a:srgbClr val="000000"/>
              </a:solidFill>
              <a:latin typeface="Arial" panose="020B0604020202020204" pitchFamily="34" charset="0"/>
            </a:endParaRPr>
          </a:p>
        </p:txBody>
      </p:sp>
      <p:sp>
        <p:nvSpPr>
          <p:cNvPr id="197" name="Text Box 195"/>
          <p:cNvSpPr txBox="1">
            <a:spLocks noChangeArrowheads="1"/>
          </p:cNvSpPr>
          <p:nvPr/>
        </p:nvSpPr>
        <p:spPr bwMode="auto">
          <a:xfrm>
            <a:off x="8097838" y="3127375"/>
            <a:ext cx="304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600" b="1" dirty="0">
                <a:solidFill>
                  <a:schemeClr val="tx2"/>
                </a:solidFill>
              </a:rPr>
              <a:t>Number of Refugee Arrival By Initial County Of Resettlement</a:t>
            </a:r>
            <a:endParaRPr lang="en-US" altLang="en-US" sz="1050" b="1" u="sng" dirty="0">
              <a:solidFill>
                <a:schemeClr val="tx2"/>
              </a:solidFill>
            </a:endParaRPr>
          </a:p>
        </p:txBody>
      </p:sp>
      <p:sp>
        <p:nvSpPr>
          <p:cNvPr id="198" name="Text Box 197"/>
          <p:cNvSpPr txBox="1">
            <a:spLocks noChangeArrowheads="1"/>
          </p:cNvSpPr>
          <p:nvPr/>
        </p:nvSpPr>
        <p:spPr bwMode="auto">
          <a:xfrm>
            <a:off x="5637213" y="124618"/>
            <a:ext cx="5562600" cy="519113"/>
          </a:xfrm>
          <a:prstGeom prst="rect">
            <a:avLst/>
          </a:prstGeom>
          <a:noFill/>
          <a:ln w="9525">
            <a:noFill/>
            <a:miter lim="800000"/>
            <a:headEnd/>
            <a:tailEnd/>
          </a:ln>
          <a:effectLst/>
        </p:spPr>
        <p:txBody>
          <a:bodyPr>
            <a:spAutoFit/>
          </a:bodyPr>
          <a:lstStyle/>
          <a:p>
            <a:pPr algn="ctr" eaLnBrk="1" fontAlgn="auto" hangingPunct="1">
              <a:spcBef>
                <a:spcPct val="50000"/>
              </a:spcBef>
              <a:spcAft>
                <a:spcPts val="0"/>
              </a:spcAft>
              <a:defRPr/>
            </a:pPr>
            <a:endParaRPr lang="en-US" sz="2800" b="1">
              <a:solidFill>
                <a:srgbClr val="FFFF66"/>
              </a:solidFill>
              <a:effectLst>
                <a:outerShdw blurRad="38100" dist="38100" dir="2700000" algn="tl">
                  <a:srgbClr val="000000"/>
                </a:outerShdw>
              </a:effectLst>
              <a:latin typeface="Calibri" panose="020F0502020204030204"/>
            </a:endParaRPr>
          </a:p>
        </p:txBody>
      </p:sp>
      <p:sp>
        <p:nvSpPr>
          <p:cNvPr id="200" name="Text Box 200"/>
          <p:cNvSpPr txBox="1">
            <a:spLocks noChangeArrowheads="1"/>
          </p:cNvSpPr>
          <p:nvPr/>
        </p:nvSpPr>
        <p:spPr bwMode="auto">
          <a:xfrm>
            <a:off x="8864600" y="3835400"/>
            <a:ext cx="9906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73075">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473075">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473075">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73075">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73075"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nSpc>
                <a:spcPct val="100000"/>
              </a:lnSpc>
              <a:spcBef>
                <a:spcPct val="0"/>
              </a:spcBef>
              <a:buClr>
                <a:srgbClr val="000000"/>
              </a:buClr>
              <a:buSzPct val="90000"/>
              <a:buFont typeface="Monotype Sorts" pitchFamily="2" charset="2"/>
              <a:buNone/>
            </a:pPr>
            <a:r>
              <a:rPr lang="en-US" altLang="en-US" sz="1200" b="1">
                <a:solidFill>
                  <a:schemeClr val="tx2"/>
                </a:solidFill>
                <a:latin typeface="Arial" panose="020B0604020202020204" pitchFamily="34" charset="0"/>
              </a:rPr>
              <a:t>  </a:t>
            </a:r>
            <a:r>
              <a:rPr lang="en-US" altLang="en-US" sz="1400" b="1">
                <a:solidFill>
                  <a:schemeClr val="tx2"/>
                </a:solidFill>
                <a:latin typeface="Arial" panose="020B0604020202020204" pitchFamily="34" charset="0"/>
              </a:rPr>
              <a:t>0</a:t>
            </a:r>
          </a:p>
        </p:txBody>
      </p:sp>
      <p:sp>
        <p:nvSpPr>
          <p:cNvPr id="201" name="Rectangle 201"/>
          <p:cNvSpPr>
            <a:spLocks noChangeArrowheads="1"/>
          </p:cNvSpPr>
          <p:nvPr/>
        </p:nvSpPr>
        <p:spPr bwMode="auto">
          <a:xfrm>
            <a:off x="8331200" y="3835400"/>
            <a:ext cx="457200" cy="2286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endParaRPr lang="en-US" altLang="en-US" sz="2400">
              <a:solidFill>
                <a:srgbClr val="000000"/>
              </a:solidFill>
              <a:latin typeface="Times New Roman" panose="02020603050405020304" pitchFamily="18" charset="0"/>
            </a:endParaRPr>
          </a:p>
        </p:txBody>
      </p:sp>
      <p:sp>
        <p:nvSpPr>
          <p:cNvPr id="202" name="Rectangle 202"/>
          <p:cNvSpPr>
            <a:spLocks noChangeArrowheads="1"/>
          </p:cNvSpPr>
          <p:nvPr/>
        </p:nvSpPr>
        <p:spPr bwMode="auto">
          <a:xfrm>
            <a:off x="8331200" y="4140200"/>
            <a:ext cx="457200" cy="22860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endParaRPr lang="en-US" altLang="en-US" sz="2400">
              <a:solidFill>
                <a:srgbClr val="000000"/>
              </a:solidFill>
              <a:latin typeface="Times New Roman" panose="02020603050405020304" pitchFamily="18" charset="0"/>
            </a:endParaRPr>
          </a:p>
        </p:txBody>
      </p:sp>
      <p:sp>
        <p:nvSpPr>
          <p:cNvPr id="203" name="Rectangle 203"/>
          <p:cNvSpPr>
            <a:spLocks noChangeArrowheads="1"/>
          </p:cNvSpPr>
          <p:nvPr/>
        </p:nvSpPr>
        <p:spPr bwMode="auto">
          <a:xfrm>
            <a:off x="8331200" y="4749800"/>
            <a:ext cx="457200" cy="2286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endParaRPr lang="en-US" altLang="en-US" sz="2400">
              <a:solidFill>
                <a:srgbClr val="000000"/>
              </a:solidFill>
              <a:latin typeface="Times New Roman" panose="02020603050405020304" pitchFamily="18" charset="0"/>
            </a:endParaRPr>
          </a:p>
        </p:txBody>
      </p:sp>
      <p:sp>
        <p:nvSpPr>
          <p:cNvPr id="204" name="Rectangle 204"/>
          <p:cNvSpPr>
            <a:spLocks noChangeArrowheads="1"/>
          </p:cNvSpPr>
          <p:nvPr/>
        </p:nvSpPr>
        <p:spPr bwMode="auto">
          <a:xfrm>
            <a:off x="8331200" y="4445000"/>
            <a:ext cx="457200" cy="228600"/>
          </a:xfrm>
          <a:prstGeom prst="rect">
            <a:avLst/>
          </a:prstGeom>
          <a:solidFill>
            <a:srgbClr val="FF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0"/>
              </a:spcBef>
              <a:buFontTx/>
              <a:buNone/>
            </a:pPr>
            <a:endParaRPr lang="en-US" altLang="en-US" sz="3200" b="1" u="sng">
              <a:solidFill>
                <a:srgbClr val="FFFFFF"/>
              </a:solidFill>
              <a:latin typeface="Times New Roman" panose="02020603050405020304" pitchFamily="18" charset="0"/>
            </a:endParaRPr>
          </a:p>
        </p:txBody>
      </p:sp>
      <p:sp>
        <p:nvSpPr>
          <p:cNvPr id="205" name="Rectangle 205"/>
          <p:cNvSpPr>
            <a:spLocks noChangeArrowheads="1"/>
          </p:cNvSpPr>
          <p:nvPr/>
        </p:nvSpPr>
        <p:spPr bwMode="auto">
          <a:xfrm>
            <a:off x="8331200" y="5054600"/>
            <a:ext cx="457200" cy="2286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endParaRPr lang="en-US" altLang="en-US" sz="2400">
              <a:solidFill>
                <a:srgbClr val="000000"/>
              </a:solidFill>
              <a:latin typeface="Times New Roman" panose="02020603050405020304" pitchFamily="18" charset="0"/>
            </a:endParaRPr>
          </a:p>
        </p:txBody>
      </p:sp>
      <p:sp>
        <p:nvSpPr>
          <p:cNvPr id="206" name="Rectangle 206"/>
          <p:cNvSpPr>
            <a:spLocks noChangeArrowheads="1"/>
          </p:cNvSpPr>
          <p:nvPr/>
        </p:nvSpPr>
        <p:spPr bwMode="auto">
          <a:xfrm>
            <a:off x="8331200" y="5359400"/>
            <a:ext cx="457200" cy="22860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endParaRPr lang="en-US" altLang="en-US" sz="2400">
              <a:solidFill>
                <a:srgbClr val="000000"/>
              </a:solidFill>
              <a:latin typeface="Times New Roman" panose="02020603050405020304" pitchFamily="18" charset="0"/>
            </a:endParaRPr>
          </a:p>
        </p:txBody>
      </p:sp>
      <p:sp>
        <p:nvSpPr>
          <p:cNvPr id="207" name="Text Box 207"/>
          <p:cNvSpPr txBox="1">
            <a:spLocks noChangeArrowheads="1"/>
          </p:cNvSpPr>
          <p:nvPr/>
        </p:nvSpPr>
        <p:spPr bwMode="auto">
          <a:xfrm>
            <a:off x="8864600" y="4140200"/>
            <a:ext cx="68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chemeClr val="tx2"/>
                </a:solidFill>
                <a:latin typeface="Arial" panose="020B0604020202020204" pitchFamily="34" charset="0"/>
              </a:rPr>
              <a:t>1- 10</a:t>
            </a:r>
          </a:p>
        </p:txBody>
      </p:sp>
      <p:sp>
        <p:nvSpPr>
          <p:cNvPr id="208" name="Text Box 208"/>
          <p:cNvSpPr txBox="1">
            <a:spLocks noChangeArrowheads="1"/>
          </p:cNvSpPr>
          <p:nvPr/>
        </p:nvSpPr>
        <p:spPr bwMode="auto">
          <a:xfrm>
            <a:off x="8864600" y="444500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chemeClr val="tx2"/>
                </a:solidFill>
                <a:latin typeface="Arial" panose="020B0604020202020204" pitchFamily="34" charset="0"/>
              </a:rPr>
              <a:t>11 - 30</a:t>
            </a:r>
          </a:p>
        </p:txBody>
      </p:sp>
      <p:sp>
        <p:nvSpPr>
          <p:cNvPr id="209" name="Text Box 209"/>
          <p:cNvSpPr txBox="1">
            <a:spLocks noChangeArrowheads="1"/>
          </p:cNvSpPr>
          <p:nvPr/>
        </p:nvSpPr>
        <p:spPr bwMode="auto">
          <a:xfrm>
            <a:off x="8864600" y="4749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chemeClr val="tx2"/>
                </a:solidFill>
                <a:latin typeface="Arial" panose="020B0604020202020204" pitchFamily="34" charset="0"/>
              </a:rPr>
              <a:t>31 - 100</a:t>
            </a:r>
          </a:p>
        </p:txBody>
      </p:sp>
      <p:sp>
        <p:nvSpPr>
          <p:cNvPr id="210" name="Text Box 210"/>
          <p:cNvSpPr txBox="1">
            <a:spLocks noChangeArrowheads="1"/>
          </p:cNvSpPr>
          <p:nvPr/>
        </p:nvSpPr>
        <p:spPr bwMode="auto">
          <a:xfrm>
            <a:off x="8864600" y="50546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chemeClr val="tx2"/>
                </a:solidFill>
                <a:latin typeface="Arial" panose="020B0604020202020204" pitchFamily="34" charset="0"/>
              </a:rPr>
              <a:t>101 - 250</a:t>
            </a:r>
          </a:p>
        </p:txBody>
      </p:sp>
      <p:sp>
        <p:nvSpPr>
          <p:cNvPr id="211" name="Text Box 211"/>
          <p:cNvSpPr txBox="1">
            <a:spLocks noChangeArrowheads="1"/>
          </p:cNvSpPr>
          <p:nvPr/>
        </p:nvSpPr>
        <p:spPr bwMode="auto">
          <a:xfrm>
            <a:off x="8864600" y="5359400"/>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chemeClr val="tx2"/>
                </a:solidFill>
                <a:latin typeface="Arial" panose="020B0604020202020204" pitchFamily="34" charset="0"/>
              </a:rPr>
              <a:t>251 – 500</a:t>
            </a:r>
          </a:p>
        </p:txBody>
      </p:sp>
      <p:sp>
        <p:nvSpPr>
          <p:cNvPr id="212" name="Rectangle 212"/>
          <p:cNvSpPr>
            <a:spLocks noChangeArrowheads="1"/>
          </p:cNvSpPr>
          <p:nvPr/>
        </p:nvSpPr>
        <p:spPr bwMode="auto">
          <a:xfrm>
            <a:off x="8331200" y="5664200"/>
            <a:ext cx="457200" cy="2286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endParaRPr lang="en-US" altLang="en-US" sz="2400">
              <a:solidFill>
                <a:srgbClr val="000000"/>
              </a:solidFill>
              <a:latin typeface="Times New Roman" panose="02020603050405020304" pitchFamily="18" charset="0"/>
            </a:endParaRPr>
          </a:p>
        </p:txBody>
      </p:sp>
      <p:sp>
        <p:nvSpPr>
          <p:cNvPr id="213" name="Text Box 213"/>
          <p:cNvSpPr txBox="1">
            <a:spLocks noChangeArrowheads="1"/>
          </p:cNvSpPr>
          <p:nvPr/>
        </p:nvSpPr>
        <p:spPr bwMode="auto">
          <a:xfrm>
            <a:off x="8864600" y="5664200"/>
            <a:ext cx="1371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chemeClr val="tx2"/>
                </a:solidFill>
                <a:latin typeface="Arial" panose="020B0604020202020204" pitchFamily="34" charset="0"/>
              </a:rPr>
              <a:t>&gt;500</a:t>
            </a:r>
          </a:p>
        </p:txBody>
      </p:sp>
      <p:sp>
        <p:nvSpPr>
          <p:cNvPr id="214" name="Text Box 199"/>
          <p:cNvSpPr txBox="1">
            <a:spLocks noChangeArrowheads="1"/>
          </p:cNvSpPr>
          <p:nvPr/>
        </p:nvSpPr>
        <p:spPr bwMode="auto">
          <a:xfrm>
            <a:off x="6072188" y="4953000"/>
            <a:ext cx="457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600" b="1">
                <a:solidFill>
                  <a:srgbClr val="000000"/>
                </a:solidFill>
                <a:latin typeface="Arial" panose="020B0604020202020204" pitchFamily="34" charset="0"/>
              </a:rPr>
              <a:t>Ram-   sey</a:t>
            </a:r>
          </a:p>
        </p:txBody>
      </p:sp>
      <p:grpSp>
        <p:nvGrpSpPr>
          <p:cNvPr id="215" name="Group 214"/>
          <p:cNvGrpSpPr/>
          <p:nvPr/>
        </p:nvGrpSpPr>
        <p:grpSpPr>
          <a:xfrm>
            <a:off x="130175" y="6153151"/>
            <a:ext cx="2155825" cy="631000"/>
            <a:chOff x="130175" y="6153151"/>
            <a:chExt cx="2155825" cy="631000"/>
          </a:xfrm>
        </p:grpSpPr>
        <p:pic>
          <p:nvPicPr>
            <p:cNvPr id="216" name="Picture 13"/>
            <p:cNvPicPr>
              <a:picLocks noChangeAspect="1"/>
            </p:cNvPicPr>
            <p:nvPr/>
          </p:nvPicPr>
          <p:blipFill rotWithShape="1">
            <a:blip r:embed="rId3">
              <a:extLst>
                <a:ext uri="{28A0092B-C50C-407E-A947-70E740481C1C}">
                  <a14:useLocalDpi xmlns:a14="http://schemas.microsoft.com/office/drawing/2010/main" val="0"/>
                </a:ext>
              </a:extLst>
            </a:blip>
            <a:srcRect r="36034" b="7451"/>
            <a:stretch/>
          </p:blipFill>
          <p:spPr bwMode="auto">
            <a:xfrm>
              <a:off x="130175" y="6153151"/>
              <a:ext cx="21558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7" name="TextBox 216"/>
            <p:cNvSpPr txBox="1"/>
            <p:nvPr/>
          </p:nvSpPr>
          <p:spPr>
            <a:xfrm>
              <a:off x="130175" y="6553319"/>
              <a:ext cx="2155825" cy="230832"/>
            </a:xfrm>
            <a:prstGeom prst="rect">
              <a:avLst/>
            </a:prstGeom>
            <a:noFill/>
          </p:spPr>
          <p:txBody>
            <a:bodyPr wrap="square" rtlCol="0">
              <a:spAutoFit/>
            </a:bodyPr>
            <a:lstStyle/>
            <a:p>
              <a:r>
                <a:rPr lang="en-US" sz="900" dirty="0" smtClean="0">
                  <a:solidFill>
                    <a:schemeClr val="tx2"/>
                  </a:solidFill>
                </a:rPr>
                <a:t>Refugee and International Health Program</a:t>
              </a:r>
              <a:endParaRPr lang="en-US" sz="900" dirty="0">
                <a:solidFill>
                  <a:schemeClr val="tx2"/>
                </a:solidFill>
              </a:endParaRPr>
            </a:p>
          </p:txBody>
        </p:sp>
      </p:grpSp>
    </p:spTree>
    <p:extLst>
      <p:ext uri="{BB962C8B-B14F-4D97-AF65-F5344CB8AC3E}">
        <p14:creationId xmlns:p14="http://schemas.microsoft.com/office/powerpoint/2010/main" val="2100474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Primary Refugee Arrivals, </a:t>
            </a:r>
            <a:r>
              <a:rPr lang="en-US" sz="3200" dirty="0" smtClean="0"/>
              <a:t>Minnesota, </a:t>
            </a:r>
            <a:r>
              <a:rPr lang="en-US" sz="3200" dirty="0" smtClean="0"/>
              <a:t>2016</a:t>
            </a:r>
            <a:endParaRPr lang="en-US" sz="3200" dirty="0"/>
          </a:p>
        </p:txBody>
      </p:sp>
      <p:sp>
        <p:nvSpPr>
          <p:cNvPr id="5" name="Slide Number Placeholder 4"/>
          <p:cNvSpPr>
            <a:spLocks noGrp="1"/>
          </p:cNvSpPr>
          <p:nvPr>
            <p:ph type="sldNum" sz="quarter" idx="12"/>
          </p:nvPr>
        </p:nvSpPr>
        <p:spPr/>
        <p:txBody>
          <a:bodyPr/>
          <a:lstStyle/>
          <a:p>
            <a:fld id="{48F63A3B-78C7-47BE-AE5E-E10140E04643}" type="slidenum">
              <a:rPr lang="en-US" smtClean="0"/>
              <a:t>4</a:t>
            </a:fld>
            <a:endParaRPr lang="en-US" dirty="0"/>
          </a:p>
        </p:txBody>
      </p:sp>
      <p:sp>
        <p:nvSpPr>
          <p:cNvPr id="7" name="Text Box 5"/>
          <p:cNvSpPr txBox="1">
            <a:spLocks noChangeArrowheads="1"/>
          </p:cNvSpPr>
          <p:nvPr/>
        </p:nvSpPr>
        <p:spPr bwMode="auto">
          <a:xfrm>
            <a:off x="9744075" y="4113213"/>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2000" b="1" i="1" dirty="0">
                <a:solidFill>
                  <a:srgbClr val="000000"/>
                </a:solidFill>
              </a:rPr>
              <a:t>N=3,186</a:t>
            </a:r>
          </a:p>
        </p:txBody>
      </p:sp>
      <p:sp>
        <p:nvSpPr>
          <p:cNvPr id="8" name="Text Box 7"/>
          <p:cNvSpPr txBox="1">
            <a:spLocks noChangeArrowheads="1"/>
          </p:cNvSpPr>
          <p:nvPr/>
        </p:nvSpPr>
        <p:spPr bwMode="auto">
          <a:xfrm>
            <a:off x="6373813" y="5767388"/>
            <a:ext cx="5818187"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400" dirty="0">
                <a:solidFill>
                  <a:srgbClr val="000000"/>
                </a:solidFill>
              </a:rPr>
              <a:t>*“Other” Afghanistan, Belarus, Burundi, Cameroon, China, Rep. of Congo, Dominican Republic, Egypt, El Salvador, Eritrea, Guinea, Honduras, Iran, Kazakhstan, Kenya, Liberia, Mexico, Moldova, Russia, Sri Lanka, Sudan, Syria, Tanzania, Tibet, Togo, and Ukraine</a:t>
            </a:r>
          </a:p>
        </p:txBody>
      </p:sp>
      <p:grpSp>
        <p:nvGrpSpPr>
          <p:cNvPr id="9" name="Group 8"/>
          <p:cNvGrpSpPr/>
          <p:nvPr/>
        </p:nvGrpSpPr>
        <p:grpSpPr>
          <a:xfrm>
            <a:off x="130175" y="6153151"/>
            <a:ext cx="2155825" cy="631000"/>
            <a:chOff x="130175" y="6153151"/>
            <a:chExt cx="2155825" cy="631000"/>
          </a:xfrm>
        </p:grpSpPr>
        <p:pic>
          <p:nvPicPr>
            <p:cNvPr id="10" name="Picture 13"/>
            <p:cNvPicPr>
              <a:picLocks noChangeAspect="1"/>
            </p:cNvPicPr>
            <p:nvPr/>
          </p:nvPicPr>
          <p:blipFill rotWithShape="1">
            <a:blip r:embed="rId3">
              <a:extLst>
                <a:ext uri="{28A0092B-C50C-407E-A947-70E740481C1C}">
                  <a14:useLocalDpi xmlns:a14="http://schemas.microsoft.com/office/drawing/2010/main" val="0"/>
                </a:ext>
              </a:extLst>
            </a:blip>
            <a:srcRect r="36034" b="7451"/>
            <a:stretch/>
          </p:blipFill>
          <p:spPr bwMode="auto">
            <a:xfrm>
              <a:off x="130175" y="6153151"/>
              <a:ext cx="21558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30175" y="6553319"/>
              <a:ext cx="2155825" cy="230832"/>
            </a:xfrm>
            <a:prstGeom prst="rect">
              <a:avLst/>
            </a:prstGeom>
            <a:noFill/>
          </p:spPr>
          <p:txBody>
            <a:bodyPr wrap="square" rtlCol="0">
              <a:spAutoFit/>
            </a:bodyPr>
            <a:lstStyle/>
            <a:p>
              <a:r>
                <a:rPr lang="en-US" sz="900" dirty="0" smtClean="0">
                  <a:solidFill>
                    <a:schemeClr val="tx2"/>
                  </a:solidFill>
                </a:rPr>
                <a:t>Refugee and International Health Program</a:t>
              </a:r>
              <a:endParaRPr lang="en-US" sz="900" dirty="0">
                <a:solidFill>
                  <a:schemeClr val="tx2"/>
                </a:solidFill>
              </a:endParaRPr>
            </a:p>
          </p:txBody>
        </p:sp>
      </p:grpSp>
      <p:graphicFrame>
        <p:nvGraphicFramePr>
          <p:cNvPr id="3" name="Chart 10"/>
          <p:cNvGraphicFramePr>
            <a:graphicFrameLocks/>
          </p:cNvGraphicFramePr>
          <p:nvPr>
            <p:extLst>
              <p:ext uri="{D42A27DB-BD31-4B8C-83A1-F6EECF244321}">
                <p14:modId xmlns:p14="http://schemas.microsoft.com/office/powerpoint/2010/main" val="2850148219"/>
              </p:ext>
            </p:extLst>
          </p:nvPr>
        </p:nvGraphicFramePr>
        <p:xfrm>
          <a:off x="2498725" y="609600"/>
          <a:ext cx="7194550" cy="50752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21222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162"/>
            <a:ext cx="10515600" cy="914400"/>
          </a:xfrm>
        </p:spPr>
        <p:txBody>
          <a:bodyPr>
            <a:normAutofit/>
          </a:bodyPr>
          <a:lstStyle/>
          <a:p>
            <a:r>
              <a:rPr lang="en-US" sz="3200" dirty="0"/>
              <a:t>Country of Origin by County of Resettlement, </a:t>
            </a:r>
            <a:r>
              <a:rPr lang="en-US" sz="3200" dirty="0" smtClean="0"/>
              <a:t>2016</a:t>
            </a:r>
            <a:endParaRPr lang="en-US" sz="3200" dirty="0"/>
          </a:p>
        </p:txBody>
      </p:sp>
      <p:sp>
        <p:nvSpPr>
          <p:cNvPr id="5" name="Slide Number Placeholder 4"/>
          <p:cNvSpPr>
            <a:spLocks noGrp="1"/>
          </p:cNvSpPr>
          <p:nvPr>
            <p:ph type="sldNum" sz="quarter" idx="12"/>
          </p:nvPr>
        </p:nvSpPr>
        <p:spPr/>
        <p:txBody>
          <a:bodyPr/>
          <a:lstStyle/>
          <a:p>
            <a:fld id="{48F63A3B-78C7-47BE-AE5E-E10140E04643}" type="slidenum">
              <a:rPr lang="en-US" smtClean="0"/>
              <a:t>5</a:t>
            </a:fld>
            <a:endParaRPr lang="en-US" dirty="0"/>
          </a:p>
        </p:txBody>
      </p:sp>
      <p:graphicFrame>
        <p:nvGraphicFramePr>
          <p:cNvPr id="6" name="Object 3"/>
          <p:cNvGraphicFramePr>
            <a:graphicFrameLocks noChangeAspect="1"/>
          </p:cNvGraphicFramePr>
          <p:nvPr>
            <p:extLst>
              <p:ext uri="{D42A27DB-BD31-4B8C-83A1-F6EECF244321}">
                <p14:modId xmlns:p14="http://schemas.microsoft.com/office/powerpoint/2010/main" val="2824557271"/>
              </p:ext>
            </p:extLst>
          </p:nvPr>
        </p:nvGraphicFramePr>
        <p:xfrm>
          <a:off x="6057900" y="830262"/>
          <a:ext cx="4279900" cy="2984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4"/>
          <p:cNvGraphicFramePr>
            <a:graphicFrameLocks noChangeAspect="1"/>
          </p:cNvGraphicFramePr>
          <p:nvPr>
            <p:extLst>
              <p:ext uri="{D42A27DB-BD31-4B8C-83A1-F6EECF244321}">
                <p14:modId xmlns:p14="http://schemas.microsoft.com/office/powerpoint/2010/main" val="3428141730"/>
              </p:ext>
            </p:extLst>
          </p:nvPr>
        </p:nvGraphicFramePr>
        <p:xfrm>
          <a:off x="2100263" y="825500"/>
          <a:ext cx="3946525" cy="29940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Object 5"/>
          <p:cNvGraphicFramePr>
            <a:graphicFrameLocks noChangeAspect="1"/>
          </p:cNvGraphicFramePr>
          <p:nvPr>
            <p:extLst>
              <p:ext uri="{D42A27DB-BD31-4B8C-83A1-F6EECF244321}">
                <p14:modId xmlns:p14="http://schemas.microsoft.com/office/powerpoint/2010/main" val="635023299"/>
              </p:ext>
            </p:extLst>
          </p:nvPr>
        </p:nvGraphicFramePr>
        <p:xfrm>
          <a:off x="2092325" y="3670300"/>
          <a:ext cx="3879850" cy="26797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Object 6"/>
          <p:cNvGraphicFramePr>
            <a:graphicFrameLocks noChangeAspect="1"/>
          </p:cNvGraphicFramePr>
          <p:nvPr>
            <p:extLst>
              <p:ext uri="{D42A27DB-BD31-4B8C-83A1-F6EECF244321}">
                <p14:modId xmlns:p14="http://schemas.microsoft.com/office/powerpoint/2010/main" val="2715378598"/>
              </p:ext>
            </p:extLst>
          </p:nvPr>
        </p:nvGraphicFramePr>
        <p:xfrm>
          <a:off x="6229350" y="3725862"/>
          <a:ext cx="4108450" cy="2814638"/>
        </p:xfrm>
        <a:graphic>
          <a:graphicData uri="http://schemas.openxmlformats.org/drawingml/2006/chart">
            <c:chart xmlns:c="http://schemas.openxmlformats.org/drawingml/2006/chart" xmlns:r="http://schemas.openxmlformats.org/officeDocument/2006/relationships" r:id="rId6"/>
          </a:graphicData>
        </a:graphic>
      </p:graphicFrame>
      <p:sp>
        <p:nvSpPr>
          <p:cNvPr id="12" name="Text Box 8"/>
          <p:cNvSpPr txBox="1">
            <a:spLocks noChangeArrowheads="1"/>
          </p:cNvSpPr>
          <p:nvPr/>
        </p:nvSpPr>
        <p:spPr bwMode="auto">
          <a:xfrm>
            <a:off x="9207500" y="3433762"/>
            <a:ext cx="914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200" b="1">
                <a:solidFill>
                  <a:srgbClr val="000000"/>
                </a:solidFill>
                <a:latin typeface="Calibri" panose="020F0502020204030204" pitchFamily="34" charset="0"/>
              </a:rPr>
              <a:t>N=631</a:t>
            </a:r>
          </a:p>
        </p:txBody>
      </p:sp>
      <p:sp>
        <p:nvSpPr>
          <p:cNvPr id="13" name="Text Box 9"/>
          <p:cNvSpPr txBox="1">
            <a:spLocks noChangeArrowheads="1"/>
          </p:cNvSpPr>
          <p:nvPr/>
        </p:nvSpPr>
        <p:spPr bwMode="auto">
          <a:xfrm>
            <a:off x="4787900" y="3433762"/>
            <a:ext cx="838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200" b="1">
                <a:solidFill>
                  <a:srgbClr val="000000"/>
                </a:solidFill>
                <a:latin typeface="Calibri" panose="020F0502020204030204" pitchFamily="34" charset="0"/>
              </a:rPr>
              <a:t>N=1,467</a:t>
            </a:r>
          </a:p>
        </p:txBody>
      </p:sp>
      <p:sp>
        <p:nvSpPr>
          <p:cNvPr id="14" name="Text Box 10"/>
          <p:cNvSpPr txBox="1">
            <a:spLocks noChangeArrowheads="1"/>
          </p:cNvSpPr>
          <p:nvPr/>
        </p:nvSpPr>
        <p:spPr bwMode="auto">
          <a:xfrm>
            <a:off x="5170488" y="6015037"/>
            <a:ext cx="838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200" b="1">
                <a:solidFill>
                  <a:srgbClr val="000000"/>
                </a:solidFill>
                <a:latin typeface="Calibri" panose="020F0502020204030204" pitchFamily="34" charset="0"/>
              </a:rPr>
              <a:t>N=281</a:t>
            </a:r>
          </a:p>
        </p:txBody>
      </p:sp>
      <p:sp>
        <p:nvSpPr>
          <p:cNvPr id="15" name="Text Box 11"/>
          <p:cNvSpPr txBox="1">
            <a:spLocks noChangeArrowheads="1"/>
          </p:cNvSpPr>
          <p:nvPr/>
        </p:nvSpPr>
        <p:spPr bwMode="auto">
          <a:xfrm>
            <a:off x="9359900" y="6405562"/>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endParaRPr lang="en-US" altLang="en-US" sz="1200">
              <a:solidFill>
                <a:srgbClr val="000000"/>
              </a:solidFill>
            </a:endParaRPr>
          </a:p>
        </p:txBody>
      </p:sp>
      <p:sp>
        <p:nvSpPr>
          <p:cNvPr id="16" name="Text Box 12"/>
          <p:cNvSpPr txBox="1">
            <a:spLocks noChangeArrowheads="1"/>
          </p:cNvSpPr>
          <p:nvPr/>
        </p:nvSpPr>
        <p:spPr bwMode="auto">
          <a:xfrm>
            <a:off x="9505950" y="6213475"/>
            <a:ext cx="914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200" b="1">
                <a:solidFill>
                  <a:srgbClr val="000000"/>
                </a:solidFill>
                <a:latin typeface="Calibri" panose="020F0502020204030204" pitchFamily="34" charset="0"/>
              </a:rPr>
              <a:t>N=192</a:t>
            </a:r>
          </a:p>
        </p:txBody>
      </p:sp>
      <p:sp>
        <p:nvSpPr>
          <p:cNvPr id="17" name="TextBox 13"/>
          <p:cNvSpPr txBox="1">
            <a:spLocks noChangeArrowheads="1"/>
          </p:cNvSpPr>
          <p:nvPr/>
        </p:nvSpPr>
        <p:spPr bwMode="auto">
          <a:xfrm>
            <a:off x="8894763" y="6640512"/>
            <a:ext cx="18367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100">
                <a:solidFill>
                  <a:srgbClr val="FFFFFF"/>
                </a:solidFill>
                <a:latin typeface="Calibri" panose="020F0502020204030204" pitchFamily="34" charset="0"/>
              </a:rPr>
              <a:t>*2015 data are preliminary</a:t>
            </a:r>
          </a:p>
        </p:txBody>
      </p:sp>
      <p:grpSp>
        <p:nvGrpSpPr>
          <p:cNvPr id="20" name="Group 19"/>
          <p:cNvGrpSpPr/>
          <p:nvPr/>
        </p:nvGrpSpPr>
        <p:grpSpPr>
          <a:xfrm>
            <a:off x="130175" y="6153151"/>
            <a:ext cx="2155825" cy="631000"/>
            <a:chOff x="130175" y="6153151"/>
            <a:chExt cx="2155825" cy="631000"/>
          </a:xfrm>
        </p:grpSpPr>
        <p:pic>
          <p:nvPicPr>
            <p:cNvPr id="21" name="Picture 13"/>
            <p:cNvPicPr>
              <a:picLocks noChangeAspect="1"/>
            </p:cNvPicPr>
            <p:nvPr/>
          </p:nvPicPr>
          <p:blipFill rotWithShape="1">
            <a:blip r:embed="rId7">
              <a:extLst>
                <a:ext uri="{28A0092B-C50C-407E-A947-70E740481C1C}">
                  <a14:useLocalDpi xmlns:a14="http://schemas.microsoft.com/office/drawing/2010/main" val="0"/>
                </a:ext>
              </a:extLst>
            </a:blip>
            <a:srcRect r="36034" b="7451"/>
            <a:stretch/>
          </p:blipFill>
          <p:spPr bwMode="auto">
            <a:xfrm>
              <a:off x="130175" y="6153151"/>
              <a:ext cx="21558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21"/>
            <p:cNvSpPr txBox="1"/>
            <p:nvPr/>
          </p:nvSpPr>
          <p:spPr>
            <a:xfrm>
              <a:off x="130175" y="6553319"/>
              <a:ext cx="2155825" cy="230832"/>
            </a:xfrm>
            <a:prstGeom prst="rect">
              <a:avLst/>
            </a:prstGeom>
            <a:noFill/>
          </p:spPr>
          <p:txBody>
            <a:bodyPr wrap="square" rtlCol="0">
              <a:spAutoFit/>
            </a:bodyPr>
            <a:lstStyle/>
            <a:p>
              <a:r>
                <a:rPr lang="en-US" sz="900" dirty="0" smtClean="0">
                  <a:solidFill>
                    <a:schemeClr val="tx2"/>
                  </a:solidFill>
                </a:rPr>
                <a:t>Refugee and International Health Program</a:t>
              </a:r>
              <a:endParaRPr lang="en-US" sz="900" dirty="0">
                <a:solidFill>
                  <a:schemeClr val="tx2"/>
                </a:solidFill>
              </a:endParaRPr>
            </a:p>
          </p:txBody>
        </p:sp>
      </p:grpSp>
    </p:spTree>
    <p:extLst>
      <p:ext uri="{BB962C8B-B14F-4D97-AF65-F5344CB8AC3E}">
        <p14:creationId xmlns:p14="http://schemas.microsoft.com/office/powerpoint/2010/main" val="2046780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Screened in Minnesota, </a:t>
            </a:r>
            <a:br>
              <a:rPr lang="en-US" dirty="0"/>
            </a:br>
            <a:r>
              <a:rPr lang="en-US" dirty="0"/>
              <a:t>2006 –2016</a:t>
            </a:r>
          </a:p>
        </p:txBody>
      </p:sp>
      <p:sp>
        <p:nvSpPr>
          <p:cNvPr id="5" name="Slide Number Placeholder 4"/>
          <p:cNvSpPr>
            <a:spLocks noGrp="1"/>
          </p:cNvSpPr>
          <p:nvPr>
            <p:ph type="sldNum" sz="quarter" idx="12"/>
          </p:nvPr>
        </p:nvSpPr>
        <p:spPr/>
        <p:txBody>
          <a:bodyPr/>
          <a:lstStyle/>
          <a:p>
            <a:fld id="{48F63A3B-78C7-47BE-AE5E-E10140E04643}" type="slidenum">
              <a:rPr lang="en-US" smtClean="0"/>
              <a:t>6</a:t>
            </a:fld>
            <a:endParaRPr lang="en-US" dirty="0"/>
          </a:p>
        </p:txBody>
      </p:sp>
      <p:graphicFrame>
        <p:nvGraphicFramePr>
          <p:cNvPr id="3" name="Content Placeholder 7"/>
          <p:cNvGraphicFramePr>
            <a:graphicFrameLocks/>
          </p:cNvGraphicFramePr>
          <p:nvPr>
            <p:extLst>
              <p:ext uri="{D42A27DB-BD31-4B8C-83A1-F6EECF244321}">
                <p14:modId xmlns:p14="http://schemas.microsoft.com/office/powerpoint/2010/main" val="4200722549"/>
              </p:ext>
            </p:extLst>
          </p:nvPr>
        </p:nvGraphicFramePr>
        <p:xfrm>
          <a:off x="889000" y="1117600"/>
          <a:ext cx="10414000" cy="465613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8"/>
          <p:cNvSpPr txBox="1">
            <a:spLocks noChangeArrowheads="1"/>
          </p:cNvSpPr>
          <p:nvPr/>
        </p:nvSpPr>
        <p:spPr bwMode="auto">
          <a:xfrm>
            <a:off x="3215036" y="5824537"/>
            <a:ext cx="565785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563"/>
              </a:spcBef>
              <a:buFont typeface="Arial" panose="020B0604020202020204" pitchFamily="34" charset="0"/>
              <a:buChar char="•"/>
              <a:defRPr sz="1500">
                <a:solidFill>
                  <a:schemeClr val="tx1"/>
                </a:solidFill>
                <a:latin typeface="Calibri" panose="020F0502020204030204" pitchFamily="34" charset="0"/>
              </a:defRPr>
            </a:lvl1pPr>
            <a:lvl2pPr marL="742950" indent="-285750">
              <a:lnSpc>
                <a:spcPct val="90000"/>
              </a:lnSpc>
              <a:spcBef>
                <a:spcPts val="275"/>
              </a:spcBef>
              <a:buFont typeface="Arial" panose="020B0604020202020204" pitchFamily="34" charset="0"/>
              <a:buChar char="•"/>
              <a:defRPr sz="1300">
                <a:solidFill>
                  <a:schemeClr val="tx1"/>
                </a:solidFill>
                <a:latin typeface="Calibri" panose="020F0502020204030204" pitchFamily="34" charset="0"/>
              </a:defRPr>
            </a:lvl2pPr>
            <a:lvl3pPr marL="1143000" indent="-228600">
              <a:lnSpc>
                <a:spcPct val="90000"/>
              </a:lnSpc>
              <a:spcBef>
                <a:spcPts val="275"/>
              </a:spcBef>
              <a:buFont typeface="Arial" panose="020B0604020202020204" pitchFamily="34" charset="0"/>
              <a:buChar char="•"/>
              <a:defRPr sz="1100">
                <a:solidFill>
                  <a:schemeClr val="tx1"/>
                </a:solidFill>
                <a:latin typeface="Calibri" panose="020F0502020204030204" pitchFamily="34" charset="0"/>
              </a:defRPr>
            </a:lvl3pPr>
            <a:lvl4pPr marL="1600200" indent="-228600">
              <a:lnSpc>
                <a:spcPct val="90000"/>
              </a:lnSpc>
              <a:spcBef>
                <a:spcPts val="275"/>
              </a:spcBef>
              <a:buFont typeface="Arial" panose="020B0604020202020204" pitchFamily="34" charset="0"/>
              <a:buChar char="•"/>
              <a:defRPr sz="1000">
                <a:solidFill>
                  <a:schemeClr val="tx1"/>
                </a:solidFill>
                <a:latin typeface="Calibri" panose="020F0502020204030204" pitchFamily="34" charset="0"/>
              </a:defRPr>
            </a:lvl4pPr>
            <a:lvl5pPr marL="2057400" indent="-228600">
              <a:lnSpc>
                <a:spcPct val="90000"/>
              </a:lnSpc>
              <a:spcBef>
                <a:spcPts val="275"/>
              </a:spcBef>
              <a:buFont typeface="Arial" panose="020B0604020202020204" pitchFamily="34" charset="0"/>
              <a:buChar char="•"/>
              <a:defRPr sz="1000">
                <a:solidFill>
                  <a:schemeClr val="tx1"/>
                </a:solidFill>
                <a:latin typeface="Calibri" panose="020F0502020204030204" pitchFamily="34" charset="0"/>
              </a:defRPr>
            </a:lvl5pPr>
            <a:lvl6pPr marL="2514600" indent="-228600" fontAlgn="base">
              <a:lnSpc>
                <a:spcPct val="90000"/>
              </a:lnSpc>
              <a:spcBef>
                <a:spcPts val="275"/>
              </a:spcBef>
              <a:spcAft>
                <a:spcPct val="0"/>
              </a:spcAft>
              <a:buFont typeface="Arial" panose="020B0604020202020204" pitchFamily="34" charset="0"/>
              <a:buChar char="•"/>
              <a:defRPr sz="1000">
                <a:solidFill>
                  <a:schemeClr val="tx1"/>
                </a:solidFill>
                <a:latin typeface="Calibri" panose="020F0502020204030204" pitchFamily="34" charset="0"/>
              </a:defRPr>
            </a:lvl6pPr>
            <a:lvl7pPr marL="2971800" indent="-228600" fontAlgn="base">
              <a:lnSpc>
                <a:spcPct val="90000"/>
              </a:lnSpc>
              <a:spcBef>
                <a:spcPts val="275"/>
              </a:spcBef>
              <a:spcAft>
                <a:spcPct val="0"/>
              </a:spcAft>
              <a:buFont typeface="Arial" panose="020B0604020202020204" pitchFamily="34" charset="0"/>
              <a:buChar char="•"/>
              <a:defRPr sz="1000">
                <a:solidFill>
                  <a:schemeClr val="tx1"/>
                </a:solidFill>
                <a:latin typeface="Calibri" panose="020F0502020204030204" pitchFamily="34" charset="0"/>
              </a:defRPr>
            </a:lvl7pPr>
            <a:lvl8pPr marL="3429000" indent="-228600" fontAlgn="base">
              <a:lnSpc>
                <a:spcPct val="90000"/>
              </a:lnSpc>
              <a:spcBef>
                <a:spcPts val="275"/>
              </a:spcBef>
              <a:spcAft>
                <a:spcPct val="0"/>
              </a:spcAft>
              <a:buFont typeface="Arial" panose="020B0604020202020204" pitchFamily="34" charset="0"/>
              <a:buChar char="•"/>
              <a:defRPr sz="1000">
                <a:solidFill>
                  <a:schemeClr val="tx1"/>
                </a:solidFill>
                <a:latin typeface="Calibri" panose="020F0502020204030204" pitchFamily="34" charset="0"/>
              </a:defRPr>
            </a:lvl8pPr>
            <a:lvl9pPr marL="3886200" indent="-228600" fontAlgn="base">
              <a:lnSpc>
                <a:spcPct val="90000"/>
              </a:lnSpc>
              <a:spcBef>
                <a:spcPts val="275"/>
              </a:spcBef>
              <a:spcAft>
                <a:spcPct val="0"/>
              </a:spcAft>
              <a:buFont typeface="Arial" panose="020B0604020202020204" pitchFamily="34" charset="0"/>
              <a:buChar char="•"/>
              <a:defRPr sz="10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dirty="0">
                <a:solidFill>
                  <a:srgbClr val="000000"/>
                </a:solidFill>
              </a:rPr>
              <a:t>Ineligible if moved out of state or to an unknown destination, no insurance, unable to locate or died before screening</a:t>
            </a:r>
          </a:p>
          <a:p>
            <a:pPr algn="ctr" eaLnBrk="1" hangingPunct="1">
              <a:lnSpc>
                <a:spcPct val="100000"/>
              </a:lnSpc>
              <a:spcBef>
                <a:spcPct val="50000"/>
              </a:spcBef>
              <a:buFontTx/>
              <a:buNone/>
            </a:pPr>
            <a:endParaRPr lang="en-US" altLang="en-US" sz="1200" b="1" dirty="0">
              <a:solidFill>
                <a:srgbClr val="000000"/>
              </a:solidFill>
            </a:endParaRPr>
          </a:p>
        </p:txBody>
      </p:sp>
      <p:grpSp>
        <p:nvGrpSpPr>
          <p:cNvPr id="13" name="Group 12"/>
          <p:cNvGrpSpPr/>
          <p:nvPr/>
        </p:nvGrpSpPr>
        <p:grpSpPr>
          <a:xfrm>
            <a:off x="130175" y="6153151"/>
            <a:ext cx="2155825" cy="631000"/>
            <a:chOff x="130175" y="6153151"/>
            <a:chExt cx="2155825" cy="631000"/>
          </a:xfrm>
        </p:grpSpPr>
        <p:pic>
          <p:nvPicPr>
            <p:cNvPr id="10" name="Picture 13"/>
            <p:cNvPicPr>
              <a:picLocks noChangeAspect="1"/>
            </p:cNvPicPr>
            <p:nvPr/>
          </p:nvPicPr>
          <p:blipFill rotWithShape="1">
            <a:blip r:embed="rId4">
              <a:extLst>
                <a:ext uri="{28A0092B-C50C-407E-A947-70E740481C1C}">
                  <a14:useLocalDpi xmlns:a14="http://schemas.microsoft.com/office/drawing/2010/main" val="0"/>
                </a:ext>
              </a:extLst>
            </a:blip>
            <a:srcRect r="36034" b="7451"/>
            <a:stretch/>
          </p:blipFill>
          <p:spPr bwMode="auto">
            <a:xfrm>
              <a:off x="130175" y="6153151"/>
              <a:ext cx="21558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130175" y="6553319"/>
              <a:ext cx="2155825" cy="230832"/>
            </a:xfrm>
            <a:prstGeom prst="rect">
              <a:avLst/>
            </a:prstGeom>
            <a:noFill/>
          </p:spPr>
          <p:txBody>
            <a:bodyPr wrap="square" rtlCol="0">
              <a:spAutoFit/>
            </a:bodyPr>
            <a:lstStyle/>
            <a:p>
              <a:r>
                <a:rPr lang="en-US" sz="900" dirty="0" smtClean="0">
                  <a:solidFill>
                    <a:schemeClr val="tx2"/>
                  </a:solidFill>
                </a:rPr>
                <a:t>Refugee and International Health Program</a:t>
              </a:r>
              <a:endParaRPr lang="en-US" sz="900" dirty="0">
                <a:solidFill>
                  <a:schemeClr val="tx2"/>
                </a:solidFill>
              </a:endParaRPr>
            </a:p>
          </p:txBody>
        </p:sp>
      </p:grpSp>
      <p:sp>
        <p:nvSpPr>
          <p:cNvPr id="9" name="Rectangle 4"/>
          <p:cNvSpPr>
            <a:spLocks noChangeArrowheads="1"/>
          </p:cNvSpPr>
          <p:nvPr/>
        </p:nvSpPr>
        <p:spPr bwMode="auto">
          <a:xfrm>
            <a:off x="2014886" y="3653675"/>
            <a:ext cx="6858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563"/>
              </a:spcBef>
              <a:buFont typeface="Arial" panose="020B0604020202020204" pitchFamily="34" charset="0"/>
              <a:buChar char="•"/>
              <a:defRPr sz="1500">
                <a:solidFill>
                  <a:schemeClr val="tx1"/>
                </a:solidFill>
                <a:latin typeface="Calibri" panose="020F0502020204030204" pitchFamily="34" charset="0"/>
              </a:defRPr>
            </a:lvl1pPr>
            <a:lvl2pPr marL="742950" indent="-285750">
              <a:lnSpc>
                <a:spcPct val="90000"/>
              </a:lnSpc>
              <a:spcBef>
                <a:spcPts val="275"/>
              </a:spcBef>
              <a:buFont typeface="Arial" panose="020B0604020202020204" pitchFamily="34" charset="0"/>
              <a:buChar char="•"/>
              <a:defRPr sz="1300">
                <a:solidFill>
                  <a:schemeClr val="tx1"/>
                </a:solidFill>
                <a:latin typeface="Calibri" panose="020F0502020204030204" pitchFamily="34" charset="0"/>
              </a:defRPr>
            </a:lvl2pPr>
            <a:lvl3pPr marL="1143000" indent="-228600">
              <a:lnSpc>
                <a:spcPct val="90000"/>
              </a:lnSpc>
              <a:spcBef>
                <a:spcPts val="275"/>
              </a:spcBef>
              <a:buFont typeface="Arial" panose="020B0604020202020204" pitchFamily="34" charset="0"/>
              <a:buChar char="•"/>
              <a:defRPr sz="1100">
                <a:solidFill>
                  <a:schemeClr val="tx1"/>
                </a:solidFill>
                <a:latin typeface="Calibri" panose="020F0502020204030204" pitchFamily="34" charset="0"/>
              </a:defRPr>
            </a:lvl3pPr>
            <a:lvl4pPr marL="1600200" indent="-228600">
              <a:lnSpc>
                <a:spcPct val="90000"/>
              </a:lnSpc>
              <a:spcBef>
                <a:spcPts val="275"/>
              </a:spcBef>
              <a:buFont typeface="Arial" panose="020B0604020202020204" pitchFamily="34" charset="0"/>
              <a:buChar char="•"/>
              <a:defRPr sz="1000">
                <a:solidFill>
                  <a:schemeClr val="tx1"/>
                </a:solidFill>
                <a:latin typeface="Calibri" panose="020F0502020204030204" pitchFamily="34" charset="0"/>
              </a:defRPr>
            </a:lvl4pPr>
            <a:lvl5pPr marL="2057400" indent="-228600">
              <a:lnSpc>
                <a:spcPct val="90000"/>
              </a:lnSpc>
              <a:spcBef>
                <a:spcPts val="275"/>
              </a:spcBef>
              <a:buFont typeface="Arial" panose="020B0604020202020204" pitchFamily="34" charset="0"/>
              <a:buChar char="•"/>
              <a:defRPr sz="1000">
                <a:solidFill>
                  <a:schemeClr val="tx1"/>
                </a:solidFill>
                <a:latin typeface="Calibri" panose="020F0502020204030204" pitchFamily="34" charset="0"/>
              </a:defRPr>
            </a:lvl5pPr>
            <a:lvl6pPr marL="2514600" indent="-228600" eaLnBrk="0" fontAlgn="base" hangingPunct="0">
              <a:lnSpc>
                <a:spcPct val="90000"/>
              </a:lnSpc>
              <a:spcBef>
                <a:spcPts val="275"/>
              </a:spcBef>
              <a:spcAft>
                <a:spcPct val="0"/>
              </a:spcAft>
              <a:buFont typeface="Arial" panose="020B0604020202020204" pitchFamily="34" charset="0"/>
              <a:buChar char="•"/>
              <a:defRPr sz="1000">
                <a:solidFill>
                  <a:schemeClr val="tx1"/>
                </a:solidFill>
                <a:latin typeface="Calibri" panose="020F0502020204030204" pitchFamily="34" charset="0"/>
              </a:defRPr>
            </a:lvl6pPr>
            <a:lvl7pPr marL="2971800" indent="-228600" eaLnBrk="0" fontAlgn="base" hangingPunct="0">
              <a:lnSpc>
                <a:spcPct val="90000"/>
              </a:lnSpc>
              <a:spcBef>
                <a:spcPts val="275"/>
              </a:spcBef>
              <a:spcAft>
                <a:spcPct val="0"/>
              </a:spcAft>
              <a:buFont typeface="Arial" panose="020B0604020202020204" pitchFamily="34" charset="0"/>
              <a:buChar char="•"/>
              <a:defRPr sz="1000">
                <a:solidFill>
                  <a:schemeClr val="tx1"/>
                </a:solidFill>
                <a:latin typeface="Calibri" panose="020F0502020204030204" pitchFamily="34" charset="0"/>
              </a:defRPr>
            </a:lvl7pPr>
            <a:lvl8pPr marL="3429000" indent="-228600" eaLnBrk="0" fontAlgn="base" hangingPunct="0">
              <a:lnSpc>
                <a:spcPct val="90000"/>
              </a:lnSpc>
              <a:spcBef>
                <a:spcPts val="275"/>
              </a:spcBef>
              <a:spcAft>
                <a:spcPct val="0"/>
              </a:spcAft>
              <a:buFont typeface="Arial" panose="020B0604020202020204" pitchFamily="34" charset="0"/>
              <a:buChar char="•"/>
              <a:defRPr sz="1000">
                <a:solidFill>
                  <a:schemeClr val="tx1"/>
                </a:solidFill>
                <a:latin typeface="Calibri" panose="020F0502020204030204" pitchFamily="34" charset="0"/>
              </a:defRPr>
            </a:lvl8pPr>
            <a:lvl9pPr marL="3886200" indent="-228600" eaLnBrk="0" fontAlgn="base" hangingPunct="0">
              <a:lnSpc>
                <a:spcPct val="90000"/>
              </a:lnSpc>
              <a:spcBef>
                <a:spcPts val="275"/>
              </a:spcBef>
              <a:spcAft>
                <a:spcPct val="0"/>
              </a:spcAft>
              <a:buFont typeface="Arial" panose="020B0604020202020204" pitchFamily="34" charset="0"/>
              <a:buChar char="•"/>
              <a:defRPr sz="1000">
                <a:solidFill>
                  <a:schemeClr val="tx1"/>
                </a:solidFill>
                <a:latin typeface="Calibri" panose="020F0502020204030204" pitchFamily="34" charset="0"/>
              </a:defRPr>
            </a:lvl9pPr>
          </a:lstStyle>
          <a:p>
            <a:pPr eaLnBrk="1" hangingPunct="1">
              <a:lnSpc>
                <a:spcPct val="100000"/>
              </a:lnSpc>
              <a:spcBef>
                <a:spcPct val="0"/>
              </a:spcBef>
              <a:buFontTx/>
              <a:buNone/>
            </a:pPr>
            <a:endParaRPr lang="en-US" altLang="en-US" sz="2000">
              <a:solidFill>
                <a:srgbClr val="000000"/>
              </a:solidFill>
              <a:latin typeface="+mn-lt"/>
            </a:endParaRPr>
          </a:p>
        </p:txBody>
      </p:sp>
      <p:sp>
        <p:nvSpPr>
          <p:cNvPr id="11" name="Text Box 12"/>
          <p:cNvSpPr txBox="1">
            <a:spLocks noChangeArrowheads="1"/>
          </p:cNvSpPr>
          <p:nvPr/>
        </p:nvSpPr>
        <p:spPr bwMode="auto">
          <a:xfrm>
            <a:off x="10493017" y="4164849"/>
            <a:ext cx="461963" cy="195263"/>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99%</a:t>
            </a:r>
            <a:endParaRPr lang="en-US" dirty="0">
              <a:solidFill>
                <a:prstClr val="black"/>
              </a:solidFill>
            </a:endParaRPr>
          </a:p>
        </p:txBody>
      </p:sp>
      <p:sp>
        <p:nvSpPr>
          <p:cNvPr id="14" name="Text Box 12"/>
          <p:cNvSpPr txBox="1">
            <a:spLocks noChangeArrowheads="1"/>
          </p:cNvSpPr>
          <p:nvPr/>
        </p:nvSpPr>
        <p:spPr bwMode="auto">
          <a:xfrm>
            <a:off x="9633822" y="4178509"/>
            <a:ext cx="460375" cy="195262"/>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99%</a:t>
            </a:r>
            <a:endParaRPr lang="en-US" dirty="0">
              <a:solidFill>
                <a:prstClr val="black"/>
              </a:solidFill>
            </a:endParaRPr>
          </a:p>
        </p:txBody>
      </p:sp>
      <p:sp>
        <p:nvSpPr>
          <p:cNvPr id="15" name="Text Box 12"/>
          <p:cNvSpPr txBox="1">
            <a:spLocks noChangeArrowheads="1"/>
          </p:cNvSpPr>
          <p:nvPr/>
        </p:nvSpPr>
        <p:spPr bwMode="auto">
          <a:xfrm>
            <a:off x="8738827" y="4178509"/>
            <a:ext cx="460375" cy="195262"/>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99%</a:t>
            </a:r>
            <a:endParaRPr lang="en-US" dirty="0">
              <a:solidFill>
                <a:prstClr val="black"/>
              </a:solidFill>
            </a:endParaRPr>
          </a:p>
        </p:txBody>
      </p:sp>
      <p:sp>
        <p:nvSpPr>
          <p:cNvPr id="16" name="Text Box 12"/>
          <p:cNvSpPr txBox="1">
            <a:spLocks noChangeArrowheads="1"/>
          </p:cNvSpPr>
          <p:nvPr/>
        </p:nvSpPr>
        <p:spPr bwMode="auto">
          <a:xfrm>
            <a:off x="7843833" y="4190458"/>
            <a:ext cx="460375" cy="196850"/>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98%</a:t>
            </a:r>
            <a:endParaRPr lang="en-US" dirty="0">
              <a:solidFill>
                <a:prstClr val="black"/>
              </a:solidFill>
            </a:endParaRPr>
          </a:p>
        </p:txBody>
      </p:sp>
      <p:sp>
        <p:nvSpPr>
          <p:cNvPr id="17" name="Text Box 12"/>
          <p:cNvSpPr txBox="1">
            <a:spLocks noChangeArrowheads="1"/>
          </p:cNvSpPr>
          <p:nvPr/>
        </p:nvSpPr>
        <p:spPr bwMode="auto">
          <a:xfrm>
            <a:off x="6966738" y="4178508"/>
            <a:ext cx="460375" cy="195263"/>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99%</a:t>
            </a:r>
            <a:endParaRPr lang="en-US" dirty="0">
              <a:solidFill>
                <a:prstClr val="black"/>
              </a:solidFill>
            </a:endParaRPr>
          </a:p>
        </p:txBody>
      </p:sp>
      <p:sp>
        <p:nvSpPr>
          <p:cNvPr id="18" name="Text Box 12"/>
          <p:cNvSpPr txBox="1">
            <a:spLocks noChangeArrowheads="1"/>
          </p:cNvSpPr>
          <p:nvPr/>
        </p:nvSpPr>
        <p:spPr bwMode="auto">
          <a:xfrm>
            <a:off x="6109483" y="4164849"/>
            <a:ext cx="460375" cy="195263"/>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99%</a:t>
            </a:r>
            <a:endParaRPr lang="en-US" dirty="0">
              <a:solidFill>
                <a:prstClr val="black"/>
              </a:solidFill>
            </a:endParaRPr>
          </a:p>
        </p:txBody>
      </p:sp>
      <p:sp>
        <p:nvSpPr>
          <p:cNvPr id="19" name="Text Box 12"/>
          <p:cNvSpPr txBox="1">
            <a:spLocks noChangeArrowheads="1"/>
          </p:cNvSpPr>
          <p:nvPr/>
        </p:nvSpPr>
        <p:spPr bwMode="auto">
          <a:xfrm>
            <a:off x="5227182" y="4190458"/>
            <a:ext cx="460375" cy="195263"/>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99%</a:t>
            </a:r>
            <a:endParaRPr lang="en-US" dirty="0">
              <a:solidFill>
                <a:prstClr val="black"/>
              </a:solidFill>
            </a:endParaRPr>
          </a:p>
        </p:txBody>
      </p:sp>
      <p:sp>
        <p:nvSpPr>
          <p:cNvPr id="20" name="Text Box 12"/>
          <p:cNvSpPr txBox="1">
            <a:spLocks noChangeArrowheads="1"/>
          </p:cNvSpPr>
          <p:nvPr/>
        </p:nvSpPr>
        <p:spPr bwMode="auto">
          <a:xfrm>
            <a:off x="4332278" y="4366463"/>
            <a:ext cx="461963" cy="195263"/>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97%</a:t>
            </a:r>
            <a:endParaRPr lang="en-US" dirty="0">
              <a:solidFill>
                <a:prstClr val="black"/>
              </a:solidFill>
            </a:endParaRPr>
          </a:p>
        </p:txBody>
      </p:sp>
      <p:sp>
        <p:nvSpPr>
          <p:cNvPr id="21" name="Text Box 12"/>
          <p:cNvSpPr txBox="1">
            <a:spLocks noChangeArrowheads="1"/>
          </p:cNvSpPr>
          <p:nvPr/>
        </p:nvSpPr>
        <p:spPr bwMode="auto">
          <a:xfrm>
            <a:off x="3507204" y="4377992"/>
            <a:ext cx="460375" cy="196850"/>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99%</a:t>
            </a:r>
            <a:endParaRPr lang="en-US" dirty="0">
              <a:solidFill>
                <a:prstClr val="black"/>
              </a:solidFill>
            </a:endParaRPr>
          </a:p>
        </p:txBody>
      </p:sp>
      <p:sp>
        <p:nvSpPr>
          <p:cNvPr id="22" name="Text Box 12"/>
          <p:cNvSpPr txBox="1">
            <a:spLocks noChangeArrowheads="1"/>
          </p:cNvSpPr>
          <p:nvPr/>
        </p:nvSpPr>
        <p:spPr bwMode="auto">
          <a:xfrm>
            <a:off x="2628708" y="4184093"/>
            <a:ext cx="460375" cy="196850"/>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b="1" dirty="0" smtClean="0">
                <a:solidFill>
                  <a:srgbClr val="000000"/>
                </a:solidFill>
                <a:cs typeface="Arial"/>
              </a:rPr>
              <a:t>98%</a:t>
            </a:r>
            <a:endParaRPr lang="en-US" dirty="0">
              <a:solidFill>
                <a:prstClr val="black"/>
              </a:solidFill>
            </a:endParaRPr>
          </a:p>
        </p:txBody>
      </p:sp>
      <p:sp>
        <p:nvSpPr>
          <p:cNvPr id="23" name="Text Box 12"/>
          <p:cNvSpPr txBox="1">
            <a:spLocks noChangeArrowheads="1"/>
          </p:cNvSpPr>
          <p:nvPr/>
        </p:nvSpPr>
        <p:spPr bwMode="auto">
          <a:xfrm>
            <a:off x="1733713" y="4161001"/>
            <a:ext cx="460375" cy="195262"/>
          </a:xfrm>
          <a:prstGeom prst="rect">
            <a:avLst/>
          </a:prstGeom>
          <a:solidFill>
            <a:schemeClr val="bg1"/>
          </a:solidFill>
          <a:ln>
            <a:solidFill>
              <a:schemeClr val="tx1"/>
            </a:solidFill>
          </a:ln>
          <a:effectLst/>
          <a:extLst/>
        </p:spPr>
        <p:txBody>
          <a:bodyPr lIns="20574" tIns="17145" rIns="20574" bIns="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sz="1000"/>
            </a:pPr>
            <a:r>
              <a:rPr lang="en-US" sz="1050" b="1" dirty="0" smtClean="0">
                <a:solidFill>
                  <a:srgbClr val="000000"/>
                </a:solidFill>
                <a:cs typeface="Arial"/>
              </a:rPr>
              <a:t>98%</a:t>
            </a:r>
            <a:endParaRPr lang="en-US" sz="1050" dirty="0">
              <a:solidFill>
                <a:prstClr val="black"/>
              </a:solidFill>
            </a:endParaRPr>
          </a:p>
        </p:txBody>
      </p:sp>
    </p:spTree>
    <p:extLst>
      <p:ext uri="{BB962C8B-B14F-4D97-AF65-F5344CB8AC3E}">
        <p14:creationId xmlns:p14="http://schemas.microsoft.com/office/powerpoint/2010/main" val="3764540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338"/>
            <a:ext cx="10515600" cy="914400"/>
          </a:xfrm>
        </p:spPr>
        <p:txBody>
          <a:bodyPr>
            <a:normAutofit fontScale="90000"/>
          </a:bodyPr>
          <a:lstStyle/>
          <a:p>
            <a:r>
              <a:rPr lang="en-US" dirty="0"/>
              <a:t>Primary Refugees Reasons for No Screening, Minnesota, 2016</a:t>
            </a:r>
          </a:p>
        </p:txBody>
      </p:sp>
      <p:sp>
        <p:nvSpPr>
          <p:cNvPr id="4" name="Slide Number Placeholder 3"/>
          <p:cNvSpPr>
            <a:spLocks noGrp="1"/>
          </p:cNvSpPr>
          <p:nvPr>
            <p:ph type="sldNum" sz="quarter" idx="12"/>
          </p:nvPr>
        </p:nvSpPr>
        <p:spPr/>
        <p:txBody>
          <a:bodyPr/>
          <a:lstStyle/>
          <a:p>
            <a:fld id="{48F63A3B-78C7-47BE-AE5E-E10140E04643}" type="slidenum">
              <a:rPr lang="en-US" smtClean="0"/>
              <a:t>7</a:t>
            </a:fld>
            <a:endParaRPr lang="en-US" dirty="0"/>
          </a:p>
        </p:txBody>
      </p:sp>
      <p:graphicFrame>
        <p:nvGraphicFramePr>
          <p:cNvPr id="3" name="Chart 8"/>
          <p:cNvGraphicFramePr>
            <a:graphicFrameLocks/>
          </p:cNvGraphicFramePr>
          <p:nvPr>
            <p:extLst>
              <p:ext uri="{D42A27DB-BD31-4B8C-83A1-F6EECF244321}">
                <p14:modId xmlns:p14="http://schemas.microsoft.com/office/powerpoint/2010/main" val="690237260"/>
              </p:ext>
            </p:extLst>
          </p:nvPr>
        </p:nvGraphicFramePr>
        <p:xfrm>
          <a:off x="2032000" y="887413"/>
          <a:ext cx="8128000" cy="541813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8"/>
          <p:cNvSpPr txBox="1">
            <a:spLocks noChangeArrowheads="1"/>
          </p:cNvSpPr>
          <p:nvPr/>
        </p:nvSpPr>
        <p:spPr bwMode="auto">
          <a:xfrm>
            <a:off x="7715250" y="6077247"/>
            <a:ext cx="36385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000000"/>
                </a:solidFill>
                <a:latin typeface="+mn-lt"/>
              </a:rPr>
              <a:t>*Ineligible for the refugee health assessment</a:t>
            </a:r>
          </a:p>
        </p:txBody>
      </p:sp>
      <p:sp>
        <p:nvSpPr>
          <p:cNvPr id="7" name="TextBox 6"/>
          <p:cNvSpPr txBox="1"/>
          <p:nvPr/>
        </p:nvSpPr>
        <p:spPr>
          <a:xfrm>
            <a:off x="8940800" y="4965937"/>
            <a:ext cx="950332" cy="400110"/>
          </a:xfrm>
          <a:prstGeom prst="rect">
            <a:avLst/>
          </a:prstGeom>
          <a:noFill/>
        </p:spPr>
        <p:txBody>
          <a:bodyPr wrap="square" rtlCol="0">
            <a:spAutoFit/>
          </a:bodyPr>
          <a:lstStyle/>
          <a:p>
            <a:r>
              <a:rPr lang="en-US" sz="2000" b="1" dirty="0" smtClean="0">
                <a:solidFill>
                  <a:schemeClr val="tx2"/>
                </a:solidFill>
                <a:latin typeface="+mj-lt"/>
              </a:rPr>
              <a:t>N= 85</a:t>
            </a:r>
            <a:endParaRPr lang="en-US" sz="2000" b="1" dirty="0">
              <a:solidFill>
                <a:schemeClr val="tx2"/>
              </a:solidFill>
              <a:latin typeface="+mj-lt"/>
            </a:endParaRPr>
          </a:p>
        </p:txBody>
      </p:sp>
    </p:spTree>
    <p:extLst>
      <p:ext uri="{BB962C8B-B14F-4D97-AF65-F5344CB8AC3E}">
        <p14:creationId xmlns:p14="http://schemas.microsoft.com/office/powerpoint/2010/main" val="3664466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Screenings by Region of Origin, </a:t>
            </a:r>
            <a:r>
              <a:rPr lang="en-US" dirty="0" smtClean="0"/>
              <a:t/>
            </a:r>
            <a:br>
              <a:rPr lang="en-US" dirty="0" smtClean="0"/>
            </a:br>
            <a:r>
              <a:rPr lang="en-US" dirty="0" smtClean="0"/>
              <a:t>Minnesota, 2016</a:t>
            </a: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8</a:t>
            </a:fld>
            <a:endParaRPr lang="en-US" dirty="0"/>
          </a:p>
        </p:txBody>
      </p:sp>
      <p:graphicFrame>
        <p:nvGraphicFramePr>
          <p:cNvPr id="6" name="Group 139"/>
          <p:cNvGraphicFramePr>
            <a:graphicFrameLocks/>
          </p:cNvGraphicFramePr>
          <p:nvPr>
            <p:extLst>
              <p:ext uri="{D42A27DB-BD31-4B8C-83A1-F6EECF244321}">
                <p14:modId xmlns:p14="http://schemas.microsoft.com/office/powerpoint/2010/main" val="355429795"/>
              </p:ext>
            </p:extLst>
          </p:nvPr>
        </p:nvGraphicFramePr>
        <p:xfrm>
          <a:off x="2108653" y="1205706"/>
          <a:ext cx="8058151" cy="4702176"/>
        </p:xfrm>
        <a:graphic>
          <a:graphicData uri="http://schemas.openxmlformats.org/drawingml/2006/table">
            <a:tbl>
              <a:tblPr>
                <a:tableStyleId>{BC89EF96-8CEA-46FF-86C4-4CE0E7609802}</a:tableStyleId>
              </a:tblPr>
              <a:tblGrid>
                <a:gridCol w="2266277">
                  <a:extLst>
                    <a:ext uri="{9D8B030D-6E8A-4147-A177-3AD203B41FA5}">
                      <a16:colId xmlns:a16="http://schemas.microsoft.com/office/drawing/2014/main" val="20000"/>
                    </a:ext>
                  </a:extLst>
                </a:gridCol>
                <a:gridCol w="1762798">
                  <a:extLst>
                    <a:ext uri="{9D8B030D-6E8A-4147-A177-3AD203B41FA5}">
                      <a16:colId xmlns:a16="http://schemas.microsoft.com/office/drawing/2014/main" val="20001"/>
                    </a:ext>
                  </a:extLst>
                </a:gridCol>
                <a:gridCol w="2014538">
                  <a:extLst>
                    <a:ext uri="{9D8B030D-6E8A-4147-A177-3AD203B41FA5}">
                      <a16:colId xmlns:a16="http://schemas.microsoft.com/office/drawing/2014/main" val="20002"/>
                    </a:ext>
                  </a:extLst>
                </a:gridCol>
                <a:gridCol w="2014538">
                  <a:extLst>
                    <a:ext uri="{9D8B030D-6E8A-4147-A177-3AD203B41FA5}">
                      <a16:colId xmlns:a16="http://schemas.microsoft.com/office/drawing/2014/main" val="20003"/>
                    </a:ext>
                  </a:extLst>
                </a:gridCol>
              </a:tblGrid>
              <a:tr h="84931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u="none" strike="noStrike" cap="none" normalizeH="0" baseline="0" dirty="0" smtClean="0">
                          <a:ln>
                            <a:noFill/>
                          </a:ln>
                          <a:solidFill>
                            <a:schemeClr val="bg1"/>
                          </a:solidFill>
                          <a:effectLst/>
                        </a:rPr>
                        <a:t>World Region</a:t>
                      </a:r>
                      <a:endParaRPr kumimoji="0" lang="en-US" sz="2000" b="1" i="0" u="none" strike="noStrike" cap="none" normalizeH="0" baseline="0" dirty="0" smtClean="0">
                        <a:ln>
                          <a:noFill/>
                        </a:ln>
                        <a:solidFill>
                          <a:schemeClr val="bg1"/>
                        </a:solidFill>
                        <a:effectLst/>
                        <a:latin typeface="+mn-lt"/>
                      </a:endParaRPr>
                    </a:p>
                  </a:txBody>
                  <a:tcPr marL="91445" marR="91445" marT="45715" marB="45715" anchor="ctr" horzOverflow="overflow">
                    <a:solidFill>
                      <a:schemeClr val="tx1">
                        <a:lumMod val="50000"/>
                        <a:lumOff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u="none" strike="noStrike" cap="none" normalizeH="0" baseline="0" dirty="0" smtClean="0">
                          <a:ln>
                            <a:noFill/>
                          </a:ln>
                          <a:solidFill>
                            <a:schemeClr val="bg1"/>
                          </a:solidFill>
                          <a:effectLst/>
                        </a:rPr>
                        <a:t>Total arrivals</a:t>
                      </a:r>
                      <a:endParaRPr kumimoji="0" lang="en-US" sz="2000" b="1" i="0" u="none" strike="noStrike" cap="none" normalizeH="0" baseline="0" dirty="0" smtClean="0">
                        <a:ln>
                          <a:noFill/>
                        </a:ln>
                        <a:solidFill>
                          <a:schemeClr val="bg1"/>
                        </a:solidFill>
                        <a:effectLst/>
                        <a:latin typeface="+mn-lt"/>
                      </a:endParaRPr>
                    </a:p>
                  </a:txBody>
                  <a:tcPr marL="91445" marR="91445" marT="45715" marB="45715" anchor="ctr" horzOverflow="overflow">
                    <a:solidFill>
                      <a:schemeClr val="tx1">
                        <a:lumMod val="50000"/>
                        <a:lumOff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u="none" strike="noStrike" cap="none" normalizeH="0" baseline="0" dirty="0" smtClean="0">
                          <a:ln>
                            <a:noFill/>
                          </a:ln>
                          <a:solidFill>
                            <a:schemeClr val="bg1"/>
                          </a:solidFill>
                          <a:effectLst/>
                        </a:rPr>
                        <a:t>Ineligible  for Screening</a:t>
                      </a:r>
                      <a:endParaRPr kumimoji="0" lang="en-US" sz="2000" b="1" i="0" u="none" strike="noStrike" cap="none" normalizeH="0" baseline="0" dirty="0" smtClean="0">
                        <a:ln>
                          <a:noFill/>
                        </a:ln>
                        <a:solidFill>
                          <a:schemeClr val="bg1"/>
                        </a:solidFill>
                        <a:effectLst/>
                        <a:latin typeface="+mn-lt"/>
                      </a:endParaRPr>
                    </a:p>
                  </a:txBody>
                  <a:tcPr marL="91445" marR="91445" marT="45715" marB="45715" anchor="ctr" horzOverflow="overflow">
                    <a:solidFill>
                      <a:schemeClr val="tx1">
                        <a:lumMod val="50000"/>
                        <a:lumOff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u="none" strike="noStrike" cap="none" normalizeH="0" baseline="0" dirty="0" smtClean="0">
                          <a:ln>
                            <a:noFill/>
                          </a:ln>
                          <a:solidFill>
                            <a:schemeClr val="bg1"/>
                          </a:solidFill>
                          <a:effectLst/>
                        </a:rPr>
                        <a:t>No.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u="none" strike="noStrike" cap="none" normalizeH="0" baseline="0" dirty="0" smtClean="0">
                          <a:ln>
                            <a:noFill/>
                          </a:ln>
                          <a:solidFill>
                            <a:schemeClr val="bg1"/>
                          </a:solidFill>
                          <a:effectLst/>
                        </a:rPr>
                        <a:t>Screened (%*)</a:t>
                      </a:r>
                      <a:endParaRPr kumimoji="0" lang="en-US" sz="2000" b="1" i="0" u="none" strike="noStrike" cap="none" normalizeH="0" baseline="0" dirty="0" smtClean="0">
                        <a:ln>
                          <a:noFill/>
                        </a:ln>
                        <a:solidFill>
                          <a:schemeClr val="bg1"/>
                        </a:solidFill>
                        <a:effectLst/>
                        <a:latin typeface="+mn-lt"/>
                      </a:endParaRPr>
                    </a:p>
                  </a:txBody>
                  <a:tcPr marL="91445" marR="91445" marT="45715" marB="45715" anchor="ctr" horzOverflow="overflow">
                    <a:solidFill>
                      <a:schemeClr val="tx1">
                        <a:lumMod val="50000"/>
                        <a:lumOff val="50000"/>
                      </a:schemeClr>
                    </a:solidFill>
                  </a:tcPr>
                </a:tc>
                <a:extLst>
                  <a:ext uri="{0D108BD9-81ED-4DB2-BD59-A6C34878D82A}">
                    <a16:rowId xmlns:a16="http://schemas.microsoft.com/office/drawing/2014/main" val="10000"/>
                  </a:ext>
                </a:extLst>
              </a:tr>
              <a:tr h="80795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solidFill>
                            <a:schemeClr val="tx2"/>
                          </a:solidFill>
                          <a:effectLst/>
                        </a:rPr>
                        <a:t>Sub-Saharan Africa</a:t>
                      </a:r>
                      <a:endParaRPr kumimoji="0" lang="en-US" sz="1800" b="1"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1,892</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43</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1,838 (99%)</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extLst>
                  <a:ext uri="{0D108BD9-81ED-4DB2-BD59-A6C34878D82A}">
                    <a16:rowId xmlns:a16="http://schemas.microsoft.com/office/drawing/2014/main" val="10001"/>
                  </a:ext>
                </a:extLst>
              </a:tr>
              <a:tr h="80795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solidFill>
                            <a:schemeClr val="tx2"/>
                          </a:solidFill>
                          <a:effectLst/>
                        </a:rPr>
                        <a:t>SE Asia/E Asia</a:t>
                      </a:r>
                      <a:endParaRPr kumimoji="0" lang="en-US" sz="1800" b="1"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835</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9</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825 (&gt;99%)</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extLst>
                  <a:ext uri="{0D108BD9-81ED-4DB2-BD59-A6C34878D82A}">
                    <a16:rowId xmlns:a16="http://schemas.microsoft.com/office/drawing/2014/main" val="10002"/>
                  </a:ext>
                </a:extLst>
              </a:tr>
              <a:tr h="80795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solidFill>
                            <a:schemeClr val="tx2"/>
                          </a:solidFill>
                          <a:effectLst/>
                        </a:rPr>
                        <a:t>North Africa/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solidFill>
                            <a:schemeClr val="tx2"/>
                          </a:solidFill>
                          <a:effectLst/>
                        </a:rPr>
                        <a:t>Middle East</a:t>
                      </a:r>
                      <a:endParaRPr kumimoji="0" lang="en-US" sz="1800" b="1"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230</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1</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225 (98%)</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extLst>
                  <a:ext uri="{0D108BD9-81ED-4DB2-BD59-A6C34878D82A}">
                    <a16:rowId xmlns:a16="http://schemas.microsoft.com/office/drawing/2014/main" val="10003"/>
                  </a:ext>
                </a:extLst>
              </a:tr>
              <a:tr h="80795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solidFill>
                            <a:schemeClr val="tx2"/>
                          </a:solidFill>
                          <a:effectLst/>
                        </a:rPr>
                        <a:t>Eastern Europe</a:t>
                      </a:r>
                      <a:endParaRPr kumimoji="0" lang="en-US" sz="1800" b="1"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177</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2</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171 (98%)</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extLst>
                  <a:ext uri="{0D108BD9-81ED-4DB2-BD59-A6C34878D82A}">
                    <a16:rowId xmlns:a16="http://schemas.microsoft.com/office/drawing/2014/main" val="10004"/>
                  </a:ext>
                </a:extLst>
              </a:tr>
              <a:tr h="6210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solidFill>
                            <a:schemeClr val="tx2"/>
                          </a:solidFill>
                          <a:effectLst/>
                        </a:rPr>
                        <a:t>Latin America/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solidFill>
                            <a:schemeClr val="tx2"/>
                          </a:solidFill>
                          <a:effectLst/>
                        </a:rPr>
                        <a:t>Caribbean</a:t>
                      </a:r>
                      <a:endParaRPr kumimoji="0" lang="en-US" sz="1800" b="1"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52</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6</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smtClean="0">
                          <a:ln>
                            <a:noFill/>
                          </a:ln>
                          <a:solidFill>
                            <a:schemeClr val="tx2"/>
                          </a:solidFill>
                          <a:effectLst/>
                        </a:rPr>
                        <a:t>42 (91%)</a:t>
                      </a:r>
                      <a:endParaRPr kumimoji="0" lang="en-US" sz="2000" b="0" i="0" u="none" strike="noStrike" cap="none" normalizeH="0" baseline="0" dirty="0" smtClean="0">
                        <a:ln>
                          <a:noFill/>
                        </a:ln>
                        <a:solidFill>
                          <a:schemeClr val="tx2"/>
                        </a:solidFill>
                        <a:effectLst/>
                        <a:latin typeface="Arial" charset="0"/>
                      </a:endParaRPr>
                    </a:p>
                  </a:txBody>
                  <a:tcPr marL="0" marR="0" marT="0" marB="0" anchor="ctr" horzOverflow="overflow"/>
                </a:tc>
                <a:extLst>
                  <a:ext uri="{0D108BD9-81ED-4DB2-BD59-A6C34878D82A}">
                    <a16:rowId xmlns:a16="http://schemas.microsoft.com/office/drawing/2014/main" val="10005"/>
                  </a:ext>
                </a:extLst>
              </a:tr>
            </a:tbl>
          </a:graphicData>
        </a:graphic>
      </p:graphicFrame>
      <p:sp>
        <p:nvSpPr>
          <p:cNvPr id="9" name="Text Box 104"/>
          <p:cNvSpPr txBox="1">
            <a:spLocks noChangeArrowheads="1"/>
          </p:cNvSpPr>
          <p:nvPr/>
        </p:nvSpPr>
        <p:spPr bwMode="auto">
          <a:xfrm>
            <a:off x="7112000" y="6217444"/>
            <a:ext cx="301307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000000"/>
                </a:solidFill>
                <a:latin typeface="+mn-lt"/>
              </a:rPr>
              <a:t>*Percent screened among the eligible</a:t>
            </a:r>
          </a:p>
        </p:txBody>
      </p:sp>
    </p:spTree>
    <p:extLst>
      <p:ext uri="{BB962C8B-B14F-4D97-AF65-F5344CB8AC3E}">
        <p14:creationId xmlns:p14="http://schemas.microsoft.com/office/powerpoint/2010/main" val="3432169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Refugee Screening Rates by Exam Type </a:t>
            </a:r>
            <a:br>
              <a:rPr lang="en-US" dirty="0"/>
            </a:br>
            <a:r>
              <a:rPr lang="en-US" dirty="0"/>
              <a:t>Minnesota, 2016</a:t>
            </a:r>
          </a:p>
        </p:txBody>
      </p:sp>
      <p:sp>
        <p:nvSpPr>
          <p:cNvPr id="4" name="Slide Number Placeholder 3"/>
          <p:cNvSpPr>
            <a:spLocks noGrp="1"/>
          </p:cNvSpPr>
          <p:nvPr>
            <p:ph type="sldNum" sz="quarter" idx="12"/>
          </p:nvPr>
        </p:nvSpPr>
        <p:spPr/>
        <p:txBody>
          <a:bodyPr/>
          <a:lstStyle/>
          <a:p>
            <a:fld id="{48F63A3B-78C7-47BE-AE5E-E10140E04643}" type="slidenum">
              <a:rPr lang="en-US" smtClean="0"/>
              <a:t>9</a:t>
            </a:fld>
            <a:endParaRPr lang="en-US" dirty="0"/>
          </a:p>
        </p:txBody>
      </p:sp>
      <p:graphicFrame>
        <p:nvGraphicFramePr>
          <p:cNvPr id="3" name="Content Placeholder 11"/>
          <p:cNvGraphicFramePr>
            <a:graphicFrameLocks noGrp="1"/>
          </p:cNvGraphicFramePr>
          <p:nvPr>
            <p:ph idx="4294967295"/>
            <p:extLst>
              <p:ext uri="{D42A27DB-BD31-4B8C-83A1-F6EECF244321}">
                <p14:modId xmlns:p14="http://schemas.microsoft.com/office/powerpoint/2010/main" val="741887442"/>
              </p:ext>
            </p:extLst>
          </p:nvPr>
        </p:nvGraphicFramePr>
        <p:xfrm>
          <a:off x="568324" y="1117600"/>
          <a:ext cx="10734675"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12"/>
          <p:cNvSpPr>
            <a:spLocks noChangeArrowheads="1"/>
          </p:cNvSpPr>
          <p:nvPr/>
        </p:nvSpPr>
        <p:spPr bwMode="auto">
          <a:xfrm>
            <a:off x="8296274" y="5799138"/>
            <a:ext cx="30575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000000"/>
                </a:solidFill>
              </a:rPr>
              <a:t>**Screened for at least one type of STI</a:t>
            </a:r>
          </a:p>
        </p:txBody>
      </p:sp>
      <p:sp>
        <p:nvSpPr>
          <p:cNvPr id="7" name="Text Box 15"/>
          <p:cNvSpPr txBox="1">
            <a:spLocks noChangeArrowheads="1"/>
          </p:cNvSpPr>
          <p:nvPr/>
        </p:nvSpPr>
        <p:spPr bwMode="auto">
          <a:xfrm>
            <a:off x="6167438" y="1908855"/>
            <a:ext cx="12192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FFFFFF"/>
                </a:solidFill>
                <a:latin typeface="+mn-lt"/>
              </a:rPr>
              <a:t>3,032 / 3,101</a:t>
            </a:r>
          </a:p>
        </p:txBody>
      </p:sp>
      <p:sp>
        <p:nvSpPr>
          <p:cNvPr id="8" name="Text Box 16"/>
          <p:cNvSpPr txBox="1">
            <a:spLocks noChangeArrowheads="1"/>
          </p:cNvSpPr>
          <p:nvPr/>
        </p:nvSpPr>
        <p:spPr bwMode="auto">
          <a:xfrm>
            <a:off x="6167438" y="2456542"/>
            <a:ext cx="116681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2,768 / 3,101</a:t>
            </a:r>
          </a:p>
        </p:txBody>
      </p:sp>
      <p:sp>
        <p:nvSpPr>
          <p:cNvPr id="9" name="Text Box 17"/>
          <p:cNvSpPr txBox="1">
            <a:spLocks noChangeArrowheads="1"/>
          </p:cNvSpPr>
          <p:nvPr/>
        </p:nvSpPr>
        <p:spPr bwMode="auto">
          <a:xfrm>
            <a:off x="6194425" y="2989488"/>
            <a:ext cx="13330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2,463 / 3,101</a:t>
            </a:r>
          </a:p>
        </p:txBody>
      </p:sp>
      <p:sp>
        <p:nvSpPr>
          <p:cNvPr id="10" name="Text Box 18"/>
          <p:cNvSpPr txBox="1">
            <a:spLocks noChangeArrowheads="1"/>
          </p:cNvSpPr>
          <p:nvPr/>
        </p:nvSpPr>
        <p:spPr bwMode="auto">
          <a:xfrm>
            <a:off x="6313487" y="3519259"/>
            <a:ext cx="12139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1,337 / 1,382</a:t>
            </a:r>
          </a:p>
        </p:txBody>
      </p:sp>
      <p:sp>
        <p:nvSpPr>
          <p:cNvPr id="11" name="Text Box 20"/>
          <p:cNvSpPr txBox="1">
            <a:spLocks noChangeArrowheads="1"/>
          </p:cNvSpPr>
          <p:nvPr/>
        </p:nvSpPr>
        <p:spPr bwMode="auto">
          <a:xfrm>
            <a:off x="3978502" y="4596720"/>
            <a:ext cx="123031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000000"/>
                </a:solidFill>
                <a:latin typeface="+mn-lt"/>
              </a:rPr>
              <a:t>245 / 3,101</a:t>
            </a:r>
          </a:p>
        </p:txBody>
      </p:sp>
      <p:sp>
        <p:nvSpPr>
          <p:cNvPr id="12" name="Text Box 21"/>
          <p:cNvSpPr txBox="1">
            <a:spLocks noChangeArrowheads="1"/>
          </p:cNvSpPr>
          <p:nvPr/>
        </p:nvSpPr>
        <p:spPr bwMode="auto">
          <a:xfrm>
            <a:off x="6091238" y="1395413"/>
            <a:ext cx="12192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en-US" sz="1400" b="1" dirty="0">
                <a:solidFill>
                  <a:srgbClr val="000000"/>
                </a:solidFill>
                <a:latin typeface="+mn-lt"/>
              </a:rPr>
              <a:t>3,101 / 3,125</a:t>
            </a:r>
          </a:p>
        </p:txBody>
      </p:sp>
      <p:sp>
        <p:nvSpPr>
          <p:cNvPr id="13" name="Text Box 19"/>
          <p:cNvSpPr txBox="1">
            <a:spLocks noChangeArrowheads="1"/>
          </p:cNvSpPr>
          <p:nvPr/>
        </p:nvSpPr>
        <p:spPr bwMode="auto">
          <a:xfrm>
            <a:off x="6216650" y="4051751"/>
            <a:ext cx="131082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400" b="1" dirty="0">
                <a:solidFill>
                  <a:srgbClr val="FFFFFF"/>
                </a:solidFill>
                <a:latin typeface="+mn-lt"/>
              </a:rPr>
              <a:t>3,002 / 3,101</a:t>
            </a:r>
          </a:p>
        </p:txBody>
      </p:sp>
    </p:spTree>
    <p:extLst>
      <p:ext uri="{BB962C8B-B14F-4D97-AF65-F5344CB8AC3E}">
        <p14:creationId xmlns:p14="http://schemas.microsoft.com/office/powerpoint/2010/main" val="1053752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6F5552E-7FA5-401C-A5C1-DF343DC4B3F7}" vid="{00869514-4466-4273-82D4-87EB9D68739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a340cd5a-8d85-4c94-8b3b-dcb04460a05d">3EUZQJVPJPKD-1734757124-28</_dlc_DocId>
    <_dlc_DocIdUrl xmlns="a340cd5a-8d85-4c94-8b3b-dcb04460a05d">
      <Url>https://inside.mn.gov/sites/MDH/permanent/comm_proj/_layouts/15/DocIdRedir.aspx?ID=3EUZQJVPJPKD-1734757124-28</Url>
      <Description>3EUZQJVPJPKD-1734757124-28</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6B0F0AF960DE3C4A92E1BEB231BBDACE" ma:contentTypeVersion="0" ma:contentTypeDescription="Create a new document." ma:contentTypeScope="" ma:versionID="82899579051dc9e5f49494bf955404b0">
  <xsd:schema xmlns:xsd="http://www.w3.org/2001/XMLSchema" xmlns:xs="http://www.w3.org/2001/XMLSchema" xmlns:p="http://schemas.microsoft.com/office/2006/metadata/properties" xmlns:ns2="a340cd5a-8d85-4c94-8b3b-dcb04460a05d" targetNamespace="http://schemas.microsoft.com/office/2006/metadata/properties" ma:root="true" ma:fieldsID="db02e23880311bbb15d0b1434d17a118" ns2:_="">
    <xsd:import namespace="a340cd5a-8d85-4c94-8b3b-dcb04460a05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40cd5a-8d85-4c94-8b3b-dcb04460a05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97F3D0-D31E-40E5-80D0-AD0B09EC31F4}">
  <ds:schemaRefs>
    <ds:schemaRef ds:uri="http://schemas.microsoft.com/sharepoint/events"/>
  </ds:schemaRefs>
</ds:datastoreItem>
</file>

<file path=customXml/itemProps2.xml><?xml version="1.0" encoding="utf-8"?>
<ds:datastoreItem xmlns:ds="http://schemas.openxmlformats.org/officeDocument/2006/customXml" ds:itemID="{226A1386-9537-4EA6-B9A3-FB7D154FAC23}">
  <ds:schemaRefs>
    <ds:schemaRef ds:uri="http://schemas.microsoft.com/office/2006/documentManagement/types"/>
    <ds:schemaRef ds:uri="http://schemas.microsoft.com/office/infopath/2007/PartnerControls"/>
    <ds:schemaRef ds:uri="http://purl.org/dc/dcmitype/"/>
    <ds:schemaRef ds:uri="http://purl.org/dc/elements/1.1/"/>
    <ds:schemaRef ds:uri="a340cd5a-8d85-4c94-8b3b-dcb04460a05d"/>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2617A5B-38EC-4037-96F9-B81D9FB1B3A7}">
  <ds:schemaRefs>
    <ds:schemaRef ds:uri="http://schemas.microsoft.com/sharepoint/v3/contenttype/forms"/>
  </ds:schemaRefs>
</ds:datastoreItem>
</file>

<file path=customXml/itemProps4.xml><?xml version="1.0" encoding="utf-8"?>
<ds:datastoreItem xmlns:ds="http://schemas.openxmlformats.org/officeDocument/2006/customXml" ds:itemID="{A62FC8F2-806C-4782-9382-CDEEF98BFA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40cd5a-8d85-4c94-8b3b-dcb04460a0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MDH PowerPoint</Template>
  <TotalTime>92</TotalTime>
  <Words>1960</Words>
  <Application>Microsoft Office PowerPoint</Application>
  <PresentationFormat>Widescreen</PresentationFormat>
  <Paragraphs>336</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Helvetica</vt:lpstr>
      <vt:lpstr>Monotype Sorts</vt:lpstr>
      <vt:lpstr>NeueHaasGroteskText Std</vt:lpstr>
      <vt:lpstr>Times New Roman</vt:lpstr>
      <vt:lpstr>MN.IT</vt:lpstr>
      <vt:lpstr>Primary* Refugee Arrivals to MN by Region of World 1979-2016</vt:lpstr>
      <vt:lpstr>Primary Refugee Arrivals by Month, Minnesota,  2012-2016</vt:lpstr>
      <vt:lpstr>2016 Primary Refugee Arrival To Minnesota (N=3,186)</vt:lpstr>
      <vt:lpstr>Primary Refugee Arrivals, Minnesota, 2016</vt:lpstr>
      <vt:lpstr>Country of Origin by County of Resettlement, 2016</vt:lpstr>
      <vt:lpstr>Primary Refugee Arrivals Screened in Minnesota,  2006 –2016</vt:lpstr>
      <vt:lpstr>Primary Refugees Reasons for No Screening, Minnesota, 2016</vt:lpstr>
      <vt:lpstr>Primary Refugee Screenings by Region of Origin,  Minnesota, 2016</vt:lpstr>
      <vt:lpstr>Refugee Screening Rates by Exam Type  Minnesota, 2016</vt:lpstr>
      <vt:lpstr> Health Status of New Refugees, Minnesota, 2016*</vt:lpstr>
      <vt:lpstr>Tuberculosis Infection* Among Refugees By Region Of Origin, Minnesota, 2016</vt:lpstr>
      <vt:lpstr>Intestinal Parasitic Infection* Among Refugees by Region of Origin, Minnesota, 2016</vt:lpstr>
      <vt:lpstr>Hepatitis B* infection Among Refugees by Region of Origin, Minnesota, 2016</vt:lpstr>
      <vt:lpstr>Health Status of New Refugees, Minnesota Immunization Status, 2002 – 2016</vt:lpstr>
    </vt:vector>
  </TitlesOfParts>
  <Company>MDH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Screening Data, 2016 - Minnesota Dept. of Health</dc:title>
  <dc:subject>Health Screening Data for refugees in Minnesota, 2016.</dc:subject>
  <dc:creator>RIHP</dc:creator>
  <cp:keywords>PowerPoint, Template</cp:keywords>
  <dc:description>Version 1.1, Released 8-2016</dc:description>
  <cp:lastModifiedBy>Ahneman, Andrea (MDH)</cp:lastModifiedBy>
  <cp:revision>43</cp:revision>
  <dcterms:created xsi:type="dcterms:W3CDTF">2017-10-06T19:16:11Z</dcterms:created>
  <dcterms:modified xsi:type="dcterms:W3CDTF">2017-11-15T21:03:40Z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0x0101006B0F0AF960DE3C4A92E1BEB231BBDACE</vt:lpwstr>
  </property>
  <property fmtid="{D5CDD505-2E9C-101B-9397-08002B2CF9AE}" pid="3" name="_dlc_DocIdItemGuid">
    <vt:lpwstr>51612d0f-3fe8-4978-a8d9-f384c5e0293e</vt:lpwstr>
  </property>
</Properties>
</file>