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0"/>
  </p:notesMasterIdLst>
  <p:sldIdLst>
    <p:sldId id="265" r:id="rId6"/>
    <p:sldId id="272" r:id="rId7"/>
    <p:sldId id="279" r:id="rId8"/>
    <p:sldId id="273" r:id="rId9"/>
    <p:sldId id="280" r:id="rId10"/>
    <p:sldId id="281" r:id="rId11"/>
    <p:sldId id="282" r:id="rId12"/>
    <p:sldId id="283" r:id="rId13"/>
    <p:sldId id="284" r:id="rId14"/>
    <p:sldId id="285" r:id="rId15"/>
    <p:sldId id="286" r:id="rId16"/>
    <p:sldId id="287" r:id="rId17"/>
    <p:sldId id="288" r:id="rId18"/>
    <p:sldId id="2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guide id="3" orient="horz"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FFFFF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4" autoAdjust="0"/>
    <p:restoredTop sz="87674" autoAdjust="0"/>
  </p:normalViewPr>
  <p:slideViewPr>
    <p:cSldViewPr snapToGrid="0" showGuides="1">
      <p:cViewPr varScale="1">
        <p:scale>
          <a:sx n="97" d="100"/>
          <a:sy n="97" d="100"/>
        </p:scale>
        <p:origin x="348" y="90"/>
      </p:cViewPr>
      <p:guideLst>
        <p:guide orient="horz" pos="2160"/>
        <p:guide pos="3840"/>
        <p:guide orient="horz" pos="388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977EC3-D7F4-487E-A1AF-DBD88F5EFEEE}" type="datetimeFigureOut">
              <a:rPr lang="en-US" smtClean="0"/>
              <a:t>11/7/2019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FBD4B-D501-435E-BD6C-50C73707DD9F}" type="slidenum">
              <a:rPr lang="en-US" smtClean="0"/>
              <a:t>‹#›</a:t>
            </a:fld>
            <a:endParaRPr lang="en-US"/>
          </a:p>
        </p:txBody>
      </p:sp>
    </p:spTree>
    <p:extLst>
      <p:ext uri="{BB962C8B-B14F-4D97-AF65-F5344CB8AC3E}">
        <p14:creationId xmlns:p14="http://schemas.microsoft.com/office/powerpoint/2010/main" val="2039523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graph describes the region of origin among people who arrived with humanitarian visa statuses to Minnesota from 1979 through 2018. This includes persons with refugee, </a:t>
            </a:r>
            <a:r>
              <a:rPr lang="en-US" altLang="en-US" dirty="0" err="1" smtClean="0"/>
              <a:t>asylee</a:t>
            </a:r>
            <a:r>
              <a:rPr lang="en-US" altLang="en-US" dirty="0" smtClean="0"/>
              <a:t>, parolee, certified victim of trafficking, and </a:t>
            </a:r>
            <a:r>
              <a:rPr lang="en-US" altLang="en-US" dirty="0" err="1" smtClean="0"/>
              <a:t>Amerasian</a:t>
            </a:r>
            <a:r>
              <a:rPr lang="en-US" altLang="en-US" dirty="0" smtClean="0"/>
              <a:t> visas. Subsequent slides will refer to these collectively as “people with refugee status”. Note that all data are reported by calendar year.</a:t>
            </a:r>
          </a:p>
        </p:txBody>
      </p:sp>
      <p:sp>
        <p:nvSpPr>
          <p:cNvPr id="4" name="Slide Number Placeholder 3"/>
          <p:cNvSpPr>
            <a:spLocks noGrp="1"/>
          </p:cNvSpPr>
          <p:nvPr>
            <p:ph type="sldNum" sz="quarter" idx="10"/>
          </p:nvPr>
        </p:nvSpPr>
        <p:spPr/>
        <p:txBody>
          <a:bodyPr/>
          <a:lstStyle/>
          <a:p>
            <a:fld id="{2FEFBD4B-D501-435E-BD6C-50C73707DD9F}" type="slidenum">
              <a:rPr lang="en-US" smtClean="0"/>
              <a:t>2</a:t>
            </a:fld>
            <a:endParaRPr lang="en-US"/>
          </a:p>
        </p:txBody>
      </p:sp>
    </p:spTree>
    <p:extLst>
      <p:ext uri="{BB962C8B-B14F-4D97-AF65-F5344CB8AC3E}">
        <p14:creationId xmlns:p14="http://schemas.microsoft.com/office/powerpoint/2010/main" val="52217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The overall prevalence of TB infection, either latent TB infection or suspect/active TB disease, was 18% among those screened for TB. All of these were diagnoses of latent TB infection, which is not infectious and cannot be spread</a:t>
            </a:r>
            <a:r>
              <a:rPr lang="en-US" altLang="en-US" baseline="0" dirty="0" smtClean="0"/>
              <a:t> to others. People with LTBI can be treated to get rid of the TB bacteria entirely. Minnesota has one of the highest rates of LTBI treatment completion in the country for newly arrived refugees. It is a sign of a successful and safe resettlement program here in Minnesota that we are able to treat conditions before they are infectious.</a:t>
            </a:r>
            <a:endParaRPr lang="en-US"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Arrivals from sub-Saharan Africa had the highest prevalence of TB infection, with 32% of sub-Saharan Africans screened for TB who tested positive. </a:t>
            </a:r>
          </a:p>
        </p:txBody>
      </p:sp>
      <p:sp>
        <p:nvSpPr>
          <p:cNvPr id="4" name="Slide Number Placeholder 3"/>
          <p:cNvSpPr>
            <a:spLocks noGrp="1"/>
          </p:cNvSpPr>
          <p:nvPr>
            <p:ph type="sldNum" sz="quarter" idx="10"/>
          </p:nvPr>
        </p:nvSpPr>
        <p:spPr/>
        <p:txBody>
          <a:bodyPr/>
          <a:lstStyle/>
          <a:p>
            <a:fld id="{2FEFBD4B-D501-435E-BD6C-50C73707DD9F}" type="slidenum">
              <a:rPr lang="en-US" smtClean="0"/>
              <a:t>11</a:t>
            </a:fld>
            <a:endParaRPr lang="en-US"/>
          </a:p>
        </p:txBody>
      </p:sp>
    </p:spTree>
    <p:extLst>
      <p:ext uri="{BB962C8B-B14F-4D97-AF65-F5344CB8AC3E}">
        <p14:creationId xmlns:p14="http://schemas.microsoft.com/office/powerpoint/2010/main" val="278709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The prevalence of parasitic infection (with at least one pathogenic parasite) among those screened for intestinal parasites was 21%. The most common parasites observed were </a:t>
            </a:r>
            <a:r>
              <a:rPr lang="en-US" altLang="en-US" baseline="0" dirty="0" err="1" smtClean="0">
                <a:latin typeface="Arial" panose="020B0604020202020204" pitchFamily="34" charset="0"/>
              </a:rPr>
              <a:t>S</a:t>
            </a:r>
            <a:r>
              <a:rPr lang="en-US" altLang="en-US" dirty="0" err="1" smtClean="0">
                <a:latin typeface="Arial" panose="020B0604020202020204" pitchFamily="34" charset="0"/>
              </a:rPr>
              <a:t>chistosoma</a:t>
            </a:r>
            <a:r>
              <a:rPr lang="en-US" altLang="en-US" dirty="0" smtClean="0">
                <a:latin typeface="Arial" panose="020B0604020202020204" pitchFamily="34" charset="0"/>
              </a:rPr>
              <a:t> species (47 infected)</a:t>
            </a:r>
            <a:r>
              <a:rPr lang="en-US" altLang="en-US" baseline="0" dirty="0" smtClean="0">
                <a:latin typeface="Arial" panose="020B0604020202020204" pitchFamily="34" charset="0"/>
              </a:rPr>
              <a:t> and </a:t>
            </a:r>
            <a:r>
              <a:rPr lang="en-US" altLang="en-US" i="1" dirty="0" err="1" smtClean="0">
                <a:latin typeface="Arial" panose="020B0604020202020204" pitchFamily="34" charset="0"/>
              </a:rPr>
              <a:t>Strongyloides</a:t>
            </a:r>
            <a:r>
              <a:rPr lang="en-US" altLang="en-US" i="1" dirty="0" smtClean="0">
                <a:latin typeface="Arial" panose="020B0604020202020204" pitchFamily="34" charset="0"/>
              </a:rPr>
              <a:t> </a:t>
            </a:r>
            <a:r>
              <a:rPr lang="en-US" altLang="en-US" i="1" dirty="0" err="1" smtClean="0">
                <a:latin typeface="Arial" panose="020B0604020202020204" pitchFamily="34" charset="0"/>
              </a:rPr>
              <a:t>stercoralis</a:t>
            </a:r>
            <a:r>
              <a:rPr lang="en-US" altLang="en-US" i="1" dirty="0" smtClean="0">
                <a:latin typeface="Arial" panose="020B0604020202020204" pitchFamily="34" charset="0"/>
              </a:rPr>
              <a:t> </a:t>
            </a:r>
            <a:r>
              <a:rPr lang="en-US" altLang="en-US" dirty="0" smtClean="0">
                <a:latin typeface="Arial" panose="020B0604020202020204" pitchFamily="34" charset="0"/>
              </a:rPr>
              <a:t>(40).</a:t>
            </a:r>
            <a:r>
              <a:rPr lang="en-US" altLang="en-US" baseline="0" dirty="0" smtClean="0">
                <a:latin typeface="Arial" panose="020B0604020202020204" pitchFamily="34" charset="0"/>
              </a:rPr>
              <a:t> Other less commonly identified parasites included </a:t>
            </a:r>
            <a:r>
              <a:rPr lang="en-US" altLang="en-US" i="1" dirty="0" err="1" smtClean="0">
                <a:latin typeface="Arial" panose="020B0604020202020204" pitchFamily="34" charset="0"/>
              </a:rPr>
              <a:t>Dientamoeba</a:t>
            </a:r>
            <a:r>
              <a:rPr lang="en-US" altLang="en-US" i="1" dirty="0" smtClean="0">
                <a:latin typeface="Arial" panose="020B0604020202020204" pitchFamily="34" charset="0"/>
              </a:rPr>
              <a:t> </a:t>
            </a:r>
            <a:r>
              <a:rPr lang="en-US" altLang="en-US" i="1" dirty="0" err="1" smtClean="0">
                <a:latin typeface="Arial" panose="020B0604020202020204" pitchFamily="34" charset="0"/>
              </a:rPr>
              <a:t>fragilis</a:t>
            </a:r>
            <a:r>
              <a:rPr lang="en-US" altLang="en-US" i="1" dirty="0" smtClean="0">
                <a:latin typeface="Arial" panose="020B0604020202020204" pitchFamily="34" charset="0"/>
              </a:rPr>
              <a:t> </a:t>
            </a:r>
            <a:r>
              <a:rPr lang="en-US" altLang="en-US" dirty="0" smtClean="0">
                <a:latin typeface="Arial" panose="020B0604020202020204" pitchFamily="34" charset="0"/>
              </a:rPr>
              <a:t>(6)</a:t>
            </a:r>
            <a:r>
              <a:rPr lang="en-US" altLang="en-US" baseline="0" dirty="0" smtClean="0">
                <a:latin typeface="Arial" panose="020B0604020202020204" pitchFamily="34" charset="0"/>
              </a:rPr>
              <a:t> and </a:t>
            </a:r>
            <a:r>
              <a:rPr lang="en-US" altLang="en-US" i="1" dirty="0" smtClean="0">
                <a:latin typeface="Arial" panose="020B0604020202020204" pitchFamily="34" charset="0"/>
              </a:rPr>
              <a:t>Giardia </a:t>
            </a:r>
            <a:r>
              <a:rPr lang="en-US" altLang="en-US" i="1" dirty="0" err="1" smtClean="0">
                <a:latin typeface="Arial" panose="020B0604020202020204" pitchFamily="34" charset="0"/>
              </a:rPr>
              <a:t>lamblia</a:t>
            </a:r>
            <a:r>
              <a:rPr lang="en-US" altLang="en-US" i="1" dirty="0" smtClean="0">
                <a:latin typeface="Arial" panose="020B0604020202020204" pitchFamily="34" charset="0"/>
              </a:rPr>
              <a:t> </a:t>
            </a:r>
            <a:r>
              <a:rPr lang="en-US" altLang="en-US" i="0" dirty="0" smtClean="0">
                <a:latin typeface="Arial" panose="020B0604020202020204" pitchFamily="34" charset="0"/>
              </a:rPr>
              <a:t>(5</a:t>
            </a:r>
            <a:r>
              <a:rPr lang="en-US" altLang="en-US" dirty="0" smtClean="0">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smtClean="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Most refugee arrivals receive presumptive treatment for intestinal parasites overseas, which has reduced the prevalence of certain parasitic infections, such as </a:t>
            </a:r>
            <a:r>
              <a:rPr lang="en-US" altLang="en-US" dirty="0" err="1" smtClean="0">
                <a:latin typeface="Arial" panose="020B0604020202020204" pitchFamily="34" charset="0"/>
              </a:rPr>
              <a:t>strongyloidiasis</a:t>
            </a:r>
            <a:r>
              <a:rPr lang="en-US" altLang="en-US" dirty="0" smtClean="0">
                <a:latin typeface="Arial" panose="020B0604020202020204" pitchFamily="34" charset="0"/>
              </a:rPr>
              <a:t> and schistosomiasis. </a:t>
            </a:r>
            <a:endParaRPr lang="en-US" dirty="0" smtClean="0"/>
          </a:p>
        </p:txBody>
      </p:sp>
      <p:sp>
        <p:nvSpPr>
          <p:cNvPr id="4" name="Slide Number Placeholder 3"/>
          <p:cNvSpPr>
            <a:spLocks noGrp="1"/>
          </p:cNvSpPr>
          <p:nvPr>
            <p:ph type="sldNum" sz="quarter" idx="10"/>
          </p:nvPr>
        </p:nvSpPr>
        <p:spPr/>
        <p:txBody>
          <a:bodyPr/>
          <a:lstStyle/>
          <a:p>
            <a:fld id="{2FEFBD4B-D501-435E-BD6C-50C73707DD9F}" type="slidenum">
              <a:rPr lang="en-US" smtClean="0"/>
              <a:t>12</a:t>
            </a:fld>
            <a:endParaRPr lang="en-US"/>
          </a:p>
        </p:txBody>
      </p:sp>
    </p:spTree>
    <p:extLst>
      <p:ext uri="{BB962C8B-B14F-4D97-AF65-F5344CB8AC3E}">
        <p14:creationId xmlns:p14="http://schemas.microsoft.com/office/powerpoint/2010/main" val="3094127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The overall prevalence of hepatitis B infection, either acute or chronic, was 4% among those who received a hepatitis B surface antigen test (</a:t>
            </a:r>
            <a:r>
              <a:rPr lang="en-US" altLang="en-US" dirty="0" err="1" smtClean="0"/>
              <a:t>HBsAg</a:t>
            </a:r>
            <a:r>
              <a:rPr lang="en-US" altLang="en-US" dirty="0" smtClean="0"/>
              <a:t>). Hepatitis B is preventable with vaccination and the majority of newly-arriving refugees receive the recommended</a:t>
            </a:r>
            <a:r>
              <a:rPr lang="en-US" altLang="en-US" baseline="0" dirty="0" smtClean="0"/>
              <a:t> vacation either overseas or domestically.</a:t>
            </a:r>
            <a:endParaRPr lang="en-US" altLang="en-US" dirty="0" smtClean="0"/>
          </a:p>
        </p:txBody>
      </p:sp>
      <p:sp>
        <p:nvSpPr>
          <p:cNvPr id="4" name="Slide Number Placeholder 3"/>
          <p:cNvSpPr>
            <a:spLocks noGrp="1"/>
          </p:cNvSpPr>
          <p:nvPr>
            <p:ph type="sldNum" sz="quarter" idx="10"/>
          </p:nvPr>
        </p:nvSpPr>
        <p:spPr/>
        <p:txBody>
          <a:bodyPr/>
          <a:lstStyle/>
          <a:p>
            <a:fld id="{2FEFBD4B-D501-435E-BD6C-50C73707DD9F}" type="slidenum">
              <a:rPr lang="en-US" smtClean="0"/>
              <a:t>13</a:t>
            </a:fld>
            <a:endParaRPr lang="en-US"/>
          </a:p>
        </p:txBody>
      </p:sp>
    </p:spTree>
    <p:extLst>
      <p:ext uri="{BB962C8B-B14F-4D97-AF65-F5344CB8AC3E}">
        <p14:creationId xmlns:p14="http://schemas.microsoft.com/office/powerpoint/2010/main" val="3080638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This chart looks at immunization status in persons with refugee</a:t>
            </a:r>
            <a:r>
              <a:rPr lang="en-US" altLang="en-US" baseline="0" dirty="0" smtClean="0">
                <a:latin typeface="Arial" panose="020B0604020202020204" pitchFamily="34" charset="0"/>
              </a:rPr>
              <a:t> status</a:t>
            </a:r>
            <a:r>
              <a:rPr lang="en-US" altLang="en-US" dirty="0" smtClean="0">
                <a:latin typeface="Arial" panose="020B0604020202020204" pitchFamily="34" charset="0"/>
              </a:rPr>
              <a:t>. The green</a:t>
            </a:r>
            <a:r>
              <a:rPr lang="en-US" altLang="en-US" baseline="0" dirty="0" smtClean="0">
                <a:latin typeface="Arial" panose="020B0604020202020204" pitchFamily="34" charset="0"/>
              </a:rPr>
              <a:t> </a:t>
            </a:r>
            <a:r>
              <a:rPr lang="en-US" altLang="en-US" dirty="0" smtClean="0">
                <a:latin typeface="Arial" panose="020B0604020202020204" pitchFamily="34" charset="0"/>
              </a:rPr>
              <a:t>bars show those who came to the U.S. with at least one documented vaccine overseas. In the early 2000’s it was uncommon for people</a:t>
            </a:r>
            <a:r>
              <a:rPr lang="en-US" altLang="en-US" baseline="0" dirty="0" smtClean="0">
                <a:latin typeface="Arial" panose="020B0604020202020204" pitchFamily="34" charset="0"/>
              </a:rPr>
              <a:t> with refugee status</a:t>
            </a:r>
            <a:r>
              <a:rPr lang="en-US" altLang="en-US" dirty="0" smtClean="0">
                <a:latin typeface="Arial" panose="020B0604020202020204" pitchFamily="34" charset="0"/>
              </a:rPr>
              <a:t> to arrive with documentation of any vaccinations. However, in recent years &gt;80% are arriving with at least some vaccine history.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smtClean="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The blue bars indicate those who received one or more vaccinations during the domestic screening</a:t>
            </a:r>
            <a:r>
              <a:rPr lang="en-US" altLang="en-US" baseline="0" dirty="0" smtClean="0">
                <a:latin typeface="Arial" panose="020B0604020202020204" pitchFamily="34" charset="0"/>
              </a:rPr>
              <a:t> process. </a:t>
            </a:r>
            <a:r>
              <a:rPr lang="en-US" altLang="en-US" dirty="0" smtClean="0">
                <a:latin typeface="Arial" panose="020B0604020202020204" pitchFamily="34" charset="0"/>
              </a:rPr>
              <a:t>The</a:t>
            </a:r>
            <a:r>
              <a:rPr lang="en-US" altLang="en-US" baseline="0" dirty="0" smtClean="0">
                <a:latin typeface="Arial" panose="020B0604020202020204" pitchFamily="34" charset="0"/>
              </a:rPr>
              <a:t> majority of newly arrived refugees </a:t>
            </a:r>
            <a:r>
              <a:rPr lang="en-US" altLang="en-US" dirty="0" smtClean="0">
                <a:latin typeface="Arial" panose="020B0604020202020204" pitchFamily="34" charset="0"/>
              </a:rPr>
              <a:t>either have a vaccine series started or continued after arrival. These vaccinations are important to prevent outbreaks </a:t>
            </a:r>
            <a:r>
              <a:rPr lang="en-US" altLang="en-US" baseline="0" dirty="0" smtClean="0">
                <a:latin typeface="Arial" panose="020B0604020202020204" pitchFamily="34" charset="0"/>
              </a:rPr>
              <a:t>such as polio, measles, and other infectious diseases. </a:t>
            </a:r>
            <a:r>
              <a:rPr lang="en-US" altLang="en-US" dirty="0" smtClean="0">
                <a:latin typeface="Arial" panose="020B0604020202020204" pitchFamily="34" charset="0"/>
              </a:rPr>
              <a:t>Additionally, people</a:t>
            </a:r>
            <a:r>
              <a:rPr lang="en-US" altLang="en-US" baseline="0" dirty="0" smtClean="0">
                <a:latin typeface="Arial" panose="020B0604020202020204" pitchFamily="34" charset="0"/>
              </a:rPr>
              <a:t> with </a:t>
            </a:r>
            <a:r>
              <a:rPr lang="en-US" altLang="en-US" dirty="0" smtClean="0">
                <a:latin typeface="Arial" panose="020B0604020202020204" pitchFamily="34" charset="0"/>
              </a:rPr>
              <a:t>refugee status apply for permanent residency at the end of one year, and they have to show proof of certain vaccinations at that time. </a:t>
            </a:r>
            <a:endParaRPr lang="en-US" dirty="0" smtClean="0"/>
          </a:p>
        </p:txBody>
      </p:sp>
      <p:sp>
        <p:nvSpPr>
          <p:cNvPr id="4" name="Slide Number Placeholder 3"/>
          <p:cNvSpPr>
            <a:spLocks noGrp="1"/>
          </p:cNvSpPr>
          <p:nvPr>
            <p:ph type="sldNum" sz="quarter" idx="10"/>
          </p:nvPr>
        </p:nvSpPr>
        <p:spPr/>
        <p:txBody>
          <a:bodyPr/>
          <a:lstStyle/>
          <a:p>
            <a:fld id="{2FEFBD4B-D501-435E-BD6C-50C73707DD9F}" type="slidenum">
              <a:rPr lang="en-US" smtClean="0"/>
              <a:t>14</a:t>
            </a:fld>
            <a:endParaRPr lang="en-US"/>
          </a:p>
        </p:txBody>
      </p:sp>
    </p:spTree>
    <p:extLst>
      <p:ext uri="{BB962C8B-B14F-4D97-AF65-F5344CB8AC3E}">
        <p14:creationId xmlns:p14="http://schemas.microsoft.com/office/powerpoint/2010/main" val="6145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graph shows refugee arrival numbers to Minnesota by month from 2014-2018. At the beginning of October each year, the President of the United States sets an</a:t>
            </a:r>
            <a:r>
              <a:rPr lang="en-US" altLang="en-US" baseline="0" dirty="0" smtClean="0"/>
              <a:t> </a:t>
            </a:r>
            <a:r>
              <a:rPr lang="en-US" altLang="en-US" dirty="0" smtClean="0"/>
              <a:t>admissions ceiling for the number of refugee arrivals that can be admitted into the U.S. during the subsequent fiscal year.</a:t>
            </a:r>
            <a:r>
              <a:rPr lang="en-US" altLang="en-US" baseline="0" dirty="0" smtClean="0"/>
              <a:t> </a:t>
            </a:r>
            <a:r>
              <a:rPr lang="en-US" altLang="en-US" dirty="0" smtClean="0"/>
              <a:t>In 2018, like 2017, arrival</a:t>
            </a:r>
            <a:r>
              <a:rPr lang="en-US" altLang="en-US" baseline="0" dirty="0" smtClean="0"/>
              <a:t> numbers remained lower than those seen in previous years. </a:t>
            </a:r>
            <a:endParaRPr lang="en-US" dirty="0" smtClean="0"/>
          </a:p>
        </p:txBody>
      </p:sp>
      <p:sp>
        <p:nvSpPr>
          <p:cNvPr id="4" name="Slide Number Placeholder 3"/>
          <p:cNvSpPr>
            <a:spLocks noGrp="1"/>
          </p:cNvSpPr>
          <p:nvPr>
            <p:ph type="sldNum" sz="quarter" idx="10"/>
          </p:nvPr>
        </p:nvSpPr>
        <p:spPr/>
        <p:txBody>
          <a:bodyPr/>
          <a:lstStyle/>
          <a:p>
            <a:fld id="{2FEFBD4B-D501-435E-BD6C-50C73707DD9F}" type="slidenum">
              <a:rPr lang="en-US" smtClean="0"/>
              <a:t>3</a:t>
            </a:fld>
            <a:endParaRPr lang="en-US"/>
          </a:p>
        </p:txBody>
      </p:sp>
    </p:spTree>
    <p:extLst>
      <p:ext uri="{BB962C8B-B14F-4D97-AF65-F5344CB8AC3E}">
        <p14:creationId xmlns:p14="http://schemas.microsoft.com/office/powerpoint/2010/main" val="3191099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chart details the countries of origin of people with refugee status who arrived to Minnesota during 2018. This chart includes only primary arrivals, or those who resettled in Minnesota directly from overseas.</a:t>
            </a:r>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4</a:t>
            </a:fld>
            <a:endParaRPr lang="en-US"/>
          </a:p>
        </p:txBody>
      </p:sp>
    </p:spTree>
    <p:extLst>
      <p:ext uri="{BB962C8B-B14F-4D97-AF65-F5344CB8AC3E}">
        <p14:creationId xmlns:p14="http://schemas.microsoft.com/office/powerpoint/2010/main" val="3659285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map indicates which counties in Minnesota received people with refugee status in 2018. Ramsey County received the largest number of arrivals (432), followed by Hennepin (112), Stearns (47), and Anoka (40). </a:t>
            </a:r>
          </a:p>
        </p:txBody>
      </p:sp>
      <p:sp>
        <p:nvSpPr>
          <p:cNvPr id="4" name="Slide Number Placeholder 3"/>
          <p:cNvSpPr>
            <a:spLocks noGrp="1"/>
          </p:cNvSpPr>
          <p:nvPr>
            <p:ph type="sldNum" sz="quarter" idx="10"/>
          </p:nvPr>
        </p:nvSpPr>
        <p:spPr/>
        <p:txBody>
          <a:bodyPr/>
          <a:lstStyle/>
          <a:p>
            <a:fld id="{2FEFBD4B-D501-435E-BD6C-50C73707DD9F}" type="slidenum">
              <a:rPr lang="en-US" smtClean="0"/>
              <a:t>5</a:t>
            </a:fld>
            <a:endParaRPr lang="en-US"/>
          </a:p>
        </p:txBody>
      </p:sp>
    </p:spTree>
    <p:extLst>
      <p:ext uri="{BB962C8B-B14F-4D97-AF65-F5344CB8AC3E}">
        <p14:creationId xmlns:p14="http://schemas.microsoft.com/office/powerpoint/2010/main" val="644602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solidFill>
                  <a:srgbClr val="FF0000"/>
                </a:solidFill>
                <a:latin typeface="Arial" panose="020B0604020202020204" pitchFamily="34" charset="0"/>
              </a:rPr>
              <a:t>These graphs are for the 4 counties with the largest number of arrivals in 2018. Each graph shows the distribution of people with refugee status by country of origin resettling in each county. Ramsey sees a high number of Burmese arrivals, indicated by the light purple bar,</a:t>
            </a:r>
            <a:r>
              <a:rPr lang="en-US" altLang="en-US" baseline="0" dirty="0" smtClean="0">
                <a:solidFill>
                  <a:srgbClr val="FF0000"/>
                </a:solidFill>
                <a:latin typeface="Arial" panose="020B0604020202020204" pitchFamily="34" charset="0"/>
              </a:rPr>
              <a:t> as well as arrivals from</a:t>
            </a:r>
            <a:r>
              <a:rPr lang="en-US" altLang="en-US" dirty="0" smtClean="0">
                <a:solidFill>
                  <a:srgbClr val="FF0000"/>
                </a:solidFill>
                <a:latin typeface="Arial" panose="020B0604020202020204" pitchFamily="34" charset="0"/>
              </a:rPr>
              <a:t> DR Congo, Ethiopia, Eritrea, and Bhutan.</a:t>
            </a:r>
            <a:r>
              <a:rPr lang="en-US" altLang="en-US" baseline="0" dirty="0" smtClean="0">
                <a:solidFill>
                  <a:srgbClr val="FF0000"/>
                </a:solidFill>
                <a:latin typeface="Arial" panose="020B0604020202020204" pitchFamily="34" charset="0"/>
              </a:rPr>
              <a:t> </a:t>
            </a:r>
            <a:r>
              <a:rPr lang="en-US" altLang="en-US" dirty="0" smtClean="0">
                <a:solidFill>
                  <a:srgbClr val="FF0000"/>
                </a:solidFill>
                <a:latin typeface="Arial" panose="020B0604020202020204" pitchFamily="34" charset="0"/>
              </a:rPr>
              <a:t>Most refugees who resettled in Hennepin County came from Ethiopia,</a:t>
            </a:r>
            <a:r>
              <a:rPr lang="en-US" altLang="en-US" baseline="0" dirty="0" smtClean="0">
                <a:solidFill>
                  <a:srgbClr val="FF0000"/>
                </a:solidFill>
                <a:latin typeface="Arial" panose="020B0604020202020204" pitchFamily="34" charset="0"/>
              </a:rPr>
              <a:t> Somalia, and Afghanistan. </a:t>
            </a:r>
            <a:r>
              <a:rPr lang="en-US" altLang="en-US" dirty="0" smtClean="0">
                <a:solidFill>
                  <a:srgbClr val="FF0000"/>
                </a:solidFill>
                <a:latin typeface="Arial" panose="020B0604020202020204" pitchFamily="34" charset="0"/>
              </a:rPr>
              <a:t>Stearns County</a:t>
            </a:r>
            <a:r>
              <a:rPr lang="en-US" altLang="en-US" baseline="0" dirty="0" smtClean="0">
                <a:solidFill>
                  <a:srgbClr val="FF0000"/>
                </a:solidFill>
                <a:latin typeface="Arial" panose="020B0604020202020204" pitchFamily="34" charset="0"/>
              </a:rPr>
              <a:t> refugees mainly arrived from the Dominican Republic and </a:t>
            </a:r>
            <a:r>
              <a:rPr lang="en-US" altLang="en-US" dirty="0" smtClean="0">
                <a:solidFill>
                  <a:srgbClr val="FF0000"/>
                </a:solidFill>
                <a:latin typeface="Arial" panose="020B0604020202020204" pitchFamily="34" charset="0"/>
              </a:rPr>
              <a:t>Somalia. Refugees resettling in Anoka County</a:t>
            </a:r>
            <a:r>
              <a:rPr lang="en-US" altLang="en-US" baseline="0" dirty="0" smtClean="0">
                <a:solidFill>
                  <a:srgbClr val="FF0000"/>
                </a:solidFill>
                <a:latin typeface="Arial" panose="020B0604020202020204" pitchFamily="34" charset="0"/>
              </a:rPr>
              <a:t> arrived from Ukraine, Belarus, and Russia.</a:t>
            </a:r>
            <a:endParaRPr lang="en-US" altLang="en-US" dirty="0" smtClean="0">
              <a:solidFill>
                <a:srgbClr val="FF0000"/>
              </a:solidFill>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2FEFBD4B-D501-435E-BD6C-50C73707DD9F}" type="slidenum">
              <a:rPr lang="en-US" smtClean="0"/>
              <a:t>6</a:t>
            </a:fld>
            <a:endParaRPr lang="en-US"/>
          </a:p>
        </p:txBody>
      </p:sp>
    </p:spTree>
    <p:extLst>
      <p:ext uri="{BB962C8B-B14F-4D97-AF65-F5344CB8AC3E}">
        <p14:creationId xmlns:p14="http://schemas.microsoft.com/office/powerpoint/2010/main" val="3357339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In Minnesota, people with refugee status are offered a post-arrival health assessment, usually within 30-90 days of their arrival to the U.S. These assessments are done by public health clinics or private providers. The goal of the health assessment is to control communicable diseases among, and resulting from, the arrival of new refugees through screening, treatment, and referral. Since 2008 the proportion of new arrivals who complete a health assessment has remained ≥97%.</a:t>
            </a:r>
          </a:p>
        </p:txBody>
      </p:sp>
      <p:sp>
        <p:nvSpPr>
          <p:cNvPr id="4" name="Slide Number Placeholder 3"/>
          <p:cNvSpPr>
            <a:spLocks noGrp="1"/>
          </p:cNvSpPr>
          <p:nvPr>
            <p:ph type="sldNum" sz="quarter" idx="10"/>
          </p:nvPr>
        </p:nvSpPr>
        <p:spPr/>
        <p:txBody>
          <a:bodyPr/>
          <a:lstStyle/>
          <a:p>
            <a:fld id="{2FEFBD4B-D501-435E-BD6C-50C73707DD9F}" type="slidenum">
              <a:rPr lang="en-US" smtClean="0"/>
              <a:t>7</a:t>
            </a:fld>
            <a:endParaRPr lang="en-US"/>
          </a:p>
        </p:txBody>
      </p:sp>
    </p:spTree>
    <p:extLst>
      <p:ext uri="{BB962C8B-B14F-4D97-AF65-F5344CB8AC3E}">
        <p14:creationId xmlns:p14="http://schemas.microsoft.com/office/powerpoint/2010/main" val="3346144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In 2018, among the 47 people with refugee status who did not receive a post-arrival health assessment, 21 (46%) could not be located due to an incorrect address, 9 (19%) did not have insurance,</a:t>
            </a:r>
            <a:r>
              <a:rPr lang="en-US" altLang="en-US" baseline="0" dirty="0" smtClean="0"/>
              <a:t> 9 (19%) refused screening, screening for 3 (6%) are still pending, 2 (4%) missed their appointments, </a:t>
            </a:r>
            <a:r>
              <a:rPr lang="en-US" altLang="en-US" dirty="0" smtClean="0"/>
              <a:t>efforts to schedule appointments for 1 (2%) failed, 1 (2%) was screened, but no results were reported, and 1 (2%) moved out of Minnesota prior to screening.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Those who could not be located due to an incorrect address</a:t>
            </a:r>
            <a:r>
              <a:rPr lang="en-US" altLang="en-US" baseline="0" dirty="0" smtClean="0"/>
              <a:t> </a:t>
            </a:r>
            <a:r>
              <a:rPr lang="en-US" altLang="en-US" dirty="0" smtClean="0"/>
              <a:t>were considered ineligible for an assessment and are not included in the denominator when calculating the percent who received an assessment.</a:t>
            </a:r>
          </a:p>
        </p:txBody>
      </p:sp>
      <p:sp>
        <p:nvSpPr>
          <p:cNvPr id="4" name="Slide Number Placeholder 3"/>
          <p:cNvSpPr>
            <a:spLocks noGrp="1"/>
          </p:cNvSpPr>
          <p:nvPr>
            <p:ph type="sldNum" sz="quarter" idx="10"/>
          </p:nvPr>
        </p:nvSpPr>
        <p:spPr/>
        <p:txBody>
          <a:bodyPr/>
          <a:lstStyle/>
          <a:p>
            <a:fld id="{2FEFBD4B-D501-435E-BD6C-50C73707DD9F}" type="slidenum">
              <a:rPr lang="en-US" smtClean="0"/>
              <a:t>8</a:t>
            </a:fld>
            <a:endParaRPr lang="en-US"/>
          </a:p>
        </p:txBody>
      </p:sp>
    </p:spTree>
    <p:extLst>
      <p:ext uri="{BB962C8B-B14F-4D97-AF65-F5344CB8AC3E}">
        <p14:creationId xmlns:p14="http://schemas.microsoft.com/office/powerpoint/2010/main" val="1790595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People with refugee status are eligible for a health screening,</a:t>
            </a:r>
            <a:r>
              <a:rPr lang="en-US" altLang="en-US" baseline="0" dirty="0" smtClean="0"/>
              <a:t> usually initiated 30-90 days after U.S. arrival. The goal of this screening is to control communicable disease through health assessment, treatment, and referral.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chart describes the overall percent of people with refugee status who received an assessment (among those eligible for an assessment), indicated by the green bar. The percent screened for various conditions as part of their assessment are indicated by the blue bars. For example, among those who received a health assessment, 99% were screened for tuberculosis. Screening for blood lead levels is only recommended for children younger than 17 years, so among refugee children younger than 17 who received a health assessment, 98% were screened for blood lead level. Only 64% of those who received a health assessment were screened for intestinal parasites because most refugees are treated for intestinal parasites presumptively prior to U.S. departure. </a:t>
            </a:r>
            <a:endParaRPr lang="en-US" dirty="0" smtClean="0"/>
          </a:p>
        </p:txBody>
      </p:sp>
      <p:sp>
        <p:nvSpPr>
          <p:cNvPr id="4" name="Slide Number Placeholder 3"/>
          <p:cNvSpPr>
            <a:spLocks noGrp="1"/>
          </p:cNvSpPr>
          <p:nvPr>
            <p:ph type="sldNum" sz="quarter" idx="10"/>
          </p:nvPr>
        </p:nvSpPr>
        <p:spPr/>
        <p:txBody>
          <a:bodyPr/>
          <a:lstStyle/>
          <a:p>
            <a:fld id="{2FEFBD4B-D501-435E-BD6C-50C73707DD9F}" type="slidenum">
              <a:rPr lang="en-US" smtClean="0"/>
              <a:t>9</a:t>
            </a:fld>
            <a:endParaRPr lang="en-US"/>
          </a:p>
        </p:txBody>
      </p:sp>
    </p:spTree>
    <p:extLst>
      <p:ext uri="{BB962C8B-B14F-4D97-AF65-F5344CB8AC3E}">
        <p14:creationId xmlns:p14="http://schemas.microsoft.com/office/powerpoint/2010/main" val="3315870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table describes the number and percent of people with refugee status screened for specific conditions, among those screened (middle column of the table), and the number and percent testing positive among those screened for that condition (right-hand column of the table).</a:t>
            </a:r>
          </a:p>
          <a:p>
            <a:endParaRPr lang="en-US" altLang="en-US" dirty="0" smtClean="0"/>
          </a:p>
          <a:p>
            <a:r>
              <a:rPr lang="en-US" altLang="en-US" dirty="0" smtClean="0"/>
              <a:t>All refugees</a:t>
            </a:r>
            <a:r>
              <a:rPr lang="en-US" altLang="en-US" baseline="0" dirty="0" smtClean="0"/>
              <a:t> are screened for active, infectious tuberculosis (TB) before coming to the U.S. and no one who has infectious TB is allowed to travel to the U.S. The health screening in the U.S. includes a full TB evaluation, including screening for latent TB infection. Not everyone who carries the TB bacteria becomes sick. For most, the immune system responds to the bacteria and keeps it inactive. This is called latent TB infection, and cannot be spread to other people.</a:t>
            </a:r>
          </a:p>
          <a:p>
            <a:endParaRPr lang="en-US" altLang="en-US" baseline="0" dirty="0" smtClean="0"/>
          </a:p>
          <a:p>
            <a:r>
              <a:rPr lang="en-US" altLang="en-US" baseline="0" dirty="0" smtClean="0"/>
              <a:t>The health screening also includes screening for hepatitis B infection. The most common risk of transmission for refugees is mother-to-child, acquired at birth from an infected mother.</a:t>
            </a:r>
          </a:p>
          <a:p>
            <a:endParaRPr lang="en-US" altLang="en-US" baseline="0" dirty="0" smtClean="0"/>
          </a:p>
          <a:p>
            <a:r>
              <a:rPr lang="en-US" altLang="en-US" baseline="0" dirty="0" smtClean="0"/>
              <a:t>Most refugees receive anti-parasite treatment overseas to lower their risk of health complications. During their initial medical exam in the U.S., many refugees are also tested for parasites and treated, if needed. </a:t>
            </a:r>
          </a:p>
          <a:p>
            <a:endParaRPr lang="en-US" altLang="en-US" baseline="0" dirty="0" smtClean="0"/>
          </a:p>
          <a:p>
            <a:r>
              <a:rPr lang="en-US" altLang="en-US" baseline="0" dirty="0" smtClean="0"/>
              <a:t>Screening for sexually transmitted infections includes syphilis, HIV, chlamydia, and/or gonorrhea. All refugees 15 years and older are also screened for syphilis and gonorrhea before coming to the U.S. </a:t>
            </a:r>
            <a:endParaRPr lang="en-US" altLang="en-US" dirty="0" smtClean="0"/>
          </a:p>
          <a:p>
            <a:endParaRPr lang="en-US" altLang="en-US" dirty="0" smtClean="0"/>
          </a:p>
          <a:p>
            <a:r>
              <a:rPr lang="en-US" altLang="en-US" dirty="0" smtClean="0"/>
              <a:t>Children under 17 are also</a:t>
            </a:r>
            <a:r>
              <a:rPr lang="en-US" altLang="en-US" baseline="0" dirty="0" smtClean="0"/>
              <a:t> tested for elevated blood lead levels. An e</a:t>
            </a:r>
            <a:r>
              <a:rPr lang="en-US" altLang="en-US" dirty="0" smtClean="0"/>
              <a:t>levated blood lead level is defined as ≥5 µg/</a:t>
            </a:r>
            <a:r>
              <a:rPr lang="en-US" altLang="en-US" dirty="0" err="1" smtClean="0"/>
              <a:t>mL.</a:t>
            </a:r>
            <a:endParaRPr lang="en-US" altLang="en-US" dirty="0" smtClean="0"/>
          </a:p>
          <a:p>
            <a:endParaRPr lang="en-US" altLang="en-US" dirty="0" smtClean="0"/>
          </a:p>
          <a:p>
            <a:r>
              <a:rPr lang="en-US" altLang="en-US" dirty="0" smtClean="0"/>
              <a:t>The health</a:t>
            </a:r>
            <a:r>
              <a:rPr lang="en-US" altLang="en-US" baseline="0" dirty="0" smtClean="0"/>
              <a:t> screening also includes screening for hemoglobin deficiency (anemia). H</a:t>
            </a:r>
            <a:r>
              <a:rPr lang="en-US" altLang="en-US" dirty="0" smtClean="0"/>
              <a:t>emoglobin deficiency is defined as &lt;12 mg/</a:t>
            </a:r>
            <a:r>
              <a:rPr lang="en-US" altLang="en-US" dirty="0" err="1" smtClean="0"/>
              <a:t>dL</a:t>
            </a:r>
            <a:r>
              <a:rPr lang="en-US" altLang="en-US" dirty="0" smtClean="0"/>
              <a:t>. </a:t>
            </a:r>
          </a:p>
        </p:txBody>
      </p:sp>
      <p:sp>
        <p:nvSpPr>
          <p:cNvPr id="4" name="Slide Number Placeholder 3"/>
          <p:cNvSpPr>
            <a:spLocks noGrp="1"/>
          </p:cNvSpPr>
          <p:nvPr>
            <p:ph type="sldNum" sz="quarter" idx="10"/>
          </p:nvPr>
        </p:nvSpPr>
        <p:spPr/>
        <p:txBody>
          <a:bodyPr/>
          <a:lstStyle/>
          <a:p>
            <a:fld id="{2FEFBD4B-D501-435E-BD6C-50C73707DD9F}" type="slidenum">
              <a:rPr lang="en-US" smtClean="0"/>
              <a:t>10</a:t>
            </a:fld>
            <a:endParaRPr lang="en-US"/>
          </a:p>
        </p:txBody>
      </p:sp>
    </p:spTree>
    <p:extLst>
      <p:ext uri="{BB962C8B-B14F-4D97-AF65-F5344CB8AC3E}">
        <p14:creationId xmlns:p14="http://schemas.microsoft.com/office/powerpoint/2010/main" val="891174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Footer"/>
          <p:cNvSpPr>
            <a:spLocks noGrp="1"/>
          </p:cNvSpPr>
          <p:nvPr userDrawn="1">
            <p:ph type="ftr" sz="quarter" idx="3"/>
          </p:nvPr>
        </p:nvSpPr>
        <p:spPr bwMode="black">
          <a:xfrm>
            <a:off x="1659148" y="6418455"/>
            <a:ext cx="8873704" cy="439545"/>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pic>
        <p:nvPicPr>
          <p:cNvPr id="8" name="mdh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black">
          <a:xfrm>
            <a:off x="5189728" y="695001"/>
            <a:ext cx="1820672" cy="1250562"/>
          </a:xfrm>
          <a:prstGeom prst="rect">
            <a:avLst/>
          </a:prstGeom>
        </p:spPr>
      </p:pic>
      <p:sp>
        <p:nvSpPr>
          <p:cNvPr id="11" name="Text Placeholder 4"/>
          <p:cNvSpPr>
            <a:spLocks noGrp="1"/>
          </p:cNvSpPr>
          <p:nvPr>
            <p:ph type="body" sz="quarter" idx="11" hasCustomPrompt="1"/>
          </p:nvPr>
        </p:nvSpPr>
        <p:spPr>
          <a:xfrm>
            <a:off x="723900" y="4509409"/>
            <a:ext cx="10744200" cy="457384"/>
          </a:xfrm>
        </p:spPr>
        <p:txBody>
          <a:bodyPr>
            <a:normAutofit/>
          </a:bodyPr>
          <a:lstStyle>
            <a:lvl1pPr marL="0" indent="0" algn="ctr">
              <a:buNone/>
              <a:defRPr sz="2000"/>
            </a:lvl1pPr>
            <a:lvl2pPr marL="396875" indent="0" algn="ctr">
              <a:buNone/>
              <a:defRPr/>
            </a:lvl2pPr>
            <a:lvl3pPr marL="741363" indent="0" algn="ctr">
              <a:buNone/>
              <a:defRPr/>
            </a:lvl3pPr>
            <a:lvl4pPr marL="1087437" indent="0" algn="ctr">
              <a:buNone/>
              <a:defRPr/>
            </a:lvl4pPr>
            <a:lvl5pPr marL="1431925" indent="0" algn="ctr">
              <a:buNone/>
              <a:defRPr/>
            </a:lvl5pPr>
          </a:lstStyle>
          <a:p>
            <a:pPr lvl="0"/>
            <a:r>
              <a:rPr lang="en-US" smtClean="0"/>
              <a:t>Date</a:t>
            </a:r>
          </a:p>
        </p:txBody>
      </p:sp>
      <p:sp>
        <p:nvSpPr>
          <p:cNvPr id="5" name="Text Placeholder 4"/>
          <p:cNvSpPr>
            <a:spLocks noGrp="1"/>
          </p:cNvSpPr>
          <p:nvPr>
            <p:ph type="body" sz="quarter" idx="10" hasCustomPrompt="1"/>
          </p:nvPr>
        </p:nvSpPr>
        <p:spPr>
          <a:xfrm>
            <a:off x="723900" y="4040188"/>
            <a:ext cx="10744200" cy="457384"/>
          </a:xfrm>
        </p:spPr>
        <p:txBody>
          <a:bodyPr>
            <a:normAutofit/>
          </a:bodyPr>
          <a:lstStyle>
            <a:lvl1pPr marL="0" indent="0" algn="ctr">
              <a:buNone/>
              <a:defRPr sz="2000"/>
            </a:lvl1pPr>
            <a:lvl2pPr marL="396875" indent="0" algn="ctr">
              <a:buNone/>
              <a:defRPr/>
            </a:lvl2pPr>
            <a:lvl3pPr marL="741363" indent="0" algn="ctr">
              <a:buNone/>
              <a:defRPr/>
            </a:lvl3pPr>
            <a:lvl4pPr marL="1087437" indent="0" algn="ctr">
              <a:buNone/>
              <a:defRPr/>
            </a:lvl4pPr>
            <a:lvl5pPr marL="1431925" indent="0" algn="ctr">
              <a:buNone/>
              <a:defRPr/>
            </a:lvl5pPr>
          </a:lstStyle>
          <a:p>
            <a:pPr lvl="0"/>
            <a:r>
              <a:rPr lang="en-US" smtClean="0"/>
              <a:t>Author’s full name</a:t>
            </a:r>
          </a:p>
        </p:txBody>
      </p:sp>
      <p:sp>
        <p:nvSpPr>
          <p:cNvPr id="2" name="Title 1"/>
          <p:cNvSpPr>
            <a:spLocks noGrp="1"/>
          </p:cNvSpPr>
          <p:nvPr userDrawn="1">
            <p:ph type="ctrTitle" hasCustomPrompt="1"/>
          </p:nvPr>
        </p:nvSpPr>
        <p:spPr bwMode="gray">
          <a:xfrm>
            <a:off x="723900" y="1945563"/>
            <a:ext cx="10744200" cy="1845852"/>
          </a:xfrm>
          <a:noFill/>
        </p:spPr>
        <p:txBody>
          <a:bodyPr anchor="b">
            <a:normAutofit/>
          </a:bodyPr>
          <a:lstStyle>
            <a:lvl1pPr marL="0" algn="ctr">
              <a:spcAft>
                <a:spcPts val="0"/>
              </a:spcAft>
              <a:defRPr sz="4000" baseline="0">
                <a:solidFill>
                  <a:schemeClr val="accent1"/>
                </a:solidFill>
              </a:defRPr>
            </a:lvl1pPr>
          </a:lstStyle>
          <a:p>
            <a:r>
              <a:rPr lang="en-US" dirty="0" smtClean="0"/>
              <a:t>Presentation title</a:t>
            </a:r>
            <a:endParaRPr lang="en-US" dirty="0"/>
          </a:p>
        </p:txBody>
      </p:sp>
    </p:spTree>
    <p:extLst>
      <p:ext uri="{BB962C8B-B14F-4D97-AF65-F5344CB8AC3E}">
        <p14:creationId xmlns:p14="http://schemas.microsoft.com/office/powerpoint/2010/main" val="2627307873"/>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9" name="Footer"/>
          <p:cNvSpPr txBox="1">
            <a:spLocks/>
          </p:cNvSpPr>
          <p:nvPr userDrawn="1"/>
        </p:nvSpPr>
        <p:spPr bwMode="black">
          <a:xfrm>
            <a:off x="1659148" y="6400800"/>
            <a:ext cx="8873704" cy="457199"/>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pc="200" baseline="0" smtClean="0"/>
              <a:t>WWW.HEALTH.mn.GOV</a:t>
            </a:r>
            <a:endParaRPr lang="en-US" spc="200" baseline="0"/>
          </a:p>
        </p:txBody>
      </p:sp>
      <p:pic>
        <p:nvPicPr>
          <p:cNvPr id="8" name="mdh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black">
          <a:xfrm>
            <a:off x="5185664" y="1203519"/>
            <a:ext cx="1820672" cy="1250562"/>
          </a:xfrm>
          <a:prstGeom prst="rect">
            <a:avLst/>
          </a:prstGeom>
        </p:spPr>
      </p:pic>
      <p:sp>
        <p:nvSpPr>
          <p:cNvPr id="2" name="Title 9"/>
          <p:cNvSpPr>
            <a:spLocks noGrp="1"/>
          </p:cNvSpPr>
          <p:nvPr userDrawn="1">
            <p:ph type="ctrTitle" hasCustomPrompt="1"/>
          </p:nvPr>
        </p:nvSpPr>
        <p:spPr bwMode="gray">
          <a:xfrm>
            <a:off x="723900" y="3806456"/>
            <a:ext cx="10744200" cy="1446028"/>
          </a:xfrm>
          <a:noFill/>
        </p:spPr>
        <p:txBody>
          <a:bodyPr anchor="t">
            <a:normAutofit/>
          </a:bodyPr>
          <a:lstStyle>
            <a:lvl1pPr marL="0" algn="ctr">
              <a:spcAft>
                <a:spcPts val="0"/>
              </a:spcAft>
              <a:defRPr sz="4000" baseline="0">
                <a:solidFill>
                  <a:schemeClr val="accent1"/>
                </a:solidFill>
              </a:defRPr>
            </a:lvl1pPr>
          </a:lstStyle>
          <a:p>
            <a:r>
              <a:rPr lang="en-US" smtClean="0"/>
              <a:t>Add text</a:t>
            </a:r>
            <a:endParaRPr lang="en-US"/>
          </a:p>
        </p:txBody>
      </p:sp>
    </p:spTree>
    <p:extLst>
      <p:ext uri="{BB962C8B-B14F-4D97-AF65-F5344CB8AC3E}">
        <p14:creationId xmlns:p14="http://schemas.microsoft.com/office/powerpoint/2010/main" val="521987522"/>
      </p:ext>
    </p:extLst>
  </p:cSld>
  <p:clrMapOvr>
    <a:masterClrMapping/>
  </p:clrMapOvr>
  <p:extLst mod="1">
    <p:ext uri="{DCECCB84-F9BA-43D5-87BE-67443E8EF086}">
      <p15:sldGuideLst xmlns:p15="http://schemas.microsoft.com/office/powerpoint/2012/main">
        <p15:guide id="1" pos="3840">
          <p15:clr>
            <a:srgbClr val="FBAE40"/>
          </p15:clr>
        </p15:guide>
        <p15:guide id="2" pos="5016">
          <p15:clr>
            <a:srgbClr val="FBAE40"/>
          </p15:clr>
        </p15:guide>
        <p15:guide id="3" pos="5184">
          <p15:clr>
            <a:srgbClr val="FBAE40"/>
          </p15:clr>
        </p15:guide>
        <p15:guide id="4" pos="5640">
          <p15:clr>
            <a:srgbClr val="FBAE40"/>
          </p15:clr>
        </p15:guide>
        <p15:guide id="5" pos="5784">
          <p15:clr>
            <a:srgbClr val="9FCC3B"/>
          </p15:clr>
        </p15:guide>
        <p15:guide id="6" pos="7512">
          <p15:clr>
            <a:srgbClr val="FBAE40"/>
          </p15:clr>
        </p15:guide>
        <p15:guide id="7" pos="2664">
          <p15:clr>
            <a:srgbClr val="FBAE40"/>
          </p15:clr>
        </p15:guide>
        <p15:guide id="8" pos="2496">
          <p15:clr>
            <a:srgbClr val="FBAE40"/>
          </p15:clr>
        </p15:guide>
        <p15:guide id="9" pos="2040">
          <p15:clr>
            <a:srgbClr val="FBAE40"/>
          </p15:clr>
        </p15:guide>
        <p15:guide id="10" pos="1896">
          <p15:clr>
            <a:srgbClr val="FBAE40"/>
          </p15:clr>
        </p15:guide>
        <p15:guide id="11" pos="168">
          <p15:clr>
            <a:srgbClr val="FBAE40"/>
          </p15:clr>
        </p15:guide>
        <p15:guide id="12" pos="3768">
          <p15:clr>
            <a:srgbClr val="FBAE40"/>
          </p15:clr>
        </p15:guide>
        <p15:guide id="13" pos="3912">
          <p15:clr>
            <a:srgbClr val="FBAE40"/>
          </p15:clr>
        </p15:guide>
        <p15:guide id="14" pos="1968">
          <p15:clr>
            <a:srgbClr val="FBAE40"/>
          </p15:clr>
        </p15:guide>
        <p15:guide id="15" pos="57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w full pic">
    <p:spTree>
      <p:nvGrpSpPr>
        <p:cNvPr id="1" name=""/>
        <p:cNvGrpSpPr/>
        <p:nvPr/>
      </p:nvGrpSpPr>
      <p:grpSpPr>
        <a:xfrm>
          <a:off x="0" y="0"/>
          <a:ext cx="0" cy="0"/>
          <a:chOff x="0" y="0"/>
          <a:chExt cx="0" cy="0"/>
        </a:xfrm>
      </p:grpSpPr>
      <p:sp>
        <p:nvSpPr>
          <p:cNvPr id="13" name="Picture Placeholder 12"/>
          <p:cNvSpPr>
            <a:spLocks noGrp="1"/>
          </p:cNvSpPr>
          <p:nvPr>
            <p:ph type="pic" sz="quarter" idx="13" hasCustomPrompt="1"/>
          </p:nvPr>
        </p:nvSpPr>
        <p:spPr>
          <a:xfrm>
            <a:off x="0" y="0"/>
            <a:ext cx="12192000" cy="4800600"/>
          </a:xfrm>
          <a:solidFill>
            <a:schemeClr val="bg1">
              <a:lumMod val="85000"/>
            </a:schemeClr>
          </a:solidFill>
        </p:spPr>
        <p:txBody>
          <a:bodyPr anchor="t">
            <a:normAutofit/>
          </a:bodyPr>
          <a:lstStyle>
            <a:lvl1pPr marL="0" marR="0" indent="0" algn="ctr" defTabSz="914400" rtl="0" eaLnBrk="1" fontAlgn="auto" latinLnBrk="0" hangingPunct="1">
              <a:lnSpc>
                <a:spcPct val="100000"/>
              </a:lnSpc>
              <a:spcBef>
                <a:spcPts val="1000"/>
              </a:spcBef>
              <a:spcAft>
                <a:spcPts val="0"/>
              </a:spcAft>
              <a:buClr>
                <a:schemeClr val="accent1"/>
              </a:buClr>
              <a:buSzTx/>
              <a:buFont typeface="Calibri" panose="020F0502020204030204" pitchFamily="34" charset="0"/>
              <a:buNone/>
              <a:tabLst/>
              <a:defRPr sz="1800" spc="500" baseline="0"/>
            </a:lvl1pPr>
          </a:lstStyle>
          <a:p>
            <a:pPr marL="0" marR="0" lvl="0" indent="0" algn="ctr" defTabSz="914400" rtl="0" eaLnBrk="1" fontAlgn="auto" latinLnBrk="0" hangingPunct="1">
              <a:lnSpc>
                <a:spcPct val="100000"/>
              </a:lnSpc>
              <a:spcBef>
                <a:spcPts val="1000"/>
              </a:spcBef>
              <a:spcAft>
                <a:spcPts val="0"/>
              </a:spcAft>
              <a:buClr>
                <a:schemeClr val="accent1"/>
              </a:buClr>
              <a:buSzTx/>
              <a:buFont typeface="Calibri" panose="020F0502020204030204" pitchFamily="34" charset="0"/>
              <a:buNone/>
              <a:tabLst/>
              <a:defRPr/>
            </a:pPr>
            <a:r>
              <a:rPr lang="en-US" dirty="0" smtClean="0"/>
              <a:t>CLICK ICON TO INSERT FULL SLIDE IMAGE</a:t>
            </a:r>
          </a:p>
        </p:txBody>
      </p:sp>
      <p:sp>
        <p:nvSpPr>
          <p:cNvPr id="11" name="Number"/>
          <p:cNvSpPr>
            <a:spLocks noGrp="1"/>
          </p:cNvSpPr>
          <p:nvPr>
            <p:ph type="sldNum" sz="quarter" idx="12"/>
          </p:nvPr>
        </p:nvSpPr>
        <p:spPr bwMode="black">
          <a:xfrm>
            <a:off x="10532853" y="6418454"/>
            <a:ext cx="592347" cy="439546"/>
          </a:xfrm>
        </p:spPr>
        <p:txBody>
          <a:bodyPr/>
          <a:lstStyle/>
          <a:p>
            <a:fld id="{C77968C3-7B7E-411D-B105-08F43D0B3F8A}" type="slidenum">
              <a:rPr lang="en-US" smtClean="0"/>
              <a:t>‹#›</a:t>
            </a:fld>
            <a:endParaRPr lang="en-US"/>
          </a:p>
        </p:txBody>
      </p:sp>
      <p:pic>
        <p:nvPicPr>
          <p:cNvPr id="3"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2" name="Title 2"/>
          <p:cNvSpPr>
            <a:spLocks noGrp="1"/>
          </p:cNvSpPr>
          <p:nvPr>
            <p:ph type="title" hasCustomPrompt="1"/>
          </p:nvPr>
        </p:nvSpPr>
        <p:spPr bwMode="gray">
          <a:xfrm>
            <a:off x="0" y="4800600"/>
            <a:ext cx="12192000" cy="1562100"/>
          </a:xfrm>
          <a:noFill/>
          <a:ln w="152400">
            <a:noFill/>
            <a:miter lim="800000"/>
          </a:ln>
        </p:spPr>
        <p:txBody>
          <a:bodyPr anchor="ctr">
            <a:normAutofit/>
          </a:bodyPr>
          <a:lstStyle>
            <a:lvl1pPr marL="228600" algn="ctr">
              <a:defRPr sz="4000" spc="0" baseline="0">
                <a:solidFill>
                  <a:schemeClr val="accent1"/>
                </a:solidFill>
              </a:defRPr>
            </a:lvl1pPr>
          </a:lstStyle>
          <a:p>
            <a:r>
              <a:rPr lang="en-US" dirty="0" smtClean="0"/>
              <a:t>Section title</a:t>
            </a:r>
            <a:br>
              <a:rPr lang="en-US" dirty="0" smtClean="0"/>
            </a:br>
            <a:endParaRPr lang="en-US" dirty="0"/>
          </a:p>
        </p:txBody>
      </p:sp>
    </p:spTree>
    <p:extLst>
      <p:ext uri="{BB962C8B-B14F-4D97-AF65-F5344CB8AC3E}">
        <p14:creationId xmlns:p14="http://schemas.microsoft.com/office/powerpoint/2010/main" val="4177357915"/>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al 1 col">
    <p:spTree>
      <p:nvGrpSpPr>
        <p:cNvPr id="1" name=""/>
        <p:cNvGrpSpPr/>
        <p:nvPr/>
      </p:nvGrpSpPr>
      <p:grpSpPr>
        <a:xfrm>
          <a:off x="0" y="0"/>
          <a:ext cx="0" cy="0"/>
          <a:chOff x="0" y="0"/>
          <a:chExt cx="0" cy="0"/>
        </a:xfrm>
      </p:grpSpPr>
      <p:sp>
        <p:nvSpPr>
          <p:cNvPr id="9" name="Number"/>
          <p:cNvSpPr>
            <a:spLocks noGrp="1"/>
          </p:cNvSpPr>
          <p:nvPr>
            <p:ph type="sldNum" sz="quarter" idx="12"/>
          </p:nvPr>
        </p:nvSpPr>
        <p:spPr bwMode="black">
          <a:xfrm>
            <a:off x="10532852" y="6418454"/>
            <a:ext cx="592348" cy="439546"/>
          </a:xfrm>
        </p:spPr>
        <p:txBody>
          <a:bodyPr/>
          <a:lstStyle/>
          <a:p>
            <a:fld id="{C77968C3-7B7E-411D-B105-08F43D0B3F8A}" type="slidenum">
              <a:rPr lang="en-US" smtClean="0"/>
              <a:t>‹#›</a:t>
            </a:fld>
            <a:endParaRPr lang="en-US"/>
          </a:p>
        </p:txBody>
      </p:sp>
      <p:pic>
        <p:nvPicPr>
          <p:cNvPr id="10"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4" name="Content Placeholder 3"/>
          <p:cNvSpPr>
            <a:spLocks noGrp="1"/>
          </p:cNvSpPr>
          <p:nvPr>
            <p:ph sz="half" idx="2" hasCustomPrompt="1"/>
          </p:nvPr>
        </p:nvSpPr>
        <p:spPr bwMode="gray">
          <a:xfrm>
            <a:off x="723900" y="2019300"/>
            <a:ext cx="10744200" cy="4110219"/>
          </a:xfrm>
        </p:spPr>
        <p:txBody>
          <a:bodyPr/>
          <a:lstStyle>
            <a:lvl1pPr marL="457200" indent="-457200">
              <a:buClr>
                <a:srgbClr val="0281A2"/>
              </a:buClr>
              <a:buFont typeface="Wingdings" panose="05000000000000000000" pitchFamily="2" charset="2"/>
              <a:buChar char="§"/>
              <a:defRPr>
                <a:solidFill>
                  <a:schemeClr val="accent1"/>
                </a:solidFill>
              </a:defRPr>
            </a:lvl1pPr>
            <a:lvl2pPr marL="741363" indent="-344488">
              <a:buClr>
                <a:srgbClr val="0281A2"/>
              </a:buClr>
              <a:buFont typeface="Wingdings" panose="05000000000000000000" pitchFamily="2" charset="2"/>
              <a:buChar char="§"/>
              <a:defRPr>
                <a:solidFill>
                  <a:schemeClr val="accent1"/>
                </a:solidFill>
              </a:defRPr>
            </a:lvl2pPr>
            <a:lvl3pPr marL="1087438" indent="-346075">
              <a:buClr>
                <a:srgbClr val="0281A2"/>
              </a:buClr>
              <a:buFont typeface="Wingdings" panose="05000000000000000000" pitchFamily="2" charset="2"/>
              <a:buChar char="§"/>
              <a:defRPr>
                <a:solidFill>
                  <a:schemeClr val="accent1"/>
                </a:solidFill>
              </a:defRPr>
            </a:lvl3pPr>
            <a:lvl4pPr marL="1431925" indent="-344488">
              <a:buClr>
                <a:srgbClr val="0281A2"/>
              </a:buClr>
              <a:buFont typeface="Wingdings" panose="05000000000000000000" pitchFamily="2" charset="2"/>
              <a:buChar char="§"/>
              <a:defRPr>
                <a:solidFill>
                  <a:schemeClr val="accent1"/>
                </a:solidFill>
              </a:defRPr>
            </a:lvl4pPr>
            <a:lvl5pPr marL="1655763" indent="-223838">
              <a:buClr>
                <a:srgbClr val="0281A2"/>
              </a:buClr>
              <a:buFont typeface="Wingdings" panose="05000000000000000000" pitchFamily="2" charset="2"/>
              <a:buChar char="§"/>
              <a:defRPr>
                <a:solidFill>
                  <a:schemeClr val="accent1"/>
                </a:solidFill>
              </a:defRPr>
            </a:lvl5pPr>
          </a:lstStyle>
          <a:p>
            <a:pPr lvl="0"/>
            <a:r>
              <a:rPr lang="en-US" dirty="0" smtClean="0"/>
              <a:t>Bullet 32</a:t>
            </a:r>
          </a:p>
          <a:p>
            <a:pPr lvl="1"/>
            <a:r>
              <a:rPr lang="en-US" dirty="0" smtClean="0"/>
              <a:t>Bullet 30</a:t>
            </a:r>
          </a:p>
          <a:p>
            <a:pPr lvl="2"/>
            <a:r>
              <a:rPr lang="en-US" dirty="0" smtClean="0"/>
              <a:t>Bullet 28</a:t>
            </a:r>
          </a:p>
          <a:p>
            <a:pPr lvl="3"/>
            <a:r>
              <a:rPr lang="en-US" dirty="0" smtClean="0"/>
              <a:t>Bullet 26</a:t>
            </a:r>
          </a:p>
          <a:p>
            <a:pPr lvl="4"/>
            <a:r>
              <a:rPr lang="en-US" dirty="0" smtClean="0"/>
              <a:t>Bullet 24</a:t>
            </a:r>
            <a:endParaRPr lang="en-US" dirty="0"/>
          </a:p>
        </p:txBody>
      </p:sp>
      <p:sp>
        <p:nvSpPr>
          <p:cNvPr id="2" name="Title 3"/>
          <p:cNvSpPr>
            <a:spLocks noGrp="1"/>
          </p:cNvSpPr>
          <p:nvPr>
            <p:ph type="title" hasCustomPrompt="1"/>
          </p:nvPr>
        </p:nvSpPr>
        <p:spPr bwMode="gray">
          <a:xfrm>
            <a:off x="723900" y="685800"/>
            <a:ext cx="10744200" cy="1132365"/>
          </a:xfrm>
        </p:spPr>
        <p:txBody>
          <a:bodyPr anchor="ctr">
            <a:normAutofit/>
          </a:bodyPr>
          <a:lstStyle>
            <a:lvl1pPr algn="ctr">
              <a:defRPr sz="3600" baseline="0">
                <a:solidFill>
                  <a:schemeClr val="accent1"/>
                </a:solidFill>
              </a:defRPr>
            </a:lvl1pPr>
          </a:lstStyle>
          <a:p>
            <a:r>
              <a:rPr lang="en-US" smtClean="0"/>
              <a:t>Title - 1 column slide</a:t>
            </a:r>
            <a:endParaRPr lang="en-US"/>
          </a:p>
        </p:txBody>
      </p:sp>
      <p:sp>
        <p:nvSpPr>
          <p:cNvPr id="11" name="Header"/>
          <p:cNvSpPr>
            <a:spLocks noGrp="1"/>
          </p:cNvSpPr>
          <p:nvPr>
            <p:ph type="body" sz="quarter" idx="22" hasCustomPrompt="1"/>
          </p:nvPr>
        </p:nvSpPr>
        <p:spPr>
          <a:xfrm>
            <a:off x="0" y="1"/>
            <a:ext cx="12192000" cy="685800"/>
          </a:xfrm>
        </p:spPr>
        <p:txBody>
          <a:bodyPr anchor="ctr">
            <a:normAutofit/>
          </a:bodyPr>
          <a:lstStyle>
            <a:lvl1pPr marL="0" indent="0" algn="ctr">
              <a:buNone/>
              <a:defRPr sz="1800" b="1" cap="all" spc="1000" baseline="0"/>
            </a:lvl1pPr>
          </a:lstStyle>
          <a:p>
            <a:pPr lvl="0"/>
            <a:r>
              <a:rPr lang="en-US" smtClean="0"/>
              <a:t>CLICK TO Edit HEADER</a:t>
            </a:r>
          </a:p>
        </p:txBody>
      </p:sp>
    </p:spTree>
    <p:extLst>
      <p:ext uri="{BB962C8B-B14F-4D97-AF65-F5344CB8AC3E}">
        <p14:creationId xmlns:p14="http://schemas.microsoft.com/office/powerpoint/2010/main" val="2123454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eneral 1 col">
    <p:spTree>
      <p:nvGrpSpPr>
        <p:cNvPr id="1" name=""/>
        <p:cNvGrpSpPr/>
        <p:nvPr/>
      </p:nvGrpSpPr>
      <p:grpSpPr>
        <a:xfrm>
          <a:off x="0" y="0"/>
          <a:ext cx="0" cy="0"/>
          <a:chOff x="0" y="0"/>
          <a:chExt cx="0" cy="0"/>
        </a:xfrm>
      </p:grpSpPr>
      <p:sp>
        <p:nvSpPr>
          <p:cNvPr id="9" name="Number"/>
          <p:cNvSpPr>
            <a:spLocks noGrp="1"/>
          </p:cNvSpPr>
          <p:nvPr>
            <p:ph type="sldNum" sz="quarter" idx="12"/>
          </p:nvPr>
        </p:nvSpPr>
        <p:spPr bwMode="black">
          <a:xfrm>
            <a:off x="10532852" y="6418454"/>
            <a:ext cx="592348" cy="439546"/>
          </a:xfrm>
        </p:spPr>
        <p:txBody>
          <a:bodyPr/>
          <a:lstStyle/>
          <a:p>
            <a:fld id="{C77968C3-7B7E-411D-B105-08F43D0B3F8A}" type="slidenum">
              <a:rPr lang="en-US" smtClean="0"/>
              <a:t>‹#›</a:t>
            </a:fld>
            <a:endParaRPr lang="en-US"/>
          </a:p>
        </p:txBody>
      </p:sp>
      <p:pic>
        <p:nvPicPr>
          <p:cNvPr id="10"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4" name="Content Placeholder 3"/>
          <p:cNvSpPr>
            <a:spLocks noGrp="1"/>
          </p:cNvSpPr>
          <p:nvPr>
            <p:ph sz="half" idx="2" hasCustomPrompt="1"/>
          </p:nvPr>
        </p:nvSpPr>
        <p:spPr bwMode="gray">
          <a:xfrm>
            <a:off x="723900" y="2019300"/>
            <a:ext cx="10744200" cy="4110219"/>
          </a:xfrm>
        </p:spPr>
        <p:txBody>
          <a:bodyPr/>
          <a:lstStyle>
            <a:lvl1pPr marL="457200" indent="-457200">
              <a:buClr>
                <a:srgbClr val="0281A2"/>
              </a:buClr>
              <a:buFont typeface="Wingdings" panose="05000000000000000000" pitchFamily="2" charset="2"/>
              <a:buChar char="§"/>
              <a:defRPr>
                <a:solidFill>
                  <a:schemeClr val="accent1"/>
                </a:solidFill>
              </a:defRPr>
            </a:lvl1pPr>
            <a:lvl2pPr marL="741363" indent="-344488">
              <a:buClr>
                <a:srgbClr val="0281A2"/>
              </a:buClr>
              <a:buFont typeface="Wingdings" panose="05000000000000000000" pitchFamily="2" charset="2"/>
              <a:buChar char="§"/>
              <a:defRPr>
                <a:solidFill>
                  <a:schemeClr val="accent1"/>
                </a:solidFill>
              </a:defRPr>
            </a:lvl2pPr>
            <a:lvl3pPr marL="1087438" indent="-346075">
              <a:buClr>
                <a:srgbClr val="0281A2"/>
              </a:buClr>
              <a:buFont typeface="Wingdings" panose="05000000000000000000" pitchFamily="2" charset="2"/>
              <a:buChar char="§"/>
              <a:defRPr>
                <a:solidFill>
                  <a:schemeClr val="accent1"/>
                </a:solidFill>
              </a:defRPr>
            </a:lvl3pPr>
            <a:lvl4pPr marL="1431925" indent="-344488">
              <a:buClr>
                <a:srgbClr val="0281A2"/>
              </a:buClr>
              <a:buFont typeface="Wingdings" panose="05000000000000000000" pitchFamily="2" charset="2"/>
              <a:buChar char="§"/>
              <a:defRPr>
                <a:solidFill>
                  <a:schemeClr val="accent1"/>
                </a:solidFill>
              </a:defRPr>
            </a:lvl4pPr>
            <a:lvl5pPr marL="1655763" indent="-223838">
              <a:buClr>
                <a:srgbClr val="0281A2"/>
              </a:buClr>
              <a:buFont typeface="Wingdings" panose="05000000000000000000" pitchFamily="2" charset="2"/>
              <a:buChar char="§"/>
              <a:defRPr>
                <a:solidFill>
                  <a:schemeClr val="accent1"/>
                </a:solidFill>
              </a:defRPr>
            </a:lvl5pPr>
          </a:lstStyle>
          <a:p>
            <a:pPr lvl="0"/>
            <a:r>
              <a:rPr lang="en-US" dirty="0" smtClean="0"/>
              <a:t>Bullet 32</a:t>
            </a:r>
          </a:p>
          <a:p>
            <a:pPr lvl="1"/>
            <a:r>
              <a:rPr lang="en-US" dirty="0" smtClean="0"/>
              <a:t>Bullet 30</a:t>
            </a:r>
          </a:p>
          <a:p>
            <a:pPr lvl="2"/>
            <a:r>
              <a:rPr lang="en-US" dirty="0" smtClean="0"/>
              <a:t>Bullet 28</a:t>
            </a:r>
          </a:p>
          <a:p>
            <a:pPr lvl="3"/>
            <a:r>
              <a:rPr lang="en-US" dirty="0" smtClean="0"/>
              <a:t>Bullet 26</a:t>
            </a:r>
          </a:p>
          <a:p>
            <a:pPr lvl="4"/>
            <a:r>
              <a:rPr lang="en-US" dirty="0" smtClean="0"/>
              <a:t>Bullet 24</a:t>
            </a:r>
            <a:endParaRPr lang="en-US" dirty="0"/>
          </a:p>
        </p:txBody>
      </p:sp>
      <p:sp>
        <p:nvSpPr>
          <p:cNvPr id="2" name="Title 3"/>
          <p:cNvSpPr>
            <a:spLocks noGrp="1"/>
          </p:cNvSpPr>
          <p:nvPr>
            <p:ph type="title" hasCustomPrompt="1"/>
          </p:nvPr>
        </p:nvSpPr>
        <p:spPr bwMode="gray">
          <a:xfrm>
            <a:off x="723900" y="685800"/>
            <a:ext cx="10744200" cy="1132365"/>
          </a:xfrm>
        </p:spPr>
        <p:txBody>
          <a:bodyPr anchor="ctr">
            <a:normAutofit/>
          </a:bodyPr>
          <a:lstStyle>
            <a:lvl1pPr algn="ctr">
              <a:defRPr sz="3600" baseline="0">
                <a:solidFill>
                  <a:schemeClr val="accent1"/>
                </a:solidFill>
              </a:defRPr>
            </a:lvl1pPr>
          </a:lstStyle>
          <a:p>
            <a:r>
              <a:rPr lang="en-US" smtClean="0"/>
              <a:t>Title - 1 column slide</a:t>
            </a:r>
            <a:endParaRPr lang="en-US"/>
          </a:p>
        </p:txBody>
      </p:sp>
      <p:sp>
        <p:nvSpPr>
          <p:cNvPr id="11" name="Header"/>
          <p:cNvSpPr>
            <a:spLocks noGrp="1"/>
          </p:cNvSpPr>
          <p:nvPr>
            <p:ph type="body" sz="quarter" idx="22" hasCustomPrompt="1"/>
          </p:nvPr>
        </p:nvSpPr>
        <p:spPr>
          <a:xfrm>
            <a:off x="0" y="1"/>
            <a:ext cx="12192000" cy="685800"/>
          </a:xfrm>
        </p:spPr>
        <p:txBody>
          <a:bodyPr anchor="ctr">
            <a:normAutofit/>
          </a:bodyPr>
          <a:lstStyle>
            <a:lvl1pPr marL="0" indent="0" algn="ctr">
              <a:buNone/>
              <a:defRPr sz="1800" b="1" cap="all" spc="1000" baseline="0"/>
            </a:lvl1pPr>
          </a:lstStyle>
          <a:p>
            <a:pPr lvl="0"/>
            <a:r>
              <a:rPr lang="en-US" smtClean="0"/>
              <a:t>CLICK TO Edit HEADER</a:t>
            </a:r>
          </a:p>
        </p:txBody>
      </p:sp>
      <p:sp>
        <p:nvSpPr>
          <p:cNvPr id="7" name="Right Triangle 6" descr="&quot;&quot;"/>
          <p:cNvSpPr/>
          <p:nvPr userDrawn="1"/>
        </p:nvSpPr>
        <p:spPr>
          <a:xfrm rot="16200000">
            <a:off x="-3430" y="-8887"/>
            <a:ext cx="1344168" cy="1344168"/>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descr="&quot;&quot;"/>
          <p:cNvSpPr/>
          <p:nvPr userDrawn="1"/>
        </p:nvSpPr>
        <p:spPr>
          <a:xfrm rot="5400000">
            <a:off x="-9574" y="-11884"/>
            <a:ext cx="1344168" cy="1344168"/>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962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neral 2 col -  thirds">
    <p:spTree>
      <p:nvGrpSpPr>
        <p:cNvPr id="1" name=""/>
        <p:cNvGrpSpPr/>
        <p:nvPr/>
      </p:nvGrpSpPr>
      <p:grpSpPr>
        <a:xfrm>
          <a:off x="0" y="0"/>
          <a:ext cx="0" cy="0"/>
          <a:chOff x="0" y="0"/>
          <a:chExt cx="0" cy="0"/>
        </a:xfrm>
      </p:grpSpPr>
      <p:sp>
        <p:nvSpPr>
          <p:cNvPr id="17" name="Number"/>
          <p:cNvSpPr>
            <a:spLocks noGrp="1"/>
          </p:cNvSpPr>
          <p:nvPr>
            <p:ph type="sldNum" sz="quarter" idx="12"/>
          </p:nvPr>
        </p:nvSpPr>
        <p:spPr bwMode="black">
          <a:xfrm>
            <a:off x="10532853" y="6417229"/>
            <a:ext cx="592347" cy="440769"/>
          </a:xfrm>
        </p:spPr>
        <p:txBody>
          <a:bodyPr/>
          <a:lstStyle/>
          <a:p>
            <a:fld id="{C77968C3-7B7E-411D-B105-08F43D0B3F8A}" type="slidenum">
              <a:rPr lang="en-US" smtClean="0"/>
              <a:t>‹#›</a:t>
            </a:fld>
            <a:endParaRPr lang="en-US"/>
          </a:p>
        </p:txBody>
      </p:sp>
      <p:pic>
        <p:nvPicPr>
          <p:cNvPr id="16"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2" name="Title 5"/>
          <p:cNvSpPr>
            <a:spLocks noGrp="1"/>
          </p:cNvSpPr>
          <p:nvPr>
            <p:ph type="title" hasCustomPrompt="1"/>
          </p:nvPr>
        </p:nvSpPr>
        <p:spPr bwMode="gray">
          <a:xfrm>
            <a:off x="723900" y="685801"/>
            <a:ext cx="10744200" cy="1143000"/>
          </a:xfrm>
        </p:spPr>
        <p:txBody>
          <a:bodyPr anchor="ctr">
            <a:normAutofit/>
          </a:bodyPr>
          <a:lstStyle>
            <a:lvl1pPr algn="ctr">
              <a:defRPr sz="3600" baseline="0">
                <a:solidFill>
                  <a:schemeClr val="accent1"/>
                </a:solidFill>
              </a:defRPr>
            </a:lvl1pPr>
          </a:lstStyle>
          <a:p>
            <a:r>
              <a:rPr lang="en-US" smtClean="0"/>
              <a:t>Title - 2 column slide A</a:t>
            </a:r>
            <a:endParaRPr lang="en-US"/>
          </a:p>
        </p:txBody>
      </p:sp>
      <p:sp>
        <p:nvSpPr>
          <p:cNvPr id="10" name="Content Placeholder 3"/>
          <p:cNvSpPr>
            <a:spLocks noGrp="1"/>
          </p:cNvSpPr>
          <p:nvPr>
            <p:ph sz="half" idx="23" hasCustomPrompt="1"/>
          </p:nvPr>
        </p:nvSpPr>
        <p:spPr bwMode="gray">
          <a:xfrm>
            <a:off x="266700" y="2019300"/>
            <a:ext cx="5600700" cy="4343400"/>
          </a:xfrm>
          <a:solidFill>
            <a:schemeClr val="bg1">
              <a:lumMod val="85000"/>
            </a:schemeClr>
          </a:solidFill>
        </p:spPr>
        <p:txBody>
          <a:bodyPr anchor="ctr">
            <a:normAutofit/>
          </a:bodyPr>
          <a:lstStyle>
            <a:lvl1pPr marL="0" indent="0" algn="ctr">
              <a:buClr>
                <a:schemeClr val="accent2"/>
              </a:buClr>
              <a:buFontTx/>
              <a:buNone/>
              <a:defRPr sz="1200">
                <a:solidFill>
                  <a:schemeClr val="accent1"/>
                </a:solidFill>
              </a:defRPr>
            </a:lvl1pPr>
            <a:lvl2pPr marL="396875" indent="0">
              <a:buClr>
                <a:schemeClr val="accent2"/>
              </a:buClr>
              <a:buFontTx/>
              <a:buNone/>
              <a:defRPr>
                <a:solidFill>
                  <a:schemeClr val="accent1"/>
                </a:solidFill>
              </a:defRPr>
            </a:lvl2pPr>
            <a:lvl3pPr marL="741363" indent="0">
              <a:buClr>
                <a:schemeClr val="accent2"/>
              </a:buClr>
              <a:buFontTx/>
              <a:buNone/>
              <a:defRPr>
                <a:solidFill>
                  <a:schemeClr val="accent1"/>
                </a:solidFill>
              </a:defRPr>
            </a:lvl3pPr>
            <a:lvl4pPr marL="1087437" indent="0">
              <a:buClr>
                <a:schemeClr val="accent2"/>
              </a:buClr>
              <a:buFontTx/>
              <a:buNone/>
              <a:defRPr>
                <a:solidFill>
                  <a:schemeClr val="accent1"/>
                </a:solidFill>
              </a:defRPr>
            </a:lvl4pPr>
            <a:lvl5pPr marL="1431925" indent="0">
              <a:buClr>
                <a:schemeClr val="accent2"/>
              </a:buClr>
              <a:buFontTx/>
              <a:buNone/>
              <a:defRPr>
                <a:solidFill>
                  <a:schemeClr val="accent1"/>
                </a:solidFill>
              </a:defRPr>
            </a:lvl5pPr>
          </a:lstStyle>
          <a:p>
            <a:pPr lvl="0"/>
            <a:r>
              <a:rPr lang="en-US" smtClean="0"/>
              <a:t>CLICK CENTER TO AD OBJECT</a:t>
            </a:r>
            <a:endParaRPr lang="en-US"/>
          </a:p>
        </p:txBody>
      </p:sp>
      <p:sp>
        <p:nvSpPr>
          <p:cNvPr id="11" name="Header"/>
          <p:cNvSpPr>
            <a:spLocks noGrp="1"/>
          </p:cNvSpPr>
          <p:nvPr>
            <p:ph type="body" sz="quarter" idx="22" hasCustomPrompt="1"/>
          </p:nvPr>
        </p:nvSpPr>
        <p:spPr>
          <a:xfrm>
            <a:off x="0" y="1"/>
            <a:ext cx="12192000" cy="685800"/>
          </a:xfrm>
        </p:spPr>
        <p:txBody>
          <a:bodyPr anchor="ctr">
            <a:normAutofit/>
          </a:bodyPr>
          <a:lstStyle>
            <a:lvl1pPr marL="0" indent="0" algn="ctr">
              <a:buNone/>
              <a:defRPr sz="1800" b="1" cap="all" spc="1000" baseline="0"/>
            </a:lvl1pPr>
          </a:lstStyle>
          <a:p>
            <a:pPr lvl="0"/>
            <a:r>
              <a:rPr lang="en-US" smtClean="0"/>
              <a:t>CLICK TO Edit HEADER</a:t>
            </a:r>
          </a:p>
        </p:txBody>
      </p:sp>
      <p:sp>
        <p:nvSpPr>
          <p:cNvPr id="8" name="Content Placeholder 3"/>
          <p:cNvSpPr>
            <a:spLocks noGrp="1"/>
          </p:cNvSpPr>
          <p:nvPr>
            <p:ph sz="half" idx="13" hasCustomPrompt="1"/>
          </p:nvPr>
        </p:nvSpPr>
        <p:spPr bwMode="gray">
          <a:xfrm>
            <a:off x="6324600" y="2019300"/>
            <a:ext cx="5600700" cy="4343400"/>
          </a:xfrm>
        </p:spPr>
        <p:txBody>
          <a:bodyPr anchor="ctr"/>
          <a:lstStyle>
            <a:lvl1pPr marL="457200" indent="-457200">
              <a:buClr>
                <a:srgbClr val="0281A2"/>
              </a:buClr>
              <a:buFont typeface="Wingdings" panose="05000000000000000000" pitchFamily="2" charset="2"/>
              <a:buChar char="§"/>
              <a:defRPr>
                <a:solidFill>
                  <a:schemeClr val="accent1"/>
                </a:solidFill>
              </a:defRPr>
            </a:lvl1pPr>
            <a:lvl2pPr marL="854075" indent="-457200">
              <a:buClr>
                <a:srgbClr val="0281A2"/>
              </a:buClr>
              <a:buFont typeface="Wingdings" panose="05000000000000000000" pitchFamily="2" charset="2"/>
              <a:buChar char="§"/>
              <a:defRPr>
                <a:solidFill>
                  <a:schemeClr val="accent1"/>
                </a:solidFill>
              </a:defRPr>
            </a:lvl2pPr>
            <a:lvl3pPr marL="1198563" indent="-457200">
              <a:buClr>
                <a:srgbClr val="0281A2"/>
              </a:buClr>
              <a:buFont typeface="Wingdings" panose="05000000000000000000" pitchFamily="2" charset="2"/>
              <a:buChar char="§"/>
              <a:defRPr>
                <a:solidFill>
                  <a:schemeClr val="accent1"/>
                </a:solidFill>
              </a:defRPr>
            </a:lvl3pPr>
            <a:lvl4pPr marL="1544637" indent="-457200">
              <a:buClr>
                <a:srgbClr val="0281A2"/>
              </a:buClr>
              <a:buFont typeface="Wingdings" panose="05000000000000000000" pitchFamily="2" charset="2"/>
              <a:buChar char="§"/>
              <a:defRPr>
                <a:solidFill>
                  <a:schemeClr val="accent1"/>
                </a:solidFill>
              </a:defRPr>
            </a:lvl4pPr>
            <a:lvl5pPr marL="1774825" indent="-342900">
              <a:buClr>
                <a:srgbClr val="0281A2"/>
              </a:buClr>
              <a:buFont typeface="Wingdings" panose="05000000000000000000" pitchFamily="2" charset="2"/>
              <a:buChar char="§"/>
              <a:defRPr>
                <a:solidFill>
                  <a:schemeClr val="accent1"/>
                </a:solidFill>
              </a:defRPr>
            </a:lvl5pPr>
          </a:lstStyle>
          <a:p>
            <a:pPr lvl="0"/>
            <a:r>
              <a:rPr lang="en-US" dirty="0" smtClean="0"/>
              <a:t>Bullet 32</a:t>
            </a:r>
          </a:p>
          <a:p>
            <a:pPr lvl="1"/>
            <a:r>
              <a:rPr lang="en-US" dirty="0" smtClean="0"/>
              <a:t>Bullet 30</a:t>
            </a:r>
          </a:p>
          <a:p>
            <a:pPr lvl="2"/>
            <a:r>
              <a:rPr lang="en-US" dirty="0" smtClean="0"/>
              <a:t>Bullet 28</a:t>
            </a:r>
          </a:p>
          <a:p>
            <a:pPr lvl="3"/>
            <a:r>
              <a:rPr lang="en-US" dirty="0" smtClean="0"/>
              <a:t>Bullet 26</a:t>
            </a:r>
          </a:p>
          <a:p>
            <a:pPr lvl="4"/>
            <a:r>
              <a:rPr lang="en-US" dirty="0" smtClean="0"/>
              <a:t>Bullet 24</a:t>
            </a:r>
            <a:endParaRPr lang="en-US" dirty="0"/>
          </a:p>
        </p:txBody>
      </p:sp>
    </p:spTree>
    <p:extLst>
      <p:ext uri="{BB962C8B-B14F-4D97-AF65-F5344CB8AC3E}">
        <p14:creationId xmlns:p14="http://schemas.microsoft.com/office/powerpoint/2010/main" val="99610626"/>
      </p:ext>
    </p:extLst>
  </p:cSld>
  <p:clrMapOvr>
    <a:masterClrMapping/>
  </p:clrMapOvr>
  <p:extLst mod="1">
    <p:ext uri="{DCECCB84-F9BA-43D5-87BE-67443E8EF086}">
      <p15:sldGuideLst xmlns:p15="http://schemas.microsoft.com/office/powerpoint/2012/main">
        <p15:guide id="1" pos="5016" userDrawn="1">
          <p15:clr>
            <a:srgbClr val="FBAE40"/>
          </p15:clr>
        </p15:guide>
        <p15:guide id="2" pos="5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general 2 col">
    <p:spTree>
      <p:nvGrpSpPr>
        <p:cNvPr id="1" name=""/>
        <p:cNvGrpSpPr/>
        <p:nvPr/>
      </p:nvGrpSpPr>
      <p:grpSpPr>
        <a:xfrm>
          <a:off x="0" y="0"/>
          <a:ext cx="0" cy="0"/>
          <a:chOff x="0" y="0"/>
          <a:chExt cx="0" cy="0"/>
        </a:xfrm>
      </p:grpSpPr>
      <p:sp>
        <p:nvSpPr>
          <p:cNvPr id="11" name="Content Placeholder 3"/>
          <p:cNvSpPr>
            <a:spLocks noGrp="1"/>
          </p:cNvSpPr>
          <p:nvPr>
            <p:ph sz="half" idx="23" hasCustomPrompt="1"/>
          </p:nvPr>
        </p:nvSpPr>
        <p:spPr bwMode="gray">
          <a:xfrm>
            <a:off x="0" y="-1"/>
            <a:ext cx="5867400" cy="6362701"/>
          </a:xfrm>
          <a:solidFill>
            <a:schemeClr val="bg1">
              <a:lumMod val="85000"/>
            </a:schemeClr>
          </a:solidFill>
        </p:spPr>
        <p:txBody>
          <a:bodyPr anchor="ctr">
            <a:normAutofit/>
          </a:bodyPr>
          <a:lstStyle>
            <a:lvl1pPr marL="0" indent="0" algn="ctr">
              <a:buClr>
                <a:schemeClr val="accent2"/>
              </a:buClr>
              <a:buFontTx/>
              <a:buNone/>
              <a:defRPr sz="1200">
                <a:solidFill>
                  <a:schemeClr val="accent1"/>
                </a:solidFill>
              </a:defRPr>
            </a:lvl1pPr>
            <a:lvl2pPr marL="396875" indent="0">
              <a:buClr>
                <a:schemeClr val="accent2"/>
              </a:buClr>
              <a:buFontTx/>
              <a:buNone/>
              <a:defRPr>
                <a:solidFill>
                  <a:schemeClr val="accent1"/>
                </a:solidFill>
              </a:defRPr>
            </a:lvl2pPr>
            <a:lvl3pPr marL="741363" indent="0">
              <a:buClr>
                <a:schemeClr val="accent2"/>
              </a:buClr>
              <a:buFontTx/>
              <a:buNone/>
              <a:defRPr>
                <a:solidFill>
                  <a:schemeClr val="accent1"/>
                </a:solidFill>
              </a:defRPr>
            </a:lvl3pPr>
            <a:lvl4pPr marL="1087437" indent="0">
              <a:buClr>
                <a:schemeClr val="accent2"/>
              </a:buClr>
              <a:buFontTx/>
              <a:buNone/>
              <a:defRPr>
                <a:solidFill>
                  <a:schemeClr val="accent1"/>
                </a:solidFill>
              </a:defRPr>
            </a:lvl4pPr>
            <a:lvl5pPr marL="1431925" indent="0">
              <a:buClr>
                <a:schemeClr val="accent2"/>
              </a:buClr>
              <a:buFontTx/>
              <a:buNone/>
              <a:defRPr>
                <a:solidFill>
                  <a:schemeClr val="accent1"/>
                </a:solidFill>
              </a:defRPr>
            </a:lvl5pPr>
          </a:lstStyle>
          <a:p>
            <a:pPr lvl="0"/>
            <a:r>
              <a:rPr lang="en-US" smtClean="0"/>
              <a:t>CLICK CENTER TO AD OBJECT</a:t>
            </a:r>
            <a:endParaRPr lang="en-US"/>
          </a:p>
        </p:txBody>
      </p:sp>
      <p:sp>
        <p:nvSpPr>
          <p:cNvPr id="12" name="Number"/>
          <p:cNvSpPr>
            <a:spLocks noGrp="1"/>
          </p:cNvSpPr>
          <p:nvPr>
            <p:ph type="sldNum" sz="quarter" idx="12"/>
          </p:nvPr>
        </p:nvSpPr>
        <p:spPr bwMode="black">
          <a:xfrm>
            <a:off x="10532854" y="6418454"/>
            <a:ext cx="592346" cy="439545"/>
          </a:xfrm>
        </p:spPr>
        <p:txBody>
          <a:bodyPr/>
          <a:lstStyle/>
          <a:p>
            <a:fld id="{C77968C3-7B7E-411D-B105-08F43D0B3F8A}" type="slidenum">
              <a:rPr lang="en-US" smtClean="0"/>
              <a:t>‹#›</a:t>
            </a:fld>
            <a:endParaRPr lang="en-US"/>
          </a:p>
        </p:txBody>
      </p:sp>
      <p:sp>
        <p:nvSpPr>
          <p:cNvPr id="19" name="Header"/>
          <p:cNvSpPr>
            <a:spLocks noGrp="1"/>
          </p:cNvSpPr>
          <p:nvPr>
            <p:ph type="body" sz="quarter" idx="22" hasCustomPrompt="1"/>
          </p:nvPr>
        </p:nvSpPr>
        <p:spPr>
          <a:xfrm>
            <a:off x="5867400" y="1"/>
            <a:ext cx="6324600" cy="685800"/>
          </a:xfrm>
        </p:spPr>
        <p:txBody>
          <a:bodyPr anchor="ctr">
            <a:normAutofit/>
          </a:bodyPr>
          <a:lstStyle>
            <a:lvl1pPr marL="0" indent="0" algn="ctr">
              <a:buNone/>
              <a:defRPr sz="1800" b="1" cap="all" spc="1000" baseline="0"/>
            </a:lvl1pPr>
          </a:lstStyle>
          <a:p>
            <a:pPr lvl="0"/>
            <a:r>
              <a:rPr lang="en-US" smtClean="0"/>
              <a:t>CLICK TO Edit HEADER</a:t>
            </a:r>
          </a:p>
        </p:txBody>
      </p:sp>
      <p:pic>
        <p:nvPicPr>
          <p:cNvPr id="16"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18" name="Content Placeholder 3"/>
          <p:cNvSpPr>
            <a:spLocks noGrp="1"/>
          </p:cNvSpPr>
          <p:nvPr>
            <p:ph sz="half" idx="13" hasCustomPrompt="1"/>
          </p:nvPr>
        </p:nvSpPr>
        <p:spPr bwMode="gray">
          <a:xfrm>
            <a:off x="6324600" y="2019300"/>
            <a:ext cx="5600700" cy="4343400"/>
          </a:xfrm>
        </p:spPr>
        <p:txBody>
          <a:bodyPr anchor="ctr"/>
          <a:lstStyle>
            <a:lvl1pPr marL="457200" indent="-457200">
              <a:buClr>
                <a:srgbClr val="0281A2"/>
              </a:buClr>
              <a:buFont typeface="Wingdings" panose="05000000000000000000" pitchFamily="2" charset="2"/>
              <a:buChar char="§"/>
              <a:defRPr>
                <a:solidFill>
                  <a:schemeClr val="accent1"/>
                </a:solidFill>
              </a:defRPr>
            </a:lvl1pPr>
            <a:lvl2pPr marL="854075" indent="-457200">
              <a:buClr>
                <a:srgbClr val="0281A2"/>
              </a:buClr>
              <a:buFont typeface="Wingdings" panose="05000000000000000000" pitchFamily="2" charset="2"/>
              <a:buChar char="§"/>
              <a:defRPr>
                <a:solidFill>
                  <a:schemeClr val="accent1"/>
                </a:solidFill>
              </a:defRPr>
            </a:lvl2pPr>
            <a:lvl3pPr marL="1198563" indent="-457200">
              <a:buClr>
                <a:srgbClr val="0281A2"/>
              </a:buClr>
              <a:buFont typeface="Wingdings" panose="05000000000000000000" pitchFamily="2" charset="2"/>
              <a:buChar char="§"/>
              <a:defRPr>
                <a:solidFill>
                  <a:schemeClr val="accent1"/>
                </a:solidFill>
              </a:defRPr>
            </a:lvl3pPr>
            <a:lvl4pPr marL="1544637" indent="-457200">
              <a:buClr>
                <a:srgbClr val="0281A2"/>
              </a:buClr>
              <a:buFont typeface="Wingdings" panose="05000000000000000000" pitchFamily="2" charset="2"/>
              <a:buChar char="§"/>
              <a:defRPr>
                <a:solidFill>
                  <a:schemeClr val="accent1"/>
                </a:solidFill>
              </a:defRPr>
            </a:lvl4pPr>
            <a:lvl5pPr marL="1774825" indent="-342900">
              <a:buClr>
                <a:srgbClr val="0281A2"/>
              </a:buClr>
              <a:buFont typeface="Wingdings" panose="05000000000000000000" pitchFamily="2" charset="2"/>
              <a:buChar char="§"/>
              <a:defRPr>
                <a:solidFill>
                  <a:schemeClr val="accent1"/>
                </a:solidFill>
              </a:defRPr>
            </a:lvl5pPr>
          </a:lstStyle>
          <a:p>
            <a:pPr lvl="0"/>
            <a:r>
              <a:rPr lang="en-US" dirty="0" smtClean="0"/>
              <a:t>Bullet 32</a:t>
            </a:r>
          </a:p>
          <a:p>
            <a:pPr lvl="1"/>
            <a:r>
              <a:rPr lang="en-US" dirty="0" smtClean="0"/>
              <a:t>Bullet 30</a:t>
            </a:r>
          </a:p>
          <a:p>
            <a:pPr lvl="2"/>
            <a:r>
              <a:rPr lang="en-US" dirty="0" smtClean="0"/>
              <a:t>Bullet 28</a:t>
            </a:r>
          </a:p>
          <a:p>
            <a:pPr lvl="3"/>
            <a:r>
              <a:rPr lang="en-US" dirty="0" smtClean="0"/>
              <a:t>Bullet 26</a:t>
            </a:r>
          </a:p>
          <a:p>
            <a:pPr lvl="4"/>
            <a:r>
              <a:rPr lang="en-US" dirty="0" smtClean="0"/>
              <a:t>Bullet 24</a:t>
            </a:r>
            <a:endParaRPr lang="en-US" dirty="0"/>
          </a:p>
        </p:txBody>
      </p:sp>
      <p:sp>
        <p:nvSpPr>
          <p:cNvPr id="21" name="Title 4"/>
          <p:cNvSpPr>
            <a:spLocks noGrp="1"/>
          </p:cNvSpPr>
          <p:nvPr>
            <p:ph type="title" hasCustomPrompt="1"/>
          </p:nvPr>
        </p:nvSpPr>
        <p:spPr bwMode="gray">
          <a:xfrm>
            <a:off x="6324600" y="685800"/>
            <a:ext cx="5600700" cy="1142999"/>
          </a:xfrm>
        </p:spPr>
        <p:txBody>
          <a:bodyPr anchor="ctr">
            <a:normAutofit/>
          </a:bodyPr>
          <a:lstStyle>
            <a:lvl1pPr algn="l">
              <a:defRPr sz="3600">
                <a:solidFill>
                  <a:schemeClr val="accent1"/>
                </a:solidFill>
              </a:defRPr>
            </a:lvl1pPr>
          </a:lstStyle>
          <a:p>
            <a:r>
              <a:rPr lang="en-US" smtClean="0"/>
              <a:t>Title - 2 column B</a:t>
            </a:r>
            <a:endParaRPr lang="en-US"/>
          </a:p>
        </p:txBody>
      </p:sp>
    </p:spTree>
    <p:extLst>
      <p:ext uri="{BB962C8B-B14F-4D97-AF65-F5344CB8AC3E}">
        <p14:creationId xmlns:p14="http://schemas.microsoft.com/office/powerpoint/2010/main" val="2364526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eneral 3 col">
    <p:spTree>
      <p:nvGrpSpPr>
        <p:cNvPr id="1" name=""/>
        <p:cNvGrpSpPr/>
        <p:nvPr/>
      </p:nvGrpSpPr>
      <p:grpSpPr>
        <a:xfrm>
          <a:off x="0" y="0"/>
          <a:ext cx="0" cy="0"/>
          <a:chOff x="0" y="0"/>
          <a:chExt cx="0" cy="0"/>
        </a:xfrm>
      </p:grpSpPr>
      <p:sp>
        <p:nvSpPr>
          <p:cNvPr id="24" name="Number"/>
          <p:cNvSpPr>
            <a:spLocks noGrp="1"/>
          </p:cNvSpPr>
          <p:nvPr>
            <p:ph type="sldNum" sz="quarter" idx="12"/>
          </p:nvPr>
        </p:nvSpPr>
        <p:spPr bwMode="black">
          <a:xfrm>
            <a:off x="10532853" y="6418454"/>
            <a:ext cx="592347" cy="439546"/>
          </a:xfrm>
        </p:spPr>
        <p:txBody>
          <a:bodyPr/>
          <a:lstStyle/>
          <a:p>
            <a:fld id="{C77968C3-7B7E-411D-B105-08F43D0B3F8A}" type="slidenum">
              <a:rPr lang="en-US" smtClean="0"/>
              <a:t>‹#›</a:t>
            </a:fld>
            <a:endParaRPr lang="en-US"/>
          </a:p>
        </p:txBody>
      </p:sp>
      <p:pic>
        <p:nvPicPr>
          <p:cNvPr id="26"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2" name="Title 7"/>
          <p:cNvSpPr>
            <a:spLocks noGrp="1"/>
          </p:cNvSpPr>
          <p:nvPr>
            <p:ph type="title" hasCustomPrompt="1"/>
          </p:nvPr>
        </p:nvSpPr>
        <p:spPr bwMode="gray">
          <a:xfrm>
            <a:off x="723899" y="685801"/>
            <a:ext cx="10744202" cy="1143000"/>
          </a:xfrm>
        </p:spPr>
        <p:txBody>
          <a:bodyPr anchor="ctr">
            <a:normAutofit/>
          </a:bodyPr>
          <a:lstStyle>
            <a:lvl1pPr algn="ctr">
              <a:defRPr sz="3600" baseline="0">
                <a:solidFill>
                  <a:schemeClr val="accent1"/>
                </a:solidFill>
              </a:defRPr>
            </a:lvl1pPr>
          </a:lstStyle>
          <a:p>
            <a:r>
              <a:rPr lang="en-US" smtClean="0"/>
              <a:t>Title - 3 column / 2 row slide</a:t>
            </a:r>
            <a:endParaRPr lang="en-US"/>
          </a:p>
        </p:txBody>
      </p:sp>
      <p:sp>
        <p:nvSpPr>
          <p:cNvPr id="15" name="Header"/>
          <p:cNvSpPr>
            <a:spLocks noGrp="1"/>
          </p:cNvSpPr>
          <p:nvPr>
            <p:ph type="body" sz="quarter" idx="22" hasCustomPrompt="1"/>
          </p:nvPr>
        </p:nvSpPr>
        <p:spPr>
          <a:xfrm>
            <a:off x="0" y="1"/>
            <a:ext cx="12192000" cy="685800"/>
          </a:xfrm>
        </p:spPr>
        <p:txBody>
          <a:bodyPr anchor="ctr">
            <a:normAutofit/>
          </a:bodyPr>
          <a:lstStyle>
            <a:lvl1pPr marL="0" indent="0" algn="ctr">
              <a:buNone/>
              <a:defRPr sz="1800" b="1" cap="all" spc="1000" baseline="0"/>
            </a:lvl1pPr>
          </a:lstStyle>
          <a:p>
            <a:pPr lvl="0"/>
            <a:r>
              <a:rPr lang="en-US" smtClean="0"/>
              <a:t>CLICK TO Edit HEADER</a:t>
            </a:r>
          </a:p>
        </p:txBody>
      </p:sp>
      <p:sp>
        <p:nvSpPr>
          <p:cNvPr id="16" name="Content Placeholder 3"/>
          <p:cNvSpPr>
            <a:spLocks noGrp="1"/>
          </p:cNvSpPr>
          <p:nvPr>
            <p:ph sz="half" idx="23" hasCustomPrompt="1"/>
          </p:nvPr>
        </p:nvSpPr>
        <p:spPr>
          <a:xfrm>
            <a:off x="723900" y="2018866"/>
            <a:ext cx="3390900" cy="2591234"/>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20" name="Content Placeholder 3"/>
          <p:cNvSpPr>
            <a:spLocks noGrp="1"/>
          </p:cNvSpPr>
          <p:nvPr>
            <p:ph sz="half" idx="32" hasCustomPrompt="1"/>
          </p:nvPr>
        </p:nvSpPr>
        <p:spPr>
          <a:xfrm>
            <a:off x="4404359" y="2018865"/>
            <a:ext cx="3390900" cy="2591234"/>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22" name="Content Placeholder 3"/>
          <p:cNvSpPr>
            <a:spLocks noGrp="1"/>
          </p:cNvSpPr>
          <p:nvPr>
            <p:ph sz="half" idx="33" hasCustomPrompt="1"/>
          </p:nvPr>
        </p:nvSpPr>
        <p:spPr>
          <a:xfrm>
            <a:off x="4404359" y="4800599"/>
            <a:ext cx="3390899" cy="1333501"/>
          </a:xfrm>
          <a:noFill/>
        </p:spPr>
        <p:txBody>
          <a:bodyPr>
            <a:normAutofit/>
          </a:bodyPr>
          <a:lstStyle>
            <a:lvl1pPr marL="0" marR="0" indent="-365760" algn="l" defTabSz="914400" rtl="0" eaLnBrk="1" fontAlgn="auto" latinLnBrk="0" hangingPunct="1">
              <a:lnSpc>
                <a:spcPct val="100000"/>
              </a:lnSpc>
              <a:spcBef>
                <a:spcPts val="1000"/>
              </a:spcBef>
              <a:spcAft>
                <a:spcPts val="0"/>
              </a:spcAft>
              <a:buClr>
                <a:srgbClr val="0281A2"/>
              </a:buClr>
              <a:buSzTx/>
              <a:buFont typeface="Calibri" panose="020F0502020204030204" pitchFamily="34" charset="0"/>
              <a:buChar char="▪"/>
              <a:tabLst/>
              <a:defRPr sz="2400" b="0"/>
            </a:lvl1pPr>
            <a:lvl2pPr marL="741363" marR="0"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2pPr>
            <a:lvl3pPr marL="1087438" marR="0" indent="-346075"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3pPr>
            <a:lvl4pPr marL="1431925" marR="0"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4pPr>
            <a:lvl5pPr marL="1655763" marR="0" indent="-22383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5pPr>
          </a:lstStyle>
          <a:p>
            <a:pPr marL="0" marR="0" lvl="0" indent="-365760" algn="l" defTabSz="914400" rtl="0" eaLnBrk="1" fontAlgn="auto" latinLnBrk="0" hangingPunct="1">
              <a:lnSpc>
                <a:spcPct val="100000"/>
              </a:lnSpc>
              <a:spcBef>
                <a:spcPts val="1000"/>
              </a:spcBef>
              <a:spcAft>
                <a:spcPts val="0"/>
              </a:spcAft>
              <a:buClr>
                <a:srgbClr val="0281A2"/>
              </a:buClr>
              <a:buSzTx/>
              <a:buFont typeface="Calibri" panose="020F0502020204030204" pitchFamily="34" charset="0"/>
              <a:buChar char="▪"/>
              <a:tabLst/>
              <a:defRPr/>
            </a:pPr>
            <a:r>
              <a:rPr kumimoji="0" lang="en-US" sz="3200" b="0" i="0" u="none" strike="noStrike" kern="1200" cap="none" spc="0" normalizeH="0" baseline="0" noProof="0" dirty="0" smtClean="0">
                <a:ln>
                  <a:noFill/>
                </a:ln>
                <a:solidFill>
                  <a:srgbClr val="003865"/>
                </a:solidFill>
                <a:effectLst/>
                <a:uLnTx/>
                <a:uFillTx/>
                <a:latin typeface="+mn-lt"/>
                <a:ea typeface="+mn-ea"/>
                <a:cs typeface="+mn-cs"/>
              </a:rPr>
              <a:t>Bullet 32</a:t>
            </a:r>
          </a:p>
          <a:p>
            <a:pPr marL="741363" marR="0" lvl="1"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3000" b="0" i="0" u="none" strike="noStrike" kern="1200" cap="none" spc="0" normalizeH="0" baseline="0" noProof="0" dirty="0" smtClean="0">
                <a:ln>
                  <a:noFill/>
                </a:ln>
                <a:solidFill>
                  <a:srgbClr val="003865"/>
                </a:solidFill>
                <a:effectLst/>
                <a:uLnTx/>
                <a:uFillTx/>
                <a:latin typeface="+mn-lt"/>
                <a:ea typeface="+mn-ea"/>
                <a:cs typeface="+mn-cs"/>
              </a:rPr>
              <a:t>Bullet 30</a:t>
            </a:r>
          </a:p>
          <a:p>
            <a:pPr marL="1087438" marR="0" lvl="2" indent="-346075"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2800" b="0" i="0" u="none" strike="noStrike" kern="1200" cap="none" spc="0" normalizeH="0" baseline="0" noProof="0" dirty="0" smtClean="0">
                <a:ln>
                  <a:noFill/>
                </a:ln>
                <a:solidFill>
                  <a:srgbClr val="003865"/>
                </a:solidFill>
                <a:effectLst/>
                <a:uLnTx/>
                <a:uFillTx/>
                <a:latin typeface="+mn-lt"/>
                <a:ea typeface="+mn-ea"/>
                <a:cs typeface="+mn-cs"/>
              </a:rPr>
              <a:t>Bullet 28</a:t>
            </a:r>
          </a:p>
          <a:p>
            <a:pPr marL="1431925" marR="0" lvl="3"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2600" b="0" i="0" u="none" strike="noStrike" kern="1200" cap="none" spc="0" normalizeH="0" baseline="0" noProof="0" dirty="0" smtClean="0">
                <a:ln>
                  <a:noFill/>
                </a:ln>
                <a:solidFill>
                  <a:srgbClr val="003865"/>
                </a:solidFill>
                <a:effectLst/>
                <a:uLnTx/>
                <a:uFillTx/>
                <a:latin typeface="+mn-lt"/>
                <a:ea typeface="+mn-ea"/>
                <a:cs typeface="+mn-cs"/>
              </a:rPr>
              <a:t>Bullet 26</a:t>
            </a:r>
          </a:p>
          <a:p>
            <a:pPr marL="1655763" marR="0" lvl="4" indent="-22383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2400" b="0" i="0" u="none" strike="noStrike" kern="1200" cap="none" spc="0" normalizeH="0" baseline="0" noProof="0" dirty="0" smtClean="0">
                <a:ln>
                  <a:noFill/>
                </a:ln>
                <a:solidFill>
                  <a:srgbClr val="003865"/>
                </a:solidFill>
                <a:effectLst/>
                <a:uLnTx/>
                <a:uFillTx/>
                <a:latin typeface="+mn-lt"/>
                <a:ea typeface="+mn-ea"/>
                <a:cs typeface="+mn-cs"/>
              </a:rPr>
              <a:t>Bullet 24</a:t>
            </a:r>
            <a:endParaRPr kumimoji="0" lang="en-US" sz="2400" b="0" i="0" u="none" strike="noStrike" kern="1200" cap="none" spc="0" normalizeH="0" baseline="0" noProof="0" dirty="0">
              <a:ln>
                <a:noFill/>
              </a:ln>
              <a:solidFill>
                <a:srgbClr val="003865"/>
              </a:solidFill>
              <a:effectLst/>
              <a:uLnTx/>
              <a:uFillTx/>
              <a:latin typeface="+mn-lt"/>
              <a:ea typeface="+mn-ea"/>
              <a:cs typeface="+mn-cs"/>
            </a:endParaRPr>
          </a:p>
        </p:txBody>
      </p:sp>
      <p:sp>
        <p:nvSpPr>
          <p:cNvPr id="27" name="Content Placeholder 3"/>
          <p:cNvSpPr>
            <a:spLocks noGrp="1"/>
          </p:cNvSpPr>
          <p:nvPr>
            <p:ph sz="half" idx="34" hasCustomPrompt="1"/>
          </p:nvPr>
        </p:nvSpPr>
        <p:spPr>
          <a:xfrm>
            <a:off x="8077938" y="2019300"/>
            <a:ext cx="3390900" cy="2591234"/>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28" name="Content Placeholder 3"/>
          <p:cNvSpPr>
            <a:spLocks noGrp="1"/>
          </p:cNvSpPr>
          <p:nvPr>
            <p:ph sz="half" idx="35" hasCustomPrompt="1"/>
          </p:nvPr>
        </p:nvSpPr>
        <p:spPr>
          <a:xfrm>
            <a:off x="8077938" y="4801034"/>
            <a:ext cx="3390899" cy="1333501"/>
          </a:xfrm>
          <a:noFill/>
        </p:spPr>
        <p:txBody>
          <a:bodyPr>
            <a:normAutofit/>
          </a:bodyPr>
          <a:lstStyle>
            <a:lvl1pPr marL="0" marR="0" indent="-365760" algn="l" defTabSz="914400" rtl="0" eaLnBrk="1" fontAlgn="auto" latinLnBrk="0" hangingPunct="1">
              <a:lnSpc>
                <a:spcPct val="100000"/>
              </a:lnSpc>
              <a:spcBef>
                <a:spcPts val="1000"/>
              </a:spcBef>
              <a:spcAft>
                <a:spcPts val="0"/>
              </a:spcAft>
              <a:buClr>
                <a:srgbClr val="0281A2"/>
              </a:buClr>
              <a:buSzTx/>
              <a:buFont typeface="Calibri" panose="020F0502020204030204" pitchFamily="34" charset="0"/>
              <a:buChar char="▪"/>
              <a:tabLst/>
              <a:defRPr sz="2400" b="0"/>
            </a:lvl1pPr>
            <a:lvl2pPr marL="741363" marR="0"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2pPr>
            <a:lvl3pPr marL="1087438" marR="0" indent="-346075"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3pPr>
            <a:lvl4pPr marL="1431925" marR="0"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4pPr>
            <a:lvl5pPr marL="1655763" marR="0" indent="-22383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lvl5pPr>
          </a:lstStyle>
          <a:p>
            <a:pPr marL="0" marR="0" lvl="0" indent="-365760" algn="l" defTabSz="914400" rtl="0" eaLnBrk="1" fontAlgn="auto" latinLnBrk="0" hangingPunct="1">
              <a:lnSpc>
                <a:spcPct val="100000"/>
              </a:lnSpc>
              <a:spcBef>
                <a:spcPts val="1000"/>
              </a:spcBef>
              <a:spcAft>
                <a:spcPts val="0"/>
              </a:spcAft>
              <a:buClr>
                <a:srgbClr val="0281A2"/>
              </a:buClr>
              <a:buSzTx/>
              <a:buFont typeface="Calibri" panose="020F0502020204030204" pitchFamily="34" charset="0"/>
              <a:buChar char="▪"/>
              <a:tabLst/>
              <a:defRPr/>
            </a:pPr>
            <a:r>
              <a:rPr kumimoji="0" lang="en-US" sz="3200" b="0" i="0" u="none" strike="noStrike" kern="1200" cap="none" spc="0" normalizeH="0" baseline="0" noProof="0" dirty="0" smtClean="0">
                <a:ln>
                  <a:noFill/>
                </a:ln>
                <a:solidFill>
                  <a:srgbClr val="003865"/>
                </a:solidFill>
                <a:effectLst/>
                <a:uLnTx/>
                <a:uFillTx/>
                <a:latin typeface="+mn-lt"/>
                <a:ea typeface="+mn-ea"/>
                <a:cs typeface="+mn-cs"/>
              </a:rPr>
              <a:t>Bullet 32</a:t>
            </a:r>
          </a:p>
          <a:p>
            <a:pPr marL="741363" marR="0" lvl="1"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3000" b="0" i="0" u="none" strike="noStrike" kern="1200" cap="none" spc="0" normalizeH="0" baseline="0" noProof="0" dirty="0" smtClean="0">
                <a:ln>
                  <a:noFill/>
                </a:ln>
                <a:solidFill>
                  <a:srgbClr val="003865"/>
                </a:solidFill>
                <a:effectLst/>
                <a:uLnTx/>
                <a:uFillTx/>
                <a:latin typeface="+mn-lt"/>
                <a:ea typeface="+mn-ea"/>
                <a:cs typeface="+mn-cs"/>
              </a:rPr>
              <a:t>Bullet 30</a:t>
            </a:r>
          </a:p>
          <a:p>
            <a:pPr marL="1087438" marR="0" lvl="2" indent="-346075"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2800" b="0" i="0" u="none" strike="noStrike" kern="1200" cap="none" spc="0" normalizeH="0" baseline="0" noProof="0" dirty="0" smtClean="0">
                <a:ln>
                  <a:noFill/>
                </a:ln>
                <a:solidFill>
                  <a:srgbClr val="003865"/>
                </a:solidFill>
                <a:effectLst/>
                <a:uLnTx/>
                <a:uFillTx/>
                <a:latin typeface="+mn-lt"/>
                <a:ea typeface="+mn-ea"/>
                <a:cs typeface="+mn-cs"/>
              </a:rPr>
              <a:t>Bullet 28</a:t>
            </a:r>
          </a:p>
          <a:p>
            <a:pPr marL="1431925" marR="0" lvl="3" indent="-34448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2600" b="0" i="0" u="none" strike="noStrike" kern="1200" cap="none" spc="0" normalizeH="0" baseline="0" noProof="0" dirty="0" smtClean="0">
                <a:ln>
                  <a:noFill/>
                </a:ln>
                <a:solidFill>
                  <a:srgbClr val="003865"/>
                </a:solidFill>
                <a:effectLst/>
                <a:uLnTx/>
                <a:uFillTx/>
                <a:latin typeface="+mn-lt"/>
                <a:ea typeface="+mn-ea"/>
                <a:cs typeface="+mn-cs"/>
              </a:rPr>
              <a:t>Bullet 26</a:t>
            </a:r>
          </a:p>
          <a:p>
            <a:pPr marL="1655763" marR="0" lvl="4" indent="-223838" algn="l" defTabSz="914400" rtl="0" eaLnBrk="1" fontAlgn="auto" latinLnBrk="0" hangingPunct="1">
              <a:lnSpc>
                <a:spcPct val="100000"/>
              </a:lnSpc>
              <a:spcBef>
                <a:spcPts val="500"/>
              </a:spcBef>
              <a:spcAft>
                <a:spcPts val="0"/>
              </a:spcAft>
              <a:buClr>
                <a:srgbClr val="0281A2"/>
              </a:buClr>
              <a:buSzTx/>
              <a:buFont typeface="Calibri" panose="020F0502020204030204" pitchFamily="34" charset="0"/>
              <a:buChar char="▪"/>
              <a:tabLst/>
              <a:defRPr/>
            </a:pPr>
            <a:r>
              <a:rPr kumimoji="0" lang="en-US" sz="2400" b="0" i="0" u="none" strike="noStrike" kern="1200" cap="none" spc="0" normalizeH="0" baseline="0" noProof="0" dirty="0" smtClean="0">
                <a:ln>
                  <a:noFill/>
                </a:ln>
                <a:solidFill>
                  <a:srgbClr val="003865"/>
                </a:solidFill>
                <a:effectLst/>
                <a:uLnTx/>
                <a:uFillTx/>
                <a:latin typeface="+mn-lt"/>
                <a:ea typeface="+mn-ea"/>
                <a:cs typeface="+mn-cs"/>
              </a:rPr>
              <a:t>Bullet 24</a:t>
            </a:r>
            <a:endParaRPr kumimoji="0" lang="en-US" sz="2400" b="0" i="0" u="none" strike="noStrike" kern="1200" cap="none" spc="0" normalizeH="0" baseline="0" noProof="0" dirty="0">
              <a:ln>
                <a:noFill/>
              </a:ln>
              <a:solidFill>
                <a:srgbClr val="003865"/>
              </a:solidFill>
              <a:effectLst/>
              <a:uLnTx/>
              <a:uFillTx/>
              <a:latin typeface="+mn-lt"/>
              <a:ea typeface="+mn-ea"/>
              <a:cs typeface="+mn-cs"/>
            </a:endParaRPr>
          </a:p>
        </p:txBody>
      </p:sp>
      <p:sp>
        <p:nvSpPr>
          <p:cNvPr id="12" name="Content Placeholder 3"/>
          <p:cNvSpPr>
            <a:spLocks noGrp="1"/>
          </p:cNvSpPr>
          <p:nvPr>
            <p:ph sz="half" idx="40" hasCustomPrompt="1"/>
          </p:nvPr>
        </p:nvSpPr>
        <p:spPr>
          <a:xfrm>
            <a:off x="723899" y="4800600"/>
            <a:ext cx="3397779"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400" b="0"/>
            </a:lvl1pPr>
            <a:lvl2pPr marL="396875" indent="-163513">
              <a:buNone/>
              <a:defRPr sz="2400"/>
            </a:lvl2pPr>
            <a:lvl3pPr marL="741363" indent="0">
              <a:buNone/>
              <a:defRPr sz="24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a:p>
            <a:pPr marL="396875" marR="0" lvl="1"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err="1" smtClean="0"/>
              <a:t>Jsdsjsd</a:t>
            </a:r>
            <a:endParaRPr lang="en-US" dirty="0" smtClean="0"/>
          </a:p>
          <a:p>
            <a:pPr marL="741363" marR="0" lvl="2"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err="1" smtClean="0"/>
              <a:t>Jsojsd</a:t>
            </a:r>
            <a:endParaRPr lang="en-US" dirty="0" smtClean="0"/>
          </a:p>
          <a:p>
            <a:pPr marL="1087437" marR="0" lvl="3"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err="1" smtClean="0"/>
              <a:t>jsdjsd</a:t>
            </a:r>
            <a:endParaRPr lang="en-US" dirty="0" smtClean="0"/>
          </a:p>
        </p:txBody>
      </p:sp>
    </p:spTree>
    <p:extLst>
      <p:ext uri="{BB962C8B-B14F-4D97-AF65-F5344CB8AC3E}">
        <p14:creationId xmlns:p14="http://schemas.microsoft.com/office/powerpoint/2010/main" val="109259232"/>
      </p:ext>
    </p:extLst>
  </p:cSld>
  <p:clrMapOvr>
    <a:masterClrMapping/>
  </p:clrMapOvr>
  <p:extLst mod="1">
    <p:ext uri="{DCECCB84-F9BA-43D5-87BE-67443E8EF086}">
      <p15:sldGuideLst xmlns:p15="http://schemas.microsoft.com/office/powerpoint/2012/main">
        <p15:guide id="1" orient="horz" pos="3024">
          <p15:clr>
            <a:srgbClr val="FBAE40"/>
          </p15:clr>
        </p15:guide>
        <p15:guide id="2" orient="horz" pos="29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eneral 4 col">
    <p:spTree>
      <p:nvGrpSpPr>
        <p:cNvPr id="1" name=""/>
        <p:cNvGrpSpPr/>
        <p:nvPr/>
      </p:nvGrpSpPr>
      <p:grpSpPr>
        <a:xfrm>
          <a:off x="0" y="0"/>
          <a:ext cx="0" cy="0"/>
          <a:chOff x="0" y="0"/>
          <a:chExt cx="0" cy="0"/>
        </a:xfrm>
      </p:grpSpPr>
      <p:sp>
        <p:nvSpPr>
          <p:cNvPr id="17" name="Number"/>
          <p:cNvSpPr>
            <a:spLocks noGrp="1"/>
          </p:cNvSpPr>
          <p:nvPr>
            <p:ph type="sldNum" sz="quarter" idx="12"/>
          </p:nvPr>
        </p:nvSpPr>
        <p:spPr bwMode="black">
          <a:xfrm>
            <a:off x="10532854" y="6418454"/>
            <a:ext cx="592346" cy="439546"/>
          </a:xfrm>
        </p:spPr>
        <p:txBody>
          <a:bodyPr/>
          <a:lstStyle/>
          <a:p>
            <a:fld id="{C77968C3-7B7E-411D-B105-08F43D0B3F8A}" type="slidenum">
              <a:rPr lang="en-US" smtClean="0"/>
              <a:t>‹#›</a:t>
            </a:fld>
            <a:endParaRPr lang="en-US"/>
          </a:p>
        </p:txBody>
      </p:sp>
      <p:pic>
        <p:nvPicPr>
          <p:cNvPr id="24"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2" name="Title 6"/>
          <p:cNvSpPr>
            <a:spLocks noGrp="1"/>
          </p:cNvSpPr>
          <p:nvPr>
            <p:ph type="title" hasCustomPrompt="1"/>
          </p:nvPr>
        </p:nvSpPr>
        <p:spPr bwMode="gray">
          <a:xfrm>
            <a:off x="723900" y="685800"/>
            <a:ext cx="10744200" cy="1142999"/>
          </a:xfrm>
        </p:spPr>
        <p:txBody>
          <a:bodyPr anchor="ctr">
            <a:normAutofit/>
          </a:bodyPr>
          <a:lstStyle>
            <a:lvl1pPr algn="ctr">
              <a:defRPr sz="3600" baseline="0">
                <a:solidFill>
                  <a:schemeClr val="accent1"/>
                </a:solidFill>
              </a:defRPr>
            </a:lvl1pPr>
          </a:lstStyle>
          <a:p>
            <a:r>
              <a:rPr lang="en-US" smtClean="0"/>
              <a:t>Title - 4 column / 2 row slide</a:t>
            </a:r>
            <a:endParaRPr lang="en-US"/>
          </a:p>
        </p:txBody>
      </p:sp>
      <p:sp>
        <p:nvSpPr>
          <p:cNvPr id="21" name="Header"/>
          <p:cNvSpPr>
            <a:spLocks noGrp="1"/>
          </p:cNvSpPr>
          <p:nvPr>
            <p:ph type="body" sz="quarter" idx="22" hasCustomPrompt="1"/>
          </p:nvPr>
        </p:nvSpPr>
        <p:spPr>
          <a:xfrm>
            <a:off x="0" y="1"/>
            <a:ext cx="12192000" cy="685800"/>
          </a:xfrm>
        </p:spPr>
        <p:txBody>
          <a:bodyPr anchor="ctr">
            <a:normAutofit/>
          </a:bodyPr>
          <a:lstStyle>
            <a:lvl1pPr marL="0" indent="0" algn="ctr">
              <a:buNone/>
              <a:defRPr sz="1800" b="1" cap="all" spc="1000" baseline="0"/>
            </a:lvl1pPr>
          </a:lstStyle>
          <a:p>
            <a:pPr lvl="0"/>
            <a:r>
              <a:rPr lang="en-US" smtClean="0"/>
              <a:t>CLICK TO Edit HEADER</a:t>
            </a:r>
          </a:p>
        </p:txBody>
      </p:sp>
      <p:sp>
        <p:nvSpPr>
          <p:cNvPr id="22" name="Content Placeholder 3"/>
          <p:cNvSpPr>
            <a:spLocks noGrp="1"/>
          </p:cNvSpPr>
          <p:nvPr>
            <p:ph sz="half" idx="23" hasCustomPrompt="1"/>
          </p:nvPr>
        </p:nvSpPr>
        <p:spPr>
          <a:xfrm>
            <a:off x="723900" y="2014717"/>
            <a:ext cx="2514600" cy="2171700"/>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25" name="Content Placeholder 3"/>
          <p:cNvSpPr>
            <a:spLocks noGrp="1"/>
          </p:cNvSpPr>
          <p:nvPr>
            <p:ph sz="half" idx="32" hasCustomPrompt="1"/>
          </p:nvPr>
        </p:nvSpPr>
        <p:spPr>
          <a:xfrm>
            <a:off x="3467100" y="2014717"/>
            <a:ext cx="2514600" cy="2171700"/>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30" name="Content Placeholder 3"/>
          <p:cNvSpPr>
            <a:spLocks noGrp="1"/>
          </p:cNvSpPr>
          <p:nvPr>
            <p:ph sz="half" idx="34" hasCustomPrompt="1"/>
          </p:nvPr>
        </p:nvSpPr>
        <p:spPr>
          <a:xfrm>
            <a:off x="6222762" y="2014717"/>
            <a:ext cx="2502138" cy="2171700"/>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32" name="Content Placeholder 3"/>
          <p:cNvSpPr>
            <a:spLocks noGrp="1"/>
          </p:cNvSpPr>
          <p:nvPr>
            <p:ph sz="half" idx="36" hasCustomPrompt="1"/>
          </p:nvPr>
        </p:nvSpPr>
        <p:spPr>
          <a:xfrm>
            <a:off x="8953500" y="2019301"/>
            <a:ext cx="2514600" cy="2167116"/>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18" name="Content Placeholder 3"/>
          <p:cNvSpPr>
            <a:spLocks noGrp="1"/>
          </p:cNvSpPr>
          <p:nvPr>
            <p:ph sz="half" idx="40" hasCustomPrompt="1"/>
          </p:nvPr>
        </p:nvSpPr>
        <p:spPr>
          <a:xfrm>
            <a:off x="723900" y="4457700"/>
            <a:ext cx="2514600"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
        <p:nvSpPr>
          <p:cNvPr id="19" name="Content Placeholder 3"/>
          <p:cNvSpPr>
            <a:spLocks noGrp="1"/>
          </p:cNvSpPr>
          <p:nvPr>
            <p:ph sz="half" idx="41" hasCustomPrompt="1"/>
          </p:nvPr>
        </p:nvSpPr>
        <p:spPr>
          <a:xfrm>
            <a:off x="3467100" y="4457700"/>
            <a:ext cx="2514600"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
        <p:nvSpPr>
          <p:cNvPr id="20" name="Content Placeholder 3"/>
          <p:cNvSpPr>
            <a:spLocks noGrp="1"/>
          </p:cNvSpPr>
          <p:nvPr>
            <p:ph sz="half" idx="42" hasCustomPrompt="1"/>
          </p:nvPr>
        </p:nvSpPr>
        <p:spPr>
          <a:xfrm>
            <a:off x="6210300" y="4457700"/>
            <a:ext cx="2514600"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
        <p:nvSpPr>
          <p:cNvPr id="26" name="Content Placeholder 3"/>
          <p:cNvSpPr>
            <a:spLocks noGrp="1"/>
          </p:cNvSpPr>
          <p:nvPr>
            <p:ph sz="half" idx="43" hasCustomPrompt="1"/>
          </p:nvPr>
        </p:nvSpPr>
        <p:spPr>
          <a:xfrm>
            <a:off x="8953500" y="4464235"/>
            <a:ext cx="2514600"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Tree>
    <p:extLst>
      <p:ext uri="{BB962C8B-B14F-4D97-AF65-F5344CB8AC3E}">
        <p14:creationId xmlns:p14="http://schemas.microsoft.com/office/powerpoint/2010/main" val="4115192582"/>
      </p:ext>
    </p:extLst>
  </p:cSld>
  <p:clrMapOvr>
    <a:masterClrMapping/>
  </p:clrMapOvr>
  <p:extLst mod="1">
    <p:ext uri="{DCECCB84-F9BA-43D5-87BE-67443E8EF086}">
      <p15:sldGuideLst xmlns:p15="http://schemas.microsoft.com/office/powerpoint/2012/main">
        <p15:guide id="1" orient="horz" pos="2808" userDrawn="1">
          <p15:clr>
            <a:srgbClr val="FBAE40"/>
          </p15:clr>
        </p15:guide>
        <p15:guide id="2" orient="horz" pos="26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general 4 col">
    <p:spTree>
      <p:nvGrpSpPr>
        <p:cNvPr id="1" name=""/>
        <p:cNvGrpSpPr/>
        <p:nvPr/>
      </p:nvGrpSpPr>
      <p:grpSpPr>
        <a:xfrm>
          <a:off x="0" y="0"/>
          <a:ext cx="0" cy="0"/>
          <a:chOff x="0" y="0"/>
          <a:chExt cx="0" cy="0"/>
        </a:xfrm>
      </p:grpSpPr>
      <p:sp>
        <p:nvSpPr>
          <p:cNvPr id="32" name="Content Placeholder 3"/>
          <p:cNvSpPr>
            <a:spLocks noGrp="1"/>
          </p:cNvSpPr>
          <p:nvPr>
            <p:ph sz="half" idx="27" hasCustomPrompt="1"/>
          </p:nvPr>
        </p:nvSpPr>
        <p:spPr>
          <a:xfrm>
            <a:off x="2667000" y="2019300"/>
            <a:ext cx="2057399" cy="2171700"/>
          </a:xfrm>
          <a:solidFill>
            <a:schemeClr val="bg2">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41" name="Content Placeholder 3"/>
          <p:cNvSpPr>
            <a:spLocks noGrp="1"/>
          </p:cNvSpPr>
          <p:nvPr>
            <p:ph sz="half" idx="36" hasCustomPrompt="1"/>
          </p:nvPr>
        </p:nvSpPr>
        <p:spPr>
          <a:xfrm>
            <a:off x="5067300" y="2019300"/>
            <a:ext cx="2057400" cy="2171700"/>
          </a:xfrm>
          <a:solidFill>
            <a:schemeClr val="bg2">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42" name="Content Placeholder 3"/>
          <p:cNvSpPr>
            <a:spLocks noGrp="1"/>
          </p:cNvSpPr>
          <p:nvPr>
            <p:ph sz="half" idx="37" hasCustomPrompt="1"/>
          </p:nvPr>
        </p:nvSpPr>
        <p:spPr>
          <a:xfrm>
            <a:off x="7505701" y="2019300"/>
            <a:ext cx="2019300" cy="2171700"/>
          </a:xfrm>
          <a:solidFill>
            <a:schemeClr val="bg2">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43" name="Content Placeholder 3"/>
          <p:cNvSpPr>
            <a:spLocks noGrp="1"/>
          </p:cNvSpPr>
          <p:nvPr>
            <p:ph sz="half" idx="38" hasCustomPrompt="1"/>
          </p:nvPr>
        </p:nvSpPr>
        <p:spPr>
          <a:xfrm>
            <a:off x="9867900" y="2019300"/>
            <a:ext cx="2057399" cy="2171700"/>
          </a:xfrm>
          <a:solidFill>
            <a:schemeClr val="bg2">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17" name="Number"/>
          <p:cNvSpPr>
            <a:spLocks noGrp="1"/>
          </p:cNvSpPr>
          <p:nvPr>
            <p:ph type="sldNum" sz="quarter" idx="12"/>
          </p:nvPr>
        </p:nvSpPr>
        <p:spPr bwMode="black">
          <a:xfrm>
            <a:off x="10532854" y="6418454"/>
            <a:ext cx="592346" cy="439546"/>
          </a:xfrm>
        </p:spPr>
        <p:txBody>
          <a:bodyPr/>
          <a:lstStyle/>
          <a:p>
            <a:fld id="{C77968C3-7B7E-411D-B105-08F43D0B3F8A}" type="slidenum">
              <a:rPr lang="en-US" smtClean="0"/>
              <a:t>‹#›</a:t>
            </a:fld>
            <a:endParaRPr lang="en-US"/>
          </a:p>
        </p:txBody>
      </p:sp>
      <p:pic>
        <p:nvPicPr>
          <p:cNvPr id="24" name="mn" descr="m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11493979" y="6546786"/>
            <a:ext cx="431321" cy="182880"/>
          </a:xfrm>
          <a:prstGeom prst="rect">
            <a:avLst/>
          </a:prstGeom>
        </p:spPr>
      </p:pic>
      <p:sp>
        <p:nvSpPr>
          <p:cNvPr id="2" name="Title 6"/>
          <p:cNvSpPr>
            <a:spLocks noGrp="1"/>
          </p:cNvSpPr>
          <p:nvPr>
            <p:ph type="title" hasCustomPrompt="1"/>
          </p:nvPr>
        </p:nvSpPr>
        <p:spPr bwMode="gray">
          <a:xfrm>
            <a:off x="266700" y="685801"/>
            <a:ext cx="11658600" cy="1142998"/>
          </a:xfrm>
        </p:spPr>
        <p:txBody>
          <a:bodyPr anchor="ctr">
            <a:normAutofit/>
          </a:bodyPr>
          <a:lstStyle>
            <a:lvl1pPr algn="ctr">
              <a:defRPr sz="3600" baseline="0">
                <a:solidFill>
                  <a:schemeClr val="accent1"/>
                </a:solidFill>
              </a:defRPr>
            </a:lvl1pPr>
          </a:lstStyle>
          <a:p>
            <a:r>
              <a:rPr lang="en-US" smtClean="0"/>
              <a:t>Title - 5 column / 2 row slide</a:t>
            </a:r>
            <a:endParaRPr lang="en-US"/>
          </a:p>
        </p:txBody>
      </p:sp>
      <p:sp>
        <p:nvSpPr>
          <p:cNvPr id="31" name="Content Placeholder 3"/>
          <p:cNvSpPr>
            <a:spLocks noGrp="1"/>
          </p:cNvSpPr>
          <p:nvPr>
            <p:ph sz="half" idx="15" hasCustomPrompt="1"/>
          </p:nvPr>
        </p:nvSpPr>
        <p:spPr>
          <a:xfrm>
            <a:off x="266699" y="2019300"/>
            <a:ext cx="2019301" cy="2171700"/>
          </a:xfrm>
          <a:solidFill>
            <a:schemeClr val="bg1">
              <a:lumMod val="85000"/>
            </a:schemeClr>
          </a:solidFill>
        </p:spPr>
        <p:txBody>
          <a:bodyPr anchor="ctr">
            <a:normAutofit/>
          </a:bodyPr>
          <a:lstStyle>
            <a:lvl1pPr marL="0" indent="0" algn="ctr">
              <a:buNone/>
              <a:defRPr sz="12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sp>
        <p:nvSpPr>
          <p:cNvPr id="44" name="Header"/>
          <p:cNvSpPr>
            <a:spLocks noGrp="1"/>
          </p:cNvSpPr>
          <p:nvPr>
            <p:ph type="body" sz="quarter" idx="22" hasCustomPrompt="1"/>
          </p:nvPr>
        </p:nvSpPr>
        <p:spPr>
          <a:xfrm>
            <a:off x="0" y="1"/>
            <a:ext cx="12192000" cy="685799"/>
          </a:xfrm>
        </p:spPr>
        <p:txBody>
          <a:bodyPr anchor="ctr">
            <a:normAutofit/>
          </a:bodyPr>
          <a:lstStyle>
            <a:lvl1pPr marL="0" indent="0" algn="ctr">
              <a:buNone/>
              <a:defRPr sz="1800" b="1" cap="all" spc="1000" baseline="0"/>
            </a:lvl1pPr>
          </a:lstStyle>
          <a:p>
            <a:pPr lvl="0"/>
            <a:r>
              <a:rPr lang="en-US" smtClean="0"/>
              <a:t>CLICK TO Edit HEADER</a:t>
            </a:r>
          </a:p>
        </p:txBody>
      </p:sp>
      <p:sp>
        <p:nvSpPr>
          <p:cNvPr id="16" name="Content Placeholder 3"/>
          <p:cNvSpPr>
            <a:spLocks noGrp="1"/>
          </p:cNvSpPr>
          <p:nvPr>
            <p:ph sz="half" idx="39" hasCustomPrompt="1"/>
          </p:nvPr>
        </p:nvSpPr>
        <p:spPr>
          <a:xfrm>
            <a:off x="266699" y="4463794"/>
            <a:ext cx="2017553"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53975" indent="0" defTabSz="1260475">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a:p>
            <a:pPr marL="396875" marR="0" lvl="1"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endParaRPr lang="en-US" dirty="0" smtClean="0"/>
          </a:p>
        </p:txBody>
      </p:sp>
      <p:sp>
        <p:nvSpPr>
          <p:cNvPr id="19" name="Content Placeholder 3"/>
          <p:cNvSpPr>
            <a:spLocks noGrp="1"/>
          </p:cNvSpPr>
          <p:nvPr>
            <p:ph sz="half" idx="40" hasCustomPrompt="1"/>
          </p:nvPr>
        </p:nvSpPr>
        <p:spPr>
          <a:xfrm>
            <a:off x="2667000" y="4463794"/>
            <a:ext cx="2017553"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
        <p:nvSpPr>
          <p:cNvPr id="20" name="Content Placeholder 3"/>
          <p:cNvSpPr>
            <a:spLocks noGrp="1"/>
          </p:cNvSpPr>
          <p:nvPr>
            <p:ph sz="half" idx="41" hasCustomPrompt="1"/>
          </p:nvPr>
        </p:nvSpPr>
        <p:spPr>
          <a:xfrm>
            <a:off x="5067300" y="4463794"/>
            <a:ext cx="2017553"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
        <p:nvSpPr>
          <p:cNvPr id="21" name="Content Placeholder 3"/>
          <p:cNvSpPr>
            <a:spLocks noGrp="1"/>
          </p:cNvSpPr>
          <p:nvPr>
            <p:ph sz="half" idx="42" hasCustomPrompt="1"/>
          </p:nvPr>
        </p:nvSpPr>
        <p:spPr>
          <a:xfrm>
            <a:off x="7507448" y="4463794"/>
            <a:ext cx="2017553"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
        <p:nvSpPr>
          <p:cNvPr id="22" name="Content Placeholder 3"/>
          <p:cNvSpPr>
            <a:spLocks noGrp="1"/>
          </p:cNvSpPr>
          <p:nvPr>
            <p:ph sz="half" idx="43" hasCustomPrompt="1"/>
          </p:nvPr>
        </p:nvSpPr>
        <p:spPr>
          <a:xfrm>
            <a:off x="9867900" y="4463794"/>
            <a:ext cx="2057399" cy="1676400"/>
          </a:xfrm>
          <a:noFill/>
        </p:spPr>
        <p:txBody>
          <a:bodyPr>
            <a:normAutofit/>
          </a:bodyPr>
          <a:lstStyle>
            <a:lvl1pPr marL="342900" marR="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sz="2000" b="0"/>
            </a:lvl1pPr>
            <a:lvl2pPr marL="396875" indent="0">
              <a:buNone/>
              <a:defRPr sz="2000"/>
            </a:lvl2pPr>
            <a:lvl3pPr marL="741363" indent="0">
              <a:buNone/>
              <a:defRPr sz="2800"/>
            </a:lvl3pPr>
            <a:lvl4pPr marL="1087437" indent="0">
              <a:buNone/>
              <a:defRPr/>
            </a:lvl4pPr>
            <a:lvl5pPr marL="1431925" indent="0">
              <a:buNone/>
              <a:defRPr sz="2000"/>
            </a:lvl5pPr>
          </a:lstStyle>
          <a:p>
            <a:pPr marL="342900" marR="0" lvl="0" indent="-342900" algn="l" defTabSz="914400" rtl="0" eaLnBrk="1" fontAlgn="auto" latinLnBrk="0" hangingPunct="1">
              <a:lnSpc>
                <a:spcPct val="100000"/>
              </a:lnSpc>
              <a:spcBef>
                <a:spcPts val="1000"/>
              </a:spcBef>
              <a:spcAft>
                <a:spcPts val="0"/>
              </a:spcAft>
              <a:buClr>
                <a:srgbClr val="0281A2"/>
              </a:buClr>
              <a:buSzTx/>
              <a:buFont typeface="Wingdings" panose="05000000000000000000" pitchFamily="2" charset="2"/>
              <a:buChar char="§"/>
              <a:tabLst/>
              <a:defRPr/>
            </a:pPr>
            <a:r>
              <a:rPr lang="en-US" dirty="0" smtClean="0"/>
              <a:t>Bullet</a:t>
            </a:r>
          </a:p>
        </p:txBody>
      </p:sp>
    </p:spTree>
    <p:extLst>
      <p:ext uri="{BB962C8B-B14F-4D97-AF65-F5344CB8AC3E}">
        <p14:creationId xmlns:p14="http://schemas.microsoft.com/office/powerpoint/2010/main" val="3029730137"/>
      </p:ext>
    </p:extLst>
  </p:cSld>
  <p:clrMapOvr>
    <a:masterClrMapping/>
  </p:clrMapOvr>
  <p:extLst mod="1">
    <p:ext uri="{DCECCB84-F9BA-43D5-87BE-67443E8EF086}">
      <p15:sldGuideLst xmlns:p15="http://schemas.microsoft.com/office/powerpoint/2012/main">
        <p15:guide id="1" orient="horz" pos="2640" userDrawn="1">
          <p15:clr>
            <a:srgbClr val="FBAE40"/>
          </p15:clr>
        </p15:guide>
        <p15:guide id="2" orient="horz" pos="280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3900" y="701748"/>
            <a:ext cx="10744200" cy="1127052"/>
          </a:xfrm>
          <a:prstGeom prst="rect">
            <a:avLst/>
          </a:prstGeom>
        </p:spPr>
        <p:txBody>
          <a:bodyPr vert="horz" lIns="91440" tIns="45720" rIns="91440" bIns="45720" rtlCol="0" anchor="b">
            <a:normAutofit/>
          </a:bodyPr>
          <a:lstStyle/>
          <a:p>
            <a:r>
              <a:rPr lang="en-US" smtClean="0"/>
              <a:t>Click to edit Master title style</a:t>
            </a:r>
            <a:endParaRPr lang="en-US"/>
          </a:p>
        </p:txBody>
      </p:sp>
      <p:sp>
        <p:nvSpPr>
          <p:cNvPr id="3" name="Text Placeholder 2"/>
          <p:cNvSpPr>
            <a:spLocks noGrp="1"/>
          </p:cNvSpPr>
          <p:nvPr>
            <p:ph type="body" idx="1"/>
          </p:nvPr>
        </p:nvSpPr>
        <p:spPr bwMode="gray">
          <a:xfrm>
            <a:off x="723900" y="2019299"/>
            <a:ext cx="5257800" cy="4157663"/>
          </a:xfrm>
          <a:prstGeom prst="rect">
            <a:avLst/>
          </a:prstGeom>
        </p:spPr>
        <p:txBody>
          <a:bodyPr vert="horz" lIns="91440" tIns="45720" rIns="91440" bIns="45720" rtlCol="0">
            <a:normAutofit/>
          </a:bodyPr>
          <a:lstStyle/>
          <a:p>
            <a:pPr lvl="0"/>
            <a:r>
              <a:rPr lang="en-US" dirty="0" smtClean="0"/>
              <a:t>Bullet 32</a:t>
            </a:r>
          </a:p>
          <a:p>
            <a:pPr lvl="1"/>
            <a:r>
              <a:rPr lang="en-US" dirty="0" smtClean="0"/>
              <a:t>Bullet 30</a:t>
            </a:r>
          </a:p>
          <a:p>
            <a:pPr lvl="2"/>
            <a:r>
              <a:rPr lang="en-US" dirty="0" smtClean="0"/>
              <a:t>Bullet 28</a:t>
            </a:r>
          </a:p>
          <a:p>
            <a:pPr lvl="3"/>
            <a:r>
              <a:rPr lang="en-US" dirty="0" smtClean="0"/>
              <a:t>Bullet 26</a:t>
            </a:r>
          </a:p>
          <a:p>
            <a:pPr lvl="4"/>
            <a:r>
              <a:rPr lang="en-US" dirty="0" smtClean="0"/>
              <a:t>Bullet 24</a:t>
            </a:r>
            <a:endParaRPr lang="en-US" dirty="0"/>
          </a:p>
        </p:txBody>
      </p:sp>
      <p:sp>
        <p:nvSpPr>
          <p:cNvPr id="6" name="Slide Number Placeholder 5"/>
          <p:cNvSpPr>
            <a:spLocks noGrp="1"/>
          </p:cNvSpPr>
          <p:nvPr>
            <p:ph type="sldNum" sz="quarter" idx="4"/>
          </p:nvPr>
        </p:nvSpPr>
        <p:spPr>
          <a:xfrm>
            <a:off x="10532852" y="6356350"/>
            <a:ext cx="1392447" cy="365125"/>
          </a:xfrm>
          <a:prstGeom prst="rect">
            <a:avLst/>
          </a:prstGeom>
        </p:spPr>
        <p:txBody>
          <a:bodyPr vert="horz" lIns="91440" tIns="45720" rIns="91440" bIns="45720" rtlCol="0" anchor="ctr"/>
          <a:lstStyle>
            <a:lvl1pPr algn="r">
              <a:defRPr sz="1000" spc="200" baseline="0">
                <a:solidFill>
                  <a:schemeClr val="accent1"/>
                </a:solidFill>
              </a:defRPr>
            </a:lvl1pPr>
          </a:lstStyle>
          <a:p>
            <a:fld id="{C77968C3-7B7E-411D-B105-08F43D0B3F8A}" type="slidenum">
              <a:rPr lang="en-US" smtClean="0"/>
              <a:pPr/>
              <a:t>‹#›</a:t>
            </a:fld>
            <a:endParaRPr lang="en-US"/>
          </a:p>
        </p:txBody>
      </p:sp>
    </p:spTree>
    <p:extLst>
      <p:ext uri="{BB962C8B-B14F-4D97-AF65-F5344CB8AC3E}">
        <p14:creationId xmlns:p14="http://schemas.microsoft.com/office/powerpoint/2010/main" val="345784281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3" r:id="rId3"/>
    <p:sldLayoutId id="2147483668" r:id="rId4"/>
    <p:sldLayoutId id="2147483657" r:id="rId5"/>
    <p:sldLayoutId id="2147483664" r:id="rId6"/>
    <p:sldLayoutId id="2147483661" r:id="rId7"/>
    <p:sldLayoutId id="2147483660" r:id="rId8"/>
    <p:sldLayoutId id="2147483667" r:id="rId9"/>
    <p:sldLayoutId id="2147483662" r:id="rId10"/>
  </p:sldLayoutIdLst>
  <p:hf hdr="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0" indent="-365760" algn="l" defTabSz="914400" rtl="0" eaLnBrk="1" latinLnBrk="0" hangingPunct="1">
        <a:lnSpc>
          <a:spcPct val="100000"/>
        </a:lnSpc>
        <a:spcBef>
          <a:spcPts val="1000"/>
        </a:spcBef>
        <a:buClr>
          <a:srgbClr val="0281A2"/>
        </a:buClr>
        <a:buFont typeface="Calibri" panose="020F0502020204030204" pitchFamily="34" charset="0"/>
        <a:buChar char="▪"/>
        <a:defRPr sz="3200" kern="1200">
          <a:solidFill>
            <a:schemeClr val="accent1"/>
          </a:solidFill>
          <a:latin typeface="+mn-lt"/>
          <a:ea typeface="+mn-ea"/>
          <a:cs typeface="+mn-cs"/>
        </a:defRPr>
      </a:lvl1pPr>
      <a:lvl2pPr marL="741363" indent="-344488" algn="l" defTabSz="914400" rtl="0" eaLnBrk="1" latinLnBrk="0" hangingPunct="1">
        <a:lnSpc>
          <a:spcPct val="100000"/>
        </a:lnSpc>
        <a:spcBef>
          <a:spcPts val="500"/>
        </a:spcBef>
        <a:buClr>
          <a:srgbClr val="0281A2"/>
        </a:buClr>
        <a:buFont typeface="Calibri" panose="020F0502020204030204" pitchFamily="34" charset="0"/>
        <a:buChar char="▪"/>
        <a:defRPr sz="3000" kern="1200">
          <a:solidFill>
            <a:schemeClr val="accent1"/>
          </a:solidFill>
          <a:latin typeface="+mn-lt"/>
          <a:ea typeface="+mn-ea"/>
          <a:cs typeface="+mn-cs"/>
        </a:defRPr>
      </a:lvl2pPr>
      <a:lvl3pPr marL="1087438" indent="-346075" algn="l" defTabSz="914400" rtl="0" eaLnBrk="1" latinLnBrk="0" hangingPunct="1">
        <a:lnSpc>
          <a:spcPct val="100000"/>
        </a:lnSpc>
        <a:spcBef>
          <a:spcPts val="500"/>
        </a:spcBef>
        <a:buClr>
          <a:srgbClr val="0281A2"/>
        </a:buClr>
        <a:buFont typeface="Calibri" panose="020F0502020204030204" pitchFamily="34" charset="0"/>
        <a:buChar char="▪"/>
        <a:defRPr sz="2800" kern="1200">
          <a:solidFill>
            <a:schemeClr val="accent1"/>
          </a:solidFill>
          <a:latin typeface="+mn-lt"/>
          <a:ea typeface="+mn-ea"/>
          <a:cs typeface="+mn-cs"/>
        </a:defRPr>
      </a:lvl3pPr>
      <a:lvl4pPr marL="1431925" indent="-344488" algn="l" defTabSz="914400" rtl="0" eaLnBrk="1" latinLnBrk="0" hangingPunct="1">
        <a:lnSpc>
          <a:spcPct val="100000"/>
        </a:lnSpc>
        <a:spcBef>
          <a:spcPts val="500"/>
        </a:spcBef>
        <a:buClr>
          <a:srgbClr val="0281A2"/>
        </a:buClr>
        <a:buFont typeface="Calibri" panose="020F0502020204030204" pitchFamily="34" charset="0"/>
        <a:buChar char="▪"/>
        <a:defRPr sz="2600" kern="1200">
          <a:solidFill>
            <a:schemeClr val="accent1"/>
          </a:solidFill>
          <a:latin typeface="+mn-lt"/>
          <a:ea typeface="+mn-ea"/>
          <a:cs typeface="+mn-cs"/>
        </a:defRPr>
      </a:lvl4pPr>
      <a:lvl5pPr marL="1655763" indent="-223838" algn="l" defTabSz="914400" rtl="0" eaLnBrk="1" latinLnBrk="0" hangingPunct="1">
        <a:lnSpc>
          <a:spcPct val="100000"/>
        </a:lnSpc>
        <a:spcBef>
          <a:spcPts val="500"/>
        </a:spcBef>
        <a:buClr>
          <a:srgbClr val="0281A2"/>
        </a:buClr>
        <a:buFont typeface="Calibri" panose="020F0502020204030204" pitchFamily="34" charset="0"/>
        <a:buChar char="▪"/>
        <a:defRPr sz="24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768" userDrawn="1">
          <p15:clr>
            <a:srgbClr val="F26B43"/>
          </p15:clr>
        </p15:guide>
        <p15:guide id="4" pos="7512" userDrawn="1">
          <p15:clr>
            <a:srgbClr val="F26B43"/>
          </p15:clr>
        </p15:guide>
        <p15:guide id="6" pos="5496" userDrawn="1">
          <p15:clr>
            <a:srgbClr val="F26B43"/>
          </p15:clr>
        </p15:guide>
        <p15:guide id="7" pos="7224" userDrawn="1">
          <p15:clr>
            <a:srgbClr val="9FCC3B"/>
          </p15:clr>
        </p15:guide>
        <p15:guide id="8" pos="3912" userDrawn="1">
          <p15:clr>
            <a:srgbClr val="F26B43"/>
          </p15:clr>
        </p15:guide>
        <p15:guide id="9" pos="2040" userDrawn="1">
          <p15:clr>
            <a:srgbClr val="F26B43"/>
          </p15:clr>
        </p15:guide>
        <p15:guide id="10" pos="456" userDrawn="1">
          <p15:clr>
            <a:srgbClr val="9FCC3B"/>
          </p15:clr>
        </p15:guide>
        <p15:guide id="12" pos="2592" userDrawn="1">
          <p15:clr>
            <a:srgbClr val="9FCC3B"/>
          </p15:clr>
        </p15:guide>
        <p15:guide id="13" pos="5640" userDrawn="1">
          <p15:clr>
            <a:srgbClr val="F26B43"/>
          </p15:clr>
        </p15:guide>
        <p15:guide id="14" pos="2184" userDrawn="1">
          <p15:clr>
            <a:srgbClr val="F26B43"/>
          </p15:clr>
        </p15:guide>
        <p15:guide id="15" orient="horz" pos="1272" userDrawn="1">
          <p15:clr>
            <a:srgbClr val="F26B43"/>
          </p15:clr>
        </p15:guide>
        <p15:guide id="17" orient="horz" pos="144" userDrawn="1">
          <p15:clr>
            <a:srgbClr val="F26B43"/>
          </p15:clr>
        </p15:guide>
        <p15:guide id="18" orient="horz" pos="3648" userDrawn="1">
          <p15:clr>
            <a:srgbClr val="F26B43"/>
          </p15:clr>
        </p15:guide>
        <p15:guide id="19" orient="horz" pos="4008" userDrawn="1">
          <p15:clr>
            <a:srgbClr val="F26B43"/>
          </p15:clr>
        </p15:guide>
        <p15:guide id="20" pos="168" userDrawn="1">
          <p15:clr>
            <a:srgbClr val="F26B43"/>
          </p15:clr>
        </p15:guide>
        <p15:guide id="21" orient="horz" pos="1152" userDrawn="1">
          <p15:clr>
            <a:srgbClr val="F26B43"/>
          </p15:clr>
        </p15:guide>
        <p15:guide id="23" pos="3984" userDrawn="1">
          <p15:clr>
            <a:srgbClr val="5ACBF0"/>
          </p15:clr>
        </p15:guide>
        <p15:guide id="24" orient="horz" pos="432" userDrawn="1">
          <p15:clr>
            <a:srgbClr val="F26B43"/>
          </p15:clr>
        </p15:guide>
        <p15:guide id="25" pos="3696" userDrawn="1">
          <p15:clr>
            <a:srgbClr val="5ACBF0"/>
          </p15:clr>
        </p15:guide>
        <p15:guide id="26" pos="1440" userDrawn="1">
          <p15:clr>
            <a:srgbClr val="FBAE40"/>
          </p15:clr>
        </p15:guide>
        <p15:guide id="27" pos="1680" userDrawn="1">
          <p15:clr>
            <a:srgbClr val="FBAE40"/>
          </p15:clr>
        </p15:guide>
        <p15:guide id="28" pos="2976" userDrawn="1">
          <p15:clr>
            <a:srgbClr val="FBAE40"/>
          </p15:clr>
        </p15:guide>
        <p15:guide id="29" pos="3192" userDrawn="1">
          <p15:clr>
            <a:srgbClr val="FBAE40"/>
          </p15:clr>
        </p15:guide>
        <p15:guide id="30" pos="4488" userDrawn="1">
          <p15:clr>
            <a:srgbClr val="FBAE40"/>
          </p15:clr>
        </p15:guide>
        <p15:guide id="31" pos="4728" userDrawn="1">
          <p15:clr>
            <a:srgbClr val="FBAE40"/>
          </p15:clr>
        </p15:guide>
        <p15:guide id="32" pos="6216" userDrawn="1">
          <p15:clr>
            <a:srgbClr val="FBAE40"/>
          </p15:clr>
        </p15:guide>
        <p15:guide id="33" pos="6000" userDrawn="1">
          <p15:clr>
            <a:srgbClr val="F26B43"/>
          </p15:clr>
        </p15:guide>
        <p15:guide id="34" pos="2760" userDrawn="1">
          <p15:clr>
            <a:srgbClr val="9FCC3B"/>
          </p15:clr>
        </p15:guide>
        <p15:guide id="35" pos="4920" userDrawn="1">
          <p15:clr>
            <a:srgbClr val="9FCC3B"/>
          </p15:clr>
        </p15:guide>
        <p15:guide id="36" pos="5088" userDrawn="1">
          <p15:clr>
            <a:srgbClr val="9FCC3B"/>
          </p15:clr>
        </p15:guide>
        <p15:guide id="37" orient="horz" pos="3864" userDrawn="1">
          <p15:clr>
            <a:srgbClr val="9FCC3B"/>
          </p15:clr>
        </p15:guide>
        <p15:guide id="38" orient="horz" pos="30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www.health.state.mn.us/communities/rih/stats/18yrsum.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Primary Refugee Arrival Health Screening Data</a:t>
            </a:r>
            <a:endParaRPr lang="en-US" dirty="0"/>
          </a:p>
        </p:txBody>
      </p:sp>
      <p:sp>
        <p:nvSpPr>
          <p:cNvPr id="4" name="Text Placeholder 3"/>
          <p:cNvSpPr>
            <a:spLocks noGrp="1"/>
          </p:cNvSpPr>
          <p:nvPr>
            <p:ph type="body" sz="quarter" idx="11"/>
          </p:nvPr>
        </p:nvSpPr>
        <p:spPr/>
        <p:txBody>
          <a:bodyPr/>
          <a:lstStyle/>
          <a:p>
            <a:r>
              <a:rPr lang="en-US" dirty="0" smtClean="0"/>
              <a:t>2018</a:t>
            </a:r>
            <a:endParaRPr lang="en-US" dirty="0"/>
          </a:p>
        </p:txBody>
      </p:sp>
      <p:sp>
        <p:nvSpPr>
          <p:cNvPr id="3" name="Text Placeholder 2"/>
          <p:cNvSpPr>
            <a:spLocks noGrp="1"/>
          </p:cNvSpPr>
          <p:nvPr>
            <p:ph type="body" sz="quarter" idx="10"/>
          </p:nvPr>
        </p:nvSpPr>
        <p:spPr/>
        <p:txBody>
          <a:bodyPr/>
          <a:lstStyle/>
          <a:p>
            <a:r>
              <a:rPr lang="en-US" dirty="0" smtClean="0"/>
              <a:t>Refugee and International Health Program</a:t>
            </a:r>
            <a:endParaRPr lang="en-US" dirty="0"/>
          </a:p>
        </p:txBody>
      </p:sp>
      <p:sp>
        <p:nvSpPr>
          <p:cNvPr id="2" name="Footer Placeholder 1"/>
          <p:cNvSpPr>
            <a:spLocks noGrp="1"/>
          </p:cNvSpPr>
          <p:nvPr>
            <p:ph type="ftr" sz="quarter" idx="3"/>
          </p:nvPr>
        </p:nvSpPr>
        <p:spPr/>
        <p:txBody>
          <a:bodyPr/>
          <a:lstStyle/>
          <a:p>
            <a:r>
              <a:rPr lang="en-US" smtClean="0"/>
              <a:t>PROTECTING, MAINTAINING AND IMPROVING THE HEALTH OF ALL MINNESOTANS</a:t>
            </a:r>
            <a:endParaRPr lang="en-US"/>
          </a:p>
        </p:txBody>
      </p:sp>
    </p:spTree>
    <p:extLst>
      <p:ext uri="{BB962C8B-B14F-4D97-AF65-F5344CB8AC3E}">
        <p14:creationId xmlns:p14="http://schemas.microsoft.com/office/powerpoint/2010/main" val="104727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3900" y="342901"/>
            <a:ext cx="10744200" cy="787400"/>
          </a:xfrm>
        </p:spPr>
        <p:txBody>
          <a:bodyPr/>
          <a:lstStyle/>
          <a:p>
            <a:r>
              <a:rPr lang="en-US" dirty="0" smtClean="0"/>
              <a:t>Health Status of New Refugees, Minnesota, 2018</a:t>
            </a:r>
            <a:endParaRPr lang="en-US" dirty="0"/>
          </a:p>
        </p:txBody>
      </p:sp>
      <p:graphicFrame>
        <p:nvGraphicFramePr>
          <p:cNvPr id="7" name="Content Placeholder 6"/>
          <p:cNvGraphicFramePr>
            <a:graphicFrameLocks noGrp="1"/>
          </p:cNvGraphicFramePr>
          <p:nvPr>
            <p:ph sz="half" idx="23"/>
            <p:extLst>
              <p:ext uri="{D42A27DB-BD31-4B8C-83A1-F6EECF244321}">
                <p14:modId xmlns:p14="http://schemas.microsoft.com/office/powerpoint/2010/main" val="1899541545"/>
              </p:ext>
            </p:extLst>
          </p:nvPr>
        </p:nvGraphicFramePr>
        <p:xfrm>
          <a:off x="1466850" y="1382058"/>
          <a:ext cx="9258300" cy="3200400"/>
        </p:xfrm>
        <a:graphic>
          <a:graphicData uri="http://schemas.openxmlformats.org/drawingml/2006/table">
            <a:tbl>
              <a:tblPr firstRow="1" bandRow="1">
                <a:tableStyleId>{B301B821-A1FF-4177-AEE7-76D212191A09}</a:tableStyleId>
              </a:tblPr>
              <a:tblGrid>
                <a:gridCol w="4343400">
                  <a:extLst>
                    <a:ext uri="{9D8B030D-6E8A-4147-A177-3AD203B41FA5}">
                      <a16:colId xmlns:a16="http://schemas.microsoft.com/office/drawing/2014/main" val="1584109004"/>
                    </a:ext>
                  </a:extLst>
                </a:gridCol>
                <a:gridCol w="2260600">
                  <a:extLst>
                    <a:ext uri="{9D8B030D-6E8A-4147-A177-3AD203B41FA5}">
                      <a16:colId xmlns:a16="http://schemas.microsoft.com/office/drawing/2014/main" val="2790525320"/>
                    </a:ext>
                  </a:extLst>
                </a:gridCol>
                <a:gridCol w="2654300">
                  <a:extLst>
                    <a:ext uri="{9D8B030D-6E8A-4147-A177-3AD203B41FA5}">
                      <a16:colId xmlns:a16="http://schemas.microsoft.com/office/drawing/2014/main" val="3808246080"/>
                    </a:ext>
                  </a:extLst>
                </a:gridCol>
              </a:tblGrid>
              <a:tr h="731520">
                <a:tc>
                  <a:txBody>
                    <a:bodyPr/>
                    <a:lstStyle/>
                    <a:p>
                      <a:pPr algn="ctr"/>
                      <a:r>
                        <a:rPr lang="en-US" dirty="0" smtClean="0"/>
                        <a:t>Health status</a:t>
                      </a:r>
                      <a:r>
                        <a:rPr lang="en-US" baseline="0" dirty="0" smtClean="0"/>
                        <a:t> upon arrival</a:t>
                      </a:r>
                      <a:endParaRPr lang="en-US" dirty="0"/>
                    </a:p>
                  </a:txBody>
                  <a:tcPr anchor="ctr"/>
                </a:tc>
                <a:tc>
                  <a:txBody>
                    <a:bodyPr/>
                    <a:lstStyle/>
                    <a:p>
                      <a:pPr algn="ctr"/>
                      <a:r>
                        <a:rPr lang="en-US" dirty="0" smtClean="0"/>
                        <a:t>Number (%)</a:t>
                      </a:r>
                      <a:r>
                        <a:rPr lang="en-US" baseline="0" dirty="0" smtClean="0"/>
                        <a:t> of </a:t>
                      </a:r>
                      <a:r>
                        <a:rPr lang="en-US" dirty="0" smtClean="0"/>
                        <a:t>refugees screened*</a:t>
                      </a:r>
                      <a:endParaRPr lang="en-US" dirty="0"/>
                    </a:p>
                  </a:txBody>
                  <a:tcPr anchor="ctr"/>
                </a:tc>
                <a:tc>
                  <a:txBody>
                    <a:bodyPr/>
                    <a:lstStyle/>
                    <a:p>
                      <a:pPr algn="ctr"/>
                      <a:r>
                        <a:rPr lang="en-US" dirty="0" smtClean="0"/>
                        <a:t>Number (%) of refugees with infection</a:t>
                      </a:r>
                      <a:endParaRPr lang="en-US" dirty="0"/>
                    </a:p>
                  </a:txBody>
                  <a:tcPr anchor="ctr"/>
                </a:tc>
                <a:extLst>
                  <a:ext uri="{0D108BD9-81ED-4DB2-BD59-A6C34878D82A}">
                    <a16:rowId xmlns:a16="http://schemas.microsoft.com/office/drawing/2014/main" val="2276538916"/>
                  </a:ext>
                </a:extLst>
              </a:tr>
              <a:tr h="411480">
                <a:tc>
                  <a:txBody>
                    <a:bodyPr/>
                    <a:lstStyle/>
                    <a:p>
                      <a:r>
                        <a:rPr lang="en-US" b="1" dirty="0" smtClean="0"/>
                        <a:t>TB (latent or active)**</a:t>
                      </a:r>
                      <a:endParaRPr lang="en-US" b="1" dirty="0"/>
                    </a:p>
                  </a:txBody>
                  <a:tcPr/>
                </a:tc>
                <a:tc>
                  <a:txBody>
                    <a:bodyPr/>
                    <a:lstStyle/>
                    <a:p>
                      <a:pPr algn="ctr"/>
                      <a:r>
                        <a:rPr lang="en-US" dirty="0" smtClean="0"/>
                        <a:t>763 (99%)</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137 (18%)</a:t>
                      </a:r>
                    </a:p>
                  </a:txBody>
                  <a:tcPr/>
                </a:tc>
                <a:extLst>
                  <a:ext uri="{0D108BD9-81ED-4DB2-BD59-A6C34878D82A}">
                    <a16:rowId xmlns:a16="http://schemas.microsoft.com/office/drawing/2014/main" val="1688719360"/>
                  </a:ext>
                </a:extLst>
              </a:tr>
              <a:tr h="411480">
                <a:tc>
                  <a:txBody>
                    <a:bodyPr/>
                    <a:lstStyle/>
                    <a:p>
                      <a:r>
                        <a:rPr lang="en-US" b="1" dirty="0" smtClean="0"/>
                        <a:t>Hepatitis</a:t>
                      </a:r>
                      <a:r>
                        <a:rPr lang="en-US" b="1" baseline="0" dirty="0" smtClean="0"/>
                        <a:t> B infection***</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756 (99%)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30 (4%)</a:t>
                      </a:r>
                    </a:p>
                  </a:txBody>
                  <a:tcPr/>
                </a:tc>
                <a:extLst>
                  <a:ext uri="{0D108BD9-81ED-4DB2-BD59-A6C34878D82A}">
                    <a16:rowId xmlns:a16="http://schemas.microsoft.com/office/drawing/2014/main" val="2257608622"/>
                  </a:ext>
                </a:extLst>
              </a:tr>
              <a:tr h="411480">
                <a:tc>
                  <a:txBody>
                    <a:bodyPr/>
                    <a:lstStyle/>
                    <a:p>
                      <a:r>
                        <a:rPr lang="en-US" b="1" dirty="0" smtClean="0"/>
                        <a:t>Parasitic</a:t>
                      </a:r>
                      <a:r>
                        <a:rPr lang="en-US" b="1" baseline="0" dirty="0" smtClean="0"/>
                        <a:t> infection****</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496 (64%)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91 (18%)</a:t>
                      </a:r>
                    </a:p>
                  </a:txBody>
                  <a:tcPr/>
                </a:tc>
                <a:extLst>
                  <a:ext uri="{0D108BD9-81ED-4DB2-BD59-A6C34878D82A}">
                    <a16:rowId xmlns:a16="http://schemas.microsoft.com/office/drawing/2014/main" val="1078406901"/>
                  </a:ext>
                </a:extLst>
              </a:tr>
              <a:tr h="411480">
                <a:tc>
                  <a:txBody>
                    <a:bodyPr/>
                    <a:lstStyle/>
                    <a:p>
                      <a:r>
                        <a:rPr lang="en-US" b="1" dirty="0" smtClean="0"/>
                        <a:t>Sexually</a:t>
                      </a:r>
                      <a:r>
                        <a:rPr lang="en-US" b="1" baseline="0" dirty="0" smtClean="0"/>
                        <a:t> transmitted infections (STIs)*****</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753 (98%)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10 (1%)</a:t>
                      </a:r>
                    </a:p>
                  </a:txBody>
                  <a:tcPr/>
                </a:tc>
                <a:extLst>
                  <a:ext uri="{0D108BD9-81ED-4DB2-BD59-A6C34878D82A}">
                    <a16:rowId xmlns:a16="http://schemas.microsoft.com/office/drawing/2014/main" val="2964777531"/>
                  </a:ext>
                </a:extLst>
              </a:tr>
              <a:tr h="411480">
                <a:tc>
                  <a:txBody>
                    <a:bodyPr/>
                    <a:lstStyle/>
                    <a:p>
                      <a:r>
                        <a:rPr lang="en-US" b="1" dirty="0" smtClean="0"/>
                        <a:t>Lead******</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297 (98%)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33 (11%)</a:t>
                      </a:r>
                    </a:p>
                  </a:txBody>
                  <a:tcPr/>
                </a:tc>
                <a:extLst>
                  <a:ext uri="{0D108BD9-81ED-4DB2-BD59-A6C34878D82A}">
                    <a16:rowId xmlns:a16="http://schemas.microsoft.com/office/drawing/2014/main" val="3325146123"/>
                  </a:ext>
                </a:extLst>
              </a:tr>
              <a:tr h="411480">
                <a:tc>
                  <a:txBody>
                    <a:bodyPr/>
                    <a:lstStyle/>
                    <a:p>
                      <a:r>
                        <a:rPr lang="en-US" b="1" dirty="0" smtClean="0"/>
                        <a:t>Hemoglobin</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763 (99%)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118 (15%)</a:t>
                      </a:r>
                    </a:p>
                  </a:txBody>
                  <a:tcPr/>
                </a:tc>
                <a:extLst>
                  <a:ext uri="{0D108BD9-81ED-4DB2-BD59-A6C34878D82A}">
                    <a16:rowId xmlns:a16="http://schemas.microsoft.com/office/drawing/2014/main" val="1342366649"/>
                  </a:ext>
                </a:extLst>
              </a:tr>
            </a:tbl>
          </a:graphicData>
        </a:graphic>
      </p:graphicFrame>
      <p:sp>
        <p:nvSpPr>
          <p:cNvPr id="6" name="Content Placeholder 5"/>
          <p:cNvSpPr>
            <a:spLocks noGrp="1"/>
          </p:cNvSpPr>
          <p:nvPr>
            <p:ph sz="half" idx="13"/>
          </p:nvPr>
        </p:nvSpPr>
        <p:spPr>
          <a:xfrm>
            <a:off x="1466850" y="4690029"/>
            <a:ext cx="9258300" cy="1727200"/>
          </a:xfrm>
        </p:spPr>
        <p:txBody>
          <a:bodyPr>
            <a:normAutofit lnSpcReduction="10000"/>
          </a:bodyPr>
          <a:lstStyle/>
          <a:p>
            <a:pPr>
              <a:spcBef>
                <a:spcPct val="20000"/>
              </a:spcBef>
              <a:buNone/>
            </a:pPr>
            <a:r>
              <a:rPr lang="en-US" altLang="en-US" sz="1600" b="1" dirty="0">
                <a:solidFill>
                  <a:srgbClr val="000000"/>
                </a:solidFill>
              </a:rPr>
              <a:t>*Total screened: </a:t>
            </a:r>
            <a:r>
              <a:rPr lang="en-US" altLang="en-US" sz="1600" b="1" dirty="0" smtClean="0">
                <a:solidFill>
                  <a:schemeClr val="tx2"/>
                </a:solidFill>
              </a:rPr>
              <a:t>N=771 </a:t>
            </a:r>
            <a:r>
              <a:rPr lang="en-US" altLang="en-US" sz="1600" b="1" dirty="0">
                <a:solidFill>
                  <a:srgbClr val="000000"/>
                </a:solidFill>
              </a:rPr>
              <a:t>(98% of 787 eligible refugees)</a:t>
            </a:r>
          </a:p>
          <a:p>
            <a:pPr>
              <a:spcBef>
                <a:spcPct val="20000"/>
              </a:spcBef>
              <a:buNone/>
            </a:pPr>
            <a:r>
              <a:rPr lang="en-US" altLang="en-US" sz="1600" b="1" dirty="0">
                <a:solidFill>
                  <a:srgbClr val="000000"/>
                </a:solidFill>
              </a:rPr>
              <a:t>** Persons with LTBI </a:t>
            </a:r>
            <a:r>
              <a:rPr lang="en-US" altLang="en-US" sz="1600" b="1" dirty="0" smtClean="0">
                <a:solidFill>
                  <a:srgbClr val="000000"/>
                </a:solidFill>
              </a:rPr>
              <a:t>(≥10mm </a:t>
            </a:r>
            <a:r>
              <a:rPr lang="en-US" altLang="en-US" sz="1600" b="1" dirty="0">
                <a:solidFill>
                  <a:srgbClr val="000000"/>
                </a:solidFill>
              </a:rPr>
              <a:t>induration or IGRA+, normal CXR) or suspect/active TB disease</a:t>
            </a:r>
          </a:p>
          <a:p>
            <a:pPr>
              <a:spcBef>
                <a:spcPct val="20000"/>
              </a:spcBef>
              <a:buNone/>
            </a:pPr>
            <a:r>
              <a:rPr lang="en-US" altLang="en-US" sz="1600" b="1" dirty="0">
                <a:solidFill>
                  <a:srgbClr val="000000"/>
                </a:solidFill>
              </a:rPr>
              <a:t>*** Positive for </a:t>
            </a:r>
            <a:r>
              <a:rPr lang="en-US" altLang="en-US" sz="1600" b="1" dirty="0" smtClean="0">
                <a:solidFill>
                  <a:srgbClr val="000000"/>
                </a:solidFill>
              </a:rPr>
              <a:t>hepatitis </a:t>
            </a:r>
            <a:r>
              <a:rPr lang="en-US" altLang="en-US" sz="1600" b="1" dirty="0">
                <a:solidFill>
                  <a:srgbClr val="000000"/>
                </a:solidFill>
              </a:rPr>
              <a:t>B surface antigen (</a:t>
            </a:r>
            <a:r>
              <a:rPr lang="en-US" altLang="en-US" sz="1600" b="1" dirty="0" err="1">
                <a:solidFill>
                  <a:srgbClr val="000000"/>
                </a:solidFill>
              </a:rPr>
              <a:t>HBsAg</a:t>
            </a:r>
            <a:r>
              <a:rPr lang="en-US" altLang="en-US" sz="1600" b="1" dirty="0">
                <a:solidFill>
                  <a:srgbClr val="000000"/>
                </a:solidFill>
              </a:rPr>
              <a:t>)</a:t>
            </a:r>
          </a:p>
          <a:p>
            <a:pPr>
              <a:spcBef>
                <a:spcPct val="20000"/>
              </a:spcBef>
              <a:buNone/>
            </a:pPr>
            <a:r>
              <a:rPr lang="en-US" altLang="en-US" sz="1600" b="1" dirty="0">
                <a:solidFill>
                  <a:srgbClr val="000000"/>
                </a:solidFill>
              </a:rPr>
              <a:t>**** Positive for at least one intestinal parasite infection</a:t>
            </a:r>
          </a:p>
          <a:p>
            <a:pPr>
              <a:spcBef>
                <a:spcPct val="20000"/>
              </a:spcBef>
              <a:buNone/>
            </a:pPr>
            <a:r>
              <a:rPr lang="en-US" altLang="en-US" sz="1600" b="1" dirty="0">
                <a:solidFill>
                  <a:srgbClr val="000000"/>
                </a:solidFill>
              </a:rPr>
              <a:t>***** Positive for at least one STI (tested for syphilis, HIV, chlamydia, and/or gonorrhea)</a:t>
            </a:r>
          </a:p>
          <a:p>
            <a:pPr>
              <a:spcBef>
                <a:spcPct val="20000"/>
              </a:spcBef>
              <a:buNone/>
            </a:pPr>
            <a:r>
              <a:rPr lang="en-US" altLang="en-US" sz="1600" b="1" dirty="0">
                <a:solidFill>
                  <a:srgbClr val="000000"/>
                </a:solidFill>
              </a:rPr>
              <a:t>****** Children &lt;17 years old (</a:t>
            </a:r>
            <a:r>
              <a:rPr lang="en-US" altLang="en-US" sz="1600" b="1" dirty="0" smtClean="0">
                <a:solidFill>
                  <a:srgbClr val="000000"/>
                </a:solidFill>
              </a:rPr>
              <a:t>N=304); </a:t>
            </a:r>
            <a:r>
              <a:rPr lang="en-US" altLang="en-US" sz="1600" b="1" dirty="0">
                <a:solidFill>
                  <a:srgbClr val="000000"/>
                </a:solidFill>
              </a:rPr>
              <a:t>lead level ≥5 </a:t>
            </a:r>
            <a:r>
              <a:rPr lang="en-US" altLang="en-US" sz="1600" b="1" dirty="0" smtClean="0">
                <a:solidFill>
                  <a:srgbClr val="000000"/>
                </a:solidFill>
              </a:rPr>
              <a:t>µg/</a:t>
            </a:r>
            <a:r>
              <a:rPr lang="en-US" altLang="en-US" sz="1600" b="1" dirty="0" err="1" smtClean="0">
                <a:solidFill>
                  <a:srgbClr val="000000"/>
                </a:solidFill>
              </a:rPr>
              <a:t>dL</a:t>
            </a:r>
            <a:endParaRPr lang="en-US" altLang="en-US" sz="1600" b="1" dirty="0">
              <a:solidFill>
                <a:srgbClr val="000000"/>
              </a:solidFill>
            </a:endParaRPr>
          </a:p>
        </p:txBody>
      </p:sp>
      <p:sp>
        <p:nvSpPr>
          <p:cNvPr id="2" name="Slide Number Placeholder 1"/>
          <p:cNvSpPr>
            <a:spLocks noGrp="1"/>
          </p:cNvSpPr>
          <p:nvPr>
            <p:ph type="sldNum" sz="quarter" idx="12"/>
          </p:nvPr>
        </p:nvSpPr>
        <p:spPr/>
        <p:txBody>
          <a:bodyPr/>
          <a:lstStyle/>
          <a:p>
            <a:fld id="{C77968C3-7B7E-411D-B105-08F43D0B3F8A}" type="slidenum">
              <a:rPr lang="en-US" smtClean="0"/>
              <a:t>10</a:t>
            </a:fld>
            <a:endParaRPr lang="en-US"/>
          </a:p>
        </p:txBody>
      </p:sp>
    </p:spTree>
    <p:extLst>
      <p:ext uri="{BB962C8B-B14F-4D97-AF65-F5344CB8AC3E}">
        <p14:creationId xmlns:p14="http://schemas.microsoft.com/office/powerpoint/2010/main" val="1121226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3899" y="279401"/>
            <a:ext cx="10744202" cy="1143000"/>
          </a:xfrm>
        </p:spPr>
        <p:txBody>
          <a:bodyPr/>
          <a:lstStyle/>
          <a:p>
            <a:r>
              <a:rPr lang="en-US" dirty="0" smtClean="0"/>
              <a:t>Latent or Active Tuberculosis (TB)* Among Refugees </a:t>
            </a:r>
            <a:br>
              <a:rPr lang="en-US" dirty="0" smtClean="0"/>
            </a:br>
            <a:r>
              <a:rPr lang="en-US" dirty="0" smtClean="0"/>
              <a:t>by Region of Origin, Minnesota, 2018</a:t>
            </a:r>
            <a:endParaRPr lang="en-US" dirty="0"/>
          </a:p>
        </p:txBody>
      </p:sp>
      <p:sp>
        <p:nvSpPr>
          <p:cNvPr id="10" name="Content Placeholder 9"/>
          <p:cNvSpPr>
            <a:spLocks noGrp="1"/>
          </p:cNvSpPr>
          <p:nvPr>
            <p:ph sz="half" idx="40"/>
          </p:nvPr>
        </p:nvSpPr>
        <p:spPr>
          <a:xfrm>
            <a:off x="1581150" y="1557869"/>
            <a:ext cx="9029700" cy="857955"/>
          </a:xfrm>
        </p:spPr>
        <p:txBody>
          <a:bodyPr>
            <a:normAutofit/>
          </a:bodyPr>
          <a:lstStyle/>
          <a:p>
            <a:pPr marL="0" indent="0" algn="ctr">
              <a:buNone/>
            </a:pPr>
            <a:r>
              <a:rPr lang="en-US" sz="2000" dirty="0"/>
              <a:t>*Diagnosis of Latent TB infection (N=137) or Suspect/Active TB disease (N=0)</a:t>
            </a:r>
          </a:p>
          <a:p>
            <a:pPr marL="0" indent="0" algn="ctr">
              <a:buNone/>
            </a:pPr>
            <a:r>
              <a:rPr lang="en-US" sz="2000" dirty="0" smtClean="0"/>
              <a:t>Total screened=763</a:t>
            </a:r>
            <a:endParaRPr lang="en-US" sz="2000" dirty="0"/>
          </a:p>
        </p:txBody>
      </p:sp>
      <p:pic>
        <p:nvPicPr>
          <p:cNvPr id="11" name="Content Placeholder 10" descr="Data included in table"/>
          <p:cNvPicPr>
            <a:picLocks noGrp="1" noChangeAspect="1"/>
          </p:cNvPicPr>
          <p:nvPr>
            <p:ph sz="half" idx="23"/>
          </p:nvPr>
        </p:nvPicPr>
        <p:blipFill>
          <a:blip r:embed="rId3"/>
          <a:stretch>
            <a:fillRect/>
          </a:stretch>
        </p:blipFill>
        <p:spPr>
          <a:xfrm>
            <a:off x="1261650" y="2525085"/>
            <a:ext cx="9668700" cy="3859901"/>
          </a:xfrm>
          <a:prstGeom prst="rect">
            <a:avLst/>
          </a:prstGeom>
          <a:noFill/>
        </p:spPr>
      </p:pic>
      <p:graphicFrame>
        <p:nvGraphicFramePr>
          <p:cNvPr id="12" name="Content Placeholder 11"/>
          <p:cNvGraphicFramePr>
            <a:graphicFrameLocks noGrp="1"/>
          </p:cNvGraphicFramePr>
          <p:nvPr>
            <p:ph sz="half" idx="35"/>
            <p:extLst>
              <p:ext uri="{D42A27DB-BD31-4B8C-83A1-F6EECF244321}">
                <p14:modId xmlns:p14="http://schemas.microsoft.com/office/powerpoint/2010/main" val="940805316"/>
              </p:ext>
            </p:extLst>
          </p:nvPr>
        </p:nvGraphicFramePr>
        <p:xfrm>
          <a:off x="0" y="5292794"/>
          <a:ext cx="3111500" cy="1493520"/>
        </p:xfrm>
        <a:graphic>
          <a:graphicData uri="http://schemas.openxmlformats.org/drawingml/2006/table">
            <a:tbl>
              <a:tblPr firstRow="1" firstCol="1" bandRow="1">
                <a:tableStyleId>{2D5ABB26-0587-4C30-8999-92F81FD0307C}</a:tableStyleId>
              </a:tblPr>
              <a:tblGrid>
                <a:gridCol w="1117600">
                  <a:extLst>
                    <a:ext uri="{9D8B030D-6E8A-4147-A177-3AD203B41FA5}">
                      <a16:colId xmlns:a16="http://schemas.microsoft.com/office/drawing/2014/main" val="895577598"/>
                    </a:ext>
                  </a:extLst>
                </a:gridCol>
                <a:gridCol w="622300">
                  <a:extLst>
                    <a:ext uri="{9D8B030D-6E8A-4147-A177-3AD203B41FA5}">
                      <a16:colId xmlns:a16="http://schemas.microsoft.com/office/drawing/2014/main" val="797154858"/>
                    </a:ext>
                  </a:extLst>
                </a:gridCol>
                <a:gridCol w="825500">
                  <a:extLst>
                    <a:ext uri="{9D8B030D-6E8A-4147-A177-3AD203B41FA5}">
                      <a16:colId xmlns:a16="http://schemas.microsoft.com/office/drawing/2014/main" val="3042828409"/>
                    </a:ext>
                  </a:extLst>
                </a:gridCol>
                <a:gridCol w="546100">
                  <a:extLst>
                    <a:ext uri="{9D8B030D-6E8A-4147-A177-3AD203B41FA5}">
                      <a16:colId xmlns:a16="http://schemas.microsoft.com/office/drawing/2014/main" val="1931028679"/>
                    </a:ext>
                  </a:extLst>
                </a:gridCol>
              </a:tblGrid>
              <a:tr h="203336">
                <a:tc>
                  <a:txBody>
                    <a:bodyPr/>
                    <a:lstStyle/>
                    <a:p>
                      <a:r>
                        <a:rPr lang="en-US" sz="700" dirty="0" smtClean="0">
                          <a:solidFill>
                            <a:schemeClr val="bg1"/>
                          </a:solidFill>
                        </a:rPr>
                        <a:t>Category</a:t>
                      </a:r>
                      <a:endParaRPr lang="en-US" sz="700" dirty="0">
                        <a:solidFill>
                          <a:schemeClr val="bg1"/>
                        </a:solidFill>
                      </a:endParaRPr>
                    </a:p>
                  </a:txBody>
                  <a:tcPr/>
                </a:tc>
                <a:tc>
                  <a:txBody>
                    <a:bodyPr/>
                    <a:lstStyle/>
                    <a:p>
                      <a:r>
                        <a:rPr lang="en-US" sz="700" dirty="0" smtClean="0">
                          <a:solidFill>
                            <a:schemeClr val="bg1"/>
                          </a:solidFill>
                        </a:rPr>
                        <a:t>Number of Infections</a:t>
                      </a:r>
                      <a:endParaRPr lang="en-US" sz="700" dirty="0">
                        <a:solidFill>
                          <a:schemeClr val="bg1"/>
                        </a:solidFill>
                      </a:endParaRPr>
                    </a:p>
                  </a:txBody>
                  <a:tcPr/>
                </a:tc>
                <a:tc>
                  <a:txBody>
                    <a:bodyPr/>
                    <a:lstStyle/>
                    <a:p>
                      <a:r>
                        <a:rPr lang="en-US" sz="700" dirty="0" smtClean="0">
                          <a:solidFill>
                            <a:schemeClr val="bg1"/>
                          </a:solidFill>
                        </a:rPr>
                        <a:t>Number of Arrivals Screened</a:t>
                      </a:r>
                      <a:endParaRPr lang="en-US" sz="700" dirty="0">
                        <a:solidFill>
                          <a:schemeClr val="bg1"/>
                        </a:solidFill>
                      </a:endParaRPr>
                    </a:p>
                  </a:txBody>
                  <a:tcPr/>
                </a:tc>
                <a:tc>
                  <a:txBody>
                    <a:bodyPr/>
                    <a:lstStyle/>
                    <a:p>
                      <a:r>
                        <a:rPr lang="en-US" sz="700" dirty="0" smtClean="0">
                          <a:solidFill>
                            <a:schemeClr val="bg1"/>
                          </a:solidFill>
                        </a:rPr>
                        <a:t>Infection</a:t>
                      </a:r>
                      <a:r>
                        <a:rPr lang="en-US" sz="700" baseline="0" dirty="0" smtClean="0">
                          <a:solidFill>
                            <a:schemeClr val="bg1"/>
                          </a:solidFill>
                        </a:rPr>
                        <a:t> Rate (%)</a:t>
                      </a:r>
                      <a:endParaRPr lang="en-US" sz="700" dirty="0">
                        <a:solidFill>
                          <a:schemeClr val="bg1"/>
                        </a:solidFill>
                      </a:endParaRPr>
                    </a:p>
                  </a:txBody>
                  <a:tcPr/>
                </a:tc>
                <a:extLst>
                  <a:ext uri="{0D108BD9-81ED-4DB2-BD59-A6C34878D82A}">
                    <a16:rowId xmlns:a16="http://schemas.microsoft.com/office/drawing/2014/main" val="1230773057"/>
                  </a:ext>
                </a:extLst>
              </a:tr>
              <a:tr h="135709">
                <a:tc>
                  <a:txBody>
                    <a:bodyPr/>
                    <a:lstStyle/>
                    <a:p>
                      <a:r>
                        <a:rPr lang="en-US" sz="700" dirty="0" smtClean="0">
                          <a:solidFill>
                            <a:schemeClr val="bg1"/>
                          </a:solidFill>
                        </a:rPr>
                        <a:t>Sub-Saharan Africa</a:t>
                      </a:r>
                      <a:endParaRPr lang="en-US" sz="700" dirty="0">
                        <a:solidFill>
                          <a:schemeClr val="bg1"/>
                        </a:solidFill>
                      </a:endParaRPr>
                    </a:p>
                  </a:txBody>
                  <a:tcPr/>
                </a:tc>
                <a:tc>
                  <a:txBody>
                    <a:bodyPr/>
                    <a:lstStyle/>
                    <a:p>
                      <a:r>
                        <a:rPr lang="en-US" sz="700" dirty="0" smtClean="0">
                          <a:solidFill>
                            <a:schemeClr val="bg1"/>
                          </a:solidFill>
                        </a:rPr>
                        <a:t>85</a:t>
                      </a:r>
                      <a:endParaRPr lang="en-US" sz="700" dirty="0">
                        <a:solidFill>
                          <a:schemeClr val="bg1"/>
                        </a:solidFill>
                      </a:endParaRPr>
                    </a:p>
                  </a:txBody>
                  <a:tcPr/>
                </a:tc>
                <a:tc>
                  <a:txBody>
                    <a:bodyPr/>
                    <a:lstStyle/>
                    <a:p>
                      <a:r>
                        <a:rPr lang="en-US" sz="700" dirty="0" smtClean="0">
                          <a:solidFill>
                            <a:schemeClr val="bg1"/>
                          </a:solidFill>
                        </a:rPr>
                        <a:t>262</a:t>
                      </a:r>
                      <a:endParaRPr lang="en-US" sz="700" dirty="0">
                        <a:solidFill>
                          <a:schemeClr val="bg1"/>
                        </a:solidFill>
                      </a:endParaRPr>
                    </a:p>
                  </a:txBody>
                  <a:tcPr/>
                </a:tc>
                <a:tc>
                  <a:txBody>
                    <a:bodyPr/>
                    <a:lstStyle/>
                    <a:p>
                      <a:r>
                        <a:rPr lang="en-US" sz="700" dirty="0" smtClean="0">
                          <a:solidFill>
                            <a:schemeClr val="bg1"/>
                          </a:solidFill>
                        </a:rPr>
                        <a:t>32%</a:t>
                      </a:r>
                      <a:endParaRPr lang="en-US" sz="700" dirty="0">
                        <a:solidFill>
                          <a:schemeClr val="bg1"/>
                        </a:solidFill>
                      </a:endParaRPr>
                    </a:p>
                  </a:txBody>
                  <a:tcPr/>
                </a:tc>
                <a:extLst>
                  <a:ext uri="{0D108BD9-81ED-4DB2-BD59-A6C34878D82A}">
                    <a16:rowId xmlns:a16="http://schemas.microsoft.com/office/drawing/2014/main" val="1212290902"/>
                  </a:ext>
                </a:extLst>
              </a:tr>
              <a:tr h="135709">
                <a:tc>
                  <a:txBody>
                    <a:bodyPr/>
                    <a:lstStyle/>
                    <a:p>
                      <a:r>
                        <a:rPr lang="en-US" sz="700" dirty="0" smtClean="0">
                          <a:solidFill>
                            <a:schemeClr val="bg1"/>
                          </a:solidFill>
                        </a:rPr>
                        <a:t>South</a:t>
                      </a:r>
                      <a:r>
                        <a:rPr lang="en-US" sz="700" baseline="0" dirty="0" smtClean="0">
                          <a:solidFill>
                            <a:schemeClr val="bg1"/>
                          </a:solidFill>
                        </a:rPr>
                        <a:t>east/East Asia</a:t>
                      </a:r>
                      <a:endParaRPr lang="en-US" sz="700" dirty="0">
                        <a:solidFill>
                          <a:schemeClr val="bg1"/>
                        </a:solidFill>
                      </a:endParaRPr>
                    </a:p>
                  </a:txBody>
                  <a:tcPr/>
                </a:tc>
                <a:tc>
                  <a:txBody>
                    <a:bodyPr/>
                    <a:lstStyle/>
                    <a:p>
                      <a:r>
                        <a:rPr lang="en-US" sz="700" dirty="0" smtClean="0">
                          <a:solidFill>
                            <a:schemeClr val="bg1"/>
                          </a:solidFill>
                        </a:rPr>
                        <a:t>37</a:t>
                      </a:r>
                      <a:endParaRPr lang="en-US" sz="700" dirty="0">
                        <a:solidFill>
                          <a:schemeClr val="bg1"/>
                        </a:solidFill>
                      </a:endParaRPr>
                    </a:p>
                  </a:txBody>
                  <a:tcPr/>
                </a:tc>
                <a:tc>
                  <a:txBody>
                    <a:bodyPr/>
                    <a:lstStyle/>
                    <a:p>
                      <a:r>
                        <a:rPr lang="en-US" sz="700" dirty="0" smtClean="0">
                          <a:solidFill>
                            <a:schemeClr val="bg1"/>
                          </a:solidFill>
                        </a:rPr>
                        <a:t>352</a:t>
                      </a:r>
                      <a:endParaRPr lang="en-US" sz="700" dirty="0">
                        <a:solidFill>
                          <a:schemeClr val="bg1"/>
                        </a:solidFill>
                      </a:endParaRPr>
                    </a:p>
                  </a:txBody>
                  <a:tcPr/>
                </a:tc>
                <a:tc>
                  <a:txBody>
                    <a:bodyPr/>
                    <a:lstStyle/>
                    <a:p>
                      <a:r>
                        <a:rPr lang="en-US" sz="700" dirty="0" smtClean="0">
                          <a:solidFill>
                            <a:schemeClr val="bg1"/>
                          </a:solidFill>
                        </a:rPr>
                        <a:t>10%</a:t>
                      </a:r>
                      <a:endParaRPr lang="en-US" sz="700" dirty="0">
                        <a:solidFill>
                          <a:schemeClr val="bg1"/>
                        </a:solidFill>
                      </a:endParaRPr>
                    </a:p>
                  </a:txBody>
                  <a:tcPr/>
                </a:tc>
                <a:extLst>
                  <a:ext uri="{0D108BD9-81ED-4DB2-BD59-A6C34878D82A}">
                    <a16:rowId xmlns:a16="http://schemas.microsoft.com/office/drawing/2014/main" val="454539127"/>
                  </a:ext>
                </a:extLst>
              </a:tr>
              <a:tr h="135709">
                <a:tc>
                  <a:txBody>
                    <a:bodyPr/>
                    <a:lstStyle/>
                    <a:p>
                      <a:r>
                        <a:rPr lang="en-US" sz="700" dirty="0" smtClean="0">
                          <a:solidFill>
                            <a:schemeClr val="bg1"/>
                          </a:solidFill>
                        </a:rPr>
                        <a:t>Latin America/Caribbean</a:t>
                      </a:r>
                      <a:endParaRPr lang="en-US" sz="700" dirty="0">
                        <a:solidFill>
                          <a:schemeClr val="bg1"/>
                        </a:solidFill>
                      </a:endParaRPr>
                    </a:p>
                  </a:txBody>
                  <a:tcPr/>
                </a:tc>
                <a:tc>
                  <a:txBody>
                    <a:bodyPr/>
                    <a:lstStyle/>
                    <a:p>
                      <a:r>
                        <a:rPr lang="en-US" sz="700" dirty="0" smtClean="0">
                          <a:solidFill>
                            <a:schemeClr val="bg1"/>
                          </a:solidFill>
                        </a:rPr>
                        <a:t>3</a:t>
                      </a:r>
                      <a:endParaRPr lang="en-US" sz="700" dirty="0">
                        <a:solidFill>
                          <a:schemeClr val="bg1"/>
                        </a:solidFill>
                      </a:endParaRPr>
                    </a:p>
                  </a:txBody>
                  <a:tcPr/>
                </a:tc>
                <a:tc>
                  <a:txBody>
                    <a:bodyPr/>
                    <a:lstStyle/>
                    <a:p>
                      <a:r>
                        <a:rPr lang="en-US" sz="700" dirty="0" smtClean="0">
                          <a:solidFill>
                            <a:schemeClr val="bg1"/>
                          </a:solidFill>
                        </a:rPr>
                        <a:t>52</a:t>
                      </a:r>
                      <a:endParaRPr lang="en-US" sz="700" dirty="0">
                        <a:solidFill>
                          <a:schemeClr val="bg1"/>
                        </a:solidFill>
                      </a:endParaRPr>
                    </a:p>
                  </a:txBody>
                  <a:tcPr/>
                </a:tc>
                <a:tc>
                  <a:txBody>
                    <a:bodyPr/>
                    <a:lstStyle/>
                    <a:p>
                      <a:r>
                        <a:rPr lang="en-US" sz="700" dirty="0" smtClean="0">
                          <a:solidFill>
                            <a:schemeClr val="bg1"/>
                          </a:solidFill>
                        </a:rPr>
                        <a:t>6%</a:t>
                      </a:r>
                      <a:endParaRPr lang="en-US" sz="700" dirty="0">
                        <a:solidFill>
                          <a:schemeClr val="bg1"/>
                        </a:solidFill>
                      </a:endParaRPr>
                    </a:p>
                  </a:txBody>
                  <a:tcPr/>
                </a:tc>
                <a:extLst>
                  <a:ext uri="{0D108BD9-81ED-4DB2-BD59-A6C34878D82A}">
                    <a16:rowId xmlns:a16="http://schemas.microsoft.com/office/drawing/2014/main" val="3675242720"/>
                  </a:ext>
                </a:extLst>
              </a:tr>
              <a:tr h="135709">
                <a:tc>
                  <a:txBody>
                    <a:bodyPr/>
                    <a:lstStyle/>
                    <a:p>
                      <a:r>
                        <a:rPr lang="en-US" sz="700" dirty="0" smtClean="0">
                          <a:solidFill>
                            <a:schemeClr val="bg1"/>
                          </a:solidFill>
                        </a:rPr>
                        <a:t>North Africa/Middle East</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tc>
                  <a:txBody>
                    <a:bodyPr/>
                    <a:lstStyle/>
                    <a:p>
                      <a:r>
                        <a:rPr lang="en-US" sz="700" dirty="0" smtClean="0">
                          <a:solidFill>
                            <a:schemeClr val="bg1"/>
                          </a:solidFill>
                        </a:rPr>
                        <a:t>12</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extLst>
                  <a:ext uri="{0D108BD9-81ED-4DB2-BD59-A6C34878D82A}">
                    <a16:rowId xmlns:a16="http://schemas.microsoft.com/office/drawing/2014/main" val="3615634048"/>
                  </a:ext>
                </a:extLst>
              </a:tr>
              <a:tr h="135709">
                <a:tc>
                  <a:txBody>
                    <a:bodyPr/>
                    <a:lstStyle/>
                    <a:p>
                      <a:r>
                        <a:rPr lang="en-US" sz="700" dirty="0" smtClean="0">
                          <a:solidFill>
                            <a:schemeClr val="bg1"/>
                          </a:solidFill>
                        </a:rPr>
                        <a:t>Europe</a:t>
                      </a:r>
                      <a:endParaRPr lang="en-US" sz="700" dirty="0">
                        <a:solidFill>
                          <a:schemeClr val="bg1"/>
                        </a:solidFill>
                      </a:endParaRPr>
                    </a:p>
                  </a:txBody>
                  <a:tcPr/>
                </a:tc>
                <a:tc>
                  <a:txBody>
                    <a:bodyPr/>
                    <a:lstStyle/>
                    <a:p>
                      <a:r>
                        <a:rPr lang="en-US" sz="700" dirty="0" smtClean="0">
                          <a:solidFill>
                            <a:schemeClr val="bg1"/>
                          </a:solidFill>
                        </a:rPr>
                        <a:t>12</a:t>
                      </a:r>
                      <a:endParaRPr lang="en-US" sz="700" dirty="0">
                        <a:solidFill>
                          <a:schemeClr val="bg1"/>
                        </a:solidFill>
                      </a:endParaRPr>
                    </a:p>
                  </a:txBody>
                  <a:tcPr/>
                </a:tc>
                <a:tc>
                  <a:txBody>
                    <a:bodyPr/>
                    <a:lstStyle/>
                    <a:p>
                      <a:r>
                        <a:rPr lang="en-US" sz="700" dirty="0" smtClean="0">
                          <a:solidFill>
                            <a:schemeClr val="bg1"/>
                          </a:solidFill>
                        </a:rPr>
                        <a:t>85</a:t>
                      </a:r>
                      <a:endParaRPr lang="en-US" sz="700" dirty="0">
                        <a:solidFill>
                          <a:schemeClr val="bg1"/>
                        </a:solidFill>
                      </a:endParaRPr>
                    </a:p>
                  </a:txBody>
                  <a:tcPr/>
                </a:tc>
                <a:tc>
                  <a:txBody>
                    <a:bodyPr/>
                    <a:lstStyle/>
                    <a:p>
                      <a:r>
                        <a:rPr lang="en-US" sz="700" dirty="0" smtClean="0">
                          <a:solidFill>
                            <a:schemeClr val="bg1"/>
                          </a:solidFill>
                        </a:rPr>
                        <a:t>14%</a:t>
                      </a:r>
                      <a:endParaRPr lang="en-US" sz="700" dirty="0">
                        <a:solidFill>
                          <a:schemeClr val="bg1"/>
                        </a:solidFill>
                      </a:endParaRPr>
                    </a:p>
                  </a:txBody>
                  <a:tcPr/>
                </a:tc>
                <a:extLst>
                  <a:ext uri="{0D108BD9-81ED-4DB2-BD59-A6C34878D82A}">
                    <a16:rowId xmlns:a16="http://schemas.microsoft.com/office/drawing/2014/main" val="1742263841"/>
                  </a:ext>
                </a:extLst>
              </a:tr>
              <a:tr h="135709">
                <a:tc>
                  <a:txBody>
                    <a:bodyPr/>
                    <a:lstStyle/>
                    <a:p>
                      <a:r>
                        <a:rPr lang="en-US" sz="700" dirty="0" smtClean="0">
                          <a:solidFill>
                            <a:schemeClr val="bg1"/>
                          </a:solidFill>
                        </a:rPr>
                        <a:t>Overall TB Infection</a:t>
                      </a:r>
                      <a:endParaRPr lang="en-US" sz="700" dirty="0">
                        <a:solidFill>
                          <a:schemeClr val="bg1"/>
                        </a:solidFill>
                      </a:endParaRPr>
                    </a:p>
                  </a:txBody>
                  <a:tcPr/>
                </a:tc>
                <a:tc>
                  <a:txBody>
                    <a:bodyPr/>
                    <a:lstStyle/>
                    <a:p>
                      <a:r>
                        <a:rPr lang="en-US" sz="700" dirty="0" smtClean="0">
                          <a:solidFill>
                            <a:schemeClr val="bg1"/>
                          </a:solidFill>
                        </a:rPr>
                        <a:t>137</a:t>
                      </a:r>
                      <a:endParaRPr lang="en-US" sz="700" dirty="0">
                        <a:solidFill>
                          <a:schemeClr val="bg1"/>
                        </a:solidFill>
                      </a:endParaRPr>
                    </a:p>
                  </a:txBody>
                  <a:tcPr/>
                </a:tc>
                <a:tc>
                  <a:txBody>
                    <a:bodyPr/>
                    <a:lstStyle/>
                    <a:p>
                      <a:r>
                        <a:rPr lang="en-US" sz="700" dirty="0" smtClean="0">
                          <a:solidFill>
                            <a:schemeClr val="bg1"/>
                          </a:solidFill>
                        </a:rPr>
                        <a:t>763</a:t>
                      </a:r>
                      <a:endParaRPr lang="en-US" sz="700" dirty="0">
                        <a:solidFill>
                          <a:schemeClr val="bg1"/>
                        </a:solidFill>
                      </a:endParaRPr>
                    </a:p>
                  </a:txBody>
                  <a:tcPr/>
                </a:tc>
                <a:tc>
                  <a:txBody>
                    <a:bodyPr/>
                    <a:lstStyle/>
                    <a:p>
                      <a:r>
                        <a:rPr lang="en-US" sz="700" dirty="0" smtClean="0">
                          <a:solidFill>
                            <a:schemeClr val="bg1"/>
                          </a:solidFill>
                        </a:rPr>
                        <a:t>18%</a:t>
                      </a:r>
                      <a:endParaRPr lang="en-US" sz="700" dirty="0">
                        <a:solidFill>
                          <a:schemeClr val="bg1"/>
                        </a:solidFill>
                      </a:endParaRPr>
                    </a:p>
                  </a:txBody>
                  <a:tcPr/>
                </a:tc>
                <a:extLst>
                  <a:ext uri="{0D108BD9-81ED-4DB2-BD59-A6C34878D82A}">
                    <a16:rowId xmlns:a16="http://schemas.microsoft.com/office/drawing/2014/main" val="3145372876"/>
                  </a:ext>
                </a:extLst>
              </a:tr>
            </a:tbl>
          </a:graphicData>
        </a:graphic>
      </p:graphicFrame>
      <p:sp>
        <p:nvSpPr>
          <p:cNvPr id="2" name="Slide Number Placeholder 1"/>
          <p:cNvSpPr>
            <a:spLocks noGrp="1"/>
          </p:cNvSpPr>
          <p:nvPr>
            <p:ph type="sldNum" sz="quarter" idx="12"/>
          </p:nvPr>
        </p:nvSpPr>
        <p:spPr/>
        <p:txBody>
          <a:bodyPr/>
          <a:lstStyle/>
          <a:p>
            <a:fld id="{C77968C3-7B7E-411D-B105-08F43D0B3F8A}" type="slidenum">
              <a:rPr lang="en-US" smtClean="0"/>
              <a:t>11</a:t>
            </a:fld>
            <a:endParaRPr lang="en-US"/>
          </a:p>
        </p:txBody>
      </p:sp>
    </p:spTree>
    <p:extLst>
      <p:ext uri="{BB962C8B-B14F-4D97-AF65-F5344CB8AC3E}">
        <p14:creationId xmlns:p14="http://schemas.microsoft.com/office/powerpoint/2010/main" val="2114735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3899" y="279401"/>
            <a:ext cx="10744202" cy="1143000"/>
          </a:xfrm>
        </p:spPr>
        <p:txBody>
          <a:bodyPr/>
          <a:lstStyle/>
          <a:p>
            <a:r>
              <a:rPr lang="en-US" dirty="0" smtClean="0"/>
              <a:t>Intestinal Parasitic Infection* Among Refugees </a:t>
            </a:r>
            <a:br>
              <a:rPr lang="en-US" dirty="0" smtClean="0"/>
            </a:br>
            <a:r>
              <a:rPr lang="en-US" dirty="0" smtClean="0"/>
              <a:t>by Region of Origin, Minnesota, 2018</a:t>
            </a:r>
            <a:endParaRPr lang="en-US" dirty="0"/>
          </a:p>
        </p:txBody>
      </p:sp>
      <p:sp>
        <p:nvSpPr>
          <p:cNvPr id="10" name="Content Placeholder 9"/>
          <p:cNvSpPr>
            <a:spLocks noGrp="1"/>
          </p:cNvSpPr>
          <p:nvPr>
            <p:ph sz="half" idx="40"/>
          </p:nvPr>
        </p:nvSpPr>
        <p:spPr>
          <a:xfrm>
            <a:off x="1581150" y="1557869"/>
            <a:ext cx="9029700" cy="857955"/>
          </a:xfrm>
        </p:spPr>
        <p:txBody>
          <a:bodyPr>
            <a:normAutofit/>
          </a:bodyPr>
          <a:lstStyle/>
          <a:p>
            <a:pPr marL="0" indent="0" algn="ctr">
              <a:buNone/>
            </a:pPr>
            <a:r>
              <a:rPr lang="en-US" sz="2000" dirty="0" smtClean="0"/>
              <a:t>*At least 1 parasitic infection found via stool or serology (excluding nonpathogenic)</a:t>
            </a:r>
            <a:endParaRPr lang="en-US" sz="2000" dirty="0"/>
          </a:p>
          <a:p>
            <a:pPr marL="0" indent="0" algn="ctr">
              <a:buNone/>
            </a:pPr>
            <a:r>
              <a:rPr lang="en-US" sz="2000" dirty="0" smtClean="0"/>
              <a:t>Total screened=496</a:t>
            </a:r>
            <a:endParaRPr lang="en-US" sz="2000" dirty="0"/>
          </a:p>
        </p:txBody>
      </p:sp>
      <p:pic>
        <p:nvPicPr>
          <p:cNvPr id="5" name="Content Placeholder 4" descr="data included in table"/>
          <p:cNvPicPr>
            <a:picLocks noGrp="1" noChangeAspect="1"/>
          </p:cNvPicPr>
          <p:nvPr>
            <p:ph sz="half" idx="23"/>
          </p:nvPr>
        </p:nvPicPr>
        <p:blipFill>
          <a:blip r:embed="rId3"/>
          <a:stretch>
            <a:fillRect/>
          </a:stretch>
        </p:blipFill>
        <p:spPr>
          <a:xfrm>
            <a:off x="1587807" y="2595071"/>
            <a:ext cx="9016387" cy="3766938"/>
          </a:xfrm>
          <a:prstGeom prst="rect">
            <a:avLst/>
          </a:prstGeom>
          <a:noFill/>
        </p:spPr>
      </p:pic>
      <p:graphicFrame>
        <p:nvGraphicFramePr>
          <p:cNvPr id="12" name="Content Placeholder 11"/>
          <p:cNvGraphicFramePr>
            <a:graphicFrameLocks noGrp="1"/>
          </p:cNvGraphicFramePr>
          <p:nvPr>
            <p:ph sz="half" idx="35"/>
            <p:extLst>
              <p:ext uri="{D42A27DB-BD31-4B8C-83A1-F6EECF244321}">
                <p14:modId xmlns:p14="http://schemas.microsoft.com/office/powerpoint/2010/main" val="524850889"/>
              </p:ext>
            </p:extLst>
          </p:nvPr>
        </p:nvGraphicFramePr>
        <p:xfrm>
          <a:off x="0" y="5292794"/>
          <a:ext cx="3111500" cy="1493520"/>
        </p:xfrm>
        <a:graphic>
          <a:graphicData uri="http://schemas.openxmlformats.org/drawingml/2006/table">
            <a:tbl>
              <a:tblPr firstRow="1" firstCol="1" bandRow="1">
                <a:tableStyleId>{2D5ABB26-0587-4C30-8999-92F81FD0307C}</a:tableStyleId>
              </a:tblPr>
              <a:tblGrid>
                <a:gridCol w="1117600">
                  <a:extLst>
                    <a:ext uri="{9D8B030D-6E8A-4147-A177-3AD203B41FA5}">
                      <a16:colId xmlns:a16="http://schemas.microsoft.com/office/drawing/2014/main" val="895577598"/>
                    </a:ext>
                  </a:extLst>
                </a:gridCol>
                <a:gridCol w="622300">
                  <a:extLst>
                    <a:ext uri="{9D8B030D-6E8A-4147-A177-3AD203B41FA5}">
                      <a16:colId xmlns:a16="http://schemas.microsoft.com/office/drawing/2014/main" val="797154858"/>
                    </a:ext>
                  </a:extLst>
                </a:gridCol>
                <a:gridCol w="825500">
                  <a:extLst>
                    <a:ext uri="{9D8B030D-6E8A-4147-A177-3AD203B41FA5}">
                      <a16:colId xmlns:a16="http://schemas.microsoft.com/office/drawing/2014/main" val="3042828409"/>
                    </a:ext>
                  </a:extLst>
                </a:gridCol>
                <a:gridCol w="546100">
                  <a:extLst>
                    <a:ext uri="{9D8B030D-6E8A-4147-A177-3AD203B41FA5}">
                      <a16:colId xmlns:a16="http://schemas.microsoft.com/office/drawing/2014/main" val="1931028679"/>
                    </a:ext>
                  </a:extLst>
                </a:gridCol>
              </a:tblGrid>
              <a:tr h="203336">
                <a:tc>
                  <a:txBody>
                    <a:bodyPr/>
                    <a:lstStyle/>
                    <a:p>
                      <a:r>
                        <a:rPr lang="en-US" sz="700" dirty="0" smtClean="0">
                          <a:solidFill>
                            <a:schemeClr val="bg1"/>
                          </a:solidFill>
                        </a:rPr>
                        <a:t>Category</a:t>
                      </a:r>
                      <a:endParaRPr lang="en-US" sz="700" dirty="0">
                        <a:solidFill>
                          <a:schemeClr val="bg1"/>
                        </a:solidFill>
                      </a:endParaRPr>
                    </a:p>
                  </a:txBody>
                  <a:tcPr/>
                </a:tc>
                <a:tc>
                  <a:txBody>
                    <a:bodyPr/>
                    <a:lstStyle/>
                    <a:p>
                      <a:r>
                        <a:rPr lang="en-US" sz="700" dirty="0" smtClean="0">
                          <a:solidFill>
                            <a:schemeClr val="bg1"/>
                          </a:solidFill>
                        </a:rPr>
                        <a:t>Number of Infections</a:t>
                      </a:r>
                      <a:endParaRPr lang="en-US" sz="700" dirty="0">
                        <a:solidFill>
                          <a:schemeClr val="bg1"/>
                        </a:solidFill>
                      </a:endParaRPr>
                    </a:p>
                  </a:txBody>
                  <a:tcPr/>
                </a:tc>
                <a:tc>
                  <a:txBody>
                    <a:bodyPr/>
                    <a:lstStyle/>
                    <a:p>
                      <a:r>
                        <a:rPr lang="en-US" sz="700" dirty="0" smtClean="0">
                          <a:solidFill>
                            <a:schemeClr val="bg1"/>
                          </a:solidFill>
                        </a:rPr>
                        <a:t>Number of Arrivals Screened</a:t>
                      </a:r>
                      <a:endParaRPr lang="en-US" sz="700" dirty="0">
                        <a:solidFill>
                          <a:schemeClr val="bg1"/>
                        </a:solidFill>
                      </a:endParaRPr>
                    </a:p>
                  </a:txBody>
                  <a:tcPr/>
                </a:tc>
                <a:tc>
                  <a:txBody>
                    <a:bodyPr/>
                    <a:lstStyle/>
                    <a:p>
                      <a:r>
                        <a:rPr lang="en-US" sz="700" dirty="0" smtClean="0">
                          <a:solidFill>
                            <a:schemeClr val="bg1"/>
                          </a:solidFill>
                        </a:rPr>
                        <a:t>Infection</a:t>
                      </a:r>
                      <a:r>
                        <a:rPr lang="en-US" sz="700" baseline="0" dirty="0" smtClean="0">
                          <a:solidFill>
                            <a:schemeClr val="bg1"/>
                          </a:solidFill>
                        </a:rPr>
                        <a:t> Rate (%)</a:t>
                      </a:r>
                      <a:endParaRPr lang="en-US" sz="700" dirty="0">
                        <a:solidFill>
                          <a:schemeClr val="bg1"/>
                        </a:solidFill>
                      </a:endParaRPr>
                    </a:p>
                  </a:txBody>
                  <a:tcPr/>
                </a:tc>
                <a:extLst>
                  <a:ext uri="{0D108BD9-81ED-4DB2-BD59-A6C34878D82A}">
                    <a16:rowId xmlns:a16="http://schemas.microsoft.com/office/drawing/2014/main" val="1230773057"/>
                  </a:ext>
                </a:extLst>
              </a:tr>
              <a:tr h="135709">
                <a:tc>
                  <a:txBody>
                    <a:bodyPr/>
                    <a:lstStyle/>
                    <a:p>
                      <a:r>
                        <a:rPr lang="en-US" sz="700" dirty="0" smtClean="0">
                          <a:solidFill>
                            <a:schemeClr val="bg1"/>
                          </a:solidFill>
                        </a:rPr>
                        <a:t>Sub-Saharan Africa</a:t>
                      </a:r>
                      <a:endParaRPr lang="en-US" sz="700" dirty="0">
                        <a:solidFill>
                          <a:schemeClr val="bg1"/>
                        </a:solidFill>
                      </a:endParaRPr>
                    </a:p>
                  </a:txBody>
                  <a:tcPr/>
                </a:tc>
                <a:tc>
                  <a:txBody>
                    <a:bodyPr/>
                    <a:lstStyle/>
                    <a:p>
                      <a:r>
                        <a:rPr lang="en-US" sz="700" dirty="0" smtClean="0">
                          <a:solidFill>
                            <a:schemeClr val="bg1"/>
                          </a:solidFill>
                        </a:rPr>
                        <a:t>23</a:t>
                      </a:r>
                      <a:endParaRPr lang="en-US" sz="700" dirty="0">
                        <a:solidFill>
                          <a:schemeClr val="bg1"/>
                        </a:solidFill>
                      </a:endParaRPr>
                    </a:p>
                  </a:txBody>
                  <a:tcPr/>
                </a:tc>
                <a:tc>
                  <a:txBody>
                    <a:bodyPr/>
                    <a:lstStyle/>
                    <a:p>
                      <a:r>
                        <a:rPr lang="en-US" sz="700" dirty="0" smtClean="0">
                          <a:solidFill>
                            <a:schemeClr val="bg1"/>
                          </a:solidFill>
                        </a:rPr>
                        <a:t>163</a:t>
                      </a:r>
                      <a:endParaRPr lang="en-US" sz="700" dirty="0">
                        <a:solidFill>
                          <a:schemeClr val="bg1"/>
                        </a:solidFill>
                      </a:endParaRPr>
                    </a:p>
                  </a:txBody>
                  <a:tcPr/>
                </a:tc>
                <a:tc>
                  <a:txBody>
                    <a:bodyPr/>
                    <a:lstStyle/>
                    <a:p>
                      <a:r>
                        <a:rPr lang="en-US" sz="700" dirty="0" smtClean="0">
                          <a:solidFill>
                            <a:schemeClr val="bg1"/>
                          </a:solidFill>
                        </a:rPr>
                        <a:t>14%</a:t>
                      </a:r>
                      <a:endParaRPr lang="en-US" sz="700" dirty="0">
                        <a:solidFill>
                          <a:schemeClr val="bg1"/>
                        </a:solidFill>
                      </a:endParaRPr>
                    </a:p>
                  </a:txBody>
                  <a:tcPr/>
                </a:tc>
                <a:extLst>
                  <a:ext uri="{0D108BD9-81ED-4DB2-BD59-A6C34878D82A}">
                    <a16:rowId xmlns:a16="http://schemas.microsoft.com/office/drawing/2014/main" val="1212290902"/>
                  </a:ext>
                </a:extLst>
              </a:tr>
              <a:tr h="135709">
                <a:tc>
                  <a:txBody>
                    <a:bodyPr/>
                    <a:lstStyle/>
                    <a:p>
                      <a:r>
                        <a:rPr lang="en-US" sz="700" dirty="0" smtClean="0">
                          <a:solidFill>
                            <a:schemeClr val="bg1"/>
                          </a:solidFill>
                        </a:rPr>
                        <a:t>South</a:t>
                      </a:r>
                      <a:r>
                        <a:rPr lang="en-US" sz="700" baseline="0" dirty="0" smtClean="0">
                          <a:solidFill>
                            <a:schemeClr val="bg1"/>
                          </a:solidFill>
                        </a:rPr>
                        <a:t>east/East Asia</a:t>
                      </a:r>
                      <a:endParaRPr lang="en-US" sz="700" dirty="0">
                        <a:solidFill>
                          <a:schemeClr val="bg1"/>
                        </a:solidFill>
                      </a:endParaRPr>
                    </a:p>
                  </a:txBody>
                  <a:tcPr/>
                </a:tc>
                <a:tc>
                  <a:txBody>
                    <a:bodyPr/>
                    <a:lstStyle/>
                    <a:p>
                      <a:r>
                        <a:rPr lang="en-US" sz="700" dirty="0" smtClean="0">
                          <a:solidFill>
                            <a:schemeClr val="bg1"/>
                          </a:solidFill>
                        </a:rPr>
                        <a:t>53</a:t>
                      </a:r>
                      <a:endParaRPr lang="en-US" sz="700" dirty="0">
                        <a:solidFill>
                          <a:schemeClr val="bg1"/>
                        </a:solidFill>
                      </a:endParaRPr>
                    </a:p>
                  </a:txBody>
                  <a:tcPr/>
                </a:tc>
                <a:tc>
                  <a:txBody>
                    <a:bodyPr/>
                    <a:lstStyle/>
                    <a:p>
                      <a:r>
                        <a:rPr lang="en-US" sz="700" dirty="0" smtClean="0">
                          <a:solidFill>
                            <a:schemeClr val="bg1"/>
                          </a:solidFill>
                        </a:rPr>
                        <a:t>206</a:t>
                      </a:r>
                      <a:endParaRPr lang="en-US" sz="700" dirty="0">
                        <a:solidFill>
                          <a:schemeClr val="bg1"/>
                        </a:solidFill>
                      </a:endParaRPr>
                    </a:p>
                  </a:txBody>
                  <a:tcPr/>
                </a:tc>
                <a:tc>
                  <a:txBody>
                    <a:bodyPr/>
                    <a:lstStyle/>
                    <a:p>
                      <a:r>
                        <a:rPr lang="en-US" sz="700" dirty="0" smtClean="0">
                          <a:solidFill>
                            <a:schemeClr val="bg1"/>
                          </a:solidFill>
                        </a:rPr>
                        <a:t>26%</a:t>
                      </a:r>
                      <a:endParaRPr lang="en-US" sz="700" dirty="0">
                        <a:solidFill>
                          <a:schemeClr val="bg1"/>
                        </a:solidFill>
                      </a:endParaRPr>
                    </a:p>
                  </a:txBody>
                  <a:tcPr/>
                </a:tc>
                <a:extLst>
                  <a:ext uri="{0D108BD9-81ED-4DB2-BD59-A6C34878D82A}">
                    <a16:rowId xmlns:a16="http://schemas.microsoft.com/office/drawing/2014/main" val="454539127"/>
                  </a:ext>
                </a:extLst>
              </a:tr>
              <a:tr h="135709">
                <a:tc>
                  <a:txBody>
                    <a:bodyPr/>
                    <a:lstStyle/>
                    <a:p>
                      <a:r>
                        <a:rPr lang="en-US" sz="700" dirty="0" smtClean="0">
                          <a:solidFill>
                            <a:schemeClr val="bg1"/>
                          </a:solidFill>
                        </a:rPr>
                        <a:t>Latin America/Caribbean</a:t>
                      </a:r>
                      <a:endParaRPr lang="en-US" sz="700" dirty="0">
                        <a:solidFill>
                          <a:schemeClr val="bg1"/>
                        </a:solidFill>
                      </a:endParaRPr>
                    </a:p>
                  </a:txBody>
                  <a:tcPr/>
                </a:tc>
                <a:tc>
                  <a:txBody>
                    <a:bodyPr/>
                    <a:lstStyle/>
                    <a:p>
                      <a:r>
                        <a:rPr lang="en-US" sz="700" dirty="0" smtClean="0">
                          <a:solidFill>
                            <a:schemeClr val="bg1"/>
                          </a:solidFill>
                        </a:rPr>
                        <a:t>3</a:t>
                      </a:r>
                      <a:endParaRPr lang="en-US" sz="700" dirty="0">
                        <a:solidFill>
                          <a:schemeClr val="bg1"/>
                        </a:solidFill>
                      </a:endParaRPr>
                    </a:p>
                  </a:txBody>
                  <a:tcPr/>
                </a:tc>
                <a:tc>
                  <a:txBody>
                    <a:bodyPr/>
                    <a:lstStyle/>
                    <a:p>
                      <a:r>
                        <a:rPr lang="en-US" sz="700" dirty="0" smtClean="0">
                          <a:solidFill>
                            <a:schemeClr val="bg1"/>
                          </a:solidFill>
                        </a:rPr>
                        <a:t>44</a:t>
                      </a:r>
                      <a:endParaRPr lang="en-US" sz="700" dirty="0">
                        <a:solidFill>
                          <a:schemeClr val="bg1"/>
                        </a:solidFill>
                      </a:endParaRPr>
                    </a:p>
                  </a:txBody>
                  <a:tcPr/>
                </a:tc>
                <a:tc>
                  <a:txBody>
                    <a:bodyPr/>
                    <a:lstStyle/>
                    <a:p>
                      <a:r>
                        <a:rPr lang="en-US" sz="700" dirty="0" smtClean="0">
                          <a:solidFill>
                            <a:schemeClr val="bg1"/>
                          </a:solidFill>
                        </a:rPr>
                        <a:t>7%</a:t>
                      </a:r>
                      <a:endParaRPr lang="en-US" sz="700" dirty="0">
                        <a:solidFill>
                          <a:schemeClr val="bg1"/>
                        </a:solidFill>
                      </a:endParaRPr>
                    </a:p>
                  </a:txBody>
                  <a:tcPr/>
                </a:tc>
                <a:extLst>
                  <a:ext uri="{0D108BD9-81ED-4DB2-BD59-A6C34878D82A}">
                    <a16:rowId xmlns:a16="http://schemas.microsoft.com/office/drawing/2014/main" val="3675242720"/>
                  </a:ext>
                </a:extLst>
              </a:tr>
              <a:tr h="135709">
                <a:tc>
                  <a:txBody>
                    <a:bodyPr/>
                    <a:lstStyle/>
                    <a:p>
                      <a:r>
                        <a:rPr lang="en-US" sz="700" dirty="0" smtClean="0">
                          <a:solidFill>
                            <a:schemeClr val="bg1"/>
                          </a:solidFill>
                        </a:rPr>
                        <a:t>North Africa/Middle East</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tc>
                  <a:txBody>
                    <a:bodyPr/>
                    <a:lstStyle/>
                    <a:p>
                      <a:r>
                        <a:rPr lang="en-US" sz="700" dirty="0" smtClean="0">
                          <a:solidFill>
                            <a:schemeClr val="bg1"/>
                          </a:solidFill>
                        </a:rPr>
                        <a:t>9</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extLst>
                  <a:ext uri="{0D108BD9-81ED-4DB2-BD59-A6C34878D82A}">
                    <a16:rowId xmlns:a16="http://schemas.microsoft.com/office/drawing/2014/main" val="3615634048"/>
                  </a:ext>
                </a:extLst>
              </a:tr>
              <a:tr h="135709">
                <a:tc>
                  <a:txBody>
                    <a:bodyPr/>
                    <a:lstStyle/>
                    <a:p>
                      <a:r>
                        <a:rPr lang="en-US" sz="700" dirty="0" smtClean="0">
                          <a:solidFill>
                            <a:schemeClr val="bg1"/>
                          </a:solidFill>
                        </a:rPr>
                        <a:t>Europe</a:t>
                      </a:r>
                      <a:endParaRPr lang="en-US" sz="700" dirty="0">
                        <a:solidFill>
                          <a:schemeClr val="bg1"/>
                        </a:solidFill>
                      </a:endParaRPr>
                    </a:p>
                  </a:txBody>
                  <a:tcPr/>
                </a:tc>
                <a:tc>
                  <a:txBody>
                    <a:bodyPr/>
                    <a:lstStyle/>
                    <a:p>
                      <a:r>
                        <a:rPr lang="en-US" sz="700" dirty="0" smtClean="0">
                          <a:solidFill>
                            <a:schemeClr val="bg1"/>
                          </a:solidFill>
                        </a:rPr>
                        <a:t>12</a:t>
                      </a:r>
                      <a:endParaRPr lang="en-US" sz="700" dirty="0">
                        <a:solidFill>
                          <a:schemeClr val="bg1"/>
                        </a:solidFill>
                      </a:endParaRPr>
                    </a:p>
                  </a:txBody>
                  <a:tcPr/>
                </a:tc>
                <a:tc>
                  <a:txBody>
                    <a:bodyPr/>
                    <a:lstStyle/>
                    <a:p>
                      <a:r>
                        <a:rPr lang="en-US" sz="700" dirty="0" smtClean="0">
                          <a:solidFill>
                            <a:schemeClr val="bg1"/>
                          </a:solidFill>
                        </a:rPr>
                        <a:t>74</a:t>
                      </a:r>
                      <a:endParaRPr lang="en-US" sz="700" dirty="0">
                        <a:solidFill>
                          <a:schemeClr val="bg1"/>
                        </a:solidFill>
                      </a:endParaRPr>
                    </a:p>
                  </a:txBody>
                  <a:tcPr/>
                </a:tc>
                <a:tc>
                  <a:txBody>
                    <a:bodyPr/>
                    <a:lstStyle/>
                    <a:p>
                      <a:r>
                        <a:rPr lang="en-US" sz="700" dirty="0" smtClean="0">
                          <a:solidFill>
                            <a:schemeClr val="bg1"/>
                          </a:solidFill>
                        </a:rPr>
                        <a:t>16%</a:t>
                      </a:r>
                      <a:endParaRPr lang="en-US" sz="700" dirty="0">
                        <a:solidFill>
                          <a:schemeClr val="bg1"/>
                        </a:solidFill>
                      </a:endParaRPr>
                    </a:p>
                  </a:txBody>
                  <a:tcPr/>
                </a:tc>
                <a:extLst>
                  <a:ext uri="{0D108BD9-81ED-4DB2-BD59-A6C34878D82A}">
                    <a16:rowId xmlns:a16="http://schemas.microsoft.com/office/drawing/2014/main" val="1742263841"/>
                  </a:ext>
                </a:extLst>
              </a:tr>
              <a:tr h="135709">
                <a:tc>
                  <a:txBody>
                    <a:bodyPr/>
                    <a:lstStyle/>
                    <a:p>
                      <a:r>
                        <a:rPr lang="en-US" sz="700" dirty="0" smtClean="0">
                          <a:solidFill>
                            <a:schemeClr val="bg1"/>
                          </a:solidFill>
                        </a:rPr>
                        <a:t>Overall Parasitic Infection</a:t>
                      </a:r>
                      <a:endParaRPr lang="en-US" sz="700" dirty="0">
                        <a:solidFill>
                          <a:schemeClr val="bg1"/>
                        </a:solidFill>
                      </a:endParaRPr>
                    </a:p>
                  </a:txBody>
                  <a:tcPr/>
                </a:tc>
                <a:tc>
                  <a:txBody>
                    <a:bodyPr/>
                    <a:lstStyle/>
                    <a:p>
                      <a:r>
                        <a:rPr lang="en-US" sz="700" dirty="0" smtClean="0">
                          <a:solidFill>
                            <a:schemeClr val="bg1"/>
                          </a:solidFill>
                        </a:rPr>
                        <a:t>91</a:t>
                      </a:r>
                      <a:endParaRPr lang="en-US" sz="700" dirty="0">
                        <a:solidFill>
                          <a:schemeClr val="bg1"/>
                        </a:solidFill>
                      </a:endParaRPr>
                    </a:p>
                  </a:txBody>
                  <a:tcPr/>
                </a:tc>
                <a:tc>
                  <a:txBody>
                    <a:bodyPr/>
                    <a:lstStyle/>
                    <a:p>
                      <a:r>
                        <a:rPr lang="en-US" sz="700" dirty="0" smtClean="0">
                          <a:solidFill>
                            <a:schemeClr val="bg1"/>
                          </a:solidFill>
                        </a:rPr>
                        <a:t>496</a:t>
                      </a:r>
                      <a:endParaRPr lang="en-US" sz="700" dirty="0">
                        <a:solidFill>
                          <a:schemeClr val="bg1"/>
                        </a:solidFill>
                      </a:endParaRPr>
                    </a:p>
                  </a:txBody>
                  <a:tcPr/>
                </a:tc>
                <a:tc>
                  <a:txBody>
                    <a:bodyPr/>
                    <a:lstStyle/>
                    <a:p>
                      <a:r>
                        <a:rPr lang="en-US" sz="700" dirty="0" smtClean="0">
                          <a:solidFill>
                            <a:schemeClr val="bg1"/>
                          </a:solidFill>
                        </a:rPr>
                        <a:t>18%</a:t>
                      </a:r>
                      <a:endParaRPr lang="en-US" sz="700" dirty="0">
                        <a:solidFill>
                          <a:schemeClr val="bg1"/>
                        </a:solidFill>
                      </a:endParaRPr>
                    </a:p>
                  </a:txBody>
                  <a:tcPr/>
                </a:tc>
                <a:extLst>
                  <a:ext uri="{0D108BD9-81ED-4DB2-BD59-A6C34878D82A}">
                    <a16:rowId xmlns:a16="http://schemas.microsoft.com/office/drawing/2014/main" val="3145372876"/>
                  </a:ext>
                </a:extLst>
              </a:tr>
            </a:tbl>
          </a:graphicData>
        </a:graphic>
      </p:graphicFrame>
      <p:sp>
        <p:nvSpPr>
          <p:cNvPr id="2" name="Slide Number Placeholder 1"/>
          <p:cNvSpPr>
            <a:spLocks noGrp="1"/>
          </p:cNvSpPr>
          <p:nvPr>
            <p:ph type="sldNum" sz="quarter" idx="12"/>
          </p:nvPr>
        </p:nvSpPr>
        <p:spPr/>
        <p:txBody>
          <a:bodyPr/>
          <a:lstStyle/>
          <a:p>
            <a:fld id="{C77968C3-7B7E-411D-B105-08F43D0B3F8A}" type="slidenum">
              <a:rPr lang="en-US" smtClean="0"/>
              <a:t>12</a:t>
            </a:fld>
            <a:endParaRPr lang="en-US"/>
          </a:p>
        </p:txBody>
      </p:sp>
    </p:spTree>
    <p:extLst>
      <p:ext uri="{BB962C8B-B14F-4D97-AF65-F5344CB8AC3E}">
        <p14:creationId xmlns:p14="http://schemas.microsoft.com/office/powerpoint/2010/main" val="372740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3899" y="279401"/>
            <a:ext cx="10744202" cy="1143000"/>
          </a:xfrm>
        </p:spPr>
        <p:txBody>
          <a:bodyPr/>
          <a:lstStyle/>
          <a:p>
            <a:r>
              <a:rPr lang="en-US" dirty="0" smtClean="0"/>
              <a:t>Hepatitis B Infection* Among Refugees </a:t>
            </a:r>
            <a:br>
              <a:rPr lang="en-US" dirty="0" smtClean="0"/>
            </a:br>
            <a:r>
              <a:rPr lang="en-US" dirty="0" smtClean="0"/>
              <a:t>by Region of Origin, Minnesota, 2018</a:t>
            </a:r>
            <a:endParaRPr lang="en-US" dirty="0"/>
          </a:p>
        </p:txBody>
      </p:sp>
      <p:sp>
        <p:nvSpPr>
          <p:cNvPr id="10" name="Content Placeholder 9"/>
          <p:cNvSpPr>
            <a:spLocks noGrp="1"/>
          </p:cNvSpPr>
          <p:nvPr>
            <p:ph sz="half" idx="40"/>
          </p:nvPr>
        </p:nvSpPr>
        <p:spPr>
          <a:xfrm>
            <a:off x="1581150" y="1557869"/>
            <a:ext cx="9029700" cy="857955"/>
          </a:xfrm>
        </p:spPr>
        <p:txBody>
          <a:bodyPr>
            <a:normAutofit/>
          </a:bodyPr>
          <a:lstStyle/>
          <a:p>
            <a:pPr marL="0" indent="0" algn="ctr">
              <a:buNone/>
            </a:pPr>
            <a:r>
              <a:rPr lang="en-US" sz="2000" dirty="0" smtClean="0"/>
              <a:t>*Positive hepatitis B surface antigen (</a:t>
            </a:r>
            <a:r>
              <a:rPr lang="en-US" sz="2000" dirty="0" err="1" smtClean="0"/>
              <a:t>HBsAg</a:t>
            </a:r>
            <a:r>
              <a:rPr lang="en-US" sz="2000" dirty="0" smtClean="0"/>
              <a:t>)</a:t>
            </a:r>
            <a:endParaRPr lang="en-US" sz="2000" dirty="0"/>
          </a:p>
          <a:p>
            <a:pPr marL="0" indent="0" algn="ctr">
              <a:buNone/>
            </a:pPr>
            <a:r>
              <a:rPr lang="en-US" sz="2000" dirty="0" smtClean="0"/>
              <a:t>Total screened=756</a:t>
            </a:r>
            <a:endParaRPr lang="en-US" sz="2000" dirty="0"/>
          </a:p>
        </p:txBody>
      </p:sp>
      <p:pic>
        <p:nvPicPr>
          <p:cNvPr id="5" name="Content Placeholder 4" descr="data included in table"/>
          <p:cNvPicPr>
            <a:picLocks noGrp="1" noChangeAspect="1"/>
          </p:cNvPicPr>
          <p:nvPr>
            <p:ph sz="half" idx="23"/>
          </p:nvPr>
        </p:nvPicPr>
        <p:blipFill>
          <a:blip r:embed="rId3"/>
          <a:stretch>
            <a:fillRect/>
          </a:stretch>
        </p:blipFill>
        <p:spPr>
          <a:xfrm>
            <a:off x="1646044" y="2551293"/>
            <a:ext cx="8899913" cy="3718276"/>
          </a:xfrm>
          <a:prstGeom prst="rect">
            <a:avLst/>
          </a:prstGeom>
          <a:noFill/>
        </p:spPr>
      </p:pic>
      <p:graphicFrame>
        <p:nvGraphicFramePr>
          <p:cNvPr id="12" name="Content Placeholder 11"/>
          <p:cNvGraphicFramePr>
            <a:graphicFrameLocks noGrp="1"/>
          </p:cNvGraphicFramePr>
          <p:nvPr>
            <p:ph sz="half" idx="35"/>
            <p:extLst>
              <p:ext uri="{D42A27DB-BD31-4B8C-83A1-F6EECF244321}">
                <p14:modId xmlns:p14="http://schemas.microsoft.com/office/powerpoint/2010/main" val="4030794547"/>
              </p:ext>
            </p:extLst>
          </p:nvPr>
        </p:nvGraphicFramePr>
        <p:xfrm>
          <a:off x="0" y="5292794"/>
          <a:ext cx="3111500" cy="1493520"/>
        </p:xfrm>
        <a:graphic>
          <a:graphicData uri="http://schemas.openxmlformats.org/drawingml/2006/table">
            <a:tbl>
              <a:tblPr firstRow="1" firstCol="1" bandRow="1">
                <a:tableStyleId>{2D5ABB26-0587-4C30-8999-92F81FD0307C}</a:tableStyleId>
              </a:tblPr>
              <a:tblGrid>
                <a:gridCol w="1117600">
                  <a:extLst>
                    <a:ext uri="{9D8B030D-6E8A-4147-A177-3AD203B41FA5}">
                      <a16:colId xmlns:a16="http://schemas.microsoft.com/office/drawing/2014/main" val="895577598"/>
                    </a:ext>
                  </a:extLst>
                </a:gridCol>
                <a:gridCol w="622300">
                  <a:extLst>
                    <a:ext uri="{9D8B030D-6E8A-4147-A177-3AD203B41FA5}">
                      <a16:colId xmlns:a16="http://schemas.microsoft.com/office/drawing/2014/main" val="797154858"/>
                    </a:ext>
                  </a:extLst>
                </a:gridCol>
                <a:gridCol w="825500">
                  <a:extLst>
                    <a:ext uri="{9D8B030D-6E8A-4147-A177-3AD203B41FA5}">
                      <a16:colId xmlns:a16="http://schemas.microsoft.com/office/drawing/2014/main" val="3042828409"/>
                    </a:ext>
                  </a:extLst>
                </a:gridCol>
                <a:gridCol w="546100">
                  <a:extLst>
                    <a:ext uri="{9D8B030D-6E8A-4147-A177-3AD203B41FA5}">
                      <a16:colId xmlns:a16="http://schemas.microsoft.com/office/drawing/2014/main" val="1931028679"/>
                    </a:ext>
                  </a:extLst>
                </a:gridCol>
              </a:tblGrid>
              <a:tr h="203336">
                <a:tc>
                  <a:txBody>
                    <a:bodyPr/>
                    <a:lstStyle/>
                    <a:p>
                      <a:r>
                        <a:rPr lang="en-US" sz="700" dirty="0" smtClean="0">
                          <a:solidFill>
                            <a:schemeClr val="bg1"/>
                          </a:solidFill>
                        </a:rPr>
                        <a:t>Category</a:t>
                      </a:r>
                      <a:endParaRPr lang="en-US" sz="700" dirty="0">
                        <a:solidFill>
                          <a:schemeClr val="bg1"/>
                        </a:solidFill>
                      </a:endParaRPr>
                    </a:p>
                  </a:txBody>
                  <a:tcPr/>
                </a:tc>
                <a:tc>
                  <a:txBody>
                    <a:bodyPr/>
                    <a:lstStyle/>
                    <a:p>
                      <a:r>
                        <a:rPr lang="en-US" sz="700" dirty="0" smtClean="0">
                          <a:solidFill>
                            <a:schemeClr val="bg1"/>
                          </a:solidFill>
                        </a:rPr>
                        <a:t>Number of Infections</a:t>
                      </a:r>
                      <a:endParaRPr lang="en-US" sz="700" dirty="0">
                        <a:solidFill>
                          <a:schemeClr val="bg1"/>
                        </a:solidFill>
                      </a:endParaRPr>
                    </a:p>
                  </a:txBody>
                  <a:tcPr/>
                </a:tc>
                <a:tc>
                  <a:txBody>
                    <a:bodyPr/>
                    <a:lstStyle/>
                    <a:p>
                      <a:r>
                        <a:rPr lang="en-US" sz="700" dirty="0" smtClean="0">
                          <a:solidFill>
                            <a:schemeClr val="bg1"/>
                          </a:solidFill>
                        </a:rPr>
                        <a:t>Number of Arrivals Screened</a:t>
                      </a:r>
                      <a:endParaRPr lang="en-US" sz="700" dirty="0">
                        <a:solidFill>
                          <a:schemeClr val="bg1"/>
                        </a:solidFill>
                      </a:endParaRPr>
                    </a:p>
                  </a:txBody>
                  <a:tcPr/>
                </a:tc>
                <a:tc>
                  <a:txBody>
                    <a:bodyPr/>
                    <a:lstStyle/>
                    <a:p>
                      <a:r>
                        <a:rPr lang="en-US" sz="700" dirty="0" smtClean="0">
                          <a:solidFill>
                            <a:schemeClr val="bg1"/>
                          </a:solidFill>
                        </a:rPr>
                        <a:t>Infection</a:t>
                      </a:r>
                      <a:r>
                        <a:rPr lang="en-US" sz="700" baseline="0" dirty="0" smtClean="0">
                          <a:solidFill>
                            <a:schemeClr val="bg1"/>
                          </a:solidFill>
                        </a:rPr>
                        <a:t> Rate (%)</a:t>
                      </a:r>
                      <a:endParaRPr lang="en-US" sz="700" dirty="0">
                        <a:solidFill>
                          <a:schemeClr val="bg1"/>
                        </a:solidFill>
                      </a:endParaRPr>
                    </a:p>
                  </a:txBody>
                  <a:tcPr/>
                </a:tc>
                <a:extLst>
                  <a:ext uri="{0D108BD9-81ED-4DB2-BD59-A6C34878D82A}">
                    <a16:rowId xmlns:a16="http://schemas.microsoft.com/office/drawing/2014/main" val="1230773057"/>
                  </a:ext>
                </a:extLst>
              </a:tr>
              <a:tr h="135709">
                <a:tc>
                  <a:txBody>
                    <a:bodyPr/>
                    <a:lstStyle/>
                    <a:p>
                      <a:r>
                        <a:rPr lang="en-US" sz="700" dirty="0" smtClean="0">
                          <a:solidFill>
                            <a:schemeClr val="bg1"/>
                          </a:solidFill>
                        </a:rPr>
                        <a:t>Sub-Saharan Africa</a:t>
                      </a:r>
                      <a:endParaRPr lang="en-US" sz="700" dirty="0">
                        <a:solidFill>
                          <a:schemeClr val="bg1"/>
                        </a:solidFill>
                      </a:endParaRPr>
                    </a:p>
                  </a:txBody>
                  <a:tcPr/>
                </a:tc>
                <a:tc>
                  <a:txBody>
                    <a:bodyPr/>
                    <a:lstStyle/>
                    <a:p>
                      <a:r>
                        <a:rPr lang="en-US" sz="700" dirty="0" smtClean="0">
                          <a:solidFill>
                            <a:schemeClr val="bg1"/>
                          </a:solidFill>
                        </a:rPr>
                        <a:t>7</a:t>
                      </a:r>
                      <a:endParaRPr lang="en-US" sz="700" dirty="0">
                        <a:solidFill>
                          <a:schemeClr val="bg1"/>
                        </a:solidFill>
                      </a:endParaRPr>
                    </a:p>
                  </a:txBody>
                  <a:tcPr/>
                </a:tc>
                <a:tc>
                  <a:txBody>
                    <a:bodyPr/>
                    <a:lstStyle/>
                    <a:p>
                      <a:r>
                        <a:rPr lang="en-US" sz="700" dirty="0" smtClean="0">
                          <a:solidFill>
                            <a:schemeClr val="bg1"/>
                          </a:solidFill>
                        </a:rPr>
                        <a:t>261</a:t>
                      </a:r>
                      <a:endParaRPr lang="en-US" sz="700" dirty="0">
                        <a:solidFill>
                          <a:schemeClr val="bg1"/>
                        </a:solidFill>
                      </a:endParaRPr>
                    </a:p>
                  </a:txBody>
                  <a:tcPr/>
                </a:tc>
                <a:tc>
                  <a:txBody>
                    <a:bodyPr/>
                    <a:lstStyle/>
                    <a:p>
                      <a:r>
                        <a:rPr lang="en-US" sz="700" dirty="0" smtClean="0">
                          <a:solidFill>
                            <a:schemeClr val="bg1"/>
                          </a:solidFill>
                        </a:rPr>
                        <a:t>4%</a:t>
                      </a:r>
                      <a:endParaRPr lang="en-US" sz="700" dirty="0">
                        <a:solidFill>
                          <a:schemeClr val="bg1"/>
                        </a:solidFill>
                      </a:endParaRPr>
                    </a:p>
                  </a:txBody>
                  <a:tcPr/>
                </a:tc>
                <a:extLst>
                  <a:ext uri="{0D108BD9-81ED-4DB2-BD59-A6C34878D82A}">
                    <a16:rowId xmlns:a16="http://schemas.microsoft.com/office/drawing/2014/main" val="1212290902"/>
                  </a:ext>
                </a:extLst>
              </a:tr>
              <a:tr h="135709">
                <a:tc>
                  <a:txBody>
                    <a:bodyPr/>
                    <a:lstStyle/>
                    <a:p>
                      <a:r>
                        <a:rPr lang="en-US" sz="700" dirty="0" smtClean="0">
                          <a:solidFill>
                            <a:schemeClr val="bg1"/>
                          </a:solidFill>
                        </a:rPr>
                        <a:t>South</a:t>
                      </a:r>
                      <a:r>
                        <a:rPr lang="en-US" sz="700" baseline="0" dirty="0" smtClean="0">
                          <a:solidFill>
                            <a:schemeClr val="bg1"/>
                          </a:solidFill>
                        </a:rPr>
                        <a:t>east/East Asia</a:t>
                      </a:r>
                      <a:endParaRPr lang="en-US" sz="700" dirty="0">
                        <a:solidFill>
                          <a:schemeClr val="bg1"/>
                        </a:solidFill>
                      </a:endParaRPr>
                    </a:p>
                  </a:txBody>
                  <a:tcPr/>
                </a:tc>
                <a:tc>
                  <a:txBody>
                    <a:bodyPr/>
                    <a:lstStyle/>
                    <a:p>
                      <a:r>
                        <a:rPr lang="en-US" sz="700" dirty="0" smtClean="0">
                          <a:solidFill>
                            <a:schemeClr val="bg1"/>
                          </a:solidFill>
                        </a:rPr>
                        <a:t>21</a:t>
                      </a:r>
                      <a:endParaRPr lang="en-US" sz="700" dirty="0">
                        <a:solidFill>
                          <a:schemeClr val="bg1"/>
                        </a:solidFill>
                      </a:endParaRPr>
                    </a:p>
                  </a:txBody>
                  <a:tcPr/>
                </a:tc>
                <a:tc>
                  <a:txBody>
                    <a:bodyPr/>
                    <a:lstStyle/>
                    <a:p>
                      <a:r>
                        <a:rPr lang="en-US" sz="700" dirty="0" smtClean="0">
                          <a:solidFill>
                            <a:schemeClr val="bg1"/>
                          </a:solidFill>
                        </a:rPr>
                        <a:t>346</a:t>
                      </a:r>
                      <a:endParaRPr lang="en-US" sz="700" dirty="0">
                        <a:solidFill>
                          <a:schemeClr val="bg1"/>
                        </a:solidFill>
                      </a:endParaRPr>
                    </a:p>
                  </a:txBody>
                  <a:tcPr/>
                </a:tc>
                <a:tc>
                  <a:txBody>
                    <a:bodyPr/>
                    <a:lstStyle/>
                    <a:p>
                      <a:r>
                        <a:rPr lang="en-US" sz="700" dirty="0" smtClean="0">
                          <a:solidFill>
                            <a:schemeClr val="bg1"/>
                          </a:solidFill>
                        </a:rPr>
                        <a:t>3%</a:t>
                      </a:r>
                      <a:endParaRPr lang="en-US" sz="700" dirty="0">
                        <a:solidFill>
                          <a:schemeClr val="bg1"/>
                        </a:solidFill>
                      </a:endParaRPr>
                    </a:p>
                  </a:txBody>
                  <a:tcPr/>
                </a:tc>
                <a:extLst>
                  <a:ext uri="{0D108BD9-81ED-4DB2-BD59-A6C34878D82A}">
                    <a16:rowId xmlns:a16="http://schemas.microsoft.com/office/drawing/2014/main" val="454539127"/>
                  </a:ext>
                </a:extLst>
              </a:tr>
              <a:tr h="135709">
                <a:tc>
                  <a:txBody>
                    <a:bodyPr/>
                    <a:lstStyle/>
                    <a:p>
                      <a:r>
                        <a:rPr lang="en-US" sz="700" dirty="0" smtClean="0">
                          <a:solidFill>
                            <a:schemeClr val="bg1"/>
                          </a:solidFill>
                        </a:rPr>
                        <a:t>Latin America/Caribbean</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tc>
                  <a:txBody>
                    <a:bodyPr/>
                    <a:lstStyle/>
                    <a:p>
                      <a:r>
                        <a:rPr lang="en-US" sz="700" dirty="0" smtClean="0">
                          <a:solidFill>
                            <a:schemeClr val="bg1"/>
                          </a:solidFill>
                        </a:rPr>
                        <a:t>51</a:t>
                      </a:r>
                      <a:endParaRPr lang="en-US" sz="700" dirty="0">
                        <a:solidFill>
                          <a:schemeClr val="bg1"/>
                        </a:solidFill>
                      </a:endParaRPr>
                    </a:p>
                  </a:txBody>
                  <a:tcPr/>
                </a:tc>
                <a:tc>
                  <a:txBody>
                    <a:bodyPr/>
                    <a:lstStyle/>
                    <a:p>
                      <a:r>
                        <a:rPr lang="en-US" sz="700" dirty="0" smtClean="0">
                          <a:solidFill>
                            <a:schemeClr val="bg1"/>
                          </a:solidFill>
                        </a:rPr>
                        <a:t>6%</a:t>
                      </a:r>
                      <a:endParaRPr lang="en-US" sz="700" dirty="0">
                        <a:solidFill>
                          <a:schemeClr val="bg1"/>
                        </a:solidFill>
                      </a:endParaRPr>
                    </a:p>
                  </a:txBody>
                  <a:tcPr/>
                </a:tc>
                <a:extLst>
                  <a:ext uri="{0D108BD9-81ED-4DB2-BD59-A6C34878D82A}">
                    <a16:rowId xmlns:a16="http://schemas.microsoft.com/office/drawing/2014/main" val="3675242720"/>
                  </a:ext>
                </a:extLst>
              </a:tr>
              <a:tr h="135709">
                <a:tc>
                  <a:txBody>
                    <a:bodyPr/>
                    <a:lstStyle/>
                    <a:p>
                      <a:r>
                        <a:rPr lang="en-US" sz="700" dirty="0" smtClean="0">
                          <a:solidFill>
                            <a:schemeClr val="bg1"/>
                          </a:solidFill>
                        </a:rPr>
                        <a:t>North Africa/Middle East</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tc>
                  <a:txBody>
                    <a:bodyPr/>
                    <a:lstStyle/>
                    <a:p>
                      <a:r>
                        <a:rPr lang="en-US" sz="700" dirty="0" smtClean="0">
                          <a:solidFill>
                            <a:schemeClr val="bg1"/>
                          </a:solidFill>
                        </a:rPr>
                        <a:t>12</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extLst>
                  <a:ext uri="{0D108BD9-81ED-4DB2-BD59-A6C34878D82A}">
                    <a16:rowId xmlns:a16="http://schemas.microsoft.com/office/drawing/2014/main" val="3615634048"/>
                  </a:ext>
                </a:extLst>
              </a:tr>
              <a:tr h="135709">
                <a:tc>
                  <a:txBody>
                    <a:bodyPr/>
                    <a:lstStyle/>
                    <a:p>
                      <a:r>
                        <a:rPr lang="en-US" sz="700" dirty="0" smtClean="0">
                          <a:solidFill>
                            <a:schemeClr val="bg1"/>
                          </a:solidFill>
                        </a:rPr>
                        <a:t>Europe</a:t>
                      </a:r>
                      <a:endParaRPr lang="en-US" sz="700" dirty="0">
                        <a:solidFill>
                          <a:schemeClr val="bg1"/>
                        </a:solidFill>
                      </a:endParaRPr>
                    </a:p>
                  </a:txBody>
                  <a:tcPr/>
                </a:tc>
                <a:tc>
                  <a:txBody>
                    <a:bodyPr/>
                    <a:lstStyle/>
                    <a:p>
                      <a:r>
                        <a:rPr lang="en-US" sz="700" dirty="0" smtClean="0">
                          <a:solidFill>
                            <a:schemeClr val="bg1"/>
                          </a:solidFill>
                        </a:rPr>
                        <a:t>2</a:t>
                      </a:r>
                      <a:endParaRPr lang="en-US" sz="700" dirty="0">
                        <a:solidFill>
                          <a:schemeClr val="bg1"/>
                        </a:solidFill>
                      </a:endParaRPr>
                    </a:p>
                  </a:txBody>
                  <a:tcPr/>
                </a:tc>
                <a:tc>
                  <a:txBody>
                    <a:bodyPr/>
                    <a:lstStyle/>
                    <a:p>
                      <a:r>
                        <a:rPr lang="en-US" sz="700" dirty="0" smtClean="0">
                          <a:solidFill>
                            <a:schemeClr val="bg1"/>
                          </a:solidFill>
                        </a:rPr>
                        <a:t>86</a:t>
                      </a:r>
                      <a:endParaRPr lang="en-US" sz="700" dirty="0">
                        <a:solidFill>
                          <a:schemeClr val="bg1"/>
                        </a:solidFill>
                      </a:endParaRPr>
                    </a:p>
                  </a:txBody>
                  <a:tcPr/>
                </a:tc>
                <a:tc>
                  <a:txBody>
                    <a:bodyPr/>
                    <a:lstStyle/>
                    <a:p>
                      <a:r>
                        <a:rPr lang="en-US" sz="700" dirty="0" smtClean="0">
                          <a:solidFill>
                            <a:schemeClr val="bg1"/>
                          </a:solidFill>
                        </a:rPr>
                        <a:t>0%</a:t>
                      </a:r>
                      <a:endParaRPr lang="en-US" sz="700" dirty="0">
                        <a:solidFill>
                          <a:schemeClr val="bg1"/>
                        </a:solidFill>
                      </a:endParaRPr>
                    </a:p>
                  </a:txBody>
                  <a:tcPr/>
                </a:tc>
                <a:extLst>
                  <a:ext uri="{0D108BD9-81ED-4DB2-BD59-A6C34878D82A}">
                    <a16:rowId xmlns:a16="http://schemas.microsoft.com/office/drawing/2014/main" val="1742263841"/>
                  </a:ext>
                </a:extLst>
              </a:tr>
              <a:tr h="135709">
                <a:tc>
                  <a:txBody>
                    <a:bodyPr/>
                    <a:lstStyle/>
                    <a:p>
                      <a:r>
                        <a:rPr lang="en-US" sz="700" dirty="0" smtClean="0">
                          <a:solidFill>
                            <a:schemeClr val="bg1"/>
                          </a:solidFill>
                        </a:rPr>
                        <a:t>Overall </a:t>
                      </a:r>
                      <a:r>
                        <a:rPr lang="en-US" sz="700" dirty="0" err="1" smtClean="0">
                          <a:solidFill>
                            <a:schemeClr val="bg1"/>
                          </a:solidFill>
                        </a:rPr>
                        <a:t>Hep</a:t>
                      </a:r>
                      <a:r>
                        <a:rPr lang="en-US" sz="700" baseline="0" dirty="0" smtClean="0">
                          <a:solidFill>
                            <a:schemeClr val="bg1"/>
                          </a:solidFill>
                        </a:rPr>
                        <a:t> B</a:t>
                      </a:r>
                      <a:r>
                        <a:rPr lang="en-US" sz="700" dirty="0" smtClean="0">
                          <a:solidFill>
                            <a:schemeClr val="bg1"/>
                          </a:solidFill>
                        </a:rPr>
                        <a:t> Infection</a:t>
                      </a:r>
                      <a:endParaRPr lang="en-US" sz="700" dirty="0">
                        <a:solidFill>
                          <a:schemeClr val="bg1"/>
                        </a:solidFill>
                      </a:endParaRPr>
                    </a:p>
                  </a:txBody>
                  <a:tcPr/>
                </a:tc>
                <a:tc>
                  <a:txBody>
                    <a:bodyPr/>
                    <a:lstStyle/>
                    <a:p>
                      <a:r>
                        <a:rPr lang="en-US" sz="700" dirty="0" smtClean="0">
                          <a:solidFill>
                            <a:schemeClr val="bg1"/>
                          </a:solidFill>
                        </a:rPr>
                        <a:t>30</a:t>
                      </a:r>
                      <a:endParaRPr lang="en-US" sz="700" dirty="0">
                        <a:solidFill>
                          <a:schemeClr val="bg1"/>
                        </a:solidFill>
                      </a:endParaRPr>
                    </a:p>
                  </a:txBody>
                  <a:tcPr/>
                </a:tc>
                <a:tc>
                  <a:txBody>
                    <a:bodyPr/>
                    <a:lstStyle/>
                    <a:p>
                      <a:r>
                        <a:rPr lang="en-US" sz="700" dirty="0" smtClean="0">
                          <a:solidFill>
                            <a:schemeClr val="bg1"/>
                          </a:solidFill>
                        </a:rPr>
                        <a:t>756</a:t>
                      </a:r>
                      <a:endParaRPr lang="en-US" sz="700" dirty="0">
                        <a:solidFill>
                          <a:schemeClr val="bg1"/>
                        </a:solidFill>
                      </a:endParaRPr>
                    </a:p>
                  </a:txBody>
                  <a:tcPr/>
                </a:tc>
                <a:tc>
                  <a:txBody>
                    <a:bodyPr/>
                    <a:lstStyle/>
                    <a:p>
                      <a:r>
                        <a:rPr lang="en-US" sz="700" dirty="0" smtClean="0">
                          <a:solidFill>
                            <a:schemeClr val="bg1"/>
                          </a:solidFill>
                        </a:rPr>
                        <a:t>4%</a:t>
                      </a:r>
                      <a:endParaRPr lang="en-US" sz="700" dirty="0">
                        <a:solidFill>
                          <a:schemeClr val="bg1"/>
                        </a:solidFill>
                      </a:endParaRPr>
                    </a:p>
                  </a:txBody>
                  <a:tcPr/>
                </a:tc>
                <a:extLst>
                  <a:ext uri="{0D108BD9-81ED-4DB2-BD59-A6C34878D82A}">
                    <a16:rowId xmlns:a16="http://schemas.microsoft.com/office/drawing/2014/main" val="3145372876"/>
                  </a:ext>
                </a:extLst>
              </a:tr>
            </a:tbl>
          </a:graphicData>
        </a:graphic>
      </p:graphicFrame>
      <p:sp>
        <p:nvSpPr>
          <p:cNvPr id="2" name="Slide Number Placeholder 1"/>
          <p:cNvSpPr>
            <a:spLocks noGrp="1"/>
          </p:cNvSpPr>
          <p:nvPr>
            <p:ph type="sldNum" sz="quarter" idx="12"/>
          </p:nvPr>
        </p:nvSpPr>
        <p:spPr/>
        <p:txBody>
          <a:bodyPr/>
          <a:lstStyle/>
          <a:p>
            <a:fld id="{C77968C3-7B7E-411D-B105-08F43D0B3F8A}" type="slidenum">
              <a:rPr lang="en-US" smtClean="0"/>
              <a:t>13</a:t>
            </a:fld>
            <a:endParaRPr lang="en-US"/>
          </a:p>
        </p:txBody>
      </p:sp>
    </p:spTree>
    <p:extLst>
      <p:ext uri="{BB962C8B-B14F-4D97-AF65-F5344CB8AC3E}">
        <p14:creationId xmlns:p14="http://schemas.microsoft.com/office/powerpoint/2010/main" val="2668042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3900" y="358424"/>
            <a:ext cx="10744200" cy="1143000"/>
          </a:xfrm>
        </p:spPr>
        <p:txBody>
          <a:bodyPr/>
          <a:lstStyle/>
          <a:p>
            <a:r>
              <a:rPr lang="en-US" dirty="0" smtClean="0"/>
              <a:t>Immunization Status Among Refugees</a:t>
            </a:r>
            <a:br>
              <a:rPr lang="en-US" dirty="0" smtClean="0"/>
            </a:br>
            <a:r>
              <a:rPr lang="en-US" dirty="0" smtClean="0"/>
              <a:t>Minnesota, 2002-2018</a:t>
            </a:r>
            <a:endParaRPr lang="en-US" dirty="0"/>
          </a:p>
        </p:txBody>
      </p:sp>
      <p:pic>
        <p:nvPicPr>
          <p:cNvPr id="7" name="Content Placeholder 6" descr="data included in table"/>
          <p:cNvPicPr>
            <a:picLocks noGrp="1" noChangeAspect="1"/>
          </p:cNvPicPr>
          <p:nvPr>
            <p:ph sz="half" idx="23"/>
          </p:nvPr>
        </p:nvPicPr>
        <p:blipFill>
          <a:blip r:embed="rId3"/>
          <a:stretch>
            <a:fillRect/>
          </a:stretch>
        </p:blipFill>
        <p:spPr>
          <a:xfrm>
            <a:off x="808566" y="1519119"/>
            <a:ext cx="9809948" cy="4790103"/>
          </a:xfrm>
          <a:prstGeom prst="rect">
            <a:avLst/>
          </a:prstGeom>
          <a:noFill/>
        </p:spPr>
      </p:pic>
      <p:graphicFrame>
        <p:nvGraphicFramePr>
          <p:cNvPr id="8" name="Content Placeholder 7"/>
          <p:cNvGraphicFramePr>
            <a:graphicFrameLocks noGrp="1"/>
          </p:cNvGraphicFramePr>
          <p:nvPr>
            <p:ph sz="half" idx="13"/>
            <p:extLst>
              <p:ext uri="{D42A27DB-BD31-4B8C-83A1-F6EECF244321}">
                <p14:modId xmlns:p14="http://schemas.microsoft.com/office/powerpoint/2010/main" val="2706929122"/>
              </p:ext>
            </p:extLst>
          </p:nvPr>
        </p:nvGraphicFramePr>
        <p:xfrm>
          <a:off x="1473937" y="6123154"/>
          <a:ext cx="9244126" cy="701040"/>
        </p:xfrm>
        <a:graphic>
          <a:graphicData uri="http://schemas.openxmlformats.org/drawingml/2006/table">
            <a:tbl>
              <a:tblPr firstRow="1" firstCol="1" bandRow="1">
                <a:tableStyleId>{2D5ABB26-0587-4C30-8999-92F81FD0307C}</a:tableStyleId>
              </a:tblPr>
              <a:tblGrid>
                <a:gridCol w="2142595">
                  <a:extLst>
                    <a:ext uri="{9D8B030D-6E8A-4147-A177-3AD203B41FA5}">
                      <a16:colId xmlns:a16="http://schemas.microsoft.com/office/drawing/2014/main" val="563891627"/>
                    </a:ext>
                  </a:extLst>
                </a:gridCol>
                <a:gridCol w="422593">
                  <a:extLst>
                    <a:ext uri="{9D8B030D-6E8A-4147-A177-3AD203B41FA5}">
                      <a16:colId xmlns:a16="http://schemas.microsoft.com/office/drawing/2014/main" val="4171038569"/>
                    </a:ext>
                  </a:extLst>
                </a:gridCol>
                <a:gridCol w="422593">
                  <a:extLst>
                    <a:ext uri="{9D8B030D-6E8A-4147-A177-3AD203B41FA5}">
                      <a16:colId xmlns:a16="http://schemas.microsoft.com/office/drawing/2014/main" val="3102451338"/>
                    </a:ext>
                  </a:extLst>
                </a:gridCol>
                <a:gridCol w="422593">
                  <a:extLst>
                    <a:ext uri="{9D8B030D-6E8A-4147-A177-3AD203B41FA5}">
                      <a16:colId xmlns:a16="http://schemas.microsoft.com/office/drawing/2014/main" val="3812991308"/>
                    </a:ext>
                  </a:extLst>
                </a:gridCol>
                <a:gridCol w="422593">
                  <a:extLst>
                    <a:ext uri="{9D8B030D-6E8A-4147-A177-3AD203B41FA5}">
                      <a16:colId xmlns:a16="http://schemas.microsoft.com/office/drawing/2014/main" val="1680280246"/>
                    </a:ext>
                  </a:extLst>
                </a:gridCol>
                <a:gridCol w="422593">
                  <a:extLst>
                    <a:ext uri="{9D8B030D-6E8A-4147-A177-3AD203B41FA5}">
                      <a16:colId xmlns:a16="http://schemas.microsoft.com/office/drawing/2014/main" val="3509049383"/>
                    </a:ext>
                  </a:extLst>
                </a:gridCol>
                <a:gridCol w="422593">
                  <a:extLst>
                    <a:ext uri="{9D8B030D-6E8A-4147-A177-3AD203B41FA5}">
                      <a16:colId xmlns:a16="http://schemas.microsoft.com/office/drawing/2014/main" val="1766512524"/>
                    </a:ext>
                  </a:extLst>
                </a:gridCol>
                <a:gridCol w="422593">
                  <a:extLst>
                    <a:ext uri="{9D8B030D-6E8A-4147-A177-3AD203B41FA5}">
                      <a16:colId xmlns:a16="http://schemas.microsoft.com/office/drawing/2014/main" val="2630851293"/>
                    </a:ext>
                  </a:extLst>
                </a:gridCol>
                <a:gridCol w="422593">
                  <a:extLst>
                    <a:ext uri="{9D8B030D-6E8A-4147-A177-3AD203B41FA5}">
                      <a16:colId xmlns:a16="http://schemas.microsoft.com/office/drawing/2014/main" val="1538916957"/>
                    </a:ext>
                  </a:extLst>
                </a:gridCol>
                <a:gridCol w="422593">
                  <a:extLst>
                    <a:ext uri="{9D8B030D-6E8A-4147-A177-3AD203B41FA5}">
                      <a16:colId xmlns:a16="http://schemas.microsoft.com/office/drawing/2014/main" val="4066513281"/>
                    </a:ext>
                  </a:extLst>
                </a:gridCol>
                <a:gridCol w="422593">
                  <a:extLst>
                    <a:ext uri="{9D8B030D-6E8A-4147-A177-3AD203B41FA5}">
                      <a16:colId xmlns:a16="http://schemas.microsoft.com/office/drawing/2014/main" val="1601480481"/>
                    </a:ext>
                  </a:extLst>
                </a:gridCol>
                <a:gridCol w="381318">
                  <a:extLst>
                    <a:ext uri="{9D8B030D-6E8A-4147-A177-3AD203B41FA5}">
                      <a16:colId xmlns:a16="http://schemas.microsoft.com/office/drawing/2014/main" val="207637799"/>
                    </a:ext>
                  </a:extLst>
                </a:gridCol>
                <a:gridCol w="381318">
                  <a:extLst>
                    <a:ext uri="{9D8B030D-6E8A-4147-A177-3AD203B41FA5}">
                      <a16:colId xmlns:a16="http://schemas.microsoft.com/office/drawing/2014/main" val="1529188666"/>
                    </a:ext>
                  </a:extLst>
                </a:gridCol>
                <a:gridCol w="422593">
                  <a:extLst>
                    <a:ext uri="{9D8B030D-6E8A-4147-A177-3AD203B41FA5}">
                      <a16:colId xmlns:a16="http://schemas.microsoft.com/office/drawing/2014/main" val="2435200744"/>
                    </a:ext>
                  </a:extLst>
                </a:gridCol>
                <a:gridCol w="422593">
                  <a:extLst>
                    <a:ext uri="{9D8B030D-6E8A-4147-A177-3AD203B41FA5}">
                      <a16:colId xmlns:a16="http://schemas.microsoft.com/office/drawing/2014/main" val="3503036208"/>
                    </a:ext>
                  </a:extLst>
                </a:gridCol>
                <a:gridCol w="422593">
                  <a:extLst>
                    <a:ext uri="{9D8B030D-6E8A-4147-A177-3AD203B41FA5}">
                      <a16:colId xmlns:a16="http://schemas.microsoft.com/office/drawing/2014/main" val="2571506478"/>
                    </a:ext>
                  </a:extLst>
                </a:gridCol>
                <a:gridCol w="422593">
                  <a:extLst>
                    <a:ext uri="{9D8B030D-6E8A-4147-A177-3AD203B41FA5}">
                      <a16:colId xmlns:a16="http://schemas.microsoft.com/office/drawing/2014/main" val="2678376952"/>
                    </a:ext>
                  </a:extLst>
                </a:gridCol>
                <a:gridCol w="422593">
                  <a:extLst>
                    <a:ext uri="{9D8B030D-6E8A-4147-A177-3AD203B41FA5}">
                      <a16:colId xmlns:a16="http://schemas.microsoft.com/office/drawing/2014/main" val="501098496"/>
                    </a:ext>
                  </a:extLst>
                </a:gridCol>
              </a:tblGrid>
              <a:tr h="0">
                <a:tc>
                  <a:txBody>
                    <a:bodyPr/>
                    <a:lstStyle/>
                    <a:p>
                      <a:r>
                        <a:rPr lang="en-US" sz="700" dirty="0" smtClean="0">
                          <a:solidFill>
                            <a:schemeClr val="bg1"/>
                          </a:solidFill>
                        </a:rPr>
                        <a:t>Category</a:t>
                      </a:r>
                      <a:endParaRPr lang="en-US" sz="700" dirty="0">
                        <a:solidFill>
                          <a:schemeClr val="bg1"/>
                        </a:solidFill>
                      </a:endParaRPr>
                    </a:p>
                  </a:txBody>
                  <a:tcPr/>
                </a:tc>
                <a:tc>
                  <a:txBody>
                    <a:bodyPr/>
                    <a:lstStyle/>
                    <a:p>
                      <a:r>
                        <a:rPr lang="en-US" sz="700" dirty="0" smtClean="0">
                          <a:solidFill>
                            <a:schemeClr val="bg1"/>
                          </a:solidFill>
                        </a:rPr>
                        <a:t>2002</a:t>
                      </a:r>
                      <a:endParaRPr lang="en-US" sz="700" dirty="0">
                        <a:solidFill>
                          <a:schemeClr val="bg1"/>
                        </a:solidFill>
                      </a:endParaRPr>
                    </a:p>
                  </a:txBody>
                  <a:tcPr/>
                </a:tc>
                <a:tc>
                  <a:txBody>
                    <a:bodyPr/>
                    <a:lstStyle/>
                    <a:p>
                      <a:r>
                        <a:rPr lang="en-US" sz="700" dirty="0" smtClean="0">
                          <a:solidFill>
                            <a:schemeClr val="bg1"/>
                          </a:solidFill>
                        </a:rPr>
                        <a:t>2003</a:t>
                      </a:r>
                      <a:endParaRPr lang="en-US" sz="700" dirty="0">
                        <a:solidFill>
                          <a:schemeClr val="bg1"/>
                        </a:solidFill>
                      </a:endParaRPr>
                    </a:p>
                  </a:txBody>
                  <a:tcPr/>
                </a:tc>
                <a:tc>
                  <a:txBody>
                    <a:bodyPr/>
                    <a:lstStyle/>
                    <a:p>
                      <a:r>
                        <a:rPr lang="en-US" sz="700" dirty="0" smtClean="0">
                          <a:solidFill>
                            <a:schemeClr val="bg1"/>
                          </a:solidFill>
                        </a:rPr>
                        <a:t>2004</a:t>
                      </a:r>
                      <a:endParaRPr lang="en-US" sz="700" dirty="0">
                        <a:solidFill>
                          <a:schemeClr val="bg1"/>
                        </a:solidFill>
                      </a:endParaRPr>
                    </a:p>
                  </a:txBody>
                  <a:tcPr/>
                </a:tc>
                <a:tc>
                  <a:txBody>
                    <a:bodyPr/>
                    <a:lstStyle/>
                    <a:p>
                      <a:r>
                        <a:rPr lang="en-US" sz="700" dirty="0" smtClean="0">
                          <a:solidFill>
                            <a:schemeClr val="bg1"/>
                          </a:solidFill>
                        </a:rPr>
                        <a:t>2005</a:t>
                      </a:r>
                      <a:endParaRPr lang="en-US" sz="700" dirty="0">
                        <a:solidFill>
                          <a:schemeClr val="bg1"/>
                        </a:solidFill>
                      </a:endParaRPr>
                    </a:p>
                  </a:txBody>
                  <a:tcPr/>
                </a:tc>
                <a:tc>
                  <a:txBody>
                    <a:bodyPr/>
                    <a:lstStyle/>
                    <a:p>
                      <a:r>
                        <a:rPr lang="en-US" sz="700" dirty="0" smtClean="0">
                          <a:solidFill>
                            <a:schemeClr val="bg1"/>
                          </a:solidFill>
                        </a:rPr>
                        <a:t>2006</a:t>
                      </a:r>
                      <a:endParaRPr lang="en-US" sz="700" dirty="0">
                        <a:solidFill>
                          <a:schemeClr val="bg1"/>
                        </a:solidFill>
                      </a:endParaRPr>
                    </a:p>
                  </a:txBody>
                  <a:tcPr/>
                </a:tc>
                <a:tc>
                  <a:txBody>
                    <a:bodyPr/>
                    <a:lstStyle/>
                    <a:p>
                      <a:r>
                        <a:rPr lang="en-US" sz="700" dirty="0" smtClean="0">
                          <a:solidFill>
                            <a:schemeClr val="bg1"/>
                          </a:solidFill>
                        </a:rPr>
                        <a:t>2007</a:t>
                      </a:r>
                      <a:endParaRPr lang="en-US" sz="700" dirty="0">
                        <a:solidFill>
                          <a:schemeClr val="bg1"/>
                        </a:solidFill>
                      </a:endParaRPr>
                    </a:p>
                  </a:txBody>
                  <a:tcPr/>
                </a:tc>
                <a:tc>
                  <a:txBody>
                    <a:bodyPr/>
                    <a:lstStyle/>
                    <a:p>
                      <a:r>
                        <a:rPr lang="en-US" sz="700" dirty="0" smtClean="0">
                          <a:solidFill>
                            <a:schemeClr val="bg1"/>
                          </a:solidFill>
                        </a:rPr>
                        <a:t>2008</a:t>
                      </a:r>
                      <a:endParaRPr lang="en-US" sz="700" dirty="0">
                        <a:solidFill>
                          <a:schemeClr val="bg1"/>
                        </a:solidFill>
                      </a:endParaRPr>
                    </a:p>
                  </a:txBody>
                  <a:tcPr/>
                </a:tc>
                <a:tc>
                  <a:txBody>
                    <a:bodyPr/>
                    <a:lstStyle/>
                    <a:p>
                      <a:r>
                        <a:rPr lang="en-US" sz="700" dirty="0" smtClean="0">
                          <a:solidFill>
                            <a:schemeClr val="bg1"/>
                          </a:solidFill>
                        </a:rPr>
                        <a:t>2009</a:t>
                      </a:r>
                      <a:endParaRPr lang="en-US" sz="700" dirty="0">
                        <a:solidFill>
                          <a:schemeClr val="bg1"/>
                        </a:solidFill>
                      </a:endParaRPr>
                    </a:p>
                  </a:txBody>
                  <a:tcPr/>
                </a:tc>
                <a:tc>
                  <a:txBody>
                    <a:bodyPr/>
                    <a:lstStyle/>
                    <a:p>
                      <a:r>
                        <a:rPr lang="en-US" sz="700" dirty="0" smtClean="0">
                          <a:solidFill>
                            <a:schemeClr val="bg1"/>
                          </a:solidFill>
                        </a:rPr>
                        <a:t>2010</a:t>
                      </a:r>
                      <a:endParaRPr lang="en-US" sz="700" dirty="0">
                        <a:solidFill>
                          <a:schemeClr val="bg1"/>
                        </a:solidFill>
                      </a:endParaRPr>
                    </a:p>
                  </a:txBody>
                  <a:tcPr/>
                </a:tc>
                <a:tc>
                  <a:txBody>
                    <a:bodyPr/>
                    <a:lstStyle/>
                    <a:p>
                      <a:r>
                        <a:rPr lang="en-US" sz="700" dirty="0" smtClean="0">
                          <a:solidFill>
                            <a:schemeClr val="bg1"/>
                          </a:solidFill>
                        </a:rPr>
                        <a:t>2011</a:t>
                      </a:r>
                      <a:endParaRPr lang="en-US" sz="700" dirty="0">
                        <a:solidFill>
                          <a:schemeClr val="bg1"/>
                        </a:solidFill>
                      </a:endParaRPr>
                    </a:p>
                  </a:txBody>
                  <a:tcPr/>
                </a:tc>
                <a:tc>
                  <a:txBody>
                    <a:bodyPr/>
                    <a:lstStyle/>
                    <a:p>
                      <a:r>
                        <a:rPr lang="en-US" sz="700" dirty="0" smtClean="0">
                          <a:solidFill>
                            <a:schemeClr val="bg1"/>
                          </a:solidFill>
                        </a:rPr>
                        <a:t>2012</a:t>
                      </a:r>
                      <a:endParaRPr lang="en-US" sz="700" dirty="0">
                        <a:solidFill>
                          <a:schemeClr val="bg1"/>
                        </a:solidFill>
                      </a:endParaRPr>
                    </a:p>
                  </a:txBody>
                  <a:tcPr/>
                </a:tc>
                <a:tc>
                  <a:txBody>
                    <a:bodyPr/>
                    <a:lstStyle/>
                    <a:p>
                      <a:r>
                        <a:rPr lang="en-US" sz="700" dirty="0" smtClean="0">
                          <a:solidFill>
                            <a:schemeClr val="bg1"/>
                          </a:solidFill>
                        </a:rPr>
                        <a:t>2013</a:t>
                      </a:r>
                      <a:endParaRPr lang="en-US" sz="700" dirty="0">
                        <a:solidFill>
                          <a:schemeClr val="bg1"/>
                        </a:solidFill>
                      </a:endParaRPr>
                    </a:p>
                  </a:txBody>
                  <a:tcPr/>
                </a:tc>
                <a:tc>
                  <a:txBody>
                    <a:bodyPr/>
                    <a:lstStyle/>
                    <a:p>
                      <a:r>
                        <a:rPr lang="en-US" sz="700" dirty="0" smtClean="0">
                          <a:solidFill>
                            <a:schemeClr val="bg1"/>
                          </a:solidFill>
                        </a:rPr>
                        <a:t>2014</a:t>
                      </a:r>
                      <a:endParaRPr lang="en-US" sz="700" dirty="0">
                        <a:solidFill>
                          <a:schemeClr val="bg1"/>
                        </a:solidFill>
                      </a:endParaRPr>
                    </a:p>
                  </a:txBody>
                  <a:tcPr/>
                </a:tc>
                <a:tc>
                  <a:txBody>
                    <a:bodyPr/>
                    <a:lstStyle/>
                    <a:p>
                      <a:r>
                        <a:rPr lang="en-US" sz="700" dirty="0" smtClean="0">
                          <a:solidFill>
                            <a:schemeClr val="bg1"/>
                          </a:solidFill>
                        </a:rPr>
                        <a:t>2015</a:t>
                      </a:r>
                      <a:endParaRPr lang="en-US" sz="700" dirty="0">
                        <a:solidFill>
                          <a:schemeClr val="bg1"/>
                        </a:solidFill>
                      </a:endParaRPr>
                    </a:p>
                  </a:txBody>
                  <a:tcPr/>
                </a:tc>
                <a:tc>
                  <a:txBody>
                    <a:bodyPr/>
                    <a:lstStyle/>
                    <a:p>
                      <a:r>
                        <a:rPr lang="en-US" sz="700" dirty="0" smtClean="0">
                          <a:solidFill>
                            <a:schemeClr val="bg1"/>
                          </a:solidFill>
                        </a:rPr>
                        <a:t>2016</a:t>
                      </a:r>
                      <a:endParaRPr lang="en-US" sz="700" dirty="0">
                        <a:solidFill>
                          <a:schemeClr val="bg1"/>
                        </a:solidFill>
                      </a:endParaRPr>
                    </a:p>
                  </a:txBody>
                  <a:tcPr/>
                </a:tc>
                <a:tc>
                  <a:txBody>
                    <a:bodyPr/>
                    <a:lstStyle/>
                    <a:p>
                      <a:r>
                        <a:rPr lang="en-US" sz="700" dirty="0" smtClean="0">
                          <a:solidFill>
                            <a:schemeClr val="bg1"/>
                          </a:solidFill>
                        </a:rPr>
                        <a:t>2017</a:t>
                      </a:r>
                      <a:endParaRPr lang="en-US" sz="700" dirty="0">
                        <a:solidFill>
                          <a:schemeClr val="bg1"/>
                        </a:solidFill>
                      </a:endParaRPr>
                    </a:p>
                  </a:txBody>
                  <a:tcPr/>
                </a:tc>
                <a:tc>
                  <a:txBody>
                    <a:bodyPr/>
                    <a:lstStyle/>
                    <a:p>
                      <a:r>
                        <a:rPr lang="en-US" sz="700" dirty="0" smtClean="0">
                          <a:solidFill>
                            <a:schemeClr val="bg1"/>
                          </a:solidFill>
                        </a:rPr>
                        <a:t>2018</a:t>
                      </a:r>
                      <a:endParaRPr lang="en-US" sz="700" dirty="0">
                        <a:solidFill>
                          <a:schemeClr val="bg1"/>
                        </a:solidFill>
                      </a:endParaRPr>
                    </a:p>
                  </a:txBody>
                  <a:tcPr/>
                </a:tc>
                <a:extLst>
                  <a:ext uri="{0D108BD9-81ED-4DB2-BD59-A6C34878D82A}">
                    <a16:rowId xmlns:a16="http://schemas.microsoft.com/office/drawing/2014/main" val="3162386976"/>
                  </a:ext>
                </a:extLst>
              </a:tr>
              <a:tr h="0">
                <a:tc>
                  <a:txBody>
                    <a:bodyPr/>
                    <a:lstStyle/>
                    <a:p>
                      <a:r>
                        <a:rPr lang="en-US" sz="700" dirty="0" smtClean="0">
                          <a:solidFill>
                            <a:schemeClr val="bg1"/>
                          </a:solidFill>
                        </a:rPr>
                        <a:t>Received</a:t>
                      </a:r>
                      <a:r>
                        <a:rPr lang="en-US" sz="700" baseline="0" dirty="0" smtClean="0">
                          <a:solidFill>
                            <a:schemeClr val="bg1"/>
                          </a:solidFill>
                        </a:rPr>
                        <a:t> at least one documented vaccine overseas</a:t>
                      </a:r>
                      <a:endParaRPr lang="en-US" sz="700" dirty="0">
                        <a:solidFill>
                          <a:schemeClr val="bg1"/>
                        </a:solidFill>
                      </a:endParaRPr>
                    </a:p>
                  </a:txBody>
                  <a:tcPr/>
                </a:tc>
                <a:tc>
                  <a:txBody>
                    <a:bodyPr/>
                    <a:lstStyle/>
                    <a:p>
                      <a:r>
                        <a:rPr lang="en-US" sz="700" dirty="0" smtClean="0">
                          <a:solidFill>
                            <a:schemeClr val="bg1"/>
                          </a:solidFill>
                        </a:rPr>
                        <a:t>24%</a:t>
                      </a:r>
                      <a:endParaRPr lang="en-US" sz="700" dirty="0">
                        <a:solidFill>
                          <a:schemeClr val="bg1"/>
                        </a:solidFill>
                      </a:endParaRPr>
                    </a:p>
                  </a:txBody>
                  <a:tcPr/>
                </a:tc>
                <a:tc>
                  <a:txBody>
                    <a:bodyPr/>
                    <a:lstStyle/>
                    <a:p>
                      <a:r>
                        <a:rPr lang="en-US" sz="700" dirty="0" smtClean="0">
                          <a:solidFill>
                            <a:schemeClr val="bg1"/>
                          </a:solidFill>
                        </a:rPr>
                        <a:t>7.4%</a:t>
                      </a:r>
                      <a:endParaRPr lang="en-US" sz="700" dirty="0">
                        <a:solidFill>
                          <a:schemeClr val="bg1"/>
                        </a:solidFill>
                      </a:endParaRPr>
                    </a:p>
                  </a:txBody>
                  <a:tcPr/>
                </a:tc>
                <a:tc>
                  <a:txBody>
                    <a:bodyPr/>
                    <a:lstStyle/>
                    <a:p>
                      <a:r>
                        <a:rPr lang="en-US" sz="700" dirty="0" smtClean="0">
                          <a:solidFill>
                            <a:schemeClr val="bg1"/>
                          </a:solidFill>
                        </a:rPr>
                        <a:t>49.7%</a:t>
                      </a:r>
                      <a:endParaRPr lang="en-US" sz="700" dirty="0">
                        <a:solidFill>
                          <a:schemeClr val="bg1"/>
                        </a:solidFill>
                      </a:endParaRPr>
                    </a:p>
                  </a:txBody>
                  <a:tcPr/>
                </a:tc>
                <a:tc>
                  <a:txBody>
                    <a:bodyPr/>
                    <a:lstStyle/>
                    <a:p>
                      <a:r>
                        <a:rPr lang="en-US" sz="700" dirty="0" smtClean="0">
                          <a:solidFill>
                            <a:schemeClr val="bg1"/>
                          </a:solidFill>
                        </a:rPr>
                        <a:t>39.2%</a:t>
                      </a:r>
                      <a:endParaRPr lang="en-US" sz="700" dirty="0">
                        <a:solidFill>
                          <a:schemeClr val="bg1"/>
                        </a:solidFill>
                      </a:endParaRPr>
                    </a:p>
                  </a:txBody>
                  <a:tcPr/>
                </a:tc>
                <a:tc>
                  <a:txBody>
                    <a:bodyPr/>
                    <a:lstStyle/>
                    <a:p>
                      <a:r>
                        <a:rPr lang="en-US" sz="700" dirty="0" smtClean="0">
                          <a:solidFill>
                            <a:schemeClr val="bg1"/>
                          </a:solidFill>
                        </a:rPr>
                        <a:t>33.5%</a:t>
                      </a:r>
                      <a:endParaRPr lang="en-US" sz="700" dirty="0">
                        <a:solidFill>
                          <a:schemeClr val="bg1"/>
                        </a:solidFill>
                      </a:endParaRPr>
                    </a:p>
                  </a:txBody>
                  <a:tcPr/>
                </a:tc>
                <a:tc>
                  <a:txBody>
                    <a:bodyPr/>
                    <a:lstStyle/>
                    <a:p>
                      <a:r>
                        <a:rPr lang="en-US" sz="700" dirty="0" smtClean="0">
                          <a:solidFill>
                            <a:schemeClr val="bg1"/>
                          </a:solidFill>
                        </a:rPr>
                        <a:t>62.4%</a:t>
                      </a:r>
                      <a:endParaRPr lang="en-US" sz="700" dirty="0">
                        <a:solidFill>
                          <a:schemeClr val="bg1"/>
                        </a:solidFill>
                      </a:endParaRPr>
                    </a:p>
                  </a:txBody>
                  <a:tcPr/>
                </a:tc>
                <a:tc>
                  <a:txBody>
                    <a:bodyPr/>
                    <a:lstStyle/>
                    <a:p>
                      <a:r>
                        <a:rPr lang="en-US" sz="700" dirty="0" smtClean="0">
                          <a:solidFill>
                            <a:schemeClr val="bg1"/>
                          </a:solidFill>
                        </a:rPr>
                        <a:t>74.2%</a:t>
                      </a:r>
                      <a:endParaRPr lang="en-US" sz="700" dirty="0">
                        <a:solidFill>
                          <a:schemeClr val="bg1"/>
                        </a:solidFill>
                      </a:endParaRPr>
                    </a:p>
                  </a:txBody>
                  <a:tcPr/>
                </a:tc>
                <a:tc>
                  <a:txBody>
                    <a:bodyPr/>
                    <a:lstStyle/>
                    <a:p>
                      <a:r>
                        <a:rPr lang="en-US" sz="700" dirty="0" smtClean="0">
                          <a:solidFill>
                            <a:schemeClr val="bg1"/>
                          </a:solidFill>
                        </a:rPr>
                        <a:t>81.2%</a:t>
                      </a:r>
                      <a:endParaRPr lang="en-US" sz="700" dirty="0">
                        <a:solidFill>
                          <a:schemeClr val="bg1"/>
                        </a:solidFill>
                      </a:endParaRPr>
                    </a:p>
                  </a:txBody>
                  <a:tcPr/>
                </a:tc>
                <a:tc>
                  <a:txBody>
                    <a:bodyPr/>
                    <a:lstStyle/>
                    <a:p>
                      <a:r>
                        <a:rPr lang="en-US" sz="700" dirty="0" smtClean="0">
                          <a:solidFill>
                            <a:schemeClr val="bg1"/>
                          </a:solidFill>
                        </a:rPr>
                        <a:t>85.6%</a:t>
                      </a:r>
                      <a:endParaRPr lang="en-US" sz="700" dirty="0">
                        <a:solidFill>
                          <a:schemeClr val="bg1"/>
                        </a:solidFill>
                      </a:endParaRPr>
                    </a:p>
                  </a:txBody>
                  <a:tcPr/>
                </a:tc>
                <a:tc>
                  <a:txBody>
                    <a:bodyPr/>
                    <a:lstStyle/>
                    <a:p>
                      <a:r>
                        <a:rPr lang="en-US" sz="700" dirty="0" smtClean="0">
                          <a:solidFill>
                            <a:schemeClr val="bg1"/>
                          </a:solidFill>
                        </a:rPr>
                        <a:t>83.5%</a:t>
                      </a:r>
                      <a:endParaRPr lang="en-US" sz="700" dirty="0">
                        <a:solidFill>
                          <a:schemeClr val="bg1"/>
                        </a:solidFill>
                      </a:endParaRPr>
                    </a:p>
                  </a:txBody>
                  <a:tcPr/>
                </a:tc>
                <a:tc>
                  <a:txBody>
                    <a:bodyPr/>
                    <a:lstStyle/>
                    <a:p>
                      <a:r>
                        <a:rPr lang="en-US" sz="700" dirty="0" smtClean="0">
                          <a:solidFill>
                            <a:schemeClr val="bg1"/>
                          </a:solidFill>
                        </a:rPr>
                        <a:t>78%</a:t>
                      </a:r>
                      <a:endParaRPr lang="en-US" sz="700" dirty="0">
                        <a:solidFill>
                          <a:schemeClr val="bg1"/>
                        </a:solidFill>
                      </a:endParaRPr>
                    </a:p>
                  </a:txBody>
                  <a:tcPr/>
                </a:tc>
                <a:tc>
                  <a:txBody>
                    <a:bodyPr/>
                    <a:lstStyle/>
                    <a:p>
                      <a:r>
                        <a:rPr lang="en-US" sz="700" dirty="0" smtClean="0">
                          <a:solidFill>
                            <a:schemeClr val="bg1"/>
                          </a:solidFill>
                        </a:rPr>
                        <a:t>76%</a:t>
                      </a:r>
                      <a:endParaRPr lang="en-US" sz="700" dirty="0">
                        <a:solidFill>
                          <a:schemeClr val="bg1"/>
                        </a:solidFill>
                      </a:endParaRPr>
                    </a:p>
                  </a:txBody>
                  <a:tcPr/>
                </a:tc>
                <a:tc>
                  <a:txBody>
                    <a:bodyPr/>
                    <a:lstStyle/>
                    <a:p>
                      <a:r>
                        <a:rPr lang="en-US" sz="700" dirty="0" smtClean="0">
                          <a:solidFill>
                            <a:schemeClr val="bg1"/>
                          </a:solidFill>
                        </a:rPr>
                        <a:t>75.9%</a:t>
                      </a:r>
                      <a:endParaRPr lang="en-US" sz="700" dirty="0">
                        <a:solidFill>
                          <a:schemeClr val="bg1"/>
                        </a:solidFill>
                      </a:endParaRPr>
                    </a:p>
                  </a:txBody>
                  <a:tcPr/>
                </a:tc>
                <a:tc>
                  <a:txBody>
                    <a:bodyPr/>
                    <a:lstStyle/>
                    <a:p>
                      <a:r>
                        <a:rPr lang="en-US" sz="700" dirty="0" smtClean="0">
                          <a:solidFill>
                            <a:schemeClr val="bg1"/>
                          </a:solidFill>
                        </a:rPr>
                        <a:t>83.4%</a:t>
                      </a:r>
                      <a:endParaRPr lang="en-US" sz="700" dirty="0">
                        <a:solidFill>
                          <a:schemeClr val="bg1"/>
                        </a:solidFill>
                      </a:endParaRPr>
                    </a:p>
                  </a:txBody>
                  <a:tcPr/>
                </a:tc>
                <a:tc>
                  <a:txBody>
                    <a:bodyPr/>
                    <a:lstStyle/>
                    <a:p>
                      <a:r>
                        <a:rPr lang="en-US" sz="700" dirty="0" smtClean="0">
                          <a:solidFill>
                            <a:schemeClr val="bg1"/>
                          </a:solidFill>
                        </a:rPr>
                        <a:t>85.8%</a:t>
                      </a:r>
                      <a:endParaRPr lang="en-US" sz="700" dirty="0">
                        <a:solidFill>
                          <a:schemeClr val="bg1"/>
                        </a:solidFill>
                      </a:endParaRPr>
                    </a:p>
                  </a:txBody>
                  <a:tcPr/>
                </a:tc>
                <a:tc>
                  <a:txBody>
                    <a:bodyPr/>
                    <a:lstStyle/>
                    <a:p>
                      <a:r>
                        <a:rPr lang="en-US" sz="700" dirty="0" smtClean="0">
                          <a:solidFill>
                            <a:schemeClr val="bg1"/>
                          </a:solidFill>
                        </a:rPr>
                        <a:t>90.6%</a:t>
                      </a:r>
                      <a:endParaRPr lang="en-US" sz="700" dirty="0">
                        <a:solidFill>
                          <a:schemeClr val="bg1"/>
                        </a:solidFill>
                      </a:endParaRPr>
                    </a:p>
                  </a:txBody>
                  <a:tcPr/>
                </a:tc>
                <a:tc>
                  <a:txBody>
                    <a:bodyPr/>
                    <a:lstStyle/>
                    <a:p>
                      <a:r>
                        <a:rPr lang="en-US" sz="700" dirty="0" smtClean="0">
                          <a:solidFill>
                            <a:schemeClr val="bg1"/>
                          </a:solidFill>
                        </a:rPr>
                        <a:t>90.8%</a:t>
                      </a:r>
                      <a:endParaRPr lang="en-US" sz="700" dirty="0">
                        <a:solidFill>
                          <a:schemeClr val="bg1"/>
                        </a:solidFill>
                      </a:endParaRPr>
                    </a:p>
                  </a:txBody>
                  <a:tcPr/>
                </a:tc>
                <a:extLst>
                  <a:ext uri="{0D108BD9-81ED-4DB2-BD59-A6C34878D82A}">
                    <a16:rowId xmlns:a16="http://schemas.microsoft.com/office/drawing/2014/main" val="4040485369"/>
                  </a:ext>
                </a:extLst>
              </a:tr>
              <a:tr h="154866">
                <a:tc>
                  <a:txBody>
                    <a:bodyPr/>
                    <a:lstStyle/>
                    <a:p>
                      <a:r>
                        <a:rPr lang="en-US" sz="700" dirty="0" smtClean="0">
                          <a:solidFill>
                            <a:schemeClr val="bg1"/>
                          </a:solidFill>
                        </a:rPr>
                        <a:t>Receive</a:t>
                      </a:r>
                      <a:r>
                        <a:rPr lang="en-US" sz="700" baseline="0" dirty="0" smtClean="0">
                          <a:solidFill>
                            <a:schemeClr val="bg1"/>
                          </a:solidFill>
                        </a:rPr>
                        <a:t>d one or more vaccinations during domestic screening process</a:t>
                      </a:r>
                      <a:endParaRPr lang="en-US" sz="700" dirty="0">
                        <a:solidFill>
                          <a:schemeClr val="bg1"/>
                        </a:solidFill>
                      </a:endParaRPr>
                    </a:p>
                  </a:txBody>
                  <a:tcPr/>
                </a:tc>
                <a:tc>
                  <a:txBody>
                    <a:bodyPr/>
                    <a:lstStyle/>
                    <a:p>
                      <a:r>
                        <a:rPr lang="en-US" sz="700" dirty="0" smtClean="0">
                          <a:solidFill>
                            <a:schemeClr val="bg1"/>
                          </a:solidFill>
                        </a:rPr>
                        <a:t>85.6%</a:t>
                      </a:r>
                      <a:endParaRPr lang="en-US" sz="700" dirty="0">
                        <a:solidFill>
                          <a:schemeClr val="bg1"/>
                        </a:solidFill>
                      </a:endParaRPr>
                    </a:p>
                  </a:txBody>
                  <a:tcPr/>
                </a:tc>
                <a:tc>
                  <a:txBody>
                    <a:bodyPr/>
                    <a:lstStyle/>
                    <a:p>
                      <a:r>
                        <a:rPr lang="en-US" sz="700" dirty="0" smtClean="0">
                          <a:solidFill>
                            <a:schemeClr val="bg1"/>
                          </a:solidFill>
                        </a:rPr>
                        <a:t>87.2%</a:t>
                      </a:r>
                      <a:endParaRPr lang="en-US" sz="700" dirty="0">
                        <a:solidFill>
                          <a:schemeClr val="bg1"/>
                        </a:solidFill>
                      </a:endParaRPr>
                    </a:p>
                  </a:txBody>
                  <a:tcPr/>
                </a:tc>
                <a:tc>
                  <a:txBody>
                    <a:bodyPr/>
                    <a:lstStyle/>
                    <a:p>
                      <a:r>
                        <a:rPr lang="en-US" sz="700" dirty="0" smtClean="0">
                          <a:solidFill>
                            <a:schemeClr val="bg1"/>
                          </a:solidFill>
                        </a:rPr>
                        <a:t>91.1%</a:t>
                      </a:r>
                      <a:endParaRPr lang="en-US" sz="700" dirty="0">
                        <a:solidFill>
                          <a:schemeClr val="bg1"/>
                        </a:solidFill>
                      </a:endParaRPr>
                    </a:p>
                  </a:txBody>
                  <a:tcPr/>
                </a:tc>
                <a:tc>
                  <a:txBody>
                    <a:bodyPr/>
                    <a:lstStyle/>
                    <a:p>
                      <a:r>
                        <a:rPr lang="en-US" sz="700" dirty="0" smtClean="0">
                          <a:solidFill>
                            <a:schemeClr val="bg1"/>
                          </a:solidFill>
                        </a:rPr>
                        <a:t>91.7%</a:t>
                      </a:r>
                      <a:endParaRPr lang="en-US" sz="700" dirty="0">
                        <a:solidFill>
                          <a:schemeClr val="bg1"/>
                        </a:solidFill>
                      </a:endParaRPr>
                    </a:p>
                  </a:txBody>
                  <a:tcPr/>
                </a:tc>
                <a:tc>
                  <a:txBody>
                    <a:bodyPr/>
                    <a:lstStyle/>
                    <a:p>
                      <a:r>
                        <a:rPr lang="en-US" sz="700" dirty="0" smtClean="0">
                          <a:solidFill>
                            <a:schemeClr val="bg1"/>
                          </a:solidFill>
                        </a:rPr>
                        <a:t>88.8%</a:t>
                      </a:r>
                      <a:endParaRPr lang="en-US" sz="700" dirty="0">
                        <a:solidFill>
                          <a:schemeClr val="bg1"/>
                        </a:solidFill>
                      </a:endParaRPr>
                    </a:p>
                  </a:txBody>
                  <a:tcPr/>
                </a:tc>
                <a:tc>
                  <a:txBody>
                    <a:bodyPr/>
                    <a:lstStyle/>
                    <a:p>
                      <a:r>
                        <a:rPr lang="en-US" sz="700" dirty="0" smtClean="0">
                          <a:solidFill>
                            <a:schemeClr val="bg1"/>
                          </a:solidFill>
                        </a:rPr>
                        <a:t>86.1%</a:t>
                      </a:r>
                      <a:endParaRPr lang="en-US" sz="700" dirty="0">
                        <a:solidFill>
                          <a:schemeClr val="bg1"/>
                        </a:solidFill>
                      </a:endParaRPr>
                    </a:p>
                  </a:txBody>
                  <a:tcPr/>
                </a:tc>
                <a:tc>
                  <a:txBody>
                    <a:bodyPr/>
                    <a:lstStyle/>
                    <a:p>
                      <a:r>
                        <a:rPr lang="en-US" sz="700" dirty="0" smtClean="0">
                          <a:solidFill>
                            <a:schemeClr val="bg1"/>
                          </a:solidFill>
                        </a:rPr>
                        <a:t>88.6%</a:t>
                      </a:r>
                      <a:endParaRPr lang="en-US" sz="700" dirty="0">
                        <a:solidFill>
                          <a:schemeClr val="bg1"/>
                        </a:solidFill>
                      </a:endParaRPr>
                    </a:p>
                  </a:txBody>
                  <a:tcPr/>
                </a:tc>
                <a:tc>
                  <a:txBody>
                    <a:bodyPr/>
                    <a:lstStyle/>
                    <a:p>
                      <a:r>
                        <a:rPr lang="en-US" sz="700" dirty="0" smtClean="0">
                          <a:solidFill>
                            <a:schemeClr val="bg1"/>
                          </a:solidFill>
                        </a:rPr>
                        <a:t>86.3%</a:t>
                      </a:r>
                      <a:endParaRPr lang="en-US" sz="700" dirty="0">
                        <a:solidFill>
                          <a:schemeClr val="bg1"/>
                        </a:solidFill>
                      </a:endParaRPr>
                    </a:p>
                  </a:txBody>
                  <a:tcPr/>
                </a:tc>
                <a:tc>
                  <a:txBody>
                    <a:bodyPr/>
                    <a:lstStyle/>
                    <a:p>
                      <a:r>
                        <a:rPr lang="en-US" sz="700" dirty="0" smtClean="0">
                          <a:solidFill>
                            <a:schemeClr val="bg1"/>
                          </a:solidFill>
                        </a:rPr>
                        <a:t>91.3%</a:t>
                      </a:r>
                      <a:endParaRPr lang="en-US" sz="700" dirty="0">
                        <a:solidFill>
                          <a:schemeClr val="bg1"/>
                        </a:solidFill>
                      </a:endParaRPr>
                    </a:p>
                  </a:txBody>
                  <a:tcPr/>
                </a:tc>
                <a:tc>
                  <a:txBody>
                    <a:bodyPr/>
                    <a:lstStyle/>
                    <a:p>
                      <a:r>
                        <a:rPr lang="en-US" sz="700" dirty="0" smtClean="0">
                          <a:solidFill>
                            <a:schemeClr val="bg1"/>
                          </a:solidFill>
                        </a:rPr>
                        <a:t>92.2%</a:t>
                      </a:r>
                      <a:endParaRPr lang="en-US" sz="700" dirty="0">
                        <a:solidFill>
                          <a:schemeClr val="bg1"/>
                        </a:solidFill>
                      </a:endParaRPr>
                    </a:p>
                  </a:txBody>
                  <a:tcPr/>
                </a:tc>
                <a:tc>
                  <a:txBody>
                    <a:bodyPr/>
                    <a:lstStyle/>
                    <a:p>
                      <a:r>
                        <a:rPr lang="en-US" sz="700" dirty="0" smtClean="0">
                          <a:solidFill>
                            <a:schemeClr val="bg1"/>
                          </a:solidFill>
                        </a:rPr>
                        <a:t>96%</a:t>
                      </a:r>
                      <a:endParaRPr lang="en-US" sz="700" dirty="0">
                        <a:solidFill>
                          <a:schemeClr val="bg1"/>
                        </a:solidFill>
                      </a:endParaRPr>
                    </a:p>
                  </a:txBody>
                  <a:tcPr/>
                </a:tc>
                <a:tc>
                  <a:txBody>
                    <a:bodyPr/>
                    <a:lstStyle/>
                    <a:p>
                      <a:r>
                        <a:rPr lang="en-US" sz="700" dirty="0" smtClean="0">
                          <a:solidFill>
                            <a:schemeClr val="bg1"/>
                          </a:solidFill>
                        </a:rPr>
                        <a:t>97%</a:t>
                      </a:r>
                      <a:endParaRPr lang="en-US" sz="700" dirty="0">
                        <a:solidFill>
                          <a:schemeClr val="bg1"/>
                        </a:solidFill>
                      </a:endParaRPr>
                    </a:p>
                  </a:txBody>
                  <a:tcPr/>
                </a:tc>
                <a:tc>
                  <a:txBody>
                    <a:bodyPr/>
                    <a:lstStyle/>
                    <a:p>
                      <a:r>
                        <a:rPr lang="en-US" sz="700" dirty="0" smtClean="0">
                          <a:solidFill>
                            <a:schemeClr val="bg1"/>
                          </a:solidFill>
                        </a:rPr>
                        <a:t>95.8%</a:t>
                      </a:r>
                      <a:endParaRPr lang="en-US" sz="700" dirty="0">
                        <a:solidFill>
                          <a:schemeClr val="bg1"/>
                        </a:solidFill>
                      </a:endParaRPr>
                    </a:p>
                  </a:txBody>
                  <a:tcPr/>
                </a:tc>
                <a:tc>
                  <a:txBody>
                    <a:bodyPr/>
                    <a:lstStyle/>
                    <a:p>
                      <a:r>
                        <a:rPr lang="en-US" sz="700" dirty="0" smtClean="0">
                          <a:solidFill>
                            <a:schemeClr val="bg1"/>
                          </a:solidFill>
                        </a:rPr>
                        <a:t>92.8%</a:t>
                      </a:r>
                      <a:endParaRPr lang="en-US" sz="700" dirty="0">
                        <a:solidFill>
                          <a:schemeClr val="bg1"/>
                        </a:solidFill>
                      </a:endParaRPr>
                    </a:p>
                  </a:txBody>
                  <a:tcPr/>
                </a:tc>
                <a:tc>
                  <a:txBody>
                    <a:bodyPr/>
                    <a:lstStyle/>
                    <a:p>
                      <a:r>
                        <a:rPr lang="en-US" sz="700" dirty="0" smtClean="0">
                          <a:solidFill>
                            <a:schemeClr val="bg1"/>
                          </a:solidFill>
                        </a:rPr>
                        <a:t>90.6%</a:t>
                      </a:r>
                      <a:endParaRPr lang="en-US" sz="700" dirty="0">
                        <a:solidFill>
                          <a:schemeClr val="bg1"/>
                        </a:solidFill>
                      </a:endParaRPr>
                    </a:p>
                  </a:txBody>
                  <a:tcPr/>
                </a:tc>
                <a:tc>
                  <a:txBody>
                    <a:bodyPr/>
                    <a:lstStyle/>
                    <a:p>
                      <a:r>
                        <a:rPr lang="en-US" sz="700" dirty="0" smtClean="0">
                          <a:solidFill>
                            <a:schemeClr val="bg1"/>
                          </a:solidFill>
                        </a:rPr>
                        <a:t>92.2%</a:t>
                      </a:r>
                      <a:endParaRPr lang="en-US" sz="700" dirty="0">
                        <a:solidFill>
                          <a:schemeClr val="bg1"/>
                        </a:solidFill>
                      </a:endParaRPr>
                    </a:p>
                  </a:txBody>
                  <a:tcPr/>
                </a:tc>
                <a:tc>
                  <a:txBody>
                    <a:bodyPr/>
                    <a:lstStyle/>
                    <a:p>
                      <a:r>
                        <a:rPr lang="en-US" sz="700" dirty="0" smtClean="0">
                          <a:solidFill>
                            <a:schemeClr val="bg1"/>
                          </a:solidFill>
                        </a:rPr>
                        <a:t>87.3%</a:t>
                      </a:r>
                      <a:endParaRPr lang="en-US" sz="700" dirty="0">
                        <a:solidFill>
                          <a:schemeClr val="bg1"/>
                        </a:solidFill>
                      </a:endParaRPr>
                    </a:p>
                  </a:txBody>
                  <a:tcPr/>
                </a:tc>
                <a:extLst>
                  <a:ext uri="{0D108BD9-81ED-4DB2-BD59-A6C34878D82A}">
                    <a16:rowId xmlns:a16="http://schemas.microsoft.com/office/drawing/2014/main" val="66092847"/>
                  </a:ext>
                </a:extLst>
              </a:tr>
            </a:tbl>
          </a:graphicData>
        </a:graphic>
      </p:graphicFrame>
      <p:sp>
        <p:nvSpPr>
          <p:cNvPr id="2" name="Slide Number Placeholder 1"/>
          <p:cNvSpPr>
            <a:spLocks noGrp="1"/>
          </p:cNvSpPr>
          <p:nvPr>
            <p:ph type="sldNum" sz="quarter" idx="12"/>
          </p:nvPr>
        </p:nvSpPr>
        <p:spPr/>
        <p:txBody>
          <a:bodyPr/>
          <a:lstStyle/>
          <a:p>
            <a:fld id="{C77968C3-7B7E-411D-B105-08F43D0B3F8A}" type="slidenum">
              <a:rPr lang="en-US" smtClean="0"/>
              <a:t>14</a:t>
            </a:fld>
            <a:endParaRPr lang="en-US"/>
          </a:p>
        </p:txBody>
      </p:sp>
    </p:spTree>
    <p:extLst>
      <p:ext uri="{BB962C8B-B14F-4D97-AF65-F5344CB8AC3E}">
        <p14:creationId xmlns:p14="http://schemas.microsoft.com/office/powerpoint/2010/main" val="2848597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4916" y="328416"/>
            <a:ext cx="10744202" cy="1143000"/>
          </a:xfrm>
        </p:spPr>
        <p:txBody>
          <a:bodyPr>
            <a:normAutofit fontScale="90000"/>
          </a:bodyPr>
          <a:lstStyle/>
          <a:p>
            <a:r>
              <a:rPr lang="en-US" dirty="0" smtClean="0"/>
              <a:t>Primary* Refugee Arrivals to Minnesota by Region of World</a:t>
            </a:r>
            <a:br>
              <a:rPr lang="en-US" dirty="0" smtClean="0"/>
            </a:br>
            <a:r>
              <a:rPr lang="en-US" dirty="0" smtClean="0"/>
              <a:t>1979-2018</a:t>
            </a:r>
            <a:endParaRPr lang="en-US" dirty="0"/>
          </a:p>
        </p:txBody>
      </p:sp>
      <p:sp>
        <p:nvSpPr>
          <p:cNvPr id="10" name="Content Placeholder 9"/>
          <p:cNvSpPr>
            <a:spLocks noGrp="1"/>
          </p:cNvSpPr>
          <p:nvPr>
            <p:ph sz="half" idx="40"/>
          </p:nvPr>
        </p:nvSpPr>
        <p:spPr>
          <a:xfrm>
            <a:off x="4652962" y="1517748"/>
            <a:ext cx="2886076" cy="385619"/>
          </a:xfrm>
        </p:spPr>
        <p:txBody>
          <a:bodyPr/>
          <a:lstStyle/>
          <a:p>
            <a:pPr marL="0" indent="0">
              <a:buNone/>
            </a:pPr>
            <a:r>
              <a:rPr lang="en-US" sz="1800" dirty="0"/>
              <a:t>*first resettled in Minnesota</a:t>
            </a:r>
          </a:p>
          <a:p>
            <a:pPr marL="0" indent="0">
              <a:buNone/>
            </a:pPr>
            <a:endParaRPr lang="en-US" dirty="0"/>
          </a:p>
        </p:txBody>
      </p:sp>
      <p:pic>
        <p:nvPicPr>
          <p:cNvPr id="6" name="Content Placeholder 5" descr="data included in table"/>
          <p:cNvPicPr>
            <a:picLocks noGrp="1" noChangeAspect="1"/>
          </p:cNvPicPr>
          <p:nvPr>
            <p:ph sz="half" idx="23"/>
          </p:nvPr>
        </p:nvPicPr>
        <p:blipFill>
          <a:blip r:embed="rId3"/>
          <a:stretch>
            <a:fillRect/>
          </a:stretch>
        </p:blipFill>
        <p:spPr>
          <a:xfrm>
            <a:off x="602610" y="1903367"/>
            <a:ext cx="10820520" cy="4255062"/>
          </a:xfrm>
          <a:prstGeom prst="rect">
            <a:avLst/>
          </a:prstGeom>
          <a:noFill/>
        </p:spPr>
      </p:pic>
      <p:graphicFrame>
        <p:nvGraphicFramePr>
          <p:cNvPr id="11" name="Content Placeholder 10"/>
          <p:cNvGraphicFramePr>
            <a:graphicFrameLocks noGrp="1"/>
          </p:cNvGraphicFramePr>
          <p:nvPr>
            <p:ph sz="half" idx="33"/>
            <p:extLst>
              <p:ext uri="{D42A27DB-BD31-4B8C-83A1-F6EECF244321}">
                <p14:modId xmlns:p14="http://schemas.microsoft.com/office/powerpoint/2010/main" val="301355780"/>
              </p:ext>
            </p:extLst>
          </p:nvPr>
        </p:nvGraphicFramePr>
        <p:xfrm>
          <a:off x="1468438" y="6031564"/>
          <a:ext cx="9255125" cy="706755"/>
        </p:xfrm>
        <a:graphic>
          <a:graphicData uri="http://schemas.openxmlformats.org/drawingml/2006/table">
            <a:tbl>
              <a:tblPr firstRow="1" bandRow="1">
                <a:tableStyleId>{2D5ABB26-0587-4C30-8999-92F81FD0307C}</a:tableStyleId>
              </a:tblPr>
              <a:tblGrid>
                <a:gridCol w="923925">
                  <a:extLst>
                    <a:ext uri="{9D8B030D-6E8A-4147-A177-3AD203B41FA5}">
                      <a16:colId xmlns:a16="http://schemas.microsoft.com/office/drawing/2014/main" val="3180519964"/>
                    </a:ext>
                  </a:extLst>
                </a:gridCol>
                <a:gridCol w="208280">
                  <a:extLst>
                    <a:ext uri="{9D8B030D-6E8A-4147-A177-3AD203B41FA5}">
                      <a16:colId xmlns:a16="http://schemas.microsoft.com/office/drawing/2014/main" val="1855504764"/>
                    </a:ext>
                  </a:extLst>
                </a:gridCol>
                <a:gridCol w="208280">
                  <a:extLst>
                    <a:ext uri="{9D8B030D-6E8A-4147-A177-3AD203B41FA5}">
                      <a16:colId xmlns:a16="http://schemas.microsoft.com/office/drawing/2014/main" val="914118946"/>
                    </a:ext>
                  </a:extLst>
                </a:gridCol>
                <a:gridCol w="208280">
                  <a:extLst>
                    <a:ext uri="{9D8B030D-6E8A-4147-A177-3AD203B41FA5}">
                      <a16:colId xmlns:a16="http://schemas.microsoft.com/office/drawing/2014/main" val="3259112831"/>
                    </a:ext>
                  </a:extLst>
                </a:gridCol>
                <a:gridCol w="208280">
                  <a:extLst>
                    <a:ext uri="{9D8B030D-6E8A-4147-A177-3AD203B41FA5}">
                      <a16:colId xmlns:a16="http://schemas.microsoft.com/office/drawing/2014/main" val="2862222822"/>
                    </a:ext>
                  </a:extLst>
                </a:gridCol>
                <a:gridCol w="208280">
                  <a:extLst>
                    <a:ext uri="{9D8B030D-6E8A-4147-A177-3AD203B41FA5}">
                      <a16:colId xmlns:a16="http://schemas.microsoft.com/office/drawing/2014/main" val="1829725942"/>
                    </a:ext>
                  </a:extLst>
                </a:gridCol>
                <a:gridCol w="208280">
                  <a:extLst>
                    <a:ext uri="{9D8B030D-6E8A-4147-A177-3AD203B41FA5}">
                      <a16:colId xmlns:a16="http://schemas.microsoft.com/office/drawing/2014/main" val="3546986142"/>
                    </a:ext>
                  </a:extLst>
                </a:gridCol>
                <a:gridCol w="208280">
                  <a:extLst>
                    <a:ext uri="{9D8B030D-6E8A-4147-A177-3AD203B41FA5}">
                      <a16:colId xmlns:a16="http://schemas.microsoft.com/office/drawing/2014/main" val="906831326"/>
                    </a:ext>
                  </a:extLst>
                </a:gridCol>
                <a:gridCol w="208280">
                  <a:extLst>
                    <a:ext uri="{9D8B030D-6E8A-4147-A177-3AD203B41FA5}">
                      <a16:colId xmlns:a16="http://schemas.microsoft.com/office/drawing/2014/main" val="1062017160"/>
                    </a:ext>
                  </a:extLst>
                </a:gridCol>
                <a:gridCol w="208280">
                  <a:extLst>
                    <a:ext uri="{9D8B030D-6E8A-4147-A177-3AD203B41FA5}">
                      <a16:colId xmlns:a16="http://schemas.microsoft.com/office/drawing/2014/main" val="3835477104"/>
                    </a:ext>
                  </a:extLst>
                </a:gridCol>
                <a:gridCol w="208280">
                  <a:extLst>
                    <a:ext uri="{9D8B030D-6E8A-4147-A177-3AD203B41FA5}">
                      <a16:colId xmlns:a16="http://schemas.microsoft.com/office/drawing/2014/main" val="2251300095"/>
                    </a:ext>
                  </a:extLst>
                </a:gridCol>
                <a:gridCol w="208280">
                  <a:extLst>
                    <a:ext uri="{9D8B030D-6E8A-4147-A177-3AD203B41FA5}">
                      <a16:colId xmlns:a16="http://schemas.microsoft.com/office/drawing/2014/main" val="60139876"/>
                    </a:ext>
                  </a:extLst>
                </a:gridCol>
                <a:gridCol w="208280">
                  <a:extLst>
                    <a:ext uri="{9D8B030D-6E8A-4147-A177-3AD203B41FA5}">
                      <a16:colId xmlns:a16="http://schemas.microsoft.com/office/drawing/2014/main" val="2610889168"/>
                    </a:ext>
                  </a:extLst>
                </a:gridCol>
                <a:gridCol w="208280">
                  <a:extLst>
                    <a:ext uri="{9D8B030D-6E8A-4147-A177-3AD203B41FA5}">
                      <a16:colId xmlns:a16="http://schemas.microsoft.com/office/drawing/2014/main" val="3195144134"/>
                    </a:ext>
                  </a:extLst>
                </a:gridCol>
                <a:gridCol w="208280">
                  <a:extLst>
                    <a:ext uri="{9D8B030D-6E8A-4147-A177-3AD203B41FA5}">
                      <a16:colId xmlns:a16="http://schemas.microsoft.com/office/drawing/2014/main" val="919993666"/>
                    </a:ext>
                  </a:extLst>
                </a:gridCol>
                <a:gridCol w="208280">
                  <a:extLst>
                    <a:ext uri="{9D8B030D-6E8A-4147-A177-3AD203B41FA5}">
                      <a16:colId xmlns:a16="http://schemas.microsoft.com/office/drawing/2014/main" val="1021123287"/>
                    </a:ext>
                  </a:extLst>
                </a:gridCol>
                <a:gridCol w="208280">
                  <a:extLst>
                    <a:ext uri="{9D8B030D-6E8A-4147-A177-3AD203B41FA5}">
                      <a16:colId xmlns:a16="http://schemas.microsoft.com/office/drawing/2014/main" val="3230512490"/>
                    </a:ext>
                  </a:extLst>
                </a:gridCol>
                <a:gridCol w="208280">
                  <a:extLst>
                    <a:ext uri="{9D8B030D-6E8A-4147-A177-3AD203B41FA5}">
                      <a16:colId xmlns:a16="http://schemas.microsoft.com/office/drawing/2014/main" val="159310719"/>
                    </a:ext>
                  </a:extLst>
                </a:gridCol>
                <a:gridCol w="208280">
                  <a:extLst>
                    <a:ext uri="{9D8B030D-6E8A-4147-A177-3AD203B41FA5}">
                      <a16:colId xmlns:a16="http://schemas.microsoft.com/office/drawing/2014/main" val="2818831296"/>
                    </a:ext>
                  </a:extLst>
                </a:gridCol>
                <a:gridCol w="208280">
                  <a:extLst>
                    <a:ext uri="{9D8B030D-6E8A-4147-A177-3AD203B41FA5}">
                      <a16:colId xmlns:a16="http://schemas.microsoft.com/office/drawing/2014/main" val="3033477512"/>
                    </a:ext>
                  </a:extLst>
                </a:gridCol>
                <a:gridCol w="208280">
                  <a:extLst>
                    <a:ext uri="{9D8B030D-6E8A-4147-A177-3AD203B41FA5}">
                      <a16:colId xmlns:a16="http://schemas.microsoft.com/office/drawing/2014/main" val="1310030338"/>
                    </a:ext>
                  </a:extLst>
                </a:gridCol>
                <a:gridCol w="208280">
                  <a:extLst>
                    <a:ext uri="{9D8B030D-6E8A-4147-A177-3AD203B41FA5}">
                      <a16:colId xmlns:a16="http://schemas.microsoft.com/office/drawing/2014/main" val="988232067"/>
                    </a:ext>
                  </a:extLst>
                </a:gridCol>
                <a:gridCol w="208280">
                  <a:extLst>
                    <a:ext uri="{9D8B030D-6E8A-4147-A177-3AD203B41FA5}">
                      <a16:colId xmlns:a16="http://schemas.microsoft.com/office/drawing/2014/main" val="3209115348"/>
                    </a:ext>
                  </a:extLst>
                </a:gridCol>
                <a:gridCol w="208280">
                  <a:extLst>
                    <a:ext uri="{9D8B030D-6E8A-4147-A177-3AD203B41FA5}">
                      <a16:colId xmlns:a16="http://schemas.microsoft.com/office/drawing/2014/main" val="664117881"/>
                    </a:ext>
                  </a:extLst>
                </a:gridCol>
                <a:gridCol w="208280">
                  <a:extLst>
                    <a:ext uri="{9D8B030D-6E8A-4147-A177-3AD203B41FA5}">
                      <a16:colId xmlns:a16="http://schemas.microsoft.com/office/drawing/2014/main" val="2931567929"/>
                    </a:ext>
                  </a:extLst>
                </a:gridCol>
                <a:gridCol w="208280">
                  <a:extLst>
                    <a:ext uri="{9D8B030D-6E8A-4147-A177-3AD203B41FA5}">
                      <a16:colId xmlns:a16="http://schemas.microsoft.com/office/drawing/2014/main" val="1428969799"/>
                    </a:ext>
                  </a:extLst>
                </a:gridCol>
                <a:gridCol w="208280">
                  <a:extLst>
                    <a:ext uri="{9D8B030D-6E8A-4147-A177-3AD203B41FA5}">
                      <a16:colId xmlns:a16="http://schemas.microsoft.com/office/drawing/2014/main" val="3177741782"/>
                    </a:ext>
                  </a:extLst>
                </a:gridCol>
                <a:gridCol w="208280">
                  <a:extLst>
                    <a:ext uri="{9D8B030D-6E8A-4147-A177-3AD203B41FA5}">
                      <a16:colId xmlns:a16="http://schemas.microsoft.com/office/drawing/2014/main" val="1831876812"/>
                    </a:ext>
                  </a:extLst>
                </a:gridCol>
                <a:gridCol w="208280">
                  <a:extLst>
                    <a:ext uri="{9D8B030D-6E8A-4147-A177-3AD203B41FA5}">
                      <a16:colId xmlns:a16="http://schemas.microsoft.com/office/drawing/2014/main" val="2613322490"/>
                    </a:ext>
                  </a:extLst>
                </a:gridCol>
                <a:gridCol w="208280">
                  <a:extLst>
                    <a:ext uri="{9D8B030D-6E8A-4147-A177-3AD203B41FA5}">
                      <a16:colId xmlns:a16="http://schemas.microsoft.com/office/drawing/2014/main" val="319730988"/>
                    </a:ext>
                  </a:extLst>
                </a:gridCol>
                <a:gridCol w="208280">
                  <a:extLst>
                    <a:ext uri="{9D8B030D-6E8A-4147-A177-3AD203B41FA5}">
                      <a16:colId xmlns:a16="http://schemas.microsoft.com/office/drawing/2014/main" val="965641384"/>
                    </a:ext>
                  </a:extLst>
                </a:gridCol>
                <a:gridCol w="208280">
                  <a:extLst>
                    <a:ext uri="{9D8B030D-6E8A-4147-A177-3AD203B41FA5}">
                      <a16:colId xmlns:a16="http://schemas.microsoft.com/office/drawing/2014/main" val="3984287359"/>
                    </a:ext>
                  </a:extLst>
                </a:gridCol>
                <a:gridCol w="208280">
                  <a:extLst>
                    <a:ext uri="{9D8B030D-6E8A-4147-A177-3AD203B41FA5}">
                      <a16:colId xmlns:a16="http://schemas.microsoft.com/office/drawing/2014/main" val="2909830558"/>
                    </a:ext>
                  </a:extLst>
                </a:gridCol>
                <a:gridCol w="208280">
                  <a:extLst>
                    <a:ext uri="{9D8B030D-6E8A-4147-A177-3AD203B41FA5}">
                      <a16:colId xmlns:a16="http://schemas.microsoft.com/office/drawing/2014/main" val="963113254"/>
                    </a:ext>
                  </a:extLst>
                </a:gridCol>
                <a:gridCol w="208280">
                  <a:extLst>
                    <a:ext uri="{9D8B030D-6E8A-4147-A177-3AD203B41FA5}">
                      <a16:colId xmlns:a16="http://schemas.microsoft.com/office/drawing/2014/main" val="1029178507"/>
                    </a:ext>
                  </a:extLst>
                </a:gridCol>
                <a:gridCol w="208280">
                  <a:extLst>
                    <a:ext uri="{9D8B030D-6E8A-4147-A177-3AD203B41FA5}">
                      <a16:colId xmlns:a16="http://schemas.microsoft.com/office/drawing/2014/main" val="3846893953"/>
                    </a:ext>
                  </a:extLst>
                </a:gridCol>
                <a:gridCol w="208280">
                  <a:extLst>
                    <a:ext uri="{9D8B030D-6E8A-4147-A177-3AD203B41FA5}">
                      <a16:colId xmlns:a16="http://schemas.microsoft.com/office/drawing/2014/main" val="1744025981"/>
                    </a:ext>
                  </a:extLst>
                </a:gridCol>
                <a:gridCol w="208280">
                  <a:extLst>
                    <a:ext uri="{9D8B030D-6E8A-4147-A177-3AD203B41FA5}">
                      <a16:colId xmlns:a16="http://schemas.microsoft.com/office/drawing/2014/main" val="2393757666"/>
                    </a:ext>
                  </a:extLst>
                </a:gridCol>
                <a:gridCol w="208280">
                  <a:extLst>
                    <a:ext uri="{9D8B030D-6E8A-4147-A177-3AD203B41FA5}">
                      <a16:colId xmlns:a16="http://schemas.microsoft.com/office/drawing/2014/main" val="928604198"/>
                    </a:ext>
                  </a:extLst>
                </a:gridCol>
                <a:gridCol w="208280">
                  <a:extLst>
                    <a:ext uri="{9D8B030D-6E8A-4147-A177-3AD203B41FA5}">
                      <a16:colId xmlns:a16="http://schemas.microsoft.com/office/drawing/2014/main" val="3653444432"/>
                    </a:ext>
                  </a:extLst>
                </a:gridCol>
                <a:gridCol w="208280">
                  <a:extLst>
                    <a:ext uri="{9D8B030D-6E8A-4147-A177-3AD203B41FA5}">
                      <a16:colId xmlns:a16="http://schemas.microsoft.com/office/drawing/2014/main" val="1499355405"/>
                    </a:ext>
                  </a:extLst>
                </a:gridCol>
              </a:tblGrid>
              <a:tr h="0">
                <a:tc>
                  <a:txBody>
                    <a:bodyPr/>
                    <a:lstStyle/>
                    <a:p>
                      <a:pPr algn="l" fontAlgn="b"/>
                      <a:r>
                        <a:rPr lang="en-US" sz="600" b="1" i="0" u="none" strike="noStrike" dirty="0" smtClean="0">
                          <a:solidFill>
                            <a:schemeClr val="bg1"/>
                          </a:solidFill>
                          <a:effectLst/>
                          <a:latin typeface="Arial" panose="020B0604020202020204" pitchFamily="34" charset="0"/>
                        </a:rPr>
                        <a:t>Category</a:t>
                      </a:r>
                      <a:endParaRPr lang="en-US" sz="6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1979</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1980</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1981</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1982</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1983</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1984</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1985</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1986</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1987</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1988</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1989</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1990</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1991</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1992</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1993</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1994</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1995</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1996</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1997</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1998</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1999</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2000</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2001</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2002</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2003</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2004</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2005</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2006</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2007</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2008</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2009</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2010</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2011</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2012</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2013</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2014</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2015</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2016</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2017</a:t>
                      </a:r>
                    </a:p>
                  </a:txBody>
                  <a:tcPr marL="9525" marR="9525" marT="9525" marB="0" anchor="b"/>
                </a:tc>
                <a:tc>
                  <a:txBody>
                    <a:bodyPr/>
                    <a:lstStyle/>
                    <a:p>
                      <a:pPr algn="r" fontAlgn="b"/>
                      <a:r>
                        <a:rPr lang="en-US" sz="600" b="1" i="0" u="none" strike="noStrike" dirty="0">
                          <a:solidFill>
                            <a:schemeClr val="bg1"/>
                          </a:solidFill>
                          <a:effectLst/>
                          <a:latin typeface="Arial" panose="020B0604020202020204" pitchFamily="34" charset="0"/>
                        </a:rPr>
                        <a:t>2018</a:t>
                      </a:r>
                    </a:p>
                  </a:txBody>
                  <a:tcPr marL="9525" marR="9525" marT="9525" marB="0" anchor="b"/>
                </a:tc>
                <a:extLst>
                  <a:ext uri="{0D108BD9-81ED-4DB2-BD59-A6C34878D82A}">
                    <a16:rowId xmlns:a16="http://schemas.microsoft.com/office/drawing/2014/main" val="1021731258"/>
                  </a:ext>
                </a:extLst>
              </a:tr>
              <a:tr h="0">
                <a:tc>
                  <a:txBody>
                    <a:bodyPr/>
                    <a:lstStyle/>
                    <a:p>
                      <a:pPr algn="l" fontAlgn="b"/>
                      <a:r>
                        <a:rPr lang="en-US" sz="600" b="1" i="0" u="none" strike="noStrike" dirty="0">
                          <a:solidFill>
                            <a:schemeClr val="bg1"/>
                          </a:solidFill>
                          <a:effectLst/>
                          <a:latin typeface="Arial" panose="020B0604020202020204" pitchFamily="34" charset="0"/>
                        </a:rPr>
                        <a:t>Southeast Asia</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3817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6457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3296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1783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1477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1644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1551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1872</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2066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2600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2384</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1792</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1923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2549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2070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1797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1249</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638</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109</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136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137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111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57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44</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3458</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1933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469</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705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726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583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1082</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1243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995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1005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947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884</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836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304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359</a:t>
                      </a:r>
                    </a:p>
                  </a:txBody>
                  <a:tcPr marL="9525" marR="9525" marT="9525" marB="0" anchor="b"/>
                </a:tc>
                <a:extLst>
                  <a:ext uri="{0D108BD9-81ED-4DB2-BD59-A6C34878D82A}">
                    <a16:rowId xmlns:a16="http://schemas.microsoft.com/office/drawing/2014/main" val="1759844531"/>
                  </a:ext>
                </a:extLst>
              </a:tr>
              <a:tr h="0">
                <a:tc>
                  <a:txBody>
                    <a:bodyPr/>
                    <a:lstStyle/>
                    <a:p>
                      <a:pPr algn="l" fontAlgn="b"/>
                      <a:r>
                        <a:rPr lang="en-US" sz="600" b="1" i="0" u="none" strike="noStrike" dirty="0">
                          <a:solidFill>
                            <a:schemeClr val="bg1"/>
                          </a:solidFill>
                          <a:effectLst/>
                          <a:latin typeface="Arial" panose="020B0604020202020204" pitchFamily="34" charset="0"/>
                        </a:rPr>
                        <a:t>Sub-Saharan Africa</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64</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73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68</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91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115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312</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176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496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663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427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664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2930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3198</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2159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556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2046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3589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3203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4764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1981</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350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424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921</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533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1036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953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1269</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1150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1911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678</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293</a:t>
                      </a:r>
                    </a:p>
                  </a:txBody>
                  <a:tcPr marL="9525" marR="9525" marT="9525" marB="0" anchor="b"/>
                </a:tc>
                <a:extLst>
                  <a:ext uri="{0D108BD9-81ED-4DB2-BD59-A6C34878D82A}">
                    <a16:rowId xmlns:a16="http://schemas.microsoft.com/office/drawing/2014/main" val="311481940"/>
                  </a:ext>
                </a:extLst>
              </a:tr>
              <a:tr h="0">
                <a:tc>
                  <a:txBody>
                    <a:bodyPr/>
                    <a:lstStyle/>
                    <a:p>
                      <a:pPr algn="l" fontAlgn="b"/>
                      <a:r>
                        <a:rPr lang="en-US" sz="600" b="1" i="0" u="none" strike="noStrike" dirty="0">
                          <a:solidFill>
                            <a:schemeClr val="bg1"/>
                          </a:solidFill>
                          <a:effectLst/>
                          <a:latin typeface="Arial" panose="020B0604020202020204" pitchFamily="34" charset="0"/>
                        </a:rPr>
                        <a:t>Eastern Europe</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203</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117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105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55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45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110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756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511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622</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810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644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750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764</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851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841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970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485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330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235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59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15</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extLst>
                  <a:ext uri="{0D108BD9-81ED-4DB2-BD59-A6C34878D82A}">
                    <a16:rowId xmlns:a16="http://schemas.microsoft.com/office/drawing/2014/main" val="3907335604"/>
                  </a:ext>
                </a:extLst>
              </a:tr>
              <a:tr h="0">
                <a:tc>
                  <a:txBody>
                    <a:bodyPr/>
                    <a:lstStyle/>
                    <a:p>
                      <a:pPr algn="l" fontAlgn="b"/>
                      <a:r>
                        <a:rPr lang="en-US" sz="600" b="1" i="0" u="none" strike="noStrike" dirty="0" smtClean="0">
                          <a:solidFill>
                            <a:schemeClr val="bg1"/>
                          </a:solidFill>
                          <a:effectLst/>
                          <a:latin typeface="Arial" panose="020B0604020202020204" pitchFamily="34" charset="0"/>
                        </a:rPr>
                        <a:t>Former Soviet Union</a:t>
                      </a:r>
                      <a:endParaRPr lang="en-US" sz="6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354</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335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292</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331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251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294</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178</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112</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167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126</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39</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41</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44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8</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45</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58</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177</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32</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88</a:t>
                      </a:r>
                    </a:p>
                  </a:txBody>
                  <a:tcPr marL="9525" marR="9525" marT="9525" marB="0" anchor="b"/>
                </a:tc>
                <a:extLst>
                  <a:ext uri="{0D108BD9-81ED-4DB2-BD59-A6C34878D82A}">
                    <a16:rowId xmlns:a16="http://schemas.microsoft.com/office/drawing/2014/main" val="3240488154"/>
                  </a:ext>
                </a:extLst>
              </a:tr>
              <a:tr h="0">
                <a:tc>
                  <a:txBody>
                    <a:bodyPr/>
                    <a:lstStyle/>
                    <a:p>
                      <a:pPr algn="l" fontAlgn="b"/>
                      <a:r>
                        <a:rPr lang="en-US" sz="600" b="1" i="0" u="none" strike="noStrike" dirty="0">
                          <a:solidFill>
                            <a:schemeClr val="bg1"/>
                          </a:solidFill>
                          <a:effectLst/>
                          <a:latin typeface="Arial" panose="020B0604020202020204" pitchFamily="34" charset="0"/>
                        </a:rPr>
                        <a:t>Middle East/North Africa</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119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235</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48</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175</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162</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200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149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229</a:t>
                      </a:r>
                    </a:p>
                  </a:txBody>
                  <a:tcPr marL="9525" marR="9525" marT="9525" marB="0" anchor="b"/>
                </a:tc>
                <a:tc>
                  <a:txBody>
                    <a:bodyPr/>
                    <a:lstStyle/>
                    <a:p>
                      <a:pPr algn="r" fontAlgn="b"/>
                      <a:r>
                        <a:rPr lang="en-US" sz="600" b="0" i="0" u="none" strike="noStrike">
                          <a:solidFill>
                            <a:schemeClr val="bg1"/>
                          </a:solidFill>
                          <a:effectLst/>
                          <a:latin typeface="Arial" panose="020B0604020202020204" pitchFamily="34" charset="0"/>
                        </a:rPr>
                        <a:t>76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12</a:t>
                      </a:r>
                    </a:p>
                  </a:txBody>
                  <a:tcPr marL="9525" marR="9525" marT="9525" marB="0" anchor="b"/>
                </a:tc>
                <a:extLst>
                  <a:ext uri="{0D108BD9-81ED-4DB2-BD59-A6C34878D82A}">
                    <a16:rowId xmlns:a16="http://schemas.microsoft.com/office/drawing/2014/main" val="3154969038"/>
                  </a:ext>
                </a:extLst>
              </a:tr>
              <a:tr h="0">
                <a:tc>
                  <a:txBody>
                    <a:bodyPr/>
                    <a:lstStyle/>
                    <a:p>
                      <a:pPr algn="l" fontAlgn="b"/>
                      <a:r>
                        <a:rPr lang="en-US" sz="600" b="1" i="0" u="none" strike="noStrike" dirty="0">
                          <a:solidFill>
                            <a:schemeClr val="bg1"/>
                          </a:solidFill>
                          <a:effectLst/>
                          <a:latin typeface="Arial" panose="020B0604020202020204" pitchFamily="34" charset="0"/>
                        </a:rPr>
                        <a:t>Other</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22</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64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55</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41</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42</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106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57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63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18</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35</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30</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12</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11</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7</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14</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43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26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9</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12</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6</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51</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13</a:t>
                      </a:r>
                    </a:p>
                  </a:txBody>
                  <a:tcPr marL="9525" marR="9525" marT="9525" marB="0" anchor="b"/>
                </a:tc>
                <a:tc>
                  <a:txBody>
                    <a:bodyPr/>
                    <a:lstStyle/>
                    <a:p>
                      <a:pPr algn="r" fontAlgn="b"/>
                      <a:r>
                        <a:rPr lang="en-US" sz="600" b="0" i="0" u="none" strike="noStrike" dirty="0">
                          <a:solidFill>
                            <a:schemeClr val="bg1"/>
                          </a:solidFill>
                          <a:effectLst/>
                          <a:latin typeface="Arial" panose="020B0604020202020204" pitchFamily="34" charset="0"/>
                        </a:rPr>
                        <a:t>66</a:t>
                      </a:r>
                    </a:p>
                  </a:txBody>
                  <a:tcPr marL="9525" marR="9525" marT="9525" marB="0" anchor="b"/>
                </a:tc>
                <a:extLst>
                  <a:ext uri="{0D108BD9-81ED-4DB2-BD59-A6C34878D82A}">
                    <a16:rowId xmlns:a16="http://schemas.microsoft.com/office/drawing/2014/main" val="195176730"/>
                  </a:ext>
                </a:extLst>
              </a:tr>
            </a:tbl>
          </a:graphicData>
        </a:graphic>
      </p:graphicFrame>
      <p:sp>
        <p:nvSpPr>
          <p:cNvPr id="2" name="Slide Number Placeholder 1"/>
          <p:cNvSpPr>
            <a:spLocks noGrp="1"/>
          </p:cNvSpPr>
          <p:nvPr>
            <p:ph type="sldNum" sz="quarter" idx="12"/>
          </p:nvPr>
        </p:nvSpPr>
        <p:spPr/>
        <p:txBody>
          <a:bodyPr/>
          <a:lstStyle/>
          <a:p>
            <a:fld id="{C77968C3-7B7E-411D-B105-08F43D0B3F8A}" type="slidenum">
              <a:rPr lang="en-US" smtClean="0"/>
              <a:t>2</a:t>
            </a:fld>
            <a:endParaRPr lang="en-US"/>
          </a:p>
        </p:txBody>
      </p:sp>
    </p:spTree>
    <p:extLst>
      <p:ext uri="{BB962C8B-B14F-4D97-AF65-F5344CB8AC3E}">
        <p14:creationId xmlns:p14="http://schemas.microsoft.com/office/powerpoint/2010/main" val="3386014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3899" y="313773"/>
            <a:ext cx="10744200" cy="1143000"/>
          </a:xfrm>
        </p:spPr>
        <p:txBody>
          <a:bodyPr>
            <a:normAutofit/>
          </a:bodyPr>
          <a:lstStyle/>
          <a:p>
            <a:r>
              <a:rPr lang="en-US" sz="3200" dirty="0" smtClean="0"/>
              <a:t>Primary Refugee Arrivals to Minnesota by Month</a:t>
            </a:r>
            <a:br>
              <a:rPr lang="en-US" sz="3200" dirty="0" smtClean="0"/>
            </a:br>
            <a:r>
              <a:rPr lang="en-US" sz="3200" dirty="0" smtClean="0"/>
              <a:t>2014-2018</a:t>
            </a:r>
            <a:endParaRPr lang="en-US" sz="3200" dirty="0"/>
          </a:p>
        </p:txBody>
      </p:sp>
      <p:graphicFrame>
        <p:nvGraphicFramePr>
          <p:cNvPr id="10" name="Content Placeholder 9"/>
          <p:cNvGraphicFramePr>
            <a:graphicFrameLocks noGrp="1"/>
          </p:cNvGraphicFramePr>
          <p:nvPr>
            <p:ph sz="half" idx="13"/>
            <p:extLst>
              <p:ext uri="{D42A27DB-BD31-4B8C-83A1-F6EECF244321}">
                <p14:modId xmlns:p14="http://schemas.microsoft.com/office/powerpoint/2010/main" val="1317184981"/>
              </p:ext>
            </p:extLst>
          </p:nvPr>
        </p:nvGraphicFramePr>
        <p:xfrm>
          <a:off x="215900" y="4062053"/>
          <a:ext cx="2565400" cy="2575560"/>
        </p:xfrm>
        <a:graphic>
          <a:graphicData uri="http://schemas.openxmlformats.org/drawingml/2006/table">
            <a:tbl>
              <a:tblPr firstRow="1" bandRow="1">
                <a:tableStyleId>{2D5ABB26-0587-4C30-8999-92F81FD0307C}</a:tableStyleId>
              </a:tblPr>
              <a:tblGrid>
                <a:gridCol w="622300">
                  <a:extLst>
                    <a:ext uri="{9D8B030D-6E8A-4147-A177-3AD203B41FA5}">
                      <a16:colId xmlns:a16="http://schemas.microsoft.com/office/drawing/2014/main" val="4168548914"/>
                    </a:ext>
                  </a:extLst>
                </a:gridCol>
                <a:gridCol w="393700">
                  <a:extLst>
                    <a:ext uri="{9D8B030D-6E8A-4147-A177-3AD203B41FA5}">
                      <a16:colId xmlns:a16="http://schemas.microsoft.com/office/drawing/2014/main" val="3847993920"/>
                    </a:ext>
                  </a:extLst>
                </a:gridCol>
                <a:gridCol w="381000">
                  <a:extLst>
                    <a:ext uri="{9D8B030D-6E8A-4147-A177-3AD203B41FA5}">
                      <a16:colId xmlns:a16="http://schemas.microsoft.com/office/drawing/2014/main" val="3713456425"/>
                    </a:ext>
                  </a:extLst>
                </a:gridCol>
                <a:gridCol w="393700">
                  <a:extLst>
                    <a:ext uri="{9D8B030D-6E8A-4147-A177-3AD203B41FA5}">
                      <a16:colId xmlns:a16="http://schemas.microsoft.com/office/drawing/2014/main" val="2078401842"/>
                    </a:ext>
                  </a:extLst>
                </a:gridCol>
                <a:gridCol w="406400">
                  <a:extLst>
                    <a:ext uri="{9D8B030D-6E8A-4147-A177-3AD203B41FA5}">
                      <a16:colId xmlns:a16="http://schemas.microsoft.com/office/drawing/2014/main" val="3639203172"/>
                    </a:ext>
                  </a:extLst>
                </a:gridCol>
                <a:gridCol w="368300">
                  <a:extLst>
                    <a:ext uri="{9D8B030D-6E8A-4147-A177-3AD203B41FA5}">
                      <a16:colId xmlns:a16="http://schemas.microsoft.com/office/drawing/2014/main" val="1561931214"/>
                    </a:ext>
                  </a:extLst>
                </a:gridCol>
              </a:tblGrid>
              <a:tr h="180731">
                <a:tc>
                  <a:txBody>
                    <a:bodyPr/>
                    <a:lstStyle/>
                    <a:p>
                      <a:r>
                        <a:rPr lang="en-US" sz="700" dirty="0" smtClean="0">
                          <a:solidFill>
                            <a:schemeClr val="bg1"/>
                          </a:solidFill>
                        </a:rPr>
                        <a:t>Category</a:t>
                      </a:r>
                      <a:endParaRPr lang="en-US" sz="700" dirty="0">
                        <a:solidFill>
                          <a:schemeClr val="bg1"/>
                        </a:solidFill>
                      </a:endParaRPr>
                    </a:p>
                  </a:txBody>
                  <a:tcPr/>
                </a:tc>
                <a:tc>
                  <a:txBody>
                    <a:bodyPr/>
                    <a:lstStyle/>
                    <a:p>
                      <a:r>
                        <a:rPr lang="en-US" sz="700" dirty="0" smtClean="0">
                          <a:solidFill>
                            <a:schemeClr val="bg1"/>
                          </a:solidFill>
                        </a:rPr>
                        <a:t>2014</a:t>
                      </a:r>
                      <a:endParaRPr lang="en-US" sz="700" dirty="0">
                        <a:solidFill>
                          <a:schemeClr val="bg1"/>
                        </a:solidFill>
                      </a:endParaRPr>
                    </a:p>
                  </a:txBody>
                  <a:tcPr/>
                </a:tc>
                <a:tc>
                  <a:txBody>
                    <a:bodyPr/>
                    <a:lstStyle/>
                    <a:p>
                      <a:r>
                        <a:rPr lang="en-US" sz="700" dirty="0" smtClean="0">
                          <a:solidFill>
                            <a:schemeClr val="bg1"/>
                          </a:solidFill>
                        </a:rPr>
                        <a:t>2015</a:t>
                      </a:r>
                      <a:endParaRPr lang="en-US" sz="700" dirty="0">
                        <a:solidFill>
                          <a:schemeClr val="bg1"/>
                        </a:solidFill>
                      </a:endParaRPr>
                    </a:p>
                  </a:txBody>
                  <a:tcPr/>
                </a:tc>
                <a:tc>
                  <a:txBody>
                    <a:bodyPr/>
                    <a:lstStyle/>
                    <a:p>
                      <a:r>
                        <a:rPr lang="en-US" sz="700" dirty="0" smtClean="0">
                          <a:solidFill>
                            <a:schemeClr val="bg1"/>
                          </a:solidFill>
                        </a:rPr>
                        <a:t>2016</a:t>
                      </a:r>
                      <a:endParaRPr lang="en-US" sz="700" dirty="0">
                        <a:solidFill>
                          <a:schemeClr val="bg1"/>
                        </a:solidFill>
                      </a:endParaRPr>
                    </a:p>
                  </a:txBody>
                  <a:tcPr/>
                </a:tc>
                <a:tc>
                  <a:txBody>
                    <a:bodyPr/>
                    <a:lstStyle/>
                    <a:p>
                      <a:r>
                        <a:rPr lang="en-US" sz="700" dirty="0" smtClean="0">
                          <a:solidFill>
                            <a:schemeClr val="bg1"/>
                          </a:solidFill>
                        </a:rPr>
                        <a:t>2017</a:t>
                      </a:r>
                      <a:endParaRPr lang="en-US" sz="700" dirty="0">
                        <a:solidFill>
                          <a:schemeClr val="bg1"/>
                        </a:solidFill>
                      </a:endParaRPr>
                    </a:p>
                  </a:txBody>
                  <a:tcPr/>
                </a:tc>
                <a:tc>
                  <a:txBody>
                    <a:bodyPr/>
                    <a:lstStyle/>
                    <a:p>
                      <a:r>
                        <a:rPr lang="en-US" sz="700" dirty="0" smtClean="0">
                          <a:solidFill>
                            <a:schemeClr val="bg1"/>
                          </a:solidFill>
                        </a:rPr>
                        <a:t>2018</a:t>
                      </a:r>
                      <a:endParaRPr lang="en-US" sz="700" dirty="0">
                        <a:solidFill>
                          <a:schemeClr val="bg1"/>
                        </a:solidFill>
                      </a:endParaRPr>
                    </a:p>
                  </a:txBody>
                  <a:tcPr/>
                </a:tc>
                <a:extLst>
                  <a:ext uri="{0D108BD9-81ED-4DB2-BD59-A6C34878D82A}">
                    <a16:rowId xmlns:a16="http://schemas.microsoft.com/office/drawing/2014/main" val="3323055616"/>
                  </a:ext>
                </a:extLst>
              </a:tr>
              <a:tr h="180731">
                <a:tc>
                  <a:txBody>
                    <a:bodyPr/>
                    <a:lstStyle/>
                    <a:p>
                      <a:r>
                        <a:rPr lang="en-US" sz="700" dirty="0" smtClean="0">
                          <a:solidFill>
                            <a:schemeClr val="bg1"/>
                          </a:solidFill>
                        </a:rPr>
                        <a:t>January</a:t>
                      </a:r>
                      <a:endParaRPr lang="en-US" sz="700" dirty="0">
                        <a:solidFill>
                          <a:schemeClr val="bg1"/>
                        </a:solidFill>
                      </a:endParaRPr>
                    </a:p>
                  </a:txBody>
                  <a:tcPr/>
                </a:tc>
                <a:tc>
                  <a:txBody>
                    <a:bodyPr/>
                    <a:lstStyle/>
                    <a:p>
                      <a:r>
                        <a:rPr lang="en-US" sz="700" dirty="0" smtClean="0">
                          <a:solidFill>
                            <a:schemeClr val="bg1"/>
                          </a:solidFill>
                        </a:rPr>
                        <a:t>151</a:t>
                      </a:r>
                      <a:endParaRPr lang="en-US" sz="700" dirty="0">
                        <a:solidFill>
                          <a:schemeClr val="bg1"/>
                        </a:solidFill>
                      </a:endParaRPr>
                    </a:p>
                  </a:txBody>
                  <a:tcPr/>
                </a:tc>
                <a:tc>
                  <a:txBody>
                    <a:bodyPr/>
                    <a:lstStyle/>
                    <a:p>
                      <a:r>
                        <a:rPr lang="en-US" sz="700" dirty="0" smtClean="0">
                          <a:solidFill>
                            <a:schemeClr val="bg1"/>
                          </a:solidFill>
                        </a:rPr>
                        <a:t>159</a:t>
                      </a:r>
                      <a:endParaRPr lang="en-US" sz="700" dirty="0">
                        <a:solidFill>
                          <a:schemeClr val="bg1"/>
                        </a:solidFill>
                      </a:endParaRPr>
                    </a:p>
                  </a:txBody>
                  <a:tcPr/>
                </a:tc>
                <a:tc>
                  <a:txBody>
                    <a:bodyPr/>
                    <a:lstStyle/>
                    <a:p>
                      <a:r>
                        <a:rPr lang="en-US" sz="700" dirty="0" smtClean="0">
                          <a:solidFill>
                            <a:schemeClr val="bg1"/>
                          </a:solidFill>
                        </a:rPr>
                        <a:t>98</a:t>
                      </a:r>
                      <a:endParaRPr lang="en-US" sz="700" dirty="0">
                        <a:solidFill>
                          <a:schemeClr val="bg1"/>
                        </a:solidFill>
                      </a:endParaRPr>
                    </a:p>
                  </a:txBody>
                  <a:tcPr/>
                </a:tc>
                <a:tc>
                  <a:txBody>
                    <a:bodyPr/>
                    <a:lstStyle/>
                    <a:p>
                      <a:r>
                        <a:rPr lang="en-US" sz="700" dirty="0" smtClean="0">
                          <a:solidFill>
                            <a:schemeClr val="bg1"/>
                          </a:solidFill>
                        </a:rPr>
                        <a:t>214</a:t>
                      </a:r>
                      <a:endParaRPr lang="en-US" sz="700" dirty="0">
                        <a:solidFill>
                          <a:schemeClr val="bg1"/>
                        </a:solidFill>
                      </a:endParaRPr>
                    </a:p>
                  </a:txBody>
                  <a:tcPr/>
                </a:tc>
                <a:tc>
                  <a:txBody>
                    <a:bodyPr/>
                    <a:lstStyle/>
                    <a:p>
                      <a:r>
                        <a:rPr lang="en-US" sz="700" dirty="0" smtClean="0">
                          <a:solidFill>
                            <a:schemeClr val="bg1"/>
                          </a:solidFill>
                        </a:rPr>
                        <a:t>53</a:t>
                      </a:r>
                      <a:endParaRPr lang="en-US" sz="700" dirty="0">
                        <a:solidFill>
                          <a:schemeClr val="bg1"/>
                        </a:solidFill>
                      </a:endParaRPr>
                    </a:p>
                  </a:txBody>
                  <a:tcPr/>
                </a:tc>
                <a:extLst>
                  <a:ext uri="{0D108BD9-81ED-4DB2-BD59-A6C34878D82A}">
                    <a16:rowId xmlns:a16="http://schemas.microsoft.com/office/drawing/2014/main" val="2411088437"/>
                  </a:ext>
                </a:extLst>
              </a:tr>
              <a:tr h="180731">
                <a:tc>
                  <a:txBody>
                    <a:bodyPr/>
                    <a:lstStyle/>
                    <a:p>
                      <a:r>
                        <a:rPr lang="en-US" sz="700" dirty="0" smtClean="0">
                          <a:solidFill>
                            <a:schemeClr val="bg1"/>
                          </a:solidFill>
                        </a:rPr>
                        <a:t>February</a:t>
                      </a:r>
                      <a:endParaRPr lang="en-US" sz="700" dirty="0">
                        <a:solidFill>
                          <a:schemeClr val="bg1"/>
                        </a:solidFill>
                      </a:endParaRPr>
                    </a:p>
                  </a:txBody>
                  <a:tcPr/>
                </a:tc>
                <a:tc>
                  <a:txBody>
                    <a:bodyPr/>
                    <a:lstStyle/>
                    <a:p>
                      <a:r>
                        <a:rPr lang="en-US" sz="700" dirty="0" smtClean="0">
                          <a:solidFill>
                            <a:schemeClr val="bg1"/>
                          </a:solidFill>
                        </a:rPr>
                        <a:t>165</a:t>
                      </a:r>
                      <a:endParaRPr lang="en-US" sz="700" dirty="0">
                        <a:solidFill>
                          <a:schemeClr val="bg1"/>
                        </a:solidFill>
                      </a:endParaRPr>
                    </a:p>
                  </a:txBody>
                  <a:tcPr/>
                </a:tc>
                <a:tc>
                  <a:txBody>
                    <a:bodyPr/>
                    <a:lstStyle/>
                    <a:p>
                      <a:r>
                        <a:rPr lang="en-US" sz="700" dirty="0" smtClean="0">
                          <a:solidFill>
                            <a:schemeClr val="bg1"/>
                          </a:solidFill>
                        </a:rPr>
                        <a:t>116</a:t>
                      </a:r>
                      <a:endParaRPr lang="en-US" sz="700" dirty="0">
                        <a:solidFill>
                          <a:schemeClr val="bg1"/>
                        </a:solidFill>
                      </a:endParaRPr>
                    </a:p>
                  </a:txBody>
                  <a:tcPr/>
                </a:tc>
                <a:tc>
                  <a:txBody>
                    <a:bodyPr/>
                    <a:lstStyle/>
                    <a:p>
                      <a:r>
                        <a:rPr lang="en-US" sz="700" dirty="0" smtClean="0">
                          <a:solidFill>
                            <a:schemeClr val="bg1"/>
                          </a:solidFill>
                        </a:rPr>
                        <a:t>176</a:t>
                      </a:r>
                      <a:endParaRPr lang="en-US" sz="700" dirty="0">
                        <a:solidFill>
                          <a:schemeClr val="bg1"/>
                        </a:solidFill>
                      </a:endParaRPr>
                    </a:p>
                  </a:txBody>
                  <a:tcPr/>
                </a:tc>
                <a:tc>
                  <a:txBody>
                    <a:bodyPr/>
                    <a:lstStyle/>
                    <a:p>
                      <a:r>
                        <a:rPr lang="en-US" sz="700" dirty="0" smtClean="0">
                          <a:solidFill>
                            <a:schemeClr val="bg1"/>
                          </a:solidFill>
                        </a:rPr>
                        <a:t>159</a:t>
                      </a:r>
                      <a:endParaRPr lang="en-US" sz="700" dirty="0">
                        <a:solidFill>
                          <a:schemeClr val="bg1"/>
                        </a:solidFill>
                      </a:endParaRPr>
                    </a:p>
                  </a:txBody>
                  <a:tcPr/>
                </a:tc>
                <a:tc>
                  <a:txBody>
                    <a:bodyPr/>
                    <a:lstStyle/>
                    <a:p>
                      <a:r>
                        <a:rPr lang="en-US" sz="700" dirty="0" smtClean="0">
                          <a:solidFill>
                            <a:schemeClr val="bg1"/>
                          </a:solidFill>
                        </a:rPr>
                        <a:t>88</a:t>
                      </a:r>
                      <a:endParaRPr lang="en-US" sz="700" dirty="0">
                        <a:solidFill>
                          <a:schemeClr val="bg1"/>
                        </a:solidFill>
                      </a:endParaRPr>
                    </a:p>
                  </a:txBody>
                  <a:tcPr/>
                </a:tc>
                <a:extLst>
                  <a:ext uri="{0D108BD9-81ED-4DB2-BD59-A6C34878D82A}">
                    <a16:rowId xmlns:a16="http://schemas.microsoft.com/office/drawing/2014/main" val="3566342819"/>
                  </a:ext>
                </a:extLst>
              </a:tr>
              <a:tr h="180731">
                <a:tc>
                  <a:txBody>
                    <a:bodyPr/>
                    <a:lstStyle/>
                    <a:p>
                      <a:r>
                        <a:rPr lang="en-US" sz="700" dirty="0" smtClean="0">
                          <a:solidFill>
                            <a:schemeClr val="bg1"/>
                          </a:solidFill>
                        </a:rPr>
                        <a:t>March</a:t>
                      </a:r>
                      <a:endParaRPr lang="en-US" sz="700" dirty="0">
                        <a:solidFill>
                          <a:schemeClr val="bg1"/>
                        </a:solidFill>
                      </a:endParaRPr>
                    </a:p>
                  </a:txBody>
                  <a:tcPr/>
                </a:tc>
                <a:tc>
                  <a:txBody>
                    <a:bodyPr/>
                    <a:lstStyle/>
                    <a:p>
                      <a:r>
                        <a:rPr lang="en-US" sz="700" dirty="0" smtClean="0">
                          <a:solidFill>
                            <a:schemeClr val="bg1"/>
                          </a:solidFill>
                        </a:rPr>
                        <a:t>241</a:t>
                      </a:r>
                      <a:endParaRPr lang="en-US" sz="700" dirty="0">
                        <a:solidFill>
                          <a:schemeClr val="bg1"/>
                        </a:solidFill>
                      </a:endParaRPr>
                    </a:p>
                  </a:txBody>
                  <a:tcPr/>
                </a:tc>
                <a:tc>
                  <a:txBody>
                    <a:bodyPr/>
                    <a:lstStyle/>
                    <a:p>
                      <a:r>
                        <a:rPr lang="en-US" sz="700" dirty="0" smtClean="0">
                          <a:solidFill>
                            <a:schemeClr val="bg1"/>
                          </a:solidFill>
                        </a:rPr>
                        <a:t>159</a:t>
                      </a:r>
                      <a:endParaRPr lang="en-US" sz="700" dirty="0">
                        <a:solidFill>
                          <a:schemeClr val="bg1"/>
                        </a:solidFill>
                      </a:endParaRPr>
                    </a:p>
                  </a:txBody>
                  <a:tcPr/>
                </a:tc>
                <a:tc>
                  <a:txBody>
                    <a:bodyPr/>
                    <a:lstStyle/>
                    <a:p>
                      <a:r>
                        <a:rPr lang="en-US" sz="700" dirty="0" smtClean="0">
                          <a:solidFill>
                            <a:schemeClr val="bg1"/>
                          </a:solidFill>
                        </a:rPr>
                        <a:t>329</a:t>
                      </a:r>
                      <a:endParaRPr lang="en-US" sz="700" dirty="0">
                        <a:solidFill>
                          <a:schemeClr val="bg1"/>
                        </a:solidFill>
                      </a:endParaRPr>
                    </a:p>
                  </a:txBody>
                  <a:tcPr/>
                </a:tc>
                <a:tc>
                  <a:txBody>
                    <a:bodyPr/>
                    <a:lstStyle/>
                    <a:p>
                      <a:r>
                        <a:rPr lang="en-US" sz="700" dirty="0" smtClean="0">
                          <a:solidFill>
                            <a:schemeClr val="bg1"/>
                          </a:solidFill>
                        </a:rPr>
                        <a:t>100</a:t>
                      </a:r>
                      <a:endParaRPr lang="en-US" sz="700" dirty="0">
                        <a:solidFill>
                          <a:schemeClr val="bg1"/>
                        </a:solidFill>
                      </a:endParaRPr>
                    </a:p>
                  </a:txBody>
                  <a:tcPr/>
                </a:tc>
                <a:tc>
                  <a:txBody>
                    <a:bodyPr/>
                    <a:lstStyle/>
                    <a:p>
                      <a:r>
                        <a:rPr lang="en-US" sz="700" dirty="0" smtClean="0">
                          <a:solidFill>
                            <a:schemeClr val="bg1"/>
                          </a:solidFill>
                        </a:rPr>
                        <a:t>156</a:t>
                      </a:r>
                      <a:endParaRPr lang="en-US" sz="700" dirty="0">
                        <a:solidFill>
                          <a:schemeClr val="bg1"/>
                        </a:solidFill>
                      </a:endParaRPr>
                    </a:p>
                  </a:txBody>
                  <a:tcPr/>
                </a:tc>
                <a:extLst>
                  <a:ext uri="{0D108BD9-81ED-4DB2-BD59-A6C34878D82A}">
                    <a16:rowId xmlns:a16="http://schemas.microsoft.com/office/drawing/2014/main" val="427922203"/>
                  </a:ext>
                </a:extLst>
              </a:tr>
              <a:tr h="180731">
                <a:tc>
                  <a:txBody>
                    <a:bodyPr/>
                    <a:lstStyle/>
                    <a:p>
                      <a:r>
                        <a:rPr lang="en-US" sz="700" dirty="0" smtClean="0">
                          <a:solidFill>
                            <a:schemeClr val="bg1"/>
                          </a:solidFill>
                        </a:rPr>
                        <a:t>April</a:t>
                      </a:r>
                      <a:endParaRPr lang="en-US" sz="700" dirty="0">
                        <a:solidFill>
                          <a:schemeClr val="bg1"/>
                        </a:solidFill>
                      </a:endParaRPr>
                    </a:p>
                  </a:txBody>
                  <a:tcPr/>
                </a:tc>
                <a:tc>
                  <a:txBody>
                    <a:bodyPr/>
                    <a:lstStyle/>
                    <a:p>
                      <a:r>
                        <a:rPr lang="en-US" sz="700" dirty="0" smtClean="0">
                          <a:solidFill>
                            <a:schemeClr val="bg1"/>
                          </a:solidFill>
                        </a:rPr>
                        <a:t>227</a:t>
                      </a:r>
                      <a:endParaRPr lang="en-US" sz="700" dirty="0">
                        <a:solidFill>
                          <a:schemeClr val="bg1"/>
                        </a:solidFill>
                      </a:endParaRPr>
                    </a:p>
                  </a:txBody>
                  <a:tcPr/>
                </a:tc>
                <a:tc>
                  <a:txBody>
                    <a:bodyPr/>
                    <a:lstStyle/>
                    <a:p>
                      <a:r>
                        <a:rPr lang="en-US" sz="700" dirty="0" smtClean="0">
                          <a:solidFill>
                            <a:schemeClr val="bg1"/>
                          </a:solidFill>
                        </a:rPr>
                        <a:t>209</a:t>
                      </a:r>
                      <a:endParaRPr lang="en-US" sz="700" dirty="0">
                        <a:solidFill>
                          <a:schemeClr val="bg1"/>
                        </a:solidFill>
                      </a:endParaRPr>
                    </a:p>
                  </a:txBody>
                  <a:tcPr/>
                </a:tc>
                <a:tc>
                  <a:txBody>
                    <a:bodyPr/>
                    <a:lstStyle/>
                    <a:p>
                      <a:r>
                        <a:rPr lang="en-US" sz="700" dirty="0" smtClean="0">
                          <a:solidFill>
                            <a:schemeClr val="bg1"/>
                          </a:solidFill>
                        </a:rPr>
                        <a:t>253</a:t>
                      </a:r>
                      <a:endParaRPr lang="en-US" sz="700" dirty="0">
                        <a:solidFill>
                          <a:schemeClr val="bg1"/>
                        </a:solidFill>
                      </a:endParaRPr>
                    </a:p>
                  </a:txBody>
                  <a:tcPr/>
                </a:tc>
                <a:tc>
                  <a:txBody>
                    <a:bodyPr/>
                    <a:lstStyle/>
                    <a:p>
                      <a:r>
                        <a:rPr lang="en-US" sz="700" dirty="0" smtClean="0">
                          <a:solidFill>
                            <a:schemeClr val="bg1"/>
                          </a:solidFill>
                        </a:rPr>
                        <a:t>89</a:t>
                      </a:r>
                      <a:endParaRPr lang="en-US" sz="700" dirty="0">
                        <a:solidFill>
                          <a:schemeClr val="bg1"/>
                        </a:solidFill>
                      </a:endParaRPr>
                    </a:p>
                  </a:txBody>
                  <a:tcPr/>
                </a:tc>
                <a:tc>
                  <a:txBody>
                    <a:bodyPr/>
                    <a:lstStyle/>
                    <a:p>
                      <a:r>
                        <a:rPr lang="en-US" sz="700" dirty="0" smtClean="0">
                          <a:solidFill>
                            <a:schemeClr val="bg1"/>
                          </a:solidFill>
                        </a:rPr>
                        <a:t>93</a:t>
                      </a:r>
                      <a:endParaRPr lang="en-US" sz="700" dirty="0">
                        <a:solidFill>
                          <a:schemeClr val="bg1"/>
                        </a:solidFill>
                      </a:endParaRPr>
                    </a:p>
                  </a:txBody>
                  <a:tcPr/>
                </a:tc>
                <a:extLst>
                  <a:ext uri="{0D108BD9-81ED-4DB2-BD59-A6C34878D82A}">
                    <a16:rowId xmlns:a16="http://schemas.microsoft.com/office/drawing/2014/main" val="4091310074"/>
                  </a:ext>
                </a:extLst>
              </a:tr>
              <a:tr h="180731">
                <a:tc>
                  <a:txBody>
                    <a:bodyPr/>
                    <a:lstStyle/>
                    <a:p>
                      <a:r>
                        <a:rPr lang="en-US" sz="700" dirty="0" smtClean="0">
                          <a:solidFill>
                            <a:schemeClr val="bg1"/>
                          </a:solidFill>
                        </a:rPr>
                        <a:t>May</a:t>
                      </a:r>
                      <a:endParaRPr lang="en-US" sz="700" dirty="0">
                        <a:solidFill>
                          <a:schemeClr val="bg1"/>
                        </a:solidFill>
                      </a:endParaRPr>
                    </a:p>
                  </a:txBody>
                  <a:tcPr/>
                </a:tc>
                <a:tc>
                  <a:txBody>
                    <a:bodyPr/>
                    <a:lstStyle/>
                    <a:p>
                      <a:r>
                        <a:rPr lang="en-US" sz="700" dirty="0" smtClean="0">
                          <a:solidFill>
                            <a:schemeClr val="bg1"/>
                          </a:solidFill>
                        </a:rPr>
                        <a:t>164</a:t>
                      </a:r>
                      <a:endParaRPr lang="en-US" sz="700" dirty="0">
                        <a:solidFill>
                          <a:schemeClr val="bg1"/>
                        </a:solidFill>
                      </a:endParaRPr>
                    </a:p>
                  </a:txBody>
                  <a:tcPr/>
                </a:tc>
                <a:tc>
                  <a:txBody>
                    <a:bodyPr/>
                    <a:lstStyle/>
                    <a:p>
                      <a:r>
                        <a:rPr lang="en-US" sz="700" dirty="0" smtClean="0">
                          <a:solidFill>
                            <a:schemeClr val="bg1"/>
                          </a:solidFill>
                        </a:rPr>
                        <a:t>174</a:t>
                      </a:r>
                      <a:endParaRPr lang="en-US" sz="700" dirty="0">
                        <a:solidFill>
                          <a:schemeClr val="bg1"/>
                        </a:solidFill>
                      </a:endParaRPr>
                    </a:p>
                  </a:txBody>
                  <a:tcPr/>
                </a:tc>
                <a:tc>
                  <a:txBody>
                    <a:bodyPr/>
                    <a:lstStyle/>
                    <a:p>
                      <a:r>
                        <a:rPr lang="en-US" sz="700" dirty="0" smtClean="0">
                          <a:solidFill>
                            <a:schemeClr val="bg1"/>
                          </a:solidFill>
                        </a:rPr>
                        <a:t>242</a:t>
                      </a:r>
                      <a:endParaRPr lang="en-US" sz="700" dirty="0">
                        <a:solidFill>
                          <a:schemeClr val="bg1"/>
                        </a:solidFill>
                      </a:endParaRPr>
                    </a:p>
                  </a:txBody>
                  <a:tcPr/>
                </a:tc>
                <a:tc>
                  <a:txBody>
                    <a:bodyPr/>
                    <a:lstStyle/>
                    <a:p>
                      <a:r>
                        <a:rPr lang="en-US" sz="700" dirty="0" smtClean="0">
                          <a:solidFill>
                            <a:schemeClr val="bg1"/>
                          </a:solidFill>
                        </a:rPr>
                        <a:t>98</a:t>
                      </a:r>
                      <a:endParaRPr lang="en-US" sz="700" dirty="0">
                        <a:solidFill>
                          <a:schemeClr val="bg1"/>
                        </a:solidFill>
                      </a:endParaRPr>
                    </a:p>
                  </a:txBody>
                  <a:tcPr/>
                </a:tc>
                <a:tc>
                  <a:txBody>
                    <a:bodyPr/>
                    <a:lstStyle/>
                    <a:p>
                      <a:r>
                        <a:rPr lang="en-US" sz="700" dirty="0" smtClean="0">
                          <a:solidFill>
                            <a:schemeClr val="bg1"/>
                          </a:solidFill>
                        </a:rPr>
                        <a:t>74</a:t>
                      </a:r>
                      <a:endParaRPr lang="en-US" sz="700" dirty="0">
                        <a:solidFill>
                          <a:schemeClr val="bg1"/>
                        </a:solidFill>
                      </a:endParaRPr>
                    </a:p>
                  </a:txBody>
                  <a:tcPr/>
                </a:tc>
                <a:extLst>
                  <a:ext uri="{0D108BD9-81ED-4DB2-BD59-A6C34878D82A}">
                    <a16:rowId xmlns:a16="http://schemas.microsoft.com/office/drawing/2014/main" val="474302577"/>
                  </a:ext>
                </a:extLst>
              </a:tr>
              <a:tr h="180731">
                <a:tc>
                  <a:txBody>
                    <a:bodyPr/>
                    <a:lstStyle/>
                    <a:p>
                      <a:r>
                        <a:rPr lang="en-US" sz="700" dirty="0" smtClean="0">
                          <a:solidFill>
                            <a:schemeClr val="bg1"/>
                          </a:solidFill>
                        </a:rPr>
                        <a:t>June</a:t>
                      </a:r>
                      <a:endParaRPr lang="en-US" sz="700" dirty="0">
                        <a:solidFill>
                          <a:schemeClr val="bg1"/>
                        </a:solidFill>
                      </a:endParaRPr>
                    </a:p>
                  </a:txBody>
                  <a:tcPr/>
                </a:tc>
                <a:tc>
                  <a:txBody>
                    <a:bodyPr/>
                    <a:lstStyle/>
                    <a:p>
                      <a:r>
                        <a:rPr lang="en-US" sz="700" dirty="0" smtClean="0">
                          <a:solidFill>
                            <a:schemeClr val="bg1"/>
                          </a:solidFill>
                        </a:rPr>
                        <a:t>299</a:t>
                      </a:r>
                      <a:endParaRPr lang="en-US" sz="700" dirty="0">
                        <a:solidFill>
                          <a:schemeClr val="bg1"/>
                        </a:solidFill>
                      </a:endParaRPr>
                    </a:p>
                  </a:txBody>
                  <a:tcPr/>
                </a:tc>
                <a:tc>
                  <a:txBody>
                    <a:bodyPr/>
                    <a:lstStyle/>
                    <a:p>
                      <a:r>
                        <a:rPr lang="en-US" sz="700" dirty="0" smtClean="0">
                          <a:solidFill>
                            <a:schemeClr val="bg1"/>
                          </a:solidFill>
                        </a:rPr>
                        <a:t>181</a:t>
                      </a:r>
                      <a:endParaRPr lang="en-US" sz="700" dirty="0">
                        <a:solidFill>
                          <a:schemeClr val="bg1"/>
                        </a:solidFill>
                      </a:endParaRPr>
                    </a:p>
                  </a:txBody>
                  <a:tcPr/>
                </a:tc>
                <a:tc>
                  <a:txBody>
                    <a:bodyPr/>
                    <a:lstStyle/>
                    <a:p>
                      <a:r>
                        <a:rPr lang="en-US" sz="700" dirty="0" smtClean="0">
                          <a:solidFill>
                            <a:schemeClr val="bg1"/>
                          </a:solidFill>
                        </a:rPr>
                        <a:t>236</a:t>
                      </a:r>
                      <a:endParaRPr lang="en-US" sz="700" dirty="0">
                        <a:solidFill>
                          <a:schemeClr val="bg1"/>
                        </a:solidFill>
                      </a:endParaRPr>
                    </a:p>
                  </a:txBody>
                  <a:tcPr/>
                </a:tc>
                <a:tc>
                  <a:txBody>
                    <a:bodyPr/>
                    <a:lstStyle/>
                    <a:p>
                      <a:r>
                        <a:rPr lang="en-US" sz="700" dirty="0" smtClean="0">
                          <a:solidFill>
                            <a:schemeClr val="bg1"/>
                          </a:solidFill>
                        </a:rPr>
                        <a:t>79</a:t>
                      </a:r>
                      <a:endParaRPr lang="en-US" sz="700" dirty="0">
                        <a:solidFill>
                          <a:schemeClr val="bg1"/>
                        </a:solidFill>
                      </a:endParaRPr>
                    </a:p>
                  </a:txBody>
                  <a:tcPr/>
                </a:tc>
                <a:tc>
                  <a:txBody>
                    <a:bodyPr/>
                    <a:lstStyle/>
                    <a:p>
                      <a:r>
                        <a:rPr lang="en-US" sz="700" dirty="0" smtClean="0">
                          <a:solidFill>
                            <a:schemeClr val="bg1"/>
                          </a:solidFill>
                        </a:rPr>
                        <a:t>75</a:t>
                      </a:r>
                      <a:endParaRPr lang="en-US" sz="700" dirty="0">
                        <a:solidFill>
                          <a:schemeClr val="bg1"/>
                        </a:solidFill>
                      </a:endParaRPr>
                    </a:p>
                  </a:txBody>
                  <a:tcPr/>
                </a:tc>
                <a:extLst>
                  <a:ext uri="{0D108BD9-81ED-4DB2-BD59-A6C34878D82A}">
                    <a16:rowId xmlns:a16="http://schemas.microsoft.com/office/drawing/2014/main" val="2883842806"/>
                  </a:ext>
                </a:extLst>
              </a:tr>
              <a:tr h="180731">
                <a:tc>
                  <a:txBody>
                    <a:bodyPr/>
                    <a:lstStyle/>
                    <a:p>
                      <a:r>
                        <a:rPr lang="en-US" sz="700" dirty="0" smtClean="0">
                          <a:solidFill>
                            <a:schemeClr val="bg1"/>
                          </a:solidFill>
                        </a:rPr>
                        <a:t>July</a:t>
                      </a:r>
                      <a:endParaRPr lang="en-US" sz="700" dirty="0">
                        <a:solidFill>
                          <a:schemeClr val="bg1"/>
                        </a:solidFill>
                      </a:endParaRPr>
                    </a:p>
                  </a:txBody>
                  <a:tcPr/>
                </a:tc>
                <a:tc>
                  <a:txBody>
                    <a:bodyPr/>
                    <a:lstStyle/>
                    <a:p>
                      <a:r>
                        <a:rPr lang="en-US" sz="700" dirty="0" smtClean="0">
                          <a:solidFill>
                            <a:schemeClr val="bg1"/>
                          </a:solidFill>
                        </a:rPr>
                        <a:t>248</a:t>
                      </a:r>
                      <a:endParaRPr lang="en-US" sz="700" dirty="0">
                        <a:solidFill>
                          <a:schemeClr val="bg1"/>
                        </a:solidFill>
                      </a:endParaRPr>
                    </a:p>
                  </a:txBody>
                  <a:tcPr/>
                </a:tc>
                <a:tc>
                  <a:txBody>
                    <a:bodyPr/>
                    <a:lstStyle/>
                    <a:p>
                      <a:r>
                        <a:rPr lang="en-US" sz="700" dirty="0" smtClean="0">
                          <a:solidFill>
                            <a:schemeClr val="bg1"/>
                          </a:solidFill>
                        </a:rPr>
                        <a:t>248</a:t>
                      </a:r>
                      <a:endParaRPr lang="en-US" sz="700" dirty="0">
                        <a:solidFill>
                          <a:schemeClr val="bg1"/>
                        </a:solidFill>
                      </a:endParaRPr>
                    </a:p>
                  </a:txBody>
                  <a:tcPr/>
                </a:tc>
                <a:tc>
                  <a:txBody>
                    <a:bodyPr/>
                    <a:lstStyle/>
                    <a:p>
                      <a:r>
                        <a:rPr lang="en-US" sz="700" dirty="0" smtClean="0">
                          <a:solidFill>
                            <a:schemeClr val="bg1"/>
                          </a:solidFill>
                        </a:rPr>
                        <a:t>223</a:t>
                      </a:r>
                      <a:endParaRPr lang="en-US" sz="700" dirty="0">
                        <a:solidFill>
                          <a:schemeClr val="bg1"/>
                        </a:solidFill>
                      </a:endParaRPr>
                    </a:p>
                  </a:txBody>
                  <a:tcPr/>
                </a:tc>
                <a:tc>
                  <a:txBody>
                    <a:bodyPr/>
                    <a:lstStyle/>
                    <a:p>
                      <a:r>
                        <a:rPr lang="en-US" sz="700" dirty="0" smtClean="0">
                          <a:solidFill>
                            <a:schemeClr val="bg1"/>
                          </a:solidFill>
                        </a:rPr>
                        <a:t>43</a:t>
                      </a:r>
                      <a:endParaRPr lang="en-US" sz="700" dirty="0">
                        <a:solidFill>
                          <a:schemeClr val="bg1"/>
                        </a:solidFill>
                      </a:endParaRPr>
                    </a:p>
                  </a:txBody>
                  <a:tcPr/>
                </a:tc>
                <a:tc>
                  <a:txBody>
                    <a:bodyPr/>
                    <a:lstStyle/>
                    <a:p>
                      <a:r>
                        <a:rPr lang="en-US" sz="700" dirty="0" smtClean="0">
                          <a:solidFill>
                            <a:schemeClr val="bg1"/>
                          </a:solidFill>
                        </a:rPr>
                        <a:t>51</a:t>
                      </a:r>
                      <a:endParaRPr lang="en-US" sz="700" dirty="0">
                        <a:solidFill>
                          <a:schemeClr val="bg1"/>
                        </a:solidFill>
                      </a:endParaRPr>
                    </a:p>
                  </a:txBody>
                  <a:tcPr/>
                </a:tc>
                <a:extLst>
                  <a:ext uri="{0D108BD9-81ED-4DB2-BD59-A6C34878D82A}">
                    <a16:rowId xmlns:a16="http://schemas.microsoft.com/office/drawing/2014/main" val="1753378352"/>
                  </a:ext>
                </a:extLst>
              </a:tr>
              <a:tr h="180731">
                <a:tc>
                  <a:txBody>
                    <a:bodyPr/>
                    <a:lstStyle/>
                    <a:p>
                      <a:r>
                        <a:rPr lang="en-US" sz="700" dirty="0" smtClean="0">
                          <a:solidFill>
                            <a:schemeClr val="bg1"/>
                          </a:solidFill>
                        </a:rPr>
                        <a:t>August</a:t>
                      </a:r>
                      <a:endParaRPr lang="en-US" sz="700" dirty="0">
                        <a:solidFill>
                          <a:schemeClr val="bg1"/>
                        </a:solidFill>
                      </a:endParaRPr>
                    </a:p>
                  </a:txBody>
                  <a:tcPr/>
                </a:tc>
                <a:tc>
                  <a:txBody>
                    <a:bodyPr/>
                    <a:lstStyle/>
                    <a:p>
                      <a:r>
                        <a:rPr lang="en-US" sz="700" dirty="0" smtClean="0">
                          <a:solidFill>
                            <a:schemeClr val="bg1"/>
                          </a:solidFill>
                        </a:rPr>
                        <a:t>174</a:t>
                      </a:r>
                      <a:endParaRPr lang="en-US" sz="700" dirty="0">
                        <a:solidFill>
                          <a:schemeClr val="bg1"/>
                        </a:solidFill>
                      </a:endParaRPr>
                    </a:p>
                  </a:txBody>
                  <a:tcPr/>
                </a:tc>
                <a:tc>
                  <a:txBody>
                    <a:bodyPr/>
                    <a:lstStyle/>
                    <a:p>
                      <a:r>
                        <a:rPr lang="en-US" sz="700" dirty="0" smtClean="0">
                          <a:solidFill>
                            <a:schemeClr val="bg1"/>
                          </a:solidFill>
                        </a:rPr>
                        <a:t>135</a:t>
                      </a:r>
                      <a:endParaRPr lang="en-US" sz="700" dirty="0">
                        <a:solidFill>
                          <a:schemeClr val="bg1"/>
                        </a:solidFill>
                      </a:endParaRPr>
                    </a:p>
                  </a:txBody>
                  <a:tcPr/>
                </a:tc>
                <a:tc>
                  <a:txBody>
                    <a:bodyPr/>
                    <a:lstStyle/>
                    <a:p>
                      <a:r>
                        <a:rPr lang="en-US" sz="700" dirty="0" smtClean="0">
                          <a:solidFill>
                            <a:schemeClr val="bg1"/>
                          </a:solidFill>
                        </a:rPr>
                        <a:t>415</a:t>
                      </a:r>
                      <a:endParaRPr lang="en-US" sz="700" dirty="0">
                        <a:solidFill>
                          <a:schemeClr val="bg1"/>
                        </a:solidFill>
                      </a:endParaRPr>
                    </a:p>
                  </a:txBody>
                  <a:tcPr/>
                </a:tc>
                <a:tc>
                  <a:txBody>
                    <a:bodyPr/>
                    <a:lstStyle/>
                    <a:p>
                      <a:r>
                        <a:rPr lang="en-US" sz="700" dirty="0" smtClean="0">
                          <a:solidFill>
                            <a:schemeClr val="bg1"/>
                          </a:solidFill>
                        </a:rPr>
                        <a:t>38</a:t>
                      </a:r>
                      <a:endParaRPr lang="en-US" sz="700" dirty="0">
                        <a:solidFill>
                          <a:schemeClr val="bg1"/>
                        </a:solidFill>
                      </a:endParaRPr>
                    </a:p>
                  </a:txBody>
                  <a:tcPr/>
                </a:tc>
                <a:tc>
                  <a:txBody>
                    <a:bodyPr/>
                    <a:lstStyle/>
                    <a:p>
                      <a:r>
                        <a:rPr lang="en-US" sz="700" dirty="0" smtClean="0">
                          <a:solidFill>
                            <a:schemeClr val="bg1"/>
                          </a:solidFill>
                        </a:rPr>
                        <a:t>50</a:t>
                      </a:r>
                      <a:endParaRPr lang="en-US" sz="700" dirty="0">
                        <a:solidFill>
                          <a:schemeClr val="bg1"/>
                        </a:solidFill>
                      </a:endParaRPr>
                    </a:p>
                  </a:txBody>
                  <a:tcPr/>
                </a:tc>
                <a:extLst>
                  <a:ext uri="{0D108BD9-81ED-4DB2-BD59-A6C34878D82A}">
                    <a16:rowId xmlns:a16="http://schemas.microsoft.com/office/drawing/2014/main" val="4094575164"/>
                  </a:ext>
                </a:extLst>
              </a:tr>
              <a:tr h="180731">
                <a:tc>
                  <a:txBody>
                    <a:bodyPr/>
                    <a:lstStyle/>
                    <a:p>
                      <a:r>
                        <a:rPr lang="en-US" sz="700" dirty="0" smtClean="0">
                          <a:solidFill>
                            <a:schemeClr val="bg1"/>
                          </a:solidFill>
                        </a:rPr>
                        <a:t>September</a:t>
                      </a:r>
                      <a:endParaRPr lang="en-US" sz="700" dirty="0">
                        <a:solidFill>
                          <a:schemeClr val="bg1"/>
                        </a:solidFill>
                      </a:endParaRPr>
                    </a:p>
                  </a:txBody>
                  <a:tcPr/>
                </a:tc>
                <a:tc>
                  <a:txBody>
                    <a:bodyPr/>
                    <a:lstStyle/>
                    <a:p>
                      <a:r>
                        <a:rPr lang="en-US" sz="700" dirty="0" smtClean="0">
                          <a:solidFill>
                            <a:schemeClr val="bg1"/>
                          </a:solidFill>
                        </a:rPr>
                        <a:t>173</a:t>
                      </a:r>
                      <a:endParaRPr lang="en-US" sz="700" dirty="0">
                        <a:solidFill>
                          <a:schemeClr val="bg1"/>
                        </a:solidFill>
                      </a:endParaRPr>
                    </a:p>
                  </a:txBody>
                  <a:tcPr/>
                </a:tc>
                <a:tc>
                  <a:txBody>
                    <a:bodyPr/>
                    <a:lstStyle/>
                    <a:p>
                      <a:r>
                        <a:rPr lang="en-US" sz="700" dirty="0" smtClean="0">
                          <a:solidFill>
                            <a:schemeClr val="bg1"/>
                          </a:solidFill>
                        </a:rPr>
                        <a:t>361</a:t>
                      </a:r>
                      <a:endParaRPr lang="en-US" sz="700" dirty="0">
                        <a:solidFill>
                          <a:schemeClr val="bg1"/>
                        </a:solidFill>
                      </a:endParaRPr>
                    </a:p>
                  </a:txBody>
                  <a:tcPr/>
                </a:tc>
                <a:tc>
                  <a:txBody>
                    <a:bodyPr/>
                    <a:lstStyle/>
                    <a:p>
                      <a:r>
                        <a:rPr lang="en-US" sz="700" dirty="0" smtClean="0">
                          <a:solidFill>
                            <a:schemeClr val="bg1"/>
                          </a:solidFill>
                        </a:rPr>
                        <a:t>312</a:t>
                      </a:r>
                      <a:endParaRPr lang="en-US" sz="700" dirty="0">
                        <a:solidFill>
                          <a:schemeClr val="bg1"/>
                        </a:solidFill>
                      </a:endParaRPr>
                    </a:p>
                  </a:txBody>
                  <a:tcPr/>
                </a:tc>
                <a:tc>
                  <a:txBody>
                    <a:bodyPr/>
                    <a:lstStyle/>
                    <a:p>
                      <a:r>
                        <a:rPr lang="en-US" sz="700" dirty="0" smtClean="0">
                          <a:solidFill>
                            <a:schemeClr val="bg1"/>
                          </a:solidFill>
                        </a:rPr>
                        <a:t>101</a:t>
                      </a:r>
                      <a:endParaRPr lang="en-US" sz="700" dirty="0">
                        <a:solidFill>
                          <a:schemeClr val="bg1"/>
                        </a:solidFill>
                      </a:endParaRPr>
                    </a:p>
                  </a:txBody>
                  <a:tcPr/>
                </a:tc>
                <a:tc>
                  <a:txBody>
                    <a:bodyPr/>
                    <a:lstStyle/>
                    <a:p>
                      <a:r>
                        <a:rPr lang="en-US" sz="700" dirty="0" smtClean="0">
                          <a:solidFill>
                            <a:schemeClr val="bg1"/>
                          </a:solidFill>
                        </a:rPr>
                        <a:t>69</a:t>
                      </a:r>
                      <a:endParaRPr lang="en-US" sz="700" dirty="0">
                        <a:solidFill>
                          <a:schemeClr val="bg1"/>
                        </a:solidFill>
                      </a:endParaRPr>
                    </a:p>
                  </a:txBody>
                  <a:tcPr/>
                </a:tc>
                <a:extLst>
                  <a:ext uri="{0D108BD9-81ED-4DB2-BD59-A6C34878D82A}">
                    <a16:rowId xmlns:a16="http://schemas.microsoft.com/office/drawing/2014/main" val="3993788659"/>
                  </a:ext>
                </a:extLst>
              </a:tr>
              <a:tr h="180731">
                <a:tc>
                  <a:txBody>
                    <a:bodyPr/>
                    <a:lstStyle/>
                    <a:p>
                      <a:r>
                        <a:rPr lang="en-US" sz="700" dirty="0" smtClean="0">
                          <a:solidFill>
                            <a:schemeClr val="bg1"/>
                          </a:solidFill>
                        </a:rPr>
                        <a:t>October</a:t>
                      </a:r>
                      <a:endParaRPr lang="en-US" sz="700" dirty="0">
                        <a:solidFill>
                          <a:schemeClr val="bg1"/>
                        </a:solidFill>
                      </a:endParaRPr>
                    </a:p>
                  </a:txBody>
                  <a:tcPr/>
                </a:tc>
                <a:tc>
                  <a:txBody>
                    <a:bodyPr/>
                    <a:lstStyle/>
                    <a:p>
                      <a:r>
                        <a:rPr lang="en-US" sz="700" dirty="0" smtClean="0">
                          <a:solidFill>
                            <a:schemeClr val="bg1"/>
                          </a:solidFill>
                        </a:rPr>
                        <a:t>236</a:t>
                      </a:r>
                      <a:endParaRPr lang="en-US" sz="700" dirty="0">
                        <a:solidFill>
                          <a:schemeClr val="bg1"/>
                        </a:solidFill>
                      </a:endParaRPr>
                    </a:p>
                  </a:txBody>
                  <a:tcPr/>
                </a:tc>
                <a:tc>
                  <a:txBody>
                    <a:bodyPr/>
                    <a:lstStyle/>
                    <a:p>
                      <a:r>
                        <a:rPr lang="en-US" sz="700" dirty="0" smtClean="0">
                          <a:solidFill>
                            <a:schemeClr val="bg1"/>
                          </a:solidFill>
                        </a:rPr>
                        <a:t>180</a:t>
                      </a:r>
                      <a:endParaRPr lang="en-US" sz="700" dirty="0">
                        <a:solidFill>
                          <a:schemeClr val="bg1"/>
                        </a:solidFill>
                      </a:endParaRPr>
                    </a:p>
                  </a:txBody>
                  <a:tcPr/>
                </a:tc>
                <a:tc>
                  <a:txBody>
                    <a:bodyPr/>
                    <a:lstStyle/>
                    <a:p>
                      <a:r>
                        <a:rPr lang="en-US" sz="700" dirty="0" smtClean="0">
                          <a:solidFill>
                            <a:schemeClr val="bg1"/>
                          </a:solidFill>
                        </a:rPr>
                        <a:t>327</a:t>
                      </a:r>
                      <a:endParaRPr lang="en-US" sz="700" dirty="0">
                        <a:solidFill>
                          <a:schemeClr val="bg1"/>
                        </a:solidFill>
                      </a:endParaRPr>
                    </a:p>
                  </a:txBody>
                  <a:tcPr/>
                </a:tc>
                <a:tc>
                  <a:txBody>
                    <a:bodyPr/>
                    <a:lstStyle/>
                    <a:p>
                      <a:r>
                        <a:rPr lang="en-US" sz="700" dirty="0" smtClean="0">
                          <a:solidFill>
                            <a:schemeClr val="bg1"/>
                          </a:solidFill>
                        </a:rPr>
                        <a:t>55</a:t>
                      </a:r>
                      <a:endParaRPr lang="en-US" sz="700" dirty="0">
                        <a:solidFill>
                          <a:schemeClr val="bg1"/>
                        </a:solidFill>
                      </a:endParaRPr>
                    </a:p>
                  </a:txBody>
                  <a:tcPr/>
                </a:tc>
                <a:tc>
                  <a:txBody>
                    <a:bodyPr/>
                    <a:lstStyle/>
                    <a:p>
                      <a:r>
                        <a:rPr lang="en-US" sz="700" dirty="0" smtClean="0">
                          <a:solidFill>
                            <a:schemeClr val="bg1"/>
                          </a:solidFill>
                        </a:rPr>
                        <a:t>38</a:t>
                      </a:r>
                      <a:endParaRPr lang="en-US" sz="700" dirty="0">
                        <a:solidFill>
                          <a:schemeClr val="bg1"/>
                        </a:solidFill>
                      </a:endParaRPr>
                    </a:p>
                  </a:txBody>
                  <a:tcPr/>
                </a:tc>
                <a:extLst>
                  <a:ext uri="{0D108BD9-81ED-4DB2-BD59-A6C34878D82A}">
                    <a16:rowId xmlns:a16="http://schemas.microsoft.com/office/drawing/2014/main" val="1307503135"/>
                  </a:ext>
                </a:extLst>
              </a:tr>
              <a:tr h="180731">
                <a:tc>
                  <a:txBody>
                    <a:bodyPr/>
                    <a:lstStyle/>
                    <a:p>
                      <a:r>
                        <a:rPr lang="en-US" sz="700" dirty="0" smtClean="0">
                          <a:solidFill>
                            <a:schemeClr val="bg1"/>
                          </a:solidFill>
                        </a:rPr>
                        <a:t>November</a:t>
                      </a:r>
                      <a:endParaRPr lang="en-US" sz="700" dirty="0">
                        <a:solidFill>
                          <a:schemeClr val="bg1"/>
                        </a:solidFill>
                      </a:endParaRPr>
                    </a:p>
                  </a:txBody>
                  <a:tcPr/>
                </a:tc>
                <a:tc>
                  <a:txBody>
                    <a:bodyPr/>
                    <a:lstStyle/>
                    <a:p>
                      <a:r>
                        <a:rPr lang="en-US" sz="700" dirty="0" smtClean="0">
                          <a:solidFill>
                            <a:schemeClr val="bg1"/>
                          </a:solidFill>
                        </a:rPr>
                        <a:t>227</a:t>
                      </a:r>
                      <a:endParaRPr lang="en-US" sz="700" dirty="0">
                        <a:solidFill>
                          <a:schemeClr val="bg1"/>
                        </a:solidFill>
                      </a:endParaRPr>
                    </a:p>
                  </a:txBody>
                  <a:tcPr/>
                </a:tc>
                <a:tc>
                  <a:txBody>
                    <a:bodyPr/>
                    <a:lstStyle/>
                    <a:p>
                      <a:r>
                        <a:rPr lang="en-US" sz="700" dirty="0" smtClean="0">
                          <a:solidFill>
                            <a:schemeClr val="bg1"/>
                          </a:solidFill>
                        </a:rPr>
                        <a:t>175</a:t>
                      </a:r>
                      <a:endParaRPr lang="en-US" sz="700" dirty="0">
                        <a:solidFill>
                          <a:schemeClr val="bg1"/>
                        </a:solidFill>
                      </a:endParaRPr>
                    </a:p>
                  </a:txBody>
                  <a:tcPr/>
                </a:tc>
                <a:tc>
                  <a:txBody>
                    <a:bodyPr/>
                    <a:lstStyle/>
                    <a:p>
                      <a:r>
                        <a:rPr lang="en-US" sz="700" dirty="0" smtClean="0">
                          <a:solidFill>
                            <a:schemeClr val="bg1"/>
                          </a:solidFill>
                        </a:rPr>
                        <a:t>293</a:t>
                      </a:r>
                      <a:endParaRPr lang="en-US" sz="700" dirty="0">
                        <a:solidFill>
                          <a:schemeClr val="bg1"/>
                        </a:solidFill>
                      </a:endParaRPr>
                    </a:p>
                  </a:txBody>
                  <a:tcPr/>
                </a:tc>
                <a:tc>
                  <a:txBody>
                    <a:bodyPr/>
                    <a:lstStyle/>
                    <a:p>
                      <a:r>
                        <a:rPr lang="en-US" sz="700" dirty="0" smtClean="0">
                          <a:solidFill>
                            <a:schemeClr val="bg1"/>
                          </a:solidFill>
                        </a:rPr>
                        <a:t>66</a:t>
                      </a:r>
                      <a:endParaRPr lang="en-US" sz="700" dirty="0">
                        <a:solidFill>
                          <a:schemeClr val="bg1"/>
                        </a:solidFill>
                      </a:endParaRPr>
                    </a:p>
                  </a:txBody>
                  <a:tcPr/>
                </a:tc>
                <a:tc>
                  <a:txBody>
                    <a:bodyPr/>
                    <a:lstStyle/>
                    <a:p>
                      <a:r>
                        <a:rPr lang="en-US" sz="700" dirty="0" smtClean="0">
                          <a:solidFill>
                            <a:schemeClr val="bg1"/>
                          </a:solidFill>
                        </a:rPr>
                        <a:t>40</a:t>
                      </a:r>
                      <a:endParaRPr lang="en-US" sz="700" dirty="0">
                        <a:solidFill>
                          <a:schemeClr val="bg1"/>
                        </a:solidFill>
                      </a:endParaRPr>
                    </a:p>
                  </a:txBody>
                  <a:tcPr/>
                </a:tc>
                <a:extLst>
                  <a:ext uri="{0D108BD9-81ED-4DB2-BD59-A6C34878D82A}">
                    <a16:rowId xmlns:a16="http://schemas.microsoft.com/office/drawing/2014/main" val="3482743681"/>
                  </a:ext>
                </a:extLst>
              </a:tr>
              <a:tr h="180731">
                <a:tc>
                  <a:txBody>
                    <a:bodyPr/>
                    <a:lstStyle/>
                    <a:p>
                      <a:r>
                        <a:rPr lang="en-US" sz="700" dirty="0" smtClean="0">
                          <a:solidFill>
                            <a:schemeClr val="bg1"/>
                          </a:solidFill>
                        </a:rPr>
                        <a:t>December</a:t>
                      </a:r>
                      <a:endParaRPr lang="en-US" sz="700" dirty="0">
                        <a:solidFill>
                          <a:schemeClr val="bg1"/>
                        </a:solidFill>
                      </a:endParaRPr>
                    </a:p>
                  </a:txBody>
                  <a:tcPr/>
                </a:tc>
                <a:tc>
                  <a:txBody>
                    <a:bodyPr/>
                    <a:lstStyle/>
                    <a:p>
                      <a:r>
                        <a:rPr lang="en-US" sz="700" dirty="0" smtClean="0">
                          <a:solidFill>
                            <a:schemeClr val="bg1"/>
                          </a:solidFill>
                        </a:rPr>
                        <a:t>209</a:t>
                      </a:r>
                      <a:endParaRPr lang="en-US" sz="700" dirty="0">
                        <a:solidFill>
                          <a:schemeClr val="bg1"/>
                        </a:solidFill>
                      </a:endParaRPr>
                    </a:p>
                  </a:txBody>
                  <a:tcPr/>
                </a:tc>
                <a:tc>
                  <a:txBody>
                    <a:bodyPr/>
                    <a:lstStyle/>
                    <a:p>
                      <a:r>
                        <a:rPr lang="en-US" sz="700" dirty="0" smtClean="0">
                          <a:solidFill>
                            <a:schemeClr val="bg1"/>
                          </a:solidFill>
                        </a:rPr>
                        <a:t>156</a:t>
                      </a:r>
                      <a:endParaRPr lang="en-US" sz="700" dirty="0">
                        <a:solidFill>
                          <a:schemeClr val="bg1"/>
                        </a:solidFill>
                      </a:endParaRPr>
                    </a:p>
                  </a:txBody>
                  <a:tcPr/>
                </a:tc>
                <a:tc>
                  <a:txBody>
                    <a:bodyPr/>
                    <a:lstStyle/>
                    <a:p>
                      <a:r>
                        <a:rPr lang="en-US" sz="700" dirty="0" smtClean="0">
                          <a:solidFill>
                            <a:schemeClr val="bg1"/>
                          </a:solidFill>
                        </a:rPr>
                        <a:t>282</a:t>
                      </a:r>
                      <a:endParaRPr lang="en-US" sz="700" dirty="0">
                        <a:solidFill>
                          <a:schemeClr val="bg1"/>
                        </a:solidFill>
                      </a:endParaRPr>
                    </a:p>
                  </a:txBody>
                  <a:tcPr/>
                </a:tc>
                <a:tc>
                  <a:txBody>
                    <a:bodyPr/>
                    <a:lstStyle/>
                    <a:p>
                      <a:r>
                        <a:rPr lang="en-US" sz="700" dirty="0" smtClean="0">
                          <a:solidFill>
                            <a:schemeClr val="bg1"/>
                          </a:solidFill>
                        </a:rPr>
                        <a:t>61</a:t>
                      </a:r>
                      <a:endParaRPr lang="en-US" sz="700" dirty="0">
                        <a:solidFill>
                          <a:schemeClr val="bg1"/>
                        </a:solidFill>
                      </a:endParaRPr>
                    </a:p>
                  </a:txBody>
                  <a:tcPr/>
                </a:tc>
                <a:tc>
                  <a:txBody>
                    <a:bodyPr/>
                    <a:lstStyle/>
                    <a:p>
                      <a:r>
                        <a:rPr lang="en-US" sz="700" dirty="0" smtClean="0">
                          <a:solidFill>
                            <a:schemeClr val="bg1"/>
                          </a:solidFill>
                        </a:rPr>
                        <a:t>31</a:t>
                      </a:r>
                      <a:endParaRPr lang="en-US" sz="700" dirty="0">
                        <a:solidFill>
                          <a:schemeClr val="bg1"/>
                        </a:solidFill>
                      </a:endParaRPr>
                    </a:p>
                  </a:txBody>
                  <a:tcPr/>
                </a:tc>
                <a:extLst>
                  <a:ext uri="{0D108BD9-81ED-4DB2-BD59-A6C34878D82A}">
                    <a16:rowId xmlns:a16="http://schemas.microsoft.com/office/drawing/2014/main" val="2615164465"/>
                  </a:ext>
                </a:extLst>
              </a:tr>
            </a:tbl>
          </a:graphicData>
        </a:graphic>
      </p:graphicFrame>
      <p:pic>
        <p:nvPicPr>
          <p:cNvPr id="9" name="Content Placeholder 8" descr="data included in table"/>
          <p:cNvPicPr>
            <a:picLocks noGrp="1" noChangeAspect="1"/>
          </p:cNvPicPr>
          <p:nvPr>
            <p:ph sz="half" idx="23"/>
          </p:nvPr>
        </p:nvPicPr>
        <p:blipFill>
          <a:blip r:embed="rId3"/>
          <a:stretch>
            <a:fillRect/>
          </a:stretch>
        </p:blipFill>
        <p:spPr>
          <a:xfrm>
            <a:off x="930616" y="1828801"/>
            <a:ext cx="10330767" cy="4216400"/>
          </a:xfrm>
          <a:prstGeom prst="rect">
            <a:avLst/>
          </a:prstGeom>
          <a:noFill/>
        </p:spPr>
      </p:pic>
      <p:sp>
        <p:nvSpPr>
          <p:cNvPr id="2" name="Slide Number Placeholder 1"/>
          <p:cNvSpPr>
            <a:spLocks noGrp="1"/>
          </p:cNvSpPr>
          <p:nvPr>
            <p:ph type="sldNum" sz="quarter" idx="12"/>
          </p:nvPr>
        </p:nvSpPr>
        <p:spPr/>
        <p:txBody>
          <a:bodyPr/>
          <a:lstStyle/>
          <a:p>
            <a:fld id="{C77968C3-7B7E-411D-B105-08F43D0B3F8A}" type="slidenum">
              <a:rPr lang="en-US" smtClean="0"/>
              <a:t>3</a:t>
            </a:fld>
            <a:endParaRPr lang="en-US"/>
          </a:p>
        </p:txBody>
      </p:sp>
    </p:spTree>
    <p:extLst>
      <p:ext uri="{BB962C8B-B14F-4D97-AF65-F5344CB8AC3E}">
        <p14:creationId xmlns:p14="http://schemas.microsoft.com/office/powerpoint/2010/main" val="1783090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3899" y="332509"/>
            <a:ext cx="10744202" cy="1136073"/>
          </a:xfrm>
        </p:spPr>
        <p:txBody>
          <a:bodyPr>
            <a:normAutofit fontScale="90000"/>
          </a:bodyPr>
          <a:lstStyle/>
          <a:p>
            <a:r>
              <a:rPr lang="en-US" dirty="0" smtClean="0"/>
              <a:t>Primary Refugee Arrivals to Minnesota by Country of Origin</a:t>
            </a:r>
            <a:br>
              <a:rPr lang="en-US" dirty="0" smtClean="0"/>
            </a:br>
            <a:r>
              <a:rPr lang="en-US" dirty="0" smtClean="0"/>
              <a:t>2018</a:t>
            </a:r>
            <a:endParaRPr lang="en-US" dirty="0"/>
          </a:p>
        </p:txBody>
      </p:sp>
      <p:sp>
        <p:nvSpPr>
          <p:cNvPr id="12" name="Content Placeholder 11"/>
          <p:cNvSpPr>
            <a:spLocks noGrp="1"/>
          </p:cNvSpPr>
          <p:nvPr>
            <p:ph sz="half" idx="35"/>
          </p:nvPr>
        </p:nvSpPr>
        <p:spPr>
          <a:xfrm>
            <a:off x="8738339" y="4242235"/>
            <a:ext cx="1383562" cy="520266"/>
          </a:xfrm>
        </p:spPr>
        <p:txBody>
          <a:bodyPr/>
          <a:lstStyle/>
          <a:p>
            <a:pPr indent="0">
              <a:buNone/>
            </a:pPr>
            <a:r>
              <a:rPr lang="en-US" dirty="0" smtClean="0"/>
              <a:t>N=818</a:t>
            </a:r>
            <a:endParaRPr lang="en-US" dirty="0"/>
          </a:p>
        </p:txBody>
      </p:sp>
      <p:pic>
        <p:nvPicPr>
          <p:cNvPr id="7" name="Content Placeholder 6" descr="n = 818&#10;Burma - 318 (39%)&#10;Ethiopia - 106 (13%)&#10;DR Congo - 77 (10%)&#10;Somalia - 75 (9%)&#10;Ukraine - 49 (6%)&#10;Dominicain Republic - 36 (4%)&#10;Other - 157 (19%)"/>
          <p:cNvPicPr>
            <a:picLocks noGrp="1" noChangeAspect="1"/>
          </p:cNvPicPr>
          <p:nvPr>
            <p:ph sz="half" idx="32"/>
          </p:nvPr>
        </p:nvPicPr>
        <p:blipFill>
          <a:blip r:embed="rId3"/>
          <a:stretch>
            <a:fillRect/>
          </a:stretch>
        </p:blipFill>
        <p:spPr>
          <a:xfrm>
            <a:off x="2606282" y="879299"/>
            <a:ext cx="7182639" cy="5539155"/>
          </a:xfrm>
          <a:prstGeom prst="rect">
            <a:avLst/>
          </a:prstGeom>
          <a:noFill/>
        </p:spPr>
      </p:pic>
      <p:sp>
        <p:nvSpPr>
          <p:cNvPr id="13" name="Content Placeholder 12"/>
          <p:cNvSpPr>
            <a:spLocks noGrp="1"/>
          </p:cNvSpPr>
          <p:nvPr>
            <p:ph sz="half" idx="40"/>
          </p:nvPr>
        </p:nvSpPr>
        <p:spPr>
          <a:xfrm>
            <a:off x="774700" y="5947302"/>
            <a:ext cx="10642600" cy="723900"/>
          </a:xfrm>
        </p:spPr>
        <p:txBody>
          <a:bodyPr>
            <a:normAutofit/>
          </a:bodyPr>
          <a:lstStyle/>
          <a:p>
            <a:pPr marL="0" indent="0">
              <a:buNone/>
            </a:pPr>
            <a:r>
              <a:rPr lang="en-US" sz="1600" dirty="0"/>
              <a:t>“Other” includes Afghanistan, Bhutan, Cameroon, China, Cuba, El Salvador, Eritrea, Guatemala, India, Iran, Iraq, Kazakhstan, </a:t>
            </a:r>
            <a:r>
              <a:rPr lang="en-US" sz="1600" dirty="0" smtClean="0"/>
              <a:t>Kuwait</a:t>
            </a:r>
            <a:r>
              <a:rPr lang="en-US" sz="1600" dirty="0"/>
              <a:t>, Mexico, Moldova, Philippines, Russia, Rwanda, Senegal, South Sudan, Sri Lanka, Syria, Thailand, Venezuela, and Yemen. </a:t>
            </a:r>
          </a:p>
        </p:txBody>
      </p:sp>
      <p:sp>
        <p:nvSpPr>
          <p:cNvPr id="2" name="Slide Number Placeholder 1"/>
          <p:cNvSpPr>
            <a:spLocks noGrp="1"/>
          </p:cNvSpPr>
          <p:nvPr>
            <p:ph type="sldNum" sz="quarter" idx="12"/>
          </p:nvPr>
        </p:nvSpPr>
        <p:spPr/>
        <p:txBody>
          <a:bodyPr/>
          <a:lstStyle/>
          <a:p>
            <a:fld id="{C77968C3-7B7E-411D-B105-08F43D0B3F8A}" type="slidenum">
              <a:rPr lang="en-US" smtClean="0"/>
              <a:t>4</a:t>
            </a:fld>
            <a:endParaRPr lang="en-US"/>
          </a:p>
        </p:txBody>
      </p:sp>
    </p:spTree>
    <p:extLst>
      <p:ext uri="{BB962C8B-B14F-4D97-AF65-F5344CB8AC3E}">
        <p14:creationId xmlns:p14="http://schemas.microsoft.com/office/powerpoint/2010/main" val="1561882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Map of 2018 primary refugee arrivals to Minnesota by county. Data is available in table format at the hyperlink on this slide."/>
          <p:cNvPicPr>
            <a:picLocks noGrp="1" noChangeAspect="1"/>
          </p:cNvPicPr>
          <p:nvPr>
            <p:ph sz="half" idx="23"/>
          </p:nvPr>
        </p:nvPicPr>
        <p:blipFill>
          <a:blip r:embed="rId3"/>
          <a:stretch>
            <a:fillRect/>
          </a:stretch>
        </p:blipFill>
        <p:spPr>
          <a:xfrm>
            <a:off x="62739" y="35442"/>
            <a:ext cx="8721040" cy="6780991"/>
          </a:xfrm>
          <a:prstGeom prst="rect">
            <a:avLst/>
          </a:prstGeom>
          <a:solidFill>
            <a:schemeClr val="bg1"/>
          </a:solidFill>
        </p:spPr>
      </p:pic>
      <p:sp>
        <p:nvSpPr>
          <p:cNvPr id="3" name="Title 2"/>
          <p:cNvSpPr>
            <a:spLocks noGrp="1"/>
          </p:cNvSpPr>
          <p:nvPr>
            <p:ph type="title"/>
          </p:nvPr>
        </p:nvSpPr>
        <p:spPr>
          <a:xfrm>
            <a:off x="5300230" y="194409"/>
            <a:ext cx="6181724" cy="1143000"/>
          </a:xfrm>
        </p:spPr>
        <p:txBody>
          <a:bodyPr>
            <a:normAutofit/>
          </a:bodyPr>
          <a:lstStyle/>
          <a:p>
            <a:r>
              <a:rPr lang="en-US" sz="3200" dirty="0" smtClean="0"/>
              <a:t>2018 Primary Refugee Arrivals to Minnesota by County (N=818)</a:t>
            </a:r>
            <a:endParaRPr lang="en-US" sz="3200" dirty="0"/>
          </a:p>
        </p:txBody>
      </p:sp>
      <p:sp>
        <p:nvSpPr>
          <p:cNvPr id="6" name="Content Placeholder 5"/>
          <p:cNvSpPr>
            <a:spLocks noGrp="1"/>
          </p:cNvSpPr>
          <p:nvPr>
            <p:ph sz="half" idx="13"/>
          </p:nvPr>
        </p:nvSpPr>
        <p:spPr>
          <a:xfrm>
            <a:off x="7505698" y="5534024"/>
            <a:ext cx="4362451" cy="1019176"/>
          </a:xfrm>
        </p:spPr>
        <p:txBody>
          <a:bodyPr>
            <a:normAutofit/>
          </a:bodyPr>
          <a:lstStyle/>
          <a:p>
            <a:pPr marL="0" indent="0">
              <a:buNone/>
            </a:pPr>
            <a:r>
              <a:rPr lang="en-US" sz="1400" dirty="0" smtClean="0">
                <a:hlinkClick r:id="rId4"/>
              </a:rPr>
              <a:t>Primary Refugee Arrivals to Minnesota by Initial County of Resettlement and Country of Origin, 2018 (PDF) (</a:t>
            </a:r>
            <a:r>
              <a:rPr lang="en-US" sz="1400" dirty="0">
                <a:hlinkClick r:id="rId4"/>
              </a:rPr>
              <a:t>https://</a:t>
            </a:r>
            <a:r>
              <a:rPr lang="en-US" sz="1400" dirty="0" smtClean="0">
                <a:hlinkClick r:id="rId4"/>
              </a:rPr>
              <a:t>www.health.state.mn.us/communities/rih/stats/18yrsum.pdf) </a:t>
            </a:r>
            <a:endParaRPr lang="en-US" sz="1400" dirty="0"/>
          </a:p>
        </p:txBody>
      </p:sp>
      <p:sp>
        <p:nvSpPr>
          <p:cNvPr id="2" name="Slide Number Placeholder 1"/>
          <p:cNvSpPr>
            <a:spLocks noGrp="1"/>
          </p:cNvSpPr>
          <p:nvPr>
            <p:ph type="sldNum" sz="quarter" idx="12"/>
          </p:nvPr>
        </p:nvSpPr>
        <p:spPr/>
        <p:txBody>
          <a:bodyPr/>
          <a:lstStyle/>
          <a:p>
            <a:fld id="{C77968C3-7B7E-411D-B105-08F43D0B3F8A}" type="slidenum">
              <a:rPr lang="en-US" smtClean="0"/>
              <a:t>5</a:t>
            </a:fld>
            <a:endParaRPr lang="en-US"/>
          </a:p>
        </p:txBody>
      </p:sp>
    </p:spTree>
    <p:extLst>
      <p:ext uri="{BB962C8B-B14F-4D97-AF65-F5344CB8AC3E}">
        <p14:creationId xmlns:p14="http://schemas.microsoft.com/office/powerpoint/2010/main" val="2611056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2883" y="275068"/>
            <a:ext cx="10744200" cy="1142999"/>
          </a:xfrm>
        </p:spPr>
        <p:txBody>
          <a:bodyPr>
            <a:normAutofit/>
          </a:bodyPr>
          <a:lstStyle/>
          <a:p>
            <a:r>
              <a:rPr lang="en-US" sz="3200" dirty="0" smtClean="0"/>
              <a:t>Arrivals by County of Resettlement and Country of Origin Minnesota, 2018</a:t>
            </a:r>
            <a:endParaRPr lang="en-US" sz="3200" dirty="0"/>
          </a:p>
        </p:txBody>
      </p:sp>
      <p:pic>
        <p:nvPicPr>
          <p:cNvPr id="14" name="Content Placeholder 13" descr="2018 Ramsey County Refugee Resettlement by country of origin: Burma - 283, DR Congo - 69, Ethiopia - 37, Eritrea - 18; Bhutan - 13, Other - 22 "/>
          <p:cNvPicPr>
            <a:picLocks noGrp="1" noChangeAspect="1"/>
          </p:cNvPicPr>
          <p:nvPr>
            <p:ph sz="half" idx="23"/>
          </p:nvPr>
        </p:nvPicPr>
        <p:blipFill>
          <a:blip r:embed="rId3"/>
          <a:stretch>
            <a:fillRect/>
          </a:stretch>
        </p:blipFill>
        <p:spPr>
          <a:xfrm>
            <a:off x="970801" y="1345644"/>
            <a:ext cx="3612996" cy="2743200"/>
          </a:xfrm>
          <a:prstGeom prst="rect">
            <a:avLst/>
          </a:prstGeom>
          <a:noFill/>
        </p:spPr>
      </p:pic>
      <p:sp>
        <p:nvSpPr>
          <p:cNvPr id="9" name="Content Placeholder 8"/>
          <p:cNvSpPr>
            <a:spLocks noGrp="1"/>
          </p:cNvSpPr>
          <p:nvPr>
            <p:ph sz="half" idx="40"/>
          </p:nvPr>
        </p:nvSpPr>
        <p:spPr>
          <a:xfrm>
            <a:off x="4287323" y="3469492"/>
            <a:ext cx="845256" cy="396522"/>
          </a:xfrm>
        </p:spPr>
        <p:txBody>
          <a:bodyPr>
            <a:normAutofit/>
          </a:bodyPr>
          <a:lstStyle/>
          <a:p>
            <a:pPr marL="0" lvl="0" indent="0" fontAlgn="base">
              <a:spcBef>
                <a:spcPct val="50000"/>
              </a:spcBef>
              <a:spcAft>
                <a:spcPct val="0"/>
              </a:spcAft>
              <a:buClrTx/>
              <a:buNone/>
              <a:defRPr/>
            </a:pPr>
            <a:r>
              <a:rPr lang="en-US" sz="1600" b="1" dirty="0"/>
              <a:t>N=442</a:t>
            </a:r>
          </a:p>
        </p:txBody>
      </p:sp>
      <p:pic>
        <p:nvPicPr>
          <p:cNvPr id="15" name="Content Placeholder 14" descr="2018 Hennepin County Refugee Resettlement by country of origin:  Ethiopia - 34, Somalia - 27, Afganistan - 19, Other - 32"/>
          <p:cNvPicPr>
            <a:picLocks noGrp="1" noChangeAspect="1"/>
          </p:cNvPicPr>
          <p:nvPr>
            <p:ph sz="half" idx="32"/>
          </p:nvPr>
        </p:nvPicPr>
        <p:blipFill>
          <a:blip r:embed="rId4"/>
          <a:stretch>
            <a:fillRect/>
          </a:stretch>
        </p:blipFill>
        <p:spPr>
          <a:xfrm>
            <a:off x="7080750" y="1345644"/>
            <a:ext cx="3935654" cy="2743200"/>
          </a:xfrm>
          <a:prstGeom prst="rect">
            <a:avLst/>
          </a:prstGeom>
          <a:noFill/>
        </p:spPr>
      </p:pic>
      <p:sp>
        <p:nvSpPr>
          <p:cNvPr id="10" name="Content Placeholder 9"/>
          <p:cNvSpPr>
            <a:spLocks noGrp="1"/>
          </p:cNvSpPr>
          <p:nvPr>
            <p:ph sz="half" idx="41"/>
          </p:nvPr>
        </p:nvSpPr>
        <p:spPr>
          <a:xfrm>
            <a:off x="10230701" y="3520199"/>
            <a:ext cx="785703" cy="300926"/>
          </a:xfrm>
        </p:spPr>
        <p:txBody>
          <a:bodyPr>
            <a:normAutofit fontScale="92500" lnSpcReduction="10000"/>
          </a:bodyPr>
          <a:lstStyle/>
          <a:p>
            <a:pPr marL="0" lvl="0" indent="0" fontAlgn="base">
              <a:spcBef>
                <a:spcPct val="50000"/>
              </a:spcBef>
              <a:spcAft>
                <a:spcPct val="0"/>
              </a:spcAft>
              <a:buClrTx/>
              <a:buNone/>
              <a:defRPr/>
            </a:pPr>
            <a:r>
              <a:rPr lang="en-US" sz="1600" b="1" dirty="0" smtClean="0"/>
              <a:t>N=112</a:t>
            </a:r>
            <a:endParaRPr lang="en-US" sz="1600" b="1" dirty="0"/>
          </a:p>
        </p:txBody>
      </p:sp>
      <p:pic>
        <p:nvPicPr>
          <p:cNvPr id="16" name="Content Placeholder 15" descr="2018 Stearns County Refugee Resettlement by country of origin:  Dominican Republic - 34, Somalia - 12, Other - 2"/>
          <p:cNvPicPr>
            <a:picLocks noGrp="1" noChangeAspect="1"/>
          </p:cNvPicPr>
          <p:nvPr>
            <p:ph sz="half" idx="34"/>
          </p:nvPr>
        </p:nvPicPr>
        <p:blipFill>
          <a:blip r:embed="rId5"/>
          <a:stretch>
            <a:fillRect/>
          </a:stretch>
        </p:blipFill>
        <p:spPr>
          <a:xfrm>
            <a:off x="1003999" y="4114800"/>
            <a:ext cx="4001985" cy="2743200"/>
          </a:xfrm>
          <a:prstGeom prst="rect">
            <a:avLst/>
          </a:prstGeom>
          <a:noFill/>
        </p:spPr>
      </p:pic>
      <p:sp>
        <p:nvSpPr>
          <p:cNvPr id="11" name="Content Placeholder 10"/>
          <p:cNvSpPr>
            <a:spLocks noGrp="1"/>
          </p:cNvSpPr>
          <p:nvPr>
            <p:ph sz="half" idx="42"/>
          </p:nvPr>
        </p:nvSpPr>
        <p:spPr>
          <a:xfrm>
            <a:off x="4287323" y="6235774"/>
            <a:ext cx="741080" cy="306211"/>
          </a:xfrm>
        </p:spPr>
        <p:txBody>
          <a:bodyPr>
            <a:normAutofit fontScale="92500" lnSpcReduction="10000"/>
          </a:bodyPr>
          <a:lstStyle/>
          <a:p>
            <a:pPr marL="0" lvl="0" indent="0" fontAlgn="base">
              <a:spcBef>
                <a:spcPct val="50000"/>
              </a:spcBef>
              <a:spcAft>
                <a:spcPct val="0"/>
              </a:spcAft>
              <a:buClrTx/>
              <a:buNone/>
              <a:defRPr/>
            </a:pPr>
            <a:r>
              <a:rPr lang="en-US" sz="1600" b="1" dirty="0" smtClean="0"/>
              <a:t>N=47</a:t>
            </a:r>
            <a:endParaRPr lang="en-US" sz="1600" b="1" dirty="0"/>
          </a:p>
        </p:txBody>
      </p:sp>
      <p:pic>
        <p:nvPicPr>
          <p:cNvPr id="17" name="Content Placeholder 16" descr="2018 Anoka County Refugee Resettlement by country of origin:  Ukraine - 12, Belarus - 9, Russia - 7, Other - 12"/>
          <p:cNvPicPr>
            <a:picLocks noGrp="1" noChangeAspect="1"/>
          </p:cNvPicPr>
          <p:nvPr>
            <p:ph sz="half" idx="36"/>
          </p:nvPr>
        </p:nvPicPr>
        <p:blipFill>
          <a:blip r:embed="rId6"/>
          <a:stretch>
            <a:fillRect/>
          </a:stretch>
        </p:blipFill>
        <p:spPr>
          <a:xfrm>
            <a:off x="7135164" y="4088844"/>
            <a:ext cx="3971409" cy="2743200"/>
          </a:xfrm>
          <a:prstGeom prst="rect">
            <a:avLst/>
          </a:prstGeom>
          <a:noFill/>
        </p:spPr>
      </p:pic>
      <p:sp>
        <p:nvSpPr>
          <p:cNvPr id="12" name="Content Placeholder 11"/>
          <p:cNvSpPr>
            <a:spLocks noGrp="1"/>
          </p:cNvSpPr>
          <p:nvPr>
            <p:ph sz="half" idx="43"/>
          </p:nvPr>
        </p:nvSpPr>
        <p:spPr>
          <a:xfrm>
            <a:off x="10361243" y="6190976"/>
            <a:ext cx="935567" cy="389987"/>
          </a:xfrm>
        </p:spPr>
        <p:txBody>
          <a:bodyPr>
            <a:normAutofit/>
          </a:bodyPr>
          <a:lstStyle/>
          <a:p>
            <a:pPr marL="0" indent="0">
              <a:buNone/>
            </a:pPr>
            <a:r>
              <a:rPr lang="en-US" sz="1600" b="1" dirty="0" smtClean="0"/>
              <a:t>N=40</a:t>
            </a:r>
            <a:endParaRPr lang="en-US" sz="1600" b="1" dirty="0"/>
          </a:p>
        </p:txBody>
      </p:sp>
      <p:sp>
        <p:nvSpPr>
          <p:cNvPr id="2" name="Slide Number Placeholder 1"/>
          <p:cNvSpPr>
            <a:spLocks noGrp="1"/>
          </p:cNvSpPr>
          <p:nvPr>
            <p:ph type="sldNum" sz="quarter" idx="12"/>
          </p:nvPr>
        </p:nvSpPr>
        <p:spPr/>
        <p:txBody>
          <a:bodyPr/>
          <a:lstStyle/>
          <a:p>
            <a:fld id="{C77968C3-7B7E-411D-B105-08F43D0B3F8A}" type="slidenum">
              <a:rPr lang="en-US" smtClean="0"/>
              <a:t>6</a:t>
            </a:fld>
            <a:endParaRPr lang="en-US"/>
          </a:p>
        </p:txBody>
      </p:sp>
    </p:spTree>
    <p:extLst>
      <p:ext uri="{BB962C8B-B14F-4D97-AF65-F5344CB8AC3E}">
        <p14:creationId xmlns:p14="http://schemas.microsoft.com/office/powerpoint/2010/main" val="1993057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727707" y="331830"/>
            <a:ext cx="10744202" cy="1188606"/>
          </a:xfrm>
        </p:spPr>
        <p:txBody>
          <a:bodyPr>
            <a:normAutofit/>
          </a:bodyPr>
          <a:lstStyle/>
          <a:p>
            <a:r>
              <a:rPr lang="en-US" dirty="0" smtClean="0"/>
              <a:t>Primary Refugee Arrivals Screened in Minnesota</a:t>
            </a:r>
            <a:br>
              <a:rPr lang="en-US" dirty="0" smtClean="0"/>
            </a:br>
            <a:r>
              <a:rPr lang="en-US" dirty="0" smtClean="0"/>
              <a:t>2008-2018</a:t>
            </a:r>
            <a:endParaRPr lang="en-US" dirty="0"/>
          </a:p>
        </p:txBody>
      </p:sp>
      <p:sp>
        <p:nvSpPr>
          <p:cNvPr id="10" name="Content Placeholder 9"/>
          <p:cNvSpPr>
            <a:spLocks noGrp="1"/>
          </p:cNvSpPr>
          <p:nvPr>
            <p:ph sz="half" idx="40"/>
          </p:nvPr>
        </p:nvSpPr>
        <p:spPr>
          <a:xfrm>
            <a:off x="1126205" y="6251329"/>
            <a:ext cx="9939590" cy="387282"/>
          </a:xfrm>
        </p:spPr>
        <p:txBody>
          <a:bodyPr>
            <a:normAutofit/>
          </a:bodyPr>
          <a:lstStyle/>
          <a:p>
            <a:pPr marL="0" indent="0" algn="ctr">
              <a:buNone/>
            </a:pPr>
            <a:r>
              <a:rPr lang="en-US" sz="1400" dirty="0"/>
              <a:t>Ineligible if moved out of state or to an unknown </a:t>
            </a:r>
            <a:r>
              <a:rPr lang="en-US" sz="1400" dirty="0" smtClean="0"/>
              <a:t>destination, no </a:t>
            </a:r>
            <a:r>
              <a:rPr lang="en-US" sz="1400" dirty="0"/>
              <a:t>insurance, </a:t>
            </a:r>
            <a:r>
              <a:rPr lang="en-US" sz="1400" dirty="0" smtClean="0"/>
              <a:t>unable </a:t>
            </a:r>
            <a:r>
              <a:rPr lang="en-US" sz="1400" dirty="0"/>
              <a:t>to </a:t>
            </a:r>
            <a:r>
              <a:rPr lang="en-US" sz="1400" dirty="0" smtClean="0"/>
              <a:t>locate, </a:t>
            </a:r>
            <a:r>
              <a:rPr lang="en-US" sz="1400" dirty="0"/>
              <a:t>or died before </a:t>
            </a:r>
            <a:r>
              <a:rPr lang="en-US" sz="1400" dirty="0" smtClean="0"/>
              <a:t>screening.</a:t>
            </a:r>
            <a:endParaRPr lang="en-US" sz="1400" dirty="0"/>
          </a:p>
        </p:txBody>
      </p:sp>
      <p:pic>
        <p:nvPicPr>
          <p:cNvPr id="14" name="Content Placeholder 13" descr="data included in table"/>
          <p:cNvPicPr>
            <a:picLocks noGrp="1" noChangeAspect="1"/>
          </p:cNvPicPr>
          <p:nvPr>
            <p:ph sz="half" idx="23"/>
          </p:nvPr>
        </p:nvPicPr>
        <p:blipFill>
          <a:blip r:embed="rId3"/>
          <a:stretch>
            <a:fillRect/>
          </a:stretch>
        </p:blipFill>
        <p:spPr>
          <a:xfrm>
            <a:off x="1085411" y="1505542"/>
            <a:ext cx="10021179" cy="4791633"/>
          </a:xfrm>
          <a:prstGeom prst="rect">
            <a:avLst/>
          </a:prstGeom>
          <a:noFill/>
        </p:spPr>
      </p:pic>
      <p:graphicFrame>
        <p:nvGraphicFramePr>
          <p:cNvPr id="15" name="Content Placeholder 14"/>
          <p:cNvGraphicFramePr>
            <a:graphicFrameLocks noGrp="1"/>
          </p:cNvGraphicFramePr>
          <p:nvPr>
            <p:ph sz="half" idx="35"/>
            <p:extLst>
              <p:ext uri="{D42A27DB-BD31-4B8C-83A1-F6EECF244321}">
                <p14:modId xmlns:p14="http://schemas.microsoft.com/office/powerpoint/2010/main" val="440380742"/>
              </p:ext>
            </p:extLst>
          </p:nvPr>
        </p:nvGraphicFramePr>
        <p:xfrm>
          <a:off x="1671344" y="1629086"/>
          <a:ext cx="5120771" cy="1097280"/>
        </p:xfrm>
        <a:graphic>
          <a:graphicData uri="http://schemas.openxmlformats.org/drawingml/2006/table">
            <a:tbl>
              <a:tblPr firstRow="1" firstCol="1" bandRow="1">
                <a:tableStyleId>{2D5ABB26-0587-4C30-8999-92F81FD0307C}</a:tableStyleId>
              </a:tblPr>
              <a:tblGrid>
                <a:gridCol w="1031092">
                  <a:extLst>
                    <a:ext uri="{9D8B030D-6E8A-4147-A177-3AD203B41FA5}">
                      <a16:colId xmlns:a16="http://schemas.microsoft.com/office/drawing/2014/main" val="1155597497"/>
                    </a:ext>
                  </a:extLst>
                </a:gridCol>
                <a:gridCol w="381838">
                  <a:extLst>
                    <a:ext uri="{9D8B030D-6E8A-4147-A177-3AD203B41FA5}">
                      <a16:colId xmlns:a16="http://schemas.microsoft.com/office/drawing/2014/main" val="1466535206"/>
                    </a:ext>
                  </a:extLst>
                </a:gridCol>
                <a:gridCol w="361740">
                  <a:extLst>
                    <a:ext uri="{9D8B030D-6E8A-4147-A177-3AD203B41FA5}">
                      <a16:colId xmlns:a16="http://schemas.microsoft.com/office/drawing/2014/main" val="2623537707"/>
                    </a:ext>
                  </a:extLst>
                </a:gridCol>
                <a:gridCol w="361741">
                  <a:extLst>
                    <a:ext uri="{9D8B030D-6E8A-4147-A177-3AD203B41FA5}">
                      <a16:colId xmlns:a16="http://schemas.microsoft.com/office/drawing/2014/main" val="746468889"/>
                    </a:ext>
                  </a:extLst>
                </a:gridCol>
                <a:gridCol w="371789">
                  <a:extLst>
                    <a:ext uri="{9D8B030D-6E8A-4147-A177-3AD203B41FA5}">
                      <a16:colId xmlns:a16="http://schemas.microsoft.com/office/drawing/2014/main" val="2384557258"/>
                    </a:ext>
                  </a:extLst>
                </a:gridCol>
                <a:gridCol w="371789">
                  <a:extLst>
                    <a:ext uri="{9D8B030D-6E8A-4147-A177-3AD203B41FA5}">
                      <a16:colId xmlns:a16="http://schemas.microsoft.com/office/drawing/2014/main" val="1225234669"/>
                    </a:ext>
                  </a:extLst>
                </a:gridCol>
                <a:gridCol w="361741">
                  <a:extLst>
                    <a:ext uri="{9D8B030D-6E8A-4147-A177-3AD203B41FA5}">
                      <a16:colId xmlns:a16="http://schemas.microsoft.com/office/drawing/2014/main" val="1409644346"/>
                    </a:ext>
                  </a:extLst>
                </a:gridCol>
                <a:gridCol w="371789">
                  <a:extLst>
                    <a:ext uri="{9D8B030D-6E8A-4147-A177-3AD203B41FA5}">
                      <a16:colId xmlns:a16="http://schemas.microsoft.com/office/drawing/2014/main" val="2015561965"/>
                    </a:ext>
                  </a:extLst>
                </a:gridCol>
                <a:gridCol w="371789">
                  <a:extLst>
                    <a:ext uri="{9D8B030D-6E8A-4147-A177-3AD203B41FA5}">
                      <a16:colId xmlns:a16="http://schemas.microsoft.com/office/drawing/2014/main" val="4100433220"/>
                    </a:ext>
                  </a:extLst>
                </a:gridCol>
                <a:gridCol w="361740">
                  <a:extLst>
                    <a:ext uri="{9D8B030D-6E8A-4147-A177-3AD203B41FA5}">
                      <a16:colId xmlns:a16="http://schemas.microsoft.com/office/drawing/2014/main" val="4262420702"/>
                    </a:ext>
                  </a:extLst>
                </a:gridCol>
                <a:gridCol w="371789">
                  <a:extLst>
                    <a:ext uri="{9D8B030D-6E8A-4147-A177-3AD203B41FA5}">
                      <a16:colId xmlns:a16="http://schemas.microsoft.com/office/drawing/2014/main" val="1121351373"/>
                    </a:ext>
                  </a:extLst>
                </a:gridCol>
                <a:gridCol w="401934">
                  <a:extLst>
                    <a:ext uri="{9D8B030D-6E8A-4147-A177-3AD203B41FA5}">
                      <a16:colId xmlns:a16="http://schemas.microsoft.com/office/drawing/2014/main" val="3057718273"/>
                    </a:ext>
                  </a:extLst>
                </a:gridCol>
              </a:tblGrid>
              <a:tr h="119481">
                <a:tc>
                  <a:txBody>
                    <a:bodyPr/>
                    <a:lstStyle/>
                    <a:p>
                      <a:r>
                        <a:rPr lang="en-US" sz="700" dirty="0" smtClean="0">
                          <a:solidFill>
                            <a:schemeClr val="bg1"/>
                          </a:solidFill>
                        </a:rPr>
                        <a:t>Category</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2008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2009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2010</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2011</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2012</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2013</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2014</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2015</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2016</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2017</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2018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800597808"/>
                  </a:ext>
                </a:extLst>
              </a:tr>
              <a:tr h="119481">
                <a:tc>
                  <a:txBody>
                    <a:bodyPr/>
                    <a:lstStyle/>
                    <a:p>
                      <a:r>
                        <a:rPr lang="en-US" sz="700" dirty="0" smtClean="0">
                          <a:solidFill>
                            <a:schemeClr val="bg1"/>
                          </a:solidFill>
                        </a:rPr>
                        <a:t>Arrivals</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1205</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1265</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2320</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1893</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2264</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2160</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2505</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2244</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3186</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1103</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818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448724101"/>
                  </a:ext>
                </a:extLst>
              </a:tr>
              <a:tr h="119481">
                <a:tc>
                  <a:txBody>
                    <a:bodyPr/>
                    <a:lstStyle/>
                    <a:p>
                      <a:r>
                        <a:rPr lang="en-US" sz="700" dirty="0" smtClean="0">
                          <a:solidFill>
                            <a:schemeClr val="bg1"/>
                          </a:solidFill>
                        </a:rPr>
                        <a:t>Eligible for screening</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1167</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1200</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2241</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1884</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2205</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2128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2459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2209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3125</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1089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787</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06829301"/>
                  </a:ext>
                </a:extLst>
              </a:tr>
              <a:tr h="119481">
                <a:tc>
                  <a:txBody>
                    <a:bodyPr/>
                    <a:lstStyle/>
                    <a:p>
                      <a:r>
                        <a:rPr lang="en-US" sz="700" dirty="0" smtClean="0">
                          <a:solidFill>
                            <a:schemeClr val="bg1"/>
                          </a:solidFill>
                        </a:rPr>
                        <a:t>Screened</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1152</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1169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2220</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1830</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2177</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2087</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2421</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2168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3101</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1068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771</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14183847"/>
                  </a:ext>
                </a:extLst>
              </a:tr>
              <a:tr h="183817">
                <a:tc>
                  <a:txBody>
                    <a:bodyPr/>
                    <a:lstStyle/>
                    <a:p>
                      <a:r>
                        <a:rPr lang="en-US" sz="700" dirty="0" smtClean="0">
                          <a:solidFill>
                            <a:schemeClr val="bg1"/>
                          </a:solidFill>
                        </a:rPr>
                        <a:t>Percent of arrivals who completed screening</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97%</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99%</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r>
                        <a:rPr lang="en-US" sz="700" dirty="0" smtClean="0">
                          <a:solidFill>
                            <a:schemeClr val="bg1"/>
                          </a:solidFill>
                        </a:rPr>
                        <a:t>98%</a:t>
                      </a:r>
                      <a:endParaRPr lang="en-US" sz="700" dirty="0">
                        <a:solidFill>
                          <a:schemeClr val="bg1"/>
                        </a:solidFill>
                      </a:endParaRP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537705832"/>
                  </a:ext>
                </a:extLst>
              </a:tr>
            </a:tbl>
          </a:graphicData>
        </a:graphic>
      </p:graphicFrame>
      <p:sp>
        <p:nvSpPr>
          <p:cNvPr id="2" name="Slide Number Placeholder 1"/>
          <p:cNvSpPr>
            <a:spLocks noGrp="1"/>
          </p:cNvSpPr>
          <p:nvPr>
            <p:ph type="sldNum" sz="quarter" idx="12"/>
          </p:nvPr>
        </p:nvSpPr>
        <p:spPr/>
        <p:txBody>
          <a:bodyPr/>
          <a:lstStyle/>
          <a:p>
            <a:fld id="{C77968C3-7B7E-411D-B105-08F43D0B3F8A}" type="slidenum">
              <a:rPr lang="en-US" smtClean="0"/>
              <a:t>7</a:t>
            </a:fld>
            <a:endParaRPr lang="en-US"/>
          </a:p>
        </p:txBody>
      </p:sp>
    </p:spTree>
    <p:extLst>
      <p:ext uri="{BB962C8B-B14F-4D97-AF65-F5344CB8AC3E}">
        <p14:creationId xmlns:p14="http://schemas.microsoft.com/office/powerpoint/2010/main" val="3099839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3899" y="266701"/>
            <a:ext cx="10744202" cy="1092200"/>
          </a:xfrm>
        </p:spPr>
        <p:txBody>
          <a:bodyPr/>
          <a:lstStyle/>
          <a:p>
            <a:r>
              <a:rPr lang="en-US" dirty="0" smtClean="0"/>
              <a:t>Primary Refugees’ Reasons for No Screening Minnesota, 2018</a:t>
            </a:r>
            <a:endParaRPr lang="en-US" dirty="0"/>
          </a:p>
        </p:txBody>
      </p:sp>
      <p:pic>
        <p:nvPicPr>
          <p:cNvPr id="13" name="Content Placeholder 12" descr="data included in table"/>
          <p:cNvPicPr>
            <a:picLocks noGrp="1" noChangeAspect="1"/>
          </p:cNvPicPr>
          <p:nvPr>
            <p:ph sz="half" idx="23"/>
          </p:nvPr>
        </p:nvPicPr>
        <p:blipFill>
          <a:blip r:embed="rId3"/>
          <a:stretch>
            <a:fillRect/>
          </a:stretch>
        </p:blipFill>
        <p:spPr>
          <a:xfrm>
            <a:off x="2152650" y="832207"/>
            <a:ext cx="7886700" cy="5510047"/>
          </a:xfrm>
          <a:prstGeom prst="rect">
            <a:avLst/>
          </a:prstGeom>
          <a:noFill/>
        </p:spPr>
      </p:pic>
      <p:graphicFrame>
        <p:nvGraphicFramePr>
          <p:cNvPr id="14" name="Content Placeholder 13"/>
          <p:cNvGraphicFramePr>
            <a:graphicFrameLocks noGrp="1"/>
          </p:cNvGraphicFramePr>
          <p:nvPr>
            <p:ph sz="half" idx="34"/>
            <p:extLst>
              <p:ext uri="{D42A27DB-BD31-4B8C-83A1-F6EECF244321}">
                <p14:modId xmlns:p14="http://schemas.microsoft.com/office/powerpoint/2010/main" val="3201376752"/>
              </p:ext>
            </p:extLst>
          </p:nvPr>
        </p:nvGraphicFramePr>
        <p:xfrm>
          <a:off x="310685" y="4002942"/>
          <a:ext cx="2255179" cy="2635285"/>
        </p:xfrm>
        <a:graphic>
          <a:graphicData uri="http://schemas.openxmlformats.org/drawingml/2006/table">
            <a:tbl>
              <a:tblPr firstRow="1" bandRow="1">
                <a:tableStyleId>{2D5ABB26-0587-4C30-8999-92F81FD0307C}</a:tableStyleId>
              </a:tblPr>
              <a:tblGrid>
                <a:gridCol w="990375">
                  <a:extLst>
                    <a:ext uri="{9D8B030D-6E8A-4147-A177-3AD203B41FA5}">
                      <a16:colId xmlns:a16="http://schemas.microsoft.com/office/drawing/2014/main" val="112477628"/>
                    </a:ext>
                  </a:extLst>
                </a:gridCol>
                <a:gridCol w="584200">
                  <a:extLst>
                    <a:ext uri="{9D8B030D-6E8A-4147-A177-3AD203B41FA5}">
                      <a16:colId xmlns:a16="http://schemas.microsoft.com/office/drawing/2014/main" val="3465038463"/>
                    </a:ext>
                  </a:extLst>
                </a:gridCol>
                <a:gridCol w="680604">
                  <a:extLst>
                    <a:ext uri="{9D8B030D-6E8A-4147-A177-3AD203B41FA5}">
                      <a16:colId xmlns:a16="http://schemas.microsoft.com/office/drawing/2014/main" val="901658786"/>
                    </a:ext>
                  </a:extLst>
                </a:gridCol>
              </a:tblGrid>
              <a:tr h="283217">
                <a:tc>
                  <a:txBody>
                    <a:bodyPr/>
                    <a:lstStyle/>
                    <a:p>
                      <a:r>
                        <a:rPr lang="en-US" sz="700" dirty="0" smtClean="0">
                          <a:solidFill>
                            <a:schemeClr val="bg1"/>
                          </a:solidFill>
                        </a:rPr>
                        <a:t>Category</a:t>
                      </a:r>
                      <a:endParaRPr lang="en-US" sz="700" dirty="0">
                        <a:solidFill>
                          <a:schemeClr val="bg1"/>
                        </a:solidFill>
                      </a:endParaRPr>
                    </a:p>
                  </a:txBody>
                  <a:tcPr/>
                </a:tc>
                <a:tc>
                  <a:txBody>
                    <a:bodyPr/>
                    <a:lstStyle/>
                    <a:p>
                      <a:r>
                        <a:rPr lang="en-US" sz="700" dirty="0" smtClean="0">
                          <a:solidFill>
                            <a:schemeClr val="bg1"/>
                          </a:solidFill>
                        </a:rPr>
                        <a:t>Number of Arrivals</a:t>
                      </a:r>
                      <a:endParaRPr lang="en-US" sz="700" dirty="0">
                        <a:solidFill>
                          <a:schemeClr val="bg1"/>
                        </a:solidFill>
                      </a:endParaRPr>
                    </a:p>
                  </a:txBody>
                  <a:tcPr/>
                </a:tc>
                <a:tc>
                  <a:txBody>
                    <a:bodyPr/>
                    <a:lstStyle/>
                    <a:p>
                      <a:r>
                        <a:rPr lang="en-US" sz="700" dirty="0" smtClean="0">
                          <a:solidFill>
                            <a:schemeClr val="bg1"/>
                          </a:solidFill>
                        </a:rPr>
                        <a:t>Percent of Total Arrivals</a:t>
                      </a:r>
                      <a:endParaRPr lang="en-US" sz="700" dirty="0">
                        <a:solidFill>
                          <a:schemeClr val="bg1"/>
                        </a:solidFill>
                      </a:endParaRPr>
                    </a:p>
                  </a:txBody>
                  <a:tcPr/>
                </a:tc>
                <a:extLst>
                  <a:ext uri="{0D108BD9-81ED-4DB2-BD59-A6C34878D82A}">
                    <a16:rowId xmlns:a16="http://schemas.microsoft.com/office/drawing/2014/main" val="1105380548"/>
                  </a:ext>
                </a:extLst>
              </a:tr>
              <a:tr h="283217">
                <a:tc>
                  <a:txBody>
                    <a:bodyPr/>
                    <a:lstStyle/>
                    <a:p>
                      <a:r>
                        <a:rPr lang="en-US" sz="700" dirty="0" smtClean="0">
                          <a:solidFill>
                            <a:schemeClr val="bg1"/>
                          </a:solidFill>
                        </a:rPr>
                        <a:t>Unable to locate*</a:t>
                      </a:r>
                      <a:endParaRPr lang="en-US" sz="700" dirty="0">
                        <a:solidFill>
                          <a:schemeClr val="bg1"/>
                        </a:solidFill>
                      </a:endParaRPr>
                    </a:p>
                  </a:txBody>
                  <a:tcPr/>
                </a:tc>
                <a:tc>
                  <a:txBody>
                    <a:bodyPr/>
                    <a:lstStyle/>
                    <a:p>
                      <a:r>
                        <a:rPr lang="en-US" sz="700" dirty="0" smtClean="0">
                          <a:solidFill>
                            <a:schemeClr val="bg1"/>
                          </a:solidFill>
                        </a:rPr>
                        <a:t>21</a:t>
                      </a:r>
                      <a:endParaRPr lang="en-US" sz="700" dirty="0">
                        <a:solidFill>
                          <a:schemeClr val="bg1"/>
                        </a:solidFill>
                      </a:endParaRPr>
                    </a:p>
                  </a:txBody>
                  <a:tcPr/>
                </a:tc>
                <a:tc>
                  <a:txBody>
                    <a:bodyPr/>
                    <a:lstStyle/>
                    <a:p>
                      <a:r>
                        <a:rPr lang="en-US" sz="700" dirty="0" smtClean="0">
                          <a:solidFill>
                            <a:schemeClr val="bg1"/>
                          </a:solidFill>
                        </a:rPr>
                        <a:t>45%</a:t>
                      </a:r>
                      <a:endParaRPr lang="en-US" sz="700" dirty="0">
                        <a:solidFill>
                          <a:schemeClr val="bg1"/>
                        </a:solidFill>
                      </a:endParaRPr>
                    </a:p>
                  </a:txBody>
                  <a:tcPr/>
                </a:tc>
                <a:extLst>
                  <a:ext uri="{0D108BD9-81ED-4DB2-BD59-A6C34878D82A}">
                    <a16:rowId xmlns:a16="http://schemas.microsoft.com/office/drawing/2014/main" val="618290297"/>
                  </a:ext>
                </a:extLst>
              </a:tr>
              <a:tr h="283217">
                <a:tc>
                  <a:txBody>
                    <a:bodyPr/>
                    <a:lstStyle/>
                    <a:p>
                      <a:r>
                        <a:rPr lang="en-US" sz="700" dirty="0" smtClean="0">
                          <a:solidFill>
                            <a:schemeClr val="bg1"/>
                          </a:solidFill>
                        </a:rPr>
                        <a:t>No insurance*</a:t>
                      </a:r>
                      <a:endParaRPr lang="en-US" sz="700" dirty="0">
                        <a:solidFill>
                          <a:schemeClr val="bg1"/>
                        </a:solidFill>
                      </a:endParaRPr>
                    </a:p>
                  </a:txBody>
                  <a:tcPr/>
                </a:tc>
                <a:tc>
                  <a:txBody>
                    <a:bodyPr/>
                    <a:lstStyle/>
                    <a:p>
                      <a:r>
                        <a:rPr lang="en-US" sz="700" dirty="0" smtClean="0">
                          <a:solidFill>
                            <a:schemeClr val="bg1"/>
                          </a:solidFill>
                        </a:rPr>
                        <a:t>9</a:t>
                      </a:r>
                      <a:endParaRPr lang="en-US" sz="700" dirty="0">
                        <a:solidFill>
                          <a:schemeClr val="bg1"/>
                        </a:solidFill>
                      </a:endParaRPr>
                    </a:p>
                  </a:txBody>
                  <a:tcPr/>
                </a:tc>
                <a:tc>
                  <a:txBody>
                    <a:bodyPr/>
                    <a:lstStyle/>
                    <a:p>
                      <a:r>
                        <a:rPr lang="en-US" sz="700" dirty="0" smtClean="0">
                          <a:solidFill>
                            <a:schemeClr val="bg1"/>
                          </a:solidFill>
                        </a:rPr>
                        <a:t>19%</a:t>
                      </a:r>
                      <a:endParaRPr lang="en-US" sz="700" dirty="0">
                        <a:solidFill>
                          <a:schemeClr val="bg1"/>
                        </a:solidFill>
                      </a:endParaRPr>
                    </a:p>
                  </a:txBody>
                  <a:tcPr/>
                </a:tc>
                <a:extLst>
                  <a:ext uri="{0D108BD9-81ED-4DB2-BD59-A6C34878D82A}">
                    <a16:rowId xmlns:a16="http://schemas.microsoft.com/office/drawing/2014/main" val="2864573067"/>
                  </a:ext>
                </a:extLst>
              </a:tr>
              <a:tr h="283217">
                <a:tc>
                  <a:txBody>
                    <a:bodyPr/>
                    <a:lstStyle/>
                    <a:p>
                      <a:r>
                        <a:rPr lang="en-US" sz="700" dirty="0" smtClean="0">
                          <a:solidFill>
                            <a:schemeClr val="bg1"/>
                          </a:solidFill>
                        </a:rPr>
                        <a:t>Refused screening</a:t>
                      </a:r>
                      <a:endParaRPr lang="en-US" sz="700" dirty="0">
                        <a:solidFill>
                          <a:schemeClr val="bg1"/>
                        </a:solidFill>
                      </a:endParaRPr>
                    </a:p>
                  </a:txBody>
                  <a:tcPr/>
                </a:tc>
                <a:tc>
                  <a:txBody>
                    <a:bodyPr/>
                    <a:lstStyle/>
                    <a:p>
                      <a:r>
                        <a:rPr lang="en-US" sz="700" dirty="0" smtClean="0">
                          <a:solidFill>
                            <a:schemeClr val="bg1"/>
                          </a:solidFill>
                        </a:rPr>
                        <a:t>9</a:t>
                      </a:r>
                      <a:endParaRPr lang="en-US" sz="700" dirty="0">
                        <a:solidFill>
                          <a:schemeClr val="bg1"/>
                        </a:solidFill>
                      </a:endParaRPr>
                    </a:p>
                  </a:txBody>
                  <a:tcPr/>
                </a:tc>
                <a:tc>
                  <a:txBody>
                    <a:bodyPr/>
                    <a:lstStyle/>
                    <a:p>
                      <a:r>
                        <a:rPr lang="en-US" sz="700" dirty="0" smtClean="0">
                          <a:solidFill>
                            <a:schemeClr val="bg1"/>
                          </a:solidFill>
                        </a:rPr>
                        <a:t>19%</a:t>
                      </a:r>
                      <a:endParaRPr lang="en-US" sz="700" dirty="0">
                        <a:solidFill>
                          <a:schemeClr val="bg1"/>
                        </a:solidFill>
                      </a:endParaRPr>
                    </a:p>
                  </a:txBody>
                  <a:tcPr/>
                </a:tc>
                <a:extLst>
                  <a:ext uri="{0D108BD9-81ED-4DB2-BD59-A6C34878D82A}">
                    <a16:rowId xmlns:a16="http://schemas.microsoft.com/office/drawing/2014/main" val="1657394837"/>
                  </a:ext>
                </a:extLst>
              </a:tr>
              <a:tr h="283217">
                <a:tc>
                  <a:txBody>
                    <a:bodyPr/>
                    <a:lstStyle/>
                    <a:p>
                      <a:r>
                        <a:rPr lang="en-US" sz="700" dirty="0" smtClean="0">
                          <a:solidFill>
                            <a:schemeClr val="bg1"/>
                          </a:solidFill>
                        </a:rPr>
                        <a:t>Screening still pending</a:t>
                      </a:r>
                      <a:endParaRPr lang="en-US" sz="700" dirty="0">
                        <a:solidFill>
                          <a:schemeClr val="bg1"/>
                        </a:solidFill>
                      </a:endParaRPr>
                    </a:p>
                  </a:txBody>
                  <a:tcPr/>
                </a:tc>
                <a:tc>
                  <a:txBody>
                    <a:bodyPr/>
                    <a:lstStyle/>
                    <a:p>
                      <a:r>
                        <a:rPr lang="en-US" sz="700" dirty="0" smtClean="0">
                          <a:solidFill>
                            <a:schemeClr val="bg1"/>
                          </a:solidFill>
                        </a:rPr>
                        <a:t>3</a:t>
                      </a:r>
                      <a:endParaRPr lang="en-US" sz="700" dirty="0">
                        <a:solidFill>
                          <a:schemeClr val="bg1"/>
                        </a:solidFill>
                      </a:endParaRPr>
                    </a:p>
                  </a:txBody>
                  <a:tcPr/>
                </a:tc>
                <a:tc>
                  <a:txBody>
                    <a:bodyPr/>
                    <a:lstStyle/>
                    <a:p>
                      <a:r>
                        <a:rPr lang="en-US" sz="700" dirty="0" smtClean="0">
                          <a:solidFill>
                            <a:schemeClr val="bg1"/>
                          </a:solidFill>
                        </a:rPr>
                        <a:t>6%</a:t>
                      </a:r>
                      <a:endParaRPr lang="en-US" sz="700" dirty="0">
                        <a:solidFill>
                          <a:schemeClr val="bg1"/>
                        </a:solidFill>
                      </a:endParaRPr>
                    </a:p>
                  </a:txBody>
                  <a:tcPr/>
                </a:tc>
                <a:extLst>
                  <a:ext uri="{0D108BD9-81ED-4DB2-BD59-A6C34878D82A}">
                    <a16:rowId xmlns:a16="http://schemas.microsoft.com/office/drawing/2014/main" val="1225342370"/>
                  </a:ext>
                </a:extLst>
              </a:tr>
              <a:tr h="283217">
                <a:tc>
                  <a:txBody>
                    <a:bodyPr/>
                    <a:lstStyle/>
                    <a:p>
                      <a:r>
                        <a:rPr lang="en-US" sz="700" dirty="0" smtClean="0">
                          <a:solidFill>
                            <a:schemeClr val="bg1"/>
                          </a:solidFill>
                        </a:rPr>
                        <a:t>Missed appointments</a:t>
                      </a:r>
                      <a:endParaRPr lang="en-US" sz="700" dirty="0">
                        <a:solidFill>
                          <a:schemeClr val="bg1"/>
                        </a:solidFill>
                      </a:endParaRPr>
                    </a:p>
                  </a:txBody>
                  <a:tcPr/>
                </a:tc>
                <a:tc>
                  <a:txBody>
                    <a:bodyPr/>
                    <a:lstStyle/>
                    <a:p>
                      <a:r>
                        <a:rPr lang="en-US" sz="700" dirty="0" smtClean="0">
                          <a:solidFill>
                            <a:schemeClr val="bg1"/>
                          </a:solidFill>
                        </a:rPr>
                        <a:t>2</a:t>
                      </a:r>
                      <a:endParaRPr lang="en-US" sz="700" dirty="0">
                        <a:solidFill>
                          <a:schemeClr val="bg1"/>
                        </a:solidFill>
                      </a:endParaRPr>
                    </a:p>
                  </a:txBody>
                  <a:tcPr/>
                </a:tc>
                <a:tc>
                  <a:txBody>
                    <a:bodyPr/>
                    <a:lstStyle/>
                    <a:p>
                      <a:r>
                        <a:rPr lang="en-US" sz="700" dirty="0" smtClean="0">
                          <a:solidFill>
                            <a:schemeClr val="bg1"/>
                          </a:solidFill>
                        </a:rPr>
                        <a:t>4%</a:t>
                      </a:r>
                      <a:endParaRPr lang="en-US" sz="700" dirty="0">
                        <a:solidFill>
                          <a:schemeClr val="bg1"/>
                        </a:solidFill>
                      </a:endParaRPr>
                    </a:p>
                  </a:txBody>
                  <a:tcPr/>
                </a:tc>
                <a:extLst>
                  <a:ext uri="{0D108BD9-81ED-4DB2-BD59-A6C34878D82A}">
                    <a16:rowId xmlns:a16="http://schemas.microsoft.com/office/drawing/2014/main" val="304518738"/>
                  </a:ext>
                </a:extLst>
              </a:tr>
              <a:tr h="283217">
                <a:tc>
                  <a:txBody>
                    <a:bodyPr/>
                    <a:lstStyle/>
                    <a:p>
                      <a:r>
                        <a:rPr lang="en-US" sz="700" dirty="0" smtClean="0">
                          <a:solidFill>
                            <a:schemeClr val="bg1"/>
                          </a:solidFill>
                        </a:rPr>
                        <a:t>Contact failed</a:t>
                      </a:r>
                      <a:endParaRPr lang="en-US" sz="700" dirty="0">
                        <a:solidFill>
                          <a:schemeClr val="bg1"/>
                        </a:solidFill>
                      </a:endParaRPr>
                    </a:p>
                  </a:txBody>
                  <a:tcPr/>
                </a:tc>
                <a:tc>
                  <a:txBody>
                    <a:bodyPr/>
                    <a:lstStyle/>
                    <a:p>
                      <a:r>
                        <a:rPr lang="en-US" sz="700" dirty="0" smtClean="0">
                          <a:solidFill>
                            <a:schemeClr val="bg1"/>
                          </a:solidFill>
                        </a:rPr>
                        <a:t>1</a:t>
                      </a:r>
                      <a:endParaRPr lang="en-US" sz="700" dirty="0">
                        <a:solidFill>
                          <a:schemeClr val="bg1"/>
                        </a:solidFill>
                      </a:endParaRPr>
                    </a:p>
                  </a:txBody>
                  <a:tcPr/>
                </a:tc>
                <a:tc>
                  <a:txBody>
                    <a:bodyPr/>
                    <a:lstStyle/>
                    <a:p>
                      <a:r>
                        <a:rPr lang="en-US" sz="700" dirty="0" smtClean="0">
                          <a:solidFill>
                            <a:schemeClr val="bg1"/>
                          </a:solidFill>
                        </a:rPr>
                        <a:t>2%</a:t>
                      </a:r>
                      <a:endParaRPr lang="en-US" sz="700" dirty="0">
                        <a:solidFill>
                          <a:schemeClr val="bg1"/>
                        </a:solidFill>
                      </a:endParaRPr>
                    </a:p>
                  </a:txBody>
                  <a:tcPr/>
                </a:tc>
                <a:extLst>
                  <a:ext uri="{0D108BD9-81ED-4DB2-BD59-A6C34878D82A}">
                    <a16:rowId xmlns:a16="http://schemas.microsoft.com/office/drawing/2014/main" val="140536354"/>
                  </a:ext>
                </a:extLst>
              </a:tr>
              <a:tr h="283217">
                <a:tc>
                  <a:txBody>
                    <a:bodyPr/>
                    <a:lstStyle/>
                    <a:p>
                      <a:r>
                        <a:rPr lang="en-US" sz="700" dirty="0" smtClean="0">
                          <a:solidFill>
                            <a:schemeClr val="bg1"/>
                          </a:solidFill>
                        </a:rPr>
                        <a:t>Screened elsewhere,</a:t>
                      </a:r>
                      <a:r>
                        <a:rPr lang="en-US" sz="700" baseline="0" dirty="0" smtClean="0">
                          <a:solidFill>
                            <a:schemeClr val="bg1"/>
                          </a:solidFill>
                        </a:rPr>
                        <a:t> no results</a:t>
                      </a:r>
                      <a:endParaRPr lang="en-US" sz="700" dirty="0">
                        <a:solidFill>
                          <a:schemeClr val="bg1"/>
                        </a:solidFill>
                      </a:endParaRPr>
                    </a:p>
                  </a:txBody>
                  <a:tcPr/>
                </a:tc>
                <a:tc>
                  <a:txBody>
                    <a:bodyPr/>
                    <a:lstStyle/>
                    <a:p>
                      <a:r>
                        <a:rPr lang="en-US" sz="700" dirty="0" smtClean="0">
                          <a:solidFill>
                            <a:schemeClr val="bg1"/>
                          </a:solidFill>
                        </a:rPr>
                        <a:t>1</a:t>
                      </a:r>
                      <a:endParaRPr lang="en-US" sz="700" dirty="0">
                        <a:solidFill>
                          <a:schemeClr val="bg1"/>
                        </a:solidFill>
                      </a:endParaRPr>
                    </a:p>
                  </a:txBody>
                  <a:tcPr/>
                </a:tc>
                <a:tc>
                  <a:txBody>
                    <a:bodyPr/>
                    <a:lstStyle/>
                    <a:p>
                      <a:r>
                        <a:rPr lang="en-US" sz="700" dirty="0" smtClean="0">
                          <a:solidFill>
                            <a:schemeClr val="bg1"/>
                          </a:solidFill>
                        </a:rPr>
                        <a:t>2%</a:t>
                      </a:r>
                      <a:endParaRPr lang="en-US" sz="700" dirty="0">
                        <a:solidFill>
                          <a:schemeClr val="bg1"/>
                        </a:solidFill>
                      </a:endParaRPr>
                    </a:p>
                  </a:txBody>
                  <a:tcPr/>
                </a:tc>
                <a:extLst>
                  <a:ext uri="{0D108BD9-81ED-4DB2-BD59-A6C34878D82A}">
                    <a16:rowId xmlns:a16="http://schemas.microsoft.com/office/drawing/2014/main" val="2368451859"/>
                  </a:ext>
                </a:extLst>
              </a:tr>
              <a:tr h="283217">
                <a:tc>
                  <a:txBody>
                    <a:bodyPr/>
                    <a:lstStyle/>
                    <a:p>
                      <a:r>
                        <a:rPr lang="en-US" sz="700" dirty="0" smtClean="0">
                          <a:solidFill>
                            <a:schemeClr val="bg1"/>
                          </a:solidFill>
                        </a:rPr>
                        <a:t>Moved out of Minnesota*</a:t>
                      </a:r>
                      <a:endParaRPr lang="en-US" sz="700" dirty="0">
                        <a:solidFill>
                          <a:schemeClr val="bg1"/>
                        </a:solidFill>
                      </a:endParaRPr>
                    </a:p>
                  </a:txBody>
                  <a:tcPr/>
                </a:tc>
                <a:tc>
                  <a:txBody>
                    <a:bodyPr/>
                    <a:lstStyle/>
                    <a:p>
                      <a:r>
                        <a:rPr lang="en-US" sz="700" dirty="0" smtClean="0">
                          <a:solidFill>
                            <a:schemeClr val="bg1"/>
                          </a:solidFill>
                        </a:rPr>
                        <a:t>1</a:t>
                      </a:r>
                      <a:endParaRPr lang="en-US" sz="700" dirty="0">
                        <a:solidFill>
                          <a:schemeClr val="bg1"/>
                        </a:solidFill>
                      </a:endParaRPr>
                    </a:p>
                  </a:txBody>
                  <a:tcPr/>
                </a:tc>
                <a:tc>
                  <a:txBody>
                    <a:bodyPr/>
                    <a:lstStyle/>
                    <a:p>
                      <a:r>
                        <a:rPr lang="en-US" sz="700" dirty="0" smtClean="0">
                          <a:solidFill>
                            <a:schemeClr val="bg1"/>
                          </a:solidFill>
                        </a:rPr>
                        <a:t>2%</a:t>
                      </a:r>
                      <a:endParaRPr lang="en-US" sz="700" dirty="0">
                        <a:solidFill>
                          <a:schemeClr val="bg1"/>
                        </a:solidFill>
                      </a:endParaRPr>
                    </a:p>
                  </a:txBody>
                  <a:tcPr/>
                </a:tc>
                <a:extLst>
                  <a:ext uri="{0D108BD9-81ED-4DB2-BD59-A6C34878D82A}">
                    <a16:rowId xmlns:a16="http://schemas.microsoft.com/office/drawing/2014/main" val="3052553152"/>
                  </a:ext>
                </a:extLst>
              </a:tr>
            </a:tbl>
          </a:graphicData>
        </a:graphic>
      </p:graphicFrame>
      <p:sp>
        <p:nvSpPr>
          <p:cNvPr id="9" name="Content Placeholder 8"/>
          <p:cNvSpPr>
            <a:spLocks noGrp="1"/>
          </p:cNvSpPr>
          <p:nvPr>
            <p:ph sz="half" idx="35"/>
          </p:nvPr>
        </p:nvSpPr>
        <p:spPr>
          <a:xfrm>
            <a:off x="8404225" y="5457127"/>
            <a:ext cx="1041399" cy="537274"/>
          </a:xfrm>
        </p:spPr>
        <p:txBody>
          <a:bodyPr/>
          <a:lstStyle/>
          <a:p>
            <a:pPr indent="0">
              <a:buNone/>
            </a:pPr>
            <a:r>
              <a:rPr lang="en-US" dirty="0" smtClean="0"/>
              <a:t>N=47</a:t>
            </a:r>
            <a:endParaRPr lang="en-US" dirty="0"/>
          </a:p>
        </p:txBody>
      </p:sp>
      <p:sp>
        <p:nvSpPr>
          <p:cNvPr id="10" name="Content Placeholder 9"/>
          <p:cNvSpPr>
            <a:spLocks noGrp="1"/>
          </p:cNvSpPr>
          <p:nvPr>
            <p:ph sz="half" idx="40"/>
          </p:nvPr>
        </p:nvSpPr>
        <p:spPr>
          <a:xfrm>
            <a:off x="0" y="6398008"/>
            <a:ext cx="12191999" cy="459992"/>
          </a:xfrm>
        </p:spPr>
        <p:txBody>
          <a:bodyPr>
            <a:normAutofit/>
          </a:bodyPr>
          <a:lstStyle/>
          <a:p>
            <a:pPr marL="0" indent="0" algn="ctr">
              <a:buNone/>
            </a:pPr>
            <a:r>
              <a:rPr lang="en-US" sz="1600" dirty="0" smtClean="0"/>
              <a:t>*Ineligible for the refugee health assessment</a:t>
            </a:r>
            <a:endParaRPr lang="en-US" sz="1600" dirty="0"/>
          </a:p>
        </p:txBody>
      </p:sp>
      <p:sp>
        <p:nvSpPr>
          <p:cNvPr id="2" name="Slide Number Placeholder 1"/>
          <p:cNvSpPr>
            <a:spLocks noGrp="1"/>
          </p:cNvSpPr>
          <p:nvPr>
            <p:ph type="sldNum" sz="quarter" idx="12"/>
          </p:nvPr>
        </p:nvSpPr>
        <p:spPr/>
        <p:txBody>
          <a:bodyPr/>
          <a:lstStyle/>
          <a:p>
            <a:fld id="{C77968C3-7B7E-411D-B105-08F43D0B3F8A}" type="slidenum">
              <a:rPr lang="en-US" smtClean="0"/>
              <a:t>8</a:t>
            </a:fld>
            <a:endParaRPr lang="en-US"/>
          </a:p>
        </p:txBody>
      </p:sp>
    </p:spTree>
    <p:extLst>
      <p:ext uri="{BB962C8B-B14F-4D97-AF65-F5344CB8AC3E}">
        <p14:creationId xmlns:p14="http://schemas.microsoft.com/office/powerpoint/2010/main" val="155210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23899" y="355601"/>
            <a:ext cx="10744202" cy="1092200"/>
          </a:xfrm>
        </p:spPr>
        <p:txBody>
          <a:bodyPr/>
          <a:lstStyle/>
          <a:p>
            <a:r>
              <a:rPr lang="en-US" dirty="0" smtClean="0"/>
              <a:t>Refugee Screening Rates by Exam Type</a:t>
            </a:r>
            <a:br>
              <a:rPr lang="en-US" dirty="0" smtClean="0"/>
            </a:br>
            <a:r>
              <a:rPr lang="en-US" dirty="0" smtClean="0"/>
              <a:t>Minnesota, 2018</a:t>
            </a:r>
            <a:endParaRPr lang="en-US" dirty="0"/>
          </a:p>
        </p:txBody>
      </p:sp>
      <p:pic>
        <p:nvPicPr>
          <p:cNvPr id="24" name="Content Placeholder 23" descr="data included in table"/>
          <p:cNvPicPr>
            <a:picLocks noGrp="1" noChangeAspect="1"/>
          </p:cNvPicPr>
          <p:nvPr>
            <p:ph sz="half" idx="23"/>
          </p:nvPr>
        </p:nvPicPr>
        <p:blipFill>
          <a:blip r:embed="rId3"/>
          <a:stretch>
            <a:fillRect/>
          </a:stretch>
        </p:blipFill>
        <p:spPr>
          <a:xfrm>
            <a:off x="1003300" y="1660672"/>
            <a:ext cx="10185400" cy="4129684"/>
          </a:xfrm>
          <a:prstGeom prst="rect">
            <a:avLst/>
          </a:prstGeom>
          <a:noFill/>
        </p:spPr>
      </p:pic>
      <p:graphicFrame>
        <p:nvGraphicFramePr>
          <p:cNvPr id="22" name="Content Placeholder 21"/>
          <p:cNvGraphicFramePr>
            <a:graphicFrameLocks noGrp="1"/>
          </p:cNvGraphicFramePr>
          <p:nvPr>
            <p:ph sz="half" idx="33"/>
            <p:extLst>
              <p:ext uri="{D42A27DB-BD31-4B8C-83A1-F6EECF244321}">
                <p14:modId xmlns:p14="http://schemas.microsoft.com/office/powerpoint/2010/main" val="949522163"/>
              </p:ext>
            </p:extLst>
          </p:nvPr>
        </p:nvGraphicFramePr>
        <p:xfrm>
          <a:off x="114300" y="5038938"/>
          <a:ext cx="2730500" cy="1706880"/>
        </p:xfrm>
        <a:graphic>
          <a:graphicData uri="http://schemas.openxmlformats.org/drawingml/2006/table">
            <a:tbl>
              <a:tblPr firstRow="1" firstCol="1" bandRow="1">
                <a:tableStyleId>{2D5ABB26-0587-4C30-8999-92F81FD0307C}</a:tableStyleId>
              </a:tblPr>
              <a:tblGrid>
                <a:gridCol w="965200">
                  <a:extLst>
                    <a:ext uri="{9D8B030D-6E8A-4147-A177-3AD203B41FA5}">
                      <a16:colId xmlns:a16="http://schemas.microsoft.com/office/drawing/2014/main" val="1327905981"/>
                    </a:ext>
                  </a:extLst>
                </a:gridCol>
                <a:gridCol w="622300">
                  <a:extLst>
                    <a:ext uri="{9D8B030D-6E8A-4147-A177-3AD203B41FA5}">
                      <a16:colId xmlns:a16="http://schemas.microsoft.com/office/drawing/2014/main" val="281522508"/>
                    </a:ext>
                  </a:extLst>
                </a:gridCol>
                <a:gridCol w="596900">
                  <a:extLst>
                    <a:ext uri="{9D8B030D-6E8A-4147-A177-3AD203B41FA5}">
                      <a16:colId xmlns:a16="http://schemas.microsoft.com/office/drawing/2014/main" val="3022391717"/>
                    </a:ext>
                  </a:extLst>
                </a:gridCol>
                <a:gridCol w="546100">
                  <a:extLst>
                    <a:ext uri="{9D8B030D-6E8A-4147-A177-3AD203B41FA5}">
                      <a16:colId xmlns:a16="http://schemas.microsoft.com/office/drawing/2014/main" val="1907723352"/>
                    </a:ext>
                  </a:extLst>
                </a:gridCol>
              </a:tblGrid>
              <a:tr h="177450">
                <a:tc>
                  <a:txBody>
                    <a:bodyPr/>
                    <a:lstStyle/>
                    <a:p>
                      <a:r>
                        <a:rPr lang="en-US" sz="700" dirty="0" smtClean="0">
                          <a:solidFill>
                            <a:schemeClr val="bg1"/>
                          </a:solidFill>
                        </a:rPr>
                        <a:t>Category</a:t>
                      </a:r>
                      <a:endParaRPr lang="en-US" sz="700" dirty="0">
                        <a:solidFill>
                          <a:schemeClr val="bg1"/>
                        </a:solidFill>
                      </a:endParaRPr>
                    </a:p>
                  </a:txBody>
                  <a:tcPr/>
                </a:tc>
                <a:tc>
                  <a:txBody>
                    <a:bodyPr/>
                    <a:lstStyle/>
                    <a:p>
                      <a:r>
                        <a:rPr lang="en-US" sz="700" dirty="0" smtClean="0">
                          <a:solidFill>
                            <a:schemeClr val="bg1"/>
                          </a:solidFill>
                        </a:rPr>
                        <a:t>Number of Eligible Arrivals</a:t>
                      </a:r>
                      <a:endParaRPr lang="en-US" sz="700" dirty="0">
                        <a:solidFill>
                          <a:schemeClr val="bg1"/>
                        </a:solidFill>
                      </a:endParaRPr>
                    </a:p>
                  </a:txBody>
                  <a:tcPr/>
                </a:tc>
                <a:tc>
                  <a:txBody>
                    <a:bodyPr/>
                    <a:lstStyle/>
                    <a:p>
                      <a:r>
                        <a:rPr lang="en-US" sz="700" dirty="0" smtClean="0">
                          <a:solidFill>
                            <a:schemeClr val="bg1"/>
                          </a:solidFill>
                        </a:rPr>
                        <a:t>Number of Arrivals Screened</a:t>
                      </a:r>
                      <a:endParaRPr lang="en-US" sz="700" dirty="0">
                        <a:solidFill>
                          <a:schemeClr val="bg1"/>
                        </a:solidFill>
                      </a:endParaRPr>
                    </a:p>
                  </a:txBody>
                  <a:tcPr/>
                </a:tc>
                <a:tc>
                  <a:txBody>
                    <a:bodyPr/>
                    <a:lstStyle/>
                    <a:p>
                      <a:r>
                        <a:rPr lang="en-US" sz="700" dirty="0" smtClean="0">
                          <a:solidFill>
                            <a:schemeClr val="bg1"/>
                          </a:solidFill>
                        </a:rPr>
                        <a:t>Percent Screened</a:t>
                      </a:r>
                      <a:endParaRPr lang="en-US" sz="700" dirty="0">
                        <a:solidFill>
                          <a:schemeClr val="bg1"/>
                        </a:solidFill>
                      </a:endParaRPr>
                    </a:p>
                  </a:txBody>
                  <a:tcPr/>
                </a:tc>
                <a:extLst>
                  <a:ext uri="{0D108BD9-81ED-4DB2-BD59-A6C34878D82A}">
                    <a16:rowId xmlns:a16="http://schemas.microsoft.com/office/drawing/2014/main" val="211404388"/>
                  </a:ext>
                </a:extLst>
              </a:tr>
              <a:tr h="121780">
                <a:tc>
                  <a:txBody>
                    <a:bodyPr/>
                    <a:lstStyle/>
                    <a:p>
                      <a:r>
                        <a:rPr lang="en-US" sz="700" dirty="0" smtClean="0">
                          <a:solidFill>
                            <a:schemeClr val="bg1"/>
                          </a:solidFill>
                        </a:rPr>
                        <a:t>Health Screening</a:t>
                      </a:r>
                      <a:endParaRPr lang="en-US" sz="700" dirty="0">
                        <a:solidFill>
                          <a:schemeClr val="bg1"/>
                        </a:solidFill>
                      </a:endParaRPr>
                    </a:p>
                  </a:txBody>
                  <a:tcPr/>
                </a:tc>
                <a:tc>
                  <a:txBody>
                    <a:bodyPr/>
                    <a:lstStyle/>
                    <a:p>
                      <a:r>
                        <a:rPr lang="en-US" sz="700" dirty="0" smtClean="0">
                          <a:solidFill>
                            <a:schemeClr val="bg1"/>
                          </a:solidFill>
                        </a:rPr>
                        <a:t>787</a:t>
                      </a:r>
                      <a:endParaRPr lang="en-US" sz="700" dirty="0">
                        <a:solidFill>
                          <a:schemeClr val="bg1"/>
                        </a:solidFill>
                      </a:endParaRPr>
                    </a:p>
                  </a:txBody>
                  <a:tcPr/>
                </a:tc>
                <a:tc>
                  <a:txBody>
                    <a:bodyPr/>
                    <a:lstStyle/>
                    <a:p>
                      <a:r>
                        <a:rPr lang="en-US" sz="700" dirty="0" smtClean="0">
                          <a:solidFill>
                            <a:schemeClr val="bg1"/>
                          </a:solidFill>
                        </a:rPr>
                        <a:t>771</a:t>
                      </a:r>
                      <a:endParaRPr lang="en-US" sz="700" dirty="0">
                        <a:solidFill>
                          <a:schemeClr val="bg1"/>
                        </a:solidFill>
                      </a:endParaRPr>
                    </a:p>
                  </a:txBody>
                  <a:tcPr/>
                </a:tc>
                <a:tc>
                  <a:txBody>
                    <a:bodyPr/>
                    <a:lstStyle/>
                    <a:p>
                      <a:r>
                        <a:rPr lang="en-US" sz="700" dirty="0" smtClean="0">
                          <a:solidFill>
                            <a:schemeClr val="bg1"/>
                          </a:solidFill>
                        </a:rPr>
                        <a:t>98%</a:t>
                      </a:r>
                      <a:endParaRPr lang="en-US" sz="700" dirty="0">
                        <a:solidFill>
                          <a:schemeClr val="bg1"/>
                        </a:solidFill>
                      </a:endParaRPr>
                    </a:p>
                  </a:txBody>
                  <a:tcPr/>
                </a:tc>
                <a:extLst>
                  <a:ext uri="{0D108BD9-81ED-4DB2-BD59-A6C34878D82A}">
                    <a16:rowId xmlns:a16="http://schemas.microsoft.com/office/drawing/2014/main" val="1258842708"/>
                  </a:ext>
                </a:extLst>
              </a:tr>
              <a:tr h="121780">
                <a:tc>
                  <a:txBody>
                    <a:bodyPr/>
                    <a:lstStyle/>
                    <a:p>
                      <a:r>
                        <a:rPr lang="en-US" sz="700" dirty="0" smtClean="0">
                          <a:solidFill>
                            <a:schemeClr val="bg1"/>
                          </a:solidFill>
                        </a:rPr>
                        <a:t>Tuberculosis (TB)</a:t>
                      </a:r>
                      <a:endParaRPr lang="en-US" sz="700" dirty="0">
                        <a:solidFill>
                          <a:schemeClr val="bg1"/>
                        </a:solidFill>
                      </a:endParaRPr>
                    </a:p>
                  </a:txBody>
                  <a:tcPr/>
                </a:tc>
                <a:tc>
                  <a:txBody>
                    <a:bodyPr/>
                    <a:lstStyle/>
                    <a:p>
                      <a:r>
                        <a:rPr lang="en-US" sz="700" dirty="0" smtClean="0">
                          <a:solidFill>
                            <a:schemeClr val="bg1"/>
                          </a:solidFill>
                        </a:rPr>
                        <a:t>771</a:t>
                      </a:r>
                      <a:endParaRPr lang="en-US" sz="700" dirty="0">
                        <a:solidFill>
                          <a:schemeClr val="bg1"/>
                        </a:solidFill>
                      </a:endParaRPr>
                    </a:p>
                  </a:txBody>
                  <a:tcPr/>
                </a:tc>
                <a:tc>
                  <a:txBody>
                    <a:bodyPr/>
                    <a:lstStyle/>
                    <a:p>
                      <a:r>
                        <a:rPr lang="en-US" sz="700" dirty="0" smtClean="0">
                          <a:solidFill>
                            <a:schemeClr val="bg1"/>
                          </a:solidFill>
                        </a:rPr>
                        <a:t>763</a:t>
                      </a:r>
                      <a:endParaRPr lang="en-US" sz="700" dirty="0">
                        <a:solidFill>
                          <a:schemeClr val="bg1"/>
                        </a:solidFill>
                      </a:endParaRPr>
                    </a:p>
                  </a:txBody>
                  <a:tcPr/>
                </a:tc>
                <a:tc>
                  <a:txBody>
                    <a:bodyPr/>
                    <a:lstStyle/>
                    <a:p>
                      <a:r>
                        <a:rPr lang="en-US" sz="700" dirty="0" smtClean="0">
                          <a:solidFill>
                            <a:schemeClr val="bg1"/>
                          </a:solidFill>
                        </a:rPr>
                        <a:t>99%</a:t>
                      </a:r>
                      <a:endParaRPr lang="en-US" sz="700" dirty="0">
                        <a:solidFill>
                          <a:schemeClr val="bg1"/>
                        </a:solidFill>
                      </a:endParaRPr>
                    </a:p>
                  </a:txBody>
                  <a:tcPr/>
                </a:tc>
                <a:extLst>
                  <a:ext uri="{0D108BD9-81ED-4DB2-BD59-A6C34878D82A}">
                    <a16:rowId xmlns:a16="http://schemas.microsoft.com/office/drawing/2014/main" val="4121005749"/>
                  </a:ext>
                </a:extLst>
              </a:tr>
              <a:tr h="121780">
                <a:tc>
                  <a:txBody>
                    <a:bodyPr/>
                    <a:lstStyle/>
                    <a:p>
                      <a:r>
                        <a:rPr lang="en-US" sz="700" dirty="0" smtClean="0">
                          <a:solidFill>
                            <a:schemeClr val="bg1"/>
                          </a:solidFill>
                        </a:rPr>
                        <a:t>Hepatitis B</a:t>
                      </a:r>
                      <a:endParaRPr lang="en-US" sz="700" dirty="0">
                        <a:solidFill>
                          <a:schemeClr val="bg1"/>
                        </a:solidFill>
                      </a:endParaRPr>
                    </a:p>
                  </a:txBody>
                  <a:tcPr/>
                </a:tc>
                <a:tc>
                  <a:txBody>
                    <a:bodyPr/>
                    <a:lstStyle/>
                    <a:p>
                      <a:r>
                        <a:rPr lang="en-US" sz="700" dirty="0" smtClean="0">
                          <a:solidFill>
                            <a:schemeClr val="bg1"/>
                          </a:solidFill>
                        </a:rPr>
                        <a:t>771</a:t>
                      </a:r>
                      <a:endParaRPr lang="en-US" sz="700" dirty="0">
                        <a:solidFill>
                          <a:schemeClr val="bg1"/>
                        </a:solidFill>
                      </a:endParaRPr>
                    </a:p>
                  </a:txBody>
                  <a:tcPr/>
                </a:tc>
                <a:tc>
                  <a:txBody>
                    <a:bodyPr/>
                    <a:lstStyle/>
                    <a:p>
                      <a:r>
                        <a:rPr lang="en-US" sz="700" dirty="0" smtClean="0">
                          <a:solidFill>
                            <a:schemeClr val="bg1"/>
                          </a:solidFill>
                        </a:rPr>
                        <a:t>756</a:t>
                      </a:r>
                      <a:endParaRPr lang="en-US" sz="700" dirty="0">
                        <a:solidFill>
                          <a:schemeClr val="bg1"/>
                        </a:solidFill>
                      </a:endParaRPr>
                    </a:p>
                  </a:txBody>
                  <a:tcPr/>
                </a:tc>
                <a:tc>
                  <a:txBody>
                    <a:bodyPr/>
                    <a:lstStyle/>
                    <a:p>
                      <a:r>
                        <a:rPr lang="en-US" sz="700" dirty="0" smtClean="0">
                          <a:solidFill>
                            <a:schemeClr val="bg1"/>
                          </a:solidFill>
                        </a:rPr>
                        <a:t>98%</a:t>
                      </a:r>
                      <a:endParaRPr lang="en-US" sz="700" dirty="0">
                        <a:solidFill>
                          <a:schemeClr val="bg1"/>
                        </a:solidFill>
                      </a:endParaRPr>
                    </a:p>
                  </a:txBody>
                  <a:tcPr/>
                </a:tc>
                <a:extLst>
                  <a:ext uri="{0D108BD9-81ED-4DB2-BD59-A6C34878D82A}">
                    <a16:rowId xmlns:a16="http://schemas.microsoft.com/office/drawing/2014/main" val="3085284505"/>
                  </a:ext>
                </a:extLst>
              </a:tr>
              <a:tr h="177450">
                <a:tc>
                  <a:txBody>
                    <a:bodyPr/>
                    <a:lstStyle/>
                    <a:p>
                      <a:r>
                        <a:rPr lang="en-US" sz="700" dirty="0" smtClean="0">
                          <a:solidFill>
                            <a:schemeClr val="bg1"/>
                          </a:solidFill>
                        </a:rPr>
                        <a:t>Sexually Transmitted Infections (STIs)</a:t>
                      </a:r>
                      <a:endParaRPr lang="en-US" sz="700" dirty="0">
                        <a:solidFill>
                          <a:schemeClr val="bg1"/>
                        </a:solidFill>
                      </a:endParaRPr>
                    </a:p>
                  </a:txBody>
                  <a:tcPr/>
                </a:tc>
                <a:tc>
                  <a:txBody>
                    <a:bodyPr/>
                    <a:lstStyle/>
                    <a:p>
                      <a:r>
                        <a:rPr lang="en-US" sz="700" dirty="0" smtClean="0">
                          <a:solidFill>
                            <a:schemeClr val="bg1"/>
                          </a:solidFill>
                        </a:rPr>
                        <a:t>771</a:t>
                      </a:r>
                      <a:endParaRPr lang="en-US" sz="700" dirty="0">
                        <a:solidFill>
                          <a:schemeClr val="bg1"/>
                        </a:solidFill>
                      </a:endParaRPr>
                    </a:p>
                  </a:txBody>
                  <a:tcPr/>
                </a:tc>
                <a:tc>
                  <a:txBody>
                    <a:bodyPr/>
                    <a:lstStyle/>
                    <a:p>
                      <a:r>
                        <a:rPr lang="en-US" sz="700" dirty="0" smtClean="0">
                          <a:solidFill>
                            <a:schemeClr val="bg1"/>
                          </a:solidFill>
                        </a:rPr>
                        <a:t>753</a:t>
                      </a:r>
                      <a:endParaRPr lang="en-US" sz="700" dirty="0">
                        <a:solidFill>
                          <a:schemeClr val="bg1"/>
                        </a:solidFill>
                      </a:endParaRPr>
                    </a:p>
                  </a:txBody>
                  <a:tcPr/>
                </a:tc>
                <a:tc>
                  <a:txBody>
                    <a:bodyPr/>
                    <a:lstStyle/>
                    <a:p>
                      <a:r>
                        <a:rPr lang="en-US" sz="700" dirty="0" smtClean="0">
                          <a:solidFill>
                            <a:schemeClr val="bg1"/>
                          </a:solidFill>
                        </a:rPr>
                        <a:t>98%</a:t>
                      </a:r>
                      <a:endParaRPr lang="en-US" sz="700" dirty="0">
                        <a:solidFill>
                          <a:schemeClr val="bg1"/>
                        </a:solidFill>
                      </a:endParaRPr>
                    </a:p>
                  </a:txBody>
                  <a:tcPr/>
                </a:tc>
                <a:extLst>
                  <a:ext uri="{0D108BD9-81ED-4DB2-BD59-A6C34878D82A}">
                    <a16:rowId xmlns:a16="http://schemas.microsoft.com/office/drawing/2014/main" val="3295850348"/>
                  </a:ext>
                </a:extLst>
              </a:tr>
              <a:tr h="121780">
                <a:tc>
                  <a:txBody>
                    <a:bodyPr/>
                    <a:lstStyle/>
                    <a:p>
                      <a:r>
                        <a:rPr lang="en-US" sz="700" dirty="0" smtClean="0">
                          <a:solidFill>
                            <a:schemeClr val="bg1"/>
                          </a:solidFill>
                        </a:rPr>
                        <a:t>Intestinal Parasites</a:t>
                      </a:r>
                      <a:endParaRPr lang="en-US" sz="700" dirty="0">
                        <a:solidFill>
                          <a:schemeClr val="bg1"/>
                        </a:solidFill>
                      </a:endParaRPr>
                    </a:p>
                  </a:txBody>
                  <a:tcPr/>
                </a:tc>
                <a:tc>
                  <a:txBody>
                    <a:bodyPr/>
                    <a:lstStyle/>
                    <a:p>
                      <a:r>
                        <a:rPr lang="en-US" sz="700" dirty="0" smtClean="0">
                          <a:solidFill>
                            <a:schemeClr val="bg1"/>
                          </a:solidFill>
                        </a:rPr>
                        <a:t>771</a:t>
                      </a:r>
                      <a:endParaRPr lang="en-US" sz="700" dirty="0">
                        <a:solidFill>
                          <a:schemeClr val="bg1"/>
                        </a:solidFill>
                      </a:endParaRPr>
                    </a:p>
                  </a:txBody>
                  <a:tcPr/>
                </a:tc>
                <a:tc>
                  <a:txBody>
                    <a:bodyPr/>
                    <a:lstStyle/>
                    <a:p>
                      <a:r>
                        <a:rPr lang="en-US" sz="700" dirty="0" smtClean="0">
                          <a:solidFill>
                            <a:schemeClr val="bg1"/>
                          </a:solidFill>
                        </a:rPr>
                        <a:t>496</a:t>
                      </a:r>
                      <a:endParaRPr lang="en-US" sz="700" dirty="0">
                        <a:solidFill>
                          <a:schemeClr val="bg1"/>
                        </a:solidFill>
                      </a:endParaRPr>
                    </a:p>
                  </a:txBody>
                  <a:tcPr/>
                </a:tc>
                <a:tc>
                  <a:txBody>
                    <a:bodyPr/>
                    <a:lstStyle/>
                    <a:p>
                      <a:r>
                        <a:rPr lang="en-US" sz="700" dirty="0" smtClean="0">
                          <a:solidFill>
                            <a:schemeClr val="bg1"/>
                          </a:solidFill>
                        </a:rPr>
                        <a:t>64%</a:t>
                      </a:r>
                      <a:endParaRPr lang="en-US" sz="700" dirty="0">
                        <a:solidFill>
                          <a:schemeClr val="bg1"/>
                        </a:solidFill>
                      </a:endParaRPr>
                    </a:p>
                  </a:txBody>
                  <a:tcPr/>
                </a:tc>
                <a:extLst>
                  <a:ext uri="{0D108BD9-81ED-4DB2-BD59-A6C34878D82A}">
                    <a16:rowId xmlns:a16="http://schemas.microsoft.com/office/drawing/2014/main" val="1499399116"/>
                  </a:ext>
                </a:extLst>
              </a:tr>
              <a:tr h="121780">
                <a:tc>
                  <a:txBody>
                    <a:bodyPr/>
                    <a:lstStyle/>
                    <a:p>
                      <a:r>
                        <a:rPr lang="en-US" sz="700" dirty="0" smtClean="0">
                          <a:solidFill>
                            <a:schemeClr val="bg1"/>
                          </a:solidFill>
                        </a:rPr>
                        <a:t>Lead (&lt;17 </a:t>
                      </a:r>
                      <a:r>
                        <a:rPr lang="en-US" sz="700" dirty="0" err="1" smtClean="0">
                          <a:solidFill>
                            <a:schemeClr val="bg1"/>
                          </a:solidFill>
                        </a:rPr>
                        <a:t>yrs</a:t>
                      </a:r>
                      <a:r>
                        <a:rPr lang="en-US" sz="700" dirty="0" smtClean="0">
                          <a:solidFill>
                            <a:schemeClr val="bg1"/>
                          </a:solidFill>
                        </a:rPr>
                        <a:t> old)</a:t>
                      </a:r>
                      <a:endParaRPr lang="en-US" sz="700" dirty="0">
                        <a:solidFill>
                          <a:schemeClr val="bg1"/>
                        </a:solidFill>
                      </a:endParaRPr>
                    </a:p>
                  </a:txBody>
                  <a:tcPr/>
                </a:tc>
                <a:tc>
                  <a:txBody>
                    <a:bodyPr/>
                    <a:lstStyle/>
                    <a:p>
                      <a:r>
                        <a:rPr lang="en-US" sz="700" dirty="0" smtClean="0">
                          <a:solidFill>
                            <a:schemeClr val="bg1"/>
                          </a:solidFill>
                        </a:rPr>
                        <a:t>304</a:t>
                      </a:r>
                      <a:endParaRPr lang="en-US" sz="700" dirty="0">
                        <a:solidFill>
                          <a:schemeClr val="bg1"/>
                        </a:solidFill>
                      </a:endParaRPr>
                    </a:p>
                  </a:txBody>
                  <a:tcPr/>
                </a:tc>
                <a:tc>
                  <a:txBody>
                    <a:bodyPr/>
                    <a:lstStyle/>
                    <a:p>
                      <a:r>
                        <a:rPr lang="en-US" sz="700" dirty="0" smtClean="0">
                          <a:solidFill>
                            <a:schemeClr val="bg1"/>
                          </a:solidFill>
                        </a:rPr>
                        <a:t>297</a:t>
                      </a:r>
                      <a:endParaRPr lang="en-US" sz="700" dirty="0">
                        <a:solidFill>
                          <a:schemeClr val="bg1"/>
                        </a:solidFill>
                      </a:endParaRPr>
                    </a:p>
                  </a:txBody>
                  <a:tcPr/>
                </a:tc>
                <a:tc>
                  <a:txBody>
                    <a:bodyPr/>
                    <a:lstStyle/>
                    <a:p>
                      <a:r>
                        <a:rPr lang="en-US" sz="700" dirty="0" smtClean="0">
                          <a:solidFill>
                            <a:schemeClr val="bg1"/>
                          </a:solidFill>
                        </a:rPr>
                        <a:t>98%</a:t>
                      </a:r>
                      <a:endParaRPr lang="en-US" sz="700" dirty="0">
                        <a:solidFill>
                          <a:schemeClr val="bg1"/>
                        </a:solidFill>
                      </a:endParaRPr>
                    </a:p>
                  </a:txBody>
                  <a:tcPr/>
                </a:tc>
                <a:extLst>
                  <a:ext uri="{0D108BD9-81ED-4DB2-BD59-A6C34878D82A}">
                    <a16:rowId xmlns:a16="http://schemas.microsoft.com/office/drawing/2014/main" val="2058078694"/>
                  </a:ext>
                </a:extLst>
              </a:tr>
            </a:tbl>
          </a:graphicData>
        </a:graphic>
      </p:graphicFrame>
      <p:sp>
        <p:nvSpPr>
          <p:cNvPr id="14" name="Content Placeholder 13"/>
          <p:cNvSpPr>
            <a:spLocks noGrp="1"/>
          </p:cNvSpPr>
          <p:nvPr>
            <p:ph sz="half" idx="40"/>
          </p:nvPr>
        </p:nvSpPr>
        <p:spPr>
          <a:xfrm>
            <a:off x="0" y="6003227"/>
            <a:ext cx="12192000" cy="415228"/>
          </a:xfrm>
        </p:spPr>
        <p:txBody>
          <a:bodyPr>
            <a:normAutofit/>
          </a:bodyPr>
          <a:lstStyle/>
          <a:p>
            <a:pPr marL="0" indent="0" algn="ctr">
              <a:buNone/>
            </a:pPr>
            <a:r>
              <a:rPr lang="en-US" sz="1800" dirty="0" smtClean="0"/>
              <a:t>*Screened for at least one type of STI</a:t>
            </a:r>
            <a:endParaRPr lang="en-US" sz="1800" dirty="0"/>
          </a:p>
        </p:txBody>
      </p:sp>
      <p:sp>
        <p:nvSpPr>
          <p:cNvPr id="3" name="Slide Number Placeholder 2"/>
          <p:cNvSpPr>
            <a:spLocks noGrp="1"/>
          </p:cNvSpPr>
          <p:nvPr>
            <p:ph type="sldNum" sz="quarter" idx="12"/>
          </p:nvPr>
        </p:nvSpPr>
        <p:spPr/>
        <p:txBody>
          <a:bodyPr/>
          <a:lstStyle/>
          <a:p>
            <a:fld id="{C77968C3-7B7E-411D-B105-08F43D0B3F8A}" type="slidenum">
              <a:rPr lang="en-US" smtClean="0"/>
              <a:t>9</a:t>
            </a:fld>
            <a:endParaRPr lang="en-US"/>
          </a:p>
        </p:txBody>
      </p:sp>
    </p:spTree>
    <p:extLst>
      <p:ext uri="{BB962C8B-B14F-4D97-AF65-F5344CB8AC3E}">
        <p14:creationId xmlns:p14="http://schemas.microsoft.com/office/powerpoint/2010/main" val="1388303829"/>
      </p:ext>
    </p:extLst>
  </p:cSld>
  <p:clrMapOvr>
    <a:masterClrMapping/>
  </p:clrMapOvr>
</p:sld>
</file>

<file path=ppt/theme/theme1.xml><?xml version="1.0" encoding="utf-8"?>
<a:theme xmlns:a="http://schemas.openxmlformats.org/drawingml/2006/main" name="Office Theme">
  <a:themeElements>
    <a:clrScheme name="custom-mn">
      <a:dk1>
        <a:srgbClr val="000000"/>
      </a:dk1>
      <a:lt1>
        <a:srgbClr val="FFFFFF"/>
      </a:lt1>
      <a:dk2>
        <a:srgbClr val="000000"/>
      </a:dk2>
      <a:lt2>
        <a:srgbClr val="FFFFFF"/>
      </a:lt2>
      <a:accent1>
        <a:srgbClr val="003865"/>
      </a:accent1>
      <a:accent2>
        <a:srgbClr val="78BE21"/>
      </a:accent2>
      <a:accent3>
        <a:srgbClr val="0070CB"/>
      </a:accent3>
      <a:accent4>
        <a:srgbClr val="5D295F"/>
      </a:accent4>
      <a:accent5>
        <a:srgbClr val="12737A"/>
      </a:accent5>
      <a:accent6>
        <a:srgbClr val="8D3F2B"/>
      </a:accent6>
      <a:hlink>
        <a:srgbClr val="003865"/>
      </a:hlink>
      <a:folHlink>
        <a:srgbClr val="00386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white option.potx" id="{5E55D55A-70EC-480F-AAF1-28E80159A121}" vid="{A6693B7B-9359-478D-BAC0-72ACD9032D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98f01fe9-c3f2-4582-9148-d87bd0c242e7">PP6VNZTUNPYT-222210944-42</_dlc_DocId>
    <_dlc_DocIdUrl xmlns="98f01fe9-c3f2-4582-9148-d87bd0c242e7">
      <Url>https://mn365.sharepoint.com/teams/MDH/permanent/comm_proj/_layouts/15/DocIdRedir.aspx?ID=PP6VNZTUNPYT-222210944-42</Url>
      <Description>PP6VNZTUNPYT-222210944-42</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882B80E85798B498881C0CB36871F5B" ma:contentTypeVersion="77" ma:contentTypeDescription="Create a new document." ma:contentTypeScope="" ma:versionID="81fd33ee760e55ba4dc21f19d71c9ed2">
  <xsd:schema xmlns:xsd="http://www.w3.org/2001/XMLSchema" xmlns:xs="http://www.w3.org/2001/XMLSchema" xmlns:p="http://schemas.microsoft.com/office/2006/metadata/properties" xmlns:ns2="98f01fe9-c3f2-4582-9148-d87bd0c242e7" xmlns:ns3="fc253db8-c1a2-4032-adc2-d3fbd160fc76" xmlns:ns4="8837c207-459e-4c9e-ae67-73e2034e87a2" targetNamespace="http://schemas.microsoft.com/office/2006/metadata/properties" ma:root="true" ma:fieldsID="6f597a13533ab51e3170be8e423a5b5a" ns2:_="" ns3:_="" ns4:_="">
    <xsd:import namespace="98f01fe9-c3f2-4582-9148-d87bd0c242e7"/>
    <xsd:import namespace="fc253db8-c1a2-4032-adc2-d3fbd160fc76"/>
    <xsd:import namespace="8837c207-459e-4c9e-ae67-73e2034e87a2"/>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c253db8-c1a2-4032-adc2-d3fbd160fc7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37c207-459e-4c9e-ae67-73e2034e87a2"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xmlns="">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0665C44-6A70-48B4-9B90-9C571A7B66BD}">
  <ds:schemaRefs>
    <ds:schemaRef ds:uri="http://schemas.microsoft.com/sharepoint/v3/contenttype/forms"/>
  </ds:schemaRefs>
</ds:datastoreItem>
</file>

<file path=customXml/itemProps2.xml><?xml version="1.0" encoding="utf-8"?>
<ds:datastoreItem xmlns:ds="http://schemas.openxmlformats.org/officeDocument/2006/customXml" ds:itemID="{D4D30EC5-D643-4949-ACEB-EFB74B430332}">
  <ds:schemaRefs>
    <ds:schemaRef ds:uri="http://schemas.microsoft.com/office/2006/documentManagement/types"/>
    <ds:schemaRef ds:uri="http://schemas.microsoft.com/office/infopath/2007/PartnerControls"/>
    <ds:schemaRef ds:uri="98f01fe9-c3f2-4582-9148-d87bd0c242e7"/>
    <ds:schemaRef ds:uri="http://purl.org/dc/elements/1.1/"/>
    <ds:schemaRef ds:uri="http://schemas.microsoft.com/office/2006/metadata/properties"/>
    <ds:schemaRef ds:uri="http://schemas.openxmlformats.org/package/2006/metadata/core-properties"/>
    <ds:schemaRef ds:uri="http://purl.org/dc/terms/"/>
    <ds:schemaRef ds:uri="8837c207-459e-4c9e-ae67-73e2034e87a2"/>
    <ds:schemaRef ds:uri="fc253db8-c1a2-4032-adc2-d3fbd160fc76"/>
    <ds:schemaRef ds:uri="http://www.w3.org/XML/1998/namespace"/>
    <ds:schemaRef ds:uri="http://purl.org/dc/dcmitype/"/>
  </ds:schemaRefs>
</ds:datastoreItem>
</file>

<file path=customXml/itemProps3.xml><?xml version="1.0" encoding="utf-8"?>
<ds:datastoreItem xmlns:ds="http://schemas.openxmlformats.org/officeDocument/2006/customXml" ds:itemID="{7B414584-9161-4DCF-82AC-CE6B2C2D18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fc253db8-c1a2-4032-adc2-d3fbd160fc76"/>
    <ds:schemaRef ds:uri="8837c207-459e-4c9e-ae67-73e2034e8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8190A40-D765-48EB-A5D9-3A8A7CACD064}">
  <ds:schemaRefs>
    <ds:schemaRef ds:uri="http://schemas.microsoft.com/sharepoint/events"/>
    <ds:schemaRef ds:uri=""/>
  </ds:schemaRefs>
</ds:datastoreItem>
</file>

<file path=docProps/app.xml><?xml version="1.0" encoding="utf-8"?>
<Properties xmlns="http://schemas.openxmlformats.org/officeDocument/2006/extended-properties" xmlns:vt="http://schemas.openxmlformats.org/officeDocument/2006/docPropsVTypes">
  <Template>PowerPoint white option</Template>
  <TotalTime>911</TotalTime>
  <Words>2723</Words>
  <Application>Microsoft Office PowerPoint</Application>
  <PresentationFormat>Widescreen</PresentationFormat>
  <Paragraphs>741</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Primary Refugee Arrival Health Screening Data</vt:lpstr>
      <vt:lpstr>Primary* Refugee Arrivals to Minnesota by Region of World 1979-2018</vt:lpstr>
      <vt:lpstr>Primary Refugee Arrivals to Minnesota by Month 2014-2018</vt:lpstr>
      <vt:lpstr>Primary Refugee Arrivals to Minnesota by Country of Origin 2018</vt:lpstr>
      <vt:lpstr>2018 Primary Refugee Arrivals to Minnesota by County (N=818)</vt:lpstr>
      <vt:lpstr>Arrivals by County of Resettlement and Country of Origin Minnesota, 2018</vt:lpstr>
      <vt:lpstr>Primary Refugee Arrivals Screened in Minnesota 2008-2018</vt:lpstr>
      <vt:lpstr>Primary Refugees’ Reasons for No Screening Minnesota, 2018</vt:lpstr>
      <vt:lpstr>Refugee Screening Rates by Exam Type Minnesota, 2018</vt:lpstr>
      <vt:lpstr>Health Status of New Refugees, Minnesota, 2018</vt:lpstr>
      <vt:lpstr>Latent or Active Tuberculosis (TB)* Among Refugees  by Region of Origin, Minnesota, 2018</vt:lpstr>
      <vt:lpstr>Intestinal Parasitic Infection* Among Refugees  by Region of Origin, Minnesota, 2018</vt:lpstr>
      <vt:lpstr>Hepatitis B Infection* Among Refugees  by Region of Origin, Minnesota, 2018</vt:lpstr>
      <vt:lpstr>Immunization Status Among Refugees Minnesota, 2002-2018</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Refugee Arrival Health Screening Data, 2018</dc:title>
  <dc:subject>Primary Refugee Arrival Health Screening Data, 2018</dc:subject>
  <dc:creator>Minnesota Department of Health</dc:creator>
  <cp:lastModifiedBy>Hill, Katie (MDH)</cp:lastModifiedBy>
  <cp:revision>40</cp:revision>
  <dcterms:created xsi:type="dcterms:W3CDTF">2019-10-29T13:11:12Z</dcterms:created>
  <dcterms:modified xsi:type="dcterms:W3CDTF">2019-11-07T21:17:52Z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0x010100A882B80E85798B498881C0CB36871F5B</vt:lpwstr>
  </property>
  <property fmtid="{D5CDD505-2E9C-101B-9397-08002B2CF9AE}" pid="3" name="_dlc_DocIdItemGuid">
    <vt:lpwstr>6423761c-4cda-48fa-aa68-ed0ef7c0e719</vt:lpwstr>
  </property>
</Properties>
</file>