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5"/>
  </p:sldMasterIdLst>
  <p:notesMasterIdLst>
    <p:notesMasterId r:id="rId20"/>
  </p:notesMasterIdLst>
  <p:handoutMasterIdLst>
    <p:handoutMasterId r:id="rId21"/>
  </p:handoutMasterIdLst>
  <p:sldIdLst>
    <p:sldId id="273" r:id="rId6"/>
    <p:sldId id="256" r:id="rId7"/>
    <p:sldId id="257" r:id="rId8"/>
    <p:sldId id="270" r:id="rId9"/>
    <p:sldId id="258" r:id="rId10"/>
    <p:sldId id="272" r:id="rId11"/>
    <p:sldId id="261" r:id="rId12"/>
    <p:sldId id="262" r:id="rId13"/>
    <p:sldId id="264" r:id="rId14"/>
    <p:sldId id="265" r:id="rId15"/>
    <p:sldId id="266" r:id="rId16"/>
    <p:sldId id="267" r:id="rId17"/>
    <p:sldId id="268" r:id="rId18"/>
    <p:sldId id="26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BBCC"/>
    <a:srgbClr val="FFC845"/>
    <a:srgbClr val="BB8C80"/>
    <a:srgbClr val="8D3F2B"/>
    <a:srgbClr val="C9E5A6"/>
    <a:srgbClr val="9E7F9F"/>
    <a:srgbClr val="AED87A"/>
    <a:srgbClr val="FDF1DB"/>
    <a:srgbClr val="FFFFCC"/>
    <a:srgbClr val="9799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47" autoAdjust="0"/>
    <p:restoredTop sz="86352" autoAdjust="0"/>
  </p:normalViewPr>
  <p:slideViewPr>
    <p:cSldViewPr snapToGrid="0">
      <p:cViewPr varScale="1">
        <p:scale>
          <a:sx n="50" d="100"/>
          <a:sy n="50" d="100"/>
        </p:scale>
        <p:origin x="48" y="26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470"/>
    </p:cViewPr>
  </p:sorterViewPr>
  <p:notesViewPr>
    <p:cSldViewPr snapToGrid="0">
      <p:cViewPr varScale="1">
        <p:scale>
          <a:sx n="90" d="100"/>
          <a:sy n="90" d="100"/>
        </p:scale>
        <p:origin x="260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A04DE5-F1A9-4D45-BF54-BEFDBA739CA2}" type="datetimeFigureOut">
              <a:rPr lang="en-US" smtClean="0">
                <a:latin typeface="NeueHaasGroteskText Std" panose="020B0504020202020204" pitchFamily="34" charset="0"/>
              </a:rPr>
              <a:t>4/28/2021</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NeueHaasGroteskText Std" panose="020B0504020202020204" pitchFamily="34" charset="0"/>
              </a:defRPr>
            </a:lvl1pPr>
          </a:lstStyle>
          <a:p>
            <a:fld id="{A50CD39D-89B0-4C68-805A-35C75A7C20C8}" type="datetimeFigureOut">
              <a:rPr lang="en-US" smtClean="0"/>
              <a:pPr/>
              <a:t>4/28/2021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This graph describes the region of origin among people who arrived with</a:t>
            </a:r>
            <a:r>
              <a:rPr lang="en-US" altLang="en-US" baseline="0" dirty="0"/>
              <a:t> humanitarian visa statuses </a:t>
            </a:r>
            <a:r>
              <a:rPr lang="en-US" altLang="en-US" dirty="0"/>
              <a:t>to Minnesota from 1979 through 2019. This includes persons with refugee,</a:t>
            </a:r>
            <a:r>
              <a:rPr lang="en-US" altLang="en-US" baseline="0" dirty="0"/>
              <a:t> </a:t>
            </a:r>
            <a:r>
              <a:rPr lang="en-US" altLang="en-US" baseline="0" dirty="0" err="1"/>
              <a:t>asylee</a:t>
            </a:r>
            <a:r>
              <a:rPr lang="en-US" altLang="en-US" baseline="0" dirty="0"/>
              <a:t>, parolee, certified victim of trafficking, and </a:t>
            </a:r>
            <a:r>
              <a:rPr lang="en-US" altLang="en-US" baseline="0" dirty="0" err="1"/>
              <a:t>Amerasian</a:t>
            </a:r>
            <a:r>
              <a:rPr lang="en-US" altLang="en-US" baseline="0" dirty="0"/>
              <a:t> visas. Subsequent slides will refer to these collectively as “people with refugee status”. Note that all data are reported by calendar year.</a:t>
            </a:r>
            <a:endParaRPr lang="en-US" altLang="en-US" dirty="0"/>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2</a:t>
            </a:fld>
            <a:endParaRPr lang="en-US" dirty="0"/>
          </a:p>
        </p:txBody>
      </p:sp>
    </p:spTree>
    <p:extLst>
      <p:ext uri="{BB962C8B-B14F-4D97-AF65-F5344CB8AC3E}">
        <p14:creationId xmlns:p14="http://schemas.microsoft.com/office/powerpoint/2010/main" val="15117133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The overall prevalence of TB infection, either latent TB infection or suspect/active TB disease, was 11% among those screened for TB. All of these were diagnoses of latent TB infection, which is not infectious and cannot be spread</a:t>
            </a:r>
            <a:r>
              <a:rPr lang="en-US" altLang="en-US" baseline="0" dirty="0"/>
              <a:t> to others. People with LTBI can be treated to get rid of the TB bacteria entirely. Minnesota has one of the highest rates of LTBI treatment completion in the country for newly arrived refugees. It is a sign of a successful and safe resettlement program here in Minnesota that we are able to treat conditions before they are infectious.</a:t>
            </a:r>
            <a:endParaRPr lang="en-US" alt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Arrivals from sub-Saharan Africa had the highest prevalence of TB infection, with 19% of sub-Saharan Africans screened for TB who tested positive. </a:t>
            </a:r>
          </a:p>
        </p:txBody>
      </p:sp>
      <p:sp>
        <p:nvSpPr>
          <p:cNvPr id="4" name="Slide Number Placeholder 3"/>
          <p:cNvSpPr>
            <a:spLocks noGrp="1"/>
          </p:cNvSpPr>
          <p:nvPr>
            <p:ph type="sldNum" sz="quarter" idx="10"/>
          </p:nvPr>
        </p:nvSpPr>
        <p:spPr/>
        <p:txBody>
          <a:bodyPr/>
          <a:lstStyle/>
          <a:p>
            <a:fld id="{F9F08466-AEA7-4FC0-9459-6A32F61DA297}" type="slidenum">
              <a:rPr lang="en-US" smtClean="0"/>
              <a:pPr/>
              <a:t>11</a:t>
            </a:fld>
            <a:endParaRPr lang="en-US" dirty="0"/>
          </a:p>
        </p:txBody>
      </p:sp>
    </p:spTree>
    <p:extLst>
      <p:ext uri="{BB962C8B-B14F-4D97-AF65-F5344CB8AC3E}">
        <p14:creationId xmlns:p14="http://schemas.microsoft.com/office/powerpoint/2010/main" val="25239135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The prevalence of parasitic infection (with at least one pathogenic parasite) among those screened for intestinal parasites was 25%. The most common parasites observed were </a:t>
            </a:r>
            <a:r>
              <a:rPr lang="en-US" altLang="en-US" i="1" dirty="0">
                <a:latin typeface="Arial" panose="020B0604020202020204" pitchFamily="34" charset="0"/>
              </a:rPr>
              <a:t>Strongyloides </a:t>
            </a:r>
            <a:r>
              <a:rPr lang="en-US" altLang="en-US" i="1" dirty="0" err="1">
                <a:latin typeface="Arial" panose="020B0604020202020204" pitchFamily="34" charset="0"/>
              </a:rPr>
              <a:t>stercoralis</a:t>
            </a:r>
            <a:r>
              <a:rPr lang="en-US" altLang="en-US" i="1" dirty="0">
                <a:latin typeface="Arial" panose="020B0604020202020204" pitchFamily="34" charset="0"/>
              </a:rPr>
              <a:t> </a:t>
            </a:r>
            <a:r>
              <a:rPr lang="en-US" altLang="en-US" dirty="0">
                <a:latin typeface="Arial" panose="020B0604020202020204" pitchFamily="34" charset="0"/>
              </a:rPr>
              <a:t>(74) </a:t>
            </a:r>
            <a:r>
              <a:rPr lang="en-US" altLang="en-US" baseline="0" dirty="0">
                <a:latin typeface="Arial" panose="020B0604020202020204" pitchFamily="34" charset="0"/>
              </a:rPr>
              <a:t>S</a:t>
            </a:r>
            <a:r>
              <a:rPr lang="en-US" altLang="en-US" dirty="0">
                <a:latin typeface="Arial" panose="020B0604020202020204" pitchFamily="34" charset="0"/>
              </a:rPr>
              <a:t>chistosoma species (51 infected)</a:t>
            </a:r>
            <a:r>
              <a:rPr lang="en-US" altLang="en-US" baseline="0" dirty="0">
                <a:latin typeface="Arial" panose="020B0604020202020204" pitchFamily="34" charset="0"/>
              </a:rPr>
              <a:t> and</a:t>
            </a:r>
            <a:r>
              <a:rPr lang="en-US" altLang="en-US" dirty="0">
                <a:latin typeface="Arial" panose="020B0604020202020204" pitchFamily="34" charset="0"/>
              </a:rPr>
              <a:t>).</a:t>
            </a:r>
            <a:r>
              <a:rPr lang="en-US" altLang="en-US" baseline="0" dirty="0">
                <a:latin typeface="Arial" panose="020B0604020202020204" pitchFamily="34" charset="0"/>
              </a:rPr>
              <a:t> Other less commonly identified parasites included </a:t>
            </a:r>
            <a:r>
              <a:rPr lang="en-US" altLang="en-US" i="1" dirty="0" err="1">
                <a:latin typeface="Arial" panose="020B0604020202020204" pitchFamily="34" charset="0"/>
              </a:rPr>
              <a:t>Dientamoeba</a:t>
            </a:r>
            <a:r>
              <a:rPr lang="en-US" altLang="en-US" i="1" dirty="0">
                <a:latin typeface="Arial" panose="020B0604020202020204" pitchFamily="34" charset="0"/>
              </a:rPr>
              <a:t> fragilis </a:t>
            </a:r>
            <a:r>
              <a:rPr lang="en-US" altLang="en-US" dirty="0">
                <a:latin typeface="Arial" panose="020B0604020202020204" pitchFamily="34" charset="0"/>
              </a:rPr>
              <a:t>(14)</a:t>
            </a:r>
            <a:r>
              <a:rPr lang="en-US" altLang="en-US" baseline="0" dirty="0">
                <a:latin typeface="Arial" panose="020B0604020202020204" pitchFamily="34" charset="0"/>
              </a:rPr>
              <a:t> and </a:t>
            </a:r>
            <a:r>
              <a:rPr lang="en-US" altLang="en-US" i="1" dirty="0">
                <a:latin typeface="Arial" panose="020B0604020202020204" pitchFamily="34" charset="0"/>
              </a:rPr>
              <a:t>Giardia lamblia </a:t>
            </a:r>
            <a:r>
              <a:rPr lang="en-US" altLang="en-US" i="0" dirty="0">
                <a:latin typeface="Arial" panose="020B0604020202020204" pitchFamily="34" charset="0"/>
              </a:rPr>
              <a:t>(13</a:t>
            </a:r>
            <a:r>
              <a:rPr lang="en-US" altLang="en-US" dirty="0">
                <a:latin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Most refugee arrivals receive presumptive treatment for intestinal parasites overseas, which has reduced the prevalence of certain parasitic infections, such as </a:t>
            </a:r>
            <a:r>
              <a:rPr lang="en-US" altLang="en-US" dirty="0" err="1">
                <a:latin typeface="Arial" panose="020B0604020202020204" pitchFamily="34" charset="0"/>
              </a:rPr>
              <a:t>strongyloidiasis</a:t>
            </a:r>
            <a:r>
              <a:rPr lang="en-US" altLang="en-US" dirty="0">
                <a:latin typeface="Arial" panose="020B0604020202020204" pitchFamily="34" charset="0"/>
              </a:rPr>
              <a:t> and schistosomiasis. </a:t>
            </a: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12</a:t>
            </a:fld>
            <a:endParaRPr lang="en-US" dirty="0"/>
          </a:p>
        </p:txBody>
      </p:sp>
    </p:spTree>
    <p:extLst>
      <p:ext uri="{BB962C8B-B14F-4D97-AF65-F5344CB8AC3E}">
        <p14:creationId xmlns:p14="http://schemas.microsoft.com/office/powerpoint/2010/main" val="27891458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The overall prevalence of hepatitis B infection, either acute or chronic, was 4% among those who received a hepatitis B surface antigen test (</a:t>
            </a:r>
            <a:r>
              <a:rPr lang="en-US" altLang="en-US" dirty="0" err="1"/>
              <a:t>HBsAg</a:t>
            </a:r>
            <a:r>
              <a:rPr lang="en-US" altLang="en-US" dirty="0"/>
              <a:t>). Hepatitis B is preventable with vaccination and the majority of newly-arriving refugees receive the recommended</a:t>
            </a:r>
            <a:r>
              <a:rPr lang="en-US" altLang="en-US" baseline="0" dirty="0"/>
              <a:t> vacation either overseas or domestically.</a:t>
            </a:r>
            <a:endParaRPr lang="en-US" altLang="en-US" dirty="0"/>
          </a:p>
          <a:p>
            <a:endParaRPr lang="en-US" alt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13</a:t>
            </a:fld>
            <a:endParaRPr lang="en-US" dirty="0"/>
          </a:p>
        </p:txBody>
      </p:sp>
    </p:spTree>
    <p:extLst>
      <p:ext uri="{BB962C8B-B14F-4D97-AF65-F5344CB8AC3E}">
        <p14:creationId xmlns:p14="http://schemas.microsoft.com/office/powerpoint/2010/main" val="33572079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This chart looks at immunization status in persons with refugee</a:t>
            </a:r>
            <a:r>
              <a:rPr lang="en-US" altLang="en-US" baseline="0" dirty="0">
                <a:latin typeface="Arial" panose="020B0604020202020204" pitchFamily="34" charset="0"/>
              </a:rPr>
              <a:t> status</a:t>
            </a:r>
            <a:r>
              <a:rPr lang="en-US" altLang="en-US" dirty="0">
                <a:latin typeface="Arial" panose="020B0604020202020204" pitchFamily="34" charset="0"/>
              </a:rPr>
              <a:t>. The green</a:t>
            </a:r>
            <a:r>
              <a:rPr lang="en-US" altLang="en-US" baseline="0" dirty="0">
                <a:latin typeface="Arial" panose="020B0604020202020204" pitchFamily="34" charset="0"/>
              </a:rPr>
              <a:t> </a:t>
            </a:r>
            <a:r>
              <a:rPr lang="en-US" altLang="en-US" dirty="0">
                <a:latin typeface="Arial" panose="020B0604020202020204" pitchFamily="34" charset="0"/>
              </a:rPr>
              <a:t>bars show those who came to the U.S. with at least one documented vaccine overseas. In the early 2000’s it was uncommon for people</a:t>
            </a:r>
            <a:r>
              <a:rPr lang="en-US" altLang="en-US" baseline="0" dirty="0">
                <a:latin typeface="Arial" panose="020B0604020202020204" pitchFamily="34" charset="0"/>
              </a:rPr>
              <a:t> with refugee status</a:t>
            </a:r>
            <a:r>
              <a:rPr lang="en-US" altLang="en-US" dirty="0">
                <a:latin typeface="Arial" panose="020B0604020202020204" pitchFamily="34" charset="0"/>
              </a:rPr>
              <a:t> to arrive with documentation of any vaccinations. However, in recent years &gt;80% are arriving with at least some vaccine history.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The blue bars indicate those who received one or more vaccinations during the domestic screening</a:t>
            </a:r>
            <a:r>
              <a:rPr lang="en-US" altLang="en-US" baseline="0" dirty="0">
                <a:latin typeface="Arial" panose="020B0604020202020204" pitchFamily="34" charset="0"/>
              </a:rPr>
              <a:t> process. </a:t>
            </a:r>
            <a:r>
              <a:rPr lang="en-US" altLang="en-US" dirty="0">
                <a:latin typeface="Arial" panose="020B0604020202020204" pitchFamily="34" charset="0"/>
              </a:rPr>
              <a:t>The</a:t>
            </a:r>
            <a:r>
              <a:rPr lang="en-US" altLang="en-US" baseline="0" dirty="0">
                <a:latin typeface="Arial" panose="020B0604020202020204" pitchFamily="34" charset="0"/>
              </a:rPr>
              <a:t> majority of newly arrived refugees </a:t>
            </a:r>
            <a:r>
              <a:rPr lang="en-US" altLang="en-US" dirty="0">
                <a:latin typeface="Arial" panose="020B0604020202020204" pitchFamily="34" charset="0"/>
              </a:rPr>
              <a:t>either have a vaccine series started or continued after arrival. These vaccinations are important to prevent outbreaks </a:t>
            </a:r>
            <a:r>
              <a:rPr lang="en-US" altLang="en-US" baseline="0" dirty="0">
                <a:latin typeface="Arial" panose="020B0604020202020204" pitchFamily="34" charset="0"/>
              </a:rPr>
              <a:t>such as polio, measles, and other infectious diseases. </a:t>
            </a:r>
            <a:r>
              <a:rPr lang="en-US" altLang="en-US" dirty="0">
                <a:latin typeface="Arial" panose="020B0604020202020204" pitchFamily="34" charset="0"/>
              </a:rPr>
              <a:t>Additionally, people</a:t>
            </a:r>
            <a:r>
              <a:rPr lang="en-US" altLang="en-US" baseline="0" dirty="0">
                <a:latin typeface="Arial" panose="020B0604020202020204" pitchFamily="34" charset="0"/>
              </a:rPr>
              <a:t> with </a:t>
            </a:r>
            <a:r>
              <a:rPr lang="en-US" altLang="en-US" dirty="0">
                <a:latin typeface="Arial" panose="020B0604020202020204" pitchFamily="34" charset="0"/>
              </a:rPr>
              <a:t>refugee status apply for permanent residency at the end of one year, and they have to show proof of certain vaccinations at that time. </a:t>
            </a: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14</a:t>
            </a:fld>
            <a:endParaRPr lang="en-US" dirty="0"/>
          </a:p>
        </p:txBody>
      </p:sp>
    </p:spTree>
    <p:extLst>
      <p:ext uri="{BB962C8B-B14F-4D97-AF65-F5344CB8AC3E}">
        <p14:creationId xmlns:p14="http://schemas.microsoft.com/office/powerpoint/2010/main" val="311575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This graph shows refugee arrival numbers to Minnesota by month from 2015-2019. At the beginning of October each year, the President of the United States sets an</a:t>
            </a:r>
            <a:r>
              <a:rPr lang="en-US" altLang="en-US" baseline="0" dirty="0"/>
              <a:t> </a:t>
            </a:r>
            <a:r>
              <a:rPr lang="en-US" altLang="en-US" dirty="0"/>
              <a:t>admissions ceiling for the number of refugee arrivals that can be admitted into the U.S. during the subsequent fiscal year.</a:t>
            </a:r>
            <a:r>
              <a:rPr lang="en-US" altLang="en-US" baseline="0" dirty="0"/>
              <a:t> </a:t>
            </a:r>
            <a:r>
              <a:rPr lang="en-US" altLang="en-US" dirty="0"/>
              <a:t>In 2019, like 2017 and 2018, arrival</a:t>
            </a:r>
            <a:r>
              <a:rPr lang="en-US" altLang="en-US" baseline="0" dirty="0"/>
              <a:t> numbers remained lower than those seen in previous years. </a:t>
            </a: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3</a:t>
            </a:fld>
            <a:endParaRPr lang="en-US" dirty="0"/>
          </a:p>
        </p:txBody>
      </p:sp>
    </p:spTree>
    <p:extLst>
      <p:ext uri="{BB962C8B-B14F-4D97-AF65-F5344CB8AC3E}">
        <p14:creationId xmlns:p14="http://schemas.microsoft.com/office/powerpoint/2010/main" val="2934500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This chart details the countries of origin of people with refugee status who arrived to Minnesota during 2019. This</a:t>
            </a:r>
            <a:r>
              <a:rPr lang="en-US" altLang="en-US" baseline="0" dirty="0"/>
              <a:t> chart includes only primary arrivals, or those who resettled in Minnesota directly from overseas.</a:t>
            </a:r>
            <a:endParaRPr lang="en-US" altLang="en-US" dirty="0"/>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4</a:t>
            </a:fld>
            <a:endParaRPr lang="en-US" dirty="0"/>
          </a:p>
        </p:txBody>
      </p:sp>
    </p:spTree>
    <p:extLst>
      <p:ext uri="{BB962C8B-B14F-4D97-AF65-F5344CB8AC3E}">
        <p14:creationId xmlns:p14="http://schemas.microsoft.com/office/powerpoint/2010/main" val="3223343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This map indicates which counties in Minnesota received people with refugee status in 2019. Ramsey County received the largest number of arrivals (569), followed by Hennepin (172), Anoka (90), and Stearns (60). </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5</a:t>
            </a:fld>
            <a:endParaRPr lang="en-US" dirty="0"/>
          </a:p>
        </p:txBody>
      </p:sp>
    </p:spTree>
    <p:extLst>
      <p:ext uri="{BB962C8B-B14F-4D97-AF65-F5344CB8AC3E}">
        <p14:creationId xmlns:p14="http://schemas.microsoft.com/office/powerpoint/2010/main" val="3311973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These graphs are for the 4 counties with the largest number of arrivals in 2019. Each graph shows the distribution of people with refugee status by country of origin resettling in each county. Ramsey sees a high number of Burmese and Congolese arrivals, indicated by the purple and maroon bars, respectively. Many refugees who resettled in Hennepin were Somali, as well as refugee from a wide variety of countries of origin. The majority of new arrivals resettled in Anoka County were Ukrainian. Stearns resettled a high number of refugees from Somalia and Dominican Republic. </a:t>
            </a:r>
          </a:p>
        </p:txBody>
      </p:sp>
      <p:sp>
        <p:nvSpPr>
          <p:cNvPr id="4" name="Slide Number Placeholder 3"/>
          <p:cNvSpPr>
            <a:spLocks noGrp="1"/>
          </p:cNvSpPr>
          <p:nvPr>
            <p:ph type="sldNum" sz="quarter" idx="5"/>
          </p:nvPr>
        </p:nvSpPr>
        <p:spPr/>
        <p:txBody>
          <a:bodyPr/>
          <a:lstStyle/>
          <a:p>
            <a:fld id="{F9F08466-AEA7-4FC0-9459-6A32F61DA297}" type="slidenum">
              <a:rPr lang="en-US" smtClean="0"/>
              <a:pPr/>
              <a:t>6</a:t>
            </a:fld>
            <a:endParaRPr lang="en-US" dirty="0"/>
          </a:p>
        </p:txBody>
      </p:sp>
    </p:spTree>
    <p:extLst>
      <p:ext uri="{BB962C8B-B14F-4D97-AF65-F5344CB8AC3E}">
        <p14:creationId xmlns:p14="http://schemas.microsoft.com/office/powerpoint/2010/main" val="1157798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In Minnesota, people with refugee status are offered a post-arrival health assessment, usually within 30-90 days of their arrival to the U.S. These assessments are done by public health clinics or private providers. The goal of the health assessment is to control communicable diseases among, and resulting from, the arrival of new refugees through screening, treatment, and referral. Since 2008 the proportion of new arrivals who complete a health assessment has remained ≥97%.</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7</a:t>
            </a:fld>
            <a:endParaRPr lang="en-US" dirty="0"/>
          </a:p>
        </p:txBody>
      </p:sp>
    </p:spTree>
    <p:extLst>
      <p:ext uri="{BB962C8B-B14F-4D97-AF65-F5344CB8AC3E}">
        <p14:creationId xmlns:p14="http://schemas.microsoft.com/office/powerpoint/2010/main" val="2836318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In 2019, among the 57 people with refugee status who did not receive a post-arrival health assessment: 18 (32%) did not have insurance; 16 (28%) could not be located due to an incorrect address; </a:t>
            </a:r>
            <a:r>
              <a:rPr lang="en-US" altLang="en-US" baseline="0" dirty="0"/>
              <a:t>8 (14%) refused screening; 4 (7%) U.S.-granted asylees were already connected to care and declined a health screening; 4 (7%) moved out of Minnesota prior to screening; 2 (4%) moved to an unknown destination; 1 (2%) were screened, but results were not reported; 1 (2%) missed their appointment; contact failed for 1 (2%); and 1 (2%) died before screening could occur.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Those who could not be located due to an incorrect address, didn’t have insurance, were already connected to care, died before screening, or moved out of state or to an unknown destination</a:t>
            </a:r>
            <a:r>
              <a:rPr lang="en-US" altLang="en-US" baseline="0" dirty="0"/>
              <a:t> </a:t>
            </a:r>
            <a:r>
              <a:rPr lang="en-US" altLang="en-US" dirty="0"/>
              <a:t>were considered ineligible for an assessment and are not included in the denominator when calculating the percent who received an assessment.</a:t>
            </a:r>
          </a:p>
        </p:txBody>
      </p:sp>
      <p:sp>
        <p:nvSpPr>
          <p:cNvPr id="4" name="Slide Number Placeholder 3"/>
          <p:cNvSpPr>
            <a:spLocks noGrp="1"/>
          </p:cNvSpPr>
          <p:nvPr>
            <p:ph type="sldNum" sz="quarter" idx="10"/>
          </p:nvPr>
        </p:nvSpPr>
        <p:spPr/>
        <p:txBody>
          <a:bodyPr/>
          <a:lstStyle/>
          <a:p>
            <a:fld id="{F9F08466-AEA7-4FC0-9459-6A32F61DA297}" type="slidenum">
              <a:rPr lang="en-US" smtClean="0"/>
              <a:pPr/>
              <a:t>8</a:t>
            </a:fld>
            <a:endParaRPr lang="en-US" dirty="0"/>
          </a:p>
        </p:txBody>
      </p:sp>
    </p:spTree>
    <p:extLst>
      <p:ext uri="{BB962C8B-B14F-4D97-AF65-F5344CB8AC3E}">
        <p14:creationId xmlns:p14="http://schemas.microsoft.com/office/powerpoint/2010/main" val="3667803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People with refugee status are eligible for a health screening,</a:t>
            </a:r>
            <a:r>
              <a:rPr lang="en-US" altLang="en-US" baseline="0" dirty="0"/>
              <a:t> usually initiated 30-90 days after U.S. arrival. The goal of this screening is to control communicable disease through health assessment, treatment, and referral.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This chart describes the overall percent of people with refugee status who received an assessment (among those eligible for an assessment), indicated by the green bar. The percent screened for various conditions as part of their assessment are indicated by the blue bars. For example, among those who received a health assessment, 94% were screened for tuberculosis. Screening for blood lead levels is only recommended for children younger than 17 years, so among refugee children younger than 17 who received a health assessment, 95% were screened for blood lead level. Only 54% of those who received a health assessment were screened for intestinal parasites because most refugees are treated for intestinal parasites presumptively prior to U.S. departure. </a:t>
            </a: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9</a:t>
            </a:fld>
            <a:endParaRPr lang="en-US" dirty="0"/>
          </a:p>
        </p:txBody>
      </p:sp>
    </p:spTree>
    <p:extLst>
      <p:ext uri="{BB962C8B-B14F-4D97-AF65-F5344CB8AC3E}">
        <p14:creationId xmlns:p14="http://schemas.microsoft.com/office/powerpoint/2010/main" val="1281450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This table describes the number and percent of people with refugee status screened for specific conditions, among those screened (middle column of the table), and the number and percent testing positive among those screened for that condition (right-hand column of the table).</a:t>
            </a:r>
          </a:p>
          <a:p>
            <a:endParaRPr lang="en-US" altLang="en-US" dirty="0"/>
          </a:p>
          <a:p>
            <a:r>
              <a:rPr lang="en-US" altLang="en-US" dirty="0"/>
              <a:t>All refugees</a:t>
            </a:r>
            <a:r>
              <a:rPr lang="en-US" altLang="en-US" baseline="0" dirty="0"/>
              <a:t> are screened for active, infectious tuberculosis (TB) before coming to the U.S. and no one who has infectious TB is allowed to travel to the U.S. The health screening in the U.S. includes a full TB evaluation, including screening for latent TB infection. Not everyone who carries the TB bacteria becomes sick. For most, the immune system responds to the bacteria and keeps it inactive. This is called latent TB infection, and cannot be spread to other people.</a:t>
            </a:r>
          </a:p>
          <a:p>
            <a:endParaRPr lang="en-US" altLang="en-US" baseline="0" dirty="0"/>
          </a:p>
          <a:p>
            <a:r>
              <a:rPr lang="en-US" altLang="en-US" baseline="0" dirty="0"/>
              <a:t>The health screening also includes screening for hepatitis B infection. The most common risk of transmission for refugees is mother-to-child, acquired at birth from an infected mother.</a:t>
            </a:r>
          </a:p>
          <a:p>
            <a:endParaRPr lang="en-US" altLang="en-US" baseline="0" dirty="0"/>
          </a:p>
          <a:p>
            <a:r>
              <a:rPr lang="en-US" altLang="en-US" baseline="0" dirty="0"/>
              <a:t>Most refugees receive anti-parasite treatment overseas to lower their risk of health complications. During their initial medical exam in the U.S., many refugees are also tested for parasites and treated, if needed. </a:t>
            </a:r>
          </a:p>
          <a:p>
            <a:endParaRPr lang="en-US" altLang="en-US" baseline="0" dirty="0"/>
          </a:p>
          <a:p>
            <a:r>
              <a:rPr lang="en-US" altLang="en-US" baseline="0" dirty="0"/>
              <a:t>Screening for sexually transmitted infections includes syphilis, HIV, chlamydia, and/or gonorrhea. All refugees 15 years and older are also screened for syphilis and gonorrhea before coming to the U.S. </a:t>
            </a:r>
            <a:endParaRPr lang="en-US" altLang="en-US" dirty="0"/>
          </a:p>
          <a:p>
            <a:endParaRPr lang="en-US" altLang="en-US" dirty="0"/>
          </a:p>
          <a:p>
            <a:r>
              <a:rPr lang="en-US" altLang="en-US" dirty="0"/>
              <a:t>Children under 17 are also</a:t>
            </a:r>
            <a:r>
              <a:rPr lang="en-US" altLang="en-US" baseline="0" dirty="0"/>
              <a:t> tested for elevated blood lead levels. An e</a:t>
            </a:r>
            <a:r>
              <a:rPr lang="en-US" altLang="en-US" dirty="0"/>
              <a:t>levated blood lead level is defined as ≥5 µg/</a:t>
            </a:r>
            <a:r>
              <a:rPr lang="en-US" altLang="en-US" dirty="0" err="1"/>
              <a:t>mL.</a:t>
            </a:r>
            <a:endParaRPr lang="en-US" altLang="en-US" dirty="0"/>
          </a:p>
          <a:p>
            <a:endParaRPr lang="en-US" altLang="en-US" dirty="0"/>
          </a:p>
          <a:p>
            <a:r>
              <a:rPr lang="en-US" altLang="en-US" dirty="0"/>
              <a:t>The health</a:t>
            </a:r>
            <a:r>
              <a:rPr lang="en-US" altLang="en-US" baseline="0" dirty="0"/>
              <a:t> screening also includes screening for hemoglobin deficiency (anemia). H</a:t>
            </a:r>
            <a:r>
              <a:rPr lang="en-US" altLang="en-US" dirty="0"/>
              <a:t>emoglobin deficiency is defined as &lt;12 mg/</a:t>
            </a:r>
            <a:r>
              <a:rPr lang="en-US" altLang="en-US" dirty="0" err="1"/>
              <a:t>dL</a:t>
            </a:r>
            <a:r>
              <a:rPr lang="en-US" altLang="en-US" dirty="0"/>
              <a:t>. </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10</a:t>
            </a:fld>
            <a:endParaRPr lang="en-US" dirty="0"/>
          </a:p>
        </p:txBody>
      </p:sp>
    </p:spTree>
    <p:extLst>
      <p:ext uri="{BB962C8B-B14F-4D97-AF65-F5344CB8AC3E}">
        <p14:creationId xmlns:p14="http://schemas.microsoft.com/office/powerpoint/2010/main" val="4176332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a:t>Click to enter the slideshow title</a:t>
            </a:r>
          </a:p>
        </p:txBody>
      </p:sp>
      <p:sp>
        <p:nvSpPr>
          <p:cNvPr id="3" name="Rectangle 2"/>
          <p:cNvSpPr/>
          <p:nvPr userDrawn="1"/>
        </p:nvSpPr>
        <p:spPr>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p:txBody>
          <a:body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9738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p>
            <a:r>
              <a:rPr lang="en-US" dirty="0"/>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13"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76233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lvl1pPr>
              <a:defRPr baseline="0"/>
            </a:lvl1pPr>
          </a:lstStyle>
          <a:p>
            <a:r>
              <a:rPr lang="en-US" dirty="0"/>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a:solidFill>
                  <a:schemeClr val="bg1"/>
                </a:solidFill>
              </a:defRPr>
            </a:lvl1pPr>
            <a:lvl2pPr marL="1143000" indent="-228600">
              <a:lnSpc>
                <a:spcPct val="100000"/>
              </a:lnSpc>
              <a:buClr>
                <a:schemeClr val="accent2"/>
              </a:buClr>
              <a:defRPr>
                <a:solidFill>
                  <a:schemeClr val="bg1"/>
                </a:solidFill>
              </a:defRPr>
            </a:lvl2pPr>
            <a:lvl3pPr marL="1600200" indent="-228600">
              <a:lnSpc>
                <a:spcPct val="100000"/>
              </a:lnSpc>
              <a:buClr>
                <a:schemeClr val="accent2"/>
              </a:buClr>
              <a:defRPr>
                <a:solidFill>
                  <a:schemeClr val="bg1"/>
                </a:solidFill>
              </a:defRPr>
            </a:lvl3pPr>
            <a:lvl4pPr marL="2057400" indent="-228600">
              <a:lnSpc>
                <a:spcPct val="100000"/>
              </a:lnSpc>
              <a:buClr>
                <a:schemeClr val="accent2"/>
              </a:buClr>
              <a:defRPr>
                <a:solidFill>
                  <a:schemeClr val="bg1"/>
                </a:solidFill>
              </a:defRPr>
            </a:lvl4pPr>
            <a:lvl5pPr marL="2514600" indent="-228600">
              <a:lnSpc>
                <a:spcPct val="100000"/>
              </a:lnSpc>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249488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Content Placeholder 17">
            <a:extLst>
              <a:ext uri="{FF2B5EF4-FFF2-40B4-BE49-F238E27FC236}">
                <a16:creationId xmlns:a16="http://schemas.microsoft.com/office/drawing/2014/main" id="{7F43DB1E-E635-449A-81F3-9902FF604DB4}"/>
              </a:ext>
            </a:extLst>
          </p:cNvPr>
          <p:cNvSpPr>
            <a:spLocks noGrp="1"/>
          </p:cNvSpPr>
          <p:nvPr>
            <p:ph sz="quarter" idx="14"/>
          </p:nvPr>
        </p:nvSpPr>
        <p:spPr>
          <a:xfrm>
            <a:off x="8081382" y="1366345"/>
            <a:ext cx="3619500" cy="91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7">
            <a:extLst>
              <a:ext uri="{FF2B5EF4-FFF2-40B4-BE49-F238E27FC236}">
                <a16:creationId xmlns:a16="http://schemas.microsoft.com/office/drawing/2014/main" id="{5DE48267-8B61-4BDD-AF18-FF5B6B2A58C7}"/>
              </a:ext>
            </a:extLst>
          </p:cNvPr>
          <p:cNvSpPr>
            <a:spLocks noGrp="1"/>
          </p:cNvSpPr>
          <p:nvPr>
            <p:ph sz="quarter" idx="15"/>
          </p:nvPr>
        </p:nvSpPr>
        <p:spPr>
          <a:xfrm>
            <a:off x="8081382" y="2482357"/>
            <a:ext cx="36195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Content Placeholder 17">
            <a:extLst>
              <a:ext uri="{FF2B5EF4-FFF2-40B4-BE49-F238E27FC236}">
                <a16:creationId xmlns:a16="http://schemas.microsoft.com/office/drawing/2014/main" id="{A6CBE60B-ECBC-4526-B3C1-02028FE84DE5}"/>
              </a:ext>
            </a:extLst>
          </p:cNvPr>
          <p:cNvSpPr>
            <a:spLocks noGrp="1"/>
          </p:cNvSpPr>
          <p:nvPr>
            <p:ph sz="quarter" idx="16"/>
          </p:nvPr>
        </p:nvSpPr>
        <p:spPr>
          <a:xfrm>
            <a:off x="8081382" y="3640986"/>
            <a:ext cx="36195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Content Placeholder 17">
            <a:extLst>
              <a:ext uri="{FF2B5EF4-FFF2-40B4-BE49-F238E27FC236}">
                <a16:creationId xmlns:a16="http://schemas.microsoft.com/office/drawing/2014/main" id="{045DF5B3-8905-4EEB-8339-641B3D5B6FA9}"/>
              </a:ext>
            </a:extLst>
          </p:cNvPr>
          <p:cNvSpPr>
            <a:spLocks noGrp="1"/>
          </p:cNvSpPr>
          <p:nvPr>
            <p:ph sz="quarter" idx="17"/>
          </p:nvPr>
        </p:nvSpPr>
        <p:spPr>
          <a:xfrm>
            <a:off x="8081382" y="4819650"/>
            <a:ext cx="36195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a:extLst>
              <a:ext uri="{FF2B5EF4-FFF2-40B4-BE49-F238E27FC236}">
                <a16:creationId xmlns:a16="http://schemas.microsoft.com/office/drawing/2014/main" id="{577C67DD-657F-423B-A2E2-112F723558F9}"/>
              </a:ext>
            </a:extLst>
          </p:cNvPr>
          <p:cNvSpPr>
            <a:spLocks noGrp="1"/>
          </p:cNvSpPr>
          <p:nvPr>
            <p:ph type="pic" sz="quarter" idx="13"/>
          </p:nvPr>
        </p:nvSpPr>
        <p:spPr>
          <a:xfrm>
            <a:off x="0" y="5734050"/>
            <a:ext cx="2514600" cy="1123950"/>
          </a:xfrm>
        </p:spPr>
        <p:txBody>
          <a:bodyPr/>
          <a:lstStyle/>
          <a:p>
            <a:endParaRPr lang="en-US"/>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r>
              <a:rPr lang="en-US"/>
              <a:t>Click icon to add picture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0"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r>
              <a:rPr lang="en-US"/>
              <a:t>Click icon to add picture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Content Placeholder 4"/>
          <p:cNvSpPr>
            <a:spLocks noGrp="1"/>
          </p:cNvSpPr>
          <p:nvPr>
            <p:ph sz="quarter" idx="10"/>
          </p:nvPr>
        </p:nvSpPr>
        <p:spPr>
          <a:xfrm>
            <a:off x="838200" y="1366345"/>
            <a:ext cx="6234953"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2"/>
          <p:cNvSpPr>
            <a:spLocks noGrp="1"/>
          </p:cNvSpPr>
          <p:nvPr>
            <p:ph type="pic" sz="quarter" idx="13"/>
          </p:nvPr>
        </p:nvSpPr>
        <p:spPr>
          <a:xfrm>
            <a:off x="7653566" y="1364826"/>
            <a:ext cx="4538434" cy="4538434"/>
          </a:xfrm>
        </p:spPr>
        <p:txBody>
          <a:bodyPr/>
          <a:lstStyle>
            <a:lvl1pPr>
              <a:buClr>
                <a:schemeClr val="tx1"/>
              </a:buClr>
              <a:defRPr>
                <a:solidFill>
                  <a:schemeClr val="tx1"/>
                </a:solidFill>
              </a:defRPr>
            </a:lvl1pPr>
          </a:lstStyle>
          <a:p>
            <a:r>
              <a:rPr lang="en-US"/>
              <a:t>Click icon to add picture</a:t>
            </a:r>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2"/>
          <p:cNvSpPr>
            <a:spLocks noGrp="1"/>
          </p:cNvSpPr>
          <p:nvPr>
            <p:ph type="pic" sz="quarter" idx="20" hasCustomPrompt="1"/>
          </p:nvPr>
        </p:nvSpPr>
        <p:spPr>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2"/>
          <p:cNvSpPr>
            <a:spLocks noGrp="1"/>
          </p:cNvSpPr>
          <p:nvPr>
            <p:ph type="dt" sz="half" idx="10"/>
          </p:nvPr>
        </p:nvSpPr>
        <p:spPr/>
        <p:txBody>
          <a:bodyPr/>
          <a:lstStyle/>
          <a:p>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3278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a:t>Click to enter the slideshow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p:txBody>
          <a:body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4" name="MN.IT Services Logo" descr="Minnesota Department of Health"/>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72377" y="1776213"/>
            <a:ext cx="5447246" cy="778956"/>
          </a:xfrm>
          <a:prstGeom prst="rect">
            <a:avLst/>
          </a:prstGeom>
        </p:spPr>
      </p:pic>
    </p:spTree>
    <p:extLst>
      <p:ext uri="{BB962C8B-B14F-4D97-AF65-F5344CB8AC3E}">
        <p14:creationId xmlns:p14="http://schemas.microsoft.com/office/powerpoint/2010/main" val="3368119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2"/>
          <p:cNvSpPr>
            <a:spLocks noGrp="1"/>
          </p:cNvSpPr>
          <p:nvPr>
            <p:ph type="dt" sz="half" idx="10"/>
          </p:nvPr>
        </p:nvSpPr>
        <p:spPr/>
        <p:txBody>
          <a:bodyPr/>
          <a:lstStyle/>
          <a:p>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960824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White Vertic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6" name="Picture Placeholder 2"/>
          <p:cNvSpPr>
            <a:spLocks noGrp="1"/>
          </p:cNvSpPr>
          <p:nvPr>
            <p:ph type="pic" sz="quarter" idx="13" hasCustomPrompt="1"/>
          </p:nvPr>
        </p:nvSpPr>
        <p:spPr>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2"/>
          <p:cNvSpPr>
            <a:spLocks noGrp="1"/>
          </p:cNvSpPr>
          <p:nvPr>
            <p:ph type="pic" sz="quarter" idx="16" hasCustomPrompt="1"/>
          </p:nvPr>
        </p:nvSpPr>
        <p:spPr>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2"/>
          <p:cNvSpPr>
            <a:spLocks noGrp="1"/>
          </p:cNvSpPr>
          <p:nvPr>
            <p:ph type="pic" sz="quarter" idx="18" hasCustomPrompt="1"/>
          </p:nvPr>
        </p:nvSpPr>
        <p:spPr>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4" name="Picture Placeholder 2"/>
          <p:cNvSpPr>
            <a:spLocks noGrp="1"/>
          </p:cNvSpPr>
          <p:nvPr>
            <p:ph type="pic" sz="quarter" idx="20" hasCustomPrompt="1"/>
          </p:nvPr>
        </p:nvSpPr>
        <p:spPr>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3" name="Date Placeholder 2"/>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9" name="Rectangle 1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23646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3" name="Picture Placeholder 2"/>
          <p:cNvSpPr>
            <a:spLocks noGrp="1"/>
          </p:cNvSpPr>
          <p:nvPr>
            <p:ph type="pic" sz="quarter" idx="14" hasCustomPrompt="1"/>
          </p:nvPr>
        </p:nvSpPr>
        <p:spPr>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3"/>
          <p:cNvSpPr>
            <a:spLocks noGrp="1"/>
          </p:cNvSpPr>
          <p:nvPr>
            <p:ph type="body" sz="quarter" idx="15"/>
          </p:nvPr>
        </p:nvSpPr>
        <p:spPr>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5" name="Picture Placeholder 2"/>
          <p:cNvSpPr>
            <a:spLocks noGrp="1"/>
          </p:cNvSpPr>
          <p:nvPr>
            <p:ph type="pic" sz="quarter" idx="17" hasCustomPrompt="1"/>
          </p:nvPr>
        </p:nvSpPr>
        <p:spPr>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7" name="Picture Placeholder 2"/>
          <p:cNvSpPr>
            <a:spLocks noGrp="1"/>
          </p:cNvSpPr>
          <p:nvPr>
            <p:ph type="pic" sz="quarter" idx="19" hasCustomPrompt="1"/>
          </p:nvPr>
        </p:nvSpPr>
        <p:spPr>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3"/>
          <p:cNvSpPr>
            <a:spLocks noGrp="1"/>
          </p:cNvSpPr>
          <p:nvPr>
            <p:ph type="body" sz="quarter" idx="20"/>
          </p:nvPr>
        </p:nvSpPr>
        <p:spPr>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3" name="Date Placeholder 2"/>
          <p:cNvSpPr>
            <a:spLocks noGrp="1"/>
          </p:cNvSpPr>
          <p:nvPr>
            <p:ph type="dt" sz="half" idx="10"/>
          </p:nvPr>
        </p:nvSpPr>
        <p:spPr/>
        <p:txBody>
          <a:bodyPr/>
          <a:lstStyle/>
          <a:p>
            <a:endParaRPr lang="en-US" dirty="0"/>
          </a:p>
        </p:txBody>
      </p:sp>
      <p:sp>
        <p:nvSpPr>
          <p:cNvPr id="2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2632564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3" name="Picture Placeholder 2"/>
          <p:cNvSpPr>
            <a:spLocks noGrp="1"/>
          </p:cNvSpPr>
          <p:nvPr>
            <p:ph type="pic" sz="quarter" idx="14" hasCustomPrompt="1"/>
          </p:nvPr>
        </p:nvSpPr>
        <p:spPr>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3"/>
          <p:cNvSpPr>
            <a:spLocks noGrp="1"/>
          </p:cNvSpPr>
          <p:nvPr>
            <p:ph type="body" sz="quarter" idx="15"/>
          </p:nvPr>
        </p:nvSpPr>
        <p:spPr>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6" name="Picture Placeholder 2"/>
          <p:cNvSpPr>
            <a:spLocks noGrp="1"/>
          </p:cNvSpPr>
          <p:nvPr>
            <p:ph type="pic" sz="quarter" idx="17" hasCustomPrompt="1"/>
          </p:nvPr>
        </p:nvSpPr>
        <p:spPr>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8" name="Picture Placeholder 2"/>
          <p:cNvSpPr>
            <a:spLocks noGrp="1"/>
          </p:cNvSpPr>
          <p:nvPr>
            <p:ph type="pic" sz="quarter" idx="19" hasCustomPrompt="1"/>
          </p:nvPr>
        </p:nvSpPr>
        <p:spPr>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3"/>
          <p:cNvSpPr>
            <a:spLocks noGrp="1"/>
          </p:cNvSpPr>
          <p:nvPr>
            <p:ph type="body" sz="quarter" idx="20"/>
          </p:nvPr>
        </p:nvSpPr>
        <p:spPr>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02069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25" name="Picture Placeholder 2"/>
          <p:cNvSpPr>
            <a:spLocks noGrp="1"/>
          </p:cNvSpPr>
          <p:nvPr>
            <p:ph type="pic" sz="quarter" idx="17" hasCustomPrompt="1"/>
          </p:nvPr>
        </p:nvSpPr>
        <p:spPr>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3" name="Date Placeholder 2"/>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345329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16" name="Picture Placeholder 2"/>
          <p:cNvSpPr>
            <a:spLocks noGrp="1"/>
          </p:cNvSpPr>
          <p:nvPr>
            <p:ph type="pic" sz="quarter" idx="17" hasCustomPrompt="1"/>
          </p:nvPr>
        </p:nvSpPr>
        <p:spPr>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8"/>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dirty="0"/>
              <a:t>Click to edit title</a:t>
            </a:r>
          </a:p>
        </p:txBody>
      </p:sp>
      <p:sp>
        <p:nvSpPr>
          <p:cNvPr id="6" name="Date Placeholder 3"/>
          <p:cNvSpPr>
            <a:spLocks noGrp="1"/>
          </p:cNvSpPr>
          <p:nvPr>
            <p:ph type="dt" sz="half" idx="11"/>
          </p:nvPr>
        </p:nvSpPr>
        <p:spPr>
          <a:xfrm>
            <a:off x="838200" y="6356350"/>
            <a:ext cx="1358590" cy="365125"/>
          </a:xfrm>
        </p:spPr>
        <p:txBody>
          <a:bodyPr/>
          <a:lstStyle/>
          <a:p>
            <a:endParaRPr lang="en-US" dirty="0"/>
          </a:p>
        </p:txBody>
      </p:sp>
      <p:sp>
        <p:nvSpPr>
          <p:cNvPr id="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451126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dirty="0"/>
              <a:t>Click to edit title</a:t>
            </a:r>
          </a:p>
        </p:txBody>
      </p:sp>
      <p:sp>
        <p:nvSpPr>
          <p:cNvPr id="6" name="Date Placeholder 3"/>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978873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dirty="0"/>
              <a:t>Click to edit title</a:t>
            </a:r>
          </a:p>
        </p:txBody>
      </p:sp>
      <p:sp>
        <p:nvSpPr>
          <p:cNvPr id="8" name="Date Placeholder 3"/>
          <p:cNvSpPr>
            <a:spLocks noGrp="1"/>
          </p:cNvSpPr>
          <p:nvPr>
            <p:ph type="dt" sz="half" idx="11"/>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10"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42373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de - Gray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0" name="Table Placeholder 8"/>
          <p:cNvSpPr>
            <a:spLocks noGrp="1"/>
          </p:cNvSpPr>
          <p:nvPr>
            <p:ph type="tbl" sz="quarter" idx="13"/>
          </p:nvPr>
        </p:nvSpPr>
        <p:spPr>
          <a:xfrm>
            <a:off x="2032000" y="2233262"/>
            <a:ext cx="8128000" cy="2966751"/>
          </a:xfrm>
        </p:spPr>
        <p:txBody>
          <a:bodyPr/>
          <a:lstStyle/>
          <a:p>
            <a:r>
              <a:rPr lang="en-US"/>
              <a:t>Click icon to add table</a:t>
            </a:r>
          </a:p>
        </p:txBody>
      </p:sp>
      <p:sp>
        <p:nvSpPr>
          <p:cNvPr id="8" name="Date Placeholder 4"/>
          <p:cNvSpPr>
            <a:spLocks noGrp="1"/>
          </p:cNvSpPr>
          <p:nvPr>
            <p:ph type="dt" sz="half" idx="11"/>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4906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3" name="Rectangle 2"/>
          <p:cNvSpPr/>
          <p:nvPr userDrawn="1"/>
        </p:nvSpPr>
        <p:spPr>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041204"/>
            <a:ext cx="6587067" cy="1097128"/>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pic>
        <p:nvPicPr>
          <p:cNvPr id="4"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8553" y="5964408"/>
            <a:ext cx="2968836" cy="424119"/>
          </a:xfrm>
          <a:prstGeom prst="rect">
            <a:avLst/>
          </a:prstGeom>
        </p:spPr>
      </p:pic>
      <p:sp>
        <p:nvSpPr>
          <p:cNvPr id="9" name="Footer Placeholder 4"/>
          <p:cNvSpPr>
            <a:spLocks noGrp="1"/>
          </p:cNvSpPr>
          <p:nvPr>
            <p:ph type="ftr" sz="quarter" idx="3"/>
          </p:nvPr>
        </p:nvSpPr>
        <p:spPr>
          <a:xfrm>
            <a:off x="6253560" y="6138332"/>
            <a:ext cx="5587647" cy="365125"/>
          </a:xfrm>
          <a:prstGeom prst="rect">
            <a:avLst/>
          </a:prstGeom>
        </p:spPr>
        <p:txBody>
          <a:bodyPr anchor="b"/>
          <a:lstStyle>
            <a:lvl1pPr algn="r">
              <a:defRPr sz="1200">
                <a:solidFill>
                  <a:schemeClr val="tx2"/>
                </a:solidFill>
              </a:defRPr>
            </a:lvl1pPr>
          </a:lstStyle>
          <a:p>
            <a:endParaRPr lang="en-US" dirty="0"/>
          </a:p>
        </p:txBody>
      </p:sp>
      <p:sp>
        <p:nvSpPr>
          <p:cNvPr id="6" name="Picture Placeholder 5"/>
          <p:cNvSpPr>
            <a:spLocks noGrp="1"/>
          </p:cNvSpPr>
          <p:nvPr>
            <p:ph type="pic" sz="quarter" idx="17"/>
          </p:nvPr>
        </p:nvSpPr>
        <p:spPr>
          <a:xfrm>
            <a:off x="0" y="0"/>
            <a:ext cx="12192000" cy="3380732"/>
          </a:xfrm>
        </p:spPr>
        <p:txBody>
          <a:bodyPr/>
          <a:lstStyle/>
          <a:p>
            <a:r>
              <a:rPr lang="en-US"/>
              <a:t>Click icon to add picture</a:t>
            </a:r>
            <a:endParaRPr lang="en-US" dirty="0"/>
          </a:p>
        </p:txBody>
      </p:sp>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4" name="Table Placeholder 8"/>
          <p:cNvSpPr>
            <a:spLocks noGrp="1"/>
          </p:cNvSpPr>
          <p:nvPr>
            <p:ph type="tbl" sz="quarter" idx="13"/>
          </p:nvPr>
        </p:nvSpPr>
        <p:spPr>
          <a:xfrm>
            <a:off x="2032000" y="2233262"/>
            <a:ext cx="8128000" cy="2966751"/>
          </a:xfrm>
        </p:spPr>
        <p:txBody>
          <a:bodyPr/>
          <a:lstStyle>
            <a:lvl1pPr>
              <a:buClr>
                <a:schemeClr val="accent2"/>
              </a:buClr>
              <a:defRPr>
                <a:solidFill>
                  <a:schemeClr val="bg1"/>
                </a:solidFill>
              </a:defRPr>
            </a:lvl1pPr>
          </a:lstStyle>
          <a:p>
            <a:r>
              <a:rPr lang="en-US"/>
              <a:t>Click icon to add table</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6" name="Date Placeholder 3"/>
          <p:cNvSpPr>
            <a:spLocks noGrp="1"/>
          </p:cNvSpPr>
          <p:nvPr>
            <p:ph type="dt" sz="half" idx="14"/>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8"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99159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15897" y="287066"/>
            <a:ext cx="3521927" cy="2734914"/>
          </a:xfrm>
        </p:spPr>
        <p:txBody>
          <a:bodyPr/>
          <a:lstStyle>
            <a:lvl1pPr>
              <a:defRPr>
                <a:solidFill>
                  <a:schemeClr val="accent1"/>
                </a:solidFill>
              </a:defRPr>
            </a:lvl1pPr>
          </a:lstStyle>
          <a:p>
            <a:r>
              <a:rPr lang="en-US" dirty="0"/>
              <a:t>Click to edit title</a:t>
            </a:r>
          </a:p>
        </p:txBody>
      </p:sp>
      <p:sp>
        <p:nvSpPr>
          <p:cNvPr id="4" name="Text Placeholder 3"/>
          <p:cNvSpPr>
            <a:spLocks noGrp="1"/>
          </p:cNvSpPr>
          <p:nvPr>
            <p:ph type="body" sz="quarter" idx="11"/>
          </p:nvPr>
        </p:nvSpPr>
        <p:spPr>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2"/>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11" name="Slide Number Placeholder 6"/>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Text Placeholder 3"/>
          <p:cNvSpPr>
            <a:spLocks noGrp="1"/>
          </p:cNvSpPr>
          <p:nvPr>
            <p:ph type="body" sz="quarter" idx="11"/>
          </p:nvPr>
        </p:nvSpPr>
        <p:spPr>
          <a:xfrm>
            <a:off x="815895" y="1365203"/>
            <a:ext cx="10555696"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9" name="Date Placeholder 3"/>
          <p:cNvSpPr>
            <a:spLocks noGrp="1"/>
          </p:cNvSpPr>
          <p:nvPr>
            <p:ph type="dt" sz="half" idx="12"/>
          </p:nvPr>
        </p:nvSpPr>
        <p:spPr>
          <a:xfrm>
            <a:off x="838200" y="6356350"/>
            <a:ext cx="1358590" cy="365125"/>
          </a:xfrm>
        </p:spPr>
        <p:txBody>
          <a:bodyPr/>
          <a:lstStyle/>
          <a:p>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11" name="Slide Number Placeholder 5"/>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89429056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sp>
        <p:nvSpPr>
          <p:cNvPr id="16"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a:xfrm>
            <a:off x="4976787" y="691882"/>
            <a:ext cx="6300787" cy="3411537"/>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a:t>Click to edit title</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19693263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4"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a:t>Click icon to insert screenshot</a:t>
            </a:r>
          </a:p>
        </p:txBody>
      </p:sp>
      <p:sp>
        <p:nvSpPr>
          <p:cNvPr id="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8"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340284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8"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15"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1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endParaRPr lang="en-US" dirty="0"/>
          </a:p>
        </p:txBody>
      </p:sp>
      <p:sp>
        <p:nvSpPr>
          <p:cNvPr id="1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Agenda</a:t>
            </a:r>
          </a:p>
        </p:txBody>
      </p:sp>
      <p:sp>
        <p:nvSpPr>
          <p:cNvPr id="12" name="Table Placeholder 9"/>
          <p:cNvSpPr>
            <a:spLocks noGrp="1"/>
          </p:cNvSpPr>
          <p:nvPr>
            <p:ph type="tbl" sz="quarter" idx="13"/>
          </p:nvPr>
        </p:nvSpPr>
        <p:spPr>
          <a:xfrm>
            <a:off x="838200" y="1335088"/>
            <a:ext cx="10515600" cy="4841875"/>
          </a:xfrm>
        </p:spPr>
        <p:txBody>
          <a:bodyPr/>
          <a:lstStyle/>
          <a:p>
            <a:r>
              <a:rPr lang="en-US"/>
              <a:t>Click icon to add table</a:t>
            </a:r>
          </a:p>
        </p:txBody>
      </p:sp>
      <p:sp>
        <p:nvSpPr>
          <p:cNvPr id="4" name="Date Placeholder 3"/>
          <p:cNvSpPr>
            <a:spLocks noGrp="1"/>
          </p:cNvSpPr>
          <p:nvPr>
            <p:ph type="dt" sz="half" idx="10"/>
          </p:nvPr>
        </p:nvSpPr>
        <p:spPr/>
        <p:txBody>
          <a:body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r>
              <a:rPr lang="en-US"/>
              <a:t>Click icon to add picture</a:t>
            </a:r>
            <a:endParaRPr lang="en-US" dirty="0"/>
          </a:p>
        </p:txBody>
      </p:sp>
      <p:sp>
        <p:nvSpPr>
          <p:cNvPr id="2" name="Title 1"/>
          <p:cNvSpPr>
            <a:spLocks noGrp="1"/>
          </p:cNvSpPr>
          <p:nvPr>
            <p:ph type="title" hasCustomPrompt="1"/>
          </p:nvPr>
        </p:nvSpPr>
        <p:spPr>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922583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a:xfrm>
            <a:off x="0" y="0"/>
            <a:ext cx="12192000" cy="6858000"/>
          </a:xfrm>
        </p:spPr>
        <p:txBody>
          <a:bodyPr/>
          <a:lstStyle/>
          <a:p>
            <a:r>
              <a:rPr lang="en-US"/>
              <a:t>Click icon to add picture</a:t>
            </a:r>
            <a:endParaRPr lang="en-US" dirty="0"/>
          </a:p>
        </p:txBody>
      </p:sp>
      <p:sp>
        <p:nvSpPr>
          <p:cNvPr id="2" name="Title 1"/>
          <p:cNvSpPr>
            <a:spLocks noGrp="1"/>
          </p:cNvSpPr>
          <p:nvPr>
            <p:ph type="title" hasCustomPrompt="1"/>
          </p:nvPr>
        </p:nvSpPr>
        <p:spPr>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dirty="0"/>
              <a:t>Click to edit title</a:t>
            </a:r>
          </a:p>
        </p:txBody>
      </p:sp>
      <p:sp>
        <p:nvSpPr>
          <p:cNvPr id="9" name="Text Placeholder 7"/>
          <p:cNvSpPr>
            <a:spLocks noGrp="1"/>
          </p:cNvSpPr>
          <p:nvPr>
            <p:ph type="body" sz="quarter" idx="14" hasCustomPrompt="1"/>
          </p:nvPr>
        </p:nvSpPr>
        <p:spPr>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a:t>Second Point</a:t>
            </a:r>
          </a:p>
        </p:txBody>
      </p:sp>
      <p:sp>
        <p:nvSpPr>
          <p:cNvPr id="8" name="Text Placeholder 7"/>
          <p:cNvSpPr>
            <a:spLocks noGrp="1"/>
          </p:cNvSpPr>
          <p:nvPr>
            <p:ph type="body" sz="quarter" idx="13" hasCustomPrompt="1"/>
          </p:nvPr>
        </p:nvSpPr>
        <p:spPr>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a:t>Third Point</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110042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r>
              <a:rPr lang="en-US"/>
              <a:t>Click icon to add picture</a:t>
            </a:r>
          </a:p>
        </p:txBody>
      </p:sp>
      <p:sp>
        <p:nvSpPr>
          <p:cNvPr id="2" name="Title 1"/>
          <p:cNvSpPr>
            <a:spLocks noGrp="1"/>
          </p:cNvSpPr>
          <p:nvPr>
            <p:ph type="title" hasCustomPrompt="1"/>
          </p:nvPr>
        </p:nvSpPr>
        <p:spPr>
          <a:xfrm>
            <a:off x="2299475" y="1609867"/>
            <a:ext cx="7593051" cy="3638266"/>
          </a:xfrm>
          <a:solidFill>
            <a:schemeClr val="tx1">
              <a:alpha val="88000"/>
            </a:schemeClr>
          </a:solidFill>
        </p:spPr>
        <p:txBody>
          <a:bodyPr>
            <a:noAutofit/>
          </a:bodyPr>
          <a:lstStyle>
            <a:lvl1pPr algn="ctr">
              <a:spcAft>
                <a:spcPts val="1000"/>
              </a:spcAft>
              <a:tabLst>
                <a:tab pos="3770313" algn="l"/>
              </a:tabLst>
              <a:defRPr sz="7000" baseline="0">
                <a:solidFill>
                  <a:schemeClr val="bg1"/>
                </a:solidFill>
              </a:defRPr>
            </a:lvl1pPr>
          </a:lstStyle>
          <a:p>
            <a:r>
              <a:rPr lang="en-US" dirty="0"/>
              <a:t>Quote or </a:t>
            </a:r>
            <a:br>
              <a:rPr lang="en-US" dirty="0"/>
            </a:br>
            <a:r>
              <a:rPr lang="en-US" dirty="0"/>
              <a:t>Statement</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0677176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10"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389685"/>
            <a:ext cx="12192000" cy="1340989"/>
          </a:xfrm>
          <a:solidFill>
            <a:schemeClr val="tx1"/>
          </a:solidFill>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8"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p>
            <a:endParaRPr lang="en-US" dirty="0"/>
          </a:p>
        </p:txBody>
      </p:sp>
      <p:sp>
        <p:nvSpPr>
          <p:cNvPr id="5" name="Footer Placeholder 4"/>
          <p:cNvSpPr>
            <a:spLocks noGrp="1"/>
          </p:cNvSpPr>
          <p:nvPr>
            <p:ph type="ftr" sz="quarter" idx="12"/>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Full Image Background">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a:xfrm>
            <a:off x="0" y="0"/>
            <a:ext cx="12192000" cy="6858000"/>
          </a:xfrm>
        </p:spPr>
        <p:txBody>
          <a:bodyPr/>
          <a:lstStyle>
            <a:lvl1pPr>
              <a:defRPr/>
            </a:lvl1pPr>
          </a:lstStyle>
          <a:p>
            <a:r>
              <a:rPr lang="en-US" dirty="0"/>
              <a:t>Click icon to edit background picture</a:t>
            </a:r>
          </a:p>
        </p:txBody>
      </p:sp>
      <p:sp>
        <p:nvSpPr>
          <p:cNvPr id="12"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bg1"/>
                </a:solidFill>
              </a:defRPr>
            </a:lvl1pPr>
          </a:lstStyle>
          <a:p>
            <a:r>
              <a:rPr lang="en-US" dirty="0"/>
              <a:t>Quote or Statement</a:t>
            </a:r>
          </a:p>
        </p:txBody>
      </p:sp>
      <p:sp>
        <p:nvSpPr>
          <p:cNvPr id="13"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0"/>
            <a:ext cx="12192000" cy="6858000"/>
          </a:xfrm>
        </p:spPr>
        <p:txBody>
          <a:bodyPr/>
          <a:lstStyle/>
          <a:p>
            <a:r>
              <a:rPr lang="en-US"/>
              <a:t>Click icon to add picture</a:t>
            </a:r>
          </a:p>
        </p:txBody>
      </p:sp>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9"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764473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10"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838200" y="2212733"/>
            <a:ext cx="10515600" cy="1472163"/>
          </a:xfrm>
        </p:spPr>
        <p:txBody>
          <a:bodyPr>
            <a:noAutofit/>
          </a:bodyPr>
          <a:lstStyle>
            <a:lvl1pPr algn="ctr">
              <a:tabLst>
                <a:tab pos="3770313" algn="l"/>
              </a:tabLst>
              <a:defRPr sz="7000">
                <a:solidFill>
                  <a:schemeClr val="bg1"/>
                </a:solidFill>
              </a:defRPr>
            </a:lvl1pPr>
          </a:lstStyle>
          <a:p>
            <a:r>
              <a:rPr lang="en-US" dirty="0"/>
              <a:t>Thank you!</a:t>
            </a:r>
          </a:p>
        </p:txBody>
      </p:sp>
      <p:sp>
        <p:nvSpPr>
          <p:cNvPr id="11" name="Text Placeholder 6"/>
          <p:cNvSpPr>
            <a:spLocks noGrp="1"/>
          </p:cNvSpPr>
          <p:nvPr>
            <p:ph type="body" sz="quarter" idx="13" hasCustomPrompt="1"/>
          </p:nvPr>
        </p:nvSpPr>
        <p:spPr>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5559638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dirty="0"/>
              <a:t>Thank you!</a:t>
            </a:r>
          </a:p>
        </p:txBody>
      </p:sp>
      <p:sp>
        <p:nvSpPr>
          <p:cNvPr id="8" name="Text Placeholder 6"/>
          <p:cNvSpPr>
            <a:spLocks noGrp="1"/>
          </p:cNvSpPr>
          <p:nvPr>
            <p:ph type="body" sz="quarter" idx="13" hasCustomPrompt="1"/>
          </p:nvPr>
        </p:nvSpPr>
        <p:spPr>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tx2"/>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tx1"/>
                </a:solidFill>
              </a:defRPr>
            </a:lvl1pPr>
          </a:lstStyle>
          <a:p>
            <a:endParaRPr lang="en-US" dirty="0">
              <a:solidFill>
                <a:schemeClr val="tx2"/>
              </a:solidFill>
            </a:endParaRPr>
          </a:p>
        </p:txBody>
      </p:sp>
      <p:sp>
        <p:nvSpPr>
          <p:cNvPr id="4" name="Slide Number Placeholder 3"/>
          <p:cNvSpPr>
            <a:spLocks noGrp="1"/>
          </p:cNvSpPr>
          <p:nvPr>
            <p:ph type="sldNum" sz="quarter" idx="11"/>
          </p:nvPr>
        </p:nvSpPr>
        <p:spPr/>
        <p:txBody>
          <a:bodyPr/>
          <a:lstStyle>
            <a:lvl1pPr>
              <a:defRPr>
                <a:solidFill>
                  <a:schemeClr val="tx2"/>
                </a:solidFill>
              </a:defRPr>
            </a:lvl1pPr>
          </a:lstStyle>
          <a:p>
            <a:fld id="{48F63A3B-78C7-47BE-AE5E-E10140E04643}" type="slidenum">
              <a:rPr lang="en-US" smtClean="0"/>
              <a:pPr/>
              <a:t>‹#›</a:t>
            </a:fld>
            <a:endParaRPr lang="en-US" dirty="0"/>
          </a:p>
        </p:txBody>
      </p:sp>
      <p:sp>
        <p:nvSpPr>
          <p:cNvPr id="6" name="Rectangle 5"/>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anchor="ctr">
            <a:normAutofit/>
          </a:bodyPr>
          <a:lstStyle>
            <a:lvl1pPr algn="ctr">
              <a:defRPr sz="3600">
                <a:solidFill>
                  <a:schemeClr val="bg1"/>
                </a:solidFill>
              </a:defRPr>
            </a:lvl1pPr>
          </a:lstStyle>
          <a:p>
            <a:r>
              <a:rPr lang="en-US" dirty="0"/>
              <a:t>Click to edit section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440970"/>
          </a:xfrm>
        </p:spPr>
        <p:txBody>
          <a:bodyPr>
            <a:normAutofit/>
          </a:bodyPr>
          <a:lstStyle>
            <a:lvl1pPr marL="0" indent="0" algn="ctr">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11" name="Picture Placeholder 2"/>
          <p:cNvSpPr>
            <a:spLocks noGrp="1"/>
          </p:cNvSpPr>
          <p:nvPr>
            <p:ph type="pic" sz="quarter" idx="13" hasCustomPrompt="1"/>
          </p:nvPr>
        </p:nvSpPr>
        <p:spPr>
          <a:xfrm>
            <a:off x="0" y="1789113"/>
            <a:ext cx="12192000" cy="2298700"/>
          </a:xfrm>
        </p:spPr>
        <p:txBody>
          <a:bodyPr/>
          <a:lstStyle/>
          <a:p>
            <a:r>
              <a:rPr lang="en-US" dirty="0"/>
              <a:t>Click Icon to add picture</a:t>
            </a:r>
          </a:p>
        </p:txBody>
      </p:sp>
      <p:sp>
        <p:nvSpPr>
          <p:cNvPr id="18" name="Date Placeholder 17"/>
          <p:cNvSpPr>
            <a:spLocks noGrp="1"/>
          </p:cNvSpPr>
          <p:nvPr>
            <p:ph type="dt" sz="half" idx="15"/>
          </p:nvPr>
        </p:nvSpPr>
        <p:spPr/>
        <p:txBody>
          <a:body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14"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3341" y="318901"/>
            <a:ext cx="2968836" cy="424119"/>
          </a:xfrm>
          <a:prstGeom prst="rect">
            <a:avLst/>
          </a:prstGeom>
        </p:spPr>
      </p:pic>
    </p:spTree>
    <p:extLst>
      <p:ext uri="{BB962C8B-B14F-4D97-AF65-F5344CB8AC3E}">
        <p14:creationId xmlns:p14="http://schemas.microsoft.com/office/powerpoint/2010/main" val="208225022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0" name="Footer"/>
          <p:cNvSpPr>
            <a:spLocks noGrp="1"/>
          </p:cNvSpPr>
          <p:nvPr userDrawn="1">
            <p:ph type="ftr" sz="quarter" idx="3"/>
          </p:nvPr>
        </p:nvSpPr>
        <p:spPr bwMode="black">
          <a:xfrm>
            <a:off x="1659148" y="6418455"/>
            <a:ext cx="8873704" cy="439545"/>
          </a:xfrm>
          <a:prstGeom prst="rect">
            <a:avLst/>
          </a:prstGeom>
        </p:spPr>
        <p:txBody>
          <a:bodyPr vert="horz" lIns="91440" tIns="45720" rIns="91440" bIns="45720" rtlCol="0" anchor="ctr"/>
          <a:lstStyle>
            <a:lvl1pPr algn="ctr">
              <a:defRPr sz="1000" b="1" i="0" cap="all" spc="200" baseline="0">
                <a:solidFill>
                  <a:schemeClr val="accent1"/>
                </a:solidFill>
                <a:latin typeface="Calibri" panose="020F0502020204030204" pitchFamily="34" charset="0"/>
              </a:defRPr>
            </a:lvl1pPr>
          </a:lstStyle>
          <a:p>
            <a:r>
              <a:rPr lang="en-US"/>
              <a:t>PROTECTING, MAINTAINING AND IMPROVING THE HEALTH OF ALL MINNESOTANS</a:t>
            </a:r>
          </a:p>
        </p:txBody>
      </p:sp>
      <p:pic>
        <p:nvPicPr>
          <p:cNvPr id="8" name="mdh logo" descr="Minnesota Department of Health"/>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black">
          <a:xfrm>
            <a:off x="5189728" y="695001"/>
            <a:ext cx="1820672" cy="1250562"/>
          </a:xfrm>
          <a:prstGeom prst="rect">
            <a:avLst/>
          </a:prstGeom>
        </p:spPr>
      </p:pic>
      <p:sp>
        <p:nvSpPr>
          <p:cNvPr id="11" name="Text Placeholder 4"/>
          <p:cNvSpPr>
            <a:spLocks noGrp="1"/>
          </p:cNvSpPr>
          <p:nvPr>
            <p:ph type="body" sz="quarter" idx="11" hasCustomPrompt="1"/>
          </p:nvPr>
        </p:nvSpPr>
        <p:spPr>
          <a:xfrm>
            <a:off x="723900" y="4509409"/>
            <a:ext cx="10744200" cy="457384"/>
          </a:xfrm>
        </p:spPr>
        <p:txBody>
          <a:bodyPr>
            <a:normAutofit/>
          </a:bodyPr>
          <a:lstStyle>
            <a:lvl1pPr marL="0" indent="0" algn="ctr">
              <a:buNone/>
              <a:defRPr sz="2000"/>
            </a:lvl1pPr>
            <a:lvl2pPr marL="396875" indent="0" algn="ctr">
              <a:buNone/>
              <a:defRPr/>
            </a:lvl2pPr>
            <a:lvl3pPr marL="741363" indent="0" algn="ctr">
              <a:buNone/>
              <a:defRPr/>
            </a:lvl3pPr>
            <a:lvl4pPr marL="1087437" indent="0" algn="ctr">
              <a:buNone/>
              <a:defRPr/>
            </a:lvl4pPr>
            <a:lvl5pPr marL="1431925" indent="0" algn="ctr">
              <a:buNone/>
              <a:defRPr/>
            </a:lvl5pPr>
          </a:lstStyle>
          <a:p>
            <a:pPr lvl="0"/>
            <a:r>
              <a:rPr lang="en-US"/>
              <a:t>Date</a:t>
            </a:r>
          </a:p>
        </p:txBody>
      </p:sp>
      <p:sp>
        <p:nvSpPr>
          <p:cNvPr id="5" name="Text Placeholder 4"/>
          <p:cNvSpPr>
            <a:spLocks noGrp="1"/>
          </p:cNvSpPr>
          <p:nvPr>
            <p:ph type="body" sz="quarter" idx="10" hasCustomPrompt="1"/>
          </p:nvPr>
        </p:nvSpPr>
        <p:spPr>
          <a:xfrm>
            <a:off x="723900" y="4040188"/>
            <a:ext cx="10744200" cy="457384"/>
          </a:xfrm>
        </p:spPr>
        <p:txBody>
          <a:bodyPr>
            <a:normAutofit/>
          </a:bodyPr>
          <a:lstStyle>
            <a:lvl1pPr marL="0" indent="0" algn="ctr">
              <a:buNone/>
              <a:defRPr sz="2000"/>
            </a:lvl1pPr>
            <a:lvl2pPr marL="396875" indent="0" algn="ctr">
              <a:buNone/>
              <a:defRPr/>
            </a:lvl2pPr>
            <a:lvl3pPr marL="741363" indent="0" algn="ctr">
              <a:buNone/>
              <a:defRPr/>
            </a:lvl3pPr>
            <a:lvl4pPr marL="1087437" indent="0" algn="ctr">
              <a:buNone/>
              <a:defRPr/>
            </a:lvl4pPr>
            <a:lvl5pPr marL="1431925" indent="0" algn="ctr">
              <a:buNone/>
              <a:defRPr/>
            </a:lvl5pPr>
          </a:lstStyle>
          <a:p>
            <a:pPr lvl="0"/>
            <a:r>
              <a:rPr lang="en-US"/>
              <a:t>Author’s full name</a:t>
            </a:r>
          </a:p>
        </p:txBody>
      </p:sp>
      <p:sp>
        <p:nvSpPr>
          <p:cNvPr id="2" name="Title 1"/>
          <p:cNvSpPr>
            <a:spLocks noGrp="1"/>
          </p:cNvSpPr>
          <p:nvPr userDrawn="1">
            <p:ph type="ctrTitle" hasCustomPrompt="1"/>
          </p:nvPr>
        </p:nvSpPr>
        <p:spPr bwMode="gray">
          <a:xfrm>
            <a:off x="723900" y="1945563"/>
            <a:ext cx="10744200" cy="1845852"/>
          </a:xfrm>
          <a:noFill/>
        </p:spPr>
        <p:txBody>
          <a:bodyPr anchor="b">
            <a:normAutofit/>
          </a:bodyPr>
          <a:lstStyle>
            <a:lvl1pPr marL="0" algn="ctr">
              <a:spcAft>
                <a:spcPts val="0"/>
              </a:spcAft>
              <a:defRPr sz="4000" baseline="0">
                <a:solidFill>
                  <a:schemeClr val="accent1"/>
                </a:solidFill>
              </a:defRPr>
            </a:lvl1pPr>
          </a:lstStyle>
          <a:p>
            <a:r>
              <a:rPr lang="en-US" dirty="0"/>
              <a:t>Presentation title</a:t>
            </a:r>
          </a:p>
        </p:txBody>
      </p:sp>
    </p:spTree>
    <p:extLst>
      <p:ext uri="{BB962C8B-B14F-4D97-AF65-F5344CB8AC3E}">
        <p14:creationId xmlns:p14="http://schemas.microsoft.com/office/powerpoint/2010/main" val="138126614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716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858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p:bgPr>
        <a:solidFill>
          <a:srgbClr val="E8E8E8"/>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538010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theme" Target="../theme/theme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95" r:id="rId4"/>
    <p:sldLayoutId id="2147483711" r:id="rId5"/>
    <p:sldLayoutId id="2147483712" r:id="rId6"/>
    <p:sldLayoutId id="2147483790" r:id="rId7"/>
    <p:sldLayoutId id="2147483789" r:id="rId8"/>
    <p:sldLayoutId id="2147483714" r:id="rId9"/>
    <p:sldLayoutId id="2147483738" r:id="rId10"/>
    <p:sldLayoutId id="2147483739" r:id="rId11"/>
    <p:sldLayoutId id="2147483780" r:id="rId12"/>
    <p:sldLayoutId id="2147483773" r:id="rId13"/>
    <p:sldLayoutId id="2147483800" r:id="rId14"/>
    <p:sldLayoutId id="2147483688" r:id="rId15"/>
    <p:sldLayoutId id="2147483801" r:id="rId16"/>
    <p:sldLayoutId id="2147483802" r:id="rId17"/>
    <p:sldLayoutId id="2147483803" r:id="rId18"/>
    <p:sldLayoutId id="2147483744" r:id="rId19"/>
    <p:sldLayoutId id="2147483793" r:id="rId20"/>
    <p:sldLayoutId id="2147483772" r:id="rId21"/>
    <p:sldLayoutId id="2147483767" r:id="rId22"/>
    <p:sldLayoutId id="2147483769" r:id="rId23"/>
    <p:sldLayoutId id="2147483771" r:id="rId24"/>
    <p:sldLayoutId id="2147483770" r:id="rId25"/>
    <p:sldLayoutId id="2147483732" r:id="rId26"/>
    <p:sldLayoutId id="2147483794" r:id="rId27"/>
    <p:sldLayoutId id="2147483733" r:id="rId28"/>
    <p:sldLayoutId id="2147483747" r:id="rId29"/>
    <p:sldLayoutId id="2147483818" r:id="rId30"/>
    <p:sldLayoutId id="2147483805" r:id="rId31"/>
    <p:sldLayoutId id="2147483806" r:id="rId32"/>
    <p:sldLayoutId id="2147483750" r:id="rId33"/>
    <p:sldLayoutId id="2147483765" r:id="rId34"/>
    <p:sldLayoutId id="2147483781" r:id="rId35"/>
    <p:sldLayoutId id="2147483809" r:id="rId36"/>
    <p:sldLayoutId id="2147483808" r:id="rId37"/>
    <p:sldLayoutId id="2147483807" r:id="rId38"/>
    <p:sldLayoutId id="2147483819" r:id="rId39"/>
    <p:sldLayoutId id="2147483754" r:id="rId40"/>
    <p:sldLayoutId id="2147483755" r:id="rId41"/>
    <p:sldLayoutId id="2147483759" r:id="rId42"/>
    <p:sldLayoutId id="2147483753" r:id="rId43"/>
    <p:sldLayoutId id="2147483763" r:id="rId44"/>
    <p:sldLayoutId id="2147483762" r:id="rId45"/>
    <p:sldLayoutId id="2147483758" r:id="rId46"/>
    <p:sldLayoutId id="2147483756" r:id="rId47"/>
    <p:sldLayoutId id="2147483798" r:id="rId48"/>
    <p:sldLayoutId id="2147483797" r:id="rId49"/>
    <p:sldLayoutId id="2147483820" r:id="rId5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21.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Primary Refugee Arrival Health Screening Data</a:t>
            </a:r>
          </a:p>
        </p:txBody>
      </p:sp>
      <p:sp>
        <p:nvSpPr>
          <p:cNvPr id="3" name="Text Placeholder 2"/>
          <p:cNvSpPr>
            <a:spLocks noGrp="1"/>
          </p:cNvSpPr>
          <p:nvPr>
            <p:ph type="body" sz="quarter" idx="10"/>
          </p:nvPr>
        </p:nvSpPr>
        <p:spPr/>
        <p:txBody>
          <a:bodyPr/>
          <a:lstStyle/>
          <a:p>
            <a:r>
              <a:rPr lang="en-US" dirty="0"/>
              <a:t>Refugee and International Health Program</a:t>
            </a:r>
          </a:p>
        </p:txBody>
      </p:sp>
      <p:sp>
        <p:nvSpPr>
          <p:cNvPr id="4" name="Text Placeholder 3"/>
          <p:cNvSpPr>
            <a:spLocks noGrp="1"/>
          </p:cNvSpPr>
          <p:nvPr>
            <p:ph type="body" sz="quarter" idx="11"/>
          </p:nvPr>
        </p:nvSpPr>
        <p:spPr/>
        <p:txBody>
          <a:bodyPr/>
          <a:lstStyle/>
          <a:p>
            <a:r>
              <a:rPr lang="en-US" dirty="0"/>
              <a:t>2019</a:t>
            </a:r>
          </a:p>
        </p:txBody>
      </p:sp>
      <p:sp>
        <p:nvSpPr>
          <p:cNvPr id="2" name="Footer Placeholder 1"/>
          <p:cNvSpPr>
            <a:spLocks noGrp="1"/>
          </p:cNvSpPr>
          <p:nvPr>
            <p:ph type="ftr" sz="quarter" idx="3"/>
          </p:nvPr>
        </p:nvSpPr>
        <p:spPr/>
        <p:txBody>
          <a:bodyPr/>
          <a:lstStyle/>
          <a:p>
            <a:r>
              <a:rPr lang="en-US"/>
              <a:t>PROTECTING, MAINTAINING AND IMPROVING THE HEALTH OF ALL MINNESOTANS</a:t>
            </a:r>
          </a:p>
        </p:txBody>
      </p:sp>
    </p:spTree>
    <p:extLst>
      <p:ext uri="{BB962C8B-B14F-4D97-AF65-F5344CB8AC3E}">
        <p14:creationId xmlns:p14="http://schemas.microsoft.com/office/powerpoint/2010/main" val="1047272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sz="3200" dirty="0"/>
              <a:t>Health Status of New Refugees, Minnesota, 2019*</a:t>
            </a:r>
          </a:p>
        </p:txBody>
      </p:sp>
      <p:graphicFrame>
        <p:nvGraphicFramePr>
          <p:cNvPr id="9" name="Content Placeholder 6"/>
          <p:cNvGraphicFramePr>
            <a:graphicFrameLocks/>
          </p:cNvGraphicFramePr>
          <p:nvPr>
            <p:extLst>
              <p:ext uri="{D42A27DB-BD31-4B8C-83A1-F6EECF244321}">
                <p14:modId xmlns:p14="http://schemas.microsoft.com/office/powerpoint/2010/main" val="1531427545"/>
              </p:ext>
            </p:extLst>
          </p:nvPr>
        </p:nvGraphicFramePr>
        <p:xfrm>
          <a:off x="1466850" y="1244107"/>
          <a:ext cx="9258300" cy="3200400"/>
        </p:xfrm>
        <a:graphic>
          <a:graphicData uri="http://schemas.openxmlformats.org/drawingml/2006/table">
            <a:tbl>
              <a:tblPr firstRow="1" bandRow="1"/>
              <a:tblGrid>
                <a:gridCol w="4343400">
                  <a:extLst>
                    <a:ext uri="{9D8B030D-6E8A-4147-A177-3AD203B41FA5}">
                      <a16:colId xmlns:a16="http://schemas.microsoft.com/office/drawing/2014/main" val="1584109004"/>
                    </a:ext>
                  </a:extLst>
                </a:gridCol>
                <a:gridCol w="2260600">
                  <a:extLst>
                    <a:ext uri="{9D8B030D-6E8A-4147-A177-3AD203B41FA5}">
                      <a16:colId xmlns:a16="http://schemas.microsoft.com/office/drawing/2014/main" val="2790525320"/>
                    </a:ext>
                  </a:extLst>
                </a:gridCol>
                <a:gridCol w="2654300">
                  <a:extLst>
                    <a:ext uri="{9D8B030D-6E8A-4147-A177-3AD203B41FA5}">
                      <a16:colId xmlns:a16="http://schemas.microsoft.com/office/drawing/2014/main" val="3808246080"/>
                    </a:ext>
                  </a:extLst>
                </a:gridCol>
              </a:tblGrid>
              <a:tr h="73152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dirty="0"/>
                        <a:t>Health status</a:t>
                      </a:r>
                      <a:r>
                        <a:rPr lang="en-US" baseline="0" dirty="0"/>
                        <a:t> upon arrival</a:t>
                      </a:r>
                      <a:endParaRPr lang="en-US" dirty="0"/>
                    </a:p>
                  </a:txBody>
                  <a:tcPr anchor="ctr">
                    <a:lnL w="12700" cmpd="sng">
                      <a:solidFill>
                        <a:srgbClr val="003865"/>
                      </a:solid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dirty="0"/>
                        <a:t>Number (%)</a:t>
                      </a:r>
                      <a:r>
                        <a:rPr lang="en-US" baseline="0" dirty="0"/>
                        <a:t> of </a:t>
                      </a:r>
                      <a:r>
                        <a:rPr lang="en-US" dirty="0"/>
                        <a:t>refugees screened*</a:t>
                      </a:r>
                    </a:p>
                  </a:txBody>
                  <a:tcPr anchor="ctr">
                    <a:lnL>
                      <a:no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dirty="0"/>
                        <a:t>Number (%) of refugees with infection</a:t>
                      </a:r>
                    </a:p>
                  </a:txBody>
                  <a:tcPr anchor="ctr">
                    <a:lnL>
                      <a:noFill/>
                    </a:lnL>
                    <a:lnR w="12700" cmpd="sng">
                      <a:solidFill>
                        <a:srgbClr val="003865"/>
                      </a:solid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solidFill>
                  </a:tcPr>
                </a:tc>
                <a:extLst>
                  <a:ext uri="{0D108BD9-81ED-4DB2-BD59-A6C34878D82A}">
                    <a16:rowId xmlns:a16="http://schemas.microsoft.com/office/drawing/2014/main" val="2276538916"/>
                  </a:ext>
                </a:extLst>
              </a:tr>
              <a:tr h="41148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b="1" dirty="0"/>
                        <a:t>TB (latent or active)**</a:t>
                      </a:r>
                    </a:p>
                  </a:txBody>
                  <a:tcPr>
                    <a:lnL w="12700" cmpd="sng">
                      <a:solidFill>
                        <a:srgbClr val="003865"/>
                      </a:solid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dirty="0"/>
                        <a:t>981 (94%)</a:t>
                      </a:r>
                    </a:p>
                  </a:txBody>
                  <a:tcPr>
                    <a:lnL>
                      <a:no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105 (11%)</a:t>
                      </a:r>
                    </a:p>
                  </a:txBody>
                  <a:tcPr>
                    <a:lnL>
                      <a:noFill/>
                    </a:lnL>
                    <a:lnR w="12700" cmpd="sng">
                      <a:solidFill>
                        <a:srgbClr val="003865"/>
                      </a:solid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tint val="20000"/>
                      </a:srgbClr>
                    </a:solidFill>
                  </a:tcPr>
                </a:tc>
                <a:extLst>
                  <a:ext uri="{0D108BD9-81ED-4DB2-BD59-A6C34878D82A}">
                    <a16:rowId xmlns:a16="http://schemas.microsoft.com/office/drawing/2014/main" val="1688719360"/>
                  </a:ext>
                </a:extLst>
              </a:tr>
              <a:tr h="41148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b="1" dirty="0"/>
                        <a:t>Hepatitis</a:t>
                      </a:r>
                      <a:r>
                        <a:rPr lang="en-US" b="1" baseline="0" dirty="0"/>
                        <a:t> B infection***</a:t>
                      </a:r>
                      <a:endParaRPr lang="en-US" b="1" dirty="0"/>
                    </a:p>
                  </a:txBody>
                  <a:tcPr>
                    <a:lnL w="12700" cmpd="sng">
                      <a:solidFill>
                        <a:srgbClr val="003865"/>
                      </a:solid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998 (95%)</a:t>
                      </a:r>
                    </a:p>
                  </a:txBody>
                  <a:tcPr>
                    <a:lnL>
                      <a:no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40 (4%)</a:t>
                      </a:r>
                    </a:p>
                  </a:txBody>
                  <a:tcPr>
                    <a:lnL>
                      <a:noFill/>
                    </a:lnL>
                    <a:lnR w="12700" cmpd="sng">
                      <a:solidFill>
                        <a:srgbClr val="003865"/>
                      </a:solid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257608622"/>
                  </a:ext>
                </a:extLst>
              </a:tr>
              <a:tr h="41148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b="1" dirty="0"/>
                        <a:t>Parasitic</a:t>
                      </a:r>
                      <a:r>
                        <a:rPr lang="en-US" b="1" baseline="0" dirty="0"/>
                        <a:t> infection****</a:t>
                      </a:r>
                      <a:endParaRPr lang="en-US" b="1" dirty="0"/>
                    </a:p>
                  </a:txBody>
                  <a:tcPr>
                    <a:lnL w="12700" cmpd="sng">
                      <a:solidFill>
                        <a:srgbClr val="003865"/>
                      </a:solid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567 (54%)</a:t>
                      </a:r>
                    </a:p>
                  </a:txBody>
                  <a:tcPr>
                    <a:lnL>
                      <a:no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140 (25%)</a:t>
                      </a:r>
                    </a:p>
                  </a:txBody>
                  <a:tcPr>
                    <a:lnL>
                      <a:noFill/>
                    </a:lnL>
                    <a:lnR w="12700" cmpd="sng">
                      <a:solidFill>
                        <a:srgbClr val="003865"/>
                      </a:solid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tint val="20000"/>
                      </a:srgbClr>
                    </a:solidFill>
                  </a:tcPr>
                </a:tc>
                <a:extLst>
                  <a:ext uri="{0D108BD9-81ED-4DB2-BD59-A6C34878D82A}">
                    <a16:rowId xmlns:a16="http://schemas.microsoft.com/office/drawing/2014/main" val="1078406901"/>
                  </a:ext>
                </a:extLst>
              </a:tr>
              <a:tr h="41148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b="1" dirty="0"/>
                        <a:t>Sexually</a:t>
                      </a:r>
                      <a:r>
                        <a:rPr lang="en-US" b="1" baseline="0" dirty="0"/>
                        <a:t> transmitted infections (STIs)*****</a:t>
                      </a:r>
                      <a:endParaRPr lang="en-US" b="1" dirty="0"/>
                    </a:p>
                  </a:txBody>
                  <a:tcPr>
                    <a:lnL w="12700" cmpd="sng">
                      <a:solidFill>
                        <a:srgbClr val="003865"/>
                      </a:solid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1,019 (97%)</a:t>
                      </a:r>
                    </a:p>
                  </a:txBody>
                  <a:tcPr>
                    <a:lnL>
                      <a:no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22 (2%)</a:t>
                      </a:r>
                    </a:p>
                  </a:txBody>
                  <a:tcPr>
                    <a:lnL>
                      <a:noFill/>
                    </a:lnL>
                    <a:lnR w="12700" cmpd="sng">
                      <a:solidFill>
                        <a:srgbClr val="003865"/>
                      </a:solid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64777531"/>
                  </a:ext>
                </a:extLst>
              </a:tr>
              <a:tr h="41148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b="1" dirty="0"/>
                        <a:t>Lead******</a:t>
                      </a:r>
                    </a:p>
                  </a:txBody>
                  <a:tcPr>
                    <a:lnL w="12700" cmpd="sng">
                      <a:solidFill>
                        <a:srgbClr val="003865"/>
                      </a:solid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452 (95%)</a:t>
                      </a:r>
                    </a:p>
                  </a:txBody>
                  <a:tcPr>
                    <a:lnL>
                      <a:no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37 (8%)</a:t>
                      </a:r>
                    </a:p>
                  </a:txBody>
                  <a:tcPr>
                    <a:lnL>
                      <a:noFill/>
                    </a:lnL>
                    <a:lnR w="12700" cmpd="sng">
                      <a:solidFill>
                        <a:srgbClr val="003865"/>
                      </a:solid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003865">
                        <a:tint val="20000"/>
                      </a:srgbClr>
                    </a:solidFill>
                  </a:tcPr>
                </a:tc>
                <a:extLst>
                  <a:ext uri="{0D108BD9-81ED-4DB2-BD59-A6C34878D82A}">
                    <a16:rowId xmlns:a16="http://schemas.microsoft.com/office/drawing/2014/main" val="3325146123"/>
                  </a:ext>
                </a:extLst>
              </a:tr>
              <a:tr h="41148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b="1" dirty="0"/>
                        <a:t>Hemoglobin</a:t>
                      </a:r>
                    </a:p>
                  </a:txBody>
                  <a:tcPr>
                    <a:lnL w="12700" cmpd="sng">
                      <a:solidFill>
                        <a:srgbClr val="003865"/>
                      </a:solid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1,026 (98%)</a:t>
                      </a:r>
                    </a:p>
                  </a:txBody>
                  <a:tcPr>
                    <a:lnL>
                      <a:noFill/>
                    </a:lnL>
                    <a:lnR>
                      <a:no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183 (18%)</a:t>
                      </a:r>
                    </a:p>
                  </a:txBody>
                  <a:tcPr>
                    <a:lnL>
                      <a:noFill/>
                    </a:lnL>
                    <a:lnR w="12700" cmpd="sng">
                      <a:solidFill>
                        <a:srgbClr val="003865"/>
                      </a:solidFill>
                    </a:lnR>
                    <a:lnT w="12700" cmpd="sng">
                      <a:solidFill>
                        <a:srgbClr val="003865"/>
                      </a:solidFill>
                    </a:lnT>
                    <a:lnB w="12700" cmpd="sng">
                      <a:solidFill>
                        <a:srgbClr val="003865"/>
                      </a:solid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342366649"/>
                  </a:ext>
                </a:extLst>
              </a:tr>
            </a:tbl>
          </a:graphicData>
        </a:graphic>
      </p:graphicFrame>
      <p:sp>
        <p:nvSpPr>
          <p:cNvPr id="6" name="Content Placeholder 5">
            <a:extLst>
              <a:ext uri="{FF2B5EF4-FFF2-40B4-BE49-F238E27FC236}">
                <a16:creationId xmlns:a16="http://schemas.microsoft.com/office/drawing/2014/main" id="{91578542-8D77-4AFE-93D5-719DF66BA9F5}"/>
              </a:ext>
            </a:extLst>
          </p:cNvPr>
          <p:cNvSpPr>
            <a:spLocks noGrp="1"/>
          </p:cNvSpPr>
          <p:nvPr>
            <p:ph sz="quarter" idx="14"/>
          </p:nvPr>
        </p:nvSpPr>
        <p:spPr>
          <a:xfrm>
            <a:off x="2754312" y="4621814"/>
            <a:ext cx="7970838" cy="1705841"/>
          </a:xfrm>
        </p:spPr>
        <p:txBody>
          <a:bodyPr>
            <a:noAutofit/>
          </a:bodyPr>
          <a:lstStyle/>
          <a:p>
            <a:pPr marL="457200" lvl="0" indent="-457200">
              <a:spcBef>
                <a:spcPct val="20000"/>
              </a:spcBef>
              <a:spcAft>
                <a:spcPts val="0"/>
              </a:spcAft>
              <a:buClr>
                <a:srgbClr val="0281A2"/>
              </a:buClr>
              <a:buNone/>
              <a:defRPr/>
            </a:pPr>
            <a:r>
              <a:rPr lang="en-US" altLang="en-US" sz="1600" b="1" dirty="0">
                <a:solidFill>
                  <a:srgbClr val="000000"/>
                </a:solidFill>
              </a:rPr>
              <a:t>*Total screened: N=1,047 (99% of 1,059 eligible refugees)</a:t>
            </a:r>
          </a:p>
          <a:p>
            <a:pPr marL="457200" lvl="0" indent="-457200">
              <a:spcBef>
                <a:spcPct val="20000"/>
              </a:spcBef>
              <a:spcAft>
                <a:spcPts val="0"/>
              </a:spcAft>
              <a:buClr>
                <a:srgbClr val="0281A2"/>
              </a:buClr>
              <a:buNone/>
              <a:defRPr/>
            </a:pPr>
            <a:r>
              <a:rPr lang="en-US" altLang="en-US" sz="1600" b="1" dirty="0">
                <a:solidFill>
                  <a:srgbClr val="000000"/>
                </a:solidFill>
              </a:rPr>
              <a:t>** Persons with LTBI (≥10mm induration or IGRA+, normal CXR) or suspect/active TB disease</a:t>
            </a:r>
          </a:p>
          <a:p>
            <a:pPr marL="457200" lvl="0" indent="-457200">
              <a:spcBef>
                <a:spcPct val="20000"/>
              </a:spcBef>
              <a:spcAft>
                <a:spcPts val="0"/>
              </a:spcAft>
              <a:buClr>
                <a:srgbClr val="0281A2"/>
              </a:buClr>
              <a:buNone/>
              <a:defRPr/>
            </a:pPr>
            <a:r>
              <a:rPr lang="en-US" altLang="en-US" sz="1600" b="1" dirty="0">
                <a:solidFill>
                  <a:srgbClr val="000000"/>
                </a:solidFill>
              </a:rPr>
              <a:t>*** Positive for hepatitis B surface antigen (HBsAg)</a:t>
            </a:r>
          </a:p>
          <a:p>
            <a:pPr marL="457200" lvl="0" indent="-457200">
              <a:spcBef>
                <a:spcPct val="20000"/>
              </a:spcBef>
              <a:spcAft>
                <a:spcPts val="0"/>
              </a:spcAft>
              <a:buClr>
                <a:srgbClr val="0281A2"/>
              </a:buClr>
              <a:buNone/>
              <a:defRPr/>
            </a:pPr>
            <a:r>
              <a:rPr lang="en-US" altLang="en-US" sz="1600" b="1" dirty="0">
                <a:solidFill>
                  <a:srgbClr val="000000"/>
                </a:solidFill>
              </a:rPr>
              <a:t>**** Positive for at least one intestinal parasite infection</a:t>
            </a:r>
          </a:p>
          <a:p>
            <a:pPr marL="457200" lvl="0" indent="-457200">
              <a:spcBef>
                <a:spcPct val="20000"/>
              </a:spcBef>
              <a:spcAft>
                <a:spcPts val="0"/>
              </a:spcAft>
              <a:buClr>
                <a:srgbClr val="0281A2"/>
              </a:buClr>
              <a:buNone/>
              <a:defRPr/>
            </a:pPr>
            <a:r>
              <a:rPr lang="en-US" altLang="en-US" sz="1600" b="1" dirty="0">
                <a:solidFill>
                  <a:srgbClr val="000000"/>
                </a:solidFill>
              </a:rPr>
              <a:t>***** Positive for at least one STI (tested for syphilis, HIV, chlamydia, and/or gonorrhea)</a:t>
            </a:r>
          </a:p>
          <a:p>
            <a:pPr marL="457200" lvl="0" indent="-457200">
              <a:spcBef>
                <a:spcPct val="20000"/>
              </a:spcBef>
              <a:spcAft>
                <a:spcPts val="0"/>
              </a:spcAft>
              <a:buClr>
                <a:srgbClr val="0281A2"/>
              </a:buClr>
              <a:buNone/>
              <a:defRPr/>
            </a:pPr>
            <a:r>
              <a:rPr lang="en-US" altLang="en-US" sz="1600" b="1" dirty="0">
                <a:solidFill>
                  <a:srgbClr val="000000"/>
                </a:solidFill>
              </a:rPr>
              <a:t>****** Children &lt;17 years old (N=476); lead level ≥5 µg/dL</a:t>
            </a:r>
          </a:p>
        </p:txBody>
      </p:sp>
      <p:sp>
        <p:nvSpPr>
          <p:cNvPr id="4" name="Slide Number Placeholder 3"/>
          <p:cNvSpPr>
            <a:spLocks noGrp="1"/>
          </p:cNvSpPr>
          <p:nvPr>
            <p:ph type="sldNum" sz="quarter" idx="12"/>
          </p:nvPr>
        </p:nvSpPr>
        <p:spPr/>
        <p:txBody>
          <a:bodyPr/>
          <a:lstStyle/>
          <a:p>
            <a:fld id="{48F63A3B-78C7-47BE-AE5E-E10140E04643}" type="slidenum">
              <a:rPr lang="en-US" smtClean="0"/>
              <a:t>10</a:t>
            </a:fld>
            <a:endParaRPr lang="en-US" dirty="0"/>
          </a:p>
        </p:txBody>
      </p:sp>
      <p:pic>
        <p:nvPicPr>
          <p:cNvPr id="13" name="Picture Placeholder 12" descr="Minnesota Department of Health Refugee and International Health Program">
            <a:extLst>
              <a:ext uri="{FF2B5EF4-FFF2-40B4-BE49-F238E27FC236}">
                <a16:creationId xmlns:a16="http://schemas.microsoft.com/office/drawing/2014/main" id="{0F3BD716-BF7C-4D3A-AB79-8B24FAD19D47}"/>
              </a:ext>
            </a:extLst>
          </p:cNvPr>
          <p:cNvPicPr>
            <a:picLocks noGrp="1" noChangeAspect="1"/>
          </p:cNvPicPr>
          <p:nvPr>
            <p:ph type="pic" sz="quarter" idx="13"/>
          </p:nvPr>
        </p:nvPicPr>
        <p:blipFill>
          <a:blip r:embed="rId3"/>
          <a:srcRect l="237" r="237"/>
          <a:stretch>
            <a:fillRect/>
          </a:stretch>
        </p:blipFill>
        <p:spPr>
          <a:xfrm>
            <a:off x="0" y="6172200"/>
            <a:ext cx="2193925" cy="685800"/>
          </a:xfrm>
          <a:prstGeom prst="rect">
            <a:avLst/>
          </a:prstGeom>
        </p:spPr>
      </p:pic>
    </p:spTree>
    <p:extLst>
      <p:ext uri="{BB962C8B-B14F-4D97-AF65-F5344CB8AC3E}">
        <p14:creationId xmlns:p14="http://schemas.microsoft.com/office/powerpoint/2010/main" val="2228450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3">
            <a:extLst>
              <a:ext uri="{FF2B5EF4-FFF2-40B4-BE49-F238E27FC236}">
                <a16:creationId xmlns:a16="http://schemas.microsoft.com/office/drawing/2014/main" id="{72C92CD7-61B2-43B4-A617-B5757922DDD2}"/>
              </a:ext>
            </a:extLst>
          </p:cNvPr>
          <p:cNvSpPr>
            <a:spLocks noGrp="1"/>
          </p:cNvSpPr>
          <p:nvPr>
            <p:ph type="title"/>
          </p:nvPr>
        </p:nvSpPr>
        <p:spPr>
          <a:xfrm>
            <a:off x="255180" y="166196"/>
            <a:ext cx="11162415" cy="914400"/>
          </a:xfrm>
        </p:spPr>
        <p:txBody>
          <a:bodyPr>
            <a:normAutofit fontScale="90000"/>
          </a:bodyPr>
          <a:lstStyle/>
          <a:p>
            <a:r>
              <a:rPr lang="en-US" altLang="en-US" sz="3200" dirty="0">
                <a:solidFill>
                  <a:srgbClr val="003865"/>
                </a:solidFill>
              </a:rPr>
              <a:t>Latent or Active Tuberculosis (TB)* Among Refugees By Region Of Origin Minnesota, 2019</a:t>
            </a:r>
            <a:endParaRPr lang="en-US" sz="3200" dirty="0"/>
          </a:p>
        </p:txBody>
      </p:sp>
      <p:pic>
        <p:nvPicPr>
          <p:cNvPr id="22" name="Content Placeholder 21" descr="Latent or active TB among refugees by origin. Total-108, sub-saharan Africa-70, southeast/east Asia-20, Latin America-1, north Africa/Middle East-2, Europe-12.">
            <a:extLst>
              <a:ext uri="{FF2B5EF4-FFF2-40B4-BE49-F238E27FC236}">
                <a16:creationId xmlns:a16="http://schemas.microsoft.com/office/drawing/2014/main" id="{7CEF6CDB-A27C-457E-BA81-6DCBB34390F6}"/>
              </a:ext>
            </a:extLst>
          </p:cNvPr>
          <p:cNvPicPr>
            <a:picLocks noGrp="1" noChangeAspect="1"/>
          </p:cNvPicPr>
          <p:nvPr>
            <p:ph sz="quarter" idx="10"/>
          </p:nvPr>
        </p:nvPicPr>
        <p:blipFill>
          <a:blip r:embed="rId3"/>
          <a:stretch>
            <a:fillRect/>
          </a:stretch>
        </p:blipFill>
        <p:spPr>
          <a:xfrm>
            <a:off x="838200" y="1661789"/>
            <a:ext cx="10515600" cy="4197997"/>
          </a:xfrm>
          <a:prstGeom prst="rect">
            <a:avLst/>
          </a:prstGeom>
        </p:spPr>
      </p:pic>
      <p:sp>
        <p:nvSpPr>
          <p:cNvPr id="15" name="Content Placeholder 14">
            <a:extLst>
              <a:ext uri="{FF2B5EF4-FFF2-40B4-BE49-F238E27FC236}">
                <a16:creationId xmlns:a16="http://schemas.microsoft.com/office/drawing/2014/main" id="{E0A4B759-1142-4ABD-AEEF-0F0DEB39A5DC}"/>
              </a:ext>
            </a:extLst>
          </p:cNvPr>
          <p:cNvSpPr>
            <a:spLocks noGrp="1"/>
          </p:cNvSpPr>
          <p:nvPr>
            <p:ph sz="quarter" idx="14"/>
          </p:nvPr>
        </p:nvSpPr>
        <p:spPr>
          <a:xfrm>
            <a:off x="4951627" y="1080596"/>
            <a:ext cx="2288745" cy="914400"/>
          </a:xfrm>
        </p:spPr>
        <p:txBody>
          <a:bodyPr>
            <a:normAutofit/>
          </a:bodyPr>
          <a:lstStyle/>
          <a:p>
            <a:pPr marL="0" indent="0">
              <a:buNone/>
            </a:pPr>
            <a:r>
              <a:rPr lang="en-US" altLang="en-US" sz="2400" b="1" i="1" dirty="0">
                <a:solidFill>
                  <a:srgbClr val="000000"/>
                </a:solidFill>
              </a:rPr>
              <a:t>N=981 screened</a:t>
            </a:r>
          </a:p>
        </p:txBody>
      </p:sp>
      <p:sp>
        <p:nvSpPr>
          <p:cNvPr id="17" name="Content Placeholder 16">
            <a:extLst>
              <a:ext uri="{FF2B5EF4-FFF2-40B4-BE49-F238E27FC236}">
                <a16:creationId xmlns:a16="http://schemas.microsoft.com/office/drawing/2014/main" id="{AFCFFCDD-6F0F-4776-90DA-F4AD22731452}"/>
              </a:ext>
            </a:extLst>
          </p:cNvPr>
          <p:cNvSpPr>
            <a:spLocks noGrp="1"/>
          </p:cNvSpPr>
          <p:nvPr>
            <p:ph sz="quarter" idx="15"/>
          </p:nvPr>
        </p:nvSpPr>
        <p:spPr>
          <a:xfrm>
            <a:off x="4633332" y="5943257"/>
            <a:ext cx="7067550" cy="914400"/>
          </a:xfrm>
        </p:spPr>
        <p:txBody>
          <a:bodyPr>
            <a:normAutofit/>
          </a:bodyPr>
          <a:lstStyle/>
          <a:p>
            <a:pPr marL="0" indent="0">
              <a:buNone/>
            </a:pPr>
            <a:r>
              <a:rPr lang="en-US" altLang="en-US" sz="1600" b="1" dirty="0">
                <a:solidFill>
                  <a:srgbClr val="000000"/>
                </a:solidFill>
              </a:rPr>
              <a:t>*Diagnosis of Latent TB infection (N=104) or Suspect/Active TB disease (N=1)</a:t>
            </a:r>
          </a:p>
        </p:txBody>
      </p:sp>
      <p:sp>
        <p:nvSpPr>
          <p:cNvPr id="4" name="Slide Number Placeholder 3"/>
          <p:cNvSpPr>
            <a:spLocks noGrp="1"/>
          </p:cNvSpPr>
          <p:nvPr>
            <p:ph type="sldNum" sz="quarter" idx="12"/>
          </p:nvPr>
        </p:nvSpPr>
        <p:spPr/>
        <p:txBody>
          <a:bodyPr/>
          <a:lstStyle/>
          <a:p>
            <a:fld id="{48F63A3B-78C7-47BE-AE5E-E10140E04643}" type="slidenum">
              <a:rPr lang="en-US" smtClean="0"/>
              <a:t>11</a:t>
            </a:fld>
            <a:endParaRPr lang="en-US" dirty="0"/>
          </a:p>
        </p:txBody>
      </p:sp>
      <p:pic>
        <p:nvPicPr>
          <p:cNvPr id="27" name="Picture Placeholder 12" descr="Minnesota Department of Health Refugee and International Health Program">
            <a:extLst>
              <a:ext uri="{FF2B5EF4-FFF2-40B4-BE49-F238E27FC236}">
                <a16:creationId xmlns:a16="http://schemas.microsoft.com/office/drawing/2014/main" id="{53137370-9002-42BE-A3C6-72F19EC573FC}"/>
              </a:ext>
            </a:extLst>
          </p:cNvPr>
          <p:cNvPicPr>
            <a:picLocks noChangeAspect="1"/>
          </p:cNvPicPr>
          <p:nvPr/>
        </p:nvPicPr>
        <p:blipFill>
          <a:blip r:embed="rId4"/>
          <a:srcRect l="237" r="237"/>
          <a:stretch>
            <a:fillRect/>
          </a:stretch>
        </p:blipFill>
        <p:spPr>
          <a:xfrm>
            <a:off x="0" y="6172200"/>
            <a:ext cx="2193925" cy="685800"/>
          </a:xfrm>
          <a:prstGeom prst="rect">
            <a:avLst/>
          </a:prstGeom>
        </p:spPr>
      </p:pic>
    </p:spTree>
    <p:extLst>
      <p:ext uri="{BB962C8B-B14F-4D97-AF65-F5344CB8AC3E}">
        <p14:creationId xmlns:p14="http://schemas.microsoft.com/office/powerpoint/2010/main" val="27055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Intestinal Parasitic Infection* Among Refugees by Region of Origin Minnesota, 2019</a:t>
            </a:r>
          </a:p>
        </p:txBody>
      </p:sp>
      <p:pic>
        <p:nvPicPr>
          <p:cNvPr id="23" name="Content Placeholder 22" descr="Intestinal parasitic infection among refugees by origin. Total-140, sub-saharan Africa-42, southeast/east Asia-78, Latin America-3, north Africa/Middle East-1, Europe-16.">
            <a:extLst>
              <a:ext uri="{FF2B5EF4-FFF2-40B4-BE49-F238E27FC236}">
                <a16:creationId xmlns:a16="http://schemas.microsoft.com/office/drawing/2014/main" id="{59F34DBB-F28D-42E7-9942-9CFA27A73751}"/>
              </a:ext>
            </a:extLst>
          </p:cNvPr>
          <p:cNvPicPr>
            <a:picLocks noGrp="1" noChangeAspect="1"/>
          </p:cNvPicPr>
          <p:nvPr>
            <p:ph sz="quarter" idx="10"/>
          </p:nvPr>
        </p:nvPicPr>
        <p:blipFill>
          <a:blip r:embed="rId3"/>
          <a:stretch>
            <a:fillRect/>
          </a:stretch>
        </p:blipFill>
        <p:spPr>
          <a:xfrm>
            <a:off x="886516" y="1584327"/>
            <a:ext cx="10418967" cy="4352921"/>
          </a:xfrm>
          <a:prstGeom prst="rect">
            <a:avLst/>
          </a:prstGeom>
        </p:spPr>
      </p:pic>
      <p:sp>
        <p:nvSpPr>
          <p:cNvPr id="17" name="Content Placeholder 16">
            <a:extLst>
              <a:ext uri="{FF2B5EF4-FFF2-40B4-BE49-F238E27FC236}">
                <a16:creationId xmlns:a16="http://schemas.microsoft.com/office/drawing/2014/main" id="{4E78DCF6-31E5-4D79-867B-1D7F616449D1}"/>
              </a:ext>
            </a:extLst>
          </p:cNvPr>
          <p:cNvSpPr>
            <a:spLocks noGrp="1"/>
          </p:cNvSpPr>
          <p:nvPr>
            <p:ph sz="quarter" idx="14"/>
          </p:nvPr>
        </p:nvSpPr>
        <p:spPr>
          <a:xfrm>
            <a:off x="4943474" y="1127127"/>
            <a:ext cx="2305050" cy="914400"/>
          </a:xfrm>
        </p:spPr>
        <p:txBody>
          <a:bodyPr>
            <a:normAutofit/>
          </a:bodyPr>
          <a:lstStyle/>
          <a:p>
            <a:pPr marL="0" indent="0">
              <a:buNone/>
            </a:pPr>
            <a:r>
              <a:rPr lang="en-US" altLang="en-US" sz="2400" b="1" i="1" dirty="0">
                <a:solidFill>
                  <a:srgbClr val="000000"/>
                </a:solidFill>
              </a:rPr>
              <a:t>N=567 screened</a:t>
            </a:r>
          </a:p>
        </p:txBody>
      </p:sp>
      <p:sp>
        <p:nvSpPr>
          <p:cNvPr id="20" name="Content Placeholder 19">
            <a:extLst>
              <a:ext uri="{FF2B5EF4-FFF2-40B4-BE49-F238E27FC236}">
                <a16:creationId xmlns:a16="http://schemas.microsoft.com/office/drawing/2014/main" id="{5A0F4C70-A6F7-49A2-B88F-773D751CE306}"/>
              </a:ext>
            </a:extLst>
          </p:cNvPr>
          <p:cNvSpPr>
            <a:spLocks noGrp="1"/>
          </p:cNvSpPr>
          <p:nvPr>
            <p:ph sz="quarter" idx="17"/>
          </p:nvPr>
        </p:nvSpPr>
        <p:spPr>
          <a:xfrm>
            <a:off x="4031671" y="6089074"/>
            <a:ext cx="7315200" cy="450848"/>
          </a:xfrm>
        </p:spPr>
        <p:txBody>
          <a:bodyPr>
            <a:normAutofit/>
          </a:bodyPr>
          <a:lstStyle/>
          <a:p>
            <a:pPr marL="0" indent="0">
              <a:buNone/>
            </a:pPr>
            <a:r>
              <a:rPr lang="en-US" altLang="en-US" sz="1600" dirty="0">
                <a:solidFill>
                  <a:srgbClr val="000000"/>
                </a:solidFill>
              </a:rPr>
              <a:t>*At least 1 parasitic infection found via stool or serology (excluding nonpathogenic)</a:t>
            </a:r>
          </a:p>
        </p:txBody>
      </p:sp>
      <p:sp>
        <p:nvSpPr>
          <p:cNvPr id="4" name="Slide Number Placeholder 3"/>
          <p:cNvSpPr>
            <a:spLocks noGrp="1"/>
          </p:cNvSpPr>
          <p:nvPr>
            <p:ph type="sldNum" sz="quarter" idx="12"/>
          </p:nvPr>
        </p:nvSpPr>
        <p:spPr/>
        <p:txBody>
          <a:bodyPr/>
          <a:lstStyle/>
          <a:p>
            <a:fld id="{48F63A3B-78C7-47BE-AE5E-E10140E04643}" type="slidenum">
              <a:rPr lang="en-US" smtClean="0"/>
              <a:t>12</a:t>
            </a:fld>
            <a:endParaRPr lang="en-US" dirty="0"/>
          </a:p>
        </p:txBody>
      </p:sp>
      <p:pic>
        <p:nvPicPr>
          <p:cNvPr id="22" name="Picture Placeholder 12" descr="Minnesota Department of Health Refugee and International Health Program">
            <a:extLst>
              <a:ext uri="{FF2B5EF4-FFF2-40B4-BE49-F238E27FC236}">
                <a16:creationId xmlns:a16="http://schemas.microsoft.com/office/drawing/2014/main" id="{9C363E1F-A910-4240-B9D4-D4C82B4BC221}"/>
              </a:ext>
            </a:extLst>
          </p:cNvPr>
          <p:cNvPicPr>
            <a:picLocks noGrp="1" noChangeAspect="1"/>
          </p:cNvPicPr>
          <p:nvPr>
            <p:ph type="pic" sz="quarter" idx="13"/>
          </p:nvPr>
        </p:nvPicPr>
        <p:blipFill>
          <a:blip r:embed="rId4"/>
          <a:srcRect l="237" r="237"/>
          <a:stretch>
            <a:fillRect/>
          </a:stretch>
        </p:blipFill>
        <p:spPr>
          <a:xfrm>
            <a:off x="0" y="6172200"/>
            <a:ext cx="2193925" cy="685800"/>
          </a:xfrm>
          <a:prstGeom prst="rect">
            <a:avLst/>
          </a:prstGeom>
        </p:spPr>
      </p:pic>
    </p:spTree>
    <p:extLst>
      <p:ext uri="{BB962C8B-B14F-4D97-AF65-F5344CB8AC3E}">
        <p14:creationId xmlns:p14="http://schemas.microsoft.com/office/powerpoint/2010/main" val="2972818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Hepatitis B* infection Among Refugees by Region of Origin Minnesota, 2019</a:t>
            </a:r>
          </a:p>
        </p:txBody>
      </p:sp>
      <p:pic>
        <p:nvPicPr>
          <p:cNvPr id="22" name="Content Placeholder 21" descr="Hepatitis B infection among refugees by origin. Total-40, sub-saharan Africa-19, southeast/east Asia-18, Latin America-0, north Africa/Middle East-0, Europe-3.">
            <a:extLst>
              <a:ext uri="{FF2B5EF4-FFF2-40B4-BE49-F238E27FC236}">
                <a16:creationId xmlns:a16="http://schemas.microsoft.com/office/drawing/2014/main" id="{BAAC036A-2A53-440B-B22B-94D581E5C330}"/>
              </a:ext>
            </a:extLst>
          </p:cNvPr>
          <p:cNvPicPr>
            <a:picLocks noGrp="1" noChangeAspect="1"/>
          </p:cNvPicPr>
          <p:nvPr>
            <p:ph sz="quarter" idx="10"/>
          </p:nvPr>
        </p:nvPicPr>
        <p:blipFill>
          <a:blip r:embed="rId3"/>
          <a:stretch>
            <a:fillRect/>
          </a:stretch>
        </p:blipFill>
        <p:spPr>
          <a:xfrm>
            <a:off x="955705" y="1366838"/>
            <a:ext cx="10280589" cy="4787900"/>
          </a:xfrm>
          <a:prstGeom prst="rect">
            <a:avLst/>
          </a:prstGeom>
        </p:spPr>
      </p:pic>
      <p:sp>
        <p:nvSpPr>
          <p:cNvPr id="16" name="Content Placeholder 15">
            <a:extLst>
              <a:ext uri="{FF2B5EF4-FFF2-40B4-BE49-F238E27FC236}">
                <a16:creationId xmlns:a16="http://schemas.microsoft.com/office/drawing/2014/main" id="{1F48004D-E910-4D36-A528-D8821CA08119}"/>
              </a:ext>
            </a:extLst>
          </p:cNvPr>
          <p:cNvSpPr>
            <a:spLocks noGrp="1"/>
          </p:cNvSpPr>
          <p:nvPr>
            <p:ph sz="quarter" idx="14"/>
          </p:nvPr>
        </p:nvSpPr>
        <p:spPr>
          <a:xfrm>
            <a:off x="5001849" y="909638"/>
            <a:ext cx="2188300" cy="914400"/>
          </a:xfrm>
        </p:spPr>
        <p:txBody>
          <a:bodyPr>
            <a:normAutofit/>
          </a:bodyPr>
          <a:lstStyle/>
          <a:p>
            <a:pPr marL="0" indent="0">
              <a:buNone/>
            </a:pPr>
            <a:r>
              <a:rPr lang="en-US" altLang="en-US" sz="2400" b="1" i="1" dirty="0">
                <a:solidFill>
                  <a:srgbClr val="000000"/>
                </a:solidFill>
              </a:rPr>
              <a:t>N=998 screened</a:t>
            </a:r>
          </a:p>
        </p:txBody>
      </p:sp>
      <p:sp>
        <p:nvSpPr>
          <p:cNvPr id="4" name="Slide Number Placeholder 3"/>
          <p:cNvSpPr>
            <a:spLocks noGrp="1"/>
          </p:cNvSpPr>
          <p:nvPr>
            <p:ph type="sldNum" sz="quarter" idx="12"/>
          </p:nvPr>
        </p:nvSpPr>
        <p:spPr/>
        <p:txBody>
          <a:bodyPr/>
          <a:lstStyle/>
          <a:p>
            <a:fld id="{48F63A3B-78C7-47BE-AE5E-E10140E04643}" type="slidenum">
              <a:rPr lang="en-US" smtClean="0"/>
              <a:t>13</a:t>
            </a:fld>
            <a:endParaRPr lang="en-US" dirty="0"/>
          </a:p>
        </p:txBody>
      </p:sp>
      <p:pic>
        <p:nvPicPr>
          <p:cNvPr id="21" name="Picture Placeholder 12" descr="Minnesota Department of Health Refugee and International Health Program">
            <a:extLst>
              <a:ext uri="{FF2B5EF4-FFF2-40B4-BE49-F238E27FC236}">
                <a16:creationId xmlns:a16="http://schemas.microsoft.com/office/drawing/2014/main" id="{CA125E30-7043-4DBE-947F-2B5B74F6D629}"/>
              </a:ext>
            </a:extLst>
          </p:cNvPr>
          <p:cNvPicPr>
            <a:picLocks noGrp="1" noChangeAspect="1"/>
          </p:cNvPicPr>
          <p:nvPr>
            <p:ph type="pic" sz="quarter" idx="13"/>
          </p:nvPr>
        </p:nvPicPr>
        <p:blipFill>
          <a:blip r:embed="rId4"/>
          <a:srcRect l="237" r="237"/>
          <a:stretch>
            <a:fillRect/>
          </a:stretch>
        </p:blipFill>
        <p:spPr>
          <a:xfrm>
            <a:off x="0" y="6172200"/>
            <a:ext cx="2193925" cy="685800"/>
          </a:xfrm>
          <a:prstGeom prst="rect">
            <a:avLst/>
          </a:prstGeom>
        </p:spPr>
      </p:pic>
    </p:spTree>
    <p:extLst>
      <p:ext uri="{BB962C8B-B14F-4D97-AF65-F5344CB8AC3E}">
        <p14:creationId xmlns:p14="http://schemas.microsoft.com/office/powerpoint/2010/main" val="3734612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Immunization Status Among Refugees </a:t>
            </a:r>
            <a:br>
              <a:rPr lang="en-US" dirty="0"/>
            </a:br>
            <a:r>
              <a:rPr lang="en-US" dirty="0"/>
              <a:t>Minnesota, 2002 – 2019</a:t>
            </a:r>
          </a:p>
        </p:txBody>
      </p:sp>
      <p:sp>
        <p:nvSpPr>
          <p:cNvPr id="4" name="Slide Number Placeholder 3"/>
          <p:cNvSpPr>
            <a:spLocks noGrp="1"/>
          </p:cNvSpPr>
          <p:nvPr>
            <p:ph type="sldNum" sz="quarter" idx="12"/>
          </p:nvPr>
        </p:nvSpPr>
        <p:spPr/>
        <p:txBody>
          <a:bodyPr/>
          <a:lstStyle/>
          <a:p>
            <a:fld id="{48F63A3B-78C7-47BE-AE5E-E10140E04643}" type="slidenum">
              <a:rPr lang="en-US" smtClean="0"/>
              <a:t>14</a:t>
            </a:fld>
            <a:endParaRPr lang="en-US" dirty="0"/>
          </a:p>
        </p:txBody>
      </p:sp>
      <p:pic>
        <p:nvPicPr>
          <p:cNvPr id="11" name="Picture Placeholder 12" descr="Minnesota Department of Health Refugee and International Health Program">
            <a:extLst>
              <a:ext uri="{FF2B5EF4-FFF2-40B4-BE49-F238E27FC236}">
                <a16:creationId xmlns:a16="http://schemas.microsoft.com/office/drawing/2014/main" id="{8D794503-74FC-495D-ADDA-14E20737A1D9}"/>
              </a:ext>
            </a:extLst>
          </p:cNvPr>
          <p:cNvPicPr>
            <a:picLocks noGrp="1" noChangeAspect="1"/>
          </p:cNvPicPr>
          <p:nvPr>
            <p:ph type="pic" sz="quarter" idx="13"/>
          </p:nvPr>
        </p:nvPicPr>
        <p:blipFill>
          <a:blip r:embed="rId3"/>
          <a:srcRect l="237" r="237"/>
          <a:stretch>
            <a:fillRect/>
          </a:stretch>
        </p:blipFill>
        <p:spPr>
          <a:xfrm>
            <a:off x="0" y="6172200"/>
            <a:ext cx="2193925" cy="685800"/>
          </a:xfrm>
          <a:prstGeom prst="rect">
            <a:avLst/>
          </a:prstGeom>
        </p:spPr>
      </p:pic>
      <p:pic>
        <p:nvPicPr>
          <p:cNvPr id="13" name="Content Placeholder 12" descr="Immunization status among refugees, 2002-2019. The majority of newly arrived refugees either have a vaccine series started or continued after arrival. For more details, visit health.state.mn.us/communities/rih/stats">
            <a:extLst>
              <a:ext uri="{FF2B5EF4-FFF2-40B4-BE49-F238E27FC236}">
                <a16:creationId xmlns:a16="http://schemas.microsoft.com/office/drawing/2014/main" id="{5E742FAE-43FF-4DE0-ACD3-B4C8ACCE2890}"/>
              </a:ext>
            </a:extLst>
          </p:cNvPr>
          <p:cNvPicPr>
            <a:picLocks noGrp="1" noChangeAspect="1"/>
          </p:cNvPicPr>
          <p:nvPr>
            <p:ph sz="quarter" idx="10"/>
          </p:nvPr>
        </p:nvPicPr>
        <p:blipFill>
          <a:blip r:embed="rId4"/>
          <a:stretch>
            <a:fillRect/>
          </a:stretch>
        </p:blipFill>
        <p:spPr>
          <a:xfrm>
            <a:off x="845147" y="1366838"/>
            <a:ext cx="10501705" cy="4787900"/>
          </a:xfrm>
          <a:prstGeom prst="rect">
            <a:avLst/>
          </a:prstGeom>
        </p:spPr>
      </p:pic>
    </p:spTree>
    <p:extLst>
      <p:ext uri="{BB962C8B-B14F-4D97-AF65-F5344CB8AC3E}">
        <p14:creationId xmlns:p14="http://schemas.microsoft.com/office/powerpoint/2010/main" val="3293427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Primary* Refugee Arrivals to Minnesota by Region of World</a:t>
            </a:r>
            <a:br>
              <a:rPr lang="en-US" dirty="0"/>
            </a:br>
            <a:r>
              <a:rPr lang="en-US" dirty="0"/>
              <a:t>1979-2019</a:t>
            </a:r>
          </a:p>
        </p:txBody>
      </p:sp>
      <p:pic>
        <p:nvPicPr>
          <p:cNvPr id="19" name="Content Placeholder 18" descr="Region of origin among primary refugee arrivals to Minnesota from 1979 through 2019. For more details, visit health.state.mn.us/communities/rih/stats">
            <a:extLst>
              <a:ext uri="{FF2B5EF4-FFF2-40B4-BE49-F238E27FC236}">
                <a16:creationId xmlns:a16="http://schemas.microsoft.com/office/drawing/2014/main" id="{C193B13E-9F8B-4C4D-BADE-9A8A69855BAB}"/>
              </a:ext>
            </a:extLst>
          </p:cNvPr>
          <p:cNvPicPr>
            <a:picLocks noGrp="1" noChangeAspect="1"/>
          </p:cNvPicPr>
          <p:nvPr>
            <p:ph sz="quarter" idx="10"/>
          </p:nvPr>
        </p:nvPicPr>
        <p:blipFill>
          <a:blip r:embed="rId3"/>
          <a:stretch>
            <a:fillRect/>
          </a:stretch>
        </p:blipFill>
        <p:spPr>
          <a:xfrm>
            <a:off x="838200" y="1123950"/>
            <a:ext cx="10149840" cy="5498593"/>
          </a:xfrm>
          <a:prstGeom prst="rect">
            <a:avLst/>
          </a:prstGeom>
        </p:spPr>
      </p:pic>
      <p:sp>
        <p:nvSpPr>
          <p:cNvPr id="14" name="Content Placeholder 13">
            <a:extLst>
              <a:ext uri="{FF2B5EF4-FFF2-40B4-BE49-F238E27FC236}">
                <a16:creationId xmlns:a16="http://schemas.microsoft.com/office/drawing/2014/main" id="{9180EF60-29EB-4894-89FB-055E5F481DB6}"/>
              </a:ext>
            </a:extLst>
          </p:cNvPr>
          <p:cNvSpPr>
            <a:spLocks noGrp="1"/>
          </p:cNvSpPr>
          <p:nvPr>
            <p:ph sz="quarter" idx="14"/>
          </p:nvPr>
        </p:nvSpPr>
        <p:spPr>
          <a:xfrm>
            <a:off x="7734300" y="6400800"/>
            <a:ext cx="3619500" cy="914400"/>
          </a:xfrm>
        </p:spPr>
        <p:txBody>
          <a:bodyPr>
            <a:normAutofit/>
          </a:bodyPr>
          <a:lstStyle/>
          <a:p>
            <a:pPr marL="0" indent="0">
              <a:buNone/>
            </a:pPr>
            <a:r>
              <a:rPr lang="en-US" altLang="en-US" sz="1800" b="1" dirty="0">
                <a:solidFill>
                  <a:schemeClr val="tx2"/>
                </a:solidFill>
                <a:latin typeface="Calibri" panose="020F0502020204030204" pitchFamily="34" charset="0"/>
                <a:cs typeface="Calibri" panose="020F0502020204030204" pitchFamily="34" charset="0"/>
              </a:rPr>
              <a:t>*First resettled in Minnesota</a:t>
            </a:r>
          </a:p>
        </p:txBody>
      </p:sp>
      <p:sp>
        <p:nvSpPr>
          <p:cNvPr id="22" name="Slide Number Placeholder 21">
            <a:extLst>
              <a:ext uri="{FF2B5EF4-FFF2-40B4-BE49-F238E27FC236}">
                <a16:creationId xmlns:a16="http://schemas.microsoft.com/office/drawing/2014/main" id="{672E5794-912D-4CF0-B61D-5DE0ACE3D3C9}"/>
              </a:ext>
            </a:extLst>
          </p:cNvPr>
          <p:cNvSpPr>
            <a:spLocks noGrp="1"/>
          </p:cNvSpPr>
          <p:nvPr>
            <p:ph type="sldNum" sz="quarter" idx="12"/>
          </p:nvPr>
        </p:nvSpPr>
        <p:spPr/>
        <p:txBody>
          <a:bodyPr/>
          <a:lstStyle/>
          <a:p>
            <a:fld id="{48F63A3B-78C7-47BE-AE5E-E10140E04643}" type="slidenum">
              <a:rPr lang="en-US" smtClean="0"/>
              <a:t>2</a:t>
            </a:fld>
            <a:endParaRPr lang="en-US" dirty="0"/>
          </a:p>
        </p:txBody>
      </p:sp>
      <p:pic>
        <p:nvPicPr>
          <p:cNvPr id="24" name="Picture Placeholder 12" descr="Minnesota Department of Health Refugee and International Health Program">
            <a:extLst>
              <a:ext uri="{FF2B5EF4-FFF2-40B4-BE49-F238E27FC236}">
                <a16:creationId xmlns:a16="http://schemas.microsoft.com/office/drawing/2014/main" id="{8235FB86-4F57-4496-846C-BC911D190243}"/>
              </a:ext>
            </a:extLst>
          </p:cNvPr>
          <p:cNvPicPr>
            <a:picLocks noChangeAspect="1"/>
          </p:cNvPicPr>
          <p:nvPr/>
        </p:nvPicPr>
        <p:blipFill>
          <a:blip r:embed="rId4"/>
          <a:srcRect l="237" r="237"/>
          <a:stretch>
            <a:fillRect/>
          </a:stretch>
        </p:blipFill>
        <p:spPr>
          <a:xfrm>
            <a:off x="0" y="6172200"/>
            <a:ext cx="2193925" cy="685800"/>
          </a:xfrm>
          <a:prstGeom prst="rect">
            <a:avLst/>
          </a:prstGeom>
        </p:spPr>
      </p:pic>
    </p:spTree>
    <p:extLst>
      <p:ext uri="{BB962C8B-B14F-4D97-AF65-F5344CB8AC3E}">
        <p14:creationId xmlns:p14="http://schemas.microsoft.com/office/powerpoint/2010/main" val="603377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Primary Refugee Arrivals by Month</a:t>
            </a:r>
            <a:br>
              <a:rPr lang="en-US" dirty="0"/>
            </a:br>
            <a:r>
              <a:rPr lang="en-US" dirty="0"/>
              <a:t>Minnesota, 2015-2019</a:t>
            </a:r>
          </a:p>
        </p:txBody>
      </p:sp>
      <p:pic>
        <p:nvPicPr>
          <p:cNvPr id="11" name="Content Placeholder 10" descr="Primary refugee arrival numbers to Minnesota by month from 2015-2019. In 2019, like 2017 and 2018, arrival numbers remained lower than those seen in previous years. ">
            <a:extLst>
              <a:ext uri="{FF2B5EF4-FFF2-40B4-BE49-F238E27FC236}">
                <a16:creationId xmlns:a16="http://schemas.microsoft.com/office/drawing/2014/main" id="{640A3F17-E3B4-4E11-9CF1-4AA79F78D42C}"/>
              </a:ext>
            </a:extLst>
          </p:cNvPr>
          <p:cNvPicPr>
            <a:picLocks noGrp="1" noChangeAspect="1"/>
          </p:cNvPicPr>
          <p:nvPr>
            <p:ph sz="quarter" idx="10"/>
          </p:nvPr>
        </p:nvPicPr>
        <p:blipFill>
          <a:blip r:embed="rId3"/>
          <a:stretch>
            <a:fillRect/>
          </a:stretch>
        </p:blipFill>
        <p:spPr>
          <a:xfrm>
            <a:off x="1021080" y="1067499"/>
            <a:ext cx="10149840" cy="5288851"/>
          </a:xfrm>
          <a:prstGeom prst="rect">
            <a:avLst/>
          </a:prstGeom>
        </p:spPr>
      </p:pic>
      <p:sp>
        <p:nvSpPr>
          <p:cNvPr id="6" name="Slide Number Placeholder 5"/>
          <p:cNvSpPr>
            <a:spLocks noGrp="1"/>
          </p:cNvSpPr>
          <p:nvPr>
            <p:ph type="sldNum" sz="quarter" idx="12"/>
          </p:nvPr>
        </p:nvSpPr>
        <p:spPr/>
        <p:txBody>
          <a:bodyPr/>
          <a:lstStyle/>
          <a:p>
            <a:fld id="{48F63A3B-78C7-47BE-AE5E-E10140E04643}" type="slidenum">
              <a:rPr lang="en-US" smtClean="0"/>
              <a:t>3</a:t>
            </a:fld>
            <a:endParaRPr lang="en-US" dirty="0"/>
          </a:p>
        </p:txBody>
      </p:sp>
      <p:pic>
        <p:nvPicPr>
          <p:cNvPr id="13" name="Picture Placeholder 12" descr="Minnesota Department of Health Refugee and International Health Program">
            <a:extLst>
              <a:ext uri="{FF2B5EF4-FFF2-40B4-BE49-F238E27FC236}">
                <a16:creationId xmlns:a16="http://schemas.microsoft.com/office/drawing/2014/main" id="{F3B654E7-391E-419D-9E8C-01EF94E11CC2}"/>
              </a:ext>
            </a:extLst>
          </p:cNvPr>
          <p:cNvPicPr>
            <a:picLocks noGrp="1" noChangeAspect="1"/>
          </p:cNvPicPr>
          <p:nvPr>
            <p:ph type="pic" sz="quarter" idx="13"/>
          </p:nvPr>
        </p:nvPicPr>
        <p:blipFill>
          <a:blip r:embed="rId4"/>
          <a:srcRect l="237" r="237"/>
          <a:stretch>
            <a:fillRect/>
          </a:stretch>
        </p:blipFill>
        <p:spPr>
          <a:xfrm>
            <a:off x="0" y="6172200"/>
            <a:ext cx="2193925" cy="685800"/>
          </a:xfrm>
          <a:prstGeom prst="rect">
            <a:avLst/>
          </a:prstGeom>
        </p:spPr>
      </p:pic>
    </p:spTree>
    <p:extLst>
      <p:ext uri="{BB962C8B-B14F-4D97-AF65-F5344CB8AC3E}">
        <p14:creationId xmlns:p14="http://schemas.microsoft.com/office/powerpoint/2010/main" val="412995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Primary Refugee Arrivals </a:t>
            </a:r>
            <a:br>
              <a:rPr lang="en-US" dirty="0"/>
            </a:br>
            <a:r>
              <a:rPr lang="en-US" dirty="0"/>
              <a:t>Minnesota, 2019</a:t>
            </a:r>
          </a:p>
        </p:txBody>
      </p:sp>
      <p:pic>
        <p:nvPicPr>
          <p:cNvPr id="16" name="Content Placeholder 15" descr="Countries of origin of primary refugee arrivals to Minnesota in 2019. Total-1,104, Burma-392, DR Congo-156, Ukraine-114, Somalia-105, Ethiopia-85, Eritrea-62, Other-190.">
            <a:extLst>
              <a:ext uri="{FF2B5EF4-FFF2-40B4-BE49-F238E27FC236}">
                <a16:creationId xmlns:a16="http://schemas.microsoft.com/office/drawing/2014/main" id="{FF7E2B3B-6916-4FDA-BDF0-2A003598D010}"/>
              </a:ext>
            </a:extLst>
          </p:cNvPr>
          <p:cNvPicPr>
            <a:picLocks noGrp="1" noChangeAspect="1"/>
          </p:cNvPicPr>
          <p:nvPr>
            <p:ph sz="quarter" idx="10"/>
          </p:nvPr>
        </p:nvPicPr>
        <p:blipFill>
          <a:blip r:embed="rId3"/>
          <a:stretch>
            <a:fillRect/>
          </a:stretch>
        </p:blipFill>
        <p:spPr>
          <a:xfrm>
            <a:off x="1597633" y="745617"/>
            <a:ext cx="7197232" cy="5550408"/>
          </a:xfrm>
          <a:prstGeom prst="rect">
            <a:avLst/>
          </a:prstGeom>
        </p:spPr>
      </p:pic>
      <p:sp>
        <p:nvSpPr>
          <p:cNvPr id="5" name="Content Placeholder 4">
            <a:extLst>
              <a:ext uri="{FF2B5EF4-FFF2-40B4-BE49-F238E27FC236}">
                <a16:creationId xmlns:a16="http://schemas.microsoft.com/office/drawing/2014/main" id="{7E58ACE9-A091-43BE-9097-07FF146CAA79}"/>
              </a:ext>
            </a:extLst>
          </p:cNvPr>
          <p:cNvSpPr>
            <a:spLocks noGrp="1"/>
          </p:cNvSpPr>
          <p:nvPr>
            <p:ph sz="quarter" idx="14"/>
          </p:nvPr>
        </p:nvSpPr>
        <p:spPr/>
        <p:txBody>
          <a:bodyPr>
            <a:normAutofit/>
          </a:bodyPr>
          <a:lstStyle/>
          <a:p>
            <a:pPr marL="0" indent="0">
              <a:buNone/>
            </a:pPr>
            <a:r>
              <a:rPr lang="en-US" sz="2400" b="1" i="1" dirty="0"/>
              <a:t>N=1,104</a:t>
            </a:r>
          </a:p>
        </p:txBody>
      </p:sp>
      <p:sp>
        <p:nvSpPr>
          <p:cNvPr id="7" name="Content Placeholder 6">
            <a:extLst>
              <a:ext uri="{FF2B5EF4-FFF2-40B4-BE49-F238E27FC236}">
                <a16:creationId xmlns:a16="http://schemas.microsoft.com/office/drawing/2014/main" id="{0AEEE3AD-6FD1-42F9-BFAC-37A8838AC21B}"/>
              </a:ext>
            </a:extLst>
          </p:cNvPr>
          <p:cNvSpPr>
            <a:spLocks noGrp="1"/>
          </p:cNvSpPr>
          <p:nvPr>
            <p:ph sz="quarter" idx="15"/>
          </p:nvPr>
        </p:nvSpPr>
        <p:spPr>
          <a:xfrm>
            <a:off x="8081382" y="4222274"/>
            <a:ext cx="3619500" cy="1840261"/>
          </a:xfrm>
        </p:spPr>
        <p:txBody>
          <a:bodyPr>
            <a:noAutofit/>
          </a:bodyPr>
          <a:lstStyle/>
          <a:p>
            <a:pPr marL="0" indent="0">
              <a:buNone/>
            </a:pPr>
            <a:r>
              <a:rPr lang="en-US" altLang="en-US" sz="1400" dirty="0">
                <a:solidFill>
                  <a:prstClr val="black"/>
                </a:solidFill>
              </a:rPr>
              <a:t>*“Other” Afghanistan, Belarus, Benin, Cameroon, China, Cuba, Dominica Republic, Egypt, El Salvador, Ghana, Guatemala, Guinea, Honduras, India, Iraq, Jamaica, Kenya, Laos (Hmong), Liberia, Mexico, Moldova, Nicaragua, Nigeria, Rwanda, Sudan, Syria, Tajikistan, Turkey, Venezuela, West Bank, and Yemen</a:t>
            </a:r>
          </a:p>
        </p:txBody>
      </p:sp>
      <p:sp>
        <p:nvSpPr>
          <p:cNvPr id="6" name="Slide Number Placeholder 5"/>
          <p:cNvSpPr>
            <a:spLocks noGrp="1"/>
          </p:cNvSpPr>
          <p:nvPr>
            <p:ph type="sldNum" sz="quarter" idx="12"/>
          </p:nvPr>
        </p:nvSpPr>
        <p:spPr/>
        <p:txBody>
          <a:bodyPr/>
          <a:lstStyle/>
          <a:p>
            <a:fld id="{48F63A3B-78C7-47BE-AE5E-E10140E04643}" type="slidenum">
              <a:rPr lang="en-US" smtClean="0"/>
              <a:t>4</a:t>
            </a:fld>
            <a:endParaRPr lang="en-US" dirty="0"/>
          </a:p>
        </p:txBody>
      </p:sp>
      <p:pic>
        <p:nvPicPr>
          <p:cNvPr id="20" name="Picture Placeholder 12" descr="Minnesota Department of Health Refugee and International Health Program">
            <a:extLst>
              <a:ext uri="{FF2B5EF4-FFF2-40B4-BE49-F238E27FC236}">
                <a16:creationId xmlns:a16="http://schemas.microsoft.com/office/drawing/2014/main" id="{A7B784D1-D886-4977-8EAA-B831FF8A4739}"/>
              </a:ext>
            </a:extLst>
          </p:cNvPr>
          <p:cNvPicPr>
            <a:picLocks noChangeAspect="1"/>
          </p:cNvPicPr>
          <p:nvPr/>
        </p:nvPicPr>
        <p:blipFill>
          <a:blip r:embed="rId4"/>
          <a:srcRect l="237" r="237"/>
          <a:stretch>
            <a:fillRect/>
          </a:stretch>
        </p:blipFill>
        <p:spPr>
          <a:xfrm>
            <a:off x="0" y="6172200"/>
            <a:ext cx="2193925" cy="685800"/>
          </a:xfrm>
          <a:prstGeom prst="rect">
            <a:avLst/>
          </a:prstGeom>
        </p:spPr>
      </p:pic>
    </p:spTree>
    <p:extLst>
      <p:ext uri="{BB962C8B-B14F-4D97-AF65-F5344CB8AC3E}">
        <p14:creationId xmlns:p14="http://schemas.microsoft.com/office/powerpoint/2010/main" val="4018103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Primary Refugee Arrivals by County</a:t>
            </a:r>
            <a:br>
              <a:rPr lang="en-US" dirty="0"/>
            </a:br>
            <a:r>
              <a:rPr lang="en-US" dirty="0"/>
              <a:t>Minnesota, 2019</a:t>
            </a:r>
          </a:p>
        </p:txBody>
      </p:sp>
      <p:pic>
        <p:nvPicPr>
          <p:cNvPr id="11" name="Content Placeholder 10" descr="Primary refugee arrivals by county in 2019. Ramsey County-569, Hennepin-172, Anoka-90, Stearns-60.  For more details, visit health.state.mn.us/communities/rih/stats">
            <a:extLst>
              <a:ext uri="{FF2B5EF4-FFF2-40B4-BE49-F238E27FC236}">
                <a16:creationId xmlns:a16="http://schemas.microsoft.com/office/drawing/2014/main" id="{79EE8DF6-D40C-442E-8224-4C5159E4D632}"/>
              </a:ext>
            </a:extLst>
          </p:cNvPr>
          <p:cNvPicPr>
            <a:picLocks noGrp="1" noChangeAspect="1"/>
          </p:cNvPicPr>
          <p:nvPr>
            <p:ph sz="quarter" idx="10"/>
          </p:nvPr>
        </p:nvPicPr>
        <p:blipFill>
          <a:blip r:embed="rId3"/>
          <a:stretch>
            <a:fillRect/>
          </a:stretch>
        </p:blipFill>
        <p:spPr>
          <a:xfrm>
            <a:off x="2193925" y="51816"/>
            <a:ext cx="8686800" cy="6754368"/>
          </a:xfrm>
          <a:prstGeom prst="rect">
            <a:avLst/>
          </a:prstGeom>
        </p:spPr>
      </p:pic>
      <p:sp>
        <p:nvSpPr>
          <p:cNvPr id="7" name="Content Placeholder 6">
            <a:extLst>
              <a:ext uri="{FF2B5EF4-FFF2-40B4-BE49-F238E27FC236}">
                <a16:creationId xmlns:a16="http://schemas.microsoft.com/office/drawing/2014/main" id="{910D56E6-CC3C-49BA-870A-AB64B337F9B3}"/>
              </a:ext>
            </a:extLst>
          </p:cNvPr>
          <p:cNvSpPr>
            <a:spLocks noGrp="1"/>
          </p:cNvSpPr>
          <p:nvPr>
            <p:ph sz="quarter" idx="14"/>
          </p:nvPr>
        </p:nvSpPr>
        <p:spPr>
          <a:xfrm>
            <a:off x="8572500" y="2052145"/>
            <a:ext cx="3619500" cy="914400"/>
          </a:xfrm>
        </p:spPr>
        <p:txBody>
          <a:bodyPr/>
          <a:lstStyle/>
          <a:p>
            <a:pPr marL="0" indent="0">
              <a:buNone/>
            </a:pPr>
            <a:r>
              <a:rPr lang="en-US" sz="2400" b="1" i="1" dirty="0"/>
              <a:t>N=1,104</a:t>
            </a:r>
          </a:p>
        </p:txBody>
      </p:sp>
      <p:sp>
        <p:nvSpPr>
          <p:cNvPr id="5" name="Slide Number Placeholder 4"/>
          <p:cNvSpPr>
            <a:spLocks noGrp="1"/>
          </p:cNvSpPr>
          <p:nvPr>
            <p:ph type="sldNum" sz="quarter" idx="12"/>
          </p:nvPr>
        </p:nvSpPr>
        <p:spPr/>
        <p:txBody>
          <a:bodyPr/>
          <a:lstStyle/>
          <a:p>
            <a:fld id="{48F63A3B-78C7-47BE-AE5E-E10140E04643}" type="slidenum">
              <a:rPr lang="en-US" smtClean="0"/>
              <a:t>5</a:t>
            </a:fld>
            <a:endParaRPr lang="en-US" dirty="0"/>
          </a:p>
        </p:txBody>
      </p:sp>
      <p:pic>
        <p:nvPicPr>
          <p:cNvPr id="427" name="Picture Placeholder 12" descr="Minnesota Department of Health Refugee and International Health Program">
            <a:extLst>
              <a:ext uri="{FF2B5EF4-FFF2-40B4-BE49-F238E27FC236}">
                <a16:creationId xmlns:a16="http://schemas.microsoft.com/office/drawing/2014/main" id="{AE0FC1C8-1997-48ED-A4BA-F4D67151A77F}"/>
              </a:ext>
            </a:extLst>
          </p:cNvPr>
          <p:cNvPicPr>
            <a:picLocks noGrp="1" noChangeAspect="1"/>
          </p:cNvPicPr>
          <p:nvPr>
            <p:ph type="pic" sz="quarter" idx="13"/>
          </p:nvPr>
        </p:nvPicPr>
        <p:blipFill>
          <a:blip r:embed="rId4"/>
          <a:srcRect l="237" r="237"/>
          <a:stretch>
            <a:fillRect/>
          </a:stretch>
        </p:blipFill>
        <p:spPr>
          <a:xfrm>
            <a:off x="0" y="6172200"/>
            <a:ext cx="2193925" cy="685800"/>
          </a:xfrm>
          <a:prstGeom prst="rect">
            <a:avLst/>
          </a:prstGeom>
        </p:spPr>
      </p:pic>
    </p:spTree>
    <p:extLst>
      <p:ext uri="{BB962C8B-B14F-4D97-AF65-F5344CB8AC3E}">
        <p14:creationId xmlns:p14="http://schemas.microsoft.com/office/powerpoint/2010/main" val="2100474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D0178-7094-4C43-8CC5-AE9C453975C7}"/>
              </a:ext>
            </a:extLst>
          </p:cNvPr>
          <p:cNvSpPr>
            <a:spLocks noGrp="1"/>
          </p:cNvSpPr>
          <p:nvPr>
            <p:ph type="title"/>
          </p:nvPr>
        </p:nvSpPr>
        <p:spPr/>
        <p:txBody>
          <a:bodyPr>
            <a:normAutofit fontScale="90000"/>
          </a:bodyPr>
          <a:lstStyle/>
          <a:p>
            <a:r>
              <a:rPr lang="en-US" dirty="0"/>
              <a:t>Country of Origin by County of Resettlement, Minnesota, 2019</a:t>
            </a:r>
          </a:p>
        </p:txBody>
      </p:sp>
      <p:pic>
        <p:nvPicPr>
          <p:cNvPr id="14" name="Content Placeholder 13" descr="Ramsey county arrivals: 569. Top countries of origin: Burma, DR Congo, Eritrea, Ethiopia.">
            <a:extLst>
              <a:ext uri="{FF2B5EF4-FFF2-40B4-BE49-F238E27FC236}">
                <a16:creationId xmlns:a16="http://schemas.microsoft.com/office/drawing/2014/main" id="{56DEAC34-8C1F-419B-83DD-67FB121C230B}"/>
              </a:ext>
            </a:extLst>
          </p:cNvPr>
          <p:cNvPicPr>
            <a:picLocks noGrp="1" noChangeAspect="1"/>
          </p:cNvPicPr>
          <p:nvPr>
            <p:ph sz="quarter" idx="10"/>
          </p:nvPr>
        </p:nvPicPr>
        <p:blipFill>
          <a:blip r:embed="rId3"/>
          <a:stretch>
            <a:fillRect/>
          </a:stretch>
        </p:blipFill>
        <p:spPr>
          <a:xfrm>
            <a:off x="1441072" y="1004057"/>
            <a:ext cx="4572000" cy="2780500"/>
          </a:xfrm>
          <a:prstGeom prst="rect">
            <a:avLst/>
          </a:prstGeom>
        </p:spPr>
      </p:pic>
      <p:pic>
        <p:nvPicPr>
          <p:cNvPr id="16" name="Content Placeholder 15" descr="Hennepin county arrivals: 172. Top countries of origin: Somalia, Ukraine, Ethiopia.">
            <a:extLst>
              <a:ext uri="{FF2B5EF4-FFF2-40B4-BE49-F238E27FC236}">
                <a16:creationId xmlns:a16="http://schemas.microsoft.com/office/drawing/2014/main" id="{8068CC3C-1F43-49B2-A551-3690DC6169FA}"/>
              </a:ext>
            </a:extLst>
          </p:cNvPr>
          <p:cNvPicPr>
            <a:picLocks noGrp="1" noChangeAspect="1"/>
          </p:cNvPicPr>
          <p:nvPr>
            <p:ph sz="quarter" idx="15"/>
          </p:nvPr>
        </p:nvPicPr>
        <p:blipFill>
          <a:blip r:embed="rId4"/>
          <a:stretch>
            <a:fillRect/>
          </a:stretch>
        </p:blipFill>
        <p:spPr>
          <a:xfrm>
            <a:off x="6752706" y="1022707"/>
            <a:ext cx="3958044" cy="2743200"/>
          </a:xfrm>
          <a:prstGeom prst="rect">
            <a:avLst/>
          </a:prstGeom>
        </p:spPr>
      </p:pic>
      <p:pic>
        <p:nvPicPr>
          <p:cNvPr id="15" name="Content Placeholder 14" descr="Anoka county arrivals: 90. Top countries of origin: Ukraine, Afghanistan.">
            <a:extLst>
              <a:ext uri="{FF2B5EF4-FFF2-40B4-BE49-F238E27FC236}">
                <a16:creationId xmlns:a16="http://schemas.microsoft.com/office/drawing/2014/main" id="{F674949D-DB7B-4C4B-947C-99E2AE8277F0}"/>
              </a:ext>
            </a:extLst>
          </p:cNvPr>
          <p:cNvPicPr>
            <a:picLocks noGrp="1" noChangeAspect="1"/>
          </p:cNvPicPr>
          <p:nvPr>
            <p:ph sz="quarter" idx="14"/>
          </p:nvPr>
        </p:nvPicPr>
        <p:blipFill>
          <a:blip r:embed="rId5"/>
          <a:stretch>
            <a:fillRect/>
          </a:stretch>
        </p:blipFill>
        <p:spPr>
          <a:xfrm>
            <a:off x="1503418" y="3675893"/>
            <a:ext cx="4572000" cy="2720871"/>
          </a:xfrm>
          <a:prstGeom prst="rect">
            <a:avLst/>
          </a:prstGeom>
        </p:spPr>
      </p:pic>
      <p:pic>
        <p:nvPicPr>
          <p:cNvPr id="17" name="Content Placeholder 16" descr="Stearns county arrivals: 60. Top countries of origin: Dominican Republic, Somalia.">
            <a:extLst>
              <a:ext uri="{FF2B5EF4-FFF2-40B4-BE49-F238E27FC236}">
                <a16:creationId xmlns:a16="http://schemas.microsoft.com/office/drawing/2014/main" id="{F21B72B3-DCB2-41CE-AC5D-7F7CEEBE6A61}"/>
              </a:ext>
            </a:extLst>
          </p:cNvPr>
          <p:cNvPicPr>
            <a:picLocks noGrp="1" noChangeAspect="1"/>
          </p:cNvPicPr>
          <p:nvPr>
            <p:ph sz="quarter" idx="16"/>
          </p:nvPr>
        </p:nvPicPr>
        <p:blipFill>
          <a:blip r:embed="rId6"/>
          <a:stretch>
            <a:fillRect/>
          </a:stretch>
        </p:blipFill>
        <p:spPr>
          <a:xfrm>
            <a:off x="6794270" y="3675893"/>
            <a:ext cx="4601094" cy="2743200"/>
          </a:xfrm>
          <a:prstGeom prst="rect">
            <a:avLst/>
          </a:prstGeom>
        </p:spPr>
      </p:pic>
      <p:sp>
        <p:nvSpPr>
          <p:cNvPr id="9" name="Slide Number Placeholder 8">
            <a:extLst>
              <a:ext uri="{FF2B5EF4-FFF2-40B4-BE49-F238E27FC236}">
                <a16:creationId xmlns:a16="http://schemas.microsoft.com/office/drawing/2014/main" id="{C5892209-6A9E-4131-85AD-168CCD0B49C5}"/>
              </a:ext>
            </a:extLst>
          </p:cNvPr>
          <p:cNvSpPr>
            <a:spLocks noGrp="1"/>
          </p:cNvSpPr>
          <p:nvPr>
            <p:ph type="sldNum" sz="quarter" idx="12"/>
          </p:nvPr>
        </p:nvSpPr>
        <p:spPr/>
        <p:txBody>
          <a:bodyPr/>
          <a:lstStyle/>
          <a:p>
            <a:fld id="{48F63A3B-78C7-47BE-AE5E-E10140E04643}" type="slidenum">
              <a:rPr lang="en-US" smtClean="0"/>
              <a:t>6</a:t>
            </a:fld>
            <a:endParaRPr lang="en-US" dirty="0"/>
          </a:p>
        </p:txBody>
      </p:sp>
      <p:pic>
        <p:nvPicPr>
          <p:cNvPr id="11" name="Picture Placeholder 12" descr="Minnesota Department of Health Refugee and International Health Program">
            <a:extLst>
              <a:ext uri="{FF2B5EF4-FFF2-40B4-BE49-F238E27FC236}">
                <a16:creationId xmlns:a16="http://schemas.microsoft.com/office/drawing/2014/main" id="{A9EA8203-CC51-42C0-8332-8E8819251E76}"/>
              </a:ext>
            </a:extLst>
          </p:cNvPr>
          <p:cNvPicPr>
            <a:picLocks noGrp="1" noChangeAspect="1"/>
          </p:cNvPicPr>
          <p:nvPr>
            <p:ph type="pic" sz="quarter" idx="13"/>
          </p:nvPr>
        </p:nvPicPr>
        <p:blipFill>
          <a:blip r:embed="rId7"/>
          <a:srcRect l="237" r="237"/>
          <a:stretch>
            <a:fillRect/>
          </a:stretch>
        </p:blipFill>
        <p:spPr>
          <a:xfrm>
            <a:off x="0" y="6172200"/>
            <a:ext cx="2193925" cy="685800"/>
          </a:xfrm>
          <a:prstGeom prst="rect">
            <a:avLst/>
          </a:prstGeom>
        </p:spPr>
      </p:pic>
    </p:spTree>
    <p:extLst>
      <p:ext uri="{BB962C8B-B14F-4D97-AF65-F5344CB8AC3E}">
        <p14:creationId xmlns:p14="http://schemas.microsoft.com/office/powerpoint/2010/main" val="467251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Primary Refugee Arrivals Screened in Minnesota </a:t>
            </a:r>
            <a:br>
              <a:rPr lang="en-US" dirty="0"/>
            </a:br>
            <a:r>
              <a:rPr lang="en-US" dirty="0"/>
              <a:t>2009 –2019</a:t>
            </a:r>
          </a:p>
        </p:txBody>
      </p:sp>
      <p:pic>
        <p:nvPicPr>
          <p:cNvPr id="16" name="Content Placeholder 15" descr="Primary refugee arrivals screened in Minnesota. 2019 total arrivals: 1104. Eligible for screening: 1056. Screened: 1047.">
            <a:extLst>
              <a:ext uri="{FF2B5EF4-FFF2-40B4-BE49-F238E27FC236}">
                <a16:creationId xmlns:a16="http://schemas.microsoft.com/office/drawing/2014/main" id="{A4978EA5-9C26-43A8-B0AB-1C92D57FD347}"/>
              </a:ext>
            </a:extLst>
          </p:cNvPr>
          <p:cNvPicPr>
            <a:picLocks noGrp="1" noChangeAspect="1"/>
          </p:cNvPicPr>
          <p:nvPr>
            <p:ph sz="quarter" idx="10"/>
          </p:nvPr>
        </p:nvPicPr>
        <p:blipFill>
          <a:blip r:embed="rId3"/>
          <a:stretch>
            <a:fillRect/>
          </a:stretch>
        </p:blipFill>
        <p:spPr>
          <a:xfrm>
            <a:off x="838200" y="999639"/>
            <a:ext cx="10515600" cy="4794235"/>
          </a:xfrm>
          <a:prstGeom prst="rect">
            <a:avLst/>
          </a:prstGeom>
        </p:spPr>
      </p:pic>
      <p:sp>
        <p:nvSpPr>
          <p:cNvPr id="4" name="Content Placeholder 3">
            <a:extLst>
              <a:ext uri="{FF2B5EF4-FFF2-40B4-BE49-F238E27FC236}">
                <a16:creationId xmlns:a16="http://schemas.microsoft.com/office/drawing/2014/main" id="{73FD4071-C6BA-4A73-B440-01F576D6A6DA}"/>
              </a:ext>
            </a:extLst>
          </p:cNvPr>
          <p:cNvSpPr>
            <a:spLocks noGrp="1"/>
          </p:cNvSpPr>
          <p:nvPr>
            <p:ph sz="quarter" idx="14"/>
          </p:nvPr>
        </p:nvSpPr>
        <p:spPr>
          <a:xfrm>
            <a:off x="3717201" y="5979909"/>
            <a:ext cx="5260543" cy="661204"/>
          </a:xfrm>
        </p:spPr>
        <p:txBody>
          <a:bodyPr>
            <a:normAutofit fontScale="47500" lnSpcReduction="20000"/>
          </a:bodyPr>
          <a:lstStyle/>
          <a:p>
            <a:pPr marL="0" indent="0">
              <a:buNone/>
            </a:pPr>
            <a:r>
              <a:rPr lang="en-US" altLang="en-US" sz="3400" dirty="0">
                <a:solidFill>
                  <a:srgbClr val="000000"/>
                </a:solidFill>
              </a:rPr>
              <a:t>Ineligible if moved out of state or to an unknown destination, no insurance, unable to locate or died before screening</a:t>
            </a:r>
          </a:p>
        </p:txBody>
      </p:sp>
      <p:sp>
        <p:nvSpPr>
          <p:cNvPr id="5" name="Slide Number Placeholder 4"/>
          <p:cNvSpPr>
            <a:spLocks noGrp="1"/>
          </p:cNvSpPr>
          <p:nvPr>
            <p:ph type="sldNum" sz="quarter" idx="12"/>
          </p:nvPr>
        </p:nvSpPr>
        <p:spPr/>
        <p:txBody>
          <a:bodyPr/>
          <a:lstStyle/>
          <a:p>
            <a:fld id="{48F63A3B-78C7-47BE-AE5E-E10140E04643}" type="slidenum">
              <a:rPr lang="en-US" smtClean="0"/>
              <a:t>7</a:t>
            </a:fld>
            <a:endParaRPr lang="en-US" dirty="0"/>
          </a:p>
        </p:txBody>
      </p:sp>
      <p:pic>
        <p:nvPicPr>
          <p:cNvPr id="15" name="Picture Placeholder 12" descr="Minnesota Department of Health Refugee and International Health Program">
            <a:extLst>
              <a:ext uri="{FF2B5EF4-FFF2-40B4-BE49-F238E27FC236}">
                <a16:creationId xmlns:a16="http://schemas.microsoft.com/office/drawing/2014/main" id="{266ACC2F-D103-4A40-ADC4-56760FE7D2A5}"/>
              </a:ext>
            </a:extLst>
          </p:cNvPr>
          <p:cNvPicPr>
            <a:picLocks noGrp="1" noChangeAspect="1"/>
          </p:cNvPicPr>
          <p:nvPr>
            <p:ph type="pic" sz="quarter" idx="13"/>
          </p:nvPr>
        </p:nvPicPr>
        <p:blipFill>
          <a:blip r:embed="rId4"/>
          <a:srcRect l="237" r="237"/>
          <a:stretch>
            <a:fillRect/>
          </a:stretch>
        </p:blipFill>
        <p:spPr>
          <a:xfrm>
            <a:off x="0" y="6172200"/>
            <a:ext cx="2193925" cy="685800"/>
          </a:xfrm>
          <a:prstGeom prst="rect">
            <a:avLst/>
          </a:prstGeom>
        </p:spPr>
      </p:pic>
    </p:spTree>
    <p:extLst>
      <p:ext uri="{BB962C8B-B14F-4D97-AF65-F5344CB8AC3E}">
        <p14:creationId xmlns:p14="http://schemas.microsoft.com/office/powerpoint/2010/main" val="3764540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Primary Refugees’ Reasons for No Screening, Minnesota, 2019</a:t>
            </a:r>
          </a:p>
        </p:txBody>
      </p:sp>
      <p:pic>
        <p:nvPicPr>
          <p:cNvPr id="15" name="Content Placeholder 14" descr="In 2019, 57 people did not receive a post-arrival health assessment: 32% did not have insurance; 28% could not be located due to an incorrect address; 14% refused screening, etc.">
            <a:extLst>
              <a:ext uri="{FF2B5EF4-FFF2-40B4-BE49-F238E27FC236}">
                <a16:creationId xmlns:a16="http://schemas.microsoft.com/office/drawing/2014/main" id="{CA29408D-8B9E-472F-B764-BE78E094615D}"/>
              </a:ext>
            </a:extLst>
          </p:cNvPr>
          <p:cNvPicPr>
            <a:picLocks noGrp="1" noChangeAspect="1"/>
          </p:cNvPicPr>
          <p:nvPr>
            <p:ph sz="quarter" idx="10"/>
          </p:nvPr>
        </p:nvPicPr>
        <p:blipFill>
          <a:blip r:embed="rId3"/>
          <a:stretch>
            <a:fillRect/>
          </a:stretch>
        </p:blipFill>
        <p:spPr>
          <a:xfrm>
            <a:off x="885508" y="853181"/>
            <a:ext cx="8138160" cy="5685731"/>
          </a:xfrm>
          <a:prstGeom prst="rect">
            <a:avLst/>
          </a:prstGeom>
        </p:spPr>
      </p:pic>
      <p:sp>
        <p:nvSpPr>
          <p:cNvPr id="9" name="Content Placeholder 8">
            <a:extLst>
              <a:ext uri="{FF2B5EF4-FFF2-40B4-BE49-F238E27FC236}">
                <a16:creationId xmlns:a16="http://schemas.microsoft.com/office/drawing/2014/main" id="{15C4485B-2A66-4455-BBCE-3CF5DA4D1E3D}"/>
              </a:ext>
            </a:extLst>
          </p:cNvPr>
          <p:cNvSpPr>
            <a:spLocks noGrp="1"/>
          </p:cNvSpPr>
          <p:nvPr>
            <p:ph sz="quarter" idx="14"/>
          </p:nvPr>
        </p:nvSpPr>
        <p:spPr>
          <a:xfrm>
            <a:off x="8081382" y="1767581"/>
            <a:ext cx="3619500" cy="914400"/>
          </a:xfrm>
        </p:spPr>
        <p:txBody>
          <a:bodyPr>
            <a:normAutofit/>
          </a:bodyPr>
          <a:lstStyle/>
          <a:p>
            <a:pPr marL="0" indent="0">
              <a:buNone/>
            </a:pPr>
            <a:r>
              <a:rPr lang="en-US" sz="2400" b="1" i="1" dirty="0">
                <a:solidFill>
                  <a:schemeClr val="tx2"/>
                </a:solidFill>
              </a:rPr>
              <a:t>N= 57</a:t>
            </a:r>
          </a:p>
        </p:txBody>
      </p:sp>
      <p:sp>
        <p:nvSpPr>
          <p:cNvPr id="10" name="Content Placeholder 9">
            <a:extLst>
              <a:ext uri="{FF2B5EF4-FFF2-40B4-BE49-F238E27FC236}">
                <a16:creationId xmlns:a16="http://schemas.microsoft.com/office/drawing/2014/main" id="{C2A99B3E-2091-40E5-BF00-D6BB0844C07F}"/>
              </a:ext>
            </a:extLst>
          </p:cNvPr>
          <p:cNvSpPr>
            <a:spLocks noGrp="1"/>
          </p:cNvSpPr>
          <p:nvPr>
            <p:ph sz="quarter" idx="15"/>
          </p:nvPr>
        </p:nvSpPr>
        <p:spPr>
          <a:xfrm>
            <a:off x="7590264" y="4634360"/>
            <a:ext cx="4110618" cy="914400"/>
          </a:xfrm>
        </p:spPr>
        <p:txBody>
          <a:bodyPr>
            <a:normAutofit/>
          </a:bodyPr>
          <a:lstStyle/>
          <a:p>
            <a:pPr marL="0" indent="0">
              <a:buNone/>
            </a:pPr>
            <a:r>
              <a:rPr lang="en-US" altLang="en-US" sz="1600" b="1" dirty="0">
                <a:solidFill>
                  <a:srgbClr val="000000"/>
                </a:solidFill>
              </a:rPr>
              <a:t>*Ineligible for the refugee health assessment</a:t>
            </a:r>
          </a:p>
        </p:txBody>
      </p:sp>
      <p:sp>
        <p:nvSpPr>
          <p:cNvPr id="4" name="Slide Number Placeholder 3"/>
          <p:cNvSpPr>
            <a:spLocks noGrp="1"/>
          </p:cNvSpPr>
          <p:nvPr>
            <p:ph type="sldNum" sz="quarter" idx="12"/>
          </p:nvPr>
        </p:nvSpPr>
        <p:spPr/>
        <p:txBody>
          <a:bodyPr/>
          <a:lstStyle/>
          <a:p>
            <a:fld id="{48F63A3B-78C7-47BE-AE5E-E10140E04643}" type="slidenum">
              <a:rPr lang="en-US" smtClean="0"/>
              <a:t>8</a:t>
            </a:fld>
            <a:endParaRPr lang="en-US" dirty="0"/>
          </a:p>
        </p:txBody>
      </p:sp>
      <p:pic>
        <p:nvPicPr>
          <p:cNvPr id="14" name="Picture Placeholder 12" descr="Minnesota Department of Health Refugee and International Health Program">
            <a:extLst>
              <a:ext uri="{FF2B5EF4-FFF2-40B4-BE49-F238E27FC236}">
                <a16:creationId xmlns:a16="http://schemas.microsoft.com/office/drawing/2014/main" id="{4CC6BA7A-03AC-4559-ABBD-A9FE2FEC3771}"/>
              </a:ext>
            </a:extLst>
          </p:cNvPr>
          <p:cNvPicPr>
            <a:picLocks noGrp="1" noChangeAspect="1"/>
          </p:cNvPicPr>
          <p:nvPr>
            <p:ph type="pic" sz="quarter" idx="13"/>
          </p:nvPr>
        </p:nvPicPr>
        <p:blipFill>
          <a:blip r:embed="rId4"/>
          <a:srcRect l="237" r="237"/>
          <a:stretch>
            <a:fillRect/>
          </a:stretch>
        </p:blipFill>
        <p:spPr>
          <a:xfrm>
            <a:off x="0" y="6172200"/>
            <a:ext cx="2193925" cy="685800"/>
          </a:xfrm>
          <a:prstGeom prst="rect">
            <a:avLst/>
          </a:prstGeom>
        </p:spPr>
      </p:pic>
    </p:spTree>
    <p:extLst>
      <p:ext uri="{BB962C8B-B14F-4D97-AF65-F5344CB8AC3E}">
        <p14:creationId xmlns:p14="http://schemas.microsoft.com/office/powerpoint/2010/main" val="3664466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Refugee Screening Rates by Exam Type </a:t>
            </a:r>
            <a:br>
              <a:rPr lang="en-US" dirty="0"/>
            </a:br>
            <a:r>
              <a:rPr lang="en-US" dirty="0"/>
              <a:t>Minnesota, 2019</a:t>
            </a:r>
          </a:p>
        </p:txBody>
      </p:sp>
      <p:pic>
        <p:nvPicPr>
          <p:cNvPr id="22" name="Content Placeholder 21" descr="Refugee screening rates by exam type. Conditions include tuberculosis, hepatitis B, sexually transmitted infections, intestinal parasites, and lead. For more details, visit health.state.mn.us/communities/rih/stats">
            <a:extLst>
              <a:ext uri="{FF2B5EF4-FFF2-40B4-BE49-F238E27FC236}">
                <a16:creationId xmlns:a16="http://schemas.microsoft.com/office/drawing/2014/main" id="{7440B223-5C41-4739-A2F2-ED182BB69A70}"/>
              </a:ext>
            </a:extLst>
          </p:cNvPr>
          <p:cNvPicPr>
            <a:picLocks noGrp="1" noChangeAspect="1"/>
          </p:cNvPicPr>
          <p:nvPr>
            <p:ph sz="quarter" idx="10"/>
          </p:nvPr>
        </p:nvPicPr>
        <p:blipFill>
          <a:blip r:embed="rId3"/>
          <a:stretch>
            <a:fillRect/>
          </a:stretch>
        </p:blipFill>
        <p:spPr>
          <a:xfrm>
            <a:off x="842102" y="1366838"/>
            <a:ext cx="10515600" cy="4791456"/>
          </a:xfrm>
          <a:prstGeom prst="rect">
            <a:avLst/>
          </a:prstGeom>
        </p:spPr>
      </p:pic>
      <p:sp>
        <p:nvSpPr>
          <p:cNvPr id="14" name="Content Placeholder 13">
            <a:extLst>
              <a:ext uri="{FF2B5EF4-FFF2-40B4-BE49-F238E27FC236}">
                <a16:creationId xmlns:a16="http://schemas.microsoft.com/office/drawing/2014/main" id="{A8D1F696-E0B8-4EE4-9E94-609B45D229F1}"/>
              </a:ext>
            </a:extLst>
          </p:cNvPr>
          <p:cNvSpPr>
            <a:spLocks noGrp="1"/>
          </p:cNvSpPr>
          <p:nvPr>
            <p:ph sz="quarter" idx="14"/>
          </p:nvPr>
        </p:nvSpPr>
        <p:spPr>
          <a:xfrm>
            <a:off x="7291673" y="3985296"/>
            <a:ext cx="3619500" cy="457200"/>
          </a:xfrm>
        </p:spPr>
        <p:txBody>
          <a:bodyPr>
            <a:normAutofit/>
          </a:bodyPr>
          <a:lstStyle/>
          <a:p>
            <a:pPr marL="0" indent="0">
              <a:buNone/>
            </a:pPr>
            <a:r>
              <a:rPr lang="en-US" altLang="en-US" sz="1700" b="1" dirty="0">
                <a:solidFill>
                  <a:srgbClr val="000000"/>
                </a:solidFill>
              </a:rPr>
              <a:t>*Screened for at least one type of STI</a:t>
            </a:r>
          </a:p>
        </p:txBody>
      </p:sp>
      <p:sp>
        <p:nvSpPr>
          <p:cNvPr id="4" name="Slide Number Placeholder 3"/>
          <p:cNvSpPr>
            <a:spLocks noGrp="1"/>
          </p:cNvSpPr>
          <p:nvPr>
            <p:ph type="sldNum" sz="quarter" idx="12"/>
          </p:nvPr>
        </p:nvSpPr>
        <p:spPr/>
        <p:txBody>
          <a:bodyPr/>
          <a:lstStyle/>
          <a:p>
            <a:fld id="{48F63A3B-78C7-47BE-AE5E-E10140E04643}" type="slidenum">
              <a:rPr lang="en-US" smtClean="0"/>
              <a:t>9</a:t>
            </a:fld>
            <a:endParaRPr lang="en-US" dirty="0"/>
          </a:p>
        </p:txBody>
      </p:sp>
      <p:pic>
        <p:nvPicPr>
          <p:cNvPr id="19" name="Picture Placeholder 12" descr="Minnesota Department of Health Refugee and International Health Program">
            <a:extLst>
              <a:ext uri="{FF2B5EF4-FFF2-40B4-BE49-F238E27FC236}">
                <a16:creationId xmlns:a16="http://schemas.microsoft.com/office/drawing/2014/main" id="{8A078899-BB46-4326-A39F-1C40CA506711}"/>
              </a:ext>
            </a:extLst>
          </p:cNvPr>
          <p:cNvPicPr>
            <a:picLocks noGrp="1" noChangeAspect="1"/>
          </p:cNvPicPr>
          <p:nvPr>
            <p:ph type="pic" sz="quarter" idx="13"/>
          </p:nvPr>
        </p:nvPicPr>
        <p:blipFill>
          <a:blip r:embed="rId4"/>
          <a:srcRect l="237" r="237"/>
          <a:stretch>
            <a:fillRect/>
          </a:stretch>
        </p:blipFill>
        <p:spPr>
          <a:xfrm>
            <a:off x="0" y="6172200"/>
            <a:ext cx="2193925" cy="685800"/>
          </a:xfrm>
          <a:prstGeom prst="rect">
            <a:avLst/>
          </a:prstGeom>
        </p:spPr>
      </p:pic>
    </p:spTree>
    <p:extLst>
      <p:ext uri="{BB962C8B-B14F-4D97-AF65-F5344CB8AC3E}">
        <p14:creationId xmlns:p14="http://schemas.microsoft.com/office/powerpoint/2010/main" val="1053752800"/>
      </p:ext>
    </p:extLst>
  </p:cSld>
  <p:clrMapOvr>
    <a:masterClrMapping/>
  </p:clrMapOvr>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6F5552E-7FA5-401C-A5C1-DF343DC4B3F7}" vid="{00869514-4466-4273-82D4-87EB9D68739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a340cd5a-8d85-4c94-8b3b-dcb04460a05d">3EUZQJVPJPKD-1734757124-28</_dlc_DocId>
    <_dlc_DocIdUrl xmlns="a340cd5a-8d85-4c94-8b3b-dcb04460a05d">
      <Url>https://inside.mn.gov/sites/MDH/permanent/comm_proj/_layouts/15/DocIdRedir.aspx?ID=3EUZQJVPJPKD-1734757124-28</Url>
      <Description>3EUZQJVPJPKD-1734757124-28</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6B0F0AF960DE3C4A92E1BEB231BBDACE" ma:contentTypeVersion="0" ma:contentTypeDescription="Create a new document." ma:contentTypeScope="" ma:versionID="82899579051dc9e5f49494bf955404b0">
  <xsd:schema xmlns:xsd="http://www.w3.org/2001/XMLSchema" xmlns:xs="http://www.w3.org/2001/XMLSchema" xmlns:p="http://schemas.microsoft.com/office/2006/metadata/properties" xmlns:ns2="a340cd5a-8d85-4c94-8b3b-dcb04460a05d" targetNamespace="http://schemas.microsoft.com/office/2006/metadata/properties" ma:root="true" ma:fieldsID="db02e23880311bbb15d0b1434d17a118" ns2:_="">
    <xsd:import namespace="a340cd5a-8d85-4c94-8b3b-dcb04460a05d"/>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40cd5a-8d85-4c94-8b3b-dcb04460a05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2617A5B-38EC-4037-96F9-B81D9FB1B3A7}">
  <ds:schemaRefs>
    <ds:schemaRef ds:uri="http://schemas.microsoft.com/sharepoint/v3/contenttype/forms"/>
  </ds:schemaRefs>
</ds:datastoreItem>
</file>

<file path=customXml/itemProps2.xml><?xml version="1.0" encoding="utf-8"?>
<ds:datastoreItem xmlns:ds="http://schemas.openxmlformats.org/officeDocument/2006/customXml" ds:itemID="{226A1386-9537-4EA6-B9A3-FB7D154FAC23}">
  <ds:schemaRefs>
    <ds:schemaRef ds:uri="a340cd5a-8d85-4c94-8b3b-dcb04460a05d"/>
    <ds:schemaRef ds:uri="http://purl.org/dc/dcmitype/"/>
    <ds:schemaRef ds:uri="http://schemas.microsoft.com/office/2006/documentManagement/types"/>
    <ds:schemaRef ds:uri="http://schemas.openxmlformats.org/package/2006/metadata/core-properties"/>
    <ds:schemaRef ds:uri="http://purl.org/dc/terms/"/>
    <ds:schemaRef ds:uri="http://www.w3.org/XML/1998/namespace"/>
    <ds:schemaRef ds:uri="http://purl.org/dc/elements/1.1/"/>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3697F3D0-D31E-40E5-80D0-AD0B09EC31F4}">
  <ds:schemaRefs>
    <ds:schemaRef ds:uri="http://schemas.microsoft.com/sharepoint/events"/>
  </ds:schemaRefs>
</ds:datastoreItem>
</file>

<file path=customXml/itemProps4.xml><?xml version="1.0" encoding="utf-8"?>
<ds:datastoreItem xmlns:ds="http://schemas.openxmlformats.org/officeDocument/2006/customXml" ds:itemID="{A62FC8F2-806C-4782-9382-CDEEF98BFA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40cd5a-8d85-4c94-8b3b-dcb04460a0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MDH PowerPoint</Template>
  <TotalTime>3111</TotalTime>
  <Words>2028</Words>
  <Application>Microsoft Office PowerPoint</Application>
  <PresentationFormat>Widescreen</PresentationFormat>
  <Paragraphs>118</Paragraphs>
  <Slides>14</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NeueHaasGroteskText Std</vt:lpstr>
      <vt:lpstr>MN.IT</vt:lpstr>
      <vt:lpstr>Primary Refugee Arrival Health Screening Data</vt:lpstr>
      <vt:lpstr>Primary* Refugee Arrivals to Minnesota by Region of World 1979-2019</vt:lpstr>
      <vt:lpstr>Primary Refugee Arrivals by Month Minnesota, 2015-2019</vt:lpstr>
      <vt:lpstr>Primary Refugee Arrivals  Minnesota, 2019</vt:lpstr>
      <vt:lpstr>Primary Refugee Arrivals by County Minnesota, 2019</vt:lpstr>
      <vt:lpstr>Country of Origin by County of Resettlement, Minnesota, 2019</vt:lpstr>
      <vt:lpstr>Primary Refugee Arrivals Screened in Minnesota  2009 –2019</vt:lpstr>
      <vt:lpstr>Primary Refugees’ Reasons for No Screening, Minnesota, 2019</vt:lpstr>
      <vt:lpstr>Refugee Screening Rates by Exam Type  Minnesota, 2019</vt:lpstr>
      <vt:lpstr> Health Status of New Refugees, Minnesota, 2019*</vt:lpstr>
      <vt:lpstr>Latent or Active Tuberculosis (TB)* Among Refugees By Region Of Origin Minnesota, 2019</vt:lpstr>
      <vt:lpstr>Intestinal Parasitic Infection* Among Refugees by Region of Origin Minnesota, 2019</vt:lpstr>
      <vt:lpstr>Hepatitis B* infection Among Refugees by Region of Origin Minnesota, 2019</vt:lpstr>
      <vt:lpstr>Immunization Status Among Refugees  Minnesota, 2002 – 2019</vt:lpstr>
    </vt:vector>
  </TitlesOfParts>
  <Company>MDH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Primary Refugee Arrival Health Screening Data, 2019</dc:title>
  <dc:subject>Primary Refugee Arrival Health Screening Data, 2019</dc:subject>
  <dc:creator>Minnesota Department of Health</dc:creator>
  <cp:keywords>PowerPoint, Template</cp:keywords>
  <dc:description>Version 1.1, Released 8-2016</dc:description>
  <cp:lastModifiedBy>Hill, Katie (MDH)</cp:lastModifiedBy>
  <cp:revision>157</cp:revision>
  <dcterms:created xsi:type="dcterms:W3CDTF">2017-10-06T19:16:11Z</dcterms:created>
  <dcterms:modified xsi:type="dcterms:W3CDTF">2021-04-28T19:40:35Z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0x0101006B0F0AF960DE3C4A92E1BEB231BBDACE</vt:lpwstr>
  </property>
  <property fmtid="{D5CDD505-2E9C-101B-9397-08002B2CF9AE}" pid="3" name="_dlc_DocIdItemGuid">
    <vt:lpwstr>51612d0f-3fe8-4978-a8d9-f384c5e0293e</vt:lpwstr>
  </property>
</Properties>
</file>