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3.xml" ContentType="application/vnd.openxmlformats-officedocument.presentationml.notesSlide+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19"/>
  </p:notesMasterIdLst>
  <p:handoutMasterIdLst>
    <p:handoutMasterId r:id="rId20"/>
  </p:handoutMasterIdLst>
  <p:sldIdLst>
    <p:sldId id="256" r:id="rId6"/>
    <p:sldId id="257" r:id="rId7"/>
    <p:sldId id="270" r:id="rId8"/>
    <p:sldId id="258" r:id="rId9"/>
    <p:sldId id="272" r:id="rId10"/>
    <p:sldId id="261" r:id="rId11"/>
    <p:sldId id="262"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3F2B"/>
    <a:srgbClr val="BB8C80"/>
    <a:srgbClr val="FFC845"/>
    <a:srgbClr val="9E7F9F"/>
    <a:srgbClr val="6688A3"/>
    <a:srgbClr val="66BBCC"/>
    <a:srgbClr val="FDF1DB"/>
    <a:srgbClr val="C9E5A6"/>
    <a:srgbClr val="AED87A"/>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47" autoAdjust="0"/>
    <p:restoredTop sz="72354" autoAdjust="0"/>
  </p:normalViewPr>
  <p:slideViewPr>
    <p:cSldViewPr snapToGrid="0">
      <p:cViewPr varScale="1">
        <p:scale>
          <a:sx n="49" d="100"/>
          <a:sy n="49" d="100"/>
        </p:scale>
        <p:origin x="710"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7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2.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42730299667037"/>
          <c:y val="3.4358047016274866E-2"/>
          <c:w val="0.87791342952275253"/>
          <c:h val="0.69601874663392405"/>
        </c:manualLayout>
      </c:layout>
      <c:barChart>
        <c:barDir val="col"/>
        <c:grouping val="stacked"/>
        <c:varyColors val="0"/>
        <c:ser>
          <c:idx val="0"/>
          <c:order val="0"/>
          <c:tx>
            <c:strRef>
              <c:f>Sheet1!$A$2</c:f>
              <c:strCache>
                <c:ptCount val="1"/>
                <c:pt idx="0">
                  <c:v>Southeast Asia</c:v>
                </c:pt>
              </c:strCache>
            </c:strRef>
          </c:tx>
          <c:spPr>
            <a:solidFill>
              <a:srgbClr val="FFC845"/>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Sheet1!$B$2:$AQ$2</c:f>
              <c:numCache>
                <c:formatCode>General</c:formatCode>
                <c:ptCount val="42"/>
                <c:pt idx="0">
                  <c:v>3817</c:v>
                </c:pt>
                <c:pt idx="1">
                  <c:v>6457</c:v>
                </c:pt>
                <c:pt idx="2">
                  <c:v>3296</c:v>
                </c:pt>
                <c:pt idx="3">
                  <c:v>1783</c:v>
                </c:pt>
                <c:pt idx="4">
                  <c:v>1477</c:v>
                </c:pt>
                <c:pt idx="5">
                  <c:v>1644</c:v>
                </c:pt>
                <c:pt idx="6">
                  <c:v>1551</c:v>
                </c:pt>
                <c:pt idx="7">
                  <c:v>1872</c:v>
                </c:pt>
                <c:pt idx="8">
                  <c:v>2066</c:v>
                </c:pt>
                <c:pt idx="9">
                  <c:v>2600</c:v>
                </c:pt>
                <c:pt idx="10">
                  <c:v>2384</c:v>
                </c:pt>
                <c:pt idx="11">
                  <c:v>1792</c:v>
                </c:pt>
                <c:pt idx="12">
                  <c:v>1923</c:v>
                </c:pt>
                <c:pt idx="13">
                  <c:v>2549</c:v>
                </c:pt>
                <c:pt idx="14">
                  <c:v>2070</c:v>
                </c:pt>
                <c:pt idx="15">
                  <c:v>1797</c:v>
                </c:pt>
                <c:pt idx="16">
                  <c:v>1249</c:v>
                </c:pt>
                <c:pt idx="17">
                  <c:v>638</c:v>
                </c:pt>
                <c:pt idx="18">
                  <c:v>109</c:v>
                </c:pt>
                <c:pt idx="19">
                  <c:v>136</c:v>
                </c:pt>
                <c:pt idx="20">
                  <c:v>137</c:v>
                </c:pt>
                <c:pt idx="21">
                  <c:v>111</c:v>
                </c:pt>
                <c:pt idx="22">
                  <c:v>73</c:v>
                </c:pt>
                <c:pt idx="23">
                  <c:v>57</c:v>
                </c:pt>
                <c:pt idx="24">
                  <c:v>44</c:v>
                </c:pt>
                <c:pt idx="25">
                  <c:v>3458</c:v>
                </c:pt>
                <c:pt idx="26">
                  <c:v>1933</c:v>
                </c:pt>
                <c:pt idx="27">
                  <c:v>469</c:v>
                </c:pt>
                <c:pt idx="28">
                  <c:v>705</c:v>
                </c:pt>
                <c:pt idx="29">
                  <c:v>726</c:v>
                </c:pt>
                <c:pt idx="30">
                  <c:v>583</c:v>
                </c:pt>
                <c:pt idx="31">
                  <c:v>1082</c:v>
                </c:pt>
                <c:pt idx="32">
                  <c:v>1243</c:v>
                </c:pt>
                <c:pt idx="33">
                  <c:v>995</c:v>
                </c:pt>
                <c:pt idx="34">
                  <c:v>1005</c:v>
                </c:pt>
                <c:pt idx="35">
                  <c:v>947</c:v>
                </c:pt>
                <c:pt idx="36">
                  <c:v>884</c:v>
                </c:pt>
                <c:pt idx="37">
                  <c:v>836</c:v>
                </c:pt>
                <c:pt idx="38">
                  <c:v>304</c:v>
                </c:pt>
                <c:pt idx="39">
                  <c:v>359</c:v>
                </c:pt>
                <c:pt idx="40">
                  <c:v>427</c:v>
                </c:pt>
                <c:pt idx="41">
                  <c:v>197</c:v>
                </c:pt>
              </c:numCache>
            </c:numRef>
          </c:val>
          <c:extLst>
            <c:ext xmlns:c16="http://schemas.microsoft.com/office/drawing/2014/chart" uri="{C3380CC4-5D6E-409C-BE32-E72D297353CC}">
              <c16:uniqueId val="{00000000-0632-4BB6-82D9-AA9C658DF4C5}"/>
            </c:ext>
          </c:extLst>
        </c:ser>
        <c:ser>
          <c:idx val="1"/>
          <c:order val="1"/>
          <c:tx>
            <c:strRef>
              <c:f>Sheet1!$A$3</c:f>
              <c:strCache>
                <c:ptCount val="1"/>
                <c:pt idx="0">
                  <c:v>Sub-Saharan Africa</c:v>
                </c:pt>
              </c:strCache>
            </c:strRef>
          </c:tx>
          <c:spPr>
            <a:solidFill>
              <a:srgbClr val="8D3F2B"/>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Sheet1!$B$3:$AQ$3</c:f>
              <c:numCache>
                <c:formatCode>General</c:formatCode>
                <c:ptCount val="42"/>
                <c:pt idx="0">
                  <c:v>0</c:v>
                </c:pt>
                <c:pt idx="1">
                  <c:v>0</c:v>
                </c:pt>
                <c:pt idx="2">
                  <c:v>0</c:v>
                </c:pt>
                <c:pt idx="3">
                  <c:v>17</c:v>
                </c:pt>
                <c:pt idx="4">
                  <c:v>64</c:v>
                </c:pt>
                <c:pt idx="5">
                  <c:v>70</c:v>
                </c:pt>
                <c:pt idx="6">
                  <c:v>73</c:v>
                </c:pt>
                <c:pt idx="7">
                  <c:v>66</c:v>
                </c:pt>
                <c:pt idx="8">
                  <c:v>76</c:v>
                </c:pt>
                <c:pt idx="9">
                  <c:v>30</c:v>
                </c:pt>
                <c:pt idx="10">
                  <c:v>68</c:v>
                </c:pt>
                <c:pt idx="11">
                  <c:v>65</c:v>
                </c:pt>
                <c:pt idx="12">
                  <c:v>91</c:v>
                </c:pt>
                <c:pt idx="13">
                  <c:v>115</c:v>
                </c:pt>
                <c:pt idx="14">
                  <c:v>312</c:v>
                </c:pt>
                <c:pt idx="15">
                  <c:v>176</c:v>
                </c:pt>
                <c:pt idx="16">
                  <c:v>496</c:v>
                </c:pt>
                <c:pt idx="17">
                  <c:v>663</c:v>
                </c:pt>
                <c:pt idx="18">
                  <c:v>427</c:v>
                </c:pt>
                <c:pt idx="19">
                  <c:v>664</c:v>
                </c:pt>
                <c:pt idx="20">
                  <c:v>2930</c:v>
                </c:pt>
                <c:pt idx="21">
                  <c:v>3198</c:v>
                </c:pt>
                <c:pt idx="22">
                  <c:v>2159</c:v>
                </c:pt>
                <c:pt idx="23">
                  <c:v>556</c:v>
                </c:pt>
                <c:pt idx="24">
                  <c:v>2046</c:v>
                </c:pt>
                <c:pt idx="25">
                  <c:v>3589</c:v>
                </c:pt>
                <c:pt idx="26">
                  <c:v>3203</c:v>
                </c:pt>
                <c:pt idx="27">
                  <c:v>4764</c:v>
                </c:pt>
                <c:pt idx="28">
                  <c:v>1981</c:v>
                </c:pt>
                <c:pt idx="29">
                  <c:v>350</c:v>
                </c:pt>
                <c:pt idx="30">
                  <c:v>424</c:v>
                </c:pt>
                <c:pt idx="31">
                  <c:v>921</c:v>
                </c:pt>
                <c:pt idx="32">
                  <c:v>533</c:v>
                </c:pt>
                <c:pt idx="33">
                  <c:v>1036</c:v>
                </c:pt>
                <c:pt idx="34">
                  <c:v>953</c:v>
                </c:pt>
                <c:pt idx="35">
                  <c:v>1269</c:v>
                </c:pt>
                <c:pt idx="36">
                  <c:v>1150</c:v>
                </c:pt>
                <c:pt idx="37">
                  <c:v>1911</c:v>
                </c:pt>
                <c:pt idx="38">
                  <c:v>678</c:v>
                </c:pt>
                <c:pt idx="39">
                  <c:v>293</c:v>
                </c:pt>
                <c:pt idx="40">
                  <c:v>449</c:v>
                </c:pt>
                <c:pt idx="41">
                  <c:v>130</c:v>
                </c:pt>
              </c:numCache>
            </c:numRef>
          </c:val>
          <c:extLst>
            <c:ext xmlns:c16="http://schemas.microsoft.com/office/drawing/2014/chart" uri="{C3380CC4-5D6E-409C-BE32-E72D297353CC}">
              <c16:uniqueId val="{00000001-0632-4BB6-82D9-AA9C658DF4C5}"/>
            </c:ext>
          </c:extLst>
        </c:ser>
        <c:ser>
          <c:idx val="2"/>
          <c:order val="2"/>
          <c:tx>
            <c:strRef>
              <c:f>Sheet1!$A$4</c:f>
              <c:strCache>
                <c:ptCount val="1"/>
                <c:pt idx="0">
                  <c:v>Eastern Europe</c:v>
                </c:pt>
              </c:strCache>
            </c:strRef>
          </c:tx>
          <c:spPr>
            <a:solidFill>
              <a:srgbClr val="5D295F"/>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Sheet1!$B$4:$AQ$4</c:f>
              <c:numCache>
                <c:formatCode>General</c:formatCode>
                <c:ptCount val="42"/>
                <c:pt idx="0">
                  <c:v>0</c:v>
                </c:pt>
                <c:pt idx="1">
                  <c:v>0</c:v>
                </c:pt>
                <c:pt idx="2">
                  <c:v>0</c:v>
                </c:pt>
                <c:pt idx="3">
                  <c:v>37</c:v>
                </c:pt>
                <c:pt idx="4">
                  <c:v>203</c:v>
                </c:pt>
                <c:pt idx="5">
                  <c:v>117</c:v>
                </c:pt>
                <c:pt idx="6">
                  <c:v>105</c:v>
                </c:pt>
                <c:pt idx="7">
                  <c:v>55</c:v>
                </c:pt>
                <c:pt idx="8">
                  <c:v>45</c:v>
                </c:pt>
                <c:pt idx="9">
                  <c:v>110</c:v>
                </c:pt>
                <c:pt idx="10">
                  <c:v>756</c:v>
                </c:pt>
                <c:pt idx="11">
                  <c:v>511</c:v>
                </c:pt>
                <c:pt idx="12">
                  <c:v>622</c:v>
                </c:pt>
                <c:pt idx="13">
                  <c:v>810</c:v>
                </c:pt>
                <c:pt idx="14">
                  <c:v>644</c:v>
                </c:pt>
                <c:pt idx="15">
                  <c:v>750</c:v>
                </c:pt>
                <c:pt idx="16">
                  <c:v>764</c:v>
                </c:pt>
                <c:pt idx="17">
                  <c:v>851</c:v>
                </c:pt>
                <c:pt idx="18">
                  <c:v>841</c:v>
                </c:pt>
                <c:pt idx="19">
                  <c:v>970</c:v>
                </c:pt>
                <c:pt idx="20">
                  <c:v>485</c:v>
                </c:pt>
                <c:pt idx="21">
                  <c:v>330</c:v>
                </c:pt>
                <c:pt idx="22">
                  <c:v>235</c:v>
                </c:pt>
                <c:pt idx="23">
                  <c:v>59</c:v>
                </c:pt>
                <c:pt idx="24">
                  <c:v>15</c:v>
                </c:pt>
              </c:numCache>
            </c:numRef>
          </c:val>
          <c:extLst>
            <c:ext xmlns:c16="http://schemas.microsoft.com/office/drawing/2014/chart" uri="{C3380CC4-5D6E-409C-BE32-E72D297353CC}">
              <c16:uniqueId val="{00000002-0632-4BB6-82D9-AA9C658DF4C5}"/>
            </c:ext>
          </c:extLst>
        </c:ser>
        <c:ser>
          <c:idx val="5"/>
          <c:order val="3"/>
          <c:tx>
            <c:strRef>
              <c:f>Sheet1!$A$5</c:f>
              <c:strCache>
                <c:ptCount val="1"/>
                <c:pt idx="0">
                  <c:v>Former Soviet Union</c:v>
                </c:pt>
              </c:strCache>
            </c:strRef>
          </c:tx>
          <c:spPr>
            <a:solidFill>
              <a:srgbClr val="008EAA"/>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Sheet1!$B$5:$AQ$5</c:f>
              <c:numCache>
                <c:formatCode>General</c:formatCode>
                <c:ptCount val="4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354</c:v>
                </c:pt>
                <c:pt idx="21">
                  <c:v>335</c:v>
                </c:pt>
                <c:pt idx="22">
                  <c:v>292</c:v>
                </c:pt>
                <c:pt idx="23">
                  <c:v>331</c:v>
                </c:pt>
                <c:pt idx="24">
                  <c:v>251</c:v>
                </c:pt>
                <c:pt idx="25">
                  <c:v>294</c:v>
                </c:pt>
                <c:pt idx="26">
                  <c:v>178</c:v>
                </c:pt>
                <c:pt idx="27">
                  <c:v>112</c:v>
                </c:pt>
                <c:pt idx="28">
                  <c:v>167</c:v>
                </c:pt>
                <c:pt idx="29">
                  <c:v>45</c:v>
                </c:pt>
                <c:pt idx="30">
                  <c:v>126</c:v>
                </c:pt>
                <c:pt idx="31">
                  <c:v>39</c:v>
                </c:pt>
                <c:pt idx="32">
                  <c:v>41</c:v>
                </c:pt>
                <c:pt idx="33">
                  <c:v>44</c:v>
                </c:pt>
                <c:pt idx="34">
                  <c:v>8</c:v>
                </c:pt>
                <c:pt idx="35">
                  <c:v>45</c:v>
                </c:pt>
                <c:pt idx="36">
                  <c:v>58</c:v>
                </c:pt>
                <c:pt idx="37">
                  <c:v>177</c:v>
                </c:pt>
                <c:pt idx="38">
                  <c:v>32</c:v>
                </c:pt>
                <c:pt idx="39">
                  <c:v>90</c:v>
                </c:pt>
                <c:pt idx="40">
                  <c:v>137</c:v>
                </c:pt>
                <c:pt idx="41">
                  <c:v>36</c:v>
                </c:pt>
              </c:numCache>
            </c:numRef>
          </c:val>
          <c:extLst>
            <c:ext xmlns:c16="http://schemas.microsoft.com/office/drawing/2014/chart" uri="{C3380CC4-5D6E-409C-BE32-E72D297353CC}">
              <c16:uniqueId val="{00000003-0632-4BB6-82D9-AA9C658DF4C5}"/>
            </c:ext>
          </c:extLst>
        </c:ser>
        <c:ser>
          <c:idx val="6"/>
          <c:order val="4"/>
          <c:tx>
            <c:strRef>
              <c:f>Sheet1!$A$6</c:f>
              <c:strCache>
                <c:ptCount val="1"/>
                <c:pt idx="0">
                  <c:v>Middle East/North Africa</c:v>
                </c:pt>
              </c:strCache>
            </c:strRef>
          </c:tx>
          <c:spPr>
            <a:solidFill>
              <a:schemeClr val="accent5">
                <a:lumMod val="60000"/>
                <a:lumOff val="40000"/>
              </a:schemeClr>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Sheet1!$B$6:$AQ$6</c:f>
              <c:numCache>
                <c:formatCode>General</c:formatCode>
                <c:ptCount val="42"/>
                <c:pt idx="29">
                  <c:v>76</c:v>
                </c:pt>
                <c:pt idx="30">
                  <c:v>119</c:v>
                </c:pt>
                <c:pt idx="31">
                  <c:v>235</c:v>
                </c:pt>
                <c:pt idx="32">
                  <c:v>48</c:v>
                </c:pt>
                <c:pt idx="33">
                  <c:v>175</c:v>
                </c:pt>
                <c:pt idx="34">
                  <c:v>162</c:v>
                </c:pt>
                <c:pt idx="35">
                  <c:v>200</c:v>
                </c:pt>
                <c:pt idx="36">
                  <c:v>149</c:v>
                </c:pt>
                <c:pt idx="37">
                  <c:v>229</c:v>
                </c:pt>
                <c:pt idx="38">
                  <c:v>76</c:v>
                </c:pt>
                <c:pt idx="39">
                  <c:v>12</c:v>
                </c:pt>
                <c:pt idx="40">
                  <c:v>25</c:v>
                </c:pt>
                <c:pt idx="41">
                  <c:v>21</c:v>
                </c:pt>
              </c:numCache>
            </c:numRef>
          </c:val>
          <c:extLst>
            <c:ext xmlns:c16="http://schemas.microsoft.com/office/drawing/2014/chart" uri="{C3380CC4-5D6E-409C-BE32-E72D297353CC}">
              <c16:uniqueId val="{00000004-0632-4BB6-82D9-AA9C658DF4C5}"/>
            </c:ext>
          </c:extLst>
        </c:ser>
        <c:ser>
          <c:idx val="3"/>
          <c:order val="5"/>
          <c:tx>
            <c:strRef>
              <c:f>Sheet1!$A$7</c:f>
              <c:strCache>
                <c:ptCount val="1"/>
                <c:pt idx="0">
                  <c:v>Other</c:v>
                </c:pt>
              </c:strCache>
            </c:strRef>
          </c:tx>
          <c:spPr>
            <a:solidFill>
              <a:srgbClr val="78BE21"/>
            </a:solidFill>
            <a:ln>
              <a:noFill/>
            </a:ln>
            <a:effectLst/>
          </c:spPr>
          <c:invertIfNegative val="0"/>
          <c:cat>
            <c:numRef>
              <c:f>Sheet1!$B$1:$AQ$1</c:f>
              <c:numCache>
                <c:formatCode>General</c:formatCode>
                <c:ptCount val="42"/>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numCache>
            </c:numRef>
          </c:cat>
          <c:val>
            <c:numRef>
              <c:f>Sheet1!$B$7:$AQ$7</c:f>
              <c:numCache>
                <c:formatCode>General</c:formatCode>
                <c:ptCount val="42"/>
                <c:pt idx="0">
                  <c:v>0</c:v>
                </c:pt>
                <c:pt idx="1">
                  <c:v>0</c:v>
                </c:pt>
                <c:pt idx="2">
                  <c:v>0</c:v>
                </c:pt>
                <c:pt idx="3">
                  <c:v>9</c:v>
                </c:pt>
                <c:pt idx="4">
                  <c:v>22</c:v>
                </c:pt>
                <c:pt idx="5">
                  <c:v>64</c:v>
                </c:pt>
                <c:pt idx="6">
                  <c:v>55</c:v>
                </c:pt>
                <c:pt idx="7">
                  <c:v>41</c:v>
                </c:pt>
                <c:pt idx="8">
                  <c:v>46</c:v>
                </c:pt>
                <c:pt idx="9">
                  <c:v>42</c:v>
                </c:pt>
                <c:pt idx="10">
                  <c:v>26</c:v>
                </c:pt>
                <c:pt idx="11">
                  <c:v>7</c:v>
                </c:pt>
                <c:pt idx="12">
                  <c:v>20</c:v>
                </c:pt>
                <c:pt idx="13">
                  <c:v>20</c:v>
                </c:pt>
                <c:pt idx="14">
                  <c:v>23</c:v>
                </c:pt>
                <c:pt idx="15">
                  <c:v>106</c:v>
                </c:pt>
                <c:pt idx="16">
                  <c:v>57</c:v>
                </c:pt>
                <c:pt idx="17">
                  <c:v>37</c:v>
                </c:pt>
                <c:pt idx="18">
                  <c:v>47</c:v>
                </c:pt>
                <c:pt idx="19">
                  <c:v>63</c:v>
                </c:pt>
                <c:pt idx="20">
                  <c:v>18</c:v>
                </c:pt>
                <c:pt idx="21">
                  <c:v>40</c:v>
                </c:pt>
                <c:pt idx="22">
                  <c:v>35</c:v>
                </c:pt>
                <c:pt idx="23">
                  <c:v>30</c:v>
                </c:pt>
                <c:pt idx="24">
                  <c:v>46</c:v>
                </c:pt>
                <c:pt idx="25">
                  <c:v>12</c:v>
                </c:pt>
                <c:pt idx="26">
                  <c:v>6</c:v>
                </c:pt>
                <c:pt idx="27">
                  <c:v>11</c:v>
                </c:pt>
                <c:pt idx="28">
                  <c:v>14</c:v>
                </c:pt>
                <c:pt idx="29">
                  <c:v>7</c:v>
                </c:pt>
                <c:pt idx="30">
                  <c:v>14</c:v>
                </c:pt>
                <c:pt idx="31">
                  <c:v>43</c:v>
                </c:pt>
                <c:pt idx="32">
                  <c:v>26</c:v>
                </c:pt>
                <c:pt idx="33">
                  <c:v>9</c:v>
                </c:pt>
                <c:pt idx="34">
                  <c:v>13</c:v>
                </c:pt>
                <c:pt idx="35">
                  <c:v>12</c:v>
                </c:pt>
                <c:pt idx="36">
                  <c:v>6</c:v>
                </c:pt>
                <c:pt idx="37">
                  <c:v>51</c:v>
                </c:pt>
                <c:pt idx="38">
                  <c:v>13</c:v>
                </c:pt>
                <c:pt idx="39">
                  <c:v>64</c:v>
                </c:pt>
                <c:pt idx="40">
                  <c:v>66</c:v>
                </c:pt>
                <c:pt idx="41">
                  <c:v>16</c:v>
                </c:pt>
              </c:numCache>
            </c:numRef>
          </c:val>
          <c:extLst>
            <c:ext xmlns:c16="http://schemas.microsoft.com/office/drawing/2014/chart" uri="{C3380CC4-5D6E-409C-BE32-E72D297353CC}">
              <c16:uniqueId val="{00000005-0632-4BB6-82D9-AA9C658DF4C5}"/>
            </c:ext>
          </c:extLst>
        </c:ser>
        <c:dLbls>
          <c:showLegendKey val="0"/>
          <c:showVal val="0"/>
          <c:showCatName val="0"/>
          <c:showSerName val="0"/>
          <c:showPercent val="0"/>
          <c:showBubbleSize val="0"/>
        </c:dLbls>
        <c:gapWidth val="30"/>
        <c:overlap val="100"/>
        <c:serLines>
          <c:spPr>
            <a:ln w="9525" cap="flat" cmpd="sng" algn="ctr">
              <a:noFill/>
              <a:round/>
            </a:ln>
            <a:effectLst>
              <a:outerShdw blurRad="50800" dir="5400000" algn="ctr" rotWithShape="0">
                <a:srgbClr val="000000">
                  <a:alpha val="43137"/>
                </a:srgbClr>
              </a:outerShdw>
            </a:effectLst>
          </c:spPr>
        </c:serLines>
        <c:axId val="416375584"/>
        <c:axId val="427227984"/>
      </c:barChart>
      <c:catAx>
        <c:axId val="41637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400" b="1" i="0" u="none" strike="noStrike" kern="1200" baseline="0">
                <a:solidFill>
                  <a:schemeClr val="tx1"/>
                </a:solidFill>
                <a:latin typeface="+mn-lt"/>
                <a:ea typeface="+mn-ea"/>
                <a:cs typeface="+mn-cs"/>
              </a:defRPr>
            </a:pPr>
            <a:endParaRPr lang="en-US"/>
          </a:p>
        </c:txPr>
        <c:crossAx val="427227984"/>
        <c:crosses val="autoZero"/>
        <c:auto val="1"/>
        <c:lblAlgn val="ctr"/>
        <c:lblOffset val="100"/>
        <c:tickMarkSkip val="1"/>
        <c:noMultiLvlLbl val="0"/>
      </c:catAx>
      <c:valAx>
        <c:axId val="42722798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a:solidFill>
                      <a:schemeClr val="tx1"/>
                    </a:solidFill>
                  </a:rPr>
                  <a:t>Number of arrivals</a:t>
                </a:r>
              </a:p>
            </c:rich>
          </c:tx>
          <c:layout>
            <c:manualLayout>
              <c:xMode val="edge"/>
              <c:yMode val="edge"/>
              <c:x val="0"/>
              <c:y val="0.21880650994575046"/>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0" spcFirstLastPara="1" vertOverflow="ellipsis" wrap="square" anchor="ctr" anchorCtr="1"/>
          <a:lstStyle/>
          <a:p>
            <a:pPr>
              <a:defRPr sz="1400" b="1" i="0" u="none" strike="noStrike" kern="1200" baseline="0">
                <a:solidFill>
                  <a:schemeClr val="tx1"/>
                </a:solidFill>
                <a:latin typeface="+mn-lt"/>
                <a:ea typeface="+mn-ea"/>
                <a:cs typeface="+mn-cs"/>
              </a:defRPr>
            </a:pPr>
            <a:endParaRPr lang="en-US"/>
          </a:p>
        </c:txPr>
        <c:crossAx val="416375584"/>
        <c:crosses val="autoZero"/>
        <c:crossBetween val="between"/>
      </c:valAx>
      <c:spPr>
        <a:noFill/>
        <a:ln>
          <a:noFill/>
        </a:ln>
        <a:effectLst/>
      </c:spPr>
    </c:plotArea>
    <c:legend>
      <c:legendPos val="b"/>
      <c:legendEntry>
        <c:idx val="3"/>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egendEntry>
        <c:idx val="5"/>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ayout>
        <c:manualLayout>
          <c:xMode val="edge"/>
          <c:yMode val="edge"/>
          <c:x val="6.7453636103960157E-2"/>
          <c:y val="0.83328480234984481"/>
          <c:w val="0.89999994077460888"/>
          <c:h val="0.12701003546908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64121177399409"/>
          <c:y val="0"/>
          <c:w val="0.74327010365940283"/>
          <c:h val="0.86227868301658017"/>
        </c:manualLayout>
      </c:layout>
      <c:barChart>
        <c:barDir val="bar"/>
        <c:grouping val="clustered"/>
        <c:varyColors val="0"/>
        <c:ser>
          <c:idx val="0"/>
          <c:order val="0"/>
          <c:tx>
            <c:strRef>
              <c:f>Sheet1!$B$1</c:f>
              <c:strCache>
                <c:ptCount val="1"/>
                <c:pt idx="0">
                  <c:v>Rate</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5608-4CF4-9556-81CA6F374DC1}"/>
              </c:ext>
            </c:extLst>
          </c:dPt>
          <c:dLbls>
            <c:dLbl>
              <c:idx val="1"/>
              <c:layout>
                <c:manualLayout>
                  <c:x val="-1.1830819284235432E-3"/>
                  <c:y val="-5.83728499142102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608-4CF4-9556-81CA6F374DC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Lead (&lt;17 yrs old)</c:v>
                </c:pt>
                <c:pt idx="1">
                  <c:v>Intestinal Parasites</c:v>
                </c:pt>
                <c:pt idx="2">
                  <c:v>Sexually Transmitted Infections (STIs)*</c:v>
                </c:pt>
                <c:pt idx="3">
                  <c:v>Hepatitis B</c:v>
                </c:pt>
                <c:pt idx="4">
                  <c:v>Tuberculosis (TB)</c:v>
                </c:pt>
                <c:pt idx="5">
                  <c:v>Health Screening Rate</c:v>
                </c:pt>
              </c:strCache>
            </c:strRef>
          </c:cat>
          <c:val>
            <c:numRef>
              <c:f>Sheet1!$B$2:$B$7</c:f>
              <c:numCache>
                <c:formatCode>0%</c:formatCode>
                <c:ptCount val="6"/>
                <c:pt idx="0">
                  <c:v>0.97</c:v>
                </c:pt>
                <c:pt idx="1">
                  <c:v>0.77</c:v>
                </c:pt>
                <c:pt idx="2">
                  <c:v>0.97</c:v>
                </c:pt>
                <c:pt idx="3">
                  <c:v>0.97</c:v>
                </c:pt>
                <c:pt idx="4">
                  <c:v>0.98</c:v>
                </c:pt>
                <c:pt idx="5">
                  <c:v>0.98</c:v>
                </c:pt>
              </c:numCache>
            </c:numRef>
          </c:val>
          <c:extLst>
            <c:ext xmlns:c16="http://schemas.microsoft.com/office/drawing/2014/chart" uri="{C3380CC4-5D6E-409C-BE32-E72D297353CC}">
              <c16:uniqueId val="{00000002-5608-4CF4-9556-81CA6F374DC1}"/>
            </c:ext>
          </c:extLst>
        </c:ser>
        <c:dLbls>
          <c:showLegendKey val="0"/>
          <c:showVal val="0"/>
          <c:showCatName val="0"/>
          <c:showSerName val="0"/>
          <c:showPercent val="0"/>
          <c:showBubbleSize val="0"/>
        </c:dLbls>
        <c:gapWidth val="100"/>
        <c:axId val="119991432"/>
        <c:axId val="1"/>
      </c:barChart>
      <c:catAx>
        <c:axId val="1199914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1"/>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19991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A356-4804-8036-36F8412DD115}"/>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TB Infection</c:v>
                </c:pt>
              </c:strCache>
            </c:strRef>
          </c:cat>
          <c:val>
            <c:numRef>
              <c:f>Sheet1!$B$2:$B$7</c:f>
              <c:numCache>
                <c:formatCode>0%</c:formatCode>
                <c:ptCount val="6"/>
                <c:pt idx="0">
                  <c:v>0.03</c:v>
                </c:pt>
                <c:pt idx="1">
                  <c:v>0.2</c:v>
                </c:pt>
                <c:pt idx="2">
                  <c:v>0.22</c:v>
                </c:pt>
                <c:pt idx="3">
                  <c:v>0.08</c:v>
                </c:pt>
                <c:pt idx="4">
                  <c:v>0.31</c:v>
                </c:pt>
                <c:pt idx="5">
                  <c:v>0.15</c:v>
                </c:pt>
              </c:numCache>
            </c:numRef>
          </c:val>
          <c:extLst>
            <c:ext xmlns:c16="http://schemas.microsoft.com/office/drawing/2014/chart" uri="{C3380CC4-5D6E-409C-BE32-E72D297353CC}">
              <c16:uniqueId val="{00000002-A356-4804-8036-36F8412DD115}"/>
            </c:ext>
          </c:extLst>
        </c:ser>
        <c:dLbls>
          <c:showLegendKey val="0"/>
          <c:showVal val="0"/>
          <c:showCatName val="0"/>
          <c:showSerName val="0"/>
          <c:showPercent val="0"/>
          <c:showBubbleSize val="0"/>
        </c:dLbls>
        <c:gapWidth val="100"/>
        <c:axId val="125132088"/>
        <c:axId val="1"/>
      </c:barChart>
      <c:catAx>
        <c:axId val="1251320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0.5"/>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25132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6A66-4FD0-BB89-21BF61C08C36}"/>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Parasitic Infection</c:v>
                </c:pt>
              </c:strCache>
            </c:strRef>
          </c:cat>
          <c:val>
            <c:numRef>
              <c:f>Sheet1!$B$2:$B$7</c:f>
              <c:numCache>
                <c:formatCode>0%</c:formatCode>
                <c:ptCount val="6"/>
                <c:pt idx="0">
                  <c:v>0.08</c:v>
                </c:pt>
                <c:pt idx="1">
                  <c:v>0.06</c:v>
                </c:pt>
                <c:pt idx="2">
                  <c:v>0.28999999999999998</c:v>
                </c:pt>
                <c:pt idx="3">
                  <c:v>0.33</c:v>
                </c:pt>
                <c:pt idx="4">
                  <c:v>0.08</c:v>
                </c:pt>
                <c:pt idx="5">
                  <c:v>0.21</c:v>
                </c:pt>
              </c:numCache>
            </c:numRef>
          </c:val>
          <c:extLst>
            <c:ext xmlns:c16="http://schemas.microsoft.com/office/drawing/2014/chart" uri="{C3380CC4-5D6E-409C-BE32-E72D297353CC}">
              <c16:uniqueId val="{00000002-6A66-4FD0-BB89-21BF61C08C36}"/>
            </c:ext>
          </c:extLst>
        </c:ser>
        <c:dLbls>
          <c:showLegendKey val="0"/>
          <c:showVal val="0"/>
          <c:showCatName val="0"/>
          <c:showSerName val="0"/>
          <c:showPercent val="0"/>
          <c:showBubbleSize val="0"/>
        </c:dLbls>
        <c:gapWidth val="100"/>
        <c:axId val="118799032"/>
        <c:axId val="1"/>
      </c:barChart>
      <c:catAx>
        <c:axId val="1187990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18799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1069-4043-A69C-94A7E099B732}"/>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Hep B Infection</c:v>
                </c:pt>
              </c:strCache>
            </c:strRef>
          </c:cat>
          <c:val>
            <c:numRef>
              <c:f>Sheet1!$B$2:$B$7</c:f>
              <c:numCache>
                <c:formatCode>0%</c:formatCode>
                <c:ptCount val="6"/>
                <c:pt idx="0">
                  <c:v>0</c:v>
                </c:pt>
                <c:pt idx="1">
                  <c:v>0</c:v>
                </c:pt>
                <c:pt idx="2">
                  <c:v>0</c:v>
                </c:pt>
                <c:pt idx="3">
                  <c:v>0.06</c:v>
                </c:pt>
                <c:pt idx="4">
                  <c:v>0.05</c:v>
                </c:pt>
                <c:pt idx="5">
                  <c:v>0.05</c:v>
                </c:pt>
              </c:numCache>
            </c:numRef>
          </c:val>
          <c:extLst>
            <c:ext xmlns:c16="http://schemas.microsoft.com/office/drawing/2014/chart" uri="{C3380CC4-5D6E-409C-BE32-E72D297353CC}">
              <c16:uniqueId val="{00000002-1069-4043-A69C-94A7E099B732}"/>
            </c:ext>
          </c:extLst>
        </c:ser>
        <c:dLbls>
          <c:showLegendKey val="0"/>
          <c:showVal val="0"/>
          <c:showCatName val="0"/>
          <c:showSerName val="0"/>
          <c:showPercent val="0"/>
          <c:showBubbleSize val="0"/>
        </c:dLbls>
        <c:gapWidth val="100"/>
        <c:axId val="130018888"/>
        <c:axId val="1"/>
      </c:barChart>
      <c:catAx>
        <c:axId val="1300188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0.1"/>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30018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5492606107163"/>
          <c:y val="7.4940529628272842E-2"/>
          <c:w val="0.81515923566878967"/>
          <c:h val="0.68879963200476224"/>
        </c:manualLayout>
      </c:layout>
      <c:barChart>
        <c:barDir val="col"/>
        <c:grouping val="clustered"/>
        <c:varyColors val="0"/>
        <c:ser>
          <c:idx val="0"/>
          <c:order val="0"/>
          <c:tx>
            <c:strRef>
              <c:f>Sheet1!$A$2</c:f>
              <c:strCache>
                <c:ptCount val="1"/>
                <c:pt idx="0">
                  <c:v>Overseas</c:v>
                </c:pt>
              </c:strCache>
            </c:strRef>
          </c:tx>
          <c:spPr>
            <a:solidFill>
              <a:srgbClr val="78BE21"/>
            </a:solidFill>
            <a:ln w="13615">
              <a:solidFill>
                <a:schemeClr val="tx1"/>
              </a:solidFill>
              <a:prstDash val="solid"/>
            </a:ln>
          </c:spPr>
          <c:invertIfNegative val="0"/>
          <c:cat>
            <c:numRef>
              <c:f>Sheet1!$B$1:$T$1</c:f>
              <c:numCache>
                <c:formatCode>General</c:formatCode>
                <c:ptCount val="19"/>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numCache>
            </c:numRef>
          </c:cat>
          <c:val>
            <c:numRef>
              <c:f>Sheet1!$B$2:$T$2</c:f>
              <c:numCache>
                <c:formatCode>General</c:formatCode>
                <c:ptCount val="19"/>
                <c:pt idx="0">
                  <c:v>24</c:v>
                </c:pt>
                <c:pt idx="1">
                  <c:v>7.4</c:v>
                </c:pt>
                <c:pt idx="2">
                  <c:v>49.7</c:v>
                </c:pt>
                <c:pt idx="3">
                  <c:v>39.200000000000003</c:v>
                </c:pt>
                <c:pt idx="4">
                  <c:v>33.5</c:v>
                </c:pt>
                <c:pt idx="5">
                  <c:v>62.4</c:v>
                </c:pt>
                <c:pt idx="6">
                  <c:v>74.2</c:v>
                </c:pt>
                <c:pt idx="7">
                  <c:v>81.2</c:v>
                </c:pt>
                <c:pt idx="8">
                  <c:v>85.6</c:v>
                </c:pt>
                <c:pt idx="9">
                  <c:v>83.5</c:v>
                </c:pt>
                <c:pt idx="10" formatCode="0.00">
                  <c:v>78</c:v>
                </c:pt>
                <c:pt idx="11">
                  <c:v>76</c:v>
                </c:pt>
                <c:pt idx="12">
                  <c:v>75.900000000000006</c:v>
                </c:pt>
                <c:pt idx="13">
                  <c:v>83.4</c:v>
                </c:pt>
                <c:pt idx="14">
                  <c:v>85.8</c:v>
                </c:pt>
                <c:pt idx="15">
                  <c:v>90.6</c:v>
                </c:pt>
                <c:pt idx="16">
                  <c:v>90.8</c:v>
                </c:pt>
                <c:pt idx="17">
                  <c:v>89.8</c:v>
                </c:pt>
                <c:pt idx="18">
                  <c:v>89</c:v>
                </c:pt>
              </c:numCache>
            </c:numRef>
          </c:val>
          <c:extLst>
            <c:ext xmlns:c16="http://schemas.microsoft.com/office/drawing/2014/chart" uri="{C3380CC4-5D6E-409C-BE32-E72D297353CC}">
              <c16:uniqueId val="{00000000-A204-46A7-89FD-D482492AC01C}"/>
            </c:ext>
          </c:extLst>
        </c:ser>
        <c:ser>
          <c:idx val="1"/>
          <c:order val="1"/>
          <c:tx>
            <c:strRef>
              <c:f>Sheet1!$A$3</c:f>
              <c:strCache>
                <c:ptCount val="1"/>
                <c:pt idx="0">
                  <c:v>Domestic</c:v>
                </c:pt>
              </c:strCache>
            </c:strRef>
          </c:tx>
          <c:spPr>
            <a:solidFill>
              <a:srgbClr val="003865"/>
            </a:solidFill>
            <a:ln w="13615">
              <a:solidFill>
                <a:schemeClr val="tx1"/>
              </a:solidFill>
              <a:prstDash val="solid"/>
            </a:ln>
          </c:spPr>
          <c:invertIfNegative val="0"/>
          <c:cat>
            <c:numRef>
              <c:f>Sheet1!$B$1:$T$1</c:f>
              <c:numCache>
                <c:formatCode>General</c:formatCode>
                <c:ptCount val="19"/>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numCache>
            </c:numRef>
          </c:cat>
          <c:val>
            <c:numRef>
              <c:f>Sheet1!$B$3:$T$3</c:f>
              <c:numCache>
                <c:formatCode>General</c:formatCode>
                <c:ptCount val="19"/>
                <c:pt idx="0">
                  <c:v>85.6</c:v>
                </c:pt>
                <c:pt idx="1">
                  <c:v>87.2</c:v>
                </c:pt>
                <c:pt idx="2">
                  <c:v>91.1</c:v>
                </c:pt>
                <c:pt idx="3">
                  <c:v>91.7</c:v>
                </c:pt>
                <c:pt idx="4">
                  <c:v>88.8</c:v>
                </c:pt>
                <c:pt idx="5">
                  <c:v>86.1</c:v>
                </c:pt>
                <c:pt idx="6">
                  <c:v>88.6</c:v>
                </c:pt>
                <c:pt idx="7">
                  <c:v>86.3</c:v>
                </c:pt>
                <c:pt idx="8">
                  <c:v>91.3</c:v>
                </c:pt>
                <c:pt idx="9">
                  <c:v>92.2</c:v>
                </c:pt>
                <c:pt idx="10" formatCode="0.00">
                  <c:v>96</c:v>
                </c:pt>
                <c:pt idx="11">
                  <c:v>97</c:v>
                </c:pt>
                <c:pt idx="12">
                  <c:v>95.8</c:v>
                </c:pt>
                <c:pt idx="13">
                  <c:v>92.8</c:v>
                </c:pt>
                <c:pt idx="14">
                  <c:v>90.6</c:v>
                </c:pt>
                <c:pt idx="15">
                  <c:v>92.2</c:v>
                </c:pt>
                <c:pt idx="16">
                  <c:v>87.3</c:v>
                </c:pt>
                <c:pt idx="17">
                  <c:v>81.8</c:v>
                </c:pt>
                <c:pt idx="18">
                  <c:v>85.4</c:v>
                </c:pt>
              </c:numCache>
            </c:numRef>
          </c:val>
          <c:extLst>
            <c:ext xmlns:c16="http://schemas.microsoft.com/office/drawing/2014/chart" uri="{C3380CC4-5D6E-409C-BE32-E72D297353CC}">
              <c16:uniqueId val="{00000001-A204-46A7-89FD-D482492AC01C}"/>
            </c:ext>
          </c:extLst>
        </c:ser>
        <c:dLbls>
          <c:showLegendKey val="0"/>
          <c:showVal val="0"/>
          <c:showCatName val="0"/>
          <c:showSerName val="0"/>
          <c:showPercent val="0"/>
          <c:showBubbleSize val="0"/>
        </c:dLbls>
        <c:gapWidth val="150"/>
        <c:axId val="119385968"/>
        <c:axId val="1"/>
      </c:barChart>
      <c:catAx>
        <c:axId val="119385968"/>
        <c:scaling>
          <c:orientation val="minMax"/>
        </c:scaling>
        <c:delete val="0"/>
        <c:axPos val="b"/>
        <c:title>
          <c:tx>
            <c:rich>
              <a:bodyPr/>
              <a:lstStyle/>
              <a:p>
                <a:pPr>
                  <a:defRPr sz="1800" b="1" i="0" u="none" strike="noStrike" baseline="0">
                    <a:solidFill>
                      <a:srgbClr val="000000"/>
                    </a:solidFill>
                    <a:latin typeface="Calibri"/>
                    <a:ea typeface="Calibri"/>
                    <a:cs typeface="Calibri"/>
                  </a:defRPr>
                </a:pPr>
                <a:r>
                  <a:rPr lang="en-US" sz="1800"/>
                  <a:t>Year</a:t>
                </a:r>
              </a:p>
            </c:rich>
          </c:tx>
          <c:layout>
            <c:manualLayout>
              <c:xMode val="edge"/>
              <c:yMode val="edge"/>
              <c:x val="0.53683234107931632"/>
              <c:y val="0.8892903805003215"/>
            </c:manualLayout>
          </c:layout>
          <c:overlay val="0"/>
          <c:spPr>
            <a:noFill/>
            <a:ln w="27228">
              <a:noFill/>
            </a:ln>
          </c:spPr>
        </c:title>
        <c:numFmt formatCode="General" sourceLinked="1"/>
        <c:majorTickMark val="out"/>
        <c:minorTickMark val="none"/>
        <c:tickLblPos val="nextTo"/>
        <c:spPr>
          <a:ln w="13615">
            <a:solidFill>
              <a:schemeClr val="tx1"/>
            </a:solidFill>
            <a:prstDash val="solid"/>
          </a:ln>
        </c:spPr>
        <c:txPr>
          <a:bodyPr rot="-5400000" vert="horz"/>
          <a:lstStyle/>
          <a:p>
            <a:pPr>
              <a:defRPr sz="1399" b="1" i="0" u="none" strike="noStrike" baseline="0">
                <a:solidFill>
                  <a:schemeClr val="tx2"/>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100"/>
        </c:scaling>
        <c:delete val="0"/>
        <c:axPos val="l"/>
        <c:majorGridlines>
          <c:spPr>
            <a:ln w="13615">
              <a:solidFill>
                <a:srgbClr val="FFFFFF"/>
              </a:solidFill>
              <a:prstDash val="solid"/>
            </a:ln>
          </c:spPr>
        </c:majorGridlines>
        <c:title>
          <c:tx>
            <c:rich>
              <a:bodyPr/>
              <a:lstStyle/>
              <a:p>
                <a:pPr>
                  <a:defRPr sz="1800" b="1" i="0" u="none" strike="noStrike" baseline="0">
                    <a:solidFill>
                      <a:srgbClr val="000000"/>
                    </a:solidFill>
                    <a:latin typeface="Calibri"/>
                    <a:ea typeface="Calibri"/>
                    <a:cs typeface="Calibri"/>
                  </a:defRPr>
                </a:pPr>
                <a:r>
                  <a:rPr lang="en-US" sz="1800" dirty="0"/>
                  <a:t>% with Evidence of Immunizations</a:t>
                </a:r>
              </a:p>
            </c:rich>
          </c:tx>
          <c:layout>
            <c:manualLayout>
              <c:xMode val="edge"/>
              <c:yMode val="edge"/>
              <c:x val="5.3890724025350487E-2"/>
              <c:y val="0.10518669687483787"/>
            </c:manualLayout>
          </c:layout>
          <c:overlay val="0"/>
          <c:spPr>
            <a:noFill/>
            <a:ln w="27228">
              <a:noFill/>
            </a:ln>
          </c:spPr>
        </c:title>
        <c:numFmt formatCode="General" sourceLinked="1"/>
        <c:majorTickMark val="out"/>
        <c:minorTickMark val="none"/>
        <c:tickLblPos val="nextTo"/>
        <c:spPr>
          <a:ln w="13615">
            <a:solidFill>
              <a:schemeClr val="tx1"/>
            </a:solidFill>
            <a:prstDash val="solid"/>
          </a:ln>
        </c:spPr>
        <c:txPr>
          <a:bodyPr rot="0" vert="horz"/>
          <a:lstStyle/>
          <a:p>
            <a:pPr>
              <a:defRPr sz="1400" b="1" i="0" u="none" strike="noStrike" baseline="0">
                <a:solidFill>
                  <a:schemeClr val="tx2"/>
                </a:solidFill>
                <a:latin typeface="+mn-lt"/>
                <a:ea typeface="Times New Roman"/>
                <a:cs typeface="Times New Roman"/>
              </a:defRPr>
            </a:pPr>
            <a:endParaRPr lang="en-US"/>
          </a:p>
        </c:txPr>
        <c:crossAx val="119385968"/>
        <c:crosses val="autoZero"/>
        <c:crossBetween val="between"/>
      </c:valAx>
      <c:spPr>
        <a:noFill/>
        <a:ln w="12690">
          <a:solidFill>
            <a:srgbClr val="FFFFFF"/>
          </a:solidFill>
          <a:prstDash val="solid"/>
        </a:ln>
      </c:spPr>
    </c:plotArea>
    <c:legend>
      <c:legendPos val="b"/>
      <c:legendEntry>
        <c:idx val="0"/>
        <c:txPr>
          <a:bodyPr/>
          <a:lstStyle/>
          <a:p>
            <a:pPr>
              <a:defRPr sz="1576" b="1" i="0" u="none" strike="noStrike" baseline="0">
                <a:solidFill>
                  <a:schemeClr val="tx2"/>
                </a:solidFill>
                <a:latin typeface="+mn-lt"/>
                <a:ea typeface="Times New Roman"/>
                <a:cs typeface="Times New Roman"/>
              </a:defRPr>
            </a:pPr>
            <a:endParaRPr lang="en-US"/>
          </a:p>
        </c:txPr>
      </c:legendEntry>
      <c:legendEntry>
        <c:idx val="1"/>
        <c:txPr>
          <a:bodyPr/>
          <a:lstStyle/>
          <a:p>
            <a:pPr>
              <a:defRPr sz="1576" b="1" i="0" u="none" strike="noStrike" baseline="0">
                <a:solidFill>
                  <a:schemeClr val="tx2"/>
                </a:solidFill>
                <a:latin typeface="+mn-lt"/>
                <a:ea typeface="Times New Roman"/>
                <a:cs typeface="Times New Roman"/>
              </a:defRPr>
            </a:pPr>
            <a:endParaRPr lang="en-US"/>
          </a:p>
        </c:txPr>
      </c:legendEntry>
      <c:layout>
        <c:manualLayout>
          <c:xMode val="edge"/>
          <c:yMode val="edge"/>
          <c:x val="0.14687430382177838"/>
          <c:y val="0.89506388053412489"/>
          <c:w val="0.22820251584405607"/>
          <c:h val="6.2505011548179251E-2"/>
        </c:manualLayout>
      </c:layout>
      <c:overlay val="0"/>
      <c:spPr>
        <a:noFill/>
        <a:ln w="27228">
          <a:noFill/>
        </a:ln>
      </c:spPr>
      <c:txPr>
        <a:bodyPr/>
        <a:lstStyle/>
        <a:p>
          <a:pPr>
            <a:defRPr sz="1576" b="1" i="0" u="none" strike="noStrike" baseline="0">
              <a:solidFill>
                <a:schemeClr val="tx2"/>
              </a:solidFill>
              <a:latin typeface="+mn-lt"/>
              <a:ea typeface="Times New Roman"/>
              <a:cs typeface="Times New Roman"/>
            </a:defRPr>
          </a:pPr>
          <a:endParaRPr lang="en-US"/>
        </a:p>
      </c:txPr>
    </c:legend>
    <c:plotVisOnly val="1"/>
    <c:dispBlanksAs val="gap"/>
    <c:showDLblsOverMax val="0"/>
  </c:chart>
  <c:spPr>
    <a:noFill/>
    <a:ln>
      <a:noFill/>
    </a:ln>
  </c:spPr>
  <c:txPr>
    <a:bodyPr/>
    <a:lstStyle/>
    <a:p>
      <a:pPr>
        <a:defRPr sz="209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2016</c:v>
                </c:pt>
              </c:strCache>
            </c:strRef>
          </c:tx>
          <c:spPr>
            <a:ln w="31750" cap="rnd">
              <a:solidFill>
                <a:schemeClr val="accent2"/>
              </a:solidFill>
              <a:round/>
            </a:ln>
            <a:effectLst/>
          </c:spPr>
          <c:marker>
            <c:symbol val="diamond"/>
            <c:size val="7"/>
            <c:spPr>
              <a:solidFill>
                <a:schemeClr val="accent2"/>
              </a:solidFill>
              <a:ln w="12700">
                <a:solidFill>
                  <a:schemeClr val="accent2"/>
                </a:solidFill>
                <a:round/>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General</c:formatCode>
                <c:ptCount val="12"/>
                <c:pt idx="0">
                  <c:v>98</c:v>
                </c:pt>
                <c:pt idx="1">
                  <c:v>176</c:v>
                </c:pt>
                <c:pt idx="2">
                  <c:v>329</c:v>
                </c:pt>
                <c:pt idx="3">
                  <c:v>253</c:v>
                </c:pt>
                <c:pt idx="4">
                  <c:v>242</c:v>
                </c:pt>
                <c:pt idx="5">
                  <c:v>236</c:v>
                </c:pt>
                <c:pt idx="6">
                  <c:v>223</c:v>
                </c:pt>
                <c:pt idx="7">
                  <c:v>415</c:v>
                </c:pt>
                <c:pt idx="8">
                  <c:v>312</c:v>
                </c:pt>
                <c:pt idx="9">
                  <c:v>327</c:v>
                </c:pt>
                <c:pt idx="10">
                  <c:v>293</c:v>
                </c:pt>
                <c:pt idx="11">
                  <c:v>282</c:v>
                </c:pt>
              </c:numCache>
            </c:numRef>
          </c:val>
          <c:smooth val="0"/>
          <c:extLst>
            <c:ext xmlns:c16="http://schemas.microsoft.com/office/drawing/2014/chart" uri="{C3380CC4-5D6E-409C-BE32-E72D297353CC}">
              <c16:uniqueId val="{00000000-BAF7-4AB0-B4A6-79239E856183}"/>
            </c:ext>
          </c:extLst>
        </c:ser>
        <c:ser>
          <c:idx val="1"/>
          <c:order val="1"/>
          <c:tx>
            <c:strRef>
              <c:f>Sheet1!$C$1</c:f>
              <c:strCache>
                <c:ptCount val="1"/>
                <c:pt idx="0">
                  <c:v>2017</c:v>
                </c:pt>
              </c:strCache>
            </c:strRef>
          </c:tx>
          <c:spPr>
            <a:ln w="31750" cap="rnd">
              <a:solidFill>
                <a:schemeClr val="tx1">
                  <a:lumMod val="75000"/>
                  <a:lumOff val="25000"/>
                </a:schemeClr>
              </a:solidFill>
              <a:round/>
            </a:ln>
            <a:effectLst/>
          </c:spPr>
          <c:marker>
            <c:symbol val="square"/>
            <c:size val="7"/>
            <c:spPr>
              <a:solidFill>
                <a:schemeClr val="tx1">
                  <a:lumMod val="75000"/>
                  <a:lumOff val="25000"/>
                </a:schemeClr>
              </a:solidFill>
              <a:ln w="12700">
                <a:solidFill>
                  <a:schemeClr val="tx1">
                    <a:lumMod val="75000"/>
                    <a:lumOff val="25000"/>
                  </a:schemeClr>
                </a:solidFill>
                <a:round/>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Sheet1!$C$2:$C$13</c:f>
              <c:numCache>
                <c:formatCode>General</c:formatCode>
                <c:ptCount val="12"/>
                <c:pt idx="0">
                  <c:v>214</c:v>
                </c:pt>
                <c:pt idx="1">
                  <c:v>159</c:v>
                </c:pt>
                <c:pt idx="2">
                  <c:v>100</c:v>
                </c:pt>
                <c:pt idx="3">
                  <c:v>89</c:v>
                </c:pt>
                <c:pt idx="4">
                  <c:v>98</c:v>
                </c:pt>
                <c:pt idx="5">
                  <c:v>79</c:v>
                </c:pt>
                <c:pt idx="6">
                  <c:v>43</c:v>
                </c:pt>
                <c:pt idx="7">
                  <c:v>38</c:v>
                </c:pt>
                <c:pt idx="8">
                  <c:v>101</c:v>
                </c:pt>
                <c:pt idx="9">
                  <c:v>55</c:v>
                </c:pt>
                <c:pt idx="10">
                  <c:v>66</c:v>
                </c:pt>
                <c:pt idx="11">
                  <c:v>61</c:v>
                </c:pt>
              </c:numCache>
            </c:numRef>
          </c:val>
          <c:smooth val="0"/>
          <c:extLst>
            <c:ext xmlns:c16="http://schemas.microsoft.com/office/drawing/2014/chart" uri="{C3380CC4-5D6E-409C-BE32-E72D297353CC}">
              <c16:uniqueId val="{00000001-BAF7-4AB0-B4A6-79239E856183}"/>
            </c:ext>
          </c:extLst>
        </c:ser>
        <c:ser>
          <c:idx val="2"/>
          <c:order val="2"/>
          <c:tx>
            <c:strRef>
              <c:f>Sheet1!$D$1</c:f>
              <c:strCache>
                <c:ptCount val="1"/>
                <c:pt idx="0">
                  <c:v>2018</c:v>
                </c:pt>
              </c:strCache>
            </c:strRef>
          </c:tx>
          <c:spPr>
            <a:ln w="31750" cap="rnd">
              <a:solidFill>
                <a:schemeClr val="accent6"/>
              </a:solidFill>
              <a:round/>
            </a:ln>
            <a:effectLst/>
          </c:spPr>
          <c:marker>
            <c:symbol val="triangle"/>
            <c:size val="7"/>
            <c:spPr>
              <a:solidFill>
                <a:schemeClr val="accent6"/>
              </a:solidFill>
              <a:ln w="12700">
                <a:solidFill>
                  <a:schemeClr val="accent6"/>
                </a:solidFill>
                <a:round/>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General</c:formatCode>
                <c:ptCount val="12"/>
                <c:pt idx="0">
                  <c:v>53</c:v>
                </c:pt>
                <c:pt idx="1">
                  <c:v>88</c:v>
                </c:pt>
                <c:pt idx="2">
                  <c:v>156</c:v>
                </c:pt>
                <c:pt idx="3">
                  <c:v>93</c:v>
                </c:pt>
                <c:pt idx="4">
                  <c:v>74</c:v>
                </c:pt>
                <c:pt idx="5">
                  <c:v>75</c:v>
                </c:pt>
                <c:pt idx="6">
                  <c:v>51</c:v>
                </c:pt>
                <c:pt idx="7">
                  <c:v>50</c:v>
                </c:pt>
                <c:pt idx="8">
                  <c:v>69</c:v>
                </c:pt>
                <c:pt idx="9">
                  <c:v>38</c:v>
                </c:pt>
                <c:pt idx="10">
                  <c:v>40</c:v>
                </c:pt>
                <c:pt idx="11">
                  <c:v>31</c:v>
                </c:pt>
              </c:numCache>
            </c:numRef>
          </c:val>
          <c:smooth val="0"/>
          <c:extLst>
            <c:ext xmlns:c16="http://schemas.microsoft.com/office/drawing/2014/chart" uri="{C3380CC4-5D6E-409C-BE32-E72D297353CC}">
              <c16:uniqueId val="{00000002-BAF7-4AB0-B4A6-79239E856183}"/>
            </c:ext>
          </c:extLst>
        </c:ser>
        <c:ser>
          <c:idx val="3"/>
          <c:order val="3"/>
          <c:tx>
            <c:strRef>
              <c:f>Sheet1!$E$1</c:f>
              <c:strCache>
                <c:ptCount val="1"/>
                <c:pt idx="0">
                  <c:v>2019</c:v>
                </c:pt>
              </c:strCache>
            </c:strRef>
          </c:tx>
          <c:spPr>
            <a:ln w="31750" cap="rnd">
              <a:solidFill>
                <a:schemeClr val="accent4"/>
              </a:solidFill>
              <a:round/>
            </a:ln>
            <a:effectLst/>
          </c:spPr>
          <c:marker>
            <c:symbol val="x"/>
            <c:size val="6"/>
            <c:spPr>
              <a:noFill/>
              <a:ln w="12700">
                <a:solidFill>
                  <a:schemeClr val="accent5"/>
                </a:solidFill>
                <a:round/>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Sheet1!$E$2:$E$13</c:f>
              <c:numCache>
                <c:formatCode>General</c:formatCode>
                <c:ptCount val="12"/>
                <c:pt idx="0">
                  <c:v>49</c:v>
                </c:pt>
                <c:pt idx="1">
                  <c:v>83</c:v>
                </c:pt>
                <c:pt idx="2">
                  <c:v>81</c:v>
                </c:pt>
                <c:pt idx="3">
                  <c:v>135</c:v>
                </c:pt>
                <c:pt idx="4">
                  <c:v>146</c:v>
                </c:pt>
                <c:pt idx="5">
                  <c:v>146</c:v>
                </c:pt>
                <c:pt idx="6">
                  <c:v>112</c:v>
                </c:pt>
                <c:pt idx="7">
                  <c:v>101</c:v>
                </c:pt>
                <c:pt idx="8">
                  <c:v>82</c:v>
                </c:pt>
                <c:pt idx="9">
                  <c:v>13</c:v>
                </c:pt>
                <c:pt idx="10">
                  <c:v>76</c:v>
                </c:pt>
                <c:pt idx="11">
                  <c:v>80</c:v>
                </c:pt>
              </c:numCache>
            </c:numRef>
          </c:val>
          <c:smooth val="0"/>
          <c:extLst>
            <c:ext xmlns:c16="http://schemas.microsoft.com/office/drawing/2014/chart" uri="{C3380CC4-5D6E-409C-BE32-E72D297353CC}">
              <c16:uniqueId val="{00000003-BAF7-4AB0-B4A6-79239E856183}"/>
            </c:ext>
          </c:extLst>
        </c:ser>
        <c:ser>
          <c:idx val="4"/>
          <c:order val="4"/>
          <c:tx>
            <c:strRef>
              <c:f>Sheet1!$F$1</c:f>
              <c:strCache>
                <c:ptCount val="1"/>
                <c:pt idx="0">
                  <c:v>2020</c:v>
                </c:pt>
              </c:strCache>
            </c:strRef>
          </c:tx>
          <c:spPr>
            <a:ln w="31750" cap="rnd">
              <a:solidFill>
                <a:schemeClr val="accent6">
                  <a:lumMod val="60000"/>
                  <a:lumOff val="40000"/>
                </a:schemeClr>
              </a:solidFill>
              <a:round/>
            </a:ln>
            <a:effectLst/>
          </c:spPr>
          <c:marker>
            <c:symbol val="circle"/>
            <c:size val="6"/>
            <c:spPr>
              <a:solidFill>
                <a:schemeClr val="accent5">
                  <a:shade val="80000"/>
                  <a:satMod val="150000"/>
                </a:schemeClr>
              </a:solidFill>
              <a:ln w="12700">
                <a:solidFill>
                  <a:schemeClr val="accent6">
                    <a:lumMod val="60000"/>
                    <a:lumOff val="40000"/>
                  </a:schemeClr>
                </a:solidFill>
                <a:round/>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Sheet1!$F$2:$F$13</c:f>
              <c:numCache>
                <c:formatCode>General</c:formatCode>
                <c:ptCount val="12"/>
                <c:pt idx="0">
                  <c:v>111</c:v>
                </c:pt>
                <c:pt idx="1">
                  <c:v>31</c:v>
                </c:pt>
                <c:pt idx="2">
                  <c:v>32</c:v>
                </c:pt>
                <c:pt idx="3">
                  <c:v>4</c:v>
                </c:pt>
                <c:pt idx="4">
                  <c:v>7</c:v>
                </c:pt>
                <c:pt idx="5">
                  <c:v>19</c:v>
                </c:pt>
                <c:pt idx="6">
                  <c:v>12</c:v>
                </c:pt>
                <c:pt idx="7">
                  <c:v>60</c:v>
                </c:pt>
                <c:pt idx="8">
                  <c:v>98</c:v>
                </c:pt>
                <c:pt idx="9">
                  <c:v>0</c:v>
                </c:pt>
                <c:pt idx="10">
                  <c:v>9</c:v>
                </c:pt>
                <c:pt idx="11">
                  <c:v>17</c:v>
                </c:pt>
              </c:numCache>
            </c:numRef>
          </c:val>
          <c:smooth val="0"/>
          <c:extLst>
            <c:ext xmlns:c16="http://schemas.microsoft.com/office/drawing/2014/chart" uri="{C3380CC4-5D6E-409C-BE32-E72D297353CC}">
              <c16:uniqueId val="{00000004-BAF7-4AB0-B4A6-79239E856183}"/>
            </c:ext>
          </c:extLst>
        </c:ser>
        <c:dLbls>
          <c:showLegendKey val="0"/>
          <c:showVal val="0"/>
          <c:showCatName val="0"/>
          <c:showSerName val="0"/>
          <c:showPercent val="0"/>
          <c:showBubbleSize val="0"/>
        </c:dLbls>
        <c:marker val="1"/>
        <c:smooth val="0"/>
        <c:axId val="119084192"/>
        <c:axId val="1"/>
      </c:lineChart>
      <c:catAx>
        <c:axId val="119084192"/>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accent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accent1"/>
                </a:solidFill>
                <a:latin typeface="+mn-lt"/>
                <a:ea typeface="+mn-ea"/>
                <a:cs typeface="+mn-cs"/>
              </a:defRPr>
            </a:pPr>
            <a:endParaRPr lang="en-US"/>
          </a:p>
        </c:txPr>
        <c:crossAx val="119084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416086637031749"/>
          <c:y val="0.14418047837650652"/>
          <c:w val="0.51365573154617628"/>
          <c:h val="0.66620993174033127"/>
        </c:manualLayout>
      </c:layout>
      <c:pieChart>
        <c:varyColors val="1"/>
        <c:ser>
          <c:idx val="0"/>
          <c:order val="0"/>
          <c:tx>
            <c:strRef>
              <c:f>Sheet1!$B$1</c:f>
              <c:strCache>
                <c:ptCount val="1"/>
                <c:pt idx="0">
                  <c:v>Sales</c:v>
                </c:pt>
              </c:strCache>
            </c:strRef>
          </c:tx>
          <c:dPt>
            <c:idx val="0"/>
            <c:bubble3D val="0"/>
            <c:spPr>
              <a:solidFill>
                <a:srgbClr val="9E7F9F"/>
              </a:solidFill>
              <a:ln w="19050">
                <a:solidFill>
                  <a:schemeClr val="lt1"/>
                </a:solidFill>
              </a:ln>
              <a:effectLst/>
            </c:spPr>
            <c:extLst>
              <c:ext xmlns:c16="http://schemas.microsoft.com/office/drawing/2014/chart" uri="{C3380CC4-5D6E-409C-BE32-E72D297353CC}">
                <c16:uniqueId val="{00000001-3E63-4C3A-9D13-3AC92BB17E0C}"/>
              </c:ext>
            </c:extLst>
          </c:dPt>
          <c:dPt>
            <c:idx val="1"/>
            <c:bubble3D val="0"/>
            <c:spPr>
              <a:solidFill>
                <a:srgbClr val="8D3F2B"/>
              </a:solidFill>
              <a:ln w="19050">
                <a:solidFill>
                  <a:schemeClr val="lt1"/>
                </a:solidFill>
              </a:ln>
              <a:effectLst/>
            </c:spPr>
            <c:extLst>
              <c:ext xmlns:c16="http://schemas.microsoft.com/office/drawing/2014/chart" uri="{C3380CC4-5D6E-409C-BE32-E72D297353CC}">
                <c16:uniqueId val="{00000003-3E63-4C3A-9D13-3AC92BB17E0C}"/>
              </c:ext>
            </c:extLst>
          </c:dPt>
          <c:dPt>
            <c:idx val="2"/>
            <c:bubble3D val="0"/>
            <c:spPr>
              <a:solidFill>
                <a:srgbClr val="FFC845"/>
              </a:solidFill>
              <a:ln w="19050">
                <a:solidFill>
                  <a:schemeClr val="lt1"/>
                </a:solidFill>
              </a:ln>
              <a:effectLst/>
            </c:spPr>
            <c:extLst>
              <c:ext xmlns:c16="http://schemas.microsoft.com/office/drawing/2014/chart" uri="{C3380CC4-5D6E-409C-BE32-E72D297353CC}">
                <c16:uniqueId val="{00000005-3E63-4C3A-9D13-3AC92BB17E0C}"/>
              </c:ext>
            </c:extLst>
          </c:dPt>
          <c:dPt>
            <c:idx val="3"/>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07-3E63-4C3A-9D13-3AC92BB17E0C}"/>
              </c:ext>
            </c:extLst>
          </c:dPt>
          <c:dPt>
            <c:idx val="4"/>
            <c:bubble3D val="0"/>
            <c:spPr>
              <a:solidFill>
                <a:srgbClr val="C9E5A6"/>
              </a:solidFill>
              <a:ln w="19050">
                <a:solidFill>
                  <a:schemeClr val="lt1"/>
                </a:solidFill>
              </a:ln>
              <a:effectLst/>
            </c:spPr>
            <c:extLst>
              <c:ext xmlns:c16="http://schemas.microsoft.com/office/drawing/2014/chart" uri="{C3380CC4-5D6E-409C-BE32-E72D297353CC}">
                <c16:uniqueId val="{00000009-3E63-4C3A-9D13-3AC92BB17E0C}"/>
              </c:ext>
            </c:extLst>
          </c:dPt>
          <c:dPt>
            <c:idx val="5"/>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B-3E63-4C3A-9D13-3AC92BB17E0C}"/>
              </c:ext>
            </c:extLst>
          </c:dPt>
          <c:dLbls>
            <c:dLbl>
              <c:idx val="0"/>
              <c:layout>
                <c:manualLayout>
                  <c:x val="2.1489832160070249E-2"/>
                  <c:y val="-3.3093663167936521E-2"/>
                </c:manualLayout>
              </c:layout>
              <c:tx>
                <c:rich>
                  <a:bodyPr/>
                  <a:lstStyle/>
                  <a:p>
                    <a:fld id="{68DA2DBA-28FE-434E-8B3B-2ADAD45457B2}" type="CATEGORYNAME">
                      <a:rPr lang="en-US"/>
                      <a:pPr/>
                      <a:t>[CATEGORY NAME]</a:t>
                    </a:fld>
                    <a:r>
                      <a:rPr lang="en-US" baseline="0" dirty="0"/>
                      <a:t>, </a:t>
                    </a:r>
                  </a:p>
                  <a:p>
                    <a:fld id="{73AED2FE-E982-4815-B0D3-D78ADAEE18F7}" type="VALUE">
                      <a:rPr lang="en-US" baseline="0" smtClean="0"/>
                      <a:pPr/>
                      <a:t>[VALUE]</a:t>
                    </a:fld>
                    <a:r>
                      <a:rPr lang="en-US" baseline="0" dirty="0"/>
                      <a:t> (</a:t>
                    </a:r>
                    <a:fld id="{5B2974EB-C4C7-47F9-8AFD-5759DFD74B06}"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E63-4C3A-9D13-3AC92BB17E0C}"/>
                </c:ext>
              </c:extLst>
            </c:dLbl>
            <c:dLbl>
              <c:idx val="1"/>
              <c:layout>
                <c:manualLayout>
                  <c:x val="3.0113451336510867E-2"/>
                  <c:y val="-8.3832881525689826E-3"/>
                </c:manualLayout>
              </c:layout>
              <c:tx>
                <c:rich>
                  <a:bodyPr/>
                  <a:lstStyle/>
                  <a:p>
                    <a:fld id="{A74B4BE9-C14D-4644-B6EC-A8FF4CABDDB4}" type="CATEGORYNAME">
                      <a:rPr lang="en-US"/>
                      <a:pPr/>
                      <a:t>[CATEGORY NAME]</a:t>
                    </a:fld>
                    <a:r>
                      <a:rPr lang="en-US" baseline="0" dirty="0"/>
                      <a:t>,</a:t>
                    </a:r>
                  </a:p>
                  <a:p>
                    <a:r>
                      <a:rPr lang="en-US" baseline="0" dirty="0"/>
                      <a:t> </a:t>
                    </a:r>
                    <a:fld id="{0460D903-1474-4A1A-81B8-74184EAE089C}" type="VALUE">
                      <a:rPr lang="en-US" baseline="0" smtClean="0"/>
                      <a:pPr/>
                      <a:t>[VALUE]</a:t>
                    </a:fld>
                    <a:r>
                      <a:rPr lang="en-US" baseline="0" dirty="0"/>
                      <a:t> (</a:t>
                    </a:r>
                    <a:fld id="{28028D24-2EB5-4320-B529-3E30B87621BF}"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63-4C3A-9D13-3AC92BB17E0C}"/>
                </c:ext>
              </c:extLst>
            </c:dLbl>
            <c:dLbl>
              <c:idx val="2"/>
              <c:layout>
                <c:manualLayout>
                  <c:x val="-1.2452864122611415E-2"/>
                  <c:y val="-1.9143568834538341E-2"/>
                </c:manualLayout>
              </c:layout>
              <c:tx>
                <c:rich>
                  <a:bodyPr/>
                  <a:lstStyle/>
                  <a:p>
                    <a:fld id="{BDE7D79B-10AF-45C1-AB8F-3BCE26434267}" type="CATEGORYNAME">
                      <a:rPr lang="en-US"/>
                      <a:pPr/>
                      <a:t>[CATEGORY NAME]</a:t>
                    </a:fld>
                    <a:r>
                      <a:rPr lang="en-US" baseline="0" dirty="0"/>
                      <a:t>, </a:t>
                    </a:r>
                  </a:p>
                  <a:p>
                    <a:fld id="{0B99F5CF-EF36-42A6-8C24-BADA9E601DD3}" type="VALUE">
                      <a:rPr lang="en-US" baseline="0" smtClean="0"/>
                      <a:pPr/>
                      <a:t>[VALUE]</a:t>
                    </a:fld>
                    <a:r>
                      <a:rPr lang="en-US" baseline="0" dirty="0"/>
                      <a:t> (</a:t>
                    </a:r>
                    <a:fld id="{CB43D638-9709-4E13-942D-CE913E19FB18}"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E63-4C3A-9D13-3AC92BB17E0C}"/>
                </c:ext>
              </c:extLst>
            </c:dLbl>
            <c:dLbl>
              <c:idx val="3"/>
              <c:layout>
                <c:manualLayout>
                  <c:x val="-2.2495823772729861E-2"/>
                  <c:y val="-8.9293150274022924E-3"/>
                </c:manualLayout>
              </c:layout>
              <c:tx>
                <c:rich>
                  <a:bodyPr/>
                  <a:lstStyle/>
                  <a:p>
                    <a:fld id="{9BC3FDE2-6A72-4870-97B6-0DB5361A509E}" type="CATEGORYNAME">
                      <a:rPr lang="en-US"/>
                      <a:pPr/>
                      <a:t>[CATEGORY NAME]</a:t>
                    </a:fld>
                    <a:r>
                      <a:rPr lang="en-US" baseline="0" dirty="0"/>
                      <a:t>,</a:t>
                    </a:r>
                  </a:p>
                  <a:p>
                    <a:r>
                      <a:rPr lang="en-US" baseline="0" dirty="0"/>
                      <a:t> </a:t>
                    </a:r>
                    <a:fld id="{2190973A-82F7-4F90-B935-440A9FB2A3AD}" type="VALUE">
                      <a:rPr lang="en-US" baseline="0" smtClean="0"/>
                      <a:pPr/>
                      <a:t>[VALUE]</a:t>
                    </a:fld>
                    <a:r>
                      <a:rPr lang="en-US" baseline="0" dirty="0"/>
                      <a:t> (</a:t>
                    </a:r>
                    <a:fld id="{2D0E178C-773D-4200-8BB6-BC093E717092}"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E63-4C3A-9D13-3AC92BB17E0C}"/>
                </c:ext>
              </c:extLst>
            </c:dLbl>
            <c:dLbl>
              <c:idx val="4"/>
              <c:layout>
                <c:manualLayout>
                  <c:x val="-2.7159688729127378E-2"/>
                  <c:y val="1.7368485758775459E-2"/>
                </c:manualLayout>
              </c:layout>
              <c:tx>
                <c:rich>
                  <a:bodyPr/>
                  <a:lstStyle/>
                  <a:p>
                    <a:fld id="{42B53949-A6F2-43FC-A3E6-92F56FC25388}" type="CATEGORYNAME">
                      <a:rPr lang="en-US"/>
                      <a:pPr/>
                      <a:t>[CATEGORY NAME]</a:t>
                    </a:fld>
                    <a:r>
                      <a:rPr lang="en-US" baseline="0" dirty="0"/>
                      <a:t>, </a:t>
                    </a:r>
                  </a:p>
                  <a:p>
                    <a:fld id="{E77CE4E0-0076-4B28-99A7-0097A8CABD68}" type="VALUE">
                      <a:rPr lang="en-US" baseline="0" smtClean="0"/>
                      <a:pPr/>
                      <a:t>[VALUE]</a:t>
                    </a:fld>
                    <a:r>
                      <a:rPr lang="en-US" baseline="0" dirty="0"/>
                      <a:t> (</a:t>
                    </a:r>
                    <a:fld id="{23EDAFA5-3E62-4AA3-A21C-CB80A1EE3E49}"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3E63-4C3A-9D13-3AC92BB17E0C}"/>
                </c:ext>
              </c:extLst>
            </c:dLbl>
            <c:dLbl>
              <c:idx val="5"/>
              <c:layout>
                <c:manualLayout>
                  <c:x val="3.7269501372571207E-2"/>
                  <c:y val="-8.7957736906982192E-2"/>
                </c:manualLayout>
              </c:layout>
              <c:tx>
                <c:rich>
                  <a:bodyPr/>
                  <a:lstStyle/>
                  <a:p>
                    <a:fld id="{0479F63A-A033-4C98-9364-8C3AFF10F29B}" type="CATEGORYNAME">
                      <a:rPr lang="en-US" smtClean="0"/>
                      <a:pPr/>
                      <a:t>[CATEGORY NAME]</a:t>
                    </a:fld>
                    <a:r>
                      <a:rPr lang="en-US" dirty="0"/>
                      <a:t>,</a:t>
                    </a:r>
                    <a:br>
                      <a:rPr lang="en-US" baseline="0" dirty="0"/>
                    </a:br>
                    <a:fld id="{E9C3F3D9-0A0F-4CDA-B23E-B02DC87AAD13}" type="VALUE">
                      <a:rPr lang="en-US" baseline="0" smtClean="0"/>
                      <a:pPr/>
                      <a:t>[VALUE]</a:t>
                    </a:fld>
                    <a:r>
                      <a:rPr lang="en-US" baseline="0" dirty="0"/>
                      <a:t> (</a:t>
                    </a:r>
                    <a:fld id="{2AB404C7-EE51-4AAC-8051-FDC52818248A}" type="PERCENTAGE">
                      <a:rPr lang="en-US" baseline="0" smtClean="0"/>
                      <a:pPr/>
                      <a:t>[PERCENTAGE]</a:t>
                    </a:fld>
                    <a:r>
                      <a:rPr lang="en-US" baseline="0" dirty="0"/>
                      <a:t>)</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3E63-4C3A-9D13-3AC92BB17E0C}"/>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accent5"/>
                  </a:solidFill>
                  <a:round/>
                </a:ln>
                <a:effectLst/>
              </c:spPr>
            </c:leaderLines>
            <c:extLst>
              <c:ext xmlns:c15="http://schemas.microsoft.com/office/drawing/2012/chart" uri="{CE6537A1-D6FC-4f65-9D91-7224C49458BB}"/>
            </c:extLst>
          </c:dLbls>
          <c:cat>
            <c:strRef>
              <c:f>Sheet1!$A$2:$A$7</c:f>
              <c:strCache>
                <c:ptCount val="6"/>
                <c:pt idx="0">
                  <c:v>Burma</c:v>
                </c:pt>
                <c:pt idx="1">
                  <c:v>Ethiopia</c:v>
                </c:pt>
                <c:pt idx="2">
                  <c:v>Somalia</c:v>
                </c:pt>
                <c:pt idx="3">
                  <c:v>Afghanistan</c:v>
                </c:pt>
                <c:pt idx="4">
                  <c:v>Ukraine</c:v>
                </c:pt>
                <c:pt idx="5">
                  <c:v>Other</c:v>
                </c:pt>
              </c:strCache>
            </c:strRef>
          </c:cat>
          <c:val>
            <c:numRef>
              <c:f>Sheet1!$B$2:$B$7</c:f>
              <c:numCache>
                <c:formatCode>General</c:formatCode>
                <c:ptCount val="6"/>
                <c:pt idx="0">
                  <c:v>160</c:v>
                </c:pt>
                <c:pt idx="1">
                  <c:v>43</c:v>
                </c:pt>
                <c:pt idx="2">
                  <c:v>37</c:v>
                </c:pt>
                <c:pt idx="3">
                  <c:v>34</c:v>
                </c:pt>
                <c:pt idx="4">
                  <c:v>29</c:v>
                </c:pt>
                <c:pt idx="5">
                  <c:v>97</c:v>
                </c:pt>
              </c:numCache>
            </c:numRef>
          </c:val>
          <c:extLst>
            <c:ext xmlns:c16="http://schemas.microsoft.com/office/drawing/2014/chart" uri="{C3380CC4-5D6E-409C-BE32-E72D297353CC}">
              <c16:uniqueId val="{0000000E-3E63-4C3A-9D13-3AC92BB17E0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127610208816701E-2"/>
          <c:y val="4.2296072507552872E-2"/>
          <c:w val="0.64965197215777259"/>
          <c:h val="0.82779456193353473"/>
        </c:manualLayout>
      </c:layout>
      <c:barChart>
        <c:barDir val="col"/>
        <c:grouping val="clustered"/>
        <c:varyColors val="0"/>
        <c:ser>
          <c:idx val="5"/>
          <c:order val="0"/>
          <c:tx>
            <c:strRef>
              <c:f>Sheet1!$A$2</c:f>
              <c:strCache>
                <c:ptCount val="1"/>
                <c:pt idx="0">
                  <c:v>Burma</c:v>
                </c:pt>
              </c:strCache>
            </c:strRef>
          </c:tx>
          <c:spPr>
            <a:solidFill>
              <a:srgbClr val="9E7F9F"/>
            </a:solidFill>
            <a:ln>
              <a:noFill/>
            </a:ln>
            <a:effectLst/>
          </c:spPr>
          <c:invertIfNegative val="0"/>
          <c:cat>
            <c:strRef>
              <c:f>Sheet1!$B$1:$B$1</c:f>
              <c:strCache>
                <c:ptCount val="1"/>
                <c:pt idx="0">
                  <c:v>Ramsey</c:v>
                </c:pt>
              </c:strCache>
            </c:strRef>
          </c:cat>
          <c:val>
            <c:numRef>
              <c:f>Sheet1!$B$2:$B$2</c:f>
              <c:numCache>
                <c:formatCode>General</c:formatCode>
                <c:ptCount val="1"/>
                <c:pt idx="0">
                  <c:v>139</c:v>
                </c:pt>
              </c:numCache>
            </c:numRef>
          </c:val>
          <c:extLst>
            <c:ext xmlns:c16="http://schemas.microsoft.com/office/drawing/2014/chart" uri="{C3380CC4-5D6E-409C-BE32-E72D297353CC}">
              <c16:uniqueId val="{00000000-5AEB-44CD-90BB-D73A74809A44}"/>
            </c:ext>
          </c:extLst>
        </c:ser>
        <c:ser>
          <c:idx val="6"/>
          <c:order val="1"/>
          <c:tx>
            <c:strRef>
              <c:f>Sheet1!$A$3</c:f>
              <c:strCache>
                <c:ptCount val="1"/>
                <c:pt idx="0">
                  <c:v>Afghanistan</c:v>
                </c:pt>
              </c:strCache>
            </c:strRef>
          </c:tx>
          <c:spPr>
            <a:solidFill>
              <a:schemeClr val="accent2">
                <a:lumMod val="50000"/>
              </a:schemeClr>
            </a:solidFill>
            <a:ln>
              <a:noFill/>
            </a:ln>
            <a:effectLst/>
          </c:spPr>
          <c:invertIfNegative val="0"/>
          <c:cat>
            <c:strRef>
              <c:f>Sheet1!$B$1:$B$1</c:f>
              <c:strCache>
                <c:ptCount val="1"/>
                <c:pt idx="0">
                  <c:v>Ramsey</c:v>
                </c:pt>
              </c:strCache>
            </c:strRef>
          </c:cat>
          <c:val>
            <c:numRef>
              <c:f>Sheet1!$B$3:$B$3</c:f>
              <c:numCache>
                <c:formatCode>General</c:formatCode>
                <c:ptCount val="1"/>
                <c:pt idx="0">
                  <c:v>16</c:v>
                </c:pt>
              </c:numCache>
            </c:numRef>
          </c:val>
          <c:extLst>
            <c:ext xmlns:c16="http://schemas.microsoft.com/office/drawing/2014/chart" uri="{C3380CC4-5D6E-409C-BE32-E72D297353CC}">
              <c16:uniqueId val="{00000001-5AEB-44CD-90BB-D73A74809A44}"/>
            </c:ext>
          </c:extLst>
        </c:ser>
        <c:ser>
          <c:idx val="3"/>
          <c:order val="2"/>
          <c:tx>
            <c:strRef>
              <c:f>Sheet1!$A$4</c:f>
              <c:strCache>
                <c:ptCount val="1"/>
                <c:pt idx="0">
                  <c:v>Ethiopia</c:v>
                </c:pt>
              </c:strCache>
            </c:strRef>
          </c:tx>
          <c:spPr>
            <a:solidFill>
              <a:srgbClr val="C00000"/>
            </a:solidFill>
            <a:ln>
              <a:noFill/>
            </a:ln>
            <a:effectLst/>
          </c:spPr>
          <c:invertIfNegative val="0"/>
          <c:dPt>
            <c:idx val="0"/>
            <c:invertIfNegative val="0"/>
            <c:bubble3D val="0"/>
            <c:spPr>
              <a:solidFill>
                <a:srgbClr val="C00000"/>
              </a:solidFill>
              <a:ln>
                <a:noFill/>
              </a:ln>
              <a:effectLst/>
              <a:sp3d/>
            </c:spPr>
            <c:extLst>
              <c:ext xmlns:c16="http://schemas.microsoft.com/office/drawing/2014/chart" uri="{C3380CC4-5D6E-409C-BE32-E72D297353CC}">
                <c16:uniqueId val="{00000003-5AEB-44CD-90BB-D73A74809A44}"/>
              </c:ext>
            </c:extLst>
          </c:dPt>
          <c:cat>
            <c:strRef>
              <c:f>Sheet1!$B$1:$B$1</c:f>
              <c:strCache>
                <c:ptCount val="1"/>
                <c:pt idx="0">
                  <c:v>Ramsey</c:v>
                </c:pt>
              </c:strCache>
            </c:strRef>
          </c:cat>
          <c:val>
            <c:numRef>
              <c:f>Sheet1!$B$4:$B$4</c:f>
              <c:numCache>
                <c:formatCode>General</c:formatCode>
                <c:ptCount val="1"/>
                <c:pt idx="0">
                  <c:v>16</c:v>
                </c:pt>
              </c:numCache>
            </c:numRef>
          </c:val>
          <c:extLst>
            <c:ext xmlns:c16="http://schemas.microsoft.com/office/drawing/2014/chart" uri="{C3380CC4-5D6E-409C-BE32-E72D297353CC}">
              <c16:uniqueId val="{00000004-5AEB-44CD-90BB-D73A74809A44}"/>
            </c:ext>
          </c:extLst>
        </c:ser>
        <c:ser>
          <c:idx val="9"/>
          <c:order val="3"/>
          <c:tx>
            <c:strRef>
              <c:f>Sheet1!$A$5</c:f>
              <c:strCache>
                <c:ptCount val="1"/>
                <c:pt idx="0">
                  <c:v>Somalia</c:v>
                </c:pt>
              </c:strCache>
            </c:strRef>
          </c:tx>
          <c:spPr>
            <a:solidFill>
              <a:srgbClr val="FFC845"/>
            </a:solidFill>
            <a:ln>
              <a:noFill/>
            </a:ln>
            <a:effectLst/>
          </c:spPr>
          <c:invertIfNegative val="0"/>
          <c:cat>
            <c:strRef>
              <c:f>Sheet1!$B$1:$B$1</c:f>
              <c:strCache>
                <c:ptCount val="1"/>
                <c:pt idx="0">
                  <c:v>Ramsey</c:v>
                </c:pt>
              </c:strCache>
            </c:strRef>
          </c:cat>
          <c:val>
            <c:numRef>
              <c:f>Sheet1!$B$5:$B$5</c:f>
              <c:numCache>
                <c:formatCode>General</c:formatCode>
                <c:ptCount val="1"/>
                <c:pt idx="0">
                  <c:v>11</c:v>
                </c:pt>
              </c:numCache>
            </c:numRef>
          </c:val>
          <c:extLst>
            <c:ext xmlns:c16="http://schemas.microsoft.com/office/drawing/2014/chart" uri="{C3380CC4-5D6E-409C-BE32-E72D297353CC}">
              <c16:uniqueId val="{00000005-5AEB-44CD-90BB-D73A74809A44}"/>
            </c:ext>
          </c:extLst>
        </c:ser>
        <c:ser>
          <c:idx val="0"/>
          <c:order val="5"/>
          <c:tx>
            <c:strRef>
              <c:f>Sheet1!$A$6</c:f>
              <c:strCache>
                <c:ptCount val="1"/>
                <c:pt idx="0">
                  <c:v>Other</c:v>
                </c:pt>
              </c:strCache>
            </c:strRef>
          </c:tx>
          <c:spPr>
            <a:solidFill>
              <a:schemeClr val="bg1">
                <a:lumMod val="50000"/>
              </a:schemeClr>
            </a:solidFill>
            <a:ln>
              <a:noFill/>
            </a:ln>
            <a:effectLst/>
          </c:spPr>
          <c:invertIfNegative val="0"/>
          <c:cat>
            <c:strRef>
              <c:f>Sheet1!$B$1:$B$1</c:f>
              <c:strCache>
                <c:ptCount val="1"/>
                <c:pt idx="0">
                  <c:v>Ramsey</c:v>
                </c:pt>
              </c:strCache>
            </c:strRef>
          </c:cat>
          <c:val>
            <c:numRef>
              <c:f>Sheet1!$B$6:$B$6</c:f>
              <c:numCache>
                <c:formatCode>General</c:formatCode>
                <c:ptCount val="1"/>
                <c:pt idx="0">
                  <c:v>29</c:v>
                </c:pt>
              </c:numCache>
            </c:numRef>
          </c:val>
          <c:extLst>
            <c:ext xmlns:c16="http://schemas.microsoft.com/office/drawing/2014/chart" uri="{C3380CC4-5D6E-409C-BE32-E72D297353CC}">
              <c16:uniqueId val="{00000006-5AEB-44CD-90BB-D73A74809A44}"/>
            </c:ext>
          </c:extLst>
        </c:ser>
        <c:dLbls>
          <c:showLegendKey val="0"/>
          <c:showVal val="0"/>
          <c:showCatName val="0"/>
          <c:showSerName val="0"/>
          <c:showPercent val="0"/>
          <c:showBubbleSize val="0"/>
        </c:dLbls>
        <c:gapWidth val="150"/>
        <c:axId val="446329712"/>
        <c:axId val="446330104"/>
        <c:extLst>
          <c:ext xmlns:c15="http://schemas.microsoft.com/office/drawing/2012/chart" uri="{02D57815-91ED-43cb-92C2-25804820EDAC}">
            <c15:filteredBarSeries>
              <c15:ser>
                <c:idx val="7"/>
                <c:order val="4"/>
                <c:tx>
                  <c:strRef>
                    <c:extLst>
                      <c:ext uri="{02D57815-91ED-43cb-92C2-25804820EDAC}">
                        <c15:formulaRef>
                          <c15:sqref>Sheet1!#REF!</c15:sqref>
                        </c15:formulaRef>
                      </c:ext>
                    </c:extLst>
                    <c:strCache>
                      <c:ptCount val="1"/>
                      <c:pt idx="0">
                        <c:v>#REF!</c:v>
                      </c:pt>
                    </c:strCache>
                  </c:strRef>
                </c:tx>
                <c:spPr>
                  <a:solidFill>
                    <a:schemeClr val="accent2">
                      <a:lumMod val="60000"/>
                    </a:schemeClr>
                  </a:solidFill>
                  <a:ln>
                    <a:noFill/>
                  </a:ln>
                  <a:effectLst/>
                </c:spPr>
                <c:invertIfNegative val="0"/>
                <c:cat>
                  <c:strRef>
                    <c:extLst>
                      <c:ext uri="{02D57815-91ED-43cb-92C2-25804820EDAC}">
                        <c15:formulaRef>
                          <c15:sqref>Sheet1!$B$1:$B$1</c15:sqref>
                        </c15:formulaRef>
                      </c:ext>
                    </c:extLst>
                    <c:strCache>
                      <c:ptCount val="1"/>
                      <c:pt idx="0">
                        <c:v>Ramsey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7-5AEB-44CD-90BB-D73A74809A44}"/>
                  </c:ext>
                </c:extLst>
              </c15:ser>
            </c15:filteredBarSeries>
          </c:ext>
        </c:extLst>
      </c:barChart>
      <c:catAx>
        <c:axId val="446329712"/>
        <c:scaling>
          <c:orientation val="minMax"/>
        </c:scaling>
        <c:delete val="0"/>
        <c:axPos val="b"/>
        <c:numFmt formatCode="General" sourceLinked="1"/>
        <c:majorTickMark val="out"/>
        <c:minorTickMark val="none"/>
        <c:tickLblPos val="low"/>
        <c:spPr>
          <a:noFill/>
          <a:ln w="3026"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46330104"/>
        <c:crosses val="autoZero"/>
        <c:auto val="1"/>
        <c:lblAlgn val="ctr"/>
        <c:lblOffset val="100"/>
        <c:noMultiLvlLbl val="0"/>
      </c:catAx>
      <c:valAx>
        <c:axId val="446330104"/>
        <c:scaling>
          <c:orientation val="minMax"/>
          <c:min val="0"/>
        </c:scaling>
        <c:delete val="0"/>
        <c:axPos val="l"/>
        <c:numFmt formatCode="General" sourceLinked="1"/>
        <c:majorTickMark val="out"/>
        <c:minorTickMark val="none"/>
        <c:tickLblPos val="nextTo"/>
        <c:spPr>
          <a:noFill/>
          <a:ln w="12104"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46329712"/>
        <c:crosses val="autoZero"/>
        <c:crossBetween val="between"/>
        <c:majorUnit val="50"/>
        <c:minorUnit val="20"/>
      </c:valAx>
      <c:spPr>
        <a:noFill/>
        <a:ln w="25400">
          <a:noFill/>
        </a:ln>
        <a:effectLst/>
      </c:spPr>
    </c:plotArea>
    <c:legend>
      <c:legendPos val="r"/>
      <c:layout>
        <c:manualLayout>
          <c:xMode val="edge"/>
          <c:yMode val="edge"/>
          <c:x val="0.71237734462596847"/>
          <c:y val="0.13674635315336378"/>
          <c:w val="0.27546309728178586"/>
          <c:h val="0.67029166423126052"/>
        </c:manualLayout>
      </c:layout>
      <c:overlay val="0"/>
      <c:spPr>
        <a:noFill/>
        <a:ln w="12104">
          <a:noFill/>
          <a:prstDash val="solid"/>
        </a:ln>
        <a:effectLst/>
      </c:spPr>
      <c:txPr>
        <a:bodyPr rot="0" spcFirstLastPara="1" vertOverflow="ellipsis" vert="horz" wrap="square" anchor="ctr" anchorCtr="1"/>
        <a:lstStyle/>
        <a:p>
          <a:pPr>
            <a:defRPr sz="1200"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w="9525" cap="flat" cmpd="sng" algn="ctr">
      <a:noFill/>
      <a:prstDash val="solid"/>
    </a:ln>
    <a:effectLst/>
  </c:spPr>
  <c:txPr>
    <a:bodyPr/>
    <a:lstStyle/>
    <a:p>
      <a:pPr>
        <a:defRPr sz="1715"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22222222222223"/>
          <c:y val="3.4285714285714287E-2"/>
          <c:w val="0.61111111111111116"/>
          <c:h val="0.84"/>
        </c:manualLayout>
      </c:layout>
      <c:barChart>
        <c:barDir val="col"/>
        <c:grouping val="clustered"/>
        <c:varyColors val="0"/>
        <c:ser>
          <c:idx val="0"/>
          <c:order val="0"/>
          <c:tx>
            <c:strRef>
              <c:f>Sheet1!$A$2</c:f>
              <c:strCache>
                <c:ptCount val="1"/>
                <c:pt idx="0">
                  <c:v>Ethiopia</c:v>
                </c:pt>
              </c:strCache>
            </c:strRef>
          </c:tx>
          <c:spPr>
            <a:solidFill>
              <a:srgbClr val="C00000"/>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DC61-4FFB-85CB-F8BABEDCE81A}"/>
              </c:ext>
            </c:extLst>
          </c:dPt>
          <c:cat>
            <c:strRef>
              <c:f>Sheet1!$B$1</c:f>
              <c:strCache>
                <c:ptCount val="1"/>
                <c:pt idx="0">
                  <c:v>Hennepin</c:v>
                </c:pt>
              </c:strCache>
            </c:strRef>
          </c:cat>
          <c:val>
            <c:numRef>
              <c:f>Sheet1!$B$2</c:f>
              <c:numCache>
                <c:formatCode>General</c:formatCode>
                <c:ptCount val="1"/>
                <c:pt idx="0">
                  <c:v>14</c:v>
                </c:pt>
              </c:numCache>
            </c:numRef>
          </c:val>
          <c:extLst>
            <c:ext xmlns:c16="http://schemas.microsoft.com/office/drawing/2014/chart" uri="{C3380CC4-5D6E-409C-BE32-E72D297353CC}">
              <c16:uniqueId val="{00000002-DC61-4FFB-85CB-F8BABEDCE81A}"/>
            </c:ext>
          </c:extLst>
        </c:ser>
        <c:ser>
          <c:idx val="8"/>
          <c:order val="1"/>
          <c:tx>
            <c:strRef>
              <c:f>Sheet1!$A$3</c:f>
              <c:strCache>
                <c:ptCount val="1"/>
                <c:pt idx="0">
                  <c:v>Somalia</c:v>
                </c:pt>
              </c:strCache>
            </c:strRef>
          </c:tx>
          <c:spPr>
            <a:solidFill>
              <a:srgbClr val="FFC845"/>
            </a:solidFill>
            <a:ln>
              <a:noFill/>
            </a:ln>
            <a:effectLst/>
          </c:spPr>
          <c:invertIfNegative val="0"/>
          <c:cat>
            <c:strRef>
              <c:f>Sheet1!$B$1</c:f>
              <c:strCache>
                <c:ptCount val="1"/>
                <c:pt idx="0">
                  <c:v>Hennepin</c:v>
                </c:pt>
              </c:strCache>
            </c:strRef>
          </c:cat>
          <c:val>
            <c:numRef>
              <c:f>Sheet1!$B$3</c:f>
              <c:numCache>
                <c:formatCode>General</c:formatCode>
                <c:ptCount val="1"/>
                <c:pt idx="0">
                  <c:v>11</c:v>
                </c:pt>
              </c:numCache>
            </c:numRef>
          </c:val>
          <c:extLst>
            <c:ext xmlns:c16="http://schemas.microsoft.com/office/drawing/2014/chart" uri="{C3380CC4-5D6E-409C-BE32-E72D297353CC}">
              <c16:uniqueId val="{00000003-DC61-4FFB-85CB-F8BABEDCE81A}"/>
            </c:ext>
          </c:extLst>
        </c:ser>
        <c:ser>
          <c:idx val="1"/>
          <c:order val="2"/>
          <c:tx>
            <c:strRef>
              <c:f>Sheet1!$A$4</c:f>
              <c:strCache>
                <c:ptCount val="1"/>
                <c:pt idx="0">
                  <c:v>Liberia</c:v>
                </c:pt>
              </c:strCache>
            </c:strRef>
          </c:tx>
          <c:spPr>
            <a:solidFill>
              <a:schemeClr val="accent2"/>
            </a:solidFill>
            <a:ln>
              <a:noFill/>
            </a:ln>
            <a:effectLst/>
          </c:spPr>
          <c:invertIfNegative val="0"/>
          <c:dPt>
            <c:idx val="0"/>
            <c:invertIfNegative val="0"/>
            <c:bubble3D val="0"/>
            <c:spPr>
              <a:solidFill>
                <a:srgbClr val="C9E5A6"/>
              </a:solidFill>
              <a:ln>
                <a:noFill/>
              </a:ln>
              <a:effectLst/>
            </c:spPr>
            <c:extLst>
              <c:ext xmlns:c16="http://schemas.microsoft.com/office/drawing/2014/chart" uri="{C3380CC4-5D6E-409C-BE32-E72D297353CC}">
                <c16:uniqueId val="{00000005-DC61-4FFB-85CB-F8BABEDCE81A}"/>
              </c:ext>
            </c:extLst>
          </c:dPt>
          <c:cat>
            <c:strRef>
              <c:f>Sheet1!$B$1</c:f>
              <c:strCache>
                <c:ptCount val="1"/>
                <c:pt idx="0">
                  <c:v>Hennepin</c:v>
                </c:pt>
              </c:strCache>
            </c:strRef>
          </c:cat>
          <c:val>
            <c:numRef>
              <c:f>Sheet1!$B$4</c:f>
              <c:numCache>
                <c:formatCode>General</c:formatCode>
                <c:ptCount val="1"/>
                <c:pt idx="0">
                  <c:v>6</c:v>
                </c:pt>
              </c:numCache>
            </c:numRef>
          </c:val>
          <c:extLst>
            <c:ext xmlns:c16="http://schemas.microsoft.com/office/drawing/2014/chart" uri="{C3380CC4-5D6E-409C-BE32-E72D297353CC}">
              <c16:uniqueId val="{00000006-DC61-4FFB-85CB-F8BABEDCE81A}"/>
            </c:ext>
          </c:extLst>
        </c:ser>
        <c:ser>
          <c:idx val="6"/>
          <c:order val="3"/>
          <c:tx>
            <c:strRef>
              <c:f>Sheet1!$A$5</c:f>
              <c:strCache>
                <c:ptCount val="1"/>
                <c:pt idx="0">
                  <c:v>Other</c:v>
                </c:pt>
              </c:strCache>
            </c:strRef>
          </c:tx>
          <c:spPr>
            <a:solidFill>
              <a:schemeClr val="bg1">
                <a:lumMod val="50000"/>
              </a:schemeClr>
            </a:solidFill>
            <a:ln>
              <a:noFill/>
            </a:ln>
            <a:effectLst/>
          </c:spPr>
          <c:invertIfNegative val="0"/>
          <c:cat>
            <c:strRef>
              <c:f>Sheet1!$B$1</c:f>
              <c:strCache>
                <c:ptCount val="1"/>
                <c:pt idx="0">
                  <c:v>Hennepin</c:v>
                </c:pt>
              </c:strCache>
            </c:strRef>
          </c:cat>
          <c:val>
            <c:numRef>
              <c:f>Sheet1!$B$5</c:f>
              <c:numCache>
                <c:formatCode>General</c:formatCode>
                <c:ptCount val="1"/>
                <c:pt idx="0">
                  <c:v>35</c:v>
                </c:pt>
              </c:numCache>
            </c:numRef>
          </c:val>
          <c:extLst>
            <c:ext xmlns:c16="http://schemas.microsoft.com/office/drawing/2014/chart" uri="{C3380CC4-5D6E-409C-BE32-E72D297353CC}">
              <c16:uniqueId val="{00000007-DC61-4FFB-85CB-F8BABEDCE81A}"/>
            </c:ext>
          </c:extLst>
        </c:ser>
        <c:dLbls>
          <c:showLegendKey val="0"/>
          <c:showVal val="0"/>
          <c:showCatName val="0"/>
          <c:showSerName val="0"/>
          <c:showPercent val="0"/>
          <c:showBubbleSize val="0"/>
        </c:dLbls>
        <c:gapWidth val="150"/>
        <c:axId val="371326784"/>
        <c:axId val="371327176"/>
      </c:barChart>
      <c:catAx>
        <c:axId val="371326784"/>
        <c:scaling>
          <c:orientation val="minMax"/>
        </c:scaling>
        <c:delete val="0"/>
        <c:axPos val="b"/>
        <c:numFmt formatCode="General" sourceLinked="1"/>
        <c:majorTickMark val="out"/>
        <c:minorTickMark val="none"/>
        <c:tickLblPos val="low"/>
        <c:spPr>
          <a:noFill/>
          <a:ln w="11430"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371327176"/>
        <c:crosses val="autoZero"/>
        <c:auto val="1"/>
        <c:lblAlgn val="ctr"/>
        <c:lblOffset val="100"/>
        <c:noMultiLvlLbl val="0"/>
      </c:catAx>
      <c:valAx>
        <c:axId val="371327176"/>
        <c:scaling>
          <c:orientation val="minMax"/>
          <c:min val="0"/>
        </c:scaling>
        <c:delete val="0"/>
        <c:axPos val="l"/>
        <c:numFmt formatCode="General" sourceLinked="1"/>
        <c:majorTickMark val="out"/>
        <c:minorTickMark val="none"/>
        <c:tickLblPos val="nextTo"/>
        <c:spPr>
          <a:noFill/>
          <a:ln w="11430"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371326784"/>
        <c:crosses val="autoZero"/>
        <c:crossBetween val="between"/>
        <c:majorUnit val="10"/>
      </c:valAx>
      <c:spPr>
        <a:noFill/>
        <a:ln w="25400">
          <a:noFill/>
        </a:ln>
        <a:effectLst/>
      </c:spPr>
    </c:plotArea>
    <c:legend>
      <c:legendPos val="r"/>
      <c:layout>
        <c:manualLayout>
          <c:xMode val="edge"/>
          <c:yMode val="edge"/>
          <c:x val="0.73777777777777775"/>
          <c:y val="0.16139822415815042"/>
          <c:w val="0.23442206593612"/>
          <c:h val="0.43624560227843862"/>
        </c:manualLayout>
      </c:layout>
      <c:overlay val="0"/>
      <c:spPr>
        <a:noFill/>
        <a:ln w="11430">
          <a:noFill/>
          <a:prstDash val="solid"/>
        </a:ln>
        <a:effectLst/>
      </c:spPr>
      <c:txPr>
        <a:bodyPr rot="0" spcFirstLastPara="1" vertOverflow="ellipsis" vert="horz" wrap="square" anchor="ctr" anchorCtr="1"/>
        <a:lstStyle/>
        <a:p>
          <a:pPr rtl="0">
            <a:defRPr sz="1200"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w="9525" cap="flat" cmpd="sng" algn="ctr">
      <a:noFill/>
      <a:prstDash val="solid"/>
    </a:ln>
    <a:effectLst/>
  </c:spPr>
  <c:txPr>
    <a:bodyPr/>
    <a:lstStyle/>
    <a:p>
      <a:pPr>
        <a:defRPr sz="1620"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76635514018691E-2"/>
          <c:y val="4.0955631399317405E-2"/>
          <c:w val="0.71028037383177567"/>
          <c:h val="0.81569965870307171"/>
        </c:manualLayout>
      </c:layout>
      <c:barChart>
        <c:barDir val="col"/>
        <c:grouping val="clustered"/>
        <c:varyColors val="0"/>
        <c:ser>
          <c:idx val="1"/>
          <c:order val="0"/>
          <c:tx>
            <c:strRef>
              <c:f>Sheet1!$A$2</c:f>
              <c:strCache>
                <c:ptCount val="1"/>
                <c:pt idx="0">
                  <c:v>Ukraine</c:v>
                </c:pt>
              </c:strCache>
            </c:strRef>
          </c:tx>
          <c:spPr>
            <a:solidFill>
              <a:srgbClr val="BB8C80"/>
            </a:solidFill>
            <a:ln>
              <a:noFill/>
            </a:ln>
            <a:effectLst/>
          </c:spPr>
          <c:invertIfNegative val="0"/>
          <c:dPt>
            <c:idx val="0"/>
            <c:invertIfNegative val="0"/>
            <c:bubble3D val="0"/>
            <c:spPr>
              <a:solidFill>
                <a:srgbClr val="BB8C80"/>
              </a:solidFill>
              <a:ln>
                <a:noFill/>
              </a:ln>
              <a:effectLst/>
              <a:sp3d/>
            </c:spPr>
            <c:extLst>
              <c:ext xmlns:c16="http://schemas.microsoft.com/office/drawing/2014/chart" uri="{C3380CC4-5D6E-409C-BE32-E72D297353CC}">
                <c16:uniqueId val="{00000001-F6F2-4B0C-B926-0CFF4AD02F15}"/>
              </c:ext>
            </c:extLst>
          </c:dPt>
          <c:cat>
            <c:strRef>
              <c:f>Sheet1!$B$1</c:f>
              <c:strCache>
                <c:ptCount val="1"/>
                <c:pt idx="0">
                  <c:v>Anoka</c:v>
                </c:pt>
              </c:strCache>
            </c:strRef>
          </c:cat>
          <c:val>
            <c:numRef>
              <c:f>Sheet1!$B$2</c:f>
              <c:numCache>
                <c:formatCode>General</c:formatCode>
                <c:ptCount val="1"/>
                <c:pt idx="0">
                  <c:v>12</c:v>
                </c:pt>
              </c:numCache>
            </c:numRef>
          </c:val>
          <c:extLst>
            <c:ext xmlns:c16="http://schemas.microsoft.com/office/drawing/2014/chart" uri="{C3380CC4-5D6E-409C-BE32-E72D297353CC}">
              <c16:uniqueId val="{00000002-F6F2-4B0C-B926-0CFF4AD02F15}"/>
            </c:ext>
          </c:extLst>
        </c:ser>
        <c:ser>
          <c:idx val="3"/>
          <c:order val="1"/>
          <c:tx>
            <c:strRef>
              <c:f>Sheet1!$A$3</c:f>
              <c:strCache>
                <c:ptCount val="1"/>
                <c:pt idx="0">
                  <c:v>Afghanistan</c:v>
                </c:pt>
              </c:strCache>
            </c:strRef>
          </c:tx>
          <c:spPr>
            <a:solidFill>
              <a:schemeClr val="accent2">
                <a:lumMod val="50000"/>
              </a:schemeClr>
            </a:solidFill>
            <a:ln>
              <a:noFill/>
            </a:ln>
            <a:effectLst/>
          </c:spPr>
          <c:invertIfNegative val="0"/>
          <c:cat>
            <c:strRef>
              <c:f>Sheet1!$B$1</c:f>
              <c:strCache>
                <c:ptCount val="1"/>
                <c:pt idx="0">
                  <c:v>Anoka</c:v>
                </c:pt>
              </c:strCache>
            </c:strRef>
          </c:cat>
          <c:val>
            <c:numRef>
              <c:f>Sheet1!$B$3</c:f>
              <c:numCache>
                <c:formatCode>General</c:formatCode>
                <c:ptCount val="1"/>
                <c:pt idx="0">
                  <c:v>10</c:v>
                </c:pt>
              </c:numCache>
            </c:numRef>
          </c:val>
          <c:extLst>
            <c:ext xmlns:c16="http://schemas.microsoft.com/office/drawing/2014/chart" uri="{C3380CC4-5D6E-409C-BE32-E72D297353CC}">
              <c16:uniqueId val="{00000003-F6F2-4B0C-B926-0CFF4AD02F15}"/>
            </c:ext>
          </c:extLst>
        </c:ser>
        <c:ser>
          <c:idx val="2"/>
          <c:order val="2"/>
          <c:tx>
            <c:strRef>
              <c:f>Sheet1!$A$4</c:f>
              <c:strCache>
                <c:ptCount val="1"/>
                <c:pt idx="0">
                  <c:v>Other</c:v>
                </c:pt>
              </c:strCache>
            </c:strRef>
          </c:tx>
          <c:spPr>
            <a:solidFill>
              <a:schemeClr val="bg1">
                <a:lumMod val="50000"/>
              </a:schemeClr>
            </a:solidFill>
            <a:ln>
              <a:noFill/>
            </a:ln>
            <a:effectLst/>
          </c:spPr>
          <c:invertIfNegative val="0"/>
          <c:cat>
            <c:strRef>
              <c:f>Sheet1!$B$1</c:f>
              <c:strCache>
                <c:ptCount val="1"/>
                <c:pt idx="0">
                  <c:v>Anoka</c:v>
                </c:pt>
              </c:strCache>
            </c:strRef>
          </c:cat>
          <c:val>
            <c:numRef>
              <c:f>Sheet1!$B$4</c:f>
              <c:numCache>
                <c:formatCode>General</c:formatCode>
                <c:ptCount val="1"/>
                <c:pt idx="0">
                  <c:v>14</c:v>
                </c:pt>
              </c:numCache>
            </c:numRef>
          </c:val>
          <c:extLst>
            <c:ext xmlns:c16="http://schemas.microsoft.com/office/drawing/2014/chart" uri="{C3380CC4-5D6E-409C-BE32-E72D297353CC}">
              <c16:uniqueId val="{00000004-F6F2-4B0C-B926-0CFF4AD02F15}"/>
            </c:ext>
          </c:extLst>
        </c:ser>
        <c:dLbls>
          <c:showLegendKey val="0"/>
          <c:showVal val="0"/>
          <c:showCatName val="0"/>
          <c:showSerName val="0"/>
          <c:showPercent val="0"/>
          <c:showBubbleSize val="0"/>
        </c:dLbls>
        <c:gapWidth val="150"/>
        <c:axId val="428084208"/>
        <c:axId val="428084600"/>
      </c:barChart>
      <c:catAx>
        <c:axId val="428084208"/>
        <c:scaling>
          <c:orientation val="minMax"/>
        </c:scaling>
        <c:delete val="0"/>
        <c:axPos val="b"/>
        <c:numFmt formatCode="General" sourceLinked="1"/>
        <c:majorTickMark val="out"/>
        <c:minorTickMark val="none"/>
        <c:tickLblPos val="low"/>
        <c:spPr>
          <a:noFill/>
          <a:ln w="12816"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28084600"/>
        <c:crosses val="autoZero"/>
        <c:auto val="1"/>
        <c:lblAlgn val="ctr"/>
        <c:lblOffset val="100"/>
        <c:noMultiLvlLbl val="0"/>
      </c:catAx>
      <c:valAx>
        <c:axId val="428084600"/>
        <c:scaling>
          <c:orientation val="minMax"/>
          <c:min val="0"/>
        </c:scaling>
        <c:delete val="0"/>
        <c:axPos val="l"/>
        <c:numFmt formatCode="General" sourceLinked="1"/>
        <c:majorTickMark val="out"/>
        <c:minorTickMark val="none"/>
        <c:tickLblPos val="nextTo"/>
        <c:spPr>
          <a:noFill/>
          <a:ln w="12816"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28084208"/>
        <c:crosses val="autoZero"/>
        <c:crossBetween val="between"/>
        <c:majorUnit val="10"/>
        <c:minorUnit val="10"/>
      </c:valAx>
      <c:spPr>
        <a:noFill/>
        <a:ln w="25400">
          <a:noFill/>
        </a:ln>
        <a:effectLst/>
      </c:spPr>
    </c:plotArea>
    <c:legend>
      <c:legendPos val="r"/>
      <c:layout>
        <c:manualLayout>
          <c:xMode val="edge"/>
          <c:yMode val="edge"/>
          <c:x val="0.71182952208253725"/>
          <c:y val="0.14010291909652325"/>
          <c:w val="0.27451374605994966"/>
          <c:h val="0.34976966842627716"/>
        </c:manualLayout>
      </c:layout>
      <c:overlay val="0"/>
      <c:spPr>
        <a:noFill/>
        <a:ln w="12816">
          <a:noFill/>
          <a:prstDash val="solid"/>
        </a:ln>
        <a:effectLst/>
      </c:spPr>
      <c:txPr>
        <a:bodyPr rot="0" spcFirstLastPara="1" vertOverflow="ellipsis" vert="horz" wrap="square" anchor="ctr" anchorCtr="1"/>
        <a:lstStyle/>
        <a:p>
          <a:pPr>
            <a:defRPr sz="1200"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w="9525" cap="flat" cmpd="sng" algn="ctr">
      <a:noFill/>
      <a:prstDash val="solid"/>
    </a:ln>
    <a:effectLst/>
  </c:spPr>
  <c:txPr>
    <a:bodyPr/>
    <a:lstStyle/>
    <a:p>
      <a:pPr>
        <a:defRPr sz="1842"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117647058823528E-2"/>
          <c:y val="3.2028469750889681E-2"/>
          <c:w val="0.68941176470588239"/>
          <c:h val="0.81850533807829184"/>
        </c:manualLayout>
      </c:layout>
      <c:barChart>
        <c:barDir val="col"/>
        <c:grouping val="clustered"/>
        <c:varyColors val="0"/>
        <c:ser>
          <c:idx val="5"/>
          <c:order val="0"/>
          <c:tx>
            <c:strRef>
              <c:f>Sheet1!$A$2</c:f>
              <c:strCache>
                <c:ptCount val="1"/>
                <c:pt idx="0">
                  <c:v>Ethiopia</c:v>
                </c:pt>
              </c:strCache>
            </c:strRef>
          </c:tx>
          <c:spPr>
            <a:solidFill>
              <a:srgbClr val="8D3F2B"/>
            </a:solidFill>
            <a:ln>
              <a:noFill/>
            </a:ln>
            <a:effectLst/>
          </c:spPr>
          <c:invertIfNegative val="0"/>
          <c:dPt>
            <c:idx val="0"/>
            <c:invertIfNegative val="0"/>
            <c:bubble3D val="0"/>
            <c:spPr>
              <a:solidFill>
                <a:srgbClr val="8D3F2B"/>
              </a:solidFill>
              <a:ln>
                <a:noFill/>
              </a:ln>
              <a:effectLst/>
            </c:spPr>
            <c:extLst>
              <c:ext xmlns:c16="http://schemas.microsoft.com/office/drawing/2014/chart" uri="{C3380CC4-5D6E-409C-BE32-E72D297353CC}">
                <c16:uniqueId val="{00000001-053F-4583-9DC6-450889B99F6F}"/>
              </c:ext>
            </c:extLst>
          </c:dPt>
          <c:cat>
            <c:strRef>
              <c:f>Sheet1!$B$1</c:f>
              <c:strCache>
                <c:ptCount val="1"/>
                <c:pt idx="0">
                  <c:v>Dakota</c:v>
                </c:pt>
              </c:strCache>
            </c:strRef>
          </c:cat>
          <c:val>
            <c:numRef>
              <c:f>Sheet1!$B$2</c:f>
              <c:numCache>
                <c:formatCode>General</c:formatCode>
                <c:ptCount val="1"/>
                <c:pt idx="0">
                  <c:v>6</c:v>
                </c:pt>
              </c:numCache>
            </c:numRef>
          </c:val>
          <c:extLst>
            <c:ext xmlns:c16="http://schemas.microsoft.com/office/drawing/2014/chart" uri="{C3380CC4-5D6E-409C-BE32-E72D297353CC}">
              <c16:uniqueId val="{00000002-053F-4583-9DC6-450889B99F6F}"/>
            </c:ext>
          </c:extLst>
        </c:ser>
        <c:ser>
          <c:idx val="6"/>
          <c:order val="1"/>
          <c:tx>
            <c:strRef>
              <c:f>Sheet1!$A$3</c:f>
              <c:strCache>
                <c:ptCount val="1"/>
                <c:pt idx="0">
                  <c:v>Ukraine</c:v>
                </c:pt>
              </c:strCache>
            </c:strRef>
          </c:tx>
          <c:spPr>
            <a:solidFill>
              <a:srgbClr val="BB8C80"/>
            </a:solidFill>
            <a:ln>
              <a:noFill/>
            </a:ln>
            <a:effectLst/>
          </c:spPr>
          <c:invertIfNegative val="0"/>
          <c:cat>
            <c:strRef>
              <c:f>Sheet1!$B$1</c:f>
              <c:strCache>
                <c:ptCount val="1"/>
                <c:pt idx="0">
                  <c:v>Dakota</c:v>
                </c:pt>
              </c:strCache>
            </c:strRef>
          </c:cat>
          <c:val>
            <c:numRef>
              <c:f>Sheet1!$B$3</c:f>
              <c:numCache>
                <c:formatCode>General</c:formatCode>
                <c:ptCount val="1"/>
                <c:pt idx="0">
                  <c:v>5</c:v>
                </c:pt>
              </c:numCache>
            </c:numRef>
          </c:val>
          <c:extLst>
            <c:ext xmlns:c16="http://schemas.microsoft.com/office/drawing/2014/chart" uri="{C3380CC4-5D6E-409C-BE32-E72D297353CC}">
              <c16:uniqueId val="{00000003-053F-4583-9DC6-450889B99F6F}"/>
            </c:ext>
          </c:extLst>
        </c:ser>
        <c:ser>
          <c:idx val="0"/>
          <c:order val="2"/>
          <c:tx>
            <c:strRef>
              <c:f>Sheet1!$A$4</c:f>
              <c:strCache>
                <c:ptCount val="1"/>
                <c:pt idx="0">
                  <c:v>Other</c:v>
                </c:pt>
              </c:strCache>
            </c:strRef>
          </c:tx>
          <c:spPr>
            <a:solidFill>
              <a:schemeClr val="bg1">
                <a:lumMod val="50000"/>
              </a:schemeClr>
            </a:solidFill>
            <a:ln>
              <a:noFill/>
            </a:ln>
            <a:effectLst/>
          </c:spPr>
          <c:invertIfNegative val="0"/>
          <c:cat>
            <c:strRef>
              <c:f>Sheet1!$B$1</c:f>
              <c:strCache>
                <c:ptCount val="1"/>
                <c:pt idx="0">
                  <c:v>Dakota</c:v>
                </c:pt>
              </c:strCache>
            </c:strRef>
          </c:cat>
          <c:val>
            <c:numRef>
              <c:f>Sheet1!$B$4</c:f>
              <c:numCache>
                <c:formatCode>General</c:formatCode>
                <c:ptCount val="1"/>
                <c:pt idx="0">
                  <c:v>10</c:v>
                </c:pt>
              </c:numCache>
            </c:numRef>
          </c:val>
          <c:extLst>
            <c:ext xmlns:c16="http://schemas.microsoft.com/office/drawing/2014/chart" uri="{C3380CC4-5D6E-409C-BE32-E72D297353CC}">
              <c16:uniqueId val="{00000004-053F-4583-9DC6-450889B99F6F}"/>
            </c:ext>
          </c:extLst>
        </c:ser>
        <c:dLbls>
          <c:showLegendKey val="0"/>
          <c:showVal val="0"/>
          <c:showCatName val="0"/>
          <c:showSerName val="0"/>
          <c:showPercent val="0"/>
          <c:showBubbleSize val="0"/>
        </c:dLbls>
        <c:gapWidth val="150"/>
        <c:axId val="446330888"/>
        <c:axId val="428083424"/>
      </c:barChart>
      <c:catAx>
        <c:axId val="446330888"/>
        <c:scaling>
          <c:orientation val="minMax"/>
        </c:scaling>
        <c:delete val="0"/>
        <c:axPos val="b"/>
        <c:numFmt formatCode="General" sourceLinked="1"/>
        <c:majorTickMark val="out"/>
        <c:minorTickMark val="none"/>
        <c:tickLblPos val="low"/>
        <c:spPr>
          <a:noFill/>
          <a:ln w="3051"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28083424"/>
        <c:crosses val="autoZero"/>
        <c:auto val="1"/>
        <c:lblAlgn val="ctr"/>
        <c:lblOffset val="100"/>
        <c:noMultiLvlLbl val="0"/>
      </c:catAx>
      <c:valAx>
        <c:axId val="428083424"/>
        <c:scaling>
          <c:orientation val="minMax"/>
          <c:min val="0"/>
        </c:scaling>
        <c:delete val="0"/>
        <c:axPos val="l"/>
        <c:numFmt formatCode="General" sourceLinked="1"/>
        <c:majorTickMark val="out"/>
        <c:minorTickMark val="none"/>
        <c:tickLblPos val="nextTo"/>
        <c:spPr>
          <a:noFill/>
          <a:ln w="12204" cap="flat" cmpd="sng" algn="ctr">
            <a:solidFill>
              <a:schemeClr val="accent1"/>
            </a:solidFill>
            <a:prstDash val="solid"/>
            <a:round/>
          </a:ln>
          <a:effectLst/>
        </c:spPr>
        <c:txPr>
          <a:bodyPr rot="0" spcFirstLastPara="1" vertOverflow="ellipsis" wrap="square" anchor="ctr" anchorCtr="1"/>
          <a:lstStyle/>
          <a:p>
            <a:pPr>
              <a:defRPr sz="1200" b="1" i="0" u="none" strike="noStrike" kern="1200" baseline="0">
                <a:solidFill>
                  <a:schemeClr val="tx1"/>
                </a:solidFill>
                <a:latin typeface="+mn-lt"/>
                <a:ea typeface="Times New Roman"/>
                <a:cs typeface="Times New Roman"/>
              </a:defRPr>
            </a:pPr>
            <a:endParaRPr lang="en-US"/>
          </a:p>
        </c:txPr>
        <c:crossAx val="446330888"/>
        <c:crosses val="autoZero"/>
        <c:crossBetween val="between"/>
        <c:majorUnit val="10"/>
        <c:minorUnit val="4"/>
      </c:valAx>
      <c:spPr>
        <a:noFill/>
        <a:ln w="25400">
          <a:noFill/>
        </a:ln>
        <a:effectLst/>
      </c:spPr>
    </c:plotArea>
    <c:legend>
      <c:legendPos val="r"/>
      <c:layout>
        <c:manualLayout>
          <c:xMode val="edge"/>
          <c:yMode val="edge"/>
          <c:x val="0.70793870897070765"/>
          <c:y val="0.14740866514908382"/>
          <c:w val="0.29206129102929235"/>
          <c:h val="0.56404821435235286"/>
        </c:manualLayout>
      </c:layout>
      <c:overlay val="0"/>
      <c:spPr>
        <a:noFill/>
        <a:ln w="12204">
          <a:noFill/>
          <a:prstDash val="solid"/>
        </a:ln>
        <a:effectLst/>
      </c:spPr>
      <c:txPr>
        <a:bodyPr rot="0" spcFirstLastPara="1" vertOverflow="ellipsis" vert="horz" wrap="square" anchor="ctr" anchorCtr="1"/>
        <a:lstStyle/>
        <a:p>
          <a:pPr>
            <a:defRPr sz="1200"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w="9525" cap="flat" cmpd="sng" algn="ctr">
      <a:noFill/>
      <a:prstDash val="solid"/>
    </a:ln>
    <a:effectLst/>
  </c:spPr>
  <c:txPr>
    <a:bodyPr/>
    <a:lstStyle/>
    <a:p>
      <a:pPr>
        <a:defRPr sz="1706"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Arrivals</c:v>
                </c:pt>
              </c:strCache>
            </c:strRef>
          </c:tx>
          <c:spPr>
            <a:solidFill>
              <a:schemeClr val="accent2"/>
            </a:solidFill>
            <a:ln>
              <a:noFill/>
            </a:ln>
            <a:effectLst/>
          </c:spPr>
          <c:invertIfNegative val="0"/>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Sheet1!$B$2:$B$12</c:f>
              <c:numCache>
                <c:formatCode>General</c:formatCode>
                <c:ptCount val="11"/>
                <c:pt idx="0">
                  <c:v>2320</c:v>
                </c:pt>
                <c:pt idx="1">
                  <c:v>1893</c:v>
                </c:pt>
                <c:pt idx="2">
                  <c:v>2264</c:v>
                </c:pt>
                <c:pt idx="3">
                  <c:v>2160</c:v>
                </c:pt>
                <c:pt idx="4">
                  <c:v>2505</c:v>
                </c:pt>
                <c:pt idx="5">
                  <c:v>2244</c:v>
                </c:pt>
                <c:pt idx="6">
                  <c:v>3186</c:v>
                </c:pt>
                <c:pt idx="7">
                  <c:v>1103</c:v>
                </c:pt>
                <c:pt idx="8">
                  <c:v>818</c:v>
                </c:pt>
                <c:pt idx="9">
                  <c:v>1104</c:v>
                </c:pt>
                <c:pt idx="10">
                  <c:v>400</c:v>
                </c:pt>
              </c:numCache>
            </c:numRef>
          </c:val>
          <c:extLst>
            <c:ext xmlns:c16="http://schemas.microsoft.com/office/drawing/2014/chart" uri="{C3380CC4-5D6E-409C-BE32-E72D297353CC}">
              <c16:uniqueId val="{00000000-9B5D-43D1-9939-37365F7D3ECB}"/>
            </c:ext>
          </c:extLst>
        </c:ser>
        <c:ser>
          <c:idx val="1"/>
          <c:order val="1"/>
          <c:tx>
            <c:strRef>
              <c:f>Sheet1!$C$1</c:f>
              <c:strCache>
                <c:ptCount val="1"/>
                <c:pt idx="0">
                  <c:v>Eligible for Screening</c:v>
                </c:pt>
              </c:strCache>
            </c:strRef>
          </c:tx>
          <c:spPr>
            <a:solidFill>
              <a:schemeClr val="accent1"/>
            </a:solidFill>
            <a:ln>
              <a:noFill/>
            </a:ln>
            <a:effectLst/>
          </c:spPr>
          <c:invertIfNegative val="0"/>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Sheet1!$C$2:$C$12</c:f>
              <c:numCache>
                <c:formatCode>General</c:formatCode>
                <c:ptCount val="11"/>
                <c:pt idx="0">
                  <c:v>2241</c:v>
                </c:pt>
                <c:pt idx="1">
                  <c:v>1845</c:v>
                </c:pt>
                <c:pt idx="2">
                  <c:v>2205</c:v>
                </c:pt>
                <c:pt idx="3">
                  <c:v>2128</c:v>
                </c:pt>
                <c:pt idx="4">
                  <c:v>2459</c:v>
                </c:pt>
                <c:pt idx="5">
                  <c:v>2209</c:v>
                </c:pt>
                <c:pt idx="6">
                  <c:v>3125</c:v>
                </c:pt>
                <c:pt idx="7">
                  <c:v>1089</c:v>
                </c:pt>
                <c:pt idx="8">
                  <c:v>787</c:v>
                </c:pt>
                <c:pt idx="9">
                  <c:v>1059</c:v>
                </c:pt>
                <c:pt idx="10">
                  <c:v>382</c:v>
                </c:pt>
              </c:numCache>
            </c:numRef>
          </c:val>
          <c:extLst>
            <c:ext xmlns:c16="http://schemas.microsoft.com/office/drawing/2014/chart" uri="{C3380CC4-5D6E-409C-BE32-E72D297353CC}">
              <c16:uniqueId val="{00000001-9B5D-43D1-9939-37365F7D3ECB}"/>
            </c:ext>
          </c:extLst>
        </c:ser>
        <c:ser>
          <c:idx val="2"/>
          <c:order val="2"/>
          <c:tx>
            <c:strRef>
              <c:f>Sheet1!$D$1</c:f>
              <c:strCache>
                <c:ptCount val="1"/>
                <c:pt idx="0">
                  <c:v>Screened</c:v>
                </c:pt>
              </c:strCache>
            </c:strRef>
          </c:tx>
          <c:spPr>
            <a:solidFill>
              <a:srgbClr val="9BCBEB"/>
            </a:solidFill>
            <a:ln>
              <a:noFill/>
            </a:ln>
            <a:effectLst/>
          </c:spPr>
          <c:invertIfNegative val="0"/>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Sheet1!$D$2:$D$12</c:f>
              <c:numCache>
                <c:formatCode>General</c:formatCode>
                <c:ptCount val="11"/>
                <c:pt idx="0">
                  <c:v>2220</c:v>
                </c:pt>
                <c:pt idx="1">
                  <c:v>1830</c:v>
                </c:pt>
                <c:pt idx="2">
                  <c:v>2177</c:v>
                </c:pt>
                <c:pt idx="3">
                  <c:v>2087</c:v>
                </c:pt>
                <c:pt idx="4">
                  <c:v>2421</c:v>
                </c:pt>
                <c:pt idx="5">
                  <c:v>2168</c:v>
                </c:pt>
                <c:pt idx="6">
                  <c:v>3101</c:v>
                </c:pt>
                <c:pt idx="7">
                  <c:v>1068</c:v>
                </c:pt>
                <c:pt idx="8">
                  <c:v>771</c:v>
                </c:pt>
                <c:pt idx="9">
                  <c:v>1047</c:v>
                </c:pt>
                <c:pt idx="10">
                  <c:v>375</c:v>
                </c:pt>
              </c:numCache>
            </c:numRef>
          </c:val>
          <c:extLst>
            <c:ext xmlns:c16="http://schemas.microsoft.com/office/drawing/2014/chart" uri="{C3380CC4-5D6E-409C-BE32-E72D297353CC}">
              <c16:uniqueId val="{00000002-9B5D-43D1-9939-37365F7D3ECB}"/>
            </c:ext>
          </c:extLst>
        </c:ser>
        <c:dLbls>
          <c:showLegendKey val="0"/>
          <c:showVal val="0"/>
          <c:showCatName val="0"/>
          <c:showSerName val="0"/>
          <c:showPercent val="0"/>
          <c:showBubbleSize val="0"/>
        </c:dLbls>
        <c:gapWidth val="150"/>
        <c:axId val="118694704"/>
        <c:axId val="1"/>
      </c:barChart>
      <c:catAx>
        <c:axId val="1186947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18694704"/>
        <c:crosses val="autoZero"/>
        <c:crossBetween val="between"/>
      </c:val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991818405511813"/>
          <c:y val="0.22647620338577265"/>
          <c:w val="0.45833353838582674"/>
          <c:h val="0.68750026528664709"/>
        </c:manualLayout>
      </c:layout>
      <c:pieChart>
        <c:varyColors val="1"/>
        <c:ser>
          <c:idx val="0"/>
          <c:order val="0"/>
          <c:tx>
            <c:strRef>
              <c:f>Sheet1!$B$1</c:f>
              <c:strCache>
                <c:ptCount val="1"/>
                <c:pt idx="0">
                  <c:v>Sales</c:v>
                </c:pt>
              </c:strCache>
            </c:strRef>
          </c:tx>
          <c:spPr>
            <a:ln w="12700">
              <a:solidFill>
                <a:schemeClr val="bg1"/>
              </a:solidFill>
            </a:ln>
          </c:spPr>
          <c:dPt>
            <c:idx val="0"/>
            <c:bubble3D val="0"/>
            <c:spPr>
              <a:solidFill>
                <a:srgbClr val="003865"/>
              </a:solidFill>
              <a:ln w="12700">
                <a:solidFill>
                  <a:schemeClr val="bg1"/>
                </a:solidFill>
              </a:ln>
              <a:effectLst/>
            </c:spPr>
            <c:extLst>
              <c:ext xmlns:c16="http://schemas.microsoft.com/office/drawing/2014/chart" uri="{C3380CC4-5D6E-409C-BE32-E72D297353CC}">
                <c16:uniqueId val="{00000001-60CF-43FA-86F8-7E3DBADF8297}"/>
              </c:ext>
            </c:extLst>
          </c:dPt>
          <c:dPt>
            <c:idx val="1"/>
            <c:bubble3D val="0"/>
            <c:spPr>
              <a:solidFill>
                <a:srgbClr val="008EAA"/>
              </a:solidFill>
              <a:ln w="12700">
                <a:solidFill>
                  <a:schemeClr val="bg1"/>
                </a:solidFill>
              </a:ln>
              <a:effectLst/>
            </c:spPr>
            <c:extLst>
              <c:ext xmlns:c16="http://schemas.microsoft.com/office/drawing/2014/chart" uri="{C3380CC4-5D6E-409C-BE32-E72D297353CC}">
                <c16:uniqueId val="{00000003-60CF-43FA-86F8-7E3DBADF8297}"/>
              </c:ext>
            </c:extLst>
          </c:dPt>
          <c:dPt>
            <c:idx val="2"/>
            <c:bubble3D val="0"/>
            <c:spPr>
              <a:solidFill>
                <a:srgbClr val="FFC845"/>
              </a:solidFill>
              <a:ln w="12700">
                <a:solidFill>
                  <a:schemeClr val="bg1"/>
                </a:solidFill>
              </a:ln>
              <a:effectLst/>
            </c:spPr>
            <c:extLst>
              <c:ext xmlns:c16="http://schemas.microsoft.com/office/drawing/2014/chart" uri="{C3380CC4-5D6E-409C-BE32-E72D297353CC}">
                <c16:uniqueId val="{00000005-60CF-43FA-86F8-7E3DBADF8297}"/>
              </c:ext>
            </c:extLst>
          </c:dPt>
          <c:dPt>
            <c:idx val="3"/>
            <c:bubble3D val="0"/>
            <c:spPr>
              <a:solidFill>
                <a:schemeClr val="accent2"/>
              </a:solidFill>
              <a:ln w="12700">
                <a:solidFill>
                  <a:schemeClr val="bg1"/>
                </a:solidFill>
              </a:ln>
              <a:effectLst/>
            </c:spPr>
            <c:extLst>
              <c:ext xmlns:c16="http://schemas.microsoft.com/office/drawing/2014/chart" uri="{C3380CC4-5D6E-409C-BE32-E72D297353CC}">
                <c16:uniqueId val="{00000007-60CF-43FA-86F8-7E3DBADF8297}"/>
              </c:ext>
            </c:extLst>
          </c:dPt>
          <c:dPt>
            <c:idx val="4"/>
            <c:bubble3D val="0"/>
            <c:spPr>
              <a:solidFill>
                <a:srgbClr val="5D295F"/>
              </a:solidFill>
              <a:ln w="12700">
                <a:solidFill>
                  <a:schemeClr val="bg1"/>
                </a:solidFill>
              </a:ln>
              <a:effectLst/>
            </c:spPr>
            <c:extLst>
              <c:ext xmlns:c16="http://schemas.microsoft.com/office/drawing/2014/chart" uri="{C3380CC4-5D6E-409C-BE32-E72D297353CC}">
                <c16:uniqueId val="{00000009-60CF-43FA-86F8-7E3DBADF8297}"/>
              </c:ext>
            </c:extLst>
          </c:dPt>
          <c:dPt>
            <c:idx val="5"/>
            <c:bubble3D val="0"/>
            <c:spPr>
              <a:solidFill>
                <a:schemeClr val="accent4"/>
              </a:solidFill>
              <a:ln w="12700">
                <a:solidFill>
                  <a:schemeClr val="bg1"/>
                </a:solidFill>
              </a:ln>
            </c:spPr>
            <c:extLst>
              <c:ext xmlns:c16="http://schemas.microsoft.com/office/drawing/2014/chart" uri="{C3380CC4-5D6E-409C-BE32-E72D297353CC}">
                <c16:uniqueId val="{0000000B-60CF-43FA-86F8-7E3DBADF8297}"/>
              </c:ext>
            </c:extLst>
          </c:dPt>
          <c:dLbls>
            <c:dLbl>
              <c:idx val="0"/>
              <c:layout>
                <c:manualLayout>
                  <c:x val="0.11945189468503925"/>
                  <c:y val="-8.732645780723120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0CF-43FA-86F8-7E3DBADF8297}"/>
                </c:ext>
              </c:extLst>
            </c:dLbl>
            <c:dLbl>
              <c:idx val="1"/>
              <c:layout>
                <c:manualLayout>
                  <c:x val="0.11236983267716535"/>
                  <c:y val="-4.749112539575937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0CF-43FA-86F8-7E3DBADF8297}"/>
                </c:ext>
              </c:extLst>
            </c:dLbl>
            <c:dLbl>
              <c:idx val="2"/>
              <c:layout>
                <c:manualLayout>
                  <c:x val="-1.0525713582677166E-2"/>
                  <c:y val="6.541197263990082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0CF-43FA-86F8-7E3DBADF8297}"/>
                </c:ext>
              </c:extLst>
            </c:dLbl>
            <c:dLbl>
              <c:idx val="3"/>
              <c:layout>
                <c:manualLayout>
                  <c:x val="-0.13302657480314961"/>
                  <c:y val="0"/>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fld id="{9450F916-970A-49BC-8C1D-08D70657CE57}" type="CATEGORYNAME">
                      <a:rPr lang="en-US" smtClean="0"/>
                      <a:pPr>
                        <a:defRPr sz="1400" b="1" i="0" u="none" strike="noStrike" kern="1200" baseline="0">
                          <a:solidFill>
                            <a:schemeClr val="tx1"/>
                          </a:solidFill>
                          <a:latin typeface="+mn-lt"/>
                          <a:ea typeface="+mn-ea"/>
                          <a:cs typeface="+mn-cs"/>
                        </a:defRPr>
                      </a:pPr>
                      <a:t>[CATEGORY NAME]</a:t>
                    </a:fld>
                    <a:r>
                      <a:rPr lang="en-US" baseline="0" dirty="0"/>
                      <a:t> </a:t>
                    </a:r>
                    <a:br>
                      <a:rPr lang="en-US" baseline="0" dirty="0"/>
                    </a:br>
                    <a:fld id="{CBA75E46-D9DC-47CB-B3DD-67D64C4B1FB6}" type="PERCENTAGE">
                      <a:rPr lang="en-US" baseline="0" smtClean="0"/>
                      <a:pPr>
                        <a:defRPr sz="1400" b="1" i="0" u="none" strike="noStrike" kern="1200" baseline="0">
                          <a:solidFill>
                            <a:schemeClr val="tx1"/>
                          </a:solidFill>
                          <a:latin typeface="+mn-lt"/>
                          <a:ea typeface="+mn-ea"/>
                          <a:cs typeface="+mn-cs"/>
                        </a:defRPr>
                      </a:pPr>
                      <a:t>[PERCENTAGE]</a:t>
                    </a:fld>
                    <a:endParaRPr lang="en-US" baseline="0" dirty="0"/>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layout>
                    <c:manualLayout>
                      <c:w val="0.21605474901574803"/>
                      <c:h val="0.13678042649151884"/>
                    </c:manualLayout>
                  </c15:layout>
                  <c15:dlblFieldTable/>
                  <c15:showDataLabelsRange val="0"/>
                </c:ext>
                <c:ext xmlns:c16="http://schemas.microsoft.com/office/drawing/2014/chart" uri="{C3380CC4-5D6E-409C-BE32-E72D297353CC}">
                  <c16:uniqueId val="{00000007-60CF-43FA-86F8-7E3DBADF8297}"/>
                </c:ext>
              </c:extLst>
            </c:dLbl>
            <c:dLbl>
              <c:idx val="4"/>
              <c:layout>
                <c:manualLayout>
                  <c:x val="-2.8870447834645669E-2"/>
                  <c:y val="6.4843276205498165E-2"/>
                </c:manualLayout>
              </c:layout>
              <c:tx>
                <c:rich>
                  <a:bodyPr/>
                  <a:lstStyle/>
                  <a:p>
                    <a:fld id="{B3368D83-00D3-43FD-9C98-80AC8E3905D0}" type="CATEGORYNAME">
                      <a:rPr lang="en-US" smtClean="0"/>
                      <a:pPr/>
                      <a:t>[CATEGORY NAME]</a:t>
                    </a:fld>
                    <a:r>
                      <a:rPr lang="en-US" baseline="0" dirty="0"/>
                      <a:t> </a:t>
                    </a:r>
                    <a:br>
                      <a:rPr lang="en-US" baseline="0" dirty="0"/>
                    </a:br>
                    <a:fld id="{019614BD-A6C4-4B58-86F3-CB2170493B86}" type="PERCENTAGE">
                      <a:rPr lang="en-US" baseline="0" smtClean="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26560150098425195"/>
                      <c:h val="0.12133170555238193"/>
                    </c:manualLayout>
                  </c15:layout>
                  <c15:dlblFieldTable/>
                  <c15:showDataLabelsRange val="0"/>
                </c:ext>
                <c:ext xmlns:c16="http://schemas.microsoft.com/office/drawing/2014/chart" uri="{C3380CC4-5D6E-409C-BE32-E72D297353CC}">
                  <c16:uniqueId val="{00000009-60CF-43FA-86F8-7E3DBADF8297}"/>
                </c:ext>
              </c:extLst>
            </c:dLbl>
            <c:dLbl>
              <c:idx val="5"/>
              <c:layout>
                <c:manualLayout>
                  <c:x val="-8.5156250000000017E-2"/>
                  <c:y val="-9.8179836934373266E-2"/>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fld id="{B39E2C32-CB19-48A3-BD63-60D91A4C0965}" type="CATEGORYNAME">
                      <a:rPr lang="en-US" sz="1400" smtClean="0">
                        <a:solidFill>
                          <a:schemeClr val="tx1"/>
                        </a:solidFill>
                      </a:rPr>
                      <a:pPr>
                        <a:defRPr sz="1400" b="1" i="0" u="none" strike="noStrike" kern="1200" baseline="0">
                          <a:solidFill>
                            <a:schemeClr val="tx1"/>
                          </a:solidFill>
                          <a:latin typeface="+mn-lt"/>
                          <a:ea typeface="+mn-ea"/>
                          <a:cs typeface="+mn-cs"/>
                        </a:defRPr>
                      </a:pPr>
                      <a:t>[CATEGORY NAME]</a:t>
                    </a:fld>
                    <a:r>
                      <a:rPr lang="en-US" sz="1400" baseline="0" dirty="0">
                        <a:solidFill>
                          <a:schemeClr val="tx1"/>
                        </a:solidFill>
                      </a:rPr>
                      <a:t> </a:t>
                    </a:r>
                    <a:fld id="{76608BAA-EF11-4BD4-A935-070CC4CF7BE1}" type="PERCENTAGE">
                      <a:rPr lang="en-US" sz="1400" baseline="0" smtClean="0">
                        <a:solidFill>
                          <a:schemeClr val="tx1"/>
                        </a:solidFill>
                      </a:rPr>
                      <a:pPr>
                        <a:defRPr sz="1400" b="1" i="0" u="none" strike="noStrike" kern="1200" baseline="0">
                          <a:solidFill>
                            <a:schemeClr val="tx1"/>
                          </a:solidFill>
                          <a:latin typeface="+mn-lt"/>
                          <a:ea typeface="+mn-ea"/>
                          <a:cs typeface="+mn-cs"/>
                        </a:defRPr>
                      </a:pPr>
                      <a:t>[PERCENTAGE]</a:t>
                    </a:fld>
                    <a:endParaRPr lang="en-US" sz="1400" baseline="0" dirty="0">
                      <a:solidFill>
                        <a:schemeClr val="tx1"/>
                      </a:solidFill>
                    </a:endParaRPr>
                  </a:p>
                </c:rich>
              </c:tx>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23867187500000001"/>
                      <c:h val="0.12730068558683294"/>
                    </c:manualLayout>
                  </c15:layout>
                  <c15:dlblFieldTable/>
                  <c15:showDataLabelsRange val="0"/>
                </c:ext>
                <c:ext xmlns:c16="http://schemas.microsoft.com/office/drawing/2014/chart" uri="{C3380CC4-5D6E-409C-BE32-E72D297353CC}">
                  <c16:uniqueId val="{0000000B-60CF-43FA-86F8-7E3DBADF8297}"/>
                </c:ext>
              </c:extLst>
            </c:dLbl>
            <c:dLbl>
              <c:idx val="6"/>
              <c:layout>
                <c:manualLayout>
                  <c:x val="1.5180979330708661E-2"/>
                  <c:y val="-5.934722697774065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60CF-43FA-86F8-7E3DBADF829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accent1"/>
                  </a:solidFill>
                  <a:prstDash val="solid"/>
                </a:ln>
                <a:effectLst/>
              </c:spPr>
            </c:leaderLines>
            <c:extLst>
              <c:ext xmlns:c15="http://schemas.microsoft.com/office/drawing/2012/chart" uri="{CE6537A1-D6FC-4f65-9D91-7224C49458BB}"/>
            </c:extLst>
          </c:dLbls>
          <c:cat>
            <c:strRef>
              <c:f>Sheet1!$A$2:$A$8</c:f>
              <c:strCache>
                <c:ptCount val="7"/>
                <c:pt idx="0">
                  <c:v>No insurance*</c:v>
                </c:pt>
                <c:pt idx="1">
                  <c:v>Unable to locate*</c:v>
                </c:pt>
                <c:pt idx="2">
                  <c:v>Refused screening</c:v>
                </c:pt>
                <c:pt idx="3">
                  <c:v>Already connected to care*</c:v>
                </c:pt>
                <c:pt idx="4">
                  <c:v>Moved out of Minnesota*</c:v>
                </c:pt>
                <c:pt idx="5">
                  <c:v>Screened elsewhere, no results</c:v>
                </c:pt>
                <c:pt idx="6">
                  <c:v>Contact failed</c:v>
                </c:pt>
              </c:strCache>
            </c:strRef>
          </c:cat>
          <c:val>
            <c:numRef>
              <c:f>Sheet1!$B$2:$B$8</c:f>
              <c:numCache>
                <c:formatCode>0%</c:formatCode>
                <c:ptCount val="7"/>
                <c:pt idx="0">
                  <c:v>0.04</c:v>
                </c:pt>
                <c:pt idx="1">
                  <c:v>0.28000000000000003</c:v>
                </c:pt>
                <c:pt idx="2">
                  <c:v>0.08</c:v>
                </c:pt>
                <c:pt idx="3">
                  <c:v>0.24</c:v>
                </c:pt>
                <c:pt idx="4">
                  <c:v>0.16</c:v>
                </c:pt>
                <c:pt idx="5">
                  <c:v>0.12</c:v>
                </c:pt>
                <c:pt idx="6">
                  <c:v>0.08</c:v>
                </c:pt>
              </c:numCache>
            </c:numRef>
          </c:val>
          <c:extLst>
            <c:ext xmlns:c16="http://schemas.microsoft.com/office/drawing/2014/chart" uri="{C3380CC4-5D6E-409C-BE32-E72D297353CC}">
              <c16:uniqueId val="{00000011-60CF-43FA-86F8-7E3DBADF8297}"/>
            </c:ext>
          </c:extLst>
        </c:ser>
        <c:dLbls>
          <c:showLegendKey val="0"/>
          <c:showVal val="0"/>
          <c:showCatName val="0"/>
          <c:showSerName val="0"/>
          <c:showPercent val="0"/>
          <c:showBubbleSize val="0"/>
          <c:showLeaderLines val="1"/>
        </c:dLbls>
        <c:firstSliceAng val="0"/>
      </c:pieChart>
      <c:spPr>
        <a:noFill/>
        <a:ln w="25379">
          <a:noFill/>
        </a:ln>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0.18888</cdr:x>
      <cdr:y>0.40118</cdr:y>
    </cdr:from>
    <cdr:to>
      <cdr:x>0.97176</cdr:x>
      <cdr:y>0.76915</cdr:y>
    </cdr:to>
    <cdr:grpSp>
      <cdr:nvGrpSpPr>
        <cdr:cNvPr id="14" name="Group 13">
          <a:extLst xmlns:a="http://schemas.openxmlformats.org/drawingml/2006/main">
            <a:ext uri="{FF2B5EF4-FFF2-40B4-BE49-F238E27FC236}">
              <a16:creationId xmlns:a16="http://schemas.microsoft.com/office/drawing/2014/main" id="{9119A92A-7293-426A-B06B-E3A322B3BA3D}"/>
            </a:ext>
          </a:extLst>
        </cdr:cNvPr>
        <cdr:cNvGrpSpPr/>
      </cdr:nvGrpSpPr>
      <cdr:grpSpPr>
        <a:xfrm xmlns:a="http://schemas.openxmlformats.org/drawingml/2006/main">
          <a:off x="1818241" y="1843640"/>
          <a:ext cx="7536241" cy="1690976"/>
          <a:chOff x="1818258" y="1843714"/>
          <a:chExt cx="7536179" cy="1690880"/>
        </a:xfrm>
      </cdr:grpSpPr>
      <cdr:sp macro="" textlink="">
        <cdr:nvSpPr>
          <cdr:cNvPr id="2" name="Text Box 12"/>
          <cdr:cNvSpPr txBox="1">
            <a:spLocks xmlns:a="http://schemas.openxmlformats.org/drawingml/2006/main" noChangeArrowheads="1"/>
          </cdr:cNvSpPr>
        </cdr:nvSpPr>
        <cdr:spPr bwMode="auto">
          <a:xfrm xmlns:a="http://schemas.openxmlformats.org/drawingml/2006/main">
            <a:off x="6785492" y="2934308"/>
            <a:ext cx="461959" cy="19524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98%</a:t>
            </a:r>
            <a:endParaRPr lang="en-US" dirty="0">
              <a:solidFill>
                <a:prstClr val="black"/>
              </a:solidFill>
            </a:endParaRPr>
          </a:p>
        </cdr:txBody>
      </cdr:sp>
      <cdr:sp macro="" textlink="">
        <cdr:nvSpPr>
          <cdr:cNvPr id="3" name="Text Box 12"/>
          <cdr:cNvSpPr txBox="1">
            <a:spLocks xmlns:a="http://schemas.openxmlformats.org/drawingml/2006/main" noChangeArrowheads="1"/>
          </cdr:cNvSpPr>
        </cdr:nvSpPr>
        <cdr:spPr bwMode="auto">
          <a:xfrm xmlns:a="http://schemas.openxmlformats.org/drawingml/2006/main">
            <a:off x="6066154" y="1843714"/>
            <a:ext cx="460371" cy="195242"/>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4" name="Text Box 12"/>
          <cdr:cNvSpPr txBox="1">
            <a:spLocks xmlns:a="http://schemas.openxmlformats.org/drawingml/2006/main" noChangeArrowheads="1"/>
          </cdr:cNvSpPr>
        </cdr:nvSpPr>
        <cdr:spPr bwMode="auto">
          <a:xfrm xmlns:a="http://schemas.openxmlformats.org/drawingml/2006/main">
            <a:off x="5345489" y="2461733"/>
            <a:ext cx="460371" cy="195242"/>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5" name="Text Box 12"/>
          <cdr:cNvSpPr txBox="1">
            <a:spLocks xmlns:a="http://schemas.openxmlformats.org/drawingml/2006/main" noChangeArrowheads="1"/>
          </cdr:cNvSpPr>
        </cdr:nvSpPr>
        <cdr:spPr bwMode="auto">
          <a:xfrm xmlns:a="http://schemas.openxmlformats.org/drawingml/2006/main">
            <a:off x="4645974" y="2322182"/>
            <a:ext cx="460371" cy="196830"/>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6" name="Text Box 12"/>
          <cdr:cNvSpPr txBox="1">
            <a:spLocks xmlns:a="http://schemas.openxmlformats.org/drawingml/2006/main" noChangeArrowheads="1"/>
          </cdr:cNvSpPr>
        </cdr:nvSpPr>
        <cdr:spPr bwMode="auto">
          <a:xfrm xmlns:a="http://schemas.openxmlformats.org/drawingml/2006/main">
            <a:off x="3952628" y="2505802"/>
            <a:ext cx="460371" cy="19524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98%</a:t>
            </a:r>
            <a:endParaRPr lang="en-US" dirty="0">
              <a:solidFill>
                <a:prstClr val="black"/>
              </a:solidFill>
            </a:endParaRPr>
          </a:p>
        </cdr:txBody>
      </cdr:sp>
      <cdr:sp macro="" textlink="">
        <cdr:nvSpPr>
          <cdr:cNvPr id="7" name="Text Box 12"/>
          <cdr:cNvSpPr txBox="1">
            <a:spLocks xmlns:a="http://schemas.openxmlformats.org/drawingml/2006/main" noChangeArrowheads="1"/>
          </cdr:cNvSpPr>
        </cdr:nvSpPr>
        <cdr:spPr bwMode="auto">
          <a:xfrm xmlns:a="http://schemas.openxmlformats.org/drawingml/2006/main">
            <a:off x="3235117" y="2471565"/>
            <a:ext cx="460371" cy="19524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8" name="Text Box 12"/>
          <cdr:cNvSpPr txBox="1">
            <a:spLocks xmlns:a="http://schemas.openxmlformats.org/drawingml/2006/main" noChangeArrowheads="1"/>
          </cdr:cNvSpPr>
        </cdr:nvSpPr>
        <cdr:spPr bwMode="auto">
          <a:xfrm xmlns:a="http://schemas.openxmlformats.org/drawingml/2006/main">
            <a:off x="2548112" y="2674065"/>
            <a:ext cx="460371" cy="19524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9" name="Text Box 12"/>
          <cdr:cNvSpPr txBox="1">
            <a:spLocks xmlns:a="http://schemas.openxmlformats.org/drawingml/2006/main" noChangeArrowheads="1"/>
          </cdr:cNvSpPr>
        </cdr:nvSpPr>
        <cdr:spPr bwMode="auto">
          <a:xfrm xmlns:a="http://schemas.openxmlformats.org/drawingml/2006/main">
            <a:off x="1818258" y="2410336"/>
            <a:ext cx="461959" cy="195511"/>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10" name="Text Box 12"/>
          <cdr:cNvSpPr txBox="1">
            <a:spLocks xmlns:a="http://schemas.openxmlformats.org/drawingml/2006/main" noChangeArrowheads="1"/>
          </cdr:cNvSpPr>
        </cdr:nvSpPr>
        <cdr:spPr bwMode="auto">
          <a:xfrm xmlns:a="http://schemas.openxmlformats.org/drawingml/2006/main">
            <a:off x="8894066" y="3333000"/>
            <a:ext cx="460371" cy="201594"/>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98%</a:t>
            </a:r>
            <a:endParaRPr lang="en-US" dirty="0">
              <a:solidFill>
                <a:prstClr val="black"/>
              </a:solidFill>
            </a:endParaRPr>
          </a:p>
        </cdr:txBody>
      </cdr:sp>
      <cdr:sp macro="" textlink="">
        <cdr:nvSpPr>
          <cdr:cNvPr id="11" name="Text Box 12"/>
          <cdr:cNvSpPr txBox="1">
            <a:spLocks xmlns:a="http://schemas.openxmlformats.org/drawingml/2006/main" noChangeArrowheads="1"/>
          </cdr:cNvSpPr>
        </cdr:nvSpPr>
        <cdr:spPr bwMode="auto">
          <a:xfrm xmlns:a="http://schemas.openxmlformats.org/drawingml/2006/main">
            <a:off x="8206290" y="2973064"/>
            <a:ext cx="467956" cy="18781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99%</a:t>
            </a:r>
            <a:endParaRPr lang="en-US" dirty="0">
              <a:solidFill>
                <a:prstClr val="black"/>
              </a:solidFill>
            </a:endParaRPr>
          </a:p>
        </cdr:txBody>
      </cdr:sp>
      <cdr:sp macro="" textlink="">
        <cdr:nvSpPr>
          <cdr:cNvPr id="12" name="Text Box 12"/>
          <cdr:cNvSpPr txBox="1">
            <a:spLocks xmlns:a="http://schemas.openxmlformats.org/drawingml/2006/main" noChangeArrowheads="1"/>
          </cdr:cNvSpPr>
        </cdr:nvSpPr>
        <cdr:spPr bwMode="auto">
          <a:xfrm xmlns:a="http://schemas.openxmlformats.org/drawingml/2006/main">
            <a:off x="7482271" y="3141100"/>
            <a:ext cx="461959" cy="195243"/>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a:effectLst xmlns:a="http://schemas.openxmlformats.org/drawingml/2006/main"/>
        </cdr:spPr>
        <cdr:txBody>
          <a:bodyPr xmlns:a="http://schemas.openxmlformats.org/drawingml/2006/main" lIns="20574" tIns="17145" rIns="20574" bIns="0" upright="1"/>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fontAlgn="auto" hangingPunct="1">
              <a:spcBef>
                <a:spcPts val="0"/>
              </a:spcBef>
              <a:spcAft>
                <a:spcPts val="0"/>
              </a:spcAft>
              <a:defRPr sz="1000"/>
            </a:pPr>
            <a:r>
              <a:rPr lang="en-US" b="1" dirty="0">
                <a:solidFill>
                  <a:srgbClr val="000000"/>
                </a:solidFill>
                <a:cs typeface="Arial"/>
              </a:rPr>
              <a:t>98%</a:t>
            </a:r>
            <a:endParaRPr lang="en-US" dirty="0">
              <a:solidFill>
                <a:prstClr val="black"/>
              </a:solidFill>
            </a:endParaRPr>
          </a:p>
        </cdr:txBody>
      </cdr:sp>
    </cdr:grpSp>
  </cdr:relSizeAnchor>
</c:userShapes>
</file>

<file path=ppt/drawings/drawing2.xml><?xml version="1.0" encoding="utf-8"?>
<c:userShapes xmlns:c="http://schemas.openxmlformats.org/drawingml/2006/chart">
  <cdr:relSizeAnchor xmlns:cdr="http://schemas.openxmlformats.org/drawingml/2006/chartDrawing">
    <cdr:from>
      <cdr:x>0.25706</cdr:x>
      <cdr:y>0.78886</cdr:y>
    </cdr:from>
    <cdr:to>
      <cdr:x>0.46255</cdr:x>
      <cdr:y>0.85891</cdr:y>
    </cdr:to>
    <cdr:sp macro="" textlink="">
      <cdr:nvSpPr>
        <cdr:cNvPr id="2" name="Text Box 5">
          <a:extLst xmlns:a="http://schemas.openxmlformats.org/drawingml/2006/main">
            <a:ext uri="{FF2B5EF4-FFF2-40B4-BE49-F238E27FC236}">
              <a16:creationId xmlns:a16="http://schemas.microsoft.com/office/drawing/2014/main" id="{600DB5E5-9F7A-4B30-897B-817A3C894A8B}"/>
            </a:ext>
          </a:extLst>
        </cdr:cNvPr>
        <cdr:cNvSpPr txBox="1">
          <a:spLocks xmlns:a="http://schemas.openxmlformats.org/drawingml/2006/main" noChangeArrowheads="1"/>
        </cdr:cNvSpPr>
      </cdr:nvSpPr>
      <cdr:spPr bwMode="auto">
        <a:xfrm xmlns:a="http://schemas.openxmlformats.org/drawingml/2006/main">
          <a:off x="2798218" y="3432605"/>
          <a:ext cx="2236891" cy="30480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hangingPunct="1">
            <a:lnSpc>
              <a:spcPct val="100000"/>
            </a:lnSpc>
            <a:spcBef>
              <a:spcPct val="50000"/>
            </a:spcBef>
            <a:buFontTx/>
            <a:buNone/>
          </a:pPr>
          <a:r>
            <a:rPr lang="en-US" altLang="en-US" sz="1400" b="1" dirty="0">
              <a:solidFill>
                <a:schemeClr val="tx2"/>
              </a:solidFill>
              <a:latin typeface="+mn-lt"/>
            </a:rPr>
            <a:t>1 / 35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3/29/2022</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3/29/2022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graph describes the region of origin among people who arrived with</a:t>
            </a:r>
            <a:r>
              <a:rPr lang="en-US" altLang="en-US" baseline="0" dirty="0"/>
              <a:t> humanitarian visa statuses </a:t>
            </a:r>
            <a:r>
              <a:rPr lang="en-US" altLang="en-US" dirty="0"/>
              <a:t>to Minnesota from 1979 through 2020. This includes persons with refugee,</a:t>
            </a:r>
            <a:r>
              <a:rPr lang="en-US" altLang="en-US" baseline="0" dirty="0"/>
              <a:t> asylee, parolee, certified victim of trafficking, Special Immigrant Visa-holder, and Amerasian visas. Subsequent slides will refer to these collectively as “people with refugee status”. Note that all data are reported by calendar year.</a:t>
            </a:r>
            <a:endParaRPr lang="en-US" alt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1511713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overall prevalence of TB infection, either latent TB infection or suspect/active TB disease, was 15% among those screened for TB. All of these were diagnoses of latent TB infection, which is not infectious and cannot be spread</a:t>
            </a:r>
            <a:r>
              <a:rPr lang="en-US" altLang="en-US" baseline="0" dirty="0"/>
              <a:t> to others. People with LTBI can be treated to get rid of the TB bacteria entirely. Minnesota has one of the highest rates of LTBI treatment completion in the country for newly arrived refugees. It is a sign of a successful and safe resettlement program here in Minnesota that we are able to treat conditions before they are infectious.</a:t>
            </a: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Arrivals from sub-Saharan Africa had the highest prevalence of TB infection, with 31% of sub-Saharan Africans screened for TB who tested positive.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2523913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prevalence of parasitic infection (with at least one pathogenic parasite) among those screened for intestinal parasites was 21%. The most common parasites observed were </a:t>
            </a:r>
            <a:r>
              <a:rPr lang="en-US" altLang="en-US" baseline="0" dirty="0">
                <a:latin typeface="Arial" panose="020B0604020202020204" pitchFamily="34" charset="0"/>
              </a:rPr>
              <a:t>S</a:t>
            </a:r>
            <a:r>
              <a:rPr lang="en-US" altLang="en-US" dirty="0">
                <a:latin typeface="Arial" panose="020B0604020202020204" pitchFamily="34" charset="0"/>
              </a:rPr>
              <a:t>chistosoma species (40 infected)</a:t>
            </a:r>
            <a:r>
              <a:rPr lang="en-US" altLang="en-US" baseline="0" dirty="0">
                <a:latin typeface="Arial" panose="020B0604020202020204" pitchFamily="34" charset="0"/>
              </a:rPr>
              <a:t> and </a:t>
            </a:r>
            <a:r>
              <a:rPr lang="en-US" altLang="en-US" i="1" dirty="0">
                <a:latin typeface="Arial" panose="020B0604020202020204" pitchFamily="34" charset="0"/>
              </a:rPr>
              <a:t>Strongyloides </a:t>
            </a:r>
            <a:r>
              <a:rPr lang="en-US" altLang="en-US" i="1" dirty="0" err="1">
                <a:latin typeface="Arial" panose="020B0604020202020204" pitchFamily="34" charset="0"/>
              </a:rPr>
              <a:t>stercoralis</a:t>
            </a:r>
            <a:r>
              <a:rPr lang="en-US" altLang="en-US" i="1" dirty="0">
                <a:latin typeface="Arial" panose="020B0604020202020204" pitchFamily="34" charset="0"/>
              </a:rPr>
              <a:t> </a:t>
            </a:r>
            <a:r>
              <a:rPr lang="en-US" altLang="en-US" dirty="0">
                <a:latin typeface="Arial" panose="020B0604020202020204" pitchFamily="34" charset="0"/>
              </a:rPr>
              <a:t>(20).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Most refugee arrivals receive presumptive treatment for intestinal parasites overseas, which has reduced the prevalence of certain parasitic infections, such as </a:t>
            </a:r>
            <a:r>
              <a:rPr lang="en-US" altLang="en-US" dirty="0" err="1">
                <a:latin typeface="Arial" panose="020B0604020202020204" pitchFamily="34" charset="0"/>
              </a:rPr>
              <a:t>strongyloidiasis</a:t>
            </a:r>
            <a:r>
              <a:rPr lang="en-US" altLang="en-US" dirty="0">
                <a:latin typeface="Arial" panose="020B0604020202020204" pitchFamily="34" charset="0"/>
              </a:rPr>
              <a:t> and schistosomiasis.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2789145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overall prevalence of hepatitis B infection, either acute or chronic, was 5% among those who received a hepatitis B surface antigen test (HBsAg). Hepatitis B is preventable with vaccination and the majority of newly-arriving refugees receive the recommended</a:t>
            </a:r>
            <a:r>
              <a:rPr lang="en-US" altLang="en-US" baseline="0" dirty="0"/>
              <a:t> vacation either overseas or domestically.</a:t>
            </a:r>
            <a:endParaRPr lang="en-US" altLang="en-US" dirty="0"/>
          </a:p>
          <a:p>
            <a:endParaRPr lang="en-US" alt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3357207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chart looks at immunization status in persons with refugee</a:t>
            </a:r>
            <a:r>
              <a:rPr lang="en-US" altLang="en-US" baseline="0" dirty="0">
                <a:latin typeface="Arial" panose="020B0604020202020204" pitchFamily="34" charset="0"/>
              </a:rPr>
              <a:t> status</a:t>
            </a:r>
            <a:r>
              <a:rPr lang="en-US" altLang="en-US" dirty="0">
                <a:latin typeface="Arial" panose="020B0604020202020204" pitchFamily="34" charset="0"/>
              </a:rPr>
              <a:t>. The green</a:t>
            </a:r>
            <a:r>
              <a:rPr lang="en-US" altLang="en-US" baseline="0" dirty="0">
                <a:latin typeface="Arial" panose="020B0604020202020204" pitchFamily="34" charset="0"/>
              </a:rPr>
              <a:t> </a:t>
            </a:r>
            <a:r>
              <a:rPr lang="en-US" altLang="en-US" dirty="0">
                <a:latin typeface="Arial" panose="020B0604020202020204" pitchFamily="34" charset="0"/>
              </a:rPr>
              <a:t>bars show those who came to the U.S. with at least one documented vaccine overseas. In the early 2000’s it was uncommon for people</a:t>
            </a:r>
            <a:r>
              <a:rPr lang="en-US" altLang="en-US" baseline="0" dirty="0">
                <a:latin typeface="Arial" panose="020B0604020202020204" pitchFamily="34" charset="0"/>
              </a:rPr>
              <a:t> with refugee status</a:t>
            </a:r>
            <a:r>
              <a:rPr lang="en-US" altLang="en-US" dirty="0">
                <a:latin typeface="Arial" panose="020B0604020202020204" pitchFamily="34" charset="0"/>
              </a:rPr>
              <a:t> to arrive with documentation of any vaccinations. However, in recent years &gt;80% are arriving with at least some vaccine history.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blue bars indicate those who received one or more vaccinations during the domestic screening</a:t>
            </a:r>
            <a:r>
              <a:rPr lang="en-US" altLang="en-US" baseline="0" dirty="0">
                <a:latin typeface="Arial" panose="020B0604020202020204" pitchFamily="34" charset="0"/>
              </a:rPr>
              <a:t> process. </a:t>
            </a:r>
            <a:r>
              <a:rPr lang="en-US" altLang="en-US" dirty="0">
                <a:latin typeface="Arial" panose="020B0604020202020204" pitchFamily="34" charset="0"/>
              </a:rPr>
              <a:t>The</a:t>
            </a:r>
            <a:r>
              <a:rPr lang="en-US" altLang="en-US" baseline="0" dirty="0">
                <a:latin typeface="Arial" panose="020B0604020202020204" pitchFamily="34" charset="0"/>
              </a:rPr>
              <a:t> majority of newly arrived refugees </a:t>
            </a:r>
            <a:r>
              <a:rPr lang="en-US" altLang="en-US" dirty="0">
                <a:latin typeface="Arial" panose="020B0604020202020204" pitchFamily="34" charset="0"/>
              </a:rPr>
              <a:t>either have a vaccine series started or continued after arrival. These vaccinations are important to prevent outbreaks </a:t>
            </a:r>
            <a:r>
              <a:rPr lang="en-US" altLang="en-US" baseline="0" dirty="0">
                <a:latin typeface="Arial" panose="020B0604020202020204" pitchFamily="34" charset="0"/>
              </a:rPr>
              <a:t>such as polio, measles, and other infectious diseases. </a:t>
            </a:r>
            <a:r>
              <a:rPr lang="en-US" altLang="en-US" dirty="0">
                <a:latin typeface="Arial" panose="020B0604020202020204" pitchFamily="34" charset="0"/>
              </a:rPr>
              <a:t>Additionally, people</a:t>
            </a:r>
            <a:r>
              <a:rPr lang="en-US" altLang="en-US" baseline="0" dirty="0">
                <a:latin typeface="Arial" panose="020B0604020202020204" pitchFamily="34" charset="0"/>
              </a:rPr>
              <a:t> with </a:t>
            </a:r>
            <a:r>
              <a:rPr lang="en-US" altLang="en-US" dirty="0">
                <a:latin typeface="Arial" panose="020B0604020202020204" pitchFamily="34" charset="0"/>
              </a:rPr>
              <a:t>refugee status apply for permanent residency at the end of one year, and they have to show proof of certain vaccinations at that time.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31157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graph shows refugee arrival numbers to Minnesota by month from 2016-2020. At the beginning of October each year, the President of the United States sets an</a:t>
            </a:r>
            <a:r>
              <a:rPr lang="en-US" altLang="en-US" baseline="0" dirty="0"/>
              <a:t> </a:t>
            </a:r>
            <a:r>
              <a:rPr lang="en-US" altLang="en-US" dirty="0"/>
              <a:t>admissions ceiling for the number of refugee arrivals that can be admitted into the U.S. during the subsequent fiscal year.</a:t>
            </a:r>
            <a:r>
              <a:rPr lang="en-US" altLang="en-US" baseline="0" dirty="0"/>
              <a:t> </a:t>
            </a:r>
            <a:r>
              <a:rPr lang="en-US" altLang="en-US" dirty="0"/>
              <a:t>In 2020, like 2017-2019, arrival</a:t>
            </a:r>
            <a:r>
              <a:rPr lang="en-US" altLang="en-US" baseline="0" dirty="0"/>
              <a:t> numbers remained lower than those seen in previous years. Arrival numbers in 2020 fell drastically during the spring and summer months, after the start of the COVID-19 pandemic in the U.S.</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934500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chart details the countries of origin of people with refugee status who arrived to Minnesota during 2020. This</a:t>
            </a:r>
            <a:r>
              <a:rPr lang="en-US" altLang="en-US" baseline="0" dirty="0"/>
              <a:t> chart includes only primary arrivals, or those who resettled in Minnesota directly from overseas.</a:t>
            </a:r>
            <a:endParaRPr lang="en-US" alt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322334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map indicates which counties in Minnesota received people with refugee status in 2020. Ramsey County received the largest number of arrivals (211), followed by Hennepin (66), Anoka (36), and Dakota (21).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331197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These graphs are for the 4 counties with the largest number of arrivals in 2020. Each graph shows the distribution of people with refugee status by country of origin resettling in each county. Ramsey sees a high number of Burmese arrivals, indicated by the purple bars. Many refugees who resettled in Hennepin were from Ethiopia and Somalia, as well as refugee from a wide variety of countries of origin. The majority of new arrivals who resettled in Anoka County were Ukrainian or Afghan. Dakota County resettled mostly refugees from Ukraine and Afghanistan. </a:t>
            </a:r>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115779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 Minnesota, people with refugee status are offered a post-arrival health assessment, usually within 30-90 days of their arrival to the U.S. These assessments are done by public health clinics or private providers. The goal of the health assessment is to control communicable diseases among, and resulting from, the arrival of new refugees through screening, treatment, and referral. Since 2010 the proportion of new arrivals who complete a health assessment has remained ≥98%.</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283631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In 2020, among the 25 people with refugee status who did not receive a post-arrival health assessment: 1 (4%) did not have insurance; 7 (28%) could not be located due to an incorrect address; </a:t>
            </a:r>
            <a:r>
              <a:rPr lang="en-US" altLang="en-US" baseline="0" dirty="0"/>
              <a:t>2 (8%) refused screening; 6 (24%) U.S.-granted asylees were already connected to care and declined a health screening; 4 (16%) moved out of Minnesota prior to screening; 3 (12%) were screened, but results were not reported; and contact failed for 2 (</a:t>
            </a:r>
            <a:r>
              <a:rPr lang="en-US" altLang="en-US" baseline="0"/>
              <a:t>8%).</a:t>
            </a:r>
            <a:endParaRPr lang="en-US" alt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Those who could not be located due to an incorrect address, didn’t have insurance, were already connected to care, died before screening, or moved out of state or to an unknown destination</a:t>
            </a:r>
            <a:r>
              <a:rPr lang="en-US" altLang="en-US" baseline="0" dirty="0"/>
              <a:t> </a:t>
            </a:r>
            <a:r>
              <a:rPr lang="en-US" altLang="en-US" dirty="0"/>
              <a:t>were considered ineligible for an assessment and are not included in the denominator when calculating the percent who received an assessment.</a:t>
            </a:r>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667803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People with refugee status are eligible for a health screening,</a:t>
            </a:r>
            <a:r>
              <a:rPr lang="en-US" altLang="en-US" baseline="0" dirty="0"/>
              <a:t> usually initiated 30-90 days after U.S. arrival. The goal of this screening is to control communicable disease through health assessment, treatment, and referral.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chart describes the overall percent of people with refugee status who received an assessment (among those eligible for an assessment), indicated by the green bar. The percent screened for various conditions as part of their assessment are indicated by the blue bars. For example, among those who received a health assessment, 98% were screened for tuberculosis. Screening for blood lead levels is only recommended for children younger than 17 years, so among refugee children younger than 17 who received a health assessment, 97% were screened for blood lead level. Only 77% of those who received a health assessment were screened for intestinal parasites because most refugees are treated for intestinal parasites presumptively prior to U.S. departure.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128145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This table describes the number and percent of people with refugee status screened for specific conditions, among those screened (middle column of the table), and the number and percent testing positive among those screened for that condition (right-hand column of the table).</a:t>
            </a:r>
          </a:p>
          <a:p>
            <a:endParaRPr lang="en-US" altLang="en-US" dirty="0"/>
          </a:p>
          <a:p>
            <a:r>
              <a:rPr lang="en-US" altLang="en-US" dirty="0"/>
              <a:t>All refugees</a:t>
            </a:r>
            <a:r>
              <a:rPr lang="en-US" altLang="en-US" baseline="0" dirty="0"/>
              <a:t> are screened for active, infectious tuberculosis (TB) before coming to the U.S. and no one who has infectious TB is allowed to travel to the U.S. The health screening in the U.S. includes a full TB evaluation, including screening for latent TB infection. Not everyone who carries the TB bacteria becomes sick. For most, the immune system responds to the bacteria and keeps it inactive. This is called latent TB infection, and cannot be spread to other people.</a:t>
            </a:r>
          </a:p>
          <a:p>
            <a:endParaRPr lang="en-US" altLang="en-US" baseline="0" dirty="0"/>
          </a:p>
          <a:p>
            <a:r>
              <a:rPr lang="en-US" altLang="en-US" baseline="0" dirty="0"/>
              <a:t>The health screening also includes screening for hepatitis B infection. The most common risk of transmission for refugees is mother-to-child, acquired at birth from an infected mother.</a:t>
            </a:r>
          </a:p>
          <a:p>
            <a:endParaRPr lang="en-US" altLang="en-US" baseline="0" dirty="0"/>
          </a:p>
          <a:p>
            <a:r>
              <a:rPr lang="en-US" altLang="en-US" baseline="0" dirty="0"/>
              <a:t>Most refugees receive anti-parasite treatment overseas to lower their risk of health complications. During their initial medical exam in the U.S., many refugees are also tested for parasites and treated, if needed. </a:t>
            </a:r>
          </a:p>
          <a:p>
            <a:endParaRPr lang="en-US" altLang="en-US" baseline="0" dirty="0"/>
          </a:p>
          <a:p>
            <a:r>
              <a:rPr lang="en-US" altLang="en-US" baseline="0" dirty="0"/>
              <a:t>Screening for sexually transmitted infections includes syphilis, HIV, chlamydia, and/or gonorrhea. All refugees 15 years and older are also screened for syphilis and gonorrhea before coming to the U.S. </a:t>
            </a:r>
            <a:endParaRPr lang="en-US" altLang="en-US" dirty="0"/>
          </a:p>
          <a:p>
            <a:endParaRPr lang="en-US" altLang="en-US" dirty="0"/>
          </a:p>
          <a:p>
            <a:r>
              <a:rPr lang="en-US" altLang="en-US" dirty="0"/>
              <a:t>Children under 17 are also</a:t>
            </a:r>
            <a:r>
              <a:rPr lang="en-US" altLang="en-US" baseline="0" dirty="0"/>
              <a:t> tested for elevated blood lead levels. An e</a:t>
            </a:r>
            <a:r>
              <a:rPr lang="en-US" altLang="en-US" dirty="0"/>
              <a:t>levated blood lead level is defined as ≥5 µg/</a:t>
            </a:r>
            <a:r>
              <a:rPr lang="en-US" altLang="en-US" dirty="0" err="1"/>
              <a:t>mL.</a:t>
            </a:r>
            <a:endParaRPr lang="en-US" altLang="en-US" dirty="0"/>
          </a:p>
          <a:p>
            <a:endParaRPr lang="en-US" altLang="en-US" dirty="0"/>
          </a:p>
          <a:p>
            <a:r>
              <a:rPr lang="en-US" altLang="en-US" dirty="0"/>
              <a:t>The health</a:t>
            </a:r>
            <a:r>
              <a:rPr lang="en-US" altLang="en-US" baseline="0" dirty="0"/>
              <a:t> screening also includes screening for hemoglobin deficiency (anemia). H</a:t>
            </a:r>
            <a:r>
              <a:rPr lang="en-US" altLang="en-US" dirty="0"/>
              <a:t>emoglobin deficiency is defined as &lt;12 mg/</a:t>
            </a:r>
            <a:r>
              <a:rPr lang="en-US" altLang="en-US" dirty="0" err="1"/>
              <a:t>dL</a:t>
            </a:r>
            <a:r>
              <a:rPr lang="en-US" altLang="en-US" dirty="0"/>
              <a:t>.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417633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17">
            <a:extLst>
              <a:ext uri="{FF2B5EF4-FFF2-40B4-BE49-F238E27FC236}">
                <a16:creationId xmlns:a16="http://schemas.microsoft.com/office/drawing/2014/main" id="{7F43DB1E-E635-449A-81F3-9902FF604DB4}"/>
              </a:ext>
            </a:extLst>
          </p:cNvPr>
          <p:cNvSpPr>
            <a:spLocks noGrp="1"/>
          </p:cNvSpPr>
          <p:nvPr>
            <p:ph sz="quarter" idx="14"/>
          </p:nvPr>
        </p:nvSpPr>
        <p:spPr>
          <a:xfrm>
            <a:off x="8081382" y="1366345"/>
            <a:ext cx="36195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7">
            <a:extLst>
              <a:ext uri="{FF2B5EF4-FFF2-40B4-BE49-F238E27FC236}">
                <a16:creationId xmlns:a16="http://schemas.microsoft.com/office/drawing/2014/main" id="{5DE48267-8B61-4BDD-AF18-FF5B6B2A58C7}"/>
              </a:ext>
            </a:extLst>
          </p:cNvPr>
          <p:cNvSpPr>
            <a:spLocks noGrp="1"/>
          </p:cNvSpPr>
          <p:nvPr>
            <p:ph sz="quarter" idx="15"/>
          </p:nvPr>
        </p:nvSpPr>
        <p:spPr>
          <a:xfrm>
            <a:off x="8081382" y="2482357"/>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17">
            <a:extLst>
              <a:ext uri="{FF2B5EF4-FFF2-40B4-BE49-F238E27FC236}">
                <a16:creationId xmlns:a16="http://schemas.microsoft.com/office/drawing/2014/main" id="{A6CBE60B-ECBC-4526-B3C1-02028FE84DE5}"/>
              </a:ext>
            </a:extLst>
          </p:cNvPr>
          <p:cNvSpPr>
            <a:spLocks noGrp="1"/>
          </p:cNvSpPr>
          <p:nvPr>
            <p:ph sz="quarter" idx="16"/>
          </p:nvPr>
        </p:nvSpPr>
        <p:spPr>
          <a:xfrm>
            <a:off x="8081382" y="3640986"/>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17">
            <a:extLst>
              <a:ext uri="{FF2B5EF4-FFF2-40B4-BE49-F238E27FC236}">
                <a16:creationId xmlns:a16="http://schemas.microsoft.com/office/drawing/2014/main" id="{045DF5B3-8905-4EEB-8339-641B3D5B6FA9}"/>
              </a:ext>
            </a:extLst>
          </p:cNvPr>
          <p:cNvSpPr>
            <a:spLocks noGrp="1"/>
          </p:cNvSpPr>
          <p:nvPr>
            <p:ph sz="quarter" idx="17"/>
          </p:nvPr>
        </p:nvSpPr>
        <p:spPr>
          <a:xfrm>
            <a:off x="8081382" y="4819650"/>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a:extLst>
              <a:ext uri="{FF2B5EF4-FFF2-40B4-BE49-F238E27FC236}">
                <a16:creationId xmlns:a16="http://schemas.microsoft.com/office/drawing/2014/main" id="{577C67DD-657F-423B-A2E2-112F723558F9}"/>
              </a:ext>
            </a:extLst>
          </p:cNvPr>
          <p:cNvSpPr>
            <a:spLocks noGrp="1"/>
          </p:cNvSpPr>
          <p:nvPr>
            <p:ph type="pic" sz="quarter" idx="13"/>
          </p:nvPr>
        </p:nvSpPr>
        <p:spPr>
          <a:xfrm>
            <a:off x="0" y="5734050"/>
            <a:ext cx="2514600" cy="1123950"/>
          </a:xfrm>
        </p:spPr>
        <p:txBody>
          <a:bodyPr/>
          <a:lstStyle/>
          <a:p>
            <a:endParaRPr lang="en-US"/>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chart" Target="../charts/char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Primary* Refugee Arrivals to Minnesota by Region of World</a:t>
            </a:r>
            <a:br>
              <a:rPr lang="en-US" dirty="0"/>
            </a:br>
            <a:r>
              <a:rPr lang="en-US" dirty="0"/>
              <a:t>1979-2020</a:t>
            </a:r>
          </a:p>
        </p:txBody>
      </p:sp>
      <p:sp>
        <p:nvSpPr>
          <p:cNvPr id="14" name="Content Placeholder 13">
            <a:extLst>
              <a:ext uri="{FF2B5EF4-FFF2-40B4-BE49-F238E27FC236}">
                <a16:creationId xmlns:a16="http://schemas.microsoft.com/office/drawing/2014/main" id="{9180EF60-29EB-4894-89FB-055E5F481DB6}"/>
              </a:ext>
            </a:extLst>
          </p:cNvPr>
          <p:cNvSpPr>
            <a:spLocks noGrp="1"/>
          </p:cNvSpPr>
          <p:nvPr>
            <p:ph sz="quarter" idx="14"/>
          </p:nvPr>
        </p:nvSpPr>
        <p:spPr>
          <a:xfrm>
            <a:off x="7734300" y="6400800"/>
            <a:ext cx="3619500" cy="914400"/>
          </a:xfrm>
        </p:spPr>
        <p:txBody>
          <a:bodyPr>
            <a:normAutofit/>
          </a:bodyPr>
          <a:lstStyle/>
          <a:p>
            <a:pPr marL="0" indent="0">
              <a:buNone/>
            </a:pPr>
            <a:r>
              <a:rPr lang="en-US" altLang="en-US" sz="1800" b="1" dirty="0">
                <a:solidFill>
                  <a:schemeClr val="tx2"/>
                </a:solidFill>
                <a:latin typeface="Calibri" panose="020F0502020204030204" pitchFamily="34" charset="0"/>
                <a:cs typeface="Calibri" panose="020F0502020204030204" pitchFamily="34" charset="0"/>
              </a:rPr>
              <a:t>*First resettled in Minnesota</a:t>
            </a:r>
          </a:p>
        </p:txBody>
      </p:sp>
      <p:sp>
        <p:nvSpPr>
          <p:cNvPr id="22" name="Slide Number Placeholder 21">
            <a:extLst>
              <a:ext uri="{FF2B5EF4-FFF2-40B4-BE49-F238E27FC236}">
                <a16:creationId xmlns:a16="http://schemas.microsoft.com/office/drawing/2014/main" id="{672E5794-912D-4CF0-B61D-5DE0ACE3D3C9}"/>
              </a:ext>
            </a:extLst>
          </p:cNvPr>
          <p:cNvSpPr>
            <a:spLocks noGrp="1"/>
          </p:cNvSpPr>
          <p:nvPr>
            <p:ph type="sldNum" sz="quarter" idx="12"/>
          </p:nvPr>
        </p:nvSpPr>
        <p:spPr/>
        <p:txBody>
          <a:bodyPr/>
          <a:lstStyle/>
          <a:p>
            <a:fld id="{48F63A3B-78C7-47BE-AE5E-E10140E04643}" type="slidenum">
              <a:rPr lang="en-US" smtClean="0"/>
              <a:t>1</a:t>
            </a:fld>
            <a:endParaRPr lang="en-US" dirty="0"/>
          </a:p>
        </p:txBody>
      </p:sp>
      <p:pic>
        <p:nvPicPr>
          <p:cNvPr id="24" name="Picture Placeholder 12" descr="Minnesota Department of Health Refugee and International Health Program">
            <a:extLst>
              <a:ext uri="{FF2B5EF4-FFF2-40B4-BE49-F238E27FC236}">
                <a16:creationId xmlns:a16="http://schemas.microsoft.com/office/drawing/2014/main" id="{8235FB86-4F57-4496-846C-BC911D190243}"/>
              </a:ext>
            </a:extLst>
          </p:cNvPr>
          <p:cNvPicPr>
            <a:picLocks noChangeAspect="1"/>
          </p:cNvPicPr>
          <p:nvPr/>
        </p:nvPicPr>
        <p:blipFill>
          <a:blip r:embed="rId3"/>
          <a:srcRect l="237" r="237"/>
          <a:stretch>
            <a:fillRect/>
          </a:stretch>
        </p:blipFill>
        <p:spPr>
          <a:xfrm>
            <a:off x="0" y="6172200"/>
            <a:ext cx="2193925" cy="685800"/>
          </a:xfrm>
          <a:prstGeom prst="rect">
            <a:avLst/>
          </a:prstGeom>
        </p:spPr>
      </p:pic>
      <p:graphicFrame>
        <p:nvGraphicFramePr>
          <p:cNvPr id="9" name="Object 4">
            <a:extLst>
              <a:ext uri="{FF2B5EF4-FFF2-40B4-BE49-F238E27FC236}">
                <a16:creationId xmlns:a16="http://schemas.microsoft.com/office/drawing/2014/main" id="{3931A227-C325-4540-8F1C-7D76C9DA5D4A}"/>
              </a:ext>
            </a:extLst>
          </p:cNvPr>
          <p:cNvGraphicFramePr>
            <a:graphicFrameLocks noChangeAspect="1"/>
          </p:cNvGraphicFramePr>
          <p:nvPr>
            <p:extLst>
              <p:ext uri="{D42A27DB-BD31-4B8C-83A1-F6EECF244321}">
                <p14:modId xmlns:p14="http://schemas.microsoft.com/office/powerpoint/2010/main" val="2641006689"/>
              </p:ext>
            </p:extLst>
          </p:nvPr>
        </p:nvGraphicFramePr>
        <p:xfrm>
          <a:off x="326815" y="1737286"/>
          <a:ext cx="11314323" cy="45217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03377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72C92CD7-61B2-43B4-A617-B5757922DDD2}"/>
              </a:ext>
            </a:extLst>
          </p:cNvPr>
          <p:cNvSpPr>
            <a:spLocks noGrp="1"/>
          </p:cNvSpPr>
          <p:nvPr>
            <p:ph type="title"/>
          </p:nvPr>
        </p:nvSpPr>
        <p:spPr>
          <a:xfrm>
            <a:off x="255180" y="166196"/>
            <a:ext cx="11162415" cy="914400"/>
          </a:xfrm>
        </p:spPr>
        <p:txBody>
          <a:bodyPr>
            <a:normAutofit fontScale="90000"/>
          </a:bodyPr>
          <a:lstStyle/>
          <a:p>
            <a:r>
              <a:rPr lang="en-US" altLang="en-US" sz="3200" dirty="0">
                <a:solidFill>
                  <a:srgbClr val="003865"/>
                </a:solidFill>
              </a:rPr>
              <a:t>Latent or Active Tuberculosis (TB)* Among Refugees By Region Of Origin Minnesota, 2020</a:t>
            </a:r>
            <a:endParaRPr lang="en-US" sz="3200" dirty="0"/>
          </a:p>
        </p:txBody>
      </p:sp>
      <p:sp>
        <p:nvSpPr>
          <p:cNvPr id="15" name="Content Placeholder 14">
            <a:extLst>
              <a:ext uri="{FF2B5EF4-FFF2-40B4-BE49-F238E27FC236}">
                <a16:creationId xmlns:a16="http://schemas.microsoft.com/office/drawing/2014/main" id="{E0A4B759-1142-4ABD-AEEF-0F0DEB39A5DC}"/>
              </a:ext>
            </a:extLst>
          </p:cNvPr>
          <p:cNvSpPr>
            <a:spLocks noGrp="1"/>
          </p:cNvSpPr>
          <p:nvPr>
            <p:ph sz="quarter" idx="14"/>
          </p:nvPr>
        </p:nvSpPr>
        <p:spPr>
          <a:xfrm>
            <a:off x="4951627" y="1080596"/>
            <a:ext cx="2288745" cy="914400"/>
          </a:xfrm>
        </p:spPr>
        <p:txBody>
          <a:bodyPr>
            <a:normAutofit/>
          </a:bodyPr>
          <a:lstStyle/>
          <a:p>
            <a:pPr marL="0" indent="0">
              <a:buNone/>
            </a:pPr>
            <a:r>
              <a:rPr lang="en-US" altLang="en-US" sz="2400" b="1" i="1" dirty="0">
                <a:solidFill>
                  <a:srgbClr val="000000"/>
                </a:solidFill>
              </a:rPr>
              <a:t>N=369 screened</a:t>
            </a:r>
          </a:p>
        </p:txBody>
      </p:sp>
      <p:sp>
        <p:nvSpPr>
          <p:cNvPr id="17" name="Content Placeholder 16">
            <a:extLst>
              <a:ext uri="{FF2B5EF4-FFF2-40B4-BE49-F238E27FC236}">
                <a16:creationId xmlns:a16="http://schemas.microsoft.com/office/drawing/2014/main" id="{AFCFFCDD-6F0F-4776-90DA-F4AD22731452}"/>
              </a:ext>
            </a:extLst>
          </p:cNvPr>
          <p:cNvSpPr>
            <a:spLocks noGrp="1"/>
          </p:cNvSpPr>
          <p:nvPr>
            <p:ph sz="quarter" idx="15"/>
          </p:nvPr>
        </p:nvSpPr>
        <p:spPr>
          <a:xfrm>
            <a:off x="4633332" y="5943257"/>
            <a:ext cx="7067550" cy="914400"/>
          </a:xfrm>
        </p:spPr>
        <p:txBody>
          <a:bodyPr>
            <a:normAutofit/>
          </a:bodyPr>
          <a:lstStyle/>
          <a:p>
            <a:pPr marL="0" indent="0">
              <a:buNone/>
            </a:pPr>
            <a:r>
              <a:rPr lang="en-US" altLang="en-US" sz="1600" b="1" dirty="0">
                <a:solidFill>
                  <a:srgbClr val="000000"/>
                </a:solidFill>
              </a:rPr>
              <a:t>*Diagnosis of Latent TB infection (N= 51) or Suspect/Active TB disease (N=0)</a:t>
            </a:r>
          </a:p>
        </p:txBody>
      </p:sp>
      <p:sp>
        <p:nvSpPr>
          <p:cNvPr id="4" name="Slide Number Placeholder 3"/>
          <p:cNvSpPr>
            <a:spLocks noGrp="1"/>
          </p:cNvSpPr>
          <p:nvPr>
            <p:ph type="sldNum" sz="quarter" idx="12"/>
          </p:nvPr>
        </p:nvSpPr>
        <p:spPr/>
        <p:txBody>
          <a:bodyPr/>
          <a:lstStyle/>
          <a:p>
            <a:fld id="{48F63A3B-78C7-47BE-AE5E-E10140E04643}" type="slidenum">
              <a:rPr lang="en-US" smtClean="0"/>
              <a:t>10</a:t>
            </a:fld>
            <a:endParaRPr lang="en-US" dirty="0"/>
          </a:p>
        </p:txBody>
      </p:sp>
      <p:pic>
        <p:nvPicPr>
          <p:cNvPr id="27" name="Picture Placeholder 12" descr="Minnesota Department of Health Refugee and International Health Program">
            <a:extLst>
              <a:ext uri="{FF2B5EF4-FFF2-40B4-BE49-F238E27FC236}">
                <a16:creationId xmlns:a16="http://schemas.microsoft.com/office/drawing/2014/main" id="{53137370-9002-42BE-A3C6-72F19EC573FC}"/>
              </a:ext>
            </a:extLst>
          </p:cNvPr>
          <p:cNvPicPr>
            <a:picLocks noChangeAspect="1"/>
          </p:cNvPicPr>
          <p:nvPr/>
        </p:nvPicPr>
        <p:blipFill>
          <a:blip r:embed="rId3"/>
          <a:srcRect l="237" r="237"/>
          <a:stretch>
            <a:fillRect/>
          </a:stretch>
        </p:blipFill>
        <p:spPr>
          <a:xfrm>
            <a:off x="0" y="6172200"/>
            <a:ext cx="2193925" cy="685800"/>
          </a:xfrm>
          <a:prstGeom prst="rect">
            <a:avLst/>
          </a:prstGeom>
        </p:spPr>
      </p:pic>
      <p:graphicFrame>
        <p:nvGraphicFramePr>
          <p:cNvPr id="10" name="Content Placeholder 11">
            <a:extLst>
              <a:ext uri="{FF2B5EF4-FFF2-40B4-BE49-F238E27FC236}">
                <a16:creationId xmlns:a16="http://schemas.microsoft.com/office/drawing/2014/main" id="{BA632226-82ED-4925-8035-9D4A5E5DD66E}"/>
              </a:ext>
            </a:extLst>
          </p:cNvPr>
          <p:cNvGraphicFramePr>
            <a:graphicFrameLocks/>
          </p:cNvGraphicFramePr>
          <p:nvPr>
            <p:extLst>
              <p:ext uri="{D42A27DB-BD31-4B8C-83A1-F6EECF244321}">
                <p14:modId xmlns:p14="http://schemas.microsoft.com/office/powerpoint/2010/main" val="3679251434"/>
              </p:ext>
            </p:extLst>
          </p:nvPr>
        </p:nvGraphicFramePr>
        <p:xfrm>
          <a:off x="507094" y="1412098"/>
          <a:ext cx="10885487" cy="4351337"/>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Box 13">
            <a:extLst>
              <a:ext uri="{FF2B5EF4-FFF2-40B4-BE49-F238E27FC236}">
                <a16:creationId xmlns:a16="http://schemas.microsoft.com/office/drawing/2014/main" id="{F2383DAD-4F4F-4671-AE63-3D065C82FF20}"/>
              </a:ext>
            </a:extLst>
          </p:cNvPr>
          <p:cNvSpPr txBox="1">
            <a:spLocks noChangeArrowheads="1"/>
          </p:cNvSpPr>
          <p:nvPr/>
        </p:nvSpPr>
        <p:spPr bwMode="auto">
          <a:xfrm>
            <a:off x="2661817" y="1721945"/>
            <a:ext cx="2883664"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000000"/>
                </a:solidFill>
                <a:latin typeface="+mn-lt"/>
              </a:rPr>
              <a:t>55 / 369</a:t>
            </a:r>
          </a:p>
        </p:txBody>
      </p:sp>
      <p:sp>
        <p:nvSpPr>
          <p:cNvPr id="13" name="Text Box 6">
            <a:extLst>
              <a:ext uri="{FF2B5EF4-FFF2-40B4-BE49-F238E27FC236}">
                <a16:creationId xmlns:a16="http://schemas.microsoft.com/office/drawing/2014/main" id="{3BE01C68-ADCE-4461-82FB-7CF55A32D556}"/>
              </a:ext>
            </a:extLst>
          </p:cNvPr>
          <p:cNvSpPr txBox="1">
            <a:spLocks noChangeArrowheads="1"/>
          </p:cNvSpPr>
          <p:nvPr/>
        </p:nvSpPr>
        <p:spPr bwMode="auto">
          <a:xfrm>
            <a:off x="2958917" y="2962245"/>
            <a:ext cx="159012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15 / 197</a:t>
            </a:r>
          </a:p>
        </p:txBody>
      </p:sp>
      <p:sp>
        <p:nvSpPr>
          <p:cNvPr id="14" name="Text Box 12">
            <a:extLst>
              <a:ext uri="{FF2B5EF4-FFF2-40B4-BE49-F238E27FC236}">
                <a16:creationId xmlns:a16="http://schemas.microsoft.com/office/drawing/2014/main" id="{7CF1F2A7-9B35-486C-9D8E-922C0A06DDDF}"/>
              </a:ext>
            </a:extLst>
          </p:cNvPr>
          <p:cNvSpPr txBox="1">
            <a:spLocks noChangeArrowheads="1"/>
          </p:cNvSpPr>
          <p:nvPr/>
        </p:nvSpPr>
        <p:spPr bwMode="auto">
          <a:xfrm>
            <a:off x="2541227" y="2335140"/>
            <a:ext cx="511390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33 / 108</a:t>
            </a:r>
          </a:p>
        </p:txBody>
      </p:sp>
      <p:sp>
        <p:nvSpPr>
          <p:cNvPr id="16" name="Text Box 14">
            <a:extLst>
              <a:ext uri="{FF2B5EF4-FFF2-40B4-BE49-F238E27FC236}">
                <a16:creationId xmlns:a16="http://schemas.microsoft.com/office/drawing/2014/main" id="{F49BED1E-8530-4A42-A42B-D9BDBD47D9E3}"/>
              </a:ext>
            </a:extLst>
          </p:cNvPr>
          <p:cNvSpPr txBox="1">
            <a:spLocks noChangeArrowheads="1"/>
          </p:cNvSpPr>
          <p:nvPr/>
        </p:nvSpPr>
        <p:spPr bwMode="auto">
          <a:xfrm>
            <a:off x="4638389" y="3587766"/>
            <a:ext cx="919584"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bg1"/>
                </a:solidFill>
                <a:latin typeface="+mn-lt"/>
              </a:rPr>
              <a:t>2 / 9</a:t>
            </a:r>
          </a:p>
        </p:txBody>
      </p:sp>
      <p:sp>
        <p:nvSpPr>
          <p:cNvPr id="18" name="Text Box 14">
            <a:extLst>
              <a:ext uri="{FF2B5EF4-FFF2-40B4-BE49-F238E27FC236}">
                <a16:creationId xmlns:a16="http://schemas.microsoft.com/office/drawing/2014/main" id="{E5D08EA2-6E88-486F-A589-0F725D17AB66}"/>
              </a:ext>
            </a:extLst>
          </p:cNvPr>
          <p:cNvSpPr txBox="1">
            <a:spLocks noChangeArrowheads="1"/>
          </p:cNvSpPr>
          <p:nvPr/>
        </p:nvSpPr>
        <p:spPr bwMode="auto">
          <a:xfrm>
            <a:off x="4259981" y="4208401"/>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bg1"/>
                </a:solidFill>
                <a:latin typeface="+mn-lt"/>
              </a:rPr>
              <a:t>4 / 20</a:t>
            </a:r>
          </a:p>
        </p:txBody>
      </p:sp>
    </p:spTree>
    <p:extLst>
      <p:ext uri="{BB962C8B-B14F-4D97-AF65-F5344CB8AC3E}">
        <p14:creationId xmlns:p14="http://schemas.microsoft.com/office/powerpoint/2010/main" val="27055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Intestinal Parasitic Infection* Among Refugees by Region of Origin Minnesota, 2020</a:t>
            </a:r>
          </a:p>
        </p:txBody>
      </p:sp>
      <p:sp>
        <p:nvSpPr>
          <p:cNvPr id="17" name="Content Placeholder 16">
            <a:extLst>
              <a:ext uri="{FF2B5EF4-FFF2-40B4-BE49-F238E27FC236}">
                <a16:creationId xmlns:a16="http://schemas.microsoft.com/office/drawing/2014/main" id="{4E78DCF6-31E5-4D79-867B-1D7F616449D1}"/>
              </a:ext>
            </a:extLst>
          </p:cNvPr>
          <p:cNvSpPr>
            <a:spLocks noGrp="1"/>
          </p:cNvSpPr>
          <p:nvPr>
            <p:ph sz="quarter" idx="14"/>
          </p:nvPr>
        </p:nvSpPr>
        <p:spPr>
          <a:xfrm>
            <a:off x="4943474" y="1127127"/>
            <a:ext cx="2305050" cy="914400"/>
          </a:xfrm>
        </p:spPr>
        <p:txBody>
          <a:bodyPr>
            <a:normAutofit/>
          </a:bodyPr>
          <a:lstStyle/>
          <a:p>
            <a:pPr marL="0" indent="0">
              <a:buNone/>
            </a:pPr>
            <a:r>
              <a:rPr lang="en-US" altLang="en-US" sz="2400" b="1" i="1" dirty="0">
                <a:solidFill>
                  <a:srgbClr val="000000"/>
                </a:solidFill>
              </a:rPr>
              <a:t>N=287 screened</a:t>
            </a:r>
          </a:p>
        </p:txBody>
      </p:sp>
      <p:sp>
        <p:nvSpPr>
          <p:cNvPr id="20" name="Content Placeholder 19">
            <a:extLst>
              <a:ext uri="{FF2B5EF4-FFF2-40B4-BE49-F238E27FC236}">
                <a16:creationId xmlns:a16="http://schemas.microsoft.com/office/drawing/2014/main" id="{5A0F4C70-A6F7-49A2-B88F-773D751CE306}"/>
              </a:ext>
            </a:extLst>
          </p:cNvPr>
          <p:cNvSpPr>
            <a:spLocks noGrp="1"/>
          </p:cNvSpPr>
          <p:nvPr>
            <p:ph sz="quarter" idx="17"/>
          </p:nvPr>
        </p:nvSpPr>
        <p:spPr>
          <a:xfrm>
            <a:off x="4031671" y="6089074"/>
            <a:ext cx="7315200" cy="450848"/>
          </a:xfrm>
        </p:spPr>
        <p:txBody>
          <a:bodyPr>
            <a:normAutofit/>
          </a:bodyPr>
          <a:lstStyle/>
          <a:p>
            <a:pPr marL="0" indent="0">
              <a:buNone/>
            </a:pPr>
            <a:r>
              <a:rPr lang="en-US" altLang="en-US" sz="1600" dirty="0">
                <a:solidFill>
                  <a:srgbClr val="000000"/>
                </a:solidFill>
              </a:rPr>
              <a:t>*At least 1 parasitic infection found via stool or serology (excluding nonpathogenic)</a:t>
            </a:r>
          </a:p>
        </p:txBody>
      </p:sp>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dirty="0"/>
          </a:p>
        </p:txBody>
      </p:sp>
      <p:pic>
        <p:nvPicPr>
          <p:cNvPr id="22" name="Picture Placeholder 12" descr="Minnesota Department of Health Refugee and International Health Program">
            <a:extLst>
              <a:ext uri="{FF2B5EF4-FFF2-40B4-BE49-F238E27FC236}">
                <a16:creationId xmlns:a16="http://schemas.microsoft.com/office/drawing/2014/main" id="{9C363E1F-A910-4240-B9D4-D4C82B4BC221}"/>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pSp>
        <p:nvGrpSpPr>
          <p:cNvPr id="10" name="Group 9">
            <a:extLst>
              <a:ext uri="{FF2B5EF4-FFF2-40B4-BE49-F238E27FC236}">
                <a16:creationId xmlns:a16="http://schemas.microsoft.com/office/drawing/2014/main" id="{8AE41B40-EB11-44EF-B450-E58DC1EC82A6}"/>
              </a:ext>
            </a:extLst>
          </p:cNvPr>
          <p:cNvGrpSpPr/>
          <p:nvPr/>
        </p:nvGrpSpPr>
        <p:grpSpPr>
          <a:xfrm>
            <a:off x="889000" y="1724025"/>
            <a:ext cx="10414000" cy="4351338"/>
            <a:chOff x="889000" y="1724025"/>
            <a:chExt cx="10414000" cy="4351338"/>
          </a:xfrm>
        </p:grpSpPr>
        <p:graphicFrame>
          <p:nvGraphicFramePr>
            <p:cNvPr id="11" name="Content Placeholder 11">
              <a:extLst>
                <a:ext uri="{FF2B5EF4-FFF2-40B4-BE49-F238E27FC236}">
                  <a16:creationId xmlns:a16="http://schemas.microsoft.com/office/drawing/2014/main" id="{BE3889E2-2380-4FE5-99A8-008BB5DC9597}"/>
                </a:ext>
              </a:extLst>
            </p:cNvPr>
            <p:cNvGraphicFramePr>
              <a:graphicFrameLocks/>
            </p:cNvGraphicFramePr>
            <p:nvPr>
              <p:extLst>
                <p:ext uri="{D42A27DB-BD31-4B8C-83A1-F6EECF244321}">
                  <p14:modId xmlns:p14="http://schemas.microsoft.com/office/powerpoint/2010/main" val="1762592712"/>
                </p:ext>
              </p:extLst>
            </p:nvPr>
          </p:nvGraphicFramePr>
          <p:xfrm>
            <a:off x="889000" y="1724025"/>
            <a:ext cx="10414000"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 Box 8">
              <a:extLst>
                <a:ext uri="{FF2B5EF4-FFF2-40B4-BE49-F238E27FC236}">
                  <a16:creationId xmlns:a16="http://schemas.microsoft.com/office/drawing/2014/main" id="{AB25EDBA-03A1-4969-BA2B-F46BBFAAF29D}"/>
                </a:ext>
              </a:extLst>
            </p:cNvPr>
            <p:cNvSpPr txBox="1">
              <a:spLocks noChangeArrowheads="1"/>
            </p:cNvSpPr>
            <p:nvPr/>
          </p:nvSpPr>
          <p:spPr bwMode="auto">
            <a:xfrm>
              <a:off x="3658015" y="2027750"/>
              <a:ext cx="4382429"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000000"/>
                  </a:solidFill>
                  <a:latin typeface="+mn-lt"/>
                  <a:cs typeface="Arial" panose="020B0604020202020204" pitchFamily="34" charset="0"/>
                </a:rPr>
                <a:t>60 / 287</a:t>
              </a:r>
            </a:p>
          </p:txBody>
        </p:sp>
        <p:sp>
          <p:nvSpPr>
            <p:cNvPr id="13" name="Text Box 9">
              <a:extLst>
                <a:ext uri="{FF2B5EF4-FFF2-40B4-BE49-F238E27FC236}">
                  <a16:creationId xmlns:a16="http://schemas.microsoft.com/office/drawing/2014/main" id="{1DBBA663-8B6C-4678-99B4-2766659BCBBE}"/>
                </a:ext>
              </a:extLst>
            </p:cNvPr>
            <p:cNvSpPr txBox="1">
              <a:spLocks noChangeArrowheads="1"/>
            </p:cNvSpPr>
            <p:nvPr/>
          </p:nvSpPr>
          <p:spPr bwMode="auto">
            <a:xfrm>
              <a:off x="2917190" y="2654546"/>
              <a:ext cx="33865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8 / 97</a:t>
              </a:r>
            </a:p>
          </p:txBody>
        </p:sp>
        <p:sp>
          <p:nvSpPr>
            <p:cNvPr id="14" name="Text Box 10">
              <a:extLst>
                <a:ext uri="{FF2B5EF4-FFF2-40B4-BE49-F238E27FC236}">
                  <a16:creationId xmlns:a16="http://schemas.microsoft.com/office/drawing/2014/main" id="{600AFC71-56F0-4B8E-B732-DE0F2674BA1D}"/>
                </a:ext>
              </a:extLst>
            </p:cNvPr>
            <p:cNvSpPr txBox="1">
              <a:spLocks noChangeArrowheads="1"/>
            </p:cNvSpPr>
            <p:nvPr/>
          </p:nvSpPr>
          <p:spPr bwMode="auto">
            <a:xfrm>
              <a:off x="3658015" y="3271421"/>
              <a:ext cx="63557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47 / 141</a:t>
              </a:r>
            </a:p>
          </p:txBody>
        </p:sp>
        <p:sp>
          <p:nvSpPr>
            <p:cNvPr id="15" name="Text Box 11">
              <a:extLst>
                <a:ext uri="{FF2B5EF4-FFF2-40B4-BE49-F238E27FC236}">
                  <a16:creationId xmlns:a16="http://schemas.microsoft.com/office/drawing/2014/main" id="{7247AAB6-17D7-4FE1-8F60-5A9BE13529A7}"/>
                </a:ext>
              </a:extLst>
            </p:cNvPr>
            <p:cNvSpPr txBox="1">
              <a:spLocks noChangeArrowheads="1"/>
            </p:cNvSpPr>
            <p:nvPr/>
          </p:nvSpPr>
          <p:spPr bwMode="auto">
            <a:xfrm>
              <a:off x="3810000" y="452799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bg1"/>
                  </a:solidFill>
                  <a:latin typeface="+mn-lt"/>
                </a:rPr>
                <a:t>1 / 17</a:t>
              </a:r>
            </a:p>
          </p:txBody>
        </p:sp>
        <p:sp>
          <p:nvSpPr>
            <p:cNvPr id="16" name="Text Box 11">
              <a:extLst>
                <a:ext uri="{FF2B5EF4-FFF2-40B4-BE49-F238E27FC236}">
                  <a16:creationId xmlns:a16="http://schemas.microsoft.com/office/drawing/2014/main" id="{C8A2AEE5-F4E8-449C-8681-F41C6C4DB0C9}"/>
                </a:ext>
              </a:extLst>
            </p:cNvPr>
            <p:cNvSpPr txBox="1">
              <a:spLocks noChangeArrowheads="1"/>
            </p:cNvSpPr>
            <p:nvPr/>
          </p:nvSpPr>
          <p:spPr bwMode="auto">
            <a:xfrm>
              <a:off x="2289430" y="5153286"/>
              <a:ext cx="385790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bg1"/>
                  </a:solidFill>
                  <a:latin typeface="+mn-lt"/>
                </a:rPr>
                <a:t>2 / 25</a:t>
              </a:r>
            </a:p>
          </p:txBody>
        </p:sp>
        <p:sp>
          <p:nvSpPr>
            <p:cNvPr id="18" name="Text Box 10">
              <a:extLst>
                <a:ext uri="{FF2B5EF4-FFF2-40B4-BE49-F238E27FC236}">
                  <a16:creationId xmlns:a16="http://schemas.microsoft.com/office/drawing/2014/main" id="{079804B2-94A2-461D-BAC7-69DB6DC9824F}"/>
                </a:ext>
              </a:extLst>
            </p:cNvPr>
            <p:cNvSpPr txBox="1">
              <a:spLocks noChangeArrowheads="1"/>
            </p:cNvSpPr>
            <p:nvPr/>
          </p:nvSpPr>
          <p:spPr bwMode="auto">
            <a:xfrm>
              <a:off x="5684119" y="3883239"/>
              <a:ext cx="1638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2 / 7</a:t>
              </a:r>
            </a:p>
          </p:txBody>
        </p:sp>
      </p:grpSp>
    </p:spTree>
    <p:extLst>
      <p:ext uri="{BB962C8B-B14F-4D97-AF65-F5344CB8AC3E}">
        <p14:creationId xmlns:p14="http://schemas.microsoft.com/office/powerpoint/2010/main" val="2972818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Hepatitis B* infection Among Refugees by Region of Origin Minnesota, 2020</a:t>
            </a:r>
          </a:p>
        </p:txBody>
      </p:sp>
      <p:sp>
        <p:nvSpPr>
          <p:cNvPr id="16" name="Content Placeholder 15">
            <a:extLst>
              <a:ext uri="{FF2B5EF4-FFF2-40B4-BE49-F238E27FC236}">
                <a16:creationId xmlns:a16="http://schemas.microsoft.com/office/drawing/2014/main" id="{1F48004D-E910-4D36-A528-D8821CA08119}"/>
              </a:ext>
            </a:extLst>
          </p:cNvPr>
          <p:cNvSpPr>
            <a:spLocks noGrp="1"/>
          </p:cNvSpPr>
          <p:nvPr>
            <p:ph sz="quarter" idx="14"/>
          </p:nvPr>
        </p:nvSpPr>
        <p:spPr>
          <a:xfrm>
            <a:off x="5001849" y="909638"/>
            <a:ext cx="2188300" cy="914400"/>
          </a:xfrm>
        </p:spPr>
        <p:txBody>
          <a:bodyPr>
            <a:normAutofit/>
          </a:bodyPr>
          <a:lstStyle/>
          <a:p>
            <a:pPr marL="0" indent="0">
              <a:buNone/>
            </a:pPr>
            <a:r>
              <a:rPr lang="en-US" altLang="en-US" sz="2400" b="1" i="1" dirty="0">
                <a:solidFill>
                  <a:srgbClr val="000000"/>
                </a:solidFill>
              </a:rPr>
              <a:t>N=362 screened</a:t>
            </a:r>
          </a:p>
        </p:txBody>
      </p:sp>
      <p:sp>
        <p:nvSpPr>
          <p:cNvPr id="4" name="Slide Number Placeholder 3"/>
          <p:cNvSpPr>
            <a:spLocks noGrp="1"/>
          </p:cNvSpPr>
          <p:nvPr>
            <p:ph type="sldNum" sz="quarter" idx="12"/>
          </p:nvPr>
        </p:nvSpPr>
        <p:spPr/>
        <p:txBody>
          <a:bodyPr/>
          <a:lstStyle/>
          <a:p>
            <a:fld id="{48F63A3B-78C7-47BE-AE5E-E10140E04643}" type="slidenum">
              <a:rPr lang="en-US" smtClean="0"/>
              <a:t>12</a:t>
            </a:fld>
            <a:endParaRPr lang="en-US" dirty="0"/>
          </a:p>
        </p:txBody>
      </p:sp>
      <p:pic>
        <p:nvPicPr>
          <p:cNvPr id="21" name="Picture Placeholder 12" descr="Minnesota Department of Health Refugee and International Health Program">
            <a:extLst>
              <a:ext uri="{FF2B5EF4-FFF2-40B4-BE49-F238E27FC236}">
                <a16:creationId xmlns:a16="http://schemas.microsoft.com/office/drawing/2014/main" id="{CA125E30-7043-4DBE-947F-2B5B74F6D629}"/>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pSp>
        <p:nvGrpSpPr>
          <p:cNvPr id="9" name="Group 8">
            <a:extLst>
              <a:ext uri="{FF2B5EF4-FFF2-40B4-BE49-F238E27FC236}">
                <a16:creationId xmlns:a16="http://schemas.microsoft.com/office/drawing/2014/main" id="{DA82EE08-6FA3-4808-B6F7-7BEDF2917AD0}"/>
              </a:ext>
            </a:extLst>
          </p:cNvPr>
          <p:cNvGrpSpPr/>
          <p:nvPr/>
        </p:nvGrpSpPr>
        <p:grpSpPr>
          <a:xfrm>
            <a:off x="1096962" y="1597025"/>
            <a:ext cx="10414000" cy="4351337"/>
            <a:chOff x="889000" y="1293813"/>
            <a:chExt cx="10414000" cy="4351337"/>
          </a:xfrm>
        </p:grpSpPr>
        <p:graphicFrame>
          <p:nvGraphicFramePr>
            <p:cNvPr id="10" name="Content Placeholder 11">
              <a:extLst>
                <a:ext uri="{FF2B5EF4-FFF2-40B4-BE49-F238E27FC236}">
                  <a16:creationId xmlns:a16="http://schemas.microsoft.com/office/drawing/2014/main" id="{554C838E-A585-4B91-AF53-EC19B940FA20}"/>
                </a:ext>
              </a:extLst>
            </p:cNvPr>
            <p:cNvGraphicFramePr>
              <a:graphicFrameLocks/>
            </p:cNvGraphicFramePr>
            <p:nvPr>
              <p:extLst>
                <p:ext uri="{D42A27DB-BD31-4B8C-83A1-F6EECF244321}">
                  <p14:modId xmlns:p14="http://schemas.microsoft.com/office/powerpoint/2010/main" val="3301082058"/>
                </p:ext>
              </p:extLst>
            </p:nvPr>
          </p:nvGraphicFramePr>
          <p:xfrm>
            <a:off x="889000" y="1293813"/>
            <a:ext cx="10414000" cy="4351337"/>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Box 7">
              <a:extLst>
                <a:ext uri="{FF2B5EF4-FFF2-40B4-BE49-F238E27FC236}">
                  <a16:creationId xmlns:a16="http://schemas.microsoft.com/office/drawing/2014/main" id="{3DAD7B9A-BA0C-443E-BDF2-82E7755CB7FE}"/>
                </a:ext>
              </a:extLst>
            </p:cNvPr>
            <p:cNvSpPr txBox="1">
              <a:spLocks noChangeArrowheads="1"/>
            </p:cNvSpPr>
            <p:nvPr/>
          </p:nvSpPr>
          <p:spPr bwMode="auto">
            <a:xfrm>
              <a:off x="3568391" y="1599049"/>
              <a:ext cx="294392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Calibri"/>
                  <a:ea typeface="+mn-ea"/>
                  <a:cs typeface="+mn-cs"/>
                </a:rPr>
                <a:t>18 / </a:t>
              </a:r>
              <a:r>
                <a:rPr lang="en-US" altLang="en-US" sz="1400" b="1" dirty="0">
                  <a:solidFill>
                    <a:srgbClr val="000000"/>
                  </a:solidFill>
                  <a:latin typeface="Calibri"/>
                </a:rPr>
                <a:t>362</a:t>
              </a:r>
              <a:endParaRPr kumimoji="0" lang="en-US" altLang="en-US" sz="1400" b="1"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Text Box 8">
              <a:extLst>
                <a:ext uri="{FF2B5EF4-FFF2-40B4-BE49-F238E27FC236}">
                  <a16:creationId xmlns:a16="http://schemas.microsoft.com/office/drawing/2014/main" id="{34182635-8659-4906-9B23-D3E7EF68DE5C}"/>
                </a:ext>
              </a:extLst>
            </p:cNvPr>
            <p:cNvSpPr txBox="1">
              <a:spLocks noChangeArrowheads="1"/>
            </p:cNvSpPr>
            <p:nvPr/>
          </p:nvSpPr>
          <p:spPr bwMode="auto">
            <a:xfrm>
              <a:off x="3955349" y="2207876"/>
              <a:ext cx="2196789"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lang="en-US" altLang="en-US" sz="1400" b="1" dirty="0">
                  <a:solidFill>
                    <a:srgbClr val="FFFFFF"/>
                  </a:solidFill>
                  <a:latin typeface="Calibri"/>
                </a:rPr>
                <a:t>6</a:t>
              </a:r>
              <a:r>
                <a:rPr kumimoji="0" lang="en-US" altLang="en-US" sz="1400" b="1" i="0" u="none" strike="noStrike" kern="1200" cap="none" spc="0" normalizeH="0" baseline="0" noProof="0" dirty="0">
                  <a:ln>
                    <a:noFill/>
                  </a:ln>
                  <a:solidFill>
                    <a:srgbClr val="FFFFFF"/>
                  </a:solidFill>
                  <a:effectLst/>
                  <a:uLnTx/>
                  <a:uFillTx/>
                  <a:latin typeface="Calibri"/>
                  <a:ea typeface="+mn-ea"/>
                  <a:cs typeface="+mn-cs"/>
                </a:rPr>
                <a:t> / 110</a:t>
              </a:r>
            </a:p>
          </p:txBody>
        </p:sp>
        <p:sp>
          <p:nvSpPr>
            <p:cNvPr id="13" name="Text Box 9">
              <a:extLst>
                <a:ext uri="{FF2B5EF4-FFF2-40B4-BE49-F238E27FC236}">
                  <a16:creationId xmlns:a16="http://schemas.microsoft.com/office/drawing/2014/main" id="{8310050C-4C34-40D2-BF59-E20C25B12A39}"/>
                </a:ext>
              </a:extLst>
            </p:cNvPr>
            <p:cNvSpPr txBox="1">
              <a:spLocks noChangeArrowheads="1"/>
            </p:cNvSpPr>
            <p:nvPr/>
          </p:nvSpPr>
          <p:spPr bwMode="auto">
            <a:xfrm>
              <a:off x="2826835" y="2829002"/>
              <a:ext cx="442703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FFFFFF"/>
                  </a:solidFill>
                  <a:effectLst/>
                  <a:uLnTx/>
                  <a:uFillTx/>
                  <a:latin typeface="Calibri"/>
                  <a:ea typeface="+mn-ea"/>
                  <a:cs typeface="+mn-cs"/>
                </a:rPr>
                <a:t>12 / 190</a:t>
              </a:r>
            </a:p>
          </p:txBody>
        </p:sp>
        <p:sp>
          <p:nvSpPr>
            <p:cNvPr id="14" name="Text Box 11">
              <a:extLst>
                <a:ext uri="{FF2B5EF4-FFF2-40B4-BE49-F238E27FC236}">
                  <a16:creationId xmlns:a16="http://schemas.microsoft.com/office/drawing/2014/main" id="{5AC07E17-3A8C-4B8F-9090-14DDEA08D444}"/>
                </a:ext>
              </a:extLst>
            </p:cNvPr>
            <p:cNvSpPr txBox="1">
              <a:spLocks noChangeArrowheads="1"/>
            </p:cNvSpPr>
            <p:nvPr/>
          </p:nvSpPr>
          <p:spPr bwMode="auto">
            <a:xfrm>
              <a:off x="4270917" y="3487384"/>
              <a:ext cx="78058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Calibri"/>
                  <a:ea typeface="+mn-ea"/>
                  <a:cs typeface="+mn-cs"/>
                </a:rPr>
                <a:t>0 / 9</a:t>
              </a:r>
            </a:p>
          </p:txBody>
        </p:sp>
        <p:sp>
          <p:nvSpPr>
            <p:cNvPr id="15" name="Text Box 11">
              <a:extLst>
                <a:ext uri="{FF2B5EF4-FFF2-40B4-BE49-F238E27FC236}">
                  <a16:creationId xmlns:a16="http://schemas.microsoft.com/office/drawing/2014/main" id="{103CEBAE-1872-4ACB-BF4A-75C317BBC75D}"/>
                </a:ext>
              </a:extLst>
            </p:cNvPr>
            <p:cNvSpPr txBox="1">
              <a:spLocks noChangeArrowheads="1"/>
            </p:cNvSpPr>
            <p:nvPr/>
          </p:nvSpPr>
          <p:spPr bwMode="auto">
            <a:xfrm>
              <a:off x="4270917" y="4094924"/>
              <a:ext cx="78058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Calibri"/>
                  <a:ea typeface="+mn-ea"/>
                  <a:cs typeface="+mn-cs"/>
                </a:rPr>
                <a:t>0 / 20</a:t>
              </a:r>
              <a:endParaRPr kumimoji="0" lang="en-US" altLang="en-US"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7" name="Text Box 10">
              <a:extLst>
                <a:ext uri="{FF2B5EF4-FFF2-40B4-BE49-F238E27FC236}">
                  <a16:creationId xmlns:a16="http://schemas.microsoft.com/office/drawing/2014/main" id="{252E885B-ED19-4C08-9265-5FD2916E8BBB}"/>
                </a:ext>
              </a:extLst>
            </p:cNvPr>
            <p:cNvSpPr txBox="1">
              <a:spLocks noChangeArrowheads="1"/>
            </p:cNvSpPr>
            <p:nvPr/>
          </p:nvSpPr>
          <p:spPr bwMode="auto">
            <a:xfrm>
              <a:off x="3919653" y="4716049"/>
              <a:ext cx="148311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chemeClr val="tx2"/>
                  </a:solidFill>
                  <a:effectLst/>
                  <a:uLnTx/>
                  <a:uFillTx/>
                  <a:latin typeface="Calibri"/>
                  <a:ea typeface="+mn-ea"/>
                  <a:cs typeface="+mn-cs"/>
                </a:rPr>
                <a:t>0 / 33</a:t>
              </a:r>
            </a:p>
          </p:txBody>
        </p:sp>
      </p:grpSp>
    </p:spTree>
    <p:extLst>
      <p:ext uri="{BB962C8B-B14F-4D97-AF65-F5344CB8AC3E}">
        <p14:creationId xmlns:p14="http://schemas.microsoft.com/office/powerpoint/2010/main" val="373461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Status Among Refugees </a:t>
            </a:r>
            <a:br>
              <a:rPr lang="en-US" dirty="0"/>
            </a:br>
            <a:r>
              <a:rPr lang="en-US" dirty="0"/>
              <a:t>Minnesota, 2002 – 2020</a:t>
            </a:r>
          </a:p>
        </p:txBody>
      </p:sp>
      <p:sp>
        <p:nvSpPr>
          <p:cNvPr id="4" name="Slide Number Placeholder 3"/>
          <p:cNvSpPr>
            <a:spLocks noGrp="1"/>
          </p:cNvSpPr>
          <p:nvPr>
            <p:ph type="sldNum" sz="quarter" idx="12"/>
          </p:nvPr>
        </p:nvSpPr>
        <p:spPr/>
        <p:txBody>
          <a:bodyPr/>
          <a:lstStyle/>
          <a:p>
            <a:fld id="{48F63A3B-78C7-47BE-AE5E-E10140E04643}" type="slidenum">
              <a:rPr lang="en-US" smtClean="0"/>
              <a:t>13</a:t>
            </a:fld>
            <a:endParaRPr lang="en-US" dirty="0"/>
          </a:p>
        </p:txBody>
      </p:sp>
      <p:pic>
        <p:nvPicPr>
          <p:cNvPr id="11" name="Picture Placeholder 12" descr="Minnesota Department of Health Refugee and International Health Program">
            <a:extLst>
              <a:ext uri="{FF2B5EF4-FFF2-40B4-BE49-F238E27FC236}">
                <a16:creationId xmlns:a16="http://schemas.microsoft.com/office/drawing/2014/main" id="{8D794503-74FC-495D-ADDA-14E20737A1D9}"/>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8" name="Content Placeholder 4">
            <a:extLst>
              <a:ext uri="{FF2B5EF4-FFF2-40B4-BE49-F238E27FC236}">
                <a16:creationId xmlns:a16="http://schemas.microsoft.com/office/drawing/2014/main" id="{C33E9C3D-67DF-4500-B26D-7D17755D9664}"/>
              </a:ext>
            </a:extLst>
          </p:cNvPr>
          <p:cNvGraphicFramePr>
            <a:graphicFrameLocks noChangeAspect="1"/>
          </p:cNvGraphicFramePr>
          <p:nvPr/>
        </p:nvGraphicFramePr>
        <p:xfrm>
          <a:off x="939800" y="1357157"/>
          <a:ext cx="10414000" cy="50882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9342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by Month</a:t>
            </a:r>
            <a:br>
              <a:rPr lang="en-US" dirty="0"/>
            </a:br>
            <a:r>
              <a:rPr lang="en-US" dirty="0"/>
              <a:t>Minnesota, 2016-2020</a:t>
            </a:r>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pic>
        <p:nvPicPr>
          <p:cNvPr id="13" name="Picture Placeholder 12" descr="Minnesota Department of Health Refugee and International Health Program">
            <a:extLst>
              <a:ext uri="{FF2B5EF4-FFF2-40B4-BE49-F238E27FC236}">
                <a16:creationId xmlns:a16="http://schemas.microsoft.com/office/drawing/2014/main" id="{F3B654E7-391E-419D-9E8C-01EF94E11CC2}"/>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8" name="Chart 6">
            <a:extLst>
              <a:ext uri="{FF2B5EF4-FFF2-40B4-BE49-F238E27FC236}">
                <a16:creationId xmlns:a16="http://schemas.microsoft.com/office/drawing/2014/main" id="{D74F0AA9-0FC4-4B5C-B0B8-A080E2F88CB0}"/>
              </a:ext>
            </a:extLst>
          </p:cNvPr>
          <p:cNvGraphicFramePr>
            <a:graphicFrameLocks/>
          </p:cNvGraphicFramePr>
          <p:nvPr>
            <p:extLst>
              <p:ext uri="{D42A27DB-BD31-4B8C-83A1-F6EECF244321}">
                <p14:modId xmlns:p14="http://schemas.microsoft.com/office/powerpoint/2010/main" val="1886933645"/>
              </p:ext>
            </p:extLst>
          </p:nvPr>
        </p:nvGraphicFramePr>
        <p:xfrm>
          <a:off x="939800" y="918933"/>
          <a:ext cx="10414000" cy="54181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299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a:t>
            </a:r>
            <a:br>
              <a:rPr lang="en-US" dirty="0"/>
            </a:br>
            <a:r>
              <a:rPr lang="en-US" dirty="0"/>
              <a:t>Minnesota, 2020</a:t>
            </a:r>
          </a:p>
        </p:txBody>
      </p:sp>
      <p:sp>
        <p:nvSpPr>
          <p:cNvPr id="5" name="Content Placeholder 4">
            <a:extLst>
              <a:ext uri="{FF2B5EF4-FFF2-40B4-BE49-F238E27FC236}">
                <a16:creationId xmlns:a16="http://schemas.microsoft.com/office/drawing/2014/main" id="{7E58ACE9-A091-43BE-9097-07FF146CAA79}"/>
              </a:ext>
            </a:extLst>
          </p:cNvPr>
          <p:cNvSpPr>
            <a:spLocks noGrp="1"/>
          </p:cNvSpPr>
          <p:nvPr>
            <p:ph sz="quarter" idx="14"/>
          </p:nvPr>
        </p:nvSpPr>
        <p:spPr/>
        <p:txBody>
          <a:bodyPr>
            <a:normAutofit/>
          </a:bodyPr>
          <a:lstStyle/>
          <a:p>
            <a:pPr marL="0" indent="0">
              <a:buNone/>
            </a:pPr>
            <a:r>
              <a:rPr lang="en-US" sz="2400" b="1" i="1" dirty="0"/>
              <a:t>N=400</a:t>
            </a:r>
          </a:p>
        </p:txBody>
      </p:sp>
      <p:sp>
        <p:nvSpPr>
          <p:cNvPr id="7" name="Content Placeholder 6">
            <a:extLst>
              <a:ext uri="{FF2B5EF4-FFF2-40B4-BE49-F238E27FC236}">
                <a16:creationId xmlns:a16="http://schemas.microsoft.com/office/drawing/2014/main" id="{0AEEE3AD-6FD1-42F9-BFAC-37A8838AC21B}"/>
              </a:ext>
            </a:extLst>
          </p:cNvPr>
          <p:cNvSpPr>
            <a:spLocks noGrp="1"/>
          </p:cNvSpPr>
          <p:nvPr>
            <p:ph sz="quarter" idx="15"/>
          </p:nvPr>
        </p:nvSpPr>
        <p:spPr>
          <a:xfrm>
            <a:off x="8081382" y="4222274"/>
            <a:ext cx="3619500" cy="1840261"/>
          </a:xfrm>
        </p:spPr>
        <p:txBody>
          <a:bodyPr>
            <a:noAutofit/>
          </a:bodyPr>
          <a:lstStyle/>
          <a:p>
            <a:pPr marL="0" indent="0">
              <a:buNone/>
            </a:pPr>
            <a:r>
              <a:rPr lang="en-US" altLang="en-US" sz="1400" dirty="0">
                <a:solidFill>
                  <a:prstClr val="black"/>
                </a:solidFill>
              </a:rPr>
              <a:t>*“Other” Cameroon, China, DR Congo, Cuba, Egypt, El Salvador, Eritrea, Guatemala, Honduras, Iraq, Ivory Coast, Liberia, Mexico, Moldova, Nigeria, Sri Lanka, Syria, Togo, Uganda, and Venezuela</a:t>
            </a:r>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pic>
        <p:nvPicPr>
          <p:cNvPr id="20" name="Picture Placeholder 12" descr="Minnesota Department of Health Refugee and International Health Program">
            <a:extLst>
              <a:ext uri="{FF2B5EF4-FFF2-40B4-BE49-F238E27FC236}">
                <a16:creationId xmlns:a16="http://schemas.microsoft.com/office/drawing/2014/main" id="{A7B784D1-D886-4977-8EAA-B831FF8A4739}"/>
              </a:ext>
            </a:extLst>
          </p:cNvPr>
          <p:cNvPicPr>
            <a:picLocks noChangeAspect="1"/>
          </p:cNvPicPr>
          <p:nvPr/>
        </p:nvPicPr>
        <p:blipFill>
          <a:blip r:embed="rId3"/>
          <a:srcRect l="237" r="237"/>
          <a:stretch>
            <a:fillRect/>
          </a:stretch>
        </p:blipFill>
        <p:spPr>
          <a:xfrm>
            <a:off x="0" y="6172200"/>
            <a:ext cx="2193925" cy="685800"/>
          </a:xfrm>
          <a:prstGeom prst="rect">
            <a:avLst/>
          </a:prstGeom>
        </p:spPr>
      </p:pic>
      <p:graphicFrame>
        <p:nvGraphicFramePr>
          <p:cNvPr id="10" name="Chart 9">
            <a:extLst>
              <a:ext uri="{FF2B5EF4-FFF2-40B4-BE49-F238E27FC236}">
                <a16:creationId xmlns:a16="http://schemas.microsoft.com/office/drawing/2014/main" id="{8EDE18FE-F9B5-41DA-9B1E-1BAB317BFAB2}"/>
              </a:ext>
            </a:extLst>
          </p:cNvPr>
          <p:cNvGraphicFramePr/>
          <p:nvPr>
            <p:extLst>
              <p:ext uri="{D42A27DB-BD31-4B8C-83A1-F6EECF244321}">
                <p14:modId xmlns:p14="http://schemas.microsoft.com/office/powerpoint/2010/main" val="4254876"/>
              </p:ext>
            </p:extLst>
          </p:nvPr>
        </p:nvGraphicFramePr>
        <p:xfrm>
          <a:off x="1752054" y="875397"/>
          <a:ext cx="7194891" cy="55473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1810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by County</a:t>
            </a:r>
            <a:br>
              <a:rPr lang="en-US" dirty="0"/>
            </a:br>
            <a:r>
              <a:rPr lang="en-US" dirty="0"/>
              <a:t>Minnesota, 2020</a:t>
            </a:r>
          </a:p>
        </p:txBody>
      </p:sp>
      <p:sp>
        <p:nvSpPr>
          <p:cNvPr id="7" name="Content Placeholder 6">
            <a:extLst>
              <a:ext uri="{FF2B5EF4-FFF2-40B4-BE49-F238E27FC236}">
                <a16:creationId xmlns:a16="http://schemas.microsoft.com/office/drawing/2014/main" id="{910D56E6-CC3C-49BA-870A-AB64B337F9B3}"/>
              </a:ext>
            </a:extLst>
          </p:cNvPr>
          <p:cNvSpPr>
            <a:spLocks noGrp="1"/>
          </p:cNvSpPr>
          <p:nvPr>
            <p:ph sz="quarter" idx="14"/>
          </p:nvPr>
        </p:nvSpPr>
        <p:spPr>
          <a:xfrm>
            <a:off x="8572500" y="2052145"/>
            <a:ext cx="3619500" cy="914400"/>
          </a:xfrm>
        </p:spPr>
        <p:txBody>
          <a:bodyPr/>
          <a:lstStyle/>
          <a:p>
            <a:pPr marL="0" indent="0">
              <a:buNone/>
            </a:pPr>
            <a:r>
              <a:rPr lang="en-US" sz="2400" b="1" i="1" dirty="0"/>
              <a:t>N=400</a:t>
            </a:r>
          </a:p>
        </p:txBody>
      </p:sp>
      <p:sp>
        <p:nvSpPr>
          <p:cNvPr id="5" name="Slide Number Placeholder 4"/>
          <p:cNvSpPr>
            <a:spLocks noGrp="1"/>
          </p:cNvSpPr>
          <p:nvPr>
            <p:ph type="sldNum" sz="quarter" idx="12"/>
          </p:nvPr>
        </p:nvSpPr>
        <p:spPr/>
        <p:txBody>
          <a:bodyPr/>
          <a:lstStyle/>
          <a:p>
            <a:fld id="{48F63A3B-78C7-47BE-AE5E-E10140E04643}" type="slidenum">
              <a:rPr lang="en-US" smtClean="0"/>
              <a:t>4</a:t>
            </a:fld>
            <a:endParaRPr lang="en-US" dirty="0"/>
          </a:p>
        </p:txBody>
      </p:sp>
      <p:pic>
        <p:nvPicPr>
          <p:cNvPr id="427" name="Picture Placeholder 12" descr="Minnesota Department of Health Refugee and International Health Program">
            <a:extLst>
              <a:ext uri="{FF2B5EF4-FFF2-40B4-BE49-F238E27FC236}">
                <a16:creationId xmlns:a16="http://schemas.microsoft.com/office/drawing/2014/main" id="{AE0FC1C8-1997-48ED-A4BA-F4D67151A77F}"/>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pSp>
        <p:nvGrpSpPr>
          <p:cNvPr id="9" name="Group 8">
            <a:extLst>
              <a:ext uri="{FF2B5EF4-FFF2-40B4-BE49-F238E27FC236}">
                <a16:creationId xmlns:a16="http://schemas.microsoft.com/office/drawing/2014/main" id="{CEC58041-F582-477C-81AA-CB1E4D8E5BC5}"/>
              </a:ext>
            </a:extLst>
          </p:cNvPr>
          <p:cNvGrpSpPr/>
          <p:nvPr/>
        </p:nvGrpSpPr>
        <p:grpSpPr>
          <a:xfrm>
            <a:off x="2195469" y="45213"/>
            <a:ext cx="8681879" cy="6738938"/>
            <a:chOff x="1828800" y="1"/>
            <a:chExt cx="8681879" cy="6738938"/>
          </a:xfrm>
        </p:grpSpPr>
        <p:sp>
          <p:nvSpPr>
            <p:cNvPr id="10" name="Freeform 2">
              <a:extLst>
                <a:ext uri="{FF2B5EF4-FFF2-40B4-BE49-F238E27FC236}">
                  <a16:creationId xmlns:a16="http://schemas.microsoft.com/office/drawing/2014/main" id="{75A072FD-0AAF-4877-9EAF-71BE149C2049}"/>
                </a:ext>
              </a:extLst>
            </p:cNvPr>
            <p:cNvSpPr>
              <a:spLocks/>
            </p:cNvSpPr>
            <p:nvPr/>
          </p:nvSpPr>
          <p:spPr bwMode="auto">
            <a:xfrm>
              <a:off x="5638801" y="4724400"/>
              <a:ext cx="277813" cy="693738"/>
            </a:xfrm>
            <a:custGeom>
              <a:avLst/>
              <a:gdLst>
                <a:gd name="T0" fmla="*/ 0 w 175"/>
                <a:gd name="T1" fmla="*/ 0 h 437"/>
                <a:gd name="T2" fmla="*/ 0 w 175"/>
                <a:gd name="T3" fmla="*/ 2147483647 h 437"/>
                <a:gd name="T4" fmla="*/ 2147483647 w 175"/>
                <a:gd name="T5" fmla="*/ 2147483647 h 437"/>
                <a:gd name="T6" fmla="*/ 2147483647 w 175"/>
                <a:gd name="T7" fmla="*/ 2147483647 h 437"/>
                <a:gd name="T8" fmla="*/ 2147483647 w 175"/>
                <a:gd name="T9" fmla="*/ 2147483647 h 437"/>
                <a:gd name="T10" fmla="*/ 2147483647 w 175"/>
                <a:gd name="T11" fmla="*/ 2147483647 h 437"/>
                <a:gd name="T12" fmla="*/ 2147483647 w 175"/>
                <a:gd name="T13" fmla="*/ 2147483647 h 437"/>
                <a:gd name="T14" fmla="*/ 2147483647 w 175"/>
                <a:gd name="T15" fmla="*/ 2147483647 h 437"/>
                <a:gd name="T16" fmla="*/ 2147483647 w 175"/>
                <a:gd name="T17" fmla="*/ 2147483647 h 437"/>
                <a:gd name="T18" fmla="*/ 2147483647 w 175"/>
                <a:gd name="T19" fmla="*/ 2147483647 h 437"/>
                <a:gd name="T20" fmla="*/ 2147483647 w 175"/>
                <a:gd name="T21" fmla="*/ 2147483647 h 437"/>
                <a:gd name="T22" fmla="*/ 2147483647 w 175"/>
                <a:gd name="T23" fmla="*/ 2147483647 h 437"/>
                <a:gd name="T24" fmla="*/ 2147483647 w 175"/>
                <a:gd name="T25" fmla="*/ 2147483647 h 437"/>
                <a:gd name="T26" fmla="*/ 2147483647 w 175"/>
                <a:gd name="T27" fmla="*/ 2147483647 h 437"/>
                <a:gd name="T28" fmla="*/ 2147483647 w 175"/>
                <a:gd name="T29" fmla="*/ 2147483647 h 437"/>
                <a:gd name="T30" fmla="*/ 2147483647 w 175"/>
                <a:gd name="T31" fmla="*/ 0 h 437"/>
                <a:gd name="T32" fmla="*/ 0 w 175"/>
                <a:gd name="T33" fmla="*/ 0 h 437"/>
                <a:gd name="T34" fmla="*/ 0 w 175"/>
                <a:gd name="T35" fmla="*/ 0 h 4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5"/>
                <a:gd name="T55" fmla="*/ 0 h 437"/>
                <a:gd name="T56" fmla="*/ 175 w 175"/>
                <a:gd name="T57" fmla="*/ 437 h 4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5" h="437">
                  <a:moveTo>
                    <a:pt x="0" y="0"/>
                  </a:moveTo>
                  <a:lnTo>
                    <a:pt x="0" y="135"/>
                  </a:lnTo>
                  <a:lnTo>
                    <a:pt x="18" y="135"/>
                  </a:lnTo>
                  <a:lnTo>
                    <a:pt x="18" y="305"/>
                  </a:lnTo>
                  <a:lnTo>
                    <a:pt x="9" y="320"/>
                  </a:lnTo>
                  <a:lnTo>
                    <a:pt x="9" y="384"/>
                  </a:lnTo>
                  <a:lnTo>
                    <a:pt x="19" y="405"/>
                  </a:lnTo>
                  <a:lnTo>
                    <a:pt x="82" y="405"/>
                  </a:lnTo>
                  <a:lnTo>
                    <a:pt x="152" y="436"/>
                  </a:lnTo>
                  <a:lnTo>
                    <a:pt x="142" y="363"/>
                  </a:lnTo>
                  <a:lnTo>
                    <a:pt x="174" y="327"/>
                  </a:lnTo>
                  <a:lnTo>
                    <a:pt x="162" y="219"/>
                  </a:lnTo>
                  <a:lnTo>
                    <a:pt x="145" y="217"/>
                  </a:lnTo>
                  <a:lnTo>
                    <a:pt x="140" y="164"/>
                  </a:lnTo>
                  <a:lnTo>
                    <a:pt x="173" y="126"/>
                  </a:lnTo>
                  <a:lnTo>
                    <a:pt x="160" y="0"/>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2" name="Freeform 3">
              <a:extLst>
                <a:ext uri="{FF2B5EF4-FFF2-40B4-BE49-F238E27FC236}">
                  <a16:creationId xmlns:a16="http://schemas.microsoft.com/office/drawing/2014/main" id="{AFDBB459-74F5-48B1-9C2D-DC8FADDD17A1}"/>
                </a:ext>
              </a:extLst>
            </p:cNvPr>
            <p:cNvSpPr>
              <a:spLocks/>
            </p:cNvSpPr>
            <p:nvPr/>
          </p:nvSpPr>
          <p:spPr bwMode="auto">
            <a:xfrm>
              <a:off x="5565776" y="3405188"/>
              <a:ext cx="777875" cy="819150"/>
            </a:xfrm>
            <a:custGeom>
              <a:avLst/>
              <a:gdLst>
                <a:gd name="T0" fmla="*/ 2147483647 w 490"/>
                <a:gd name="T1" fmla="*/ 0 h 516"/>
                <a:gd name="T2" fmla="*/ 2147483647 w 490"/>
                <a:gd name="T3" fmla="*/ 2147483647 h 516"/>
                <a:gd name="T4" fmla="*/ 2147483647 w 490"/>
                <a:gd name="T5" fmla="*/ 2147483647 h 516"/>
                <a:gd name="T6" fmla="*/ 2147483647 w 490"/>
                <a:gd name="T7" fmla="*/ 2147483647 h 516"/>
                <a:gd name="T8" fmla="*/ 0 w 490"/>
                <a:gd name="T9" fmla="*/ 2147483647 h 516"/>
                <a:gd name="T10" fmla="*/ 0 w 490"/>
                <a:gd name="T11" fmla="*/ 2147483647 h 516"/>
                <a:gd name="T12" fmla="*/ 2147483647 w 490"/>
                <a:gd name="T13" fmla="*/ 2147483647 h 516"/>
                <a:gd name="T14" fmla="*/ 2147483647 w 490"/>
                <a:gd name="T15" fmla="*/ 2147483647 h 516"/>
                <a:gd name="T16" fmla="*/ 2147483647 w 490"/>
                <a:gd name="T17" fmla="*/ 2147483647 h 516"/>
                <a:gd name="T18" fmla="*/ 2147483647 w 490"/>
                <a:gd name="T19" fmla="*/ 2147483647 h 516"/>
                <a:gd name="T20" fmla="*/ 2147483647 w 490"/>
                <a:gd name="T21" fmla="*/ 2147483647 h 516"/>
                <a:gd name="T22" fmla="*/ 2147483647 w 490"/>
                <a:gd name="T23" fmla="*/ 2147483647 h 516"/>
                <a:gd name="T24" fmla="*/ 2147483647 w 490"/>
                <a:gd name="T25" fmla="*/ 2147483647 h 516"/>
                <a:gd name="T26" fmla="*/ 2147483647 w 490"/>
                <a:gd name="T27" fmla="*/ 2147483647 h 516"/>
                <a:gd name="T28" fmla="*/ 2147483647 w 490"/>
                <a:gd name="T29" fmla="*/ 2147483647 h 516"/>
                <a:gd name="T30" fmla="*/ 2147483647 w 490"/>
                <a:gd name="T31" fmla="*/ 2147483647 h 516"/>
                <a:gd name="T32" fmla="*/ 2147483647 w 490"/>
                <a:gd name="T33" fmla="*/ 2147483647 h 516"/>
                <a:gd name="T34" fmla="*/ 2147483647 w 490"/>
                <a:gd name="T35" fmla="*/ 0 h 516"/>
                <a:gd name="T36" fmla="*/ 2147483647 w 490"/>
                <a:gd name="T37" fmla="*/ 0 h 516"/>
                <a:gd name="T38" fmla="*/ 2147483647 w 490"/>
                <a:gd name="T39" fmla="*/ 0 h 51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90"/>
                <a:gd name="T61" fmla="*/ 0 h 516"/>
                <a:gd name="T62" fmla="*/ 490 w 490"/>
                <a:gd name="T63" fmla="*/ 516 h 51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90" h="516">
                  <a:moveTo>
                    <a:pt x="45" y="0"/>
                  </a:moveTo>
                  <a:lnTo>
                    <a:pt x="37" y="201"/>
                  </a:lnTo>
                  <a:lnTo>
                    <a:pt x="62" y="216"/>
                  </a:lnTo>
                  <a:lnTo>
                    <a:pt x="62" y="328"/>
                  </a:lnTo>
                  <a:lnTo>
                    <a:pt x="0" y="336"/>
                  </a:lnTo>
                  <a:lnTo>
                    <a:pt x="0" y="515"/>
                  </a:lnTo>
                  <a:lnTo>
                    <a:pt x="169" y="515"/>
                  </a:lnTo>
                  <a:lnTo>
                    <a:pt x="205" y="485"/>
                  </a:lnTo>
                  <a:lnTo>
                    <a:pt x="223" y="441"/>
                  </a:lnTo>
                  <a:lnTo>
                    <a:pt x="231" y="403"/>
                  </a:lnTo>
                  <a:lnTo>
                    <a:pt x="285" y="373"/>
                  </a:lnTo>
                  <a:lnTo>
                    <a:pt x="348" y="344"/>
                  </a:lnTo>
                  <a:lnTo>
                    <a:pt x="400" y="306"/>
                  </a:lnTo>
                  <a:lnTo>
                    <a:pt x="418" y="284"/>
                  </a:lnTo>
                  <a:lnTo>
                    <a:pt x="454" y="298"/>
                  </a:lnTo>
                  <a:lnTo>
                    <a:pt x="480" y="276"/>
                  </a:lnTo>
                  <a:lnTo>
                    <a:pt x="489" y="231"/>
                  </a:lnTo>
                  <a:lnTo>
                    <a:pt x="480" y="0"/>
                  </a:lnTo>
                  <a:lnTo>
                    <a:pt x="45"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3" name="Freeform 4">
              <a:extLst>
                <a:ext uri="{FF2B5EF4-FFF2-40B4-BE49-F238E27FC236}">
                  <a16:creationId xmlns:a16="http://schemas.microsoft.com/office/drawing/2014/main" id="{7642578C-CEF1-4F50-9B8C-757D0D949693}"/>
                </a:ext>
              </a:extLst>
            </p:cNvPr>
            <p:cNvSpPr>
              <a:spLocks/>
            </p:cNvSpPr>
            <p:nvPr/>
          </p:nvSpPr>
          <p:spPr bwMode="auto">
            <a:xfrm>
              <a:off x="4408489" y="2941639"/>
              <a:ext cx="568325" cy="796925"/>
            </a:xfrm>
            <a:custGeom>
              <a:avLst/>
              <a:gdLst>
                <a:gd name="T0" fmla="*/ 2147483647 w 358"/>
                <a:gd name="T1" fmla="*/ 0 h 502"/>
                <a:gd name="T2" fmla="*/ 2147483647 w 358"/>
                <a:gd name="T3" fmla="*/ 2147483647 h 502"/>
                <a:gd name="T4" fmla="*/ 2147483647 w 358"/>
                <a:gd name="T5" fmla="*/ 2147483647 h 502"/>
                <a:gd name="T6" fmla="*/ 2147483647 w 358"/>
                <a:gd name="T7" fmla="*/ 2147483647 h 502"/>
                <a:gd name="T8" fmla="*/ 2147483647 w 358"/>
                <a:gd name="T9" fmla="*/ 2147483647 h 502"/>
                <a:gd name="T10" fmla="*/ 2147483647 w 358"/>
                <a:gd name="T11" fmla="*/ 2147483647 h 502"/>
                <a:gd name="T12" fmla="*/ 0 w 358"/>
                <a:gd name="T13" fmla="*/ 2147483647 h 502"/>
                <a:gd name="T14" fmla="*/ 2147483647 w 358"/>
                <a:gd name="T15" fmla="*/ 2147483647 h 502"/>
                <a:gd name="T16" fmla="*/ 2147483647 w 358"/>
                <a:gd name="T17" fmla="*/ 2147483647 h 502"/>
                <a:gd name="T18" fmla="*/ 2147483647 w 358"/>
                <a:gd name="T19" fmla="*/ 2147483647 h 502"/>
                <a:gd name="T20" fmla="*/ 2147483647 w 358"/>
                <a:gd name="T21" fmla="*/ 2147483647 h 502"/>
                <a:gd name="T22" fmla="*/ 2147483647 w 358"/>
                <a:gd name="T23" fmla="*/ 2147483647 h 502"/>
                <a:gd name="T24" fmla="*/ 2147483647 w 358"/>
                <a:gd name="T25" fmla="*/ 2147483647 h 502"/>
                <a:gd name="T26" fmla="*/ 2147483647 w 358"/>
                <a:gd name="T27" fmla="*/ 2147483647 h 502"/>
                <a:gd name="T28" fmla="*/ 2147483647 w 358"/>
                <a:gd name="T29" fmla="*/ 2147483647 h 502"/>
                <a:gd name="T30" fmla="*/ 2147483647 w 358"/>
                <a:gd name="T31" fmla="*/ 2147483647 h 502"/>
                <a:gd name="T32" fmla="*/ 2147483647 w 358"/>
                <a:gd name="T33" fmla="*/ 2147483647 h 502"/>
                <a:gd name="T34" fmla="*/ 2147483647 w 358"/>
                <a:gd name="T35" fmla="*/ 0 h 502"/>
                <a:gd name="T36" fmla="*/ 2147483647 w 358"/>
                <a:gd name="T37" fmla="*/ 0 h 502"/>
                <a:gd name="T38" fmla="*/ 2147483647 w 358"/>
                <a:gd name="T39" fmla="*/ 0 h 5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8"/>
                <a:gd name="T61" fmla="*/ 0 h 502"/>
                <a:gd name="T62" fmla="*/ 358 w 358"/>
                <a:gd name="T63" fmla="*/ 502 h 50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8" h="502">
                  <a:moveTo>
                    <a:pt x="27" y="0"/>
                  </a:moveTo>
                  <a:lnTo>
                    <a:pt x="27" y="411"/>
                  </a:lnTo>
                  <a:lnTo>
                    <a:pt x="27" y="426"/>
                  </a:lnTo>
                  <a:lnTo>
                    <a:pt x="18" y="433"/>
                  </a:lnTo>
                  <a:lnTo>
                    <a:pt x="18" y="440"/>
                  </a:lnTo>
                  <a:lnTo>
                    <a:pt x="0" y="440"/>
                  </a:lnTo>
                  <a:lnTo>
                    <a:pt x="9" y="472"/>
                  </a:lnTo>
                  <a:lnTo>
                    <a:pt x="18" y="472"/>
                  </a:lnTo>
                  <a:lnTo>
                    <a:pt x="18" y="493"/>
                  </a:lnTo>
                  <a:lnTo>
                    <a:pt x="27" y="493"/>
                  </a:lnTo>
                  <a:lnTo>
                    <a:pt x="27" y="501"/>
                  </a:lnTo>
                  <a:lnTo>
                    <a:pt x="348" y="501"/>
                  </a:lnTo>
                  <a:lnTo>
                    <a:pt x="348" y="305"/>
                  </a:lnTo>
                  <a:lnTo>
                    <a:pt x="348" y="175"/>
                  </a:lnTo>
                  <a:lnTo>
                    <a:pt x="357" y="175"/>
                  </a:lnTo>
                  <a:lnTo>
                    <a:pt x="357" y="0"/>
                  </a:lnTo>
                  <a:lnTo>
                    <a:pt x="27"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4" name="Freeform 5">
              <a:extLst>
                <a:ext uri="{FF2B5EF4-FFF2-40B4-BE49-F238E27FC236}">
                  <a16:creationId xmlns:a16="http://schemas.microsoft.com/office/drawing/2014/main" id="{7DE1D00D-6DC8-4195-97AC-FF2769354BA7}"/>
                </a:ext>
              </a:extLst>
            </p:cNvPr>
            <p:cNvSpPr>
              <a:spLocks/>
            </p:cNvSpPr>
            <p:nvPr/>
          </p:nvSpPr>
          <p:spPr bwMode="auto">
            <a:xfrm>
              <a:off x="5410200" y="5105401"/>
              <a:ext cx="554038" cy="631825"/>
            </a:xfrm>
            <a:custGeom>
              <a:avLst/>
              <a:gdLst>
                <a:gd name="T0" fmla="*/ 2147483647 w 349"/>
                <a:gd name="T1" fmla="*/ 2147483647 h 350"/>
                <a:gd name="T2" fmla="*/ 2147483647 w 349"/>
                <a:gd name="T3" fmla="*/ 2147483647 h 350"/>
                <a:gd name="T4" fmla="*/ 2147483647 w 349"/>
                <a:gd name="T5" fmla="*/ 2147483647 h 350"/>
                <a:gd name="T6" fmla="*/ 2147483647 w 349"/>
                <a:gd name="T7" fmla="*/ 0 h 350"/>
                <a:gd name="T8" fmla="*/ 2147483647 w 349"/>
                <a:gd name="T9" fmla="*/ 2147483647 h 350"/>
                <a:gd name="T10" fmla="*/ 2147483647 w 349"/>
                <a:gd name="T11" fmla="*/ 2147483647 h 350"/>
                <a:gd name="T12" fmla="*/ 2147483647 w 349"/>
                <a:gd name="T13" fmla="*/ 2147483647 h 350"/>
                <a:gd name="T14" fmla="*/ 2147483647 w 349"/>
                <a:gd name="T15" fmla="*/ 2147483647 h 350"/>
                <a:gd name="T16" fmla="*/ 2147483647 w 349"/>
                <a:gd name="T17" fmla="*/ 2147483647 h 350"/>
                <a:gd name="T18" fmla="*/ 2147483647 w 349"/>
                <a:gd name="T19" fmla="*/ 2147483647 h 350"/>
                <a:gd name="T20" fmla="*/ 2147483647 w 349"/>
                <a:gd name="T21" fmla="*/ 2147483647 h 350"/>
                <a:gd name="T22" fmla="*/ 2147483647 w 349"/>
                <a:gd name="T23" fmla="*/ 2147483647 h 350"/>
                <a:gd name="T24" fmla="*/ 2147483647 w 349"/>
                <a:gd name="T25" fmla="*/ 2147483647 h 350"/>
                <a:gd name="T26" fmla="*/ 0 w 349"/>
                <a:gd name="T27" fmla="*/ 2147483647 h 350"/>
                <a:gd name="T28" fmla="*/ 0 w 349"/>
                <a:gd name="T29" fmla="*/ 2147483647 h 350"/>
                <a:gd name="T30" fmla="*/ 0 w 349"/>
                <a:gd name="T31" fmla="*/ 2147483647 h 350"/>
                <a:gd name="T32" fmla="*/ 2147483647 w 349"/>
                <a:gd name="T33" fmla="*/ 2147483647 h 350"/>
                <a:gd name="T34" fmla="*/ 2147483647 w 349"/>
                <a:gd name="T35" fmla="*/ 2147483647 h 350"/>
                <a:gd name="T36" fmla="*/ 2147483647 w 349"/>
                <a:gd name="T37" fmla="*/ 2147483647 h 350"/>
                <a:gd name="T38" fmla="*/ 2147483647 w 349"/>
                <a:gd name="T39" fmla="*/ 2147483647 h 350"/>
                <a:gd name="T40" fmla="*/ 2147483647 w 349"/>
                <a:gd name="T41" fmla="*/ 2147483647 h 350"/>
                <a:gd name="T42" fmla="*/ 2147483647 w 349"/>
                <a:gd name="T43" fmla="*/ 2147483647 h 350"/>
                <a:gd name="T44" fmla="*/ 2147483647 w 349"/>
                <a:gd name="T45" fmla="*/ 2147483647 h 350"/>
                <a:gd name="T46" fmla="*/ 2147483647 w 349"/>
                <a:gd name="T47" fmla="*/ 2147483647 h 350"/>
                <a:gd name="T48" fmla="*/ 2147483647 w 349"/>
                <a:gd name="T49" fmla="*/ 2147483647 h 350"/>
                <a:gd name="T50" fmla="*/ 2147483647 w 349"/>
                <a:gd name="T51" fmla="*/ 2147483647 h 350"/>
                <a:gd name="T52" fmla="*/ 2147483647 w 349"/>
                <a:gd name="T53" fmla="*/ 2147483647 h 350"/>
                <a:gd name="T54" fmla="*/ 2147483647 w 349"/>
                <a:gd name="T55" fmla="*/ 2147483647 h 350"/>
                <a:gd name="T56" fmla="*/ 2147483647 w 349"/>
                <a:gd name="T57" fmla="*/ 2147483647 h 350"/>
                <a:gd name="T58" fmla="*/ 2147483647 w 349"/>
                <a:gd name="T59" fmla="*/ 2147483647 h 350"/>
                <a:gd name="T60" fmla="*/ 2147483647 w 349"/>
                <a:gd name="T61" fmla="*/ 2147483647 h 350"/>
                <a:gd name="T62" fmla="*/ 2147483647 w 349"/>
                <a:gd name="T63" fmla="*/ 2147483647 h 350"/>
                <a:gd name="T64" fmla="*/ 2147483647 w 349"/>
                <a:gd name="T65" fmla="*/ 2147483647 h 350"/>
                <a:gd name="T66" fmla="*/ 2147483647 w 349"/>
                <a:gd name="T67" fmla="*/ 2147483647 h 350"/>
                <a:gd name="T68" fmla="*/ 2147483647 w 349"/>
                <a:gd name="T69" fmla="*/ 2147483647 h 350"/>
                <a:gd name="T70" fmla="*/ 2147483647 w 349"/>
                <a:gd name="T71" fmla="*/ 2147483647 h 3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49"/>
                <a:gd name="T109" fmla="*/ 0 h 350"/>
                <a:gd name="T110" fmla="*/ 349 w 349"/>
                <a:gd name="T111" fmla="*/ 350 h 35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49" h="350">
                  <a:moveTo>
                    <a:pt x="178" y="119"/>
                  </a:moveTo>
                  <a:lnTo>
                    <a:pt x="178" y="58"/>
                  </a:lnTo>
                  <a:lnTo>
                    <a:pt x="169" y="21"/>
                  </a:lnTo>
                  <a:lnTo>
                    <a:pt x="153" y="0"/>
                  </a:lnTo>
                  <a:lnTo>
                    <a:pt x="116" y="15"/>
                  </a:lnTo>
                  <a:lnTo>
                    <a:pt x="109" y="27"/>
                  </a:lnTo>
                  <a:lnTo>
                    <a:pt x="82" y="43"/>
                  </a:lnTo>
                  <a:lnTo>
                    <a:pt x="76" y="39"/>
                  </a:lnTo>
                  <a:lnTo>
                    <a:pt x="74" y="39"/>
                  </a:lnTo>
                  <a:lnTo>
                    <a:pt x="80" y="60"/>
                  </a:lnTo>
                  <a:lnTo>
                    <a:pt x="43" y="97"/>
                  </a:lnTo>
                  <a:lnTo>
                    <a:pt x="10" y="109"/>
                  </a:lnTo>
                  <a:lnTo>
                    <a:pt x="10" y="157"/>
                  </a:lnTo>
                  <a:lnTo>
                    <a:pt x="0" y="157"/>
                  </a:lnTo>
                  <a:lnTo>
                    <a:pt x="0" y="222"/>
                  </a:lnTo>
                  <a:lnTo>
                    <a:pt x="0" y="226"/>
                  </a:lnTo>
                  <a:lnTo>
                    <a:pt x="28" y="236"/>
                  </a:lnTo>
                  <a:lnTo>
                    <a:pt x="28" y="298"/>
                  </a:lnTo>
                  <a:lnTo>
                    <a:pt x="19" y="298"/>
                  </a:lnTo>
                  <a:lnTo>
                    <a:pt x="28" y="343"/>
                  </a:lnTo>
                  <a:lnTo>
                    <a:pt x="164" y="349"/>
                  </a:lnTo>
                  <a:lnTo>
                    <a:pt x="160" y="304"/>
                  </a:lnTo>
                  <a:lnTo>
                    <a:pt x="203" y="327"/>
                  </a:lnTo>
                  <a:lnTo>
                    <a:pt x="266" y="327"/>
                  </a:lnTo>
                  <a:lnTo>
                    <a:pt x="305" y="308"/>
                  </a:lnTo>
                  <a:lnTo>
                    <a:pt x="312" y="292"/>
                  </a:lnTo>
                  <a:lnTo>
                    <a:pt x="312" y="230"/>
                  </a:lnTo>
                  <a:lnTo>
                    <a:pt x="339" y="230"/>
                  </a:lnTo>
                  <a:lnTo>
                    <a:pt x="339" y="208"/>
                  </a:lnTo>
                  <a:lnTo>
                    <a:pt x="348" y="208"/>
                  </a:lnTo>
                  <a:lnTo>
                    <a:pt x="348" y="193"/>
                  </a:lnTo>
                  <a:lnTo>
                    <a:pt x="321" y="171"/>
                  </a:lnTo>
                  <a:lnTo>
                    <a:pt x="250" y="141"/>
                  </a:lnTo>
                  <a:lnTo>
                    <a:pt x="189" y="141"/>
                  </a:lnTo>
                  <a:lnTo>
                    <a:pt x="178" y="119"/>
                  </a:lnTo>
                </a:path>
              </a:pathLst>
            </a:custGeom>
            <a:solidFill>
              <a:srgbClr val="BB8C80"/>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5" name="Freeform 6">
              <a:extLst>
                <a:ext uri="{FF2B5EF4-FFF2-40B4-BE49-F238E27FC236}">
                  <a16:creationId xmlns:a16="http://schemas.microsoft.com/office/drawing/2014/main" id="{8A175879-EFD1-43AC-B80B-7B739EE6448F}"/>
                </a:ext>
              </a:extLst>
            </p:cNvPr>
            <p:cNvSpPr>
              <a:spLocks/>
            </p:cNvSpPr>
            <p:nvPr/>
          </p:nvSpPr>
          <p:spPr bwMode="auto">
            <a:xfrm>
              <a:off x="5664201" y="6415088"/>
              <a:ext cx="581025" cy="323850"/>
            </a:xfrm>
            <a:custGeom>
              <a:avLst/>
              <a:gdLst>
                <a:gd name="T0" fmla="*/ 0 w 366"/>
                <a:gd name="T1" fmla="*/ 0 h 204"/>
                <a:gd name="T2" fmla="*/ 2147483647 w 366"/>
                <a:gd name="T3" fmla="*/ 0 h 204"/>
                <a:gd name="T4" fmla="*/ 2147483647 w 366"/>
                <a:gd name="T5" fmla="*/ 2147483647 h 204"/>
                <a:gd name="T6" fmla="*/ 2147483647 w 366"/>
                <a:gd name="T7" fmla="*/ 2147483647 h 204"/>
                <a:gd name="T8" fmla="*/ 2147483647 w 366"/>
                <a:gd name="T9" fmla="*/ 2147483647 h 204"/>
                <a:gd name="T10" fmla="*/ 0 w 366"/>
                <a:gd name="T11" fmla="*/ 2147483647 h 204"/>
                <a:gd name="T12" fmla="*/ 0 w 366"/>
                <a:gd name="T13" fmla="*/ 0 h 204"/>
                <a:gd name="T14" fmla="*/ 0 w 366"/>
                <a:gd name="T15" fmla="*/ 0 h 204"/>
                <a:gd name="T16" fmla="*/ 0 60000 65536"/>
                <a:gd name="T17" fmla="*/ 0 60000 65536"/>
                <a:gd name="T18" fmla="*/ 0 60000 65536"/>
                <a:gd name="T19" fmla="*/ 0 60000 65536"/>
                <a:gd name="T20" fmla="*/ 0 60000 65536"/>
                <a:gd name="T21" fmla="*/ 0 60000 65536"/>
                <a:gd name="T22" fmla="*/ 0 60000 65536"/>
                <a:gd name="T23" fmla="*/ 0 60000 65536"/>
                <a:gd name="T24" fmla="*/ 0 w 366"/>
                <a:gd name="T25" fmla="*/ 0 h 204"/>
                <a:gd name="T26" fmla="*/ 366 w 366"/>
                <a:gd name="T27" fmla="*/ 204 h 2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6" h="204">
                  <a:moveTo>
                    <a:pt x="0" y="0"/>
                  </a:moveTo>
                  <a:lnTo>
                    <a:pt x="223" y="0"/>
                  </a:lnTo>
                  <a:lnTo>
                    <a:pt x="223" y="8"/>
                  </a:lnTo>
                  <a:lnTo>
                    <a:pt x="356" y="8"/>
                  </a:lnTo>
                  <a:lnTo>
                    <a:pt x="365" y="203"/>
                  </a:lnTo>
                  <a:lnTo>
                    <a:pt x="0" y="203"/>
                  </a:lnTo>
                  <a:lnTo>
                    <a:pt x="0" y="0"/>
                  </a:lnTo>
                </a:path>
              </a:pathLst>
            </a:custGeom>
            <a:solidFill>
              <a:srgbClr val="66BBCC"/>
            </a:solidFill>
            <a:ln w="9144" cap="flat" cmpd="sng">
              <a:solidFill>
                <a:schemeClr val="tx1"/>
              </a:solidFill>
              <a:prstDash val="solid"/>
              <a:round/>
              <a:headEnd type="none" w="med" len="med"/>
              <a:tailEnd type="none" w="med" len="med"/>
            </a:ln>
          </p:spPr>
          <p:txBody>
            <a:bodyPr/>
            <a:lstStyle/>
            <a:p>
              <a:endParaRPr lang="en-US">
                <a:solidFill>
                  <a:srgbClr val="000000"/>
                </a:solidFill>
              </a:endParaRPr>
            </a:p>
          </p:txBody>
        </p:sp>
        <p:sp>
          <p:nvSpPr>
            <p:cNvPr id="16" name="Freeform 7">
              <a:extLst>
                <a:ext uri="{FF2B5EF4-FFF2-40B4-BE49-F238E27FC236}">
                  <a16:creationId xmlns:a16="http://schemas.microsoft.com/office/drawing/2014/main" id="{59A32196-5A49-45F4-9858-A38FE7F57228}"/>
                </a:ext>
              </a:extLst>
            </p:cNvPr>
            <p:cNvSpPr>
              <a:spLocks/>
            </p:cNvSpPr>
            <p:nvPr/>
          </p:nvSpPr>
          <p:spPr bwMode="auto">
            <a:xfrm>
              <a:off x="6858000" y="6400800"/>
              <a:ext cx="609600" cy="304800"/>
            </a:xfrm>
            <a:custGeom>
              <a:avLst/>
              <a:gdLst>
                <a:gd name="T0" fmla="*/ 0 w 299"/>
                <a:gd name="T1" fmla="*/ 0 h 218"/>
                <a:gd name="T2" fmla="*/ 2147483647 w 299"/>
                <a:gd name="T3" fmla="*/ 0 h 218"/>
                <a:gd name="T4" fmla="*/ 2147483647 w 299"/>
                <a:gd name="T5" fmla="*/ 2147483647 h 218"/>
                <a:gd name="T6" fmla="*/ 2147483647 w 299"/>
                <a:gd name="T7" fmla="*/ 2147483647 h 218"/>
                <a:gd name="T8" fmla="*/ 2147483647 w 299"/>
                <a:gd name="T9" fmla="*/ 2147483647 h 218"/>
                <a:gd name="T10" fmla="*/ 0 w 299"/>
                <a:gd name="T11" fmla="*/ 2147483647 h 218"/>
                <a:gd name="T12" fmla="*/ 0 w 299"/>
                <a:gd name="T13" fmla="*/ 0 h 218"/>
                <a:gd name="T14" fmla="*/ 0 w 299"/>
                <a:gd name="T15" fmla="*/ 0 h 218"/>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218"/>
                <a:gd name="T26" fmla="*/ 299 w 299"/>
                <a:gd name="T27" fmla="*/ 218 h 2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218">
                  <a:moveTo>
                    <a:pt x="0" y="0"/>
                  </a:moveTo>
                  <a:lnTo>
                    <a:pt x="258" y="0"/>
                  </a:lnTo>
                  <a:lnTo>
                    <a:pt x="293" y="61"/>
                  </a:lnTo>
                  <a:lnTo>
                    <a:pt x="284" y="185"/>
                  </a:lnTo>
                  <a:lnTo>
                    <a:pt x="298" y="217"/>
                  </a:lnTo>
                  <a:lnTo>
                    <a:pt x="0" y="21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7" name="Freeform 8">
              <a:extLst>
                <a:ext uri="{FF2B5EF4-FFF2-40B4-BE49-F238E27FC236}">
                  <a16:creationId xmlns:a16="http://schemas.microsoft.com/office/drawing/2014/main" id="{B98C3D25-FA40-4A1F-B4E3-73B87CE392C7}"/>
                </a:ext>
              </a:extLst>
            </p:cNvPr>
            <p:cNvSpPr>
              <a:spLocks/>
            </p:cNvSpPr>
            <p:nvPr/>
          </p:nvSpPr>
          <p:spPr bwMode="auto">
            <a:xfrm>
              <a:off x="6096000" y="5715001"/>
              <a:ext cx="679450" cy="398463"/>
            </a:xfrm>
            <a:custGeom>
              <a:avLst/>
              <a:gdLst>
                <a:gd name="T0" fmla="*/ 2147483647 w 428"/>
                <a:gd name="T1" fmla="*/ 0 h 251"/>
                <a:gd name="T2" fmla="*/ 2147483647 w 428"/>
                <a:gd name="T3" fmla="*/ 0 h 251"/>
                <a:gd name="T4" fmla="*/ 2147483647 w 428"/>
                <a:gd name="T5" fmla="*/ 2147483647 h 251"/>
                <a:gd name="T6" fmla="*/ 0 w 428"/>
                <a:gd name="T7" fmla="*/ 2147483647 h 251"/>
                <a:gd name="T8" fmla="*/ 0 w 428"/>
                <a:gd name="T9" fmla="*/ 2147483647 h 251"/>
                <a:gd name="T10" fmla="*/ 0 w 428"/>
                <a:gd name="T11" fmla="*/ 2147483647 h 251"/>
                <a:gd name="T12" fmla="*/ 2147483647 w 428"/>
                <a:gd name="T13" fmla="*/ 2147483647 h 251"/>
                <a:gd name="T14" fmla="*/ 2147483647 w 428"/>
                <a:gd name="T15" fmla="*/ 2147483647 h 251"/>
                <a:gd name="T16" fmla="*/ 2147483647 w 428"/>
                <a:gd name="T17" fmla="*/ 2147483647 h 251"/>
                <a:gd name="T18" fmla="*/ 2147483647 w 428"/>
                <a:gd name="T19" fmla="*/ 2147483647 h 251"/>
                <a:gd name="T20" fmla="*/ 2147483647 w 428"/>
                <a:gd name="T21" fmla="*/ 2147483647 h 251"/>
                <a:gd name="T22" fmla="*/ 2147483647 w 428"/>
                <a:gd name="T23" fmla="*/ 2147483647 h 251"/>
                <a:gd name="T24" fmla="*/ 2147483647 w 428"/>
                <a:gd name="T25" fmla="*/ 2147483647 h 251"/>
                <a:gd name="T26" fmla="*/ 2147483647 w 428"/>
                <a:gd name="T27" fmla="*/ 2147483647 h 251"/>
                <a:gd name="T28" fmla="*/ 2147483647 w 428"/>
                <a:gd name="T29" fmla="*/ 2147483647 h 251"/>
                <a:gd name="T30" fmla="*/ 2147483647 w 428"/>
                <a:gd name="T31" fmla="*/ 0 h 251"/>
                <a:gd name="T32" fmla="*/ 2147483647 w 428"/>
                <a:gd name="T33" fmla="*/ 0 h 251"/>
                <a:gd name="T34" fmla="*/ 2147483647 w 428"/>
                <a:gd name="T35" fmla="*/ 0 h 2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28"/>
                <a:gd name="T55" fmla="*/ 0 h 251"/>
                <a:gd name="T56" fmla="*/ 428 w 428"/>
                <a:gd name="T57" fmla="*/ 251 h 25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28" h="251">
                  <a:moveTo>
                    <a:pt x="175" y="0"/>
                  </a:moveTo>
                  <a:lnTo>
                    <a:pt x="62" y="0"/>
                  </a:lnTo>
                  <a:lnTo>
                    <a:pt x="62" y="64"/>
                  </a:lnTo>
                  <a:lnTo>
                    <a:pt x="0" y="64"/>
                  </a:lnTo>
                  <a:lnTo>
                    <a:pt x="0" y="199"/>
                  </a:lnTo>
                  <a:lnTo>
                    <a:pt x="0" y="198"/>
                  </a:lnTo>
                  <a:lnTo>
                    <a:pt x="134" y="204"/>
                  </a:lnTo>
                  <a:lnTo>
                    <a:pt x="134" y="250"/>
                  </a:lnTo>
                  <a:lnTo>
                    <a:pt x="284" y="250"/>
                  </a:lnTo>
                  <a:lnTo>
                    <a:pt x="285" y="198"/>
                  </a:lnTo>
                  <a:lnTo>
                    <a:pt x="427" y="198"/>
                  </a:lnTo>
                  <a:lnTo>
                    <a:pt x="414" y="156"/>
                  </a:lnTo>
                  <a:lnTo>
                    <a:pt x="378" y="142"/>
                  </a:lnTo>
                  <a:lnTo>
                    <a:pt x="383" y="124"/>
                  </a:lnTo>
                  <a:lnTo>
                    <a:pt x="343" y="64"/>
                  </a:lnTo>
                  <a:lnTo>
                    <a:pt x="189" y="0"/>
                  </a:lnTo>
                  <a:lnTo>
                    <a:pt x="175" y="0"/>
                  </a:lnTo>
                </a:path>
              </a:pathLst>
            </a:custGeom>
            <a:solidFill>
              <a:srgbClr val="FBF3DB"/>
            </a:solidFill>
            <a:ln w="9144" cap="flat" cmpd="sng">
              <a:solidFill>
                <a:schemeClr val="tx1"/>
              </a:solidFill>
              <a:prstDash val="solid"/>
              <a:round/>
              <a:headEnd type="none" w="med" len="med"/>
              <a:tailEnd type="none" w="med" len="med"/>
            </a:ln>
          </p:spPr>
          <p:txBody>
            <a:bodyPr/>
            <a:lstStyle/>
            <a:p>
              <a:endParaRPr lang="en-US">
                <a:solidFill>
                  <a:srgbClr val="000000"/>
                </a:solidFill>
              </a:endParaRPr>
            </a:p>
          </p:txBody>
        </p:sp>
        <p:sp>
          <p:nvSpPr>
            <p:cNvPr id="18" name="Freeform 9">
              <a:extLst>
                <a:ext uri="{FF2B5EF4-FFF2-40B4-BE49-F238E27FC236}">
                  <a16:creationId xmlns:a16="http://schemas.microsoft.com/office/drawing/2014/main" id="{2103BA65-C06F-4EFF-9A4D-9E885A24FC7A}"/>
                </a:ext>
              </a:extLst>
            </p:cNvPr>
            <p:cNvSpPr>
              <a:spLocks/>
            </p:cNvSpPr>
            <p:nvPr/>
          </p:nvSpPr>
          <p:spPr bwMode="auto">
            <a:xfrm>
              <a:off x="3505201" y="1"/>
              <a:ext cx="847725" cy="1165225"/>
            </a:xfrm>
            <a:custGeom>
              <a:avLst/>
              <a:gdLst>
                <a:gd name="T0" fmla="*/ 2147483647 w 534"/>
                <a:gd name="T1" fmla="*/ 2147483647 h 734"/>
                <a:gd name="T2" fmla="*/ 2147483647 w 534"/>
                <a:gd name="T3" fmla="*/ 2147483647 h 734"/>
                <a:gd name="T4" fmla="*/ 2147483647 w 534"/>
                <a:gd name="T5" fmla="*/ 2147483647 h 734"/>
                <a:gd name="T6" fmla="*/ 0 w 534"/>
                <a:gd name="T7" fmla="*/ 2147483647 h 734"/>
                <a:gd name="T8" fmla="*/ 0 w 534"/>
                <a:gd name="T9" fmla="*/ 2147483647 h 734"/>
                <a:gd name="T10" fmla="*/ 2147483647 w 534"/>
                <a:gd name="T11" fmla="*/ 2147483647 h 734"/>
                <a:gd name="T12" fmla="*/ 2147483647 w 534"/>
                <a:gd name="T13" fmla="*/ 2147483647 h 734"/>
                <a:gd name="T14" fmla="*/ 2147483647 w 534"/>
                <a:gd name="T15" fmla="*/ 2147483647 h 734"/>
                <a:gd name="T16" fmla="*/ 2147483647 w 534"/>
                <a:gd name="T17" fmla="*/ 2147483647 h 734"/>
                <a:gd name="T18" fmla="*/ 2147483647 w 534"/>
                <a:gd name="T19" fmla="*/ 2147483647 h 734"/>
                <a:gd name="T20" fmla="*/ 2147483647 w 534"/>
                <a:gd name="T21" fmla="*/ 2147483647 h 734"/>
                <a:gd name="T22" fmla="*/ 2147483647 w 534"/>
                <a:gd name="T23" fmla="*/ 2147483647 h 734"/>
                <a:gd name="T24" fmla="*/ 2147483647 w 534"/>
                <a:gd name="T25" fmla="*/ 2147483647 h 734"/>
                <a:gd name="T26" fmla="*/ 2147483647 w 534"/>
                <a:gd name="T27" fmla="*/ 2147483647 h 734"/>
                <a:gd name="T28" fmla="*/ 2147483647 w 534"/>
                <a:gd name="T29" fmla="*/ 2147483647 h 734"/>
                <a:gd name="T30" fmla="*/ 2147483647 w 534"/>
                <a:gd name="T31" fmla="*/ 0 h 734"/>
                <a:gd name="T32" fmla="*/ 2147483647 w 534"/>
                <a:gd name="T33" fmla="*/ 2147483647 h 734"/>
                <a:gd name="T34" fmla="*/ 2147483647 w 534"/>
                <a:gd name="T35" fmla="*/ 2147483647 h 734"/>
                <a:gd name="T36" fmla="*/ 2147483647 w 534"/>
                <a:gd name="T37" fmla="*/ 2147483647 h 7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4"/>
                <a:gd name="T58" fmla="*/ 0 h 734"/>
                <a:gd name="T59" fmla="*/ 534 w 534"/>
                <a:gd name="T60" fmla="*/ 734 h 7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4" h="734">
                  <a:moveTo>
                    <a:pt x="71" y="255"/>
                  </a:moveTo>
                  <a:lnTo>
                    <a:pt x="143" y="315"/>
                  </a:lnTo>
                  <a:lnTo>
                    <a:pt x="143" y="472"/>
                  </a:lnTo>
                  <a:lnTo>
                    <a:pt x="0" y="472"/>
                  </a:lnTo>
                  <a:lnTo>
                    <a:pt x="0" y="605"/>
                  </a:lnTo>
                  <a:lnTo>
                    <a:pt x="80" y="605"/>
                  </a:lnTo>
                  <a:lnTo>
                    <a:pt x="80" y="733"/>
                  </a:lnTo>
                  <a:lnTo>
                    <a:pt x="533" y="733"/>
                  </a:lnTo>
                  <a:lnTo>
                    <a:pt x="533" y="599"/>
                  </a:lnTo>
                  <a:lnTo>
                    <a:pt x="525" y="599"/>
                  </a:lnTo>
                  <a:lnTo>
                    <a:pt x="525" y="472"/>
                  </a:lnTo>
                  <a:lnTo>
                    <a:pt x="475" y="473"/>
                  </a:lnTo>
                  <a:lnTo>
                    <a:pt x="373" y="420"/>
                  </a:lnTo>
                  <a:lnTo>
                    <a:pt x="382" y="360"/>
                  </a:lnTo>
                  <a:lnTo>
                    <a:pt x="203" y="23"/>
                  </a:lnTo>
                  <a:lnTo>
                    <a:pt x="159" y="0"/>
                  </a:lnTo>
                  <a:lnTo>
                    <a:pt x="71" y="1"/>
                  </a:lnTo>
                  <a:lnTo>
                    <a:pt x="71" y="255"/>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9" name="Freeform 10">
              <a:extLst>
                <a:ext uri="{FF2B5EF4-FFF2-40B4-BE49-F238E27FC236}">
                  <a16:creationId xmlns:a16="http://schemas.microsoft.com/office/drawing/2014/main" id="{86905EFE-322C-476F-B8BE-72D43C716FCE}"/>
                </a:ext>
              </a:extLst>
            </p:cNvPr>
            <p:cNvSpPr>
              <a:spLocks/>
            </p:cNvSpPr>
            <p:nvPr/>
          </p:nvSpPr>
          <p:spPr bwMode="auto">
            <a:xfrm>
              <a:off x="2447925" y="5176839"/>
              <a:ext cx="1028700" cy="447675"/>
            </a:xfrm>
            <a:custGeom>
              <a:avLst/>
              <a:gdLst>
                <a:gd name="T0" fmla="*/ 0 w 648"/>
                <a:gd name="T1" fmla="*/ 2147483647 h 282"/>
                <a:gd name="T2" fmla="*/ 2147483647 w 648"/>
                <a:gd name="T3" fmla="*/ 2147483647 h 282"/>
                <a:gd name="T4" fmla="*/ 2147483647 w 648"/>
                <a:gd name="T5" fmla="*/ 2147483647 h 282"/>
                <a:gd name="T6" fmla="*/ 2147483647 w 648"/>
                <a:gd name="T7" fmla="*/ 2147483647 h 282"/>
                <a:gd name="T8" fmla="*/ 2147483647 w 648"/>
                <a:gd name="T9" fmla="*/ 0 h 282"/>
                <a:gd name="T10" fmla="*/ 2147483647 w 648"/>
                <a:gd name="T11" fmla="*/ 2147483647 h 282"/>
                <a:gd name="T12" fmla="*/ 2147483647 w 648"/>
                <a:gd name="T13" fmla="*/ 2147483647 h 282"/>
                <a:gd name="T14" fmla="*/ 2147483647 w 648"/>
                <a:gd name="T15" fmla="*/ 2147483647 h 282"/>
                <a:gd name="T16" fmla="*/ 2147483647 w 648"/>
                <a:gd name="T17" fmla="*/ 2147483647 h 282"/>
                <a:gd name="T18" fmla="*/ 2147483647 w 648"/>
                <a:gd name="T19" fmla="*/ 2147483647 h 282"/>
                <a:gd name="T20" fmla="*/ 2147483647 w 648"/>
                <a:gd name="T21" fmla="*/ 2147483647 h 282"/>
                <a:gd name="T22" fmla="*/ 2147483647 w 648"/>
                <a:gd name="T23" fmla="*/ 2147483647 h 282"/>
                <a:gd name="T24" fmla="*/ 2147483647 w 648"/>
                <a:gd name="T25" fmla="*/ 2147483647 h 282"/>
                <a:gd name="T26" fmla="*/ 0 w 648"/>
                <a:gd name="T27" fmla="*/ 2147483647 h 282"/>
                <a:gd name="T28" fmla="*/ 0 w 648"/>
                <a:gd name="T29" fmla="*/ 2147483647 h 282"/>
                <a:gd name="T30" fmla="*/ 0 w 648"/>
                <a:gd name="T31" fmla="*/ 2147483647 h 2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48"/>
                <a:gd name="T49" fmla="*/ 0 h 282"/>
                <a:gd name="T50" fmla="*/ 648 w 648"/>
                <a:gd name="T51" fmla="*/ 282 h 2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48" h="282">
                  <a:moveTo>
                    <a:pt x="0" y="86"/>
                  </a:moveTo>
                  <a:lnTo>
                    <a:pt x="356" y="86"/>
                  </a:lnTo>
                  <a:lnTo>
                    <a:pt x="347" y="20"/>
                  </a:lnTo>
                  <a:lnTo>
                    <a:pt x="428" y="20"/>
                  </a:lnTo>
                  <a:lnTo>
                    <a:pt x="428" y="0"/>
                  </a:lnTo>
                  <a:lnTo>
                    <a:pt x="453" y="12"/>
                  </a:lnTo>
                  <a:lnTo>
                    <a:pt x="499" y="50"/>
                  </a:lnTo>
                  <a:lnTo>
                    <a:pt x="578" y="117"/>
                  </a:lnTo>
                  <a:lnTo>
                    <a:pt x="647" y="170"/>
                  </a:lnTo>
                  <a:lnTo>
                    <a:pt x="640" y="170"/>
                  </a:lnTo>
                  <a:lnTo>
                    <a:pt x="640" y="281"/>
                  </a:lnTo>
                  <a:lnTo>
                    <a:pt x="499" y="281"/>
                  </a:lnTo>
                  <a:lnTo>
                    <a:pt x="491" y="220"/>
                  </a:lnTo>
                  <a:lnTo>
                    <a:pt x="0" y="220"/>
                  </a:lnTo>
                  <a:lnTo>
                    <a:pt x="0" y="86"/>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0" name="Freeform 11">
              <a:extLst>
                <a:ext uri="{FF2B5EF4-FFF2-40B4-BE49-F238E27FC236}">
                  <a16:creationId xmlns:a16="http://schemas.microsoft.com/office/drawing/2014/main" id="{4EB3C07A-80EC-4113-B783-EB5A2557B017}"/>
                </a:ext>
              </a:extLst>
            </p:cNvPr>
            <p:cNvSpPr>
              <a:spLocks/>
            </p:cNvSpPr>
            <p:nvPr/>
          </p:nvSpPr>
          <p:spPr bwMode="auto">
            <a:xfrm>
              <a:off x="2447925" y="4756150"/>
              <a:ext cx="681038" cy="558800"/>
            </a:xfrm>
            <a:custGeom>
              <a:avLst/>
              <a:gdLst>
                <a:gd name="T0" fmla="*/ 0 w 429"/>
                <a:gd name="T1" fmla="*/ 2147483647 h 352"/>
                <a:gd name="T2" fmla="*/ 2147483647 w 429"/>
                <a:gd name="T3" fmla="*/ 0 h 352"/>
                <a:gd name="T4" fmla="*/ 2147483647 w 429"/>
                <a:gd name="T5" fmla="*/ 2147483647 h 352"/>
                <a:gd name="T6" fmla="*/ 2147483647 w 429"/>
                <a:gd name="T7" fmla="*/ 2147483647 h 352"/>
                <a:gd name="T8" fmla="*/ 2147483647 w 429"/>
                <a:gd name="T9" fmla="*/ 2147483647 h 352"/>
                <a:gd name="T10" fmla="*/ 2147483647 w 429"/>
                <a:gd name="T11" fmla="*/ 2147483647 h 352"/>
                <a:gd name="T12" fmla="*/ 2147483647 w 429"/>
                <a:gd name="T13" fmla="*/ 2147483647 h 352"/>
                <a:gd name="T14" fmla="*/ 2147483647 w 429"/>
                <a:gd name="T15" fmla="*/ 2147483647 h 352"/>
                <a:gd name="T16" fmla="*/ 2147483647 w 429"/>
                <a:gd name="T17" fmla="*/ 2147483647 h 352"/>
                <a:gd name="T18" fmla="*/ 2147483647 w 429"/>
                <a:gd name="T19" fmla="*/ 2147483647 h 352"/>
                <a:gd name="T20" fmla="*/ 2147483647 w 429"/>
                <a:gd name="T21" fmla="*/ 2147483647 h 352"/>
                <a:gd name="T22" fmla="*/ 2147483647 w 429"/>
                <a:gd name="T23" fmla="*/ 2147483647 h 352"/>
                <a:gd name="T24" fmla="*/ 2147483647 w 429"/>
                <a:gd name="T25" fmla="*/ 2147483647 h 352"/>
                <a:gd name="T26" fmla="*/ 2147483647 w 429"/>
                <a:gd name="T27" fmla="*/ 2147483647 h 352"/>
                <a:gd name="T28" fmla="*/ 2147483647 w 429"/>
                <a:gd name="T29" fmla="*/ 2147483647 h 352"/>
                <a:gd name="T30" fmla="*/ 2147483647 w 429"/>
                <a:gd name="T31" fmla="*/ 2147483647 h 352"/>
                <a:gd name="T32" fmla="*/ 2147483647 w 429"/>
                <a:gd name="T33" fmla="*/ 2147483647 h 352"/>
                <a:gd name="T34" fmla="*/ 2147483647 w 429"/>
                <a:gd name="T35" fmla="*/ 2147483647 h 352"/>
                <a:gd name="T36" fmla="*/ 2147483647 w 429"/>
                <a:gd name="T37" fmla="*/ 2147483647 h 352"/>
                <a:gd name="T38" fmla="*/ 2147483647 w 429"/>
                <a:gd name="T39" fmla="*/ 2147483647 h 352"/>
                <a:gd name="T40" fmla="*/ 0 w 429"/>
                <a:gd name="T41" fmla="*/ 2147483647 h 352"/>
                <a:gd name="T42" fmla="*/ 0 w 429"/>
                <a:gd name="T43" fmla="*/ 2147483647 h 3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9"/>
                <a:gd name="T67" fmla="*/ 0 h 352"/>
                <a:gd name="T68" fmla="*/ 429 w 429"/>
                <a:gd name="T69" fmla="*/ 352 h 3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9" h="352">
                  <a:moveTo>
                    <a:pt x="0" y="351"/>
                  </a:moveTo>
                  <a:lnTo>
                    <a:pt x="10" y="0"/>
                  </a:lnTo>
                  <a:lnTo>
                    <a:pt x="27" y="8"/>
                  </a:lnTo>
                  <a:lnTo>
                    <a:pt x="43" y="14"/>
                  </a:lnTo>
                  <a:lnTo>
                    <a:pt x="88" y="22"/>
                  </a:lnTo>
                  <a:lnTo>
                    <a:pt x="106" y="37"/>
                  </a:lnTo>
                  <a:lnTo>
                    <a:pt x="136" y="37"/>
                  </a:lnTo>
                  <a:lnTo>
                    <a:pt x="215" y="77"/>
                  </a:lnTo>
                  <a:lnTo>
                    <a:pt x="241" y="76"/>
                  </a:lnTo>
                  <a:lnTo>
                    <a:pt x="232" y="90"/>
                  </a:lnTo>
                  <a:lnTo>
                    <a:pt x="241" y="90"/>
                  </a:lnTo>
                  <a:lnTo>
                    <a:pt x="301" y="139"/>
                  </a:lnTo>
                  <a:lnTo>
                    <a:pt x="333" y="183"/>
                  </a:lnTo>
                  <a:lnTo>
                    <a:pt x="348" y="187"/>
                  </a:lnTo>
                  <a:lnTo>
                    <a:pt x="374" y="226"/>
                  </a:lnTo>
                  <a:lnTo>
                    <a:pt x="374" y="240"/>
                  </a:lnTo>
                  <a:lnTo>
                    <a:pt x="428" y="265"/>
                  </a:lnTo>
                  <a:lnTo>
                    <a:pt x="428" y="285"/>
                  </a:lnTo>
                  <a:lnTo>
                    <a:pt x="347" y="285"/>
                  </a:lnTo>
                  <a:lnTo>
                    <a:pt x="357" y="351"/>
                  </a:lnTo>
                  <a:lnTo>
                    <a:pt x="0" y="351"/>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1" name="Freeform 12">
              <a:extLst>
                <a:ext uri="{FF2B5EF4-FFF2-40B4-BE49-F238E27FC236}">
                  <a16:creationId xmlns:a16="http://schemas.microsoft.com/office/drawing/2014/main" id="{6531A577-32FB-44DE-BA7A-1C2931293B20}"/>
                </a:ext>
              </a:extLst>
            </p:cNvPr>
            <p:cNvSpPr>
              <a:spLocks/>
            </p:cNvSpPr>
            <p:nvPr/>
          </p:nvSpPr>
          <p:spPr bwMode="auto">
            <a:xfrm>
              <a:off x="3592514" y="4594987"/>
              <a:ext cx="452437" cy="615188"/>
            </a:xfrm>
            <a:custGeom>
              <a:avLst/>
              <a:gdLst>
                <a:gd name="T0" fmla="*/ 0 w 285"/>
                <a:gd name="T1" fmla="*/ 0 h 392"/>
                <a:gd name="T2" fmla="*/ 2147483647 w 285"/>
                <a:gd name="T3" fmla="*/ 2147483647 h 392"/>
                <a:gd name="T4" fmla="*/ 0 w 285"/>
                <a:gd name="T5" fmla="*/ 2147483647 h 392"/>
                <a:gd name="T6" fmla="*/ 2147483647 w 285"/>
                <a:gd name="T7" fmla="*/ 2147483647 h 392"/>
                <a:gd name="T8" fmla="*/ 2147483647 w 285"/>
                <a:gd name="T9" fmla="*/ 2147483647 h 392"/>
                <a:gd name="T10" fmla="*/ 2147483647 w 285"/>
                <a:gd name="T11" fmla="*/ 2147483647 h 392"/>
                <a:gd name="T12" fmla="*/ 2147483647 w 285"/>
                <a:gd name="T13" fmla="*/ 0 h 392"/>
                <a:gd name="T14" fmla="*/ 0 w 285"/>
                <a:gd name="T15" fmla="*/ 0 h 392"/>
                <a:gd name="T16" fmla="*/ 0 w 285"/>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5"/>
                <a:gd name="T28" fmla="*/ 0 h 392"/>
                <a:gd name="T29" fmla="*/ 285 w 285"/>
                <a:gd name="T30" fmla="*/ 392 h 3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5" h="392">
                  <a:moveTo>
                    <a:pt x="0" y="0"/>
                  </a:moveTo>
                  <a:lnTo>
                    <a:pt x="8" y="195"/>
                  </a:lnTo>
                  <a:lnTo>
                    <a:pt x="0" y="195"/>
                  </a:lnTo>
                  <a:lnTo>
                    <a:pt x="8" y="391"/>
                  </a:lnTo>
                  <a:lnTo>
                    <a:pt x="284" y="391"/>
                  </a:lnTo>
                  <a:lnTo>
                    <a:pt x="284" y="9"/>
                  </a:lnTo>
                  <a:lnTo>
                    <a:pt x="82" y="0"/>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2" name="Freeform 13">
              <a:extLst>
                <a:ext uri="{FF2B5EF4-FFF2-40B4-BE49-F238E27FC236}">
                  <a16:creationId xmlns:a16="http://schemas.microsoft.com/office/drawing/2014/main" id="{784DC2C2-1BA0-4D94-85F0-F17229DD7812}"/>
                </a:ext>
              </a:extLst>
            </p:cNvPr>
            <p:cNvSpPr>
              <a:spLocks/>
            </p:cNvSpPr>
            <p:nvPr/>
          </p:nvSpPr>
          <p:spPr bwMode="auto">
            <a:xfrm>
              <a:off x="3719514" y="4189414"/>
              <a:ext cx="1011237" cy="581025"/>
            </a:xfrm>
            <a:custGeom>
              <a:avLst/>
              <a:gdLst>
                <a:gd name="T0" fmla="*/ 0 w 637"/>
                <a:gd name="T1" fmla="*/ 0 h 366"/>
                <a:gd name="T2" fmla="*/ 2147483647 w 637"/>
                <a:gd name="T3" fmla="*/ 0 h 366"/>
                <a:gd name="T4" fmla="*/ 2147483647 w 637"/>
                <a:gd name="T5" fmla="*/ 2147483647 h 366"/>
                <a:gd name="T6" fmla="*/ 2147483647 w 637"/>
                <a:gd name="T7" fmla="*/ 2147483647 h 366"/>
                <a:gd name="T8" fmla="*/ 2147483647 w 637"/>
                <a:gd name="T9" fmla="*/ 2147483647 h 366"/>
                <a:gd name="T10" fmla="*/ 2147483647 w 637"/>
                <a:gd name="T11" fmla="*/ 2147483647 h 366"/>
                <a:gd name="T12" fmla="*/ 2147483647 w 637"/>
                <a:gd name="T13" fmla="*/ 2147483647 h 366"/>
                <a:gd name="T14" fmla="*/ 2147483647 w 637"/>
                <a:gd name="T15" fmla="*/ 2147483647 h 366"/>
                <a:gd name="T16" fmla="*/ 2147483647 w 637"/>
                <a:gd name="T17" fmla="*/ 2147483647 h 366"/>
                <a:gd name="T18" fmla="*/ 2147483647 w 637"/>
                <a:gd name="T19" fmla="*/ 2147483647 h 366"/>
                <a:gd name="T20" fmla="*/ 2147483647 w 637"/>
                <a:gd name="T21" fmla="*/ 2147483647 h 366"/>
                <a:gd name="T22" fmla="*/ 2147483647 w 637"/>
                <a:gd name="T23" fmla="*/ 2147483647 h 366"/>
                <a:gd name="T24" fmla="*/ 2147483647 w 637"/>
                <a:gd name="T25" fmla="*/ 2147483647 h 366"/>
                <a:gd name="T26" fmla="*/ 2147483647 w 637"/>
                <a:gd name="T27" fmla="*/ 2147483647 h 366"/>
                <a:gd name="T28" fmla="*/ 2147483647 w 637"/>
                <a:gd name="T29" fmla="*/ 2147483647 h 366"/>
                <a:gd name="T30" fmla="*/ 2147483647 w 637"/>
                <a:gd name="T31" fmla="*/ 2147483647 h 366"/>
                <a:gd name="T32" fmla="*/ 2147483647 w 637"/>
                <a:gd name="T33" fmla="*/ 2147483647 h 366"/>
                <a:gd name="T34" fmla="*/ 2147483647 w 637"/>
                <a:gd name="T35" fmla="*/ 2147483647 h 366"/>
                <a:gd name="T36" fmla="*/ 2147483647 w 637"/>
                <a:gd name="T37" fmla="*/ 2147483647 h 366"/>
                <a:gd name="T38" fmla="*/ 2147483647 w 637"/>
                <a:gd name="T39" fmla="*/ 2147483647 h 366"/>
                <a:gd name="T40" fmla="*/ 2147483647 w 637"/>
                <a:gd name="T41" fmla="*/ 2147483647 h 366"/>
                <a:gd name="T42" fmla="*/ 2147483647 w 637"/>
                <a:gd name="T43" fmla="*/ 2147483647 h 366"/>
                <a:gd name="T44" fmla="*/ 2147483647 w 637"/>
                <a:gd name="T45" fmla="*/ 2147483647 h 366"/>
                <a:gd name="T46" fmla="*/ 2147483647 w 637"/>
                <a:gd name="T47" fmla="*/ 2147483647 h 366"/>
                <a:gd name="T48" fmla="*/ 2147483647 w 637"/>
                <a:gd name="T49" fmla="*/ 2147483647 h 366"/>
                <a:gd name="T50" fmla="*/ 2147483647 w 637"/>
                <a:gd name="T51" fmla="*/ 2147483647 h 366"/>
                <a:gd name="T52" fmla="*/ 2147483647 w 637"/>
                <a:gd name="T53" fmla="*/ 2147483647 h 366"/>
                <a:gd name="T54" fmla="*/ 2147483647 w 637"/>
                <a:gd name="T55" fmla="*/ 2147483647 h 366"/>
                <a:gd name="T56" fmla="*/ 2147483647 w 637"/>
                <a:gd name="T57" fmla="*/ 2147483647 h 366"/>
                <a:gd name="T58" fmla="*/ 0 w 637"/>
                <a:gd name="T59" fmla="*/ 2147483647 h 366"/>
                <a:gd name="T60" fmla="*/ 0 w 637"/>
                <a:gd name="T61" fmla="*/ 0 h 366"/>
                <a:gd name="T62" fmla="*/ 0 w 637"/>
                <a:gd name="T63" fmla="*/ 0 h 3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37"/>
                <a:gd name="T97" fmla="*/ 0 h 366"/>
                <a:gd name="T98" fmla="*/ 637 w 637"/>
                <a:gd name="T99" fmla="*/ 366 h 3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37" h="366">
                  <a:moveTo>
                    <a:pt x="0" y="0"/>
                  </a:moveTo>
                  <a:lnTo>
                    <a:pt x="505" y="0"/>
                  </a:lnTo>
                  <a:lnTo>
                    <a:pt x="505" y="29"/>
                  </a:lnTo>
                  <a:lnTo>
                    <a:pt x="550" y="66"/>
                  </a:lnTo>
                  <a:lnTo>
                    <a:pt x="543" y="80"/>
                  </a:lnTo>
                  <a:lnTo>
                    <a:pt x="550" y="95"/>
                  </a:lnTo>
                  <a:lnTo>
                    <a:pt x="559" y="151"/>
                  </a:lnTo>
                  <a:lnTo>
                    <a:pt x="561" y="150"/>
                  </a:lnTo>
                  <a:lnTo>
                    <a:pt x="580" y="161"/>
                  </a:lnTo>
                  <a:lnTo>
                    <a:pt x="561" y="161"/>
                  </a:lnTo>
                  <a:lnTo>
                    <a:pt x="568" y="187"/>
                  </a:lnTo>
                  <a:lnTo>
                    <a:pt x="570" y="206"/>
                  </a:lnTo>
                  <a:lnTo>
                    <a:pt x="618" y="238"/>
                  </a:lnTo>
                  <a:lnTo>
                    <a:pt x="636" y="261"/>
                  </a:lnTo>
                  <a:lnTo>
                    <a:pt x="622" y="261"/>
                  </a:lnTo>
                  <a:lnTo>
                    <a:pt x="613" y="291"/>
                  </a:lnTo>
                  <a:lnTo>
                    <a:pt x="602" y="291"/>
                  </a:lnTo>
                  <a:lnTo>
                    <a:pt x="577" y="342"/>
                  </a:lnTo>
                  <a:lnTo>
                    <a:pt x="559" y="342"/>
                  </a:lnTo>
                  <a:lnTo>
                    <a:pt x="559" y="335"/>
                  </a:lnTo>
                  <a:lnTo>
                    <a:pt x="514" y="335"/>
                  </a:lnTo>
                  <a:lnTo>
                    <a:pt x="523" y="351"/>
                  </a:lnTo>
                  <a:lnTo>
                    <a:pt x="505" y="365"/>
                  </a:lnTo>
                  <a:lnTo>
                    <a:pt x="459" y="358"/>
                  </a:lnTo>
                  <a:lnTo>
                    <a:pt x="455" y="357"/>
                  </a:lnTo>
                  <a:lnTo>
                    <a:pt x="434" y="358"/>
                  </a:lnTo>
                  <a:lnTo>
                    <a:pt x="427" y="328"/>
                  </a:lnTo>
                  <a:lnTo>
                    <a:pt x="204" y="328"/>
                  </a:lnTo>
                  <a:lnTo>
                    <a:pt x="204" y="261"/>
                  </a:lnTo>
                  <a:lnTo>
                    <a:pt x="0" y="253"/>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3" name="Freeform 14">
              <a:extLst>
                <a:ext uri="{FF2B5EF4-FFF2-40B4-BE49-F238E27FC236}">
                  <a16:creationId xmlns:a16="http://schemas.microsoft.com/office/drawing/2014/main" id="{16D5EE23-5060-45D1-84FC-4D11CE7649C8}"/>
                </a:ext>
              </a:extLst>
            </p:cNvPr>
            <p:cNvSpPr>
              <a:spLocks/>
            </p:cNvSpPr>
            <p:nvPr/>
          </p:nvSpPr>
          <p:spPr bwMode="auto">
            <a:xfrm>
              <a:off x="5211764" y="4224338"/>
              <a:ext cx="471487" cy="381000"/>
            </a:xfrm>
            <a:custGeom>
              <a:avLst/>
              <a:gdLst>
                <a:gd name="T0" fmla="*/ 2147483647 w 297"/>
                <a:gd name="T1" fmla="*/ 0 h 240"/>
                <a:gd name="T2" fmla="*/ 2147483647 w 297"/>
                <a:gd name="T3" fmla="*/ 2147483647 h 240"/>
                <a:gd name="T4" fmla="*/ 2147483647 w 297"/>
                <a:gd name="T5" fmla="*/ 2147483647 h 240"/>
                <a:gd name="T6" fmla="*/ 2147483647 w 297"/>
                <a:gd name="T7" fmla="*/ 2147483647 h 240"/>
                <a:gd name="T8" fmla="*/ 0 w 297"/>
                <a:gd name="T9" fmla="*/ 2147483647 h 240"/>
                <a:gd name="T10" fmla="*/ 0 w 297"/>
                <a:gd name="T11" fmla="*/ 2147483647 h 240"/>
                <a:gd name="T12" fmla="*/ 2147483647 w 297"/>
                <a:gd name="T13" fmla="*/ 2147483647 h 240"/>
                <a:gd name="T14" fmla="*/ 2147483647 w 297"/>
                <a:gd name="T15" fmla="*/ 0 h 240"/>
                <a:gd name="T16" fmla="*/ 2147483647 w 297"/>
                <a:gd name="T17" fmla="*/ 0 h 240"/>
                <a:gd name="T18" fmla="*/ 2147483647 w 297"/>
                <a:gd name="T19" fmla="*/ 0 h 240"/>
                <a:gd name="T20" fmla="*/ 2147483647 w 297"/>
                <a:gd name="T21" fmla="*/ 0 h 2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7"/>
                <a:gd name="T34" fmla="*/ 0 h 240"/>
                <a:gd name="T35" fmla="*/ 297 w 297"/>
                <a:gd name="T36" fmla="*/ 240 h 2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7" h="240">
                  <a:moveTo>
                    <a:pt x="225" y="0"/>
                  </a:moveTo>
                  <a:lnTo>
                    <a:pt x="225" y="126"/>
                  </a:lnTo>
                  <a:lnTo>
                    <a:pt x="296" y="126"/>
                  </a:lnTo>
                  <a:lnTo>
                    <a:pt x="296" y="239"/>
                  </a:lnTo>
                  <a:lnTo>
                    <a:pt x="0" y="239"/>
                  </a:lnTo>
                  <a:lnTo>
                    <a:pt x="0" y="134"/>
                  </a:lnTo>
                  <a:lnTo>
                    <a:pt x="17" y="134"/>
                  </a:lnTo>
                  <a:lnTo>
                    <a:pt x="16" y="0"/>
                  </a:lnTo>
                  <a:lnTo>
                    <a:pt x="15" y="0"/>
                  </a:lnTo>
                  <a:lnTo>
                    <a:pt x="225"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4" name="Freeform 15">
              <a:extLst>
                <a:ext uri="{FF2B5EF4-FFF2-40B4-BE49-F238E27FC236}">
                  <a16:creationId xmlns:a16="http://schemas.microsoft.com/office/drawing/2014/main" id="{4A0DB025-94B3-4D9C-856F-BC8D9E664157}"/>
                </a:ext>
              </a:extLst>
            </p:cNvPr>
            <p:cNvSpPr>
              <a:spLocks/>
            </p:cNvSpPr>
            <p:nvPr/>
          </p:nvSpPr>
          <p:spPr bwMode="auto">
            <a:xfrm>
              <a:off x="3336926" y="6022975"/>
              <a:ext cx="595313" cy="393700"/>
            </a:xfrm>
            <a:custGeom>
              <a:avLst/>
              <a:gdLst>
                <a:gd name="T0" fmla="*/ 2147483647 w 375"/>
                <a:gd name="T1" fmla="*/ 0 h 248"/>
                <a:gd name="T2" fmla="*/ 0 w 375"/>
                <a:gd name="T3" fmla="*/ 2147483647 h 248"/>
                <a:gd name="T4" fmla="*/ 2147483647 w 375"/>
                <a:gd name="T5" fmla="*/ 2147483647 h 248"/>
                <a:gd name="T6" fmla="*/ 2147483647 w 375"/>
                <a:gd name="T7" fmla="*/ 2147483647 h 248"/>
                <a:gd name="T8" fmla="*/ 2147483647 w 375"/>
                <a:gd name="T9" fmla="*/ 2147483647 h 248"/>
                <a:gd name="T10" fmla="*/ 2147483647 w 375"/>
                <a:gd name="T11" fmla="*/ 2147483647 h 248"/>
                <a:gd name="T12" fmla="*/ 2147483647 w 375"/>
                <a:gd name="T13" fmla="*/ 2147483647 h 248"/>
                <a:gd name="T14" fmla="*/ 2147483647 w 375"/>
                <a:gd name="T15" fmla="*/ 0 h 248"/>
                <a:gd name="T16" fmla="*/ 2147483647 w 375"/>
                <a:gd name="T17" fmla="*/ 0 h 248"/>
                <a:gd name="T18" fmla="*/ 2147483647 w 375"/>
                <a:gd name="T19" fmla="*/ 0 h 2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5"/>
                <a:gd name="T31" fmla="*/ 0 h 248"/>
                <a:gd name="T32" fmla="*/ 375 w 375"/>
                <a:gd name="T33" fmla="*/ 248 h 2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5" h="248">
                  <a:moveTo>
                    <a:pt x="9" y="0"/>
                  </a:moveTo>
                  <a:lnTo>
                    <a:pt x="0" y="239"/>
                  </a:lnTo>
                  <a:lnTo>
                    <a:pt x="19" y="239"/>
                  </a:lnTo>
                  <a:lnTo>
                    <a:pt x="19" y="247"/>
                  </a:lnTo>
                  <a:lnTo>
                    <a:pt x="374" y="247"/>
                  </a:lnTo>
                  <a:lnTo>
                    <a:pt x="374" y="53"/>
                  </a:lnTo>
                  <a:lnTo>
                    <a:pt x="232" y="53"/>
                  </a:lnTo>
                  <a:lnTo>
                    <a:pt x="232" y="0"/>
                  </a:lnTo>
                  <a:lnTo>
                    <a:pt x="9"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5" name="Freeform 16">
              <a:extLst>
                <a:ext uri="{FF2B5EF4-FFF2-40B4-BE49-F238E27FC236}">
                  <a16:creationId xmlns:a16="http://schemas.microsoft.com/office/drawing/2014/main" id="{7C0ED069-37C5-4EBF-A927-2B28895A5885}"/>
                </a:ext>
              </a:extLst>
            </p:cNvPr>
            <p:cNvSpPr>
              <a:spLocks/>
            </p:cNvSpPr>
            <p:nvPr/>
          </p:nvSpPr>
          <p:spPr bwMode="auto">
            <a:xfrm>
              <a:off x="3294064" y="962025"/>
              <a:ext cx="1074737" cy="1282700"/>
            </a:xfrm>
            <a:custGeom>
              <a:avLst/>
              <a:gdLst>
                <a:gd name="T0" fmla="*/ 0 w 677"/>
                <a:gd name="T1" fmla="*/ 0 h 808"/>
                <a:gd name="T2" fmla="*/ 0 w 677"/>
                <a:gd name="T3" fmla="*/ 2147483647 h 808"/>
                <a:gd name="T4" fmla="*/ 2147483647 w 677"/>
                <a:gd name="T5" fmla="*/ 2147483647 h 808"/>
                <a:gd name="T6" fmla="*/ 2147483647 w 677"/>
                <a:gd name="T7" fmla="*/ 2147483647 h 808"/>
                <a:gd name="T8" fmla="*/ 2147483647 w 677"/>
                <a:gd name="T9" fmla="*/ 2147483647 h 808"/>
                <a:gd name="T10" fmla="*/ 2147483647 w 677"/>
                <a:gd name="T11" fmla="*/ 2147483647 h 808"/>
                <a:gd name="T12" fmla="*/ 2147483647 w 677"/>
                <a:gd name="T13" fmla="*/ 2147483647 h 808"/>
                <a:gd name="T14" fmla="*/ 2147483647 w 677"/>
                <a:gd name="T15" fmla="*/ 2147483647 h 808"/>
                <a:gd name="T16" fmla="*/ 2147483647 w 677"/>
                <a:gd name="T17" fmla="*/ 2147483647 h 808"/>
                <a:gd name="T18" fmla="*/ 2147483647 w 677"/>
                <a:gd name="T19" fmla="*/ 2147483647 h 808"/>
                <a:gd name="T20" fmla="*/ 2147483647 w 677"/>
                <a:gd name="T21" fmla="*/ 2147483647 h 808"/>
                <a:gd name="T22" fmla="*/ 2147483647 w 677"/>
                <a:gd name="T23" fmla="*/ 0 h 808"/>
                <a:gd name="T24" fmla="*/ 0 w 677"/>
                <a:gd name="T25" fmla="*/ 0 h 808"/>
                <a:gd name="T26" fmla="*/ 0 w 677"/>
                <a:gd name="T27" fmla="*/ 0 h 8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7"/>
                <a:gd name="T43" fmla="*/ 0 h 808"/>
                <a:gd name="T44" fmla="*/ 677 w 677"/>
                <a:gd name="T45" fmla="*/ 808 h 8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7" h="808">
                  <a:moveTo>
                    <a:pt x="0" y="0"/>
                  </a:moveTo>
                  <a:lnTo>
                    <a:pt x="0" y="374"/>
                  </a:lnTo>
                  <a:lnTo>
                    <a:pt x="223" y="374"/>
                  </a:lnTo>
                  <a:lnTo>
                    <a:pt x="214" y="388"/>
                  </a:lnTo>
                  <a:lnTo>
                    <a:pt x="188" y="411"/>
                  </a:lnTo>
                  <a:lnTo>
                    <a:pt x="179" y="462"/>
                  </a:lnTo>
                  <a:lnTo>
                    <a:pt x="241" y="493"/>
                  </a:lnTo>
                  <a:lnTo>
                    <a:pt x="241" y="800"/>
                  </a:lnTo>
                  <a:lnTo>
                    <a:pt x="676" y="807"/>
                  </a:lnTo>
                  <a:lnTo>
                    <a:pt x="676" y="126"/>
                  </a:lnTo>
                  <a:lnTo>
                    <a:pt x="214" y="126"/>
                  </a:lnTo>
                  <a:lnTo>
                    <a:pt x="214"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6" name="Freeform 17">
              <a:extLst>
                <a:ext uri="{FF2B5EF4-FFF2-40B4-BE49-F238E27FC236}">
                  <a16:creationId xmlns:a16="http://schemas.microsoft.com/office/drawing/2014/main" id="{502433BA-BBDB-42B7-8318-329E550C9B22}"/>
                </a:ext>
              </a:extLst>
            </p:cNvPr>
            <p:cNvSpPr>
              <a:spLocks/>
            </p:cNvSpPr>
            <p:nvPr/>
          </p:nvSpPr>
          <p:spPr bwMode="auto">
            <a:xfrm>
              <a:off x="3294064" y="1555750"/>
              <a:ext cx="384175" cy="996950"/>
            </a:xfrm>
            <a:custGeom>
              <a:avLst/>
              <a:gdLst>
                <a:gd name="T0" fmla="*/ 0 w 242"/>
                <a:gd name="T1" fmla="*/ 0 h 628"/>
                <a:gd name="T2" fmla="*/ 2147483647 w 242"/>
                <a:gd name="T3" fmla="*/ 2147483647 h 628"/>
                <a:gd name="T4" fmla="*/ 2147483647 w 242"/>
                <a:gd name="T5" fmla="*/ 2147483647 h 628"/>
                <a:gd name="T6" fmla="*/ 2147483647 w 242"/>
                <a:gd name="T7" fmla="*/ 2147483647 h 628"/>
                <a:gd name="T8" fmla="*/ 2147483647 w 242"/>
                <a:gd name="T9" fmla="*/ 2147483647 h 628"/>
                <a:gd name="T10" fmla="*/ 2147483647 w 242"/>
                <a:gd name="T11" fmla="*/ 2147483647 h 628"/>
                <a:gd name="T12" fmla="*/ 2147483647 w 242"/>
                <a:gd name="T13" fmla="*/ 2147483647 h 628"/>
                <a:gd name="T14" fmla="*/ 2147483647 w 242"/>
                <a:gd name="T15" fmla="*/ 2147483647 h 628"/>
                <a:gd name="T16" fmla="*/ 2147483647 w 242"/>
                <a:gd name="T17" fmla="*/ 2147483647 h 628"/>
                <a:gd name="T18" fmla="*/ 2147483647 w 242"/>
                <a:gd name="T19" fmla="*/ 2147483647 h 628"/>
                <a:gd name="T20" fmla="*/ 2147483647 w 242"/>
                <a:gd name="T21" fmla="*/ 2147483647 h 628"/>
                <a:gd name="T22" fmla="*/ 2147483647 w 242"/>
                <a:gd name="T23" fmla="*/ 0 h 628"/>
                <a:gd name="T24" fmla="*/ 0 w 242"/>
                <a:gd name="T25" fmla="*/ 0 h 628"/>
                <a:gd name="T26" fmla="*/ 0 w 242"/>
                <a:gd name="T27" fmla="*/ 0 h 6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2"/>
                <a:gd name="T43" fmla="*/ 0 h 628"/>
                <a:gd name="T44" fmla="*/ 242 w 242"/>
                <a:gd name="T45" fmla="*/ 628 h 6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2" h="628">
                  <a:moveTo>
                    <a:pt x="0" y="0"/>
                  </a:moveTo>
                  <a:lnTo>
                    <a:pt x="9" y="231"/>
                  </a:lnTo>
                  <a:lnTo>
                    <a:pt x="27" y="253"/>
                  </a:lnTo>
                  <a:lnTo>
                    <a:pt x="36" y="343"/>
                  </a:lnTo>
                  <a:lnTo>
                    <a:pt x="27" y="343"/>
                  </a:lnTo>
                  <a:lnTo>
                    <a:pt x="27" y="627"/>
                  </a:lnTo>
                  <a:lnTo>
                    <a:pt x="241" y="627"/>
                  </a:lnTo>
                  <a:lnTo>
                    <a:pt x="241" y="119"/>
                  </a:lnTo>
                  <a:lnTo>
                    <a:pt x="179" y="88"/>
                  </a:lnTo>
                  <a:lnTo>
                    <a:pt x="179" y="59"/>
                  </a:lnTo>
                  <a:lnTo>
                    <a:pt x="188" y="37"/>
                  </a:lnTo>
                  <a:lnTo>
                    <a:pt x="223"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7" name="Freeform 18">
              <a:extLst>
                <a:ext uri="{FF2B5EF4-FFF2-40B4-BE49-F238E27FC236}">
                  <a16:creationId xmlns:a16="http://schemas.microsoft.com/office/drawing/2014/main" id="{31D970E6-A4CD-4C62-BD34-63626C6E07F2}"/>
                </a:ext>
              </a:extLst>
            </p:cNvPr>
            <p:cNvSpPr>
              <a:spLocks/>
            </p:cNvSpPr>
            <p:nvPr/>
          </p:nvSpPr>
          <p:spPr bwMode="auto">
            <a:xfrm>
              <a:off x="3676651" y="2232026"/>
              <a:ext cx="493713" cy="735013"/>
            </a:xfrm>
            <a:custGeom>
              <a:avLst/>
              <a:gdLst>
                <a:gd name="T0" fmla="*/ 0 w 311"/>
                <a:gd name="T1" fmla="*/ 0 h 463"/>
                <a:gd name="T2" fmla="*/ 0 w 311"/>
                <a:gd name="T3" fmla="*/ 2147483647 h 463"/>
                <a:gd name="T4" fmla="*/ 2147483647 w 311"/>
                <a:gd name="T5" fmla="*/ 2147483647 h 463"/>
                <a:gd name="T6" fmla="*/ 2147483647 w 311"/>
                <a:gd name="T7" fmla="*/ 2147483647 h 463"/>
                <a:gd name="T8" fmla="*/ 2147483647 w 311"/>
                <a:gd name="T9" fmla="*/ 2147483647 h 463"/>
                <a:gd name="T10" fmla="*/ 2147483647 w 311"/>
                <a:gd name="T11" fmla="*/ 2147483647 h 463"/>
                <a:gd name="T12" fmla="*/ 2147483647 w 311"/>
                <a:gd name="T13" fmla="*/ 2147483647 h 463"/>
                <a:gd name="T14" fmla="*/ 2147483647 w 311"/>
                <a:gd name="T15" fmla="*/ 2147483647 h 463"/>
                <a:gd name="T16" fmla="*/ 2147483647 w 311"/>
                <a:gd name="T17" fmla="*/ 2147483647 h 463"/>
                <a:gd name="T18" fmla="*/ 2147483647 w 311"/>
                <a:gd name="T19" fmla="*/ 2147483647 h 463"/>
                <a:gd name="T20" fmla="*/ 2147483647 w 311"/>
                <a:gd name="T21" fmla="*/ 2147483647 h 463"/>
                <a:gd name="T22" fmla="*/ 2147483647 w 311"/>
                <a:gd name="T23" fmla="*/ 0 h 463"/>
                <a:gd name="T24" fmla="*/ 0 w 311"/>
                <a:gd name="T25" fmla="*/ 0 h 463"/>
                <a:gd name="T26" fmla="*/ 0 w 311"/>
                <a:gd name="T27" fmla="*/ 0 h 4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1"/>
                <a:gd name="T43" fmla="*/ 0 h 463"/>
                <a:gd name="T44" fmla="*/ 311 w 311"/>
                <a:gd name="T45" fmla="*/ 463 h 46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1" h="463">
                  <a:moveTo>
                    <a:pt x="0" y="0"/>
                  </a:moveTo>
                  <a:lnTo>
                    <a:pt x="0" y="194"/>
                  </a:lnTo>
                  <a:lnTo>
                    <a:pt x="9" y="201"/>
                  </a:lnTo>
                  <a:lnTo>
                    <a:pt x="9" y="462"/>
                  </a:lnTo>
                  <a:lnTo>
                    <a:pt x="293" y="462"/>
                  </a:lnTo>
                  <a:lnTo>
                    <a:pt x="301" y="432"/>
                  </a:lnTo>
                  <a:lnTo>
                    <a:pt x="310" y="432"/>
                  </a:lnTo>
                  <a:lnTo>
                    <a:pt x="310" y="387"/>
                  </a:lnTo>
                  <a:lnTo>
                    <a:pt x="293" y="387"/>
                  </a:lnTo>
                  <a:lnTo>
                    <a:pt x="301" y="328"/>
                  </a:lnTo>
                  <a:lnTo>
                    <a:pt x="293" y="321"/>
                  </a:lnTo>
                  <a:lnTo>
                    <a:pt x="293"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8" name="Freeform 19">
              <a:extLst>
                <a:ext uri="{FF2B5EF4-FFF2-40B4-BE49-F238E27FC236}">
                  <a16:creationId xmlns:a16="http://schemas.microsoft.com/office/drawing/2014/main" id="{141B5DE1-F3DA-4EAB-A76A-9A20A8C0D857}"/>
                </a:ext>
              </a:extLst>
            </p:cNvPr>
            <p:cNvSpPr>
              <a:spLocks/>
            </p:cNvSpPr>
            <p:nvPr/>
          </p:nvSpPr>
          <p:spPr bwMode="auto">
            <a:xfrm>
              <a:off x="4027489" y="2155826"/>
              <a:ext cx="974725" cy="1425575"/>
            </a:xfrm>
            <a:custGeom>
              <a:avLst/>
              <a:gdLst>
                <a:gd name="T0" fmla="*/ 2147483647 w 614"/>
                <a:gd name="T1" fmla="*/ 2147483647 h 898"/>
                <a:gd name="T2" fmla="*/ 2147483647 w 614"/>
                <a:gd name="T3" fmla="*/ 2147483647 h 898"/>
                <a:gd name="T4" fmla="*/ 2147483647 w 614"/>
                <a:gd name="T5" fmla="*/ 2147483647 h 898"/>
                <a:gd name="T6" fmla="*/ 2147483647 w 614"/>
                <a:gd name="T7" fmla="*/ 2147483647 h 898"/>
                <a:gd name="T8" fmla="*/ 2147483647 w 614"/>
                <a:gd name="T9" fmla="*/ 2147483647 h 898"/>
                <a:gd name="T10" fmla="*/ 2147483647 w 614"/>
                <a:gd name="T11" fmla="*/ 0 h 898"/>
                <a:gd name="T12" fmla="*/ 2147483647 w 614"/>
                <a:gd name="T13" fmla="*/ 0 h 898"/>
                <a:gd name="T14" fmla="*/ 2147483647 w 614"/>
                <a:gd name="T15" fmla="*/ 2147483647 h 898"/>
                <a:gd name="T16" fmla="*/ 2147483647 w 614"/>
                <a:gd name="T17" fmla="*/ 2147483647 h 898"/>
                <a:gd name="T18" fmla="*/ 2147483647 w 614"/>
                <a:gd name="T19" fmla="*/ 2147483647 h 898"/>
                <a:gd name="T20" fmla="*/ 2147483647 w 614"/>
                <a:gd name="T21" fmla="*/ 2147483647 h 898"/>
                <a:gd name="T22" fmla="*/ 2147483647 w 614"/>
                <a:gd name="T23" fmla="*/ 2147483647 h 898"/>
                <a:gd name="T24" fmla="*/ 2147483647 w 614"/>
                <a:gd name="T25" fmla="*/ 2147483647 h 898"/>
                <a:gd name="T26" fmla="*/ 2147483647 w 614"/>
                <a:gd name="T27" fmla="*/ 2147483647 h 898"/>
                <a:gd name="T28" fmla="*/ 2147483647 w 614"/>
                <a:gd name="T29" fmla="*/ 2147483647 h 898"/>
                <a:gd name="T30" fmla="*/ 2147483647 w 614"/>
                <a:gd name="T31" fmla="*/ 2147483647 h 898"/>
                <a:gd name="T32" fmla="*/ 2147483647 w 614"/>
                <a:gd name="T33" fmla="*/ 2147483647 h 898"/>
                <a:gd name="T34" fmla="*/ 2147483647 w 614"/>
                <a:gd name="T35" fmla="*/ 2147483647 h 898"/>
                <a:gd name="T36" fmla="*/ 2147483647 w 614"/>
                <a:gd name="T37" fmla="*/ 2147483647 h 898"/>
                <a:gd name="T38" fmla="*/ 2147483647 w 614"/>
                <a:gd name="T39" fmla="*/ 2147483647 h 898"/>
                <a:gd name="T40" fmla="*/ 2147483647 w 614"/>
                <a:gd name="T41" fmla="*/ 2147483647 h 898"/>
                <a:gd name="T42" fmla="*/ 2147483647 w 614"/>
                <a:gd name="T43" fmla="*/ 2147483647 h 898"/>
                <a:gd name="T44" fmla="*/ 2147483647 w 614"/>
                <a:gd name="T45" fmla="*/ 2147483647 h 898"/>
                <a:gd name="T46" fmla="*/ 2147483647 w 614"/>
                <a:gd name="T47" fmla="*/ 2147483647 h 898"/>
                <a:gd name="T48" fmla="*/ 2147483647 w 614"/>
                <a:gd name="T49" fmla="*/ 2147483647 h 898"/>
                <a:gd name="T50" fmla="*/ 2147483647 w 614"/>
                <a:gd name="T51" fmla="*/ 2147483647 h 898"/>
                <a:gd name="T52" fmla="*/ 0 w 614"/>
                <a:gd name="T53" fmla="*/ 2147483647 h 898"/>
                <a:gd name="T54" fmla="*/ 0 w 614"/>
                <a:gd name="T55" fmla="*/ 2147483647 h 898"/>
                <a:gd name="T56" fmla="*/ 2147483647 w 614"/>
                <a:gd name="T57" fmla="*/ 2147483647 h 898"/>
                <a:gd name="T58" fmla="*/ 2147483647 w 614"/>
                <a:gd name="T59" fmla="*/ 2147483647 h 898"/>
                <a:gd name="T60" fmla="*/ 2147483647 w 614"/>
                <a:gd name="T61" fmla="*/ 2147483647 h 898"/>
                <a:gd name="T62" fmla="*/ 2147483647 w 614"/>
                <a:gd name="T63" fmla="*/ 2147483647 h 898"/>
                <a:gd name="T64" fmla="*/ 2147483647 w 614"/>
                <a:gd name="T65" fmla="*/ 2147483647 h 898"/>
                <a:gd name="T66" fmla="*/ 2147483647 w 614"/>
                <a:gd name="T67" fmla="*/ 2147483647 h 898"/>
                <a:gd name="T68" fmla="*/ 2147483647 w 614"/>
                <a:gd name="T69" fmla="*/ 2147483647 h 8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4"/>
                <a:gd name="T106" fmla="*/ 0 h 898"/>
                <a:gd name="T107" fmla="*/ 614 w 614"/>
                <a:gd name="T108" fmla="*/ 898 h 8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4" h="898">
                  <a:moveTo>
                    <a:pt x="65" y="39"/>
                  </a:moveTo>
                  <a:lnTo>
                    <a:pt x="213" y="39"/>
                  </a:lnTo>
                  <a:lnTo>
                    <a:pt x="213" y="16"/>
                  </a:lnTo>
                  <a:lnTo>
                    <a:pt x="250" y="39"/>
                  </a:lnTo>
                  <a:lnTo>
                    <a:pt x="278" y="39"/>
                  </a:lnTo>
                  <a:lnTo>
                    <a:pt x="380" y="0"/>
                  </a:lnTo>
                  <a:lnTo>
                    <a:pt x="418" y="0"/>
                  </a:lnTo>
                  <a:lnTo>
                    <a:pt x="445" y="16"/>
                  </a:lnTo>
                  <a:lnTo>
                    <a:pt x="455" y="54"/>
                  </a:lnTo>
                  <a:lnTo>
                    <a:pt x="474" y="107"/>
                  </a:lnTo>
                  <a:lnTo>
                    <a:pt x="520" y="130"/>
                  </a:lnTo>
                  <a:lnTo>
                    <a:pt x="575" y="123"/>
                  </a:lnTo>
                  <a:lnTo>
                    <a:pt x="604" y="130"/>
                  </a:lnTo>
                  <a:lnTo>
                    <a:pt x="604" y="160"/>
                  </a:lnTo>
                  <a:lnTo>
                    <a:pt x="595" y="169"/>
                  </a:lnTo>
                  <a:lnTo>
                    <a:pt x="595" y="213"/>
                  </a:lnTo>
                  <a:lnTo>
                    <a:pt x="613" y="213"/>
                  </a:lnTo>
                  <a:lnTo>
                    <a:pt x="613" y="495"/>
                  </a:lnTo>
                  <a:lnTo>
                    <a:pt x="269" y="495"/>
                  </a:lnTo>
                  <a:lnTo>
                    <a:pt x="269" y="897"/>
                  </a:lnTo>
                  <a:lnTo>
                    <a:pt x="231" y="867"/>
                  </a:lnTo>
                  <a:lnTo>
                    <a:pt x="175" y="860"/>
                  </a:lnTo>
                  <a:lnTo>
                    <a:pt x="167" y="875"/>
                  </a:lnTo>
                  <a:lnTo>
                    <a:pt x="129" y="867"/>
                  </a:lnTo>
                  <a:lnTo>
                    <a:pt x="26" y="821"/>
                  </a:lnTo>
                  <a:lnTo>
                    <a:pt x="17" y="639"/>
                  </a:lnTo>
                  <a:lnTo>
                    <a:pt x="0" y="632"/>
                  </a:lnTo>
                  <a:lnTo>
                    <a:pt x="0" y="502"/>
                  </a:lnTo>
                  <a:lnTo>
                    <a:pt x="73" y="495"/>
                  </a:lnTo>
                  <a:lnTo>
                    <a:pt x="65" y="472"/>
                  </a:lnTo>
                  <a:lnTo>
                    <a:pt x="82" y="472"/>
                  </a:lnTo>
                  <a:lnTo>
                    <a:pt x="82" y="419"/>
                  </a:lnTo>
                  <a:lnTo>
                    <a:pt x="65" y="419"/>
                  </a:lnTo>
                  <a:lnTo>
                    <a:pt x="65" y="39"/>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29" name="Freeform 20">
              <a:extLst>
                <a:ext uri="{FF2B5EF4-FFF2-40B4-BE49-F238E27FC236}">
                  <a16:creationId xmlns:a16="http://schemas.microsoft.com/office/drawing/2014/main" id="{A1ECE002-5946-4690-A6A5-77964C2DE9C2}"/>
                </a:ext>
              </a:extLst>
            </p:cNvPr>
            <p:cNvSpPr>
              <a:spLocks/>
            </p:cNvSpPr>
            <p:nvPr/>
          </p:nvSpPr>
          <p:spPr bwMode="auto">
            <a:xfrm>
              <a:off x="2152650" y="2540001"/>
              <a:ext cx="622300" cy="606425"/>
            </a:xfrm>
            <a:custGeom>
              <a:avLst/>
              <a:gdLst>
                <a:gd name="T0" fmla="*/ 0 w 392"/>
                <a:gd name="T1" fmla="*/ 0 h 382"/>
                <a:gd name="T2" fmla="*/ 2147483647 w 392"/>
                <a:gd name="T3" fmla="*/ 0 h 382"/>
                <a:gd name="T4" fmla="*/ 2147483647 w 392"/>
                <a:gd name="T5" fmla="*/ 2147483647 h 382"/>
                <a:gd name="T6" fmla="*/ 2147483647 w 392"/>
                <a:gd name="T7" fmla="*/ 2147483647 h 382"/>
                <a:gd name="T8" fmla="*/ 2147483647 w 392"/>
                <a:gd name="T9" fmla="*/ 2147483647 h 382"/>
                <a:gd name="T10" fmla="*/ 2147483647 w 392"/>
                <a:gd name="T11" fmla="*/ 2147483647 h 382"/>
                <a:gd name="T12" fmla="*/ 2147483647 w 392"/>
                <a:gd name="T13" fmla="*/ 2147483647 h 382"/>
                <a:gd name="T14" fmla="*/ 2147483647 w 392"/>
                <a:gd name="T15" fmla="*/ 2147483647 h 382"/>
                <a:gd name="T16" fmla="*/ 2147483647 w 392"/>
                <a:gd name="T17" fmla="*/ 2147483647 h 382"/>
                <a:gd name="T18" fmla="*/ 2147483647 w 392"/>
                <a:gd name="T19" fmla="*/ 2147483647 h 382"/>
                <a:gd name="T20" fmla="*/ 2147483647 w 392"/>
                <a:gd name="T21" fmla="*/ 2147483647 h 382"/>
                <a:gd name="T22" fmla="*/ 0 w 392"/>
                <a:gd name="T23" fmla="*/ 2147483647 h 382"/>
                <a:gd name="T24" fmla="*/ 0 w 392"/>
                <a:gd name="T25" fmla="*/ 0 h 382"/>
                <a:gd name="T26" fmla="*/ 0 w 392"/>
                <a:gd name="T27" fmla="*/ 0 h 3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2"/>
                <a:gd name="T43" fmla="*/ 0 h 382"/>
                <a:gd name="T44" fmla="*/ 392 w 392"/>
                <a:gd name="T45" fmla="*/ 382 h 3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2" h="382">
                  <a:moveTo>
                    <a:pt x="0" y="0"/>
                  </a:moveTo>
                  <a:lnTo>
                    <a:pt x="373" y="0"/>
                  </a:lnTo>
                  <a:lnTo>
                    <a:pt x="373" y="119"/>
                  </a:lnTo>
                  <a:lnTo>
                    <a:pt x="391" y="149"/>
                  </a:lnTo>
                  <a:lnTo>
                    <a:pt x="382" y="328"/>
                  </a:lnTo>
                  <a:lnTo>
                    <a:pt x="373" y="328"/>
                  </a:lnTo>
                  <a:lnTo>
                    <a:pt x="382" y="381"/>
                  </a:lnTo>
                  <a:lnTo>
                    <a:pt x="27" y="381"/>
                  </a:lnTo>
                  <a:lnTo>
                    <a:pt x="27" y="320"/>
                  </a:lnTo>
                  <a:lnTo>
                    <a:pt x="19" y="224"/>
                  </a:lnTo>
                  <a:lnTo>
                    <a:pt x="45" y="179"/>
                  </a:lnTo>
                  <a:lnTo>
                    <a:pt x="0" y="134"/>
                  </a:lnTo>
                  <a:lnTo>
                    <a:pt x="0" y="0"/>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0" name="Freeform 21">
              <a:extLst>
                <a:ext uri="{FF2B5EF4-FFF2-40B4-BE49-F238E27FC236}">
                  <a16:creationId xmlns:a16="http://schemas.microsoft.com/office/drawing/2014/main" id="{3C83EA06-0A50-466A-BADF-1A27041C24FE}"/>
                </a:ext>
              </a:extLst>
            </p:cNvPr>
            <p:cNvSpPr>
              <a:spLocks/>
            </p:cNvSpPr>
            <p:nvPr/>
          </p:nvSpPr>
          <p:spPr bwMode="auto">
            <a:xfrm>
              <a:off x="2744789" y="2540000"/>
              <a:ext cx="947737" cy="522288"/>
            </a:xfrm>
            <a:custGeom>
              <a:avLst/>
              <a:gdLst>
                <a:gd name="T0" fmla="*/ 0 w 597"/>
                <a:gd name="T1" fmla="*/ 0 h 329"/>
                <a:gd name="T2" fmla="*/ 0 w 597"/>
                <a:gd name="T3" fmla="*/ 2147483647 h 329"/>
                <a:gd name="T4" fmla="*/ 2147483647 w 597"/>
                <a:gd name="T5" fmla="*/ 2147483647 h 329"/>
                <a:gd name="T6" fmla="*/ 2147483647 w 597"/>
                <a:gd name="T7" fmla="*/ 2147483647 h 329"/>
                <a:gd name="T8" fmla="*/ 2147483647 w 597"/>
                <a:gd name="T9" fmla="*/ 2147483647 h 329"/>
                <a:gd name="T10" fmla="*/ 2147483647 w 597"/>
                <a:gd name="T11" fmla="*/ 2147483647 h 329"/>
                <a:gd name="T12" fmla="*/ 0 w 597"/>
                <a:gd name="T13" fmla="*/ 0 h 329"/>
                <a:gd name="T14" fmla="*/ 0 w 597"/>
                <a:gd name="T15" fmla="*/ 0 h 329"/>
                <a:gd name="T16" fmla="*/ 0 60000 65536"/>
                <a:gd name="T17" fmla="*/ 0 60000 65536"/>
                <a:gd name="T18" fmla="*/ 0 60000 65536"/>
                <a:gd name="T19" fmla="*/ 0 60000 65536"/>
                <a:gd name="T20" fmla="*/ 0 60000 65536"/>
                <a:gd name="T21" fmla="*/ 0 60000 65536"/>
                <a:gd name="T22" fmla="*/ 0 60000 65536"/>
                <a:gd name="T23" fmla="*/ 0 60000 65536"/>
                <a:gd name="T24" fmla="*/ 0 w 597"/>
                <a:gd name="T25" fmla="*/ 0 h 329"/>
                <a:gd name="T26" fmla="*/ 597 w 597"/>
                <a:gd name="T27" fmla="*/ 329 h 3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7" h="329">
                  <a:moveTo>
                    <a:pt x="0" y="0"/>
                  </a:moveTo>
                  <a:lnTo>
                    <a:pt x="0" y="119"/>
                  </a:lnTo>
                  <a:lnTo>
                    <a:pt x="18" y="149"/>
                  </a:lnTo>
                  <a:lnTo>
                    <a:pt x="9" y="328"/>
                  </a:lnTo>
                  <a:lnTo>
                    <a:pt x="596" y="328"/>
                  </a:lnTo>
                  <a:lnTo>
                    <a:pt x="596" y="7"/>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1" name="Freeform 22">
              <a:extLst>
                <a:ext uri="{FF2B5EF4-FFF2-40B4-BE49-F238E27FC236}">
                  <a16:creationId xmlns:a16="http://schemas.microsoft.com/office/drawing/2014/main" id="{C87BFC04-77E3-4C85-A652-E2B0E9D8E77B}"/>
                </a:ext>
              </a:extLst>
            </p:cNvPr>
            <p:cNvSpPr>
              <a:spLocks/>
            </p:cNvSpPr>
            <p:nvPr/>
          </p:nvSpPr>
          <p:spPr bwMode="auto">
            <a:xfrm>
              <a:off x="4367213" y="1709739"/>
              <a:ext cx="1243012" cy="998537"/>
            </a:xfrm>
            <a:custGeom>
              <a:avLst/>
              <a:gdLst>
                <a:gd name="T0" fmla="*/ 0 w 783"/>
                <a:gd name="T1" fmla="*/ 2147483647 h 629"/>
                <a:gd name="T2" fmla="*/ 2147483647 w 783"/>
                <a:gd name="T3" fmla="*/ 2147483647 h 629"/>
                <a:gd name="T4" fmla="*/ 2147483647 w 783"/>
                <a:gd name="T5" fmla="*/ 0 h 629"/>
                <a:gd name="T6" fmla="*/ 2147483647 w 783"/>
                <a:gd name="T7" fmla="*/ 0 h 629"/>
                <a:gd name="T8" fmla="*/ 2147483647 w 783"/>
                <a:gd name="T9" fmla="*/ 2147483647 h 629"/>
                <a:gd name="T10" fmla="*/ 2147483647 w 783"/>
                <a:gd name="T11" fmla="*/ 0 h 629"/>
                <a:gd name="T12" fmla="*/ 2147483647 w 783"/>
                <a:gd name="T13" fmla="*/ 2147483647 h 629"/>
                <a:gd name="T14" fmla="*/ 2147483647 w 783"/>
                <a:gd name="T15" fmla="*/ 2147483647 h 629"/>
                <a:gd name="T16" fmla="*/ 2147483647 w 783"/>
                <a:gd name="T17" fmla="*/ 2147483647 h 629"/>
                <a:gd name="T18" fmla="*/ 2147483647 w 783"/>
                <a:gd name="T19" fmla="*/ 2147483647 h 629"/>
                <a:gd name="T20" fmla="*/ 2147483647 w 783"/>
                <a:gd name="T21" fmla="*/ 2147483647 h 629"/>
                <a:gd name="T22" fmla="*/ 2147483647 w 783"/>
                <a:gd name="T23" fmla="*/ 2147483647 h 629"/>
                <a:gd name="T24" fmla="*/ 2147483647 w 783"/>
                <a:gd name="T25" fmla="*/ 2147483647 h 629"/>
                <a:gd name="T26" fmla="*/ 2147483647 w 783"/>
                <a:gd name="T27" fmla="*/ 2147483647 h 629"/>
                <a:gd name="T28" fmla="*/ 2147483647 w 783"/>
                <a:gd name="T29" fmla="*/ 2147483647 h 629"/>
                <a:gd name="T30" fmla="*/ 2147483647 w 783"/>
                <a:gd name="T31" fmla="*/ 2147483647 h 629"/>
                <a:gd name="T32" fmla="*/ 2147483647 w 783"/>
                <a:gd name="T33" fmla="*/ 2147483647 h 629"/>
                <a:gd name="T34" fmla="*/ 2147483647 w 783"/>
                <a:gd name="T35" fmla="*/ 2147483647 h 629"/>
                <a:gd name="T36" fmla="*/ 2147483647 w 783"/>
                <a:gd name="T37" fmla="*/ 2147483647 h 629"/>
                <a:gd name="T38" fmla="*/ 2147483647 w 783"/>
                <a:gd name="T39" fmla="*/ 2147483647 h 629"/>
                <a:gd name="T40" fmla="*/ 2147483647 w 783"/>
                <a:gd name="T41" fmla="*/ 2147483647 h 629"/>
                <a:gd name="T42" fmla="*/ 0 w 783"/>
                <a:gd name="T43" fmla="*/ 2147483647 h 629"/>
                <a:gd name="T44" fmla="*/ 0 w 783"/>
                <a:gd name="T45" fmla="*/ 2147483647 h 629"/>
                <a:gd name="T46" fmla="*/ 0 w 783"/>
                <a:gd name="T47" fmla="*/ 2147483647 h 62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83"/>
                <a:gd name="T73" fmla="*/ 0 h 629"/>
                <a:gd name="T74" fmla="*/ 783 w 783"/>
                <a:gd name="T75" fmla="*/ 629 h 62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83" h="629">
                  <a:moveTo>
                    <a:pt x="0" y="22"/>
                  </a:moveTo>
                  <a:lnTo>
                    <a:pt x="374" y="22"/>
                  </a:lnTo>
                  <a:lnTo>
                    <a:pt x="374" y="0"/>
                  </a:lnTo>
                  <a:lnTo>
                    <a:pt x="765" y="0"/>
                  </a:lnTo>
                  <a:lnTo>
                    <a:pt x="765" y="6"/>
                  </a:lnTo>
                  <a:lnTo>
                    <a:pt x="782" y="0"/>
                  </a:lnTo>
                  <a:lnTo>
                    <a:pt x="782" y="628"/>
                  </a:lnTo>
                  <a:lnTo>
                    <a:pt x="383" y="628"/>
                  </a:lnTo>
                  <a:lnTo>
                    <a:pt x="383" y="507"/>
                  </a:lnTo>
                  <a:lnTo>
                    <a:pt x="355" y="492"/>
                  </a:lnTo>
                  <a:lnTo>
                    <a:pt x="364" y="463"/>
                  </a:lnTo>
                  <a:lnTo>
                    <a:pt x="374" y="455"/>
                  </a:lnTo>
                  <a:lnTo>
                    <a:pt x="374" y="418"/>
                  </a:lnTo>
                  <a:lnTo>
                    <a:pt x="337" y="418"/>
                  </a:lnTo>
                  <a:lnTo>
                    <a:pt x="293" y="418"/>
                  </a:lnTo>
                  <a:lnTo>
                    <a:pt x="240" y="403"/>
                  </a:lnTo>
                  <a:lnTo>
                    <a:pt x="222" y="306"/>
                  </a:lnTo>
                  <a:lnTo>
                    <a:pt x="187" y="298"/>
                  </a:lnTo>
                  <a:lnTo>
                    <a:pt x="124" y="306"/>
                  </a:lnTo>
                  <a:lnTo>
                    <a:pt x="71" y="336"/>
                  </a:lnTo>
                  <a:lnTo>
                    <a:pt x="26" y="336"/>
                  </a:lnTo>
                  <a:lnTo>
                    <a:pt x="0" y="321"/>
                  </a:lnTo>
                  <a:lnTo>
                    <a:pt x="0" y="22"/>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2" name="Freeform 23">
              <a:extLst>
                <a:ext uri="{FF2B5EF4-FFF2-40B4-BE49-F238E27FC236}">
                  <a16:creationId xmlns:a16="http://schemas.microsoft.com/office/drawing/2014/main" id="{963DD0EA-E98A-42C1-9D01-C4618D6CCCDD}"/>
                </a:ext>
              </a:extLst>
            </p:cNvPr>
            <p:cNvSpPr>
              <a:spLocks/>
            </p:cNvSpPr>
            <p:nvPr/>
          </p:nvSpPr>
          <p:spPr bwMode="auto">
            <a:xfrm>
              <a:off x="5635625" y="2989263"/>
              <a:ext cx="693738" cy="417512"/>
            </a:xfrm>
            <a:custGeom>
              <a:avLst/>
              <a:gdLst>
                <a:gd name="T0" fmla="*/ 0 w 437"/>
                <a:gd name="T1" fmla="*/ 0 h 263"/>
                <a:gd name="T2" fmla="*/ 0 w 437"/>
                <a:gd name="T3" fmla="*/ 2147483647 h 263"/>
                <a:gd name="T4" fmla="*/ 2147483647 w 437"/>
                <a:gd name="T5" fmla="*/ 2147483647 h 263"/>
                <a:gd name="T6" fmla="*/ 2147483647 w 437"/>
                <a:gd name="T7" fmla="*/ 2147483647 h 263"/>
                <a:gd name="T8" fmla="*/ 2147483647 w 437"/>
                <a:gd name="T9" fmla="*/ 2147483647 h 263"/>
                <a:gd name="T10" fmla="*/ 2147483647 w 437"/>
                <a:gd name="T11" fmla="*/ 2147483647 h 263"/>
                <a:gd name="T12" fmla="*/ 0 w 437"/>
                <a:gd name="T13" fmla="*/ 0 h 263"/>
                <a:gd name="T14" fmla="*/ 0 w 437"/>
                <a:gd name="T15" fmla="*/ 0 h 263"/>
                <a:gd name="T16" fmla="*/ 0 60000 65536"/>
                <a:gd name="T17" fmla="*/ 0 60000 65536"/>
                <a:gd name="T18" fmla="*/ 0 60000 65536"/>
                <a:gd name="T19" fmla="*/ 0 60000 65536"/>
                <a:gd name="T20" fmla="*/ 0 60000 65536"/>
                <a:gd name="T21" fmla="*/ 0 60000 65536"/>
                <a:gd name="T22" fmla="*/ 0 60000 65536"/>
                <a:gd name="T23" fmla="*/ 0 60000 65536"/>
                <a:gd name="T24" fmla="*/ 0 w 437"/>
                <a:gd name="T25" fmla="*/ 0 h 263"/>
                <a:gd name="T26" fmla="*/ 437 w 437"/>
                <a:gd name="T27" fmla="*/ 263 h 2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7" h="263">
                  <a:moveTo>
                    <a:pt x="0" y="0"/>
                  </a:moveTo>
                  <a:lnTo>
                    <a:pt x="0" y="262"/>
                  </a:lnTo>
                  <a:lnTo>
                    <a:pt x="436" y="262"/>
                  </a:lnTo>
                  <a:lnTo>
                    <a:pt x="436" y="135"/>
                  </a:lnTo>
                  <a:lnTo>
                    <a:pt x="427" y="135"/>
                  </a:lnTo>
                  <a:lnTo>
                    <a:pt x="427" y="8"/>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3" name="Freeform 24">
              <a:extLst>
                <a:ext uri="{FF2B5EF4-FFF2-40B4-BE49-F238E27FC236}">
                  <a16:creationId xmlns:a16="http://schemas.microsoft.com/office/drawing/2014/main" id="{30D159D0-F068-4384-8B85-CA076DBEC588}"/>
                </a:ext>
              </a:extLst>
            </p:cNvPr>
            <p:cNvSpPr>
              <a:spLocks/>
            </p:cNvSpPr>
            <p:nvPr/>
          </p:nvSpPr>
          <p:spPr bwMode="auto">
            <a:xfrm>
              <a:off x="6765925" y="1246189"/>
              <a:ext cx="649288" cy="1531937"/>
            </a:xfrm>
            <a:custGeom>
              <a:avLst/>
              <a:gdLst>
                <a:gd name="T0" fmla="*/ 0 w 409"/>
                <a:gd name="T1" fmla="*/ 2147483647 h 965"/>
                <a:gd name="T2" fmla="*/ 0 w 409"/>
                <a:gd name="T3" fmla="*/ 2147483647 h 965"/>
                <a:gd name="T4" fmla="*/ 2147483647 w 409"/>
                <a:gd name="T5" fmla="*/ 2147483647 h 965"/>
                <a:gd name="T6" fmla="*/ 2147483647 w 409"/>
                <a:gd name="T7" fmla="*/ 2147483647 h 965"/>
                <a:gd name="T8" fmla="*/ 2147483647 w 409"/>
                <a:gd name="T9" fmla="*/ 2147483647 h 965"/>
                <a:gd name="T10" fmla="*/ 2147483647 w 409"/>
                <a:gd name="T11" fmla="*/ 2147483647 h 965"/>
                <a:gd name="T12" fmla="*/ 2147483647 w 409"/>
                <a:gd name="T13" fmla="*/ 2147483647 h 965"/>
                <a:gd name="T14" fmla="*/ 2147483647 w 409"/>
                <a:gd name="T15" fmla="*/ 0 h 965"/>
                <a:gd name="T16" fmla="*/ 2147483647 w 409"/>
                <a:gd name="T17" fmla="*/ 2147483647 h 965"/>
                <a:gd name="T18" fmla="*/ 2147483647 w 409"/>
                <a:gd name="T19" fmla="*/ 2147483647 h 965"/>
                <a:gd name="T20" fmla="*/ 2147483647 w 409"/>
                <a:gd name="T21" fmla="*/ 2147483647 h 965"/>
                <a:gd name="T22" fmla="*/ 2147483647 w 409"/>
                <a:gd name="T23" fmla="*/ 2147483647 h 965"/>
                <a:gd name="T24" fmla="*/ 2147483647 w 409"/>
                <a:gd name="T25" fmla="*/ 2147483647 h 965"/>
                <a:gd name="T26" fmla="*/ 2147483647 w 409"/>
                <a:gd name="T27" fmla="*/ 2147483647 h 965"/>
                <a:gd name="T28" fmla="*/ 0 w 409"/>
                <a:gd name="T29" fmla="*/ 2147483647 h 965"/>
                <a:gd name="T30" fmla="*/ 0 w 409"/>
                <a:gd name="T31" fmla="*/ 2147483647 h 9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9"/>
                <a:gd name="T49" fmla="*/ 0 h 965"/>
                <a:gd name="T50" fmla="*/ 409 w 409"/>
                <a:gd name="T51" fmla="*/ 965 h 96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9" h="965">
                  <a:moveTo>
                    <a:pt x="0" y="37"/>
                  </a:moveTo>
                  <a:lnTo>
                    <a:pt x="0" y="964"/>
                  </a:lnTo>
                  <a:lnTo>
                    <a:pt x="132" y="867"/>
                  </a:lnTo>
                  <a:lnTo>
                    <a:pt x="204" y="815"/>
                  </a:lnTo>
                  <a:lnTo>
                    <a:pt x="275" y="717"/>
                  </a:lnTo>
                  <a:lnTo>
                    <a:pt x="346" y="658"/>
                  </a:lnTo>
                  <a:lnTo>
                    <a:pt x="408" y="575"/>
                  </a:lnTo>
                  <a:lnTo>
                    <a:pt x="408" y="0"/>
                  </a:lnTo>
                  <a:lnTo>
                    <a:pt x="301" y="67"/>
                  </a:lnTo>
                  <a:lnTo>
                    <a:pt x="239" y="112"/>
                  </a:lnTo>
                  <a:lnTo>
                    <a:pt x="177" y="127"/>
                  </a:lnTo>
                  <a:lnTo>
                    <a:pt x="106" y="127"/>
                  </a:lnTo>
                  <a:lnTo>
                    <a:pt x="27" y="90"/>
                  </a:lnTo>
                  <a:lnTo>
                    <a:pt x="27" y="52"/>
                  </a:lnTo>
                  <a:lnTo>
                    <a:pt x="0" y="37"/>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4" name="Freeform 25">
              <a:extLst>
                <a:ext uri="{FF2B5EF4-FFF2-40B4-BE49-F238E27FC236}">
                  <a16:creationId xmlns:a16="http://schemas.microsoft.com/office/drawing/2014/main" id="{69CAE293-E0FA-433D-A8D2-A31B51C20AD2}"/>
                </a:ext>
              </a:extLst>
            </p:cNvPr>
            <p:cNvSpPr>
              <a:spLocks/>
            </p:cNvSpPr>
            <p:nvPr/>
          </p:nvSpPr>
          <p:spPr bwMode="auto">
            <a:xfrm>
              <a:off x="7391401" y="1219201"/>
              <a:ext cx="1211263" cy="950913"/>
            </a:xfrm>
            <a:custGeom>
              <a:avLst/>
              <a:gdLst>
                <a:gd name="T0" fmla="*/ 0 w 739"/>
                <a:gd name="T1" fmla="*/ 2147483647 h 599"/>
                <a:gd name="T2" fmla="*/ 0 w 739"/>
                <a:gd name="T3" fmla="*/ 2147483647 h 599"/>
                <a:gd name="T4" fmla="*/ 2147483647 w 739"/>
                <a:gd name="T5" fmla="*/ 2147483647 h 599"/>
                <a:gd name="T6" fmla="*/ 2147483647 w 739"/>
                <a:gd name="T7" fmla="*/ 2147483647 h 599"/>
                <a:gd name="T8" fmla="*/ 2147483647 w 739"/>
                <a:gd name="T9" fmla="*/ 2147483647 h 599"/>
                <a:gd name="T10" fmla="*/ 2147483647 w 739"/>
                <a:gd name="T11" fmla="*/ 2147483647 h 599"/>
                <a:gd name="T12" fmla="*/ 2147483647 w 739"/>
                <a:gd name="T13" fmla="*/ 2147483647 h 599"/>
                <a:gd name="T14" fmla="*/ 2147483647 w 739"/>
                <a:gd name="T15" fmla="*/ 2147483647 h 599"/>
                <a:gd name="T16" fmla="*/ 2147483647 w 739"/>
                <a:gd name="T17" fmla="*/ 2147483647 h 599"/>
                <a:gd name="T18" fmla="*/ 2147483647 w 739"/>
                <a:gd name="T19" fmla="*/ 2147483647 h 599"/>
                <a:gd name="T20" fmla="*/ 2147483647 w 739"/>
                <a:gd name="T21" fmla="*/ 2147483647 h 599"/>
                <a:gd name="T22" fmla="*/ 2147483647 w 739"/>
                <a:gd name="T23" fmla="*/ 2147483647 h 599"/>
                <a:gd name="T24" fmla="*/ 2147483647 w 739"/>
                <a:gd name="T25" fmla="*/ 2147483647 h 599"/>
                <a:gd name="T26" fmla="*/ 2147483647 w 739"/>
                <a:gd name="T27" fmla="*/ 2147483647 h 599"/>
                <a:gd name="T28" fmla="*/ 2147483647 w 739"/>
                <a:gd name="T29" fmla="*/ 2147483647 h 599"/>
                <a:gd name="T30" fmla="*/ 2147483647 w 739"/>
                <a:gd name="T31" fmla="*/ 2147483647 h 599"/>
                <a:gd name="T32" fmla="*/ 2147483647 w 739"/>
                <a:gd name="T33" fmla="*/ 2147483647 h 599"/>
                <a:gd name="T34" fmla="*/ 2147483647 w 739"/>
                <a:gd name="T35" fmla="*/ 2147483647 h 599"/>
                <a:gd name="T36" fmla="*/ 2147483647 w 739"/>
                <a:gd name="T37" fmla="*/ 2147483647 h 599"/>
                <a:gd name="T38" fmla="*/ 2147483647 w 739"/>
                <a:gd name="T39" fmla="*/ 2147483647 h 599"/>
                <a:gd name="T40" fmla="*/ 2147483647 w 739"/>
                <a:gd name="T41" fmla="*/ 2147483647 h 599"/>
                <a:gd name="T42" fmla="*/ 2147483647 w 739"/>
                <a:gd name="T43" fmla="*/ 0 h 599"/>
                <a:gd name="T44" fmla="*/ 2147483647 w 739"/>
                <a:gd name="T45" fmla="*/ 0 h 599"/>
                <a:gd name="T46" fmla="*/ 0 w 739"/>
                <a:gd name="T47" fmla="*/ 2147483647 h 599"/>
                <a:gd name="T48" fmla="*/ 0 w 739"/>
                <a:gd name="T49" fmla="*/ 2147483647 h 59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9"/>
                <a:gd name="T76" fmla="*/ 0 h 599"/>
                <a:gd name="T77" fmla="*/ 739 w 739"/>
                <a:gd name="T78" fmla="*/ 599 h 59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9" h="599">
                  <a:moveTo>
                    <a:pt x="0" y="15"/>
                  </a:moveTo>
                  <a:lnTo>
                    <a:pt x="0" y="598"/>
                  </a:lnTo>
                  <a:lnTo>
                    <a:pt x="107" y="522"/>
                  </a:lnTo>
                  <a:lnTo>
                    <a:pt x="160" y="479"/>
                  </a:lnTo>
                  <a:lnTo>
                    <a:pt x="196" y="440"/>
                  </a:lnTo>
                  <a:lnTo>
                    <a:pt x="321" y="374"/>
                  </a:lnTo>
                  <a:lnTo>
                    <a:pt x="383" y="366"/>
                  </a:lnTo>
                  <a:lnTo>
                    <a:pt x="436" y="336"/>
                  </a:lnTo>
                  <a:lnTo>
                    <a:pt x="632" y="247"/>
                  </a:lnTo>
                  <a:lnTo>
                    <a:pt x="720" y="210"/>
                  </a:lnTo>
                  <a:lnTo>
                    <a:pt x="738" y="164"/>
                  </a:lnTo>
                  <a:lnTo>
                    <a:pt x="712" y="149"/>
                  </a:lnTo>
                  <a:lnTo>
                    <a:pt x="667" y="164"/>
                  </a:lnTo>
                  <a:lnTo>
                    <a:pt x="561" y="164"/>
                  </a:lnTo>
                  <a:lnTo>
                    <a:pt x="445" y="135"/>
                  </a:lnTo>
                  <a:lnTo>
                    <a:pt x="409" y="97"/>
                  </a:lnTo>
                  <a:lnTo>
                    <a:pt x="356" y="74"/>
                  </a:lnTo>
                  <a:lnTo>
                    <a:pt x="294" y="82"/>
                  </a:lnTo>
                  <a:lnTo>
                    <a:pt x="267" y="105"/>
                  </a:lnTo>
                  <a:lnTo>
                    <a:pt x="196" y="97"/>
                  </a:lnTo>
                  <a:lnTo>
                    <a:pt x="143" y="97"/>
                  </a:lnTo>
                  <a:lnTo>
                    <a:pt x="63" y="0"/>
                  </a:lnTo>
                  <a:lnTo>
                    <a:pt x="27" y="0"/>
                  </a:lnTo>
                  <a:lnTo>
                    <a:pt x="0" y="15"/>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5" name="Freeform 26">
              <a:extLst>
                <a:ext uri="{FF2B5EF4-FFF2-40B4-BE49-F238E27FC236}">
                  <a16:creationId xmlns:a16="http://schemas.microsoft.com/office/drawing/2014/main" id="{ACD5537A-3205-4E32-A57D-5FE9E5BF8178}"/>
                </a:ext>
              </a:extLst>
            </p:cNvPr>
            <p:cNvSpPr>
              <a:spLocks/>
            </p:cNvSpPr>
            <p:nvPr/>
          </p:nvSpPr>
          <p:spPr bwMode="auto">
            <a:xfrm>
              <a:off x="3703638" y="3449638"/>
              <a:ext cx="469900" cy="741362"/>
            </a:xfrm>
            <a:custGeom>
              <a:avLst/>
              <a:gdLst>
                <a:gd name="T0" fmla="*/ 0 w 296"/>
                <a:gd name="T1" fmla="*/ 2147483647 h 467"/>
                <a:gd name="T2" fmla="*/ 0 w 296"/>
                <a:gd name="T3" fmla="*/ 2147483647 h 467"/>
                <a:gd name="T4" fmla="*/ 2147483647 w 296"/>
                <a:gd name="T5" fmla="*/ 2147483647 h 467"/>
                <a:gd name="T6" fmla="*/ 2147483647 w 296"/>
                <a:gd name="T7" fmla="*/ 2147483647 h 467"/>
                <a:gd name="T8" fmla="*/ 2147483647 w 296"/>
                <a:gd name="T9" fmla="*/ 0 h 467"/>
                <a:gd name="T10" fmla="*/ 0 w 296"/>
                <a:gd name="T11" fmla="*/ 2147483647 h 467"/>
                <a:gd name="T12" fmla="*/ 0 w 296"/>
                <a:gd name="T13" fmla="*/ 2147483647 h 467"/>
                <a:gd name="T14" fmla="*/ 0 60000 65536"/>
                <a:gd name="T15" fmla="*/ 0 60000 65536"/>
                <a:gd name="T16" fmla="*/ 0 60000 65536"/>
                <a:gd name="T17" fmla="*/ 0 60000 65536"/>
                <a:gd name="T18" fmla="*/ 0 60000 65536"/>
                <a:gd name="T19" fmla="*/ 0 60000 65536"/>
                <a:gd name="T20" fmla="*/ 0 60000 65536"/>
                <a:gd name="T21" fmla="*/ 0 w 296"/>
                <a:gd name="T22" fmla="*/ 0 h 467"/>
                <a:gd name="T23" fmla="*/ 296 w 296"/>
                <a:gd name="T24" fmla="*/ 467 h 4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6" h="467">
                  <a:moveTo>
                    <a:pt x="0" y="8"/>
                  </a:moveTo>
                  <a:lnTo>
                    <a:pt x="0" y="466"/>
                  </a:lnTo>
                  <a:lnTo>
                    <a:pt x="295" y="466"/>
                  </a:lnTo>
                  <a:lnTo>
                    <a:pt x="295" y="39"/>
                  </a:lnTo>
                  <a:lnTo>
                    <a:pt x="233" y="0"/>
                  </a:lnTo>
                  <a:lnTo>
                    <a:pt x="0" y="8"/>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6" name="Freeform 27">
              <a:extLst>
                <a:ext uri="{FF2B5EF4-FFF2-40B4-BE49-F238E27FC236}">
                  <a16:creationId xmlns:a16="http://schemas.microsoft.com/office/drawing/2014/main" id="{C05776C8-513B-45C0-9E94-6B47B94FB748}"/>
                </a:ext>
              </a:extLst>
            </p:cNvPr>
            <p:cNvSpPr>
              <a:spLocks/>
            </p:cNvSpPr>
            <p:nvPr/>
          </p:nvSpPr>
          <p:spPr bwMode="auto">
            <a:xfrm>
              <a:off x="2646363" y="3060700"/>
              <a:ext cx="1060450" cy="712788"/>
            </a:xfrm>
            <a:custGeom>
              <a:avLst/>
              <a:gdLst>
                <a:gd name="T0" fmla="*/ 2147483647 w 668"/>
                <a:gd name="T1" fmla="*/ 0 h 449"/>
                <a:gd name="T2" fmla="*/ 2147483647 w 668"/>
                <a:gd name="T3" fmla="*/ 2147483647 h 449"/>
                <a:gd name="T4" fmla="*/ 0 w 668"/>
                <a:gd name="T5" fmla="*/ 2147483647 h 449"/>
                <a:gd name="T6" fmla="*/ 0 w 668"/>
                <a:gd name="T7" fmla="*/ 2147483647 h 449"/>
                <a:gd name="T8" fmla="*/ 2147483647 w 668"/>
                <a:gd name="T9" fmla="*/ 2147483647 h 449"/>
                <a:gd name="T10" fmla="*/ 2147483647 w 668"/>
                <a:gd name="T11" fmla="*/ 2147483647 h 449"/>
                <a:gd name="T12" fmla="*/ 2147483647 w 668"/>
                <a:gd name="T13" fmla="*/ 2147483647 h 449"/>
                <a:gd name="T14" fmla="*/ 2147483647 w 668"/>
                <a:gd name="T15" fmla="*/ 2147483647 h 449"/>
                <a:gd name="T16" fmla="*/ 2147483647 w 668"/>
                <a:gd name="T17" fmla="*/ 2147483647 h 449"/>
                <a:gd name="T18" fmla="*/ 2147483647 w 668"/>
                <a:gd name="T19" fmla="*/ 0 h 449"/>
                <a:gd name="T20" fmla="*/ 2147483647 w 668"/>
                <a:gd name="T21" fmla="*/ 0 h 449"/>
                <a:gd name="T22" fmla="*/ 2147483647 w 66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8"/>
                <a:gd name="T37" fmla="*/ 0 h 449"/>
                <a:gd name="T38" fmla="*/ 668 w 66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8" h="449">
                  <a:moveTo>
                    <a:pt x="62" y="0"/>
                  </a:moveTo>
                  <a:lnTo>
                    <a:pt x="71" y="53"/>
                  </a:lnTo>
                  <a:lnTo>
                    <a:pt x="0" y="53"/>
                  </a:lnTo>
                  <a:lnTo>
                    <a:pt x="0" y="336"/>
                  </a:lnTo>
                  <a:lnTo>
                    <a:pt x="8" y="336"/>
                  </a:lnTo>
                  <a:lnTo>
                    <a:pt x="8" y="448"/>
                  </a:lnTo>
                  <a:lnTo>
                    <a:pt x="667" y="448"/>
                  </a:lnTo>
                  <a:lnTo>
                    <a:pt x="667" y="38"/>
                  </a:lnTo>
                  <a:lnTo>
                    <a:pt x="649" y="38"/>
                  </a:lnTo>
                  <a:lnTo>
                    <a:pt x="658" y="0"/>
                  </a:lnTo>
                  <a:lnTo>
                    <a:pt x="62" y="0"/>
                  </a:lnTo>
                </a:path>
              </a:pathLst>
            </a:custGeom>
            <a:solidFill>
              <a:srgbClr val="FDF1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7" name="Freeform 28">
              <a:extLst>
                <a:ext uri="{FF2B5EF4-FFF2-40B4-BE49-F238E27FC236}">
                  <a16:creationId xmlns:a16="http://schemas.microsoft.com/office/drawing/2014/main" id="{C5B229B6-5B6C-47E8-B771-AF2B28F581F4}"/>
                </a:ext>
              </a:extLst>
            </p:cNvPr>
            <p:cNvSpPr>
              <a:spLocks/>
            </p:cNvSpPr>
            <p:nvPr/>
          </p:nvSpPr>
          <p:spPr bwMode="auto">
            <a:xfrm>
              <a:off x="4168776" y="3511551"/>
              <a:ext cx="836613" cy="677863"/>
            </a:xfrm>
            <a:custGeom>
              <a:avLst/>
              <a:gdLst>
                <a:gd name="T0" fmla="*/ 0 w 527"/>
                <a:gd name="T1" fmla="*/ 0 h 427"/>
                <a:gd name="T2" fmla="*/ 0 w 527"/>
                <a:gd name="T3" fmla="*/ 2147483647 h 427"/>
                <a:gd name="T4" fmla="*/ 2147483647 w 527"/>
                <a:gd name="T5" fmla="*/ 2147483647 h 427"/>
                <a:gd name="T6" fmla="*/ 2147483647 w 527"/>
                <a:gd name="T7" fmla="*/ 2147483647 h 427"/>
                <a:gd name="T8" fmla="*/ 2147483647 w 527"/>
                <a:gd name="T9" fmla="*/ 2147483647 h 427"/>
                <a:gd name="T10" fmla="*/ 2147483647 w 527"/>
                <a:gd name="T11" fmla="*/ 2147483647 h 427"/>
                <a:gd name="T12" fmla="*/ 2147483647 w 527"/>
                <a:gd name="T13" fmla="*/ 2147483647 h 427"/>
                <a:gd name="T14" fmla="*/ 2147483647 w 527"/>
                <a:gd name="T15" fmla="*/ 2147483647 h 427"/>
                <a:gd name="T16" fmla="*/ 2147483647 w 527"/>
                <a:gd name="T17" fmla="*/ 2147483647 h 427"/>
                <a:gd name="T18" fmla="*/ 2147483647 w 527"/>
                <a:gd name="T19" fmla="*/ 2147483647 h 427"/>
                <a:gd name="T20" fmla="*/ 2147483647 w 527"/>
                <a:gd name="T21" fmla="*/ 2147483647 h 427"/>
                <a:gd name="T22" fmla="*/ 2147483647 w 527"/>
                <a:gd name="T23" fmla="*/ 2147483647 h 427"/>
                <a:gd name="T24" fmla="*/ 2147483647 w 527"/>
                <a:gd name="T25" fmla="*/ 2147483647 h 427"/>
                <a:gd name="T26" fmla="*/ 2147483647 w 527"/>
                <a:gd name="T27" fmla="*/ 2147483647 h 427"/>
                <a:gd name="T28" fmla="*/ 2147483647 w 527"/>
                <a:gd name="T29" fmla="*/ 2147483647 h 427"/>
                <a:gd name="T30" fmla="*/ 2147483647 w 527"/>
                <a:gd name="T31" fmla="*/ 2147483647 h 427"/>
                <a:gd name="T32" fmla="*/ 2147483647 w 527"/>
                <a:gd name="T33" fmla="*/ 2147483647 h 427"/>
                <a:gd name="T34" fmla="*/ 2147483647 w 527"/>
                <a:gd name="T35" fmla="*/ 2147483647 h 427"/>
                <a:gd name="T36" fmla="*/ 2147483647 w 527"/>
                <a:gd name="T37" fmla="*/ 2147483647 h 427"/>
                <a:gd name="T38" fmla="*/ 2147483647 w 527"/>
                <a:gd name="T39" fmla="*/ 2147483647 h 427"/>
                <a:gd name="T40" fmla="*/ 2147483647 w 527"/>
                <a:gd name="T41" fmla="*/ 2147483647 h 427"/>
                <a:gd name="T42" fmla="*/ 2147483647 w 527"/>
                <a:gd name="T43" fmla="*/ 2147483647 h 427"/>
                <a:gd name="T44" fmla="*/ 2147483647 w 527"/>
                <a:gd name="T45" fmla="*/ 2147483647 h 427"/>
                <a:gd name="T46" fmla="*/ 2147483647 w 527"/>
                <a:gd name="T47" fmla="*/ 2147483647 h 427"/>
                <a:gd name="T48" fmla="*/ 0 w 527"/>
                <a:gd name="T49" fmla="*/ 0 h 427"/>
                <a:gd name="T50" fmla="*/ 0 w 527"/>
                <a:gd name="T51" fmla="*/ 0 h 4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7"/>
                <a:gd name="T79" fmla="*/ 0 h 427"/>
                <a:gd name="T80" fmla="*/ 527 w 527"/>
                <a:gd name="T81" fmla="*/ 427 h 4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7" h="427">
                  <a:moveTo>
                    <a:pt x="0" y="0"/>
                  </a:moveTo>
                  <a:lnTo>
                    <a:pt x="0" y="426"/>
                  </a:lnTo>
                  <a:lnTo>
                    <a:pt x="223" y="426"/>
                  </a:lnTo>
                  <a:lnTo>
                    <a:pt x="169" y="381"/>
                  </a:lnTo>
                  <a:lnTo>
                    <a:pt x="285" y="388"/>
                  </a:lnTo>
                  <a:lnTo>
                    <a:pt x="285" y="381"/>
                  </a:lnTo>
                  <a:lnTo>
                    <a:pt x="526" y="381"/>
                  </a:lnTo>
                  <a:lnTo>
                    <a:pt x="526" y="269"/>
                  </a:lnTo>
                  <a:lnTo>
                    <a:pt x="499" y="269"/>
                  </a:lnTo>
                  <a:lnTo>
                    <a:pt x="499" y="142"/>
                  </a:lnTo>
                  <a:lnTo>
                    <a:pt x="178" y="142"/>
                  </a:lnTo>
                  <a:lnTo>
                    <a:pt x="169" y="142"/>
                  </a:lnTo>
                  <a:lnTo>
                    <a:pt x="169" y="113"/>
                  </a:lnTo>
                  <a:lnTo>
                    <a:pt x="160" y="113"/>
                  </a:lnTo>
                  <a:lnTo>
                    <a:pt x="151" y="82"/>
                  </a:lnTo>
                  <a:lnTo>
                    <a:pt x="169" y="82"/>
                  </a:lnTo>
                  <a:lnTo>
                    <a:pt x="169" y="74"/>
                  </a:lnTo>
                  <a:lnTo>
                    <a:pt x="178" y="67"/>
                  </a:lnTo>
                  <a:lnTo>
                    <a:pt x="178" y="45"/>
                  </a:lnTo>
                  <a:lnTo>
                    <a:pt x="169" y="38"/>
                  </a:lnTo>
                  <a:lnTo>
                    <a:pt x="134" y="8"/>
                  </a:lnTo>
                  <a:lnTo>
                    <a:pt x="90" y="8"/>
                  </a:lnTo>
                  <a:lnTo>
                    <a:pt x="80" y="23"/>
                  </a:lnTo>
                  <a:lnTo>
                    <a:pt x="45" y="15"/>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8" name="Freeform 29">
              <a:extLst>
                <a:ext uri="{FF2B5EF4-FFF2-40B4-BE49-F238E27FC236}">
                  <a16:creationId xmlns:a16="http://schemas.microsoft.com/office/drawing/2014/main" id="{3FB4EC43-B08A-46C5-831C-54DD41D46063}"/>
                </a:ext>
              </a:extLst>
            </p:cNvPr>
            <p:cNvSpPr>
              <a:spLocks/>
            </p:cNvSpPr>
            <p:nvPr/>
          </p:nvSpPr>
          <p:spPr bwMode="auto">
            <a:xfrm>
              <a:off x="4437064" y="4116389"/>
              <a:ext cx="568325" cy="333375"/>
            </a:xfrm>
            <a:custGeom>
              <a:avLst/>
              <a:gdLst>
                <a:gd name="T0" fmla="*/ 0 w 358"/>
                <a:gd name="T1" fmla="*/ 0 h 210"/>
                <a:gd name="T2" fmla="*/ 2147483647 w 358"/>
                <a:gd name="T3" fmla="*/ 2147483647 h 210"/>
                <a:gd name="T4" fmla="*/ 2147483647 w 358"/>
                <a:gd name="T5" fmla="*/ 2147483647 h 210"/>
                <a:gd name="T6" fmla="*/ 2147483647 w 358"/>
                <a:gd name="T7" fmla="*/ 2147483647 h 210"/>
                <a:gd name="T8" fmla="*/ 2147483647 w 358"/>
                <a:gd name="T9" fmla="*/ 2147483647 h 210"/>
                <a:gd name="T10" fmla="*/ 2147483647 w 358"/>
                <a:gd name="T11" fmla="*/ 2147483647 h 210"/>
                <a:gd name="T12" fmla="*/ 2147483647 w 358"/>
                <a:gd name="T13" fmla="*/ 2147483647 h 210"/>
                <a:gd name="T14" fmla="*/ 2147483647 w 358"/>
                <a:gd name="T15" fmla="*/ 2147483647 h 210"/>
                <a:gd name="T16" fmla="*/ 2147483647 w 358"/>
                <a:gd name="T17" fmla="*/ 2147483647 h 210"/>
                <a:gd name="T18" fmla="*/ 2147483647 w 358"/>
                <a:gd name="T19" fmla="*/ 2147483647 h 210"/>
                <a:gd name="T20" fmla="*/ 2147483647 w 358"/>
                <a:gd name="T21" fmla="*/ 0 h 210"/>
                <a:gd name="T22" fmla="*/ 0 w 358"/>
                <a:gd name="T23" fmla="*/ 0 h 210"/>
                <a:gd name="T24" fmla="*/ 0 w 358"/>
                <a:gd name="T25" fmla="*/ 0 h 2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8"/>
                <a:gd name="T40" fmla="*/ 0 h 210"/>
                <a:gd name="T41" fmla="*/ 358 w 358"/>
                <a:gd name="T42" fmla="*/ 210 h 2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8" h="210">
                  <a:moveTo>
                    <a:pt x="0" y="0"/>
                  </a:moveTo>
                  <a:lnTo>
                    <a:pt x="54" y="45"/>
                  </a:lnTo>
                  <a:lnTo>
                    <a:pt x="54" y="52"/>
                  </a:lnTo>
                  <a:lnTo>
                    <a:pt x="54" y="75"/>
                  </a:lnTo>
                  <a:lnTo>
                    <a:pt x="98" y="112"/>
                  </a:lnTo>
                  <a:lnTo>
                    <a:pt x="89" y="127"/>
                  </a:lnTo>
                  <a:lnTo>
                    <a:pt x="98" y="142"/>
                  </a:lnTo>
                  <a:lnTo>
                    <a:pt x="107" y="194"/>
                  </a:lnTo>
                  <a:lnTo>
                    <a:pt x="133" y="209"/>
                  </a:lnTo>
                  <a:lnTo>
                    <a:pt x="357" y="201"/>
                  </a:lnTo>
                  <a:lnTo>
                    <a:pt x="357" y="0"/>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39" name="Freeform 30">
              <a:extLst>
                <a:ext uri="{FF2B5EF4-FFF2-40B4-BE49-F238E27FC236}">
                  <a16:creationId xmlns:a16="http://schemas.microsoft.com/office/drawing/2014/main" id="{BAEFBAC3-D3CC-435B-A86B-EF971FFE59F0}"/>
                </a:ext>
              </a:extLst>
            </p:cNvPr>
            <p:cNvSpPr>
              <a:spLocks/>
            </p:cNvSpPr>
            <p:nvPr/>
          </p:nvSpPr>
          <p:spPr bwMode="auto">
            <a:xfrm>
              <a:off x="4608513" y="4432301"/>
              <a:ext cx="608012" cy="373063"/>
            </a:xfrm>
            <a:custGeom>
              <a:avLst/>
              <a:gdLst>
                <a:gd name="T0" fmla="*/ 0 w 383"/>
                <a:gd name="T1" fmla="*/ 2147483647 h 235"/>
                <a:gd name="T2" fmla="*/ 2147483647 w 383"/>
                <a:gd name="T3" fmla="*/ 2147483647 h 235"/>
                <a:gd name="T4" fmla="*/ 2147483647 w 383"/>
                <a:gd name="T5" fmla="*/ 2147483647 h 235"/>
                <a:gd name="T6" fmla="*/ 2147483647 w 383"/>
                <a:gd name="T7" fmla="*/ 2147483647 h 235"/>
                <a:gd name="T8" fmla="*/ 2147483647 w 383"/>
                <a:gd name="T9" fmla="*/ 2147483647 h 235"/>
                <a:gd name="T10" fmla="*/ 2147483647 w 383"/>
                <a:gd name="T11" fmla="*/ 2147483647 h 235"/>
                <a:gd name="T12" fmla="*/ 2147483647 w 383"/>
                <a:gd name="T13" fmla="*/ 2147483647 h 235"/>
                <a:gd name="T14" fmla="*/ 2147483647 w 383"/>
                <a:gd name="T15" fmla="*/ 2147483647 h 235"/>
                <a:gd name="T16" fmla="*/ 2147483647 w 383"/>
                <a:gd name="T17" fmla="*/ 2147483647 h 235"/>
                <a:gd name="T18" fmla="*/ 2147483647 w 383"/>
                <a:gd name="T19" fmla="*/ 2147483647 h 235"/>
                <a:gd name="T20" fmla="*/ 2147483647 w 383"/>
                <a:gd name="T21" fmla="*/ 2147483647 h 235"/>
                <a:gd name="T22" fmla="*/ 2147483647 w 383"/>
                <a:gd name="T23" fmla="*/ 2147483647 h 235"/>
                <a:gd name="T24" fmla="*/ 2147483647 w 383"/>
                <a:gd name="T25" fmla="*/ 2147483647 h 235"/>
                <a:gd name="T26" fmla="*/ 2147483647 w 383"/>
                <a:gd name="T27" fmla="*/ 2147483647 h 235"/>
                <a:gd name="T28" fmla="*/ 2147483647 w 383"/>
                <a:gd name="T29" fmla="*/ 2147483647 h 235"/>
                <a:gd name="T30" fmla="*/ 2147483647 w 383"/>
                <a:gd name="T31" fmla="*/ 0 h 235"/>
                <a:gd name="T32" fmla="*/ 0 w 383"/>
                <a:gd name="T33" fmla="*/ 2147483647 h 235"/>
                <a:gd name="T34" fmla="*/ 0 w 383"/>
                <a:gd name="T35" fmla="*/ 2147483647 h 2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83"/>
                <a:gd name="T55" fmla="*/ 0 h 235"/>
                <a:gd name="T56" fmla="*/ 383 w 383"/>
                <a:gd name="T57" fmla="*/ 235 h 2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83" h="235">
                  <a:moveTo>
                    <a:pt x="0" y="9"/>
                  </a:moveTo>
                  <a:lnTo>
                    <a:pt x="10" y="38"/>
                  </a:lnTo>
                  <a:lnTo>
                    <a:pt x="10" y="53"/>
                  </a:lnTo>
                  <a:lnTo>
                    <a:pt x="56" y="83"/>
                  </a:lnTo>
                  <a:lnTo>
                    <a:pt x="82" y="114"/>
                  </a:lnTo>
                  <a:lnTo>
                    <a:pt x="127" y="136"/>
                  </a:lnTo>
                  <a:lnTo>
                    <a:pt x="155" y="136"/>
                  </a:lnTo>
                  <a:lnTo>
                    <a:pt x="181" y="167"/>
                  </a:lnTo>
                  <a:lnTo>
                    <a:pt x="200" y="174"/>
                  </a:lnTo>
                  <a:lnTo>
                    <a:pt x="228" y="197"/>
                  </a:lnTo>
                  <a:lnTo>
                    <a:pt x="237" y="204"/>
                  </a:lnTo>
                  <a:lnTo>
                    <a:pt x="309" y="197"/>
                  </a:lnTo>
                  <a:lnTo>
                    <a:pt x="309" y="212"/>
                  </a:lnTo>
                  <a:lnTo>
                    <a:pt x="355" y="204"/>
                  </a:lnTo>
                  <a:lnTo>
                    <a:pt x="382" y="234"/>
                  </a:lnTo>
                  <a:lnTo>
                    <a:pt x="382" y="0"/>
                  </a:lnTo>
                  <a:lnTo>
                    <a:pt x="0" y="9"/>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0" name="Freeform 31">
              <a:extLst>
                <a:ext uri="{FF2B5EF4-FFF2-40B4-BE49-F238E27FC236}">
                  <a16:creationId xmlns:a16="http://schemas.microsoft.com/office/drawing/2014/main" id="{ECC7AE7A-0A4B-4A1D-A040-4BCF4B83466B}"/>
                </a:ext>
              </a:extLst>
            </p:cNvPr>
            <p:cNvSpPr>
              <a:spLocks/>
            </p:cNvSpPr>
            <p:nvPr/>
          </p:nvSpPr>
          <p:spPr bwMode="auto">
            <a:xfrm>
              <a:off x="4522789" y="4602164"/>
              <a:ext cx="693737" cy="523875"/>
            </a:xfrm>
            <a:custGeom>
              <a:avLst/>
              <a:gdLst>
                <a:gd name="T0" fmla="*/ 0 w 437"/>
                <a:gd name="T1" fmla="*/ 2147483647 h 330"/>
                <a:gd name="T2" fmla="*/ 0 w 437"/>
                <a:gd name="T3" fmla="*/ 2147483647 h 330"/>
                <a:gd name="T4" fmla="*/ 2147483647 w 437"/>
                <a:gd name="T5" fmla="*/ 2147483647 h 330"/>
                <a:gd name="T6" fmla="*/ 2147483647 w 437"/>
                <a:gd name="T7" fmla="*/ 2147483647 h 330"/>
                <a:gd name="T8" fmla="*/ 2147483647 w 437"/>
                <a:gd name="T9" fmla="*/ 2147483647 h 330"/>
                <a:gd name="T10" fmla="*/ 2147483647 w 437"/>
                <a:gd name="T11" fmla="*/ 2147483647 h 330"/>
                <a:gd name="T12" fmla="*/ 2147483647 w 437"/>
                <a:gd name="T13" fmla="*/ 2147483647 h 330"/>
                <a:gd name="T14" fmla="*/ 2147483647 w 437"/>
                <a:gd name="T15" fmla="*/ 2147483647 h 330"/>
                <a:gd name="T16" fmla="*/ 2147483647 w 437"/>
                <a:gd name="T17" fmla="*/ 2147483647 h 330"/>
                <a:gd name="T18" fmla="*/ 2147483647 w 437"/>
                <a:gd name="T19" fmla="*/ 2147483647 h 330"/>
                <a:gd name="T20" fmla="*/ 2147483647 w 437"/>
                <a:gd name="T21" fmla="*/ 2147483647 h 330"/>
                <a:gd name="T22" fmla="*/ 2147483647 w 437"/>
                <a:gd name="T23" fmla="*/ 2147483647 h 330"/>
                <a:gd name="T24" fmla="*/ 2147483647 w 437"/>
                <a:gd name="T25" fmla="*/ 2147483647 h 330"/>
                <a:gd name="T26" fmla="*/ 2147483647 w 437"/>
                <a:gd name="T27" fmla="*/ 2147483647 h 330"/>
                <a:gd name="T28" fmla="*/ 2147483647 w 437"/>
                <a:gd name="T29" fmla="*/ 2147483647 h 330"/>
                <a:gd name="T30" fmla="*/ 2147483647 w 437"/>
                <a:gd name="T31" fmla="*/ 2147483647 h 330"/>
                <a:gd name="T32" fmla="*/ 2147483647 w 437"/>
                <a:gd name="T33" fmla="*/ 2147483647 h 330"/>
                <a:gd name="T34" fmla="*/ 2147483647 w 437"/>
                <a:gd name="T35" fmla="*/ 0 h 330"/>
                <a:gd name="T36" fmla="*/ 2147483647 w 437"/>
                <a:gd name="T37" fmla="*/ 0 h 330"/>
                <a:gd name="T38" fmla="*/ 2147483647 w 437"/>
                <a:gd name="T39" fmla="*/ 2147483647 h 330"/>
                <a:gd name="T40" fmla="*/ 2147483647 w 437"/>
                <a:gd name="T41" fmla="*/ 2147483647 h 330"/>
                <a:gd name="T42" fmla="*/ 2147483647 w 437"/>
                <a:gd name="T43" fmla="*/ 2147483647 h 330"/>
                <a:gd name="T44" fmla="*/ 2147483647 w 437"/>
                <a:gd name="T45" fmla="*/ 2147483647 h 330"/>
                <a:gd name="T46" fmla="*/ 2147483647 w 437"/>
                <a:gd name="T47" fmla="*/ 2147483647 h 330"/>
                <a:gd name="T48" fmla="*/ 2147483647 w 437"/>
                <a:gd name="T49" fmla="*/ 2147483647 h 330"/>
                <a:gd name="T50" fmla="*/ 2147483647 w 437"/>
                <a:gd name="T51" fmla="*/ 2147483647 h 330"/>
                <a:gd name="T52" fmla="*/ 2147483647 w 437"/>
                <a:gd name="T53" fmla="*/ 2147483647 h 330"/>
                <a:gd name="T54" fmla="*/ 0 w 437"/>
                <a:gd name="T55" fmla="*/ 2147483647 h 330"/>
                <a:gd name="T56" fmla="*/ 0 w 437"/>
                <a:gd name="T57" fmla="*/ 2147483647 h 3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7"/>
                <a:gd name="T88" fmla="*/ 0 h 330"/>
                <a:gd name="T89" fmla="*/ 437 w 437"/>
                <a:gd name="T90" fmla="*/ 330 h 3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7" h="330">
                  <a:moveTo>
                    <a:pt x="0" y="105"/>
                  </a:moveTo>
                  <a:lnTo>
                    <a:pt x="0" y="329"/>
                  </a:lnTo>
                  <a:lnTo>
                    <a:pt x="285" y="329"/>
                  </a:lnTo>
                  <a:lnTo>
                    <a:pt x="285" y="306"/>
                  </a:lnTo>
                  <a:lnTo>
                    <a:pt x="293" y="314"/>
                  </a:lnTo>
                  <a:lnTo>
                    <a:pt x="293" y="231"/>
                  </a:lnTo>
                  <a:lnTo>
                    <a:pt x="364" y="180"/>
                  </a:lnTo>
                  <a:lnTo>
                    <a:pt x="364" y="165"/>
                  </a:lnTo>
                  <a:lnTo>
                    <a:pt x="436" y="119"/>
                  </a:lnTo>
                  <a:lnTo>
                    <a:pt x="400" y="97"/>
                  </a:lnTo>
                  <a:lnTo>
                    <a:pt x="364" y="97"/>
                  </a:lnTo>
                  <a:lnTo>
                    <a:pt x="364" y="90"/>
                  </a:lnTo>
                  <a:lnTo>
                    <a:pt x="293" y="97"/>
                  </a:lnTo>
                  <a:lnTo>
                    <a:pt x="266" y="75"/>
                  </a:lnTo>
                  <a:lnTo>
                    <a:pt x="213" y="30"/>
                  </a:lnTo>
                  <a:lnTo>
                    <a:pt x="195" y="23"/>
                  </a:lnTo>
                  <a:lnTo>
                    <a:pt x="178" y="23"/>
                  </a:lnTo>
                  <a:lnTo>
                    <a:pt x="133" y="0"/>
                  </a:lnTo>
                  <a:lnTo>
                    <a:pt x="116" y="0"/>
                  </a:lnTo>
                  <a:lnTo>
                    <a:pt x="106" y="30"/>
                  </a:lnTo>
                  <a:lnTo>
                    <a:pt x="97" y="30"/>
                  </a:lnTo>
                  <a:lnTo>
                    <a:pt x="89" y="45"/>
                  </a:lnTo>
                  <a:lnTo>
                    <a:pt x="71" y="82"/>
                  </a:lnTo>
                  <a:lnTo>
                    <a:pt x="53" y="82"/>
                  </a:lnTo>
                  <a:lnTo>
                    <a:pt x="53" y="75"/>
                  </a:lnTo>
                  <a:lnTo>
                    <a:pt x="9" y="75"/>
                  </a:lnTo>
                  <a:lnTo>
                    <a:pt x="17" y="90"/>
                  </a:lnTo>
                  <a:lnTo>
                    <a:pt x="0" y="105"/>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1" name="Freeform 32">
              <a:extLst>
                <a:ext uri="{FF2B5EF4-FFF2-40B4-BE49-F238E27FC236}">
                  <a16:creationId xmlns:a16="http://schemas.microsoft.com/office/drawing/2014/main" id="{D20BF9EC-CB6C-440C-A3E4-3FD3A987326D}"/>
                </a:ext>
              </a:extLst>
            </p:cNvPr>
            <p:cNvSpPr>
              <a:spLocks/>
            </p:cNvSpPr>
            <p:nvPr/>
          </p:nvSpPr>
          <p:spPr bwMode="auto">
            <a:xfrm>
              <a:off x="2660651" y="3771901"/>
              <a:ext cx="454025" cy="428625"/>
            </a:xfrm>
            <a:custGeom>
              <a:avLst/>
              <a:gdLst>
                <a:gd name="T0" fmla="*/ 2147483647 w 286"/>
                <a:gd name="T1" fmla="*/ 0 h 270"/>
                <a:gd name="T2" fmla="*/ 0 w 286"/>
                <a:gd name="T3" fmla="*/ 2147483647 h 270"/>
                <a:gd name="T4" fmla="*/ 2147483647 w 286"/>
                <a:gd name="T5" fmla="*/ 2147483647 h 270"/>
                <a:gd name="T6" fmla="*/ 2147483647 w 286"/>
                <a:gd name="T7" fmla="*/ 0 h 270"/>
                <a:gd name="T8" fmla="*/ 2147483647 w 286"/>
                <a:gd name="T9" fmla="*/ 0 h 270"/>
                <a:gd name="T10" fmla="*/ 2147483647 w 286"/>
                <a:gd name="T11" fmla="*/ 0 h 270"/>
                <a:gd name="T12" fmla="*/ 0 60000 65536"/>
                <a:gd name="T13" fmla="*/ 0 60000 65536"/>
                <a:gd name="T14" fmla="*/ 0 60000 65536"/>
                <a:gd name="T15" fmla="*/ 0 60000 65536"/>
                <a:gd name="T16" fmla="*/ 0 60000 65536"/>
                <a:gd name="T17" fmla="*/ 0 60000 65536"/>
                <a:gd name="T18" fmla="*/ 0 w 286"/>
                <a:gd name="T19" fmla="*/ 0 h 270"/>
                <a:gd name="T20" fmla="*/ 286 w 286"/>
                <a:gd name="T21" fmla="*/ 270 h 270"/>
              </a:gdLst>
              <a:ahLst/>
              <a:cxnLst>
                <a:cxn ang="T12">
                  <a:pos x="T0" y="T1"/>
                </a:cxn>
                <a:cxn ang="T13">
                  <a:pos x="T2" y="T3"/>
                </a:cxn>
                <a:cxn ang="T14">
                  <a:pos x="T4" y="T5"/>
                </a:cxn>
                <a:cxn ang="T15">
                  <a:pos x="T6" y="T7"/>
                </a:cxn>
                <a:cxn ang="T16">
                  <a:pos x="T8" y="T9"/>
                </a:cxn>
                <a:cxn ang="T17">
                  <a:pos x="T10" y="T11"/>
                </a:cxn>
              </a:cxnLst>
              <a:rect l="T18" t="T19" r="T20" b="T21"/>
              <a:pathLst>
                <a:path w="286" h="270">
                  <a:moveTo>
                    <a:pt x="8" y="0"/>
                  </a:moveTo>
                  <a:lnTo>
                    <a:pt x="0" y="269"/>
                  </a:lnTo>
                  <a:lnTo>
                    <a:pt x="285" y="269"/>
                  </a:lnTo>
                  <a:lnTo>
                    <a:pt x="285" y="0"/>
                  </a:lnTo>
                  <a:lnTo>
                    <a:pt x="8"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2" name="Freeform 33">
              <a:extLst>
                <a:ext uri="{FF2B5EF4-FFF2-40B4-BE49-F238E27FC236}">
                  <a16:creationId xmlns:a16="http://schemas.microsoft.com/office/drawing/2014/main" id="{6AB84048-26E4-468B-9F1A-DFEE3C542A82}"/>
                </a:ext>
              </a:extLst>
            </p:cNvPr>
            <p:cNvSpPr>
              <a:spLocks/>
            </p:cNvSpPr>
            <p:nvPr/>
          </p:nvSpPr>
          <p:spPr bwMode="auto">
            <a:xfrm>
              <a:off x="3113089" y="3771901"/>
              <a:ext cx="592137" cy="428625"/>
            </a:xfrm>
            <a:custGeom>
              <a:avLst/>
              <a:gdLst>
                <a:gd name="T0" fmla="*/ 0 w 373"/>
                <a:gd name="T1" fmla="*/ 0 h 270"/>
                <a:gd name="T2" fmla="*/ 0 w 373"/>
                <a:gd name="T3" fmla="*/ 2147483647 h 270"/>
                <a:gd name="T4" fmla="*/ 2147483647 w 373"/>
                <a:gd name="T5" fmla="*/ 2147483647 h 270"/>
                <a:gd name="T6" fmla="*/ 2147483647 w 373"/>
                <a:gd name="T7" fmla="*/ 0 h 270"/>
                <a:gd name="T8" fmla="*/ 0 w 373"/>
                <a:gd name="T9" fmla="*/ 0 h 270"/>
                <a:gd name="T10" fmla="*/ 0 w 373"/>
                <a:gd name="T11" fmla="*/ 0 h 270"/>
                <a:gd name="T12" fmla="*/ 0 60000 65536"/>
                <a:gd name="T13" fmla="*/ 0 60000 65536"/>
                <a:gd name="T14" fmla="*/ 0 60000 65536"/>
                <a:gd name="T15" fmla="*/ 0 60000 65536"/>
                <a:gd name="T16" fmla="*/ 0 60000 65536"/>
                <a:gd name="T17" fmla="*/ 0 60000 65536"/>
                <a:gd name="T18" fmla="*/ 0 w 373"/>
                <a:gd name="T19" fmla="*/ 0 h 270"/>
                <a:gd name="T20" fmla="*/ 373 w 373"/>
                <a:gd name="T21" fmla="*/ 270 h 270"/>
              </a:gdLst>
              <a:ahLst/>
              <a:cxnLst>
                <a:cxn ang="T12">
                  <a:pos x="T0" y="T1"/>
                </a:cxn>
                <a:cxn ang="T13">
                  <a:pos x="T2" y="T3"/>
                </a:cxn>
                <a:cxn ang="T14">
                  <a:pos x="T4" y="T5"/>
                </a:cxn>
                <a:cxn ang="T15">
                  <a:pos x="T6" y="T7"/>
                </a:cxn>
                <a:cxn ang="T16">
                  <a:pos x="T8" y="T9"/>
                </a:cxn>
                <a:cxn ang="T17">
                  <a:pos x="T10" y="T11"/>
                </a:cxn>
              </a:cxnLst>
              <a:rect l="T18" t="T19" r="T20" b="T21"/>
              <a:pathLst>
                <a:path w="373" h="270">
                  <a:moveTo>
                    <a:pt x="0" y="0"/>
                  </a:moveTo>
                  <a:lnTo>
                    <a:pt x="0" y="269"/>
                  </a:lnTo>
                  <a:lnTo>
                    <a:pt x="372" y="262"/>
                  </a:lnTo>
                  <a:lnTo>
                    <a:pt x="372"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3" name="Freeform 34">
              <a:extLst>
                <a:ext uri="{FF2B5EF4-FFF2-40B4-BE49-F238E27FC236}">
                  <a16:creationId xmlns:a16="http://schemas.microsoft.com/office/drawing/2014/main" id="{3461F77A-69F9-4AEA-99E5-07AE08A92FEF}"/>
                </a:ext>
              </a:extLst>
            </p:cNvPr>
            <p:cNvSpPr>
              <a:spLocks/>
            </p:cNvSpPr>
            <p:nvPr/>
          </p:nvSpPr>
          <p:spPr bwMode="auto">
            <a:xfrm>
              <a:off x="4748213" y="5124450"/>
              <a:ext cx="468312" cy="381000"/>
            </a:xfrm>
            <a:custGeom>
              <a:avLst/>
              <a:gdLst>
                <a:gd name="T0" fmla="*/ 0 w 295"/>
                <a:gd name="T1" fmla="*/ 0 h 240"/>
                <a:gd name="T2" fmla="*/ 2147483647 w 295"/>
                <a:gd name="T3" fmla="*/ 2147483647 h 240"/>
                <a:gd name="T4" fmla="*/ 2147483647 w 295"/>
                <a:gd name="T5" fmla="*/ 2147483647 h 240"/>
                <a:gd name="T6" fmla="*/ 2147483647 w 295"/>
                <a:gd name="T7" fmla="*/ 2147483647 h 240"/>
                <a:gd name="T8" fmla="*/ 2147483647 w 295"/>
                <a:gd name="T9" fmla="*/ 2147483647 h 240"/>
                <a:gd name="T10" fmla="*/ 2147483647 w 295"/>
                <a:gd name="T11" fmla="*/ 2147483647 h 240"/>
                <a:gd name="T12" fmla="*/ 2147483647 w 295"/>
                <a:gd name="T13" fmla="*/ 2147483647 h 240"/>
                <a:gd name="T14" fmla="*/ 2147483647 w 295"/>
                <a:gd name="T15" fmla="*/ 2147483647 h 240"/>
                <a:gd name="T16" fmla="*/ 2147483647 w 295"/>
                <a:gd name="T17" fmla="*/ 2147483647 h 240"/>
                <a:gd name="T18" fmla="*/ 2147483647 w 295"/>
                <a:gd name="T19" fmla="*/ 2147483647 h 240"/>
                <a:gd name="T20" fmla="*/ 2147483647 w 295"/>
                <a:gd name="T21" fmla="*/ 2147483647 h 240"/>
                <a:gd name="T22" fmla="*/ 2147483647 w 295"/>
                <a:gd name="T23" fmla="*/ 2147483647 h 240"/>
                <a:gd name="T24" fmla="*/ 2147483647 w 295"/>
                <a:gd name="T25" fmla="*/ 2147483647 h 240"/>
                <a:gd name="T26" fmla="*/ 2147483647 w 295"/>
                <a:gd name="T27" fmla="*/ 2147483647 h 240"/>
                <a:gd name="T28" fmla="*/ 2147483647 w 295"/>
                <a:gd name="T29" fmla="*/ 2147483647 h 240"/>
                <a:gd name="T30" fmla="*/ 2147483647 w 295"/>
                <a:gd name="T31" fmla="*/ 2147483647 h 240"/>
                <a:gd name="T32" fmla="*/ 2147483647 w 295"/>
                <a:gd name="T33" fmla="*/ 0 h 240"/>
                <a:gd name="T34" fmla="*/ 0 w 295"/>
                <a:gd name="T35" fmla="*/ 0 h 240"/>
                <a:gd name="T36" fmla="*/ 0 w 295"/>
                <a:gd name="T37" fmla="*/ 0 h 2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5"/>
                <a:gd name="T58" fmla="*/ 0 h 240"/>
                <a:gd name="T59" fmla="*/ 295 w 295"/>
                <a:gd name="T60" fmla="*/ 240 h 24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5" h="240">
                  <a:moveTo>
                    <a:pt x="0" y="0"/>
                  </a:moveTo>
                  <a:lnTo>
                    <a:pt x="8" y="188"/>
                  </a:lnTo>
                  <a:lnTo>
                    <a:pt x="71" y="188"/>
                  </a:lnTo>
                  <a:lnTo>
                    <a:pt x="71" y="216"/>
                  </a:lnTo>
                  <a:lnTo>
                    <a:pt x="151" y="209"/>
                  </a:lnTo>
                  <a:lnTo>
                    <a:pt x="143" y="232"/>
                  </a:lnTo>
                  <a:lnTo>
                    <a:pt x="170" y="239"/>
                  </a:lnTo>
                  <a:lnTo>
                    <a:pt x="178" y="232"/>
                  </a:lnTo>
                  <a:lnTo>
                    <a:pt x="204" y="216"/>
                  </a:lnTo>
                  <a:lnTo>
                    <a:pt x="231" y="203"/>
                  </a:lnTo>
                  <a:lnTo>
                    <a:pt x="231" y="150"/>
                  </a:lnTo>
                  <a:lnTo>
                    <a:pt x="258" y="157"/>
                  </a:lnTo>
                  <a:lnTo>
                    <a:pt x="267" y="128"/>
                  </a:lnTo>
                  <a:lnTo>
                    <a:pt x="294" y="128"/>
                  </a:lnTo>
                  <a:lnTo>
                    <a:pt x="294" y="60"/>
                  </a:lnTo>
                  <a:lnTo>
                    <a:pt x="143" y="53"/>
                  </a:lnTo>
                  <a:lnTo>
                    <a:pt x="143" y="0"/>
                  </a:lnTo>
                  <a:lnTo>
                    <a:pt x="0" y="0"/>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4" name="Freeform 35">
              <a:extLst>
                <a:ext uri="{FF2B5EF4-FFF2-40B4-BE49-F238E27FC236}">
                  <a16:creationId xmlns:a16="http://schemas.microsoft.com/office/drawing/2014/main" id="{187651D8-7452-47F1-A00C-A6CCF2C3704F}"/>
                </a:ext>
              </a:extLst>
            </p:cNvPr>
            <p:cNvSpPr>
              <a:spLocks/>
            </p:cNvSpPr>
            <p:nvPr/>
          </p:nvSpPr>
          <p:spPr bwMode="auto">
            <a:xfrm>
              <a:off x="4295776" y="5124451"/>
              <a:ext cx="466725" cy="392113"/>
            </a:xfrm>
            <a:custGeom>
              <a:avLst/>
              <a:gdLst>
                <a:gd name="T0" fmla="*/ 0 w 294"/>
                <a:gd name="T1" fmla="*/ 0 h 247"/>
                <a:gd name="T2" fmla="*/ 0 w 294"/>
                <a:gd name="T3" fmla="*/ 2147483647 h 247"/>
                <a:gd name="T4" fmla="*/ 2147483647 w 294"/>
                <a:gd name="T5" fmla="*/ 2147483647 h 247"/>
                <a:gd name="T6" fmla="*/ 2147483647 w 294"/>
                <a:gd name="T7" fmla="*/ 2147483647 h 247"/>
                <a:gd name="T8" fmla="*/ 2147483647 w 294"/>
                <a:gd name="T9" fmla="*/ 2147483647 h 247"/>
                <a:gd name="T10" fmla="*/ 2147483647 w 294"/>
                <a:gd name="T11" fmla="*/ 0 h 247"/>
                <a:gd name="T12" fmla="*/ 0 w 294"/>
                <a:gd name="T13" fmla="*/ 0 h 247"/>
                <a:gd name="T14" fmla="*/ 0 w 294"/>
                <a:gd name="T15" fmla="*/ 0 h 247"/>
                <a:gd name="T16" fmla="*/ 0 60000 65536"/>
                <a:gd name="T17" fmla="*/ 0 60000 65536"/>
                <a:gd name="T18" fmla="*/ 0 60000 65536"/>
                <a:gd name="T19" fmla="*/ 0 60000 65536"/>
                <a:gd name="T20" fmla="*/ 0 60000 65536"/>
                <a:gd name="T21" fmla="*/ 0 60000 65536"/>
                <a:gd name="T22" fmla="*/ 0 60000 65536"/>
                <a:gd name="T23" fmla="*/ 0 60000 65536"/>
                <a:gd name="T24" fmla="*/ 0 w 294"/>
                <a:gd name="T25" fmla="*/ 0 h 247"/>
                <a:gd name="T26" fmla="*/ 294 w 294"/>
                <a:gd name="T27" fmla="*/ 247 h 2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4" h="247">
                  <a:moveTo>
                    <a:pt x="0" y="0"/>
                  </a:moveTo>
                  <a:lnTo>
                    <a:pt x="0" y="246"/>
                  </a:lnTo>
                  <a:lnTo>
                    <a:pt x="143" y="246"/>
                  </a:lnTo>
                  <a:lnTo>
                    <a:pt x="143" y="188"/>
                  </a:lnTo>
                  <a:lnTo>
                    <a:pt x="293" y="188"/>
                  </a:lnTo>
                  <a:lnTo>
                    <a:pt x="285"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5" name="Freeform 36">
              <a:extLst>
                <a:ext uri="{FF2B5EF4-FFF2-40B4-BE49-F238E27FC236}">
                  <a16:creationId xmlns:a16="http://schemas.microsoft.com/office/drawing/2014/main" id="{70932470-D555-4F5C-A0CD-0E4B1EB92504}"/>
                </a:ext>
              </a:extLst>
            </p:cNvPr>
            <p:cNvSpPr>
              <a:spLocks/>
            </p:cNvSpPr>
            <p:nvPr/>
          </p:nvSpPr>
          <p:spPr bwMode="auto">
            <a:xfrm>
              <a:off x="2787651" y="5527676"/>
              <a:ext cx="468313" cy="498475"/>
            </a:xfrm>
            <a:custGeom>
              <a:avLst/>
              <a:gdLst>
                <a:gd name="T0" fmla="*/ 0 w 295"/>
                <a:gd name="T1" fmla="*/ 0 h 314"/>
                <a:gd name="T2" fmla="*/ 0 w 295"/>
                <a:gd name="T3" fmla="*/ 2147483647 h 314"/>
                <a:gd name="T4" fmla="*/ 2147483647 w 295"/>
                <a:gd name="T5" fmla="*/ 2147483647 h 314"/>
                <a:gd name="T6" fmla="*/ 2147483647 w 295"/>
                <a:gd name="T7" fmla="*/ 2147483647 h 314"/>
                <a:gd name="T8" fmla="*/ 2147483647 w 295"/>
                <a:gd name="T9" fmla="*/ 2147483647 h 314"/>
                <a:gd name="T10" fmla="*/ 2147483647 w 295"/>
                <a:gd name="T11" fmla="*/ 2147483647 h 314"/>
                <a:gd name="T12" fmla="*/ 2147483647 w 295"/>
                <a:gd name="T13" fmla="*/ 2147483647 h 314"/>
                <a:gd name="T14" fmla="*/ 2147483647 w 295"/>
                <a:gd name="T15" fmla="*/ 0 h 314"/>
                <a:gd name="T16" fmla="*/ 0 w 295"/>
                <a:gd name="T17" fmla="*/ 0 h 314"/>
                <a:gd name="T18" fmla="*/ 0 w 295"/>
                <a:gd name="T19" fmla="*/ 0 h 3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314"/>
                <a:gd name="T32" fmla="*/ 295 w 295"/>
                <a:gd name="T33" fmla="*/ 314 h 3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314">
                  <a:moveTo>
                    <a:pt x="0" y="0"/>
                  </a:moveTo>
                  <a:lnTo>
                    <a:pt x="0" y="52"/>
                  </a:lnTo>
                  <a:lnTo>
                    <a:pt x="9" y="52"/>
                  </a:lnTo>
                  <a:lnTo>
                    <a:pt x="9" y="306"/>
                  </a:lnTo>
                  <a:lnTo>
                    <a:pt x="285" y="313"/>
                  </a:lnTo>
                  <a:lnTo>
                    <a:pt x="294" y="60"/>
                  </a:lnTo>
                  <a:lnTo>
                    <a:pt x="285" y="60"/>
                  </a:lnTo>
                  <a:lnTo>
                    <a:pt x="277" y="0"/>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6" name="Freeform 37">
              <a:extLst>
                <a:ext uri="{FF2B5EF4-FFF2-40B4-BE49-F238E27FC236}">
                  <a16:creationId xmlns:a16="http://schemas.microsoft.com/office/drawing/2014/main" id="{6F82CD15-0AF5-45A3-B60F-DDC1FE463EF7}"/>
                </a:ext>
              </a:extLst>
            </p:cNvPr>
            <p:cNvSpPr>
              <a:spLocks/>
            </p:cNvSpPr>
            <p:nvPr/>
          </p:nvSpPr>
          <p:spPr bwMode="auto">
            <a:xfrm>
              <a:off x="4168776" y="5408613"/>
              <a:ext cx="836613" cy="322262"/>
            </a:xfrm>
            <a:custGeom>
              <a:avLst/>
              <a:gdLst>
                <a:gd name="T0" fmla="*/ 0 w 527"/>
                <a:gd name="T1" fmla="*/ 0 h 203"/>
                <a:gd name="T2" fmla="*/ 2147483647 w 527"/>
                <a:gd name="T3" fmla="*/ 2147483647 h 203"/>
                <a:gd name="T4" fmla="*/ 2147483647 w 527"/>
                <a:gd name="T5" fmla="*/ 2147483647 h 203"/>
                <a:gd name="T6" fmla="*/ 2147483647 w 527"/>
                <a:gd name="T7" fmla="*/ 2147483647 h 203"/>
                <a:gd name="T8" fmla="*/ 2147483647 w 527"/>
                <a:gd name="T9" fmla="*/ 2147483647 h 203"/>
                <a:gd name="T10" fmla="*/ 2147483647 w 527"/>
                <a:gd name="T11" fmla="*/ 2147483647 h 203"/>
                <a:gd name="T12" fmla="*/ 2147483647 w 527"/>
                <a:gd name="T13" fmla="*/ 2147483647 h 203"/>
                <a:gd name="T14" fmla="*/ 2147483647 w 527"/>
                <a:gd name="T15" fmla="*/ 2147483647 h 203"/>
                <a:gd name="T16" fmla="*/ 2147483647 w 527"/>
                <a:gd name="T17" fmla="*/ 2147483647 h 203"/>
                <a:gd name="T18" fmla="*/ 2147483647 w 527"/>
                <a:gd name="T19" fmla="*/ 2147483647 h 203"/>
                <a:gd name="T20" fmla="*/ 2147483647 w 527"/>
                <a:gd name="T21" fmla="*/ 2147483647 h 203"/>
                <a:gd name="T22" fmla="*/ 2147483647 w 527"/>
                <a:gd name="T23" fmla="*/ 2147483647 h 203"/>
                <a:gd name="T24" fmla="*/ 2147483647 w 527"/>
                <a:gd name="T25" fmla="*/ 2147483647 h 203"/>
                <a:gd name="T26" fmla="*/ 2147483647 w 527"/>
                <a:gd name="T27" fmla="*/ 2147483647 h 203"/>
                <a:gd name="T28" fmla="*/ 2147483647 w 527"/>
                <a:gd name="T29" fmla="*/ 2147483647 h 203"/>
                <a:gd name="T30" fmla="*/ 2147483647 w 527"/>
                <a:gd name="T31" fmla="*/ 0 h 203"/>
                <a:gd name="T32" fmla="*/ 0 w 527"/>
                <a:gd name="T33" fmla="*/ 0 h 203"/>
                <a:gd name="T34" fmla="*/ 0 w 527"/>
                <a:gd name="T35" fmla="*/ 0 h 2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7"/>
                <a:gd name="T55" fmla="*/ 0 h 203"/>
                <a:gd name="T56" fmla="*/ 527 w 527"/>
                <a:gd name="T57" fmla="*/ 203 h 2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7" h="203">
                  <a:moveTo>
                    <a:pt x="0" y="0"/>
                  </a:moveTo>
                  <a:lnTo>
                    <a:pt x="9" y="202"/>
                  </a:lnTo>
                  <a:lnTo>
                    <a:pt x="427" y="202"/>
                  </a:lnTo>
                  <a:lnTo>
                    <a:pt x="444" y="172"/>
                  </a:lnTo>
                  <a:lnTo>
                    <a:pt x="436" y="164"/>
                  </a:lnTo>
                  <a:lnTo>
                    <a:pt x="444" y="164"/>
                  </a:lnTo>
                  <a:lnTo>
                    <a:pt x="444" y="105"/>
                  </a:lnTo>
                  <a:lnTo>
                    <a:pt x="480" y="75"/>
                  </a:lnTo>
                  <a:lnTo>
                    <a:pt x="526" y="67"/>
                  </a:lnTo>
                  <a:lnTo>
                    <a:pt x="516" y="30"/>
                  </a:lnTo>
                  <a:lnTo>
                    <a:pt x="444" y="37"/>
                  </a:lnTo>
                  <a:lnTo>
                    <a:pt x="444" y="9"/>
                  </a:lnTo>
                  <a:lnTo>
                    <a:pt x="223" y="9"/>
                  </a:lnTo>
                  <a:lnTo>
                    <a:pt x="223" y="67"/>
                  </a:lnTo>
                  <a:lnTo>
                    <a:pt x="90" y="67"/>
                  </a:lnTo>
                  <a:lnTo>
                    <a:pt x="90"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7" name="Freeform 38">
              <a:extLst>
                <a:ext uri="{FF2B5EF4-FFF2-40B4-BE49-F238E27FC236}">
                  <a16:creationId xmlns:a16="http://schemas.microsoft.com/office/drawing/2014/main" id="{BCC11D90-D418-4043-BB82-1BEDBE60F474}"/>
                </a:ext>
              </a:extLst>
            </p:cNvPr>
            <p:cNvSpPr>
              <a:spLocks/>
            </p:cNvSpPr>
            <p:nvPr/>
          </p:nvSpPr>
          <p:spPr bwMode="auto">
            <a:xfrm>
              <a:off x="4846638" y="5327903"/>
              <a:ext cx="609600" cy="296609"/>
            </a:xfrm>
            <a:custGeom>
              <a:avLst/>
              <a:gdLst>
                <a:gd name="T0" fmla="*/ 0 w 384"/>
                <a:gd name="T1" fmla="*/ 2147483647 h 189"/>
                <a:gd name="T2" fmla="*/ 2147483647 w 384"/>
                <a:gd name="T3" fmla="*/ 2147483647 h 189"/>
                <a:gd name="T4" fmla="*/ 2147483647 w 384"/>
                <a:gd name="T5" fmla="*/ 2147483647 h 189"/>
                <a:gd name="T6" fmla="*/ 2147483647 w 384"/>
                <a:gd name="T7" fmla="*/ 2147483647 h 189"/>
                <a:gd name="T8" fmla="*/ 2147483647 w 384"/>
                <a:gd name="T9" fmla="*/ 2147483647 h 189"/>
                <a:gd name="T10" fmla="*/ 2147483647 w 384"/>
                <a:gd name="T11" fmla="*/ 2147483647 h 189"/>
                <a:gd name="T12" fmla="*/ 2147483647 w 384"/>
                <a:gd name="T13" fmla="*/ 2147483647 h 189"/>
                <a:gd name="T14" fmla="*/ 2147483647 w 384"/>
                <a:gd name="T15" fmla="*/ 2147483647 h 189"/>
                <a:gd name="T16" fmla="*/ 2147483647 w 384"/>
                <a:gd name="T17" fmla="*/ 2147483647 h 189"/>
                <a:gd name="T18" fmla="*/ 2147483647 w 384"/>
                <a:gd name="T19" fmla="*/ 0 h 189"/>
                <a:gd name="T20" fmla="*/ 2147483647 w 384"/>
                <a:gd name="T21" fmla="*/ 2147483647 h 189"/>
                <a:gd name="T22" fmla="*/ 2147483647 w 384"/>
                <a:gd name="T23" fmla="*/ 0 h 189"/>
                <a:gd name="T24" fmla="*/ 2147483647 w 384"/>
                <a:gd name="T25" fmla="*/ 0 h 189"/>
                <a:gd name="T26" fmla="*/ 2147483647 w 384"/>
                <a:gd name="T27" fmla="*/ 2147483647 h 189"/>
                <a:gd name="T28" fmla="*/ 2147483647 w 384"/>
                <a:gd name="T29" fmla="*/ 2147483647 h 189"/>
                <a:gd name="T30" fmla="*/ 2147483647 w 384"/>
                <a:gd name="T31" fmla="*/ 2147483647 h 189"/>
                <a:gd name="T32" fmla="*/ 2147483647 w 384"/>
                <a:gd name="T33" fmla="*/ 2147483647 h 189"/>
                <a:gd name="T34" fmla="*/ 2147483647 w 384"/>
                <a:gd name="T35" fmla="*/ 2147483647 h 189"/>
                <a:gd name="T36" fmla="*/ 2147483647 w 384"/>
                <a:gd name="T37" fmla="*/ 2147483647 h 189"/>
                <a:gd name="T38" fmla="*/ 2147483647 w 384"/>
                <a:gd name="T39" fmla="*/ 2147483647 h 189"/>
                <a:gd name="T40" fmla="*/ 2147483647 w 384"/>
                <a:gd name="T41" fmla="*/ 2147483647 h 189"/>
                <a:gd name="T42" fmla="*/ 0 w 384"/>
                <a:gd name="T43" fmla="*/ 2147483647 h 189"/>
                <a:gd name="T44" fmla="*/ 0 w 384"/>
                <a:gd name="T45" fmla="*/ 2147483647 h 1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4"/>
                <a:gd name="T70" fmla="*/ 0 h 189"/>
                <a:gd name="T71" fmla="*/ 384 w 384"/>
                <a:gd name="T72" fmla="*/ 189 h 1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4" h="189">
                  <a:moveTo>
                    <a:pt x="0" y="151"/>
                  </a:moveTo>
                  <a:lnTo>
                    <a:pt x="9" y="173"/>
                  </a:lnTo>
                  <a:lnTo>
                    <a:pt x="9" y="188"/>
                  </a:lnTo>
                  <a:lnTo>
                    <a:pt x="383" y="188"/>
                  </a:lnTo>
                  <a:lnTo>
                    <a:pt x="383" y="151"/>
                  </a:lnTo>
                  <a:lnTo>
                    <a:pt x="383" y="128"/>
                  </a:lnTo>
                  <a:lnTo>
                    <a:pt x="356" y="113"/>
                  </a:lnTo>
                  <a:lnTo>
                    <a:pt x="356" y="45"/>
                  </a:lnTo>
                  <a:lnTo>
                    <a:pt x="365" y="45"/>
                  </a:lnTo>
                  <a:lnTo>
                    <a:pt x="365" y="0"/>
                  </a:lnTo>
                  <a:lnTo>
                    <a:pt x="320" y="8"/>
                  </a:lnTo>
                  <a:lnTo>
                    <a:pt x="311" y="0"/>
                  </a:lnTo>
                  <a:lnTo>
                    <a:pt x="205" y="0"/>
                  </a:lnTo>
                  <a:lnTo>
                    <a:pt x="205" y="8"/>
                  </a:lnTo>
                  <a:lnTo>
                    <a:pt x="196" y="23"/>
                  </a:lnTo>
                  <a:lnTo>
                    <a:pt x="169" y="23"/>
                  </a:lnTo>
                  <a:lnTo>
                    <a:pt x="169" y="76"/>
                  </a:lnTo>
                  <a:lnTo>
                    <a:pt x="142" y="97"/>
                  </a:lnTo>
                  <a:lnTo>
                    <a:pt x="108" y="105"/>
                  </a:lnTo>
                  <a:lnTo>
                    <a:pt x="89" y="113"/>
                  </a:lnTo>
                  <a:lnTo>
                    <a:pt x="35" y="135"/>
                  </a:lnTo>
                  <a:lnTo>
                    <a:pt x="0" y="151"/>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8" name="Freeform 39">
              <a:extLst>
                <a:ext uri="{FF2B5EF4-FFF2-40B4-BE49-F238E27FC236}">
                  <a16:creationId xmlns:a16="http://schemas.microsoft.com/office/drawing/2014/main" id="{6F7D67AB-FAF4-40B7-9290-8509723A8D07}"/>
                </a:ext>
              </a:extLst>
            </p:cNvPr>
            <p:cNvSpPr>
              <a:spLocks/>
            </p:cNvSpPr>
            <p:nvPr/>
          </p:nvSpPr>
          <p:spPr bwMode="auto">
            <a:xfrm>
              <a:off x="4743451" y="5622925"/>
              <a:ext cx="473075" cy="407988"/>
            </a:xfrm>
            <a:custGeom>
              <a:avLst/>
              <a:gdLst>
                <a:gd name="T0" fmla="*/ 2147483647 w 298"/>
                <a:gd name="T1" fmla="*/ 0 h 257"/>
                <a:gd name="T2" fmla="*/ 2147483647 w 298"/>
                <a:gd name="T3" fmla="*/ 2147483647 h 257"/>
                <a:gd name="T4" fmla="*/ 2147483647 w 298"/>
                <a:gd name="T5" fmla="*/ 2147483647 h 257"/>
                <a:gd name="T6" fmla="*/ 2147483647 w 298"/>
                <a:gd name="T7" fmla="*/ 2147483647 h 257"/>
                <a:gd name="T8" fmla="*/ 2147483647 w 298"/>
                <a:gd name="T9" fmla="*/ 2147483647 h 257"/>
                <a:gd name="T10" fmla="*/ 2147483647 w 298"/>
                <a:gd name="T11" fmla="*/ 2147483647 h 257"/>
                <a:gd name="T12" fmla="*/ 2147483647 w 298"/>
                <a:gd name="T13" fmla="*/ 2147483647 h 257"/>
                <a:gd name="T14" fmla="*/ 2147483647 w 298"/>
                <a:gd name="T15" fmla="*/ 2147483647 h 257"/>
                <a:gd name="T16" fmla="*/ 2147483647 w 298"/>
                <a:gd name="T17" fmla="*/ 2147483647 h 257"/>
                <a:gd name="T18" fmla="*/ 0 w 298"/>
                <a:gd name="T19" fmla="*/ 2147483647 h 257"/>
                <a:gd name="T20" fmla="*/ 0 w 298"/>
                <a:gd name="T21" fmla="*/ 2147483647 h 257"/>
                <a:gd name="T22" fmla="*/ 2147483647 w 298"/>
                <a:gd name="T23" fmla="*/ 2147483647 h 257"/>
                <a:gd name="T24" fmla="*/ 2147483647 w 298"/>
                <a:gd name="T25" fmla="*/ 2147483647 h 257"/>
                <a:gd name="T26" fmla="*/ 2147483647 w 298"/>
                <a:gd name="T27" fmla="*/ 2147483647 h 257"/>
                <a:gd name="T28" fmla="*/ 2147483647 w 298"/>
                <a:gd name="T29" fmla="*/ 0 h 257"/>
                <a:gd name="T30" fmla="*/ 2147483647 w 298"/>
                <a:gd name="T31" fmla="*/ 0 h 257"/>
                <a:gd name="T32" fmla="*/ 2147483647 w 298"/>
                <a:gd name="T33" fmla="*/ 0 h 2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8"/>
                <a:gd name="T52" fmla="*/ 0 h 257"/>
                <a:gd name="T53" fmla="*/ 298 w 298"/>
                <a:gd name="T54" fmla="*/ 257 h 2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8" h="257">
                  <a:moveTo>
                    <a:pt x="73" y="0"/>
                  </a:moveTo>
                  <a:lnTo>
                    <a:pt x="73" y="29"/>
                  </a:lnTo>
                  <a:lnTo>
                    <a:pt x="64" y="29"/>
                  </a:lnTo>
                  <a:lnTo>
                    <a:pt x="73" y="45"/>
                  </a:lnTo>
                  <a:lnTo>
                    <a:pt x="45" y="68"/>
                  </a:lnTo>
                  <a:lnTo>
                    <a:pt x="45" y="89"/>
                  </a:lnTo>
                  <a:lnTo>
                    <a:pt x="37" y="166"/>
                  </a:lnTo>
                  <a:lnTo>
                    <a:pt x="10" y="188"/>
                  </a:lnTo>
                  <a:lnTo>
                    <a:pt x="0" y="212"/>
                  </a:lnTo>
                  <a:lnTo>
                    <a:pt x="0" y="218"/>
                  </a:lnTo>
                  <a:lnTo>
                    <a:pt x="145" y="227"/>
                  </a:lnTo>
                  <a:lnTo>
                    <a:pt x="145" y="256"/>
                  </a:lnTo>
                  <a:lnTo>
                    <a:pt x="287" y="256"/>
                  </a:lnTo>
                  <a:lnTo>
                    <a:pt x="297" y="0"/>
                  </a:lnTo>
                  <a:lnTo>
                    <a:pt x="73"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49" name="Freeform 40">
              <a:extLst>
                <a:ext uri="{FF2B5EF4-FFF2-40B4-BE49-F238E27FC236}">
                  <a16:creationId xmlns:a16="http://schemas.microsoft.com/office/drawing/2014/main" id="{9B31F7D7-443A-4021-976F-D34EA1894912}"/>
                </a:ext>
              </a:extLst>
            </p:cNvPr>
            <p:cNvSpPr>
              <a:spLocks/>
            </p:cNvSpPr>
            <p:nvPr/>
          </p:nvSpPr>
          <p:spPr bwMode="auto">
            <a:xfrm>
              <a:off x="5199063" y="5622925"/>
              <a:ext cx="482600" cy="414338"/>
            </a:xfrm>
            <a:custGeom>
              <a:avLst/>
              <a:gdLst>
                <a:gd name="T0" fmla="*/ 2147483647 w 304"/>
                <a:gd name="T1" fmla="*/ 0 h 261"/>
                <a:gd name="T2" fmla="*/ 0 w 304"/>
                <a:gd name="T3" fmla="*/ 2147483647 h 261"/>
                <a:gd name="T4" fmla="*/ 2147483647 w 304"/>
                <a:gd name="T5" fmla="*/ 2147483647 h 261"/>
                <a:gd name="T6" fmla="*/ 2147483647 w 304"/>
                <a:gd name="T7" fmla="*/ 2147483647 h 261"/>
                <a:gd name="T8" fmla="*/ 2147483647 w 304"/>
                <a:gd name="T9" fmla="*/ 2147483647 h 261"/>
                <a:gd name="T10" fmla="*/ 2147483647 w 304"/>
                <a:gd name="T11" fmla="*/ 2147483647 h 261"/>
                <a:gd name="T12" fmla="*/ 2147483647 w 304"/>
                <a:gd name="T13" fmla="*/ 2147483647 h 261"/>
                <a:gd name="T14" fmla="*/ 2147483647 w 304"/>
                <a:gd name="T15" fmla="*/ 0 h 261"/>
                <a:gd name="T16" fmla="*/ 2147483647 w 304"/>
                <a:gd name="T17" fmla="*/ 0 h 261"/>
                <a:gd name="T18" fmla="*/ 2147483647 w 304"/>
                <a:gd name="T19" fmla="*/ 0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4"/>
                <a:gd name="T31" fmla="*/ 0 h 261"/>
                <a:gd name="T32" fmla="*/ 304 w 304"/>
                <a:gd name="T33" fmla="*/ 261 h 2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4" h="261">
                  <a:moveTo>
                    <a:pt x="10" y="0"/>
                  </a:moveTo>
                  <a:lnTo>
                    <a:pt x="0" y="260"/>
                  </a:lnTo>
                  <a:lnTo>
                    <a:pt x="81" y="260"/>
                  </a:lnTo>
                  <a:lnTo>
                    <a:pt x="72" y="253"/>
                  </a:lnTo>
                  <a:lnTo>
                    <a:pt x="303" y="253"/>
                  </a:lnTo>
                  <a:lnTo>
                    <a:pt x="303" y="52"/>
                  </a:lnTo>
                  <a:lnTo>
                    <a:pt x="161" y="45"/>
                  </a:lnTo>
                  <a:lnTo>
                    <a:pt x="152" y="0"/>
                  </a:lnTo>
                  <a:lnTo>
                    <a:pt x="10" y="0"/>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0" name="Freeform 41">
              <a:extLst>
                <a:ext uri="{FF2B5EF4-FFF2-40B4-BE49-F238E27FC236}">
                  <a16:creationId xmlns:a16="http://schemas.microsoft.com/office/drawing/2014/main" id="{0FABEF6E-E607-4F8B-B342-D29F155193A1}"/>
                </a:ext>
              </a:extLst>
            </p:cNvPr>
            <p:cNvSpPr>
              <a:spLocks/>
            </p:cNvSpPr>
            <p:nvPr/>
          </p:nvSpPr>
          <p:spPr bwMode="auto">
            <a:xfrm>
              <a:off x="5664200" y="5456238"/>
              <a:ext cx="750888" cy="569912"/>
            </a:xfrm>
            <a:custGeom>
              <a:avLst/>
              <a:gdLst>
                <a:gd name="T0" fmla="*/ 0 w 473"/>
                <a:gd name="T1" fmla="*/ 2147483647 h 359"/>
                <a:gd name="T2" fmla="*/ 2147483647 w 473"/>
                <a:gd name="T3" fmla="*/ 2147483647 h 359"/>
                <a:gd name="T4" fmla="*/ 2147483647 w 473"/>
                <a:gd name="T5" fmla="*/ 2147483647 h 359"/>
                <a:gd name="T6" fmla="*/ 2147483647 w 473"/>
                <a:gd name="T7" fmla="*/ 2147483647 h 359"/>
                <a:gd name="T8" fmla="*/ 2147483647 w 473"/>
                <a:gd name="T9" fmla="*/ 2147483647 h 359"/>
                <a:gd name="T10" fmla="*/ 2147483647 w 473"/>
                <a:gd name="T11" fmla="*/ 2147483647 h 359"/>
                <a:gd name="T12" fmla="*/ 2147483647 w 473"/>
                <a:gd name="T13" fmla="*/ 2147483647 h 359"/>
                <a:gd name="T14" fmla="*/ 2147483647 w 473"/>
                <a:gd name="T15" fmla="*/ 2147483647 h 359"/>
                <a:gd name="T16" fmla="*/ 2147483647 w 473"/>
                <a:gd name="T17" fmla="*/ 2147483647 h 359"/>
                <a:gd name="T18" fmla="*/ 2147483647 w 473"/>
                <a:gd name="T19" fmla="*/ 2147483647 h 359"/>
                <a:gd name="T20" fmla="*/ 2147483647 w 473"/>
                <a:gd name="T21" fmla="*/ 2147483647 h 359"/>
                <a:gd name="T22" fmla="*/ 2147483647 w 473"/>
                <a:gd name="T23" fmla="*/ 2147483647 h 359"/>
                <a:gd name="T24" fmla="*/ 2147483647 w 473"/>
                <a:gd name="T25" fmla="*/ 2147483647 h 359"/>
                <a:gd name="T26" fmla="*/ 2147483647 w 473"/>
                <a:gd name="T27" fmla="*/ 2147483647 h 359"/>
                <a:gd name="T28" fmla="*/ 2147483647 w 473"/>
                <a:gd name="T29" fmla="*/ 2147483647 h 359"/>
                <a:gd name="T30" fmla="*/ 2147483647 w 473"/>
                <a:gd name="T31" fmla="*/ 2147483647 h 359"/>
                <a:gd name="T32" fmla="*/ 2147483647 w 473"/>
                <a:gd name="T33" fmla="*/ 2147483647 h 359"/>
                <a:gd name="T34" fmla="*/ 2147483647 w 473"/>
                <a:gd name="T35" fmla="*/ 2147483647 h 359"/>
                <a:gd name="T36" fmla="*/ 2147483647 w 473"/>
                <a:gd name="T37" fmla="*/ 0 h 359"/>
                <a:gd name="T38" fmla="*/ 2147483647 w 473"/>
                <a:gd name="T39" fmla="*/ 2147483647 h 359"/>
                <a:gd name="T40" fmla="*/ 2147483647 w 473"/>
                <a:gd name="T41" fmla="*/ 2147483647 h 359"/>
                <a:gd name="T42" fmla="*/ 2147483647 w 473"/>
                <a:gd name="T43" fmla="*/ 2147483647 h 359"/>
                <a:gd name="T44" fmla="*/ 2147483647 w 473"/>
                <a:gd name="T45" fmla="*/ 2147483647 h 359"/>
                <a:gd name="T46" fmla="*/ 2147483647 w 473"/>
                <a:gd name="T47" fmla="*/ 2147483647 h 359"/>
                <a:gd name="T48" fmla="*/ 2147483647 w 473"/>
                <a:gd name="T49" fmla="*/ 2147483647 h 359"/>
                <a:gd name="T50" fmla="*/ 2147483647 w 473"/>
                <a:gd name="T51" fmla="*/ 2147483647 h 359"/>
                <a:gd name="T52" fmla="*/ 2147483647 w 473"/>
                <a:gd name="T53" fmla="*/ 2147483647 h 359"/>
                <a:gd name="T54" fmla="*/ 0 w 473"/>
                <a:gd name="T55" fmla="*/ 2147483647 h 359"/>
                <a:gd name="T56" fmla="*/ 0 w 473"/>
                <a:gd name="T57" fmla="*/ 2147483647 h 3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73"/>
                <a:gd name="T88" fmla="*/ 0 h 359"/>
                <a:gd name="T89" fmla="*/ 473 w 473"/>
                <a:gd name="T90" fmla="*/ 359 h 3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73" h="359">
                  <a:moveTo>
                    <a:pt x="0" y="112"/>
                  </a:moveTo>
                  <a:lnTo>
                    <a:pt x="10" y="194"/>
                  </a:lnTo>
                  <a:lnTo>
                    <a:pt x="10" y="306"/>
                  </a:lnTo>
                  <a:lnTo>
                    <a:pt x="10" y="298"/>
                  </a:lnTo>
                  <a:lnTo>
                    <a:pt x="10" y="358"/>
                  </a:lnTo>
                  <a:lnTo>
                    <a:pt x="294" y="358"/>
                  </a:lnTo>
                  <a:lnTo>
                    <a:pt x="294" y="231"/>
                  </a:lnTo>
                  <a:lnTo>
                    <a:pt x="356" y="231"/>
                  </a:lnTo>
                  <a:lnTo>
                    <a:pt x="356" y="164"/>
                  </a:lnTo>
                  <a:lnTo>
                    <a:pt x="472" y="164"/>
                  </a:lnTo>
                  <a:lnTo>
                    <a:pt x="445" y="142"/>
                  </a:lnTo>
                  <a:lnTo>
                    <a:pt x="427" y="97"/>
                  </a:lnTo>
                  <a:lnTo>
                    <a:pt x="400" y="97"/>
                  </a:lnTo>
                  <a:lnTo>
                    <a:pt x="329" y="90"/>
                  </a:lnTo>
                  <a:lnTo>
                    <a:pt x="276" y="90"/>
                  </a:lnTo>
                  <a:lnTo>
                    <a:pt x="241" y="60"/>
                  </a:lnTo>
                  <a:lnTo>
                    <a:pt x="231" y="45"/>
                  </a:lnTo>
                  <a:lnTo>
                    <a:pt x="187" y="0"/>
                  </a:lnTo>
                  <a:lnTo>
                    <a:pt x="187" y="15"/>
                  </a:lnTo>
                  <a:lnTo>
                    <a:pt x="179" y="15"/>
                  </a:lnTo>
                  <a:lnTo>
                    <a:pt x="179" y="37"/>
                  </a:lnTo>
                  <a:lnTo>
                    <a:pt x="152" y="37"/>
                  </a:lnTo>
                  <a:lnTo>
                    <a:pt x="152" y="97"/>
                  </a:lnTo>
                  <a:lnTo>
                    <a:pt x="143" y="112"/>
                  </a:lnTo>
                  <a:lnTo>
                    <a:pt x="107" y="134"/>
                  </a:lnTo>
                  <a:lnTo>
                    <a:pt x="45" y="134"/>
                  </a:lnTo>
                  <a:lnTo>
                    <a:pt x="0" y="112"/>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1" name="Freeform 42">
              <a:extLst>
                <a:ext uri="{FF2B5EF4-FFF2-40B4-BE49-F238E27FC236}">
                  <a16:creationId xmlns:a16="http://schemas.microsoft.com/office/drawing/2014/main" id="{A8034757-50BE-4518-8770-B517398A8E8E}"/>
                </a:ext>
              </a:extLst>
            </p:cNvPr>
            <p:cNvSpPr>
              <a:spLocks/>
            </p:cNvSpPr>
            <p:nvPr/>
          </p:nvSpPr>
          <p:spPr bwMode="auto">
            <a:xfrm>
              <a:off x="3703639" y="5668964"/>
              <a:ext cx="706437" cy="439737"/>
            </a:xfrm>
            <a:custGeom>
              <a:avLst/>
              <a:gdLst>
                <a:gd name="T0" fmla="*/ 0 w 445"/>
                <a:gd name="T1" fmla="*/ 2147483647 h 277"/>
                <a:gd name="T2" fmla="*/ 0 w 445"/>
                <a:gd name="T3" fmla="*/ 2147483647 h 277"/>
                <a:gd name="T4" fmla="*/ 2147483647 w 445"/>
                <a:gd name="T5" fmla="*/ 2147483647 h 277"/>
                <a:gd name="T6" fmla="*/ 2147483647 w 445"/>
                <a:gd name="T7" fmla="*/ 2147483647 h 277"/>
                <a:gd name="T8" fmla="*/ 2147483647 w 445"/>
                <a:gd name="T9" fmla="*/ 2147483647 h 277"/>
                <a:gd name="T10" fmla="*/ 2147483647 w 445"/>
                <a:gd name="T11" fmla="*/ 2147483647 h 277"/>
                <a:gd name="T12" fmla="*/ 2147483647 w 445"/>
                <a:gd name="T13" fmla="*/ 2147483647 h 277"/>
                <a:gd name="T14" fmla="*/ 2147483647 w 445"/>
                <a:gd name="T15" fmla="*/ 2147483647 h 277"/>
                <a:gd name="T16" fmla="*/ 2147483647 w 445"/>
                <a:gd name="T17" fmla="*/ 2147483647 h 277"/>
                <a:gd name="T18" fmla="*/ 2147483647 w 445"/>
                <a:gd name="T19" fmla="*/ 2147483647 h 277"/>
                <a:gd name="T20" fmla="*/ 2147483647 w 445"/>
                <a:gd name="T21" fmla="*/ 0 h 277"/>
                <a:gd name="T22" fmla="*/ 2147483647 w 445"/>
                <a:gd name="T23" fmla="*/ 2147483647 h 277"/>
                <a:gd name="T24" fmla="*/ 0 w 445"/>
                <a:gd name="T25" fmla="*/ 2147483647 h 277"/>
                <a:gd name="T26" fmla="*/ 0 w 445"/>
                <a:gd name="T27" fmla="*/ 2147483647 h 2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277"/>
                <a:gd name="T44" fmla="*/ 445 w 445"/>
                <a:gd name="T45" fmla="*/ 277 h 2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277">
                  <a:moveTo>
                    <a:pt x="0" y="157"/>
                  </a:moveTo>
                  <a:lnTo>
                    <a:pt x="0" y="276"/>
                  </a:lnTo>
                  <a:lnTo>
                    <a:pt x="436" y="276"/>
                  </a:lnTo>
                  <a:lnTo>
                    <a:pt x="436" y="195"/>
                  </a:lnTo>
                  <a:lnTo>
                    <a:pt x="444" y="195"/>
                  </a:lnTo>
                  <a:lnTo>
                    <a:pt x="436" y="179"/>
                  </a:lnTo>
                  <a:lnTo>
                    <a:pt x="391" y="142"/>
                  </a:lnTo>
                  <a:lnTo>
                    <a:pt x="373" y="111"/>
                  </a:lnTo>
                  <a:lnTo>
                    <a:pt x="284" y="82"/>
                  </a:lnTo>
                  <a:lnTo>
                    <a:pt x="214" y="38"/>
                  </a:lnTo>
                  <a:lnTo>
                    <a:pt x="151" y="0"/>
                  </a:lnTo>
                  <a:lnTo>
                    <a:pt x="151" y="157"/>
                  </a:lnTo>
                  <a:lnTo>
                    <a:pt x="0" y="157"/>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2" name="Freeform 43">
              <a:extLst>
                <a:ext uri="{FF2B5EF4-FFF2-40B4-BE49-F238E27FC236}">
                  <a16:creationId xmlns:a16="http://schemas.microsoft.com/office/drawing/2014/main" id="{36EA2A52-BD04-4B0E-9847-0F35A605EA4F}"/>
                </a:ext>
              </a:extLst>
            </p:cNvPr>
            <p:cNvSpPr>
              <a:spLocks/>
            </p:cNvSpPr>
            <p:nvPr/>
          </p:nvSpPr>
          <p:spPr bwMode="auto">
            <a:xfrm>
              <a:off x="2801938" y="6403976"/>
              <a:ext cx="565150" cy="333375"/>
            </a:xfrm>
            <a:custGeom>
              <a:avLst/>
              <a:gdLst>
                <a:gd name="T0" fmla="*/ 0 w 356"/>
                <a:gd name="T1" fmla="*/ 0 h 210"/>
                <a:gd name="T2" fmla="*/ 0 w 356"/>
                <a:gd name="T3" fmla="*/ 2147483647 h 210"/>
                <a:gd name="T4" fmla="*/ 2147483647 w 356"/>
                <a:gd name="T5" fmla="*/ 2147483647 h 210"/>
                <a:gd name="T6" fmla="*/ 2147483647 w 356"/>
                <a:gd name="T7" fmla="*/ 0 h 210"/>
                <a:gd name="T8" fmla="*/ 0 w 356"/>
                <a:gd name="T9" fmla="*/ 0 h 210"/>
                <a:gd name="T10" fmla="*/ 0 w 356"/>
                <a:gd name="T11" fmla="*/ 0 h 210"/>
                <a:gd name="T12" fmla="*/ 0 60000 65536"/>
                <a:gd name="T13" fmla="*/ 0 60000 65536"/>
                <a:gd name="T14" fmla="*/ 0 60000 65536"/>
                <a:gd name="T15" fmla="*/ 0 60000 65536"/>
                <a:gd name="T16" fmla="*/ 0 60000 65536"/>
                <a:gd name="T17" fmla="*/ 0 60000 65536"/>
                <a:gd name="T18" fmla="*/ 0 w 356"/>
                <a:gd name="T19" fmla="*/ 0 h 210"/>
                <a:gd name="T20" fmla="*/ 356 w 356"/>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356" h="210">
                  <a:moveTo>
                    <a:pt x="0" y="0"/>
                  </a:moveTo>
                  <a:lnTo>
                    <a:pt x="0" y="209"/>
                  </a:lnTo>
                  <a:lnTo>
                    <a:pt x="346" y="202"/>
                  </a:lnTo>
                  <a:lnTo>
                    <a:pt x="355" y="0"/>
                  </a:lnTo>
                  <a:lnTo>
                    <a:pt x="0" y="0"/>
                  </a:lnTo>
                </a:path>
              </a:pathLst>
            </a:custGeom>
            <a:solidFill>
              <a:srgbClr val="66BBCC"/>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3" name="Freeform 44">
              <a:extLst>
                <a:ext uri="{FF2B5EF4-FFF2-40B4-BE49-F238E27FC236}">
                  <a16:creationId xmlns:a16="http://schemas.microsoft.com/office/drawing/2014/main" id="{7F43DA84-1FAD-4CE0-A05B-3045F6D356BE}"/>
                </a:ext>
              </a:extLst>
            </p:cNvPr>
            <p:cNvSpPr>
              <a:spLocks/>
            </p:cNvSpPr>
            <p:nvPr/>
          </p:nvSpPr>
          <p:spPr bwMode="auto">
            <a:xfrm>
              <a:off x="4395789" y="5964239"/>
              <a:ext cx="581025" cy="465137"/>
            </a:xfrm>
            <a:custGeom>
              <a:avLst/>
              <a:gdLst>
                <a:gd name="T0" fmla="*/ 2147483647 w 366"/>
                <a:gd name="T1" fmla="*/ 0 h 293"/>
                <a:gd name="T2" fmla="*/ 0 w 366"/>
                <a:gd name="T3" fmla="*/ 2147483647 h 293"/>
                <a:gd name="T4" fmla="*/ 0 w 366"/>
                <a:gd name="T5" fmla="*/ 2147483647 h 293"/>
                <a:gd name="T6" fmla="*/ 2147483647 w 366"/>
                <a:gd name="T7" fmla="*/ 2147483647 h 293"/>
                <a:gd name="T8" fmla="*/ 2147483647 w 366"/>
                <a:gd name="T9" fmla="*/ 2147483647 h 293"/>
                <a:gd name="T10" fmla="*/ 2147483647 w 366"/>
                <a:gd name="T11" fmla="*/ 2147483647 h 293"/>
                <a:gd name="T12" fmla="*/ 2147483647 w 366"/>
                <a:gd name="T13" fmla="*/ 2147483647 h 293"/>
                <a:gd name="T14" fmla="*/ 2147483647 w 366"/>
                <a:gd name="T15" fmla="*/ 0 h 293"/>
                <a:gd name="T16" fmla="*/ 2147483647 w 366"/>
                <a:gd name="T17" fmla="*/ 2147483647 h 293"/>
                <a:gd name="T18" fmla="*/ 2147483647 w 366"/>
                <a:gd name="T19" fmla="*/ 2147483647 h 293"/>
                <a:gd name="T20" fmla="*/ 2147483647 w 366"/>
                <a:gd name="T21" fmla="*/ 2147483647 h 293"/>
                <a:gd name="T22" fmla="*/ 2147483647 w 366"/>
                <a:gd name="T23" fmla="*/ 2147483647 h 293"/>
                <a:gd name="T24" fmla="*/ 2147483647 w 366"/>
                <a:gd name="T25" fmla="*/ 2147483647 h 293"/>
                <a:gd name="T26" fmla="*/ 2147483647 w 366"/>
                <a:gd name="T27" fmla="*/ 2147483647 h 293"/>
                <a:gd name="T28" fmla="*/ 2147483647 w 366"/>
                <a:gd name="T29" fmla="*/ 2147483647 h 293"/>
                <a:gd name="T30" fmla="*/ 2147483647 w 366"/>
                <a:gd name="T31" fmla="*/ 0 h 293"/>
                <a:gd name="T32" fmla="*/ 2147483647 w 366"/>
                <a:gd name="T33" fmla="*/ 0 h 2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6"/>
                <a:gd name="T52" fmla="*/ 0 h 293"/>
                <a:gd name="T53" fmla="*/ 366 w 366"/>
                <a:gd name="T54" fmla="*/ 293 h 2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6" h="293">
                  <a:moveTo>
                    <a:pt x="17" y="0"/>
                  </a:moveTo>
                  <a:lnTo>
                    <a:pt x="0" y="9"/>
                  </a:lnTo>
                  <a:lnTo>
                    <a:pt x="0" y="284"/>
                  </a:lnTo>
                  <a:lnTo>
                    <a:pt x="89" y="284"/>
                  </a:lnTo>
                  <a:lnTo>
                    <a:pt x="89" y="292"/>
                  </a:lnTo>
                  <a:lnTo>
                    <a:pt x="365" y="292"/>
                  </a:lnTo>
                  <a:lnTo>
                    <a:pt x="365" y="9"/>
                  </a:lnTo>
                  <a:lnTo>
                    <a:pt x="204" y="0"/>
                  </a:lnTo>
                  <a:lnTo>
                    <a:pt x="213" y="38"/>
                  </a:lnTo>
                  <a:lnTo>
                    <a:pt x="222" y="38"/>
                  </a:lnTo>
                  <a:lnTo>
                    <a:pt x="222" y="45"/>
                  </a:lnTo>
                  <a:lnTo>
                    <a:pt x="204" y="61"/>
                  </a:lnTo>
                  <a:lnTo>
                    <a:pt x="159" y="61"/>
                  </a:lnTo>
                  <a:lnTo>
                    <a:pt x="142" y="38"/>
                  </a:lnTo>
                  <a:lnTo>
                    <a:pt x="80" y="31"/>
                  </a:lnTo>
                  <a:lnTo>
                    <a:pt x="17" y="0"/>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4" name="Freeform 45">
              <a:extLst>
                <a:ext uri="{FF2B5EF4-FFF2-40B4-BE49-F238E27FC236}">
                  <a16:creationId xmlns:a16="http://schemas.microsoft.com/office/drawing/2014/main" id="{1B26A3EE-78DD-469C-A26F-EFE07F311F2C}"/>
                </a:ext>
              </a:extLst>
            </p:cNvPr>
            <p:cNvSpPr>
              <a:spLocks/>
            </p:cNvSpPr>
            <p:nvPr/>
          </p:nvSpPr>
          <p:spPr bwMode="auto">
            <a:xfrm>
              <a:off x="4975226" y="6024563"/>
              <a:ext cx="354013" cy="392112"/>
            </a:xfrm>
            <a:custGeom>
              <a:avLst/>
              <a:gdLst>
                <a:gd name="T0" fmla="*/ 0 w 223"/>
                <a:gd name="T1" fmla="*/ 0 h 247"/>
                <a:gd name="T2" fmla="*/ 0 w 223"/>
                <a:gd name="T3" fmla="*/ 2147483647 h 247"/>
                <a:gd name="T4" fmla="*/ 2147483647 w 223"/>
                <a:gd name="T5" fmla="*/ 2147483647 h 247"/>
                <a:gd name="T6" fmla="*/ 2147483647 w 223"/>
                <a:gd name="T7" fmla="*/ 2147483647 h 247"/>
                <a:gd name="T8" fmla="*/ 0 w 223"/>
                <a:gd name="T9" fmla="*/ 0 h 247"/>
                <a:gd name="T10" fmla="*/ 0 w 223"/>
                <a:gd name="T11" fmla="*/ 0 h 247"/>
                <a:gd name="T12" fmla="*/ 0 60000 65536"/>
                <a:gd name="T13" fmla="*/ 0 60000 65536"/>
                <a:gd name="T14" fmla="*/ 0 60000 65536"/>
                <a:gd name="T15" fmla="*/ 0 60000 65536"/>
                <a:gd name="T16" fmla="*/ 0 60000 65536"/>
                <a:gd name="T17" fmla="*/ 0 60000 65536"/>
                <a:gd name="T18" fmla="*/ 0 w 223"/>
                <a:gd name="T19" fmla="*/ 0 h 247"/>
                <a:gd name="T20" fmla="*/ 223 w 223"/>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23" h="247">
                  <a:moveTo>
                    <a:pt x="0" y="0"/>
                  </a:moveTo>
                  <a:lnTo>
                    <a:pt x="0" y="246"/>
                  </a:lnTo>
                  <a:lnTo>
                    <a:pt x="222" y="246"/>
                  </a:lnTo>
                  <a:lnTo>
                    <a:pt x="222" y="7"/>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5" name="Freeform 46">
              <a:extLst>
                <a:ext uri="{FF2B5EF4-FFF2-40B4-BE49-F238E27FC236}">
                  <a16:creationId xmlns:a16="http://schemas.microsoft.com/office/drawing/2014/main" id="{9D6F1269-3052-4D16-8788-6F8F883B23F2}"/>
                </a:ext>
              </a:extLst>
            </p:cNvPr>
            <p:cNvSpPr>
              <a:spLocks/>
            </p:cNvSpPr>
            <p:nvPr/>
          </p:nvSpPr>
          <p:spPr bwMode="auto">
            <a:xfrm>
              <a:off x="5334000" y="6019800"/>
              <a:ext cx="338138" cy="393700"/>
            </a:xfrm>
            <a:custGeom>
              <a:avLst/>
              <a:gdLst>
                <a:gd name="T0" fmla="*/ 0 w 213"/>
                <a:gd name="T1" fmla="*/ 0 h 248"/>
                <a:gd name="T2" fmla="*/ 0 w 213"/>
                <a:gd name="T3" fmla="*/ 2147483647 h 248"/>
                <a:gd name="T4" fmla="*/ 2147483647 w 213"/>
                <a:gd name="T5" fmla="*/ 2147483647 h 248"/>
                <a:gd name="T6" fmla="*/ 2147483647 w 213"/>
                <a:gd name="T7" fmla="*/ 0 h 248"/>
                <a:gd name="T8" fmla="*/ 0 w 213"/>
                <a:gd name="T9" fmla="*/ 0 h 248"/>
                <a:gd name="T10" fmla="*/ 0 w 213"/>
                <a:gd name="T11" fmla="*/ 0 h 248"/>
                <a:gd name="T12" fmla="*/ 0 60000 65536"/>
                <a:gd name="T13" fmla="*/ 0 60000 65536"/>
                <a:gd name="T14" fmla="*/ 0 60000 65536"/>
                <a:gd name="T15" fmla="*/ 0 60000 65536"/>
                <a:gd name="T16" fmla="*/ 0 60000 65536"/>
                <a:gd name="T17" fmla="*/ 0 60000 65536"/>
                <a:gd name="T18" fmla="*/ 0 w 213"/>
                <a:gd name="T19" fmla="*/ 0 h 248"/>
                <a:gd name="T20" fmla="*/ 213 w 213"/>
                <a:gd name="T21" fmla="*/ 248 h 248"/>
              </a:gdLst>
              <a:ahLst/>
              <a:cxnLst>
                <a:cxn ang="T12">
                  <a:pos x="T0" y="T1"/>
                </a:cxn>
                <a:cxn ang="T13">
                  <a:pos x="T2" y="T3"/>
                </a:cxn>
                <a:cxn ang="T14">
                  <a:pos x="T4" y="T5"/>
                </a:cxn>
                <a:cxn ang="T15">
                  <a:pos x="T6" y="T7"/>
                </a:cxn>
                <a:cxn ang="T16">
                  <a:pos x="T8" y="T9"/>
                </a:cxn>
                <a:cxn ang="T17">
                  <a:pos x="T10" y="T11"/>
                </a:cxn>
              </a:cxnLst>
              <a:rect l="T18" t="T19" r="T20" b="T21"/>
              <a:pathLst>
                <a:path w="213" h="248">
                  <a:moveTo>
                    <a:pt x="0" y="0"/>
                  </a:moveTo>
                  <a:lnTo>
                    <a:pt x="0" y="247"/>
                  </a:lnTo>
                  <a:lnTo>
                    <a:pt x="212" y="247"/>
                  </a:lnTo>
                  <a:lnTo>
                    <a:pt x="212"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6" name="Freeform 47">
              <a:extLst>
                <a:ext uri="{FF2B5EF4-FFF2-40B4-BE49-F238E27FC236}">
                  <a16:creationId xmlns:a16="http://schemas.microsoft.com/office/drawing/2014/main" id="{8E3E4899-E001-40F0-8DEF-D430B901830C}"/>
                </a:ext>
              </a:extLst>
            </p:cNvPr>
            <p:cNvSpPr>
              <a:spLocks/>
            </p:cNvSpPr>
            <p:nvPr/>
          </p:nvSpPr>
          <p:spPr bwMode="auto">
            <a:xfrm>
              <a:off x="5664200" y="6024563"/>
              <a:ext cx="355600" cy="392112"/>
            </a:xfrm>
            <a:custGeom>
              <a:avLst/>
              <a:gdLst>
                <a:gd name="T0" fmla="*/ 0 w 224"/>
                <a:gd name="T1" fmla="*/ 0 h 247"/>
                <a:gd name="T2" fmla="*/ 0 w 224"/>
                <a:gd name="T3" fmla="*/ 2147483647 h 247"/>
                <a:gd name="T4" fmla="*/ 2147483647 w 224"/>
                <a:gd name="T5" fmla="*/ 2147483647 h 247"/>
                <a:gd name="T6" fmla="*/ 2147483647 w 224"/>
                <a:gd name="T7" fmla="*/ 0 h 247"/>
                <a:gd name="T8" fmla="*/ 0 w 224"/>
                <a:gd name="T9" fmla="*/ 0 h 247"/>
                <a:gd name="T10" fmla="*/ 0 w 224"/>
                <a:gd name="T11" fmla="*/ 0 h 247"/>
                <a:gd name="T12" fmla="*/ 0 60000 65536"/>
                <a:gd name="T13" fmla="*/ 0 60000 65536"/>
                <a:gd name="T14" fmla="*/ 0 60000 65536"/>
                <a:gd name="T15" fmla="*/ 0 60000 65536"/>
                <a:gd name="T16" fmla="*/ 0 60000 65536"/>
                <a:gd name="T17" fmla="*/ 0 60000 65536"/>
                <a:gd name="T18" fmla="*/ 0 w 224"/>
                <a:gd name="T19" fmla="*/ 0 h 247"/>
                <a:gd name="T20" fmla="*/ 224 w 224"/>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24" h="247">
                  <a:moveTo>
                    <a:pt x="0" y="0"/>
                  </a:moveTo>
                  <a:lnTo>
                    <a:pt x="0" y="246"/>
                  </a:lnTo>
                  <a:lnTo>
                    <a:pt x="223" y="246"/>
                  </a:lnTo>
                  <a:lnTo>
                    <a:pt x="223"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7" name="Freeform 48">
              <a:extLst>
                <a:ext uri="{FF2B5EF4-FFF2-40B4-BE49-F238E27FC236}">
                  <a16:creationId xmlns:a16="http://schemas.microsoft.com/office/drawing/2014/main" id="{6D23EBAB-6466-4F00-860B-F9BD501AC70C}"/>
                </a:ext>
              </a:extLst>
            </p:cNvPr>
            <p:cNvSpPr>
              <a:spLocks/>
            </p:cNvSpPr>
            <p:nvPr/>
          </p:nvSpPr>
          <p:spPr bwMode="auto">
            <a:xfrm>
              <a:off x="4522789" y="6415088"/>
              <a:ext cx="579437" cy="322262"/>
            </a:xfrm>
            <a:custGeom>
              <a:avLst/>
              <a:gdLst>
                <a:gd name="T0" fmla="*/ 2147483647 w 365"/>
                <a:gd name="T1" fmla="*/ 2147483647 h 203"/>
                <a:gd name="T2" fmla="*/ 2147483647 w 365"/>
                <a:gd name="T3" fmla="*/ 2147483647 h 203"/>
                <a:gd name="T4" fmla="*/ 0 w 365"/>
                <a:gd name="T5" fmla="*/ 2147483647 h 203"/>
                <a:gd name="T6" fmla="*/ 2147483647 w 365"/>
                <a:gd name="T7" fmla="*/ 2147483647 h 203"/>
                <a:gd name="T8" fmla="*/ 2147483647 w 365"/>
                <a:gd name="T9" fmla="*/ 2147483647 h 203"/>
                <a:gd name="T10" fmla="*/ 2147483647 w 365"/>
                <a:gd name="T11" fmla="*/ 0 h 203"/>
                <a:gd name="T12" fmla="*/ 2147483647 w 365"/>
                <a:gd name="T13" fmla="*/ 0 h 203"/>
                <a:gd name="T14" fmla="*/ 2147483647 w 365"/>
                <a:gd name="T15" fmla="*/ 2147483647 h 203"/>
                <a:gd name="T16" fmla="*/ 2147483647 w 365"/>
                <a:gd name="T17" fmla="*/ 2147483647 h 203"/>
                <a:gd name="T18" fmla="*/ 2147483647 w 365"/>
                <a:gd name="T19" fmla="*/ 2147483647 h 2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5"/>
                <a:gd name="T31" fmla="*/ 0 h 203"/>
                <a:gd name="T32" fmla="*/ 365 w 365"/>
                <a:gd name="T33" fmla="*/ 203 h 2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5" h="203">
                  <a:moveTo>
                    <a:pt x="9" y="8"/>
                  </a:moveTo>
                  <a:lnTo>
                    <a:pt x="9" y="53"/>
                  </a:lnTo>
                  <a:lnTo>
                    <a:pt x="0" y="53"/>
                  </a:lnTo>
                  <a:lnTo>
                    <a:pt x="9" y="202"/>
                  </a:lnTo>
                  <a:lnTo>
                    <a:pt x="364" y="202"/>
                  </a:lnTo>
                  <a:lnTo>
                    <a:pt x="364" y="0"/>
                  </a:lnTo>
                  <a:lnTo>
                    <a:pt x="285" y="0"/>
                  </a:lnTo>
                  <a:lnTo>
                    <a:pt x="285" y="8"/>
                  </a:lnTo>
                  <a:lnTo>
                    <a:pt x="9" y="8"/>
                  </a:lnTo>
                </a:path>
              </a:pathLst>
            </a:custGeom>
            <a:solidFill>
              <a:srgbClr val="FBF3DB"/>
            </a:solidFill>
            <a:ln w="9144" cap="flat" cmpd="sng">
              <a:solidFill>
                <a:schemeClr val="tx1"/>
              </a:solidFill>
              <a:prstDash val="solid"/>
              <a:round/>
              <a:headEnd type="none" w="med" len="med"/>
              <a:tailEnd type="none" w="med" len="med"/>
            </a:ln>
          </p:spPr>
          <p:txBody>
            <a:bodyPr/>
            <a:lstStyle/>
            <a:p>
              <a:endParaRPr lang="en-US">
                <a:solidFill>
                  <a:srgbClr val="000000"/>
                </a:solidFill>
              </a:endParaRPr>
            </a:p>
          </p:txBody>
        </p:sp>
        <p:sp>
          <p:nvSpPr>
            <p:cNvPr id="58" name="Freeform 49">
              <a:extLst>
                <a:ext uri="{FF2B5EF4-FFF2-40B4-BE49-F238E27FC236}">
                  <a16:creationId xmlns:a16="http://schemas.microsoft.com/office/drawing/2014/main" id="{A0F88D7B-A320-4AD0-9DD2-5B88612F2D43}"/>
                </a:ext>
              </a:extLst>
            </p:cNvPr>
            <p:cNvSpPr>
              <a:spLocks/>
            </p:cNvSpPr>
            <p:nvPr/>
          </p:nvSpPr>
          <p:spPr bwMode="auto">
            <a:xfrm>
              <a:off x="6477000" y="6019801"/>
              <a:ext cx="763588" cy="379413"/>
            </a:xfrm>
            <a:custGeom>
              <a:avLst/>
              <a:gdLst>
                <a:gd name="T0" fmla="*/ 2147483647 w 481"/>
                <a:gd name="T1" fmla="*/ 0 h 239"/>
                <a:gd name="T2" fmla="*/ 0 w 481"/>
                <a:gd name="T3" fmla="*/ 2147483647 h 239"/>
                <a:gd name="T4" fmla="*/ 2147483647 w 481"/>
                <a:gd name="T5" fmla="*/ 2147483647 h 239"/>
                <a:gd name="T6" fmla="*/ 2147483647 w 481"/>
                <a:gd name="T7" fmla="*/ 2147483647 h 239"/>
                <a:gd name="T8" fmla="*/ 2147483647 w 481"/>
                <a:gd name="T9" fmla="*/ 2147483647 h 239"/>
                <a:gd name="T10" fmla="*/ 2147483647 w 481"/>
                <a:gd name="T11" fmla="*/ 2147483647 h 239"/>
                <a:gd name="T12" fmla="*/ 2147483647 w 481"/>
                <a:gd name="T13" fmla="*/ 2147483647 h 239"/>
                <a:gd name="T14" fmla="*/ 2147483647 w 481"/>
                <a:gd name="T15" fmla="*/ 2147483647 h 239"/>
                <a:gd name="T16" fmla="*/ 2147483647 w 481"/>
                <a:gd name="T17" fmla="*/ 2147483647 h 239"/>
                <a:gd name="T18" fmla="*/ 2147483647 w 481"/>
                <a:gd name="T19" fmla="*/ 2147483647 h 239"/>
                <a:gd name="T20" fmla="*/ 2147483647 w 481"/>
                <a:gd name="T21" fmla="*/ 2147483647 h 239"/>
                <a:gd name="T22" fmla="*/ 2147483647 w 481"/>
                <a:gd name="T23" fmla="*/ 2147483647 h 239"/>
                <a:gd name="T24" fmla="*/ 2147483647 w 481"/>
                <a:gd name="T25" fmla="*/ 0 h 239"/>
                <a:gd name="T26" fmla="*/ 2147483647 w 481"/>
                <a:gd name="T27" fmla="*/ 0 h 239"/>
                <a:gd name="T28" fmla="*/ 2147483647 w 481"/>
                <a:gd name="T29" fmla="*/ 0 h 2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1"/>
                <a:gd name="T46" fmla="*/ 0 h 239"/>
                <a:gd name="T47" fmla="*/ 481 w 481"/>
                <a:gd name="T48" fmla="*/ 239 h 2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1" h="239">
                  <a:moveTo>
                    <a:pt x="9" y="0"/>
                  </a:moveTo>
                  <a:lnTo>
                    <a:pt x="0" y="238"/>
                  </a:lnTo>
                  <a:lnTo>
                    <a:pt x="480" y="238"/>
                  </a:lnTo>
                  <a:lnTo>
                    <a:pt x="444" y="180"/>
                  </a:lnTo>
                  <a:lnTo>
                    <a:pt x="426" y="165"/>
                  </a:lnTo>
                  <a:lnTo>
                    <a:pt x="426" y="136"/>
                  </a:lnTo>
                  <a:lnTo>
                    <a:pt x="364" y="115"/>
                  </a:lnTo>
                  <a:lnTo>
                    <a:pt x="302" y="107"/>
                  </a:lnTo>
                  <a:lnTo>
                    <a:pt x="267" y="93"/>
                  </a:lnTo>
                  <a:lnTo>
                    <a:pt x="222" y="43"/>
                  </a:lnTo>
                  <a:lnTo>
                    <a:pt x="178" y="28"/>
                  </a:lnTo>
                  <a:lnTo>
                    <a:pt x="152" y="21"/>
                  </a:lnTo>
                  <a:lnTo>
                    <a:pt x="152" y="0"/>
                  </a:lnTo>
                  <a:lnTo>
                    <a:pt x="9"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59" name="Freeform 50">
              <a:extLst>
                <a:ext uri="{FF2B5EF4-FFF2-40B4-BE49-F238E27FC236}">
                  <a16:creationId xmlns:a16="http://schemas.microsoft.com/office/drawing/2014/main" id="{1755864D-693C-42F0-B3A6-4BA8B1A48FA5}"/>
                </a:ext>
              </a:extLst>
            </p:cNvPr>
            <p:cNvSpPr>
              <a:spLocks/>
            </p:cNvSpPr>
            <p:nvPr/>
          </p:nvSpPr>
          <p:spPr bwMode="auto">
            <a:xfrm>
              <a:off x="3113088" y="4187826"/>
              <a:ext cx="608012" cy="404813"/>
            </a:xfrm>
            <a:custGeom>
              <a:avLst/>
              <a:gdLst>
                <a:gd name="T0" fmla="*/ 0 w 383"/>
                <a:gd name="T1" fmla="*/ 2147483647 h 255"/>
                <a:gd name="T2" fmla="*/ 0 w 383"/>
                <a:gd name="T3" fmla="*/ 2147483647 h 255"/>
                <a:gd name="T4" fmla="*/ 2147483647 w 383"/>
                <a:gd name="T5" fmla="*/ 2147483647 h 255"/>
                <a:gd name="T6" fmla="*/ 2147483647 w 383"/>
                <a:gd name="T7" fmla="*/ 0 h 255"/>
                <a:gd name="T8" fmla="*/ 0 w 383"/>
                <a:gd name="T9" fmla="*/ 2147483647 h 255"/>
                <a:gd name="T10" fmla="*/ 0 w 383"/>
                <a:gd name="T11" fmla="*/ 2147483647 h 255"/>
                <a:gd name="T12" fmla="*/ 0 60000 65536"/>
                <a:gd name="T13" fmla="*/ 0 60000 65536"/>
                <a:gd name="T14" fmla="*/ 0 60000 65536"/>
                <a:gd name="T15" fmla="*/ 0 60000 65536"/>
                <a:gd name="T16" fmla="*/ 0 60000 65536"/>
                <a:gd name="T17" fmla="*/ 0 60000 65536"/>
                <a:gd name="T18" fmla="*/ 0 w 383"/>
                <a:gd name="T19" fmla="*/ 0 h 255"/>
                <a:gd name="T20" fmla="*/ 383 w 383"/>
                <a:gd name="T21" fmla="*/ 255 h 255"/>
              </a:gdLst>
              <a:ahLst/>
              <a:cxnLst>
                <a:cxn ang="T12">
                  <a:pos x="T0" y="T1"/>
                </a:cxn>
                <a:cxn ang="T13">
                  <a:pos x="T2" y="T3"/>
                </a:cxn>
                <a:cxn ang="T14">
                  <a:pos x="T4" y="T5"/>
                </a:cxn>
                <a:cxn ang="T15">
                  <a:pos x="T6" y="T7"/>
                </a:cxn>
                <a:cxn ang="T16">
                  <a:pos x="T8" y="T9"/>
                </a:cxn>
                <a:cxn ang="T17">
                  <a:pos x="T10" y="T11"/>
                </a:cxn>
              </a:cxnLst>
              <a:rect l="T18" t="T19" r="T20" b="T21"/>
              <a:pathLst>
                <a:path w="383" h="255">
                  <a:moveTo>
                    <a:pt x="0" y="7"/>
                  </a:moveTo>
                  <a:lnTo>
                    <a:pt x="0" y="254"/>
                  </a:lnTo>
                  <a:lnTo>
                    <a:pt x="382" y="254"/>
                  </a:lnTo>
                  <a:lnTo>
                    <a:pt x="382" y="0"/>
                  </a:lnTo>
                  <a:lnTo>
                    <a:pt x="0" y="7"/>
                  </a:lnTo>
                </a:path>
              </a:pathLst>
            </a:custGeom>
            <a:solidFill>
              <a:srgbClr val="FDF1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0" name="Freeform 51">
              <a:extLst>
                <a:ext uri="{FF2B5EF4-FFF2-40B4-BE49-F238E27FC236}">
                  <a16:creationId xmlns:a16="http://schemas.microsoft.com/office/drawing/2014/main" id="{6969E279-2A87-41EA-82AA-A7B09FA31161}"/>
                </a:ext>
              </a:extLst>
            </p:cNvPr>
            <p:cNvSpPr>
              <a:spLocks/>
            </p:cNvSpPr>
            <p:nvPr/>
          </p:nvSpPr>
          <p:spPr bwMode="auto">
            <a:xfrm>
              <a:off x="3668713" y="2965450"/>
              <a:ext cx="398462" cy="501650"/>
            </a:xfrm>
            <a:custGeom>
              <a:avLst/>
              <a:gdLst>
                <a:gd name="T0" fmla="*/ 2147483647 w 251"/>
                <a:gd name="T1" fmla="*/ 0 h 316"/>
                <a:gd name="T2" fmla="*/ 2147483647 w 251"/>
                <a:gd name="T3" fmla="*/ 0 h 316"/>
                <a:gd name="T4" fmla="*/ 2147483647 w 251"/>
                <a:gd name="T5" fmla="*/ 2147483647 h 316"/>
                <a:gd name="T6" fmla="*/ 2147483647 w 251"/>
                <a:gd name="T7" fmla="*/ 2147483647 h 316"/>
                <a:gd name="T8" fmla="*/ 2147483647 w 251"/>
                <a:gd name="T9" fmla="*/ 2147483647 h 316"/>
                <a:gd name="T10" fmla="*/ 2147483647 w 251"/>
                <a:gd name="T11" fmla="*/ 2147483647 h 316"/>
                <a:gd name="T12" fmla="*/ 2147483647 w 251"/>
                <a:gd name="T13" fmla="*/ 2147483647 h 316"/>
                <a:gd name="T14" fmla="*/ 0 w 251"/>
                <a:gd name="T15" fmla="*/ 2147483647 h 316"/>
                <a:gd name="T16" fmla="*/ 2147483647 w 251"/>
                <a:gd name="T17" fmla="*/ 2147483647 h 316"/>
                <a:gd name="T18" fmla="*/ 2147483647 w 251"/>
                <a:gd name="T19" fmla="*/ 0 h 316"/>
                <a:gd name="T20" fmla="*/ 2147483647 w 251"/>
                <a:gd name="T21" fmla="*/ 0 h 316"/>
                <a:gd name="T22" fmla="*/ 2147483647 w 251"/>
                <a:gd name="T23" fmla="*/ 0 h 3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1"/>
                <a:gd name="T37" fmla="*/ 0 h 316"/>
                <a:gd name="T38" fmla="*/ 251 w 251"/>
                <a:gd name="T39" fmla="*/ 316 h 31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1" h="316">
                  <a:moveTo>
                    <a:pt x="10" y="0"/>
                  </a:moveTo>
                  <a:lnTo>
                    <a:pt x="240" y="0"/>
                  </a:lnTo>
                  <a:lnTo>
                    <a:pt x="233" y="130"/>
                  </a:lnTo>
                  <a:lnTo>
                    <a:pt x="250" y="141"/>
                  </a:lnTo>
                  <a:lnTo>
                    <a:pt x="250" y="309"/>
                  </a:lnTo>
                  <a:lnTo>
                    <a:pt x="19" y="315"/>
                  </a:lnTo>
                  <a:lnTo>
                    <a:pt x="19" y="103"/>
                  </a:lnTo>
                  <a:lnTo>
                    <a:pt x="0" y="103"/>
                  </a:lnTo>
                  <a:lnTo>
                    <a:pt x="10" y="66"/>
                  </a:lnTo>
                  <a:lnTo>
                    <a:pt x="12" y="0"/>
                  </a:lnTo>
                  <a:lnTo>
                    <a:pt x="1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1" name="Rectangle 52">
              <a:extLst>
                <a:ext uri="{FF2B5EF4-FFF2-40B4-BE49-F238E27FC236}">
                  <a16:creationId xmlns:a16="http://schemas.microsoft.com/office/drawing/2014/main" id="{38B93597-B591-431F-8F70-0CF770FC9B48}"/>
                </a:ext>
              </a:extLst>
            </p:cNvPr>
            <p:cNvSpPr>
              <a:spLocks noChangeArrowheads="1"/>
            </p:cNvSpPr>
            <p:nvPr/>
          </p:nvSpPr>
          <p:spPr bwMode="auto">
            <a:xfrm>
              <a:off x="6867526" y="1681163"/>
              <a:ext cx="18732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Lake</a:t>
              </a:r>
              <a:endParaRPr lang="en-US" altLang="en-US">
                <a:solidFill>
                  <a:srgbClr val="000000"/>
                </a:solidFill>
                <a:latin typeface="+mn-lt"/>
              </a:endParaRPr>
            </a:p>
          </p:txBody>
        </p:sp>
        <p:sp>
          <p:nvSpPr>
            <p:cNvPr id="62" name="Text Box 53">
              <a:extLst>
                <a:ext uri="{FF2B5EF4-FFF2-40B4-BE49-F238E27FC236}">
                  <a16:creationId xmlns:a16="http://schemas.microsoft.com/office/drawing/2014/main" id="{3E899DC6-E85E-4D49-B8F9-ECFE993C8E3D}"/>
                </a:ext>
              </a:extLst>
            </p:cNvPr>
            <p:cNvSpPr txBox="1">
              <a:spLocks noChangeArrowheads="1"/>
            </p:cNvSpPr>
            <p:nvPr/>
          </p:nvSpPr>
          <p:spPr bwMode="auto">
            <a:xfrm>
              <a:off x="7734301" y="1447801"/>
              <a:ext cx="2000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Cook</a:t>
              </a:r>
              <a:endParaRPr lang="en-US" altLang="en-US" sz="2400">
                <a:solidFill>
                  <a:srgbClr val="000000"/>
                </a:solidFill>
                <a:latin typeface="+mn-lt"/>
              </a:endParaRPr>
            </a:p>
          </p:txBody>
        </p:sp>
        <p:sp>
          <p:nvSpPr>
            <p:cNvPr id="63" name="Freeform 54">
              <a:extLst>
                <a:ext uri="{FF2B5EF4-FFF2-40B4-BE49-F238E27FC236}">
                  <a16:creationId xmlns:a16="http://schemas.microsoft.com/office/drawing/2014/main" id="{4FF1143C-E394-4A99-AF0E-2B62E9FCF405}"/>
                </a:ext>
              </a:extLst>
            </p:cNvPr>
            <p:cNvSpPr>
              <a:spLocks/>
            </p:cNvSpPr>
            <p:nvPr/>
          </p:nvSpPr>
          <p:spPr bwMode="auto">
            <a:xfrm>
              <a:off x="4957763" y="2706689"/>
              <a:ext cx="679450" cy="1019175"/>
            </a:xfrm>
            <a:custGeom>
              <a:avLst/>
              <a:gdLst>
                <a:gd name="T0" fmla="*/ 2147483647 w 428"/>
                <a:gd name="T1" fmla="*/ 0 h 642"/>
                <a:gd name="T2" fmla="*/ 2147483647 w 428"/>
                <a:gd name="T3" fmla="*/ 2147483647 h 642"/>
                <a:gd name="T4" fmla="*/ 0 w 428"/>
                <a:gd name="T5" fmla="*/ 2147483647 h 642"/>
                <a:gd name="T6" fmla="*/ 0 w 428"/>
                <a:gd name="T7" fmla="*/ 2147483647 h 642"/>
                <a:gd name="T8" fmla="*/ 2147483647 w 428"/>
                <a:gd name="T9" fmla="*/ 2147483647 h 642"/>
                <a:gd name="T10" fmla="*/ 2147483647 w 428"/>
                <a:gd name="T11" fmla="*/ 2147483647 h 642"/>
                <a:gd name="T12" fmla="*/ 2147483647 w 428"/>
                <a:gd name="T13" fmla="*/ 2147483647 h 642"/>
                <a:gd name="T14" fmla="*/ 2147483647 w 428"/>
                <a:gd name="T15" fmla="*/ 2147483647 h 642"/>
                <a:gd name="T16" fmla="*/ 2147483647 w 428"/>
                <a:gd name="T17" fmla="*/ 2147483647 h 642"/>
                <a:gd name="T18" fmla="*/ 2147483647 w 428"/>
                <a:gd name="T19" fmla="*/ 0 h 642"/>
                <a:gd name="T20" fmla="*/ 2147483647 w 428"/>
                <a:gd name="T21" fmla="*/ 0 h 642"/>
                <a:gd name="T22" fmla="*/ 2147483647 w 428"/>
                <a:gd name="T23" fmla="*/ 0 h 6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8"/>
                <a:gd name="T37" fmla="*/ 0 h 642"/>
                <a:gd name="T38" fmla="*/ 428 w 428"/>
                <a:gd name="T39" fmla="*/ 642 h 6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8" h="642">
                  <a:moveTo>
                    <a:pt x="9" y="0"/>
                  </a:moveTo>
                  <a:lnTo>
                    <a:pt x="9" y="335"/>
                  </a:lnTo>
                  <a:lnTo>
                    <a:pt x="0" y="335"/>
                  </a:lnTo>
                  <a:lnTo>
                    <a:pt x="0" y="589"/>
                  </a:lnTo>
                  <a:lnTo>
                    <a:pt x="214" y="581"/>
                  </a:lnTo>
                  <a:lnTo>
                    <a:pt x="214" y="641"/>
                  </a:lnTo>
                  <a:lnTo>
                    <a:pt x="427" y="641"/>
                  </a:lnTo>
                  <a:lnTo>
                    <a:pt x="427" y="82"/>
                  </a:lnTo>
                  <a:lnTo>
                    <a:pt x="409" y="0"/>
                  </a:lnTo>
                  <a:lnTo>
                    <a:pt x="9"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4" name="Freeform 55">
              <a:extLst>
                <a:ext uri="{FF2B5EF4-FFF2-40B4-BE49-F238E27FC236}">
                  <a16:creationId xmlns:a16="http://schemas.microsoft.com/office/drawing/2014/main" id="{F069EA3B-12F9-459B-87C0-E6B5E7705DAF}"/>
                </a:ext>
              </a:extLst>
            </p:cNvPr>
            <p:cNvSpPr>
              <a:spLocks/>
            </p:cNvSpPr>
            <p:nvPr/>
          </p:nvSpPr>
          <p:spPr bwMode="auto">
            <a:xfrm>
              <a:off x="5227638" y="3724275"/>
              <a:ext cx="438150" cy="501650"/>
            </a:xfrm>
            <a:custGeom>
              <a:avLst/>
              <a:gdLst>
                <a:gd name="T0" fmla="*/ 2147483647 w 276"/>
                <a:gd name="T1" fmla="*/ 0 h 316"/>
                <a:gd name="T2" fmla="*/ 2147483647 w 276"/>
                <a:gd name="T3" fmla="*/ 0 h 316"/>
                <a:gd name="T4" fmla="*/ 2147483647 w 276"/>
                <a:gd name="T5" fmla="*/ 2147483647 h 316"/>
                <a:gd name="T6" fmla="*/ 2147483647 w 276"/>
                <a:gd name="T7" fmla="*/ 2147483647 h 316"/>
                <a:gd name="T8" fmla="*/ 2147483647 w 276"/>
                <a:gd name="T9" fmla="*/ 2147483647 h 316"/>
                <a:gd name="T10" fmla="*/ 2147483647 w 276"/>
                <a:gd name="T11" fmla="*/ 2147483647 h 316"/>
                <a:gd name="T12" fmla="*/ 0 w 276"/>
                <a:gd name="T13" fmla="*/ 2147483647 h 316"/>
                <a:gd name="T14" fmla="*/ 0 w 276"/>
                <a:gd name="T15" fmla="*/ 2147483647 h 316"/>
                <a:gd name="T16" fmla="*/ 2147483647 w 276"/>
                <a:gd name="T17" fmla="*/ 2147483647 h 316"/>
                <a:gd name="T18" fmla="*/ 2147483647 w 276"/>
                <a:gd name="T19" fmla="*/ 0 h 316"/>
                <a:gd name="T20" fmla="*/ 2147483647 w 276"/>
                <a:gd name="T21" fmla="*/ 0 h 3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6"/>
                <a:gd name="T34" fmla="*/ 0 h 316"/>
                <a:gd name="T35" fmla="*/ 276 w 276"/>
                <a:gd name="T36" fmla="*/ 316 h 3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6" h="316">
                  <a:moveTo>
                    <a:pt x="45" y="0"/>
                  </a:moveTo>
                  <a:lnTo>
                    <a:pt x="250" y="0"/>
                  </a:lnTo>
                  <a:lnTo>
                    <a:pt x="275" y="15"/>
                  </a:lnTo>
                  <a:lnTo>
                    <a:pt x="275" y="127"/>
                  </a:lnTo>
                  <a:lnTo>
                    <a:pt x="213" y="135"/>
                  </a:lnTo>
                  <a:lnTo>
                    <a:pt x="213" y="315"/>
                  </a:lnTo>
                  <a:lnTo>
                    <a:pt x="0" y="315"/>
                  </a:lnTo>
                  <a:lnTo>
                    <a:pt x="0" y="127"/>
                  </a:lnTo>
                  <a:lnTo>
                    <a:pt x="45" y="127"/>
                  </a:lnTo>
                  <a:lnTo>
                    <a:pt x="45"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5" name="Freeform 56">
              <a:extLst>
                <a:ext uri="{FF2B5EF4-FFF2-40B4-BE49-F238E27FC236}">
                  <a16:creationId xmlns:a16="http://schemas.microsoft.com/office/drawing/2014/main" id="{06F6554A-5AE4-4E69-89E9-727ECD3A8F5D}"/>
                </a:ext>
              </a:extLst>
            </p:cNvPr>
            <p:cNvSpPr>
              <a:spLocks/>
            </p:cNvSpPr>
            <p:nvPr/>
          </p:nvSpPr>
          <p:spPr bwMode="auto">
            <a:xfrm>
              <a:off x="4960939" y="3629025"/>
              <a:ext cx="339725" cy="808038"/>
            </a:xfrm>
            <a:custGeom>
              <a:avLst/>
              <a:gdLst>
                <a:gd name="T0" fmla="*/ 0 w 214"/>
                <a:gd name="T1" fmla="*/ 0 h 509"/>
                <a:gd name="T2" fmla="*/ 0 w 214"/>
                <a:gd name="T3" fmla="*/ 2147483647 h 509"/>
                <a:gd name="T4" fmla="*/ 2147483647 w 214"/>
                <a:gd name="T5" fmla="*/ 2147483647 h 509"/>
                <a:gd name="T6" fmla="*/ 2147483647 w 214"/>
                <a:gd name="T7" fmla="*/ 2147483647 h 509"/>
                <a:gd name="T8" fmla="*/ 2147483647 w 214"/>
                <a:gd name="T9" fmla="*/ 2147483647 h 509"/>
                <a:gd name="T10" fmla="*/ 2147483647 w 214"/>
                <a:gd name="T11" fmla="*/ 2147483647 h 509"/>
                <a:gd name="T12" fmla="*/ 2147483647 w 214"/>
                <a:gd name="T13" fmla="*/ 2147483647 h 509"/>
                <a:gd name="T14" fmla="*/ 2147483647 w 214"/>
                <a:gd name="T15" fmla="*/ 0 h 509"/>
                <a:gd name="T16" fmla="*/ 0 w 214"/>
                <a:gd name="T17" fmla="*/ 0 h 509"/>
                <a:gd name="T18" fmla="*/ 0 w 214"/>
                <a:gd name="T19" fmla="*/ 0 h 5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4"/>
                <a:gd name="T31" fmla="*/ 0 h 509"/>
                <a:gd name="T32" fmla="*/ 214 w 214"/>
                <a:gd name="T33" fmla="*/ 509 h 5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4" h="509">
                  <a:moveTo>
                    <a:pt x="0" y="0"/>
                  </a:moveTo>
                  <a:lnTo>
                    <a:pt x="0" y="195"/>
                  </a:lnTo>
                  <a:lnTo>
                    <a:pt x="27" y="195"/>
                  </a:lnTo>
                  <a:lnTo>
                    <a:pt x="27" y="508"/>
                  </a:lnTo>
                  <a:lnTo>
                    <a:pt x="177" y="508"/>
                  </a:lnTo>
                  <a:lnTo>
                    <a:pt x="168" y="187"/>
                  </a:lnTo>
                  <a:lnTo>
                    <a:pt x="213" y="187"/>
                  </a:lnTo>
                  <a:lnTo>
                    <a:pt x="213"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6" name="Freeform 57">
              <a:extLst>
                <a:ext uri="{FF2B5EF4-FFF2-40B4-BE49-F238E27FC236}">
                  <a16:creationId xmlns:a16="http://schemas.microsoft.com/office/drawing/2014/main" id="{6F867F7C-30E2-40FB-A2C8-6ADF32187048}"/>
                </a:ext>
              </a:extLst>
            </p:cNvPr>
            <p:cNvSpPr>
              <a:spLocks/>
            </p:cNvSpPr>
            <p:nvPr/>
          </p:nvSpPr>
          <p:spPr bwMode="auto">
            <a:xfrm>
              <a:off x="5565775" y="4211639"/>
              <a:ext cx="482600" cy="522287"/>
            </a:xfrm>
            <a:custGeom>
              <a:avLst/>
              <a:gdLst>
                <a:gd name="T0" fmla="*/ 0 w 304"/>
                <a:gd name="T1" fmla="*/ 0 h 329"/>
                <a:gd name="T2" fmla="*/ 0 w 304"/>
                <a:gd name="T3" fmla="*/ 2147483647 h 329"/>
                <a:gd name="T4" fmla="*/ 2147483647 w 304"/>
                <a:gd name="T5" fmla="*/ 2147483647 h 329"/>
                <a:gd name="T6" fmla="*/ 2147483647 w 304"/>
                <a:gd name="T7" fmla="*/ 2147483647 h 329"/>
                <a:gd name="T8" fmla="*/ 2147483647 w 304"/>
                <a:gd name="T9" fmla="*/ 2147483647 h 329"/>
                <a:gd name="T10" fmla="*/ 2147483647 w 304"/>
                <a:gd name="T11" fmla="*/ 2147483647 h 329"/>
                <a:gd name="T12" fmla="*/ 2147483647 w 304"/>
                <a:gd name="T13" fmla="*/ 2147483647 h 329"/>
                <a:gd name="T14" fmla="*/ 2147483647 w 304"/>
                <a:gd name="T15" fmla="*/ 2147483647 h 329"/>
                <a:gd name="T16" fmla="*/ 2147483647 w 304"/>
                <a:gd name="T17" fmla="*/ 2147483647 h 329"/>
                <a:gd name="T18" fmla="*/ 2147483647 w 304"/>
                <a:gd name="T19" fmla="*/ 2147483647 h 329"/>
                <a:gd name="T20" fmla="*/ 2147483647 w 304"/>
                <a:gd name="T21" fmla="*/ 2147483647 h 329"/>
                <a:gd name="T22" fmla="*/ 2147483647 w 304"/>
                <a:gd name="T23" fmla="*/ 2147483647 h 329"/>
                <a:gd name="T24" fmla="*/ 2147483647 w 304"/>
                <a:gd name="T25" fmla="*/ 2147483647 h 329"/>
                <a:gd name="T26" fmla="*/ 2147483647 w 304"/>
                <a:gd name="T27" fmla="*/ 2147483647 h 329"/>
                <a:gd name="T28" fmla="*/ 2147483647 w 304"/>
                <a:gd name="T29" fmla="*/ 2147483647 h 329"/>
                <a:gd name="T30" fmla="*/ 0 w 304"/>
                <a:gd name="T31" fmla="*/ 0 h 329"/>
                <a:gd name="T32" fmla="*/ 0 w 304"/>
                <a:gd name="T33" fmla="*/ 0 h 3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4"/>
                <a:gd name="T52" fmla="*/ 0 h 329"/>
                <a:gd name="T53" fmla="*/ 304 w 304"/>
                <a:gd name="T54" fmla="*/ 329 h 3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4" h="329">
                  <a:moveTo>
                    <a:pt x="0" y="0"/>
                  </a:moveTo>
                  <a:lnTo>
                    <a:pt x="0" y="134"/>
                  </a:lnTo>
                  <a:lnTo>
                    <a:pt x="72" y="134"/>
                  </a:lnTo>
                  <a:lnTo>
                    <a:pt x="72" y="328"/>
                  </a:lnTo>
                  <a:lnTo>
                    <a:pt x="231" y="328"/>
                  </a:lnTo>
                  <a:lnTo>
                    <a:pt x="276" y="298"/>
                  </a:lnTo>
                  <a:lnTo>
                    <a:pt x="303" y="261"/>
                  </a:lnTo>
                  <a:lnTo>
                    <a:pt x="303" y="224"/>
                  </a:lnTo>
                  <a:lnTo>
                    <a:pt x="293" y="209"/>
                  </a:lnTo>
                  <a:lnTo>
                    <a:pt x="249" y="179"/>
                  </a:lnTo>
                  <a:lnTo>
                    <a:pt x="223" y="172"/>
                  </a:lnTo>
                  <a:lnTo>
                    <a:pt x="231" y="134"/>
                  </a:lnTo>
                  <a:lnTo>
                    <a:pt x="143" y="141"/>
                  </a:lnTo>
                  <a:lnTo>
                    <a:pt x="143" y="52"/>
                  </a:lnTo>
                  <a:lnTo>
                    <a:pt x="186" y="7"/>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7" name="Freeform 58">
              <a:extLst>
                <a:ext uri="{FF2B5EF4-FFF2-40B4-BE49-F238E27FC236}">
                  <a16:creationId xmlns:a16="http://schemas.microsoft.com/office/drawing/2014/main" id="{65538CF8-FE2B-47AE-811C-6AE45F581159}"/>
                </a:ext>
              </a:extLst>
            </p:cNvPr>
            <p:cNvSpPr>
              <a:spLocks/>
            </p:cNvSpPr>
            <p:nvPr/>
          </p:nvSpPr>
          <p:spPr bwMode="auto">
            <a:xfrm>
              <a:off x="6019800" y="6019801"/>
              <a:ext cx="533400" cy="404813"/>
            </a:xfrm>
            <a:custGeom>
              <a:avLst/>
              <a:gdLst>
                <a:gd name="T0" fmla="*/ 0 w 356"/>
                <a:gd name="T1" fmla="*/ 0 h 255"/>
                <a:gd name="T2" fmla="*/ 0 w 356"/>
                <a:gd name="T3" fmla="*/ 2147483647 h 255"/>
                <a:gd name="T4" fmla="*/ 2147483647 w 356"/>
                <a:gd name="T5" fmla="*/ 2147483647 h 255"/>
                <a:gd name="T6" fmla="*/ 2147483647 w 356"/>
                <a:gd name="T7" fmla="*/ 2147483647 h 255"/>
                <a:gd name="T8" fmla="*/ 2147483647 w 356"/>
                <a:gd name="T9" fmla="*/ 2147483647 h 255"/>
                <a:gd name="T10" fmla="*/ 2147483647 w 356"/>
                <a:gd name="T11" fmla="*/ 2147483647 h 255"/>
                <a:gd name="T12" fmla="*/ 2147483647 w 356"/>
                <a:gd name="T13" fmla="*/ 2147483647 h 255"/>
                <a:gd name="T14" fmla="*/ 2147483647 w 356"/>
                <a:gd name="T15" fmla="*/ 2147483647 h 255"/>
                <a:gd name="T16" fmla="*/ 2147483647 w 356"/>
                <a:gd name="T17" fmla="*/ 0 h 255"/>
                <a:gd name="T18" fmla="*/ 0 w 356"/>
                <a:gd name="T19" fmla="*/ 0 h 255"/>
                <a:gd name="T20" fmla="*/ 0 w 356"/>
                <a:gd name="T21" fmla="*/ 0 h 2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6"/>
                <a:gd name="T34" fmla="*/ 0 h 255"/>
                <a:gd name="T35" fmla="*/ 356 w 356"/>
                <a:gd name="T36" fmla="*/ 255 h 25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6" h="255">
                  <a:moveTo>
                    <a:pt x="0" y="0"/>
                  </a:moveTo>
                  <a:lnTo>
                    <a:pt x="0" y="254"/>
                  </a:lnTo>
                  <a:lnTo>
                    <a:pt x="133" y="254"/>
                  </a:lnTo>
                  <a:lnTo>
                    <a:pt x="133" y="239"/>
                  </a:lnTo>
                  <a:lnTo>
                    <a:pt x="346" y="239"/>
                  </a:lnTo>
                  <a:lnTo>
                    <a:pt x="355" y="52"/>
                  </a:lnTo>
                  <a:lnTo>
                    <a:pt x="204" y="52"/>
                  </a:lnTo>
                  <a:lnTo>
                    <a:pt x="204" y="7"/>
                  </a:lnTo>
                  <a:lnTo>
                    <a:pt x="71" y="0"/>
                  </a:lnTo>
                  <a:lnTo>
                    <a:pt x="0" y="0"/>
                  </a:lnTo>
                </a:path>
              </a:pathLst>
            </a:custGeom>
            <a:solidFill>
              <a:srgbClr val="BB8C80"/>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8" name="Freeform 59">
              <a:extLst>
                <a:ext uri="{FF2B5EF4-FFF2-40B4-BE49-F238E27FC236}">
                  <a16:creationId xmlns:a16="http://schemas.microsoft.com/office/drawing/2014/main" id="{F48F0383-8737-44DB-A9F4-F36692D27734}"/>
                </a:ext>
              </a:extLst>
            </p:cNvPr>
            <p:cNvSpPr>
              <a:spLocks/>
            </p:cNvSpPr>
            <p:nvPr/>
          </p:nvSpPr>
          <p:spPr bwMode="auto">
            <a:xfrm>
              <a:off x="5562600" y="838200"/>
              <a:ext cx="1201738" cy="2279650"/>
            </a:xfrm>
            <a:custGeom>
              <a:avLst/>
              <a:gdLst>
                <a:gd name="T0" fmla="*/ 2147483647 w 757"/>
                <a:gd name="T1" fmla="*/ 0 h 1436"/>
                <a:gd name="T2" fmla="*/ 0 w 757"/>
                <a:gd name="T3" fmla="*/ 2147483647 h 1436"/>
                <a:gd name="T4" fmla="*/ 2147483647 w 757"/>
                <a:gd name="T5" fmla="*/ 2147483647 h 1436"/>
                <a:gd name="T6" fmla="*/ 2147483647 w 757"/>
                <a:gd name="T7" fmla="*/ 2147483647 h 1436"/>
                <a:gd name="T8" fmla="*/ 2147483647 w 757"/>
                <a:gd name="T9" fmla="*/ 2147483647 h 1436"/>
                <a:gd name="T10" fmla="*/ 2147483647 w 757"/>
                <a:gd name="T11" fmla="*/ 2147483647 h 1436"/>
                <a:gd name="T12" fmla="*/ 2147483647 w 757"/>
                <a:gd name="T13" fmla="*/ 2147483647 h 1436"/>
                <a:gd name="T14" fmla="*/ 2147483647 w 757"/>
                <a:gd name="T15" fmla="*/ 2147483647 h 1436"/>
                <a:gd name="T16" fmla="*/ 2147483647 w 757"/>
                <a:gd name="T17" fmla="*/ 2147483647 h 1436"/>
                <a:gd name="T18" fmla="*/ 2147483647 w 757"/>
                <a:gd name="T19" fmla="*/ 2147483647 h 1436"/>
                <a:gd name="T20" fmla="*/ 2147483647 w 757"/>
                <a:gd name="T21" fmla="*/ 2147483647 h 1436"/>
                <a:gd name="T22" fmla="*/ 2147483647 w 757"/>
                <a:gd name="T23" fmla="*/ 2147483647 h 1436"/>
                <a:gd name="T24" fmla="*/ 2147483647 w 757"/>
                <a:gd name="T25" fmla="*/ 2147483647 h 1436"/>
                <a:gd name="T26" fmla="*/ 2147483647 w 757"/>
                <a:gd name="T27" fmla="*/ 2147483647 h 1436"/>
                <a:gd name="T28" fmla="*/ 2147483647 w 757"/>
                <a:gd name="T29" fmla="*/ 2147483647 h 1436"/>
                <a:gd name="T30" fmla="*/ 2147483647 w 757"/>
                <a:gd name="T31" fmla="*/ 2147483647 h 1436"/>
                <a:gd name="T32" fmla="*/ 2147483647 w 757"/>
                <a:gd name="T33" fmla="*/ 2147483647 h 1436"/>
                <a:gd name="T34" fmla="*/ 2147483647 w 757"/>
                <a:gd name="T35" fmla="*/ 2147483647 h 1436"/>
                <a:gd name="T36" fmla="*/ 2147483647 w 757"/>
                <a:gd name="T37" fmla="*/ 2147483647 h 1436"/>
                <a:gd name="T38" fmla="*/ 2147483647 w 757"/>
                <a:gd name="T39" fmla="*/ 2147483647 h 1436"/>
                <a:gd name="T40" fmla="*/ 2147483647 w 757"/>
                <a:gd name="T41" fmla="*/ 2147483647 h 1436"/>
                <a:gd name="T42" fmla="*/ 2147483647 w 757"/>
                <a:gd name="T43" fmla="*/ 2147483647 h 1436"/>
                <a:gd name="T44" fmla="*/ 2147483647 w 757"/>
                <a:gd name="T45" fmla="*/ 2147483647 h 1436"/>
                <a:gd name="T46" fmla="*/ 2147483647 w 757"/>
                <a:gd name="T47" fmla="*/ 2147483647 h 1436"/>
                <a:gd name="T48" fmla="*/ 2147483647 w 757"/>
                <a:gd name="T49" fmla="*/ 2147483647 h 1436"/>
                <a:gd name="T50" fmla="*/ 2147483647 w 757"/>
                <a:gd name="T51" fmla="*/ 2147483647 h 1436"/>
                <a:gd name="T52" fmla="*/ 2147483647 w 757"/>
                <a:gd name="T53" fmla="*/ 2147483647 h 1436"/>
                <a:gd name="T54" fmla="*/ 2147483647 w 757"/>
                <a:gd name="T55" fmla="*/ 2147483647 h 1436"/>
                <a:gd name="T56" fmla="*/ 2147483647 w 757"/>
                <a:gd name="T57" fmla="*/ 2147483647 h 1436"/>
                <a:gd name="T58" fmla="*/ 2147483647 w 757"/>
                <a:gd name="T59" fmla="*/ 2147483647 h 1436"/>
                <a:gd name="T60" fmla="*/ 2147483647 w 757"/>
                <a:gd name="T61" fmla="*/ 2147483647 h 1436"/>
                <a:gd name="T62" fmla="*/ 2147483647 w 757"/>
                <a:gd name="T63" fmla="*/ 2147483647 h 1436"/>
                <a:gd name="T64" fmla="*/ 2147483647 w 757"/>
                <a:gd name="T65" fmla="*/ 0 h 1436"/>
                <a:gd name="T66" fmla="*/ 2147483647 w 757"/>
                <a:gd name="T67" fmla="*/ 0 h 14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57"/>
                <a:gd name="T103" fmla="*/ 0 h 1436"/>
                <a:gd name="T104" fmla="*/ 757 w 757"/>
                <a:gd name="T105" fmla="*/ 1436 h 14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57" h="1436">
                  <a:moveTo>
                    <a:pt x="18" y="0"/>
                  </a:moveTo>
                  <a:lnTo>
                    <a:pt x="0" y="537"/>
                  </a:lnTo>
                  <a:lnTo>
                    <a:pt x="27" y="546"/>
                  </a:lnTo>
                  <a:lnTo>
                    <a:pt x="27" y="1181"/>
                  </a:lnTo>
                  <a:lnTo>
                    <a:pt x="37" y="1256"/>
                  </a:lnTo>
                  <a:lnTo>
                    <a:pt x="45" y="1352"/>
                  </a:lnTo>
                  <a:lnTo>
                    <a:pt x="471" y="1360"/>
                  </a:lnTo>
                  <a:lnTo>
                    <a:pt x="480" y="1427"/>
                  </a:lnTo>
                  <a:lnTo>
                    <a:pt x="534" y="1435"/>
                  </a:lnTo>
                  <a:lnTo>
                    <a:pt x="543" y="1389"/>
                  </a:lnTo>
                  <a:lnTo>
                    <a:pt x="596" y="1337"/>
                  </a:lnTo>
                  <a:lnTo>
                    <a:pt x="659" y="1285"/>
                  </a:lnTo>
                  <a:lnTo>
                    <a:pt x="756" y="1225"/>
                  </a:lnTo>
                  <a:lnTo>
                    <a:pt x="756" y="298"/>
                  </a:lnTo>
                  <a:lnTo>
                    <a:pt x="711" y="276"/>
                  </a:lnTo>
                  <a:lnTo>
                    <a:pt x="684" y="254"/>
                  </a:lnTo>
                  <a:lnTo>
                    <a:pt x="614" y="247"/>
                  </a:lnTo>
                  <a:lnTo>
                    <a:pt x="560" y="187"/>
                  </a:lnTo>
                  <a:lnTo>
                    <a:pt x="489" y="187"/>
                  </a:lnTo>
                  <a:lnTo>
                    <a:pt x="445" y="201"/>
                  </a:lnTo>
                  <a:lnTo>
                    <a:pt x="409" y="209"/>
                  </a:lnTo>
                  <a:lnTo>
                    <a:pt x="391" y="187"/>
                  </a:lnTo>
                  <a:lnTo>
                    <a:pt x="409" y="134"/>
                  </a:lnTo>
                  <a:lnTo>
                    <a:pt x="348" y="127"/>
                  </a:lnTo>
                  <a:lnTo>
                    <a:pt x="223" y="127"/>
                  </a:lnTo>
                  <a:lnTo>
                    <a:pt x="196" y="104"/>
                  </a:lnTo>
                  <a:lnTo>
                    <a:pt x="241" y="60"/>
                  </a:lnTo>
                  <a:lnTo>
                    <a:pt x="223" y="38"/>
                  </a:lnTo>
                  <a:lnTo>
                    <a:pt x="186" y="38"/>
                  </a:lnTo>
                  <a:lnTo>
                    <a:pt x="134" y="45"/>
                  </a:lnTo>
                  <a:lnTo>
                    <a:pt x="116" y="30"/>
                  </a:lnTo>
                  <a:lnTo>
                    <a:pt x="98" y="7"/>
                  </a:lnTo>
                  <a:lnTo>
                    <a:pt x="18"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69" name="Freeform 60">
              <a:extLst>
                <a:ext uri="{FF2B5EF4-FFF2-40B4-BE49-F238E27FC236}">
                  <a16:creationId xmlns:a16="http://schemas.microsoft.com/office/drawing/2014/main" id="{3E4DB699-9205-427E-8C47-1B9CA1DDCDB7}"/>
                </a:ext>
              </a:extLst>
            </p:cNvPr>
            <p:cNvSpPr>
              <a:spLocks/>
            </p:cNvSpPr>
            <p:nvPr/>
          </p:nvSpPr>
          <p:spPr bwMode="auto">
            <a:xfrm>
              <a:off x="5486400" y="4944979"/>
              <a:ext cx="228600" cy="300038"/>
            </a:xfrm>
            <a:custGeom>
              <a:avLst/>
              <a:gdLst>
                <a:gd name="T0" fmla="*/ 0 w 134"/>
                <a:gd name="T1" fmla="*/ 0 h 189"/>
                <a:gd name="T2" fmla="*/ 0 w 134"/>
                <a:gd name="T3" fmla="*/ 2147483647 h 189"/>
                <a:gd name="T4" fmla="*/ 2147483647 w 134"/>
                <a:gd name="T5" fmla="*/ 2147483647 h 189"/>
                <a:gd name="T6" fmla="*/ 2147483647 w 134"/>
                <a:gd name="T7" fmla="*/ 2147483647 h 189"/>
                <a:gd name="T8" fmla="*/ 2147483647 w 134"/>
                <a:gd name="T9" fmla="*/ 2147483647 h 189"/>
                <a:gd name="T10" fmla="*/ 2147483647 w 134"/>
                <a:gd name="T11" fmla="*/ 2147483647 h 189"/>
                <a:gd name="T12" fmla="*/ 2147483647 w 134"/>
                <a:gd name="T13" fmla="*/ 2147483647 h 189"/>
                <a:gd name="T14" fmla="*/ 2147483647 w 134"/>
                <a:gd name="T15" fmla="*/ 2147483647 h 189"/>
                <a:gd name="T16" fmla="*/ 2147483647 w 134"/>
                <a:gd name="T17" fmla="*/ 2147483647 h 189"/>
                <a:gd name="T18" fmla="*/ 2147483647 w 134"/>
                <a:gd name="T19" fmla="*/ 2147483647 h 189"/>
                <a:gd name="T20" fmla="*/ 2147483647 w 134"/>
                <a:gd name="T21" fmla="*/ 2147483647 h 189"/>
                <a:gd name="T22" fmla="*/ 2147483647 w 134"/>
                <a:gd name="T23" fmla="*/ 2147483647 h 189"/>
                <a:gd name="T24" fmla="*/ 2147483647 w 134"/>
                <a:gd name="T25" fmla="*/ 0 h 189"/>
                <a:gd name="T26" fmla="*/ 0 w 134"/>
                <a:gd name="T27" fmla="*/ 0 h 189"/>
                <a:gd name="T28" fmla="*/ 0 w 134"/>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89"/>
                <a:gd name="T47" fmla="*/ 134 w 134"/>
                <a:gd name="T48" fmla="*/ 189 h 18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89">
                  <a:moveTo>
                    <a:pt x="0" y="0"/>
                  </a:moveTo>
                  <a:lnTo>
                    <a:pt x="0" y="67"/>
                  </a:lnTo>
                  <a:lnTo>
                    <a:pt x="17" y="82"/>
                  </a:lnTo>
                  <a:lnTo>
                    <a:pt x="17" y="104"/>
                  </a:lnTo>
                  <a:lnTo>
                    <a:pt x="8" y="157"/>
                  </a:lnTo>
                  <a:lnTo>
                    <a:pt x="26" y="172"/>
                  </a:lnTo>
                  <a:lnTo>
                    <a:pt x="53" y="157"/>
                  </a:lnTo>
                  <a:lnTo>
                    <a:pt x="61" y="143"/>
                  </a:lnTo>
                  <a:lnTo>
                    <a:pt x="98" y="128"/>
                  </a:lnTo>
                  <a:lnTo>
                    <a:pt x="115" y="150"/>
                  </a:lnTo>
                  <a:lnTo>
                    <a:pt x="124" y="188"/>
                  </a:lnTo>
                  <a:lnTo>
                    <a:pt x="133" y="172"/>
                  </a:lnTo>
                  <a:lnTo>
                    <a:pt x="133" y="0"/>
                  </a:lnTo>
                  <a:lnTo>
                    <a:pt x="0" y="0"/>
                  </a:lnTo>
                </a:path>
              </a:pathLst>
            </a:custGeom>
            <a:solidFill>
              <a:srgbClr val="6688A3"/>
            </a:solidFill>
            <a:ln w="9144" cap="flat" cmpd="sng">
              <a:solidFill>
                <a:schemeClr val="tx1"/>
              </a:solidFill>
              <a:prstDash val="solid"/>
              <a:round/>
              <a:headEnd type="none" w="med" len="med"/>
              <a:tailEnd type="none" w="med" len="med"/>
            </a:ln>
          </p:spPr>
          <p:txBody>
            <a:bodyPr/>
            <a:lstStyle/>
            <a:p>
              <a:endParaRPr lang="en-US">
                <a:solidFill>
                  <a:srgbClr val="000000"/>
                </a:solidFill>
              </a:endParaRPr>
            </a:p>
          </p:txBody>
        </p:sp>
        <p:sp>
          <p:nvSpPr>
            <p:cNvPr id="70" name="Freeform 61">
              <a:extLst>
                <a:ext uri="{FF2B5EF4-FFF2-40B4-BE49-F238E27FC236}">
                  <a16:creationId xmlns:a16="http://schemas.microsoft.com/office/drawing/2014/main" id="{00CC75EA-B0BD-4630-9CDD-2E855614B1D5}"/>
                </a:ext>
              </a:extLst>
            </p:cNvPr>
            <p:cNvSpPr>
              <a:spLocks/>
            </p:cNvSpPr>
            <p:nvPr/>
          </p:nvSpPr>
          <p:spPr bwMode="auto">
            <a:xfrm>
              <a:off x="6227763" y="6403976"/>
              <a:ext cx="692150" cy="334963"/>
            </a:xfrm>
            <a:custGeom>
              <a:avLst/>
              <a:gdLst>
                <a:gd name="T0" fmla="*/ 2147483647 w 436"/>
                <a:gd name="T1" fmla="*/ 2147483647 h 211"/>
                <a:gd name="T2" fmla="*/ 2147483647 w 436"/>
                <a:gd name="T3" fmla="*/ 2147483647 h 211"/>
                <a:gd name="T4" fmla="*/ 2147483647 w 436"/>
                <a:gd name="T5" fmla="*/ 0 h 211"/>
                <a:gd name="T6" fmla="*/ 0 w 436"/>
                <a:gd name="T7" fmla="*/ 0 h 211"/>
                <a:gd name="T8" fmla="*/ 2147483647 w 436"/>
                <a:gd name="T9" fmla="*/ 2147483647 h 211"/>
                <a:gd name="T10" fmla="*/ 2147483647 w 436"/>
                <a:gd name="T11" fmla="*/ 2147483647 h 211"/>
                <a:gd name="T12" fmla="*/ 0 60000 65536"/>
                <a:gd name="T13" fmla="*/ 0 60000 65536"/>
                <a:gd name="T14" fmla="*/ 0 60000 65536"/>
                <a:gd name="T15" fmla="*/ 0 60000 65536"/>
                <a:gd name="T16" fmla="*/ 0 60000 65536"/>
                <a:gd name="T17" fmla="*/ 0 60000 65536"/>
                <a:gd name="T18" fmla="*/ 0 w 436"/>
                <a:gd name="T19" fmla="*/ 0 h 211"/>
                <a:gd name="T20" fmla="*/ 436 w 436"/>
                <a:gd name="T21" fmla="*/ 211 h 211"/>
              </a:gdLst>
              <a:ahLst/>
              <a:cxnLst>
                <a:cxn ang="T12">
                  <a:pos x="T0" y="T1"/>
                </a:cxn>
                <a:cxn ang="T13">
                  <a:pos x="T2" y="T3"/>
                </a:cxn>
                <a:cxn ang="T14">
                  <a:pos x="T4" y="T5"/>
                </a:cxn>
                <a:cxn ang="T15">
                  <a:pos x="T6" y="T7"/>
                </a:cxn>
                <a:cxn ang="T16">
                  <a:pos x="T8" y="T9"/>
                </a:cxn>
                <a:cxn ang="T17">
                  <a:pos x="T10" y="T11"/>
                </a:cxn>
              </a:cxnLst>
              <a:rect l="T18" t="T19" r="T20" b="T21"/>
              <a:pathLst>
                <a:path w="436" h="211">
                  <a:moveTo>
                    <a:pt x="9" y="210"/>
                  </a:moveTo>
                  <a:lnTo>
                    <a:pt x="435" y="210"/>
                  </a:lnTo>
                  <a:lnTo>
                    <a:pt x="435" y="0"/>
                  </a:lnTo>
                  <a:lnTo>
                    <a:pt x="0" y="0"/>
                  </a:lnTo>
                  <a:lnTo>
                    <a:pt x="9" y="21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1" name="Freeform 62">
              <a:extLst>
                <a:ext uri="{FF2B5EF4-FFF2-40B4-BE49-F238E27FC236}">
                  <a16:creationId xmlns:a16="http://schemas.microsoft.com/office/drawing/2014/main" id="{B3B62E6D-DE16-4DE5-8121-C0557904099C}"/>
                </a:ext>
              </a:extLst>
            </p:cNvPr>
            <p:cNvSpPr>
              <a:spLocks/>
            </p:cNvSpPr>
            <p:nvPr/>
          </p:nvSpPr>
          <p:spPr bwMode="auto">
            <a:xfrm>
              <a:off x="4043364" y="5729289"/>
              <a:ext cx="777875" cy="333375"/>
            </a:xfrm>
            <a:custGeom>
              <a:avLst/>
              <a:gdLst>
                <a:gd name="T0" fmla="*/ 2147483647 w 490"/>
                <a:gd name="T1" fmla="*/ 0 h 210"/>
                <a:gd name="T2" fmla="*/ 2147483647 w 490"/>
                <a:gd name="T3" fmla="*/ 0 h 210"/>
                <a:gd name="T4" fmla="*/ 2147483647 w 490"/>
                <a:gd name="T5" fmla="*/ 2147483647 h 210"/>
                <a:gd name="T6" fmla="*/ 2147483647 w 490"/>
                <a:gd name="T7" fmla="*/ 2147483647 h 210"/>
                <a:gd name="T8" fmla="*/ 2147483647 w 490"/>
                <a:gd name="T9" fmla="*/ 2147483647 h 210"/>
                <a:gd name="T10" fmla="*/ 2147483647 w 490"/>
                <a:gd name="T11" fmla="*/ 2147483647 h 210"/>
                <a:gd name="T12" fmla="*/ 2147483647 w 490"/>
                <a:gd name="T13" fmla="*/ 2147483647 h 210"/>
                <a:gd name="T14" fmla="*/ 2147483647 w 490"/>
                <a:gd name="T15" fmla="*/ 2147483647 h 210"/>
                <a:gd name="T16" fmla="*/ 2147483647 w 490"/>
                <a:gd name="T17" fmla="*/ 2147483647 h 210"/>
                <a:gd name="T18" fmla="*/ 2147483647 w 490"/>
                <a:gd name="T19" fmla="*/ 2147483647 h 210"/>
                <a:gd name="T20" fmla="*/ 2147483647 w 490"/>
                <a:gd name="T21" fmla="*/ 2147483647 h 210"/>
                <a:gd name="T22" fmla="*/ 2147483647 w 490"/>
                <a:gd name="T23" fmla="*/ 2147483647 h 210"/>
                <a:gd name="T24" fmla="*/ 2147483647 w 490"/>
                <a:gd name="T25" fmla="*/ 2147483647 h 210"/>
                <a:gd name="T26" fmla="*/ 2147483647 w 490"/>
                <a:gd name="T27" fmla="*/ 2147483647 h 210"/>
                <a:gd name="T28" fmla="*/ 2147483647 w 490"/>
                <a:gd name="T29" fmla="*/ 2147483647 h 210"/>
                <a:gd name="T30" fmla="*/ 2147483647 w 490"/>
                <a:gd name="T31" fmla="*/ 2147483647 h 210"/>
                <a:gd name="T32" fmla="*/ 2147483647 w 490"/>
                <a:gd name="T33" fmla="*/ 2147483647 h 210"/>
                <a:gd name="T34" fmla="*/ 2147483647 w 490"/>
                <a:gd name="T35" fmla="*/ 2147483647 h 210"/>
                <a:gd name="T36" fmla="*/ 2147483647 w 490"/>
                <a:gd name="T37" fmla="*/ 2147483647 h 210"/>
                <a:gd name="T38" fmla="*/ 2147483647 w 490"/>
                <a:gd name="T39" fmla="*/ 2147483647 h 210"/>
                <a:gd name="T40" fmla="*/ 2147483647 w 490"/>
                <a:gd name="T41" fmla="*/ 2147483647 h 210"/>
                <a:gd name="T42" fmla="*/ 2147483647 w 490"/>
                <a:gd name="T43" fmla="*/ 2147483647 h 210"/>
                <a:gd name="T44" fmla="*/ 0 w 490"/>
                <a:gd name="T45" fmla="*/ 0 h 210"/>
                <a:gd name="T46" fmla="*/ 2147483647 w 490"/>
                <a:gd name="T47" fmla="*/ 2147483647 h 210"/>
                <a:gd name="T48" fmla="*/ 2147483647 w 490"/>
                <a:gd name="T49" fmla="*/ 2147483647 h 210"/>
                <a:gd name="T50" fmla="*/ 2147483647 w 490"/>
                <a:gd name="T51" fmla="*/ 0 h 210"/>
                <a:gd name="T52" fmla="*/ 2147483647 w 490"/>
                <a:gd name="T53" fmla="*/ 0 h 2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90"/>
                <a:gd name="T82" fmla="*/ 0 h 210"/>
                <a:gd name="T83" fmla="*/ 490 w 490"/>
                <a:gd name="T84" fmla="*/ 210 h 2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90" h="210">
                  <a:moveTo>
                    <a:pt x="89" y="0"/>
                  </a:moveTo>
                  <a:lnTo>
                    <a:pt x="489" y="0"/>
                  </a:lnTo>
                  <a:lnTo>
                    <a:pt x="480" y="95"/>
                  </a:lnTo>
                  <a:lnTo>
                    <a:pt x="456" y="116"/>
                  </a:lnTo>
                  <a:lnTo>
                    <a:pt x="446" y="138"/>
                  </a:lnTo>
                  <a:lnTo>
                    <a:pt x="444" y="150"/>
                  </a:lnTo>
                  <a:lnTo>
                    <a:pt x="426" y="148"/>
                  </a:lnTo>
                  <a:lnTo>
                    <a:pt x="435" y="191"/>
                  </a:lnTo>
                  <a:lnTo>
                    <a:pt x="435" y="187"/>
                  </a:lnTo>
                  <a:lnTo>
                    <a:pt x="444" y="185"/>
                  </a:lnTo>
                  <a:lnTo>
                    <a:pt x="444" y="194"/>
                  </a:lnTo>
                  <a:lnTo>
                    <a:pt x="429" y="207"/>
                  </a:lnTo>
                  <a:lnTo>
                    <a:pt x="383" y="209"/>
                  </a:lnTo>
                  <a:lnTo>
                    <a:pt x="365" y="187"/>
                  </a:lnTo>
                  <a:lnTo>
                    <a:pt x="299" y="179"/>
                  </a:lnTo>
                  <a:lnTo>
                    <a:pt x="240" y="150"/>
                  </a:lnTo>
                  <a:lnTo>
                    <a:pt x="227" y="155"/>
                  </a:lnTo>
                  <a:lnTo>
                    <a:pt x="222" y="141"/>
                  </a:lnTo>
                  <a:lnTo>
                    <a:pt x="177" y="106"/>
                  </a:lnTo>
                  <a:lnTo>
                    <a:pt x="179" y="107"/>
                  </a:lnTo>
                  <a:lnTo>
                    <a:pt x="159" y="74"/>
                  </a:lnTo>
                  <a:lnTo>
                    <a:pt x="72" y="43"/>
                  </a:lnTo>
                  <a:lnTo>
                    <a:pt x="0" y="0"/>
                  </a:lnTo>
                  <a:lnTo>
                    <a:pt x="72" y="3"/>
                  </a:lnTo>
                  <a:lnTo>
                    <a:pt x="87" y="6"/>
                  </a:lnTo>
                  <a:lnTo>
                    <a:pt x="89" y="0"/>
                  </a:lnTo>
                </a:path>
              </a:pathLst>
            </a:custGeom>
            <a:solidFill>
              <a:srgbClr val="FDF1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2" name="Freeform 63">
              <a:extLst>
                <a:ext uri="{FF2B5EF4-FFF2-40B4-BE49-F238E27FC236}">
                  <a16:creationId xmlns:a16="http://schemas.microsoft.com/office/drawing/2014/main" id="{963AAC11-0A48-4A66-8C6E-473D7BCF4210}"/>
                </a:ext>
              </a:extLst>
            </p:cNvPr>
            <p:cNvSpPr>
              <a:spLocks/>
            </p:cNvSpPr>
            <p:nvPr/>
          </p:nvSpPr>
          <p:spPr bwMode="auto">
            <a:xfrm>
              <a:off x="1828800" y="404813"/>
              <a:ext cx="749300" cy="546100"/>
            </a:xfrm>
            <a:custGeom>
              <a:avLst/>
              <a:gdLst>
                <a:gd name="T0" fmla="*/ 0 w 472"/>
                <a:gd name="T1" fmla="*/ 0 h 344"/>
                <a:gd name="T2" fmla="*/ 2147483647 w 472"/>
                <a:gd name="T3" fmla="*/ 0 h 344"/>
                <a:gd name="T4" fmla="*/ 2147483647 w 472"/>
                <a:gd name="T5" fmla="*/ 2147483647 h 344"/>
                <a:gd name="T6" fmla="*/ 2147483647 w 472"/>
                <a:gd name="T7" fmla="*/ 2147483647 h 344"/>
                <a:gd name="T8" fmla="*/ 2147483647 w 472"/>
                <a:gd name="T9" fmla="*/ 2147483647 h 344"/>
                <a:gd name="T10" fmla="*/ 2147483647 w 472"/>
                <a:gd name="T11" fmla="*/ 2147483647 h 344"/>
                <a:gd name="T12" fmla="*/ 2147483647 w 472"/>
                <a:gd name="T13" fmla="*/ 2147483647 h 344"/>
                <a:gd name="T14" fmla="*/ 2147483647 w 472"/>
                <a:gd name="T15" fmla="*/ 2147483647 h 344"/>
                <a:gd name="T16" fmla="*/ 2147483647 w 472"/>
                <a:gd name="T17" fmla="*/ 2147483647 h 344"/>
                <a:gd name="T18" fmla="*/ 2147483647 w 472"/>
                <a:gd name="T19" fmla="*/ 2147483647 h 344"/>
                <a:gd name="T20" fmla="*/ 2147483647 w 472"/>
                <a:gd name="T21" fmla="*/ 2147483647 h 344"/>
                <a:gd name="T22" fmla="*/ 0 w 472"/>
                <a:gd name="T23" fmla="*/ 2147483647 h 344"/>
                <a:gd name="T24" fmla="*/ 0 w 472"/>
                <a:gd name="T25" fmla="*/ 0 h 344"/>
                <a:gd name="T26" fmla="*/ 0 w 472"/>
                <a:gd name="T27" fmla="*/ 0 h 3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2"/>
                <a:gd name="T43" fmla="*/ 0 h 344"/>
                <a:gd name="T44" fmla="*/ 472 w 472"/>
                <a:gd name="T45" fmla="*/ 344 h 34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2" h="344">
                  <a:moveTo>
                    <a:pt x="0" y="0"/>
                  </a:moveTo>
                  <a:lnTo>
                    <a:pt x="444" y="0"/>
                  </a:lnTo>
                  <a:lnTo>
                    <a:pt x="444" y="201"/>
                  </a:lnTo>
                  <a:lnTo>
                    <a:pt x="462" y="208"/>
                  </a:lnTo>
                  <a:lnTo>
                    <a:pt x="471" y="343"/>
                  </a:lnTo>
                  <a:lnTo>
                    <a:pt x="18" y="336"/>
                  </a:lnTo>
                  <a:lnTo>
                    <a:pt x="26" y="276"/>
                  </a:lnTo>
                  <a:lnTo>
                    <a:pt x="44" y="246"/>
                  </a:lnTo>
                  <a:lnTo>
                    <a:pt x="44" y="208"/>
                  </a:lnTo>
                  <a:lnTo>
                    <a:pt x="18" y="179"/>
                  </a:lnTo>
                  <a:lnTo>
                    <a:pt x="18" y="119"/>
                  </a:lnTo>
                  <a:lnTo>
                    <a:pt x="0" y="97"/>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3" name="Freeform 64">
              <a:extLst>
                <a:ext uri="{FF2B5EF4-FFF2-40B4-BE49-F238E27FC236}">
                  <a16:creationId xmlns:a16="http://schemas.microsoft.com/office/drawing/2014/main" id="{929827CA-EA35-4F4B-84F0-229445D0C7E6}"/>
                </a:ext>
              </a:extLst>
            </p:cNvPr>
            <p:cNvSpPr>
              <a:spLocks/>
            </p:cNvSpPr>
            <p:nvPr/>
          </p:nvSpPr>
          <p:spPr bwMode="auto">
            <a:xfrm>
              <a:off x="2533650" y="404813"/>
              <a:ext cx="1200150" cy="558800"/>
            </a:xfrm>
            <a:custGeom>
              <a:avLst/>
              <a:gdLst>
                <a:gd name="T0" fmla="*/ 0 w 756"/>
                <a:gd name="T1" fmla="*/ 0 h 352"/>
                <a:gd name="T2" fmla="*/ 0 w 756"/>
                <a:gd name="T3" fmla="*/ 2147483647 h 352"/>
                <a:gd name="T4" fmla="*/ 2147483647 w 756"/>
                <a:gd name="T5" fmla="*/ 2147483647 h 352"/>
                <a:gd name="T6" fmla="*/ 2147483647 w 756"/>
                <a:gd name="T7" fmla="*/ 2147483647 h 352"/>
                <a:gd name="T8" fmla="*/ 2147483647 w 756"/>
                <a:gd name="T9" fmla="*/ 2147483647 h 352"/>
                <a:gd name="T10" fmla="*/ 2147483647 w 756"/>
                <a:gd name="T11" fmla="*/ 2147483647 h 352"/>
                <a:gd name="T12" fmla="*/ 2147483647 w 756"/>
                <a:gd name="T13" fmla="*/ 2147483647 h 352"/>
                <a:gd name="T14" fmla="*/ 2147483647 w 756"/>
                <a:gd name="T15" fmla="*/ 2147483647 h 352"/>
                <a:gd name="T16" fmla="*/ 2147483647 w 756"/>
                <a:gd name="T17" fmla="*/ 2147483647 h 352"/>
                <a:gd name="T18" fmla="*/ 2147483647 w 756"/>
                <a:gd name="T19" fmla="*/ 2147483647 h 352"/>
                <a:gd name="T20" fmla="*/ 2147483647 w 756"/>
                <a:gd name="T21" fmla="*/ 0 h 352"/>
                <a:gd name="T22" fmla="*/ 0 w 756"/>
                <a:gd name="T23" fmla="*/ 0 h 352"/>
                <a:gd name="T24" fmla="*/ 0 w 756"/>
                <a:gd name="T25" fmla="*/ 0 h 3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6"/>
                <a:gd name="T40" fmla="*/ 0 h 352"/>
                <a:gd name="T41" fmla="*/ 756 w 756"/>
                <a:gd name="T42" fmla="*/ 352 h 3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6" h="352">
                  <a:moveTo>
                    <a:pt x="0" y="0"/>
                  </a:moveTo>
                  <a:lnTo>
                    <a:pt x="0" y="201"/>
                  </a:lnTo>
                  <a:lnTo>
                    <a:pt x="18" y="216"/>
                  </a:lnTo>
                  <a:lnTo>
                    <a:pt x="27" y="343"/>
                  </a:lnTo>
                  <a:lnTo>
                    <a:pt x="462" y="343"/>
                  </a:lnTo>
                  <a:lnTo>
                    <a:pt x="479" y="351"/>
                  </a:lnTo>
                  <a:lnTo>
                    <a:pt x="613" y="351"/>
                  </a:lnTo>
                  <a:lnTo>
                    <a:pt x="613" y="216"/>
                  </a:lnTo>
                  <a:lnTo>
                    <a:pt x="755" y="216"/>
                  </a:lnTo>
                  <a:lnTo>
                    <a:pt x="755" y="52"/>
                  </a:lnTo>
                  <a:lnTo>
                    <a:pt x="684"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4" name="Freeform 65">
              <a:extLst>
                <a:ext uri="{FF2B5EF4-FFF2-40B4-BE49-F238E27FC236}">
                  <a16:creationId xmlns:a16="http://schemas.microsoft.com/office/drawing/2014/main" id="{CA653EEF-3184-43BA-96D0-4EDA9D314966}"/>
                </a:ext>
              </a:extLst>
            </p:cNvPr>
            <p:cNvSpPr>
              <a:spLocks/>
            </p:cNvSpPr>
            <p:nvPr/>
          </p:nvSpPr>
          <p:spPr bwMode="auto">
            <a:xfrm>
              <a:off x="1857376" y="938214"/>
              <a:ext cx="1438275" cy="441325"/>
            </a:xfrm>
            <a:custGeom>
              <a:avLst/>
              <a:gdLst>
                <a:gd name="T0" fmla="*/ 0 w 906"/>
                <a:gd name="T1" fmla="*/ 0 h 278"/>
                <a:gd name="T2" fmla="*/ 0 w 906"/>
                <a:gd name="T3" fmla="*/ 2147483647 h 278"/>
                <a:gd name="T4" fmla="*/ 2147483647 w 906"/>
                <a:gd name="T5" fmla="*/ 2147483647 h 278"/>
                <a:gd name="T6" fmla="*/ 2147483647 w 906"/>
                <a:gd name="T7" fmla="*/ 2147483647 h 278"/>
                <a:gd name="T8" fmla="*/ 2147483647 w 906"/>
                <a:gd name="T9" fmla="*/ 2147483647 h 278"/>
                <a:gd name="T10" fmla="*/ 2147483647 w 906"/>
                <a:gd name="T11" fmla="*/ 2147483647 h 278"/>
                <a:gd name="T12" fmla="*/ 2147483647 w 906"/>
                <a:gd name="T13" fmla="*/ 2147483647 h 278"/>
                <a:gd name="T14" fmla="*/ 2147483647 w 906"/>
                <a:gd name="T15" fmla="*/ 2147483647 h 278"/>
                <a:gd name="T16" fmla="*/ 0 w 906"/>
                <a:gd name="T17" fmla="*/ 0 h 278"/>
                <a:gd name="T18" fmla="*/ 0 w 906"/>
                <a:gd name="T19" fmla="*/ 0 h 2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6"/>
                <a:gd name="T31" fmla="*/ 0 h 278"/>
                <a:gd name="T32" fmla="*/ 906 w 906"/>
                <a:gd name="T33" fmla="*/ 278 h 2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6" h="278">
                  <a:moveTo>
                    <a:pt x="0" y="0"/>
                  </a:moveTo>
                  <a:lnTo>
                    <a:pt x="0" y="67"/>
                  </a:lnTo>
                  <a:lnTo>
                    <a:pt x="17" y="67"/>
                  </a:lnTo>
                  <a:lnTo>
                    <a:pt x="17" y="261"/>
                  </a:lnTo>
                  <a:lnTo>
                    <a:pt x="391" y="268"/>
                  </a:lnTo>
                  <a:lnTo>
                    <a:pt x="905" y="277"/>
                  </a:lnTo>
                  <a:lnTo>
                    <a:pt x="905" y="7"/>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5" name="Freeform 66">
              <a:extLst>
                <a:ext uri="{FF2B5EF4-FFF2-40B4-BE49-F238E27FC236}">
                  <a16:creationId xmlns:a16="http://schemas.microsoft.com/office/drawing/2014/main" id="{5ED023EE-CA7A-4ADE-B7EE-EC0132A37259}"/>
                </a:ext>
              </a:extLst>
            </p:cNvPr>
            <p:cNvSpPr>
              <a:spLocks/>
            </p:cNvSpPr>
            <p:nvPr/>
          </p:nvSpPr>
          <p:spPr bwMode="auto">
            <a:xfrm>
              <a:off x="2478088" y="1363664"/>
              <a:ext cx="831850" cy="287337"/>
            </a:xfrm>
            <a:custGeom>
              <a:avLst/>
              <a:gdLst>
                <a:gd name="T0" fmla="*/ 0 w 524"/>
                <a:gd name="T1" fmla="*/ 0 h 181"/>
                <a:gd name="T2" fmla="*/ 0 w 524"/>
                <a:gd name="T3" fmla="*/ 2147483647 h 181"/>
                <a:gd name="T4" fmla="*/ 2147483647 w 524"/>
                <a:gd name="T5" fmla="*/ 2147483647 h 181"/>
                <a:gd name="T6" fmla="*/ 2147483647 w 524"/>
                <a:gd name="T7" fmla="*/ 2147483647 h 181"/>
                <a:gd name="T8" fmla="*/ 2147483647 w 524"/>
                <a:gd name="T9" fmla="*/ 2147483647 h 181"/>
                <a:gd name="T10" fmla="*/ 2147483647 w 524"/>
                <a:gd name="T11" fmla="*/ 2147483647 h 181"/>
                <a:gd name="T12" fmla="*/ 2147483647 w 524"/>
                <a:gd name="T13" fmla="*/ 2147483647 h 181"/>
                <a:gd name="T14" fmla="*/ 2147483647 w 524"/>
                <a:gd name="T15" fmla="*/ 2147483647 h 181"/>
                <a:gd name="T16" fmla="*/ 2147483647 w 524"/>
                <a:gd name="T17" fmla="*/ 2147483647 h 181"/>
                <a:gd name="T18" fmla="*/ 2147483647 w 524"/>
                <a:gd name="T19" fmla="*/ 2147483647 h 181"/>
                <a:gd name="T20" fmla="*/ 0 w 524"/>
                <a:gd name="T21" fmla="*/ 0 h 181"/>
                <a:gd name="T22" fmla="*/ 0 w 524"/>
                <a:gd name="T23" fmla="*/ 0 h 1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4"/>
                <a:gd name="T37" fmla="*/ 0 h 181"/>
                <a:gd name="T38" fmla="*/ 524 w 524"/>
                <a:gd name="T39" fmla="*/ 181 h 18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4" h="181">
                  <a:moveTo>
                    <a:pt x="0" y="0"/>
                  </a:moveTo>
                  <a:lnTo>
                    <a:pt x="0" y="128"/>
                  </a:lnTo>
                  <a:lnTo>
                    <a:pt x="8" y="128"/>
                  </a:lnTo>
                  <a:lnTo>
                    <a:pt x="8" y="135"/>
                  </a:lnTo>
                  <a:lnTo>
                    <a:pt x="444" y="135"/>
                  </a:lnTo>
                  <a:lnTo>
                    <a:pt x="444" y="180"/>
                  </a:lnTo>
                  <a:lnTo>
                    <a:pt x="523" y="180"/>
                  </a:lnTo>
                  <a:lnTo>
                    <a:pt x="523" y="121"/>
                  </a:lnTo>
                  <a:lnTo>
                    <a:pt x="514" y="121"/>
                  </a:lnTo>
                  <a:lnTo>
                    <a:pt x="514" y="9"/>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6" name="Freeform 67">
              <a:extLst>
                <a:ext uri="{FF2B5EF4-FFF2-40B4-BE49-F238E27FC236}">
                  <a16:creationId xmlns:a16="http://schemas.microsoft.com/office/drawing/2014/main" id="{36FDC2E9-2C57-43C1-8CF6-9483EB86A163}"/>
                </a:ext>
              </a:extLst>
            </p:cNvPr>
            <p:cNvSpPr>
              <a:spLocks/>
            </p:cNvSpPr>
            <p:nvPr/>
          </p:nvSpPr>
          <p:spPr bwMode="auto">
            <a:xfrm>
              <a:off x="1870076" y="1352551"/>
              <a:ext cx="1484313" cy="784225"/>
            </a:xfrm>
            <a:custGeom>
              <a:avLst/>
              <a:gdLst>
                <a:gd name="T0" fmla="*/ 0 w 935"/>
                <a:gd name="T1" fmla="*/ 0 h 494"/>
                <a:gd name="T2" fmla="*/ 2147483647 w 935"/>
                <a:gd name="T3" fmla="*/ 2147483647 h 494"/>
                <a:gd name="T4" fmla="*/ 2147483647 w 935"/>
                <a:gd name="T5" fmla="*/ 2147483647 h 494"/>
                <a:gd name="T6" fmla="*/ 2147483647 w 935"/>
                <a:gd name="T7" fmla="*/ 2147483647 h 494"/>
                <a:gd name="T8" fmla="*/ 2147483647 w 935"/>
                <a:gd name="T9" fmla="*/ 2147483647 h 494"/>
                <a:gd name="T10" fmla="*/ 2147483647 w 935"/>
                <a:gd name="T11" fmla="*/ 2147483647 h 494"/>
                <a:gd name="T12" fmla="*/ 2147483647 w 935"/>
                <a:gd name="T13" fmla="*/ 2147483647 h 494"/>
                <a:gd name="T14" fmla="*/ 2147483647 w 935"/>
                <a:gd name="T15" fmla="*/ 2147483647 h 494"/>
                <a:gd name="T16" fmla="*/ 2147483647 w 935"/>
                <a:gd name="T17" fmla="*/ 2147483647 h 494"/>
                <a:gd name="T18" fmla="*/ 2147483647 w 935"/>
                <a:gd name="T19" fmla="*/ 2147483647 h 494"/>
                <a:gd name="T20" fmla="*/ 2147483647 w 935"/>
                <a:gd name="T21" fmla="*/ 2147483647 h 494"/>
                <a:gd name="T22" fmla="*/ 2147483647 w 935"/>
                <a:gd name="T23" fmla="*/ 2147483647 h 494"/>
                <a:gd name="T24" fmla="*/ 2147483647 w 935"/>
                <a:gd name="T25" fmla="*/ 2147483647 h 494"/>
                <a:gd name="T26" fmla="*/ 2147483647 w 935"/>
                <a:gd name="T27" fmla="*/ 2147483647 h 494"/>
                <a:gd name="T28" fmla="*/ 2147483647 w 935"/>
                <a:gd name="T29" fmla="*/ 2147483647 h 494"/>
                <a:gd name="T30" fmla="*/ 2147483647 w 935"/>
                <a:gd name="T31" fmla="*/ 2147483647 h 494"/>
                <a:gd name="T32" fmla="*/ 2147483647 w 935"/>
                <a:gd name="T33" fmla="*/ 2147483647 h 494"/>
                <a:gd name="T34" fmla="*/ 2147483647 w 935"/>
                <a:gd name="T35" fmla="*/ 2147483647 h 494"/>
                <a:gd name="T36" fmla="*/ 2147483647 w 935"/>
                <a:gd name="T37" fmla="*/ 2147483647 h 494"/>
                <a:gd name="T38" fmla="*/ 2147483647 w 935"/>
                <a:gd name="T39" fmla="*/ 2147483647 h 494"/>
                <a:gd name="T40" fmla="*/ 2147483647 w 935"/>
                <a:gd name="T41" fmla="*/ 2147483647 h 494"/>
                <a:gd name="T42" fmla="*/ 2147483647 w 935"/>
                <a:gd name="T43" fmla="*/ 2147483647 h 494"/>
                <a:gd name="T44" fmla="*/ 0 w 935"/>
                <a:gd name="T45" fmla="*/ 0 h 494"/>
                <a:gd name="T46" fmla="*/ 0 w 935"/>
                <a:gd name="T47" fmla="*/ 0 h 4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5"/>
                <a:gd name="T73" fmla="*/ 0 h 494"/>
                <a:gd name="T74" fmla="*/ 935 w 935"/>
                <a:gd name="T75" fmla="*/ 494 h 49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5" h="494">
                  <a:moveTo>
                    <a:pt x="0" y="0"/>
                  </a:moveTo>
                  <a:lnTo>
                    <a:pt x="18" y="75"/>
                  </a:lnTo>
                  <a:lnTo>
                    <a:pt x="170" y="411"/>
                  </a:lnTo>
                  <a:lnTo>
                    <a:pt x="170" y="493"/>
                  </a:lnTo>
                  <a:lnTo>
                    <a:pt x="916" y="493"/>
                  </a:lnTo>
                  <a:lnTo>
                    <a:pt x="924" y="471"/>
                  </a:lnTo>
                  <a:lnTo>
                    <a:pt x="934" y="471"/>
                  </a:lnTo>
                  <a:lnTo>
                    <a:pt x="924" y="389"/>
                  </a:lnTo>
                  <a:lnTo>
                    <a:pt x="907" y="359"/>
                  </a:lnTo>
                  <a:lnTo>
                    <a:pt x="907" y="187"/>
                  </a:lnTo>
                  <a:lnTo>
                    <a:pt x="827" y="187"/>
                  </a:lnTo>
                  <a:lnTo>
                    <a:pt x="827" y="216"/>
                  </a:lnTo>
                  <a:lnTo>
                    <a:pt x="836" y="231"/>
                  </a:lnTo>
                  <a:lnTo>
                    <a:pt x="836" y="247"/>
                  </a:lnTo>
                  <a:lnTo>
                    <a:pt x="756" y="247"/>
                  </a:lnTo>
                  <a:lnTo>
                    <a:pt x="756" y="306"/>
                  </a:lnTo>
                  <a:lnTo>
                    <a:pt x="454" y="306"/>
                  </a:lnTo>
                  <a:lnTo>
                    <a:pt x="454" y="247"/>
                  </a:lnTo>
                  <a:lnTo>
                    <a:pt x="391" y="239"/>
                  </a:lnTo>
                  <a:lnTo>
                    <a:pt x="391" y="142"/>
                  </a:lnTo>
                  <a:lnTo>
                    <a:pt x="383" y="142"/>
                  </a:lnTo>
                  <a:lnTo>
                    <a:pt x="383" y="7"/>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7" name="Freeform 68">
              <a:extLst>
                <a:ext uri="{FF2B5EF4-FFF2-40B4-BE49-F238E27FC236}">
                  <a16:creationId xmlns:a16="http://schemas.microsoft.com/office/drawing/2014/main" id="{ADD135BC-519E-45BE-AD5A-E07997AE9AAF}"/>
                </a:ext>
              </a:extLst>
            </p:cNvPr>
            <p:cNvSpPr>
              <a:spLocks/>
            </p:cNvSpPr>
            <p:nvPr/>
          </p:nvSpPr>
          <p:spPr bwMode="auto">
            <a:xfrm>
              <a:off x="2857501" y="2135188"/>
              <a:ext cx="481013" cy="412750"/>
            </a:xfrm>
            <a:custGeom>
              <a:avLst/>
              <a:gdLst>
                <a:gd name="T0" fmla="*/ 0 w 303"/>
                <a:gd name="T1" fmla="*/ 0 h 260"/>
                <a:gd name="T2" fmla="*/ 0 w 303"/>
                <a:gd name="T3" fmla="*/ 2147483647 h 260"/>
                <a:gd name="T4" fmla="*/ 2147483647 w 303"/>
                <a:gd name="T5" fmla="*/ 2147483647 h 260"/>
                <a:gd name="T6" fmla="*/ 2147483647 w 303"/>
                <a:gd name="T7" fmla="*/ 2147483647 h 260"/>
                <a:gd name="T8" fmla="*/ 2147483647 w 303"/>
                <a:gd name="T9" fmla="*/ 2147483647 h 260"/>
                <a:gd name="T10" fmla="*/ 2147483647 w 303"/>
                <a:gd name="T11" fmla="*/ 0 h 260"/>
                <a:gd name="T12" fmla="*/ 0 w 303"/>
                <a:gd name="T13" fmla="*/ 0 h 260"/>
                <a:gd name="T14" fmla="*/ 0 w 303"/>
                <a:gd name="T15" fmla="*/ 0 h 260"/>
                <a:gd name="T16" fmla="*/ 0 60000 65536"/>
                <a:gd name="T17" fmla="*/ 0 60000 65536"/>
                <a:gd name="T18" fmla="*/ 0 60000 65536"/>
                <a:gd name="T19" fmla="*/ 0 60000 65536"/>
                <a:gd name="T20" fmla="*/ 0 60000 65536"/>
                <a:gd name="T21" fmla="*/ 0 60000 65536"/>
                <a:gd name="T22" fmla="*/ 0 60000 65536"/>
                <a:gd name="T23" fmla="*/ 0 60000 65536"/>
                <a:gd name="T24" fmla="*/ 0 w 303"/>
                <a:gd name="T25" fmla="*/ 0 h 260"/>
                <a:gd name="T26" fmla="*/ 303 w 303"/>
                <a:gd name="T27" fmla="*/ 260 h 2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3" h="260">
                  <a:moveTo>
                    <a:pt x="0" y="0"/>
                  </a:moveTo>
                  <a:lnTo>
                    <a:pt x="0" y="259"/>
                  </a:lnTo>
                  <a:lnTo>
                    <a:pt x="302" y="259"/>
                  </a:lnTo>
                  <a:lnTo>
                    <a:pt x="302" y="114"/>
                  </a:lnTo>
                  <a:lnTo>
                    <a:pt x="302" y="122"/>
                  </a:lnTo>
                  <a:lnTo>
                    <a:pt x="302" y="0"/>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8" name="Freeform 69">
              <a:extLst>
                <a:ext uri="{FF2B5EF4-FFF2-40B4-BE49-F238E27FC236}">
                  <a16:creationId xmlns:a16="http://schemas.microsoft.com/office/drawing/2014/main" id="{53EC2413-286C-480D-A916-48B5AF43F42F}"/>
                </a:ext>
              </a:extLst>
            </p:cNvPr>
            <p:cNvSpPr>
              <a:spLocks/>
            </p:cNvSpPr>
            <p:nvPr/>
          </p:nvSpPr>
          <p:spPr bwMode="auto">
            <a:xfrm>
              <a:off x="2139950" y="2135188"/>
              <a:ext cx="719138" cy="411162"/>
            </a:xfrm>
            <a:custGeom>
              <a:avLst/>
              <a:gdLst>
                <a:gd name="T0" fmla="*/ 0 w 453"/>
                <a:gd name="T1" fmla="*/ 0 h 259"/>
                <a:gd name="T2" fmla="*/ 2147483647 w 453"/>
                <a:gd name="T3" fmla="*/ 0 h 259"/>
                <a:gd name="T4" fmla="*/ 2147483647 w 453"/>
                <a:gd name="T5" fmla="*/ 2147483647 h 259"/>
                <a:gd name="T6" fmla="*/ 2147483647 w 453"/>
                <a:gd name="T7" fmla="*/ 2147483647 h 259"/>
                <a:gd name="T8" fmla="*/ 2147483647 w 453"/>
                <a:gd name="T9" fmla="*/ 2147483647 h 259"/>
                <a:gd name="T10" fmla="*/ 2147483647 w 453"/>
                <a:gd name="T11" fmla="*/ 2147483647 h 259"/>
                <a:gd name="T12" fmla="*/ 2147483647 w 453"/>
                <a:gd name="T13" fmla="*/ 2147483647 h 259"/>
                <a:gd name="T14" fmla="*/ 0 w 453"/>
                <a:gd name="T15" fmla="*/ 2147483647 h 259"/>
                <a:gd name="T16" fmla="*/ 0 w 453"/>
                <a:gd name="T17" fmla="*/ 0 h 259"/>
                <a:gd name="T18" fmla="*/ 0 w 453"/>
                <a:gd name="T19" fmla="*/ 0 h 2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3"/>
                <a:gd name="T31" fmla="*/ 0 h 259"/>
                <a:gd name="T32" fmla="*/ 453 w 453"/>
                <a:gd name="T33" fmla="*/ 259 h 2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3" h="259">
                  <a:moveTo>
                    <a:pt x="0" y="0"/>
                  </a:moveTo>
                  <a:lnTo>
                    <a:pt x="452" y="0"/>
                  </a:lnTo>
                  <a:lnTo>
                    <a:pt x="452" y="130"/>
                  </a:lnTo>
                  <a:lnTo>
                    <a:pt x="452" y="258"/>
                  </a:lnTo>
                  <a:lnTo>
                    <a:pt x="8" y="258"/>
                  </a:lnTo>
                  <a:lnTo>
                    <a:pt x="17" y="54"/>
                  </a:lnTo>
                  <a:lnTo>
                    <a:pt x="0" y="54"/>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79" name="Freeform 70">
              <a:extLst>
                <a:ext uri="{FF2B5EF4-FFF2-40B4-BE49-F238E27FC236}">
                  <a16:creationId xmlns:a16="http://schemas.microsoft.com/office/drawing/2014/main" id="{D1541806-4FE0-4E97-9993-F2FC179DC431}"/>
                </a:ext>
              </a:extLst>
            </p:cNvPr>
            <p:cNvSpPr>
              <a:spLocks/>
            </p:cNvSpPr>
            <p:nvPr/>
          </p:nvSpPr>
          <p:spPr bwMode="auto">
            <a:xfrm>
              <a:off x="4338638" y="747714"/>
              <a:ext cx="1257300" cy="998537"/>
            </a:xfrm>
            <a:custGeom>
              <a:avLst/>
              <a:gdLst>
                <a:gd name="T0" fmla="*/ 0 w 792"/>
                <a:gd name="T1" fmla="*/ 0 h 629"/>
                <a:gd name="T2" fmla="*/ 0 w 792"/>
                <a:gd name="T3" fmla="*/ 2147483647 h 629"/>
                <a:gd name="T4" fmla="*/ 2147483647 w 792"/>
                <a:gd name="T5" fmla="*/ 2147483647 h 629"/>
                <a:gd name="T6" fmla="*/ 2147483647 w 792"/>
                <a:gd name="T7" fmla="*/ 2147483647 h 629"/>
                <a:gd name="T8" fmla="*/ 2147483647 w 792"/>
                <a:gd name="T9" fmla="*/ 2147483647 h 629"/>
                <a:gd name="T10" fmla="*/ 2147483647 w 792"/>
                <a:gd name="T11" fmla="*/ 2147483647 h 629"/>
                <a:gd name="T12" fmla="*/ 2147483647 w 792"/>
                <a:gd name="T13" fmla="*/ 2147483647 h 629"/>
                <a:gd name="T14" fmla="*/ 2147483647 w 792"/>
                <a:gd name="T15" fmla="*/ 2147483647 h 629"/>
                <a:gd name="T16" fmla="*/ 2147483647 w 792"/>
                <a:gd name="T17" fmla="*/ 2147483647 h 629"/>
                <a:gd name="T18" fmla="*/ 2147483647 w 792"/>
                <a:gd name="T19" fmla="*/ 2147483647 h 629"/>
                <a:gd name="T20" fmla="*/ 2147483647 w 792"/>
                <a:gd name="T21" fmla="*/ 2147483647 h 629"/>
                <a:gd name="T22" fmla="*/ 2147483647 w 792"/>
                <a:gd name="T23" fmla="*/ 2147483647 h 629"/>
                <a:gd name="T24" fmla="*/ 2147483647 w 792"/>
                <a:gd name="T25" fmla="*/ 2147483647 h 629"/>
                <a:gd name="T26" fmla="*/ 2147483647 w 792"/>
                <a:gd name="T27" fmla="*/ 2147483647 h 629"/>
                <a:gd name="T28" fmla="*/ 2147483647 w 792"/>
                <a:gd name="T29" fmla="*/ 2147483647 h 629"/>
                <a:gd name="T30" fmla="*/ 2147483647 w 792"/>
                <a:gd name="T31" fmla="*/ 2147483647 h 629"/>
                <a:gd name="T32" fmla="*/ 2147483647 w 792"/>
                <a:gd name="T33" fmla="*/ 2147483647 h 629"/>
                <a:gd name="T34" fmla="*/ 2147483647 w 792"/>
                <a:gd name="T35" fmla="*/ 2147483647 h 629"/>
                <a:gd name="T36" fmla="*/ 2147483647 w 792"/>
                <a:gd name="T37" fmla="*/ 2147483647 h 629"/>
                <a:gd name="T38" fmla="*/ 2147483647 w 792"/>
                <a:gd name="T39" fmla="*/ 2147483647 h 629"/>
                <a:gd name="T40" fmla="*/ 2147483647 w 792"/>
                <a:gd name="T41" fmla="*/ 0 h 629"/>
                <a:gd name="T42" fmla="*/ 0 w 792"/>
                <a:gd name="T43" fmla="*/ 0 h 629"/>
                <a:gd name="T44" fmla="*/ 0 w 792"/>
                <a:gd name="T45" fmla="*/ 0 h 6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92"/>
                <a:gd name="T70" fmla="*/ 0 h 629"/>
                <a:gd name="T71" fmla="*/ 792 w 792"/>
                <a:gd name="T72" fmla="*/ 629 h 6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92" h="629">
                  <a:moveTo>
                    <a:pt x="0" y="0"/>
                  </a:moveTo>
                  <a:lnTo>
                    <a:pt x="0" y="127"/>
                  </a:lnTo>
                  <a:lnTo>
                    <a:pt x="8" y="127"/>
                  </a:lnTo>
                  <a:lnTo>
                    <a:pt x="8" y="261"/>
                  </a:lnTo>
                  <a:lnTo>
                    <a:pt x="18" y="254"/>
                  </a:lnTo>
                  <a:lnTo>
                    <a:pt x="18" y="628"/>
                  </a:lnTo>
                  <a:lnTo>
                    <a:pt x="391" y="628"/>
                  </a:lnTo>
                  <a:lnTo>
                    <a:pt x="391" y="606"/>
                  </a:lnTo>
                  <a:lnTo>
                    <a:pt x="773" y="606"/>
                  </a:lnTo>
                  <a:lnTo>
                    <a:pt x="791" y="60"/>
                  </a:lnTo>
                  <a:lnTo>
                    <a:pt x="684" y="60"/>
                  </a:lnTo>
                  <a:lnTo>
                    <a:pt x="622" y="75"/>
                  </a:lnTo>
                  <a:lnTo>
                    <a:pt x="578" y="90"/>
                  </a:lnTo>
                  <a:lnTo>
                    <a:pt x="560" y="120"/>
                  </a:lnTo>
                  <a:lnTo>
                    <a:pt x="533" y="142"/>
                  </a:lnTo>
                  <a:lnTo>
                    <a:pt x="373" y="150"/>
                  </a:lnTo>
                  <a:lnTo>
                    <a:pt x="355" y="127"/>
                  </a:lnTo>
                  <a:lnTo>
                    <a:pt x="346" y="75"/>
                  </a:lnTo>
                  <a:lnTo>
                    <a:pt x="284" y="53"/>
                  </a:lnTo>
                  <a:lnTo>
                    <a:pt x="124" y="45"/>
                  </a:lnTo>
                  <a:lnTo>
                    <a:pt x="88" y="0"/>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0" name="Freeform 71">
              <a:extLst>
                <a:ext uri="{FF2B5EF4-FFF2-40B4-BE49-F238E27FC236}">
                  <a16:creationId xmlns:a16="http://schemas.microsoft.com/office/drawing/2014/main" id="{1CAA6FB7-5497-40C7-87E8-A0B63B6F0DCC}"/>
                </a:ext>
              </a:extLst>
            </p:cNvPr>
            <p:cNvSpPr>
              <a:spLocks/>
            </p:cNvSpPr>
            <p:nvPr/>
          </p:nvSpPr>
          <p:spPr bwMode="auto">
            <a:xfrm>
              <a:off x="2195514" y="3144838"/>
              <a:ext cx="477837" cy="723900"/>
            </a:xfrm>
            <a:custGeom>
              <a:avLst/>
              <a:gdLst>
                <a:gd name="T0" fmla="*/ 0 w 301"/>
                <a:gd name="T1" fmla="*/ 0 h 456"/>
                <a:gd name="T2" fmla="*/ 2147483647 w 301"/>
                <a:gd name="T3" fmla="*/ 2147483647 h 456"/>
                <a:gd name="T4" fmla="*/ 2147483647 w 301"/>
                <a:gd name="T5" fmla="*/ 2147483647 h 456"/>
                <a:gd name="T6" fmla="*/ 2147483647 w 301"/>
                <a:gd name="T7" fmla="*/ 2147483647 h 456"/>
                <a:gd name="T8" fmla="*/ 2147483647 w 301"/>
                <a:gd name="T9" fmla="*/ 2147483647 h 456"/>
                <a:gd name="T10" fmla="*/ 2147483647 w 301"/>
                <a:gd name="T11" fmla="*/ 2147483647 h 456"/>
                <a:gd name="T12" fmla="*/ 2147483647 w 301"/>
                <a:gd name="T13" fmla="*/ 2147483647 h 456"/>
                <a:gd name="T14" fmla="*/ 2147483647 w 301"/>
                <a:gd name="T15" fmla="*/ 2147483647 h 456"/>
                <a:gd name="T16" fmla="*/ 2147483647 w 301"/>
                <a:gd name="T17" fmla="*/ 2147483647 h 456"/>
                <a:gd name="T18" fmla="*/ 2147483647 w 301"/>
                <a:gd name="T19" fmla="*/ 2147483647 h 456"/>
                <a:gd name="T20" fmla="*/ 2147483647 w 301"/>
                <a:gd name="T21" fmla="*/ 2147483647 h 456"/>
                <a:gd name="T22" fmla="*/ 2147483647 w 301"/>
                <a:gd name="T23" fmla="*/ 2147483647 h 456"/>
                <a:gd name="T24" fmla="*/ 2147483647 w 301"/>
                <a:gd name="T25" fmla="*/ 2147483647 h 456"/>
                <a:gd name="T26" fmla="*/ 2147483647 w 301"/>
                <a:gd name="T27" fmla="*/ 2147483647 h 456"/>
                <a:gd name="T28" fmla="*/ 2147483647 w 301"/>
                <a:gd name="T29" fmla="*/ 0 h 456"/>
                <a:gd name="T30" fmla="*/ 0 w 301"/>
                <a:gd name="T31" fmla="*/ 0 h 456"/>
                <a:gd name="T32" fmla="*/ 0 w 301"/>
                <a:gd name="T33" fmla="*/ 0 h 4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1"/>
                <a:gd name="T52" fmla="*/ 0 h 456"/>
                <a:gd name="T53" fmla="*/ 301 w 301"/>
                <a:gd name="T54" fmla="*/ 456 h 4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1" h="456">
                  <a:moveTo>
                    <a:pt x="0" y="0"/>
                  </a:moveTo>
                  <a:lnTo>
                    <a:pt x="18" y="52"/>
                  </a:lnTo>
                  <a:lnTo>
                    <a:pt x="9" y="89"/>
                  </a:lnTo>
                  <a:lnTo>
                    <a:pt x="36" y="141"/>
                  </a:lnTo>
                  <a:lnTo>
                    <a:pt x="36" y="172"/>
                  </a:lnTo>
                  <a:lnTo>
                    <a:pt x="64" y="201"/>
                  </a:lnTo>
                  <a:lnTo>
                    <a:pt x="109" y="269"/>
                  </a:lnTo>
                  <a:lnTo>
                    <a:pt x="118" y="328"/>
                  </a:lnTo>
                  <a:lnTo>
                    <a:pt x="118" y="410"/>
                  </a:lnTo>
                  <a:lnTo>
                    <a:pt x="99" y="418"/>
                  </a:lnTo>
                  <a:lnTo>
                    <a:pt x="109" y="455"/>
                  </a:lnTo>
                  <a:lnTo>
                    <a:pt x="300" y="455"/>
                  </a:lnTo>
                  <a:lnTo>
                    <a:pt x="300" y="290"/>
                  </a:lnTo>
                  <a:lnTo>
                    <a:pt x="291" y="290"/>
                  </a:lnTo>
                  <a:lnTo>
                    <a:pt x="291" y="0"/>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1" name="Freeform 72">
              <a:extLst>
                <a:ext uri="{FF2B5EF4-FFF2-40B4-BE49-F238E27FC236}">
                  <a16:creationId xmlns:a16="http://schemas.microsoft.com/office/drawing/2014/main" id="{4E987E39-8AA0-418F-A209-E46C9C26DD42}"/>
                </a:ext>
              </a:extLst>
            </p:cNvPr>
            <p:cNvSpPr>
              <a:spLocks/>
            </p:cNvSpPr>
            <p:nvPr/>
          </p:nvSpPr>
          <p:spPr bwMode="auto">
            <a:xfrm>
              <a:off x="2097088" y="3867151"/>
              <a:ext cx="577850" cy="512763"/>
            </a:xfrm>
            <a:custGeom>
              <a:avLst/>
              <a:gdLst>
                <a:gd name="T0" fmla="*/ 2147483647 w 364"/>
                <a:gd name="T1" fmla="*/ 0 h 323"/>
                <a:gd name="T2" fmla="*/ 2147483647 w 364"/>
                <a:gd name="T3" fmla="*/ 2147483647 h 323"/>
                <a:gd name="T4" fmla="*/ 2147483647 w 364"/>
                <a:gd name="T5" fmla="*/ 2147483647 h 323"/>
                <a:gd name="T6" fmla="*/ 2147483647 w 364"/>
                <a:gd name="T7" fmla="*/ 2147483647 h 323"/>
                <a:gd name="T8" fmla="*/ 2147483647 w 364"/>
                <a:gd name="T9" fmla="*/ 2147483647 h 323"/>
                <a:gd name="T10" fmla="*/ 2147483647 w 364"/>
                <a:gd name="T11" fmla="*/ 2147483647 h 323"/>
                <a:gd name="T12" fmla="*/ 2147483647 w 364"/>
                <a:gd name="T13" fmla="*/ 2147483647 h 323"/>
                <a:gd name="T14" fmla="*/ 2147483647 w 364"/>
                <a:gd name="T15" fmla="*/ 2147483647 h 323"/>
                <a:gd name="T16" fmla="*/ 2147483647 w 364"/>
                <a:gd name="T17" fmla="*/ 2147483647 h 323"/>
                <a:gd name="T18" fmla="*/ 0 w 364"/>
                <a:gd name="T19" fmla="*/ 2147483647 h 323"/>
                <a:gd name="T20" fmla="*/ 2147483647 w 364"/>
                <a:gd name="T21" fmla="*/ 2147483647 h 323"/>
                <a:gd name="T22" fmla="*/ 2147483647 w 364"/>
                <a:gd name="T23" fmla="*/ 0 h 323"/>
                <a:gd name="T24" fmla="*/ 2147483647 w 364"/>
                <a:gd name="T25" fmla="*/ 0 h 323"/>
                <a:gd name="T26" fmla="*/ 2147483647 w 364"/>
                <a:gd name="T27" fmla="*/ 0 h 3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4"/>
                <a:gd name="T43" fmla="*/ 0 h 323"/>
                <a:gd name="T44" fmla="*/ 364 w 364"/>
                <a:gd name="T45" fmla="*/ 323 h 3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4" h="323">
                  <a:moveTo>
                    <a:pt x="168" y="0"/>
                  </a:moveTo>
                  <a:lnTo>
                    <a:pt x="177" y="112"/>
                  </a:lnTo>
                  <a:lnTo>
                    <a:pt x="168" y="112"/>
                  </a:lnTo>
                  <a:lnTo>
                    <a:pt x="168" y="150"/>
                  </a:lnTo>
                  <a:lnTo>
                    <a:pt x="151" y="164"/>
                  </a:lnTo>
                  <a:lnTo>
                    <a:pt x="151" y="180"/>
                  </a:lnTo>
                  <a:lnTo>
                    <a:pt x="116" y="209"/>
                  </a:lnTo>
                  <a:lnTo>
                    <a:pt x="71" y="246"/>
                  </a:lnTo>
                  <a:lnTo>
                    <a:pt x="9" y="276"/>
                  </a:lnTo>
                  <a:lnTo>
                    <a:pt x="0" y="322"/>
                  </a:lnTo>
                  <a:lnTo>
                    <a:pt x="355" y="322"/>
                  </a:lnTo>
                  <a:lnTo>
                    <a:pt x="363" y="0"/>
                  </a:lnTo>
                  <a:lnTo>
                    <a:pt x="168"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2" name="Freeform 73">
              <a:extLst>
                <a:ext uri="{FF2B5EF4-FFF2-40B4-BE49-F238E27FC236}">
                  <a16:creationId xmlns:a16="http://schemas.microsoft.com/office/drawing/2014/main" id="{DB4F2691-9811-4309-AA6D-B7A33D916D92}"/>
                </a:ext>
              </a:extLst>
            </p:cNvPr>
            <p:cNvSpPr>
              <a:spLocks/>
            </p:cNvSpPr>
            <p:nvPr/>
          </p:nvSpPr>
          <p:spPr bwMode="auto">
            <a:xfrm>
              <a:off x="2773364" y="4591051"/>
              <a:ext cx="833437" cy="309563"/>
            </a:xfrm>
            <a:custGeom>
              <a:avLst/>
              <a:gdLst>
                <a:gd name="T0" fmla="*/ 0 w 525"/>
                <a:gd name="T1" fmla="*/ 0 h 195"/>
                <a:gd name="T2" fmla="*/ 0 w 525"/>
                <a:gd name="T3" fmla="*/ 2147483647 h 195"/>
                <a:gd name="T4" fmla="*/ 2147483647 w 525"/>
                <a:gd name="T5" fmla="*/ 2147483647 h 195"/>
                <a:gd name="T6" fmla="*/ 2147483647 w 525"/>
                <a:gd name="T7" fmla="*/ 2147483647 h 195"/>
                <a:gd name="T8" fmla="*/ 2147483647 w 525"/>
                <a:gd name="T9" fmla="*/ 2147483647 h 195"/>
                <a:gd name="T10" fmla="*/ 2147483647 w 525"/>
                <a:gd name="T11" fmla="*/ 2147483647 h 195"/>
                <a:gd name="T12" fmla="*/ 2147483647 w 525"/>
                <a:gd name="T13" fmla="*/ 2147483647 h 195"/>
                <a:gd name="T14" fmla="*/ 2147483647 w 525"/>
                <a:gd name="T15" fmla="*/ 2147483647 h 195"/>
                <a:gd name="T16" fmla="*/ 2147483647 w 525"/>
                <a:gd name="T17" fmla="*/ 0 h 195"/>
                <a:gd name="T18" fmla="*/ 0 w 525"/>
                <a:gd name="T19" fmla="*/ 0 h 195"/>
                <a:gd name="T20" fmla="*/ 0 w 525"/>
                <a:gd name="T21" fmla="*/ 0 h 1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5"/>
                <a:gd name="T34" fmla="*/ 0 h 195"/>
                <a:gd name="T35" fmla="*/ 525 w 525"/>
                <a:gd name="T36" fmla="*/ 195 h 1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5" h="195">
                  <a:moveTo>
                    <a:pt x="0" y="0"/>
                  </a:moveTo>
                  <a:lnTo>
                    <a:pt x="0" y="126"/>
                  </a:lnTo>
                  <a:lnTo>
                    <a:pt x="9" y="134"/>
                  </a:lnTo>
                  <a:lnTo>
                    <a:pt x="9" y="149"/>
                  </a:lnTo>
                  <a:lnTo>
                    <a:pt x="9" y="179"/>
                  </a:lnTo>
                  <a:lnTo>
                    <a:pt x="36" y="179"/>
                  </a:lnTo>
                  <a:lnTo>
                    <a:pt x="27" y="194"/>
                  </a:lnTo>
                  <a:lnTo>
                    <a:pt x="524" y="194"/>
                  </a:lnTo>
                  <a:lnTo>
                    <a:pt x="516" y="0"/>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3" name="Freeform 74">
              <a:extLst>
                <a:ext uri="{FF2B5EF4-FFF2-40B4-BE49-F238E27FC236}">
                  <a16:creationId xmlns:a16="http://schemas.microsoft.com/office/drawing/2014/main" id="{FA7F5285-B01D-4BC7-8431-B8072B70ED2B}"/>
                </a:ext>
              </a:extLst>
            </p:cNvPr>
            <p:cNvSpPr>
              <a:spLocks/>
            </p:cNvSpPr>
            <p:nvPr/>
          </p:nvSpPr>
          <p:spPr bwMode="auto">
            <a:xfrm>
              <a:off x="2111376" y="4378326"/>
              <a:ext cx="677863" cy="498475"/>
            </a:xfrm>
            <a:custGeom>
              <a:avLst/>
              <a:gdLst>
                <a:gd name="T0" fmla="*/ 0 w 427"/>
                <a:gd name="T1" fmla="*/ 0 h 314"/>
                <a:gd name="T2" fmla="*/ 2147483647 w 427"/>
                <a:gd name="T3" fmla="*/ 2147483647 h 314"/>
                <a:gd name="T4" fmla="*/ 2147483647 w 427"/>
                <a:gd name="T5" fmla="*/ 2147483647 h 314"/>
                <a:gd name="T6" fmla="*/ 2147483647 w 427"/>
                <a:gd name="T7" fmla="*/ 2147483647 h 314"/>
                <a:gd name="T8" fmla="*/ 2147483647 w 427"/>
                <a:gd name="T9" fmla="*/ 2147483647 h 314"/>
                <a:gd name="T10" fmla="*/ 2147483647 w 427"/>
                <a:gd name="T11" fmla="*/ 2147483647 h 314"/>
                <a:gd name="T12" fmla="*/ 2147483647 w 427"/>
                <a:gd name="T13" fmla="*/ 2147483647 h 314"/>
                <a:gd name="T14" fmla="*/ 2147483647 w 427"/>
                <a:gd name="T15" fmla="*/ 2147483647 h 314"/>
                <a:gd name="T16" fmla="*/ 2147483647 w 427"/>
                <a:gd name="T17" fmla="*/ 2147483647 h 314"/>
                <a:gd name="T18" fmla="*/ 2147483647 w 427"/>
                <a:gd name="T19" fmla="*/ 2147483647 h 314"/>
                <a:gd name="T20" fmla="*/ 2147483647 w 427"/>
                <a:gd name="T21" fmla="*/ 2147483647 h 314"/>
                <a:gd name="T22" fmla="*/ 2147483647 w 427"/>
                <a:gd name="T23" fmla="*/ 2147483647 h 314"/>
                <a:gd name="T24" fmla="*/ 2147483647 w 427"/>
                <a:gd name="T25" fmla="*/ 2147483647 h 314"/>
                <a:gd name="T26" fmla="*/ 2147483647 w 427"/>
                <a:gd name="T27" fmla="*/ 2147483647 h 314"/>
                <a:gd name="T28" fmla="*/ 2147483647 w 427"/>
                <a:gd name="T29" fmla="*/ 2147483647 h 314"/>
                <a:gd name="T30" fmla="*/ 2147483647 w 427"/>
                <a:gd name="T31" fmla="*/ 2147483647 h 314"/>
                <a:gd name="T32" fmla="*/ 2147483647 w 427"/>
                <a:gd name="T33" fmla="*/ 2147483647 h 314"/>
                <a:gd name="T34" fmla="*/ 2147483647 w 427"/>
                <a:gd name="T35" fmla="*/ 2147483647 h 314"/>
                <a:gd name="T36" fmla="*/ 2147483647 w 427"/>
                <a:gd name="T37" fmla="*/ 2147483647 h 314"/>
                <a:gd name="T38" fmla="*/ 2147483647 w 427"/>
                <a:gd name="T39" fmla="*/ 2147483647 h 314"/>
                <a:gd name="T40" fmla="*/ 2147483647 w 427"/>
                <a:gd name="T41" fmla="*/ 2147483647 h 314"/>
                <a:gd name="T42" fmla="*/ 2147483647 w 427"/>
                <a:gd name="T43" fmla="*/ 2147483647 h 314"/>
                <a:gd name="T44" fmla="*/ 2147483647 w 427"/>
                <a:gd name="T45" fmla="*/ 2147483647 h 314"/>
                <a:gd name="T46" fmla="*/ 2147483647 w 427"/>
                <a:gd name="T47" fmla="*/ 0 h 314"/>
                <a:gd name="T48" fmla="*/ 0 w 427"/>
                <a:gd name="T49" fmla="*/ 0 h 314"/>
                <a:gd name="T50" fmla="*/ 0 w 427"/>
                <a:gd name="T51" fmla="*/ 0 h 31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7"/>
                <a:gd name="T79" fmla="*/ 0 h 314"/>
                <a:gd name="T80" fmla="*/ 427 w 427"/>
                <a:gd name="T81" fmla="*/ 314 h 31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7" h="314">
                  <a:moveTo>
                    <a:pt x="0" y="0"/>
                  </a:moveTo>
                  <a:lnTo>
                    <a:pt x="18" y="22"/>
                  </a:lnTo>
                  <a:lnTo>
                    <a:pt x="35" y="36"/>
                  </a:lnTo>
                  <a:lnTo>
                    <a:pt x="35" y="51"/>
                  </a:lnTo>
                  <a:lnTo>
                    <a:pt x="53" y="60"/>
                  </a:lnTo>
                  <a:lnTo>
                    <a:pt x="53" y="89"/>
                  </a:lnTo>
                  <a:lnTo>
                    <a:pt x="79" y="119"/>
                  </a:lnTo>
                  <a:lnTo>
                    <a:pt x="107" y="134"/>
                  </a:lnTo>
                  <a:lnTo>
                    <a:pt x="142" y="134"/>
                  </a:lnTo>
                  <a:lnTo>
                    <a:pt x="142" y="141"/>
                  </a:lnTo>
                  <a:lnTo>
                    <a:pt x="177" y="149"/>
                  </a:lnTo>
                  <a:lnTo>
                    <a:pt x="186" y="178"/>
                  </a:lnTo>
                  <a:lnTo>
                    <a:pt x="222" y="201"/>
                  </a:lnTo>
                  <a:lnTo>
                    <a:pt x="222" y="238"/>
                  </a:lnTo>
                  <a:lnTo>
                    <a:pt x="257" y="253"/>
                  </a:lnTo>
                  <a:lnTo>
                    <a:pt x="302" y="260"/>
                  </a:lnTo>
                  <a:lnTo>
                    <a:pt x="319" y="275"/>
                  </a:lnTo>
                  <a:lnTo>
                    <a:pt x="346" y="275"/>
                  </a:lnTo>
                  <a:lnTo>
                    <a:pt x="426" y="313"/>
                  </a:lnTo>
                  <a:lnTo>
                    <a:pt x="426" y="268"/>
                  </a:lnTo>
                  <a:lnTo>
                    <a:pt x="417" y="260"/>
                  </a:lnTo>
                  <a:lnTo>
                    <a:pt x="417" y="134"/>
                  </a:lnTo>
                  <a:lnTo>
                    <a:pt x="354" y="134"/>
                  </a:lnTo>
                  <a:lnTo>
                    <a:pt x="354"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4" name="Freeform 75">
              <a:extLst>
                <a:ext uri="{FF2B5EF4-FFF2-40B4-BE49-F238E27FC236}">
                  <a16:creationId xmlns:a16="http://schemas.microsoft.com/office/drawing/2014/main" id="{E12C45BC-17BA-45AD-B85A-F6D95BF512B6}"/>
                </a:ext>
              </a:extLst>
            </p:cNvPr>
            <p:cNvSpPr>
              <a:spLocks/>
            </p:cNvSpPr>
            <p:nvPr/>
          </p:nvSpPr>
          <p:spPr bwMode="auto">
            <a:xfrm>
              <a:off x="2830514" y="4899025"/>
              <a:ext cx="776287" cy="465138"/>
            </a:xfrm>
            <a:custGeom>
              <a:avLst/>
              <a:gdLst>
                <a:gd name="T0" fmla="*/ 0 w 489"/>
                <a:gd name="T1" fmla="*/ 0 h 293"/>
                <a:gd name="T2" fmla="*/ 2147483647 w 489"/>
                <a:gd name="T3" fmla="*/ 2147483647 h 293"/>
                <a:gd name="T4" fmla="*/ 2147483647 w 489"/>
                <a:gd name="T5" fmla="*/ 2147483647 h 293"/>
                <a:gd name="T6" fmla="*/ 2147483647 w 489"/>
                <a:gd name="T7" fmla="*/ 2147483647 h 293"/>
                <a:gd name="T8" fmla="*/ 2147483647 w 489"/>
                <a:gd name="T9" fmla="*/ 2147483647 h 293"/>
                <a:gd name="T10" fmla="*/ 2147483647 w 489"/>
                <a:gd name="T11" fmla="*/ 2147483647 h 293"/>
                <a:gd name="T12" fmla="*/ 2147483647 w 489"/>
                <a:gd name="T13" fmla="*/ 2147483647 h 293"/>
                <a:gd name="T14" fmla="*/ 2147483647 w 489"/>
                <a:gd name="T15" fmla="*/ 2147483647 h 293"/>
                <a:gd name="T16" fmla="*/ 2147483647 w 489"/>
                <a:gd name="T17" fmla="*/ 2147483647 h 293"/>
                <a:gd name="T18" fmla="*/ 2147483647 w 489"/>
                <a:gd name="T19" fmla="*/ 2147483647 h 293"/>
                <a:gd name="T20" fmla="*/ 2147483647 w 489"/>
                <a:gd name="T21" fmla="*/ 2147483647 h 293"/>
                <a:gd name="T22" fmla="*/ 2147483647 w 489"/>
                <a:gd name="T23" fmla="*/ 2147483647 h 293"/>
                <a:gd name="T24" fmla="*/ 2147483647 w 489"/>
                <a:gd name="T25" fmla="*/ 0 h 293"/>
                <a:gd name="T26" fmla="*/ 0 w 489"/>
                <a:gd name="T27" fmla="*/ 0 h 293"/>
                <a:gd name="T28" fmla="*/ 0 w 489"/>
                <a:gd name="T29" fmla="*/ 0 h 2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9"/>
                <a:gd name="T46" fmla="*/ 0 h 293"/>
                <a:gd name="T47" fmla="*/ 489 w 489"/>
                <a:gd name="T48" fmla="*/ 293 h 2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9" h="293">
                  <a:moveTo>
                    <a:pt x="0" y="0"/>
                  </a:moveTo>
                  <a:lnTo>
                    <a:pt x="62" y="52"/>
                  </a:lnTo>
                  <a:lnTo>
                    <a:pt x="89" y="90"/>
                  </a:lnTo>
                  <a:lnTo>
                    <a:pt x="106" y="97"/>
                  </a:lnTo>
                  <a:lnTo>
                    <a:pt x="133" y="134"/>
                  </a:lnTo>
                  <a:lnTo>
                    <a:pt x="133" y="150"/>
                  </a:lnTo>
                  <a:lnTo>
                    <a:pt x="195" y="180"/>
                  </a:lnTo>
                  <a:lnTo>
                    <a:pt x="212" y="187"/>
                  </a:lnTo>
                  <a:lnTo>
                    <a:pt x="284" y="247"/>
                  </a:lnTo>
                  <a:lnTo>
                    <a:pt x="337" y="292"/>
                  </a:lnTo>
                  <a:lnTo>
                    <a:pt x="337" y="195"/>
                  </a:lnTo>
                  <a:lnTo>
                    <a:pt x="488" y="195"/>
                  </a:lnTo>
                  <a:lnTo>
                    <a:pt x="480"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5" name="Freeform 76">
              <a:extLst>
                <a:ext uri="{FF2B5EF4-FFF2-40B4-BE49-F238E27FC236}">
                  <a16:creationId xmlns:a16="http://schemas.microsoft.com/office/drawing/2014/main" id="{86B5DCAF-35DE-4D83-B392-918250020842}"/>
                </a:ext>
              </a:extLst>
            </p:cNvPr>
            <p:cNvSpPr>
              <a:spLocks/>
            </p:cNvSpPr>
            <p:nvPr/>
          </p:nvSpPr>
          <p:spPr bwMode="auto">
            <a:xfrm>
              <a:off x="4043363" y="4710113"/>
              <a:ext cx="481012" cy="500062"/>
            </a:xfrm>
            <a:custGeom>
              <a:avLst/>
              <a:gdLst>
                <a:gd name="T0" fmla="*/ 0 w 303"/>
                <a:gd name="T1" fmla="*/ 0 h 315"/>
                <a:gd name="T2" fmla="*/ 0 w 303"/>
                <a:gd name="T3" fmla="*/ 2147483647 h 315"/>
                <a:gd name="T4" fmla="*/ 2147483647 w 303"/>
                <a:gd name="T5" fmla="*/ 2147483647 h 315"/>
                <a:gd name="T6" fmla="*/ 2147483647 w 303"/>
                <a:gd name="T7" fmla="*/ 2147483647 h 315"/>
                <a:gd name="T8" fmla="*/ 2147483647 w 303"/>
                <a:gd name="T9" fmla="*/ 2147483647 h 315"/>
                <a:gd name="T10" fmla="*/ 2147483647 w 303"/>
                <a:gd name="T11" fmla="*/ 2147483647 h 315"/>
                <a:gd name="T12" fmla="*/ 2147483647 w 303"/>
                <a:gd name="T13" fmla="*/ 2147483647 h 315"/>
                <a:gd name="T14" fmla="*/ 2147483647 w 303"/>
                <a:gd name="T15" fmla="*/ 2147483647 h 315"/>
                <a:gd name="T16" fmla="*/ 2147483647 w 303"/>
                <a:gd name="T17" fmla="*/ 2147483647 h 315"/>
                <a:gd name="T18" fmla="*/ 2147483647 w 303"/>
                <a:gd name="T19" fmla="*/ 0 h 315"/>
                <a:gd name="T20" fmla="*/ 0 w 303"/>
                <a:gd name="T21" fmla="*/ 0 h 315"/>
                <a:gd name="T22" fmla="*/ 0 w 303"/>
                <a:gd name="T23" fmla="*/ 0 h 3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3"/>
                <a:gd name="T37" fmla="*/ 0 h 315"/>
                <a:gd name="T38" fmla="*/ 303 w 303"/>
                <a:gd name="T39" fmla="*/ 315 h 3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3" h="315">
                  <a:moveTo>
                    <a:pt x="0" y="0"/>
                  </a:moveTo>
                  <a:lnTo>
                    <a:pt x="0" y="314"/>
                  </a:lnTo>
                  <a:lnTo>
                    <a:pt x="159" y="314"/>
                  </a:lnTo>
                  <a:lnTo>
                    <a:pt x="159" y="261"/>
                  </a:lnTo>
                  <a:lnTo>
                    <a:pt x="302" y="261"/>
                  </a:lnTo>
                  <a:lnTo>
                    <a:pt x="302" y="37"/>
                  </a:lnTo>
                  <a:lnTo>
                    <a:pt x="248" y="29"/>
                  </a:lnTo>
                  <a:lnTo>
                    <a:pt x="230" y="29"/>
                  </a:lnTo>
                  <a:lnTo>
                    <a:pt x="222"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6" name="Freeform 77">
              <a:extLst>
                <a:ext uri="{FF2B5EF4-FFF2-40B4-BE49-F238E27FC236}">
                  <a16:creationId xmlns:a16="http://schemas.microsoft.com/office/drawing/2014/main" id="{71DBDF69-2EA5-43B3-8162-E1791B714921}"/>
                </a:ext>
              </a:extLst>
            </p:cNvPr>
            <p:cNvSpPr>
              <a:spLocks/>
            </p:cNvSpPr>
            <p:nvPr/>
          </p:nvSpPr>
          <p:spPr bwMode="auto">
            <a:xfrm>
              <a:off x="3365501" y="5208588"/>
              <a:ext cx="931863" cy="531812"/>
            </a:xfrm>
            <a:custGeom>
              <a:avLst/>
              <a:gdLst>
                <a:gd name="T0" fmla="*/ 0 w 587"/>
                <a:gd name="T1" fmla="*/ 0 h 335"/>
                <a:gd name="T2" fmla="*/ 0 w 587"/>
                <a:gd name="T3" fmla="*/ 2147483647 h 335"/>
                <a:gd name="T4" fmla="*/ 2147483647 w 587"/>
                <a:gd name="T5" fmla="*/ 2147483647 h 335"/>
                <a:gd name="T6" fmla="*/ 2147483647 w 587"/>
                <a:gd name="T7" fmla="*/ 2147483647 h 335"/>
                <a:gd name="T8" fmla="*/ 2147483647 w 587"/>
                <a:gd name="T9" fmla="*/ 2147483647 h 335"/>
                <a:gd name="T10" fmla="*/ 2147483647 w 587"/>
                <a:gd name="T11" fmla="*/ 2147483647 h 335"/>
                <a:gd name="T12" fmla="*/ 2147483647 w 587"/>
                <a:gd name="T13" fmla="*/ 2147483647 h 335"/>
                <a:gd name="T14" fmla="*/ 2147483647 w 587"/>
                <a:gd name="T15" fmla="*/ 2147483647 h 335"/>
                <a:gd name="T16" fmla="*/ 2147483647 w 587"/>
                <a:gd name="T17" fmla="*/ 2147483647 h 335"/>
                <a:gd name="T18" fmla="*/ 2147483647 w 587"/>
                <a:gd name="T19" fmla="*/ 2147483647 h 335"/>
                <a:gd name="T20" fmla="*/ 2147483647 w 587"/>
                <a:gd name="T21" fmla="*/ 2147483647 h 335"/>
                <a:gd name="T22" fmla="*/ 2147483647 w 587"/>
                <a:gd name="T23" fmla="*/ 2147483647 h 335"/>
                <a:gd name="T24" fmla="*/ 2147483647 w 587"/>
                <a:gd name="T25" fmla="*/ 2147483647 h 335"/>
                <a:gd name="T26" fmla="*/ 2147483647 w 587"/>
                <a:gd name="T27" fmla="*/ 2147483647 h 335"/>
                <a:gd name="T28" fmla="*/ 2147483647 w 587"/>
                <a:gd name="T29" fmla="*/ 2147483647 h 335"/>
                <a:gd name="T30" fmla="*/ 2147483647 w 587"/>
                <a:gd name="T31" fmla="*/ 2147483647 h 335"/>
                <a:gd name="T32" fmla="*/ 2147483647 w 587"/>
                <a:gd name="T33" fmla="*/ 0 h 335"/>
                <a:gd name="T34" fmla="*/ 0 w 587"/>
                <a:gd name="T35" fmla="*/ 0 h 335"/>
                <a:gd name="T36" fmla="*/ 0 w 587"/>
                <a:gd name="T37" fmla="*/ 0 h 3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7"/>
                <a:gd name="T58" fmla="*/ 0 h 335"/>
                <a:gd name="T59" fmla="*/ 587 w 587"/>
                <a:gd name="T60" fmla="*/ 335 h 3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7" h="335">
                  <a:moveTo>
                    <a:pt x="0" y="0"/>
                  </a:moveTo>
                  <a:lnTo>
                    <a:pt x="0" y="97"/>
                  </a:lnTo>
                  <a:lnTo>
                    <a:pt x="71" y="150"/>
                  </a:lnTo>
                  <a:lnTo>
                    <a:pt x="98" y="150"/>
                  </a:lnTo>
                  <a:lnTo>
                    <a:pt x="107" y="171"/>
                  </a:lnTo>
                  <a:lnTo>
                    <a:pt x="151" y="171"/>
                  </a:lnTo>
                  <a:lnTo>
                    <a:pt x="196" y="216"/>
                  </a:lnTo>
                  <a:lnTo>
                    <a:pt x="231" y="238"/>
                  </a:lnTo>
                  <a:lnTo>
                    <a:pt x="266" y="246"/>
                  </a:lnTo>
                  <a:lnTo>
                    <a:pt x="285" y="261"/>
                  </a:lnTo>
                  <a:lnTo>
                    <a:pt x="311" y="261"/>
                  </a:lnTo>
                  <a:lnTo>
                    <a:pt x="390" y="306"/>
                  </a:lnTo>
                  <a:lnTo>
                    <a:pt x="427" y="328"/>
                  </a:lnTo>
                  <a:lnTo>
                    <a:pt x="515" y="334"/>
                  </a:lnTo>
                  <a:lnTo>
                    <a:pt x="506" y="126"/>
                  </a:lnTo>
                  <a:lnTo>
                    <a:pt x="586" y="126"/>
                  </a:lnTo>
                  <a:lnTo>
                    <a:pt x="586" y="0"/>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7" name="Freeform 78">
              <a:extLst>
                <a:ext uri="{FF2B5EF4-FFF2-40B4-BE49-F238E27FC236}">
                  <a16:creationId xmlns:a16="http://schemas.microsoft.com/office/drawing/2014/main" id="{BF144324-55DE-406F-B9AF-F7F95720EAF8}"/>
                </a:ext>
              </a:extLst>
            </p:cNvPr>
            <p:cNvSpPr>
              <a:spLocks/>
            </p:cNvSpPr>
            <p:nvPr/>
          </p:nvSpPr>
          <p:spPr bwMode="auto">
            <a:xfrm>
              <a:off x="2406651" y="5527676"/>
              <a:ext cx="396875" cy="498475"/>
            </a:xfrm>
            <a:custGeom>
              <a:avLst/>
              <a:gdLst>
                <a:gd name="T0" fmla="*/ 2147483647 w 250"/>
                <a:gd name="T1" fmla="*/ 0 h 314"/>
                <a:gd name="T2" fmla="*/ 2147483647 w 250"/>
                <a:gd name="T3" fmla="*/ 2147483647 h 314"/>
                <a:gd name="T4" fmla="*/ 2147483647 w 250"/>
                <a:gd name="T5" fmla="*/ 2147483647 h 314"/>
                <a:gd name="T6" fmla="*/ 0 w 250"/>
                <a:gd name="T7" fmla="*/ 2147483647 h 314"/>
                <a:gd name="T8" fmla="*/ 2147483647 w 250"/>
                <a:gd name="T9" fmla="*/ 2147483647 h 314"/>
                <a:gd name="T10" fmla="*/ 2147483647 w 250"/>
                <a:gd name="T11" fmla="*/ 2147483647 h 314"/>
                <a:gd name="T12" fmla="*/ 2147483647 w 250"/>
                <a:gd name="T13" fmla="*/ 2147483647 h 314"/>
                <a:gd name="T14" fmla="*/ 2147483647 w 250"/>
                <a:gd name="T15" fmla="*/ 0 h 314"/>
                <a:gd name="T16" fmla="*/ 2147483647 w 250"/>
                <a:gd name="T17" fmla="*/ 0 h 314"/>
                <a:gd name="T18" fmla="*/ 2147483647 w 250"/>
                <a:gd name="T19" fmla="*/ 0 h 3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0"/>
                <a:gd name="T31" fmla="*/ 0 h 314"/>
                <a:gd name="T32" fmla="*/ 250 w 250"/>
                <a:gd name="T33" fmla="*/ 314 h 3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0" h="314">
                  <a:moveTo>
                    <a:pt x="27" y="0"/>
                  </a:moveTo>
                  <a:lnTo>
                    <a:pt x="19" y="133"/>
                  </a:lnTo>
                  <a:lnTo>
                    <a:pt x="9" y="133"/>
                  </a:lnTo>
                  <a:lnTo>
                    <a:pt x="0" y="313"/>
                  </a:lnTo>
                  <a:lnTo>
                    <a:pt x="249" y="313"/>
                  </a:lnTo>
                  <a:lnTo>
                    <a:pt x="249" y="52"/>
                  </a:lnTo>
                  <a:lnTo>
                    <a:pt x="240" y="52"/>
                  </a:lnTo>
                  <a:lnTo>
                    <a:pt x="240" y="0"/>
                  </a:lnTo>
                  <a:lnTo>
                    <a:pt x="27"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8" name="Freeform 79">
              <a:extLst>
                <a:ext uri="{FF2B5EF4-FFF2-40B4-BE49-F238E27FC236}">
                  <a16:creationId xmlns:a16="http://schemas.microsoft.com/office/drawing/2014/main" id="{CE15C15A-AF3F-434C-B807-BA2EAE5ABDDD}"/>
                </a:ext>
              </a:extLst>
            </p:cNvPr>
            <p:cNvSpPr>
              <a:spLocks/>
            </p:cNvSpPr>
            <p:nvPr/>
          </p:nvSpPr>
          <p:spPr bwMode="auto">
            <a:xfrm>
              <a:off x="3238500" y="5446714"/>
              <a:ext cx="706438" cy="579437"/>
            </a:xfrm>
            <a:custGeom>
              <a:avLst/>
              <a:gdLst>
                <a:gd name="T0" fmla="*/ 0 w 445"/>
                <a:gd name="T1" fmla="*/ 2147483647 h 365"/>
                <a:gd name="T2" fmla="*/ 0 w 445"/>
                <a:gd name="T3" fmla="*/ 2147483647 h 365"/>
                <a:gd name="T4" fmla="*/ 2147483647 w 445"/>
                <a:gd name="T5" fmla="*/ 2147483647 h 365"/>
                <a:gd name="T6" fmla="*/ 2147483647 w 445"/>
                <a:gd name="T7" fmla="*/ 2147483647 h 365"/>
                <a:gd name="T8" fmla="*/ 2147483647 w 445"/>
                <a:gd name="T9" fmla="*/ 2147483647 h 365"/>
                <a:gd name="T10" fmla="*/ 2147483647 w 445"/>
                <a:gd name="T11" fmla="*/ 2147483647 h 365"/>
                <a:gd name="T12" fmla="*/ 2147483647 w 445"/>
                <a:gd name="T13" fmla="*/ 2147483647 h 365"/>
                <a:gd name="T14" fmla="*/ 2147483647 w 445"/>
                <a:gd name="T15" fmla="*/ 2147483647 h 365"/>
                <a:gd name="T16" fmla="*/ 2147483647 w 445"/>
                <a:gd name="T17" fmla="*/ 2147483647 h 365"/>
                <a:gd name="T18" fmla="*/ 2147483647 w 445"/>
                <a:gd name="T19" fmla="*/ 2147483647 h 365"/>
                <a:gd name="T20" fmla="*/ 2147483647 w 445"/>
                <a:gd name="T21" fmla="*/ 2147483647 h 365"/>
                <a:gd name="T22" fmla="*/ 2147483647 w 445"/>
                <a:gd name="T23" fmla="*/ 2147483647 h 365"/>
                <a:gd name="T24" fmla="*/ 2147483647 w 445"/>
                <a:gd name="T25" fmla="*/ 0 h 365"/>
                <a:gd name="T26" fmla="*/ 2147483647 w 445"/>
                <a:gd name="T27" fmla="*/ 0 h 365"/>
                <a:gd name="T28" fmla="*/ 2147483647 w 445"/>
                <a:gd name="T29" fmla="*/ 2147483647 h 365"/>
                <a:gd name="T30" fmla="*/ 0 w 445"/>
                <a:gd name="T31" fmla="*/ 2147483647 h 365"/>
                <a:gd name="T32" fmla="*/ 0 w 445"/>
                <a:gd name="T33" fmla="*/ 2147483647 h 3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45"/>
                <a:gd name="T52" fmla="*/ 0 h 365"/>
                <a:gd name="T53" fmla="*/ 445 w 445"/>
                <a:gd name="T54" fmla="*/ 365 h 3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45" h="365">
                  <a:moveTo>
                    <a:pt x="0" y="111"/>
                  </a:moveTo>
                  <a:lnTo>
                    <a:pt x="0" y="364"/>
                  </a:lnTo>
                  <a:lnTo>
                    <a:pt x="293" y="364"/>
                  </a:lnTo>
                  <a:lnTo>
                    <a:pt x="293" y="297"/>
                  </a:lnTo>
                  <a:lnTo>
                    <a:pt x="444" y="297"/>
                  </a:lnTo>
                  <a:lnTo>
                    <a:pt x="444" y="140"/>
                  </a:lnTo>
                  <a:lnTo>
                    <a:pt x="382" y="111"/>
                  </a:lnTo>
                  <a:lnTo>
                    <a:pt x="365" y="111"/>
                  </a:lnTo>
                  <a:lnTo>
                    <a:pt x="346" y="88"/>
                  </a:lnTo>
                  <a:lnTo>
                    <a:pt x="311" y="88"/>
                  </a:lnTo>
                  <a:lnTo>
                    <a:pt x="223" y="21"/>
                  </a:lnTo>
                  <a:lnTo>
                    <a:pt x="196" y="21"/>
                  </a:lnTo>
                  <a:lnTo>
                    <a:pt x="178" y="0"/>
                  </a:lnTo>
                  <a:lnTo>
                    <a:pt x="142" y="0"/>
                  </a:lnTo>
                  <a:lnTo>
                    <a:pt x="142" y="111"/>
                  </a:lnTo>
                  <a:lnTo>
                    <a:pt x="0" y="111"/>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89" name="Freeform 80">
              <a:extLst>
                <a:ext uri="{FF2B5EF4-FFF2-40B4-BE49-F238E27FC236}">
                  <a16:creationId xmlns:a16="http://schemas.microsoft.com/office/drawing/2014/main" id="{D891F9FA-44E3-4FF3-9B39-40042F6F430C}"/>
                </a:ext>
              </a:extLst>
            </p:cNvPr>
            <p:cNvSpPr>
              <a:spLocks/>
            </p:cNvSpPr>
            <p:nvPr/>
          </p:nvSpPr>
          <p:spPr bwMode="auto">
            <a:xfrm>
              <a:off x="2406651" y="6024563"/>
              <a:ext cx="398463" cy="392112"/>
            </a:xfrm>
            <a:custGeom>
              <a:avLst/>
              <a:gdLst>
                <a:gd name="T0" fmla="*/ 0 w 251"/>
                <a:gd name="T1" fmla="*/ 0 h 247"/>
                <a:gd name="T2" fmla="*/ 0 w 251"/>
                <a:gd name="T3" fmla="*/ 2147483647 h 247"/>
                <a:gd name="T4" fmla="*/ 2147483647 w 251"/>
                <a:gd name="T5" fmla="*/ 2147483647 h 247"/>
                <a:gd name="T6" fmla="*/ 2147483647 w 251"/>
                <a:gd name="T7" fmla="*/ 0 h 247"/>
                <a:gd name="T8" fmla="*/ 0 w 251"/>
                <a:gd name="T9" fmla="*/ 0 h 247"/>
                <a:gd name="T10" fmla="*/ 0 w 251"/>
                <a:gd name="T11" fmla="*/ 0 h 247"/>
                <a:gd name="T12" fmla="*/ 0 60000 65536"/>
                <a:gd name="T13" fmla="*/ 0 60000 65536"/>
                <a:gd name="T14" fmla="*/ 0 60000 65536"/>
                <a:gd name="T15" fmla="*/ 0 60000 65536"/>
                <a:gd name="T16" fmla="*/ 0 60000 65536"/>
                <a:gd name="T17" fmla="*/ 0 60000 65536"/>
                <a:gd name="T18" fmla="*/ 0 w 251"/>
                <a:gd name="T19" fmla="*/ 0 h 247"/>
                <a:gd name="T20" fmla="*/ 251 w 251"/>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51" h="247">
                  <a:moveTo>
                    <a:pt x="0" y="0"/>
                  </a:moveTo>
                  <a:lnTo>
                    <a:pt x="0" y="246"/>
                  </a:lnTo>
                  <a:lnTo>
                    <a:pt x="250" y="246"/>
                  </a:lnTo>
                  <a:lnTo>
                    <a:pt x="250"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0" name="Freeform 81">
              <a:extLst>
                <a:ext uri="{FF2B5EF4-FFF2-40B4-BE49-F238E27FC236}">
                  <a16:creationId xmlns:a16="http://schemas.microsoft.com/office/drawing/2014/main" id="{4084A6F0-17F5-4F73-8954-1BE560C7D76C}"/>
                </a:ext>
              </a:extLst>
            </p:cNvPr>
            <p:cNvSpPr>
              <a:spLocks/>
            </p:cNvSpPr>
            <p:nvPr/>
          </p:nvSpPr>
          <p:spPr bwMode="auto">
            <a:xfrm>
              <a:off x="2803526" y="6013451"/>
              <a:ext cx="557213" cy="392113"/>
            </a:xfrm>
            <a:custGeom>
              <a:avLst/>
              <a:gdLst>
                <a:gd name="T0" fmla="*/ 0 w 351"/>
                <a:gd name="T1" fmla="*/ 0 h 247"/>
                <a:gd name="T2" fmla="*/ 0 w 351"/>
                <a:gd name="T3" fmla="*/ 2147483647 h 247"/>
                <a:gd name="T4" fmla="*/ 2147483647 w 351"/>
                <a:gd name="T5" fmla="*/ 2147483647 h 247"/>
                <a:gd name="T6" fmla="*/ 2147483647 w 351"/>
                <a:gd name="T7" fmla="*/ 2147483647 h 247"/>
                <a:gd name="T8" fmla="*/ 0 w 351"/>
                <a:gd name="T9" fmla="*/ 0 h 247"/>
                <a:gd name="T10" fmla="*/ 0 w 351"/>
                <a:gd name="T11" fmla="*/ 0 h 247"/>
                <a:gd name="T12" fmla="*/ 0 60000 65536"/>
                <a:gd name="T13" fmla="*/ 0 60000 65536"/>
                <a:gd name="T14" fmla="*/ 0 60000 65536"/>
                <a:gd name="T15" fmla="*/ 0 60000 65536"/>
                <a:gd name="T16" fmla="*/ 0 60000 65536"/>
                <a:gd name="T17" fmla="*/ 0 60000 65536"/>
                <a:gd name="T18" fmla="*/ 0 w 351"/>
                <a:gd name="T19" fmla="*/ 0 h 247"/>
                <a:gd name="T20" fmla="*/ 351 w 351"/>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351" h="247">
                  <a:moveTo>
                    <a:pt x="0" y="0"/>
                  </a:moveTo>
                  <a:lnTo>
                    <a:pt x="0" y="246"/>
                  </a:lnTo>
                  <a:lnTo>
                    <a:pt x="340" y="246"/>
                  </a:lnTo>
                  <a:lnTo>
                    <a:pt x="350" y="7"/>
                  </a:lnTo>
                  <a:lnTo>
                    <a:pt x="0" y="0"/>
                  </a:lnTo>
                </a:path>
              </a:pathLst>
            </a:custGeom>
            <a:solidFill>
              <a:srgbClr val="FDF1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1" name="Freeform 82">
              <a:extLst>
                <a:ext uri="{FF2B5EF4-FFF2-40B4-BE49-F238E27FC236}">
                  <a16:creationId xmlns:a16="http://schemas.microsoft.com/office/drawing/2014/main" id="{446DFA4A-D075-48D3-81FC-804A125D7799}"/>
                </a:ext>
              </a:extLst>
            </p:cNvPr>
            <p:cNvSpPr>
              <a:spLocks/>
            </p:cNvSpPr>
            <p:nvPr/>
          </p:nvSpPr>
          <p:spPr bwMode="auto">
            <a:xfrm>
              <a:off x="2406651" y="6403976"/>
              <a:ext cx="396875" cy="333375"/>
            </a:xfrm>
            <a:custGeom>
              <a:avLst/>
              <a:gdLst>
                <a:gd name="T0" fmla="*/ 0 w 250"/>
                <a:gd name="T1" fmla="*/ 0 h 210"/>
                <a:gd name="T2" fmla="*/ 2147483647 w 250"/>
                <a:gd name="T3" fmla="*/ 2147483647 h 210"/>
                <a:gd name="T4" fmla="*/ 2147483647 w 250"/>
                <a:gd name="T5" fmla="*/ 2147483647 h 210"/>
                <a:gd name="T6" fmla="*/ 2147483647 w 250"/>
                <a:gd name="T7" fmla="*/ 2147483647 h 210"/>
                <a:gd name="T8" fmla="*/ 0 w 250"/>
                <a:gd name="T9" fmla="*/ 0 h 210"/>
                <a:gd name="T10" fmla="*/ 0 w 250"/>
                <a:gd name="T11" fmla="*/ 0 h 210"/>
                <a:gd name="T12" fmla="*/ 0 60000 65536"/>
                <a:gd name="T13" fmla="*/ 0 60000 65536"/>
                <a:gd name="T14" fmla="*/ 0 60000 65536"/>
                <a:gd name="T15" fmla="*/ 0 60000 65536"/>
                <a:gd name="T16" fmla="*/ 0 60000 65536"/>
                <a:gd name="T17" fmla="*/ 0 60000 65536"/>
                <a:gd name="T18" fmla="*/ 0 w 250"/>
                <a:gd name="T19" fmla="*/ 0 h 210"/>
                <a:gd name="T20" fmla="*/ 250 w 250"/>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250" h="210">
                  <a:moveTo>
                    <a:pt x="0" y="0"/>
                  </a:moveTo>
                  <a:lnTo>
                    <a:pt x="9" y="209"/>
                  </a:lnTo>
                  <a:lnTo>
                    <a:pt x="249" y="202"/>
                  </a:lnTo>
                  <a:lnTo>
                    <a:pt x="249" y="7"/>
                  </a:lnTo>
                  <a:lnTo>
                    <a:pt x="0" y="0"/>
                  </a:lnTo>
                </a:path>
              </a:pathLst>
            </a:custGeom>
            <a:solidFill>
              <a:srgbClr val="FBF3DB"/>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2" name="Freeform 83">
              <a:extLst>
                <a:ext uri="{FF2B5EF4-FFF2-40B4-BE49-F238E27FC236}">
                  <a16:creationId xmlns:a16="http://schemas.microsoft.com/office/drawing/2014/main" id="{4F4D3922-5851-4110-8C6D-1883D5830089}"/>
                </a:ext>
              </a:extLst>
            </p:cNvPr>
            <p:cNvSpPr>
              <a:spLocks/>
            </p:cNvSpPr>
            <p:nvPr/>
          </p:nvSpPr>
          <p:spPr bwMode="auto">
            <a:xfrm>
              <a:off x="3351214" y="6415088"/>
              <a:ext cx="593725" cy="322262"/>
            </a:xfrm>
            <a:custGeom>
              <a:avLst/>
              <a:gdLst>
                <a:gd name="T0" fmla="*/ 2147483647 w 374"/>
                <a:gd name="T1" fmla="*/ 0 h 203"/>
                <a:gd name="T2" fmla="*/ 0 w 374"/>
                <a:gd name="T3" fmla="*/ 2147483647 h 203"/>
                <a:gd name="T4" fmla="*/ 2147483647 w 374"/>
                <a:gd name="T5" fmla="*/ 2147483647 h 203"/>
                <a:gd name="T6" fmla="*/ 2147483647 w 374"/>
                <a:gd name="T7" fmla="*/ 0 h 203"/>
                <a:gd name="T8" fmla="*/ 2147483647 w 374"/>
                <a:gd name="T9" fmla="*/ 0 h 203"/>
                <a:gd name="T10" fmla="*/ 2147483647 w 374"/>
                <a:gd name="T11" fmla="*/ 0 h 203"/>
                <a:gd name="T12" fmla="*/ 0 60000 65536"/>
                <a:gd name="T13" fmla="*/ 0 60000 65536"/>
                <a:gd name="T14" fmla="*/ 0 60000 65536"/>
                <a:gd name="T15" fmla="*/ 0 60000 65536"/>
                <a:gd name="T16" fmla="*/ 0 60000 65536"/>
                <a:gd name="T17" fmla="*/ 0 60000 65536"/>
                <a:gd name="T18" fmla="*/ 0 w 374"/>
                <a:gd name="T19" fmla="*/ 0 h 203"/>
                <a:gd name="T20" fmla="*/ 374 w 374"/>
                <a:gd name="T21" fmla="*/ 203 h 203"/>
              </a:gdLst>
              <a:ahLst/>
              <a:cxnLst>
                <a:cxn ang="T12">
                  <a:pos x="T0" y="T1"/>
                </a:cxn>
                <a:cxn ang="T13">
                  <a:pos x="T2" y="T3"/>
                </a:cxn>
                <a:cxn ang="T14">
                  <a:pos x="T4" y="T5"/>
                </a:cxn>
                <a:cxn ang="T15">
                  <a:pos x="T6" y="T7"/>
                </a:cxn>
                <a:cxn ang="T16">
                  <a:pos x="T8" y="T9"/>
                </a:cxn>
                <a:cxn ang="T17">
                  <a:pos x="T10" y="T11"/>
                </a:cxn>
              </a:cxnLst>
              <a:rect l="T18" t="T19" r="T20" b="T21"/>
              <a:pathLst>
                <a:path w="374" h="203">
                  <a:moveTo>
                    <a:pt x="9" y="0"/>
                  </a:moveTo>
                  <a:lnTo>
                    <a:pt x="0" y="202"/>
                  </a:lnTo>
                  <a:lnTo>
                    <a:pt x="373" y="202"/>
                  </a:lnTo>
                  <a:lnTo>
                    <a:pt x="373" y="0"/>
                  </a:lnTo>
                  <a:lnTo>
                    <a:pt x="9"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3" name="Freeform 84">
              <a:extLst>
                <a:ext uri="{FF2B5EF4-FFF2-40B4-BE49-F238E27FC236}">
                  <a16:creationId xmlns:a16="http://schemas.microsoft.com/office/drawing/2014/main" id="{D7C906C7-47EA-4219-AF59-3C378207838E}"/>
                </a:ext>
              </a:extLst>
            </p:cNvPr>
            <p:cNvSpPr>
              <a:spLocks/>
            </p:cNvSpPr>
            <p:nvPr/>
          </p:nvSpPr>
          <p:spPr bwMode="auto">
            <a:xfrm>
              <a:off x="3929063" y="6107113"/>
              <a:ext cx="468312" cy="309562"/>
            </a:xfrm>
            <a:custGeom>
              <a:avLst/>
              <a:gdLst>
                <a:gd name="T0" fmla="*/ 0 w 295"/>
                <a:gd name="T1" fmla="*/ 0 h 195"/>
                <a:gd name="T2" fmla="*/ 0 w 295"/>
                <a:gd name="T3" fmla="*/ 2147483647 h 195"/>
                <a:gd name="T4" fmla="*/ 2147483647 w 295"/>
                <a:gd name="T5" fmla="*/ 2147483647 h 195"/>
                <a:gd name="T6" fmla="*/ 2147483647 w 295"/>
                <a:gd name="T7" fmla="*/ 0 h 195"/>
                <a:gd name="T8" fmla="*/ 0 w 295"/>
                <a:gd name="T9" fmla="*/ 0 h 195"/>
                <a:gd name="T10" fmla="*/ 0 w 295"/>
                <a:gd name="T11" fmla="*/ 0 h 195"/>
                <a:gd name="T12" fmla="*/ 0 60000 65536"/>
                <a:gd name="T13" fmla="*/ 0 60000 65536"/>
                <a:gd name="T14" fmla="*/ 0 60000 65536"/>
                <a:gd name="T15" fmla="*/ 0 60000 65536"/>
                <a:gd name="T16" fmla="*/ 0 60000 65536"/>
                <a:gd name="T17" fmla="*/ 0 60000 65536"/>
                <a:gd name="T18" fmla="*/ 0 w 295"/>
                <a:gd name="T19" fmla="*/ 0 h 195"/>
                <a:gd name="T20" fmla="*/ 295 w 295"/>
                <a:gd name="T21" fmla="*/ 195 h 195"/>
              </a:gdLst>
              <a:ahLst/>
              <a:cxnLst>
                <a:cxn ang="T12">
                  <a:pos x="T0" y="T1"/>
                </a:cxn>
                <a:cxn ang="T13">
                  <a:pos x="T2" y="T3"/>
                </a:cxn>
                <a:cxn ang="T14">
                  <a:pos x="T4" y="T5"/>
                </a:cxn>
                <a:cxn ang="T15">
                  <a:pos x="T6" y="T7"/>
                </a:cxn>
                <a:cxn ang="T16">
                  <a:pos x="T8" y="T9"/>
                </a:cxn>
                <a:cxn ang="T17">
                  <a:pos x="T10" y="T11"/>
                </a:cxn>
              </a:cxnLst>
              <a:rect l="T18" t="T19" r="T20" b="T21"/>
              <a:pathLst>
                <a:path w="295" h="195">
                  <a:moveTo>
                    <a:pt x="0" y="0"/>
                  </a:moveTo>
                  <a:lnTo>
                    <a:pt x="0" y="194"/>
                  </a:lnTo>
                  <a:lnTo>
                    <a:pt x="294" y="194"/>
                  </a:lnTo>
                  <a:lnTo>
                    <a:pt x="294" y="0"/>
                  </a:lnTo>
                  <a:lnTo>
                    <a:pt x="0" y="0"/>
                  </a:lnTo>
                </a:path>
              </a:pathLst>
            </a:custGeom>
            <a:solidFill>
              <a:srgbClr val="FDF1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4" name="Freeform 85">
              <a:extLst>
                <a:ext uri="{FF2B5EF4-FFF2-40B4-BE49-F238E27FC236}">
                  <a16:creationId xmlns:a16="http://schemas.microsoft.com/office/drawing/2014/main" id="{5F66F25F-9BB8-42A5-88DC-7B89FC6FDFBC}"/>
                </a:ext>
              </a:extLst>
            </p:cNvPr>
            <p:cNvSpPr>
              <a:spLocks/>
            </p:cNvSpPr>
            <p:nvPr/>
          </p:nvSpPr>
          <p:spPr bwMode="auto">
            <a:xfrm>
              <a:off x="3943351" y="6415088"/>
              <a:ext cx="595313" cy="322262"/>
            </a:xfrm>
            <a:custGeom>
              <a:avLst/>
              <a:gdLst>
                <a:gd name="T0" fmla="*/ 0 w 375"/>
                <a:gd name="T1" fmla="*/ 0 h 203"/>
                <a:gd name="T2" fmla="*/ 0 w 375"/>
                <a:gd name="T3" fmla="*/ 2147483647 h 203"/>
                <a:gd name="T4" fmla="*/ 2147483647 w 375"/>
                <a:gd name="T5" fmla="*/ 2147483647 h 203"/>
                <a:gd name="T6" fmla="*/ 2147483647 w 375"/>
                <a:gd name="T7" fmla="*/ 0 h 203"/>
                <a:gd name="T8" fmla="*/ 2147483647 w 375"/>
                <a:gd name="T9" fmla="*/ 0 h 203"/>
                <a:gd name="T10" fmla="*/ 2147483647 w 375"/>
                <a:gd name="T11" fmla="*/ 0 h 203"/>
                <a:gd name="T12" fmla="*/ 0 w 375"/>
                <a:gd name="T13" fmla="*/ 0 h 203"/>
                <a:gd name="T14" fmla="*/ 0 w 375"/>
                <a:gd name="T15" fmla="*/ 0 h 203"/>
                <a:gd name="T16" fmla="*/ 0 60000 65536"/>
                <a:gd name="T17" fmla="*/ 0 60000 65536"/>
                <a:gd name="T18" fmla="*/ 0 60000 65536"/>
                <a:gd name="T19" fmla="*/ 0 60000 65536"/>
                <a:gd name="T20" fmla="*/ 0 60000 65536"/>
                <a:gd name="T21" fmla="*/ 0 60000 65536"/>
                <a:gd name="T22" fmla="*/ 0 60000 65536"/>
                <a:gd name="T23" fmla="*/ 0 60000 65536"/>
                <a:gd name="T24" fmla="*/ 0 w 375"/>
                <a:gd name="T25" fmla="*/ 0 h 203"/>
                <a:gd name="T26" fmla="*/ 375 w 375"/>
                <a:gd name="T27" fmla="*/ 203 h 20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5" h="203">
                  <a:moveTo>
                    <a:pt x="0" y="0"/>
                  </a:moveTo>
                  <a:lnTo>
                    <a:pt x="0" y="202"/>
                  </a:lnTo>
                  <a:lnTo>
                    <a:pt x="374" y="202"/>
                  </a:lnTo>
                  <a:lnTo>
                    <a:pt x="374" y="0"/>
                  </a:lnTo>
                  <a:lnTo>
                    <a:pt x="285"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5" name="Freeform 86">
              <a:extLst>
                <a:ext uri="{FF2B5EF4-FFF2-40B4-BE49-F238E27FC236}">
                  <a16:creationId xmlns:a16="http://schemas.microsoft.com/office/drawing/2014/main" id="{52CF6DA3-9848-4BEA-8489-F22F5D8B9941}"/>
                </a:ext>
              </a:extLst>
            </p:cNvPr>
            <p:cNvSpPr>
              <a:spLocks/>
            </p:cNvSpPr>
            <p:nvPr/>
          </p:nvSpPr>
          <p:spPr bwMode="auto">
            <a:xfrm>
              <a:off x="5100638" y="6413500"/>
              <a:ext cx="565150" cy="323850"/>
            </a:xfrm>
            <a:custGeom>
              <a:avLst/>
              <a:gdLst>
                <a:gd name="T0" fmla="*/ 0 w 356"/>
                <a:gd name="T1" fmla="*/ 0 h 204"/>
                <a:gd name="T2" fmla="*/ 0 w 356"/>
                <a:gd name="T3" fmla="*/ 2147483647 h 204"/>
                <a:gd name="T4" fmla="*/ 2147483647 w 356"/>
                <a:gd name="T5" fmla="*/ 2147483647 h 204"/>
                <a:gd name="T6" fmla="*/ 2147483647 w 356"/>
                <a:gd name="T7" fmla="*/ 0 h 204"/>
                <a:gd name="T8" fmla="*/ 0 w 356"/>
                <a:gd name="T9" fmla="*/ 0 h 204"/>
                <a:gd name="T10" fmla="*/ 0 w 356"/>
                <a:gd name="T11" fmla="*/ 0 h 204"/>
                <a:gd name="T12" fmla="*/ 0 60000 65536"/>
                <a:gd name="T13" fmla="*/ 0 60000 65536"/>
                <a:gd name="T14" fmla="*/ 0 60000 65536"/>
                <a:gd name="T15" fmla="*/ 0 60000 65536"/>
                <a:gd name="T16" fmla="*/ 0 60000 65536"/>
                <a:gd name="T17" fmla="*/ 0 60000 65536"/>
                <a:gd name="T18" fmla="*/ 0 w 356"/>
                <a:gd name="T19" fmla="*/ 0 h 204"/>
                <a:gd name="T20" fmla="*/ 356 w 356"/>
                <a:gd name="T21" fmla="*/ 204 h 204"/>
              </a:gdLst>
              <a:ahLst/>
              <a:cxnLst>
                <a:cxn ang="T12">
                  <a:pos x="T0" y="T1"/>
                </a:cxn>
                <a:cxn ang="T13">
                  <a:pos x="T2" y="T3"/>
                </a:cxn>
                <a:cxn ang="T14">
                  <a:pos x="T4" y="T5"/>
                </a:cxn>
                <a:cxn ang="T15">
                  <a:pos x="T6" y="T7"/>
                </a:cxn>
                <a:cxn ang="T16">
                  <a:pos x="T8" y="T9"/>
                </a:cxn>
                <a:cxn ang="T17">
                  <a:pos x="T10" y="T11"/>
                </a:cxn>
              </a:cxnLst>
              <a:rect l="T18" t="T19" r="T20" b="T21"/>
              <a:pathLst>
                <a:path w="356" h="204">
                  <a:moveTo>
                    <a:pt x="0" y="0"/>
                  </a:moveTo>
                  <a:lnTo>
                    <a:pt x="0" y="203"/>
                  </a:lnTo>
                  <a:lnTo>
                    <a:pt x="355" y="203"/>
                  </a:lnTo>
                  <a:lnTo>
                    <a:pt x="355" y="0"/>
                  </a:lnTo>
                  <a:lnTo>
                    <a:pt x="0" y="0"/>
                  </a:lnTo>
                </a:path>
              </a:pathLst>
            </a:custGeom>
            <a:solidFill>
              <a:srgbClr val="66BBCC"/>
            </a:solidFill>
            <a:ln w="5969"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6" name="Freeform 87">
              <a:extLst>
                <a:ext uri="{FF2B5EF4-FFF2-40B4-BE49-F238E27FC236}">
                  <a16:creationId xmlns:a16="http://schemas.microsoft.com/office/drawing/2014/main" id="{57570F6E-F10E-442D-AAA3-091AD1C269C9}"/>
                </a:ext>
              </a:extLst>
            </p:cNvPr>
            <p:cNvSpPr>
              <a:spLocks/>
            </p:cNvSpPr>
            <p:nvPr/>
          </p:nvSpPr>
          <p:spPr bwMode="auto">
            <a:xfrm>
              <a:off x="2490788" y="1577975"/>
              <a:ext cx="711200" cy="261938"/>
            </a:xfrm>
            <a:custGeom>
              <a:avLst/>
              <a:gdLst>
                <a:gd name="T0" fmla="*/ 0 w 448"/>
                <a:gd name="T1" fmla="*/ 0 h 165"/>
                <a:gd name="T2" fmla="*/ 0 w 448"/>
                <a:gd name="T3" fmla="*/ 2147483647 h 165"/>
                <a:gd name="T4" fmla="*/ 2147483647 w 448"/>
                <a:gd name="T5" fmla="*/ 2147483647 h 165"/>
                <a:gd name="T6" fmla="*/ 2147483647 w 448"/>
                <a:gd name="T7" fmla="*/ 2147483647 h 165"/>
                <a:gd name="T8" fmla="*/ 2147483647 w 448"/>
                <a:gd name="T9" fmla="*/ 2147483647 h 165"/>
                <a:gd name="T10" fmla="*/ 2147483647 w 448"/>
                <a:gd name="T11" fmla="*/ 2147483647 h 165"/>
                <a:gd name="T12" fmla="*/ 2147483647 w 448"/>
                <a:gd name="T13" fmla="*/ 2147483647 h 165"/>
                <a:gd name="T14" fmla="*/ 2147483647 w 448"/>
                <a:gd name="T15" fmla="*/ 2147483647 h 165"/>
                <a:gd name="T16" fmla="*/ 2147483647 w 448"/>
                <a:gd name="T17" fmla="*/ 2147483647 h 165"/>
                <a:gd name="T18" fmla="*/ 2147483647 w 448"/>
                <a:gd name="T19" fmla="*/ 0 h 165"/>
                <a:gd name="T20" fmla="*/ 0 w 448"/>
                <a:gd name="T21" fmla="*/ 0 h 165"/>
                <a:gd name="T22" fmla="*/ 0 w 448"/>
                <a:gd name="T23" fmla="*/ 0 h 1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8"/>
                <a:gd name="T37" fmla="*/ 0 h 165"/>
                <a:gd name="T38" fmla="*/ 448 w 448"/>
                <a:gd name="T39" fmla="*/ 165 h 16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8" h="165">
                  <a:moveTo>
                    <a:pt x="0" y="0"/>
                  </a:moveTo>
                  <a:lnTo>
                    <a:pt x="0" y="97"/>
                  </a:lnTo>
                  <a:lnTo>
                    <a:pt x="63" y="105"/>
                  </a:lnTo>
                  <a:lnTo>
                    <a:pt x="63" y="164"/>
                  </a:lnTo>
                  <a:lnTo>
                    <a:pt x="367" y="164"/>
                  </a:lnTo>
                  <a:lnTo>
                    <a:pt x="367" y="105"/>
                  </a:lnTo>
                  <a:lnTo>
                    <a:pt x="447" y="105"/>
                  </a:lnTo>
                  <a:lnTo>
                    <a:pt x="447" y="83"/>
                  </a:lnTo>
                  <a:lnTo>
                    <a:pt x="438" y="74"/>
                  </a:lnTo>
                  <a:lnTo>
                    <a:pt x="438" y="0"/>
                  </a:lnTo>
                  <a:lnTo>
                    <a:pt x="0" y="0"/>
                  </a:lnTo>
                </a:path>
              </a:pathLst>
            </a:custGeom>
            <a:solidFill>
              <a:srgbClr val="FBF3DB"/>
            </a:solidFill>
            <a:ln w="9207"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7" name="Freeform 88">
              <a:extLst>
                <a:ext uri="{FF2B5EF4-FFF2-40B4-BE49-F238E27FC236}">
                  <a16:creationId xmlns:a16="http://schemas.microsoft.com/office/drawing/2014/main" id="{A65EB4D8-F812-48E8-8DD8-0AE7EF81808C}"/>
                </a:ext>
              </a:extLst>
            </p:cNvPr>
            <p:cNvSpPr>
              <a:spLocks/>
            </p:cNvSpPr>
            <p:nvPr/>
          </p:nvSpPr>
          <p:spPr bwMode="auto">
            <a:xfrm>
              <a:off x="2660651" y="4198938"/>
              <a:ext cx="454025" cy="393700"/>
            </a:xfrm>
            <a:custGeom>
              <a:avLst/>
              <a:gdLst>
                <a:gd name="T0" fmla="*/ 0 w 286"/>
                <a:gd name="T1" fmla="*/ 0 h 248"/>
                <a:gd name="T2" fmla="*/ 0 w 286"/>
                <a:gd name="T3" fmla="*/ 2147483647 h 248"/>
                <a:gd name="T4" fmla="*/ 2147483647 w 286"/>
                <a:gd name="T5" fmla="*/ 2147483647 h 248"/>
                <a:gd name="T6" fmla="*/ 2147483647 w 286"/>
                <a:gd name="T7" fmla="*/ 0 h 248"/>
                <a:gd name="T8" fmla="*/ 0 w 286"/>
                <a:gd name="T9" fmla="*/ 0 h 248"/>
                <a:gd name="T10" fmla="*/ 0 w 286"/>
                <a:gd name="T11" fmla="*/ 0 h 248"/>
                <a:gd name="T12" fmla="*/ 0 60000 65536"/>
                <a:gd name="T13" fmla="*/ 0 60000 65536"/>
                <a:gd name="T14" fmla="*/ 0 60000 65536"/>
                <a:gd name="T15" fmla="*/ 0 60000 65536"/>
                <a:gd name="T16" fmla="*/ 0 60000 65536"/>
                <a:gd name="T17" fmla="*/ 0 60000 65536"/>
                <a:gd name="T18" fmla="*/ 0 w 286"/>
                <a:gd name="T19" fmla="*/ 0 h 248"/>
                <a:gd name="T20" fmla="*/ 286 w 286"/>
                <a:gd name="T21" fmla="*/ 248 h 248"/>
              </a:gdLst>
              <a:ahLst/>
              <a:cxnLst>
                <a:cxn ang="T12">
                  <a:pos x="T0" y="T1"/>
                </a:cxn>
                <a:cxn ang="T13">
                  <a:pos x="T2" y="T3"/>
                </a:cxn>
                <a:cxn ang="T14">
                  <a:pos x="T4" y="T5"/>
                </a:cxn>
                <a:cxn ang="T15">
                  <a:pos x="T6" y="T7"/>
                </a:cxn>
                <a:cxn ang="T16">
                  <a:pos x="T8" y="T9"/>
                </a:cxn>
                <a:cxn ang="T17">
                  <a:pos x="T10" y="T11"/>
                </a:cxn>
              </a:cxnLst>
              <a:rect l="T18" t="T19" r="T20" b="T21"/>
              <a:pathLst>
                <a:path w="286" h="248">
                  <a:moveTo>
                    <a:pt x="0" y="0"/>
                  </a:moveTo>
                  <a:lnTo>
                    <a:pt x="0" y="247"/>
                  </a:lnTo>
                  <a:lnTo>
                    <a:pt x="285" y="247"/>
                  </a:lnTo>
                  <a:lnTo>
                    <a:pt x="285" y="0"/>
                  </a:lnTo>
                  <a:lnTo>
                    <a:pt x="0" y="0"/>
                  </a:lnTo>
                </a:path>
              </a:pathLst>
            </a:custGeom>
            <a:solidFill>
              <a:srgbClr val="FBF3DB"/>
            </a:solidFill>
            <a:ln w="9271"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98" name="Text Box 89">
              <a:extLst>
                <a:ext uri="{FF2B5EF4-FFF2-40B4-BE49-F238E27FC236}">
                  <a16:creationId xmlns:a16="http://schemas.microsoft.com/office/drawing/2014/main" id="{E5644C98-07CF-40C3-BD91-C5975A202C91}"/>
                </a:ext>
              </a:extLst>
            </p:cNvPr>
            <p:cNvSpPr txBox="1">
              <a:spLocks noChangeArrowheads="1"/>
            </p:cNvSpPr>
            <p:nvPr/>
          </p:nvSpPr>
          <p:spPr bwMode="auto">
            <a:xfrm>
              <a:off x="4876800" y="5715000"/>
              <a:ext cx="2301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104160"/>
                </a:buClr>
                <a:buSzPct val="90000"/>
                <a:buFont typeface="Monotype Sorts" pitchFamily="2" charset="2"/>
                <a:buNone/>
              </a:pPr>
              <a:r>
                <a:rPr lang="en-US" altLang="en-US" sz="600">
                  <a:solidFill>
                    <a:srgbClr val="000000"/>
                  </a:solidFill>
                  <a:latin typeface="+mn-lt"/>
                </a:rPr>
                <a:t>Le Sueur</a:t>
              </a:r>
              <a:endParaRPr lang="en-US" altLang="en-US" sz="2400">
                <a:solidFill>
                  <a:srgbClr val="000000"/>
                </a:solidFill>
                <a:latin typeface="+mn-lt"/>
              </a:endParaRPr>
            </a:p>
          </p:txBody>
        </p:sp>
        <p:sp>
          <p:nvSpPr>
            <p:cNvPr id="99" name="Text Box 90">
              <a:extLst>
                <a:ext uri="{FF2B5EF4-FFF2-40B4-BE49-F238E27FC236}">
                  <a16:creationId xmlns:a16="http://schemas.microsoft.com/office/drawing/2014/main" id="{B34CB9A8-63CF-4E68-BDE9-041AD905CF71}"/>
                </a:ext>
              </a:extLst>
            </p:cNvPr>
            <p:cNvSpPr txBox="1">
              <a:spLocks noChangeArrowheads="1"/>
            </p:cNvSpPr>
            <p:nvPr/>
          </p:nvSpPr>
          <p:spPr bwMode="auto">
            <a:xfrm>
              <a:off x="5260976" y="5668963"/>
              <a:ext cx="1746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104160"/>
                </a:buClr>
                <a:buSzPct val="90000"/>
                <a:buFont typeface="Monotype Sorts" pitchFamily="2" charset="2"/>
                <a:buNone/>
              </a:pPr>
              <a:r>
                <a:rPr lang="en-US" altLang="en-US" sz="600">
                  <a:solidFill>
                    <a:srgbClr val="000000"/>
                  </a:solidFill>
                  <a:latin typeface="+mn-lt"/>
                </a:rPr>
                <a:t>Rice</a:t>
              </a:r>
              <a:endParaRPr lang="en-US" altLang="en-US" sz="2400">
                <a:solidFill>
                  <a:srgbClr val="000000"/>
                </a:solidFill>
                <a:latin typeface="+mn-lt"/>
              </a:endParaRPr>
            </a:p>
          </p:txBody>
        </p:sp>
        <p:sp>
          <p:nvSpPr>
            <p:cNvPr id="100" name="Text Box 91">
              <a:extLst>
                <a:ext uri="{FF2B5EF4-FFF2-40B4-BE49-F238E27FC236}">
                  <a16:creationId xmlns:a16="http://schemas.microsoft.com/office/drawing/2014/main" id="{449DE8FA-BE3E-4AF1-B127-C42534206706}"/>
                </a:ext>
              </a:extLst>
            </p:cNvPr>
            <p:cNvSpPr txBox="1">
              <a:spLocks noChangeArrowheads="1"/>
            </p:cNvSpPr>
            <p:nvPr/>
          </p:nvSpPr>
          <p:spPr bwMode="auto">
            <a:xfrm>
              <a:off x="5753100" y="5715000"/>
              <a:ext cx="3556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104160"/>
                </a:buClr>
                <a:buSzPct val="90000"/>
                <a:buFont typeface="Monotype Sorts" pitchFamily="2" charset="2"/>
                <a:buNone/>
              </a:pPr>
              <a:r>
                <a:rPr lang="en-US" altLang="en-US" sz="600">
                  <a:solidFill>
                    <a:srgbClr val="000000"/>
                  </a:solidFill>
                  <a:latin typeface="+mn-lt"/>
                </a:rPr>
                <a:t>Goodhue</a:t>
              </a:r>
              <a:endParaRPr lang="en-US" altLang="en-US" sz="2400">
                <a:solidFill>
                  <a:srgbClr val="000000"/>
                </a:solidFill>
                <a:latin typeface="+mn-lt"/>
              </a:endParaRPr>
            </a:p>
          </p:txBody>
        </p:sp>
        <p:sp>
          <p:nvSpPr>
            <p:cNvPr id="101" name="Text Box 92">
              <a:extLst>
                <a:ext uri="{FF2B5EF4-FFF2-40B4-BE49-F238E27FC236}">
                  <a16:creationId xmlns:a16="http://schemas.microsoft.com/office/drawing/2014/main" id="{2B08C851-C4C1-4CFC-86FB-37391D1C9395}"/>
                </a:ext>
              </a:extLst>
            </p:cNvPr>
            <p:cNvSpPr txBox="1">
              <a:spLocks noChangeArrowheads="1"/>
            </p:cNvSpPr>
            <p:nvPr/>
          </p:nvSpPr>
          <p:spPr bwMode="auto">
            <a:xfrm>
              <a:off x="2933701" y="6477001"/>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Nobles</a:t>
              </a:r>
              <a:endParaRPr lang="en-US" altLang="en-US" sz="2400">
                <a:solidFill>
                  <a:srgbClr val="000000"/>
                </a:solidFill>
                <a:latin typeface="+mn-lt"/>
              </a:endParaRPr>
            </a:p>
          </p:txBody>
        </p:sp>
        <p:sp>
          <p:nvSpPr>
            <p:cNvPr id="102" name="Text Box 93">
              <a:extLst>
                <a:ext uri="{FF2B5EF4-FFF2-40B4-BE49-F238E27FC236}">
                  <a16:creationId xmlns:a16="http://schemas.microsoft.com/office/drawing/2014/main" id="{228B02EF-2B32-4BC4-9A1C-C2F2D5068478}"/>
                </a:ext>
              </a:extLst>
            </p:cNvPr>
            <p:cNvSpPr txBox="1">
              <a:spLocks noChangeArrowheads="1"/>
            </p:cNvSpPr>
            <p:nvPr/>
          </p:nvSpPr>
          <p:spPr bwMode="auto">
            <a:xfrm>
              <a:off x="2476500" y="6477001"/>
              <a:ext cx="1984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Rock</a:t>
              </a:r>
              <a:endParaRPr lang="en-US" altLang="en-US" sz="2400">
                <a:solidFill>
                  <a:srgbClr val="000000"/>
                </a:solidFill>
                <a:latin typeface="+mn-lt"/>
              </a:endParaRPr>
            </a:p>
          </p:txBody>
        </p:sp>
        <p:sp>
          <p:nvSpPr>
            <p:cNvPr id="103" name="Text Box 94">
              <a:extLst>
                <a:ext uri="{FF2B5EF4-FFF2-40B4-BE49-F238E27FC236}">
                  <a16:creationId xmlns:a16="http://schemas.microsoft.com/office/drawing/2014/main" id="{1079AC42-C511-4ED1-B7AE-D4FC0B0B1E42}"/>
                </a:ext>
              </a:extLst>
            </p:cNvPr>
            <p:cNvSpPr txBox="1">
              <a:spLocks noChangeArrowheads="1"/>
            </p:cNvSpPr>
            <p:nvPr/>
          </p:nvSpPr>
          <p:spPr bwMode="auto">
            <a:xfrm>
              <a:off x="3390901" y="6477001"/>
              <a:ext cx="3159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Jackson</a:t>
              </a:r>
              <a:endParaRPr lang="en-US" altLang="en-US" sz="2400">
                <a:solidFill>
                  <a:srgbClr val="000000"/>
                </a:solidFill>
                <a:latin typeface="+mn-lt"/>
              </a:endParaRPr>
            </a:p>
          </p:txBody>
        </p:sp>
        <p:sp>
          <p:nvSpPr>
            <p:cNvPr id="104" name="Text Box 95">
              <a:extLst>
                <a:ext uri="{FF2B5EF4-FFF2-40B4-BE49-F238E27FC236}">
                  <a16:creationId xmlns:a16="http://schemas.microsoft.com/office/drawing/2014/main" id="{7593E7E7-8980-4EC7-849D-59E13DF461AF}"/>
                </a:ext>
              </a:extLst>
            </p:cNvPr>
            <p:cNvSpPr txBox="1">
              <a:spLocks noChangeArrowheads="1"/>
            </p:cNvSpPr>
            <p:nvPr/>
          </p:nvSpPr>
          <p:spPr bwMode="auto">
            <a:xfrm>
              <a:off x="4076701" y="6477001"/>
              <a:ext cx="2397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Martin</a:t>
              </a:r>
              <a:endParaRPr lang="en-US" altLang="en-US" sz="2400">
                <a:solidFill>
                  <a:srgbClr val="000000"/>
                </a:solidFill>
                <a:latin typeface="+mn-lt"/>
              </a:endParaRPr>
            </a:p>
          </p:txBody>
        </p:sp>
        <p:sp>
          <p:nvSpPr>
            <p:cNvPr id="105" name="Text Box 96">
              <a:extLst>
                <a:ext uri="{FF2B5EF4-FFF2-40B4-BE49-F238E27FC236}">
                  <a16:creationId xmlns:a16="http://schemas.microsoft.com/office/drawing/2014/main" id="{CE029EED-21DF-4AFC-B0A2-A46B744074C8}"/>
                </a:ext>
              </a:extLst>
            </p:cNvPr>
            <p:cNvSpPr txBox="1">
              <a:spLocks noChangeArrowheads="1"/>
            </p:cNvSpPr>
            <p:nvPr/>
          </p:nvSpPr>
          <p:spPr bwMode="auto">
            <a:xfrm>
              <a:off x="4610101" y="6477001"/>
              <a:ext cx="3397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Faribault</a:t>
              </a:r>
              <a:endParaRPr lang="en-US" altLang="en-US" sz="2400">
                <a:solidFill>
                  <a:srgbClr val="000000"/>
                </a:solidFill>
                <a:latin typeface="+mn-lt"/>
              </a:endParaRPr>
            </a:p>
          </p:txBody>
        </p:sp>
        <p:sp>
          <p:nvSpPr>
            <p:cNvPr id="106" name="Text Box 97">
              <a:extLst>
                <a:ext uri="{FF2B5EF4-FFF2-40B4-BE49-F238E27FC236}">
                  <a16:creationId xmlns:a16="http://schemas.microsoft.com/office/drawing/2014/main" id="{685A8A28-F0A3-4193-B194-A4DD78259E7B}"/>
                </a:ext>
              </a:extLst>
            </p:cNvPr>
            <p:cNvSpPr txBox="1">
              <a:spLocks noChangeArrowheads="1"/>
            </p:cNvSpPr>
            <p:nvPr/>
          </p:nvSpPr>
          <p:spPr bwMode="auto">
            <a:xfrm>
              <a:off x="5219700" y="6477001"/>
              <a:ext cx="3508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Freeborn</a:t>
              </a:r>
              <a:endParaRPr lang="en-US" altLang="en-US" sz="2400">
                <a:solidFill>
                  <a:srgbClr val="000000"/>
                </a:solidFill>
                <a:latin typeface="+mn-lt"/>
              </a:endParaRPr>
            </a:p>
          </p:txBody>
        </p:sp>
        <p:sp>
          <p:nvSpPr>
            <p:cNvPr id="107" name="Text Box 98">
              <a:extLst>
                <a:ext uri="{FF2B5EF4-FFF2-40B4-BE49-F238E27FC236}">
                  <a16:creationId xmlns:a16="http://schemas.microsoft.com/office/drawing/2014/main" id="{A6F96F7F-A3AC-4524-A04A-9D07FA7B2110}"/>
                </a:ext>
              </a:extLst>
            </p:cNvPr>
            <p:cNvSpPr txBox="1">
              <a:spLocks noChangeArrowheads="1"/>
            </p:cNvSpPr>
            <p:nvPr/>
          </p:nvSpPr>
          <p:spPr bwMode="auto">
            <a:xfrm>
              <a:off x="5829300" y="6477001"/>
              <a:ext cx="25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Mower</a:t>
              </a:r>
              <a:endParaRPr lang="en-US" altLang="en-US" sz="2400">
                <a:solidFill>
                  <a:srgbClr val="000000"/>
                </a:solidFill>
                <a:latin typeface="+mn-lt"/>
              </a:endParaRPr>
            </a:p>
          </p:txBody>
        </p:sp>
        <p:sp>
          <p:nvSpPr>
            <p:cNvPr id="108" name="Text Box 99">
              <a:extLst>
                <a:ext uri="{FF2B5EF4-FFF2-40B4-BE49-F238E27FC236}">
                  <a16:creationId xmlns:a16="http://schemas.microsoft.com/office/drawing/2014/main" id="{3BE4E269-4272-4940-A739-9A4A3A015A63}"/>
                </a:ext>
              </a:extLst>
            </p:cNvPr>
            <p:cNvSpPr txBox="1">
              <a:spLocks noChangeArrowheads="1"/>
            </p:cNvSpPr>
            <p:nvPr/>
          </p:nvSpPr>
          <p:spPr bwMode="auto">
            <a:xfrm>
              <a:off x="6438901" y="6477001"/>
              <a:ext cx="3095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Fillmore</a:t>
              </a:r>
              <a:endParaRPr lang="en-US" altLang="en-US" sz="2400">
                <a:solidFill>
                  <a:srgbClr val="000000"/>
                </a:solidFill>
                <a:latin typeface="+mn-lt"/>
              </a:endParaRPr>
            </a:p>
          </p:txBody>
        </p:sp>
        <p:sp>
          <p:nvSpPr>
            <p:cNvPr id="109" name="Text Box 100">
              <a:extLst>
                <a:ext uri="{FF2B5EF4-FFF2-40B4-BE49-F238E27FC236}">
                  <a16:creationId xmlns:a16="http://schemas.microsoft.com/office/drawing/2014/main" id="{9E9FE51C-FDAC-4266-8A3D-0AE56837558D}"/>
                </a:ext>
              </a:extLst>
            </p:cNvPr>
            <p:cNvSpPr txBox="1">
              <a:spLocks noChangeArrowheads="1"/>
            </p:cNvSpPr>
            <p:nvPr/>
          </p:nvSpPr>
          <p:spPr bwMode="auto">
            <a:xfrm>
              <a:off x="6972301" y="6477001"/>
              <a:ext cx="322263" cy="100013"/>
            </a:xfrm>
            <a:prstGeom prst="rect">
              <a:avLst/>
            </a:prstGeom>
            <a:noFill/>
            <a:ln>
              <a:noFill/>
            </a:ln>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Houston</a:t>
              </a:r>
              <a:endParaRPr lang="en-US" altLang="en-US" sz="2400" dirty="0">
                <a:solidFill>
                  <a:srgbClr val="000000"/>
                </a:solidFill>
                <a:latin typeface="+mn-lt"/>
              </a:endParaRPr>
            </a:p>
          </p:txBody>
        </p:sp>
        <p:sp>
          <p:nvSpPr>
            <p:cNvPr id="110" name="Text Box 101">
              <a:extLst>
                <a:ext uri="{FF2B5EF4-FFF2-40B4-BE49-F238E27FC236}">
                  <a16:creationId xmlns:a16="http://schemas.microsoft.com/office/drawing/2014/main" id="{74E10583-C2AC-4AFA-995F-B38E3A3822ED}"/>
                </a:ext>
              </a:extLst>
            </p:cNvPr>
            <p:cNvSpPr txBox="1">
              <a:spLocks noChangeArrowheads="1"/>
            </p:cNvSpPr>
            <p:nvPr/>
          </p:nvSpPr>
          <p:spPr bwMode="auto">
            <a:xfrm>
              <a:off x="6629401" y="6172201"/>
              <a:ext cx="2952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Winona</a:t>
              </a:r>
              <a:endParaRPr lang="en-US" altLang="en-US" sz="2400">
                <a:solidFill>
                  <a:srgbClr val="000000"/>
                </a:solidFill>
                <a:latin typeface="+mn-lt"/>
              </a:endParaRPr>
            </a:p>
          </p:txBody>
        </p:sp>
        <p:sp>
          <p:nvSpPr>
            <p:cNvPr id="111" name="Text Box 102">
              <a:extLst>
                <a:ext uri="{FF2B5EF4-FFF2-40B4-BE49-F238E27FC236}">
                  <a16:creationId xmlns:a16="http://schemas.microsoft.com/office/drawing/2014/main" id="{D60167B1-D19C-487F-B615-F4A6C8F73A14}"/>
                </a:ext>
              </a:extLst>
            </p:cNvPr>
            <p:cNvSpPr txBox="1">
              <a:spLocks noChangeArrowheads="1"/>
            </p:cNvSpPr>
            <p:nvPr/>
          </p:nvSpPr>
          <p:spPr bwMode="auto">
            <a:xfrm>
              <a:off x="6096001" y="6172201"/>
              <a:ext cx="3270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Olmsted</a:t>
              </a:r>
              <a:endParaRPr lang="en-US" altLang="en-US" sz="2400">
                <a:solidFill>
                  <a:srgbClr val="000000"/>
                </a:solidFill>
                <a:latin typeface="+mn-lt"/>
              </a:endParaRPr>
            </a:p>
          </p:txBody>
        </p:sp>
        <p:sp>
          <p:nvSpPr>
            <p:cNvPr id="112" name="Text Box 103">
              <a:extLst>
                <a:ext uri="{FF2B5EF4-FFF2-40B4-BE49-F238E27FC236}">
                  <a16:creationId xmlns:a16="http://schemas.microsoft.com/office/drawing/2014/main" id="{94D48F98-8468-49E5-AA4C-7F3FCF07AA8D}"/>
                </a:ext>
              </a:extLst>
            </p:cNvPr>
            <p:cNvSpPr txBox="1">
              <a:spLocks noChangeArrowheads="1"/>
            </p:cNvSpPr>
            <p:nvPr/>
          </p:nvSpPr>
          <p:spPr bwMode="auto">
            <a:xfrm>
              <a:off x="5753101" y="6172201"/>
              <a:ext cx="2571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Dodge</a:t>
              </a:r>
              <a:endParaRPr lang="en-US" altLang="en-US" sz="2400">
                <a:solidFill>
                  <a:srgbClr val="000000"/>
                </a:solidFill>
                <a:latin typeface="+mn-lt"/>
              </a:endParaRPr>
            </a:p>
          </p:txBody>
        </p:sp>
        <p:sp>
          <p:nvSpPr>
            <p:cNvPr id="113" name="Text Box 104">
              <a:extLst>
                <a:ext uri="{FF2B5EF4-FFF2-40B4-BE49-F238E27FC236}">
                  <a16:creationId xmlns:a16="http://schemas.microsoft.com/office/drawing/2014/main" id="{621E5CA0-9D30-4B3E-BE57-34496D023EDB}"/>
                </a:ext>
              </a:extLst>
            </p:cNvPr>
            <p:cNvSpPr txBox="1">
              <a:spLocks noChangeArrowheads="1"/>
            </p:cNvSpPr>
            <p:nvPr/>
          </p:nvSpPr>
          <p:spPr bwMode="auto">
            <a:xfrm>
              <a:off x="5372101" y="6172201"/>
              <a:ext cx="2460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Steele</a:t>
              </a:r>
              <a:endParaRPr lang="en-US" altLang="en-US" sz="2400">
                <a:solidFill>
                  <a:srgbClr val="000000"/>
                </a:solidFill>
                <a:latin typeface="+mn-lt"/>
              </a:endParaRPr>
            </a:p>
          </p:txBody>
        </p:sp>
        <p:sp>
          <p:nvSpPr>
            <p:cNvPr id="114" name="Text Box 105">
              <a:extLst>
                <a:ext uri="{FF2B5EF4-FFF2-40B4-BE49-F238E27FC236}">
                  <a16:creationId xmlns:a16="http://schemas.microsoft.com/office/drawing/2014/main" id="{6D9342BB-6550-460A-80CA-03E9678783DB}"/>
                </a:ext>
              </a:extLst>
            </p:cNvPr>
            <p:cNvSpPr txBox="1">
              <a:spLocks noChangeArrowheads="1"/>
            </p:cNvSpPr>
            <p:nvPr/>
          </p:nvSpPr>
          <p:spPr bwMode="auto">
            <a:xfrm>
              <a:off x="4991101" y="6172201"/>
              <a:ext cx="3095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Waseca</a:t>
              </a:r>
              <a:endParaRPr lang="en-US" altLang="en-US" sz="2400">
                <a:solidFill>
                  <a:srgbClr val="000000"/>
                </a:solidFill>
                <a:latin typeface="+mn-lt"/>
              </a:endParaRPr>
            </a:p>
          </p:txBody>
        </p:sp>
        <p:sp>
          <p:nvSpPr>
            <p:cNvPr id="115" name="Text Box 106">
              <a:extLst>
                <a:ext uri="{FF2B5EF4-FFF2-40B4-BE49-F238E27FC236}">
                  <a16:creationId xmlns:a16="http://schemas.microsoft.com/office/drawing/2014/main" id="{3E375650-0274-45E0-93E3-2FF7F0F9F7D2}"/>
                </a:ext>
              </a:extLst>
            </p:cNvPr>
            <p:cNvSpPr txBox="1">
              <a:spLocks noChangeArrowheads="1"/>
            </p:cNvSpPr>
            <p:nvPr/>
          </p:nvSpPr>
          <p:spPr bwMode="auto">
            <a:xfrm>
              <a:off x="4495800" y="6172201"/>
              <a:ext cx="4064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Blue Earth</a:t>
              </a:r>
              <a:endParaRPr lang="en-US" altLang="en-US" sz="2400">
                <a:solidFill>
                  <a:srgbClr val="000000"/>
                </a:solidFill>
                <a:latin typeface="+mn-lt"/>
              </a:endParaRPr>
            </a:p>
          </p:txBody>
        </p:sp>
        <p:sp>
          <p:nvSpPr>
            <p:cNvPr id="116" name="Text Box 107">
              <a:extLst>
                <a:ext uri="{FF2B5EF4-FFF2-40B4-BE49-F238E27FC236}">
                  <a16:creationId xmlns:a16="http://schemas.microsoft.com/office/drawing/2014/main" id="{DBDD9FB6-A523-4752-BBD2-982E9C1AEB4C}"/>
                </a:ext>
              </a:extLst>
            </p:cNvPr>
            <p:cNvSpPr txBox="1">
              <a:spLocks noChangeArrowheads="1"/>
            </p:cNvSpPr>
            <p:nvPr/>
          </p:nvSpPr>
          <p:spPr bwMode="auto">
            <a:xfrm>
              <a:off x="4000500" y="6172201"/>
              <a:ext cx="4064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Watonwan</a:t>
              </a:r>
              <a:endParaRPr lang="en-US" altLang="en-US" sz="2400">
                <a:solidFill>
                  <a:srgbClr val="000000"/>
                </a:solidFill>
                <a:latin typeface="+mn-lt"/>
              </a:endParaRPr>
            </a:p>
          </p:txBody>
        </p:sp>
        <p:sp>
          <p:nvSpPr>
            <p:cNvPr id="117" name="Text Box 108">
              <a:extLst>
                <a:ext uri="{FF2B5EF4-FFF2-40B4-BE49-F238E27FC236}">
                  <a16:creationId xmlns:a16="http://schemas.microsoft.com/office/drawing/2014/main" id="{9AEA0D47-7319-4D1A-A738-0E750591A3B7}"/>
                </a:ext>
              </a:extLst>
            </p:cNvPr>
            <p:cNvSpPr txBox="1">
              <a:spLocks noChangeArrowheads="1"/>
            </p:cNvSpPr>
            <p:nvPr/>
          </p:nvSpPr>
          <p:spPr bwMode="auto">
            <a:xfrm>
              <a:off x="3429001" y="6248401"/>
              <a:ext cx="4540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Cottonwood</a:t>
              </a:r>
              <a:endParaRPr lang="en-US" altLang="en-US" sz="2400">
                <a:solidFill>
                  <a:srgbClr val="000000"/>
                </a:solidFill>
                <a:latin typeface="+mn-lt"/>
              </a:endParaRPr>
            </a:p>
          </p:txBody>
        </p:sp>
        <p:sp>
          <p:nvSpPr>
            <p:cNvPr id="118" name="Text Box 109">
              <a:extLst>
                <a:ext uri="{FF2B5EF4-FFF2-40B4-BE49-F238E27FC236}">
                  <a16:creationId xmlns:a16="http://schemas.microsoft.com/office/drawing/2014/main" id="{466FC42C-E6F8-4A4B-8344-569EE25ACC86}"/>
                </a:ext>
              </a:extLst>
            </p:cNvPr>
            <p:cNvSpPr txBox="1">
              <a:spLocks noChangeArrowheads="1"/>
            </p:cNvSpPr>
            <p:nvPr/>
          </p:nvSpPr>
          <p:spPr bwMode="auto">
            <a:xfrm>
              <a:off x="2933700" y="6172201"/>
              <a:ext cx="2667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Murray</a:t>
              </a:r>
              <a:endParaRPr lang="en-US" altLang="en-US" sz="2400">
                <a:solidFill>
                  <a:srgbClr val="000000"/>
                </a:solidFill>
                <a:latin typeface="+mn-lt"/>
              </a:endParaRPr>
            </a:p>
          </p:txBody>
        </p:sp>
        <p:sp>
          <p:nvSpPr>
            <p:cNvPr id="119" name="Text Box 110">
              <a:extLst>
                <a:ext uri="{FF2B5EF4-FFF2-40B4-BE49-F238E27FC236}">
                  <a16:creationId xmlns:a16="http://schemas.microsoft.com/office/drawing/2014/main" id="{5DBF874C-1233-46A8-8800-4CDCE716D245}"/>
                </a:ext>
              </a:extLst>
            </p:cNvPr>
            <p:cNvSpPr txBox="1">
              <a:spLocks noChangeArrowheads="1"/>
            </p:cNvSpPr>
            <p:nvPr/>
          </p:nvSpPr>
          <p:spPr bwMode="auto">
            <a:xfrm>
              <a:off x="2476500" y="6172201"/>
              <a:ext cx="3825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Pipestone</a:t>
              </a:r>
              <a:endParaRPr lang="en-US" altLang="en-US" sz="2400" dirty="0">
                <a:solidFill>
                  <a:srgbClr val="000000"/>
                </a:solidFill>
                <a:latin typeface="+mn-lt"/>
              </a:endParaRPr>
            </a:p>
          </p:txBody>
        </p:sp>
        <p:sp>
          <p:nvSpPr>
            <p:cNvPr id="120" name="Text Box 111">
              <a:extLst>
                <a:ext uri="{FF2B5EF4-FFF2-40B4-BE49-F238E27FC236}">
                  <a16:creationId xmlns:a16="http://schemas.microsoft.com/office/drawing/2014/main" id="{9DC93469-2D94-4C9D-85D3-4A62CD4FDCEC}"/>
                </a:ext>
              </a:extLst>
            </p:cNvPr>
            <p:cNvSpPr txBox="1">
              <a:spLocks noChangeArrowheads="1"/>
            </p:cNvSpPr>
            <p:nvPr/>
          </p:nvSpPr>
          <p:spPr bwMode="auto">
            <a:xfrm>
              <a:off x="4314826" y="5756276"/>
              <a:ext cx="2841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Nicollet</a:t>
              </a:r>
              <a:endParaRPr lang="en-US" altLang="en-US" sz="2400">
                <a:solidFill>
                  <a:srgbClr val="000000"/>
                </a:solidFill>
                <a:latin typeface="+mn-lt"/>
              </a:endParaRPr>
            </a:p>
          </p:txBody>
        </p:sp>
        <p:sp>
          <p:nvSpPr>
            <p:cNvPr id="121" name="Text Box 112">
              <a:extLst>
                <a:ext uri="{FF2B5EF4-FFF2-40B4-BE49-F238E27FC236}">
                  <a16:creationId xmlns:a16="http://schemas.microsoft.com/office/drawing/2014/main" id="{4311C789-10B2-4345-ADCF-D332361331E0}"/>
                </a:ext>
              </a:extLst>
            </p:cNvPr>
            <p:cNvSpPr txBox="1">
              <a:spLocks noChangeArrowheads="1"/>
            </p:cNvSpPr>
            <p:nvPr/>
          </p:nvSpPr>
          <p:spPr bwMode="auto">
            <a:xfrm>
              <a:off x="6286501" y="5867401"/>
              <a:ext cx="3651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Wabasha</a:t>
              </a:r>
              <a:endParaRPr lang="en-US" altLang="en-US" sz="2400">
                <a:solidFill>
                  <a:srgbClr val="000000"/>
                </a:solidFill>
                <a:latin typeface="+mn-lt"/>
              </a:endParaRPr>
            </a:p>
          </p:txBody>
        </p:sp>
        <p:sp>
          <p:nvSpPr>
            <p:cNvPr id="122" name="Text Box 113">
              <a:extLst>
                <a:ext uri="{FF2B5EF4-FFF2-40B4-BE49-F238E27FC236}">
                  <a16:creationId xmlns:a16="http://schemas.microsoft.com/office/drawing/2014/main" id="{261D7838-FEBA-4AEA-A0F3-68033A4F671D}"/>
                </a:ext>
              </a:extLst>
            </p:cNvPr>
            <p:cNvSpPr txBox="1">
              <a:spLocks noChangeArrowheads="1"/>
            </p:cNvSpPr>
            <p:nvPr/>
          </p:nvSpPr>
          <p:spPr bwMode="auto">
            <a:xfrm>
              <a:off x="5448301" y="5410201"/>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Dakota</a:t>
              </a:r>
              <a:endParaRPr lang="en-US" altLang="en-US" sz="2400" dirty="0">
                <a:solidFill>
                  <a:srgbClr val="000000"/>
                </a:solidFill>
                <a:latin typeface="+mn-lt"/>
              </a:endParaRPr>
            </a:p>
          </p:txBody>
        </p:sp>
        <p:sp>
          <p:nvSpPr>
            <p:cNvPr id="123" name="Text Box 114">
              <a:extLst>
                <a:ext uri="{FF2B5EF4-FFF2-40B4-BE49-F238E27FC236}">
                  <a16:creationId xmlns:a16="http://schemas.microsoft.com/office/drawing/2014/main" id="{440B67DE-FB8A-495C-91D8-5986FABF60E4}"/>
                </a:ext>
              </a:extLst>
            </p:cNvPr>
            <p:cNvSpPr txBox="1">
              <a:spLocks noChangeArrowheads="1"/>
            </p:cNvSpPr>
            <p:nvPr/>
          </p:nvSpPr>
          <p:spPr bwMode="auto">
            <a:xfrm>
              <a:off x="5167791" y="5391629"/>
              <a:ext cx="20161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Scott</a:t>
              </a:r>
              <a:endParaRPr lang="en-US" altLang="en-US" sz="2400" dirty="0">
                <a:solidFill>
                  <a:srgbClr val="000000"/>
                </a:solidFill>
                <a:latin typeface="+mn-lt"/>
              </a:endParaRPr>
            </a:p>
          </p:txBody>
        </p:sp>
        <p:sp>
          <p:nvSpPr>
            <p:cNvPr id="124" name="Text Box 115">
              <a:extLst>
                <a:ext uri="{FF2B5EF4-FFF2-40B4-BE49-F238E27FC236}">
                  <a16:creationId xmlns:a16="http://schemas.microsoft.com/office/drawing/2014/main" id="{CDD6ECAC-D4B1-4112-8C2E-E11066814035}"/>
                </a:ext>
              </a:extLst>
            </p:cNvPr>
            <p:cNvSpPr txBox="1">
              <a:spLocks noChangeArrowheads="1"/>
            </p:cNvSpPr>
            <p:nvPr/>
          </p:nvSpPr>
          <p:spPr bwMode="auto">
            <a:xfrm>
              <a:off x="5731042" y="4744453"/>
              <a:ext cx="22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Wash-</a:t>
              </a:r>
              <a:br>
                <a:rPr lang="en-US" altLang="en-US" sz="600" dirty="0">
                  <a:solidFill>
                    <a:srgbClr val="000000"/>
                  </a:solidFill>
                  <a:latin typeface="+mn-lt"/>
                </a:rPr>
              </a:br>
              <a:r>
                <a:rPr lang="en-US" altLang="en-US" sz="600" dirty="0" err="1">
                  <a:solidFill>
                    <a:srgbClr val="000000"/>
                  </a:solidFill>
                  <a:latin typeface="+mn-lt"/>
                </a:rPr>
                <a:t>ing</a:t>
              </a:r>
              <a:r>
                <a:rPr lang="en-US" altLang="en-US" sz="600" dirty="0">
                  <a:solidFill>
                    <a:srgbClr val="000000"/>
                  </a:solidFill>
                  <a:latin typeface="+mn-lt"/>
                </a:rPr>
                <a:t>-</a:t>
              </a:r>
              <a:br>
                <a:rPr lang="en-US" altLang="en-US" sz="600" dirty="0">
                  <a:solidFill>
                    <a:srgbClr val="000000"/>
                  </a:solidFill>
                  <a:latin typeface="+mn-lt"/>
                </a:rPr>
              </a:br>
              <a:r>
                <a:rPr lang="en-US" altLang="en-US" sz="600" dirty="0">
                  <a:solidFill>
                    <a:srgbClr val="000000"/>
                  </a:solidFill>
                  <a:latin typeface="+mn-lt"/>
                </a:rPr>
                <a:t>ton</a:t>
              </a:r>
              <a:endParaRPr lang="en-US" altLang="en-US" sz="2400" dirty="0">
                <a:solidFill>
                  <a:srgbClr val="000000"/>
                </a:solidFill>
                <a:latin typeface="+mn-lt"/>
              </a:endParaRPr>
            </a:p>
          </p:txBody>
        </p:sp>
        <p:sp>
          <p:nvSpPr>
            <p:cNvPr id="125" name="Text Box 116">
              <a:extLst>
                <a:ext uri="{FF2B5EF4-FFF2-40B4-BE49-F238E27FC236}">
                  <a16:creationId xmlns:a16="http://schemas.microsoft.com/office/drawing/2014/main" id="{3ED81B6F-BCEE-47DE-A424-76FFA18640C4}"/>
                </a:ext>
              </a:extLst>
            </p:cNvPr>
            <p:cNvSpPr txBox="1">
              <a:spLocks noChangeArrowheads="1"/>
            </p:cNvSpPr>
            <p:nvPr/>
          </p:nvSpPr>
          <p:spPr bwMode="auto">
            <a:xfrm>
              <a:off x="5702301" y="4530726"/>
              <a:ext cx="3159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Chisago</a:t>
              </a:r>
              <a:endParaRPr lang="en-US" altLang="en-US" sz="2400">
                <a:solidFill>
                  <a:srgbClr val="000000"/>
                </a:solidFill>
                <a:latin typeface="+mn-lt"/>
              </a:endParaRPr>
            </a:p>
          </p:txBody>
        </p:sp>
        <p:sp>
          <p:nvSpPr>
            <p:cNvPr id="126" name="Text Box 117">
              <a:extLst>
                <a:ext uri="{FF2B5EF4-FFF2-40B4-BE49-F238E27FC236}">
                  <a16:creationId xmlns:a16="http://schemas.microsoft.com/office/drawing/2014/main" id="{89D45E3A-2959-4F22-B4D5-36F01D7336C8}"/>
                </a:ext>
              </a:extLst>
            </p:cNvPr>
            <p:cNvSpPr txBox="1">
              <a:spLocks noChangeArrowheads="1"/>
            </p:cNvSpPr>
            <p:nvPr/>
          </p:nvSpPr>
          <p:spPr bwMode="auto">
            <a:xfrm>
              <a:off x="5303838" y="4273551"/>
              <a:ext cx="20796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Isanti</a:t>
              </a:r>
              <a:endParaRPr lang="en-US" altLang="en-US" sz="2400">
                <a:solidFill>
                  <a:srgbClr val="000000"/>
                </a:solidFill>
                <a:latin typeface="+mn-lt"/>
              </a:endParaRPr>
            </a:p>
          </p:txBody>
        </p:sp>
        <p:sp>
          <p:nvSpPr>
            <p:cNvPr id="127" name="Text Box 118">
              <a:extLst>
                <a:ext uri="{FF2B5EF4-FFF2-40B4-BE49-F238E27FC236}">
                  <a16:creationId xmlns:a16="http://schemas.microsoft.com/office/drawing/2014/main" id="{1051BA65-BEC7-460E-9D94-FAD32429401D}"/>
                </a:ext>
              </a:extLst>
            </p:cNvPr>
            <p:cNvSpPr txBox="1">
              <a:spLocks noChangeArrowheads="1"/>
            </p:cNvSpPr>
            <p:nvPr/>
          </p:nvSpPr>
          <p:spPr bwMode="auto">
            <a:xfrm>
              <a:off x="3767138" y="5969001"/>
              <a:ext cx="24606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Brown</a:t>
              </a:r>
              <a:endParaRPr lang="en-US" altLang="en-US" sz="2400">
                <a:solidFill>
                  <a:srgbClr val="000000"/>
                </a:solidFill>
                <a:latin typeface="+mn-lt"/>
              </a:endParaRPr>
            </a:p>
          </p:txBody>
        </p:sp>
        <p:sp>
          <p:nvSpPr>
            <p:cNvPr id="128" name="Text Box 119">
              <a:extLst>
                <a:ext uri="{FF2B5EF4-FFF2-40B4-BE49-F238E27FC236}">
                  <a16:creationId xmlns:a16="http://schemas.microsoft.com/office/drawing/2014/main" id="{4EEAEBB4-1AE5-4D52-9456-9A2B70684BF8}"/>
                </a:ext>
              </a:extLst>
            </p:cNvPr>
            <p:cNvSpPr txBox="1">
              <a:spLocks noChangeArrowheads="1"/>
            </p:cNvSpPr>
            <p:nvPr/>
          </p:nvSpPr>
          <p:spPr bwMode="auto">
            <a:xfrm>
              <a:off x="4235451" y="5535613"/>
              <a:ext cx="2397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Sibley</a:t>
              </a:r>
              <a:endParaRPr lang="en-US" altLang="en-US" sz="2400">
                <a:solidFill>
                  <a:srgbClr val="000000"/>
                </a:solidFill>
                <a:latin typeface="+mn-lt"/>
              </a:endParaRPr>
            </a:p>
          </p:txBody>
        </p:sp>
        <p:sp>
          <p:nvSpPr>
            <p:cNvPr id="129" name="Text Box 120">
              <a:extLst>
                <a:ext uri="{FF2B5EF4-FFF2-40B4-BE49-F238E27FC236}">
                  <a16:creationId xmlns:a16="http://schemas.microsoft.com/office/drawing/2014/main" id="{FEC56051-E13D-446F-A179-16FBCAF52E8C}"/>
                </a:ext>
              </a:extLst>
            </p:cNvPr>
            <p:cNvSpPr txBox="1">
              <a:spLocks noChangeArrowheads="1"/>
            </p:cNvSpPr>
            <p:nvPr/>
          </p:nvSpPr>
          <p:spPr bwMode="auto">
            <a:xfrm>
              <a:off x="4800600" y="5257801"/>
              <a:ext cx="2794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Carver</a:t>
              </a:r>
              <a:endParaRPr lang="en-US" altLang="en-US" sz="2400">
                <a:solidFill>
                  <a:srgbClr val="000000"/>
                </a:solidFill>
                <a:latin typeface="+mn-lt"/>
              </a:endParaRPr>
            </a:p>
          </p:txBody>
        </p:sp>
        <p:sp>
          <p:nvSpPr>
            <p:cNvPr id="130" name="Text Box 121">
              <a:extLst>
                <a:ext uri="{FF2B5EF4-FFF2-40B4-BE49-F238E27FC236}">
                  <a16:creationId xmlns:a16="http://schemas.microsoft.com/office/drawing/2014/main" id="{96C818E4-4B0B-45A8-BD23-DE12CA2121CD}"/>
                </a:ext>
              </a:extLst>
            </p:cNvPr>
            <p:cNvSpPr txBox="1">
              <a:spLocks noChangeArrowheads="1"/>
            </p:cNvSpPr>
            <p:nvPr/>
          </p:nvSpPr>
          <p:spPr bwMode="auto">
            <a:xfrm>
              <a:off x="5060951" y="4999039"/>
              <a:ext cx="37147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Hennepin</a:t>
              </a:r>
              <a:endParaRPr lang="en-US" altLang="en-US" sz="2400">
                <a:solidFill>
                  <a:srgbClr val="000000"/>
                </a:solidFill>
                <a:latin typeface="+mn-lt"/>
              </a:endParaRPr>
            </a:p>
          </p:txBody>
        </p:sp>
        <p:sp>
          <p:nvSpPr>
            <p:cNvPr id="131" name="Text Box 122">
              <a:extLst>
                <a:ext uri="{FF2B5EF4-FFF2-40B4-BE49-F238E27FC236}">
                  <a16:creationId xmlns:a16="http://schemas.microsoft.com/office/drawing/2014/main" id="{D313A90D-F30D-4813-946D-8D07DC632201}"/>
                </a:ext>
              </a:extLst>
            </p:cNvPr>
            <p:cNvSpPr txBox="1">
              <a:spLocks noChangeArrowheads="1"/>
            </p:cNvSpPr>
            <p:nvPr/>
          </p:nvSpPr>
          <p:spPr bwMode="auto">
            <a:xfrm>
              <a:off x="4560889" y="4802188"/>
              <a:ext cx="25717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Wright</a:t>
              </a:r>
              <a:endParaRPr lang="en-US" altLang="en-US" sz="2400">
                <a:solidFill>
                  <a:srgbClr val="000000"/>
                </a:solidFill>
                <a:latin typeface="+mn-lt"/>
              </a:endParaRPr>
            </a:p>
          </p:txBody>
        </p:sp>
        <p:sp>
          <p:nvSpPr>
            <p:cNvPr id="132" name="Text Box 123">
              <a:extLst>
                <a:ext uri="{FF2B5EF4-FFF2-40B4-BE49-F238E27FC236}">
                  <a16:creationId xmlns:a16="http://schemas.microsoft.com/office/drawing/2014/main" id="{1795F4DF-DE90-41C1-9E5E-067C212E3C21}"/>
                </a:ext>
              </a:extLst>
            </p:cNvPr>
            <p:cNvSpPr txBox="1">
              <a:spLocks noChangeArrowheads="1"/>
            </p:cNvSpPr>
            <p:nvPr/>
          </p:nvSpPr>
          <p:spPr bwMode="auto">
            <a:xfrm>
              <a:off x="4108450" y="4802188"/>
              <a:ext cx="28098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Meeker</a:t>
              </a:r>
              <a:endParaRPr lang="en-US" altLang="en-US" sz="2400">
                <a:solidFill>
                  <a:srgbClr val="000000"/>
                </a:solidFill>
                <a:latin typeface="+mn-lt"/>
              </a:endParaRPr>
            </a:p>
          </p:txBody>
        </p:sp>
        <p:sp>
          <p:nvSpPr>
            <p:cNvPr id="133" name="Text Box 124">
              <a:extLst>
                <a:ext uri="{FF2B5EF4-FFF2-40B4-BE49-F238E27FC236}">
                  <a16:creationId xmlns:a16="http://schemas.microsoft.com/office/drawing/2014/main" id="{93531F87-DD3B-4D00-BD24-7E28262296A0}"/>
                </a:ext>
              </a:extLst>
            </p:cNvPr>
            <p:cNvSpPr txBox="1">
              <a:spLocks noChangeArrowheads="1"/>
            </p:cNvSpPr>
            <p:nvPr/>
          </p:nvSpPr>
          <p:spPr bwMode="auto">
            <a:xfrm>
              <a:off x="3641726" y="4675188"/>
              <a:ext cx="3794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Kandiyohi</a:t>
              </a:r>
              <a:endParaRPr lang="en-US" altLang="en-US" sz="2400">
                <a:solidFill>
                  <a:srgbClr val="000000"/>
                </a:solidFill>
                <a:latin typeface="+mn-lt"/>
              </a:endParaRPr>
            </a:p>
          </p:txBody>
        </p:sp>
        <p:sp>
          <p:nvSpPr>
            <p:cNvPr id="134" name="Text Box 125">
              <a:extLst>
                <a:ext uri="{FF2B5EF4-FFF2-40B4-BE49-F238E27FC236}">
                  <a16:creationId xmlns:a16="http://schemas.microsoft.com/office/drawing/2014/main" id="{662A0D7D-E042-497D-BBFE-A526F73B9498}"/>
                </a:ext>
              </a:extLst>
            </p:cNvPr>
            <p:cNvSpPr txBox="1">
              <a:spLocks noChangeArrowheads="1"/>
            </p:cNvSpPr>
            <p:nvPr/>
          </p:nvSpPr>
          <p:spPr bwMode="auto">
            <a:xfrm>
              <a:off x="3443288" y="5270501"/>
              <a:ext cx="3048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Renville</a:t>
              </a:r>
              <a:endParaRPr lang="en-US" altLang="en-US" sz="2400">
                <a:solidFill>
                  <a:srgbClr val="000000"/>
                </a:solidFill>
                <a:latin typeface="+mn-lt"/>
              </a:endParaRPr>
            </a:p>
          </p:txBody>
        </p:sp>
        <p:sp>
          <p:nvSpPr>
            <p:cNvPr id="135" name="Text Box 126">
              <a:extLst>
                <a:ext uri="{FF2B5EF4-FFF2-40B4-BE49-F238E27FC236}">
                  <a16:creationId xmlns:a16="http://schemas.microsoft.com/office/drawing/2014/main" id="{AFDB7FB6-D368-4891-97B1-17D50F18B734}"/>
                </a:ext>
              </a:extLst>
            </p:cNvPr>
            <p:cNvSpPr txBox="1">
              <a:spLocks noChangeArrowheads="1"/>
            </p:cNvSpPr>
            <p:nvPr/>
          </p:nvSpPr>
          <p:spPr bwMode="auto">
            <a:xfrm>
              <a:off x="3314700" y="5638801"/>
              <a:ext cx="36195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Redwood</a:t>
              </a:r>
              <a:endParaRPr lang="en-US" altLang="en-US" sz="2400">
                <a:solidFill>
                  <a:srgbClr val="000000"/>
                </a:solidFill>
                <a:latin typeface="+mn-lt"/>
              </a:endParaRPr>
            </a:p>
          </p:txBody>
        </p:sp>
        <p:sp>
          <p:nvSpPr>
            <p:cNvPr id="136" name="Text Box 127">
              <a:extLst>
                <a:ext uri="{FF2B5EF4-FFF2-40B4-BE49-F238E27FC236}">
                  <a16:creationId xmlns:a16="http://schemas.microsoft.com/office/drawing/2014/main" id="{97187785-AE13-477C-A376-0BE50DC76F6E}"/>
                </a:ext>
              </a:extLst>
            </p:cNvPr>
            <p:cNvSpPr txBox="1">
              <a:spLocks noChangeArrowheads="1"/>
            </p:cNvSpPr>
            <p:nvPr/>
          </p:nvSpPr>
          <p:spPr bwMode="auto">
            <a:xfrm>
              <a:off x="4729163" y="4476751"/>
              <a:ext cx="4064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Sherburne</a:t>
              </a:r>
              <a:endParaRPr lang="en-US" altLang="en-US" sz="2400">
                <a:solidFill>
                  <a:srgbClr val="000000"/>
                </a:solidFill>
                <a:latin typeface="+mn-lt"/>
              </a:endParaRPr>
            </a:p>
          </p:txBody>
        </p:sp>
        <p:sp>
          <p:nvSpPr>
            <p:cNvPr id="137" name="Text Box 128">
              <a:extLst>
                <a:ext uri="{FF2B5EF4-FFF2-40B4-BE49-F238E27FC236}">
                  <a16:creationId xmlns:a16="http://schemas.microsoft.com/office/drawing/2014/main" id="{FA2D965E-A9B5-4F4C-83E7-094819EA6089}"/>
                </a:ext>
              </a:extLst>
            </p:cNvPr>
            <p:cNvSpPr txBox="1">
              <a:spLocks noChangeArrowheads="1"/>
            </p:cNvSpPr>
            <p:nvPr/>
          </p:nvSpPr>
          <p:spPr bwMode="auto">
            <a:xfrm>
              <a:off x="2898775" y="5622926"/>
              <a:ext cx="1905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Lyon</a:t>
              </a:r>
              <a:endParaRPr lang="en-US" altLang="en-US" sz="2400">
                <a:solidFill>
                  <a:srgbClr val="000000"/>
                </a:solidFill>
                <a:latin typeface="+mn-lt"/>
              </a:endParaRPr>
            </a:p>
          </p:txBody>
        </p:sp>
        <p:sp>
          <p:nvSpPr>
            <p:cNvPr id="138" name="Text Box 129">
              <a:extLst>
                <a:ext uri="{FF2B5EF4-FFF2-40B4-BE49-F238E27FC236}">
                  <a16:creationId xmlns:a16="http://schemas.microsoft.com/office/drawing/2014/main" id="{AFC9A6D8-3178-444F-B2C8-5B5C82B4D36D}"/>
                </a:ext>
              </a:extLst>
            </p:cNvPr>
            <p:cNvSpPr txBox="1">
              <a:spLocks noChangeArrowheads="1"/>
            </p:cNvSpPr>
            <p:nvPr/>
          </p:nvSpPr>
          <p:spPr bwMode="auto">
            <a:xfrm>
              <a:off x="2501901" y="5622926"/>
              <a:ext cx="2778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Lincoln</a:t>
              </a:r>
              <a:endParaRPr lang="en-US" altLang="en-US" sz="2400">
                <a:solidFill>
                  <a:srgbClr val="000000"/>
                </a:solidFill>
                <a:latin typeface="+mn-lt"/>
              </a:endParaRPr>
            </a:p>
          </p:txBody>
        </p:sp>
        <p:sp>
          <p:nvSpPr>
            <p:cNvPr id="139" name="Text Box 130">
              <a:extLst>
                <a:ext uri="{FF2B5EF4-FFF2-40B4-BE49-F238E27FC236}">
                  <a16:creationId xmlns:a16="http://schemas.microsoft.com/office/drawing/2014/main" id="{177333B5-A184-4176-97D1-06A66C4DBEA0}"/>
                </a:ext>
              </a:extLst>
            </p:cNvPr>
            <p:cNvSpPr txBox="1">
              <a:spLocks noChangeArrowheads="1"/>
            </p:cNvSpPr>
            <p:nvPr/>
          </p:nvSpPr>
          <p:spPr bwMode="auto">
            <a:xfrm>
              <a:off x="2511425" y="5368926"/>
              <a:ext cx="61118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Yellow Medicine</a:t>
              </a:r>
              <a:endParaRPr lang="en-US" altLang="en-US" sz="2400">
                <a:solidFill>
                  <a:srgbClr val="000000"/>
                </a:solidFill>
                <a:latin typeface="+mn-lt"/>
              </a:endParaRPr>
            </a:p>
          </p:txBody>
        </p:sp>
        <p:sp>
          <p:nvSpPr>
            <p:cNvPr id="140" name="Text Box 131">
              <a:extLst>
                <a:ext uri="{FF2B5EF4-FFF2-40B4-BE49-F238E27FC236}">
                  <a16:creationId xmlns:a16="http://schemas.microsoft.com/office/drawing/2014/main" id="{619137B8-FCC2-4E02-B684-C3F9BC1B0C73}"/>
                </a:ext>
              </a:extLst>
            </p:cNvPr>
            <p:cNvSpPr txBox="1">
              <a:spLocks noChangeArrowheads="1"/>
            </p:cNvSpPr>
            <p:nvPr/>
          </p:nvSpPr>
          <p:spPr bwMode="auto">
            <a:xfrm>
              <a:off x="2517775" y="5102226"/>
              <a:ext cx="5413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Lac Qui Parle</a:t>
              </a:r>
              <a:endParaRPr lang="en-US" altLang="en-US" sz="2400">
                <a:solidFill>
                  <a:srgbClr val="000000"/>
                </a:solidFill>
                <a:latin typeface="+mn-lt"/>
              </a:endParaRPr>
            </a:p>
          </p:txBody>
        </p:sp>
        <p:sp>
          <p:nvSpPr>
            <p:cNvPr id="141" name="Text Box 132">
              <a:extLst>
                <a:ext uri="{FF2B5EF4-FFF2-40B4-BE49-F238E27FC236}">
                  <a16:creationId xmlns:a16="http://schemas.microsoft.com/office/drawing/2014/main" id="{EAECACF3-5B5C-4A23-A982-F7F68CEAAB1D}"/>
                </a:ext>
              </a:extLst>
            </p:cNvPr>
            <p:cNvSpPr txBox="1">
              <a:spLocks noChangeArrowheads="1"/>
            </p:cNvSpPr>
            <p:nvPr/>
          </p:nvSpPr>
          <p:spPr bwMode="auto">
            <a:xfrm>
              <a:off x="2832100" y="4640263"/>
              <a:ext cx="1905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Swift</a:t>
              </a:r>
              <a:endParaRPr lang="en-US" altLang="en-US" sz="2400">
                <a:solidFill>
                  <a:srgbClr val="000000"/>
                </a:solidFill>
                <a:latin typeface="+mn-lt"/>
              </a:endParaRPr>
            </a:p>
          </p:txBody>
        </p:sp>
        <p:sp>
          <p:nvSpPr>
            <p:cNvPr id="142" name="Text Box 133">
              <a:extLst>
                <a:ext uri="{FF2B5EF4-FFF2-40B4-BE49-F238E27FC236}">
                  <a16:creationId xmlns:a16="http://schemas.microsoft.com/office/drawing/2014/main" id="{6565D9B9-3DF7-4ABA-8CF5-6BD10D1E90A5}"/>
                </a:ext>
              </a:extLst>
            </p:cNvPr>
            <p:cNvSpPr txBox="1">
              <a:spLocks noChangeArrowheads="1"/>
            </p:cNvSpPr>
            <p:nvPr/>
          </p:nvSpPr>
          <p:spPr bwMode="auto">
            <a:xfrm>
              <a:off x="2266950" y="4405313"/>
              <a:ext cx="3746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Big Stone</a:t>
              </a:r>
              <a:endParaRPr lang="en-US" altLang="en-US" sz="2400">
                <a:solidFill>
                  <a:srgbClr val="000000"/>
                </a:solidFill>
                <a:latin typeface="+mn-lt"/>
              </a:endParaRPr>
            </a:p>
          </p:txBody>
        </p:sp>
        <p:sp>
          <p:nvSpPr>
            <p:cNvPr id="143" name="Text Box 134">
              <a:extLst>
                <a:ext uri="{FF2B5EF4-FFF2-40B4-BE49-F238E27FC236}">
                  <a16:creationId xmlns:a16="http://schemas.microsoft.com/office/drawing/2014/main" id="{C7CD8D8C-7D05-46FA-AA90-ADD84EC4E82C}"/>
                </a:ext>
              </a:extLst>
            </p:cNvPr>
            <p:cNvSpPr txBox="1">
              <a:spLocks noChangeArrowheads="1"/>
            </p:cNvSpPr>
            <p:nvPr/>
          </p:nvSpPr>
          <p:spPr bwMode="auto">
            <a:xfrm>
              <a:off x="3178175" y="4252914"/>
              <a:ext cx="2032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Pope</a:t>
              </a:r>
              <a:endParaRPr lang="en-US" altLang="en-US" sz="2400">
                <a:solidFill>
                  <a:srgbClr val="000000"/>
                </a:solidFill>
                <a:latin typeface="+mn-lt"/>
              </a:endParaRPr>
            </a:p>
          </p:txBody>
        </p:sp>
        <p:sp>
          <p:nvSpPr>
            <p:cNvPr id="144" name="Text Box 135">
              <a:extLst>
                <a:ext uri="{FF2B5EF4-FFF2-40B4-BE49-F238E27FC236}">
                  <a16:creationId xmlns:a16="http://schemas.microsoft.com/office/drawing/2014/main" id="{0139D0E6-651F-49E4-9F77-F1479DF2B8E3}"/>
                </a:ext>
              </a:extLst>
            </p:cNvPr>
            <p:cNvSpPr txBox="1">
              <a:spLocks noChangeArrowheads="1"/>
            </p:cNvSpPr>
            <p:nvPr/>
          </p:nvSpPr>
          <p:spPr bwMode="auto">
            <a:xfrm>
              <a:off x="2709863" y="4252914"/>
              <a:ext cx="30956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Stevens</a:t>
              </a:r>
              <a:endParaRPr lang="en-US" altLang="en-US" sz="2400">
                <a:solidFill>
                  <a:srgbClr val="000000"/>
                </a:solidFill>
                <a:latin typeface="+mn-lt"/>
              </a:endParaRPr>
            </a:p>
          </p:txBody>
        </p:sp>
        <p:sp>
          <p:nvSpPr>
            <p:cNvPr id="145" name="Text Box 136">
              <a:extLst>
                <a:ext uri="{FF2B5EF4-FFF2-40B4-BE49-F238E27FC236}">
                  <a16:creationId xmlns:a16="http://schemas.microsoft.com/office/drawing/2014/main" id="{3EFA886F-BECA-40CC-9886-905CD10F40F7}"/>
                </a:ext>
              </a:extLst>
            </p:cNvPr>
            <p:cNvSpPr txBox="1">
              <a:spLocks noChangeArrowheads="1"/>
            </p:cNvSpPr>
            <p:nvPr/>
          </p:nvSpPr>
          <p:spPr bwMode="auto">
            <a:xfrm>
              <a:off x="2292350" y="4268789"/>
              <a:ext cx="3302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Traverse</a:t>
              </a:r>
              <a:endParaRPr lang="en-US" altLang="en-US" sz="2400">
                <a:solidFill>
                  <a:srgbClr val="000000"/>
                </a:solidFill>
                <a:latin typeface="+mn-lt"/>
              </a:endParaRPr>
            </a:p>
          </p:txBody>
        </p:sp>
        <p:sp>
          <p:nvSpPr>
            <p:cNvPr id="146" name="Text Box 137">
              <a:extLst>
                <a:ext uri="{FF2B5EF4-FFF2-40B4-BE49-F238E27FC236}">
                  <a16:creationId xmlns:a16="http://schemas.microsoft.com/office/drawing/2014/main" id="{3B278DBD-37D5-45BF-90AA-E2499586AC87}"/>
                </a:ext>
              </a:extLst>
            </p:cNvPr>
            <p:cNvSpPr txBox="1">
              <a:spLocks noChangeArrowheads="1"/>
            </p:cNvSpPr>
            <p:nvPr/>
          </p:nvSpPr>
          <p:spPr bwMode="auto">
            <a:xfrm>
              <a:off x="3035300" y="4960938"/>
              <a:ext cx="3810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Chippewa</a:t>
              </a:r>
              <a:endParaRPr lang="en-US" altLang="en-US" sz="2400">
                <a:solidFill>
                  <a:srgbClr val="000000"/>
                </a:solidFill>
                <a:latin typeface="+mn-lt"/>
              </a:endParaRPr>
            </a:p>
          </p:txBody>
        </p:sp>
        <p:sp>
          <p:nvSpPr>
            <p:cNvPr id="147" name="Text Box 138">
              <a:extLst>
                <a:ext uri="{FF2B5EF4-FFF2-40B4-BE49-F238E27FC236}">
                  <a16:creationId xmlns:a16="http://schemas.microsoft.com/office/drawing/2014/main" id="{566EBDBA-5093-4031-A1E3-CE5DC5279ED8}"/>
                </a:ext>
              </a:extLst>
            </p:cNvPr>
            <p:cNvSpPr txBox="1">
              <a:spLocks noChangeArrowheads="1"/>
            </p:cNvSpPr>
            <p:nvPr/>
          </p:nvSpPr>
          <p:spPr bwMode="auto">
            <a:xfrm>
              <a:off x="3803650" y="4252914"/>
              <a:ext cx="29845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Stearns</a:t>
              </a:r>
            </a:p>
          </p:txBody>
        </p:sp>
        <p:sp>
          <p:nvSpPr>
            <p:cNvPr id="148" name="Text Box 139">
              <a:extLst>
                <a:ext uri="{FF2B5EF4-FFF2-40B4-BE49-F238E27FC236}">
                  <a16:creationId xmlns:a16="http://schemas.microsoft.com/office/drawing/2014/main" id="{A514D49F-FE1E-4898-84C7-4DDD4DF028D3}"/>
                </a:ext>
              </a:extLst>
            </p:cNvPr>
            <p:cNvSpPr txBox="1">
              <a:spLocks noChangeArrowheads="1"/>
            </p:cNvSpPr>
            <p:nvPr/>
          </p:nvSpPr>
          <p:spPr bwMode="auto">
            <a:xfrm>
              <a:off x="4586288" y="4151313"/>
              <a:ext cx="277812"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Benton</a:t>
              </a:r>
              <a:endParaRPr lang="en-US" altLang="en-US" sz="2400">
                <a:solidFill>
                  <a:srgbClr val="000000"/>
                </a:solidFill>
                <a:latin typeface="+mn-lt"/>
              </a:endParaRPr>
            </a:p>
          </p:txBody>
        </p:sp>
        <p:sp>
          <p:nvSpPr>
            <p:cNvPr id="149" name="Text Box 140">
              <a:extLst>
                <a:ext uri="{FF2B5EF4-FFF2-40B4-BE49-F238E27FC236}">
                  <a16:creationId xmlns:a16="http://schemas.microsoft.com/office/drawing/2014/main" id="{06D89C32-FF45-4809-912F-2108F8D9C7D9}"/>
                </a:ext>
              </a:extLst>
            </p:cNvPr>
            <p:cNvSpPr txBox="1">
              <a:spLocks noChangeArrowheads="1"/>
            </p:cNvSpPr>
            <p:nvPr/>
          </p:nvSpPr>
          <p:spPr bwMode="auto">
            <a:xfrm>
              <a:off x="5726114" y="3071814"/>
              <a:ext cx="280987"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Carlton</a:t>
              </a:r>
              <a:endParaRPr lang="en-US" altLang="en-US" sz="2400">
                <a:solidFill>
                  <a:srgbClr val="000000"/>
                </a:solidFill>
                <a:latin typeface="+mn-lt"/>
              </a:endParaRPr>
            </a:p>
          </p:txBody>
        </p:sp>
        <p:sp>
          <p:nvSpPr>
            <p:cNvPr id="150" name="Text Box 141">
              <a:extLst>
                <a:ext uri="{FF2B5EF4-FFF2-40B4-BE49-F238E27FC236}">
                  <a16:creationId xmlns:a16="http://schemas.microsoft.com/office/drawing/2014/main" id="{B0C5363E-8795-4097-B75B-CA37320D9C31}"/>
                </a:ext>
              </a:extLst>
            </p:cNvPr>
            <p:cNvSpPr txBox="1">
              <a:spLocks noChangeArrowheads="1"/>
            </p:cNvSpPr>
            <p:nvPr/>
          </p:nvSpPr>
          <p:spPr bwMode="auto">
            <a:xfrm>
              <a:off x="5756276" y="3473451"/>
              <a:ext cx="1762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Pine</a:t>
              </a:r>
              <a:endParaRPr lang="en-US" altLang="en-US" sz="2400">
                <a:solidFill>
                  <a:srgbClr val="000000"/>
                </a:solidFill>
                <a:latin typeface="+mn-lt"/>
              </a:endParaRPr>
            </a:p>
          </p:txBody>
        </p:sp>
        <p:sp>
          <p:nvSpPr>
            <p:cNvPr id="151" name="Text Box 142">
              <a:extLst>
                <a:ext uri="{FF2B5EF4-FFF2-40B4-BE49-F238E27FC236}">
                  <a16:creationId xmlns:a16="http://schemas.microsoft.com/office/drawing/2014/main" id="{8619585B-1F3D-4F20-A6A4-2C60226B6DAC}"/>
                </a:ext>
              </a:extLst>
            </p:cNvPr>
            <p:cNvSpPr txBox="1">
              <a:spLocks noChangeArrowheads="1"/>
            </p:cNvSpPr>
            <p:nvPr/>
          </p:nvSpPr>
          <p:spPr bwMode="auto">
            <a:xfrm>
              <a:off x="5316539" y="3783013"/>
              <a:ext cx="33972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Kanabec</a:t>
              </a:r>
              <a:endParaRPr lang="en-US" altLang="en-US" sz="2400">
                <a:solidFill>
                  <a:srgbClr val="000000"/>
                </a:solidFill>
                <a:latin typeface="+mn-lt"/>
              </a:endParaRPr>
            </a:p>
          </p:txBody>
        </p:sp>
        <p:sp>
          <p:nvSpPr>
            <p:cNvPr id="152" name="Text Box 143">
              <a:extLst>
                <a:ext uri="{FF2B5EF4-FFF2-40B4-BE49-F238E27FC236}">
                  <a16:creationId xmlns:a16="http://schemas.microsoft.com/office/drawing/2014/main" id="{C273C95D-9F0F-4796-8A98-B34273AFFE13}"/>
                </a:ext>
              </a:extLst>
            </p:cNvPr>
            <p:cNvSpPr txBox="1">
              <a:spLocks noChangeArrowheads="1"/>
            </p:cNvSpPr>
            <p:nvPr/>
          </p:nvSpPr>
          <p:spPr bwMode="auto">
            <a:xfrm>
              <a:off x="5003800" y="3671888"/>
              <a:ext cx="184150"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Mille</a:t>
              </a:r>
              <a:br>
                <a:rPr lang="en-US" altLang="en-US" sz="600">
                  <a:solidFill>
                    <a:srgbClr val="000000"/>
                  </a:solidFill>
                  <a:latin typeface="+mn-lt"/>
                </a:rPr>
              </a:br>
              <a:r>
                <a:rPr lang="en-US" altLang="en-US" sz="600">
                  <a:solidFill>
                    <a:srgbClr val="000000"/>
                  </a:solidFill>
                  <a:latin typeface="+mn-lt"/>
                </a:rPr>
                <a:t>Lacs</a:t>
              </a:r>
              <a:endParaRPr lang="en-US" altLang="en-US" sz="2400">
                <a:solidFill>
                  <a:srgbClr val="000000"/>
                </a:solidFill>
                <a:latin typeface="+mn-lt"/>
              </a:endParaRPr>
            </a:p>
          </p:txBody>
        </p:sp>
        <p:sp>
          <p:nvSpPr>
            <p:cNvPr id="153" name="Text Box 144">
              <a:extLst>
                <a:ext uri="{FF2B5EF4-FFF2-40B4-BE49-F238E27FC236}">
                  <a16:creationId xmlns:a16="http://schemas.microsoft.com/office/drawing/2014/main" id="{08EFF927-02C2-4454-B5C2-F58716CE4827}"/>
                </a:ext>
              </a:extLst>
            </p:cNvPr>
            <p:cNvSpPr txBox="1">
              <a:spLocks noChangeArrowheads="1"/>
            </p:cNvSpPr>
            <p:nvPr/>
          </p:nvSpPr>
          <p:spPr bwMode="auto">
            <a:xfrm>
              <a:off x="5060950" y="2779713"/>
              <a:ext cx="21113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Aitkin</a:t>
              </a:r>
              <a:endParaRPr lang="en-US" altLang="en-US" sz="2400">
                <a:solidFill>
                  <a:srgbClr val="000000"/>
                </a:solidFill>
                <a:latin typeface="+mn-lt"/>
              </a:endParaRPr>
            </a:p>
          </p:txBody>
        </p:sp>
        <p:sp>
          <p:nvSpPr>
            <p:cNvPr id="154" name="Text Box 145">
              <a:extLst>
                <a:ext uri="{FF2B5EF4-FFF2-40B4-BE49-F238E27FC236}">
                  <a16:creationId xmlns:a16="http://schemas.microsoft.com/office/drawing/2014/main" id="{91F0C567-67FA-4338-B7D8-5A08713039B0}"/>
                </a:ext>
              </a:extLst>
            </p:cNvPr>
            <p:cNvSpPr txBox="1">
              <a:spLocks noChangeArrowheads="1"/>
            </p:cNvSpPr>
            <p:nvPr/>
          </p:nvSpPr>
          <p:spPr bwMode="auto">
            <a:xfrm>
              <a:off x="4521200" y="3041651"/>
              <a:ext cx="42068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Crow Wing</a:t>
              </a:r>
              <a:endParaRPr lang="en-US" altLang="en-US" sz="2400">
                <a:solidFill>
                  <a:srgbClr val="000000"/>
                </a:solidFill>
                <a:latin typeface="+mn-lt"/>
              </a:endParaRPr>
            </a:p>
          </p:txBody>
        </p:sp>
        <p:sp>
          <p:nvSpPr>
            <p:cNvPr id="155" name="Text Box 146">
              <a:extLst>
                <a:ext uri="{FF2B5EF4-FFF2-40B4-BE49-F238E27FC236}">
                  <a16:creationId xmlns:a16="http://schemas.microsoft.com/office/drawing/2014/main" id="{0EB70D28-637E-44FE-B783-06176733814E}"/>
                </a:ext>
              </a:extLst>
            </p:cNvPr>
            <p:cNvSpPr txBox="1">
              <a:spLocks noChangeArrowheads="1"/>
            </p:cNvSpPr>
            <p:nvPr/>
          </p:nvSpPr>
          <p:spPr bwMode="auto">
            <a:xfrm>
              <a:off x="4189413" y="3911601"/>
              <a:ext cx="3302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Morrison</a:t>
              </a:r>
              <a:endParaRPr lang="en-US" altLang="en-US" sz="2400">
                <a:solidFill>
                  <a:srgbClr val="000000"/>
                </a:solidFill>
                <a:latin typeface="+mn-lt"/>
              </a:endParaRPr>
            </a:p>
          </p:txBody>
        </p:sp>
        <p:sp>
          <p:nvSpPr>
            <p:cNvPr id="156" name="Text Box 147">
              <a:extLst>
                <a:ext uri="{FF2B5EF4-FFF2-40B4-BE49-F238E27FC236}">
                  <a16:creationId xmlns:a16="http://schemas.microsoft.com/office/drawing/2014/main" id="{148B867C-3D39-4C89-8C2E-2A0D889B9F9A}"/>
                </a:ext>
              </a:extLst>
            </p:cNvPr>
            <p:cNvSpPr txBox="1">
              <a:spLocks noChangeArrowheads="1"/>
            </p:cNvSpPr>
            <p:nvPr/>
          </p:nvSpPr>
          <p:spPr bwMode="auto">
            <a:xfrm>
              <a:off x="4219575" y="2311401"/>
              <a:ext cx="19843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Cass</a:t>
              </a:r>
              <a:endParaRPr lang="en-US" altLang="en-US" sz="2400">
                <a:solidFill>
                  <a:srgbClr val="000000"/>
                </a:solidFill>
                <a:latin typeface="+mn-lt"/>
              </a:endParaRPr>
            </a:p>
          </p:txBody>
        </p:sp>
        <p:sp>
          <p:nvSpPr>
            <p:cNvPr id="157" name="Text Box 148">
              <a:extLst>
                <a:ext uri="{FF2B5EF4-FFF2-40B4-BE49-F238E27FC236}">
                  <a16:creationId xmlns:a16="http://schemas.microsoft.com/office/drawing/2014/main" id="{6C57F1F0-F865-4582-92BF-EBBD2C13BBD2}"/>
                </a:ext>
              </a:extLst>
            </p:cNvPr>
            <p:cNvSpPr txBox="1">
              <a:spLocks noChangeArrowheads="1"/>
            </p:cNvSpPr>
            <p:nvPr/>
          </p:nvSpPr>
          <p:spPr bwMode="auto">
            <a:xfrm>
              <a:off x="3762375" y="2297113"/>
              <a:ext cx="3365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Hubbard</a:t>
              </a:r>
              <a:endParaRPr lang="en-US" altLang="en-US" sz="2400">
                <a:solidFill>
                  <a:srgbClr val="000000"/>
                </a:solidFill>
                <a:latin typeface="+mn-lt"/>
              </a:endParaRPr>
            </a:p>
          </p:txBody>
        </p:sp>
        <p:sp>
          <p:nvSpPr>
            <p:cNvPr id="158" name="Text Box 149">
              <a:extLst>
                <a:ext uri="{FF2B5EF4-FFF2-40B4-BE49-F238E27FC236}">
                  <a16:creationId xmlns:a16="http://schemas.microsoft.com/office/drawing/2014/main" id="{9085DD75-CFA8-46B7-A1FF-F3C5815C1FD4}"/>
                </a:ext>
              </a:extLst>
            </p:cNvPr>
            <p:cNvSpPr txBox="1">
              <a:spLocks noChangeArrowheads="1"/>
            </p:cNvSpPr>
            <p:nvPr/>
          </p:nvSpPr>
          <p:spPr bwMode="auto">
            <a:xfrm>
              <a:off x="3708401" y="3041651"/>
              <a:ext cx="32226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Wadena</a:t>
              </a:r>
              <a:endParaRPr lang="en-US" altLang="en-US" sz="2400">
                <a:solidFill>
                  <a:srgbClr val="000000"/>
                </a:solidFill>
                <a:latin typeface="+mn-lt"/>
              </a:endParaRPr>
            </a:p>
          </p:txBody>
        </p:sp>
        <p:sp>
          <p:nvSpPr>
            <p:cNvPr id="159" name="Text Box 150">
              <a:extLst>
                <a:ext uri="{FF2B5EF4-FFF2-40B4-BE49-F238E27FC236}">
                  <a16:creationId xmlns:a16="http://schemas.microsoft.com/office/drawing/2014/main" id="{A8819E16-1AA5-4FDD-88E7-9379A0CDCE30}"/>
                </a:ext>
              </a:extLst>
            </p:cNvPr>
            <p:cNvSpPr txBox="1">
              <a:spLocks noChangeArrowheads="1"/>
            </p:cNvSpPr>
            <p:nvPr/>
          </p:nvSpPr>
          <p:spPr bwMode="auto">
            <a:xfrm>
              <a:off x="3792538" y="3570289"/>
              <a:ext cx="20161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Todd</a:t>
              </a:r>
              <a:endParaRPr lang="en-US" altLang="en-US" sz="2400">
                <a:solidFill>
                  <a:srgbClr val="000000"/>
                </a:solidFill>
                <a:latin typeface="+mn-lt"/>
              </a:endParaRPr>
            </a:p>
          </p:txBody>
        </p:sp>
        <p:sp>
          <p:nvSpPr>
            <p:cNvPr id="160" name="Text Box 151">
              <a:extLst>
                <a:ext uri="{FF2B5EF4-FFF2-40B4-BE49-F238E27FC236}">
                  <a16:creationId xmlns:a16="http://schemas.microsoft.com/office/drawing/2014/main" id="{F59C03DD-BC36-4AFC-8871-714CFF783931}"/>
                </a:ext>
              </a:extLst>
            </p:cNvPr>
            <p:cNvSpPr txBox="1">
              <a:spLocks noChangeArrowheads="1"/>
            </p:cNvSpPr>
            <p:nvPr/>
          </p:nvSpPr>
          <p:spPr bwMode="auto">
            <a:xfrm>
              <a:off x="3178175" y="3849688"/>
              <a:ext cx="31908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Douglas</a:t>
              </a:r>
              <a:endParaRPr lang="en-US" altLang="en-US" sz="2400">
                <a:solidFill>
                  <a:srgbClr val="000000"/>
                </a:solidFill>
                <a:latin typeface="+mn-lt"/>
              </a:endParaRPr>
            </a:p>
          </p:txBody>
        </p:sp>
        <p:sp>
          <p:nvSpPr>
            <p:cNvPr id="161" name="Text Box 152">
              <a:extLst>
                <a:ext uri="{FF2B5EF4-FFF2-40B4-BE49-F238E27FC236}">
                  <a16:creationId xmlns:a16="http://schemas.microsoft.com/office/drawing/2014/main" id="{AAD00EAB-7BA5-4674-A758-AB9D9B1AF03D}"/>
                </a:ext>
              </a:extLst>
            </p:cNvPr>
            <p:cNvSpPr txBox="1">
              <a:spLocks noChangeArrowheads="1"/>
            </p:cNvSpPr>
            <p:nvPr/>
          </p:nvSpPr>
          <p:spPr bwMode="auto">
            <a:xfrm>
              <a:off x="2709863" y="3849688"/>
              <a:ext cx="2222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Grant</a:t>
              </a:r>
              <a:endParaRPr lang="en-US" altLang="en-US" sz="2400">
                <a:solidFill>
                  <a:srgbClr val="000000"/>
                </a:solidFill>
                <a:latin typeface="+mn-lt"/>
              </a:endParaRPr>
            </a:p>
          </p:txBody>
        </p:sp>
        <p:sp>
          <p:nvSpPr>
            <p:cNvPr id="162" name="Text Box 153">
              <a:extLst>
                <a:ext uri="{FF2B5EF4-FFF2-40B4-BE49-F238E27FC236}">
                  <a16:creationId xmlns:a16="http://schemas.microsoft.com/office/drawing/2014/main" id="{98C7353B-1FB2-4779-84A6-F7F601E39CB2}"/>
                </a:ext>
              </a:extLst>
            </p:cNvPr>
            <p:cNvSpPr txBox="1">
              <a:spLocks noChangeArrowheads="1"/>
            </p:cNvSpPr>
            <p:nvPr/>
          </p:nvSpPr>
          <p:spPr bwMode="auto">
            <a:xfrm>
              <a:off x="2709864" y="3181351"/>
              <a:ext cx="585787" cy="1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Otter Tail</a:t>
              </a:r>
              <a:endParaRPr lang="en-US" altLang="en-US" sz="2400">
                <a:solidFill>
                  <a:srgbClr val="000000"/>
                </a:solidFill>
                <a:latin typeface="+mn-lt"/>
              </a:endParaRPr>
            </a:p>
          </p:txBody>
        </p:sp>
        <p:sp>
          <p:nvSpPr>
            <p:cNvPr id="163" name="Text Box 154">
              <a:extLst>
                <a:ext uri="{FF2B5EF4-FFF2-40B4-BE49-F238E27FC236}">
                  <a16:creationId xmlns:a16="http://schemas.microsoft.com/office/drawing/2014/main" id="{E1774BE4-6D44-4AC5-A1A6-226C7AC21BA3}"/>
                </a:ext>
              </a:extLst>
            </p:cNvPr>
            <p:cNvSpPr txBox="1">
              <a:spLocks noChangeArrowheads="1"/>
            </p:cNvSpPr>
            <p:nvPr/>
          </p:nvSpPr>
          <p:spPr bwMode="auto">
            <a:xfrm>
              <a:off x="2297114" y="3213101"/>
              <a:ext cx="236537"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Wilkin</a:t>
              </a:r>
              <a:endParaRPr lang="en-US" altLang="en-US" sz="2400">
                <a:solidFill>
                  <a:srgbClr val="000000"/>
                </a:solidFill>
                <a:latin typeface="+mn-lt"/>
              </a:endParaRPr>
            </a:p>
          </p:txBody>
        </p:sp>
        <p:sp>
          <p:nvSpPr>
            <p:cNvPr id="164" name="Text Box 155">
              <a:extLst>
                <a:ext uri="{FF2B5EF4-FFF2-40B4-BE49-F238E27FC236}">
                  <a16:creationId xmlns:a16="http://schemas.microsoft.com/office/drawing/2014/main" id="{3D7B95CE-571B-4D0E-9450-2579B61C35E4}"/>
                </a:ext>
              </a:extLst>
            </p:cNvPr>
            <p:cNvSpPr txBox="1">
              <a:spLocks noChangeArrowheads="1"/>
            </p:cNvSpPr>
            <p:nvPr/>
          </p:nvSpPr>
          <p:spPr bwMode="auto">
            <a:xfrm>
              <a:off x="2846388" y="2617788"/>
              <a:ext cx="2667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Becker</a:t>
              </a:r>
              <a:endParaRPr lang="en-US" altLang="en-US" sz="2400">
                <a:solidFill>
                  <a:srgbClr val="000000"/>
                </a:solidFill>
                <a:latin typeface="+mn-lt"/>
              </a:endParaRPr>
            </a:p>
          </p:txBody>
        </p:sp>
        <p:sp>
          <p:nvSpPr>
            <p:cNvPr id="165" name="Text Box 156">
              <a:extLst>
                <a:ext uri="{FF2B5EF4-FFF2-40B4-BE49-F238E27FC236}">
                  <a16:creationId xmlns:a16="http://schemas.microsoft.com/office/drawing/2014/main" id="{0125B9C1-F1CE-4AA4-9897-140E6FA27AEA}"/>
                </a:ext>
              </a:extLst>
            </p:cNvPr>
            <p:cNvSpPr txBox="1">
              <a:spLocks noChangeArrowheads="1"/>
            </p:cNvSpPr>
            <p:nvPr/>
          </p:nvSpPr>
          <p:spPr bwMode="auto">
            <a:xfrm>
              <a:off x="2220913" y="2622551"/>
              <a:ext cx="17621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Clay</a:t>
              </a:r>
              <a:endParaRPr lang="en-US" altLang="en-US" sz="2400">
                <a:solidFill>
                  <a:srgbClr val="000000"/>
                </a:solidFill>
                <a:latin typeface="+mn-lt"/>
              </a:endParaRPr>
            </a:p>
          </p:txBody>
        </p:sp>
        <p:sp>
          <p:nvSpPr>
            <p:cNvPr id="166" name="Text Box 157">
              <a:extLst>
                <a:ext uri="{FF2B5EF4-FFF2-40B4-BE49-F238E27FC236}">
                  <a16:creationId xmlns:a16="http://schemas.microsoft.com/office/drawing/2014/main" id="{F1572544-C6E6-406A-9814-D683341E4A52}"/>
                </a:ext>
              </a:extLst>
            </p:cNvPr>
            <p:cNvSpPr txBox="1">
              <a:spLocks noChangeArrowheads="1"/>
            </p:cNvSpPr>
            <p:nvPr/>
          </p:nvSpPr>
          <p:spPr bwMode="auto">
            <a:xfrm>
              <a:off x="3335339" y="1603376"/>
              <a:ext cx="231775"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Clear</a:t>
              </a:r>
              <a:br>
                <a:rPr lang="en-US" altLang="en-US" sz="600">
                  <a:solidFill>
                    <a:srgbClr val="000000"/>
                  </a:solidFill>
                  <a:latin typeface="+mn-lt"/>
                </a:rPr>
              </a:br>
              <a:r>
                <a:rPr lang="en-US" altLang="en-US" sz="600">
                  <a:solidFill>
                    <a:srgbClr val="000000"/>
                  </a:solidFill>
                  <a:latin typeface="+mn-lt"/>
                </a:rPr>
                <a:t>Water</a:t>
              </a:r>
              <a:endParaRPr lang="en-US" altLang="en-US" sz="2400">
                <a:solidFill>
                  <a:srgbClr val="000000"/>
                </a:solidFill>
                <a:latin typeface="+mn-lt"/>
              </a:endParaRPr>
            </a:p>
          </p:txBody>
        </p:sp>
        <p:sp>
          <p:nvSpPr>
            <p:cNvPr id="167" name="Text Box 158">
              <a:extLst>
                <a:ext uri="{FF2B5EF4-FFF2-40B4-BE49-F238E27FC236}">
                  <a16:creationId xmlns:a16="http://schemas.microsoft.com/office/drawing/2014/main" id="{00A63C99-DAB9-4A3C-97A2-890E8B9DF9C2}"/>
                </a:ext>
              </a:extLst>
            </p:cNvPr>
            <p:cNvSpPr txBox="1">
              <a:spLocks noChangeArrowheads="1"/>
            </p:cNvSpPr>
            <p:nvPr/>
          </p:nvSpPr>
          <p:spPr bwMode="auto">
            <a:xfrm>
              <a:off x="2890839" y="2205038"/>
              <a:ext cx="427037"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Mahnomen</a:t>
              </a:r>
              <a:endParaRPr lang="en-US" altLang="en-US" sz="2400">
                <a:solidFill>
                  <a:srgbClr val="000000"/>
                </a:solidFill>
                <a:latin typeface="+mn-lt"/>
              </a:endParaRPr>
            </a:p>
          </p:txBody>
        </p:sp>
        <p:sp>
          <p:nvSpPr>
            <p:cNvPr id="168" name="Text Box 159">
              <a:extLst>
                <a:ext uri="{FF2B5EF4-FFF2-40B4-BE49-F238E27FC236}">
                  <a16:creationId xmlns:a16="http://schemas.microsoft.com/office/drawing/2014/main" id="{B21FFDD0-9BEE-41C7-B751-6355AD09EC31}"/>
                </a:ext>
              </a:extLst>
            </p:cNvPr>
            <p:cNvSpPr txBox="1">
              <a:spLocks noChangeArrowheads="1"/>
            </p:cNvSpPr>
            <p:nvPr/>
          </p:nvSpPr>
          <p:spPr bwMode="auto">
            <a:xfrm>
              <a:off x="2241550" y="2209801"/>
              <a:ext cx="3048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Norman</a:t>
              </a:r>
              <a:endParaRPr lang="en-US" altLang="en-US" sz="2400">
                <a:solidFill>
                  <a:srgbClr val="000000"/>
                </a:solidFill>
                <a:latin typeface="+mn-lt"/>
              </a:endParaRPr>
            </a:p>
          </p:txBody>
        </p:sp>
        <p:sp>
          <p:nvSpPr>
            <p:cNvPr id="169" name="Text Box 160">
              <a:extLst>
                <a:ext uri="{FF2B5EF4-FFF2-40B4-BE49-F238E27FC236}">
                  <a16:creationId xmlns:a16="http://schemas.microsoft.com/office/drawing/2014/main" id="{162F5610-1E16-4A64-B400-E7B818BEE294}"/>
                </a:ext>
              </a:extLst>
            </p:cNvPr>
            <p:cNvSpPr txBox="1">
              <a:spLocks noChangeArrowheads="1"/>
            </p:cNvSpPr>
            <p:nvPr/>
          </p:nvSpPr>
          <p:spPr bwMode="auto">
            <a:xfrm>
              <a:off x="2576514" y="1639889"/>
              <a:ext cx="3651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Red Lake</a:t>
              </a:r>
              <a:endParaRPr lang="en-US" altLang="en-US" sz="2400">
                <a:solidFill>
                  <a:srgbClr val="000000"/>
                </a:solidFill>
                <a:latin typeface="+mn-lt"/>
              </a:endParaRPr>
            </a:p>
          </p:txBody>
        </p:sp>
        <p:sp>
          <p:nvSpPr>
            <p:cNvPr id="170" name="Text Box 161">
              <a:extLst>
                <a:ext uri="{FF2B5EF4-FFF2-40B4-BE49-F238E27FC236}">
                  <a16:creationId xmlns:a16="http://schemas.microsoft.com/office/drawing/2014/main" id="{A020B5DB-2DA2-49EA-86A5-15085D982DB6}"/>
                </a:ext>
              </a:extLst>
            </p:cNvPr>
            <p:cNvSpPr txBox="1">
              <a:spLocks noChangeArrowheads="1"/>
            </p:cNvSpPr>
            <p:nvPr/>
          </p:nvSpPr>
          <p:spPr bwMode="auto">
            <a:xfrm>
              <a:off x="2555876" y="1420814"/>
              <a:ext cx="4413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dirty="0">
                  <a:solidFill>
                    <a:srgbClr val="000000"/>
                  </a:solidFill>
                  <a:latin typeface="+mn-lt"/>
                </a:rPr>
                <a:t>Pennington</a:t>
              </a:r>
              <a:endParaRPr lang="en-US" altLang="en-US" sz="2400" dirty="0">
                <a:solidFill>
                  <a:srgbClr val="000000"/>
                </a:solidFill>
                <a:latin typeface="+mn-lt"/>
              </a:endParaRPr>
            </a:p>
          </p:txBody>
        </p:sp>
        <p:sp>
          <p:nvSpPr>
            <p:cNvPr id="171" name="Text Box 162">
              <a:extLst>
                <a:ext uri="{FF2B5EF4-FFF2-40B4-BE49-F238E27FC236}">
                  <a16:creationId xmlns:a16="http://schemas.microsoft.com/office/drawing/2014/main" id="{708AF495-182B-4689-8D7B-2FD048580CCB}"/>
                </a:ext>
              </a:extLst>
            </p:cNvPr>
            <p:cNvSpPr txBox="1">
              <a:spLocks noChangeArrowheads="1"/>
            </p:cNvSpPr>
            <p:nvPr/>
          </p:nvSpPr>
          <p:spPr bwMode="auto">
            <a:xfrm>
              <a:off x="2001839" y="1441451"/>
              <a:ext cx="173037"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Polk</a:t>
              </a:r>
              <a:endParaRPr lang="en-US" altLang="en-US" sz="2400">
                <a:solidFill>
                  <a:srgbClr val="000000"/>
                </a:solidFill>
                <a:latin typeface="+mn-lt"/>
              </a:endParaRPr>
            </a:p>
          </p:txBody>
        </p:sp>
        <p:sp>
          <p:nvSpPr>
            <p:cNvPr id="172" name="Text Box 163">
              <a:extLst>
                <a:ext uri="{FF2B5EF4-FFF2-40B4-BE49-F238E27FC236}">
                  <a16:creationId xmlns:a16="http://schemas.microsoft.com/office/drawing/2014/main" id="{0D35BD75-348D-4C10-B351-02E8F88413A7}"/>
                </a:ext>
              </a:extLst>
            </p:cNvPr>
            <p:cNvSpPr txBox="1">
              <a:spLocks noChangeArrowheads="1"/>
            </p:cNvSpPr>
            <p:nvPr/>
          </p:nvSpPr>
          <p:spPr bwMode="auto">
            <a:xfrm>
              <a:off x="3386138" y="1227139"/>
              <a:ext cx="31591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Beltrami</a:t>
              </a:r>
              <a:endParaRPr lang="en-US" altLang="en-US" sz="2400">
                <a:solidFill>
                  <a:srgbClr val="000000"/>
                </a:solidFill>
                <a:latin typeface="+mn-lt"/>
              </a:endParaRPr>
            </a:p>
          </p:txBody>
        </p:sp>
        <p:sp>
          <p:nvSpPr>
            <p:cNvPr id="173" name="Text Box 164">
              <a:extLst>
                <a:ext uri="{FF2B5EF4-FFF2-40B4-BE49-F238E27FC236}">
                  <a16:creationId xmlns:a16="http://schemas.microsoft.com/office/drawing/2014/main" id="{0C76E6C2-C16E-474C-B045-85E9BC8F988E}"/>
                </a:ext>
              </a:extLst>
            </p:cNvPr>
            <p:cNvSpPr txBox="1">
              <a:spLocks noChangeArrowheads="1"/>
            </p:cNvSpPr>
            <p:nvPr/>
          </p:nvSpPr>
          <p:spPr bwMode="auto">
            <a:xfrm>
              <a:off x="2001839" y="1003301"/>
              <a:ext cx="3270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Marshall</a:t>
              </a:r>
              <a:endParaRPr lang="en-US" altLang="en-US" sz="2400">
                <a:solidFill>
                  <a:srgbClr val="000000"/>
                </a:solidFill>
                <a:latin typeface="+mn-lt"/>
              </a:endParaRPr>
            </a:p>
          </p:txBody>
        </p:sp>
        <p:sp>
          <p:nvSpPr>
            <p:cNvPr id="174" name="Text Box 165">
              <a:extLst>
                <a:ext uri="{FF2B5EF4-FFF2-40B4-BE49-F238E27FC236}">
                  <a16:creationId xmlns:a16="http://schemas.microsoft.com/office/drawing/2014/main" id="{3A8CD450-92A8-4FFF-84C2-32BB9B2F42C1}"/>
                </a:ext>
              </a:extLst>
            </p:cNvPr>
            <p:cNvSpPr txBox="1">
              <a:spLocks noChangeArrowheads="1"/>
            </p:cNvSpPr>
            <p:nvPr/>
          </p:nvSpPr>
          <p:spPr bwMode="auto">
            <a:xfrm>
              <a:off x="4445000" y="1812926"/>
              <a:ext cx="2286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Itasca</a:t>
              </a:r>
              <a:endParaRPr lang="en-US" altLang="en-US" sz="2400">
                <a:solidFill>
                  <a:srgbClr val="000000"/>
                </a:solidFill>
                <a:latin typeface="+mn-lt"/>
              </a:endParaRPr>
            </a:p>
          </p:txBody>
        </p:sp>
        <p:sp>
          <p:nvSpPr>
            <p:cNvPr id="175" name="Text Box 166">
              <a:extLst>
                <a:ext uri="{FF2B5EF4-FFF2-40B4-BE49-F238E27FC236}">
                  <a16:creationId xmlns:a16="http://schemas.microsoft.com/office/drawing/2014/main" id="{0BF8F0FA-A9C8-4C72-9CAB-15FA28CCB2B8}"/>
                </a:ext>
              </a:extLst>
            </p:cNvPr>
            <p:cNvSpPr txBox="1">
              <a:spLocks noChangeArrowheads="1"/>
            </p:cNvSpPr>
            <p:nvPr/>
          </p:nvSpPr>
          <p:spPr bwMode="auto">
            <a:xfrm>
              <a:off x="4403726" y="896938"/>
              <a:ext cx="4683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Koochiching</a:t>
              </a:r>
              <a:endParaRPr lang="en-US" altLang="en-US" sz="2400">
                <a:solidFill>
                  <a:srgbClr val="000000"/>
                </a:solidFill>
                <a:latin typeface="+mn-lt"/>
              </a:endParaRPr>
            </a:p>
          </p:txBody>
        </p:sp>
        <p:sp>
          <p:nvSpPr>
            <p:cNvPr id="176" name="Text Box 167">
              <a:extLst>
                <a:ext uri="{FF2B5EF4-FFF2-40B4-BE49-F238E27FC236}">
                  <a16:creationId xmlns:a16="http://schemas.microsoft.com/office/drawing/2014/main" id="{81161E23-DF23-4AAF-95F3-83DB080012B9}"/>
                </a:ext>
              </a:extLst>
            </p:cNvPr>
            <p:cNvSpPr txBox="1">
              <a:spLocks noChangeArrowheads="1"/>
            </p:cNvSpPr>
            <p:nvPr/>
          </p:nvSpPr>
          <p:spPr bwMode="auto">
            <a:xfrm>
              <a:off x="3798889" y="45243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Lake</a:t>
              </a:r>
              <a:br>
                <a:rPr lang="en-US" altLang="en-US" sz="600">
                  <a:solidFill>
                    <a:srgbClr val="000000"/>
                  </a:solidFill>
                  <a:latin typeface="+mn-lt"/>
                </a:rPr>
              </a:br>
              <a:r>
                <a:rPr lang="en-US" altLang="en-US" sz="600">
                  <a:solidFill>
                    <a:srgbClr val="000000"/>
                  </a:solidFill>
                  <a:latin typeface="+mn-lt"/>
                </a:rPr>
                <a:t>of the</a:t>
              </a:r>
              <a:br>
                <a:rPr lang="en-US" altLang="en-US" sz="600">
                  <a:solidFill>
                    <a:srgbClr val="000000"/>
                  </a:solidFill>
                  <a:latin typeface="+mn-lt"/>
                </a:rPr>
              </a:br>
              <a:r>
                <a:rPr lang="en-US" altLang="en-US" sz="600">
                  <a:solidFill>
                    <a:srgbClr val="000000"/>
                  </a:solidFill>
                  <a:latin typeface="+mn-lt"/>
                </a:rPr>
                <a:t>Woods</a:t>
              </a:r>
              <a:endParaRPr lang="en-US" altLang="en-US" sz="2400">
                <a:solidFill>
                  <a:srgbClr val="000000"/>
                </a:solidFill>
                <a:latin typeface="+mn-lt"/>
              </a:endParaRPr>
            </a:p>
          </p:txBody>
        </p:sp>
        <p:sp>
          <p:nvSpPr>
            <p:cNvPr id="177" name="Text Box 168">
              <a:extLst>
                <a:ext uri="{FF2B5EF4-FFF2-40B4-BE49-F238E27FC236}">
                  <a16:creationId xmlns:a16="http://schemas.microsoft.com/office/drawing/2014/main" id="{BE3E76CE-E3E8-49CE-A34C-AA0E4002F628}"/>
                </a:ext>
              </a:extLst>
            </p:cNvPr>
            <p:cNvSpPr txBox="1">
              <a:spLocks noChangeArrowheads="1"/>
            </p:cNvSpPr>
            <p:nvPr/>
          </p:nvSpPr>
          <p:spPr bwMode="auto">
            <a:xfrm>
              <a:off x="2647951" y="498476"/>
              <a:ext cx="2952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Roseau</a:t>
              </a:r>
              <a:endParaRPr lang="en-US" altLang="en-US" sz="2400">
                <a:solidFill>
                  <a:srgbClr val="000000"/>
                </a:solidFill>
                <a:latin typeface="+mn-lt"/>
              </a:endParaRPr>
            </a:p>
          </p:txBody>
        </p:sp>
        <p:sp>
          <p:nvSpPr>
            <p:cNvPr id="178" name="Text Box 169">
              <a:extLst>
                <a:ext uri="{FF2B5EF4-FFF2-40B4-BE49-F238E27FC236}">
                  <a16:creationId xmlns:a16="http://schemas.microsoft.com/office/drawing/2014/main" id="{6F56D22D-0A4A-43C9-8276-EACD63469C81}"/>
                </a:ext>
              </a:extLst>
            </p:cNvPr>
            <p:cNvSpPr txBox="1">
              <a:spLocks noChangeArrowheads="1"/>
            </p:cNvSpPr>
            <p:nvPr/>
          </p:nvSpPr>
          <p:spPr bwMode="auto">
            <a:xfrm>
              <a:off x="2001838" y="498476"/>
              <a:ext cx="2667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Kittson</a:t>
              </a:r>
              <a:endParaRPr lang="en-US" altLang="en-US" sz="2400">
                <a:solidFill>
                  <a:srgbClr val="000000"/>
                </a:solidFill>
                <a:latin typeface="+mn-lt"/>
              </a:endParaRPr>
            </a:p>
          </p:txBody>
        </p:sp>
        <p:sp>
          <p:nvSpPr>
            <p:cNvPr id="179" name="Text Box 170">
              <a:extLst>
                <a:ext uri="{FF2B5EF4-FFF2-40B4-BE49-F238E27FC236}">
                  <a16:creationId xmlns:a16="http://schemas.microsoft.com/office/drawing/2014/main" id="{4EC75481-8C9C-4ADF-A58D-1C24231349FD}"/>
                </a:ext>
              </a:extLst>
            </p:cNvPr>
            <p:cNvSpPr txBox="1">
              <a:spLocks noChangeArrowheads="1"/>
            </p:cNvSpPr>
            <p:nvPr/>
          </p:nvSpPr>
          <p:spPr bwMode="auto">
            <a:xfrm>
              <a:off x="5691188" y="1217613"/>
              <a:ext cx="3365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St. Louis</a:t>
              </a:r>
              <a:endParaRPr lang="en-US" altLang="en-US" sz="2400">
                <a:solidFill>
                  <a:srgbClr val="000000"/>
                </a:solidFill>
                <a:latin typeface="+mn-lt"/>
              </a:endParaRPr>
            </a:p>
          </p:txBody>
        </p:sp>
        <p:sp>
          <p:nvSpPr>
            <p:cNvPr id="180" name="Text Box 171">
              <a:extLst>
                <a:ext uri="{FF2B5EF4-FFF2-40B4-BE49-F238E27FC236}">
                  <a16:creationId xmlns:a16="http://schemas.microsoft.com/office/drawing/2014/main" id="{C3E661E5-C79F-44E2-9030-7B54C6B9D9C2}"/>
                </a:ext>
              </a:extLst>
            </p:cNvPr>
            <p:cNvSpPr txBox="1">
              <a:spLocks noChangeArrowheads="1"/>
            </p:cNvSpPr>
            <p:nvPr/>
          </p:nvSpPr>
          <p:spPr bwMode="auto">
            <a:xfrm>
              <a:off x="4368801" y="5226051"/>
              <a:ext cx="3016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McLeod</a:t>
              </a:r>
              <a:endParaRPr lang="en-US" altLang="en-US" sz="2400">
                <a:solidFill>
                  <a:srgbClr val="000000"/>
                </a:solidFill>
                <a:latin typeface="+mn-lt"/>
              </a:endParaRPr>
            </a:p>
          </p:txBody>
        </p:sp>
        <p:sp>
          <p:nvSpPr>
            <p:cNvPr id="181" name="Text Box 172">
              <a:extLst>
                <a:ext uri="{FF2B5EF4-FFF2-40B4-BE49-F238E27FC236}">
                  <a16:creationId xmlns:a16="http://schemas.microsoft.com/office/drawing/2014/main" id="{DF578EC1-C691-4118-AFD1-651901585C14}"/>
                </a:ext>
              </a:extLst>
            </p:cNvPr>
            <p:cNvSpPr txBox="1">
              <a:spLocks noChangeArrowheads="1"/>
            </p:cNvSpPr>
            <p:nvPr/>
          </p:nvSpPr>
          <p:spPr bwMode="auto">
            <a:xfrm>
              <a:off x="7373938" y="4206876"/>
              <a:ext cx="14271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defTabSz="473075" eaLnBrk="0" hangingPunct="0">
                <a:spcBef>
                  <a:spcPct val="20000"/>
                </a:spcBef>
                <a:buChar char="•"/>
                <a:defRPr sz="3200">
                  <a:solidFill>
                    <a:schemeClr val="tx1"/>
                  </a:solidFill>
                  <a:latin typeface="Times New Roman" pitchFamily="18" charset="0"/>
                </a:defRPr>
              </a:lvl1pPr>
              <a:lvl2pPr marL="596900" indent="-13970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lvl="1">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2" name="Text Box 173">
              <a:extLst>
                <a:ext uri="{FF2B5EF4-FFF2-40B4-BE49-F238E27FC236}">
                  <a16:creationId xmlns:a16="http://schemas.microsoft.com/office/drawing/2014/main" id="{FD131A29-FEC4-4E32-9A85-683E214B9597}"/>
                </a:ext>
              </a:extLst>
            </p:cNvPr>
            <p:cNvSpPr txBox="1">
              <a:spLocks noChangeArrowheads="1"/>
            </p:cNvSpPr>
            <p:nvPr/>
          </p:nvSpPr>
          <p:spPr bwMode="auto">
            <a:xfrm>
              <a:off x="3478214" y="1344614"/>
              <a:ext cx="2635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3" name="Text Box 174">
              <a:extLst>
                <a:ext uri="{FF2B5EF4-FFF2-40B4-BE49-F238E27FC236}">
                  <a16:creationId xmlns:a16="http://schemas.microsoft.com/office/drawing/2014/main" id="{A8B5C249-EAAE-493D-A841-E7DA65C80F12}"/>
                </a:ext>
              </a:extLst>
            </p:cNvPr>
            <p:cNvSpPr txBox="1">
              <a:spLocks noChangeArrowheads="1"/>
            </p:cNvSpPr>
            <p:nvPr/>
          </p:nvSpPr>
          <p:spPr bwMode="auto">
            <a:xfrm>
              <a:off x="3386138" y="1809750"/>
              <a:ext cx="889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4" name="Text Box 175">
              <a:extLst>
                <a:ext uri="{FF2B5EF4-FFF2-40B4-BE49-F238E27FC236}">
                  <a16:creationId xmlns:a16="http://schemas.microsoft.com/office/drawing/2014/main" id="{FD928E97-CF0D-442E-B951-3537A05E6BBD}"/>
                </a:ext>
              </a:extLst>
            </p:cNvPr>
            <p:cNvSpPr txBox="1">
              <a:spLocks noChangeArrowheads="1"/>
            </p:cNvSpPr>
            <p:nvPr/>
          </p:nvSpPr>
          <p:spPr bwMode="auto">
            <a:xfrm>
              <a:off x="4224338" y="2416175"/>
              <a:ext cx="87312"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5" name="Text Box 176">
              <a:extLst>
                <a:ext uri="{FF2B5EF4-FFF2-40B4-BE49-F238E27FC236}">
                  <a16:creationId xmlns:a16="http://schemas.microsoft.com/office/drawing/2014/main" id="{14D98359-F412-4A67-9E5B-8D93FD34361C}"/>
                </a:ext>
              </a:extLst>
            </p:cNvPr>
            <p:cNvSpPr txBox="1">
              <a:spLocks noChangeArrowheads="1"/>
            </p:cNvSpPr>
            <p:nvPr/>
          </p:nvSpPr>
          <p:spPr bwMode="auto">
            <a:xfrm>
              <a:off x="5730876" y="1339850"/>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6" name="Text Box 177">
              <a:extLst>
                <a:ext uri="{FF2B5EF4-FFF2-40B4-BE49-F238E27FC236}">
                  <a16:creationId xmlns:a16="http://schemas.microsoft.com/office/drawing/2014/main" id="{C9C89356-E857-4717-A0FB-A6845DCE6A7C}"/>
                </a:ext>
              </a:extLst>
            </p:cNvPr>
            <p:cNvSpPr txBox="1">
              <a:spLocks noChangeArrowheads="1"/>
            </p:cNvSpPr>
            <p:nvPr/>
          </p:nvSpPr>
          <p:spPr bwMode="auto">
            <a:xfrm>
              <a:off x="6886576" y="1787525"/>
              <a:ext cx="161925"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7" name="Text Box 178">
              <a:extLst>
                <a:ext uri="{FF2B5EF4-FFF2-40B4-BE49-F238E27FC236}">
                  <a16:creationId xmlns:a16="http://schemas.microsoft.com/office/drawing/2014/main" id="{77B02366-6C4B-4762-9F5C-50E7F8688694}"/>
                </a:ext>
              </a:extLst>
            </p:cNvPr>
            <p:cNvSpPr txBox="1">
              <a:spLocks noChangeArrowheads="1"/>
            </p:cNvSpPr>
            <p:nvPr/>
          </p:nvSpPr>
          <p:spPr bwMode="auto">
            <a:xfrm>
              <a:off x="5730876" y="3167063"/>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8" name="Text Box 179">
              <a:extLst>
                <a:ext uri="{FF2B5EF4-FFF2-40B4-BE49-F238E27FC236}">
                  <a16:creationId xmlns:a16="http://schemas.microsoft.com/office/drawing/2014/main" id="{CAE95B5D-A436-4DB5-9429-8A6F21EF358A}"/>
                </a:ext>
              </a:extLst>
            </p:cNvPr>
            <p:cNvSpPr txBox="1">
              <a:spLocks noChangeArrowheads="1"/>
            </p:cNvSpPr>
            <p:nvPr/>
          </p:nvSpPr>
          <p:spPr bwMode="auto">
            <a:xfrm>
              <a:off x="5053014" y="2884488"/>
              <a:ext cx="1682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89" name="Text Box 180">
              <a:extLst>
                <a:ext uri="{FF2B5EF4-FFF2-40B4-BE49-F238E27FC236}">
                  <a16:creationId xmlns:a16="http://schemas.microsoft.com/office/drawing/2014/main" id="{09C08A60-D5F4-43CE-8458-169B6265BA62}"/>
                </a:ext>
              </a:extLst>
            </p:cNvPr>
            <p:cNvSpPr txBox="1">
              <a:spLocks noChangeArrowheads="1"/>
            </p:cNvSpPr>
            <p:nvPr/>
          </p:nvSpPr>
          <p:spPr bwMode="auto">
            <a:xfrm>
              <a:off x="5711826" y="3571875"/>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0" name="Text Box 181">
              <a:extLst>
                <a:ext uri="{FF2B5EF4-FFF2-40B4-BE49-F238E27FC236}">
                  <a16:creationId xmlns:a16="http://schemas.microsoft.com/office/drawing/2014/main" id="{6D25568C-46DE-4552-8D7E-991DD6CBC29D}"/>
                </a:ext>
              </a:extLst>
            </p:cNvPr>
            <p:cNvSpPr txBox="1">
              <a:spLocks noChangeArrowheads="1"/>
            </p:cNvSpPr>
            <p:nvPr/>
          </p:nvSpPr>
          <p:spPr bwMode="auto">
            <a:xfrm>
              <a:off x="5314951" y="4745038"/>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1000">
                  <a:solidFill>
                    <a:srgbClr val="000000"/>
                  </a:solidFill>
                  <a:latin typeface="+mn-lt"/>
                </a:rPr>
                <a:t>71</a:t>
              </a:r>
              <a:endParaRPr lang="en-US" altLang="en-US" sz="2400">
                <a:solidFill>
                  <a:srgbClr val="000000"/>
                </a:solidFill>
                <a:latin typeface="+mn-lt"/>
              </a:endParaRPr>
            </a:p>
          </p:txBody>
        </p:sp>
        <p:sp>
          <p:nvSpPr>
            <p:cNvPr id="191" name="Freeform 182">
              <a:extLst>
                <a:ext uri="{FF2B5EF4-FFF2-40B4-BE49-F238E27FC236}">
                  <a16:creationId xmlns:a16="http://schemas.microsoft.com/office/drawing/2014/main" id="{C38C4B18-732C-4C10-9240-A7BD961AD9E8}"/>
                </a:ext>
              </a:extLst>
            </p:cNvPr>
            <p:cNvSpPr>
              <a:spLocks/>
            </p:cNvSpPr>
            <p:nvPr/>
          </p:nvSpPr>
          <p:spPr bwMode="auto">
            <a:xfrm>
              <a:off x="4975226" y="4791076"/>
              <a:ext cx="561975" cy="549275"/>
            </a:xfrm>
            <a:custGeom>
              <a:avLst/>
              <a:gdLst>
                <a:gd name="T0" fmla="*/ 2147483647 w 354"/>
                <a:gd name="T1" fmla="*/ 2147483647 h 346"/>
                <a:gd name="T2" fmla="*/ 2147483647 w 354"/>
                <a:gd name="T3" fmla="*/ 2147483647 h 346"/>
                <a:gd name="T4" fmla="*/ 2147483647 w 354"/>
                <a:gd name="T5" fmla="*/ 2147483647 h 346"/>
                <a:gd name="T6" fmla="*/ 2147483647 w 354"/>
                <a:gd name="T7" fmla="*/ 2147483647 h 346"/>
                <a:gd name="T8" fmla="*/ 2147483647 w 354"/>
                <a:gd name="T9" fmla="*/ 2147483647 h 346"/>
                <a:gd name="T10" fmla="*/ 2147483647 w 354"/>
                <a:gd name="T11" fmla="*/ 2147483647 h 346"/>
                <a:gd name="T12" fmla="*/ 2147483647 w 354"/>
                <a:gd name="T13" fmla="*/ 2147483647 h 346"/>
                <a:gd name="T14" fmla="*/ 0 w 354"/>
                <a:gd name="T15" fmla="*/ 2147483647 h 346"/>
                <a:gd name="T16" fmla="*/ 0 w 354"/>
                <a:gd name="T17" fmla="*/ 2147483647 h 346"/>
                <a:gd name="T18" fmla="*/ 2147483647 w 354"/>
                <a:gd name="T19" fmla="*/ 2147483647 h 346"/>
                <a:gd name="T20" fmla="*/ 2147483647 w 354"/>
                <a:gd name="T21" fmla="*/ 2147483647 h 346"/>
                <a:gd name="T22" fmla="*/ 2147483647 w 354"/>
                <a:gd name="T23" fmla="*/ 2147483647 h 346"/>
                <a:gd name="T24" fmla="*/ 2147483647 w 354"/>
                <a:gd name="T25" fmla="*/ 2147483647 h 346"/>
                <a:gd name="T26" fmla="*/ 2147483647 w 354"/>
                <a:gd name="T27" fmla="*/ 2147483647 h 346"/>
                <a:gd name="T28" fmla="*/ 2147483647 w 354"/>
                <a:gd name="T29" fmla="*/ 2147483647 h 346"/>
                <a:gd name="T30" fmla="*/ 2147483647 w 354"/>
                <a:gd name="T31" fmla="*/ 2147483647 h 346"/>
                <a:gd name="T32" fmla="*/ 2147483647 w 354"/>
                <a:gd name="T33" fmla="*/ 2147483647 h 346"/>
                <a:gd name="T34" fmla="*/ 2147483647 w 354"/>
                <a:gd name="T35" fmla="*/ 2147483647 h 346"/>
                <a:gd name="T36" fmla="*/ 2147483647 w 354"/>
                <a:gd name="T37" fmla="*/ 2147483647 h 346"/>
                <a:gd name="T38" fmla="*/ 2147483647 w 354"/>
                <a:gd name="T39" fmla="*/ 2147483647 h 346"/>
                <a:gd name="T40" fmla="*/ 2147483647 w 354"/>
                <a:gd name="T41" fmla="*/ 2147483647 h 346"/>
                <a:gd name="T42" fmla="*/ 2147483647 w 354"/>
                <a:gd name="T43" fmla="*/ 2147483647 h 346"/>
                <a:gd name="T44" fmla="*/ 2147483647 w 354"/>
                <a:gd name="T45" fmla="*/ 2147483647 h 346"/>
                <a:gd name="T46" fmla="*/ 2147483647 w 354"/>
                <a:gd name="T47" fmla="*/ 2147483647 h 346"/>
                <a:gd name="T48" fmla="*/ 2147483647 w 354"/>
                <a:gd name="T49" fmla="*/ 2147483647 h 346"/>
                <a:gd name="T50" fmla="*/ 2147483647 w 354"/>
                <a:gd name="T51" fmla="*/ 2147483647 h 346"/>
                <a:gd name="T52" fmla="*/ 2147483647 w 354"/>
                <a:gd name="T53" fmla="*/ 2147483647 h 346"/>
                <a:gd name="T54" fmla="*/ 2147483647 w 354"/>
                <a:gd name="T55" fmla="*/ 2147483647 h 346"/>
                <a:gd name="T56" fmla="*/ 2147483647 w 354"/>
                <a:gd name="T57" fmla="*/ 2147483647 h 346"/>
                <a:gd name="T58" fmla="*/ 2147483647 w 354"/>
                <a:gd name="T59" fmla="*/ 0 h 346"/>
                <a:gd name="T60" fmla="*/ 2147483647 w 354"/>
                <a:gd name="T61" fmla="*/ 2147483647 h 346"/>
                <a:gd name="T62" fmla="*/ 2147483647 w 354"/>
                <a:gd name="T63" fmla="*/ 2147483647 h 3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4"/>
                <a:gd name="T97" fmla="*/ 0 h 346"/>
                <a:gd name="T98" fmla="*/ 354 w 354"/>
                <a:gd name="T99" fmla="*/ 346 h 3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4" h="346">
                  <a:moveTo>
                    <a:pt x="151" y="1"/>
                  </a:moveTo>
                  <a:lnTo>
                    <a:pt x="151" y="9"/>
                  </a:lnTo>
                  <a:lnTo>
                    <a:pt x="145" y="4"/>
                  </a:lnTo>
                  <a:lnTo>
                    <a:pt x="78" y="45"/>
                  </a:lnTo>
                  <a:lnTo>
                    <a:pt x="78" y="61"/>
                  </a:lnTo>
                  <a:lnTo>
                    <a:pt x="7" y="112"/>
                  </a:lnTo>
                  <a:lnTo>
                    <a:pt x="7" y="195"/>
                  </a:lnTo>
                  <a:lnTo>
                    <a:pt x="0" y="187"/>
                  </a:lnTo>
                  <a:lnTo>
                    <a:pt x="0" y="263"/>
                  </a:lnTo>
                  <a:lnTo>
                    <a:pt x="151" y="271"/>
                  </a:lnTo>
                  <a:lnTo>
                    <a:pt x="151" y="338"/>
                  </a:lnTo>
                  <a:lnTo>
                    <a:pt x="230" y="338"/>
                  </a:lnTo>
                  <a:lnTo>
                    <a:pt x="239" y="345"/>
                  </a:lnTo>
                  <a:lnTo>
                    <a:pt x="284" y="338"/>
                  </a:lnTo>
                  <a:lnTo>
                    <a:pt x="284" y="335"/>
                  </a:lnTo>
                  <a:lnTo>
                    <a:pt x="284" y="339"/>
                  </a:lnTo>
                  <a:lnTo>
                    <a:pt x="284" y="336"/>
                  </a:lnTo>
                  <a:lnTo>
                    <a:pt x="319" y="324"/>
                  </a:lnTo>
                  <a:lnTo>
                    <a:pt x="353" y="288"/>
                  </a:lnTo>
                  <a:lnTo>
                    <a:pt x="348" y="266"/>
                  </a:lnTo>
                  <a:lnTo>
                    <a:pt x="337" y="257"/>
                  </a:lnTo>
                  <a:lnTo>
                    <a:pt x="346" y="204"/>
                  </a:lnTo>
                  <a:lnTo>
                    <a:pt x="346" y="181"/>
                  </a:lnTo>
                  <a:lnTo>
                    <a:pt x="329" y="166"/>
                  </a:lnTo>
                  <a:lnTo>
                    <a:pt x="303" y="166"/>
                  </a:lnTo>
                  <a:lnTo>
                    <a:pt x="293" y="143"/>
                  </a:lnTo>
                  <a:lnTo>
                    <a:pt x="293" y="114"/>
                  </a:lnTo>
                  <a:lnTo>
                    <a:pt x="248" y="60"/>
                  </a:lnTo>
                  <a:lnTo>
                    <a:pt x="204" y="31"/>
                  </a:lnTo>
                  <a:lnTo>
                    <a:pt x="151" y="0"/>
                  </a:lnTo>
                  <a:lnTo>
                    <a:pt x="151" y="1"/>
                  </a:lnTo>
                </a:path>
              </a:pathLst>
            </a:custGeom>
            <a:solidFill>
              <a:srgbClr val="9E7F9F"/>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92" name="Freeform 183">
              <a:extLst>
                <a:ext uri="{FF2B5EF4-FFF2-40B4-BE49-F238E27FC236}">
                  <a16:creationId xmlns:a16="http://schemas.microsoft.com/office/drawing/2014/main" id="{8702EA91-34F8-4213-806A-6F453745C668}"/>
                </a:ext>
              </a:extLst>
            </p:cNvPr>
            <p:cNvSpPr>
              <a:spLocks/>
            </p:cNvSpPr>
            <p:nvPr/>
          </p:nvSpPr>
          <p:spPr bwMode="auto">
            <a:xfrm>
              <a:off x="5214939" y="4602164"/>
              <a:ext cx="466725" cy="452437"/>
            </a:xfrm>
            <a:custGeom>
              <a:avLst/>
              <a:gdLst>
                <a:gd name="T0" fmla="*/ 0 w 294"/>
                <a:gd name="T1" fmla="*/ 0 h 285"/>
                <a:gd name="T2" fmla="*/ 0 w 294"/>
                <a:gd name="T3" fmla="*/ 2147483647 h 285"/>
                <a:gd name="T4" fmla="*/ 2147483647 w 294"/>
                <a:gd name="T5" fmla="*/ 2147483647 h 285"/>
                <a:gd name="T6" fmla="*/ 2147483647 w 294"/>
                <a:gd name="T7" fmla="*/ 2147483647 h 285"/>
                <a:gd name="T8" fmla="*/ 2147483647 w 294"/>
                <a:gd name="T9" fmla="*/ 2147483647 h 285"/>
                <a:gd name="T10" fmla="*/ 2147483647 w 294"/>
                <a:gd name="T11" fmla="*/ 2147483647 h 285"/>
                <a:gd name="T12" fmla="*/ 2147483647 w 294"/>
                <a:gd name="T13" fmla="*/ 2147483647 h 285"/>
                <a:gd name="T14" fmla="*/ 2147483647 w 294"/>
                <a:gd name="T15" fmla="*/ 2147483647 h 285"/>
                <a:gd name="T16" fmla="*/ 2147483647 w 294"/>
                <a:gd name="T17" fmla="*/ 2147483647 h 285"/>
                <a:gd name="T18" fmla="*/ 2147483647 w 294"/>
                <a:gd name="T19" fmla="*/ 2147483647 h 285"/>
                <a:gd name="T20" fmla="*/ 2147483647 w 294"/>
                <a:gd name="T21" fmla="*/ 2147483647 h 285"/>
                <a:gd name="T22" fmla="*/ 2147483647 w 294"/>
                <a:gd name="T23" fmla="*/ 2147483647 h 285"/>
                <a:gd name="T24" fmla="*/ 2147483647 w 294"/>
                <a:gd name="T25" fmla="*/ 0 h 285"/>
                <a:gd name="T26" fmla="*/ 0 w 294"/>
                <a:gd name="T27" fmla="*/ 0 h 285"/>
                <a:gd name="T28" fmla="*/ 0 w 294"/>
                <a:gd name="T29" fmla="*/ 0 h 28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285"/>
                <a:gd name="T47" fmla="*/ 294 w 294"/>
                <a:gd name="T48" fmla="*/ 285 h 28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285">
                  <a:moveTo>
                    <a:pt x="0" y="0"/>
                  </a:moveTo>
                  <a:lnTo>
                    <a:pt x="0" y="119"/>
                  </a:lnTo>
                  <a:lnTo>
                    <a:pt x="53" y="150"/>
                  </a:lnTo>
                  <a:lnTo>
                    <a:pt x="97" y="180"/>
                  </a:lnTo>
                  <a:lnTo>
                    <a:pt x="142" y="231"/>
                  </a:lnTo>
                  <a:lnTo>
                    <a:pt x="142" y="262"/>
                  </a:lnTo>
                  <a:lnTo>
                    <a:pt x="151" y="284"/>
                  </a:lnTo>
                  <a:lnTo>
                    <a:pt x="178" y="284"/>
                  </a:lnTo>
                  <a:lnTo>
                    <a:pt x="178" y="217"/>
                  </a:lnTo>
                  <a:lnTo>
                    <a:pt x="293" y="217"/>
                  </a:lnTo>
                  <a:lnTo>
                    <a:pt x="293" y="82"/>
                  </a:lnTo>
                  <a:lnTo>
                    <a:pt x="293" y="0"/>
                  </a:lnTo>
                  <a:lnTo>
                    <a:pt x="0" y="0"/>
                  </a:lnTo>
                </a:path>
              </a:pathLst>
            </a:custGeom>
            <a:solidFill>
              <a:srgbClr val="9E7F9F"/>
            </a:solidFill>
            <a:ln w="9144" cap="flat" cmpd="sng">
              <a:solidFill>
                <a:srgbClr val="000000"/>
              </a:solidFill>
              <a:prstDash val="solid"/>
              <a:round/>
              <a:headEnd type="none" w="med" len="med"/>
              <a:tailEnd type="none" w="med" len="med"/>
            </a:ln>
          </p:spPr>
          <p:txBody>
            <a:bodyPr/>
            <a:lstStyle/>
            <a:p>
              <a:endParaRPr lang="en-US">
                <a:solidFill>
                  <a:srgbClr val="000000"/>
                </a:solidFill>
              </a:endParaRPr>
            </a:p>
          </p:txBody>
        </p:sp>
        <p:sp>
          <p:nvSpPr>
            <p:cNvPr id="193" name="Text Box 184">
              <a:extLst>
                <a:ext uri="{FF2B5EF4-FFF2-40B4-BE49-F238E27FC236}">
                  <a16:creationId xmlns:a16="http://schemas.microsoft.com/office/drawing/2014/main" id="{49F2D119-1B5E-47F6-825F-532D3476CAA6}"/>
                </a:ext>
              </a:extLst>
            </p:cNvPr>
            <p:cNvSpPr txBox="1">
              <a:spLocks noChangeArrowheads="1"/>
            </p:cNvSpPr>
            <p:nvPr/>
          </p:nvSpPr>
          <p:spPr bwMode="auto">
            <a:xfrm>
              <a:off x="5334000" y="4724401"/>
              <a:ext cx="2428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600">
                  <a:solidFill>
                    <a:srgbClr val="000000"/>
                  </a:solidFill>
                  <a:latin typeface="+mn-lt"/>
                </a:rPr>
                <a:t>Anoka</a:t>
              </a:r>
              <a:endParaRPr lang="en-US" altLang="en-US" sz="2400">
                <a:solidFill>
                  <a:srgbClr val="000000"/>
                </a:solidFill>
                <a:latin typeface="+mn-lt"/>
              </a:endParaRPr>
            </a:p>
          </p:txBody>
        </p:sp>
        <p:sp>
          <p:nvSpPr>
            <p:cNvPr id="194" name="Text Box 185">
              <a:extLst>
                <a:ext uri="{FF2B5EF4-FFF2-40B4-BE49-F238E27FC236}">
                  <a16:creationId xmlns:a16="http://schemas.microsoft.com/office/drawing/2014/main" id="{217C74A3-33E3-4E42-A9E4-9C5DA8009543}"/>
                </a:ext>
              </a:extLst>
            </p:cNvPr>
            <p:cNvSpPr txBox="1">
              <a:spLocks noChangeArrowheads="1"/>
            </p:cNvSpPr>
            <p:nvPr/>
          </p:nvSpPr>
          <p:spPr bwMode="auto">
            <a:xfrm>
              <a:off x="2855913" y="2733675"/>
              <a:ext cx="233362"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5" name="Text Box 186">
              <a:extLst>
                <a:ext uri="{FF2B5EF4-FFF2-40B4-BE49-F238E27FC236}">
                  <a16:creationId xmlns:a16="http://schemas.microsoft.com/office/drawing/2014/main" id="{FB046066-599F-4AF3-95EF-22F2CF2F92C9}"/>
                </a:ext>
              </a:extLst>
            </p:cNvPr>
            <p:cNvSpPr txBox="1">
              <a:spLocks noChangeArrowheads="1"/>
            </p:cNvSpPr>
            <p:nvPr/>
          </p:nvSpPr>
          <p:spPr bwMode="auto">
            <a:xfrm>
              <a:off x="2811463" y="3330575"/>
              <a:ext cx="2540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6" name="Text Box 187">
              <a:extLst>
                <a:ext uri="{FF2B5EF4-FFF2-40B4-BE49-F238E27FC236}">
                  <a16:creationId xmlns:a16="http://schemas.microsoft.com/office/drawing/2014/main" id="{8DEE0228-D537-49DE-828E-9AE76F8E0D54}"/>
                </a:ext>
              </a:extLst>
            </p:cNvPr>
            <p:cNvSpPr txBox="1">
              <a:spLocks noChangeArrowheads="1"/>
            </p:cNvSpPr>
            <p:nvPr/>
          </p:nvSpPr>
          <p:spPr bwMode="auto">
            <a:xfrm>
              <a:off x="3798888" y="3709989"/>
              <a:ext cx="1524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7" name="Text Box 188">
              <a:extLst>
                <a:ext uri="{FF2B5EF4-FFF2-40B4-BE49-F238E27FC236}">
                  <a16:creationId xmlns:a16="http://schemas.microsoft.com/office/drawing/2014/main" id="{2BEEA4DD-3CF7-42C8-ABF4-2165298B1850}"/>
                </a:ext>
              </a:extLst>
            </p:cNvPr>
            <p:cNvSpPr txBox="1">
              <a:spLocks noChangeArrowheads="1"/>
            </p:cNvSpPr>
            <p:nvPr/>
          </p:nvSpPr>
          <p:spPr bwMode="auto">
            <a:xfrm>
              <a:off x="4232275" y="5613400"/>
              <a:ext cx="39528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8" name="Text Box 189">
              <a:extLst>
                <a:ext uri="{FF2B5EF4-FFF2-40B4-BE49-F238E27FC236}">
                  <a16:creationId xmlns:a16="http://schemas.microsoft.com/office/drawing/2014/main" id="{F02596D0-8031-44E2-AC65-105EEA65A6A8}"/>
                </a:ext>
              </a:extLst>
            </p:cNvPr>
            <p:cNvSpPr txBox="1">
              <a:spLocks noChangeArrowheads="1"/>
            </p:cNvSpPr>
            <p:nvPr/>
          </p:nvSpPr>
          <p:spPr bwMode="auto">
            <a:xfrm>
              <a:off x="5033963" y="6283325"/>
              <a:ext cx="889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199" name="Text Box 190">
              <a:extLst>
                <a:ext uri="{FF2B5EF4-FFF2-40B4-BE49-F238E27FC236}">
                  <a16:creationId xmlns:a16="http://schemas.microsoft.com/office/drawing/2014/main" id="{DF7EC3FF-74A3-43EE-86E5-0F413799172D}"/>
                </a:ext>
              </a:extLst>
            </p:cNvPr>
            <p:cNvSpPr txBox="1">
              <a:spLocks noChangeArrowheads="1"/>
            </p:cNvSpPr>
            <p:nvPr/>
          </p:nvSpPr>
          <p:spPr bwMode="auto">
            <a:xfrm>
              <a:off x="4598988" y="6559550"/>
              <a:ext cx="119062"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200" name="Text Box 193">
              <a:extLst>
                <a:ext uri="{FF2B5EF4-FFF2-40B4-BE49-F238E27FC236}">
                  <a16:creationId xmlns:a16="http://schemas.microsoft.com/office/drawing/2014/main" id="{D8C26D3A-F954-49F2-A051-6A7560CCBFFF}"/>
                </a:ext>
              </a:extLst>
            </p:cNvPr>
            <p:cNvSpPr txBox="1">
              <a:spLocks noChangeArrowheads="1"/>
            </p:cNvSpPr>
            <p:nvPr/>
          </p:nvSpPr>
          <p:spPr bwMode="auto">
            <a:xfrm>
              <a:off x="5829301" y="6248400"/>
              <a:ext cx="857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endParaRPr lang="en-US" altLang="en-US" sz="2400">
                <a:solidFill>
                  <a:srgbClr val="000000"/>
                </a:solidFill>
                <a:latin typeface="+mn-lt"/>
              </a:endParaRPr>
            </a:p>
          </p:txBody>
        </p:sp>
        <p:sp>
          <p:nvSpPr>
            <p:cNvPr id="201" name="Text Box 194">
              <a:extLst>
                <a:ext uri="{FF2B5EF4-FFF2-40B4-BE49-F238E27FC236}">
                  <a16:creationId xmlns:a16="http://schemas.microsoft.com/office/drawing/2014/main" id="{4F2A8C7E-26D9-4F97-B400-2912BD7F1894}"/>
                </a:ext>
              </a:extLst>
            </p:cNvPr>
            <p:cNvSpPr txBox="1">
              <a:spLocks noChangeArrowheads="1"/>
            </p:cNvSpPr>
            <p:nvPr/>
          </p:nvSpPr>
          <p:spPr bwMode="auto">
            <a:xfrm>
              <a:off x="4953000" y="4953000"/>
              <a:ext cx="533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US" altLang="en-US" sz="600" b="1">
                  <a:solidFill>
                    <a:srgbClr val="000000"/>
                  </a:solidFill>
                  <a:latin typeface="+mn-lt"/>
                </a:rPr>
                <a:t>Hennepin</a:t>
              </a:r>
              <a:endParaRPr lang="en-US" altLang="en-US" sz="2400" b="1">
                <a:solidFill>
                  <a:srgbClr val="000000"/>
                </a:solidFill>
                <a:latin typeface="+mn-lt"/>
              </a:endParaRPr>
            </a:p>
          </p:txBody>
        </p:sp>
        <p:sp>
          <p:nvSpPr>
            <p:cNvPr id="202" name="Text Box 195">
              <a:extLst>
                <a:ext uri="{FF2B5EF4-FFF2-40B4-BE49-F238E27FC236}">
                  <a16:creationId xmlns:a16="http://schemas.microsoft.com/office/drawing/2014/main" id="{923AF1A6-7F7D-44FE-84BB-2611D8C5324C}"/>
                </a:ext>
              </a:extLst>
            </p:cNvPr>
            <p:cNvSpPr txBox="1">
              <a:spLocks noChangeArrowheads="1"/>
            </p:cNvSpPr>
            <p:nvPr/>
          </p:nvSpPr>
          <p:spPr bwMode="auto">
            <a:xfrm>
              <a:off x="7462679" y="3101487"/>
              <a:ext cx="3048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Number of Refugee Arrivals By </a:t>
              </a:r>
              <a:br>
                <a:rPr lang="en-US" altLang="en-US" sz="1400" b="1" dirty="0">
                  <a:solidFill>
                    <a:srgbClr val="003865"/>
                  </a:solidFill>
                  <a:latin typeface="+mn-lt"/>
                </a:rPr>
              </a:br>
              <a:r>
                <a:rPr lang="en-US" altLang="en-US" sz="1400" b="1" dirty="0">
                  <a:solidFill>
                    <a:srgbClr val="003865"/>
                  </a:solidFill>
                  <a:latin typeface="+mn-lt"/>
                </a:rPr>
                <a:t>Initial County Of Resettlement</a:t>
              </a:r>
              <a:endParaRPr lang="en-US" altLang="en-US" sz="1000" b="1" u="sng" dirty="0">
                <a:solidFill>
                  <a:srgbClr val="003865"/>
                </a:solidFill>
                <a:latin typeface="+mn-lt"/>
              </a:endParaRPr>
            </a:p>
          </p:txBody>
        </p:sp>
        <p:sp>
          <p:nvSpPr>
            <p:cNvPr id="203" name="Text Box 200">
              <a:extLst>
                <a:ext uri="{FF2B5EF4-FFF2-40B4-BE49-F238E27FC236}">
                  <a16:creationId xmlns:a16="http://schemas.microsoft.com/office/drawing/2014/main" id="{59EC76F0-0783-4A10-977B-13EBB9A6AA5F}"/>
                </a:ext>
              </a:extLst>
            </p:cNvPr>
            <p:cNvSpPr txBox="1">
              <a:spLocks noChangeArrowheads="1"/>
            </p:cNvSpPr>
            <p:nvPr/>
          </p:nvSpPr>
          <p:spPr bwMode="auto">
            <a:xfrm>
              <a:off x="8229600" y="3810000"/>
              <a:ext cx="9906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eaLnBrk="0" hangingPunct="0">
                <a:spcBef>
                  <a:spcPct val="20000"/>
                </a:spcBef>
                <a:buChar char="•"/>
                <a:defRPr sz="3200">
                  <a:solidFill>
                    <a:schemeClr val="tx1"/>
                  </a:solidFill>
                  <a:latin typeface="Times New Roman" pitchFamily="18" charset="0"/>
                </a:defRPr>
              </a:lvl1pPr>
              <a:lvl2pPr marL="742950" indent="-285750" defTabSz="473075" eaLnBrk="0" hangingPunct="0">
                <a:spcBef>
                  <a:spcPct val="20000"/>
                </a:spcBef>
                <a:buChar char="–"/>
                <a:defRPr sz="2800">
                  <a:solidFill>
                    <a:schemeClr val="tx1"/>
                  </a:solidFill>
                  <a:latin typeface="Times New Roman" pitchFamily="18" charset="0"/>
                </a:defRPr>
              </a:lvl2pPr>
              <a:lvl3pPr marL="1143000" indent="-228600" defTabSz="473075" eaLnBrk="0" hangingPunct="0">
                <a:spcBef>
                  <a:spcPct val="20000"/>
                </a:spcBef>
                <a:buChar char="•"/>
                <a:defRPr sz="2400">
                  <a:solidFill>
                    <a:schemeClr val="tx1"/>
                  </a:solidFill>
                  <a:latin typeface="Times New Roman" pitchFamily="18" charset="0"/>
                </a:defRPr>
              </a:lvl3pPr>
              <a:lvl4pPr marL="1600200" indent="-228600" defTabSz="473075" eaLnBrk="0" hangingPunct="0">
                <a:spcBef>
                  <a:spcPct val="20000"/>
                </a:spcBef>
                <a:buChar char="–"/>
                <a:defRPr sz="2000">
                  <a:solidFill>
                    <a:schemeClr val="tx1"/>
                  </a:solidFill>
                  <a:latin typeface="Times New Roman" pitchFamily="18" charset="0"/>
                </a:defRPr>
              </a:lvl4pPr>
              <a:lvl5pPr marL="2057400" indent="-228600" defTabSz="473075" eaLnBrk="0" hangingPunct="0">
                <a:spcBef>
                  <a:spcPct val="20000"/>
                </a:spcBef>
                <a:buChar char="»"/>
                <a:defRPr sz="2000">
                  <a:solidFill>
                    <a:schemeClr val="tx1"/>
                  </a:solidFill>
                  <a:latin typeface="Times New Roman" pitchFamily="18" charset="0"/>
                </a:defRPr>
              </a:lvl5pPr>
              <a:lvl6pPr marL="2514600" indent="-228600" defTabSz="47307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47307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47307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473075"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Clr>
                  <a:srgbClr val="000000"/>
                </a:buClr>
                <a:buSzPct val="90000"/>
                <a:buFont typeface="Monotype Sorts" pitchFamily="2" charset="2"/>
                <a:buNone/>
              </a:pPr>
              <a:r>
                <a:rPr lang="en-US" altLang="en-US" sz="1200" b="1" dirty="0">
                  <a:solidFill>
                    <a:srgbClr val="003865"/>
                  </a:solidFill>
                  <a:latin typeface="+mn-lt"/>
                </a:rPr>
                <a:t>  </a:t>
              </a:r>
              <a:r>
                <a:rPr lang="en-US" altLang="en-US" sz="1400" b="1" dirty="0">
                  <a:solidFill>
                    <a:srgbClr val="003865"/>
                  </a:solidFill>
                  <a:latin typeface="+mn-lt"/>
                </a:rPr>
                <a:t>0</a:t>
              </a:r>
            </a:p>
          </p:txBody>
        </p:sp>
        <p:sp>
          <p:nvSpPr>
            <p:cNvPr id="204" name="Rectangle 201">
              <a:extLst>
                <a:ext uri="{FF2B5EF4-FFF2-40B4-BE49-F238E27FC236}">
                  <a16:creationId xmlns:a16="http://schemas.microsoft.com/office/drawing/2014/main" id="{38F772C7-65DD-48A6-AC5D-9C7E71AF4D39}"/>
                </a:ext>
              </a:extLst>
            </p:cNvPr>
            <p:cNvSpPr>
              <a:spLocks noChangeArrowheads="1"/>
            </p:cNvSpPr>
            <p:nvPr/>
          </p:nvSpPr>
          <p:spPr bwMode="auto">
            <a:xfrm>
              <a:off x="7696200" y="3810000"/>
              <a:ext cx="457200" cy="228600"/>
            </a:xfrm>
            <a:prstGeom prst="rect">
              <a:avLst/>
            </a:prstGeom>
            <a:solidFill>
              <a:srgbClr val="FBF3DB"/>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05" name="Rectangle 202">
              <a:extLst>
                <a:ext uri="{FF2B5EF4-FFF2-40B4-BE49-F238E27FC236}">
                  <a16:creationId xmlns:a16="http://schemas.microsoft.com/office/drawing/2014/main" id="{11C700C6-277D-4A80-A7EB-23D2E713048A}"/>
                </a:ext>
              </a:extLst>
            </p:cNvPr>
            <p:cNvSpPr>
              <a:spLocks noChangeArrowheads="1"/>
            </p:cNvSpPr>
            <p:nvPr/>
          </p:nvSpPr>
          <p:spPr bwMode="auto">
            <a:xfrm>
              <a:off x="7696200" y="4114800"/>
              <a:ext cx="457200" cy="228600"/>
            </a:xfrm>
            <a:prstGeom prst="rect">
              <a:avLst/>
            </a:prstGeom>
            <a:solidFill>
              <a:srgbClr val="66BBCC"/>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06" name="Rectangle 203">
              <a:extLst>
                <a:ext uri="{FF2B5EF4-FFF2-40B4-BE49-F238E27FC236}">
                  <a16:creationId xmlns:a16="http://schemas.microsoft.com/office/drawing/2014/main" id="{9CF5A59F-321E-484E-84A2-62357783D2BE}"/>
                </a:ext>
              </a:extLst>
            </p:cNvPr>
            <p:cNvSpPr>
              <a:spLocks noChangeArrowheads="1"/>
            </p:cNvSpPr>
            <p:nvPr/>
          </p:nvSpPr>
          <p:spPr bwMode="auto">
            <a:xfrm>
              <a:off x="7696200" y="4724400"/>
              <a:ext cx="457200" cy="228600"/>
            </a:xfrm>
            <a:prstGeom prst="rect">
              <a:avLst/>
            </a:prstGeom>
            <a:solidFill>
              <a:srgbClr val="9E7F9F"/>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07" name="Rectangle 204">
              <a:extLst>
                <a:ext uri="{FF2B5EF4-FFF2-40B4-BE49-F238E27FC236}">
                  <a16:creationId xmlns:a16="http://schemas.microsoft.com/office/drawing/2014/main" id="{519D9F57-B85F-414A-B732-57C6487941F1}"/>
                </a:ext>
              </a:extLst>
            </p:cNvPr>
            <p:cNvSpPr>
              <a:spLocks noChangeArrowheads="1"/>
            </p:cNvSpPr>
            <p:nvPr/>
          </p:nvSpPr>
          <p:spPr bwMode="auto">
            <a:xfrm>
              <a:off x="7696200" y="4419600"/>
              <a:ext cx="457200" cy="228600"/>
            </a:xfrm>
            <a:prstGeom prst="rect">
              <a:avLst/>
            </a:prstGeom>
            <a:solidFill>
              <a:srgbClr val="BB8C80"/>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b="1" u="sng">
                <a:solidFill>
                  <a:srgbClr val="FFFFFF"/>
                </a:solidFill>
                <a:latin typeface="+mn-lt"/>
              </a:endParaRPr>
            </a:p>
          </p:txBody>
        </p:sp>
        <p:sp>
          <p:nvSpPr>
            <p:cNvPr id="208" name="Rectangle 205">
              <a:extLst>
                <a:ext uri="{FF2B5EF4-FFF2-40B4-BE49-F238E27FC236}">
                  <a16:creationId xmlns:a16="http://schemas.microsoft.com/office/drawing/2014/main" id="{D78141DD-1955-4FFF-B43C-6BFCEB1E123E}"/>
                </a:ext>
              </a:extLst>
            </p:cNvPr>
            <p:cNvSpPr>
              <a:spLocks noChangeArrowheads="1"/>
            </p:cNvSpPr>
            <p:nvPr/>
          </p:nvSpPr>
          <p:spPr bwMode="auto">
            <a:xfrm>
              <a:off x="7696200" y="5029200"/>
              <a:ext cx="457200" cy="228600"/>
            </a:xfrm>
            <a:prstGeom prst="rect">
              <a:avLst/>
            </a:prstGeom>
            <a:solidFill>
              <a:srgbClr val="6688A3"/>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09" name="Rectangle 206">
              <a:extLst>
                <a:ext uri="{FF2B5EF4-FFF2-40B4-BE49-F238E27FC236}">
                  <a16:creationId xmlns:a16="http://schemas.microsoft.com/office/drawing/2014/main" id="{A1C33DF0-55AE-4665-B751-FE02F8EF3E8D}"/>
                </a:ext>
              </a:extLst>
            </p:cNvPr>
            <p:cNvSpPr>
              <a:spLocks noChangeArrowheads="1"/>
            </p:cNvSpPr>
            <p:nvPr/>
          </p:nvSpPr>
          <p:spPr bwMode="auto">
            <a:xfrm>
              <a:off x="7696200" y="5334000"/>
              <a:ext cx="457200" cy="228600"/>
            </a:xfrm>
            <a:prstGeom prst="rect">
              <a:avLst/>
            </a:prstGeom>
            <a:solidFill>
              <a:srgbClr val="FFDE8F"/>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10" name="Text Box 207">
              <a:extLst>
                <a:ext uri="{FF2B5EF4-FFF2-40B4-BE49-F238E27FC236}">
                  <a16:creationId xmlns:a16="http://schemas.microsoft.com/office/drawing/2014/main" id="{017B700E-7166-449D-9693-CE860A917A15}"/>
                </a:ext>
              </a:extLst>
            </p:cNvPr>
            <p:cNvSpPr txBox="1">
              <a:spLocks noChangeArrowheads="1"/>
            </p:cNvSpPr>
            <p:nvPr/>
          </p:nvSpPr>
          <p:spPr bwMode="auto">
            <a:xfrm>
              <a:off x="8229600" y="41148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1 - 10</a:t>
              </a:r>
            </a:p>
          </p:txBody>
        </p:sp>
        <p:sp>
          <p:nvSpPr>
            <p:cNvPr id="211" name="Text Box 208">
              <a:extLst>
                <a:ext uri="{FF2B5EF4-FFF2-40B4-BE49-F238E27FC236}">
                  <a16:creationId xmlns:a16="http://schemas.microsoft.com/office/drawing/2014/main" id="{15A2B080-9A5E-4516-9608-15D804AD6B56}"/>
                </a:ext>
              </a:extLst>
            </p:cNvPr>
            <p:cNvSpPr txBox="1">
              <a:spLocks noChangeArrowheads="1"/>
            </p:cNvSpPr>
            <p:nvPr/>
          </p:nvSpPr>
          <p:spPr bwMode="auto">
            <a:xfrm>
              <a:off x="8229600" y="441960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11 - 30</a:t>
              </a:r>
            </a:p>
          </p:txBody>
        </p:sp>
        <p:sp>
          <p:nvSpPr>
            <p:cNvPr id="212" name="Text Box 209">
              <a:extLst>
                <a:ext uri="{FF2B5EF4-FFF2-40B4-BE49-F238E27FC236}">
                  <a16:creationId xmlns:a16="http://schemas.microsoft.com/office/drawing/2014/main" id="{8E8C07FC-2036-4EEC-B864-DE2A58010CB9}"/>
                </a:ext>
              </a:extLst>
            </p:cNvPr>
            <p:cNvSpPr txBox="1">
              <a:spLocks noChangeArrowheads="1"/>
            </p:cNvSpPr>
            <p:nvPr/>
          </p:nvSpPr>
          <p:spPr bwMode="auto">
            <a:xfrm>
              <a:off x="8229600" y="47244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31 - 100</a:t>
              </a:r>
            </a:p>
          </p:txBody>
        </p:sp>
        <p:sp>
          <p:nvSpPr>
            <p:cNvPr id="213" name="Text Box 210">
              <a:extLst>
                <a:ext uri="{FF2B5EF4-FFF2-40B4-BE49-F238E27FC236}">
                  <a16:creationId xmlns:a16="http://schemas.microsoft.com/office/drawing/2014/main" id="{A2774A54-A5D8-40BE-A4B1-A71000D9FCEB}"/>
                </a:ext>
              </a:extLst>
            </p:cNvPr>
            <p:cNvSpPr txBox="1">
              <a:spLocks noChangeArrowheads="1"/>
            </p:cNvSpPr>
            <p:nvPr/>
          </p:nvSpPr>
          <p:spPr bwMode="auto">
            <a:xfrm>
              <a:off x="8229600" y="50292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101 - 250</a:t>
              </a:r>
            </a:p>
          </p:txBody>
        </p:sp>
        <p:sp>
          <p:nvSpPr>
            <p:cNvPr id="214" name="Text Box 211">
              <a:extLst>
                <a:ext uri="{FF2B5EF4-FFF2-40B4-BE49-F238E27FC236}">
                  <a16:creationId xmlns:a16="http://schemas.microsoft.com/office/drawing/2014/main" id="{EFEECCC7-7FE8-46C0-8981-4D0BF05A3C9B}"/>
                </a:ext>
              </a:extLst>
            </p:cNvPr>
            <p:cNvSpPr txBox="1">
              <a:spLocks noChangeArrowheads="1"/>
            </p:cNvSpPr>
            <p:nvPr/>
          </p:nvSpPr>
          <p:spPr bwMode="auto">
            <a:xfrm>
              <a:off x="8229600" y="5334000"/>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251 - 500</a:t>
              </a:r>
            </a:p>
          </p:txBody>
        </p:sp>
        <p:sp>
          <p:nvSpPr>
            <p:cNvPr id="215" name="Rectangle 212">
              <a:extLst>
                <a:ext uri="{FF2B5EF4-FFF2-40B4-BE49-F238E27FC236}">
                  <a16:creationId xmlns:a16="http://schemas.microsoft.com/office/drawing/2014/main" id="{FF834662-B84E-4CCE-9B13-433F3F0C98FC}"/>
                </a:ext>
              </a:extLst>
            </p:cNvPr>
            <p:cNvSpPr>
              <a:spLocks noChangeArrowheads="1"/>
            </p:cNvSpPr>
            <p:nvPr/>
          </p:nvSpPr>
          <p:spPr bwMode="auto">
            <a:xfrm>
              <a:off x="7696200" y="5638800"/>
              <a:ext cx="457200" cy="228600"/>
            </a:xfrm>
            <a:prstGeom prst="rect">
              <a:avLst/>
            </a:prstGeom>
            <a:solidFill>
              <a:srgbClr val="AED87A"/>
            </a:solidFill>
            <a:ln>
              <a:noFill/>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solidFill>
                  <a:srgbClr val="000000"/>
                </a:solidFill>
                <a:latin typeface="+mn-lt"/>
              </a:endParaRPr>
            </a:p>
          </p:txBody>
        </p:sp>
        <p:sp>
          <p:nvSpPr>
            <p:cNvPr id="216" name="Text Box 213">
              <a:extLst>
                <a:ext uri="{FF2B5EF4-FFF2-40B4-BE49-F238E27FC236}">
                  <a16:creationId xmlns:a16="http://schemas.microsoft.com/office/drawing/2014/main" id="{116B9B7D-A365-4DE4-8DC1-E654E73F66B9}"/>
                </a:ext>
              </a:extLst>
            </p:cNvPr>
            <p:cNvSpPr txBox="1">
              <a:spLocks noChangeArrowheads="1"/>
            </p:cNvSpPr>
            <p:nvPr/>
          </p:nvSpPr>
          <p:spPr bwMode="auto">
            <a:xfrm>
              <a:off x="8229600" y="5638800"/>
              <a:ext cx="1371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dirty="0">
                  <a:solidFill>
                    <a:srgbClr val="003865"/>
                  </a:solidFill>
                  <a:latin typeface="+mn-lt"/>
                </a:rPr>
                <a:t>&gt;500</a:t>
              </a:r>
            </a:p>
          </p:txBody>
        </p:sp>
        <p:sp>
          <p:nvSpPr>
            <p:cNvPr id="217" name="Text Box 199">
              <a:extLst>
                <a:ext uri="{FF2B5EF4-FFF2-40B4-BE49-F238E27FC236}">
                  <a16:creationId xmlns:a16="http://schemas.microsoft.com/office/drawing/2014/main" id="{B7F44337-1A14-459A-9CA0-6878354E434A}"/>
                </a:ext>
              </a:extLst>
            </p:cNvPr>
            <p:cNvSpPr txBox="1">
              <a:spLocks noChangeArrowheads="1"/>
            </p:cNvSpPr>
            <p:nvPr/>
          </p:nvSpPr>
          <p:spPr bwMode="auto">
            <a:xfrm>
              <a:off x="5477073" y="4933176"/>
              <a:ext cx="415926" cy="276999"/>
            </a:xfrm>
            <a:prstGeom prst="rect">
              <a:avLst/>
            </a:prstGeom>
            <a:noFill/>
            <a:ln>
              <a:noFill/>
            </a:ln>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600" b="1" dirty="0">
                  <a:solidFill>
                    <a:srgbClr val="000000"/>
                  </a:solidFill>
                  <a:latin typeface="+mn-lt"/>
                </a:rPr>
                <a:t>Ram-   </a:t>
              </a:r>
              <a:r>
                <a:rPr lang="en-US" altLang="en-US" sz="600" b="1" dirty="0" err="1">
                  <a:solidFill>
                    <a:srgbClr val="000000"/>
                  </a:solidFill>
                  <a:latin typeface="+mn-lt"/>
                </a:rPr>
                <a:t>sey</a:t>
              </a:r>
              <a:endParaRPr lang="en-US" altLang="en-US" sz="600" b="1" dirty="0">
                <a:solidFill>
                  <a:srgbClr val="000000"/>
                </a:solidFill>
                <a:latin typeface="+mn-lt"/>
              </a:endParaRPr>
            </a:p>
          </p:txBody>
        </p:sp>
      </p:grpSp>
    </p:spTree>
    <p:extLst>
      <p:ext uri="{BB962C8B-B14F-4D97-AF65-F5344CB8AC3E}">
        <p14:creationId xmlns:p14="http://schemas.microsoft.com/office/powerpoint/2010/main" val="210047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D0178-7094-4C43-8CC5-AE9C453975C7}"/>
              </a:ext>
            </a:extLst>
          </p:cNvPr>
          <p:cNvSpPr>
            <a:spLocks noGrp="1"/>
          </p:cNvSpPr>
          <p:nvPr>
            <p:ph type="title"/>
          </p:nvPr>
        </p:nvSpPr>
        <p:spPr/>
        <p:txBody>
          <a:bodyPr>
            <a:normAutofit fontScale="90000"/>
          </a:bodyPr>
          <a:lstStyle/>
          <a:p>
            <a:r>
              <a:rPr lang="en-US" dirty="0"/>
              <a:t>Country of Origin by County of Resettlement, Minnesota, 2020</a:t>
            </a:r>
          </a:p>
        </p:txBody>
      </p:sp>
      <p:sp>
        <p:nvSpPr>
          <p:cNvPr id="9" name="Slide Number Placeholder 8">
            <a:extLst>
              <a:ext uri="{FF2B5EF4-FFF2-40B4-BE49-F238E27FC236}">
                <a16:creationId xmlns:a16="http://schemas.microsoft.com/office/drawing/2014/main" id="{C5892209-6A9E-4131-85AD-168CCD0B49C5}"/>
              </a:ext>
            </a:extLst>
          </p:cNvPr>
          <p:cNvSpPr>
            <a:spLocks noGrp="1"/>
          </p:cNvSpPr>
          <p:nvPr>
            <p:ph type="sldNum" sz="quarter" idx="12"/>
          </p:nvPr>
        </p:nvSpPr>
        <p:spPr/>
        <p:txBody>
          <a:bodyPr/>
          <a:lstStyle/>
          <a:p>
            <a:fld id="{48F63A3B-78C7-47BE-AE5E-E10140E04643}" type="slidenum">
              <a:rPr lang="en-US" smtClean="0"/>
              <a:t>5</a:t>
            </a:fld>
            <a:endParaRPr lang="en-US" dirty="0"/>
          </a:p>
        </p:txBody>
      </p:sp>
      <p:pic>
        <p:nvPicPr>
          <p:cNvPr id="11" name="Picture Placeholder 12" descr="Minnesota Department of Health Refugee and International Health Program">
            <a:extLst>
              <a:ext uri="{FF2B5EF4-FFF2-40B4-BE49-F238E27FC236}">
                <a16:creationId xmlns:a16="http://schemas.microsoft.com/office/drawing/2014/main" id="{A9EA8203-CC51-42C0-8332-8E8819251E76}"/>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sp>
        <p:nvSpPr>
          <p:cNvPr id="13" name="Text Box 9">
            <a:extLst>
              <a:ext uri="{FF2B5EF4-FFF2-40B4-BE49-F238E27FC236}">
                <a16:creationId xmlns:a16="http://schemas.microsoft.com/office/drawing/2014/main" id="{DBF98706-2D7A-40C0-AA03-91DCB82CFC9E}"/>
              </a:ext>
            </a:extLst>
          </p:cNvPr>
          <p:cNvSpPr txBox="1">
            <a:spLocks noChangeArrowheads="1"/>
          </p:cNvSpPr>
          <p:nvPr/>
        </p:nvSpPr>
        <p:spPr bwMode="auto">
          <a:xfrm>
            <a:off x="5124608" y="3199669"/>
            <a:ext cx="11229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N=211</a:t>
            </a:r>
          </a:p>
        </p:txBody>
      </p:sp>
      <p:graphicFrame>
        <p:nvGraphicFramePr>
          <p:cNvPr id="18" name="Object 4">
            <a:extLst>
              <a:ext uri="{FF2B5EF4-FFF2-40B4-BE49-F238E27FC236}">
                <a16:creationId xmlns:a16="http://schemas.microsoft.com/office/drawing/2014/main" id="{D5F7B825-7ADF-4CF3-B307-F0FA685829AD}"/>
              </a:ext>
            </a:extLst>
          </p:cNvPr>
          <p:cNvGraphicFramePr>
            <a:graphicFrameLocks noChangeAspect="1"/>
          </p:cNvGraphicFramePr>
          <p:nvPr>
            <p:extLst>
              <p:ext uri="{D42A27DB-BD31-4B8C-83A1-F6EECF244321}">
                <p14:modId xmlns:p14="http://schemas.microsoft.com/office/powerpoint/2010/main" val="1617941368"/>
              </p:ext>
            </p:extLst>
          </p:nvPr>
        </p:nvGraphicFramePr>
        <p:xfrm>
          <a:off x="1320482" y="772830"/>
          <a:ext cx="3946525" cy="29940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Object 3">
            <a:extLst>
              <a:ext uri="{FF2B5EF4-FFF2-40B4-BE49-F238E27FC236}">
                <a16:creationId xmlns:a16="http://schemas.microsoft.com/office/drawing/2014/main" id="{9F724CD9-2099-42D5-B49D-2D6938BBA98D}"/>
              </a:ext>
            </a:extLst>
          </p:cNvPr>
          <p:cNvGraphicFramePr>
            <a:graphicFrameLocks noChangeAspect="1"/>
          </p:cNvGraphicFramePr>
          <p:nvPr>
            <p:extLst>
              <p:ext uri="{D42A27DB-BD31-4B8C-83A1-F6EECF244321}">
                <p14:modId xmlns:p14="http://schemas.microsoft.com/office/powerpoint/2010/main" val="752153080"/>
              </p:ext>
            </p:extLst>
          </p:nvPr>
        </p:nvGraphicFramePr>
        <p:xfrm>
          <a:off x="6791710" y="778961"/>
          <a:ext cx="4279900" cy="2984500"/>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 Box 9">
            <a:extLst>
              <a:ext uri="{FF2B5EF4-FFF2-40B4-BE49-F238E27FC236}">
                <a16:creationId xmlns:a16="http://schemas.microsoft.com/office/drawing/2014/main" id="{8D397B7D-924D-491D-98AB-2F8BAFEDAA9F}"/>
              </a:ext>
            </a:extLst>
          </p:cNvPr>
          <p:cNvSpPr txBox="1">
            <a:spLocks noChangeArrowheads="1"/>
          </p:cNvSpPr>
          <p:nvPr/>
        </p:nvSpPr>
        <p:spPr bwMode="auto">
          <a:xfrm>
            <a:off x="10544785" y="3199669"/>
            <a:ext cx="11229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N=66</a:t>
            </a:r>
          </a:p>
        </p:txBody>
      </p:sp>
      <p:graphicFrame>
        <p:nvGraphicFramePr>
          <p:cNvPr id="21" name="Object 6">
            <a:extLst>
              <a:ext uri="{FF2B5EF4-FFF2-40B4-BE49-F238E27FC236}">
                <a16:creationId xmlns:a16="http://schemas.microsoft.com/office/drawing/2014/main" id="{FEA96A0D-786B-4B60-A617-BDD3D508F155}"/>
              </a:ext>
            </a:extLst>
          </p:cNvPr>
          <p:cNvGraphicFramePr>
            <a:graphicFrameLocks noChangeAspect="1"/>
          </p:cNvGraphicFramePr>
          <p:nvPr>
            <p:extLst>
              <p:ext uri="{D42A27DB-BD31-4B8C-83A1-F6EECF244321}">
                <p14:modId xmlns:p14="http://schemas.microsoft.com/office/powerpoint/2010/main" val="2759821641"/>
              </p:ext>
            </p:extLst>
          </p:nvPr>
        </p:nvGraphicFramePr>
        <p:xfrm>
          <a:off x="1370485" y="3791064"/>
          <a:ext cx="4108450" cy="2814638"/>
        </p:xfrm>
        <a:graphic>
          <a:graphicData uri="http://schemas.openxmlformats.org/drawingml/2006/chart">
            <c:chart xmlns:c="http://schemas.openxmlformats.org/drawingml/2006/chart" xmlns:r="http://schemas.openxmlformats.org/officeDocument/2006/relationships" r:id="rId6"/>
          </a:graphicData>
        </a:graphic>
      </p:graphicFrame>
      <p:sp>
        <p:nvSpPr>
          <p:cNvPr id="22" name="Text Box 9">
            <a:extLst>
              <a:ext uri="{FF2B5EF4-FFF2-40B4-BE49-F238E27FC236}">
                <a16:creationId xmlns:a16="http://schemas.microsoft.com/office/drawing/2014/main" id="{D3B1706E-24DE-4534-946A-4A88A45F0030}"/>
              </a:ext>
            </a:extLst>
          </p:cNvPr>
          <p:cNvSpPr txBox="1">
            <a:spLocks noChangeArrowheads="1"/>
          </p:cNvSpPr>
          <p:nvPr/>
        </p:nvSpPr>
        <p:spPr bwMode="auto">
          <a:xfrm>
            <a:off x="5267007" y="6017796"/>
            <a:ext cx="11229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N=36</a:t>
            </a:r>
          </a:p>
        </p:txBody>
      </p:sp>
      <p:graphicFrame>
        <p:nvGraphicFramePr>
          <p:cNvPr id="24" name="Object 5">
            <a:extLst>
              <a:ext uri="{FF2B5EF4-FFF2-40B4-BE49-F238E27FC236}">
                <a16:creationId xmlns:a16="http://schemas.microsoft.com/office/drawing/2014/main" id="{3B614326-1740-4A13-B83D-9FBC4039E2B6}"/>
              </a:ext>
            </a:extLst>
          </p:cNvPr>
          <p:cNvGraphicFramePr>
            <a:graphicFrameLocks noChangeAspect="1"/>
          </p:cNvGraphicFramePr>
          <p:nvPr>
            <p:extLst>
              <p:ext uri="{D42A27DB-BD31-4B8C-83A1-F6EECF244321}">
                <p14:modId xmlns:p14="http://schemas.microsoft.com/office/powerpoint/2010/main" val="3762354928"/>
              </p:ext>
            </p:extLst>
          </p:nvPr>
        </p:nvGraphicFramePr>
        <p:xfrm>
          <a:off x="6849420" y="4019794"/>
          <a:ext cx="3879850" cy="2679700"/>
        </p:xfrm>
        <a:graphic>
          <a:graphicData uri="http://schemas.openxmlformats.org/drawingml/2006/chart">
            <c:chart xmlns:c="http://schemas.openxmlformats.org/drawingml/2006/chart" xmlns:r="http://schemas.openxmlformats.org/officeDocument/2006/relationships" r:id="rId7"/>
          </a:graphicData>
        </a:graphic>
      </p:graphicFrame>
      <p:sp>
        <p:nvSpPr>
          <p:cNvPr id="25" name="Text Box 9">
            <a:extLst>
              <a:ext uri="{FF2B5EF4-FFF2-40B4-BE49-F238E27FC236}">
                <a16:creationId xmlns:a16="http://schemas.microsoft.com/office/drawing/2014/main" id="{011D5597-E099-481C-9962-201C1C8128F5}"/>
              </a:ext>
            </a:extLst>
          </p:cNvPr>
          <p:cNvSpPr txBox="1">
            <a:spLocks noChangeArrowheads="1"/>
          </p:cNvSpPr>
          <p:nvPr/>
        </p:nvSpPr>
        <p:spPr bwMode="auto">
          <a:xfrm>
            <a:off x="10544785" y="6017796"/>
            <a:ext cx="11229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N=21</a:t>
            </a:r>
          </a:p>
        </p:txBody>
      </p:sp>
    </p:spTree>
    <p:extLst>
      <p:ext uri="{BB962C8B-B14F-4D97-AF65-F5344CB8AC3E}">
        <p14:creationId xmlns:p14="http://schemas.microsoft.com/office/powerpoint/2010/main" val="46725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Screened in Minnesota </a:t>
            </a:r>
            <a:br>
              <a:rPr lang="en-US" dirty="0"/>
            </a:br>
            <a:r>
              <a:rPr lang="en-US" dirty="0"/>
              <a:t>2010 –2020</a:t>
            </a:r>
          </a:p>
        </p:txBody>
      </p:sp>
      <p:sp>
        <p:nvSpPr>
          <p:cNvPr id="4" name="Content Placeholder 3">
            <a:extLst>
              <a:ext uri="{FF2B5EF4-FFF2-40B4-BE49-F238E27FC236}">
                <a16:creationId xmlns:a16="http://schemas.microsoft.com/office/drawing/2014/main" id="{73FD4071-C6BA-4A73-B440-01F576D6A6DA}"/>
              </a:ext>
            </a:extLst>
          </p:cNvPr>
          <p:cNvSpPr>
            <a:spLocks noGrp="1"/>
          </p:cNvSpPr>
          <p:nvPr>
            <p:ph sz="quarter" idx="14"/>
          </p:nvPr>
        </p:nvSpPr>
        <p:spPr>
          <a:xfrm>
            <a:off x="3717201" y="5979909"/>
            <a:ext cx="5260543" cy="661204"/>
          </a:xfrm>
        </p:spPr>
        <p:txBody>
          <a:bodyPr>
            <a:normAutofit fontScale="47500" lnSpcReduction="20000"/>
          </a:bodyPr>
          <a:lstStyle/>
          <a:p>
            <a:pPr marL="0" indent="0">
              <a:buNone/>
            </a:pPr>
            <a:r>
              <a:rPr lang="en-US" altLang="en-US" sz="3400" dirty="0">
                <a:solidFill>
                  <a:srgbClr val="000000"/>
                </a:solidFill>
              </a:rPr>
              <a:t>Ineligible if moved out of state or to an unknown destination, no insurance, unable to locate or died before screening</a:t>
            </a:r>
          </a:p>
        </p:txBody>
      </p:sp>
      <p:sp>
        <p:nvSpPr>
          <p:cNvPr id="5" name="Slide Number Placeholder 4"/>
          <p:cNvSpPr>
            <a:spLocks noGrp="1"/>
          </p:cNvSpPr>
          <p:nvPr>
            <p:ph type="sldNum" sz="quarter" idx="12"/>
          </p:nvPr>
        </p:nvSpPr>
        <p:spPr/>
        <p:txBody>
          <a:bodyPr/>
          <a:lstStyle/>
          <a:p>
            <a:fld id="{48F63A3B-78C7-47BE-AE5E-E10140E04643}" type="slidenum">
              <a:rPr lang="en-US" smtClean="0"/>
              <a:t>6</a:t>
            </a:fld>
            <a:endParaRPr lang="en-US" dirty="0"/>
          </a:p>
        </p:txBody>
      </p:sp>
      <p:pic>
        <p:nvPicPr>
          <p:cNvPr id="15" name="Picture Placeholder 12" descr="Minnesota Department of Health Refugee and International Health Program">
            <a:extLst>
              <a:ext uri="{FF2B5EF4-FFF2-40B4-BE49-F238E27FC236}">
                <a16:creationId xmlns:a16="http://schemas.microsoft.com/office/drawing/2014/main" id="{266ACC2F-D103-4A40-ADC4-56760FE7D2A5}"/>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9" name="Content Placeholder 7">
            <a:extLst>
              <a:ext uri="{FF2B5EF4-FFF2-40B4-BE49-F238E27FC236}">
                <a16:creationId xmlns:a16="http://schemas.microsoft.com/office/drawing/2014/main" id="{E1FB61DA-ED47-4801-85C4-C4332989BDA9}"/>
              </a:ext>
            </a:extLst>
          </p:cNvPr>
          <p:cNvGraphicFramePr>
            <a:graphicFrameLocks/>
          </p:cNvGraphicFramePr>
          <p:nvPr>
            <p:extLst>
              <p:ext uri="{D42A27DB-BD31-4B8C-83A1-F6EECF244321}">
                <p14:modId xmlns:p14="http://schemas.microsoft.com/office/powerpoint/2010/main" val="3191064120"/>
              </p:ext>
            </p:extLst>
          </p:nvPr>
        </p:nvGraphicFramePr>
        <p:xfrm>
          <a:off x="1286643" y="1291019"/>
          <a:ext cx="9626330" cy="459550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64540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Refugees’ Reasons for No Screening, Minnesota, 2020</a:t>
            </a:r>
          </a:p>
        </p:txBody>
      </p:sp>
      <p:sp>
        <p:nvSpPr>
          <p:cNvPr id="9" name="Content Placeholder 8">
            <a:extLst>
              <a:ext uri="{FF2B5EF4-FFF2-40B4-BE49-F238E27FC236}">
                <a16:creationId xmlns:a16="http://schemas.microsoft.com/office/drawing/2014/main" id="{15C4485B-2A66-4455-BBCE-3CF5DA4D1E3D}"/>
              </a:ext>
            </a:extLst>
          </p:cNvPr>
          <p:cNvSpPr>
            <a:spLocks noGrp="1"/>
          </p:cNvSpPr>
          <p:nvPr>
            <p:ph sz="quarter" idx="14"/>
          </p:nvPr>
        </p:nvSpPr>
        <p:spPr>
          <a:xfrm>
            <a:off x="8812716" y="1478980"/>
            <a:ext cx="3619500" cy="914400"/>
          </a:xfrm>
        </p:spPr>
        <p:txBody>
          <a:bodyPr>
            <a:normAutofit/>
          </a:bodyPr>
          <a:lstStyle/>
          <a:p>
            <a:pPr marL="0" indent="0">
              <a:buNone/>
            </a:pPr>
            <a:r>
              <a:rPr lang="en-US" sz="2400" b="1" i="1" dirty="0">
                <a:solidFill>
                  <a:schemeClr val="tx2"/>
                </a:solidFill>
              </a:rPr>
              <a:t>N= 25</a:t>
            </a:r>
          </a:p>
        </p:txBody>
      </p:sp>
      <p:sp>
        <p:nvSpPr>
          <p:cNvPr id="10" name="Content Placeholder 9">
            <a:extLst>
              <a:ext uri="{FF2B5EF4-FFF2-40B4-BE49-F238E27FC236}">
                <a16:creationId xmlns:a16="http://schemas.microsoft.com/office/drawing/2014/main" id="{C2A99B3E-2091-40E5-BF00-D6BB0844C07F}"/>
              </a:ext>
            </a:extLst>
          </p:cNvPr>
          <p:cNvSpPr>
            <a:spLocks noGrp="1"/>
          </p:cNvSpPr>
          <p:nvPr>
            <p:ph sz="quarter" idx="15"/>
          </p:nvPr>
        </p:nvSpPr>
        <p:spPr>
          <a:xfrm>
            <a:off x="6928112" y="6337606"/>
            <a:ext cx="4110618" cy="914400"/>
          </a:xfrm>
        </p:spPr>
        <p:txBody>
          <a:bodyPr>
            <a:normAutofit/>
          </a:bodyPr>
          <a:lstStyle/>
          <a:p>
            <a:pPr marL="0" indent="0">
              <a:buNone/>
            </a:pPr>
            <a:r>
              <a:rPr lang="en-US" altLang="en-US" sz="1600" b="1" dirty="0">
                <a:solidFill>
                  <a:srgbClr val="000000"/>
                </a:solidFill>
              </a:rPr>
              <a:t>*Ineligible for the refugee health assessment</a:t>
            </a:r>
          </a:p>
        </p:txBody>
      </p:sp>
      <p:sp>
        <p:nvSpPr>
          <p:cNvPr id="4" name="Slide Number Placeholder 3"/>
          <p:cNvSpPr>
            <a:spLocks noGrp="1"/>
          </p:cNvSpPr>
          <p:nvPr>
            <p:ph type="sldNum" sz="quarter" idx="12"/>
          </p:nvPr>
        </p:nvSpPr>
        <p:spPr/>
        <p:txBody>
          <a:bodyPr/>
          <a:lstStyle/>
          <a:p>
            <a:fld id="{48F63A3B-78C7-47BE-AE5E-E10140E04643}" type="slidenum">
              <a:rPr lang="en-US" smtClean="0"/>
              <a:t>7</a:t>
            </a:fld>
            <a:endParaRPr lang="en-US" dirty="0"/>
          </a:p>
        </p:txBody>
      </p:sp>
      <p:pic>
        <p:nvPicPr>
          <p:cNvPr id="14" name="Picture Placeholder 12" descr="Minnesota Department of Health Refugee and International Health Program">
            <a:extLst>
              <a:ext uri="{FF2B5EF4-FFF2-40B4-BE49-F238E27FC236}">
                <a16:creationId xmlns:a16="http://schemas.microsoft.com/office/drawing/2014/main" id="{4CC6BA7A-03AC-4559-ABBD-A9FE2FEC3771}"/>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11" name="Chart 8">
            <a:extLst>
              <a:ext uri="{FF2B5EF4-FFF2-40B4-BE49-F238E27FC236}">
                <a16:creationId xmlns:a16="http://schemas.microsoft.com/office/drawing/2014/main" id="{8B302263-7E55-44F4-BC19-D4ECD6EC970D}"/>
              </a:ext>
            </a:extLst>
          </p:cNvPr>
          <p:cNvGraphicFramePr>
            <a:graphicFrameLocks/>
          </p:cNvGraphicFramePr>
          <p:nvPr>
            <p:extLst>
              <p:ext uri="{D42A27DB-BD31-4B8C-83A1-F6EECF244321}">
                <p14:modId xmlns:p14="http://schemas.microsoft.com/office/powerpoint/2010/main" val="559136192"/>
              </p:ext>
            </p:extLst>
          </p:nvPr>
        </p:nvGraphicFramePr>
        <p:xfrm>
          <a:off x="1277686" y="657071"/>
          <a:ext cx="8128000" cy="56805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6446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Refugee Screening Rates by Exam Type </a:t>
            </a:r>
            <a:br>
              <a:rPr lang="en-US" dirty="0"/>
            </a:br>
            <a:r>
              <a:rPr lang="en-US" dirty="0"/>
              <a:t>Minnesota, 2020</a:t>
            </a:r>
          </a:p>
        </p:txBody>
      </p:sp>
      <p:sp>
        <p:nvSpPr>
          <p:cNvPr id="14" name="Content Placeholder 13">
            <a:extLst>
              <a:ext uri="{FF2B5EF4-FFF2-40B4-BE49-F238E27FC236}">
                <a16:creationId xmlns:a16="http://schemas.microsoft.com/office/drawing/2014/main" id="{A8D1F696-E0B8-4EE4-9E94-609B45D229F1}"/>
              </a:ext>
            </a:extLst>
          </p:cNvPr>
          <p:cNvSpPr>
            <a:spLocks noGrp="1"/>
          </p:cNvSpPr>
          <p:nvPr>
            <p:ph sz="quarter" idx="14"/>
          </p:nvPr>
        </p:nvSpPr>
        <p:spPr>
          <a:xfrm>
            <a:off x="7449328" y="5945186"/>
            <a:ext cx="3619500" cy="457200"/>
          </a:xfrm>
        </p:spPr>
        <p:txBody>
          <a:bodyPr>
            <a:normAutofit/>
          </a:bodyPr>
          <a:lstStyle/>
          <a:p>
            <a:pPr marL="0" indent="0">
              <a:buNone/>
            </a:pPr>
            <a:r>
              <a:rPr lang="en-US" altLang="en-US" sz="1700" b="1" dirty="0">
                <a:solidFill>
                  <a:srgbClr val="000000"/>
                </a:solidFill>
              </a:rPr>
              <a:t>*Screened for at least one type of STI</a:t>
            </a:r>
          </a:p>
        </p:txBody>
      </p:sp>
      <p:sp>
        <p:nvSpPr>
          <p:cNvPr id="4" name="Slide Number Placeholder 3"/>
          <p:cNvSpPr>
            <a:spLocks noGrp="1"/>
          </p:cNvSpPr>
          <p:nvPr>
            <p:ph type="sldNum" sz="quarter" idx="12"/>
          </p:nvPr>
        </p:nvSpPr>
        <p:spPr/>
        <p:txBody>
          <a:bodyPr/>
          <a:lstStyle/>
          <a:p>
            <a:fld id="{48F63A3B-78C7-47BE-AE5E-E10140E04643}" type="slidenum">
              <a:rPr lang="en-US" smtClean="0"/>
              <a:t>8</a:t>
            </a:fld>
            <a:endParaRPr lang="en-US" dirty="0"/>
          </a:p>
        </p:txBody>
      </p:sp>
      <p:pic>
        <p:nvPicPr>
          <p:cNvPr id="19" name="Picture Placeholder 12" descr="Minnesota Department of Health Refugee and International Health Program">
            <a:extLst>
              <a:ext uri="{FF2B5EF4-FFF2-40B4-BE49-F238E27FC236}">
                <a16:creationId xmlns:a16="http://schemas.microsoft.com/office/drawing/2014/main" id="{8A078899-BB46-4326-A39F-1C40CA506711}"/>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9" name="Content Placeholder 11">
            <a:extLst>
              <a:ext uri="{FF2B5EF4-FFF2-40B4-BE49-F238E27FC236}">
                <a16:creationId xmlns:a16="http://schemas.microsoft.com/office/drawing/2014/main" id="{881D3E8C-CBAC-4ECC-B537-70D03F550D31}"/>
              </a:ext>
            </a:extLst>
          </p:cNvPr>
          <p:cNvGraphicFramePr>
            <a:graphicFrameLocks/>
          </p:cNvGraphicFramePr>
          <p:nvPr>
            <p:extLst>
              <p:ext uri="{D42A27DB-BD31-4B8C-83A1-F6EECF244321}">
                <p14:modId xmlns:p14="http://schemas.microsoft.com/office/powerpoint/2010/main" val="2573667143"/>
              </p:ext>
            </p:extLst>
          </p:nvPr>
        </p:nvGraphicFramePr>
        <p:xfrm>
          <a:off x="334153" y="1386159"/>
          <a:ext cx="10734675" cy="4351338"/>
        </p:xfrm>
        <a:graphic>
          <a:graphicData uri="http://schemas.openxmlformats.org/drawingml/2006/chart">
            <c:chart xmlns:c="http://schemas.openxmlformats.org/drawingml/2006/chart" xmlns:r="http://schemas.openxmlformats.org/officeDocument/2006/relationships" r:id="rId4"/>
          </a:graphicData>
        </a:graphic>
      </p:graphicFrame>
      <p:grpSp>
        <p:nvGrpSpPr>
          <p:cNvPr id="10" name="Group 9">
            <a:extLst>
              <a:ext uri="{FF2B5EF4-FFF2-40B4-BE49-F238E27FC236}">
                <a16:creationId xmlns:a16="http://schemas.microsoft.com/office/drawing/2014/main" id="{ACD4E960-0190-4659-8FF5-0087BFAF0B75}"/>
              </a:ext>
            </a:extLst>
          </p:cNvPr>
          <p:cNvGrpSpPr/>
          <p:nvPr/>
        </p:nvGrpSpPr>
        <p:grpSpPr>
          <a:xfrm>
            <a:off x="5886611" y="1510129"/>
            <a:ext cx="1333046" cy="3440914"/>
            <a:chOff x="5811832" y="1273646"/>
            <a:chExt cx="1333046" cy="3440914"/>
          </a:xfrm>
        </p:grpSpPr>
        <p:sp>
          <p:nvSpPr>
            <p:cNvPr id="11" name="Text Box 15">
              <a:extLst>
                <a:ext uri="{FF2B5EF4-FFF2-40B4-BE49-F238E27FC236}">
                  <a16:creationId xmlns:a16="http://schemas.microsoft.com/office/drawing/2014/main" id="{0D46C98F-E7A2-412F-A274-F1B0DAA62AFF}"/>
                </a:ext>
              </a:extLst>
            </p:cNvPr>
            <p:cNvSpPr txBox="1">
              <a:spLocks noChangeArrowheads="1"/>
            </p:cNvSpPr>
            <p:nvPr/>
          </p:nvSpPr>
          <p:spPr bwMode="auto">
            <a:xfrm>
              <a:off x="5907921" y="1903349"/>
              <a:ext cx="1219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369 / 375</a:t>
              </a:r>
            </a:p>
          </p:txBody>
        </p:sp>
        <p:sp>
          <p:nvSpPr>
            <p:cNvPr id="12" name="Text Box 16">
              <a:extLst>
                <a:ext uri="{FF2B5EF4-FFF2-40B4-BE49-F238E27FC236}">
                  <a16:creationId xmlns:a16="http://schemas.microsoft.com/office/drawing/2014/main" id="{B9AF9275-C309-4A0B-9B21-9F69C3F96E58}"/>
                </a:ext>
              </a:extLst>
            </p:cNvPr>
            <p:cNvSpPr txBox="1">
              <a:spLocks noChangeArrowheads="1"/>
            </p:cNvSpPr>
            <p:nvPr/>
          </p:nvSpPr>
          <p:spPr bwMode="auto">
            <a:xfrm>
              <a:off x="5894949" y="2534378"/>
              <a:ext cx="116681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362 / 375</a:t>
              </a:r>
            </a:p>
          </p:txBody>
        </p:sp>
        <p:sp>
          <p:nvSpPr>
            <p:cNvPr id="13" name="Text Box 17">
              <a:extLst>
                <a:ext uri="{FF2B5EF4-FFF2-40B4-BE49-F238E27FC236}">
                  <a16:creationId xmlns:a16="http://schemas.microsoft.com/office/drawing/2014/main" id="{83CD5D4A-FB16-40B4-B8AC-3ED3769DF675}"/>
                </a:ext>
              </a:extLst>
            </p:cNvPr>
            <p:cNvSpPr txBox="1">
              <a:spLocks noChangeArrowheads="1"/>
            </p:cNvSpPr>
            <p:nvPr/>
          </p:nvSpPr>
          <p:spPr bwMode="auto">
            <a:xfrm>
              <a:off x="5811832" y="3143943"/>
              <a:ext cx="13330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364 / 375</a:t>
              </a:r>
            </a:p>
          </p:txBody>
        </p:sp>
        <p:sp>
          <p:nvSpPr>
            <p:cNvPr id="15" name="Text Box 18">
              <a:extLst>
                <a:ext uri="{FF2B5EF4-FFF2-40B4-BE49-F238E27FC236}">
                  <a16:creationId xmlns:a16="http://schemas.microsoft.com/office/drawing/2014/main" id="{EFDDD988-E8CE-4398-A9BA-E5B137FF324A}"/>
                </a:ext>
              </a:extLst>
            </p:cNvPr>
            <p:cNvSpPr txBox="1">
              <a:spLocks noChangeArrowheads="1"/>
            </p:cNvSpPr>
            <p:nvPr/>
          </p:nvSpPr>
          <p:spPr bwMode="auto">
            <a:xfrm>
              <a:off x="5868755" y="3766698"/>
              <a:ext cx="12139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287 / 375</a:t>
              </a:r>
            </a:p>
          </p:txBody>
        </p:sp>
        <p:sp>
          <p:nvSpPr>
            <p:cNvPr id="16" name="Text Box 21">
              <a:extLst>
                <a:ext uri="{FF2B5EF4-FFF2-40B4-BE49-F238E27FC236}">
                  <a16:creationId xmlns:a16="http://schemas.microsoft.com/office/drawing/2014/main" id="{D00DA5C3-AA77-4DBB-87BE-26774B904EF8}"/>
                </a:ext>
              </a:extLst>
            </p:cNvPr>
            <p:cNvSpPr txBox="1">
              <a:spLocks noChangeArrowheads="1"/>
            </p:cNvSpPr>
            <p:nvPr/>
          </p:nvSpPr>
          <p:spPr bwMode="auto">
            <a:xfrm>
              <a:off x="5868755" y="1273646"/>
              <a:ext cx="1219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tx2"/>
                  </a:solidFill>
                  <a:latin typeface="+mn-lt"/>
                </a:rPr>
                <a:t>375 / 381</a:t>
              </a:r>
            </a:p>
          </p:txBody>
        </p:sp>
        <p:sp>
          <p:nvSpPr>
            <p:cNvPr id="17" name="Text Box 19">
              <a:extLst>
                <a:ext uri="{FF2B5EF4-FFF2-40B4-BE49-F238E27FC236}">
                  <a16:creationId xmlns:a16="http://schemas.microsoft.com/office/drawing/2014/main" id="{D75C0E66-E72C-4335-A7AF-B272D53EE6DF}"/>
                </a:ext>
              </a:extLst>
            </p:cNvPr>
            <p:cNvSpPr txBox="1">
              <a:spLocks noChangeArrowheads="1"/>
            </p:cNvSpPr>
            <p:nvPr/>
          </p:nvSpPr>
          <p:spPr bwMode="auto">
            <a:xfrm>
              <a:off x="5834058" y="4406783"/>
              <a:ext cx="131082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a:lnSpc>
                  <a:spcPct val="100000"/>
                </a:lnSpc>
                <a:spcBef>
                  <a:spcPct val="50000"/>
                </a:spcBef>
                <a:buNone/>
              </a:pPr>
              <a:r>
                <a:rPr lang="en-US" altLang="en-US" sz="1400" b="1" dirty="0">
                  <a:solidFill>
                    <a:srgbClr val="FFFFFF"/>
                  </a:solidFill>
                </a:rPr>
                <a:t>151 / 155</a:t>
              </a:r>
            </a:p>
          </p:txBody>
        </p:sp>
      </p:grpSp>
    </p:spTree>
    <p:extLst>
      <p:ext uri="{BB962C8B-B14F-4D97-AF65-F5344CB8AC3E}">
        <p14:creationId xmlns:p14="http://schemas.microsoft.com/office/powerpoint/2010/main" val="1053752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dirty="0"/>
              <a:t>Health Status of New Refugees, Minnesota, 2020*</a:t>
            </a:r>
          </a:p>
        </p:txBody>
      </p:sp>
      <p:sp>
        <p:nvSpPr>
          <p:cNvPr id="6" name="Content Placeholder 5">
            <a:extLst>
              <a:ext uri="{FF2B5EF4-FFF2-40B4-BE49-F238E27FC236}">
                <a16:creationId xmlns:a16="http://schemas.microsoft.com/office/drawing/2014/main" id="{91578542-8D77-4AFE-93D5-719DF66BA9F5}"/>
              </a:ext>
            </a:extLst>
          </p:cNvPr>
          <p:cNvSpPr>
            <a:spLocks noGrp="1"/>
          </p:cNvSpPr>
          <p:nvPr>
            <p:ph sz="quarter" idx="14"/>
          </p:nvPr>
        </p:nvSpPr>
        <p:spPr>
          <a:xfrm>
            <a:off x="2754312" y="4621814"/>
            <a:ext cx="7970838" cy="1705841"/>
          </a:xfrm>
        </p:spPr>
        <p:txBody>
          <a:bodyPr>
            <a:noAutofit/>
          </a:bodyPr>
          <a:lstStyle/>
          <a:p>
            <a:pPr marL="457200" marR="0" lvl="0" indent="-457200" algn="l" defTabSz="914400" rtl="0" eaLnBrk="1" fontAlgn="auto" latinLnBrk="0" hangingPunct="1">
              <a:lnSpc>
                <a:spcPct val="100000"/>
              </a:lnSpc>
              <a:spcBef>
                <a:spcPct val="20000"/>
              </a:spcBef>
              <a:spcAft>
                <a:spcPts val="0"/>
              </a:spcAft>
              <a:buClr>
                <a:srgbClr val="0281A2"/>
              </a:buClr>
              <a:buSzTx/>
              <a:buFont typeface="Wingdings" panose="05000000000000000000" pitchFamily="2" charset="2"/>
              <a:buNone/>
              <a:tabLst/>
              <a:defRPr/>
            </a:pPr>
            <a:r>
              <a:rPr lang="en-US" altLang="en-US" sz="1600" b="1" dirty="0">
                <a:solidFill>
                  <a:srgbClr val="000000"/>
                </a:solidFill>
              </a:rPr>
              <a:t>*Total screened: </a:t>
            </a:r>
            <a:r>
              <a:rPr kumimoji="0" lang="en-US" altLang="en-US" sz="1600" b="1" i="0" u="none" strike="noStrike" kern="1200" cap="none" spc="0" normalizeH="0" baseline="0" noProof="0" dirty="0">
                <a:ln>
                  <a:noFill/>
                </a:ln>
                <a:solidFill>
                  <a:srgbClr val="000000"/>
                </a:solidFill>
                <a:effectLst/>
                <a:uLnTx/>
                <a:uFillTx/>
                <a:latin typeface="Calibri" panose="020F0502020204030204"/>
                <a:ea typeface="+mn-ea"/>
                <a:cs typeface="+mn-cs"/>
              </a:rPr>
              <a:t>N=375 (98% of 382 eligible refugees)</a:t>
            </a:r>
          </a:p>
          <a:p>
            <a:pPr marL="457200" lvl="0" indent="-457200">
              <a:spcBef>
                <a:spcPct val="20000"/>
              </a:spcBef>
              <a:spcAft>
                <a:spcPts val="0"/>
              </a:spcAft>
              <a:buClr>
                <a:srgbClr val="0281A2"/>
              </a:buClr>
              <a:buNone/>
              <a:defRPr/>
            </a:pPr>
            <a:r>
              <a:rPr lang="en-US" altLang="en-US" sz="1600" b="1" dirty="0">
                <a:solidFill>
                  <a:srgbClr val="000000"/>
                </a:solidFill>
              </a:rPr>
              <a:t>** Persons with LTBI (≥10mm induration or IGRA+, normal CXR) or suspect/active TB disease</a:t>
            </a:r>
          </a:p>
          <a:p>
            <a:pPr marL="457200" lvl="0" indent="-457200">
              <a:spcBef>
                <a:spcPct val="20000"/>
              </a:spcBef>
              <a:spcAft>
                <a:spcPts val="0"/>
              </a:spcAft>
              <a:buClr>
                <a:srgbClr val="0281A2"/>
              </a:buClr>
              <a:buNone/>
              <a:defRPr/>
            </a:pPr>
            <a:r>
              <a:rPr lang="en-US" altLang="en-US" sz="1600" b="1" dirty="0">
                <a:solidFill>
                  <a:srgbClr val="000000"/>
                </a:solidFill>
              </a:rPr>
              <a:t>*** Positive for hepatitis B surface antigen (HBsAg)</a:t>
            </a:r>
          </a:p>
          <a:p>
            <a:pPr marL="457200" lvl="0" indent="-457200">
              <a:spcBef>
                <a:spcPct val="20000"/>
              </a:spcBef>
              <a:spcAft>
                <a:spcPts val="0"/>
              </a:spcAft>
              <a:buClr>
                <a:srgbClr val="0281A2"/>
              </a:buClr>
              <a:buNone/>
              <a:defRPr/>
            </a:pPr>
            <a:r>
              <a:rPr lang="en-US" altLang="en-US" sz="1600" b="1" dirty="0">
                <a:solidFill>
                  <a:srgbClr val="000000"/>
                </a:solidFill>
              </a:rPr>
              <a:t>**** Positive for at least one intestinal parasite infection</a:t>
            </a:r>
          </a:p>
          <a:p>
            <a:pPr marL="457200" lvl="0" indent="-457200">
              <a:spcBef>
                <a:spcPct val="20000"/>
              </a:spcBef>
              <a:spcAft>
                <a:spcPts val="0"/>
              </a:spcAft>
              <a:buClr>
                <a:srgbClr val="0281A2"/>
              </a:buClr>
              <a:buNone/>
              <a:defRPr/>
            </a:pPr>
            <a:r>
              <a:rPr lang="en-US" altLang="en-US" sz="1600" b="1" dirty="0">
                <a:solidFill>
                  <a:srgbClr val="000000"/>
                </a:solidFill>
              </a:rPr>
              <a:t>***** Positive for at least one STI (tested for syphilis, HIV, chlamydia, and/or gonorrhea)</a:t>
            </a:r>
          </a:p>
          <a:p>
            <a:pPr marL="457200" lvl="0" indent="-457200">
              <a:spcBef>
                <a:spcPct val="20000"/>
              </a:spcBef>
              <a:spcAft>
                <a:spcPts val="0"/>
              </a:spcAft>
              <a:buClr>
                <a:srgbClr val="0281A2"/>
              </a:buClr>
              <a:buNone/>
              <a:defRPr/>
            </a:pPr>
            <a:r>
              <a:rPr lang="en-US" altLang="en-US" sz="1600" b="1" dirty="0">
                <a:solidFill>
                  <a:srgbClr val="000000"/>
                </a:solidFill>
              </a:rPr>
              <a:t>****** Children &lt;17 years old (N=155); lead level ≥5 µg/dL</a:t>
            </a:r>
          </a:p>
        </p:txBody>
      </p:sp>
      <p:sp>
        <p:nvSpPr>
          <p:cNvPr id="4" name="Slide Number Placeholder 3"/>
          <p:cNvSpPr>
            <a:spLocks noGrp="1"/>
          </p:cNvSpPr>
          <p:nvPr>
            <p:ph type="sldNum" sz="quarter" idx="12"/>
          </p:nvPr>
        </p:nvSpPr>
        <p:spPr/>
        <p:txBody>
          <a:bodyPr/>
          <a:lstStyle/>
          <a:p>
            <a:fld id="{48F63A3B-78C7-47BE-AE5E-E10140E04643}" type="slidenum">
              <a:rPr lang="en-US" smtClean="0"/>
              <a:t>9</a:t>
            </a:fld>
            <a:endParaRPr lang="en-US" dirty="0"/>
          </a:p>
        </p:txBody>
      </p:sp>
      <p:pic>
        <p:nvPicPr>
          <p:cNvPr id="13" name="Picture Placeholder 12" descr="Minnesota Department of Health Refugee and International Health Program">
            <a:extLst>
              <a:ext uri="{FF2B5EF4-FFF2-40B4-BE49-F238E27FC236}">
                <a16:creationId xmlns:a16="http://schemas.microsoft.com/office/drawing/2014/main" id="{0F3BD716-BF7C-4D3A-AB79-8B24FAD19D47}"/>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graphicFrame>
        <p:nvGraphicFramePr>
          <p:cNvPr id="7" name="Content Placeholder 6">
            <a:extLst>
              <a:ext uri="{FF2B5EF4-FFF2-40B4-BE49-F238E27FC236}">
                <a16:creationId xmlns:a16="http://schemas.microsoft.com/office/drawing/2014/main" id="{B88525A1-9D04-4E9E-8BB4-0E8C7D33B0C4}"/>
              </a:ext>
            </a:extLst>
          </p:cNvPr>
          <p:cNvGraphicFramePr>
            <a:graphicFrameLocks/>
          </p:cNvGraphicFramePr>
          <p:nvPr>
            <p:extLst>
              <p:ext uri="{D42A27DB-BD31-4B8C-83A1-F6EECF244321}">
                <p14:modId xmlns:p14="http://schemas.microsoft.com/office/powerpoint/2010/main" val="3677821989"/>
              </p:ext>
            </p:extLst>
          </p:nvPr>
        </p:nvGraphicFramePr>
        <p:xfrm>
          <a:off x="1466850" y="1357253"/>
          <a:ext cx="9258300" cy="3200400"/>
        </p:xfrm>
        <a:graphic>
          <a:graphicData uri="http://schemas.openxmlformats.org/drawingml/2006/table">
            <a:tbl>
              <a:tblPr firstRow="1" bandRow="1"/>
              <a:tblGrid>
                <a:gridCol w="4343400">
                  <a:extLst>
                    <a:ext uri="{9D8B030D-6E8A-4147-A177-3AD203B41FA5}">
                      <a16:colId xmlns:a16="http://schemas.microsoft.com/office/drawing/2014/main" val="1584109004"/>
                    </a:ext>
                  </a:extLst>
                </a:gridCol>
                <a:gridCol w="2260600">
                  <a:extLst>
                    <a:ext uri="{9D8B030D-6E8A-4147-A177-3AD203B41FA5}">
                      <a16:colId xmlns:a16="http://schemas.microsoft.com/office/drawing/2014/main" val="2790525320"/>
                    </a:ext>
                  </a:extLst>
                </a:gridCol>
                <a:gridCol w="2654300">
                  <a:extLst>
                    <a:ext uri="{9D8B030D-6E8A-4147-A177-3AD203B41FA5}">
                      <a16:colId xmlns:a16="http://schemas.microsoft.com/office/drawing/2014/main" val="3808246080"/>
                    </a:ext>
                  </a:extLst>
                </a:gridCol>
              </a:tblGrid>
              <a:tr h="73152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Health status</a:t>
                      </a:r>
                      <a:r>
                        <a:rPr lang="en-US" baseline="0" dirty="0"/>
                        <a:t> upon arrival</a:t>
                      </a:r>
                      <a:endParaRPr lang="en-US" dirty="0"/>
                    </a:p>
                  </a:txBody>
                  <a:tcPr anchor="ct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Number (%)</a:t>
                      </a:r>
                      <a:r>
                        <a:rPr lang="en-US" baseline="0" dirty="0"/>
                        <a:t> of </a:t>
                      </a:r>
                      <a:r>
                        <a:rPr lang="en-US" dirty="0"/>
                        <a:t>refugees screened*</a:t>
                      </a:r>
                    </a:p>
                  </a:txBody>
                  <a:tcPr anchor="ct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Number (%) of refugees with infection</a:t>
                      </a:r>
                    </a:p>
                  </a:txBody>
                  <a:tcPr anchor="ct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extLst>
                  <a:ext uri="{0D108BD9-81ED-4DB2-BD59-A6C34878D82A}">
                    <a16:rowId xmlns:a16="http://schemas.microsoft.com/office/drawing/2014/main" val="2276538916"/>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TB (latent or active)**</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dirty="0"/>
                        <a:t>369 (98%)</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55 (15%)</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1688719360"/>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Hepatitis</a:t>
                      </a:r>
                      <a:r>
                        <a:rPr lang="en-US" b="1" baseline="0" dirty="0"/>
                        <a:t> B infection***</a:t>
                      </a:r>
                      <a:endParaRPr lang="en-US" b="1" dirty="0"/>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362 (97%)</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18 (5%)</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57608622"/>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Parasitic</a:t>
                      </a:r>
                      <a:r>
                        <a:rPr lang="en-US" b="1" baseline="0" dirty="0"/>
                        <a:t> infection****</a:t>
                      </a:r>
                      <a:endParaRPr lang="en-US" b="1" dirty="0"/>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287 (77%)</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60 (21%)</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1078406901"/>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solidFill>
                            <a:srgbClr val="003865"/>
                          </a:solidFill>
                        </a:rPr>
                        <a:t>Sexually</a:t>
                      </a:r>
                      <a:r>
                        <a:rPr lang="en-US" b="1" baseline="0" dirty="0">
                          <a:solidFill>
                            <a:srgbClr val="003865"/>
                          </a:solidFill>
                        </a:rPr>
                        <a:t> transmitted infections (STIs)*****</a:t>
                      </a:r>
                      <a:endParaRPr lang="en-US" b="1" dirty="0">
                        <a:solidFill>
                          <a:srgbClr val="003865"/>
                        </a:solidFill>
                      </a:endParaRP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3865"/>
                          </a:solidFill>
                        </a:rPr>
                        <a:t>364 (97%)</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3865"/>
                          </a:solidFill>
                        </a:rPr>
                        <a:t>5 (1%)</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64777531"/>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Lead******</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151 (97%)</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17 (11%)</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3325146123"/>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Hemoglobin</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370 (99%)</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52 (14%)</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42366649"/>
                  </a:ext>
                </a:extLst>
              </a:tr>
            </a:tbl>
          </a:graphicData>
        </a:graphic>
      </p:graphicFrame>
    </p:spTree>
    <p:extLst>
      <p:ext uri="{BB962C8B-B14F-4D97-AF65-F5344CB8AC3E}">
        <p14:creationId xmlns:p14="http://schemas.microsoft.com/office/powerpoint/2010/main" val="2228450474"/>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F5552E-7FA5-401C-A5C1-DF343DC4B3F7}" vid="{00869514-4466-4273-82D4-87EB9D6873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2.xml><?xml version="1.0" encoding="utf-8"?>
<ds:datastoreItem xmlns:ds="http://schemas.openxmlformats.org/officeDocument/2006/customXml" ds:itemID="{226A1386-9537-4EA6-B9A3-FB7D154FAC23}">
  <ds:schemaRefs>
    <ds:schemaRef ds:uri="http://schemas.microsoft.com/office/2006/metadata/properties"/>
    <ds:schemaRef ds:uri="http://purl.org/dc/dcmitype/"/>
    <ds:schemaRef ds:uri="http://www.w3.org/XML/1998/namespace"/>
    <ds:schemaRef ds:uri="http://schemas.microsoft.com/office/2006/documentManagement/types"/>
    <ds:schemaRef ds:uri="http://schemas.openxmlformats.org/package/2006/metadata/core-properties"/>
    <ds:schemaRef ds:uri="a340cd5a-8d85-4c94-8b3b-dcb04460a05d"/>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4.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MDH PowerPoint</Template>
  <TotalTime>3190</TotalTime>
  <Words>2283</Words>
  <Application>Microsoft Office PowerPoint</Application>
  <PresentationFormat>Widescreen</PresentationFormat>
  <Paragraphs>272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Monotype Sorts</vt:lpstr>
      <vt:lpstr>NeueHaasGroteskText Std</vt:lpstr>
      <vt:lpstr>Wingdings</vt:lpstr>
      <vt:lpstr>MN.IT</vt:lpstr>
      <vt:lpstr>Primary* Refugee Arrivals to Minnesota by Region of World 1979-2020</vt:lpstr>
      <vt:lpstr>Primary Refugee Arrivals by Month Minnesota, 2016-2020</vt:lpstr>
      <vt:lpstr>Primary Refugee Arrivals  Minnesota, 2020</vt:lpstr>
      <vt:lpstr>Primary Refugee Arrivals by County Minnesota, 2020</vt:lpstr>
      <vt:lpstr>Country of Origin by County of Resettlement, Minnesota, 2020</vt:lpstr>
      <vt:lpstr>Primary Refugee Arrivals Screened in Minnesota  2010 –2020</vt:lpstr>
      <vt:lpstr>Primary Refugees’ Reasons for No Screening, Minnesota, 2020</vt:lpstr>
      <vt:lpstr>Refugee Screening Rates by Exam Type  Minnesota, 2020</vt:lpstr>
      <vt:lpstr> Health Status of New Refugees, Minnesota, 2020*</vt:lpstr>
      <vt:lpstr>Latent or Active Tuberculosis (TB)* Among Refugees By Region Of Origin Minnesota, 2020</vt:lpstr>
      <vt:lpstr>Intestinal Parasitic Infection* Among Refugees by Region of Origin Minnesota, 2020</vt:lpstr>
      <vt:lpstr>Hepatitis B* infection Among Refugees by Region of Origin Minnesota, 2020</vt:lpstr>
      <vt:lpstr>Immunization Status Among Refugees  Minnesota, 2002 – 2020</vt:lpstr>
    </vt:vector>
  </TitlesOfParts>
  <Company>MDH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Refugee Arrival Health Screening Data, 2019</dc:title>
  <dc:subject>Primary Refugee Arrival Health Screening Data, 2019</dc:subject>
  <dc:creator>Minnesota Department of Health</dc:creator>
  <cp:keywords>PowerPoint, Template</cp:keywords>
  <dc:description>Version 1.1, Released 8-2016</dc:description>
  <cp:lastModifiedBy>Urban, Kailey (MDH)</cp:lastModifiedBy>
  <cp:revision>174</cp:revision>
  <dcterms:created xsi:type="dcterms:W3CDTF">2017-10-06T19:16:11Z</dcterms:created>
  <dcterms:modified xsi:type="dcterms:W3CDTF">2022-03-29T15:12:11Z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