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4"/>
  </p:sldMasterIdLst>
  <p:notesMasterIdLst>
    <p:notesMasterId r:id="rId25"/>
  </p:notesMasterIdLst>
  <p:sldIdLst>
    <p:sldId id="256" r:id="rId5"/>
    <p:sldId id="275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6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8700F9-0365-1720-F9AB-99E6DD3377AE}" name="Hirsch, Heather (She/Her/Hers) (MDH)" initials="HH" userId="S::Heather.Hirsch@state.mn.us::dda7eb54-3645-4899-b54e-bd5c67f382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5738" autoAdjust="0"/>
  </p:normalViewPr>
  <p:slideViewPr>
    <p:cSldViewPr snapToGrid="0">
      <p:cViewPr varScale="1">
        <p:scale>
          <a:sx n="69" d="100"/>
          <a:sy n="69" d="100"/>
        </p:scale>
        <p:origin x="21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9A270-CBC7-4414-B1EC-E5FEAF15F96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74ED7-7E4A-4498-85DA-F8CDC83CD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07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CDC. “About E-Cigarettes (Vapes).” Centers for Disease Control and Prevention. Last updated October 24, 2024. Accessed October 23, 2025. https://www.cdc.gov/tobacco/e-cigarettes/about.html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4ED7-7E4A-4498-85DA-F8CDC83CD2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50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CDC. “Health Effects of E-Cigarettes (Vapes).” Centers for Disease Control and Prevention. Last updated October 20, 2024. Accessed October 23, 2025. https://www.cdc.gov/tobacco/e-cigarettes/health-effects.html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4ED7-7E4A-4498-85DA-F8CDC83CD2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87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CDC. “Why Youth Vape.” Centers for Disease Control and Prevention. Last updated October 17, 2024. Accessed October 23, 2025. https://www.cdc.gov/tobacco/e-cigarettes/why-youth-vape.html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4ED7-7E4A-4498-85DA-F8CDC83CD2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6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1D7A-82C1-462C-ADE0-B6F1B32D9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185DA0-1863-587F-36BC-9BA215723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FE003-90DE-5CF4-985B-70CAC8A1F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85D2E-4410-BD3D-FA08-F102D63DC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1D5CA-EBBA-3AC6-3C8D-21D9DB411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3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D23DB-D3D9-A124-DA11-92B5051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DDFF7-703F-0B8B-4E5C-691E41B85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E1148-113C-5606-955F-7B9D77467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8CA20-94AB-0467-B709-8C6B97869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40BCA-DE8A-2AFE-E308-19550A68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3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BF4BD6-8896-AF77-C367-581C0B33E3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048B0-0BFB-2EF0-AB3F-AC1151A22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C5D15-ADB8-FCA5-AB2C-03551327D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DC218-B0F7-214B-3740-5917821C8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E36C5-44D7-7868-19C5-9676DDE6D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6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(Logo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02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594624"/>
            <a:ext cx="10515600" cy="4582339"/>
          </a:xfrm>
          <a:noFill/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63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335281"/>
            <a:ext cx="10515600" cy="4841683"/>
          </a:xfrm>
          <a:noFill/>
        </p:spPr>
        <p:txBody>
          <a:bodyPr lIns="182880" tIns="182880" rIns="182880" bIns="18288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29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half" idx="2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182880" tIns="182880" rIns="182880" b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85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(Blue Background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0B050E54-664D-466A-8DB7-324C516C8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052945"/>
            <a:ext cx="9488245" cy="3227832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906A78E-2FCE-427D-98A4-31316D7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488873"/>
            <a:ext cx="9488245" cy="6532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57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(Reversed Logo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>
            <a:spLocks noGrp="1"/>
          </p:cNvSpPr>
          <p:nvPr>
            <p:ph type="ctrTitle" hasCustomPrompt="1"/>
          </p:nvPr>
        </p:nvSpPr>
        <p:spPr bwMode="black">
          <a:xfrm>
            <a:off x="266700" y="4092602"/>
            <a:ext cx="11658600" cy="1295182"/>
          </a:xfrm>
          <a:noFill/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644883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7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96DD2-68F6-6B8A-176B-8CBA8D57E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CB906-E7C4-FD56-7ED4-598C59243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53B13-3C44-BAA5-32C2-5333F96F2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E7506-BBB8-430A-6A33-2DB8EE93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F2D78-5921-6A44-2DAE-F4B55788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2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4709A-71CC-AD78-23CF-3E9CB2E5F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9A42D-1C20-8295-BB11-54ABD78C8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40381-C2A5-FD5D-FA04-33946CDE6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EA0E4-7468-1838-62F1-AB2D4629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B66E8-B731-23DF-09D7-F1B18B6B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51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5B4C3-2729-4FF0-712B-D2439D5BB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BA02A-0DAA-99D4-0C3F-F5CB7FA10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8EC849-9E7A-D270-13C7-F85E6AA2D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E69A83-6359-60A4-FC57-E2403D27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0CAAE-EDDA-B85F-862B-125C2F2C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20B79-BB14-C700-8BF9-85E7153FA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6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83E49-5874-2713-288C-4728B7D5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79912-A618-E3B6-4391-7969043B2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D2034-D7B5-23EF-E42B-4FB15ED60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AF8010-C4DF-E5B6-9D36-DC3601F72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536E6B-4421-A1DC-BAA2-D0019813A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A99E39-35EE-E273-5659-3CE82EA7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C1840B-C09E-9FAF-92CF-0DF8BBAB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81743-8541-E6BD-D981-22D8A63F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4B172-F2E0-E66A-C757-4DE34210B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2465EC-368F-2724-7236-3357AEAA6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93324-1DA4-2926-F1CB-1FFB8EC98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2D7E2-28FA-EF97-4A50-6C034591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7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1BB8C-A13B-7D9E-5827-18913EB91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27CC71-4FAC-6899-AF9F-68032F1A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1841A-5545-5967-2CBA-B0C11ABA8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11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1471-6D60-3316-C599-4CD1346AF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839D7-B22D-E569-8115-BAF4AB27B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36D42-DA61-BAD1-33A0-F84F380BF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B5FBB3-3CDE-0DA3-EAFD-89443F173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19090-F270-3366-0076-EF350EE5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76A6B-9963-C3C5-5910-06E8E4C9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91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E5D85-71D8-16AA-7372-5CDE12FF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7DC928-A726-BF03-DDC7-1C29C9DBA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E6E44-B1EE-8389-65FC-574B3B9A4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6CE0E-138D-47E2-5E49-222E78B4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907138-9B83-5E15-6FB8-7E78BFDAD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C36D9D-EB7B-3C11-7AF0-FB89F06E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5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CED696-327B-E798-A36C-EDA61919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81EC3-D623-5E6D-2BA5-2C1FC2DC8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22921-66D2-A759-1A05-366A17140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2C6A2-180E-4817-A2AB-0D74B1853633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5BAAA-A143-1B56-7138-DB160FC67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F5A94-66AD-FBE2-0E0D-719BF629A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D633F8-2F2B-4DC2-9766-18DA8BEC7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61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nescapethevape.org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nescapethevape.org/rule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nescapethevape.org/2025-winner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.state.mn.us/communities/tobacco/ecigarettes/index.html" TargetMode="External"/><Relationship Id="rId2" Type="http://schemas.openxmlformats.org/officeDocument/2006/relationships/hyperlink" Target="https://www.mnescapethevape.org/vaping-truth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ung.org/quit-smoking/e-cigarettes-vaping" TargetMode="External"/><Relationship Id="rId5" Type="http://schemas.openxmlformats.org/officeDocument/2006/relationships/hyperlink" Target="https://www.cdc.gov/tobacco/e-cigarettes/index.html" TargetMode="External"/><Relationship Id="rId4" Type="http://schemas.openxmlformats.org/officeDocument/2006/relationships/hyperlink" Target="https://truthinitiative.org/our-top-issues/vaping-issu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F4CD5-FB7F-3F28-C158-54CE5485BD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Escape the Vape Video Challenge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5CEBFE-7814-9B6E-3593-AA84027DD9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Health Education (Grade 6)</a:t>
            </a:r>
          </a:p>
          <a:p>
            <a:r>
              <a:rPr lang="en-US" dirty="0"/>
              <a:t>Michelle Padden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6A478A-3C41-F11B-2E89-92A670611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2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384EF-B4A6-F0FD-ACF6-2486BD2F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some healthier choices?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897A1-8C7E-CB56-32B4-F82EC9DDE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Hobbies, sports, creative activities.​</a:t>
            </a:r>
          </a:p>
          <a:p>
            <a:r>
              <a:rPr lang="en-US" dirty="0"/>
              <a:t>Talking with someone trustworthy (coach, parent, counselor).​</a:t>
            </a:r>
          </a:p>
          <a:p>
            <a:r>
              <a:rPr lang="en-US" dirty="0"/>
              <a:t>Stress management: breathing exercises, mindfulness, journaling.​</a:t>
            </a:r>
          </a:p>
          <a:p>
            <a:r>
              <a:rPr lang="en-US" dirty="0"/>
              <a:t>Seeking help if someone is already using and wants to quit.</a:t>
            </a:r>
          </a:p>
        </p:txBody>
      </p:sp>
    </p:spTree>
    <p:extLst>
      <p:ext uri="{BB962C8B-B14F-4D97-AF65-F5344CB8AC3E}">
        <p14:creationId xmlns:p14="http://schemas.microsoft.com/office/powerpoint/2010/main" val="3262003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68698E7-FEBE-7E6A-1BFD-3BD75DB0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06EFA3-D081-2D46-6E62-7FD8BB2429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Takeaways from today:</a:t>
            </a:r>
          </a:p>
          <a:p>
            <a:r>
              <a:rPr lang="en-US" dirty="0"/>
              <a:t>Vaping is not harmless, especially for young people</a:t>
            </a:r>
          </a:p>
          <a:p>
            <a:r>
              <a:rPr lang="en-US" dirty="0"/>
              <a:t>It entails risks that matter</a:t>
            </a:r>
          </a:p>
          <a:p>
            <a:r>
              <a:rPr lang="en-US" dirty="0"/>
              <a:t>You deserve to make healthy choices.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E231C4-557D-10D1-9C09-98ACFBABCA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Think/Pair/Share:</a:t>
            </a:r>
          </a:p>
          <a:p>
            <a:r>
              <a:rPr lang="en-US" dirty="0"/>
              <a:t>What surprised you? </a:t>
            </a:r>
          </a:p>
          <a:p>
            <a:r>
              <a:rPr lang="en-US" dirty="0"/>
              <a:t>What would you tell a friend?</a:t>
            </a:r>
          </a:p>
        </p:txBody>
      </p:sp>
    </p:spTree>
    <p:extLst>
      <p:ext uri="{BB962C8B-B14F-4D97-AF65-F5344CB8AC3E}">
        <p14:creationId xmlns:p14="http://schemas.microsoft.com/office/powerpoint/2010/main" val="689736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5475D8-6E1C-A109-412E-06EB14BFBF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51756" y="1371167"/>
            <a:ext cx="9488487" cy="3228975"/>
          </a:xfrm>
        </p:spPr>
        <p:txBody>
          <a:bodyPr/>
          <a:lstStyle/>
          <a:p>
            <a:r>
              <a:rPr lang="en-US" dirty="0"/>
              <a:t>Please complete this exit ticket before you leave: </a:t>
            </a:r>
            <a:r>
              <a:rPr lang="en-US" dirty="0">
                <a:highlight>
                  <a:srgbClr val="FFFF00"/>
                </a:highlight>
              </a:rPr>
              <a:t>##add link to vaping quiz##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779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88F0C-B75B-A1AB-626F-331F47D2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Escape the Vape Video Challenge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B454A0-0FC5-341E-0C33-5739C1D52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</p:spTree>
    <p:extLst>
      <p:ext uri="{BB962C8B-B14F-4D97-AF65-F5344CB8AC3E}">
        <p14:creationId xmlns:p14="http://schemas.microsoft.com/office/powerpoint/2010/main" val="687934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57CC-7A35-3D46-10F8-F7459AB03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Would you like to…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76C31-45F5-EDC2-30A6-445AEDF0D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Earn some extra money? (Up to $500!)​</a:t>
            </a:r>
          </a:p>
          <a:p>
            <a:r>
              <a:rPr lang="en-US" dirty="0"/>
              <a:t>Make a difference in the lives of other teens?​</a:t>
            </a:r>
          </a:p>
          <a:p>
            <a:r>
              <a:rPr lang="en-US" dirty="0"/>
              <a:t>Have fun?​</a:t>
            </a:r>
          </a:p>
          <a:p>
            <a:r>
              <a:rPr lang="en-US" dirty="0"/>
              <a:t>Learn new technology skills?​</a:t>
            </a:r>
          </a:p>
          <a:p>
            <a:r>
              <a:rPr lang="en-US" dirty="0"/>
              <a:t>Be creative?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so, you should join the </a:t>
            </a:r>
            <a:r>
              <a:rPr lang="en-US" dirty="0">
                <a:hlinkClick r:id="rId2"/>
              </a:rPr>
              <a:t>Escape the Vape Video Challenge</a:t>
            </a:r>
            <a:r>
              <a:rPr lang="en-US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04760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E92BB-B092-520E-1BB2-CB715113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Escape the Vape?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6EBCC-6678-359E-A7B9-533CB1E32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Escape the Vape Video Challenge is a PSA video contest where Minnesota 6th-12th graders can use their voices to raise awareness about the dangers of vaping and expose the shadowy commercial tobacco marketing tactics behind it.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876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683EB-043C-5E86-B3BD-7B38907D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works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CD611-ADE0-CEAF-7714-F0D52BE6C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 a 30-second PSA video.​</a:t>
            </a:r>
          </a:p>
          <a:p>
            <a:r>
              <a:rPr lang="en-US" dirty="0"/>
              <a:t>Must follow </a:t>
            </a:r>
            <a:r>
              <a:rPr lang="en-US" dirty="0">
                <a:hlinkClick r:id="rId2"/>
              </a:rPr>
              <a:t>contest rules</a:t>
            </a:r>
            <a:r>
              <a:rPr lang="en-US" dirty="0"/>
              <a:t> (e.g., no showing real vaping devices, adhere to safety).</a:t>
            </a:r>
          </a:p>
          <a:p>
            <a:r>
              <a:rPr lang="en-US" dirty="0"/>
              <a:t>Videos must include: </a:t>
            </a:r>
          </a:p>
          <a:p>
            <a:pPr lvl="1"/>
            <a:r>
              <a:rPr lang="en-US" dirty="0"/>
              <a:t>​At least one vaping fact about the dangers of vaping</a:t>
            </a:r>
          </a:p>
          <a:p>
            <a:pPr lvl="1"/>
            <a:r>
              <a:rPr lang="en-US" dirty="0"/>
              <a:t>One call to action </a:t>
            </a:r>
          </a:p>
          <a:p>
            <a:r>
              <a:rPr lang="en-US" dirty="0"/>
              <a:t>Submit the video and complete permission form between December 1st, 2025, and January 31st, 2026.</a:t>
            </a:r>
          </a:p>
        </p:txBody>
      </p:sp>
    </p:spTree>
    <p:extLst>
      <p:ext uri="{BB962C8B-B14F-4D97-AF65-F5344CB8AC3E}">
        <p14:creationId xmlns:p14="http://schemas.microsoft.com/office/powerpoint/2010/main" val="2402042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75242-60CB-8171-0E36-9C768A7C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it judged?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965DC-7165-1D00-CB80-5D42B27A0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Videos are judged by youth and adult judges.​</a:t>
            </a:r>
          </a:p>
          <a:p>
            <a:r>
              <a:rPr lang="en-US" dirty="0"/>
              <a:t>Adults review the videos to be sure that they qualified – followed all the rules. </a:t>
            </a:r>
          </a:p>
          <a:p>
            <a:r>
              <a:rPr lang="en-US" dirty="0"/>
              <a:t>​Adults judge the first round, narrowing down to the top 25 in each age group.</a:t>
            </a:r>
          </a:p>
          <a:p>
            <a:r>
              <a:rPr lang="en-US" dirty="0"/>
              <a:t>Students from the Room to Breathe Youth Advisory Council narrow the videos down to the top finalists for each age group.</a:t>
            </a:r>
          </a:p>
          <a:p>
            <a:r>
              <a:rPr lang="en-US" dirty="0"/>
              <a:t>The public votes on the winner! </a:t>
            </a:r>
          </a:p>
        </p:txBody>
      </p:sp>
    </p:spTree>
    <p:extLst>
      <p:ext uri="{BB962C8B-B14F-4D97-AF65-F5344CB8AC3E}">
        <p14:creationId xmlns:p14="http://schemas.microsoft.com/office/powerpoint/2010/main" val="3698880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CAD48-7B25-1AF5-D5C4-B7916034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making a </a:t>
            </a:r>
            <a:r>
              <a:rPr lang="en-US" b="1" dirty="0"/>
              <a:t>great</a:t>
            </a:r>
            <a:r>
              <a:rPr lang="en-US" dirty="0"/>
              <a:t>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80DDA-0DC6-F4A5-2B1D-DB8E9F7F7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 creative and original.​</a:t>
            </a:r>
          </a:p>
          <a:p>
            <a:r>
              <a:rPr lang="en-US" dirty="0"/>
              <a:t>​Use accurate facts.​</a:t>
            </a:r>
          </a:p>
          <a:p>
            <a:r>
              <a:rPr lang="en-US" dirty="0"/>
              <a:t>Make the message clear (one or two strong messages).​</a:t>
            </a:r>
          </a:p>
          <a:p>
            <a:r>
              <a:rPr lang="en-US" dirty="0"/>
              <a:t>Visual appeal, sound quality, good editing.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Need some more inspiration? </a:t>
            </a:r>
            <a:r>
              <a:rPr lang="en-US" dirty="0"/>
              <a:t>Take a look at the </a:t>
            </a:r>
            <a:r>
              <a:rPr lang="en-US" dirty="0">
                <a:hlinkClick r:id="rId2"/>
              </a:rPr>
              <a:t>2025 winners’ videos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045765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C9E4-64D3-ACC2-65A6-B35936AE1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Brainstorming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4A1F-1F29-BE52-E04C-00F6480D9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kind of messages do you think will really reach your peers?​</a:t>
            </a:r>
          </a:p>
          <a:p>
            <a:r>
              <a:rPr lang="en-US" dirty="0"/>
              <a:t>What creative approaches could work?​</a:t>
            </a:r>
          </a:p>
          <a:p>
            <a:r>
              <a:rPr lang="en-US" dirty="0"/>
              <a:t>What concerns might you have about making a video (logistic, safety, etc.)?</a:t>
            </a:r>
          </a:p>
        </p:txBody>
      </p:sp>
    </p:spTree>
    <p:extLst>
      <p:ext uri="{BB962C8B-B14F-4D97-AF65-F5344CB8AC3E}">
        <p14:creationId xmlns:p14="http://schemas.microsoft.com/office/powerpoint/2010/main" val="207097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3CF1A-EE88-7AC8-DF47-6136357DB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31D26-246C-937B-33D2-CECBBDCC4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Escape the Vape Video Challenge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D97A9-4150-A1D7-9680-6DF54060E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Day 1</a:t>
            </a:r>
          </a:p>
        </p:txBody>
      </p:sp>
    </p:spTree>
    <p:extLst>
      <p:ext uri="{BB962C8B-B14F-4D97-AF65-F5344CB8AC3E}">
        <p14:creationId xmlns:p14="http://schemas.microsoft.com/office/powerpoint/2010/main" val="2839752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0113-306F-1085-D56A-B56A8F76D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682F5-351D-D9CC-5877-0C742987B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Escape the Vape Video Challenge webpage: </a:t>
            </a:r>
            <a:r>
              <a:rPr lang="en-US" dirty="0">
                <a:hlinkClick r:id="rId2"/>
              </a:rPr>
              <a:t>Vaping Truths — Escape the Vape</a:t>
            </a:r>
            <a:endParaRPr lang="en-US" dirty="0"/>
          </a:p>
          <a:p>
            <a:r>
              <a:rPr lang="en-US" dirty="0"/>
              <a:t>Minnesota Department of Health Commercial Tobacco Use webpages: </a:t>
            </a:r>
            <a:r>
              <a:rPr lang="en-US" dirty="0">
                <a:hlinkClick r:id="rId3"/>
              </a:rPr>
              <a:t>E-cigarettes and Vaping | Commercial Tobacco Use - MN Dept. of Health</a:t>
            </a:r>
            <a:endParaRPr lang="en-US" dirty="0"/>
          </a:p>
          <a:p>
            <a:r>
              <a:rPr lang="en-US" dirty="0"/>
              <a:t>Truth Initiative Youth Vaping webpages: </a:t>
            </a:r>
            <a:r>
              <a:rPr lang="en-US" dirty="0">
                <a:hlinkClick r:id="rId4"/>
              </a:rPr>
              <a:t>Youth vaping, smoking &amp; nicotine use</a:t>
            </a:r>
            <a:endParaRPr lang="en-US" dirty="0"/>
          </a:p>
          <a:p>
            <a:r>
              <a:rPr lang="en-US" dirty="0"/>
              <a:t>Centers for Disease Control Smoking and Tobacco Use webpages: </a:t>
            </a:r>
            <a:r>
              <a:rPr lang="en-US" dirty="0">
                <a:hlinkClick r:id="rId5"/>
              </a:rPr>
              <a:t>E-Cigarettes (Vapes) | Smoking and Tobacco Use | CDC</a:t>
            </a:r>
            <a:endParaRPr lang="en-US" dirty="0"/>
          </a:p>
          <a:p>
            <a:r>
              <a:rPr lang="en-US" dirty="0"/>
              <a:t>American Lung Association E-Cigarettes and Vaping webpages: </a:t>
            </a:r>
            <a:r>
              <a:rPr lang="en-US" dirty="0">
                <a:hlinkClick r:id="rId6"/>
              </a:rPr>
              <a:t>E-Cigarettes &amp; Vaping | American Lung Association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2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7309-410C-B597-19B2-5A18E22A2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it is vaping?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D3C76-24E5-F4B6-B0D7-40C9BEF90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Definition</a:t>
            </a:r>
          </a:p>
          <a:p>
            <a:r>
              <a:rPr lang="en-US" dirty="0"/>
              <a:t>E-cigarettes, also known as vapes, are battery-operated devices that heat a liquid and produce an aerosol. An aerosol is a mix of small particles released in the air. </a:t>
            </a:r>
          </a:p>
          <a:p>
            <a:r>
              <a:rPr lang="en-US" dirty="0"/>
              <a:t>Common terms</a:t>
            </a:r>
          </a:p>
          <a:p>
            <a:r>
              <a:rPr lang="en-US" dirty="0"/>
              <a:t>vapes, e-cigarettes, e-cigs, pods </a:t>
            </a:r>
          </a:p>
        </p:txBody>
      </p:sp>
    </p:spTree>
    <p:extLst>
      <p:ext uri="{BB962C8B-B14F-4D97-AF65-F5344CB8AC3E}">
        <p14:creationId xmlns:p14="http://schemas.microsoft.com/office/powerpoint/2010/main" val="288543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6490-E2C5-FB9B-4A2F-7CEEA070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inside?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E4705-C479-7990-DA86-F750053F6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Vapes can contain harmful and potentially harmful substances, including:</a:t>
            </a:r>
          </a:p>
          <a:p>
            <a:r>
              <a:rPr lang="en-US" b="1" dirty="0"/>
              <a:t>Nicotine</a:t>
            </a:r>
            <a:r>
              <a:rPr lang="en-US" dirty="0"/>
              <a:t> – highly addictive chemical that can harm the adolescent brain</a:t>
            </a:r>
          </a:p>
          <a:p>
            <a:r>
              <a:rPr lang="en-US" b="1" dirty="0"/>
              <a:t>Cancer-causing chemicals</a:t>
            </a:r>
          </a:p>
          <a:p>
            <a:r>
              <a:rPr lang="en-US" b="1" dirty="0"/>
              <a:t>Heavy metals </a:t>
            </a:r>
            <a:r>
              <a:rPr lang="en-US" dirty="0"/>
              <a:t>such as nickel, tin, and lead</a:t>
            </a:r>
          </a:p>
          <a:p>
            <a:r>
              <a:rPr lang="en-US" b="1" dirty="0"/>
              <a:t>Tiny particles </a:t>
            </a:r>
            <a:r>
              <a:rPr lang="en-US" dirty="0"/>
              <a:t>that can be inhaled deep in the lungs </a:t>
            </a:r>
          </a:p>
          <a:p>
            <a:r>
              <a:rPr lang="en-US" b="1" dirty="0"/>
              <a:t>Volatile organic compounds </a:t>
            </a:r>
          </a:p>
          <a:p>
            <a:r>
              <a:rPr lang="en-US" b="1" dirty="0"/>
              <a:t>Flavorings</a:t>
            </a:r>
            <a:r>
              <a:rPr lang="en-US" dirty="0"/>
              <a:t> such as diacetyl, a chemical linked to a serious lung disease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309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FE665-5BF2-BAF5-63D1-9F210779B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Vaping myths vs. facts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C6216E-2946-8F8C-7FC1-C7751B9768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023891"/>
              </p:ext>
            </p:extLst>
          </p:nvPr>
        </p:nvGraphicFramePr>
        <p:xfrm>
          <a:off x="838200" y="1825625"/>
          <a:ext cx="10515600" cy="4461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1369795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8172618"/>
                    </a:ext>
                  </a:extLst>
                </a:gridCol>
              </a:tblGrid>
              <a:tr h="895493">
                <a:tc>
                  <a:txBody>
                    <a:bodyPr/>
                    <a:lstStyle/>
                    <a:p>
                      <a:r>
                        <a:rPr lang="en-US" dirty="0"/>
                        <a:t>Myth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965556"/>
                  </a:ext>
                </a:extLst>
              </a:tr>
              <a:tr h="895493">
                <a:tc>
                  <a:txBody>
                    <a:bodyPr/>
                    <a:lstStyle/>
                    <a:p>
                      <a:r>
                        <a:rPr lang="en-US" dirty="0"/>
                        <a:t>Vaping is just water vapor, so it is harmless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aerosol from e-cigarettes can also contain harmful and potentially harmful substances. These include cancer-causing chemicals and tiny particles that can be inhaled deep into lungs.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407404"/>
                  </a:ext>
                </a:extLst>
              </a:tr>
              <a:tr h="895493">
                <a:tc>
                  <a:txBody>
                    <a:bodyPr/>
                    <a:lstStyle/>
                    <a:p>
                      <a:r>
                        <a:rPr lang="en-US" dirty="0"/>
                        <a:t>It helps me relax, like smoking.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Nicotine addiction or withdrawal can contribute to these feelings or make them worse. Youth may use tobacco products to relieve their symptoms, which can lead to a cycle of nicotine addiction.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181189"/>
                  </a:ext>
                </a:extLst>
              </a:tr>
              <a:tr h="895493">
                <a:tc>
                  <a:txBody>
                    <a:bodyPr/>
                    <a:lstStyle/>
                    <a:p>
                      <a:r>
                        <a:rPr lang="en-US" dirty="0"/>
                        <a:t>It is safer than smoking cigarettes.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Most vapes contain nicotine, which is highly addictive. Using nicotine during adolescence can harm the parts of the brain that control attention, learning, mood, and impulse control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031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56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E5078-209C-4C65-F36E-BAC379E8C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vaping affects your body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27173-ED46-4E8D-3BC8-8FB777E75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Brain</a:t>
            </a:r>
            <a:r>
              <a:rPr lang="en-US" dirty="0"/>
              <a:t> – impacts attention, memory, mood; the developing brain is more vulnerable to the harmful effects of nicotine.​</a:t>
            </a:r>
          </a:p>
          <a:p>
            <a:r>
              <a:rPr lang="en-US" b="1" dirty="0"/>
              <a:t>Mental health </a:t>
            </a:r>
            <a:r>
              <a:rPr lang="en-US" dirty="0"/>
              <a:t>– risk of addiction and poor mental health; nicotine dependence can worsen stress and anxiety.</a:t>
            </a:r>
          </a:p>
          <a:p>
            <a:r>
              <a:rPr lang="en-US" b="1" dirty="0"/>
              <a:t>Lungs</a:t>
            </a:r>
            <a:r>
              <a:rPr lang="en-US" dirty="0"/>
              <a:t> – irritation, inflammation; risks of respiratory illnesses.​</a:t>
            </a:r>
          </a:p>
          <a:p>
            <a:r>
              <a:rPr lang="en-US" b="1" dirty="0"/>
              <a:t>Cardiovascular system</a:t>
            </a:r>
            <a:r>
              <a:rPr lang="en-US" dirty="0"/>
              <a:t> – raising heart rate, possibly blood pressure; strain.​</a:t>
            </a:r>
          </a:p>
          <a:p>
            <a:r>
              <a:rPr lang="en-US" b="1" dirty="0"/>
              <a:t>Other</a:t>
            </a:r>
            <a:r>
              <a:rPr lang="en-US" dirty="0"/>
              <a:t> – possible links to long-term diseases not yet fully known.</a:t>
            </a:r>
          </a:p>
        </p:txBody>
      </p:sp>
    </p:spTree>
    <p:extLst>
      <p:ext uri="{BB962C8B-B14F-4D97-AF65-F5344CB8AC3E}">
        <p14:creationId xmlns:p14="http://schemas.microsoft.com/office/powerpoint/2010/main" val="4149368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EFD5F-BA80-1190-F057-0DC757509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teens vape?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FCF76-BC7C-5E60-2484-7C415A269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Marketing and social influences </a:t>
            </a:r>
          </a:p>
          <a:p>
            <a:r>
              <a:rPr lang="en-US" dirty="0"/>
              <a:t>Flavors make it appealing </a:t>
            </a:r>
          </a:p>
          <a:p>
            <a:r>
              <a:rPr lang="en-US" dirty="0"/>
              <a:t>Peer pressure, wanting to fit in </a:t>
            </a:r>
          </a:p>
          <a:p>
            <a:r>
              <a:rPr lang="en-US" dirty="0"/>
              <a:t>Curiosity, boredom, wanting to experiment </a:t>
            </a:r>
          </a:p>
          <a:p>
            <a:r>
              <a:rPr lang="en-US" dirty="0"/>
              <a:t>To relieve stress </a:t>
            </a:r>
          </a:p>
        </p:txBody>
      </p:sp>
    </p:spTree>
    <p:extLst>
      <p:ext uri="{BB962C8B-B14F-4D97-AF65-F5344CB8AC3E}">
        <p14:creationId xmlns:p14="http://schemas.microsoft.com/office/powerpoint/2010/main" val="2445945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2CB34-F8A8-F5D4-2056-C71BE31B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risks of vaping?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DAF15-0D71-EC0B-0238-94308CDF9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Addiction</a:t>
            </a:r>
            <a:r>
              <a:rPr lang="en-US" dirty="0"/>
              <a:t> – once you start, hard to stop.​</a:t>
            </a:r>
          </a:p>
          <a:p>
            <a:r>
              <a:rPr lang="en-US" b="1" dirty="0"/>
              <a:t>Respiratory issues </a:t>
            </a:r>
            <a:r>
              <a:rPr lang="en-US" dirty="0"/>
              <a:t>– cough, wheezing, asthma worsened, etc.​</a:t>
            </a:r>
          </a:p>
          <a:p>
            <a:r>
              <a:rPr lang="en-US" b="1" dirty="0"/>
              <a:t>Effects on physical performance</a:t>
            </a:r>
            <a:r>
              <a:rPr lang="en-US" dirty="0"/>
              <a:t> – especially sports, stamina.​</a:t>
            </a:r>
          </a:p>
          <a:p>
            <a:r>
              <a:rPr lang="en-US" b="1" dirty="0"/>
              <a:t>Possible long-term unknowns </a:t>
            </a:r>
            <a:r>
              <a:rPr lang="en-US" dirty="0"/>
              <a:t>– still being researched.​</a:t>
            </a:r>
          </a:p>
          <a:p>
            <a:r>
              <a:rPr lang="en-US" b="1" dirty="0"/>
              <a:t>Cost</a:t>
            </a:r>
            <a:r>
              <a:rPr lang="en-US" dirty="0"/>
              <a:t> – financial cost, opportunity cost.</a:t>
            </a:r>
          </a:p>
        </p:txBody>
      </p:sp>
    </p:spTree>
    <p:extLst>
      <p:ext uri="{BB962C8B-B14F-4D97-AF65-F5344CB8AC3E}">
        <p14:creationId xmlns:p14="http://schemas.microsoft.com/office/powerpoint/2010/main" val="3315986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A9D70-7189-5A20-80AC-2D11A8351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turn down a vape?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3F18F-1307-02D6-8602-CF83D8B03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Refuse it</a:t>
            </a:r>
          </a:p>
          <a:p>
            <a:pPr lvl="1"/>
            <a:r>
              <a:rPr lang="en-US" dirty="0"/>
              <a:t>“No thanks, I’m good.”</a:t>
            </a:r>
          </a:p>
          <a:p>
            <a:pPr lvl="1"/>
            <a:r>
              <a:rPr lang="en-US" dirty="0"/>
              <a:t>“That’s not for me.”</a:t>
            </a:r>
          </a:p>
          <a:p>
            <a:pPr lvl="1"/>
            <a:r>
              <a:rPr lang="en-US" dirty="0"/>
              <a:t>“I don’t want that.”​</a:t>
            </a:r>
          </a:p>
          <a:p>
            <a:r>
              <a:rPr lang="en-US" dirty="0"/>
              <a:t>Use humor, change the subject.​</a:t>
            </a:r>
          </a:p>
          <a:p>
            <a:r>
              <a:rPr lang="en-US" dirty="0"/>
              <a:t>Suggest alternatives </a:t>
            </a:r>
          </a:p>
          <a:p>
            <a:pPr lvl="1"/>
            <a:r>
              <a:rPr lang="en-US" dirty="0"/>
              <a:t>“Let’s go do something else.”</a:t>
            </a:r>
          </a:p>
          <a:p>
            <a:r>
              <a:rPr lang="en-US" dirty="0"/>
              <a:t>Have a plan ahead of time.</a:t>
            </a:r>
          </a:p>
        </p:txBody>
      </p:sp>
    </p:spTree>
    <p:extLst>
      <p:ext uri="{BB962C8B-B14F-4D97-AF65-F5344CB8AC3E}">
        <p14:creationId xmlns:p14="http://schemas.microsoft.com/office/powerpoint/2010/main" val="319216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FDD2370716F4DBF7400383E997B11" ma:contentTypeVersion="26" ma:contentTypeDescription="Create a new document." ma:contentTypeScope="" ma:versionID="a67449a0bdb9cbb7b1947fc3ffd183a6">
  <xsd:schema xmlns:xsd="http://www.w3.org/2001/XMLSchema" xmlns:xs="http://www.w3.org/2001/XMLSchema" xmlns:p="http://schemas.microsoft.com/office/2006/metadata/properties" xmlns:ns2="32ad1833-7099-4fed-8576-759d39a3f158" xmlns:ns3="4db4c697-5aff-497c-baad-30980aa6d549" targetNamespace="http://schemas.microsoft.com/office/2006/metadata/properties" ma:root="true" ma:fieldsID="4ec419ef82c14a4b3232756312ee5292" ns2:_="" ns3:_="">
    <xsd:import namespace="32ad1833-7099-4fed-8576-759d39a3f158"/>
    <xsd:import namespace="4db4c697-5aff-497c-baad-30980aa6d549"/>
    <xsd:element name="properties">
      <xsd:complexType>
        <xsd:sequence>
          <xsd:element name="documentManagement">
            <xsd:complexType>
              <xsd:all>
                <xsd:element ref="ns2:PageTitl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Ta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ad1833-7099-4fed-8576-759d39a3f158" elementFormDefault="qualified">
    <xsd:import namespace="http://schemas.microsoft.com/office/2006/documentManagement/types"/>
    <xsd:import namespace="http://schemas.microsoft.com/office/infopath/2007/PartnerControls"/>
    <xsd:element name="PageTitle" ma:index="2" nillable="true" ma:displayName="Page Title" ma:format="Dropdown" ma:internalName="PageTitle" ma:readOnly="false">
      <xsd:simpleType>
        <xsd:restriction base="dms:Text">
          <xsd:maxLength value="255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19cb8a3-2c43-49ff-bdd4-56a41dc47c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Tag" ma:index="24" nillable="true" ma:displayName="Tag" ma:format="Dropdown" ma:internalName="Tag">
      <xsd:simpleType>
        <xsd:restriction base="dms:Text">
          <xsd:maxLength value="255"/>
        </xsd:restriction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b4c697-5aff-497c-baad-30980aa6d54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16" nillable="true" ma:displayName="Taxonomy Catch All Column" ma:hidden="true" ma:list="{d221c38a-897d-4917-ac2d-356c1f735dba}" ma:internalName="TaxCatchAll" ma:readOnly="false" ma:showField="CatchAllData" ma:web="4db4c697-5aff-497c-baad-30980aa6d5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 xmlns="32ad1833-7099-4fed-8576-759d39a3f158" xsi:nil="true"/>
    <TaxCatchAll xmlns="4db4c697-5aff-497c-baad-30980aa6d549" xsi:nil="true"/>
    <PageTitle xmlns="32ad1833-7099-4fed-8576-759d39a3f158" xsi:nil="true"/>
    <lcf76f155ced4ddcb4097134ff3c332f xmlns="32ad1833-7099-4fed-8576-759d39a3f15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31C2CD-54A7-4DDB-9BCF-C7C4C0B9D8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43E7F9-315B-41E7-A724-C0F0566F19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ad1833-7099-4fed-8576-759d39a3f158"/>
    <ds:schemaRef ds:uri="4db4c697-5aff-497c-baad-30980aa6d5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BEF393-C59F-4BD5-92CC-752BCC311877}">
  <ds:schemaRefs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purl.org/dc/terms/"/>
    <ds:schemaRef ds:uri="32ad1833-7099-4fed-8576-759d39a3f1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db4c697-5aff-497c-baad-30980aa6d549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1154</Words>
  <Application>Microsoft Office PowerPoint</Application>
  <PresentationFormat>Widescreen</PresentationFormat>
  <Paragraphs>116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Escape the Vape Video Challenge</vt:lpstr>
      <vt:lpstr>Escape the Vape Video Challenge</vt:lpstr>
      <vt:lpstr>What it is vaping?</vt:lpstr>
      <vt:lpstr>What is inside?</vt:lpstr>
      <vt:lpstr>Vaping myths vs. facts</vt:lpstr>
      <vt:lpstr>How vaping affects your body</vt:lpstr>
      <vt:lpstr>Why do teens vape?</vt:lpstr>
      <vt:lpstr>What are the risks of vaping?</vt:lpstr>
      <vt:lpstr>How to turn down a vape?</vt:lpstr>
      <vt:lpstr>What are some healthier choices?</vt:lpstr>
      <vt:lpstr>Wrap Up</vt:lpstr>
      <vt:lpstr>Please complete this exit ticket before you leave: ##add link to vaping quiz##</vt:lpstr>
      <vt:lpstr>Escape the Vape Video Challenge</vt:lpstr>
      <vt:lpstr>Would you like to…</vt:lpstr>
      <vt:lpstr>What is Escape the Vape?</vt:lpstr>
      <vt:lpstr>How it works … </vt:lpstr>
      <vt:lpstr>How is it judged?</vt:lpstr>
      <vt:lpstr>Tips for making a great video</vt:lpstr>
      <vt:lpstr>Brainstorming</vt:lpstr>
      <vt:lpstr>Resources</vt:lpstr>
    </vt:vector>
  </TitlesOfParts>
  <Company>State of MN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Slides | Escape the Vape Video Challenge</dc:title>
  <dc:creator>MinnesotaDepartmentofHealth1@mn365.onmicrosoft.com</dc:creator>
  <cp:lastModifiedBy>Smith, Parker (He/They) (MDH)</cp:lastModifiedBy>
  <cp:revision>3</cp:revision>
  <dcterms:created xsi:type="dcterms:W3CDTF">2025-10-23T18:40:03Z</dcterms:created>
  <dcterms:modified xsi:type="dcterms:W3CDTF">2025-10-28T19:34:24Z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0x0101003C2FDD2370716F4DBF7400383E997B11</vt:lpwstr>
  </property>
</Properties>
</file>