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23"/>
  </p:notesMasterIdLst>
  <p:handoutMasterIdLst>
    <p:handoutMasterId r:id="rId24"/>
  </p:handoutMasterIdLst>
  <p:sldIdLst>
    <p:sldId id="970" r:id="rId5"/>
    <p:sldId id="269" r:id="rId6"/>
    <p:sldId id="949" r:id="rId7"/>
    <p:sldId id="950" r:id="rId8"/>
    <p:sldId id="967" r:id="rId9"/>
    <p:sldId id="968" r:id="rId10"/>
    <p:sldId id="971" r:id="rId11"/>
    <p:sldId id="956" r:id="rId12"/>
    <p:sldId id="957" r:id="rId13"/>
    <p:sldId id="958" r:id="rId14"/>
    <p:sldId id="959" r:id="rId15"/>
    <p:sldId id="960" r:id="rId16"/>
    <p:sldId id="961" r:id="rId17"/>
    <p:sldId id="963" r:id="rId18"/>
    <p:sldId id="964" r:id="rId19"/>
    <p:sldId id="965" r:id="rId20"/>
    <p:sldId id="966" r:id="rId21"/>
    <p:sldId id="972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0E2619-6FBA-70FB-B8BE-16CD7E97CCA4}" name="Kuechenmeister, Nikki (MDH)" initials="KN(" userId="S::Nikki.Kuechenmeister@state.mn.us::facdd67e-59a1-4a96-9731-86cbb3e226e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D1FF"/>
    <a:srgbClr val="D6EDFF"/>
    <a:srgbClr val="003865"/>
    <a:srgbClr val="78BE21"/>
    <a:srgbClr val="000000"/>
    <a:srgbClr val="E8E8E8"/>
    <a:srgbClr val="0D0D0D"/>
    <a:srgbClr val="B20738"/>
    <a:srgbClr val="00A3E2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Calibri" panose="020F0502020204030204" pitchFamily="34" charset="0"/>
              </a:rPr>
              <a:t>7/28/2023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42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57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4092602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7/28/2023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Graphic 8" descr="Minnesota Department of Health logo">
            <a:extLst>
              <a:ext uri="{FF2B5EF4-FFF2-40B4-BE49-F238E27FC236}">
                <a16:creationId xmlns:a16="http://schemas.microsoft.com/office/drawing/2014/main" id="{42349561-5F62-42F4-B212-FA53CED7E2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3716" y="1836432"/>
            <a:ext cx="4544568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7/28/2023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7/28/2023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7/28/2023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, Imag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B91AA0-3BA7-4036-A3DA-317C6C4FFA29}" type="datetime1">
              <a:rPr lang="en-US" smtClean="0"/>
              <a:pPr/>
              <a:t>7/28/2023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6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, Image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7/28/2023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, Imag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7/28/2023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, Image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7/28/2023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Vertic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2139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78C81C-38CA-4D22-9B63-324111B4934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3645813" y="1981899"/>
            <a:ext cx="2093976" cy="20939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4B3DD3E-4071-4513-9DAD-DBBE02E05F5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484428" y="1981899"/>
            <a:ext cx="2093976" cy="20939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33272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03E6E0CE-BDC5-4A27-A3F6-F46D21F7DFC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9323043" y="2002884"/>
            <a:ext cx="2093976" cy="20939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7/28/2023</a:t>
            </a:fld>
            <a:endParaRPr lang="en-US"/>
          </a:p>
        </p:txBody>
      </p:sp>
      <p:sp>
        <p:nvSpPr>
          <p:cNvPr id="1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56683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 Vertic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55F61E2-2EE6-4C2E-9E57-37997A4DF66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579175" y="1959680"/>
            <a:ext cx="2322576" cy="23225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49921214-0833-4B73-BEEC-FC86E7FF789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822185" y="1959680"/>
            <a:ext cx="2322576" cy="23225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5B35329-7A36-4EF4-A793-2D020420E2A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065195" y="1959680"/>
            <a:ext cx="2322576" cy="23225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7/28/2023</a:t>
            </a:fld>
            <a:endParaRPr lang="en-US"/>
          </a:p>
        </p:txBody>
      </p:sp>
      <p:sp>
        <p:nvSpPr>
          <p:cNvPr id="19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8036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Horizont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167477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3939360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DC79626-CE5A-4834-975C-E7305BA2E281}" type="datetime1">
              <a:rPr lang="en-US" smtClean="0"/>
              <a:t>7/28/2023</a:t>
            </a:fld>
            <a:endParaRPr lang="en-US"/>
          </a:p>
        </p:txBody>
      </p:sp>
      <p:sp>
        <p:nvSpPr>
          <p:cNvPr id="2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versed Logo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/>
          </p:cNvSpPr>
          <p:nvPr userDrawn="1"/>
        </p:nvSpPr>
        <p:spPr bwMode="ltGray">
          <a:xfrm>
            <a:off x="0" y="4092604"/>
            <a:ext cx="12192000" cy="1295182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3" name="Title 2"/>
          <p:cNvSpPr>
            <a:spLocks noGrp="1"/>
          </p:cNvSpPr>
          <p:nvPr>
            <p:ph type="ctrTitle" hasCustomPrompt="1"/>
          </p:nvPr>
        </p:nvSpPr>
        <p:spPr bwMode="black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7/28/2023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Graphic 8" descr="Minnesota Department of Health logo">
            <a:extLst>
              <a:ext uri="{FF2B5EF4-FFF2-40B4-BE49-F238E27FC236}">
                <a16:creationId xmlns:a16="http://schemas.microsoft.com/office/drawing/2014/main" id="{E8CC904E-32AE-4C9C-B9CA-A01E1294C2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3716" y="1836432"/>
            <a:ext cx="4544568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2-Up Horizont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F519661-29C3-4FE0-9FC3-375A85A42C46}" type="datetime1">
              <a:rPr lang="en-US" smtClean="0"/>
              <a:t>7/28/2023</a:t>
            </a:fld>
            <a:endParaRPr lang="en-US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/>
              <a:t>7/28/2023</a:t>
            </a:fld>
            <a:endParaRPr lang="en-US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97855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73242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936052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74249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49636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/>
              <a:t>7/28/2023</a:t>
            </a:fld>
            <a:endParaRPr lang="en-US"/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47374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3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815FB38-58F3-410A-8DA4-4B706967601F}" type="datetime1">
              <a:rPr lang="en-US" smtClean="0"/>
              <a:t>7/28/2023</a:t>
            </a:fld>
            <a:endParaRPr lang="en-US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2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366E0EA-2D80-452F-9963-33FA7A36BC09}" type="datetime1">
              <a:rPr lang="en-US" smtClean="0"/>
              <a:t>7/28/2023</a:t>
            </a:fld>
            <a:endParaRPr lang="en-US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or Objects (10-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15" hasCustomPrompt="1"/>
          </p:nvPr>
        </p:nvSpPr>
        <p:spPr bwMode="gray">
          <a:xfrm>
            <a:off x="301038" y="1600201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half" idx="27" hasCustomPrompt="1"/>
          </p:nvPr>
        </p:nvSpPr>
        <p:spPr bwMode="gray">
          <a:xfrm>
            <a:off x="2676908" y="1600200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half" idx="28" hasCustomPrompt="1"/>
          </p:nvPr>
        </p:nvSpPr>
        <p:spPr bwMode="gray">
          <a:xfrm>
            <a:off x="5061185" y="1600202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half" idx="29" hasCustomPrompt="1"/>
          </p:nvPr>
        </p:nvSpPr>
        <p:spPr bwMode="gray">
          <a:xfrm>
            <a:off x="7450666" y="1600200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half" idx="30" hasCustomPrompt="1"/>
          </p:nvPr>
        </p:nvSpPr>
        <p:spPr bwMode="gray">
          <a:xfrm>
            <a:off x="9809451" y="1600199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half" idx="31" hasCustomPrompt="1"/>
          </p:nvPr>
        </p:nvSpPr>
        <p:spPr bwMode="gray">
          <a:xfrm>
            <a:off x="295833" y="4000500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half" idx="32" hasCustomPrompt="1"/>
          </p:nvPr>
        </p:nvSpPr>
        <p:spPr bwMode="gray">
          <a:xfrm>
            <a:off x="2671704" y="4000499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half" idx="33" hasCustomPrompt="1"/>
          </p:nvPr>
        </p:nvSpPr>
        <p:spPr bwMode="gray">
          <a:xfrm>
            <a:off x="5055980" y="4000501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half" idx="34" hasCustomPrompt="1"/>
          </p:nvPr>
        </p:nvSpPr>
        <p:spPr bwMode="gray">
          <a:xfrm>
            <a:off x="7445462" y="4000499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half" idx="35" hasCustomPrompt="1"/>
          </p:nvPr>
        </p:nvSpPr>
        <p:spPr bwMode="gray">
          <a:xfrm>
            <a:off x="9804246" y="4000498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20" name="Date Placeholder 1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1815FB38-58F3-410A-8DA4-4B706967601F}" type="datetime1">
              <a:rPr lang="en-US" smtClean="0"/>
              <a:t>7/28/2023</a:t>
            </a:fld>
            <a:endParaRPr lang="en-US"/>
          </a:p>
        </p:txBody>
      </p:sp>
      <p:sp>
        <p:nvSpPr>
          <p:cNvPr id="21" name="Footer Placeholder 1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22" name="Slide Number Placeholder 1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Rectangle 16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37733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black">
          <a:xfrm>
            <a:off x="-1" y="5638800"/>
            <a:ext cx="12192000" cy="1219200"/>
          </a:xfrm>
          <a:prstGeom prst="rect">
            <a:avLst/>
          </a:prstGeom>
          <a:solidFill>
            <a:srgbClr val="003865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Dark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black">
          <a:xfrm>
            <a:off x="-1" y="5638801"/>
            <a:ext cx="12192000" cy="1219200"/>
          </a:xfrm>
          <a:prstGeom prst="rect">
            <a:avLst/>
          </a:prstGeom>
          <a:solidFill>
            <a:srgbClr val="0D0D0D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Green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78BE21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Light Gray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E8E8E8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0379767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/>
          </p:cNvSpPr>
          <p:nvPr userDrawn="1"/>
        </p:nvSpPr>
        <p:spPr bwMode="black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3477837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pic>
        <p:nvPicPr>
          <p:cNvPr id="13" name="Graphic 5" descr="Minnesota Department of Health logo">
            <a:extLst>
              <a:ext uri="{FF2B5EF4-FFF2-40B4-BE49-F238E27FC236}">
                <a16:creationId xmlns:a16="http://schemas.microsoft.com/office/drawing/2014/main" id="{AB91618F-0F80-4130-B959-FE0C5B87DF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124" y="6161606"/>
            <a:ext cx="2427390" cy="346770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5766153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Horizont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7/28/2023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Vertic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6487256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Horizont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7/28/2023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Vertic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38200" y="1365203"/>
            <a:ext cx="10515600" cy="15671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064751064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Horizont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7/28/2023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Vertic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Blue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5757137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7/28/2023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 txBox="1">
            <a:spLocks/>
          </p:cNvSpPr>
          <p:nvPr userDrawn="1"/>
        </p:nvSpPr>
        <p:spPr bwMode="black">
          <a:xfrm>
            <a:off x="0" y="4188561"/>
            <a:ext cx="12192000" cy="119922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188564"/>
            <a:ext cx="11658600" cy="1199223"/>
          </a:xfrm>
          <a:noFill/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644884"/>
            <a:ext cx="10515600" cy="7114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A8CA1A9B-139F-4606-AD0A-F3253110DAE5}" type="datetime1">
              <a:rPr lang="en-US" smtClean="0"/>
              <a:t>7/28/2023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Graphic 8" descr="Minnesota Department of Health logo">
            <a:extLst>
              <a:ext uri="{FF2B5EF4-FFF2-40B4-BE49-F238E27FC236}">
                <a16:creationId xmlns:a16="http://schemas.microsoft.com/office/drawing/2014/main" id="{430308AB-F9FA-4CB8-AB13-ED0CD2A9F6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0090" y="705704"/>
            <a:ext cx="2427390" cy="346770"/>
          </a:xfrm>
          <a:prstGeom prst="rect">
            <a:avLst/>
          </a:prstGeom>
        </p:spPr>
      </p:pic>
      <p:sp>
        <p:nvSpPr>
          <p:cNvPr id="11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, Tablet, Phon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/>
          <a:stretch/>
        </p:blipFill>
        <p:spPr bwMode="gray">
          <a:xfrm>
            <a:off x="513807" y="300788"/>
            <a:ext cx="11412844" cy="6506515"/>
          </a:xfrm>
          <a:prstGeom prst="rect">
            <a:avLst/>
          </a:prstGeom>
        </p:spPr>
      </p:pic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68188" y="4352926"/>
            <a:ext cx="894231" cy="1570503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950"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393577" y="3413074"/>
            <a:ext cx="1848970" cy="2458337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8" y="691883"/>
            <a:ext cx="6298572" cy="336913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6FB33B-BCEE-4E25-B97B-A564B0E1024B}" type="datetime1">
              <a:rPr lang="en-US" smtClean="0"/>
              <a:pPr/>
              <a:t>7/28/2023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675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lue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hape, rectangle&#10;&#10;Description automatically generated">
            <a:extLst>
              <a:ext uri="{FF2B5EF4-FFF2-40B4-BE49-F238E27FC236}">
                <a16:creationId xmlns:a16="http://schemas.microsoft.com/office/drawing/2014/main" id="{6449201A-9881-4BD5-9EDB-134148F796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0B050E54-664D-466A-8DB7-324C516C80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052945"/>
            <a:ext cx="9488245" cy="3227832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edit quote.”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906A78E-2FCE-427D-98A4-31316D7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488873"/>
            <a:ext cx="9488245" cy="6532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edit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Teal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hape, rectangle&#10;&#10;Description automatically generated">
            <a:extLst>
              <a:ext uri="{FF2B5EF4-FFF2-40B4-BE49-F238E27FC236}">
                <a16:creationId xmlns:a16="http://schemas.microsoft.com/office/drawing/2014/main" id="{28F32915-284F-4F48-8220-F8136AD1F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052945"/>
            <a:ext cx="9488245" cy="3227832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edit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488873"/>
            <a:ext cx="9488245" cy="6532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edit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978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inimal (Blue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C3814C0D-95ED-4173-8AC0-4AB29FDCB9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415839" y="760288"/>
            <a:ext cx="8091163" cy="416340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add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15839" y="5163327"/>
            <a:ext cx="8091163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add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533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inimal (Teal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C3814C0D-95ED-4173-8AC0-4AB29FDCB9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71113A8F-A3E6-4773-A564-980D4D0C4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5839" y="760288"/>
            <a:ext cx="8091163" cy="416340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add quote.”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A8B1812-DAFE-4A6A-B301-7770908A2B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15839" y="5163327"/>
            <a:ext cx="8091163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add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35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8C1F7E9D-0503-4BE4-8143-B788D47265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3305909" y="633187"/>
            <a:ext cx="5580183" cy="80875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/>
              <a:t>Click to add title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1562BBE-B5B7-42B5-8ABD-CE74CD647F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8113" y="1755775"/>
            <a:ext cx="9434512" cy="4151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869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 the Numbers (5-Up with Icons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">
            <a:extLst>
              <a:ext uri="{FF2B5EF4-FFF2-40B4-BE49-F238E27FC236}">
                <a16:creationId xmlns:a16="http://schemas.microsoft.com/office/drawing/2014/main" id="{A5D6346A-285F-46E0-9AAB-F8F29A1C2BC6}"/>
              </a:ext>
            </a:extLst>
          </p:cNvPr>
          <p:cNvSpPr/>
          <p:nvPr userDrawn="1"/>
        </p:nvSpPr>
        <p:spPr bwMode="black">
          <a:xfrm>
            <a:off x="4060951" y="0"/>
            <a:ext cx="406399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4325757" y="363682"/>
            <a:ext cx="3531339" cy="2809009"/>
          </a:xfrm>
          <a:noFill/>
        </p:spPr>
        <p:txBody>
          <a:bodyPr lIns="0" rIns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8B1D6FB0-3CFA-4F98-9E32-13372A146E50}"/>
              </a:ext>
            </a:extLst>
          </p:cNvPr>
          <p:cNvSpPr/>
          <p:nvPr userDrawn="1"/>
        </p:nvSpPr>
        <p:spPr>
          <a:xfrm>
            <a:off x="-3048" y="0"/>
            <a:ext cx="4063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91253B02-FE9E-42BD-9273-EB07447C42F2}"/>
              </a:ext>
            </a:extLst>
          </p:cNvPr>
          <p:cNvSpPr/>
          <p:nvPr userDrawn="1"/>
        </p:nvSpPr>
        <p:spPr>
          <a:xfrm>
            <a:off x="8124953" y="0"/>
            <a:ext cx="4063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FA95525E-0F0F-42A1-814D-8A0F5F6C9504}"/>
              </a:ext>
            </a:extLst>
          </p:cNvPr>
          <p:cNvSpPr/>
          <p:nvPr userDrawn="1"/>
        </p:nvSpPr>
        <p:spPr>
          <a:xfrm>
            <a:off x="0" y="3429000"/>
            <a:ext cx="4063999" cy="3429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2F620B4-FC61-4BCB-BFAB-5DAE7EDBC3A1}"/>
              </a:ext>
            </a:extLst>
          </p:cNvPr>
          <p:cNvSpPr/>
          <p:nvPr userDrawn="1"/>
        </p:nvSpPr>
        <p:spPr>
          <a:xfrm>
            <a:off x="4063999" y="3429000"/>
            <a:ext cx="4063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D8EBE3F-0971-43E7-9934-99422D606481}"/>
              </a:ext>
            </a:extLst>
          </p:cNvPr>
          <p:cNvSpPr/>
          <p:nvPr userDrawn="1"/>
        </p:nvSpPr>
        <p:spPr>
          <a:xfrm>
            <a:off x="8128001" y="3429000"/>
            <a:ext cx="4063999" cy="3429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D8DD7EF7-A01F-4BC7-80C9-B7ED221F63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65351" y="347961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3" name="Content Placeholder 9"/>
          <p:cNvSpPr>
            <a:spLocks noGrp="1"/>
          </p:cNvSpPr>
          <p:nvPr userDrawn="1">
            <p:ph idx="1" hasCustomPrompt="1"/>
          </p:nvPr>
        </p:nvSpPr>
        <p:spPr bwMode="gray">
          <a:xfrm>
            <a:off x="360218" y="1683143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D04436AB-D3A4-4BCB-A795-5F8437FE2E8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9668035" y="293132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8" name="Content Placeholder 11">
            <a:extLst>
              <a:ext uri="{FF2B5EF4-FFF2-40B4-BE49-F238E27FC236}">
                <a16:creationId xmlns:a16="http://schemas.microsoft.com/office/drawing/2014/main" id="{6F9304B1-6B55-4695-943B-30DD680AEE6A}"/>
              </a:ext>
            </a:extLst>
          </p:cNvPr>
          <p:cNvSpPr>
            <a:spLocks noGrp="1"/>
          </p:cNvSpPr>
          <p:nvPr>
            <p:ph idx="20" hasCustomPrompt="1"/>
          </p:nvPr>
        </p:nvSpPr>
        <p:spPr bwMode="gray">
          <a:xfrm>
            <a:off x="8462902" y="1628314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B28D5B16-4425-46F4-9F63-B46F3602940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565351" y="3818526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2" name="Content Placeholder 13">
            <a:extLst>
              <a:ext uri="{FF2B5EF4-FFF2-40B4-BE49-F238E27FC236}">
                <a16:creationId xmlns:a16="http://schemas.microsoft.com/office/drawing/2014/main" id="{AD263849-863B-4132-B6E1-C61464355379}"/>
              </a:ext>
            </a:extLst>
          </p:cNvPr>
          <p:cNvSpPr>
            <a:spLocks noGrp="1"/>
          </p:cNvSpPr>
          <p:nvPr>
            <p:ph idx="14" hasCustomPrompt="1"/>
          </p:nvPr>
        </p:nvSpPr>
        <p:spPr bwMode="gray">
          <a:xfrm>
            <a:off x="360218" y="5153708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2CE6DAA4-2E97-4817-A549-1F198B25D71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610137" y="3818526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4" name="Content Placeholder 15">
            <a:extLst>
              <a:ext uri="{FF2B5EF4-FFF2-40B4-BE49-F238E27FC236}">
                <a16:creationId xmlns:a16="http://schemas.microsoft.com/office/drawing/2014/main" id="{5B029AC8-AE17-421E-A0F3-247B7315CD29}"/>
              </a:ext>
            </a:extLst>
          </p:cNvPr>
          <p:cNvSpPr>
            <a:spLocks noGrp="1"/>
          </p:cNvSpPr>
          <p:nvPr>
            <p:ph idx="16" hasCustomPrompt="1"/>
          </p:nvPr>
        </p:nvSpPr>
        <p:spPr bwMode="gray">
          <a:xfrm>
            <a:off x="4405004" y="5153708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F2965326-2267-4131-8529-A5DD17D8D70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9668035" y="3818526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6" name="Content Placeholder 17">
            <a:extLst>
              <a:ext uri="{FF2B5EF4-FFF2-40B4-BE49-F238E27FC236}">
                <a16:creationId xmlns:a16="http://schemas.microsoft.com/office/drawing/2014/main" id="{69D189A1-22A5-49F4-835C-1A0417D045F6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gray">
          <a:xfrm>
            <a:off x="8462902" y="5153708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Slide Number Placeholder 18"/>
          <p:cNvSpPr>
            <a:spLocks noGrp="1"/>
          </p:cNvSpPr>
          <p:nvPr userDrawn="1"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341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 the Numbers (9-Up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47D138E0-2756-4912-9525-2DF109D30567}"/>
              </a:ext>
            </a:extLst>
          </p:cNvPr>
          <p:cNvSpPr/>
          <p:nvPr userDrawn="1"/>
        </p:nvSpPr>
        <p:spPr>
          <a:xfrm>
            <a:off x="0" y="1335281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014F3C95-F0D6-41F7-AA29-3C6EE80AEAE4}"/>
              </a:ext>
            </a:extLst>
          </p:cNvPr>
          <p:cNvSpPr/>
          <p:nvPr userDrawn="1"/>
        </p:nvSpPr>
        <p:spPr>
          <a:xfrm>
            <a:off x="4062984" y="1335281"/>
            <a:ext cx="4062984" cy="184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C748B337-33F7-40A1-88D8-CD2BA65D869E}"/>
              </a:ext>
            </a:extLst>
          </p:cNvPr>
          <p:cNvSpPr/>
          <p:nvPr userDrawn="1"/>
        </p:nvSpPr>
        <p:spPr>
          <a:xfrm>
            <a:off x="8125968" y="1335281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D5D8785B-E7B0-45E9-A241-DE133451585E}"/>
              </a:ext>
            </a:extLst>
          </p:cNvPr>
          <p:cNvSpPr/>
          <p:nvPr userDrawn="1"/>
        </p:nvSpPr>
        <p:spPr>
          <a:xfrm>
            <a:off x="0" y="3176188"/>
            <a:ext cx="4062984" cy="184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1B929D3F-61AE-48F2-891C-9DFD75256C6D}"/>
              </a:ext>
            </a:extLst>
          </p:cNvPr>
          <p:cNvSpPr/>
          <p:nvPr userDrawn="1"/>
        </p:nvSpPr>
        <p:spPr>
          <a:xfrm>
            <a:off x="4062984" y="3176188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B7CC1275-0931-46C8-8F97-B088A9519B1D}"/>
              </a:ext>
            </a:extLst>
          </p:cNvPr>
          <p:cNvSpPr/>
          <p:nvPr userDrawn="1"/>
        </p:nvSpPr>
        <p:spPr>
          <a:xfrm>
            <a:off x="8125968" y="3176188"/>
            <a:ext cx="4062984" cy="184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330A8418-CF1B-46A4-B5BE-AFE11C079F01}"/>
              </a:ext>
            </a:extLst>
          </p:cNvPr>
          <p:cNvSpPr/>
          <p:nvPr userDrawn="1"/>
        </p:nvSpPr>
        <p:spPr>
          <a:xfrm>
            <a:off x="0" y="5017094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0">
            <a:extLst>
              <a:ext uri="{FF2B5EF4-FFF2-40B4-BE49-F238E27FC236}">
                <a16:creationId xmlns:a16="http://schemas.microsoft.com/office/drawing/2014/main" id="{719FCF12-F13A-4B9B-A958-B33602A70EC2}"/>
              </a:ext>
            </a:extLst>
          </p:cNvPr>
          <p:cNvSpPr/>
          <p:nvPr userDrawn="1"/>
        </p:nvSpPr>
        <p:spPr>
          <a:xfrm>
            <a:off x="4062984" y="5017093"/>
            <a:ext cx="4062984" cy="184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11">
            <a:extLst>
              <a:ext uri="{FF2B5EF4-FFF2-40B4-BE49-F238E27FC236}">
                <a16:creationId xmlns:a16="http://schemas.microsoft.com/office/drawing/2014/main" id="{2C994B8F-9B33-413F-9097-B33609846937}"/>
              </a:ext>
            </a:extLst>
          </p:cNvPr>
          <p:cNvSpPr/>
          <p:nvPr userDrawn="1"/>
        </p:nvSpPr>
        <p:spPr>
          <a:xfrm>
            <a:off x="8125968" y="5017093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01AB76E-7762-46CE-9516-D338BC43B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9362" y="1588094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DF20C971-9987-4982-B10F-B0CC4C009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3014" y="1569933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345C34D9-17B4-4613-B9BD-59F326907F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60664" y="1569933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6" name="Text Placeholder 16">
            <a:extLst>
              <a:ext uri="{FF2B5EF4-FFF2-40B4-BE49-F238E27FC236}">
                <a16:creationId xmlns:a16="http://schemas.microsoft.com/office/drawing/2014/main" id="{A1AA7C28-B086-407F-8AF1-430176818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362" y="3447161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D76E17B9-0002-44B8-AF7E-8969D01E0A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3014" y="3429000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8" name="Text Placeholder 18">
            <a:extLst>
              <a:ext uri="{FF2B5EF4-FFF2-40B4-BE49-F238E27FC236}">
                <a16:creationId xmlns:a16="http://schemas.microsoft.com/office/drawing/2014/main" id="{B3D2B886-4EAE-44EA-AE7C-F3ADDAF4FA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60664" y="3429000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9" name="Text Placeholder 19">
            <a:extLst>
              <a:ext uri="{FF2B5EF4-FFF2-40B4-BE49-F238E27FC236}">
                <a16:creationId xmlns:a16="http://schemas.microsoft.com/office/drawing/2014/main" id="{2DDB0377-5DDF-4FE6-AC8F-55DC933310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9362" y="5242666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0" name="Text Placeholder 20">
            <a:extLst>
              <a:ext uri="{FF2B5EF4-FFF2-40B4-BE49-F238E27FC236}">
                <a16:creationId xmlns:a16="http://schemas.microsoft.com/office/drawing/2014/main" id="{3FB77825-C8FD-42A1-8FA6-A3FE7450E6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03014" y="5224505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1" name="Text Placeholder 21">
            <a:extLst>
              <a:ext uri="{FF2B5EF4-FFF2-40B4-BE49-F238E27FC236}">
                <a16:creationId xmlns:a16="http://schemas.microsoft.com/office/drawing/2014/main" id="{494D3609-5A57-469E-BBF2-662F0C4358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0664" y="5224505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91484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8B90B5-0ADD-4FAB-AAA7-60B10917D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3" y="-1"/>
            <a:ext cx="10876547" cy="685222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F41329C-8017-4B1E-8629-9EB8192B20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908884" y="2376739"/>
            <a:ext cx="2088682" cy="2098744"/>
          </a:xfrm>
          <a:prstGeom prst="ellipse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4026A8F-5767-4C60-A899-B201C447297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7838" y="452438"/>
            <a:ext cx="2746375" cy="2714625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Item one</a:t>
            </a:r>
          </a:p>
          <a:p>
            <a:pPr lvl="1"/>
            <a:r>
              <a:rPr lang="en-US"/>
              <a:t>Item two</a:t>
            </a:r>
          </a:p>
          <a:p>
            <a:pPr lvl="1"/>
            <a:r>
              <a:rPr lang="en-US"/>
              <a:t>Item three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15A3E4B8-CACE-4AB4-A8FC-7AEF75EDAF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561365" y="1125505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32A610F-10B9-4A8A-83D5-C97FF538D35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776001" y="450884"/>
            <a:ext cx="2746375" cy="2714625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Item one</a:t>
            </a:r>
          </a:p>
          <a:p>
            <a:pPr lvl="1"/>
            <a:r>
              <a:rPr lang="en-US"/>
              <a:t>Item two</a:t>
            </a:r>
          </a:p>
          <a:p>
            <a:pPr lvl="1"/>
            <a:r>
              <a:rPr lang="en-US"/>
              <a:t>Item three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EA34264D-D28C-49EA-828E-9A4D4603A2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7251508" y="1125505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15663BA5-2702-4695-9A70-94EAAC58829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77253" y="3743578"/>
            <a:ext cx="2746375" cy="2612772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Item one</a:t>
            </a:r>
          </a:p>
          <a:p>
            <a:pPr lvl="1"/>
            <a:r>
              <a:rPr lang="en-US"/>
              <a:t>Item two</a:t>
            </a:r>
          </a:p>
          <a:p>
            <a:pPr lvl="1"/>
            <a:r>
              <a:rPr lang="en-US"/>
              <a:t>Item three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41875FDC-A655-4A0D-9846-FEBF4FE91C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561365" y="4595846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B3257A84-CA4A-40FD-9C48-BA83D297743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775416" y="3742023"/>
            <a:ext cx="2746375" cy="2612773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Item one</a:t>
            </a:r>
          </a:p>
          <a:p>
            <a:pPr lvl="1"/>
            <a:r>
              <a:rPr lang="en-US"/>
              <a:t>Item two</a:t>
            </a:r>
          </a:p>
          <a:p>
            <a:pPr lvl="1"/>
            <a:r>
              <a:rPr lang="en-US"/>
              <a:t>Item three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36A64B5B-AE77-4B74-925A-5D85BD05CE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251508" y="4595846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3" name="Date Placeholder 10">
            <a:extLst>
              <a:ext uri="{FF2B5EF4-FFF2-40B4-BE49-F238E27FC236}">
                <a16:creationId xmlns:a16="http://schemas.microsoft.com/office/drawing/2014/main" id="{D7B1B1D7-CD0C-49E0-8AC1-567A6D1A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E9BE-CAA2-49B9-B3D1-E3587DB5B59A}" type="datetime1">
              <a:rPr lang="en-US" smtClean="0"/>
              <a:t>7/28/2023</a:t>
            </a:fld>
            <a:endParaRPr lang="en-US"/>
          </a:p>
        </p:txBody>
      </p:sp>
      <p:sp>
        <p:nvSpPr>
          <p:cNvPr id="4" name="Footer Placeholder 11">
            <a:extLst>
              <a:ext uri="{FF2B5EF4-FFF2-40B4-BE49-F238E27FC236}">
                <a16:creationId xmlns:a16="http://schemas.microsoft.com/office/drawing/2014/main" id="{A0DE9E05-D5C9-40B5-B0BD-C5FFC93D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health.state.mn.us</a:t>
            </a:r>
          </a:p>
        </p:txBody>
      </p:sp>
      <p:sp>
        <p:nvSpPr>
          <p:cNvPr id="5" name="Slide Number Placeholder 12">
            <a:extLst>
              <a:ext uri="{FF2B5EF4-FFF2-40B4-BE49-F238E27FC236}">
                <a16:creationId xmlns:a16="http://schemas.microsoft.com/office/drawing/2014/main" id="{A87A070A-47B1-4FE3-8E7C-7C9F041B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539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and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Shape&#10;&#10;Description automatically generated">
            <a:extLst>
              <a:ext uri="{FF2B5EF4-FFF2-40B4-BE49-F238E27FC236}">
                <a16:creationId xmlns:a16="http://schemas.microsoft.com/office/drawing/2014/main" id="{58A98041-598A-4B86-A4FE-CE64268EAC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50440" y="401352"/>
            <a:ext cx="8467375" cy="5571533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CF41329C-8017-4B1E-8629-9EB8192B20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433862" y="1550632"/>
            <a:ext cx="3268003" cy="3272972"/>
          </a:xfrm>
          <a:prstGeom prst="ellipse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41875FDC-A655-4A0D-9846-FEBF4FE91C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357005" y="1344489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B3257A84-CA4A-40FD-9C48-BA83D297743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55802" y="2718639"/>
            <a:ext cx="2746375" cy="3300984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Item one</a:t>
            </a:r>
          </a:p>
          <a:p>
            <a:pPr lvl="1"/>
            <a:r>
              <a:rPr lang="en-US"/>
              <a:t>Item two</a:t>
            </a:r>
          </a:p>
          <a:p>
            <a:pPr lvl="1"/>
            <a:r>
              <a:rPr lang="en-US"/>
              <a:t>Item three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6A64B5B-AE77-4B74-925A-5D85BD05CE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9581072" y="401352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70EA3296-E774-4946-8E91-E5BC0EDF7F5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742872" y="1788132"/>
            <a:ext cx="2811462" cy="3300014"/>
          </a:xfrm>
        </p:spPr>
        <p:txBody>
          <a:bodyPr/>
          <a:lstStyle>
            <a:lvl1pPr marL="0" indent="0">
              <a:buNone/>
              <a:defRPr b="1"/>
            </a:lvl1pPr>
            <a:lvl2pPr marL="346075" indent="-228600"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Item one</a:t>
            </a:r>
          </a:p>
          <a:p>
            <a:pPr lvl="1"/>
            <a:r>
              <a:rPr lang="en-US"/>
              <a:t>Item two</a:t>
            </a:r>
          </a:p>
          <a:p>
            <a:pPr lvl="1"/>
            <a:r>
              <a:rPr lang="en-US"/>
              <a:t>Item three</a:t>
            </a:r>
          </a:p>
        </p:txBody>
      </p:sp>
      <p:sp>
        <p:nvSpPr>
          <p:cNvPr id="3" name="Date Placeholder 7">
            <a:extLst>
              <a:ext uri="{FF2B5EF4-FFF2-40B4-BE49-F238E27FC236}">
                <a16:creationId xmlns:a16="http://schemas.microsoft.com/office/drawing/2014/main" id="{D7B1B1D7-CD0C-49E0-8AC1-567A6D1A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E9BE-CAA2-49B9-B3D1-E3587DB5B59A}" type="datetime1">
              <a:rPr lang="en-US" smtClean="0"/>
              <a:t>7/28/2023</a:t>
            </a:fld>
            <a:endParaRPr lang="en-US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A0DE9E05-D5C9-40B5-B0BD-C5FFC93D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health.state.mn.us</a:t>
            </a:r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A87A070A-47B1-4FE3-8E7C-7C9F041B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594624"/>
            <a:ext cx="10515600" cy="4582339"/>
          </a:xfrm>
          <a:noFill/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24D5D47-1752-4D84-8BFB-C2F71A34C932}" type="datetime1">
              <a:rPr lang="en-US" smtClean="0"/>
              <a:t>7/28/2023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Up Pictures and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2820924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821051"/>
            <a:ext cx="10515600" cy="1216025"/>
          </a:xfrm>
          <a:noFill/>
        </p:spPr>
        <p:txBody>
          <a:bodyPr lIns="0" rIns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D162C60-CB96-4A1A-A18D-22B32089E235}"/>
              </a:ext>
            </a:extLst>
          </p:cNvPr>
          <p:cNvSpPr/>
          <p:nvPr userDrawn="1"/>
        </p:nvSpPr>
        <p:spPr>
          <a:xfrm>
            <a:off x="1" y="-1"/>
            <a:ext cx="2437305" cy="282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4">
            <a:extLst>
              <a:ext uri="{FF2B5EF4-FFF2-40B4-BE49-F238E27FC236}">
                <a16:creationId xmlns:a16="http://schemas.microsoft.com/office/drawing/2014/main" id="{0B3DCC4C-18F1-44A1-83F2-567249ACDEF1}"/>
              </a:ext>
            </a:extLst>
          </p:cNvPr>
          <p:cNvSpPr/>
          <p:nvPr userDrawn="1"/>
        </p:nvSpPr>
        <p:spPr>
          <a:xfrm>
            <a:off x="4877349" y="-1"/>
            <a:ext cx="2437305" cy="282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5">
            <a:extLst>
              <a:ext uri="{FF2B5EF4-FFF2-40B4-BE49-F238E27FC236}">
                <a16:creationId xmlns:a16="http://schemas.microsoft.com/office/drawing/2014/main" id="{8CF2B0C9-EA38-4390-A84A-EBCFEDC0AAE5}"/>
              </a:ext>
            </a:extLst>
          </p:cNvPr>
          <p:cNvSpPr/>
          <p:nvPr userDrawn="1"/>
        </p:nvSpPr>
        <p:spPr>
          <a:xfrm>
            <a:off x="9754696" y="-1"/>
            <a:ext cx="2437305" cy="282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6">
            <a:extLst>
              <a:ext uri="{FF2B5EF4-FFF2-40B4-BE49-F238E27FC236}">
                <a16:creationId xmlns:a16="http://schemas.microsoft.com/office/drawing/2014/main" id="{3D0C31E3-527C-4CBA-97E5-DBDF2A52AFAC}"/>
              </a:ext>
            </a:extLst>
          </p:cNvPr>
          <p:cNvSpPr/>
          <p:nvPr userDrawn="1"/>
        </p:nvSpPr>
        <p:spPr>
          <a:xfrm>
            <a:off x="2435850" y="4037076"/>
            <a:ext cx="2437305" cy="2817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7">
            <a:extLst>
              <a:ext uri="{FF2B5EF4-FFF2-40B4-BE49-F238E27FC236}">
                <a16:creationId xmlns:a16="http://schemas.microsoft.com/office/drawing/2014/main" id="{591E0941-ABF1-462A-AA3A-64D47089A2D7}"/>
              </a:ext>
            </a:extLst>
          </p:cNvPr>
          <p:cNvSpPr/>
          <p:nvPr userDrawn="1"/>
        </p:nvSpPr>
        <p:spPr>
          <a:xfrm>
            <a:off x="7314342" y="4037076"/>
            <a:ext cx="2437305" cy="2817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5EB20B2C-E9C0-4B6F-9D8F-0B7BAAE1EDC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399634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1B2EA53-4275-4D74-9FC5-D8EA8CF60C8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44193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513F8D1A-87BC-4B26-9247-B2DC62BB13C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 bwMode="gray">
          <a:xfrm>
            <a:off x="2840906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8" name="Text Placeholder 11">
            <a:extLst>
              <a:ext uri="{FF2B5EF4-FFF2-40B4-BE49-F238E27FC236}">
                <a16:creationId xmlns:a16="http://schemas.microsoft.com/office/drawing/2014/main" id="{6D665270-BCFF-43F6-9CEB-51DA6F7F1FA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596612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0" name="Picture Placeholder 12">
            <a:extLst>
              <a:ext uri="{FF2B5EF4-FFF2-40B4-BE49-F238E27FC236}">
                <a16:creationId xmlns:a16="http://schemas.microsoft.com/office/drawing/2014/main" id="{04897160-9BF7-44CA-9ACE-9621AC1F8AB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 bwMode="gray">
          <a:xfrm>
            <a:off x="5251816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9" name="Text Placeholder 13">
            <a:extLst>
              <a:ext uri="{FF2B5EF4-FFF2-40B4-BE49-F238E27FC236}">
                <a16:creationId xmlns:a16="http://schemas.microsoft.com/office/drawing/2014/main" id="{C7CDD40B-9D6C-4966-A99A-F976E43A893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24862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2" name="Picture Placeholder 14">
            <a:extLst>
              <a:ext uri="{FF2B5EF4-FFF2-40B4-BE49-F238E27FC236}">
                <a16:creationId xmlns:a16="http://schemas.microsoft.com/office/drawing/2014/main" id="{74F24F6E-7165-4401-A9FB-B018D4A703F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 bwMode="gray">
          <a:xfrm>
            <a:off x="7662726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0" name="Text Placeholder 15">
            <a:extLst>
              <a:ext uri="{FF2B5EF4-FFF2-40B4-BE49-F238E27FC236}">
                <a16:creationId xmlns:a16="http://schemas.microsoft.com/office/drawing/2014/main" id="{C28FB982-4B84-4C4C-9989-BA2563472E3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474206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4" name="Picture Placeholder 15">
            <a:extLst>
              <a:ext uri="{FF2B5EF4-FFF2-40B4-BE49-F238E27FC236}">
                <a16:creationId xmlns:a16="http://schemas.microsoft.com/office/drawing/2014/main" id="{6626904F-CC3B-4AAC-9351-389DC5A32A6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 bwMode="gray">
          <a:xfrm>
            <a:off x="10117655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1" name="Text Placeholder 16">
            <a:extLst>
              <a:ext uri="{FF2B5EF4-FFF2-40B4-BE49-F238E27FC236}">
                <a16:creationId xmlns:a16="http://schemas.microsoft.com/office/drawing/2014/main" id="{CD0CF586-7B0D-45A0-B7D6-DB10979C2E2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98967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1" name="Picture Placeholder 17">
            <a:extLst>
              <a:ext uri="{FF2B5EF4-FFF2-40B4-BE49-F238E27FC236}">
                <a16:creationId xmlns:a16="http://schemas.microsoft.com/office/drawing/2014/main" id="{CE73143E-94A3-454F-9304-4BC606CA8D3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 bwMode="gray">
          <a:xfrm>
            <a:off x="397289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2" name="Text Placeholder 18">
            <a:extLst>
              <a:ext uri="{FF2B5EF4-FFF2-40B4-BE49-F238E27FC236}">
                <a16:creationId xmlns:a16="http://schemas.microsoft.com/office/drawing/2014/main" id="{CCC4D160-A359-419D-BD12-F65BE6183B7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44193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3" name="Picture Placeholder 19">
            <a:extLst>
              <a:ext uri="{FF2B5EF4-FFF2-40B4-BE49-F238E27FC236}">
                <a16:creationId xmlns:a16="http://schemas.microsoft.com/office/drawing/2014/main" id="{0D271139-EB02-4351-B32D-98286D27AD6C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 bwMode="gray">
          <a:xfrm>
            <a:off x="2838561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3" name="Text Placeholder 20">
            <a:extLst>
              <a:ext uri="{FF2B5EF4-FFF2-40B4-BE49-F238E27FC236}">
                <a16:creationId xmlns:a16="http://schemas.microsoft.com/office/drawing/2014/main" id="{49EF6F7E-E510-4C65-A550-B5300CCADE0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596612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5" name="Picture Placeholder 21">
            <a:extLst>
              <a:ext uri="{FF2B5EF4-FFF2-40B4-BE49-F238E27FC236}">
                <a16:creationId xmlns:a16="http://schemas.microsoft.com/office/drawing/2014/main" id="{51DCDB0D-A1AA-42EB-8125-F4656517D2C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 bwMode="gray">
          <a:xfrm>
            <a:off x="5249471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4" name="Text Placeholder 22">
            <a:extLst>
              <a:ext uri="{FF2B5EF4-FFF2-40B4-BE49-F238E27FC236}">
                <a16:creationId xmlns:a16="http://schemas.microsoft.com/office/drawing/2014/main" id="{87DF68F9-C9AB-4D3A-8431-FF108ED3DF9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024862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7" name="Picture Placeholder 23">
            <a:extLst>
              <a:ext uri="{FF2B5EF4-FFF2-40B4-BE49-F238E27FC236}">
                <a16:creationId xmlns:a16="http://schemas.microsoft.com/office/drawing/2014/main" id="{D82E0B0A-7218-4FD5-9991-8E5E9FFBFFC7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 bwMode="gray">
          <a:xfrm>
            <a:off x="7660381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5" name="Text Placeholder 24">
            <a:extLst>
              <a:ext uri="{FF2B5EF4-FFF2-40B4-BE49-F238E27FC236}">
                <a16:creationId xmlns:a16="http://schemas.microsoft.com/office/drawing/2014/main" id="{D6FF2AA9-E000-4B0D-956F-F94226FE2E1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474206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9" name="Picture Placeholder 25">
            <a:extLst>
              <a:ext uri="{FF2B5EF4-FFF2-40B4-BE49-F238E27FC236}">
                <a16:creationId xmlns:a16="http://schemas.microsoft.com/office/drawing/2014/main" id="{F4AE9E1B-D8F1-43B5-8EC9-55F377B7EA06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 bwMode="gray">
          <a:xfrm>
            <a:off x="10115310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6" name="Text Placeholder 26">
            <a:extLst>
              <a:ext uri="{FF2B5EF4-FFF2-40B4-BE49-F238E27FC236}">
                <a16:creationId xmlns:a16="http://schemas.microsoft.com/office/drawing/2014/main" id="{86B304D2-5934-49D0-828A-58E73AB34C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898967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623871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Blue Title,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 hasCustomPrompt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styles. Note that blue overlay slide types require extra accessibility remediation when exported to PDF.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White Title, Blue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 hasCustomPrompt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marL="6858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styles. Note that blue overlay slide types require extra accessibility remediation when exported to PDF.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Blue Circl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6304108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Multiple Circle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7289728" y="901318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054753" y="398666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Second Point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5679058" y="3827626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ox, Photo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Quote or </a:t>
            </a:r>
            <a:br>
              <a:rPr lang="en-US"/>
            </a:br>
            <a:r>
              <a:rPr lang="en-US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 (Light Gray Background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/>
          </p:cNvSpPr>
          <p:nvPr userDrawn="1"/>
        </p:nvSpPr>
        <p:spPr bwMode="black">
          <a:xfrm>
            <a:off x="0" y="1389684"/>
            <a:ext cx="12192000" cy="1340989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389685"/>
            <a:ext cx="11658600" cy="1340989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66A75E6-E45B-4C5D-981E-7C8ED0C72F5D}" type="datetime1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Image Background)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  <a:solidFill>
            <a:schemeClr val="tx2">
              <a:lumMod val="65000"/>
              <a:lumOff val="3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background picture. Ensure sufficient contrast exists between photo and white text.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1651380"/>
            <a:ext cx="12192000" cy="173326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651380"/>
            <a:ext cx="11658600" cy="1733266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Add “thank you”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firstname.lastname@state.mn.us</a:t>
            </a:r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7" descr="Minnesota Department of Health logo">
            <a:extLst>
              <a:ext uri="{FF2B5EF4-FFF2-40B4-BE49-F238E27FC236}">
                <a16:creationId xmlns:a16="http://schemas.microsoft.com/office/drawing/2014/main" id="{5592C70C-B546-4A40-9C26-6C857E0F9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0090" y="705704"/>
            <a:ext cx="2427390" cy="34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C198DD1-C477-482D-A126-3FBDD1778E48}" type="datetime1">
              <a:rPr lang="en-US" smtClean="0"/>
              <a:t>7/28/2023</a:t>
            </a:fld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Add “thank you” here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firstname.lastname@state.mn.us</a:t>
            </a:r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8" descr="Minnesota Department of Health logo">
            <a:extLst>
              <a:ext uri="{FF2B5EF4-FFF2-40B4-BE49-F238E27FC236}">
                <a16:creationId xmlns:a16="http://schemas.microsoft.com/office/drawing/2014/main" id="{2A40E8AF-55F5-4194-AB93-9716C42579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0090" y="705704"/>
            <a:ext cx="2427390" cy="34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0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838200" y="1335281"/>
            <a:ext cx="10515600" cy="484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335281"/>
            <a:ext cx="10515600" cy="4841683"/>
          </a:xfrm>
          <a:noFill/>
        </p:spPr>
        <p:txBody>
          <a:bodyPr lIns="182880" tIns="182880" rIns="182880" bIns="18288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A198C9B-0587-4A1E-9E03-E4C9FE222F08}" type="datetime1">
              <a:rPr lang="en-US" smtClean="0"/>
              <a:t>7/28/2023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38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172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485A5BA-A5F9-4138-9E4B-FFD626F6437A}" type="datetime1">
              <a:rPr lang="en-US" smtClean="0"/>
              <a:t>7/28/2023</a:t>
            </a:fld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 lIns="91440" tIns="45720" rIns="91440" bIns="4572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7/28/2023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7/28/2023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health.state.mn.us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88" r:id="rId2"/>
    <p:sldLayoutId id="2147483787" r:id="rId3"/>
    <p:sldLayoutId id="2147483711" r:id="rId4"/>
    <p:sldLayoutId id="2147483712" r:id="rId5"/>
    <p:sldLayoutId id="2147483790" r:id="rId6"/>
    <p:sldLayoutId id="2147483789" r:id="rId7"/>
    <p:sldLayoutId id="2147483714" r:id="rId8"/>
    <p:sldLayoutId id="2147483780" r:id="rId9"/>
    <p:sldLayoutId id="2147483773" r:id="rId10"/>
    <p:sldLayoutId id="2147483800" r:id="rId11"/>
    <p:sldLayoutId id="2147483688" r:id="rId12"/>
    <p:sldLayoutId id="2147483826" r:id="rId13"/>
    <p:sldLayoutId id="2147483801" r:id="rId14"/>
    <p:sldLayoutId id="2147483802" r:id="rId15"/>
    <p:sldLayoutId id="2147483803" r:id="rId16"/>
    <p:sldLayoutId id="2147483843" r:id="rId17"/>
    <p:sldLayoutId id="2147483844" r:id="rId18"/>
    <p:sldLayoutId id="2147483767" r:id="rId19"/>
    <p:sldLayoutId id="2147483771" r:id="rId20"/>
    <p:sldLayoutId id="2147483772" r:id="rId21"/>
    <p:sldLayoutId id="2147483820" r:id="rId22"/>
    <p:sldLayoutId id="2147483769" r:id="rId23"/>
    <p:sldLayoutId id="2147483770" r:id="rId24"/>
    <p:sldLayoutId id="2147483829" r:id="rId25"/>
    <p:sldLayoutId id="2147483732" r:id="rId26"/>
    <p:sldLayoutId id="2147483794" r:id="rId27"/>
    <p:sldLayoutId id="2147483733" r:id="rId28"/>
    <p:sldLayoutId id="2147483821" r:id="rId29"/>
    <p:sldLayoutId id="2147483805" r:id="rId30"/>
    <p:sldLayoutId id="2147483806" r:id="rId31"/>
    <p:sldLayoutId id="2147483822" r:id="rId32"/>
    <p:sldLayoutId id="2147483750" r:id="rId33"/>
    <p:sldLayoutId id="2147483765" r:id="rId34"/>
    <p:sldLayoutId id="2147483823" r:id="rId35"/>
    <p:sldLayoutId id="2147483809" r:id="rId36"/>
    <p:sldLayoutId id="2147483808" r:id="rId37"/>
    <p:sldLayoutId id="2147483824" r:id="rId38"/>
    <p:sldLayoutId id="2147483781" r:id="rId39"/>
    <p:sldLayoutId id="2147483825" r:id="rId40"/>
    <p:sldLayoutId id="2147483807" r:id="rId41"/>
    <p:sldLayoutId id="2147483838" r:id="rId42"/>
    <p:sldLayoutId id="2147483832" r:id="rId43"/>
    <p:sldLayoutId id="2147483830" r:id="rId44"/>
    <p:sldLayoutId id="2147483837" r:id="rId45"/>
    <p:sldLayoutId id="2147483831" r:id="rId46"/>
    <p:sldLayoutId id="2147483836" r:id="rId47"/>
    <p:sldLayoutId id="2147483833" r:id="rId48"/>
    <p:sldLayoutId id="2147483842" r:id="rId49"/>
    <p:sldLayoutId id="2147483841" r:id="rId50"/>
    <p:sldLayoutId id="2147483738" r:id="rId51"/>
    <p:sldLayoutId id="2147483739" r:id="rId52"/>
    <p:sldLayoutId id="2147483754" r:id="rId53"/>
    <p:sldLayoutId id="2147483755" r:id="rId54"/>
    <p:sldLayoutId id="2147483759" r:id="rId55"/>
    <p:sldLayoutId id="2147483753" r:id="rId56"/>
    <p:sldLayoutId id="2147483763" r:id="rId57"/>
    <p:sldLayoutId id="2147483762" r:id="rId58"/>
    <p:sldLayoutId id="2147483797" r:id="rId59"/>
    <p:sldLayoutId id="2147483827" r:id="rId6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edocs.dhs.state.mn.us/lfserver/Public/DHS-3525-EN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alth.state.mn.us/diseases/cancer/sage/documents/sageprovidermanual.pdf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health.state.mn.us/diseases/cancer/sage/providers/frmslbl.html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edocs.dhs.state.mn.us/lfserver/Public/DHS-3525B-EN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docs.dhs.state.mn.us/lfserver/Public/DHS-4786-E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Haley.Storms-Krutchen@state.mn.us" TargetMode="External"/><Relationship Id="rId2" Type="http://schemas.openxmlformats.org/officeDocument/2006/relationships/hyperlink" Target="mailto:Nikki.Kuechenmeister@state.mn.u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arlie.Koberstine@state.mn.u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alth.state.mn.us/diseases/cancer/sage/documents/ma-bc_contacts.pdf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health.state.mn.us/diseases/cancer/sage/providers/frmslbl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cal Assistance for Women with Breast or Cervical Cancer">
            <a:extLst>
              <a:ext uri="{FF2B5EF4-FFF2-40B4-BE49-F238E27FC236}">
                <a16:creationId xmlns:a16="http://schemas.microsoft.com/office/drawing/2014/main" id="{B0AED00A-3289-459A-9788-E50226E55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4399761"/>
            <a:ext cx="11658600" cy="1036286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Medical Assistance for Breast or Cervical Cancer</a:t>
            </a: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endParaRPr lang="en-US" dirty="0"/>
          </a:p>
        </p:txBody>
      </p:sp>
      <p:sp>
        <p:nvSpPr>
          <p:cNvPr id="3" name="Collaboration and coordination between Minnesota agencies to improve women's health">
            <a:extLst>
              <a:ext uri="{FF2B5EF4-FFF2-40B4-BE49-F238E27FC236}">
                <a16:creationId xmlns:a16="http://schemas.microsoft.com/office/drawing/2014/main" id="{05C518FE-2807-44EB-B162-29BD280E6C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7467" y="4767688"/>
            <a:ext cx="11477065" cy="8010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Collaboration and coordination between Minnesota agencies to improve health outcomes</a:t>
            </a:r>
          </a:p>
        </p:txBody>
      </p:sp>
      <p:sp>
        <p:nvSpPr>
          <p:cNvPr id="5" name="health.state.mn.us">
            <a:extLst>
              <a:ext uri="{FF2B5EF4-FFF2-40B4-BE49-F238E27FC236}">
                <a16:creationId xmlns:a16="http://schemas.microsoft.com/office/drawing/2014/main" id="{633F16FC-8D4C-40B6-BE82-BAD202A3FD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health.state.mn.us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41E8733-6F4D-459D-F209-F5FF5D827E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28" y="5436047"/>
            <a:ext cx="2026649" cy="1257631"/>
          </a:xfrm>
          <a:prstGeom prst="rect">
            <a:avLst/>
          </a:prstGeom>
        </p:spPr>
      </p:pic>
      <p:pic>
        <p:nvPicPr>
          <p:cNvPr id="1026" name="Picture 2" descr="Become a person-centered thinking trainer | Minnesota Council On Disability">
            <a:extLst>
              <a:ext uri="{FF2B5EF4-FFF2-40B4-BE49-F238E27FC236}">
                <a16:creationId xmlns:a16="http://schemas.microsoft.com/office/drawing/2014/main" id="{15631CDE-0E71-E238-D7B6-5F1860A39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338" y="5424372"/>
            <a:ext cx="5020497" cy="141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570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92C0-D8D4-4EAC-AF11-94E85D7A4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/>
              <a:t>MA-BC Application/Renewal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27ACC-BD90-4D08-84B8-B43E0B5E9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408" y="1335281"/>
            <a:ext cx="10386391" cy="4841683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800"/>
              <a:t>Find Form DHS-3525 at:</a:t>
            </a:r>
          </a:p>
          <a:p>
            <a:pPr marL="0" indent="0">
              <a:buNone/>
            </a:pPr>
            <a:r>
              <a:rPr lang="en-US">
                <a:hlinkClick r:id="rId2"/>
              </a:rPr>
              <a:t>Minnesota Health Care Programs Application</a:t>
            </a:r>
            <a:endParaRPr lang="en-US"/>
          </a:p>
          <a:p>
            <a:pPr marL="0" indent="0">
              <a:buNone/>
            </a:pPr>
            <a:r>
              <a:rPr lang="en-US" sz="1400"/>
              <a:t>                https://edocs.dhs.state.mn.us/lfserver/Public/DHS-3525-ENG</a:t>
            </a:r>
          </a:p>
          <a:p>
            <a:pPr marL="0" indent="0">
              <a:buNone/>
            </a:pPr>
            <a:endParaRPr lang="en-US">
              <a:highlight>
                <a:srgbClr val="FFFF00"/>
              </a:highlight>
            </a:endParaRP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911496C-CC3F-4A96-8679-FC9DD0541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7/28/2023</a:t>
            </a:fld>
            <a:endParaRPr lang="en-US"/>
          </a:p>
        </p:txBody>
      </p:sp>
      <p:sp>
        <p:nvSpPr>
          <p:cNvPr id="5" name="health.state.mn.us">
            <a:extLst>
              <a:ext uri="{FF2B5EF4-FFF2-40B4-BE49-F238E27FC236}">
                <a16:creationId xmlns:a16="http://schemas.microsoft.com/office/drawing/2014/main" id="{18F3DF74-D316-4181-8AA5-66164186A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health.state.mn.us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8F8A1-CB4F-4614-A0D7-887B57B8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/>
          </a:p>
        </p:txBody>
      </p:sp>
      <p:pic>
        <p:nvPicPr>
          <p:cNvPr id="8" name="Application and Renewal Form for Medical Assitance for Women with Breast or Cervical Cancer (MA-BC)" descr="Image of Department of Human Services DHS-3525 form&#10;&#10;Application and Renewal Form for Medical Assistance for Women with Breast or Cervical Cancer&#10;&#10;">
            <a:extLst>
              <a:ext uri="{FF2B5EF4-FFF2-40B4-BE49-F238E27FC236}">
                <a16:creationId xmlns:a16="http://schemas.microsoft.com/office/drawing/2014/main" id="{7DF3C930-4C94-471A-B131-47773AC555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939" y="1395409"/>
            <a:ext cx="3713741" cy="45945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09297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92C0-D8D4-4EAC-AF11-94E85D7A4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72" y="-1"/>
            <a:ext cx="11029071" cy="1216025"/>
          </a:xfrm>
        </p:spPr>
        <p:txBody>
          <a:bodyPr>
            <a:normAutofit/>
          </a:bodyPr>
          <a:lstStyle/>
          <a:p>
            <a:pPr algn="ctr"/>
            <a:r>
              <a:rPr lang="en-US"/>
              <a:t>Temporary Medical Assistance/Presumptive Eligibility (PE)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27ACC-BD90-4D08-84B8-B43E0B5E9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740" y="874643"/>
            <a:ext cx="10005060" cy="53023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>
              <a:highlight>
                <a:srgbClr val="FFFF00"/>
              </a:highlight>
            </a:endParaRPr>
          </a:p>
          <a:p>
            <a:r>
              <a:rPr lang="en-US" sz="2400"/>
              <a:t>Temporary Medical Assistance may be presumptively granted by a Minnesota Health Care program (MHCP) participating provider who has received MA-BC Presumptive Eligibility training (you have now been trained) and has signed the agreement with DHS to conduct presumptive eligibility for clients of the Sage screening Program. See the </a:t>
            </a:r>
            <a:r>
              <a:rPr lang="en-US" sz="2400">
                <a:hlinkClick r:id="rId2"/>
              </a:rPr>
              <a:t>Sage Provider Manual </a:t>
            </a:r>
            <a:r>
              <a:rPr lang="en-US" sz="2400"/>
              <a:t>for more details. </a:t>
            </a:r>
            <a:endParaRPr lang="en-US" sz="2400">
              <a:highlight>
                <a:srgbClr val="FFFF00"/>
              </a:highlight>
            </a:endParaRPr>
          </a:p>
          <a:p>
            <a:r>
              <a:rPr lang="en-US" sz="2400"/>
              <a:t>Temporary Medical Assistance provides immediate coverage for a temporary period to an individual who needs to begin cancer treatment or obtain services</a:t>
            </a:r>
          </a:p>
          <a:p>
            <a:pPr lvl="1"/>
            <a:r>
              <a:rPr lang="en-US" sz="2000"/>
              <a:t>*Presumptive Eligibility Coverage provides “full MA benefits” for the presumptive period</a:t>
            </a:r>
          </a:p>
          <a:p>
            <a:pPr marL="0" indent="0">
              <a:buNone/>
            </a:pPr>
            <a:endParaRPr lang="en-US" sz="2000"/>
          </a:p>
          <a:p>
            <a:pPr marL="457200" lvl="1" indent="0">
              <a:buNone/>
            </a:pPr>
            <a:endParaRPr lang="en-US">
              <a:highlight>
                <a:srgbClr val="FFFF00"/>
              </a:highlight>
            </a:endParaRP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911496C-CC3F-4A96-8679-FC9DD0541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7/28/2023</a:t>
            </a:fld>
            <a:endParaRPr lang="en-US"/>
          </a:p>
        </p:txBody>
      </p:sp>
      <p:sp>
        <p:nvSpPr>
          <p:cNvPr id="5" name="health.state.mn.us">
            <a:extLst>
              <a:ext uri="{FF2B5EF4-FFF2-40B4-BE49-F238E27FC236}">
                <a16:creationId xmlns:a16="http://schemas.microsoft.com/office/drawing/2014/main" id="{18F3DF74-D316-4181-8AA5-66164186A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health.state.mn.us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8F8A1-CB4F-4614-A0D7-887B57B8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91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92C0-D8D4-4EAC-AF11-94E85D7A4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72" y="-1"/>
            <a:ext cx="11029071" cy="1216025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Temporary Medical Assistance/Presumptive Eligibility (PE) continued…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27ACC-BD90-4D08-84B8-B43E0B5E9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20" y="942535"/>
            <a:ext cx="10165080" cy="5234429"/>
          </a:xfrm>
        </p:spPr>
        <p:txBody>
          <a:bodyPr/>
          <a:lstStyle/>
          <a:p>
            <a:pPr marL="0" indent="0">
              <a:buNone/>
            </a:pPr>
            <a:endParaRPr lang="en-US">
              <a:highlight>
                <a:srgbClr val="FFFF00"/>
              </a:highlight>
            </a:endParaRPr>
          </a:p>
          <a:p>
            <a:r>
              <a:rPr lang="en-US" sz="2400"/>
              <a:t>Temporary MA-BC coverage may be presumptively granted by the Minnesota Health Care Program (MHCP) PE provider or clinic to people who:</a:t>
            </a:r>
          </a:p>
          <a:p>
            <a:pPr lvl="1"/>
            <a:r>
              <a:rPr lang="en-US" sz="2400"/>
              <a:t>Were screened through the Sage Program</a:t>
            </a:r>
          </a:p>
          <a:p>
            <a:pPr lvl="1"/>
            <a:r>
              <a:rPr lang="en-US" sz="2400"/>
              <a:t>Need to begin cancer treatment or obtain services</a:t>
            </a:r>
          </a:p>
          <a:p>
            <a:pPr lvl="1"/>
            <a:r>
              <a:rPr lang="en-US" sz="2400"/>
              <a:t>Are under age 65 </a:t>
            </a:r>
          </a:p>
          <a:p>
            <a:pPr marL="457200" lvl="1" indent="0">
              <a:buNone/>
            </a:pPr>
            <a:r>
              <a:rPr lang="en-US" sz="2400"/>
              <a:t>*Citizenship or immigration status is not a factor in determining presumptive eligibility for MA-BC – once Temporary Medical Assistance has been granted, it cannot be taken away.</a:t>
            </a:r>
          </a:p>
          <a:p>
            <a:pPr marL="457200" lvl="1" indent="0">
              <a:buNone/>
            </a:pPr>
            <a:endParaRPr lang="en-US">
              <a:highlight>
                <a:srgbClr val="FFFF00"/>
              </a:highlight>
            </a:endParaRP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911496C-CC3F-4A96-8679-FC9DD0541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7/28/2023</a:t>
            </a:fld>
            <a:endParaRPr lang="en-US"/>
          </a:p>
        </p:txBody>
      </p:sp>
      <p:sp>
        <p:nvSpPr>
          <p:cNvPr id="5" name="health.state.mn.us">
            <a:extLst>
              <a:ext uri="{FF2B5EF4-FFF2-40B4-BE49-F238E27FC236}">
                <a16:creationId xmlns:a16="http://schemas.microsoft.com/office/drawing/2014/main" id="{18F3DF74-D316-4181-8AA5-66164186A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health.state.mn.us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8F8A1-CB4F-4614-A0D7-887B57B8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13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92C0-D8D4-4EAC-AF11-94E85D7A4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72" y="-1"/>
            <a:ext cx="11029071" cy="1216025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Temporary Medical Assistance/Presumptive Eligibility (PE) continued…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27ACC-BD90-4D08-84B8-B43E0B5E9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442" y="942535"/>
            <a:ext cx="10174357" cy="5234429"/>
          </a:xfrm>
        </p:spPr>
        <p:txBody>
          <a:bodyPr/>
          <a:lstStyle/>
          <a:p>
            <a:pPr marL="0" indent="0">
              <a:buNone/>
            </a:pPr>
            <a:endParaRPr lang="en-US" sz="2400"/>
          </a:p>
          <a:p>
            <a:r>
              <a:rPr lang="en-US" sz="2400"/>
              <a:t>To enroll a person on Temporary Medical Assistance, the </a:t>
            </a:r>
            <a:r>
              <a:rPr lang="en-US" sz="2400" b="1"/>
              <a:t>PE provider </a:t>
            </a:r>
            <a:r>
              <a:rPr lang="en-US" sz="2400"/>
              <a:t>must complete and submit the following forms to the county:</a:t>
            </a:r>
          </a:p>
          <a:p>
            <a:pPr lvl="1"/>
            <a:r>
              <a:rPr lang="en-US" sz="2400"/>
              <a:t>Sage Enrollment Form (Copy)</a:t>
            </a:r>
          </a:p>
          <a:p>
            <a:pPr lvl="1"/>
            <a:r>
              <a:rPr lang="en-US" sz="2400"/>
              <a:t>Copy of Temporary Medical Assistance Authorization (DHS-3525B)</a:t>
            </a:r>
          </a:p>
          <a:p>
            <a:pPr marL="457200" lvl="1" indent="0">
              <a:buNone/>
            </a:pPr>
            <a:endParaRPr lang="en-US" sz="2400"/>
          </a:p>
          <a:p>
            <a:pPr marL="457200" lvl="1" indent="0">
              <a:buNone/>
            </a:pPr>
            <a:r>
              <a:rPr lang="en-US" sz="2400"/>
              <a:t>* A copy of each form and link are on the following slides.</a:t>
            </a:r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911496C-CC3F-4A96-8679-FC9DD0541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7/28/2023</a:t>
            </a:fld>
            <a:endParaRPr lang="en-US"/>
          </a:p>
        </p:txBody>
      </p:sp>
      <p:sp>
        <p:nvSpPr>
          <p:cNvPr id="5" name="health.state.mn.us">
            <a:extLst>
              <a:ext uri="{FF2B5EF4-FFF2-40B4-BE49-F238E27FC236}">
                <a16:creationId xmlns:a16="http://schemas.microsoft.com/office/drawing/2014/main" id="{18F3DF74-D316-4181-8AA5-66164186A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health.state.mn.us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8F8A1-CB4F-4614-A0D7-887B57B8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81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92C0-D8D4-4EAC-AF11-94E85D7A4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/>
              <a:t>Sage Enrollment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27ACC-BD90-4D08-84B8-B43E0B5E9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800" dirty="0"/>
              <a:t>Find Sage Enrollment Form at:</a:t>
            </a:r>
          </a:p>
          <a:p>
            <a:pPr marL="0" indent="0">
              <a:buNone/>
            </a:pPr>
            <a:r>
              <a:rPr lang="en-US" dirty="0"/>
              <a:t>	 	</a:t>
            </a:r>
            <a:r>
              <a:rPr lang="en-US" dirty="0">
                <a:hlinkClick r:id="rId2"/>
              </a:rPr>
              <a:t>Sage Forms</a:t>
            </a:r>
            <a:endParaRPr lang="en-US" dirty="0"/>
          </a:p>
          <a:p>
            <a:pPr marL="0" indent="0">
              <a:buNone/>
            </a:pPr>
            <a:r>
              <a:rPr lang="en-US" sz="1400" dirty="0"/>
              <a:t>https://www.health.state.mn.us/diseases/cancer/sage/providers/frmslbl.html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911496C-CC3F-4A96-8679-FC9DD0541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7/28/2023</a:t>
            </a:fld>
            <a:endParaRPr lang="en-US"/>
          </a:p>
        </p:txBody>
      </p:sp>
      <p:sp>
        <p:nvSpPr>
          <p:cNvPr id="5" name="health.state.mn.us">
            <a:extLst>
              <a:ext uri="{FF2B5EF4-FFF2-40B4-BE49-F238E27FC236}">
                <a16:creationId xmlns:a16="http://schemas.microsoft.com/office/drawing/2014/main" id="{18F3DF74-D316-4181-8AA5-66164186A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health.state.mn.us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8F8A1-CB4F-4614-A0D7-887B57B8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/>
          </a:p>
        </p:txBody>
      </p:sp>
      <p:pic>
        <p:nvPicPr>
          <p:cNvPr id="8" name="Sage Consent/Enrollment Form Image" descr="Sage Consent/Enrollment Form&#10;&#10;Image of the front of the Sage Consent/Enrollment Form">
            <a:extLst>
              <a:ext uri="{FF2B5EF4-FFF2-40B4-BE49-F238E27FC236}">
                <a16:creationId xmlns:a16="http://schemas.microsoft.com/office/drawing/2014/main" id="{9D07DE54-1DE6-42C3-8E34-6F43945845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79" y="1335281"/>
            <a:ext cx="3742490" cy="484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20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92C0-D8D4-4EAC-AF11-94E85D7A4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>
                <a:ea typeface="+mj-lt"/>
                <a:cs typeface="+mj-lt"/>
              </a:rPr>
              <a:t>Temporary Medical Assistance/Presumptive Eligibility (PE) Form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27ACC-BD90-4D08-84B8-B43E0B5E9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1335281"/>
            <a:ext cx="10347960" cy="4841683"/>
          </a:xfrm>
        </p:spPr>
        <p:txBody>
          <a:bodyPr vert="horz" lIns="182880" tIns="182880" rIns="182880" bIns="182880" rtlCol="0" anchor="t">
            <a:normAutofit/>
          </a:bodyPr>
          <a:lstStyle/>
          <a:p>
            <a:pPr marL="457200" lvl="1" indent="0">
              <a:buNone/>
            </a:pPr>
            <a:r>
              <a:rPr lang="en-US" dirty="0"/>
              <a:t> </a:t>
            </a:r>
            <a:r>
              <a:rPr lang="en-US" sz="2800" dirty="0"/>
              <a:t>Find Form DHS-3525B at:</a:t>
            </a:r>
          </a:p>
          <a:p>
            <a:pPr marL="0" indent="0">
              <a:buNone/>
            </a:pPr>
            <a:endParaRPr lang="en-US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Segoe UI"/>
                <a:cs typeface="Segoe UI"/>
                <a:hlinkClick r:id="rId2"/>
              </a:rPr>
              <a:t>https://edocs.dhs.state.mn.us/lfserver/Public/DHS-3525B-ENG</a:t>
            </a:r>
            <a:endParaRPr lang="en-US" sz="1800" dirty="0">
              <a:effectLst/>
              <a:latin typeface="Segoe UI"/>
              <a:cs typeface="Segoe UI"/>
            </a:endParaRPr>
          </a:p>
          <a:p>
            <a:pPr marL="0" indent="0">
              <a:buNone/>
            </a:pPr>
            <a:endParaRPr lang="en-US">
              <a:highlight>
                <a:srgbClr val="FFFF00"/>
              </a:highlight>
            </a:endParaRP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911496C-CC3F-4A96-8679-FC9DD0541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7/28/2023</a:t>
            </a:fld>
            <a:endParaRPr lang="en-US"/>
          </a:p>
        </p:txBody>
      </p:sp>
      <p:sp>
        <p:nvSpPr>
          <p:cNvPr id="5" name="health.state.mn.us">
            <a:extLst>
              <a:ext uri="{FF2B5EF4-FFF2-40B4-BE49-F238E27FC236}">
                <a16:creationId xmlns:a16="http://schemas.microsoft.com/office/drawing/2014/main" id="{18F3DF74-D316-4181-8AA5-66164186A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health.state.mn.us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8F8A1-CB4F-4614-A0D7-887B57B8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8" descr="mabc presumptive picture.png">
            <a:extLst>
              <a:ext uri="{FF2B5EF4-FFF2-40B4-BE49-F238E27FC236}">
                <a16:creationId xmlns:a16="http://schemas.microsoft.com/office/drawing/2014/main" id="{9B237548-192A-DB9E-4CA2-9F7B5A418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908" y="1856029"/>
            <a:ext cx="3165230" cy="393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86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92C0-D8D4-4EAC-AF11-94E85D7A4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On-going MA-BC Coverage </a:t>
            </a:r>
            <a:br>
              <a:rPr lang="en-US" sz="3600"/>
            </a:br>
            <a:r>
              <a:rPr lang="en-US" sz="3600"/>
              <a:t>(after granting Temporary MA-BC)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27ACC-BD90-4D08-84B8-B43E0B5E9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63040"/>
            <a:ext cx="10210800" cy="4713924"/>
          </a:xfrm>
        </p:spPr>
        <p:txBody>
          <a:bodyPr vert="horz" lIns="182880" tIns="182880" rIns="182880" bIns="182880" rtlCol="0" anchor="t">
            <a:normAutofit/>
          </a:bodyPr>
          <a:lstStyle/>
          <a:p>
            <a:pPr>
              <a:spcBef>
                <a:spcPts val="600"/>
              </a:spcBef>
            </a:pPr>
            <a:r>
              <a:rPr lang="en-US" sz="1600"/>
              <a:t>Presumptive Eligibility is effective on the first day of the month PE is granted. This means services provided at any time that month may be covered by MA-BC.</a:t>
            </a:r>
          </a:p>
          <a:p>
            <a:pPr lvl="1">
              <a:spcBef>
                <a:spcPts val="600"/>
              </a:spcBef>
            </a:pPr>
            <a:r>
              <a:rPr lang="en-US" sz="1600"/>
              <a:t>Once Presumptive Eligibility has been granted, Temporary </a:t>
            </a:r>
            <a:br>
              <a:rPr lang="en-US" sz="1600"/>
            </a:br>
            <a:r>
              <a:rPr lang="en-US" sz="1600"/>
              <a:t>MA-BC remains in effect:</a:t>
            </a:r>
            <a:endParaRPr lang="en-US" sz="1600">
              <a:cs typeface="Calibri"/>
            </a:endParaRPr>
          </a:p>
          <a:p>
            <a:pPr lvl="2">
              <a:spcBef>
                <a:spcPts val="600"/>
              </a:spcBef>
            </a:pPr>
            <a:r>
              <a:rPr lang="en-US" sz="1600"/>
              <a:t>Through the end of the month following the month Temporary MA was granted*</a:t>
            </a:r>
            <a:endParaRPr lang="en-US" sz="1600">
              <a:cs typeface="Calibri"/>
            </a:endParaRPr>
          </a:p>
          <a:p>
            <a:pPr lvl="2">
              <a:spcBef>
                <a:spcPts val="600"/>
              </a:spcBef>
            </a:pPr>
            <a:r>
              <a:rPr lang="en-US" sz="1600"/>
              <a:t>An application for on-going coverage is processed and an eligibility determination is made</a:t>
            </a:r>
            <a:endParaRPr lang="en-US" sz="1600">
              <a:cs typeface="Calibri"/>
            </a:endParaRPr>
          </a:p>
          <a:p>
            <a:pPr lvl="2">
              <a:spcBef>
                <a:spcPts val="600"/>
              </a:spcBef>
            </a:pPr>
            <a:r>
              <a:rPr lang="en-US" sz="1600"/>
              <a:t>A person who is presumed eligible for MA-BC must apply for ongoing coverage within 30 days of the date Presumptive Eligibility is granted</a:t>
            </a:r>
            <a:endParaRPr lang="en-US" sz="1600">
              <a:cs typeface="Calibri"/>
            </a:endParaRPr>
          </a:p>
          <a:p>
            <a:pPr lvl="2">
              <a:spcBef>
                <a:spcPts val="600"/>
              </a:spcBef>
            </a:pPr>
            <a:r>
              <a:rPr lang="en-US" sz="1600"/>
              <a:t>For on-going MA-BC determination; a Sage Enrollment form and a Minnesota MA Application/Renewal Breast and Cervical Cancer (DHS-3525) form must be completed and submitted to the county. </a:t>
            </a:r>
            <a:endParaRPr lang="en-US" sz="1600">
              <a:cs typeface="Calibri"/>
            </a:endParaRP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600"/>
              <a:t>*Temporary MA-BC follows Medical Assistance ‘month-based” eligibility policy as supported by DHS eligibility systems</a:t>
            </a:r>
          </a:p>
          <a:p>
            <a:pPr lvl="1">
              <a:spcBef>
                <a:spcPts val="600"/>
              </a:spcBef>
            </a:pPr>
            <a:endParaRPr lang="en-US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911496C-CC3F-4A96-8679-FC9DD0541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7/28/2023</a:t>
            </a:fld>
            <a:endParaRPr lang="en-US"/>
          </a:p>
        </p:txBody>
      </p:sp>
      <p:sp>
        <p:nvSpPr>
          <p:cNvPr id="5" name="health.state.mn.us">
            <a:extLst>
              <a:ext uri="{FF2B5EF4-FFF2-40B4-BE49-F238E27FC236}">
                <a16:creationId xmlns:a16="http://schemas.microsoft.com/office/drawing/2014/main" id="{18F3DF74-D316-4181-8AA5-66164186A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health.state.mn.us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8F8A1-CB4F-4614-A0D7-887B57B8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56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92C0-D8D4-4EAC-AF11-94E85D7A4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/>
              <a:t>MA Presumptive Eligibility Grantor 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27ACC-BD90-4D08-84B8-B43E0B5E9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191" y="1335281"/>
            <a:ext cx="5947531" cy="28027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/>
              <a:t>Form must be completed and submitted to DHS before a MHCP participating provider can grant Temporary Medical Assistance</a:t>
            </a:r>
          </a:p>
          <a:p>
            <a:pPr marL="0" indent="0">
              <a:buNone/>
            </a:pPr>
            <a:r>
              <a:rPr lang="en-US" sz="2200">
                <a:hlinkClick r:id="rId3"/>
              </a:rPr>
              <a:t>Medical Assistance Presumptive Eligibility Agreement </a:t>
            </a:r>
            <a:endParaRPr lang="en-US" sz="2200"/>
          </a:p>
          <a:p>
            <a:pPr marL="0" indent="0">
              <a:buNone/>
            </a:pPr>
            <a:r>
              <a:rPr lang="en-US" sz="1700"/>
              <a:t>https://edocs.dhs.state.mn.us/lfserver/Public/DHS-4786-ENG</a:t>
            </a:r>
          </a:p>
          <a:p>
            <a:endParaRPr lang="en-US">
              <a:highlight>
                <a:srgbClr val="FFFF00"/>
              </a:highlight>
            </a:endParaRP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911496C-CC3F-4A96-8679-FC9DD0541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7/28/2023</a:t>
            </a:fld>
            <a:endParaRPr lang="en-US"/>
          </a:p>
        </p:txBody>
      </p:sp>
      <p:sp>
        <p:nvSpPr>
          <p:cNvPr id="5" name="health.state.mn.us">
            <a:extLst>
              <a:ext uri="{FF2B5EF4-FFF2-40B4-BE49-F238E27FC236}">
                <a16:creationId xmlns:a16="http://schemas.microsoft.com/office/drawing/2014/main" id="{18F3DF74-D316-4181-8AA5-66164186A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health.state.mn.us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8F8A1-CB4F-4614-A0D7-887B57B8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/>
          </a:p>
        </p:txBody>
      </p:sp>
      <p:pic>
        <p:nvPicPr>
          <p:cNvPr id="9" name="Sage and Screen Our Circle Screening Program Medical Assistance (MA) Presumptive Eligibility Agreement image" descr="Image of Medical Assistance Presumptive Eligibility Agreement &#10;&#10;">
            <a:extLst>
              <a:ext uri="{FF2B5EF4-FFF2-40B4-BE49-F238E27FC236}">
                <a16:creationId xmlns:a16="http://schemas.microsoft.com/office/drawing/2014/main" id="{EE96175C-DF24-4083-95D9-442EF4DCD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138" y="1381763"/>
            <a:ext cx="3882887" cy="4631161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88783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85DEB-EE89-4D5C-A486-B0203B39E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000"/>
              <a:t>Questions or Comments?</a:t>
            </a:r>
            <a:br>
              <a:rPr lang="en-US" sz="3000"/>
            </a:br>
            <a:r>
              <a:rPr lang="en-US" sz="3000"/>
              <a:t>Contact your Sage Clinical Services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A7120-4051-48B6-AE7C-856A3C2F4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82880" tIns="182880" rIns="182880" bIns="182880" rtlCol="0" anchor="t">
            <a:normAutofit fontScale="92500" lnSpcReduction="2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	Nikki Kuechenmeister, Follow-Up Coordinator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	651-201-5904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	</a:t>
            </a:r>
            <a:r>
              <a:rPr lang="en-US" sz="3200">
                <a:hlinkClick r:id="rId2"/>
              </a:rPr>
              <a:t>Nikki.Kuechenmeister@state.mn.us</a:t>
            </a:r>
            <a:r>
              <a:rPr lang="en-US" sz="3200"/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	Haley Storms-Kruchten, Clinical Services Coordinator</a:t>
            </a:r>
            <a:endParaRPr lang="en-US" sz="3200"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	651-201-4803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	</a:t>
            </a:r>
            <a:r>
              <a:rPr lang="en-US" sz="3200">
                <a:hlinkClick r:id="rId3"/>
              </a:rPr>
              <a:t>Haley.Storms-Kruchten@state.mn.us</a:t>
            </a:r>
            <a:endParaRPr lang="en-US" sz="320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	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	Carlie Koberstine, Clinical Services Consultant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	651-201-4969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	</a:t>
            </a:r>
            <a:r>
              <a:rPr lang="en-US" sz="3200">
                <a:hlinkClick r:id="rId4"/>
              </a:rPr>
              <a:t>Carlie.Koberstine@state.mn.us</a:t>
            </a:r>
            <a:endParaRPr lang="en-US" sz="320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476DE-6126-4DCE-BFF8-4C8D6927B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7/28/2023</a:t>
            </a:fld>
            <a:endParaRPr lang="en-US"/>
          </a:p>
        </p:txBody>
      </p:sp>
      <p:sp>
        <p:nvSpPr>
          <p:cNvPr id="5" name="health.state.mn.us" descr="health.state.mn.us">
            <a:extLst>
              <a:ext uri="{FF2B5EF4-FFF2-40B4-BE49-F238E27FC236}">
                <a16:creationId xmlns:a16="http://schemas.microsoft.com/office/drawing/2014/main" id="{D14F6347-8C39-4468-AA21-69ABD4E2C2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health.state.mn.us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875B8-841D-4202-88FC-09DAEF3B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13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/>
              <a:t>Outline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200" y="1533378"/>
            <a:ext cx="10515600" cy="4643586"/>
          </a:xfrm>
        </p:spPr>
        <p:txBody>
          <a:bodyPr>
            <a:normAutofit/>
          </a:bodyPr>
          <a:lstStyle/>
          <a:p>
            <a:pPr lvl="1"/>
            <a:r>
              <a:rPr lang="en-US" sz="2800"/>
              <a:t>Breast and Cervical Cancer Prevention and Treatment Act of 2000</a:t>
            </a:r>
          </a:p>
          <a:p>
            <a:pPr lvl="1"/>
            <a:r>
              <a:rPr lang="en-US" sz="2800"/>
              <a:t>Eligibility for Medical Assistance-Breast and Cervical Cancer (MA-BC)</a:t>
            </a:r>
          </a:p>
          <a:p>
            <a:pPr lvl="1"/>
            <a:r>
              <a:rPr lang="en-US" sz="2800"/>
              <a:t>MA-BC Eligibility Determination/Enrollment</a:t>
            </a:r>
          </a:p>
          <a:p>
            <a:pPr lvl="1"/>
            <a:r>
              <a:rPr lang="en-US" sz="2800"/>
              <a:t>MA-BC Temporary eligibility</a:t>
            </a:r>
          </a:p>
          <a:p>
            <a:pPr lvl="1"/>
            <a:r>
              <a:rPr lang="en-US" sz="2800"/>
              <a:t>On-going MA-BC coverage</a:t>
            </a:r>
          </a:p>
          <a:p>
            <a:pPr marL="0" indent="0">
              <a:buNone/>
            </a:pPr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3080663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216025"/>
          </a:xfrm>
        </p:spPr>
        <p:txBody>
          <a:bodyPr>
            <a:normAutofit/>
          </a:bodyPr>
          <a:lstStyle/>
          <a:p>
            <a:pPr algn="ctr"/>
            <a:r>
              <a:rPr lang="en-US"/>
              <a:t>Breast &amp; Cervical Cancer Prevention and Treatment Act of 2000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34440" y="1484243"/>
            <a:ext cx="10119359" cy="4439479"/>
          </a:xfrm>
        </p:spPr>
        <p:txBody>
          <a:bodyPr>
            <a:normAutofit/>
          </a:bodyPr>
          <a:lstStyle/>
          <a:p>
            <a:r>
              <a:rPr lang="en-US" sz="2800"/>
              <a:t>The Act created a new Minnesota Medical Assistance eligibility category in 2000 that expands coverage to previously uninsured low-income people screened through the Sage Screening Program</a:t>
            </a:r>
          </a:p>
          <a:p>
            <a:r>
              <a:rPr lang="en-US" sz="2800"/>
              <a:t>Full Medical Assistance benefits to people diagnosed through the Sage Screening program and needing treatment for a breast or cervical cancer or pre-cancer</a:t>
            </a:r>
          </a:p>
          <a:p>
            <a:pPr marL="0" indent="0">
              <a:buNone/>
            </a:pPr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978285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216025"/>
          </a:xfrm>
        </p:spPr>
        <p:txBody>
          <a:bodyPr>
            <a:normAutofit/>
          </a:bodyPr>
          <a:lstStyle/>
          <a:p>
            <a:pPr algn="ctr"/>
            <a:r>
              <a:rPr lang="en-US" sz="4400"/>
              <a:t>Medical Assistance – “MA-BC”</a:t>
            </a:r>
            <a:endParaRPr lang="en-US" sz="320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80160" y="901149"/>
            <a:ext cx="10073640" cy="52758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/>
          </a:p>
          <a:p>
            <a:r>
              <a:rPr lang="en-US" sz="2800"/>
              <a:t>Provides full Medical Assistance (MA) benefits for eligible people</a:t>
            </a:r>
          </a:p>
          <a:p>
            <a:r>
              <a:rPr lang="en-US" sz="2800"/>
              <a:t>Coverage begins where Sage coverage ends (once a diagnosis is made)</a:t>
            </a:r>
          </a:p>
          <a:p>
            <a:r>
              <a:rPr lang="en-US" sz="2800"/>
              <a:t>Coverage goes for 12 months, or as long as cancer treatment continues (</a:t>
            </a:r>
            <a:r>
              <a:rPr lang="en-US" sz="2800" b="1"/>
              <a:t>renewal paperwork required</a:t>
            </a:r>
            <a:r>
              <a:rPr lang="en-US" sz="2800"/>
              <a:t>)</a:t>
            </a:r>
          </a:p>
          <a:p>
            <a:pPr marL="0" indent="0">
              <a:buNone/>
            </a:pPr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1513181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A2C11-5ADD-4D8B-A7C5-3DD99519B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Eligibility Criteria for MA-BC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8E1B8-BB2D-412C-84DA-6A8685CC6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000"/>
              <a:t>To be eligible for MA-BC an individual must:</a:t>
            </a:r>
          </a:p>
          <a:p>
            <a:r>
              <a:rPr lang="en-US" sz="2000"/>
              <a:t>Have been screened under the Sage Screening Program and (Sage) program funds were used to pay (all or part) for the screening or diagnostic services</a:t>
            </a:r>
            <a:endParaRPr lang="en-US" sz="2000">
              <a:cs typeface="Calibri"/>
            </a:endParaRPr>
          </a:p>
          <a:p>
            <a:pPr lvl="1"/>
            <a:r>
              <a:rPr lang="en-US" sz="1600"/>
              <a:t>*Includes screening done in other state's programs that are a part of the CDC’s Breast and Cervical National Cancer Screening Programs</a:t>
            </a:r>
          </a:p>
          <a:p>
            <a:r>
              <a:rPr lang="en-US" sz="2000"/>
              <a:t>Need treatment, including staging services, to determine the extent and course of treatment for breast or cervical cancer, including pre-cancerous cervical lesions, and early-stage cancer</a:t>
            </a:r>
          </a:p>
          <a:p>
            <a:r>
              <a:rPr lang="en-US" sz="2000"/>
              <a:t>Be under age 65 and have no creditable insurance</a:t>
            </a:r>
          </a:p>
          <a:p>
            <a:pPr lvl="1"/>
            <a:r>
              <a:rPr lang="en-US" sz="1600"/>
              <a:t>*Creditable insurance includes:</a:t>
            </a:r>
          </a:p>
          <a:p>
            <a:pPr lvl="2"/>
            <a:r>
              <a:rPr lang="en-US" sz="1200"/>
              <a:t>*Medicare and</a:t>
            </a:r>
          </a:p>
          <a:p>
            <a:pPr lvl="2"/>
            <a:r>
              <a:rPr lang="en-US" sz="1200"/>
              <a:t>Group and individual health care coverage (unless the plan does not cover the needed treatment)</a:t>
            </a:r>
          </a:p>
          <a:p>
            <a:r>
              <a:rPr lang="en-US" sz="2000"/>
              <a:t>Not be otherwise eligible for MA (county can evaluate for other adequate assistance programs)</a:t>
            </a:r>
          </a:p>
          <a:p>
            <a:pPr marL="0" indent="0">
              <a:buNone/>
            </a:pPr>
            <a:endParaRPr lang="en-US" sz="2100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EDD693E1-728F-466E-9AB9-4AA4EBDA5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7/28/2023</a:t>
            </a:fld>
            <a:endParaRPr lang="en-US"/>
          </a:p>
        </p:txBody>
      </p:sp>
      <p:sp>
        <p:nvSpPr>
          <p:cNvPr id="5" name="health.state.mn.us">
            <a:extLst>
              <a:ext uri="{FF2B5EF4-FFF2-40B4-BE49-F238E27FC236}">
                <a16:creationId xmlns:a16="http://schemas.microsoft.com/office/drawing/2014/main" id="{1AF521E6-2ECA-4074-A7E2-5C2EBCA37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health.state.mn.us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F5694-BA24-41BC-83BC-D519E5B5C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59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D00C-E3EC-4BBB-95E7-63651292D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Eligibility Criteria for MA-BC continued…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9DB86-56AD-40F5-A93A-791C58F56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To be eligible for MA/BC an individual must:</a:t>
            </a:r>
          </a:p>
          <a:p>
            <a:pPr marL="685800" lvl="2">
              <a:spcBef>
                <a:spcPts val="1000"/>
              </a:spcBef>
            </a:pPr>
            <a:r>
              <a:rPr lang="en-US" sz="2800"/>
              <a:t>Be a Minnesota resident</a:t>
            </a:r>
          </a:p>
          <a:p>
            <a:pPr marL="685800" lvl="2">
              <a:spcBef>
                <a:spcPts val="1000"/>
              </a:spcBef>
            </a:pPr>
            <a:r>
              <a:rPr lang="en-US" sz="2800"/>
              <a:t>Be a U.S citizen or have an immigration status that qualifies them for MA</a:t>
            </a:r>
          </a:p>
          <a:p>
            <a:pPr marL="685800" lvl="2">
              <a:spcBef>
                <a:spcPts val="1000"/>
              </a:spcBef>
            </a:pPr>
            <a:r>
              <a:rPr lang="en-US" sz="2800"/>
              <a:t>Have a Social Security Number</a:t>
            </a:r>
          </a:p>
          <a:p>
            <a:endParaRPr lang="en-US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2A1A93BE-B02D-4E47-9D7A-8D029DD91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7/28/2023</a:t>
            </a:fld>
            <a:endParaRPr lang="en-US"/>
          </a:p>
        </p:txBody>
      </p:sp>
      <p:sp>
        <p:nvSpPr>
          <p:cNvPr id="5" name="health.state.mn.us">
            <a:extLst>
              <a:ext uri="{FF2B5EF4-FFF2-40B4-BE49-F238E27FC236}">
                <a16:creationId xmlns:a16="http://schemas.microsoft.com/office/drawing/2014/main" id="{2A59741E-9397-4005-8241-7DE8BCCC59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health.state.mn.us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A0C25-962B-4846-9088-ADD2ED185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23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BA3F3-9857-462D-9525-05A63FA78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Administration of MA-BC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0348A-3544-4020-8915-ED59D51A1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Minnesota County Servicing Agencies administer MA-BC eligibility determination and enrollment</a:t>
            </a:r>
          </a:p>
          <a:p>
            <a:r>
              <a:rPr lang="en-US" sz="2800" dirty="0"/>
              <a:t>Each Minnesota county has one or two designated MA-BC contacts. Contacts can be found at the MA-BC County Contact List on the Sage website, or contact Sage Clinical Services Staff</a:t>
            </a:r>
          </a:p>
          <a:p>
            <a:r>
              <a:rPr lang="en-US" sz="1800" b="1" dirty="0">
                <a:hlinkClick r:id="rId2"/>
              </a:rPr>
              <a:t>MA-BC County Contact List </a:t>
            </a:r>
            <a:r>
              <a:rPr lang="en-US" sz="1800" dirty="0">
                <a:hlinkClick r:id="rId2"/>
              </a:rPr>
              <a:t>(https://www.health.state.mn.us/diseases/cancer/sage/documents/ma-bc_contacts.pdf)</a:t>
            </a:r>
            <a:endParaRPr lang="en-US" sz="1800" dirty="0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5E424E09-088C-46AD-875E-BBF62D357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7/28/2023</a:t>
            </a:fld>
            <a:endParaRPr lang="en-US"/>
          </a:p>
        </p:txBody>
      </p:sp>
      <p:sp>
        <p:nvSpPr>
          <p:cNvPr id="5" name="health.state.mn.us">
            <a:extLst>
              <a:ext uri="{FF2B5EF4-FFF2-40B4-BE49-F238E27FC236}">
                <a16:creationId xmlns:a16="http://schemas.microsoft.com/office/drawing/2014/main" id="{3F483F85-2085-4B4F-B1BA-B7F5EAE32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health.state.mn.us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C3535-A494-465D-A1A8-453C0A13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75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92C0-D8D4-4EAC-AF11-94E85D7A4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MA-BC Eligibility Determination/Enrollment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27ACC-BD90-4D08-84B8-B43E0B5E9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4"/>
          </a:xfrm>
        </p:spPr>
        <p:txBody>
          <a:bodyPr/>
          <a:lstStyle/>
          <a:p>
            <a:pPr lvl="1"/>
            <a:r>
              <a:rPr lang="en-US" sz="3600"/>
              <a:t>What forms are needed for MA-BC Eligibility Determination?</a:t>
            </a:r>
          </a:p>
          <a:p>
            <a:pPr lvl="2"/>
            <a:r>
              <a:rPr lang="en-US" sz="3200"/>
              <a:t>Sage Enrollment form (copy)</a:t>
            </a:r>
          </a:p>
          <a:p>
            <a:pPr lvl="2"/>
            <a:r>
              <a:rPr lang="en-US" sz="3200"/>
              <a:t>MA-BC Application/renewal Form</a:t>
            </a:r>
          </a:p>
          <a:p>
            <a:pPr marL="457200" lvl="1" indent="0">
              <a:buNone/>
            </a:pPr>
            <a:r>
              <a:rPr lang="en-US" sz="3600"/>
              <a:t>*Example of each form, the link to form follow:</a:t>
            </a:r>
          </a:p>
          <a:p>
            <a:endParaRPr lang="en-US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911496C-CC3F-4A96-8679-FC9DD0541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7/28/2023</a:t>
            </a:fld>
            <a:endParaRPr lang="en-US"/>
          </a:p>
        </p:txBody>
      </p:sp>
      <p:sp>
        <p:nvSpPr>
          <p:cNvPr id="5" name="health.state.mn.us">
            <a:extLst>
              <a:ext uri="{FF2B5EF4-FFF2-40B4-BE49-F238E27FC236}">
                <a16:creationId xmlns:a16="http://schemas.microsoft.com/office/drawing/2014/main" id="{18F3DF74-D316-4181-8AA5-66164186A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health.state.mn.us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8F8A1-CB4F-4614-A0D7-887B57B8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03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92C0-D8D4-4EAC-AF11-94E85D7A4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/>
              <a:t>Sage Enrollment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27ACC-BD90-4D08-84B8-B43E0B5E9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800"/>
              <a:t>Find Sage Enrollment Form at:</a:t>
            </a:r>
          </a:p>
          <a:p>
            <a:pPr marL="0" indent="0">
              <a:buNone/>
            </a:pPr>
            <a:r>
              <a:rPr lang="en-US"/>
              <a:t>	 	</a:t>
            </a:r>
            <a:r>
              <a:rPr lang="da-DK">
                <a:hlinkClick r:id="rId2"/>
              </a:rPr>
              <a:t>Sage Forms</a:t>
            </a:r>
            <a:endParaRPr lang="da-DK"/>
          </a:p>
          <a:p>
            <a:pPr marL="0" indent="0">
              <a:buNone/>
            </a:pPr>
            <a:r>
              <a:rPr lang="en-US" sz="1400"/>
              <a:t>https://www.health.state.mn.us/diseases/cancer/sage/providers/frmslbl.html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1496C-CC3F-4A96-8679-FC9DD0541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7/28/2023</a:t>
            </a:fld>
            <a:endParaRPr lang="en-US"/>
          </a:p>
        </p:txBody>
      </p:sp>
      <p:sp>
        <p:nvSpPr>
          <p:cNvPr id="5" name="health.state.mn.us">
            <a:extLst>
              <a:ext uri="{FF2B5EF4-FFF2-40B4-BE49-F238E27FC236}">
                <a16:creationId xmlns:a16="http://schemas.microsoft.com/office/drawing/2014/main" id="{18F3DF74-D316-4181-8AA5-66164186A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health.state.mn.us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8F8A1-CB4F-4614-A0D7-887B57B8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/>
          </a:p>
        </p:txBody>
      </p:sp>
      <p:pic>
        <p:nvPicPr>
          <p:cNvPr id="8" name="Sage Consent/Enrollment Form Image" descr="Image of the front of the Sage Consent/Enrollment Form">
            <a:extLst>
              <a:ext uri="{FF2B5EF4-FFF2-40B4-BE49-F238E27FC236}">
                <a16:creationId xmlns:a16="http://schemas.microsoft.com/office/drawing/2014/main" id="{9D07DE54-1DE6-42C3-8E34-6F43945845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79" y="1335281"/>
            <a:ext cx="3742490" cy="484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48857"/>
      </p:ext>
    </p:extLst>
  </p:cSld>
  <p:clrMapOvr>
    <a:masterClrMapping/>
  </p:clrMapOvr>
</p:sld>
</file>

<file path=ppt/theme/theme1.xml><?xml version="1.0" encoding="utf-8"?>
<a:theme xmlns:a="http://schemas.openxmlformats.org/drawingml/2006/main" name="Minnesota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owerPoint.potx" id="{6A45AF2F-9106-4478-9569-AF2CD51C1956}" vid="{BFCD0B12-6798-40F0-8F7A-4569271261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17ea05b-3a37-4ea4-a452-efc4c0208d20" xsi:nil="true"/>
    <lcf76f155ced4ddcb4097134ff3c332f xmlns="8390069e-badb-4327-888b-60195e76b2fe">
      <Terms xmlns="http://schemas.microsoft.com/office/infopath/2007/PartnerControls"/>
    </lcf76f155ced4ddcb4097134ff3c332f>
    <SharedWithUsers xmlns="c17ea05b-3a37-4ea4-a452-efc4c0208d20">
      <UserInfo>
        <DisplayName>Storms-Kruchten, Haley (She/Her/Hers) (MDH)</DisplayName>
        <AccountId>9</AccountId>
        <AccountType/>
      </UserInfo>
      <UserInfo>
        <DisplayName>Koberstine, Carlie (MDH)</DisplayName>
        <AccountId>12</AccountId>
        <AccountType/>
      </UserInfo>
      <UserInfo>
        <DisplayName>Thorstenson, Karli (She/Her/Hers) (MDH)</DisplayName>
        <AccountId>14</AccountId>
        <AccountType/>
      </UserInfo>
      <UserInfo>
        <DisplayName>Kuechenmeister, Nikki (MDH)</DisplayName>
        <AccountId>22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4015062E64044192D037E3790A8491" ma:contentTypeVersion="12" ma:contentTypeDescription="Create a new document." ma:contentTypeScope="" ma:versionID="c757b2423666f39a42aab9b0b069c97a">
  <xsd:schema xmlns:xsd="http://www.w3.org/2001/XMLSchema" xmlns:xs="http://www.w3.org/2001/XMLSchema" xmlns:p="http://schemas.microsoft.com/office/2006/metadata/properties" xmlns:ns2="8390069e-badb-4327-888b-60195e76b2fe" xmlns:ns3="c17ea05b-3a37-4ea4-a452-efc4c0208d20" targetNamespace="http://schemas.microsoft.com/office/2006/metadata/properties" ma:root="true" ma:fieldsID="1431b44cf30a5d6fb5f2adbbf8afbb5c" ns2:_="" ns3:_="">
    <xsd:import namespace="8390069e-badb-4327-888b-60195e76b2fe"/>
    <xsd:import namespace="c17ea05b-3a37-4ea4-a452-efc4c0208d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0069e-badb-4327-888b-60195e76b2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ea05b-3a37-4ea4-a452-efc4c0208d2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24cb7ce-73d2-430e-9570-7cefa343d08c}" ma:internalName="TaxCatchAll" ma:showField="CatchAllData" ma:web="c17ea05b-3a37-4ea4-a452-efc4c0208d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78B604-9059-4F1C-B8E2-C96A71A964D2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c17ea05b-3a37-4ea4-a452-efc4c0208d20"/>
    <ds:schemaRef ds:uri="8390069e-badb-4327-888b-60195e76b2fe"/>
  </ds:schemaRefs>
</ds:datastoreItem>
</file>

<file path=customXml/itemProps2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45ED51-368A-4545-B4F5-052C7FB38788}">
  <ds:schemaRefs>
    <ds:schemaRef ds:uri="8390069e-badb-4327-888b-60195e76b2fe"/>
    <ds:schemaRef ds:uri="c17ea05b-3a37-4ea4-a452-efc4c0208d2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Template PowerPoint (1)</Template>
  <TotalTime>0</TotalTime>
  <Words>1251</Words>
  <Application>Microsoft Office PowerPoint</Application>
  <PresentationFormat>Widescreen</PresentationFormat>
  <Paragraphs>145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Segoe UI</vt:lpstr>
      <vt:lpstr>Minnesota</vt:lpstr>
      <vt:lpstr> Medical Assistance for Breast or Cervical Cancer   </vt:lpstr>
      <vt:lpstr>Outline </vt:lpstr>
      <vt:lpstr>Breast &amp; Cervical Cancer Prevention and Treatment Act of 2000</vt:lpstr>
      <vt:lpstr>Medical Assistance – “MA-BC”</vt:lpstr>
      <vt:lpstr>Eligibility Criteria for MA-BC</vt:lpstr>
      <vt:lpstr>Eligibility Criteria for MA-BC continued… </vt:lpstr>
      <vt:lpstr>Administration of MA-BC</vt:lpstr>
      <vt:lpstr>MA-BC Eligibility Determination/Enrollment</vt:lpstr>
      <vt:lpstr>Sage Enrollment Form</vt:lpstr>
      <vt:lpstr>MA-BC Application/Renewal </vt:lpstr>
      <vt:lpstr>Temporary Medical Assistance/Presumptive Eligibility (PE)</vt:lpstr>
      <vt:lpstr>Temporary Medical Assistance/Presumptive Eligibility (PE) continued… </vt:lpstr>
      <vt:lpstr>Temporary Medical Assistance/Presumptive Eligibility (PE) continued… </vt:lpstr>
      <vt:lpstr>Sage Enrollment Form</vt:lpstr>
      <vt:lpstr>Temporary Medical Assistance/Presumptive Eligibility (PE) Form</vt:lpstr>
      <vt:lpstr>On-going MA-BC Coverage  (after granting Temporary MA-BC) </vt:lpstr>
      <vt:lpstr>MA Presumptive Eligibility Grantor Agreement</vt:lpstr>
      <vt:lpstr>Questions or Comments? Contact your Sage Clinical Services Staff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Assistance for Women with Breast or Cervical Cancer</dc:title>
  <dc:subject>MA-BC Training for Sage Screening Providers</dc:subject>
  <dc:creator>Minnesota Department of Health Sage Program</dc:creator>
  <cp:keywords>Collaboration and coordination between Minnesota agencies to improve women’s health</cp:keywords>
  <dc:description/>
  <cp:lastModifiedBy>Thorstenson, Karli (She/Her/Hers) (MDH)</cp:lastModifiedBy>
  <cp:revision>16</cp:revision>
  <cp:lastPrinted>2017-03-14T16:27:36Z</cp:lastPrinted>
  <dcterms:created xsi:type="dcterms:W3CDTF">2021-11-04T12:40:32Z</dcterms:created>
  <dcterms:modified xsi:type="dcterms:W3CDTF">2023-07-28T12:39:28Z</dcterms:modified>
  <cp:category>MA-BC Provider Resource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2.0</vt:lpwstr>
  </property>
  <property fmtid="{D5CDD505-2E9C-101B-9397-08002B2CF9AE}" pid="3" name="ContentTypeId">
    <vt:lpwstr>0x010100CF4015062E64044192D037E3790A8491</vt:lpwstr>
  </property>
  <property fmtid="{D5CDD505-2E9C-101B-9397-08002B2CF9AE}" pid="4" name="_dlc_DocIdItemGuid">
    <vt:lpwstr>264d4dda-71c9-416e-b32b-1ce5aee1cdab</vt:lpwstr>
  </property>
  <property fmtid="{D5CDD505-2E9C-101B-9397-08002B2CF9AE}" pid="5" name="MediaServiceImageTags">
    <vt:lpwstr/>
  </property>
</Properties>
</file>