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5"/>
  </p:sldMasterIdLst>
  <p:notesMasterIdLst>
    <p:notesMasterId r:id="rId17"/>
  </p:notesMasterIdLst>
  <p:handoutMasterIdLst>
    <p:handoutMasterId r:id="rId18"/>
  </p:handoutMasterIdLst>
  <p:sldIdLst>
    <p:sldId id="482" r:id="rId6"/>
    <p:sldId id="508" r:id="rId7"/>
    <p:sldId id="514" r:id="rId8"/>
    <p:sldId id="516" r:id="rId9"/>
    <p:sldId id="509" r:id="rId10"/>
    <p:sldId id="510" r:id="rId11"/>
    <p:sldId id="512" r:id="rId12"/>
    <p:sldId id="511" r:id="rId13"/>
    <p:sldId id="504" r:id="rId14"/>
    <p:sldId id="503" r:id="rId15"/>
    <p:sldId id="50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3865"/>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89889" autoAdjust="0"/>
  </p:normalViewPr>
  <p:slideViewPr>
    <p:cSldViewPr snapToGrid="0">
      <p:cViewPr varScale="1">
        <p:scale>
          <a:sx n="88" d="100"/>
          <a:sy n="88" d="100"/>
        </p:scale>
        <p:origin x="494" y="62"/>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A04DE5-F1A9-4D45-BF54-BEFDBA739CA2}" type="datetimeFigureOut">
              <a:rPr lang="en-US" smtClean="0">
                <a:latin typeface="NeueHaasGroteskText Std" panose="020B0504020202020204" pitchFamily="34" charset="0"/>
              </a:rPr>
              <a:t>8/25/2020</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NeueHaasGroteskText Std" panose="020B0504020202020204" pitchFamily="34" charset="0"/>
              </a:defRPr>
            </a:lvl1pPr>
          </a:lstStyle>
          <a:p>
            <a:fld id="{A50CD39D-89B0-4C68-805A-35C75A7C20C8}" type="datetimeFigureOut">
              <a:rPr lang="en-US" smtClean="0"/>
              <a:pPr/>
              <a:t>8/25/2020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solidFill>
                <a:srgbClr val="FF0000"/>
              </a:solidFill>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3946896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8/25/2020</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t>8/25/2020</a:t>
            </a:fld>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timing>
    <p:tnLst>
      <p:par>
        <p:cTn id="1" dur="indefinite" restart="never" nodeType="tmRoot"/>
      </p:par>
    </p:tnLst>
  </p:timing>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t>8/25/2020</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timing>
    <p:tnLst>
      <p:par>
        <p:cTn id="1" dur="indefinite" restart="never" nodeType="tmRoot"/>
      </p:par>
    </p:tnLst>
  </p:timing>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fld id="{66C283A4-7960-4BFD-B3A5-A2CC5BB2A473}"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8/25/2020</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smtClean="0"/>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smtClean="0"/>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r>
              <a:rPr lang="en-US" smtClean="0"/>
              <a:t>Click icon to add picture</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8/25/2020</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3" name="Date Placeholder 2"/>
          <p:cNvSpPr>
            <a:spLocks noGrp="1"/>
          </p:cNvSpPr>
          <p:nvPr>
            <p:ph type="dt" sz="half" idx="10"/>
          </p:nvPr>
        </p:nvSpPr>
        <p:spPr/>
        <p:txBody>
          <a:bodyPr/>
          <a:lstStyle/>
          <a:p>
            <a:fld id="{936DB2D6-5DF4-4264-A4A1-7D3EAF38D255}" type="datetime1">
              <a:rPr lang="en-US" smtClean="0"/>
              <a:t>8/25/2020</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27802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8/25/2020</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descr="Mi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776213"/>
            <a:ext cx="5447246" cy="778956"/>
          </a:xfrm>
          <a:prstGeom prst="rect">
            <a:avLst/>
          </a:prstGeom>
        </p:spPr>
      </p:pic>
    </p:spTree>
    <p:extLst>
      <p:ext uri="{BB962C8B-B14F-4D97-AF65-F5344CB8AC3E}">
        <p14:creationId xmlns:p14="http://schemas.microsoft.com/office/powerpoint/2010/main" val="336811918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3" name="Date Placeholder 2"/>
          <p:cNvSpPr>
            <a:spLocks noGrp="1"/>
          </p:cNvSpPr>
          <p:nvPr>
            <p:ph type="dt" sz="half" idx="10"/>
          </p:nvPr>
        </p:nvSpPr>
        <p:spPr/>
        <p:txBody>
          <a:bodyPr/>
          <a:lstStyle/>
          <a:p>
            <a:fld id="{936DB2D6-5DF4-4264-A4A1-7D3EAF38D255}" type="datetime1">
              <a:rPr lang="en-US" smtClean="0"/>
              <a:t>8/25/2020</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6082459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3" name="Date Placeholder 2"/>
          <p:cNvSpPr>
            <a:spLocks noGrp="1"/>
          </p:cNvSpPr>
          <p:nvPr>
            <p:ph type="dt" sz="half" idx="10"/>
          </p:nvPr>
        </p:nvSpPr>
        <p:spPr/>
        <p:txBody>
          <a:bodyPr/>
          <a:lstStyle/>
          <a:p>
            <a:fld id="{4B4EEDC6-36CA-4209-B482-2ED76AA0BF08}" type="datetime1">
              <a:rPr lang="en-US" smtClean="0"/>
              <a:t>8/25/2020</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2364659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3" name="Date Placeholder 2"/>
          <p:cNvSpPr>
            <a:spLocks noGrp="1"/>
          </p:cNvSpPr>
          <p:nvPr>
            <p:ph type="dt" sz="half" idx="10"/>
          </p:nvPr>
        </p:nvSpPr>
        <p:spPr/>
        <p:txBody>
          <a:bodyPr/>
          <a:lstStyle/>
          <a:p>
            <a:fld id="{8DC79626-CE5A-4834-975C-E7305BA2E281}" type="datetime1">
              <a:rPr lang="en-US" smtClean="0"/>
              <a:t>8/25/2020</a:t>
            </a:fld>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6325647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4" name="Date Placeholder 3"/>
          <p:cNvSpPr>
            <a:spLocks noGrp="1"/>
          </p:cNvSpPr>
          <p:nvPr>
            <p:ph type="dt" sz="half" idx="10"/>
          </p:nvPr>
        </p:nvSpPr>
        <p:spPr/>
        <p:txBody>
          <a:bodyPr/>
          <a:lstStyle/>
          <a:p>
            <a:fld id="{1815FB38-58F3-410A-8DA4-4B706967601F}" type="datetime1">
              <a:rPr lang="en-US" smtClean="0"/>
              <a:t>8/25/2020</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206933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3" name="Date Placeholder 2"/>
          <p:cNvSpPr>
            <a:spLocks noGrp="1"/>
          </p:cNvSpPr>
          <p:nvPr>
            <p:ph type="dt" sz="half" idx="10"/>
          </p:nvPr>
        </p:nvSpPr>
        <p:spPr/>
        <p:txBody>
          <a:bodyPr/>
          <a:lstStyle/>
          <a:p>
            <a:fld id="{7F519661-29C3-4FE0-9FC3-375A85A42C46}" type="datetime1">
              <a:rPr lang="en-US" smtClean="0"/>
              <a:t>8/25/2020</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3453293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Edit Master text styles</a:t>
            </a:r>
          </a:p>
        </p:txBody>
      </p:sp>
      <p:sp>
        <p:nvSpPr>
          <p:cNvPr id="4" name="Date Placeholder 3"/>
          <p:cNvSpPr>
            <a:spLocks noGrp="1"/>
          </p:cNvSpPr>
          <p:nvPr>
            <p:ph type="dt" sz="half" idx="10"/>
          </p:nvPr>
        </p:nvSpPr>
        <p:spPr/>
        <p:txBody>
          <a:bodyPr/>
          <a:lstStyle/>
          <a:p>
            <a:fld id="{0366E0EA-2D80-452F-9963-33FA7A36BC09}" type="datetime1">
              <a:rPr lang="en-US" smtClean="0"/>
              <a:t>8/25/2020</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2281296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8"/>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6" name="Date Placeholder 3"/>
          <p:cNvSpPr>
            <a:spLocks noGrp="1"/>
          </p:cNvSpPr>
          <p:nvPr>
            <p:ph type="dt" sz="half" idx="11"/>
          </p:nvPr>
        </p:nvSpPr>
        <p:spPr>
          <a:xfrm>
            <a:off x="838200" y="6356350"/>
            <a:ext cx="1358590" cy="365125"/>
          </a:xfrm>
        </p:spPr>
        <p:txBody>
          <a:bodyPr/>
          <a:lstStyle/>
          <a:p>
            <a:fld id="{4D564EB3-B268-4748-86E7-9F55DF9078D1}" type="datetime1">
              <a:rPr lang="en-US" smtClean="0"/>
              <a:t>8/25/2020</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5112619"/>
      </p:ext>
    </p:extLst>
  </p:cSld>
  <p:clrMapOvr>
    <a:masterClrMapping/>
  </p:clrMapOvr>
  <p:timing>
    <p:tnLst>
      <p:par>
        <p:cTn id="1" dur="indefinite" restart="never" nodeType="tmRoot"/>
      </p:par>
    </p:tnLst>
  </p:timing>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6" name="Date Placeholder 3"/>
          <p:cNvSpPr>
            <a:spLocks noGrp="1"/>
          </p:cNvSpPr>
          <p:nvPr>
            <p:ph type="dt" sz="half" idx="11"/>
          </p:nvPr>
        </p:nvSpPr>
        <p:spPr>
          <a:xfrm>
            <a:off x="838200" y="6356350"/>
            <a:ext cx="1358590" cy="365125"/>
          </a:xfrm>
        </p:spPr>
        <p:txBody>
          <a:bodyPr/>
          <a:lstStyle>
            <a:lvl1pPr>
              <a:defRPr>
                <a:solidFill>
                  <a:schemeClr val="bg1"/>
                </a:solidFill>
              </a:defRPr>
            </a:lvl1pPr>
          </a:lstStyle>
          <a:p>
            <a:fld id="{4D564EB3-B268-4748-86E7-9F55DF9078D1}" type="datetime1">
              <a:rPr lang="en-US" smtClean="0"/>
              <a:pPr/>
              <a:t>8/25/2020</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97887301"/>
      </p:ext>
    </p:extLst>
  </p:cSld>
  <p:clrMapOvr>
    <a:masterClrMapping/>
  </p:clrMapOvr>
  <p:timing>
    <p:tnLst>
      <p:par>
        <p:cTn id="1" dur="indefinite" restart="never" nodeType="tmRoot"/>
      </p:par>
    </p:tnLst>
  </p:timing>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
        <p:nvSpPr>
          <p:cNvPr id="8" name="Date Placeholder 3"/>
          <p:cNvSpPr>
            <a:spLocks noGrp="1"/>
          </p:cNvSpPr>
          <p:nvPr>
            <p:ph type="dt" sz="half" idx="11"/>
          </p:nvPr>
        </p:nvSpPr>
        <p:spPr>
          <a:xfrm>
            <a:off x="838200" y="6356350"/>
            <a:ext cx="1358590" cy="365125"/>
          </a:xfrm>
        </p:spPr>
        <p:txBody>
          <a:bodyPr/>
          <a:lstStyle/>
          <a:p>
            <a:fld id="{5CAE31FF-A086-40D5-909F-A9E138181237}"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0"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4237328"/>
      </p:ext>
    </p:extLst>
  </p:cSld>
  <p:clrMapOvr>
    <a:masterClrMapping/>
  </p:clrMapOvr>
  <p:timing>
    <p:tnLst>
      <p:par>
        <p:cTn id="1" dur="indefinite" restart="never" nodeType="tmRoot"/>
      </p:par>
    </p:tnLst>
  </p:timing>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2032000" y="2233262"/>
            <a:ext cx="8128000" cy="2966751"/>
          </a:xfrm>
        </p:spPr>
        <p:txBody>
          <a:bodyPr/>
          <a:lstStyle/>
          <a:p>
            <a:r>
              <a:rPr lang="en-US" smtClean="0"/>
              <a:t>Click icon to add table</a:t>
            </a:r>
            <a:endParaRPr lang="en-US"/>
          </a:p>
        </p:txBody>
      </p:sp>
      <p:sp>
        <p:nvSpPr>
          <p:cNvPr id="8" name="Date Placeholder 4"/>
          <p:cNvSpPr>
            <a:spLocks noGrp="1"/>
          </p:cNvSpPr>
          <p:nvPr>
            <p:ph type="dt" sz="half" idx="11"/>
          </p:nvPr>
        </p:nvSpPr>
        <p:spPr>
          <a:xfrm>
            <a:off x="838200" y="6356350"/>
            <a:ext cx="1358590" cy="365125"/>
          </a:xfrm>
        </p:spPr>
        <p:txBody>
          <a:bodyPr/>
          <a:lstStyle/>
          <a:p>
            <a:fld id="{06B78D62-7A3F-4136-9CF2-CB03510DA06A}"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pic>
        <p:nvPicPr>
          <p:cNvPr id="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8553" y="5964408"/>
            <a:ext cx="2968836" cy="424119"/>
          </a:xfrm>
          <a:prstGeom prst="rect">
            <a:avLst/>
          </a:prstGeom>
        </p:spPr>
      </p:pic>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Picture Placeholder 5"/>
          <p:cNvSpPr>
            <a:spLocks noGrp="1"/>
          </p:cNvSpPr>
          <p:nvPr>
            <p:ph type="pic" sz="quarter" idx="17"/>
          </p:nvPr>
        </p:nvSpPr>
        <p:spPr>
          <a:xfrm>
            <a:off x="0" y="0"/>
            <a:ext cx="12192000" cy="3380732"/>
          </a:xfrm>
        </p:spPr>
        <p:txBody>
          <a:bodyPr/>
          <a:lstStyle/>
          <a:p>
            <a:r>
              <a:rPr lang="en-US" smtClean="0"/>
              <a:t>Click icon to add picture</a:t>
            </a:r>
            <a:endParaRPr lang="en-US" dirty="0"/>
          </a:p>
        </p:txBody>
      </p:sp>
    </p:spTree>
    <p:extLst>
      <p:ext uri="{BB962C8B-B14F-4D97-AF65-F5344CB8AC3E}">
        <p14:creationId xmlns:p14="http://schemas.microsoft.com/office/powerpoint/2010/main" val="178882439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r>
              <a:rPr lang="en-US" smtClean="0"/>
              <a:t>Click icon to add table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Edit Master text styles</a:t>
            </a:r>
          </a:p>
          <a:p>
            <a:pPr lvl="1"/>
            <a:r>
              <a:rPr lang="en-US" smtClean="0"/>
              <a:t>Second level</a:t>
            </a:r>
          </a:p>
          <a:p>
            <a:pPr lvl="2"/>
            <a:r>
              <a:rPr lang="en-US" smtClean="0"/>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3"/>
          <p:cNvSpPr>
            <a:spLocks noGrp="1"/>
          </p:cNvSpPr>
          <p:nvPr>
            <p:ph type="dt" sz="half" idx="14"/>
          </p:nvPr>
        </p:nvSpPr>
        <p:spPr>
          <a:xfrm>
            <a:off x="838200" y="6356350"/>
            <a:ext cx="1358590" cy="365125"/>
          </a:xfrm>
        </p:spPr>
        <p:txBody>
          <a:bodyPr/>
          <a:lstStyle/>
          <a:p>
            <a:fld id="{822F9B27-DC73-4098-8FAC-5370DAFF133B}"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timing>
    <p:tnLst>
      <p:par>
        <p:cTn id="1" dur="indefinite" restart="never" nodeType="tmRoot"/>
      </p:par>
    </p:tnLst>
  </p:timing>
  <p:hf sldNum="0"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838200" y="6356350"/>
            <a:ext cx="1358590" cy="365125"/>
          </a:xfrm>
        </p:spPr>
        <p:txBody>
          <a:bodyPr/>
          <a:lstStyle/>
          <a:p>
            <a:fld id="{5D76A200-3168-4D33-A718-3974884CE863}"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smtClean="0"/>
              <a:t>Edit Master text styles</a:t>
            </a:r>
          </a:p>
          <a:p>
            <a:pPr lvl="1"/>
            <a:r>
              <a:rPr lang="en-US" smtClean="0"/>
              <a:t>Second level</a:t>
            </a:r>
          </a:p>
          <a:p>
            <a:pPr lvl="2"/>
            <a:r>
              <a:rPr lang="en-US" smtClean="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9" name="Date Placeholder 3"/>
          <p:cNvSpPr>
            <a:spLocks noGrp="1"/>
          </p:cNvSpPr>
          <p:nvPr>
            <p:ph type="dt" sz="half" idx="12"/>
          </p:nvPr>
        </p:nvSpPr>
        <p:spPr>
          <a:xfrm>
            <a:off x="838200" y="6356350"/>
            <a:ext cx="1358590" cy="365125"/>
          </a:xfrm>
        </p:spPr>
        <p:txBody>
          <a:bodyPr/>
          <a:lstStyle/>
          <a:p>
            <a:fld id="{0366E0EA-2D80-452F-9963-33FA7A36BC09}" type="datetime1">
              <a:rPr lang="en-US" smtClean="0"/>
              <a:t>8/25/2020</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1" name="Slide Number Placeholder 5"/>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4290563"/>
      </p:ext>
    </p:extLst>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8/25/2020</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8/25/2020</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1969326360"/>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Edit Master text styles</a:t>
            </a:r>
          </a:p>
          <a:p>
            <a:pPr lvl="1"/>
            <a:r>
              <a:rPr lang="en-US" smtClean="0"/>
              <a:t>Second level</a:t>
            </a:r>
          </a:p>
          <a:p>
            <a:pPr lvl="2"/>
            <a:r>
              <a:rPr lang="en-US" smtClean="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8/25/2020</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8"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34028452"/>
      </p:ext>
    </p:extLst>
  </p:cSld>
  <p:clrMapOvr>
    <a:masterClrMapping/>
  </p:clrMapOvr>
  <p:timing>
    <p:tnLst>
      <p:par>
        <p:cTn id="1" dur="indefinite" restart="never" nodeType="tmRoot"/>
      </p:par>
    </p:tnLst>
  </p:timing>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8/25/2020</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8/25/2020</a:t>
            </a:fld>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838200" y="1335088"/>
            <a:ext cx="10515600" cy="4841875"/>
          </a:xfrm>
        </p:spPr>
        <p:txBody>
          <a:bodyPr/>
          <a:lstStyle/>
          <a:p>
            <a:r>
              <a:rPr lang="en-US" smtClean="0"/>
              <a:t>Click icon to add table</a:t>
            </a:r>
            <a:endParaRPr lang="en-US"/>
          </a:p>
        </p:txBody>
      </p:sp>
      <p:sp>
        <p:nvSpPr>
          <p:cNvPr id="4" name="Date Placeholder 3"/>
          <p:cNvSpPr>
            <a:spLocks noGrp="1"/>
          </p:cNvSpPr>
          <p:nvPr>
            <p:ph type="dt" sz="half" idx="10"/>
          </p:nvPr>
        </p:nvSpPr>
        <p:spPr/>
        <p:txBody>
          <a:bodyPr/>
          <a:lstStyle/>
          <a:p>
            <a:fld id="{9A198C9B-0587-4A1E-9E03-E4C9FE222F08}" type="datetime1">
              <a:rPr lang="en-US" smtClean="0"/>
              <a:t>8/25/2020</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37C3B6E0-E413-4EA2-9B23-AF69A1623F89}"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timing>
    <p:tnLst>
      <p:par>
        <p:cTn id="1" dur="indefinite" restart="never" nodeType="tmRoot"/>
      </p:par>
    </p:tnLst>
  </p:timing>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438A7556-21FA-4204-9DD6-1F6FDEC2C796}"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timing>
    <p:tnLst>
      <p:par>
        <p:cTn id="1" dur="indefinite" restart="never" nodeType="tmRoot"/>
      </p:par>
    </p:tnLst>
  </p:timing>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smtClean="0"/>
              <a:t>Click icon to add picture</a:t>
            </a:r>
            <a:endParaRPr lang="en-US"/>
          </a:p>
        </p:txBody>
      </p:sp>
      <p:sp>
        <p:nvSpPr>
          <p:cNvPr id="2" name="Title 1"/>
          <p:cNvSpPr>
            <a:spLocks noGrp="1"/>
          </p:cNvSpPr>
          <p:nvPr>
            <p:ph type="title" hasCustomPrompt="1"/>
          </p:nvPr>
        </p:nvSpPr>
        <p:spPr>
          <a:xfrm>
            <a:off x="2299475" y="1609867"/>
            <a:ext cx="7593051" cy="3638266"/>
          </a:xfrm>
          <a:solidFill>
            <a:schemeClr val="tx1">
              <a:alpha val="88000"/>
            </a:scheme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0EB49D9C-C4C1-46A9-AED8-599F8B47287F}"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timing>
    <p:tnLst>
      <p:par>
        <p:cTn id="1" dur="indefinite" restart="never" nodeType="tmRoot"/>
      </p:par>
    </p:tnLst>
  </p:timing>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fld id="{466A75E6-E45B-4C5D-981E-7C8ED0C72F5D}"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F8B25D9D-5365-41CD-BF43-4FFFCBF4BBDA}"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timing>
    <p:tnLst>
      <p:par>
        <p:cTn id="1" dur="indefinite" restart="never" nodeType="tmRoot"/>
      </p:par>
    </p:tnLst>
  </p:timing>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r>
              <a:rPr lang="en-US" smtClean="0"/>
              <a:t>Click icon to add picture</a:t>
            </a:r>
            <a:endParaRPr lang="en-US"/>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CC894EF-7DC0-4B7C-83F8-29D989AA60F6}"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timing>
    <p:tnLst>
      <p:par>
        <p:cTn id="1" dur="indefinite" restart="never" nodeType="tmRoot"/>
      </p:par>
    </p:tn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8/25/2020</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a:t>
            </a:r>
            <a:r>
              <a:rPr lang="en-US" smtClean="0">
                <a:solidFill>
                  <a:schemeClr val="accent2"/>
                </a:solidFill>
              </a:rPr>
              <a:t>|</a:t>
            </a:r>
            <a:r>
              <a:rPr lang="en-US" smtClean="0"/>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pPr/>
              <a:t>8/25/2020</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smtClean="0">
                <a:solidFill>
                  <a:schemeClr val="tx2"/>
                </a:solidFill>
              </a:rPr>
              <a:t>Optional Tagline Goes Here</a:t>
            </a:r>
            <a:r>
              <a:rPr lang="en-US" smtClean="0"/>
              <a:t> </a:t>
            </a:r>
            <a:r>
              <a:rPr lang="en-US" smtClean="0">
                <a:solidFill>
                  <a:schemeClr val="accent1"/>
                </a:solidFill>
              </a:rPr>
              <a:t>|</a:t>
            </a:r>
            <a:r>
              <a:rPr lang="en-US" smtClean="0"/>
              <a:t> </a:t>
            </a:r>
            <a:r>
              <a:rPr lang="en-US" smtClean="0">
                <a:solidFill>
                  <a:schemeClr val="tx2"/>
                </a:solidFill>
              </a:rPr>
              <a:t>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290897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smtClean="0"/>
              <a:t>Click to edit section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fld id="{A8CA1A9B-139F-4606-AD0A-F3253110DAE5}" type="datetime1">
              <a:rPr lang="en-US" smtClean="0"/>
              <a:t>8/25/2020</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1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082250229"/>
      </p:ext>
    </p:extLst>
  </p:cSld>
  <p:clrMapOvr>
    <a:masterClrMapping/>
  </p:clrMapOvr>
  <p:timing>
    <p:tnLst>
      <p:par>
        <p:cTn id="1" dur="indefinite" restart="never" nodeType="tmRoot"/>
      </p:par>
    </p:tnLst>
  </p:timing>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8/25/2020</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8/25/2020</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8/25/2020</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t>8/25/2020</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8/25/2020</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www.health.state.mn.us/diseases/cardiovascular/documents/desrefguide.pdf"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Acute Stroke Ready Hospital (ASRH) Designation Site Visit</a:t>
            </a:r>
            <a:br>
              <a:rPr lang="en-US" dirty="0" smtClean="0"/>
            </a:br>
            <a:r>
              <a:rPr lang="en-US" dirty="0" smtClean="0"/>
              <a:t>Data and Performance Improvement Template</a:t>
            </a:r>
            <a:endParaRPr lang="en-US" dirty="0"/>
          </a:p>
        </p:txBody>
      </p:sp>
      <p:sp>
        <p:nvSpPr>
          <p:cNvPr id="5" name="Content Placeholder 4"/>
          <p:cNvSpPr>
            <a:spLocks noGrp="1"/>
          </p:cNvSpPr>
          <p:nvPr>
            <p:ph idx="1"/>
          </p:nvPr>
        </p:nvSpPr>
        <p:spPr/>
        <p:txBody>
          <a:bodyPr>
            <a:normAutofit fontScale="85000" lnSpcReduction="20000"/>
          </a:bodyPr>
          <a:lstStyle/>
          <a:p>
            <a:r>
              <a:rPr lang="en-US" dirty="0" smtClean="0"/>
              <a:t>Use this template to build your presentation for the data portion of your stroke hospital designation site visit.</a:t>
            </a:r>
          </a:p>
          <a:p>
            <a:r>
              <a:rPr lang="en-US" b="1" dirty="0" smtClean="0"/>
              <a:t>Use as many or as few of the slides as you like</a:t>
            </a:r>
            <a:r>
              <a:rPr lang="en-US" dirty="0" smtClean="0"/>
              <a:t>. The more you use, the better the reviewer will understand your program.</a:t>
            </a:r>
          </a:p>
          <a:p>
            <a:r>
              <a:rPr lang="en-US" dirty="0" smtClean="0"/>
              <a:t>This is a discussion and a presentation. Please use ideas in this template to show off how much work you already do, and do not worry if you do not address everything. No two stroke programs are alike, highlight what YOU do!</a:t>
            </a:r>
          </a:p>
          <a:p>
            <a:r>
              <a:rPr lang="en-US" dirty="0" smtClean="0"/>
              <a:t>Do not worry if you do not meet goals, show us that you are working on the process. Many large centers do not meet goals, but designation is about identifying where you can improve and actively addressing things as they arise, which you can only do through </a:t>
            </a:r>
            <a:r>
              <a:rPr lang="en-US" smtClean="0"/>
              <a:t>case review and PI.</a:t>
            </a:r>
            <a:endParaRPr lang="en-US" dirty="0" smtClean="0"/>
          </a:p>
          <a:p>
            <a:r>
              <a:rPr lang="en-US" dirty="0" smtClean="0"/>
              <a:t>Contact the stroke system designation coordinator with questions about your presentation.</a:t>
            </a:r>
          </a:p>
        </p:txBody>
      </p:sp>
    </p:spTree>
    <p:extLst>
      <p:ext uri="{BB962C8B-B14F-4D97-AF65-F5344CB8AC3E}">
        <p14:creationId xmlns:p14="http://schemas.microsoft.com/office/powerpoint/2010/main" val="2889351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Turning Themes into Performance Improvement Projects</a:t>
            </a:r>
            <a:endParaRPr lang="en-US" dirty="0"/>
          </a:p>
        </p:txBody>
      </p:sp>
      <p:sp>
        <p:nvSpPr>
          <p:cNvPr id="4" name="Content Placeholder 3"/>
          <p:cNvSpPr>
            <a:spLocks noGrp="1"/>
          </p:cNvSpPr>
          <p:nvPr>
            <p:ph idx="1"/>
          </p:nvPr>
        </p:nvSpPr>
        <p:spPr/>
        <p:txBody>
          <a:bodyPr>
            <a:normAutofit lnSpcReduction="10000"/>
          </a:bodyPr>
          <a:lstStyle/>
          <a:p>
            <a:r>
              <a:rPr lang="en-US" dirty="0" smtClean="0"/>
              <a:t>How do you create a plan for the identified issue?</a:t>
            </a:r>
          </a:p>
          <a:p>
            <a:r>
              <a:rPr lang="en-US" dirty="0" smtClean="0"/>
              <a:t>Who is involved in creating the plan</a:t>
            </a:r>
          </a:p>
          <a:p>
            <a:r>
              <a:rPr lang="en-US" dirty="0" smtClean="0"/>
              <a:t>How do you engage partners to get the plan implemented?</a:t>
            </a:r>
          </a:p>
          <a:p>
            <a:r>
              <a:rPr lang="en-US" dirty="0" smtClean="0"/>
              <a:t>How do you measure it, and show what success is?</a:t>
            </a:r>
          </a:p>
          <a:p>
            <a:pPr marL="0" indent="0">
              <a:buNone/>
            </a:pPr>
            <a:r>
              <a:rPr lang="en-US" dirty="0" smtClean="0"/>
              <a:t/>
            </a:r>
            <a:br>
              <a:rPr lang="en-US" dirty="0" smtClean="0"/>
            </a:br>
            <a:r>
              <a:rPr lang="en-US" sz="2800" b="1" dirty="0" smtClean="0"/>
              <a:t>Present </a:t>
            </a:r>
            <a:r>
              <a:rPr lang="en-US" sz="2800" b="1" dirty="0"/>
              <a:t>a PI plan you have done a project on, or plan to. If you haven’t identified one, show or talk through an example of how you might.</a:t>
            </a:r>
            <a:endParaRPr lang="en-US" sz="1800" b="1" dirty="0"/>
          </a:p>
          <a:p>
            <a:pPr marL="0" indent="0">
              <a:buNone/>
            </a:pPr>
            <a:endParaRPr lang="en-US" dirty="0"/>
          </a:p>
        </p:txBody>
      </p:sp>
    </p:spTree>
    <p:extLst>
      <p:ext uri="{BB962C8B-B14F-4D97-AF65-F5344CB8AC3E}">
        <p14:creationId xmlns:p14="http://schemas.microsoft.com/office/powerpoint/2010/main" val="853426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info</a:t>
            </a:r>
            <a:endParaRPr lang="en-US" dirty="0"/>
          </a:p>
        </p:txBody>
      </p:sp>
      <p:sp>
        <p:nvSpPr>
          <p:cNvPr id="3" name="Content Placeholder 2"/>
          <p:cNvSpPr>
            <a:spLocks noGrp="1"/>
          </p:cNvSpPr>
          <p:nvPr>
            <p:ph idx="1"/>
          </p:nvPr>
        </p:nvSpPr>
        <p:spPr/>
        <p:txBody>
          <a:bodyPr/>
          <a:lstStyle/>
          <a:p>
            <a:r>
              <a:rPr lang="en-US" dirty="0" smtClean="0"/>
              <a:t>Anything else you would like the review team to know?</a:t>
            </a:r>
            <a:endParaRPr lang="en-US" dirty="0"/>
          </a:p>
        </p:txBody>
      </p:sp>
    </p:spTree>
    <p:extLst>
      <p:ext uri="{BB962C8B-B14F-4D97-AF65-F5344CB8AC3E}">
        <p14:creationId xmlns:p14="http://schemas.microsoft.com/office/powerpoint/2010/main" val="1214870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Walk us through your average times over the last 3 years for each of the below that you track.</a:t>
            </a:r>
            <a:endParaRPr lang="en-US" dirty="0"/>
          </a:p>
        </p:txBody>
      </p:sp>
      <p:sp>
        <p:nvSpPr>
          <p:cNvPr id="3" name="Content Placeholder 2"/>
          <p:cNvSpPr>
            <a:spLocks noGrp="1"/>
          </p:cNvSpPr>
          <p:nvPr>
            <p:ph idx="1"/>
          </p:nvPr>
        </p:nvSpPr>
        <p:spPr>
          <a:xfrm>
            <a:off x="638476" y="1590764"/>
            <a:ext cx="10612998" cy="5329989"/>
          </a:xfrm>
        </p:spPr>
        <p:txBody>
          <a:bodyPr>
            <a:normAutofit fontScale="85000" lnSpcReduction="10000"/>
          </a:bodyPr>
          <a:lstStyle/>
          <a:p>
            <a:pPr marL="0" indent="0">
              <a:buNone/>
            </a:pPr>
            <a:r>
              <a:rPr lang="en-US" dirty="0" smtClean="0">
                <a:solidFill>
                  <a:srgbClr val="002060"/>
                </a:solidFill>
              </a:rPr>
              <a:t>These </a:t>
            </a:r>
            <a:r>
              <a:rPr lang="en-US" dirty="0">
                <a:solidFill>
                  <a:srgbClr val="002060"/>
                </a:solidFill>
              </a:rPr>
              <a:t>are </a:t>
            </a:r>
            <a:r>
              <a:rPr lang="en-US" dirty="0" smtClean="0">
                <a:solidFill>
                  <a:srgbClr val="002060"/>
                </a:solidFill>
              </a:rPr>
              <a:t>required metrics to track for ASRH Designation</a:t>
            </a:r>
            <a:r>
              <a:rPr lang="en-US" i="1" dirty="0" smtClean="0">
                <a:solidFill>
                  <a:srgbClr val="002060"/>
                </a:solidFill>
              </a:rPr>
              <a:t> (</a:t>
            </a:r>
            <a:r>
              <a:rPr lang="en-US" i="1" dirty="0" smtClean="0">
                <a:solidFill>
                  <a:srgbClr val="002060"/>
                </a:solidFill>
                <a:hlinkClick r:id="rId2"/>
              </a:rPr>
              <a:t>Reference Page 17 in ASRH Designation Reference Guide</a:t>
            </a:r>
            <a:r>
              <a:rPr lang="en-US" i="1" dirty="0" smtClean="0">
                <a:solidFill>
                  <a:srgbClr val="002060"/>
                </a:solidFill>
              </a:rPr>
              <a:t>):</a:t>
            </a:r>
            <a:endParaRPr lang="en-US" i="1" dirty="0" smtClean="0">
              <a:solidFill>
                <a:srgbClr val="002060"/>
              </a:solidFill>
            </a:endParaRPr>
          </a:p>
          <a:p>
            <a:pPr marL="457200" indent="-457200">
              <a:buAutoNum type="arabicPeriod"/>
            </a:pPr>
            <a:r>
              <a:rPr lang="en-US" i="1" dirty="0" smtClean="0">
                <a:solidFill>
                  <a:srgbClr val="002060"/>
                </a:solidFill>
              </a:rPr>
              <a:t>Door to Stroke </a:t>
            </a:r>
            <a:r>
              <a:rPr lang="en-US" i="1" dirty="0">
                <a:solidFill>
                  <a:srgbClr val="002060"/>
                </a:solidFill>
              </a:rPr>
              <a:t>team </a:t>
            </a:r>
            <a:r>
              <a:rPr lang="en-US" i="1" dirty="0" smtClean="0">
                <a:solidFill>
                  <a:srgbClr val="002060"/>
                </a:solidFill>
              </a:rPr>
              <a:t>activation*</a:t>
            </a:r>
          </a:p>
          <a:p>
            <a:pPr marL="457200" indent="-457200">
              <a:buAutoNum type="arabicPeriod"/>
            </a:pPr>
            <a:r>
              <a:rPr lang="en-US" i="1" dirty="0" smtClean="0">
                <a:solidFill>
                  <a:srgbClr val="002060"/>
                </a:solidFill>
              </a:rPr>
              <a:t>Door </a:t>
            </a:r>
            <a:r>
              <a:rPr lang="en-US" i="1" dirty="0">
                <a:solidFill>
                  <a:srgbClr val="002060"/>
                </a:solidFill>
              </a:rPr>
              <a:t>to </a:t>
            </a:r>
            <a:r>
              <a:rPr lang="en-US" i="1" dirty="0" smtClean="0">
                <a:solidFill>
                  <a:srgbClr val="002060"/>
                </a:solidFill>
              </a:rPr>
              <a:t>provider* </a:t>
            </a:r>
          </a:p>
          <a:p>
            <a:pPr marL="457200" indent="-457200">
              <a:buAutoNum type="arabicPeriod"/>
            </a:pPr>
            <a:r>
              <a:rPr lang="en-US" i="1" dirty="0" smtClean="0">
                <a:solidFill>
                  <a:srgbClr val="002060"/>
                </a:solidFill>
              </a:rPr>
              <a:t>Door to telestroke activation* </a:t>
            </a:r>
          </a:p>
          <a:p>
            <a:pPr marL="457200" indent="-457200">
              <a:buAutoNum type="arabicPeriod"/>
            </a:pPr>
            <a:r>
              <a:rPr lang="en-US" dirty="0" smtClean="0">
                <a:solidFill>
                  <a:srgbClr val="002060"/>
                </a:solidFill>
              </a:rPr>
              <a:t>Door to imaging initiated </a:t>
            </a:r>
          </a:p>
          <a:p>
            <a:pPr marL="457200" indent="-457200">
              <a:buAutoNum type="arabicPeriod"/>
            </a:pPr>
            <a:r>
              <a:rPr lang="en-US" dirty="0" smtClean="0">
                <a:solidFill>
                  <a:srgbClr val="002060"/>
                </a:solidFill>
              </a:rPr>
              <a:t>Door to imaging read</a:t>
            </a:r>
          </a:p>
          <a:p>
            <a:pPr marL="457200" indent="-457200">
              <a:buAutoNum type="arabicPeriod"/>
            </a:pPr>
            <a:r>
              <a:rPr lang="en-US" dirty="0" smtClean="0">
                <a:solidFill>
                  <a:srgbClr val="002060"/>
                </a:solidFill>
              </a:rPr>
              <a:t>Door to needle </a:t>
            </a:r>
          </a:p>
          <a:p>
            <a:pPr marL="457200" indent="-457200">
              <a:buAutoNum type="arabicPeriod"/>
            </a:pPr>
            <a:r>
              <a:rPr lang="en-US" dirty="0" smtClean="0">
                <a:solidFill>
                  <a:srgbClr val="002060"/>
                </a:solidFill>
              </a:rPr>
              <a:t>Door in door out </a:t>
            </a:r>
          </a:p>
          <a:p>
            <a:pPr marL="0" indent="0">
              <a:buNone/>
            </a:pPr>
            <a:r>
              <a:rPr lang="en-US" dirty="0" smtClean="0"/>
              <a:t>Use </a:t>
            </a:r>
            <a:r>
              <a:rPr lang="en-US" dirty="0" smtClean="0"/>
              <a:t>one slide for each metric (see next slide as </a:t>
            </a:r>
            <a:r>
              <a:rPr lang="en-US" dirty="0" smtClean="0"/>
              <a:t>an example</a:t>
            </a:r>
            <a:r>
              <a:rPr lang="en-US" dirty="0" smtClean="0"/>
              <a:t>). </a:t>
            </a:r>
            <a:r>
              <a:rPr lang="en-US" b="1" dirty="0" smtClean="0"/>
              <a:t>Reviewers want to see the change, improvement in your performance, </a:t>
            </a:r>
            <a:r>
              <a:rPr lang="en-US" b="1" dirty="0" smtClean="0"/>
              <a:t>SINCE your last site visit!</a:t>
            </a:r>
            <a:r>
              <a:rPr lang="en-US" b="1" dirty="0" smtClean="0"/>
              <a:t> </a:t>
            </a:r>
            <a:r>
              <a:rPr lang="en-US" b="1" dirty="0" smtClean="0"/>
              <a:t>It is ok if it is not meeting goals!</a:t>
            </a:r>
          </a:p>
        </p:txBody>
      </p:sp>
      <p:sp>
        <p:nvSpPr>
          <p:cNvPr id="4" name="TextBox 3"/>
          <p:cNvSpPr txBox="1"/>
          <p:nvPr/>
        </p:nvSpPr>
        <p:spPr>
          <a:xfrm>
            <a:off x="5450026" y="3055429"/>
            <a:ext cx="5903773" cy="923330"/>
          </a:xfrm>
          <a:prstGeom prst="rect">
            <a:avLst/>
          </a:prstGeom>
          <a:noFill/>
        </p:spPr>
        <p:txBody>
          <a:bodyPr wrap="square" rtlCol="0">
            <a:spAutoFit/>
          </a:bodyPr>
          <a:lstStyle/>
          <a:p>
            <a:pPr lvl="0">
              <a:spcBef>
                <a:spcPts val="1000"/>
              </a:spcBef>
              <a:spcAft>
                <a:spcPts val="1000"/>
              </a:spcAft>
              <a:buClr>
                <a:srgbClr val="003865"/>
              </a:buClr>
            </a:pPr>
            <a:r>
              <a:rPr lang="en-US" i="1" dirty="0" smtClean="0">
                <a:solidFill>
                  <a:srgbClr val="002060"/>
                </a:solidFill>
              </a:rPr>
              <a:t>*Starred door </a:t>
            </a:r>
            <a:r>
              <a:rPr lang="en-US" i="1" dirty="0">
                <a:solidFill>
                  <a:srgbClr val="002060"/>
                </a:solidFill>
              </a:rPr>
              <a:t>to metrics are currently unavailable in the Portal- Door to provider, Door to stroke team activation, door to telestroke activation.</a:t>
            </a:r>
          </a:p>
        </p:txBody>
      </p:sp>
    </p:spTree>
    <p:extLst>
      <p:ext uri="{BB962C8B-B14F-4D97-AF65-F5344CB8AC3E}">
        <p14:creationId xmlns:p14="http://schemas.microsoft.com/office/powerpoint/2010/main" val="1622789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trends – 1 slide per metric  </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solidFill>
                  <a:srgbClr val="002060"/>
                </a:solidFill>
              </a:rPr>
              <a:t>EXAMPLE:</a:t>
            </a:r>
            <a:endParaRPr lang="en-US" dirty="0">
              <a:solidFill>
                <a:srgbClr val="002060"/>
              </a:solidFill>
            </a:endParaRPr>
          </a:p>
          <a:p>
            <a:r>
              <a:rPr lang="en-US" dirty="0" smtClean="0">
                <a:solidFill>
                  <a:srgbClr val="002060"/>
                </a:solidFill>
              </a:rPr>
              <a:t>DTN/Door to Needle THEN </a:t>
            </a:r>
            <a:r>
              <a:rPr lang="en-US" dirty="0" smtClean="0">
                <a:solidFill>
                  <a:srgbClr val="002060"/>
                </a:solidFill>
              </a:rPr>
              <a:t>(at time of your last site visit) </a:t>
            </a:r>
            <a:r>
              <a:rPr lang="en-US" dirty="0" smtClean="0">
                <a:solidFill>
                  <a:srgbClr val="002060"/>
                </a:solidFill>
              </a:rPr>
              <a:t>and </a:t>
            </a:r>
            <a:r>
              <a:rPr lang="en-US" dirty="0" smtClean="0">
                <a:solidFill>
                  <a:srgbClr val="002060"/>
                </a:solidFill>
              </a:rPr>
              <a:t>NOW (this site visit) </a:t>
            </a:r>
            <a:r>
              <a:rPr lang="en-US" i="1" dirty="0" smtClean="0">
                <a:solidFill>
                  <a:srgbClr val="002060"/>
                </a:solidFill>
              </a:rPr>
              <a:t>*Review your previous site visit Data and PI </a:t>
            </a:r>
            <a:r>
              <a:rPr lang="en-US" i="1" dirty="0" err="1" smtClean="0">
                <a:solidFill>
                  <a:srgbClr val="002060"/>
                </a:solidFill>
              </a:rPr>
              <a:t>powerpoint</a:t>
            </a:r>
            <a:r>
              <a:rPr lang="en-US" i="1" dirty="0">
                <a:solidFill>
                  <a:srgbClr val="002060"/>
                </a:solidFill>
              </a:rPr>
              <a:t> </a:t>
            </a:r>
            <a:r>
              <a:rPr lang="en-US" i="1" dirty="0" smtClean="0">
                <a:solidFill>
                  <a:srgbClr val="002060"/>
                </a:solidFill>
              </a:rPr>
              <a:t>for your performance at that time.</a:t>
            </a:r>
          </a:p>
          <a:p>
            <a:r>
              <a:rPr lang="en-US" dirty="0" smtClean="0">
                <a:solidFill>
                  <a:srgbClr val="002060"/>
                </a:solidFill>
              </a:rPr>
              <a:t>What has been done </a:t>
            </a:r>
            <a:r>
              <a:rPr lang="en-US" dirty="0" smtClean="0">
                <a:solidFill>
                  <a:srgbClr val="002060"/>
                </a:solidFill>
              </a:rPr>
              <a:t>to improve </a:t>
            </a:r>
            <a:r>
              <a:rPr lang="en-US" dirty="0" smtClean="0">
                <a:solidFill>
                  <a:srgbClr val="002060"/>
                </a:solidFill>
              </a:rPr>
              <a:t>it?</a:t>
            </a:r>
            <a:endParaRPr lang="en-US" dirty="0" smtClean="0">
              <a:solidFill>
                <a:srgbClr val="002060"/>
              </a:solidFill>
            </a:endParaRPr>
          </a:p>
          <a:p>
            <a:pPr lvl="1"/>
            <a:r>
              <a:rPr lang="en-US" b="1" dirty="0" smtClean="0">
                <a:solidFill>
                  <a:srgbClr val="002060"/>
                </a:solidFill>
              </a:rPr>
              <a:t>Show off great work </a:t>
            </a:r>
            <a:r>
              <a:rPr lang="en-US" dirty="0" smtClean="0">
                <a:solidFill>
                  <a:srgbClr val="002060"/>
                </a:solidFill>
              </a:rPr>
              <a:t>(I.E. Direct to CT process reduced overall DTN time)</a:t>
            </a:r>
          </a:p>
          <a:p>
            <a:r>
              <a:rPr lang="en-US" dirty="0" smtClean="0">
                <a:solidFill>
                  <a:srgbClr val="002060"/>
                </a:solidFill>
              </a:rPr>
              <a:t>If your performance needs </a:t>
            </a:r>
            <a:r>
              <a:rPr lang="en-US" dirty="0" smtClean="0">
                <a:solidFill>
                  <a:srgbClr val="002060"/>
                </a:solidFill>
              </a:rPr>
              <a:t>work:</a:t>
            </a:r>
            <a:endParaRPr lang="en-US" dirty="0" smtClean="0">
              <a:solidFill>
                <a:srgbClr val="002060"/>
              </a:solidFill>
            </a:endParaRPr>
          </a:p>
          <a:p>
            <a:pPr lvl="1"/>
            <a:r>
              <a:rPr lang="en-US" dirty="0">
                <a:solidFill>
                  <a:srgbClr val="002060"/>
                </a:solidFill>
              </a:rPr>
              <a:t>T</a:t>
            </a:r>
            <a:r>
              <a:rPr lang="en-US" dirty="0" smtClean="0">
                <a:solidFill>
                  <a:srgbClr val="002060"/>
                </a:solidFill>
              </a:rPr>
              <a:t>ell us what </a:t>
            </a:r>
            <a:r>
              <a:rPr lang="en-US" dirty="0" smtClean="0">
                <a:solidFill>
                  <a:srgbClr val="002060"/>
                </a:solidFill>
              </a:rPr>
              <a:t>contributed to decrease in performance</a:t>
            </a:r>
          </a:p>
          <a:p>
            <a:pPr lvl="1"/>
            <a:r>
              <a:rPr lang="en-US" dirty="0" smtClean="0">
                <a:solidFill>
                  <a:srgbClr val="002060"/>
                </a:solidFill>
              </a:rPr>
              <a:t>What </a:t>
            </a:r>
            <a:r>
              <a:rPr lang="en-US" dirty="0" smtClean="0">
                <a:solidFill>
                  <a:srgbClr val="002060"/>
                </a:solidFill>
              </a:rPr>
              <a:t>barriers </a:t>
            </a:r>
            <a:r>
              <a:rPr lang="en-US" dirty="0" smtClean="0">
                <a:solidFill>
                  <a:srgbClr val="002060"/>
                </a:solidFill>
              </a:rPr>
              <a:t>you have identified</a:t>
            </a:r>
          </a:p>
          <a:p>
            <a:pPr lvl="1"/>
            <a:r>
              <a:rPr lang="en-US" dirty="0" smtClean="0">
                <a:solidFill>
                  <a:srgbClr val="002060"/>
                </a:solidFill>
              </a:rPr>
              <a:t>Tell us what stroke team education and or PI projects you have planned in the future to address/improve this metric</a:t>
            </a:r>
          </a:p>
        </p:txBody>
      </p:sp>
      <p:sp>
        <p:nvSpPr>
          <p:cNvPr id="6" name="Slide Number Placeholder 5"/>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258633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adding other items to your tracking</a:t>
            </a:r>
            <a:endParaRPr lang="en-US" dirty="0"/>
          </a:p>
        </p:txBody>
      </p:sp>
      <p:sp>
        <p:nvSpPr>
          <p:cNvPr id="3" name="Content Placeholder 2"/>
          <p:cNvSpPr>
            <a:spLocks noGrp="1"/>
          </p:cNvSpPr>
          <p:nvPr>
            <p:ph idx="1"/>
          </p:nvPr>
        </p:nvSpPr>
        <p:spPr/>
        <p:txBody>
          <a:bodyPr/>
          <a:lstStyle/>
          <a:p>
            <a:r>
              <a:rPr lang="en-US" dirty="0" smtClean="0">
                <a:solidFill>
                  <a:srgbClr val="002060"/>
                </a:solidFill>
              </a:rPr>
              <a:t>Do you track any of the following? Show us what you have found over time.</a:t>
            </a:r>
          </a:p>
          <a:p>
            <a:pPr lvl="1"/>
            <a:r>
              <a:rPr lang="en-US" dirty="0" smtClean="0">
                <a:solidFill>
                  <a:srgbClr val="002060"/>
                </a:solidFill>
              </a:rPr>
              <a:t>Last Known Well time documented</a:t>
            </a:r>
          </a:p>
          <a:p>
            <a:pPr lvl="1"/>
            <a:r>
              <a:rPr lang="en-US" dirty="0" smtClean="0">
                <a:solidFill>
                  <a:srgbClr val="002060"/>
                </a:solidFill>
              </a:rPr>
              <a:t>Last Known Well time given in Clock Time</a:t>
            </a:r>
          </a:p>
          <a:p>
            <a:pPr lvl="1"/>
            <a:r>
              <a:rPr lang="en-US" dirty="0" smtClean="0">
                <a:solidFill>
                  <a:srgbClr val="002060"/>
                </a:solidFill>
              </a:rPr>
              <a:t>Dysphagia screen documented</a:t>
            </a:r>
          </a:p>
          <a:p>
            <a:pPr lvl="1"/>
            <a:r>
              <a:rPr lang="en-US" dirty="0" smtClean="0">
                <a:solidFill>
                  <a:srgbClr val="002060"/>
                </a:solidFill>
              </a:rPr>
              <a:t>Reason for not giving alteplase in 0-4.5 hour window </a:t>
            </a:r>
          </a:p>
          <a:p>
            <a:pPr lvl="1"/>
            <a:r>
              <a:rPr lang="en-US" dirty="0" smtClean="0">
                <a:solidFill>
                  <a:srgbClr val="002060"/>
                </a:solidFill>
              </a:rPr>
              <a:t>Consideration of endovascular treatment within 24 hour window </a:t>
            </a:r>
          </a:p>
          <a:p>
            <a:pPr lvl="1"/>
            <a:r>
              <a:rPr lang="en-US" dirty="0" smtClean="0">
                <a:solidFill>
                  <a:srgbClr val="002060"/>
                </a:solidFill>
              </a:rPr>
              <a:t>Delays or problems in transport</a:t>
            </a:r>
          </a:p>
          <a:p>
            <a:pPr lvl="1"/>
            <a:r>
              <a:rPr lang="en-US" dirty="0" err="1" smtClean="0">
                <a:solidFill>
                  <a:srgbClr val="002060"/>
                </a:solidFill>
              </a:rPr>
              <a:t>Telestroke</a:t>
            </a:r>
            <a:r>
              <a:rPr lang="en-US" dirty="0" smtClean="0">
                <a:solidFill>
                  <a:srgbClr val="002060"/>
                </a:solidFill>
              </a:rPr>
              <a:t> issues</a:t>
            </a:r>
          </a:p>
        </p:txBody>
      </p:sp>
      <p:sp>
        <p:nvSpPr>
          <p:cNvPr id="6" name="Slide Number Placeholder 5"/>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239791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Stroke Committee</a:t>
            </a:r>
            <a:endParaRPr lang="en-US" dirty="0"/>
          </a:p>
        </p:txBody>
      </p:sp>
      <p:sp>
        <p:nvSpPr>
          <p:cNvPr id="3" name="Content Placeholder 2"/>
          <p:cNvSpPr>
            <a:spLocks noGrp="1"/>
          </p:cNvSpPr>
          <p:nvPr>
            <p:ph idx="1"/>
          </p:nvPr>
        </p:nvSpPr>
        <p:spPr/>
        <p:txBody>
          <a:bodyPr/>
          <a:lstStyle/>
          <a:p>
            <a:r>
              <a:rPr lang="en-US" dirty="0" smtClean="0">
                <a:solidFill>
                  <a:srgbClr val="002060"/>
                </a:solidFill>
              </a:rPr>
              <a:t>Departments represented on committee</a:t>
            </a:r>
          </a:p>
          <a:p>
            <a:r>
              <a:rPr lang="en-US" dirty="0" smtClean="0">
                <a:solidFill>
                  <a:srgbClr val="002060"/>
                </a:solidFill>
              </a:rPr>
              <a:t>How often do you meet</a:t>
            </a:r>
          </a:p>
          <a:p>
            <a:r>
              <a:rPr lang="en-US" dirty="0" smtClean="0">
                <a:solidFill>
                  <a:srgbClr val="002060"/>
                </a:solidFill>
              </a:rPr>
              <a:t>How do you implement case review within the committee (i.e. do you bring themes to the group or perform every case review within the group)</a:t>
            </a:r>
          </a:p>
          <a:p>
            <a:r>
              <a:rPr lang="en-US" dirty="0" smtClean="0">
                <a:solidFill>
                  <a:srgbClr val="002060"/>
                </a:solidFill>
              </a:rPr>
              <a:t>If </a:t>
            </a:r>
            <a:r>
              <a:rPr lang="en-US" dirty="0">
                <a:solidFill>
                  <a:srgbClr val="002060"/>
                </a:solidFill>
              </a:rPr>
              <a:t>you have telestroke, what role do they play in case review and PI?</a:t>
            </a:r>
          </a:p>
          <a:p>
            <a:pPr marL="0" indent="0">
              <a:buNone/>
            </a:pPr>
            <a:endParaRPr lang="en-US" dirty="0" smtClean="0"/>
          </a:p>
          <a:p>
            <a:endParaRPr lang="en-US" dirty="0"/>
          </a:p>
          <a:p>
            <a:endParaRPr lang="en-US" dirty="0" smtClean="0"/>
          </a:p>
          <a:p>
            <a:pPr marL="0" indent="0">
              <a:buNone/>
            </a:pP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632899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Case Review</a:t>
            </a:r>
            <a:endParaRPr lang="en-US" dirty="0"/>
          </a:p>
        </p:txBody>
      </p:sp>
      <p:sp>
        <p:nvSpPr>
          <p:cNvPr id="3" name="Content Placeholder 2"/>
          <p:cNvSpPr>
            <a:spLocks noGrp="1"/>
          </p:cNvSpPr>
          <p:nvPr>
            <p:ph idx="1"/>
          </p:nvPr>
        </p:nvSpPr>
        <p:spPr/>
        <p:txBody>
          <a:bodyPr/>
          <a:lstStyle/>
          <a:p>
            <a:r>
              <a:rPr lang="en-US" dirty="0" smtClean="0"/>
              <a:t>Show us what your case review elements (PI log) look like. An example :</a:t>
            </a:r>
          </a:p>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6</a:t>
            </a:fld>
            <a:endParaRPr lang="en-US" dirty="0"/>
          </a:p>
        </p:txBody>
      </p:sp>
      <p:pic>
        <p:nvPicPr>
          <p:cNvPr id="7" name="Picture 6" descr="Example of case review elements&#10;" title="Picture"/>
          <p:cNvPicPr>
            <a:picLocks noChangeAspect="1"/>
          </p:cNvPicPr>
          <p:nvPr/>
        </p:nvPicPr>
        <p:blipFill>
          <a:blip r:embed="rId2"/>
          <a:stretch>
            <a:fillRect/>
          </a:stretch>
        </p:blipFill>
        <p:spPr>
          <a:xfrm>
            <a:off x="2401507" y="2331579"/>
            <a:ext cx="6488317" cy="3935077"/>
          </a:xfrm>
          <a:prstGeom prst="rect">
            <a:avLst/>
          </a:prstGeom>
          <a:ln>
            <a:solidFill>
              <a:schemeClr val="tx1"/>
            </a:solidFill>
          </a:ln>
        </p:spPr>
      </p:pic>
    </p:spTree>
    <p:extLst>
      <p:ext uri="{BB962C8B-B14F-4D97-AF65-F5344CB8AC3E}">
        <p14:creationId xmlns:p14="http://schemas.microsoft.com/office/powerpoint/2010/main" val="737507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 up on Individual Case Review (action steps)</a:t>
            </a:r>
            <a:endParaRPr lang="en-US" dirty="0"/>
          </a:p>
        </p:txBody>
      </p:sp>
      <p:sp>
        <p:nvSpPr>
          <p:cNvPr id="3" name="Content Placeholder 2"/>
          <p:cNvSpPr>
            <a:spLocks noGrp="1"/>
          </p:cNvSpPr>
          <p:nvPr>
            <p:ph idx="1"/>
          </p:nvPr>
        </p:nvSpPr>
        <p:spPr/>
        <p:txBody>
          <a:bodyPr/>
          <a:lstStyle/>
          <a:p>
            <a:r>
              <a:rPr lang="en-US" dirty="0" smtClean="0">
                <a:solidFill>
                  <a:srgbClr val="002060"/>
                </a:solidFill>
              </a:rPr>
              <a:t>Tell us what feedback (and the feedback process) looks like:</a:t>
            </a:r>
          </a:p>
          <a:p>
            <a:pPr lvl="1"/>
            <a:r>
              <a:rPr lang="en-US" dirty="0" smtClean="0">
                <a:solidFill>
                  <a:srgbClr val="002060"/>
                </a:solidFill>
              </a:rPr>
              <a:t>to Acute Stroke Team members</a:t>
            </a:r>
          </a:p>
          <a:p>
            <a:pPr lvl="1"/>
            <a:r>
              <a:rPr lang="en-US" dirty="0" smtClean="0">
                <a:solidFill>
                  <a:srgbClr val="002060"/>
                </a:solidFill>
              </a:rPr>
              <a:t>to EMS</a:t>
            </a:r>
          </a:p>
          <a:p>
            <a:pPr lvl="1"/>
            <a:r>
              <a:rPr lang="en-US" dirty="0" smtClean="0">
                <a:solidFill>
                  <a:srgbClr val="002060"/>
                </a:solidFill>
              </a:rPr>
              <a:t>Do you have a feedback form: send emails, call, touch base in meetings (I.E. within the Stroke Committee to department leads. Do department leads share with their frontline staff?)</a:t>
            </a:r>
            <a:endParaRPr lang="en-US" dirty="0">
              <a:solidFill>
                <a:srgbClr val="00206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400775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Aggregate Case Review</a:t>
            </a:r>
            <a:endParaRPr lang="en-US" dirty="0"/>
          </a:p>
        </p:txBody>
      </p:sp>
      <p:sp>
        <p:nvSpPr>
          <p:cNvPr id="8" name="Content Placeholder 1"/>
          <p:cNvSpPr>
            <a:spLocks noGrp="1"/>
          </p:cNvSpPr>
          <p:nvPr>
            <p:ph idx="1"/>
          </p:nvPr>
        </p:nvSpPr>
        <p:spPr>
          <a:xfrm>
            <a:off x="228599" y="1613507"/>
            <a:ext cx="3657601" cy="4715855"/>
          </a:xfrm>
        </p:spPr>
        <p:txBody>
          <a:bodyPr>
            <a:normAutofit fontScale="92500" lnSpcReduction="20000"/>
          </a:bodyPr>
          <a:lstStyle/>
          <a:p>
            <a:pPr marL="457200" indent="0">
              <a:buNone/>
            </a:pPr>
            <a:r>
              <a:rPr lang="en-US" sz="3600" dirty="0" smtClean="0"/>
              <a:t>Compiling individual reviews.</a:t>
            </a:r>
          </a:p>
          <a:p>
            <a:pPr marL="457200" indent="0">
              <a:buNone/>
            </a:pPr>
            <a:r>
              <a:rPr lang="en-US" sz="3600" dirty="0" smtClean="0"/>
              <a:t>Show us how you look at times for all your cases, </a:t>
            </a:r>
            <a:r>
              <a:rPr lang="en-US" sz="3600" u="sng" dirty="0" smtClean="0"/>
              <a:t>to identify themes or delays (your PI log) </a:t>
            </a:r>
            <a:endParaRPr lang="en-US" u="sng" dirty="0" smtClean="0"/>
          </a:p>
        </p:txBody>
      </p:sp>
      <p:pic>
        <p:nvPicPr>
          <p:cNvPr id="3" name="Picture 2" descr="Table of case review elements&#10;" title="Table of case review"/>
          <p:cNvPicPr>
            <a:picLocks noChangeAspect="1"/>
          </p:cNvPicPr>
          <p:nvPr/>
        </p:nvPicPr>
        <p:blipFill>
          <a:blip r:embed="rId3"/>
          <a:stretch>
            <a:fillRect/>
          </a:stretch>
        </p:blipFill>
        <p:spPr>
          <a:xfrm>
            <a:off x="4262491" y="1675042"/>
            <a:ext cx="7555435" cy="5010859"/>
          </a:xfrm>
          <a:prstGeom prst="rect">
            <a:avLst/>
          </a:prstGeom>
        </p:spPr>
      </p:pic>
    </p:spTree>
    <p:extLst>
      <p:ext uri="{BB962C8B-B14F-4D97-AF65-F5344CB8AC3E}">
        <p14:creationId xmlns:p14="http://schemas.microsoft.com/office/powerpoint/2010/main" val="627682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Follow up on Aggregate Case Review (action steps)</a:t>
            </a:r>
            <a:endParaRPr lang="en-US" dirty="0"/>
          </a:p>
        </p:txBody>
      </p:sp>
      <p:sp>
        <p:nvSpPr>
          <p:cNvPr id="3" name="Content Placeholder 2"/>
          <p:cNvSpPr>
            <a:spLocks noGrp="1"/>
          </p:cNvSpPr>
          <p:nvPr>
            <p:ph idx="1"/>
          </p:nvPr>
        </p:nvSpPr>
        <p:spPr/>
        <p:txBody>
          <a:bodyPr/>
          <a:lstStyle/>
          <a:p>
            <a:r>
              <a:rPr lang="en-US" dirty="0" smtClean="0"/>
              <a:t>What do you do when you identify a theme, an issue or delay in performance, an opportunity to improve? </a:t>
            </a:r>
          </a:p>
          <a:p>
            <a:r>
              <a:rPr lang="en-US" dirty="0" smtClean="0"/>
              <a:t>Do you bring it to committee? What happens from that point?</a:t>
            </a:r>
          </a:p>
          <a:p>
            <a:pPr marL="0" indent="0">
              <a:buNone/>
            </a:pPr>
            <a:endParaRPr lang="en-US" dirty="0" smtClean="0"/>
          </a:p>
        </p:txBody>
      </p:sp>
    </p:spTree>
    <p:extLst>
      <p:ext uri="{BB962C8B-B14F-4D97-AF65-F5344CB8AC3E}">
        <p14:creationId xmlns:p14="http://schemas.microsoft.com/office/powerpoint/2010/main" val="1931369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6F5552E-7FA5-401C-A5C1-DF343DC4B3F7}" vid="{00869514-4466-4273-82D4-87EB9D6873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a340cd5a-8d85-4c94-8b3b-dcb04460a05d">3EUZQJVPJPKD-1734757124-28</_dlc_DocId>
    <_dlc_DocIdUrl xmlns="a340cd5a-8d85-4c94-8b3b-dcb04460a05d">
      <Url>https://inside.mn.gov/sites/MDH/permanent/comm_proj/_layouts/15/DocIdRedir.aspx?ID=3EUZQJVPJPKD-1734757124-28</Url>
      <Description>3EUZQJVPJPKD-1734757124-28</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6B0F0AF960DE3C4A92E1BEB231BBDACE" ma:contentTypeVersion="0" ma:contentTypeDescription="Create a new document." ma:contentTypeScope="" ma:versionID="82899579051dc9e5f49494bf955404b0">
  <xsd:schema xmlns:xsd="http://www.w3.org/2001/XMLSchema" xmlns:xs="http://www.w3.org/2001/XMLSchema" xmlns:p="http://schemas.microsoft.com/office/2006/metadata/properties" xmlns:ns2="a340cd5a-8d85-4c94-8b3b-dcb04460a05d" targetNamespace="http://schemas.microsoft.com/office/2006/metadata/properties" ma:root="true" ma:fieldsID="db02e23880311bbb15d0b1434d17a118" ns2:_="">
    <xsd:import namespace="a340cd5a-8d85-4c94-8b3b-dcb04460a05d"/>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40cd5a-8d85-4c94-8b3b-dcb04460a05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617A5B-38EC-4037-96F9-B81D9FB1B3A7}">
  <ds:schemaRefs>
    <ds:schemaRef ds:uri="http://schemas.microsoft.com/sharepoint/v3/contenttype/forms"/>
  </ds:schemaRefs>
</ds:datastoreItem>
</file>

<file path=customXml/itemProps2.xml><?xml version="1.0" encoding="utf-8"?>
<ds:datastoreItem xmlns:ds="http://schemas.openxmlformats.org/officeDocument/2006/customXml" ds:itemID="{226A1386-9537-4EA6-B9A3-FB7D154FAC23}">
  <ds:schemaRefs>
    <ds:schemaRef ds:uri="http://schemas.microsoft.com/office/2006/documentManagement/types"/>
    <ds:schemaRef ds:uri="http://purl.org/dc/terms/"/>
    <ds:schemaRef ds:uri="http://schemas.openxmlformats.org/package/2006/metadata/core-properties"/>
    <ds:schemaRef ds:uri="http://purl.org/dc/dcmitype/"/>
    <ds:schemaRef ds:uri="a340cd5a-8d85-4c94-8b3b-dcb04460a05d"/>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697F3D0-D31E-40E5-80D0-AD0B09EC31F4}">
  <ds:schemaRefs>
    <ds:schemaRef ds:uri="http://schemas.microsoft.com/sharepoint/events"/>
  </ds:schemaRefs>
</ds:datastoreItem>
</file>

<file path=customXml/itemProps4.xml><?xml version="1.0" encoding="utf-8"?>
<ds:datastoreItem xmlns:ds="http://schemas.openxmlformats.org/officeDocument/2006/customXml" ds:itemID="{A62FC8F2-806C-4782-9382-CDEEF98BFA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40cd5a-8d85-4c94-8b3b-dcb04460a0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MDH PowerPoint</Template>
  <TotalTime>191</TotalTime>
  <Words>801</Words>
  <Application>Microsoft Office PowerPoint</Application>
  <PresentationFormat>Widescreen</PresentationFormat>
  <Paragraphs>69</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NeueHaasGroteskText Std</vt:lpstr>
      <vt:lpstr>MN.IT</vt:lpstr>
      <vt:lpstr>Acute Stroke Ready Hospital (ASRH) Designation Site Visit Data and Performance Improvement Template</vt:lpstr>
      <vt:lpstr>Walk us through your average times over the last 3 years for each of the below that you track.</vt:lpstr>
      <vt:lpstr>Data trends – 1 slide per metric  </vt:lpstr>
      <vt:lpstr>Consider adding other items to your tracking</vt:lpstr>
      <vt:lpstr>Stroke Committee</vt:lpstr>
      <vt:lpstr>Individual Case Review</vt:lpstr>
      <vt:lpstr>Follow up on Individual Case Review (action steps)</vt:lpstr>
      <vt:lpstr>Aggregate Case Review</vt:lpstr>
      <vt:lpstr>Follow up on Aggregate Case Review (action steps)</vt:lpstr>
      <vt:lpstr>Turning Themes into Performance Improvement Projects</vt:lpstr>
      <vt:lpstr>Additional info</vt:lpstr>
    </vt:vector>
  </TitlesOfParts>
  <Company>MDH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ASRH Site Visit Data Presentation Template</dc:title>
  <dc:subject>Template for data presentation, site visits</dc:subject>
  <dc:creator>Minnesota Department of Health</dc:creator>
  <cp:keywords>PowerPoint, Template</cp:keywords>
  <dc:description>Version 1.1, Released 8-2016</dc:description>
  <cp:lastModifiedBy>Gray Ansari, Michelle (MDH)</cp:lastModifiedBy>
  <cp:revision>30</cp:revision>
  <dcterms:created xsi:type="dcterms:W3CDTF">2017-09-21T19:57:49Z</dcterms:created>
  <dcterms:modified xsi:type="dcterms:W3CDTF">2020-08-25T18:31:12Z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0x0101006B0F0AF960DE3C4A92E1BEB231BBDACE</vt:lpwstr>
  </property>
  <property fmtid="{D5CDD505-2E9C-101B-9397-08002B2CF9AE}" pid="3" name="_dlc_DocIdItemGuid">
    <vt:lpwstr>51612d0f-3fe8-4978-a8d9-f384c5e0293e</vt:lpwstr>
  </property>
</Properties>
</file>