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60" r:id="rId3"/>
  </p:sldMasterIdLst>
  <p:notesMasterIdLst>
    <p:notesMasterId r:id="rId77"/>
  </p:notesMasterIdLst>
  <p:sldIdLst>
    <p:sldId id="257" r:id="rId4"/>
    <p:sldId id="258" r:id="rId5"/>
    <p:sldId id="259" r:id="rId6"/>
    <p:sldId id="263" r:id="rId7"/>
    <p:sldId id="264" r:id="rId8"/>
    <p:sldId id="265" r:id="rId9"/>
    <p:sldId id="266" r:id="rId10"/>
    <p:sldId id="267" r:id="rId11"/>
    <p:sldId id="335"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09" r:id="rId33"/>
    <p:sldId id="310" r:id="rId34"/>
    <p:sldId id="311" r:id="rId35"/>
    <p:sldId id="312" r:id="rId36"/>
    <p:sldId id="313" r:id="rId37"/>
    <p:sldId id="337" r:id="rId38"/>
    <p:sldId id="336" r:id="rId39"/>
    <p:sldId id="338"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4" r:id="rId53"/>
    <p:sldId id="285" r:id="rId54"/>
    <p:sldId id="287" r:id="rId55"/>
    <p:sldId id="288" r:id="rId56"/>
    <p:sldId id="289" r:id="rId57"/>
    <p:sldId id="290" r:id="rId58"/>
    <p:sldId id="291" r:id="rId59"/>
    <p:sldId id="292" r:id="rId60"/>
    <p:sldId id="339" r:id="rId61"/>
    <p:sldId id="293" r:id="rId62"/>
    <p:sldId id="295" r:id="rId63"/>
    <p:sldId id="296" r:id="rId64"/>
    <p:sldId id="297" r:id="rId65"/>
    <p:sldId id="298" r:id="rId66"/>
    <p:sldId id="299" r:id="rId67"/>
    <p:sldId id="300" r:id="rId68"/>
    <p:sldId id="301" r:id="rId69"/>
    <p:sldId id="302" r:id="rId70"/>
    <p:sldId id="304" r:id="rId71"/>
    <p:sldId id="305" r:id="rId72"/>
    <p:sldId id="306" r:id="rId73"/>
    <p:sldId id="307" r:id="rId74"/>
    <p:sldId id="308" r:id="rId75"/>
    <p:sldId id="334" r:id="rId76"/>
  </p:sldIdLst>
  <p:sldSz cx="12192000" cy="6858000"/>
  <p:notesSz cx="7010400" cy="92964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0" autoAdjust="0"/>
    <p:restoredTop sz="71047" autoAdjust="0"/>
  </p:normalViewPr>
  <p:slideViewPr>
    <p:cSldViewPr snapToGrid="0">
      <p:cViewPr varScale="1">
        <p:scale>
          <a:sx n="77" d="100"/>
          <a:sy n="77" d="100"/>
        </p:scale>
        <p:origin x="96" y="108"/>
      </p:cViewPr>
      <p:guideLst/>
    </p:cSldViewPr>
  </p:slideViewPr>
  <p:outlineViewPr>
    <p:cViewPr>
      <p:scale>
        <a:sx n="33" d="100"/>
        <a:sy n="33" d="100"/>
      </p:scale>
      <p:origin x="0" y="-1044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47919-EF42-4D27-8F71-4C65B11ED007}" type="doc">
      <dgm:prSet loTypeId="urn:microsoft.com/office/officeart/2005/8/layout/hierarchy6" loCatId="hierarchy" qsTypeId="urn:microsoft.com/office/officeart/2005/8/quickstyle/simple5" qsCatId="simple" csTypeId="urn:microsoft.com/office/officeart/2005/8/colors/colorful4" csCatId="colorful" phldr="1"/>
      <dgm:spPr/>
      <dgm:t>
        <a:bodyPr/>
        <a:lstStyle/>
        <a:p>
          <a:endParaRPr lang="en-US"/>
        </a:p>
      </dgm:t>
    </dgm:pt>
    <dgm:pt modelId="{EB2B90F5-4A50-4CBD-A15E-844CE4B88DEA}">
      <dgm:prSet phldrT="[Text]"/>
      <dgm:spPr/>
      <dgm:t>
        <a:bodyPr/>
        <a:lstStyle/>
        <a:p>
          <a:r>
            <a:rPr lang="en-US" dirty="0" smtClean="0"/>
            <a:t>CDC Guidelines for Targeted HIV Prevention</a:t>
          </a:r>
          <a:endParaRPr lang="en-US" dirty="0"/>
        </a:p>
      </dgm:t>
      <dgm:extLst>
        <a:ext uri="{E40237B7-FDA0-4F09-8148-C483321AD2D9}">
          <dgm14:cNvPr xmlns:dgm14="http://schemas.microsoft.com/office/drawing/2010/diagram" id="0" name="" title="CDC Guidelines for Targeted HIV Prevention"/>
        </a:ext>
      </dgm:extLst>
    </dgm:pt>
    <dgm:pt modelId="{A073A463-CFA4-4DDF-AFF9-8D7F246A33D7}" type="parTrans" cxnId="{BECB8C48-C771-4335-8E05-B852980FACBA}">
      <dgm:prSet/>
      <dgm:spPr/>
      <dgm:t>
        <a:bodyPr/>
        <a:lstStyle/>
        <a:p>
          <a:endParaRPr lang="en-US"/>
        </a:p>
      </dgm:t>
    </dgm:pt>
    <dgm:pt modelId="{18B8EFB8-5CA8-43D5-890E-C91CE9A80E36}" type="sibTrans" cxnId="{BECB8C48-C771-4335-8E05-B852980FACBA}">
      <dgm:prSet/>
      <dgm:spPr/>
      <dgm:t>
        <a:bodyPr/>
        <a:lstStyle/>
        <a:p>
          <a:endParaRPr lang="en-US"/>
        </a:p>
      </dgm:t>
    </dgm:pt>
    <dgm:pt modelId="{D4CFDE78-4643-4F59-9B9E-58C88686E415}">
      <dgm:prSet phldrT="[Text]"/>
      <dgm:spPr/>
      <dgm:t>
        <a:bodyPr/>
        <a:lstStyle/>
        <a:p>
          <a:r>
            <a:rPr lang="en-US" dirty="0" smtClean="0"/>
            <a:t>Review CTR Data</a:t>
          </a:r>
          <a:endParaRPr lang="en-US" dirty="0"/>
        </a:p>
      </dgm:t>
      <dgm:extLst>
        <a:ext uri="{E40237B7-FDA0-4F09-8148-C483321AD2D9}">
          <dgm14:cNvPr xmlns:dgm14="http://schemas.microsoft.com/office/drawing/2010/diagram" id="0" name="" title="Review CTR Data"/>
        </a:ext>
      </dgm:extLst>
    </dgm:pt>
    <dgm:pt modelId="{0E7824F0-343F-4D7A-9640-D2FB6457D416}" type="parTrans" cxnId="{C5F483D6-6AE7-4734-9F40-FFF360897FB8}">
      <dgm:prSet/>
      <dgm:spPr/>
      <dgm:t>
        <a:bodyPr/>
        <a:lstStyle/>
        <a:p>
          <a:endParaRPr lang="en-US"/>
        </a:p>
      </dgm:t>
    </dgm:pt>
    <dgm:pt modelId="{C5A1219D-56C3-403D-8262-5B57D1001130}" type="sibTrans" cxnId="{C5F483D6-6AE7-4734-9F40-FFF360897FB8}">
      <dgm:prSet/>
      <dgm:spPr/>
      <dgm:t>
        <a:bodyPr/>
        <a:lstStyle/>
        <a:p>
          <a:endParaRPr lang="en-US"/>
        </a:p>
      </dgm:t>
    </dgm:pt>
    <dgm:pt modelId="{2FC22F0E-7535-42A6-AB03-460C83A7BA9A}">
      <dgm:prSet phldrT="[Text]"/>
      <dgm:spPr/>
      <dgm:t>
        <a:bodyPr/>
        <a:lstStyle/>
        <a:p>
          <a:r>
            <a:rPr lang="en-US" dirty="0" smtClean="0"/>
            <a:t>Review HIV Surveillance Data</a:t>
          </a:r>
          <a:endParaRPr lang="en-US" dirty="0"/>
        </a:p>
      </dgm:t>
      <dgm:extLst>
        <a:ext uri="{E40237B7-FDA0-4F09-8148-C483321AD2D9}">
          <dgm14:cNvPr xmlns:dgm14="http://schemas.microsoft.com/office/drawing/2010/diagram" id="0" name="" title="Review HIV Surveillance Data"/>
        </a:ext>
      </dgm:extLst>
    </dgm:pt>
    <dgm:pt modelId="{5356C7A3-3FE0-4453-9078-F6B755C9E5DF}" type="parTrans" cxnId="{E0DA9A64-2B6D-4BA9-BC9E-C6013B980157}">
      <dgm:prSet/>
      <dgm:spPr/>
      <dgm:t>
        <a:bodyPr/>
        <a:lstStyle/>
        <a:p>
          <a:endParaRPr lang="en-US"/>
        </a:p>
      </dgm:t>
    </dgm:pt>
    <dgm:pt modelId="{ACEA9345-CAAB-4856-BF83-2C6E12AF8957}" type="sibTrans" cxnId="{E0DA9A64-2B6D-4BA9-BC9E-C6013B980157}">
      <dgm:prSet/>
      <dgm:spPr/>
      <dgm:t>
        <a:bodyPr/>
        <a:lstStyle/>
        <a:p>
          <a:endParaRPr lang="en-US"/>
        </a:p>
      </dgm:t>
    </dgm:pt>
    <dgm:pt modelId="{D15EC731-CCC1-43A3-9596-2F99EB23E017}" type="pres">
      <dgm:prSet presAssocID="{90D47919-EF42-4D27-8F71-4C65B11ED007}" presName="mainComposite" presStyleCnt="0">
        <dgm:presLayoutVars>
          <dgm:chPref val="1"/>
          <dgm:dir/>
          <dgm:animOne val="branch"/>
          <dgm:animLvl val="lvl"/>
          <dgm:resizeHandles val="exact"/>
        </dgm:presLayoutVars>
      </dgm:prSet>
      <dgm:spPr/>
      <dgm:t>
        <a:bodyPr/>
        <a:lstStyle/>
        <a:p>
          <a:endParaRPr lang="en-US"/>
        </a:p>
      </dgm:t>
    </dgm:pt>
    <dgm:pt modelId="{6CB870AC-9ED2-47A3-AE04-CDDACB73824F}" type="pres">
      <dgm:prSet presAssocID="{90D47919-EF42-4D27-8F71-4C65B11ED007}" presName="hierFlow" presStyleCnt="0"/>
      <dgm:spPr/>
    </dgm:pt>
    <dgm:pt modelId="{9D45AC89-3F51-478D-82FE-3A3ED4F3BED7}" type="pres">
      <dgm:prSet presAssocID="{90D47919-EF42-4D27-8F71-4C65B11ED007}" presName="hierChild1" presStyleCnt="0">
        <dgm:presLayoutVars>
          <dgm:chPref val="1"/>
          <dgm:animOne val="branch"/>
          <dgm:animLvl val="lvl"/>
        </dgm:presLayoutVars>
      </dgm:prSet>
      <dgm:spPr/>
    </dgm:pt>
    <dgm:pt modelId="{90271DD2-CBD9-47D7-9A4E-DEAED6FD5598}" type="pres">
      <dgm:prSet presAssocID="{EB2B90F5-4A50-4CBD-A15E-844CE4B88DEA}" presName="Name14" presStyleCnt="0"/>
      <dgm:spPr/>
    </dgm:pt>
    <dgm:pt modelId="{8941D6CE-9A8D-421D-8873-2A0B4071BCFF}" type="pres">
      <dgm:prSet presAssocID="{EB2B90F5-4A50-4CBD-A15E-844CE4B88DEA}" presName="level1Shape" presStyleLbl="node0" presStyleIdx="0" presStyleCnt="1">
        <dgm:presLayoutVars>
          <dgm:chPref val="3"/>
        </dgm:presLayoutVars>
      </dgm:prSet>
      <dgm:spPr/>
      <dgm:t>
        <a:bodyPr/>
        <a:lstStyle/>
        <a:p>
          <a:endParaRPr lang="en-US"/>
        </a:p>
      </dgm:t>
    </dgm:pt>
    <dgm:pt modelId="{AEFAA3C6-FA78-4489-B43A-91FB6007D372}" type="pres">
      <dgm:prSet presAssocID="{EB2B90F5-4A50-4CBD-A15E-844CE4B88DEA}" presName="hierChild2" presStyleCnt="0"/>
      <dgm:spPr/>
    </dgm:pt>
    <dgm:pt modelId="{72172A8C-C09A-4438-9FE3-D2C88B533C5D}" type="pres">
      <dgm:prSet presAssocID="{0E7824F0-343F-4D7A-9640-D2FB6457D416}" presName="Name19" presStyleLbl="parChTrans1D2" presStyleIdx="0" presStyleCnt="2"/>
      <dgm:spPr/>
      <dgm:t>
        <a:bodyPr/>
        <a:lstStyle/>
        <a:p>
          <a:endParaRPr lang="en-US"/>
        </a:p>
      </dgm:t>
    </dgm:pt>
    <dgm:pt modelId="{DF150B6E-934C-425C-9C69-020D25E2C066}" type="pres">
      <dgm:prSet presAssocID="{D4CFDE78-4643-4F59-9B9E-58C88686E415}" presName="Name21" presStyleCnt="0"/>
      <dgm:spPr/>
    </dgm:pt>
    <dgm:pt modelId="{05F97D13-B6D0-40FE-97EA-B48BCBC049EC}" type="pres">
      <dgm:prSet presAssocID="{D4CFDE78-4643-4F59-9B9E-58C88686E415}" presName="level2Shape" presStyleLbl="node2" presStyleIdx="0" presStyleCnt="2"/>
      <dgm:spPr/>
      <dgm:t>
        <a:bodyPr/>
        <a:lstStyle/>
        <a:p>
          <a:endParaRPr lang="en-US"/>
        </a:p>
      </dgm:t>
    </dgm:pt>
    <dgm:pt modelId="{B09520CC-3C8F-4817-A098-F26D12A66BAC}" type="pres">
      <dgm:prSet presAssocID="{D4CFDE78-4643-4F59-9B9E-58C88686E415}" presName="hierChild3" presStyleCnt="0"/>
      <dgm:spPr/>
    </dgm:pt>
    <dgm:pt modelId="{88B04C64-89E5-4078-A438-83A3D76AC7BE}" type="pres">
      <dgm:prSet presAssocID="{5356C7A3-3FE0-4453-9078-F6B755C9E5DF}" presName="Name19" presStyleLbl="parChTrans1D2" presStyleIdx="1" presStyleCnt="2"/>
      <dgm:spPr/>
      <dgm:t>
        <a:bodyPr/>
        <a:lstStyle/>
        <a:p>
          <a:endParaRPr lang="en-US"/>
        </a:p>
      </dgm:t>
    </dgm:pt>
    <dgm:pt modelId="{0804ED68-A37A-4AC0-9D72-7D42F84FA4FB}" type="pres">
      <dgm:prSet presAssocID="{2FC22F0E-7535-42A6-AB03-460C83A7BA9A}" presName="Name21" presStyleCnt="0"/>
      <dgm:spPr/>
    </dgm:pt>
    <dgm:pt modelId="{AB637DC6-2A31-46C5-A376-B48462BF3C35}" type="pres">
      <dgm:prSet presAssocID="{2FC22F0E-7535-42A6-AB03-460C83A7BA9A}" presName="level2Shape" presStyleLbl="node2" presStyleIdx="1" presStyleCnt="2" custLinFactNeighborX="-10305" custLinFactNeighborY="-1437"/>
      <dgm:spPr/>
      <dgm:t>
        <a:bodyPr/>
        <a:lstStyle/>
        <a:p>
          <a:endParaRPr lang="en-US"/>
        </a:p>
      </dgm:t>
    </dgm:pt>
    <dgm:pt modelId="{42711A9F-F593-43B0-AB87-2CC2EF4D6432}" type="pres">
      <dgm:prSet presAssocID="{2FC22F0E-7535-42A6-AB03-460C83A7BA9A}" presName="hierChild3" presStyleCnt="0"/>
      <dgm:spPr/>
    </dgm:pt>
    <dgm:pt modelId="{F354C7B5-66F1-4E5F-BDF1-DA19F75BAEB1}" type="pres">
      <dgm:prSet presAssocID="{90D47919-EF42-4D27-8F71-4C65B11ED007}" presName="bgShapesFlow" presStyleCnt="0"/>
      <dgm:spPr/>
    </dgm:pt>
  </dgm:ptLst>
  <dgm:cxnLst>
    <dgm:cxn modelId="{F70D8AE8-E7B5-4A0B-B37F-5371E46269E7}" type="presOf" srcId="{5356C7A3-3FE0-4453-9078-F6B755C9E5DF}" destId="{88B04C64-89E5-4078-A438-83A3D76AC7BE}" srcOrd="0" destOrd="0" presId="urn:microsoft.com/office/officeart/2005/8/layout/hierarchy6"/>
    <dgm:cxn modelId="{0D878FF8-6167-4195-A360-C15CE489E33E}" type="presOf" srcId="{D4CFDE78-4643-4F59-9B9E-58C88686E415}" destId="{05F97D13-B6D0-40FE-97EA-B48BCBC049EC}" srcOrd="0" destOrd="0" presId="urn:microsoft.com/office/officeart/2005/8/layout/hierarchy6"/>
    <dgm:cxn modelId="{EF7B05C8-0491-4F71-A2D0-620C98A68009}" type="presOf" srcId="{EB2B90F5-4A50-4CBD-A15E-844CE4B88DEA}" destId="{8941D6CE-9A8D-421D-8873-2A0B4071BCFF}" srcOrd="0" destOrd="0" presId="urn:microsoft.com/office/officeart/2005/8/layout/hierarchy6"/>
    <dgm:cxn modelId="{4058E909-2EC8-42C6-BCDE-1D5C71198849}" type="presOf" srcId="{0E7824F0-343F-4D7A-9640-D2FB6457D416}" destId="{72172A8C-C09A-4438-9FE3-D2C88B533C5D}" srcOrd="0" destOrd="0" presId="urn:microsoft.com/office/officeart/2005/8/layout/hierarchy6"/>
    <dgm:cxn modelId="{BECB8C48-C771-4335-8E05-B852980FACBA}" srcId="{90D47919-EF42-4D27-8F71-4C65B11ED007}" destId="{EB2B90F5-4A50-4CBD-A15E-844CE4B88DEA}" srcOrd="0" destOrd="0" parTransId="{A073A463-CFA4-4DDF-AFF9-8D7F246A33D7}" sibTransId="{18B8EFB8-5CA8-43D5-890E-C91CE9A80E36}"/>
    <dgm:cxn modelId="{8FDE559B-84FE-45DB-9F79-BBEED92C74F0}" type="presOf" srcId="{90D47919-EF42-4D27-8F71-4C65B11ED007}" destId="{D15EC731-CCC1-43A3-9596-2F99EB23E017}" srcOrd="0" destOrd="0" presId="urn:microsoft.com/office/officeart/2005/8/layout/hierarchy6"/>
    <dgm:cxn modelId="{E0DA9A64-2B6D-4BA9-BC9E-C6013B980157}" srcId="{EB2B90F5-4A50-4CBD-A15E-844CE4B88DEA}" destId="{2FC22F0E-7535-42A6-AB03-460C83A7BA9A}" srcOrd="1" destOrd="0" parTransId="{5356C7A3-3FE0-4453-9078-F6B755C9E5DF}" sibTransId="{ACEA9345-CAAB-4856-BF83-2C6E12AF8957}"/>
    <dgm:cxn modelId="{031FAC95-6688-499E-A806-A50A5C556790}" type="presOf" srcId="{2FC22F0E-7535-42A6-AB03-460C83A7BA9A}" destId="{AB637DC6-2A31-46C5-A376-B48462BF3C35}" srcOrd="0" destOrd="0" presId="urn:microsoft.com/office/officeart/2005/8/layout/hierarchy6"/>
    <dgm:cxn modelId="{C5F483D6-6AE7-4734-9F40-FFF360897FB8}" srcId="{EB2B90F5-4A50-4CBD-A15E-844CE4B88DEA}" destId="{D4CFDE78-4643-4F59-9B9E-58C88686E415}" srcOrd="0" destOrd="0" parTransId="{0E7824F0-343F-4D7A-9640-D2FB6457D416}" sibTransId="{C5A1219D-56C3-403D-8262-5B57D1001130}"/>
    <dgm:cxn modelId="{A66AA064-51C6-4418-89B8-D766F8EEE7C1}" type="presParOf" srcId="{D15EC731-CCC1-43A3-9596-2F99EB23E017}" destId="{6CB870AC-9ED2-47A3-AE04-CDDACB73824F}" srcOrd="0" destOrd="0" presId="urn:microsoft.com/office/officeart/2005/8/layout/hierarchy6"/>
    <dgm:cxn modelId="{2511AE82-4FB3-466C-9020-5FF9D3555940}" type="presParOf" srcId="{6CB870AC-9ED2-47A3-AE04-CDDACB73824F}" destId="{9D45AC89-3F51-478D-82FE-3A3ED4F3BED7}" srcOrd="0" destOrd="0" presId="urn:microsoft.com/office/officeart/2005/8/layout/hierarchy6"/>
    <dgm:cxn modelId="{865974F9-0080-4F4B-AADF-9DA6BDC1CD65}" type="presParOf" srcId="{9D45AC89-3F51-478D-82FE-3A3ED4F3BED7}" destId="{90271DD2-CBD9-47D7-9A4E-DEAED6FD5598}" srcOrd="0" destOrd="0" presId="urn:microsoft.com/office/officeart/2005/8/layout/hierarchy6"/>
    <dgm:cxn modelId="{AE1CD6F6-9886-4169-AF9F-3B88FA38327C}" type="presParOf" srcId="{90271DD2-CBD9-47D7-9A4E-DEAED6FD5598}" destId="{8941D6CE-9A8D-421D-8873-2A0B4071BCFF}" srcOrd="0" destOrd="0" presId="urn:microsoft.com/office/officeart/2005/8/layout/hierarchy6"/>
    <dgm:cxn modelId="{CC027394-8874-463F-B4EA-AEDF735D6E2B}" type="presParOf" srcId="{90271DD2-CBD9-47D7-9A4E-DEAED6FD5598}" destId="{AEFAA3C6-FA78-4489-B43A-91FB6007D372}" srcOrd="1" destOrd="0" presId="urn:microsoft.com/office/officeart/2005/8/layout/hierarchy6"/>
    <dgm:cxn modelId="{F28235FA-90B4-45B3-9BBC-0BDDBFCDEB47}" type="presParOf" srcId="{AEFAA3C6-FA78-4489-B43A-91FB6007D372}" destId="{72172A8C-C09A-4438-9FE3-D2C88B533C5D}" srcOrd="0" destOrd="0" presId="urn:microsoft.com/office/officeart/2005/8/layout/hierarchy6"/>
    <dgm:cxn modelId="{2DE638F5-2090-4F65-88CD-99B38550A041}" type="presParOf" srcId="{AEFAA3C6-FA78-4489-B43A-91FB6007D372}" destId="{DF150B6E-934C-425C-9C69-020D25E2C066}" srcOrd="1" destOrd="0" presId="urn:microsoft.com/office/officeart/2005/8/layout/hierarchy6"/>
    <dgm:cxn modelId="{64908FDE-1136-40E1-B8EE-051C56A47186}" type="presParOf" srcId="{DF150B6E-934C-425C-9C69-020D25E2C066}" destId="{05F97D13-B6D0-40FE-97EA-B48BCBC049EC}" srcOrd="0" destOrd="0" presId="urn:microsoft.com/office/officeart/2005/8/layout/hierarchy6"/>
    <dgm:cxn modelId="{AA548BC1-0395-4950-9DDB-261E8613EE46}" type="presParOf" srcId="{DF150B6E-934C-425C-9C69-020D25E2C066}" destId="{B09520CC-3C8F-4817-A098-F26D12A66BAC}" srcOrd="1" destOrd="0" presId="urn:microsoft.com/office/officeart/2005/8/layout/hierarchy6"/>
    <dgm:cxn modelId="{54CFD14D-E437-4748-B760-698CAB7EC850}" type="presParOf" srcId="{AEFAA3C6-FA78-4489-B43A-91FB6007D372}" destId="{88B04C64-89E5-4078-A438-83A3D76AC7BE}" srcOrd="2" destOrd="0" presId="urn:microsoft.com/office/officeart/2005/8/layout/hierarchy6"/>
    <dgm:cxn modelId="{93ABB16A-7ED4-4444-84EB-809A0E126E18}" type="presParOf" srcId="{AEFAA3C6-FA78-4489-B43A-91FB6007D372}" destId="{0804ED68-A37A-4AC0-9D72-7D42F84FA4FB}" srcOrd="3" destOrd="0" presId="urn:microsoft.com/office/officeart/2005/8/layout/hierarchy6"/>
    <dgm:cxn modelId="{C2DA3235-71F2-4648-933A-142C22BB5F30}" type="presParOf" srcId="{0804ED68-A37A-4AC0-9D72-7D42F84FA4FB}" destId="{AB637DC6-2A31-46C5-A376-B48462BF3C35}" srcOrd="0" destOrd="0" presId="urn:microsoft.com/office/officeart/2005/8/layout/hierarchy6"/>
    <dgm:cxn modelId="{8FE2DF9D-BF1B-4AB6-B35E-F7F4D6C8D1E3}" type="presParOf" srcId="{0804ED68-A37A-4AC0-9D72-7D42F84FA4FB}" destId="{42711A9F-F593-43B0-AB87-2CC2EF4D6432}" srcOrd="1" destOrd="0" presId="urn:microsoft.com/office/officeart/2005/8/layout/hierarchy6"/>
    <dgm:cxn modelId="{3E07DDA5-7CA3-4634-96CB-40B019A58679}" type="presParOf" srcId="{D15EC731-CCC1-43A3-9596-2F99EB23E017}" destId="{F354C7B5-66F1-4E5F-BDF1-DA19F75BAEB1}"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C42F7A-9501-4744-B6D5-9F7BF935DD2D}"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C3103D52-7510-42C8-8312-1178E7F0D2A2}">
      <dgm:prSet phldrT="[Text]" custT="1"/>
      <dgm:spPr/>
      <dgm:t>
        <a:bodyPr/>
        <a:lstStyle/>
        <a:p>
          <a:r>
            <a:rPr lang="en-US" sz="1400" b="1" dirty="0" smtClean="0"/>
            <a:t>Diagnosed and unreported in medical records (???)</a:t>
          </a:r>
          <a:endParaRPr lang="en-US" sz="1400" b="1" dirty="0"/>
        </a:p>
      </dgm:t>
      <dgm:extLst>
        <a:ext uri="{E40237B7-FDA0-4F09-8148-C483321AD2D9}">
          <dgm14:cNvPr xmlns:dgm14="http://schemas.microsoft.com/office/drawing/2010/diagram" id="0" name="" title="Diagnosed and unreported in medical records (???)"/>
        </a:ext>
      </dgm:extLst>
    </dgm:pt>
    <dgm:pt modelId="{D95E0D49-0592-4A60-8EFB-7C5B43F17F04}" type="parTrans" cxnId="{05561ED0-7D46-4280-80E6-3DB3917B18E4}">
      <dgm:prSet/>
      <dgm:spPr/>
      <dgm:t>
        <a:bodyPr/>
        <a:lstStyle/>
        <a:p>
          <a:endParaRPr lang="en-US"/>
        </a:p>
      </dgm:t>
    </dgm:pt>
    <dgm:pt modelId="{241B5D28-9125-4656-BB7A-76A610060A7B}" type="sibTrans" cxnId="{05561ED0-7D46-4280-80E6-3DB3917B18E4}">
      <dgm:prSet/>
      <dgm:spPr/>
      <dgm:t>
        <a:bodyPr/>
        <a:lstStyle/>
        <a:p>
          <a:endParaRPr lang="en-US"/>
        </a:p>
      </dgm:t>
    </dgm:pt>
    <dgm:pt modelId="{1579647F-E0FA-4652-93C5-3ED98234FC1D}">
      <dgm:prSet phldrT="[Text]" custT="1"/>
      <dgm:spPr/>
      <dgm:t>
        <a:bodyPr/>
        <a:lstStyle/>
        <a:p>
          <a:r>
            <a:rPr lang="en-US" sz="1400" b="1" dirty="0" smtClean="0"/>
            <a:t>Diagnosed and reported HIV-positive in HIV surveillance system (8500</a:t>
          </a:r>
          <a:r>
            <a:rPr lang="en-US" sz="1400" dirty="0" smtClean="0"/>
            <a:t>)</a:t>
          </a:r>
          <a:endParaRPr lang="en-US" sz="1400" dirty="0"/>
        </a:p>
      </dgm:t>
      <dgm:extLst>
        <a:ext uri="{E40237B7-FDA0-4F09-8148-C483321AD2D9}">
          <dgm14:cNvPr xmlns:dgm14="http://schemas.microsoft.com/office/drawing/2010/diagram" id="0" name="" title="Diagnosed and reported HIV-positive in HIV surveillance system (8500)"/>
        </a:ext>
      </dgm:extLst>
    </dgm:pt>
    <dgm:pt modelId="{8E960354-10D5-47FA-8367-9EE2A0ABAFBC}" type="parTrans" cxnId="{387D9A4F-CA84-4FAE-AF69-F893D60D7DA5}">
      <dgm:prSet/>
      <dgm:spPr/>
      <dgm:t>
        <a:bodyPr/>
        <a:lstStyle/>
        <a:p>
          <a:endParaRPr lang="en-US"/>
        </a:p>
      </dgm:t>
    </dgm:pt>
    <dgm:pt modelId="{588C3E48-A528-4A08-A39D-F34E52D8A547}" type="sibTrans" cxnId="{387D9A4F-CA84-4FAE-AF69-F893D60D7DA5}">
      <dgm:prSet/>
      <dgm:spPr/>
      <dgm:t>
        <a:bodyPr/>
        <a:lstStyle/>
        <a:p>
          <a:endParaRPr lang="en-US"/>
        </a:p>
      </dgm:t>
    </dgm:pt>
    <dgm:pt modelId="{D04824FF-8AF7-4C10-A2DC-F954F8FE85A2}">
      <dgm:prSet phldrT="[Text]" custT="1"/>
      <dgm:spPr/>
      <dgm:t>
        <a:bodyPr/>
        <a:lstStyle/>
        <a:p>
          <a:r>
            <a:rPr lang="en-US" sz="1400" b="1" dirty="0" smtClean="0"/>
            <a:t>Ryan White Clients in CAREWare (4500)</a:t>
          </a:r>
          <a:endParaRPr lang="en-US" sz="1400" b="1" dirty="0"/>
        </a:p>
      </dgm:t>
      <dgm:extLst>
        <a:ext uri="{E40237B7-FDA0-4F09-8148-C483321AD2D9}">
          <dgm14:cNvPr xmlns:dgm14="http://schemas.microsoft.com/office/drawing/2010/diagram" id="0" name="" title="Ryan White Clients in CAREWare (4500)"/>
        </a:ext>
      </dgm:extLst>
    </dgm:pt>
    <dgm:pt modelId="{44BEF3B6-8F03-467E-ABA5-AC65C5C04EA2}" type="parTrans" cxnId="{4F92D13D-EC80-4B02-ADE3-C9CF4461745B}">
      <dgm:prSet/>
      <dgm:spPr/>
      <dgm:t>
        <a:bodyPr/>
        <a:lstStyle/>
        <a:p>
          <a:endParaRPr lang="en-US"/>
        </a:p>
      </dgm:t>
    </dgm:pt>
    <dgm:pt modelId="{B479AD41-45B1-439D-854B-E0E5E70CA1A1}" type="sibTrans" cxnId="{4F92D13D-EC80-4B02-ADE3-C9CF4461745B}">
      <dgm:prSet/>
      <dgm:spPr/>
      <dgm:t>
        <a:bodyPr/>
        <a:lstStyle/>
        <a:p>
          <a:endParaRPr lang="en-US"/>
        </a:p>
      </dgm:t>
    </dgm:pt>
    <dgm:pt modelId="{2E212080-97A3-4B61-86B2-1BEE8324D2DC}" type="pres">
      <dgm:prSet presAssocID="{0AC42F7A-9501-4744-B6D5-9F7BF935DD2D}" presName="Name0" presStyleCnt="0">
        <dgm:presLayoutVars>
          <dgm:chMax val="7"/>
          <dgm:resizeHandles val="exact"/>
        </dgm:presLayoutVars>
      </dgm:prSet>
      <dgm:spPr/>
      <dgm:t>
        <a:bodyPr/>
        <a:lstStyle/>
        <a:p>
          <a:endParaRPr lang="en-US"/>
        </a:p>
      </dgm:t>
    </dgm:pt>
    <dgm:pt modelId="{C45B9796-B480-4729-B8DF-495131965FC7}" type="pres">
      <dgm:prSet presAssocID="{0AC42F7A-9501-4744-B6D5-9F7BF935DD2D}" presName="comp1" presStyleCnt="0"/>
      <dgm:spPr/>
    </dgm:pt>
    <dgm:pt modelId="{F9697126-48DB-43BB-A3CD-4D467547FBE5}" type="pres">
      <dgm:prSet presAssocID="{0AC42F7A-9501-4744-B6D5-9F7BF935DD2D}" presName="circle1" presStyleLbl="node1" presStyleIdx="0" presStyleCnt="3"/>
      <dgm:spPr/>
      <dgm:t>
        <a:bodyPr/>
        <a:lstStyle/>
        <a:p>
          <a:endParaRPr lang="en-US"/>
        </a:p>
      </dgm:t>
    </dgm:pt>
    <dgm:pt modelId="{CBAF05CE-AB14-451A-926B-285A2016A01A}" type="pres">
      <dgm:prSet presAssocID="{0AC42F7A-9501-4744-B6D5-9F7BF935DD2D}" presName="c1text" presStyleLbl="node1" presStyleIdx="0" presStyleCnt="3">
        <dgm:presLayoutVars>
          <dgm:bulletEnabled val="1"/>
        </dgm:presLayoutVars>
      </dgm:prSet>
      <dgm:spPr/>
      <dgm:t>
        <a:bodyPr/>
        <a:lstStyle/>
        <a:p>
          <a:endParaRPr lang="en-US"/>
        </a:p>
      </dgm:t>
    </dgm:pt>
    <dgm:pt modelId="{401AC272-6C77-40F8-A4F1-649E07176115}" type="pres">
      <dgm:prSet presAssocID="{0AC42F7A-9501-4744-B6D5-9F7BF935DD2D}" presName="comp2" presStyleCnt="0"/>
      <dgm:spPr/>
    </dgm:pt>
    <dgm:pt modelId="{2B3C1653-7B7C-4EC2-9A60-E8BE534D1196}" type="pres">
      <dgm:prSet presAssocID="{0AC42F7A-9501-4744-B6D5-9F7BF935DD2D}" presName="circle2" presStyleLbl="node1" presStyleIdx="1" presStyleCnt="3"/>
      <dgm:spPr/>
      <dgm:t>
        <a:bodyPr/>
        <a:lstStyle/>
        <a:p>
          <a:endParaRPr lang="en-US"/>
        </a:p>
      </dgm:t>
    </dgm:pt>
    <dgm:pt modelId="{05020C2B-B29C-408D-9B26-300C9D6C47F1}" type="pres">
      <dgm:prSet presAssocID="{0AC42F7A-9501-4744-B6D5-9F7BF935DD2D}" presName="c2text" presStyleLbl="node1" presStyleIdx="1" presStyleCnt="3">
        <dgm:presLayoutVars>
          <dgm:bulletEnabled val="1"/>
        </dgm:presLayoutVars>
      </dgm:prSet>
      <dgm:spPr/>
      <dgm:t>
        <a:bodyPr/>
        <a:lstStyle/>
        <a:p>
          <a:endParaRPr lang="en-US"/>
        </a:p>
      </dgm:t>
    </dgm:pt>
    <dgm:pt modelId="{0FB46E41-FB62-4347-88E6-0F175CEB1DEB}" type="pres">
      <dgm:prSet presAssocID="{0AC42F7A-9501-4744-B6D5-9F7BF935DD2D}" presName="comp3" presStyleCnt="0"/>
      <dgm:spPr/>
    </dgm:pt>
    <dgm:pt modelId="{E369C561-09E3-4EB7-8835-BC96B3568666}" type="pres">
      <dgm:prSet presAssocID="{0AC42F7A-9501-4744-B6D5-9F7BF935DD2D}" presName="circle3" presStyleLbl="node1" presStyleIdx="2" presStyleCnt="3"/>
      <dgm:spPr/>
      <dgm:t>
        <a:bodyPr/>
        <a:lstStyle/>
        <a:p>
          <a:endParaRPr lang="en-US"/>
        </a:p>
      </dgm:t>
    </dgm:pt>
    <dgm:pt modelId="{BD7D40EC-989B-4F30-ADD5-659E965BF5A8}" type="pres">
      <dgm:prSet presAssocID="{0AC42F7A-9501-4744-B6D5-9F7BF935DD2D}" presName="c3text" presStyleLbl="node1" presStyleIdx="2" presStyleCnt="3">
        <dgm:presLayoutVars>
          <dgm:bulletEnabled val="1"/>
        </dgm:presLayoutVars>
      </dgm:prSet>
      <dgm:spPr/>
      <dgm:t>
        <a:bodyPr/>
        <a:lstStyle/>
        <a:p>
          <a:endParaRPr lang="en-US"/>
        </a:p>
      </dgm:t>
    </dgm:pt>
  </dgm:ptLst>
  <dgm:cxnLst>
    <dgm:cxn modelId="{82C7243C-0B12-480D-9980-B44C0340E177}" type="presOf" srcId="{0AC42F7A-9501-4744-B6D5-9F7BF935DD2D}" destId="{2E212080-97A3-4B61-86B2-1BEE8324D2DC}" srcOrd="0" destOrd="0" presId="urn:microsoft.com/office/officeart/2005/8/layout/venn2"/>
    <dgm:cxn modelId="{351C5769-EC25-4137-809C-E569E8713079}" type="presOf" srcId="{C3103D52-7510-42C8-8312-1178E7F0D2A2}" destId="{F9697126-48DB-43BB-A3CD-4D467547FBE5}" srcOrd="0" destOrd="0" presId="urn:microsoft.com/office/officeart/2005/8/layout/venn2"/>
    <dgm:cxn modelId="{356AA7AA-7198-41DE-A8F9-EE5FB8014F40}" type="presOf" srcId="{D04824FF-8AF7-4C10-A2DC-F954F8FE85A2}" destId="{BD7D40EC-989B-4F30-ADD5-659E965BF5A8}" srcOrd="1" destOrd="0" presId="urn:microsoft.com/office/officeart/2005/8/layout/venn2"/>
    <dgm:cxn modelId="{181668C4-E8CE-4FCA-B49E-B1FD969F36C5}" type="presOf" srcId="{1579647F-E0FA-4652-93C5-3ED98234FC1D}" destId="{05020C2B-B29C-408D-9B26-300C9D6C47F1}" srcOrd="1" destOrd="0" presId="urn:microsoft.com/office/officeart/2005/8/layout/venn2"/>
    <dgm:cxn modelId="{3C634A4C-9BF1-4848-AAE0-4E74E4078416}" type="presOf" srcId="{1579647F-E0FA-4652-93C5-3ED98234FC1D}" destId="{2B3C1653-7B7C-4EC2-9A60-E8BE534D1196}" srcOrd="0" destOrd="0" presId="urn:microsoft.com/office/officeart/2005/8/layout/venn2"/>
    <dgm:cxn modelId="{05561ED0-7D46-4280-80E6-3DB3917B18E4}" srcId="{0AC42F7A-9501-4744-B6D5-9F7BF935DD2D}" destId="{C3103D52-7510-42C8-8312-1178E7F0D2A2}" srcOrd="0" destOrd="0" parTransId="{D95E0D49-0592-4A60-8EFB-7C5B43F17F04}" sibTransId="{241B5D28-9125-4656-BB7A-76A610060A7B}"/>
    <dgm:cxn modelId="{4F92D13D-EC80-4B02-ADE3-C9CF4461745B}" srcId="{0AC42F7A-9501-4744-B6D5-9F7BF935DD2D}" destId="{D04824FF-8AF7-4C10-A2DC-F954F8FE85A2}" srcOrd="2" destOrd="0" parTransId="{44BEF3B6-8F03-467E-ABA5-AC65C5C04EA2}" sibTransId="{B479AD41-45B1-439D-854B-E0E5E70CA1A1}"/>
    <dgm:cxn modelId="{FF32DF4D-0235-493F-A6A2-6DA2BF2F0AF2}" type="presOf" srcId="{D04824FF-8AF7-4C10-A2DC-F954F8FE85A2}" destId="{E369C561-09E3-4EB7-8835-BC96B3568666}" srcOrd="0" destOrd="0" presId="urn:microsoft.com/office/officeart/2005/8/layout/venn2"/>
    <dgm:cxn modelId="{B60C4723-51A5-40C5-A885-FD8AC66795C8}" type="presOf" srcId="{C3103D52-7510-42C8-8312-1178E7F0D2A2}" destId="{CBAF05CE-AB14-451A-926B-285A2016A01A}" srcOrd="1" destOrd="0" presId="urn:microsoft.com/office/officeart/2005/8/layout/venn2"/>
    <dgm:cxn modelId="{387D9A4F-CA84-4FAE-AF69-F893D60D7DA5}" srcId="{0AC42F7A-9501-4744-B6D5-9F7BF935DD2D}" destId="{1579647F-E0FA-4652-93C5-3ED98234FC1D}" srcOrd="1" destOrd="0" parTransId="{8E960354-10D5-47FA-8367-9EE2A0ABAFBC}" sibTransId="{588C3E48-A528-4A08-A39D-F34E52D8A547}"/>
    <dgm:cxn modelId="{F74B022C-400B-487D-A45B-03D47B49B6B8}" type="presParOf" srcId="{2E212080-97A3-4B61-86B2-1BEE8324D2DC}" destId="{C45B9796-B480-4729-B8DF-495131965FC7}" srcOrd="0" destOrd="0" presId="urn:microsoft.com/office/officeart/2005/8/layout/venn2"/>
    <dgm:cxn modelId="{F67A059A-312D-42A4-8CBC-E1FDDE6D8EC1}" type="presParOf" srcId="{C45B9796-B480-4729-B8DF-495131965FC7}" destId="{F9697126-48DB-43BB-A3CD-4D467547FBE5}" srcOrd="0" destOrd="0" presId="urn:microsoft.com/office/officeart/2005/8/layout/venn2"/>
    <dgm:cxn modelId="{99BC9112-4DF8-45A0-85E3-733EAAACCC98}" type="presParOf" srcId="{C45B9796-B480-4729-B8DF-495131965FC7}" destId="{CBAF05CE-AB14-451A-926B-285A2016A01A}" srcOrd="1" destOrd="0" presId="urn:microsoft.com/office/officeart/2005/8/layout/venn2"/>
    <dgm:cxn modelId="{DC7A415B-94A3-447A-98EF-AD0BA5929705}" type="presParOf" srcId="{2E212080-97A3-4B61-86B2-1BEE8324D2DC}" destId="{401AC272-6C77-40F8-A4F1-649E07176115}" srcOrd="1" destOrd="0" presId="urn:microsoft.com/office/officeart/2005/8/layout/venn2"/>
    <dgm:cxn modelId="{C5849AC8-6D30-4683-9334-545A3FB24D59}" type="presParOf" srcId="{401AC272-6C77-40F8-A4F1-649E07176115}" destId="{2B3C1653-7B7C-4EC2-9A60-E8BE534D1196}" srcOrd="0" destOrd="0" presId="urn:microsoft.com/office/officeart/2005/8/layout/venn2"/>
    <dgm:cxn modelId="{24F7DE72-4032-4947-B6DC-F2FF5F2BE277}" type="presParOf" srcId="{401AC272-6C77-40F8-A4F1-649E07176115}" destId="{05020C2B-B29C-408D-9B26-300C9D6C47F1}" srcOrd="1" destOrd="0" presId="urn:microsoft.com/office/officeart/2005/8/layout/venn2"/>
    <dgm:cxn modelId="{22573564-65D1-4B7B-987C-E2032EF99E38}" type="presParOf" srcId="{2E212080-97A3-4B61-86B2-1BEE8324D2DC}" destId="{0FB46E41-FB62-4347-88E6-0F175CEB1DEB}" srcOrd="2" destOrd="0" presId="urn:microsoft.com/office/officeart/2005/8/layout/venn2"/>
    <dgm:cxn modelId="{B5404C9B-B79D-4A47-9FDF-12447BA59185}" type="presParOf" srcId="{0FB46E41-FB62-4347-88E6-0F175CEB1DEB}" destId="{E369C561-09E3-4EB7-8835-BC96B3568666}" srcOrd="0" destOrd="0" presId="urn:microsoft.com/office/officeart/2005/8/layout/venn2"/>
    <dgm:cxn modelId="{46F7A323-5FD7-41AA-A4F9-EA6F6520A338}" type="presParOf" srcId="{0FB46E41-FB62-4347-88E6-0F175CEB1DEB}" destId="{BD7D40EC-989B-4F30-ADD5-659E965BF5A8}" srcOrd="1" destOrd="0" presId="urn:microsoft.com/office/officeart/2005/8/layout/ven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298A20-1EBA-4FC4-9963-B68A44F968A0}" type="doc">
      <dgm:prSet loTypeId="urn:microsoft.com/office/officeart/2005/8/layout/process1" loCatId="process" qsTypeId="urn:microsoft.com/office/officeart/2005/8/quickstyle/simple1" qsCatId="simple" csTypeId="urn:microsoft.com/office/officeart/2005/8/colors/accent1_2" csCatId="accent1" phldr="1"/>
      <dgm:spPr/>
    </dgm:pt>
    <dgm:pt modelId="{74A06D33-3DE2-44D2-B578-5F709DE193E8}">
      <dgm:prSet phldrT="[Text]"/>
      <dgm:spPr/>
      <dgm:t>
        <a:bodyPr/>
        <a:lstStyle/>
        <a:p>
          <a:r>
            <a:rPr lang="en-US" dirty="0" smtClean="0"/>
            <a:t>Promoting  education, awareness, access and use </a:t>
          </a:r>
          <a:endParaRPr lang="en-US" dirty="0"/>
        </a:p>
      </dgm:t>
    </dgm:pt>
    <dgm:pt modelId="{0FD6A5E4-E1B2-4F88-904A-89C8F57CBF72}" type="parTrans" cxnId="{AB1B005F-9E4A-4A8F-8FEC-2D379C8D0A77}">
      <dgm:prSet/>
      <dgm:spPr/>
      <dgm:t>
        <a:bodyPr/>
        <a:lstStyle/>
        <a:p>
          <a:endParaRPr lang="en-US"/>
        </a:p>
      </dgm:t>
    </dgm:pt>
    <dgm:pt modelId="{25373608-10DE-4622-A871-34438FD9EA99}" type="sibTrans" cxnId="{AB1B005F-9E4A-4A8F-8FEC-2D379C8D0A77}">
      <dgm:prSet/>
      <dgm:spPr/>
      <dgm:t>
        <a:bodyPr/>
        <a:lstStyle/>
        <a:p>
          <a:endParaRPr lang="en-US"/>
        </a:p>
      </dgm:t>
    </dgm:pt>
    <dgm:pt modelId="{6D3E037B-6099-4ABA-A22F-E7C21F5DEA6D}">
      <dgm:prSet phldrT="[Text]"/>
      <dgm:spPr/>
      <dgm:t>
        <a:bodyPr/>
        <a:lstStyle/>
        <a:p>
          <a:r>
            <a:rPr lang="en-US" dirty="0" smtClean="0"/>
            <a:t>Screening for HIV risk and assessing  individuals who may be eligible for </a:t>
          </a:r>
          <a:r>
            <a:rPr lang="en-US" dirty="0" err="1" smtClean="0"/>
            <a:t>PrEP</a:t>
          </a:r>
          <a:endParaRPr lang="en-US" dirty="0"/>
        </a:p>
      </dgm:t>
    </dgm:pt>
    <dgm:pt modelId="{94C4F398-153D-48FE-A426-225914811056}" type="parTrans" cxnId="{DD09C04B-EAE2-4DC1-BC31-63BAB7865C62}">
      <dgm:prSet/>
      <dgm:spPr/>
      <dgm:t>
        <a:bodyPr/>
        <a:lstStyle/>
        <a:p>
          <a:endParaRPr lang="en-US"/>
        </a:p>
      </dgm:t>
    </dgm:pt>
    <dgm:pt modelId="{1F5A5317-417D-4D4F-9DB5-6D7B82499526}" type="sibTrans" cxnId="{DD09C04B-EAE2-4DC1-BC31-63BAB7865C62}">
      <dgm:prSet/>
      <dgm:spPr/>
      <dgm:t>
        <a:bodyPr/>
        <a:lstStyle/>
        <a:p>
          <a:endParaRPr lang="en-US"/>
        </a:p>
      </dgm:t>
    </dgm:pt>
    <dgm:pt modelId="{3851F1D2-909B-4ECF-A04E-7BF255712FC3}">
      <dgm:prSet phldrT="[Text]"/>
      <dgm:spPr/>
      <dgm:t>
        <a:bodyPr/>
        <a:lstStyle/>
        <a:p>
          <a:r>
            <a:rPr lang="en-US" dirty="0" smtClean="0"/>
            <a:t>Actively referring/linking </a:t>
          </a:r>
          <a:r>
            <a:rPr lang="en-US" dirty="0" err="1" smtClean="0"/>
            <a:t>PrEP</a:t>
          </a:r>
          <a:r>
            <a:rPr lang="en-US" dirty="0" smtClean="0"/>
            <a:t> –eligible and interested with </a:t>
          </a:r>
          <a:r>
            <a:rPr lang="en-US" dirty="0" err="1" smtClean="0"/>
            <a:t>PrEP</a:t>
          </a:r>
          <a:r>
            <a:rPr lang="en-US" dirty="0" smtClean="0"/>
            <a:t> providers</a:t>
          </a:r>
          <a:endParaRPr lang="en-US" dirty="0"/>
        </a:p>
      </dgm:t>
    </dgm:pt>
    <dgm:pt modelId="{EB2EAD4F-CCBB-47ED-B594-856EB2387032}" type="parTrans" cxnId="{72C531BC-0661-4C67-83C6-3904D6DD9E09}">
      <dgm:prSet/>
      <dgm:spPr/>
      <dgm:t>
        <a:bodyPr/>
        <a:lstStyle/>
        <a:p>
          <a:endParaRPr lang="en-US"/>
        </a:p>
      </dgm:t>
    </dgm:pt>
    <dgm:pt modelId="{25C40192-B583-4AFF-A282-231A6E1FA4AD}" type="sibTrans" cxnId="{72C531BC-0661-4C67-83C6-3904D6DD9E09}">
      <dgm:prSet/>
      <dgm:spPr/>
      <dgm:t>
        <a:bodyPr/>
        <a:lstStyle/>
        <a:p>
          <a:endParaRPr lang="en-US"/>
        </a:p>
      </dgm:t>
    </dgm:pt>
    <dgm:pt modelId="{ABDE2141-1080-4321-B1CE-7AAFF9B89D3F}">
      <dgm:prSet/>
      <dgm:spPr/>
      <dgm:t>
        <a:bodyPr/>
        <a:lstStyle/>
        <a:p>
          <a:r>
            <a:rPr lang="en-US" dirty="0" smtClean="0"/>
            <a:t>Identifying individuals who are vulnerable to HIV infection</a:t>
          </a:r>
          <a:endParaRPr lang="en-US" dirty="0"/>
        </a:p>
      </dgm:t>
    </dgm:pt>
    <dgm:pt modelId="{EADD5640-F838-4E42-8492-3F4E0F590478}" type="parTrans" cxnId="{A4B6A0DE-0984-4B78-9C68-5D948A7FBC6B}">
      <dgm:prSet/>
      <dgm:spPr/>
      <dgm:t>
        <a:bodyPr/>
        <a:lstStyle/>
        <a:p>
          <a:endParaRPr lang="en-US"/>
        </a:p>
      </dgm:t>
    </dgm:pt>
    <dgm:pt modelId="{FD5A9005-5FE5-40A7-99D6-85500BEF5650}" type="sibTrans" cxnId="{A4B6A0DE-0984-4B78-9C68-5D948A7FBC6B}">
      <dgm:prSet/>
      <dgm:spPr/>
      <dgm:t>
        <a:bodyPr/>
        <a:lstStyle/>
        <a:p>
          <a:endParaRPr lang="en-US"/>
        </a:p>
      </dgm:t>
    </dgm:pt>
    <dgm:pt modelId="{CF41AE41-A6E1-445C-A3B9-87B282372B1B}">
      <dgm:prSet/>
      <dgm:spPr/>
      <dgm:t>
        <a:bodyPr/>
        <a:lstStyle/>
        <a:p>
          <a:r>
            <a:rPr lang="en-US" dirty="0" smtClean="0"/>
            <a:t>Tracking and reporting individuals actively referred or linked with </a:t>
          </a:r>
          <a:r>
            <a:rPr lang="en-US" dirty="0" err="1" smtClean="0"/>
            <a:t>PrEP</a:t>
          </a:r>
          <a:r>
            <a:rPr lang="en-US" dirty="0" smtClean="0"/>
            <a:t> providers</a:t>
          </a:r>
          <a:endParaRPr lang="en-US" dirty="0"/>
        </a:p>
      </dgm:t>
    </dgm:pt>
    <dgm:pt modelId="{9A3F320D-7F43-462D-B0B4-116D6812C8CB}" type="parTrans" cxnId="{F27FC9BB-EB13-4176-9F6A-95596284DBB0}">
      <dgm:prSet/>
      <dgm:spPr/>
      <dgm:t>
        <a:bodyPr/>
        <a:lstStyle/>
        <a:p>
          <a:endParaRPr lang="en-US"/>
        </a:p>
      </dgm:t>
    </dgm:pt>
    <dgm:pt modelId="{5E11EB6D-0D1B-4EF2-90F2-9811C5B470FB}" type="sibTrans" cxnId="{F27FC9BB-EB13-4176-9F6A-95596284DBB0}">
      <dgm:prSet/>
      <dgm:spPr/>
      <dgm:t>
        <a:bodyPr/>
        <a:lstStyle/>
        <a:p>
          <a:endParaRPr lang="en-US"/>
        </a:p>
      </dgm:t>
    </dgm:pt>
    <dgm:pt modelId="{74EEE583-DF2D-4120-B5F5-2F61320F3462}" type="pres">
      <dgm:prSet presAssocID="{DE298A20-1EBA-4FC4-9963-B68A44F968A0}" presName="Name0" presStyleCnt="0">
        <dgm:presLayoutVars>
          <dgm:dir/>
          <dgm:resizeHandles val="exact"/>
        </dgm:presLayoutVars>
      </dgm:prSet>
      <dgm:spPr/>
    </dgm:pt>
    <dgm:pt modelId="{47736773-0EA6-4CD3-8798-62B0895A1EE4}" type="pres">
      <dgm:prSet presAssocID="{74A06D33-3DE2-44D2-B578-5F709DE193E8}" presName="node" presStyleLbl="node1" presStyleIdx="0" presStyleCnt="5">
        <dgm:presLayoutVars>
          <dgm:bulletEnabled val="1"/>
        </dgm:presLayoutVars>
      </dgm:prSet>
      <dgm:spPr/>
      <dgm:t>
        <a:bodyPr/>
        <a:lstStyle/>
        <a:p>
          <a:endParaRPr lang="en-US"/>
        </a:p>
      </dgm:t>
    </dgm:pt>
    <dgm:pt modelId="{F7F0B391-6986-4712-A4BA-3B26DD61E254}" type="pres">
      <dgm:prSet presAssocID="{25373608-10DE-4622-A871-34438FD9EA99}" presName="sibTrans" presStyleLbl="sibTrans2D1" presStyleIdx="0" presStyleCnt="4"/>
      <dgm:spPr/>
      <dgm:t>
        <a:bodyPr/>
        <a:lstStyle/>
        <a:p>
          <a:endParaRPr lang="en-US"/>
        </a:p>
      </dgm:t>
    </dgm:pt>
    <dgm:pt modelId="{A389BA6A-0AB5-4CAF-8716-CDF428C6730D}" type="pres">
      <dgm:prSet presAssocID="{25373608-10DE-4622-A871-34438FD9EA99}" presName="connectorText" presStyleLbl="sibTrans2D1" presStyleIdx="0" presStyleCnt="4"/>
      <dgm:spPr/>
      <dgm:t>
        <a:bodyPr/>
        <a:lstStyle/>
        <a:p>
          <a:endParaRPr lang="en-US"/>
        </a:p>
      </dgm:t>
    </dgm:pt>
    <dgm:pt modelId="{E92A10A5-FCEC-4636-A561-7E15BF1BBC55}" type="pres">
      <dgm:prSet presAssocID="{ABDE2141-1080-4321-B1CE-7AAFF9B89D3F}" presName="node" presStyleLbl="node1" presStyleIdx="1" presStyleCnt="5">
        <dgm:presLayoutVars>
          <dgm:bulletEnabled val="1"/>
        </dgm:presLayoutVars>
      </dgm:prSet>
      <dgm:spPr/>
      <dgm:t>
        <a:bodyPr/>
        <a:lstStyle/>
        <a:p>
          <a:endParaRPr lang="en-US"/>
        </a:p>
      </dgm:t>
    </dgm:pt>
    <dgm:pt modelId="{4A74E6A3-59F7-4875-BF04-DAA71D16F0C4}" type="pres">
      <dgm:prSet presAssocID="{FD5A9005-5FE5-40A7-99D6-85500BEF5650}" presName="sibTrans" presStyleLbl="sibTrans2D1" presStyleIdx="1" presStyleCnt="4"/>
      <dgm:spPr/>
      <dgm:t>
        <a:bodyPr/>
        <a:lstStyle/>
        <a:p>
          <a:endParaRPr lang="en-US"/>
        </a:p>
      </dgm:t>
    </dgm:pt>
    <dgm:pt modelId="{DFF8F723-53B0-467C-A978-34D7CF7A7948}" type="pres">
      <dgm:prSet presAssocID="{FD5A9005-5FE5-40A7-99D6-85500BEF5650}" presName="connectorText" presStyleLbl="sibTrans2D1" presStyleIdx="1" presStyleCnt="4"/>
      <dgm:spPr/>
      <dgm:t>
        <a:bodyPr/>
        <a:lstStyle/>
        <a:p>
          <a:endParaRPr lang="en-US"/>
        </a:p>
      </dgm:t>
    </dgm:pt>
    <dgm:pt modelId="{5F1A599C-916B-4492-92A0-C040C557D408}" type="pres">
      <dgm:prSet presAssocID="{6D3E037B-6099-4ABA-A22F-E7C21F5DEA6D}" presName="node" presStyleLbl="node1" presStyleIdx="2" presStyleCnt="5">
        <dgm:presLayoutVars>
          <dgm:bulletEnabled val="1"/>
        </dgm:presLayoutVars>
      </dgm:prSet>
      <dgm:spPr/>
      <dgm:t>
        <a:bodyPr/>
        <a:lstStyle/>
        <a:p>
          <a:endParaRPr lang="en-US"/>
        </a:p>
      </dgm:t>
    </dgm:pt>
    <dgm:pt modelId="{E779B438-2126-4866-83EB-8FF6CCBC1A90}" type="pres">
      <dgm:prSet presAssocID="{1F5A5317-417D-4D4F-9DB5-6D7B82499526}" presName="sibTrans" presStyleLbl="sibTrans2D1" presStyleIdx="2" presStyleCnt="4"/>
      <dgm:spPr/>
      <dgm:t>
        <a:bodyPr/>
        <a:lstStyle/>
        <a:p>
          <a:endParaRPr lang="en-US"/>
        </a:p>
      </dgm:t>
    </dgm:pt>
    <dgm:pt modelId="{76262008-C9A2-4F4A-9961-C6D9BA448058}" type="pres">
      <dgm:prSet presAssocID="{1F5A5317-417D-4D4F-9DB5-6D7B82499526}" presName="connectorText" presStyleLbl="sibTrans2D1" presStyleIdx="2" presStyleCnt="4"/>
      <dgm:spPr/>
      <dgm:t>
        <a:bodyPr/>
        <a:lstStyle/>
        <a:p>
          <a:endParaRPr lang="en-US"/>
        </a:p>
      </dgm:t>
    </dgm:pt>
    <dgm:pt modelId="{A7E00A62-A3DC-4BD7-8B2A-AF0F2E3478A6}" type="pres">
      <dgm:prSet presAssocID="{3851F1D2-909B-4ECF-A04E-7BF255712FC3}" presName="node" presStyleLbl="node1" presStyleIdx="3" presStyleCnt="5">
        <dgm:presLayoutVars>
          <dgm:bulletEnabled val="1"/>
        </dgm:presLayoutVars>
      </dgm:prSet>
      <dgm:spPr/>
      <dgm:t>
        <a:bodyPr/>
        <a:lstStyle/>
        <a:p>
          <a:endParaRPr lang="en-US"/>
        </a:p>
      </dgm:t>
    </dgm:pt>
    <dgm:pt modelId="{D1A353B4-F675-44F9-B1C7-F7A64AAE0532}" type="pres">
      <dgm:prSet presAssocID="{25C40192-B583-4AFF-A282-231A6E1FA4AD}" presName="sibTrans" presStyleLbl="sibTrans2D1" presStyleIdx="3" presStyleCnt="4"/>
      <dgm:spPr/>
      <dgm:t>
        <a:bodyPr/>
        <a:lstStyle/>
        <a:p>
          <a:endParaRPr lang="en-US"/>
        </a:p>
      </dgm:t>
    </dgm:pt>
    <dgm:pt modelId="{37540549-3E5C-4146-8693-C0C712EEF107}" type="pres">
      <dgm:prSet presAssocID="{25C40192-B583-4AFF-A282-231A6E1FA4AD}" presName="connectorText" presStyleLbl="sibTrans2D1" presStyleIdx="3" presStyleCnt="4"/>
      <dgm:spPr/>
      <dgm:t>
        <a:bodyPr/>
        <a:lstStyle/>
        <a:p>
          <a:endParaRPr lang="en-US"/>
        </a:p>
      </dgm:t>
    </dgm:pt>
    <dgm:pt modelId="{36017770-FAA9-4407-9602-086B111BAE7E}" type="pres">
      <dgm:prSet presAssocID="{CF41AE41-A6E1-445C-A3B9-87B282372B1B}" presName="node" presStyleLbl="node1" presStyleIdx="4" presStyleCnt="5">
        <dgm:presLayoutVars>
          <dgm:bulletEnabled val="1"/>
        </dgm:presLayoutVars>
      </dgm:prSet>
      <dgm:spPr/>
      <dgm:t>
        <a:bodyPr/>
        <a:lstStyle/>
        <a:p>
          <a:endParaRPr lang="en-US"/>
        </a:p>
      </dgm:t>
    </dgm:pt>
  </dgm:ptLst>
  <dgm:cxnLst>
    <dgm:cxn modelId="{1A261A16-05A3-480F-8A1B-787A812C3654}" type="presOf" srcId="{74A06D33-3DE2-44D2-B578-5F709DE193E8}" destId="{47736773-0EA6-4CD3-8798-62B0895A1EE4}" srcOrd="0" destOrd="0" presId="urn:microsoft.com/office/officeart/2005/8/layout/process1"/>
    <dgm:cxn modelId="{5539C1ED-FD68-40A0-99F0-BC637C5054B1}" type="presOf" srcId="{ABDE2141-1080-4321-B1CE-7AAFF9B89D3F}" destId="{E92A10A5-FCEC-4636-A561-7E15BF1BBC55}" srcOrd="0" destOrd="0" presId="urn:microsoft.com/office/officeart/2005/8/layout/process1"/>
    <dgm:cxn modelId="{CFF80374-7A37-415C-B775-0EA1CFF63369}" type="presOf" srcId="{DE298A20-1EBA-4FC4-9963-B68A44F968A0}" destId="{74EEE583-DF2D-4120-B5F5-2F61320F3462}" srcOrd="0" destOrd="0" presId="urn:microsoft.com/office/officeart/2005/8/layout/process1"/>
    <dgm:cxn modelId="{A4B6A0DE-0984-4B78-9C68-5D948A7FBC6B}" srcId="{DE298A20-1EBA-4FC4-9963-B68A44F968A0}" destId="{ABDE2141-1080-4321-B1CE-7AAFF9B89D3F}" srcOrd="1" destOrd="0" parTransId="{EADD5640-F838-4E42-8492-3F4E0F590478}" sibTransId="{FD5A9005-5FE5-40A7-99D6-85500BEF5650}"/>
    <dgm:cxn modelId="{A92A9499-7E62-41D2-B29F-7D6ED87A76D9}" type="presOf" srcId="{FD5A9005-5FE5-40A7-99D6-85500BEF5650}" destId="{4A74E6A3-59F7-4875-BF04-DAA71D16F0C4}" srcOrd="0" destOrd="0" presId="urn:microsoft.com/office/officeart/2005/8/layout/process1"/>
    <dgm:cxn modelId="{72C531BC-0661-4C67-83C6-3904D6DD9E09}" srcId="{DE298A20-1EBA-4FC4-9963-B68A44F968A0}" destId="{3851F1D2-909B-4ECF-A04E-7BF255712FC3}" srcOrd="3" destOrd="0" parTransId="{EB2EAD4F-CCBB-47ED-B594-856EB2387032}" sibTransId="{25C40192-B583-4AFF-A282-231A6E1FA4AD}"/>
    <dgm:cxn modelId="{8E2CB8DB-52B3-4353-8986-A404953C9FC5}" type="presOf" srcId="{3851F1D2-909B-4ECF-A04E-7BF255712FC3}" destId="{A7E00A62-A3DC-4BD7-8B2A-AF0F2E3478A6}" srcOrd="0" destOrd="0" presId="urn:microsoft.com/office/officeart/2005/8/layout/process1"/>
    <dgm:cxn modelId="{6FF6D659-6E6D-414B-B2C3-96745B4A3DD0}" type="presOf" srcId="{FD5A9005-5FE5-40A7-99D6-85500BEF5650}" destId="{DFF8F723-53B0-467C-A978-34D7CF7A7948}" srcOrd="1" destOrd="0" presId="urn:microsoft.com/office/officeart/2005/8/layout/process1"/>
    <dgm:cxn modelId="{1B0A4A29-6E4B-4C62-B0C7-435D5FC63272}" type="presOf" srcId="{25C40192-B583-4AFF-A282-231A6E1FA4AD}" destId="{D1A353B4-F675-44F9-B1C7-F7A64AAE0532}" srcOrd="0" destOrd="0" presId="urn:microsoft.com/office/officeart/2005/8/layout/process1"/>
    <dgm:cxn modelId="{1E6FADFB-6571-4C07-9D92-EDD58CEB23D9}" type="presOf" srcId="{1F5A5317-417D-4D4F-9DB5-6D7B82499526}" destId="{76262008-C9A2-4F4A-9961-C6D9BA448058}" srcOrd="1" destOrd="0" presId="urn:microsoft.com/office/officeart/2005/8/layout/process1"/>
    <dgm:cxn modelId="{DD09C04B-EAE2-4DC1-BC31-63BAB7865C62}" srcId="{DE298A20-1EBA-4FC4-9963-B68A44F968A0}" destId="{6D3E037B-6099-4ABA-A22F-E7C21F5DEA6D}" srcOrd="2" destOrd="0" parTransId="{94C4F398-153D-48FE-A426-225914811056}" sibTransId="{1F5A5317-417D-4D4F-9DB5-6D7B82499526}"/>
    <dgm:cxn modelId="{443A1A84-CAEE-4D79-BFB1-21DF8B6F9CD0}" type="presOf" srcId="{25373608-10DE-4622-A871-34438FD9EA99}" destId="{A389BA6A-0AB5-4CAF-8716-CDF428C6730D}" srcOrd="1" destOrd="0" presId="urn:microsoft.com/office/officeart/2005/8/layout/process1"/>
    <dgm:cxn modelId="{A4739898-A05F-44F7-B1C0-FB183FBD8980}" type="presOf" srcId="{CF41AE41-A6E1-445C-A3B9-87B282372B1B}" destId="{36017770-FAA9-4407-9602-086B111BAE7E}" srcOrd="0" destOrd="0" presId="urn:microsoft.com/office/officeart/2005/8/layout/process1"/>
    <dgm:cxn modelId="{36B1311B-2606-4E52-8789-E3BEE2A2490F}" type="presOf" srcId="{6D3E037B-6099-4ABA-A22F-E7C21F5DEA6D}" destId="{5F1A599C-916B-4492-92A0-C040C557D408}" srcOrd="0" destOrd="0" presId="urn:microsoft.com/office/officeart/2005/8/layout/process1"/>
    <dgm:cxn modelId="{F27FC9BB-EB13-4176-9F6A-95596284DBB0}" srcId="{DE298A20-1EBA-4FC4-9963-B68A44F968A0}" destId="{CF41AE41-A6E1-445C-A3B9-87B282372B1B}" srcOrd="4" destOrd="0" parTransId="{9A3F320D-7F43-462D-B0B4-116D6812C8CB}" sibTransId="{5E11EB6D-0D1B-4EF2-90F2-9811C5B470FB}"/>
    <dgm:cxn modelId="{0F87BACA-1461-4C5F-B49B-DD90E39E544E}" type="presOf" srcId="{25373608-10DE-4622-A871-34438FD9EA99}" destId="{F7F0B391-6986-4712-A4BA-3B26DD61E254}" srcOrd="0" destOrd="0" presId="urn:microsoft.com/office/officeart/2005/8/layout/process1"/>
    <dgm:cxn modelId="{AB1B005F-9E4A-4A8F-8FEC-2D379C8D0A77}" srcId="{DE298A20-1EBA-4FC4-9963-B68A44F968A0}" destId="{74A06D33-3DE2-44D2-B578-5F709DE193E8}" srcOrd="0" destOrd="0" parTransId="{0FD6A5E4-E1B2-4F88-904A-89C8F57CBF72}" sibTransId="{25373608-10DE-4622-A871-34438FD9EA99}"/>
    <dgm:cxn modelId="{B43C294D-516D-4225-8327-17A80137C691}" type="presOf" srcId="{25C40192-B583-4AFF-A282-231A6E1FA4AD}" destId="{37540549-3E5C-4146-8693-C0C712EEF107}" srcOrd="1" destOrd="0" presId="urn:microsoft.com/office/officeart/2005/8/layout/process1"/>
    <dgm:cxn modelId="{79FD05B4-469C-42D3-90D8-A8F026EB4007}" type="presOf" srcId="{1F5A5317-417D-4D4F-9DB5-6D7B82499526}" destId="{E779B438-2126-4866-83EB-8FF6CCBC1A90}" srcOrd="0" destOrd="0" presId="urn:microsoft.com/office/officeart/2005/8/layout/process1"/>
    <dgm:cxn modelId="{B7942974-1360-4337-8CF4-C58090AC4C1F}" type="presParOf" srcId="{74EEE583-DF2D-4120-B5F5-2F61320F3462}" destId="{47736773-0EA6-4CD3-8798-62B0895A1EE4}" srcOrd="0" destOrd="0" presId="urn:microsoft.com/office/officeart/2005/8/layout/process1"/>
    <dgm:cxn modelId="{66CD3C3C-F198-40E4-9B37-E70AE7FBE528}" type="presParOf" srcId="{74EEE583-DF2D-4120-B5F5-2F61320F3462}" destId="{F7F0B391-6986-4712-A4BA-3B26DD61E254}" srcOrd="1" destOrd="0" presId="urn:microsoft.com/office/officeart/2005/8/layout/process1"/>
    <dgm:cxn modelId="{E61B8423-4806-474C-A1E2-FF9498E30B0B}" type="presParOf" srcId="{F7F0B391-6986-4712-A4BA-3B26DD61E254}" destId="{A389BA6A-0AB5-4CAF-8716-CDF428C6730D}" srcOrd="0" destOrd="0" presId="urn:microsoft.com/office/officeart/2005/8/layout/process1"/>
    <dgm:cxn modelId="{4D285730-051C-4788-9021-A22BDB83D02B}" type="presParOf" srcId="{74EEE583-DF2D-4120-B5F5-2F61320F3462}" destId="{E92A10A5-FCEC-4636-A561-7E15BF1BBC55}" srcOrd="2" destOrd="0" presId="urn:microsoft.com/office/officeart/2005/8/layout/process1"/>
    <dgm:cxn modelId="{B0724E1B-3592-4019-ADFA-6B6CFB546D87}" type="presParOf" srcId="{74EEE583-DF2D-4120-B5F5-2F61320F3462}" destId="{4A74E6A3-59F7-4875-BF04-DAA71D16F0C4}" srcOrd="3" destOrd="0" presId="urn:microsoft.com/office/officeart/2005/8/layout/process1"/>
    <dgm:cxn modelId="{7C9E5686-443F-4574-904C-1EB97BA71947}" type="presParOf" srcId="{4A74E6A3-59F7-4875-BF04-DAA71D16F0C4}" destId="{DFF8F723-53B0-467C-A978-34D7CF7A7948}" srcOrd="0" destOrd="0" presId="urn:microsoft.com/office/officeart/2005/8/layout/process1"/>
    <dgm:cxn modelId="{A76889F9-9043-4430-B342-223562EB393D}" type="presParOf" srcId="{74EEE583-DF2D-4120-B5F5-2F61320F3462}" destId="{5F1A599C-916B-4492-92A0-C040C557D408}" srcOrd="4" destOrd="0" presId="urn:microsoft.com/office/officeart/2005/8/layout/process1"/>
    <dgm:cxn modelId="{AB21A2C1-C759-4A81-AF84-F50A6D99454E}" type="presParOf" srcId="{74EEE583-DF2D-4120-B5F5-2F61320F3462}" destId="{E779B438-2126-4866-83EB-8FF6CCBC1A90}" srcOrd="5" destOrd="0" presId="urn:microsoft.com/office/officeart/2005/8/layout/process1"/>
    <dgm:cxn modelId="{8F1BB06F-25C3-43A9-BD65-ED7E45EFE528}" type="presParOf" srcId="{E779B438-2126-4866-83EB-8FF6CCBC1A90}" destId="{76262008-C9A2-4F4A-9961-C6D9BA448058}" srcOrd="0" destOrd="0" presId="urn:microsoft.com/office/officeart/2005/8/layout/process1"/>
    <dgm:cxn modelId="{F16469BE-A555-4563-93D8-02161E0BDC45}" type="presParOf" srcId="{74EEE583-DF2D-4120-B5F5-2F61320F3462}" destId="{A7E00A62-A3DC-4BD7-8B2A-AF0F2E3478A6}" srcOrd="6" destOrd="0" presId="urn:microsoft.com/office/officeart/2005/8/layout/process1"/>
    <dgm:cxn modelId="{6AE74A3A-1C47-4F99-8172-A9836A7A2D0B}" type="presParOf" srcId="{74EEE583-DF2D-4120-B5F5-2F61320F3462}" destId="{D1A353B4-F675-44F9-B1C7-F7A64AAE0532}" srcOrd="7" destOrd="0" presId="urn:microsoft.com/office/officeart/2005/8/layout/process1"/>
    <dgm:cxn modelId="{BF7D72EB-F5B1-46E4-881C-C585C2F68DCB}" type="presParOf" srcId="{D1A353B4-F675-44F9-B1C7-F7A64AAE0532}" destId="{37540549-3E5C-4146-8693-C0C712EEF107}" srcOrd="0" destOrd="0" presId="urn:microsoft.com/office/officeart/2005/8/layout/process1"/>
    <dgm:cxn modelId="{21452AA7-A470-40BE-A7D8-35D4A2D7269C}" type="presParOf" srcId="{74EEE583-DF2D-4120-B5F5-2F61320F3462}" destId="{36017770-FAA9-4407-9602-086B111BAE7E}"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08A708-DB3B-43C1-8E32-6E5169B2825D}" type="doc">
      <dgm:prSet loTypeId="urn:microsoft.com/office/officeart/2005/8/layout/hProcess9" loCatId="process" qsTypeId="urn:microsoft.com/office/officeart/2005/8/quickstyle/simple1" qsCatId="simple" csTypeId="urn:microsoft.com/office/officeart/2005/8/colors/accent1_2" csCatId="accent1" phldr="1"/>
      <dgm:spPr/>
    </dgm:pt>
    <dgm:pt modelId="{3FCF9D61-B3FB-4FAC-933D-E26DEC1034BB}">
      <dgm:prSet phldrT="[Text]"/>
      <dgm:spPr/>
      <dgm:t>
        <a:bodyPr/>
        <a:lstStyle/>
        <a:p>
          <a:r>
            <a:rPr lang="en-US" dirty="0" smtClean="0"/>
            <a:t>Organization Capacity – conduct </a:t>
          </a:r>
          <a:r>
            <a:rPr lang="en-US" dirty="0" err="1" smtClean="0"/>
            <a:t>PrEP</a:t>
          </a:r>
          <a:r>
            <a:rPr lang="en-US" dirty="0" smtClean="0"/>
            <a:t> training. </a:t>
          </a:r>
          <a:endParaRPr lang="en-US" dirty="0"/>
        </a:p>
      </dgm:t>
    </dgm:pt>
    <dgm:pt modelId="{1C990440-A84D-46C2-B150-DF1887F7B4C8}" type="parTrans" cxnId="{2858D7CA-835E-4FE9-9245-41BEE0C8592E}">
      <dgm:prSet/>
      <dgm:spPr/>
      <dgm:t>
        <a:bodyPr/>
        <a:lstStyle/>
        <a:p>
          <a:endParaRPr lang="en-US"/>
        </a:p>
      </dgm:t>
    </dgm:pt>
    <dgm:pt modelId="{A0A6E8A1-12FF-4F93-B640-DF60E615225B}" type="sibTrans" cxnId="{2858D7CA-835E-4FE9-9245-41BEE0C8592E}">
      <dgm:prSet/>
      <dgm:spPr/>
      <dgm:t>
        <a:bodyPr/>
        <a:lstStyle/>
        <a:p>
          <a:endParaRPr lang="en-US"/>
        </a:p>
      </dgm:t>
    </dgm:pt>
    <dgm:pt modelId="{0A648155-261E-4FE5-8DA9-93692421FBD6}">
      <dgm:prSet phldrT="[Text]"/>
      <dgm:spPr/>
      <dgm:t>
        <a:bodyPr/>
        <a:lstStyle/>
        <a:p>
          <a:r>
            <a:rPr lang="en-US" dirty="0" smtClean="0"/>
            <a:t>HIV Result – Negative: offer condom &amp; risk reduction and  </a:t>
          </a:r>
          <a:r>
            <a:rPr lang="en-US" dirty="0" err="1" smtClean="0"/>
            <a:t>PrEP</a:t>
          </a:r>
          <a:r>
            <a:rPr lang="en-US" dirty="0" smtClean="0"/>
            <a:t> referrals as appropriate</a:t>
          </a:r>
          <a:endParaRPr lang="en-US" dirty="0"/>
        </a:p>
      </dgm:t>
    </dgm:pt>
    <dgm:pt modelId="{18DAD5B4-0938-4F03-865B-1755C5F88028}" type="parTrans" cxnId="{680F7173-106F-455D-90F3-8FA46D704E10}">
      <dgm:prSet/>
      <dgm:spPr/>
      <dgm:t>
        <a:bodyPr/>
        <a:lstStyle/>
        <a:p>
          <a:endParaRPr lang="en-US"/>
        </a:p>
      </dgm:t>
    </dgm:pt>
    <dgm:pt modelId="{10D1685B-BB13-476F-BFE6-21DB5FF94E52}" type="sibTrans" cxnId="{680F7173-106F-455D-90F3-8FA46D704E10}">
      <dgm:prSet/>
      <dgm:spPr/>
      <dgm:t>
        <a:bodyPr/>
        <a:lstStyle/>
        <a:p>
          <a:endParaRPr lang="en-US"/>
        </a:p>
      </dgm:t>
    </dgm:pt>
    <dgm:pt modelId="{99105635-399A-4679-A773-D3E8036BD6ED}">
      <dgm:prSet phldrT="[Text]"/>
      <dgm:spPr/>
      <dgm:t>
        <a:bodyPr/>
        <a:lstStyle/>
        <a:p>
          <a:r>
            <a:rPr lang="en-US" dirty="0" err="1" smtClean="0"/>
            <a:t>PrEP</a:t>
          </a:r>
          <a:r>
            <a:rPr lang="en-US" dirty="0" smtClean="0"/>
            <a:t> Referrals –for clients interested, eligible and at risk, follow-up referrals</a:t>
          </a:r>
          <a:endParaRPr lang="en-US" dirty="0"/>
        </a:p>
      </dgm:t>
    </dgm:pt>
    <dgm:pt modelId="{0E36BF6D-8FF2-4780-8FB4-D0B2D692B6F2}" type="parTrans" cxnId="{88A54828-6D7F-4736-898E-9E76676CD097}">
      <dgm:prSet/>
      <dgm:spPr/>
      <dgm:t>
        <a:bodyPr/>
        <a:lstStyle/>
        <a:p>
          <a:endParaRPr lang="en-US"/>
        </a:p>
      </dgm:t>
    </dgm:pt>
    <dgm:pt modelId="{19A310A8-DFC4-429D-9101-51153BCE2E90}" type="sibTrans" cxnId="{88A54828-6D7F-4736-898E-9E76676CD097}">
      <dgm:prSet/>
      <dgm:spPr/>
      <dgm:t>
        <a:bodyPr/>
        <a:lstStyle/>
        <a:p>
          <a:endParaRPr lang="en-US"/>
        </a:p>
      </dgm:t>
    </dgm:pt>
    <dgm:pt modelId="{C553FE80-B333-4A30-8FFC-46E1DC9FCCD3}">
      <dgm:prSet/>
      <dgm:spPr/>
      <dgm:t>
        <a:bodyPr/>
        <a:lstStyle/>
        <a:p>
          <a:r>
            <a:rPr lang="en-US" dirty="0" smtClean="0"/>
            <a:t>Testing Outreach – promote </a:t>
          </a:r>
          <a:r>
            <a:rPr lang="en-US" dirty="0" err="1" smtClean="0"/>
            <a:t>PrEP</a:t>
          </a:r>
          <a:r>
            <a:rPr lang="en-US" dirty="0" smtClean="0"/>
            <a:t>  use consumer materials</a:t>
          </a:r>
          <a:endParaRPr lang="en-US" dirty="0"/>
        </a:p>
      </dgm:t>
    </dgm:pt>
    <dgm:pt modelId="{93ED2993-6E8C-4CC5-B59B-ACE2C253FD21}" type="parTrans" cxnId="{21C45081-C2DE-4EB3-AA5F-8AB9860D6110}">
      <dgm:prSet/>
      <dgm:spPr/>
      <dgm:t>
        <a:bodyPr/>
        <a:lstStyle/>
        <a:p>
          <a:endParaRPr lang="en-US"/>
        </a:p>
      </dgm:t>
    </dgm:pt>
    <dgm:pt modelId="{B451EDAE-9BF7-4D33-AE84-90DFCFFA9A02}" type="sibTrans" cxnId="{21C45081-C2DE-4EB3-AA5F-8AB9860D6110}">
      <dgm:prSet/>
      <dgm:spPr/>
      <dgm:t>
        <a:bodyPr/>
        <a:lstStyle/>
        <a:p>
          <a:endParaRPr lang="en-US"/>
        </a:p>
      </dgm:t>
    </dgm:pt>
    <dgm:pt modelId="{AC48B3F2-E2C8-4918-B356-EED8668007B5}">
      <dgm:prSet/>
      <dgm:spPr/>
      <dgm:t>
        <a:bodyPr/>
        <a:lstStyle/>
        <a:p>
          <a:r>
            <a:rPr lang="en-US" dirty="0" smtClean="0"/>
            <a:t>Point of Care – CTR /or Syringe services HIV Testing include </a:t>
          </a:r>
          <a:r>
            <a:rPr lang="en-US" dirty="0" err="1" smtClean="0"/>
            <a:t>PrEP</a:t>
          </a:r>
          <a:r>
            <a:rPr lang="en-US" dirty="0" smtClean="0"/>
            <a:t> risk assessment </a:t>
          </a:r>
          <a:endParaRPr lang="en-US" dirty="0"/>
        </a:p>
      </dgm:t>
    </dgm:pt>
    <dgm:pt modelId="{07FF9DE1-2575-427F-A41C-D949A5A6B48B}" type="parTrans" cxnId="{B1ABA7EA-6D85-4D4C-9E8A-A5E8F31103AD}">
      <dgm:prSet/>
      <dgm:spPr/>
      <dgm:t>
        <a:bodyPr/>
        <a:lstStyle/>
        <a:p>
          <a:endParaRPr lang="en-US"/>
        </a:p>
      </dgm:t>
    </dgm:pt>
    <dgm:pt modelId="{C82433FB-03E6-46F1-90DB-EB53D58E8DA8}" type="sibTrans" cxnId="{B1ABA7EA-6D85-4D4C-9E8A-A5E8F31103AD}">
      <dgm:prSet/>
      <dgm:spPr/>
      <dgm:t>
        <a:bodyPr/>
        <a:lstStyle/>
        <a:p>
          <a:endParaRPr lang="en-US"/>
        </a:p>
      </dgm:t>
    </dgm:pt>
    <dgm:pt modelId="{A48D78B2-8C05-4F07-8E2B-DFC67E027F2E}">
      <dgm:prSet phldrT="[Text]"/>
      <dgm:spPr/>
      <dgm:t>
        <a:bodyPr/>
        <a:lstStyle/>
        <a:p>
          <a:r>
            <a:rPr lang="en-US" dirty="0" smtClean="0"/>
            <a:t>Data collection – Evaluation Web</a:t>
          </a:r>
          <a:endParaRPr lang="en-US" dirty="0"/>
        </a:p>
      </dgm:t>
    </dgm:pt>
    <dgm:pt modelId="{BB0EBFAB-2577-4FF1-807C-C943030C1949}" type="parTrans" cxnId="{DFA4AFCC-41E5-4958-9D1F-FCFEA5019052}">
      <dgm:prSet/>
      <dgm:spPr/>
      <dgm:t>
        <a:bodyPr/>
        <a:lstStyle/>
        <a:p>
          <a:endParaRPr lang="en-US"/>
        </a:p>
      </dgm:t>
    </dgm:pt>
    <dgm:pt modelId="{EF87C497-07F7-4E61-964E-DF3495BC3FFA}" type="sibTrans" cxnId="{DFA4AFCC-41E5-4958-9D1F-FCFEA5019052}">
      <dgm:prSet/>
      <dgm:spPr/>
      <dgm:t>
        <a:bodyPr/>
        <a:lstStyle/>
        <a:p>
          <a:endParaRPr lang="en-US"/>
        </a:p>
      </dgm:t>
    </dgm:pt>
    <dgm:pt modelId="{D0280241-7598-41A3-A7D8-3A1E99C5DD8D}" type="pres">
      <dgm:prSet presAssocID="{C708A708-DB3B-43C1-8E32-6E5169B2825D}" presName="CompostProcess" presStyleCnt="0">
        <dgm:presLayoutVars>
          <dgm:dir/>
          <dgm:resizeHandles val="exact"/>
        </dgm:presLayoutVars>
      </dgm:prSet>
      <dgm:spPr/>
    </dgm:pt>
    <dgm:pt modelId="{47186650-7668-4BFE-9026-0369C6772FF0}" type="pres">
      <dgm:prSet presAssocID="{C708A708-DB3B-43C1-8E32-6E5169B2825D}" presName="arrow" presStyleLbl="bgShp" presStyleIdx="0" presStyleCnt="1"/>
      <dgm:spPr/>
    </dgm:pt>
    <dgm:pt modelId="{32E53C77-3E30-4557-9A1A-F290EDC4984C}" type="pres">
      <dgm:prSet presAssocID="{C708A708-DB3B-43C1-8E32-6E5169B2825D}" presName="linearProcess" presStyleCnt="0"/>
      <dgm:spPr/>
    </dgm:pt>
    <dgm:pt modelId="{0CC7671A-F741-4154-B1B8-A750DD4CBFA9}" type="pres">
      <dgm:prSet presAssocID="{3FCF9D61-B3FB-4FAC-933D-E26DEC1034BB}" presName="textNode" presStyleLbl="node1" presStyleIdx="0" presStyleCnt="6">
        <dgm:presLayoutVars>
          <dgm:bulletEnabled val="1"/>
        </dgm:presLayoutVars>
      </dgm:prSet>
      <dgm:spPr/>
      <dgm:t>
        <a:bodyPr/>
        <a:lstStyle/>
        <a:p>
          <a:endParaRPr lang="en-US"/>
        </a:p>
      </dgm:t>
    </dgm:pt>
    <dgm:pt modelId="{ED252303-6528-4F5C-856A-1E9D674EB1CC}" type="pres">
      <dgm:prSet presAssocID="{A0A6E8A1-12FF-4F93-B640-DF60E615225B}" presName="sibTrans" presStyleCnt="0"/>
      <dgm:spPr/>
    </dgm:pt>
    <dgm:pt modelId="{581AE3FA-9D27-4160-B46A-27FCE11B3824}" type="pres">
      <dgm:prSet presAssocID="{C553FE80-B333-4A30-8FFC-46E1DC9FCCD3}" presName="textNode" presStyleLbl="node1" presStyleIdx="1" presStyleCnt="6">
        <dgm:presLayoutVars>
          <dgm:bulletEnabled val="1"/>
        </dgm:presLayoutVars>
      </dgm:prSet>
      <dgm:spPr/>
      <dgm:t>
        <a:bodyPr/>
        <a:lstStyle/>
        <a:p>
          <a:endParaRPr lang="en-US"/>
        </a:p>
      </dgm:t>
    </dgm:pt>
    <dgm:pt modelId="{558D32FA-ADAE-48C6-945C-E2061E30E139}" type="pres">
      <dgm:prSet presAssocID="{B451EDAE-9BF7-4D33-AE84-90DFCFFA9A02}" presName="sibTrans" presStyleCnt="0"/>
      <dgm:spPr/>
    </dgm:pt>
    <dgm:pt modelId="{25DB948A-4BFC-4230-9F0C-8C961CC66925}" type="pres">
      <dgm:prSet presAssocID="{AC48B3F2-E2C8-4918-B356-EED8668007B5}" presName="textNode" presStyleLbl="node1" presStyleIdx="2" presStyleCnt="6">
        <dgm:presLayoutVars>
          <dgm:bulletEnabled val="1"/>
        </dgm:presLayoutVars>
      </dgm:prSet>
      <dgm:spPr/>
      <dgm:t>
        <a:bodyPr/>
        <a:lstStyle/>
        <a:p>
          <a:endParaRPr lang="en-US"/>
        </a:p>
      </dgm:t>
    </dgm:pt>
    <dgm:pt modelId="{330B084E-8405-44FC-9982-2208737320E4}" type="pres">
      <dgm:prSet presAssocID="{C82433FB-03E6-46F1-90DB-EB53D58E8DA8}" presName="sibTrans" presStyleCnt="0"/>
      <dgm:spPr/>
    </dgm:pt>
    <dgm:pt modelId="{57C2BA0A-BB08-42E0-B6EA-810FC501ACA8}" type="pres">
      <dgm:prSet presAssocID="{0A648155-261E-4FE5-8DA9-93692421FBD6}" presName="textNode" presStyleLbl="node1" presStyleIdx="3" presStyleCnt="6">
        <dgm:presLayoutVars>
          <dgm:bulletEnabled val="1"/>
        </dgm:presLayoutVars>
      </dgm:prSet>
      <dgm:spPr/>
      <dgm:t>
        <a:bodyPr/>
        <a:lstStyle/>
        <a:p>
          <a:endParaRPr lang="en-US"/>
        </a:p>
      </dgm:t>
    </dgm:pt>
    <dgm:pt modelId="{587AB1FF-11C4-45B0-B13F-5F73635B62E9}" type="pres">
      <dgm:prSet presAssocID="{10D1685B-BB13-476F-BFE6-21DB5FF94E52}" presName="sibTrans" presStyleCnt="0"/>
      <dgm:spPr/>
    </dgm:pt>
    <dgm:pt modelId="{0305F337-4C2B-40C5-ACC4-2E424A0B7E06}" type="pres">
      <dgm:prSet presAssocID="{99105635-399A-4679-A773-D3E8036BD6ED}" presName="textNode" presStyleLbl="node1" presStyleIdx="4" presStyleCnt="6">
        <dgm:presLayoutVars>
          <dgm:bulletEnabled val="1"/>
        </dgm:presLayoutVars>
      </dgm:prSet>
      <dgm:spPr/>
      <dgm:t>
        <a:bodyPr/>
        <a:lstStyle/>
        <a:p>
          <a:endParaRPr lang="en-US"/>
        </a:p>
      </dgm:t>
    </dgm:pt>
    <dgm:pt modelId="{2DA4F7BF-C263-4D61-84B5-916BCC6F23E9}" type="pres">
      <dgm:prSet presAssocID="{19A310A8-DFC4-429D-9101-51153BCE2E90}" presName="sibTrans" presStyleCnt="0"/>
      <dgm:spPr/>
    </dgm:pt>
    <dgm:pt modelId="{A85BEE13-FA15-4B9A-A3FB-CB1E18612A78}" type="pres">
      <dgm:prSet presAssocID="{A48D78B2-8C05-4F07-8E2B-DFC67E027F2E}" presName="textNode" presStyleLbl="node1" presStyleIdx="5" presStyleCnt="6">
        <dgm:presLayoutVars>
          <dgm:bulletEnabled val="1"/>
        </dgm:presLayoutVars>
      </dgm:prSet>
      <dgm:spPr/>
      <dgm:t>
        <a:bodyPr/>
        <a:lstStyle/>
        <a:p>
          <a:endParaRPr lang="en-US"/>
        </a:p>
      </dgm:t>
    </dgm:pt>
  </dgm:ptLst>
  <dgm:cxnLst>
    <dgm:cxn modelId="{1B3F2EEA-2EE4-4EF8-B7FB-E10F70453DCE}" type="presOf" srcId="{3FCF9D61-B3FB-4FAC-933D-E26DEC1034BB}" destId="{0CC7671A-F741-4154-B1B8-A750DD4CBFA9}" srcOrd="0" destOrd="0" presId="urn:microsoft.com/office/officeart/2005/8/layout/hProcess9"/>
    <dgm:cxn modelId="{F965F039-EA79-43FF-B424-F6467619DCEF}" type="presOf" srcId="{0A648155-261E-4FE5-8DA9-93692421FBD6}" destId="{57C2BA0A-BB08-42E0-B6EA-810FC501ACA8}" srcOrd="0" destOrd="0" presId="urn:microsoft.com/office/officeart/2005/8/layout/hProcess9"/>
    <dgm:cxn modelId="{DFA4AFCC-41E5-4958-9D1F-FCFEA5019052}" srcId="{C708A708-DB3B-43C1-8E32-6E5169B2825D}" destId="{A48D78B2-8C05-4F07-8E2B-DFC67E027F2E}" srcOrd="5" destOrd="0" parTransId="{BB0EBFAB-2577-4FF1-807C-C943030C1949}" sibTransId="{EF87C497-07F7-4E61-964E-DF3495BC3FFA}"/>
    <dgm:cxn modelId="{21C45081-C2DE-4EB3-AA5F-8AB9860D6110}" srcId="{C708A708-DB3B-43C1-8E32-6E5169B2825D}" destId="{C553FE80-B333-4A30-8FFC-46E1DC9FCCD3}" srcOrd="1" destOrd="0" parTransId="{93ED2993-6E8C-4CC5-B59B-ACE2C253FD21}" sibTransId="{B451EDAE-9BF7-4D33-AE84-90DFCFFA9A02}"/>
    <dgm:cxn modelId="{AAB6F9F4-4E93-4CB8-A137-DFBF66BA3E13}" type="presOf" srcId="{C708A708-DB3B-43C1-8E32-6E5169B2825D}" destId="{D0280241-7598-41A3-A7D8-3A1E99C5DD8D}" srcOrd="0" destOrd="0" presId="urn:microsoft.com/office/officeart/2005/8/layout/hProcess9"/>
    <dgm:cxn modelId="{69026E7C-897F-424F-AC2B-7E0EDA200B7A}" type="presOf" srcId="{C553FE80-B333-4A30-8FFC-46E1DC9FCCD3}" destId="{581AE3FA-9D27-4160-B46A-27FCE11B3824}" srcOrd="0" destOrd="0" presId="urn:microsoft.com/office/officeart/2005/8/layout/hProcess9"/>
    <dgm:cxn modelId="{2858D7CA-835E-4FE9-9245-41BEE0C8592E}" srcId="{C708A708-DB3B-43C1-8E32-6E5169B2825D}" destId="{3FCF9D61-B3FB-4FAC-933D-E26DEC1034BB}" srcOrd="0" destOrd="0" parTransId="{1C990440-A84D-46C2-B150-DF1887F7B4C8}" sibTransId="{A0A6E8A1-12FF-4F93-B640-DF60E615225B}"/>
    <dgm:cxn modelId="{680F7173-106F-455D-90F3-8FA46D704E10}" srcId="{C708A708-DB3B-43C1-8E32-6E5169B2825D}" destId="{0A648155-261E-4FE5-8DA9-93692421FBD6}" srcOrd="3" destOrd="0" parTransId="{18DAD5B4-0938-4F03-865B-1755C5F88028}" sibTransId="{10D1685B-BB13-476F-BFE6-21DB5FF94E52}"/>
    <dgm:cxn modelId="{10E084A1-56DB-4131-A297-48004A75EC05}" type="presOf" srcId="{A48D78B2-8C05-4F07-8E2B-DFC67E027F2E}" destId="{A85BEE13-FA15-4B9A-A3FB-CB1E18612A78}" srcOrd="0" destOrd="0" presId="urn:microsoft.com/office/officeart/2005/8/layout/hProcess9"/>
    <dgm:cxn modelId="{88A54828-6D7F-4736-898E-9E76676CD097}" srcId="{C708A708-DB3B-43C1-8E32-6E5169B2825D}" destId="{99105635-399A-4679-A773-D3E8036BD6ED}" srcOrd="4" destOrd="0" parTransId="{0E36BF6D-8FF2-4780-8FB4-D0B2D692B6F2}" sibTransId="{19A310A8-DFC4-429D-9101-51153BCE2E90}"/>
    <dgm:cxn modelId="{D120724F-4AEA-4758-A284-BC4430345F71}" type="presOf" srcId="{99105635-399A-4679-A773-D3E8036BD6ED}" destId="{0305F337-4C2B-40C5-ACC4-2E424A0B7E06}" srcOrd="0" destOrd="0" presId="urn:microsoft.com/office/officeart/2005/8/layout/hProcess9"/>
    <dgm:cxn modelId="{B1ABA7EA-6D85-4D4C-9E8A-A5E8F31103AD}" srcId="{C708A708-DB3B-43C1-8E32-6E5169B2825D}" destId="{AC48B3F2-E2C8-4918-B356-EED8668007B5}" srcOrd="2" destOrd="0" parTransId="{07FF9DE1-2575-427F-A41C-D949A5A6B48B}" sibTransId="{C82433FB-03E6-46F1-90DB-EB53D58E8DA8}"/>
    <dgm:cxn modelId="{9C3F992E-DDC0-4FF7-9648-7E6611EB044C}" type="presOf" srcId="{AC48B3F2-E2C8-4918-B356-EED8668007B5}" destId="{25DB948A-4BFC-4230-9F0C-8C961CC66925}" srcOrd="0" destOrd="0" presId="urn:microsoft.com/office/officeart/2005/8/layout/hProcess9"/>
    <dgm:cxn modelId="{CEB2E49E-E351-492C-932E-0C6C45A6180F}" type="presParOf" srcId="{D0280241-7598-41A3-A7D8-3A1E99C5DD8D}" destId="{47186650-7668-4BFE-9026-0369C6772FF0}" srcOrd="0" destOrd="0" presId="urn:microsoft.com/office/officeart/2005/8/layout/hProcess9"/>
    <dgm:cxn modelId="{6DFBBE52-2D43-4023-8856-CBEF9FF1446C}" type="presParOf" srcId="{D0280241-7598-41A3-A7D8-3A1E99C5DD8D}" destId="{32E53C77-3E30-4557-9A1A-F290EDC4984C}" srcOrd="1" destOrd="0" presId="urn:microsoft.com/office/officeart/2005/8/layout/hProcess9"/>
    <dgm:cxn modelId="{07D4B3C2-5C0D-4479-8142-2F176EA8A8C1}" type="presParOf" srcId="{32E53C77-3E30-4557-9A1A-F290EDC4984C}" destId="{0CC7671A-F741-4154-B1B8-A750DD4CBFA9}" srcOrd="0" destOrd="0" presId="urn:microsoft.com/office/officeart/2005/8/layout/hProcess9"/>
    <dgm:cxn modelId="{BFEBA0D0-D914-4576-AFCE-61BA4BF5C253}" type="presParOf" srcId="{32E53C77-3E30-4557-9A1A-F290EDC4984C}" destId="{ED252303-6528-4F5C-856A-1E9D674EB1CC}" srcOrd="1" destOrd="0" presId="urn:microsoft.com/office/officeart/2005/8/layout/hProcess9"/>
    <dgm:cxn modelId="{A2706F5D-6796-4E35-8248-DF14C790F8EB}" type="presParOf" srcId="{32E53C77-3E30-4557-9A1A-F290EDC4984C}" destId="{581AE3FA-9D27-4160-B46A-27FCE11B3824}" srcOrd="2" destOrd="0" presId="urn:microsoft.com/office/officeart/2005/8/layout/hProcess9"/>
    <dgm:cxn modelId="{AB427CE2-7173-4A47-A9E6-A6CE55E839E2}" type="presParOf" srcId="{32E53C77-3E30-4557-9A1A-F290EDC4984C}" destId="{558D32FA-ADAE-48C6-945C-E2061E30E139}" srcOrd="3" destOrd="0" presId="urn:microsoft.com/office/officeart/2005/8/layout/hProcess9"/>
    <dgm:cxn modelId="{BE34F931-3DE5-4B7C-81BA-82D0E320A0B2}" type="presParOf" srcId="{32E53C77-3E30-4557-9A1A-F290EDC4984C}" destId="{25DB948A-4BFC-4230-9F0C-8C961CC66925}" srcOrd="4" destOrd="0" presId="urn:microsoft.com/office/officeart/2005/8/layout/hProcess9"/>
    <dgm:cxn modelId="{94E3B7B6-492E-4431-92FA-35C906AE603B}" type="presParOf" srcId="{32E53C77-3E30-4557-9A1A-F290EDC4984C}" destId="{330B084E-8405-44FC-9982-2208737320E4}" srcOrd="5" destOrd="0" presId="urn:microsoft.com/office/officeart/2005/8/layout/hProcess9"/>
    <dgm:cxn modelId="{FE1D82B9-DA70-48F2-83F9-9429941EC61D}" type="presParOf" srcId="{32E53C77-3E30-4557-9A1A-F290EDC4984C}" destId="{57C2BA0A-BB08-42E0-B6EA-810FC501ACA8}" srcOrd="6" destOrd="0" presId="urn:microsoft.com/office/officeart/2005/8/layout/hProcess9"/>
    <dgm:cxn modelId="{8C37FCA8-1820-4303-B7D8-3CB030B98696}" type="presParOf" srcId="{32E53C77-3E30-4557-9A1A-F290EDC4984C}" destId="{587AB1FF-11C4-45B0-B13F-5F73635B62E9}" srcOrd="7" destOrd="0" presId="urn:microsoft.com/office/officeart/2005/8/layout/hProcess9"/>
    <dgm:cxn modelId="{06EFB246-082F-4371-A861-72E8A6978BA8}" type="presParOf" srcId="{32E53C77-3E30-4557-9A1A-F290EDC4984C}" destId="{0305F337-4C2B-40C5-ACC4-2E424A0B7E06}" srcOrd="8" destOrd="0" presId="urn:microsoft.com/office/officeart/2005/8/layout/hProcess9"/>
    <dgm:cxn modelId="{17A35548-FEE8-4456-AC2F-BBC2167A8184}" type="presParOf" srcId="{32E53C77-3E30-4557-9A1A-F290EDC4984C}" destId="{2DA4F7BF-C263-4D61-84B5-916BCC6F23E9}" srcOrd="9" destOrd="0" presId="urn:microsoft.com/office/officeart/2005/8/layout/hProcess9"/>
    <dgm:cxn modelId="{717310A0-7A95-490C-A45E-E56BF533189A}" type="presParOf" srcId="{32E53C77-3E30-4557-9A1A-F290EDC4984C}" destId="{A85BEE13-FA15-4B9A-A3FB-CB1E18612A78}"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1D6CE-9A8D-421D-8873-2A0B4071BCFF}">
      <dsp:nvSpPr>
        <dsp:cNvPr id="0" name=""/>
        <dsp:cNvSpPr/>
      </dsp:nvSpPr>
      <dsp:spPr>
        <a:xfrm>
          <a:off x="3899706" y="2718"/>
          <a:ext cx="2716187" cy="1810791"/>
        </a:xfrm>
        <a:prstGeom prst="roundRect">
          <a:avLst>
            <a:gd name="adj" fmla="val 10000"/>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CDC Guidelines for Targeted HIV Prevention</a:t>
          </a:r>
          <a:endParaRPr lang="en-US" sz="3000" kern="1200" dirty="0"/>
        </a:p>
      </dsp:txBody>
      <dsp:txXfrm>
        <a:off x="3952742" y="55754"/>
        <a:ext cx="2610115" cy="1704719"/>
      </dsp:txXfrm>
    </dsp:sp>
    <dsp:sp modelId="{72172A8C-C09A-4438-9FE3-D2C88B533C5D}">
      <dsp:nvSpPr>
        <dsp:cNvPr id="0" name=""/>
        <dsp:cNvSpPr/>
      </dsp:nvSpPr>
      <dsp:spPr>
        <a:xfrm>
          <a:off x="3492277" y="1813510"/>
          <a:ext cx="1765522" cy="724316"/>
        </a:xfrm>
        <a:custGeom>
          <a:avLst/>
          <a:gdLst/>
          <a:ahLst/>
          <a:cxnLst/>
          <a:rect l="0" t="0" r="0" b="0"/>
          <a:pathLst>
            <a:path>
              <a:moveTo>
                <a:pt x="1765522" y="0"/>
              </a:moveTo>
              <a:lnTo>
                <a:pt x="1765522" y="362158"/>
              </a:lnTo>
              <a:lnTo>
                <a:pt x="0" y="362158"/>
              </a:lnTo>
              <a:lnTo>
                <a:pt x="0" y="724316"/>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F97D13-B6D0-40FE-97EA-B48BCBC049EC}">
      <dsp:nvSpPr>
        <dsp:cNvPr id="0" name=""/>
        <dsp:cNvSpPr/>
      </dsp:nvSpPr>
      <dsp:spPr>
        <a:xfrm>
          <a:off x="2134184" y="2537827"/>
          <a:ext cx="2716187" cy="1810791"/>
        </a:xfrm>
        <a:prstGeom prst="roundRect">
          <a:avLst>
            <a:gd name="adj" fmla="val 10000"/>
          </a:avLst>
        </a:prstGeom>
        <a:solidFill>
          <a:schemeClr val="accent5">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Review CTR Data</a:t>
          </a:r>
          <a:endParaRPr lang="en-US" sz="3000" kern="1200" dirty="0"/>
        </a:p>
      </dsp:txBody>
      <dsp:txXfrm>
        <a:off x="2187220" y="2590863"/>
        <a:ext cx="2610115" cy="1704719"/>
      </dsp:txXfrm>
    </dsp:sp>
    <dsp:sp modelId="{88B04C64-89E5-4078-A438-83A3D76AC7BE}">
      <dsp:nvSpPr>
        <dsp:cNvPr id="0" name=""/>
        <dsp:cNvSpPr/>
      </dsp:nvSpPr>
      <dsp:spPr>
        <a:xfrm>
          <a:off x="5257800" y="1813510"/>
          <a:ext cx="1485618" cy="698295"/>
        </a:xfrm>
        <a:custGeom>
          <a:avLst/>
          <a:gdLst/>
          <a:ahLst/>
          <a:cxnLst/>
          <a:rect l="0" t="0" r="0" b="0"/>
          <a:pathLst>
            <a:path>
              <a:moveTo>
                <a:pt x="0" y="0"/>
              </a:moveTo>
              <a:lnTo>
                <a:pt x="0" y="349147"/>
              </a:lnTo>
              <a:lnTo>
                <a:pt x="1485618" y="349147"/>
              </a:lnTo>
              <a:lnTo>
                <a:pt x="1485618" y="698295"/>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637DC6-2A31-46C5-A376-B48462BF3C35}">
      <dsp:nvSpPr>
        <dsp:cNvPr id="0" name=""/>
        <dsp:cNvSpPr/>
      </dsp:nvSpPr>
      <dsp:spPr>
        <a:xfrm>
          <a:off x="5385325" y="2511806"/>
          <a:ext cx="2716187" cy="1810791"/>
        </a:xfrm>
        <a:prstGeom prst="roundRect">
          <a:avLst>
            <a:gd name="adj" fmla="val 10000"/>
          </a:avLst>
        </a:prstGeom>
        <a:solidFill>
          <a:schemeClr val="accent5">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Review HIV Surveillance Data</a:t>
          </a:r>
          <a:endParaRPr lang="en-US" sz="3000" kern="1200" dirty="0"/>
        </a:p>
      </dsp:txBody>
      <dsp:txXfrm>
        <a:off x="5438361" y="2564842"/>
        <a:ext cx="2610115" cy="1704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97126-48DB-43BB-A3CD-4D467547FBE5}">
      <dsp:nvSpPr>
        <dsp:cNvPr id="0" name=""/>
        <dsp:cNvSpPr/>
      </dsp:nvSpPr>
      <dsp:spPr>
        <a:xfrm>
          <a:off x="1737331" y="0"/>
          <a:ext cx="4824557" cy="4824557"/>
        </a:xfrm>
        <a:prstGeom prst="ellips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Diagnosed and unreported in medical records (???)</a:t>
          </a:r>
          <a:endParaRPr lang="en-US" sz="1400" b="1" kern="1200" dirty="0"/>
        </a:p>
      </dsp:txBody>
      <dsp:txXfrm>
        <a:off x="3306518" y="241227"/>
        <a:ext cx="1686182" cy="723683"/>
      </dsp:txXfrm>
    </dsp:sp>
    <dsp:sp modelId="{2B3C1653-7B7C-4EC2-9A60-E8BE534D1196}">
      <dsp:nvSpPr>
        <dsp:cNvPr id="0" name=""/>
        <dsp:cNvSpPr/>
      </dsp:nvSpPr>
      <dsp:spPr>
        <a:xfrm>
          <a:off x="2340400" y="1206139"/>
          <a:ext cx="3618417" cy="3618417"/>
        </a:xfrm>
        <a:prstGeom prst="ellipse">
          <a:avLst/>
        </a:prstGeom>
        <a:solidFill>
          <a:schemeClr val="accent5">
            <a:hueOff val="3411674"/>
            <a:satOff val="-17156"/>
            <a:lumOff val="353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Diagnosed and reported HIV-positive in HIV surveillance system (8500</a:t>
          </a:r>
          <a:r>
            <a:rPr lang="en-US" sz="1400" kern="1200" dirty="0" smtClean="0"/>
            <a:t>)</a:t>
          </a:r>
          <a:endParaRPr lang="en-US" sz="1400" kern="1200" dirty="0"/>
        </a:p>
      </dsp:txBody>
      <dsp:txXfrm>
        <a:off x="3306518" y="1432290"/>
        <a:ext cx="1686182" cy="678453"/>
      </dsp:txXfrm>
    </dsp:sp>
    <dsp:sp modelId="{E369C561-09E3-4EB7-8835-BC96B3568666}">
      <dsp:nvSpPr>
        <dsp:cNvPr id="0" name=""/>
        <dsp:cNvSpPr/>
      </dsp:nvSpPr>
      <dsp:spPr>
        <a:xfrm>
          <a:off x="2943470" y="2412278"/>
          <a:ext cx="2412278" cy="2412278"/>
        </a:xfrm>
        <a:prstGeom prst="ellipse">
          <a:avLst/>
        </a:prstGeom>
        <a:solidFill>
          <a:schemeClr val="accent5">
            <a:hueOff val="6823348"/>
            <a:satOff val="-34312"/>
            <a:lumOff val="706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Ryan White Clients in CAREWare (4500)</a:t>
          </a:r>
          <a:endParaRPr lang="en-US" sz="1400" b="1" kern="1200" dirty="0"/>
        </a:p>
      </dsp:txBody>
      <dsp:txXfrm>
        <a:off x="3296740" y="3015348"/>
        <a:ext cx="1705738" cy="1206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36773-0EA6-4CD3-8798-62B0895A1EE4}">
      <dsp:nvSpPr>
        <dsp:cNvPr id="0" name=""/>
        <dsp:cNvSpPr/>
      </dsp:nvSpPr>
      <dsp:spPr>
        <a:xfrm>
          <a:off x="5134" y="1632851"/>
          <a:ext cx="1591716" cy="15761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Promoting  education, awareness, access and use </a:t>
          </a:r>
          <a:endParaRPr lang="en-US" sz="1600" kern="1200" dirty="0"/>
        </a:p>
      </dsp:txBody>
      <dsp:txXfrm>
        <a:off x="51299" y="1679016"/>
        <a:ext cx="1499386" cy="1483842"/>
      </dsp:txXfrm>
    </dsp:sp>
    <dsp:sp modelId="{F7F0B391-6986-4712-A4BA-3B26DD61E254}">
      <dsp:nvSpPr>
        <dsp:cNvPr id="0" name=""/>
        <dsp:cNvSpPr/>
      </dsp:nvSpPr>
      <dsp:spPr>
        <a:xfrm>
          <a:off x="1756023" y="2223564"/>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756023" y="2302513"/>
        <a:ext cx="236210" cy="236847"/>
      </dsp:txXfrm>
    </dsp:sp>
    <dsp:sp modelId="{E92A10A5-FCEC-4636-A561-7E15BF1BBC55}">
      <dsp:nvSpPr>
        <dsp:cNvPr id="0" name=""/>
        <dsp:cNvSpPr/>
      </dsp:nvSpPr>
      <dsp:spPr>
        <a:xfrm>
          <a:off x="2233538" y="1632851"/>
          <a:ext cx="1591716" cy="15761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Identifying individuals who are vulnerable to HIV infection</a:t>
          </a:r>
          <a:endParaRPr lang="en-US" sz="1600" kern="1200" dirty="0"/>
        </a:p>
      </dsp:txBody>
      <dsp:txXfrm>
        <a:off x="2279703" y="1679016"/>
        <a:ext cx="1499386" cy="1483842"/>
      </dsp:txXfrm>
    </dsp:sp>
    <dsp:sp modelId="{4A74E6A3-59F7-4875-BF04-DAA71D16F0C4}">
      <dsp:nvSpPr>
        <dsp:cNvPr id="0" name=""/>
        <dsp:cNvSpPr/>
      </dsp:nvSpPr>
      <dsp:spPr>
        <a:xfrm>
          <a:off x="3984426" y="2223564"/>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984426" y="2302513"/>
        <a:ext cx="236210" cy="236847"/>
      </dsp:txXfrm>
    </dsp:sp>
    <dsp:sp modelId="{5F1A599C-916B-4492-92A0-C040C557D408}">
      <dsp:nvSpPr>
        <dsp:cNvPr id="0" name=""/>
        <dsp:cNvSpPr/>
      </dsp:nvSpPr>
      <dsp:spPr>
        <a:xfrm>
          <a:off x="4461941" y="1632851"/>
          <a:ext cx="1591716" cy="15761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Screening for HIV risk and assessing  individuals who may be eligible for </a:t>
          </a:r>
          <a:r>
            <a:rPr lang="en-US" sz="1600" kern="1200" dirty="0" err="1" smtClean="0"/>
            <a:t>PrEP</a:t>
          </a:r>
          <a:endParaRPr lang="en-US" sz="1600" kern="1200" dirty="0"/>
        </a:p>
      </dsp:txBody>
      <dsp:txXfrm>
        <a:off x="4508106" y="1679016"/>
        <a:ext cx="1499386" cy="1483842"/>
      </dsp:txXfrm>
    </dsp:sp>
    <dsp:sp modelId="{E779B438-2126-4866-83EB-8FF6CCBC1A90}">
      <dsp:nvSpPr>
        <dsp:cNvPr id="0" name=""/>
        <dsp:cNvSpPr/>
      </dsp:nvSpPr>
      <dsp:spPr>
        <a:xfrm>
          <a:off x="6212830" y="2223564"/>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212830" y="2302513"/>
        <a:ext cx="236210" cy="236847"/>
      </dsp:txXfrm>
    </dsp:sp>
    <dsp:sp modelId="{A7E00A62-A3DC-4BD7-8B2A-AF0F2E3478A6}">
      <dsp:nvSpPr>
        <dsp:cNvPr id="0" name=""/>
        <dsp:cNvSpPr/>
      </dsp:nvSpPr>
      <dsp:spPr>
        <a:xfrm>
          <a:off x="6690345" y="1632851"/>
          <a:ext cx="1591716" cy="15761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Actively referring/linking </a:t>
          </a:r>
          <a:r>
            <a:rPr lang="en-US" sz="1600" kern="1200" dirty="0" err="1" smtClean="0"/>
            <a:t>PrEP</a:t>
          </a:r>
          <a:r>
            <a:rPr lang="en-US" sz="1600" kern="1200" dirty="0" smtClean="0"/>
            <a:t> –eligible and interested with </a:t>
          </a:r>
          <a:r>
            <a:rPr lang="en-US" sz="1600" kern="1200" dirty="0" err="1" smtClean="0"/>
            <a:t>PrEP</a:t>
          </a:r>
          <a:r>
            <a:rPr lang="en-US" sz="1600" kern="1200" dirty="0" smtClean="0"/>
            <a:t> providers</a:t>
          </a:r>
          <a:endParaRPr lang="en-US" sz="1600" kern="1200" dirty="0"/>
        </a:p>
      </dsp:txBody>
      <dsp:txXfrm>
        <a:off x="6736510" y="1679016"/>
        <a:ext cx="1499386" cy="1483842"/>
      </dsp:txXfrm>
    </dsp:sp>
    <dsp:sp modelId="{D1A353B4-F675-44F9-B1C7-F7A64AAE0532}">
      <dsp:nvSpPr>
        <dsp:cNvPr id="0" name=""/>
        <dsp:cNvSpPr/>
      </dsp:nvSpPr>
      <dsp:spPr>
        <a:xfrm>
          <a:off x="8441233" y="2223564"/>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8441233" y="2302513"/>
        <a:ext cx="236210" cy="236847"/>
      </dsp:txXfrm>
    </dsp:sp>
    <dsp:sp modelId="{36017770-FAA9-4407-9602-086B111BAE7E}">
      <dsp:nvSpPr>
        <dsp:cNvPr id="0" name=""/>
        <dsp:cNvSpPr/>
      </dsp:nvSpPr>
      <dsp:spPr>
        <a:xfrm>
          <a:off x="8918748" y="1632851"/>
          <a:ext cx="1591716" cy="15761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Tracking and reporting individuals actively referred or linked with </a:t>
          </a:r>
          <a:r>
            <a:rPr lang="en-US" sz="1600" kern="1200" dirty="0" err="1" smtClean="0"/>
            <a:t>PrEP</a:t>
          </a:r>
          <a:r>
            <a:rPr lang="en-US" sz="1600" kern="1200" dirty="0" smtClean="0"/>
            <a:t> providers</a:t>
          </a:r>
          <a:endParaRPr lang="en-US" sz="1600" kern="1200" dirty="0"/>
        </a:p>
      </dsp:txBody>
      <dsp:txXfrm>
        <a:off x="8964913" y="1679016"/>
        <a:ext cx="1499386" cy="14838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86650-7668-4BFE-9026-0369C6772FF0}">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C7671A-F741-4154-B1B8-A750DD4CBFA9}">
      <dsp:nvSpPr>
        <dsp:cNvPr id="0" name=""/>
        <dsp:cNvSpPr/>
      </dsp:nvSpPr>
      <dsp:spPr>
        <a:xfrm>
          <a:off x="2888" y="1305401"/>
          <a:ext cx="1681571" cy="1740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Organization Capacity – conduct </a:t>
          </a:r>
          <a:r>
            <a:rPr lang="en-US" sz="1700" kern="1200" dirty="0" err="1" smtClean="0"/>
            <a:t>PrEP</a:t>
          </a:r>
          <a:r>
            <a:rPr lang="en-US" sz="1700" kern="1200" dirty="0" smtClean="0"/>
            <a:t> training. </a:t>
          </a:r>
          <a:endParaRPr lang="en-US" sz="1700" kern="1200" dirty="0"/>
        </a:p>
      </dsp:txBody>
      <dsp:txXfrm>
        <a:off x="84976" y="1387489"/>
        <a:ext cx="1517395" cy="1576359"/>
      </dsp:txXfrm>
    </dsp:sp>
    <dsp:sp modelId="{581AE3FA-9D27-4160-B46A-27FCE11B3824}">
      <dsp:nvSpPr>
        <dsp:cNvPr id="0" name=""/>
        <dsp:cNvSpPr/>
      </dsp:nvSpPr>
      <dsp:spPr>
        <a:xfrm>
          <a:off x="1768538" y="1305401"/>
          <a:ext cx="1681571" cy="1740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Testing Outreach – promote </a:t>
          </a:r>
          <a:r>
            <a:rPr lang="en-US" sz="1700" kern="1200" dirty="0" err="1" smtClean="0"/>
            <a:t>PrEP</a:t>
          </a:r>
          <a:r>
            <a:rPr lang="en-US" sz="1700" kern="1200" dirty="0" smtClean="0"/>
            <a:t>  use consumer materials</a:t>
          </a:r>
          <a:endParaRPr lang="en-US" sz="1700" kern="1200" dirty="0"/>
        </a:p>
      </dsp:txBody>
      <dsp:txXfrm>
        <a:off x="1850626" y="1387489"/>
        <a:ext cx="1517395" cy="1576359"/>
      </dsp:txXfrm>
    </dsp:sp>
    <dsp:sp modelId="{25DB948A-4BFC-4230-9F0C-8C961CC66925}">
      <dsp:nvSpPr>
        <dsp:cNvPr id="0" name=""/>
        <dsp:cNvSpPr/>
      </dsp:nvSpPr>
      <dsp:spPr>
        <a:xfrm>
          <a:off x="3534188" y="1305401"/>
          <a:ext cx="1681571" cy="1740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Point of Care – CTR /or Syringe services HIV Testing include </a:t>
          </a:r>
          <a:r>
            <a:rPr lang="en-US" sz="1700" kern="1200" dirty="0" err="1" smtClean="0"/>
            <a:t>PrEP</a:t>
          </a:r>
          <a:r>
            <a:rPr lang="en-US" sz="1700" kern="1200" dirty="0" smtClean="0"/>
            <a:t> risk assessment </a:t>
          </a:r>
          <a:endParaRPr lang="en-US" sz="1700" kern="1200" dirty="0"/>
        </a:p>
      </dsp:txBody>
      <dsp:txXfrm>
        <a:off x="3616276" y="1387489"/>
        <a:ext cx="1517395" cy="1576359"/>
      </dsp:txXfrm>
    </dsp:sp>
    <dsp:sp modelId="{57C2BA0A-BB08-42E0-B6EA-810FC501ACA8}">
      <dsp:nvSpPr>
        <dsp:cNvPr id="0" name=""/>
        <dsp:cNvSpPr/>
      </dsp:nvSpPr>
      <dsp:spPr>
        <a:xfrm>
          <a:off x="5299839" y="1305401"/>
          <a:ext cx="1681571" cy="1740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HIV Result – Negative: offer condom &amp; risk reduction and  </a:t>
          </a:r>
          <a:r>
            <a:rPr lang="en-US" sz="1700" kern="1200" dirty="0" err="1" smtClean="0"/>
            <a:t>PrEP</a:t>
          </a:r>
          <a:r>
            <a:rPr lang="en-US" sz="1700" kern="1200" dirty="0" smtClean="0"/>
            <a:t> referrals as appropriate</a:t>
          </a:r>
          <a:endParaRPr lang="en-US" sz="1700" kern="1200" dirty="0"/>
        </a:p>
      </dsp:txBody>
      <dsp:txXfrm>
        <a:off x="5381927" y="1387489"/>
        <a:ext cx="1517395" cy="1576359"/>
      </dsp:txXfrm>
    </dsp:sp>
    <dsp:sp modelId="{0305F337-4C2B-40C5-ACC4-2E424A0B7E06}">
      <dsp:nvSpPr>
        <dsp:cNvPr id="0" name=""/>
        <dsp:cNvSpPr/>
      </dsp:nvSpPr>
      <dsp:spPr>
        <a:xfrm>
          <a:off x="7065489" y="1305401"/>
          <a:ext cx="1681571" cy="1740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err="1" smtClean="0"/>
            <a:t>PrEP</a:t>
          </a:r>
          <a:r>
            <a:rPr lang="en-US" sz="1700" kern="1200" dirty="0" smtClean="0"/>
            <a:t> Referrals –for clients interested, eligible and at risk, follow-up referrals</a:t>
          </a:r>
          <a:endParaRPr lang="en-US" sz="1700" kern="1200" dirty="0"/>
        </a:p>
      </dsp:txBody>
      <dsp:txXfrm>
        <a:off x="7147577" y="1387489"/>
        <a:ext cx="1517395" cy="1576359"/>
      </dsp:txXfrm>
    </dsp:sp>
    <dsp:sp modelId="{A85BEE13-FA15-4B9A-A3FB-CB1E18612A78}">
      <dsp:nvSpPr>
        <dsp:cNvPr id="0" name=""/>
        <dsp:cNvSpPr/>
      </dsp:nvSpPr>
      <dsp:spPr>
        <a:xfrm>
          <a:off x="8831140" y="1305401"/>
          <a:ext cx="1681571" cy="1740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Data collection – Evaluation Web</a:t>
          </a:r>
          <a:endParaRPr lang="en-US" sz="1700" kern="1200" dirty="0"/>
        </a:p>
      </dsp:txBody>
      <dsp:txXfrm>
        <a:off x="8913228" y="1387489"/>
        <a:ext cx="1517395" cy="15763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97CEAD-F67E-4AED-95EF-096188B0914C}" type="datetimeFigureOut">
              <a:rPr lang="en-US" smtClean="0"/>
              <a:t>2/16/2018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A68210-60C3-4708-AFE4-5ABB1DC3336C}" type="slidenum">
              <a:rPr lang="en-US" smtClean="0"/>
              <a:t>‹#›</a:t>
            </a:fld>
            <a:endParaRPr lang="en-US"/>
          </a:p>
        </p:txBody>
      </p:sp>
    </p:spTree>
    <p:extLst>
      <p:ext uri="{BB962C8B-B14F-4D97-AF65-F5344CB8AC3E}">
        <p14:creationId xmlns:p14="http://schemas.microsoft.com/office/powerpoint/2010/main" val="59773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health.state.mn.us/divs/idepc/diseases/hiv/prep.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mailto:Kathy.chinn@state.mn.us" TargetMode="External"/><Relationship Id="rId4" Type="http://schemas.openxmlformats.org/officeDocument/2006/relationships/hyperlink" Target="http://www.health.state.mn.us/uu"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health.state.mn.us/divs/idepc/diseases/hiv/evaluationweb/eauthentication.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health.state.mn.us/divs/idepc/diseases/hiv/grantee/materialsreview.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2018-2022 HIV Prevention Projects Grantee Training.  My name is Chryssie Jones and I am the Prevention Unit Supervisor. I am joined by the grant management team and other staff at MDH to go through key aspects of our HIV prevention programs and your role as a funded agency.</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506171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to the HIV Testing Program Grantee Training.  My name is Peggy Darrett-Brewer, HIV Testing Coordinator</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10</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443062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p>
          <a:p>
            <a:pPr algn="ctr"/>
            <a:r>
              <a:rPr lang="en-US" dirty="0"/>
              <a:t>HIV Testing Scope of Work</a:t>
            </a:r>
          </a:p>
          <a:p>
            <a:pPr algn="ctr"/>
            <a:r>
              <a:rPr lang="en-US" dirty="0"/>
              <a:t>Methods of Testing</a:t>
            </a:r>
          </a:p>
          <a:p>
            <a:pPr algn="ctr"/>
            <a:r>
              <a:rPr lang="en-US" dirty="0"/>
              <a:t>Clinical Laboratory Improvements (CLIA)</a:t>
            </a:r>
          </a:p>
          <a:p>
            <a:pPr algn="ctr"/>
            <a:r>
              <a:rPr lang="en-US" dirty="0"/>
              <a:t>Integration Condom Distribution/STD’s/</a:t>
            </a:r>
            <a:r>
              <a:rPr lang="en-US" dirty="0" err="1"/>
              <a:t>PrEP</a:t>
            </a:r>
            <a:endParaRPr lang="en-US" dirty="0"/>
          </a:p>
          <a:p>
            <a:pPr algn="ctr"/>
            <a:r>
              <a:rPr lang="en-US" dirty="0"/>
              <a:t>Evaluation Web</a:t>
            </a:r>
          </a:p>
          <a:p>
            <a:pPr algn="ctr"/>
            <a:r>
              <a:rPr lang="en-US" dirty="0"/>
              <a:t>Upcoming Training Dates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11</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659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HIV Testing Scope of Work: The primary goals of the HIV Testing</a:t>
            </a:r>
            <a:r>
              <a:rPr lang="en-US" baseline="0" dirty="0" smtClean="0"/>
              <a:t> Programs</a:t>
            </a:r>
            <a:r>
              <a:rPr lang="en-US" dirty="0" smtClean="0"/>
              <a:t>: * Increase number</a:t>
            </a:r>
            <a:r>
              <a:rPr lang="en-US" baseline="0" dirty="0" smtClean="0"/>
              <a:t> of people living with HIV who know their status. * Decrease the transmission of HIV in populations at highest risk through </a:t>
            </a:r>
            <a:r>
              <a:rPr lang="en-US" baseline="0" dirty="0" err="1" smtClean="0"/>
              <a:t>PrEP</a:t>
            </a:r>
            <a:r>
              <a:rPr lang="en-US" baseline="0" dirty="0" smtClean="0"/>
              <a:t>/PEP/expedited linkage to HIV primary care and treatment * Decrease HIV stigma by promoting testing programs that include anti-stigma approaches to testing. </a:t>
            </a:r>
            <a:r>
              <a:rPr lang="en-US" dirty="0" smtClean="0"/>
              <a:t>HIV testing</a:t>
            </a:r>
            <a:r>
              <a:rPr lang="en-US" baseline="0" dirty="0" smtClean="0"/>
              <a:t> programs are expected to yield at least a 1% rate of newly identified HIV-positive tests annually. 75% or 3/4ths of individuals tested by your agency should be of your target population. </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12</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23659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latin typeface="NeueHaasGroteskText Std" panose="020B0504020202020204" pitchFamily="34" charset="0"/>
              </a:rPr>
              <a:t>Methods of HIV Testing: Preliminary</a:t>
            </a:r>
            <a:r>
              <a:rPr lang="en-US" dirty="0">
                <a:latin typeface="NeueHaasGroteskText Std" panose="020B0504020202020204" pitchFamily="34" charset="0"/>
              </a:rPr>
              <a:t>:  </a:t>
            </a:r>
          </a:p>
          <a:p>
            <a:pPr lvl="0"/>
            <a:r>
              <a:rPr lang="en-US" dirty="0">
                <a:latin typeface="NeueHaasGroteskText Std" panose="020B0504020202020204" pitchFamily="34" charset="0"/>
              </a:rPr>
              <a:t>Utilizes one rapid testing technology to identify preliminary positive results. Individuals</a:t>
            </a:r>
          </a:p>
          <a:p>
            <a:pPr lvl="0"/>
            <a:r>
              <a:rPr lang="en-US" b="1" dirty="0">
                <a:latin typeface="NeueHaasGroteskText Std" panose="020B0504020202020204" pitchFamily="34" charset="0"/>
              </a:rPr>
              <a:t>HIV Preliminary Rapid Testing</a:t>
            </a:r>
            <a:r>
              <a:rPr lang="en-US" dirty="0">
                <a:latin typeface="NeueHaasGroteskText Std" panose="020B0504020202020204" pitchFamily="34" charset="0"/>
              </a:rPr>
              <a:t>:  Is providing prevention counseling and referred for confirmatory testing.  Individuals testing positive will be linked to confirmatory testing.  Individuals testing negative are provided prevention counseling and referrals for Pre-Exposure Prophylaxis (</a:t>
            </a:r>
            <a:r>
              <a:rPr lang="en-US" dirty="0" err="1">
                <a:latin typeface="NeueHaasGroteskText Std" panose="020B0504020202020204" pitchFamily="34" charset="0"/>
              </a:rPr>
              <a:t>PrEP</a:t>
            </a:r>
            <a:r>
              <a:rPr lang="en-US" dirty="0">
                <a:latin typeface="NeueHaasGroteskText Std" panose="020B0504020202020204" pitchFamily="34" charset="0"/>
              </a:rPr>
              <a:t>), PEP (Post-Exposure Prophylaxis), and other support services as appropriate.</a:t>
            </a:r>
          </a:p>
          <a:p>
            <a:r>
              <a:rPr lang="en-US" dirty="0">
                <a:latin typeface="NeueHaasGroteskText Std" panose="020B0504020202020204" pitchFamily="34" charset="0"/>
              </a:rPr>
              <a:t> </a:t>
            </a:r>
          </a:p>
          <a:p>
            <a:pPr lvl="0"/>
            <a:r>
              <a:rPr lang="en-US" b="1" dirty="0">
                <a:latin typeface="NeueHaasGroteskText Std" panose="020B0504020202020204" pitchFamily="34" charset="0"/>
              </a:rPr>
              <a:t>HIV Confirmed Rapid HIV Testing</a:t>
            </a:r>
            <a:r>
              <a:rPr lang="en-US" dirty="0">
                <a:latin typeface="NeueHaasGroteskText Std" panose="020B0504020202020204" pitchFamily="34" charset="0"/>
              </a:rPr>
              <a:t>: utilizes two separate testing technologies to identify and confirm newly diagnosed individuals and immediately link them to HIV primary care.  Individuals testing negative are provided prevention counseling and referrals for </a:t>
            </a:r>
            <a:r>
              <a:rPr lang="en-US" dirty="0" err="1">
                <a:latin typeface="NeueHaasGroteskText Std" panose="020B0504020202020204" pitchFamily="34" charset="0"/>
              </a:rPr>
              <a:t>PrEP</a:t>
            </a:r>
            <a:r>
              <a:rPr lang="en-US" dirty="0">
                <a:latin typeface="NeueHaasGroteskText Std" panose="020B0504020202020204" pitchFamily="34" charset="0"/>
              </a:rPr>
              <a:t>, PEP, and other support services as appropriate.</a:t>
            </a:r>
          </a:p>
          <a:p>
            <a:r>
              <a:rPr lang="en-US" dirty="0">
                <a:latin typeface="NeueHaasGroteskText Std" panose="020B0504020202020204" pitchFamily="34" charset="0"/>
              </a:rPr>
              <a:t> </a:t>
            </a:r>
          </a:p>
          <a:p>
            <a:pPr>
              <a:lnSpc>
                <a:spcPct val="90000"/>
              </a:lnSpc>
            </a:pPr>
            <a:endParaRPr lang="en-US" altLang="en-US" b="1" dirty="0" smtClean="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13</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383704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u="sng" dirty="0">
                <a:latin typeface="NeueHaasGroteskText Std" panose="020B0504020202020204" pitchFamily="34" charset="0"/>
              </a:rPr>
              <a:t>HIV Confirmed Rapid Testing</a:t>
            </a:r>
            <a:r>
              <a:rPr lang="en-US" dirty="0">
                <a:latin typeface="NeueHaasGroteskText Std" panose="020B0504020202020204" pitchFamily="34" charset="0"/>
              </a:rPr>
              <a:t>: utilizes two separate testing technologies to identify and confirm newly diagnosed individuals and immediately link them to HIV primary care.  Individuals testing negative are provided prevention counseling and referrals for </a:t>
            </a:r>
            <a:r>
              <a:rPr lang="en-US" dirty="0" err="1">
                <a:latin typeface="NeueHaasGroteskText Std" panose="020B0504020202020204" pitchFamily="34" charset="0"/>
              </a:rPr>
              <a:t>PrEP</a:t>
            </a:r>
            <a:r>
              <a:rPr lang="en-US" dirty="0">
                <a:latin typeface="NeueHaasGroteskText Std" panose="020B0504020202020204" pitchFamily="34" charset="0"/>
              </a:rPr>
              <a:t>, PEP, and other support services as appropriate.</a:t>
            </a:r>
          </a:p>
          <a:p>
            <a:r>
              <a:rPr lang="en-US" dirty="0">
                <a:latin typeface="NeueHaasGroteskText Std" panose="020B0504020202020204" pitchFamily="34" charset="0"/>
              </a:rPr>
              <a:t> </a:t>
            </a:r>
          </a:p>
          <a:p>
            <a:pPr>
              <a:lnSpc>
                <a:spcPct val="90000"/>
              </a:lnSpc>
            </a:pPr>
            <a:endParaRPr lang="en-US" altLang="en-US" b="1"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14</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626133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CLIA  Waiver Is Required</a:t>
            </a:r>
          </a:p>
          <a:p>
            <a:pPr algn="ctr"/>
            <a:r>
              <a:rPr lang="en-US" dirty="0" smtClean="0"/>
              <a:t>It is required that any facility examining human specimens for diagnosis, prevention, treatment of a disease or for assessment of health must register with the federal Centers for Medicare Services (CMS) and obtain certification.  </a:t>
            </a:r>
          </a:p>
          <a:p>
            <a:pPr algn="ctr"/>
            <a:r>
              <a:rPr lang="en-US" dirty="0" smtClean="0"/>
              <a:t>CLIA Contact Information:</a:t>
            </a:r>
          </a:p>
          <a:p>
            <a:pPr algn="ctr"/>
            <a:r>
              <a:rPr lang="en-US" dirty="0" smtClean="0"/>
              <a:t>Minnesota department of Health CLIA Program</a:t>
            </a:r>
          </a:p>
          <a:p>
            <a:pPr algn="ctr"/>
            <a:r>
              <a:rPr lang="en-US" dirty="0" smtClean="0"/>
              <a:t>3333 West Division Street, </a:t>
            </a:r>
            <a:r>
              <a:rPr lang="en-US" dirty="0" err="1" smtClean="0"/>
              <a:t>Ste</a:t>
            </a:r>
            <a:r>
              <a:rPr lang="en-US" dirty="0" smtClean="0"/>
              <a:t> 212</a:t>
            </a:r>
          </a:p>
          <a:p>
            <a:pPr algn="ctr"/>
            <a:r>
              <a:rPr lang="en-US" dirty="0" smtClean="0"/>
              <a:t>St. Cloud, MN 56301-4557</a:t>
            </a:r>
          </a:p>
          <a:p>
            <a:pPr algn="ctr"/>
            <a:r>
              <a:rPr lang="en-US" dirty="0" smtClean="0"/>
              <a:t>Phone: (651) 201-4120</a:t>
            </a:r>
          </a:p>
          <a:p>
            <a:pPr algn="ctr"/>
            <a:r>
              <a:rPr lang="en-US" dirty="0" smtClean="0"/>
              <a:t>Email: health.clia@state.mn.us </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15</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81940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CLIA Waiver</a:t>
            </a:r>
          </a:p>
          <a:p>
            <a:pPr defTabSz="931774">
              <a:defRPr/>
            </a:pPr>
            <a:r>
              <a:rPr lang="en-US" b="0" dirty="0" smtClean="0"/>
              <a:t>The CLIA Waiver establishes quality standards for laboratory testing to ensure the accuracy, reliability and timeliness of patient testing results.</a:t>
            </a:r>
          </a:p>
          <a:p>
            <a:pPr defTabSz="931774">
              <a:defRPr/>
            </a:pP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16</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869413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Condom Distribution/STD/</a:t>
            </a:r>
            <a:r>
              <a:rPr lang="en-US" dirty="0" err="1" smtClean="0"/>
              <a:t>PrEP</a:t>
            </a:r>
            <a:r>
              <a:rPr lang="en-US" dirty="0" smtClean="0"/>
              <a:t> Integration:</a:t>
            </a:r>
          </a:p>
          <a:p>
            <a:pPr marL="232943" indent="-232943">
              <a:buAutoNum type="arabicPeriod"/>
            </a:pPr>
            <a:r>
              <a:rPr lang="en-US" dirty="0" smtClean="0"/>
              <a:t>As a component of your HIV testing program your</a:t>
            </a:r>
            <a:r>
              <a:rPr lang="en-US" baseline="0" dirty="0" smtClean="0"/>
              <a:t> agency should be distributing condoms and tracking condom distribution in Evaluation Web.</a:t>
            </a:r>
          </a:p>
          <a:p>
            <a:pPr marL="232943" indent="-232943">
              <a:buAutoNum type="arabicPeriod"/>
            </a:pPr>
            <a:r>
              <a:rPr lang="en-US" baseline="0" dirty="0" smtClean="0"/>
              <a:t>HIV testing programs will need to utilized risk information for other sexually transmitted diseases to either conduct or refer client for STD testing.</a:t>
            </a:r>
          </a:p>
          <a:p>
            <a:pPr marL="232943" indent="-232943">
              <a:buAutoNum type="arabicPeriod"/>
            </a:pPr>
            <a:r>
              <a:rPr lang="en-US" baseline="0" dirty="0" smtClean="0"/>
              <a:t>HIV testing programs should either be providing education and referral for </a:t>
            </a:r>
            <a:r>
              <a:rPr lang="en-US" baseline="0" dirty="0" err="1" smtClean="0"/>
              <a:t>PrEP.</a:t>
            </a:r>
            <a:r>
              <a:rPr lang="en-US" baseline="0" dirty="0" smtClean="0"/>
              <a:t>  For resources and assistance with </a:t>
            </a:r>
            <a:r>
              <a:rPr lang="en-US" baseline="0" dirty="0" err="1" smtClean="0"/>
              <a:t>PrEP</a:t>
            </a:r>
            <a:r>
              <a:rPr lang="en-US" baseline="0" dirty="0" smtClean="0"/>
              <a:t> providers you can contact Japhet Nyakundi at 651-201-4030 or go to our </a:t>
            </a:r>
            <a:r>
              <a:rPr lang="en-US" baseline="0" dirty="0" err="1" smtClean="0"/>
              <a:t>PrEP</a:t>
            </a:r>
            <a:r>
              <a:rPr lang="en-US" baseline="0" dirty="0" smtClean="0"/>
              <a:t> web page.</a:t>
            </a:r>
          </a:p>
          <a:p>
            <a:pPr marL="232943" indent="-232943">
              <a:buAutoNum type="arabicPeriod"/>
            </a:pPr>
            <a:r>
              <a:rPr lang="en-US" baseline="0" dirty="0" smtClean="0"/>
              <a:t>U=U- Undetectable = </a:t>
            </a:r>
            <a:r>
              <a:rPr lang="en-US" baseline="0" dirty="0" err="1" smtClean="0"/>
              <a:t>Untransmittable</a:t>
            </a:r>
            <a:r>
              <a:rPr lang="en-US" baseline="0" dirty="0" smtClean="0"/>
              <a:t> Campaign.  Mariah </a:t>
            </a:r>
            <a:r>
              <a:rPr lang="en-US" baseline="0" dirty="0" err="1" smtClean="0"/>
              <a:t>Wilburg</a:t>
            </a:r>
            <a:r>
              <a:rPr lang="en-US" baseline="0" dirty="0" smtClean="0"/>
              <a:t> will talk about this later.</a:t>
            </a:r>
          </a:p>
          <a:p>
            <a:pPr marL="232943" indent="-232943">
              <a:buAutoNum type="arabicPeriod"/>
            </a:pPr>
            <a:endParaRPr lang="en-US" baseline="0" dirty="0" smtClean="0"/>
          </a:p>
          <a:p>
            <a:r>
              <a:rPr lang="en-US" dirty="0" smtClean="0"/>
              <a:t>For more information contact:</a:t>
            </a:r>
          </a:p>
          <a:p>
            <a:r>
              <a:rPr lang="en-US" dirty="0" err="1" smtClean="0"/>
              <a:t>PrEP</a:t>
            </a:r>
            <a:r>
              <a:rPr lang="en-US" dirty="0" smtClean="0"/>
              <a:t>:  Japhet Nyakundi (651) 201-4030, or visit </a:t>
            </a:r>
            <a:r>
              <a:rPr lang="en-US" dirty="0" smtClean="0">
                <a:hlinkClick r:id="rId3"/>
              </a:rPr>
              <a:t>Pre-Exposure Prophylaxis (www.health.state.mn.us/divs/idepc/diseases/hiv/prep.html)</a:t>
            </a:r>
            <a:endParaRPr lang="en-US" dirty="0" smtClean="0"/>
          </a:p>
          <a:p>
            <a:r>
              <a:rPr lang="en-US" dirty="0" smtClean="0">
                <a:hlinkClick r:id="rId4"/>
              </a:rPr>
              <a:t>Undetectable = </a:t>
            </a:r>
            <a:r>
              <a:rPr lang="en-US" dirty="0" err="1" smtClean="0">
                <a:hlinkClick r:id="rId4"/>
              </a:rPr>
              <a:t>Untransmittable</a:t>
            </a:r>
            <a:r>
              <a:rPr lang="en-US" dirty="0" smtClean="0">
                <a:hlinkClick r:id="rId4"/>
              </a:rPr>
              <a:t> (www.health.state.mn.us/uu)</a:t>
            </a:r>
            <a:endParaRPr lang="en-US" dirty="0" smtClean="0"/>
          </a:p>
          <a:p>
            <a:r>
              <a:rPr lang="en-US" dirty="0" smtClean="0"/>
              <a:t>For Condom Distribution questions/concerns contact: Kathy Chinn (651) 201-4008 or </a:t>
            </a:r>
            <a:r>
              <a:rPr lang="en-US" dirty="0" smtClean="0">
                <a:hlinkClick r:id="rId5"/>
              </a:rPr>
              <a:t>Kathy.chinn@state.mn.us</a:t>
            </a:r>
            <a:r>
              <a:rPr lang="en-US" dirty="0" smtClean="0"/>
              <a:t>  </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17</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522209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 Web</a:t>
            </a:r>
          </a:p>
          <a:p>
            <a:r>
              <a:rPr lang="en-US" dirty="0" smtClean="0"/>
              <a:t>E-Authentication- Contact Tina Klein, Evaluation Web System Administrator (651) 201-4022</a:t>
            </a:r>
          </a:p>
          <a:p>
            <a:r>
              <a:rPr lang="en-US" dirty="0" err="1" smtClean="0">
                <a:hlinkClick r:id="rId3"/>
              </a:rPr>
              <a:t>EvaluationWeb</a:t>
            </a:r>
            <a:r>
              <a:rPr lang="en-US" dirty="0" smtClean="0">
                <a:hlinkClick r:id="rId3"/>
              </a:rPr>
              <a:t>: e-Authentication and User Registration Steps (www.health.state.mn.us/divs/idepc/diseases/hiv/evaluationweb/eauthentication.html)</a:t>
            </a:r>
            <a:r>
              <a:rPr lang="en-US" dirty="0" smtClean="0"/>
              <a:t> </a:t>
            </a:r>
          </a:p>
          <a:p>
            <a:r>
              <a:rPr lang="en-US" dirty="0" smtClean="0"/>
              <a:t>Reminders</a:t>
            </a:r>
          </a:p>
          <a:p>
            <a:pPr lvl="1"/>
            <a:r>
              <a:rPr lang="en-US" dirty="0" smtClean="0"/>
              <a:t>Country of Birth</a:t>
            </a:r>
          </a:p>
          <a:p>
            <a:pPr lvl="1"/>
            <a:r>
              <a:rPr lang="en-US" dirty="0" smtClean="0"/>
              <a:t>Local Fields </a:t>
            </a:r>
          </a:p>
          <a:p>
            <a:pPr lvl="2"/>
            <a:r>
              <a:rPr lang="en-US" dirty="0" smtClean="0"/>
              <a:t>L1 –Tribal Affiliation </a:t>
            </a:r>
          </a:p>
          <a:p>
            <a:pPr lvl="2"/>
            <a:r>
              <a:rPr lang="en-US" dirty="0" smtClean="0"/>
              <a:t>L2 – Use this field to indicate if your client identifies as “MSM” yet the risk profile does not indicate such a risk. For example, the client identifies as MSM yet has no risk of anal sex with male, or indicates only sexual risk was oral sex only (which is not identified by gender) In Local Use L2 , write in the letters MSM to ensure your data reflect you are reaching your target population MSM.</a:t>
            </a:r>
          </a:p>
          <a:p>
            <a:pPr lvl="2"/>
            <a:r>
              <a:rPr lang="en-US" dirty="0" smtClean="0"/>
              <a:t>L3- We do not use, please leave blank.</a:t>
            </a:r>
          </a:p>
          <a:p>
            <a:pPr lvl="2"/>
            <a:r>
              <a:rPr lang="en-US" dirty="0" smtClean="0"/>
              <a:t>L4-Use this field for tracking </a:t>
            </a:r>
            <a:r>
              <a:rPr lang="en-US" dirty="0" err="1" smtClean="0"/>
              <a:t>PrEP</a:t>
            </a:r>
            <a:r>
              <a:rPr lang="en-US" dirty="0" smtClean="0"/>
              <a:t> education and referral.  EDU for education and or REF for referral, and EDU/REF for both.</a:t>
            </a:r>
          </a:p>
          <a:p>
            <a:endParaRPr lang="en-US" dirty="0" smtClean="0"/>
          </a:p>
          <a:p>
            <a:endParaRPr lang="en-US" dirty="0" smtClean="0"/>
          </a:p>
          <a:p>
            <a:r>
              <a:rPr lang="en-US" dirty="0" smtClean="0"/>
              <a:t>If you haven’t had someone</a:t>
            </a:r>
            <a:r>
              <a:rPr lang="en-US" baseline="0" dirty="0" smtClean="0"/>
              <a:t> e-authenticated from your agency please do so by either contacting Tina Klein, or going out to the link above.</a:t>
            </a:r>
          </a:p>
          <a:p>
            <a:r>
              <a:rPr lang="en-US" baseline="0" dirty="0" smtClean="0"/>
              <a:t>Evaluation Web does not separate Africans, from African American’s, so Country of Birth is really important in distinguishing between them.</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18</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339328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Upcoming Trainings:</a:t>
            </a:r>
          </a:p>
          <a:p>
            <a:pPr marL="291179" indent="-291179"/>
            <a:r>
              <a:rPr lang="en-US" sz="2900" dirty="0"/>
              <a:t>Rapid-Rapid HIV Testing Method Webinar-Tuesday, February 20, 2018-2:30pm-4pm</a:t>
            </a:r>
          </a:p>
          <a:p>
            <a:pPr marL="291179" indent="-291179"/>
            <a:r>
              <a:rPr lang="en-US" sz="2900" dirty="0"/>
              <a:t>Fundamentals of HIV Prevention Counseling – Wednesday, February 21, 2018-9:00am-4:30pm</a:t>
            </a:r>
          </a:p>
          <a:p>
            <a:pPr marL="291179" indent="-291179"/>
            <a:r>
              <a:rPr lang="en-US" sz="2900" dirty="0"/>
              <a:t>HIV Test Results-Thursday, February 22, 2018-9:00am-4:30pm</a:t>
            </a:r>
          </a:p>
          <a:p>
            <a:pPr marL="291179" indent="-291179"/>
            <a:r>
              <a:rPr lang="en-US" sz="2900" dirty="0"/>
              <a:t>Evaluation Web Training- March 15, 2018,</a:t>
            </a:r>
          </a:p>
          <a:p>
            <a:pPr marL="757066" lvl="1" indent="-291179"/>
            <a:r>
              <a:rPr lang="en-US" sz="2400" dirty="0"/>
              <a:t>Basic/Advanced 9am-11am</a:t>
            </a:r>
          </a:p>
          <a:p>
            <a:pPr lvl="1"/>
            <a:r>
              <a:rPr lang="en-US" sz="2400" dirty="0"/>
              <a:t>Basic/Advanced 1pm-3pm</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19</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5343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 Agenda</a:t>
            </a:r>
          </a:p>
          <a:p>
            <a:endParaRPr lang="en-US" dirty="0"/>
          </a:p>
          <a:p>
            <a:r>
              <a:rPr lang="en-US" dirty="0" smtClean="0"/>
              <a:t>This training will cover the following topics:</a:t>
            </a:r>
          </a:p>
          <a:p>
            <a:endParaRPr lang="en-US" dirty="0"/>
          </a:p>
          <a:p>
            <a:r>
              <a:rPr lang="en-US" dirty="0" smtClean="0"/>
              <a:t>Introduction of Grant Managers, contract and budget highlights, program areas, grantee progress reports, reporting HIV positive cases to MDH, the undetectable equals Untransmittable campaign, and requirements for materials review.</a:t>
            </a:r>
          </a:p>
          <a:p>
            <a:endParaRPr lang="en-US" dirty="0" smtClean="0"/>
          </a:p>
          <a:p>
            <a:r>
              <a:rPr lang="en-US" dirty="0" smtClean="0"/>
              <a:t>A</a:t>
            </a:r>
            <a:r>
              <a:rPr lang="en-US" baseline="0" dirty="0" smtClean="0"/>
              <a:t> few housekeeping things: </a:t>
            </a:r>
            <a:r>
              <a:rPr lang="en-US" dirty="0" smtClean="0"/>
              <a:t>After each topic we will do</a:t>
            </a:r>
            <a:r>
              <a:rPr lang="en-US" baseline="0" dirty="0" smtClean="0"/>
              <a:t> questions and answers before moving on to the next topic, and there will be a final time for questions at the end if you have more. Please use the chat box to ask questions during the webinar.</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052247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Peggy with questions about HIV testing.</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20</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334279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I’m Kathy Chinn, STD/HIV/TB</a:t>
            </a:r>
            <a:r>
              <a:rPr lang="en-US" baseline="0" dirty="0" smtClean="0"/>
              <a:t> Section Capacity Building Coordinator. I’m also the grant manager for they Syringe Services Programs.</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21</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868801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MDH funded HIV Prevention Syringe Services Programs (aka- SSPs) provide a combination of services for injection drug users. We’ll be briefly going over the scope of work for the SSPs, including the HIV and HCV testing requirements. We’ll touch on some other elements of the programming and lastly take note of upcoming training, coordination and technical assistance opportunities.</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22</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449235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MDH funded Syringe Services Programs have 3 primary goals:</a:t>
            </a:r>
          </a:p>
          <a:p>
            <a:r>
              <a:rPr lang="en-US" baseline="0" dirty="0" smtClean="0"/>
              <a:t>Syringe Exchange- which is the primary focus and is what brings participants in the doors, </a:t>
            </a:r>
          </a:p>
          <a:p>
            <a:r>
              <a:rPr lang="en-US" baseline="0" dirty="0" smtClean="0"/>
              <a:t>HIV and HCV testing- which allows participants to learn their status and if positive, get connected to medical care which in turn improves health and reduces transmission.</a:t>
            </a:r>
          </a:p>
          <a:p>
            <a:r>
              <a:rPr lang="en-US" baseline="0" dirty="0" smtClean="0"/>
              <a:t>And Overdose Prevention-Which is the distribution of naloxone kits and training in how to use them, as well as education on Steve’s Law – the most basic form of harm reduction is helping people stay alive. </a:t>
            </a:r>
          </a:p>
          <a:p>
            <a:r>
              <a:rPr lang="en-US" baseline="0" dirty="0" smtClean="0"/>
              <a:t>Other required activities and elements of the scope of work help SSPs stay client focused, culturally competent and able to function well.</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23</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564315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b="0" dirty="0" smtClean="0"/>
              <a:t>As</a:t>
            </a:r>
            <a:r>
              <a:rPr lang="en-US" altLang="en-US" b="0" baseline="0" dirty="0" smtClean="0"/>
              <a:t> all SSPs are required to conduct rapid HIV testing. All the guidelines covered in Peggy’s presentation on HIV Testing Programs apply to SSPs. This includes training, data collection and reporting, CLIA waiver, etc.  All 5 funded SSPs have identified that they will be conducting </a:t>
            </a:r>
            <a:r>
              <a:rPr lang="en-US" b="1" u="sng" dirty="0">
                <a:latin typeface="NeueHaasGroteskText Std" panose="020B0504020202020204" pitchFamily="34" charset="0"/>
              </a:rPr>
              <a:t>HIV Confirmed Rapid HIV Testing</a:t>
            </a:r>
            <a:r>
              <a:rPr lang="en-US" altLang="en-US" b="0" baseline="0" dirty="0" smtClean="0"/>
              <a:t> also known as Rapid-Rapid testing.</a:t>
            </a:r>
            <a:endParaRPr lang="en-US" altLang="en-US" b="0" dirty="0" smtClean="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24</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5046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b="1" dirty="0" smtClean="0"/>
              <a:t>Why</a:t>
            </a:r>
            <a:r>
              <a:rPr lang="en-US" altLang="en-US" b="1" baseline="0" dirty="0" smtClean="0"/>
              <a:t> HCV testing? </a:t>
            </a:r>
            <a:r>
              <a:rPr lang="en-US" altLang="en-US" b="0" baseline="0" dirty="0" smtClean="0"/>
              <a:t>Injection drug users have significantly high levels of HCV infection. Some SSPs have found up to 20% positivity rate. There are great opportunities for harm reduction as well as referral for medical care and possibly treatment for those who test positive.</a:t>
            </a:r>
          </a:p>
          <a:p>
            <a:pPr>
              <a:lnSpc>
                <a:spcPct val="90000"/>
              </a:lnSpc>
            </a:pPr>
            <a:r>
              <a:rPr lang="en-US" altLang="en-US" b="1" baseline="0" dirty="0" smtClean="0"/>
              <a:t>Guidelines : </a:t>
            </a:r>
            <a:r>
              <a:rPr lang="en-US" altLang="en-US" b="0" baseline="0" dirty="0" smtClean="0"/>
              <a:t>A detailed email and rapid HCV testing guideline was sent out in late January </a:t>
            </a:r>
          </a:p>
          <a:p>
            <a:pPr>
              <a:lnSpc>
                <a:spcPct val="90000"/>
              </a:lnSpc>
            </a:pPr>
            <a:r>
              <a:rPr lang="en-US" altLang="en-US" b="1" baseline="0" dirty="0" smtClean="0"/>
              <a:t>Who do I contact? </a:t>
            </a:r>
            <a:r>
              <a:rPr lang="en-US" altLang="en-US" b="0" baseline="0" dirty="0" smtClean="0"/>
              <a:t>Email me, Kathy Chinn with any questions or concerns. Email CJ Olson and CC Kathy to order kits. This is also in the email sent out in late January.</a:t>
            </a:r>
          </a:p>
          <a:p>
            <a:pPr>
              <a:lnSpc>
                <a:spcPct val="90000"/>
              </a:lnSpc>
            </a:pPr>
            <a:r>
              <a:rPr lang="en-US" altLang="en-US" b="1" baseline="0" dirty="0" smtClean="0"/>
              <a:t>Rapid HCV testing training</a:t>
            </a:r>
            <a:r>
              <a:rPr lang="en-US" altLang="en-US" b="0" baseline="0" dirty="0" smtClean="0"/>
              <a:t>: Next Weds. February 21</a:t>
            </a:r>
            <a:r>
              <a:rPr lang="en-US" altLang="en-US" b="0" baseline="30000" dirty="0" smtClean="0"/>
              <a:t>st</a:t>
            </a:r>
            <a:r>
              <a:rPr lang="en-US" altLang="en-US" b="0" baseline="0" dirty="0" smtClean="0"/>
              <a:t> the </a:t>
            </a:r>
            <a:r>
              <a:rPr lang="en-US" altLang="en-US" b="0" baseline="0" dirty="0" err="1" smtClean="0"/>
              <a:t>OraSure</a:t>
            </a:r>
            <a:r>
              <a:rPr lang="en-US" altLang="en-US" b="0" baseline="0" dirty="0" smtClean="0"/>
              <a:t> rep. will conduct training for new staff at agencies. An email was sent on January 26</a:t>
            </a:r>
            <a:r>
              <a:rPr lang="en-US" altLang="en-US" b="0" baseline="30000" dirty="0" smtClean="0"/>
              <a:t>th</a:t>
            </a:r>
            <a:r>
              <a:rPr lang="en-US" altLang="en-US" b="0" baseline="0" dirty="0" smtClean="0"/>
              <a:t> regarding this training.</a:t>
            </a:r>
          </a:p>
          <a:p>
            <a:pPr defTabSz="931774">
              <a:lnSpc>
                <a:spcPct val="90000"/>
              </a:lnSpc>
              <a:defRPr/>
            </a:pPr>
            <a:r>
              <a:rPr lang="en-US" altLang="en-US" b="1" baseline="0" dirty="0" smtClean="0"/>
              <a:t>Data collection and reporting: </a:t>
            </a:r>
            <a:r>
              <a:rPr lang="en-US" altLang="en-US" b="0" baseline="0" dirty="0" smtClean="0"/>
              <a:t>The detailed email sent out by me in late January also included an excel spreadsheet to track an monitor your HCB testing. This excel spreadsheet is required to be submitted along with your semi-annual progress report. A Hepatitis Testing Report needs to be completed on anyone testing positive and faxed to the number on the report. </a:t>
            </a:r>
            <a:r>
              <a:rPr lang="en-US" dirty="0">
                <a:latin typeface="NeueHaasGroteskText Std" panose="020B0504020202020204" pitchFamily="34" charset="0"/>
              </a:rPr>
              <a:t>Questions about reporting positive tests? Contact Genny Grilli 651.201.5557 This reporting form was also sent with the detailed email in January.</a:t>
            </a:r>
          </a:p>
          <a:p>
            <a:pPr>
              <a:lnSpc>
                <a:spcPct val="90000"/>
              </a:lnSpc>
            </a:pPr>
            <a:endParaRPr lang="en-US" altLang="en-US" b="1"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25</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099000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smtClean="0"/>
              <a:t>As a component of your HIV testing program your</a:t>
            </a:r>
            <a:r>
              <a:rPr lang="en-US" baseline="0" dirty="0" smtClean="0"/>
              <a:t> agency should be distributing condoms and tracking condom distribution in Evaluation Web.</a:t>
            </a:r>
          </a:p>
          <a:p>
            <a:pPr marL="232943" indent="-232943">
              <a:buAutoNum type="arabicPeriod"/>
            </a:pPr>
            <a:r>
              <a:rPr lang="en-US" baseline="0" dirty="0" smtClean="0"/>
              <a:t>HIV testing programs will need to utilized risk information for other sexually transmitted diseases to either conduct or refer client for STD testing.</a:t>
            </a:r>
          </a:p>
          <a:p>
            <a:pPr marL="232943" indent="-232943">
              <a:buAutoNum type="arabicPeriod"/>
            </a:pPr>
            <a:r>
              <a:rPr lang="en-US" baseline="0" dirty="0" smtClean="0"/>
              <a:t>HIV testing programs should either be providing education and referral for </a:t>
            </a:r>
            <a:r>
              <a:rPr lang="en-US" baseline="0" dirty="0" err="1" smtClean="0"/>
              <a:t>PrEP.</a:t>
            </a:r>
            <a:r>
              <a:rPr lang="en-US" baseline="0" dirty="0" smtClean="0"/>
              <a:t>  For resources and assistance with </a:t>
            </a:r>
            <a:r>
              <a:rPr lang="en-US" baseline="0" dirty="0" err="1" smtClean="0"/>
              <a:t>PrEP</a:t>
            </a:r>
            <a:r>
              <a:rPr lang="en-US" baseline="0" dirty="0" smtClean="0"/>
              <a:t> providers you can contact Japhet Nyakundi at 651-201-4030 or go to our </a:t>
            </a:r>
            <a:r>
              <a:rPr lang="en-US" baseline="0" dirty="0" err="1" smtClean="0"/>
              <a:t>PrEP</a:t>
            </a:r>
            <a:r>
              <a:rPr lang="en-US" baseline="0" dirty="0" smtClean="0"/>
              <a:t> web page.</a:t>
            </a:r>
          </a:p>
          <a:p>
            <a:pPr marL="232943" indent="-232943">
              <a:buAutoNum type="arabicPeriod"/>
            </a:pPr>
            <a:r>
              <a:rPr lang="en-US" baseline="0" dirty="0" smtClean="0"/>
              <a:t>U=U- Undetectable = </a:t>
            </a:r>
            <a:r>
              <a:rPr lang="en-US" baseline="0" dirty="0" err="1" smtClean="0"/>
              <a:t>Untransmittable</a:t>
            </a:r>
            <a:r>
              <a:rPr lang="en-US" baseline="0" dirty="0" smtClean="0"/>
              <a:t> Campaign.  Mariah </a:t>
            </a:r>
            <a:r>
              <a:rPr lang="en-US" baseline="0" dirty="0" err="1" smtClean="0"/>
              <a:t>Wilburg</a:t>
            </a:r>
            <a:r>
              <a:rPr lang="en-US" baseline="0" dirty="0" smtClean="0"/>
              <a:t> will talk about this later.</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26</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58101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upcoming</a:t>
            </a:r>
            <a:r>
              <a:rPr lang="en-US" baseline="0" dirty="0" smtClean="0"/>
              <a:t> trainings. We regret the overlap of the Fundamentals of HIV Prevention Counseling and the Rapid HCV Testing training. However, all the HIV testing trainings will be offered again in June. As Peggy mentioned earlier, there will be a training specific to Evaluation Web that all staff responsible for </a:t>
            </a:r>
            <a:r>
              <a:rPr lang="en-US" baseline="0" dirty="0" err="1" smtClean="0"/>
              <a:t>Eval</a:t>
            </a:r>
            <a:r>
              <a:rPr lang="en-US" baseline="0" dirty="0" smtClean="0"/>
              <a:t> Web data entry and supervisors will need to take. We are working on scheduling that training.</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27</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980312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exciting</a:t>
            </a:r>
            <a:r>
              <a:rPr lang="en-US" baseline="0" dirty="0" smtClean="0"/>
              <a:t> time for SSPs as new programs start up and seasoned programs continue their good work. MAP generously hosted the first SSP coordination meeting at which all agreed that there is an ongoing need for meeting. Stay posted for follow-up.</a:t>
            </a:r>
          </a:p>
          <a:p>
            <a:endParaRPr lang="en-US" baseline="0" dirty="0" smtClean="0"/>
          </a:p>
          <a:p>
            <a:r>
              <a:rPr lang="en-US" baseline="0" dirty="0" smtClean="0"/>
              <a:t>I’m here to support your programs and address your concerns, questions, and technical assistance needs as we begin this grant contract period. Please don’t hesitate to email or call me any time.</a:t>
            </a:r>
          </a:p>
          <a:p>
            <a:endParaRPr lang="en-US" baseline="0" dirty="0" smtClean="0"/>
          </a:p>
          <a:p>
            <a:r>
              <a:rPr lang="en-US" baseline="0" dirty="0" smtClean="0"/>
              <a:t>We are looking into possibly bringing the Harm Reduction Coalition to provide training to SSPs in MN at some point in 2018. Stay tuned for more on that.</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28</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86397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Kathy with questions about SSPs.</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29</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373185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each agency has been assigned a grant manager, in some cases two if there are multiple programs, each grant manager as an area of expertise.  </a:t>
            </a:r>
          </a:p>
          <a:p>
            <a:r>
              <a:rPr lang="en-US" dirty="0" smtClean="0"/>
              <a:t>As the Prevention Unit Supervisor, my role is to provide direction and oversight to the entire HIV prevention project process. Jessica Barry is the grant manager staff should work with on all budget and administrative issues relating to contracts. Peggy Darrett-Brewer is the HIV Testing Coordinator and provides expertise around all HIV testing protocols, procedures and provides all the HIV counseling, testing and referral training. Kathy Chinn provides expertise in syringe services and McKinzie Woelfel works directly with all our Prevention with Positive grantees.  Japhet Nyakundi manages all our </a:t>
            </a:r>
            <a:r>
              <a:rPr lang="en-US" dirty="0" err="1" smtClean="0"/>
              <a:t>PrEP</a:t>
            </a:r>
            <a:r>
              <a:rPr lang="en-US" dirty="0" smtClean="0"/>
              <a:t> contracts and coordinates training and capacity building to communities and providers to expand </a:t>
            </a:r>
            <a:r>
              <a:rPr lang="en-US" dirty="0" err="1" smtClean="0"/>
              <a:t>PrEP</a:t>
            </a:r>
            <a:r>
              <a:rPr lang="en-US" dirty="0" smtClean="0"/>
              <a:t> in Minnesota.</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3</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576908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30</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653015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31</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196621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provide</a:t>
            </a:r>
            <a:r>
              <a:rPr lang="en-US" baseline="0" dirty="0" smtClean="0"/>
              <a:t> you this data collection tool. You are not required to use it, however you are required to report using these variables, so it’s a useful tool to use. Note that you must track by condoms given to HIV + individuals or high risk negatives/status unknown. These categories are set by CDC. We don’t expect you to ask people their HIV status, but if you are distributing to folks you know are positive or in venues in which you can assume most or all folks are positive, then please log it as such. </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32</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705942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b="0" dirty="0" smtClean="0"/>
              <a:t>Your</a:t>
            </a:r>
            <a:r>
              <a:rPr lang="en-US" altLang="en-US" b="0" baseline="0" dirty="0" smtClean="0"/>
              <a:t> programs report condom distribution both in Evaluation Web and in the Semi-Annual Progress Report. The instructions for how to report in </a:t>
            </a:r>
            <a:r>
              <a:rPr lang="en-US" altLang="en-US" b="0" baseline="0" dirty="0" err="1" smtClean="0"/>
              <a:t>Eval</a:t>
            </a:r>
            <a:r>
              <a:rPr lang="en-US" altLang="en-US" b="0" baseline="0" dirty="0" smtClean="0"/>
              <a:t> Web will be sent to you. </a:t>
            </a:r>
            <a:r>
              <a:rPr lang="en-US" altLang="en-US" b="0" baseline="0" dirty="0" err="1" smtClean="0"/>
              <a:t>Eval</a:t>
            </a:r>
            <a:r>
              <a:rPr lang="en-US" altLang="en-US" b="0" baseline="0" dirty="0" smtClean="0"/>
              <a:t> Web reporting is done on a monthly basis. The Progress Report templates have a section about condom distribution and covers a 6-month period.</a:t>
            </a:r>
            <a:endParaRPr lang="en-US" altLang="en-US" b="0" dirty="0" smtClean="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33</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734735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Kathy with questions about condom distribution.</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34</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03821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Semi-annual progress reports are required for all funded programs.  Templates are provided by MDH and are used to collect information on challenges and successes of your program.  For HIV testing programs information on number of tests and positives, outreach and how participants were recruited, condoms distributed and integration of </a:t>
            </a:r>
            <a:r>
              <a:rPr lang="en-US" dirty="0" err="1" smtClean="0"/>
              <a:t>PrEP</a:t>
            </a:r>
            <a:r>
              <a:rPr lang="en-US" dirty="0" smtClean="0"/>
              <a:t>, U equals U and other STDs is collected.  Grantees will also share about their ongoing target population input and monitoring and evaluation activities, particularly the use of Evaluation Web.</a:t>
            </a:r>
          </a:p>
          <a:p>
            <a:endParaRPr lang="en-US" dirty="0"/>
          </a:p>
          <a:p>
            <a:r>
              <a:rPr lang="en-US" dirty="0" smtClean="0"/>
              <a:t>For syringe services programs similar information is collected.  Additionally, information about the number of exchanges, clients utilizing programs and overdose prevention information is reported.  </a:t>
            </a:r>
          </a:p>
          <a:p>
            <a:endParaRPr lang="en-US" dirty="0"/>
          </a:p>
          <a:p>
            <a:r>
              <a:rPr lang="en-US" dirty="0" smtClean="0"/>
              <a:t>Information gathered through these progress reports as used to respond the CDC progress report MDH is required to submit on an annual basis.</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018919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a:t>
            </a:r>
            <a:r>
              <a:rPr lang="en-US" dirty="0" err="1" smtClean="0"/>
              <a:t>Chryssie</a:t>
            </a:r>
            <a:r>
              <a:rPr lang="en-US" dirty="0" smtClean="0"/>
              <a:t> for questions about progress reports.</a:t>
            </a:r>
            <a:endParaRPr lang="en-US" dirty="0"/>
          </a:p>
        </p:txBody>
      </p:sp>
      <p:sp>
        <p:nvSpPr>
          <p:cNvPr id="4" name="Slide Number Placeholder 3"/>
          <p:cNvSpPr>
            <a:spLocks noGrp="1"/>
          </p:cNvSpPr>
          <p:nvPr>
            <p:ph type="sldNum" sz="quarter" idx="10"/>
          </p:nvPr>
        </p:nvSpPr>
        <p:spPr/>
        <p:txBody>
          <a:bodyPr/>
          <a:lstStyle/>
          <a:p>
            <a:fld id="{BEA68210-60C3-4708-AFE4-5ABB1DC3336C}" type="slidenum">
              <a:rPr lang="en-US" smtClean="0"/>
              <a:t>37</a:t>
            </a:fld>
            <a:endParaRPr lang="en-US"/>
          </a:p>
        </p:txBody>
      </p:sp>
    </p:spTree>
    <p:extLst>
      <p:ext uri="{BB962C8B-B14F-4D97-AF65-F5344CB8AC3E}">
        <p14:creationId xmlns:p14="http://schemas.microsoft.com/office/powerpoint/2010/main" val="565803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 is Jared Shenk and I am the HIV care and prevention epidemiologist at the Minnesota Department of Health.</a:t>
            </a:r>
            <a:r>
              <a:rPr lang="en-US" baseline="0" dirty="0" smtClean="0"/>
              <a:t> I’m going to briefly cover the selection of prioritized populations for this round of HIV prevention grant funding and the importance of complete and timely data reporting to the Minnesota Department of Health.</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38</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449381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round of HIV prevention funding,</a:t>
            </a:r>
            <a:r>
              <a:rPr lang="en-US" baseline="0" dirty="0" smtClean="0"/>
              <a:t> there are two tracks: one in the 7-county metro area that includes funding streams for HIV testing and for syringe exchange, which also includes HIV and HCV testing services. The same two funding streams are part of the Greater Minnesota track, which includes counties outside of the 7-county metro area.</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39</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819534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prioritization of populations, the Minnesota Department of Health</a:t>
            </a:r>
            <a:r>
              <a:rPr lang="en-US" baseline="0" dirty="0" smtClean="0"/>
              <a:t> reviewed three different resources:</a:t>
            </a:r>
          </a:p>
          <a:p>
            <a:pPr marL="232943" indent="-232943">
              <a:buFont typeface="+mj-lt"/>
              <a:buAutoNum type="arabicPeriod"/>
            </a:pPr>
            <a:r>
              <a:rPr lang="en-US" baseline="0" dirty="0" smtClean="0"/>
              <a:t>CDC guidelines for targeted HIV prevention</a:t>
            </a:r>
          </a:p>
          <a:p>
            <a:pPr marL="232943" indent="-232943">
              <a:buFont typeface="+mj-lt"/>
              <a:buAutoNum type="arabicPeriod"/>
            </a:pPr>
            <a:r>
              <a:rPr lang="en-US" baseline="0" dirty="0" smtClean="0"/>
              <a:t>Counseling, Testing, and Referral data from the last round of grant funding as entered directly into </a:t>
            </a:r>
            <a:r>
              <a:rPr lang="en-US" baseline="0" dirty="0" err="1" smtClean="0"/>
              <a:t>EvaluationWeb</a:t>
            </a:r>
            <a:r>
              <a:rPr lang="en-US" baseline="0" dirty="0" smtClean="0"/>
              <a:t> by grantees</a:t>
            </a:r>
          </a:p>
          <a:p>
            <a:pPr marL="232943" indent="-232943">
              <a:buFont typeface="+mj-lt"/>
              <a:buAutoNum type="arabicPeriod"/>
            </a:pPr>
            <a:r>
              <a:rPr lang="en-US" baseline="0" dirty="0" smtClean="0"/>
              <a:t>HIV surveillance data reported to the Minnesota Department of Health during the last round of grant funding</a:t>
            </a:r>
          </a:p>
          <a:p>
            <a:pPr marL="232943" indent="-232943">
              <a:buFont typeface="+mj-lt"/>
              <a:buAutoNum type="arabicPeriod"/>
            </a:pPr>
            <a:endParaRPr lang="en-US" baseline="0" dirty="0" smtClean="0"/>
          </a:p>
          <a:p>
            <a:r>
              <a:rPr lang="en-US" baseline="0" dirty="0" smtClean="0"/>
              <a:t>Complete data in both </a:t>
            </a:r>
            <a:r>
              <a:rPr lang="en-US" baseline="0" dirty="0" err="1" smtClean="0"/>
              <a:t>EvaluationWeb</a:t>
            </a:r>
            <a:r>
              <a:rPr lang="en-US" baseline="0" dirty="0" smtClean="0"/>
              <a:t> for all HIV tests and </a:t>
            </a:r>
            <a:r>
              <a:rPr lang="en-US" baseline="0" dirty="0" err="1" smtClean="0"/>
              <a:t>eHARS</a:t>
            </a:r>
            <a:r>
              <a:rPr lang="en-US" baseline="0" dirty="0" smtClean="0"/>
              <a:t> for confirmed HIV-positives are essential for HIV care and prevention, and we will discuss this more in later slides.</a:t>
            </a:r>
          </a:p>
          <a:p>
            <a:pPr marL="232943" indent="-232943">
              <a:buFont typeface="+mj-lt"/>
              <a:buAutoNum type="arabicPeriod"/>
            </a:pPr>
            <a:endParaRPr lang="en-US" baseline="0" dirty="0" smtClean="0"/>
          </a:p>
          <a:p>
            <a:r>
              <a:rPr lang="en-US" baseline="0" dirty="0" smtClean="0"/>
              <a:t>We’ll now briefly review the targeted populations in both the 7-county metro area and Greater Minnesota. Most people have seen these slides already, but we have included them as a reminder.</a:t>
            </a:r>
            <a:endParaRPr lang="en-US" dirty="0"/>
          </a:p>
        </p:txBody>
      </p:sp>
      <p:sp>
        <p:nvSpPr>
          <p:cNvPr id="4" name="Slide Number Placeholder 3"/>
          <p:cNvSpPr>
            <a:spLocks noGrp="1"/>
          </p:cNvSpPr>
          <p:nvPr>
            <p:ph type="sldNum" sz="quarter" idx="10"/>
          </p:nvPr>
        </p:nvSpPr>
        <p:spPr/>
        <p:txBody>
          <a:bodyPr/>
          <a:lstStyle/>
          <a:p>
            <a:pPr defTabSz="931774">
              <a:defRPr/>
            </a:pPr>
            <a:fld id="{56378472-4DCF-4078-BE65-80F6FD556955}" type="slidenum">
              <a:rPr lang="en-US">
                <a:solidFill>
                  <a:prstClr val="black"/>
                </a:solidFill>
                <a:latin typeface="NeueHaasGroteskText Std" panose="020B0504020202020204" pitchFamily="34" charset="0"/>
              </a:rPr>
              <a:pPr defTabSz="931774">
                <a:defRPr/>
              </a:pPr>
              <a:t>40</a:t>
            </a:fld>
            <a:endParaRPr lang="en-US">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12473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Budget Highlights</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420120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a:t>
            </a:r>
            <a:r>
              <a:rPr lang="en-US" b="0" baseline="0" dirty="0" smtClean="0"/>
              <a:t> the 7-county metro area, there are three targeted populations for HIV testing: MSM, Black Women, and Transgender populations. Within MSM, Black, Hispanic, and white MSM are prioritized with separate funding streams. For syringe exchange, programs targeting MSM/IDU are prioritized.</a:t>
            </a:r>
            <a:endParaRPr lang="en-US" b="0" dirty="0"/>
          </a:p>
        </p:txBody>
      </p:sp>
      <p:sp>
        <p:nvSpPr>
          <p:cNvPr id="4" name="Slide Number Placeholder 3"/>
          <p:cNvSpPr>
            <a:spLocks noGrp="1"/>
          </p:cNvSpPr>
          <p:nvPr>
            <p:ph type="sldNum" sz="quarter" idx="10"/>
          </p:nvPr>
        </p:nvSpPr>
        <p:spPr/>
        <p:txBody>
          <a:bodyPr/>
          <a:lstStyle/>
          <a:p>
            <a:pPr defTabSz="931774">
              <a:defRPr/>
            </a:pPr>
            <a:fld id="{56378472-4DCF-4078-BE65-80F6FD556955}" type="slidenum">
              <a:rPr lang="en-US">
                <a:solidFill>
                  <a:prstClr val="black"/>
                </a:solidFill>
                <a:latin typeface="NeueHaasGroteskText Std" panose="020B0504020202020204" pitchFamily="34" charset="0"/>
              </a:rPr>
              <a:pPr defTabSz="931774">
                <a:defRPr/>
              </a:pPr>
              <a:t>41</a:t>
            </a:fld>
            <a:endParaRPr lang="en-US">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619110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Greater Minnesota, HIV testing will target all MSM, and syringe exchange services</a:t>
            </a:r>
            <a:r>
              <a:rPr lang="en-US" baseline="0" dirty="0" smtClean="0"/>
              <a:t> will target all injection substance users.</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42</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455584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grantees of the Minnesota Department</a:t>
            </a:r>
            <a:r>
              <a:rPr lang="en-US" baseline="0" dirty="0" smtClean="0"/>
              <a:t> of Health, timely and accurate reporting of data is essential to providing comprehensive HIV testing and syringe services. There are many ways that data you report to us are used to support HIV services in the state:</a:t>
            </a:r>
          </a:p>
          <a:p>
            <a:pPr marL="232943" indent="-232943">
              <a:buFont typeface="+mj-lt"/>
              <a:buAutoNum type="arabicPeriod"/>
            </a:pPr>
            <a:r>
              <a:rPr lang="en-US" baseline="0" dirty="0" smtClean="0"/>
              <a:t>Data are used for planning RFPs like this one and for prioritizing populations per CDC guidelines.</a:t>
            </a:r>
          </a:p>
          <a:p>
            <a:pPr marL="232943" indent="-232943">
              <a:buFont typeface="+mj-lt"/>
              <a:buAutoNum type="arabicPeriod"/>
            </a:pPr>
            <a:r>
              <a:rPr lang="en-US" baseline="0" dirty="0" smtClean="0"/>
              <a:t>Data are also used to complete requests from community based organizations and related agencies who apply for other funding opportunities.</a:t>
            </a:r>
          </a:p>
          <a:p>
            <a:pPr marL="232943" indent="-232943">
              <a:buFont typeface="+mj-lt"/>
              <a:buAutoNum type="arabicPeriod"/>
            </a:pPr>
            <a:r>
              <a:rPr lang="en-US" baseline="0" dirty="0" smtClean="0"/>
              <a:t>Community-based programming is evaluated with data entered into </a:t>
            </a:r>
            <a:r>
              <a:rPr lang="en-US" baseline="0" dirty="0" err="1" smtClean="0"/>
              <a:t>EvaluationWeb</a:t>
            </a:r>
            <a:r>
              <a:rPr lang="en-US" baseline="0" dirty="0" smtClean="0"/>
              <a:t>. Making sure what you enter is correct helps us know about the great work you’re doing.</a:t>
            </a:r>
          </a:p>
          <a:p>
            <a:pPr marL="232943" indent="-232943">
              <a:buFont typeface="+mj-lt"/>
              <a:buAutoNum type="arabicPeriod"/>
            </a:pPr>
            <a:r>
              <a:rPr lang="en-US" baseline="0" dirty="0" smtClean="0"/>
              <a:t>Minnesota as a state is evaluated in relation to other states by data entered into </a:t>
            </a:r>
            <a:r>
              <a:rPr lang="en-US" baseline="0" dirty="0" err="1" smtClean="0"/>
              <a:t>EvaluationWeb</a:t>
            </a:r>
            <a:r>
              <a:rPr lang="en-US" baseline="0" dirty="0" smtClean="0"/>
              <a:t>.</a:t>
            </a:r>
          </a:p>
          <a:p>
            <a:pPr marL="232943" indent="-232943">
              <a:buFont typeface="+mj-lt"/>
              <a:buAutoNum type="arabicPeriod"/>
            </a:pPr>
            <a:r>
              <a:rPr lang="en-US" baseline="0" dirty="0" smtClean="0"/>
              <a:t>Complete data entry on case reports for HIV-positive tests – especially the </a:t>
            </a:r>
            <a:r>
              <a:rPr lang="en-US" baseline="0" dirty="0" err="1" smtClean="0"/>
              <a:t>EvalWeb</a:t>
            </a:r>
            <a:r>
              <a:rPr lang="en-US" baseline="0" dirty="0" smtClean="0"/>
              <a:t> ID field on the case report form – is the only way we can link </a:t>
            </a:r>
            <a:r>
              <a:rPr lang="en-US" baseline="0" dirty="0" err="1" smtClean="0"/>
              <a:t>EvaluationWeb</a:t>
            </a:r>
            <a:r>
              <a:rPr lang="en-US" baseline="0" dirty="0" smtClean="0"/>
              <a:t> and the HIV surveillance system, since </a:t>
            </a:r>
            <a:r>
              <a:rPr lang="en-US" baseline="0" dirty="0" err="1" smtClean="0"/>
              <a:t>EvaluationWeb</a:t>
            </a:r>
            <a:r>
              <a:rPr lang="en-US" baseline="0" dirty="0" smtClean="0"/>
              <a:t> is a de-identified data system with only basic demographic information.</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43</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703215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happens when</a:t>
            </a:r>
            <a:r>
              <a:rPr lang="en-US" baseline="0" dirty="0" smtClean="0"/>
              <a:t> we have incomplete reporting in either </a:t>
            </a:r>
            <a:r>
              <a:rPr lang="en-US" baseline="0" dirty="0" err="1" smtClean="0"/>
              <a:t>EvaluationWeb</a:t>
            </a:r>
            <a:r>
              <a:rPr lang="en-US" baseline="0" dirty="0" smtClean="0"/>
              <a:t> or the HIV surveillance system? Unfortunately, a few things that ultimately impact HIV care and prevention services in the state, including:</a:t>
            </a:r>
          </a:p>
          <a:p>
            <a:pPr marL="232943" indent="-232943">
              <a:buFont typeface="+mj-lt"/>
              <a:buAutoNum type="arabicPeriod"/>
            </a:pPr>
            <a:r>
              <a:rPr lang="en-US" baseline="0" dirty="0" smtClean="0"/>
              <a:t>Inability to assure that newly diagnosed patients from community-based testing sites are linked to care and reported as confirmed cases in the HIV surveillance system</a:t>
            </a:r>
          </a:p>
          <a:p>
            <a:pPr marL="232943" indent="-232943">
              <a:buFont typeface="+mj-lt"/>
              <a:buAutoNum type="arabicPeriod"/>
            </a:pPr>
            <a:r>
              <a:rPr lang="en-US" baseline="0" dirty="0" smtClean="0"/>
              <a:t>Potentially less federal money for Minnesota, because our HIV prevalence numbers are artificially low</a:t>
            </a:r>
          </a:p>
          <a:p>
            <a:pPr marL="232943" indent="-232943">
              <a:buFont typeface="+mj-lt"/>
              <a:buAutoNum type="arabicPeriod"/>
            </a:pPr>
            <a:r>
              <a:rPr lang="en-US" baseline="0" dirty="0" smtClean="0"/>
              <a:t>Less prevention money, which could lead to fewer funded organizations and lower grant awards overall</a:t>
            </a:r>
          </a:p>
          <a:p>
            <a:pPr marL="232943" indent="-232943">
              <a:buFont typeface="+mj-lt"/>
              <a:buAutoNum type="arabicPeriod"/>
            </a:pPr>
            <a:r>
              <a:rPr lang="en-US" baseline="0" dirty="0" smtClean="0"/>
              <a:t>Other funding streams (like the entire Ryan White system), which rely on HIV surveillance data are underfunded because HIV prevalence is artificially low</a:t>
            </a:r>
          </a:p>
          <a:p>
            <a:pPr marL="232943" indent="-232943">
              <a:buFont typeface="+mj-lt"/>
              <a:buAutoNum type="arabicPeriod"/>
            </a:pPr>
            <a:r>
              <a:rPr lang="en-US" baseline="0" dirty="0" smtClean="0"/>
              <a:t>And ultimately, communities most at risk for infection and affected by HIV receive both incomplete and inadequate services</a:t>
            </a:r>
          </a:p>
          <a:p>
            <a:pPr marL="232943" indent="-232943">
              <a:buFont typeface="+mj-lt"/>
              <a:buAutoNum type="arabicPeriod"/>
            </a:pPr>
            <a:endParaRPr lang="en-US" baseline="0" dirty="0" smtClean="0"/>
          </a:p>
          <a:p>
            <a:r>
              <a:rPr lang="en-US" baseline="0" dirty="0" smtClean="0"/>
              <a:t>Take-home point: data reporting is labor-intensive at both the grantee and health department levels, but critical to supporting a comprehensive response to HIV</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44</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826404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variable in </a:t>
            </a:r>
            <a:r>
              <a:rPr lang="en-US" dirty="0" err="1" smtClean="0"/>
              <a:t>EvaluationWeb</a:t>
            </a:r>
            <a:r>
              <a:rPr lang="en-US" baseline="0" dirty="0" smtClean="0"/>
              <a:t> we would like to cover is the client’s Country of Birth. In racial/ethnic demographic analyses of HIV surveillance data, we often differentiate between African-born and non African-born Black populations in Minnesota. We are able to do this because the HIV case report form for positive cases asks for country of birth information. This breakdown is very important in Minnesota, because around 25% of our new HIV infections are among foreign-born populations. With a large African-born population in Minnesota, not having the country of birth variable complete in </a:t>
            </a:r>
            <a:r>
              <a:rPr lang="en-US" baseline="0" dirty="0" err="1" smtClean="0"/>
              <a:t>EvaluationWeb</a:t>
            </a:r>
            <a:r>
              <a:rPr lang="en-US" baseline="0" dirty="0" smtClean="0"/>
              <a:t> means that these clients are racially misclassified as African-American. It’s very important in the new round of grant funding that we work to make sure the country of birth variable is complete for every HIV testing event.</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45</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875604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HIV prevention grantees, it</a:t>
            </a:r>
            <a:r>
              <a:rPr lang="en-US" baseline="0" dirty="0" smtClean="0"/>
              <a:t> is very important that you report any new or new-to-you positive results – including preliminary positives – to the Minnesota Department of Health within 72 hours of the testing event. The adult HIV case report form can be found on our website at the link on this slide. It can be submitted through either secure FAX or mail. If you have questions about how to complete the form, please contact either Gabrielle Morgenstern or Sue Bedard-Johnson in our HIV surveillance office. As a side note, Sue Bedard-Johnson will be out on leave until early April 2018.</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46</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685219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community-based</a:t>
            </a:r>
            <a:r>
              <a:rPr lang="en-US" baseline="0" dirty="0" smtClean="0"/>
              <a:t> organizations, we understand that you may not have all of the information available for every field on the adult case report form; especially for a preliminary positive. We’ll briefly cover the three main sections of the form to complete for preliminary and confirmatory positives. The first section is basic demographic information about the client.</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47</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784419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section of the HIV</a:t>
            </a:r>
            <a:r>
              <a:rPr lang="en-US" baseline="0" dirty="0" smtClean="0"/>
              <a:t> adult case report form to complete is the patient history, including all known transmission risk information.</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48</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7259797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section of</a:t>
            </a:r>
            <a:r>
              <a:rPr lang="en-US" baseline="0" dirty="0" smtClean="0"/>
              <a:t> the HIV adult case report form to complete is the laboratory data. It is very important to complete the field for the manufacturer of any rapid tests you run for the diagnosis. </a:t>
            </a:r>
          </a:p>
          <a:p>
            <a:endParaRPr lang="en-US" baseline="0" dirty="0" smtClean="0"/>
          </a:p>
          <a:p>
            <a:r>
              <a:rPr lang="en-US" baseline="0" dirty="0" smtClean="0"/>
              <a:t>Please fill out any additional information you have. These three sections are the minimum we need to process a new case.</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49</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926528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is all of this</a:t>
            </a:r>
            <a:r>
              <a:rPr lang="en-US" baseline="0" dirty="0" smtClean="0"/>
              <a:t> important? We currently have around 8500 people in the HIV surveillance system in Minnesota (represented by the dark blue circle). Around 4500 of those are receiving Ryan White services in any given year (represented by the smaller purple circle(. We know that there are gaps in reporting, so there is a theoretical HIV positive population that is larger (represented by the largest dark green circle). We currently receive HIV funding in the state based off the 8500 number, when we really should receive funding based on the number of diagnosed and unreported cases. But this is where you – as a grantee – can help. By diagnosing new infections in the unaware population, you can assure that those clients are reported to the health department and connected with services like Ryan White if eligible.</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50</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84121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Invoices shall be submitted monthly on the invoice template provided by MDH within 30 days of the end of the month.</a:t>
            </a:r>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769665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Jared with any questions about prioritized populations</a:t>
            </a:r>
            <a:r>
              <a:rPr lang="en-US" baseline="0" dirty="0" smtClean="0"/>
              <a:t> or data reporting.</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51</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664358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52</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645736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cs typeface="Times New Roman" panose="02020603050405020304" pitchFamily="18" charset="0"/>
              </a:rPr>
              <a:t>PrEP stands for pre-exposure prophylaxis. Prophylaxis means taking a drug or drugs before exposed to an organism that could cause an infection.</a:t>
            </a:r>
          </a:p>
          <a:p>
            <a:endParaRPr lang="en-US" dirty="0" smtClean="0">
              <a:latin typeface="+mn-lt"/>
              <a:cs typeface="Times New Roman" panose="02020603050405020304" pitchFamily="18" charset="0"/>
            </a:endParaRPr>
          </a:p>
          <a:p>
            <a:r>
              <a:rPr lang="en-US" dirty="0" smtClean="0">
                <a:latin typeface="+mn-lt"/>
                <a:cs typeface="Times New Roman" panose="02020603050405020304" pitchFamily="18" charset="0"/>
              </a:rPr>
              <a:t>On July 2012, the USA Food and Drug Administration (FDA) approved a</a:t>
            </a:r>
            <a:r>
              <a:rPr lang="en-US" dirty="0" smtClean="0">
                <a:latin typeface="+mn-lt"/>
              </a:rPr>
              <a:t> fixed-dose combination HIV medicines in one pill taken once daily known as Truvada® as PrEP for HIV-negative</a:t>
            </a:r>
            <a:r>
              <a:rPr lang="en-US" baseline="0" dirty="0" smtClean="0">
                <a:latin typeface="+mn-lt"/>
              </a:rPr>
              <a:t> individuals at high</a:t>
            </a:r>
            <a:r>
              <a:rPr lang="en-US" dirty="0" smtClean="0">
                <a:latin typeface="+mn-lt"/>
              </a:rPr>
              <a:t> risk</a:t>
            </a:r>
            <a:r>
              <a:rPr lang="en-US" baseline="0" dirty="0" smtClean="0">
                <a:latin typeface="+mn-lt"/>
              </a:rPr>
              <a:t> to prevent them from acquiring HIV.</a:t>
            </a:r>
            <a:r>
              <a:rPr lang="en-US" dirty="0" smtClean="0">
                <a:latin typeface="+mn-lt"/>
              </a:rPr>
              <a:t> </a:t>
            </a:r>
          </a:p>
          <a:p>
            <a:endParaRPr lang="en-US" dirty="0" smtClean="0">
              <a:latin typeface="+mn-lt"/>
            </a:endParaRPr>
          </a:p>
          <a:p>
            <a:r>
              <a:rPr lang="en-US" dirty="0" smtClean="0">
                <a:latin typeface="+mn-lt"/>
              </a:rPr>
              <a:t>PrEP is part of a comprehensive HIV prevention plan that includes regular HIV testing, periodic STIs screening, drug safety, adherence support and condoms use to prevent STDs and other prevention methods.</a:t>
            </a:r>
          </a:p>
          <a:p>
            <a:endParaRPr lang="en-US" dirty="0" smtClean="0">
              <a:latin typeface="+mn-lt"/>
            </a:endParaRPr>
          </a:p>
          <a:p>
            <a:r>
              <a:rPr lang="en-US" dirty="0" smtClean="0">
                <a:latin typeface="+mn-lt"/>
              </a:rPr>
              <a:t>Studies have shown that d</a:t>
            </a:r>
            <a:r>
              <a:rPr lang="en-US" dirty="0" smtClean="0">
                <a:latin typeface="+mn-lt"/>
                <a:cs typeface="Times New Roman" panose="02020603050405020304" pitchFamily="18" charset="0"/>
              </a:rPr>
              <a:t>aily PrEP reduces the risk of getting HIV from sex by more than 90% and by more than 70% among people who inject drugs. But PrEP does not protect against other sexually transmitted infections (STIs).</a:t>
            </a:r>
            <a:endParaRPr lang="en-US" dirty="0" smtClean="0">
              <a:latin typeface="+mn-lt"/>
            </a:endParaRPr>
          </a:p>
          <a:p>
            <a:pPr marL="349415" indent="-349415">
              <a:buAutoNum type="arabicPeriod"/>
            </a:pPr>
            <a:endParaRPr lang="en-US" sz="1600" dirty="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53</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522255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 to Centers for Disease Control and Prevention (CDC), PrEP may benefit people without HIV wo are at very high risk for getting it from sex or injection drug use. Specifically for: </a:t>
            </a:r>
          </a:p>
          <a:p>
            <a:pPr marL="171450" indent="-171450">
              <a:buFont typeface="Arial" panose="020B0604020202020204" pitchFamily="34" charset="0"/>
              <a:buChar char="•"/>
            </a:pPr>
            <a:r>
              <a:rPr lang="en-US" dirty="0" smtClean="0"/>
              <a:t>Sexually active men who have sex with men</a:t>
            </a:r>
          </a:p>
          <a:p>
            <a:pPr marL="171450" indent="-171450">
              <a:buFont typeface="Arial" panose="020B0604020202020204" pitchFamily="34" charset="0"/>
              <a:buChar char="•"/>
            </a:pPr>
            <a:r>
              <a:rPr lang="en-US" dirty="0" smtClean="0"/>
              <a:t>Sexually active heterosexual men and women</a:t>
            </a:r>
          </a:p>
          <a:p>
            <a:pPr marL="171450" indent="-171450">
              <a:buFont typeface="Arial" panose="020B0604020202020204" pitchFamily="34" charset="0"/>
              <a:buChar char="•"/>
            </a:pPr>
            <a:r>
              <a:rPr lang="en-US" dirty="0" smtClean="0"/>
              <a:t>People who inject drugs</a:t>
            </a:r>
          </a:p>
          <a:p>
            <a:pPr marL="171450" indent="-171450">
              <a:buFont typeface="Arial" panose="020B0604020202020204" pitchFamily="34" charset="0"/>
              <a:buChar char="•"/>
            </a:pPr>
            <a:r>
              <a:rPr lang="en-US" dirty="0" smtClean="0"/>
              <a:t>Partners in mixed status couples including heterosexuals couples seeking natural conception.</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54</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488485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CDC, PrEP may benefit a person if HIV-negative and any of the following apply and are gay/bisexual/heterosexual/ inject drugs and:</a:t>
            </a:r>
          </a:p>
          <a:p>
            <a:pPr marL="171450" indent="-171450">
              <a:buFont typeface="Arial" panose="020B0604020202020204" pitchFamily="34" charset="0"/>
              <a:buChar char="•"/>
            </a:pPr>
            <a:r>
              <a:rPr lang="en-US" dirty="0" smtClean="0"/>
              <a:t>have an HIV-positive partner</a:t>
            </a:r>
          </a:p>
          <a:p>
            <a:pPr marL="171450" indent="-171450">
              <a:buFont typeface="Arial" panose="020B0604020202020204" pitchFamily="34" charset="0"/>
              <a:buChar char="•"/>
            </a:pPr>
            <a:r>
              <a:rPr lang="en-US" dirty="0" smtClean="0"/>
              <a:t>Recently had a sexually transmitted infection (STI)</a:t>
            </a:r>
          </a:p>
          <a:p>
            <a:pPr marL="171450" indent="-171450">
              <a:buFont typeface="Arial" panose="020B0604020202020204" pitchFamily="34" charset="0"/>
              <a:buChar char="•"/>
            </a:pPr>
            <a:r>
              <a:rPr lang="en-US" dirty="0" smtClean="0"/>
              <a:t>have multiple partners, a partner with multiple partners or a partner whose HIV status is unknown</a:t>
            </a:r>
          </a:p>
          <a:p>
            <a:pPr marL="171450" indent="-171450">
              <a:buFont typeface="Arial" panose="020B0604020202020204" pitchFamily="34" charset="0"/>
              <a:buChar char="•"/>
            </a:pPr>
            <a:r>
              <a:rPr lang="en-US" dirty="0" smtClean="0"/>
              <a:t>have history of inconsistent condom use</a:t>
            </a:r>
          </a:p>
          <a:p>
            <a:pPr marL="171450" indent="-171450">
              <a:buFont typeface="Arial" panose="020B0604020202020204" pitchFamily="34" charset="0"/>
              <a:buChar char="•"/>
            </a:pPr>
            <a:r>
              <a:rPr lang="en-US" dirty="0" smtClean="0"/>
              <a:t>engaging in commercial sex work</a:t>
            </a:r>
          </a:p>
          <a:p>
            <a:pPr marL="171450" indent="-171450">
              <a:buFont typeface="Arial" panose="020B0604020202020204" pitchFamily="34" charset="0"/>
              <a:buChar char="•"/>
            </a:pPr>
            <a:r>
              <a:rPr lang="en-US" dirty="0" smtClean="0"/>
              <a:t>share needles or equipment to inject drugs</a:t>
            </a:r>
          </a:p>
          <a:p>
            <a:pPr marL="171450" indent="-171450">
              <a:buFont typeface="Arial" panose="020B0604020202020204" pitchFamily="34" charset="0"/>
              <a:buChar char="•"/>
            </a:pPr>
            <a:r>
              <a:rPr lang="en-US" dirty="0" smtClean="0"/>
              <a:t>recently went a drug treatment program</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55</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070498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Overall, PrEP integration can be viewed as an ongoing continuum of point of care delivery that include: promoting, identifying and screening individuals at risk, actively referring individuals eligible and willing with PrEP providers, documenting referrals and reporting. </a:t>
            </a:r>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56</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41333993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Organization capacity is critical in PrEP integration that include trained and competent staff and PrEP is fully incorporated into all program protocols. Where PrEP becomes part of the program that is seamless promoted to consumers including conducting PrEP risk assessment during Counseling testing and referral (CTR), encouraging condom use and other risk reduction strategies, actively referring, collecting data and entering into Evaluation-web. </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57</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1122762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monitoring of</a:t>
            </a:r>
            <a:r>
              <a:rPr lang="en-US" baseline="0" dirty="0" smtClean="0"/>
              <a:t> integrated </a:t>
            </a:r>
            <a:r>
              <a:rPr lang="en-US" baseline="0" dirty="0" err="1" smtClean="0"/>
              <a:t>PrEP</a:t>
            </a:r>
            <a:r>
              <a:rPr lang="en-US" baseline="0" dirty="0" smtClean="0"/>
              <a:t> activities is extremely important to knowing the extent of </a:t>
            </a:r>
            <a:r>
              <a:rPr lang="en-US" baseline="0" dirty="0" err="1" smtClean="0"/>
              <a:t>PrEP</a:t>
            </a:r>
            <a:r>
              <a:rPr lang="en-US" baseline="0" dirty="0" smtClean="0"/>
              <a:t> use in the state. For every client getting an HIV test</a:t>
            </a:r>
            <a:r>
              <a:rPr lang="en-US" dirty="0" smtClean="0"/>
              <a:t> shall be </a:t>
            </a:r>
            <a:r>
              <a:rPr lang="en-US" baseline="0" dirty="0" smtClean="0"/>
              <a:t>asked</a:t>
            </a:r>
            <a:r>
              <a:rPr lang="en-US" dirty="0" smtClean="0"/>
              <a:t> </a:t>
            </a:r>
            <a:r>
              <a:rPr lang="en-US" baseline="0" dirty="0" smtClean="0"/>
              <a:t>whether they have ever heard of </a:t>
            </a:r>
            <a:r>
              <a:rPr lang="en-US" baseline="0" dirty="0" err="1" smtClean="0"/>
              <a:t>PrEP</a:t>
            </a:r>
            <a:r>
              <a:rPr lang="en-US" baseline="0" dirty="0" smtClean="0"/>
              <a:t>, are currently taking </a:t>
            </a:r>
            <a:r>
              <a:rPr lang="en-US" baseline="0" dirty="0" err="1" smtClean="0"/>
              <a:t>PrEP</a:t>
            </a:r>
            <a:r>
              <a:rPr lang="en-US" baseline="0" dirty="0" smtClean="0"/>
              <a:t> or used </a:t>
            </a:r>
            <a:r>
              <a:rPr lang="en-US" baseline="0" dirty="0" err="1" smtClean="0"/>
              <a:t>PrEP</a:t>
            </a:r>
            <a:r>
              <a:rPr lang="en-US" baseline="0" dirty="0" smtClean="0"/>
              <a:t> anytime in the past 12 months. </a:t>
            </a:r>
          </a:p>
          <a:p>
            <a:endParaRPr lang="en-US" baseline="0" dirty="0" smtClean="0"/>
          </a:p>
          <a:p>
            <a:r>
              <a:rPr lang="en-US" baseline="0" dirty="0" smtClean="0"/>
              <a:t>Also, the HIV Testers shall </a:t>
            </a:r>
            <a:r>
              <a:rPr lang="en-US" dirty="0" smtClean="0"/>
              <a:t>document responses </a:t>
            </a:r>
            <a:r>
              <a:rPr lang="en-US" baseline="0" dirty="0" smtClean="0"/>
              <a:t>to these four questions into the </a:t>
            </a:r>
            <a:r>
              <a:rPr lang="en-US" baseline="0" dirty="0" err="1" smtClean="0"/>
              <a:t>EvaluationWeb</a:t>
            </a:r>
            <a:r>
              <a:rPr lang="en-US" baseline="0" dirty="0" smtClean="0"/>
              <a:t>. </a:t>
            </a:r>
            <a:r>
              <a:rPr lang="en-US" dirty="0" smtClean="0"/>
              <a:t>Was the client:</a:t>
            </a:r>
          </a:p>
          <a:p>
            <a:pPr marL="628650" lvl="1" indent="-171450">
              <a:buFont typeface="Arial" panose="020B0604020202020204" pitchFamily="34" charset="0"/>
              <a:buChar char="•"/>
            </a:pPr>
            <a:r>
              <a:rPr lang="en-US" dirty="0" smtClean="0"/>
              <a:t>screened for </a:t>
            </a:r>
            <a:r>
              <a:rPr lang="en-US" dirty="0" err="1" smtClean="0"/>
              <a:t>PrEP</a:t>
            </a:r>
            <a:r>
              <a:rPr lang="en-US" dirty="0" smtClean="0"/>
              <a:t> eligibility?</a:t>
            </a:r>
          </a:p>
          <a:p>
            <a:pPr marL="628650" lvl="1" indent="-171450">
              <a:buFont typeface="Arial" panose="020B0604020202020204" pitchFamily="34" charset="0"/>
              <a:buChar char="•"/>
            </a:pPr>
            <a:r>
              <a:rPr lang="en-US" dirty="0" smtClean="0"/>
              <a:t>eligible for </a:t>
            </a:r>
            <a:r>
              <a:rPr lang="en-US" dirty="0" err="1" smtClean="0"/>
              <a:t>PrEP</a:t>
            </a:r>
            <a:r>
              <a:rPr lang="en-US" dirty="0" smtClean="0"/>
              <a:t> referral?</a:t>
            </a:r>
          </a:p>
          <a:p>
            <a:pPr marL="628650" lvl="1" indent="-171450">
              <a:buFont typeface="Arial" panose="020B0604020202020204" pitchFamily="34" charset="0"/>
              <a:buChar char="•"/>
            </a:pPr>
            <a:r>
              <a:rPr lang="en-US" dirty="0" smtClean="0"/>
              <a:t>Referred to a </a:t>
            </a:r>
            <a:r>
              <a:rPr lang="en-US" dirty="0" err="1" smtClean="0"/>
              <a:t>PrEP</a:t>
            </a:r>
            <a:r>
              <a:rPr lang="en-US" dirty="0" smtClean="0"/>
              <a:t> provider? </a:t>
            </a:r>
          </a:p>
          <a:p>
            <a:pPr marL="628650" lvl="1" indent="-171450">
              <a:buFont typeface="Arial" panose="020B0604020202020204" pitchFamily="34" charset="0"/>
              <a:buChar char="•"/>
            </a:pPr>
            <a:r>
              <a:rPr lang="en-US" dirty="0" smtClean="0"/>
              <a:t>Provided services to assist with linkage to a </a:t>
            </a:r>
            <a:r>
              <a:rPr lang="en-US" dirty="0" err="1" smtClean="0"/>
              <a:t>PrEP</a:t>
            </a:r>
            <a:r>
              <a:rPr lang="en-US" dirty="0" smtClean="0"/>
              <a:t> provider?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59851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Japhet with any questions about </a:t>
            </a:r>
            <a:r>
              <a:rPr lang="en-US" dirty="0" err="1" smtClean="0"/>
              <a:t>PrEP.</a:t>
            </a:r>
            <a:endParaRPr lang="en-US" dirty="0"/>
          </a:p>
        </p:txBody>
      </p:sp>
      <p:sp>
        <p:nvSpPr>
          <p:cNvPr id="4" name="Slide Number Placeholder 3"/>
          <p:cNvSpPr>
            <a:spLocks noGrp="1"/>
          </p:cNvSpPr>
          <p:nvPr>
            <p:ph type="sldNum" sz="quarter" idx="10"/>
          </p:nvPr>
        </p:nvSpPr>
        <p:spPr/>
        <p:txBody>
          <a:bodyPr/>
          <a:lstStyle/>
          <a:p>
            <a:fld id="{BEA68210-60C3-4708-AFE4-5ABB1DC3336C}" type="slidenum">
              <a:rPr lang="en-US" smtClean="0"/>
              <a:t>59</a:t>
            </a:fld>
            <a:endParaRPr lang="en-US"/>
          </a:p>
        </p:txBody>
      </p:sp>
    </p:spTree>
    <p:extLst>
      <p:ext uri="{BB962C8B-B14F-4D97-AF65-F5344CB8AC3E}">
        <p14:creationId xmlns:p14="http://schemas.microsoft.com/office/powerpoint/2010/main" val="2265599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Mariah Wilberg and I am a Communications Specialist at MDH.  Today I will be covering the Undetectable=Untransmittable, or U=U campaign. Minnesota became the third state to endorse this international campaign last October. </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60</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07757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budgets are required to be submitted to MDH according to the schedule in the grant agreement. MDH will review and send an email with the approved budget.</a:t>
            </a:r>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6</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6998796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most of you this is review, so just a refresher on HIV medications or antiretroviral therapy. They are so effective that when take daily as prescribed, people living with HIV have long and healthy lives. We also know that effective treatment preventions transmission</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61</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9401918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U=U is based of the scientific</a:t>
            </a:r>
            <a:r>
              <a:rPr lang="en-US" baseline="0" dirty="0" smtClean="0"/>
              <a:t> consensus that p</a:t>
            </a:r>
            <a:r>
              <a:rPr lang="en-US" dirty="0" smtClean="0"/>
              <a:t>eople</a:t>
            </a:r>
            <a:r>
              <a:rPr lang="en-US" baseline="0" dirty="0" smtClean="0"/>
              <a:t> living with HIV who get and stay undetectable have effectively no risk of transmitting HIV to a sex partner. To use this prevention strategy a person should get undetectable, which can take up to 6 months. They should have a second undetectable viral load test 6 months after, and then there’s effectively no risk of transmission as long as they stay undetectable by taking meds daily and getting ongoing screening from their provider</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62</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5274284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Evidence</a:t>
            </a:r>
            <a:r>
              <a:rPr lang="en-US" baseline="0" dirty="0" smtClean="0"/>
              <a:t> for U=U has been accumulating since the 1990’s, and within the last few years several large studies were completed and published. These 3 studies had over 70,000 sex acts among over 3000 couples, and ZERO cases of HIV transmission from a person living with HIV who was undetectable. There has never, in the history of HIV, been a single case of documented transmission from a person who is undetectable.</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63</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1942009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hearing anecdotally that people</a:t>
            </a:r>
            <a:r>
              <a:rPr lang="en-US" baseline="0" dirty="0" smtClean="0"/>
              <a:t> are not getting this message consistently from providers. U=U represents a huge paradigm shift, we have to expand our definition of safe sex beyond the condoms only messaging that has dominated HIV prevention for the entire epidemic. Also, some providers may only share with clients that they trust—perhaps clients that don’t have adherence challenges or barriers to health care. This perpetuates health disparities as the people and communities most impacted by HIV in Minnesota may have the least knowledge about this prevention strategy.</a:t>
            </a:r>
          </a:p>
          <a:p>
            <a:endParaRPr lang="en-US" baseline="0" dirty="0" smtClean="0"/>
          </a:p>
          <a:p>
            <a:r>
              <a:rPr lang="en-US" baseline="0" dirty="0" smtClean="0"/>
              <a:t>So its up to us to take the lead and educate. MDH campaign activities include: internal capacity building, such as incorporating U=U across different units and programs at MDH, identifying and educating partners, such as yourself, a bus campaign that’s currently running in the Metro area, developing a webpage and other products like fact sheet, infographics, and clinic posters, and we will be promoting U=U at all events this year. We will be sending educational materials to you as they are completed.</a:t>
            </a:r>
          </a:p>
          <a:p>
            <a:endParaRPr lang="en-US" baseline="0" dirty="0" smtClean="0"/>
          </a:p>
          <a:p>
            <a:r>
              <a:rPr lang="en-US" baseline="0" dirty="0" smtClean="0"/>
              <a:t>U=U can be transformative for people living with HIV. It stops stigma in it’s tracks, it can reduces or eliminates much of the stigma and shame that people can feel after an HIV diagnosis and it changes how people in general think about HIV..</a:t>
            </a:r>
          </a:p>
          <a:p>
            <a:endParaRPr lang="en-US" baseline="0" dirty="0" smtClean="0"/>
          </a:p>
          <a:p>
            <a:r>
              <a:rPr lang="en-US" baseline="0" dirty="0" smtClean="0"/>
              <a:t>Finally, U=U can be a huge incentive for people living with HIV to get and stay in care.</a:t>
            </a:r>
            <a:endParaRPr lang="en-US" dirty="0"/>
          </a:p>
        </p:txBody>
      </p:sp>
      <p:sp>
        <p:nvSpPr>
          <p:cNvPr id="4" name="Slide Number Placeholder 3"/>
          <p:cNvSpPr>
            <a:spLocks noGrp="1"/>
          </p:cNvSpPr>
          <p:nvPr>
            <p:ph type="sldNum" sz="quarter" idx="10"/>
          </p:nvPr>
        </p:nvSpPr>
        <p:spPr/>
        <p:txBody>
          <a:bodyPr/>
          <a:lstStyle/>
          <a:p>
            <a:fld id="{BEA68210-60C3-4708-AFE4-5ABB1DC3336C}" type="slidenum">
              <a:rPr lang="en-US" smtClean="0"/>
              <a:t>64</a:t>
            </a:fld>
            <a:endParaRPr lang="en-US"/>
          </a:p>
        </p:txBody>
      </p:sp>
    </p:spTree>
    <p:extLst>
      <p:ext uri="{BB962C8B-B14F-4D97-AF65-F5344CB8AC3E}">
        <p14:creationId xmlns:p14="http://schemas.microsoft.com/office/powerpoint/2010/main" val="40077452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discussing</a:t>
            </a:r>
            <a:r>
              <a:rPr lang="en-US" baseline="0" dirty="0" smtClean="0"/>
              <a:t> U=U the most important part is adherence. People need to stay undetectable by taking meds daily and staying in care so they can have their viral load monitored regularly</a:t>
            </a:r>
          </a:p>
          <a:p>
            <a:endParaRPr lang="en-US" baseline="0" dirty="0" smtClean="0"/>
          </a:p>
          <a:p>
            <a:r>
              <a:rPr lang="en-US" baseline="0" dirty="0" smtClean="0"/>
              <a:t>U=U is only one tool in the HIV prevention toolbox. We support ALL evidence-based prevention methods, such as U=U, condoms, and </a:t>
            </a:r>
            <a:r>
              <a:rPr lang="en-US" baseline="0" dirty="0" err="1" smtClean="0"/>
              <a:t>PrEP.</a:t>
            </a:r>
            <a:r>
              <a:rPr lang="en-US" baseline="0" dirty="0" smtClean="0"/>
              <a:t> People may choose to use one or more strategies depending on their needs. They may want to consider their partner or partners HIV status, and if living with HIV their viral load, whether or not preventing pregnancy or other STDs is a concern, and comfort level. HIV prevention is not a one size fits all approach.</a:t>
            </a:r>
          </a:p>
          <a:p>
            <a:endParaRPr lang="en-US" baseline="0" dirty="0" smtClean="0"/>
          </a:p>
          <a:p>
            <a:r>
              <a:rPr lang="en-US" baseline="0" dirty="0" smtClean="0"/>
              <a:t>U=U applies only to sexual transmission of HIV. While being undetectable is a large part of preventing perinatal transmission, there are the additional steps of not breastfeeding and the infant receiving prophylaxis. As for injection drug use transmission, there isn’t enough data. We can however, say that being undetectable is presumably offers risk reduction regrading IDU transmission.</a:t>
            </a:r>
          </a:p>
          <a:p>
            <a:endParaRPr lang="en-US" baseline="0" dirty="0" smtClean="0"/>
          </a:p>
          <a:p>
            <a:r>
              <a:rPr lang="en-US" baseline="0" dirty="0" smtClean="0"/>
              <a:t>Finally, U=U prevents HIV only, not other STDs or pregnancy</a:t>
            </a:r>
            <a:endParaRPr lang="en-US" dirty="0"/>
          </a:p>
        </p:txBody>
      </p:sp>
      <p:sp>
        <p:nvSpPr>
          <p:cNvPr id="4" name="Slide Number Placeholder 3"/>
          <p:cNvSpPr>
            <a:spLocks noGrp="1"/>
          </p:cNvSpPr>
          <p:nvPr>
            <p:ph type="sldNum" sz="quarter" idx="10"/>
          </p:nvPr>
        </p:nvSpPr>
        <p:spPr/>
        <p:txBody>
          <a:bodyPr/>
          <a:lstStyle/>
          <a:p>
            <a:fld id="{BEA68210-60C3-4708-AFE4-5ABB1DC3336C}" type="slidenum">
              <a:rPr lang="en-US" smtClean="0"/>
              <a:t>65</a:t>
            </a:fld>
            <a:endParaRPr lang="en-US"/>
          </a:p>
        </p:txBody>
      </p:sp>
    </p:spTree>
    <p:extLst>
      <p:ext uri="{BB962C8B-B14F-4D97-AF65-F5344CB8AC3E}">
        <p14:creationId xmlns:p14="http://schemas.microsoft.com/office/powerpoint/2010/main" val="25365137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that we’ve inspired you, and that you are ready to be a U=U champion. I’ve included a slide</a:t>
            </a:r>
            <a:r>
              <a:rPr lang="en-US" baseline="0" dirty="0" smtClean="0"/>
              <a:t> with the best U=U resources that I’ve found on the web. It includes our page, CDC’s page, 10 things to know about viral suppression which has a short educational video, the Prevention Access Campaign, who founded U=U has a robust frequently asked questions section and you can also sign on as a community partner like MDH did, and there are frequently asked questions for patients and providers available from the New York City Health Department, among other resources.</a:t>
            </a:r>
          </a:p>
          <a:p>
            <a:endParaRPr lang="en-US" baseline="0" dirty="0" smtClean="0"/>
          </a:p>
          <a:p>
            <a:r>
              <a:rPr lang="en-US" baseline="0" dirty="0" smtClean="0"/>
              <a:t>I will also be sending you key messages and talking points for U=U, a language guide, and other resources.</a:t>
            </a:r>
            <a:endParaRPr lang="en-US" dirty="0"/>
          </a:p>
        </p:txBody>
      </p:sp>
      <p:sp>
        <p:nvSpPr>
          <p:cNvPr id="4" name="Slide Number Placeholder 3"/>
          <p:cNvSpPr>
            <a:spLocks noGrp="1"/>
          </p:cNvSpPr>
          <p:nvPr>
            <p:ph type="sldNum" sz="quarter" idx="10"/>
          </p:nvPr>
        </p:nvSpPr>
        <p:spPr/>
        <p:txBody>
          <a:bodyPr/>
          <a:lstStyle/>
          <a:p>
            <a:fld id="{BEA68210-60C3-4708-AFE4-5ABB1DC3336C}" type="slidenum">
              <a:rPr lang="en-US" smtClean="0"/>
              <a:t>66</a:t>
            </a:fld>
            <a:endParaRPr lang="en-US"/>
          </a:p>
        </p:txBody>
      </p:sp>
    </p:spTree>
    <p:extLst>
      <p:ext uri="{BB962C8B-B14F-4D97-AF65-F5344CB8AC3E}">
        <p14:creationId xmlns:p14="http://schemas.microsoft.com/office/powerpoint/2010/main" val="18340425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contact Mariah with </a:t>
            </a:r>
            <a:r>
              <a:rPr lang="en-US" dirty="0" smtClean="0"/>
              <a:t>questions</a:t>
            </a:r>
            <a:r>
              <a:rPr lang="en-US" baseline="0" dirty="0" smtClean="0"/>
              <a:t> </a:t>
            </a:r>
            <a:r>
              <a:rPr lang="en-US" baseline="0" dirty="0" smtClean="0"/>
              <a:t>about </a:t>
            </a:r>
            <a:r>
              <a:rPr lang="en-US" baseline="0" dirty="0" smtClean="0"/>
              <a:t>U=U.</a:t>
            </a:r>
            <a:endParaRPr lang="en-US" dirty="0"/>
          </a:p>
        </p:txBody>
      </p:sp>
      <p:sp>
        <p:nvSpPr>
          <p:cNvPr id="4" name="Slide Number Placeholder 3"/>
          <p:cNvSpPr>
            <a:spLocks noGrp="1"/>
          </p:cNvSpPr>
          <p:nvPr>
            <p:ph type="sldNum" sz="quarter" idx="10"/>
          </p:nvPr>
        </p:nvSpPr>
        <p:spPr/>
        <p:txBody>
          <a:bodyPr/>
          <a:lstStyle/>
          <a:p>
            <a:fld id="{BEA68210-60C3-4708-AFE4-5ABB1DC3336C}" type="slidenum">
              <a:rPr lang="en-US" smtClean="0"/>
              <a:t>67</a:t>
            </a:fld>
            <a:endParaRPr lang="en-US"/>
          </a:p>
        </p:txBody>
      </p:sp>
    </p:spTree>
    <p:extLst>
      <p:ext uri="{BB962C8B-B14F-4D97-AF65-F5344CB8AC3E}">
        <p14:creationId xmlns:p14="http://schemas.microsoft.com/office/powerpoint/2010/main" val="4009381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a:t>
            </a:r>
            <a:r>
              <a:rPr lang="en-US" baseline="0" dirty="0" smtClean="0"/>
              <a:t> name is </a:t>
            </a:r>
            <a:r>
              <a:rPr lang="en-US" dirty="0" smtClean="0"/>
              <a:t>McKinzie Woelfel and I am the HIV &amp; STD Prevention Planning Coordinator</a:t>
            </a:r>
            <a:r>
              <a:rPr lang="en-US" baseline="0" dirty="0" smtClean="0"/>
              <a:t> at the Minnesota Department of Health.  I’m going to do a brief overview of the HIV-Related Material Review Panel.  This panel was recently called the AIDS Material Review Board (AMRB) which many of you will be familiar with.</a:t>
            </a:r>
            <a:r>
              <a:rPr lang="en-US" dirty="0" smtClean="0"/>
              <a:t> </a:t>
            </a:r>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68</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38140047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Center for Disease Control (CDC) requires that HIV-related educational materials with educational content, to be used in a MDH or CDC-direct funded HIV Prevention Project, must be submitted to MDH and be approved by a review panel before being used.</a:t>
            </a:r>
          </a:p>
          <a:p>
            <a:endParaRPr lang="en-US" dirty="0"/>
          </a:p>
        </p:txBody>
      </p:sp>
      <p:sp>
        <p:nvSpPr>
          <p:cNvPr id="4" name="Slide Number Placeholder 3"/>
          <p:cNvSpPr>
            <a:spLocks noGrp="1"/>
          </p:cNvSpPr>
          <p:nvPr>
            <p:ph type="sldNum" sz="quarter" idx="10"/>
          </p:nvPr>
        </p:nvSpPr>
        <p:spPr/>
        <p:txBody>
          <a:bodyPr/>
          <a:lstStyle/>
          <a:p>
            <a:fld id="{99C6D703-5571-473B-A908-68718D7970BE}" type="slidenum">
              <a:rPr lang="en-US" smtClean="0"/>
              <a:t>69</a:t>
            </a:fld>
            <a:endParaRPr lang="en-US"/>
          </a:p>
        </p:txBody>
      </p:sp>
    </p:spTree>
    <p:extLst>
      <p:ext uri="{BB962C8B-B14F-4D97-AF65-F5344CB8AC3E}">
        <p14:creationId xmlns:p14="http://schemas.microsoft.com/office/powerpoint/2010/main" val="935054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materials review procedure can be found at </a:t>
            </a:r>
            <a:r>
              <a:rPr lang="en-US" u="sng" dirty="0">
                <a:hlinkClick r:id="rId3"/>
              </a:rPr>
              <a:t>http://www.health.state.mn.us/divs/idepc/diseases/hiv/grantee/materialsreview.html</a:t>
            </a:r>
            <a:endParaRPr lang="en-US" dirty="0"/>
          </a:p>
          <a:p>
            <a:r>
              <a:rPr lang="en-US" dirty="0"/>
              <a:t>The process is fairly simple.  Each item that needs review must be submitted with a copy of the HIV-Related Educational Materials Approval Request form.  This form is found on the website address listed above.</a:t>
            </a:r>
          </a:p>
          <a:p>
            <a:r>
              <a:rPr lang="en-US" dirty="0"/>
              <a:t>Items can be submitted by email if in electronic from or mail if in physical form.  Please plan ahead as this process will likely take between 2-4 weeks.</a:t>
            </a:r>
          </a:p>
          <a:p>
            <a:endParaRPr lang="en-US" dirty="0"/>
          </a:p>
        </p:txBody>
      </p:sp>
      <p:sp>
        <p:nvSpPr>
          <p:cNvPr id="4" name="Slide Number Placeholder 3"/>
          <p:cNvSpPr>
            <a:spLocks noGrp="1"/>
          </p:cNvSpPr>
          <p:nvPr>
            <p:ph type="sldNum" sz="quarter" idx="10"/>
          </p:nvPr>
        </p:nvSpPr>
        <p:spPr/>
        <p:txBody>
          <a:bodyPr/>
          <a:lstStyle/>
          <a:p>
            <a:fld id="{99C6D703-5571-473B-A908-68718D7970BE}" type="slidenum">
              <a:rPr lang="en-US" smtClean="0"/>
              <a:t>70</a:t>
            </a:fld>
            <a:endParaRPr lang="en-US"/>
          </a:p>
        </p:txBody>
      </p:sp>
    </p:spTree>
    <p:extLst>
      <p:ext uri="{BB962C8B-B14F-4D97-AF65-F5344CB8AC3E}">
        <p14:creationId xmlns:p14="http://schemas.microsoft.com/office/powerpoint/2010/main" val="3596009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Funds are not allowed to be carried forwarded from year to year. </a:t>
            </a:r>
          </a:p>
          <a:p>
            <a:r>
              <a:rPr lang="en-US" dirty="0" smtClean="0"/>
              <a:t>MDH will not reimburse for travel expense incurred outside the State of Minnesota unless prior written approval is given by MDH.</a:t>
            </a:r>
          </a:p>
          <a:p>
            <a:pPr lvl="0"/>
            <a:r>
              <a:rPr lang="en-US" dirty="0" smtClean="0"/>
              <a:t>Any modifications to the approved budget must be sent to MDH. </a:t>
            </a:r>
          </a:p>
          <a:p>
            <a:pPr lvl="1">
              <a:buFont typeface="Wingdings" panose="05000000000000000000" pitchFamily="2" charset="2"/>
              <a:buChar char="ü"/>
            </a:pPr>
            <a:r>
              <a:rPr lang="en-US" dirty="0" smtClean="0"/>
              <a:t>Budget shifts equal to or less than 10 percent of any budget line item are allowed without prior written approval but need to be communicated to MDH.</a:t>
            </a:r>
          </a:p>
          <a:p>
            <a:pPr lvl="1">
              <a:buFont typeface="Wingdings" panose="05000000000000000000" pitchFamily="2" charset="2"/>
              <a:buChar char="ü"/>
            </a:pPr>
            <a:r>
              <a:rPr lang="en-US" dirty="0" smtClean="0"/>
              <a:t>Budget shifts greater than 10 percent of any budget line item require prior written approval from MDH. </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7</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29898955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to be reviewed include any educational materials to be used in a MDH or CDC-direct funded HIV Prevention Project, including written materials, audio visuals, pictorials, newsletters, questionnaires, website &amp; app content and curriculum.  </a:t>
            </a:r>
          </a:p>
          <a:p>
            <a:r>
              <a:rPr lang="en-US" dirty="0"/>
              <a:t>This includes materials created by the grantee or acquired from other sources.</a:t>
            </a:r>
          </a:p>
          <a:p>
            <a:r>
              <a:rPr lang="en-US" b="1" u="none" dirty="0"/>
              <a:t>The complete list of what does and does not need review can be found on the HIV-Related education Materials Review webpage</a:t>
            </a:r>
            <a:endParaRPr lang="en-US" u="none" dirty="0"/>
          </a:p>
          <a:p>
            <a:endParaRPr lang="en-US" dirty="0"/>
          </a:p>
        </p:txBody>
      </p:sp>
      <p:sp>
        <p:nvSpPr>
          <p:cNvPr id="4" name="Slide Number Placeholder 3"/>
          <p:cNvSpPr>
            <a:spLocks noGrp="1"/>
          </p:cNvSpPr>
          <p:nvPr>
            <p:ph type="sldNum" sz="quarter" idx="10"/>
          </p:nvPr>
        </p:nvSpPr>
        <p:spPr/>
        <p:txBody>
          <a:bodyPr/>
          <a:lstStyle/>
          <a:p>
            <a:fld id="{99C6D703-5571-473B-A908-68718D7970BE}" type="slidenum">
              <a:rPr lang="en-US" smtClean="0"/>
              <a:t>71</a:t>
            </a:fld>
            <a:endParaRPr lang="en-US"/>
          </a:p>
        </p:txBody>
      </p:sp>
    </p:spTree>
    <p:extLst>
      <p:ext uri="{BB962C8B-B14F-4D97-AF65-F5344CB8AC3E}">
        <p14:creationId xmlns:p14="http://schemas.microsoft.com/office/powerpoint/2010/main" val="18515980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any questions</a:t>
            </a:r>
            <a:r>
              <a:rPr lang="en-US" baseline="0" dirty="0" smtClean="0"/>
              <a:t> about the review process please contact McKinzie Woelfel at mckinzie.Woelfel@state.mn.us.</a:t>
            </a:r>
            <a:endParaRPr lang="en-US" dirty="0"/>
          </a:p>
        </p:txBody>
      </p:sp>
      <p:sp>
        <p:nvSpPr>
          <p:cNvPr id="4" name="Slide Number Placeholder 3"/>
          <p:cNvSpPr>
            <a:spLocks noGrp="1"/>
          </p:cNvSpPr>
          <p:nvPr>
            <p:ph type="sldNum" sz="quarter" idx="10"/>
          </p:nvPr>
        </p:nvSpPr>
        <p:spPr/>
        <p:txBody>
          <a:bodyPr/>
          <a:lstStyle/>
          <a:p>
            <a:fld id="{99C6D703-5571-473B-A908-68718D7970BE}" type="slidenum">
              <a:rPr lang="en-US" smtClean="0"/>
              <a:t>72</a:t>
            </a:fld>
            <a:endParaRPr lang="en-US"/>
          </a:p>
        </p:txBody>
      </p:sp>
    </p:spTree>
    <p:extLst>
      <p:ext uri="{BB962C8B-B14F-4D97-AF65-F5344CB8AC3E}">
        <p14:creationId xmlns:p14="http://schemas.microsoft.com/office/powerpoint/2010/main" val="2554876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further questions you can contact either</a:t>
            </a:r>
            <a:r>
              <a:rPr lang="en-US" baseline="0" dirty="0" smtClean="0"/>
              <a:t> the person directly, or use this general HIV Prevention email and phone number.</a:t>
            </a:r>
            <a:endParaRPr lang="en-US" dirty="0"/>
          </a:p>
        </p:txBody>
      </p:sp>
      <p:sp>
        <p:nvSpPr>
          <p:cNvPr id="4" name="Slide Number Placeholder 3"/>
          <p:cNvSpPr>
            <a:spLocks noGrp="1"/>
          </p:cNvSpPr>
          <p:nvPr>
            <p:ph type="sldNum" sz="quarter" idx="10"/>
          </p:nvPr>
        </p:nvSpPr>
        <p:spPr/>
        <p:txBody>
          <a:bodyPr/>
          <a:lstStyle/>
          <a:p>
            <a:fld id="{BEA68210-60C3-4708-AFE4-5ABB1DC3336C}" type="slidenum">
              <a:rPr lang="en-US" smtClean="0"/>
              <a:t>73</a:t>
            </a:fld>
            <a:endParaRPr lang="en-US"/>
          </a:p>
        </p:txBody>
      </p:sp>
    </p:spTree>
    <p:extLst>
      <p:ext uri="{BB962C8B-B14F-4D97-AF65-F5344CB8AC3E}">
        <p14:creationId xmlns:p14="http://schemas.microsoft.com/office/powerpoint/2010/main" val="36347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 financial reconciliation will be completed during the grant period. An email will be sent requesting supporting documents for MDH to perform the financial reconciliation. Documentation is required to be submitted to MDH within 30 days. Supporting documentation includes, but is not limited to, general ledgers, payroll ledgers/documentation, purchase orders/requisitions, invoices, receipts, bank statements, travel vouchers.</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latin typeface="NeueHaasGroteskText Std" panose="020B0504020202020204" pitchFamily="34" charset="0"/>
              </a:rPr>
              <a:pPr defTabSz="931774">
                <a:defRPr/>
              </a:pPr>
              <a:t>8</a:t>
            </a:fld>
            <a:endParaRPr lang="en-US" dirty="0">
              <a:solidFill>
                <a:prstClr val="black"/>
              </a:solidFill>
              <a:latin typeface="NeueHaasGroteskText Std" panose="020B0504020202020204" pitchFamily="34" charset="0"/>
            </a:endParaRPr>
          </a:p>
        </p:txBody>
      </p:sp>
    </p:spTree>
    <p:extLst>
      <p:ext uri="{BB962C8B-B14F-4D97-AF65-F5344CB8AC3E}">
        <p14:creationId xmlns:p14="http://schemas.microsoft.com/office/powerpoint/2010/main" val="98536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Jessica with questions about budget and invoices.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EA68210-60C3-4708-AFE4-5ABB1DC3336C}" type="slidenum">
              <a:rPr lang="en-US" smtClean="0"/>
              <a:t>9</a:t>
            </a:fld>
            <a:endParaRPr lang="en-US"/>
          </a:p>
        </p:txBody>
      </p:sp>
    </p:spTree>
    <p:extLst>
      <p:ext uri="{BB962C8B-B14F-4D97-AF65-F5344CB8AC3E}">
        <p14:creationId xmlns:p14="http://schemas.microsoft.com/office/powerpoint/2010/main" val="2714287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72C4596C-908A-4103-A6C4-CEFD3FA17203}"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37411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AEC986-6CF2-40FF-B84E-401C5BBD7C18}" type="datetime1">
              <a:rPr lang="en-US" smtClean="0"/>
              <a:t>2/16/2018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2130949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47605210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390586093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4379274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10358116"/>
      </p:ext>
    </p:extLst>
  </p:cSld>
  <p:clrMapOvr>
    <a:masterClrMapping/>
  </p:clrMapOvr>
  <p:timing>
    <p:tnLst>
      <p:par>
        <p:cTn id="1" dur="indefinite" restart="never" nodeType="tmRoot"/>
      </p:par>
    </p:tnLst>
  </p:timing>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2/16/2018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1497953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70646248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8250749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2592464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2/16/2018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8303001"/>
      </p:ext>
    </p:extLst>
  </p:cSld>
  <p:clrMapOvr>
    <a:masterClrMapping/>
  </p:clrMapOvr>
  <p:timing>
    <p:tnLst>
      <p:par>
        <p:cTn id="1" dur="indefinite" restart="never" nodeType="tmRoot"/>
      </p:par>
    </p:tnLst>
  </p:timing>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2/16/2018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74644134"/>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83CB55-4774-47ED-B9B6-715E8FEA66CD}" type="datetime1">
              <a:rPr lang="en-US" smtClean="0"/>
              <a:t>2/16/2018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735434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718826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9662135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7552561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1999268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0729145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7997007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8158595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2/16/2018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9655035"/>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2/16/2018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5074977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574449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2978ED08-11E2-4BDD-B4CF-6CD320BF8B07}"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9665124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2/16/2018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5145349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16929998"/>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5268090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04812424"/>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2/16/2018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23023720"/>
      </p:ext>
    </p:extLst>
  </p:cSld>
  <p:clrMapOvr>
    <a:masterClrMapping/>
  </p:clrMapOvr>
  <p:timing>
    <p:tnLst>
      <p:par>
        <p:cTn id="1" dur="indefinite" restart="never" nodeType="tmRoot"/>
      </p:par>
    </p:tnLst>
  </p:timing>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2/16/2018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46639354"/>
      </p:ext>
    </p:extLst>
  </p:cSld>
  <p:clrMapOvr>
    <a:masterClrMapping/>
  </p:clrMapOvr>
  <p:timing>
    <p:tnLst>
      <p:par>
        <p:cTn id="1" dur="indefinite" restart="never" nodeType="tmRoot"/>
      </p:par>
    </p:tnLst>
  </p:timing>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48207124"/>
      </p:ext>
    </p:extLst>
  </p:cSld>
  <p:clrMapOvr>
    <a:masterClrMapping/>
  </p:clrMapOvr>
  <p:timing>
    <p:tnLst>
      <p:par>
        <p:cTn id="1" dur="indefinite" restart="never" nodeType="tmRoot"/>
      </p:par>
    </p:tnLst>
  </p:timing>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840264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2821573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777961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0FE4B03-9755-4E14-BFF4-09A16649AD96}"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258493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1352039"/>
      </p:ext>
    </p:extLst>
  </p:cSld>
  <p:clrMapOvr>
    <a:masterClrMapping/>
  </p:clrMapOvr>
  <p:timing>
    <p:tnLst>
      <p:par>
        <p:cTn id="1" dur="indefinite" restart="never" nodeType="tmRoot"/>
      </p:par>
    </p:tnLst>
  </p:timing>
  <p:hf sldNum="0" hdr="0" ftr="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2260203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2/16/2018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898114"/>
      </p:ext>
    </p:extLst>
  </p:cSld>
  <p:clrMapOvr>
    <a:masterClrMapping/>
  </p:clrMapOvr>
  <p:timing>
    <p:tnLst>
      <p:par>
        <p:cTn id="1" dur="indefinite" restart="never" nodeType="tmRoot"/>
      </p:par>
    </p:tnLst>
  </p:timing>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4674656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92163852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94091989"/>
      </p:ext>
    </p:extLst>
  </p:cSld>
  <p:clrMapOvr>
    <a:masterClrMapping/>
  </p:clrMapOvr>
  <p:timing>
    <p:tnLst>
      <p:par>
        <p:cTn id="1" dur="indefinite" restart="never" nodeType="tmRoot"/>
      </p:par>
    </p:tnLst>
  </p:timing>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49038701"/>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2/16/2018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6670568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53107167"/>
      </p:ext>
    </p:extLst>
  </p:cSld>
  <p:clrMapOvr>
    <a:masterClrMapping/>
  </p:clrMapOvr>
  <p:timing>
    <p:tnLst>
      <p:par>
        <p:cTn id="1" dur="indefinite" restart="never" nodeType="tmRoot"/>
      </p:par>
    </p:tnLst>
  </p:timing>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68340373"/>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0A01A7E1-61CE-475D-B015-37B0ED949E58}"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9246318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99033388"/>
      </p:ext>
    </p:extLst>
  </p:cSld>
  <p:clrMapOvr>
    <a:masterClrMapping/>
  </p:clrMapOvr>
  <p:timing>
    <p:tnLst>
      <p:par>
        <p:cTn id="1" dur="indefinite" restart="never" nodeType="tmRoot"/>
      </p:par>
    </p:tnLst>
  </p:timing>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4433987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60862146"/>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49108269"/>
      </p:ext>
    </p:extLst>
  </p:cSld>
  <p:clrMapOvr>
    <a:masterClrMapping/>
  </p:clrMapOvr>
  <p:timing>
    <p:tnLst>
      <p:par>
        <p:cTn id="1" dur="indefinite" restart="never" nodeType="tmRoot"/>
      </p:par>
    </p:tnLst>
  </p:timing>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7273824"/>
      </p:ext>
    </p:extLst>
  </p:cSld>
  <p:clrMapOvr>
    <a:masterClrMapping/>
  </p:clrMapOvr>
  <p:timing>
    <p:tnLst>
      <p:par>
        <p:cTn id="1" dur="indefinite" restart="never" nodeType="tmRoot"/>
      </p:par>
    </p:tnLst>
  </p:timing>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892819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107164731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2/16/2018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4656417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ABADA843-3AD1-402D-935D-9286EBA0791A}"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292296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B4D29A5-CB06-40B9-91C9-0FC3B0C5E67C}"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455742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863E72F-9CEB-4B14-8A05-EEE5D1165198}"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194830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61B9859C-5878-49BF-BA98-58C29B31C5A6}"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94331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5FA08812-A5DB-46A9-B010-14758DDEA54C}" type="datetime1">
              <a:rPr lang="en-US" smtClean="0"/>
              <a:t>2/16/2018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33985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5839713D-DED9-441E-914E-9B52DED5AD90}"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42238821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64CF9351-0731-4FF9-A3A4-26C3576E9AF6}" type="datetime1">
              <a:rPr lang="en-US" smtClean="0"/>
              <a:t>2/16/2018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407471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EEECF172-F1A4-49D6-8124-FC629243A122}"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0037635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51B0D951-76A5-4AE9-8D0E-FBA2BC69654F}" type="datetime1">
              <a:rPr lang="en-US" smtClean="0"/>
              <a:t>2/16/2018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2323776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C8D36936-C531-4C5A-A341-7EA960FA9647}"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6597116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C5249641-001D-46BD-960A-0F641945AA7A}"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9133586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664C9BFB-18B6-4B64-B048-352F274EB553}"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224483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6BF4571-0B66-4519-881A-F2B5A2FDB9A1}" type="datetime1">
              <a:rPr lang="en-US" smtClean="0"/>
              <a:t>2/16/2018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389980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D6CDFEA7-3C90-4605-9ACC-F9A290F7CED5}" type="datetime1">
              <a:rPr lang="en-US" smtClean="0"/>
              <a:t>2/16/2018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0691169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E5BA8641-811A-4191-A345-39F192E521AB}"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802140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96BA68E5-ACA4-4C46-BC58-8118B788D67B}"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355708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388741522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77F05C7F-561E-47CE-9CF6-EACD3B4D71A5}"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173589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7D8B839-0AB4-407C-AB2D-4331CA80C333}"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276646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DD03BE45-A7DD-49B4-890B-662BF4B9D27F}"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9586556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9A0BAEA5-A985-4117-AE02-3CB37BC3BE95}"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44611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31193F5D-33F0-4C9E-905B-2D210747770D}" type="datetime1">
              <a:rPr lang="en-US" smtClean="0"/>
              <a:t>2/16/2018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7486049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8BE8824-E3C9-4C8F-9EE1-B075E7848551}"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6684147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3FA16E7D-93CB-4CBF-B466-B0A6ADAC9F50}"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309605924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661FFA5F-57A5-441D-B06B-C252B0BBA794}"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2819133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4DBB4D96-1B26-4FE7-AEE9-9B0DEF9C5F37}"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4171338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344D0DAF-A8D7-4B18-9152-D7A8B47EB1D0}" type="datetime1">
              <a:rPr lang="en-US" smtClean="0"/>
              <a:t>2/16/2018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111614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4F237BF4-3458-4DD3-B284-CC4AEC117CA0}"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8194915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B36B8F5-BDDE-4DC3-8B3F-7611CB43B707}"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1213127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1CDD2E-D134-4B97-894E-3FAB683B3306}"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283296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BE6B274-7548-4387-951B-4763443B6640}"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9773252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5E58953-2BC3-4A04-A522-FACFE957623F}"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0614625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F118D82A-EFA4-4AE7-9CCC-3A5EBA980FEB}"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7654206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ECCA641C-C499-493D-B7EF-E475D718032E}"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1380809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CBA07CEC-86E8-4829-98C9-454C76027271}"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8064452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A2A544B-126B-4C82-9A67-77C164996FB3}"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6621347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C32FDAAD-D7A2-4411-91A1-DD2CEB263CB0}"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401042266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F452E1A0-8CDA-4D45-8C4A-CCF79F2341EE}"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30227792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E6DC66B1-EB6C-4339-A98A-83076D91933E}"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185466625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B574B8C-7C46-4EC2-9AC4-866671FE4437}"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268500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4BC84F15-41A4-468D-91DE-FDD75F5E6D4C}"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216347589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48125251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682E8D1F-86E6-4175-892E-8B2C6413A025}"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9620081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F47F1DE3-8700-4A00-975E-DAFA58A80CCC}"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70502847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F72AF3-5F74-4336-9057-BDAB00D543F0}" type="datetime1">
              <a:rPr lang="en-US" smtClean="0"/>
              <a:t>2/16/2018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6696743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503788-85FB-48F8-963B-0883C2E2E442}"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55043745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235497-833A-40BC-AEDF-C8405D7432B4}"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1633611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D3B1AA-EA0D-42B0-AC5A-DE75892EA56A}"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8292112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51C791-1F82-4CA9-B70C-2ABBB1431232}" type="datetime1">
              <a:rPr lang="en-US" smtClean="0"/>
              <a:t>2/16/2018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829146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7391D6-E895-4472-9135-D73887EF04D4}" type="datetime1">
              <a:rPr lang="en-US" smtClean="0"/>
              <a:t>2/16/2018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3354781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73F6F5-E374-4339-B4D8-675023808EA3}" type="datetime1">
              <a:rPr lang="en-US" smtClean="0"/>
              <a:t>2/16/2018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7527267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83F6206A-F1E7-4A1F-8324-0B7198973901}"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1145467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54A1E50-BCEB-4A56-BA5C-66416A8D41DC}"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258067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CB1FC8E-6E47-404C-809F-80DE5DFCF6CB}"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0534670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C95163A-CEED-42F0-961E-1690784AEC8F}"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3326768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E9E6E30-7D20-4D7F-9C3B-CE18D2433860}"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0389622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03F1B245-EDFE-474E-9C7E-944556B942FD}"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8643013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90C7101-5855-41C7-B2FC-3E9610860187}"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9167327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158A77EB-1962-4AC7-BF54-C2ED81F5C965}" type="datetime1">
              <a:rPr lang="en-US" smtClean="0"/>
              <a:t>2/16/2018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8792107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4A8645D9-E033-4FE2-A931-50FDF0DC0D10}" type="datetime1">
              <a:rPr lang="en-US" smtClean="0"/>
              <a:t>2/16/2018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969474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29E4E6-7FD7-45B6-A787-B1F79595E9FA}"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9312988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EC33DFED-B9DF-4575-8D04-C50D997E672C}"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5583529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4C595A16-80C1-4C5E-B2EF-183701E6E79D}" type="datetime1">
              <a:rPr lang="en-US" smtClean="0"/>
              <a:t>2/16/2018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8677600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7B8B70D1-6C52-49C3-9303-E2BF9444F8A5}"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9321419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97F876-1A78-4ECE-89D3-62768A62F3D2}"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0004045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AE34A247-4ABD-4FC8-B459-BF15C01C201E}" type="datetime1">
              <a:rPr lang="en-US" smtClean="0"/>
              <a:t>2/16/2018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3415934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D009282C-F7A8-4D07-B6AA-92BBF29C3CC2}" type="datetime1">
              <a:rPr lang="en-US" smtClean="0"/>
              <a:t>2/16/2018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3697182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5456762E-9CC4-48A7-BB64-E36238CFCF40}" type="datetime1">
              <a:rPr lang="en-US" smtClean="0"/>
              <a:t>2/16/2018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2129112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D401C3D4-3767-4251-886F-63EA7651C9FE}"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9276324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98751ED2-145F-4848-B100-10CCFFEED077}"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1779890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7BAA46B4-90C0-4B78-8D44-391A56AD2509}"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498408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6D22BB-1954-4941-89AA-D2430567A369}"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9480955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54EC96A-6312-4714-BEEA-6FB3F14C804A}"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7994059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B741576E-4F6F-4C57-9F07-4AB8D42152C9}"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7094735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975AFF44-00A7-44E8-8849-9B3ADC889C9C}"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6203932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BBCAA228-0BB4-4EA9-B21E-2D7326DFBB74}" type="datetime1">
              <a:rPr lang="en-US" smtClean="0"/>
              <a:t>2/16/2018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6877335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76152A8D-70C7-42B0-8E4F-E2DA900C4D3F}"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4026369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D128355-A750-49EA-8769-42CE57167B0E}"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351293672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C713641-ED7E-4725-88A9-326FC9A856B1}" type="datetime1">
              <a:rPr lang="en-US" smtClean="0"/>
              <a:t>2/16/2018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7764340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8C566A8-ABD9-46DE-B3AA-08FB43C5D94C}"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3478765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AA837F1-FB44-4116-8381-D6AAA7819C3B}" type="datetime1">
              <a:rPr lang="en-US" smtClean="0"/>
              <a:t>2/16/2018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3364763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1DCA5828-7AFB-4BFA-B8A3-DA359836D311}"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839139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D4E29E5-BC7D-4E8B-94D1-6DDBCC2F4FA8}" type="datetime1">
              <a:rPr lang="en-US" smtClean="0"/>
              <a:t>2/16/2018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9538331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E4E1AC1C-EE00-4DD0-9F3F-95225155CA0D}"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0687390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E53B679A-0042-429E-8914-988CFF249342}"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8385203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D8FF7A1-F057-4C4A-B4E5-747015E894E4}"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58529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BD73E736-7025-4913-96F2-F901D437CE18}"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2388407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A765F2D4-4AC2-485F-A58F-DD9BF673CEBC}"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6453778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A172EDD6-26D5-4C3F-BC81-56CB6564F324}"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11390658"/>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24876D3-8A41-4B65-9E43-4FD954C43F8F}"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6848581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D67F119-C79D-4545-9860-AA9AA04D1F55}"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3769618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82454766-136C-4396-B657-100146F81981}" type="datetime1">
              <a:rPr lang="en-US" smtClean="0"/>
              <a:t>2/16/2018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83789892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2/16/2018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570343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theme" Target="../theme/theme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theme" Target="../theme/theme3.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41" Type="http://schemas.openxmlformats.org/officeDocument/2006/relationships/slideLayout" Target="../slideLayouts/slideLayout13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8"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E9E6157C-046B-4E1E-9167-9413B26C5159}" type="datetime1">
              <a:rPr lang="en-US" smtClean="0"/>
              <a:t>2/16/2018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4355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B1C51E9A-EDC7-4AE0-90B6-3F51CDA69AEC}" type="datetime1">
              <a:rPr lang="en-US" smtClean="0"/>
              <a:t>2/16/2018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806677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2/16/2018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9215443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12.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3.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www.health.state.mn.us/divs/idepc/diseases/hiv/prep.html" TargetMode="External"/><Relationship Id="rId13"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0.jpg"/><Relationship Id="rId12" Type="http://schemas.openxmlformats.org/officeDocument/2006/relationships/image" Target="../media/image2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jpg"/><Relationship Id="rId11" Type="http://schemas.openxmlformats.org/officeDocument/2006/relationships/hyperlink" Target="mailto:Kathy.chinn@state.mn.us" TargetMode="External"/><Relationship Id="rId5" Type="http://schemas.openxmlformats.org/officeDocument/2006/relationships/image" Target="../media/image18.jpg"/><Relationship Id="rId10" Type="http://schemas.openxmlformats.org/officeDocument/2006/relationships/hyperlink" Target="mailto:Mariah.Wilberg@state.mn.us" TargetMode="External"/><Relationship Id="rId4" Type="http://schemas.openxmlformats.org/officeDocument/2006/relationships/notesSlide" Target="../notesSlides/notesSlide17.xml"/><Relationship Id="rId9" Type="http://schemas.openxmlformats.org/officeDocument/2006/relationships/hyperlink" Target="http://www.health.state.mn.us/uu"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hyperlink" Target="http://www.health.state.mn.us/divs/idepc/diseases/hiv/evaluationweb/eauthentication.html"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jp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12.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www.health.state.mn.us/divs/idepc/diseases/hiv/prep.html" TargetMode="External"/><Relationship Id="rId13"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0.jpg"/><Relationship Id="rId12" Type="http://schemas.openxmlformats.org/officeDocument/2006/relationships/image" Target="../media/image2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9.jpg"/><Relationship Id="rId11" Type="http://schemas.openxmlformats.org/officeDocument/2006/relationships/hyperlink" Target="mailto:Kathy.chinn@state.mn.us" TargetMode="External"/><Relationship Id="rId5" Type="http://schemas.openxmlformats.org/officeDocument/2006/relationships/image" Target="../media/image18.jpg"/><Relationship Id="rId10" Type="http://schemas.openxmlformats.org/officeDocument/2006/relationships/hyperlink" Target="mailto:Marian.Wilberg@state.mn.us" TargetMode="External"/><Relationship Id="rId4" Type="http://schemas.openxmlformats.org/officeDocument/2006/relationships/notesSlide" Target="../notesSlides/notesSlide26.xml"/><Relationship Id="rId9" Type="http://schemas.openxmlformats.org/officeDocument/2006/relationships/hyperlink" Target="http://www.health.state.mn.us/uu"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hyperlink" Target="http://www.health.state.mn.us/divs/idepc/diseases/hiv/training/index.html"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7.jp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39.xml"/><Relationship Id="rId9" Type="http://schemas.microsoft.com/office/2007/relationships/diagramDrawing" Target="../diagrams/drawing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png"/><Relationship Id="rId5" Type="http://schemas.openxmlformats.org/officeDocument/2006/relationships/image" Target="../media/image32.gif"/><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image" Target="../media/image32.gif"/><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png"/><Relationship Id="rId5" Type="http://schemas.openxmlformats.org/officeDocument/2006/relationships/image" Target="../media/image33.jp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45.m4a"/><Relationship Id="rId7" Type="http://schemas.openxmlformats.org/officeDocument/2006/relationships/diagramLayout" Target="../diagrams/layout2.xml"/><Relationship Id="rId2" Type="http://schemas.microsoft.com/office/2007/relationships/media" Target="../media/media45.m4a"/><Relationship Id="rId1" Type="http://schemas.openxmlformats.org/officeDocument/2006/relationships/tags" Target="../tags/tag3.xml"/><Relationship Id="rId6" Type="http://schemas.openxmlformats.org/officeDocument/2006/relationships/diagramData" Target="../diagrams/data2.xml"/><Relationship Id="rId11" Type="http://schemas.openxmlformats.org/officeDocument/2006/relationships/image" Target="../media/image6.png"/><Relationship Id="rId5" Type="http://schemas.openxmlformats.org/officeDocument/2006/relationships/notesSlide" Target="../notesSlides/notesSlide49.xml"/><Relationship Id="rId10" Type="http://schemas.microsoft.com/office/2007/relationships/diagramDrawing" Target="../diagrams/drawing2.xml"/><Relationship Id="rId4" Type="http://schemas.openxmlformats.org/officeDocument/2006/relationships/slideLayout" Target="../slideLayouts/slideLayout6.xml"/><Relationship Id="rId9" Type="http://schemas.openxmlformats.org/officeDocument/2006/relationships/diagramColors" Target="../diagrams/colors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6.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6.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6.png"/><Relationship Id="rId5" Type="http://schemas.openxmlformats.org/officeDocument/2006/relationships/image" Target="../media/image37.tmp"/><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png"/><Relationship Id="rId4" Type="http://schemas.openxmlformats.org/officeDocument/2006/relationships/notesSlide" Target="../notesSlides/notesSlide55.xml"/><Relationship Id="rId9" Type="http://schemas.microsoft.com/office/2007/relationships/diagramDrawing" Target="../diagrams/drawing3.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6.png"/><Relationship Id="rId4" Type="http://schemas.openxmlformats.org/officeDocument/2006/relationships/notesSlide" Target="../notesSlides/notesSlide56.xml"/><Relationship Id="rId9" Type="http://schemas.microsoft.com/office/2007/relationships/diagramDrawing" Target="../diagrams/drawing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6.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6.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5.xml"/><Relationship Id="rId7" Type="http://schemas.openxmlformats.org/officeDocument/2006/relationships/hyperlink" Target="http://programme.ias2017.org/Abstract/Abstract/5469" TargetMode="Externa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hyperlink" Target="https://jamanetwork.com/journals/jama/fullarticle/2533066" TargetMode="External"/><Relationship Id="rId5" Type="http://schemas.openxmlformats.org/officeDocument/2006/relationships/hyperlink" Target="http://www.nejm.org/doi/full/10.1056/NEJMoa1600693#t=article" TargetMode="External"/><Relationship Id="rId4" Type="http://schemas.openxmlformats.org/officeDocument/2006/relationships/notesSlide" Target="../notesSlides/notesSlide62.xml"/><Relationship Id="rId9" Type="http://schemas.openxmlformats.org/officeDocument/2006/relationships/image" Target="../media/image6.png"/></Relationships>
</file>

<file path=ppt/slides/_rels/slide6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0.xml"/><Relationship Id="rId7" Type="http://schemas.openxmlformats.org/officeDocument/2006/relationships/image" Target="../media/image44.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63.xml"/><Relationship Id="rId9"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8" Type="http://schemas.openxmlformats.org/officeDocument/2006/relationships/hyperlink" Target="http://www.thelancet.com/journals/lanhiv/article/PIIS2352-3018(17)30183-2/fulltext?rss=yes" TargetMode="External"/><Relationship Id="rId13" Type="http://schemas.openxmlformats.org/officeDocument/2006/relationships/image" Target="../media/image6.png"/><Relationship Id="rId3" Type="http://schemas.openxmlformats.org/officeDocument/2006/relationships/slideLayout" Target="../slideLayouts/slideLayout55.xml"/><Relationship Id="rId7" Type="http://schemas.openxmlformats.org/officeDocument/2006/relationships/hyperlink" Target="https://www.preventionaccess.org/" TargetMode="External"/><Relationship Id="rId12" Type="http://schemas.openxmlformats.org/officeDocument/2006/relationships/image" Target="../media/image47.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hyperlink" Target="https://www.niaid.nih.gov/news-events/10-things-know-about-hiv-suppression" TargetMode="External"/><Relationship Id="rId11" Type="http://schemas.openxmlformats.org/officeDocument/2006/relationships/hyperlink" Target="http://i-base.info/htb/32308" TargetMode="External"/><Relationship Id="rId5" Type="http://schemas.openxmlformats.org/officeDocument/2006/relationships/hyperlink" Target="http://www.health.state.mn.us/uu" TargetMode="External"/><Relationship Id="rId10" Type="http://schemas.openxmlformats.org/officeDocument/2006/relationships/hyperlink" Target="https://www1.nyc.gov/site/doh/providers/health-topics/hiv-u-u.page" TargetMode="External"/><Relationship Id="rId4" Type="http://schemas.openxmlformats.org/officeDocument/2006/relationships/notesSlide" Target="../notesSlides/notesSlide65.xml"/><Relationship Id="rId9" Type="http://schemas.openxmlformats.org/officeDocument/2006/relationships/hyperlink" Target="https://www.cdc.gov/hiv/risk/art/index.html"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6.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6.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hyperlink" Target="mailto:health.hivprevention@state.mn.us" TargetMode="External"/><Relationship Id="rId5" Type="http://schemas.openxmlformats.org/officeDocument/2006/relationships/hyperlink" Target="http://www.health.state.mn.us/divs/idepc/diseases/hiv/grantee/materialsreview.html" TargetMode="External"/><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6.pn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7.xml"/></Relationships>
</file>

<file path=ppt/slides/_rels/slide73.xml.rels><?xml version="1.0" encoding="UTF-8" standalone="yes"?>
<Relationships xmlns="http://schemas.openxmlformats.org/package/2006/relationships"><Relationship Id="rId3" Type="http://schemas.openxmlformats.org/officeDocument/2006/relationships/hyperlink" Target="mailto:Health.hivprevention@state.mn.us" TargetMode="External"/><Relationship Id="rId2" Type="http://schemas.openxmlformats.org/officeDocument/2006/relationships/notesSlide" Target="../notesSlides/notesSlide72.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smtClean="0"/>
              <a:t>2018-2022 HIV Prevention Projects Grantee Training</a:t>
            </a:r>
            <a:endParaRPr lang="en-US" dirty="0"/>
          </a:p>
        </p:txBody>
      </p:sp>
      <p:sp>
        <p:nvSpPr>
          <p:cNvPr id="2" name="Text Placeholder 1"/>
          <p:cNvSpPr>
            <a:spLocks noGrp="1"/>
          </p:cNvSpPr>
          <p:nvPr>
            <p:ph type="body" sz="quarter" idx="14"/>
          </p:nvPr>
        </p:nvSpPr>
        <p:spPr/>
        <p:txBody>
          <a:bodyPr>
            <a:normAutofit/>
          </a:bodyPr>
          <a:lstStyle/>
          <a:p>
            <a:r>
              <a:rPr lang="en-US" dirty="0" smtClean="0"/>
              <a:t>Chryssie Jones </a:t>
            </a:r>
            <a:r>
              <a:rPr lang="en-US" dirty="0" smtClean="0">
                <a:solidFill>
                  <a:schemeClr val="accent2"/>
                </a:solidFill>
              </a:rPr>
              <a:t>|</a:t>
            </a:r>
            <a:r>
              <a:rPr lang="en-US" dirty="0" smtClean="0"/>
              <a:t> Prevention Unit Supervisor</a:t>
            </a:r>
            <a:endParaRPr lang="en-US" dirty="0"/>
          </a:p>
          <a:p>
            <a:r>
              <a:rPr lang="en-US" dirty="0" smtClean="0"/>
              <a:t>February 14, 2018</a:t>
            </a:r>
            <a:endParaRPr lang="en-US" dirty="0"/>
          </a:p>
        </p:txBody>
      </p:sp>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pic>
        <p:nvPicPr>
          <p:cNvPr id="3" name="Audio 2" title="Audio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6"/>
          </p:nvPr>
        </p:nvSpPr>
        <p:spPr/>
        <p:txBody>
          <a:bodyPr/>
          <a:lstStyle/>
          <a:p>
            <a:fld id="{48F63A3B-78C7-47BE-AE5E-E10140E04643}" type="slidenum">
              <a:rPr lang="en-US" smtClean="0"/>
              <a:pPr/>
              <a:t>1</a:t>
            </a:fld>
            <a:endParaRPr lang="en-US" dirty="0"/>
          </a:p>
        </p:txBody>
      </p:sp>
    </p:spTree>
    <p:extLst>
      <p:ext uri="{BB962C8B-B14F-4D97-AF65-F5344CB8AC3E}">
        <p14:creationId xmlns:p14="http://schemas.microsoft.com/office/powerpoint/2010/main" val="3254184252"/>
      </p:ext>
    </p:extLst>
  </p:cSld>
  <p:clrMapOvr>
    <a:masterClrMapping/>
  </p:clrMapOvr>
  <mc:AlternateContent xmlns:mc="http://schemas.openxmlformats.org/markup-compatibility/2006" xmlns:p14="http://schemas.microsoft.com/office/powerpoint/2010/main">
    <mc:Choice Requires="p14">
      <p:transition spd="slow" p14:dur="2000" advTm="21969"/>
    </mc:Choice>
    <mc:Fallback xmlns="">
      <p:transition spd="slow" advTm="2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smtClean="0"/>
              <a:t>HIV Testing Program</a:t>
            </a:r>
            <a:endParaRPr lang="en-US" dirty="0"/>
          </a:p>
        </p:txBody>
      </p:sp>
      <p:sp>
        <p:nvSpPr>
          <p:cNvPr id="2" name="Text Placeholder 1"/>
          <p:cNvSpPr>
            <a:spLocks noGrp="1"/>
          </p:cNvSpPr>
          <p:nvPr>
            <p:ph type="body" sz="quarter" idx="14"/>
          </p:nvPr>
        </p:nvSpPr>
        <p:spPr/>
        <p:txBody>
          <a:bodyPr>
            <a:normAutofit/>
          </a:bodyPr>
          <a:lstStyle/>
          <a:p>
            <a:r>
              <a:rPr lang="en-US" dirty="0" smtClean="0"/>
              <a:t>Peggy Darrett-Brewer</a:t>
            </a:r>
            <a:r>
              <a:rPr lang="en-US" dirty="0" smtClean="0">
                <a:solidFill>
                  <a:schemeClr val="accent2"/>
                </a:solidFill>
              </a:rPr>
              <a:t>|</a:t>
            </a:r>
            <a:r>
              <a:rPr lang="en-US" dirty="0" smtClean="0"/>
              <a:t> HIV Testing Coordinator</a:t>
            </a:r>
            <a:endParaRPr lang="en-US" dirty="0"/>
          </a:p>
          <a:p>
            <a:r>
              <a:rPr lang="en-US" dirty="0" smtClean="0"/>
              <a:t>2018</a:t>
            </a:r>
            <a:endParaRPr lang="en-US" dirty="0"/>
          </a:p>
        </p:txBody>
      </p:sp>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pic>
        <p:nvPicPr>
          <p:cNvPr id="6" name="Picture 5" title="HIV testing photo"/>
          <p:cNvPicPr>
            <a:picLocks noChangeAspect="1"/>
          </p:cNvPicPr>
          <p:nvPr/>
        </p:nvPicPr>
        <p:blipFill>
          <a:blip r:embed="rId6"/>
          <a:stretch>
            <a:fillRect/>
          </a:stretch>
        </p:blipFill>
        <p:spPr>
          <a:xfrm>
            <a:off x="8931290" y="2515848"/>
            <a:ext cx="2011854" cy="1414395"/>
          </a:xfrm>
          <a:prstGeom prst="rect">
            <a:avLst/>
          </a:prstGeom>
        </p:spPr>
      </p:pic>
      <p:pic>
        <p:nvPicPr>
          <p:cNvPr id="3" name="Audio 2" title="audio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4" name="Slide Number Placeholder 3"/>
          <p:cNvSpPr>
            <a:spLocks noGrp="1"/>
          </p:cNvSpPr>
          <p:nvPr>
            <p:ph type="sldNum" sz="quarter" idx="16"/>
          </p:nvPr>
        </p:nvSpPr>
        <p:spPr/>
        <p:txBody>
          <a:bodyPr/>
          <a:lstStyle/>
          <a:p>
            <a:fld id="{48F63A3B-78C7-47BE-AE5E-E10140E04643}" type="slidenum">
              <a:rPr lang="en-US" smtClean="0"/>
              <a:pPr/>
              <a:t>10</a:t>
            </a:fld>
            <a:endParaRPr lang="en-US" dirty="0"/>
          </a:p>
        </p:txBody>
      </p:sp>
    </p:spTree>
    <p:extLst>
      <p:ext uri="{BB962C8B-B14F-4D97-AF65-F5344CB8AC3E}">
        <p14:creationId xmlns:p14="http://schemas.microsoft.com/office/powerpoint/2010/main" val="3629752027"/>
      </p:ext>
    </p:extLst>
  </p:cSld>
  <p:clrMapOvr>
    <a:masterClrMapping/>
  </p:clrMapOvr>
  <mc:AlternateContent xmlns:mc="http://schemas.openxmlformats.org/markup-compatibility/2006" xmlns:p14="http://schemas.microsoft.com/office/powerpoint/2010/main">
    <mc:Choice Requires="p14">
      <p:transition spd="slow" p14:dur="2000" advTm="8456"/>
    </mc:Choice>
    <mc:Fallback xmlns="">
      <p:transition spd="slow" advTm="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14400"/>
          </a:xfrm>
        </p:spPr>
        <p:txBody>
          <a:bodyPr>
            <a:normAutofit/>
          </a:bodyPr>
          <a:lstStyle/>
          <a:p>
            <a:r>
              <a:rPr lang="en-US" dirty="0" smtClean="0"/>
              <a:t>Overview</a:t>
            </a:r>
            <a:endParaRPr lang="en-US" dirty="0"/>
          </a:p>
        </p:txBody>
      </p:sp>
      <p:sp>
        <p:nvSpPr>
          <p:cNvPr id="3" name="Content Placeholder 2"/>
          <p:cNvSpPr>
            <a:spLocks noGrp="1"/>
          </p:cNvSpPr>
          <p:nvPr>
            <p:ph idx="1"/>
          </p:nvPr>
        </p:nvSpPr>
        <p:spPr/>
        <p:txBody>
          <a:bodyPr>
            <a:normAutofit fontScale="85000" lnSpcReduction="20000"/>
          </a:bodyPr>
          <a:lstStyle/>
          <a:p>
            <a:pPr algn="ctr"/>
            <a:endParaRPr lang="en-US" dirty="0" smtClean="0"/>
          </a:p>
          <a:p>
            <a:pPr algn="ctr"/>
            <a:r>
              <a:rPr lang="en-US" sz="3600" dirty="0" smtClean="0"/>
              <a:t>HIV Testing Scope of Work</a:t>
            </a:r>
          </a:p>
          <a:p>
            <a:pPr algn="ctr"/>
            <a:r>
              <a:rPr lang="en-US" sz="3600" dirty="0" smtClean="0"/>
              <a:t>Methods of Testing</a:t>
            </a:r>
          </a:p>
          <a:p>
            <a:pPr algn="ctr"/>
            <a:r>
              <a:rPr lang="en-US" sz="3600" dirty="0" smtClean="0"/>
              <a:t>Clinical Laboratory Improvements (CLIA)</a:t>
            </a:r>
          </a:p>
          <a:p>
            <a:pPr algn="ctr"/>
            <a:r>
              <a:rPr lang="en-US" sz="3600" dirty="0" smtClean="0"/>
              <a:t>Integration Condom Distribution/STD’s/</a:t>
            </a:r>
            <a:r>
              <a:rPr lang="en-US" sz="3600" dirty="0" err="1" smtClean="0"/>
              <a:t>PrEP</a:t>
            </a:r>
            <a:endParaRPr lang="en-US" sz="3600" dirty="0" smtClean="0"/>
          </a:p>
          <a:p>
            <a:pPr algn="ctr"/>
            <a:r>
              <a:rPr lang="en-US" sz="3600" dirty="0" smtClean="0"/>
              <a:t>Evaluation Web</a:t>
            </a:r>
            <a:endParaRPr lang="en-US" sz="3600" dirty="0"/>
          </a:p>
          <a:p>
            <a:pPr marL="0" indent="0" algn="ctr">
              <a:buNone/>
            </a:pPr>
            <a:r>
              <a:rPr lang="en-US" sz="3600" dirty="0" smtClean="0"/>
              <a:t>Upcoming Training Dates</a:t>
            </a:r>
          </a:p>
          <a:p>
            <a:pPr marL="0" indent="0" algn="ctr">
              <a:buNone/>
            </a:pPr>
            <a:endParaRPr lang="en-US" sz="3600" dirty="0" smtClean="0"/>
          </a:p>
          <a:p>
            <a:pPr marL="0" indent="0" algn="ctr">
              <a:buNone/>
            </a:pPr>
            <a:endParaRPr lang="en-US" sz="3600"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Audio 4" title="audio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0224343"/>
      </p:ext>
    </p:extLst>
  </p:cSld>
  <p:clrMapOvr>
    <a:masterClrMapping/>
  </p:clrMapOvr>
  <mc:AlternateContent xmlns:mc="http://schemas.openxmlformats.org/markup-compatibility/2006" xmlns:p14="http://schemas.microsoft.com/office/powerpoint/2010/main">
    <mc:Choice Requires="p14">
      <p:transition spd="slow" p14:dur="2000" advTm="18657"/>
    </mc:Choice>
    <mc:Fallback xmlns="">
      <p:transition spd="slow" advTm="18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The IPKat: Convatec v Smith &amp; Nephew: why the Court of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616295" y="3354323"/>
            <a:ext cx="1981200" cy="1905000"/>
          </a:xfr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itle 1"/>
          <p:cNvSpPr>
            <a:spLocks noGrp="1"/>
          </p:cNvSpPr>
          <p:nvPr>
            <p:ph type="title"/>
          </p:nvPr>
        </p:nvSpPr>
        <p:spPr/>
        <p:txBody>
          <a:bodyPr/>
          <a:lstStyle/>
          <a:p>
            <a:r>
              <a:rPr lang="en-US" dirty="0" smtClean="0"/>
              <a:t>HIV Testing Scope of Work</a:t>
            </a:r>
            <a:endParaRPr lang="en-US" dirty="0"/>
          </a:p>
        </p:txBody>
      </p:sp>
      <p:pic>
        <p:nvPicPr>
          <p:cNvPr id="8" name="Picture 7" descr="Fondo del papel pintado Stock de Foto gratis - Public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6550" y="3620431"/>
            <a:ext cx="3336487" cy="2735919"/>
          </a:xfrm>
          <a:prstGeom prst="rect">
            <a:avLst/>
          </a:prstGeom>
        </p:spPr>
      </p:pic>
      <p:pic>
        <p:nvPicPr>
          <p:cNvPr id="9" name="Picture 8" descr="Learning &lt;strong&gt;goals&lt;/strong&g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800" y="1807633"/>
            <a:ext cx="3810000" cy="2057400"/>
          </a:xfrm>
          <a:prstGeom prst="rect">
            <a:avLst/>
          </a:prstGeom>
        </p:spPr>
      </p:pic>
      <p:pic>
        <p:nvPicPr>
          <p:cNvPr id="3" name="Audio 2" title="audio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2763380"/>
      </p:ext>
    </p:extLst>
  </p:cSld>
  <p:clrMapOvr>
    <a:masterClrMapping/>
  </p:clrMapOvr>
  <mc:AlternateContent xmlns:mc="http://schemas.openxmlformats.org/markup-compatibility/2006" xmlns:p14="http://schemas.microsoft.com/office/powerpoint/2010/main">
    <mc:Choice Requires="p14">
      <p:transition spd="slow" p14:dur="2000" advTm="48124"/>
    </mc:Choice>
    <mc:Fallback xmlns="">
      <p:transition spd="slow" advTm="4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of HIV Testing: Preliminary</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Content Placeholder 8"/>
          <p:cNvSpPr>
            <a:spLocks noGrp="1"/>
          </p:cNvSpPr>
          <p:nvPr>
            <p:ph idx="1"/>
          </p:nvPr>
        </p:nvSpPr>
        <p:spPr/>
        <p:txBody>
          <a:bodyPr/>
          <a:lstStyle/>
          <a:p>
            <a:r>
              <a:rPr lang="en-US" b="1" dirty="0" smtClean="0"/>
              <a:t>HIV Preliminary Rapid Testing</a:t>
            </a:r>
          </a:p>
          <a:p>
            <a:endParaRPr lang="en-US" dirty="0"/>
          </a:p>
          <a:p>
            <a:pPr marL="0" indent="0">
              <a:buNone/>
            </a:pPr>
            <a:r>
              <a:rPr lang="en-US" dirty="0" smtClean="0"/>
              <a:t>			</a:t>
            </a:r>
            <a:r>
              <a:rPr lang="en-US" b="1" dirty="0" smtClean="0"/>
              <a:t>                              OR  </a:t>
            </a:r>
          </a:p>
          <a:p>
            <a:pPr marL="0" indent="0">
              <a:buNone/>
            </a:pPr>
            <a:r>
              <a:rPr lang="en-US" dirty="0"/>
              <a:t> </a:t>
            </a:r>
            <a:r>
              <a:rPr lang="en-US" dirty="0" smtClean="0"/>
              <a:t>         </a:t>
            </a:r>
          </a:p>
          <a:p>
            <a:pPr marL="0" indent="0">
              <a:buNone/>
            </a:pPr>
            <a:r>
              <a:rPr lang="en-US" b="1" dirty="0"/>
              <a:t> </a:t>
            </a:r>
            <a:r>
              <a:rPr lang="en-US" b="1" dirty="0" smtClean="0"/>
              <a:t>         Determine Combo</a:t>
            </a:r>
            <a:r>
              <a:rPr lang="en-US" dirty="0" smtClean="0"/>
              <a:t>	            					</a:t>
            </a:r>
            <a:r>
              <a:rPr lang="en-US" b="1" dirty="0" smtClean="0"/>
              <a:t>INSTI</a:t>
            </a:r>
            <a:endParaRPr lang="en-US" b="1" dirty="0"/>
          </a:p>
        </p:txBody>
      </p:sp>
      <p:pic>
        <p:nvPicPr>
          <p:cNvPr id="10" name="Picture 9" descr="HIV Paediatric Immunology &amp; General Immunology in South Afric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9600" y="2607732"/>
            <a:ext cx="1464733" cy="1464733"/>
          </a:xfrm>
          <a:prstGeom prst="rect">
            <a:avLst/>
          </a:prstGeom>
        </p:spPr>
      </p:pic>
      <p:pic>
        <p:nvPicPr>
          <p:cNvPr id="11" name="Picture 10" title="Insti tes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0530" y="2607732"/>
            <a:ext cx="1755483" cy="1325717"/>
          </a:xfrm>
          <a:prstGeom prst="rect">
            <a:avLst/>
          </a:prstGeom>
        </p:spPr>
      </p:pic>
      <p:pic>
        <p:nvPicPr>
          <p:cNvPr id="5" name="Audio 4" title="audio 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0121174"/>
      </p:ext>
    </p:extLst>
  </p:cSld>
  <p:clrMapOvr>
    <a:masterClrMapping/>
  </p:clrMapOvr>
  <mc:AlternateContent xmlns:mc="http://schemas.openxmlformats.org/markup-compatibility/2006" xmlns:p14="http://schemas.microsoft.com/office/powerpoint/2010/main">
    <mc:Choice Requires="p14">
      <p:transition spd="slow" p14:dur="2000" advTm="40359"/>
    </mc:Choice>
    <mc:Fallback xmlns="">
      <p:transition spd="slow" advTm="4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Methods of HIV </a:t>
            </a:r>
            <a:r>
              <a:rPr lang="en-US" dirty="0" smtClean="0"/>
              <a:t>Testing: Confirmed</a:t>
            </a:r>
            <a:endParaRPr lang="en-US" dirty="0"/>
          </a:p>
        </p:txBody>
      </p:sp>
      <p:sp>
        <p:nvSpPr>
          <p:cNvPr id="3" name="Content Placeholder 2"/>
          <p:cNvSpPr>
            <a:spLocks noGrp="1"/>
          </p:cNvSpPr>
          <p:nvPr>
            <p:ph idx="1"/>
          </p:nvPr>
        </p:nvSpPr>
        <p:spPr>
          <a:xfrm>
            <a:off x="838200" y="1825624"/>
            <a:ext cx="10515600" cy="4754789"/>
          </a:xfrm>
        </p:spPr>
        <p:txBody>
          <a:bodyPr>
            <a:normAutofit/>
          </a:bodyPr>
          <a:lstStyle/>
          <a:p>
            <a:r>
              <a:rPr lang="en-US" b="1" dirty="0" smtClean="0"/>
              <a:t>HIV Confirmed Rapid HIV Testing</a:t>
            </a:r>
          </a:p>
          <a:p>
            <a:endParaRPr lang="en-US" sz="2400" dirty="0"/>
          </a:p>
          <a:p>
            <a:pPr marL="2743200" lvl="6" indent="0">
              <a:buNone/>
            </a:pPr>
            <a:r>
              <a:rPr lang="en-US" sz="2500" b="1" dirty="0"/>
              <a:t>	</a:t>
            </a:r>
            <a:r>
              <a:rPr lang="en-US" sz="2500" b="1" dirty="0" smtClean="0"/>
              <a:t>              AND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HIV Paediatric Immunology &amp; General Immunology in South Africa" title="Determine tes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5895" y="2607733"/>
            <a:ext cx="1523838" cy="1523838"/>
          </a:xfrm>
          <a:prstGeom prst="rect">
            <a:avLst/>
          </a:prstGeom>
        </p:spPr>
      </p:pic>
      <p:pic>
        <p:nvPicPr>
          <p:cNvPr id="8" name="Picture 7" title="Insti tes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0397" y="2766139"/>
            <a:ext cx="1808071" cy="1365431"/>
          </a:xfrm>
          <a:prstGeom prst="rect">
            <a:avLst/>
          </a:prstGeom>
        </p:spPr>
      </p:pic>
      <p:sp>
        <p:nvSpPr>
          <p:cNvPr id="5" name="Rectangle 4"/>
          <p:cNvSpPr/>
          <p:nvPr/>
        </p:nvSpPr>
        <p:spPr>
          <a:xfrm>
            <a:off x="1845895" y="4279497"/>
            <a:ext cx="7827849"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003865"/>
                </a:solidFill>
                <a:effectLst/>
                <a:uLnTx/>
                <a:uFillTx/>
                <a:latin typeface="Calibri"/>
                <a:ea typeface="+mn-ea"/>
                <a:cs typeface="+mn-cs"/>
              </a:rPr>
              <a:t>Determine </a:t>
            </a:r>
            <a:r>
              <a:rPr kumimoji="0" lang="en-US" sz="2500" b="1" i="0" u="none" strike="noStrike" kern="1200" cap="none" spc="0" normalizeH="0" baseline="0" noProof="0" dirty="0">
                <a:ln>
                  <a:noFill/>
                </a:ln>
                <a:solidFill>
                  <a:srgbClr val="003865"/>
                </a:solidFill>
                <a:effectLst/>
                <a:uLnTx/>
                <a:uFillTx/>
                <a:latin typeface="Calibri"/>
                <a:ea typeface="+mn-ea"/>
                <a:cs typeface="+mn-cs"/>
              </a:rPr>
              <a:t>Combo</a:t>
            </a:r>
            <a:r>
              <a:rPr kumimoji="0" lang="en-US" sz="2500" b="0" i="0" u="none" strike="noStrike" kern="1200" cap="none" spc="0" normalizeH="0" baseline="0" noProof="0" dirty="0">
                <a:ln>
                  <a:noFill/>
                </a:ln>
                <a:solidFill>
                  <a:srgbClr val="003865"/>
                </a:solidFill>
                <a:effectLst/>
                <a:uLnTx/>
                <a:uFillTx/>
                <a:latin typeface="Calibri"/>
                <a:ea typeface="+mn-ea"/>
                <a:cs typeface="+mn-cs"/>
              </a:rPr>
              <a:t>	</a:t>
            </a:r>
            <a:r>
              <a:rPr kumimoji="0" lang="en-US" sz="2500" b="0" i="0" u="none" strike="noStrike" kern="1200" cap="none" spc="0" normalizeH="0" baseline="0" noProof="0" dirty="0" smtClean="0">
                <a:ln>
                  <a:noFill/>
                </a:ln>
                <a:solidFill>
                  <a:srgbClr val="003865"/>
                </a:solidFill>
                <a:effectLst/>
                <a:uLnTx/>
                <a:uFillTx/>
                <a:latin typeface="Calibri"/>
                <a:ea typeface="+mn-ea"/>
                <a:cs typeface="+mn-cs"/>
              </a:rPr>
              <a:t>                                                           </a:t>
            </a:r>
            <a:r>
              <a:rPr kumimoji="0" lang="en-US" sz="2500" b="1" i="0" u="none" strike="noStrike" kern="1200" cap="none" spc="0" normalizeH="0" baseline="0" noProof="0" dirty="0">
                <a:ln>
                  <a:noFill/>
                </a:ln>
                <a:solidFill>
                  <a:srgbClr val="003865"/>
                </a:solidFill>
                <a:effectLst/>
                <a:uLnTx/>
                <a:uFillTx/>
                <a:latin typeface="Calibri"/>
                <a:ea typeface="+mn-ea"/>
                <a:cs typeface="+mn-cs"/>
              </a:rPr>
              <a:t>INSTI</a:t>
            </a:r>
          </a:p>
        </p:txBody>
      </p:sp>
      <p:pic>
        <p:nvPicPr>
          <p:cNvPr id="9" name="Audio 8" title="audio 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756971"/>
      </p:ext>
    </p:extLst>
  </p:cSld>
  <p:clrMapOvr>
    <a:masterClrMapping/>
  </p:clrMapOvr>
  <mc:AlternateContent xmlns:mc="http://schemas.openxmlformats.org/markup-compatibility/2006" xmlns:p14="http://schemas.microsoft.com/office/powerpoint/2010/main">
    <mc:Choice Requires="p14">
      <p:transition spd="slow" p14:dur="2000" advTm="28514"/>
    </mc:Choice>
    <mc:Fallback xmlns="">
      <p:transition spd="slow" advTm="2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CLIA  Waiver Is Required.</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dirty="0" smtClean="0"/>
              <a:t>It is required that any facility examining human specimens for diagnosis, prevention, treatment of a disease or for assessment of health must register with the federal Centers for Medicare Services (CMS) and obtain certification.  </a:t>
            </a:r>
          </a:p>
          <a:p>
            <a:pPr marL="0" indent="0" algn="ctr">
              <a:buNone/>
            </a:pPr>
            <a:r>
              <a:rPr lang="en-US" dirty="0" smtClean="0"/>
              <a:t>CLIA Contact Information:</a:t>
            </a:r>
          </a:p>
          <a:p>
            <a:pPr marL="0" indent="0" algn="ctr">
              <a:buNone/>
            </a:pPr>
            <a:r>
              <a:rPr lang="en-US" dirty="0" smtClean="0"/>
              <a:t>Minnesota department of Health CLIA Program</a:t>
            </a:r>
          </a:p>
          <a:p>
            <a:pPr marL="0" indent="0" algn="ctr">
              <a:buNone/>
            </a:pPr>
            <a:r>
              <a:rPr lang="en-US" dirty="0" smtClean="0"/>
              <a:t>3333 West Division Street, </a:t>
            </a:r>
            <a:r>
              <a:rPr lang="en-US" dirty="0" err="1" smtClean="0"/>
              <a:t>Ste</a:t>
            </a:r>
            <a:r>
              <a:rPr lang="en-US" dirty="0" smtClean="0"/>
              <a:t> 212</a:t>
            </a:r>
          </a:p>
          <a:p>
            <a:pPr marL="0" indent="0" algn="ctr">
              <a:buNone/>
            </a:pPr>
            <a:r>
              <a:rPr lang="en-US" dirty="0" smtClean="0"/>
              <a:t>St. Cloud, MN 56301-4557</a:t>
            </a:r>
          </a:p>
          <a:p>
            <a:pPr marL="0" indent="0" algn="ctr">
              <a:buNone/>
            </a:pPr>
            <a:r>
              <a:rPr lang="en-US" dirty="0" smtClean="0"/>
              <a:t>Phone: 651-201-4120</a:t>
            </a:r>
          </a:p>
          <a:p>
            <a:pPr marL="0" indent="0" algn="ctr">
              <a:buNone/>
            </a:pPr>
            <a:r>
              <a:rPr lang="en-US" dirty="0" smtClean="0"/>
              <a:t>Email: health.clia@state.mn.us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Audio 4" title="audio 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4245406"/>
      </p:ext>
    </p:extLst>
  </p:cSld>
  <p:clrMapOvr>
    <a:masterClrMapping/>
  </p:clrMapOvr>
  <mc:AlternateContent xmlns:mc="http://schemas.openxmlformats.org/markup-compatibility/2006" xmlns:p14="http://schemas.microsoft.com/office/powerpoint/2010/main">
    <mc:Choice Requires="p14">
      <p:transition spd="slow" p14:dur="2000" advTm="33051"/>
    </mc:Choice>
    <mc:Fallback xmlns="">
      <p:transition spd="slow" advTm="33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337800" cy="914400"/>
          </a:xfrm>
        </p:spPr>
        <p:txBody>
          <a:bodyPr/>
          <a:lstStyle/>
          <a:p>
            <a:r>
              <a:rPr lang="en-US" dirty="0" smtClean="0"/>
              <a:t>CLIA Waiver </a:t>
            </a:r>
            <a:endParaRPr lang="en-US" dirty="0"/>
          </a:p>
        </p:txBody>
      </p:sp>
      <p:sp>
        <p:nvSpPr>
          <p:cNvPr id="3" name="Content Placeholder 2"/>
          <p:cNvSpPr>
            <a:spLocks noGrp="1"/>
          </p:cNvSpPr>
          <p:nvPr>
            <p:ph idx="1"/>
          </p:nvPr>
        </p:nvSpPr>
        <p:spPr>
          <a:xfrm>
            <a:off x="927100" y="1535905"/>
            <a:ext cx="10998200" cy="4820443"/>
          </a:xfrm>
        </p:spPr>
        <p:txBody>
          <a:bodyPr>
            <a:normAutofit/>
          </a:bodyPr>
          <a:lstStyle/>
          <a:p>
            <a:pPr marL="0" indent="0">
              <a:buNone/>
            </a:pPr>
            <a:r>
              <a:rPr lang="en-US" b="1" dirty="0" smtClean="0"/>
              <a:t>The CLIA Waiver establishes quality standards for laboratory testing to ensure the accuracy, reliability and timeliness of patient testing results.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title="Illustration of waiver form"/>
          <p:cNvPicPr>
            <a:picLocks noChangeAspect="1"/>
          </p:cNvPicPr>
          <p:nvPr/>
        </p:nvPicPr>
        <p:blipFill>
          <a:blip r:embed="rId5"/>
          <a:stretch>
            <a:fillRect/>
          </a:stretch>
        </p:blipFill>
        <p:spPr>
          <a:xfrm>
            <a:off x="10090804" y="4419028"/>
            <a:ext cx="1457729" cy="1734195"/>
          </a:xfrm>
          <a:prstGeom prst="rect">
            <a:avLst/>
          </a:prstGeom>
        </p:spPr>
      </p:pic>
      <p:pic>
        <p:nvPicPr>
          <p:cNvPr id="7" name="Content Placeholder 3" title="Steps in the testing process"/>
          <p:cNvPicPr>
            <a:picLocks noChangeAspect="1"/>
          </p:cNvPicPr>
          <p:nvPr/>
        </p:nvPicPr>
        <p:blipFill rotWithShape="1">
          <a:blip r:embed="rId6"/>
          <a:srcRect l="4546" t="12271" r="53752" b="19187"/>
          <a:stretch/>
        </p:blipFill>
        <p:spPr>
          <a:xfrm>
            <a:off x="2336262" y="2549773"/>
            <a:ext cx="6345381" cy="4171702"/>
          </a:xfrm>
          <a:prstGeom prst="rect">
            <a:avLst/>
          </a:prstGeom>
        </p:spPr>
      </p:pic>
      <p:pic>
        <p:nvPicPr>
          <p:cNvPr id="10" name="Audio 9" title="audio 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8855712"/>
      </p:ext>
    </p:extLst>
  </p:cSld>
  <p:clrMapOvr>
    <a:masterClrMapping/>
  </p:clrMapOvr>
  <mc:AlternateContent xmlns:mc="http://schemas.openxmlformats.org/markup-compatibility/2006" xmlns:p14="http://schemas.microsoft.com/office/powerpoint/2010/main">
    <mc:Choice Requires="p14">
      <p:transition spd="slow" p14:dur="2000" advTm="33678"/>
    </mc:Choice>
    <mc:Fallback xmlns="">
      <p:transition spd="slow" advTm="3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Condom Distribution/STD/PrEP/U=U Integration</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Content Placeholder 4" descr="&lt;strong&gt;Condom&lt;/strong&gt; cinesi troppo piccoli! Sudafrica blocca una grossa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9457" y="2662750"/>
            <a:ext cx="2056076" cy="1576325"/>
          </a:xfrm>
        </p:spPr>
      </p:pic>
      <p:pic>
        <p:nvPicPr>
          <p:cNvPr id="7" name="Picture 6" descr="Piedra OnLine: Avances hacia la cura del Sid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3167" y="2558923"/>
            <a:ext cx="2394857" cy="1676400"/>
          </a:xfrm>
          <a:prstGeom prst="rect">
            <a:avLst/>
          </a:prstGeom>
        </p:spPr>
      </p:pic>
      <p:pic>
        <p:nvPicPr>
          <p:cNvPr id="9" name="Picture 8" descr="[S!N] STRENGTH !N NUMBERS: #HIV: &lt;strong&gt;Pre-Exposure Prophylaxis&lt;/strong&gt;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2361" y="2388540"/>
            <a:ext cx="2343150" cy="1952625"/>
          </a:xfrm>
          <a:prstGeom prst="rect">
            <a:avLst/>
          </a:prstGeom>
        </p:spPr>
      </p:pic>
      <p:sp>
        <p:nvSpPr>
          <p:cNvPr id="11" name="TextBox 10"/>
          <p:cNvSpPr txBox="1"/>
          <p:nvPr/>
        </p:nvSpPr>
        <p:spPr>
          <a:xfrm>
            <a:off x="290457" y="5063066"/>
            <a:ext cx="1169781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For more information 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PrEP:  Japhet Nyakundi 651-201-4030, or visit </a:t>
            </a:r>
            <a:r>
              <a:rPr kumimoji="0" lang="en-US" sz="1800" b="0" i="0" u="none" strike="noStrike" kern="1200" cap="none" spc="0" normalizeH="0" baseline="0" noProof="0" dirty="0" smtClean="0">
                <a:ln>
                  <a:noFill/>
                </a:ln>
                <a:solidFill>
                  <a:srgbClr val="003865"/>
                </a:solidFill>
                <a:effectLst/>
                <a:uLnTx/>
                <a:uFillTx/>
                <a:latin typeface="Calibri"/>
                <a:ea typeface="+mn-ea"/>
                <a:cs typeface="+mn-cs"/>
                <a:hlinkClick r:id="rId8"/>
              </a:rPr>
              <a:t>Pre-Exposure Prophylaxis (www.health.state.mn.us/divs/idepc/diseases/hiv/prep.html)</a:t>
            </a:r>
            <a:endParaRPr kumimoji="0" lang="en-US" sz="1800" b="0" i="0" u="none" strike="noStrike" kern="1200" cap="none" spc="0" normalizeH="0" baseline="0" noProof="0" dirty="0" smtClean="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hlinkClick r:id="rId9"/>
              </a:rPr>
              <a:t>Undetectable = Untransmittable (www.health.state.mn.us/uu)</a:t>
            </a: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 or</a:t>
            </a:r>
            <a:r>
              <a:rPr kumimoji="0" lang="en-US" sz="1800" b="0" i="0" u="none" strike="noStrike" kern="1200" cap="none" spc="0" normalizeH="0" noProof="0" dirty="0" smtClean="0">
                <a:ln>
                  <a:noFill/>
                </a:ln>
                <a:solidFill>
                  <a:srgbClr val="003865"/>
                </a:solidFill>
                <a:effectLst/>
                <a:uLnTx/>
                <a:uFillTx/>
                <a:latin typeface="Calibri"/>
                <a:ea typeface="+mn-ea"/>
                <a:cs typeface="+mn-cs"/>
              </a:rPr>
              <a:t> </a:t>
            </a:r>
            <a:r>
              <a:rPr kumimoji="0" lang="en-US" sz="1800" b="0" i="0" u="none" strike="noStrike" kern="1200" cap="none" spc="0" normalizeH="0" noProof="0" dirty="0" smtClean="0">
                <a:ln>
                  <a:noFill/>
                </a:ln>
                <a:solidFill>
                  <a:srgbClr val="003865"/>
                </a:solidFill>
                <a:effectLst/>
                <a:uLnTx/>
                <a:uFillTx/>
                <a:latin typeface="Calibri"/>
                <a:ea typeface="+mn-ea"/>
                <a:cs typeface="+mn-cs"/>
                <a:hlinkClick r:id="rId10"/>
              </a:rPr>
              <a:t>Mariah.Wilberg@state.mn.us</a:t>
            </a:r>
            <a:r>
              <a:rPr kumimoji="0" lang="en-US" sz="1800" b="0" i="0" u="none" strike="noStrike" kern="1200" cap="none" spc="0" normalizeH="0" noProof="0" dirty="0" smtClean="0">
                <a:ln>
                  <a:noFill/>
                </a:ln>
                <a:solidFill>
                  <a:srgbClr val="003865"/>
                </a:solidFill>
                <a:effectLst/>
                <a:uLnTx/>
                <a:uFillTx/>
                <a:latin typeface="Calibri"/>
                <a:ea typeface="+mn-ea"/>
                <a:cs typeface="+mn-cs"/>
              </a:rPr>
              <a:t> </a:t>
            </a:r>
            <a:endParaRPr kumimoji="0" lang="en-US" sz="1800" b="0" i="0" u="none" strike="noStrike" kern="1200" cap="none" spc="0" normalizeH="0" baseline="0" noProof="0" dirty="0" smtClean="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For Condom Distribution questions/concerns contact: Kathy Chinn 651-201-4008 or </a:t>
            </a:r>
            <a:r>
              <a:rPr kumimoji="0" lang="en-US" sz="1800" b="0" i="0" u="none" strike="noStrike" kern="1200" cap="none" spc="0" normalizeH="0" baseline="0" noProof="0" dirty="0" smtClean="0">
                <a:ln>
                  <a:noFill/>
                </a:ln>
                <a:solidFill>
                  <a:srgbClr val="003865"/>
                </a:solidFill>
                <a:effectLst/>
                <a:uLnTx/>
                <a:uFillTx/>
                <a:latin typeface="Calibri"/>
                <a:ea typeface="+mn-ea"/>
                <a:cs typeface="+mn-cs"/>
                <a:hlinkClick r:id="rId11"/>
              </a:rPr>
              <a:t>Kathy.chinn@state.mn.us</a:t>
            </a: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  </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13" name="Picture 12" title="Undetectable = Untransmittable"/>
          <p:cNvPicPr>
            <a:picLocks noChangeAspect="1"/>
          </p:cNvPicPr>
          <p:nvPr/>
        </p:nvPicPr>
        <p:blipFill>
          <a:blip r:embed="rId12"/>
          <a:stretch>
            <a:fillRect/>
          </a:stretch>
        </p:blipFill>
        <p:spPr>
          <a:xfrm>
            <a:off x="8568796" y="2369671"/>
            <a:ext cx="3419475" cy="1949977"/>
          </a:xfrm>
          <a:prstGeom prst="rect">
            <a:avLst/>
          </a:prstGeom>
        </p:spPr>
      </p:pic>
      <p:pic>
        <p:nvPicPr>
          <p:cNvPr id="10" name="Audio 9" title="audio 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3105519"/>
      </p:ext>
    </p:extLst>
  </p:cSld>
  <p:clrMapOvr>
    <a:masterClrMapping/>
  </p:clrMapOvr>
  <mc:AlternateContent xmlns:mc="http://schemas.openxmlformats.org/markup-compatibility/2006" xmlns:p14="http://schemas.microsoft.com/office/powerpoint/2010/main">
    <mc:Choice Requires="p14">
      <p:transition spd="slow" p14:dur="2000" advTm="68952"/>
    </mc:Choice>
    <mc:Fallback xmlns="">
      <p:transition spd="slow" advTm="68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Web	</a:t>
            </a:r>
            <a:endParaRPr lang="en-US" dirty="0"/>
          </a:p>
        </p:txBody>
      </p:sp>
      <p:sp>
        <p:nvSpPr>
          <p:cNvPr id="3" name="Content Placeholder 2"/>
          <p:cNvSpPr>
            <a:spLocks noGrp="1"/>
          </p:cNvSpPr>
          <p:nvPr>
            <p:ph idx="1"/>
          </p:nvPr>
        </p:nvSpPr>
        <p:spPr>
          <a:xfrm>
            <a:off x="254000" y="1507067"/>
            <a:ext cx="11099800" cy="4669896"/>
          </a:xfrm>
        </p:spPr>
        <p:txBody>
          <a:bodyPr>
            <a:normAutofit fontScale="85000" lnSpcReduction="10000"/>
          </a:bodyPr>
          <a:lstStyle/>
          <a:p>
            <a:r>
              <a:rPr lang="en-US" dirty="0" smtClean="0"/>
              <a:t>E-Authentication- Contact Tina Klein, Evaluation Web System Administrator 651-201-4022</a:t>
            </a:r>
          </a:p>
          <a:p>
            <a:r>
              <a:rPr lang="en-US" dirty="0" err="1">
                <a:hlinkClick r:id="rId5"/>
              </a:rPr>
              <a:t>EvaluationWeb</a:t>
            </a:r>
            <a:r>
              <a:rPr lang="en-US" dirty="0">
                <a:hlinkClick r:id="rId5"/>
              </a:rPr>
              <a:t>: e-Authentication and User Registration Steps </a:t>
            </a:r>
            <a:r>
              <a:rPr lang="en-US" dirty="0" smtClean="0">
                <a:hlinkClick r:id="rId5"/>
              </a:rPr>
              <a:t>(www.health.state.mn.us/divs/idepc/diseases/hiv/evaluationweb/eauthentication.html)</a:t>
            </a:r>
            <a:r>
              <a:rPr lang="en-US" dirty="0" smtClean="0"/>
              <a:t> </a:t>
            </a:r>
          </a:p>
          <a:p>
            <a:r>
              <a:rPr lang="en-US" dirty="0" smtClean="0"/>
              <a:t>Reminders</a:t>
            </a:r>
          </a:p>
          <a:p>
            <a:pPr lvl="1"/>
            <a:r>
              <a:rPr lang="en-US" dirty="0" smtClean="0"/>
              <a:t>Country of Birth</a:t>
            </a:r>
          </a:p>
          <a:p>
            <a:pPr lvl="1"/>
            <a:r>
              <a:rPr lang="en-US" dirty="0" smtClean="0"/>
              <a:t>Local Fields </a:t>
            </a:r>
          </a:p>
          <a:p>
            <a:pPr lvl="2"/>
            <a:r>
              <a:rPr lang="en-US" dirty="0" smtClean="0"/>
              <a:t>L1 –Tribal Affiliation </a:t>
            </a:r>
          </a:p>
          <a:p>
            <a:pPr lvl="2"/>
            <a:r>
              <a:rPr lang="en-US" dirty="0" smtClean="0"/>
              <a:t>L2 – Use this field to indicate if your client identifies as “MSM” yet the risk profile does not indicate such a risk. For example, the client identifies as MSM yet has no risk of anal sex with male, or indicates only sexual risk was oral sex only (which is not identified by gender) In Local Use L2 , write in the letters MSM to ensure your data reflect you are reaching your target population MSM.</a:t>
            </a:r>
          </a:p>
          <a:p>
            <a:pPr lvl="2"/>
            <a:r>
              <a:rPr lang="en-US" dirty="0" smtClean="0"/>
              <a:t>L3- We do not use, please leave blank.</a:t>
            </a:r>
          </a:p>
          <a:p>
            <a:pPr lvl="2"/>
            <a:r>
              <a:rPr lang="en-US" dirty="0" smtClean="0"/>
              <a:t>L4-Use this field for tracking </a:t>
            </a:r>
            <a:r>
              <a:rPr lang="en-US" dirty="0" err="1" smtClean="0"/>
              <a:t>PrEP</a:t>
            </a:r>
            <a:r>
              <a:rPr lang="en-US" dirty="0" smtClean="0"/>
              <a:t> education and referral.  EDU for education and or REF for referral, and EDU/REF for both.</a:t>
            </a:r>
          </a:p>
          <a:p>
            <a:pPr lvl="2"/>
            <a:endParaRPr lang="en-US" dirty="0" smtClean="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Audio 7" title="audio 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0424812"/>
      </p:ext>
    </p:extLst>
  </p:cSld>
  <p:clrMapOvr>
    <a:masterClrMapping/>
  </p:clrMapOvr>
  <mc:AlternateContent xmlns:mc="http://schemas.openxmlformats.org/markup-compatibility/2006" xmlns:p14="http://schemas.microsoft.com/office/powerpoint/2010/main">
    <mc:Choice Requires="p14">
      <p:transition spd="slow" p14:dur="2000" advTm="155489"/>
    </mc:Choice>
    <mc:Fallback xmlns="">
      <p:transition spd="slow" advTm="15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Trainings	</a:t>
            </a:r>
            <a:endParaRPr lang="en-US" dirty="0"/>
          </a:p>
        </p:txBody>
      </p:sp>
      <p:sp>
        <p:nvSpPr>
          <p:cNvPr id="3" name="Content Placeholder 2"/>
          <p:cNvSpPr>
            <a:spLocks noGrp="1"/>
          </p:cNvSpPr>
          <p:nvPr>
            <p:ph idx="1"/>
          </p:nvPr>
        </p:nvSpPr>
        <p:spPr>
          <a:xfrm>
            <a:off x="786161" y="1586745"/>
            <a:ext cx="10515600" cy="5186588"/>
          </a:xfrm>
        </p:spPr>
        <p:txBody>
          <a:bodyPr>
            <a:noAutofit/>
          </a:bodyPr>
          <a:lstStyle/>
          <a:p>
            <a:pPr marL="285750" indent="-285750"/>
            <a:r>
              <a:rPr lang="en-US" sz="2800" dirty="0" smtClean="0"/>
              <a:t>Rapid-Rapid </a:t>
            </a:r>
            <a:r>
              <a:rPr lang="en-US" sz="2800" dirty="0"/>
              <a:t>HIV Testing Method Webinar-Tuesday, February 20, 2018-2:30pm-4pm</a:t>
            </a:r>
          </a:p>
          <a:p>
            <a:pPr marL="285750" indent="-285750"/>
            <a:r>
              <a:rPr lang="en-US" sz="2800" dirty="0"/>
              <a:t>Fundamentals of HIV Prevention Counseling – Wednesday, February 21, 2018-9:00am-4:30pm</a:t>
            </a:r>
          </a:p>
          <a:p>
            <a:pPr marL="285750" indent="-285750"/>
            <a:r>
              <a:rPr lang="en-US" sz="2800" dirty="0"/>
              <a:t>HIV Test Results-Thursday, February 22, 2018-9:00am-4:30pm</a:t>
            </a:r>
          </a:p>
          <a:p>
            <a:pPr marL="285750" indent="-285750"/>
            <a:r>
              <a:rPr lang="en-US" sz="2800" dirty="0"/>
              <a:t>Evaluation Web Training- </a:t>
            </a:r>
            <a:r>
              <a:rPr lang="en-US" sz="2800" dirty="0" smtClean="0"/>
              <a:t>March 15, 2018,</a:t>
            </a:r>
          </a:p>
          <a:p>
            <a:pPr marL="742950" lvl="1" indent="-285750"/>
            <a:r>
              <a:rPr lang="en-US" sz="2400" dirty="0" smtClean="0"/>
              <a:t>Basic/Advanced 9am-11am</a:t>
            </a:r>
          </a:p>
          <a:p>
            <a:pPr lvl="1"/>
            <a:r>
              <a:rPr lang="en-US" sz="2400" dirty="0" smtClean="0"/>
              <a:t>Basic/Advanced 1pm-3pm</a:t>
            </a:r>
          </a:p>
          <a:p>
            <a:pPr marL="742950" lvl="1" indent="-285750"/>
            <a:endParaRPr lang="en-US" sz="2400" dirty="0"/>
          </a:p>
          <a:p>
            <a:pPr marL="0" indent="0">
              <a:lnSpc>
                <a:spcPts val="2880"/>
              </a:lnSpc>
              <a:spcBef>
                <a:spcPts val="1200"/>
              </a:spcBef>
              <a:spcAft>
                <a:spcPts val="0"/>
              </a:spcAft>
              <a:buNone/>
            </a:pPr>
            <a:endParaRPr lang="en-US" sz="1800" dirty="0" smtClean="0"/>
          </a:p>
          <a:p>
            <a:pPr>
              <a:lnSpc>
                <a:spcPts val="2880"/>
              </a:lnSpc>
              <a:spcBef>
                <a:spcPts val="1200"/>
              </a:spcBef>
              <a:spcAft>
                <a:spcPts val="0"/>
              </a:spcAft>
            </a:pPr>
            <a:endParaRPr lang="en-US" sz="1800" dirty="0" smtClean="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Audio 7" title="audio slide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34596283"/>
      </p:ext>
    </p:extLst>
  </p:cSld>
  <p:clrMapOvr>
    <a:masterClrMapping/>
  </p:clrMapOvr>
  <mc:AlternateContent xmlns:mc="http://schemas.openxmlformats.org/markup-compatibility/2006" xmlns:p14="http://schemas.microsoft.com/office/powerpoint/2010/main">
    <mc:Choice Requires="p14">
      <p:transition spd="slow" p14:dur="2000" advTm="72321"/>
    </mc:Choice>
    <mc:Fallback xmlns="">
      <p:transition spd="slow" advTm="7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Agenda</a:t>
            </a:r>
            <a:endParaRPr lang="en-US" dirty="0"/>
          </a:p>
        </p:txBody>
      </p:sp>
      <p:sp>
        <p:nvSpPr>
          <p:cNvPr id="7" name="Content Placeholder 2"/>
          <p:cNvSpPr>
            <a:spLocks noGrp="1"/>
          </p:cNvSpPr>
          <p:nvPr>
            <p:ph idx="1"/>
          </p:nvPr>
        </p:nvSpPr>
        <p:spPr>
          <a:xfrm>
            <a:off x="838199" y="1631228"/>
            <a:ext cx="6078795" cy="4550911"/>
          </a:xfrm>
        </p:spPr>
        <p:txBody>
          <a:bodyPr>
            <a:normAutofit/>
          </a:bodyPr>
          <a:lstStyle/>
          <a:p>
            <a:r>
              <a:rPr lang="en-US" dirty="0" smtClean="0"/>
              <a:t>Introduction of Grant Managers</a:t>
            </a:r>
          </a:p>
          <a:p>
            <a:r>
              <a:rPr lang="en-US" dirty="0" smtClean="0"/>
              <a:t>Contract and Budget Highlights</a:t>
            </a:r>
          </a:p>
          <a:p>
            <a:r>
              <a:rPr lang="en-US" dirty="0" smtClean="0"/>
              <a:t>Program Areas</a:t>
            </a:r>
          </a:p>
          <a:p>
            <a:r>
              <a:rPr lang="en-US" dirty="0" smtClean="0"/>
              <a:t>Progress Reports</a:t>
            </a:r>
          </a:p>
          <a:p>
            <a:r>
              <a:rPr lang="en-US" dirty="0" smtClean="0"/>
              <a:t>Reporting </a:t>
            </a:r>
          </a:p>
          <a:p>
            <a:r>
              <a:rPr lang="en-US" dirty="0" smtClean="0"/>
              <a:t>U = U</a:t>
            </a:r>
          </a:p>
          <a:p>
            <a:r>
              <a:rPr lang="en-US" dirty="0" smtClean="0"/>
              <a:t>Material Review</a:t>
            </a:r>
          </a:p>
        </p:txBody>
      </p:sp>
      <p:pic>
        <p:nvPicPr>
          <p:cNvPr id="8" name="Picture 7" descr="Cloud with check mar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1536" y="1395701"/>
            <a:ext cx="4530898" cy="4530898"/>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Audio 2" title="audio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8144355"/>
      </p:ext>
    </p:extLst>
  </p:cSld>
  <p:clrMapOvr>
    <a:masterClrMapping/>
  </p:clrMapOvr>
  <mc:AlternateContent xmlns:mc="http://schemas.openxmlformats.org/markup-compatibility/2006" xmlns:p14="http://schemas.microsoft.com/office/powerpoint/2010/main">
    <mc:Choice Requires="p14">
      <p:transition spd="slow" p14:dur="2000" advTm="44289"/>
    </mc:Choice>
    <mc:Fallback xmlns="">
      <p:transition spd="slow" advTm="4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Thank you!</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Peggy Darrett-Brewer</a:t>
            </a:r>
          </a:p>
          <a:p>
            <a:r>
              <a:rPr lang="en-US" sz="2700" b="1" dirty="0" smtClean="0"/>
              <a:t>HIV Testing Coordinator</a:t>
            </a:r>
          </a:p>
          <a:p>
            <a:r>
              <a:rPr lang="en-US" sz="2200" i="1" dirty="0" smtClean="0"/>
              <a:t>Peggy.darrett-brewer@state.mn.us</a:t>
            </a:r>
          </a:p>
          <a:p>
            <a:r>
              <a:rPr lang="en-US" sz="2200" dirty="0" smtClean="0"/>
              <a:t>651 -201-4011</a:t>
            </a:r>
            <a:endParaRPr lang="en-US" sz="2200" dirty="0"/>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037836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smtClean="0"/>
              <a:t>Syringe Services Program (SSP)</a:t>
            </a:r>
            <a:endParaRPr lang="en-US" dirty="0"/>
          </a:p>
        </p:txBody>
      </p:sp>
      <p:sp>
        <p:nvSpPr>
          <p:cNvPr id="2" name="Text Placeholder 1"/>
          <p:cNvSpPr>
            <a:spLocks noGrp="1"/>
          </p:cNvSpPr>
          <p:nvPr>
            <p:ph type="body" sz="quarter" idx="14"/>
          </p:nvPr>
        </p:nvSpPr>
        <p:spPr/>
        <p:txBody>
          <a:bodyPr>
            <a:normAutofit/>
          </a:bodyPr>
          <a:lstStyle/>
          <a:p>
            <a:r>
              <a:rPr lang="en-US" dirty="0" smtClean="0"/>
              <a:t>Kathy Chinn</a:t>
            </a:r>
            <a:r>
              <a:rPr lang="en-US" dirty="0" smtClean="0">
                <a:solidFill>
                  <a:schemeClr val="accent2"/>
                </a:solidFill>
              </a:rPr>
              <a:t>|</a:t>
            </a:r>
            <a:r>
              <a:rPr lang="en-US" dirty="0" smtClean="0"/>
              <a:t> Capacity Building Coordinator</a:t>
            </a:r>
            <a:endParaRPr lang="en-US" dirty="0"/>
          </a:p>
          <a:p>
            <a:r>
              <a:rPr lang="en-US" dirty="0" smtClean="0"/>
              <a:t>2018</a:t>
            </a:r>
            <a:endParaRPr lang="en-US" dirty="0"/>
          </a:p>
        </p:txBody>
      </p:sp>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pic>
        <p:nvPicPr>
          <p:cNvPr id="3" name="Picture 2" descr="clipart" title="syrin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7566" y="2472525"/>
            <a:ext cx="2771775" cy="2914650"/>
          </a:xfrm>
          <a:prstGeom prst="rect">
            <a:avLst/>
          </a:prstGeom>
        </p:spPr>
      </p:pic>
      <p:pic>
        <p:nvPicPr>
          <p:cNvPr id="4" name="Audio 3" title="audio 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Slide Number Placeholder 5"/>
          <p:cNvSpPr>
            <a:spLocks noGrp="1"/>
          </p:cNvSpPr>
          <p:nvPr>
            <p:ph type="sldNum" sz="quarter" idx="16"/>
          </p:nvPr>
        </p:nvSpPr>
        <p:spPr/>
        <p:txBody>
          <a:bodyPr/>
          <a:lstStyle/>
          <a:p>
            <a:fld id="{48F63A3B-78C7-47BE-AE5E-E10140E04643}" type="slidenum">
              <a:rPr lang="en-US" smtClean="0"/>
              <a:pPr/>
              <a:t>21</a:t>
            </a:fld>
            <a:endParaRPr lang="en-US" dirty="0"/>
          </a:p>
        </p:txBody>
      </p:sp>
    </p:spTree>
    <p:extLst>
      <p:ext uri="{BB962C8B-B14F-4D97-AF65-F5344CB8AC3E}">
        <p14:creationId xmlns:p14="http://schemas.microsoft.com/office/powerpoint/2010/main" val="1398533851"/>
      </p:ext>
    </p:extLst>
  </p:cSld>
  <p:clrMapOvr>
    <a:masterClrMapping/>
  </p:clrMapOvr>
  <mc:AlternateContent xmlns:mc="http://schemas.openxmlformats.org/markup-compatibility/2006" xmlns:p14="http://schemas.microsoft.com/office/powerpoint/2010/main">
    <mc:Choice Requires="p14">
      <p:transition spd="slow" p14:dur="2000" advTm="11784"/>
    </mc:Choice>
    <mc:Fallback xmlns="">
      <p:transition spd="slow" advTm="1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14400"/>
          </a:xfrm>
        </p:spPr>
        <p:txBody>
          <a:bodyPr>
            <a:normAutofit/>
          </a:bodyPr>
          <a:lstStyle/>
          <a:p>
            <a:r>
              <a:rPr lang="en-US" dirty="0" smtClean="0"/>
              <a:t>Overview</a:t>
            </a:r>
            <a:endParaRPr lang="en-US" dirty="0"/>
          </a:p>
        </p:txBody>
      </p:sp>
      <p:sp>
        <p:nvSpPr>
          <p:cNvPr id="3" name="Content Placeholder 2"/>
          <p:cNvSpPr>
            <a:spLocks noGrp="1"/>
          </p:cNvSpPr>
          <p:nvPr>
            <p:ph idx="1"/>
          </p:nvPr>
        </p:nvSpPr>
        <p:spPr/>
        <p:txBody>
          <a:bodyPr>
            <a:normAutofit fontScale="85000" lnSpcReduction="20000"/>
          </a:bodyPr>
          <a:lstStyle/>
          <a:p>
            <a:pPr algn="ctr"/>
            <a:endParaRPr lang="en-US" dirty="0" smtClean="0"/>
          </a:p>
          <a:p>
            <a:pPr algn="ctr"/>
            <a:r>
              <a:rPr lang="en-US" sz="3600" dirty="0" smtClean="0"/>
              <a:t>SSP Scope of Work</a:t>
            </a:r>
          </a:p>
          <a:p>
            <a:pPr algn="ctr"/>
            <a:r>
              <a:rPr lang="en-US" sz="3600" dirty="0" smtClean="0"/>
              <a:t>All Guidelines for HIV Testing Program Apply</a:t>
            </a:r>
          </a:p>
          <a:p>
            <a:pPr algn="ctr"/>
            <a:r>
              <a:rPr lang="en-US" sz="3600" dirty="0" smtClean="0"/>
              <a:t>HCV Testing</a:t>
            </a:r>
          </a:p>
          <a:p>
            <a:pPr algn="ctr"/>
            <a:r>
              <a:rPr lang="en-US" sz="3600" dirty="0" smtClean="0"/>
              <a:t>Condom Distribution/STD’s/</a:t>
            </a:r>
            <a:r>
              <a:rPr lang="en-US" sz="3600" dirty="0" err="1" smtClean="0"/>
              <a:t>PrEP</a:t>
            </a:r>
            <a:r>
              <a:rPr lang="en-US" sz="3600" dirty="0" smtClean="0"/>
              <a:t>/ U=U</a:t>
            </a:r>
            <a:endParaRPr lang="en-US" sz="3600" dirty="0"/>
          </a:p>
          <a:p>
            <a:pPr algn="ctr"/>
            <a:r>
              <a:rPr lang="en-US" sz="3600" dirty="0" smtClean="0"/>
              <a:t>Upcoming Training Dates</a:t>
            </a:r>
          </a:p>
          <a:p>
            <a:pPr algn="ctr"/>
            <a:r>
              <a:rPr lang="en-US" sz="3600" dirty="0" smtClean="0"/>
              <a:t>Coordination Meetings and Technical Assistance</a:t>
            </a:r>
          </a:p>
          <a:p>
            <a:pPr marL="0" indent="0" algn="ctr">
              <a:buNone/>
            </a:pPr>
            <a:endParaRPr lang="en-US" sz="3600"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Audio 4" title="audio 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4133632"/>
      </p:ext>
    </p:extLst>
  </p:cSld>
  <p:clrMapOvr>
    <a:masterClrMapping/>
  </p:clrMapOvr>
  <mc:AlternateContent xmlns:mc="http://schemas.openxmlformats.org/markup-compatibility/2006" xmlns:p14="http://schemas.microsoft.com/office/powerpoint/2010/main">
    <mc:Choice Requires="p14">
      <p:transition spd="slow" p14:dur="2000" advTm="28010"/>
    </mc:Choice>
    <mc:Fallback xmlns="">
      <p:transition spd="slow" advTm="2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itle 1"/>
          <p:cNvSpPr>
            <a:spLocks noGrp="1"/>
          </p:cNvSpPr>
          <p:nvPr>
            <p:ph type="title"/>
          </p:nvPr>
        </p:nvSpPr>
        <p:spPr/>
        <p:txBody>
          <a:bodyPr/>
          <a:lstStyle/>
          <a:p>
            <a:r>
              <a:rPr lang="en-US" dirty="0" smtClean="0"/>
              <a:t>SSP Scope of Work</a:t>
            </a:r>
            <a:endParaRPr lang="en-US" dirty="0"/>
          </a:p>
        </p:txBody>
      </p:sp>
      <p:pic>
        <p:nvPicPr>
          <p:cNvPr id="9" name="Picture 8" descr="Learning &lt;strong&gt;goals&lt;/strong&g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72" y="1452283"/>
            <a:ext cx="3810000" cy="1932854"/>
          </a:xfrm>
          <a:prstGeom prst="rect">
            <a:avLst/>
          </a:prstGeom>
        </p:spPr>
      </p:pic>
      <p:sp>
        <p:nvSpPr>
          <p:cNvPr id="3" name="Content Placeholder 2"/>
          <p:cNvSpPr>
            <a:spLocks noGrp="1"/>
          </p:cNvSpPr>
          <p:nvPr>
            <p:ph idx="1"/>
          </p:nvPr>
        </p:nvSpPr>
        <p:spPr/>
        <p:txBody>
          <a:bodyPr>
            <a:normAutofit fontScale="92500" lnSpcReduction="20000"/>
          </a:bodyPr>
          <a:lstStyle/>
          <a:p>
            <a:endParaRPr lang="en-US" dirty="0" smtClean="0"/>
          </a:p>
          <a:p>
            <a:endParaRPr lang="en-US" dirty="0"/>
          </a:p>
          <a:p>
            <a:r>
              <a:rPr lang="en-US" dirty="0" smtClean="0"/>
              <a:t>Syringe Exchange – Primary focus &amp; recruitment</a:t>
            </a:r>
          </a:p>
          <a:p>
            <a:r>
              <a:rPr lang="en-US" dirty="0" smtClean="0"/>
              <a:t>HIV and HCV Testing – Always offered and encouraged</a:t>
            </a:r>
          </a:p>
          <a:p>
            <a:r>
              <a:rPr lang="en-US" dirty="0" smtClean="0"/>
              <a:t>Overdose Prevention – The most basic harm reduction</a:t>
            </a:r>
          </a:p>
          <a:p>
            <a:r>
              <a:rPr lang="en-US" dirty="0" smtClean="0"/>
              <a:t>Making it work smoothly: </a:t>
            </a:r>
          </a:p>
          <a:p>
            <a:pPr lvl="1"/>
            <a:r>
              <a:rPr lang="en-US" dirty="0" smtClean="0"/>
              <a:t>harm reduction lens</a:t>
            </a:r>
          </a:p>
          <a:p>
            <a:pPr lvl="1"/>
            <a:r>
              <a:rPr lang="en-US" dirty="0"/>
              <a:t>c</a:t>
            </a:r>
            <a:r>
              <a:rPr lang="en-US" dirty="0" smtClean="0"/>
              <a:t>ultural competency (MSM/IDU, race/ethnicity, sex work, etc.)</a:t>
            </a:r>
          </a:p>
          <a:p>
            <a:pPr lvl="1"/>
            <a:r>
              <a:rPr lang="en-US" dirty="0" smtClean="0"/>
              <a:t>relationship with law enforcement</a:t>
            </a:r>
            <a:endParaRPr lang="en-US" dirty="0"/>
          </a:p>
        </p:txBody>
      </p:sp>
      <p:pic>
        <p:nvPicPr>
          <p:cNvPr id="2" name="Audio 1" title="audio 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8773138"/>
      </p:ext>
    </p:extLst>
  </p:cSld>
  <p:clrMapOvr>
    <a:masterClrMapping/>
  </p:clrMapOvr>
  <mc:AlternateContent xmlns:mc="http://schemas.openxmlformats.org/markup-compatibility/2006" xmlns:p14="http://schemas.microsoft.com/office/powerpoint/2010/main">
    <mc:Choice Requires="p14">
      <p:transition spd="slow" p14:dur="2000" advTm="63494"/>
    </mc:Choice>
    <mc:Fallback xmlns="">
      <p:transition spd="slow" advTm="6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Guidelines of HIV Testing Program Apply</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descr="HIV Testing program" title="screenshot"/>
          <p:cNvPicPr>
            <a:picLocks noChangeAspect="1"/>
          </p:cNvPicPr>
          <p:nvPr/>
        </p:nvPicPr>
        <p:blipFill>
          <a:blip r:embed="rId5"/>
          <a:stretch>
            <a:fillRect/>
          </a:stretch>
        </p:blipFill>
        <p:spPr>
          <a:xfrm>
            <a:off x="642937" y="1506071"/>
            <a:ext cx="10906125" cy="5215404"/>
          </a:xfrm>
          <a:prstGeom prst="rect">
            <a:avLst/>
          </a:prstGeom>
        </p:spPr>
      </p:pic>
      <p:pic>
        <p:nvPicPr>
          <p:cNvPr id="7" name="Audio 6" title="audio 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4501427"/>
      </p:ext>
    </p:extLst>
  </p:cSld>
  <p:clrMapOvr>
    <a:masterClrMapping/>
  </p:clrMapOvr>
  <mc:AlternateContent xmlns:mc="http://schemas.openxmlformats.org/markup-compatibility/2006" xmlns:p14="http://schemas.microsoft.com/office/powerpoint/2010/main">
    <mc:Choice Requires="p14">
      <p:transition spd="slow" p14:dur="2000" advTm="41364"/>
    </mc:Choice>
    <mc:Fallback xmlns="">
      <p:transition spd="slow" advTm="4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HCV </a:t>
            </a:r>
            <a:r>
              <a:rPr lang="en-US" dirty="0"/>
              <a:t>Testing</a:t>
            </a:r>
          </a:p>
        </p:txBody>
      </p:sp>
      <p:sp>
        <p:nvSpPr>
          <p:cNvPr id="3" name="Content Placeholder 2"/>
          <p:cNvSpPr>
            <a:spLocks noGrp="1"/>
          </p:cNvSpPr>
          <p:nvPr>
            <p:ph idx="1"/>
          </p:nvPr>
        </p:nvSpPr>
        <p:spPr>
          <a:xfrm>
            <a:off x="838200" y="1825624"/>
            <a:ext cx="10515600" cy="4754789"/>
          </a:xfrm>
        </p:spPr>
        <p:txBody>
          <a:bodyPr>
            <a:normAutofit/>
          </a:bodyPr>
          <a:lstStyle/>
          <a:p>
            <a:r>
              <a:rPr lang="en-US" b="1" dirty="0" smtClean="0"/>
              <a:t>Why HCV Testing?</a:t>
            </a:r>
          </a:p>
          <a:p>
            <a:r>
              <a:rPr lang="en-US" b="1" dirty="0" smtClean="0"/>
              <a:t>Guidelines</a:t>
            </a:r>
          </a:p>
          <a:p>
            <a:r>
              <a:rPr lang="en-US" b="1" dirty="0" smtClean="0"/>
              <a:t>Who do I contact?</a:t>
            </a:r>
          </a:p>
          <a:p>
            <a:r>
              <a:rPr lang="en-US" b="1" dirty="0" smtClean="0"/>
              <a:t>Training – February 21st 9:30-11:00 at MDH (see email sent earlier)</a:t>
            </a:r>
          </a:p>
          <a:p>
            <a:r>
              <a:rPr lang="en-US" b="1" dirty="0" smtClean="0"/>
              <a:t>Data collection, monitoring and reporting</a:t>
            </a:r>
          </a:p>
          <a:p>
            <a:endParaRPr lang="en-US" sz="2400" dirty="0"/>
          </a:p>
          <a:p>
            <a:pPr marL="2743200" lvl="6" indent="0">
              <a:buNone/>
            </a:pPr>
            <a:r>
              <a:rPr lang="en-US" sz="2500" b="1" dirty="0"/>
              <a:t>	</a:t>
            </a:r>
            <a:endParaRPr lang="en-US" sz="2500" b="1" dirty="0" smtClean="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8" descr="clipart" title="Hepatitis 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898" y="1684563"/>
            <a:ext cx="4597101" cy="1919250"/>
          </a:xfrm>
          <a:prstGeom prst="rect">
            <a:avLst/>
          </a:prstGeom>
        </p:spPr>
      </p:pic>
      <p:pic>
        <p:nvPicPr>
          <p:cNvPr id="7" name="Audio 6" title="audio 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2971045"/>
      </p:ext>
    </p:extLst>
  </p:cSld>
  <p:clrMapOvr>
    <a:masterClrMapping/>
  </p:clrMapOvr>
  <mc:AlternateContent xmlns:mc="http://schemas.openxmlformats.org/markup-compatibility/2006" xmlns:p14="http://schemas.microsoft.com/office/powerpoint/2010/main">
    <mc:Choice Requires="p14">
      <p:transition spd="slow" p14:dur="2000" advTm="111487"/>
    </mc:Choice>
    <mc:Fallback xmlns="">
      <p:transition spd="slow" advTm="11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Condom Distribution/STD/PrEP/U=U Integration</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Content Placeholder 4" descr="&lt;strong&gt;Condom&lt;/strong&gt; cinesi troppo piccoli! Sudafrica blocca una grossa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9457" y="2662750"/>
            <a:ext cx="2056076" cy="1576325"/>
          </a:xfrm>
        </p:spPr>
      </p:pic>
      <p:pic>
        <p:nvPicPr>
          <p:cNvPr id="7" name="Picture 6" descr="Piedra OnLine: Avances hacia la cura del Sid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3167" y="2558923"/>
            <a:ext cx="2394857" cy="1676400"/>
          </a:xfrm>
          <a:prstGeom prst="rect">
            <a:avLst/>
          </a:prstGeom>
        </p:spPr>
      </p:pic>
      <p:pic>
        <p:nvPicPr>
          <p:cNvPr id="9" name="Picture 8" descr="[S!N] STRENGTH !N NUMBERS: #HIV: &lt;strong&gt;Pre-Exposure Prophylaxis&lt;/strong&gt;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2361" y="2388540"/>
            <a:ext cx="2343150" cy="1952625"/>
          </a:xfrm>
          <a:prstGeom prst="rect">
            <a:avLst/>
          </a:prstGeom>
        </p:spPr>
      </p:pic>
      <p:sp>
        <p:nvSpPr>
          <p:cNvPr id="11" name="TextBox 10"/>
          <p:cNvSpPr txBox="1"/>
          <p:nvPr/>
        </p:nvSpPr>
        <p:spPr>
          <a:xfrm>
            <a:off x="290457" y="5063066"/>
            <a:ext cx="1169781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For more information 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PrEP:  Japhet Nyakundi 651-201-4030, or visit </a:t>
            </a:r>
            <a:r>
              <a:rPr kumimoji="0" lang="en-US" sz="1800" b="0" i="0" u="none" strike="noStrike" kern="1200" cap="none" spc="0" normalizeH="0" baseline="0" noProof="0" dirty="0" smtClean="0">
                <a:ln>
                  <a:noFill/>
                </a:ln>
                <a:solidFill>
                  <a:srgbClr val="003865"/>
                </a:solidFill>
                <a:effectLst/>
                <a:uLnTx/>
                <a:uFillTx/>
                <a:latin typeface="Calibri"/>
                <a:ea typeface="+mn-ea"/>
                <a:cs typeface="+mn-cs"/>
                <a:hlinkClick r:id="rId8"/>
              </a:rPr>
              <a:t>Pre-Exposure Prophylaxis (www.health.state.mn.us/divs/idepc/diseases/hiv/prep.html)</a:t>
            </a:r>
            <a:endParaRPr kumimoji="0" lang="en-US" sz="1800" b="0" i="0" u="none" strike="noStrike" kern="1200" cap="none" spc="0" normalizeH="0" baseline="0" noProof="0" dirty="0" smtClean="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hlinkClick r:id="rId9"/>
              </a:rPr>
              <a:t>Undetectable = Untransmittable (www.health.state.mn.us/uu)</a:t>
            </a: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 or </a:t>
            </a:r>
            <a:r>
              <a:rPr kumimoji="0" lang="en-US" sz="1800" b="0" i="0" u="none" strike="noStrike" kern="1200" cap="none" spc="0" normalizeH="0" baseline="0" noProof="0" dirty="0" smtClean="0">
                <a:ln>
                  <a:noFill/>
                </a:ln>
                <a:solidFill>
                  <a:srgbClr val="003865"/>
                </a:solidFill>
                <a:effectLst/>
                <a:uLnTx/>
                <a:uFillTx/>
                <a:latin typeface="Calibri"/>
                <a:ea typeface="+mn-ea"/>
                <a:cs typeface="+mn-cs"/>
                <a:hlinkClick r:id="rId10"/>
              </a:rPr>
              <a:t>Marian.Wilberg@state.mn.us</a:t>
            </a:r>
            <a:r>
              <a:rPr kumimoji="0" lang="en-US" sz="1800" b="0" i="0" u="none" strike="noStrike" kern="1200" cap="none" spc="0" normalizeH="0" noProof="0" dirty="0" smtClean="0">
                <a:ln>
                  <a:noFill/>
                </a:ln>
                <a:solidFill>
                  <a:srgbClr val="003865"/>
                </a:solidFill>
                <a:effectLst/>
                <a:uLnTx/>
                <a:uFillTx/>
                <a:latin typeface="Calibri"/>
                <a:ea typeface="+mn-ea"/>
                <a:cs typeface="+mn-cs"/>
              </a:rPr>
              <a:t> </a:t>
            </a:r>
            <a:endParaRPr kumimoji="0" lang="en-US" sz="1800" b="0" i="0" u="none" strike="noStrike" kern="1200" cap="none" spc="0" normalizeH="0" baseline="0" noProof="0" dirty="0" smtClean="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For Condom Distribution questions/concerns contact: Kathy Chinn 651-201-4008 or </a:t>
            </a:r>
            <a:r>
              <a:rPr kumimoji="0" lang="en-US" sz="1800" b="0" i="0" u="none" strike="noStrike" kern="1200" cap="none" spc="0" normalizeH="0" baseline="0" noProof="0" dirty="0" smtClean="0">
                <a:ln>
                  <a:noFill/>
                </a:ln>
                <a:solidFill>
                  <a:srgbClr val="003865"/>
                </a:solidFill>
                <a:effectLst/>
                <a:uLnTx/>
                <a:uFillTx/>
                <a:latin typeface="Calibri"/>
                <a:ea typeface="+mn-ea"/>
                <a:cs typeface="+mn-cs"/>
                <a:hlinkClick r:id="rId11"/>
              </a:rPr>
              <a:t>Kathy.chinn@state.mn.us</a:t>
            </a: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  </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13" name="Picture 12" title="Undetectable = Untransmittable"/>
          <p:cNvPicPr>
            <a:picLocks noChangeAspect="1"/>
          </p:cNvPicPr>
          <p:nvPr/>
        </p:nvPicPr>
        <p:blipFill>
          <a:blip r:embed="rId12"/>
          <a:stretch>
            <a:fillRect/>
          </a:stretch>
        </p:blipFill>
        <p:spPr>
          <a:xfrm>
            <a:off x="8568796" y="2369671"/>
            <a:ext cx="3419475" cy="1949977"/>
          </a:xfrm>
          <a:prstGeom prst="rect">
            <a:avLst/>
          </a:prstGeom>
        </p:spPr>
      </p:pic>
      <p:pic>
        <p:nvPicPr>
          <p:cNvPr id="3" name="Audio 2" title="audio 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4723794"/>
      </p:ext>
    </p:extLst>
  </p:cSld>
  <p:clrMapOvr>
    <a:masterClrMapping/>
  </p:clrMapOvr>
  <mc:AlternateContent xmlns:mc="http://schemas.openxmlformats.org/markup-compatibility/2006" xmlns:p14="http://schemas.microsoft.com/office/powerpoint/2010/main">
    <mc:Choice Requires="p14">
      <p:transition spd="slow" p14:dur="2000" advTm="62329"/>
    </mc:Choice>
    <mc:Fallback xmlns="">
      <p:transition spd="slow" advTm="62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Trainings	</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203200" y="1524000"/>
            <a:ext cx="11802533" cy="517064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3865"/>
                </a:solidFill>
                <a:effectLst/>
                <a:uLnTx/>
                <a:uFillTx/>
                <a:latin typeface="Calibri"/>
                <a:ea typeface="+mn-ea"/>
                <a:cs typeface="+mn-cs"/>
              </a:rPr>
              <a:t>Rapid-Rapid HIV Testing Method Webinar-Tuesday, February 20, 2018-2:30pm-4pm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3865"/>
                </a:solidFill>
                <a:effectLst/>
                <a:uLnTx/>
                <a:uFillTx/>
                <a:latin typeface="Calibri"/>
                <a:ea typeface="+mn-ea"/>
                <a:cs typeface="+mn-cs"/>
              </a:rPr>
              <a:t>Fundamentals of HIV Prevention Counseling – Wednesday, </a:t>
            </a:r>
            <a:r>
              <a:rPr kumimoji="0" lang="en-US" sz="2400" b="1" i="0" u="none" strike="noStrike" kern="1200" cap="none" spc="0" normalizeH="0" baseline="0" noProof="0" dirty="0" smtClean="0">
                <a:ln>
                  <a:noFill/>
                </a:ln>
                <a:solidFill>
                  <a:srgbClr val="003865"/>
                </a:solidFill>
                <a:effectLst/>
                <a:uLnTx/>
                <a:uFillTx/>
                <a:latin typeface="Calibri"/>
                <a:ea typeface="+mn-ea"/>
                <a:cs typeface="+mn-cs"/>
              </a:rPr>
              <a:t>February 21</a:t>
            </a:r>
            <a:r>
              <a:rPr kumimoji="0" lang="en-US" sz="2400" b="0" i="0" u="none" strike="noStrike" kern="1200" cap="none" spc="0" normalizeH="0" baseline="0" noProof="0" dirty="0" smtClean="0">
                <a:ln>
                  <a:noFill/>
                </a:ln>
                <a:solidFill>
                  <a:srgbClr val="003865"/>
                </a:solidFill>
                <a:effectLst/>
                <a:uLnTx/>
                <a:uFillTx/>
                <a:latin typeface="Calibri"/>
                <a:ea typeface="+mn-ea"/>
                <a:cs typeface="+mn-cs"/>
              </a:rPr>
              <a:t>, 2018-9:00am-4:30pm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3865"/>
                </a:solidFill>
                <a:effectLst/>
                <a:uLnTx/>
                <a:uFillTx/>
                <a:latin typeface="Calibri"/>
                <a:ea typeface="+mn-ea"/>
                <a:cs typeface="+mn-cs"/>
              </a:rPr>
              <a:t>Rapid HCV Testing – Wednesday, </a:t>
            </a:r>
            <a:r>
              <a:rPr kumimoji="0" lang="en-US" sz="2400" b="1" i="0" u="none" strike="noStrike" kern="1200" cap="none" spc="0" normalizeH="0" baseline="0" noProof="0" dirty="0">
                <a:ln>
                  <a:noFill/>
                </a:ln>
                <a:solidFill>
                  <a:srgbClr val="003865"/>
                </a:solidFill>
                <a:effectLst/>
                <a:uLnTx/>
                <a:uFillTx/>
                <a:latin typeface="Calibri"/>
                <a:ea typeface="+mn-ea"/>
                <a:cs typeface="+mn-cs"/>
              </a:rPr>
              <a:t>February 21</a:t>
            </a:r>
            <a:r>
              <a:rPr kumimoji="0" lang="en-US" sz="2400" b="0" i="0" u="none" strike="noStrike" kern="1200" cap="none" spc="0" normalizeH="0" baseline="0" noProof="0" dirty="0">
                <a:ln>
                  <a:noFill/>
                </a:ln>
                <a:solidFill>
                  <a:srgbClr val="003865"/>
                </a:solidFill>
                <a:effectLst/>
                <a:uLnTx/>
                <a:uFillTx/>
                <a:latin typeface="Calibri"/>
                <a:ea typeface="+mn-ea"/>
                <a:cs typeface="+mn-cs"/>
              </a:rPr>
              <a:t>, </a:t>
            </a:r>
            <a:r>
              <a:rPr kumimoji="0" lang="en-US" sz="2400" b="0" i="0" u="none" strike="noStrike" kern="1200" cap="none" spc="0" normalizeH="0" baseline="0" noProof="0" dirty="0" smtClean="0">
                <a:ln>
                  <a:noFill/>
                </a:ln>
                <a:solidFill>
                  <a:srgbClr val="003865"/>
                </a:solidFill>
                <a:effectLst/>
                <a:uLnTx/>
                <a:uFillTx/>
                <a:latin typeface="Calibri"/>
                <a:ea typeface="+mn-ea"/>
                <a:cs typeface="+mn-cs"/>
              </a:rPr>
              <a:t>2018-9:30am-11:00am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3865"/>
                </a:solidFill>
                <a:effectLst/>
                <a:uLnTx/>
                <a:uFillTx/>
                <a:latin typeface="Calibri"/>
                <a:ea typeface="+mn-ea"/>
                <a:cs typeface="+mn-cs"/>
              </a:rPr>
              <a:t>HIV Test Results-Thursday, February 22, 2018-9:00am-4:30pm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3865"/>
                </a:solidFill>
                <a:effectLst/>
                <a:uLnTx/>
                <a:uFillTx/>
                <a:latin typeface="Calibri"/>
                <a:ea typeface="+mn-ea"/>
                <a:cs typeface="+mn-cs"/>
              </a:rPr>
              <a:t>Evaluation Web Training-TBD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3865"/>
                </a:solidFill>
                <a:effectLst/>
                <a:uLnTx/>
                <a:uFillTx/>
                <a:latin typeface="Calibri"/>
                <a:ea typeface="+mn-ea"/>
                <a:cs typeface="+mn-cs"/>
              </a:rPr>
              <a:t>More HIV Testing Trainings offered in June. See </a:t>
            </a:r>
            <a:r>
              <a:rPr kumimoji="0" lang="en-US" sz="2400" b="0" i="0" u="none" strike="noStrike" kern="1200" cap="none" spc="0" normalizeH="0" baseline="0" noProof="0" dirty="0" smtClean="0">
                <a:ln>
                  <a:noFill/>
                </a:ln>
                <a:solidFill>
                  <a:srgbClr val="003865"/>
                </a:solidFill>
                <a:effectLst/>
                <a:uLnTx/>
                <a:uFillTx/>
                <a:latin typeface="Calibri"/>
                <a:ea typeface="+mn-ea"/>
                <a:cs typeface="+mn-cs"/>
                <a:hlinkClick r:id="rId5"/>
              </a:rPr>
              <a:t>STD/STD/Hepatitis Training Opportunities (www.health.state.mn.us/divs/idepc/diseases/hiv/training/index.html</a:t>
            </a:r>
            <a:r>
              <a:rPr kumimoji="0" lang="en-US" sz="2400" b="0" i="0" u="none" strike="noStrike" kern="1200" cap="none" spc="0" normalizeH="0" baseline="0" noProof="0" dirty="0">
                <a:ln>
                  <a:noFill/>
                </a:ln>
                <a:solidFill>
                  <a:srgbClr val="003865"/>
                </a:solidFill>
                <a:effectLst/>
                <a:uLnTx/>
                <a:uFillTx/>
                <a:latin typeface="Calibri"/>
                <a:ea typeface="+mn-ea"/>
                <a:cs typeface="+mn-cs"/>
                <a:hlinkClick r:id="rId5"/>
              </a:rPr>
              <a:t>)</a:t>
            </a:r>
            <a:endParaRPr kumimoji="0" lang="en-US" sz="2400" b="0" i="0" u="none" strike="noStrike" kern="1200" cap="none" spc="0" normalizeH="0" baseline="0" noProof="0" dirty="0" smtClean="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Audio 2" title="audio 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5251153"/>
      </p:ext>
    </p:extLst>
  </p:cSld>
  <p:clrMapOvr>
    <a:masterClrMapping/>
  </p:clrMapOvr>
  <mc:AlternateContent xmlns:mc="http://schemas.openxmlformats.org/markup-compatibility/2006" xmlns:p14="http://schemas.microsoft.com/office/powerpoint/2010/main">
    <mc:Choice Requires="p14">
      <p:transition spd="slow" p14:dur="2000" advTm="27395"/>
    </mc:Choice>
    <mc:Fallback xmlns="">
      <p:transition spd="slow" advTm="2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Coordination Meetings and Technical </a:t>
            </a:r>
            <a:r>
              <a:rPr lang="en-US" dirty="0" smtClean="0"/>
              <a:t>Assistance</a:t>
            </a:r>
            <a:endParaRPr lang="en-US" dirty="0"/>
          </a:p>
        </p:txBody>
      </p:sp>
      <p:sp>
        <p:nvSpPr>
          <p:cNvPr id="3" name="Content Placeholder 2"/>
          <p:cNvSpPr>
            <a:spLocks noGrp="1"/>
          </p:cNvSpPr>
          <p:nvPr>
            <p:ph idx="1"/>
          </p:nvPr>
        </p:nvSpPr>
        <p:spPr>
          <a:xfrm>
            <a:off x="838200" y="1825624"/>
            <a:ext cx="10515600" cy="4530723"/>
          </a:xfrm>
        </p:spPr>
        <p:txBody>
          <a:bodyPr/>
          <a:lstStyle/>
          <a:p>
            <a:r>
              <a:rPr lang="en-US" dirty="0" smtClean="0"/>
              <a:t>Shared goals, challenges, opportunities</a:t>
            </a:r>
          </a:p>
          <a:p>
            <a:r>
              <a:rPr lang="en-US" dirty="0" smtClean="0"/>
              <a:t>First coordination meeting held at MAP Jan. 26</a:t>
            </a:r>
            <a:r>
              <a:rPr lang="en-US" baseline="30000" dirty="0" smtClean="0"/>
              <a:t>th</a:t>
            </a:r>
            <a:r>
              <a:rPr lang="en-US" dirty="0" smtClean="0"/>
              <a:t>, stay posted for more</a:t>
            </a:r>
          </a:p>
          <a:p>
            <a:r>
              <a:rPr lang="en-US" dirty="0" smtClean="0"/>
              <a:t>Technical assistance needs or questions? Call or email Kathy!</a:t>
            </a:r>
          </a:p>
          <a:p>
            <a:r>
              <a:rPr lang="en-US" dirty="0" smtClean="0"/>
              <a:t>Possibly bringing in Harm Reduction Coalition for training in 2018</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model" title="harm reduc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5658" y="4023359"/>
            <a:ext cx="4762500" cy="2581836"/>
          </a:xfrm>
          <a:prstGeom prst="rect">
            <a:avLst/>
          </a:prstGeom>
        </p:spPr>
      </p:pic>
      <p:pic>
        <p:nvPicPr>
          <p:cNvPr id="5" name="Audio 4" title="audio 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3091810"/>
      </p:ext>
    </p:extLst>
  </p:cSld>
  <p:clrMapOvr>
    <a:masterClrMapping/>
  </p:clrMapOvr>
  <mc:AlternateContent xmlns:mc="http://schemas.openxmlformats.org/markup-compatibility/2006" xmlns:p14="http://schemas.microsoft.com/office/powerpoint/2010/main">
    <mc:Choice Requires="p14">
      <p:transition spd="slow" p14:dur="2000" advTm="50312"/>
    </mc:Choice>
    <mc:Fallback xmlns="">
      <p:transition spd="slow" advTm="5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Thank you!</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Kathy Chinn</a:t>
            </a:r>
          </a:p>
          <a:p>
            <a:r>
              <a:rPr lang="en-US" sz="2700" b="1" dirty="0" smtClean="0"/>
              <a:t>Capacity Building Coordinator</a:t>
            </a:r>
          </a:p>
          <a:p>
            <a:r>
              <a:rPr lang="en-US" sz="2200" i="1" dirty="0" smtClean="0"/>
              <a:t>Kathy.chinn@state.mn.us</a:t>
            </a:r>
          </a:p>
          <a:p>
            <a:r>
              <a:rPr lang="en-US" sz="2200" dirty="0" smtClean="0"/>
              <a:t>651 -201-4008</a:t>
            </a:r>
            <a:endParaRPr lang="en-US" sz="2200" dirty="0"/>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 name="Picture 1" descr="It's important to meet people where they're at, but not leave them where they're at" title="quo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33" y="1883945"/>
            <a:ext cx="2946453" cy="2666540"/>
          </a:xfrm>
          <a:prstGeom prst="rect">
            <a:avLst/>
          </a:prstGeom>
        </p:spPr>
      </p:pic>
    </p:spTree>
    <p:extLst>
      <p:ext uri="{BB962C8B-B14F-4D97-AF65-F5344CB8AC3E}">
        <p14:creationId xmlns:p14="http://schemas.microsoft.com/office/powerpoint/2010/main" val="72010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Managers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smtClean="0"/>
              <a:t>						Area(s) of Expertise</a:t>
            </a:r>
          </a:p>
          <a:p>
            <a:pPr marL="0" indent="0">
              <a:buNone/>
            </a:pPr>
            <a:r>
              <a:rPr lang="en-US" b="1" dirty="0" smtClean="0"/>
              <a:t>Chryssie Jones </a:t>
            </a:r>
            <a:r>
              <a:rPr lang="en-US" dirty="0" smtClean="0"/>
              <a:t> 				Prevention Unit Supervisor</a:t>
            </a:r>
          </a:p>
          <a:p>
            <a:pPr marL="0" indent="0">
              <a:buNone/>
            </a:pPr>
            <a:r>
              <a:rPr lang="en-US" b="1" dirty="0" smtClean="0"/>
              <a:t>Jessica Barry</a:t>
            </a:r>
            <a:r>
              <a:rPr lang="en-US" dirty="0" smtClean="0"/>
              <a:t>		</a:t>
            </a:r>
            <a:r>
              <a:rPr lang="en-US" dirty="0"/>
              <a:t>	</a:t>
            </a:r>
            <a:r>
              <a:rPr lang="en-US" dirty="0" smtClean="0"/>
              <a:t>	Contracts/Budgets/Administrative Requirements</a:t>
            </a:r>
          </a:p>
          <a:p>
            <a:pPr marL="0" indent="0">
              <a:buNone/>
            </a:pPr>
            <a:r>
              <a:rPr lang="en-US" b="1" dirty="0" smtClean="0"/>
              <a:t>Peggy Darrett-Brewer</a:t>
            </a:r>
            <a:r>
              <a:rPr lang="en-US" dirty="0" smtClean="0"/>
              <a:t>			HIV Testing Coordinator</a:t>
            </a:r>
          </a:p>
          <a:p>
            <a:pPr marL="0" indent="0">
              <a:buNone/>
            </a:pPr>
            <a:r>
              <a:rPr lang="en-US" b="1" dirty="0" smtClean="0"/>
              <a:t>Kathy Chinn</a:t>
            </a:r>
            <a:r>
              <a:rPr lang="en-US" dirty="0" smtClean="0"/>
              <a:t>				Syringe Services Programs/Condom Distribution</a:t>
            </a:r>
          </a:p>
          <a:p>
            <a:pPr marL="0" indent="0">
              <a:buNone/>
            </a:pPr>
            <a:r>
              <a:rPr lang="en-US" b="1" dirty="0" smtClean="0"/>
              <a:t>McKinzie Woelfel</a:t>
            </a:r>
            <a:r>
              <a:rPr lang="en-US" dirty="0" smtClean="0"/>
              <a:t>				Prevention with Positives/Materials Review</a:t>
            </a:r>
          </a:p>
          <a:p>
            <a:pPr marL="0" indent="0">
              <a:buNone/>
            </a:pPr>
            <a:r>
              <a:rPr lang="en-US" b="1" dirty="0" smtClean="0"/>
              <a:t>Japhet Nyakundi</a:t>
            </a:r>
            <a:r>
              <a:rPr lang="en-US" dirty="0" smtClean="0"/>
              <a:t>				</a:t>
            </a:r>
            <a:r>
              <a:rPr lang="en-US" dirty="0" err="1" smtClean="0"/>
              <a:t>PrEP</a:t>
            </a:r>
            <a:endParaRPr lang="en-US" dirty="0" smtClean="0"/>
          </a:p>
          <a:p>
            <a:pPr marL="0" indent="0">
              <a:buNone/>
            </a:pPr>
            <a:endParaRPr lang="en-US" dirty="0" smtClean="0"/>
          </a:p>
          <a:p>
            <a:pPr marL="0" indent="0">
              <a:buNone/>
            </a:pPr>
            <a:r>
              <a:rPr lang="en-US" dirty="0"/>
              <a:t>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Audio 6" title="audio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1193804"/>
      </p:ext>
    </p:extLst>
  </p:cSld>
  <p:clrMapOvr>
    <a:masterClrMapping/>
  </p:clrMapOvr>
  <mc:AlternateContent xmlns:mc="http://schemas.openxmlformats.org/markup-compatibility/2006" xmlns:p14="http://schemas.microsoft.com/office/powerpoint/2010/main">
    <mc:Choice Requires="p14">
      <p:transition spd="slow" p14:dur="2000" advTm="63183"/>
    </mc:Choice>
    <mc:Fallback xmlns="">
      <p:transition spd="slow" advTm="6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smtClean="0"/>
              <a:t>Condom Distribution Tracking and Reporting </a:t>
            </a:r>
            <a:endParaRPr lang="en-US" dirty="0"/>
          </a:p>
        </p:txBody>
      </p:sp>
      <p:sp>
        <p:nvSpPr>
          <p:cNvPr id="2" name="Text Placeholder 1"/>
          <p:cNvSpPr>
            <a:spLocks noGrp="1"/>
          </p:cNvSpPr>
          <p:nvPr>
            <p:ph type="body" sz="quarter" idx="14"/>
          </p:nvPr>
        </p:nvSpPr>
        <p:spPr/>
        <p:txBody>
          <a:bodyPr>
            <a:normAutofit/>
          </a:bodyPr>
          <a:lstStyle/>
          <a:p>
            <a:r>
              <a:rPr lang="en-US" dirty="0" smtClean="0"/>
              <a:t>Kathy Chinn</a:t>
            </a:r>
            <a:r>
              <a:rPr lang="en-US" dirty="0" smtClean="0">
                <a:solidFill>
                  <a:schemeClr val="accent2"/>
                </a:solidFill>
              </a:rPr>
              <a:t>|</a:t>
            </a:r>
            <a:r>
              <a:rPr lang="en-US" dirty="0" smtClean="0"/>
              <a:t> Capacity Building Coordinator</a:t>
            </a:r>
            <a:endParaRPr lang="en-US" dirty="0"/>
          </a:p>
          <a:p>
            <a:r>
              <a:rPr lang="en-US" dirty="0" smtClean="0"/>
              <a:t>2018</a:t>
            </a:r>
            <a:endParaRPr lang="en-US" dirty="0"/>
          </a:p>
        </p:txBody>
      </p:sp>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pic>
        <p:nvPicPr>
          <p:cNvPr id="4" name="Picture 3" descr="condoms" title="condom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1290" y="2354172"/>
            <a:ext cx="3260710" cy="1833779"/>
          </a:xfrm>
          <a:prstGeom prst="rect">
            <a:avLst/>
          </a:prstGeom>
        </p:spPr>
      </p:pic>
      <p:pic>
        <p:nvPicPr>
          <p:cNvPr id="3" name="Audio 2" title="audio slid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Slide Number Placeholder 5"/>
          <p:cNvSpPr>
            <a:spLocks noGrp="1"/>
          </p:cNvSpPr>
          <p:nvPr>
            <p:ph type="sldNum" sz="quarter" idx="16"/>
          </p:nvPr>
        </p:nvSpPr>
        <p:spPr/>
        <p:txBody>
          <a:bodyPr/>
          <a:lstStyle/>
          <a:p>
            <a:fld id="{48F63A3B-78C7-47BE-AE5E-E10140E04643}" type="slidenum">
              <a:rPr lang="en-US" smtClean="0"/>
              <a:pPr/>
              <a:t>30</a:t>
            </a:fld>
            <a:endParaRPr lang="en-US" dirty="0"/>
          </a:p>
        </p:txBody>
      </p:sp>
    </p:spTree>
    <p:extLst>
      <p:ext uri="{BB962C8B-B14F-4D97-AF65-F5344CB8AC3E}">
        <p14:creationId xmlns:p14="http://schemas.microsoft.com/office/powerpoint/2010/main" val="2234408001"/>
      </p:ext>
    </p:extLst>
  </p:cSld>
  <p:clrMapOvr>
    <a:masterClrMapping/>
  </p:clrMapOvr>
  <mc:AlternateContent xmlns:mc="http://schemas.openxmlformats.org/markup-compatibility/2006" xmlns:p14="http://schemas.microsoft.com/office/powerpoint/2010/main">
    <mc:Choice Requires="p14">
      <p:transition spd="slow" p14:dur="2000" advTm="6269"/>
    </mc:Choice>
    <mc:Fallback xmlns="">
      <p:transition spd="slow" advTm="6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14400"/>
          </a:xfrm>
        </p:spPr>
        <p:txBody>
          <a:bodyPr>
            <a:normAutofit/>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sz="3600" dirty="0" smtClean="0"/>
              <a:t>All HIV Prevention Programs are required to distribute condoms</a:t>
            </a:r>
          </a:p>
          <a:p>
            <a:r>
              <a:rPr lang="en-US" sz="3600" dirty="0" smtClean="0"/>
              <a:t>Tracking Form</a:t>
            </a:r>
          </a:p>
          <a:p>
            <a:r>
              <a:rPr lang="en-US" sz="3600" dirty="0" smtClean="0"/>
              <a:t>Reporting in both </a:t>
            </a:r>
            <a:r>
              <a:rPr lang="en-US" sz="3600" dirty="0" err="1" smtClean="0"/>
              <a:t>Eval</a:t>
            </a:r>
            <a:r>
              <a:rPr lang="en-US" sz="3600" dirty="0" smtClean="0"/>
              <a:t> Web and Semi-Annual Progress Report</a:t>
            </a:r>
            <a:endParaRPr lang="en-US" dirty="0" smtClean="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Audio 4" title="audio 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6417473"/>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itle 1"/>
          <p:cNvSpPr>
            <a:spLocks noGrp="1"/>
          </p:cNvSpPr>
          <p:nvPr>
            <p:ph type="title"/>
          </p:nvPr>
        </p:nvSpPr>
        <p:spPr/>
        <p:txBody>
          <a:bodyPr/>
          <a:lstStyle/>
          <a:p>
            <a:r>
              <a:rPr lang="en-US" dirty="0" smtClean="0"/>
              <a:t>Condom Distribution Data Collection Form</a:t>
            </a:r>
            <a:endParaRPr lang="en-US" dirty="0"/>
          </a:p>
        </p:txBody>
      </p:sp>
      <p:pic>
        <p:nvPicPr>
          <p:cNvPr id="5" name="Content Placeholder 4" descr="template" title="Condom distribution data collection tool template"/>
          <p:cNvPicPr>
            <a:picLocks noGrp="1" noChangeAspect="1"/>
          </p:cNvPicPr>
          <p:nvPr>
            <p:ph idx="1"/>
          </p:nvPr>
        </p:nvPicPr>
        <p:blipFill>
          <a:blip r:embed="rId5"/>
          <a:stretch>
            <a:fillRect/>
          </a:stretch>
        </p:blipFill>
        <p:spPr>
          <a:xfrm>
            <a:off x="2196789" y="1376978"/>
            <a:ext cx="6925695" cy="5561703"/>
          </a:xfrm>
          <a:prstGeom prst="rect">
            <a:avLst/>
          </a:prstGeom>
        </p:spPr>
      </p:pic>
      <p:pic>
        <p:nvPicPr>
          <p:cNvPr id="2" name="Audio 1" title="audio 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3628243"/>
      </p:ext>
    </p:extLst>
  </p:cSld>
  <p:clrMapOvr>
    <a:masterClrMapping/>
  </p:clrMapOvr>
  <mc:AlternateContent xmlns:mc="http://schemas.openxmlformats.org/markup-compatibility/2006" xmlns:p14="http://schemas.microsoft.com/office/powerpoint/2010/main">
    <mc:Choice Requires="p14">
      <p:transition spd="slow" p14:dur="2000" advTm="48274"/>
    </mc:Choice>
    <mc:Fallback xmlns="">
      <p:transition spd="slow" advTm="4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Condom Distribution Reporting</a:t>
            </a:r>
            <a:endParaRPr lang="en-US" dirty="0"/>
          </a:p>
        </p:txBody>
      </p:sp>
      <p:pic>
        <p:nvPicPr>
          <p:cNvPr id="8" name="Content Placeholder 7" descr="instructions" title="EvalWeb condom distribution instructions"/>
          <p:cNvPicPr>
            <a:picLocks noGrp="1" noChangeAspect="1"/>
          </p:cNvPicPr>
          <p:nvPr>
            <p:ph sz="half" idx="1"/>
          </p:nvPr>
        </p:nvPicPr>
        <p:blipFill>
          <a:blip r:embed="rId5"/>
          <a:stretch>
            <a:fillRect/>
          </a:stretch>
        </p:blipFill>
        <p:spPr>
          <a:xfrm>
            <a:off x="1348867" y="1593850"/>
            <a:ext cx="4160266" cy="4583113"/>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Content Placeholder 4" descr="condom distribution form" title="screenshot"/>
          <p:cNvPicPr>
            <a:picLocks noGrp="1" noChangeAspect="1"/>
          </p:cNvPicPr>
          <p:nvPr>
            <p:ph sz="half" idx="2"/>
          </p:nvPr>
        </p:nvPicPr>
        <p:blipFill>
          <a:blip r:embed="rId6"/>
          <a:stretch>
            <a:fillRect/>
          </a:stretch>
        </p:blipFill>
        <p:spPr>
          <a:xfrm>
            <a:off x="6172200" y="1947135"/>
            <a:ext cx="5181600" cy="4229828"/>
          </a:xfrm>
          <a:prstGeom prst="rect">
            <a:avLst/>
          </a:prstGeom>
        </p:spPr>
      </p:pic>
      <p:pic>
        <p:nvPicPr>
          <p:cNvPr id="3" name="Audio 2" title="audio slid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5388961"/>
      </p:ext>
    </p:extLst>
  </p:cSld>
  <p:clrMapOvr>
    <a:masterClrMapping/>
  </p:clrMapOvr>
  <mc:AlternateContent xmlns:mc="http://schemas.openxmlformats.org/markup-compatibility/2006" xmlns:p14="http://schemas.microsoft.com/office/powerpoint/2010/main">
    <mc:Choice Requires="p14">
      <p:transition spd="slow" p14:dur="2000" advTm="47367"/>
    </mc:Choice>
    <mc:Fallback xmlns="">
      <p:transition spd="slow" advTm="4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Thank you!</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Kathy Chinn</a:t>
            </a:r>
          </a:p>
          <a:p>
            <a:r>
              <a:rPr lang="en-US" sz="2700" b="1" dirty="0" smtClean="0"/>
              <a:t>Capacity Building Coordinator</a:t>
            </a:r>
          </a:p>
          <a:p>
            <a:r>
              <a:rPr lang="en-US" sz="2200" i="1" dirty="0" smtClean="0"/>
              <a:t>Kathy.chinn@state.mn.us</a:t>
            </a:r>
          </a:p>
          <a:p>
            <a:r>
              <a:rPr lang="en-US" sz="2200" dirty="0" smtClean="0"/>
              <a:t>651 -201-4008</a:t>
            </a:r>
            <a:endParaRPr lang="en-US" sz="2200" dirty="0"/>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 name="Picture 1" descr="condoms" title="condo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6668"/>
            <a:ext cx="3750216" cy="2524291"/>
          </a:xfrm>
          <a:prstGeom prst="rect">
            <a:avLst/>
          </a:prstGeom>
        </p:spPr>
      </p:pic>
    </p:spTree>
    <p:extLst>
      <p:ext uri="{BB962C8B-B14F-4D97-AF65-F5344CB8AC3E}">
        <p14:creationId xmlns:p14="http://schemas.microsoft.com/office/powerpoint/2010/main" val="2965077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Semi-Annual Progress Reports</a:t>
            </a:r>
            <a:endParaRPr lang="en-US" dirty="0"/>
          </a:p>
        </p:txBody>
      </p:sp>
      <p:sp>
        <p:nvSpPr>
          <p:cNvPr id="8" name="Text Placeholder 7"/>
          <p:cNvSpPr>
            <a:spLocks noGrp="1"/>
          </p:cNvSpPr>
          <p:nvPr>
            <p:ph type="body" sz="quarter" idx="14"/>
          </p:nvPr>
        </p:nvSpPr>
        <p:spPr/>
        <p:txBody>
          <a:bodyPr/>
          <a:lstStyle/>
          <a:p>
            <a:r>
              <a:rPr lang="en-US" dirty="0" err="1"/>
              <a:t>Chryssie</a:t>
            </a:r>
            <a:r>
              <a:rPr lang="en-US" dirty="0"/>
              <a:t> Jones </a:t>
            </a:r>
            <a:r>
              <a:rPr lang="en-US" dirty="0">
                <a:solidFill>
                  <a:schemeClr val="accent2"/>
                </a:solidFill>
              </a:rPr>
              <a:t>|</a:t>
            </a:r>
            <a:r>
              <a:rPr lang="en-US" dirty="0"/>
              <a:t> Prevention Unit Supervisor</a:t>
            </a:r>
          </a:p>
        </p:txBody>
      </p:sp>
      <p:sp>
        <p:nvSpPr>
          <p:cNvPr id="6" name="Slide Number Placeholder 5"/>
          <p:cNvSpPr>
            <a:spLocks noGrp="1"/>
          </p:cNvSpPr>
          <p:nvPr>
            <p:ph type="sldNum" sz="quarter" idx="16"/>
          </p:nvPr>
        </p:nvSpPr>
        <p:spPr/>
        <p:txBody>
          <a:bodyPr/>
          <a:lstStyle/>
          <a:p>
            <a:fld id="{48F63A3B-78C7-47BE-AE5E-E10140E04643}" type="slidenum">
              <a:rPr lang="en-US" smtClean="0"/>
              <a:pPr/>
              <a:t>35</a:t>
            </a:fld>
            <a:endParaRPr lang="en-US" dirty="0"/>
          </a:p>
        </p:txBody>
      </p:sp>
      <p:pic>
        <p:nvPicPr>
          <p:cNvPr id="7" name="Audio 6" title="audio slid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9"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Tree>
    <p:extLst>
      <p:ext uri="{BB962C8B-B14F-4D97-AF65-F5344CB8AC3E}">
        <p14:creationId xmlns:p14="http://schemas.microsoft.com/office/powerpoint/2010/main" val="3451031449"/>
      </p:ext>
    </p:extLst>
  </p:cSld>
  <p:clrMapOvr>
    <a:masterClrMapping/>
  </p:clrMapOvr>
  <mc:AlternateContent xmlns:mc="http://schemas.openxmlformats.org/markup-compatibility/2006" xmlns:p14="http://schemas.microsoft.com/office/powerpoint/2010/main">
    <mc:Choice Requires="p14">
      <p:transition spd="slow" p14:dur="2000" advTm="7132"/>
    </mc:Choice>
    <mc:Fallback xmlns="">
      <p:transition spd="slow" advTm="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Progress Reports</a:t>
            </a:r>
            <a:endParaRPr lang="en-US" dirty="0"/>
          </a:p>
        </p:txBody>
      </p:sp>
      <p:sp>
        <p:nvSpPr>
          <p:cNvPr id="23" name="Content Placeholder 22"/>
          <p:cNvSpPr>
            <a:spLocks noGrp="1"/>
          </p:cNvSpPr>
          <p:nvPr>
            <p:ph sz="half" idx="1"/>
          </p:nvPr>
        </p:nvSpPr>
        <p:spPr/>
        <p:txBody>
          <a:bodyPr>
            <a:normAutofit lnSpcReduction="10000"/>
          </a:bodyPr>
          <a:lstStyle/>
          <a:p>
            <a:pPr marL="0" indent="0" algn="ctr">
              <a:buNone/>
            </a:pPr>
            <a:r>
              <a:rPr lang="en-US" sz="1800" b="1" dirty="0" smtClean="0"/>
              <a:t>HIV TESTING PROGRAM PROGRESS REPORT</a:t>
            </a:r>
          </a:p>
          <a:p>
            <a:pPr marL="0" indent="0" algn="ctr">
              <a:buNone/>
            </a:pPr>
            <a:endParaRPr lang="en-US" sz="1800" b="1" dirty="0"/>
          </a:p>
          <a:p>
            <a:pPr>
              <a:buFont typeface="Wingdings" panose="05000000000000000000" pitchFamily="2" charset="2"/>
              <a:buChar char="v"/>
            </a:pPr>
            <a:r>
              <a:rPr lang="en-US" sz="1800" dirty="0" smtClean="0"/>
              <a:t># OF TESTS/POSITIVES</a:t>
            </a:r>
          </a:p>
          <a:p>
            <a:pPr>
              <a:buFont typeface="Wingdings" panose="05000000000000000000" pitchFamily="2" charset="2"/>
              <a:buChar char="v"/>
            </a:pPr>
            <a:r>
              <a:rPr lang="en-US" sz="1800" dirty="0" smtClean="0"/>
              <a:t>ENGAGEMENT/RECRUITEMENT UPDATES</a:t>
            </a:r>
          </a:p>
          <a:p>
            <a:pPr>
              <a:buFont typeface="Wingdings" panose="05000000000000000000" pitchFamily="2" charset="2"/>
              <a:buChar char="v"/>
            </a:pPr>
            <a:r>
              <a:rPr lang="en-US" sz="1800" dirty="0" smtClean="0"/>
              <a:t>OUTREACH STATISTICS</a:t>
            </a:r>
          </a:p>
          <a:p>
            <a:pPr>
              <a:buFont typeface="Wingdings" panose="05000000000000000000" pitchFamily="2" charset="2"/>
              <a:buChar char="v"/>
            </a:pPr>
            <a:r>
              <a:rPr lang="en-US" sz="1800" dirty="0" smtClean="0"/>
              <a:t>CONDOM DISTRIBUTION</a:t>
            </a:r>
          </a:p>
          <a:p>
            <a:pPr>
              <a:buFont typeface="Wingdings" panose="05000000000000000000" pitchFamily="2" charset="2"/>
              <a:buChar char="v"/>
            </a:pPr>
            <a:r>
              <a:rPr lang="en-US" sz="1800" dirty="0" smtClean="0"/>
              <a:t>INTEGRATION</a:t>
            </a:r>
          </a:p>
          <a:p>
            <a:pPr>
              <a:buFont typeface="Wingdings" panose="05000000000000000000" pitchFamily="2" charset="2"/>
              <a:buChar char="v"/>
            </a:pPr>
            <a:r>
              <a:rPr lang="en-US" sz="1800" dirty="0" smtClean="0"/>
              <a:t>TARGET POPULATION INPUT</a:t>
            </a:r>
          </a:p>
          <a:p>
            <a:pPr>
              <a:buFont typeface="Wingdings" panose="05000000000000000000" pitchFamily="2" charset="2"/>
              <a:buChar char="v"/>
            </a:pPr>
            <a:r>
              <a:rPr lang="en-US" sz="1800" dirty="0" smtClean="0"/>
              <a:t>MONITORING AND EVALUATION</a:t>
            </a:r>
            <a:endParaRPr lang="en-US" sz="1800" dirty="0"/>
          </a:p>
        </p:txBody>
      </p:sp>
      <p:sp>
        <p:nvSpPr>
          <p:cNvPr id="24" name="Content Placeholder 23"/>
          <p:cNvSpPr>
            <a:spLocks noGrp="1"/>
          </p:cNvSpPr>
          <p:nvPr>
            <p:ph sz="half" idx="2"/>
          </p:nvPr>
        </p:nvSpPr>
        <p:spPr/>
        <p:txBody>
          <a:bodyPr>
            <a:normAutofit lnSpcReduction="10000"/>
          </a:bodyPr>
          <a:lstStyle/>
          <a:p>
            <a:pPr marL="0" indent="0" algn="ctr">
              <a:buNone/>
            </a:pPr>
            <a:r>
              <a:rPr lang="en-US" sz="1800" b="1" dirty="0" smtClean="0"/>
              <a:t>SYRINGE SERVICES PROGRAM PROGRESS REPORT</a:t>
            </a:r>
          </a:p>
          <a:p>
            <a:pPr marL="0" indent="0" algn="ctr">
              <a:buNone/>
            </a:pPr>
            <a:endParaRPr lang="en-US" sz="1800" dirty="0"/>
          </a:p>
          <a:p>
            <a:pPr>
              <a:buFont typeface="Wingdings" panose="05000000000000000000" pitchFamily="2" charset="2"/>
              <a:buChar char="v"/>
            </a:pPr>
            <a:r>
              <a:rPr lang="en-US" sz="1800" dirty="0" smtClean="0"/>
              <a:t># OF EXCHANGES</a:t>
            </a:r>
          </a:p>
          <a:p>
            <a:pPr>
              <a:buFont typeface="Wingdings" panose="05000000000000000000" pitchFamily="2" charset="2"/>
              <a:buChar char="v"/>
            </a:pPr>
            <a:r>
              <a:rPr lang="en-US" sz="1800" dirty="0" smtClean="0"/>
              <a:t># CLIENTS SERVED</a:t>
            </a:r>
          </a:p>
          <a:p>
            <a:pPr>
              <a:buFont typeface="Wingdings" panose="05000000000000000000" pitchFamily="2" charset="2"/>
              <a:buChar char="v"/>
            </a:pPr>
            <a:r>
              <a:rPr lang="en-US" sz="1800" dirty="0" smtClean="0"/>
              <a:t>TARGET POPULATION INPUT</a:t>
            </a:r>
          </a:p>
          <a:p>
            <a:pPr>
              <a:buFont typeface="Wingdings" panose="05000000000000000000" pitchFamily="2" charset="2"/>
              <a:buChar char="v"/>
            </a:pPr>
            <a:r>
              <a:rPr lang="en-US" sz="1800" dirty="0" smtClean="0"/>
              <a:t>DISPOSAL </a:t>
            </a:r>
          </a:p>
          <a:p>
            <a:pPr>
              <a:buFont typeface="Wingdings" panose="05000000000000000000" pitchFamily="2" charset="2"/>
              <a:buChar char="v"/>
            </a:pPr>
            <a:r>
              <a:rPr lang="en-US" sz="1800" dirty="0" smtClean="0"/>
              <a:t>OVERDOSE PREVENTION</a:t>
            </a:r>
          </a:p>
          <a:p>
            <a:pPr>
              <a:buFont typeface="Wingdings" panose="05000000000000000000" pitchFamily="2" charset="2"/>
              <a:buChar char="v"/>
            </a:pPr>
            <a:r>
              <a:rPr lang="en-US" sz="1800" dirty="0" smtClean="0"/>
              <a:t>HCV/HIV TESTING</a:t>
            </a:r>
          </a:p>
          <a:p>
            <a:pPr>
              <a:buFont typeface="Wingdings" panose="05000000000000000000" pitchFamily="2" charset="2"/>
              <a:buChar char="v"/>
            </a:pPr>
            <a:r>
              <a:rPr lang="en-US" sz="1800" dirty="0" smtClean="0"/>
              <a:t>MONITORING AND EVALUATION</a:t>
            </a:r>
          </a:p>
          <a:p>
            <a:pPr marL="0" indent="0">
              <a:buNone/>
            </a:pPr>
            <a:endParaRPr lang="en-US" sz="1800" b="1" dirty="0"/>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title="audio slide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0907558"/>
      </p:ext>
    </p:extLst>
  </p:cSld>
  <p:clrMapOvr>
    <a:masterClrMapping/>
  </p:clrMapOvr>
  <mc:AlternateContent xmlns:mc="http://schemas.openxmlformats.org/markup-compatibility/2006" xmlns:p14="http://schemas.microsoft.com/office/powerpoint/2010/main">
    <mc:Choice Requires="p14">
      <p:transition spd="slow" p14:dur="2000" advTm="61755"/>
    </mc:Choice>
    <mc:Fallback xmlns="">
      <p:transition spd="slow" advTm="6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sz="quarter" idx="13"/>
          </p:nvPr>
        </p:nvSpPr>
        <p:spPr/>
        <p:txBody>
          <a:bodyPr/>
          <a:lstStyle/>
          <a:p>
            <a:r>
              <a:rPr lang="en-US" dirty="0" err="1" smtClean="0"/>
              <a:t>Chryssie</a:t>
            </a:r>
            <a:r>
              <a:rPr lang="en-US" dirty="0" smtClean="0"/>
              <a:t> Jones</a:t>
            </a:r>
          </a:p>
          <a:p>
            <a:r>
              <a:rPr lang="en-US" sz="2800" i="1" dirty="0" smtClean="0"/>
              <a:t>christine.jones@state.mn.us</a:t>
            </a:r>
            <a:endParaRPr lang="en-US" sz="2800" i="1"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37</a:t>
            </a:fld>
            <a:endParaRPr lang="en-US" dirty="0"/>
          </a:p>
        </p:txBody>
      </p:sp>
    </p:spTree>
    <p:extLst>
      <p:ext uri="{BB962C8B-B14F-4D97-AF65-F5344CB8AC3E}">
        <p14:creationId xmlns:p14="http://schemas.microsoft.com/office/powerpoint/2010/main" val="195868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a:t>Prioritized Populations and the Importance of Data Reporting</a:t>
            </a:r>
          </a:p>
        </p:txBody>
      </p:sp>
      <p:sp>
        <p:nvSpPr>
          <p:cNvPr id="2" name="Text Placeholder 1"/>
          <p:cNvSpPr>
            <a:spLocks noGrp="1"/>
          </p:cNvSpPr>
          <p:nvPr>
            <p:ph type="body" sz="quarter" idx="14"/>
          </p:nvPr>
        </p:nvSpPr>
        <p:spPr/>
        <p:txBody>
          <a:bodyPr>
            <a:normAutofit fontScale="85000" lnSpcReduction="20000"/>
          </a:bodyPr>
          <a:lstStyle/>
          <a:p>
            <a:r>
              <a:rPr lang="en-US" dirty="0"/>
              <a:t>Jared Shenk, MPH</a:t>
            </a:r>
          </a:p>
          <a:p>
            <a:r>
              <a:rPr lang="en-US" dirty="0"/>
              <a:t>HIV Care and Prevention Epidemiologist</a:t>
            </a:r>
          </a:p>
          <a:p>
            <a:r>
              <a:rPr lang="en-US" dirty="0"/>
              <a:t>Minnesota Department of Health</a:t>
            </a:r>
          </a:p>
        </p:txBody>
      </p:sp>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pic>
        <p:nvPicPr>
          <p:cNvPr id="4" name="Audio 3" title="audio slide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3" name="Slide Number Placeholder 2"/>
          <p:cNvSpPr>
            <a:spLocks noGrp="1"/>
          </p:cNvSpPr>
          <p:nvPr>
            <p:ph type="sldNum" sz="quarter" idx="16"/>
          </p:nvPr>
        </p:nvSpPr>
        <p:spPr/>
        <p:txBody>
          <a:bodyPr/>
          <a:lstStyle/>
          <a:p>
            <a:fld id="{48F63A3B-78C7-47BE-AE5E-E10140E04643}" type="slidenum">
              <a:rPr lang="en-US" smtClean="0"/>
              <a:pPr/>
              <a:t>38</a:t>
            </a:fld>
            <a:endParaRPr lang="en-US" dirty="0"/>
          </a:p>
        </p:txBody>
      </p:sp>
    </p:spTree>
    <p:extLst>
      <p:ext uri="{BB962C8B-B14F-4D97-AF65-F5344CB8AC3E}">
        <p14:creationId xmlns:p14="http://schemas.microsoft.com/office/powerpoint/2010/main" val="1002509652"/>
      </p:ext>
    </p:extLst>
  </p:cSld>
  <p:clrMapOvr>
    <a:masterClrMapping/>
  </p:clrMapOvr>
  <mc:AlternateContent xmlns:mc="http://schemas.openxmlformats.org/markup-compatibility/2006" xmlns:p14="http://schemas.microsoft.com/office/powerpoint/2010/main">
    <mc:Choice Requires="p14">
      <p:transition spd="slow" p14:dur="2000" advTm="24273"/>
    </mc:Choice>
    <mc:Fallback xmlns="">
      <p:transition spd="slow" advTm="24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pPr algn="ctr"/>
            <a:r>
              <a:rPr lang="en-US" sz="4000" dirty="0"/>
              <a:t>Prioritization of Populations for HIV </a:t>
            </a:r>
            <a:r>
              <a:rPr lang="en-US" sz="4000" dirty="0" smtClean="0"/>
              <a:t>Prevention</a:t>
            </a:r>
            <a:endParaRPr lang="en-US" sz="4000" dirty="0"/>
          </a:p>
        </p:txBody>
      </p:sp>
      <p:sp>
        <p:nvSpPr>
          <p:cNvPr id="8" name="Content Placeholder 2"/>
          <p:cNvSpPr>
            <a:spLocks noGrp="1"/>
          </p:cNvSpPr>
          <p:nvPr>
            <p:ph idx="1"/>
          </p:nvPr>
        </p:nvSpPr>
        <p:spPr/>
        <p:txBody>
          <a:bodyPr>
            <a:normAutofit fontScale="85000" lnSpcReduction="20000"/>
          </a:bodyPr>
          <a:lstStyle/>
          <a:p>
            <a:pPr algn="l"/>
            <a:r>
              <a:rPr lang="en-US" sz="3800" dirty="0" smtClean="0">
                <a:solidFill>
                  <a:schemeClr val="tx2"/>
                </a:solidFill>
              </a:rPr>
              <a:t>2 Tracks </a:t>
            </a:r>
            <a:endParaRPr lang="en-US" sz="3800" dirty="0">
              <a:solidFill>
                <a:schemeClr val="tx2"/>
              </a:solidFill>
            </a:endParaRPr>
          </a:p>
          <a:p>
            <a:pPr lvl="1"/>
            <a:r>
              <a:rPr lang="en-US" sz="3800" dirty="0">
                <a:solidFill>
                  <a:schemeClr val="tx2"/>
                </a:solidFill>
              </a:rPr>
              <a:t>7-County Metro Area:</a:t>
            </a:r>
          </a:p>
          <a:p>
            <a:pPr lvl="2"/>
            <a:r>
              <a:rPr lang="en-US" sz="3800" dirty="0">
                <a:solidFill>
                  <a:schemeClr val="tx2"/>
                </a:solidFill>
              </a:rPr>
              <a:t>HIV Testing</a:t>
            </a:r>
          </a:p>
          <a:p>
            <a:pPr lvl="2"/>
            <a:r>
              <a:rPr lang="en-US" sz="3800" dirty="0">
                <a:solidFill>
                  <a:schemeClr val="tx2"/>
                </a:solidFill>
              </a:rPr>
              <a:t>Syringe Exchange (Includes HIV/HCV Testing)</a:t>
            </a:r>
          </a:p>
          <a:p>
            <a:pPr lvl="1"/>
            <a:r>
              <a:rPr lang="en-US" sz="3800" dirty="0">
                <a:solidFill>
                  <a:schemeClr val="tx2"/>
                </a:solidFill>
              </a:rPr>
              <a:t>Greater Minnesota:</a:t>
            </a:r>
          </a:p>
          <a:p>
            <a:pPr lvl="2"/>
            <a:r>
              <a:rPr lang="en-US" sz="3800" dirty="0">
                <a:solidFill>
                  <a:schemeClr val="tx2"/>
                </a:solidFill>
              </a:rPr>
              <a:t>HIV Testing</a:t>
            </a:r>
          </a:p>
          <a:p>
            <a:pPr lvl="2"/>
            <a:r>
              <a:rPr lang="en-US" sz="3800" dirty="0">
                <a:solidFill>
                  <a:schemeClr val="tx2"/>
                </a:solidFill>
              </a:rPr>
              <a:t>Syringe Exchange (Includes HIV/HCV Testing)</a:t>
            </a:r>
          </a:p>
          <a:p>
            <a:pPr marL="0" indent="0">
              <a:buNone/>
            </a:pPr>
            <a:endParaRPr lang="en-US" dirty="0"/>
          </a:p>
        </p:txBody>
      </p:sp>
      <p:pic>
        <p:nvPicPr>
          <p:cNvPr id="2" name="Audio 1" title="audio slide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39</a:t>
            </a:fld>
            <a:endParaRPr lang="en-US" dirty="0"/>
          </a:p>
        </p:txBody>
      </p:sp>
    </p:spTree>
    <p:extLst>
      <p:ext uri="{BB962C8B-B14F-4D97-AF65-F5344CB8AC3E}">
        <p14:creationId xmlns:p14="http://schemas.microsoft.com/office/powerpoint/2010/main" val="4210307932"/>
      </p:ext>
    </p:extLst>
  </p:cSld>
  <p:clrMapOvr>
    <a:masterClrMapping/>
  </p:clrMapOvr>
  <mc:AlternateContent xmlns:mc="http://schemas.openxmlformats.org/markup-compatibility/2006" xmlns:p14="http://schemas.microsoft.com/office/powerpoint/2010/main">
    <mc:Choice Requires="p14">
      <p:transition spd="slow" p14:dur="2000" advTm="31310"/>
    </mc:Choice>
    <mc:Fallback xmlns="">
      <p:transition spd="slow" advTm="3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Budget Highlights</a:t>
            </a:r>
            <a:endParaRPr lang="en-US" dirty="0"/>
          </a:p>
        </p:txBody>
      </p:sp>
      <p:sp>
        <p:nvSpPr>
          <p:cNvPr id="3" name="Text Placeholder 2"/>
          <p:cNvSpPr>
            <a:spLocks noGrp="1"/>
          </p:cNvSpPr>
          <p:nvPr>
            <p:ph type="body" sz="quarter" idx="14"/>
          </p:nvPr>
        </p:nvSpPr>
        <p:spPr/>
        <p:txBody>
          <a:bodyPr/>
          <a:lstStyle/>
          <a:p>
            <a:r>
              <a:rPr lang="en-US" dirty="0" smtClean="0"/>
              <a:t>Jessica Barry, Grant Manager</a:t>
            </a:r>
            <a:endParaRPr lang="en-US" dirty="0"/>
          </a:p>
        </p:txBody>
      </p:sp>
      <p:sp>
        <p:nvSpPr>
          <p:cNvPr id="6" name="Slide Number Placeholder 5"/>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Audio 7" title="audio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2471992"/>
      </p:ext>
    </p:extLst>
  </p:cSld>
  <p:clrMapOvr>
    <a:masterClrMapping/>
  </p:clrMapOvr>
  <mc:AlternateContent xmlns:mc="http://schemas.openxmlformats.org/markup-compatibility/2006" xmlns:p14="http://schemas.microsoft.com/office/powerpoint/2010/main">
    <mc:Choice Requires="p14">
      <p:transition spd="slow" p14:dur="2000" advTm="5713"/>
    </mc:Choice>
    <mc:Fallback xmlns="">
      <p:transition spd="slow" advTm="5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smtClean="0"/>
              <a:t>Prioritization of Populations for HIV Prevention, cont.</a:t>
            </a:r>
            <a:endParaRPr lang="en-US" sz="4000" dirty="0"/>
          </a:p>
        </p:txBody>
      </p:sp>
      <p:graphicFrame>
        <p:nvGraphicFramePr>
          <p:cNvPr id="4" name="Content Placeholder 3" title="Prioritization of Populations for HIV prevention"/>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Explosion 1 2" title="EvalWeb"/>
          <p:cNvSpPr/>
          <p:nvPr/>
        </p:nvSpPr>
        <p:spPr>
          <a:xfrm>
            <a:off x="838200" y="2726574"/>
            <a:ext cx="1862051" cy="1612669"/>
          </a:xfrm>
          <a:prstGeom prst="irregularSeal1">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Explosion 1 6" title="eHARS"/>
          <p:cNvSpPr/>
          <p:nvPr/>
        </p:nvSpPr>
        <p:spPr>
          <a:xfrm>
            <a:off x="9491749" y="2726574"/>
            <a:ext cx="1862051" cy="1612669"/>
          </a:xfrm>
          <a:prstGeom prst="irregularSeal1">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7"/>
          <p:cNvSpPr txBox="1"/>
          <p:nvPr/>
        </p:nvSpPr>
        <p:spPr>
          <a:xfrm>
            <a:off x="1245523" y="3348242"/>
            <a:ext cx="10474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003865"/>
                </a:solidFill>
                <a:effectLst/>
                <a:uLnTx/>
                <a:uFillTx/>
                <a:latin typeface="Calibri"/>
                <a:ea typeface="+mn-ea"/>
                <a:cs typeface="+mn-cs"/>
              </a:rPr>
              <a:t>EvalWeb</a:t>
            </a:r>
            <a:endParaRPr kumimoji="0" lang="en-US" sz="1800" b="1" i="0" u="none" strike="noStrike" kern="1200" cap="none" spc="0" normalizeH="0" baseline="0" noProof="0" dirty="0">
              <a:ln>
                <a:noFill/>
              </a:ln>
              <a:solidFill>
                <a:srgbClr val="003865"/>
              </a:solidFill>
              <a:effectLst/>
              <a:uLnTx/>
              <a:uFillTx/>
              <a:latin typeface="Calibri"/>
              <a:ea typeface="+mn-ea"/>
              <a:cs typeface="+mn-cs"/>
            </a:endParaRPr>
          </a:p>
        </p:txBody>
      </p:sp>
      <p:sp>
        <p:nvSpPr>
          <p:cNvPr id="9" name="TextBox 8"/>
          <p:cNvSpPr txBox="1"/>
          <p:nvPr/>
        </p:nvSpPr>
        <p:spPr>
          <a:xfrm>
            <a:off x="9944792" y="3348242"/>
            <a:ext cx="9559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003865"/>
                </a:solidFill>
                <a:effectLst/>
                <a:uLnTx/>
                <a:uFillTx/>
                <a:latin typeface="Calibri"/>
                <a:ea typeface="+mn-ea"/>
                <a:cs typeface="+mn-cs"/>
              </a:rPr>
              <a:t>eHARS</a:t>
            </a:r>
            <a:endParaRPr kumimoji="0" lang="en-US" sz="1800" b="1" i="0" u="none" strike="noStrike" kern="1200" cap="none" spc="0" normalizeH="0" baseline="0" noProof="0" dirty="0">
              <a:ln>
                <a:noFill/>
              </a:ln>
              <a:solidFill>
                <a:srgbClr val="003865"/>
              </a:solidFill>
              <a:effectLst/>
              <a:uLnTx/>
              <a:uFillTx/>
              <a:latin typeface="Calibri"/>
              <a:ea typeface="+mn-ea"/>
              <a:cs typeface="+mn-cs"/>
            </a:endParaRPr>
          </a:p>
        </p:txBody>
      </p:sp>
      <p:cxnSp>
        <p:nvCxnSpPr>
          <p:cNvPr id="11" name="Straight Arrow Connector 10" title="decorative arrow"/>
          <p:cNvCxnSpPr/>
          <p:nvPr/>
        </p:nvCxnSpPr>
        <p:spPr>
          <a:xfrm flipV="1">
            <a:off x="9177251" y="4039985"/>
            <a:ext cx="548640" cy="440575"/>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title="decorative arrow"/>
          <p:cNvCxnSpPr/>
          <p:nvPr/>
        </p:nvCxnSpPr>
        <p:spPr>
          <a:xfrm flipH="1" flipV="1">
            <a:off x="2476500" y="4101651"/>
            <a:ext cx="447502" cy="440576"/>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title="audio slide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40</a:t>
            </a:fld>
            <a:endParaRPr lang="en-US" dirty="0"/>
          </a:p>
        </p:txBody>
      </p:sp>
    </p:spTree>
    <p:extLst>
      <p:ext uri="{BB962C8B-B14F-4D97-AF65-F5344CB8AC3E}">
        <p14:creationId xmlns:p14="http://schemas.microsoft.com/office/powerpoint/2010/main" val="2534602295"/>
      </p:ext>
    </p:extLst>
  </p:cSld>
  <p:clrMapOvr>
    <a:masterClrMapping/>
  </p:clrMapOvr>
  <mc:AlternateContent xmlns:mc="http://schemas.openxmlformats.org/markup-compatibility/2006" xmlns:p14="http://schemas.microsoft.com/office/powerpoint/2010/main">
    <mc:Choice Requires="p14">
      <p:transition spd="slow" p14:dur="2000" advTm="69706"/>
    </mc:Choice>
    <mc:Fallback xmlns="">
      <p:transition spd="slow" advTm="6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7-County Metro Area Populations</a:t>
            </a:r>
            <a:endParaRPr lang="en-US" dirty="0"/>
          </a:p>
        </p:txBody>
      </p:sp>
      <p:sp>
        <p:nvSpPr>
          <p:cNvPr id="3" name="Content Placeholder 2"/>
          <p:cNvSpPr>
            <a:spLocks noGrp="1"/>
          </p:cNvSpPr>
          <p:nvPr>
            <p:ph idx="1"/>
          </p:nvPr>
        </p:nvSpPr>
        <p:spPr>
          <a:xfrm>
            <a:off x="838200" y="1569389"/>
            <a:ext cx="5649799" cy="4906055"/>
          </a:xfrm>
        </p:spPr>
        <p:txBody>
          <a:bodyPr>
            <a:normAutofit fontScale="92500" lnSpcReduction="10000"/>
          </a:bodyPr>
          <a:lstStyle/>
          <a:p>
            <a:r>
              <a:rPr lang="en-US" dirty="0" smtClean="0"/>
              <a:t>HIV Testing:</a:t>
            </a:r>
          </a:p>
          <a:p>
            <a:pPr marL="971550" lvl="1" indent="-514350">
              <a:buFont typeface="+mj-lt"/>
              <a:buAutoNum type="arabicParenR"/>
            </a:pPr>
            <a:r>
              <a:rPr lang="en-US" dirty="0" smtClean="0"/>
              <a:t>MSM (158.1 per 100,000)</a:t>
            </a:r>
          </a:p>
          <a:p>
            <a:pPr lvl="2"/>
            <a:r>
              <a:rPr lang="en-US" dirty="0" smtClean="0"/>
              <a:t>Black (20.8% of Metro MSM, 3.8 rate)</a:t>
            </a:r>
          </a:p>
          <a:p>
            <a:pPr lvl="2"/>
            <a:r>
              <a:rPr lang="en-US" dirty="0" smtClean="0"/>
              <a:t>Hispanic (10.1% of Metro MSM, 1.6 rate)</a:t>
            </a:r>
          </a:p>
          <a:p>
            <a:pPr lvl="2"/>
            <a:r>
              <a:rPr lang="en-US" dirty="0" smtClean="0"/>
              <a:t>White (61.9% of Metro MSM, 0.8 rate)</a:t>
            </a:r>
          </a:p>
          <a:p>
            <a:pPr marL="914400" lvl="1" indent="-457200">
              <a:buFont typeface="+mj-lt"/>
              <a:buAutoNum type="arabicParenR"/>
            </a:pPr>
            <a:r>
              <a:rPr lang="en-US" dirty="0" smtClean="0"/>
              <a:t>Black Women (34.8 per 100,000)</a:t>
            </a:r>
          </a:p>
          <a:p>
            <a:pPr lvl="2"/>
            <a:r>
              <a:rPr lang="en-US" dirty="0" smtClean="0"/>
              <a:t>African-American (95% in Metro)</a:t>
            </a:r>
          </a:p>
          <a:p>
            <a:pPr lvl="2"/>
            <a:r>
              <a:rPr lang="en-US" dirty="0" smtClean="0"/>
              <a:t>African-Born (89% in Metro)</a:t>
            </a:r>
          </a:p>
          <a:p>
            <a:pPr marL="914400" lvl="1" indent="-457200">
              <a:buFont typeface="+mj-lt"/>
              <a:buAutoNum type="arabicParenR"/>
            </a:pPr>
            <a:r>
              <a:rPr lang="en-US" dirty="0" smtClean="0"/>
              <a:t>Transgender (13.8 per 100,000)</a:t>
            </a:r>
          </a:p>
          <a:p>
            <a:r>
              <a:rPr lang="en-US" dirty="0" smtClean="0"/>
              <a:t>Syringe Exchange </a:t>
            </a:r>
          </a:p>
          <a:p>
            <a:pPr lvl="1"/>
            <a:r>
              <a:rPr lang="en-US" dirty="0" smtClean="0"/>
              <a:t>MSM/IDU, 77% of all IDU in Metro</a:t>
            </a:r>
          </a:p>
        </p:txBody>
      </p:sp>
      <p:pic>
        <p:nvPicPr>
          <p:cNvPr id="4" name="Picture 3" title="US Subpopulations with the Largest Numbers of Estimated New HIV Infections 20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132" y="2732833"/>
            <a:ext cx="4537668" cy="2700466"/>
          </a:xfrm>
          <a:prstGeom prst="rect">
            <a:avLst/>
          </a:prstGeom>
        </p:spPr>
      </p:pic>
      <p:sp>
        <p:nvSpPr>
          <p:cNvPr id="5" name="TextBox 4"/>
          <p:cNvSpPr txBox="1"/>
          <p:nvPr/>
        </p:nvSpPr>
        <p:spPr>
          <a:xfrm>
            <a:off x="7489767" y="6167667"/>
            <a:ext cx="38640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Source</a:t>
            </a: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 </a:t>
            </a:r>
            <a:r>
              <a:rPr kumimoji="0" lang="en-US" sz="1400" b="0" i="0" u="none" strike="noStrike" kern="1200" cap="none" spc="0" normalizeH="0" baseline="0" noProof="0" dirty="0" err="1" smtClean="0">
                <a:ln>
                  <a:noFill/>
                </a:ln>
                <a:solidFill>
                  <a:srgbClr val="003865"/>
                </a:solidFill>
                <a:effectLst/>
                <a:uLnTx/>
                <a:uFillTx/>
                <a:latin typeface="Calibri"/>
                <a:ea typeface="+mn-ea"/>
                <a:cs typeface="+mn-cs"/>
              </a:rPr>
              <a:t>eHARS</a:t>
            </a: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 HIV Surveillance System 2013-2015</a:t>
            </a:r>
            <a:endParaRPr kumimoji="0" lang="en-US" sz="1400" b="0" i="0" u="none" strike="noStrike" kern="1200" cap="none" spc="0" normalizeH="0" baseline="0" noProof="0" dirty="0">
              <a:ln>
                <a:noFill/>
              </a:ln>
              <a:solidFill>
                <a:srgbClr val="003865"/>
              </a:solidFill>
              <a:effectLst/>
              <a:uLnTx/>
              <a:uFillTx/>
              <a:latin typeface="Calibri"/>
              <a:ea typeface="+mn-ea"/>
              <a:cs typeface="+mn-cs"/>
            </a:endParaRPr>
          </a:p>
        </p:txBody>
      </p:sp>
      <p:sp>
        <p:nvSpPr>
          <p:cNvPr id="6" name="TextBox 5"/>
          <p:cNvSpPr txBox="1"/>
          <p:nvPr/>
        </p:nvSpPr>
        <p:spPr>
          <a:xfrm>
            <a:off x="6816132" y="5433299"/>
            <a:ext cx="42095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Source: http://www.cdc.gov/hiv/policies/hip/risk.html</a:t>
            </a:r>
          </a:p>
        </p:txBody>
      </p:sp>
      <p:pic>
        <p:nvPicPr>
          <p:cNvPr id="7" name="Audio 6" title="audio slide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Slide Number Placeholder 7"/>
          <p:cNvSpPr>
            <a:spLocks noGrp="1"/>
          </p:cNvSpPr>
          <p:nvPr>
            <p:ph type="sldNum" sz="quarter" idx="12"/>
          </p:nvPr>
        </p:nvSpPr>
        <p:spPr/>
        <p:txBody>
          <a:bodyPr/>
          <a:lstStyle/>
          <a:p>
            <a:fld id="{48F63A3B-78C7-47BE-AE5E-E10140E04643}" type="slidenum">
              <a:rPr lang="en-US" smtClean="0"/>
              <a:t>41</a:t>
            </a:fld>
            <a:endParaRPr lang="en-US" dirty="0"/>
          </a:p>
        </p:txBody>
      </p:sp>
    </p:spTree>
    <p:extLst>
      <p:ext uri="{BB962C8B-B14F-4D97-AF65-F5344CB8AC3E}">
        <p14:creationId xmlns:p14="http://schemas.microsoft.com/office/powerpoint/2010/main" val="468949646"/>
      </p:ext>
    </p:extLst>
  </p:cSld>
  <p:clrMapOvr>
    <a:masterClrMapping/>
  </p:clrMapOvr>
  <mc:AlternateContent xmlns:mc="http://schemas.openxmlformats.org/markup-compatibility/2006" xmlns:p14="http://schemas.microsoft.com/office/powerpoint/2010/main">
    <mc:Choice Requires="p14">
      <p:transition spd="slow" p14:dur="2000" advTm="32403"/>
    </mc:Choice>
    <mc:Fallback xmlns="">
      <p:transition spd="slow" advTm="32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Greater Minnesota Populations</a:t>
            </a:r>
          </a:p>
        </p:txBody>
      </p:sp>
      <p:sp>
        <p:nvSpPr>
          <p:cNvPr id="7" name="Content Placeholder 2"/>
          <p:cNvSpPr>
            <a:spLocks noGrp="1"/>
          </p:cNvSpPr>
          <p:nvPr>
            <p:ph sz="half" idx="1"/>
          </p:nvPr>
        </p:nvSpPr>
        <p:spPr>
          <a:xfrm>
            <a:off x="838200" y="1825625"/>
            <a:ext cx="5181600" cy="4351338"/>
          </a:xfrm>
        </p:spPr>
        <p:txBody>
          <a:bodyPr/>
          <a:lstStyle/>
          <a:p>
            <a:pPr marL="0" indent="0" algn="ctr">
              <a:buNone/>
            </a:pPr>
            <a:r>
              <a:rPr lang="en-US" sz="3200" dirty="0" smtClean="0"/>
              <a:t>17% of new HIV cases, need to target</a:t>
            </a:r>
            <a:endParaRPr lang="en-US" sz="3200" dirty="0"/>
          </a:p>
          <a:p>
            <a:r>
              <a:rPr lang="en-US" dirty="0" smtClean="0"/>
              <a:t>HIV Testing:</a:t>
            </a:r>
          </a:p>
          <a:p>
            <a:pPr lvl="1"/>
            <a:r>
              <a:rPr lang="en-US" dirty="0" smtClean="0"/>
              <a:t>All MSM (51% of all new HIV)</a:t>
            </a:r>
          </a:p>
          <a:p>
            <a:r>
              <a:rPr lang="en-US" dirty="0" smtClean="0"/>
              <a:t>Syringe Exchange:</a:t>
            </a:r>
          </a:p>
          <a:p>
            <a:pPr lvl="1"/>
            <a:r>
              <a:rPr lang="en-US" dirty="0" smtClean="0"/>
              <a:t>All IDU (50% IDU, 50% MSM/IDU)</a:t>
            </a:r>
          </a:p>
          <a:p>
            <a:endParaRPr lang="en-US" dirty="0" smtClean="0"/>
          </a:p>
        </p:txBody>
      </p:sp>
      <p:pic>
        <p:nvPicPr>
          <p:cNvPr id="8" name="Content Placeholder 4" descr="Source: http://www.cdc.gov/hiv/policies/hip/risk.html&#10;" title="S Subpopulations with the Largest Numbers of Estimated New HIV Infections 20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592" y="2614007"/>
            <a:ext cx="4283722" cy="2549337"/>
          </a:xfrm>
          <a:prstGeom prst="rect">
            <a:avLst/>
          </a:prstGeom>
        </p:spPr>
      </p:pic>
      <p:sp>
        <p:nvSpPr>
          <p:cNvPr id="9" name="TextBox 8"/>
          <p:cNvSpPr txBox="1"/>
          <p:nvPr/>
        </p:nvSpPr>
        <p:spPr>
          <a:xfrm>
            <a:off x="6567779" y="5163344"/>
            <a:ext cx="42095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Source: http://www.cdc.gov/hiv/policies/hip/risk.html</a:t>
            </a:r>
            <a:endParaRPr kumimoji="0" lang="en-US" sz="14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0" name="TextBox 9"/>
          <p:cNvSpPr txBox="1"/>
          <p:nvPr/>
        </p:nvSpPr>
        <p:spPr>
          <a:xfrm>
            <a:off x="838200" y="5869186"/>
            <a:ext cx="39665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Source</a:t>
            </a: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 </a:t>
            </a:r>
            <a:r>
              <a:rPr kumimoji="0" lang="en-US" sz="1400" b="0" i="0" u="none" strike="noStrike" kern="1200" cap="none" spc="0" normalizeH="0" baseline="0" noProof="0" dirty="0" err="1" smtClean="0">
                <a:ln>
                  <a:noFill/>
                </a:ln>
                <a:solidFill>
                  <a:srgbClr val="003865"/>
                </a:solidFill>
                <a:effectLst/>
                <a:uLnTx/>
                <a:uFillTx/>
                <a:latin typeface="Calibri"/>
                <a:ea typeface="+mn-ea"/>
                <a:cs typeface="+mn-cs"/>
              </a:rPr>
              <a:t>eHARS</a:t>
            </a: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 HIV Surveillance System 2013-2015</a:t>
            </a:r>
            <a:endParaRPr kumimoji="0" lang="en-US" sz="14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Audio 2" title="audio slide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48F63A3B-78C7-47BE-AE5E-E10140E04643}" type="slidenum">
              <a:rPr lang="en-US" smtClean="0"/>
              <a:t>42</a:t>
            </a:fld>
            <a:endParaRPr lang="en-US" dirty="0"/>
          </a:p>
        </p:txBody>
      </p:sp>
    </p:spTree>
    <p:extLst>
      <p:ext uri="{BB962C8B-B14F-4D97-AF65-F5344CB8AC3E}">
        <p14:creationId xmlns:p14="http://schemas.microsoft.com/office/powerpoint/2010/main" val="2863483330"/>
      </p:ext>
    </p:extLst>
  </p:cSld>
  <p:clrMapOvr>
    <a:masterClrMapping/>
  </p:clrMapOvr>
  <mc:AlternateContent xmlns:mc="http://schemas.openxmlformats.org/markup-compatibility/2006" xmlns:p14="http://schemas.microsoft.com/office/powerpoint/2010/main">
    <mc:Choice Requires="p14">
      <p:transition spd="slow" p14:dur="2000" advTm="15806"/>
    </mc:Choice>
    <mc:Fallback xmlns="">
      <p:transition spd="slow" advTm="1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Importance of Good Data Reporting</a:t>
            </a:r>
            <a:endParaRPr lang="en-US" dirty="0"/>
          </a:p>
        </p:txBody>
      </p:sp>
      <p:sp>
        <p:nvSpPr>
          <p:cNvPr id="5" name="Content Placeholder 4"/>
          <p:cNvSpPr>
            <a:spLocks noGrp="1"/>
          </p:cNvSpPr>
          <p:nvPr>
            <p:ph idx="1"/>
          </p:nvPr>
        </p:nvSpPr>
        <p:spPr>
          <a:xfrm>
            <a:off x="838200" y="1825625"/>
            <a:ext cx="10515600" cy="4708179"/>
          </a:xfrm>
        </p:spPr>
        <p:txBody>
          <a:bodyPr>
            <a:normAutofit lnSpcReduction="10000"/>
          </a:bodyPr>
          <a:lstStyle/>
          <a:p>
            <a:r>
              <a:rPr lang="en-US" sz="3200" dirty="0" smtClean="0"/>
              <a:t>Planning for RFPs and prioritization of populations for funding streams</a:t>
            </a:r>
          </a:p>
          <a:p>
            <a:r>
              <a:rPr lang="en-US" sz="3200" dirty="0" smtClean="0"/>
              <a:t>Data requests from community based agencies so that they can apply for other funding opportunities</a:t>
            </a:r>
          </a:p>
          <a:p>
            <a:r>
              <a:rPr lang="en-US" sz="3200" dirty="0" smtClean="0"/>
              <a:t>Evaluation of community-based testing programs</a:t>
            </a:r>
          </a:p>
          <a:p>
            <a:r>
              <a:rPr lang="en-US" sz="3200" dirty="0" smtClean="0"/>
              <a:t>Evaluation of Minnesota as a state compared to other states</a:t>
            </a:r>
          </a:p>
          <a:p>
            <a:r>
              <a:rPr lang="en-US" sz="3200" dirty="0" smtClean="0"/>
              <a:t>Connecting non names-based system (</a:t>
            </a:r>
            <a:r>
              <a:rPr lang="en-US" sz="3200" dirty="0" err="1" smtClean="0"/>
              <a:t>EvalWeb</a:t>
            </a:r>
            <a:r>
              <a:rPr lang="en-US" sz="3200" dirty="0" smtClean="0"/>
              <a:t>) with names-based system (</a:t>
            </a:r>
            <a:r>
              <a:rPr lang="en-US" sz="3200" dirty="0" err="1" smtClean="0"/>
              <a:t>eHARS</a:t>
            </a:r>
            <a:r>
              <a:rPr lang="en-US" sz="3200" dirty="0" smtClean="0"/>
              <a:t>) – </a:t>
            </a:r>
            <a:r>
              <a:rPr lang="en-US" sz="3200" dirty="0" err="1" smtClean="0"/>
              <a:t>EvalWeb</a:t>
            </a:r>
            <a:r>
              <a:rPr lang="en-US" sz="3200" dirty="0" smtClean="0"/>
              <a:t> ID field on case report form</a:t>
            </a:r>
          </a:p>
        </p:txBody>
      </p:sp>
      <p:pic>
        <p:nvPicPr>
          <p:cNvPr id="2" name="Audio 1" title="audio slide 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43</a:t>
            </a:fld>
            <a:endParaRPr lang="en-US" dirty="0"/>
          </a:p>
        </p:txBody>
      </p:sp>
    </p:spTree>
    <p:extLst>
      <p:ext uri="{BB962C8B-B14F-4D97-AF65-F5344CB8AC3E}">
        <p14:creationId xmlns:p14="http://schemas.microsoft.com/office/powerpoint/2010/main" val="1434045500"/>
      </p:ext>
    </p:extLst>
  </p:cSld>
  <p:clrMapOvr>
    <a:masterClrMapping/>
  </p:clrMapOvr>
  <mc:AlternateContent xmlns:mc="http://schemas.openxmlformats.org/markup-compatibility/2006" xmlns:p14="http://schemas.microsoft.com/office/powerpoint/2010/main">
    <mc:Choice Requires="p14">
      <p:transition spd="slow" p14:dur="2000" advTm="89423"/>
    </mc:Choice>
    <mc:Fallback xmlns="">
      <p:transition spd="slow" advTm="8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happens when we don’t report?</a:t>
            </a:r>
            <a:endParaRPr lang="en-US" dirty="0"/>
          </a:p>
        </p:txBody>
      </p:sp>
      <p:sp>
        <p:nvSpPr>
          <p:cNvPr id="3" name="Content Placeholder 2"/>
          <p:cNvSpPr>
            <a:spLocks noGrp="1"/>
          </p:cNvSpPr>
          <p:nvPr>
            <p:ph idx="1"/>
          </p:nvPr>
        </p:nvSpPr>
        <p:spPr>
          <a:xfrm>
            <a:off x="838200" y="1690688"/>
            <a:ext cx="10515600" cy="4690505"/>
          </a:xfrm>
        </p:spPr>
        <p:txBody>
          <a:bodyPr>
            <a:normAutofit fontScale="92500" lnSpcReduction="20000"/>
          </a:bodyPr>
          <a:lstStyle/>
          <a:p>
            <a:r>
              <a:rPr lang="en-US" sz="3000" dirty="0" smtClean="0"/>
              <a:t>We cannot assure that patients linked to care and were reported as confirmed cases</a:t>
            </a:r>
          </a:p>
          <a:p>
            <a:r>
              <a:rPr lang="en-US" sz="3000" dirty="0" smtClean="0"/>
              <a:t>Minnesota receives less federal money, because morbidity is artificially lower</a:t>
            </a:r>
          </a:p>
          <a:p>
            <a:r>
              <a:rPr lang="en-US" sz="3000" dirty="0" smtClean="0"/>
              <a:t>Less prevention money means fewer organizations funded and at lower levels</a:t>
            </a:r>
          </a:p>
          <a:p>
            <a:r>
              <a:rPr lang="en-US" sz="3000" dirty="0" smtClean="0"/>
              <a:t>Community-based organizations who rely on state-level data for funding applications don’t get what they need</a:t>
            </a:r>
          </a:p>
          <a:p>
            <a:r>
              <a:rPr lang="en-US" sz="3000" b="1" dirty="0" smtClean="0"/>
              <a:t>Ultimately, communities receive incomplete/inadequate services</a:t>
            </a:r>
          </a:p>
          <a:p>
            <a:endParaRPr lang="en-US" dirty="0"/>
          </a:p>
        </p:txBody>
      </p:sp>
      <p:pic>
        <p:nvPicPr>
          <p:cNvPr id="4" name="Audio 3" title="audio slide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fld id="{48F63A3B-78C7-47BE-AE5E-E10140E04643}" type="slidenum">
              <a:rPr lang="en-US" smtClean="0"/>
              <a:t>44</a:t>
            </a:fld>
            <a:endParaRPr lang="en-US" dirty="0"/>
          </a:p>
        </p:txBody>
      </p:sp>
    </p:spTree>
    <p:extLst>
      <p:ext uri="{BB962C8B-B14F-4D97-AF65-F5344CB8AC3E}">
        <p14:creationId xmlns:p14="http://schemas.microsoft.com/office/powerpoint/2010/main" val="1667959842"/>
      </p:ext>
    </p:extLst>
  </p:cSld>
  <p:clrMapOvr>
    <a:masterClrMapping/>
  </p:clrMapOvr>
  <mc:AlternateContent xmlns:mc="http://schemas.openxmlformats.org/markup-compatibility/2006" xmlns:p14="http://schemas.microsoft.com/office/powerpoint/2010/main">
    <mc:Choice Requires="p14">
      <p:transition spd="slow" p14:dur="2000" advTm="83483"/>
    </mc:Choice>
    <mc:Fallback xmlns="">
      <p:transition spd="slow" advTm="8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Country of Birth Information</a:t>
            </a:r>
            <a:endParaRPr lang="en-US" dirty="0"/>
          </a:p>
        </p:txBody>
      </p:sp>
      <p:sp>
        <p:nvSpPr>
          <p:cNvPr id="3" name="Content Placeholder 2"/>
          <p:cNvSpPr>
            <a:spLocks noGrp="1"/>
          </p:cNvSpPr>
          <p:nvPr>
            <p:ph idx="1"/>
          </p:nvPr>
        </p:nvSpPr>
        <p:spPr/>
        <p:txBody>
          <a:bodyPr/>
          <a:lstStyle/>
          <a:p>
            <a:r>
              <a:rPr lang="en-US" dirty="0" smtClean="0"/>
              <a:t>Not a CDC-required variable</a:t>
            </a:r>
          </a:p>
          <a:p>
            <a:r>
              <a:rPr lang="en-US" dirty="0" smtClean="0"/>
              <a:t>But a Minnesota-required local variable</a:t>
            </a:r>
          </a:p>
          <a:p>
            <a:pPr lvl="1"/>
            <a:r>
              <a:rPr lang="en-US" dirty="0" smtClean="0"/>
              <a:t>Why? Because around 25% of new HIV infections every year in Minnesota are in foreign-born populations.</a:t>
            </a:r>
          </a:p>
          <a:p>
            <a:r>
              <a:rPr lang="en-US" dirty="0" smtClean="0"/>
              <a:t>With a large African-born population in Minnesota, lack of country of birth information means these people are misclassified as African-American</a:t>
            </a:r>
          </a:p>
          <a:p>
            <a:r>
              <a:rPr lang="en-US" dirty="0" smtClean="0"/>
              <a:t>In most recent analyses, we were not able to separate African-born, Black and non African-born, Black populations because country of birth was only filled out around 25% of the time</a:t>
            </a:r>
            <a:endParaRPr lang="en-US" dirty="0"/>
          </a:p>
        </p:txBody>
      </p:sp>
      <p:pic>
        <p:nvPicPr>
          <p:cNvPr id="4" name="Audio 3" title="audio slide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fld id="{48F63A3B-78C7-47BE-AE5E-E10140E04643}" type="slidenum">
              <a:rPr lang="en-US" smtClean="0"/>
              <a:t>45</a:t>
            </a:fld>
            <a:endParaRPr lang="en-US" dirty="0"/>
          </a:p>
        </p:txBody>
      </p:sp>
    </p:spTree>
    <p:extLst>
      <p:ext uri="{BB962C8B-B14F-4D97-AF65-F5344CB8AC3E}">
        <p14:creationId xmlns:p14="http://schemas.microsoft.com/office/powerpoint/2010/main" val="1396817949"/>
      </p:ext>
    </p:extLst>
  </p:cSld>
  <p:clrMapOvr>
    <a:masterClrMapping/>
  </p:clrMapOvr>
  <mc:AlternateContent xmlns:mc="http://schemas.openxmlformats.org/markup-compatibility/2006" xmlns:p14="http://schemas.microsoft.com/office/powerpoint/2010/main">
    <mc:Choice Requires="p14">
      <p:transition spd="slow" p14:dur="2000" advTm="67169"/>
    </mc:Choice>
    <mc:Fallback xmlns="">
      <p:transition spd="slow" advTm="6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How to report a </a:t>
            </a:r>
            <a:r>
              <a:rPr lang="en-US" b="1" dirty="0" smtClean="0"/>
              <a:t>new</a:t>
            </a:r>
            <a:r>
              <a:rPr lang="en-US" dirty="0" smtClean="0"/>
              <a:t> or </a:t>
            </a:r>
            <a:r>
              <a:rPr lang="en-US" b="1" dirty="0" smtClean="0"/>
              <a:t>new-to-you</a:t>
            </a:r>
            <a:r>
              <a:rPr lang="en-US" dirty="0" smtClean="0"/>
              <a:t> case of HIV to MDH</a:t>
            </a:r>
            <a:endParaRPr lang="en-US" dirty="0"/>
          </a:p>
        </p:txBody>
      </p:sp>
      <p:sp>
        <p:nvSpPr>
          <p:cNvPr id="3" name="Content Placeholder 2"/>
          <p:cNvSpPr>
            <a:spLocks noGrp="1"/>
          </p:cNvSpPr>
          <p:nvPr>
            <p:ph idx="1"/>
          </p:nvPr>
        </p:nvSpPr>
        <p:spPr>
          <a:xfrm>
            <a:off x="838200" y="1825626"/>
            <a:ext cx="10515600" cy="1989917"/>
          </a:xfrm>
        </p:spPr>
        <p:txBody>
          <a:bodyPr>
            <a:normAutofit fontScale="77500" lnSpcReduction="20000"/>
          </a:bodyPr>
          <a:lstStyle/>
          <a:p>
            <a:pPr marL="514350" indent="-514350">
              <a:buFont typeface="+mj-lt"/>
              <a:buAutoNum type="arabicPeriod"/>
            </a:pPr>
            <a:r>
              <a:rPr lang="en-US" dirty="0" smtClean="0"/>
              <a:t>Call Gabrielle or Sue in the HIV surveillance office:</a:t>
            </a:r>
          </a:p>
          <a:p>
            <a:pPr marL="457200" lvl="1" indent="0">
              <a:buNone/>
            </a:pPr>
            <a:r>
              <a:rPr lang="en-US" dirty="0" smtClean="0"/>
              <a:t>Gabrielle Morgenstern: 651-201-3568</a:t>
            </a:r>
          </a:p>
          <a:p>
            <a:pPr marL="457200" lvl="1" indent="0">
              <a:buNone/>
            </a:pPr>
            <a:r>
              <a:rPr lang="en-US" dirty="0" smtClean="0"/>
              <a:t>Sue Bedard-Johnson: 651-201-4006</a:t>
            </a:r>
          </a:p>
          <a:p>
            <a:pPr marL="514350" indent="-514350">
              <a:buFont typeface="+mj-lt"/>
              <a:buAutoNum type="arabicPeriod"/>
            </a:pPr>
            <a:r>
              <a:rPr lang="en-US" dirty="0" smtClean="0"/>
              <a:t>Fill out an HIV case report form and submit through mail or secure FAX (651-797-1972) at </a:t>
            </a:r>
            <a:r>
              <a:rPr lang="en-US" dirty="0"/>
              <a:t>this link: </a:t>
            </a:r>
            <a:r>
              <a:rPr lang="en-US" b="1" dirty="0"/>
              <a:t>http://www.health.state.mn.us/divs/idepc/dtopics/reportable/forms/hivform.html</a:t>
            </a:r>
          </a:p>
        </p:txBody>
      </p:sp>
      <p:pic>
        <p:nvPicPr>
          <p:cNvPr id="5" name="Picture 4" title="Gabrielle and Su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045" y="3640976"/>
            <a:ext cx="2705793" cy="2705793"/>
          </a:xfrm>
          <a:prstGeom prst="rect">
            <a:avLst/>
          </a:prstGeom>
          <a:ln>
            <a:solidFill>
              <a:schemeClr val="accent1">
                <a:lumMod val="50000"/>
              </a:schemeClr>
            </a:solidFill>
          </a:ln>
        </p:spPr>
      </p:pic>
      <p:sp>
        <p:nvSpPr>
          <p:cNvPr id="6" name="Right Arrow 5" title="Please call these amazing people"/>
          <p:cNvSpPr/>
          <p:nvPr/>
        </p:nvSpPr>
        <p:spPr>
          <a:xfrm>
            <a:off x="2471652" y="4067002"/>
            <a:ext cx="3624349" cy="1853738"/>
          </a:xfrm>
          <a:prstGeom prst="rightArrow">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p:cNvSpPr txBox="1"/>
          <p:nvPr/>
        </p:nvSpPr>
        <p:spPr>
          <a:xfrm>
            <a:off x="2471652" y="4639928"/>
            <a:ext cx="2709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Please call these amazing people!</a:t>
            </a:r>
          </a:p>
        </p:txBody>
      </p:sp>
      <p:pic>
        <p:nvPicPr>
          <p:cNvPr id="4" name="Audio 3" title="audio slide 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Slide Number Placeholder 7"/>
          <p:cNvSpPr>
            <a:spLocks noGrp="1"/>
          </p:cNvSpPr>
          <p:nvPr>
            <p:ph type="sldNum" sz="quarter" idx="12"/>
          </p:nvPr>
        </p:nvSpPr>
        <p:spPr/>
        <p:txBody>
          <a:bodyPr/>
          <a:lstStyle/>
          <a:p>
            <a:fld id="{48F63A3B-78C7-47BE-AE5E-E10140E04643}" type="slidenum">
              <a:rPr lang="en-US" smtClean="0"/>
              <a:t>46</a:t>
            </a:fld>
            <a:endParaRPr lang="en-US" dirty="0"/>
          </a:p>
        </p:txBody>
      </p:sp>
    </p:spTree>
    <p:extLst>
      <p:ext uri="{BB962C8B-B14F-4D97-AF65-F5344CB8AC3E}">
        <p14:creationId xmlns:p14="http://schemas.microsoft.com/office/powerpoint/2010/main" val="1948421745"/>
      </p:ext>
    </p:extLst>
  </p:cSld>
  <p:clrMapOvr>
    <a:masterClrMapping/>
  </p:clrMapOvr>
  <mc:AlternateContent xmlns:mc="http://schemas.openxmlformats.org/markup-compatibility/2006" xmlns:p14="http://schemas.microsoft.com/office/powerpoint/2010/main">
    <mc:Choice Requires="p14">
      <p:transition spd="slow" p14:dur="2000" advTm="59804"/>
    </mc:Choice>
    <mc:Fallback xmlns="">
      <p:transition spd="slow" advTm="5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should you fill out on the Case Report Form (1)?</a:t>
            </a:r>
            <a:endParaRPr lang="en-US" dirty="0"/>
          </a:p>
        </p:txBody>
      </p:sp>
      <p:pic>
        <p:nvPicPr>
          <p:cNvPr id="8" name="Picture 7" title="case report form p. 3"/>
          <p:cNvPicPr>
            <a:picLocks noChangeAspect="1"/>
          </p:cNvPicPr>
          <p:nvPr/>
        </p:nvPicPr>
        <p:blipFill>
          <a:blip r:embed="rId5"/>
          <a:stretch>
            <a:fillRect/>
          </a:stretch>
        </p:blipFill>
        <p:spPr>
          <a:xfrm>
            <a:off x="838200" y="1527024"/>
            <a:ext cx="10515601" cy="4883041"/>
          </a:xfrm>
          <a:prstGeom prst="rect">
            <a:avLst/>
          </a:prstGeom>
        </p:spPr>
      </p:pic>
      <p:pic>
        <p:nvPicPr>
          <p:cNvPr id="3" name="Audio 2" title="audio slid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48F63A3B-78C7-47BE-AE5E-E10140E04643}" type="slidenum">
              <a:rPr lang="en-US" smtClean="0"/>
              <a:t>47</a:t>
            </a:fld>
            <a:endParaRPr lang="en-US" dirty="0"/>
          </a:p>
        </p:txBody>
      </p:sp>
    </p:spTree>
    <p:extLst>
      <p:ext uri="{BB962C8B-B14F-4D97-AF65-F5344CB8AC3E}">
        <p14:creationId xmlns:p14="http://schemas.microsoft.com/office/powerpoint/2010/main" val="1872091741"/>
      </p:ext>
    </p:extLst>
  </p:cSld>
  <p:clrMapOvr>
    <a:masterClrMapping/>
  </p:clrMapOvr>
  <mc:AlternateContent xmlns:mc="http://schemas.openxmlformats.org/markup-compatibility/2006" xmlns:p14="http://schemas.microsoft.com/office/powerpoint/2010/main">
    <mc:Choice Requires="p14">
      <p:transition spd="slow" p14:dur="2000" advTm="31876"/>
    </mc:Choice>
    <mc:Fallback xmlns="">
      <p:transition spd="slow" advTm="31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should you fill out on the Case Report Form (2)?</a:t>
            </a:r>
            <a:endParaRPr lang="en-US" dirty="0"/>
          </a:p>
        </p:txBody>
      </p:sp>
      <p:pic>
        <p:nvPicPr>
          <p:cNvPr id="7" name="Picture 6" title="case report form part 5"/>
          <p:cNvPicPr>
            <a:picLocks noChangeAspect="1"/>
          </p:cNvPicPr>
          <p:nvPr/>
        </p:nvPicPr>
        <p:blipFill>
          <a:blip r:embed="rId5"/>
          <a:stretch>
            <a:fillRect/>
          </a:stretch>
        </p:blipFill>
        <p:spPr>
          <a:xfrm>
            <a:off x="838201" y="1519756"/>
            <a:ext cx="10515600" cy="5104645"/>
          </a:xfrm>
          <a:prstGeom prst="rect">
            <a:avLst/>
          </a:prstGeom>
        </p:spPr>
      </p:pic>
      <p:pic>
        <p:nvPicPr>
          <p:cNvPr id="3" name="Audio 2" title="audio slide 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48F63A3B-78C7-47BE-AE5E-E10140E04643}" type="slidenum">
              <a:rPr lang="en-US" smtClean="0"/>
              <a:t>48</a:t>
            </a:fld>
            <a:endParaRPr lang="en-US" dirty="0"/>
          </a:p>
        </p:txBody>
      </p:sp>
    </p:spTree>
    <p:extLst>
      <p:ext uri="{BB962C8B-B14F-4D97-AF65-F5344CB8AC3E}">
        <p14:creationId xmlns:p14="http://schemas.microsoft.com/office/powerpoint/2010/main" val="456138212"/>
      </p:ext>
    </p:extLst>
  </p:cSld>
  <p:clrMapOvr>
    <a:masterClrMapping/>
  </p:clrMapOvr>
  <mc:AlternateContent xmlns:mc="http://schemas.openxmlformats.org/markup-compatibility/2006" xmlns:p14="http://schemas.microsoft.com/office/powerpoint/2010/main">
    <mc:Choice Requires="p14">
      <p:transition spd="slow" p14:dur="2000" advTm="15438"/>
    </mc:Choice>
    <mc:Fallback xmlns="">
      <p:transition spd="slow" advTm="1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should you fill out on the Case Report Form (3)?</a:t>
            </a:r>
            <a:endParaRPr lang="en-US" dirty="0"/>
          </a:p>
        </p:txBody>
      </p:sp>
      <p:pic>
        <p:nvPicPr>
          <p:cNvPr id="7" name="Picture 6" title="case report form part 6"/>
          <p:cNvPicPr>
            <a:picLocks noChangeAspect="1"/>
          </p:cNvPicPr>
          <p:nvPr/>
        </p:nvPicPr>
        <p:blipFill>
          <a:blip r:embed="rId5"/>
          <a:stretch>
            <a:fillRect/>
          </a:stretch>
        </p:blipFill>
        <p:spPr>
          <a:xfrm>
            <a:off x="838200" y="1491342"/>
            <a:ext cx="10515600" cy="5102363"/>
          </a:xfrm>
          <a:prstGeom prst="rect">
            <a:avLst/>
          </a:prstGeom>
        </p:spPr>
      </p:pic>
      <p:pic>
        <p:nvPicPr>
          <p:cNvPr id="3" name="Audio 2" title="audio slide 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48F63A3B-78C7-47BE-AE5E-E10140E04643}" type="slidenum">
              <a:rPr lang="en-US" smtClean="0"/>
              <a:t>49</a:t>
            </a:fld>
            <a:endParaRPr lang="en-US" dirty="0"/>
          </a:p>
        </p:txBody>
      </p:sp>
    </p:spTree>
    <p:extLst>
      <p:ext uri="{BB962C8B-B14F-4D97-AF65-F5344CB8AC3E}">
        <p14:creationId xmlns:p14="http://schemas.microsoft.com/office/powerpoint/2010/main" val="252333847"/>
      </p:ext>
    </p:extLst>
  </p:cSld>
  <p:clrMapOvr>
    <a:masterClrMapping/>
  </p:clrMapOvr>
  <mc:AlternateContent xmlns:mc="http://schemas.openxmlformats.org/markup-compatibility/2006" xmlns:p14="http://schemas.microsoft.com/office/powerpoint/2010/main">
    <mc:Choice Requires="p14">
      <p:transition spd="slow" p14:dur="2000" advTm="36825"/>
    </mc:Choice>
    <mc:Fallback xmlns="">
      <p:transition spd="slow" advTm="3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Invoices</a:t>
            </a:r>
            <a:endParaRPr lang="en-US" dirty="0"/>
          </a:p>
        </p:txBody>
      </p:sp>
      <p:sp>
        <p:nvSpPr>
          <p:cNvPr id="7" name="Content Placeholder 2"/>
          <p:cNvSpPr>
            <a:spLocks noGrp="1"/>
          </p:cNvSpPr>
          <p:nvPr>
            <p:ph idx="1"/>
          </p:nvPr>
        </p:nvSpPr>
        <p:spPr>
          <a:xfrm>
            <a:off x="838199" y="1631228"/>
            <a:ext cx="6078795" cy="4780541"/>
          </a:xfrm>
        </p:spPr>
        <p:txBody>
          <a:bodyPr>
            <a:normAutofit/>
          </a:bodyPr>
          <a:lstStyle/>
          <a:p>
            <a:r>
              <a:rPr lang="en-US" dirty="0"/>
              <a:t>Invoices shall be submitted monthly on the invoice template provided by MDH within 30 days of the end of the month.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title="invoice for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994" y="1436915"/>
            <a:ext cx="4095961" cy="5169166"/>
          </a:xfrm>
          <a:prstGeom prst="rect">
            <a:avLst/>
          </a:prstGeom>
        </p:spPr>
      </p:pic>
      <p:pic>
        <p:nvPicPr>
          <p:cNvPr id="3" name="Audio 2" title="audio 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1060273"/>
      </p:ext>
    </p:extLst>
  </p:cSld>
  <p:clrMapOvr>
    <a:masterClrMapping/>
  </p:clrMapOvr>
  <mc:AlternateContent xmlns:mc="http://schemas.openxmlformats.org/markup-compatibility/2006" xmlns:p14="http://schemas.microsoft.com/office/powerpoint/2010/main">
    <mc:Choice Requires="p14">
      <p:transition spd="slow" p14:dur="2000" advTm="10526"/>
    </mc:Choice>
    <mc:Fallback xmlns="">
      <p:transition spd="slow" advTm="1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is all of this important?</a:t>
            </a:r>
            <a:endParaRPr lang="en-US" dirty="0"/>
          </a:p>
        </p:txBody>
      </p:sp>
      <p:graphicFrame>
        <p:nvGraphicFramePr>
          <p:cNvPr id="21" name="Content Placeholder 3" title="decorative"/>
          <p:cNvGraphicFramePr>
            <a:graphicFrameLocks/>
          </p:cNvGraphicFramePr>
          <p:nvPr>
            <p:extLst/>
          </p:nvPr>
        </p:nvGraphicFramePr>
        <p:xfrm>
          <a:off x="1946391" y="1690690"/>
          <a:ext cx="8299219" cy="48245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TextBox 21" title="We receive funding based on this number"/>
          <p:cNvSpPr txBox="1"/>
          <p:nvPr/>
        </p:nvSpPr>
        <p:spPr>
          <a:xfrm>
            <a:off x="1946390" y="4971011"/>
            <a:ext cx="1630854" cy="738664"/>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865"/>
                </a:solidFill>
                <a:effectLst/>
                <a:uLnTx/>
                <a:uFillTx/>
                <a:latin typeface="Calibri"/>
                <a:ea typeface="+mn-ea"/>
                <a:cs typeface="+mn-cs"/>
              </a:rPr>
              <a:t>We receive funding based on this number</a:t>
            </a:r>
          </a:p>
        </p:txBody>
      </p:sp>
      <p:sp>
        <p:nvSpPr>
          <p:cNvPr id="23" name="TextBox 22" title="We SHOULD receive funding based on this number"/>
          <p:cNvSpPr txBox="1"/>
          <p:nvPr/>
        </p:nvSpPr>
        <p:spPr>
          <a:xfrm>
            <a:off x="8307186" y="1693894"/>
            <a:ext cx="1732165" cy="738664"/>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865"/>
                </a:solidFill>
                <a:effectLst/>
                <a:uLnTx/>
                <a:uFillTx/>
                <a:latin typeface="Calibri"/>
                <a:ea typeface="+mn-ea"/>
                <a:cs typeface="+mn-cs"/>
              </a:rPr>
              <a:t>We SHOULD receive funding based on this number</a:t>
            </a:r>
          </a:p>
        </p:txBody>
      </p:sp>
      <p:cxnSp>
        <p:nvCxnSpPr>
          <p:cNvPr id="24" name="Straight Arrow Connector 23" title="arrow"/>
          <p:cNvCxnSpPr/>
          <p:nvPr/>
        </p:nvCxnSpPr>
        <p:spPr>
          <a:xfrm flipH="1">
            <a:off x="3735186" y="4738256"/>
            <a:ext cx="897775" cy="709809"/>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title="arrow"/>
          <p:cNvCxnSpPr/>
          <p:nvPr/>
        </p:nvCxnSpPr>
        <p:spPr>
          <a:xfrm flipV="1">
            <a:off x="7284721" y="2111433"/>
            <a:ext cx="906087" cy="465512"/>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Explosion 1 25" title="unaware"/>
          <p:cNvSpPr/>
          <p:nvPr/>
        </p:nvSpPr>
        <p:spPr>
          <a:xfrm>
            <a:off x="2152651" y="1574157"/>
            <a:ext cx="1582535" cy="1562582"/>
          </a:xfrm>
          <a:prstGeom prst="irregularSeal1">
            <a:avLst/>
          </a:prstGeom>
          <a:solidFill>
            <a:srgbClr val="FF9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TextBox 26"/>
          <p:cNvSpPr txBox="1"/>
          <p:nvPr/>
        </p:nvSpPr>
        <p:spPr>
          <a:xfrm>
            <a:off x="2504079" y="2124782"/>
            <a:ext cx="8796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865"/>
                </a:solidFill>
                <a:effectLst/>
                <a:uLnTx/>
                <a:uFillTx/>
                <a:latin typeface="Calibri"/>
                <a:ea typeface="+mn-ea"/>
                <a:cs typeface="+mn-cs"/>
              </a:rPr>
              <a:t>Unaware</a:t>
            </a:r>
          </a:p>
        </p:txBody>
      </p:sp>
      <p:cxnSp>
        <p:nvCxnSpPr>
          <p:cNvPr id="28" name="Straight Arrow Connector 27" title="arrow"/>
          <p:cNvCxnSpPr/>
          <p:nvPr/>
        </p:nvCxnSpPr>
        <p:spPr>
          <a:xfrm>
            <a:off x="3383755" y="2916606"/>
            <a:ext cx="748146" cy="673330"/>
          </a:xfrm>
          <a:prstGeom prst="straightConnector1">
            <a:avLst/>
          </a:prstGeom>
          <a:ln w="50800">
            <a:solidFill>
              <a:srgbClr val="FF79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title="arrow"/>
          <p:cNvCxnSpPr/>
          <p:nvPr/>
        </p:nvCxnSpPr>
        <p:spPr>
          <a:xfrm>
            <a:off x="4131901" y="3589936"/>
            <a:ext cx="748146" cy="673330"/>
          </a:xfrm>
          <a:prstGeom prst="straightConnector1">
            <a:avLst/>
          </a:prstGeom>
          <a:ln w="50800">
            <a:solidFill>
              <a:srgbClr val="FF79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title="arrow"/>
          <p:cNvCxnSpPr/>
          <p:nvPr/>
        </p:nvCxnSpPr>
        <p:spPr>
          <a:xfrm>
            <a:off x="4880047" y="4265876"/>
            <a:ext cx="748146" cy="673330"/>
          </a:xfrm>
          <a:prstGeom prst="straightConnector1">
            <a:avLst/>
          </a:prstGeom>
          <a:ln w="50800">
            <a:solidFill>
              <a:srgbClr val="FF7979"/>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title="audio slide 5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48F63A3B-78C7-47BE-AE5E-E10140E04643}" type="slidenum">
              <a:rPr lang="en-US" smtClean="0"/>
              <a:t>50</a:t>
            </a:fld>
            <a:endParaRPr lang="en-US" dirty="0"/>
          </a:p>
        </p:txBody>
      </p:sp>
    </p:spTree>
    <p:custDataLst>
      <p:tags r:id="rId1"/>
    </p:custDataLst>
    <p:extLst>
      <p:ext uri="{BB962C8B-B14F-4D97-AF65-F5344CB8AC3E}">
        <p14:creationId xmlns:p14="http://schemas.microsoft.com/office/powerpoint/2010/main" val="1749666909"/>
      </p:ext>
    </p:extLst>
  </p:cSld>
  <p:clrMapOvr>
    <a:masterClrMapping/>
  </p:clrMapOvr>
  <mc:AlternateContent xmlns:mc="http://schemas.openxmlformats.org/markup-compatibility/2006" xmlns:p14="http://schemas.microsoft.com/office/powerpoint/2010/main">
    <mc:Choice Requires="p14">
      <p:transition spd="slow" p14:dur="2000" advTm="77837"/>
    </mc:Choice>
    <mc:Fallback xmlns="">
      <p:transition spd="slow" advTm="7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26" grpId="0" animBg="1"/>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Thank you!</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400" dirty="0"/>
              <a:t>Jared Shenk, MPH</a:t>
            </a:r>
          </a:p>
          <a:p>
            <a:r>
              <a:rPr lang="en-US" sz="2400" i="1" dirty="0"/>
              <a:t>jared.shenk@state.mn.us</a:t>
            </a:r>
          </a:p>
          <a:p>
            <a:endParaRPr lang="en-US" sz="2200" dirty="0"/>
          </a:p>
        </p:txBody>
      </p:sp>
      <p:sp>
        <p:nvSpPr>
          <p:cNvPr id="3" name="Slide Number Placeholder 2"/>
          <p:cNvSpPr>
            <a:spLocks noGrp="1"/>
          </p:cNvSpPr>
          <p:nvPr>
            <p:ph type="sldNum" sz="quarter" idx="11"/>
          </p:nvPr>
        </p:nvSpPr>
        <p:spPr/>
        <p:txBody>
          <a:bodyPr/>
          <a:lstStyle/>
          <a:p>
            <a:fld id="{48F63A3B-78C7-47BE-AE5E-E10140E04643}" type="slidenum">
              <a:rPr lang="en-US" smtClean="0"/>
              <a:pPr/>
              <a:t>51</a:t>
            </a:fld>
            <a:endParaRPr lang="en-US" dirty="0"/>
          </a:p>
        </p:txBody>
      </p:sp>
    </p:spTree>
    <p:extLst>
      <p:ext uri="{BB962C8B-B14F-4D97-AF65-F5344CB8AC3E}">
        <p14:creationId xmlns:p14="http://schemas.microsoft.com/office/powerpoint/2010/main" val="109085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smtClean="0"/>
              <a:t>HIV Pre-Exposure Prophylaxis (</a:t>
            </a:r>
            <a:r>
              <a:rPr lang="en-US" dirty="0" err="1" smtClean="0"/>
              <a:t>PrEP</a:t>
            </a:r>
            <a:r>
              <a:rPr lang="en-US" dirty="0" smtClean="0"/>
              <a:t>) Integration</a:t>
            </a:r>
            <a:endParaRPr lang="en-US" dirty="0"/>
          </a:p>
        </p:txBody>
      </p:sp>
      <p:sp>
        <p:nvSpPr>
          <p:cNvPr id="2" name="Text Placeholder 1"/>
          <p:cNvSpPr>
            <a:spLocks noGrp="1"/>
          </p:cNvSpPr>
          <p:nvPr>
            <p:ph type="body" sz="quarter" idx="14"/>
          </p:nvPr>
        </p:nvSpPr>
        <p:spPr/>
        <p:txBody>
          <a:bodyPr>
            <a:normAutofit/>
          </a:bodyPr>
          <a:lstStyle/>
          <a:p>
            <a:r>
              <a:rPr lang="en-US" dirty="0" smtClean="0"/>
              <a:t>Japhet M. Nyakundi, MSW</a:t>
            </a:r>
            <a:r>
              <a:rPr lang="en-US" dirty="0" smtClean="0">
                <a:solidFill>
                  <a:schemeClr val="accent2"/>
                </a:solidFill>
              </a:rPr>
              <a:t>|</a:t>
            </a:r>
            <a:r>
              <a:rPr lang="en-US" dirty="0" smtClean="0"/>
              <a:t> </a:t>
            </a:r>
            <a:r>
              <a:rPr lang="en-US" dirty="0" err="1" smtClean="0"/>
              <a:t>PrEP</a:t>
            </a:r>
            <a:r>
              <a:rPr lang="en-US" dirty="0" smtClean="0"/>
              <a:t> Coordinator</a:t>
            </a:r>
            <a:endParaRPr lang="en-US" dirty="0"/>
          </a:p>
          <a:p>
            <a:r>
              <a:rPr lang="en-US" dirty="0" smtClean="0"/>
              <a:t>2018</a:t>
            </a:r>
            <a:endParaRPr lang="en-US" dirty="0"/>
          </a:p>
        </p:txBody>
      </p:sp>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pic>
        <p:nvPicPr>
          <p:cNvPr id="3" name="Audio 2" title="audio slide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6"/>
          </p:nvPr>
        </p:nvSpPr>
        <p:spPr/>
        <p:txBody>
          <a:bodyPr/>
          <a:lstStyle/>
          <a:p>
            <a:fld id="{48F63A3B-78C7-47BE-AE5E-E10140E04643}" type="slidenum">
              <a:rPr lang="en-US" smtClean="0"/>
              <a:pPr/>
              <a:t>52</a:t>
            </a:fld>
            <a:endParaRPr lang="en-US" dirty="0"/>
          </a:p>
        </p:txBody>
      </p:sp>
    </p:spTree>
    <p:extLst>
      <p:ext uri="{BB962C8B-B14F-4D97-AF65-F5344CB8AC3E}">
        <p14:creationId xmlns:p14="http://schemas.microsoft.com/office/powerpoint/2010/main" val="153936185"/>
      </p:ext>
    </p:extLst>
  </p:cSld>
  <p:clrMapOvr>
    <a:masterClrMapping/>
  </p:clrMapOvr>
  <mc:AlternateContent xmlns:mc="http://schemas.openxmlformats.org/markup-compatibility/2006" xmlns:p14="http://schemas.microsoft.com/office/powerpoint/2010/main">
    <mc:Choice Requires="p14">
      <p:transition spd="slow" p14:dur="2000" advTm="10169"/>
    </mc:Choice>
    <mc:Fallback xmlns="">
      <p:transition spd="slow" advTm="10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PrEP</a:t>
            </a:r>
            <a:r>
              <a:rPr lang="en-US" dirty="0" smtClean="0"/>
              <a:t>?</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a:t>
            </a:r>
            <a:r>
              <a:rPr lang="en-US" dirty="0" err="1" smtClean="0"/>
              <a:t>PrEP</a:t>
            </a:r>
            <a:r>
              <a:rPr lang="en-US" dirty="0" smtClean="0"/>
              <a:t>” stands for pre-exposure prophylaxis </a:t>
            </a:r>
          </a:p>
          <a:p>
            <a:pPr marL="0" indent="0">
              <a:buNone/>
            </a:pPr>
            <a:r>
              <a:rPr lang="en-US" dirty="0" smtClean="0"/>
              <a:t>A fixed-dose combination HIV medicine - </a:t>
            </a:r>
            <a:r>
              <a:rPr lang="en-US" dirty="0"/>
              <a:t>(</a:t>
            </a:r>
            <a:r>
              <a:rPr lang="en-US" dirty="0" err="1" smtClean="0"/>
              <a:t>tenofovir</a:t>
            </a:r>
            <a:r>
              <a:rPr lang="en-US" dirty="0" smtClean="0"/>
              <a:t> – 300m and </a:t>
            </a:r>
            <a:r>
              <a:rPr lang="en-US" dirty="0" err="1" smtClean="0"/>
              <a:t>emtricitabine</a:t>
            </a:r>
            <a:r>
              <a:rPr lang="en-US" dirty="0" smtClean="0"/>
              <a:t> – 200m) - </a:t>
            </a:r>
            <a:r>
              <a:rPr lang="en-US" dirty="0" err="1" smtClean="0"/>
              <a:t>Truvada</a:t>
            </a:r>
            <a:r>
              <a:rPr lang="en-US" dirty="0" smtClean="0"/>
              <a:t>® for </a:t>
            </a:r>
            <a:r>
              <a:rPr lang="en-US" dirty="0" err="1" smtClean="0"/>
              <a:t>PrEP.</a:t>
            </a:r>
            <a:r>
              <a:rPr lang="en-US" dirty="0" smtClean="0"/>
              <a:t> </a:t>
            </a:r>
          </a:p>
          <a:p>
            <a:pPr marL="0" indent="0">
              <a:buNone/>
            </a:pPr>
            <a:r>
              <a:rPr lang="en-US" dirty="0" smtClean="0"/>
              <a:t>USA </a:t>
            </a:r>
            <a:r>
              <a:rPr lang="en-US" dirty="0"/>
              <a:t>FDA </a:t>
            </a:r>
            <a:r>
              <a:rPr lang="en-US" dirty="0" smtClean="0"/>
              <a:t>approved on July 2012 as </a:t>
            </a:r>
            <a:r>
              <a:rPr lang="en-US" dirty="0" err="1" smtClean="0"/>
              <a:t>PrEP</a:t>
            </a:r>
            <a:endParaRPr lang="en-US" dirty="0" smtClean="0"/>
          </a:p>
          <a:p>
            <a:pPr marL="0" indent="0">
              <a:buNone/>
            </a:pPr>
            <a:r>
              <a:rPr lang="en-US" dirty="0"/>
              <a:t>One pill taken once daily </a:t>
            </a:r>
            <a:r>
              <a:rPr lang="en-US" dirty="0" smtClean="0"/>
              <a:t>regardless </a:t>
            </a:r>
            <a:r>
              <a:rPr lang="en-US" dirty="0"/>
              <a:t>of plans for sex</a:t>
            </a:r>
          </a:p>
          <a:p>
            <a:pPr marL="0" indent="0">
              <a:buNone/>
            </a:pPr>
            <a:r>
              <a:rPr lang="en-US" dirty="0" smtClean="0"/>
              <a:t>As </a:t>
            </a:r>
            <a:r>
              <a:rPr lang="en-US" dirty="0"/>
              <a:t>part of a comprehensive HIV prevention </a:t>
            </a:r>
            <a:r>
              <a:rPr lang="en-US" dirty="0" smtClean="0"/>
              <a:t>plan with other safer sex practices</a:t>
            </a:r>
          </a:p>
          <a:p>
            <a:pPr marL="0" indent="0">
              <a:buNone/>
            </a:pPr>
            <a:r>
              <a:rPr lang="en-US" dirty="0" smtClean="0"/>
              <a:t>Studies </a:t>
            </a:r>
            <a:r>
              <a:rPr lang="en-US" dirty="0"/>
              <a:t>have shown that </a:t>
            </a:r>
            <a:r>
              <a:rPr lang="en-US" dirty="0" err="1"/>
              <a:t>PrEP</a:t>
            </a:r>
            <a:r>
              <a:rPr lang="en-US" dirty="0"/>
              <a:t> </a:t>
            </a:r>
            <a:r>
              <a:rPr lang="en-US" dirty="0" smtClean="0"/>
              <a:t>is safe and highly effective and can reduce risk of HIV infection when taken as </a:t>
            </a:r>
            <a:r>
              <a:rPr lang="en-US" dirty="0"/>
              <a:t>prescribed. </a:t>
            </a:r>
            <a:endParaRPr lang="en-US" dirty="0" smtClean="0"/>
          </a:p>
          <a:p>
            <a:pPr marL="0" indent="0">
              <a:buNone/>
            </a:pPr>
            <a:r>
              <a:rPr lang="en-US" dirty="0" err="1" smtClean="0"/>
              <a:t>PrEP</a:t>
            </a:r>
            <a:r>
              <a:rPr lang="en-US" dirty="0" smtClean="0"/>
              <a:t> does not protect against other STDs</a:t>
            </a:r>
          </a:p>
          <a:p>
            <a:pPr marL="0" indent="0">
              <a:buNone/>
            </a:pP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Audio 6" title="audio slide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9475324"/>
      </p:ext>
    </p:extLst>
  </p:cSld>
  <p:clrMapOvr>
    <a:masterClrMapping/>
  </p:clrMapOvr>
  <mc:AlternateContent xmlns:mc="http://schemas.openxmlformats.org/markup-compatibility/2006" xmlns:p14="http://schemas.microsoft.com/office/powerpoint/2010/main">
    <mc:Choice Requires="p14">
      <p:transition spd="slow" p14:dur="2000" advTm="61001"/>
    </mc:Choice>
    <mc:Fallback xmlns="">
      <p:transition spd="slow" advTm="6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can benefit from taking </a:t>
            </a:r>
            <a:r>
              <a:rPr lang="en-US" dirty="0" err="1" smtClean="0"/>
              <a:t>PrEP</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Federal guidelines recommends </a:t>
            </a:r>
            <a:r>
              <a:rPr lang="en-US" dirty="0" err="1" smtClean="0"/>
              <a:t>PrEP</a:t>
            </a:r>
            <a:r>
              <a:rPr lang="en-US" dirty="0" smtClean="0"/>
              <a:t> for </a:t>
            </a:r>
            <a:r>
              <a:rPr lang="en-US" dirty="0"/>
              <a:t>people without HIV who are at very high risk for getting it from sex or injection drug use</a:t>
            </a:r>
            <a:r>
              <a:rPr lang="en-US" dirty="0" smtClean="0"/>
              <a:t>. </a:t>
            </a:r>
          </a:p>
          <a:p>
            <a:r>
              <a:rPr lang="en-US" dirty="0" smtClean="0"/>
              <a:t>Sexually active men who have sex with men</a:t>
            </a:r>
          </a:p>
          <a:p>
            <a:r>
              <a:rPr lang="en-US" dirty="0" smtClean="0"/>
              <a:t>Sexually active heterosexual men and women</a:t>
            </a:r>
          </a:p>
          <a:p>
            <a:r>
              <a:rPr lang="en-US" dirty="0" smtClean="0"/>
              <a:t>People who inject drugs (PWID)</a:t>
            </a:r>
          </a:p>
          <a:p>
            <a:r>
              <a:rPr lang="en-US" dirty="0" smtClean="0"/>
              <a:t>Partners in mixed – status couples, including heterosexual couples seeking natural conception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Audio 7" title="audio slide 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7035601"/>
      </p:ext>
    </p:extLst>
  </p:cSld>
  <p:clrMapOvr>
    <a:masterClrMapping/>
  </p:clrMapOvr>
  <mc:AlternateContent xmlns:mc="http://schemas.openxmlformats.org/markup-compatibility/2006" xmlns:p14="http://schemas.microsoft.com/office/powerpoint/2010/main">
    <mc:Choice Requires="p14">
      <p:transition spd="slow" p14:dur="2000" advTm="31093"/>
    </mc:Choice>
    <mc:Fallback xmlns="">
      <p:transition spd="slow" advTm="3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can benefit from taking </a:t>
            </a:r>
            <a:r>
              <a:rPr lang="en-US" dirty="0" smtClean="0"/>
              <a:t>PrEP? cont.</a:t>
            </a:r>
            <a:endParaRPr lang="en-US" dirty="0"/>
          </a:p>
        </p:txBody>
      </p:sp>
      <p:pic>
        <p:nvPicPr>
          <p:cNvPr id="7" name="Content Placeholder 6" descr="Screen Clipping"/>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 y="1378040"/>
            <a:ext cx="12299324" cy="3915177"/>
          </a:xfr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Audio 2" title="audio slide 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867154"/>
      </p:ext>
    </p:extLst>
  </p:cSld>
  <p:clrMapOvr>
    <a:masterClrMapping/>
  </p:clrMapOvr>
  <mc:AlternateContent xmlns:mc="http://schemas.openxmlformats.org/markup-compatibility/2006" xmlns:p14="http://schemas.microsoft.com/office/powerpoint/2010/main">
    <mc:Choice Requires="p14">
      <p:transition spd="slow" p14:dur="2000" advTm="35828"/>
    </mc:Choice>
    <mc:Fallback xmlns="">
      <p:transition spd="slow" advTm="3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t>
            </a:r>
            <a:r>
              <a:rPr lang="en-US" dirty="0" smtClean="0"/>
              <a:t>are the goals of </a:t>
            </a:r>
            <a:r>
              <a:rPr lang="en-US" dirty="0" err="1" smtClean="0"/>
              <a:t>PrEP</a:t>
            </a:r>
            <a:r>
              <a:rPr lang="en-US" dirty="0" smtClean="0"/>
              <a:t> integration?</a:t>
            </a:r>
            <a:r>
              <a:rPr lang="en-US" dirty="0"/>
              <a:t/>
            </a:r>
            <a:br>
              <a:rPr lang="en-US" dirty="0"/>
            </a:br>
            <a:endParaRPr lang="en-US" dirty="0"/>
          </a:p>
        </p:txBody>
      </p:sp>
      <p:graphicFrame>
        <p:nvGraphicFramePr>
          <p:cNvPr id="7" name="Content Placeholder 6" descr="goals" title="goals of PrEP integration"/>
          <p:cNvGraphicFramePr>
            <a:graphicFrameLocks noGrp="1"/>
          </p:cNvGraphicFramePr>
          <p:nvPr>
            <p:ph idx="1"/>
            <p:extLst/>
          </p:nvPr>
        </p:nvGraphicFramePr>
        <p:xfrm>
          <a:off x="838200" y="1335088"/>
          <a:ext cx="10515600" cy="4841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Audio 8" title="audio slide 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6901490"/>
      </p:ext>
    </p:extLst>
  </p:cSld>
  <p:clrMapOvr>
    <a:masterClrMapping/>
  </p:clrMapOvr>
  <mc:AlternateContent xmlns:mc="http://schemas.openxmlformats.org/markup-compatibility/2006" xmlns:p14="http://schemas.microsoft.com/office/powerpoint/2010/main">
    <mc:Choice Requires="p14">
      <p:transition spd="slow" p14:dur="2000" advTm="30440"/>
    </mc:Choice>
    <mc:Fallback xmlns="">
      <p:transition spd="slow" advTm="3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a:t>
            </a:r>
            <a:r>
              <a:rPr lang="en-US" dirty="0" err="1" smtClean="0"/>
              <a:t>PrEP</a:t>
            </a:r>
            <a:r>
              <a:rPr lang="en-US" dirty="0" smtClean="0"/>
              <a:t> integrated Process look?</a:t>
            </a:r>
            <a:endParaRPr lang="en-US" dirty="0"/>
          </a:p>
        </p:txBody>
      </p:sp>
      <p:graphicFrame>
        <p:nvGraphicFramePr>
          <p:cNvPr id="7" name="Content Placeholder 6" descr="integrated" title="Integrated PrEP proccess"/>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Audio 3" title="audio slide 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1243961"/>
      </p:ext>
    </p:extLst>
  </p:cSld>
  <p:clrMapOvr>
    <a:masterClrMapping/>
  </p:clrMapOvr>
  <mc:AlternateContent xmlns:mc="http://schemas.openxmlformats.org/markup-compatibility/2006">
    <mc:Choice xmlns:p14="http://schemas.microsoft.com/office/powerpoint/2010/main" Requires="p14">
      <p:transition spd="slow" p14:dur="2000" advTm="44211"/>
    </mc:Choice>
    <mc:Fallback>
      <p:transition spd="slow" advTm="44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monitor </a:t>
            </a:r>
            <a:r>
              <a:rPr lang="en-US" dirty="0" err="1" smtClean="0"/>
              <a:t>PrEP</a:t>
            </a:r>
            <a:r>
              <a:rPr lang="en-US" dirty="0" smtClean="0"/>
              <a:t> activities?</a:t>
            </a:r>
            <a:endParaRPr lang="en-US" dirty="0"/>
          </a:p>
        </p:txBody>
      </p:sp>
      <p:sp>
        <p:nvSpPr>
          <p:cNvPr id="3" name="Content Placeholder 2"/>
          <p:cNvSpPr>
            <a:spLocks noGrp="1"/>
          </p:cNvSpPr>
          <p:nvPr>
            <p:ph idx="1"/>
          </p:nvPr>
        </p:nvSpPr>
        <p:spPr/>
        <p:txBody>
          <a:bodyPr>
            <a:normAutofit fontScale="92500" lnSpcReduction="20000"/>
          </a:bodyPr>
          <a:lstStyle/>
          <a:p>
            <a:pPr marL="457200" indent="-457200">
              <a:buAutoNum type="arabicPeriod"/>
            </a:pPr>
            <a:r>
              <a:rPr lang="en-US" dirty="0" smtClean="0"/>
              <a:t>Inquiry from every client getting an HIV-negative test, about </a:t>
            </a:r>
            <a:r>
              <a:rPr lang="en-US" dirty="0" err="1" smtClean="0"/>
              <a:t>PrEP</a:t>
            </a:r>
            <a:r>
              <a:rPr lang="en-US" dirty="0" smtClean="0"/>
              <a:t> awareness, current/or past </a:t>
            </a:r>
            <a:r>
              <a:rPr lang="en-US" dirty="0" err="1" smtClean="0"/>
              <a:t>PrEP</a:t>
            </a:r>
            <a:r>
              <a:rPr lang="en-US" dirty="0" smtClean="0"/>
              <a:t> use</a:t>
            </a:r>
          </a:p>
          <a:p>
            <a:pPr lvl="1"/>
            <a:r>
              <a:rPr lang="en-US" dirty="0" smtClean="0"/>
              <a:t>Has the client ever heard of </a:t>
            </a:r>
            <a:r>
              <a:rPr lang="en-US" dirty="0" err="1" smtClean="0"/>
              <a:t>PrEP</a:t>
            </a:r>
            <a:r>
              <a:rPr lang="en-US" dirty="0" smtClean="0"/>
              <a:t>?</a:t>
            </a:r>
          </a:p>
          <a:p>
            <a:pPr lvl="1"/>
            <a:r>
              <a:rPr lang="en-US" dirty="0" smtClean="0"/>
              <a:t>Is the client currently taking daily </a:t>
            </a:r>
            <a:r>
              <a:rPr lang="en-US" dirty="0" err="1" smtClean="0"/>
              <a:t>PrEP</a:t>
            </a:r>
            <a:r>
              <a:rPr lang="en-US" dirty="0" smtClean="0"/>
              <a:t> methods?</a:t>
            </a:r>
          </a:p>
          <a:p>
            <a:pPr lvl="1"/>
            <a:r>
              <a:rPr lang="en-US" dirty="0" smtClean="0"/>
              <a:t>Has the client used </a:t>
            </a:r>
            <a:r>
              <a:rPr lang="en-US" dirty="0" err="1" smtClean="0"/>
              <a:t>PrEP</a:t>
            </a:r>
            <a:r>
              <a:rPr lang="en-US" dirty="0" smtClean="0"/>
              <a:t> anytime in the last 12 months?</a:t>
            </a:r>
          </a:p>
          <a:p>
            <a:pPr marL="457200" indent="-457200">
              <a:buAutoNum type="arabicPeriod"/>
            </a:pPr>
            <a:r>
              <a:rPr lang="en-US" dirty="0" smtClean="0"/>
              <a:t>HIV Testers are expected to:</a:t>
            </a:r>
          </a:p>
          <a:p>
            <a:pPr lvl="1"/>
            <a:r>
              <a:rPr lang="en-US" dirty="0" smtClean="0"/>
              <a:t>Screen for </a:t>
            </a:r>
            <a:r>
              <a:rPr lang="en-US" dirty="0" err="1" smtClean="0"/>
              <a:t>PrEP</a:t>
            </a:r>
            <a:r>
              <a:rPr lang="en-US" dirty="0" smtClean="0"/>
              <a:t> eligibility</a:t>
            </a:r>
          </a:p>
          <a:p>
            <a:pPr lvl="1"/>
            <a:r>
              <a:rPr lang="en-US" dirty="0" smtClean="0"/>
              <a:t>Provide referrals for individuals eligible for </a:t>
            </a:r>
            <a:r>
              <a:rPr lang="en-US" dirty="0" err="1" smtClean="0"/>
              <a:t>PrEP</a:t>
            </a:r>
            <a:r>
              <a:rPr lang="en-US" dirty="0" smtClean="0"/>
              <a:t> </a:t>
            </a:r>
          </a:p>
          <a:p>
            <a:pPr lvl="1"/>
            <a:r>
              <a:rPr lang="en-US" dirty="0" smtClean="0"/>
              <a:t>Provide referrals to </a:t>
            </a:r>
            <a:r>
              <a:rPr lang="en-US" dirty="0" err="1" smtClean="0"/>
              <a:t>PrEP</a:t>
            </a:r>
            <a:r>
              <a:rPr lang="en-US" dirty="0" smtClean="0"/>
              <a:t> providers </a:t>
            </a:r>
          </a:p>
          <a:p>
            <a:pPr lvl="1"/>
            <a:r>
              <a:rPr lang="en-US" dirty="0" smtClean="0"/>
              <a:t>Provide services to assist with linkage to a </a:t>
            </a:r>
            <a:r>
              <a:rPr lang="en-US" dirty="0" err="1" smtClean="0"/>
              <a:t>PrEP</a:t>
            </a:r>
            <a:r>
              <a:rPr lang="en-US" dirty="0" smtClean="0"/>
              <a:t> providers</a:t>
            </a:r>
          </a:p>
          <a:p>
            <a:pPr marL="457200" indent="-457200">
              <a:buAutoNum type="arabicPeriod"/>
            </a:pPr>
            <a:endParaRPr lang="en-US" dirty="0" smtClean="0"/>
          </a:p>
          <a:p>
            <a:pPr marL="0" indent="0">
              <a:buNone/>
            </a:pP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Audio 6" title="audio slide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6974135"/>
      </p:ext>
    </p:extLst>
  </p:cSld>
  <p:clrMapOvr>
    <a:masterClrMapping/>
  </p:clrMapOvr>
  <mc:AlternateContent xmlns:mc="http://schemas.openxmlformats.org/markup-compatibility/2006">
    <mc:Choice xmlns:p14="http://schemas.microsoft.com/office/powerpoint/2010/main" Requires="p14">
      <p:transition spd="slow" p14:dur="2000" advTm="63112"/>
    </mc:Choice>
    <mc:Fallback>
      <p:transition spd="slow" advTm="6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Thank you!</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Japhet M. Nyakundi, MSW.</a:t>
            </a:r>
          </a:p>
          <a:p>
            <a:r>
              <a:rPr lang="en-US" sz="2200" i="1" dirty="0" smtClean="0"/>
              <a:t>Japhet.nyakundi@state.mn.us</a:t>
            </a:r>
          </a:p>
          <a:p>
            <a:r>
              <a:rPr lang="en-US" sz="2200" dirty="0" smtClean="0"/>
              <a:t>651-201-4030</a:t>
            </a:r>
            <a:endParaRPr lang="en-US" sz="2200" dirty="0"/>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2149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Budgets</a:t>
            </a:r>
            <a:endParaRPr lang="en-US" dirty="0"/>
          </a:p>
        </p:txBody>
      </p:sp>
      <p:sp>
        <p:nvSpPr>
          <p:cNvPr id="7" name="Content Placeholder 2"/>
          <p:cNvSpPr>
            <a:spLocks noGrp="1"/>
          </p:cNvSpPr>
          <p:nvPr>
            <p:ph idx="1"/>
          </p:nvPr>
        </p:nvSpPr>
        <p:spPr>
          <a:xfrm>
            <a:off x="838199" y="1631228"/>
            <a:ext cx="10217728" cy="4780541"/>
          </a:xfrm>
        </p:spPr>
        <p:txBody>
          <a:bodyPr>
            <a:normAutofit/>
          </a:bodyPr>
          <a:lstStyle/>
          <a:p>
            <a:pPr marL="0" lvl="0" indent="0">
              <a:buNone/>
            </a:pPr>
            <a:r>
              <a:rPr lang="en-US" dirty="0"/>
              <a:t>Annual budgets are required to be submitted to MDH </a:t>
            </a:r>
            <a:r>
              <a:rPr lang="en-US" dirty="0" smtClean="0"/>
              <a:t>according </a:t>
            </a:r>
            <a:r>
              <a:rPr lang="en-US" dirty="0"/>
              <a:t>to the schedule in the grant agreement. MDH will review and send an email with the approved budget</a:t>
            </a:r>
            <a:r>
              <a:rPr lang="en-US" dirty="0" smtClean="0"/>
              <a:t>.</a:t>
            </a:r>
          </a:p>
          <a:p>
            <a:pPr marL="0" lvl="0" indent="0">
              <a:buNone/>
            </a:pPr>
            <a:endParaRPr lang="en-US" dirty="0" smtClean="0"/>
          </a:p>
          <a:p>
            <a:pPr marL="0" indent="0">
              <a:lnSpc>
                <a:spcPct val="120000"/>
              </a:lnSpc>
              <a:spcBef>
                <a:spcPts val="0"/>
              </a:spcBef>
              <a:spcAft>
                <a:spcPts val="0"/>
              </a:spcAft>
              <a:buNone/>
            </a:pPr>
            <a:r>
              <a:rPr lang="en-US" b="1" dirty="0"/>
              <a:t>Budget Period			</a:t>
            </a:r>
            <a:r>
              <a:rPr lang="en-US" b="1" dirty="0" smtClean="0"/>
              <a:t>			Budget </a:t>
            </a:r>
            <a:r>
              <a:rPr lang="en-US" b="1" dirty="0"/>
              <a:t>Plan </a:t>
            </a:r>
            <a:r>
              <a:rPr lang="en-US" b="1" dirty="0" smtClean="0"/>
              <a:t>Due</a:t>
            </a:r>
            <a:endParaRPr lang="en-US" dirty="0" smtClean="0"/>
          </a:p>
          <a:p>
            <a:pPr marL="0" indent="0">
              <a:lnSpc>
                <a:spcPct val="120000"/>
              </a:lnSpc>
              <a:spcBef>
                <a:spcPts val="0"/>
              </a:spcBef>
              <a:spcAft>
                <a:spcPts val="0"/>
              </a:spcAft>
              <a:buNone/>
            </a:pPr>
            <a:r>
              <a:rPr lang="en-US" dirty="0" smtClean="0"/>
              <a:t>January </a:t>
            </a:r>
            <a:r>
              <a:rPr lang="en-US" dirty="0"/>
              <a:t>1, 2018 through December 31, 2018	</a:t>
            </a:r>
            <a:r>
              <a:rPr lang="en-US" dirty="0" smtClean="0"/>
              <a:t>	January </a:t>
            </a:r>
            <a:r>
              <a:rPr lang="en-US" dirty="0"/>
              <a:t>31, 2018</a:t>
            </a:r>
          </a:p>
          <a:p>
            <a:pPr marL="0" indent="0">
              <a:lnSpc>
                <a:spcPct val="120000"/>
              </a:lnSpc>
              <a:spcBef>
                <a:spcPts val="0"/>
              </a:spcBef>
              <a:spcAft>
                <a:spcPts val="0"/>
              </a:spcAft>
              <a:buNone/>
            </a:pPr>
            <a:r>
              <a:rPr lang="en-US" dirty="0"/>
              <a:t>January 1, 2019 through December 31, 2019		</a:t>
            </a:r>
            <a:r>
              <a:rPr lang="en-US" dirty="0" smtClean="0"/>
              <a:t>December </a:t>
            </a:r>
            <a:r>
              <a:rPr lang="en-US" dirty="0"/>
              <a:t>3, 2018</a:t>
            </a:r>
          </a:p>
          <a:p>
            <a:pPr marL="0" indent="0">
              <a:lnSpc>
                <a:spcPct val="120000"/>
              </a:lnSpc>
              <a:spcBef>
                <a:spcPts val="0"/>
              </a:spcBef>
              <a:spcAft>
                <a:spcPts val="0"/>
              </a:spcAft>
              <a:buNone/>
            </a:pPr>
            <a:r>
              <a:rPr lang="en-US" dirty="0"/>
              <a:t>January 1, 2020 through December 31, 2020		</a:t>
            </a:r>
            <a:r>
              <a:rPr lang="en-US" dirty="0" smtClean="0"/>
              <a:t>December </a:t>
            </a:r>
            <a:r>
              <a:rPr lang="en-US" dirty="0"/>
              <a:t>2, 2019</a:t>
            </a:r>
          </a:p>
          <a:p>
            <a:pPr marL="0" indent="0">
              <a:lnSpc>
                <a:spcPct val="120000"/>
              </a:lnSpc>
              <a:spcBef>
                <a:spcPts val="0"/>
              </a:spcBef>
              <a:spcAft>
                <a:spcPts val="0"/>
              </a:spcAft>
              <a:buNone/>
            </a:pPr>
            <a:r>
              <a:rPr lang="en-US" dirty="0"/>
              <a:t>January 1, 2021 through December 31, 2120		</a:t>
            </a:r>
            <a:r>
              <a:rPr lang="en-US" dirty="0" smtClean="0"/>
              <a:t>December </a:t>
            </a:r>
            <a:r>
              <a:rPr lang="en-US" dirty="0"/>
              <a:t>7, 2020</a:t>
            </a:r>
          </a:p>
          <a:p>
            <a:pPr marL="0" indent="0">
              <a:lnSpc>
                <a:spcPct val="120000"/>
              </a:lnSpc>
              <a:spcBef>
                <a:spcPts val="0"/>
              </a:spcBef>
              <a:spcAft>
                <a:spcPts val="0"/>
              </a:spcAft>
              <a:buNone/>
            </a:pPr>
            <a:r>
              <a:rPr lang="en-US" dirty="0"/>
              <a:t>January 1, 2022 through December 31, 2022		</a:t>
            </a:r>
            <a:r>
              <a:rPr lang="en-US" dirty="0" smtClean="0"/>
              <a:t>December </a:t>
            </a:r>
            <a:r>
              <a:rPr lang="en-US" dirty="0"/>
              <a:t>6, 2021</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Audio 2" title="audio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0327941"/>
      </p:ext>
    </p:extLst>
  </p:cSld>
  <p:clrMapOvr>
    <a:masterClrMapping/>
  </p:clrMapOvr>
  <mc:AlternateContent xmlns:mc="http://schemas.openxmlformats.org/markup-compatibility/2006" xmlns:p14="http://schemas.microsoft.com/office/powerpoint/2010/main">
    <mc:Choice Requires="p14">
      <p:transition spd="slow" p14:dur="2000" advTm="15268"/>
    </mc:Choice>
    <mc:Fallback xmlns="">
      <p:transition spd="slow" advTm="1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Undetectable = Untransmittable (U=U)</a:t>
            </a:r>
            <a:endParaRPr lang="en-US" dirty="0"/>
          </a:p>
        </p:txBody>
      </p:sp>
      <p:sp>
        <p:nvSpPr>
          <p:cNvPr id="3" name="Text Placeholder 2"/>
          <p:cNvSpPr>
            <a:spLocks noGrp="1"/>
          </p:cNvSpPr>
          <p:nvPr>
            <p:ph type="body" sz="quarter" idx="14"/>
          </p:nvPr>
        </p:nvSpPr>
        <p:spPr>
          <a:xfrm>
            <a:off x="2954866" y="5893435"/>
            <a:ext cx="6587067" cy="903062"/>
          </a:xfrm>
        </p:spPr>
        <p:txBody>
          <a:bodyPr>
            <a:normAutofit/>
          </a:bodyPr>
          <a:lstStyle/>
          <a:p>
            <a:pPr>
              <a:spcBef>
                <a:spcPts val="0"/>
              </a:spcBef>
            </a:pPr>
            <a:r>
              <a:rPr lang="en-US" dirty="0" smtClean="0"/>
              <a:t>Mariah Wilberg </a:t>
            </a:r>
            <a:r>
              <a:rPr lang="en-US" dirty="0" smtClean="0">
                <a:solidFill>
                  <a:schemeClr val="accent1"/>
                </a:solidFill>
              </a:rPr>
              <a:t>|</a:t>
            </a:r>
            <a:r>
              <a:rPr lang="en-US" dirty="0" smtClean="0"/>
              <a:t> Communications Specialist</a:t>
            </a:r>
          </a:p>
        </p:txBody>
      </p:sp>
      <p:pic>
        <p:nvPicPr>
          <p:cNvPr id="10"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110" y="1965921"/>
            <a:ext cx="5670580" cy="813933"/>
          </a:xfrm>
          <a:prstGeom prst="rect">
            <a:avLst/>
          </a:prstGeom>
        </p:spPr>
      </p:pic>
      <p:pic>
        <p:nvPicPr>
          <p:cNvPr id="2" name="Audio 1" title="audio slide 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Slide Number Placeholder 5"/>
          <p:cNvSpPr>
            <a:spLocks noGrp="1"/>
          </p:cNvSpPr>
          <p:nvPr>
            <p:ph type="sldNum" sz="quarter" idx="16"/>
          </p:nvPr>
        </p:nvSpPr>
        <p:spPr/>
        <p:txBody>
          <a:bodyPr/>
          <a:lstStyle/>
          <a:p>
            <a:fld id="{48F63A3B-78C7-47BE-AE5E-E10140E04643}" type="slidenum">
              <a:rPr lang="en-US" smtClean="0"/>
              <a:pPr/>
              <a:t>60</a:t>
            </a:fld>
            <a:endParaRPr lang="en-US" dirty="0"/>
          </a:p>
        </p:txBody>
      </p:sp>
    </p:spTree>
    <p:extLst>
      <p:ext uri="{BB962C8B-B14F-4D97-AF65-F5344CB8AC3E}">
        <p14:creationId xmlns:p14="http://schemas.microsoft.com/office/powerpoint/2010/main" val="347399428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Antiretroviral Therapy</a:t>
            </a:r>
            <a:endParaRPr lang="en-US" dirty="0"/>
          </a:p>
        </p:txBody>
      </p:sp>
      <p:sp>
        <p:nvSpPr>
          <p:cNvPr id="3" name="Content Placeholder 2"/>
          <p:cNvSpPr>
            <a:spLocks noGrp="1"/>
          </p:cNvSpPr>
          <p:nvPr>
            <p:ph idx="1"/>
          </p:nvPr>
        </p:nvSpPr>
        <p:spPr>
          <a:xfrm>
            <a:off x="1226388" y="2255164"/>
            <a:ext cx="6269966" cy="3638198"/>
          </a:xfrm>
        </p:spPr>
        <p:txBody>
          <a:bodyPr>
            <a:normAutofit/>
          </a:bodyPr>
          <a:lstStyle/>
          <a:p>
            <a:pPr marL="0" indent="0">
              <a:buNone/>
            </a:pPr>
            <a:r>
              <a:rPr lang="en-US" dirty="0" smtClean="0"/>
              <a:t>HIV medication is so effective that is causes the amount of HIV in the body to be too low to measure, or undetectable.</a:t>
            </a:r>
          </a:p>
          <a:p>
            <a:pPr marL="0" indent="0">
              <a:buNone/>
            </a:pPr>
            <a:r>
              <a:rPr lang="en-US" dirty="0" smtClean="0"/>
              <a:t>This keeps the immune system working properly and allows people living with HIV (PLWH) to live long, healthy lives.</a:t>
            </a:r>
          </a:p>
          <a:p>
            <a:pPr marL="0" indent="0">
              <a:buNone/>
            </a:pPr>
            <a:r>
              <a:rPr lang="en-US" dirty="0" smtClean="0"/>
              <a:t>It can also prevent HIV transmission.</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blood drop with + sign" title="blood drop with +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683" y="2022250"/>
            <a:ext cx="3958087" cy="3958087"/>
          </a:xfrm>
          <a:prstGeom prst="rect">
            <a:avLst/>
          </a:prstGeom>
        </p:spPr>
      </p:pic>
      <p:pic>
        <p:nvPicPr>
          <p:cNvPr id="5" name="Audio 4" title="audio slide 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081706"/>
      </p:ext>
    </p:extLst>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Undetectable=Untransmittable</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26" name="Picture 1" descr="&#10;&#10; 1-6 months to Become undetectable. This can take up to 6 months after starting HIV medication. Your health care provider will perform blood tests and let you know when you’re undetectable.&#10;  6 months  Stay undetectable. Get a second undetectable test result at least 6 months after the first. Continue to take your HIV medications daily and visit your health care provider regularly. They will monitor your blood tests to make sure you’re still undetectable.&#10;Effectively no risk of transmitting HIV to a sex partner as long as you stay undetectable by taking medications daily and seeing your health care provider regularly&#10;" title="U=U timeline infographi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91" y="1626800"/>
            <a:ext cx="6480016" cy="449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eople living with HIV who get and stay undetectable have effectively no risk of sexually transmitting HIV" title="Effectively no risk"/>
          <p:cNvPicPr>
            <a:picLocks noChangeAspect="1"/>
          </p:cNvPicPr>
          <p:nvPr/>
        </p:nvPicPr>
        <p:blipFill>
          <a:blip r:embed="rId6"/>
          <a:stretch>
            <a:fillRect/>
          </a:stretch>
        </p:blipFill>
        <p:spPr>
          <a:xfrm>
            <a:off x="7702220" y="1941125"/>
            <a:ext cx="4137355" cy="4040575"/>
          </a:xfrm>
          <a:prstGeom prst="rect">
            <a:avLst/>
          </a:prstGeom>
        </p:spPr>
      </p:pic>
      <p:pic>
        <p:nvPicPr>
          <p:cNvPr id="3" name="Audio 2" title="audio slide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2925576"/>
      </p:ext>
    </p:extLst>
  </p:cSld>
  <p:clrMapOvr>
    <a:masterClrMapping/>
  </p:clrMapOvr>
  <mc:AlternateContent xmlns:mc="http://schemas.openxmlformats.org/markup-compatibility/2006" xmlns:p14="http://schemas.microsoft.com/office/powerpoint/2010/main">
    <mc:Choice Requires="p14">
      <p:transition spd="slow" p14:dur="2000" advTm="37023"/>
    </mc:Choice>
    <mc:Fallback xmlns="">
      <p:transition spd="slow" advTm="37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Evidence</a:t>
            </a:r>
            <a:endParaRPr lang="en-US" dirty="0"/>
          </a:p>
        </p:txBody>
      </p:sp>
      <p:sp>
        <p:nvSpPr>
          <p:cNvPr id="7" name="Content Placeholder 2"/>
          <p:cNvSpPr>
            <a:spLocks noGrp="1"/>
          </p:cNvSpPr>
          <p:nvPr>
            <p:ph idx="1"/>
          </p:nvPr>
        </p:nvSpPr>
        <p:spPr>
          <a:xfrm>
            <a:off x="838199" y="1631228"/>
            <a:ext cx="6078795" cy="4780541"/>
          </a:xfrm>
        </p:spPr>
        <p:txBody>
          <a:bodyPr>
            <a:normAutofit/>
          </a:bodyPr>
          <a:lstStyle/>
          <a:p>
            <a:r>
              <a:rPr lang="en-US" b="1" dirty="0">
                <a:solidFill>
                  <a:schemeClr val="tx2"/>
                </a:solidFill>
                <a:hlinkClick r:id="rId5"/>
              </a:rPr>
              <a:t>HPTN </a:t>
            </a:r>
            <a:r>
              <a:rPr lang="en-US" b="1" dirty="0" smtClean="0">
                <a:solidFill>
                  <a:schemeClr val="tx2"/>
                </a:solidFill>
                <a:hlinkClick r:id="rId5"/>
              </a:rPr>
              <a:t>052</a:t>
            </a:r>
            <a:r>
              <a:rPr lang="en-US" b="1" dirty="0" smtClean="0">
                <a:solidFill>
                  <a:schemeClr val="tx2"/>
                </a:solidFill>
              </a:rPr>
              <a:t> </a:t>
            </a:r>
          </a:p>
          <a:p>
            <a:pPr lvl="1"/>
            <a:r>
              <a:rPr lang="en-US" dirty="0" smtClean="0"/>
              <a:t>1763 mixed status couples</a:t>
            </a:r>
          </a:p>
          <a:p>
            <a:r>
              <a:rPr lang="en-US" b="1" dirty="0">
                <a:solidFill>
                  <a:schemeClr val="tx2"/>
                </a:solidFill>
                <a:hlinkClick r:id="rId6"/>
              </a:rPr>
              <a:t>PARTNER </a:t>
            </a:r>
            <a:endParaRPr lang="en-US" b="1" dirty="0" smtClean="0">
              <a:solidFill>
                <a:schemeClr val="tx2"/>
              </a:solidFill>
            </a:endParaRPr>
          </a:p>
          <a:p>
            <a:pPr lvl="1"/>
            <a:r>
              <a:rPr lang="en-US" dirty="0" smtClean="0"/>
              <a:t>1166 mixed status couples</a:t>
            </a:r>
          </a:p>
          <a:p>
            <a:pPr lvl="1"/>
            <a:r>
              <a:rPr lang="en-US" dirty="0" smtClean="0"/>
              <a:t>58,000 sex acts (condom &amp; PrEP-less)</a:t>
            </a:r>
          </a:p>
          <a:p>
            <a:r>
              <a:rPr lang="en-US" b="1" dirty="0" smtClean="0">
                <a:solidFill>
                  <a:schemeClr val="tx2"/>
                </a:solidFill>
                <a:hlinkClick r:id="rId7"/>
              </a:rPr>
              <a:t>Opposites Attract</a:t>
            </a:r>
            <a:endParaRPr lang="en-US" b="1" dirty="0" smtClean="0">
              <a:solidFill>
                <a:schemeClr val="tx2"/>
              </a:solidFill>
            </a:endParaRPr>
          </a:p>
          <a:p>
            <a:pPr lvl="1"/>
            <a:r>
              <a:rPr lang="en-US" dirty="0" smtClean="0"/>
              <a:t>358 mixed status couples</a:t>
            </a:r>
          </a:p>
          <a:p>
            <a:pPr lvl="1"/>
            <a:r>
              <a:rPr lang="en-US" dirty="0" smtClean="0"/>
              <a:t>17,000 sex acts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1" name="Picture 10" descr="clipboard" title="clipboar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994" y="1631228"/>
            <a:ext cx="4639574" cy="4639574"/>
          </a:xfrm>
          <a:prstGeom prst="rect">
            <a:avLst/>
          </a:prstGeom>
        </p:spPr>
      </p:pic>
      <p:pic>
        <p:nvPicPr>
          <p:cNvPr id="3" name="Audio 2" title="audio slide 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3740106"/>
      </p:ext>
    </p:extLst>
  </p:cSld>
  <p:clrMapOvr>
    <a:masterClrMapping/>
  </p:clrMapOvr>
  <mc:AlternateContent xmlns:mc="http://schemas.openxmlformats.org/markup-compatibility/2006" xmlns:p14="http://schemas.microsoft.com/office/powerpoint/2010/main">
    <mc:Choice Requires="p14">
      <p:transition spd="slow" p14:dur="2000" advTm="34309"/>
    </mc:Choice>
    <mc:Fallback xmlns="">
      <p:transition spd="slow" advTm="3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r>
              <a:rPr lang="en-US" dirty="0" smtClean="0"/>
              <a:t>U=U Campaign</a:t>
            </a:r>
            <a:endParaRPr lang="en-US" dirty="0"/>
          </a:p>
        </p:txBody>
      </p:sp>
      <p:pic>
        <p:nvPicPr>
          <p:cNvPr id="15" name="Picture Placeholder 15" descr="family" title="family"/>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tretch>
            <a:fillRect/>
          </a:stretch>
        </p:blipFill>
        <p:spPr>
          <a:xfrm>
            <a:off x="6552466" y="2055321"/>
            <a:ext cx="2091568" cy="2094842"/>
          </a:xfrm>
        </p:spPr>
      </p:pic>
      <p:sp>
        <p:nvSpPr>
          <p:cNvPr id="16" name="Content Placeholder 2"/>
          <p:cNvSpPr>
            <a:spLocks noGrp="1"/>
          </p:cNvSpPr>
          <p:nvPr>
            <p:ph type="body" sz="quarter" idx="15"/>
          </p:nvPr>
        </p:nvSpPr>
        <p:spPr>
          <a:xfrm>
            <a:off x="581719" y="4345146"/>
            <a:ext cx="2542477" cy="1623853"/>
          </a:xfrm>
        </p:spPr>
        <p:txBody>
          <a:bodyPr>
            <a:normAutofit/>
          </a:bodyPr>
          <a:lstStyle/>
          <a:p>
            <a:r>
              <a:rPr lang="en-US" dirty="0" smtClean="0"/>
              <a:t>PLWH are not getting this message consistently from providers</a:t>
            </a:r>
            <a:endParaRPr lang="en-US" dirty="0"/>
          </a:p>
        </p:txBody>
      </p:sp>
      <p:pic>
        <p:nvPicPr>
          <p:cNvPr id="17" name="Picture Placeholder 16" descr="pill bottle" title="pill bottle"/>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tretch>
            <a:fillRect/>
          </a:stretch>
        </p:blipFill>
        <p:spPr>
          <a:xfrm>
            <a:off x="9466857" y="2055321"/>
            <a:ext cx="2094842" cy="2094842"/>
          </a:xfrm>
        </p:spPr>
      </p:pic>
      <p:sp>
        <p:nvSpPr>
          <p:cNvPr id="18" name="Text Placeholder 9"/>
          <p:cNvSpPr>
            <a:spLocks noGrp="1"/>
          </p:cNvSpPr>
          <p:nvPr>
            <p:ph type="body" sz="quarter" idx="17"/>
          </p:nvPr>
        </p:nvSpPr>
        <p:spPr>
          <a:xfrm>
            <a:off x="3421563" y="4345147"/>
            <a:ext cx="2542477" cy="1623852"/>
          </a:xfrm>
        </p:spPr>
        <p:txBody>
          <a:bodyPr>
            <a:normAutofit/>
          </a:bodyPr>
          <a:lstStyle/>
          <a:p>
            <a:r>
              <a:rPr lang="en-US" dirty="0" smtClean="0"/>
              <a:t>So it’s up to us to take the lead and educate people about U=U</a:t>
            </a:r>
            <a:endParaRPr lang="en-US" dirty="0"/>
          </a:p>
          <a:p>
            <a:endParaRPr lang="en-US" dirty="0"/>
          </a:p>
        </p:txBody>
      </p:sp>
      <p:pic>
        <p:nvPicPr>
          <p:cNvPr id="19" name="Picture Placeholder 17" descr="doctor and patient" title="doctor and patient"/>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tretch>
            <a:fillRect/>
          </a:stretch>
        </p:blipFill>
        <p:spPr>
          <a:xfrm>
            <a:off x="838200" y="2057937"/>
            <a:ext cx="2092226" cy="2092226"/>
          </a:xfrm>
        </p:spPr>
      </p:pic>
      <p:sp>
        <p:nvSpPr>
          <p:cNvPr id="20" name="Text Placeholder 11"/>
          <p:cNvSpPr>
            <a:spLocks noGrp="1"/>
          </p:cNvSpPr>
          <p:nvPr>
            <p:ph type="body" sz="quarter" idx="19"/>
          </p:nvPr>
        </p:nvSpPr>
        <p:spPr>
          <a:xfrm>
            <a:off x="6261407" y="4345147"/>
            <a:ext cx="2542477" cy="1623852"/>
          </a:xfrm>
        </p:spPr>
        <p:txBody>
          <a:bodyPr>
            <a:normAutofit/>
          </a:bodyPr>
          <a:lstStyle/>
          <a:p>
            <a:r>
              <a:rPr lang="en-US" dirty="0" smtClean="0"/>
              <a:t>Knowledge that U=U will  reduce stigma for PLWH and their loved ones</a:t>
            </a:r>
            <a:endParaRPr lang="en-US" dirty="0"/>
          </a:p>
          <a:p>
            <a:endParaRPr lang="en-US" dirty="0"/>
          </a:p>
        </p:txBody>
      </p:sp>
      <p:pic>
        <p:nvPicPr>
          <p:cNvPr id="21" name="Picture Placeholder 18" descr="communication" title="communication"/>
          <p:cNvPicPr>
            <a:picLocks noGrp="1" noChangeAspect="1"/>
          </p:cNvPicPr>
          <p:nvPr>
            <p:ph type="pic" sz="quarter" idx="20"/>
          </p:nvPr>
        </p:nvPicPr>
        <p:blipFill>
          <a:blip r:embed="rId8" cstate="print">
            <a:extLst>
              <a:ext uri="{28A0092B-C50C-407E-A947-70E740481C1C}">
                <a14:useLocalDpi xmlns:a14="http://schemas.microsoft.com/office/drawing/2010/main" val="0"/>
              </a:ext>
            </a:extLst>
          </a:blip>
          <a:stretch>
            <a:fillRect/>
          </a:stretch>
        </p:blipFill>
        <p:spPr>
          <a:xfrm>
            <a:off x="3634801" y="2055321"/>
            <a:ext cx="2094842" cy="2094842"/>
          </a:xfrm>
        </p:spPr>
      </p:pic>
      <p:sp>
        <p:nvSpPr>
          <p:cNvPr id="22" name="Text Placeholder 13"/>
          <p:cNvSpPr>
            <a:spLocks noGrp="1"/>
          </p:cNvSpPr>
          <p:nvPr>
            <p:ph type="body" sz="quarter" idx="21"/>
          </p:nvPr>
        </p:nvSpPr>
        <p:spPr>
          <a:xfrm>
            <a:off x="9101251" y="4341161"/>
            <a:ext cx="2542477" cy="1627838"/>
          </a:xfrm>
        </p:spPr>
        <p:txBody>
          <a:bodyPr>
            <a:normAutofit/>
          </a:bodyPr>
          <a:lstStyle/>
          <a:p>
            <a:r>
              <a:rPr lang="en-US" dirty="0" smtClean="0"/>
              <a:t>It can also provide incentive for PLWH get and stay in care.</a:t>
            </a:r>
            <a:endParaRPr lang="en-US" dirty="0"/>
          </a:p>
          <a:p>
            <a:endParaRPr lang="en-US" dirty="0"/>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Audio 2" title="audio slide 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9771017"/>
      </p:ext>
    </p:extLst>
  </p:cSld>
  <p:clrMapOvr>
    <a:masterClrMapping/>
  </p:clrMapOvr>
  <mc:AlternateContent xmlns:mc="http://schemas.openxmlformats.org/markup-compatibility/2006" xmlns:p14="http://schemas.microsoft.com/office/powerpoint/2010/main">
    <mc:Choice Requires="p14">
      <p:transition spd="slow" p14:dur="2000" advTm="101891"/>
    </mc:Choice>
    <mc:Fallback xmlns="">
      <p:transition spd="slow" advTm="101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Messages</a:t>
            </a:r>
            <a:endParaRPr lang="en-US" dirty="0"/>
          </a:p>
        </p:txBody>
      </p:sp>
      <p:sp>
        <p:nvSpPr>
          <p:cNvPr id="3" name="Content Placeholder 2"/>
          <p:cNvSpPr>
            <a:spLocks noGrp="1"/>
          </p:cNvSpPr>
          <p:nvPr>
            <p:ph idx="1"/>
          </p:nvPr>
        </p:nvSpPr>
        <p:spPr>
          <a:xfrm>
            <a:off x="838200" y="1825625"/>
            <a:ext cx="6459747" cy="4351338"/>
          </a:xfrm>
        </p:spPr>
        <p:txBody>
          <a:bodyPr>
            <a:normAutofit/>
          </a:bodyPr>
          <a:lstStyle/>
          <a:p>
            <a:r>
              <a:rPr lang="en-US" dirty="0" smtClean="0">
                <a:solidFill>
                  <a:schemeClr val="tx2"/>
                </a:solidFill>
              </a:rPr>
              <a:t>Adherence is key—encourage PLWH to take their meds daily and have ongoing viral load monitoring</a:t>
            </a:r>
          </a:p>
          <a:p>
            <a:r>
              <a:rPr lang="en-US" dirty="0" smtClean="0">
                <a:solidFill>
                  <a:schemeClr val="tx2"/>
                </a:solidFill>
              </a:rPr>
              <a:t>U=U is only one tool in the HIV prevention toolbox. People may choose to use one or more strategies depending on needs</a:t>
            </a:r>
          </a:p>
          <a:p>
            <a:r>
              <a:rPr lang="en-US" dirty="0" smtClean="0">
                <a:solidFill>
                  <a:schemeClr val="tx2"/>
                </a:solidFill>
              </a:rPr>
              <a:t>U=U applies only to sexual transmission of HIV, not perinatal or IDU transmission</a:t>
            </a:r>
          </a:p>
          <a:p>
            <a:r>
              <a:rPr lang="en-US" dirty="0">
                <a:solidFill>
                  <a:schemeClr val="tx2"/>
                </a:solidFill>
              </a:rPr>
              <a:t>U=U does not protect against </a:t>
            </a:r>
            <a:r>
              <a:rPr lang="en-US" dirty="0" smtClean="0">
                <a:solidFill>
                  <a:schemeClr val="tx2"/>
                </a:solidFill>
              </a:rPr>
              <a:t>STDs/pregnancy</a:t>
            </a:r>
            <a:endParaRPr lang="en-US" dirty="0">
              <a:solidFill>
                <a:schemeClr val="tx2"/>
              </a:solidFil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Picture 7" descr="test tubes" title="test tubes"/>
          <p:cNvPicPr>
            <a:picLocks noChangeAspect="1"/>
          </p:cNvPicPr>
          <p:nvPr/>
        </p:nvPicPr>
        <p:blipFill>
          <a:blip r:embed="rId5"/>
          <a:stretch>
            <a:fillRect/>
          </a:stretch>
        </p:blipFill>
        <p:spPr>
          <a:xfrm>
            <a:off x="7391935" y="1635049"/>
            <a:ext cx="4541914" cy="4541914"/>
          </a:xfrm>
          <a:prstGeom prst="rect">
            <a:avLst/>
          </a:prstGeom>
        </p:spPr>
      </p:pic>
      <p:pic>
        <p:nvPicPr>
          <p:cNvPr id="7" name="Audio 6" title="audio slide 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7913042"/>
      </p:ext>
    </p:extLst>
  </p:cSld>
  <p:clrMapOvr>
    <a:masterClrMapping/>
  </p:clrMapOvr>
  <mc:AlternateContent xmlns:mc="http://schemas.openxmlformats.org/markup-compatibility/2006" xmlns:p14="http://schemas.microsoft.com/office/powerpoint/2010/main">
    <mc:Choice Requires="p14">
      <p:transition spd="slow" p14:dur="2000" advTm="89253"/>
    </mc:Choice>
    <mc:Fallback xmlns="">
      <p:transition spd="slow" advTm="89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3" name="Content Placeholder 2"/>
          <p:cNvSpPr>
            <a:spLocks noGrp="1"/>
          </p:cNvSpPr>
          <p:nvPr>
            <p:ph idx="1"/>
          </p:nvPr>
        </p:nvSpPr>
        <p:spPr>
          <a:xfrm>
            <a:off x="742950" y="1825625"/>
            <a:ext cx="7236484" cy="4351338"/>
          </a:xfrm>
        </p:spPr>
        <p:txBody>
          <a:bodyPr>
            <a:noAutofit/>
          </a:bodyPr>
          <a:lstStyle/>
          <a:p>
            <a:pPr marL="0" indent="0">
              <a:buNone/>
            </a:pPr>
            <a:r>
              <a:rPr lang="en-US" b="1" dirty="0" smtClean="0">
                <a:solidFill>
                  <a:schemeClr val="tx2"/>
                </a:solidFill>
                <a:hlinkClick r:id="rId5"/>
              </a:rPr>
              <a:t>Undetectable = Untransmittable (U=U), MDH</a:t>
            </a:r>
            <a:endParaRPr lang="en-US" b="1" dirty="0" smtClean="0">
              <a:solidFill>
                <a:schemeClr val="tx2"/>
              </a:solidFill>
            </a:endParaRPr>
          </a:p>
          <a:p>
            <a:pPr marL="0" indent="0">
              <a:buNone/>
            </a:pPr>
            <a:r>
              <a:rPr lang="en-US" b="1" dirty="0" smtClean="0">
                <a:solidFill>
                  <a:schemeClr val="tx2"/>
                </a:solidFill>
                <a:hlinkClick r:id="rId6"/>
              </a:rPr>
              <a:t>10 Things to Know about HIV Suppression, NIAID</a:t>
            </a:r>
            <a:endParaRPr lang="en-US" b="1" dirty="0" smtClean="0">
              <a:solidFill>
                <a:schemeClr val="tx2"/>
              </a:solidFill>
            </a:endParaRPr>
          </a:p>
          <a:p>
            <a:pPr marL="0" indent="0">
              <a:buNone/>
            </a:pPr>
            <a:r>
              <a:rPr lang="en-US" b="1" dirty="0" smtClean="0">
                <a:solidFill>
                  <a:schemeClr val="tx2"/>
                </a:solidFill>
                <a:hlinkClick r:id="rId7"/>
              </a:rPr>
              <a:t>Prevention Access Campaign</a:t>
            </a:r>
            <a:endParaRPr lang="en-US" b="1" dirty="0" smtClean="0">
              <a:solidFill>
                <a:schemeClr val="tx2"/>
              </a:solidFill>
            </a:endParaRPr>
          </a:p>
          <a:p>
            <a:pPr marL="0" indent="0">
              <a:buNone/>
            </a:pPr>
            <a:r>
              <a:rPr lang="en-US" b="1" dirty="0" smtClean="0">
                <a:solidFill>
                  <a:schemeClr val="tx2"/>
                </a:solidFill>
                <a:hlinkClick r:id="rId8"/>
              </a:rPr>
              <a:t>U=U taking off in 2017, The Lancet</a:t>
            </a:r>
            <a:endParaRPr lang="en-US" b="1" dirty="0" smtClean="0">
              <a:solidFill>
                <a:schemeClr val="tx2"/>
              </a:solidFill>
            </a:endParaRPr>
          </a:p>
          <a:p>
            <a:pPr marL="0" indent="0">
              <a:buNone/>
            </a:pPr>
            <a:r>
              <a:rPr lang="en-US" b="1" dirty="0" smtClean="0">
                <a:solidFill>
                  <a:schemeClr val="tx2"/>
                </a:solidFill>
                <a:hlinkClick r:id="rId9"/>
              </a:rPr>
              <a:t>HIV Treatment as Prevention, CDC</a:t>
            </a:r>
            <a:endParaRPr lang="en-US" b="1" dirty="0" smtClean="0">
              <a:solidFill>
                <a:schemeClr val="tx2"/>
              </a:solidFill>
            </a:endParaRPr>
          </a:p>
          <a:p>
            <a:pPr marL="0" indent="0">
              <a:buNone/>
            </a:pPr>
            <a:r>
              <a:rPr lang="en-US" b="1" dirty="0" smtClean="0">
                <a:solidFill>
                  <a:schemeClr val="tx2"/>
                </a:solidFill>
                <a:hlinkClick r:id="rId10"/>
              </a:rPr>
              <a:t>HIV U=U Information for Providers, NYC Health</a:t>
            </a:r>
            <a:endParaRPr lang="en-US" b="1" dirty="0" smtClean="0">
              <a:solidFill>
                <a:schemeClr val="tx2"/>
              </a:solidFill>
            </a:endParaRPr>
          </a:p>
          <a:p>
            <a:pPr marL="0" indent="0">
              <a:buNone/>
            </a:pPr>
            <a:r>
              <a:rPr lang="en-US" b="1" dirty="0">
                <a:solidFill>
                  <a:schemeClr val="tx2"/>
                </a:solidFill>
                <a:hlinkClick r:id="rId11"/>
              </a:rPr>
              <a:t>The evidence for </a:t>
            </a:r>
            <a:r>
              <a:rPr lang="en-US" b="1" dirty="0" smtClean="0">
                <a:solidFill>
                  <a:schemeClr val="tx2"/>
                </a:solidFill>
                <a:hlinkClick r:id="rId11"/>
              </a:rPr>
              <a:t>U=U: why </a:t>
            </a:r>
            <a:r>
              <a:rPr lang="en-US" b="1" dirty="0">
                <a:solidFill>
                  <a:schemeClr val="tx2"/>
                </a:solidFill>
                <a:hlinkClick r:id="rId11"/>
              </a:rPr>
              <a:t>negligible risk is zero risk</a:t>
            </a:r>
            <a:endParaRPr lang="en-US" b="1" dirty="0" smtClean="0">
              <a:solidFill>
                <a:schemeClr val="tx2"/>
              </a:solidFil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Picture 7" descr="searching" title="search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97971" y="1635049"/>
            <a:ext cx="4541914" cy="4541914"/>
          </a:xfrm>
          <a:prstGeom prst="rect">
            <a:avLst/>
          </a:prstGeom>
        </p:spPr>
      </p:pic>
      <p:pic>
        <p:nvPicPr>
          <p:cNvPr id="7" name="Audio 6" title="audio slide 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9780090"/>
      </p:ext>
    </p:extLst>
  </p:cSld>
  <p:clrMapOvr>
    <a:masterClrMapping/>
  </p:clrMapOvr>
  <mc:AlternateContent xmlns:mc="http://schemas.openxmlformats.org/markup-compatibility/2006" xmlns:p14="http://schemas.microsoft.com/office/powerpoint/2010/main">
    <mc:Choice Requires="p14">
      <p:transition spd="slow" p14:dur="2000" advTm="49708"/>
    </mc:Choice>
    <mc:Fallback xmlns="">
      <p:transition spd="slow" advTm="4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Thank you!</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Mariah Wilberg</a:t>
            </a:r>
          </a:p>
          <a:p>
            <a:r>
              <a:rPr lang="en-US" sz="2200" i="1" dirty="0" smtClean="0"/>
              <a:t>Mariah.Wilberg@state.mn.us</a:t>
            </a:r>
          </a:p>
          <a:p>
            <a:r>
              <a:rPr lang="en-US" sz="2200" dirty="0" smtClean="0"/>
              <a:t>651-201-5096</a:t>
            </a:r>
            <a:endParaRPr lang="en-US" sz="2200" dirty="0"/>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096860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smtClean="0"/>
              <a:t>HIV-Related Materials Review Panel</a:t>
            </a:r>
            <a:endParaRPr lang="en-US" dirty="0"/>
          </a:p>
        </p:txBody>
      </p:sp>
      <p:sp>
        <p:nvSpPr>
          <p:cNvPr id="2" name="Text Placeholder 1"/>
          <p:cNvSpPr>
            <a:spLocks noGrp="1"/>
          </p:cNvSpPr>
          <p:nvPr>
            <p:ph type="body" sz="quarter" idx="14"/>
          </p:nvPr>
        </p:nvSpPr>
        <p:spPr/>
        <p:txBody>
          <a:bodyPr>
            <a:normAutofit fontScale="85000" lnSpcReduction="20000"/>
          </a:bodyPr>
          <a:lstStyle/>
          <a:p>
            <a:r>
              <a:rPr lang="en-US" dirty="0" smtClean="0"/>
              <a:t>McKinzie Woelfel, </a:t>
            </a:r>
            <a:r>
              <a:rPr lang="en-US" dirty="0"/>
              <a:t>MPH</a:t>
            </a:r>
          </a:p>
          <a:p>
            <a:r>
              <a:rPr lang="en-US" dirty="0" smtClean="0"/>
              <a:t>HIV &amp; STD Prevention Planning Coordinator</a:t>
            </a:r>
            <a:endParaRPr lang="en-US" dirty="0"/>
          </a:p>
          <a:p>
            <a:r>
              <a:rPr lang="en-US" dirty="0"/>
              <a:t>Minnesota Department of Health</a:t>
            </a:r>
          </a:p>
        </p:txBody>
      </p:sp>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pic>
        <p:nvPicPr>
          <p:cNvPr id="3" name="Audio 2" title="audio slide 6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6"/>
          </p:nvPr>
        </p:nvSpPr>
        <p:spPr/>
        <p:txBody>
          <a:bodyPr/>
          <a:lstStyle/>
          <a:p>
            <a:fld id="{48F63A3B-78C7-47BE-AE5E-E10140E04643}" type="slidenum">
              <a:rPr lang="en-US" smtClean="0"/>
              <a:pPr/>
              <a:t>68</a:t>
            </a:fld>
            <a:endParaRPr lang="en-US" dirty="0"/>
          </a:p>
        </p:txBody>
      </p:sp>
    </p:spTree>
    <p:extLst>
      <p:ext uri="{BB962C8B-B14F-4D97-AF65-F5344CB8AC3E}">
        <p14:creationId xmlns:p14="http://schemas.microsoft.com/office/powerpoint/2010/main" val="976377174"/>
      </p:ext>
    </p:extLst>
  </p:cSld>
  <p:clrMapOvr>
    <a:masterClrMapping/>
  </p:clrMapOvr>
  <mc:AlternateContent xmlns:mc="http://schemas.openxmlformats.org/markup-compatibility/2006" xmlns:p14="http://schemas.microsoft.com/office/powerpoint/2010/main">
    <mc:Choice Requires="p14">
      <p:transition spd="slow" p14:dur="2000" advTm="20256"/>
    </mc:Choice>
    <mc:Fallback xmlns="">
      <p:transition spd="slow" advTm="2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pPr algn="ctr"/>
            <a:r>
              <a:rPr lang="en-US" sz="4000" dirty="0" smtClean="0"/>
              <a:t>HIV-Related Educational Materials Review Panel</a:t>
            </a:r>
            <a:endParaRPr lang="en-US" sz="4000" dirty="0"/>
          </a:p>
        </p:txBody>
      </p:sp>
      <p:sp>
        <p:nvSpPr>
          <p:cNvPr id="8" name="Content Placeholder 2"/>
          <p:cNvSpPr>
            <a:spLocks noGrp="1"/>
          </p:cNvSpPr>
          <p:nvPr>
            <p:ph idx="1"/>
          </p:nvPr>
        </p:nvSpPr>
        <p:spPr/>
        <p:txBody>
          <a:bodyPr>
            <a:normAutofit lnSpcReduction="10000"/>
          </a:bodyPr>
          <a:lstStyle/>
          <a:p>
            <a:pPr marL="0" indent="0" algn="ctr">
              <a:buNone/>
            </a:pPr>
            <a:endParaRPr lang="en-US" sz="3800" dirty="0" smtClean="0">
              <a:solidFill>
                <a:schemeClr val="tx2"/>
              </a:solidFill>
            </a:endParaRPr>
          </a:p>
          <a:p>
            <a:pPr marL="0" indent="0" algn="ctr">
              <a:buNone/>
            </a:pPr>
            <a:r>
              <a:rPr lang="en-US" sz="4000" dirty="0"/>
              <a:t>The Center for Disease Control (CDC) requires that HIV-related educational materials with educational </a:t>
            </a:r>
            <a:r>
              <a:rPr lang="en-US" sz="4000" dirty="0" smtClean="0"/>
              <a:t>content, to be used in a MDH or CDC-direct funded HIV Prevention Project, </a:t>
            </a:r>
            <a:r>
              <a:rPr lang="en-US" sz="4000" dirty="0"/>
              <a:t>must be submitted to MDH and be approved by a review panel before being used.</a:t>
            </a:r>
          </a:p>
        </p:txBody>
      </p:sp>
      <p:pic>
        <p:nvPicPr>
          <p:cNvPr id="2" name="Audio 1" title="audio slide 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69</a:t>
            </a:fld>
            <a:endParaRPr lang="en-US" dirty="0"/>
          </a:p>
        </p:txBody>
      </p:sp>
    </p:spTree>
    <p:extLst>
      <p:ext uri="{BB962C8B-B14F-4D97-AF65-F5344CB8AC3E}">
        <p14:creationId xmlns:p14="http://schemas.microsoft.com/office/powerpoint/2010/main" val="4163586553"/>
      </p:ext>
    </p:extLst>
  </p:cSld>
  <p:clrMapOvr>
    <a:masterClrMapping/>
  </p:clrMapOvr>
  <mc:AlternateContent xmlns:mc="http://schemas.openxmlformats.org/markup-compatibility/2006" xmlns:p14="http://schemas.microsoft.com/office/powerpoint/2010/main">
    <mc:Choice Requires="p14">
      <p:transition spd="slow" p14:dur="2000" advTm="17530"/>
    </mc:Choice>
    <mc:Fallback xmlns="">
      <p:transition spd="slow" advTm="1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Budgets cont.</a:t>
            </a:r>
            <a:endParaRPr lang="en-US" dirty="0"/>
          </a:p>
        </p:txBody>
      </p:sp>
      <p:sp>
        <p:nvSpPr>
          <p:cNvPr id="7" name="Content Placeholder 2"/>
          <p:cNvSpPr>
            <a:spLocks noGrp="1"/>
          </p:cNvSpPr>
          <p:nvPr>
            <p:ph idx="1"/>
          </p:nvPr>
        </p:nvSpPr>
        <p:spPr>
          <a:xfrm>
            <a:off x="838199" y="1631228"/>
            <a:ext cx="10273146" cy="4780541"/>
          </a:xfrm>
        </p:spPr>
        <p:txBody>
          <a:bodyPr>
            <a:normAutofit/>
          </a:bodyPr>
          <a:lstStyle/>
          <a:p>
            <a:pPr lvl="0"/>
            <a:r>
              <a:rPr lang="en-US" dirty="0"/>
              <a:t>Funds are not allowed to be carried forwarded from year to year. </a:t>
            </a:r>
          </a:p>
          <a:p>
            <a:r>
              <a:rPr lang="en-US" dirty="0"/>
              <a:t>MDH will not reimburse for travel expense incurred outside the State of Minnesota unless prior written approval is given by MDH</a:t>
            </a:r>
            <a:r>
              <a:rPr lang="en-US" dirty="0" smtClean="0"/>
              <a:t>.</a:t>
            </a:r>
          </a:p>
          <a:p>
            <a:pPr lvl="0"/>
            <a:r>
              <a:rPr lang="en-US" dirty="0"/>
              <a:t>Any </a:t>
            </a:r>
            <a:r>
              <a:rPr lang="en-US" dirty="0" smtClean="0"/>
              <a:t>modifications </a:t>
            </a:r>
            <a:r>
              <a:rPr lang="en-US" dirty="0"/>
              <a:t>to the approved budget must be sent to MDH. </a:t>
            </a:r>
          </a:p>
          <a:p>
            <a:pPr lvl="1">
              <a:buFont typeface="Wingdings" panose="05000000000000000000" pitchFamily="2" charset="2"/>
              <a:buChar char="ü"/>
            </a:pPr>
            <a:r>
              <a:rPr lang="en-US" dirty="0"/>
              <a:t>Budget shifts equal to or less than 10 percent of any budget line item are allowed without prior written approval but need to be communicated to MDH</a:t>
            </a:r>
            <a:r>
              <a:rPr lang="en-US" dirty="0" smtClean="0"/>
              <a:t>.</a:t>
            </a:r>
          </a:p>
          <a:p>
            <a:pPr lvl="1">
              <a:buFont typeface="Wingdings" panose="05000000000000000000" pitchFamily="2" charset="2"/>
              <a:buChar char="ü"/>
            </a:pPr>
            <a:r>
              <a:rPr lang="en-US" dirty="0" smtClean="0"/>
              <a:t>Budget </a:t>
            </a:r>
            <a:r>
              <a:rPr lang="en-US" dirty="0"/>
              <a:t>shifts greater than 10 percent of any budget line item require prior written approval from MDH. </a:t>
            </a:r>
            <a:endParaRPr lang="en-US" dirty="0" smtClean="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Audio 7" title="audio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4243913"/>
      </p:ext>
    </p:extLst>
  </p:cSld>
  <p:clrMapOvr>
    <a:masterClrMapping/>
  </p:clrMapOvr>
  <mc:AlternateContent xmlns:mc="http://schemas.openxmlformats.org/markup-compatibility/2006" xmlns:p14="http://schemas.microsoft.com/office/powerpoint/2010/main">
    <mc:Choice Requires="p14">
      <p:transition spd="slow" p14:dur="2000" advTm="31510"/>
    </mc:Choice>
    <mc:Fallback xmlns="">
      <p:transition spd="slow" advTm="3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pPr algn="ctr"/>
            <a:r>
              <a:rPr lang="en-US" sz="4000" dirty="0" smtClean="0"/>
              <a:t>Materials </a:t>
            </a:r>
            <a:r>
              <a:rPr lang="en-US" sz="4000" dirty="0"/>
              <a:t>Review </a:t>
            </a:r>
            <a:r>
              <a:rPr lang="en-US" sz="4000" dirty="0" smtClean="0"/>
              <a:t>Procedure</a:t>
            </a:r>
            <a:endParaRPr lang="en-US" sz="4000" dirty="0"/>
          </a:p>
        </p:txBody>
      </p:sp>
      <p:sp>
        <p:nvSpPr>
          <p:cNvPr id="8" name="Content Placeholder 2"/>
          <p:cNvSpPr>
            <a:spLocks noGrp="1"/>
          </p:cNvSpPr>
          <p:nvPr>
            <p:ph idx="1"/>
          </p:nvPr>
        </p:nvSpPr>
        <p:spPr/>
        <p:txBody>
          <a:bodyPr>
            <a:normAutofit fontScale="47500" lnSpcReduction="20000"/>
          </a:bodyPr>
          <a:lstStyle/>
          <a:p>
            <a:pPr marL="0" indent="0" algn="ctr">
              <a:buNone/>
            </a:pPr>
            <a:r>
              <a:rPr lang="en-US" sz="4200" dirty="0" smtClean="0">
                <a:solidFill>
                  <a:schemeClr val="tx2"/>
                </a:solidFill>
              </a:rPr>
              <a:t>	</a:t>
            </a:r>
            <a:r>
              <a:rPr lang="en-US" sz="5900" b="1" dirty="0" smtClean="0">
                <a:solidFill>
                  <a:schemeClr val="tx2"/>
                </a:solidFill>
              </a:rPr>
              <a:t>Visit </a:t>
            </a:r>
            <a:r>
              <a:rPr lang="en-US" sz="5900" b="1" dirty="0" smtClean="0">
                <a:solidFill>
                  <a:schemeClr val="tx2"/>
                </a:solidFill>
                <a:hlinkClick r:id="rId5"/>
              </a:rPr>
              <a:t>HIV-Related Education Materials Review</a:t>
            </a:r>
          </a:p>
          <a:p>
            <a:pPr marL="0" indent="0" algn="ctr">
              <a:buNone/>
            </a:pPr>
            <a:r>
              <a:rPr lang="en-US" sz="4600" dirty="0" smtClean="0">
                <a:solidFill>
                  <a:srgbClr val="FF0000"/>
                </a:solidFill>
                <a:hlinkClick r:id="rId5"/>
              </a:rPr>
              <a:t>(www.health.state.mn.us/divs/idepc/diseases/hiv/grantee/materialsreview.html)</a:t>
            </a:r>
            <a:endParaRPr lang="en-US" sz="4600" dirty="0">
              <a:solidFill>
                <a:srgbClr val="FF0000"/>
              </a:solidFill>
            </a:endParaRPr>
          </a:p>
          <a:p>
            <a:pPr marL="0" indent="0" algn="ctr">
              <a:buNone/>
            </a:pPr>
            <a:endParaRPr lang="en-US" sz="4200" dirty="0" smtClean="0">
              <a:solidFill>
                <a:schemeClr val="tx2"/>
              </a:solidFill>
            </a:endParaRPr>
          </a:p>
          <a:p>
            <a:pPr lvl="2"/>
            <a:r>
              <a:rPr lang="en-US" sz="4400" dirty="0" smtClean="0">
                <a:solidFill>
                  <a:schemeClr val="tx2"/>
                </a:solidFill>
              </a:rPr>
              <a:t>Complete the HIV-Related Educational Materials Approval Request Form for each item being submitted</a:t>
            </a:r>
            <a:endParaRPr lang="en-US" sz="4400" dirty="0">
              <a:solidFill>
                <a:schemeClr val="tx2"/>
              </a:solidFill>
            </a:endParaRPr>
          </a:p>
          <a:p>
            <a:pPr lvl="2"/>
            <a:r>
              <a:rPr lang="en-US" sz="4400" dirty="0" smtClean="0">
                <a:solidFill>
                  <a:schemeClr val="tx2"/>
                </a:solidFill>
              </a:rPr>
              <a:t>Send an electronic copy or link of the item to be reviewed and the corresponding form to </a:t>
            </a:r>
            <a:r>
              <a:rPr lang="en-US" sz="4400" dirty="0" smtClean="0">
                <a:hlinkClick r:id="rId6"/>
              </a:rPr>
              <a:t>health.hivprevention@state.mn.us</a:t>
            </a:r>
            <a:endParaRPr lang="en-US" sz="4400" dirty="0" smtClean="0"/>
          </a:p>
          <a:p>
            <a:pPr lvl="2"/>
            <a:r>
              <a:rPr lang="en-US" sz="4400" dirty="0" smtClean="0">
                <a:solidFill>
                  <a:schemeClr val="tx2"/>
                </a:solidFill>
              </a:rPr>
              <a:t>If the item is in physical form only, mail to </a:t>
            </a:r>
            <a:r>
              <a:rPr lang="en-US" sz="4400" dirty="0">
                <a:solidFill>
                  <a:schemeClr val="tx2"/>
                </a:solidFill>
              </a:rPr>
              <a:t>HIV Prevention Unit, Minnesota Department of Health P.O. Box 64975, St. Paul, MN. 55164-0975 </a:t>
            </a:r>
            <a:endParaRPr lang="en-US" sz="4400" dirty="0" smtClean="0">
              <a:solidFill>
                <a:schemeClr val="tx2"/>
              </a:solidFill>
            </a:endParaRPr>
          </a:p>
          <a:p>
            <a:pPr lvl="2"/>
            <a:r>
              <a:rPr lang="en-US" sz="4400" dirty="0" smtClean="0">
                <a:solidFill>
                  <a:schemeClr val="tx2"/>
                </a:solidFill>
              </a:rPr>
              <a:t>This process can take 2-4 weeks so please plan ahead</a:t>
            </a:r>
            <a:endParaRPr lang="en-US" sz="4400" dirty="0">
              <a:solidFill>
                <a:schemeClr val="tx2"/>
              </a:solidFill>
            </a:endParaRPr>
          </a:p>
          <a:p>
            <a:pPr marL="0" indent="0">
              <a:buNone/>
            </a:pPr>
            <a:endParaRPr lang="en-US" dirty="0"/>
          </a:p>
        </p:txBody>
      </p:sp>
      <p:pic>
        <p:nvPicPr>
          <p:cNvPr id="2" name="Audio 1" title="audio slide 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70</a:t>
            </a:fld>
            <a:endParaRPr lang="en-US" dirty="0"/>
          </a:p>
        </p:txBody>
      </p:sp>
    </p:spTree>
    <p:extLst>
      <p:ext uri="{BB962C8B-B14F-4D97-AF65-F5344CB8AC3E}">
        <p14:creationId xmlns:p14="http://schemas.microsoft.com/office/powerpoint/2010/main" val="3794035399"/>
      </p:ext>
    </p:extLst>
  </p:cSld>
  <p:clrMapOvr>
    <a:masterClrMapping/>
  </p:clrMapOvr>
  <mc:AlternateContent xmlns:mc="http://schemas.openxmlformats.org/markup-compatibility/2006" xmlns:p14="http://schemas.microsoft.com/office/powerpoint/2010/main">
    <mc:Choice Requires="p14">
      <p:transition spd="slow" p14:dur="2000" advTm="25781"/>
    </mc:Choice>
    <mc:Fallback xmlns="">
      <p:transition spd="slow" advTm="2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pPr algn="ctr"/>
            <a:r>
              <a:rPr lang="en-US" sz="4000" dirty="0" smtClean="0"/>
              <a:t>Materials That Require Review</a:t>
            </a:r>
            <a:endParaRPr lang="en-US" sz="4000" dirty="0"/>
          </a:p>
        </p:txBody>
      </p:sp>
      <p:sp>
        <p:nvSpPr>
          <p:cNvPr id="8" name="Content Placeholder 2"/>
          <p:cNvSpPr>
            <a:spLocks noGrp="1"/>
          </p:cNvSpPr>
          <p:nvPr>
            <p:ph idx="1"/>
          </p:nvPr>
        </p:nvSpPr>
        <p:spPr>
          <a:xfrm>
            <a:off x="838200" y="1533378"/>
            <a:ext cx="10515600" cy="4557933"/>
          </a:xfrm>
        </p:spPr>
        <p:txBody>
          <a:bodyPr>
            <a:normAutofit/>
          </a:bodyPr>
          <a:lstStyle/>
          <a:p>
            <a:pPr marL="0" indent="0" algn="ctr">
              <a:buNone/>
            </a:pPr>
            <a:r>
              <a:rPr lang="en-US" sz="2800" dirty="0" smtClean="0"/>
              <a:t>Materials to be reviewed include any </a:t>
            </a:r>
            <a:r>
              <a:rPr lang="en-US" sz="2800" dirty="0"/>
              <a:t>educational materials to be used in a MDH or CDC-direct funded HIV Prevention Project, </a:t>
            </a:r>
            <a:r>
              <a:rPr lang="en-US" sz="2800" dirty="0" smtClean="0"/>
              <a:t>including written </a:t>
            </a:r>
            <a:r>
              <a:rPr lang="en-US" sz="2800" dirty="0"/>
              <a:t>m</a:t>
            </a:r>
            <a:r>
              <a:rPr lang="en-US" sz="2800" dirty="0" smtClean="0"/>
              <a:t>aterials, audio </a:t>
            </a:r>
            <a:r>
              <a:rPr lang="en-US" sz="2800" dirty="0"/>
              <a:t>v</a:t>
            </a:r>
            <a:r>
              <a:rPr lang="en-US" sz="2800" dirty="0" smtClean="0"/>
              <a:t>isuals, pictorials, newsletters, questionnaires, website &amp; app content and curriculum.  </a:t>
            </a:r>
          </a:p>
          <a:p>
            <a:pPr marL="0" indent="0" algn="ctr">
              <a:buNone/>
            </a:pPr>
            <a:r>
              <a:rPr lang="en-US" sz="2800" dirty="0" smtClean="0"/>
              <a:t>This includes materials created by the grantee or acquired from other sources.</a:t>
            </a:r>
          </a:p>
          <a:p>
            <a:pPr marL="0" indent="0" algn="ctr">
              <a:buNone/>
            </a:pPr>
            <a:r>
              <a:rPr lang="en-US" sz="2800" b="1" dirty="0">
                <a:solidFill>
                  <a:schemeClr val="tx2"/>
                </a:solidFill>
              </a:rPr>
              <a:t>The complete list of what does and does not need review can be found on the HIV-Related education Materials Review </a:t>
            </a:r>
            <a:r>
              <a:rPr lang="en-US" sz="2800" b="1" dirty="0" smtClean="0">
                <a:solidFill>
                  <a:schemeClr val="tx2"/>
                </a:solidFill>
              </a:rPr>
              <a:t>webpage</a:t>
            </a:r>
            <a:endParaRPr lang="en-US" sz="4400" dirty="0" smtClean="0"/>
          </a:p>
          <a:p>
            <a:pPr marL="0" indent="0">
              <a:buNone/>
            </a:pPr>
            <a:endParaRPr lang="en-US" dirty="0"/>
          </a:p>
        </p:txBody>
      </p:sp>
      <p:pic>
        <p:nvPicPr>
          <p:cNvPr id="2" name="Audio 1" title="audio slide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71</a:t>
            </a:fld>
            <a:endParaRPr lang="en-US" dirty="0"/>
          </a:p>
        </p:txBody>
      </p:sp>
    </p:spTree>
    <p:extLst>
      <p:ext uri="{BB962C8B-B14F-4D97-AF65-F5344CB8AC3E}">
        <p14:creationId xmlns:p14="http://schemas.microsoft.com/office/powerpoint/2010/main" val="2534487245"/>
      </p:ext>
    </p:extLst>
  </p:cSld>
  <p:clrMapOvr>
    <a:masterClrMapping/>
  </p:clrMapOvr>
  <mc:AlternateContent xmlns:mc="http://schemas.openxmlformats.org/markup-compatibility/2006" xmlns:p14="http://schemas.microsoft.com/office/powerpoint/2010/main">
    <mc:Choice Requires="p14">
      <p:transition spd="slow" p14:dur="2000" advTm="29602"/>
    </mc:Choice>
    <mc:Fallback xmlns="">
      <p:transition spd="slow" advTm="2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Thank You!</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400" dirty="0" smtClean="0"/>
              <a:t>McKinzie Woelfel, </a:t>
            </a:r>
            <a:r>
              <a:rPr lang="en-US" sz="2400" dirty="0"/>
              <a:t>MPH</a:t>
            </a:r>
          </a:p>
          <a:p>
            <a:r>
              <a:rPr lang="en-US" sz="2400" i="1" dirty="0" smtClean="0"/>
              <a:t>McKinzie.Woelfel@state.mn.us</a:t>
            </a:r>
            <a:endParaRPr lang="en-US" sz="2400" i="1" dirty="0"/>
          </a:p>
          <a:p>
            <a:endParaRPr lang="en-US" sz="2200" dirty="0"/>
          </a:p>
        </p:txBody>
      </p:sp>
      <p:sp>
        <p:nvSpPr>
          <p:cNvPr id="3" name="Slide Number Placeholder 2"/>
          <p:cNvSpPr>
            <a:spLocks noGrp="1"/>
          </p:cNvSpPr>
          <p:nvPr>
            <p:ph type="sldNum" sz="quarter" idx="11"/>
          </p:nvPr>
        </p:nvSpPr>
        <p:spPr/>
        <p:txBody>
          <a:bodyPr/>
          <a:lstStyle/>
          <a:p>
            <a:fld id="{48F63A3B-78C7-47BE-AE5E-E10140E04643}" type="slidenum">
              <a:rPr lang="en-US" smtClean="0"/>
              <a:pPr/>
              <a:t>72</a:t>
            </a:fld>
            <a:endParaRPr lang="en-US" dirty="0"/>
          </a:p>
        </p:txBody>
      </p:sp>
    </p:spTree>
    <p:extLst>
      <p:ext uri="{BB962C8B-B14F-4D97-AF65-F5344CB8AC3E}">
        <p14:creationId xmlns:p14="http://schemas.microsoft.com/office/powerpoint/2010/main" val="282518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sz="quarter" idx="13"/>
          </p:nvPr>
        </p:nvSpPr>
        <p:spPr/>
        <p:txBody>
          <a:bodyPr/>
          <a:lstStyle/>
          <a:p>
            <a:r>
              <a:rPr lang="en-US" dirty="0" smtClean="0">
                <a:hlinkClick r:id="rId3"/>
              </a:rPr>
              <a:t>Health.hivprevention@state.mn.us</a:t>
            </a:r>
            <a:endParaRPr lang="en-US" dirty="0" smtClean="0"/>
          </a:p>
          <a:p>
            <a:r>
              <a:rPr lang="en-US" dirty="0" smtClean="0"/>
              <a:t>651-201-5414</a:t>
            </a: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73</a:t>
            </a:fld>
            <a:endParaRPr lang="en-US" dirty="0"/>
          </a:p>
        </p:txBody>
      </p:sp>
    </p:spTree>
    <p:extLst>
      <p:ext uri="{BB962C8B-B14F-4D97-AF65-F5344CB8AC3E}">
        <p14:creationId xmlns:p14="http://schemas.microsoft.com/office/powerpoint/2010/main" val="341612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Reconciliations</a:t>
            </a:r>
            <a:endParaRPr lang="en-US" dirty="0"/>
          </a:p>
        </p:txBody>
      </p:sp>
      <p:sp>
        <p:nvSpPr>
          <p:cNvPr id="7" name="Content Placeholder 2"/>
          <p:cNvSpPr>
            <a:spLocks noGrp="1"/>
          </p:cNvSpPr>
          <p:nvPr>
            <p:ph idx="1"/>
          </p:nvPr>
        </p:nvSpPr>
        <p:spPr>
          <a:xfrm>
            <a:off x="838200" y="1649700"/>
            <a:ext cx="10430164" cy="4780541"/>
          </a:xfrm>
        </p:spPr>
        <p:txBody>
          <a:bodyPr>
            <a:normAutofit/>
          </a:bodyPr>
          <a:lstStyle/>
          <a:p>
            <a:r>
              <a:rPr lang="en-US" dirty="0"/>
              <a:t>A financial reconciliation </a:t>
            </a:r>
            <a:r>
              <a:rPr lang="en-US" dirty="0" smtClean="0"/>
              <a:t>will </a:t>
            </a:r>
            <a:r>
              <a:rPr lang="en-US" dirty="0"/>
              <a:t>be completed during the grant period. An email will be sent requesting </a:t>
            </a:r>
            <a:r>
              <a:rPr lang="en-US" dirty="0" smtClean="0"/>
              <a:t>supporting </a:t>
            </a:r>
            <a:r>
              <a:rPr lang="en-US" dirty="0"/>
              <a:t>documents for MDH to perform the financial reconciliation. Documentation is required to be submitted to MDH within 30 days. Supporting documentation includes, but is not </a:t>
            </a:r>
            <a:r>
              <a:rPr lang="en-US" dirty="0" smtClean="0"/>
              <a:t>limited </a:t>
            </a:r>
            <a:r>
              <a:rPr lang="en-US" dirty="0"/>
              <a:t>to, general ledgers, payroll ledgers/documentation, purchase orders/requisitions, invoices, receipts, bank statements, travel vouchers.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Audio 2" title="audio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5846050"/>
      </p:ext>
    </p:extLst>
  </p:cSld>
  <p:clrMapOvr>
    <a:masterClrMapping/>
  </p:clrMapOvr>
  <mc:AlternateContent xmlns:mc="http://schemas.openxmlformats.org/markup-compatibility/2006" xmlns:p14="http://schemas.microsoft.com/office/powerpoint/2010/main">
    <mc:Choice Requires="p14">
      <p:transition spd="slow" p14:dur="2000" advTm="30302"/>
    </mc:Choice>
    <mc:Fallback xmlns="">
      <p:transition spd="slow" advTm="3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sz="quarter" idx="13"/>
          </p:nvPr>
        </p:nvSpPr>
        <p:spPr/>
        <p:txBody>
          <a:bodyPr/>
          <a:lstStyle/>
          <a:p>
            <a:r>
              <a:rPr lang="en-US" dirty="0"/>
              <a:t>Jessica Barry</a:t>
            </a:r>
          </a:p>
          <a:p>
            <a:r>
              <a:rPr lang="en-US" dirty="0" smtClean="0"/>
              <a:t>612-201-4005</a:t>
            </a:r>
            <a:endParaRPr lang="en-US" dirty="0"/>
          </a:p>
          <a:p>
            <a:r>
              <a:rPr lang="en-US" dirty="0"/>
              <a:t>jessica.barry@state.mn.us</a:t>
            </a:r>
          </a:p>
          <a:p>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9</a:t>
            </a:fld>
            <a:endParaRPr lang="en-US" dirty="0"/>
          </a:p>
        </p:txBody>
      </p:sp>
    </p:spTree>
    <p:extLst>
      <p:ext uri="{BB962C8B-B14F-4D97-AF65-F5344CB8AC3E}">
        <p14:creationId xmlns:p14="http://schemas.microsoft.com/office/powerpoint/2010/main" val="3085843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2018-2022 HIV Prevention Projects Grantee Training&amp;quot;&quot;/&gt;&lt;property id=&quot;20307&quot; value=&quot;257&quot;/&gt;&lt;/object&gt;&lt;object type=&quot;3&quot; unique_id=&quot;10004&quot;&gt;&lt;property id=&quot;20148&quot; value=&quot;5&quot;/&gt;&lt;property id=&quot;20300&quot; value=&quot;Slide 2 - &amp;quot;Training Agenda&amp;quot;&quot;/&gt;&lt;property id=&quot;20307&quot; value=&quot;258&quot;/&gt;&lt;/object&gt;&lt;object type=&quot;3&quot; unique_id=&quot;10005&quot;&gt;&lt;property id=&quot;20148&quot; value=&quot;5&quot;/&gt;&lt;property id=&quot;20300&quot; value=&quot;Slide 3 - &amp;quot;Grant Managers&amp;quot;&quot;/&gt;&lt;property id=&quot;20307&quot; value=&quot;259&quot;/&gt;&lt;/object&gt;&lt;object type=&quot;3&quot; unique_id=&quot;10008&quot;&gt;&lt;property id=&quot;20148&quot; value=&quot;5&quot;/&gt;&lt;property id=&quot;20300&quot; value=&quot;Slide 4 - &amp;quot;Budget Highlights&amp;quot;&quot;/&gt;&lt;property id=&quot;20307&quot; value=&quot;263&quot;/&gt;&lt;/object&gt;&lt;object type=&quot;3&quot; unique_id=&quot;10009&quot;&gt;&lt;property id=&quot;20148&quot; value=&quot;5&quot;/&gt;&lt;property id=&quot;20300&quot; value=&quot;Slide 5 - &amp;quot;Invoices&amp;quot;&quot;/&gt;&lt;property id=&quot;20307&quot; value=&quot;264&quot;/&gt;&lt;/object&gt;&lt;object type=&quot;3&quot; unique_id=&quot;10010&quot;&gt;&lt;property id=&quot;20148&quot; value=&quot;5&quot;/&gt;&lt;property id=&quot;20300&quot; value=&quot;Slide 6 - &amp;quot;Budgets&amp;quot;&quot;/&gt;&lt;property id=&quot;20307&quot; value=&quot;265&quot;/&gt;&lt;/object&gt;&lt;object type=&quot;3&quot; unique_id=&quot;10011&quot;&gt;&lt;property id=&quot;20148&quot; value=&quot;5&quot;/&gt;&lt;property id=&quot;20300&quot; value=&quot;Slide 7 - &amp;quot;Budgets cont.&amp;quot;&quot;/&gt;&lt;property id=&quot;20307&quot; value=&quot;266&quot;/&gt;&lt;/object&gt;&lt;object type=&quot;3&quot; unique_id=&quot;10012&quot;&gt;&lt;property id=&quot;20148&quot; value=&quot;5&quot;/&gt;&lt;property id=&quot;20300&quot; value=&quot;Slide 8 - &amp;quot;Financial Reconciliations&amp;quot;&quot;/&gt;&lt;property id=&quot;20307&quot; value=&quot;267&quot;/&gt;&lt;/object&gt;&lt;object type=&quot;3&quot; unique_id=&quot;10014&quot;&gt;&lt;property id=&quot;20148&quot; value=&quot;5&quot;/&gt;&lt;property id=&quot;20300&quot; value=&quot;Slide 10 - &amp;quot;HIV Testing Program&amp;quot;&quot;/&gt;&lt;property id=&quot;20307&quot; value=&quot;314&quot;/&gt;&lt;/object&gt;&lt;object type=&quot;3&quot; unique_id=&quot;10015&quot;&gt;&lt;property id=&quot;20148&quot; value=&quot;5&quot;/&gt;&lt;property id=&quot;20300&quot; value=&quot;Slide 11 - &amp;quot;Overview&amp;quot;&quot;/&gt;&lt;property id=&quot;20307&quot; value=&quot;315&quot;/&gt;&lt;/object&gt;&lt;object type=&quot;3&quot; unique_id=&quot;10016&quot;&gt;&lt;property id=&quot;20148&quot; value=&quot;5&quot;/&gt;&lt;property id=&quot;20300&quot; value=&quot;Slide 12 - &amp;quot;HIV Testing Scope of Work&amp;quot;&quot;/&gt;&lt;property id=&quot;20307&quot; value=&quot;316&quot;/&gt;&lt;/object&gt;&lt;object type=&quot;3&quot; unique_id=&quot;10017&quot;&gt;&lt;property id=&quot;20148&quot; value=&quot;5&quot;/&gt;&lt;property id=&quot;20300&quot; value=&quot;Slide 13 - &amp;quot;Methods of HIV Testing: Preliminary&amp;quot;&quot;/&gt;&lt;property id=&quot;20307&quot; value=&quot;317&quot;/&gt;&lt;/object&gt;&lt;object type=&quot;3&quot; unique_id=&quot;10018&quot;&gt;&lt;property id=&quot;20148&quot; value=&quot;5&quot;/&gt;&lt;property id=&quot;20300&quot; value=&quot;Slide 14 - &amp;quot;Methods of HIV Testing: Confirmed&amp;quot;&quot;/&gt;&lt;property id=&quot;20307&quot; value=&quot;318&quot;/&gt;&lt;/object&gt;&lt;object type=&quot;3&quot; unique_id=&quot;10019&quot;&gt;&lt;property id=&quot;20148&quot; value=&quot;5&quot;/&gt;&lt;property id=&quot;20300&quot; value=&quot;Slide 15 - &amp;quot;CLIA  Waiver Is Required.&amp;quot;&quot;/&gt;&lt;property id=&quot;20307&quot; value=&quot;319&quot;/&gt;&lt;/object&gt;&lt;object type=&quot;3&quot; unique_id=&quot;10020&quot;&gt;&lt;property id=&quot;20148&quot; value=&quot;5&quot;/&gt;&lt;property id=&quot;20300&quot; value=&quot;Slide 16 - &amp;quot;CLIA Waiver &amp;quot;&quot;/&gt;&lt;property id=&quot;20307&quot; value=&quot;320&quot;/&gt;&lt;/object&gt;&lt;object type=&quot;3&quot; unique_id=&quot;10021&quot;&gt;&lt;property id=&quot;20148&quot; value=&quot;5&quot;/&gt;&lt;property id=&quot;20300&quot; value=&quot;Slide 17 - &amp;quot;Condom Distribution/STD/PrEP/U=U Integration&amp;quot;&quot;/&gt;&lt;property id=&quot;20307&quot; value=&quot;321&quot;/&gt;&lt;/object&gt;&lt;object type=&quot;3&quot; unique_id=&quot;10022&quot;&gt;&lt;property id=&quot;20148&quot; value=&quot;5&quot;/&gt;&lt;property id=&quot;20300&quot; value=&quot;Slide 18 - &amp;quot;Evaluation Web&amp;amp;#x09;&amp;quot;&quot;/&gt;&lt;property id=&quot;20307&quot; value=&quot;322&quot;/&gt;&lt;/object&gt;&lt;object type=&quot;3&quot; unique_id=&quot;10023&quot;&gt;&lt;property id=&quot;20148&quot; value=&quot;5&quot;/&gt;&lt;property id=&quot;20300&quot; value=&quot;Slide 19 - &amp;quot;Upcoming Trainings&amp;amp;#x09;&amp;quot;&quot;/&gt;&lt;property id=&quot;20307&quot; value=&quot;323&quot;/&gt;&lt;/object&gt;&lt;object type=&quot;3&quot; unique_id=&quot;10024&quot;&gt;&lt;property id=&quot;20148&quot; value=&quot;5&quot;/&gt;&lt;property id=&quot;20300&quot; value=&quot;Slide 20 - &amp;quot;Thank you!&amp;quot;&quot;/&gt;&lt;property id=&quot;20307&quot; value=&quot;324&quot;/&gt;&lt;/object&gt;&lt;object type=&quot;3&quot; unique_id=&quot;10025&quot;&gt;&lt;property id=&quot;20148&quot; value=&quot;5&quot;/&gt;&lt;property id=&quot;20300&quot; value=&quot;Slide 21 - &amp;quot;Syringe Services Program (SSP)&amp;quot;&quot;/&gt;&lt;property id=&quot;20307&quot; value=&quot;325&quot;/&gt;&lt;/object&gt;&lt;object type=&quot;3&quot; unique_id=&quot;10026&quot;&gt;&lt;property id=&quot;20148&quot; value=&quot;5&quot;/&gt;&lt;property id=&quot;20300&quot; value=&quot;Slide 22 - &amp;quot;Overview&amp;quot;&quot;/&gt;&lt;property id=&quot;20307&quot; value=&quot;326&quot;/&gt;&lt;/object&gt;&lt;object type=&quot;3&quot; unique_id=&quot;10027&quot;&gt;&lt;property id=&quot;20148&quot; value=&quot;5&quot;/&gt;&lt;property id=&quot;20300&quot; value=&quot;Slide 23 - &amp;quot;SSP Scope of Work&amp;quot;&quot;/&gt;&lt;property id=&quot;20307&quot; value=&quot;327&quot;/&gt;&lt;/object&gt;&lt;object type=&quot;3&quot; unique_id=&quot;10028&quot;&gt;&lt;property id=&quot;20148&quot; value=&quot;5&quot;/&gt;&lt;property id=&quot;20300&quot; value=&quot;Slide 24 - &amp;quot;All Guidelines of HIV Testing Program Apply&amp;quot;&quot;/&gt;&lt;property id=&quot;20307&quot; value=&quot;328&quot;/&gt;&lt;/object&gt;&lt;object type=&quot;3&quot; unique_id=&quot;10029&quot;&gt;&lt;property id=&quot;20148&quot; value=&quot;5&quot;/&gt;&lt;property id=&quot;20300&quot; value=&quot;Slide 25 - &amp;quot;HCV Testing&amp;quot;&quot;/&gt;&lt;property id=&quot;20307&quot; value=&quot;329&quot;/&gt;&lt;/object&gt;&lt;object type=&quot;3&quot; unique_id=&quot;10030&quot;&gt;&lt;property id=&quot;20148&quot; value=&quot;5&quot;/&gt;&lt;property id=&quot;20300&quot; value=&quot;Slide 26 - &amp;quot;Condom Distribution/STD/PrEP/U=U Integration&amp;quot;&quot;/&gt;&lt;property id=&quot;20307&quot; value=&quot;330&quot;/&gt;&lt;/object&gt;&lt;object type=&quot;3&quot; unique_id=&quot;10031&quot;&gt;&lt;property id=&quot;20148&quot; value=&quot;5&quot;/&gt;&lt;property id=&quot;20300&quot; value=&quot;Slide 27 - &amp;quot;Upcoming Trainings&amp;amp;#x09;&amp;quot;&quot;/&gt;&lt;property id=&quot;20307&quot; value=&quot;331&quot;/&gt;&lt;/object&gt;&lt;object type=&quot;3&quot; unique_id=&quot;10032&quot;&gt;&lt;property id=&quot;20148&quot; value=&quot;5&quot;/&gt;&lt;property id=&quot;20300&quot; value=&quot;Slide 28 - &amp;quot;Coordination Meetings and Technical Assistance&amp;quot;&quot;/&gt;&lt;property id=&quot;20307&quot; value=&quot;332&quot;/&gt;&lt;/object&gt;&lt;object type=&quot;3&quot; unique_id=&quot;10033&quot;&gt;&lt;property id=&quot;20148&quot; value=&quot;5&quot;/&gt;&lt;property id=&quot;20300&quot; value=&quot;Slide 29 - &amp;quot;Thank you!&amp;quot;&quot;/&gt;&lt;property id=&quot;20307&quot; value=&quot;333&quot;/&gt;&lt;/object&gt;&lt;object type=&quot;3&quot; unique_id=&quot;10034&quot;&gt;&lt;property id=&quot;20148&quot; value=&quot;5&quot;/&gt;&lt;property id=&quot;20300&quot; value=&quot;Slide 30 - &amp;quot;Condom Distribution Tracking and Reporting &amp;quot;&quot;/&gt;&lt;property id=&quot;20307&quot; value=&quot;309&quot;/&gt;&lt;/object&gt;&lt;object type=&quot;3&quot; unique_id=&quot;10035&quot;&gt;&lt;property id=&quot;20148&quot; value=&quot;5&quot;/&gt;&lt;property id=&quot;20300&quot; value=&quot;Slide 31 - &amp;quot;Overview&amp;quot;&quot;/&gt;&lt;property id=&quot;20307&quot; value=&quot;310&quot;/&gt;&lt;/object&gt;&lt;object type=&quot;3&quot; unique_id=&quot;10036&quot;&gt;&lt;property id=&quot;20148&quot; value=&quot;5&quot;/&gt;&lt;property id=&quot;20300&quot; value=&quot;Slide 32 - &amp;quot;Condom Distribution Data Collection Form&amp;quot;&quot;/&gt;&lt;property id=&quot;20307&quot; value=&quot;311&quot;/&gt;&lt;/object&gt;&lt;object type=&quot;3&quot; unique_id=&quot;10037&quot;&gt;&lt;property id=&quot;20148&quot; value=&quot;5&quot;/&gt;&lt;property id=&quot;20300&quot; value=&quot;Slide 33 - &amp;quot;Condom Distribution Reporting&amp;quot;&quot;/&gt;&lt;property id=&quot;20307&quot; value=&quot;312&quot;/&gt;&lt;/object&gt;&lt;object type=&quot;3&quot; unique_id=&quot;10038&quot;&gt;&lt;property id=&quot;20148&quot; value=&quot;5&quot;/&gt;&lt;property id=&quot;20300&quot; value=&quot;Slide 34 - &amp;quot;Thank you!&amp;quot;&quot;/&gt;&lt;property id=&quot;20307&quot; value=&quot;313&quot;/&gt;&lt;/object&gt;&lt;object type=&quot;3&quot; unique_id=&quot;10039&quot;&gt;&lt;property id=&quot;20148&quot; value=&quot;5&quot;/&gt;&lt;property id=&quot;20300&quot; value=&quot;Slide 38 - &amp;quot;Prioritized Populations and the Importance of Data Reporting&amp;quot;&quot;/&gt;&lt;property id=&quot;20307&quot; value=&quot;272&quot;/&gt;&lt;/object&gt;&lt;object type=&quot;3&quot; unique_id=&quot;10040&quot;&gt;&lt;property id=&quot;20148&quot; value=&quot;5&quot;/&gt;&lt;property id=&quot;20300&quot; value=&quot;Slide 39 - &amp;quot;Prioritization of Populations for HIV Prevention&amp;quot;&quot;/&gt;&lt;property id=&quot;20307&quot; value=&quot;273&quot;/&gt;&lt;/object&gt;&lt;object type=&quot;3&quot; unique_id=&quot;10041&quot;&gt;&lt;property id=&quot;20148&quot; value=&quot;5&quot;/&gt;&lt;property id=&quot;20300&quot; value=&quot;Slide 40 - &amp;quot;Prioritization of Populations for HIV Prevention, cont.&amp;quot;&quot;/&gt;&lt;property id=&quot;20307&quot; value=&quot;274&quot;/&gt;&lt;/object&gt;&lt;object type=&quot;3&quot; unique_id=&quot;10042&quot;&gt;&lt;property id=&quot;20148&quot; value=&quot;5&quot;/&gt;&lt;property id=&quot;20300&quot; value=&quot;Slide 41 - &amp;quot;7-County Metro Area Populations&amp;quot;&quot;/&gt;&lt;property id=&quot;20307&quot; value=&quot;275&quot;/&gt;&lt;/object&gt;&lt;object type=&quot;3&quot; unique_id=&quot;10043&quot;&gt;&lt;property id=&quot;20148&quot; value=&quot;5&quot;/&gt;&lt;property id=&quot;20300&quot; value=&quot;Slide 42 - &amp;quot;Greater Minnesota Populations&amp;quot;&quot;/&gt;&lt;property id=&quot;20307&quot; value=&quot;276&quot;/&gt;&lt;/object&gt;&lt;object type=&quot;3&quot; unique_id=&quot;10044&quot;&gt;&lt;property id=&quot;20148&quot; value=&quot;5&quot;/&gt;&lt;property id=&quot;20300&quot; value=&quot;Slide 43 - &amp;quot;Importance of Good Data Reporting&amp;quot;&quot;/&gt;&lt;property id=&quot;20307&quot; value=&quot;277&quot;/&gt;&lt;/object&gt;&lt;object type=&quot;3&quot; unique_id=&quot;10045&quot;&gt;&lt;property id=&quot;20148&quot; value=&quot;5&quot;/&gt;&lt;property id=&quot;20300&quot; value=&quot;Slide 44 - &amp;quot;What happens when we don’t report?&amp;quot;&quot;/&gt;&lt;property id=&quot;20307&quot; value=&quot;278&quot;/&gt;&lt;/object&gt;&lt;object type=&quot;3&quot; unique_id=&quot;10046&quot;&gt;&lt;property id=&quot;20148&quot; value=&quot;5&quot;/&gt;&lt;property id=&quot;20300&quot; value=&quot;Slide 45 - &amp;quot;Country of Birth Information&amp;quot;&quot;/&gt;&lt;property id=&quot;20307&quot; value=&quot;279&quot;/&gt;&lt;/object&gt;&lt;object type=&quot;3&quot; unique_id=&quot;10047&quot;&gt;&lt;property id=&quot;20148&quot; value=&quot;5&quot;/&gt;&lt;property id=&quot;20300&quot; value=&quot;Slide 46 - &amp;quot;How to report a new or new-to-you case of HIV to MDH&amp;quot;&quot;/&gt;&lt;property id=&quot;20307&quot; value=&quot;280&quot;/&gt;&lt;/object&gt;&lt;object type=&quot;3&quot; unique_id=&quot;10048&quot;&gt;&lt;property id=&quot;20148&quot; value=&quot;5&quot;/&gt;&lt;property id=&quot;20300&quot; value=&quot;Slide 47 - &amp;quot;What should you fill out on the Case Report Form (1)?&amp;quot;&quot;/&gt;&lt;property id=&quot;20307&quot; value=&quot;281&quot;/&gt;&lt;/object&gt;&lt;object type=&quot;3&quot; unique_id=&quot;10049&quot;&gt;&lt;property id=&quot;20148&quot; value=&quot;5&quot;/&gt;&lt;property id=&quot;20300&quot; value=&quot;Slide 48 - &amp;quot;What should you fill out on the Case Report Form (2)?&amp;quot;&quot;/&gt;&lt;property id=&quot;20307&quot; value=&quot;282&quot;/&gt;&lt;/object&gt;&lt;object type=&quot;3&quot; unique_id=&quot;10050&quot;&gt;&lt;property id=&quot;20148&quot; value=&quot;5&quot;/&gt;&lt;property id=&quot;20300&quot; value=&quot;Slide 49 - &amp;quot;What should you fill out on the Case Report Form (3)?&amp;quot;&quot;/&gt;&lt;property id=&quot;20307&quot; value=&quot;283&quot;/&gt;&lt;/object&gt;&lt;object type=&quot;3&quot; unique_id=&quot;10051&quot;&gt;&lt;property id=&quot;20148&quot; value=&quot;5&quot;/&gt;&lt;property id=&quot;20300&quot; value=&quot;Slide 50 - &amp;quot;Why is all of this important?&amp;quot;&quot;/&gt;&lt;property id=&quot;20307&quot; value=&quot;284&quot;/&gt;&lt;/object&gt;&lt;object type=&quot;3&quot; unique_id=&quot;10052&quot;&gt;&lt;property id=&quot;20148&quot; value=&quot;5&quot;/&gt;&lt;property id=&quot;20300&quot; value=&quot;Slide 51 - &amp;quot;Thank you!&amp;quot;&quot;/&gt;&lt;property id=&quot;20307&quot; value=&quot;285&quot;/&gt;&lt;/object&gt;&lt;object type=&quot;3&quot; unique_id=&quot;10053&quot;&gt;&lt;property id=&quot;20148&quot; value=&quot;5&quot;/&gt;&lt;property id=&quot;20300&quot; value=&quot;Slide 52 - &amp;quot;HIV Pre-Exposure Prophylaxis (PrEP) Integration&amp;quot;&quot;/&gt;&lt;property id=&quot;20307&quot; value=&quot;287&quot;/&gt;&lt;/object&gt;&lt;object type=&quot;3&quot; unique_id=&quot;10054&quot;&gt;&lt;property id=&quot;20148&quot; value=&quot;5&quot;/&gt;&lt;property id=&quot;20300&quot; value=&quot;Slide 53 - &amp;quot;What is PrEP?&amp;quot;&quot;/&gt;&lt;property id=&quot;20307&quot; value=&quot;288&quot;/&gt;&lt;/object&gt;&lt;object type=&quot;3&quot; unique_id=&quot;10055&quot;&gt;&lt;property id=&quot;20148&quot; value=&quot;5&quot;/&gt;&lt;property id=&quot;20300&quot; value=&quot;Slide 54 - &amp;quot;Who can benefit from taking PrEP?&amp;quot;&quot;/&gt;&lt;property id=&quot;20307&quot; value=&quot;289&quot;/&gt;&lt;/object&gt;&lt;object type=&quot;3&quot; unique_id=&quot;10056&quot;&gt;&lt;property id=&quot;20148&quot; value=&quot;5&quot;/&gt;&lt;property id=&quot;20300&quot; value=&quot;Slide 55 - &amp;quot;Who can benefit from taking PrEP? cont.&amp;quot;&quot;/&gt;&lt;property id=&quot;20307&quot; value=&quot;290&quot;/&gt;&lt;/object&gt;&lt;object type=&quot;3&quot; unique_id=&quot;10057&quot;&gt;&lt;property id=&quot;20148&quot; value=&quot;5&quot;/&gt;&lt;property id=&quot;20300&quot; value=&quot;Slide 56 - &amp;quot;What are the goals of PrEP integration? &amp;quot;&quot;/&gt;&lt;property id=&quot;20307&quot; value=&quot;291&quot;/&gt;&lt;/object&gt;&lt;object type=&quot;3&quot; unique_id=&quot;10058&quot;&gt;&lt;property id=&quot;20148&quot; value=&quot;5&quot;/&gt;&lt;property id=&quot;20300&quot; value=&quot;Slide 57 - &amp;quot;How does PrEP integrated Process look?&amp;quot;&quot;/&gt;&lt;property id=&quot;20307&quot; value=&quot;292&quot;/&gt;&lt;/object&gt;&lt;object type=&quot;3&quot; unique_id=&quot;10059&quot;&gt;&lt;property id=&quot;20148&quot; value=&quot;5&quot;/&gt;&lt;property id=&quot;20300&quot; value=&quot;Slide 59 - &amp;quot;Thank you!&amp;quot;&quot;/&gt;&lt;property id=&quot;20307&quot; value=&quot;293&quot;/&gt;&lt;/object&gt;&lt;object type=&quot;3&quot; unique_id=&quot;10060&quot;&gt;&lt;property id=&quot;20148&quot; value=&quot;5&quot;/&gt;&lt;property id=&quot;20300&quot; value=&quot;Slide 60 - &amp;quot;Undetectable = Untransmittable (U=U)&amp;quot;&quot;/&gt;&lt;property id=&quot;20307&quot; value=&quot;295&quot;/&gt;&lt;/object&gt;&lt;object type=&quot;3&quot; unique_id=&quot;10061&quot;&gt;&lt;property id=&quot;20148&quot; value=&quot;5&quot;/&gt;&lt;property id=&quot;20300&quot; value=&quot;Slide 61 - &amp;quot;Antiretroviral Therapy&amp;quot;&quot;/&gt;&lt;property id=&quot;20307&quot; value=&quot;296&quot;/&gt;&lt;/object&gt;&lt;object type=&quot;3&quot; unique_id=&quot;10062&quot;&gt;&lt;property id=&quot;20148&quot; value=&quot;5&quot;/&gt;&lt;property id=&quot;20300&quot; value=&quot;Slide 62 - &amp;quot;Undetectable=Untransmittable&amp;quot;&quot;/&gt;&lt;property id=&quot;20307&quot; value=&quot;297&quot;/&gt;&lt;/object&gt;&lt;object type=&quot;3&quot; unique_id=&quot;10063&quot;&gt;&lt;property id=&quot;20148&quot; value=&quot;5&quot;/&gt;&lt;property id=&quot;20300&quot; value=&quot;Slide 63 - &amp;quot;The Evidence&amp;quot;&quot;/&gt;&lt;property id=&quot;20307&quot; value=&quot;298&quot;/&gt;&lt;/object&gt;&lt;object type=&quot;3&quot; unique_id=&quot;10064&quot;&gt;&lt;property id=&quot;20148&quot; value=&quot;5&quot;/&gt;&lt;property id=&quot;20300&quot; value=&quot;Slide 64 - &amp;quot;U=U Campaign&amp;quot;&quot;/&gt;&lt;property id=&quot;20307&quot; value=&quot;299&quot;/&gt;&lt;/object&gt;&lt;object type=&quot;3&quot; unique_id=&quot;10065&quot;&gt;&lt;property id=&quot;20148&quot; value=&quot;5&quot;/&gt;&lt;property id=&quot;20300&quot; value=&quot;Slide 65 - &amp;quot;Key Messages&amp;quot;&quot;/&gt;&lt;property id=&quot;20307&quot; value=&quot;300&quot;/&gt;&lt;/object&gt;&lt;object type=&quot;3&quot; unique_id=&quot;10066&quot;&gt;&lt;property id=&quot;20148&quot; value=&quot;5&quot;/&gt;&lt;property id=&quot;20300&quot; value=&quot;Slide 66 - &amp;quot;For More Information&amp;quot;&quot;/&gt;&lt;property id=&quot;20307&quot; value=&quot;301&quot;/&gt;&lt;/object&gt;&lt;object type=&quot;3&quot; unique_id=&quot;10067&quot;&gt;&lt;property id=&quot;20148&quot; value=&quot;5&quot;/&gt;&lt;property id=&quot;20300&quot; value=&quot;Slide 67 - &amp;quot;Thank you!&amp;quot;&quot;/&gt;&lt;property id=&quot;20307&quot; value=&quot;302&quot;/&gt;&lt;/object&gt;&lt;object type=&quot;3&quot; unique_id=&quot;10068&quot;&gt;&lt;property id=&quot;20148&quot; value=&quot;5&quot;/&gt;&lt;property id=&quot;20300&quot; value=&quot;Slide 68 - &amp;quot;HIV-Related Materials Review Panel&amp;quot;&quot;/&gt;&lt;property id=&quot;20307&quot; value=&quot;304&quot;/&gt;&lt;/object&gt;&lt;object type=&quot;3&quot; unique_id=&quot;10069&quot;&gt;&lt;property id=&quot;20148&quot; value=&quot;5&quot;/&gt;&lt;property id=&quot;20300&quot; value=&quot;Slide 69 - &amp;quot;HIV-Related Educational Materials Review Panel&amp;quot;&quot;/&gt;&lt;property id=&quot;20307&quot; value=&quot;305&quot;/&gt;&lt;/object&gt;&lt;object type=&quot;3&quot; unique_id=&quot;10070&quot;&gt;&lt;property id=&quot;20148&quot; value=&quot;5&quot;/&gt;&lt;property id=&quot;20300&quot; value=&quot;Slide 70 - &amp;quot;Materials Review Procedure&amp;quot;&quot;/&gt;&lt;property id=&quot;20307&quot; value=&quot;306&quot;/&gt;&lt;/object&gt;&lt;object type=&quot;3&quot; unique_id=&quot;10071&quot;&gt;&lt;property id=&quot;20148&quot; value=&quot;5&quot;/&gt;&lt;property id=&quot;20300&quot; value=&quot;Slide 71 - &amp;quot;Materials That Require Review&amp;quot;&quot;/&gt;&lt;property id=&quot;20307&quot; value=&quot;307&quot;/&gt;&lt;/object&gt;&lt;object type=&quot;3&quot; unique_id=&quot;10072&quot;&gt;&lt;property id=&quot;20148&quot; value=&quot;5&quot;/&gt;&lt;property id=&quot;20300&quot; value=&quot;Slide 72 - &amp;quot;Thank You!&amp;quot;&quot;/&gt;&lt;property id=&quot;20307&quot; value=&quot;308&quot;/&gt;&lt;/object&gt;&lt;object type=&quot;3&quot; unique_id=&quot;10793&quot;&gt;&lt;property id=&quot;20148&quot; value=&quot;5&quot;/&gt;&lt;property id=&quot;20300&quot; value=&quot;Slide 9 - &amp;quot;Thank you!&amp;quot;&quot;/&gt;&lt;property id=&quot;20307&quot; value=&quot;335&quot;/&gt;&lt;/object&gt;&lt;object type=&quot;3&quot; unique_id=&quot;10794&quot;&gt;&lt;property id=&quot;20148&quot; value=&quot;5&quot;/&gt;&lt;property id=&quot;20300&quot; value=&quot;Slide 73 - &amp;quot;Thank you!&amp;quot;&quot;/&gt;&lt;property id=&quot;20307&quot; value=&quot;334&quot;/&gt;&lt;/object&gt;&lt;object type=&quot;3&quot; unique_id=&quot;12840&quot;&gt;&lt;property id=&quot;20148&quot; value=&quot;5&quot;/&gt;&lt;property id=&quot;20300&quot; value=&quot;Slide 35 - &amp;quot;Semi-Annual Progress Reports&amp;quot;&quot;/&gt;&lt;property id=&quot;20307&quot; value=&quot;337&quot;/&gt;&lt;/object&gt;&lt;object type=&quot;3&quot; unique_id=&quot;12841&quot;&gt;&lt;property id=&quot;20148&quot; value=&quot;5&quot;/&gt;&lt;property id=&quot;20300&quot; value=&quot;Slide 36 - &amp;quot;Progress Reports&amp;quot;&quot;/&gt;&lt;property id=&quot;20307&quot; value=&quot;336&quot;/&gt;&lt;/object&gt;&lt;object type=&quot;3&quot; unique_id=&quot;12842&quot;&gt;&lt;property id=&quot;20148&quot; value=&quot;5&quot;/&gt;&lt;property id=&quot;20300&quot; value=&quot;Slide 37 - &amp;quot;Thank you!&amp;quot;&quot;/&gt;&lt;property id=&quot;20307&quot; value=&quot;338&quot;/&gt;&lt;/object&gt;&lt;object type=&quot;3&quot; unique_id=&quot;13013&quot;&gt;&lt;property id=&quot;20148&quot; value=&quot;5&quot;/&gt;&lt;property id=&quot;20300&quot; value=&quot;Slide 58 - &amp;quot;How do you  monitor PrEP activities?&amp;quot;&quot;/&gt;&lt;property id=&quot;20307&quot; value=&quot;339&quot;/&gt;&lt;/object&gt;&lt;/object&gt;&lt;object type=&quot;8&quot; unique_id=&quot;10144&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70.7"/>
</p:tagLst>
</file>

<file path=ppt/tags/tag3.xml><?xml version="1.0" encoding="utf-8"?>
<p:tagLst xmlns:a="http://schemas.openxmlformats.org/drawingml/2006/main" xmlns:r="http://schemas.openxmlformats.org/officeDocument/2006/relationships" xmlns:p="http://schemas.openxmlformats.org/presentationml/2006/main">
  <p:tag name="TIMING" val="|57.7|0.7|5.5|0.7|4.9"/>
</p:tagLst>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6F5552E-7FA5-401C-A5C1-DF343DC4B3F7}" vid="{00869514-4466-4273-82D4-87EB9D687393}"/>
    </a:ext>
  </a:extLst>
</a:theme>
</file>

<file path=ppt/theme/theme3.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2259</TotalTime>
  <Words>7906</Words>
  <Application>Microsoft Office PowerPoint</Application>
  <PresentationFormat>Widescreen</PresentationFormat>
  <Paragraphs>752</Paragraphs>
  <Slides>73</Slides>
  <Notes>72</Notes>
  <HiddenSlides>0</HiddenSlides>
  <MMClips>63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73</vt:i4>
      </vt:variant>
    </vt:vector>
  </HeadingPairs>
  <TitlesOfParts>
    <vt:vector size="81" baseType="lpstr">
      <vt:lpstr>Arial</vt:lpstr>
      <vt:lpstr>Calibri</vt:lpstr>
      <vt:lpstr>NeueHaasGroteskText Std</vt:lpstr>
      <vt:lpstr>Times New Roman</vt:lpstr>
      <vt:lpstr>Wingdings</vt:lpstr>
      <vt:lpstr>MN.IT</vt:lpstr>
      <vt:lpstr>1_MN.IT</vt:lpstr>
      <vt:lpstr>2_MN.IT</vt:lpstr>
      <vt:lpstr>2018-2022 HIV Prevention Projects Grantee Training</vt:lpstr>
      <vt:lpstr>Training Agenda</vt:lpstr>
      <vt:lpstr>Grant Managers</vt:lpstr>
      <vt:lpstr>Budget Highlights</vt:lpstr>
      <vt:lpstr>Invoices</vt:lpstr>
      <vt:lpstr>Budgets</vt:lpstr>
      <vt:lpstr>Budgets cont.</vt:lpstr>
      <vt:lpstr>Financial Reconciliations</vt:lpstr>
      <vt:lpstr>Thank you!</vt:lpstr>
      <vt:lpstr>HIV Testing Program</vt:lpstr>
      <vt:lpstr>Overview</vt:lpstr>
      <vt:lpstr>HIV Testing Scope of Work</vt:lpstr>
      <vt:lpstr>Methods of HIV Testing: Preliminary</vt:lpstr>
      <vt:lpstr>Methods of HIV Testing: Confirmed</vt:lpstr>
      <vt:lpstr>CLIA  Waiver Is Required.</vt:lpstr>
      <vt:lpstr>CLIA Waiver </vt:lpstr>
      <vt:lpstr>Condom Distribution/STD/PrEP/U=U Integration</vt:lpstr>
      <vt:lpstr>Evaluation Web </vt:lpstr>
      <vt:lpstr>Upcoming Trainings </vt:lpstr>
      <vt:lpstr>Thank you!</vt:lpstr>
      <vt:lpstr>Syringe Services Program (SSP)</vt:lpstr>
      <vt:lpstr>Overview</vt:lpstr>
      <vt:lpstr>SSP Scope of Work</vt:lpstr>
      <vt:lpstr>All Guidelines of HIV Testing Program Apply</vt:lpstr>
      <vt:lpstr>HCV Testing</vt:lpstr>
      <vt:lpstr>Condom Distribution/STD/PrEP/U=U Integration</vt:lpstr>
      <vt:lpstr>Upcoming Trainings </vt:lpstr>
      <vt:lpstr>Coordination Meetings and Technical Assistance</vt:lpstr>
      <vt:lpstr>Thank you!</vt:lpstr>
      <vt:lpstr>Condom Distribution Tracking and Reporting </vt:lpstr>
      <vt:lpstr>Overview</vt:lpstr>
      <vt:lpstr>Condom Distribution Data Collection Form</vt:lpstr>
      <vt:lpstr>Condom Distribution Reporting</vt:lpstr>
      <vt:lpstr>Thank you!</vt:lpstr>
      <vt:lpstr>Semi-Annual Progress Reports</vt:lpstr>
      <vt:lpstr>Progress Reports</vt:lpstr>
      <vt:lpstr>Thank you!</vt:lpstr>
      <vt:lpstr>Prioritized Populations and the Importance of Data Reporting</vt:lpstr>
      <vt:lpstr>Prioritization of Populations for HIV Prevention</vt:lpstr>
      <vt:lpstr>Prioritization of Populations for HIV Prevention, cont.</vt:lpstr>
      <vt:lpstr>7-County Metro Area Populations</vt:lpstr>
      <vt:lpstr>Greater Minnesota Populations</vt:lpstr>
      <vt:lpstr>Importance of Good Data Reporting</vt:lpstr>
      <vt:lpstr>What happens when we don’t report?</vt:lpstr>
      <vt:lpstr>Country of Birth Information</vt:lpstr>
      <vt:lpstr>How to report a new or new-to-you case of HIV to MDH</vt:lpstr>
      <vt:lpstr>What should you fill out on the Case Report Form (1)?</vt:lpstr>
      <vt:lpstr>What should you fill out on the Case Report Form (2)?</vt:lpstr>
      <vt:lpstr>What should you fill out on the Case Report Form (3)?</vt:lpstr>
      <vt:lpstr>Why is all of this important?</vt:lpstr>
      <vt:lpstr>Thank you!</vt:lpstr>
      <vt:lpstr>HIV Pre-Exposure Prophylaxis (PrEP) Integration</vt:lpstr>
      <vt:lpstr>What is PrEP?</vt:lpstr>
      <vt:lpstr>Who can benefit from taking PrEP?</vt:lpstr>
      <vt:lpstr>Who can benefit from taking PrEP? cont.</vt:lpstr>
      <vt:lpstr>What are the goals of PrEP integration? </vt:lpstr>
      <vt:lpstr>How does PrEP integrated Process look?</vt:lpstr>
      <vt:lpstr>How do you  monitor PrEP activities?</vt:lpstr>
      <vt:lpstr>Thank you!</vt:lpstr>
      <vt:lpstr>Undetectable = Untransmittable (U=U)</vt:lpstr>
      <vt:lpstr>Antiretroviral Therapy</vt:lpstr>
      <vt:lpstr>Undetectable=Untransmittable</vt:lpstr>
      <vt:lpstr>The Evidence</vt:lpstr>
      <vt:lpstr>U=U Campaign</vt:lpstr>
      <vt:lpstr>Key Messages</vt:lpstr>
      <vt:lpstr>For More Information</vt:lpstr>
      <vt:lpstr>Thank you!</vt:lpstr>
      <vt:lpstr>HIV-Related Materials Review Panel</vt:lpstr>
      <vt:lpstr>HIV-Related Educational Materials Review Panel</vt:lpstr>
      <vt:lpstr>Materials Review Procedure</vt:lpstr>
      <vt:lpstr>Materials That Require Review</vt:lpstr>
      <vt:lpstr>Thank You!</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2018-2022 HIV Prevention Projects Grantee Training</dc:title>
  <dc:creator>Minnesota Department of Health</dc:creator>
  <cp:lastModifiedBy>Wilberg, Mariah (MDH)</cp:lastModifiedBy>
  <cp:revision>55</cp:revision>
  <cp:lastPrinted>2018-02-13T16:08:59Z</cp:lastPrinted>
  <dcterms:created xsi:type="dcterms:W3CDTF">2018-02-08T17:12:14Z</dcterms:created>
  <dcterms:modified xsi:type="dcterms:W3CDTF">2018-02-16T15:03:15Z</dcterms:modified>
</cp:coreProperties>
</file>